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1.xml" ContentType="application/vnd.openxmlformats-officedocument.presentationml.tags+xml"/>
  <Override PartName="/ppt/notesSlides/notesSlide22.xml" ContentType="application/vnd.openxmlformats-officedocument.presentationml.notesSlide+xml"/>
  <Override PartName="/ppt/tags/tag2.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3.xml" ContentType="application/vnd.openxmlformats-officedocument.presentationml.tags+xml"/>
  <Override PartName="/ppt/notesSlides/notesSlide2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4.xml" ContentType="application/vnd.openxmlformats-officedocument.presentationml.tags+xml"/>
  <Override PartName="/ppt/notesSlides/notesSlide26.xml" ContentType="application/vnd.openxmlformats-officedocument.presentationml.notesSlide+xml"/>
  <Override PartName="/ppt/tags/tag5.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ags/tag6.xml" ContentType="application/vnd.openxmlformats-officedocument.presentationml.tag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Lst>
  <p:notesMasterIdLst>
    <p:notesMasterId r:id="rId112"/>
  </p:notesMasterIdLst>
  <p:handoutMasterIdLst>
    <p:handoutMasterId r:id="rId113"/>
  </p:handoutMasterIdLst>
  <p:sldIdLst>
    <p:sldId id="12537" r:id="rId2"/>
    <p:sldId id="12332" r:id="rId3"/>
    <p:sldId id="12566" r:id="rId4"/>
    <p:sldId id="2147471231" r:id="rId5"/>
    <p:sldId id="12293" r:id="rId6"/>
    <p:sldId id="2147471232" r:id="rId7"/>
    <p:sldId id="2147471233" r:id="rId8"/>
    <p:sldId id="2147471241" r:id="rId9"/>
    <p:sldId id="2147471242" r:id="rId10"/>
    <p:sldId id="2147471243" r:id="rId11"/>
    <p:sldId id="2147471244" r:id="rId12"/>
    <p:sldId id="2147471245" r:id="rId13"/>
    <p:sldId id="2147471246" r:id="rId14"/>
    <p:sldId id="2147471247" r:id="rId15"/>
    <p:sldId id="2147471248" r:id="rId16"/>
    <p:sldId id="2147471249" r:id="rId17"/>
    <p:sldId id="2147471250" r:id="rId18"/>
    <p:sldId id="2147471251" r:id="rId19"/>
    <p:sldId id="2147471252" r:id="rId20"/>
    <p:sldId id="2147471253" r:id="rId21"/>
    <p:sldId id="2147471254" r:id="rId22"/>
    <p:sldId id="2147471255" r:id="rId23"/>
    <p:sldId id="310" r:id="rId24"/>
    <p:sldId id="2147471257" r:id="rId25"/>
    <p:sldId id="2147471258" r:id="rId26"/>
    <p:sldId id="2147471259" r:id="rId27"/>
    <p:sldId id="2147471260" r:id="rId28"/>
    <p:sldId id="2147471261" r:id="rId29"/>
    <p:sldId id="2147471263" r:id="rId30"/>
    <p:sldId id="2147471264" r:id="rId31"/>
    <p:sldId id="2147471265" r:id="rId32"/>
    <p:sldId id="2147471266" r:id="rId33"/>
    <p:sldId id="2147471267" r:id="rId34"/>
    <p:sldId id="2147471268" r:id="rId35"/>
    <p:sldId id="2147471281" r:id="rId36"/>
    <p:sldId id="2147471270" r:id="rId37"/>
    <p:sldId id="2147471271" r:id="rId38"/>
    <p:sldId id="2147471272" r:id="rId39"/>
    <p:sldId id="2147471273" r:id="rId40"/>
    <p:sldId id="2147471274" r:id="rId41"/>
    <p:sldId id="2147471275" r:id="rId42"/>
    <p:sldId id="2147471276" r:id="rId43"/>
    <p:sldId id="2147471277" r:id="rId44"/>
    <p:sldId id="2147471278" r:id="rId45"/>
    <p:sldId id="2147471279" r:id="rId46"/>
    <p:sldId id="2147471280" r:id="rId47"/>
    <p:sldId id="256" r:id="rId48"/>
    <p:sldId id="260" r:id="rId49"/>
    <p:sldId id="2147471282" r:id="rId50"/>
    <p:sldId id="261" r:id="rId51"/>
    <p:sldId id="264" r:id="rId52"/>
    <p:sldId id="262" r:id="rId53"/>
    <p:sldId id="263" r:id="rId54"/>
    <p:sldId id="265" r:id="rId55"/>
    <p:sldId id="2147471283" r:id="rId56"/>
    <p:sldId id="268" r:id="rId57"/>
    <p:sldId id="267" r:id="rId58"/>
    <p:sldId id="269" r:id="rId59"/>
    <p:sldId id="270" r:id="rId60"/>
    <p:sldId id="271" r:id="rId61"/>
    <p:sldId id="273" r:id="rId62"/>
    <p:sldId id="272" r:id="rId63"/>
    <p:sldId id="274" r:id="rId64"/>
    <p:sldId id="275" r:id="rId65"/>
    <p:sldId id="2147471284" r:id="rId66"/>
    <p:sldId id="276" r:id="rId67"/>
    <p:sldId id="279" r:id="rId68"/>
    <p:sldId id="277" r:id="rId69"/>
    <p:sldId id="2147471285" r:id="rId70"/>
    <p:sldId id="388" r:id="rId71"/>
    <p:sldId id="389" r:id="rId72"/>
    <p:sldId id="390" r:id="rId73"/>
    <p:sldId id="281" r:id="rId74"/>
    <p:sldId id="284" r:id="rId75"/>
    <p:sldId id="285" r:id="rId76"/>
    <p:sldId id="287" r:id="rId77"/>
    <p:sldId id="2147471286" r:id="rId78"/>
    <p:sldId id="387" r:id="rId79"/>
    <p:sldId id="12540" r:id="rId80"/>
    <p:sldId id="2147470669" r:id="rId81"/>
    <p:sldId id="2147471287" r:id="rId82"/>
    <p:sldId id="2147470723" r:id="rId83"/>
    <p:sldId id="2147471293" r:id="rId84"/>
    <p:sldId id="299" r:id="rId85"/>
    <p:sldId id="2147470725" r:id="rId86"/>
    <p:sldId id="2147471288" r:id="rId87"/>
    <p:sldId id="2147470655" r:id="rId88"/>
    <p:sldId id="2147470727" r:id="rId89"/>
    <p:sldId id="2147471289" r:id="rId90"/>
    <p:sldId id="2147470661" r:id="rId91"/>
    <p:sldId id="2147470729" r:id="rId92"/>
    <p:sldId id="2147470663" r:id="rId93"/>
    <p:sldId id="2147471171" r:id="rId94"/>
    <p:sldId id="2147471172" r:id="rId95"/>
    <p:sldId id="2147471173" r:id="rId96"/>
    <p:sldId id="2147470730" r:id="rId97"/>
    <p:sldId id="2147471290" r:id="rId98"/>
    <p:sldId id="2147470732" r:id="rId99"/>
    <p:sldId id="2147471291" r:id="rId100"/>
    <p:sldId id="2147470734" r:id="rId101"/>
    <p:sldId id="2147471292" r:id="rId102"/>
    <p:sldId id="2147471174" r:id="rId103"/>
    <p:sldId id="2147471162" r:id="rId104"/>
    <p:sldId id="2147471175" r:id="rId105"/>
    <p:sldId id="2147471169" r:id="rId106"/>
    <p:sldId id="2147471177" r:id="rId107"/>
    <p:sldId id="2147470736" r:id="rId108"/>
    <p:sldId id="2147471163" r:id="rId109"/>
    <p:sldId id="2147471176" r:id="rId110"/>
    <p:sldId id="12539" r:id="rId111"/>
  </p:sldIdLst>
  <p:sldSz cx="12192000" cy="6858000"/>
  <p:notesSz cx="6858000" cy="9144000"/>
  <p:defaultText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61" userDrawn="1">
          <p15:clr>
            <a:srgbClr val="A4A3A4"/>
          </p15:clr>
        </p15:guide>
        <p15:guide id="2" pos="3840" userDrawn="1">
          <p15:clr>
            <a:srgbClr val="A4A3A4"/>
          </p15:clr>
        </p15:guide>
        <p15:guide id="3" pos="398" userDrawn="1">
          <p15:clr>
            <a:srgbClr val="A4A3A4"/>
          </p15:clr>
        </p15:guide>
        <p15:guide id="4" orient="horz" pos="1390" userDrawn="1">
          <p15:clr>
            <a:srgbClr val="A4A3A4"/>
          </p15:clr>
        </p15:guide>
        <p15:guide id="5" orient="horz" pos="1762" userDrawn="1">
          <p15:clr>
            <a:srgbClr val="A4A3A4"/>
          </p15:clr>
        </p15:guide>
        <p15:guide id="6" orient="horz" pos="3475" userDrawn="1">
          <p15:clr>
            <a:srgbClr val="A4A3A4"/>
          </p15:clr>
        </p15:guide>
        <p15:guide id="7" orient="horz" pos="4037" userDrawn="1">
          <p15:clr>
            <a:srgbClr val="A4A3A4"/>
          </p15:clr>
        </p15:guide>
        <p15:guide id="8" orient="horz" pos="1933" userDrawn="1">
          <p15:clr>
            <a:srgbClr val="A4A3A4"/>
          </p15:clr>
        </p15:guide>
        <p15:guide id="9" orient="horz" pos="831" userDrawn="1">
          <p15:clr>
            <a:srgbClr val="A4A3A4"/>
          </p15:clr>
        </p15:guide>
        <p15:guide id="10" orient="horz" pos="1504"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A4F8911-95E7-F4EE-BE51-17EC1C3927A7}" name="Saba Jalali " initials="SJ" userId="Saba Jalali " providerId="None"/>
  <p188:author id="{BA203774-26AF-7DC6-696C-D1D6181E9F23}" name="Howard Donohue" initials="HD" userId="4648ce945642090e" providerId="Windows Live"/>
  <p188:author id="{FFD76ABB-30A8-FE08-8A54-B54208B01D95}" name="Donohue" initials="U" userId="Donohue"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YARON Michal" initials="YM" lastIdx="36" clrIdx="0">
    <p:extLst>
      <p:ext uri="{19B8F6BF-5375-455C-9EA6-DF929625EA0E}">
        <p15:presenceInfo xmlns:p15="http://schemas.microsoft.com/office/powerpoint/2012/main" userId="S-1-5-21-1292428093-1123561945-1801674531-38465" providerId="AD"/>
      </p:ext>
    </p:extLst>
  </p:cmAuthor>
  <p:cmAuthor id="2" name="Patty Cason" initials="PC" lastIdx="23" clrIdx="1">
    <p:extLst>
      <p:ext uri="{19B8F6BF-5375-455C-9EA6-DF929625EA0E}">
        <p15:presenceInfo xmlns:p15="http://schemas.microsoft.com/office/powerpoint/2012/main" userId="24469888d1861777" providerId="Windows Live"/>
      </p:ext>
    </p:extLst>
  </p:cmAuthor>
  <p:cmAuthor id="3" name="Kim Grootscholten" initials="KG" lastIdx="1" clrIdx="2">
    <p:extLst>
      <p:ext uri="{19B8F6BF-5375-455C-9EA6-DF929625EA0E}">
        <p15:presenceInfo xmlns:p15="http://schemas.microsoft.com/office/powerpoint/2012/main" userId="e7084306cf78657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D8298"/>
    <a:srgbClr val="0000FF"/>
    <a:srgbClr val="FFD579"/>
    <a:srgbClr val="FF9300"/>
    <a:srgbClr val="FFA402"/>
    <a:srgbClr val="5A9AED"/>
    <a:srgbClr val="03C750"/>
    <a:srgbClr val="C7583B"/>
    <a:srgbClr val="C6573B"/>
    <a:srgbClr val="FF85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Stijl, gemiddeld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C2FFA5D-87B4-456A-9821-1D502468CF0F}" styleName="Stijl, thema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0A15C55-8517-42AA-B614-E9B94910E393}" styleName="Stijl, gemiddeld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554" autoAdjust="0"/>
    <p:restoredTop sz="95541"/>
  </p:normalViewPr>
  <p:slideViewPr>
    <p:cSldViewPr snapToObjects="1">
      <p:cViewPr varScale="1">
        <p:scale>
          <a:sx n="78" d="100"/>
          <a:sy n="78" d="100"/>
        </p:scale>
        <p:origin x="1128" y="72"/>
      </p:cViewPr>
      <p:guideLst>
        <p:guide orient="horz" pos="1661"/>
        <p:guide pos="3840"/>
        <p:guide pos="398"/>
        <p:guide orient="horz" pos="1390"/>
        <p:guide orient="horz" pos="1762"/>
        <p:guide orient="horz" pos="3475"/>
        <p:guide orient="horz" pos="4037"/>
        <p:guide orient="horz" pos="1933"/>
        <p:guide orient="horz" pos="831"/>
        <p:guide orient="horz" pos="1504"/>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0"/>
    </p:cViewPr>
  </p:sorterViewPr>
  <p:notesViewPr>
    <p:cSldViewPr snapToObjects="1" showGuides="1">
      <p:cViewPr varScale="1">
        <p:scale>
          <a:sx n="62" d="100"/>
          <a:sy n="62" d="100"/>
        </p:scale>
        <p:origin x="3154" y="77"/>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theme" Target="theme/theme1.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handoutMaster" Target="handoutMasters/handoutMaster1.xml"/><Relationship Id="rId118" Type="http://schemas.openxmlformats.org/officeDocument/2006/relationships/tableStyles" Target="tableStyle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commentAuthors" Target="commentAuthors.xml"/><Relationship Id="rId119" Type="http://schemas.microsoft.com/office/2018/10/relationships/authors" Target="author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charts/_rels/chart1.xml.rels><?xml version="1.0" encoding="UTF-8" standalone="yes"?>
<Relationships xmlns="http://schemas.openxmlformats.org/package/2006/relationships"><Relationship Id="rId3" Type="http://schemas.openxmlformats.org/officeDocument/2006/relationships/oleObject" Target="file:///\\us-sta-fp004.mms.pxl.int\PPSI\BMS%20Nivolumab\GI\EC_GEJC_GC\Publication%20Outputs\Congresses\2023\ASCO-GI\CM649_3yrFU\Sources\References\OS%20ORR%20forest%20plots%20MSS%20by%20CPS.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4.xml"/><Relationship Id="rId1" Type="http://schemas.microsoft.com/office/2011/relationships/chartStyle" Target="style14.xml"/></Relationships>
</file>

<file path=ppt/charts/_rels/chart2.xml.rels><?xml version="1.0" encoding="UTF-8" standalone="yes"?>
<Relationships xmlns="http://schemas.openxmlformats.org/package/2006/relationships"><Relationship Id="rId3" Type="http://schemas.openxmlformats.org/officeDocument/2006/relationships/oleObject" Target="file:///\\us-sta-fp004.mms.pxl.int\PPSI\BMS%20Nivolumab\GI\EC_GEJC_GC\Publication%20Outputs\Congresses\2023\ASCO-GI\CM649_3yrFU\Sources\References\OS%20ORR%20forest%20plots%20MSS%20by%20CPS.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9041557305336834E-2"/>
          <c:y val="3.0245750293467131E-2"/>
          <c:w val="0.90406955380577425"/>
          <c:h val="0.89656477341765306"/>
        </c:manualLayout>
      </c:layout>
      <c:scatterChart>
        <c:scatterStyle val="lineMarker"/>
        <c:varyColors val="0"/>
        <c:ser>
          <c:idx val="0"/>
          <c:order val="0"/>
          <c:spPr>
            <a:ln w="25400" cap="rnd">
              <a:noFill/>
              <a:round/>
            </a:ln>
            <a:effectLst/>
          </c:spPr>
          <c:marker>
            <c:symbol val="diamond"/>
            <c:size val="5"/>
            <c:spPr>
              <a:solidFill>
                <a:schemeClr val="accent1"/>
              </a:solidFill>
              <a:ln w="9525">
                <a:solidFill>
                  <a:schemeClr val="accent1"/>
                </a:solidFill>
              </a:ln>
              <a:effectLst/>
            </c:spPr>
          </c:marker>
          <c:errBars>
            <c:errDir val="x"/>
            <c:errBarType val="both"/>
            <c:errValType val="cust"/>
            <c:noEndCap val="1"/>
            <c:plus>
              <c:numRef>
                <c:f>Sheet1!$G$2:$G$10</c:f>
                <c:numCache>
                  <c:formatCode>General</c:formatCode>
                  <c:ptCount val="9"/>
                  <c:pt idx="1">
                    <c:v>8.9999999999999969E-2</c:v>
                  </c:pt>
                  <c:pt idx="3">
                    <c:v>0.29000000000000004</c:v>
                  </c:pt>
                  <c:pt idx="4">
                    <c:v>8.9999999999999969E-2</c:v>
                  </c:pt>
                  <c:pt idx="5">
                    <c:v>0.17000000000000015</c:v>
                  </c:pt>
                  <c:pt idx="6">
                    <c:v>0.10000000000000009</c:v>
                  </c:pt>
                  <c:pt idx="7">
                    <c:v>0.15000000000000002</c:v>
                  </c:pt>
                  <c:pt idx="8">
                    <c:v>0.10999999999999999</c:v>
                  </c:pt>
                </c:numCache>
              </c:numRef>
            </c:plus>
            <c:minus>
              <c:numRef>
                <c:f>Sheet1!$F$2:$F$10</c:f>
                <c:numCache>
                  <c:formatCode>General</c:formatCode>
                  <c:ptCount val="9"/>
                  <c:pt idx="1">
                    <c:v>8.0000000000000071E-2</c:v>
                  </c:pt>
                  <c:pt idx="3">
                    <c:v>0.20999999999999996</c:v>
                  </c:pt>
                  <c:pt idx="4">
                    <c:v>8.9999999999999969E-2</c:v>
                  </c:pt>
                  <c:pt idx="5">
                    <c:v>0.14999999999999991</c:v>
                  </c:pt>
                  <c:pt idx="6">
                    <c:v>8.9999999999999969E-2</c:v>
                  </c:pt>
                  <c:pt idx="7">
                    <c:v>0.12</c:v>
                  </c:pt>
                  <c:pt idx="8">
                    <c:v>9.000000000000008E-2</c:v>
                  </c:pt>
                </c:numCache>
              </c:numRef>
            </c:minus>
            <c:spPr>
              <a:noFill/>
              <a:ln w="12700" cap="flat" cmpd="sng" algn="ctr">
                <a:solidFill>
                  <a:schemeClr val="tx1"/>
                </a:solidFill>
                <a:round/>
              </a:ln>
              <a:effectLst/>
            </c:spPr>
          </c:errBars>
          <c:xVal>
            <c:numRef>
              <c:f>Sheet1!$B$2:$B$10</c:f>
              <c:numCache>
                <c:formatCode>General</c:formatCode>
                <c:ptCount val="9"/>
                <c:pt idx="1">
                  <c:v>0.78</c:v>
                </c:pt>
                <c:pt idx="3">
                  <c:v>0.95</c:v>
                </c:pt>
                <c:pt idx="4">
                  <c:v>0.75</c:v>
                </c:pt>
                <c:pt idx="5">
                  <c:v>0.95</c:v>
                </c:pt>
                <c:pt idx="6">
                  <c:v>0.69</c:v>
                </c:pt>
                <c:pt idx="7">
                  <c:v>0.91</c:v>
                </c:pt>
                <c:pt idx="8">
                  <c:v>0.66</c:v>
                </c:pt>
              </c:numCache>
            </c:numRef>
          </c:xVal>
          <c:yVal>
            <c:numRef>
              <c:f>Sheet1!$I$2:$I$10</c:f>
              <c:numCache>
                <c:formatCode>General</c:formatCode>
                <c:ptCount val="9"/>
                <c:pt idx="1">
                  <c:v>7</c:v>
                </c:pt>
                <c:pt idx="3">
                  <c:v>6</c:v>
                </c:pt>
                <c:pt idx="4">
                  <c:v>5</c:v>
                </c:pt>
                <c:pt idx="5">
                  <c:v>4</c:v>
                </c:pt>
                <c:pt idx="6">
                  <c:v>3</c:v>
                </c:pt>
                <c:pt idx="7">
                  <c:v>2</c:v>
                </c:pt>
                <c:pt idx="8">
                  <c:v>1</c:v>
                </c:pt>
              </c:numCache>
            </c:numRef>
          </c:yVal>
          <c:smooth val="0"/>
          <c:extLst>
            <c:ext xmlns:c16="http://schemas.microsoft.com/office/drawing/2014/chart" uri="{C3380CC4-5D6E-409C-BE32-E72D297353CC}">
              <c16:uniqueId val="{00000000-BE73-42EE-9D2D-5E063B7DBB95}"/>
            </c:ext>
          </c:extLst>
        </c:ser>
        <c:dLbls>
          <c:showLegendKey val="0"/>
          <c:showVal val="0"/>
          <c:showCatName val="0"/>
          <c:showSerName val="0"/>
          <c:showPercent val="0"/>
          <c:showBubbleSize val="0"/>
        </c:dLbls>
        <c:axId val="560986096"/>
        <c:axId val="560980848"/>
      </c:scatterChart>
      <c:valAx>
        <c:axId val="560986096"/>
        <c:scaling>
          <c:logBase val="8"/>
          <c:orientation val="minMax"/>
          <c:max val="2"/>
          <c:min val="0.5"/>
        </c:scaling>
        <c:delete val="1"/>
        <c:axPos val="b"/>
        <c:majorGridlines>
          <c:spPr>
            <a:ln w="9525" cap="flat" cmpd="sng" algn="ctr">
              <a:noFill/>
              <a:round/>
            </a:ln>
            <a:effectLst/>
          </c:spPr>
        </c:majorGridlines>
        <c:numFmt formatCode="General" sourceLinked="1"/>
        <c:majorTickMark val="out"/>
        <c:minorTickMark val="none"/>
        <c:tickLblPos val="nextTo"/>
        <c:crossAx val="560980848"/>
        <c:crosses val="autoZero"/>
        <c:crossBetween val="midCat"/>
        <c:majorUnit val="2"/>
        <c:minorUnit val="0.25"/>
      </c:valAx>
      <c:valAx>
        <c:axId val="560980848"/>
        <c:scaling>
          <c:orientation val="minMax"/>
        </c:scaling>
        <c:delete val="1"/>
        <c:axPos val="l"/>
        <c:majorGridlines>
          <c:spPr>
            <a:ln w="9525" cap="flat" cmpd="sng" algn="ctr">
              <a:noFill/>
              <a:round/>
            </a:ln>
            <a:effectLst/>
          </c:spPr>
        </c:majorGridlines>
        <c:numFmt formatCode="General" sourceLinked="1"/>
        <c:majorTickMark val="none"/>
        <c:minorTickMark val="none"/>
        <c:tickLblPos val="none"/>
        <c:crossAx val="56098609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E712-FF41-8765-FB53DCA41E1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E712-FF41-8765-FB53DCA41E1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712-FF41-8765-FB53DCA41E1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712-FF41-8765-FB53DCA41E19}"/>
              </c:ext>
            </c:extLst>
          </c:dPt>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3"/>
                <c:pt idx="0">
                  <c:v>a</c:v>
                </c:pt>
                <c:pt idx="1">
                  <c:v>b</c:v>
                </c:pt>
                <c:pt idx="2">
                  <c:v>c</c:v>
                </c:pt>
              </c:strCache>
            </c:strRef>
          </c:cat>
          <c:val>
            <c:numRef>
              <c:f>Sheet1!$B$2:$B$5</c:f>
              <c:numCache>
                <c:formatCode>General</c:formatCode>
                <c:ptCount val="4"/>
                <c:pt idx="0">
                  <c:v>16</c:v>
                </c:pt>
                <c:pt idx="1">
                  <c:v>4</c:v>
                </c:pt>
                <c:pt idx="2">
                  <c:v>6</c:v>
                </c:pt>
              </c:numCache>
            </c:numRef>
          </c:val>
          <c:extLst>
            <c:ext xmlns:c16="http://schemas.microsoft.com/office/drawing/2014/chart" uri="{C3380CC4-5D6E-409C-BE32-E72D297353CC}">
              <c16:uniqueId val="{00000000-8872-4AE7-9EE8-59F6656E297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19315944881887"/>
          <c:y val="9.5460931627649376E-2"/>
          <c:w val="0.54136368110236222"/>
          <c:h val="0.81204547169995867"/>
        </c:manualLayout>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C95-401D-BFFB-AC41484B4B6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0C95-401D-BFFB-AC41484B4B6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C95-401D-BFFB-AC41484B4B6D}"/>
              </c:ext>
            </c:extLst>
          </c:dPt>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a</c:v>
                </c:pt>
                <c:pt idx="1">
                  <c:v>b</c:v>
                </c:pt>
                <c:pt idx="2">
                  <c:v>c</c:v>
                </c:pt>
              </c:strCache>
            </c:strRef>
          </c:cat>
          <c:val>
            <c:numRef>
              <c:f>Sheet1!$B$2:$B$4</c:f>
              <c:numCache>
                <c:formatCode>General</c:formatCode>
                <c:ptCount val="3"/>
                <c:pt idx="0">
                  <c:v>16</c:v>
                </c:pt>
                <c:pt idx="1">
                  <c:v>9</c:v>
                </c:pt>
                <c:pt idx="2">
                  <c:v>2</c:v>
                </c:pt>
              </c:numCache>
            </c:numRef>
          </c:val>
          <c:extLst>
            <c:ext xmlns:c16="http://schemas.microsoft.com/office/drawing/2014/chart" uri="{C3380CC4-5D6E-409C-BE32-E72D297353CC}">
              <c16:uniqueId val="{00000006-0C95-401D-BFFB-AC41484B4B6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2128-C54F-BDD0-749514F6D6D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C1E6-4990-8BED-30B812EA81FE}"/>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128-C54F-BDD0-749514F6D6D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C1E6-4990-8BED-30B812EA81FE}"/>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2128-C54F-BDD0-749514F6D6D5}"/>
              </c:ext>
            </c:extLst>
          </c:dPt>
          <c:dLbls>
            <c:dLbl>
              <c:idx val="1"/>
              <c:layout>
                <c:manualLayout>
                  <c:x val="-4.155193861151002E-2"/>
                  <c:y val="0.10401653140670827"/>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2-C1E6-4990-8BED-30B812EA81FE}"/>
                </c:ext>
              </c:extLst>
            </c:dLbl>
            <c:dLbl>
              <c:idx val="3"/>
              <c:delete val="1"/>
              <c:extLst>
                <c:ext xmlns:c15="http://schemas.microsoft.com/office/drawing/2012/chart" uri="{CE6537A1-D6FC-4f65-9D91-7224C49458BB}"/>
                <c:ext xmlns:c16="http://schemas.microsoft.com/office/drawing/2014/chart" uri="{C3380CC4-5D6E-409C-BE32-E72D297353CC}">
                  <c16:uniqueId val="{00000001-C1E6-4990-8BED-30B812EA81FE}"/>
                </c:ext>
              </c:extLst>
            </c:dLbl>
            <c:spPr>
              <a:noFill/>
              <a:ln>
                <a:noFill/>
              </a:ln>
              <a:effectLst/>
            </c:spPr>
            <c:txPr>
              <a:bodyPr rot="0" spcFirstLastPara="1" vertOverflow="ellipsis" vert="horz" wrap="square" anchor="ctr" anchorCtr="1"/>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c:v>
                </c:pt>
                <c:pt idx="1">
                  <c:v>b</c:v>
                </c:pt>
                <c:pt idx="2">
                  <c:v>c</c:v>
                </c:pt>
                <c:pt idx="3">
                  <c:v>d</c:v>
                </c:pt>
                <c:pt idx="4">
                  <c:v>e</c:v>
                </c:pt>
              </c:strCache>
            </c:strRef>
          </c:cat>
          <c:val>
            <c:numRef>
              <c:f>Sheet1!$B$2:$B$6</c:f>
              <c:numCache>
                <c:formatCode>General</c:formatCode>
                <c:ptCount val="5"/>
                <c:pt idx="0">
                  <c:v>2</c:v>
                </c:pt>
                <c:pt idx="1">
                  <c:v>1</c:v>
                </c:pt>
                <c:pt idx="2">
                  <c:v>20</c:v>
                </c:pt>
                <c:pt idx="3">
                  <c:v>0</c:v>
                </c:pt>
                <c:pt idx="4">
                  <c:v>7</c:v>
                </c:pt>
              </c:numCache>
            </c:numRef>
          </c:val>
          <c:extLst>
            <c:ext xmlns:c16="http://schemas.microsoft.com/office/drawing/2014/chart" uri="{C3380CC4-5D6E-409C-BE32-E72D297353CC}">
              <c16:uniqueId val="{00000000-C1E6-4990-8BED-30B812EA81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b="1"/>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D4D0-3945-A447-96EE51A4563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D4D0-3945-A447-96EE51A4563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D0-3945-A447-96EE51A4563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D0-3945-A447-96EE51A4563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D4D0-3945-A447-96EE51A45639}"/>
              </c:ext>
            </c:extLst>
          </c:dPt>
          <c:dLbls>
            <c:spPr>
              <a:noFill/>
              <a:ln>
                <a:noFill/>
              </a:ln>
              <a:effectLst/>
            </c:spPr>
            <c:txPr>
              <a:bodyPr rot="0" spcFirstLastPara="1" vertOverflow="ellipsis" vert="horz" wrap="square" anchor="ctr" anchorCtr="1"/>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c:v>
                </c:pt>
                <c:pt idx="1">
                  <c:v>b</c:v>
                </c:pt>
                <c:pt idx="2">
                  <c:v>c</c:v>
                </c:pt>
                <c:pt idx="3">
                  <c:v>d</c:v>
                </c:pt>
                <c:pt idx="4">
                  <c:v>e</c:v>
                </c:pt>
              </c:strCache>
            </c:strRef>
          </c:cat>
          <c:val>
            <c:numRef>
              <c:f>Sheet1!$B$2:$B$6</c:f>
              <c:numCache>
                <c:formatCode>General</c:formatCode>
                <c:ptCount val="5"/>
                <c:pt idx="0">
                  <c:v>10</c:v>
                </c:pt>
                <c:pt idx="1">
                  <c:v>8</c:v>
                </c:pt>
                <c:pt idx="2">
                  <c:v>5</c:v>
                </c:pt>
                <c:pt idx="3">
                  <c:v>2</c:v>
                </c:pt>
                <c:pt idx="4">
                  <c:v>1</c:v>
                </c:pt>
              </c:numCache>
            </c:numRef>
          </c:val>
          <c:extLst>
            <c:ext xmlns:c16="http://schemas.microsoft.com/office/drawing/2014/chart" uri="{C3380CC4-5D6E-409C-BE32-E72D297353CC}">
              <c16:uniqueId val="{00000000-077E-45A8-BEA9-B07DE7D5D63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b="1"/>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A70F-0B44-9C6F-5A1674570E3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70F-0B44-9C6F-5A1674570E3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A70F-0B44-9C6F-5A1674570E3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A70F-0B44-9C6F-5A1674570E33}"/>
              </c:ext>
            </c:extLst>
          </c:dPt>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4</c:v>
                </c:pt>
                <c:pt idx="1">
                  <c:v>16</c:v>
                </c:pt>
                <c:pt idx="2">
                  <c:v>4</c:v>
                </c:pt>
                <c:pt idx="3">
                  <c:v>3</c:v>
                </c:pt>
              </c:numCache>
            </c:numRef>
          </c:val>
          <c:extLst>
            <c:ext xmlns:c16="http://schemas.microsoft.com/office/drawing/2014/chart" uri="{C3380CC4-5D6E-409C-BE32-E72D297353CC}">
              <c16:uniqueId val="{00000000-0E1F-4C9C-8066-509B1DFA9A9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152668416447947E-2"/>
          <c:y val="7.292990740585141E-2"/>
          <c:w val="0.90406955380577425"/>
          <c:h val="0.89656477341765306"/>
        </c:manualLayout>
      </c:layout>
      <c:scatterChart>
        <c:scatterStyle val="lineMarker"/>
        <c:varyColors val="0"/>
        <c:ser>
          <c:idx val="0"/>
          <c:order val="0"/>
          <c:spPr>
            <a:ln w="25400" cap="rnd">
              <a:noFill/>
              <a:round/>
            </a:ln>
            <a:effectLst/>
          </c:spPr>
          <c:marker>
            <c:symbol val="diamond"/>
            <c:size val="5"/>
            <c:spPr>
              <a:solidFill>
                <a:schemeClr val="accent1"/>
              </a:solidFill>
              <a:ln w="9525">
                <a:solidFill>
                  <a:schemeClr val="accent1"/>
                </a:solidFill>
              </a:ln>
              <a:effectLst/>
            </c:spPr>
          </c:marker>
          <c:errBars>
            <c:errDir val="x"/>
            <c:errBarType val="both"/>
            <c:errValType val="cust"/>
            <c:noEndCap val="1"/>
            <c:plus>
              <c:numRef>
                <c:f>Sheet1!$G$13:$G$20</c:f>
                <c:numCache>
                  <c:formatCode>General</c:formatCode>
                  <c:ptCount val="8"/>
                  <c:pt idx="0">
                    <c:v>5.6999999999999993</c:v>
                  </c:pt>
                  <c:pt idx="2">
                    <c:v>13.9</c:v>
                  </c:pt>
                  <c:pt idx="3">
                    <c:v>5.8999999999999986</c:v>
                  </c:pt>
                  <c:pt idx="4">
                    <c:v>9.2000000000000011</c:v>
                  </c:pt>
                  <c:pt idx="5">
                    <c:v>6.8000000000000007</c:v>
                  </c:pt>
                  <c:pt idx="6">
                    <c:v>8</c:v>
                  </c:pt>
                  <c:pt idx="7">
                    <c:v>7.6999999999999993</c:v>
                  </c:pt>
                </c:numCache>
              </c:numRef>
            </c:plus>
            <c:minus>
              <c:numRef>
                <c:f>Sheet1!$F$13:$F$20</c:f>
                <c:numCache>
                  <c:formatCode>General</c:formatCode>
                  <c:ptCount val="8"/>
                  <c:pt idx="0">
                    <c:v>5.5</c:v>
                  </c:pt>
                  <c:pt idx="2">
                    <c:v>14.600000000000001</c:v>
                  </c:pt>
                  <c:pt idx="3">
                    <c:v>6.2000000000000011</c:v>
                  </c:pt>
                  <c:pt idx="4">
                    <c:v>9.5</c:v>
                  </c:pt>
                  <c:pt idx="5">
                    <c:v>7.1</c:v>
                  </c:pt>
                  <c:pt idx="6">
                    <c:v>8.2000000000000011</c:v>
                  </c:pt>
                  <c:pt idx="7">
                    <c:v>7.9</c:v>
                  </c:pt>
                </c:numCache>
              </c:numRef>
            </c:minus>
            <c:spPr>
              <a:noFill/>
              <a:ln w="12700" cap="flat" cmpd="sng" algn="ctr">
                <a:solidFill>
                  <a:schemeClr val="tx1"/>
                </a:solidFill>
                <a:round/>
              </a:ln>
              <a:effectLst/>
            </c:spPr>
          </c:errBars>
          <c:xVal>
            <c:numRef>
              <c:f>Sheet1!$B$13:$B$20</c:f>
              <c:numCache>
                <c:formatCode>General</c:formatCode>
                <c:ptCount val="8"/>
                <c:pt idx="0">
                  <c:v>12</c:v>
                </c:pt>
                <c:pt idx="2">
                  <c:v>9.9</c:v>
                </c:pt>
                <c:pt idx="3">
                  <c:v>13.3</c:v>
                </c:pt>
                <c:pt idx="4">
                  <c:v>9.1</c:v>
                </c:pt>
                <c:pt idx="5">
                  <c:v>14.7</c:v>
                </c:pt>
                <c:pt idx="6">
                  <c:v>10.8</c:v>
                </c:pt>
                <c:pt idx="7">
                  <c:v>14.3</c:v>
                </c:pt>
              </c:numCache>
            </c:numRef>
          </c:xVal>
          <c:yVal>
            <c:numRef>
              <c:f>Sheet1!$I$13:$I$20</c:f>
              <c:numCache>
                <c:formatCode>General</c:formatCode>
                <c:ptCount val="8"/>
                <c:pt idx="0">
                  <c:v>7</c:v>
                </c:pt>
                <c:pt idx="2">
                  <c:v>6</c:v>
                </c:pt>
                <c:pt idx="3">
                  <c:v>5</c:v>
                </c:pt>
                <c:pt idx="4">
                  <c:v>4</c:v>
                </c:pt>
                <c:pt idx="5">
                  <c:v>3</c:v>
                </c:pt>
                <c:pt idx="6">
                  <c:v>2</c:v>
                </c:pt>
                <c:pt idx="7">
                  <c:v>1</c:v>
                </c:pt>
              </c:numCache>
            </c:numRef>
          </c:yVal>
          <c:smooth val="0"/>
          <c:extLst>
            <c:ext xmlns:c16="http://schemas.microsoft.com/office/drawing/2014/chart" uri="{C3380CC4-5D6E-409C-BE32-E72D297353CC}">
              <c16:uniqueId val="{00000000-CF5B-4235-946A-31B0D6563387}"/>
            </c:ext>
          </c:extLst>
        </c:ser>
        <c:dLbls>
          <c:showLegendKey val="0"/>
          <c:showVal val="0"/>
          <c:showCatName val="0"/>
          <c:showSerName val="0"/>
          <c:showPercent val="0"/>
          <c:showBubbleSize val="0"/>
        </c:dLbls>
        <c:axId val="560986096"/>
        <c:axId val="560980848"/>
      </c:scatterChart>
      <c:valAx>
        <c:axId val="560986096"/>
        <c:scaling>
          <c:orientation val="maxMin"/>
          <c:max val="30"/>
          <c:min val="-20"/>
        </c:scaling>
        <c:delete val="1"/>
        <c:axPos val="b"/>
        <c:numFmt formatCode="General" sourceLinked="1"/>
        <c:majorTickMark val="out"/>
        <c:minorTickMark val="none"/>
        <c:tickLblPos val="nextTo"/>
        <c:crossAx val="560980848"/>
        <c:crosses val="autoZero"/>
        <c:crossBetween val="midCat"/>
        <c:majorUnit val="5"/>
        <c:minorUnit val="1"/>
      </c:valAx>
      <c:valAx>
        <c:axId val="560980848"/>
        <c:scaling>
          <c:orientation val="minMax"/>
        </c:scaling>
        <c:delete val="1"/>
        <c:axPos val="r"/>
        <c:numFmt formatCode="General" sourceLinked="1"/>
        <c:majorTickMark val="none"/>
        <c:minorTickMark val="none"/>
        <c:tickLblPos val="none"/>
        <c:crossAx val="56098609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5A0-2748-B29C-6624499B54EB}"/>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F9E1-4041-A137-9D3C0072ECC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2-F9E1-4041-A137-9D3C0072ECC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5A0-2748-B29C-6624499B54EB}"/>
              </c:ext>
            </c:extLst>
          </c:dPt>
          <c:dLbls>
            <c:dLbl>
              <c:idx val="1"/>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9E1-4041-A137-9D3C0072ECC5}"/>
                </c:ext>
              </c:extLst>
            </c:dLbl>
            <c:dLbl>
              <c:idx val="2"/>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2-F9E1-4041-A137-9D3C0072ECC5}"/>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0</c:v>
                </c:pt>
                <c:pt idx="1">
                  <c:v>6</c:v>
                </c:pt>
                <c:pt idx="2">
                  <c:v>9</c:v>
                </c:pt>
                <c:pt idx="3">
                  <c:v>0</c:v>
                </c:pt>
              </c:numCache>
            </c:numRef>
          </c:val>
          <c:extLst>
            <c:ext xmlns:c16="http://schemas.microsoft.com/office/drawing/2014/chart" uri="{C3380CC4-5D6E-409C-BE32-E72D297353CC}">
              <c16:uniqueId val="{00000000-F9E1-4041-A137-9D3C0072ECC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BA3-429A-827E-983880F09B5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768-3141-AA9B-1234B9DBBCE2}"/>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1768-3141-AA9B-1234B9DBBCE2}"/>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768-3141-AA9B-1234B9DBBCE2}"/>
              </c:ext>
            </c:extLst>
          </c:dPt>
          <c:dLbls>
            <c:dLbl>
              <c:idx val="0"/>
              <c:delete val="1"/>
              <c:extLst>
                <c:ext xmlns:c15="http://schemas.microsoft.com/office/drawing/2012/chart" uri="{CE6537A1-D6FC-4f65-9D91-7224C49458BB}"/>
                <c:ext xmlns:c16="http://schemas.microsoft.com/office/drawing/2014/chart" uri="{C3380CC4-5D6E-409C-BE32-E72D297353CC}">
                  <c16:uniqueId val="{00000001-CBA3-429A-827E-983880F09B54}"/>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0</c:v>
                </c:pt>
                <c:pt idx="1">
                  <c:v>5</c:v>
                </c:pt>
                <c:pt idx="2">
                  <c:v>3</c:v>
                </c:pt>
                <c:pt idx="3">
                  <c:v>6</c:v>
                </c:pt>
              </c:numCache>
            </c:numRef>
          </c:val>
          <c:extLst>
            <c:ext xmlns:c16="http://schemas.microsoft.com/office/drawing/2014/chart" uri="{C3380CC4-5D6E-409C-BE32-E72D297353CC}">
              <c16:uniqueId val="{00000000-CBA3-429A-827E-983880F09B5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64C-4D8E-8013-C922FD0A37A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D74-584E-8AF2-C5C81B685F3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D74-584E-8AF2-C5C81B685F3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D74-584E-8AF2-C5C81B685F3D}"/>
              </c:ext>
            </c:extLst>
          </c:dPt>
          <c:dLbls>
            <c:dLbl>
              <c:idx val="0"/>
              <c:delete val="1"/>
              <c:extLst>
                <c:ext xmlns:c15="http://schemas.microsoft.com/office/drawing/2012/chart" uri="{CE6537A1-D6FC-4f65-9D91-7224C49458BB}"/>
                <c:ext xmlns:c16="http://schemas.microsoft.com/office/drawing/2014/chart" uri="{C3380CC4-5D6E-409C-BE32-E72D297353CC}">
                  <c16:uniqueId val="{00000001-C64C-4D8E-8013-C922FD0A37AC}"/>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0</c:v>
                </c:pt>
                <c:pt idx="1">
                  <c:v>8</c:v>
                </c:pt>
                <c:pt idx="2">
                  <c:v>16</c:v>
                </c:pt>
                <c:pt idx="3">
                  <c:v>3</c:v>
                </c:pt>
              </c:numCache>
            </c:numRef>
          </c:val>
          <c:extLst>
            <c:ext xmlns:c16="http://schemas.microsoft.com/office/drawing/2014/chart" uri="{C3380CC4-5D6E-409C-BE32-E72D297353CC}">
              <c16:uniqueId val="{00000000-C64C-4D8E-8013-C922FD0A37A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BD0A-B441-A825-44F24E7A8A1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BD0A-B441-A825-44F24E7A8A1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2-A14D-405D-A5AD-FE05B79ACC3E}"/>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A14D-405D-A5AD-FE05B79ACC3E}"/>
              </c:ext>
            </c:extLst>
          </c:dPt>
          <c:dLbls>
            <c:dLbl>
              <c:idx val="3"/>
              <c:delete val="1"/>
              <c:extLst>
                <c:ext xmlns:c15="http://schemas.microsoft.com/office/drawing/2012/chart" uri="{CE6537A1-D6FC-4f65-9D91-7224C49458BB}"/>
                <c:ext xmlns:c16="http://schemas.microsoft.com/office/drawing/2014/chart" uri="{C3380CC4-5D6E-409C-BE32-E72D297353CC}">
                  <c16:uniqueId val="{00000001-A14D-405D-A5AD-FE05B79ACC3E}"/>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She is most likely to recur in the remaining esophagus</c:v>
                </c:pt>
              </c:strCache>
            </c:strRef>
          </c:cat>
          <c:val>
            <c:numRef>
              <c:f>Sheet1!$B$2:$B$5</c:f>
              <c:numCache>
                <c:formatCode>General</c:formatCode>
                <c:ptCount val="4"/>
                <c:pt idx="0">
                  <c:v>4</c:v>
                </c:pt>
                <c:pt idx="1">
                  <c:v>7</c:v>
                </c:pt>
                <c:pt idx="2">
                  <c:v>6</c:v>
                </c:pt>
                <c:pt idx="3">
                  <c:v>0</c:v>
                </c:pt>
              </c:numCache>
            </c:numRef>
          </c:val>
          <c:extLst>
            <c:ext xmlns:c16="http://schemas.microsoft.com/office/drawing/2014/chart" uri="{C3380CC4-5D6E-409C-BE32-E72D297353CC}">
              <c16:uniqueId val="{00000000-A14D-405D-A5AD-FE05B79ACC3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63C-964B-8D29-E12502002E0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F63C-964B-8D29-E12502002E0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63C-964B-8D29-E12502002E0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63C-964B-8D29-E12502002E0C}"/>
              </c:ext>
            </c:extLst>
          </c:dPt>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3</c:v>
                </c:pt>
                <c:pt idx="1">
                  <c:v>4</c:v>
                </c:pt>
                <c:pt idx="2">
                  <c:v>10</c:v>
                </c:pt>
                <c:pt idx="3">
                  <c:v>1</c:v>
                </c:pt>
              </c:numCache>
            </c:numRef>
          </c:val>
          <c:extLst>
            <c:ext xmlns:c16="http://schemas.microsoft.com/office/drawing/2014/chart" uri="{C3380CC4-5D6E-409C-BE32-E72D297353CC}">
              <c16:uniqueId val="{00000000-E5AC-42DC-B1A2-8BD105200E8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E6A-7F4C-AFE5-CE102D39A2A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8E6A-7F4C-AFE5-CE102D39A2A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E6A-7F4C-AFE5-CE102D39A2A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E6A-7F4C-AFE5-CE102D39A2A4}"/>
              </c:ext>
            </c:extLst>
          </c:dPt>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d </c:v>
                </c:pt>
              </c:strCache>
            </c:strRef>
          </c:cat>
          <c:val>
            <c:numRef>
              <c:f>Sheet1!$B$2:$B$5</c:f>
              <c:numCache>
                <c:formatCode>General</c:formatCode>
                <c:ptCount val="4"/>
                <c:pt idx="0">
                  <c:v>9</c:v>
                </c:pt>
                <c:pt idx="1">
                  <c:v>12</c:v>
                </c:pt>
                <c:pt idx="2">
                  <c:v>6</c:v>
                </c:pt>
                <c:pt idx="3">
                  <c:v>2</c:v>
                </c:pt>
              </c:numCache>
            </c:numRef>
          </c:val>
          <c:extLst>
            <c:ext xmlns:c16="http://schemas.microsoft.com/office/drawing/2014/chart" uri="{C3380CC4-5D6E-409C-BE32-E72D297353CC}">
              <c16:uniqueId val="{00000000-FA31-42D4-8AC2-DAF9137A45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C9E-A040-B28B-D5F5DD75E13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C9E-A040-B28B-D5F5DD75E13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1C9E-A040-B28B-D5F5DD75E134}"/>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C9E-A040-B28B-D5F5DD75E134}"/>
              </c:ext>
            </c:extLst>
          </c:dPt>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10</c:v>
                </c:pt>
                <c:pt idx="1">
                  <c:v>4</c:v>
                </c:pt>
                <c:pt idx="2">
                  <c:v>3</c:v>
                </c:pt>
                <c:pt idx="3">
                  <c:v>13</c:v>
                </c:pt>
              </c:numCache>
            </c:numRef>
          </c:val>
          <c:extLst>
            <c:ext xmlns:c16="http://schemas.microsoft.com/office/drawing/2014/chart" uri="{C3380CC4-5D6E-409C-BE32-E72D297353CC}">
              <c16:uniqueId val="{00000000-63AD-4684-9406-AC632709ECB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dirty="0"/>
          </a:p>
        </p:txBody>
      </p:sp>
      <p:sp>
        <p:nvSpPr>
          <p:cNvPr id="3" name="Espace réservé de la date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3104895-A7AF-EB49-BC80-D77792D61F32}" type="datetime1">
              <a:rPr lang="en-US" smtClean="0"/>
              <a:pPr/>
              <a:t>4/13/2023</a:t>
            </a:fld>
            <a:endParaRPr lang="fr-FR" dirty="0"/>
          </a:p>
        </p:txBody>
      </p:sp>
      <p:sp>
        <p:nvSpPr>
          <p:cNvPr id="4" name="Espace réservé du pied de page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dirty="0"/>
          </a:p>
        </p:txBody>
      </p:sp>
      <p:sp>
        <p:nvSpPr>
          <p:cNvPr id="5" name="Espace réservé du numéro de diapositive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AD780E35-D53F-A543-ACCF-E1BBCCF01F3F}" type="slidenum">
              <a:rPr lang="fr-FR" smtClean="0"/>
              <a:pPr/>
              <a:t>‹#›</a:t>
            </a:fld>
            <a:endParaRPr lang="fr-FR" dirty="0"/>
          </a:p>
        </p:txBody>
      </p:sp>
    </p:spTree>
    <p:extLst>
      <p:ext uri="{BB962C8B-B14F-4D97-AF65-F5344CB8AC3E}">
        <p14:creationId xmlns:p14="http://schemas.microsoft.com/office/powerpoint/2010/main" val="945117276"/>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dirty="0"/>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DA2D364-CD50-1942-A8D0-558BD1BC24CC}" type="datetime1">
              <a:rPr lang="en-US" smtClean="0"/>
              <a:pPr/>
              <a:t>4/13/2023</a:t>
            </a:fld>
            <a:endParaRPr lang="fr-FR" dirty="0"/>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dirty="0"/>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dirty="0"/>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C53626E-BC0F-674C-9570-A9D62C09EB52}" type="slidenum">
              <a:rPr lang="fr-FR" smtClean="0"/>
              <a:pPr/>
              <a:t>‹#›</a:t>
            </a:fld>
            <a:endParaRPr lang="fr-FR" dirty="0"/>
          </a:p>
        </p:txBody>
      </p:sp>
    </p:spTree>
    <p:extLst>
      <p:ext uri="{BB962C8B-B14F-4D97-AF65-F5344CB8AC3E}">
        <p14:creationId xmlns:p14="http://schemas.microsoft.com/office/powerpoint/2010/main" val="1477171087"/>
      </p:ext>
    </p:extLst>
  </p:cSld>
  <p:clrMap bg1="lt1" tx1="dk1" bg2="lt2" tx2="dk2" accent1="accent1" accent2="accent2" accent3="accent3" accent4="accent4" accent5="accent5" accent6="accent6" hlink="hlink" folHlink="folHlink"/>
  <p:hf hd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a:t>
            </a:fld>
            <a:endParaRPr lang="fr-FR" dirty="0"/>
          </a:p>
        </p:txBody>
      </p:sp>
    </p:spTree>
    <p:extLst>
      <p:ext uri="{BB962C8B-B14F-4D97-AF65-F5344CB8AC3E}">
        <p14:creationId xmlns:p14="http://schemas.microsoft.com/office/powerpoint/2010/main" val="33781588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a:t>
            </a:fld>
            <a:endParaRPr lang="fr-FR" dirty="0"/>
          </a:p>
        </p:txBody>
      </p:sp>
    </p:spTree>
    <p:extLst>
      <p:ext uri="{BB962C8B-B14F-4D97-AF65-F5344CB8AC3E}">
        <p14:creationId xmlns:p14="http://schemas.microsoft.com/office/powerpoint/2010/main" val="142277058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101</a:t>
            </a:fld>
            <a:endParaRPr lang="fr-FR" dirty="0"/>
          </a:p>
        </p:txBody>
      </p:sp>
    </p:spTree>
    <p:extLst>
      <p:ext uri="{BB962C8B-B14F-4D97-AF65-F5344CB8AC3E}">
        <p14:creationId xmlns:p14="http://schemas.microsoft.com/office/powerpoint/2010/main" val="338065078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F2EF1ED-33D8-4194-BAF8-E6BC5B51ED0B}" type="slidenum">
              <a:rPr lang="en-US" smtClean="0"/>
              <a:t>102</a:t>
            </a:fld>
            <a:endParaRPr lang="en-US" dirty="0"/>
          </a:p>
        </p:txBody>
      </p:sp>
    </p:spTree>
    <p:extLst>
      <p:ext uri="{BB962C8B-B14F-4D97-AF65-F5344CB8AC3E}">
        <p14:creationId xmlns:p14="http://schemas.microsoft.com/office/powerpoint/2010/main" val="261833404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103</a:t>
            </a:fld>
            <a:endParaRPr lang="fr-FR" dirty="0"/>
          </a:p>
        </p:txBody>
      </p:sp>
    </p:spTree>
    <p:extLst>
      <p:ext uri="{BB962C8B-B14F-4D97-AF65-F5344CB8AC3E}">
        <p14:creationId xmlns:p14="http://schemas.microsoft.com/office/powerpoint/2010/main" val="43148507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104</a:t>
            </a:fld>
            <a:endParaRPr lang="fr-FR" dirty="0"/>
          </a:p>
        </p:txBody>
      </p:sp>
    </p:spTree>
    <p:extLst>
      <p:ext uri="{BB962C8B-B14F-4D97-AF65-F5344CB8AC3E}">
        <p14:creationId xmlns:p14="http://schemas.microsoft.com/office/powerpoint/2010/main" val="406993076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105</a:t>
            </a:fld>
            <a:endParaRPr lang="fr-FR" dirty="0"/>
          </a:p>
        </p:txBody>
      </p:sp>
    </p:spTree>
    <p:extLst>
      <p:ext uri="{BB962C8B-B14F-4D97-AF65-F5344CB8AC3E}">
        <p14:creationId xmlns:p14="http://schemas.microsoft.com/office/powerpoint/2010/main" val="135825248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106</a:t>
            </a:fld>
            <a:endParaRPr lang="fr-FR" dirty="0"/>
          </a:p>
        </p:txBody>
      </p:sp>
    </p:spTree>
    <p:extLst>
      <p:ext uri="{BB962C8B-B14F-4D97-AF65-F5344CB8AC3E}">
        <p14:creationId xmlns:p14="http://schemas.microsoft.com/office/powerpoint/2010/main" val="244008865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31648044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F2EF1ED-33D8-4194-BAF8-E6BC5B51ED0B}" type="slidenum">
              <a:rPr lang="en-US" smtClean="0"/>
              <a:t>108</a:t>
            </a:fld>
            <a:endParaRPr lang="en-US" dirty="0"/>
          </a:p>
        </p:txBody>
      </p:sp>
    </p:spTree>
    <p:extLst>
      <p:ext uri="{BB962C8B-B14F-4D97-AF65-F5344CB8AC3E}">
        <p14:creationId xmlns:p14="http://schemas.microsoft.com/office/powerpoint/2010/main" val="60731371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109</a:t>
            </a:fld>
            <a:endParaRPr lang="fr-FR" dirty="0"/>
          </a:p>
        </p:txBody>
      </p:sp>
    </p:spTree>
    <p:extLst>
      <p:ext uri="{BB962C8B-B14F-4D97-AF65-F5344CB8AC3E}">
        <p14:creationId xmlns:p14="http://schemas.microsoft.com/office/powerpoint/2010/main" val="19456738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Slide Image Placeholder 1">
            <a:extLst>
              <a:ext uri="{FF2B5EF4-FFF2-40B4-BE49-F238E27FC236}">
                <a16:creationId xmlns:a16="http://schemas.microsoft.com/office/drawing/2014/main" id="{63CDFBB4-5FEF-3B47-9ED7-4017F3E180F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6" name="Notes Placeholder 2">
            <a:extLst>
              <a:ext uri="{FF2B5EF4-FFF2-40B4-BE49-F238E27FC236}">
                <a16:creationId xmlns:a16="http://schemas.microsoft.com/office/drawing/2014/main" id="{D317C09D-DCEC-144D-8A18-2039C1DB81F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dirty="0"/>
          </a:p>
        </p:txBody>
      </p:sp>
      <p:sp>
        <p:nvSpPr>
          <p:cNvPr id="67587" name="Footer Placeholder 3">
            <a:extLst>
              <a:ext uri="{FF2B5EF4-FFF2-40B4-BE49-F238E27FC236}">
                <a16:creationId xmlns:a16="http://schemas.microsoft.com/office/drawing/2014/main" id="{110BC07E-7F54-0145-8965-1F344066FA59}"/>
              </a:ext>
            </a:extLst>
          </p:cNvPr>
          <p:cNvSpPr>
            <a:spLocks noGrp="1" noChangeArrowheads="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panose="020F0502020204030204" pitchFamily="34" charset="0"/>
                <a:ea typeface="MS PGothic" panose="020B0600070205080204" pitchFamily="34" charset="-128"/>
              </a:defRPr>
            </a:lvl1pPr>
            <a:lvl2pPr marL="742950" indent="-285750">
              <a:defRPr sz="2400">
                <a:solidFill>
                  <a:schemeClr val="tx1"/>
                </a:solidFill>
                <a:latin typeface="Calibri" panose="020F0502020204030204" pitchFamily="34" charset="0"/>
                <a:ea typeface="MS PGothic" panose="020B0600070205080204" pitchFamily="34" charset="-128"/>
              </a:defRPr>
            </a:lvl2pPr>
            <a:lvl3pPr marL="1143000" indent="-228600">
              <a:defRPr sz="2400">
                <a:solidFill>
                  <a:schemeClr val="tx1"/>
                </a:solidFill>
                <a:latin typeface="Calibri" panose="020F0502020204030204" pitchFamily="34" charset="0"/>
                <a:ea typeface="MS PGothic" panose="020B0600070205080204" pitchFamily="34" charset="-128"/>
              </a:defRPr>
            </a:lvl3pPr>
            <a:lvl4pPr marL="1600200" indent="-228600">
              <a:defRPr sz="2400">
                <a:solidFill>
                  <a:schemeClr val="tx1"/>
                </a:solidFill>
                <a:latin typeface="Calibri" panose="020F0502020204030204" pitchFamily="34" charset="0"/>
                <a:ea typeface="MS PGothic" panose="020B0600070205080204" pitchFamily="34" charset="-128"/>
              </a:defRPr>
            </a:lvl4pPr>
            <a:lvl5pPr marL="2057400" indent="-228600">
              <a:defRPr sz="24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9pPr>
          </a:lstStyle>
          <a:p>
            <a:endParaRPr lang="en-GB" altLang="en-US" sz="1200" dirty="0"/>
          </a:p>
        </p:txBody>
      </p:sp>
      <p:sp>
        <p:nvSpPr>
          <p:cNvPr id="67588" name="Slide Number Placeholder 4">
            <a:extLst>
              <a:ext uri="{FF2B5EF4-FFF2-40B4-BE49-F238E27FC236}">
                <a16:creationId xmlns:a16="http://schemas.microsoft.com/office/drawing/2014/main" id="{CC97B9F2-7B6A-B442-8581-6E3644EA9DB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panose="020F0502020204030204" pitchFamily="34" charset="0"/>
                <a:ea typeface="MS PGothic" panose="020B0600070205080204" pitchFamily="34" charset="-128"/>
              </a:defRPr>
            </a:lvl1pPr>
            <a:lvl2pPr marL="742950" indent="-285750">
              <a:defRPr sz="2400">
                <a:solidFill>
                  <a:schemeClr val="tx1"/>
                </a:solidFill>
                <a:latin typeface="Calibri" panose="020F0502020204030204" pitchFamily="34" charset="0"/>
                <a:ea typeface="MS PGothic" panose="020B0600070205080204" pitchFamily="34" charset="-128"/>
              </a:defRPr>
            </a:lvl2pPr>
            <a:lvl3pPr marL="1143000" indent="-228600">
              <a:defRPr sz="2400">
                <a:solidFill>
                  <a:schemeClr val="tx1"/>
                </a:solidFill>
                <a:latin typeface="Calibri" panose="020F0502020204030204" pitchFamily="34" charset="0"/>
                <a:ea typeface="MS PGothic" panose="020B0600070205080204" pitchFamily="34" charset="-128"/>
              </a:defRPr>
            </a:lvl3pPr>
            <a:lvl4pPr marL="1600200" indent="-228600">
              <a:defRPr sz="2400">
                <a:solidFill>
                  <a:schemeClr val="tx1"/>
                </a:solidFill>
                <a:latin typeface="Calibri" panose="020F0502020204030204" pitchFamily="34" charset="0"/>
                <a:ea typeface="MS PGothic" panose="020B0600070205080204" pitchFamily="34" charset="-128"/>
              </a:defRPr>
            </a:lvl4pPr>
            <a:lvl5pPr marL="2057400" indent="-228600">
              <a:defRPr sz="24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9pPr>
          </a:lstStyle>
          <a:p>
            <a:fld id="{E597EBF8-C25E-5747-B608-611B37692F4F}" type="slidenum">
              <a:rPr lang="fr-FR" altLang="en-US" sz="1200"/>
              <a:pPr/>
              <a:t>110</a:t>
            </a:fld>
            <a:endParaRPr lang="fr-FR" altLang="en-US" sz="1200" dirty="0"/>
          </a:p>
        </p:txBody>
      </p:sp>
    </p:spTree>
    <p:extLst>
      <p:ext uri="{BB962C8B-B14F-4D97-AF65-F5344CB8AC3E}">
        <p14:creationId xmlns:p14="http://schemas.microsoft.com/office/powerpoint/2010/main" val="235238173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11</a:t>
            </a:fld>
            <a:endParaRPr lang="fr-FR" dirty="0"/>
          </a:p>
        </p:txBody>
      </p:sp>
    </p:spTree>
    <p:extLst>
      <p:ext uri="{BB962C8B-B14F-4D97-AF65-F5344CB8AC3E}">
        <p14:creationId xmlns:p14="http://schemas.microsoft.com/office/powerpoint/2010/main" val="12927453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12</a:t>
            </a:fld>
            <a:endParaRPr lang="fr-FR" dirty="0"/>
          </a:p>
        </p:txBody>
      </p:sp>
    </p:spTree>
    <p:extLst>
      <p:ext uri="{BB962C8B-B14F-4D97-AF65-F5344CB8AC3E}">
        <p14:creationId xmlns:p14="http://schemas.microsoft.com/office/powerpoint/2010/main" val="29894148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13</a:t>
            </a:fld>
            <a:endParaRPr lang="fr-FR" dirty="0"/>
          </a:p>
        </p:txBody>
      </p:sp>
    </p:spTree>
    <p:extLst>
      <p:ext uri="{BB962C8B-B14F-4D97-AF65-F5344CB8AC3E}">
        <p14:creationId xmlns:p14="http://schemas.microsoft.com/office/powerpoint/2010/main" val="36375817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14</a:t>
            </a:fld>
            <a:endParaRPr lang="fr-FR" dirty="0"/>
          </a:p>
        </p:txBody>
      </p:sp>
    </p:spTree>
    <p:extLst>
      <p:ext uri="{BB962C8B-B14F-4D97-AF65-F5344CB8AC3E}">
        <p14:creationId xmlns:p14="http://schemas.microsoft.com/office/powerpoint/2010/main" val="14892974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2942A288-7545-43B7-A078-5A5360F24115}" type="slidenum">
              <a:rPr lang="en-US" smtClean="0">
                <a:solidFill>
                  <a:prstClr val="black"/>
                </a:solidFill>
              </a:rPr>
              <a:pPr/>
              <a:t>15</a:t>
            </a:fld>
            <a:endParaRPr lang="en-US" dirty="0">
              <a:solidFill>
                <a:prstClr val="black"/>
              </a:solidFill>
            </a:endParaRPr>
          </a:p>
        </p:txBody>
      </p:sp>
    </p:spTree>
    <p:extLst>
      <p:ext uri="{BB962C8B-B14F-4D97-AF65-F5344CB8AC3E}">
        <p14:creationId xmlns:p14="http://schemas.microsoft.com/office/powerpoint/2010/main" val="16175813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16</a:t>
            </a:fld>
            <a:endParaRPr lang="fr-FR" dirty="0"/>
          </a:p>
        </p:txBody>
      </p:sp>
    </p:spTree>
    <p:extLst>
      <p:ext uri="{BB962C8B-B14F-4D97-AF65-F5344CB8AC3E}">
        <p14:creationId xmlns:p14="http://schemas.microsoft.com/office/powerpoint/2010/main" val="26938055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10908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0365069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174464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pPr marL="0" marR="0" lvl="0" indent="0" algn="l" defTabSz="471145"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71145"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a:ln>
                  <a:noFill/>
                </a:ln>
                <a:solidFill>
                  <a:prstClr val="black"/>
                </a:solidFill>
                <a:effectLst/>
                <a:uLnTx/>
                <a:uFillTx/>
                <a:latin typeface="Calibri"/>
                <a:ea typeface="+mn-ea"/>
                <a:cs typeface="+mn-cs"/>
              </a:rPr>
              <a:pPr marL="0" marR="0" lvl="0" indent="0" algn="r" defTabSz="471145" rtl="0" eaLnBrk="1" fontAlgn="auto" latinLnBrk="0" hangingPunct="1">
                <a:lnSpc>
                  <a:spcPct val="100000"/>
                </a:lnSpc>
                <a:spcBef>
                  <a:spcPts val="0"/>
                </a:spcBef>
                <a:spcAft>
                  <a:spcPts val="0"/>
                </a:spcAft>
                <a:buClrTx/>
                <a:buSzTx/>
                <a:buFontTx/>
                <a:buNone/>
                <a:tabLst/>
                <a:defRPr/>
              </a:pPr>
              <a:t>2</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802161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047086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5" name="Notes Placeholder 4">
            <a:extLst>
              <a:ext uri="{FF2B5EF4-FFF2-40B4-BE49-F238E27FC236}">
                <a16:creationId xmlns:a16="http://schemas.microsoft.com/office/drawing/2014/main" id="{E359C51D-6902-5DDF-A134-FEACBF404BB2}"/>
              </a:ext>
            </a:extLst>
          </p:cNvPr>
          <p:cNvSpPr>
            <a:spLocks noGrp="1"/>
          </p:cNvSpPr>
          <p:nvPr>
            <p:ph type="body" sz="quarter" idx="3"/>
          </p:nvPr>
        </p:nvSpPr>
        <p:spPr/>
        <p:txBody>
          <a:bodyPr/>
          <a:lstStyle/>
          <a:p>
            <a:endParaRPr lang="en-GB"/>
          </a:p>
        </p:txBody>
      </p:sp>
    </p:spTree>
    <p:extLst>
      <p:ext uri="{BB962C8B-B14F-4D97-AF65-F5344CB8AC3E}">
        <p14:creationId xmlns:p14="http://schemas.microsoft.com/office/powerpoint/2010/main" val="21891975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39B3B62-59BB-49FF-B232-43DB6C31CF1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99" name="Rectangle 7"/>
          <p:cNvSpPr txBox="1">
            <a:spLocks noGrp="1" noChangeArrowheads="1"/>
          </p:cNvSpPr>
          <p:nvPr/>
        </p:nvSpPr>
        <p:spPr bwMode="auto">
          <a:xfrm>
            <a:off x="3884028" y="8684926"/>
            <a:ext cx="2972421" cy="457513"/>
          </a:xfrm>
          <a:prstGeom prst="rect">
            <a:avLst/>
          </a:prstGeom>
          <a:noFill/>
          <a:ln w="9525">
            <a:noFill/>
            <a:miter lim="800000"/>
            <a:headEnd/>
            <a:tailEnd/>
          </a:ln>
        </p:spPr>
        <p:txBody>
          <a:bodyPr lIns="90561" tIns="45280" rIns="90561" bIns="45280" anchor="b"/>
          <a:lstStyle/>
          <a:p>
            <a:pPr marL="0" marR="0" lvl="0" indent="0" algn="r" defTabSz="914400" rtl="0" eaLnBrk="1" fontAlgn="auto" latinLnBrk="0" hangingPunct="1">
              <a:lnSpc>
                <a:spcPct val="100000"/>
              </a:lnSpc>
              <a:spcBef>
                <a:spcPts val="0"/>
              </a:spcBef>
              <a:spcAft>
                <a:spcPts val="0"/>
              </a:spcAft>
              <a:buClrTx/>
              <a:buSzTx/>
              <a:buFontTx/>
              <a:buNone/>
              <a:tabLst/>
              <a:defRPr/>
            </a:pPr>
            <a:fld id="{E159860A-213C-4550-A01F-D735DBB3EEF0}" type="slidenum">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Slide Image Placeholder 2"/>
          <p:cNvSpPr>
            <a:spLocks noGrp="1" noRot="1" noChangeAspect="1"/>
          </p:cNvSpPr>
          <p:nvPr>
            <p:ph type="sldImg"/>
          </p:nvPr>
        </p:nvSpPr>
        <p:spPr/>
      </p:sp>
      <p:sp>
        <p:nvSpPr>
          <p:cNvPr id="4" name="Notes Placeholder 3"/>
          <p:cNvSpPr>
            <a:spLocks noGrp="1"/>
          </p:cNvSpPr>
          <p:nvPr>
            <p:ph type="body" idx="1"/>
          </p:nvPr>
        </p:nvSpPr>
        <p:spPr/>
        <p:txBody>
          <a:bodyPr/>
          <a:lstStyle/>
          <a:p>
            <a:pPr>
              <a:buFont typeface="Courier New" pitchFamily="49" charset="0"/>
              <a:buNone/>
            </a:pPr>
            <a:endParaRPr lang="en-US" dirty="0"/>
          </a:p>
        </p:txBody>
      </p:sp>
    </p:spTree>
    <p:extLst>
      <p:ext uri="{BB962C8B-B14F-4D97-AF65-F5344CB8AC3E}">
        <p14:creationId xmlns:p14="http://schemas.microsoft.com/office/powerpoint/2010/main" val="42473672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a:prstGeom prst="rect">
            <a:avLst/>
          </a:prstGeom>
        </p:spPr>
      </p:sp>
      <p:sp>
        <p:nvSpPr>
          <p:cNvPr id="3" name="Notes Placeholder 2"/>
          <p:cNvSpPr>
            <a:spLocks noGrp="1"/>
          </p:cNvSpPr>
          <p:nvPr>
            <p:ph type="body" idx="1"/>
          </p:nvPr>
        </p:nvSpPr>
        <p:spPr/>
        <p:txBody>
          <a:bodyPr/>
          <a:lstStyle/>
          <a:p>
            <a:pPr marL="0" marR="0" lvl="0" indent="0" algn="l" defTabSz="1402040" rtl="0" eaLnBrk="1" fontAlgn="auto" latinLnBrk="0" hangingPunct="1">
              <a:lnSpc>
                <a:spcPct val="100000"/>
              </a:lnSpc>
              <a:spcBef>
                <a:spcPts val="0"/>
              </a:spcBef>
              <a:spcAft>
                <a:spcPts val="0"/>
              </a:spcAft>
              <a:buClrTx/>
              <a:buSzTx/>
              <a:buFontTx/>
              <a:buNone/>
              <a:tabLst/>
              <a:defRPr/>
            </a:pPr>
            <a:endParaRPr lang="en-US" sz="1800" dirty="0">
              <a:effectLst/>
              <a:latin typeface="Arial" panose="020B0604020202020204" pitchFamily="34" charset="0"/>
            </a:endParaRPr>
          </a:p>
          <a:p>
            <a:pPr defTabSz="1402040">
              <a:defRPr/>
            </a:pPr>
            <a:endParaRPr lang="en-US" baseline="0" dirty="0"/>
          </a:p>
        </p:txBody>
      </p:sp>
      <p:sp>
        <p:nvSpPr>
          <p:cNvPr id="4" name="Slide Number Placeholder 3"/>
          <p:cNvSpPr>
            <a:spLocks noGrp="1"/>
          </p:cNvSpPr>
          <p:nvPr>
            <p:ph type="sldNum" sz="quarter" idx="10"/>
          </p:nvPr>
        </p:nvSpPr>
        <p:spPr/>
        <p:txBody>
          <a:bodyPr/>
          <a:lstStyle/>
          <a:p>
            <a:fld id="{4470E7FA-1659-4724-B04D-9C5482A4424C}" type="slidenum">
              <a:rPr lang="en-US" smtClean="0"/>
              <a:pPr/>
              <a:t>23</a:t>
            </a:fld>
            <a:endParaRPr lang="en-US" dirty="0"/>
          </a:p>
        </p:txBody>
      </p:sp>
    </p:spTree>
    <p:extLst>
      <p:ext uri="{BB962C8B-B14F-4D97-AF65-F5344CB8AC3E}">
        <p14:creationId xmlns:p14="http://schemas.microsoft.com/office/powerpoint/2010/main" val="210677177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4" name="Slide Number Placeholder 3"/>
          <p:cNvSpPr>
            <a:spLocks noGrp="1"/>
          </p:cNvSpPr>
          <p:nvPr>
            <p:ph type="sldNum" sz="quarter" idx="5"/>
          </p:nvPr>
        </p:nvSpPr>
        <p:spPr/>
        <p:txBody>
          <a:bodyPr/>
          <a:lstStyle/>
          <a:p>
            <a:pPr marL="0" marR="0" lvl="0" indent="0" algn="l" defTabSz="457200" rtl="0" eaLnBrk="1" fontAlgn="auto" latinLnBrk="0" hangingPunct="0">
              <a:lnSpc>
                <a:spcPct val="100000"/>
              </a:lnSpc>
              <a:spcBef>
                <a:spcPts val="0"/>
              </a:spcBef>
              <a:spcAft>
                <a:spcPts val="0"/>
              </a:spcAft>
              <a:buClrTx/>
              <a:buSzTx/>
              <a:buFontTx/>
              <a:buNone/>
              <a:tabLst/>
              <a:defRPr/>
            </a:pPr>
            <a:fld id="{612D3D0E-F9B7-F149-B499-0EE685CE3CCC}" type="slidenum">
              <a:rPr kumimoji="0" lang="en-US" sz="1800" b="0" i="0" u="none" strike="noStrike" kern="0" cap="none" spc="0" normalizeH="0" baseline="0" noProof="0" smtClean="0">
                <a:ln>
                  <a:noFill/>
                </a:ln>
                <a:solidFill>
                  <a:srgbClr val="000000"/>
                </a:solidFill>
                <a:effectLst/>
                <a:uLnTx/>
                <a:uFillTx/>
                <a:latin typeface="Calibri"/>
                <a:cs typeface="Calibri"/>
                <a:sym typeface="Calibri"/>
              </a:rPr>
              <a:pPr marL="0" marR="0" lvl="0" indent="0" algn="l" defTabSz="457200" rtl="0" eaLnBrk="1" fontAlgn="auto" latinLnBrk="0" hangingPunct="0">
                <a:lnSpc>
                  <a:spcPct val="100000"/>
                </a:lnSpc>
                <a:spcBef>
                  <a:spcPts val="0"/>
                </a:spcBef>
                <a:spcAft>
                  <a:spcPts val="0"/>
                </a:spcAft>
                <a:buClrTx/>
                <a:buSzTx/>
                <a:buFontTx/>
                <a:buNone/>
                <a:tabLst/>
                <a:defRPr/>
              </a:pPr>
              <a:t>24</a:t>
            </a:fld>
            <a:endParaRPr kumimoji="0" lang="en-US" sz="1800" b="0" i="0" u="none" strike="noStrike" kern="0" cap="none" spc="0" normalizeH="0" baseline="0" noProof="0" dirty="0">
              <a:ln>
                <a:noFill/>
              </a:ln>
              <a:solidFill>
                <a:srgbClr val="000000"/>
              </a:solidFill>
              <a:effectLst/>
              <a:uLnTx/>
              <a:uFillTx/>
              <a:latin typeface="Calibri"/>
              <a:cs typeface="Calibri"/>
              <a:sym typeface="Calibri"/>
            </a:endParaRPr>
          </a:p>
        </p:txBody>
      </p:sp>
      <p:sp>
        <p:nvSpPr>
          <p:cNvPr id="6" name="Notes Placeholder 5">
            <a:extLst>
              <a:ext uri="{FF2B5EF4-FFF2-40B4-BE49-F238E27FC236}">
                <a16:creationId xmlns:a16="http://schemas.microsoft.com/office/drawing/2014/main" id="{8327EB38-E0D8-23E5-EC71-F774825ABA04}"/>
              </a:ext>
            </a:extLst>
          </p:cNvPr>
          <p:cNvSpPr>
            <a:spLocks noGrp="1"/>
          </p:cNvSpPr>
          <p:nvPr>
            <p:ph type="body" sz="quarter" idx="3"/>
          </p:nvPr>
        </p:nvSpPr>
        <p:spPr/>
        <p:txBody>
          <a:bodyPr/>
          <a:lstStyle/>
          <a:p>
            <a:endParaRPr lang="en-GB"/>
          </a:p>
        </p:txBody>
      </p:sp>
    </p:spTree>
    <p:extLst>
      <p:ext uri="{BB962C8B-B14F-4D97-AF65-F5344CB8AC3E}">
        <p14:creationId xmlns:p14="http://schemas.microsoft.com/office/powerpoint/2010/main" val="2574631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fld id="{939B3B62-59BB-49FF-B232-43DB6C31CF1D}" type="slidenum">
              <a:rPr lang="en-US" smtClean="0"/>
              <a:pPr/>
              <a:t>25</a:t>
            </a:fld>
            <a:endParaRPr lang="en-US" dirty="0"/>
          </a:p>
        </p:txBody>
      </p:sp>
      <p:sp>
        <p:nvSpPr>
          <p:cNvPr id="29699" name="Rectangle 7"/>
          <p:cNvSpPr txBox="1">
            <a:spLocks noGrp="1" noChangeArrowheads="1"/>
          </p:cNvSpPr>
          <p:nvPr/>
        </p:nvSpPr>
        <p:spPr bwMode="auto">
          <a:xfrm>
            <a:off x="3884028" y="8684926"/>
            <a:ext cx="2972421" cy="457513"/>
          </a:xfrm>
          <a:prstGeom prst="rect">
            <a:avLst/>
          </a:prstGeom>
          <a:noFill/>
          <a:ln w="9525">
            <a:noFill/>
            <a:miter lim="800000"/>
            <a:headEnd/>
            <a:tailEnd/>
          </a:ln>
        </p:spPr>
        <p:txBody>
          <a:bodyPr lIns="90561" tIns="45280" rIns="90561" bIns="45280" anchor="b"/>
          <a:lstStyle/>
          <a:p>
            <a:pPr algn="r" eaLnBrk="1" hangingPunct="1"/>
            <a:fld id="{E159860A-213C-4550-A01F-D735DBB3EEF0}" type="slidenum">
              <a:rPr lang="en-US"/>
              <a:pPr algn="r" eaLnBrk="1" hangingPunct="1"/>
              <a:t>25</a:t>
            </a:fld>
            <a:endParaRPr lang="en-US" dirty="0"/>
          </a:p>
        </p:txBody>
      </p:sp>
      <p:sp>
        <p:nvSpPr>
          <p:cNvPr id="3" name="Slide Image Placeholder 2"/>
          <p:cNvSpPr>
            <a:spLocks noGrp="1" noRot="1" noChangeAspect="1"/>
          </p:cNvSpPr>
          <p:nvPr>
            <p:ph type="sldImg"/>
          </p:nvPr>
        </p:nvSpPr>
        <p:spPr>
          <a:xfrm>
            <a:off x="406400" y="696913"/>
            <a:ext cx="6197600" cy="3486150"/>
          </a:xfrm>
        </p:spPr>
      </p:sp>
      <p:sp>
        <p:nvSpPr>
          <p:cNvPr id="4" name="Notes Placeholder 3"/>
          <p:cNvSpPr>
            <a:spLocks noGrp="1"/>
          </p:cNvSpPr>
          <p:nvPr>
            <p:ph type="body" idx="1"/>
          </p:nvPr>
        </p:nvSpPr>
        <p:spPr/>
        <p:txBody>
          <a:bodyPr/>
          <a:lstStyle/>
          <a:p>
            <a:pPr>
              <a:buFont typeface="Courier New" pitchFamily="49" charset="0"/>
              <a:buNone/>
            </a:pPr>
            <a:endParaRPr lang="en-US" dirty="0"/>
          </a:p>
        </p:txBody>
      </p:sp>
    </p:spTree>
    <p:extLst>
      <p:ext uri="{BB962C8B-B14F-4D97-AF65-F5344CB8AC3E}">
        <p14:creationId xmlns:p14="http://schemas.microsoft.com/office/powerpoint/2010/main" val="17982886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fld id="{939B3B62-59BB-49FF-B232-43DB6C31CF1D}" type="slidenum">
              <a:rPr lang="en-US" smtClean="0"/>
              <a:pPr/>
              <a:t>26</a:t>
            </a:fld>
            <a:endParaRPr lang="en-US" dirty="0"/>
          </a:p>
        </p:txBody>
      </p:sp>
      <p:sp>
        <p:nvSpPr>
          <p:cNvPr id="29699" name="Rectangle 7"/>
          <p:cNvSpPr txBox="1">
            <a:spLocks noGrp="1" noChangeArrowheads="1"/>
          </p:cNvSpPr>
          <p:nvPr/>
        </p:nvSpPr>
        <p:spPr bwMode="auto">
          <a:xfrm>
            <a:off x="3884028" y="8684926"/>
            <a:ext cx="2972421" cy="457513"/>
          </a:xfrm>
          <a:prstGeom prst="rect">
            <a:avLst/>
          </a:prstGeom>
          <a:noFill/>
          <a:ln w="9525">
            <a:noFill/>
            <a:miter lim="800000"/>
            <a:headEnd/>
            <a:tailEnd/>
          </a:ln>
        </p:spPr>
        <p:txBody>
          <a:bodyPr lIns="90561" tIns="45280" rIns="90561" bIns="45280" anchor="b"/>
          <a:lstStyle/>
          <a:p>
            <a:pPr algn="r" eaLnBrk="1" hangingPunct="1"/>
            <a:fld id="{E159860A-213C-4550-A01F-D735DBB3EEF0}" type="slidenum">
              <a:rPr lang="en-US"/>
              <a:pPr algn="r" eaLnBrk="1" hangingPunct="1"/>
              <a:t>26</a:t>
            </a:fld>
            <a:endParaRPr lang="en-US" dirty="0"/>
          </a:p>
        </p:txBody>
      </p:sp>
      <p:sp>
        <p:nvSpPr>
          <p:cNvPr id="3" name="Slide Image Placeholder 2"/>
          <p:cNvSpPr>
            <a:spLocks noGrp="1" noRot="1" noChangeAspect="1"/>
          </p:cNvSpPr>
          <p:nvPr>
            <p:ph type="sldImg"/>
          </p:nvPr>
        </p:nvSpPr>
        <p:spPr>
          <a:xfrm>
            <a:off x="406400" y="696913"/>
            <a:ext cx="6197600" cy="3486150"/>
          </a:xfrm>
        </p:spPr>
      </p:sp>
      <p:sp>
        <p:nvSpPr>
          <p:cNvPr id="4" name="Notes Placeholder 3"/>
          <p:cNvSpPr>
            <a:spLocks noGrp="1"/>
          </p:cNvSpPr>
          <p:nvPr>
            <p:ph type="body" idx="1"/>
          </p:nvPr>
        </p:nvSpPr>
        <p:spPr/>
        <p:txBody>
          <a:bodyPr/>
          <a:lstStyle/>
          <a:p>
            <a:pPr>
              <a:buFont typeface="Courier New" pitchFamily="49" charset="0"/>
              <a:buNone/>
            </a:pPr>
            <a:endParaRPr lang="en-US" dirty="0"/>
          </a:p>
        </p:txBody>
      </p:sp>
    </p:spTree>
    <p:extLst>
      <p:ext uri="{BB962C8B-B14F-4D97-AF65-F5344CB8AC3E}">
        <p14:creationId xmlns:p14="http://schemas.microsoft.com/office/powerpoint/2010/main" val="3286858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39B3B62-59BB-49FF-B232-43DB6C31CF1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29699" name="Rectangle 7"/>
          <p:cNvSpPr txBox="1">
            <a:spLocks noGrp="1" noChangeArrowheads="1"/>
          </p:cNvSpPr>
          <p:nvPr/>
        </p:nvSpPr>
        <p:spPr bwMode="auto">
          <a:xfrm>
            <a:off x="3884028" y="8684926"/>
            <a:ext cx="2972421" cy="457513"/>
          </a:xfrm>
          <a:prstGeom prst="rect">
            <a:avLst/>
          </a:prstGeom>
          <a:noFill/>
          <a:ln w="9525">
            <a:noFill/>
            <a:miter lim="800000"/>
            <a:headEnd/>
            <a:tailEnd/>
          </a:ln>
        </p:spPr>
        <p:txBody>
          <a:bodyPr lIns="90561" tIns="45280" rIns="90561" bIns="45280" anchor="b"/>
          <a:lstStyle/>
          <a:p>
            <a:pPr marL="0" marR="0" lvl="0" indent="0" algn="r" defTabSz="914400" rtl="0" eaLnBrk="1" fontAlgn="auto" latinLnBrk="0" hangingPunct="1">
              <a:lnSpc>
                <a:spcPct val="100000"/>
              </a:lnSpc>
              <a:spcBef>
                <a:spcPts val="0"/>
              </a:spcBef>
              <a:spcAft>
                <a:spcPts val="0"/>
              </a:spcAft>
              <a:buClrTx/>
              <a:buSzTx/>
              <a:buFontTx/>
              <a:buNone/>
              <a:tabLst/>
              <a:defRPr/>
            </a:pPr>
            <a:fld id="{E159860A-213C-4550-A01F-D735DBB3EEF0}" type="slidenum">
              <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 name="Slide Image Placeholder 2"/>
          <p:cNvSpPr>
            <a:spLocks noGrp="1" noRot="1" noChangeAspect="1"/>
          </p:cNvSpPr>
          <p:nvPr>
            <p:ph type="sldImg"/>
          </p:nvPr>
        </p:nvSpPr>
        <p:spPr/>
      </p:sp>
      <p:sp>
        <p:nvSpPr>
          <p:cNvPr id="4" name="Notes Placeholder 3"/>
          <p:cNvSpPr>
            <a:spLocks noGrp="1"/>
          </p:cNvSpPr>
          <p:nvPr>
            <p:ph type="body" idx="1"/>
          </p:nvPr>
        </p:nvSpPr>
        <p:spPr/>
        <p:txBody>
          <a:bodyPr/>
          <a:lstStyle/>
          <a:p>
            <a:pPr>
              <a:buFont typeface="Courier New" pitchFamily="49" charset="0"/>
              <a:buNone/>
            </a:pPr>
            <a:endParaRPr lang="en-US" dirty="0"/>
          </a:p>
        </p:txBody>
      </p:sp>
    </p:spTree>
    <p:extLst>
      <p:ext uri="{BB962C8B-B14F-4D97-AF65-F5344CB8AC3E}">
        <p14:creationId xmlns:p14="http://schemas.microsoft.com/office/powerpoint/2010/main" val="159885865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28</a:t>
            </a:fld>
            <a:endParaRPr lang="fr-FR" dirty="0"/>
          </a:p>
        </p:txBody>
      </p:sp>
    </p:spTree>
    <p:extLst>
      <p:ext uri="{BB962C8B-B14F-4D97-AF65-F5344CB8AC3E}">
        <p14:creationId xmlns:p14="http://schemas.microsoft.com/office/powerpoint/2010/main" val="162341864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latin typeface="Calibri" panose="020F0502020204030204" pitchFamily="34" charset="0"/>
                <a:cs typeface="Calibri" panose="020F0502020204030204" pitchFamily="34" charset="0"/>
              </a:rPr>
              <a:t>CPS, combined positive score; CT, chemotherapy; MSI-H, microsatellite instability high; TMB, tumor mutational burden.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51647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pPr marL="0" marR="0" lvl="0" indent="0" algn="l" defTabSz="471145"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71145"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a:ln>
                  <a:noFill/>
                </a:ln>
                <a:solidFill>
                  <a:prstClr val="black"/>
                </a:solidFill>
                <a:effectLst/>
                <a:uLnTx/>
                <a:uFillTx/>
                <a:latin typeface="Calibri"/>
                <a:ea typeface="+mn-ea"/>
                <a:cs typeface="+mn-cs"/>
              </a:rPr>
              <a:pPr marL="0" marR="0" lvl="0" indent="0" algn="r" defTabSz="471145" rtl="0" eaLnBrk="1" fontAlgn="auto" latinLnBrk="0" hangingPunct="1">
                <a:lnSpc>
                  <a:spcPct val="100000"/>
                </a:lnSpc>
                <a:spcBef>
                  <a:spcPts val="0"/>
                </a:spcBef>
                <a:spcAft>
                  <a:spcPts val="0"/>
                </a:spcAft>
                <a:buClrTx/>
                <a:buSzTx/>
                <a:buFontTx/>
                <a:buNone/>
                <a:tabLst/>
                <a:defRPr/>
              </a:pPr>
              <a:t>3</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9582793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95250" algn="l" rtl="0">
              <a:spcBef>
                <a:spcPts val="0"/>
              </a:spcBef>
              <a:spcAft>
                <a:spcPts val="0"/>
              </a:spcAft>
              <a:buClr>
                <a:schemeClr val="dk1"/>
              </a:buClr>
              <a:buSzPts val="1200"/>
              <a:buFont typeface="Calibri"/>
              <a:buNone/>
            </a:pPr>
            <a:endParaRPr lang="en-US" dirty="0"/>
          </a:p>
          <a:p>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7334354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 sz="1200" b="0" i="0" u="none" strike="noStrike" kern="1200" cap="none" spc="0" normalizeH="0" baseline="0" noProof="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9703804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30238"/>
            <a:ext cx="5486400" cy="3086100"/>
          </a:xfrm>
        </p:spPr>
      </p:sp>
      <p:sp>
        <p:nvSpPr>
          <p:cNvPr id="3" name="Notes Placeholder 2"/>
          <p:cNvSpPr>
            <a:spLocks noGrp="1"/>
          </p:cNvSpPr>
          <p:nvPr>
            <p:ph type="body" idx="1"/>
          </p:nvPr>
        </p:nvSpPr>
        <p:spPr/>
        <p:txBody>
          <a:bodyPr/>
          <a:lstStyle/>
          <a:p>
            <a:pPr marL="0" marR="0" indent="0" algn="just">
              <a:spcBef>
                <a:spcPts val="0"/>
              </a:spcBef>
              <a:spcAft>
                <a:spcPts val="0"/>
              </a:spcAft>
              <a:buNone/>
            </a:pPr>
            <a:endParaRPr lang="en-US" sz="1800" kern="100" dirty="0">
              <a:effectLst/>
              <a:latin typeface="Yu Mincho" panose="02020400000000000000" pitchFamily="18" charset="-128"/>
              <a:ea typeface="Yu Mincho" panose="02020400000000000000" pitchFamily="18" charset="-128"/>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D14D9E9D-93A9-4E6A-8E42-DC0055A8528E}" type="slidenum">
              <a:rPr lang="en-US" smtClean="0"/>
              <a:t>32</a:t>
            </a:fld>
            <a:endParaRPr lang="en-US" dirty="0"/>
          </a:p>
        </p:txBody>
      </p:sp>
    </p:spTree>
    <p:extLst>
      <p:ext uri="{BB962C8B-B14F-4D97-AF65-F5344CB8AC3E}">
        <p14:creationId xmlns:p14="http://schemas.microsoft.com/office/powerpoint/2010/main" val="33144616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latin typeface="Calibri" panose="020F0502020204030204" pitchFamily="34" charset="0"/>
                <a:cs typeface="Calibri" panose="020F0502020204030204" pitchFamily="34" charset="0"/>
              </a:rPr>
              <a:t>CAR-T, chimeric antigen receptor T cell; mAb, monoclonal antibody.</a:t>
            </a:r>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33</a:t>
            </a:fld>
            <a:endParaRPr lang="en-US" altLang="en-US" dirty="0"/>
          </a:p>
        </p:txBody>
      </p:sp>
    </p:spTree>
    <p:extLst>
      <p:ext uri="{BB962C8B-B14F-4D97-AF65-F5344CB8AC3E}">
        <p14:creationId xmlns:p14="http://schemas.microsoft.com/office/powerpoint/2010/main" val="4635849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30238"/>
            <a:ext cx="5486400" cy="3086100"/>
          </a:xfrm>
        </p:spPr>
      </p:sp>
      <p:sp>
        <p:nvSpPr>
          <p:cNvPr id="3" name="Notes Placeholder 2"/>
          <p:cNvSpPr>
            <a:spLocks noGrp="1"/>
          </p:cNvSpPr>
          <p:nvPr>
            <p:ph type="body" idx="1"/>
          </p:nvPr>
        </p:nvSpPr>
        <p:spPr/>
        <p:txBody>
          <a:bodyPr/>
          <a:lstStyle/>
          <a:p>
            <a:pPr marL="0" marR="0" indent="0" algn="just">
              <a:spcBef>
                <a:spcPts val="0"/>
              </a:spcBef>
              <a:spcAft>
                <a:spcPts val="0"/>
              </a:spcAft>
              <a:buNone/>
            </a:pPr>
            <a:endParaRPr lang="en-US" sz="1800" kern="100" dirty="0">
              <a:effectLst/>
              <a:latin typeface="Yu Mincho" panose="02020400000000000000" pitchFamily="18" charset="-128"/>
              <a:ea typeface="Yu Mincho" panose="02020400000000000000" pitchFamily="18" charset="-128"/>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D14D9E9D-93A9-4E6A-8E42-DC0055A8528E}" type="slidenum">
              <a:rPr lang="en-US" smtClean="0"/>
              <a:t>34</a:t>
            </a:fld>
            <a:endParaRPr lang="en-US" dirty="0"/>
          </a:p>
        </p:txBody>
      </p:sp>
    </p:spTree>
    <p:extLst>
      <p:ext uri="{BB962C8B-B14F-4D97-AF65-F5344CB8AC3E}">
        <p14:creationId xmlns:p14="http://schemas.microsoft.com/office/powerpoint/2010/main" val="27191106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30238"/>
            <a:ext cx="5486400" cy="3086100"/>
          </a:xfrm>
        </p:spPr>
      </p:sp>
      <p:sp>
        <p:nvSpPr>
          <p:cNvPr id="3" name="Notes Placeholder 2"/>
          <p:cNvSpPr>
            <a:spLocks noGrp="1"/>
          </p:cNvSpPr>
          <p:nvPr>
            <p:ph type="body" idx="1"/>
          </p:nvPr>
        </p:nvSpPr>
        <p:spPr/>
        <p:txBody>
          <a:bodyPr/>
          <a:lstStyle/>
          <a:p>
            <a:pPr marL="0" marR="0" indent="0" algn="just">
              <a:spcBef>
                <a:spcPts val="0"/>
              </a:spcBef>
              <a:spcAft>
                <a:spcPts val="0"/>
              </a:spcAft>
              <a:buNone/>
            </a:pPr>
            <a:endParaRPr lang="en-US" sz="1800" kern="100" dirty="0">
              <a:effectLst/>
              <a:latin typeface="Yu Mincho" panose="02020400000000000000" pitchFamily="18" charset="-128"/>
              <a:ea typeface="Yu Mincho" panose="02020400000000000000" pitchFamily="18" charset="-128"/>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D14D9E9D-93A9-4E6A-8E42-DC0055A8528E}" type="slidenum">
              <a:rPr lang="en-US" smtClean="0"/>
              <a:t>36</a:t>
            </a:fld>
            <a:endParaRPr lang="en-US" dirty="0"/>
          </a:p>
        </p:txBody>
      </p:sp>
    </p:spTree>
    <p:extLst>
      <p:ext uri="{BB962C8B-B14F-4D97-AF65-F5344CB8AC3E}">
        <p14:creationId xmlns:p14="http://schemas.microsoft.com/office/powerpoint/2010/main" val="41269404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30238"/>
            <a:ext cx="5486400" cy="3086100"/>
          </a:xfrm>
        </p:spPr>
      </p:sp>
      <p:sp>
        <p:nvSpPr>
          <p:cNvPr id="3" name="Notes Placeholder 2"/>
          <p:cNvSpPr>
            <a:spLocks noGrp="1"/>
          </p:cNvSpPr>
          <p:nvPr>
            <p:ph type="body" idx="1"/>
          </p:nvPr>
        </p:nvSpPr>
        <p:spPr/>
        <p:txBody>
          <a:bodyPr/>
          <a:lstStyle/>
          <a:p>
            <a:pPr marL="0" marR="0" indent="0" algn="just">
              <a:spcBef>
                <a:spcPts val="0"/>
              </a:spcBef>
              <a:spcAft>
                <a:spcPts val="0"/>
              </a:spcAft>
              <a:buNone/>
            </a:pPr>
            <a:endParaRPr lang="en-US" sz="1800" kern="100" dirty="0">
              <a:effectLst/>
              <a:latin typeface="Yu Mincho" panose="02020400000000000000" pitchFamily="18" charset="-128"/>
              <a:ea typeface="Yu Mincho" panose="02020400000000000000" pitchFamily="18" charset="-128"/>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D14D9E9D-93A9-4E6A-8E42-DC0055A8528E}" type="slidenum">
              <a:rPr lang="en-US" smtClean="0"/>
              <a:t>37</a:t>
            </a:fld>
            <a:endParaRPr lang="en-US" dirty="0"/>
          </a:p>
        </p:txBody>
      </p:sp>
    </p:spTree>
    <p:extLst>
      <p:ext uri="{BB962C8B-B14F-4D97-AF65-F5344CB8AC3E}">
        <p14:creationId xmlns:p14="http://schemas.microsoft.com/office/powerpoint/2010/main" val="31415082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r>
              <a:rPr lang="en-US" i="1" dirty="0"/>
              <a:t>ctDNA, circulating tumor DNA; IHC, immunohistochemistry; ITT, intention-to-treat; m, median; NR, not reached; OS, overall survival.</a:t>
            </a:r>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 sz="1200" b="0" i="0" u="none" strike="noStrike" cap="none" smtClean="0">
                <a:solidFill>
                  <a:schemeClr val="dk1"/>
                </a:solidFill>
                <a:latin typeface="Calibri"/>
                <a:ea typeface="Calibri"/>
                <a:cs typeface="Calibri"/>
                <a:sym typeface="Calibri"/>
              </a:rPr>
              <a:t>38</a:t>
            </a:fld>
            <a:endParaRPr lang="en"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48323345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39</a:t>
            </a:fld>
            <a:endParaRPr lang="fr-FR" dirty="0"/>
          </a:p>
        </p:txBody>
      </p:sp>
    </p:spTree>
    <p:extLst>
      <p:ext uri="{BB962C8B-B14F-4D97-AF65-F5344CB8AC3E}">
        <p14:creationId xmlns:p14="http://schemas.microsoft.com/office/powerpoint/2010/main" val="136128082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40</a:t>
            </a:fld>
            <a:endParaRPr lang="fr-FR" dirty="0"/>
          </a:p>
        </p:txBody>
      </p:sp>
    </p:spTree>
    <p:extLst>
      <p:ext uri="{BB962C8B-B14F-4D97-AF65-F5344CB8AC3E}">
        <p14:creationId xmlns:p14="http://schemas.microsoft.com/office/powerpoint/2010/main" val="24932955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62465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41</a:t>
            </a:fld>
            <a:endParaRPr lang="fr-FR" dirty="0"/>
          </a:p>
        </p:txBody>
      </p:sp>
    </p:spTree>
    <p:extLst>
      <p:ext uri="{BB962C8B-B14F-4D97-AF65-F5344CB8AC3E}">
        <p14:creationId xmlns:p14="http://schemas.microsoft.com/office/powerpoint/2010/main" val="356563421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42</a:t>
            </a:fld>
            <a:endParaRPr lang="fr-FR" dirty="0"/>
          </a:p>
        </p:txBody>
      </p:sp>
      <p:sp>
        <p:nvSpPr>
          <p:cNvPr id="7" name="Notes Placeholder 6">
            <a:extLst>
              <a:ext uri="{FF2B5EF4-FFF2-40B4-BE49-F238E27FC236}">
                <a16:creationId xmlns:a16="http://schemas.microsoft.com/office/drawing/2014/main" id="{22E9B3AA-5E75-1904-B704-8054033D1D7A}"/>
              </a:ext>
            </a:extLst>
          </p:cNvPr>
          <p:cNvSpPr>
            <a:spLocks noGrp="1"/>
          </p:cNvSpPr>
          <p:nvPr>
            <p:ph type="body" sz="quarter" idx="3"/>
          </p:nvPr>
        </p:nvSpPr>
        <p:spPr/>
        <p:txBody>
          <a:bodyPr/>
          <a:lstStyle/>
          <a:p>
            <a:endParaRPr lang="en-GB"/>
          </a:p>
        </p:txBody>
      </p:sp>
    </p:spTree>
    <p:extLst>
      <p:ext uri="{BB962C8B-B14F-4D97-AF65-F5344CB8AC3E}">
        <p14:creationId xmlns:p14="http://schemas.microsoft.com/office/powerpoint/2010/main" val="134158173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43</a:t>
            </a:fld>
            <a:endParaRPr lang="fr-FR" dirty="0"/>
          </a:p>
        </p:txBody>
      </p:sp>
    </p:spTree>
    <p:extLst>
      <p:ext uri="{BB962C8B-B14F-4D97-AF65-F5344CB8AC3E}">
        <p14:creationId xmlns:p14="http://schemas.microsoft.com/office/powerpoint/2010/main" val="180019570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44</a:t>
            </a:fld>
            <a:endParaRPr lang="fr-FR" dirty="0"/>
          </a:p>
        </p:txBody>
      </p:sp>
    </p:spTree>
    <p:extLst>
      <p:ext uri="{BB962C8B-B14F-4D97-AF65-F5344CB8AC3E}">
        <p14:creationId xmlns:p14="http://schemas.microsoft.com/office/powerpoint/2010/main" val="24827189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45</a:t>
            </a:fld>
            <a:endParaRPr lang="fr-FR" dirty="0"/>
          </a:p>
        </p:txBody>
      </p:sp>
    </p:spTree>
    <p:extLst>
      <p:ext uri="{BB962C8B-B14F-4D97-AF65-F5344CB8AC3E}">
        <p14:creationId xmlns:p14="http://schemas.microsoft.com/office/powerpoint/2010/main" val="22294178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46</a:t>
            </a:fld>
            <a:endParaRPr lang="fr-FR" dirty="0"/>
          </a:p>
        </p:txBody>
      </p:sp>
    </p:spTree>
    <p:extLst>
      <p:ext uri="{BB962C8B-B14F-4D97-AF65-F5344CB8AC3E}">
        <p14:creationId xmlns:p14="http://schemas.microsoft.com/office/powerpoint/2010/main" val="137638632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47</a:t>
            </a:fld>
            <a:endParaRPr lang="fr-FR" dirty="0"/>
          </a:p>
        </p:txBody>
      </p:sp>
    </p:spTree>
    <p:extLst>
      <p:ext uri="{BB962C8B-B14F-4D97-AF65-F5344CB8AC3E}">
        <p14:creationId xmlns:p14="http://schemas.microsoft.com/office/powerpoint/2010/main" val="33740364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48</a:t>
            </a:fld>
            <a:endParaRPr lang="fr-FR" dirty="0"/>
          </a:p>
        </p:txBody>
      </p:sp>
    </p:spTree>
    <p:extLst>
      <p:ext uri="{BB962C8B-B14F-4D97-AF65-F5344CB8AC3E}">
        <p14:creationId xmlns:p14="http://schemas.microsoft.com/office/powerpoint/2010/main" val="12296645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49</a:t>
            </a:fld>
            <a:endParaRPr lang="fr-FR" dirty="0"/>
          </a:p>
        </p:txBody>
      </p:sp>
    </p:spTree>
    <p:extLst>
      <p:ext uri="{BB962C8B-B14F-4D97-AF65-F5344CB8AC3E}">
        <p14:creationId xmlns:p14="http://schemas.microsoft.com/office/powerpoint/2010/main" val="390510046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50</a:t>
            </a:fld>
            <a:endParaRPr lang="fr-FR" dirty="0"/>
          </a:p>
        </p:txBody>
      </p:sp>
    </p:spTree>
    <p:extLst>
      <p:ext uri="{BB962C8B-B14F-4D97-AF65-F5344CB8AC3E}">
        <p14:creationId xmlns:p14="http://schemas.microsoft.com/office/powerpoint/2010/main" val="23438952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a:p>
        </p:txBody>
      </p:sp>
      <p:sp>
        <p:nvSpPr>
          <p:cNvPr id="5" name="Slide Number Placeholder 4"/>
          <p:cNvSpPr>
            <a:spLocks noGrp="1"/>
          </p:cNvSpPr>
          <p:nvPr>
            <p:ph type="sldNum" sz="quarter" idx="5"/>
          </p:nvPr>
        </p:nvSpPr>
        <p:spPr/>
        <p:txBody>
          <a:bodyPr/>
          <a:lstStyle/>
          <a:p>
            <a:fld id="{3C53626E-BC0F-674C-9570-A9D62C09EB52}" type="slidenum">
              <a:rPr lang="fr-FR" smtClean="0"/>
              <a:pPr/>
              <a:t>5</a:t>
            </a:fld>
            <a:endParaRPr lang="fr-FR"/>
          </a:p>
        </p:txBody>
      </p:sp>
    </p:spTree>
    <p:extLst>
      <p:ext uri="{BB962C8B-B14F-4D97-AF65-F5344CB8AC3E}">
        <p14:creationId xmlns:p14="http://schemas.microsoft.com/office/powerpoint/2010/main" val="39490388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HU"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51</a:t>
            </a:fld>
            <a:endParaRPr lang="fr-FR" dirty="0"/>
          </a:p>
        </p:txBody>
      </p:sp>
    </p:spTree>
    <p:extLst>
      <p:ext uri="{BB962C8B-B14F-4D97-AF65-F5344CB8AC3E}">
        <p14:creationId xmlns:p14="http://schemas.microsoft.com/office/powerpoint/2010/main" val="280798510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52</a:t>
            </a:fld>
            <a:endParaRPr lang="fr-FR" dirty="0"/>
          </a:p>
        </p:txBody>
      </p:sp>
    </p:spTree>
    <p:extLst>
      <p:ext uri="{BB962C8B-B14F-4D97-AF65-F5344CB8AC3E}">
        <p14:creationId xmlns:p14="http://schemas.microsoft.com/office/powerpoint/2010/main" val="5921940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53</a:t>
            </a:fld>
            <a:endParaRPr lang="fr-FR" dirty="0"/>
          </a:p>
        </p:txBody>
      </p:sp>
    </p:spTree>
    <p:extLst>
      <p:ext uri="{BB962C8B-B14F-4D97-AF65-F5344CB8AC3E}">
        <p14:creationId xmlns:p14="http://schemas.microsoft.com/office/powerpoint/2010/main" val="276891466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54</a:t>
            </a:fld>
            <a:endParaRPr lang="fr-FR" dirty="0"/>
          </a:p>
        </p:txBody>
      </p:sp>
    </p:spTree>
    <p:extLst>
      <p:ext uri="{BB962C8B-B14F-4D97-AF65-F5344CB8AC3E}">
        <p14:creationId xmlns:p14="http://schemas.microsoft.com/office/powerpoint/2010/main" val="42915835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55</a:t>
            </a:fld>
            <a:endParaRPr lang="fr-FR" dirty="0"/>
          </a:p>
        </p:txBody>
      </p:sp>
    </p:spTree>
    <p:extLst>
      <p:ext uri="{BB962C8B-B14F-4D97-AF65-F5344CB8AC3E}">
        <p14:creationId xmlns:p14="http://schemas.microsoft.com/office/powerpoint/2010/main" val="38939395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56</a:t>
            </a:fld>
            <a:endParaRPr lang="fr-FR" dirty="0"/>
          </a:p>
        </p:txBody>
      </p:sp>
    </p:spTree>
    <p:extLst>
      <p:ext uri="{BB962C8B-B14F-4D97-AF65-F5344CB8AC3E}">
        <p14:creationId xmlns:p14="http://schemas.microsoft.com/office/powerpoint/2010/main" val="30639131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57</a:t>
            </a:fld>
            <a:endParaRPr lang="fr-FR" dirty="0"/>
          </a:p>
        </p:txBody>
      </p:sp>
    </p:spTree>
    <p:extLst>
      <p:ext uri="{BB962C8B-B14F-4D97-AF65-F5344CB8AC3E}">
        <p14:creationId xmlns:p14="http://schemas.microsoft.com/office/powerpoint/2010/main" val="284697039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58</a:t>
            </a:fld>
            <a:endParaRPr lang="fr-FR" dirty="0"/>
          </a:p>
        </p:txBody>
      </p:sp>
    </p:spTree>
    <p:extLst>
      <p:ext uri="{BB962C8B-B14F-4D97-AF65-F5344CB8AC3E}">
        <p14:creationId xmlns:p14="http://schemas.microsoft.com/office/powerpoint/2010/main" val="98952212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59</a:t>
            </a:fld>
            <a:endParaRPr lang="fr-FR" dirty="0"/>
          </a:p>
        </p:txBody>
      </p:sp>
    </p:spTree>
    <p:extLst>
      <p:ext uri="{BB962C8B-B14F-4D97-AF65-F5344CB8AC3E}">
        <p14:creationId xmlns:p14="http://schemas.microsoft.com/office/powerpoint/2010/main" val="107993892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60</a:t>
            </a:fld>
            <a:endParaRPr lang="fr-FR" dirty="0"/>
          </a:p>
        </p:txBody>
      </p:sp>
    </p:spTree>
    <p:extLst>
      <p:ext uri="{BB962C8B-B14F-4D97-AF65-F5344CB8AC3E}">
        <p14:creationId xmlns:p14="http://schemas.microsoft.com/office/powerpoint/2010/main" val="32346950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pPr marL="0" marR="0" lvl="0" indent="0" algn="l" defTabSz="49474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94740"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a:ln>
                  <a:noFill/>
                </a:ln>
                <a:solidFill>
                  <a:prstClr val="black"/>
                </a:solidFill>
                <a:effectLst/>
                <a:uLnTx/>
                <a:uFillTx/>
                <a:latin typeface="Calibri"/>
                <a:ea typeface="+mn-ea"/>
                <a:cs typeface="+mn-cs"/>
              </a:rPr>
              <a:pPr marL="0" marR="0" lvl="0" indent="0" algn="r" defTabSz="494740" rtl="0" eaLnBrk="1" fontAlgn="auto" latinLnBrk="0" hangingPunct="1">
                <a:lnSpc>
                  <a:spcPct val="100000"/>
                </a:lnSpc>
                <a:spcBef>
                  <a:spcPts val="0"/>
                </a:spcBef>
                <a:spcAft>
                  <a:spcPts val="0"/>
                </a:spcAft>
                <a:buClrTx/>
                <a:buSzTx/>
                <a:buFontTx/>
                <a:buNone/>
                <a:tabLst/>
                <a:defRPr/>
              </a:pPr>
              <a:t>6</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8430118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61</a:t>
            </a:fld>
            <a:endParaRPr lang="fr-FR" dirty="0"/>
          </a:p>
        </p:txBody>
      </p:sp>
    </p:spTree>
    <p:extLst>
      <p:ext uri="{BB962C8B-B14F-4D97-AF65-F5344CB8AC3E}">
        <p14:creationId xmlns:p14="http://schemas.microsoft.com/office/powerpoint/2010/main" val="54750509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62</a:t>
            </a:fld>
            <a:endParaRPr lang="fr-FR" dirty="0"/>
          </a:p>
        </p:txBody>
      </p:sp>
    </p:spTree>
    <p:extLst>
      <p:ext uri="{BB962C8B-B14F-4D97-AF65-F5344CB8AC3E}">
        <p14:creationId xmlns:p14="http://schemas.microsoft.com/office/powerpoint/2010/main" val="308291197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63</a:t>
            </a:fld>
            <a:endParaRPr lang="fr-FR" dirty="0"/>
          </a:p>
        </p:txBody>
      </p:sp>
    </p:spTree>
    <p:extLst>
      <p:ext uri="{BB962C8B-B14F-4D97-AF65-F5344CB8AC3E}">
        <p14:creationId xmlns:p14="http://schemas.microsoft.com/office/powerpoint/2010/main" val="17273718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64</a:t>
            </a:fld>
            <a:endParaRPr lang="fr-FR" dirty="0"/>
          </a:p>
        </p:txBody>
      </p:sp>
    </p:spTree>
    <p:extLst>
      <p:ext uri="{BB962C8B-B14F-4D97-AF65-F5344CB8AC3E}">
        <p14:creationId xmlns:p14="http://schemas.microsoft.com/office/powerpoint/2010/main" val="34275247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65</a:t>
            </a:fld>
            <a:endParaRPr lang="fr-FR" dirty="0"/>
          </a:p>
        </p:txBody>
      </p:sp>
    </p:spTree>
    <p:extLst>
      <p:ext uri="{BB962C8B-B14F-4D97-AF65-F5344CB8AC3E}">
        <p14:creationId xmlns:p14="http://schemas.microsoft.com/office/powerpoint/2010/main" val="178395732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66</a:t>
            </a:fld>
            <a:endParaRPr lang="fr-FR" dirty="0"/>
          </a:p>
        </p:txBody>
      </p:sp>
    </p:spTree>
    <p:extLst>
      <p:ext uri="{BB962C8B-B14F-4D97-AF65-F5344CB8AC3E}">
        <p14:creationId xmlns:p14="http://schemas.microsoft.com/office/powerpoint/2010/main" val="19580175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67</a:t>
            </a:fld>
            <a:endParaRPr lang="fr-FR" dirty="0"/>
          </a:p>
        </p:txBody>
      </p:sp>
    </p:spTree>
    <p:extLst>
      <p:ext uri="{BB962C8B-B14F-4D97-AF65-F5344CB8AC3E}">
        <p14:creationId xmlns:p14="http://schemas.microsoft.com/office/powerpoint/2010/main" val="428397134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68</a:t>
            </a:fld>
            <a:endParaRPr lang="fr-FR" dirty="0"/>
          </a:p>
        </p:txBody>
      </p:sp>
    </p:spTree>
    <p:extLst>
      <p:ext uri="{BB962C8B-B14F-4D97-AF65-F5344CB8AC3E}">
        <p14:creationId xmlns:p14="http://schemas.microsoft.com/office/powerpoint/2010/main" val="308584802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69</a:t>
            </a:fld>
            <a:endParaRPr lang="fr-FR" dirty="0"/>
          </a:p>
        </p:txBody>
      </p:sp>
    </p:spTree>
    <p:extLst>
      <p:ext uri="{BB962C8B-B14F-4D97-AF65-F5344CB8AC3E}">
        <p14:creationId xmlns:p14="http://schemas.microsoft.com/office/powerpoint/2010/main" val="115687501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70</a:t>
            </a:fld>
            <a:endParaRPr lang="fr-FR" dirty="0"/>
          </a:p>
        </p:txBody>
      </p:sp>
    </p:spTree>
    <p:extLst>
      <p:ext uri="{BB962C8B-B14F-4D97-AF65-F5344CB8AC3E}">
        <p14:creationId xmlns:p14="http://schemas.microsoft.com/office/powerpoint/2010/main" val="17704649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a:t>
            </a:fld>
            <a:endParaRPr lang="fr-FR" dirty="0"/>
          </a:p>
        </p:txBody>
      </p:sp>
    </p:spTree>
    <p:extLst>
      <p:ext uri="{BB962C8B-B14F-4D97-AF65-F5344CB8AC3E}">
        <p14:creationId xmlns:p14="http://schemas.microsoft.com/office/powerpoint/2010/main" val="377800260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71</a:t>
            </a:fld>
            <a:endParaRPr lang="fr-FR" dirty="0"/>
          </a:p>
        </p:txBody>
      </p:sp>
    </p:spTree>
    <p:extLst>
      <p:ext uri="{BB962C8B-B14F-4D97-AF65-F5344CB8AC3E}">
        <p14:creationId xmlns:p14="http://schemas.microsoft.com/office/powerpoint/2010/main" val="1816025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72</a:t>
            </a:fld>
            <a:endParaRPr lang="fr-FR" dirty="0"/>
          </a:p>
        </p:txBody>
      </p:sp>
    </p:spTree>
    <p:extLst>
      <p:ext uri="{BB962C8B-B14F-4D97-AF65-F5344CB8AC3E}">
        <p14:creationId xmlns:p14="http://schemas.microsoft.com/office/powerpoint/2010/main" val="13555127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73</a:t>
            </a:fld>
            <a:endParaRPr lang="fr-FR" dirty="0"/>
          </a:p>
        </p:txBody>
      </p:sp>
    </p:spTree>
    <p:extLst>
      <p:ext uri="{BB962C8B-B14F-4D97-AF65-F5344CB8AC3E}">
        <p14:creationId xmlns:p14="http://schemas.microsoft.com/office/powerpoint/2010/main" val="42975700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74</a:t>
            </a:fld>
            <a:endParaRPr lang="fr-FR" dirty="0"/>
          </a:p>
        </p:txBody>
      </p:sp>
    </p:spTree>
    <p:extLst>
      <p:ext uri="{BB962C8B-B14F-4D97-AF65-F5344CB8AC3E}">
        <p14:creationId xmlns:p14="http://schemas.microsoft.com/office/powerpoint/2010/main" val="5363032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75</a:t>
            </a:fld>
            <a:endParaRPr lang="fr-FR" dirty="0"/>
          </a:p>
        </p:txBody>
      </p:sp>
    </p:spTree>
    <p:extLst>
      <p:ext uri="{BB962C8B-B14F-4D97-AF65-F5344CB8AC3E}">
        <p14:creationId xmlns:p14="http://schemas.microsoft.com/office/powerpoint/2010/main" val="37071449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76</a:t>
            </a:fld>
            <a:endParaRPr lang="fr-FR" dirty="0"/>
          </a:p>
        </p:txBody>
      </p:sp>
    </p:spTree>
    <p:extLst>
      <p:ext uri="{BB962C8B-B14F-4D97-AF65-F5344CB8AC3E}">
        <p14:creationId xmlns:p14="http://schemas.microsoft.com/office/powerpoint/2010/main" val="27904410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77</a:t>
            </a:fld>
            <a:endParaRPr lang="fr-FR" dirty="0"/>
          </a:p>
        </p:txBody>
      </p:sp>
    </p:spTree>
    <p:extLst>
      <p:ext uri="{BB962C8B-B14F-4D97-AF65-F5344CB8AC3E}">
        <p14:creationId xmlns:p14="http://schemas.microsoft.com/office/powerpoint/2010/main" val="161371763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78</a:t>
            </a:fld>
            <a:endParaRPr lang="fr-FR" dirty="0"/>
          </a:p>
        </p:txBody>
      </p:sp>
    </p:spTree>
    <p:extLst>
      <p:ext uri="{BB962C8B-B14F-4D97-AF65-F5344CB8AC3E}">
        <p14:creationId xmlns:p14="http://schemas.microsoft.com/office/powerpoint/2010/main" val="174393862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79</a:t>
            </a:fld>
            <a:endParaRPr lang="fr-FR" dirty="0"/>
          </a:p>
        </p:txBody>
      </p:sp>
    </p:spTree>
    <p:extLst>
      <p:ext uri="{BB962C8B-B14F-4D97-AF65-F5344CB8AC3E}">
        <p14:creationId xmlns:p14="http://schemas.microsoft.com/office/powerpoint/2010/main" val="6639252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23872559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 name="Shape 707"/>
          <p:cNvSpPr>
            <a:spLocks noGrp="1" noRot="1" noChangeAspect="1"/>
          </p:cNvSpPr>
          <p:nvPr>
            <p:ph type="sldImg"/>
          </p:nvPr>
        </p:nvSpPr>
        <p:spPr>
          <a:xfrm>
            <a:off x="381000" y="685800"/>
            <a:ext cx="6096000" cy="3429000"/>
          </a:xfrm>
          <a:prstGeom prst="rect">
            <a:avLst/>
          </a:prstGeom>
        </p:spPr>
        <p:txBody>
          <a:bodyPr/>
          <a:lstStyle/>
          <a:p>
            <a:endParaRPr dirty="0"/>
          </a:p>
        </p:txBody>
      </p:sp>
      <p:sp>
        <p:nvSpPr>
          <p:cNvPr id="708" name="Shape 708"/>
          <p:cNvSpPr>
            <a:spLocks noGrp="1"/>
          </p:cNvSpPr>
          <p:nvPr>
            <p:ph type="body" sz="quarter" idx="1"/>
          </p:nvPr>
        </p:nvSpPr>
        <p:spPr>
          <a:prstGeom prst="rect">
            <a:avLst/>
          </a:prstGeom>
        </p:spPr>
        <p:txBody>
          <a:bodyPr/>
          <a:lstStyle/>
          <a:p>
            <a:endParaRPr dirty="0"/>
          </a:p>
        </p:txBody>
      </p:sp>
    </p:spTree>
    <p:extLst>
      <p:ext uri="{BB962C8B-B14F-4D97-AF65-F5344CB8AC3E}">
        <p14:creationId xmlns:p14="http://schemas.microsoft.com/office/powerpoint/2010/main" val="99275758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81</a:t>
            </a:fld>
            <a:endParaRPr lang="fr-FR" dirty="0"/>
          </a:p>
        </p:txBody>
      </p:sp>
    </p:spTree>
    <p:extLst>
      <p:ext uri="{BB962C8B-B14F-4D97-AF65-F5344CB8AC3E}">
        <p14:creationId xmlns:p14="http://schemas.microsoft.com/office/powerpoint/2010/main" val="428366130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82557370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83</a:t>
            </a:fld>
            <a:endParaRPr lang="fr-FR" dirty="0"/>
          </a:p>
        </p:txBody>
      </p:sp>
    </p:spTree>
    <p:extLst>
      <p:ext uri="{BB962C8B-B14F-4D97-AF65-F5344CB8AC3E}">
        <p14:creationId xmlns:p14="http://schemas.microsoft.com/office/powerpoint/2010/main" val="122114571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87530" rtl="0" eaLnBrk="1" fontAlgn="auto" latinLnBrk="0" hangingPunct="1">
              <a:lnSpc>
                <a:spcPct val="100000"/>
              </a:lnSpc>
              <a:spcBef>
                <a:spcPts val="0"/>
              </a:spcBef>
              <a:spcAft>
                <a:spcPts val="0"/>
              </a:spcAft>
              <a:buClrTx/>
              <a:buSzTx/>
              <a:buFontTx/>
              <a:buNone/>
              <a:tabLst/>
              <a:defRPr/>
            </a:pPr>
            <a:fld id="{00C3F92A-4318-DC42-997E-9B71E74D80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8753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Notes Placeholder 5">
            <a:extLst>
              <a:ext uri="{FF2B5EF4-FFF2-40B4-BE49-F238E27FC236}">
                <a16:creationId xmlns:a16="http://schemas.microsoft.com/office/drawing/2014/main" id="{949FD19A-1654-2099-95D6-93BC3B887C6B}"/>
              </a:ext>
            </a:extLst>
          </p:cNvPr>
          <p:cNvSpPr>
            <a:spLocks noGrp="1"/>
          </p:cNvSpPr>
          <p:nvPr>
            <p:ph type="body" sz="quarter" idx="3"/>
          </p:nvPr>
        </p:nvSpPr>
        <p:spPr/>
        <p:txBody>
          <a:bodyPr/>
          <a:lstStyle/>
          <a:p>
            <a:endParaRPr lang="en-GB"/>
          </a:p>
        </p:txBody>
      </p:sp>
    </p:spTree>
    <p:extLst>
      <p:ext uri="{BB962C8B-B14F-4D97-AF65-F5344CB8AC3E}">
        <p14:creationId xmlns:p14="http://schemas.microsoft.com/office/powerpoint/2010/main" val="382911232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37954122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86</a:t>
            </a:fld>
            <a:endParaRPr lang="fr-FR" dirty="0"/>
          </a:p>
        </p:txBody>
      </p:sp>
    </p:spTree>
    <p:extLst>
      <p:ext uri="{BB962C8B-B14F-4D97-AF65-F5344CB8AC3E}">
        <p14:creationId xmlns:p14="http://schemas.microsoft.com/office/powerpoint/2010/main" val="76495841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87</a:t>
            </a:fld>
            <a:endParaRPr lang="fr-FR" dirty="0"/>
          </a:p>
        </p:txBody>
      </p:sp>
    </p:spTree>
    <p:extLst>
      <p:ext uri="{BB962C8B-B14F-4D97-AF65-F5344CB8AC3E}">
        <p14:creationId xmlns:p14="http://schemas.microsoft.com/office/powerpoint/2010/main" val="137257856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285442619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89</a:t>
            </a:fld>
            <a:endParaRPr lang="fr-FR" dirty="0"/>
          </a:p>
        </p:txBody>
      </p:sp>
    </p:spTree>
    <p:extLst>
      <p:ext uri="{BB962C8B-B14F-4D97-AF65-F5344CB8AC3E}">
        <p14:creationId xmlns:p14="http://schemas.microsoft.com/office/powerpoint/2010/main" val="381132460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90</a:t>
            </a:fld>
            <a:endParaRPr lang="fr-FR" dirty="0"/>
          </a:p>
        </p:txBody>
      </p:sp>
    </p:spTree>
    <p:extLst>
      <p:ext uri="{BB962C8B-B14F-4D97-AF65-F5344CB8AC3E}">
        <p14:creationId xmlns:p14="http://schemas.microsoft.com/office/powerpoint/2010/main" val="620025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a:t>
            </a:fld>
            <a:endParaRPr lang="fr-FR" dirty="0"/>
          </a:p>
        </p:txBody>
      </p:sp>
    </p:spTree>
    <p:extLst>
      <p:ext uri="{BB962C8B-B14F-4D97-AF65-F5344CB8AC3E}">
        <p14:creationId xmlns:p14="http://schemas.microsoft.com/office/powerpoint/2010/main" val="3122554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16579861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92</a:t>
            </a:fld>
            <a:endParaRPr lang="fr-FR" dirty="0"/>
          </a:p>
        </p:txBody>
      </p:sp>
    </p:spTree>
    <p:extLst>
      <p:ext uri="{BB962C8B-B14F-4D97-AF65-F5344CB8AC3E}">
        <p14:creationId xmlns:p14="http://schemas.microsoft.com/office/powerpoint/2010/main" val="4920682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93</a:t>
            </a:fld>
            <a:endParaRPr lang="fr-FR" dirty="0"/>
          </a:p>
        </p:txBody>
      </p:sp>
    </p:spTree>
    <p:extLst>
      <p:ext uri="{BB962C8B-B14F-4D97-AF65-F5344CB8AC3E}">
        <p14:creationId xmlns:p14="http://schemas.microsoft.com/office/powerpoint/2010/main" val="343661342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94</a:t>
            </a:fld>
            <a:endParaRPr lang="fr-FR" dirty="0"/>
          </a:p>
        </p:txBody>
      </p:sp>
    </p:spTree>
    <p:extLst>
      <p:ext uri="{BB962C8B-B14F-4D97-AF65-F5344CB8AC3E}">
        <p14:creationId xmlns:p14="http://schemas.microsoft.com/office/powerpoint/2010/main" val="29734719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95</a:t>
            </a:fld>
            <a:endParaRPr lang="fr-FR" dirty="0"/>
          </a:p>
        </p:txBody>
      </p:sp>
    </p:spTree>
    <p:extLst>
      <p:ext uri="{BB962C8B-B14F-4D97-AF65-F5344CB8AC3E}">
        <p14:creationId xmlns:p14="http://schemas.microsoft.com/office/powerpoint/2010/main" val="59975321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240627267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97</a:t>
            </a:fld>
            <a:endParaRPr lang="fr-FR" dirty="0"/>
          </a:p>
        </p:txBody>
      </p:sp>
    </p:spTree>
    <p:extLst>
      <p:ext uri="{BB962C8B-B14F-4D97-AF65-F5344CB8AC3E}">
        <p14:creationId xmlns:p14="http://schemas.microsoft.com/office/powerpoint/2010/main" val="424024370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22631094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99</a:t>
            </a:fld>
            <a:endParaRPr lang="fr-FR" dirty="0"/>
          </a:p>
        </p:txBody>
      </p:sp>
    </p:spTree>
    <p:extLst>
      <p:ext uri="{BB962C8B-B14F-4D97-AF65-F5344CB8AC3E}">
        <p14:creationId xmlns:p14="http://schemas.microsoft.com/office/powerpoint/2010/main" val="332886646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22600814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9.png"/><Relationship Id="rId18" Type="http://schemas.openxmlformats.org/officeDocument/2006/relationships/image" Target="../media/image13.jpg"/><Relationship Id="rId26" Type="http://schemas.openxmlformats.org/officeDocument/2006/relationships/image" Target="../media/image19.svg"/><Relationship Id="rId3" Type="http://schemas.openxmlformats.org/officeDocument/2006/relationships/image" Target="../media/image3.svg"/><Relationship Id="rId21" Type="http://schemas.openxmlformats.org/officeDocument/2006/relationships/image" Target="../media/image14.png"/><Relationship Id="rId7" Type="http://schemas.openxmlformats.org/officeDocument/2006/relationships/image" Target="../media/image7.svg"/><Relationship Id="rId12" Type="http://schemas.openxmlformats.org/officeDocument/2006/relationships/hyperlink" Target="https://cor2ed.com/" TargetMode="External"/><Relationship Id="rId17" Type="http://schemas.openxmlformats.org/officeDocument/2006/relationships/image" Target="../media/image12.svg"/><Relationship Id="rId25" Type="http://schemas.openxmlformats.org/officeDocument/2006/relationships/image" Target="../media/image18.png"/><Relationship Id="rId2" Type="http://schemas.openxmlformats.org/officeDocument/2006/relationships/image" Target="../media/image2.png"/><Relationship Id="rId16" Type="http://schemas.openxmlformats.org/officeDocument/2006/relationships/image" Target="../media/image11.png"/><Relationship Id="rId20" Type="http://schemas.openxmlformats.org/officeDocument/2006/relationships/hyperlink" Target="https://cor2ed.com/connects/gi-connect/?section=meet-the-experts" TargetMode="External"/><Relationship Id="rId1" Type="http://schemas.openxmlformats.org/officeDocument/2006/relationships/slideMaster" Target="../slideMasters/slideMaster1.xml"/><Relationship Id="rId6" Type="http://schemas.openxmlformats.org/officeDocument/2006/relationships/image" Target="../media/image6.png"/><Relationship Id="rId11" Type="http://schemas.openxmlformats.org/officeDocument/2006/relationships/hyperlink" Target="https://youtu.be/-frXH01_UXY" TargetMode="External"/><Relationship Id="rId24" Type="http://schemas.openxmlformats.org/officeDocument/2006/relationships/image" Target="../media/image17.svg"/><Relationship Id="rId5" Type="http://schemas.openxmlformats.org/officeDocument/2006/relationships/image" Target="../media/image5.svg"/><Relationship Id="rId15" Type="http://schemas.openxmlformats.org/officeDocument/2006/relationships/hyperlink" Target="https://twitter.com/giconnectinfo" TargetMode="External"/><Relationship Id="rId23" Type="http://schemas.openxmlformats.org/officeDocument/2006/relationships/image" Target="../media/image16.png"/><Relationship Id="rId28" Type="http://schemas.openxmlformats.org/officeDocument/2006/relationships/image" Target="../media/image21.svg"/><Relationship Id="rId10" Type="http://schemas.openxmlformats.org/officeDocument/2006/relationships/hyperlink" Target="https://www.linkedin.com/company/giconnect/" TargetMode="External"/><Relationship Id="rId19" Type="http://schemas.openxmlformats.org/officeDocument/2006/relationships/hyperlink" Target="mailto:info@cor2ed" TargetMode="External"/><Relationship Id="rId4" Type="http://schemas.openxmlformats.org/officeDocument/2006/relationships/image" Target="../media/image4.png"/><Relationship Id="rId9" Type="http://schemas.openxmlformats.org/officeDocument/2006/relationships/image" Target="../media/image8.png"/><Relationship Id="rId14" Type="http://schemas.openxmlformats.org/officeDocument/2006/relationships/image" Target="../media/image10.svg"/><Relationship Id="rId22" Type="http://schemas.openxmlformats.org/officeDocument/2006/relationships/image" Target="../media/image15.svg"/><Relationship Id="rId27" Type="http://schemas.openxmlformats.org/officeDocument/2006/relationships/image" Target="../media/image20.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Disposition personnalisée">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p>
        </p:txBody>
      </p:sp>
      <p:pic>
        <p:nvPicPr>
          <p:cNvPr id="7" name="Picture 6">
            <a:extLst>
              <a:ext uri="{FF2B5EF4-FFF2-40B4-BE49-F238E27FC236}">
                <a16:creationId xmlns:a16="http://schemas.microsoft.com/office/drawing/2014/main" id="{7857E139-C270-754F-B59D-15903DDAF379}"/>
              </a:ext>
            </a:extLst>
          </p:cNvPr>
          <p:cNvPicPr>
            <a:picLocks noChangeAspect="1"/>
          </p:cNvPicPr>
          <p:nvPr userDrawn="1"/>
        </p:nvPicPr>
        <p:blipFill>
          <a:blip r:embed="rId2"/>
          <a:stretch>
            <a:fillRect/>
          </a:stretch>
        </p:blipFill>
        <p:spPr>
          <a:xfrm>
            <a:off x="3574661" y="2758363"/>
            <a:ext cx="5042678" cy="1341275"/>
          </a:xfrm>
          <a:prstGeom prst="rect">
            <a:avLst/>
          </a:prstGeom>
        </p:spPr>
      </p:pic>
    </p:spTree>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Image avec légende">
    <p:spTree>
      <p:nvGrpSpPr>
        <p:cNvPr id="1" name=""/>
        <p:cNvGrpSpPr/>
        <p:nvPr/>
      </p:nvGrpSpPr>
      <p:grpSpPr>
        <a:xfrm>
          <a:off x="0" y="0"/>
          <a:ext cx="0" cy="0"/>
          <a:chOff x="0" y="0"/>
          <a:chExt cx="0" cy="0"/>
        </a:xfrm>
      </p:grpSpPr>
      <p:sp>
        <p:nvSpPr>
          <p:cNvPr id="9" name="Espace réservé du texte 4"/>
          <p:cNvSpPr>
            <a:spLocks noGrp="1"/>
          </p:cNvSpPr>
          <p:nvPr>
            <p:ph type="body" sz="half" idx="12" hasCustomPrompt="1"/>
          </p:nvPr>
        </p:nvSpPr>
        <p:spPr>
          <a:xfrm>
            <a:off x="6158414" y="1270566"/>
            <a:ext cx="542398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n-lt"/>
                <a:ea typeface="Calibri" charset="0"/>
                <a:cs typeface="Calibri" charset="0"/>
              </a:defRPr>
            </a:lvl2pPr>
            <a:lvl3pPr marL="1257300" indent="-342900">
              <a:buFont typeface="Arial" charset="0"/>
              <a:buChar char="•"/>
              <a:defRPr sz="2000" baseline="0">
                <a:solidFill>
                  <a:srgbClr val="5D8298"/>
                </a:solidFill>
                <a:latin typeface="+mn-lt"/>
                <a:ea typeface="Calibri" charset="0"/>
                <a:cs typeface="Calibri" charset="0"/>
              </a:defRPr>
            </a:lvl3pPr>
            <a:lvl4pPr marL="1714500" indent="-342900">
              <a:buFont typeface="Arial" charset="0"/>
              <a:buChar char="•"/>
              <a:defRPr sz="2000">
                <a:latin typeface="+mn-lt"/>
                <a:ea typeface="Calibri" charset="0"/>
                <a:cs typeface="Calibri" charset="0"/>
              </a:defRPr>
            </a:lvl4pPr>
            <a:lvl5pPr marL="2171700" indent="-342900">
              <a:buFont typeface="Arial" charset="0"/>
              <a:buChar char="•"/>
              <a:defRPr>
                <a:latin typeface="+mn-lt"/>
                <a:ea typeface="Calibri" charset="0"/>
                <a:cs typeface="Calibri" charset="0"/>
              </a:defRPr>
            </a:lvl5pPr>
          </a:lstStyle>
          <a:p>
            <a:r>
              <a:rPr lang="en-GB" noProof="0" dirty="0"/>
              <a:t>Add text</a:t>
            </a:r>
          </a:p>
        </p:txBody>
      </p:sp>
      <p:sp>
        <p:nvSpPr>
          <p:cNvPr id="15" name="Espace réservé du texte 4"/>
          <p:cNvSpPr>
            <a:spLocks noGrp="1"/>
          </p:cNvSpPr>
          <p:nvPr>
            <p:ph type="body" sz="half" idx="13" hasCustomPrompt="1"/>
          </p:nvPr>
        </p:nvSpPr>
        <p:spPr>
          <a:xfrm>
            <a:off x="621213" y="1270565"/>
            <a:ext cx="518675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j-lt"/>
              </a:defRPr>
            </a:lvl2pPr>
            <a:lvl3pPr marL="1257300" indent="-342900">
              <a:buFont typeface="Arial" charset="0"/>
              <a:buChar char="•"/>
              <a:defRPr sz="2000" baseline="0">
                <a:solidFill>
                  <a:srgbClr val="5D8298"/>
                </a:solidFill>
                <a:latin typeface="+mj-lt"/>
              </a:defRPr>
            </a:lvl3pPr>
            <a:lvl4pPr marL="1714500" indent="-342900">
              <a:buFont typeface="Arial" charset="0"/>
              <a:buChar char="•"/>
              <a:defRPr sz="2000">
                <a:latin typeface="+mj-lt"/>
              </a:defRPr>
            </a:lvl4pPr>
            <a:lvl5pPr marL="2171700" indent="-342900">
              <a:buFont typeface="Arial" charset="0"/>
              <a:buChar char="•"/>
              <a:defRPr>
                <a:latin typeface="+mj-lt"/>
              </a:defRPr>
            </a:lvl5pPr>
          </a:lstStyle>
          <a:p>
            <a:r>
              <a:rPr lang="en-GB" noProof="0" dirty="0"/>
              <a:t>Add text</a:t>
            </a:r>
          </a:p>
        </p:txBody>
      </p:sp>
      <p:sp>
        <p:nvSpPr>
          <p:cNvPr id="20" name="Titre 1"/>
          <p:cNvSpPr>
            <a:spLocks noGrp="1"/>
          </p:cNvSpPr>
          <p:nvPr>
            <p:ph type="title" hasCustomPrompt="1"/>
          </p:nvPr>
        </p:nvSpPr>
        <p:spPr>
          <a:xfrm>
            <a:off x="621215" y="284704"/>
            <a:ext cx="10961184" cy="552008"/>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7"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8" name="Content Placeholder 5">
            <a:extLst>
              <a:ext uri="{FF2B5EF4-FFF2-40B4-BE49-F238E27FC236}">
                <a16:creationId xmlns:a16="http://schemas.microsoft.com/office/drawing/2014/main" id="{24C57E3B-0ABB-774B-B376-C8D0F23077FF}"/>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1156541312"/>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1214" y="1403491"/>
            <a:ext cx="5186755" cy="715202"/>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9" name="Espace réservé du texte 4"/>
          <p:cNvSpPr>
            <a:spLocks noGrp="1"/>
          </p:cNvSpPr>
          <p:nvPr>
            <p:ph type="body" sz="half" idx="12" hasCustomPrompt="1"/>
          </p:nvPr>
        </p:nvSpPr>
        <p:spPr>
          <a:xfrm>
            <a:off x="6158414" y="2348880"/>
            <a:ext cx="5423985" cy="3539949"/>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Calibri" charset="0"/>
                <a:ea typeface="Calibri" charset="0"/>
                <a:cs typeface="Calibri" charset="0"/>
              </a:defRPr>
            </a:lvl2pPr>
            <a:lvl3pPr marL="1257300" indent="-342900">
              <a:buFont typeface="Arial" charset="0"/>
              <a:buChar char="•"/>
              <a:defRPr sz="2000" baseline="0">
                <a:solidFill>
                  <a:srgbClr val="5D8298"/>
                </a:solidFill>
                <a:latin typeface="Calibri" charset="0"/>
                <a:ea typeface="Calibri" charset="0"/>
                <a:cs typeface="Calibri" charset="0"/>
              </a:defRPr>
            </a:lvl3pPr>
            <a:lvl4pPr marL="1714500" indent="-342900">
              <a:buFont typeface="Arial" charset="0"/>
              <a:buChar char="•"/>
              <a:defRPr sz="2000">
                <a:latin typeface="Calibri" charset="0"/>
                <a:ea typeface="Calibri" charset="0"/>
                <a:cs typeface="Calibri" charset="0"/>
              </a:defRPr>
            </a:lvl4pPr>
            <a:lvl5pPr marL="2171700" indent="-342900">
              <a:buFont typeface="Arial" charset="0"/>
              <a:buChar char="•"/>
              <a:defRPr>
                <a:latin typeface="Calibri" charset="0"/>
                <a:ea typeface="Calibri" charset="0"/>
                <a:cs typeface="Calibri" charset="0"/>
              </a:defRPr>
            </a:lvl5pPr>
          </a:lstStyle>
          <a:p>
            <a:r>
              <a:rPr lang="en-GB" noProof="0" dirty="0"/>
              <a:t>Add text</a:t>
            </a:r>
          </a:p>
          <a:p>
            <a:endParaRPr lang="en-GB" noProof="0" dirty="0"/>
          </a:p>
        </p:txBody>
      </p:sp>
      <p:sp>
        <p:nvSpPr>
          <p:cNvPr id="15" name="Espace réservé du texte 4"/>
          <p:cNvSpPr>
            <a:spLocks noGrp="1"/>
          </p:cNvSpPr>
          <p:nvPr>
            <p:ph type="body" sz="half" idx="13" hasCustomPrompt="1"/>
          </p:nvPr>
        </p:nvSpPr>
        <p:spPr>
          <a:xfrm>
            <a:off x="621213" y="2348880"/>
            <a:ext cx="5186755" cy="3539949"/>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defRPr>
            </a:lvl2pPr>
            <a:lvl3pPr marL="1257300" indent="-342900">
              <a:buFont typeface="Arial" charset="0"/>
              <a:buChar char="•"/>
              <a:defRPr sz="2000" baseline="0">
                <a:solidFill>
                  <a:srgbClr val="5D8298"/>
                </a:solidFill>
              </a:defRPr>
            </a:lvl3pPr>
            <a:lvl4pPr marL="1714500" indent="-342900">
              <a:buFont typeface="Arial" charset="0"/>
              <a:buChar char="•"/>
              <a:defRPr sz="2000"/>
            </a:lvl4pPr>
            <a:lvl5pPr marL="2171700" indent="-342900">
              <a:buFont typeface="Arial" charset="0"/>
              <a:buChar char="•"/>
              <a:defRPr/>
            </a:lvl5pPr>
          </a:lstStyle>
          <a:p>
            <a:r>
              <a:rPr lang="en-GB" noProof="0" dirty="0"/>
              <a:t>Add text</a:t>
            </a:r>
          </a:p>
        </p:txBody>
      </p:sp>
      <p:sp>
        <p:nvSpPr>
          <p:cNvPr id="12" name="Espace réservé du texte 16"/>
          <p:cNvSpPr>
            <a:spLocks noGrp="1"/>
          </p:cNvSpPr>
          <p:nvPr>
            <p:ph type="body" sz="quarter" idx="11" hasCustomPrompt="1"/>
          </p:nvPr>
        </p:nvSpPr>
        <p:spPr>
          <a:xfrm>
            <a:off x="621215" y="260350"/>
            <a:ext cx="10961184" cy="865188"/>
          </a:xfrm>
          <a:prstGeom prst="rect">
            <a:avLst/>
          </a:prstGeom>
        </p:spPr>
        <p:txBody>
          <a:bodyPr lIns="0" tIns="0" rIns="0" bIns="0"/>
          <a:lstStyle>
            <a:lvl1pPr marL="0" indent="0">
              <a:buNone/>
              <a:defRPr sz="3200" b="1" spc="1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stStyle>
          <a:p>
            <a:pPr lvl="0"/>
            <a:r>
              <a:rPr lang="en-GB" noProof="0" dirty="0"/>
              <a:t>ADD TEXT</a:t>
            </a:r>
          </a:p>
        </p:txBody>
      </p:sp>
      <p:sp>
        <p:nvSpPr>
          <p:cNvPr id="21" name="Espace réservé du texte 16"/>
          <p:cNvSpPr>
            <a:spLocks noGrp="1"/>
          </p:cNvSpPr>
          <p:nvPr>
            <p:ph type="body" sz="quarter" idx="14" hasCustomPrompt="1"/>
          </p:nvPr>
        </p:nvSpPr>
        <p:spPr>
          <a:xfrm>
            <a:off x="6158414" y="1408029"/>
            <a:ext cx="5423985" cy="710664"/>
          </a:xfrm>
          <a:prstGeom prst="rect">
            <a:avLst/>
          </a:prstGeom>
        </p:spPr>
        <p:txBody>
          <a:bodyPr lIns="0" tIns="0" rIns="0" bIns="0"/>
          <a:lstStyle>
            <a:lvl1pPr marL="0" indent="0">
              <a:buNone/>
              <a:defRPr sz="2000" b="1" cap="all"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pPr lvl="0"/>
            <a:r>
              <a:rPr lang="en-GB" noProof="0" dirty="0"/>
              <a:t>ADD TEXT</a:t>
            </a:r>
          </a:p>
        </p:txBody>
      </p:sp>
      <p:sp>
        <p:nvSpPr>
          <p:cNvPr id="10"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11" name="Content Placeholder 5">
            <a:extLst>
              <a:ext uri="{FF2B5EF4-FFF2-40B4-BE49-F238E27FC236}">
                <a16:creationId xmlns:a16="http://schemas.microsoft.com/office/drawing/2014/main" id="{CE3E2C06-97AD-9943-860F-21FF17408A81}"/>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1369356620"/>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_Disposition personnalisée">
    <p:spTree>
      <p:nvGrpSpPr>
        <p:cNvPr id="1" name=""/>
        <p:cNvGrpSpPr/>
        <p:nvPr/>
      </p:nvGrpSpPr>
      <p:grpSpPr>
        <a:xfrm>
          <a:off x="0" y="0"/>
          <a:ext cx="0" cy="0"/>
          <a:chOff x="0" y="0"/>
          <a:chExt cx="0" cy="0"/>
        </a:xfrm>
      </p:grpSpPr>
      <p:pic>
        <p:nvPicPr>
          <p:cNvPr id="146" name="Graphic 145">
            <a:extLst>
              <a:ext uri="{FF2B5EF4-FFF2-40B4-BE49-F238E27FC236}">
                <a16:creationId xmlns:a16="http://schemas.microsoft.com/office/drawing/2014/main" id="{0BA6C29F-1EC0-F449-9240-F2836B26937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37204" y="810930"/>
            <a:ext cx="9306370" cy="4471395"/>
          </a:xfrm>
          <a:prstGeom prst="rect">
            <a:avLst/>
          </a:prstGeom>
        </p:spPr>
      </p:pic>
      <p:sp>
        <p:nvSpPr>
          <p:cNvPr id="39" name="Titre 1">
            <a:extLst>
              <a:ext uri="{FF2B5EF4-FFF2-40B4-BE49-F238E27FC236}">
                <a16:creationId xmlns:a16="http://schemas.microsoft.com/office/drawing/2014/main" id="{F09C896A-B4EB-0F4C-96F4-8F31B99B4C0A}"/>
              </a:ext>
            </a:extLst>
          </p:cNvPr>
          <p:cNvSpPr txBox="1">
            <a:spLocks/>
          </p:cNvSpPr>
          <p:nvPr userDrawn="1"/>
        </p:nvSpPr>
        <p:spPr>
          <a:xfrm>
            <a:off x="323528" y="3978378"/>
            <a:ext cx="4536504" cy="709423"/>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1" noProof="0" dirty="0">
                <a:solidFill>
                  <a:srgbClr val="C6573B"/>
                </a:solidFill>
                <a:latin typeface="Arial" panose="020B0604020202020204" pitchFamily="34" charset="0"/>
                <a:ea typeface="Calibri" charset="0"/>
                <a:cs typeface="Arial" panose="020B0604020202020204" pitchFamily="34" charset="0"/>
              </a:rPr>
              <a:t>Dr. Antoine Lacombe </a:t>
            </a:r>
            <a:r>
              <a:rPr lang="en-GB" sz="1100" b="1" noProof="0" dirty="0">
                <a:solidFill>
                  <a:srgbClr val="C6573B"/>
                </a:solidFill>
                <a:latin typeface="Arial" panose="020B0604020202020204" pitchFamily="34" charset="0"/>
                <a:ea typeface="Calibri" charset="0"/>
                <a:cs typeface="Arial" panose="020B0604020202020204" pitchFamily="34" charset="0"/>
              </a:rPr>
              <a:t>Pharm D, MBA</a:t>
            </a:r>
            <a:endParaRPr kumimoji="0" lang="en-GB" sz="1100" b="0" i="0" u="sng" strike="noStrike" kern="1200" cap="none" spc="0" normalizeH="0" baseline="0" noProof="0" dirty="0">
              <a:ln>
                <a:noFill/>
              </a:ln>
              <a:solidFill>
                <a:srgbClr val="C6573B"/>
              </a:solidFill>
              <a:effectLst/>
              <a:uLnTx/>
              <a:uFillTx/>
              <a:latin typeface="Arial" panose="020B0604020202020204" pitchFamily="34" charset="0"/>
              <a:ea typeface="Calibri" charset="0"/>
              <a:cs typeface="Arial" panose="020B0604020202020204" pitchFamily="34" charset="0"/>
            </a:endParaRPr>
          </a:p>
        </p:txBody>
      </p:sp>
      <p:sp>
        <p:nvSpPr>
          <p:cNvPr id="40" name="Titre 1">
            <a:extLst>
              <a:ext uri="{FF2B5EF4-FFF2-40B4-BE49-F238E27FC236}">
                <a16:creationId xmlns:a16="http://schemas.microsoft.com/office/drawing/2014/main" id="{A8E7D5AF-6FD1-7040-B008-F83A2A24EA4D}"/>
              </a:ext>
            </a:extLst>
          </p:cNvPr>
          <p:cNvSpPr txBox="1">
            <a:spLocks/>
          </p:cNvSpPr>
          <p:nvPr userDrawn="1"/>
        </p:nvSpPr>
        <p:spPr>
          <a:xfrm>
            <a:off x="787828" y="4475570"/>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+41 79 529 42 79</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sp>
        <p:nvSpPr>
          <p:cNvPr id="41" name="Titre 1">
            <a:extLst>
              <a:ext uri="{FF2B5EF4-FFF2-40B4-BE49-F238E27FC236}">
                <a16:creationId xmlns:a16="http://schemas.microsoft.com/office/drawing/2014/main" id="{73745878-0F7C-304D-845D-4B21028F25EB}"/>
              </a:ext>
            </a:extLst>
          </p:cNvPr>
          <p:cNvSpPr txBox="1">
            <a:spLocks/>
          </p:cNvSpPr>
          <p:nvPr userDrawn="1"/>
        </p:nvSpPr>
        <p:spPr>
          <a:xfrm>
            <a:off x="348739" y="1556792"/>
            <a:ext cx="4797678" cy="1030504"/>
          </a:xfrm>
          <a:prstGeom prst="rect">
            <a:avLst/>
          </a:prstGeom>
        </p:spPr>
        <p:txBody>
          <a:bodyPr vert="horz" lIns="91440" tIns="45720" rIns="91440" bIns="45720" rtlCol="0" anchor="t">
            <a:normAutofit fontScale="92500" lnSpcReduction="10000"/>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COR2ED</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Bodenackerstrasse 17</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4103 Bottmingen </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SWITZERLAND</a:t>
            </a:r>
          </a:p>
        </p:txBody>
      </p:sp>
      <p:sp>
        <p:nvSpPr>
          <p:cNvPr id="44" name="Titre 1">
            <a:extLst>
              <a:ext uri="{FF2B5EF4-FFF2-40B4-BE49-F238E27FC236}">
                <a16:creationId xmlns:a16="http://schemas.microsoft.com/office/drawing/2014/main" id="{F7C54033-9E09-284F-8683-746A9AA872EC}"/>
              </a:ext>
            </a:extLst>
          </p:cNvPr>
          <p:cNvSpPr txBox="1">
            <a:spLocks/>
          </p:cNvSpPr>
          <p:nvPr userDrawn="1"/>
        </p:nvSpPr>
        <p:spPr>
          <a:xfrm>
            <a:off x="323528" y="2628273"/>
            <a:ext cx="4536504" cy="709423"/>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1" noProof="0" dirty="0">
                <a:solidFill>
                  <a:srgbClr val="C6573B"/>
                </a:solidFill>
                <a:latin typeface="Arial" panose="020B0604020202020204" pitchFamily="34" charset="0"/>
                <a:ea typeface="Calibri" charset="0"/>
                <a:cs typeface="Arial" panose="020B0604020202020204" pitchFamily="34" charset="0"/>
              </a:rPr>
              <a:t>Dr. Froukje Sosef </a:t>
            </a:r>
            <a:r>
              <a:rPr lang="en-GB" sz="1100" b="1" noProof="0" dirty="0">
                <a:solidFill>
                  <a:srgbClr val="C6573B"/>
                </a:solidFill>
                <a:latin typeface="Arial" panose="020B0604020202020204" pitchFamily="34" charset="0"/>
                <a:ea typeface="Calibri" charset="0"/>
                <a:cs typeface="Arial" panose="020B0604020202020204" pitchFamily="34" charset="0"/>
              </a:rPr>
              <a:t>MD</a:t>
            </a:r>
            <a:endParaRPr kumimoji="0" lang="en-GB" sz="1100" b="0" i="0" u="sng" strike="noStrike" kern="1200" cap="none" spc="0" normalizeH="0" baseline="0" noProof="0" dirty="0">
              <a:ln>
                <a:noFill/>
              </a:ln>
              <a:solidFill>
                <a:srgbClr val="C6573B"/>
              </a:solidFill>
              <a:effectLst/>
              <a:uLnTx/>
              <a:uFillTx/>
              <a:latin typeface="Arial" panose="020B0604020202020204" pitchFamily="34" charset="0"/>
              <a:ea typeface="Calibri" charset="0"/>
              <a:cs typeface="Arial" panose="020B0604020202020204" pitchFamily="34" charset="0"/>
            </a:endParaRPr>
          </a:p>
        </p:txBody>
      </p:sp>
      <p:sp>
        <p:nvSpPr>
          <p:cNvPr id="45" name="Titre 1">
            <a:extLst>
              <a:ext uri="{FF2B5EF4-FFF2-40B4-BE49-F238E27FC236}">
                <a16:creationId xmlns:a16="http://schemas.microsoft.com/office/drawing/2014/main" id="{84FD7633-899B-3848-83B9-1E3BDDF4FDEE}"/>
              </a:ext>
            </a:extLst>
          </p:cNvPr>
          <p:cNvSpPr txBox="1">
            <a:spLocks/>
          </p:cNvSpPr>
          <p:nvPr userDrawn="1"/>
        </p:nvSpPr>
        <p:spPr>
          <a:xfrm>
            <a:off x="787828" y="3114282"/>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+31 6 2324 3636</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grpSp>
        <p:nvGrpSpPr>
          <p:cNvPr id="46" name="Group 45">
            <a:extLst>
              <a:ext uri="{FF2B5EF4-FFF2-40B4-BE49-F238E27FC236}">
                <a16:creationId xmlns:a16="http://schemas.microsoft.com/office/drawing/2014/main" id="{D79F12A3-F14C-5840-B136-EC73E318C109}"/>
              </a:ext>
            </a:extLst>
          </p:cNvPr>
          <p:cNvGrpSpPr/>
          <p:nvPr userDrawn="1"/>
        </p:nvGrpSpPr>
        <p:grpSpPr>
          <a:xfrm>
            <a:off x="418902" y="3063588"/>
            <a:ext cx="356400" cy="356400"/>
            <a:chOff x="761970" y="3386221"/>
            <a:chExt cx="356400" cy="356400"/>
          </a:xfrm>
        </p:grpSpPr>
        <p:sp>
          <p:nvSpPr>
            <p:cNvPr id="47" name="Oval 46">
              <a:extLst>
                <a:ext uri="{FF2B5EF4-FFF2-40B4-BE49-F238E27FC236}">
                  <a16:creationId xmlns:a16="http://schemas.microsoft.com/office/drawing/2014/main" id="{FE4F17C8-19D7-C040-A304-FDDCE818C189}"/>
                </a:ext>
              </a:extLst>
            </p:cNvPr>
            <p:cNvSpPr/>
            <p:nvPr userDrawn="1"/>
          </p:nvSpPr>
          <p:spPr>
            <a:xfrm>
              <a:off x="761970" y="3386221"/>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48" name="Graphic 47" descr="Speaker Phone">
              <a:extLst>
                <a:ext uri="{FF2B5EF4-FFF2-40B4-BE49-F238E27FC236}">
                  <a16:creationId xmlns:a16="http://schemas.microsoft.com/office/drawing/2014/main" id="{751B5200-FBC9-5C4E-8A34-90C2075D5CC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83725" y="3406712"/>
              <a:ext cx="310320" cy="310320"/>
            </a:xfrm>
            <a:prstGeom prst="rect">
              <a:avLst/>
            </a:prstGeom>
          </p:spPr>
        </p:pic>
      </p:grpSp>
      <p:sp>
        <p:nvSpPr>
          <p:cNvPr id="49" name="Oval 48">
            <a:extLst>
              <a:ext uri="{FF2B5EF4-FFF2-40B4-BE49-F238E27FC236}">
                <a16:creationId xmlns:a16="http://schemas.microsoft.com/office/drawing/2014/main" id="{FE71A723-9BA9-F044-A53D-ADF05AFC5AA2}"/>
              </a:ext>
            </a:extLst>
          </p:cNvPr>
          <p:cNvSpPr/>
          <p:nvPr userDrawn="1"/>
        </p:nvSpPr>
        <p:spPr>
          <a:xfrm>
            <a:off x="417732" y="3496009"/>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0" name="Graphic 49" descr="Envelope">
            <a:extLst>
              <a:ext uri="{FF2B5EF4-FFF2-40B4-BE49-F238E27FC236}">
                <a16:creationId xmlns:a16="http://schemas.microsoft.com/office/drawing/2014/main" id="{F8C200D7-7974-0049-910F-515EB075DEE9}"/>
              </a:ext>
            </a:extLst>
          </p:cNvPr>
          <p:cNvPicPr>
            <a:picLocks noChangeAspect="1"/>
          </p:cNvPicPr>
          <p:nvPr userDrawn="1"/>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75066" y="3552712"/>
            <a:ext cx="239704" cy="239704"/>
          </a:xfrm>
          <a:prstGeom prst="rect">
            <a:avLst/>
          </a:prstGeom>
        </p:spPr>
      </p:pic>
      <p:grpSp>
        <p:nvGrpSpPr>
          <p:cNvPr id="51" name="Group 50">
            <a:extLst>
              <a:ext uri="{FF2B5EF4-FFF2-40B4-BE49-F238E27FC236}">
                <a16:creationId xmlns:a16="http://schemas.microsoft.com/office/drawing/2014/main" id="{3A2C2405-5B2D-6F40-8BBF-34FEF76A5D69}"/>
              </a:ext>
            </a:extLst>
          </p:cNvPr>
          <p:cNvGrpSpPr/>
          <p:nvPr userDrawn="1"/>
        </p:nvGrpSpPr>
        <p:grpSpPr>
          <a:xfrm>
            <a:off x="423995" y="4414481"/>
            <a:ext cx="356400" cy="356400"/>
            <a:chOff x="761970" y="3386221"/>
            <a:chExt cx="356400" cy="356400"/>
          </a:xfrm>
        </p:grpSpPr>
        <p:sp>
          <p:nvSpPr>
            <p:cNvPr id="52" name="Oval 51">
              <a:extLst>
                <a:ext uri="{FF2B5EF4-FFF2-40B4-BE49-F238E27FC236}">
                  <a16:creationId xmlns:a16="http://schemas.microsoft.com/office/drawing/2014/main" id="{D89D4FEE-DF12-7C4D-B567-B229BFAFD4AE}"/>
                </a:ext>
              </a:extLst>
            </p:cNvPr>
            <p:cNvSpPr/>
            <p:nvPr userDrawn="1"/>
          </p:nvSpPr>
          <p:spPr>
            <a:xfrm>
              <a:off x="761970" y="3386221"/>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3" name="Graphic 52" descr="Speaker Phone">
              <a:extLst>
                <a:ext uri="{FF2B5EF4-FFF2-40B4-BE49-F238E27FC236}">
                  <a16:creationId xmlns:a16="http://schemas.microsoft.com/office/drawing/2014/main" id="{650C6CBF-1D07-FD40-84AC-64417780DC1D}"/>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83725" y="3406712"/>
              <a:ext cx="310320" cy="310320"/>
            </a:xfrm>
            <a:prstGeom prst="rect">
              <a:avLst/>
            </a:prstGeom>
          </p:spPr>
        </p:pic>
      </p:grpSp>
      <p:sp>
        <p:nvSpPr>
          <p:cNvPr id="54" name="Oval 53">
            <a:extLst>
              <a:ext uri="{FF2B5EF4-FFF2-40B4-BE49-F238E27FC236}">
                <a16:creationId xmlns:a16="http://schemas.microsoft.com/office/drawing/2014/main" id="{64B298E5-A30A-CC47-9E10-2137C71F83BA}"/>
              </a:ext>
            </a:extLst>
          </p:cNvPr>
          <p:cNvSpPr/>
          <p:nvPr userDrawn="1"/>
        </p:nvSpPr>
        <p:spPr>
          <a:xfrm>
            <a:off x="422825" y="4846902"/>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5" name="Graphic 54" descr="Envelope">
            <a:extLst>
              <a:ext uri="{FF2B5EF4-FFF2-40B4-BE49-F238E27FC236}">
                <a16:creationId xmlns:a16="http://schemas.microsoft.com/office/drawing/2014/main" id="{DBF0C6DA-DD89-E246-9F87-ECB01B87D414}"/>
              </a:ext>
            </a:extLst>
          </p:cNvPr>
          <p:cNvPicPr>
            <a:picLocks noChangeAspect="1"/>
          </p:cNvPicPr>
          <p:nvPr userDrawn="1"/>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82343" y="4902641"/>
            <a:ext cx="239704" cy="239704"/>
          </a:xfrm>
          <a:prstGeom prst="rect">
            <a:avLst/>
          </a:prstGeom>
        </p:spPr>
      </p:pic>
      <p:sp>
        <p:nvSpPr>
          <p:cNvPr id="56" name="Titre 1">
            <a:extLst>
              <a:ext uri="{FF2B5EF4-FFF2-40B4-BE49-F238E27FC236}">
                <a16:creationId xmlns:a16="http://schemas.microsoft.com/office/drawing/2014/main" id="{C9664B77-FEC8-A64D-9402-16DF0F5288C1}"/>
              </a:ext>
            </a:extLst>
          </p:cNvPr>
          <p:cNvSpPr txBox="1">
            <a:spLocks/>
          </p:cNvSpPr>
          <p:nvPr userDrawn="1"/>
        </p:nvSpPr>
        <p:spPr>
          <a:xfrm>
            <a:off x="787828" y="4885348"/>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antoine.lacombe@cor2ed.com</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sp>
        <p:nvSpPr>
          <p:cNvPr id="57" name="Titre 1">
            <a:extLst>
              <a:ext uri="{FF2B5EF4-FFF2-40B4-BE49-F238E27FC236}">
                <a16:creationId xmlns:a16="http://schemas.microsoft.com/office/drawing/2014/main" id="{C72A4E22-E601-2041-8DFB-7B91BDD401EB}"/>
              </a:ext>
            </a:extLst>
          </p:cNvPr>
          <p:cNvSpPr txBox="1">
            <a:spLocks/>
          </p:cNvSpPr>
          <p:nvPr userDrawn="1"/>
        </p:nvSpPr>
        <p:spPr>
          <a:xfrm>
            <a:off x="787828" y="3557513"/>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froukje.sosef@cor2ed.com</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pic>
        <p:nvPicPr>
          <p:cNvPr id="3" name="Picture 2">
            <a:extLst>
              <a:ext uri="{FF2B5EF4-FFF2-40B4-BE49-F238E27FC236}">
                <a16:creationId xmlns:a16="http://schemas.microsoft.com/office/drawing/2014/main" id="{D3F2175B-6FCA-AB4B-BB07-12AFD9A7158E}"/>
              </a:ext>
            </a:extLst>
          </p:cNvPr>
          <p:cNvPicPr>
            <a:picLocks noChangeAspect="1"/>
          </p:cNvPicPr>
          <p:nvPr userDrawn="1"/>
        </p:nvPicPr>
        <p:blipFill>
          <a:blip r:embed="rId8"/>
          <a:stretch>
            <a:fillRect/>
          </a:stretch>
        </p:blipFill>
        <p:spPr>
          <a:xfrm>
            <a:off x="429164" y="951062"/>
            <a:ext cx="1914541" cy="509238"/>
          </a:xfrm>
          <a:prstGeom prst="rect">
            <a:avLst/>
          </a:prstGeom>
        </p:spPr>
      </p:pic>
      <p:sp>
        <p:nvSpPr>
          <p:cNvPr id="23" name="Titre 1">
            <a:extLst>
              <a:ext uri="{FF2B5EF4-FFF2-40B4-BE49-F238E27FC236}">
                <a16:creationId xmlns:a16="http://schemas.microsoft.com/office/drawing/2014/main" id="{C320DC0B-ABBC-0A49-B4AE-127E4E3B626C}"/>
              </a:ext>
            </a:extLst>
          </p:cNvPr>
          <p:cNvSpPr txBox="1">
            <a:spLocks/>
          </p:cNvSpPr>
          <p:nvPr userDrawn="1"/>
        </p:nvSpPr>
        <p:spPr>
          <a:xfrm>
            <a:off x="5087888" y="6404238"/>
            <a:ext cx="6959903" cy="453762"/>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lang="en-GB" sz="1600" b="1" spc="-30" baseline="0" noProof="0" dirty="0">
                <a:solidFill>
                  <a:schemeClr val="accent1"/>
                </a:solidFill>
                <a:latin typeface="Arial" panose="020B0604020202020204" pitchFamily="34" charset="0"/>
                <a:ea typeface="Calibri" charset="0"/>
                <a:cs typeface="Arial" panose="020B0604020202020204" pitchFamily="34" charset="0"/>
              </a:rPr>
              <a:t>Heading to the heart of Independent Medical Education Since 2012</a:t>
            </a:r>
            <a:endParaRPr kumimoji="0" lang="en-GB" sz="1600" b="1" i="0" u="sng" strike="noStrike" kern="1200" cap="none" spc="-30" normalizeH="0" baseline="0" noProof="0" dirty="0">
              <a:ln>
                <a:noFill/>
              </a:ln>
              <a:solidFill>
                <a:schemeClr val="accent1"/>
              </a:solidFill>
              <a:effectLst/>
              <a:uLnTx/>
              <a:uFillTx/>
              <a:latin typeface="Arial" panose="020B0604020202020204" pitchFamily="34" charset="0"/>
              <a:ea typeface="Calibri" charset="0"/>
              <a:cs typeface="Arial" panose="020B0604020202020204" pitchFamily="34" charset="0"/>
            </a:endParaRPr>
          </a:p>
        </p:txBody>
      </p:sp>
      <p:pic>
        <p:nvPicPr>
          <p:cNvPr id="22" name="Picture 21">
            <a:extLst>
              <a:ext uri="{FF2B5EF4-FFF2-40B4-BE49-F238E27FC236}">
                <a16:creationId xmlns:a16="http://schemas.microsoft.com/office/drawing/2014/main" id="{2F79982A-8AC7-B74E-9EA1-C749F4937718}"/>
              </a:ext>
            </a:extLst>
          </p:cNvPr>
          <p:cNvPicPr>
            <a:picLocks noChangeAspect="1"/>
          </p:cNvPicPr>
          <p:nvPr userDrawn="1"/>
        </p:nvPicPr>
        <p:blipFill rotWithShape="1">
          <a:blip r:embed="rId9"/>
          <a:srcRect r="65695"/>
          <a:stretch/>
        </p:blipFill>
        <p:spPr>
          <a:xfrm>
            <a:off x="300854" y="1562275"/>
            <a:ext cx="3012116" cy="3756787"/>
          </a:xfrm>
          <a:prstGeom prst="rect">
            <a:avLst/>
          </a:prstGeom>
        </p:spPr>
      </p:pic>
      <p:sp>
        <p:nvSpPr>
          <p:cNvPr id="24" name="TextBox 23">
            <a:extLst>
              <a:ext uri="{FF2B5EF4-FFF2-40B4-BE49-F238E27FC236}">
                <a16:creationId xmlns:a16="http://schemas.microsoft.com/office/drawing/2014/main" id="{427872BE-4EBB-BA49-A46A-FC3A5E900913}"/>
              </a:ext>
            </a:extLst>
          </p:cNvPr>
          <p:cNvSpPr txBox="1"/>
          <p:nvPr userDrawn="1"/>
        </p:nvSpPr>
        <p:spPr>
          <a:xfrm>
            <a:off x="787050" y="5497848"/>
            <a:ext cx="2251262" cy="431657"/>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Connect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LinkedIn </a:t>
            </a:r>
            <a:r>
              <a:rPr lang="en-GB" sz="1400" dirty="0">
                <a:solidFill>
                  <a:schemeClr val="tx2"/>
                </a:solidFill>
                <a:latin typeface="Arial" panose="020B0604020202020204" pitchFamily="34" charset="0"/>
                <a:ea typeface="Aileron" charset="0"/>
                <a:cs typeface="Arial" panose="020B0604020202020204" pitchFamily="34" charset="0"/>
                <a:hlinkClick r:id="rId10"/>
              </a:rPr>
              <a:t>@GI CONNECT</a:t>
            </a:r>
            <a:endParaRPr lang="en-GB" sz="1400" dirty="0">
              <a:solidFill>
                <a:schemeClr val="tx2"/>
              </a:solidFill>
              <a:latin typeface="Arial" panose="020B0604020202020204" pitchFamily="34" charset="0"/>
              <a:ea typeface="Aileron" charset="0"/>
              <a:cs typeface="Arial" panose="020B0604020202020204" pitchFamily="34" charset="0"/>
            </a:endParaRPr>
          </a:p>
        </p:txBody>
      </p:sp>
      <p:sp>
        <p:nvSpPr>
          <p:cNvPr id="25" name="TextBox 24">
            <a:extLst>
              <a:ext uri="{FF2B5EF4-FFF2-40B4-BE49-F238E27FC236}">
                <a16:creationId xmlns:a16="http://schemas.microsoft.com/office/drawing/2014/main" id="{EA444874-C0B0-C74D-BD78-708C15438149}"/>
              </a:ext>
            </a:extLst>
          </p:cNvPr>
          <p:cNvSpPr txBox="1"/>
          <p:nvPr userDrawn="1"/>
        </p:nvSpPr>
        <p:spPr>
          <a:xfrm>
            <a:off x="3491564" y="5497848"/>
            <a:ext cx="1862964" cy="431657"/>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Watch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YouTube </a:t>
            </a:r>
            <a:r>
              <a:rPr lang="en-GB" sz="1400" dirty="0">
                <a:solidFill>
                  <a:schemeClr val="tx2"/>
                </a:solidFill>
                <a:latin typeface="Arial" panose="020B0604020202020204" pitchFamily="34" charset="0"/>
                <a:ea typeface="Aileron" charset="0"/>
                <a:cs typeface="Arial" panose="020B0604020202020204" pitchFamily="34" charset="0"/>
                <a:hlinkClick r:id="rId11"/>
              </a:rPr>
              <a:t>@COR2ED</a:t>
            </a:r>
            <a:endParaRPr lang="en-GB" sz="1400" dirty="0">
              <a:solidFill>
                <a:schemeClr val="tx2"/>
              </a:solidFill>
              <a:latin typeface="Arial" panose="020B0604020202020204" pitchFamily="34" charset="0"/>
              <a:ea typeface="Aileron" charset="0"/>
              <a:cs typeface="Arial" panose="020B0604020202020204" pitchFamily="34" charset="0"/>
            </a:endParaRPr>
          </a:p>
        </p:txBody>
      </p:sp>
      <p:sp>
        <p:nvSpPr>
          <p:cNvPr id="26" name="Rounded Rectangle 25">
            <a:extLst>
              <a:ext uri="{FF2B5EF4-FFF2-40B4-BE49-F238E27FC236}">
                <a16:creationId xmlns:a16="http://schemas.microsoft.com/office/drawing/2014/main" id="{A99807B1-5B76-A64B-B52A-94C02C13D7AB}"/>
              </a:ext>
            </a:extLst>
          </p:cNvPr>
          <p:cNvSpPr/>
          <p:nvPr userDrawn="1"/>
        </p:nvSpPr>
        <p:spPr>
          <a:xfrm>
            <a:off x="416331" y="6033094"/>
            <a:ext cx="369911" cy="369769"/>
          </a:xfrm>
          <a:prstGeom prst="roundRect">
            <a:avLst>
              <a:gd name="adj" fmla="val 11151"/>
            </a:avLst>
          </a:prstGeom>
          <a:solidFill>
            <a:srgbClr val="C6573B"/>
          </a:solidFill>
          <a:ln>
            <a:solidFill>
              <a:srgbClr val="C6573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FF8A156A-6630-CA4A-B512-E1F50F476DD1}"/>
              </a:ext>
            </a:extLst>
          </p:cNvPr>
          <p:cNvSpPr txBox="1"/>
          <p:nvPr userDrawn="1"/>
        </p:nvSpPr>
        <p:spPr>
          <a:xfrm>
            <a:off x="805458" y="6013567"/>
            <a:ext cx="1756693" cy="446276"/>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Visit us at</a:t>
            </a:r>
          </a:p>
          <a:p>
            <a:r>
              <a:rPr lang="en-US" sz="1400" dirty="0">
                <a:solidFill>
                  <a:schemeClr val="tx2"/>
                </a:solidFill>
                <a:latin typeface="Arial" panose="020B0604020202020204" pitchFamily="34" charset="0"/>
                <a:cs typeface="Arial" panose="020B0604020202020204" pitchFamily="34" charset="0"/>
                <a:hlinkClick r:id="rId12"/>
              </a:rPr>
              <a:t>https://cor2ed.com/</a:t>
            </a:r>
            <a:endParaRPr lang="en-GB" sz="1400" dirty="0">
              <a:solidFill>
                <a:schemeClr val="tx2"/>
              </a:solidFill>
              <a:latin typeface="Arial" panose="020B0604020202020204" pitchFamily="34" charset="0"/>
              <a:cs typeface="Arial" panose="020B0604020202020204" pitchFamily="34" charset="0"/>
            </a:endParaRPr>
          </a:p>
        </p:txBody>
      </p:sp>
      <p:sp>
        <p:nvSpPr>
          <p:cNvPr id="28" name="Rectangle 27">
            <a:hlinkClick r:id="rId12"/>
            <a:extLst>
              <a:ext uri="{FF2B5EF4-FFF2-40B4-BE49-F238E27FC236}">
                <a16:creationId xmlns:a16="http://schemas.microsoft.com/office/drawing/2014/main" id="{F02AE768-D7AB-A94B-80FA-A6650544CC9B}"/>
              </a:ext>
            </a:extLst>
          </p:cNvPr>
          <p:cNvSpPr/>
          <p:nvPr userDrawn="1"/>
        </p:nvSpPr>
        <p:spPr>
          <a:xfrm>
            <a:off x="391317" y="6016204"/>
            <a:ext cx="2170834"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29" name="Graphic 28" descr="World">
            <a:extLst>
              <a:ext uri="{FF2B5EF4-FFF2-40B4-BE49-F238E27FC236}">
                <a16:creationId xmlns:a16="http://schemas.microsoft.com/office/drawing/2014/main" id="{06F46356-6D1C-1A49-AFB9-876266891BA3}"/>
              </a:ext>
            </a:extLst>
          </p:cNvPr>
          <p:cNvPicPr>
            <a:picLocks noChangeAspect="1"/>
          </p:cNvPicPr>
          <p:nvPr userDrawn="1"/>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447989" y="6070903"/>
            <a:ext cx="306593" cy="306593"/>
          </a:xfrm>
          <a:prstGeom prst="rect">
            <a:avLst/>
          </a:prstGeom>
        </p:spPr>
      </p:pic>
      <p:sp>
        <p:nvSpPr>
          <p:cNvPr id="30" name="TextBox 29">
            <a:extLst>
              <a:ext uri="{FF2B5EF4-FFF2-40B4-BE49-F238E27FC236}">
                <a16:creationId xmlns:a16="http://schemas.microsoft.com/office/drawing/2014/main" id="{65C03111-CAAB-3D43-A9E6-ADA046B67BBD}"/>
              </a:ext>
            </a:extLst>
          </p:cNvPr>
          <p:cNvSpPr txBox="1"/>
          <p:nvPr userDrawn="1"/>
        </p:nvSpPr>
        <p:spPr>
          <a:xfrm>
            <a:off x="3501522" y="6033094"/>
            <a:ext cx="1983453" cy="424732"/>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Follow us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Twitter </a:t>
            </a:r>
            <a:r>
              <a:rPr lang="en-GB" sz="1400" u="sng" dirty="0">
                <a:solidFill>
                  <a:schemeClr val="accent1"/>
                </a:solidFill>
                <a:latin typeface="Arial" panose="020B0604020202020204" pitchFamily="34" charset="0"/>
                <a:ea typeface="Aileron" charset="0"/>
                <a:cs typeface="Arial" panose="020B0604020202020204" pitchFamily="34" charset="0"/>
                <a:hlinkClick r:id="rId15">
                  <a:extLst>
                    <a:ext uri="{A12FA001-AC4F-418D-AE19-62706E023703}">
                      <ahyp:hlinkClr xmlns:ahyp="http://schemas.microsoft.com/office/drawing/2018/hyperlinkcolor" val="tx"/>
                    </a:ext>
                  </a:extLst>
                </a:hlinkClick>
              </a:rPr>
              <a:t>@giconnectinfo</a:t>
            </a:r>
            <a:endParaRPr lang="en-GB" sz="1400" u="sng" dirty="0">
              <a:solidFill>
                <a:schemeClr val="accent1"/>
              </a:solidFill>
              <a:latin typeface="Arial" panose="020B0604020202020204" pitchFamily="34" charset="0"/>
              <a:ea typeface="Aileron" charset="0"/>
              <a:cs typeface="Arial" panose="020B0604020202020204" pitchFamily="34" charset="0"/>
            </a:endParaRPr>
          </a:p>
        </p:txBody>
      </p:sp>
      <p:sp>
        <p:nvSpPr>
          <p:cNvPr id="31" name="Rectangle 30">
            <a:hlinkClick r:id="rId15"/>
            <a:extLst>
              <a:ext uri="{FF2B5EF4-FFF2-40B4-BE49-F238E27FC236}">
                <a16:creationId xmlns:a16="http://schemas.microsoft.com/office/drawing/2014/main" id="{9A0346C0-EC87-3C4C-A17B-08C8B6C59587}"/>
              </a:ext>
            </a:extLst>
          </p:cNvPr>
          <p:cNvSpPr/>
          <p:nvPr userDrawn="1"/>
        </p:nvSpPr>
        <p:spPr>
          <a:xfrm>
            <a:off x="3083140" y="6004897"/>
            <a:ext cx="2475809"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33" name="Graphic 32" descr="Marker with solid fill">
            <a:extLst>
              <a:ext uri="{FF2B5EF4-FFF2-40B4-BE49-F238E27FC236}">
                <a16:creationId xmlns:a16="http://schemas.microsoft.com/office/drawing/2014/main" id="{53807611-342D-8C4A-A14C-80E0271B440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389006" y="1949574"/>
            <a:ext cx="313184" cy="313184"/>
          </a:xfrm>
          <a:prstGeom prst="rect">
            <a:avLst/>
          </a:prstGeom>
        </p:spPr>
      </p:pic>
      <p:pic>
        <p:nvPicPr>
          <p:cNvPr id="34" name="Graphic 33" descr="Marker with solid fill">
            <a:extLst>
              <a:ext uri="{FF2B5EF4-FFF2-40B4-BE49-F238E27FC236}">
                <a16:creationId xmlns:a16="http://schemas.microsoft.com/office/drawing/2014/main" id="{6FBCB460-E274-5A4F-BEBD-A1EDEA7DDE7B}"/>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149789" y="2084249"/>
            <a:ext cx="313184" cy="313184"/>
          </a:xfrm>
          <a:prstGeom prst="rect">
            <a:avLst/>
          </a:prstGeom>
        </p:spPr>
      </p:pic>
      <p:pic>
        <p:nvPicPr>
          <p:cNvPr id="35" name="Graphic 34" descr="Marker with solid fill">
            <a:extLst>
              <a:ext uri="{FF2B5EF4-FFF2-40B4-BE49-F238E27FC236}">
                <a16:creationId xmlns:a16="http://schemas.microsoft.com/office/drawing/2014/main" id="{BE7BD657-C4E9-D14E-9C9B-7066503C4FA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787336" y="1753300"/>
            <a:ext cx="313184" cy="313184"/>
          </a:xfrm>
          <a:prstGeom prst="rect">
            <a:avLst/>
          </a:prstGeom>
        </p:spPr>
      </p:pic>
      <p:pic>
        <p:nvPicPr>
          <p:cNvPr id="36" name="Graphic 35" descr="Marker with solid fill">
            <a:extLst>
              <a:ext uri="{FF2B5EF4-FFF2-40B4-BE49-F238E27FC236}">
                <a16:creationId xmlns:a16="http://schemas.microsoft.com/office/drawing/2014/main" id="{BDEFE239-A452-7F45-96CC-738EA07C4E25}"/>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900460" y="1561745"/>
            <a:ext cx="313184" cy="313184"/>
          </a:xfrm>
          <a:prstGeom prst="rect">
            <a:avLst/>
          </a:prstGeom>
        </p:spPr>
      </p:pic>
      <p:pic>
        <p:nvPicPr>
          <p:cNvPr id="37" name="Graphic 36" descr="Marker with solid fill">
            <a:extLst>
              <a:ext uri="{FF2B5EF4-FFF2-40B4-BE49-F238E27FC236}">
                <a16:creationId xmlns:a16="http://schemas.microsoft.com/office/drawing/2014/main" id="{70D4C4DD-9DED-FD4E-9EC5-1439CD310DD2}"/>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665606" y="1405153"/>
            <a:ext cx="313184" cy="313184"/>
          </a:xfrm>
          <a:prstGeom prst="rect">
            <a:avLst/>
          </a:prstGeom>
        </p:spPr>
      </p:pic>
      <p:pic>
        <p:nvPicPr>
          <p:cNvPr id="38" name="Graphic 37" descr="Marker with solid fill">
            <a:extLst>
              <a:ext uri="{FF2B5EF4-FFF2-40B4-BE49-F238E27FC236}">
                <a16:creationId xmlns:a16="http://schemas.microsoft.com/office/drawing/2014/main" id="{C70E79C7-0DD0-0649-B7D7-16788D730856}"/>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688933" y="1753300"/>
            <a:ext cx="313184" cy="313184"/>
          </a:xfrm>
          <a:prstGeom prst="rect">
            <a:avLst/>
          </a:prstGeom>
        </p:spPr>
      </p:pic>
      <p:pic>
        <p:nvPicPr>
          <p:cNvPr id="42" name="Graphic 41" descr="Marker with solid fill">
            <a:extLst>
              <a:ext uri="{FF2B5EF4-FFF2-40B4-BE49-F238E27FC236}">
                <a16:creationId xmlns:a16="http://schemas.microsoft.com/office/drawing/2014/main" id="{5F338712-0256-3043-9E4D-B5213DEBD345}"/>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535322" y="1877944"/>
            <a:ext cx="313184" cy="313184"/>
          </a:xfrm>
          <a:prstGeom prst="rect">
            <a:avLst/>
          </a:prstGeom>
        </p:spPr>
      </p:pic>
      <p:pic>
        <p:nvPicPr>
          <p:cNvPr id="43" name="Graphic 42" descr="Marker with solid fill">
            <a:extLst>
              <a:ext uri="{FF2B5EF4-FFF2-40B4-BE49-F238E27FC236}">
                <a16:creationId xmlns:a16="http://schemas.microsoft.com/office/drawing/2014/main" id="{4C8C9780-47C8-6444-9F3C-9763F8B6A4BA}"/>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662927" y="1796720"/>
            <a:ext cx="313184" cy="313184"/>
          </a:xfrm>
          <a:prstGeom prst="rect">
            <a:avLst/>
          </a:prstGeom>
        </p:spPr>
      </p:pic>
      <p:pic>
        <p:nvPicPr>
          <p:cNvPr id="58" name="Graphic 57" descr="Marker with solid fill">
            <a:extLst>
              <a:ext uri="{FF2B5EF4-FFF2-40B4-BE49-F238E27FC236}">
                <a16:creationId xmlns:a16="http://schemas.microsoft.com/office/drawing/2014/main" id="{5A7CCE59-0164-7446-8E77-FB9851A146F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010495" y="1154147"/>
            <a:ext cx="313184" cy="313184"/>
          </a:xfrm>
          <a:prstGeom prst="rect">
            <a:avLst/>
          </a:prstGeom>
        </p:spPr>
      </p:pic>
      <p:pic>
        <p:nvPicPr>
          <p:cNvPr id="59" name="Graphic 58" descr="Marker with solid fill">
            <a:extLst>
              <a:ext uri="{FF2B5EF4-FFF2-40B4-BE49-F238E27FC236}">
                <a16:creationId xmlns:a16="http://schemas.microsoft.com/office/drawing/2014/main" id="{CFF3714E-FE18-FC41-A7DE-211879EBE7BF}"/>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10275599" y="1962644"/>
            <a:ext cx="313184" cy="313184"/>
          </a:xfrm>
          <a:prstGeom prst="rect">
            <a:avLst/>
          </a:prstGeom>
        </p:spPr>
      </p:pic>
      <p:pic>
        <p:nvPicPr>
          <p:cNvPr id="60" name="Graphic 59" descr="Marker with solid fill">
            <a:extLst>
              <a:ext uri="{FF2B5EF4-FFF2-40B4-BE49-F238E27FC236}">
                <a16:creationId xmlns:a16="http://schemas.microsoft.com/office/drawing/2014/main" id="{EFAC734C-8D96-0F4A-ACC0-45B8EFDEE938}"/>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147911" y="1824071"/>
            <a:ext cx="313184" cy="313184"/>
          </a:xfrm>
          <a:prstGeom prst="rect">
            <a:avLst/>
          </a:prstGeom>
        </p:spPr>
      </p:pic>
      <p:pic>
        <p:nvPicPr>
          <p:cNvPr id="61" name="Graphic 60" descr="Marker with solid fill">
            <a:extLst>
              <a:ext uri="{FF2B5EF4-FFF2-40B4-BE49-F238E27FC236}">
                <a16:creationId xmlns:a16="http://schemas.microsoft.com/office/drawing/2014/main" id="{DCC46285-97AF-2C41-A4D0-0F4EBC8FFEE6}"/>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9723932" y="3054706"/>
            <a:ext cx="313184" cy="313184"/>
          </a:xfrm>
          <a:prstGeom prst="rect">
            <a:avLst/>
          </a:prstGeom>
        </p:spPr>
      </p:pic>
      <p:sp>
        <p:nvSpPr>
          <p:cNvPr id="62" name="TextBox 61">
            <a:extLst>
              <a:ext uri="{FF2B5EF4-FFF2-40B4-BE49-F238E27FC236}">
                <a16:creationId xmlns:a16="http://schemas.microsoft.com/office/drawing/2014/main" id="{C00B0601-CB6B-5749-B122-5A714818F535}"/>
              </a:ext>
            </a:extLst>
          </p:cNvPr>
          <p:cNvSpPr txBox="1"/>
          <p:nvPr userDrawn="1"/>
        </p:nvSpPr>
        <p:spPr>
          <a:xfrm>
            <a:off x="243413" y="4275367"/>
            <a:ext cx="2351584" cy="307777"/>
          </a:xfrm>
          <a:prstGeom prst="rect">
            <a:avLst/>
          </a:prstGeom>
          <a:noFill/>
        </p:spPr>
        <p:txBody>
          <a:bodyPr wrap="square" rtlCol="0">
            <a:spAutoFit/>
          </a:bodyPr>
          <a:lstStyle/>
          <a:p>
            <a:r>
              <a:rPr lang="en-GB" sz="1400" dirty="0">
                <a:solidFill>
                  <a:schemeClr val="tx2"/>
                </a:solidFill>
                <a:latin typeface="Arial" panose="020B0604020202020204" pitchFamily="34" charset="0"/>
                <a:ea typeface="Aileron" charset="0"/>
                <a:cs typeface="Arial" panose="020B0604020202020204" pitchFamily="34" charset="0"/>
              </a:rPr>
              <a:t>For more information visit</a:t>
            </a:r>
          </a:p>
        </p:txBody>
      </p:sp>
      <p:pic>
        <p:nvPicPr>
          <p:cNvPr id="63" name="Content Placeholder 7" descr="A picture containing graphical user interface">
            <a:extLst>
              <a:ext uri="{FF2B5EF4-FFF2-40B4-BE49-F238E27FC236}">
                <a16:creationId xmlns:a16="http://schemas.microsoft.com/office/drawing/2014/main" id="{E9D25961-5EB4-FE4F-A800-91FA8C1C9C24}"/>
              </a:ext>
            </a:extLst>
          </p:cNvPr>
          <p:cNvPicPr>
            <a:picLocks noChangeAspect="1"/>
          </p:cNvPicPr>
          <p:nvPr userDrawn="1"/>
        </p:nvPicPr>
        <p:blipFill>
          <a:blip r:embed="rId18"/>
          <a:stretch>
            <a:fillRect/>
          </a:stretch>
        </p:blipFill>
        <p:spPr>
          <a:xfrm>
            <a:off x="321268" y="4670512"/>
            <a:ext cx="1870625" cy="724585"/>
          </a:xfrm>
          <a:prstGeom prst="rect">
            <a:avLst/>
          </a:prstGeom>
        </p:spPr>
      </p:pic>
      <p:sp>
        <p:nvSpPr>
          <p:cNvPr id="64" name="TextBox 63">
            <a:extLst>
              <a:ext uri="{FF2B5EF4-FFF2-40B4-BE49-F238E27FC236}">
                <a16:creationId xmlns:a16="http://schemas.microsoft.com/office/drawing/2014/main" id="{5D6AD5DF-CDEC-4D4F-96AF-0D0CB3B81506}"/>
              </a:ext>
            </a:extLst>
          </p:cNvPr>
          <p:cNvSpPr txBox="1"/>
          <p:nvPr userDrawn="1"/>
        </p:nvSpPr>
        <p:spPr>
          <a:xfrm>
            <a:off x="5953126" y="5495567"/>
            <a:ext cx="1388522" cy="446276"/>
          </a:xfrm>
          <a:prstGeom prst="rect">
            <a:avLst/>
          </a:prstGeom>
          <a:noFill/>
        </p:spPr>
        <p:txBody>
          <a:bodyPr wrap="none" rtlCol="0">
            <a:spAutoFit/>
          </a:bodyPr>
          <a:lstStyle/>
          <a:p>
            <a:r>
              <a:rPr lang="en-GB" sz="1100" b="1" dirty="0">
                <a:solidFill>
                  <a:schemeClr val="tx2"/>
                </a:solidFill>
                <a:latin typeface="Arial" panose="020B0604020202020204" pitchFamily="34" charset="0"/>
                <a:ea typeface="Aileron" charset="0"/>
                <a:cs typeface="Arial" panose="020B0604020202020204" pitchFamily="34" charset="0"/>
              </a:rPr>
              <a:t>Email</a:t>
            </a:r>
          </a:p>
          <a:p>
            <a:r>
              <a:rPr lang="en-GB" sz="1200" dirty="0">
                <a:solidFill>
                  <a:schemeClr val="accent1"/>
                </a:solidFill>
                <a:latin typeface="Arial" panose="020B0604020202020204" pitchFamily="34" charset="0"/>
                <a:ea typeface="Aileron" charset="0"/>
                <a:cs typeface="Arial" panose="020B0604020202020204" pitchFamily="34" charset="0"/>
                <a:hlinkClick r:id="rId19"/>
              </a:rPr>
              <a:t>info@cor2ed</a:t>
            </a:r>
            <a:r>
              <a:rPr lang="en-GB" sz="1200" u="sng" dirty="0">
                <a:solidFill>
                  <a:schemeClr val="accent1"/>
                </a:solidFill>
                <a:latin typeface="Arial" panose="020B0604020202020204" pitchFamily="34" charset="0"/>
                <a:ea typeface="Aileron" charset="0"/>
                <a:cs typeface="Arial" panose="020B0604020202020204" pitchFamily="34" charset="0"/>
              </a:rPr>
              <a:t>.com</a:t>
            </a:r>
          </a:p>
        </p:txBody>
      </p:sp>
      <p:sp>
        <p:nvSpPr>
          <p:cNvPr id="65" name="Rectangle 64">
            <a:hlinkClick r:id="rId20"/>
            <a:extLst>
              <a:ext uri="{FF2B5EF4-FFF2-40B4-BE49-F238E27FC236}">
                <a16:creationId xmlns:a16="http://schemas.microsoft.com/office/drawing/2014/main" id="{F9DB6C86-81E0-3642-B710-A574DD91EFCC}"/>
              </a:ext>
            </a:extLst>
          </p:cNvPr>
          <p:cNvSpPr/>
          <p:nvPr userDrawn="1"/>
        </p:nvSpPr>
        <p:spPr>
          <a:xfrm>
            <a:off x="259227" y="4593938"/>
            <a:ext cx="2195918"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6" name="Graphic 65">
            <a:extLst>
              <a:ext uri="{FF2B5EF4-FFF2-40B4-BE49-F238E27FC236}">
                <a16:creationId xmlns:a16="http://schemas.microsoft.com/office/drawing/2014/main" id="{9DA24A0E-A7B5-0F43-9CEB-3AB37F65AB39}"/>
              </a:ext>
            </a:extLst>
          </p:cNvPr>
          <p:cNvPicPr>
            <a:picLocks noChangeAspect="1"/>
          </p:cNvPicPr>
          <p:nvPr userDrawn="1"/>
        </p:nvPicPr>
        <p:blipFill>
          <a:blip r:embed="rId21">
            <a:extLst>
              <a:ext uri="{96DAC541-7B7A-43D3-8B79-37D633B846F1}">
                <asvg:svgBlip xmlns:asvg="http://schemas.microsoft.com/office/drawing/2016/SVG/main" r:embed="rId22"/>
              </a:ext>
            </a:extLst>
          </a:blip>
          <a:stretch>
            <a:fillRect/>
          </a:stretch>
        </p:blipFill>
        <p:spPr>
          <a:xfrm>
            <a:off x="5583571" y="5510213"/>
            <a:ext cx="371377" cy="371377"/>
          </a:xfrm>
          <a:prstGeom prst="rect">
            <a:avLst/>
          </a:prstGeom>
        </p:spPr>
      </p:pic>
      <p:pic>
        <p:nvPicPr>
          <p:cNvPr id="67" name="Graphic 66">
            <a:extLst>
              <a:ext uri="{FF2B5EF4-FFF2-40B4-BE49-F238E27FC236}">
                <a16:creationId xmlns:a16="http://schemas.microsoft.com/office/drawing/2014/main" id="{7AC80E8D-BB58-544E-93AC-E1DD6BDB2718}"/>
              </a:ext>
            </a:extLst>
          </p:cNvPr>
          <p:cNvPicPr>
            <a:picLocks noChangeAspect="1"/>
          </p:cNvPicPr>
          <p:nvPr userDrawn="1"/>
        </p:nvPicPr>
        <p:blipFill>
          <a:blip r:embed="rId23">
            <a:extLst>
              <a:ext uri="{96DAC541-7B7A-43D3-8B79-37D633B846F1}">
                <asvg:svgBlip xmlns:asvg="http://schemas.microsoft.com/office/drawing/2016/SVG/main" r:embed="rId24"/>
              </a:ext>
            </a:extLst>
          </a:blip>
          <a:stretch>
            <a:fillRect/>
          </a:stretch>
        </p:blipFill>
        <p:spPr>
          <a:xfrm>
            <a:off x="3143403" y="6035310"/>
            <a:ext cx="373380" cy="373380"/>
          </a:xfrm>
          <a:prstGeom prst="rect">
            <a:avLst/>
          </a:prstGeom>
        </p:spPr>
      </p:pic>
      <p:pic>
        <p:nvPicPr>
          <p:cNvPr id="68" name="Graphic 67">
            <a:extLst>
              <a:ext uri="{FF2B5EF4-FFF2-40B4-BE49-F238E27FC236}">
                <a16:creationId xmlns:a16="http://schemas.microsoft.com/office/drawing/2014/main" id="{199899B4-83C2-3F41-8722-47C88C99BFC3}"/>
              </a:ext>
            </a:extLst>
          </p:cNvPr>
          <p:cNvPicPr>
            <a:picLocks noChangeAspect="1"/>
          </p:cNvPicPr>
          <p:nvPr userDrawn="1"/>
        </p:nvPicPr>
        <p:blipFill>
          <a:blip r:embed="rId25">
            <a:extLst>
              <a:ext uri="{96DAC541-7B7A-43D3-8B79-37D633B846F1}">
                <asvg:svgBlip xmlns:asvg="http://schemas.microsoft.com/office/drawing/2016/SVG/main" r:embed="rId26"/>
              </a:ext>
            </a:extLst>
          </a:blip>
          <a:stretch>
            <a:fillRect/>
          </a:stretch>
        </p:blipFill>
        <p:spPr>
          <a:xfrm>
            <a:off x="3143403" y="5510213"/>
            <a:ext cx="373380" cy="373380"/>
          </a:xfrm>
          <a:prstGeom prst="rect">
            <a:avLst/>
          </a:prstGeom>
        </p:spPr>
      </p:pic>
      <p:pic>
        <p:nvPicPr>
          <p:cNvPr id="69" name="Graphic 68">
            <a:extLst>
              <a:ext uri="{FF2B5EF4-FFF2-40B4-BE49-F238E27FC236}">
                <a16:creationId xmlns:a16="http://schemas.microsoft.com/office/drawing/2014/main" id="{21E4A76C-336D-8543-93D3-D9B76F4C2087}"/>
              </a:ext>
            </a:extLst>
          </p:cNvPr>
          <p:cNvPicPr>
            <a:picLocks noChangeAspect="1"/>
          </p:cNvPicPr>
          <p:nvPr userDrawn="1"/>
        </p:nvPicPr>
        <p:blipFill>
          <a:blip r:embed="rId27">
            <a:extLst>
              <a:ext uri="{96DAC541-7B7A-43D3-8B79-37D633B846F1}">
                <asvg:svgBlip xmlns:asvg="http://schemas.microsoft.com/office/drawing/2016/SVG/main" r:embed="rId28"/>
              </a:ext>
            </a:extLst>
          </a:blip>
          <a:stretch>
            <a:fillRect/>
          </a:stretch>
        </p:blipFill>
        <p:spPr>
          <a:xfrm>
            <a:off x="416331" y="5510213"/>
            <a:ext cx="373380" cy="373380"/>
          </a:xfrm>
          <a:prstGeom prst="rect">
            <a:avLst/>
          </a:prstGeom>
        </p:spPr>
      </p:pic>
      <p:sp>
        <p:nvSpPr>
          <p:cNvPr id="70" name="Rectangle 69">
            <a:hlinkClick r:id="rId10"/>
            <a:extLst>
              <a:ext uri="{FF2B5EF4-FFF2-40B4-BE49-F238E27FC236}">
                <a16:creationId xmlns:a16="http://schemas.microsoft.com/office/drawing/2014/main" id="{2853F7ED-6F00-D041-BE97-084133C301FF}"/>
              </a:ext>
            </a:extLst>
          </p:cNvPr>
          <p:cNvSpPr/>
          <p:nvPr userDrawn="1"/>
        </p:nvSpPr>
        <p:spPr>
          <a:xfrm>
            <a:off x="393420" y="5495567"/>
            <a:ext cx="253422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71" name="Graphic 70" descr="Marker with solid fill">
            <a:extLst>
              <a:ext uri="{FF2B5EF4-FFF2-40B4-BE49-F238E27FC236}">
                <a16:creationId xmlns:a16="http://schemas.microsoft.com/office/drawing/2014/main" id="{8B0E120F-318A-8F48-A635-416307D2FCC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9966693" y="2391159"/>
            <a:ext cx="313184" cy="313184"/>
          </a:xfrm>
          <a:prstGeom prst="rect">
            <a:avLst/>
          </a:prstGeom>
        </p:spPr>
      </p:pic>
      <p:pic>
        <p:nvPicPr>
          <p:cNvPr id="72" name="Graphic 71" descr="Marker with solid fill">
            <a:extLst>
              <a:ext uri="{FF2B5EF4-FFF2-40B4-BE49-F238E27FC236}">
                <a16:creationId xmlns:a16="http://schemas.microsoft.com/office/drawing/2014/main" id="{F77A31C7-37D0-4C4E-8D6D-8858270DD3E0}"/>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9960009" y="1792711"/>
            <a:ext cx="313184" cy="313184"/>
          </a:xfrm>
          <a:prstGeom prst="rect">
            <a:avLst/>
          </a:prstGeom>
        </p:spPr>
      </p:pic>
      <p:pic>
        <p:nvPicPr>
          <p:cNvPr id="73" name="Graphic 72" descr="Marker with solid fill">
            <a:extLst>
              <a:ext uri="{FF2B5EF4-FFF2-40B4-BE49-F238E27FC236}">
                <a16:creationId xmlns:a16="http://schemas.microsoft.com/office/drawing/2014/main" id="{FA88A190-D239-A34C-9D1C-33E408F3997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10575004" y="1970736"/>
            <a:ext cx="313184" cy="313184"/>
          </a:xfrm>
          <a:prstGeom prst="rect">
            <a:avLst/>
          </a:prstGeom>
        </p:spPr>
      </p:pic>
      <p:pic>
        <p:nvPicPr>
          <p:cNvPr id="74" name="Graphic 73" descr="Marker with solid fill">
            <a:extLst>
              <a:ext uri="{FF2B5EF4-FFF2-40B4-BE49-F238E27FC236}">
                <a16:creationId xmlns:a16="http://schemas.microsoft.com/office/drawing/2014/main" id="{762A8524-C9D8-4044-B5CF-732D93973EB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676647" y="2164582"/>
            <a:ext cx="313184" cy="313184"/>
          </a:xfrm>
          <a:prstGeom prst="rect">
            <a:avLst/>
          </a:prstGeom>
        </p:spPr>
      </p:pic>
      <p:pic>
        <p:nvPicPr>
          <p:cNvPr id="75" name="Graphic 74" descr="Marker with solid fill">
            <a:extLst>
              <a:ext uri="{FF2B5EF4-FFF2-40B4-BE49-F238E27FC236}">
                <a16:creationId xmlns:a16="http://schemas.microsoft.com/office/drawing/2014/main" id="{47185421-2870-3548-A12E-0BDC8DA4BC7D}"/>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961794" y="1306180"/>
            <a:ext cx="313184" cy="313184"/>
          </a:xfrm>
          <a:prstGeom prst="rect">
            <a:avLst/>
          </a:prstGeom>
        </p:spPr>
      </p:pic>
      <p:pic>
        <p:nvPicPr>
          <p:cNvPr id="76" name="Graphic 75" descr="Marker with solid fill">
            <a:extLst>
              <a:ext uri="{FF2B5EF4-FFF2-40B4-BE49-F238E27FC236}">
                <a16:creationId xmlns:a16="http://schemas.microsoft.com/office/drawing/2014/main" id="{313D09C2-EF20-2145-B8BE-FB08ACB1F36F}"/>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498622" y="1897545"/>
            <a:ext cx="313184" cy="313184"/>
          </a:xfrm>
          <a:prstGeom prst="rect">
            <a:avLst/>
          </a:prstGeom>
        </p:spPr>
      </p:pic>
      <p:pic>
        <p:nvPicPr>
          <p:cNvPr id="77" name="Graphic 76" descr="Marker with solid fill">
            <a:extLst>
              <a:ext uri="{FF2B5EF4-FFF2-40B4-BE49-F238E27FC236}">
                <a16:creationId xmlns:a16="http://schemas.microsoft.com/office/drawing/2014/main" id="{F0A2E466-2A1B-144F-AE56-4946394E7FFB}"/>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5484975" y="3540815"/>
            <a:ext cx="313184" cy="313184"/>
          </a:xfrm>
          <a:prstGeom prst="rect">
            <a:avLst/>
          </a:prstGeom>
        </p:spPr>
      </p:pic>
      <p:pic>
        <p:nvPicPr>
          <p:cNvPr id="78" name="Graphic 77" descr="Marker with solid fill">
            <a:extLst>
              <a:ext uri="{FF2B5EF4-FFF2-40B4-BE49-F238E27FC236}">
                <a16:creationId xmlns:a16="http://schemas.microsoft.com/office/drawing/2014/main" id="{CCA7587C-5F96-3B41-A33E-7EE2DD0033A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5289497" y="3912462"/>
            <a:ext cx="313184" cy="313184"/>
          </a:xfrm>
          <a:prstGeom prst="rect">
            <a:avLst/>
          </a:prstGeom>
        </p:spPr>
      </p:pic>
      <p:pic>
        <p:nvPicPr>
          <p:cNvPr id="79" name="Graphic 78" descr="Marker with solid fill">
            <a:extLst>
              <a:ext uri="{FF2B5EF4-FFF2-40B4-BE49-F238E27FC236}">
                <a16:creationId xmlns:a16="http://schemas.microsoft.com/office/drawing/2014/main" id="{48E62363-E642-804D-9BEF-D71E76830B3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982000" y="4300880"/>
            <a:ext cx="313184" cy="313184"/>
          </a:xfrm>
          <a:prstGeom prst="rect">
            <a:avLst/>
          </a:prstGeom>
        </p:spPr>
      </p:pic>
      <p:pic>
        <p:nvPicPr>
          <p:cNvPr id="80" name="Graphic 79" descr="Marker with solid fill">
            <a:extLst>
              <a:ext uri="{FF2B5EF4-FFF2-40B4-BE49-F238E27FC236}">
                <a16:creationId xmlns:a16="http://schemas.microsoft.com/office/drawing/2014/main" id="{3006D2C4-8855-514E-AD29-8CFB220EE882}"/>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545030" y="3200363"/>
            <a:ext cx="313184" cy="313184"/>
          </a:xfrm>
          <a:prstGeom prst="rect">
            <a:avLst/>
          </a:prstGeom>
        </p:spPr>
      </p:pic>
      <p:pic>
        <p:nvPicPr>
          <p:cNvPr id="81" name="Graphic 80" descr="Marker with solid fill">
            <a:extLst>
              <a:ext uri="{FF2B5EF4-FFF2-40B4-BE49-F238E27FC236}">
                <a16:creationId xmlns:a16="http://schemas.microsoft.com/office/drawing/2014/main" id="{D75F734C-D443-4B46-93DA-AF0CF31FBF3A}"/>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687274" y="2439712"/>
            <a:ext cx="313184" cy="313184"/>
          </a:xfrm>
          <a:prstGeom prst="rect">
            <a:avLst/>
          </a:prstGeom>
        </p:spPr>
      </p:pic>
      <p:pic>
        <p:nvPicPr>
          <p:cNvPr id="82" name="Graphic 81" descr="Marker with solid fill">
            <a:extLst>
              <a:ext uri="{FF2B5EF4-FFF2-40B4-BE49-F238E27FC236}">
                <a16:creationId xmlns:a16="http://schemas.microsoft.com/office/drawing/2014/main" id="{C7AE84ED-8422-DC4E-B175-CC5C8F704B8F}"/>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319722" y="2262274"/>
            <a:ext cx="313184" cy="313184"/>
          </a:xfrm>
          <a:prstGeom prst="rect">
            <a:avLst/>
          </a:prstGeom>
        </p:spPr>
      </p:pic>
      <p:pic>
        <p:nvPicPr>
          <p:cNvPr id="83" name="Graphic 82" descr="Marker with solid fill">
            <a:extLst>
              <a:ext uri="{FF2B5EF4-FFF2-40B4-BE49-F238E27FC236}">
                <a16:creationId xmlns:a16="http://schemas.microsoft.com/office/drawing/2014/main" id="{2532B885-263B-9047-A78D-9A81683C9B7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458162" y="1573864"/>
            <a:ext cx="313184" cy="313184"/>
          </a:xfrm>
          <a:prstGeom prst="rect">
            <a:avLst/>
          </a:prstGeom>
        </p:spPr>
      </p:pic>
      <p:pic>
        <p:nvPicPr>
          <p:cNvPr id="84" name="Graphic 83" descr="Marker with solid fill">
            <a:extLst>
              <a:ext uri="{FF2B5EF4-FFF2-40B4-BE49-F238E27FC236}">
                <a16:creationId xmlns:a16="http://schemas.microsoft.com/office/drawing/2014/main" id="{34D460A1-4807-2542-A643-4A069172EFB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328690" y="1598140"/>
            <a:ext cx="313184" cy="313184"/>
          </a:xfrm>
          <a:prstGeom prst="rect">
            <a:avLst/>
          </a:prstGeom>
        </p:spPr>
      </p:pic>
      <p:pic>
        <p:nvPicPr>
          <p:cNvPr id="85" name="Graphic 84" descr="Marker with solid fill">
            <a:extLst>
              <a:ext uri="{FF2B5EF4-FFF2-40B4-BE49-F238E27FC236}">
                <a16:creationId xmlns:a16="http://schemas.microsoft.com/office/drawing/2014/main" id="{A74ED9DC-6688-634F-A250-243C66A93ED4}"/>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385334" y="1679060"/>
            <a:ext cx="313184" cy="313184"/>
          </a:xfrm>
          <a:prstGeom prst="rect">
            <a:avLst/>
          </a:prstGeom>
        </p:spPr>
      </p:pic>
      <p:pic>
        <p:nvPicPr>
          <p:cNvPr id="86" name="Graphic 85" descr="Marker with solid fill">
            <a:extLst>
              <a:ext uri="{FF2B5EF4-FFF2-40B4-BE49-F238E27FC236}">
                <a16:creationId xmlns:a16="http://schemas.microsoft.com/office/drawing/2014/main" id="{AEE635D7-DEC7-0148-A210-028FEA359B33}"/>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875536" y="1670968"/>
            <a:ext cx="313184" cy="313184"/>
          </a:xfrm>
          <a:prstGeom prst="rect">
            <a:avLst/>
          </a:prstGeom>
        </p:spPr>
      </p:pic>
      <p:pic>
        <p:nvPicPr>
          <p:cNvPr id="87" name="Graphic 86" descr="Marker with solid fill">
            <a:extLst>
              <a:ext uri="{FF2B5EF4-FFF2-40B4-BE49-F238E27FC236}">
                <a16:creationId xmlns:a16="http://schemas.microsoft.com/office/drawing/2014/main" id="{7554E447-FE87-C54B-8B21-57EF933B125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094021" y="1565772"/>
            <a:ext cx="313184" cy="313184"/>
          </a:xfrm>
          <a:prstGeom prst="rect">
            <a:avLst/>
          </a:prstGeom>
        </p:spPr>
      </p:pic>
      <p:pic>
        <p:nvPicPr>
          <p:cNvPr id="88" name="Graphic 87" descr="Marker with solid fill">
            <a:extLst>
              <a:ext uri="{FF2B5EF4-FFF2-40B4-BE49-F238E27FC236}">
                <a16:creationId xmlns:a16="http://schemas.microsoft.com/office/drawing/2014/main" id="{443C4B3F-A327-814A-838B-1304A4D2BD7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215401" y="1598140"/>
            <a:ext cx="313184" cy="313184"/>
          </a:xfrm>
          <a:prstGeom prst="rect">
            <a:avLst/>
          </a:prstGeom>
        </p:spPr>
      </p:pic>
      <p:pic>
        <p:nvPicPr>
          <p:cNvPr id="89" name="Graphic 88" descr="Marker with solid fill">
            <a:extLst>
              <a:ext uri="{FF2B5EF4-FFF2-40B4-BE49-F238E27FC236}">
                <a16:creationId xmlns:a16="http://schemas.microsoft.com/office/drawing/2014/main" id="{0DC73A53-C4DE-4445-B167-0D121CD5272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481562" y="1987144"/>
            <a:ext cx="313184" cy="313184"/>
          </a:xfrm>
          <a:prstGeom prst="rect">
            <a:avLst/>
          </a:prstGeom>
        </p:spPr>
      </p:pic>
      <p:pic>
        <p:nvPicPr>
          <p:cNvPr id="90" name="Graphic 89" descr="Marker with solid fill">
            <a:extLst>
              <a:ext uri="{FF2B5EF4-FFF2-40B4-BE49-F238E27FC236}">
                <a16:creationId xmlns:a16="http://schemas.microsoft.com/office/drawing/2014/main" id="{AF39396C-6A5A-FA42-986E-C13F19F631DA}"/>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376366" y="1946684"/>
            <a:ext cx="313184" cy="313184"/>
          </a:xfrm>
          <a:prstGeom prst="rect">
            <a:avLst/>
          </a:prstGeom>
        </p:spPr>
      </p:pic>
      <p:pic>
        <p:nvPicPr>
          <p:cNvPr id="91" name="Graphic 90" descr="Marker with solid fill">
            <a:extLst>
              <a:ext uri="{FF2B5EF4-FFF2-40B4-BE49-F238E27FC236}">
                <a16:creationId xmlns:a16="http://schemas.microsoft.com/office/drawing/2014/main" id="{ADA742A8-F8A3-C34A-B42B-1DC158290AFD}"/>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085053" y="1623003"/>
            <a:ext cx="313184" cy="313184"/>
          </a:xfrm>
          <a:prstGeom prst="rect">
            <a:avLst/>
          </a:prstGeom>
        </p:spPr>
      </p:pic>
      <p:pic>
        <p:nvPicPr>
          <p:cNvPr id="92" name="Graphic 91" descr="Marker with solid fill">
            <a:extLst>
              <a:ext uri="{FF2B5EF4-FFF2-40B4-BE49-F238E27FC236}">
                <a16:creationId xmlns:a16="http://schemas.microsoft.com/office/drawing/2014/main" id="{461D264F-BF20-1F41-8FCE-E4D7FA9A13E3}"/>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182157" y="1720107"/>
            <a:ext cx="313184" cy="313184"/>
          </a:xfrm>
          <a:prstGeom prst="rect">
            <a:avLst/>
          </a:prstGeom>
        </p:spPr>
      </p:pic>
      <p:pic>
        <p:nvPicPr>
          <p:cNvPr id="93" name="Graphic 92" descr="Marker with solid fill">
            <a:extLst>
              <a:ext uri="{FF2B5EF4-FFF2-40B4-BE49-F238E27FC236}">
                <a16:creationId xmlns:a16="http://schemas.microsoft.com/office/drawing/2014/main" id="{01505620-15B1-1A4D-A195-EB87809CBA7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165973" y="1792935"/>
            <a:ext cx="313184" cy="313184"/>
          </a:xfrm>
          <a:prstGeom prst="rect">
            <a:avLst/>
          </a:prstGeom>
        </p:spPr>
      </p:pic>
      <p:pic>
        <p:nvPicPr>
          <p:cNvPr id="94" name="Graphic 93" descr="Marker with solid fill">
            <a:extLst>
              <a:ext uri="{FF2B5EF4-FFF2-40B4-BE49-F238E27FC236}">
                <a16:creationId xmlns:a16="http://schemas.microsoft.com/office/drawing/2014/main" id="{BD6E3A08-1566-B845-979E-76E658A5C7DD}"/>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712820" y="1703922"/>
            <a:ext cx="313184" cy="313184"/>
          </a:xfrm>
          <a:prstGeom prst="rect">
            <a:avLst/>
          </a:prstGeom>
        </p:spPr>
      </p:pic>
      <p:pic>
        <p:nvPicPr>
          <p:cNvPr id="95" name="Graphic 94" descr="Marker with solid fill">
            <a:extLst>
              <a:ext uri="{FF2B5EF4-FFF2-40B4-BE49-F238E27FC236}">
                <a16:creationId xmlns:a16="http://schemas.microsoft.com/office/drawing/2014/main" id="{A2C3FACD-9BE7-DD4C-8D35-EB2BEAD9FBD5}"/>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777555" y="1970961"/>
            <a:ext cx="313184" cy="313184"/>
          </a:xfrm>
          <a:prstGeom prst="rect">
            <a:avLst/>
          </a:prstGeom>
        </p:spPr>
      </p:pic>
      <p:pic>
        <p:nvPicPr>
          <p:cNvPr id="96" name="Graphic 95" descr="Marker with solid fill">
            <a:extLst>
              <a:ext uri="{FF2B5EF4-FFF2-40B4-BE49-F238E27FC236}">
                <a16:creationId xmlns:a16="http://schemas.microsoft.com/office/drawing/2014/main" id="{46E87B89-E78F-A14C-99F2-0421570F16BC}"/>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842291" y="2084249"/>
            <a:ext cx="313184" cy="313184"/>
          </a:xfrm>
          <a:prstGeom prst="rect">
            <a:avLst/>
          </a:prstGeom>
        </p:spPr>
      </p:pic>
      <p:pic>
        <p:nvPicPr>
          <p:cNvPr id="97" name="Graphic 96" descr="Marker with solid fill">
            <a:extLst>
              <a:ext uri="{FF2B5EF4-FFF2-40B4-BE49-F238E27FC236}">
                <a16:creationId xmlns:a16="http://schemas.microsoft.com/office/drawing/2014/main" id="{21971F66-27DB-C94C-A121-37F50845B81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389137" y="2148985"/>
            <a:ext cx="313184" cy="313184"/>
          </a:xfrm>
          <a:prstGeom prst="rect">
            <a:avLst/>
          </a:prstGeom>
        </p:spPr>
      </p:pic>
      <p:pic>
        <p:nvPicPr>
          <p:cNvPr id="98" name="Graphic 97" descr="Marker with solid fill">
            <a:extLst>
              <a:ext uri="{FF2B5EF4-FFF2-40B4-BE49-F238E27FC236}">
                <a16:creationId xmlns:a16="http://schemas.microsoft.com/office/drawing/2014/main" id="{F9EF303E-5F8A-5841-B5FB-7215092D719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324401" y="1987144"/>
            <a:ext cx="313184" cy="313184"/>
          </a:xfrm>
          <a:prstGeom prst="rect">
            <a:avLst/>
          </a:prstGeom>
        </p:spPr>
      </p:pic>
      <p:sp>
        <p:nvSpPr>
          <p:cNvPr id="99" name="Rectangle 98">
            <a:hlinkClick r:id="rId19"/>
            <a:extLst>
              <a:ext uri="{FF2B5EF4-FFF2-40B4-BE49-F238E27FC236}">
                <a16:creationId xmlns:a16="http://schemas.microsoft.com/office/drawing/2014/main" id="{2A6480F3-532C-6543-85E7-0BC80B7701C0}"/>
              </a:ext>
            </a:extLst>
          </p:cNvPr>
          <p:cNvSpPr/>
          <p:nvPr userDrawn="1"/>
        </p:nvSpPr>
        <p:spPr>
          <a:xfrm>
            <a:off x="5558949" y="5464311"/>
            <a:ext cx="1862964" cy="45292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0" name="Rectangle 99">
            <a:hlinkClick r:id="rId20"/>
            <a:extLst>
              <a:ext uri="{FF2B5EF4-FFF2-40B4-BE49-F238E27FC236}">
                <a16:creationId xmlns:a16="http://schemas.microsoft.com/office/drawing/2014/main" id="{F5C80912-2641-E044-BBBF-A961CFE265A8}"/>
              </a:ext>
            </a:extLst>
          </p:cNvPr>
          <p:cNvSpPr/>
          <p:nvPr userDrawn="1"/>
        </p:nvSpPr>
        <p:spPr>
          <a:xfrm>
            <a:off x="263352" y="4581128"/>
            <a:ext cx="2195918"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1" name="Rectangle 100">
            <a:hlinkClick r:id="rId10"/>
            <a:extLst>
              <a:ext uri="{FF2B5EF4-FFF2-40B4-BE49-F238E27FC236}">
                <a16:creationId xmlns:a16="http://schemas.microsoft.com/office/drawing/2014/main" id="{271C9EA2-037E-9447-9A8A-CC48EEAF6E57}"/>
              </a:ext>
            </a:extLst>
          </p:cNvPr>
          <p:cNvSpPr/>
          <p:nvPr userDrawn="1"/>
        </p:nvSpPr>
        <p:spPr>
          <a:xfrm>
            <a:off x="358738" y="5485781"/>
            <a:ext cx="253422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03" name="Rectangle 102">
            <a:hlinkClick r:id="rId11"/>
            <a:extLst>
              <a:ext uri="{FF2B5EF4-FFF2-40B4-BE49-F238E27FC236}">
                <a16:creationId xmlns:a16="http://schemas.microsoft.com/office/drawing/2014/main" id="{F9B80F2A-9AF6-7C46-83DC-D13BDFBA94F0}"/>
              </a:ext>
            </a:extLst>
          </p:cNvPr>
          <p:cNvSpPr/>
          <p:nvPr userDrawn="1"/>
        </p:nvSpPr>
        <p:spPr>
          <a:xfrm>
            <a:off x="3083141" y="5480236"/>
            <a:ext cx="227138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spTree>
  </p:cSld>
  <p:clrMapOvr>
    <a:masterClrMapping/>
  </p:clrMapOvr>
  <p:transition>
    <p:fade/>
  </p:transition>
  <p:extLst>
    <p:ext uri="{DCECCB84-F9BA-43D5-87BE-67443E8EF086}">
      <p15:sldGuideLst xmlns:p15="http://schemas.microsoft.com/office/powerpoint/2012/main">
        <p15:guide id="1" pos="274" userDrawn="1">
          <p15:clr>
            <a:srgbClr val="FBAE40"/>
          </p15:clr>
        </p15:guide>
        <p15:guide id="2" orient="horz" pos="548" userDrawn="1">
          <p15:clr>
            <a:srgbClr val="FBAE40"/>
          </p15:clr>
        </p15:guide>
        <p15:guide id="3" pos="1471"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and content NO LOGO">
    <p:spTree>
      <p:nvGrpSpPr>
        <p:cNvPr id="1" name=""/>
        <p:cNvGrpSpPr/>
        <p:nvPr/>
      </p:nvGrpSpPr>
      <p:grpSpPr>
        <a:xfrm>
          <a:off x="0" y="0"/>
          <a:ext cx="0" cy="0"/>
          <a:chOff x="0" y="0"/>
          <a:chExt cx="0" cy="0"/>
        </a:xfrm>
      </p:grpSpPr>
      <p:sp>
        <p:nvSpPr>
          <p:cNvPr id="3" name="Content Placeholder 2"/>
          <p:cNvSpPr>
            <a:spLocks noGrp="1"/>
          </p:cNvSpPr>
          <p:nvPr>
            <p:ph sz="quarter" idx="12"/>
          </p:nvPr>
        </p:nvSpPr>
        <p:spPr>
          <a:xfrm>
            <a:off x="620184" y="1425600"/>
            <a:ext cx="10963200" cy="4525200"/>
          </a:xfrm>
        </p:spPr>
        <p:txBody>
          <a:bodyPr>
            <a:noAutofit/>
          </a:bodyPr>
          <a:lstStyle>
            <a:lvl1pPr>
              <a:buClr>
                <a:schemeClr val="accent1"/>
              </a:buCl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itle 4"/>
          <p:cNvSpPr>
            <a:spLocks noGrp="1"/>
          </p:cNvSpPr>
          <p:nvPr>
            <p:ph type="title"/>
          </p:nvPr>
        </p:nvSpPr>
        <p:spPr/>
        <p:txBody>
          <a:bodyPr anchor="t"/>
          <a:lstStyle>
            <a:lvl1pPr>
              <a:lnSpc>
                <a:spcPct val="100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8" name="Espace réservé du numéro de diapositive 6">
            <a:extLst>
              <a:ext uri="{FF2B5EF4-FFF2-40B4-BE49-F238E27FC236}">
                <a16:creationId xmlns:a16="http://schemas.microsoft.com/office/drawing/2014/main" id="{85DA814E-187E-4E86-9496-B67EBCAD23B3}"/>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7" name="Content Placeholder 5">
            <a:extLst>
              <a:ext uri="{FF2B5EF4-FFF2-40B4-BE49-F238E27FC236}">
                <a16:creationId xmlns:a16="http://schemas.microsoft.com/office/drawing/2014/main" id="{A9B8AF02-8DFA-0F48-AD52-63D63C30E8AB}"/>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Rectangle 1">
            <a:extLst>
              <a:ext uri="{FF2B5EF4-FFF2-40B4-BE49-F238E27FC236}">
                <a16:creationId xmlns:a16="http://schemas.microsoft.com/office/drawing/2014/main" id="{E95B24BC-BC56-FD4E-B9E0-A07C7B8EBB54}"/>
              </a:ext>
            </a:extLst>
          </p:cNvPr>
          <p:cNvSpPr/>
          <p:nvPr userDrawn="1"/>
        </p:nvSpPr>
        <p:spPr>
          <a:xfrm>
            <a:off x="9984432" y="259200"/>
            <a:ext cx="1872208" cy="6495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98796100"/>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0EC2A4-C2AF-952D-803F-F4C136A135D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B7CE127-12BD-D67C-6A55-552EE018E39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248C960-18F5-71D7-3B98-8FDC0FD641A5}"/>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FAC46AE1-9D3C-3806-96C7-55BB5BEB946F}"/>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481106F-36EA-BB13-FEC1-66B2596D87AA}"/>
              </a:ext>
            </a:extLst>
          </p:cNvPr>
          <p:cNvSpPr>
            <a:spLocks noGrp="1"/>
          </p:cNvSpPr>
          <p:nvPr>
            <p:ph type="sldNum" sz="quarter" idx="12"/>
          </p:nvPr>
        </p:nvSpPr>
        <p:spPr/>
        <p:txBody>
          <a:bodyPr/>
          <a:lstStyle/>
          <a:p>
            <a:fld id="{097D45F0-2D18-F94A-84AB-538B3819B7A9}" type="slidenum">
              <a:rPr lang="en-US" smtClean="0"/>
              <a:t>‹#›</a:t>
            </a:fld>
            <a:endParaRPr lang="en-US" dirty="0"/>
          </a:p>
        </p:txBody>
      </p:sp>
    </p:spTree>
    <p:extLst>
      <p:ext uri="{BB962C8B-B14F-4D97-AF65-F5344CB8AC3E}">
        <p14:creationId xmlns:p14="http://schemas.microsoft.com/office/powerpoint/2010/main" val="12981498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FF417D-675A-835B-6C97-DCE04303F54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B790928-693E-EA0D-CEA2-234E02ED574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8EA66D-9540-9276-84AC-4F4AA3CE5235}"/>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B32CF90B-C309-2ECB-8D06-469DF6C844E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74CB09D-4B09-3953-575D-411FD5C1A287}"/>
              </a:ext>
            </a:extLst>
          </p:cNvPr>
          <p:cNvSpPr>
            <a:spLocks noGrp="1"/>
          </p:cNvSpPr>
          <p:nvPr>
            <p:ph type="sldNum" sz="quarter" idx="12"/>
          </p:nvPr>
        </p:nvSpPr>
        <p:spPr/>
        <p:txBody>
          <a:bodyPr/>
          <a:lstStyle/>
          <a:p>
            <a:fld id="{097D45F0-2D18-F94A-84AB-538B3819B7A9}" type="slidenum">
              <a:rPr lang="en-US" smtClean="0"/>
              <a:t>‹#›</a:t>
            </a:fld>
            <a:endParaRPr lang="en-US" dirty="0"/>
          </a:p>
        </p:txBody>
      </p:sp>
    </p:spTree>
    <p:extLst>
      <p:ext uri="{BB962C8B-B14F-4D97-AF65-F5344CB8AC3E}">
        <p14:creationId xmlns:p14="http://schemas.microsoft.com/office/powerpoint/2010/main" val="14034701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cSld name="Divider">
    <p:bg>
      <p:bgPr>
        <a:solidFill>
          <a:schemeClr val="tx2"/>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24406D9-1546-F048-999E-B1C3935E3C50}"/>
              </a:ext>
            </a:extLst>
          </p:cNvPr>
          <p:cNvGrpSpPr/>
          <p:nvPr/>
        </p:nvGrpSpPr>
        <p:grpSpPr>
          <a:xfrm>
            <a:off x="8157625" y="524289"/>
            <a:ext cx="4034375" cy="5796153"/>
            <a:chOff x="7627349" y="524289"/>
            <a:chExt cx="4034375" cy="5796153"/>
          </a:xfrm>
          <a:solidFill>
            <a:schemeClr val="bg1"/>
          </a:solidFill>
        </p:grpSpPr>
        <p:sp>
          <p:nvSpPr>
            <p:cNvPr id="4" name="Freeform 3">
              <a:extLst>
                <a:ext uri="{FF2B5EF4-FFF2-40B4-BE49-F238E27FC236}">
                  <a16:creationId xmlns:a16="http://schemas.microsoft.com/office/drawing/2014/main" id="{D84C793A-4639-4F48-91B8-FD66287147D7}"/>
                </a:ext>
              </a:extLst>
            </p:cNvPr>
            <p:cNvSpPr/>
            <p:nvPr/>
          </p:nvSpPr>
          <p:spPr>
            <a:xfrm>
              <a:off x="7627349" y="2695674"/>
              <a:ext cx="541849" cy="1751874"/>
            </a:xfrm>
            <a:custGeom>
              <a:avLst/>
              <a:gdLst>
                <a:gd name="connsiteX0" fmla="*/ 541850 w 541849"/>
                <a:gd name="connsiteY0" fmla="*/ 0 h 1751874"/>
                <a:gd name="connsiteX1" fmla="*/ 0 w 541849"/>
                <a:gd name="connsiteY1" fmla="*/ 0 h 1751874"/>
                <a:gd name="connsiteX2" fmla="*/ 0 w 541849"/>
                <a:gd name="connsiteY2" fmla="*/ 919195 h 1751874"/>
                <a:gd name="connsiteX3" fmla="*/ 0 w 541849"/>
                <a:gd name="connsiteY3" fmla="*/ 1751874 h 1751874"/>
                <a:gd name="connsiteX4" fmla="*/ 541850 w 541849"/>
                <a:gd name="connsiteY4" fmla="*/ 1751874 h 1751874"/>
                <a:gd name="connsiteX5" fmla="*/ 541850 w 541849"/>
                <a:gd name="connsiteY5" fmla="*/ 0 h 175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849" h="1751874">
                  <a:moveTo>
                    <a:pt x="541850" y="0"/>
                  </a:moveTo>
                  <a:lnTo>
                    <a:pt x="0" y="0"/>
                  </a:lnTo>
                  <a:lnTo>
                    <a:pt x="0" y="919195"/>
                  </a:lnTo>
                  <a:lnTo>
                    <a:pt x="0" y="1751874"/>
                  </a:lnTo>
                  <a:lnTo>
                    <a:pt x="541850" y="1751874"/>
                  </a:lnTo>
                  <a:lnTo>
                    <a:pt x="541850" y="0"/>
                  </a:lnTo>
                  <a:close/>
                </a:path>
              </a:pathLst>
            </a:custGeom>
            <a:grpFill/>
            <a:ln w="12670" cap="flat">
              <a:noFill/>
              <a:prstDash val="solid"/>
              <a:miter/>
            </a:ln>
          </p:spPr>
          <p:txBody>
            <a:bodyPr rtlCol="0" anchor="ctr"/>
            <a:lstStyle/>
            <a:p>
              <a:endParaRPr lang="en-US" dirty="0"/>
            </a:p>
          </p:txBody>
        </p:sp>
        <p:sp>
          <p:nvSpPr>
            <p:cNvPr id="5" name="Freeform 4">
              <a:extLst>
                <a:ext uri="{FF2B5EF4-FFF2-40B4-BE49-F238E27FC236}">
                  <a16:creationId xmlns:a16="http://schemas.microsoft.com/office/drawing/2014/main" id="{D7DF4404-7F59-6C45-BC46-3436E9AA2E4D}"/>
                </a:ext>
              </a:extLst>
            </p:cNvPr>
            <p:cNvSpPr/>
            <p:nvPr/>
          </p:nvSpPr>
          <p:spPr>
            <a:xfrm>
              <a:off x="8791354" y="2695674"/>
              <a:ext cx="541849" cy="1751874"/>
            </a:xfrm>
            <a:custGeom>
              <a:avLst/>
              <a:gdLst>
                <a:gd name="connsiteX0" fmla="*/ 0 w 541849"/>
                <a:gd name="connsiteY0" fmla="*/ 0 h 1751874"/>
                <a:gd name="connsiteX1" fmla="*/ 0 w 541849"/>
                <a:gd name="connsiteY1" fmla="*/ 919195 h 1751874"/>
                <a:gd name="connsiteX2" fmla="*/ 0 w 541849"/>
                <a:gd name="connsiteY2" fmla="*/ 1751874 h 1751874"/>
                <a:gd name="connsiteX3" fmla="*/ 541850 w 541849"/>
                <a:gd name="connsiteY3" fmla="*/ 1751874 h 1751874"/>
                <a:gd name="connsiteX4" fmla="*/ 541850 w 541849"/>
                <a:gd name="connsiteY4" fmla="*/ 0 h 1751874"/>
                <a:gd name="connsiteX5" fmla="*/ 0 w 541849"/>
                <a:gd name="connsiteY5" fmla="*/ 0 h 175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849" h="1751874">
                  <a:moveTo>
                    <a:pt x="0" y="0"/>
                  </a:moveTo>
                  <a:lnTo>
                    <a:pt x="0" y="919195"/>
                  </a:lnTo>
                  <a:lnTo>
                    <a:pt x="0" y="1751874"/>
                  </a:lnTo>
                  <a:lnTo>
                    <a:pt x="541850" y="1751874"/>
                  </a:lnTo>
                  <a:lnTo>
                    <a:pt x="541850" y="0"/>
                  </a:lnTo>
                  <a:lnTo>
                    <a:pt x="0" y="0"/>
                  </a:lnTo>
                  <a:close/>
                </a:path>
              </a:pathLst>
            </a:custGeom>
            <a:grpFill/>
            <a:ln w="12670"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54618A3F-A28E-5C47-B782-E34CDA443E92}"/>
                </a:ext>
              </a:extLst>
            </p:cNvPr>
            <p:cNvSpPr/>
            <p:nvPr/>
          </p:nvSpPr>
          <p:spPr>
            <a:xfrm>
              <a:off x="9955360" y="2695674"/>
              <a:ext cx="541849" cy="1751874"/>
            </a:xfrm>
            <a:custGeom>
              <a:avLst/>
              <a:gdLst>
                <a:gd name="connsiteX0" fmla="*/ 0 w 541849"/>
                <a:gd name="connsiteY0" fmla="*/ 0 h 1751874"/>
                <a:gd name="connsiteX1" fmla="*/ 0 w 541849"/>
                <a:gd name="connsiteY1" fmla="*/ 919195 h 1751874"/>
                <a:gd name="connsiteX2" fmla="*/ 0 w 541849"/>
                <a:gd name="connsiteY2" fmla="*/ 1751874 h 1751874"/>
                <a:gd name="connsiteX3" fmla="*/ 541850 w 541849"/>
                <a:gd name="connsiteY3" fmla="*/ 1751874 h 1751874"/>
                <a:gd name="connsiteX4" fmla="*/ 541850 w 541849"/>
                <a:gd name="connsiteY4" fmla="*/ 0 h 1751874"/>
                <a:gd name="connsiteX5" fmla="*/ 0 w 541849"/>
                <a:gd name="connsiteY5" fmla="*/ 0 h 175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849" h="1751874">
                  <a:moveTo>
                    <a:pt x="0" y="0"/>
                  </a:moveTo>
                  <a:lnTo>
                    <a:pt x="0" y="919195"/>
                  </a:lnTo>
                  <a:lnTo>
                    <a:pt x="0" y="1751874"/>
                  </a:lnTo>
                  <a:lnTo>
                    <a:pt x="541850" y="1751874"/>
                  </a:lnTo>
                  <a:lnTo>
                    <a:pt x="541850" y="0"/>
                  </a:lnTo>
                  <a:lnTo>
                    <a:pt x="0" y="0"/>
                  </a:lnTo>
                  <a:close/>
                </a:path>
              </a:pathLst>
            </a:custGeom>
            <a:grpFill/>
            <a:ln w="12670" cap="flat">
              <a:noFill/>
              <a:prstDash val="solid"/>
              <a:miter/>
            </a:ln>
          </p:spPr>
          <p:txBody>
            <a:bodyPr rtlCol="0" anchor="ctr"/>
            <a:lstStyle/>
            <a:p>
              <a:endParaRPr lang="en-US" dirty="0"/>
            </a:p>
          </p:txBody>
        </p:sp>
        <p:sp>
          <p:nvSpPr>
            <p:cNvPr id="7" name="Freeform 6">
              <a:extLst>
                <a:ext uri="{FF2B5EF4-FFF2-40B4-BE49-F238E27FC236}">
                  <a16:creationId xmlns:a16="http://schemas.microsoft.com/office/drawing/2014/main" id="{98396A27-49EC-F348-860F-8E26802DC608}"/>
                </a:ext>
              </a:extLst>
            </p:cNvPr>
            <p:cNvSpPr/>
            <p:nvPr/>
          </p:nvSpPr>
          <p:spPr>
            <a:xfrm>
              <a:off x="7627349" y="1874158"/>
              <a:ext cx="4033867" cy="493467"/>
            </a:xfrm>
            <a:custGeom>
              <a:avLst/>
              <a:gdLst>
                <a:gd name="connsiteX0" fmla="*/ 0 w 4033867"/>
                <a:gd name="connsiteY0" fmla="*/ 493468 h 493467"/>
                <a:gd name="connsiteX1" fmla="*/ 2016934 w 4033867"/>
                <a:gd name="connsiteY1" fmla="*/ 493468 h 493467"/>
                <a:gd name="connsiteX2" fmla="*/ 4033868 w 4033867"/>
                <a:gd name="connsiteY2" fmla="*/ 493468 h 493467"/>
                <a:gd name="connsiteX3" fmla="*/ 4033868 w 4033867"/>
                <a:gd name="connsiteY3" fmla="*/ 0 h 493467"/>
                <a:gd name="connsiteX4" fmla="*/ 0 w 4033867"/>
                <a:gd name="connsiteY4" fmla="*/ 0 h 493467"/>
                <a:gd name="connsiteX5" fmla="*/ 0 w 4033867"/>
                <a:gd name="connsiteY5" fmla="*/ 493468 h 4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3867" h="493467">
                  <a:moveTo>
                    <a:pt x="0" y="493468"/>
                  </a:moveTo>
                  <a:lnTo>
                    <a:pt x="2016934" y="493468"/>
                  </a:lnTo>
                  <a:lnTo>
                    <a:pt x="4033868" y="493468"/>
                  </a:lnTo>
                  <a:lnTo>
                    <a:pt x="4033868" y="0"/>
                  </a:lnTo>
                  <a:lnTo>
                    <a:pt x="0" y="0"/>
                  </a:lnTo>
                  <a:lnTo>
                    <a:pt x="0" y="493468"/>
                  </a:lnTo>
                  <a:close/>
                </a:path>
              </a:pathLst>
            </a:custGeom>
            <a:grpFill/>
            <a:ln w="12670" cap="flat">
              <a:noFill/>
              <a:prstDash val="solid"/>
              <a:miter/>
            </a:ln>
          </p:spPr>
          <p:txBody>
            <a:bodyPr rtlCol="0" anchor="ctr"/>
            <a:lstStyle/>
            <a:p>
              <a:endParaRPr lang="en-US" dirty="0"/>
            </a:p>
          </p:txBody>
        </p:sp>
        <p:sp>
          <p:nvSpPr>
            <p:cNvPr id="8" name="Freeform 7">
              <a:extLst>
                <a:ext uri="{FF2B5EF4-FFF2-40B4-BE49-F238E27FC236}">
                  <a16:creationId xmlns:a16="http://schemas.microsoft.com/office/drawing/2014/main" id="{9ACD75FE-FCEC-BF4D-91B4-4520B4DB5F1E}"/>
                </a:ext>
              </a:extLst>
            </p:cNvPr>
            <p:cNvSpPr/>
            <p:nvPr/>
          </p:nvSpPr>
          <p:spPr>
            <a:xfrm>
              <a:off x="7627349" y="524289"/>
              <a:ext cx="4033867" cy="1181785"/>
            </a:xfrm>
            <a:custGeom>
              <a:avLst/>
              <a:gdLst>
                <a:gd name="connsiteX0" fmla="*/ 2016934 w 4033867"/>
                <a:gd name="connsiteY0" fmla="*/ 0 h 1181785"/>
                <a:gd name="connsiteX1" fmla="*/ 0 w 4033867"/>
                <a:gd name="connsiteY1" fmla="*/ 672207 h 1181785"/>
                <a:gd name="connsiteX2" fmla="*/ 0 w 4033867"/>
                <a:gd name="connsiteY2" fmla="*/ 1181786 h 1181785"/>
                <a:gd name="connsiteX3" fmla="*/ 2016934 w 4033867"/>
                <a:gd name="connsiteY3" fmla="*/ 509579 h 1181785"/>
                <a:gd name="connsiteX4" fmla="*/ 4033868 w 4033867"/>
                <a:gd name="connsiteY4" fmla="*/ 1181786 h 1181785"/>
                <a:gd name="connsiteX5" fmla="*/ 4033868 w 4033867"/>
                <a:gd name="connsiteY5" fmla="*/ 672207 h 1181785"/>
                <a:gd name="connsiteX6" fmla="*/ 2016934 w 4033867"/>
                <a:gd name="connsiteY6" fmla="*/ 0 h 118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867" h="1181785">
                  <a:moveTo>
                    <a:pt x="2016934" y="0"/>
                  </a:moveTo>
                  <a:lnTo>
                    <a:pt x="0" y="672207"/>
                  </a:lnTo>
                  <a:lnTo>
                    <a:pt x="0" y="1181786"/>
                  </a:lnTo>
                  <a:lnTo>
                    <a:pt x="2016934" y="509579"/>
                  </a:lnTo>
                  <a:lnTo>
                    <a:pt x="4033868" y="1181786"/>
                  </a:lnTo>
                  <a:lnTo>
                    <a:pt x="4033868" y="672207"/>
                  </a:lnTo>
                  <a:lnTo>
                    <a:pt x="2016934" y="0"/>
                  </a:lnTo>
                  <a:close/>
                </a:path>
              </a:pathLst>
            </a:custGeom>
            <a:grpFill/>
            <a:ln w="12670" cap="flat">
              <a:noFill/>
              <a:prstDash val="solid"/>
              <a:miter/>
            </a:ln>
          </p:spPr>
          <p:txBody>
            <a:bodyPr rtlCol="0" anchor="ctr"/>
            <a:lstStyle/>
            <a:p>
              <a:endParaRPr lang="en-US" dirty="0"/>
            </a:p>
          </p:txBody>
        </p:sp>
        <p:sp>
          <p:nvSpPr>
            <p:cNvPr id="9" name="Freeform 8">
              <a:extLst>
                <a:ext uri="{FF2B5EF4-FFF2-40B4-BE49-F238E27FC236}">
                  <a16:creationId xmlns:a16="http://schemas.microsoft.com/office/drawing/2014/main" id="{8FC8E4B5-0CBF-864B-9110-D197114B5BD8}"/>
                </a:ext>
              </a:extLst>
            </p:cNvPr>
            <p:cNvSpPr/>
            <p:nvPr/>
          </p:nvSpPr>
          <p:spPr>
            <a:xfrm>
              <a:off x="7627349" y="4408604"/>
              <a:ext cx="4034375" cy="1071548"/>
            </a:xfrm>
            <a:custGeom>
              <a:avLst/>
              <a:gdLst>
                <a:gd name="connsiteX0" fmla="*/ 4034375 w 4034375"/>
                <a:gd name="connsiteY0" fmla="*/ 0 h 1071548"/>
                <a:gd name="connsiteX1" fmla="*/ 2540261 w 4034375"/>
                <a:gd name="connsiteY1" fmla="*/ 366993 h 1071548"/>
                <a:gd name="connsiteX2" fmla="*/ 1493988 w 4034375"/>
                <a:gd name="connsiteY2" fmla="*/ 366993 h 1071548"/>
                <a:gd name="connsiteX3" fmla="*/ 0 w 4034375"/>
                <a:gd name="connsiteY3" fmla="*/ 567298 h 1071548"/>
                <a:gd name="connsiteX4" fmla="*/ 0 w 4034375"/>
                <a:gd name="connsiteY4" fmla="*/ 1071548 h 1071548"/>
                <a:gd name="connsiteX5" fmla="*/ 1493988 w 4034375"/>
                <a:gd name="connsiteY5" fmla="*/ 871116 h 1071548"/>
                <a:gd name="connsiteX6" fmla="*/ 2539753 w 4034375"/>
                <a:gd name="connsiteY6" fmla="*/ 871116 h 1071548"/>
                <a:gd name="connsiteX7" fmla="*/ 4033868 w 4034375"/>
                <a:gd name="connsiteY7" fmla="*/ 504124 h 107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4375" h="1071548">
                  <a:moveTo>
                    <a:pt x="4034375" y="0"/>
                  </a:moveTo>
                  <a:cubicBezTo>
                    <a:pt x="4023591" y="29557"/>
                    <a:pt x="3828089" y="366993"/>
                    <a:pt x="2540261" y="366993"/>
                  </a:cubicBezTo>
                  <a:lnTo>
                    <a:pt x="1493988" y="366993"/>
                  </a:lnTo>
                  <a:cubicBezTo>
                    <a:pt x="173174" y="377141"/>
                    <a:pt x="25373" y="549031"/>
                    <a:pt x="0" y="567298"/>
                  </a:cubicBezTo>
                  <a:lnTo>
                    <a:pt x="0" y="1071548"/>
                  </a:lnTo>
                  <a:cubicBezTo>
                    <a:pt x="25373" y="1053154"/>
                    <a:pt x="173174" y="881265"/>
                    <a:pt x="1493988" y="871116"/>
                  </a:cubicBezTo>
                  <a:lnTo>
                    <a:pt x="2539753" y="871116"/>
                  </a:lnTo>
                  <a:cubicBezTo>
                    <a:pt x="3827582" y="871116"/>
                    <a:pt x="4023084" y="533808"/>
                    <a:pt x="4033868" y="504124"/>
                  </a:cubicBezTo>
                  <a:close/>
                </a:path>
              </a:pathLst>
            </a:custGeom>
            <a:grpFill/>
            <a:ln w="12670" cap="flat">
              <a:noFill/>
              <a:prstDash val="solid"/>
              <a:miter/>
            </a:ln>
          </p:spPr>
          <p:txBody>
            <a:bodyPr rtlCol="0" anchor="ctr"/>
            <a:lstStyle/>
            <a:p>
              <a:endParaRPr lang="en-US" dirty="0"/>
            </a:p>
          </p:txBody>
        </p:sp>
        <p:sp>
          <p:nvSpPr>
            <p:cNvPr id="10" name="Freeform 9">
              <a:extLst>
                <a:ext uri="{FF2B5EF4-FFF2-40B4-BE49-F238E27FC236}">
                  <a16:creationId xmlns:a16="http://schemas.microsoft.com/office/drawing/2014/main" id="{9DFD3E64-0D9B-8344-AE26-7E6565667679}"/>
                </a:ext>
              </a:extLst>
            </p:cNvPr>
            <p:cNvSpPr/>
            <p:nvPr/>
          </p:nvSpPr>
          <p:spPr>
            <a:xfrm>
              <a:off x="7627349" y="5248894"/>
              <a:ext cx="4034375" cy="1071548"/>
            </a:xfrm>
            <a:custGeom>
              <a:avLst/>
              <a:gdLst>
                <a:gd name="connsiteX0" fmla="*/ 4034375 w 4034375"/>
                <a:gd name="connsiteY0" fmla="*/ 0 h 1071548"/>
                <a:gd name="connsiteX1" fmla="*/ 2540261 w 4034375"/>
                <a:gd name="connsiteY1" fmla="*/ 366993 h 1071548"/>
                <a:gd name="connsiteX2" fmla="*/ 1493988 w 4034375"/>
                <a:gd name="connsiteY2" fmla="*/ 366993 h 1071548"/>
                <a:gd name="connsiteX3" fmla="*/ 0 w 4034375"/>
                <a:gd name="connsiteY3" fmla="*/ 567298 h 1071548"/>
                <a:gd name="connsiteX4" fmla="*/ 0 w 4034375"/>
                <a:gd name="connsiteY4" fmla="*/ 1071548 h 1071548"/>
                <a:gd name="connsiteX5" fmla="*/ 1493988 w 4034375"/>
                <a:gd name="connsiteY5" fmla="*/ 871243 h 1071548"/>
                <a:gd name="connsiteX6" fmla="*/ 2539753 w 4034375"/>
                <a:gd name="connsiteY6" fmla="*/ 871243 h 1071548"/>
                <a:gd name="connsiteX7" fmla="*/ 4033868 w 4034375"/>
                <a:gd name="connsiteY7" fmla="*/ 504124 h 107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4375" h="1071548">
                  <a:moveTo>
                    <a:pt x="4034375" y="0"/>
                  </a:moveTo>
                  <a:cubicBezTo>
                    <a:pt x="4023591" y="29684"/>
                    <a:pt x="3828089" y="366993"/>
                    <a:pt x="2540261" y="366993"/>
                  </a:cubicBezTo>
                  <a:lnTo>
                    <a:pt x="1493988" y="366993"/>
                  </a:lnTo>
                  <a:cubicBezTo>
                    <a:pt x="173174" y="377142"/>
                    <a:pt x="25373" y="549031"/>
                    <a:pt x="0" y="567298"/>
                  </a:cubicBezTo>
                  <a:lnTo>
                    <a:pt x="0" y="1071548"/>
                  </a:lnTo>
                  <a:cubicBezTo>
                    <a:pt x="25373" y="1053154"/>
                    <a:pt x="173174" y="881265"/>
                    <a:pt x="1493988" y="871243"/>
                  </a:cubicBezTo>
                  <a:lnTo>
                    <a:pt x="2539753" y="871243"/>
                  </a:lnTo>
                  <a:cubicBezTo>
                    <a:pt x="3827582" y="871243"/>
                    <a:pt x="4023084" y="533808"/>
                    <a:pt x="4033868" y="504124"/>
                  </a:cubicBezTo>
                  <a:close/>
                </a:path>
              </a:pathLst>
            </a:custGeom>
            <a:grpFill/>
            <a:ln w="12670"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9A52CD8B-2E97-4342-8DBF-61223C03F534}"/>
                </a:ext>
              </a:extLst>
            </p:cNvPr>
            <p:cNvSpPr/>
            <p:nvPr/>
          </p:nvSpPr>
          <p:spPr>
            <a:xfrm>
              <a:off x="11119366" y="2695674"/>
              <a:ext cx="541849" cy="1661807"/>
            </a:xfrm>
            <a:custGeom>
              <a:avLst/>
              <a:gdLst>
                <a:gd name="connsiteX0" fmla="*/ 0 w 541849"/>
                <a:gd name="connsiteY0" fmla="*/ 0 h 1661807"/>
                <a:gd name="connsiteX1" fmla="*/ 0 w 541849"/>
                <a:gd name="connsiteY1" fmla="*/ 1661807 h 1661807"/>
                <a:gd name="connsiteX2" fmla="*/ 541849 w 541849"/>
                <a:gd name="connsiteY2" fmla="*/ 1382725 h 1661807"/>
                <a:gd name="connsiteX3" fmla="*/ 541849 w 541849"/>
                <a:gd name="connsiteY3" fmla="*/ 0 h 1661807"/>
              </a:gdLst>
              <a:ahLst/>
              <a:cxnLst>
                <a:cxn ang="0">
                  <a:pos x="connsiteX0" y="connsiteY0"/>
                </a:cxn>
                <a:cxn ang="0">
                  <a:pos x="connsiteX1" y="connsiteY1"/>
                </a:cxn>
                <a:cxn ang="0">
                  <a:pos x="connsiteX2" y="connsiteY2"/>
                </a:cxn>
                <a:cxn ang="0">
                  <a:pos x="connsiteX3" y="connsiteY3"/>
                </a:cxn>
              </a:cxnLst>
              <a:rect l="l" t="t" r="r" b="b"/>
              <a:pathLst>
                <a:path w="541849" h="1661807">
                  <a:moveTo>
                    <a:pt x="0" y="0"/>
                  </a:moveTo>
                  <a:lnTo>
                    <a:pt x="0" y="1661807"/>
                  </a:lnTo>
                  <a:cubicBezTo>
                    <a:pt x="444035" y="1559688"/>
                    <a:pt x="534618" y="1402261"/>
                    <a:pt x="541849" y="1382725"/>
                  </a:cubicBezTo>
                  <a:lnTo>
                    <a:pt x="541849" y="0"/>
                  </a:lnTo>
                  <a:close/>
                </a:path>
              </a:pathLst>
            </a:custGeom>
            <a:grpFill/>
            <a:ln w="1267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4CB71193-550B-4245-9C3C-F188194A2AAD}"/>
              </a:ext>
            </a:extLst>
          </p:cNvPr>
          <p:cNvSpPr>
            <a:spLocks noGrp="1"/>
          </p:cNvSpPr>
          <p:nvPr>
            <p:ph type="title" hasCustomPrompt="1"/>
          </p:nvPr>
        </p:nvSpPr>
        <p:spPr>
          <a:xfrm>
            <a:off x="640080" y="1892808"/>
            <a:ext cx="7315200" cy="2852737"/>
          </a:xfrm>
        </p:spPr>
        <p:txBody>
          <a:bodyPr anchor="ctr"/>
          <a:lstStyle>
            <a:lvl1pPr>
              <a:defRPr sz="5400">
                <a:solidFill>
                  <a:schemeClr val="accent2"/>
                </a:solidFill>
              </a:defRPr>
            </a:lvl1pPr>
          </a:lstStyle>
          <a:p>
            <a:r>
              <a:rPr lang="en-US" dirty="0"/>
              <a:t>Click to edit divider</a:t>
            </a:r>
          </a:p>
        </p:txBody>
      </p:sp>
    </p:spTree>
    <p:extLst>
      <p:ext uri="{BB962C8B-B14F-4D97-AF65-F5344CB8AC3E}">
        <p14:creationId xmlns:p14="http://schemas.microsoft.com/office/powerpoint/2010/main" val="23521814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2"/>
          </p:nvPr>
        </p:nvSpPr>
        <p:spPr>
          <a:xfrm>
            <a:off x="620184" y="1425600"/>
            <a:ext cx="10963200" cy="4528800"/>
          </a:xfrm>
        </p:spPr>
        <p:txBody>
          <a:bodyPr>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itle 4"/>
          <p:cNvSpPr>
            <a:spLocks noGrp="1"/>
          </p:cNvSpPr>
          <p:nvPr>
            <p:ph type="title"/>
          </p:nvPr>
        </p:nvSpPr>
        <p:spPr/>
        <p:txBody>
          <a:bodyPr anchor="t"/>
          <a:lstStyle>
            <a:lvl1pPr>
              <a:lnSpc>
                <a:spcPts val="3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8" name="Espace réservé du numéro de diapositive 6">
            <a:extLst>
              <a:ext uri="{FF2B5EF4-FFF2-40B4-BE49-F238E27FC236}">
                <a16:creationId xmlns:a16="http://schemas.microsoft.com/office/drawing/2014/main" id="{85DA814E-187E-4E86-9496-B67EBCAD23B3}"/>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7" name="Content Placeholder 5">
            <a:extLst>
              <a:ext uri="{FF2B5EF4-FFF2-40B4-BE49-F238E27FC236}">
                <a16:creationId xmlns:a16="http://schemas.microsoft.com/office/drawing/2014/main" id="{FD972486-CB4A-8C43-B144-BABC948315A1}"/>
              </a:ext>
            </a:extLst>
          </p:cNvPr>
          <p:cNvSpPr>
            <a:spLocks noGrp="1"/>
          </p:cNvSpPr>
          <p:nvPr>
            <p:ph sz="quarter" idx="15"/>
          </p:nvPr>
        </p:nvSpPr>
        <p:spPr>
          <a:xfrm>
            <a:off x="620184" y="6356351"/>
            <a:ext cx="8116800" cy="365125"/>
          </a:xfrm>
          <a:prstGeom prst="rect">
            <a:avLst/>
          </a:prstGeom>
        </p:spPr>
        <p:txBody>
          <a:bodyPr anchor="ctr" anchorCtr="0">
            <a:noAutofit/>
          </a:bodyPr>
          <a:lstStyle>
            <a:lvl1pPr marL="0" indent="0">
              <a:spcBef>
                <a:spcPts val="200"/>
              </a:spcBef>
              <a:buNone/>
              <a:defRPr sz="10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1286554313"/>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Title only Separator Pale">
    <p:spTree>
      <p:nvGrpSpPr>
        <p:cNvPr id="1" name=""/>
        <p:cNvGrpSpPr/>
        <p:nvPr/>
      </p:nvGrpSpPr>
      <p:grpSpPr>
        <a:xfrm>
          <a:off x="0" y="0"/>
          <a:ext cx="0" cy="0"/>
          <a:chOff x="0" y="0"/>
          <a:chExt cx="0" cy="0"/>
        </a:xfrm>
      </p:grpSpPr>
      <p:pic>
        <p:nvPicPr>
          <p:cNvPr id="5" name="Picture 4" descr="A picture containing drawing, light&#10;&#10;Description automatically generated">
            <a:extLst>
              <a:ext uri="{FF2B5EF4-FFF2-40B4-BE49-F238E27FC236}">
                <a16:creationId xmlns:a16="http://schemas.microsoft.com/office/drawing/2014/main" id="{ACFC416F-D710-3A45-87DD-2DE1FCF77B33}"/>
              </a:ext>
            </a:extLst>
          </p:cNvPr>
          <p:cNvPicPr>
            <a:picLocks noChangeAspect="1"/>
          </p:cNvPicPr>
          <p:nvPr userDrawn="1"/>
        </p:nvPicPr>
        <p:blipFill>
          <a:blip r:embed="rId2">
            <a:alphaModFix amt="20000"/>
          </a:blip>
          <a:stretch>
            <a:fillRect/>
          </a:stretch>
        </p:blipFill>
        <p:spPr>
          <a:xfrm>
            <a:off x="0" y="0"/>
            <a:ext cx="12192000" cy="6858000"/>
          </a:xfrm>
          <a:prstGeom prst="rect">
            <a:avLst/>
          </a:prstGeom>
        </p:spPr>
      </p:pic>
      <p:sp>
        <p:nvSpPr>
          <p:cNvPr id="8"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b="1" i="0">
                <a:solidFill>
                  <a:schemeClr val="accent1"/>
                </a:solidFill>
                <a:latin typeface="Arial" panose="020B0604020202020204" pitchFamily="34" charset="0"/>
                <a:ea typeface="Verdana" panose="020B0604030504040204" pitchFamily="34" charset="0"/>
                <a:cs typeface="Arial" panose="020B0604020202020204" pitchFamily="34" charset="0"/>
              </a:defRPr>
            </a:lvl1pPr>
          </a:lstStyle>
          <a:p>
            <a:r>
              <a:rPr lang="en-GB" noProof="0" dirty="0"/>
              <a:t>Click and Modify </a:t>
            </a:r>
            <a:br>
              <a:rPr lang="en-GB" noProof="0" dirty="0"/>
            </a:br>
            <a:r>
              <a:rPr lang="en-GB" noProof="0" dirty="0"/>
              <a:t>the text</a:t>
            </a:r>
          </a:p>
        </p:txBody>
      </p:sp>
      <p:sp>
        <p:nvSpPr>
          <p:cNvPr id="4" name="Espace réservé du numéro de diapositive 6">
            <a:extLst>
              <a:ext uri="{FF2B5EF4-FFF2-40B4-BE49-F238E27FC236}">
                <a16:creationId xmlns:a16="http://schemas.microsoft.com/office/drawing/2014/main" id="{85DA814E-187E-4E86-9496-B67EBCAD23B3}"/>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2369405205"/>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itle subtitle content">
    <p:spTree>
      <p:nvGrpSpPr>
        <p:cNvPr id="1" name=""/>
        <p:cNvGrpSpPr/>
        <p:nvPr/>
      </p:nvGrpSpPr>
      <p:grpSpPr>
        <a:xfrm>
          <a:off x="0" y="0"/>
          <a:ext cx="0" cy="0"/>
          <a:chOff x="0" y="0"/>
          <a:chExt cx="0" cy="0"/>
        </a:xfrm>
      </p:grpSpPr>
      <p:sp>
        <p:nvSpPr>
          <p:cNvPr id="9" name="Espace réservé du texte 2"/>
          <p:cNvSpPr>
            <a:spLocks noGrp="1"/>
          </p:cNvSpPr>
          <p:nvPr>
            <p:ph type="body" idx="1" hasCustomPrompt="1"/>
          </p:nvPr>
        </p:nvSpPr>
        <p:spPr>
          <a:xfrm>
            <a:off x="609600" y="1430386"/>
            <a:ext cx="10972800" cy="702470"/>
          </a:xfrm>
          <a:prstGeom prst="rect">
            <a:avLst/>
          </a:prstGeom>
        </p:spPr>
        <p:txBody>
          <a:bodyPr wrap="square" lIns="0" tIns="0" rIns="0" bIns="0" anchor="t"/>
          <a:lstStyle>
            <a:lvl1pPr marL="0" indent="0" algn="l">
              <a:buNone/>
              <a:defRPr sz="2000" b="1" i="0" cap="all" spc="100" baseline="0">
                <a:solidFill>
                  <a:schemeClr val="accent1"/>
                </a:solidFill>
                <a:latin typeface="Arial" panose="020B0604020202020204" pitchFamily="34" charset="0"/>
                <a:ea typeface="Verdana" panose="020B060403050404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AND ADD TEXT</a:t>
            </a:r>
          </a:p>
        </p:txBody>
      </p:sp>
      <p:sp>
        <p:nvSpPr>
          <p:cNvPr id="3" name="Content Placeholder 2"/>
          <p:cNvSpPr>
            <a:spLocks noGrp="1"/>
          </p:cNvSpPr>
          <p:nvPr>
            <p:ph sz="quarter" idx="12"/>
          </p:nvPr>
        </p:nvSpPr>
        <p:spPr>
          <a:xfrm>
            <a:off x="620184" y="2132856"/>
            <a:ext cx="10963200" cy="3816424"/>
          </a:xfrm>
        </p:spPr>
        <p:txBody>
          <a:bodyPr>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Title 4">
            <a:extLst>
              <a:ext uri="{FF2B5EF4-FFF2-40B4-BE49-F238E27FC236}">
                <a16:creationId xmlns:a16="http://schemas.microsoft.com/office/drawing/2014/main" id="{E7BED270-F252-40E9-B649-31059F163421}"/>
              </a:ext>
            </a:extLst>
          </p:cNvPr>
          <p:cNvSpPr>
            <a:spLocks noGrp="1"/>
          </p:cNvSpPr>
          <p:nvPr>
            <p:ph type="title"/>
          </p:nvPr>
        </p:nvSpPr>
        <p:spPr>
          <a:xfrm>
            <a:off x="619200" y="246566"/>
            <a:ext cx="8740800" cy="807285"/>
          </a:xfrm>
        </p:spPr>
        <p:txBody>
          <a:bodyPr anchor="t"/>
          <a:lstStyle>
            <a:lvl1pPr>
              <a:lnSpc>
                <a:spcPts val="3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13" name="Espace réservé du numéro de diapositive 6">
            <a:extLst>
              <a:ext uri="{FF2B5EF4-FFF2-40B4-BE49-F238E27FC236}">
                <a16:creationId xmlns:a16="http://schemas.microsoft.com/office/drawing/2014/main" id="{2C97B588-8F7E-484F-9C45-CC6F089B2D56}"/>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8" name="Content Placeholder 5">
            <a:extLst>
              <a:ext uri="{FF2B5EF4-FFF2-40B4-BE49-F238E27FC236}">
                <a16:creationId xmlns:a16="http://schemas.microsoft.com/office/drawing/2014/main" id="{09BD2B10-09B3-F844-9454-208DB63A3674}"/>
              </a:ext>
            </a:extLst>
          </p:cNvPr>
          <p:cNvSpPr>
            <a:spLocks noGrp="1"/>
          </p:cNvSpPr>
          <p:nvPr>
            <p:ph sz="quarter" idx="15"/>
          </p:nvPr>
        </p:nvSpPr>
        <p:spPr>
          <a:xfrm>
            <a:off x="620184" y="6356351"/>
            <a:ext cx="8116800" cy="365125"/>
          </a:xfrm>
          <a:prstGeom prst="rect">
            <a:avLst/>
          </a:prstGeom>
        </p:spPr>
        <p:txBody>
          <a:bodyPr anchor="ctr" anchorCtr="0">
            <a:noAutofit/>
          </a:bodyPr>
          <a:lstStyle>
            <a:lvl1pPr marL="0" indent="0">
              <a:spcBef>
                <a:spcPts val="200"/>
              </a:spcBef>
              <a:buNone/>
              <a:defRPr sz="10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32939172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2_Disposition personnalisée">
    <p:bg>
      <p:bgPr>
        <a:solidFill>
          <a:srgbClr val="5D8298"/>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Modify the text</a:t>
            </a:r>
          </a:p>
        </p:txBody>
      </p:sp>
      <p:sp>
        <p:nvSpPr>
          <p:cNvPr id="3"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Tree>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4_Title and Content">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64DD77F0-297C-2C44-A012-B741AF397B45}"/>
              </a:ext>
            </a:extLst>
          </p:cNvPr>
          <p:cNvSpPr>
            <a:spLocks noGrp="1"/>
          </p:cNvSpPr>
          <p:nvPr>
            <p:ph type="body" sz="quarter" idx="15" hasCustomPrompt="1"/>
          </p:nvPr>
        </p:nvSpPr>
        <p:spPr>
          <a:xfrm>
            <a:off x="4979503" y="6271847"/>
            <a:ext cx="4832327"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4268247545"/>
      </p:ext>
    </p:extLst>
  </p:cSld>
  <p:clrMapOvr>
    <a:overrideClrMapping bg1="lt1" tx1="dk1" bg2="lt2" tx2="dk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5_Disposition personnalisée">
    <p:spTree>
      <p:nvGrpSpPr>
        <p:cNvPr id="1" name=""/>
        <p:cNvGrpSpPr/>
        <p:nvPr/>
      </p:nvGrpSpPr>
      <p:grpSpPr>
        <a:xfrm>
          <a:off x="0" y="0"/>
          <a:ext cx="0" cy="0"/>
          <a:chOff x="0" y="0"/>
          <a:chExt cx="0" cy="0"/>
        </a:xfrm>
      </p:grpSpPr>
      <p:sp>
        <p:nvSpPr>
          <p:cNvPr id="9"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b="1" i="0" spc="0">
                <a:solidFill>
                  <a:srgbClr val="5D8298"/>
                </a:solidFill>
                <a:latin typeface="Arial" panose="020B0604020202020204" pitchFamily="34" charset="0"/>
                <a:ea typeface="Arial" panose="020B0604020202020204" pitchFamily="34" charset="0"/>
                <a:cs typeface="Arial" panose="020B0604020202020204" pitchFamily="34" charset="0"/>
              </a:defRPr>
            </a:lvl1pPr>
          </a:lstStyle>
          <a:p>
            <a:r>
              <a:rPr lang="fr-FR" dirty="0"/>
              <a:t>Click and </a:t>
            </a:r>
            <a:r>
              <a:rPr lang="fr-FR" dirty="0" err="1"/>
              <a:t>Modify</a:t>
            </a:r>
            <a:r>
              <a:rPr lang="fr-FR" dirty="0"/>
              <a:t> </a:t>
            </a:r>
            <a:br>
              <a:rPr lang="fr-FR" dirty="0"/>
            </a:br>
            <a:r>
              <a:rPr lang="fr-FR" dirty="0"/>
              <a:t>the </a:t>
            </a:r>
            <a:r>
              <a:rPr lang="fr-FR" dirty="0" err="1"/>
              <a:t>text</a:t>
            </a:r>
            <a:endParaRPr lang="fr-FR" dirty="0"/>
          </a:p>
        </p:txBody>
      </p:sp>
      <p:sp>
        <p:nvSpPr>
          <p:cNvPr id="10" name="Rectangle 9"/>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5"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137949908"/>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6_Disposition personnalisée">
    <p:bg>
      <p:bgPr>
        <a:solidFill>
          <a:srgbClr val="5D8298"/>
        </a:solidFill>
        <a:effectLst/>
      </p:bgPr>
    </p:bg>
    <p:spTree>
      <p:nvGrpSpPr>
        <p:cNvPr id="1" name=""/>
        <p:cNvGrpSpPr/>
        <p:nvPr/>
      </p:nvGrpSpPr>
      <p:grpSpPr>
        <a:xfrm>
          <a:off x="0" y="0"/>
          <a:ext cx="0" cy="0"/>
          <a:chOff x="0" y="0"/>
          <a:chExt cx="0" cy="0"/>
        </a:xfrm>
      </p:grpSpPr>
      <p:sp>
        <p:nvSpPr>
          <p:cNvPr id="2"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3" name="Titre 1"/>
          <p:cNvSpPr>
            <a:spLocks noGrp="1"/>
          </p:cNvSpPr>
          <p:nvPr>
            <p:ph type="title" hasCustomPrompt="1"/>
          </p:nvPr>
        </p:nvSpPr>
        <p:spPr>
          <a:xfrm>
            <a:off x="609600" y="274638"/>
            <a:ext cx="10972800" cy="4162474"/>
          </a:xfrm>
          <a:prstGeom prst="rect">
            <a:avLst/>
          </a:prstGeom>
        </p:spPr>
        <p:txBody>
          <a:bodyPr anchor="ctr">
            <a:normAutofit/>
          </a:bodyPr>
          <a:lstStyle>
            <a:lvl1pPr algn="ctr">
              <a:defRPr sz="40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r>
              <a:rPr lang="en-GB" noProof="0" dirty="0"/>
              <a:t>Click and Modify the text</a:t>
            </a:r>
          </a:p>
        </p:txBody>
      </p:sp>
      <p:sp>
        <p:nvSpPr>
          <p:cNvPr id="4" name="Sous-titre 2"/>
          <p:cNvSpPr>
            <a:spLocks noGrp="1"/>
          </p:cNvSpPr>
          <p:nvPr>
            <p:ph type="subTitle" idx="1"/>
          </p:nvPr>
        </p:nvSpPr>
        <p:spPr>
          <a:xfrm>
            <a:off x="609600" y="4653136"/>
            <a:ext cx="10972800" cy="1655762"/>
          </a:xfrm>
          <a:prstGeom prst="rect">
            <a:avLst/>
          </a:prstGeom>
        </p:spPr>
        <p:txBody>
          <a:bodyPr>
            <a:normAutofit/>
          </a:bodyPr>
          <a:lstStyle>
            <a:lvl1pPr marL="0" indent="0" algn="ctr">
              <a:buNone/>
              <a:defRPr sz="32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endParaRPr lang="en-GB" noProof="0" dirty="0"/>
          </a:p>
        </p:txBody>
      </p:sp>
      <p:sp>
        <p:nvSpPr>
          <p:cNvPr id="5" name="Content Placeholder 5">
            <a:extLst>
              <a:ext uri="{FF2B5EF4-FFF2-40B4-BE49-F238E27FC236}">
                <a16:creationId xmlns:a16="http://schemas.microsoft.com/office/drawing/2014/main" id="{CB0892A3-AA32-4643-922B-907261114EE2}"/>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chemeClr val="bg1"/>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1756915667"/>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4_Disposition personnalisée">
    <p:spTree>
      <p:nvGrpSpPr>
        <p:cNvPr id="1" name=""/>
        <p:cNvGrpSpPr/>
        <p:nvPr/>
      </p:nvGrpSpPr>
      <p:grpSpPr>
        <a:xfrm>
          <a:off x="0" y="0"/>
          <a:ext cx="0" cy="0"/>
          <a:chOff x="0" y="0"/>
          <a:chExt cx="0" cy="0"/>
        </a:xfrm>
      </p:grpSpPr>
      <p:sp>
        <p:nvSpPr>
          <p:cNvPr id="11" name="Rectangle 10"/>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GB" sz="1800" noProof="0" dirty="0">
              <a:latin typeface="Arial" panose="020B0604020202020204" pitchFamily="34" charset="0"/>
              <a:cs typeface="Arial" panose="020B0604020202020204" pitchFamily="34" charset="0"/>
            </a:endParaRPr>
          </a:p>
        </p:txBody>
      </p:sp>
      <p:sp>
        <p:nvSpPr>
          <p:cNvPr id="4"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3" name="Title 2">
            <a:extLst>
              <a:ext uri="{FF2B5EF4-FFF2-40B4-BE49-F238E27FC236}">
                <a16:creationId xmlns:a16="http://schemas.microsoft.com/office/drawing/2014/main" id="{C886629B-70FD-5844-A852-AA84E9AB03FD}"/>
              </a:ext>
            </a:extLst>
          </p:cNvPr>
          <p:cNvSpPr>
            <a:spLocks noGrp="1"/>
          </p:cNvSpPr>
          <p:nvPr>
            <p:ph type="title" hasCustomPrompt="1"/>
          </p:nvPr>
        </p:nvSpPr>
        <p:spPr>
          <a:xfrm>
            <a:off x="431371" y="1052832"/>
            <a:ext cx="11247039" cy="647976"/>
          </a:xfrm>
        </p:spPr>
        <p:txBody>
          <a:bodyPr>
            <a:noAutofit/>
          </a:bodyPr>
          <a:lstStyle>
            <a:lvl1pPr algn="ctr">
              <a:defRPr sz="4000" spc="0">
                <a:latin typeface="Arial" panose="020B0604020202020204" pitchFamily="34" charset="0"/>
                <a:cs typeface="Arial" panose="020B0604020202020204" pitchFamily="34" charset="0"/>
              </a:defRPr>
            </a:lvl1pPr>
          </a:lstStyle>
          <a:p>
            <a:r>
              <a:rPr lang="en-GB" dirty="0"/>
              <a:t>Click AND MODIFY THE TEXT</a:t>
            </a:r>
            <a:endParaRPr lang="en-US" dirty="0"/>
          </a:p>
        </p:txBody>
      </p:sp>
      <p:sp>
        <p:nvSpPr>
          <p:cNvPr id="17" name="Text Placeholder 16">
            <a:extLst>
              <a:ext uri="{FF2B5EF4-FFF2-40B4-BE49-F238E27FC236}">
                <a16:creationId xmlns:a16="http://schemas.microsoft.com/office/drawing/2014/main" id="{29E1BEE5-34CE-E34C-BCFB-D7083C34B8C5}"/>
              </a:ext>
            </a:extLst>
          </p:cNvPr>
          <p:cNvSpPr>
            <a:spLocks noGrp="1"/>
          </p:cNvSpPr>
          <p:nvPr>
            <p:ph type="body" sz="quarter" idx="10" hasCustomPrompt="1"/>
          </p:nvPr>
        </p:nvSpPr>
        <p:spPr>
          <a:xfrm>
            <a:off x="1968499" y="2580900"/>
            <a:ext cx="8255959" cy="416053"/>
          </a:xfrm>
        </p:spPr>
        <p:txBody>
          <a:bodyPr>
            <a:normAutofit/>
          </a:bodyPr>
          <a:lstStyle>
            <a:lvl1pPr marL="0" indent="0" algn="ctr">
              <a:buNone/>
              <a:defRPr sz="2400" b="1">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18" name="Text Placeholder 16">
            <a:extLst>
              <a:ext uri="{FF2B5EF4-FFF2-40B4-BE49-F238E27FC236}">
                <a16:creationId xmlns:a16="http://schemas.microsoft.com/office/drawing/2014/main" id="{5E89AE6E-09E9-A04C-9CFE-768FC4130566}"/>
              </a:ext>
            </a:extLst>
          </p:cNvPr>
          <p:cNvSpPr>
            <a:spLocks noGrp="1"/>
          </p:cNvSpPr>
          <p:nvPr>
            <p:ph type="body" sz="quarter" idx="11" hasCustomPrompt="1"/>
          </p:nvPr>
        </p:nvSpPr>
        <p:spPr>
          <a:xfrm>
            <a:off x="1967542" y="3877044"/>
            <a:ext cx="8255959" cy="416053"/>
          </a:xfrm>
        </p:spPr>
        <p:txBody>
          <a:bodyPr>
            <a:normAutofit/>
          </a:bodyPr>
          <a:lstStyle>
            <a:lvl1pPr marL="0" indent="0" algn="ctr">
              <a:buNone/>
              <a:defRPr sz="2400" b="1">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19" name="Text Placeholder 16">
            <a:extLst>
              <a:ext uri="{FF2B5EF4-FFF2-40B4-BE49-F238E27FC236}">
                <a16:creationId xmlns:a16="http://schemas.microsoft.com/office/drawing/2014/main" id="{FEC0F67F-0294-3044-9A92-E4F9BE84511E}"/>
              </a:ext>
            </a:extLst>
          </p:cNvPr>
          <p:cNvSpPr>
            <a:spLocks noGrp="1"/>
          </p:cNvSpPr>
          <p:nvPr>
            <p:ph type="body" sz="quarter" idx="12" hasCustomPrompt="1"/>
          </p:nvPr>
        </p:nvSpPr>
        <p:spPr>
          <a:xfrm>
            <a:off x="1967542" y="5125192"/>
            <a:ext cx="8255959" cy="536057"/>
          </a:xfrm>
        </p:spPr>
        <p:txBody>
          <a:bodyPr>
            <a:noAutofit/>
          </a:bodyPr>
          <a:lstStyle>
            <a:lvl1pPr marL="0" indent="0" algn="ctr">
              <a:buNone/>
              <a:defRPr sz="3200" b="1">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8" name="Content Placeholder 5">
            <a:extLst>
              <a:ext uri="{FF2B5EF4-FFF2-40B4-BE49-F238E27FC236}">
                <a16:creationId xmlns:a16="http://schemas.microsoft.com/office/drawing/2014/main" id="{9DAE90F2-0D99-4E4A-B2F6-79682983F674}"/>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1398295499"/>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6" name="Content Placeholder 5"/>
          <p:cNvSpPr>
            <a:spLocks noGrp="1"/>
          </p:cNvSpPr>
          <p:nvPr>
            <p:ph sz="quarter" idx="14"/>
          </p:nvPr>
        </p:nvSpPr>
        <p:spPr>
          <a:xfrm>
            <a:off x="620184" y="1425600"/>
            <a:ext cx="10962216" cy="45252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8" name="Content Placeholder 5">
            <a:extLst>
              <a:ext uri="{FF2B5EF4-FFF2-40B4-BE49-F238E27FC236}">
                <a16:creationId xmlns:a16="http://schemas.microsoft.com/office/drawing/2014/main" id="{1C800C48-4F96-3047-964F-933FF318046D}"/>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9" name="Espace réservé du texte 2"/>
          <p:cNvSpPr>
            <a:spLocks noGrp="1"/>
          </p:cNvSpPr>
          <p:nvPr>
            <p:ph type="body" idx="1" hasCustomPrompt="1"/>
          </p:nvPr>
        </p:nvSpPr>
        <p:spPr>
          <a:xfrm>
            <a:off x="609600" y="1214362"/>
            <a:ext cx="10972800" cy="702470"/>
          </a:xfrm>
          <a:prstGeom prst="rect">
            <a:avLst/>
          </a:prstGeom>
        </p:spPr>
        <p:txBody>
          <a:bodyPr wrap="square" lIns="0" tIns="0" rIns="0" bIns="0" anchor="t"/>
          <a:lstStyle>
            <a:lvl1pPr marL="0" indent="0" algn="l">
              <a:buNone/>
              <a:defRPr sz="2000" b="1" i="0" cap="all"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AND ADD TEXT</a:t>
            </a:r>
          </a:p>
        </p:txBody>
      </p:sp>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4" name="Content Placeholder 3"/>
          <p:cNvSpPr>
            <a:spLocks noGrp="1"/>
          </p:cNvSpPr>
          <p:nvPr>
            <p:ph sz="quarter" idx="14"/>
          </p:nvPr>
        </p:nvSpPr>
        <p:spPr>
          <a:xfrm>
            <a:off x="619200" y="1987200"/>
            <a:ext cx="10963200" cy="39600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8" name="Content Placeholder 5">
            <a:extLst>
              <a:ext uri="{FF2B5EF4-FFF2-40B4-BE49-F238E27FC236}">
                <a16:creationId xmlns:a16="http://schemas.microsoft.com/office/drawing/2014/main" id="{8E9715FD-800D-EC4B-B5EC-4EF7DCBD08D6}"/>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21451740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mage avec légende">
    <p:spTree>
      <p:nvGrpSpPr>
        <p:cNvPr id="1" name=""/>
        <p:cNvGrpSpPr/>
        <p:nvPr/>
      </p:nvGrpSpPr>
      <p:grpSpPr>
        <a:xfrm>
          <a:off x="0" y="0"/>
          <a:ext cx="0" cy="0"/>
          <a:chOff x="0" y="0"/>
          <a:chExt cx="0" cy="0"/>
        </a:xfrm>
      </p:grpSpPr>
      <p:sp>
        <p:nvSpPr>
          <p:cNvPr id="3" name="Espace réservé pour une image  2"/>
          <p:cNvSpPr>
            <a:spLocks noGrp="1"/>
          </p:cNvSpPr>
          <p:nvPr>
            <p:ph type="pic" idx="1" hasCustomPrompt="1"/>
          </p:nvPr>
        </p:nvSpPr>
        <p:spPr>
          <a:xfrm>
            <a:off x="621216" y="239346"/>
            <a:ext cx="8931169" cy="4465706"/>
          </a:xfrm>
          <a:prstGeom prst="rect">
            <a:avLst/>
          </a:prstGeom>
        </p:spPr>
        <p:txBody>
          <a:bodyPr/>
          <a:lstStyle>
            <a:lvl1pPr marL="0" indent="0">
              <a:buNone/>
              <a:defRPr sz="3200" baseline="0">
                <a:latin typeface="Arial" panose="020B0604020202020204" pitchFamily="34" charset="0"/>
                <a:ea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dirty="0"/>
              <a:t>Drop an image or click on the </a:t>
            </a:r>
            <a:r>
              <a:rPr lang="en-GB" noProof="0" dirty="0"/>
              <a:t>icon</a:t>
            </a:r>
            <a:r>
              <a:rPr lang="en-GB" dirty="0"/>
              <a:t> to add one </a:t>
            </a:r>
          </a:p>
        </p:txBody>
      </p:sp>
      <p:sp>
        <p:nvSpPr>
          <p:cNvPr id="4" name="Espace réservé du texte 3"/>
          <p:cNvSpPr>
            <a:spLocks noGrp="1"/>
          </p:cNvSpPr>
          <p:nvPr>
            <p:ph type="body" sz="half" idx="2" hasCustomPrompt="1"/>
          </p:nvPr>
        </p:nvSpPr>
        <p:spPr>
          <a:xfrm>
            <a:off x="609600" y="5013176"/>
            <a:ext cx="8942784" cy="804862"/>
          </a:xfrm>
          <a:prstGeom prst="rect">
            <a:avLst/>
          </a:prstGeom>
        </p:spPr>
        <p:txBody>
          <a:bodyPr lIns="0" tIns="0" rIns="0" bIns="0">
            <a:normAutofit/>
          </a:bodyPr>
          <a:lstStyle>
            <a:lvl1pPr marL="0" indent="0" algn="l">
              <a:buNone/>
              <a:defRPr sz="2000" b="0" i="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dirty="0"/>
              <a:t>Click and add text</a:t>
            </a:r>
          </a:p>
        </p:txBody>
      </p:sp>
      <p:sp>
        <p:nvSpPr>
          <p:cNvPr id="6"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7" name="Content Placeholder 5">
            <a:extLst>
              <a:ext uri="{FF2B5EF4-FFF2-40B4-BE49-F238E27FC236}">
                <a16:creationId xmlns:a16="http://schemas.microsoft.com/office/drawing/2014/main" id="{48F82FB2-1400-8B4D-AF68-7358C7D763C7}"/>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1215" y="284704"/>
            <a:ext cx="10961184" cy="552008"/>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3" name="Espace réservé pour une image  2"/>
          <p:cNvSpPr>
            <a:spLocks noGrp="1"/>
          </p:cNvSpPr>
          <p:nvPr>
            <p:ph type="pic" idx="1" hasCustomPrompt="1"/>
          </p:nvPr>
        </p:nvSpPr>
        <p:spPr>
          <a:xfrm>
            <a:off x="609600" y="1228609"/>
            <a:ext cx="5181600" cy="4657047"/>
          </a:xfrm>
          <a:prstGeom prst="rect">
            <a:avLst/>
          </a:prstGeom>
        </p:spPr>
        <p:txBody>
          <a:bodyPr/>
          <a:lstStyle>
            <a:lvl1pPr marL="0" indent="0">
              <a:buNone/>
              <a:defRPr sz="320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noProof="0" dirty="0"/>
              <a:t>Drop an image or click on the icon to add one </a:t>
            </a:r>
          </a:p>
        </p:txBody>
      </p:sp>
      <p:sp>
        <p:nvSpPr>
          <p:cNvPr id="10" name="Espace réservé du texte 4"/>
          <p:cNvSpPr>
            <a:spLocks noGrp="1"/>
          </p:cNvSpPr>
          <p:nvPr>
            <p:ph type="body" sz="half" idx="12" hasCustomPrompt="1"/>
          </p:nvPr>
        </p:nvSpPr>
        <p:spPr>
          <a:xfrm>
            <a:off x="6158414" y="1270567"/>
            <a:ext cx="542398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j-lt"/>
                <a:ea typeface="Calibri" charset="0"/>
                <a:cs typeface="Calibri" charset="0"/>
              </a:defRPr>
            </a:lvl2pPr>
            <a:lvl3pPr marL="1257300" indent="-342900">
              <a:buFont typeface="Arial" charset="0"/>
              <a:buChar char="•"/>
              <a:defRPr sz="2000" baseline="0">
                <a:solidFill>
                  <a:srgbClr val="5D8298"/>
                </a:solidFill>
                <a:latin typeface="+mj-lt"/>
                <a:ea typeface="Calibri" charset="0"/>
                <a:cs typeface="Calibri" charset="0"/>
              </a:defRPr>
            </a:lvl3pPr>
            <a:lvl4pPr marL="1714500" indent="-342900">
              <a:buFont typeface="Arial" charset="0"/>
              <a:buChar char="•"/>
              <a:defRPr sz="2000">
                <a:latin typeface="+mj-lt"/>
                <a:ea typeface="Calibri" charset="0"/>
                <a:cs typeface="Calibri" charset="0"/>
              </a:defRPr>
            </a:lvl4pPr>
            <a:lvl5pPr marL="2171700" indent="-342900">
              <a:buFont typeface="Arial" charset="0"/>
              <a:buChar char="•"/>
              <a:defRPr>
                <a:latin typeface="+mj-lt"/>
                <a:ea typeface="Calibri" charset="0"/>
                <a:cs typeface="Calibri" charset="0"/>
              </a:defRPr>
            </a:lvl5pPr>
          </a:lstStyle>
          <a:p>
            <a:r>
              <a:rPr lang="en-GB" noProof="0" dirty="0"/>
              <a:t>Add text</a:t>
            </a:r>
          </a:p>
        </p:txBody>
      </p:sp>
      <p:sp>
        <p:nvSpPr>
          <p:cNvPr id="7" name="Espace réservé du numéro de diapositive 6"/>
          <p:cNvSpPr>
            <a:spLocks noGrp="1"/>
          </p:cNvSpPr>
          <p:nvPr>
            <p:ph type="sldNum" sz="quarter" idx="4"/>
          </p:nvPr>
        </p:nvSpPr>
        <p:spPr>
          <a:xfrm>
            <a:off x="10512491" y="6356351"/>
            <a:ext cx="1069909" cy="365125"/>
          </a:xfrm>
          <a:prstGeom prst="rect">
            <a:avLst/>
          </a:prstGeom>
        </p:spPr>
        <p:txBody>
          <a:bodyPr vert="horz" lIns="0" tIns="0" rIns="0" bIns="0" rtlCol="0" anchor="ctr"/>
          <a:lstStyle>
            <a:lvl1pPr algn="r">
              <a:defRPr sz="120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8" name="Content Placeholder 5">
            <a:extLst>
              <a:ext uri="{FF2B5EF4-FFF2-40B4-BE49-F238E27FC236}">
                <a16:creationId xmlns:a16="http://schemas.microsoft.com/office/drawing/2014/main" id="{4A6F5460-BA6D-C940-BFC5-F19A378019C6}"/>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2" name="Title Placeholder 1"/>
          <p:cNvSpPr>
            <a:spLocks noGrp="1"/>
          </p:cNvSpPr>
          <p:nvPr>
            <p:ph type="title"/>
          </p:nvPr>
        </p:nvSpPr>
        <p:spPr>
          <a:xfrm>
            <a:off x="619201" y="259200"/>
            <a:ext cx="10963199" cy="864000"/>
          </a:xfrm>
          <a:prstGeom prst="rect">
            <a:avLst/>
          </a:prstGeom>
        </p:spPr>
        <p:txBody>
          <a:bodyPr vert="horz" lIns="0" tIns="0" rIns="0" bIns="0" rtlCol="0" anchor="t" anchorCtr="0">
            <a:normAutofit/>
          </a:bodyPr>
          <a:lstStyle/>
          <a:p>
            <a:r>
              <a:rPr lang="en-GB" dirty="0"/>
              <a:t>Click to edit Master title style</a:t>
            </a:r>
            <a:endParaRPr lang="en-US" dirty="0"/>
          </a:p>
        </p:txBody>
      </p:sp>
      <p:sp>
        <p:nvSpPr>
          <p:cNvPr id="6" name="Text Placeholder 4"/>
          <p:cNvSpPr>
            <a:spLocks noGrp="1"/>
          </p:cNvSpPr>
          <p:nvPr>
            <p:ph type="body" idx="1"/>
          </p:nvPr>
        </p:nvSpPr>
        <p:spPr>
          <a:xfrm>
            <a:off x="619200" y="1425600"/>
            <a:ext cx="10963200" cy="4525200"/>
          </a:xfrm>
          <a:prstGeom prst="rect">
            <a:avLst/>
          </a:prstGeom>
        </p:spPr>
        <p:txBody>
          <a:bodyPr vert="horz" lIns="0" tIns="0" rIns="0" bIns="0" rtlCol="0">
            <a:norm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62" r:id="rId3"/>
    <p:sldLayoutId id="2147483661" r:id="rId4"/>
    <p:sldLayoutId id="2147483658" r:id="rId5"/>
    <p:sldLayoutId id="2147483652" r:id="rId6"/>
    <p:sldLayoutId id="2147483657" r:id="rId7"/>
    <p:sldLayoutId id="2147483654" r:id="rId8"/>
    <p:sldLayoutId id="2147483655" r:id="rId9"/>
    <p:sldLayoutId id="2147483675" r:id="rId10"/>
    <p:sldLayoutId id="2147483676" r:id="rId11"/>
    <p:sldLayoutId id="2147483656"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Lst>
  <p:hf sldNum="0" hdr="0" ftr="0" dt="0"/>
  <p:txStyles>
    <p:titleStyle>
      <a:lvl1pPr algn="l" defTabSz="457200" rtl="0" eaLnBrk="1" latinLnBrk="0" hangingPunct="1">
        <a:spcBef>
          <a:spcPct val="0"/>
        </a:spcBef>
        <a:buNone/>
        <a:defRPr sz="2800" b="1" i="0" kern="1200" cap="all" spc="0" baseline="0">
          <a:solidFill>
            <a:srgbClr val="5D8298"/>
          </a:solidFill>
          <a:latin typeface="Arial" panose="020B0604020202020204" pitchFamily="34" charset="0"/>
          <a:ea typeface="Arial" panose="020B0604020202020204" pitchFamily="34" charset="0"/>
          <a:cs typeface="Arial" panose="020B0604020202020204" pitchFamily="34" charset="0"/>
        </a:defRPr>
      </a:lvl1pPr>
    </p:titleStyle>
    <p:body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www.fda.gov/drugs/resources-information-approved-drugs/fda-disco-burst-edition-fda-approval-keytruda-pembrolizumab-combination-trastuzumab-fluoropyrimidine" TargetMode="External"/><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05.xml"/><Relationship Id="rId1" Type="http://schemas.openxmlformats.org/officeDocument/2006/relationships/slideLayout" Target="../slideLayouts/slideLayout6.xml"/><Relationship Id="rId4" Type="http://schemas.openxmlformats.org/officeDocument/2006/relationships/image" Target="../media/image93.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image" Target="../media/image29.jpeg"/><Relationship Id="rId7"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jpeg"/></Relationships>
</file>

<file path=ppt/slides/_rels/slide1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5.xml"/><Relationship Id="rId1" Type="http://schemas.openxmlformats.org/officeDocument/2006/relationships/slideLayout" Target="../slideLayouts/slideLayout6.xml"/><Relationship Id="rId5" Type="http://schemas.openxmlformats.org/officeDocument/2006/relationships/image" Target="../media/image37.jpeg"/><Relationship Id="rId4" Type="http://schemas.openxmlformats.org/officeDocument/2006/relationships/image" Target="../media/image36.jpeg"/></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41.png"/><Relationship Id="rId4" Type="http://schemas.openxmlformats.org/officeDocument/2006/relationships/image" Target="../media/image40.svg"/></Relationships>
</file>

<file path=ppt/slides/_rels/slide18.xml.rels><?xml version="1.0" encoding="UTF-8" standalone="yes"?>
<Relationships xmlns="http://schemas.openxmlformats.org/package/2006/relationships"><Relationship Id="rId3" Type="http://schemas.openxmlformats.org/officeDocument/2006/relationships/hyperlink" Target="https://www.fda.gov/drugs/resources-information-approved-drugs/fda-disco-burst-edition-fda-approvals-trodelvy-sacituzumab-govitecan-locally-advancedmetastatic" TargetMode="External"/><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openxmlformats.org/officeDocument/2006/relationships/hyperlink" Target="https://www.merck.com/news/mercks-keytruda-pembrolizumab-receives-two-new-approvals-in-japan/" TargetMode="External"/><Relationship Id="rId5" Type="http://schemas.openxmlformats.org/officeDocument/2006/relationships/hyperlink" Target="https://www.merck.com/news/merck-provides-update-on-keytruda-pembrolizumab-indication-in-third-line-gastric-cancer-in-the-us/" TargetMode="External"/><Relationship Id="rId4" Type="http://schemas.openxmlformats.org/officeDocument/2006/relationships/hyperlink" Target="https://www.fda.gov/drugs/resources-information-approved-drugs/fda-disco-burst-edition-fda-approval-keytruda-pembrolizumab-combination-trastuzumab-fluoropyrimidine"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9.xml"/><Relationship Id="rId1" Type="http://schemas.openxmlformats.org/officeDocument/2006/relationships/slideLayout" Target="../slideLayouts/slideLayout6.xml"/><Relationship Id="rId4" Type="http://schemas.openxmlformats.org/officeDocument/2006/relationships/image" Target="../media/image43.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xml"/><Relationship Id="rId1" Type="http://schemas.openxmlformats.org/officeDocument/2006/relationships/tags" Target="../tags/tag1.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xml"/><Relationship Id="rId1" Type="http://schemas.openxmlformats.org/officeDocument/2006/relationships/tags" Target="../tags/tag2.xml"/><Relationship Id="rId5" Type="http://schemas.openxmlformats.org/officeDocument/2006/relationships/image" Target="../media/image45.png"/><Relationship Id="rId4" Type="http://schemas.openxmlformats.org/officeDocument/2006/relationships/image" Target="../media/image44.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6.xml"/><Relationship Id="rId1" Type="http://schemas.openxmlformats.org/officeDocument/2006/relationships/tags" Target="../tags/tag3.xml"/><Relationship Id="rId5" Type="http://schemas.openxmlformats.org/officeDocument/2006/relationships/chart" Target="../charts/chart2.xml"/><Relationship Id="rId4" Type="http://schemas.openxmlformats.org/officeDocument/2006/relationships/chart" Target="../charts/chart1.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tags" Target="../tags/tag4.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6.xml"/><Relationship Id="rId1" Type="http://schemas.openxmlformats.org/officeDocument/2006/relationships/tags" Target="../tags/tag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6.xml"/><Relationship Id="rId4" Type="http://schemas.openxmlformats.org/officeDocument/2006/relationships/image" Target="../media/image47.jpeg"/></Relationships>
</file>

<file path=ppt/slides/_rels/slide3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48.png"/><Relationship Id="rId7" Type="http://schemas.openxmlformats.org/officeDocument/2006/relationships/image" Target="../media/image50.png"/><Relationship Id="rId2" Type="http://schemas.openxmlformats.org/officeDocument/2006/relationships/notesSlide" Target="../notesSlides/notesSlide32.xml"/><Relationship Id="rId1" Type="http://schemas.openxmlformats.org/officeDocument/2006/relationships/slideLayout" Target="../slideLayouts/slideLayout6.xml"/><Relationship Id="rId6" Type="http://schemas.microsoft.com/office/2007/relationships/hdphoto" Target="../media/hdphoto3.wdp"/><Relationship Id="rId5" Type="http://schemas.openxmlformats.org/officeDocument/2006/relationships/image" Target="../media/image49.png"/><Relationship Id="rId10" Type="http://schemas.microsoft.com/office/2007/relationships/hdphoto" Target="../media/hdphoto5.wdp"/><Relationship Id="rId4" Type="http://schemas.microsoft.com/office/2007/relationships/hdphoto" Target="../media/hdphoto2.wdp"/><Relationship Id="rId9" Type="http://schemas.openxmlformats.org/officeDocument/2006/relationships/image" Target="../media/image51.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8.xml"/><Relationship Id="rId1" Type="http://schemas.openxmlformats.org/officeDocument/2006/relationships/slideLayout" Target="../slideLayouts/slideLayout6.xml"/><Relationship Id="rId6" Type="http://schemas.openxmlformats.org/officeDocument/2006/relationships/image" Target="../media/image55.jpeg"/><Relationship Id="rId5" Type="http://schemas.openxmlformats.org/officeDocument/2006/relationships/image" Target="../media/image54.jpeg"/><Relationship Id="rId4" Type="http://schemas.openxmlformats.org/officeDocument/2006/relationships/image" Target="../media/image53.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hyperlink" Target="https://cor2ed.com/connects/gi-connect/?section=meet-the-experts" TargetMode="External"/><Relationship Id="rId2" Type="http://schemas.openxmlformats.org/officeDocument/2006/relationships/notesSlide" Target="../notesSlides/notesSlide5.xml"/><Relationship Id="rId1" Type="http://schemas.openxmlformats.org/officeDocument/2006/relationships/slideLayout" Target="../slideLayouts/slideLayout17.xml"/><Relationship Id="rId4" Type="http://schemas.openxmlformats.org/officeDocument/2006/relationships/image" Target="../media/image13.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2.xml"/><Relationship Id="rId1" Type="http://schemas.openxmlformats.org/officeDocument/2006/relationships/slideLayout" Target="../slideLayouts/slideLayout6.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5.xml"/><Relationship Id="rId1" Type="http://schemas.openxmlformats.org/officeDocument/2006/relationships/slideLayout" Target="../slideLayouts/slideLayout6.xml"/><Relationship Id="rId4" Type="http://schemas.openxmlformats.org/officeDocument/2006/relationships/image" Target="../media/image66.png"/></Relationships>
</file>

<file path=ppt/slides/_rels/slide57.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71.svg"/><Relationship Id="rId2" Type="http://schemas.openxmlformats.org/officeDocument/2006/relationships/notesSlide" Target="../notesSlides/notesSlide56.xml"/><Relationship Id="rId1" Type="http://schemas.openxmlformats.org/officeDocument/2006/relationships/slideLayout" Target="../slideLayouts/slideLayout6.xml"/><Relationship Id="rId6" Type="http://schemas.openxmlformats.org/officeDocument/2006/relationships/image" Target="../media/image70.png"/><Relationship Id="rId5" Type="http://schemas.openxmlformats.org/officeDocument/2006/relationships/image" Target="../media/image69.svg"/><Relationship Id="rId4" Type="http://schemas.openxmlformats.org/officeDocument/2006/relationships/image" Target="../media/image6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17.xml"/><Relationship Id="rId5" Type="http://schemas.openxmlformats.org/officeDocument/2006/relationships/image" Target="../media/image25.png"/><Relationship Id="rId4" Type="http://schemas.openxmlformats.org/officeDocument/2006/relationships/image" Target="../media/image24.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1.xml"/><Relationship Id="rId1" Type="http://schemas.openxmlformats.org/officeDocument/2006/relationships/slideLayout" Target="../slideLayouts/slideLayout6.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notesSlide" Target="../notesSlides/notesSlide77.xml"/><Relationship Id="rId7" Type="http://schemas.openxmlformats.org/officeDocument/2006/relationships/image" Target="../media/image82.svg"/><Relationship Id="rId2" Type="http://schemas.openxmlformats.org/officeDocument/2006/relationships/slideLayout" Target="../slideLayouts/slideLayout16.xml"/><Relationship Id="rId1" Type="http://schemas.openxmlformats.org/officeDocument/2006/relationships/tags" Target="../tags/tag6.xml"/><Relationship Id="rId6" Type="http://schemas.openxmlformats.org/officeDocument/2006/relationships/image" Target="../media/image81.png"/><Relationship Id="rId5" Type="http://schemas.openxmlformats.org/officeDocument/2006/relationships/hyperlink" Target="about:blank" TargetMode="External"/><Relationship Id="rId4" Type="http://schemas.openxmlformats.org/officeDocument/2006/relationships/image" Target="../media/image80.jpeg"/><Relationship Id="rId9" Type="http://schemas.openxmlformats.org/officeDocument/2006/relationships/image" Target="../media/image84.svg"/></Relationships>
</file>

<file path=ppt/slides/_rels/slide7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6.xml"/><Relationship Id="rId1" Type="http://schemas.openxmlformats.org/officeDocument/2006/relationships/slideLayout" Target="../slideLayouts/slideLayout6.xml"/><Relationship Id="rId4" Type="http://schemas.openxmlformats.org/officeDocument/2006/relationships/image" Target="../media/image88.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9.xml"/><Relationship Id="rId1" Type="http://schemas.openxmlformats.org/officeDocument/2006/relationships/slideLayout" Target="../slideLayouts/slideLayout6.xml"/><Relationship Id="rId4" Type="http://schemas.openxmlformats.org/officeDocument/2006/relationships/image" Target="../media/image90.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91.xml"/><Relationship Id="rId1" Type="http://schemas.openxmlformats.org/officeDocument/2006/relationships/slideLayout" Target="../slideLayouts/slideLayout6.xml"/><Relationship Id="rId4" Type="http://schemas.openxmlformats.org/officeDocument/2006/relationships/image" Target="../media/image90.pn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0368376"/>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p:txBody>
          <a:bodyPr/>
          <a:lstStyle/>
          <a:p>
            <a:r>
              <a:rPr lang="en-GB" dirty="0"/>
              <a:t>HER2 inhibition in Gastroesophageal adenocarcinoma</a:t>
            </a:r>
          </a:p>
        </p:txBody>
      </p:sp>
      <p:sp>
        <p:nvSpPr>
          <p:cNvPr id="6" name="Content Placeholder 5">
            <a:extLst>
              <a:ext uri="{FF2B5EF4-FFF2-40B4-BE49-F238E27FC236}">
                <a16:creationId xmlns:a16="http://schemas.microsoft.com/office/drawing/2014/main" id="{FA83A1B9-E370-784E-A2B5-97F58D4E1DDC}"/>
              </a:ext>
            </a:extLst>
          </p:cNvPr>
          <p:cNvSpPr>
            <a:spLocks noGrp="1"/>
          </p:cNvSpPr>
          <p:nvPr>
            <p:ph sz="quarter" idx="14"/>
          </p:nvPr>
        </p:nvSpPr>
        <p:spPr/>
        <p:txBody>
          <a:bodyPr/>
          <a:lstStyle/>
          <a:p>
            <a:r>
              <a:rPr lang="en-GB" dirty="0"/>
              <a:t>Up to 20-30% HER2+ positive</a:t>
            </a:r>
          </a:p>
          <a:p>
            <a:r>
              <a:rPr lang="en-GB" dirty="0"/>
              <a:t>First-line trastuzumab/chemotherapy FDA approved mOS 13.8 mos ORR 47%</a:t>
            </a:r>
          </a:p>
          <a:p>
            <a:r>
              <a:rPr lang="en-GB" dirty="0"/>
              <a:t>30% of GEJ HER2+ tumours with co-alterations of the RTK/RAS/PI3K pathway– intrinsic resistance</a:t>
            </a:r>
          </a:p>
          <a:p>
            <a:r>
              <a:rPr lang="en-GB" dirty="0"/>
              <a:t>HER2 inhibition alone in 1</a:t>
            </a:r>
            <a:r>
              <a:rPr lang="en-GB" baseline="30000" dirty="0"/>
              <a:t>st</a:t>
            </a:r>
            <a:r>
              <a:rPr lang="en-GB" dirty="0"/>
              <a:t> line is insufficient to overcome intrinsic resistance- several negative studies (LOGIC, JACOB, HELOISE)</a:t>
            </a:r>
          </a:p>
          <a:p>
            <a:r>
              <a:rPr lang="en-GB" dirty="0"/>
              <a:t>Pembrolizumab/Trastuzumab/chemotherapy FDA approved in 1st line</a:t>
            </a:r>
          </a:p>
          <a:p>
            <a:r>
              <a:rPr lang="en-GB" dirty="0"/>
              <a:t>Trastuzumab deruxtecan (T-DXd) is FDA approved after trastuzumab failure based on DESTINY-Gastric01</a:t>
            </a:r>
          </a:p>
        </p:txBody>
      </p:sp>
      <p:sp>
        <p:nvSpPr>
          <p:cNvPr id="7" name="Content Placeholder 6">
            <a:extLst>
              <a:ext uri="{FF2B5EF4-FFF2-40B4-BE49-F238E27FC236}">
                <a16:creationId xmlns:a16="http://schemas.microsoft.com/office/drawing/2014/main" id="{7B90C55E-4BCE-3647-A80E-1B3FD6AC9C9D}"/>
              </a:ext>
            </a:extLst>
          </p:cNvPr>
          <p:cNvSpPr>
            <a:spLocks noGrp="1"/>
          </p:cNvSpPr>
          <p:nvPr>
            <p:ph sz="quarter" idx="15"/>
          </p:nvPr>
        </p:nvSpPr>
        <p:spPr>
          <a:xfrm>
            <a:off x="620183" y="5157191"/>
            <a:ext cx="10588385" cy="1564285"/>
          </a:xfrm>
        </p:spPr>
        <p:txBody>
          <a:bodyPr anchor="b"/>
          <a:lstStyle/>
          <a:p>
            <a:r>
              <a:rPr lang="en-GB" dirty="0">
                <a:solidFill>
                  <a:schemeClr val="tx2"/>
                </a:solidFill>
              </a:rPr>
              <a:t>FDA, Food and Drug Administration; GEJ, </a:t>
            </a:r>
            <a:r>
              <a:rPr lang="en-GB" b="0" i="0" dirty="0">
                <a:solidFill>
                  <a:schemeClr val="tx2"/>
                </a:solidFill>
                <a:effectLst/>
                <a:latin typeface="arial" panose="020B0604020202020204" pitchFamily="34" charset="0"/>
              </a:rPr>
              <a:t>gastroesophageal junction; </a:t>
            </a:r>
            <a:r>
              <a:rPr lang="en-GB" dirty="0">
                <a:solidFill>
                  <a:schemeClr val="tx2"/>
                </a:solidFill>
              </a:rPr>
              <a:t>HER2, human epidermal growth factor receptor 2; mos, months; mOS, median overall survival; ORR, objective response rate; PI3K, phosphoinositide 3-kinase; RTK, receptor tyrosine kinase</a:t>
            </a:r>
          </a:p>
          <a:p>
            <a:r>
              <a:rPr lang="en-GB" dirty="0">
                <a:solidFill>
                  <a:schemeClr val="tx2"/>
                </a:solidFill>
              </a:rPr>
              <a:t>Bang Y, et al. Lancet. 2010;376:687-97; </a:t>
            </a:r>
            <a:r>
              <a:rPr lang="en-GB" dirty="0" err="1">
                <a:solidFill>
                  <a:schemeClr val="tx2"/>
                </a:solidFill>
              </a:rPr>
              <a:t>Janjigian</a:t>
            </a:r>
            <a:r>
              <a:rPr lang="en-GB" dirty="0">
                <a:solidFill>
                  <a:schemeClr val="tx2"/>
                </a:solidFill>
              </a:rPr>
              <a:t> YY, et al. Cancer Discov. 2018;8:49-58; Hecht JR, et al. J Clin Oncol. 2016;</a:t>
            </a:r>
            <a:r>
              <a:rPr lang="en-GB" b="0" i="0" dirty="0">
                <a:solidFill>
                  <a:schemeClr val="tx2"/>
                </a:solidFill>
                <a:effectLst/>
              </a:rPr>
              <a:t>34:443-451;</a:t>
            </a:r>
            <a:r>
              <a:rPr lang="en-GB" dirty="0">
                <a:solidFill>
                  <a:schemeClr val="tx2"/>
                </a:solidFill>
                <a:effectLst/>
                <a:latin typeface="Helvetica Neue" panose="02000503000000020004" pitchFamily="2" charset="0"/>
              </a:rPr>
              <a:t> FDA press release </a:t>
            </a:r>
            <a:r>
              <a:rPr lang="en-GB" dirty="0">
                <a:solidFill>
                  <a:schemeClr val="tx2"/>
                </a:solidFill>
                <a:effectLst/>
                <a:latin typeface="Helvetica Neue" panose="02000503000000020004" pitchFamily="2" charset="0"/>
                <a:hlinkClick r:id="rId3">
                  <a:extLst>
                    <a:ext uri="{A12FA001-AC4F-418D-AE19-62706E023703}">
                      <ahyp:hlinkClr xmlns:ahyp="http://schemas.microsoft.com/office/drawing/2018/hyperlinkcolor" val="tx"/>
                    </a:ext>
                  </a:extLst>
                </a:hlinkClick>
              </a:rPr>
              <a:t>https://www.fda.gov/drugs/resources-information-approved-drugs/fda-disco-burst-edition-fda-approval-keytruda-pembrolizumab-combination-trastuzumab-fluoropyrimidine</a:t>
            </a:r>
            <a:r>
              <a:rPr lang="en-GB" dirty="0">
                <a:solidFill>
                  <a:schemeClr val="tx2"/>
                </a:solidFill>
                <a:effectLst/>
                <a:latin typeface="Helvetica Neue" panose="02000503000000020004" pitchFamily="2" charset="0"/>
              </a:rPr>
              <a:t> (accessed March 2023);</a:t>
            </a:r>
            <a:r>
              <a:rPr lang="en-GB" dirty="0" err="1">
                <a:solidFill>
                  <a:schemeClr val="tx2"/>
                </a:solidFill>
              </a:rPr>
              <a:t>Tabernero</a:t>
            </a:r>
            <a:r>
              <a:rPr lang="en-GB" dirty="0">
                <a:solidFill>
                  <a:schemeClr val="tx2"/>
                </a:solidFill>
              </a:rPr>
              <a:t> J, et al. Lancet Oncol. 2018; 9:1372-84; Shah MA, et al. J Clin Oncol. 201735:2558-67; </a:t>
            </a:r>
            <a:r>
              <a:rPr lang="en-GB" dirty="0" err="1">
                <a:solidFill>
                  <a:schemeClr val="tx2"/>
                </a:solidFill>
              </a:rPr>
              <a:t>Janjigian</a:t>
            </a:r>
            <a:r>
              <a:rPr lang="en-GB" dirty="0">
                <a:solidFill>
                  <a:schemeClr val="tx2"/>
                </a:solidFill>
              </a:rPr>
              <a:t> YY, et al. J Clin Oncol. 39(no. 15_suppl):4013-4013; </a:t>
            </a:r>
            <a:r>
              <a:rPr lang="en-GB" dirty="0" err="1">
                <a:solidFill>
                  <a:schemeClr val="tx2"/>
                </a:solidFill>
              </a:rPr>
              <a:t>Shitara</a:t>
            </a:r>
            <a:r>
              <a:rPr lang="en-GB" dirty="0">
                <a:solidFill>
                  <a:schemeClr val="tx2"/>
                </a:solidFill>
              </a:rPr>
              <a:t>, et al. N Engl J Med. 2020;382:2419-30;</a:t>
            </a:r>
            <a:r>
              <a:rPr lang="en-GB" dirty="0">
                <a:solidFill>
                  <a:schemeClr val="tx2"/>
                </a:solidFill>
                <a:effectLst/>
                <a:latin typeface="Helvetica Neue" panose="02000503000000020004" pitchFamily="2" charset="0"/>
              </a:rPr>
              <a:t> FDA press release </a:t>
            </a:r>
            <a:r>
              <a:rPr lang="en-GB" dirty="0">
                <a:solidFill>
                  <a:schemeClr val="tx2"/>
                </a:solidFill>
                <a:effectLst/>
                <a:latin typeface="Helvetica Neue" panose="02000503000000020004" pitchFamily="2" charset="0"/>
                <a:hlinkClick r:id="rId3">
                  <a:extLst>
                    <a:ext uri="{A12FA001-AC4F-418D-AE19-62706E023703}">
                      <ahyp:hlinkClr xmlns:ahyp="http://schemas.microsoft.com/office/drawing/2018/hyperlinkcolor" val="tx"/>
                    </a:ext>
                  </a:extLst>
                </a:hlinkClick>
              </a:rPr>
              <a:t>https://www.fda.gov/drugs/resources-information-approved-drugs/fda-approves-fam-trastuzumab-deruxtecan-nxki-her2-positive-gastric-adenocarcinomas</a:t>
            </a:r>
            <a:r>
              <a:rPr lang="en-GB" dirty="0">
                <a:solidFill>
                  <a:schemeClr val="tx2"/>
                </a:solidFill>
                <a:effectLst/>
                <a:latin typeface="Helvetica Neue" panose="02000503000000020004" pitchFamily="2" charset="0"/>
              </a:rPr>
              <a:t> (accessed March 2023)</a:t>
            </a:r>
          </a:p>
          <a:p>
            <a:endParaRPr lang="en-GB" dirty="0">
              <a:solidFill>
                <a:schemeClr val="tx2"/>
              </a:solidFill>
            </a:endParaRPr>
          </a:p>
        </p:txBody>
      </p:sp>
    </p:spTree>
    <p:extLst>
      <p:ext uri="{BB962C8B-B14F-4D97-AF65-F5344CB8AC3E}">
        <p14:creationId xmlns:p14="http://schemas.microsoft.com/office/powerpoint/2010/main" val="1261202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2:</a:t>
            </a:r>
            <a:br>
              <a:rPr lang="en-GB" dirty="0"/>
            </a:br>
            <a:r>
              <a:rPr lang="en-GB" dirty="0"/>
              <a:t>treatment</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1425575"/>
          <a:ext cx="10961688" cy="436392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First-line treatment</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Anti-PD-1 not licensed for CPS of &lt;5 in UK</a:t>
                      </a:r>
                    </a:p>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Patient wished to explore clinical trials</a:t>
                      </a:r>
                    </a:p>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Screened for trial of chemotherapy ± </a:t>
                      </a:r>
                      <a:b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b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anti-CLDN-18.2 antibody</a:t>
                      </a:r>
                    </a:p>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CLDN-18.2 high expression </a:t>
                      </a:r>
                      <a:r>
                        <a:rPr kumimoji="0" lang="en-GB" sz="20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rPr>
                        <a:t>→</a:t>
                      </a: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enrolled in trial</a:t>
                      </a:r>
                    </a:p>
                  </a:txBody>
                  <a:tcPr marT="117720" marB="117720" anchor="ctr"/>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Adverse event management</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Grade 2 nausea (cycles 1 and 2)</a:t>
                      </a:r>
                    </a:p>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Hypoalbuminemia (grade 2)</a:t>
                      </a:r>
                    </a:p>
                  </a:txBody>
                  <a:tcPr marT="117720" marB="117720" anchor="ctr"/>
                </a:tc>
                <a:extLst>
                  <a:ext uri="{0D108BD9-81ED-4DB2-BD59-A6C34878D82A}">
                    <a16:rowId xmlns:a16="http://schemas.microsoft.com/office/drawing/2014/main" val="1768060018"/>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Response</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PR in primary and liver metastases after 2 cycles </a:t>
                      </a:r>
                    </a:p>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Oxaliplatin dropped after 4 months due to cumulative neuropathy</a:t>
                      </a:r>
                    </a:p>
                    <a:p>
                      <a:pPr marL="342900" marR="0" lvl="0" indent="-342900" algn="l" defTabSz="914400"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Maintained PR until 18 months </a:t>
                      </a:r>
                      <a:r>
                        <a:rPr kumimoji="0" lang="en-GB" sz="20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rPr>
                        <a:t>→</a:t>
                      </a: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progression in liver metastases</a:t>
                      </a:r>
                    </a:p>
                  </a:txBody>
                  <a:tcPr marT="117720" marB="117720" anchor="ctr"/>
                </a:tc>
                <a:extLst>
                  <a:ext uri="{0D108BD9-81ED-4DB2-BD59-A6C34878D82A}">
                    <a16:rowId xmlns:a16="http://schemas.microsoft.com/office/drawing/2014/main" val="2689297122"/>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446580"/>
            <a:ext cx="10180339" cy="184666"/>
          </a:xfrm>
        </p:spPr>
        <p:txBody>
          <a:bodyPr anchor="ctr">
            <a:spAutoFit/>
          </a:bodyPr>
          <a:lstStyle/>
          <a:p>
            <a:r>
              <a:rPr lang="en-GB" dirty="0"/>
              <a:t>CLDN, claudin; CPS, combined positive score; PD-1, programmed cell death protein 1; PR, partial remission</a:t>
            </a:r>
          </a:p>
        </p:txBody>
      </p:sp>
    </p:spTree>
    <p:extLst>
      <p:ext uri="{BB962C8B-B14F-4D97-AF65-F5344CB8AC3E}">
        <p14:creationId xmlns:p14="http://schemas.microsoft.com/office/powerpoint/2010/main" val="439555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Poll QUESTION #7</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a:xfrm>
            <a:off x="479376" y="908720"/>
            <a:ext cx="10962216" cy="5237302"/>
          </a:xfrm>
        </p:spPr>
        <p:txBody>
          <a:bodyPr/>
          <a:lstStyle/>
          <a:p>
            <a:pPr marL="0" indent="0">
              <a:buNone/>
            </a:pPr>
            <a:r>
              <a:rPr lang="en-GB" b="1" dirty="0">
                <a:solidFill>
                  <a:schemeClr val="accent1"/>
                </a:solidFill>
              </a:rPr>
              <a:t>What would you do next?</a:t>
            </a:r>
            <a:br>
              <a:rPr lang="en-GB" dirty="0"/>
            </a:br>
            <a:endParaRPr lang="en-GB" dirty="0"/>
          </a:p>
          <a:p>
            <a:pPr marL="457200" indent="-457200">
              <a:buFont typeface="+mj-lt"/>
              <a:buAutoNum type="alphaLcParenR"/>
            </a:pPr>
            <a:r>
              <a:rPr lang="en-GB" dirty="0"/>
              <a:t>Re-introduce oxaliplatin </a:t>
            </a:r>
          </a:p>
          <a:p>
            <a:pPr marL="457200" indent="-457200">
              <a:buFont typeface="+mj-lt"/>
              <a:buAutoNum type="alphaLcParenR"/>
            </a:pPr>
            <a:r>
              <a:rPr lang="en-GB" dirty="0"/>
              <a:t>Stop treatment, start taxane-based chemotherapy ± ramucirumab</a:t>
            </a:r>
          </a:p>
          <a:p>
            <a:pPr marL="457200" indent="-457200">
              <a:buFont typeface="+mj-lt"/>
              <a:buAutoNum type="alphaLcParenR"/>
            </a:pPr>
            <a:r>
              <a:rPr lang="en-GB" dirty="0"/>
              <a:t>Stop treatment, start irinotecan or FOLFIRI</a:t>
            </a:r>
          </a:p>
          <a:p>
            <a:pPr marL="457200" indent="-457200">
              <a:buFont typeface="+mj-lt"/>
              <a:buAutoNum type="alphaLcParenR"/>
            </a:pPr>
            <a:r>
              <a:rPr lang="en-GB" dirty="0">
                <a:solidFill>
                  <a:schemeClr val="tx2"/>
                </a:solidFill>
              </a:rPr>
              <a:t>Consider another clinical trial  </a:t>
            </a:r>
          </a:p>
          <a:p>
            <a:pPr marL="0" indent="0">
              <a:buNone/>
            </a:pPr>
            <a:endParaRPr lang="en-GB" dirty="0">
              <a:solidFill>
                <a:schemeClr val="tx2"/>
              </a:solidFill>
            </a:endParaRPr>
          </a:p>
          <a:p>
            <a:pPr marL="0" indent="0">
              <a:buNone/>
            </a:pPr>
            <a:endParaRPr lang="en-GB" dirty="0">
              <a:solidFill>
                <a:schemeClr val="tx2"/>
              </a:solidFill>
            </a:endParaRPr>
          </a:p>
          <a:p>
            <a:pPr marL="0" indent="0">
              <a:buNone/>
            </a:pPr>
            <a:endParaRPr lang="en-GB" dirty="0">
              <a:solidFill>
                <a:schemeClr val="tx2"/>
              </a:solidFill>
            </a:endParaRPr>
          </a:p>
          <a:p>
            <a:pPr marL="0" indent="0">
              <a:buNone/>
            </a:pPr>
            <a:endParaRPr lang="en-GB" dirty="0">
              <a:solidFill>
                <a:schemeClr val="tx2"/>
              </a:solidFill>
            </a:endParaRPr>
          </a:p>
          <a:p>
            <a:pPr marL="0" indent="0">
              <a:buNone/>
            </a:pPr>
            <a:endParaRPr lang="en-GB" dirty="0">
              <a:solidFill>
                <a:schemeClr val="tx2"/>
              </a:solidFill>
            </a:endParaRPr>
          </a:p>
          <a:p>
            <a:pPr marL="0" indent="0">
              <a:buNone/>
            </a:pPr>
            <a:r>
              <a:rPr lang="en-GB" sz="1800" b="1" dirty="0">
                <a:solidFill>
                  <a:schemeClr val="accent1"/>
                </a:solidFill>
              </a:rPr>
              <a:t>The correct answer depends on available therapies and may differ in each case </a:t>
            </a:r>
          </a:p>
          <a:p>
            <a:pPr marL="0" indent="0">
              <a:buNone/>
            </a:pPr>
            <a:endParaRPr lang="en-GB" sz="1800" b="1" dirty="0">
              <a:solidFill>
                <a:schemeClr val="accent1"/>
              </a:solidFill>
            </a:endParaRPr>
          </a:p>
          <a:p>
            <a:pPr marL="0" indent="0">
              <a:buNone/>
            </a:pPr>
            <a:endParaRPr lang="en-GB" b="1" dirty="0">
              <a:solidFill>
                <a:schemeClr val="accent1"/>
              </a:solidFill>
            </a:endParaRPr>
          </a:p>
          <a:p>
            <a:pPr marL="0" indent="0">
              <a:buNone/>
            </a:pPr>
            <a:endParaRPr lang="en-GB" dirty="0">
              <a:solidFill>
                <a:schemeClr val="accent1"/>
              </a:solidFill>
            </a:endParaRPr>
          </a:p>
        </p:txBody>
      </p:sp>
      <p:sp>
        <p:nvSpPr>
          <p:cNvPr id="7" name="Content Placeholder 6">
            <a:extLst>
              <a:ext uri="{FF2B5EF4-FFF2-40B4-BE49-F238E27FC236}">
                <a16:creationId xmlns:a16="http://schemas.microsoft.com/office/drawing/2014/main" id="{DB69FE06-CF4C-0342-8A57-15CCC6DDD7DF}"/>
              </a:ext>
            </a:extLst>
          </p:cNvPr>
          <p:cNvSpPr>
            <a:spLocks noGrp="1"/>
          </p:cNvSpPr>
          <p:nvPr>
            <p:ph sz="quarter" idx="15"/>
          </p:nvPr>
        </p:nvSpPr>
        <p:spPr/>
        <p:txBody>
          <a:bodyPr/>
          <a:lstStyle/>
          <a:p>
            <a:r>
              <a:rPr lang="en-GB" dirty="0"/>
              <a:t>FOLFIRI, folinic acid, fluorouracil, and irinotecan</a:t>
            </a: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446580"/>
            <a:ext cx="8500153" cy="184666"/>
          </a:xfrm>
          <a:prstGeom prst="rect">
            <a:avLst/>
          </a:prstGeom>
        </p:spPr>
        <p:txBody>
          <a:bodyPr vert="horz" lIns="0" tIns="0" rIns="0" bIns="0" rtlCol="0" anchor="ctr" anchorCtr="0">
            <a:sp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GB" dirty="0">
              <a:solidFill>
                <a:schemeClr val="tx2"/>
              </a:solidFill>
            </a:endParaRPr>
          </a:p>
        </p:txBody>
      </p:sp>
      <p:graphicFrame>
        <p:nvGraphicFramePr>
          <p:cNvPr id="6" name="Chart 5">
            <a:extLst>
              <a:ext uri="{FF2B5EF4-FFF2-40B4-BE49-F238E27FC236}">
                <a16:creationId xmlns:a16="http://schemas.microsoft.com/office/drawing/2014/main" id="{511F3B81-4005-F294-FBFA-119AC5869002}"/>
              </a:ext>
            </a:extLst>
          </p:cNvPr>
          <p:cNvGraphicFramePr/>
          <p:nvPr>
            <p:extLst>
              <p:ext uri="{D42A27DB-BD31-4B8C-83A1-F6EECF244321}">
                <p14:modId xmlns:p14="http://schemas.microsoft.com/office/powerpoint/2010/main" val="2097364466"/>
              </p:ext>
            </p:extLst>
          </p:nvPr>
        </p:nvGraphicFramePr>
        <p:xfrm>
          <a:off x="6600056" y="1883753"/>
          <a:ext cx="6708959" cy="40794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14895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16CF637-9C03-582C-71CE-33BA25747181}"/>
              </a:ext>
            </a:extLst>
          </p:cNvPr>
          <p:cNvSpPr>
            <a:spLocks noGrp="1"/>
          </p:cNvSpPr>
          <p:nvPr>
            <p:ph type="title"/>
          </p:nvPr>
        </p:nvSpPr>
        <p:spPr/>
        <p:txBody>
          <a:bodyPr/>
          <a:lstStyle/>
          <a:p>
            <a:r>
              <a:rPr lang="en-GB" dirty="0"/>
              <a:t>Current and evolving treatment options in GC/GEA: First line</a:t>
            </a:r>
          </a:p>
        </p:txBody>
      </p:sp>
      <p:sp>
        <p:nvSpPr>
          <p:cNvPr id="13" name="Content Placeholder 12">
            <a:extLst>
              <a:ext uri="{FF2B5EF4-FFF2-40B4-BE49-F238E27FC236}">
                <a16:creationId xmlns:a16="http://schemas.microsoft.com/office/drawing/2014/main" id="{E687AAFF-44E3-8D45-AD5A-3AEE9D1EC12E}"/>
              </a:ext>
            </a:extLst>
          </p:cNvPr>
          <p:cNvSpPr>
            <a:spLocks noGrp="1"/>
          </p:cNvSpPr>
          <p:nvPr>
            <p:ph sz="quarter" idx="15"/>
          </p:nvPr>
        </p:nvSpPr>
        <p:spPr>
          <a:xfrm>
            <a:off x="620183" y="6094341"/>
            <a:ext cx="10383097" cy="553998"/>
          </a:xfrm>
        </p:spPr>
        <p:txBody>
          <a:bodyPr anchor="ctr">
            <a:spAutoFit/>
          </a:bodyPr>
          <a:lstStyle/>
          <a:p>
            <a:r>
              <a:rPr lang="en-GB" baseline="30000" dirty="0"/>
              <a:t>+</a:t>
            </a:r>
            <a:r>
              <a:rPr lang="en-GB" dirty="0"/>
              <a:t>, positive; CLDN, claudin; CPS, combined positive score; FGFR2B, fibroblast growth factor receptor 2B; GC, gastric cancer; GEA, </a:t>
            </a:r>
            <a:r>
              <a:rPr lang="en-GB" sz="1200" dirty="0"/>
              <a:t>gastroesophageal adenocarcinoma; </a:t>
            </a:r>
            <a:r>
              <a:rPr lang="en-GB" dirty="0"/>
              <a:t>HER2, human epidermal growth factor receptor 2; IHC, immunohistochemistry; IO, immuno-oncology; ISH, in situ hybridization; </a:t>
            </a:r>
            <a:br>
              <a:rPr lang="en-GB" dirty="0"/>
            </a:br>
            <a:r>
              <a:rPr lang="en-GB" dirty="0"/>
              <a:t>MSI, microsatellite instability; MSS, microsatellite stable; PD-1, programmed cell death protein 1; PD-L1, programmed death ligand 1; TKI, tyrosine kinase inhibitor</a:t>
            </a:r>
          </a:p>
        </p:txBody>
      </p:sp>
      <p:sp>
        <p:nvSpPr>
          <p:cNvPr id="32" name="Google Shape;458;p22">
            <a:extLst>
              <a:ext uri="{FF2B5EF4-FFF2-40B4-BE49-F238E27FC236}">
                <a16:creationId xmlns:a16="http://schemas.microsoft.com/office/drawing/2014/main" id="{358EE088-B4B9-7A40-8CC0-4D2DC75392CA}"/>
              </a:ext>
            </a:extLst>
          </p:cNvPr>
          <p:cNvSpPr/>
          <p:nvPr/>
        </p:nvSpPr>
        <p:spPr>
          <a:xfrm>
            <a:off x="1844676" y="2662346"/>
            <a:ext cx="2321848" cy="562533"/>
          </a:xfrm>
          <a:prstGeom prst="roundRect">
            <a:avLst>
              <a:gd name="adj" fmla="val 21705"/>
            </a:avLst>
          </a:prstGeom>
          <a:solidFill>
            <a:schemeClr val="accent6">
              <a:lumMod val="20000"/>
              <a:lumOff val="80000"/>
            </a:schemeClr>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000" i="0" u="none" strike="noStrike" cap="none" dirty="0">
                <a:latin typeface="Arial"/>
                <a:ea typeface="Arial"/>
                <a:cs typeface="Arial"/>
                <a:sym typeface="Arial"/>
              </a:rPr>
              <a:t>No chemotherapy</a:t>
            </a:r>
            <a:br>
              <a:rPr lang="en-GB" sz="1000" i="0" u="none" strike="noStrike" cap="none" dirty="0">
                <a:latin typeface="Arial"/>
                <a:ea typeface="Arial"/>
                <a:cs typeface="Arial"/>
                <a:sym typeface="Arial"/>
              </a:rPr>
            </a:br>
            <a:r>
              <a:rPr lang="en-GB" sz="1000" i="0" u="none" strike="noStrike" cap="none" dirty="0">
                <a:latin typeface="Arial"/>
                <a:ea typeface="Arial"/>
                <a:cs typeface="Arial"/>
                <a:sym typeface="Arial"/>
              </a:rPr>
              <a:t>First-line immune checkpoint inhibition only</a:t>
            </a:r>
          </a:p>
        </p:txBody>
      </p:sp>
      <p:cxnSp>
        <p:nvCxnSpPr>
          <p:cNvPr id="35" name="Google Shape;451;p22">
            <a:extLst>
              <a:ext uri="{FF2B5EF4-FFF2-40B4-BE49-F238E27FC236}">
                <a16:creationId xmlns:a16="http://schemas.microsoft.com/office/drawing/2014/main" id="{0FB36179-1909-2042-AF98-E512FF9142C3}"/>
              </a:ext>
            </a:extLst>
          </p:cNvPr>
          <p:cNvCxnSpPr>
            <a:cxnSpLocks/>
          </p:cNvCxnSpPr>
          <p:nvPr/>
        </p:nvCxnSpPr>
        <p:spPr>
          <a:xfrm>
            <a:off x="5137499" y="2493779"/>
            <a:ext cx="1797336" cy="0"/>
          </a:xfrm>
          <a:prstGeom prst="straightConnector1">
            <a:avLst/>
          </a:prstGeom>
          <a:noFill/>
          <a:ln w="25400" cap="flat" cmpd="sng">
            <a:solidFill>
              <a:schemeClr val="accent6"/>
            </a:solidFill>
            <a:prstDash val="solid"/>
            <a:round/>
            <a:headEnd type="none" w="sm" len="sm"/>
            <a:tailEnd type="none" w="med" len="med"/>
          </a:ln>
        </p:spPr>
      </p:cxnSp>
      <p:cxnSp>
        <p:nvCxnSpPr>
          <p:cNvPr id="37" name="Google Shape;451;p22">
            <a:extLst>
              <a:ext uri="{FF2B5EF4-FFF2-40B4-BE49-F238E27FC236}">
                <a16:creationId xmlns:a16="http://schemas.microsoft.com/office/drawing/2014/main" id="{83F93F57-F128-0748-A09D-EC50C02EE359}"/>
              </a:ext>
            </a:extLst>
          </p:cNvPr>
          <p:cNvCxnSpPr>
            <a:cxnSpLocks/>
          </p:cNvCxnSpPr>
          <p:nvPr/>
        </p:nvCxnSpPr>
        <p:spPr>
          <a:xfrm flipV="1">
            <a:off x="6038662" y="2142053"/>
            <a:ext cx="0" cy="347956"/>
          </a:xfrm>
          <a:prstGeom prst="straightConnector1">
            <a:avLst/>
          </a:prstGeom>
          <a:noFill/>
          <a:ln w="25400" cap="flat" cmpd="sng">
            <a:solidFill>
              <a:schemeClr val="accent6"/>
            </a:solidFill>
            <a:prstDash val="solid"/>
            <a:round/>
            <a:headEnd type="none" w="sm" len="sm"/>
            <a:tailEnd type="none" w="med" len="med"/>
          </a:ln>
        </p:spPr>
      </p:cxnSp>
      <p:sp>
        <p:nvSpPr>
          <p:cNvPr id="29" name="Google Shape;458;p22">
            <a:extLst>
              <a:ext uri="{FF2B5EF4-FFF2-40B4-BE49-F238E27FC236}">
                <a16:creationId xmlns:a16="http://schemas.microsoft.com/office/drawing/2014/main" id="{0976F235-9662-3045-9CC2-8A32CD56AEC8}"/>
              </a:ext>
            </a:extLst>
          </p:cNvPr>
          <p:cNvSpPr/>
          <p:nvPr/>
        </p:nvSpPr>
        <p:spPr>
          <a:xfrm>
            <a:off x="5246662" y="1579380"/>
            <a:ext cx="1584000" cy="734273"/>
          </a:xfrm>
          <a:prstGeom prst="roundRect">
            <a:avLst>
              <a:gd name="adj" fmla="val 21705"/>
            </a:avLst>
          </a:prstGeom>
          <a:solidFill>
            <a:schemeClr val="accen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solidFill>
                  <a:schemeClr val="bg1"/>
                </a:solidFill>
                <a:latin typeface="Arial"/>
                <a:ea typeface="Arial"/>
                <a:cs typeface="Arial"/>
                <a:sym typeface="Arial"/>
              </a:rPr>
              <a:t>Advanced</a:t>
            </a:r>
            <a:br>
              <a:rPr lang="en-GB" sz="1200" b="1" i="0" u="none" strike="noStrike" cap="none" dirty="0">
                <a:solidFill>
                  <a:schemeClr val="bg1"/>
                </a:solidFill>
                <a:latin typeface="Arial"/>
                <a:ea typeface="Arial"/>
                <a:cs typeface="Arial"/>
                <a:sym typeface="Arial"/>
              </a:rPr>
            </a:br>
            <a:r>
              <a:rPr lang="en-GB" sz="1200" b="1" i="0" u="none" strike="noStrike" cap="none" dirty="0">
                <a:solidFill>
                  <a:schemeClr val="bg1"/>
                </a:solidFill>
                <a:latin typeface="Arial"/>
                <a:ea typeface="Arial"/>
                <a:cs typeface="Arial"/>
                <a:sym typeface="Arial"/>
              </a:rPr>
              <a:t>GC/GEA</a:t>
            </a:r>
            <a:endParaRPr lang="en-GB" sz="1200" i="0" u="none" strike="noStrike" cap="none" dirty="0">
              <a:solidFill>
                <a:schemeClr val="bg1"/>
              </a:solidFill>
              <a:latin typeface="Arial"/>
              <a:ea typeface="Arial"/>
              <a:cs typeface="Arial"/>
              <a:sym typeface="Arial"/>
            </a:endParaRPr>
          </a:p>
        </p:txBody>
      </p:sp>
      <p:cxnSp>
        <p:nvCxnSpPr>
          <p:cNvPr id="40" name="Google Shape;451;p22">
            <a:extLst>
              <a:ext uri="{FF2B5EF4-FFF2-40B4-BE49-F238E27FC236}">
                <a16:creationId xmlns:a16="http://schemas.microsoft.com/office/drawing/2014/main" id="{0FD8E9F2-E69C-5345-AB68-00ABDEDB88CC}"/>
              </a:ext>
            </a:extLst>
          </p:cNvPr>
          <p:cNvCxnSpPr>
            <a:cxnSpLocks/>
          </p:cNvCxnSpPr>
          <p:nvPr/>
        </p:nvCxnSpPr>
        <p:spPr>
          <a:xfrm flipV="1">
            <a:off x="5151267" y="2481918"/>
            <a:ext cx="0" cy="347956"/>
          </a:xfrm>
          <a:prstGeom prst="straightConnector1">
            <a:avLst/>
          </a:prstGeom>
          <a:noFill/>
          <a:ln w="25400" cap="flat" cmpd="sng">
            <a:solidFill>
              <a:schemeClr val="accent6"/>
            </a:solidFill>
            <a:prstDash val="solid"/>
            <a:round/>
            <a:headEnd type="none" w="sm" len="sm"/>
            <a:tailEnd type="none" w="med" len="med"/>
          </a:ln>
        </p:spPr>
      </p:cxnSp>
      <p:cxnSp>
        <p:nvCxnSpPr>
          <p:cNvPr id="41" name="Google Shape;451;p22">
            <a:extLst>
              <a:ext uri="{FF2B5EF4-FFF2-40B4-BE49-F238E27FC236}">
                <a16:creationId xmlns:a16="http://schemas.microsoft.com/office/drawing/2014/main" id="{CE5EFD05-B6E4-4C43-9E32-36CC811488E8}"/>
              </a:ext>
            </a:extLst>
          </p:cNvPr>
          <p:cNvCxnSpPr>
            <a:cxnSpLocks/>
          </p:cNvCxnSpPr>
          <p:nvPr/>
        </p:nvCxnSpPr>
        <p:spPr>
          <a:xfrm flipV="1">
            <a:off x="6926057" y="2481918"/>
            <a:ext cx="0" cy="347956"/>
          </a:xfrm>
          <a:prstGeom prst="straightConnector1">
            <a:avLst/>
          </a:prstGeom>
          <a:noFill/>
          <a:ln w="25400" cap="flat" cmpd="sng">
            <a:solidFill>
              <a:schemeClr val="accent6"/>
            </a:solidFill>
            <a:prstDash val="solid"/>
            <a:round/>
            <a:headEnd type="none" w="sm" len="sm"/>
            <a:tailEnd type="none" w="med" len="med"/>
          </a:ln>
        </p:spPr>
      </p:cxnSp>
      <p:sp>
        <p:nvSpPr>
          <p:cNvPr id="30" name="Google Shape;458;p22">
            <a:extLst>
              <a:ext uri="{FF2B5EF4-FFF2-40B4-BE49-F238E27FC236}">
                <a16:creationId xmlns:a16="http://schemas.microsoft.com/office/drawing/2014/main" id="{9F0F76FF-E210-D442-ABF5-FFDBDA3DFB38}"/>
              </a:ext>
            </a:extLst>
          </p:cNvPr>
          <p:cNvSpPr/>
          <p:nvPr/>
        </p:nvSpPr>
        <p:spPr>
          <a:xfrm>
            <a:off x="4359267" y="2641244"/>
            <a:ext cx="1584000" cy="562533"/>
          </a:xfrm>
          <a:prstGeom prst="roundRect">
            <a:avLst>
              <a:gd name="adj" fmla="val 21705"/>
            </a:avLst>
          </a:prstGeom>
          <a:solidFill>
            <a:schemeClr val="l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MSI</a:t>
            </a:r>
            <a:endParaRPr lang="en-GB" sz="1200" i="0" u="none" strike="noStrike" cap="none" dirty="0">
              <a:latin typeface="Arial"/>
              <a:ea typeface="Arial"/>
              <a:cs typeface="Arial"/>
              <a:sym typeface="Arial"/>
            </a:endParaRPr>
          </a:p>
        </p:txBody>
      </p:sp>
      <p:cxnSp>
        <p:nvCxnSpPr>
          <p:cNvPr id="49" name="Google Shape;451;p22">
            <a:extLst>
              <a:ext uri="{FF2B5EF4-FFF2-40B4-BE49-F238E27FC236}">
                <a16:creationId xmlns:a16="http://schemas.microsoft.com/office/drawing/2014/main" id="{670910B5-1FFB-844D-BC7C-06A9F09A09F0}"/>
              </a:ext>
            </a:extLst>
          </p:cNvPr>
          <p:cNvCxnSpPr>
            <a:cxnSpLocks/>
          </p:cNvCxnSpPr>
          <p:nvPr/>
        </p:nvCxnSpPr>
        <p:spPr>
          <a:xfrm flipV="1">
            <a:off x="6926057" y="3050878"/>
            <a:ext cx="0" cy="789602"/>
          </a:xfrm>
          <a:prstGeom prst="straightConnector1">
            <a:avLst/>
          </a:prstGeom>
          <a:noFill/>
          <a:ln w="25400" cap="flat" cmpd="sng">
            <a:solidFill>
              <a:schemeClr val="accent6"/>
            </a:solidFill>
            <a:prstDash val="solid"/>
            <a:round/>
            <a:headEnd type="none" w="sm" len="sm"/>
            <a:tailEnd type="none" w="med" len="med"/>
          </a:ln>
        </p:spPr>
      </p:cxnSp>
      <p:sp>
        <p:nvSpPr>
          <p:cNvPr id="33" name="Google Shape;458;p22">
            <a:extLst>
              <a:ext uri="{FF2B5EF4-FFF2-40B4-BE49-F238E27FC236}">
                <a16:creationId xmlns:a16="http://schemas.microsoft.com/office/drawing/2014/main" id="{076CB5BB-38C7-DD45-9A29-C44291F9DFB1}"/>
              </a:ext>
            </a:extLst>
          </p:cNvPr>
          <p:cNvSpPr/>
          <p:nvPr/>
        </p:nvSpPr>
        <p:spPr>
          <a:xfrm>
            <a:off x="6134057" y="2641244"/>
            <a:ext cx="1584000" cy="562533"/>
          </a:xfrm>
          <a:prstGeom prst="roundRect">
            <a:avLst>
              <a:gd name="adj" fmla="val 21705"/>
            </a:avLst>
          </a:prstGeom>
          <a:solidFill>
            <a:schemeClr val="l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MSS</a:t>
            </a:r>
            <a:endParaRPr lang="en-GB" sz="1200" i="0" u="none" strike="noStrike" cap="none" dirty="0">
              <a:latin typeface="Arial"/>
              <a:ea typeface="Arial"/>
              <a:cs typeface="Arial"/>
              <a:sym typeface="Arial"/>
            </a:endParaRPr>
          </a:p>
        </p:txBody>
      </p:sp>
      <p:cxnSp>
        <p:nvCxnSpPr>
          <p:cNvPr id="51" name="Google Shape;451;p22">
            <a:extLst>
              <a:ext uri="{FF2B5EF4-FFF2-40B4-BE49-F238E27FC236}">
                <a16:creationId xmlns:a16="http://schemas.microsoft.com/office/drawing/2014/main" id="{EBC66924-96B0-6C40-9FA9-DA463AFF5153}"/>
              </a:ext>
            </a:extLst>
          </p:cNvPr>
          <p:cNvCxnSpPr>
            <a:cxnSpLocks/>
          </p:cNvCxnSpPr>
          <p:nvPr/>
        </p:nvCxnSpPr>
        <p:spPr>
          <a:xfrm>
            <a:off x="3450939" y="3408179"/>
            <a:ext cx="6944646" cy="0"/>
          </a:xfrm>
          <a:prstGeom prst="straightConnector1">
            <a:avLst/>
          </a:prstGeom>
          <a:noFill/>
          <a:ln w="25400" cap="flat" cmpd="sng">
            <a:solidFill>
              <a:schemeClr val="accent6"/>
            </a:solidFill>
            <a:prstDash val="solid"/>
            <a:round/>
            <a:headEnd type="none" w="sm" len="sm"/>
            <a:tailEnd type="none" w="med" len="med"/>
          </a:ln>
        </p:spPr>
      </p:cxnSp>
      <p:cxnSp>
        <p:nvCxnSpPr>
          <p:cNvPr id="53" name="Google Shape;451;p22">
            <a:extLst>
              <a:ext uri="{FF2B5EF4-FFF2-40B4-BE49-F238E27FC236}">
                <a16:creationId xmlns:a16="http://schemas.microsoft.com/office/drawing/2014/main" id="{53043BB3-630F-534E-877A-F8EEC5D95932}"/>
              </a:ext>
            </a:extLst>
          </p:cNvPr>
          <p:cNvCxnSpPr>
            <a:cxnSpLocks/>
          </p:cNvCxnSpPr>
          <p:nvPr/>
        </p:nvCxnSpPr>
        <p:spPr>
          <a:xfrm flipV="1">
            <a:off x="3465337" y="3398223"/>
            <a:ext cx="0" cy="347956"/>
          </a:xfrm>
          <a:prstGeom prst="straightConnector1">
            <a:avLst/>
          </a:prstGeom>
          <a:noFill/>
          <a:ln w="25400" cap="flat" cmpd="sng">
            <a:solidFill>
              <a:schemeClr val="accent6"/>
            </a:solidFill>
            <a:prstDash val="solid"/>
            <a:round/>
            <a:headEnd type="none" w="sm" len="sm"/>
            <a:tailEnd type="none" w="med" len="med"/>
          </a:ln>
        </p:spPr>
      </p:cxnSp>
      <p:sp>
        <p:nvSpPr>
          <p:cNvPr id="43" name="Google Shape;458;p22">
            <a:extLst>
              <a:ext uri="{FF2B5EF4-FFF2-40B4-BE49-F238E27FC236}">
                <a16:creationId xmlns:a16="http://schemas.microsoft.com/office/drawing/2014/main" id="{5618F877-C713-E844-82D8-03DD2B378BC5}"/>
              </a:ext>
            </a:extLst>
          </p:cNvPr>
          <p:cNvSpPr/>
          <p:nvPr/>
        </p:nvSpPr>
        <p:spPr>
          <a:xfrm>
            <a:off x="2673337" y="3584694"/>
            <a:ext cx="1584000" cy="562533"/>
          </a:xfrm>
          <a:prstGeom prst="roundRect">
            <a:avLst>
              <a:gd name="adj" fmla="val 21705"/>
            </a:avLst>
          </a:prstGeom>
          <a:solidFill>
            <a:schemeClr val="accent2"/>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PD-L1</a:t>
            </a:r>
            <a:br>
              <a:rPr lang="en-GB" sz="1200" b="1" i="0" u="none" strike="noStrike" cap="none" dirty="0">
                <a:latin typeface="Arial"/>
                <a:ea typeface="Arial"/>
                <a:cs typeface="Arial"/>
                <a:sym typeface="Arial"/>
              </a:rPr>
            </a:br>
            <a:r>
              <a:rPr lang="en-GB" sz="1200" b="1" i="0" u="none" strike="noStrike" cap="none" dirty="0">
                <a:latin typeface="Arial"/>
                <a:ea typeface="Arial"/>
                <a:cs typeface="Arial"/>
                <a:sym typeface="Arial"/>
              </a:rPr>
              <a:t>CPS ≥5 or  ≥10</a:t>
            </a:r>
          </a:p>
        </p:txBody>
      </p:sp>
      <p:sp>
        <p:nvSpPr>
          <p:cNvPr id="45" name="Google Shape;458;p22">
            <a:extLst>
              <a:ext uri="{FF2B5EF4-FFF2-40B4-BE49-F238E27FC236}">
                <a16:creationId xmlns:a16="http://schemas.microsoft.com/office/drawing/2014/main" id="{86CBCB13-B7E8-0348-B2C7-C760A907B9F2}"/>
              </a:ext>
            </a:extLst>
          </p:cNvPr>
          <p:cNvSpPr/>
          <p:nvPr/>
        </p:nvSpPr>
        <p:spPr>
          <a:xfrm>
            <a:off x="6134057" y="3584694"/>
            <a:ext cx="1584000" cy="562533"/>
          </a:xfrm>
          <a:prstGeom prst="roundRect">
            <a:avLst>
              <a:gd name="adj" fmla="val 21705"/>
            </a:avLst>
          </a:prstGeom>
          <a:solidFill>
            <a:schemeClr val="accent3"/>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FGFR2b IHC2/3</a:t>
            </a:r>
            <a:r>
              <a:rPr lang="en-GB" sz="1200" b="1" i="0" u="none" strike="noStrike" cap="none" baseline="30000" dirty="0">
                <a:latin typeface="Arial"/>
                <a:ea typeface="Arial"/>
                <a:cs typeface="Arial"/>
                <a:sym typeface="Arial"/>
              </a:rPr>
              <a:t>+</a:t>
            </a:r>
            <a:br>
              <a:rPr lang="en-GB" sz="1200" b="1" i="0" u="none" strike="noStrike" cap="none" dirty="0">
                <a:latin typeface="Arial"/>
                <a:ea typeface="Arial"/>
                <a:cs typeface="Arial"/>
                <a:sym typeface="Arial"/>
              </a:rPr>
            </a:br>
            <a:r>
              <a:rPr lang="en-GB" sz="1200" b="1" i="1" u="none" strike="noStrike" cap="none" dirty="0">
                <a:latin typeface="Arial"/>
                <a:ea typeface="Arial"/>
                <a:cs typeface="Arial"/>
                <a:sym typeface="Arial"/>
              </a:rPr>
              <a:t>FGR2</a:t>
            </a:r>
            <a:r>
              <a:rPr lang="en-GB" sz="1200" b="1" i="0" u="none" strike="noStrike" cap="none" dirty="0">
                <a:latin typeface="Arial"/>
                <a:ea typeface="Arial"/>
                <a:cs typeface="Arial"/>
                <a:sym typeface="Arial"/>
              </a:rPr>
              <a:t> amplified</a:t>
            </a:r>
          </a:p>
        </p:txBody>
      </p:sp>
      <p:cxnSp>
        <p:nvCxnSpPr>
          <p:cNvPr id="56" name="Google Shape;451;p22">
            <a:extLst>
              <a:ext uri="{FF2B5EF4-FFF2-40B4-BE49-F238E27FC236}">
                <a16:creationId xmlns:a16="http://schemas.microsoft.com/office/drawing/2014/main" id="{86DC8D20-6364-8742-A57D-1B4086AB7F20}"/>
              </a:ext>
            </a:extLst>
          </p:cNvPr>
          <p:cNvCxnSpPr>
            <a:cxnSpLocks/>
          </p:cNvCxnSpPr>
          <p:nvPr/>
        </p:nvCxnSpPr>
        <p:spPr>
          <a:xfrm flipV="1">
            <a:off x="10386775" y="3398223"/>
            <a:ext cx="0" cy="347956"/>
          </a:xfrm>
          <a:prstGeom prst="straightConnector1">
            <a:avLst/>
          </a:prstGeom>
          <a:noFill/>
          <a:ln w="25400" cap="flat" cmpd="sng">
            <a:solidFill>
              <a:schemeClr val="accent6"/>
            </a:solidFill>
            <a:prstDash val="solid"/>
            <a:round/>
            <a:headEnd type="none" w="sm" len="sm"/>
            <a:tailEnd type="none" w="med" len="med"/>
          </a:ln>
        </p:spPr>
      </p:cxnSp>
      <p:cxnSp>
        <p:nvCxnSpPr>
          <p:cNvPr id="57" name="Google Shape;451;p22">
            <a:extLst>
              <a:ext uri="{FF2B5EF4-FFF2-40B4-BE49-F238E27FC236}">
                <a16:creationId xmlns:a16="http://schemas.microsoft.com/office/drawing/2014/main" id="{BF43F18D-9913-4A4E-AEC3-F21E6E51119B}"/>
              </a:ext>
            </a:extLst>
          </p:cNvPr>
          <p:cNvCxnSpPr>
            <a:cxnSpLocks/>
          </p:cNvCxnSpPr>
          <p:nvPr/>
        </p:nvCxnSpPr>
        <p:spPr>
          <a:xfrm flipV="1">
            <a:off x="8656417" y="3398223"/>
            <a:ext cx="0" cy="347956"/>
          </a:xfrm>
          <a:prstGeom prst="straightConnector1">
            <a:avLst/>
          </a:prstGeom>
          <a:noFill/>
          <a:ln w="25400" cap="flat" cmpd="sng">
            <a:solidFill>
              <a:schemeClr val="accent6"/>
            </a:solidFill>
            <a:prstDash val="solid"/>
            <a:round/>
            <a:headEnd type="none" w="sm" len="sm"/>
            <a:tailEnd type="none" w="med" len="med"/>
          </a:ln>
        </p:spPr>
      </p:cxnSp>
      <p:cxnSp>
        <p:nvCxnSpPr>
          <p:cNvPr id="58" name="Google Shape;451;p22">
            <a:extLst>
              <a:ext uri="{FF2B5EF4-FFF2-40B4-BE49-F238E27FC236}">
                <a16:creationId xmlns:a16="http://schemas.microsoft.com/office/drawing/2014/main" id="{687665F5-BD3D-4D4E-BD42-33B537C6A9FA}"/>
              </a:ext>
            </a:extLst>
          </p:cNvPr>
          <p:cNvCxnSpPr>
            <a:cxnSpLocks/>
          </p:cNvCxnSpPr>
          <p:nvPr/>
        </p:nvCxnSpPr>
        <p:spPr>
          <a:xfrm flipV="1">
            <a:off x="5195697" y="3398223"/>
            <a:ext cx="0" cy="347956"/>
          </a:xfrm>
          <a:prstGeom prst="straightConnector1">
            <a:avLst/>
          </a:prstGeom>
          <a:noFill/>
          <a:ln w="25400" cap="flat" cmpd="sng">
            <a:solidFill>
              <a:schemeClr val="accent6"/>
            </a:solidFill>
            <a:prstDash val="solid"/>
            <a:round/>
            <a:headEnd type="none" w="sm" len="sm"/>
            <a:tailEnd type="none" w="med" len="med"/>
          </a:ln>
        </p:spPr>
      </p:cxnSp>
      <p:sp>
        <p:nvSpPr>
          <p:cNvPr id="44" name="Google Shape;458;p22">
            <a:extLst>
              <a:ext uri="{FF2B5EF4-FFF2-40B4-BE49-F238E27FC236}">
                <a16:creationId xmlns:a16="http://schemas.microsoft.com/office/drawing/2014/main" id="{47BE28A9-A435-BC4C-9F8C-F29FB42D513E}"/>
              </a:ext>
            </a:extLst>
          </p:cNvPr>
          <p:cNvSpPr/>
          <p:nvPr/>
        </p:nvSpPr>
        <p:spPr>
          <a:xfrm>
            <a:off x="4403697" y="3584694"/>
            <a:ext cx="1584000" cy="562533"/>
          </a:xfrm>
          <a:prstGeom prst="roundRect">
            <a:avLst>
              <a:gd name="adj" fmla="val 21705"/>
            </a:avLst>
          </a:prstGeom>
          <a:solidFill>
            <a:schemeClr val="accent2"/>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HER2</a:t>
            </a:r>
            <a:br>
              <a:rPr lang="en-GB" sz="1200" b="1" i="0" u="none" strike="noStrike" cap="none" dirty="0">
                <a:latin typeface="Arial"/>
                <a:ea typeface="Arial"/>
                <a:cs typeface="Arial"/>
                <a:sym typeface="Arial"/>
              </a:rPr>
            </a:br>
            <a:r>
              <a:rPr lang="en-GB" sz="1200" b="1" i="0" u="none" strike="noStrike" cap="none" dirty="0">
                <a:latin typeface="Arial"/>
                <a:ea typeface="Arial"/>
                <a:cs typeface="Arial"/>
                <a:sym typeface="Arial"/>
              </a:rPr>
              <a:t>IHC3</a:t>
            </a:r>
            <a:r>
              <a:rPr lang="en-GB" sz="1200" b="1" i="0" u="none" strike="noStrike" cap="none" baseline="30000" dirty="0">
                <a:latin typeface="Arial"/>
                <a:ea typeface="Arial"/>
                <a:cs typeface="Arial"/>
                <a:sym typeface="Arial"/>
              </a:rPr>
              <a:t>+</a:t>
            </a:r>
            <a:r>
              <a:rPr lang="en-GB" sz="1200" b="1" i="0" u="none" strike="noStrike" cap="none" dirty="0">
                <a:latin typeface="Arial"/>
                <a:ea typeface="Arial"/>
                <a:cs typeface="Arial"/>
                <a:sym typeface="Arial"/>
              </a:rPr>
              <a:t>/IHC2</a:t>
            </a:r>
            <a:r>
              <a:rPr lang="en-GB" sz="1200" b="1" i="0" u="none" strike="noStrike" cap="none" baseline="30000" dirty="0">
                <a:latin typeface="Arial"/>
                <a:ea typeface="Arial"/>
                <a:cs typeface="Arial"/>
                <a:sym typeface="Arial"/>
              </a:rPr>
              <a:t>+ </a:t>
            </a:r>
            <a:r>
              <a:rPr lang="en-GB" sz="1200" b="1" i="0" u="none" strike="noStrike" cap="none" dirty="0">
                <a:latin typeface="Arial"/>
                <a:ea typeface="Arial"/>
                <a:cs typeface="Arial"/>
                <a:sym typeface="Arial"/>
              </a:rPr>
              <a:t>ISH</a:t>
            </a:r>
            <a:r>
              <a:rPr lang="en-GB" sz="1200" b="1" i="0" u="none" strike="noStrike" cap="none" baseline="30000" dirty="0">
                <a:latin typeface="Arial"/>
                <a:ea typeface="Arial"/>
                <a:cs typeface="Arial"/>
                <a:sym typeface="Arial"/>
              </a:rPr>
              <a:t>+</a:t>
            </a:r>
          </a:p>
        </p:txBody>
      </p:sp>
      <p:sp>
        <p:nvSpPr>
          <p:cNvPr id="46" name="Google Shape;458;p22">
            <a:extLst>
              <a:ext uri="{FF2B5EF4-FFF2-40B4-BE49-F238E27FC236}">
                <a16:creationId xmlns:a16="http://schemas.microsoft.com/office/drawing/2014/main" id="{BB7FD115-7731-3F42-951C-607CF169E914}"/>
              </a:ext>
            </a:extLst>
          </p:cNvPr>
          <p:cNvSpPr/>
          <p:nvPr/>
        </p:nvSpPr>
        <p:spPr>
          <a:xfrm>
            <a:off x="7864417" y="3584694"/>
            <a:ext cx="1584000" cy="562533"/>
          </a:xfrm>
          <a:prstGeom prst="roundRect">
            <a:avLst>
              <a:gd name="adj" fmla="val 21705"/>
            </a:avLst>
          </a:prstGeom>
          <a:solidFill>
            <a:schemeClr val="accent2"/>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CLDN-18.2</a:t>
            </a:r>
            <a:r>
              <a:rPr lang="en-GB" sz="1200" b="1" i="0" u="none" strike="noStrike" cap="none" baseline="30000" dirty="0">
                <a:latin typeface="Arial"/>
                <a:ea typeface="Arial"/>
                <a:cs typeface="Arial"/>
                <a:sym typeface="Arial"/>
              </a:rPr>
              <a:t>+</a:t>
            </a:r>
          </a:p>
        </p:txBody>
      </p:sp>
      <p:sp>
        <p:nvSpPr>
          <p:cNvPr id="47" name="Google Shape;458;p22">
            <a:extLst>
              <a:ext uri="{FF2B5EF4-FFF2-40B4-BE49-F238E27FC236}">
                <a16:creationId xmlns:a16="http://schemas.microsoft.com/office/drawing/2014/main" id="{B4B790DD-B0E1-574F-9BF8-913C22AD3C25}"/>
              </a:ext>
            </a:extLst>
          </p:cNvPr>
          <p:cNvSpPr/>
          <p:nvPr/>
        </p:nvSpPr>
        <p:spPr>
          <a:xfrm>
            <a:off x="9594775" y="3584694"/>
            <a:ext cx="1584000" cy="562533"/>
          </a:xfrm>
          <a:prstGeom prst="roundRect">
            <a:avLst>
              <a:gd name="adj" fmla="val 21705"/>
            </a:avLst>
          </a:prstGeom>
          <a:solidFill>
            <a:schemeClr val="accent3"/>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200" b="1" i="0" u="none" strike="noStrike" cap="none" dirty="0">
                <a:latin typeface="Arial"/>
                <a:ea typeface="Arial"/>
                <a:cs typeface="Arial"/>
                <a:sym typeface="Arial"/>
              </a:rPr>
              <a:t>No biomarker</a:t>
            </a:r>
          </a:p>
        </p:txBody>
      </p:sp>
      <p:sp>
        <p:nvSpPr>
          <p:cNvPr id="60" name="Google Shape;458;p22">
            <a:extLst>
              <a:ext uri="{FF2B5EF4-FFF2-40B4-BE49-F238E27FC236}">
                <a16:creationId xmlns:a16="http://schemas.microsoft.com/office/drawing/2014/main" id="{F68FC8C7-256E-5A42-A64B-636E3BC29226}"/>
              </a:ext>
            </a:extLst>
          </p:cNvPr>
          <p:cNvSpPr/>
          <p:nvPr/>
        </p:nvSpPr>
        <p:spPr>
          <a:xfrm>
            <a:off x="4493697" y="4287364"/>
            <a:ext cx="1404000" cy="562533"/>
          </a:xfrm>
          <a:prstGeom prst="roundRect">
            <a:avLst>
              <a:gd name="adj" fmla="val 21705"/>
            </a:avLst>
          </a:prstGeom>
          <a:solidFill>
            <a:schemeClr val="accent6">
              <a:lumMod val="20000"/>
              <a:lumOff val="80000"/>
            </a:schemeClr>
          </a:solidFill>
          <a:ln w="25400" cap="flat" cmpd="sng">
            <a:noFill/>
            <a:prstDash val="solid"/>
            <a:round/>
            <a:headEnd type="none" w="sm" len="sm"/>
            <a:tailEnd type="none" w="sm" len="sm"/>
          </a:ln>
        </p:spPr>
        <p:txBody>
          <a:bodyPr spcFirstLastPara="1" wrap="square" lIns="0" tIns="45700" rIns="0" bIns="45700" anchor="ctr" anchorCtr="0">
            <a:noAutofit/>
          </a:bodyPr>
          <a:lstStyle/>
          <a:p>
            <a:pPr marR="0" lvl="0" algn="ctr" rtl="0">
              <a:lnSpc>
                <a:spcPct val="100000"/>
              </a:lnSpc>
              <a:spcBef>
                <a:spcPts val="0"/>
              </a:spcBef>
              <a:spcAft>
                <a:spcPts val="0"/>
              </a:spcAft>
              <a:buClr>
                <a:srgbClr val="000000"/>
              </a:buClr>
              <a:buSzPts val="1400"/>
            </a:pPr>
            <a:r>
              <a:rPr lang="en-GB" sz="1000" i="0" u="none" strike="noStrike" cap="none" dirty="0">
                <a:latin typeface="Arial"/>
                <a:ea typeface="Arial"/>
                <a:cs typeface="Arial"/>
                <a:sym typeface="Arial"/>
              </a:rPr>
              <a:t>Chemotherapy </a:t>
            </a:r>
            <a:br>
              <a:rPr lang="en-GB" sz="1000" i="0" u="none" strike="noStrike" cap="none" dirty="0">
                <a:latin typeface="Arial"/>
                <a:ea typeface="Arial"/>
                <a:cs typeface="Arial"/>
                <a:sym typeface="Arial"/>
              </a:rPr>
            </a:br>
            <a:r>
              <a:rPr lang="en-GB" sz="1000" i="0" u="none" strike="noStrike" cap="none" dirty="0">
                <a:latin typeface="Arial"/>
                <a:ea typeface="Arial"/>
                <a:cs typeface="Arial"/>
                <a:sym typeface="Arial"/>
              </a:rPr>
              <a:t>+ HER2 </a:t>
            </a:r>
            <a:r>
              <a:rPr lang="en-GB" sz="1000" dirty="0">
                <a:latin typeface="Arial"/>
                <a:ea typeface="Arial"/>
                <a:cs typeface="Arial"/>
                <a:sym typeface="Arial"/>
              </a:rPr>
              <a:t>+ PD-1</a:t>
            </a:r>
            <a:endParaRPr lang="en-GB" sz="1000" i="0" u="none" strike="noStrike" cap="none" dirty="0">
              <a:latin typeface="Arial"/>
              <a:ea typeface="Arial"/>
              <a:cs typeface="Arial"/>
              <a:sym typeface="Arial"/>
            </a:endParaRPr>
          </a:p>
        </p:txBody>
      </p:sp>
      <p:sp>
        <p:nvSpPr>
          <p:cNvPr id="62" name="Google Shape;458;p22">
            <a:extLst>
              <a:ext uri="{FF2B5EF4-FFF2-40B4-BE49-F238E27FC236}">
                <a16:creationId xmlns:a16="http://schemas.microsoft.com/office/drawing/2014/main" id="{555327B4-C6FE-914C-A729-793AD34FF63C}"/>
              </a:ext>
            </a:extLst>
          </p:cNvPr>
          <p:cNvSpPr/>
          <p:nvPr/>
        </p:nvSpPr>
        <p:spPr>
          <a:xfrm>
            <a:off x="6224057" y="4285734"/>
            <a:ext cx="1404000" cy="562533"/>
          </a:xfrm>
          <a:prstGeom prst="roundRect">
            <a:avLst>
              <a:gd name="adj" fmla="val 21705"/>
            </a:avLst>
          </a:prstGeom>
          <a:solidFill>
            <a:schemeClr val="accent6">
              <a:lumMod val="20000"/>
              <a:lumOff val="80000"/>
            </a:schemeClr>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i="0" u="none" strike="noStrike" cap="none" dirty="0">
                <a:latin typeface="Arial"/>
                <a:ea typeface="Arial"/>
                <a:cs typeface="Arial"/>
                <a:sym typeface="Arial"/>
              </a:rPr>
              <a:t>Chemotherapy</a:t>
            </a:r>
            <a:r>
              <a:rPr lang="en-GB" sz="1000" dirty="0">
                <a:latin typeface="Arial" panose="020B0604020202020204" pitchFamily="34" charset="0"/>
                <a:cs typeface="Arial" panose="020B0604020202020204" pitchFamily="34" charset="0"/>
              </a:rPr>
              <a:t> + </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FGFR2B ± PD-1</a:t>
            </a:r>
          </a:p>
        </p:txBody>
      </p:sp>
      <p:sp>
        <p:nvSpPr>
          <p:cNvPr id="63" name="Google Shape;458;p22">
            <a:extLst>
              <a:ext uri="{FF2B5EF4-FFF2-40B4-BE49-F238E27FC236}">
                <a16:creationId xmlns:a16="http://schemas.microsoft.com/office/drawing/2014/main" id="{87D58185-D8E6-6E43-9A6A-0D5541B7722D}"/>
              </a:ext>
            </a:extLst>
          </p:cNvPr>
          <p:cNvSpPr/>
          <p:nvPr/>
        </p:nvSpPr>
        <p:spPr>
          <a:xfrm>
            <a:off x="7954417" y="4285734"/>
            <a:ext cx="1404000" cy="562533"/>
          </a:xfrm>
          <a:prstGeom prst="roundRect">
            <a:avLst>
              <a:gd name="adj" fmla="val 21705"/>
            </a:avLst>
          </a:prstGeom>
          <a:solidFill>
            <a:schemeClr val="accent6">
              <a:lumMod val="20000"/>
              <a:lumOff val="80000"/>
            </a:schemeClr>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i="0" u="none" strike="noStrike" cap="none" dirty="0">
                <a:latin typeface="Arial"/>
                <a:ea typeface="Arial"/>
                <a:cs typeface="Arial"/>
                <a:sym typeface="Arial"/>
              </a:rPr>
              <a:t>Chemotherapy</a:t>
            </a:r>
            <a:r>
              <a:rPr lang="en-GB" sz="1000" dirty="0">
                <a:latin typeface="Arial" panose="020B0604020202020204" pitchFamily="34" charset="0"/>
                <a:cs typeface="Arial" panose="020B0604020202020204" pitchFamily="34" charset="0"/>
              </a:rPr>
              <a:t> + CLDN-18.2 </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 PD-1</a:t>
            </a:r>
          </a:p>
        </p:txBody>
      </p:sp>
      <p:sp>
        <p:nvSpPr>
          <p:cNvPr id="64" name="Google Shape;458;p22">
            <a:extLst>
              <a:ext uri="{FF2B5EF4-FFF2-40B4-BE49-F238E27FC236}">
                <a16:creationId xmlns:a16="http://schemas.microsoft.com/office/drawing/2014/main" id="{E6D286D4-CA2D-FE4E-9D77-6D7FAA7ABBCC}"/>
              </a:ext>
            </a:extLst>
          </p:cNvPr>
          <p:cNvSpPr/>
          <p:nvPr/>
        </p:nvSpPr>
        <p:spPr>
          <a:xfrm>
            <a:off x="9712097" y="4285734"/>
            <a:ext cx="1404000" cy="562533"/>
          </a:xfrm>
          <a:prstGeom prst="roundRect">
            <a:avLst>
              <a:gd name="adj" fmla="val 21705"/>
            </a:avLst>
          </a:prstGeom>
          <a:solidFill>
            <a:schemeClr val="accent6">
              <a:lumMod val="20000"/>
              <a:lumOff val="80000"/>
            </a:schemeClr>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i="0" u="none" strike="noStrike" cap="none" dirty="0">
                <a:latin typeface="Arial"/>
                <a:ea typeface="Arial"/>
                <a:cs typeface="Arial"/>
                <a:sym typeface="Arial"/>
              </a:rPr>
              <a:t>Chemotherapy</a:t>
            </a:r>
            <a:r>
              <a:rPr lang="en-GB" sz="1000" dirty="0">
                <a:latin typeface="Arial" panose="020B0604020202020204" pitchFamily="34" charset="0"/>
                <a:cs typeface="Arial" panose="020B0604020202020204" pitchFamily="34" charset="0"/>
              </a:rPr>
              <a:t> </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 TKI + IO</a:t>
            </a:r>
          </a:p>
        </p:txBody>
      </p:sp>
      <p:sp>
        <p:nvSpPr>
          <p:cNvPr id="2" name="Google Shape;458;p22">
            <a:extLst>
              <a:ext uri="{FF2B5EF4-FFF2-40B4-BE49-F238E27FC236}">
                <a16:creationId xmlns:a16="http://schemas.microsoft.com/office/drawing/2014/main" id="{7902FD1D-23A5-9DDD-591D-2ACC52DECAC3}"/>
              </a:ext>
            </a:extLst>
          </p:cNvPr>
          <p:cNvSpPr/>
          <p:nvPr/>
        </p:nvSpPr>
        <p:spPr>
          <a:xfrm>
            <a:off x="6232835" y="4999815"/>
            <a:ext cx="1404000" cy="278806"/>
          </a:xfrm>
          <a:prstGeom prst="roundRect">
            <a:avLst>
              <a:gd name="adj" fmla="val 21705"/>
            </a:avLst>
          </a:prstGeom>
          <a:solidFill>
            <a:schemeClr val="accent3"/>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dirty="0">
                <a:latin typeface="Arial" panose="020B0604020202020204" pitchFamily="34" charset="0"/>
                <a:cs typeface="Arial" panose="020B0604020202020204" pitchFamily="34" charset="0"/>
              </a:rPr>
              <a:t>Investigational</a:t>
            </a:r>
          </a:p>
        </p:txBody>
      </p:sp>
      <p:sp>
        <p:nvSpPr>
          <p:cNvPr id="3" name="Google Shape;458;p22">
            <a:extLst>
              <a:ext uri="{FF2B5EF4-FFF2-40B4-BE49-F238E27FC236}">
                <a16:creationId xmlns:a16="http://schemas.microsoft.com/office/drawing/2014/main" id="{15509525-93A3-5A0F-F6FF-58A1E8BE8580}"/>
              </a:ext>
            </a:extLst>
          </p:cNvPr>
          <p:cNvSpPr/>
          <p:nvPr/>
        </p:nvSpPr>
        <p:spPr>
          <a:xfrm>
            <a:off x="9684775" y="4999815"/>
            <a:ext cx="1404000" cy="278806"/>
          </a:xfrm>
          <a:prstGeom prst="roundRect">
            <a:avLst>
              <a:gd name="adj" fmla="val 21705"/>
            </a:avLst>
          </a:prstGeom>
          <a:solidFill>
            <a:schemeClr val="accent3"/>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dirty="0">
                <a:latin typeface="Arial" panose="020B0604020202020204" pitchFamily="34" charset="0"/>
                <a:cs typeface="Arial" panose="020B0604020202020204" pitchFamily="34" charset="0"/>
              </a:rPr>
              <a:t>Investigational</a:t>
            </a:r>
          </a:p>
        </p:txBody>
      </p:sp>
      <p:sp>
        <p:nvSpPr>
          <p:cNvPr id="4" name="Google Shape;458;p22">
            <a:extLst>
              <a:ext uri="{FF2B5EF4-FFF2-40B4-BE49-F238E27FC236}">
                <a16:creationId xmlns:a16="http://schemas.microsoft.com/office/drawing/2014/main" id="{A9CE0F6D-C134-78AF-53B8-6DC6991E14D3}"/>
              </a:ext>
            </a:extLst>
          </p:cNvPr>
          <p:cNvSpPr/>
          <p:nvPr/>
        </p:nvSpPr>
        <p:spPr>
          <a:xfrm>
            <a:off x="4474909" y="4962947"/>
            <a:ext cx="1404000" cy="278806"/>
          </a:xfrm>
          <a:prstGeom prst="roundRect">
            <a:avLst>
              <a:gd name="adj" fmla="val 21705"/>
            </a:avLst>
          </a:prstGeom>
          <a:solidFill>
            <a:schemeClr val="accent2"/>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dirty="0">
                <a:latin typeface="Arial" panose="020B0604020202020204" pitchFamily="34" charset="0"/>
                <a:cs typeface="Arial" panose="020B0604020202020204" pitchFamily="34" charset="0"/>
              </a:rPr>
              <a:t>Standard of care</a:t>
            </a:r>
          </a:p>
        </p:txBody>
      </p:sp>
      <p:sp>
        <p:nvSpPr>
          <p:cNvPr id="6" name="Google Shape;458;p22">
            <a:extLst>
              <a:ext uri="{FF2B5EF4-FFF2-40B4-BE49-F238E27FC236}">
                <a16:creationId xmlns:a16="http://schemas.microsoft.com/office/drawing/2014/main" id="{B952F66F-2A3D-10D0-8A9C-924C522F3464}"/>
              </a:ext>
            </a:extLst>
          </p:cNvPr>
          <p:cNvSpPr/>
          <p:nvPr/>
        </p:nvSpPr>
        <p:spPr>
          <a:xfrm>
            <a:off x="7938598" y="5020154"/>
            <a:ext cx="1404000" cy="278806"/>
          </a:xfrm>
          <a:prstGeom prst="roundRect">
            <a:avLst>
              <a:gd name="adj" fmla="val 21705"/>
            </a:avLst>
          </a:prstGeom>
          <a:solidFill>
            <a:schemeClr val="accent2"/>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dirty="0">
                <a:latin typeface="Arial" panose="020B0604020202020204" pitchFamily="34" charset="0"/>
                <a:cs typeface="Arial" panose="020B0604020202020204" pitchFamily="34" charset="0"/>
              </a:rPr>
              <a:t>Standard of care</a:t>
            </a:r>
          </a:p>
        </p:txBody>
      </p:sp>
      <p:sp>
        <p:nvSpPr>
          <p:cNvPr id="7" name="Google Shape;458;p22">
            <a:extLst>
              <a:ext uri="{FF2B5EF4-FFF2-40B4-BE49-F238E27FC236}">
                <a16:creationId xmlns:a16="http://schemas.microsoft.com/office/drawing/2014/main" id="{432E7050-7B06-D2D0-6E06-6BDA234E565E}"/>
              </a:ext>
            </a:extLst>
          </p:cNvPr>
          <p:cNvSpPr/>
          <p:nvPr/>
        </p:nvSpPr>
        <p:spPr>
          <a:xfrm>
            <a:off x="2748939" y="4985525"/>
            <a:ext cx="1404000" cy="278806"/>
          </a:xfrm>
          <a:prstGeom prst="roundRect">
            <a:avLst>
              <a:gd name="adj" fmla="val 21705"/>
            </a:avLst>
          </a:prstGeom>
          <a:solidFill>
            <a:schemeClr val="accent2"/>
          </a:solidFill>
          <a:ln w="25400" cap="flat" cmpd="sng">
            <a:noFill/>
            <a:prstDash val="solid"/>
            <a:round/>
            <a:headEnd type="none" w="sm" len="sm"/>
            <a:tailEnd type="none" w="sm" len="sm"/>
          </a:ln>
        </p:spPr>
        <p:txBody>
          <a:bodyPr spcFirstLastPara="1" wrap="square" lIns="0" tIns="45700" rIns="0" bIns="45700" anchor="ctr" anchorCtr="0">
            <a:noAutofit/>
          </a:bodyPr>
          <a:lstStyle/>
          <a:p>
            <a:pPr algn="ctr"/>
            <a:r>
              <a:rPr lang="en-GB" sz="1000" dirty="0">
                <a:latin typeface="Arial" panose="020B0604020202020204" pitchFamily="34" charset="0"/>
                <a:cs typeface="Arial" panose="020B0604020202020204" pitchFamily="34" charset="0"/>
              </a:rPr>
              <a:t>Standard of care</a:t>
            </a:r>
          </a:p>
        </p:txBody>
      </p:sp>
      <p:sp>
        <p:nvSpPr>
          <p:cNvPr id="8" name="Google Shape;458;p22">
            <a:extLst>
              <a:ext uri="{FF2B5EF4-FFF2-40B4-BE49-F238E27FC236}">
                <a16:creationId xmlns:a16="http://schemas.microsoft.com/office/drawing/2014/main" id="{7C276C69-BE2D-232E-6AFD-A438519FCA24}"/>
              </a:ext>
            </a:extLst>
          </p:cNvPr>
          <p:cNvSpPr/>
          <p:nvPr/>
        </p:nvSpPr>
        <p:spPr>
          <a:xfrm>
            <a:off x="2748939" y="4306568"/>
            <a:ext cx="1404000" cy="562533"/>
          </a:xfrm>
          <a:prstGeom prst="roundRect">
            <a:avLst>
              <a:gd name="adj" fmla="val 21705"/>
            </a:avLst>
          </a:prstGeom>
          <a:solidFill>
            <a:schemeClr val="accent6">
              <a:lumMod val="20000"/>
              <a:lumOff val="80000"/>
            </a:schemeClr>
          </a:solidFill>
          <a:ln w="25400" cap="flat" cmpd="sng">
            <a:noFill/>
            <a:prstDash val="solid"/>
            <a:round/>
            <a:headEnd type="none" w="sm" len="sm"/>
            <a:tailEnd type="none" w="sm" len="sm"/>
          </a:ln>
        </p:spPr>
        <p:txBody>
          <a:bodyPr spcFirstLastPara="1" wrap="square" lIns="0" tIns="45700" rIns="0" bIns="45700" anchor="ctr" anchorCtr="0">
            <a:noAutofit/>
          </a:bodyPr>
          <a:lstStyle/>
          <a:p>
            <a:pPr marR="0" lvl="0" algn="ctr" rtl="0">
              <a:lnSpc>
                <a:spcPct val="100000"/>
              </a:lnSpc>
              <a:spcBef>
                <a:spcPts val="0"/>
              </a:spcBef>
              <a:spcAft>
                <a:spcPts val="0"/>
              </a:spcAft>
              <a:buClr>
                <a:srgbClr val="000000"/>
              </a:buClr>
              <a:buSzPts val="1400"/>
            </a:pPr>
            <a:r>
              <a:rPr lang="en-GB" sz="1000" i="0" u="none" strike="noStrike" cap="none" dirty="0">
                <a:latin typeface="Arial"/>
                <a:ea typeface="Arial"/>
                <a:cs typeface="Arial"/>
                <a:sym typeface="Arial"/>
              </a:rPr>
              <a:t>Chemotherapy + nivolumab or pembrolizumab</a:t>
            </a:r>
          </a:p>
        </p:txBody>
      </p:sp>
    </p:spTree>
    <p:extLst>
      <p:ext uri="{BB962C8B-B14F-4D97-AF65-F5344CB8AC3E}">
        <p14:creationId xmlns:p14="http://schemas.microsoft.com/office/powerpoint/2010/main" val="3273568557"/>
      </p:ext>
    </p:extLst>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C8ED5F1-F685-44DF-8531-8DB381FB8EB1}"/>
              </a:ext>
            </a:extLst>
          </p:cNvPr>
          <p:cNvSpPr>
            <a:spLocks noGrp="1"/>
          </p:cNvSpPr>
          <p:nvPr>
            <p:ph type="title"/>
          </p:nvPr>
        </p:nvSpPr>
        <p:spPr>
          <a:xfrm>
            <a:off x="614400" y="50630"/>
            <a:ext cx="11979199" cy="504519"/>
          </a:xfrm>
        </p:spPr>
        <p:txBody>
          <a:bodyPr>
            <a:normAutofit fontScale="90000"/>
          </a:bodyPr>
          <a:lstStyle/>
          <a:p>
            <a:r>
              <a:rPr lang="en-GB" dirty="0"/>
              <a:t>Investigational first-line treatments in the GC/GEA setting</a:t>
            </a:r>
          </a:p>
        </p:txBody>
      </p:sp>
      <p:sp>
        <p:nvSpPr>
          <p:cNvPr id="9" name="Content Placeholder 8">
            <a:extLst>
              <a:ext uri="{FF2B5EF4-FFF2-40B4-BE49-F238E27FC236}">
                <a16:creationId xmlns:a16="http://schemas.microsoft.com/office/drawing/2014/main" id="{A93C21CE-1BE3-214E-9AE0-F0F0E181ACED}"/>
              </a:ext>
            </a:extLst>
          </p:cNvPr>
          <p:cNvSpPr>
            <a:spLocks noGrp="1"/>
          </p:cNvSpPr>
          <p:nvPr>
            <p:ph sz="quarter" idx="15"/>
          </p:nvPr>
        </p:nvSpPr>
        <p:spPr>
          <a:xfrm>
            <a:off x="614400" y="5881648"/>
            <a:ext cx="11316343" cy="777136"/>
          </a:xfrm>
        </p:spPr>
        <p:txBody>
          <a:bodyPr wrap="square" anchor="ctr">
            <a:spAutoFit/>
          </a:bodyPr>
          <a:lstStyle/>
          <a:p>
            <a:r>
              <a:rPr lang="en-GB" dirty="0"/>
              <a:t>5-FU, fluorouracil; CLDN, claudin;</a:t>
            </a:r>
            <a:r>
              <a:rPr lang="en-GB" sz="1200" dirty="0"/>
              <a:t> </a:t>
            </a:r>
            <a:r>
              <a:rPr lang="en-GB" dirty="0"/>
              <a:t>FGFR2B, fibroblast growth factor receptor 2B GC, gastric cancer; GEA, </a:t>
            </a:r>
            <a:r>
              <a:rPr lang="en-GB" sz="1200" dirty="0"/>
              <a:t>gastroesophageal adenocarcinoma</a:t>
            </a:r>
            <a:r>
              <a:rPr lang="en-GB" dirty="0"/>
              <a:t>; HER2, human epidermal growth factor receptor 2; mFOLFOX, modified </a:t>
            </a:r>
            <a:r>
              <a:rPr lang="en-GB" dirty="0" err="1"/>
              <a:t>folinic</a:t>
            </a:r>
            <a:r>
              <a:rPr lang="en-GB" dirty="0"/>
              <a:t> acid, fluorouracil, oxaliplatin; PD-1, programmed cell death protein 1</a:t>
            </a:r>
          </a:p>
          <a:p>
            <a:r>
              <a:rPr lang="en-GB" dirty="0"/>
              <a:t>https://clinicaltrials.gov/ct2/show/NCT05052801; https://clinicaltrials.gov/ct2/show/NCT03505320; https://clinicaltrials.gov/ct2/show/NCT05052801; </a:t>
            </a:r>
            <a:br>
              <a:rPr lang="en-GB" dirty="0"/>
            </a:br>
            <a:r>
              <a:rPr lang="en-GB" dirty="0"/>
              <a:t>https://clinicaltrials.gov/ct2/show/NCT05111626;  https://clinicaltrials.gov/ct2/show/NCT05152147; https://clinicaltrials.gov/ct2/show/NCT04662710</a:t>
            </a:r>
          </a:p>
        </p:txBody>
      </p:sp>
      <p:graphicFrame>
        <p:nvGraphicFramePr>
          <p:cNvPr id="7" name="Content Placeholder 19">
            <a:extLst>
              <a:ext uri="{FF2B5EF4-FFF2-40B4-BE49-F238E27FC236}">
                <a16:creationId xmlns:a16="http://schemas.microsoft.com/office/drawing/2014/main" id="{11E48F84-5693-D659-80D7-5BD4B15A466D}"/>
              </a:ext>
            </a:extLst>
          </p:cNvPr>
          <p:cNvGraphicFramePr>
            <a:graphicFrameLocks/>
          </p:cNvGraphicFramePr>
          <p:nvPr>
            <p:extLst>
              <p:ext uri="{D42A27DB-BD31-4B8C-83A1-F6EECF244321}">
                <p14:modId xmlns:p14="http://schemas.microsoft.com/office/powerpoint/2010/main" val="2515072886"/>
              </p:ext>
            </p:extLst>
          </p:nvPr>
        </p:nvGraphicFramePr>
        <p:xfrm>
          <a:off x="614401" y="587784"/>
          <a:ext cx="10963198" cy="5080551"/>
        </p:xfrm>
        <a:graphic>
          <a:graphicData uri="http://schemas.openxmlformats.org/drawingml/2006/table">
            <a:tbl>
              <a:tblPr firstRow="1" bandRow="1">
                <a:tableStyleId>{5C22544A-7EE6-4342-B048-85BDC9FD1C3A}</a:tableStyleId>
              </a:tblPr>
              <a:tblGrid>
                <a:gridCol w="2347470">
                  <a:extLst>
                    <a:ext uri="{9D8B030D-6E8A-4147-A177-3AD203B41FA5}">
                      <a16:colId xmlns:a16="http://schemas.microsoft.com/office/drawing/2014/main" val="1967903120"/>
                    </a:ext>
                  </a:extLst>
                </a:gridCol>
                <a:gridCol w="1436445">
                  <a:extLst>
                    <a:ext uri="{9D8B030D-6E8A-4147-A177-3AD203B41FA5}">
                      <a16:colId xmlns:a16="http://schemas.microsoft.com/office/drawing/2014/main" val="2401372004"/>
                    </a:ext>
                  </a:extLst>
                </a:gridCol>
                <a:gridCol w="1436445">
                  <a:extLst>
                    <a:ext uri="{9D8B030D-6E8A-4147-A177-3AD203B41FA5}">
                      <a16:colId xmlns:a16="http://schemas.microsoft.com/office/drawing/2014/main" val="4225798242"/>
                    </a:ext>
                  </a:extLst>
                </a:gridCol>
                <a:gridCol w="2050652">
                  <a:extLst>
                    <a:ext uri="{9D8B030D-6E8A-4147-A177-3AD203B41FA5}">
                      <a16:colId xmlns:a16="http://schemas.microsoft.com/office/drawing/2014/main" val="577179492"/>
                    </a:ext>
                  </a:extLst>
                </a:gridCol>
                <a:gridCol w="3692186">
                  <a:extLst>
                    <a:ext uri="{9D8B030D-6E8A-4147-A177-3AD203B41FA5}">
                      <a16:colId xmlns:a16="http://schemas.microsoft.com/office/drawing/2014/main" val="3279429210"/>
                    </a:ext>
                  </a:extLst>
                </a:gridCol>
              </a:tblGrid>
              <a:tr h="248916">
                <a:tc>
                  <a:txBody>
                    <a:bodyPr/>
                    <a:lstStyle/>
                    <a:p>
                      <a:r>
                        <a:rPr lang="en-GB" sz="1200" dirty="0">
                          <a:latin typeface="Arial" panose="020B0604020202020204" pitchFamily="34" charset="0"/>
                          <a:cs typeface="Arial" panose="020B0604020202020204" pitchFamily="34" charset="0"/>
                        </a:rPr>
                        <a:t>Name</a:t>
                      </a:r>
                    </a:p>
                  </a:txBody>
                  <a:tcPr marL="91453" marR="91453" anchor="ctr"/>
                </a:tc>
                <a:tc>
                  <a:txBody>
                    <a:bodyPr/>
                    <a:lstStyle/>
                    <a:p>
                      <a:pPr algn="ctr"/>
                      <a:r>
                        <a:rPr lang="en-GB" sz="1200" dirty="0">
                          <a:latin typeface="Arial" panose="020B0604020202020204" pitchFamily="34" charset="0"/>
                          <a:cs typeface="Arial" panose="020B0604020202020204" pitchFamily="34" charset="0"/>
                        </a:rPr>
                        <a:t>Phase</a:t>
                      </a:r>
                    </a:p>
                  </a:txBody>
                  <a:tcPr marL="91453" marR="91453" anchor="ctr"/>
                </a:tc>
                <a:tc>
                  <a:txBody>
                    <a:bodyPr/>
                    <a:lstStyle/>
                    <a:p>
                      <a:pPr algn="ctr"/>
                      <a:r>
                        <a:rPr lang="en-GB" sz="1200" dirty="0">
                          <a:latin typeface="Arial" panose="020B0604020202020204" pitchFamily="34" charset="0"/>
                          <a:cs typeface="Arial" panose="020B0604020202020204" pitchFamily="34" charset="0"/>
                        </a:rPr>
                        <a:t>Biomarker</a:t>
                      </a:r>
                    </a:p>
                  </a:txBody>
                  <a:tcPr marL="91453" marR="91453" anchor="ctr"/>
                </a:tc>
                <a:tc>
                  <a:txBody>
                    <a:bodyPr/>
                    <a:lstStyle/>
                    <a:p>
                      <a:pPr algn="ctr"/>
                      <a:r>
                        <a:rPr lang="en-GB" sz="1200" dirty="0">
                          <a:latin typeface="Arial" panose="020B0604020202020204" pitchFamily="34" charset="0"/>
                          <a:cs typeface="Arial" panose="020B0604020202020204" pitchFamily="34" charset="0"/>
                        </a:rPr>
                        <a:t>Drug</a:t>
                      </a:r>
                    </a:p>
                  </a:txBody>
                  <a:tcPr marL="91453" marR="91453" anchor="ctr"/>
                </a:tc>
                <a:tc>
                  <a:txBody>
                    <a:bodyPr/>
                    <a:lstStyle/>
                    <a:p>
                      <a:pPr algn="ctr"/>
                      <a:r>
                        <a:rPr lang="en-GB" sz="1200" dirty="0">
                          <a:latin typeface="Arial" panose="020B0604020202020204" pitchFamily="34" charset="0"/>
                          <a:cs typeface="Arial" panose="020B0604020202020204" pitchFamily="34" charset="0"/>
                        </a:rPr>
                        <a:t>Arms</a:t>
                      </a:r>
                    </a:p>
                  </a:txBody>
                  <a:tcPr marL="91453" marR="91453" anchor="ctr"/>
                </a:tc>
                <a:extLst>
                  <a:ext uri="{0D108BD9-81ED-4DB2-BD59-A6C34878D82A}">
                    <a16:rowId xmlns:a16="http://schemas.microsoft.com/office/drawing/2014/main" val="1242193914"/>
                  </a:ext>
                </a:extLst>
              </a:tr>
              <a:tr h="246952">
                <a:tc>
                  <a:txBody>
                    <a:bodyPr/>
                    <a:lstStyle/>
                    <a:p>
                      <a:r>
                        <a:rPr lang="en-GB" sz="1200" b="0" i="0" dirty="0">
                          <a:latin typeface="Arial" panose="020B0604020202020204" pitchFamily="34" charset="0"/>
                          <a:cs typeface="Arial" panose="020B0604020202020204" pitchFamily="34" charset="0"/>
                        </a:rPr>
                        <a:t>GLOW</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3 </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CLDN-18.2</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Zolbetuximab </a:t>
                      </a:r>
                    </a:p>
                  </a:txBody>
                  <a:tcPr marL="91453" marR="91453" anchor="ctr"/>
                </a:tc>
                <a:tc>
                  <a:txBody>
                    <a:bodyPr/>
                    <a:lstStyle/>
                    <a:p>
                      <a:pPr marL="171450" indent="-171450">
                        <a:buClr>
                          <a:schemeClr val="accent1"/>
                        </a:buClr>
                        <a:buFont typeface="Arial" panose="020B0604020202020204" pitchFamily="34" charset="0"/>
                        <a:buChar char="•"/>
                      </a:pPr>
                      <a:r>
                        <a:rPr lang="en-GB" sz="1200" b="0" i="0" kern="1200" dirty="0" err="1">
                          <a:solidFill>
                            <a:schemeClr val="tx1"/>
                          </a:solidFill>
                          <a:effectLst/>
                          <a:latin typeface="Arial" panose="020B0604020202020204" pitchFamily="34" charset="0"/>
                          <a:ea typeface="+mn-ea"/>
                          <a:cs typeface="Arial" panose="020B0604020202020204" pitchFamily="34" charset="0"/>
                        </a:rPr>
                        <a:t>Zolbetuximab</a:t>
                      </a:r>
                      <a:r>
                        <a:rPr lang="en-GB" sz="1200" b="0" i="0" kern="1200" dirty="0">
                          <a:solidFill>
                            <a:schemeClr val="tx1"/>
                          </a:solidFill>
                          <a:effectLst/>
                          <a:latin typeface="Arial" panose="020B0604020202020204" pitchFamily="34" charset="0"/>
                          <a:ea typeface="+mn-ea"/>
                          <a:cs typeface="Arial" panose="020B0604020202020204" pitchFamily="34" charset="0"/>
                        </a:rPr>
                        <a:t> plus CAPOX</a:t>
                      </a:r>
                    </a:p>
                    <a:p>
                      <a:pPr marL="171450" indent="-171450">
                        <a:buClr>
                          <a:schemeClr val="accent1"/>
                        </a:buClr>
                        <a:buFont typeface="Arial" panose="020B0604020202020204" pitchFamily="34" charset="0"/>
                        <a:buChar char="•"/>
                      </a:pPr>
                      <a:r>
                        <a:rPr lang="en-GB" sz="1200" b="0" i="0" kern="1200" dirty="0">
                          <a:solidFill>
                            <a:schemeClr val="tx1"/>
                          </a:solidFill>
                          <a:effectLst/>
                          <a:latin typeface="Arial" panose="020B0604020202020204" pitchFamily="34" charset="0"/>
                          <a:ea typeface="+mn-ea"/>
                          <a:cs typeface="Arial" panose="020B0604020202020204" pitchFamily="34" charset="0"/>
                        </a:rPr>
                        <a:t>Placebo plus CAPOX</a:t>
                      </a:r>
                      <a:endParaRPr lang="en-GB" sz="1200" b="0" i="0" dirty="0">
                        <a:solidFill>
                          <a:schemeClr val="tx1"/>
                        </a:solidFill>
                        <a:latin typeface="Arial" panose="020B0604020202020204" pitchFamily="34" charset="0"/>
                        <a:cs typeface="Arial" panose="020B0604020202020204" pitchFamily="34" charset="0"/>
                      </a:endParaRPr>
                    </a:p>
                  </a:txBody>
                  <a:tcPr marL="91453" marR="91453" anchor="ctr"/>
                </a:tc>
                <a:extLst>
                  <a:ext uri="{0D108BD9-81ED-4DB2-BD59-A6C34878D82A}">
                    <a16:rowId xmlns:a16="http://schemas.microsoft.com/office/drawing/2014/main" val="3545819390"/>
                  </a:ext>
                </a:extLst>
              </a:tr>
              <a:tr h="246952">
                <a:tc>
                  <a:txBody>
                    <a:bodyPr/>
                    <a:lstStyle/>
                    <a:p>
                      <a:r>
                        <a:rPr lang="en-GB" sz="1200" b="0" i="0" dirty="0">
                          <a:latin typeface="Arial" panose="020B0604020202020204" pitchFamily="34" charset="0"/>
                          <a:cs typeface="Arial" panose="020B0604020202020204" pitchFamily="34" charset="0"/>
                        </a:rPr>
                        <a:t>ILUSTRO</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2</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CLDN- 18.2</a:t>
                      </a:r>
                    </a:p>
                    <a:p>
                      <a:pPr algn="ctr"/>
                      <a:r>
                        <a:rPr lang="en-GB" sz="1200" b="0" i="0" dirty="0">
                          <a:latin typeface="Arial" panose="020B0604020202020204" pitchFamily="34" charset="0"/>
                          <a:cs typeface="Arial" panose="020B0604020202020204" pitchFamily="34" charset="0"/>
                        </a:rPr>
                        <a:t>PD-1 </a:t>
                      </a:r>
                    </a:p>
                  </a:txBody>
                  <a:tcPr marL="91453" marR="91453" anchor="ctr"/>
                </a:tc>
                <a:tc>
                  <a:txBody>
                    <a:bodyPr/>
                    <a:lstStyle/>
                    <a:p>
                      <a:pPr marL="0" indent="0" algn="ctr">
                        <a:buFont typeface="Arial" panose="020B0604020202020204" pitchFamily="34" charset="0"/>
                        <a:buNone/>
                      </a:pPr>
                      <a:r>
                        <a:rPr lang="en-GB" sz="1200" b="0" i="0" dirty="0" err="1">
                          <a:latin typeface="Arial" panose="020B0604020202020204" pitchFamily="34" charset="0"/>
                          <a:cs typeface="Arial" panose="020B0604020202020204" pitchFamily="34" charset="0"/>
                        </a:rPr>
                        <a:t>Zolbetuximab</a:t>
                      </a:r>
                      <a:r>
                        <a:rPr lang="en-GB" sz="1200" b="0" i="0" dirty="0">
                          <a:latin typeface="Arial" panose="020B0604020202020204" pitchFamily="34" charset="0"/>
                          <a:cs typeface="Arial" panose="020B0604020202020204" pitchFamily="34" charset="0"/>
                        </a:rPr>
                        <a:t> </a:t>
                      </a:r>
                    </a:p>
                    <a:p>
                      <a:pPr marL="0" indent="0" algn="ctr">
                        <a:buFont typeface="Arial" panose="020B0604020202020204" pitchFamily="34" charset="0"/>
                        <a:buNone/>
                      </a:pPr>
                      <a:r>
                        <a:rPr lang="en-GB" sz="1200" b="0" i="0" dirty="0">
                          <a:latin typeface="Arial" panose="020B0604020202020204" pitchFamily="34" charset="0"/>
                          <a:cs typeface="Arial" panose="020B0604020202020204" pitchFamily="34" charset="0"/>
                        </a:rPr>
                        <a:t>Pembrolizumab </a:t>
                      </a:r>
                    </a:p>
                    <a:p>
                      <a:pPr marL="0" indent="0" algn="ctr">
                        <a:buFont typeface="Arial" panose="020B0604020202020204" pitchFamily="34" charset="0"/>
                        <a:buNone/>
                      </a:pPr>
                      <a:r>
                        <a:rPr lang="en-GB" sz="1200" b="0" i="0" dirty="0">
                          <a:latin typeface="Arial" panose="020B0604020202020204" pitchFamily="34" charset="0"/>
                          <a:cs typeface="Arial" panose="020B0604020202020204" pitchFamily="34" charset="0"/>
                        </a:rPr>
                        <a:t>Nivolumab </a:t>
                      </a:r>
                    </a:p>
                  </a:txBody>
                  <a:tcPr marL="91453" marR="91453" anchor="ctr"/>
                </a:tc>
                <a:tc>
                  <a:txBody>
                    <a:bodyPr/>
                    <a:lstStyle/>
                    <a:p>
                      <a:pPr marL="171450" indent="-171450">
                        <a:buClr>
                          <a:schemeClr val="accent1"/>
                        </a:buClr>
                        <a:buFont typeface="Arial" panose="020B0604020202020204" pitchFamily="34" charset="0"/>
                        <a:buChar char="•"/>
                      </a:pPr>
                      <a:r>
                        <a:rPr lang="en-GB" sz="1200" b="0" i="0" kern="1200" dirty="0" err="1">
                          <a:solidFill>
                            <a:schemeClr val="dk1"/>
                          </a:solidFill>
                          <a:effectLst/>
                          <a:latin typeface="Arial" panose="020B0604020202020204" pitchFamily="34" charset="0"/>
                          <a:ea typeface="+mn-ea"/>
                          <a:cs typeface="Arial" panose="020B0604020202020204" pitchFamily="34" charset="0"/>
                        </a:rPr>
                        <a:t>Zolbetuximab</a:t>
                      </a:r>
                      <a:r>
                        <a:rPr lang="en-GB" sz="1200" b="0" i="0" kern="1200" dirty="0">
                          <a:solidFill>
                            <a:schemeClr val="dk1"/>
                          </a:solidFill>
                          <a:effectLst/>
                          <a:latin typeface="Arial" panose="020B0604020202020204" pitchFamily="34" charset="0"/>
                          <a:ea typeface="+mn-ea"/>
                          <a:cs typeface="Arial" panose="020B0604020202020204" pitchFamily="34" charset="0"/>
                        </a:rPr>
                        <a:t> </a:t>
                      </a:r>
                    </a:p>
                    <a:p>
                      <a:pPr marL="171450" indent="-171450">
                        <a:buClr>
                          <a:schemeClr val="accent1"/>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mFOLFOX plus </a:t>
                      </a:r>
                      <a:r>
                        <a:rPr lang="en-GB" sz="1200" b="0" i="0" kern="1200" dirty="0" err="1">
                          <a:solidFill>
                            <a:schemeClr val="dk1"/>
                          </a:solidFill>
                          <a:effectLst/>
                          <a:latin typeface="Arial" panose="020B0604020202020204" pitchFamily="34" charset="0"/>
                          <a:ea typeface="+mn-ea"/>
                          <a:cs typeface="Arial" panose="020B0604020202020204" pitchFamily="34" charset="0"/>
                        </a:rPr>
                        <a:t>Zolbetuximab</a:t>
                      </a:r>
                      <a:endParaRPr lang="en-GB" sz="1200" b="0" i="0" kern="1200" dirty="0">
                        <a:solidFill>
                          <a:schemeClr val="dk1"/>
                        </a:solidFill>
                        <a:effectLst/>
                        <a:latin typeface="Arial" panose="020B0604020202020204" pitchFamily="34" charset="0"/>
                        <a:ea typeface="+mn-ea"/>
                        <a:cs typeface="Arial" panose="020B0604020202020204" pitchFamily="34" charset="0"/>
                      </a:endParaRPr>
                    </a:p>
                    <a:p>
                      <a:pPr marL="171450" indent="-171450">
                        <a:buClr>
                          <a:schemeClr val="accent1"/>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Pembrolizumab plus </a:t>
                      </a:r>
                      <a:r>
                        <a:rPr lang="en-GB" sz="1200" b="0" i="0" kern="1200" dirty="0" err="1">
                          <a:solidFill>
                            <a:schemeClr val="dk1"/>
                          </a:solidFill>
                          <a:effectLst/>
                          <a:latin typeface="Arial" panose="020B0604020202020204" pitchFamily="34" charset="0"/>
                          <a:ea typeface="+mn-ea"/>
                          <a:cs typeface="Arial" panose="020B0604020202020204" pitchFamily="34" charset="0"/>
                        </a:rPr>
                        <a:t>zolbetuximab</a:t>
                      </a:r>
                      <a:endParaRPr lang="en-GB" sz="1200" b="0" i="0" kern="1200" dirty="0">
                        <a:solidFill>
                          <a:schemeClr val="dk1"/>
                        </a:solidFill>
                        <a:effectLst/>
                        <a:latin typeface="Arial" panose="020B0604020202020204" pitchFamily="34" charset="0"/>
                        <a:ea typeface="+mn-ea"/>
                        <a:cs typeface="Arial" panose="020B0604020202020204" pitchFamily="34" charset="0"/>
                      </a:endParaRPr>
                    </a:p>
                    <a:p>
                      <a:pPr marL="171450" indent="-171450">
                        <a:buClr>
                          <a:schemeClr val="accent1"/>
                        </a:buClr>
                        <a:buFont typeface="Arial" panose="020B0604020202020204" pitchFamily="34" charset="0"/>
                        <a:buChar char="•"/>
                      </a:pPr>
                      <a:r>
                        <a:rPr lang="en-GB" sz="1200" b="0" i="0" kern="1200" dirty="0" err="1">
                          <a:solidFill>
                            <a:schemeClr val="dk1"/>
                          </a:solidFill>
                          <a:effectLst/>
                          <a:latin typeface="Arial" panose="020B0604020202020204" pitchFamily="34" charset="0"/>
                          <a:ea typeface="+mn-ea"/>
                          <a:cs typeface="Arial" panose="020B0604020202020204" pitchFamily="34" charset="0"/>
                        </a:rPr>
                        <a:t>Zolbetuximab</a:t>
                      </a:r>
                      <a:r>
                        <a:rPr lang="en-GB" sz="1200" b="0" i="0" kern="1200" dirty="0">
                          <a:solidFill>
                            <a:schemeClr val="dk1"/>
                          </a:solidFill>
                          <a:effectLst/>
                          <a:latin typeface="Arial" panose="020B0604020202020204" pitchFamily="34" charset="0"/>
                          <a:ea typeface="+mn-ea"/>
                          <a:cs typeface="Arial" panose="020B0604020202020204" pitchFamily="34" charset="0"/>
                        </a:rPr>
                        <a:t> in combination with mFOLFOX6 and nivolumab</a:t>
                      </a:r>
                      <a:endParaRPr lang="en-GB" sz="1200" b="0" i="0" dirty="0">
                        <a:solidFill>
                          <a:srgbClr val="FF0000"/>
                        </a:solidFill>
                        <a:latin typeface="Arial" panose="020B0604020202020204" pitchFamily="34" charset="0"/>
                        <a:cs typeface="Arial" panose="020B0604020202020204" pitchFamily="34" charset="0"/>
                      </a:endParaRPr>
                    </a:p>
                  </a:txBody>
                  <a:tcPr marL="91453" marR="91453" anchor="ctr"/>
                </a:tc>
                <a:extLst>
                  <a:ext uri="{0D108BD9-81ED-4DB2-BD59-A6C34878D82A}">
                    <a16:rowId xmlns:a16="http://schemas.microsoft.com/office/drawing/2014/main" val="494188446"/>
                  </a:ext>
                </a:extLst>
              </a:tr>
              <a:tr h="246952">
                <a:tc>
                  <a:txBody>
                    <a:bodyPr/>
                    <a:lstStyle/>
                    <a:p>
                      <a:r>
                        <a:rPr lang="en-GB" sz="1200" b="0" i="0" dirty="0">
                          <a:latin typeface="Arial" panose="020B0604020202020204" pitchFamily="34" charset="0"/>
                          <a:cs typeface="Arial" panose="020B0604020202020204" pitchFamily="34" charset="0"/>
                        </a:rPr>
                        <a:t>FORTITUDE 101</a:t>
                      </a:r>
                      <a:endParaRPr lang="en-GB" sz="1200" b="0" i="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3</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FGFR2B</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Bemarituzuamb </a:t>
                      </a:r>
                    </a:p>
                  </a:txBody>
                  <a:tcPr marL="91453" marR="91453" anchor="ctr"/>
                </a:tc>
                <a:tc>
                  <a:txBody>
                    <a:bodyPr/>
                    <a:lstStyle/>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Bemarituzumab with mFOLFOX6</a:t>
                      </a:r>
                    </a:p>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Placebo with mFOLFOX6</a:t>
                      </a:r>
                      <a:endParaRPr lang="en-GB" sz="1200" b="0" i="0" dirty="0">
                        <a:latin typeface="Arial" panose="020B0604020202020204" pitchFamily="34" charset="0"/>
                        <a:cs typeface="Arial" panose="020B0604020202020204" pitchFamily="34" charset="0"/>
                      </a:endParaRPr>
                    </a:p>
                  </a:txBody>
                  <a:tcPr marL="91453" marR="91453" anchor="ctr"/>
                </a:tc>
                <a:extLst>
                  <a:ext uri="{0D108BD9-81ED-4DB2-BD59-A6C34878D82A}">
                    <a16:rowId xmlns:a16="http://schemas.microsoft.com/office/drawing/2014/main" val="3490244137"/>
                  </a:ext>
                </a:extLst>
              </a:tr>
              <a:tr h="539031">
                <a:tc>
                  <a:txBody>
                    <a:bodyPr/>
                    <a:lstStyle/>
                    <a:p>
                      <a:r>
                        <a:rPr lang="en-GB" sz="1200" b="0" i="0" dirty="0">
                          <a:latin typeface="Arial" panose="020B0604020202020204" pitchFamily="34" charset="0"/>
                          <a:cs typeface="Arial" panose="020B0604020202020204" pitchFamily="34" charset="0"/>
                        </a:rPr>
                        <a:t>FORTITUDE 102</a:t>
                      </a:r>
                      <a:endParaRPr lang="en-GB" sz="1200" b="0" i="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1b/3</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FGFR2B</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Bemarituzumab </a:t>
                      </a:r>
                    </a:p>
                  </a:txBody>
                  <a:tcPr marL="91453" marR="91453" anchor="ctr"/>
                </a:tc>
                <a:tc>
                  <a:txBody>
                    <a:bodyPr/>
                    <a:lstStyle/>
                    <a:p>
                      <a:pPr marL="171450" indent="-171450">
                        <a:spcAft>
                          <a:spcPts val="300"/>
                        </a:spcAft>
                        <a:buClr>
                          <a:schemeClr val="accent2"/>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Bemarituzumab with mFOLFOX6 and nivolumab</a:t>
                      </a:r>
                    </a:p>
                    <a:p>
                      <a:pPr marL="171450" indent="-171450">
                        <a:spcAft>
                          <a:spcPts val="300"/>
                        </a:spcAft>
                        <a:buClr>
                          <a:schemeClr val="accent2"/>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Placebo with mFOLFOX6 and nivolumab</a:t>
                      </a:r>
                    </a:p>
                  </a:txBody>
                  <a:tcPr marL="91453" marR="91453" anchor="ctr"/>
                </a:tc>
                <a:extLst>
                  <a:ext uri="{0D108BD9-81ED-4DB2-BD59-A6C34878D82A}">
                    <a16:rowId xmlns:a16="http://schemas.microsoft.com/office/drawing/2014/main" val="551064843"/>
                  </a:ext>
                </a:extLst>
              </a:tr>
              <a:tr h="671931">
                <a:tc>
                  <a:txBody>
                    <a:bodyPr/>
                    <a:lstStyle/>
                    <a:p>
                      <a:r>
                        <a:rPr lang="en-GB" sz="1200" b="0" i="0" dirty="0">
                          <a:latin typeface="Arial" panose="020B0604020202020204" pitchFamily="34" charset="0"/>
                          <a:cs typeface="Arial" panose="020B0604020202020204" pitchFamily="34" charset="0"/>
                        </a:rPr>
                        <a:t>HERIZON</a:t>
                      </a:r>
                      <a:endParaRPr lang="en-GB" sz="1200" b="0" i="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2</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HER2 </a:t>
                      </a:r>
                    </a:p>
                  </a:txBody>
                  <a:tcPr marL="91453" marR="91453" anchor="ctr"/>
                </a:tc>
                <a:tc>
                  <a:txBody>
                    <a:bodyPr/>
                    <a:lstStyle/>
                    <a:p>
                      <a:pPr algn="ctr"/>
                      <a:r>
                        <a:rPr lang="en-GB" sz="1200" b="0" i="0" kern="1200" dirty="0">
                          <a:solidFill>
                            <a:schemeClr val="dk1"/>
                          </a:solidFill>
                          <a:effectLst/>
                          <a:latin typeface="Arial" panose="020B0604020202020204" pitchFamily="34" charset="0"/>
                          <a:ea typeface="+mn-ea"/>
                          <a:cs typeface="Arial" panose="020B0604020202020204" pitchFamily="34" charset="0"/>
                        </a:rPr>
                        <a:t>Zanidatamab</a:t>
                      </a:r>
                      <a:endParaRPr lang="en-GB" sz="1200" b="0" i="0" dirty="0">
                        <a:latin typeface="Arial" panose="020B0604020202020204" pitchFamily="34" charset="0"/>
                        <a:cs typeface="Arial" panose="020B0604020202020204" pitchFamily="34" charset="0"/>
                      </a:endParaRPr>
                    </a:p>
                  </a:txBody>
                  <a:tcPr marL="91453" marR="91453" anchor="ctr"/>
                </a:tc>
                <a:tc>
                  <a:txBody>
                    <a:bodyPr/>
                    <a:lstStyle/>
                    <a:p>
                      <a:pPr marL="171450" marR="0" lvl="0" indent="-171450" algn="l" defTabSz="457200" rtl="0" eaLnBrk="1" fontAlgn="auto" latinLnBrk="0" hangingPunct="1">
                        <a:lnSpc>
                          <a:spcPct val="100000"/>
                        </a:lnSpc>
                        <a:spcBef>
                          <a:spcPts val="0"/>
                        </a:spcBef>
                        <a:spcAft>
                          <a:spcPts val="300"/>
                        </a:spcAft>
                        <a:buClr>
                          <a:schemeClr val="accent2"/>
                        </a:buClr>
                        <a:buSzTx/>
                        <a:buFont typeface="Arial" panose="020B0604020202020204" pitchFamily="34" charset="0"/>
                        <a:buChar char="•"/>
                        <a:tabLst/>
                        <a:defRPr/>
                      </a:pPr>
                      <a:r>
                        <a:rPr lang="en-GB" sz="1200" b="0" i="0" kern="1200" dirty="0">
                          <a:solidFill>
                            <a:schemeClr val="dk1"/>
                          </a:solidFill>
                          <a:effectLst/>
                          <a:latin typeface="Arial" panose="020B0604020202020204" pitchFamily="34" charset="0"/>
                          <a:ea typeface="+mn-ea"/>
                          <a:cs typeface="Arial" panose="020B0604020202020204" pitchFamily="34" charset="0"/>
                        </a:rPr>
                        <a:t>Trastuzumab plus physician's choice of capecitabine plus oxaliplatin or 5-fluorouracil plus cisplatin</a:t>
                      </a:r>
                    </a:p>
                    <a:p>
                      <a:pPr marL="171450" marR="0" lvl="0" indent="-171450" algn="l" defTabSz="457200" rtl="0" eaLnBrk="1" fontAlgn="auto" latinLnBrk="0" hangingPunct="1">
                        <a:lnSpc>
                          <a:spcPct val="100000"/>
                        </a:lnSpc>
                        <a:spcBef>
                          <a:spcPts val="0"/>
                        </a:spcBef>
                        <a:spcAft>
                          <a:spcPts val="300"/>
                        </a:spcAft>
                        <a:buClr>
                          <a:schemeClr val="accent2"/>
                        </a:buClr>
                        <a:buSzTx/>
                        <a:buFont typeface="Arial" panose="020B0604020202020204" pitchFamily="34" charset="0"/>
                        <a:buChar char="•"/>
                        <a:tabLst/>
                        <a:defRPr/>
                      </a:pPr>
                      <a:r>
                        <a:rPr lang="en-GB" sz="1200" b="0" i="0" kern="1200" dirty="0" err="1">
                          <a:solidFill>
                            <a:schemeClr val="dk1"/>
                          </a:solidFill>
                          <a:effectLst/>
                          <a:latin typeface="Arial" panose="020B0604020202020204" pitchFamily="34" charset="0"/>
                          <a:ea typeface="+mn-ea"/>
                          <a:cs typeface="Arial" panose="020B0604020202020204" pitchFamily="34" charset="0"/>
                        </a:rPr>
                        <a:t>Zanidatamab</a:t>
                      </a:r>
                      <a:r>
                        <a:rPr lang="en-GB" sz="1200" b="0" i="0" kern="1200" dirty="0">
                          <a:solidFill>
                            <a:schemeClr val="dk1"/>
                          </a:solidFill>
                          <a:effectLst/>
                          <a:latin typeface="Arial" panose="020B0604020202020204" pitchFamily="34" charset="0"/>
                          <a:ea typeface="+mn-ea"/>
                          <a:cs typeface="Arial" panose="020B0604020202020204" pitchFamily="34" charset="0"/>
                        </a:rPr>
                        <a:t> plus physician's choice of capecitabine plus oxaliplatin or 5-fluorouracil plus cisplatin</a:t>
                      </a:r>
                    </a:p>
                    <a:p>
                      <a:pPr marL="171450" marR="0" lvl="0" indent="-171450" algn="l" defTabSz="457200" rtl="0" eaLnBrk="1" fontAlgn="auto" latinLnBrk="0" hangingPunct="1">
                        <a:lnSpc>
                          <a:spcPct val="100000"/>
                        </a:lnSpc>
                        <a:spcBef>
                          <a:spcPts val="0"/>
                        </a:spcBef>
                        <a:spcAft>
                          <a:spcPts val="300"/>
                        </a:spcAft>
                        <a:buClr>
                          <a:schemeClr val="accent2"/>
                        </a:buClr>
                        <a:buSzTx/>
                        <a:buFont typeface="Arial" panose="020B0604020202020204" pitchFamily="34" charset="0"/>
                        <a:buChar char="•"/>
                        <a:tabLst/>
                        <a:defRPr/>
                      </a:pPr>
                      <a:r>
                        <a:rPr lang="en-GB" sz="1200" b="0" i="0" kern="1200" dirty="0" err="1">
                          <a:solidFill>
                            <a:schemeClr val="dk1"/>
                          </a:solidFill>
                          <a:effectLst/>
                          <a:latin typeface="Arial" panose="020B0604020202020204" pitchFamily="34" charset="0"/>
                          <a:ea typeface="+mn-ea"/>
                          <a:cs typeface="Arial" panose="020B0604020202020204" pitchFamily="34" charset="0"/>
                        </a:rPr>
                        <a:t>Zanidatamab</a:t>
                      </a:r>
                      <a:r>
                        <a:rPr lang="en-GB" sz="1200" b="0" i="0" kern="1200" dirty="0">
                          <a:solidFill>
                            <a:schemeClr val="dk1"/>
                          </a:solidFill>
                          <a:effectLst/>
                          <a:latin typeface="Arial" panose="020B0604020202020204" pitchFamily="34" charset="0"/>
                          <a:ea typeface="+mn-ea"/>
                          <a:cs typeface="Arial" panose="020B0604020202020204" pitchFamily="34" charset="0"/>
                        </a:rPr>
                        <a:t> and tislelizumab plus physician's choice of capecitabine plus oxaliplatin or 5-fluorouracil plus cisplatin</a:t>
                      </a:r>
                    </a:p>
                  </a:txBody>
                  <a:tcPr marL="91453" marR="91453" anchor="ctr"/>
                </a:tc>
                <a:extLst>
                  <a:ext uri="{0D108BD9-81ED-4DB2-BD59-A6C34878D82A}">
                    <a16:rowId xmlns:a16="http://schemas.microsoft.com/office/drawing/2014/main" val="4230548739"/>
                  </a:ext>
                </a:extLst>
              </a:tr>
              <a:tr h="317510">
                <a:tc>
                  <a:txBody>
                    <a:bodyPr/>
                    <a:lstStyle/>
                    <a:p>
                      <a:r>
                        <a:rPr lang="en-GB" sz="1200" dirty="0">
                          <a:latin typeface="Arial" panose="020B0604020202020204" pitchFamily="34" charset="0"/>
                          <a:cs typeface="Arial" panose="020B0604020202020204" pitchFamily="34" charset="0"/>
                        </a:rPr>
                        <a:t>LEAP-015</a:t>
                      </a:r>
                      <a:endParaRPr lang="en-GB" sz="120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dirty="0">
                          <a:latin typeface="Arial" panose="020B0604020202020204" pitchFamily="34" charset="0"/>
                          <a:cs typeface="Arial" panose="020B0604020202020204" pitchFamily="34" charset="0"/>
                        </a:rPr>
                        <a:t>3</a:t>
                      </a:r>
                    </a:p>
                  </a:txBody>
                  <a:tcPr marL="91453" marR="91453" anchor="ctr"/>
                </a:tc>
                <a:tc>
                  <a:txBody>
                    <a:bodyPr/>
                    <a:lstStyle/>
                    <a:p>
                      <a:pPr algn="ctr"/>
                      <a:r>
                        <a:rPr lang="en-GB" sz="1200" dirty="0">
                          <a:latin typeface="Arial" panose="020B0604020202020204" pitchFamily="34" charset="0"/>
                          <a:cs typeface="Arial" panose="020B0604020202020204" pitchFamily="34" charset="0"/>
                        </a:rPr>
                        <a:t>–</a:t>
                      </a:r>
                    </a:p>
                  </a:txBody>
                  <a:tcPr marL="91453" marR="91453" anchor="ctr"/>
                </a:tc>
                <a:tc>
                  <a:txBody>
                    <a:bodyPr/>
                    <a:lstStyle/>
                    <a:p>
                      <a:pPr algn="ctr"/>
                      <a:r>
                        <a:rPr lang="en-GB" sz="1200" dirty="0">
                          <a:latin typeface="Arial" panose="020B0604020202020204" pitchFamily="34" charset="0"/>
                          <a:cs typeface="Arial" panose="020B0604020202020204" pitchFamily="34" charset="0"/>
                        </a:rPr>
                        <a:t>Levantinib </a:t>
                      </a:r>
                    </a:p>
                    <a:p>
                      <a:pPr algn="ctr"/>
                      <a:r>
                        <a:rPr lang="en-GB" sz="1200" dirty="0">
                          <a:latin typeface="Arial" panose="020B0604020202020204" pitchFamily="34" charset="0"/>
                          <a:cs typeface="Arial" panose="020B0604020202020204" pitchFamily="34" charset="0"/>
                        </a:rPr>
                        <a:t>Pembrolizumab </a:t>
                      </a:r>
                    </a:p>
                  </a:txBody>
                  <a:tcPr marL="91453" marR="91453" anchor="ctr"/>
                </a:tc>
                <a:tc>
                  <a:txBody>
                    <a:bodyPr/>
                    <a:lstStyle/>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Lenvatinib + pembrolizumab + chemotherapy</a:t>
                      </a:r>
                    </a:p>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Chemotherapy </a:t>
                      </a:r>
                      <a:endParaRPr lang="en-GB" sz="1200" b="0" i="0" dirty="0">
                        <a:latin typeface="Arial" panose="020B0604020202020204" pitchFamily="34" charset="0"/>
                        <a:cs typeface="Arial" panose="020B0604020202020204" pitchFamily="34" charset="0"/>
                      </a:endParaRPr>
                    </a:p>
                  </a:txBody>
                  <a:tcPr marL="91453" marR="91453" anchor="ctr"/>
                </a:tc>
                <a:extLst>
                  <a:ext uri="{0D108BD9-81ED-4DB2-BD59-A6C34878D82A}">
                    <a16:rowId xmlns:a16="http://schemas.microsoft.com/office/drawing/2014/main" val="3155742649"/>
                  </a:ext>
                </a:extLst>
              </a:tr>
            </a:tbl>
          </a:graphicData>
        </a:graphic>
      </p:graphicFrame>
    </p:spTree>
    <p:extLst>
      <p:ext uri="{BB962C8B-B14F-4D97-AF65-F5344CB8AC3E}">
        <p14:creationId xmlns:p14="http://schemas.microsoft.com/office/powerpoint/2010/main" val="3394626296"/>
      </p:ext>
    </p:extLst>
  </p:cSld>
  <p:clrMapOvr>
    <a:masterClrMapping/>
  </p:clrMapOvr>
  <p:transition>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55E28E-E91E-1786-FEB1-5D99CD122C39}"/>
              </a:ext>
            </a:extLst>
          </p:cNvPr>
          <p:cNvSpPr>
            <a:spLocks noGrp="1"/>
          </p:cNvSpPr>
          <p:nvPr>
            <p:ph type="title"/>
          </p:nvPr>
        </p:nvSpPr>
        <p:spPr/>
        <p:txBody>
          <a:bodyPr/>
          <a:lstStyle/>
          <a:p>
            <a:r>
              <a:rPr lang="en-GB" dirty="0"/>
              <a:t>Biomarker co-expression in GC/GEJC</a:t>
            </a:r>
          </a:p>
        </p:txBody>
      </p:sp>
      <p:sp>
        <p:nvSpPr>
          <p:cNvPr id="3" name="Text Placeholder 2">
            <a:extLst>
              <a:ext uri="{FF2B5EF4-FFF2-40B4-BE49-F238E27FC236}">
                <a16:creationId xmlns:a16="http://schemas.microsoft.com/office/drawing/2014/main" id="{5E12C063-4855-325A-92E7-EF5DB9B95667}"/>
              </a:ext>
            </a:extLst>
          </p:cNvPr>
          <p:cNvSpPr>
            <a:spLocks noGrp="1"/>
          </p:cNvSpPr>
          <p:nvPr>
            <p:ph sz="quarter" idx="14"/>
          </p:nvPr>
        </p:nvSpPr>
        <p:spPr>
          <a:xfrm>
            <a:off x="620184" y="1023144"/>
            <a:ext cx="10962216" cy="4811712"/>
          </a:xfrm>
        </p:spPr>
        <p:txBody>
          <a:bodyPr>
            <a:normAutofit fontScale="85000" lnSpcReduction="20000"/>
          </a:bodyPr>
          <a:lstStyle/>
          <a:p>
            <a:pPr>
              <a:lnSpc>
                <a:spcPct val="110000"/>
              </a:lnSpc>
            </a:pPr>
            <a:r>
              <a:rPr lang="en-GB" dirty="0"/>
              <a:t>CLDN positivity is found in 30-33% of GC/GEJC patients and is associated with diffuse-type GC/GEJC</a:t>
            </a:r>
          </a:p>
          <a:p>
            <a:pPr>
              <a:lnSpc>
                <a:spcPct val="110000"/>
              </a:lnSpc>
            </a:pPr>
            <a:r>
              <a:rPr lang="en-GB" dirty="0"/>
              <a:t>The impact of the clinicopathological features of CLDN-positivity in GC/GEJC on treatment outcomes with standard chemotherapy or anti-PD-1 therapy is unclear </a:t>
            </a:r>
          </a:p>
          <a:p>
            <a:pPr>
              <a:lnSpc>
                <a:spcPct val="110000"/>
              </a:lnSpc>
            </a:pPr>
            <a:r>
              <a:rPr lang="en-GB" dirty="0"/>
              <a:t>A recent comprehensive clinical and molecular characterization of CLDN-18.2 expression in advanced GC/GEJC sheds light on this</a:t>
            </a:r>
          </a:p>
          <a:p>
            <a:pPr marL="0" indent="0">
              <a:lnSpc>
                <a:spcPct val="110000"/>
              </a:lnSpc>
              <a:buNone/>
            </a:pPr>
            <a:r>
              <a:rPr lang="en-GB" b="1" dirty="0">
                <a:solidFill>
                  <a:schemeClr val="accent1"/>
                </a:solidFill>
              </a:rPr>
              <a:t>Methods:</a:t>
            </a:r>
          </a:p>
          <a:p>
            <a:pPr>
              <a:lnSpc>
                <a:spcPct val="110000"/>
              </a:lnSpc>
            </a:pPr>
            <a:r>
              <a:rPr lang="en-GB" dirty="0"/>
              <a:t>Patients with advanced GC/GEJC who received systemic chemotherapy</a:t>
            </a:r>
          </a:p>
          <a:p>
            <a:pPr>
              <a:lnSpc>
                <a:spcPct val="110000"/>
              </a:lnSpc>
            </a:pPr>
            <a:r>
              <a:rPr lang="en-GB" dirty="0"/>
              <a:t>Clinicopathological features of CLDN-18.2 expression with four molecular subtypes: </a:t>
            </a:r>
          </a:p>
          <a:p>
            <a:pPr lvl="1">
              <a:lnSpc>
                <a:spcPct val="110000"/>
              </a:lnSpc>
            </a:pPr>
            <a:r>
              <a:rPr lang="en-GB" dirty="0"/>
              <a:t>MMR deficient</a:t>
            </a:r>
          </a:p>
          <a:p>
            <a:pPr lvl="1">
              <a:lnSpc>
                <a:spcPct val="110000"/>
              </a:lnSpc>
            </a:pPr>
            <a:r>
              <a:rPr lang="en-GB" dirty="0"/>
              <a:t>EBV-positive</a:t>
            </a:r>
          </a:p>
          <a:p>
            <a:pPr lvl="1">
              <a:lnSpc>
                <a:spcPct val="110000"/>
              </a:lnSpc>
            </a:pPr>
            <a:r>
              <a:rPr lang="en-GB" dirty="0"/>
              <a:t>HER2 positive</a:t>
            </a:r>
          </a:p>
          <a:p>
            <a:pPr lvl="1">
              <a:lnSpc>
                <a:spcPct val="110000"/>
              </a:lnSpc>
            </a:pPr>
            <a:r>
              <a:rPr lang="en-GB" dirty="0"/>
              <a:t>Others (all negative)</a:t>
            </a:r>
          </a:p>
          <a:p>
            <a:pPr>
              <a:lnSpc>
                <a:spcPct val="110000"/>
              </a:lnSpc>
            </a:pPr>
            <a:r>
              <a:rPr lang="en-GB" dirty="0"/>
              <a:t>PD-L1 CPS and other molecular alterations in Japanese patients with advanced GC/GEJC were included</a:t>
            </a:r>
          </a:p>
          <a:p>
            <a:pPr>
              <a:lnSpc>
                <a:spcPct val="110000"/>
              </a:lnSpc>
            </a:pPr>
            <a:r>
              <a:rPr lang="en-GB" dirty="0"/>
              <a:t>Clinical outcomes of standard first- or second-line chemotherapy and subsequent anti-PD-1 therapy were also investigated according to CLDN-18.2 expression </a:t>
            </a:r>
          </a:p>
          <a:p>
            <a:pPr>
              <a:lnSpc>
                <a:spcPct val="110000"/>
              </a:lnSpc>
            </a:pPr>
            <a:endParaRPr lang="en-GB" dirty="0"/>
          </a:p>
        </p:txBody>
      </p:sp>
      <p:sp>
        <p:nvSpPr>
          <p:cNvPr id="5" name="Content Placeholder 4">
            <a:extLst>
              <a:ext uri="{FF2B5EF4-FFF2-40B4-BE49-F238E27FC236}">
                <a16:creationId xmlns:a16="http://schemas.microsoft.com/office/drawing/2014/main" id="{C2E4FBBB-254C-E84A-B139-0B4584A273E9}"/>
              </a:ext>
            </a:extLst>
          </p:cNvPr>
          <p:cNvSpPr>
            <a:spLocks noGrp="1"/>
          </p:cNvSpPr>
          <p:nvPr>
            <p:ph sz="quarter" idx="15"/>
          </p:nvPr>
        </p:nvSpPr>
        <p:spPr>
          <a:xfrm>
            <a:off x="620183" y="6136558"/>
            <a:ext cx="11282257" cy="592470"/>
          </a:xfrm>
        </p:spPr>
        <p:txBody>
          <a:bodyPr anchor="ctr">
            <a:spAutoFit/>
          </a:bodyPr>
          <a:lstStyle/>
          <a:p>
            <a:r>
              <a:rPr lang="en-GB" dirty="0"/>
              <a:t>CLDN, claudin; CPS, combined positive score; EBV, Epstein Barr virus; GC, gastric cancer; GEJC, gastroesophageal junction cancer; </a:t>
            </a:r>
            <a:br>
              <a:rPr lang="en-GB" dirty="0"/>
            </a:br>
            <a:r>
              <a:rPr lang="en-GB" dirty="0"/>
              <a:t>HER2, human epidermal growth factor receptor 2; MMR, mismatch repair; PD-1, programmed cell death protein 1; PD-L1, programmed death ligand 1</a:t>
            </a:r>
          </a:p>
          <a:p>
            <a:r>
              <a:rPr lang="en-GB" dirty="0"/>
              <a:t>Kubota Y et al. ESMO open. 2023;8:10076</a:t>
            </a:r>
          </a:p>
        </p:txBody>
      </p:sp>
    </p:spTree>
    <p:extLst>
      <p:ext uri="{BB962C8B-B14F-4D97-AF65-F5344CB8AC3E}">
        <p14:creationId xmlns:p14="http://schemas.microsoft.com/office/powerpoint/2010/main" val="4261746092"/>
      </p:ext>
    </p:extLst>
  </p:cSld>
  <p:clrMapOvr>
    <a:masterClrMapping/>
  </p:clrMapOvr>
  <p:transition>
    <p:fade/>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16E2C5-C25E-995B-AF9F-88F8C6B85B15}"/>
              </a:ext>
            </a:extLst>
          </p:cNvPr>
          <p:cNvSpPr>
            <a:spLocks noGrp="1"/>
          </p:cNvSpPr>
          <p:nvPr>
            <p:ph type="title"/>
          </p:nvPr>
        </p:nvSpPr>
        <p:spPr/>
        <p:txBody>
          <a:bodyPr/>
          <a:lstStyle/>
          <a:p>
            <a:r>
              <a:rPr lang="en-GB" dirty="0"/>
              <a:t>Outcome and Results</a:t>
            </a:r>
          </a:p>
        </p:txBody>
      </p:sp>
      <p:sp>
        <p:nvSpPr>
          <p:cNvPr id="7" name="Text Placeholder 2">
            <a:extLst>
              <a:ext uri="{FF2B5EF4-FFF2-40B4-BE49-F238E27FC236}">
                <a16:creationId xmlns:a16="http://schemas.microsoft.com/office/drawing/2014/main" id="{882B3648-6482-1A89-9D2E-DCA4E60B3469}"/>
              </a:ext>
            </a:extLst>
          </p:cNvPr>
          <p:cNvSpPr>
            <a:spLocks noGrp="1"/>
          </p:cNvSpPr>
          <p:nvPr>
            <p:ph sz="quarter" idx="14"/>
          </p:nvPr>
        </p:nvSpPr>
        <p:spPr>
          <a:xfrm>
            <a:off x="619692" y="1164260"/>
            <a:ext cx="10962216" cy="2008262"/>
          </a:xfrm>
        </p:spPr>
        <p:txBody>
          <a:bodyPr>
            <a:normAutofit/>
          </a:bodyPr>
          <a:lstStyle/>
          <a:p>
            <a:r>
              <a:rPr lang="en-GB" dirty="0"/>
              <a:t>Tumour response, PFS, and OS were evaluated </a:t>
            </a:r>
          </a:p>
          <a:p>
            <a:r>
              <a:rPr lang="en-GB" dirty="0"/>
              <a:t>Moderate to strong CLDN-18.2 expression in 98/408 patients with equal distribution in the four molecular subtypes or CPS subgroups </a:t>
            </a:r>
          </a:p>
          <a:p>
            <a:r>
              <a:rPr lang="en-GB" dirty="0"/>
              <a:t>CLDN-18.2 positivity was associated with Borrmann type 4, </a:t>
            </a:r>
            <a:r>
              <a:rPr lang="en-GB" i="1" dirty="0"/>
              <a:t>KRAS</a:t>
            </a:r>
            <a:r>
              <a:rPr lang="en-GB" dirty="0"/>
              <a:t> amplification, low CD16, and high CD68 expression</a:t>
            </a:r>
          </a:p>
        </p:txBody>
      </p:sp>
      <p:sp>
        <p:nvSpPr>
          <p:cNvPr id="3" name="Content Placeholder 2">
            <a:extLst>
              <a:ext uri="{FF2B5EF4-FFF2-40B4-BE49-F238E27FC236}">
                <a16:creationId xmlns:a16="http://schemas.microsoft.com/office/drawing/2014/main" id="{D23C3F78-AC72-3641-BF77-FE76221085DA}"/>
              </a:ext>
            </a:extLst>
          </p:cNvPr>
          <p:cNvSpPr>
            <a:spLocks noGrp="1"/>
          </p:cNvSpPr>
          <p:nvPr>
            <p:ph sz="quarter" idx="15"/>
          </p:nvPr>
        </p:nvSpPr>
        <p:spPr>
          <a:xfrm>
            <a:off x="620183" y="5907640"/>
            <a:ext cx="10393257" cy="815608"/>
          </a:xfrm>
        </p:spPr>
        <p:txBody>
          <a:bodyPr anchor="ctr" anchorCtr="0">
            <a:spAutoFit/>
          </a:bodyPr>
          <a:lstStyle/>
          <a:p>
            <a:r>
              <a:rPr lang="en-GB" baseline="30000" dirty="0"/>
              <a:t>a</a:t>
            </a:r>
            <a:r>
              <a:rPr lang="en-GB" dirty="0"/>
              <a:t> Patients with available CPS results</a:t>
            </a:r>
          </a:p>
          <a:p>
            <a:r>
              <a:rPr lang="en-GB" baseline="30000" dirty="0"/>
              <a:t>+</a:t>
            </a:r>
            <a:r>
              <a:rPr lang="en-GB" dirty="0"/>
              <a:t>, positive; CD, cluster of differentiation; CLDN, claudin; CPS, combined positive score; EBV, Epstein Barr virus; HER2, human epidermal growth factor receptor 2; MMR-D, mismatch repair deficient; MMR-P, mismatch repair proficient; OS, overall survival; PD-L1, programmed death ligand 1; PFS, progression-free survival</a:t>
            </a:r>
          </a:p>
          <a:p>
            <a:r>
              <a:rPr lang="en-GB" dirty="0"/>
              <a:t>Kubota Y et al. ESMO open. 2023;8:10076</a:t>
            </a:r>
          </a:p>
        </p:txBody>
      </p:sp>
      <p:sp>
        <p:nvSpPr>
          <p:cNvPr id="8" name="TextBox 7">
            <a:extLst>
              <a:ext uri="{FF2B5EF4-FFF2-40B4-BE49-F238E27FC236}">
                <a16:creationId xmlns:a16="http://schemas.microsoft.com/office/drawing/2014/main" id="{D31E404A-09C7-CF83-7DAC-7E3324360731}"/>
              </a:ext>
            </a:extLst>
          </p:cNvPr>
          <p:cNvSpPr txBox="1"/>
          <p:nvPr/>
        </p:nvSpPr>
        <p:spPr>
          <a:xfrm>
            <a:off x="8413191" y="3855349"/>
            <a:ext cx="3164964" cy="1738938"/>
          </a:xfrm>
          <a:prstGeom prst="rect">
            <a:avLst/>
          </a:prstGeom>
          <a:noFill/>
        </p:spPr>
        <p:txBody>
          <a:bodyPr wrap="square" lIns="0" tIns="0" rIns="0" bIns="0" rtlCol="0">
            <a:spAutoFit/>
          </a:bodyPr>
          <a:lstStyle/>
          <a:p>
            <a:pPr marL="285750" indent="-285750">
              <a:spcBef>
                <a:spcPts val="300"/>
              </a:spcBef>
              <a:buClr>
                <a:schemeClr val="accent1"/>
              </a:buClr>
              <a:buFont typeface="Arial" panose="020B0604020202020204" pitchFamily="34" charset="0"/>
              <a:buChar char="•"/>
            </a:pPr>
            <a:r>
              <a:rPr lang="en-GB" dirty="0">
                <a:solidFill>
                  <a:schemeClr val="tx2"/>
                </a:solidFill>
                <a:latin typeface="Arial" panose="020B0604020202020204" pitchFamily="34" charset="0"/>
                <a:cs typeface="Arial" panose="020B0604020202020204" pitchFamily="34" charset="0"/>
              </a:rPr>
              <a:t>Relationship between CLDN and other biomarkers (A) and PD-L1 CPS (B)</a:t>
            </a:r>
          </a:p>
          <a:p>
            <a:pPr marL="285750" indent="-285750">
              <a:spcBef>
                <a:spcPts val="300"/>
              </a:spcBef>
              <a:buClr>
                <a:schemeClr val="accent1"/>
              </a:buClr>
              <a:buFont typeface="Arial" panose="020B0604020202020204" pitchFamily="34" charset="0"/>
              <a:buChar char="•"/>
            </a:pPr>
            <a:r>
              <a:rPr lang="en-GB" dirty="0">
                <a:solidFill>
                  <a:schemeClr val="tx2"/>
                </a:solidFill>
                <a:latin typeface="Arial" panose="020B0604020202020204" pitchFamily="34" charset="0"/>
                <a:cs typeface="Arial" panose="020B0604020202020204" pitchFamily="34" charset="0"/>
              </a:rPr>
              <a:t>All-negative: </a:t>
            </a:r>
          </a:p>
          <a:p>
            <a:pPr marL="285750" indent="-285750">
              <a:spcBef>
                <a:spcPts val="300"/>
              </a:spcBef>
              <a:buClr>
                <a:schemeClr val="accent1"/>
              </a:buClr>
              <a:buFont typeface="Arial" panose="020B0604020202020204" pitchFamily="34" charset="0"/>
              <a:buChar char="•"/>
            </a:pPr>
            <a:r>
              <a:rPr lang="en-GB" dirty="0">
                <a:solidFill>
                  <a:schemeClr val="tx2"/>
                </a:solidFill>
                <a:latin typeface="Arial" panose="020B0604020202020204" pitchFamily="34" charset="0"/>
                <a:cs typeface="Arial" panose="020B0604020202020204" pitchFamily="34" charset="0"/>
              </a:rPr>
              <a:t>Negative for neither MMR-D, EBV nor HER2 </a:t>
            </a:r>
          </a:p>
        </p:txBody>
      </p:sp>
      <p:sp>
        <p:nvSpPr>
          <p:cNvPr id="17" name="TextBox 16">
            <a:extLst>
              <a:ext uri="{FF2B5EF4-FFF2-40B4-BE49-F238E27FC236}">
                <a16:creationId xmlns:a16="http://schemas.microsoft.com/office/drawing/2014/main" id="{C6445E02-A717-D648-B833-592E8C712337}"/>
              </a:ext>
            </a:extLst>
          </p:cNvPr>
          <p:cNvSpPr txBox="1"/>
          <p:nvPr/>
        </p:nvSpPr>
        <p:spPr>
          <a:xfrm>
            <a:off x="2194941" y="3392156"/>
            <a:ext cx="455254" cy="184666"/>
          </a:xfrm>
          <a:prstGeom prst="rect">
            <a:avLst/>
          </a:prstGeom>
          <a:noFill/>
        </p:spPr>
        <p:txBody>
          <a:bodyPr wrap="none" lIns="0" tIns="0" rIns="0" bIns="0" rtlCol="0">
            <a:spAutoFit/>
          </a:bodyPr>
          <a:lstStyle/>
          <a:p>
            <a:pPr algn="r"/>
            <a:r>
              <a:rPr lang="en-GB" sz="1200" b="1" dirty="0">
                <a:latin typeface="Arial" panose="020B0604020202020204" pitchFamily="34" charset="0"/>
                <a:ea typeface="Aileron" charset="0"/>
                <a:cs typeface="Arial" panose="020B0604020202020204" pitchFamily="34" charset="0"/>
              </a:rPr>
              <a:t>N=408</a:t>
            </a:r>
          </a:p>
        </p:txBody>
      </p:sp>
      <p:sp>
        <p:nvSpPr>
          <p:cNvPr id="18" name="TextBox 17">
            <a:extLst>
              <a:ext uri="{FF2B5EF4-FFF2-40B4-BE49-F238E27FC236}">
                <a16:creationId xmlns:a16="http://schemas.microsoft.com/office/drawing/2014/main" id="{E809569B-E4D5-0D41-AC6E-E2DC44CCF166}"/>
              </a:ext>
            </a:extLst>
          </p:cNvPr>
          <p:cNvSpPr txBox="1"/>
          <p:nvPr/>
        </p:nvSpPr>
        <p:spPr>
          <a:xfrm>
            <a:off x="1427841" y="3392156"/>
            <a:ext cx="161904" cy="184666"/>
          </a:xfrm>
          <a:prstGeom prst="rect">
            <a:avLst/>
          </a:prstGeom>
          <a:noFill/>
        </p:spPr>
        <p:txBody>
          <a:bodyPr wrap="none" lIns="0" tIns="0" rIns="0" bIns="0" rtlCol="0">
            <a:spAutoFit/>
          </a:bodyPr>
          <a:lstStyle/>
          <a:p>
            <a:pPr algn="r"/>
            <a:r>
              <a:rPr lang="en-GB" sz="1200" b="1" dirty="0">
                <a:latin typeface="Arial" panose="020B0604020202020204" pitchFamily="34" charset="0"/>
                <a:ea typeface="Aileron" charset="0"/>
                <a:cs typeface="Arial" panose="020B0604020202020204" pitchFamily="34" charset="0"/>
              </a:rPr>
              <a:t>A)</a:t>
            </a:r>
          </a:p>
        </p:txBody>
      </p:sp>
      <p:sp>
        <p:nvSpPr>
          <p:cNvPr id="19" name="TextBox 18">
            <a:extLst>
              <a:ext uri="{FF2B5EF4-FFF2-40B4-BE49-F238E27FC236}">
                <a16:creationId xmlns:a16="http://schemas.microsoft.com/office/drawing/2014/main" id="{645DC84C-7BFC-884D-B663-9820EBCD6E3D}"/>
              </a:ext>
            </a:extLst>
          </p:cNvPr>
          <p:cNvSpPr txBox="1"/>
          <p:nvPr/>
        </p:nvSpPr>
        <p:spPr>
          <a:xfrm>
            <a:off x="1733088" y="3881106"/>
            <a:ext cx="444032" cy="153888"/>
          </a:xfrm>
          <a:prstGeom prst="rect">
            <a:avLst/>
          </a:prstGeom>
          <a:noFill/>
        </p:spPr>
        <p:txBody>
          <a:bodyPr wrap="none" lIns="0" tIns="0" rIns="0" bIns="0" rtlCol="0">
            <a:spAutoFit/>
          </a:bodyPr>
          <a:lstStyle/>
          <a:p>
            <a:pPr algn="r"/>
            <a:r>
              <a:rPr lang="en-GB" sz="1000" b="1" dirty="0">
                <a:solidFill>
                  <a:schemeClr val="tx2"/>
                </a:solidFill>
                <a:latin typeface="Arial" panose="020B0604020202020204" pitchFamily="34" charset="0"/>
                <a:ea typeface="Aileron" charset="0"/>
                <a:cs typeface="Arial" panose="020B0604020202020204" pitchFamily="34" charset="0"/>
              </a:rPr>
              <a:t>MMR-D</a:t>
            </a:r>
          </a:p>
        </p:txBody>
      </p:sp>
      <p:sp>
        <p:nvSpPr>
          <p:cNvPr id="20" name="TextBox 19">
            <a:extLst>
              <a:ext uri="{FF2B5EF4-FFF2-40B4-BE49-F238E27FC236}">
                <a16:creationId xmlns:a16="http://schemas.microsoft.com/office/drawing/2014/main" id="{9CE761F2-37D2-AD4D-845E-1F39FFB1424D}"/>
              </a:ext>
            </a:extLst>
          </p:cNvPr>
          <p:cNvSpPr txBox="1"/>
          <p:nvPr/>
        </p:nvSpPr>
        <p:spPr>
          <a:xfrm>
            <a:off x="2233507" y="3982706"/>
            <a:ext cx="407163" cy="153888"/>
          </a:xfrm>
          <a:prstGeom prst="rect">
            <a:avLst/>
          </a:prstGeom>
          <a:noFill/>
        </p:spPr>
        <p:txBody>
          <a:bodyPr wrap="none" lIns="0" tIns="0" rIns="0" bIns="0" rtlCol="0">
            <a:spAutoFit/>
          </a:bodyPr>
          <a:lstStyle/>
          <a:p>
            <a:pPr algn="r"/>
            <a:r>
              <a:rPr lang="en-GB" sz="1000" b="1" dirty="0">
                <a:solidFill>
                  <a:schemeClr val="accent1"/>
                </a:solidFill>
                <a:latin typeface="Arial" panose="020B0604020202020204" pitchFamily="34" charset="0"/>
                <a:ea typeface="Aileron" charset="0"/>
                <a:cs typeface="Arial" panose="020B0604020202020204" pitchFamily="34" charset="0"/>
              </a:rPr>
              <a:t>CLDN</a:t>
            </a:r>
            <a:r>
              <a:rPr lang="en-GB" sz="10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21" name="TextBox 20">
            <a:extLst>
              <a:ext uri="{FF2B5EF4-FFF2-40B4-BE49-F238E27FC236}">
                <a16:creationId xmlns:a16="http://schemas.microsoft.com/office/drawing/2014/main" id="{05AA2D7A-45E0-1042-9CF5-796C6B1C7DF9}"/>
              </a:ext>
            </a:extLst>
          </p:cNvPr>
          <p:cNvSpPr txBox="1"/>
          <p:nvPr/>
        </p:nvSpPr>
        <p:spPr>
          <a:xfrm>
            <a:off x="2753534" y="3944606"/>
            <a:ext cx="312586" cy="153888"/>
          </a:xfrm>
          <a:prstGeom prst="rect">
            <a:avLst/>
          </a:prstGeom>
          <a:noFill/>
        </p:spPr>
        <p:txBody>
          <a:bodyPr wrap="none" lIns="0" tIns="0" rIns="0" bIns="0" rtlCol="0">
            <a:spAutoFit/>
          </a:bodyPr>
          <a:lstStyle/>
          <a:p>
            <a:pPr algn="r"/>
            <a:r>
              <a:rPr lang="en-GB" sz="1000" b="1" dirty="0">
                <a:solidFill>
                  <a:srgbClr val="7030A0"/>
                </a:solidFill>
                <a:latin typeface="Arial" panose="020B0604020202020204" pitchFamily="34" charset="0"/>
                <a:ea typeface="Aileron" charset="0"/>
                <a:cs typeface="Arial" panose="020B0604020202020204" pitchFamily="34" charset="0"/>
              </a:rPr>
              <a:t>EBV</a:t>
            </a:r>
            <a:r>
              <a:rPr lang="en-GB" sz="1000" b="1" baseline="30000" dirty="0">
                <a:solidFill>
                  <a:srgbClr val="7030A0"/>
                </a:solidFill>
                <a:latin typeface="Arial" panose="020B0604020202020204" pitchFamily="34" charset="0"/>
                <a:ea typeface="Aileron" charset="0"/>
                <a:cs typeface="Arial" panose="020B0604020202020204" pitchFamily="34" charset="0"/>
              </a:rPr>
              <a:t>+</a:t>
            </a:r>
          </a:p>
        </p:txBody>
      </p:sp>
      <p:sp>
        <p:nvSpPr>
          <p:cNvPr id="22" name="Oval 21">
            <a:extLst>
              <a:ext uri="{FF2B5EF4-FFF2-40B4-BE49-F238E27FC236}">
                <a16:creationId xmlns:a16="http://schemas.microsoft.com/office/drawing/2014/main" id="{D1382F4A-CDD4-9D45-888A-E15572851382}"/>
              </a:ext>
            </a:extLst>
          </p:cNvPr>
          <p:cNvSpPr/>
          <p:nvPr/>
        </p:nvSpPr>
        <p:spPr>
          <a:xfrm>
            <a:off x="1692736" y="4035797"/>
            <a:ext cx="482139" cy="482139"/>
          </a:xfrm>
          <a:prstGeom prst="ellipse">
            <a:avLst/>
          </a:prstGeom>
          <a:noFill/>
          <a:ln w="22225">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3" name="Oval 22">
            <a:extLst>
              <a:ext uri="{FF2B5EF4-FFF2-40B4-BE49-F238E27FC236}">
                <a16:creationId xmlns:a16="http://schemas.microsoft.com/office/drawing/2014/main" id="{99D95384-B0AD-754E-BE4E-70F2282844CA}"/>
              </a:ext>
            </a:extLst>
          </p:cNvPr>
          <p:cNvSpPr/>
          <p:nvPr/>
        </p:nvSpPr>
        <p:spPr>
          <a:xfrm>
            <a:off x="1387935" y="3619871"/>
            <a:ext cx="2069640" cy="2069640"/>
          </a:xfrm>
          <a:prstGeom prst="ellipse">
            <a:avLst/>
          </a:prstGeom>
          <a:noFill/>
          <a:ln w="222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4" name="Oval 23">
            <a:extLst>
              <a:ext uri="{FF2B5EF4-FFF2-40B4-BE49-F238E27FC236}">
                <a16:creationId xmlns:a16="http://schemas.microsoft.com/office/drawing/2014/main" id="{F97DE2CA-A7C3-0440-B6A6-4382A3112C8C}"/>
              </a:ext>
            </a:extLst>
          </p:cNvPr>
          <p:cNvSpPr/>
          <p:nvPr/>
        </p:nvSpPr>
        <p:spPr>
          <a:xfrm>
            <a:off x="1908088" y="4149637"/>
            <a:ext cx="1009738" cy="1009738"/>
          </a:xfrm>
          <a:prstGeom prst="ellipse">
            <a:avLst/>
          </a:prstGeom>
          <a:noFill/>
          <a:ln w="2222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5" name="Oval 24">
            <a:extLst>
              <a:ext uri="{FF2B5EF4-FFF2-40B4-BE49-F238E27FC236}">
                <a16:creationId xmlns:a16="http://schemas.microsoft.com/office/drawing/2014/main" id="{0DB62D43-3B68-3F45-BD0C-9A0EDAFC4486}"/>
              </a:ext>
            </a:extLst>
          </p:cNvPr>
          <p:cNvSpPr/>
          <p:nvPr/>
        </p:nvSpPr>
        <p:spPr>
          <a:xfrm>
            <a:off x="2673811" y="4118347"/>
            <a:ext cx="396503" cy="396503"/>
          </a:xfrm>
          <a:prstGeom prst="ellipse">
            <a:avLst/>
          </a:prstGeom>
          <a:noFill/>
          <a:ln w="22225">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6" name="TextBox 25">
            <a:extLst>
              <a:ext uri="{FF2B5EF4-FFF2-40B4-BE49-F238E27FC236}">
                <a16:creationId xmlns:a16="http://schemas.microsoft.com/office/drawing/2014/main" id="{3FFF143B-FBCC-5143-B97C-89E41D01539E}"/>
              </a:ext>
            </a:extLst>
          </p:cNvPr>
          <p:cNvSpPr txBox="1"/>
          <p:nvPr/>
        </p:nvSpPr>
        <p:spPr>
          <a:xfrm>
            <a:off x="2350381" y="4595481"/>
            <a:ext cx="141064"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74</a:t>
            </a:r>
          </a:p>
        </p:txBody>
      </p:sp>
      <p:sp>
        <p:nvSpPr>
          <p:cNvPr id="27" name="TextBox 26">
            <a:extLst>
              <a:ext uri="{FF2B5EF4-FFF2-40B4-BE49-F238E27FC236}">
                <a16:creationId xmlns:a16="http://schemas.microsoft.com/office/drawing/2014/main" id="{0386DAC2-2FB0-FE45-859F-AD74ECFE41D1}"/>
              </a:ext>
            </a:extLst>
          </p:cNvPr>
          <p:cNvSpPr txBox="1"/>
          <p:nvPr/>
        </p:nvSpPr>
        <p:spPr>
          <a:xfrm>
            <a:off x="2340856" y="4944731"/>
            <a:ext cx="141064"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15</a:t>
            </a:r>
          </a:p>
        </p:txBody>
      </p:sp>
      <p:sp>
        <p:nvSpPr>
          <p:cNvPr id="28" name="TextBox 27">
            <a:extLst>
              <a:ext uri="{FF2B5EF4-FFF2-40B4-BE49-F238E27FC236}">
                <a16:creationId xmlns:a16="http://schemas.microsoft.com/office/drawing/2014/main" id="{EE82DF43-7377-704E-B97A-5C2FEE216EB7}"/>
              </a:ext>
            </a:extLst>
          </p:cNvPr>
          <p:cNvSpPr txBox="1"/>
          <p:nvPr/>
        </p:nvSpPr>
        <p:spPr>
          <a:xfrm>
            <a:off x="2328156" y="5319381"/>
            <a:ext cx="141064"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43</a:t>
            </a:r>
          </a:p>
        </p:txBody>
      </p:sp>
      <p:sp>
        <p:nvSpPr>
          <p:cNvPr id="29" name="TextBox 28">
            <a:extLst>
              <a:ext uri="{FF2B5EF4-FFF2-40B4-BE49-F238E27FC236}">
                <a16:creationId xmlns:a16="http://schemas.microsoft.com/office/drawing/2014/main" id="{1E69D238-7191-B848-BDC1-2631D2FB9278}"/>
              </a:ext>
            </a:extLst>
          </p:cNvPr>
          <p:cNvSpPr txBox="1"/>
          <p:nvPr/>
        </p:nvSpPr>
        <p:spPr>
          <a:xfrm>
            <a:off x="3054549" y="4585956"/>
            <a:ext cx="211596"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237</a:t>
            </a:r>
          </a:p>
        </p:txBody>
      </p:sp>
      <p:sp>
        <p:nvSpPr>
          <p:cNvPr id="30" name="TextBox 29">
            <a:extLst>
              <a:ext uri="{FF2B5EF4-FFF2-40B4-BE49-F238E27FC236}">
                <a16:creationId xmlns:a16="http://schemas.microsoft.com/office/drawing/2014/main" id="{754F3274-AEB6-A74C-AE09-4D8D0B29916E}"/>
              </a:ext>
            </a:extLst>
          </p:cNvPr>
          <p:cNvSpPr txBox="1"/>
          <p:nvPr/>
        </p:nvSpPr>
        <p:spPr>
          <a:xfrm>
            <a:off x="2845681" y="4208131"/>
            <a:ext cx="141064"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11</a:t>
            </a:r>
          </a:p>
        </p:txBody>
      </p:sp>
      <p:sp>
        <p:nvSpPr>
          <p:cNvPr id="31" name="TextBox 30">
            <a:extLst>
              <a:ext uri="{FF2B5EF4-FFF2-40B4-BE49-F238E27FC236}">
                <a16:creationId xmlns:a16="http://schemas.microsoft.com/office/drawing/2014/main" id="{5B5688E2-A7F5-E547-9187-29DB41CA4E98}"/>
              </a:ext>
            </a:extLst>
          </p:cNvPr>
          <p:cNvSpPr txBox="1"/>
          <p:nvPr/>
        </p:nvSpPr>
        <p:spPr>
          <a:xfrm>
            <a:off x="2036738" y="4300206"/>
            <a:ext cx="70532"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5</a:t>
            </a:r>
          </a:p>
        </p:txBody>
      </p:sp>
      <p:sp>
        <p:nvSpPr>
          <p:cNvPr id="32" name="TextBox 31">
            <a:extLst>
              <a:ext uri="{FF2B5EF4-FFF2-40B4-BE49-F238E27FC236}">
                <a16:creationId xmlns:a16="http://schemas.microsoft.com/office/drawing/2014/main" id="{D8D394CF-C940-2C41-9002-C31567CA83B4}"/>
              </a:ext>
            </a:extLst>
          </p:cNvPr>
          <p:cNvSpPr txBox="1"/>
          <p:nvPr/>
        </p:nvSpPr>
        <p:spPr>
          <a:xfrm>
            <a:off x="1813806" y="4157331"/>
            <a:ext cx="141064"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19</a:t>
            </a:r>
          </a:p>
        </p:txBody>
      </p:sp>
      <p:sp>
        <p:nvSpPr>
          <p:cNvPr id="33" name="TextBox 32">
            <a:extLst>
              <a:ext uri="{FF2B5EF4-FFF2-40B4-BE49-F238E27FC236}">
                <a16:creationId xmlns:a16="http://schemas.microsoft.com/office/drawing/2014/main" id="{EC1F17D4-3A52-4843-A914-67F0A0D48E93}"/>
              </a:ext>
            </a:extLst>
          </p:cNvPr>
          <p:cNvSpPr txBox="1"/>
          <p:nvPr/>
        </p:nvSpPr>
        <p:spPr>
          <a:xfrm>
            <a:off x="1620887" y="5027281"/>
            <a:ext cx="391133" cy="153888"/>
          </a:xfrm>
          <a:prstGeom prst="rect">
            <a:avLst/>
          </a:prstGeom>
          <a:noFill/>
        </p:spPr>
        <p:txBody>
          <a:bodyPr wrap="none" lIns="0" tIns="0" rIns="0" bIns="0" rtlCol="0">
            <a:spAutoFit/>
          </a:bodyPr>
          <a:lstStyle/>
          <a:p>
            <a:pPr algn="r"/>
            <a:r>
              <a:rPr lang="en-GB" sz="1000" b="1" dirty="0">
                <a:solidFill>
                  <a:schemeClr val="accent5">
                    <a:lumMod val="50000"/>
                  </a:schemeClr>
                </a:solidFill>
                <a:latin typeface="Arial" panose="020B0604020202020204" pitchFamily="34" charset="0"/>
                <a:ea typeface="Aileron" charset="0"/>
                <a:cs typeface="Arial" panose="020B0604020202020204" pitchFamily="34" charset="0"/>
              </a:rPr>
              <a:t>HER2</a:t>
            </a:r>
            <a:r>
              <a:rPr lang="en-GB" sz="1000" b="1" baseline="30000" dirty="0">
                <a:solidFill>
                  <a:schemeClr val="accent5">
                    <a:lumMod val="50000"/>
                  </a:schemeClr>
                </a:solidFill>
                <a:latin typeface="Arial" panose="020B0604020202020204" pitchFamily="34" charset="0"/>
                <a:ea typeface="Aileron" charset="0"/>
                <a:cs typeface="Arial" panose="020B0604020202020204" pitchFamily="34" charset="0"/>
              </a:rPr>
              <a:t>+</a:t>
            </a:r>
          </a:p>
        </p:txBody>
      </p:sp>
      <p:sp>
        <p:nvSpPr>
          <p:cNvPr id="34" name="Oval 33">
            <a:extLst>
              <a:ext uri="{FF2B5EF4-FFF2-40B4-BE49-F238E27FC236}">
                <a16:creationId xmlns:a16="http://schemas.microsoft.com/office/drawing/2014/main" id="{C38E0744-A38F-B146-B0F7-F5C5108126F6}"/>
              </a:ext>
            </a:extLst>
          </p:cNvPr>
          <p:cNvSpPr/>
          <p:nvPr/>
        </p:nvSpPr>
        <p:spPr>
          <a:xfrm>
            <a:off x="2029013" y="4873996"/>
            <a:ext cx="767889" cy="767889"/>
          </a:xfrm>
          <a:prstGeom prst="ellipse">
            <a:avLst/>
          </a:prstGeom>
          <a:noFill/>
          <a:ln w="22225">
            <a:solidFill>
              <a:schemeClr val="accent5">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5" name="TextBox 34">
            <a:extLst>
              <a:ext uri="{FF2B5EF4-FFF2-40B4-BE49-F238E27FC236}">
                <a16:creationId xmlns:a16="http://schemas.microsoft.com/office/drawing/2014/main" id="{DBE7FEB7-BB5F-BD41-B1C1-EF710E7B440F}"/>
              </a:ext>
            </a:extLst>
          </p:cNvPr>
          <p:cNvSpPr txBox="1"/>
          <p:nvPr/>
        </p:nvSpPr>
        <p:spPr>
          <a:xfrm>
            <a:off x="2734103" y="4321264"/>
            <a:ext cx="70532" cy="153888"/>
          </a:xfrm>
          <a:prstGeom prst="rect">
            <a:avLst/>
          </a:prstGeom>
          <a:noFill/>
        </p:spPr>
        <p:txBody>
          <a:bodyPr wrap="none" lIns="0" tIns="0" rIns="0" bIns="0" rtlCol="0">
            <a:spAutoFit/>
          </a:bodyPr>
          <a:lstStyle/>
          <a:p>
            <a:pPr algn="r"/>
            <a:r>
              <a:rPr lang="en-GB" sz="1000" b="1" dirty="0">
                <a:latin typeface="Arial" panose="020B0604020202020204" pitchFamily="34" charset="0"/>
                <a:ea typeface="Aileron" charset="0"/>
                <a:cs typeface="Arial" panose="020B0604020202020204" pitchFamily="34" charset="0"/>
              </a:rPr>
              <a:t>4</a:t>
            </a:r>
          </a:p>
        </p:txBody>
      </p:sp>
      <p:sp>
        <p:nvSpPr>
          <p:cNvPr id="36" name="TextBox 35">
            <a:extLst>
              <a:ext uri="{FF2B5EF4-FFF2-40B4-BE49-F238E27FC236}">
                <a16:creationId xmlns:a16="http://schemas.microsoft.com/office/drawing/2014/main" id="{09A53032-D1AB-DF4A-AAFA-F3DC63E4833B}"/>
              </a:ext>
            </a:extLst>
          </p:cNvPr>
          <p:cNvSpPr txBox="1"/>
          <p:nvPr/>
        </p:nvSpPr>
        <p:spPr>
          <a:xfrm>
            <a:off x="5342550" y="3392156"/>
            <a:ext cx="512961" cy="184666"/>
          </a:xfrm>
          <a:prstGeom prst="rect">
            <a:avLst/>
          </a:prstGeom>
          <a:noFill/>
        </p:spPr>
        <p:txBody>
          <a:bodyPr wrap="none" lIns="0" tIns="0" rIns="0" bIns="0" rtlCol="0">
            <a:spAutoFit/>
          </a:bodyPr>
          <a:lstStyle/>
          <a:p>
            <a:pPr algn="r"/>
            <a:r>
              <a:rPr lang="en-GB" sz="1200" b="1" dirty="0">
                <a:latin typeface="Arial" panose="020B0604020202020204" pitchFamily="34" charset="0"/>
                <a:ea typeface="Aileron" charset="0"/>
                <a:cs typeface="Arial" panose="020B0604020202020204" pitchFamily="34" charset="0"/>
              </a:rPr>
              <a:t>N=386</a:t>
            </a:r>
            <a:r>
              <a:rPr lang="en-GB" sz="1200" b="1" baseline="30000" dirty="0">
                <a:latin typeface="Arial" panose="020B0604020202020204" pitchFamily="34" charset="0"/>
                <a:ea typeface="Aileron" charset="0"/>
                <a:cs typeface="Arial" panose="020B0604020202020204" pitchFamily="34" charset="0"/>
              </a:rPr>
              <a:t>a</a:t>
            </a:r>
          </a:p>
        </p:txBody>
      </p:sp>
      <p:sp>
        <p:nvSpPr>
          <p:cNvPr id="37" name="TextBox 36">
            <a:extLst>
              <a:ext uri="{FF2B5EF4-FFF2-40B4-BE49-F238E27FC236}">
                <a16:creationId xmlns:a16="http://schemas.microsoft.com/office/drawing/2014/main" id="{E564FDEF-F406-F048-9746-B4C047BCEA8F}"/>
              </a:ext>
            </a:extLst>
          </p:cNvPr>
          <p:cNvSpPr txBox="1"/>
          <p:nvPr/>
        </p:nvSpPr>
        <p:spPr>
          <a:xfrm>
            <a:off x="3758086" y="3392156"/>
            <a:ext cx="161904" cy="184666"/>
          </a:xfrm>
          <a:prstGeom prst="rect">
            <a:avLst/>
          </a:prstGeom>
          <a:noFill/>
        </p:spPr>
        <p:txBody>
          <a:bodyPr wrap="none" lIns="0" tIns="0" rIns="0" bIns="0" rtlCol="0">
            <a:spAutoFit/>
          </a:bodyPr>
          <a:lstStyle/>
          <a:p>
            <a:pPr algn="r"/>
            <a:r>
              <a:rPr lang="en-GB" sz="1200" b="1" dirty="0">
                <a:latin typeface="Arial" panose="020B0604020202020204" pitchFamily="34" charset="0"/>
                <a:ea typeface="Aileron" charset="0"/>
                <a:cs typeface="Arial" panose="020B0604020202020204" pitchFamily="34" charset="0"/>
              </a:rPr>
              <a:t>B)</a:t>
            </a:r>
          </a:p>
        </p:txBody>
      </p:sp>
      <p:sp>
        <p:nvSpPr>
          <p:cNvPr id="40" name="Oval 39">
            <a:extLst>
              <a:ext uri="{FF2B5EF4-FFF2-40B4-BE49-F238E27FC236}">
                <a16:creationId xmlns:a16="http://schemas.microsoft.com/office/drawing/2014/main" id="{3D7DA43B-ADD5-1E4E-BD30-F6EDE268B527}"/>
              </a:ext>
            </a:extLst>
          </p:cNvPr>
          <p:cNvSpPr/>
          <p:nvPr/>
        </p:nvSpPr>
        <p:spPr>
          <a:xfrm>
            <a:off x="4414231" y="4002563"/>
            <a:ext cx="177375" cy="177375"/>
          </a:xfrm>
          <a:prstGeom prst="ellipse">
            <a:avLst/>
          </a:prstGeom>
          <a:solidFill>
            <a:schemeClr val="accent1">
              <a:lumMod val="20000"/>
              <a:lumOff val="80000"/>
            </a:schemeClr>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1" name="TextBox 40">
            <a:extLst>
              <a:ext uri="{FF2B5EF4-FFF2-40B4-BE49-F238E27FC236}">
                <a16:creationId xmlns:a16="http://schemas.microsoft.com/office/drawing/2014/main" id="{D692229B-B39E-324B-A83A-4FDC1D6D1CE2}"/>
              </a:ext>
            </a:extLst>
          </p:cNvPr>
          <p:cNvSpPr txBox="1"/>
          <p:nvPr/>
        </p:nvSpPr>
        <p:spPr>
          <a:xfrm flipH="1">
            <a:off x="4457743" y="4030331"/>
            <a:ext cx="90351"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5</a:t>
            </a:r>
          </a:p>
        </p:txBody>
      </p:sp>
      <p:sp>
        <p:nvSpPr>
          <p:cNvPr id="42" name="TextBox 41">
            <a:extLst>
              <a:ext uri="{FF2B5EF4-FFF2-40B4-BE49-F238E27FC236}">
                <a16:creationId xmlns:a16="http://schemas.microsoft.com/office/drawing/2014/main" id="{C407B869-B2CB-104B-99FB-BB0B8AAB9573}"/>
              </a:ext>
            </a:extLst>
          </p:cNvPr>
          <p:cNvSpPr txBox="1"/>
          <p:nvPr/>
        </p:nvSpPr>
        <p:spPr>
          <a:xfrm flipH="1">
            <a:off x="4434073" y="3877931"/>
            <a:ext cx="137690"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15</a:t>
            </a:r>
          </a:p>
        </p:txBody>
      </p:sp>
      <p:sp>
        <p:nvSpPr>
          <p:cNvPr id="43" name="TextBox 42">
            <a:extLst>
              <a:ext uri="{FF2B5EF4-FFF2-40B4-BE49-F238E27FC236}">
                <a16:creationId xmlns:a16="http://schemas.microsoft.com/office/drawing/2014/main" id="{64AD53C7-27FB-DF42-9EAA-07E3AAA99C3D}"/>
              </a:ext>
            </a:extLst>
          </p:cNvPr>
          <p:cNvSpPr txBox="1"/>
          <p:nvPr/>
        </p:nvSpPr>
        <p:spPr>
          <a:xfrm flipH="1">
            <a:off x="4434073" y="4176381"/>
            <a:ext cx="137690"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4</a:t>
            </a:r>
          </a:p>
        </p:txBody>
      </p:sp>
      <p:sp>
        <p:nvSpPr>
          <p:cNvPr id="45" name="Oval 44">
            <a:extLst>
              <a:ext uri="{FF2B5EF4-FFF2-40B4-BE49-F238E27FC236}">
                <a16:creationId xmlns:a16="http://schemas.microsoft.com/office/drawing/2014/main" id="{C3C457BF-CF68-2446-9946-EB9E013BFDFB}"/>
              </a:ext>
            </a:extLst>
          </p:cNvPr>
          <p:cNvSpPr/>
          <p:nvPr/>
        </p:nvSpPr>
        <p:spPr>
          <a:xfrm>
            <a:off x="4300487" y="3867150"/>
            <a:ext cx="404863" cy="404863"/>
          </a:xfrm>
          <a:prstGeom prst="ellipse">
            <a:avLst/>
          </a:prstGeom>
          <a:noFill/>
          <a:ln w="15875">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7" name="TextBox 46">
            <a:extLst>
              <a:ext uri="{FF2B5EF4-FFF2-40B4-BE49-F238E27FC236}">
                <a16:creationId xmlns:a16="http://schemas.microsoft.com/office/drawing/2014/main" id="{FB90A66B-EEF5-C14D-8B89-C1465DE26EF3}"/>
              </a:ext>
            </a:extLst>
          </p:cNvPr>
          <p:cNvSpPr txBox="1"/>
          <p:nvPr/>
        </p:nvSpPr>
        <p:spPr>
          <a:xfrm>
            <a:off x="4678877" y="3639806"/>
            <a:ext cx="343043" cy="123111"/>
          </a:xfrm>
          <a:prstGeom prst="rect">
            <a:avLst/>
          </a:prstGeom>
          <a:noFill/>
        </p:spPr>
        <p:txBody>
          <a:bodyPr wrap="none" lIns="0" tIns="0" rIns="0" bIns="0" rtlCol="0">
            <a:spAutoFit/>
          </a:bodyPr>
          <a:lstStyle/>
          <a:p>
            <a:pPr algn="r"/>
            <a:r>
              <a:rPr lang="en-GB" sz="800" b="1" dirty="0">
                <a:solidFill>
                  <a:schemeClr val="accent1"/>
                </a:solidFill>
                <a:latin typeface="Arial" panose="020B0604020202020204" pitchFamily="34" charset="0"/>
                <a:ea typeface="Aileron" charset="0"/>
                <a:cs typeface="Arial" panose="020B0604020202020204" pitchFamily="34" charset="0"/>
              </a:rPr>
              <a:t>CLDN+</a:t>
            </a:r>
          </a:p>
        </p:txBody>
      </p:sp>
      <p:sp>
        <p:nvSpPr>
          <p:cNvPr id="48" name="Freeform 47">
            <a:extLst>
              <a:ext uri="{FF2B5EF4-FFF2-40B4-BE49-F238E27FC236}">
                <a16:creationId xmlns:a16="http://schemas.microsoft.com/office/drawing/2014/main" id="{83B16BE5-BCD6-434C-ACA4-163442FB069F}"/>
              </a:ext>
            </a:extLst>
          </p:cNvPr>
          <p:cNvSpPr/>
          <p:nvPr/>
        </p:nvSpPr>
        <p:spPr>
          <a:xfrm>
            <a:off x="4578350" y="3771900"/>
            <a:ext cx="184150" cy="269875"/>
          </a:xfrm>
          <a:custGeom>
            <a:avLst/>
            <a:gdLst>
              <a:gd name="connsiteX0" fmla="*/ 184150 w 184150"/>
              <a:gd name="connsiteY0" fmla="*/ 0 h 269875"/>
              <a:gd name="connsiteX1" fmla="*/ 0 w 184150"/>
              <a:gd name="connsiteY1" fmla="*/ 269875 h 269875"/>
            </a:gdLst>
            <a:ahLst/>
            <a:cxnLst>
              <a:cxn ang="0">
                <a:pos x="connsiteX0" y="connsiteY0"/>
              </a:cxn>
              <a:cxn ang="0">
                <a:pos x="connsiteX1" y="connsiteY1"/>
              </a:cxn>
            </a:cxnLst>
            <a:rect l="l" t="t" r="r" b="b"/>
            <a:pathLst>
              <a:path w="184150" h="269875">
                <a:moveTo>
                  <a:pt x="184150" y="0"/>
                </a:moveTo>
                <a:lnTo>
                  <a:pt x="0" y="269875"/>
                </a:lnTo>
              </a:path>
            </a:pathLst>
          </a:custGeom>
          <a:no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51" name="Straight Connector 50">
            <a:extLst>
              <a:ext uri="{FF2B5EF4-FFF2-40B4-BE49-F238E27FC236}">
                <a16:creationId xmlns:a16="http://schemas.microsoft.com/office/drawing/2014/main" id="{3C31F95B-D584-274E-AD55-097889E34D4F}"/>
              </a:ext>
            </a:extLst>
          </p:cNvPr>
          <p:cNvCxnSpPr>
            <a:cxnSpLocks/>
          </p:cNvCxnSpPr>
          <p:nvPr/>
        </p:nvCxnSpPr>
        <p:spPr>
          <a:xfrm>
            <a:off x="4962525" y="3781425"/>
            <a:ext cx="149225" cy="27940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56" name="Oval 55">
            <a:extLst>
              <a:ext uri="{FF2B5EF4-FFF2-40B4-BE49-F238E27FC236}">
                <a16:creationId xmlns:a16="http://schemas.microsoft.com/office/drawing/2014/main" id="{54A850FE-363E-7F43-B9FE-C749E05EE763}"/>
              </a:ext>
            </a:extLst>
          </p:cNvPr>
          <p:cNvSpPr/>
          <p:nvPr/>
        </p:nvSpPr>
        <p:spPr>
          <a:xfrm>
            <a:off x="5079671" y="4021613"/>
            <a:ext cx="164119" cy="164119"/>
          </a:xfrm>
          <a:prstGeom prst="ellipse">
            <a:avLst/>
          </a:prstGeom>
          <a:solidFill>
            <a:schemeClr val="accent1">
              <a:lumMod val="20000"/>
              <a:lumOff val="80000"/>
            </a:schemeClr>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7" name="TextBox 56">
            <a:extLst>
              <a:ext uri="{FF2B5EF4-FFF2-40B4-BE49-F238E27FC236}">
                <a16:creationId xmlns:a16="http://schemas.microsoft.com/office/drawing/2014/main" id="{69C78D65-479E-D542-A994-313A4D74FA6A}"/>
              </a:ext>
            </a:extLst>
          </p:cNvPr>
          <p:cNvSpPr txBox="1"/>
          <p:nvPr/>
        </p:nvSpPr>
        <p:spPr>
          <a:xfrm flipH="1">
            <a:off x="5116555" y="4046206"/>
            <a:ext cx="90351"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4</a:t>
            </a:r>
          </a:p>
        </p:txBody>
      </p:sp>
      <p:sp>
        <p:nvSpPr>
          <p:cNvPr id="58" name="TextBox 57">
            <a:extLst>
              <a:ext uri="{FF2B5EF4-FFF2-40B4-BE49-F238E27FC236}">
                <a16:creationId xmlns:a16="http://schemas.microsoft.com/office/drawing/2014/main" id="{EB7EC06E-B750-8946-8CEC-5CFE0BCC5E9C}"/>
              </a:ext>
            </a:extLst>
          </p:cNvPr>
          <p:cNvSpPr txBox="1"/>
          <p:nvPr/>
        </p:nvSpPr>
        <p:spPr>
          <a:xfrm flipH="1">
            <a:off x="5116555" y="4293856"/>
            <a:ext cx="90351"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a:t>
            </a:r>
          </a:p>
        </p:txBody>
      </p:sp>
      <p:sp>
        <p:nvSpPr>
          <p:cNvPr id="59" name="Oval 58">
            <a:extLst>
              <a:ext uri="{FF2B5EF4-FFF2-40B4-BE49-F238E27FC236}">
                <a16:creationId xmlns:a16="http://schemas.microsoft.com/office/drawing/2014/main" id="{5539CAAA-B2E1-0849-A107-EEE1C7BD1FEF}"/>
              </a:ext>
            </a:extLst>
          </p:cNvPr>
          <p:cNvSpPr/>
          <p:nvPr/>
        </p:nvSpPr>
        <p:spPr>
          <a:xfrm>
            <a:off x="5005337" y="3933825"/>
            <a:ext cx="312787" cy="312787"/>
          </a:xfrm>
          <a:prstGeom prst="ellipse">
            <a:avLst/>
          </a:prstGeom>
          <a:noFill/>
          <a:ln w="15875">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 name="TextBox 59">
            <a:extLst>
              <a:ext uri="{FF2B5EF4-FFF2-40B4-BE49-F238E27FC236}">
                <a16:creationId xmlns:a16="http://schemas.microsoft.com/office/drawing/2014/main" id="{70C4ABD9-B4E1-6246-8348-9F352E32253C}"/>
              </a:ext>
            </a:extLst>
          </p:cNvPr>
          <p:cNvSpPr txBox="1"/>
          <p:nvPr/>
        </p:nvSpPr>
        <p:spPr>
          <a:xfrm flipH="1">
            <a:off x="5116555" y="3919206"/>
            <a:ext cx="90351"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8</a:t>
            </a:r>
          </a:p>
        </p:txBody>
      </p:sp>
      <p:cxnSp>
        <p:nvCxnSpPr>
          <p:cNvPr id="61" name="Straight Connector 60">
            <a:extLst>
              <a:ext uri="{FF2B5EF4-FFF2-40B4-BE49-F238E27FC236}">
                <a16:creationId xmlns:a16="http://schemas.microsoft.com/office/drawing/2014/main" id="{4ECBBEC4-4BC3-6F49-9C1F-C22CFEEFAC37}"/>
              </a:ext>
            </a:extLst>
          </p:cNvPr>
          <p:cNvCxnSpPr>
            <a:cxnSpLocks/>
          </p:cNvCxnSpPr>
          <p:nvPr/>
        </p:nvCxnSpPr>
        <p:spPr>
          <a:xfrm>
            <a:off x="5048250" y="3733800"/>
            <a:ext cx="787400" cy="39370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64" name="TextBox 63">
            <a:extLst>
              <a:ext uri="{FF2B5EF4-FFF2-40B4-BE49-F238E27FC236}">
                <a16:creationId xmlns:a16="http://schemas.microsoft.com/office/drawing/2014/main" id="{6BF87069-ADAA-5C46-B811-B15478E0CA02}"/>
              </a:ext>
            </a:extLst>
          </p:cNvPr>
          <p:cNvSpPr txBox="1"/>
          <p:nvPr/>
        </p:nvSpPr>
        <p:spPr>
          <a:xfrm flipH="1">
            <a:off x="5871116" y="3919206"/>
            <a:ext cx="149682"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22</a:t>
            </a:r>
          </a:p>
        </p:txBody>
      </p:sp>
      <p:sp>
        <p:nvSpPr>
          <p:cNvPr id="66" name="TextBox 65">
            <a:extLst>
              <a:ext uri="{FF2B5EF4-FFF2-40B4-BE49-F238E27FC236}">
                <a16:creationId xmlns:a16="http://schemas.microsoft.com/office/drawing/2014/main" id="{37F97599-0BF2-CA49-A604-84C88D104E85}"/>
              </a:ext>
            </a:extLst>
          </p:cNvPr>
          <p:cNvSpPr txBox="1"/>
          <p:nvPr/>
        </p:nvSpPr>
        <p:spPr>
          <a:xfrm flipH="1">
            <a:off x="5871116" y="4373231"/>
            <a:ext cx="149682"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18</a:t>
            </a:r>
          </a:p>
        </p:txBody>
      </p:sp>
      <p:sp>
        <p:nvSpPr>
          <p:cNvPr id="67" name="Oval 66">
            <a:extLst>
              <a:ext uri="{FF2B5EF4-FFF2-40B4-BE49-F238E27FC236}">
                <a16:creationId xmlns:a16="http://schemas.microsoft.com/office/drawing/2014/main" id="{C4D213C4-CC3C-E64C-B293-DA9A0F26A76F}"/>
              </a:ext>
            </a:extLst>
          </p:cNvPr>
          <p:cNvSpPr/>
          <p:nvPr/>
        </p:nvSpPr>
        <p:spPr>
          <a:xfrm>
            <a:off x="5798320" y="4079092"/>
            <a:ext cx="295275" cy="295275"/>
          </a:xfrm>
          <a:prstGeom prst="ellipse">
            <a:avLst/>
          </a:prstGeom>
          <a:solidFill>
            <a:schemeClr val="accent1">
              <a:lumMod val="20000"/>
              <a:lumOff val="80000"/>
            </a:schemeClr>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3" name="TextBox 62">
            <a:extLst>
              <a:ext uri="{FF2B5EF4-FFF2-40B4-BE49-F238E27FC236}">
                <a16:creationId xmlns:a16="http://schemas.microsoft.com/office/drawing/2014/main" id="{47689B01-C9FD-B24B-A2EA-F8F30EF48A3D}"/>
              </a:ext>
            </a:extLst>
          </p:cNvPr>
          <p:cNvSpPr txBox="1"/>
          <p:nvPr/>
        </p:nvSpPr>
        <p:spPr>
          <a:xfrm flipH="1">
            <a:off x="5900782" y="4074781"/>
            <a:ext cx="90351"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4</a:t>
            </a:r>
          </a:p>
        </p:txBody>
      </p:sp>
      <p:sp>
        <p:nvSpPr>
          <p:cNvPr id="65" name="TextBox 64">
            <a:extLst>
              <a:ext uri="{FF2B5EF4-FFF2-40B4-BE49-F238E27FC236}">
                <a16:creationId xmlns:a16="http://schemas.microsoft.com/office/drawing/2014/main" id="{09979195-7D55-A943-B3A3-11A2A8B2AE6D}"/>
              </a:ext>
            </a:extLst>
          </p:cNvPr>
          <p:cNvSpPr txBox="1"/>
          <p:nvPr/>
        </p:nvSpPr>
        <p:spPr>
          <a:xfrm flipH="1">
            <a:off x="5900782" y="4211306"/>
            <a:ext cx="90351"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8</a:t>
            </a:r>
          </a:p>
        </p:txBody>
      </p:sp>
      <p:sp>
        <p:nvSpPr>
          <p:cNvPr id="68" name="Oval 67">
            <a:extLst>
              <a:ext uri="{FF2B5EF4-FFF2-40B4-BE49-F238E27FC236}">
                <a16:creationId xmlns:a16="http://schemas.microsoft.com/office/drawing/2014/main" id="{D070CEB3-3288-F74D-82AB-AAD6D796DC87}"/>
              </a:ext>
            </a:extLst>
          </p:cNvPr>
          <p:cNvSpPr/>
          <p:nvPr/>
        </p:nvSpPr>
        <p:spPr>
          <a:xfrm>
            <a:off x="5645151" y="3894188"/>
            <a:ext cx="601612" cy="601612"/>
          </a:xfrm>
          <a:prstGeom prst="ellipse">
            <a:avLst/>
          </a:prstGeom>
          <a:noFill/>
          <a:ln w="15875">
            <a:solidFill>
              <a:schemeClr val="accent5">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71" name="Oval 70">
            <a:extLst>
              <a:ext uri="{FF2B5EF4-FFF2-40B4-BE49-F238E27FC236}">
                <a16:creationId xmlns:a16="http://schemas.microsoft.com/office/drawing/2014/main" id="{9414A750-6C71-8348-A1E0-819BEB77BFB5}"/>
              </a:ext>
            </a:extLst>
          </p:cNvPr>
          <p:cNvSpPr/>
          <p:nvPr/>
        </p:nvSpPr>
        <p:spPr>
          <a:xfrm>
            <a:off x="6811145" y="3933825"/>
            <a:ext cx="693772" cy="693772"/>
          </a:xfrm>
          <a:prstGeom prst="ellipse">
            <a:avLst/>
          </a:prstGeom>
          <a:solidFill>
            <a:schemeClr val="accent1">
              <a:lumMod val="20000"/>
              <a:lumOff val="80000"/>
            </a:schemeClr>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72" name="TextBox 71">
            <a:extLst>
              <a:ext uri="{FF2B5EF4-FFF2-40B4-BE49-F238E27FC236}">
                <a16:creationId xmlns:a16="http://schemas.microsoft.com/office/drawing/2014/main" id="{D28AEBB2-F754-AB4D-89DA-7CFF09E22676}"/>
              </a:ext>
            </a:extLst>
          </p:cNvPr>
          <p:cNvSpPr txBox="1"/>
          <p:nvPr/>
        </p:nvSpPr>
        <p:spPr>
          <a:xfrm flipH="1">
            <a:off x="7071266" y="3992231"/>
            <a:ext cx="149682"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26</a:t>
            </a:r>
          </a:p>
        </p:txBody>
      </p:sp>
      <p:sp>
        <p:nvSpPr>
          <p:cNvPr id="74" name="TextBox 73">
            <a:extLst>
              <a:ext uri="{FF2B5EF4-FFF2-40B4-BE49-F238E27FC236}">
                <a16:creationId xmlns:a16="http://schemas.microsoft.com/office/drawing/2014/main" id="{5F3CA231-97C0-864E-9E4B-2DC53161B6B9}"/>
              </a:ext>
            </a:extLst>
          </p:cNvPr>
          <p:cNvSpPr txBox="1"/>
          <p:nvPr/>
        </p:nvSpPr>
        <p:spPr>
          <a:xfrm flipH="1">
            <a:off x="7071266" y="4303381"/>
            <a:ext cx="149682"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46</a:t>
            </a:r>
          </a:p>
        </p:txBody>
      </p:sp>
      <p:sp>
        <p:nvSpPr>
          <p:cNvPr id="75" name="TextBox 74">
            <a:extLst>
              <a:ext uri="{FF2B5EF4-FFF2-40B4-BE49-F238E27FC236}">
                <a16:creationId xmlns:a16="http://schemas.microsoft.com/office/drawing/2014/main" id="{A62AFC37-674F-834E-983C-7C3401602EC1}"/>
              </a:ext>
            </a:extLst>
          </p:cNvPr>
          <p:cNvSpPr txBox="1"/>
          <p:nvPr/>
        </p:nvSpPr>
        <p:spPr>
          <a:xfrm flipH="1">
            <a:off x="7029991" y="4709781"/>
            <a:ext cx="248870"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118</a:t>
            </a:r>
          </a:p>
        </p:txBody>
      </p:sp>
      <p:sp>
        <p:nvSpPr>
          <p:cNvPr id="76" name="Oval 75">
            <a:extLst>
              <a:ext uri="{FF2B5EF4-FFF2-40B4-BE49-F238E27FC236}">
                <a16:creationId xmlns:a16="http://schemas.microsoft.com/office/drawing/2014/main" id="{19A8C66D-8718-0549-9D07-7EC0CCDDEC58}"/>
              </a:ext>
            </a:extLst>
          </p:cNvPr>
          <p:cNvSpPr/>
          <p:nvPr/>
        </p:nvSpPr>
        <p:spPr>
          <a:xfrm>
            <a:off x="6451600" y="3552735"/>
            <a:ext cx="1406615" cy="1406615"/>
          </a:xfrm>
          <a:prstGeom prst="ellipse">
            <a:avLst/>
          </a:prstGeom>
          <a:noFill/>
          <a:ln w="1587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77" name="TextBox 76">
            <a:extLst>
              <a:ext uri="{FF2B5EF4-FFF2-40B4-BE49-F238E27FC236}">
                <a16:creationId xmlns:a16="http://schemas.microsoft.com/office/drawing/2014/main" id="{7243F3A8-D280-4245-81D9-6C18E23DA1CA}"/>
              </a:ext>
            </a:extLst>
          </p:cNvPr>
          <p:cNvSpPr txBox="1"/>
          <p:nvPr/>
        </p:nvSpPr>
        <p:spPr>
          <a:xfrm flipH="1">
            <a:off x="7029991" y="3623931"/>
            <a:ext cx="248870" cy="123111"/>
          </a:xfrm>
          <a:prstGeom prst="rect">
            <a:avLst/>
          </a:prstGeom>
          <a:noFill/>
        </p:spPr>
        <p:txBody>
          <a:bodyPr wrap="squar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106</a:t>
            </a:r>
          </a:p>
        </p:txBody>
      </p:sp>
      <p:sp>
        <p:nvSpPr>
          <p:cNvPr id="78" name="TextBox 77">
            <a:extLst>
              <a:ext uri="{FF2B5EF4-FFF2-40B4-BE49-F238E27FC236}">
                <a16:creationId xmlns:a16="http://schemas.microsoft.com/office/drawing/2014/main" id="{B5F7384D-517B-B249-80DE-814A013E5139}"/>
              </a:ext>
            </a:extLst>
          </p:cNvPr>
          <p:cNvSpPr txBox="1"/>
          <p:nvPr/>
        </p:nvSpPr>
        <p:spPr>
          <a:xfrm>
            <a:off x="6969087" y="3766863"/>
            <a:ext cx="407163" cy="153888"/>
          </a:xfrm>
          <a:prstGeom prst="rect">
            <a:avLst/>
          </a:prstGeom>
          <a:noFill/>
        </p:spPr>
        <p:txBody>
          <a:bodyPr wrap="none" lIns="0" tIns="0" rIns="0" bIns="0" rtlCol="0">
            <a:spAutoFit/>
          </a:bodyPr>
          <a:lstStyle/>
          <a:p>
            <a:pPr algn="r"/>
            <a:r>
              <a:rPr lang="en-GB" sz="1000" b="1" dirty="0">
                <a:solidFill>
                  <a:schemeClr val="accent1"/>
                </a:solidFill>
                <a:latin typeface="Arial" panose="020B0604020202020204" pitchFamily="34" charset="0"/>
                <a:ea typeface="Aileron" charset="0"/>
                <a:cs typeface="Arial" panose="020B0604020202020204" pitchFamily="34" charset="0"/>
              </a:rPr>
              <a:t>CLDN</a:t>
            </a:r>
            <a:r>
              <a:rPr lang="en-GB" sz="10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80" name="TextBox 79">
            <a:extLst>
              <a:ext uri="{FF2B5EF4-FFF2-40B4-BE49-F238E27FC236}">
                <a16:creationId xmlns:a16="http://schemas.microsoft.com/office/drawing/2014/main" id="{792CB101-6DEE-C741-A20B-CD3D90EFC387}"/>
              </a:ext>
            </a:extLst>
          </p:cNvPr>
          <p:cNvSpPr txBox="1"/>
          <p:nvPr/>
        </p:nvSpPr>
        <p:spPr>
          <a:xfrm>
            <a:off x="3799402" y="4039856"/>
            <a:ext cx="354264" cy="123111"/>
          </a:xfrm>
          <a:prstGeom prst="rect">
            <a:avLst/>
          </a:prstGeom>
          <a:noFill/>
        </p:spPr>
        <p:txBody>
          <a:bodyPr wrap="none" lIns="0" tIns="0" rIns="0" bIns="0" rtlCol="0">
            <a:spAutoFit/>
          </a:bodyPr>
          <a:lstStyle/>
          <a:p>
            <a:r>
              <a:rPr lang="en-GB" sz="800" b="1" dirty="0">
                <a:solidFill>
                  <a:schemeClr val="accent6"/>
                </a:solidFill>
                <a:latin typeface="Arial" panose="020B0604020202020204" pitchFamily="34" charset="0"/>
                <a:ea typeface="Aileron" charset="0"/>
                <a:cs typeface="Arial" panose="020B0604020202020204" pitchFamily="34" charset="0"/>
              </a:rPr>
              <a:t>CPS ≥5</a:t>
            </a:r>
          </a:p>
        </p:txBody>
      </p:sp>
      <p:sp>
        <p:nvSpPr>
          <p:cNvPr id="81" name="TextBox 80">
            <a:extLst>
              <a:ext uri="{FF2B5EF4-FFF2-40B4-BE49-F238E27FC236}">
                <a16:creationId xmlns:a16="http://schemas.microsoft.com/office/drawing/2014/main" id="{130FBDE9-D0C2-D145-BBAB-15779F5EC21D}"/>
              </a:ext>
            </a:extLst>
          </p:cNvPr>
          <p:cNvSpPr txBox="1"/>
          <p:nvPr/>
        </p:nvSpPr>
        <p:spPr>
          <a:xfrm>
            <a:off x="3799402" y="4230356"/>
            <a:ext cx="354264" cy="123111"/>
          </a:xfrm>
          <a:prstGeom prst="rect">
            <a:avLst/>
          </a:prstGeom>
          <a:noFill/>
        </p:spPr>
        <p:txBody>
          <a:bodyPr wrap="none" lIns="0" tIns="0" rIns="0" bIns="0" rtlCol="0">
            <a:spAutoFit/>
          </a:bodyPr>
          <a:lstStyle/>
          <a:p>
            <a:r>
              <a:rPr lang="en-GB" sz="800" b="1" dirty="0">
                <a:solidFill>
                  <a:schemeClr val="accent6"/>
                </a:solidFill>
                <a:latin typeface="Arial" panose="020B0604020202020204" pitchFamily="34" charset="0"/>
                <a:ea typeface="Aileron" charset="0"/>
                <a:cs typeface="Arial" panose="020B0604020202020204" pitchFamily="34" charset="0"/>
              </a:rPr>
              <a:t>CPS &lt;5</a:t>
            </a:r>
          </a:p>
        </p:txBody>
      </p:sp>
      <p:cxnSp>
        <p:nvCxnSpPr>
          <p:cNvPr id="70" name="Straight Connector 69">
            <a:extLst>
              <a:ext uri="{FF2B5EF4-FFF2-40B4-BE49-F238E27FC236}">
                <a16:creationId xmlns:a16="http://schemas.microsoft.com/office/drawing/2014/main" id="{20791A61-DEF5-8949-9FFE-46662E70A036}"/>
              </a:ext>
            </a:extLst>
          </p:cNvPr>
          <p:cNvCxnSpPr/>
          <p:nvPr/>
        </p:nvCxnSpPr>
        <p:spPr>
          <a:xfrm>
            <a:off x="3782721" y="4193030"/>
            <a:ext cx="4129379" cy="0"/>
          </a:xfrm>
          <a:prstGeom prst="line">
            <a:avLst/>
          </a:prstGeom>
          <a:ln w="19050">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D2220F2D-7B18-4E4C-9C3B-994176DBDFBF}"/>
              </a:ext>
            </a:extLst>
          </p:cNvPr>
          <p:cNvCxnSpPr>
            <a:cxnSpLocks/>
          </p:cNvCxnSpPr>
          <p:nvPr/>
        </p:nvCxnSpPr>
        <p:spPr>
          <a:xfrm>
            <a:off x="5158223" y="4220068"/>
            <a:ext cx="0" cy="69357"/>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1261B267-EC91-4847-877B-2A22651E6A6A}"/>
              </a:ext>
            </a:extLst>
          </p:cNvPr>
          <p:cNvCxnSpPr>
            <a:cxnSpLocks/>
          </p:cNvCxnSpPr>
          <p:nvPr/>
        </p:nvCxnSpPr>
        <p:spPr>
          <a:xfrm>
            <a:off x="3714750" y="5374130"/>
            <a:ext cx="4191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Box 87">
            <a:extLst>
              <a:ext uri="{FF2B5EF4-FFF2-40B4-BE49-F238E27FC236}">
                <a16:creationId xmlns:a16="http://schemas.microsoft.com/office/drawing/2014/main" id="{60433897-0567-0149-B1DA-6223FD11DDB6}"/>
              </a:ext>
            </a:extLst>
          </p:cNvPr>
          <p:cNvSpPr txBox="1"/>
          <p:nvPr/>
        </p:nvSpPr>
        <p:spPr>
          <a:xfrm>
            <a:off x="3799402" y="5565494"/>
            <a:ext cx="354264" cy="123111"/>
          </a:xfrm>
          <a:prstGeom prst="rect">
            <a:avLst/>
          </a:prstGeom>
          <a:noFill/>
        </p:spPr>
        <p:txBody>
          <a:bodyPr wrap="none" lIns="0" tIns="0" rIns="0" bIns="0" rtlCol="0">
            <a:spAutoFit/>
          </a:bodyPr>
          <a:lstStyle/>
          <a:p>
            <a:r>
              <a:rPr lang="en-GB" sz="800" b="1" dirty="0">
                <a:solidFill>
                  <a:schemeClr val="accent6"/>
                </a:solidFill>
                <a:latin typeface="Arial" panose="020B0604020202020204" pitchFamily="34" charset="0"/>
                <a:ea typeface="Aileron" charset="0"/>
                <a:cs typeface="Arial" panose="020B0604020202020204" pitchFamily="34" charset="0"/>
              </a:rPr>
              <a:t>CPS ≥5</a:t>
            </a:r>
          </a:p>
        </p:txBody>
      </p:sp>
      <p:sp>
        <p:nvSpPr>
          <p:cNvPr id="89" name="TextBox 88">
            <a:extLst>
              <a:ext uri="{FF2B5EF4-FFF2-40B4-BE49-F238E27FC236}">
                <a16:creationId xmlns:a16="http://schemas.microsoft.com/office/drawing/2014/main" id="{3EDBF243-DF50-2C4F-8039-08330B5B0951}"/>
              </a:ext>
            </a:extLst>
          </p:cNvPr>
          <p:cNvSpPr txBox="1"/>
          <p:nvPr/>
        </p:nvSpPr>
        <p:spPr>
          <a:xfrm>
            <a:off x="3799402" y="5405106"/>
            <a:ext cx="323807" cy="123111"/>
          </a:xfrm>
          <a:prstGeom prst="rect">
            <a:avLst/>
          </a:prstGeom>
          <a:noFill/>
        </p:spPr>
        <p:txBody>
          <a:bodyPr wrap="none" lIns="0" tIns="0" rIns="0" bIns="0" rtlCol="0">
            <a:spAutoFit/>
          </a:bodyPr>
          <a:lstStyle/>
          <a:p>
            <a:r>
              <a:rPr lang="en-GB" sz="800" b="1" dirty="0">
                <a:solidFill>
                  <a:schemeClr val="accent1"/>
                </a:solidFill>
                <a:latin typeface="Arial" panose="020B0604020202020204" pitchFamily="34" charset="0"/>
                <a:ea typeface="Aileron" charset="0"/>
                <a:cs typeface="Arial" panose="020B0604020202020204" pitchFamily="34" charset="0"/>
              </a:rPr>
              <a:t>CLDN</a:t>
            </a:r>
            <a:r>
              <a:rPr lang="en-GB" sz="8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90" name="TextBox 89">
            <a:extLst>
              <a:ext uri="{FF2B5EF4-FFF2-40B4-BE49-F238E27FC236}">
                <a16:creationId xmlns:a16="http://schemas.microsoft.com/office/drawing/2014/main" id="{D7E355CC-6102-5748-9088-D0925D8694BF}"/>
              </a:ext>
            </a:extLst>
          </p:cNvPr>
          <p:cNvSpPr txBox="1"/>
          <p:nvPr/>
        </p:nvSpPr>
        <p:spPr>
          <a:xfrm>
            <a:off x="4349985" y="4979656"/>
            <a:ext cx="351058" cy="369332"/>
          </a:xfrm>
          <a:prstGeom prst="rect">
            <a:avLst/>
          </a:prstGeom>
          <a:noFill/>
        </p:spPr>
        <p:txBody>
          <a:bodyPr wrap="none" lIns="0" tIns="0" rIns="0" bIns="0" rtlCol="0">
            <a:spAutoFit/>
          </a:bodyPr>
          <a:lstStyle/>
          <a:p>
            <a:pPr algn="ctr"/>
            <a:r>
              <a:rPr lang="en-GB" sz="800" b="1" dirty="0">
                <a:solidFill>
                  <a:schemeClr val="tx2"/>
                </a:solidFill>
                <a:latin typeface="Arial" panose="020B0604020202020204" pitchFamily="34" charset="0"/>
                <a:ea typeface="Aileron" charset="0"/>
                <a:cs typeface="Arial" panose="020B0604020202020204" pitchFamily="34" charset="0"/>
              </a:rPr>
              <a:t>MMR-D</a:t>
            </a:r>
          </a:p>
          <a:p>
            <a:pPr algn="ctr"/>
            <a:r>
              <a:rPr lang="en-GB" sz="800" b="1" dirty="0">
                <a:solidFill>
                  <a:schemeClr val="tx2"/>
                </a:solidFill>
                <a:latin typeface="Arial" panose="020B0604020202020204" pitchFamily="34" charset="0"/>
                <a:ea typeface="Aileron" charset="0"/>
                <a:cs typeface="Arial" panose="020B0604020202020204" pitchFamily="34" charset="0"/>
              </a:rPr>
              <a:t>N=24</a:t>
            </a:r>
            <a:br>
              <a:rPr lang="en-GB" sz="800" b="1" dirty="0">
                <a:solidFill>
                  <a:schemeClr val="tx2"/>
                </a:solidFill>
                <a:latin typeface="Arial" panose="020B0604020202020204" pitchFamily="34" charset="0"/>
                <a:ea typeface="Aileron" charset="0"/>
                <a:cs typeface="Arial" panose="020B0604020202020204" pitchFamily="34" charset="0"/>
              </a:rPr>
            </a:br>
            <a:r>
              <a:rPr lang="en-GB" sz="800" b="1" dirty="0">
                <a:solidFill>
                  <a:schemeClr val="tx2"/>
                </a:solidFill>
                <a:latin typeface="Arial" panose="020B0604020202020204" pitchFamily="34" charset="0"/>
                <a:ea typeface="Aileron" charset="0"/>
                <a:cs typeface="Arial" panose="020B0604020202020204" pitchFamily="34" charset="0"/>
              </a:rPr>
              <a:t>(6.2%)</a:t>
            </a:r>
          </a:p>
        </p:txBody>
      </p:sp>
      <p:sp>
        <p:nvSpPr>
          <p:cNvPr id="91" name="TextBox 90">
            <a:extLst>
              <a:ext uri="{FF2B5EF4-FFF2-40B4-BE49-F238E27FC236}">
                <a16:creationId xmlns:a16="http://schemas.microsoft.com/office/drawing/2014/main" id="{B191D47A-B49B-634C-B120-A9768E25165C}"/>
              </a:ext>
            </a:extLst>
          </p:cNvPr>
          <p:cNvSpPr txBox="1"/>
          <p:nvPr/>
        </p:nvSpPr>
        <p:spPr>
          <a:xfrm>
            <a:off x="6886761" y="4979656"/>
            <a:ext cx="583493" cy="369332"/>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All negative</a:t>
            </a:r>
          </a:p>
          <a:p>
            <a:pPr algn="ctr"/>
            <a:r>
              <a:rPr lang="en-GB" sz="800" b="1" dirty="0">
                <a:latin typeface="Arial" panose="020B0604020202020204" pitchFamily="34" charset="0"/>
                <a:ea typeface="Aileron" charset="0"/>
                <a:cs typeface="Arial" panose="020B0604020202020204" pitchFamily="34" charset="0"/>
              </a:rPr>
              <a:t>N=296</a:t>
            </a:r>
            <a:br>
              <a:rPr lang="en-GB" sz="800" b="1" dirty="0">
                <a:latin typeface="Arial" panose="020B0604020202020204" pitchFamily="34" charset="0"/>
                <a:ea typeface="Aileron" charset="0"/>
                <a:cs typeface="Arial" panose="020B0604020202020204" pitchFamily="34" charset="0"/>
              </a:rPr>
            </a:br>
            <a:r>
              <a:rPr lang="en-GB" sz="800" b="1" dirty="0">
                <a:latin typeface="Arial" panose="020B0604020202020204" pitchFamily="34" charset="0"/>
                <a:ea typeface="Aileron" charset="0"/>
                <a:cs typeface="Arial" panose="020B0604020202020204" pitchFamily="34" charset="0"/>
              </a:rPr>
              <a:t>(76.7%)</a:t>
            </a:r>
          </a:p>
        </p:txBody>
      </p:sp>
      <p:sp>
        <p:nvSpPr>
          <p:cNvPr id="92" name="TextBox 91">
            <a:extLst>
              <a:ext uri="{FF2B5EF4-FFF2-40B4-BE49-F238E27FC236}">
                <a16:creationId xmlns:a16="http://schemas.microsoft.com/office/drawing/2014/main" id="{0F68CC80-11D4-274C-8B93-97324DAD263D}"/>
              </a:ext>
            </a:extLst>
          </p:cNvPr>
          <p:cNvSpPr txBox="1"/>
          <p:nvPr/>
        </p:nvSpPr>
        <p:spPr>
          <a:xfrm>
            <a:off x="4378839" y="5565494"/>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83.3%</a:t>
            </a:r>
          </a:p>
        </p:txBody>
      </p:sp>
      <p:sp>
        <p:nvSpPr>
          <p:cNvPr id="93" name="TextBox 92">
            <a:extLst>
              <a:ext uri="{FF2B5EF4-FFF2-40B4-BE49-F238E27FC236}">
                <a16:creationId xmlns:a16="http://schemas.microsoft.com/office/drawing/2014/main" id="{B2A5487C-8B1B-A943-A325-B53681EDC748}"/>
              </a:ext>
            </a:extLst>
          </p:cNvPr>
          <p:cNvSpPr txBox="1"/>
          <p:nvPr/>
        </p:nvSpPr>
        <p:spPr>
          <a:xfrm>
            <a:off x="4378839" y="5405106"/>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25.0%</a:t>
            </a:r>
          </a:p>
        </p:txBody>
      </p:sp>
      <p:sp>
        <p:nvSpPr>
          <p:cNvPr id="94" name="TextBox 93">
            <a:extLst>
              <a:ext uri="{FF2B5EF4-FFF2-40B4-BE49-F238E27FC236}">
                <a16:creationId xmlns:a16="http://schemas.microsoft.com/office/drawing/2014/main" id="{48271EAE-64A8-F24B-86CF-8584F3DC6A11}"/>
              </a:ext>
            </a:extLst>
          </p:cNvPr>
          <p:cNvSpPr txBox="1"/>
          <p:nvPr/>
        </p:nvSpPr>
        <p:spPr>
          <a:xfrm>
            <a:off x="4993155" y="4979656"/>
            <a:ext cx="302968" cy="369332"/>
          </a:xfrm>
          <a:prstGeom prst="rect">
            <a:avLst/>
          </a:prstGeom>
          <a:noFill/>
        </p:spPr>
        <p:txBody>
          <a:bodyPr wrap="none" lIns="0" tIns="0" rIns="0" bIns="0" rtlCol="0">
            <a:spAutoFit/>
          </a:bodyPr>
          <a:lstStyle/>
          <a:p>
            <a:pPr algn="ctr"/>
            <a:r>
              <a:rPr lang="en-GB" sz="800" b="1" dirty="0">
                <a:solidFill>
                  <a:srgbClr val="7030A0"/>
                </a:solidFill>
                <a:latin typeface="Arial" panose="020B0604020202020204" pitchFamily="34" charset="0"/>
                <a:ea typeface="Aileron" charset="0"/>
                <a:cs typeface="Arial" panose="020B0604020202020204" pitchFamily="34" charset="0"/>
              </a:rPr>
              <a:t>EBV</a:t>
            </a:r>
            <a:r>
              <a:rPr lang="en-GB" sz="800" b="1" baseline="30000" dirty="0">
                <a:solidFill>
                  <a:srgbClr val="7030A0"/>
                </a:solidFill>
                <a:latin typeface="Arial" panose="020B0604020202020204" pitchFamily="34" charset="0"/>
                <a:ea typeface="Aileron" charset="0"/>
                <a:cs typeface="Arial" panose="020B0604020202020204" pitchFamily="34" charset="0"/>
              </a:rPr>
              <a:t>+</a:t>
            </a:r>
          </a:p>
          <a:p>
            <a:pPr algn="ctr"/>
            <a:r>
              <a:rPr lang="en-GB" sz="800" b="1" dirty="0">
                <a:solidFill>
                  <a:srgbClr val="7030A0"/>
                </a:solidFill>
                <a:latin typeface="Arial" panose="020B0604020202020204" pitchFamily="34" charset="0"/>
                <a:ea typeface="Aileron" charset="0"/>
                <a:cs typeface="Arial" panose="020B0604020202020204" pitchFamily="34" charset="0"/>
              </a:rPr>
              <a:t>N=14</a:t>
            </a:r>
            <a:br>
              <a:rPr lang="en-GB" sz="800" b="1" dirty="0">
                <a:solidFill>
                  <a:srgbClr val="7030A0"/>
                </a:solidFill>
                <a:latin typeface="Arial" panose="020B0604020202020204" pitchFamily="34" charset="0"/>
                <a:ea typeface="Aileron" charset="0"/>
                <a:cs typeface="Arial" panose="020B0604020202020204" pitchFamily="34" charset="0"/>
              </a:rPr>
            </a:br>
            <a:r>
              <a:rPr lang="en-GB" sz="800" b="1" dirty="0">
                <a:solidFill>
                  <a:srgbClr val="7030A0"/>
                </a:solidFill>
                <a:latin typeface="Arial" panose="020B0604020202020204" pitchFamily="34" charset="0"/>
                <a:ea typeface="Aileron" charset="0"/>
                <a:cs typeface="Arial" panose="020B0604020202020204" pitchFamily="34" charset="0"/>
              </a:rPr>
              <a:t>(3.6%)</a:t>
            </a:r>
          </a:p>
        </p:txBody>
      </p:sp>
      <p:sp>
        <p:nvSpPr>
          <p:cNvPr id="95" name="TextBox 94">
            <a:extLst>
              <a:ext uri="{FF2B5EF4-FFF2-40B4-BE49-F238E27FC236}">
                <a16:creationId xmlns:a16="http://schemas.microsoft.com/office/drawing/2014/main" id="{169D90CD-B046-E742-8F46-B58E11C09A74}"/>
              </a:ext>
            </a:extLst>
          </p:cNvPr>
          <p:cNvSpPr txBox="1"/>
          <p:nvPr/>
        </p:nvSpPr>
        <p:spPr>
          <a:xfrm>
            <a:off x="4997964" y="5565494"/>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85.7%</a:t>
            </a:r>
          </a:p>
        </p:txBody>
      </p:sp>
      <p:sp>
        <p:nvSpPr>
          <p:cNvPr id="96" name="TextBox 95">
            <a:extLst>
              <a:ext uri="{FF2B5EF4-FFF2-40B4-BE49-F238E27FC236}">
                <a16:creationId xmlns:a16="http://schemas.microsoft.com/office/drawing/2014/main" id="{E70FBB94-7E38-B341-A3E2-20BDC8C05C0D}"/>
              </a:ext>
            </a:extLst>
          </p:cNvPr>
          <p:cNvSpPr txBox="1"/>
          <p:nvPr/>
        </p:nvSpPr>
        <p:spPr>
          <a:xfrm>
            <a:off x="4997964" y="5405106"/>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28.6%</a:t>
            </a:r>
          </a:p>
        </p:txBody>
      </p:sp>
      <p:sp>
        <p:nvSpPr>
          <p:cNvPr id="97" name="TextBox 96">
            <a:extLst>
              <a:ext uri="{FF2B5EF4-FFF2-40B4-BE49-F238E27FC236}">
                <a16:creationId xmlns:a16="http://schemas.microsoft.com/office/drawing/2014/main" id="{C8E193BA-088E-F340-AA59-8C2BF6FDB4B8}"/>
              </a:ext>
            </a:extLst>
          </p:cNvPr>
          <p:cNvSpPr txBox="1"/>
          <p:nvPr/>
        </p:nvSpPr>
        <p:spPr>
          <a:xfrm>
            <a:off x="5764401" y="4979656"/>
            <a:ext cx="360676" cy="369332"/>
          </a:xfrm>
          <a:prstGeom prst="rect">
            <a:avLst/>
          </a:prstGeom>
          <a:noFill/>
        </p:spPr>
        <p:txBody>
          <a:bodyPr wrap="none" lIns="0" tIns="0" rIns="0" bIns="0" rtlCol="0">
            <a:spAutoFit/>
          </a:bodyPr>
          <a:lstStyle/>
          <a:p>
            <a:pPr algn="ctr"/>
            <a:r>
              <a:rPr lang="en-GB" sz="800" b="1" dirty="0">
                <a:solidFill>
                  <a:schemeClr val="accent5">
                    <a:lumMod val="50000"/>
                  </a:schemeClr>
                </a:solidFill>
                <a:latin typeface="Arial" panose="020B0604020202020204" pitchFamily="34" charset="0"/>
                <a:ea typeface="Aileron" charset="0"/>
                <a:cs typeface="Arial" panose="020B0604020202020204" pitchFamily="34" charset="0"/>
              </a:rPr>
              <a:t>HER2</a:t>
            </a:r>
          </a:p>
          <a:p>
            <a:pPr algn="ctr"/>
            <a:r>
              <a:rPr lang="en-GB" sz="800" b="1" dirty="0">
                <a:solidFill>
                  <a:schemeClr val="accent5">
                    <a:lumMod val="50000"/>
                  </a:schemeClr>
                </a:solidFill>
                <a:latin typeface="Arial" panose="020B0604020202020204" pitchFamily="34" charset="0"/>
                <a:ea typeface="Aileron" charset="0"/>
                <a:cs typeface="Arial" panose="020B0604020202020204" pitchFamily="34" charset="0"/>
              </a:rPr>
              <a:t>N=52</a:t>
            </a:r>
            <a:br>
              <a:rPr lang="en-GB" sz="800" b="1" dirty="0">
                <a:solidFill>
                  <a:schemeClr val="accent5">
                    <a:lumMod val="50000"/>
                  </a:schemeClr>
                </a:solidFill>
                <a:latin typeface="Arial" panose="020B0604020202020204" pitchFamily="34" charset="0"/>
                <a:ea typeface="Aileron" charset="0"/>
                <a:cs typeface="Arial" panose="020B0604020202020204" pitchFamily="34" charset="0"/>
              </a:rPr>
            </a:br>
            <a:r>
              <a:rPr lang="en-GB" sz="800" b="1" dirty="0">
                <a:solidFill>
                  <a:schemeClr val="accent5">
                    <a:lumMod val="50000"/>
                  </a:schemeClr>
                </a:solidFill>
                <a:latin typeface="Arial" panose="020B0604020202020204" pitchFamily="34" charset="0"/>
                <a:ea typeface="Aileron" charset="0"/>
                <a:cs typeface="Arial" panose="020B0604020202020204" pitchFamily="34" charset="0"/>
              </a:rPr>
              <a:t>(13.5%)</a:t>
            </a:r>
          </a:p>
        </p:txBody>
      </p:sp>
      <p:sp>
        <p:nvSpPr>
          <p:cNvPr id="98" name="TextBox 97">
            <a:extLst>
              <a:ext uri="{FF2B5EF4-FFF2-40B4-BE49-F238E27FC236}">
                <a16:creationId xmlns:a16="http://schemas.microsoft.com/office/drawing/2014/main" id="{770B809E-E3A8-7348-964B-C6B6329623CF}"/>
              </a:ext>
            </a:extLst>
          </p:cNvPr>
          <p:cNvSpPr txBox="1"/>
          <p:nvPr/>
        </p:nvSpPr>
        <p:spPr>
          <a:xfrm>
            <a:off x="5798064" y="5565494"/>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50.0%</a:t>
            </a:r>
          </a:p>
        </p:txBody>
      </p:sp>
      <p:sp>
        <p:nvSpPr>
          <p:cNvPr id="99" name="TextBox 98">
            <a:extLst>
              <a:ext uri="{FF2B5EF4-FFF2-40B4-BE49-F238E27FC236}">
                <a16:creationId xmlns:a16="http://schemas.microsoft.com/office/drawing/2014/main" id="{4F103B5C-CC04-AF4A-BD9B-A704659E9F44}"/>
              </a:ext>
            </a:extLst>
          </p:cNvPr>
          <p:cNvSpPr txBox="1"/>
          <p:nvPr/>
        </p:nvSpPr>
        <p:spPr>
          <a:xfrm>
            <a:off x="5798064" y="5405106"/>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23.1%</a:t>
            </a:r>
          </a:p>
        </p:txBody>
      </p:sp>
      <p:sp>
        <p:nvSpPr>
          <p:cNvPr id="100" name="TextBox 99">
            <a:extLst>
              <a:ext uri="{FF2B5EF4-FFF2-40B4-BE49-F238E27FC236}">
                <a16:creationId xmlns:a16="http://schemas.microsoft.com/office/drawing/2014/main" id="{DFF41D5C-5EE3-3D4C-A79C-D52AE9E83476}"/>
              </a:ext>
            </a:extLst>
          </p:cNvPr>
          <p:cNvSpPr txBox="1"/>
          <p:nvPr/>
        </p:nvSpPr>
        <p:spPr>
          <a:xfrm>
            <a:off x="7031832" y="5565494"/>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44.6%</a:t>
            </a:r>
          </a:p>
        </p:txBody>
      </p:sp>
      <p:sp>
        <p:nvSpPr>
          <p:cNvPr id="101" name="TextBox 100">
            <a:extLst>
              <a:ext uri="{FF2B5EF4-FFF2-40B4-BE49-F238E27FC236}">
                <a16:creationId xmlns:a16="http://schemas.microsoft.com/office/drawing/2014/main" id="{B6F10DCB-386C-7742-AE4F-526C87F84298}"/>
              </a:ext>
            </a:extLst>
          </p:cNvPr>
          <p:cNvSpPr txBox="1"/>
          <p:nvPr/>
        </p:nvSpPr>
        <p:spPr>
          <a:xfrm>
            <a:off x="7031832" y="5405106"/>
            <a:ext cx="293350"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24.3%</a:t>
            </a:r>
          </a:p>
        </p:txBody>
      </p:sp>
    </p:spTree>
    <p:extLst>
      <p:ext uri="{BB962C8B-B14F-4D97-AF65-F5344CB8AC3E}">
        <p14:creationId xmlns:p14="http://schemas.microsoft.com/office/powerpoint/2010/main" val="3437320737"/>
      </p:ext>
    </p:extLst>
  </p:cSld>
  <p:clrMapOvr>
    <a:masterClrMapping/>
  </p:clrMapOvr>
  <p:transition>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 name="Picture 126">
            <a:extLst>
              <a:ext uri="{FF2B5EF4-FFF2-40B4-BE49-F238E27FC236}">
                <a16:creationId xmlns:a16="http://schemas.microsoft.com/office/drawing/2014/main" id="{61F284DC-369B-0646-A095-27BA1915966F}"/>
              </a:ext>
            </a:extLst>
          </p:cNvPr>
          <p:cNvPicPr>
            <a:picLocks noChangeAspect="1"/>
          </p:cNvPicPr>
          <p:nvPr/>
        </p:nvPicPr>
        <p:blipFill rotWithShape="1">
          <a:blip r:embed="rId3"/>
          <a:srcRect t="36791" b="34880"/>
          <a:stretch/>
        </p:blipFill>
        <p:spPr>
          <a:xfrm>
            <a:off x="1431926" y="2580789"/>
            <a:ext cx="2471174" cy="1570587"/>
          </a:xfrm>
          <a:prstGeom prst="rect">
            <a:avLst/>
          </a:prstGeom>
        </p:spPr>
      </p:pic>
      <p:sp>
        <p:nvSpPr>
          <p:cNvPr id="2" name="Title 1">
            <a:extLst>
              <a:ext uri="{FF2B5EF4-FFF2-40B4-BE49-F238E27FC236}">
                <a16:creationId xmlns:a16="http://schemas.microsoft.com/office/drawing/2014/main" id="{04BC145D-758F-064B-A9F2-E6A3BEF6FE3B}"/>
              </a:ext>
            </a:extLst>
          </p:cNvPr>
          <p:cNvSpPr>
            <a:spLocks noGrp="1"/>
          </p:cNvSpPr>
          <p:nvPr>
            <p:ph type="title"/>
          </p:nvPr>
        </p:nvSpPr>
        <p:spPr/>
        <p:txBody>
          <a:bodyPr/>
          <a:lstStyle/>
          <a:p>
            <a:r>
              <a:rPr lang="en-GB" spc="-20" dirty="0"/>
              <a:t>OS and PFS</a:t>
            </a:r>
          </a:p>
        </p:txBody>
      </p:sp>
      <p:sp>
        <p:nvSpPr>
          <p:cNvPr id="4" name="Content Placeholder 3">
            <a:extLst>
              <a:ext uri="{FF2B5EF4-FFF2-40B4-BE49-F238E27FC236}">
                <a16:creationId xmlns:a16="http://schemas.microsoft.com/office/drawing/2014/main" id="{A48792D0-56C4-814C-AA00-82DF2014C153}"/>
              </a:ext>
            </a:extLst>
          </p:cNvPr>
          <p:cNvSpPr>
            <a:spLocks noGrp="1"/>
          </p:cNvSpPr>
          <p:nvPr>
            <p:ph sz="quarter" idx="15"/>
          </p:nvPr>
        </p:nvSpPr>
        <p:spPr>
          <a:xfrm>
            <a:off x="620183" y="6467587"/>
            <a:ext cx="10644988" cy="289823"/>
          </a:xfrm>
        </p:spPr>
        <p:txBody>
          <a:bodyPr anchor="ctr">
            <a:spAutoFit/>
          </a:bodyPr>
          <a:lstStyle/>
          <a:p>
            <a:pPr>
              <a:spcBef>
                <a:spcPts val="100"/>
              </a:spcBef>
            </a:pPr>
            <a:r>
              <a:rPr lang="en-GB" sz="900" dirty="0"/>
              <a:t>+, positive; </a:t>
            </a:r>
            <a:r>
              <a:rPr lang="en-US" sz="900" baseline="30000" dirty="0">
                <a:latin typeface="Arial" panose="020B0604020202020204" pitchFamily="34" charset="0"/>
                <a:cs typeface="Arial" panose="020B0604020202020204" pitchFamily="34" charset="0"/>
              </a:rPr>
              <a:t>−</a:t>
            </a:r>
            <a:r>
              <a:rPr lang="en-US" sz="900" dirty="0">
                <a:latin typeface="Arial" panose="020B0604020202020204" pitchFamily="34" charset="0"/>
                <a:cs typeface="Arial" panose="020B0604020202020204" pitchFamily="34" charset="0"/>
              </a:rPr>
              <a:t>, negative; CI, confidence interval; </a:t>
            </a:r>
            <a:r>
              <a:rPr lang="en-GB" sz="900" dirty="0"/>
              <a:t>CLDN, claudin; HR, hazard ratio; OS, overall survival; PD-L1, programmed death ligand 1; PD-L1, programmed death ligand 1; PFS, progression-free survival ; Ref, reference</a:t>
            </a:r>
          </a:p>
          <a:p>
            <a:pPr>
              <a:spcBef>
                <a:spcPts val="100"/>
              </a:spcBef>
            </a:pPr>
            <a:r>
              <a:rPr lang="en-GB" sz="900" dirty="0"/>
              <a:t>Kubota Y, et al. ESMO open. 2023;8:10076</a:t>
            </a:r>
          </a:p>
        </p:txBody>
      </p:sp>
      <p:sp>
        <p:nvSpPr>
          <p:cNvPr id="6" name="Text Placeholder 2">
            <a:extLst>
              <a:ext uri="{FF2B5EF4-FFF2-40B4-BE49-F238E27FC236}">
                <a16:creationId xmlns:a16="http://schemas.microsoft.com/office/drawing/2014/main" id="{EADB9089-A5E0-0F45-B75D-ACDF2CF24196}"/>
              </a:ext>
            </a:extLst>
          </p:cNvPr>
          <p:cNvSpPr txBox="1">
            <a:spLocks/>
          </p:cNvSpPr>
          <p:nvPr/>
        </p:nvSpPr>
        <p:spPr>
          <a:xfrm>
            <a:off x="5231904" y="4106236"/>
            <a:ext cx="6586716" cy="2027444"/>
          </a:xfrm>
          <a:prstGeom prst="rect">
            <a:avLst/>
          </a:prstGeom>
        </p:spPr>
        <p:txBody>
          <a:bodyPr vert="horz" lIns="0" tIns="0" rIns="0" bIns="0" rtlCol="0">
            <a:noAutofit/>
          </a:bodyPr>
          <a:lst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1600" dirty="0"/>
              <a:t>OS with first-line chemotherapy was not significantly different between CLDN-18.2-positive and CLDN-18.2-negative groups (median 18.4 vs 20.1 months; HR 1.26 [95% CI 0.89-1.78]; p=0.191) regardless of stratification by PD-L1 CPS ≥5</a:t>
            </a:r>
          </a:p>
          <a:p>
            <a:r>
              <a:rPr lang="en-GB" sz="1600" dirty="0"/>
              <a:t>PFS and objective response rates of first- and second-line chemotherapy and anti-PD-1 therapy also showed no significant differences according to CLDN-18.2 status</a:t>
            </a:r>
          </a:p>
        </p:txBody>
      </p:sp>
      <p:sp>
        <p:nvSpPr>
          <p:cNvPr id="7" name="TextBox 6">
            <a:extLst>
              <a:ext uri="{FF2B5EF4-FFF2-40B4-BE49-F238E27FC236}">
                <a16:creationId xmlns:a16="http://schemas.microsoft.com/office/drawing/2014/main" id="{B2996187-A550-B249-8BA0-B21D2746D8D6}"/>
              </a:ext>
            </a:extLst>
          </p:cNvPr>
          <p:cNvSpPr txBox="1"/>
          <p:nvPr/>
        </p:nvSpPr>
        <p:spPr>
          <a:xfrm>
            <a:off x="6691367" y="1272634"/>
            <a:ext cx="173124"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100</a:t>
            </a:r>
          </a:p>
        </p:txBody>
      </p:sp>
      <p:sp>
        <p:nvSpPr>
          <p:cNvPr id="8" name="TextBox 7">
            <a:extLst>
              <a:ext uri="{FF2B5EF4-FFF2-40B4-BE49-F238E27FC236}">
                <a16:creationId xmlns:a16="http://schemas.microsoft.com/office/drawing/2014/main" id="{425A4E8C-7EC7-3646-A7C6-0FB1CC04BB10}"/>
              </a:ext>
            </a:extLst>
          </p:cNvPr>
          <p:cNvSpPr txBox="1"/>
          <p:nvPr/>
        </p:nvSpPr>
        <p:spPr>
          <a:xfrm rot="16200000">
            <a:off x="6362515" y="2272760"/>
            <a:ext cx="336632" cy="123111"/>
          </a:xfrm>
          <a:prstGeom prst="rect">
            <a:avLst/>
          </a:prstGeom>
          <a:noFill/>
        </p:spPr>
        <p:txBody>
          <a:bodyPr wrap="none" lIns="0" tIns="0" rIns="0" bIns="0" rtlCol="0">
            <a:spAutoFit/>
          </a:bodyPr>
          <a:lstStyle/>
          <a:p>
            <a:pPr algn="r"/>
            <a:r>
              <a:rPr lang="en-GB" sz="800" b="1" dirty="0">
                <a:latin typeface="Arial" panose="020B0604020202020204" pitchFamily="34" charset="0"/>
                <a:ea typeface="Aileron" charset="0"/>
                <a:cs typeface="Arial" panose="020B0604020202020204" pitchFamily="34" charset="0"/>
              </a:rPr>
              <a:t>OS (%)</a:t>
            </a:r>
          </a:p>
        </p:txBody>
      </p:sp>
      <p:sp>
        <p:nvSpPr>
          <p:cNvPr id="9" name="TextBox 8">
            <a:extLst>
              <a:ext uri="{FF2B5EF4-FFF2-40B4-BE49-F238E27FC236}">
                <a16:creationId xmlns:a16="http://schemas.microsoft.com/office/drawing/2014/main" id="{45ACE841-3F01-6441-A372-A9E6A30C74A2}"/>
              </a:ext>
            </a:extLst>
          </p:cNvPr>
          <p:cNvSpPr txBox="1"/>
          <p:nvPr/>
        </p:nvSpPr>
        <p:spPr>
          <a:xfrm>
            <a:off x="8361016" y="3561809"/>
            <a:ext cx="706925"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Time (months)</a:t>
            </a:r>
            <a:endParaRPr lang="en-GB" sz="800" dirty="0">
              <a:latin typeface="Arial" panose="020B0604020202020204" pitchFamily="34" charset="0"/>
              <a:ea typeface="Aileron" charset="0"/>
              <a:cs typeface="Arial" panose="020B0604020202020204" pitchFamily="34" charset="0"/>
            </a:endParaRPr>
          </a:p>
        </p:txBody>
      </p:sp>
      <p:sp>
        <p:nvSpPr>
          <p:cNvPr id="10" name="TextBox 9">
            <a:extLst>
              <a:ext uri="{FF2B5EF4-FFF2-40B4-BE49-F238E27FC236}">
                <a16:creationId xmlns:a16="http://schemas.microsoft.com/office/drawing/2014/main" id="{A7FBF1FF-6C90-8B47-B304-C95055C8BCD7}"/>
              </a:ext>
            </a:extLst>
          </p:cNvPr>
          <p:cNvSpPr txBox="1"/>
          <p:nvPr/>
        </p:nvSpPr>
        <p:spPr>
          <a:xfrm>
            <a:off x="10219350" y="344750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48</a:t>
            </a:r>
          </a:p>
        </p:txBody>
      </p:sp>
      <p:graphicFrame>
        <p:nvGraphicFramePr>
          <p:cNvPr id="11" name="Table 10">
            <a:extLst>
              <a:ext uri="{FF2B5EF4-FFF2-40B4-BE49-F238E27FC236}">
                <a16:creationId xmlns:a16="http://schemas.microsoft.com/office/drawing/2014/main" id="{EDB5BE89-BCB7-1E49-8DDD-8410D3C1DA1E}"/>
              </a:ext>
            </a:extLst>
          </p:cNvPr>
          <p:cNvGraphicFramePr>
            <a:graphicFrameLocks noGrp="1"/>
          </p:cNvGraphicFramePr>
          <p:nvPr/>
        </p:nvGraphicFramePr>
        <p:xfrm>
          <a:off x="9135211" y="1449231"/>
          <a:ext cx="2376019" cy="900720"/>
        </p:xfrm>
        <a:graphic>
          <a:graphicData uri="http://schemas.openxmlformats.org/drawingml/2006/table">
            <a:tbl>
              <a:tblPr firstRow="1" bandRow="1">
                <a:tableStyleId>{5C22544A-7EE6-4342-B048-85BDC9FD1C3A}</a:tableStyleId>
              </a:tblPr>
              <a:tblGrid>
                <a:gridCol w="981109">
                  <a:extLst>
                    <a:ext uri="{9D8B030D-6E8A-4147-A177-3AD203B41FA5}">
                      <a16:colId xmlns:a16="http://schemas.microsoft.com/office/drawing/2014/main" val="2982279074"/>
                    </a:ext>
                  </a:extLst>
                </a:gridCol>
                <a:gridCol w="697455">
                  <a:extLst>
                    <a:ext uri="{9D8B030D-6E8A-4147-A177-3AD203B41FA5}">
                      <a16:colId xmlns:a16="http://schemas.microsoft.com/office/drawing/2014/main" val="2437021746"/>
                    </a:ext>
                  </a:extLst>
                </a:gridCol>
                <a:gridCol w="697455">
                  <a:extLst>
                    <a:ext uri="{9D8B030D-6E8A-4147-A177-3AD203B41FA5}">
                      <a16:colId xmlns:a16="http://schemas.microsoft.com/office/drawing/2014/main" val="2385503442"/>
                    </a:ext>
                  </a:extLst>
                </a:gridCol>
              </a:tblGrid>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p>
                  </a:txBody>
                  <a:tcPr marL="55440" marR="55440" marT="9720" marB="9720">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solid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p>
                  </a:txBody>
                  <a:tcPr marL="55440" marR="55440" marT="9720" marB="9720">
                    <a:lnL w="127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505280229"/>
                  </a:ext>
                </a:extLst>
              </a:tr>
              <a:tr h="0">
                <a:tc>
                  <a:txBody>
                    <a:bodyPr/>
                    <a:lstStyle/>
                    <a:p>
                      <a:r>
                        <a:rPr lang="en-US" sz="900" b="1" dirty="0">
                          <a:latin typeface="Arial" panose="020B0604020202020204" pitchFamily="34" charset="0"/>
                          <a:cs typeface="Arial" panose="020B0604020202020204" pitchFamily="34" charset="0"/>
                        </a:rPr>
                        <a:t>Median months (95% CI)</a:t>
                      </a:r>
                    </a:p>
                  </a:txBody>
                  <a:tcPr marL="55440" marR="55440" marT="9720" marB="9720">
                    <a:lnL w="381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18.4</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(15.4-23.1)</a:t>
                      </a:r>
                    </a:p>
                  </a:txBody>
                  <a:tcPr marL="55440" marR="55440" marT="9720" marB="972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20.1</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(16.9-24.6)</a:t>
                      </a:r>
                    </a:p>
                  </a:txBody>
                  <a:tcPr marL="55440" marR="55440" marT="9720" marB="9720">
                    <a:lnL w="12700" cmpd="sng">
                      <a:noFill/>
                    </a:lnL>
                    <a:lnR w="381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9378562"/>
                  </a:ext>
                </a:extLst>
              </a:tr>
              <a:tr h="0">
                <a:tc>
                  <a:txBody>
                    <a:bodyPr/>
                    <a:lstStyle/>
                    <a:p>
                      <a:endParaRPr lang="en-US" sz="900" b="1"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HR 1.26</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(0.59-1.78)</a:t>
                      </a:r>
                    </a:p>
                  </a:txBody>
                  <a:tcPr marL="55440" marR="55440" marT="9720" marB="972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Ref</a:t>
                      </a:r>
                    </a:p>
                  </a:txBody>
                  <a:tcPr marL="55440" marR="55440" marT="9720" marB="9720">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44967899"/>
                  </a:ext>
                </a:extLst>
              </a:tr>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p=0.191</a:t>
                      </a:r>
                    </a:p>
                  </a:txBody>
                  <a:tcPr marL="55440" marR="55440" marT="9720" marB="9720">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900" dirty="0">
                        <a:latin typeface="Arial" panose="020B0604020202020204" pitchFamily="34" charset="0"/>
                        <a:cs typeface="Arial" panose="020B0604020202020204" pitchFamily="34" charset="0"/>
                      </a:endParaRPr>
                    </a:p>
                  </a:txBody>
                  <a:tcPr marL="55440" marR="55440" marT="9720" marB="9720"/>
                </a:tc>
                <a:extLst>
                  <a:ext uri="{0D108BD9-81ED-4DB2-BD59-A6C34878D82A}">
                    <a16:rowId xmlns:a16="http://schemas.microsoft.com/office/drawing/2014/main" val="2938287225"/>
                  </a:ext>
                </a:extLst>
              </a:tr>
            </a:tbl>
          </a:graphicData>
        </a:graphic>
      </p:graphicFrame>
      <p:sp>
        <p:nvSpPr>
          <p:cNvPr id="12" name="TextBox 11">
            <a:extLst>
              <a:ext uri="{FF2B5EF4-FFF2-40B4-BE49-F238E27FC236}">
                <a16:creationId xmlns:a16="http://schemas.microsoft.com/office/drawing/2014/main" id="{B0934105-D631-E741-8E4B-DD9D1F424547}"/>
              </a:ext>
            </a:extLst>
          </p:cNvPr>
          <p:cNvSpPr txBox="1"/>
          <p:nvPr/>
        </p:nvSpPr>
        <p:spPr>
          <a:xfrm>
            <a:off x="6806783" y="3263359"/>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13" name="TextBox 12">
            <a:extLst>
              <a:ext uri="{FF2B5EF4-FFF2-40B4-BE49-F238E27FC236}">
                <a16:creationId xmlns:a16="http://schemas.microsoft.com/office/drawing/2014/main" id="{685B8F22-6AB5-4A4C-98EB-9338E69E2D59}"/>
              </a:ext>
            </a:extLst>
          </p:cNvPr>
          <p:cNvSpPr txBox="1"/>
          <p:nvPr/>
        </p:nvSpPr>
        <p:spPr>
          <a:xfrm>
            <a:off x="8606916" y="814717"/>
            <a:ext cx="650819" cy="430887"/>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OS</a:t>
            </a:r>
            <a:br>
              <a:rPr lang="en-GB" sz="1400" b="1" dirty="0">
                <a:latin typeface="Arial" panose="020B0604020202020204" pitchFamily="34" charset="0"/>
                <a:ea typeface="Aileron" charset="0"/>
                <a:cs typeface="Arial" panose="020B0604020202020204" pitchFamily="34" charset="0"/>
              </a:rPr>
            </a:br>
            <a:r>
              <a:rPr lang="en-GB" sz="1400" b="1" dirty="0">
                <a:latin typeface="Arial" panose="020B0604020202020204" pitchFamily="34" charset="0"/>
                <a:ea typeface="Aileron" charset="0"/>
                <a:cs typeface="Arial" panose="020B0604020202020204" pitchFamily="34" charset="0"/>
              </a:rPr>
              <a:t>(N=226)</a:t>
            </a:r>
            <a:endParaRPr lang="en-GB" sz="1400" dirty="0">
              <a:latin typeface="Arial" panose="020B0604020202020204" pitchFamily="34" charset="0"/>
              <a:ea typeface="Aileron" charset="0"/>
              <a:cs typeface="Arial" panose="020B0604020202020204" pitchFamily="34" charset="0"/>
            </a:endParaRPr>
          </a:p>
        </p:txBody>
      </p:sp>
      <p:sp>
        <p:nvSpPr>
          <p:cNvPr id="14" name="TextBox 13">
            <a:extLst>
              <a:ext uri="{FF2B5EF4-FFF2-40B4-BE49-F238E27FC236}">
                <a16:creationId xmlns:a16="http://schemas.microsoft.com/office/drawing/2014/main" id="{56D1A04A-CAFA-0846-8A96-1C3E2E637EFD}"/>
              </a:ext>
            </a:extLst>
          </p:cNvPr>
          <p:cNvSpPr txBox="1"/>
          <p:nvPr/>
        </p:nvSpPr>
        <p:spPr>
          <a:xfrm>
            <a:off x="6749075" y="1471706"/>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90</a:t>
            </a:r>
          </a:p>
        </p:txBody>
      </p:sp>
      <p:sp>
        <p:nvSpPr>
          <p:cNvPr id="15" name="TextBox 14">
            <a:extLst>
              <a:ext uri="{FF2B5EF4-FFF2-40B4-BE49-F238E27FC236}">
                <a16:creationId xmlns:a16="http://schemas.microsoft.com/office/drawing/2014/main" id="{D1F003FF-EB76-7D4E-9A78-BCC764D2F223}"/>
              </a:ext>
            </a:extLst>
          </p:cNvPr>
          <p:cNvSpPr txBox="1"/>
          <p:nvPr/>
        </p:nvSpPr>
        <p:spPr>
          <a:xfrm>
            <a:off x="6749075" y="167077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80</a:t>
            </a:r>
          </a:p>
        </p:txBody>
      </p:sp>
      <p:sp>
        <p:nvSpPr>
          <p:cNvPr id="16" name="TextBox 15">
            <a:extLst>
              <a:ext uri="{FF2B5EF4-FFF2-40B4-BE49-F238E27FC236}">
                <a16:creationId xmlns:a16="http://schemas.microsoft.com/office/drawing/2014/main" id="{E16B8E5C-0B59-FF43-9BC7-456AE205C009}"/>
              </a:ext>
            </a:extLst>
          </p:cNvPr>
          <p:cNvSpPr txBox="1"/>
          <p:nvPr/>
        </p:nvSpPr>
        <p:spPr>
          <a:xfrm>
            <a:off x="6749075" y="186985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70</a:t>
            </a:r>
          </a:p>
        </p:txBody>
      </p:sp>
      <p:sp>
        <p:nvSpPr>
          <p:cNvPr id="17" name="TextBox 16">
            <a:extLst>
              <a:ext uri="{FF2B5EF4-FFF2-40B4-BE49-F238E27FC236}">
                <a16:creationId xmlns:a16="http://schemas.microsoft.com/office/drawing/2014/main" id="{A67E5F81-B480-A942-9D1F-40B63912F8A3}"/>
              </a:ext>
            </a:extLst>
          </p:cNvPr>
          <p:cNvSpPr txBox="1"/>
          <p:nvPr/>
        </p:nvSpPr>
        <p:spPr>
          <a:xfrm>
            <a:off x="6749075" y="2068922"/>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60</a:t>
            </a:r>
          </a:p>
        </p:txBody>
      </p:sp>
      <p:sp>
        <p:nvSpPr>
          <p:cNvPr id="18" name="TextBox 17">
            <a:extLst>
              <a:ext uri="{FF2B5EF4-FFF2-40B4-BE49-F238E27FC236}">
                <a16:creationId xmlns:a16="http://schemas.microsoft.com/office/drawing/2014/main" id="{334D30D7-E4B2-A743-AC71-90BAE5A5C88B}"/>
              </a:ext>
            </a:extLst>
          </p:cNvPr>
          <p:cNvSpPr txBox="1"/>
          <p:nvPr/>
        </p:nvSpPr>
        <p:spPr>
          <a:xfrm>
            <a:off x="6749075" y="226799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50</a:t>
            </a:r>
          </a:p>
        </p:txBody>
      </p:sp>
      <p:sp>
        <p:nvSpPr>
          <p:cNvPr id="19" name="TextBox 18">
            <a:extLst>
              <a:ext uri="{FF2B5EF4-FFF2-40B4-BE49-F238E27FC236}">
                <a16:creationId xmlns:a16="http://schemas.microsoft.com/office/drawing/2014/main" id="{397B0F87-2182-664B-8159-83CEC18B5386}"/>
              </a:ext>
            </a:extLst>
          </p:cNvPr>
          <p:cNvSpPr txBox="1"/>
          <p:nvPr/>
        </p:nvSpPr>
        <p:spPr>
          <a:xfrm>
            <a:off x="6749075" y="2467066"/>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40</a:t>
            </a:r>
          </a:p>
        </p:txBody>
      </p:sp>
      <p:sp>
        <p:nvSpPr>
          <p:cNvPr id="20" name="TextBox 19">
            <a:extLst>
              <a:ext uri="{FF2B5EF4-FFF2-40B4-BE49-F238E27FC236}">
                <a16:creationId xmlns:a16="http://schemas.microsoft.com/office/drawing/2014/main" id="{F8D29ACD-7C2E-064F-8955-3CEF8E9EA613}"/>
              </a:ext>
            </a:extLst>
          </p:cNvPr>
          <p:cNvSpPr txBox="1"/>
          <p:nvPr/>
        </p:nvSpPr>
        <p:spPr>
          <a:xfrm>
            <a:off x="6749075" y="266613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30</a:t>
            </a:r>
          </a:p>
        </p:txBody>
      </p:sp>
      <p:sp>
        <p:nvSpPr>
          <p:cNvPr id="21" name="TextBox 20">
            <a:extLst>
              <a:ext uri="{FF2B5EF4-FFF2-40B4-BE49-F238E27FC236}">
                <a16:creationId xmlns:a16="http://schemas.microsoft.com/office/drawing/2014/main" id="{ACDD3A42-C2A8-584D-8EF9-8F1E756F2CEC}"/>
              </a:ext>
            </a:extLst>
          </p:cNvPr>
          <p:cNvSpPr txBox="1"/>
          <p:nvPr/>
        </p:nvSpPr>
        <p:spPr>
          <a:xfrm>
            <a:off x="6749075" y="286521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20</a:t>
            </a:r>
          </a:p>
        </p:txBody>
      </p:sp>
      <p:sp>
        <p:nvSpPr>
          <p:cNvPr id="22" name="TextBox 21">
            <a:extLst>
              <a:ext uri="{FF2B5EF4-FFF2-40B4-BE49-F238E27FC236}">
                <a16:creationId xmlns:a16="http://schemas.microsoft.com/office/drawing/2014/main" id="{A61480AB-8B2F-344E-9FA9-653AE3BBC7F5}"/>
              </a:ext>
            </a:extLst>
          </p:cNvPr>
          <p:cNvSpPr txBox="1"/>
          <p:nvPr/>
        </p:nvSpPr>
        <p:spPr>
          <a:xfrm>
            <a:off x="6749075" y="3064282"/>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23" name="TextBox 22">
            <a:extLst>
              <a:ext uri="{FF2B5EF4-FFF2-40B4-BE49-F238E27FC236}">
                <a16:creationId xmlns:a16="http://schemas.microsoft.com/office/drawing/2014/main" id="{1BC41715-9C1E-1941-86D0-CCB03DDFF4F2}"/>
              </a:ext>
            </a:extLst>
          </p:cNvPr>
          <p:cNvSpPr txBox="1"/>
          <p:nvPr/>
        </p:nvSpPr>
        <p:spPr>
          <a:xfrm>
            <a:off x="7250286" y="3031251"/>
            <a:ext cx="323807" cy="246221"/>
          </a:xfrm>
          <a:prstGeom prst="rect">
            <a:avLst/>
          </a:prstGeom>
          <a:noFill/>
        </p:spPr>
        <p:txBody>
          <a:bodyPr wrap="none" lIns="0" tIns="0" rIns="0" bIns="0" rtlCol="0">
            <a:spAutoFit/>
          </a:bodyPr>
          <a:lstStyle/>
          <a:p>
            <a:r>
              <a:rPr lang="en-GB" sz="800" b="1" dirty="0">
                <a:solidFill>
                  <a:schemeClr val="tx2"/>
                </a:solidFill>
                <a:latin typeface="Arial" panose="020B0604020202020204" pitchFamily="34" charset="0"/>
                <a:ea typeface="Aileron" charset="0"/>
                <a:cs typeface="Arial" panose="020B0604020202020204" pitchFamily="34" charset="0"/>
              </a:rPr>
              <a:t>CLDN</a:t>
            </a:r>
            <a:r>
              <a:rPr lang="en-GB" sz="800" b="1" baseline="30000" dirty="0">
                <a:solidFill>
                  <a:schemeClr val="tx2"/>
                </a:solidFill>
                <a:latin typeface="Arial" panose="020B0604020202020204" pitchFamily="34" charset="0"/>
                <a:ea typeface="Aileron" charset="0"/>
                <a:cs typeface="Arial" panose="020B0604020202020204" pitchFamily="34" charset="0"/>
              </a:rPr>
              <a:t>+</a:t>
            </a:r>
          </a:p>
          <a:p>
            <a:r>
              <a:rPr lang="en-GB" sz="800" b="1" dirty="0">
                <a:solidFill>
                  <a:schemeClr val="accent1"/>
                </a:solidFill>
                <a:latin typeface="Arial" panose="020B0604020202020204" pitchFamily="34" charset="0"/>
                <a:ea typeface="Aileron" charset="0"/>
                <a:cs typeface="Arial" panose="020B0604020202020204" pitchFamily="34" charset="0"/>
              </a:rPr>
              <a:t>CLDN</a:t>
            </a:r>
            <a:r>
              <a:rPr lang="en-GB" sz="800" b="1" baseline="30000" dirty="0">
                <a:solidFill>
                  <a:schemeClr val="accent1"/>
                </a:solidFill>
                <a:latin typeface="Arial" panose="020B0604020202020204" pitchFamily="34" charset="0"/>
                <a:ea typeface="Aileron" charset="0"/>
                <a:cs typeface="Arial" panose="020B0604020202020204" pitchFamily="34" charset="0"/>
              </a:rPr>
              <a:t>−</a:t>
            </a:r>
          </a:p>
        </p:txBody>
      </p:sp>
      <p:cxnSp>
        <p:nvCxnSpPr>
          <p:cNvPr id="24" name="Straight Connector 23">
            <a:extLst>
              <a:ext uri="{FF2B5EF4-FFF2-40B4-BE49-F238E27FC236}">
                <a16:creationId xmlns:a16="http://schemas.microsoft.com/office/drawing/2014/main" id="{5F1ED192-4DA3-9846-B433-D35F16AFB842}"/>
              </a:ext>
            </a:extLst>
          </p:cNvPr>
          <p:cNvCxnSpPr>
            <a:cxnSpLocks/>
          </p:cNvCxnSpPr>
          <p:nvPr/>
        </p:nvCxnSpPr>
        <p:spPr>
          <a:xfrm>
            <a:off x="7119257" y="3215815"/>
            <a:ext cx="92075"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CA2B001-8E54-8140-B0C2-0C83A0380CDA}"/>
              </a:ext>
            </a:extLst>
          </p:cNvPr>
          <p:cNvCxnSpPr>
            <a:cxnSpLocks/>
          </p:cNvCxnSpPr>
          <p:nvPr/>
        </p:nvCxnSpPr>
        <p:spPr>
          <a:xfrm>
            <a:off x="7119257" y="3101515"/>
            <a:ext cx="92075" cy="0"/>
          </a:xfrm>
          <a:prstGeom prst="line">
            <a:avLst/>
          </a:prstGeom>
          <a:ln w="1270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26" name="TextBox 25">
            <a:extLst>
              <a:ext uri="{FF2B5EF4-FFF2-40B4-BE49-F238E27FC236}">
                <a16:creationId xmlns:a16="http://schemas.microsoft.com/office/drawing/2014/main" id="{C7625636-52F7-7C48-90FE-F4B5EE2B4C77}"/>
              </a:ext>
            </a:extLst>
          </p:cNvPr>
          <p:cNvSpPr txBox="1"/>
          <p:nvPr/>
        </p:nvSpPr>
        <p:spPr>
          <a:xfrm>
            <a:off x="9438300" y="344750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36</a:t>
            </a:r>
          </a:p>
        </p:txBody>
      </p:sp>
      <p:sp>
        <p:nvSpPr>
          <p:cNvPr id="27" name="TextBox 26">
            <a:extLst>
              <a:ext uri="{FF2B5EF4-FFF2-40B4-BE49-F238E27FC236}">
                <a16:creationId xmlns:a16="http://schemas.microsoft.com/office/drawing/2014/main" id="{E0C4C30B-296C-BA48-9018-36313C244BBF}"/>
              </a:ext>
            </a:extLst>
          </p:cNvPr>
          <p:cNvSpPr txBox="1"/>
          <p:nvPr/>
        </p:nvSpPr>
        <p:spPr>
          <a:xfrm>
            <a:off x="8638200" y="344750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24</a:t>
            </a:r>
          </a:p>
        </p:txBody>
      </p:sp>
      <p:sp>
        <p:nvSpPr>
          <p:cNvPr id="28" name="TextBox 27">
            <a:extLst>
              <a:ext uri="{FF2B5EF4-FFF2-40B4-BE49-F238E27FC236}">
                <a16:creationId xmlns:a16="http://schemas.microsoft.com/office/drawing/2014/main" id="{B1DD38A2-B901-2B44-80BF-7FF460C251E2}"/>
              </a:ext>
            </a:extLst>
          </p:cNvPr>
          <p:cNvSpPr txBox="1"/>
          <p:nvPr/>
        </p:nvSpPr>
        <p:spPr>
          <a:xfrm>
            <a:off x="7857150" y="344750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12</a:t>
            </a:r>
          </a:p>
        </p:txBody>
      </p:sp>
      <p:sp>
        <p:nvSpPr>
          <p:cNvPr id="29" name="TextBox 28">
            <a:extLst>
              <a:ext uri="{FF2B5EF4-FFF2-40B4-BE49-F238E27FC236}">
                <a16:creationId xmlns:a16="http://schemas.microsoft.com/office/drawing/2014/main" id="{38406F22-951D-2E4D-80BC-D7234EA1E74E}"/>
              </a:ext>
            </a:extLst>
          </p:cNvPr>
          <p:cNvSpPr txBox="1"/>
          <p:nvPr/>
        </p:nvSpPr>
        <p:spPr>
          <a:xfrm>
            <a:off x="7117654" y="3447509"/>
            <a:ext cx="57708"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0</a:t>
            </a:r>
          </a:p>
        </p:txBody>
      </p:sp>
      <p:sp>
        <p:nvSpPr>
          <p:cNvPr id="30" name="TextBox 29">
            <a:extLst>
              <a:ext uri="{FF2B5EF4-FFF2-40B4-BE49-F238E27FC236}">
                <a16:creationId xmlns:a16="http://schemas.microsoft.com/office/drawing/2014/main" id="{A147CAD1-EA57-864D-AD80-3FD992F26B84}"/>
              </a:ext>
            </a:extLst>
          </p:cNvPr>
          <p:cNvSpPr txBox="1"/>
          <p:nvPr/>
        </p:nvSpPr>
        <p:spPr>
          <a:xfrm>
            <a:off x="6213244" y="3627849"/>
            <a:ext cx="721351" cy="369332"/>
          </a:xfrm>
          <a:prstGeom prst="rect">
            <a:avLst/>
          </a:prstGeom>
          <a:noFill/>
        </p:spPr>
        <p:txBody>
          <a:bodyPr wrap="none" lIns="0" tIns="0" rIns="0" bIns="0" rtlCol="0">
            <a:spAutoFit/>
          </a:bodyPr>
          <a:lstStyle/>
          <a:p>
            <a:pPr algn="r"/>
            <a:r>
              <a:rPr lang="en-GB" sz="800" b="1" dirty="0">
                <a:latin typeface="Arial" panose="020B0604020202020204" pitchFamily="34" charset="0"/>
                <a:ea typeface="Aileron" charset="0"/>
                <a:cs typeface="Arial" panose="020B0604020202020204" pitchFamily="34" charset="0"/>
              </a:rPr>
              <a:t>Number at risk</a:t>
            </a:r>
          </a:p>
          <a:p>
            <a:pPr algn="r"/>
            <a:r>
              <a:rPr lang="en-GB" sz="800" b="1" dirty="0">
                <a:solidFill>
                  <a:schemeClr val="tx2"/>
                </a:solidFill>
                <a:latin typeface="Arial" panose="020B0604020202020204" pitchFamily="34" charset="0"/>
                <a:ea typeface="Aileron" charset="0"/>
                <a:cs typeface="Arial" panose="020B0604020202020204" pitchFamily="34" charset="0"/>
              </a:rPr>
              <a:t>CLDN</a:t>
            </a:r>
            <a:r>
              <a:rPr lang="en-GB" sz="800" b="1" baseline="30000" dirty="0">
                <a:solidFill>
                  <a:schemeClr val="tx2"/>
                </a:solidFill>
                <a:latin typeface="Arial" panose="020B0604020202020204" pitchFamily="34" charset="0"/>
                <a:ea typeface="Aileron" charset="0"/>
                <a:cs typeface="Arial" panose="020B0604020202020204" pitchFamily="34" charset="0"/>
              </a:rPr>
              <a:t>+</a:t>
            </a:r>
          </a:p>
          <a:p>
            <a:pPr algn="r"/>
            <a:r>
              <a:rPr lang="en-GB" sz="800" b="1" dirty="0">
                <a:solidFill>
                  <a:schemeClr val="accent1"/>
                </a:solidFill>
                <a:latin typeface="Arial" panose="020B0604020202020204" pitchFamily="34" charset="0"/>
                <a:ea typeface="Aileron" charset="0"/>
                <a:cs typeface="Arial" panose="020B0604020202020204" pitchFamily="34" charset="0"/>
              </a:rPr>
              <a:t>CLDN</a:t>
            </a:r>
            <a:r>
              <a:rPr lang="en-GB" sz="8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31" name="TextBox 30">
            <a:extLst>
              <a:ext uri="{FF2B5EF4-FFF2-40B4-BE49-F238E27FC236}">
                <a16:creationId xmlns:a16="http://schemas.microsoft.com/office/drawing/2014/main" id="{51BBAF01-CB6B-8E46-B08D-2510F46D6EAF}"/>
              </a:ext>
            </a:extLst>
          </p:cNvPr>
          <p:cNvSpPr txBox="1"/>
          <p:nvPr/>
        </p:nvSpPr>
        <p:spPr>
          <a:xfrm>
            <a:off x="7060527" y="3750960"/>
            <a:ext cx="173125"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49</a:t>
            </a:r>
          </a:p>
          <a:p>
            <a:pPr algn="ctr"/>
            <a:r>
              <a:rPr lang="en-GB" sz="800" dirty="0">
                <a:latin typeface="Arial" panose="020B0604020202020204" pitchFamily="34" charset="0"/>
                <a:ea typeface="Aileron" charset="0"/>
                <a:cs typeface="Arial" panose="020B0604020202020204" pitchFamily="34" charset="0"/>
              </a:rPr>
              <a:t>177</a:t>
            </a:r>
          </a:p>
        </p:txBody>
      </p:sp>
      <p:sp>
        <p:nvSpPr>
          <p:cNvPr id="32" name="TextBox 31">
            <a:extLst>
              <a:ext uri="{FF2B5EF4-FFF2-40B4-BE49-F238E27FC236}">
                <a16:creationId xmlns:a16="http://schemas.microsoft.com/office/drawing/2014/main" id="{318B640F-276D-1942-80AA-AA3A5D546A16}"/>
              </a:ext>
            </a:extLst>
          </p:cNvPr>
          <p:cNvSpPr txBox="1"/>
          <p:nvPr/>
        </p:nvSpPr>
        <p:spPr>
          <a:xfrm>
            <a:off x="7822527" y="3750960"/>
            <a:ext cx="173124"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39</a:t>
            </a:r>
          </a:p>
          <a:p>
            <a:pPr algn="ctr"/>
            <a:r>
              <a:rPr lang="en-GB" sz="800" dirty="0">
                <a:latin typeface="Arial" panose="020B0604020202020204" pitchFamily="34" charset="0"/>
                <a:ea typeface="Aileron" charset="0"/>
                <a:cs typeface="Arial" panose="020B0604020202020204" pitchFamily="34" charset="0"/>
              </a:rPr>
              <a:t>134</a:t>
            </a:r>
          </a:p>
        </p:txBody>
      </p:sp>
      <p:sp>
        <p:nvSpPr>
          <p:cNvPr id="33" name="TextBox 32">
            <a:extLst>
              <a:ext uri="{FF2B5EF4-FFF2-40B4-BE49-F238E27FC236}">
                <a16:creationId xmlns:a16="http://schemas.microsoft.com/office/drawing/2014/main" id="{38603FD8-BCCD-7E45-9506-3F72AF9E4294}"/>
              </a:ext>
            </a:extLst>
          </p:cNvPr>
          <p:cNvSpPr txBox="1"/>
          <p:nvPr/>
        </p:nvSpPr>
        <p:spPr>
          <a:xfrm>
            <a:off x="8629256" y="3750960"/>
            <a:ext cx="115416"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16</a:t>
            </a:r>
          </a:p>
          <a:p>
            <a:pPr algn="ctr"/>
            <a:r>
              <a:rPr lang="en-GB" sz="800" dirty="0">
                <a:latin typeface="Arial" panose="020B0604020202020204" pitchFamily="34" charset="0"/>
                <a:ea typeface="Aileron" charset="0"/>
                <a:cs typeface="Arial" panose="020B0604020202020204" pitchFamily="34" charset="0"/>
              </a:rPr>
              <a:t>63</a:t>
            </a:r>
          </a:p>
        </p:txBody>
      </p:sp>
      <p:sp>
        <p:nvSpPr>
          <p:cNvPr id="34" name="TextBox 33">
            <a:extLst>
              <a:ext uri="{FF2B5EF4-FFF2-40B4-BE49-F238E27FC236}">
                <a16:creationId xmlns:a16="http://schemas.microsoft.com/office/drawing/2014/main" id="{BC3FBDFC-9234-6944-B247-2C7DAB9D37B2}"/>
              </a:ext>
            </a:extLst>
          </p:cNvPr>
          <p:cNvSpPr txBox="1"/>
          <p:nvPr/>
        </p:nvSpPr>
        <p:spPr>
          <a:xfrm>
            <a:off x="9448406" y="3750960"/>
            <a:ext cx="115416"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6</a:t>
            </a:r>
          </a:p>
          <a:p>
            <a:pPr algn="ctr"/>
            <a:r>
              <a:rPr lang="en-GB" sz="800" dirty="0">
                <a:latin typeface="Arial" panose="020B0604020202020204" pitchFamily="34" charset="0"/>
                <a:ea typeface="Aileron" charset="0"/>
                <a:cs typeface="Arial" panose="020B0604020202020204" pitchFamily="34" charset="0"/>
              </a:rPr>
              <a:t>35</a:t>
            </a:r>
          </a:p>
        </p:txBody>
      </p:sp>
      <p:sp>
        <p:nvSpPr>
          <p:cNvPr id="35" name="TextBox 34">
            <a:extLst>
              <a:ext uri="{FF2B5EF4-FFF2-40B4-BE49-F238E27FC236}">
                <a16:creationId xmlns:a16="http://schemas.microsoft.com/office/drawing/2014/main" id="{87A25451-7579-EF4D-9CB8-D6538011B1FA}"/>
              </a:ext>
            </a:extLst>
          </p:cNvPr>
          <p:cNvSpPr txBox="1"/>
          <p:nvPr/>
        </p:nvSpPr>
        <p:spPr>
          <a:xfrm>
            <a:off x="10229456" y="3750960"/>
            <a:ext cx="115416"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a:t>
            </a:r>
          </a:p>
          <a:p>
            <a:pPr algn="ctr"/>
            <a:r>
              <a:rPr lang="en-GB" sz="800" dirty="0">
                <a:latin typeface="Arial" panose="020B0604020202020204" pitchFamily="34" charset="0"/>
                <a:ea typeface="Aileron" charset="0"/>
                <a:cs typeface="Arial" panose="020B0604020202020204" pitchFamily="34" charset="0"/>
              </a:rPr>
              <a:t>17</a:t>
            </a:r>
          </a:p>
        </p:txBody>
      </p:sp>
      <p:pic>
        <p:nvPicPr>
          <p:cNvPr id="38" name="Picture 37">
            <a:extLst>
              <a:ext uri="{FF2B5EF4-FFF2-40B4-BE49-F238E27FC236}">
                <a16:creationId xmlns:a16="http://schemas.microsoft.com/office/drawing/2014/main" id="{7CEAE559-53F4-E849-A137-DF34FEAAACC0}"/>
              </a:ext>
            </a:extLst>
          </p:cNvPr>
          <p:cNvPicPr>
            <a:picLocks noChangeAspect="1"/>
          </p:cNvPicPr>
          <p:nvPr/>
        </p:nvPicPr>
        <p:blipFill rotWithShape="1">
          <a:blip r:embed="rId3"/>
          <a:srcRect t="73517"/>
          <a:stretch/>
        </p:blipFill>
        <p:spPr>
          <a:xfrm>
            <a:off x="1431926" y="4571239"/>
            <a:ext cx="2471174" cy="1468265"/>
          </a:xfrm>
          <a:prstGeom prst="rect">
            <a:avLst/>
          </a:prstGeom>
        </p:spPr>
      </p:pic>
      <p:sp>
        <p:nvSpPr>
          <p:cNvPr id="39" name="TextBox 38">
            <a:extLst>
              <a:ext uri="{FF2B5EF4-FFF2-40B4-BE49-F238E27FC236}">
                <a16:creationId xmlns:a16="http://schemas.microsoft.com/office/drawing/2014/main" id="{3D481FEA-A3CC-FC40-8B01-3C8D3AB3B779}"/>
              </a:ext>
            </a:extLst>
          </p:cNvPr>
          <p:cNvSpPr txBox="1"/>
          <p:nvPr/>
        </p:nvSpPr>
        <p:spPr>
          <a:xfrm>
            <a:off x="1239687" y="699968"/>
            <a:ext cx="173124"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100</a:t>
            </a:r>
          </a:p>
        </p:txBody>
      </p:sp>
      <p:sp>
        <p:nvSpPr>
          <p:cNvPr id="40" name="TextBox 39">
            <a:extLst>
              <a:ext uri="{FF2B5EF4-FFF2-40B4-BE49-F238E27FC236}">
                <a16:creationId xmlns:a16="http://schemas.microsoft.com/office/drawing/2014/main" id="{3E195BA8-47E7-1D45-9130-648A953FD60F}"/>
              </a:ext>
            </a:extLst>
          </p:cNvPr>
          <p:cNvSpPr txBox="1"/>
          <p:nvPr/>
        </p:nvSpPr>
        <p:spPr>
          <a:xfrm rot="16200000">
            <a:off x="955035" y="1385769"/>
            <a:ext cx="387928" cy="123111"/>
          </a:xfrm>
          <a:prstGeom prst="rect">
            <a:avLst/>
          </a:prstGeom>
          <a:noFill/>
        </p:spPr>
        <p:txBody>
          <a:bodyPr wrap="none" lIns="0" tIns="0" rIns="0" bIns="0" rtlCol="0">
            <a:spAutoFit/>
          </a:bodyPr>
          <a:lstStyle/>
          <a:p>
            <a:pPr algn="r"/>
            <a:r>
              <a:rPr lang="en-GB" sz="800" b="1" dirty="0">
                <a:latin typeface="Arial" panose="020B0604020202020204" pitchFamily="34" charset="0"/>
                <a:ea typeface="Aileron" charset="0"/>
                <a:cs typeface="Arial" panose="020B0604020202020204" pitchFamily="34" charset="0"/>
              </a:rPr>
              <a:t>PFS (%)</a:t>
            </a:r>
          </a:p>
        </p:txBody>
      </p:sp>
      <p:sp>
        <p:nvSpPr>
          <p:cNvPr id="41" name="TextBox 40">
            <a:extLst>
              <a:ext uri="{FF2B5EF4-FFF2-40B4-BE49-F238E27FC236}">
                <a16:creationId xmlns:a16="http://schemas.microsoft.com/office/drawing/2014/main" id="{06EE2EA4-BC2C-E248-AB8E-CDAB48FB96CA}"/>
              </a:ext>
            </a:extLst>
          </p:cNvPr>
          <p:cNvSpPr txBox="1"/>
          <p:nvPr/>
        </p:nvSpPr>
        <p:spPr>
          <a:xfrm>
            <a:off x="926829" y="2340808"/>
            <a:ext cx="540211" cy="221599"/>
          </a:xfrm>
          <a:prstGeom prst="rect">
            <a:avLst/>
          </a:prstGeom>
          <a:noFill/>
        </p:spPr>
        <p:txBody>
          <a:bodyPr wrap="none" lIns="0" tIns="0" rIns="0" bIns="0" rtlCol="0">
            <a:spAutoFit/>
          </a:bodyPr>
          <a:lstStyle/>
          <a:p>
            <a:pPr algn="r">
              <a:lnSpc>
                <a:spcPct val="80000"/>
              </a:lnSpc>
            </a:pPr>
            <a:r>
              <a:rPr lang="en-GB" sz="600" b="1" dirty="0">
                <a:latin typeface="Arial" panose="020B0604020202020204" pitchFamily="34" charset="0"/>
                <a:ea typeface="Aileron" charset="0"/>
                <a:cs typeface="Arial" panose="020B0604020202020204" pitchFamily="34" charset="0"/>
              </a:rPr>
              <a:t>Number at risk</a:t>
            </a:r>
          </a:p>
          <a:p>
            <a:pPr algn="r">
              <a:lnSpc>
                <a:spcPct val="80000"/>
              </a:lnSpc>
            </a:pPr>
            <a:r>
              <a:rPr lang="en-GB" sz="600" b="1" dirty="0">
                <a:solidFill>
                  <a:schemeClr val="tx2"/>
                </a:solidFill>
                <a:latin typeface="Arial" panose="020B0604020202020204" pitchFamily="34" charset="0"/>
                <a:ea typeface="Aileron" charset="0"/>
                <a:cs typeface="Arial" panose="020B0604020202020204" pitchFamily="34" charset="0"/>
              </a:rPr>
              <a:t>CLDN</a:t>
            </a:r>
            <a:r>
              <a:rPr lang="en-GB" sz="600" b="1" baseline="30000" dirty="0">
                <a:solidFill>
                  <a:schemeClr val="tx2"/>
                </a:solidFill>
                <a:latin typeface="Arial" panose="020B0604020202020204" pitchFamily="34" charset="0"/>
                <a:ea typeface="Aileron" charset="0"/>
                <a:cs typeface="Arial" panose="020B0604020202020204" pitchFamily="34" charset="0"/>
              </a:rPr>
              <a:t>+</a:t>
            </a:r>
          </a:p>
          <a:p>
            <a:pPr algn="r">
              <a:lnSpc>
                <a:spcPct val="80000"/>
              </a:lnSpc>
            </a:pPr>
            <a:r>
              <a:rPr lang="en-GB" sz="600" b="1" dirty="0">
                <a:solidFill>
                  <a:schemeClr val="accent1"/>
                </a:solidFill>
                <a:latin typeface="Arial" panose="020B0604020202020204" pitchFamily="34" charset="0"/>
                <a:ea typeface="Aileron" charset="0"/>
                <a:cs typeface="Arial" panose="020B0604020202020204" pitchFamily="34" charset="0"/>
              </a:rPr>
              <a:t>CLDN</a:t>
            </a:r>
            <a:r>
              <a:rPr lang="en-GB" sz="6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42" name="TextBox 41">
            <a:extLst>
              <a:ext uri="{FF2B5EF4-FFF2-40B4-BE49-F238E27FC236}">
                <a16:creationId xmlns:a16="http://schemas.microsoft.com/office/drawing/2014/main" id="{DE1A58C8-3680-1B4C-88C7-BB5314680F63}"/>
              </a:ext>
            </a:extLst>
          </p:cNvPr>
          <p:cNvSpPr txBox="1"/>
          <p:nvPr/>
        </p:nvSpPr>
        <p:spPr>
          <a:xfrm>
            <a:off x="2306086" y="2265243"/>
            <a:ext cx="706925"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Time (months)</a:t>
            </a:r>
            <a:endParaRPr lang="en-GB" sz="800" dirty="0">
              <a:latin typeface="Arial" panose="020B0604020202020204" pitchFamily="34" charset="0"/>
              <a:ea typeface="Aileron" charset="0"/>
              <a:cs typeface="Arial" panose="020B0604020202020204" pitchFamily="34" charset="0"/>
            </a:endParaRPr>
          </a:p>
        </p:txBody>
      </p:sp>
      <p:sp>
        <p:nvSpPr>
          <p:cNvPr id="43" name="TextBox 42">
            <a:extLst>
              <a:ext uri="{FF2B5EF4-FFF2-40B4-BE49-F238E27FC236}">
                <a16:creationId xmlns:a16="http://schemas.microsoft.com/office/drawing/2014/main" id="{F71A7E0A-B984-934A-B53A-C647F1ED4663}"/>
              </a:ext>
            </a:extLst>
          </p:cNvPr>
          <p:cNvSpPr txBox="1"/>
          <p:nvPr/>
        </p:nvSpPr>
        <p:spPr>
          <a:xfrm>
            <a:off x="1583703" y="2166818"/>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44" name="TextBox 43">
            <a:extLst>
              <a:ext uri="{FF2B5EF4-FFF2-40B4-BE49-F238E27FC236}">
                <a16:creationId xmlns:a16="http://schemas.microsoft.com/office/drawing/2014/main" id="{1D71D49C-F7CD-6249-8CB8-FFA069C735FD}"/>
              </a:ext>
            </a:extLst>
          </p:cNvPr>
          <p:cNvSpPr txBox="1"/>
          <p:nvPr/>
        </p:nvSpPr>
        <p:spPr>
          <a:xfrm>
            <a:off x="1544762" y="2414674"/>
            <a:ext cx="129844"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49</a:t>
            </a:r>
          </a:p>
          <a:p>
            <a:pPr algn="ctr">
              <a:lnSpc>
                <a:spcPct val="80000"/>
              </a:lnSpc>
            </a:pPr>
            <a:r>
              <a:rPr lang="en-GB" sz="600" dirty="0">
                <a:latin typeface="Arial" panose="020B0604020202020204" pitchFamily="34" charset="0"/>
                <a:ea typeface="Aileron" charset="0"/>
                <a:cs typeface="Arial" panose="020B0604020202020204" pitchFamily="34" charset="0"/>
              </a:rPr>
              <a:t>177</a:t>
            </a:r>
          </a:p>
        </p:txBody>
      </p:sp>
      <p:sp>
        <p:nvSpPr>
          <p:cNvPr id="45" name="TextBox 44">
            <a:extLst>
              <a:ext uri="{FF2B5EF4-FFF2-40B4-BE49-F238E27FC236}">
                <a16:creationId xmlns:a16="http://schemas.microsoft.com/office/drawing/2014/main" id="{80F06ECB-FA3D-0744-BEE9-EF4E52B146B1}"/>
              </a:ext>
            </a:extLst>
          </p:cNvPr>
          <p:cNvSpPr txBox="1"/>
          <p:nvPr/>
        </p:nvSpPr>
        <p:spPr>
          <a:xfrm>
            <a:off x="2112502" y="2414674"/>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25</a:t>
            </a:r>
          </a:p>
          <a:p>
            <a:pPr algn="ctr">
              <a:lnSpc>
                <a:spcPct val="80000"/>
              </a:lnSpc>
            </a:pPr>
            <a:r>
              <a:rPr lang="en-GB" sz="600" dirty="0">
                <a:latin typeface="Arial" panose="020B0604020202020204" pitchFamily="34" charset="0"/>
                <a:ea typeface="Aileron" charset="0"/>
                <a:cs typeface="Arial" panose="020B0604020202020204" pitchFamily="34" charset="0"/>
              </a:rPr>
              <a:t>95</a:t>
            </a:r>
          </a:p>
        </p:txBody>
      </p:sp>
      <p:sp>
        <p:nvSpPr>
          <p:cNvPr id="46" name="TextBox 45">
            <a:extLst>
              <a:ext uri="{FF2B5EF4-FFF2-40B4-BE49-F238E27FC236}">
                <a16:creationId xmlns:a16="http://schemas.microsoft.com/office/drawing/2014/main" id="{5543E0BA-D4F7-BF4E-8C8A-D12C075A30D2}"/>
              </a:ext>
            </a:extLst>
          </p:cNvPr>
          <p:cNvSpPr txBox="1"/>
          <p:nvPr/>
        </p:nvSpPr>
        <p:spPr>
          <a:xfrm>
            <a:off x="2652251" y="2414674"/>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15</a:t>
            </a:r>
          </a:p>
          <a:p>
            <a:pPr algn="ctr">
              <a:lnSpc>
                <a:spcPct val="80000"/>
              </a:lnSpc>
            </a:pPr>
            <a:r>
              <a:rPr lang="en-GB" sz="600" dirty="0">
                <a:latin typeface="Arial" panose="020B0604020202020204" pitchFamily="34" charset="0"/>
                <a:ea typeface="Aileron" charset="0"/>
                <a:cs typeface="Arial" panose="020B0604020202020204" pitchFamily="34" charset="0"/>
              </a:rPr>
              <a:t>41</a:t>
            </a:r>
          </a:p>
        </p:txBody>
      </p:sp>
      <p:sp>
        <p:nvSpPr>
          <p:cNvPr id="47" name="TextBox 46">
            <a:extLst>
              <a:ext uri="{FF2B5EF4-FFF2-40B4-BE49-F238E27FC236}">
                <a16:creationId xmlns:a16="http://schemas.microsoft.com/office/drawing/2014/main" id="{6603541B-EA8B-A54E-B1D8-7F941D3D17AB}"/>
              </a:ext>
            </a:extLst>
          </p:cNvPr>
          <p:cNvSpPr txBox="1"/>
          <p:nvPr/>
        </p:nvSpPr>
        <p:spPr>
          <a:xfrm>
            <a:off x="3192001" y="2414674"/>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6</a:t>
            </a:r>
          </a:p>
          <a:p>
            <a:pPr algn="ctr">
              <a:lnSpc>
                <a:spcPct val="80000"/>
              </a:lnSpc>
            </a:pPr>
            <a:r>
              <a:rPr lang="en-GB" sz="600" dirty="0">
                <a:latin typeface="Arial" panose="020B0604020202020204" pitchFamily="34" charset="0"/>
                <a:ea typeface="Aileron" charset="0"/>
                <a:cs typeface="Arial" panose="020B0604020202020204" pitchFamily="34" charset="0"/>
              </a:rPr>
              <a:t>26</a:t>
            </a:r>
          </a:p>
        </p:txBody>
      </p:sp>
      <p:sp>
        <p:nvSpPr>
          <p:cNvPr id="48" name="TextBox 47">
            <a:extLst>
              <a:ext uri="{FF2B5EF4-FFF2-40B4-BE49-F238E27FC236}">
                <a16:creationId xmlns:a16="http://schemas.microsoft.com/office/drawing/2014/main" id="{365E63F2-422C-D04B-BF62-90FC1DD0A369}"/>
              </a:ext>
            </a:extLst>
          </p:cNvPr>
          <p:cNvSpPr txBox="1"/>
          <p:nvPr/>
        </p:nvSpPr>
        <p:spPr>
          <a:xfrm>
            <a:off x="3728577" y="2414674"/>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2</a:t>
            </a:r>
          </a:p>
          <a:p>
            <a:pPr algn="ctr">
              <a:lnSpc>
                <a:spcPct val="80000"/>
              </a:lnSpc>
            </a:pPr>
            <a:r>
              <a:rPr lang="en-GB" sz="600" dirty="0">
                <a:latin typeface="Arial" panose="020B0604020202020204" pitchFamily="34" charset="0"/>
                <a:ea typeface="Aileron" charset="0"/>
                <a:cs typeface="Arial" panose="020B0604020202020204" pitchFamily="34" charset="0"/>
              </a:rPr>
              <a:t>19</a:t>
            </a:r>
          </a:p>
        </p:txBody>
      </p:sp>
      <p:sp>
        <p:nvSpPr>
          <p:cNvPr id="49" name="TextBox 48">
            <a:extLst>
              <a:ext uri="{FF2B5EF4-FFF2-40B4-BE49-F238E27FC236}">
                <a16:creationId xmlns:a16="http://schemas.microsoft.com/office/drawing/2014/main" id="{FA83DB0A-8D96-B64A-8C78-A5405DAAE88A}"/>
              </a:ext>
            </a:extLst>
          </p:cNvPr>
          <p:cNvSpPr txBox="1"/>
          <p:nvPr/>
        </p:nvSpPr>
        <p:spPr>
          <a:xfrm>
            <a:off x="2129803" y="2166818"/>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a:t>
            </a:r>
          </a:p>
        </p:txBody>
      </p:sp>
      <p:sp>
        <p:nvSpPr>
          <p:cNvPr id="50" name="TextBox 49">
            <a:extLst>
              <a:ext uri="{FF2B5EF4-FFF2-40B4-BE49-F238E27FC236}">
                <a16:creationId xmlns:a16="http://schemas.microsoft.com/office/drawing/2014/main" id="{EF98E718-5EF6-E04A-A644-9FF28D4A68EC}"/>
              </a:ext>
            </a:extLst>
          </p:cNvPr>
          <p:cNvSpPr txBox="1"/>
          <p:nvPr/>
        </p:nvSpPr>
        <p:spPr>
          <a:xfrm>
            <a:off x="3710395" y="216681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24</a:t>
            </a:r>
          </a:p>
        </p:txBody>
      </p:sp>
      <p:sp>
        <p:nvSpPr>
          <p:cNvPr id="51" name="TextBox 50">
            <a:extLst>
              <a:ext uri="{FF2B5EF4-FFF2-40B4-BE49-F238E27FC236}">
                <a16:creationId xmlns:a16="http://schemas.microsoft.com/office/drawing/2014/main" id="{C684ECE7-FD26-BE47-9009-3D11B9E7CF23}"/>
              </a:ext>
            </a:extLst>
          </p:cNvPr>
          <p:cNvSpPr txBox="1"/>
          <p:nvPr/>
        </p:nvSpPr>
        <p:spPr>
          <a:xfrm>
            <a:off x="3183345" y="216681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18</a:t>
            </a:r>
          </a:p>
        </p:txBody>
      </p:sp>
      <p:sp>
        <p:nvSpPr>
          <p:cNvPr id="52" name="TextBox 51">
            <a:extLst>
              <a:ext uri="{FF2B5EF4-FFF2-40B4-BE49-F238E27FC236}">
                <a16:creationId xmlns:a16="http://schemas.microsoft.com/office/drawing/2014/main" id="{23B2D7E2-26BC-BF46-8786-6E861DDEA41B}"/>
              </a:ext>
            </a:extLst>
          </p:cNvPr>
          <p:cNvSpPr txBox="1"/>
          <p:nvPr/>
        </p:nvSpPr>
        <p:spPr>
          <a:xfrm>
            <a:off x="2637245" y="216681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12</a:t>
            </a:r>
          </a:p>
        </p:txBody>
      </p:sp>
      <p:graphicFrame>
        <p:nvGraphicFramePr>
          <p:cNvPr id="53" name="Table 52">
            <a:extLst>
              <a:ext uri="{FF2B5EF4-FFF2-40B4-BE49-F238E27FC236}">
                <a16:creationId xmlns:a16="http://schemas.microsoft.com/office/drawing/2014/main" id="{453B6D1B-05FC-2B4E-9451-0959F5224C75}"/>
              </a:ext>
            </a:extLst>
          </p:cNvPr>
          <p:cNvGraphicFramePr>
            <a:graphicFrameLocks noGrp="1"/>
          </p:cNvGraphicFramePr>
          <p:nvPr/>
        </p:nvGraphicFramePr>
        <p:xfrm>
          <a:off x="2593475" y="867630"/>
          <a:ext cx="2376019" cy="1037880"/>
        </p:xfrm>
        <a:graphic>
          <a:graphicData uri="http://schemas.openxmlformats.org/drawingml/2006/table">
            <a:tbl>
              <a:tblPr firstRow="1" bandRow="1">
                <a:tableStyleId>{5C22544A-7EE6-4342-B048-85BDC9FD1C3A}</a:tableStyleId>
              </a:tblPr>
              <a:tblGrid>
                <a:gridCol w="981109">
                  <a:extLst>
                    <a:ext uri="{9D8B030D-6E8A-4147-A177-3AD203B41FA5}">
                      <a16:colId xmlns:a16="http://schemas.microsoft.com/office/drawing/2014/main" val="2982279074"/>
                    </a:ext>
                  </a:extLst>
                </a:gridCol>
                <a:gridCol w="697455">
                  <a:extLst>
                    <a:ext uri="{9D8B030D-6E8A-4147-A177-3AD203B41FA5}">
                      <a16:colId xmlns:a16="http://schemas.microsoft.com/office/drawing/2014/main" val="2437021746"/>
                    </a:ext>
                  </a:extLst>
                </a:gridCol>
                <a:gridCol w="697455">
                  <a:extLst>
                    <a:ext uri="{9D8B030D-6E8A-4147-A177-3AD203B41FA5}">
                      <a16:colId xmlns:a16="http://schemas.microsoft.com/office/drawing/2014/main" val="2385503442"/>
                    </a:ext>
                  </a:extLst>
                </a:gridCol>
              </a:tblGrid>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(N=49)</a:t>
                      </a:r>
                    </a:p>
                  </a:txBody>
                  <a:tcPr marL="55440" marR="55440" marT="9720" marB="9720">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solid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(N=177)</a:t>
                      </a:r>
                    </a:p>
                  </a:txBody>
                  <a:tcPr marL="55440" marR="55440" marT="9720" marB="9720">
                    <a:lnL w="127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505280229"/>
                  </a:ext>
                </a:extLst>
              </a:tr>
              <a:tr h="0">
                <a:tc>
                  <a:txBody>
                    <a:bodyPr/>
                    <a:lstStyle/>
                    <a:p>
                      <a:r>
                        <a:rPr lang="en-US" sz="900" b="1" dirty="0">
                          <a:latin typeface="Arial" panose="020B0604020202020204" pitchFamily="34" charset="0"/>
                          <a:cs typeface="Arial" panose="020B0604020202020204" pitchFamily="34" charset="0"/>
                        </a:rPr>
                        <a:t>Median months (95% CI)</a:t>
                      </a:r>
                    </a:p>
                  </a:txBody>
                  <a:tcPr marL="55440" marR="55440" marT="9720" marB="9720">
                    <a:lnL w="381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8.6</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(4.4-11.3)</a:t>
                      </a:r>
                    </a:p>
                  </a:txBody>
                  <a:tcPr marL="55440" marR="55440" marT="9720" marB="972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7.1</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(5.6-8.2)</a:t>
                      </a:r>
                    </a:p>
                  </a:txBody>
                  <a:tcPr marL="55440" marR="55440" marT="9720" marB="9720">
                    <a:lnL w="12700" cmpd="sng">
                      <a:noFill/>
                    </a:lnL>
                    <a:lnR w="381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9378562"/>
                  </a:ext>
                </a:extLst>
              </a:tr>
              <a:tr h="0">
                <a:tc>
                  <a:txBody>
                    <a:bodyPr/>
                    <a:lstStyle/>
                    <a:p>
                      <a:endParaRPr lang="en-US" sz="900" b="1"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HR 1.02</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(0.73-1.43)</a:t>
                      </a:r>
                    </a:p>
                  </a:txBody>
                  <a:tcPr marL="55440" marR="55440" marT="9720" marB="972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Ref</a:t>
                      </a:r>
                    </a:p>
                  </a:txBody>
                  <a:tcPr marL="55440" marR="55440" marT="9720" marB="9720">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44967899"/>
                  </a:ext>
                </a:extLst>
              </a:tr>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p=0.895</a:t>
                      </a:r>
                    </a:p>
                  </a:txBody>
                  <a:tcPr marL="55440" marR="55440" marT="9720" marB="9720">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900" dirty="0">
                        <a:latin typeface="Arial" panose="020B0604020202020204" pitchFamily="34" charset="0"/>
                        <a:cs typeface="Arial" panose="020B0604020202020204" pitchFamily="34" charset="0"/>
                      </a:endParaRPr>
                    </a:p>
                  </a:txBody>
                  <a:tcPr marL="55440" marR="55440" marT="9720" marB="9720"/>
                </a:tc>
                <a:extLst>
                  <a:ext uri="{0D108BD9-81ED-4DB2-BD59-A6C34878D82A}">
                    <a16:rowId xmlns:a16="http://schemas.microsoft.com/office/drawing/2014/main" val="2938287225"/>
                  </a:ext>
                </a:extLst>
              </a:tr>
            </a:tbl>
          </a:graphicData>
        </a:graphic>
      </p:graphicFrame>
      <p:sp>
        <p:nvSpPr>
          <p:cNvPr id="54" name="TextBox 53">
            <a:extLst>
              <a:ext uri="{FF2B5EF4-FFF2-40B4-BE49-F238E27FC236}">
                <a16:creationId xmlns:a16="http://schemas.microsoft.com/office/drawing/2014/main" id="{D9F9847D-18BD-524F-9FBB-D8B2E816F3CE}"/>
              </a:ext>
            </a:extLst>
          </p:cNvPr>
          <p:cNvSpPr txBox="1"/>
          <p:nvPr/>
        </p:nvSpPr>
        <p:spPr>
          <a:xfrm>
            <a:off x="1355103" y="2020768"/>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55" name="TextBox 54">
            <a:extLst>
              <a:ext uri="{FF2B5EF4-FFF2-40B4-BE49-F238E27FC236}">
                <a16:creationId xmlns:a16="http://schemas.microsoft.com/office/drawing/2014/main" id="{97FBCBCD-34F5-F34F-B735-EEE4F30C1BD6}"/>
              </a:ext>
            </a:extLst>
          </p:cNvPr>
          <p:cNvSpPr txBox="1"/>
          <p:nvPr/>
        </p:nvSpPr>
        <p:spPr>
          <a:xfrm>
            <a:off x="884997" y="687268"/>
            <a:ext cx="107402"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A)</a:t>
            </a:r>
            <a:endParaRPr lang="en-GB" sz="800" dirty="0">
              <a:latin typeface="Arial" panose="020B0604020202020204" pitchFamily="34" charset="0"/>
              <a:ea typeface="Aileron" charset="0"/>
              <a:cs typeface="Arial" panose="020B0604020202020204" pitchFamily="34" charset="0"/>
            </a:endParaRPr>
          </a:p>
        </p:txBody>
      </p:sp>
      <p:sp>
        <p:nvSpPr>
          <p:cNvPr id="56" name="TextBox 55">
            <a:extLst>
              <a:ext uri="{FF2B5EF4-FFF2-40B4-BE49-F238E27FC236}">
                <a16:creationId xmlns:a16="http://schemas.microsoft.com/office/drawing/2014/main" id="{F6F5E8A8-3421-4649-A638-460A64B5F0F5}"/>
              </a:ext>
            </a:extLst>
          </p:cNvPr>
          <p:cNvSpPr txBox="1"/>
          <p:nvPr/>
        </p:nvSpPr>
        <p:spPr>
          <a:xfrm>
            <a:off x="1297395" y="83204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90</a:t>
            </a:r>
          </a:p>
        </p:txBody>
      </p:sp>
      <p:sp>
        <p:nvSpPr>
          <p:cNvPr id="57" name="TextBox 56">
            <a:extLst>
              <a:ext uri="{FF2B5EF4-FFF2-40B4-BE49-F238E27FC236}">
                <a16:creationId xmlns:a16="http://schemas.microsoft.com/office/drawing/2014/main" id="{CE03676A-2587-C146-8613-6B42D99D1513}"/>
              </a:ext>
            </a:extLst>
          </p:cNvPr>
          <p:cNvSpPr txBox="1"/>
          <p:nvPr/>
        </p:nvSpPr>
        <p:spPr>
          <a:xfrm>
            <a:off x="1297395" y="96412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80</a:t>
            </a:r>
          </a:p>
        </p:txBody>
      </p:sp>
      <p:sp>
        <p:nvSpPr>
          <p:cNvPr id="58" name="TextBox 57">
            <a:extLst>
              <a:ext uri="{FF2B5EF4-FFF2-40B4-BE49-F238E27FC236}">
                <a16:creationId xmlns:a16="http://schemas.microsoft.com/office/drawing/2014/main" id="{93091720-1B0C-DC48-8CCE-1852957E3514}"/>
              </a:ext>
            </a:extLst>
          </p:cNvPr>
          <p:cNvSpPr txBox="1"/>
          <p:nvPr/>
        </p:nvSpPr>
        <p:spPr>
          <a:xfrm>
            <a:off x="1297395" y="109620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70</a:t>
            </a:r>
          </a:p>
        </p:txBody>
      </p:sp>
      <p:sp>
        <p:nvSpPr>
          <p:cNvPr id="59" name="TextBox 58">
            <a:extLst>
              <a:ext uri="{FF2B5EF4-FFF2-40B4-BE49-F238E27FC236}">
                <a16:creationId xmlns:a16="http://schemas.microsoft.com/office/drawing/2014/main" id="{820C42C0-83AC-CB4F-8700-0953FA94AA8E}"/>
              </a:ext>
            </a:extLst>
          </p:cNvPr>
          <p:cNvSpPr txBox="1"/>
          <p:nvPr/>
        </p:nvSpPr>
        <p:spPr>
          <a:xfrm>
            <a:off x="1297395" y="122828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60</a:t>
            </a:r>
          </a:p>
        </p:txBody>
      </p:sp>
      <p:sp>
        <p:nvSpPr>
          <p:cNvPr id="60" name="TextBox 59">
            <a:extLst>
              <a:ext uri="{FF2B5EF4-FFF2-40B4-BE49-F238E27FC236}">
                <a16:creationId xmlns:a16="http://schemas.microsoft.com/office/drawing/2014/main" id="{7C783F8E-9FB8-484F-9C11-490A28089F29}"/>
              </a:ext>
            </a:extLst>
          </p:cNvPr>
          <p:cNvSpPr txBox="1"/>
          <p:nvPr/>
        </p:nvSpPr>
        <p:spPr>
          <a:xfrm>
            <a:off x="1297395" y="136036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50</a:t>
            </a:r>
          </a:p>
        </p:txBody>
      </p:sp>
      <p:sp>
        <p:nvSpPr>
          <p:cNvPr id="61" name="TextBox 60">
            <a:extLst>
              <a:ext uri="{FF2B5EF4-FFF2-40B4-BE49-F238E27FC236}">
                <a16:creationId xmlns:a16="http://schemas.microsoft.com/office/drawing/2014/main" id="{AC43C0C9-F88E-1F49-8793-BCF64FF9FA00}"/>
              </a:ext>
            </a:extLst>
          </p:cNvPr>
          <p:cNvSpPr txBox="1"/>
          <p:nvPr/>
        </p:nvSpPr>
        <p:spPr>
          <a:xfrm>
            <a:off x="1297395" y="149244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40</a:t>
            </a:r>
          </a:p>
        </p:txBody>
      </p:sp>
      <p:sp>
        <p:nvSpPr>
          <p:cNvPr id="62" name="TextBox 61">
            <a:extLst>
              <a:ext uri="{FF2B5EF4-FFF2-40B4-BE49-F238E27FC236}">
                <a16:creationId xmlns:a16="http://schemas.microsoft.com/office/drawing/2014/main" id="{20F5CFE7-CCC6-094F-A07C-7A33C3195D79}"/>
              </a:ext>
            </a:extLst>
          </p:cNvPr>
          <p:cNvSpPr txBox="1"/>
          <p:nvPr/>
        </p:nvSpPr>
        <p:spPr>
          <a:xfrm>
            <a:off x="1297395" y="162452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30</a:t>
            </a:r>
          </a:p>
        </p:txBody>
      </p:sp>
      <p:sp>
        <p:nvSpPr>
          <p:cNvPr id="63" name="TextBox 62">
            <a:extLst>
              <a:ext uri="{FF2B5EF4-FFF2-40B4-BE49-F238E27FC236}">
                <a16:creationId xmlns:a16="http://schemas.microsoft.com/office/drawing/2014/main" id="{2EACB3E7-BC22-2C41-AEB8-7347897CE36A}"/>
              </a:ext>
            </a:extLst>
          </p:cNvPr>
          <p:cNvSpPr txBox="1"/>
          <p:nvPr/>
        </p:nvSpPr>
        <p:spPr>
          <a:xfrm>
            <a:off x="1297395" y="175660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20</a:t>
            </a:r>
          </a:p>
        </p:txBody>
      </p:sp>
      <p:sp>
        <p:nvSpPr>
          <p:cNvPr id="64" name="TextBox 63">
            <a:extLst>
              <a:ext uri="{FF2B5EF4-FFF2-40B4-BE49-F238E27FC236}">
                <a16:creationId xmlns:a16="http://schemas.microsoft.com/office/drawing/2014/main" id="{786281B0-0315-6847-A89D-4080C92A6F09}"/>
              </a:ext>
            </a:extLst>
          </p:cNvPr>
          <p:cNvSpPr txBox="1"/>
          <p:nvPr/>
        </p:nvSpPr>
        <p:spPr>
          <a:xfrm>
            <a:off x="1297395" y="1888688"/>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65" name="TextBox 64">
            <a:extLst>
              <a:ext uri="{FF2B5EF4-FFF2-40B4-BE49-F238E27FC236}">
                <a16:creationId xmlns:a16="http://schemas.microsoft.com/office/drawing/2014/main" id="{175D7664-0160-3E4B-B04A-1C51EFFA4FEA}"/>
              </a:ext>
            </a:extLst>
          </p:cNvPr>
          <p:cNvSpPr txBox="1"/>
          <p:nvPr/>
        </p:nvSpPr>
        <p:spPr>
          <a:xfrm>
            <a:off x="1651854" y="1870831"/>
            <a:ext cx="259686" cy="184666"/>
          </a:xfrm>
          <a:prstGeom prst="rect">
            <a:avLst/>
          </a:prstGeom>
          <a:noFill/>
        </p:spPr>
        <p:txBody>
          <a:bodyPr wrap="none" lIns="0" tIns="0" rIns="0" bIns="0" rtlCol="0">
            <a:spAutoFit/>
          </a:bodyPr>
          <a:lstStyle/>
          <a:p>
            <a:r>
              <a:rPr lang="en-GB" sz="600" b="1" dirty="0">
                <a:solidFill>
                  <a:schemeClr val="tx2"/>
                </a:solidFill>
                <a:latin typeface="Arial" panose="020B0604020202020204" pitchFamily="34" charset="0"/>
                <a:ea typeface="Aileron" charset="0"/>
                <a:cs typeface="Arial" panose="020B0604020202020204" pitchFamily="34" charset="0"/>
              </a:rPr>
              <a:t>CLDN</a:t>
            </a:r>
            <a:r>
              <a:rPr lang="en-GB" sz="600" b="1" baseline="30000" dirty="0">
                <a:solidFill>
                  <a:schemeClr val="tx2"/>
                </a:solidFill>
                <a:latin typeface="Arial" panose="020B0604020202020204" pitchFamily="34" charset="0"/>
                <a:ea typeface="Aileron" charset="0"/>
                <a:cs typeface="Arial" panose="020B0604020202020204" pitchFamily="34" charset="0"/>
              </a:rPr>
              <a:t>+</a:t>
            </a:r>
          </a:p>
          <a:p>
            <a:pPr algn="r"/>
            <a:r>
              <a:rPr lang="en-GB" sz="600" b="1" dirty="0">
                <a:solidFill>
                  <a:schemeClr val="accent1"/>
                </a:solidFill>
                <a:latin typeface="Arial" panose="020B0604020202020204" pitchFamily="34" charset="0"/>
                <a:ea typeface="Aileron" charset="0"/>
                <a:cs typeface="Arial" panose="020B0604020202020204" pitchFamily="34" charset="0"/>
              </a:rPr>
              <a:t>CLDN</a:t>
            </a:r>
            <a:r>
              <a:rPr lang="en-GB" sz="600" b="1" baseline="30000" dirty="0">
                <a:solidFill>
                  <a:schemeClr val="accent1"/>
                </a:solidFill>
                <a:latin typeface="Arial" panose="020B0604020202020204" pitchFamily="34" charset="0"/>
                <a:ea typeface="Aileron" charset="0"/>
                <a:cs typeface="Arial" panose="020B0604020202020204" pitchFamily="34" charset="0"/>
              </a:rPr>
              <a:t>−</a:t>
            </a:r>
          </a:p>
        </p:txBody>
      </p:sp>
      <p:cxnSp>
        <p:nvCxnSpPr>
          <p:cNvPr id="66" name="Straight Connector 65">
            <a:extLst>
              <a:ext uri="{FF2B5EF4-FFF2-40B4-BE49-F238E27FC236}">
                <a16:creationId xmlns:a16="http://schemas.microsoft.com/office/drawing/2014/main" id="{4EB0E7C6-5F9D-7547-BAC9-E4B99FA61595}"/>
              </a:ext>
            </a:extLst>
          </p:cNvPr>
          <p:cNvCxnSpPr>
            <a:cxnSpLocks/>
          </p:cNvCxnSpPr>
          <p:nvPr/>
        </p:nvCxnSpPr>
        <p:spPr>
          <a:xfrm>
            <a:off x="1520825" y="2004595"/>
            <a:ext cx="92075"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67" name="Straight Connector 66">
            <a:extLst>
              <a:ext uri="{FF2B5EF4-FFF2-40B4-BE49-F238E27FC236}">
                <a16:creationId xmlns:a16="http://schemas.microsoft.com/office/drawing/2014/main" id="{BB94432F-BF3E-C543-8B8D-8E632A3A306C}"/>
              </a:ext>
            </a:extLst>
          </p:cNvPr>
          <p:cNvCxnSpPr>
            <a:cxnSpLocks/>
          </p:cNvCxnSpPr>
          <p:nvPr/>
        </p:nvCxnSpPr>
        <p:spPr>
          <a:xfrm>
            <a:off x="1520825" y="1918870"/>
            <a:ext cx="92075" cy="0"/>
          </a:xfrm>
          <a:prstGeom prst="line">
            <a:avLst/>
          </a:prstGeom>
          <a:ln w="1270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68" name="TextBox 67">
            <a:extLst>
              <a:ext uri="{FF2B5EF4-FFF2-40B4-BE49-F238E27FC236}">
                <a16:creationId xmlns:a16="http://schemas.microsoft.com/office/drawing/2014/main" id="{6FCB9961-5849-904B-AF2C-D0C81C314080}"/>
              </a:ext>
            </a:extLst>
          </p:cNvPr>
          <p:cNvSpPr txBox="1"/>
          <p:nvPr/>
        </p:nvSpPr>
        <p:spPr>
          <a:xfrm>
            <a:off x="1239687" y="2628590"/>
            <a:ext cx="173124"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100</a:t>
            </a:r>
          </a:p>
        </p:txBody>
      </p:sp>
      <p:sp>
        <p:nvSpPr>
          <p:cNvPr id="69" name="TextBox 68">
            <a:extLst>
              <a:ext uri="{FF2B5EF4-FFF2-40B4-BE49-F238E27FC236}">
                <a16:creationId xmlns:a16="http://schemas.microsoft.com/office/drawing/2014/main" id="{D5B44519-E055-F347-A6E2-5B16BF66490F}"/>
              </a:ext>
            </a:extLst>
          </p:cNvPr>
          <p:cNvSpPr txBox="1"/>
          <p:nvPr/>
        </p:nvSpPr>
        <p:spPr>
          <a:xfrm rot="16200000">
            <a:off x="955035" y="3314391"/>
            <a:ext cx="387928" cy="123111"/>
          </a:xfrm>
          <a:prstGeom prst="rect">
            <a:avLst/>
          </a:prstGeom>
          <a:noFill/>
        </p:spPr>
        <p:txBody>
          <a:bodyPr wrap="none" lIns="0" tIns="0" rIns="0" bIns="0" rtlCol="0">
            <a:spAutoFit/>
          </a:bodyPr>
          <a:lstStyle/>
          <a:p>
            <a:pPr algn="r"/>
            <a:r>
              <a:rPr lang="en-GB" sz="800" b="1" dirty="0">
                <a:latin typeface="Arial" panose="020B0604020202020204" pitchFamily="34" charset="0"/>
                <a:ea typeface="Aileron" charset="0"/>
                <a:cs typeface="Arial" panose="020B0604020202020204" pitchFamily="34" charset="0"/>
              </a:rPr>
              <a:t>PFS (%)</a:t>
            </a:r>
          </a:p>
        </p:txBody>
      </p:sp>
      <p:sp>
        <p:nvSpPr>
          <p:cNvPr id="70" name="TextBox 69">
            <a:extLst>
              <a:ext uri="{FF2B5EF4-FFF2-40B4-BE49-F238E27FC236}">
                <a16:creationId xmlns:a16="http://schemas.microsoft.com/office/drawing/2014/main" id="{4471DBA1-12D7-1D4C-BE6D-CD6A05D3F724}"/>
              </a:ext>
            </a:extLst>
          </p:cNvPr>
          <p:cNvSpPr txBox="1"/>
          <p:nvPr/>
        </p:nvSpPr>
        <p:spPr>
          <a:xfrm>
            <a:off x="926829" y="4252972"/>
            <a:ext cx="540211" cy="221599"/>
          </a:xfrm>
          <a:prstGeom prst="rect">
            <a:avLst/>
          </a:prstGeom>
          <a:noFill/>
        </p:spPr>
        <p:txBody>
          <a:bodyPr wrap="none" lIns="0" tIns="0" rIns="0" bIns="0" rtlCol="0">
            <a:spAutoFit/>
          </a:bodyPr>
          <a:lstStyle/>
          <a:p>
            <a:pPr algn="r">
              <a:lnSpc>
                <a:spcPct val="80000"/>
              </a:lnSpc>
            </a:pPr>
            <a:r>
              <a:rPr lang="en-GB" sz="600" b="1" dirty="0">
                <a:latin typeface="Arial" panose="020B0604020202020204" pitchFamily="34" charset="0"/>
                <a:ea typeface="Aileron" charset="0"/>
                <a:cs typeface="Arial" panose="020B0604020202020204" pitchFamily="34" charset="0"/>
              </a:rPr>
              <a:t>Number at risk</a:t>
            </a:r>
          </a:p>
          <a:p>
            <a:pPr algn="r">
              <a:lnSpc>
                <a:spcPct val="80000"/>
              </a:lnSpc>
            </a:pPr>
            <a:r>
              <a:rPr lang="en-GB" sz="600" b="1" dirty="0">
                <a:solidFill>
                  <a:schemeClr val="tx2"/>
                </a:solidFill>
                <a:latin typeface="Arial" panose="020B0604020202020204" pitchFamily="34" charset="0"/>
                <a:ea typeface="Aileron" charset="0"/>
                <a:cs typeface="Arial" panose="020B0604020202020204" pitchFamily="34" charset="0"/>
              </a:rPr>
              <a:t>CLDN</a:t>
            </a:r>
            <a:r>
              <a:rPr lang="en-GB" sz="600" b="1" baseline="30000" dirty="0">
                <a:solidFill>
                  <a:schemeClr val="tx2"/>
                </a:solidFill>
                <a:latin typeface="Arial" panose="020B0604020202020204" pitchFamily="34" charset="0"/>
                <a:ea typeface="Aileron" charset="0"/>
                <a:cs typeface="Arial" panose="020B0604020202020204" pitchFamily="34" charset="0"/>
              </a:rPr>
              <a:t>+</a:t>
            </a:r>
          </a:p>
          <a:p>
            <a:pPr algn="r">
              <a:lnSpc>
                <a:spcPct val="80000"/>
              </a:lnSpc>
            </a:pPr>
            <a:r>
              <a:rPr lang="en-GB" sz="600" b="1" dirty="0">
                <a:solidFill>
                  <a:schemeClr val="accent1"/>
                </a:solidFill>
                <a:latin typeface="Arial" panose="020B0604020202020204" pitchFamily="34" charset="0"/>
                <a:ea typeface="Aileron" charset="0"/>
                <a:cs typeface="Arial" panose="020B0604020202020204" pitchFamily="34" charset="0"/>
              </a:rPr>
              <a:t>CLDN</a:t>
            </a:r>
            <a:r>
              <a:rPr lang="en-GB" sz="6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71" name="TextBox 70">
            <a:extLst>
              <a:ext uri="{FF2B5EF4-FFF2-40B4-BE49-F238E27FC236}">
                <a16:creationId xmlns:a16="http://schemas.microsoft.com/office/drawing/2014/main" id="{081C4E06-3030-EB4C-BDE1-27D3295AFE48}"/>
              </a:ext>
            </a:extLst>
          </p:cNvPr>
          <p:cNvSpPr txBox="1"/>
          <p:nvPr/>
        </p:nvSpPr>
        <p:spPr>
          <a:xfrm>
            <a:off x="2306086" y="4190690"/>
            <a:ext cx="706925"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Time (months)</a:t>
            </a:r>
            <a:endParaRPr lang="en-GB" sz="800" dirty="0">
              <a:latin typeface="Arial" panose="020B0604020202020204" pitchFamily="34" charset="0"/>
              <a:ea typeface="Aileron" charset="0"/>
              <a:cs typeface="Arial" panose="020B0604020202020204" pitchFamily="34" charset="0"/>
            </a:endParaRPr>
          </a:p>
        </p:txBody>
      </p:sp>
      <p:sp>
        <p:nvSpPr>
          <p:cNvPr id="72" name="TextBox 71">
            <a:extLst>
              <a:ext uri="{FF2B5EF4-FFF2-40B4-BE49-F238E27FC236}">
                <a16:creationId xmlns:a16="http://schemas.microsoft.com/office/drawing/2014/main" id="{157FBFF3-7F19-534F-8FF0-A813E2EA44F6}"/>
              </a:ext>
            </a:extLst>
          </p:cNvPr>
          <p:cNvSpPr txBox="1"/>
          <p:nvPr/>
        </p:nvSpPr>
        <p:spPr>
          <a:xfrm>
            <a:off x="1583703" y="4095440"/>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73" name="TextBox 72">
            <a:extLst>
              <a:ext uri="{FF2B5EF4-FFF2-40B4-BE49-F238E27FC236}">
                <a16:creationId xmlns:a16="http://schemas.microsoft.com/office/drawing/2014/main" id="{6C538424-371A-5041-B61F-E796874BEE2A}"/>
              </a:ext>
            </a:extLst>
          </p:cNvPr>
          <p:cNvSpPr txBox="1"/>
          <p:nvPr/>
        </p:nvSpPr>
        <p:spPr>
          <a:xfrm>
            <a:off x="1544761" y="4326838"/>
            <a:ext cx="129844"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66</a:t>
            </a:r>
          </a:p>
          <a:p>
            <a:pPr algn="ctr">
              <a:lnSpc>
                <a:spcPct val="80000"/>
              </a:lnSpc>
            </a:pPr>
            <a:r>
              <a:rPr lang="en-GB" sz="600" dirty="0">
                <a:latin typeface="Arial" panose="020B0604020202020204" pitchFamily="34" charset="0"/>
                <a:ea typeface="Aileron" charset="0"/>
                <a:cs typeface="Arial" panose="020B0604020202020204" pitchFamily="34" charset="0"/>
              </a:rPr>
              <a:t>209</a:t>
            </a:r>
          </a:p>
        </p:txBody>
      </p:sp>
      <p:sp>
        <p:nvSpPr>
          <p:cNvPr id="74" name="TextBox 73">
            <a:extLst>
              <a:ext uri="{FF2B5EF4-FFF2-40B4-BE49-F238E27FC236}">
                <a16:creationId xmlns:a16="http://schemas.microsoft.com/office/drawing/2014/main" id="{FDD7EE2F-2A92-6246-BD5A-56447BA66D39}"/>
              </a:ext>
            </a:extLst>
          </p:cNvPr>
          <p:cNvSpPr txBox="1"/>
          <p:nvPr/>
        </p:nvSpPr>
        <p:spPr>
          <a:xfrm>
            <a:off x="2112501" y="4326838"/>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16</a:t>
            </a:r>
          </a:p>
          <a:p>
            <a:pPr algn="ctr">
              <a:lnSpc>
                <a:spcPct val="80000"/>
              </a:lnSpc>
            </a:pPr>
            <a:r>
              <a:rPr lang="en-GB" sz="600" dirty="0">
                <a:latin typeface="Arial" panose="020B0604020202020204" pitchFamily="34" charset="0"/>
                <a:ea typeface="Aileron" charset="0"/>
                <a:cs typeface="Arial" panose="020B0604020202020204" pitchFamily="34" charset="0"/>
              </a:rPr>
              <a:t>65</a:t>
            </a:r>
          </a:p>
        </p:txBody>
      </p:sp>
      <p:sp>
        <p:nvSpPr>
          <p:cNvPr id="75" name="TextBox 74">
            <a:extLst>
              <a:ext uri="{FF2B5EF4-FFF2-40B4-BE49-F238E27FC236}">
                <a16:creationId xmlns:a16="http://schemas.microsoft.com/office/drawing/2014/main" id="{C3E8046F-5521-B342-AACC-15402067CAF9}"/>
              </a:ext>
            </a:extLst>
          </p:cNvPr>
          <p:cNvSpPr txBox="1"/>
          <p:nvPr/>
        </p:nvSpPr>
        <p:spPr>
          <a:xfrm>
            <a:off x="2652251" y="4326838"/>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3</a:t>
            </a:r>
          </a:p>
          <a:p>
            <a:pPr algn="ctr">
              <a:lnSpc>
                <a:spcPct val="80000"/>
              </a:lnSpc>
            </a:pPr>
            <a:r>
              <a:rPr lang="en-GB" sz="600" dirty="0">
                <a:latin typeface="Arial" panose="020B0604020202020204" pitchFamily="34" charset="0"/>
                <a:ea typeface="Aileron" charset="0"/>
                <a:cs typeface="Arial" panose="020B0604020202020204" pitchFamily="34" charset="0"/>
              </a:rPr>
              <a:t>17</a:t>
            </a:r>
          </a:p>
        </p:txBody>
      </p:sp>
      <p:sp>
        <p:nvSpPr>
          <p:cNvPr id="76" name="TextBox 75">
            <a:extLst>
              <a:ext uri="{FF2B5EF4-FFF2-40B4-BE49-F238E27FC236}">
                <a16:creationId xmlns:a16="http://schemas.microsoft.com/office/drawing/2014/main" id="{79CA48D0-A15F-C34B-B89A-E04F1576CF45}"/>
              </a:ext>
            </a:extLst>
          </p:cNvPr>
          <p:cNvSpPr txBox="1"/>
          <p:nvPr/>
        </p:nvSpPr>
        <p:spPr>
          <a:xfrm>
            <a:off x="3213642" y="4326838"/>
            <a:ext cx="4328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1</a:t>
            </a:r>
          </a:p>
          <a:p>
            <a:pPr algn="ctr">
              <a:lnSpc>
                <a:spcPct val="80000"/>
              </a:lnSpc>
            </a:pPr>
            <a:r>
              <a:rPr lang="en-GB" sz="600" dirty="0">
                <a:latin typeface="Arial" panose="020B0604020202020204" pitchFamily="34" charset="0"/>
                <a:ea typeface="Aileron" charset="0"/>
                <a:cs typeface="Arial" panose="020B0604020202020204" pitchFamily="34" charset="0"/>
              </a:rPr>
              <a:t>6</a:t>
            </a:r>
          </a:p>
        </p:txBody>
      </p:sp>
      <p:sp>
        <p:nvSpPr>
          <p:cNvPr id="77" name="TextBox 76">
            <a:extLst>
              <a:ext uri="{FF2B5EF4-FFF2-40B4-BE49-F238E27FC236}">
                <a16:creationId xmlns:a16="http://schemas.microsoft.com/office/drawing/2014/main" id="{2EE904D7-67F9-3F4C-B0A5-D45351490841}"/>
              </a:ext>
            </a:extLst>
          </p:cNvPr>
          <p:cNvSpPr txBox="1"/>
          <p:nvPr/>
        </p:nvSpPr>
        <p:spPr>
          <a:xfrm>
            <a:off x="3750218" y="4326838"/>
            <a:ext cx="4328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1</a:t>
            </a:r>
          </a:p>
          <a:p>
            <a:pPr algn="ctr">
              <a:lnSpc>
                <a:spcPct val="80000"/>
              </a:lnSpc>
            </a:pPr>
            <a:r>
              <a:rPr lang="en-GB" sz="600" dirty="0">
                <a:latin typeface="Arial" panose="020B0604020202020204" pitchFamily="34" charset="0"/>
                <a:ea typeface="Aileron" charset="0"/>
                <a:cs typeface="Arial" panose="020B0604020202020204" pitchFamily="34" charset="0"/>
              </a:rPr>
              <a:t>3</a:t>
            </a:r>
          </a:p>
        </p:txBody>
      </p:sp>
      <p:sp>
        <p:nvSpPr>
          <p:cNvPr id="78" name="TextBox 77">
            <a:extLst>
              <a:ext uri="{FF2B5EF4-FFF2-40B4-BE49-F238E27FC236}">
                <a16:creationId xmlns:a16="http://schemas.microsoft.com/office/drawing/2014/main" id="{355BDB01-136A-7F4D-98E2-0DC0229B5FB7}"/>
              </a:ext>
            </a:extLst>
          </p:cNvPr>
          <p:cNvSpPr txBox="1"/>
          <p:nvPr/>
        </p:nvSpPr>
        <p:spPr>
          <a:xfrm>
            <a:off x="2129803" y="4095440"/>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a:t>
            </a:r>
          </a:p>
        </p:txBody>
      </p:sp>
      <p:sp>
        <p:nvSpPr>
          <p:cNvPr id="79" name="TextBox 78">
            <a:extLst>
              <a:ext uri="{FF2B5EF4-FFF2-40B4-BE49-F238E27FC236}">
                <a16:creationId xmlns:a16="http://schemas.microsoft.com/office/drawing/2014/main" id="{2AC89739-FF11-C24F-9739-BB6777458607}"/>
              </a:ext>
            </a:extLst>
          </p:cNvPr>
          <p:cNvSpPr txBox="1"/>
          <p:nvPr/>
        </p:nvSpPr>
        <p:spPr>
          <a:xfrm>
            <a:off x="3710395" y="409544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24</a:t>
            </a:r>
          </a:p>
        </p:txBody>
      </p:sp>
      <p:sp>
        <p:nvSpPr>
          <p:cNvPr id="80" name="TextBox 79">
            <a:extLst>
              <a:ext uri="{FF2B5EF4-FFF2-40B4-BE49-F238E27FC236}">
                <a16:creationId xmlns:a16="http://schemas.microsoft.com/office/drawing/2014/main" id="{5EC93625-3411-794C-B898-643D7109C6C6}"/>
              </a:ext>
            </a:extLst>
          </p:cNvPr>
          <p:cNvSpPr txBox="1"/>
          <p:nvPr/>
        </p:nvSpPr>
        <p:spPr>
          <a:xfrm>
            <a:off x="3183345" y="409544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18</a:t>
            </a:r>
          </a:p>
        </p:txBody>
      </p:sp>
      <p:sp>
        <p:nvSpPr>
          <p:cNvPr id="81" name="TextBox 80">
            <a:extLst>
              <a:ext uri="{FF2B5EF4-FFF2-40B4-BE49-F238E27FC236}">
                <a16:creationId xmlns:a16="http://schemas.microsoft.com/office/drawing/2014/main" id="{7D7AEF3A-D197-DC48-A174-2BAFB4129395}"/>
              </a:ext>
            </a:extLst>
          </p:cNvPr>
          <p:cNvSpPr txBox="1"/>
          <p:nvPr/>
        </p:nvSpPr>
        <p:spPr>
          <a:xfrm>
            <a:off x="2637245" y="409544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12</a:t>
            </a:r>
          </a:p>
        </p:txBody>
      </p:sp>
      <p:graphicFrame>
        <p:nvGraphicFramePr>
          <p:cNvPr id="82" name="Table 81">
            <a:extLst>
              <a:ext uri="{FF2B5EF4-FFF2-40B4-BE49-F238E27FC236}">
                <a16:creationId xmlns:a16="http://schemas.microsoft.com/office/drawing/2014/main" id="{313D348D-2504-2545-A9AD-CF56539F06CB}"/>
              </a:ext>
            </a:extLst>
          </p:cNvPr>
          <p:cNvGraphicFramePr>
            <a:graphicFrameLocks noGrp="1"/>
          </p:cNvGraphicFramePr>
          <p:nvPr/>
        </p:nvGraphicFramePr>
        <p:xfrm>
          <a:off x="2593475" y="2796252"/>
          <a:ext cx="2376019" cy="1037880"/>
        </p:xfrm>
        <a:graphic>
          <a:graphicData uri="http://schemas.openxmlformats.org/drawingml/2006/table">
            <a:tbl>
              <a:tblPr firstRow="1" bandRow="1">
                <a:tableStyleId>{5C22544A-7EE6-4342-B048-85BDC9FD1C3A}</a:tableStyleId>
              </a:tblPr>
              <a:tblGrid>
                <a:gridCol w="981109">
                  <a:extLst>
                    <a:ext uri="{9D8B030D-6E8A-4147-A177-3AD203B41FA5}">
                      <a16:colId xmlns:a16="http://schemas.microsoft.com/office/drawing/2014/main" val="2982279074"/>
                    </a:ext>
                  </a:extLst>
                </a:gridCol>
                <a:gridCol w="697455">
                  <a:extLst>
                    <a:ext uri="{9D8B030D-6E8A-4147-A177-3AD203B41FA5}">
                      <a16:colId xmlns:a16="http://schemas.microsoft.com/office/drawing/2014/main" val="2437021746"/>
                    </a:ext>
                  </a:extLst>
                </a:gridCol>
                <a:gridCol w="697455">
                  <a:extLst>
                    <a:ext uri="{9D8B030D-6E8A-4147-A177-3AD203B41FA5}">
                      <a16:colId xmlns:a16="http://schemas.microsoft.com/office/drawing/2014/main" val="2385503442"/>
                    </a:ext>
                  </a:extLst>
                </a:gridCol>
              </a:tblGrid>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(N=66)</a:t>
                      </a:r>
                    </a:p>
                  </a:txBody>
                  <a:tcPr marL="55440" marR="55440" marT="9720" marB="9720">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solid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(N=209)</a:t>
                      </a:r>
                    </a:p>
                  </a:txBody>
                  <a:tcPr marL="55440" marR="55440" marT="9720" marB="9720">
                    <a:lnL w="127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505280229"/>
                  </a:ext>
                </a:extLst>
              </a:tr>
              <a:tr h="0">
                <a:tc>
                  <a:txBody>
                    <a:bodyPr/>
                    <a:lstStyle/>
                    <a:p>
                      <a:r>
                        <a:rPr lang="en-US" sz="900" b="1" dirty="0">
                          <a:latin typeface="Arial" panose="020B0604020202020204" pitchFamily="34" charset="0"/>
                          <a:cs typeface="Arial" panose="020B0604020202020204" pitchFamily="34" charset="0"/>
                        </a:rPr>
                        <a:t>Median months (95% CI)</a:t>
                      </a:r>
                    </a:p>
                  </a:txBody>
                  <a:tcPr marL="55440" marR="55440" marT="9720" marB="9720">
                    <a:lnL w="381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4.2</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(3.7-5.1)</a:t>
                      </a:r>
                    </a:p>
                  </a:txBody>
                  <a:tcPr marL="55440" marR="55440" marT="9720" marB="972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4.0</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(3.5-4.5)</a:t>
                      </a:r>
                    </a:p>
                  </a:txBody>
                  <a:tcPr marL="55440" marR="55440" marT="9720" marB="9720">
                    <a:lnL w="12700" cmpd="sng">
                      <a:noFill/>
                    </a:lnL>
                    <a:lnR w="381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9378562"/>
                  </a:ext>
                </a:extLst>
              </a:tr>
              <a:tr h="0">
                <a:tc>
                  <a:txBody>
                    <a:bodyPr/>
                    <a:lstStyle/>
                    <a:p>
                      <a:endParaRPr lang="en-US" sz="900" b="1"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HR 1.08</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(0.80-1.44)</a:t>
                      </a:r>
                    </a:p>
                  </a:txBody>
                  <a:tcPr marL="55440" marR="55440" marT="9720" marB="972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Ref</a:t>
                      </a:r>
                    </a:p>
                  </a:txBody>
                  <a:tcPr marL="55440" marR="55440" marT="9720" marB="9720">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44967899"/>
                  </a:ext>
                </a:extLst>
              </a:tr>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p=0.625</a:t>
                      </a:r>
                    </a:p>
                  </a:txBody>
                  <a:tcPr marL="55440" marR="55440" marT="9720" marB="9720">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900" dirty="0">
                        <a:latin typeface="Arial" panose="020B0604020202020204" pitchFamily="34" charset="0"/>
                        <a:cs typeface="Arial" panose="020B0604020202020204" pitchFamily="34" charset="0"/>
                      </a:endParaRPr>
                    </a:p>
                  </a:txBody>
                  <a:tcPr marL="55440" marR="55440" marT="9720" marB="9720"/>
                </a:tc>
                <a:extLst>
                  <a:ext uri="{0D108BD9-81ED-4DB2-BD59-A6C34878D82A}">
                    <a16:rowId xmlns:a16="http://schemas.microsoft.com/office/drawing/2014/main" val="2938287225"/>
                  </a:ext>
                </a:extLst>
              </a:tr>
            </a:tbl>
          </a:graphicData>
        </a:graphic>
      </p:graphicFrame>
      <p:sp>
        <p:nvSpPr>
          <p:cNvPr id="83" name="TextBox 82">
            <a:extLst>
              <a:ext uri="{FF2B5EF4-FFF2-40B4-BE49-F238E27FC236}">
                <a16:creationId xmlns:a16="http://schemas.microsoft.com/office/drawing/2014/main" id="{405C90D7-C597-4748-A22D-8CC9E7E415D9}"/>
              </a:ext>
            </a:extLst>
          </p:cNvPr>
          <p:cNvSpPr txBox="1"/>
          <p:nvPr/>
        </p:nvSpPr>
        <p:spPr>
          <a:xfrm>
            <a:off x="1355103" y="3949390"/>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84" name="TextBox 83">
            <a:extLst>
              <a:ext uri="{FF2B5EF4-FFF2-40B4-BE49-F238E27FC236}">
                <a16:creationId xmlns:a16="http://schemas.microsoft.com/office/drawing/2014/main" id="{65808FEC-7BD9-3343-A575-AC584694A8F6}"/>
              </a:ext>
            </a:extLst>
          </p:cNvPr>
          <p:cNvSpPr txBox="1"/>
          <p:nvPr/>
        </p:nvSpPr>
        <p:spPr>
          <a:xfrm>
            <a:off x="884997" y="2615890"/>
            <a:ext cx="107402"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B)</a:t>
            </a:r>
            <a:endParaRPr lang="en-GB" sz="800" dirty="0">
              <a:latin typeface="Arial" panose="020B0604020202020204" pitchFamily="34" charset="0"/>
              <a:ea typeface="Aileron" charset="0"/>
              <a:cs typeface="Arial" panose="020B0604020202020204" pitchFamily="34" charset="0"/>
            </a:endParaRPr>
          </a:p>
        </p:txBody>
      </p:sp>
      <p:sp>
        <p:nvSpPr>
          <p:cNvPr id="85" name="TextBox 84">
            <a:extLst>
              <a:ext uri="{FF2B5EF4-FFF2-40B4-BE49-F238E27FC236}">
                <a16:creationId xmlns:a16="http://schemas.microsoft.com/office/drawing/2014/main" id="{B32888CB-B19D-A949-98D5-E6E5514959CC}"/>
              </a:ext>
            </a:extLst>
          </p:cNvPr>
          <p:cNvSpPr txBox="1"/>
          <p:nvPr/>
        </p:nvSpPr>
        <p:spPr>
          <a:xfrm>
            <a:off x="1297395" y="276067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90</a:t>
            </a:r>
          </a:p>
        </p:txBody>
      </p:sp>
      <p:sp>
        <p:nvSpPr>
          <p:cNvPr id="86" name="TextBox 85">
            <a:extLst>
              <a:ext uri="{FF2B5EF4-FFF2-40B4-BE49-F238E27FC236}">
                <a16:creationId xmlns:a16="http://schemas.microsoft.com/office/drawing/2014/main" id="{80F7468B-7A7B-1944-B9F7-AF9583220B00}"/>
              </a:ext>
            </a:extLst>
          </p:cNvPr>
          <p:cNvSpPr txBox="1"/>
          <p:nvPr/>
        </p:nvSpPr>
        <p:spPr>
          <a:xfrm>
            <a:off x="1297395" y="289275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80</a:t>
            </a:r>
          </a:p>
        </p:txBody>
      </p:sp>
      <p:sp>
        <p:nvSpPr>
          <p:cNvPr id="87" name="TextBox 86">
            <a:extLst>
              <a:ext uri="{FF2B5EF4-FFF2-40B4-BE49-F238E27FC236}">
                <a16:creationId xmlns:a16="http://schemas.microsoft.com/office/drawing/2014/main" id="{6C05211A-687F-1E49-B6CC-DFEA65E9E00E}"/>
              </a:ext>
            </a:extLst>
          </p:cNvPr>
          <p:cNvSpPr txBox="1"/>
          <p:nvPr/>
        </p:nvSpPr>
        <p:spPr>
          <a:xfrm>
            <a:off x="1297395" y="302483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70</a:t>
            </a:r>
          </a:p>
        </p:txBody>
      </p:sp>
      <p:sp>
        <p:nvSpPr>
          <p:cNvPr id="88" name="TextBox 87">
            <a:extLst>
              <a:ext uri="{FF2B5EF4-FFF2-40B4-BE49-F238E27FC236}">
                <a16:creationId xmlns:a16="http://schemas.microsoft.com/office/drawing/2014/main" id="{1108913C-078F-FA47-BC4E-DCCB2820A752}"/>
              </a:ext>
            </a:extLst>
          </p:cNvPr>
          <p:cNvSpPr txBox="1"/>
          <p:nvPr/>
        </p:nvSpPr>
        <p:spPr>
          <a:xfrm>
            <a:off x="1297395" y="315691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60</a:t>
            </a:r>
          </a:p>
        </p:txBody>
      </p:sp>
      <p:sp>
        <p:nvSpPr>
          <p:cNvPr id="89" name="TextBox 88">
            <a:extLst>
              <a:ext uri="{FF2B5EF4-FFF2-40B4-BE49-F238E27FC236}">
                <a16:creationId xmlns:a16="http://schemas.microsoft.com/office/drawing/2014/main" id="{5F6557A4-1C34-704C-B78C-D8F61864A28B}"/>
              </a:ext>
            </a:extLst>
          </p:cNvPr>
          <p:cNvSpPr txBox="1"/>
          <p:nvPr/>
        </p:nvSpPr>
        <p:spPr>
          <a:xfrm>
            <a:off x="1297395" y="328899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50</a:t>
            </a:r>
          </a:p>
        </p:txBody>
      </p:sp>
      <p:sp>
        <p:nvSpPr>
          <p:cNvPr id="90" name="TextBox 89">
            <a:extLst>
              <a:ext uri="{FF2B5EF4-FFF2-40B4-BE49-F238E27FC236}">
                <a16:creationId xmlns:a16="http://schemas.microsoft.com/office/drawing/2014/main" id="{D3DB4B95-5FBD-C747-ADBD-184212FF684E}"/>
              </a:ext>
            </a:extLst>
          </p:cNvPr>
          <p:cNvSpPr txBox="1"/>
          <p:nvPr/>
        </p:nvSpPr>
        <p:spPr>
          <a:xfrm>
            <a:off x="1297395" y="342107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40</a:t>
            </a:r>
          </a:p>
        </p:txBody>
      </p:sp>
      <p:sp>
        <p:nvSpPr>
          <p:cNvPr id="91" name="TextBox 90">
            <a:extLst>
              <a:ext uri="{FF2B5EF4-FFF2-40B4-BE49-F238E27FC236}">
                <a16:creationId xmlns:a16="http://schemas.microsoft.com/office/drawing/2014/main" id="{E762E80F-2414-6942-BD3A-B8AF3DFB7424}"/>
              </a:ext>
            </a:extLst>
          </p:cNvPr>
          <p:cNvSpPr txBox="1"/>
          <p:nvPr/>
        </p:nvSpPr>
        <p:spPr>
          <a:xfrm>
            <a:off x="1297395" y="355315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30</a:t>
            </a:r>
          </a:p>
        </p:txBody>
      </p:sp>
      <p:sp>
        <p:nvSpPr>
          <p:cNvPr id="92" name="TextBox 91">
            <a:extLst>
              <a:ext uri="{FF2B5EF4-FFF2-40B4-BE49-F238E27FC236}">
                <a16:creationId xmlns:a16="http://schemas.microsoft.com/office/drawing/2014/main" id="{D915A32B-912F-2D49-B0BB-BA74E52F684E}"/>
              </a:ext>
            </a:extLst>
          </p:cNvPr>
          <p:cNvSpPr txBox="1"/>
          <p:nvPr/>
        </p:nvSpPr>
        <p:spPr>
          <a:xfrm>
            <a:off x="1297395" y="368523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20</a:t>
            </a:r>
          </a:p>
        </p:txBody>
      </p:sp>
      <p:sp>
        <p:nvSpPr>
          <p:cNvPr id="93" name="TextBox 92">
            <a:extLst>
              <a:ext uri="{FF2B5EF4-FFF2-40B4-BE49-F238E27FC236}">
                <a16:creationId xmlns:a16="http://schemas.microsoft.com/office/drawing/2014/main" id="{94CB6CBA-7415-214F-B064-42166CDD1FAA}"/>
              </a:ext>
            </a:extLst>
          </p:cNvPr>
          <p:cNvSpPr txBox="1"/>
          <p:nvPr/>
        </p:nvSpPr>
        <p:spPr>
          <a:xfrm>
            <a:off x="1297395" y="3817310"/>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94" name="TextBox 93">
            <a:extLst>
              <a:ext uri="{FF2B5EF4-FFF2-40B4-BE49-F238E27FC236}">
                <a16:creationId xmlns:a16="http://schemas.microsoft.com/office/drawing/2014/main" id="{6D841964-3A19-4143-B302-89B9DB3FF922}"/>
              </a:ext>
            </a:extLst>
          </p:cNvPr>
          <p:cNvSpPr txBox="1"/>
          <p:nvPr/>
        </p:nvSpPr>
        <p:spPr>
          <a:xfrm>
            <a:off x="1651854" y="3812759"/>
            <a:ext cx="259686" cy="184666"/>
          </a:xfrm>
          <a:prstGeom prst="rect">
            <a:avLst/>
          </a:prstGeom>
          <a:noFill/>
        </p:spPr>
        <p:txBody>
          <a:bodyPr wrap="none" lIns="0" tIns="0" rIns="0" bIns="0" rtlCol="0">
            <a:spAutoFit/>
          </a:bodyPr>
          <a:lstStyle/>
          <a:p>
            <a:r>
              <a:rPr lang="en-GB" sz="600" b="1" dirty="0">
                <a:solidFill>
                  <a:schemeClr val="tx2"/>
                </a:solidFill>
                <a:latin typeface="Arial" panose="020B0604020202020204" pitchFamily="34" charset="0"/>
                <a:ea typeface="Aileron" charset="0"/>
                <a:cs typeface="Arial" panose="020B0604020202020204" pitchFamily="34" charset="0"/>
              </a:rPr>
              <a:t>CLDN</a:t>
            </a:r>
            <a:r>
              <a:rPr lang="en-GB" sz="600" b="1" baseline="30000" dirty="0">
                <a:solidFill>
                  <a:schemeClr val="tx2"/>
                </a:solidFill>
                <a:latin typeface="Arial" panose="020B0604020202020204" pitchFamily="34" charset="0"/>
                <a:ea typeface="Aileron" charset="0"/>
                <a:cs typeface="Arial" panose="020B0604020202020204" pitchFamily="34" charset="0"/>
              </a:rPr>
              <a:t>+</a:t>
            </a:r>
          </a:p>
          <a:p>
            <a:pPr algn="r"/>
            <a:r>
              <a:rPr lang="en-GB" sz="600" b="1" dirty="0">
                <a:solidFill>
                  <a:schemeClr val="accent1"/>
                </a:solidFill>
                <a:latin typeface="Arial" panose="020B0604020202020204" pitchFamily="34" charset="0"/>
                <a:ea typeface="Aileron" charset="0"/>
                <a:cs typeface="Arial" panose="020B0604020202020204" pitchFamily="34" charset="0"/>
              </a:rPr>
              <a:t>CLDN</a:t>
            </a:r>
            <a:r>
              <a:rPr lang="en-GB" sz="600" b="1" baseline="30000" dirty="0">
                <a:solidFill>
                  <a:schemeClr val="accent1"/>
                </a:solidFill>
                <a:latin typeface="Arial" panose="020B0604020202020204" pitchFamily="34" charset="0"/>
                <a:ea typeface="Aileron" charset="0"/>
                <a:cs typeface="Arial" panose="020B0604020202020204" pitchFamily="34" charset="0"/>
              </a:rPr>
              <a:t>−</a:t>
            </a:r>
          </a:p>
        </p:txBody>
      </p:sp>
      <p:cxnSp>
        <p:nvCxnSpPr>
          <p:cNvPr id="95" name="Straight Connector 94">
            <a:extLst>
              <a:ext uri="{FF2B5EF4-FFF2-40B4-BE49-F238E27FC236}">
                <a16:creationId xmlns:a16="http://schemas.microsoft.com/office/drawing/2014/main" id="{57CA8C75-F048-6847-A813-ADED963BBE3F}"/>
              </a:ext>
            </a:extLst>
          </p:cNvPr>
          <p:cNvCxnSpPr>
            <a:cxnSpLocks/>
          </p:cNvCxnSpPr>
          <p:nvPr/>
        </p:nvCxnSpPr>
        <p:spPr>
          <a:xfrm>
            <a:off x="1520825" y="3946523"/>
            <a:ext cx="92075"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DD055232-ECB6-DA4C-AF6E-50D7CA1B70C2}"/>
              </a:ext>
            </a:extLst>
          </p:cNvPr>
          <p:cNvCxnSpPr>
            <a:cxnSpLocks/>
          </p:cNvCxnSpPr>
          <p:nvPr/>
        </p:nvCxnSpPr>
        <p:spPr>
          <a:xfrm>
            <a:off x="1520825" y="3860798"/>
            <a:ext cx="92075" cy="0"/>
          </a:xfrm>
          <a:prstGeom prst="line">
            <a:avLst/>
          </a:prstGeom>
          <a:ln w="1270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97" name="TextBox 96">
            <a:extLst>
              <a:ext uri="{FF2B5EF4-FFF2-40B4-BE49-F238E27FC236}">
                <a16:creationId xmlns:a16="http://schemas.microsoft.com/office/drawing/2014/main" id="{9868A460-73B8-3C47-95D0-B65CA216DEA0}"/>
              </a:ext>
            </a:extLst>
          </p:cNvPr>
          <p:cNvSpPr txBox="1"/>
          <p:nvPr/>
        </p:nvSpPr>
        <p:spPr>
          <a:xfrm>
            <a:off x="1239687" y="4563054"/>
            <a:ext cx="173124"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100</a:t>
            </a:r>
          </a:p>
        </p:txBody>
      </p:sp>
      <p:sp>
        <p:nvSpPr>
          <p:cNvPr id="98" name="TextBox 97">
            <a:extLst>
              <a:ext uri="{FF2B5EF4-FFF2-40B4-BE49-F238E27FC236}">
                <a16:creationId xmlns:a16="http://schemas.microsoft.com/office/drawing/2014/main" id="{DB7AD55C-4F5D-0A42-BC92-8C782EFC5D15}"/>
              </a:ext>
            </a:extLst>
          </p:cNvPr>
          <p:cNvSpPr txBox="1"/>
          <p:nvPr/>
        </p:nvSpPr>
        <p:spPr>
          <a:xfrm rot="16200000">
            <a:off x="955035" y="5248855"/>
            <a:ext cx="387928" cy="123111"/>
          </a:xfrm>
          <a:prstGeom prst="rect">
            <a:avLst/>
          </a:prstGeom>
          <a:noFill/>
        </p:spPr>
        <p:txBody>
          <a:bodyPr wrap="none" lIns="0" tIns="0" rIns="0" bIns="0" rtlCol="0">
            <a:spAutoFit/>
          </a:bodyPr>
          <a:lstStyle/>
          <a:p>
            <a:pPr algn="r"/>
            <a:r>
              <a:rPr lang="en-GB" sz="800" b="1" dirty="0">
                <a:latin typeface="Arial" panose="020B0604020202020204" pitchFamily="34" charset="0"/>
                <a:ea typeface="Aileron" charset="0"/>
                <a:cs typeface="Arial" panose="020B0604020202020204" pitchFamily="34" charset="0"/>
              </a:rPr>
              <a:t>PFS (%)</a:t>
            </a:r>
          </a:p>
        </p:txBody>
      </p:sp>
      <p:sp>
        <p:nvSpPr>
          <p:cNvPr id="99" name="TextBox 98">
            <a:extLst>
              <a:ext uri="{FF2B5EF4-FFF2-40B4-BE49-F238E27FC236}">
                <a16:creationId xmlns:a16="http://schemas.microsoft.com/office/drawing/2014/main" id="{CCEE7E62-9B64-8B42-ADE5-3434632E2D0B}"/>
              </a:ext>
            </a:extLst>
          </p:cNvPr>
          <p:cNvSpPr txBox="1"/>
          <p:nvPr/>
        </p:nvSpPr>
        <p:spPr>
          <a:xfrm>
            <a:off x="926829" y="6193786"/>
            <a:ext cx="540211" cy="221599"/>
          </a:xfrm>
          <a:prstGeom prst="rect">
            <a:avLst/>
          </a:prstGeom>
          <a:noFill/>
        </p:spPr>
        <p:txBody>
          <a:bodyPr wrap="none" lIns="0" tIns="0" rIns="0" bIns="0" rtlCol="0">
            <a:spAutoFit/>
          </a:bodyPr>
          <a:lstStyle/>
          <a:p>
            <a:pPr algn="r">
              <a:lnSpc>
                <a:spcPct val="80000"/>
              </a:lnSpc>
            </a:pPr>
            <a:r>
              <a:rPr lang="en-GB" sz="600" b="1" dirty="0">
                <a:latin typeface="Arial" panose="020B0604020202020204" pitchFamily="34" charset="0"/>
                <a:ea typeface="Aileron" charset="0"/>
                <a:cs typeface="Arial" panose="020B0604020202020204" pitchFamily="34" charset="0"/>
              </a:rPr>
              <a:t>Number at risk</a:t>
            </a:r>
          </a:p>
          <a:p>
            <a:pPr algn="r">
              <a:lnSpc>
                <a:spcPct val="80000"/>
              </a:lnSpc>
            </a:pPr>
            <a:r>
              <a:rPr lang="en-GB" sz="600" b="1" dirty="0">
                <a:solidFill>
                  <a:schemeClr val="tx2"/>
                </a:solidFill>
                <a:latin typeface="Arial" panose="020B0604020202020204" pitchFamily="34" charset="0"/>
                <a:ea typeface="Aileron" charset="0"/>
                <a:cs typeface="Arial" panose="020B0604020202020204" pitchFamily="34" charset="0"/>
              </a:rPr>
              <a:t>CLDN</a:t>
            </a:r>
            <a:r>
              <a:rPr lang="en-GB" sz="600" b="1" baseline="30000" dirty="0">
                <a:solidFill>
                  <a:schemeClr val="tx2"/>
                </a:solidFill>
                <a:latin typeface="Arial" panose="020B0604020202020204" pitchFamily="34" charset="0"/>
                <a:ea typeface="Aileron" charset="0"/>
                <a:cs typeface="Arial" panose="020B0604020202020204" pitchFamily="34" charset="0"/>
              </a:rPr>
              <a:t>+</a:t>
            </a:r>
          </a:p>
          <a:p>
            <a:pPr algn="r">
              <a:lnSpc>
                <a:spcPct val="80000"/>
              </a:lnSpc>
            </a:pPr>
            <a:r>
              <a:rPr lang="en-GB" sz="600" b="1" dirty="0">
                <a:solidFill>
                  <a:schemeClr val="accent1"/>
                </a:solidFill>
                <a:latin typeface="Arial" panose="020B0604020202020204" pitchFamily="34" charset="0"/>
                <a:ea typeface="Aileron" charset="0"/>
                <a:cs typeface="Arial" panose="020B0604020202020204" pitchFamily="34" charset="0"/>
              </a:rPr>
              <a:t>CLDN</a:t>
            </a:r>
            <a:r>
              <a:rPr lang="en-GB" sz="600" b="1" baseline="30000" dirty="0">
                <a:solidFill>
                  <a:schemeClr val="accent1"/>
                </a:solidFill>
                <a:latin typeface="Arial" panose="020B0604020202020204" pitchFamily="34" charset="0"/>
                <a:ea typeface="Aileron" charset="0"/>
                <a:cs typeface="Arial" panose="020B0604020202020204" pitchFamily="34" charset="0"/>
              </a:rPr>
              <a:t>−</a:t>
            </a:r>
          </a:p>
        </p:txBody>
      </p:sp>
      <p:sp>
        <p:nvSpPr>
          <p:cNvPr id="100" name="TextBox 99">
            <a:extLst>
              <a:ext uri="{FF2B5EF4-FFF2-40B4-BE49-F238E27FC236}">
                <a16:creationId xmlns:a16="http://schemas.microsoft.com/office/drawing/2014/main" id="{3176A0C1-048A-564C-B655-EE3EED8FA364}"/>
              </a:ext>
            </a:extLst>
          </p:cNvPr>
          <p:cNvSpPr txBox="1"/>
          <p:nvPr/>
        </p:nvSpPr>
        <p:spPr>
          <a:xfrm>
            <a:off x="2306086" y="6151796"/>
            <a:ext cx="706925" cy="98489"/>
          </a:xfrm>
          <a:prstGeom prst="rect">
            <a:avLst/>
          </a:prstGeom>
          <a:noFill/>
        </p:spPr>
        <p:txBody>
          <a:bodyPr wrap="none" lIns="0" tIns="0" rIns="0" bIns="0" rtlCol="0">
            <a:spAutoFit/>
          </a:bodyPr>
          <a:lstStyle/>
          <a:p>
            <a:pPr algn="ctr">
              <a:lnSpc>
                <a:spcPct val="80000"/>
              </a:lnSpc>
            </a:pPr>
            <a:r>
              <a:rPr lang="en-GB" sz="800" b="1" dirty="0">
                <a:latin typeface="Arial" panose="020B0604020202020204" pitchFamily="34" charset="0"/>
                <a:ea typeface="Aileron" charset="0"/>
                <a:cs typeface="Arial" panose="020B0604020202020204" pitchFamily="34" charset="0"/>
              </a:rPr>
              <a:t>Time (months)</a:t>
            </a:r>
            <a:endParaRPr lang="en-GB" sz="800" dirty="0">
              <a:latin typeface="Arial" panose="020B0604020202020204" pitchFamily="34" charset="0"/>
              <a:ea typeface="Aileron" charset="0"/>
              <a:cs typeface="Arial" panose="020B0604020202020204" pitchFamily="34" charset="0"/>
            </a:endParaRPr>
          </a:p>
        </p:txBody>
      </p:sp>
      <p:sp>
        <p:nvSpPr>
          <p:cNvPr id="101" name="TextBox 100">
            <a:extLst>
              <a:ext uri="{FF2B5EF4-FFF2-40B4-BE49-F238E27FC236}">
                <a16:creationId xmlns:a16="http://schemas.microsoft.com/office/drawing/2014/main" id="{1445B9A6-949B-B147-9EA7-86066C25B60C}"/>
              </a:ext>
            </a:extLst>
          </p:cNvPr>
          <p:cNvSpPr txBox="1"/>
          <p:nvPr/>
        </p:nvSpPr>
        <p:spPr>
          <a:xfrm>
            <a:off x="1583703" y="6029904"/>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102" name="TextBox 101">
            <a:extLst>
              <a:ext uri="{FF2B5EF4-FFF2-40B4-BE49-F238E27FC236}">
                <a16:creationId xmlns:a16="http://schemas.microsoft.com/office/drawing/2014/main" id="{CFF395D3-7E46-3542-BF88-430BAC86C05B}"/>
              </a:ext>
            </a:extLst>
          </p:cNvPr>
          <p:cNvSpPr txBox="1"/>
          <p:nvPr/>
        </p:nvSpPr>
        <p:spPr>
          <a:xfrm>
            <a:off x="1544761" y="6267652"/>
            <a:ext cx="129844"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48</a:t>
            </a:r>
          </a:p>
          <a:p>
            <a:pPr algn="ctr">
              <a:lnSpc>
                <a:spcPct val="80000"/>
              </a:lnSpc>
            </a:pPr>
            <a:r>
              <a:rPr lang="en-GB" sz="600" dirty="0">
                <a:latin typeface="Arial" panose="020B0604020202020204" pitchFamily="34" charset="0"/>
                <a:ea typeface="Aileron" charset="0"/>
                <a:cs typeface="Arial" panose="020B0604020202020204" pitchFamily="34" charset="0"/>
              </a:rPr>
              <a:t>116</a:t>
            </a:r>
          </a:p>
        </p:txBody>
      </p:sp>
      <p:sp>
        <p:nvSpPr>
          <p:cNvPr id="103" name="TextBox 102">
            <a:extLst>
              <a:ext uri="{FF2B5EF4-FFF2-40B4-BE49-F238E27FC236}">
                <a16:creationId xmlns:a16="http://schemas.microsoft.com/office/drawing/2014/main" id="{B5CFBEE8-EBB4-7641-AE4C-5F63F57F7E56}"/>
              </a:ext>
            </a:extLst>
          </p:cNvPr>
          <p:cNvSpPr txBox="1"/>
          <p:nvPr/>
        </p:nvSpPr>
        <p:spPr>
          <a:xfrm>
            <a:off x="2112502" y="6267652"/>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6</a:t>
            </a:r>
          </a:p>
          <a:p>
            <a:pPr algn="ctr">
              <a:lnSpc>
                <a:spcPct val="80000"/>
              </a:lnSpc>
            </a:pPr>
            <a:r>
              <a:rPr lang="en-GB" sz="600" dirty="0">
                <a:latin typeface="Arial" panose="020B0604020202020204" pitchFamily="34" charset="0"/>
                <a:ea typeface="Aileron" charset="0"/>
                <a:cs typeface="Arial" panose="020B0604020202020204" pitchFamily="34" charset="0"/>
              </a:rPr>
              <a:t>22</a:t>
            </a:r>
          </a:p>
        </p:txBody>
      </p:sp>
      <p:sp>
        <p:nvSpPr>
          <p:cNvPr id="104" name="TextBox 103">
            <a:extLst>
              <a:ext uri="{FF2B5EF4-FFF2-40B4-BE49-F238E27FC236}">
                <a16:creationId xmlns:a16="http://schemas.microsoft.com/office/drawing/2014/main" id="{E0EDACD0-3A3F-E04A-A086-40800B656BDB}"/>
              </a:ext>
            </a:extLst>
          </p:cNvPr>
          <p:cNvSpPr txBox="1"/>
          <p:nvPr/>
        </p:nvSpPr>
        <p:spPr>
          <a:xfrm>
            <a:off x="2652251" y="6267652"/>
            <a:ext cx="8656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4</a:t>
            </a:r>
          </a:p>
          <a:p>
            <a:pPr algn="ctr">
              <a:lnSpc>
                <a:spcPct val="80000"/>
              </a:lnSpc>
            </a:pPr>
            <a:r>
              <a:rPr lang="en-GB" sz="600" dirty="0">
                <a:latin typeface="Arial" panose="020B0604020202020204" pitchFamily="34" charset="0"/>
                <a:ea typeface="Aileron" charset="0"/>
                <a:cs typeface="Arial" panose="020B0604020202020204" pitchFamily="34" charset="0"/>
              </a:rPr>
              <a:t>12</a:t>
            </a:r>
          </a:p>
        </p:txBody>
      </p:sp>
      <p:sp>
        <p:nvSpPr>
          <p:cNvPr id="105" name="TextBox 104">
            <a:extLst>
              <a:ext uri="{FF2B5EF4-FFF2-40B4-BE49-F238E27FC236}">
                <a16:creationId xmlns:a16="http://schemas.microsoft.com/office/drawing/2014/main" id="{36931825-820E-A842-876E-7894B3728E63}"/>
              </a:ext>
            </a:extLst>
          </p:cNvPr>
          <p:cNvSpPr txBox="1"/>
          <p:nvPr/>
        </p:nvSpPr>
        <p:spPr>
          <a:xfrm>
            <a:off x="3213642" y="6267652"/>
            <a:ext cx="4328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3</a:t>
            </a:r>
          </a:p>
          <a:p>
            <a:pPr algn="ctr">
              <a:lnSpc>
                <a:spcPct val="80000"/>
              </a:lnSpc>
            </a:pPr>
            <a:r>
              <a:rPr lang="en-GB" sz="600" dirty="0">
                <a:latin typeface="Arial" panose="020B0604020202020204" pitchFamily="34" charset="0"/>
                <a:ea typeface="Aileron" charset="0"/>
                <a:cs typeface="Arial" panose="020B0604020202020204" pitchFamily="34" charset="0"/>
              </a:rPr>
              <a:t>8</a:t>
            </a:r>
          </a:p>
        </p:txBody>
      </p:sp>
      <p:sp>
        <p:nvSpPr>
          <p:cNvPr id="106" name="TextBox 105">
            <a:extLst>
              <a:ext uri="{FF2B5EF4-FFF2-40B4-BE49-F238E27FC236}">
                <a16:creationId xmlns:a16="http://schemas.microsoft.com/office/drawing/2014/main" id="{B100573C-E9A3-414C-8F45-8323215BBB75}"/>
              </a:ext>
            </a:extLst>
          </p:cNvPr>
          <p:cNvSpPr txBox="1"/>
          <p:nvPr/>
        </p:nvSpPr>
        <p:spPr>
          <a:xfrm>
            <a:off x="3750218" y="6267652"/>
            <a:ext cx="43282" cy="147733"/>
          </a:xfrm>
          <a:prstGeom prst="rect">
            <a:avLst/>
          </a:prstGeom>
          <a:noFill/>
        </p:spPr>
        <p:txBody>
          <a:bodyPr wrap="none" lIns="0" tIns="0" rIns="0" bIns="0" rtlCol="0">
            <a:spAutoFit/>
          </a:bodyPr>
          <a:lstStyle/>
          <a:p>
            <a:pPr algn="ctr">
              <a:lnSpc>
                <a:spcPct val="80000"/>
              </a:lnSpc>
            </a:pPr>
            <a:r>
              <a:rPr lang="en-GB" sz="600" dirty="0">
                <a:latin typeface="Arial" panose="020B0604020202020204" pitchFamily="34" charset="0"/>
                <a:ea typeface="Aileron" charset="0"/>
                <a:cs typeface="Arial" panose="020B0604020202020204" pitchFamily="34" charset="0"/>
              </a:rPr>
              <a:t>3</a:t>
            </a:r>
          </a:p>
          <a:p>
            <a:pPr algn="ctr">
              <a:lnSpc>
                <a:spcPct val="80000"/>
              </a:lnSpc>
            </a:pPr>
            <a:r>
              <a:rPr lang="en-GB" sz="600" dirty="0">
                <a:latin typeface="Arial" panose="020B0604020202020204" pitchFamily="34" charset="0"/>
                <a:ea typeface="Aileron" charset="0"/>
                <a:cs typeface="Arial" panose="020B0604020202020204" pitchFamily="34" charset="0"/>
              </a:rPr>
              <a:t>6</a:t>
            </a:r>
          </a:p>
        </p:txBody>
      </p:sp>
      <p:sp>
        <p:nvSpPr>
          <p:cNvPr id="107" name="TextBox 106">
            <a:extLst>
              <a:ext uri="{FF2B5EF4-FFF2-40B4-BE49-F238E27FC236}">
                <a16:creationId xmlns:a16="http://schemas.microsoft.com/office/drawing/2014/main" id="{F9DD1B5A-A7D8-4945-BE11-05F4B3E8A554}"/>
              </a:ext>
            </a:extLst>
          </p:cNvPr>
          <p:cNvSpPr txBox="1"/>
          <p:nvPr/>
        </p:nvSpPr>
        <p:spPr>
          <a:xfrm>
            <a:off x="2129803" y="6029904"/>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a:t>
            </a:r>
          </a:p>
        </p:txBody>
      </p:sp>
      <p:sp>
        <p:nvSpPr>
          <p:cNvPr id="108" name="TextBox 107">
            <a:extLst>
              <a:ext uri="{FF2B5EF4-FFF2-40B4-BE49-F238E27FC236}">
                <a16:creationId xmlns:a16="http://schemas.microsoft.com/office/drawing/2014/main" id="{61EE2D6D-B31F-494B-8888-B1474B45C939}"/>
              </a:ext>
            </a:extLst>
          </p:cNvPr>
          <p:cNvSpPr txBox="1"/>
          <p:nvPr/>
        </p:nvSpPr>
        <p:spPr>
          <a:xfrm>
            <a:off x="3710395" y="602990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24</a:t>
            </a:r>
          </a:p>
        </p:txBody>
      </p:sp>
      <p:sp>
        <p:nvSpPr>
          <p:cNvPr id="109" name="TextBox 108">
            <a:extLst>
              <a:ext uri="{FF2B5EF4-FFF2-40B4-BE49-F238E27FC236}">
                <a16:creationId xmlns:a16="http://schemas.microsoft.com/office/drawing/2014/main" id="{0CBF4235-3721-2842-B47F-EB41C1631D5A}"/>
              </a:ext>
            </a:extLst>
          </p:cNvPr>
          <p:cNvSpPr txBox="1"/>
          <p:nvPr/>
        </p:nvSpPr>
        <p:spPr>
          <a:xfrm>
            <a:off x="3183345" y="602990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18</a:t>
            </a:r>
          </a:p>
        </p:txBody>
      </p:sp>
      <p:sp>
        <p:nvSpPr>
          <p:cNvPr id="110" name="TextBox 109">
            <a:extLst>
              <a:ext uri="{FF2B5EF4-FFF2-40B4-BE49-F238E27FC236}">
                <a16:creationId xmlns:a16="http://schemas.microsoft.com/office/drawing/2014/main" id="{36ACDE2B-564D-8F4E-9684-226A2CECB862}"/>
              </a:ext>
            </a:extLst>
          </p:cNvPr>
          <p:cNvSpPr txBox="1"/>
          <p:nvPr/>
        </p:nvSpPr>
        <p:spPr>
          <a:xfrm>
            <a:off x="2637245" y="602990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12</a:t>
            </a:r>
          </a:p>
        </p:txBody>
      </p:sp>
      <p:graphicFrame>
        <p:nvGraphicFramePr>
          <p:cNvPr id="111" name="Table 110">
            <a:extLst>
              <a:ext uri="{FF2B5EF4-FFF2-40B4-BE49-F238E27FC236}">
                <a16:creationId xmlns:a16="http://schemas.microsoft.com/office/drawing/2014/main" id="{7B4E5ABC-2D30-9C43-8B60-97F1322B2438}"/>
              </a:ext>
            </a:extLst>
          </p:cNvPr>
          <p:cNvGraphicFramePr>
            <a:graphicFrameLocks noGrp="1"/>
          </p:cNvGraphicFramePr>
          <p:nvPr/>
        </p:nvGraphicFramePr>
        <p:xfrm>
          <a:off x="2593475" y="4730716"/>
          <a:ext cx="2376019" cy="1037880"/>
        </p:xfrm>
        <a:graphic>
          <a:graphicData uri="http://schemas.openxmlformats.org/drawingml/2006/table">
            <a:tbl>
              <a:tblPr firstRow="1" bandRow="1">
                <a:tableStyleId>{5C22544A-7EE6-4342-B048-85BDC9FD1C3A}</a:tableStyleId>
              </a:tblPr>
              <a:tblGrid>
                <a:gridCol w="981109">
                  <a:extLst>
                    <a:ext uri="{9D8B030D-6E8A-4147-A177-3AD203B41FA5}">
                      <a16:colId xmlns:a16="http://schemas.microsoft.com/office/drawing/2014/main" val="2982279074"/>
                    </a:ext>
                  </a:extLst>
                </a:gridCol>
                <a:gridCol w="697455">
                  <a:extLst>
                    <a:ext uri="{9D8B030D-6E8A-4147-A177-3AD203B41FA5}">
                      <a16:colId xmlns:a16="http://schemas.microsoft.com/office/drawing/2014/main" val="2437021746"/>
                    </a:ext>
                  </a:extLst>
                </a:gridCol>
                <a:gridCol w="697455">
                  <a:extLst>
                    <a:ext uri="{9D8B030D-6E8A-4147-A177-3AD203B41FA5}">
                      <a16:colId xmlns:a16="http://schemas.microsoft.com/office/drawing/2014/main" val="2385503442"/>
                    </a:ext>
                  </a:extLst>
                </a:gridCol>
              </a:tblGrid>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(N=48)</a:t>
                      </a:r>
                    </a:p>
                  </a:txBody>
                  <a:tcPr marL="55440" marR="55440" marT="9720" marB="9720">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solidFill>
                  </a:tcPr>
                </a:tc>
                <a:tc>
                  <a:txBody>
                    <a:bodyPr/>
                    <a:lstStyle/>
                    <a:p>
                      <a:pPr algn="ctr"/>
                      <a:r>
                        <a:rPr lang="en-US" sz="900" dirty="0">
                          <a:latin typeface="Arial" panose="020B0604020202020204" pitchFamily="34" charset="0"/>
                          <a:cs typeface="Arial" panose="020B0604020202020204" pitchFamily="34" charset="0"/>
                        </a:rPr>
                        <a:t>CLDN</a:t>
                      </a:r>
                      <a:r>
                        <a:rPr lang="en-US" sz="900" baseline="30000" dirty="0">
                          <a:latin typeface="Arial" panose="020B0604020202020204" pitchFamily="34" charset="0"/>
                          <a:cs typeface="Arial" panose="020B0604020202020204" pitchFamily="34" charset="0"/>
                        </a:rPr>
                        <a:t>−</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(N=116)</a:t>
                      </a:r>
                    </a:p>
                  </a:txBody>
                  <a:tcPr marL="55440" marR="55440" marT="9720" marB="9720">
                    <a:lnL w="127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505280229"/>
                  </a:ext>
                </a:extLst>
              </a:tr>
              <a:tr h="0">
                <a:tc>
                  <a:txBody>
                    <a:bodyPr/>
                    <a:lstStyle/>
                    <a:p>
                      <a:r>
                        <a:rPr lang="en-US" sz="900" b="1" dirty="0">
                          <a:latin typeface="Arial" panose="020B0604020202020204" pitchFamily="34" charset="0"/>
                          <a:cs typeface="Arial" panose="020B0604020202020204" pitchFamily="34" charset="0"/>
                        </a:rPr>
                        <a:t>Median months (95% CI)</a:t>
                      </a:r>
                    </a:p>
                  </a:txBody>
                  <a:tcPr marL="55440" marR="55440" marT="9720" marB="9720">
                    <a:lnL w="381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1.8</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(1.3-2.6)</a:t>
                      </a:r>
                    </a:p>
                  </a:txBody>
                  <a:tcPr marL="55440" marR="55440" marT="9720" marB="972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1.9</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(1.4-2.3)</a:t>
                      </a:r>
                    </a:p>
                  </a:txBody>
                  <a:tcPr marL="55440" marR="55440" marT="9720" marB="9720">
                    <a:lnL w="12700" cmpd="sng">
                      <a:noFill/>
                    </a:lnL>
                    <a:lnR w="381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9378562"/>
                  </a:ext>
                </a:extLst>
              </a:tr>
              <a:tr h="0">
                <a:tc>
                  <a:txBody>
                    <a:bodyPr/>
                    <a:lstStyle/>
                    <a:p>
                      <a:endParaRPr lang="en-US" sz="900" b="1"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HR 1.07</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(0.75-1.52)</a:t>
                      </a:r>
                    </a:p>
                  </a:txBody>
                  <a:tcPr marL="55440" marR="55440" marT="9720" marB="972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900" dirty="0">
                          <a:latin typeface="Arial" panose="020B0604020202020204" pitchFamily="34" charset="0"/>
                          <a:cs typeface="Arial" panose="020B0604020202020204" pitchFamily="34" charset="0"/>
                        </a:rPr>
                        <a:t>Ref</a:t>
                      </a:r>
                    </a:p>
                  </a:txBody>
                  <a:tcPr marL="55440" marR="55440" marT="9720" marB="9720">
                    <a:lnL w="12700" cmpd="sng">
                      <a:noFill/>
                    </a:lnL>
                    <a:lnR w="381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44967899"/>
                  </a:ext>
                </a:extLst>
              </a:tr>
              <a:tr h="0">
                <a:tc>
                  <a:txBody>
                    <a:bodyPr/>
                    <a:lstStyle/>
                    <a:p>
                      <a:endParaRPr lang="en-US" sz="900" dirty="0">
                        <a:latin typeface="Arial" panose="020B0604020202020204" pitchFamily="34" charset="0"/>
                        <a:cs typeface="Arial" panose="020B0604020202020204" pitchFamily="34" charset="0"/>
                      </a:endParaRPr>
                    </a:p>
                  </a:txBody>
                  <a:tcPr marL="55440" marR="55440" marT="9720" marB="9720">
                    <a:lnL w="38100" cap="flat" cmpd="sng" algn="ctr">
                      <a:noFill/>
                      <a:prstDash val="solid"/>
                      <a:round/>
                      <a:headEnd type="none" w="med" len="med"/>
                      <a:tailEnd type="none" w="med" len="med"/>
                    </a:lnL>
                    <a:lnR w="12700" cmpd="sng">
                      <a:noFill/>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p=0.725</a:t>
                      </a:r>
                    </a:p>
                  </a:txBody>
                  <a:tcPr marL="55440" marR="55440" marT="9720" marB="9720">
                    <a:lnL w="12700" cmpd="sng">
                      <a:noFill/>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900" dirty="0">
                        <a:latin typeface="Arial" panose="020B0604020202020204" pitchFamily="34" charset="0"/>
                        <a:cs typeface="Arial" panose="020B0604020202020204" pitchFamily="34" charset="0"/>
                      </a:endParaRPr>
                    </a:p>
                  </a:txBody>
                  <a:tcPr marL="55440" marR="55440" marT="9720" marB="9720"/>
                </a:tc>
                <a:extLst>
                  <a:ext uri="{0D108BD9-81ED-4DB2-BD59-A6C34878D82A}">
                    <a16:rowId xmlns:a16="http://schemas.microsoft.com/office/drawing/2014/main" val="2938287225"/>
                  </a:ext>
                </a:extLst>
              </a:tr>
            </a:tbl>
          </a:graphicData>
        </a:graphic>
      </p:graphicFrame>
      <p:sp>
        <p:nvSpPr>
          <p:cNvPr id="112" name="TextBox 111">
            <a:extLst>
              <a:ext uri="{FF2B5EF4-FFF2-40B4-BE49-F238E27FC236}">
                <a16:creationId xmlns:a16="http://schemas.microsoft.com/office/drawing/2014/main" id="{4962F4F0-AFDF-1347-B66C-FEBC82311BDE}"/>
              </a:ext>
            </a:extLst>
          </p:cNvPr>
          <p:cNvSpPr txBox="1"/>
          <p:nvPr/>
        </p:nvSpPr>
        <p:spPr>
          <a:xfrm>
            <a:off x="1355103" y="5883854"/>
            <a:ext cx="57708"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a:t>
            </a:r>
          </a:p>
        </p:txBody>
      </p:sp>
      <p:sp>
        <p:nvSpPr>
          <p:cNvPr id="113" name="TextBox 112">
            <a:extLst>
              <a:ext uri="{FF2B5EF4-FFF2-40B4-BE49-F238E27FC236}">
                <a16:creationId xmlns:a16="http://schemas.microsoft.com/office/drawing/2014/main" id="{D984D830-A4AA-2D4F-82C4-EE950B36C805}"/>
              </a:ext>
            </a:extLst>
          </p:cNvPr>
          <p:cNvSpPr txBox="1"/>
          <p:nvPr/>
        </p:nvSpPr>
        <p:spPr>
          <a:xfrm>
            <a:off x="884997" y="4550354"/>
            <a:ext cx="107402" cy="123111"/>
          </a:xfrm>
          <a:prstGeom prst="rect">
            <a:avLst/>
          </a:prstGeom>
          <a:noFill/>
        </p:spPr>
        <p:txBody>
          <a:bodyPr wrap="none" lIns="0" tIns="0" rIns="0" bIns="0" rtlCol="0">
            <a:spAutoFit/>
          </a:bodyPr>
          <a:lstStyle/>
          <a:p>
            <a:pPr algn="ctr"/>
            <a:r>
              <a:rPr lang="en-GB" sz="800" b="1" dirty="0">
                <a:latin typeface="Arial" panose="020B0604020202020204" pitchFamily="34" charset="0"/>
                <a:ea typeface="Aileron" charset="0"/>
                <a:cs typeface="Arial" panose="020B0604020202020204" pitchFamily="34" charset="0"/>
              </a:rPr>
              <a:t>C)</a:t>
            </a:r>
            <a:endParaRPr lang="en-GB" sz="800" dirty="0">
              <a:latin typeface="Arial" panose="020B0604020202020204" pitchFamily="34" charset="0"/>
              <a:ea typeface="Aileron" charset="0"/>
              <a:cs typeface="Arial" panose="020B0604020202020204" pitchFamily="34" charset="0"/>
            </a:endParaRPr>
          </a:p>
        </p:txBody>
      </p:sp>
      <p:sp>
        <p:nvSpPr>
          <p:cNvPr id="114" name="TextBox 113">
            <a:extLst>
              <a:ext uri="{FF2B5EF4-FFF2-40B4-BE49-F238E27FC236}">
                <a16:creationId xmlns:a16="http://schemas.microsoft.com/office/drawing/2014/main" id="{4E5B9FA9-88FD-8E4B-AE0A-B675E287ADAB}"/>
              </a:ext>
            </a:extLst>
          </p:cNvPr>
          <p:cNvSpPr txBox="1"/>
          <p:nvPr/>
        </p:nvSpPr>
        <p:spPr>
          <a:xfrm>
            <a:off x="1297395" y="469513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90</a:t>
            </a:r>
          </a:p>
        </p:txBody>
      </p:sp>
      <p:sp>
        <p:nvSpPr>
          <p:cNvPr id="115" name="TextBox 114">
            <a:extLst>
              <a:ext uri="{FF2B5EF4-FFF2-40B4-BE49-F238E27FC236}">
                <a16:creationId xmlns:a16="http://schemas.microsoft.com/office/drawing/2014/main" id="{C8D16ED6-31CD-F942-8BA8-1E4DB1786B4D}"/>
              </a:ext>
            </a:extLst>
          </p:cNvPr>
          <p:cNvSpPr txBox="1"/>
          <p:nvPr/>
        </p:nvSpPr>
        <p:spPr>
          <a:xfrm>
            <a:off x="1297395" y="482721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80</a:t>
            </a:r>
          </a:p>
        </p:txBody>
      </p:sp>
      <p:sp>
        <p:nvSpPr>
          <p:cNvPr id="116" name="TextBox 115">
            <a:extLst>
              <a:ext uri="{FF2B5EF4-FFF2-40B4-BE49-F238E27FC236}">
                <a16:creationId xmlns:a16="http://schemas.microsoft.com/office/drawing/2014/main" id="{05F8C94B-B877-F746-9BBA-5D619D0F800A}"/>
              </a:ext>
            </a:extLst>
          </p:cNvPr>
          <p:cNvSpPr txBox="1"/>
          <p:nvPr/>
        </p:nvSpPr>
        <p:spPr>
          <a:xfrm>
            <a:off x="1297395" y="495929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70</a:t>
            </a:r>
          </a:p>
        </p:txBody>
      </p:sp>
      <p:sp>
        <p:nvSpPr>
          <p:cNvPr id="117" name="TextBox 116">
            <a:extLst>
              <a:ext uri="{FF2B5EF4-FFF2-40B4-BE49-F238E27FC236}">
                <a16:creationId xmlns:a16="http://schemas.microsoft.com/office/drawing/2014/main" id="{2BAC587B-92FA-844E-8FC7-89CEFE056B4E}"/>
              </a:ext>
            </a:extLst>
          </p:cNvPr>
          <p:cNvSpPr txBox="1"/>
          <p:nvPr/>
        </p:nvSpPr>
        <p:spPr>
          <a:xfrm>
            <a:off x="1297395" y="509137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60</a:t>
            </a:r>
          </a:p>
        </p:txBody>
      </p:sp>
      <p:sp>
        <p:nvSpPr>
          <p:cNvPr id="118" name="TextBox 117">
            <a:extLst>
              <a:ext uri="{FF2B5EF4-FFF2-40B4-BE49-F238E27FC236}">
                <a16:creationId xmlns:a16="http://schemas.microsoft.com/office/drawing/2014/main" id="{77A29108-87E8-894A-A79F-0FBC07D63A2B}"/>
              </a:ext>
            </a:extLst>
          </p:cNvPr>
          <p:cNvSpPr txBox="1"/>
          <p:nvPr/>
        </p:nvSpPr>
        <p:spPr>
          <a:xfrm>
            <a:off x="1297395" y="522345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50</a:t>
            </a:r>
          </a:p>
        </p:txBody>
      </p:sp>
      <p:sp>
        <p:nvSpPr>
          <p:cNvPr id="119" name="TextBox 118">
            <a:extLst>
              <a:ext uri="{FF2B5EF4-FFF2-40B4-BE49-F238E27FC236}">
                <a16:creationId xmlns:a16="http://schemas.microsoft.com/office/drawing/2014/main" id="{D2339B63-A700-3048-A1F3-DB24ED178FA7}"/>
              </a:ext>
            </a:extLst>
          </p:cNvPr>
          <p:cNvSpPr txBox="1"/>
          <p:nvPr/>
        </p:nvSpPr>
        <p:spPr>
          <a:xfrm>
            <a:off x="1297395" y="535553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40</a:t>
            </a:r>
          </a:p>
        </p:txBody>
      </p:sp>
      <p:sp>
        <p:nvSpPr>
          <p:cNvPr id="120" name="TextBox 119">
            <a:extLst>
              <a:ext uri="{FF2B5EF4-FFF2-40B4-BE49-F238E27FC236}">
                <a16:creationId xmlns:a16="http://schemas.microsoft.com/office/drawing/2014/main" id="{7E7D78A3-4DA9-194C-8C8A-0DF42B97AA5B}"/>
              </a:ext>
            </a:extLst>
          </p:cNvPr>
          <p:cNvSpPr txBox="1"/>
          <p:nvPr/>
        </p:nvSpPr>
        <p:spPr>
          <a:xfrm>
            <a:off x="1297395" y="548761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30</a:t>
            </a:r>
          </a:p>
        </p:txBody>
      </p:sp>
      <p:sp>
        <p:nvSpPr>
          <p:cNvPr id="121" name="TextBox 120">
            <a:extLst>
              <a:ext uri="{FF2B5EF4-FFF2-40B4-BE49-F238E27FC236}">
                <a16:creationId xmlns:a16="http://schemas.microsoft.com/office/drawing/2014/main" id="{367325FD-A4B3-EB42-A9BB-AF77BF252B01}"/>
              </a:ext>
            </a:extLst>
          </p:cNvPr>
          <p:cNvSpPr txBox="1"/>
          <p:nvPr/>
        </p:nvSpPr>
        <p:spPr>
          <a:xfrm>
            <a:off x="1297395" y="561969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20</a:t>
            </a:r>
          </a:p>
        </p:txBody>
      </p:sp>
      <p:sp>
        <p:nvSpPr>
          <p:cNvPr id="122" name="TextBox 121">
            <a:extLst>
              <a:ext uri="{FF2B5EF4-FFF2-40B4-BE49-F238E27FC236}">
                <a16:creationId xmlns:a16="http://schemas.microsoft.com/office/drawing/2014/main" id="{47BE36AC-E5CE-8F4C-A7B9-06FB25EE031A}"/>
              </a:ext>
            </a:extLst>
          </p:cNvPr>
          <p:cNvSpPr txBox="1"/>
          <p:nvPr/>
        </p:nvSpPr>
        <p:spPr>
          <a:xfrm>
            <a:off x="1297395" y="5751774"/>
            <a:ext cx="115416"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123" name="TextBox 122">
            <a:extLst>
              <a:ext uri="{FF2B5EF4-FFF2-40B4-BE49-F238E27FC236}">
                <a16:creationId xmlns:a16="http://schemas.microsoft.com/office/drawing/2014/main" id="{ED8B2C74-5EBF-1546-89A7-707F3144F1CE}"/>
              </a:ext>
            </a:extLst>
          </p:cNvPr>
          <p:cNvSpPr txBox="1"/>
          <p:nvPr/>
        </p:nvSpPr>
        <p:spPr>
          <a:xfrm>
            <a:off x="1651854" y="5783263"/>
            <a:ext cx="259686" cy="184666"/>
          </a:xfrm>
          <a:prstGeom prst="rect">
            <a:avLst/>
          </a:prstGeom>
          <a:noFill/>
        </p:spPr>
        <p:txBody>
          <a:bodyPr wrap="none" lIns="0" tIns="0" rIns="0" bIns="0" rtlCol="0">
            <a:spAutoFit/>
          </a:bodyPr>
          <a:lstStyle/>
          <a:p>
            <a:r>
              <a:rPr lang="en-GB" sz="600" b="1" dirty="0">
                <a:solidFill>
                  <a:schemeClr val="tx2"/>
                </a:solidFill>
                <a:latin typeface="Arial" panose="020B0604020202020204" pitchFamily="34" charset="0"/>
                <a:ea typeface="Aileron" charset="0"/>
                <a:cs typeface="Arial" panose="020B0604020202020204" pitchFamily="34" charset="0"/>
              </a:rPr>
              <a:t>CLDN</a:t>
            </a:r>
            <a:r>
              <a:rPr lang="en-GB" sz="600" b="1" baseline="30000" dirty="0">
                <a:solidFill>
                  <a:schemeClr val="tx2"/>
                </a:solidFill>
                <a:latin typeface="Arial" panose="020B0604020202020204" pitchFamily="34" charset="0"/>
                <a:ea typeface="Aileron" charset="0"/>
                <a:cs typeface="Arial" panose="020B0604020202020204" pitchFamily="34" charset="0"/>
              </a:rPr>
              <a:t>+</a:t>
            </a:r>
          </a:p>
          <a:p>
            <a:pPr algn="r"/>
            <a:r>
              <a:rPr lang="en-GB" sz="600" b="1" dirty="0">
                <a:solidFill>
                  <a:schemeClr val="accent1"/>
                </a:solidFill>
                <a:latin typeface="Arial" panose="020B0604020202020204" pitchFamily="34" charset="0"/>
                <a:ea typeface="Aileron" charset="0"/>
                <a:cs typeface="Arial" panose="020B0604020202020204" pitchFamily="34" charset="0"/>
              </a:rPr>
              <a:t>CLDN</a:t>
            </a:r>
            <a:r>
              <a:rPr lang="en-GB" sz="600" b="1" baseline="30000" dirty="0">
                <a:solidFill>
                  <a:schemeClr val="accent1"/>
                </a:solidFill>
                <a:latin typeface="Arial" panose="020B0604020202020204" pitchFamily="34" charset="0"/>
                <a:ea typeface="Aileron" charset="0"/>
                <a:cs typeface="Arial" panose="020B0604020202020204" pitchFamily="34" charset="0"/>
              </a:rPr>
              <a:t>−</a:t>
            </a:r>
          </a:p>
        </p:txBody>
      </p:sp>
      <p:cxnSp>
        <p:nvCxnSpPr>
          <p:cNvPr id="124" name="Straight Connector 123">
            <a:extLst>
              <a:ext uri="{FF2B5EF4-FFF2-40B4-BE49-F238E27FC236}">
                <a16:creationId xmlns:a16="http://schemas.microsoft.com/office/drawing/2014/main" id="{C7280A31-1447-0149-AD7D-EF4B25443ADB}"/>
              </a:ext>
            </a:extLst>
          </p:cNvPr>
          <p:cNvCxnSpPr>
            <a:cxnSpLocks/>
          </p:cNvCxnSpPr>
          <p:nvPr/>
        </p:nvCxnSpPr>
        <p:spPr>
          <a:xfrm>
            <a:off x="1520825" y="5917027"/>
            <a:ext cx="92075"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A3062C3A-E6A5-B047-8692-409BB57854DF}"/>
              </a:ext>
            </a:extLst>
          </p:cNvPr>
          <p:cNvCxnSpPr>
            <a:cxnSpLocks/>
          </p:cNvCxnSpPr>
          <p:nvPr/>
        </p:nvCxnSpPr>
        <p:spPr>
          <a:xfrm>
            <a:off x="1520825" y="5831302"/>
            <a:ext cx="92075" cy="0"/>
          </a:xfrm>
          <a:prstGeom prst="line">
            <a:avLst/>
          </a:prstGeom>
          <a:ln w="12700">
            <a:solidFill>
              <a:schemeClr val="tx2"/>
            </a:solidFill>
          </a:ln>
          <a:effectLst/>
        </p:spPr>
        <p:style>
          <a:lnRef idx="2">
            <a:schemeClr val="accent1"/>
          </a:lnRef>
          <a:fillRef idx="0">
            <a:schemeClr val="accent1"/>
          </a:fillRef>
          <a:effectRef idx="1">
            <a:schemeClr val="accent1"/>
          </a:effectRef>
          <a:fontRef idx="minor">
            <a:schemeClr val="tx1"/>
          </a:fontRef>
        </p:style>
      </p:cxnSp>
      <p:pic>
        <p:nvPicPr>
          <p:cNvPr id="126" name="Picture 125">
            <a:extLst>
              <a:ext uri="{FF2B5EF4-FFF2-40B4-BE49-F238E27FC236}">
                <a16:creationId xmlns:a16="http://schemas.microsoft.com/office/drawing/2014/main" id="{A4620186-7073-4949-9C01-3F2AF2B760BA}"/>
              </a:ext>
            </a:extLst>
          </p:cNvPr>
          <p:cNvPicPr>
            <a:picLocks noChangeAspect="1"/>
          </p:cNvPicPr>
          <p:nvPr/>
        </p:nvPicPr>
        <p:blipFill rotWithShape="1">
          <a:blip r:embed="rId3"/>
          <a:srcRect t="603" b="72154"/>
          <a:stretch/>
        </p:blipFill>
        <p:spPr>
          <a:xfrm>
            <a:off x="1431926" y="720725"/>
            <a:ext cx="2471174" cy="1510411"/>
          </a:xfrm>
          <a:prstGeom prst="rect">
            <a:avLst/>
          </a:prstGeom>
        </p:spPr>
      </p:pic>
      <p:pic>
        <p:nvPicPr>
          <p:cNvPr id="36" name="Picture 35">
            <a:extLst>
              <a:ext uri="{FF2B5EF4-FFF2-40B4-BE49-F238E27FC236}">
                <a16:creationId xmlns:a16="http://schemas.microsoft.com/office/drawing/2014/main" id="{9C67CB33-DC41-7948-993D-440CD1ADB290}"/>
              </a:ext>
            </a:extLst>
          </p:cNvPr>
          <p:cNvPicPr>
            <a:picLocks noChangeAspect="1"/>
          </p:cNvPicPr>
          <p:nvPr/>
        </p:nvPicPr>
        <p:blipFill>
          <a:blip r:embed="rId4"/>
          <a:stretch>
            <a:fillRect/>
          </a:stretch>
        </p:blipFill>
        <p:spPr>
          <a:xfrm>
            <a:off x="6929284" y="1236259"/>
            <a:ext cx="3505200" cy="2209800"/>
          </a:xfrm>
          <a:prstGeom prst="rect">
            <a:avLst/>
          </a:prstGeom>
        </p:spPr>
      </p:pic>
    </p:spTree>
    <p:extLst>
      <p:ext uri="{BB962C8B-B14F-4D97-AF65-F5344CB8AC3E}">
        <p14:creationId xmlns:p14="http://schemas.microsoft.com/office/powerpoint/2010/main" val="2087818275"/>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2:</a:t>
            </a:r>
            <a:br>
              <a:rPr lang="en-GB" dirty="0"/>
            </a:br>
            <a:r>
              <a:rPr lang="en-GB" dirty="0"/>
              <a:t>treatment after first line</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1425575"/>
          <a:ext cx="10961688" cy="367812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Second-line treatment</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Enrolled in anti-TIGIT monotherapy trial with PD after </a:t>
                      </a:r>
                      <a:b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6 weeks</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NGS panel sent </a:t>
                      </a:r>
                    </a:p>
                  </a:txBody>
                  <a:tcPr marT="117720" marB="117720"/>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NGS results</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Pathogenic ATM mutation </a:t>
                      </a:r>
                    </a:p>
                  </a:txBody>
                  <a:tcPr marT="117720" marB="117720"/>
                </a:tc>
                <a:extLst>
                  <a:ext uri="{0D108BD9-81ED-4DB2-BD59-A6C34878D82A}">
                    <a16:rowId xmlns:a16="http://schemas.microsoft.com/office/drawing/2014/main" val="1768060018"/>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Third-line treatment</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Explored PARP and ATR inhibitor trials: </a:t>
                      </a:r>
                      <a:b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none currently available</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Commenced FOLFIRI chemotherapy with response at </a:t>
                      </a:r>
                      <a:b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b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3 months</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Treatment ongoing </a:t>
                      </a:r>
                    </a:p>
                  </a:txBody>
                  <a:tcPr marT="117720" marB="117720"/>
                </a:tc>
                <a:extLst>
                  <a:ext uri="{0D108BD9-81ED-4DB2-BD59-A6C34878D82A}">
                    <a16:rowId xmlns:a16="http://schemas.microsoft.com/office/drawing/2014/main" val="2689297122"/>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347681"/>
            <a:ext cx="10422065" cy="373795"/>
          </a:xfrm>
        </p:spPr>
        <p:txBody>
          <a:bodyPr anchor="ctr">
            <a:spAutoFit/>
          </a:bodyPr>
          <a:lstStyle/>
          <a:p>
            <a:r>
              <a:rPr lang="en-GB" dirty="0"/>
              <a:t>ATR, ataxia telangiectasia and Rad3-related; FOLFIRI, folinic acid, fluorouracil, irinotecan; NGS, next-generation sequencing; PARP, poly ADP ribose polymerase; PD, progression of disease; TIGIT, T-cell immunoreceptor with immunoglobulin and immunoreceptor tyrosine-based inhibitory motif domains</a:t>
            </a:r>
          </a:p>
        </p:txBody>
      </p:sp>
    </p:spTree>
    <p:extLst>
      <p:ext uri="{BB962C8B-B14F-4D97-AF65-F5344CB8AC3E}">
        <p14:creationId xmlns:p14="http://schemas.microsoft.com/office/powerpoint/2010/main" val="1628573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16CF637-9C03-582C-71CE-33BA25747181}"/>
              </a:ext>
            </a:extLst>
          </p:cNvPr>
          <p:cNvSpPr>
            <a:spLocks noGrp="1"/>
          </p:cNvSpPr>
          <p:nvPr>
            <p:ph type="title"/>
          </p:nvPr>
        </p:nvSpPr>
        <p:spPr/>
        <p:txBody>
          <a:bodyPr/>
          <a:lstStyle/>
          <a:p>
            <a:r>
              <a:rPr lang="en-GB" dirty="0"/>
              <a:t>Current and evolving treatment options in GC/GEA:</a:t>
            </a:r>
            <a:br>
              <a:rPr lang="en-GB" dirty="0"/>
            </a:br>
            <a:r>
              <a:rPr lang="en-GB" dirty="0"/>
              <a:t>Second- and third-line</a:t>
            </a:r>
          </a:p>
        </p:txBody>
      </p:sp>
      <p:sp>
        <p:nvSpPr>
          <p:cNvPr id="8" name="Content Placeholder 7">
            <a:extLst>
              <a:ext uri="{FF2B5EF4-FFF2-40B4-BE49-F238E27FC236}">
                <a16:creationId xmlns:a16="http://schemas.microsoft.com/office/drawing/2014/main" id="{E9F976E6-BD70-DE4C-B931-984662013432}"/>
              </a:ext>
            </a:extLst>
          </p:cNvPr>
          <p:cNvSpPr>
            <a:spLocks noGrp="1"/>
          </p:cNvSpPr>
          <p:nvPr>
            <p:ph sz="quarter" idx="15"/>
          </p:nvPr>
        </p:nvSpPr>
        <p:spPr>
          <a:xfrm>
            <a:off x="620183" y="6446580"/>
            <a:ext cx="10180339" cy="184666"/>
          </a:xfrm>
        </p:spPr>
        <p:txBody>
          <a:bodyPr>
            <a:spAutoFit/>
          </a:bodyPr>
          <a:lstStyle/>
          <a:p>
            <a:r>
              <a:rPr lang="en-GB" dirty="0"/>
              <a:t>GC, gastric cancer; GEA, </a:t>
            </a:r>
            <a:r>
              <a:rPr lang="en-GB" sz="1200" dirty="0"/>
              <a:t>gastroesophageal adenocarcinoma; </a:t>
            </a:r>
            <a:r>
              <a:rPr lang="en-GB" dirty="0"/>
              <a:t>MSI, microsatellite instability; MSS, microsatellite stable</a:t>
            </a:r>
          </a:p>
        </p:txBody>
      </p:sp>
      <p:cxnSp>
        <p:nvCxnSpPr>
          <p:cNvPr id="17" name="Straight Connector 16">
            <a:extLst>
              <a:ext uri="{FF2B5EF4-FFF2-40B4-BE49-F238E27FC236}">
                <a16:creationId xmlns:a16="http://schemas.microsoft.com/office/drawing/2014/main" id="{5DB5AD2F-F930-5A7E-B29F-8B2D108EE076}"/>
              </a:ext>
            </a:extLst>
          </p:cNvPr>
          <p:cNvCxnSpPr>
            <a:cxnSpLocks/>
          </p:cNvCxnSpPr>
          <p:nvPr/>
        </p:nvCxnSpPr>
        <p:spPr>
          <a:xfrm>
            <a:off x="3934645" y="2217211"/>
            <a:ext cx="0" cy="565156"/>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F3F5B604-AB37-87CC-3716-BDDF38D0DBC2}"/>
              </a:ext>
            </a:extLst>
          </p:cNvPr>
          <p:cNvCxnSpPr>
            <a:cxnSpLocks/>
          </p:cNvCxnSpPr>
          <p:nvPr/>
        </p:nvCxnSpPr>
        <p:spPr>
          <a:xfrm flipH="1">
            <a:off x="1199302" y="2797606"/>
            <a:ext cx="4257601" cy="6886"/>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F1D86E56-5C8B-7A35-E9F0-D311B24AFBDD}"/>
              </a:ext>
            </a:extLst>
          </p:cNvPr>
          <p:cNvCxnSpPr>
            <a:cxnSpLocks/>
          </p:cNvCxnSpPr>
          <p:nvPr/>
        </p:nvCxnSpPr>
        <p:spPr>
          <a:xfrm>
            <a:off x="1199302" y="2804492"/>
            <a:ext cx="0" cy="195325"/>
          </a:xfrm>
          <a:prstGeom prst="straightConnector1">
            <a:avLst/>
          </a:prstGeom>
          <a:ln>
            <a:solidFill>
              <a:schemeClr val="accent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9" name="Straight Arrow Connector 28">
            <a:extLst>
              <a:ext uri="{FF2B5EF4-FFF2-40B4-BE49-F238E27FC236}">
                <a16:creationId xmlns:a16="http://schemas.microsoft.com/office/drawing/2014/main" id="{8CAF196B-C362-72F7-21BF-26502DE5F40E}"/>
              </a:ext>
            </a:extLst>
          </p:cNvPr>
          <p:cNvCxnSpPr/>
          <p:nvPr/>
        </p:nvCxnSpPr>
        <p:spPr>
          <a:xfrm>
            <a:off x="5450439" y="2797606"/>
            <a:ext cx="0" cy="195325"/>
          </a:xfrm>
          <a:prstGeom prst="straightConnector1">
            <a:avLst/>
          </a:prstGeom>
          <a:ln>
            <a:solidFill>
              <a:schemeClr val="accent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D9A857AD-4289-3DB3-3B4F-FE53C888DCAC}"/>
              </a:ext>
            </a:extLst>
          </p:cNvPr>
          <p:cNvCxnSpPr>
            <a:cxnSpLocks/>
          </p:cNvCxnSpPr>
          <p:nvPr/>
        </p:nvCxnSpPr>
        <p:spPr>
          <a:xfrm>
            <a:off x="5450439" y="3543191"/>
            <a:ext cx="0" cy="444150"/>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B5B1E646-D959-6679-FE3F-BCB2AE6C9B6D}"/>
              </a:ext>
            </a:extLst>
          </p:cNvPr>
          <p:cNvCxnSpPr>
            <a:cxnSpLocks/>
          </p:cNvCxnSpPr>
          <p:nvPr/>
        </p:nvCxnSpPr>
        <p:spPr>
          <a:xfrm>
            <a:off x="8545289" y="3982499"/>
            <a:ext cx="0" cy="696405"/>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B90CA3D5-66F4-3012-ADC9-8FA07E2D2149}"/>
              </a:ext>
            </a:extLst>
          </p:cNvPr>
          <p:cNvCxnSpPr>
            <a:cxnSpLocks/>
          </p:cNvCxnSpPr>
          <p:nvPr/>
        </p:nvCxnSpPr>
        <p:spPr>
          <a:xfrm>
            <a:off x="6555781" y="3985993"/>
            <a:ext cx="0" cy="70485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149E806-51E1-4813-664D-DFBC0E37138E}"/>
              </a:ext>
            </a:extLst>
          </p:cNvPr>
          <p:cNvCxnSpPr>
            <a:cxnSpLocks/>
          </p:cNvCxnSpPr>
          <p:nvPr/>
        </p:nvCxnSpPr>
        <p:spPr>
          <a:xfrm>
            <a:off x="4662905" y="3985993"/>
            <a:ext cx="0" cy="70485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B433EB0F-D247-DD39-C9EC-F2AFCB142849}"/>
              </a:ext>
            </a:extLst>
          </p:cNvPr>
          <p:cNvCxnSpPr>
            <a:cxnSpLocks/>
          </p:cNvCxnSpPr>
          <p:nvPr/>
        </p:nvCxnSpPr>
        <p:spPr>
          <a:xfrm flipH="1" flipV="1">
            <a:off x="2871904" y="3972974"/>
            <a:ext cx="7737102" cy="1301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C453CC67-72DE-2E96-2E49-30A1FBDDA017}"/>
              </a:ext>
            </a:extLst>
          </p:cNvPr>
          <p:cNvCxnSpPr>
            <a:cxnSpLocks/>
          </p:cNvCxnSpPr>
          <p:nvPr/>
        </p:nvCxnSpPr>
        <p:spPr>
          <a:xfrm>
            <a:off x="2893371" y="3972974"/>
            <a:ext cx="0" cy="70485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11FA6448-C616-6502-F958-BDDD146464BE}"/>
              </a:ext>
            </a:extLst>
          </p:cNvPr>
          <p:cNvCxnSpPr>
            <a:cxnSpLocks/>
          </p:cNvCxnSpPr>
          <p:nvPr/>
        </p:nvCxnSpPr>
        <p:spPr>
          <a:xfrm>
            <a:off x="10600232" y="3972974"/>
            <a:ext cx="0" cy="892355"/>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23" name="Rectangle 22">
            <a:extLst>
              <a:ext uri="{FF2B5EF4-FFF2-40B4-BE49-F238E27FC236}">
                <a16:creationId xmlns:a16="http://schemas.microsoft.com/office/drawing/2014/main" id="{A7F0E487-DC27-A52E-5A18-26D4BD2F8A37}"/>
              </a:ext>
            </a:extLst>
          </p:cNvPr>
          <p:cNvSpPr/>
          <p:nvPr/>
        </p:nvSpPr>
        <p:spPr>
          <a:xfrm>
            <a:off x="2259836" y="5182732"/>
            <a:ext cx="1224136" cy="591338"/>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latin typeface="Arial" panose="020B0604020202020204" pitchFamily="34" charset="0"/>
                <a:cs typeface="Arial" panose="020B0604020202020204" pitchFamily="34" charset="0"/>
              </a:rPr>
              <a:t>Second line</a:t>
            </a:r>
          </a:p>
        </p:txBody>
      </p:sp>
      <p:sp>
        <p:nvSpPr>
          <p:cNvPr id="25" name="Rectangle 24">
            <a:extLst>
              <a:ext uri="{FF2B5EF4-FFF2-40B4-BE49-F238E27FC236}">
                <a16:creationId xmlns:a16="http://schemas.microsoft.com/office/drawing/2014/main" id="{6A6D8E04-385D-6B67-0C24-3141D680332E}"/>
              </a:ext>
            </a:extLst>
          </p:cNvPr>
          <p:cNvSpPr/>
          <p:nvPr/>
        </p:nvSpPr>
        <p:spPr>
          <a:xfrm>
            <a:off x="4050837" y="5197735"/>
            <a:ext cx="1224136" cy="591338"/>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latin typeface="Arial" panose="020B0604020202020204" pitchFamily="34" charset="0"/>
                <a:cs typeface="Arial" panose="020B0604020202020204" pitchFamily="34" charset="0"/>
              </a:rPr>
              <a:t>Second line</a:t>
            </a:r>
          </a:p>
        </p:txBody>
      </p:sp>
      <p:sp>
        <p:nvSpPr>
          <p:cNvPr id="26" name="Rectangle 25">
            <a:extLst>
              <a:ext uri="{FF2B5EF4-FFF2-40B4-BE49-F238E27FC236}">
                <a16:creationId xmlns:a16="http://schemas.microsoft.com/office/drawing/2014/main" id="{E6C5FC41-EF6F-DDBD-953E-C5DA58C2707B}"/>
              </a:ext>
            </a:extLst>
          </p:cNvPr>
          <p:cNvSpPr/>
          <p:nvPr/>
        </p:nvSpPr>
        <p:spPr>
          <a:xfrm>
            <a:off x="5946381" y="5197735"/>
            <a:ext cx="1224136" cy="591338"/>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latin typeface="Arial" panose="020B0604020202020204" pitchFamily="34" charset="0"/>
                <a:cs typeface="Arial" panose="020B0604020202020204" pitchFamily="34" charset="0"/>
              </a:rPr>
              <a:t>Second line</a:t>
            </a:r>
          </a:p>
        </p:txBody>
      </p:sp>
      <p:sp>
        <p:nvSpPr>
          <p:cNvPr id="27" name="Rectangle 26">
            <a:extLst>
              <a:ext uri="{FF2B5EF4-FFF2-40B4-BE49-F238E27FC236}">
                <a16:creationId xmlns:a16="http://schemas.microsoft.com/office/drawing/2014/main" id="{01F0D16E-85DC-BECA-262D-DB8C7BED96A3}"/>
              </a:ext>
            </a:extLst>
          </p:cNvPr>
          <p:cNvSpPr/>
          <p:nvPr/>
        </p:nvSpPr>
        <p:spPr>
          <a:xfrm>
            <a:off x="7933221" y="5197735"/>
            <a:ext cx="1224136" cy="59133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latin typeface="Arial" panose="020B0604020202020204" pitchFamily="34" charset="0"/>
                <a:cs typeface="Arial" panose="020B0604020202020204" pitchFamily="34" charset="0"/>
              </a:rPr>
              <a:t>Third</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line</a:t>
            </a:r>
          </a:p>
        </p:txBody>
      </p:sp>
      <p:sp>
        <p:nvSpPr>
          <p:cNvPr id="31" name="Rectangle 30">
            <a:extLst>
              <a:ext uri="{FF2B5EF4-FFF2-40B4-BE49-F238E27FC236}">
                <a16:creationId xmlns:a16="http://schemas.microsoft.com/office/drawing/2014/main" id="{20CB0757-9863-F327-4732-4E8CDD04CBD2}"/>
              </a:ext>
            </a:extLst>
          </p:cNvPr>
          <p:cNvSpPr/>
          <p:nvPr/>
        </p:nvSpPr>
        <p:spPr>
          <a:xfrm>
            <a:off x="9988164" y="5197735"/>
            <a:ext cx="1224136" cy="59133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latin typeface="Arial" panose="020B0604020202020204" pitchFamily="34" charset="0"/>
                <a:cs typeface="Arial" panose="020B0604020202020204" pitchFamily="34" charset="0"/>
              </a:rPr>
              <a:t>Third</a:t>
            </a:r>
            <a:br>
              <a:rPr lang="en-GB" dirty="0">
                <a:latin typeface="Arial" panose="020B0604020202020204" pitchFamily="34" charset="0"/>
                <a:cs typeface="Arial" panose="020B0604020202020204" pitchFamily="34" charset="0"/>
              </a:rPr>
            </a:br>
            <a:r>
              <a:rPr lang="en-GB" dirty="0">
                <a:latin typeface="Arial" panose="020B0604020202020204" pitchFamily="34" charset="0"/>
                <a:cs typeface="Arial" panose="020B0604020202020204" pitchFamily="34" charset="0"/>
              </a:rPr>
              <a:t>line</a:t>
            </a:r>
          </a:p>
        </p:txBody>
      </p:sp>
      <p:sp>
        <p:nvSpPr>
          <p:cNvPr id="71" name="Google Shape;458;p22">
            <a:extLst>
              <a:ext uri="{FF2B5EF4-FFF2-40B4-BE49-F238E27FC236}">
                <a16:creationId xmlns:a16="http://schemas.microsoft.com/office/drawing/2014/main" id="{A38478EA-96B4-FB45-884B-549B88A1B559}"/>
              </a:ext>
            </a:extLst>
          </p:cNvPr>
          <p:cNvSpPr/>
          <p:nvPr/>
        </p:nvSpPr>
        <p:spPr>
          <a:xfrm>
            <a:off x="2641114" y="1996927"/>
            <a:ext cx="2615962" cy="562533"/>
          </a:xfrm>
          <a:prstGeom prst="roundRect">
            <a:avLst>
              <a:gd name="adj" fmla="val 21705"/>
            </a:avLst>
          </a:prstGeom>
          <a:solidFill>
            <a:schemeClr val="accen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800" b="1" i="0" u="none" strike="noStrike" cap="none" dirty="0">
                <a:solidFill>
                  <a:schemeClr val="bg1"/>
                </a:solidFill>
                <a:latin typeface="Arial"/>
                <a:ea typeface="Arial"/>
                <a:cs typeface="Arial"/>
                <a:sym typeface="Arial"/>
              </a:rPr>
              <a:t>Advanced GC/GEA</a:t>
            </a:r>
            <a:endParaRPr lang="en-GB" sz="1800" i="0" u="none" strike="noStrike" cap="none" dirty="0">
              <a:solidFill>
                <a:schemeClr val="bg1"/>
              </a:solidFill>
              <a:latin typeface="Arial"/>
              <a:ea typeface="Arial"/>
              <a:cs typeface="Arial"/>
              <a:sym typeface="Arial"/>
            </a:endParaRPr>
          </a:p>
        </p:txBody>
      </p:sp>
      <p:sp>
        <p:nvSpPr>
          <p:cNvPr id="74" name="Google Shape;458;p22">
            <a:extLst>
              <a:ext uri="{FF2B5EF4-FFF2-40B4-BE49-F238E27FC236}">
                <a16:creationId xmlns:a16="http://schemas.microsoft.com/office/drawing/2014/main" id="{8B02DC7D-DFEC-F649-8B67-9695BD11B748}"/>
              </a:ext>
            </a:extLst>
          </p:cNvPr>
          <p:cNvSpPr/>
          <p:nvPr/>
        </p:nvSpPr>
        <p:spPr>
          <a:xfrm>
            <a:off x="4145450" y="2999817"/>
            <a:ext cx="2615962" cy="562533"/>
          </a:xfrm>
          <a:prstGeom prst="roundRect">
            <a:avLst>
              <a:gd name="adj" fmla="val 21705"/>
            </a:avLst>
          </a:prstGeom>
          <a:solidFill>
            <a:schemeClr val="bg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b="1" i="0" u="none" strike="noStrike" cap="none" dirty="0">
                <a:latin typeface="Arial"/>
                <a:ea typeface="Arial"/>
                <a:cs typeface="Arial"/>
                <a:sym typeface="Arial"/>
              </a:rPr>
              <a:t>MSS</a:t>
            </a:r>
            <a:endParaRPr lang="en-GB" i="0" u="none" strike="noStrike" cap="none" dirty="0">
              <a:latin typeface="Arial"/>
              <a:ea typeface="Arial"/>
              <a:cs typeface="Arial"/>
              <a:sym typeface="Arial"/>
            </a:endParaRPr>
          </a:p>
        </p:txBody>
      </p:sp>
      <p:sp>
        <p:nvSpPr>
          <p:cNvPr id="75" name="Google Shape;458;p22">
            <a:extLst>
              <a:ext uri="{FF2B5EF4-FFF2-40B4-BE49-F238E27FC236}">
                <a16:creationId xmlns:a16="http://schemas.microsoft.com/office/drawing/2014/main" id="{00071202-94B8-8843-AE45-7A5785D27A69}"/>
              </a:ext>
            </a:extLst>
          </p:cNvPr>
          <p:cNvSpPr/>
          <p:nvPr/>
        </p:nvSpPr>
        <p:spPr>
          <a:xfrm>
            <a:off x="336304" y="3879642"/>
            <a:ext cx="1725999" cy="562533"/>
          </a:xfrm>
          <a:prstGeom prst="roundRect">
            <a:avLst>
              <a:gd name="adj" fmla="val 21705"/>
            </a:avLst>
          </a:prstGeom>
          <a:ln>
            <a:headEnd type="none" w="sm" len="sm"/>
            <a:tailEnd type="none" w="sm" len="sm"/>
          </a:ln>
        </p:spPr>
        <p:style>
          <a:lnRef idx="2">
            <a:schemeClr val="accent1"/>
          </a:lnRef>
          <a:fillRef idx="1">
            <a:schemeClr val="lt1"/>
          </a:fillRef>
          <a:effectRef idx="0">
            <a:schemeClr val="accent1"/>
          </a:effectRef>
          <a:fontRef idx="minor">
            <a:schemeClr val="dk1"/>
          </a:fontRef>
        </p:style>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600" i="0" u="none" strike="noStrike" cap="none" dirty="0">
                <a:latin typeface="Arial"/>
                <a:ea typeface="Arial"/>
                <a:cs typeface="Arial"/>
                <a:sym typeface="Arial"/>
              </a:rPr>
              <a:t>Pembrolizumab</a:t>
            </a:r>
          </a:p>
        </p:txBody>
      </p:sp>
      <p:sp>
        <p:nvSpPr>
          <p:cNvPr id="73" name="Google Shape;458;p22">
            <a:extLst>
              <a:ext uri="{FF2B5EF4-FFF2-40B4-BE49-F238E27FC236}">
                <a16:creationId xmlns:a16="http://schemas.microsoft.com/office/drawing/2014/main" id="{D7428257-3F91-3246-9640-BA6D5C91C059}"/>
              </a:ext>
            </a:extLst>
          </p:cNvPr>
          <p:cNvSpPr/>
          <p:nvPr/>
        </p:nvSpPr>
        <p:spPr>
          <a:xfrm>
            <a:off x="171341" y="3000043"/>
            <a:ext cx="2615962" cy="562533"/>
          </a:xfrm>
          <a:prstGeom prst="roundRect">
            <a:avLst>
              <a:gd name="adj" fmla="val 21705"/>
            </a:avLst>
          </a:prstGeom>
          <a:solidFill>
            <a:schemeClr val="bg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b="1" i="0" u="none" strike="noStrike" cap="none" dirty="0">
                <a:latin typeface="Arial"/>
                <a:ea typeface="Arial"/>
                <a:cs typeface="Arial"/>
                <a:sym typeface="Arial"/>
              </a:rPr>
              <a:t>MSI</a:t>
            </a:r>
            <a:endParaRPr lang="en-GB" i="0" u="none" strike="noStrike" cap="none" dirty="0">
              <a:latin typeface="Arial"/>
              <a:ea typeface="Arial"/>
              <a:cs typeface="Arial"/>
              <a:sym typeface="Arial"/>
            </a:endParaRPr>
          </a:p>
        </p:txBody>
      </p:sp>
      <p:sp>
        <p:nvSpPr>
          <p:cNvPr id="76" name="Google Shape;458;p22">
            <a:extLst>
              <a:ext uri="{FF2B5EF4-FFF2-40B4-BE49-F238E27FC236}">
                <a16:creationId xmlns:a16="http://schemas.microsoft.com/office/drawing/2014/main" id="{53E5D00C-B9B1-9145-8089-F5509865F266}"/>
              </a:ext>
            </a:extLst>
          </p:cNvPr>
          <p:cNvSpPr/>
          <p:nvPr/>
        </p:nvSpPr>
        <p:spPr>
          <a:xfrm>
            <a:off x="2041078" y="4408221"/>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Chemotherapy</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alone</a:t>
            </a:r>
          </a:p>
        </p:txBody>
      </p:sp>
      <p:sp>
        <p:nvSpPr>
          <p:cNvPr id="77" name="Google Shape;458;p22">
            <a:extLst>
              <a:ext uri="{FF2B5EF4-FFF2-40B4-BE49-F238E27FC236}">
                <a16:creationId xmlns:a16="http://schemas.microsoft.com/office/drawing/2014/main" id="{602F8081-2E2A-5C4B-8D5F-4296140F7BE5}"/>
              </a:ext>
            </a:extLst>
          </p:cNvPr>
          <p:cNvSpPr/>
          <p:nvPr/>
        </p:nvSpPr>
        <p:spPr>
          <a:xfrm>
            <a:off x="3832079" y="4435328"/>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Chemotherapy + ramucirumab</a:t>
            </a:r>
          </a:p>
        </p:txBody>
      </p:sp>
      <p:sp>
        <p:nvSpPr>
          <p:cNvPr id="79" name="Google Shape;458;p22">
            <a:extLst>
              <a:ext uri="{FF2B5EF4-FFF2-40B4-BE49-F238E27FC236}">
                <a16:creationId xmlns:a16="http://schemas.microsoft.com/office/drawing/2014/main" id="{366A52D3-332E-4F42-BD0B-9C8479BED77A}"/>
              </a:ext>
            </a:extLst>
          </p:cNvPr>
          <p:cNvSpPr/>
          <p:nvPr/>
        </p:nvSpPr>
        <p:spPr>
          <a:xfrm>
            <a:off x="5724955" y="4435328"/>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Ramucirumab monotherapy</a:t>
            </a:r>
          </a:p>
        </p:txBody>
      </p:sp>
      <p:sp>
        <p:nvSpPr>
          <p:cNvPr id="80" name="Google Shape;458;p22">
            <a:extLst>
              <a:ext uri="{FF2B5EF4-FFF2-40B4-BE49-F238E27FC236}">
                <a16:creationId xmlns:a16="http://schemas.microsoft.com/office/drawing/2014/main" id="{DB3E7835-EE3B-6B43-B301-6E3CC0AF9BF1}"/>
              </a:ext>
            </a:extLst>
          </p:cNvPr>
          <p:cNvSpPr/>
          <p:nvPr/>
        </p:nvSpPr>
        <p:spPr>
          <a:xfrm>
            <a:off x="7619999" y="4435328"/>
            <a:ext cx="1850580" cy="647950"/>
          </a:xfrm>
          <a:prstGeom prst="roundRect">
            <a:avLst>
              <a:gd name="adj" fmla="val 21705"/>
            </a:avLst>
          </a:prstGeom>
          <a:solidFill>
            <a:schemeClr val="bg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Regorafenib</a:t>
            </a:r>
          </a:p>
        </p:txBody>
      </p:sp>
      <p:sp>
        <p:nvSpPr>
          <p:cNvPr id="81" name="Google Shape;458;p22">
            <a:extLst>
              <a:ext uri="{FF2B5EF4-FFF2-40B4-BE49-F238E27FC236}">
                <a16:creationId xmlns:a16="http://schemas.microsoft.com/office/drawing/2014/main" id="{A87BABD9-79DA-8643-BF14-496CE9872D46}"/>
              </a:ext>
            </a:extLst>
          </p:cNvPr>
          <p:cNvSpPr/>
          <p:nvPr/>
        </p:nvSpPr>
        <p:spPr>
          <a:xfrm>
            <a:off x="9674942" y="4435328"/>
            <a:ext cx="1850580" cy="647950"/>
          </a:xfrm>
          <a:prstGeom prst="roundRect">
            <a:avLst>
              <a:gd name="adj" fmla="val 21705"/>
            </a:avLst>
          </a:prstGeom>
          <a:solidFill>
            <a:schemeClr val="bg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Trifluridine/</a:t>
            </a:r>
          </a:p>
          <a:p>
            <a:pPr algn="ctr"/>
            <a:r>
              <a:rPr lang="en-GB" sz="1600" dirty="0">
                <a:latin typeface="Arial" panose="020B0604020202020204" pitchFamily="34" charset="0"/>
                <a:cs typeface="Arial" panose="020B0604020202020204" pitchFamily="34" charset="0"/>
              </a:rPr>
              <a:t>tipiracil</a:t>
            </a:r>
          </a:p>
        </p:txBody>
      </p:sp>
      <p:cxnSp>
        <p:nvCxnSpPr>
          <p:cNvPr id="2" name="Straight Connector 1">
            <a:extLst>
              <a:ext uri="{FF2B5EF4-FFF2-40B4-BE49-F238E27FC236}">
                <a16:creationId xmlns:a16="http://schemas.microsoft.com/office/drawing/2014/main" id="{A518437D-8324-700C-C886-3BB69A2F65C9}"/>
              </a:ext>
            </a:extLst>
          </p:cNvPr>
          <p:cNvCxnSpPr>
            <a:cxnSpLocks/>
          </p:cNvCxnSpPr>
          <p:nvPr/>
        </p:nvCxnSpPr>
        <p:spPr>
          <a:xfrm>
            <a:off x="1199302" y="3562350"/>
            <a:ext cx="0" cy="319789"/>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0" name="Rectangle 9">
            <a:extLst>
              <a:ext uri="{FF2B5EF4-FFF2-40B4-BE49-F238E27FC236}">
                <a16:creationId xmlns:a16="http://schemas.microsoft.com/office/drawing/2014/main" id="{CC563518-E42D-F7B5-C218-8076C8823739}"/>
              </a:ext>
            </a:extLst>
          </p:cNvPr>
          <p:cNvSpPr/>
          <p:nvPr/>
        </p:nvSpPr>
        <p:spPr>
          <a:xfrm>
            <a:off x="604832" y="4534196"/>
            <a:ext cx="1188941" cy="530279"/>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dirty="0">
                <a:latin typeface="Arial" panose="020B0604020202020204" pitchFamily="34" charset="0"/>
                <a:cs typeface="Arial" panose="020B0604020202020204" pitchFamily="34" charset="0"/>
              </a:rPr>
              <a:t>Second line</a:t>
            </a:r>
          </a:p>
        </p:txBody>
      </p:sp>
      <p:sp>
        <p:nvSpPr>
          <p:cNvPr id="3" name="Rectangle 2">
            <a:extLst>
              <a:ext uri="{FF2B5EF4-FFF2-40B4-BE49-F238E27FC236}">
                <a16:creationId xmlns:a16="http://schemas.microsoft.com/office/drawing/2014/main" id="{115DD46C-7D04-9B25-0799-DA05A9BAA49C}"/>
              </a:ext>
            </a:extLst>
          </p:cNvPr>
          <p:cNvSpPr/>
          <p:nvPr/>
        </p:nvSpPr>
        <p:spPr>
          <a:xfrm>
            <a:off x="7933221" y="5823629"/>
            <a:ext cx="1224136" cy="37342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200" dirty="0">
                <a:latin typeface="Arial" panose="020B0604020202020204" pitchFamily="34" charset="0"/>
                <a:cs typeface="Arial" panose="020B0604020202020204" pitchFamily="34" charset="0"/>
              </a:rPr>
              <a:t>Investigational</a:t>
            </a:r>
          </a:p>
        </p:txBody>
      </p:sp>
    </p:spTree>
    <p:extLst>
      <p:ext uri="{BB962C8B-B14F-4D97-AF65-F5344CB8AC3E}">
        <p14:creationId xmlns:p14="http://schemas.microsoft.com/office/powerpoint/2010/main" val="188907628"/>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839C73-C41A-374C-B8D5-4F8DF2FEFDFD}"/>
              </a:ext>
            </a:extLst>
          </p:cNvPr>
          <p:cNvSpPr>
            <a:spLocks noGrp="1"/>
          </p:cNvSpPr>
          <p:nvPr>
            <p:ph type="title"/>
          </p:nvPr>
        </p:nvSpPr>
        <p:spPr/>
        <p:txBody>
          <a:bodyPr/>
          <a:lstStyle/>
          <a:p>
            <a:r>
              <a:rPr lang="en-GB" dirty="0"/>
              <a:t>Refractory advanced gastroesophageal cancer</a:t>
            </a:r>
          </a:p>
        </p:txBody>
      </p:sp>
      <p:sp>
        <p:nvSpPr>
          <p:cNvPr id="4" name="Content Placeholder 3">
            <a:extLst>
              <a:ext uri="{FF2B5EF4-FFF2-40B4-BE49-F238E27FC236}">
                <a16:creationId xmlns:a16="http://schemas.microsoft.com/office/drawing/2014/main" id="{EAD7128E-A733-0C4D-A691-86C0BA6F97CF}"/>
              </a:ext>
            </a:extLst>
          </p:cNvPr>
          <p:cNvSpPr>
            <a:spLocks noGrp="1"/>
          </p:cNvSpPr>
          <p:nvPr>
            <p:ph sz="quarter" idx="15"/>
          </p:nvPr>
        </p:nvSpPr>
        <p:spPr>
          <a:xfrm>
            <a:off x="620183" y="6335012"/>
            <a:ext cx="10180339" cy="407804"/>
          </a:xfrm>
        </p:spPr>
        <p:txBody>
          <a:bodyPr anchor="ctr">
            <a:spAutoFit/>
          </a:bodyPr>
          <a:lstStyle/>
          <a:p>
            <a:r>
              <a:rPr lang="en-GB" dirty="0"/>
              <a:t> Lam LL, et al. BMC Cancer. 2023;23:180; https://clinicaltrials.gov/ct2/show/NCT05476796. Accessed March 2023.</a:t>
            </a:r>
          </a:p>
          <a:p>
            <a:r>
              <a:rPr lang="en-GB" dirty="0"/>
              <a:t> FOLFOX, folinic acid, fluorouracil, and oxaliplatin</a:t>
            </a:r>
          </a:p>
        </p:txBody>
      </p:sp>
      <p:graphicFrame>
        <p:nvGraphicFramePr>
          <p:cNvPr id="8" name="Table 7">
            <a:extLst>
              <a:ext uri="{FF2B5EF4-FFF2-40B4-BE49-F238E27FC236}">
                <a16:creationId xmlns:a16="http://schemas.microsoft.com/office/drawing/2014/main" id="{04207E89-9F04-3DF4-DEF9-B3D7E7B901D0}"/>
              </a:ext>
            </a:extLst>
          </p:cNvPr>
          <p:cNvGraphicFramePr>
            <a:graphicFrameLocks noGrp="1"/>
          </p:cNvGraphicFramePr>
          <p:nvPr>
            <p:extLst>
              <p:ext uri="{D42A27DB-BD31-4B8C-83A1-F6EECF244321}">
                <p14:modId xmlns:p14="http://schemas.microsoft.com/office/powerpoint/2010/main" val="1263495695"/>
              </p:ext>
            </p:extLst>
          </p:nvPr>
        </p:nvGraphicFramePr>
        <p:xfrm>
          <a:off x="619201" y="1406825"/>
          <a:ext cx="9367642" cy="2368954"/>
        </p:xfrm>
        <a:graphic>
          <a:graphicData uri="http://schemas.openxmlformats.org/drawingml/2006/table">
            <a:tbl>
              <a:tblPr firstRow="1" bandRow="1">
                <a:tableStyleId>{5C22544A-7EE6-4342-B048-85BDC9FD1C3A}</a:tableStyleId>
              </a:tblPr>
              <a:tblGrid>
                <a:gridCol w="2308264">
                  <a:extLst>
                    <a:ext uri="{9D8B030D-6E8A-4147-A177-3AD203B41FA5}">
                      <a16:colId xmlns:a16="http://schemas.microsoft.com/office/drawing/2014/main" val="1381124626"/>
                    </a:ext>
                  </a:extLst>
                </a:gridCol>
                <a:gridCol w="1163886">
                  <a:extLst>
                    <a:ext uri="{9D8B030D-6E8A-4147-A177-3AD203B41FA5}">
                      <a16:colId xmlns:a16="http://schemas.microsoft.com/office/drawing/2014/main" val="574076929"/>
                    </a:ext>
                  </a:extLst>
                </a:gridCol>
                <a:gridCol w="2264972">
                  <a:extLst>
                    <a:ext uri="{9D8B030D-6E8A-4147-A177-3AD203B41FA5}">
                      <a16:colId xmlns:a16="http://schemas.microsoft.com/office/drawing/2014/main" val="40145574"/>
                    </a:ext>
                  </a:extLst>
                </a:gridCol>
                <a:gridCol w="3630520">
                  <a:extLst>
                    <a:ext uri="{9D8B030D-6E8A-4147-A177-3AD203B41FA5}">
                      <a16:colId xmlns:a16="http://schemas.microsoft.com/office/drawing/2014/main" val="2619548366"/>
                    </a:ext>
                  </a:extLst>
                </a:gridCol>
              </a:tblGrid>
              <a:tr h="667098">
                <a:tc>
                  <a:txBody>
                    <a:bodyPr/>
                    <a:lstStyle/>
                    <a:p>
                      <a:r>
                        <a:rPr lang="en-GB" sz="1800" dirty="0">
                          <a:latin typeface="Arial" panose="020B0604020202020204" pitchFamily="34" charset="0"/>
                          <a:cs typeface="Arial" panose="020B0604020202020204" pitchFamily="34" charset="0"/>
                        </a:rPr>
                        <a:t>Name</a:t>
                      </a:r>
                    </a:p>
                  </a:txBody>
                  <a:tcPr marL="91453" marR="91453" anchor="ctr"/>
                </a:tc>
                <a:tc>
                  <a:txBody>
                    <a:bodyPr/>
                    <a:lstStyle/>
                    <a:p>
                      <a:pPr algn="ctr"/>
                      <a:r>
                        <a:rPr lang="en-GB" sz="1800" dirty="0">
                          <a:latin typeface="Arial" panose="020B0604020202020204" pitchFamily="34" charset="0"/>
                          <a:cs typeface="Arial" panose="020B0604020202020204" pitchFamily="34" charset="0"/>
                        </a:rPr>
                        <a:t>Phase</a:t>
                      </a:r>
                    </a:p>
                  </a:txBody>
                  <a:tcPr marL="91453" marR="91453" anchor="ctr"/>
                </a:tc>
                <a:tc>
                  <a:txBody>
                    <a:bodyPr/>
                    <a:lstStyle/>
                    <a:p>
                      <a:pPr algn="ctr"/>
                      <a:r>
                        <a:rPr lang="en-GB" sz="1800" dirty="0">
                          <a:latin typeface="Arial" panose="020B0604020202020204" pitchFamily="34" charset="0"/>
                          <a:cs typeface="Arial" panose="020B0604020202020204" pitchFamily="34" charset="0"/>
                        </a:rPr>
                        <a:t>Drug</a:t>
                      </a:r>
                    </a:p>
                  </a:txBody>
                  <a:tcPr marL="91453" marR="91453" anchor="ctr"/>
                </a:tc>
                <a:tc>
                  <a:txBody>
                    <a:bodyPr/>
                    <a:lstStyle/>
                    <a:p>
                      <a:r>
                        <a:rPr lang="en-GB" sz="1800" dirty="0">
                          <a:latin typeface="Arial" panose="020B0604020202020204" pitchFamily="34" charset="0"/>
                          <a:cs typeface="Arial" panose="020B0604020202020204" pitchFamily="34" charset="0"/>
                        </a:rPr>
                        <a:t>Arms</a:t>
                      </a:r>
                    </a:p>
                  </a:txBody>
                  <a:tcPr marL="91453" marR="91453" anchor="ctr"/>
                </a:tc>
                <a:extLst>
                  <a:ext uri="{0D108BD9-81ED-4DB2-BD59-A6C34878D82A}">
                    <a16:rowId xmlns:a16="http://schemas.microsoft.com/office/drawing/2014/main" val="1513537000"/>
                  </a:ext>
                </a:extLst>
              </a:tr>
              <a:tr h="850928">
                <a:tc>
                  <a:txBody>
                    <a:bodyPr/>
                    <a:lstStyle/>
                    <a:p>
                      <a:r>
                        <a:rPr lang="en-GB" sz="1800" dirty="0">
                          <a:latin typeface="Arial" panose="020B0604020202020204" pitchFamily="34" charset="0"/>
                          <a:cs typeface="Arial" panose="020B0604020202020204" pitchFamily="34" charset="0"/>
                        </a:rPr>
                        <a:t>INTEGRATE IIB</a:t>
                      </a:r>
                      <a:endParaRPr lang="en-GB" sz="180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800" dirty="0">
                          <a:latin typeface="Arial" panose="020B0604020202020204" pitchFamily="34" charset="0"/>
                          <a:cs typeface="Arial" panose="020B0604020202020204" pitchFamily="34" charset="0"/>
                        </a:rPr>
                        <a:t>3 </a:t>
                      </a:r>
                    </a:p>
                  </a:txBody>
                  <a:tcPr marL="91453" marR="91453" anchor="ctr"/>
                </a:tc>
                <a:tc>
                  <a:txBody>
                    <a:bodyPr/>
                    <a:lstStyle/>
                    <a:p>
                      <a:pPr algn="ctr"/>
                      <a:r>
                        <a:rPr lang="en-GB" sz="1800" dirty="0">
                          <a:latin typeface="Arial" panose="020B0604020202020204" pitchFamily="34" charset="0"/>
                          <a:cs typeface="Arial" panose="020B0604020202020204" pitchFamily="34" charset="0"/>
                        </a:rPr>
                        <a:t>Regorafenib </a:t>
                      </a:r>
                    </a:p>
                  </a:txBody>
                  <a:tcPr marL="91453" marR="91453" anchor="ctr"/>
                </a:tc>
                <a:tc>
                  <a:txBody>
                    <a:bodyPr/>
                    <a:lstStyle/>
                    <a:p>
                      <a:pPr marL="171450" indent="-171450" algn="l" defTabSz="457200" rtl="0" eaLnBrk="1" latinLnBrk="0" hangingPunct="1">
                        <a:buClr>
                          <a:schemeClr val="accent1"/>
                        </a:buClr>
                        <a:buFont typeface="Arial" panose="020B0604020202020204" pitchFamily="34" charset="0"/>
                        <a:buChar char="•"/>
                      </a:pPr>
                      <a:r>
                        <a:rPr lang="en-GB" sz="1800" b="0" i="0" kern="1200" dirty="0">
                          <a:solidFill>
                            <a:schemeClr val="dk1"/>
                          </a:solidFill>
                          <a:effectLst/>
                          <a:latin typeface="Arial" panose="020B0604020202020204" pitchFamily="34" charset="0"/>
                          <a:ea typeface="+mn-ea"/>
                          <a:cs typeface="Arial" panose="020B0604020202020204" pitchFamily="34" charset="0"/>
                        </a:rPr>
                        <a:t>Regorafenib plus nivolumab</a:t>
                      </a:r>
                    </a:p>
                    <a:p>
                      <a:pPr marL="171450" indent="-171450" algn="l" defTabSz="457200" rtl="0" eaLnBrk="1" latinLnBrk="0" hangingPunct="1">
                        <a:buClr>
                          <a:schemeClr val="accent1"/>
                        </a:buClr>
                        <a:buFont typeface="Arial" panose="020B0604020202020204" pitchFamily="34" charset="0"/>
                        <a:buChar char="•"/>
                      </a:pPr>
                      <a:r>
                        <a:rPr lang="en-GB" sz="1800" b="0" i="0" kern="1200" dirty="0">
                          <a:solidFill>
                            <a:schemeClr val="dk1"/>
                          </a:solidFill>
                          <a:effectLst/>
                          <a:latin typeface="Arial" panose="020B0604020202020204" pitchFamily="34" charset="0"/>
                          <a:ea typeface="+mn-ea"/>
                          <a:cs typeface="Arial" panose="020B0604020202020204" pitchFamily="34" charset="0"/>
                        </a:rPr>
                        <a:t>Standard of care </a:t>
                      </a:r>
                    </a:p>
                  </a:txBody>
                  <a:tcPr marL="91453" marR="91453" anchor="ctr"/>
                </a:tc>
                <a:extLst>
                  <a:ext uri="{0D108BD9-81ED-4DB2-BD59-A6C34878D82A}">
                    <a16:rowId xmlns:a16="http://schemas.microsoft.com/office/drawing/2014/main" val="4068236185"/>
                  </a:ext>
                </a:extLst>
              </a:tr>
              <a:tr h="850928">
                <a:tc>
                  <a:txBody>
                    <a:bodyPr/>
                    <a:lstStyle/>
                    <a:p>
                      <a:r>
                        <a:rPr lang="en-GB" sz="1800" dirty="0">
                          <a:latin typeface="Arial" panose="020B0604020202020204" pitchFamily="34" charset="0"/>
                          <a:cs typeface="Arial" panose="020B0604020202020204" pitchFamily="34" charset="0"/>
                        </a:rPr>
                        <a:t>LOGICAN</a:t>
                      </a:r>
                      <a:endParaRPr lang="en-GB" sz="180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800" dirty="0">
                          <a:latin typeface="Arial" panose="020B0604020202020204" pitchFamily="34" charset="0"/>
                          <a:cs typeface="Arial" panose="020B0604020202020204" pitchFamily="34" charset="0"/>
                        </a:rPr>
                        <a:t>2</a:t>
                      </a:r>
                    </a:p>
                  </a:txBody>
                  <a:tcPr marL="91453" marR="91453" anchor="ctr"/>
                </a:tc>
                <a:tc>
                  <a:txBody>
                    <a:bodyPr/>
                    <a:lstStyle/>
                    <a:p>
                      <a:pPr algn="ctr"/>
                      <a:r>
                        <a:rPr lang="en-GB" sz="1800" b="0" i="0" kern="1200" dirty="0">
                          <a:solidFill>
                            <a:schemeClr val="dk1"/>
                          </a:solidFill>
                          <a:effectLst/>
                          <a:latin typeface="Arial" panose="020B0604020202020204" pitchFamily="34" charset="0"/>
                          <a:ea typeface="+mn-ea"/>
                          <a:cs typeface="Arial" panose="020B0604020202020204" pitchFamily="34" charset="0"/>
                        </a:rPr>
                        <a:t>Trifluridine/tipiracil</a:t>
                      </a:r>
                      <a:endParaRPr lang="en-GB" sz="1800" b="0" i="0" dirty="0">
                        <a:latin typeface="Arial" panose="020B0604020202020204" pitchFamily="34" charset="0"/>
                        <a:cs typeface="Arial" panose="020B0604020202020204" pitchFamily="34" charset="0"/>
                      </a:endParaRPr>
                    </a:p>
                  </a:txBody>
                  <a:tcPr marL="91453" marR="91453" anchor="ctr"/>
                </a:tc>
                <a:tc>
                  <a:txBody>
                    <a:bodyPr/>
                    <a:lstStyle/>
                    <a:p>
                      <a:pPr marL="171450" indent="-171450" algn="l" defTabSz="457200" rtl="0" eaLnBrk="1" latinLnBrk="0" hangingPunct="1">
                        <a:buClr>
                          <a:schemeClr val="accent1"/>
                        </a:buClr>
                        <a:buFont typeface="Arial" panose="020B0604020202020204" pitchFamily="34" charset="0"/>
                        <a:buChar char="•"/>
                      </a:pPr>
                      <a:r>
                        <a:rPr lang="en-GB" sz="1800" b="0" i="0" kern="1200" dirty="0">
                          <a:solidFill>
                            <a:schemeClr val="dk1"/>
                          </a:solidFill>
                          <a:effectLst/>
                          <a:latin typeface="Arial" panose="020B0604020202020204" pitchFamily="34" charset="0"/>
                          <a:ea typeface="+mn-ea"/>
                          <a:cs typeface="Arial" panose="020B0604020202020204" pitchFamily="34" charset="0"/>
                        </a:rPr>
                        <a:t>Trifluridine/tipiracil + oxaliplatin</a:t>
                      </a:r>
                    </a:p>
                    <a:p>
                      <a:pPr marL="171450" indent="-171450" algn="l" defTabSz="457200" rtl="0" eaLnBrk="1" latinLnBrk="0" hangingPunct="1">
                        <a:buClr>
                          <a:schemeClr val="accent1"/>
                        </a:buClr>
                        <a:buFont typeface="Arial" panose="020B0604020202020204" pitchFamily="34" charset="0"/>
                        <a:buChar char="•"/>
                      </a:pPr>
                      <a:r>
                        <a:rPr lang="en-GB" sz="1800" b="0" i="0" kern="1200" dirty="0">
                          <a:solidFill>
                            <a:schemeClr val="dk1"/>
                          </a:solidFill>
                          <a:effectLst/>
                          <a:latin typeface="Arial" panose="020B0604020202020204" pitchFamily="34" charset="0"/>
                          <a:ea typeface="+mn-ea"/>
                          <a:cs typeface="Arial" panose="020B0604020202020204" pitchFamily="34" charset="0"/>
                        </a:rPr>
                        <a:t>FOLFOX</a:t>
                      </a:r>
                    </a:p>
                  </a:txBody>
                  <a:tcPr marL="91453" marR="91453" anchor="ctr"/>
                </a:tc>
                <a:extLst>
                  <a:ext uri="{0D108BD9-81ED-4DB2-BD59-A6C34878D82A}">
                    <a16:rowId xmlns:a16="http://schemas.microsoft.com/office/drawing/2014/main" val="2516460732"/>
                  </a:ext>
                </a:extLst>
              </a:tr>
            </a:tbl>
          </a:graphicData>
        </a:graphic>
      </p:graphicFrame>
    </p:spTree>
    <p:extLst>
      <p:ext uri="{BB962C8B-B14F-4D97-AF65-F5344CB8AC3E}">
        <p14:creationId xmlns:p14="http://schemas.microsoft.com/office/powerpoint/2010/main" val="1551618699"/>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a:spLocks noGrp="1"/>
          </p:cNvSpPr>
          <p:nvPr>
            <p:ph type="title"/>
          </p:nvPr>
        </p:nvSpPr>
        <p:spPr/>
        <p:txBody>
          <a:bodyPr/>
          <a:lstStyle/>
          <a:p>
            <a:r>
              <a:rPr lang="en-GB" dirty="0"/>
              <a:t>PFS in Gastroesophageal Cancer with Intrinsic Trastuzumab Resistance</a:t>
            </a:r>
          </a:p>
        </p:txBody>
      </p:sp>
      <p:sp>
        <p:nvSpPr>
          <p:cNvPr id="109" name="Content Placeholder 108">
            <a:extLst>
              <a:ext uri="{FF2B5EF4-FFF2-40B4-BE49-F238E27FC236}">
                <a16:creationId xmlns:a16="http://schemas.microsoft.com/office/drawing/2014/main" id="{DA7E1EE7-3070-734A-9A44-1BBF121B8A41}"/>
              </a:ext>
            </a:extLst>
          </p:cNvPr>
          <p:cNvSpPr>
            <a:spLocks noGrp="1"/>
          </p:cNvSpPr>
          <p:nvPr>
            <p:ph sz="quarter" idx="14"/>
          </p:nvPr>
        </p:nvSpPr>
        <p:spPr/>
        <p:txBody>
          <a:bodyPr>
            <a:normAutofit/>
          </a:bodyPr>
          <a:lstStyle/>
          <a:p>
            <a:r>
              <a:rPr lang="en-GB" sz="1800" dirty="0"/>
              <a:t>Retrospective analysis of MSKCC cohort: predominantly younger patients with stage IV gastroesophageal cancer (N=295)</a:t>
            </a:r>
          </a:p>
          <a:p>
            <a:r>
              <a:rPr lang="en-GB" sz="1800" dirty="0"/>
              <a:t>30% of HER2+ tumours lacked </a:t>
            </a:r>
            <a:r>
              <a:rPr lang="en-GB" sz="1800" i="1" dirty="0"/>
              <a:t>ERBB2</a:t>
            </a:r>
            <a:r>
              <a:rPr lang="en-GB" sz="1800" dirty="0"/>
              <a:t> amplification or had co-mutations of the RTK/RAS/PI3K pathway; such patients had rapid progression on trastuzumab</a:t>
            </a:r>
          </a:p>
        </p:txBody>
      </p:sp>
      <p:sp>
        <p:nvSpPr>
          <p:cNvPr id="100" name="Content Placeholder 99">
            <a:extLst>
              <a:ext uri="{FF2B5EF4-FFF2-40B4-BE49-F238E27FC236}">
                <a16:creationId xmlns:a16="http://schemas.microsoft.com/office/drawing/2014/main" id="{6592D312-C94C-C94F-9E6E-96BDB75ECB7B}"/>
              </a:ext>
            </a:extLst>
          </p:cNvPr>
          <p:cNvSpPr>
            <a:spLocks noGrp="1"/>
          </p:cNvSpPr>
          <p:nvPr>
            <p:ph sz="quarter" idx="15"/>
          </p:nvPr>
        </p:nvSpPr>
        <p:spPr>
          <a:xfrm>
            <a:off x="620183" y="6356351"/>
            <a:ext cx="10015707" cy="365125"/>
          </a:xfrm>
        </p:spPr>
        <p:txBody>
          <a:bodyPr anchor="b"/>
          <a:lstStyle/>
          <a:p>
            <a:r>
              <a:rPr lang="en-GB" dirty="0">
                <a:solidFill>
                  <a:schemeClr val="tx2"/>
                </a:solidFill>
              </a:rPr>
              <a:t>CI, confidence interval; HER2</a:t>
            </a:r>
            <a:r>
              <a:rPr lang="en-GB" dirty="0"/>
              <a:t>, human epidermal growth factor receptor 2; HR, hazard ratio; MSKCC, Memorial Sloan Kettering Cancer Center; PI3K, phosphoinositide 3-kinase; PFS, progression-free survival; RTK, receptor tyrosine kinase</a:t>
            </a:r>
          </a:p>
          <a:p>
            <a:r>
              <a:rPr lang="en-GB" dirty="0"/>
              <a:t>Janjigian YY, et al. Cancer Discov. 2018;8:49-58</a:t>
            </a:r>
          </a:p>
        </p:txBody>
      </p:sp>
      <p:grpSp>
        <p:nvGrpSpPr>
          <p:cNvPr id="6" name="object 6"/>
          <p:cNvGrpSpPr/>
          <p:nvPr/>
        </p:nvGrpSpPr>
        <p:grpSpPr>
          <a:xfrm>
            <a:off x="7335901" y="5253264"/>
            <a:ext cx="3394075" cy="97790"/>
            <a:chOff x="7335901" y="5482108"/>
            <a:chExt cx="3394075" cy="97790"/>
          </a:xfrm>
        </p:grpSpPr>
        <p:sp>
          <p:nvSpPr>
            <p:cNvPr id="7" name="object 7"/>
            <p:cNvSpPr/>
            <p:nvPr/>
          </p:nvSpPr>
          <p:spPr>
            <a:xfrm>
              <a:off x="7343968" y="5488454"/>
              <a:ext cx="3371850" cy="0"/>
            </a:xfrm>
            <a:custGeom>
              <a:avLst/>
              <a:gdLst/>
              <a:ahLst/>
              <a:cxnLst/>
              <a:rect l="l" t="t" r="r" b="b"/>
              <a:pathLst>
                <a:path w="3371850">
                  <a:moveTo>
                    <a:pt x="3371699" y="0"/>
                  </a:move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 name="object 8"/>
            <p:cNvSpPr/>
            <p:nvPr/>
          </p:nvSpPr>
          <p:spPr>
            <a:xfrm>
              <a:off x="7342248" y="5488456"/>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 name="object 9"/>
            <p:cNvSpPr/>
            <p:nvPr/>
          </p:nvSpPr>
          <p:spPr>
            <a:xfrm>
              <a:off x="7825246" y="5488457"/>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0" name="object 10"/>
            <p:cNvSpPr/>
            <p:nvPr/>
          </p:nvSpPr>
          <p:spPr>
            <a:xfrm>
              <a:off x="8308244" y="5488459"/>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 name="object 11"/>
            <p:cNvSpPr/>
            <p:nvPr/>
          </p:nvSpPr>
          <p:spPr>
            <a:xfrm>
              <a:off x="8791243" y="5488462"/>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 name="object 12"/>
            <p:cNvSpPr/>
            <p:nvPr/>
          </p:nvSpPr>
          <p:spPr>
            <a:xfrm>
              <a:off x="9274241" y="5488463"/>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 name="object 13"/>
            <p:cNvSpPr/>
            <p:nvPr/>
          </p:nvSpPr>
          <p:spPr>
            <a:xfrm>
              <a:off x="9757238" y="5488466"/>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 name="object 14"/>
            <p:cNvSpPr/>
            <p:nvPr/>
          </p:nvSpPr>
          <p:spPr>
            <a:xfrm>
              <a:off x="10240236" y="5488467"/>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 name="object 15"/>
            <p:cNvSpPr/>
            <p:nvPr/>
          </p:nvSpPr>
          <p:spPr>
            <a:xfrm>
              <a:off x="10723232" y="5488467"/>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16" name="object 16"/>
          <p:cNvSpPr txBox="1"/>
          <p:nvPr/>
        </p:nvSpPr>
        <p:spPr>
          <a:xfrm>
            <a:off x="7231122" y="5336296"/>
            <a:ext cx="705485" cy="197490"/>
          </a:xfrm>
          <a:prstGeom prst="rect">
            <a:avLst/>
          </a:prstGeom>
        </p:spPr>
        <p:txBody>
          <a:bodyPr vert="horz" wrap="square" lIns="0" tIns="12700" rIns="0" bIns="0" rtlCol="0">
            <a:spAutoFit/>
          </a:bodyPr>
          <a:lstStyle/>
          <a:p>
            <a:pPr marL="12700">
              <a:lnSpc>
                <a:spcPct val="100000"/>
              </a:lnSpc>
              <a:spcBef>
                <a:spcPts val="100"/>
              </a:spcBef>
              <a:tabLst>
                <a:tab pos="495300" algn="l"/>
              </a:tabLst>
            </a:pPr>
            <a:r>
              <a:rPr sz="1200" b="1" spc="-25" dirty="0">
                <a:latin typeface="Arial" panose="020B0604020202020204" pitchFamily="34" charset="0"/>
                <a:cs typeface="Arial" panose="020B0604020202020204" pitchFamily="34" charset="0"/>
              </a:rPr>
              <a:t>0.2</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0.5</a:t>
            </a:r>
            <a:endParaRPr sz="1200" dirty="0">
              <a:latin typeface="Arial" panose="020B0604020202020204" pitchFamily="34" charset="0"/>
              <a:cs typeface="Arial" panose="020B0604020202020204" pitchFamily="34" charset="0"/>
            </a:endParaRPr>
          </a:p>
        </p:txBody>
      </p:sp>
      <p:sp>
        <p:nvSpPr>
          <p:cNvPr id="17" name="object 17"/>
          <p:cNvSpPr txBox="1"/>
          <p:nvPr/>
        </p:nvSpPr>
        <p:spPr>
          <a:xfrm>
            <a:off x="8256621" y="5336296"/>
            <a:ext cx="102870" cy="197490"/>
          </a:xfrm>
          <a:prstGeom prst="rect">
            <a:avLst/>
          </a:prstGeom>
        </p:spPr>
        <p:txBody>
          <a:bodyPr vert="horz" wrap="square" lIns="0" tIns="12700" rIns="0" bIns="0" rtlCol="0">
            <a:spAutoFit/>
          </a:bodyPr>
          <a:lstStyle/>
          <a:p>
            <a:pPr marL="12700">
              <a:lnSpc>
                <a:spcPct val="100000"/>
              </a:lnSpc>
              <a:spcBef>
                <a:spcPts val="100"/>
              </a:spcBef>
            </a:pPr>
            <a:r>
              <a:rPr sz="1200" b="1" dirty="0">
                <a:latin typeface="Arial" panose="020B0604020202020204" pitchFamily="34" charset="0"/>
                <a:cs typeface="Arial" panose="020B0604020202020204" pitchFamily="34" charset="0"/>
              </a:rPr>
              <a:t>1</a:t>
            </a:r>
            <a:endParaRPr sz="1200" dirty="0">
              <a:latin typeface="Arial" panose="020B0604020202020204" pitchFamily="34" charset="0"/>
              <a:cs typeface="Arial" panose="020B0604020202020204" pitchFamily="34" charset="0"/>
            </a:endParaRPr>
          </a:p>
        </p:txBody>
      </p:sp>
      <p:sp>
        <p:nvSpPr>
          <p:cNvPr id="18" name="object 18"/>
          <p:cNvSpPr txBox="1"/>
          <p:nvPr/>
        </p:nvSpPr>
        <p:spPr>
          <a:xfrm>
            <a:off x="9222685" y="5336296"/>
            <a:ext cx="102870" cy="197490"/>
          </a:xfrm>
          <a:prstGeom prst="rect">
            <a:avLst/>
          </a:prstGeom>
        </p:spPr>
        <p:txBody>
          <a:bodyPr vert="horz" wrap="square" lIns="0" tIns="12700" rIns="0" bIns="0" rtlCol="0">
            <a:spAutoFit/>
          </a:bodyPr>
          <a:lstStyle/>
          <a:p>
            <a:pPr marL="12700">
              <a:lnSpc>
                <a:spcPct val="100000"/>
              </a:lnSpc>
              <a:spcBef>
                <a:spcPts val="100"/>
              </a:spcBef>
            </a:pPr>
            <a:r>
              <a:rPr sz="1200" b="1" dirty="0">
                <a:latin typeface="Arial" panose="020B0604020202020204" pitchFamily="34" charset="0"/>
                <a:cs typeface="Arial" panose="020B0604020202020204" pitchFamily="34" charset="0"/>
              </a:rPr>
              <a:t>5</a:t>
            </a:r>
            <a:endParaRPr sz="1200" dirty="0">
              <a:latin typeface="Arial" panose="020B0604020202020204" pitchFamily="34" charset="0"/>
              <a:cs typeface="Arial" panose="020B0604020202020204" pitchFamily="34" charset="0"/>
            </a:endParaRPr>
          </a:p>
        </p:txBody>
      </p:sp>
      <p:sp>
        <p:nvSpPr>
          <p:cNvPr id="19" name="object 19"/>
          <p:cNvSpPr txBox="1"/>
          <p:nvPr/>
        </p:nvSpPr>
        <p:spPr>
          <a:xfrm>
            <a:off x="9663578" y="5336296"/>
            <a:ext cx="180975"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10</a:t>
            </a:r>
            <a:endParaRPr sz="1200" dirty="0">
              <a:latin typeface="Arial" panose="020B0604020202020204" pitchFamily="34" charset="0"/>
              <a:cs typeface="Arial" panose="020B0604020202020204" pitchFamily="34" charset="0"/>
            </a:endParaRPr>
          </a:p>
        </p:txBody>
      </p:sp>
      <p:sp>
        <p:nvSpPr>
          <p:cNvPr id="20" name="object 20"/>
          <p:cNvSpPr txBox="1"/>
          <p:nvPr/>
        </p:nvSpPr>
        <p:spPr>
          <a:xfrm>
            <a:off x="10149734" y="5336296"/>
            <a:ext cx="180975"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20</a:t>
            </a:r>
            <a:endParaRPr sz="1200" dirty="0">
              <a:latin typeface="Arial" panose="020B0604020202020204" pitchFamily="34" charset="0"/>
              <a:cs typeface="Arial" panose="020B0604020202020204" pitchFamily="34" charset="0"/>
            </a:endParaRPr>
          </a:p>
        </p:txBody>
      </p:sp>
      <p:sp>
        <p:nvSpPr>
          <p:cNvPr id="21" name="object 21"/>
          <p:cNvSpPr txBox="1"/>
          <p:nvPr/>
        </p:nvSpPr>
        <p:spPr>
          <a:xfrm>
            <a:off x="10635890" y="5336296"/>
            <a:ext cx="180975"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50</a:t>
            </a:r>
            <a:endParaRPr sz="1200" dirty="0">
              <a:latin typeface="Arial" panose="020B0604020202020204" pitchFamily="34" charset="0"/>
              <a:cs typeface="Arial" panose="020B0604020202020204" pitchFamily="34" charset="0"/>
            </a:endParaRPr>
          </a:p>
        </p:txBody>
      </p:sp>
      <p:sp>
        <p:nvSpPr>
          <p:cNvPr id="22" name="object 22"/>
          <p:cNvSpPr txBox="1"/>
          <p:nvPr/>
        </p:nvSpPr>
        <p:spPr>
          <a:xfrm>
            <a:off x="8740034" y="5336296"/>
            <a:ext cx="102870" cy="197490"/>
          </a:xfrm>
          <a:prstGeom prst="rect">
            <a:avLst/>
          </a:prstGeom>
        </p:spPr>
        <p:txBody>
          <a:bodyPr vert="horz" wrap="square" lIns="0" tIns="12700" rIns="0" bIns="0" rtlCol="0">
            <a:spAutoFit/>
          </a:bodyPr>
          <a:lstStyle/>
          <a:p>
            <a:pPr marL="12700">
              <a:lnSpc>
                <a:spcPct val="100000"/>
              </a:lnSpc>
              <a:spcBef>
                <a:spcPts val="100"/>
              </a:spcBef>
            </a:pPr>
            <a:r>
              <a:rPr sz="1200" b="1" dirty="0">
                <a:latin typeface="Arial" panose="020B0604020202020204" pitchFamily="34" charset="0"/>
                <a:cs typeface="Arial" panose="020B0604020202020204" pitchFamily="34" charset="0"/>
              </a:rPr>
              <a:t>2</a:t>
            </a:r>
            <a:endParaRPr sz="1200" dirty="0">
              <a:latin typeface="Arial" panose="020B0604020202020204" pitchFamily="34" charset="0"/>
              <a:cs typeface="Arial" panose="020B0604020202020204" pitchFamily="34" charset="0"/>
            </a:endParaRPr>
          </a:p>
        </p:txBody>
      </p:sp>
      <p:sp>
        <p:nvSpPr>
          <p:cNvPr id="23" name="object 23"/>
          <p:cNvSpPr/>
          <p:nvPr/>
        </p:nvSpPr>
        <p:spPr>
          <a:xfrm>
            <a:off x="8308246" y="3114991"/>
            <a:ext cx="0" cy="2143760"/>
          </a:xfrm>
          <a:custGeom>
            <a:avLst/>
            <a:gdLst/>
            <a:ahLst/>
            <a:cxnLst/>
            <a:rect l="l" t="t" r="r" b="b"/>
            <a:pathLst>
              <a:path h="2143760">
                <a:moveTo>
                  <a:pt x="0" y="0"/>
                </a:moveTo>
                <a:lnTo>
                  <a:pt x="0" y="2143526"/>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24" name="object 24"/>
          <p:cNvGrpSpPr/>
          <p:nvPr/>
        </p:nvGrpSpPr>
        <p:grpSpPr>
          <a:xfrm>
            <a:off x="7339283" y="4391701"/>
            <a:ext cx="910590" cy="334645"/>
            <a:chOff x="7339283" y="4620545"/>
            <a:chExt cx="910590" cy="334645"/>
          </a:xfrm>
        </p:grpSpPr>
        <p:sp>
          <p:nvSpPr>
            <p:cNvPr id="25" name="object 25"/>
            <p:cNvSpPr/>
            <p:nvPr/>
          </p:nvSpPr>
          <p:spPr>
            <a:xfrm>
              <a:off x="7349257" y="4786842"/>
              <a:ext cx="890905" cy="0"/>
            </a:xfrm>
            <a:custGeom>
              <a:avLst/>
              <a:gdLst/>
              <a:ahLst/>
              <a:cxnLst/>
              <a:rect l="l" t="t" r="r" b="b"/>
              <a:pathLst>
                <a:path w="890904">
                  <a:moveTo>
                    <a:pt x="890521" y="0"/>
                  </a:moveTo>
                  <a:lnTo>
                    <a:pt x="0" y="0"/>
                  </a:lnTo>
                </a:path>
              </a:pathLst>
            </a:custGeom>
            <a:ln w="19040">
              <a:solidFill>
                <a:srgbClr val="E1471D"/>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 name="object 26"/>
            <p:cNvSpPr/>
            <p:nvPr/>
          </p:nvSpPr>
          <p:spPr>
            <a:xfrm>
              <a:off x="7348803" y="4620545"/>
              <a:ext cx="0" cy="334645"/>
            </a:xfrm>
            <a:custGeom>
              <a:avLst/>
              <a:gdLst/>
              <a:ahLst/>
              <a:cxnLst/>
              <a:rect l="l" t="t" r="r" b="b"/>
              <a:pathLst>
                <a:path h="334645">
                  <a:moveTo>
                    <a:pt x="0" y="334472"/>
                  </a:moveTo>
                  <a:lnTo>
                    <a:pt x="0" y="0"/>
                  </a:lnTo>
                </a:path>
              </a:pathLst>
            </a:custGeom>
            <a:ln w="19040">
              <a:solidFill>
                <a:srgbClr val="E1471D"/>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 name="object 27"/>
            <p:cNvSpPr/>
            <p:nvPr/>
          </p:nvSpPr>
          <p:spPr>
            <a:xfrm>
              <a:off x="8239779" y="4620545"/>
              <a:ext cx="0" cy="334645"/>
            </a:xfrm>
            <a:custGeom>
              <a:avLst/>
              <a:gdLst/>
              <a:ahLst/>
              <a:cxnLst/>
              <a:rect l="l" t="t" r="r" b="b"/>
              <a:pathLst>
                <a:path h="334645">
                  <a:moveTo>
                    <a:pt x="0" y="334472"/>
                  </a:moveTo>
                  <a:lnTo>
                    <a:pt x="0" y="0"/>
                  </a:lnTo>
                </a:path>
              </a:pathLst>
            </a:custGeom>
            <a:ln w="19040">
              <a:solidFill>
                <a:srgbClr val="E1471D"/>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 name="object 28"/>
            <p:cNvSpPr/>
            <p:nvPr/>
          </p:nvSpPr>
          <p:spPr>
            <a:xfrm>
              <a:off x="7680806" y="4683271"/>
              <a:ext cx="207645" cy="207645"/>
            </a:xfrm>
            <a:custGeom>
              <a:avLst/>
              <a:gdLst/>
              <a:ahLst/>
              <a:cxnLst/>
              <a:rect l="l" t="t" r="r" b="b"/>
              <a:pathLst>
                <a:path w="207645" h="207645">
                  <a:moveTo>
                    <a:pt x="207136" y="0"/>
                  </a:moveTo>
                  <a:lnTo>
                    <a:pt x="0" y="0"/>
                  </a:lnTo>
                  <a:lnTo>
                    <a:pt x="0" y="207136"/>
                  </a:lnTo>
                  <a:lnTo>
                    <a:pt x="207136" y="207136"/>
                  </a:lnTo>
                  <a:lnTo>
                    <a:pt x="207136" y="0"/>
                  </a:lnTo>
                  <a:close/>
                </a:path>
              </a:pathLst>
            </a:custGeom>
            <a:solidFill>
              <a:srgbClr val="E1471D"/>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29" name="object 29"/>
          <p:cNvGrpSpPr/>
          <p:nvPr/>
        </p:nvGrpSpPr>
        <p:grpSpPr>
          <a:xfrm>
            <a:off x="8355587" y="3817309"/>
            <a:ext cx="910590" cy="334645"/>
            <a:chOff x="8355587" y="4046153"/>
            <a:chExt cx="910590" cy="334645"/>
          </a:xfrm>
        </p:grpSpPr>
        <p:sp>
          <p:nvSpPr>
            <p:cNvPr id="30" name="object 30"/>
            <p:cNvSpPr/>
            <p:nvPr/>
          </p:nvSpPr>
          <p:spPr>
            <a:xfrm>
              <a:off x="8365562" y="4212450"/>
              <a:ext cx="890905" cy="0"/>
            </a:xfrm>
            <a:custGeom>
              <a:avLst/>
              <a:gdLst/>
              <a:ahLst/>
              <a:cxnLst/>
              <a:rect l="l" t="t" r="r" b="b"/>
              <a:pathLst>
                <a:path w="890904">
                  <a:moveTo>
                    <a:pt x="890521" y="0"/>
                  </a:moveTo>
                  <a:lnTo>
                    <a:pt x="0" y="0"/>
                  </a:lnTo>
                </a:path>
              </a:pathLst>
            </a:custGeom>
            <a:ln w="19040">
              <a:solidFill>
                <a:srgbClr val="4DA1B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 name="object 31"/>
            <p:cNvSpPr/>
            <p:nvPr/>
          </p:nvSpPr>
          <p:spPr>
            <a:xfrm>
              <a:off x="8365107" y="4046153"/>
              <a:ext cx="0" cy="334645"/>
            </a:xfrm>
            <a:custGeom>
              <a:avLst/>
              <a:gdLst/>
              <a:ahLst/>
              <a:cxnLst/>
              <a:rect l="l" t="t" r="r" b="b"/>
              <a:pathLst>
                <a:path h="334645">
                  <a:moveTo>
                    <a:pt x="0" y="334472"/>
                  </a:moveTo>
                  <a:lnTo>
                    <a:pt x="0" y="0"/>
                  </a:lnTo>
                </a:path>
              </a:pathLst>
            </a:custGeom>
            <a:ln w="19040">
              <a:solidFill>
                <a:srgbClr val="4DA1B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 name="object 32"/>
            <p:cNvSpPr/>
            <p:nvPr/>
          </p:nvSpPr>
          <p:spPr>
            <a:xfrm>
              <a:off x="9256083" y="4046153"/>
              <a:ext cx="0" cy="334645"/>
            </a:xfrm>
            <a:custGeom>
              <a:avLst/>
              <a:gdLst/>
              <a:ahLst/>
              <a:cxnLst/>
              <a:rect l="l" t="t" r="r" b="b"/>
              <a:pathLst>
                <a:path h="334645">
                  <a:moveTo>
                    <a:pt x="0" y="334472"/>
                  </a:moveTo>
                  <a:lnTo>
                    <a:pt x="0" y="0"/>
                  </a:lnTo>
                </a:path>
              </a:pathLst>
            </a:custGeom>
            <a:ln w="19040">
              <a:solidFill>
                <a:srgbClr val="4DA1B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 name="object 33"/>
            <p:cNvSpPr/>
            <p:nvPr/>
          </p:nvSpPr>
          <p:spPr>
            <a:xfrm>
              <a:off x="8697112" y="4108879"/>
              <a:ext cx="207645" cy="207645"/>
            </a:xfrm>
            <a:custGeom>
              <a:avLst/>
              <a:gdLst/>
              <a:ahLst/>
              <a:cxnLst/>
              <a:rect l="l" t="t" r="r" b="b"/>
              <a:pathLst>
                <a:path w="207645" h="207645">
                  <a:moveTo>
                    <a:pt x="207136" y="0"/>
                  </a:moveTo>
                  <a:lnTo>
                    <a:pt x="0" y="0"/>
                  </a:lnTo>
                  <a:lnTo>
                    <a:pt x="0" y="207136"/>
                  </a:lnTo>
                  <a:lnTo>
                    <a:pt x="207136" y="207136"/>
                  </a:lnTo>
                  <a:lnTo>
                    <a:pt x="207136" y="0"/>
                  </a:lnTo>
                  <a:close/>
                </a:path>
              </a:pathLst>
            </a:custGeom>
            <a:solidFill>
              <a:srgbClr val="4DA1BB"/>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34" name="object 34"/>
          <p:cNvGrpSpPr/>
          <p:nvPr/>
        </p:nvGrpSpPr>
        <p:grpSpPr>
          <a:xfrm>
            <a:off x="9008551" y="3236080"/>
            <a:ext cx="1819910" cy="334645"/>
            <a:chOff x="9008551" y="3464924"/>
            <a:chExt cx="1819910" cy="334645"/>
          </a:xfrm>
        </p:grpSpPr>
        <p:sp>
          <p:nvSpPr>
            <p:cNvPr id="35" name="object 35"/>
            <p:cNvSpPr/>
            <p:nvPr/>
          </p:nvSpPr>
          <p:spPr>
            <a:xfrm>
              <a:off x="9018078" y="3631393"/>
              <a:ext cx="1800860" cy="0"/>
            </a:xfrm>
            <a:custGeom>
              <a:avLst/>
              <a:gdLst/>
              <a:ahLst/>
              <a:cxnLst/>
              <a:rect l="l" t="t" r="r" b="b"/>
              <a:pathLst>
                <a:path w="1800859">
                  <a:moveTo>
                    <a:pt x="1800567" y="0"/>
                  </a:moveTo>
                  <a:lnTo>
                    <a:pt x="0" y="0"/>
                  </a:lnTo>
                </a:path>
              </a:pathLst>
            </a:custGeom>
            <a:solidFill>
              <a:srgbClr val="015873"/>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 name="object 36"/>
            <p:cNvSpPr/>
            <p:nvPr/>
          </p:nvSpPr>
          <p:spPr>
            <a:xfrm>
              <a:off x="9018989" y="3631393"/>
              <a:ext cx="1800225" cy="0"/>
            </a:xfrm>
            <a:custGeom>
              <a:avLst/>
              <a:gdLst/>
              <a:ahLst/>
              <a:cxnLst/>
              <a:rect l="l" t="t" r="r" b="b"/>
              <a:pathLst>
                <a:path w="1800225">
                  <a:moveTo>
                    <a:pt x="1799656" y="0"/>
                  </a:moveTo>
                  <a:lnTo>
                    <a:pt x="0" y="0"/>
                  </a:lnTo>
                </a:path>
              </a:pathLst>
            </a:custGeom>
            <a:ln w="19040">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 name="object 37"/>
            <p:cNvSpPr/>
            <p:nvPr/>
          </p:nvSpPr>
          <p:spPr>
            <a:xfrm>
              <a:off x="9018071" y="3464924"/>
              <a:ext cx="0" cy="334645"/>
            </a:xfrm>
            <a:custGeom>
              <a:avLst/>
              <a:gdLst/>
              <a:ahLst/>
              <a:cxnLst/>
              <a:rect l="l" t="t" r="r" b="b"/>
              <a:pathLst>
                <a:path h="334645">
                  <a:moveTo>
                    <a:pt x="0" y="0"/>
                  </a:moveTo>
                  <a:lnTo>
                    <a:pt x="0" y="334645"/>
                  </a:lnTo>
                </a:path>
              </a:pathLst>
            </a:custGeom>
            <a:solidFill>
              <a:srgbClr val="015873"/>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 name="object 38"/>
            <p:cNvSpPr/>
            <p:nvPr/>
          </p:nvSpPr>
          <p:spPr>
            <a:xfrm>
              <a:off x="9018071" y="3465097"/>
              <a:ext cx="0" cy="334645"/>
            </a:xfrm>
            <a:custGeom>
              <a:avLst/>
              <a:gdLst/>
              <a:ahLst/>
              <a:cxnLst/>
              <a:rect l="l" t="t" r="r" b="b"/>
              <a:pathLst>
                <a:path h="334645">
                  <a:moveTo>
                    <a:pt x="0" y="334472"/>
                  </a:moveTo>
                  <a:lnTo>
                    <a:pt x="0" y="0"/>
                  </a:lnTo>
                </a:path>
              </a:pathLst>
            </a:custGeom>
            <a:ln w="19040">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 name="object 39"/>
            <p:cNvSpPr/>
            <p:nvPr/>
          </p:nvSpPr>
          <p:spPr>
            <a:xfrm>
              <a:off x="10818646" y="3464924"/>
              <a:ext cx="0" cy="334645"/>
            </a:xfrm>
            <a:custGeom>
              <a:avLst/>
              <a:gdLst/>
              <a:ahLst/>
              <a:cxnLst/>
              <a:rect l="l" t="t" r="r" b="b"/>
              <a:pathLst>
                <a:path h="334645">
                  <a:moveTo>
                    <a:pt x="0" y="0"/>
                  </a:moveTo>
                  <a:lnTo>
                    <a:pt x="0" y="334645"/>
                  </a:lnTo>
                </a:path>
              </a:pathLst>
            </a:custGeom>
            <a:solidFill>
              <a:srgbClr val="015873"/>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 name="object 40"/>
            <p:cNvSpPr/>
            <p:nvPr/>
          </p:nvSpPr>
          <p:spPr>
            <a:xfrm>
              <a:off x="10818646" y="3465097"/>
              <a:ext cx="0" cy="334645"/>
            </a:xfrm>
            <a:custGeom>
              <a:avLst/>
              <a:gdLst/>
              <a:ahLst/>
              <a:cxnLst/>
              <a:rect l="l" t="t" r="r" b="b"/>
              <a:pathLst>
                <a:path h="334645">
                  <a:moveTo>
                    <a:pt x="0" y="334472"/>
                  </a:moveTo>
                  <a:lnTo>
                    <a:pt x="0" y="0"/>
                  </a:lnTo>
                </a:path>
              </a:pathLst>
            </a:custGeom>
            <a:ln w="19040">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 name="object 41"/>
            <p:cNvSpPr/>
            <p:nvPr/>
          </p:nvSpPr>
          <p:spPr>
            <a:xfrm>
              <a:off x="9814788" y="3527822"/>
              <a:ext cx="207645" cy="207645"/>
            </a:xfrm>
            <a:custGeom>
              <a:avLst/>
              <a:gdLst/>
              <a:ahLst/>
              <a:cxnLst/>
              <a:rect l="l" t="t" r="r" b="b"/>
              <a:pathLst>
                <a:path w="207645" h="207645">
                  <a:moveTo>
                    <a:pt x="207136" y="0"/>
                  </a:moveTo>
                  <a:lnTo>
                    <a:pt x="0" y="0"/>
                  </a:lnTo>
                  <a:lnTo>
                    <a:pt x="0" y="207136"/>
                  </a:lnTo>
                  <a:lnTo>
                    <a:pt x="207136" y="207136"/>
                  </a:lnTo>
                  <a:lnTo>
                    <a:pt x="207136" y="0"/>
                  </a:lnTo>
                  <a:close/>
                </a:path>
              </a:pathLst>
            </a:custGeom>
            <a:solidFill>
              <a:srgbClr val="015873"/>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42" name="object 42"/>
          <p:cNvSpPr txBox="1"/>
          <p:nvPr/>
        </p:nvSpPr>
        <p:spPr>
          <a:xfrm>
            <a:off x="6052574" y="3308583"/>
            <a:ext cx="5611381" cy="197490"/>
          </a:xfrm>
          <a:prstGeom prst="rect">
            <a:avLst/>
          </a:prstGeom>
        </p:spPr>
        <p:txBody>
          <a:bodyPr vert="horz" wrap="square" lIns="0" tIns="12700" rIns="0" bIns="0" rtlCol="0">
            <a:spAutoFit/>
          </a:bodyPr>
          <a:lstStyle/>
          <a:p>
            <a:pPr marL="220979">
              <a:lnSpc>
                <a:spcPct val="100000"/>
              </a:lnSpc>
              <a:spcBef>
                <a:spcPts val="100"/>
              </a:spcBef>
              <a:tabLst>
                <a:tab pos="1133475" algn="l"/>
                <a:tab pos="3505835" algn="l"/>
                <a:tab pos="4695825" algn="l"/>
              </a:tabLst>
            </a:pPr>
            <a:r>
              <a:rPr lang="en-GB" sz="1200" b="1" dirty="0">
                <a:latin typeface="Arial" panose="020B0604020202020204" pitchFamily="34" charset="0"/>
                <a:cs typeface="Arial" panose="020B0604020202020204" pitchFamily="34" charset="0"/>
              </a:rPr>
              <a:t>13.7</a:t>
            </a:r>
            <a:r>
              <a:rPr lang="en-GB" sz="1200" b="1" spc="50" dirty="0">
                <a:latin typeface="Arial" panose="020B0604020202020204" pitchFamily="34" charset="0"/>
                <a:cs typeface="Arial" panose="020B0604020202020204" pitchFamily="34" charset="0"/>
              </a:rPr>
              <a:t> </a:t>
            </a:r>
            <a:r>
              <a:rPr lang="en-GB" sz="1200" b="1" spc="-10" dirty="0">
                <a:latin typeface="Arial" panose="020B0604020202020204" pitchFamily="34" charset="0"/>
                <a:cs typeface="Arial" panose="020B0604020202020204" pitchFamily="34" charset="0"/>
              </a:rPr>
              <a:t>(3.1-60.1)</a:t>
            </a:r>
            <a:r>
              <a:rPr lang="en-GB" sz="1200" b="1" dirty="0">
                <a:latin typeface="Arial" panose="020B0604020202020204" pitchFamily="34" charset="0"/>
                <a:cs typeface="Arial" panose="020B0604020202020204" pitchFamily="34" charset="0"/>
              </a:rPr>
              <a:t>			</a:t>
            </a:r>
            <a:r>
              <a:rPr lang="en-GB" sz="1200" b="1" spc="-10" dirty="0">
                <a:latin typeface="Arial" panose="020B0604020202020204" pitchFamily="34" charset="0"/>
                <a:cs typeface="Arial" panose="020B0604020202020204" pitchFamily="34" charset="0"/>
              </a:rPr>
              <a:t>&lt;0.001</a:t>
            </a:r>
            <a:endParaRPr lang="en-GB" sz="1200" dirty="0">
              <a:latin typeface="Arial" panose="020B0604020202020204" pitchFamily="34" charset="0"/>
              <a:cs typeface="Arial" panose="020B0604020202020204" pitchFamily="34" charset="0"/>
            </a:endParaRPr>
          </a:p>
        </p:txBody>
      </p:sp>
      <p:sp>
        <p:nvSpPr>
          <p:cNvPr id="43" name="object 43"/>
          <p:cNvSpPr txBox="1"/>
          <p:nvPr/>
        </p:nvSpPr>
        <p:spPr>
          <a:xfrm>
            <a:off x="6284121" y="3870208"/>
            <a:ext cx="1076289" cy="197490"/>
          </a:xfrm>
          <a:prstGeom prst="rect">
            <a:avLst/>
          </a:prstGeom>
        </p:spPr>
        <p:txBody>
          <a:bodyPr vert="horz" wrap="square" lIns="0" tIns="12700" rIns="0" bIns="0" rtlCol="0">
            <a:spAutoFit/>
          </a:bodyPr>
          <a:lstStyle/>
          <a:p>
            <a:pPr marL="12700">
              <a:lnSpc>
                <a:spcPct val="100000"/>
              </a:lnSpc>
              <a:spcBef>
                <a:spcPts val="100"/>
              </a:spcBef>
            </a:pPr>
            <a:r>
              <a:rPr sz="1200" b="1" dirty="0">
                <a:latin typeface="Arial" panose="020B0604020202020204" pitchFamily="34" charset="0"/>
                <a:cs typeface="Arial" panose="020B0604020202020204" pitchFamily="34" charset="0"/>
              </a:rPr>
              <a:t>2.23</a:t>
            </a:r>
            <a:r>
              <a:rPr sz="1200" b="1" spc="50" dirty="0">
                <a:latin typeface="Arial" panose="020B0604020202020204" pitchFamily="34" charset="0"/>
                <a:cs typeface="Arial" panose="020B0604020202020204" pitchFamily="34" charset="0"/>
              </a:rPr>
              <a:t> </a:t>
            </a:r>
            <a:r>
              <a:rPr sz="1200" b="1" spc="-10" dirty="0">
                <a:latin typeface="Arial" panose="020B0604020202020204" pitchFamily="34" charset="0"/>
                <a:cs typeface="Arial" panose="020B0604020202020204" pitchFamily="34" charset="0"/>
              </a:rPr>
              <a:t>(1.1-</a:t>
            </a:r>
            <a:r>
              <a:rPr sz="1200" b="1" spc="-20" dirty="0">
                <a:latin typeface="Arial" panose="020B0604020202020204" pitchFamily="34" charset="0"/>
                <a:cs typeface="Arial" panose="020B0604020202020204" pitchFamily="34" charset="0"/>
              </a:rPr>
              <a:t>4.6)</a:t>
            </a:r>
            <a:endParaRPr sz="1200" dirty="0">
              <a:latin typeface="Arial" panose="020B0604020202020204" pitchFamily="34" charset="0"/>
              <a:cs typeface="Arial" panose="020B0604020202020204" pitchFamily="34" charset="0"/>
            </a:endParaRPr>
          </a:p>
        </p:txBody>
      </p:sp>
      <p:sp>
        <p:nvSpPr>
          <p:cNvPr id="44" name="object 44"/>
          <p:cNvSpPr txBox="1"/>
          <p:nvPr/>
        </p:nvSpPr>
        <p:spPr>
          <a:xfrm>
            <a:off x="6283968" y="4452376"/>
            <a:ext cx="1150980" cy="197490"/>
          </a:xfrm>
          <a:prstGeom prst="rect">
            <a:avLst/>
          </a:prstGeom>
        </p:spPr>
        <p:txBody>
          <a:bodyPr vert="horz" wrap="square" lIns="0" tIns="12700" rIns="0" bIns="0" rtlCol="0">
            <a:spAutoFit/>
          </a:bodyPr>
          <a:lstStyle/>
          <a:p>
            <a:pPr marL="12700">
              <a:lnSpc>
                <a:spcPct val="100000"/>
              </a:lnSpc>
              <a:spcBef>
                <a:spcPts val="100"/>
              </a:spcBef>
            </a:pPr>
            <a:r>
              <a:rPr sz="1200" b="1" dirty="0">
                <a:latin typeface="Arial" panose="020B0604020202020204" pitchFamily="34" charset="0"/>
                <a:cs typeface="Arial" panose="020B0604020202020204" pitchFamily="34" charset="0"/>
              </a:rPr>
              <a:t>0.42</a:t>
            </a:r>
            <a:r>
              <a:rPr sz="1200" b="1" spc="50" dirty="0">
                <a:latin typeface="Arial" panose="020B0604020202020204" pitchFamily="34" charset="0"/>
                <a:cs typeface="Arial" panose="020B0604020202020204" pitchFamily="34" charset="0"/>
              </a:rPr>
              <a:t> </a:t>
            </a:r>
            <a:r>
              <a:rPr sz="1200" b="1" spc="-10" dirty="0">
                <a:latin typeface="Arial" panose="020B0604020202020204" pitchFamily="34" charset="0"/>
                <a:cs typeface="Arial" panose="020B0604020202020204" pitchFamily="34" charset="0"/>
              </a:rPr>
              <a:t>(0.2-</a:t>
            </a:r>
            <a:r>
              <a:rPr sz="1200" b="1" spc="-20" dirty="0">
                <a:latin typeface="Arial" panose="020B0604020202020204" pitchFamily="34" charset="0"/>
                <a:cs typeface="Arial" panose="020B0604020202020204" pitchFamily="34" charset="0"/>
              </a:rPr>
              <a:t>0.9)</a:t>
            </a:r>
            <a:endParaRPr sz="1200" dirty="0">
              <a:latin typeface="Arial" panose="020B0604020202020204" pitchFamily="34" charset="0"/>
              <a:cs typeface="Arial" panose="020B0604020202020204" pitchFamily="34" charset="0"/>
            </a:endParaRPr>
          </a:p>
        </p:txBody>
      </p:sp>
      <p:sp>
        <p:nvSpPr>
          <p:cNvPr id="45" name="object 45"/>
          <p:cNvSpPr txBox="1"/>
          <p:nvPr/>
        </p:nvSpPr>
        <p:spPr>
          <a:xfrm>
            <a:off x="11105150" y="3870208"/>
            <a:ext cx="407965" cy="197490"/>
          </a:xfrm>
          <a:prstGeom prst="rect">
            <a:avLst/>
          </a:prstGeom>
        </p:spPr>
        <p:txBody>
          <a:bodyPr vert="horz" wrap="square" lIns="0" tIns="12700" rIns="0" bIns="0" rtlCol="0">
            <a:spAutoFit/>
          </a:bodyPr>
          <a:lstStyle/>
          <a:p>
            <a:pPr marL="12700">
              <a:lnSpc>
                <a:spcPct val="100000"/>
              </a:lnSpc>
              <a:spcBef>
                <a:spcPts val="100"/>
              </a:spcBef>
            </a:pPr>
            <a:r>
              <a:rPr lang="en-US" sz="1200" b="1" spc="-20" dirty="0">
                <a:latin typeface="Arial" panose="020B0604020202020204" pitchFamily="34" charset="0"/>
                <a:cs typeface="Arial" panose="020B0604020202020204" pitchFamily="34" charset="0"/>
              </a:rPr>
              <a:t>0</a:t>
            </a:r>
            <a:r>
              <a:rPr sz="1200" b="1" spc="-20" dirty="0">
                <a:latin typeface="Arial" panose="020B0604020202020204" pitchFamily="34" charset="0"/>
                <a:cs typeface="Arial" panose="020B0604020202020204" pitchFamily="34" charset="0"/>
              </a:rPr>
              <a:t>.029</a:t>
            </a:r>
            <a:endParaRPr sz="1200" dirty="0">
              <a:latin typeface="Arial" panose="020B0604020202020204" pitchFamily="34" charset="0"/>
              <a:cs typeface="Arial" panose="020B0604020202020204" pitchFamily="34" charset="0"/>
            </a:endParaRPr>
          </a:p>
        </p:txBody>
      </p:sp>
      <p:sp>
        <p:nvSpPr>
          <p:cNvPr id="46" name="object 46"/>
          <p:cNvSpPr txBox="1"/>
          <p:nvPr/>
        </p:nvSpPr>
        <p:spPr>
          <a:xfrm>
            <a:off x="11105150" y="4473248"/>
            <a:ext cx="603262" cy="197490"/>
          </a:xfrm>
          <a:prstGeom prst="rect">
            <a:avLst/>
          </a:prstGeom>
        </p:spPr>
        <p:txBody>
          <a:bodyPr vert="horz" wrap="square" lIns="0" tIns="12700" rIns="0" bIns="0" rtlCol="0">
            <a:spAutoFit/>
          </a:bodyPr>
          <a:lstStyle/>
          <a:p>
            <a:pPr marL="12700">
              <a:lnSpc>
                <a:spcPct val="100000"/>
              </a:lnSpc>
              <a:spcBef>
                <a:spcPts val="100"/>
              </a:spcBef>
            </a:pPr>
            <a:r>
              <a:rPr lang="en-US" sz="1200" b="1" spc="-20" dirty="0">
                <a:latin typeface="Arial" panose="020B0604020202020204" pitchFamily="34" charset="0"/>
                <a:cs typeface="Arial" panose="020B0604020202020204" pitchFamily="34" charset="0"/>
              </a:rPr>
              <a:t>0.0</a:t>
            </a:r>
            <a:r>
              <a:rPr sz="1200" b="1" spc="-20" dirty="0">
                <a:latin typeface="Arial" panose="020B0604020202020204" pitchFamily="34" charset="0"/>
                <a:cs typeface="Arial" panose="020B0604020202020204" pitchFamily="34" charset="0"/>
              </a:rPr>
              <a:t>22</a:t>
            </a:r>
            <a:endParaRPr sz="1200" dirty="0">
              <a:latin typeface="Arial" panose="020B0604020202020204" pitchFamily="34" charset="0"/>
              <a:cs typeface="Arial" panose="020B0604020202020204" pitchFamily="34" charset="0"/>
            </a:endParaRPr>
          </a:p>
        </p:txBody>
      </p:sp>
      <p:sp>
        <p:nvSpPr>
          <p:cNvPr id="47" name="object 47"/>
          <p:cNvSpPr/>
          <p:nvPr/>
        </p:nvSpPr>
        <p:spPr>
          <a:xfrm>
            <a:off x="1104845" y="5839240"/>
            <a:ext cx="120014" cy="120014"/>
          </a:xfrm>
          <a:custGeom>
            <a:avLst/>
            <a:gdLst/>
            <a:ahLst/>
            <a:cxnLst/>
            <a:rect l="l" t="t" r="r" b="b"/>
            <a:pathLst>
              <a:path w="120015" h="120014">
                <a:moveTo>
                  <a:pt x="119430" y="0"/>
                </a:moveTo>
                <a:lnTo>
                  <a:pt x="0" y="0"/>
                </a:lnTo>
                <a:lnTo>
                  <a:pt x="0" y="119430"/>
                </a:lnTo>
                <a:lnTo>
                  <a:pt x="119430" y="119430"/>
                </a:lnTo>
                <a:lnTo>
                  <a:pt x="119430" y="0"/>
                </a:lnTo>
                <a:close/>
              </a:path>
            </a:pathLst>
          </a:custGeom>
          <a:solidFill>
            <a:srgbClr val="015873"/>
          </a:solidFill>
        </p:spPr>
        <p:txBody>
          <a:bodyPr wrap="square" lIns="0" tIns="0" rIns="0" bIns="0" rtlCol="0"/>
          <a:lstStyle/>
          <a:p>
            <a:endParaRPr dirty="0"/>
          </a:p>
        </p:txBody>
      </p:sp>
      <p:sp>
        <p:nvSpPr>
          <p:cNvPr id="48" name="object 48"/>
          <p:cNvSpPr/>
          <p:nvPr/>
        </p:nvSpPr>
        <p:spPr>
          <a:xfrm>
            <a:off x="1104845" y="6011073"/>
            <a:ext cx="120014" cy="120014"/>
          </a:xfrm>
          <a:custGeom>
            <a:avLst/>
            <a:gdLst/>
            <a:ahLst/>
            <a:cxnLst/>
            <a:rect l="l" t="t" r="r" b="b"/>
            <a:pathLst>
              <a:path w="120015" h="120014">
                <a:moveTo>
                  <a:pt x="119430" y="0"/>
                </a:moveTo>
                <a:lnTo>
                  <a:pt x="0" y="0"/>
                </a:lnTo>
                <a:lnTo>
                  <a:pt x="0" y="119430"/>
                </a:lnTo>
                <a:lnTo>
                  <a:pt x="119430" y="119430"/>
                </a:lnTo>
                <a:lnTo>
                  <a:pt x="119430" y="0"/>
                </a:lnTo>
                <a:close/>
              </a:path>
            </a:pathLst>
          </a:custGeom>
          <a:solidFill>
            <a:srgbClr val="00823B"/>
          </a:solidFill>
        </p:spPr>
        <p:txBody>
          <a:bodyPr wrap="square" lIns="0" tIns="0" rIns="0" bIns="0" rtlCol="0"/>
          <a:lstStyle/>
          <a:p>
            <a:endParaRPr dirty="0"/>
          </a:p>
        </p:txBody>
      </p:sp>
      <p:sp>
        <p:nvSpPr>
          <p:cNvPr id="49" name="object 49"/>
          <p:cNvSpPr/>
          <p:nvPr/>
        </p:nvSpPr>
        <p:spPr>
          <a:xfrm>
            <a:off x="3985704" y="5841871"/>
            <a:ext cx="120014" cy="120014"/>
          </a:xfrm>
          <a:custGeom>
            <a:avLst/>
            <a:gdLst/>
            <a:ahLst/>
            <a:cxnLst/>
            <a:rect l="l" t="t" r="r" b="b"/>
            <a:pathLst>
              <a:path w="120014" h="120014">
                <a:moveTo>
                  <a:pt x="119430" y="0"/>
                </a:moveTo>
                <a:lnTo>
                  <a:pt x="0" y="0"/>
                </a:lnTo>
                <a:lnTo>
                  <a:pt x="0" y="119430"/>
                </a:lnTo>
                <a:lnTo>
                  <a:pt x="119430" y="119430"/>
                </a:lnTo>
                <a:lnTo>
                  <a:pt x="119430" y="0"/>
                </a:lnTo>
                <a:close/>
              </a:path>
            </a:pathLst>
          </a:custGeom>
          <a:solidFill>
            <a:srgbClr val="4DA1BB"/>
          </a:solidFill>
        </p:spPr>
        <p:txBody>
          <a:bodyPr wrap="square" lIns="0" tIns="0" rIns="0" bIns="0" rtlCol="0"/>
          <a:lstStyle/>
          <a:p>
            <a:endParaRPr dirty="0"/>
          </a:p>
        </p:txBody>
      </p:sp>
      <p:sp>
        <p:nvSpPr>
          <p:cNvPr id="50" name="object 50"/>
          <p:cNvSpPr/>
          <p:nvPr/>
        </p:nvSpPr>
        <p:spPr>
          <a:xfrm>
            <a:off x="3985704" y="6013706"/>
            <a:ext cx="120014" cy="120014"/>
          </a:xfrm>
          <a:custGeom>
            <a:avLst/>
            <a:gdLst/>
            <a:ahLst/>
            <a:cxnLst/>
            <a:rect l="l" t="t" r="r" b="b"/>
            <a:pathLst>
              <a:path w="120014" h="120014">
                <a:moveTo>
                  <a:pt x="119430" y="0"/>
                </a:moveTo>
                <a:lnTo>
                  <a:pt x="0" y="0"/>
                </a:lnTo>
                <a:lnTo>
                  <a:pt x="0" y="119430"/>
                </a:lnTo>
                <a:lnTo>
                  <a:pt x="119430" y="119430"/>
                </a:lnTo>
                <a:lnTo>
                  <a:pt x="119430" y="0"/>
                </a:lnTo>
                <a:close/>
              </a:path>
            </a:pathLst>
          </a:custGeom>
          <a:solidFill>
            <a:srgbClr val="E1471D"/>
          </a:solidFill>
        </p:spPr>
        <p:txBody>
          <a:bodyPr wrap="square" lIns="0" tIns="0" rIns="0" bIns="0" rtlCol="0"/>
          <a:lstStyle/>
          <a:p>
            <a:endParaRPr dirty="0"/>
          </a:p>
        </p:txBody>
      </p:sp>
      <p:sp>
        <p:nvSpPr>
          <p:cNvPr id="51" name="object 51"/>
          <p:cNvSpPr txBox="1"/>
          <p:nvPr/>
        </p:nvSpPr>
        <p:spPr>
          <a:xfrm>
            <a:off x="4213882" y="5770127"/>
            <a:ext cx="2010410" cy="391160"/>
          </a:xfrm>
          <a:prstGeom prst="rect">
            <a:avLst/>
          </a:prstGeom>
        </p:spPr>
        <p:txBody>
          <a:bodyPr vert="horz" wrap="square" lIns="0" tIns="43180" rIns="0" bIns="0" rtlCol="0">
            <a:spAutoFit/>
          </a:bodyPr>
          <a:lstStyle/>
          <a:p>
            <a:pPr marL="12700">
              <a:lnSpc>
                <a:spcPct val="100000"/>
              </a:lnSpc>
              <a:spcBef>
                <a:spcPts val="340"/>
              </a:spcBef>
            </a:pPr>
            <a:r>
              <a:rPr sz="1000" i="1" dirty="0">
                <a:latin typeface="Calibri"/>
                <a:cs typeface="Calibri"/>
              </a:rPr>
              <a:t>ERBB2</a:t>
            </a:r>
            <a:r>
              <a:rPr sz="1000" dirty="0">
                <a:latin typeface="Calibri"/>
                <a:cs typeface="Calibri"/>
              </a:rPr>
              <a:t>+</a:t>
            </a:r>
            <a:r>
              <a:rPr sz="1000" spc="-10" dirty="0">
                <a:latin typeface="Calibri"/>
                <a:cs typeface="Calibri"/>
              </a:rPr>
              <a:t> </a:t>
            </a:r>
            <a:r>
              <a:rPr sz="1000" dirty="0">
                <a:latin typeface="Calibri"/>
                <a:cs typeface="Calibri"/>
              </a:rPr>
              <a:t>/</a:t>
            </a:r>
            <a:r>
              <a:rPr sz="1000" spc="-10" dirty="0">
                <a:latin typeface="Calibri"/>
                <a:cs typeface="Calibri"/>
              </a:rPr>
              <a:t> </a:t>
            </a:r>
            <a:r>
              <a:rPr sz="1000" dirty="0">
                <a:latin typeface="Calibri"/>
                <a:cs typeface="Calibri"/>
              </a:rPr>
              <a:t>altered</a:t>
            </a:r>
            <a:r>
              <a:rPr sz="1000" spc="-10" dirty="0">
                <a:latin typeface="Calibri"/>
                <a:cs typeface="Calibri"/>
              </a:rPr>
              <a:t> </a:t>
            </a:r>
            <a:r>
              <a:rPr sz="1000" dirty="0">
                <a:latin typeface="Calibri"/>
                <a:cs typeface="Calibri"/>
              </a:rPr>
              <a:t>RTK/RAS/PI3K</a:t>
            </a:r>
            <a:r>
              <a:rPr sz="1000" spc="-10" dirty="0">
                <a:latin typeface="Calibri"/>
                <a:cs typeface="Calibri"/>
              </a:rPr>
              <a:t> </a:t>
            </a:r>
            <a:r>
              <a:rPr sz="1000" dirty="0">
                <a:latin typeface="Calibri"/>
                <a:cs typeface="Calibri"/>
              </a:rPr>
              <a:t>(n=</a:t>
            </a:r>
            <a:r>
              <a:rPr sz="1000" spc="-25" dirty="0">
                <a:latin typeface="Calibri"/>
                <a:cs typeface="Calibri"/>
              </a:rPr>
              <a:t>9)</a:t>
            </a:r>
            <a:endParaRPr sz="1000" dirty="0">
              <a:latin typeface="Calibri"/>
              <a:cs typeface="Calibri"/>
            </a:endParaRPr>
          </a:p>
          <a:p>
            <a:pPr marL="12700">
              <a:lnSpc>
                <a:spcPct val="100000"/>
              </a:lnSpc>
              <a:spcBef>
                <a:spcPts val="240"/>
              </a:spcBef>
            </a:pPr>
            <a:r>
              <a:rPr sz="1000" i="1" dirty="0">
                <a:latin typeface="Calibri"/>
                <a:cs typeface="Calibri"/>
              </a:rPr>
              <a:t>ERBB2</a:t>
            </a:r>
            <a:r>
              <a:rPr sz="1000" dirty="0">
                <a:latin typeface="Calibri"/>
                <a:cs typeface="Calibri"/>
              </a:rPr>
              <a:t>-</a:t>
            </a:r>
            <a:r>
              <a:rPr sz="1000" spc="-15" dirty="0">
                <a:latin typeface="Calibri"/>
                <a:cs typeface="Calibri"/>
              </a:rPr>
              <a:t> </a:t>
            </a:r>
            <a:r>
              <a:rPr sz="1000" dirty="0">
                <a:latin typeface="Calibri"/>
                <a:cs typeface="Calibri"/>
              </a:rPr>
              <a:t>(n=</a:t>
            </a:r>
            <a:r>
              <a:rPr sz="1000" spc="-25" dirty="0">
                <a:latin typeface="Calibri"/>
                <a:cs typeface="Calibri"/>
              </a:rPr>
              <a:t>4)</a:t>
            </a:r>
            <a:endParaRPr sz="1000" dirty="0">
              <a:latin typeface="Calibri"/>
              <a:cs typeface="Calibri"/>
            </a:endParaRPr>
          </a:p>
        </p:txBody>
      </p:sp>
      <p:grpSp>
        <p:nvGrpSpPr>
          <p:cNvPr id="52" name="object 52"/>
          <p:cNvGrpSpPr/>
          <p:nvPr/>
        </p:nvGrpSpPr>
        <p:grpSpPr>
          <a:xfrm>
            <a:off x="1294942" y="2793802"/>
            <a:ext cx="4750435" cy="2564130"/>
            <a:chOff x="1294942" y="3022646"/>
            <a:chExt cx="4750435" cy="2564130"/>
          </a:xfrm>
        </p:grpSpPr>
        <p:sp>
          <p:nvSpPr>
            <p:cNvPr id="53" name="object 53"/>
            <p:cNvSpPr/>
            <p:nvPr/>
          </p:nvSpPr>
          <p:spPr>
            <a:xfrm>
              <a:off x="1301292" y="5488454"/>
              <a:ext cx="86995" cy="0"/>
            </a:xfrm>
            <a:custGeom>
              <a:avLst/>
              <a:gdLst/>
              <a:ahLst/>
              <a:cxnLst/>
              <a:rect l="l" t="t" r="r" b="b"/>
              <a:pathLst>
                <a:path w="86994">
                  <a:moveTo>
                    <a:pt x="86602" y="0"/>
                  </a:moveTo>
                  <a:lnTo>
                    <a:pt x="86602"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4" name="object 54"/>
            <p:cNvSpPr/>
            <p:nvPr/>
          </p:nvSpPr>
          <p:spPr>
            <a:xfrm>
              <a:off x="1387942" y="5488454"/>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5" name="object 55"/>
            <p:cNvSpPr/>
            <p:nvPr/>
          </p:nvSpPr>
          <p:spPr>
            <a:xfrm>
              <a:off x="1301292" y="4507844"/>
              <a:ext cx="86995" cy="0"/>
            </a:xfrm>
            <a:custGeom>
              <a:avLst/>
              <a:gdLst/>
              <a:ahLst/>
              <a:cxnLst/>
              <a:rect l="l" t="t" r="r" b="b"/>
              <a:pathLst>
                <a:path w="86994">
                  <a:moveTo>
                    <a:pt x="86602" y="0"/>
                  </a:moveTo>
                  <a:lnTo>
                    <a:pt x="86602"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6" name="object 56"/>
            <p:cNvSpPr/>
            <p:nvPr/>
          </p:nvSpPr>
          <p:spPr>
            <a:xfrm>
              <a:off x="1301292" y="4017540"/>
              <a:ext cx="86995" cy="0"/>
            </a:xfrm>
            <a:custGeom>
              <a:avLst/>
              <a:gdLst/>
              <a:ahLst/>
              <a:cxnLst/>
              <a:rect l="l" t="t" r="r" b="b"/>
              <a:pathLst>
                <a:path w="86994">
                  <a:moveTo>
                    <a:pt x="86602" y="0"/>
                  </a:moveTo>
                  <a:lnTo>
                    <a:pt x="86602"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7" name="object 57"/>
            <p:cNvSpPr/>
            <p:nvPr/>
          </p:nvSpPr>
          <p:spPr>
            <a:xfrm>
              <a:off x="1301292" y="3527236"/>
              <a:ext cx="86995" cy="0"/>
            </a:xfrm>
            <a:custGeom>
              <a:avLst/>
              <a:gdLst/>
              <a:ahLst/>
              <a:cxnLst/>
              <a:rect l="l" t="t" r="r" b="b"/>
              <a:pathLst>
                <a:path w="86994">
                  <a:moveTo>
                    <a:pt x="86602" y="0"/>
                  </a:moveTo>
                  <a:lnTo>
                    <a:pt x="86602"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8" name="object 58"/>
            <p:cNvSpPr/>
            <p:nvPr/>
          </p:nvSpPr>
          <p:spPr>
            <a:xfrm>
              <a:off x="1987422" y="5488457"/>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9" name="object 59"/>
            <p:cNvSpPr/>
            <p:nvPr/>
          </p:nvSpPr>
          <p:spPr>
            <a:xfrm>
              <a:off x="1301292" y="3036933"/>
              <a:ext cx="86995" cy="0"/>
            </a:xfrm>
            <a:custGeom>
              <a:avLst/>
              <a:gdLst/>
              <a:ahLst/>
              <a:cxnLst/>
              <a:rect l="l" t="t" r="r" b="b"/>
              <a:pathLst>
                <a:path w="86994">
                  <a:moveTo>
                    <a:pt x="86602" y="0"/>
                  </a:moveTo>
                  <a:lnTo>
                    <a:pt x="86602"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0" name="object 60"/>
            <p:cNvSpPr/>
            <p:nvPr/>
          </p:nvSpPr>
          <p:spPr>
            <a:xfrm>
              <a:off x="1388474" y="3036926"/>
              <a:ext cx="779780" cy="2442845"/>
            </a:xfrm>
            <a:custGeom>
              <a:avLst/>
              <a:gdLst/>
              <a:ahLst/>
              <a:cxnLst/>
              <a:rect l="l" t="t" r="r" b="b"/>
              <a:pathLst>
                <a:path w="779780" h="2442845">
                  <a:moveTo>
                    <a:pt x="0" y="0"/>
                  </a:moveTo>
                  <a:lnTo>
                    <a:pt x="304426" y="0"/>
                  </a:lnTo>
                  <a:lnTo>
                    <a:pt x="304426" y="607367"/>
                  </a:lnTo>
                  <a:lnTo>
                    <a:pt x="668936" y="607367"/>
                  </a:lnTo>
                  <a:lnTo>
                    <a:pt x="668936" y="1226749"/>
                  </a:lnTo>
                  <a:lnTo>
                    <a:pt x="723679" y="1226749"/>
                  </a:lnTo>
                  <a:lnTo>
                    <a:pt x="723679" y="1832780"/>
                  </a:lnTo>
                  <a:lnTo>
                    <a:pt x="779758" y="1832780"/>
                  </a:lnTo>
                  <a:lnTo>
                    <a:pt x="779758" y="2442818"/>
                  </a:lnTo>
                </a:path>
              </a:pathLst>
            </a:custGeom>
            <a:ln w="19040">
              <a:solidFill>
                <a:srgbClr val="E1471D"/>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1" name="object 61"/>
            <p:cNvSpPr/>
            <p:nvPr/>
          </p:nvSpPr>
          <p:spPr>
            <a:xfrm>
              <a:off x="2586906" y="5488458"/>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2" name="object 62"/>
            <p:cNvSpPr/>
            <p:nvPr/>
          </p:nvSpPr>
          <p:spPr>
            <a:xfrm>
              <a:off x="3186386" y="5488461"/>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3" name="object 63"/>
            <p:cNvSpPr/>
            <p:nvPr/>
          </p:nvSpPr>
          <p:spPr>
            <a:xfrm>
              <a:off x="3785869" y="5488462"/>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4" name="object 64"/>
            <p:cNvSpPr/>
            <p:nvPr/>
          </p:nvSpPr>
          <p:spPr>
            <a:xfrm>
              <a:off x="4385350" y="5488464"/>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5" name="object 65"/>
            <p:cNvSpPr/>
            <p:nvPr/>
          </p:nvSpPr>
          <p:spPr>
            <a:xfrm>
              <a:off x="4984833" y="5488466"/>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6" name="object 66"/>
            <p:cNvSpPr/>
            <p:nvPr/>
          </p:nvSpPr>
          <p:spPr>
            <a:xfrm>
              <a:off x="1395154" y="3036926"/>
              <a:ext cx="3589020" cy="2447290"/>
            </a:xfrm>
            <a:custGeom>
              <a:avLst/>
              <a:gdLst/>
              <a:ahLst/>
              <a:cxnLst/>
              <a:rect l="l" t="t" r="r" b="b"/>
              <a:pathLst>
                <a:path w="3589020" h="2447290">
                  <a:moveTo>
                    <a:pt x="0" y="0"/>
                  </a:moveTo>
                  <a:lnTo>
                    <a:pt x="9346" y="0"/>
                  </a:lnTo>
                  <a:lnTo>
                    <a:pt x="624874" y="0"/>
                  </a:lnTo>
                  <a:lnTo>
                    <a:pt x="624874" y="101450"/>
                  </a:lnTo>
                  <a:lnTo>
                    <a:pt x="662260" y="101450"/>
                  </a:lnTo>
                  <a:lnTo>
                    <a:pt x="662260" y="202900"/>
                  </a:lnTo>
                  <a:lnTo>
                    <a:pt x="729020" y="202900"/>
                  </a:lnTo>
                  <a:lnTo>
                    <a:pt x="729020" y="308355"/>
                  </a:lnTo>
                  <a:lnTo>
                    <a:pt x="843847" y="308355"/>
                  </a:lnTo>
                  <a:lnTo>
                    <a:pt x="843847" y="407136"/>
                  </a:lnTo>
                  <a:lnTo>
                    <a:pt x="871887" y="407136"/>
                  </a:lnTo>
                  <a:lnTo>
                    <a:pt x="871887" y="515261"/>
                  </a:lnTo>
                  <a:lnTo>
                    <a:pt x="941317" y="515261"/>
                  </a:lnTo>
                  <a:lnTo>
                    <a:pt x="941317" y="623386"/>
                  </a:lnTo>
                  <a:lnTo>
                    <a:pt x="1056145" y="623386"/>
                  </a:lnTo>
                  <a:lnTo>
                    <a:pt x="1056145" y="730175"/>
                  </a:lnTo>
                  <a:lnTo>
                    <a:pt x="1090860" y="730175"/>
                  </a:lnTo>
                  <a:lnTo>
                    <a:pt x="1090860" y="835630"/>
                  </a:lnTo>
                  <a:lnTo>
                    <a:pt x="1178983" y="835630"/>
                  </a:lnTo>
                  <a:lnTo>
                    <a:pt x="1178983" y="943755"/>
                  </a:lnTo>
                  <a:lnTo>
                    <a:pt x="1446024" y="943755"/>
                  </a:lnTo>
                  <a:lnTo>
                    <a:pt x="1446024" y="1054549"/>
                  </a:lnTo>
                  <a:lnTo>
                    <a:pt x="1455370" y="1054549"/>
                  </a:lnTo>
                  <a:lnTo>
                    <a:pt x="1455370" y="1160005"/>
                  </a:lnTo>
                  <a:lnTo>
                    <a:pt x="1579544" y="1160005"/>
                  </a:lnTo>
                  <a:lnTo>
                    <a:pt x="1579544" y="1277474"/>
                  </a:lnTo>
                  <a:lnTo>
                    <a:pt x="1674343" y="1277474"/>
                  </a:lnTo>
                  <a:lnTo>
                    <a:pt x="1674343" y="1394943"/>
                  </a:lnTo>
                  <a:lnTo>
                    <a:pt x="1873289" y="1394943"/>
                  </a:lnTo>
                  <a:lnTo>
                    <a:pt x="1873289" y="1515081"/>
                  </a:lnTo>
                  <a:lnTo>
                    <a:pt x="1953401" y="1515081"/>
                  </a:lnTo>
                  <a:lnTo>
                    <a:pt x="1953401" y="1627210"/>
                  </a:lnTo>
                  <a:lnTo>
                    <a:pt x="1978769" y="1627210"/>
                  </a:lnTo>
                  <a:lnTo>
                    <a:pt x="1978769" y="1744679"/>
                  </a:lnTo>
                  <a:lnTo>
                    <a:pt x="2387341" y="1744679"/>
                  </a:lnTo>
                  <a:lnTo>
                    <a:pt x="2387341" y="1858143"/>
                  </a:lnTo>
                  <a:lnTo>
                    <a:pt x="2783896" y="1858143"/>
                  </a:lnTo>
                  <a:lnTo>
                    <a:pt x="2783896" y="1979617"/>
                  </a:lnTo>
                  <a:lnTo>
                    <a:pt x="2793242" y="1979617"/>
                  </a:lnTo>
                  <a:lnTo>
                    <a:pt x="2793242" y="2097087"/>
                  </a:lnTo>
                  <a:lnTo>
                    <a:pt x="3069629" y="2097087"/>
                  </a:lnTo>
                  <a:lnTo>
                    <a:pt x="3069629" y="2217224"/>
                  </a:lnTo>
                  <a:lnTo>
                    <a:pt x="3560985" y="2217224"/>
                  </a:lnTo>
                  <a:lnTo>
                    <a:pt x="3560985" y="2332024"/>
                  </a:lnTo>
                  <a:lnTo>
                    <a:pt x="3589023" y="2332024"/>
                  </a:lnTo>
                  <a:lnTo>
                    <a:pt x="3589023" y="2446823"/>
                  </a:lnTo>
                </a:path>
              </a:pathLst>
            </a:custGeom>
            <a:ln w="19040">
              <a:solidFill>
                <a:srgbClr val="00823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7" name="object 67"/>
            <p:cNvSpPr/>
            <p:nvPr/>
          </p:nvSpPr>
          <p:spPr>
            <a:xfrm>
              <a:off x="1397825" y="3036926"/>
              <a:ext cx="1941830" cy="2447290"/>
            </a:xfrm>
            <a:custGeom>
              <a:avLst/>
              <a:gdLst/>
              <a:ahLst/>
              <a:cxnLst/>
              <a:rect l="l" t="t" r="r" b="b"/>
              <a:pathLst>
                <a:path w="1941829" h="2447290">
                  <a:moveTo>
                    <a:pt x="1941384" y="2446823"/>
                  </a:moveTo>
                  <a:lnTo>
                    <a:pt x="1941384" y="2039687"/>
                  </a:lnTo>
                  <a:lnTo>
                    <a:pt x="1738434" y="2039687"/>
                  </a:lnTo>
                  <a:lnTo>
                    <a:pt x="1738434" y="1632550"/>
                  </a:lnTo>
                  <a:lnTo>
                    <a:pt x="1189665" y="1632550"/>
                  </a:lnTo>
                  <a:lnTo>
                    <a:pt x="1189665" y="1360235"/>
                  </a:lnTo>
                  <a:lnTo>
                    <a:pt x="998731" y="1360235"/>
                  </a:lnTo>
                  <a:lnTo>
                    <a:pt x="998731" y="1086587"/>
                  </a:lnTo>
                  <a:lnTo>
                    <a:pt x="961345" y="1086587"/>
                  </a:lnTo>
                  <a:lnTo>
                    <a:pt x="961345" y="543293"/>
                  </a:lnTo>
                  <a:lnTo>
                    <a:pt x="906602" y="543293"/>
                  </a:lnTo>
                  <a:lnTo>
                    <a:pt x="906602" y="273649"/>
                  </a:lnTo>
                  <a:lnTo>
                    <a:pt x="329794" y="273649"/>
                  </a:lnTo>
                  <a:lnTo>
                    <a:pt x="329794" y="0"/>
                  </a:lnTo>
                  <a:lnTo>
                    <a:pt x="0" y="0"/>
                  </a:lnTo>
                </a:path>
              </a:pathLst>
            </a:custGeom>
            <a:ln w="19040">
              <a:solidFill>
                <a:srgbClr val="4DA1B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8" name="object 68"/>
            <p:cNvSpPr/>
            <p:nvPr/>
          </p:nvSpPr>
          <p:spPr>
            <a:xfrm>
              <a:off x="1385802" y="3036926"/>
              <a:ext cx="4471670" cy="2447290"/>
            </a:xfrm>
            <a:custGeom>
              <a:avLst/>
              <a:gdLst/>
              <a:ahLst/>
              <a:cxnLst/>
              <a:rect l="l" t="t" r="r" b="b"/>
              <a:pathLst>
                <a:path w="4471670" h="2447290">
                  <a:moveTo>
                    <a:pt x="4471593" y="2446823"/>
                  </a:moveTo>
                  <a:lnTo>
                    <a:pt x="4471593" y="2201206"/>
                  </a:lnTo>
                  <a:lnTo>
                    <a:pt x="3145736" y="2201206"/>
                  </a:lnTo>
                  <a:lnTo>
                    <a:pt x="3145736" y="1956924"/>
                  </a:lnTo>
                  <a:lnTo>
                    <a:pt x="3046932" y="1956924"/>
                  </a:lnTo>
                  <a:lnTo>
                    <a:pt x="3046932" y="1705968"/>
                  </a:lnTo>
                  <a:lnTo>
                    <a:pt x="2964149" y="1705968"/>
                  </a:lnTo>
                  <a:lnTo>
                    <a:pt x="2964149" y="1457682"/>
                  </a:lnTo>
                  <a:lnTo>
                    <a:pt x="2908071" y="1457682"/>
                  </a:lnTo>
                  <a:lnTo>
                    <a:pt x="2908071" y="1213399"/>
                  </a:lnTo>
                  <a:lnTo>
                    <a:pt x="2853328" y="1213399"/>
                  </a:lnTo>
                  <a:lnTo>
                    <a:pt x="2853328" y="962443"/>
                  </a:lnTo>
                  <a:lnTo>
                    <a:pt x="2092262" y="962443"/>
                  </a:lnTo>
                  <a:lnTo>
                    <a:pt x="2092262" y="752868"/>
                  </a:lnTo>
                  <a:lnTo>
                    <a:pt x="1879964" y="752868"/>
                  </a:lnTo>
                  <a:lnTo>
                    <a:pt x="1879964" y="565986"/>
                  </a:lnTo>
                  <a:lnTo>
                    <a:pt x="1365912" y="565986"/>
                  </a:lnTo>
                  <a:lnTo>
                    <a:pt x="1365912" y="377769"/>
                  </a:lnTo>
                  <a:lnTo>
                    <a:pt x="1204352" y="377769"/>
                  </a:lnTo>
                  <a:lnTo>
                    <a:pt x="1204352" y="188217"/>
                  </a:lnTo>
                  <a:lnTo>
                    <a:pt x="1058815" y="188217"/>
                  </a:lnTo>
                  <a:lnTo>
                    <a:pt x="1058815" y="0"/>
                  </a:lnTo>
                  <a:lnTo>
                    <a:pt x="0" y="0"/>
                  </a:lnTo>
                </a:path>
              </a:pathLst>
            </a:custGeom>
            <a:ln w="19040">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9" name="object 69"/>
            <p:cNvSpPr/>
            <p:nvPr/>
          </p:nvSpPr>
          <p:spPr>
            <a:xfrm>
              <a:off x="1390308" y="5483563"/>
              <a:ext cx="4641215" cy="5080"/>
            </a:xfrm>
            <a:custGeom>
              <a:avLst/>
              <a:gdLst/>
              <a:ahLst/>
              <a:cxnLst/>
              <a:rect l="l" t="t" r="r" b="b"/>
              <a:pathLst>
                <a:path w="4641215" h="5079">
                  <a:moveTo>
                    <a:pt x="4640679" y="0"/>
                  </a:moveTo>
                  <a:lnTo>
                    <a:pt x="0" y="4888"/>
                  </a:lnTo>
                </a:path>
              </a:pathLst>
            </a:custGeom>
            <a:ln w="28560">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0" name="object 70"/>
            <p:cNvSpPr/>
            <p:nvPr/>
          </p:nvSpPr>
          <p:spPr>
            <a:xfrm>
              <a:off x="1387938" y="3036934"/>
              <a:ext cx="0" cy="2450465"/>
            </a:xfrm>
            <a:custGeom>
              <a:avLst/>
              <a:gdLst/>
              <a:ahLst/>
              <a:cxnLst/>
              <a:rect l="l" t="t" r="r" b="b"/>
              <a:pathLst>
                <a:path h="2450465">
                  <a:moveTo>
                    <a:pt x="0" y="0"/>
                  </a:moveTo>
                  <a:lnTo>
                    <a:pt x="0" y="2450270"/>
                  </a:lnTo>
                </a:path>
              </a:pathLst>
            </a:custGeom>
            <a:ln w="28560">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1" name="object 71"/>
            <p:cNvSpPr/>
            <p:nvPr/>
          </p:nvSpPr>
          <p:spPr>
            <a:xfrm>
              <a:off x="1301292" y="4998148"/>
              <a:ext cx="86995" cy="0"/>
            </a:xfrm>
            <a:custGeom>
              <a:avLst/>
              <a:gdLst/>
              <a:ahLst/>
              <a:cxnLst/>
              <a:rect l="l" t="t" r="r" b="b"/>
              <a:pathLst>
                <a:path w="86994">
                  <a:moveTo>
                    <a:pt x="86602" y="0"/>
                  </a:moveTo>
                  <a:lnTo>
                    <a:pt x="86602"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2" name="object 72"/>
            <p:cNvSpPr/>
            <p:nvPr/>
          </p:nvSpPr>
          <p:spPr>
            <a:xfrm>
              <a:off x="5584314" y="5488466"/>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73" name="object 73"/>
          <p:cNvSpPr txBox="1"/>
          <p:nvPr/>
        </p:nvSpPr>
        <p:spPr>
          <a:xfrm>
            <a:off x="1032738" y="2708920"/>
            <a:ext cx="259079"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100</a:t>
            </a:r>
            <a:endParaRPr sz="1200" dirty="0">
              <a:latin typeface="Arial" panose="020B0604020202020204" pitchFamily="34" charset="0"/>
              <a:cs typeface="Arial" panose="020B0604020202020204" pitchFamily="34" charset="0"/>
            </a:endParaRPr>
          </a:p>
        </p:txBody>
      </p:sp>
      <p:sp>
        <p:nvSpPr>
          <p:cNvPr id="74" name="object 74"/>
          <p:cNvSpPr txBox="1"/>
          <p:nvPr/>
        </p:nvSpPr>
        <p:spPr>
          <a:xfrm>
            <a:off x="1088212" y="3199647"/>
            <a:ext cx="180975"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80</a:t>
            </a:r>
            <a:endParaRPr sz="1200" dirty="0">
              <a:latin typeface="Arial" panose="020B0604020202020204" pitchFamily="34" charset="0"/>
              <a:cs typeface="Arial" panose="020B0604020202020204" pitchFamily="34" charset="0"/>
            </a:endParaRPr>
          </a:p>
        </p:txBody>
      </p:sp>
      <p:sp>
        <p:nvSpPr>
          <p:cNvPr id="75" name="object 75"/>
          <p:cNvSpPr txBox="1"/>
          <p:nvPr/>
        </p:nvSpPr>
        <p:spPr>
          <a:xfrm>
            <a:off x="1088212" y="3690376"/>
            <a:ext cx="180975"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60</a:t>
            </a:r>
            <a:endParaRPr sz="1200" dirty="0">
              <a:latin typeface="Arial" panose="020B0604020202020204" pitchFamily="34" charset="0"/>
              <a:cs typeface="Arial" panose="020B0604020202020204" pitchFamily="34" charset="0"/>
            </a:endParaRPr>
          </a:p>
        </p:txBody>
      </p:sp>
      <p:sp>
        <p:nvSpPr>
          <p:cNvPr id="76" name="object 76"/>
          <p:cNvSpPr txBox="1"/>
          <p:nvPr/>
        </p:nvSpPr>
        <p:spPr>
          <a:xfrm>
            <a:off x="1088212" y="4178056"/>
            <a:ext cx="180975" cy="197490"/>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40</a:t>
            </a:r>
            <a:endParaRPr sz="1200" dirty="0">
              <a:latin typeface="Arial" panose="020B0604020202020204" pitchFamily="34" charset="0"/>
              <a:cs typeface="Arial" panose="020B0604020202020204" pitchFamily="34" charset="0"/>
            </a:endParaRPr>
          </a:p>
        </p:txBody>
      </p:sp>
      <p:sp>
        <p:nvSpPr>
          <p:cNvPr id="77" name="object 77"/>
          <p:cNvSpPr txBox="1"/>
          <p:nvPr/>
        </p:nvSpPr>
        <p:spPr>
          <a:xfrm>
            <a:off x="1088167" y="4668784"/>
            <a:ext cx="180975" cy="699135"/>
          </a:xfrm>
          <a:prstGeom prst="rect">
            <a:avLst/>
          </a:prstGeom>
        </p:spPr>
        <p:txBody>
          <a:bodyPr vert="horz" wrap="square" lIns="0" tIns="12700" rIns="0" bIns="0" rtlCol="0">
            <a:spAutoFit/>
          </a:bodyPr>
          <a:lstStyle/>
          <a:p>
            <a:pPr marL="12700">
              <a:lnSpc>
                <a:spcPct val="100000"/>
              </a:lnSpc>
              <a:spcBef>
                <a:spcPts val="100"/>
              </a:spcBef>
            </a:pPr>
            <a:r>
              <a:rPr sz="1200" b="1" spc="-25" dirty="0">
                <a:latin typeface="Arial" panose="020B0604020202020204" pitchFamily="34" charset="0"/>
                <a:cs typeface="Arial" panose="020B0604020202020204" pitchFamily="34" charset="0"/>
              </a:rPr>
              <a:t>20</a:t>
            </a:r>
            <a:endParaRPr sz="1200" dirty="0">
              <a:latin typeface="Arial" panose="020B0604020202020204" pitchFamily="34" charset="0"/>
              <a:cs typeface="Arial" panose="020B0604020202020204" pitchFamily="34" charset="0"/>
            </a:endParaRPr>
          </a:p>
          <a:p>
            <a:pPr>
              <a:lnSpc>
                <a:spcPct val="100000"/>
              </a:lnSpc>
              <a:spcBef>
                <a:spcPts val="40"/>
              </a:spcBef>
            </a:pPr>
            <a:endParaRPr sz="1950" dirty="0">
              <a:latin typeface="Arial" panose="020B0604020202020204" pitchFamily="34" charset="0"/>
              <a:cs typeface="Arial" panose="020B0604020202020204" pitchFamily="34" charset="0"/>
            </a:endParaRPr>
          </a:p>
          <a:p>
            <a:pPr marL="90170">
              <a:lnSpc>
                <a:spcPct val="100000"/>
              </a:lnSpc>
            </a:pPr>
            <a:r>
              <a:rPr sz="1200" b="1" dirty="0">
                <a:latin typeface="Arial" panose="020B0604020202020204" pitchFamily="34" charset="0"/>
                <a:cs typeface="Arial" panose="020B0604020202020204" pitchFamily="34" charset="0"/>
              </a:rPr>
              <a:t>0</a:t>
            </a:r>
            <a:endParaRPr sz="1200" dirty="0">
              <a:latin typeface="Arial" panose="020B0604020202020204" pitchFamily="34" charset="0"/>
              <a:cs typeface="Arial" panose="020B0604020202020204" pitchFamily="34" charset="0"/>
            </a:endParaRPr>
          </a:p>
        </p:txBody>
      </p:sp>
      <p:sp>
        <p:nvSpPr>
          <p:cNvPr id="78" name="object 78"/>
          <p:cNvSpPr txBox="1"/>
          <p:nvPr/>
        </p:nvSpPr>
        <p:spPr>
          <a:xfrm>
            <a:off x="678880" y="3487311"/>
            <a:ext cx="246221" cy="1092654"/>
          </a:xfrm>
          <a:prstGeom prst="rect">
            <a:avLst/>
          </a:prstGeom>
        </p:spPr>
        <p:txBody>
          <a:bodyPr vert="vert270" wrap="square" lIns="0" tIns="2540" rIns="0" bIns="0" rtlCol="0">
            <a:spAutoFit/>
          </a:bodyPr>
          <a:lstStyle/>
          <a:p>
            <a:pPr marL="12700" algn="ctr">
              <a:lnSpc>
                <a:spcPct val="100000"/>
              </a:lnSpc>
              <a:spcBef>
                <a:spcPts val="20"/>
              </a:spcBef>
            </a:pPr>
            <a:r>
              <a:rPr sz="1600" b="1" dirty="0">
                <a:latin typeface="Arial" panose="020B0604020202020204" pitchFamily="34" charset="0"/>
                <a:cs typeface="Arial" panose="020B0604020202020204" pitchFamily="34" charset="0"/>
              </a:rPr>
              <a:t>PFS</a:t>
            </a:r>
            <a:r>
              <a:rPr sz="1600" b="1" spc="-20" dirty="0">
                <a:latin typeface="Arial" panose="020B0604020202020204" pitchFamily="34" charset="0"/>
                <a:cs typeface="Arial" panose="020B0604020202020204" pitchFamily="34" charset="0"/>
              </a:rPr>
              <a:t> </a:t>
            </a:r>
            <a:r>
              <a:rPr sz="1600" b="1" spc="-25" dirty="0">
                <a:latin typeface="Arial" panose="020B0604020202020204" pitchFamily="34" charset="0"/>
                <a:cs typeface="Arial" panose="020B0604020202020204" pitchFamily="34" charset="0"/>
              </a:rPr>
              <a:t>(%)</a:t>
            </a:r>
            <a:endParaRPr sz="1600" dirty="0">
              <a:latin typeface="Arial" panose="020B0604020202020204" pitchFamily="34" charset="0"/>
              <a:cs typeface="Arial" panose="020B0604020202020204" pitchFamily="34" charset="0"/>
            </a:endParaRPr>
          </a:p>
        </p:txBody>
      </p:sp>
      <p:sp>
        <p:nvSpPr>
          <p:cNvPr id="79" name="object 79"/>
          <p:cNvSpPr txBox="1"/>
          <p:nvPr/>
        </p:nvSpPr>
        <p:spPr>
          <a:xfrm>
            <a:off x="1334347" y="5336296"/>
            <a:ext cx="4344035" cy="197490"/>
          </a:xfrm>
          <a:prstGeom prst="rect">
            <a:avLst/>
          </a:prstGeom>
        </p:spPr>
        <p:txBody>
          <a:bodyPr vert="horz" wrap="square" lIns="0" tIns="12700" rIns="0" bIns="0" rtlCol="0">
            <a:spAutoFit/>
          </a:bodyPr>
          <a:lstStyle/>
          <a:p>
            <a:pPr marL="12700">
              <a:lnSpc>
                <a:spcPct val="100000"/>
              </a:lnSpc>
              <a:spcBef>
                <a:spcPts val="100"/>
              </a:spcBef>
              <a:tabLst>
                <a:tab pos="612775" algn="l"/>
                <a:tab pos="1173480" algn="l"/>
                <a:tab pos="1774189" algn="l"/>
                <a:tab pos="2374265" algn="l"/>
                <a:tab pos="2974340" algn="l"/>
                <a:tab pos="3574415" algn="l"/>
                <a:tab pos="4175125" algn="l"/>
              </a:tabLst>
            </a:pPr>
            <a:r>
              <a:rPr sz="1200" b="1" spc="-50" dirty="0">
                <a:latin typeface="Arial" panose="020B0604020202020204" pitchFamily="34" charset="0"/>
                <a:cs typeface="Arial" panose="020B0604020202020204" pitchFamily="34" charset="0"/>
              </a:rPr>
              <a:t>0</a:t>
            </a:r>
            <a:r>
              <a:rPr sz="1200" b="1" dirty="0">
                <a:latin typeface="Arial" panose="020B0604020202020204" pitchFamily="34" charset="0"/>
                <a:cs typeface="Arial" panose="020B0604020202020204" pitchFamily="34" charset="0"/>
              </a:rPr>
              <a:t>	</a:t>
            </a:r>
            <a:r>
              <a:rPr sz="1200" b="1" spc="-50" dirty="0">
                <a:latin typeface="Arial" panose="020B0604020202020204" pitchFamily="34" charset="0"/>
                <a:cs typeface="Arial" panose="020B0604020202020204" pitchFamily="34" charset="0"/>
              </a:rPr>
              <a:t>5</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10</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15</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20</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25</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30</a:t>
            </a:r>
            <a:r>
              <a:rPr sz="1200" b="1" dirty="0">
                <a:latin typeface="Arial" panose="020B0604020202020204" pitchFamily="34" charset="0"/>
                <a:cs typeface="Arial" panose="020B0604020202020204" pitchFamily="34" charset="0"/>
              </a:rPr>
              <a:t>	</a:t>
            </a:r>
            <a:r>
              <a:rPr sz="1200" b="1" spc="-25" dirty="0">
                <a:latin typeface="Arial" panose="020B0604020202020204" pitchFamily="34" charset="0"/>
                <a:cs typeface="Arial" panose="020B0604020202020204" pitchFamily="34" charset="0"/>
              </a:rPr>
              <a:t>35</a:t>
            </a:r>
            <a:endParaRPr sz="1200" dirty="0">
              <a:latin typeface="Arial" panose="020B0604020202020204" pitchFamily="34" charset="0"/>
              <a:cs typeface="Arial" panose="020B0604020202020204" pitchFamily="34" charset="0"/>
            </a:endParaRPr>
          </a:p>
        </p:txBody>
      </p:sp>
      <p:sp>
        <p:nvSpPr>
          <p:cNvPr id="80" name="object 80"/>
          <p:cNvSpPr txBox="1"/>
          <p:nvPr/>
        </p:nvSpPr>
        <p:spPr>
          <a:xfrm>
            <a:off x="1807310" y="5503936"/>
            <a:ext cx="3350453" cy="259045"/>
          </a:xfrm>
          <a:prstGeom prst="rect">
            <a:avLst/>
          </a:prstGeom>
        </p:spPr>
        <p:txBody>
          <a:bodyPr vert="horz" wrap="square" lIns="0" tIns="12700" rIns="0" bIns="0" rtlCol="0">
            <a:spAutoFit/>
          </a:bodyPr>
          <a:lstStyle/>
          <a:p>
            <a:pPr marL="12700" algn="ctr">
              <a:lnSpc>
                <a:spcPct val="100000"/>
              </a:lnSpc>
              <a:spcBef>
                <a:spcPts val="100"/>
              </a:spcBef>
            </a:pPr>
            <a:r>
              <a:rPr sz="1600" b="1" dirty="0">
                <a:latin typeface="Arial" panose="020B0604020202020204" pitchFamily="34" charset="0"/>
                <a:cs typeface="Arial" panose="020B0604020202020204" pitchFamily="34" charset="0"/>
              </a:rPr>
              <a:t>Months</a:t>
            </a:r>
            <a:r>
              <a:rPr sz="1600" b="1" spc="-10"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on</a:t>
            </a:r>
            <a:r>
              <a:rPr sz="1600" b="1" spc="-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trastuzumab</a:t>
            </a:r>
            <a:endParaRPr sz="1600" dirty="0">
              <a:latin typeface="Arial" panose="020B0604020202020204" pitchFamily="34" charset="0"/>
              <a:cs typeface="Arial" panose="020B0604020202020204" pitchFamily="34" charset="0"/>
            </a:endParaRPr>
          </a:p>
        </p:txBody>
      </p:sp>
      <p:sp>
        <p:nvSpPr>
          <p:cNvPr id="81" name="object 81"/>
          <p:cNvSpPr txBox="1"/>
          <p:nvPr/>
        </p:nvSpPr>
        <p:spPr>
          <a:xfrm>
            <a:off x="470871" y="5764032"/>
            <a:ext cx="3097530" cy="351378"/>
          </a:xfrm>
          <a:prstGeom prst="rect">
            <a:avLst/>
          </a:prstGeom>
        </p:spPr>
        <p:txBody>
          <a:bodyPr vert="horz" wrap="square" lIns="0" tIns="30480" rIns="0" bIns="0" rtlCol="0">
            <a:spAutoFit/>
          </a:bodyPr>
          <a:lstStyle/>
          <a:p>
            <a:pPr marL="874394">
              <a:lnSpc>
                <a:spcPct val="100000"/>
              </a:lnSpc>
              <a:spcBef>
                <a:spcPts val="240"/>
              </a:spcBef>
            </a:pPr>
            <a:r>
              <a:rPr sz="1000" i="1" dirty="0">
                <a:latin typeface="Calibri"/>
                <a:cs typeface="Calibri"/>
              </a:rPr>
              <a:t>ERBB2</a:t>
            </a:r>
            <a:r>
              <a:rPr sz="1000" dirty="0">
                <a:latin typeface="Calibri"/>
                <a:cs typeface="Calibri"/>
              </a:rPr>
              <a:t>+</a:t>
            </a:r>
            <a:r>
              <a:rPr sz="1000" spc="-10" dirty="0">
                <a:latin typeface="Calibri"/>
                <a:cs typeface="Calibri"/>
              </a:rPr>
              <a:t> </a:t>
            </a:r>
            <a:r>
              <a:rPr sz="1000" dirty="0">
                <a:latin typeface="Calibri"/>
                <a:cs typeface="Calibri"/>
              </a:rPr>
              <a:t>Top</a:t>
            </a:r>
            <a:r>
              <a:rPr sz="1000" spc="-15" dirty="0">
                <a:latin typeface="Calibri"/>
                <a:cs typeface="Calibri"/>
              </a:rPr>
              <a:t> </a:t>
            </a:r>
            <a:r>
              <a:rPr sz="1000" dirty="0">
                <a:latin typeface="Calibri"/>
                <a:cs typeface="Calibri"/>
              </a:rPr>
              <a:t>Quartile</a:t>
            </a:r>
            <a:r>
              <a:rPr sz="1000" spc="-10" dirty="0">
                <a:latin typeface="Calibri"/>
                <a:cs typeface="Calibri"/>
              </a:rPr>
              <a:t> </a:t>
            </a:r>
            <a:r>
              <a:rPr sz="1000" dirty="0">
                <a:latin typeface="Calibri"/>
                <a:cs typeface="Calibri"/>
              </a:rPr>
              <a:t>of</a:t>
            </a:r>
            <a:r>
              <a:rPr sz="1000" spc="-20" dirty="0">
                <a:latin typeface="Calibri"/>
                <a:cs typeface="Calibri"/>
              </a:rPr>
              <a:t> </a:t>
            </a:r>
            <a:r>
              <a:rPr sz="1000" dirty="0">
                <a:latin typeface="Calibri"/>
                <a:cs typeface="Calibri"/>
              </a:rPr>
              <a:t>expression</a:t>
            </a:r>
            <a:r>
              <a:rPr sz="1000" spc="-15" dirty="0">
                <a:latin typeface="Calibri"/>
                <a:cs typeface="Calibri"/>
              </a:rPr>
              <a:t> </a:t>
            </a:r>
            <a:r>
              <a:rPr sz="1000" dirty="0">
                <a:latin typeface="Calibri"/>
                <a:cs typeface="Calibri"/>
              </a:rPr>
              <a:t>(n=</a:t>
            </a:r>
            <a:r>
              <a:rPr sz="1000" spc="-25" dirty="0">
                <a:latin typeface="Calibri"/>
                <a:cs typeface="Calibri"/>
              </a:rPr>
              <a:t>13)</a:t>
            </a:r>
            <a:endParaRPr sz="1000" dirty="0">
              <a:latin typeface="Calibri"/>
              <a:cs typeface="Calibri"/>
            </a:endParaRPr>
          </a:p>
          <a:p>
            <a:pPr marL="874394">
              <a:lnSpc>
                <a:spcPct val="100000"/>
              </a:lnSpc>
              <a:spcBef>
                <a:spcPts val="145"/>
              </a:spcBef>
            </a:pPr>
            <a:r>
              <a:rPr sz="1000" i="1" dirty="0">
                <a:latin typeface="Calibri"/>
                <a:cs typeface="Calibri"/>
              </a:rPr>
              <a:t>ERBB2</a:t>
            </a:r>
            <a:r>
              <a:rPr sz="1000" dirty="0">
                <a:latin typeface="Calibri"/>
                <a:cs typeface="Calibri"/>
              </a:rPr>
              <a:t>+</a:t>
            </a:r>
            <a:r>
              <a:rPr sz="1000" spc="-15" dirty="0">
                <a:latin typeface="Calibri"/>
                <a:cs typeface="Calibri"/>
              </a:rPr>
              <a:t> </a:t>
            </a:r>
            <a:r>
              <a:rPr sz="1000" dirty="0">
                <a:latin typeface="Calibri"/>
                <a:cs typeface="Calibri"/>
              </a:rPr>
              <a:t>/</a:t>
            </a:r>
            <a:r>
              <a:rPr sz="1000" spc="-10" dirty="0">
                <a:latin typeface="Calibri"/>
                <a:cs typeface="Calibri"/>
              </a:rPr>
              <a:t> </a:t>
            </a:r>
            <a:r>
              <a:rPr sz="1000" dirty="0">
                <a:latin typeface="Calibri"/>
                <a:cs typeface="Calibri"/>
              </a:rPr>
              <a:t>unaltered</a:t>
            </a:r>
            <a:r>
              <a:rPr sz="1000" spc="-10" dirty="0">
                <a:latin typeface="Calibri"/>
                <a:cs typeface="Calibri"/>
              </a:rPr>
              <a:t> </a:t>
            </a:r>
            <a:r>
              <a:rPr sz="1000" dirty="0">
                <a:latin typeface="Calibri"/>
                <a:cs typeface="Calibri"/>
              </a:rPr>
              <a:t>RTK/RAS/PI3K</a:t>
            </a:r>
            <a:r>
              <a:rPr sz="1000" spc="-15" dirty="0">
                <a:latin typeface="Calibri"/>
                <a:cs typeface="Calibri"/>
              </a:rPr>
              <a:t> </a:t>
            </a:r>
            <a:r>
              <a:rPr sz="1000" dirty="0">
                <a:latin typeface="Calibri"/>
                <a:cs typeface="Calibri"/>
              </a:rPr>
              <a:t>(n=</a:t>
            </a:r>
            <a:r>
              <a:rPr sz="1000" spc="-25" dirty="0">
                <a:latin typeface="Calibri"/>
                <a:cs typeface="Calibri"/>
              </a:rPr>
              <a:t>24)</a:t>
            </a:r>
            <a:endParaRPr sz="1000" dirty="0">
              <a:latin typeface="Calibri"/>
              <a:cs typeface="Calibri"/>
            </a:endParaRPr>
          </a:p>
        </p:txBody>
      </p:sp>
      <p:grpSp>
        <p:nvGrpSpPr>
          <p:cNvPr id="82" name="object 82"/>
          <p:cNvGrpSpPr/>
          <p:nvPr/>
        </p:nvGrpSpPr>
        <p:grpSpPr>
          <a:xfrm>
            <a:off x="2204466" y="3179867"/>
            <a:ext cx="1489075" cy="1296670"/>
            <a:chOff x="2204466" y="3408711"/>
            <a:chExt cx="1489075" cy="1296670"/>
          </a:xfrm>
        </p:grpSpPr>
        <p:sp>
          <p:nvSpPr>
            <p:cNvPr id="83" name="object 83"/>
            <p:cNvSpPr/>
            <p:nvPr/>
          </p:nvSpPr>
          <p:spPr>
            <a:xfrm>
              <a:off x="2900751" y="4669405"/>
              <a:ext cx="71755" cy="0"/>
            </a:xfrm>
            <a:custGeom>
              <a:avLst/>
              <a:gdLst/>
              <a:ahLst/>
              <a:cxnLst/>
              <a:rect l="l" t="t" r="r" b="b"/>
              <a:pathLst>
                <a:path w="71755">
                  <a:moveTo>
                    <a:pt x="71587" y="0"/>
                  </a:moveTo>
                  <a:lnTo>
                    <a:pt x="71587" y="0"/>
                  </a:lnTo>
                  <a:lnTo>
                    <a:pt x="0" y="0"/>
                  </a:lnTo>
                </a:path>
              </a:pathLst>
            </a:custGeom>
            <a:ln w="12693">
              <a:solidFill>
                <a:srgbClr val="4DA1B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4" name="object 84"/>
            <p:cNvSpPr/>
            <p:nvPr/>
          </p:nvSpPr>
          <p:spPr>
            <a:xfrm>
              <a:off x="2936562" y="4633592"/>
              <a:ext cx="0" cy="71755"/>
            </a:xfrm>
            <a:custGeom>
              <a:avLst/>
              <a:gdLst/>
              <a:ahLst/>
              <a:cxnLst/>
              <a:rect l="l" t="t" r="r" b="b"/>
              <a:pathLst>
                <a:path h="71754">
                  <a:moveTo>
                    <a:pt x="0" y="71587"/>
                  </a:moveTo>
                  <a:lnTo>
                    <a:pt x="0" y="71587"/>
                  </a:lnTo>
                  <a:lnTo>
                    <a:pt x="0" y="0"/>
                  </a:lnTo>
                </a:path>
              </a:pathLst>
            </a:custGeom>
            <a:ln w="12693">
              <a:solidFill>
                <a:srgbClr val="4DA1B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5" name="object 85"/>
            <p:cNvSpPr/>
            <p:nvPr/>
          </p:nvSpPr>
          <p:spPr>
            <a:xfrm>
              <a:off x="2905513" y="4195687"/>
              <a:ext cx="71755" cy="0"/>
            </a:xfrm>
            <a:custGeom>
              <a:avLst/>
              <a:gdLst/>
              <a:ahLst/>
              <a:cxnLst/>
              <a:rect l="l" t="t" r="r" b="b"/>
              <a:pathLst>
                <a:path w="71755">
                  <a:moveTo>
                    <a:pt x="71587" y="0"/>
                  </a:moveTo>
                  <a:lnTo>
                    <a:pt x="71587" y="0"/>
                  </a:lnTo>
                  <a:lnTo>
                    <a:pt x="0" y="0"/>
                  </a:lnTo>
                </a:path>
              </a:pathLst>
            </a:custGeom>
            <a:ln w="12693">
              <a:solidFill>
                <a:srgbClr val="00823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6" name="object 86"/>
            <p:cNvSpPr/>
            <p:nvPr/>
          </p:nvSpPr>
          <p:spPr>
            <a:xfrm>
              <a:off x="2941326" y="4159876"/>
              <a:ext cx="0" cy="71755"/>
            </a:xfrm>
            <a:custGeom>
              <a:avLst/>
              <a:gdLst/>
              <a:ahLst/>
              <a:cxnLst/>
              <a:rect l="l" t="t" r="r" b="b"/>
              <a:pathLst>
                <a:path h="71754">
                  <a:moveTo>
                    <a:pt x="0" y="71587"/>
                  </a:moveTo>
                  <a:lnTo>
                    <a:pt x="0" y="71587"/>
                  </a:lnTo>
                  <a:lnTo>
                    <a:pt x="0" y="0"/>
                  </a:lnTo>
                </a:path>
              </a:pathLst>
            </a:custGeom>
            <a:ln w="12693">
              <a:solidFill>
                <a:srgbClr val="00823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7" name="object 87"/>
            <p:cNvSpPr/>
            <p:nvPr/>
          </p:nvSpPr>
          <p:spPr>
            <a:xfrm>
              <a:off x="2204466" y="3444523"/>
              <a:ext cx="71755" cy="0"/>
            </a:xfrm>
            <a:custGeom>
              <a:avLst/>
              <a:gdLst/>
              <a:ahLst/>
              <a:cxnLst/>
              <a:rect l="l" t="t" r="r" b="b"/>
              <a:pathLst>
                <a:path w="71755">
                  <a:moveTo>
                    <a:pt x="71587" y="0"/>
                  </a:moveTo>
                  <a:lnTo>
                    <a:pt x="71587" y="0"/>
                  </a:lnTo>
                  <a:lnTo>
                    <a:pt x="0" y="0"/>
                  </a:lnTo>
                </a:path>
              </a:pathLst>
            </a:custGeom>
            <a:ln w="12693">
              <a:solidFill>
                <a:srgbClr val="00823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8" name="object 88"/>
            <p:cNvSpPr/>
            <p:nvPr/>
          </p:nvSpPr>
          <p:spPr>
            <a:xfrm>
              <a:off x="2240277" y="3408711"/>
              <a:ext cx="0" cy="71755"/>
            </a:xfrm>
            <a:custGeom>
              <a:avLst/>
              <a:gdLst/>
              <a:ahLst/>
              <a:cxnLst/>
              <a:rect l="l" t="t" r="r" b="b"/>
              <a:pathLst>
                <a:path h="71754">
                  <a:moveTo>
                    <a:pt x="0" y="71587"/>
                  </a:moveTo>
                  <a:lnTo>
                    <a:pt x="0" y="71587"/>
                  </a:lnTo>
                  <a:lnTo>
                    <a:pt x="0" y="0"/>
                  </a:lnTo>
                </a:path>
              </a:pathLst>
            </a:custGeom>
            <a:ln w="12693">
              <a:solidFill>
                <a:srgbClr val="00823B"/>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9" name="object 89"/>
            <p:cNvSpPr/>
            <p:nvPr/>
          </p:nvSpPr>
          <p:spPr>
            <a:xfrm>
              <a:off x="3402719" y="3789658"/>
              <a:ext cx="71755" cy="0"/>
            </a:xfrm>
            <a:custGeom>
              <a:avLst/>
              <a:gdLst/>
              <a:ahLst/>
              <a:cxnLst/>
              <a:rect l="l" t="t" r="r" b="b"/>
              <a:pathLst>
                <a:path w="71754">
                  <a:moveTo>
                    <a:pt x="71587" y="0"/>
                  </a:moveTo>
                  <a:lnTo>
                    <a:pt x="71587" y="0"/>
                  </a:lnTo>
                  <a:lnTo>
                    <a:pt x="0" y="0"/>
                  </a:lnTo>
                </a:path>
              </a:pathLst>
            </a:custGeom>
            <a:ln w="12693">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0" name="object 90"/>
            <p:cNvSpPr/>
            <p:nvPr/>
          </p:nvSpPr>
          <p:spPr>
            <a:xfrm>
              <a:off x="3438532" y="3753846"/>
              <a:ext cx="0" cy="71755"/>
            </a:xfrm>
            <a:custGeom>
              <a:avLst/>
              <a:gdLst/>
              <a:ahLst/>
              <a:cxnLst/>
              <a:rect l="l" t="t" r="r" b="b"/>
              <a:pathLst>
                <a:path h="71754">
                  <a:moveTo>
                    <a:pt x="0" y="71587"/>
                  </a:moveTo>
                  <a:lnTo>
                    <a:pt x="0" y="71587"/>
                  </a:lnTo>
                  <a:lnTo>
                    <a:pt x="0" y="0"/>
                  </a:lnTo>
                </a:path>
              </a:pathLst>
            </a:custGeom>
            <a:ln w="12693">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1" name="object 91"/>
            <p:cNvSpPr/>
            <p:nvPr/>
          </p:nvSpPr>
          <p:spPr>
            <a:xfrm>
              <a:off x="3621736" y="3998490"/>
              <a:ext cx="71755" cy="0"/>
            </a:xfrm>
            <a:custGeom>
              <a:avLst/>
              <a:gdLst/>
              <a:ahLst/>
              <a:cxnLst/>
              <a:rect l="l" t="t" r="r" b="b"/>
              <a:pathLst>
                <a:path w="71754">
                  <a:moveTo>
                    <a:pt x="71587" y="0"/>
                  </a:moveTo>
                  <a:lnTo>
                    <a:pt x="71587" y="0"/>
                  </a:lnTo>
                  <a:lnTo>
                    <a:pt x="0" y="0"/>
                  </a:lnTo>
                </a:path>
              </a:pathLst>
            </a:custGeom>
            <a:ln w="12693">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2" name="object 92"/>
            <p:cNvSpPr/>
            <p:nvPr/>
          </p:nvSpPr>
          <p:spPr>
            <a:xfrm>
              <a:off x="3657547" y="3962679"/>
              <a:ext cx="0" cy="71755"/>
            </a:xfrm>
            <a:custGeom>
              <a:avLst/>
              <a:gdLst/>
              <a:ahLst/>
              <a:cxnLst/>
              <a:rect l="l" t="t" r="r" b="b"/>
              <a:pathLst>
                <a:path h="71754">
                  <a:moveTo>
                    <a:pt x="0" y="71587"/>
                  </a:moveTo>
                  <a:lnTo>
                    <a:pt x="0" y="71587"/>
                  </a:lnTo>
                  <a:lnTo>
                    <a:pt x="0" y="0"/>
                  </a:lnTo>
                </a:path>
              </a:pathLst>
            </a:custGeom>
            <a:ln w="12693">
              <a:solidFill>
                <a:srgbClr val="01587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93" name="object 93"/>
          <p:cNvSpPr txBox="1"/>
          <p:nvPr/>
        </p:nvSpPr>
        <p:spPr>
          <a:xfrm>
            <a:off x="3927407" y="2826776"/>
            <a:ext cx="841375" cy="228268"/>
          </a:xfrm>
          <a:prstGeom prst="rect">
            <a:avLst/>
          </a:prstGeom>
        </p:spPr>
        <p:txBody>
          <a:bodyPr vert="horz" wrap="square" lIns="0" tIns="12700" rIns="0" bIns="0" rtlCol="0">
            <a:spAutoFit/>
          </a:bodyPr>
          <a:lstStyle/>
          <a:p>
            <a:pPr marL="12700">
              <a:lnSpc>
                <a:spcPct val="100000"/>
              </a:lnSpc>
              <a:spcBef>
                <a:spcPts val="100"/>
              </a:spcBef>
            </a:pPr>
            <a:r>
              <a:rPr sz="1400" b="1" dirty="0">
                <a:latin typeface="Arial" panose="020B0604020202020204" pitchFamily="34" charset="0"/>
                <a:cs typeface="Arial" panose="020B0604020202020204" pitchFamily="34" charset="0"/>
              </a:rPr>
              <a:t>P=</a:t>
            </a:r>
            <a:r>
              <a:rPr sz="1400" b="1" spc="-10" dirty="0">
                <a:latin typeface="Arial" panose="020B0604020202020204" pitchFamily="34" charset="0"/>
                <a:cs typeface="Arial" panose="020B0604020202020204" pitchFamily="34" charset="0"/>
              </a:rPr>
              <a:t>5.84e-</a:t>
            </a:r>
            <a:r>
              <a:rPr sz="1400" b="1" spc="-50" dirty="0">
                <a:latin typeface="Arial" panose="020B0604020202020204" pitchFamily="34" charset="0"/>
                <a:cs typeface="Arial" panose="020B0604020202020204" pitchFamily="34" charset="0"/>
              </a:rPr>
              <a:t>9</a:t>
            </a:r>
            <a:endParaRPr sz="1400" dirty="0">
              <a:latin typeface="Arial" panose="020B0604020202020204" pitchFamily="34" charset="0"/>
              <a:cs typeface="Arial" panose="020B0604020202020204" pitchFamily="34" charset="0"/>
            </a:endParaRPr>
          </a:p>
        </p:txBody>
      </p:sp>
      <p:sp>
        <p:nvSpPr>
          <p:cNvPr id="115" name="TextBox 114">
            <a:extLst>
              <a:ext uri="{FF2B5EF4-FFF2-40B4-BE49-F238E27FC236}">
                <a16:creationId xmlns:a16="http://schemas.microsoft.com/office/drawing/2014/main" id="{3617F785-8FB7-E141-8CCB-5046192F7E95}"/>
              </a:ext>
            </a:extLst>
          </p:cNvPr>
          <p:cNvSpPr txBox="1"/>
          <p:nvPr/>
        </p:nvSpPr>
        <p:spPr>
          <a:xfrm>
            <a:off x="10971766" y="2782837"/>
            <a:ext cx="623504" cy="215444"/>
          </a:xfrm>
          <a:prstGeom prst="rect">
            <a:avLst/>
          </a:prstGeom>
          <a:noFill/>
        </p:spPr>
        <p:txBody>
          <a:bodyPr wrap="none" lIns="0" tIns="0" rIns="0" bIns="0" rtlCol="0">
            <a:spAutoFit/>
          </a:bodyPr>
          <a:lstStyle/>
          <a:p>
            <a:pPr algn="r"/>
            <a:r>
              <a:rPr lang="en-GB" sz="1400" b="1" dirty="0">
                <a:latin typeface="Arial" panose="020B0604020202020204" pitchFamily="34" charset="0"/>
                <a:ea typeface="Aileron" charset="0"/>
                <a:cs typeface="Arial" panose="020B0604020202020204" pitchFamily="34" charset="0"/>
              </a:rPr>
              <a:t>P value</a:t>
            </a:r>
          </a:p>
        </p:txBody>
      </p:sp>
      <p:sp>
        <p:nvSpPr>
          <p:cNvPr id="116" name="TextBox 115">
            <a:extLst>
              <a:ext uri="{FF2B5EF4-FFF2-40B4-BE49-F238E27FC236}">
                <a16:creationId xmlns:a16="http://schemas.microsoft.com/office/drawing/2014/main" id="{C3F218EE-ECD2-DA40-B508-68595DFB8853}"/>
              </a:ext>
            </a:extLst>
          </p:cNvPr>
          <p:cNvSpPr txBox="1"/>
          <p:nvPr/>
        </p:nvSpPr>
        <p:spPr>
          <a:xfrm>
            <a:off x="9237327" y="2782837"/>
            <a:ext cx="1037143" cy="215444"/>
          </a:xfrm>
          <a:prstGeom prst="rect">
            <a:avLst/>
          </a:prstGeom>
          <a:noFill/>
        </p:spPr>
        <p:txBody>
          <a:bodyPr wrap="none" lIns="0" tIns="0" rIns="0" bIns="0" rtlCol="0">
            <a:spAutoFit/>
          </a:bodyPr>
          <a:lstStyle/>
          <a:p>
            <a:pPr algn="r"/>
            <a:r>
              <a:rPr lang="en-GB" sz="1400" b="1" dirty="0">
                <a:latin typeface="Arial" panose="020B0604020202020204" pitchFamily="34" charset="0"/>
                <a:ea typeface="Aileron" charset="0"/>
                <a:cs typeface="Arial" panose="020B0604020202020204" pitchFamily="34" charset="0"/>
              </a:rPr>
              <a:t>Shorter PFS</a:t>
            </a:r>
          </a:p>
        </p:txBody>
      </p:sp>
      <p:sp>
        <p:nvSpPr>
          <p:cNvPr id="117" name="TextBox 116">
            <a:extLst>
              <a:ext uri="{FF2B5EF4-FFF2-40B4-BE49-F238E27FC236}">
                <a16:creationId xmlns:a16="http://schemas.microsoft.com/office/drawing/2014/main" id="{E58DAD06-7BDD-D343-B8DC-240C91598C89}"/>
              </a:ext>
            </a:extLst>
          </p:cNvPr>
          <p:cNvSpPr txBox="1"/>
          <p:nvPr/>
        </p:nvSpPr>
        <p:spPr>
          <a:xfrm>
            <a:off x="7247547" y="2782837"/>
            <a:ext cx="1005083" cy="215444"/>
          </a:xfrm>
          <a:prstGeom prst="rect">
            <a:avLst/>
          </a:prstGeom>
          <a:noFill/>
        </p:spPr>
        <p:txBody>
          <a:bodyPr wrap="none" lIns="0" tIns="0" rIns="0" bIns="0" rtlCol="0">
            <a:spAutoFit/>
          </a:bodyPr>
          <a:lstStyle/>
          <a:p>
            <a:pPr algn="r"/>
            <a:r>
              <a:rPr lang="en-GB" sz="1400" b="1" dirty="0">
                <a:latin typeface="Arial" panose="020B0604020202020204" pitchFamily="34" charset="0"/>
                <a:ea typeface="Aileron" charset="0"/>
                <a:cs typeface="Arial" panose="020B0604020202020204" pitchFamily="34" charset="0"/>
              </a:rPr>
              <a:t>Longer PFS</a:t>
            </a:r>
          </a:p>
        </p:txBody>
      </p:sp>
      <p:sp>
        <p:nvSpPr>
          <p:cNvPr id="118" name="TextBox 117">
            <a:extLst>
              <a:ext uri="{FF2B5EF4-FFF2-40B4-BE49-F238E27FC236}">
                <a16:creationId xmlns:a16="http://schemas.microsoft.com/office/drawing/2014/main" id="{3739400F-71DD-8F48-9331-AE25AE1C5277}"/>
              </a:ext>
            </a:extLst>
          </p:cNvPr>
          <p:cNvSpPr txBox="1"/>
          <p:nvPr/>
        </p:nvSpPr>
        <p:spPr>
          <a:xfrm>
            <a:off x="6503874" y="2782837"/>
            <a:ext cx="488916" cy="215444"/>
          </a:xfrm>
          <a:prstGeom prst="rect">
            <a:avLst/>
          </a:prstGeom>
          <a:noFill/>
        </p:spPr>
        <p:txBody>
          <a:bodyPr wrap="none" lIns="0" tIns="0" rIns="0" bIns="0" rtlCol="0">
            <a:spAutoFit/>
          </a:bodyPr>
          <a:lstStyle/>
          <a:p>
            <a:pPr algn="r"/>
            <a:r>
              <a:rPr lang="en-GB" sz="1400" b="1" dirty="0">
                <a:latin typeface="Arial" panose="020B0604020202020204" pitchFamily="34" charset="0"/>
                <a:ea typeface="Aileron" charset="0"/>
                <a:cs typeface="Arial" panose="020B0604020202020204" pitchFamily="34" charset="0"/>
              </a:rPr>
              <a:t>HR CI</a:t>
            </a:r>
          </a:p>
        </p:txBody>
      </p:sp>
    </p:spTree>
    <p:extLst>
      <p:ext uri="{BB962C8B-B14F-4D97-AF65-F5344CB8AC3E}">
        <p14:creationId xmlns:p14="http://schemas.microsoft.com/office/powerpoint/2010/main" val="2767151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59205099"/>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p:txBody>
          <a:bodyPr/>
          <a:lstStyle/>
          <a:p>
            <a:r>
              <a:rPr lang="en-GB" dirty="0"/>
              <a:t>Dual Anti-PD-1/Anti-HER2 Blockade in </a:t>
            </a:r>
            <a:r>
              <a:rPr lang="en-GB" i="1" dirty="0"/>
              <a:t>ERBB2</a:t>
            </a:r>
            <a:r>
              <a:rPr lang="en-GB" dirty="0"/>
              <a:t>+ Gastroesophageal Cancer</a:t>
            </a:r>
          </a:p>
        </p:txBody>
      </p:sp>
      <p:sp>
        <p:nvSpPr>
          <p:cNvPr id="184" name="Content Placeholder 183">
            <a:extLst>
              <a:ext uri="{FF2B5EF4-FFF2-40B4-BE49-F238E27FC236}">
                <a16:creationId xmlns:a16="http://schemas.microsoft.com/office/drawing/2014/main" id="{AB4353B3-1EBE-A249-8C21-19310B7FEE2F}"/>
              </a:ext>
            </a:extLst>
          </p:cNvPr>
          <p:cNvSpPr>
            <a:spLocks noGrp="1"/>
          </p:cNvSpPr>
          <p:nvPr>
            <p:ph sz="quarter" idx="14"/>
          </p:nvPr>
        </p:nvSpPr>
        <p:spPr>
          <a:xfrm>
            <a:off x="620184" y="5767228"/>
            <a:ext cx="10962216" cy="326068"/>
          </a:xfrm>
        </p:spPr>
        <p:txBody>
          <a:bodyPr>
            <a:normAutofit/>
          </a:bodyPr>
          <a:lstStyle/>
          <a:p>
            <a:r>
              <a:rPr lang="en-GB" dirty="0"/>
              <a:t>49% of patients experienced a grade 3 TRAE; 8% experienced a grade 4 TRAE</a:t>
            </a:r>
          </a:p>
        </p:txBody>
      </p:sp>
      <p:sp>
        <p:nvSpPr>
          <p:cNvPr id="185" name="Content Placeholder 184">
            <a:extLst>
              <a:ext uri="{FF2B5EF4-FFF2-40B4-BE49-F238E27FC236}">
                <a16:creationId xmlns:a16="http://schemas.microsoft.com/office/drawing/2014/main" id="{16983633-4834-1E48-B1D8-C3393F754313}"/>
              </a:ext>
            </a:extLst>
          </p:cNvPr>
          <p:cNvSpPr>
            <a:spLocks noGrp="1"/>
          </p:cNvSpPr>
          <p:nvPr>
            <p:ph sz="quarter" idx="15"/>
          </p:nvPr>
        </p:nvSpPr>
        <p:spPr>
          <a:xfrm>
            <a:off x="620183" y="6356351"/>
            <a:ext cx="10372361" cy="365125"/>
          </a:xfrm>
        </p:spPr>
        <p:txBody>
          <a:bodyPr anchor="b"/>
          <a:lstStyle/>
          <a:p>
            <a:pPr>
              <a:spcBef>
                <a:spcPts val="0"/>
              </a:spcBef>
              <a:spcAft>
                <a:spcPts val="100"/>
              </a:spcAft>
            </a:pPr>
            <a:r>
              <a:rPr lang="en-GB" sz="1000" dirty="0">
                <a:solidFill>
                  <a:schemeClr val="tx2"/>
                </a:solidFill>
              </a:rPr>
              <a:t>CI, confidence interval; CR, complete response; ctDNA, circulating tumour DNA; HER2</a:t>
            </a:r>
            <a:r>
              <a:rPr lang="en-GB" sz="1000" dirty="0"/>
              <a:t>, human epidermal growth factor receptor 2; ORR, objective response rate; PD, progressive disease; PD‑1, programmed cell death protein 1; PFS, progression-free survival; PR, partial response; OS, overall survival; SD, stable disease</a:t>
            </a:r>
          </a:p>
          <a:p>
            <a:pPr>
              <a:spcBef>
                <a:spcPts val="0"/>
              </a:spcBef>
              <a:spcAft>
                <a:spcPts val="100"/>
              </a:spcAft>
            </a:pPr>
            <a:r>
              <a:rPr lang="en-GB" sz="1000" baseline="30000" dirty="0"/>
              <a:t>a </a:t>
            </a:r>
            <a:r>
              <a:rPr lang="en-GB" sz="1000" dirty="0"/>
              <a:t>Among patients with evaluable disease (n=35) </a:t>
            </a:r>
          </a:p>
          <a:p>
            <a:pPr>
              <a:spcBef>
                <a:spcPts val="0"/>
              </a:spcBef>
              <a:spcAft>
                <a:spcPts val="100"/>
              </a:spcAft>
            </a:pPr>
            <a:r>
              <a:rPr lang="en-GB" sz="1000" dirty="0"/>
              <a:t>Janjigian YY, et al. Lancet Oncol. 2020;21:821-31</a:t>
            </a:r>
          </a:p>
        </p:txBody>
      </p:sp>
      <p:graphicFrame>
        <p:nvGraphicFramePr>
          <p:cNvPr id="3" name="object 3"/>
          <p:cNvGraphicFramePr>
            <a:graphicFrameLocks noGrp="1"/>
          </p:cNvGraphicFramePr>
          <p:nvPr/>
        </p:nvGraphicFramePr>
        <p:xfrm>
          <a:off x="7081249" y="1159948"/>
          <a:ext cx="4636770" cy="2022840"/>
        </p:xfrm>
        <a:graphic>
          <a:graphicData uri="http://schemas.openxmlformats.org/drawingml/2006/table">
            <a:tbl>
              <a:tblPr firstRow="1" bandRow="1">
                <a:tableStyleId>{5C22544A-7EE6-4342-B048-85BDC9FD1C3A}</a:tableStyleId>
              </a:tblPr>
              <a:tblGrid>
                <a:gridCol w="2351405">
                  <a:extLst>
                    <a:ext uri="{9D8B030D-6E8A-4147-A177-3AD203B41FA5}">
                      <a16:colId xmlns:a16="http://schemas.microsoft.com/office/drawing/2014/main" val="20000"/>
                    </a:ext>
                  </a:extLst>
                </a:gridCol>
                <a:gridCol w="2285365">
                  <a:extLst>
                    <a:ext uri="{9D8B030D-6E8A-4147-A177-3AD203B41FA5}">
                      <a16:colId xmlns:a16="http://schemas.microsoft.com/office/drawing/2014/main" val="20001"/>
                    </a:ext>
                  </a:extLst>
                </a:gridCol>
              </a:tblGrid>
              <a:tr h="170005">
                <a:tc>
                  <a:txBody>
                    <a:bodyPr/>
                    <a:lstStyle/>
                    <a:p>
                      <a:pPr>
                        <a:lnSpc>
                          <a:spcPct val="100000"/>
                        </a:lnSpc>
                      </a:pPr>
                      <a:endParaRPr sz="1100" dirty="0">
                        <a:latin typeface="Arial" panose="020B0604020202020204" pitchFamily="34" charset="0"/>
                        <a:cs typeface="Arial" panose="020B0604020202020204" pitchFamily="34" charset="0"/>
                      </a:endParaRPr>
                    </a:p>
                  </a:txBody>
                  <a:tcPr marL="0" marR="0" marT="46800" marB="46800"/>
                </a:tc>
                <a:tc>
                  <a:txBody>
                    <a:bodyPr/>
                    <a:lstStyle/>
                    <a:p>
                      <a:pPr marL="2540" algn="ctr">
                        <a:lnSpc>
                          <a:spcPct val="100000"/>
                        </a:lnSpc>
                        <a:spcBef>
                          <a:spcPts val="45"/>
                        </a:spcBef>
                      </a:pPr>
                      <a:r>
                        <a:rPr sz="900" dirty="0">
                          <a:latin typeface="Arial" panose="020B0604020202020204" pitchFamily="34" charset="0"/>
                          <a:cs typeface="Arial" panose="020B0604020202020204" pitchFamily="34" charset="0"/>
                        </a:rPr>
                        <a:t>PEMBRO</a:t>
                      </a:r>
                      <a:r>
                        <a:rPr sz="900" spc="-10" dirty="0">
                          <a:latin typeface="Arial" panose="020B0604020202020204" pitchFamily="34" charset="0"/>
                          <a:cs typeface="Arial" panose="020B0604020202020204" pitchFamily="34" charset="0"/>
                        </a:rPr>
                        <a:t> </a:t>
                      </a:r>
                      <a:r>
                        <a:rPr sz="900" dirty="0">
                          <a:latin typeface="Arial" panose="020B0604020202020204" pitchFamily="34" charset="0"/>
                          <a:cs typeface="Arial" panose="020B0604020202020204" pitchFamily="34" charset="0"/>
                        </a:rPr>
                        <a:t>+</a:t>
                      </a:r>
                      <a:r>
                        <a:rPr sz="900" spc="-5" dirty="0">
                          <a:latin typeface="Arial" panose="020B0604020202020204" pitchFamily="34" charset="0"/>
                          <a:cs typeface="Arial" panose="020B0604020202020204" pitchFamily="34" charset="0"/>
                        </a:rPr>
                        <a:t> </a:t>
                      </a:r>
                      <a:r>
                        <a:rPr sz="900" spc="-10" dirty="0">
                          <a:latin typeface="Arial" panose="020B0604020202020204" pitchFamily="34" charset="0"/>
                          <a:cs typeface="Arial" panose="020B0604020202020204" pitchFamily="34" charset="0"/>
                        </a:rPr>
                        <a:t>trastuzumab</a:t>
                      </a:r>
                      <a:endParaRPr sz="900" dirty="0">
                        <a:latin typeface="Arial" panose="020B0604020202020204" pitchFamily="34" charset="0"/>
                        <a:cs typeface="Arial" panose="020B0604020202020204" pitchFamily="34" charset="0"/>
                      </a:endParaRPr>
                    </a:p>
                    <a:p>
                      <a:pPr marL="3175" algn="ctr">
                        <a:lnSpc>
                          <a:spcPct val="100000"/>
                        </a:lnSpc>
                      </a:pPr>
                      <a:r>
                        <a:rPr sz="900" dirty="0">
                          <a:latin typeface="Arial" panose="020B0604020202020204" pitchFamily="34" charset="0"/>
                          <a:cs typeface="Arial" panose="020B0604020202020204" pitchFamily="34" charset="0"/>
                        </a:rPr>
                        <a:t>+</a:t>
                      </a:r>
                      <a:r>
                        <a:rPr sz="900" spc="-10" dirty="0">
                          <a:latin typeface="Arial" panose="020B0604020202020204" pitchFamily="34" charset="0"/>
                          <a:cs typeface="Arial" panose="020B0604020202020204" pitchFamily="34" charset="0"/>
                        </a:rPr>
                        <a:t> </a:t>
                      </a:r>
                      <a:r>
                        <a:rPr sz="900" dirty="0">
                          <a:latin typeface="Arial" panose="020B0604020202020204" pitchFamily="34" charset="0"/>
                          <a:cs typeface="Arial" panose="020B0604020202020204" pitchFamily="34" charset="0"/>
                        </a:rPr>
                        <a:t>capecitabine</a:t>
                      </a:r>
                      <a:r>
                        <a:rPr sz="900" spc="-10" dirty="0">
                          <a:latin typeface="Arial" panose="020B0604020202020204" pitchFamily="34" charset="0"/>
                          <a:cs typeface="Arial" panose="020B0604020202020204" pitchFamily="34" charset="0"/>
                        </a:rPr>
                        <a:t> </a:t>
                      </a:r>
                      <a:r>
                        <a:rPr sz="900" dirty="0">
                          <a:latin typeface="Arial" panose="020B0604020202020204" pitchFamily="34" charset="0"/>
                          <a:cs typeface="Arial" panose="020B0604020202020204" pitchFamily="34" charset="0"/>
                        </a:rPr>
                        <a:t>+</a:t>
                      </a:r>
                      <a:r>
                        <a:rPr sz="900" spc="-5" dirty="0">
                          <a:latin typeface="Arial" panose="020B0604020202020204" pitchFamily="34" charset="0"/>
                          <a:cs typeface="Arial" panose="020B0604020202020204" pitchFamily="34" charset="0"/>
                        </a:rPr>
                        <a:t> </a:t>
                      </a:r>
                      <a:r>
                        <a:rPr sz="900" spc="-10" dirty="0">
                          <a:latin typeface="Arial" panose="020B0604020202020204" pitchFamily="34" charset="0"/>
                          <a:cs typeface="Arial" panose="020B0604020202020204" pitchFamily="34" charset="0"/>
                        </a:rPr>
                        <a:t>oxaliplatin</a:t>
                      </a:r>
                      <a:endParaRPr sz="900" dirty="0">
                        <a:latin typeface="Arial" panose="020B0604020202020204" pitchFamily="34" charset="0"/>
                        <a:cs typeface="Arial" panose="020B0604020202020204" pitchFamily="34" charset="0"/>
                      </a:endParaRPr>
                    </a:p>
                  </a:txBody>
                  <a:tcPr marL="0" marR="0" marT="46800" marB="46800"/>
                </a:tc>
                <a:extLst>
                  <a:ext uri="{0D108BD9-81ED-4DB2-BD59-A6C34878D82A}">
                    <a16:rowId xmlns:a16="http://schemas.microsoft.com/office/drawing/2014/main" val="10000"/>
                  </a:ext>
                </a:extLst>
              </a:tr>
              <a:tr h="93995">
                <a:tc>
                  <a:txBody>
                    <a:bodyPr/>
                    <a:lstStyle/>
                    <a:p>
                      <a:pPr marL="34290">
                        <a:lnSpc>
                          <a:spcPct val="100000"/>
                        </a:lnSpc>
                        <a:spcBef>
                          <a:spcPts val="30"/>
                        </a:spcBef>
                      </a:pPr>
                      <a:r>
                        <a:rPr sz="900" b="1" dirty="0">
                          <a:latin typeface="Arial" panose="020B0604020202020204" pitchFamily="34" charset="0"/>
                          <a:cs typeface="Arial" panose="020B0604020202020204" pitchFamily="34" charset="0"/>
                        </a:rPr>
                        <a:t>ORR,</a:t>
                      </a:r>
                      <a:r>
                        <a:rPr sz="900" b="1" spc="-20"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n</a:t>
                      </a:r>
                      <a:r>
                        <a:rPr sz="900" b="1" spc="-15"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a:t>
                      </a:r>
                      <a:r>
                        <a:rPr sz="900" b="1" spc="-20"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95%</a:t>
                      </a:r>
                      <a:r>
                        <a:rPr sz="900" b="1" spc="-15" dirty="0">
                          <a:latin typeface="Arial" panose="020B0604020202020204" pitchFamily="34" charset="0"/>
                          <a:cs typeface="Arial" panose="020B0604020202020204" pitchFamily="34" charset="0"/>
                        </a:rPr>
                        <a:t> </a:t>
                      </a:r>
                      <a:r>
                        <a:rPr sz="900" b="1" spc="-20" dirty="0">
                          <a:latin typeface="Arial" panose="020B0604020202020204" pitchFamily="34" charset="0"/>
                          <a:cs typeface="Arial" panose="020B0604020202020204" pitchFamily="34" charset="0"/>
                        </a:rPr>
                        <a:t>CI)</a:t>
                      </a:r>
                      <a:r>
                        <a:rPr sz="900" b="1" spc="-30" baseline="27777" dirty="0">
                          <a:latin typeface="Arial" panose="020B0604020202020204" pitchFamily="34" charset="0"/>
                          <a:cs typeface="Arial" panose="020B0604020202020204" pitchFamily="34" charset="0"/>
                        </a:rPr>
                        <a:t>a</a:t>
                      </a:r>
                      <a:endParaRPr sz="900" b="1" baseline="27777" dirty="0">
                        <a:latin typeface="Arial" panose="020B0604020202020204" pitchFamily="34" charset="0"/>
                        <a:cs typeface="Arial" panose="020B0604020202020204" pitchFamily="34" charset="0"/>
                      </a:endParaRPr>
                    </a:p>
                  </a:txBody>
                  <a:tcPr marL="0" marR="0" marT="10800" marB="10800"/>
                </a:tc>
                <a:tc>
                  <a:txBody>
                    <a:bodyPr/>
                    <a:lstStyle/>
                    <a:p>
                      <a:pPr marL="2540" algn="ctr">
                        <a:lnSpc>
                          <a:spcPct val="100000"/>
                        </a:lnSpc>
                        <a:spcBef>
                          <a:spcPts val="30"/>
                        </a:spcBef>
                      </a:pPr>
                      <a:r>
                        <a:rPr sz="900" dirty="0">
                          <a:latin typeface="Arial" panose="020B0604020202020204" pitchFamily="34" charset="0"/>
                          <a:cs typeface="Arial" panose="020B0604020202020204" pitchFamily="34" charset="0"/>
                        </a:rPr>
                        <a:t>32</a:t>
                      </a:r>
                      <a:r>
                        <a:rPr sz="900" spc="-25" dirty="0">
                          <a:latin typeface="Arial" panose="020B0604020202020204" pitchFamily="34" charset="0"/>
                          <a:cs typeface="Arial" panose="020B0604020202020204" pitchFamily="34" charset="0"/>
                        </a:rPr>
                        <a:t> </a:t>
                      </a:r>
                      <a:r>
                        <a:rPr sz="900" dirty="0">
                          <a:latin typeface="Arial" panose="020B0604020202020204" pitchFamily="34" charset="0"/>
                          <a:cs typeface="Arial" panose="020B0604020202020204" pitchFamily="34" charset="0"/>
                        </a:rPr>
                        <a:t>(91;</a:t>
                      </a:r>
                      <a:r>
                        <a:rPr sz="900" spc="-20" dirty="0">
                          <a:latin typeface="Arial" panose="020B0604020202020204" pitchFamily="34" charset="0"/>
                          <a:cs typeface="Arial" panose="020B0604020202020204" pitchFamily="34" charset="0"/>
                        </a:rPr>
                        <a:t> </a:t>
                      </a:r>
                      <a:r>
                        <a:rPr sz="900" spc="-10" dirty="0">
                          <a:latin typeface="Arial" panose="020B0604020202020204" pitchFamily="34" charset="0"/>
                          <a:cs typeface="Arial" panose="020B0604020202020204" pitchFamily="34" charset="0"/>
                        </a:rPr>
                        <a:t>78-</a:t>
                      </a:r>
                      <a:r>
                        <a:rPr sz="900" spc="-25" dirty="0">
                          <a:latin typeface="Arial" panose="020B0604020202020204" pitchFamily="34" charset="0"/>
                          <a:cs typeface="Arial" panose="020B0604020202020204" pitchFamily="34" charset="0"/>
                        </a:rPr>
                        <a:t>97)</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1"/>
                  </a:ext>
                </a:extLst>
              </a:tr>
              <a:tr h="79743">
                <a:tc>
                  <a:txBody>
                    <a:bodyPr/>
                    <a:lstStyle/>
                    <a:p>
                      <a:pPr marL="34290">
                        <a:lnSpc>
                          <a:spcPts val="1045"/>
                        </a:lnSpc>
                        <a:spcBef>
                          <a:spcPts val="35"/>
                        </a:spcBef>
                      </a:pPr>
                      <a:r>
                        <a:rPr sz="900" b="1" dirty="0">
                          <a:latin typeface="Arial" panose="020B0604020202020204" pitchFamily="34" charset="0"/>
                          <a:cs typeface="Arial" panose="020B0604020202020204" pitchFamily="34" charset="0"/>
                        </a:rPr>
                        <a:t>Best</a:t>
                      </a:r>
                      <a:r>
                        <a:rPr sz="900" b="1" spc="-15"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response,</a:t>
                      </a:r>
                      <a:r>
                        <a:rPr sz="900" b="1" spc="-15"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n</a:t>
                      </a:r>
                      <a:r>
                        <a:rPr sz="900" b="1" spc="-10" dirty="0">
                          <a:latin typeface="Arial" panose="020B0604020202020204" pitchFamily="34" charset="0"/>
                          <a:cs typeface="Arial" panose="020B0604020202020204" pitchFamily="34" charset="0"/>
                        </a:rPr>
                        <a:t> </a:t>
                      </a:r>
                      <a:r>
                        <a:rPr sz="900" b="1" spc="-20" dirty="0">
                          <a:latin typeface="Arial" panose="020B0604020202020204" pitchFamily="34" charset="0"/>
                          <a:cs typeface="Arial" panose="020B0604020202020204" pitchFamily="34" charset="0"/>
                        </a:rPr>
                        <a:t>(%)</a:t>
                      </a:r>
                      <a:r>
                        <a:rPr sz="900" b="1" spc="-30" baseline="27777" dirty="0">
                          <a:latin typeface="Arial" panose="020B0604020202020204" pitchFamily="34" charset="0"/>
                          <a:cs typeface="Arial" panose="020B0604020202020204" pitchFamily="34" charset="0"/>
                        </a:rPr>
                        <a:t>a</a:t>
                      </a:r>
                      <a:endParaRPr sz="900" b="1" baseline="27777" dirty="0">
                        <a:latin typeface="Arial" panose="020B0604020202020204" pitchFamily="34" charset="0"/>
                        <a:cs typeface="Arial" panose="020B0604020202020204" pitchFamily="34" charset="0"/>
                      </a:endParaRPr>
                    </a:p>
                  </a:txBody>
                  <a:tcPr marL="0" marR="0" marT="10800" marB="10800"/>
                </a:tc>
                <a:tc>
                  <a:txBody>
                    <a:bodyPr/>
                    <a:lstStyle/>
                    <a:p>
                      <a:pPr>
                        <a:lnSpc>
                          <a:spcPct val="100000"/>
                        </a:lnSpc>
                      </a:pPr>
                      <a:endParaRPr sz="8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2"/>
                  </a:ext>
                </a:extLst>
              </a:tr>
              <a:tr h="74653">
                <a:tc>
                  <a:txBody>
                    <a:bodyPr/>
                    <a:lstStyle/>
                    <a:p>
                      <a:pPr marL="217170">
                        <a:lnSpc>
                          <a:spcPts val="1005"/>
                        </a:lnSpc>
                      </a:pPr>
                      <a:r>
                        <a:rPr sz="900" spc="-25" dirty="0">
                          <a:latin typeface="Arial" panose="020B0604020202020204" pitchFamily="34" charset="0"/>
                          <a:cs typeface="Arial" panose="020B0604020202020204" pitchFamily="34" charset="0"/>
                        </a:rPr>
                        <a:t>CR</a:t>
                      </a:r>
                      <a:endParaRPr sz="900" dirty="0">
                        <a:latin typeface="Arial" panose="020B0604020202020204" pitchFamily="34" charset="0"/>
                        <a:cs typeface="Arial" panose="020B0604020202020204" pitchFamily="34" charset="0"/>
                      </a:endParaRPr>
                    </a:p>
                  </a:txBody>
                  <a:tcPr marL="0" marR="0" marT="10800" marB="10800"/>
                </a:tc>
                <a:tc>
                  <a:txBody>
                    <a:bodyPr/>
                    <a:lstStyle/>
                    <a:p>
                      <a:pPr marL="2540" algn="ctr">
                        <a:lnSpc>
                          <a:spcPts val="1005"/>
                        </a:lnSpc>
                      </a:pPr>
                      <a:r>
                        <a:rPr sz="900" dirty="0">
                          <a:latin typeface="Arial" panose="020B0604020202020204" pitchFamily="34" charset="0"/>
                          <a:cs typeface="Arial" panose="020B0604020202020204" pitchFamily="34" charset="0"/>
                        </a:rPr>
                        <a:t>6</a:t>
                      </a:r>
                      <a:r>
                        <a:rPr sz="900" spc="-10" dirty="0">
                          <a:latin typeface="Arial" panose="020B0604020202020204" pitchFamily="34" charset="0"/>
                          <a:cs typeface="Arial" panose="020B0604020202020204" pitchFamily="34" charset="0"/>
                        </a:rPr>
                        <a:t> </a:t>
                      </a:r>
                      <a:r>
                        <a:rPr sz="900" spc="-20" dirty="0">
                          <a:latin typeface="Arial" panose="020B0604020202020204" pitchFamily="34" charset="0"/>
                          <a:cs typeface="Arial" panose="020B0604020202020204" pitchFamily="34" charset="0"/>
                        </a:rPr>
                        <a:t>(17)</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3"/>
                  </a:ext>
                </a:extLst>
              </a:tr>
              <a:tr h="74653">
                <a:tc>
                  <a:txBody>
                    <a:bodyPr/>
                    <a:lstStyle/>
                    <a:p>
                      <a:pPr marL="217170">
                        <a:lnSpc>
                          <a:spcPts val="1005"/>
                        </a:lnSpc>
                      </a:pPr>
                      <a:r>
                        <a:rPr sz="900" spc="-25" dirty="0">
                          <a:latin typeface="Arial" panose="020B0604020202020204" pitchFamily="34" charset="0"/>
                          <a:cs typeface="Arial" panose="020B0604020202020204" pitchFamily="34" charset="0"/>
                        </a:rPr>
                        <a:t>PR</a:t>
                      </a:r>
                      <a:endParaRPr sz="900" dirty="0">
                        <a:latin typeface="Arial" panose="020B0604020202020204" pitchFamily="34" charset="0"/>
                        <a:cs typeface="Arial" panose="020B0604020202020204" pitchFamily="34" charset="0"/>
                      </a:endParaRPr>
                    </a:p>
                  </a:txBody>
                  <a:tcPr marL="0" marR="0" marT="10800" marB="10800"/>
                </a:tc>
                <a:tc>
                  <a:txBody>
                    <a:bodyPr/>
                    <a:lstStyle/>
                    <a:p>
                      <a:pPr marL="2540" algn="ctr">
                        <a:lnSpc>
                          <a:spcPts val="1005"/>
                        </a:lnSpc>
                      </a:pPr>
                      <a:r>
                        <a:rPr sz="900" dirty="0">
                          <a:latin typeface="Arial" panose="020B0604020202020204" pitchFamily="34" charset="0"/>
                          <a:cs typeface="Arial" panose="020B0604020202020204" pitchFamily="34" charset="0"/>
                        </a:rPr>
                        <a:t>26</a:t>
                      </a:r>
                      <a:r>
                        <a:rPr sz="900" spc="-20" dirty="0">
                          <a:latin typeface="Arial" panose="020B0604020202020204" pitchFamily="34" charset="0"/>
                          <a:cs typeface="Arial" panose="020B0604020202020204" pitchFamily="34" charset="0"/>
                        </a:rPr>
                        <a:t> (74)</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4"/>
                  </a:ext>
                </a:extLst>
              </a:tr>
              <a:tr h="73974">
                <a:tc>
                  <a:txBody>
                    <a:bodyPr/>
                    <a:lstStyle/>
                    <a:p>
                      <a:pPr marL="217170">
                        <a:lnSpc>
                          <a:spcPts val="990"/>
                        </a:lnSpc>
                      </a:pPr>
                      <a:r>
                        <a:rPr sz="900" spc="-25" dirty="0">
                          <a:latin typeface="Arial" panose="020B0604020202020204" pitchFamily="34" charset="0"/>
                          <a:cs typeface="Arial" panose="020B0604020202020204" pitchFamily="34" charset="0"/>
                        </a:rPr>
                        <a:t>SD</a:t>
                      </a:r>
                      <a:endParaRPr sz="900" dirty="0">
                        <a:latin typeface="Arial" panose="020B0604020202020204" pitchFamily="34" charset="0"/>
                        <a:cs typeface="Arial" panose="020B0604020202020204" pitchFamily="34" charset="0"/>
                      </a:endParaRPr>
                    </a:p>
                  </a:txBody>
                  <a:tcPr marL="0" marR="0" marT="10800" marB="10800"/>
                </a:tc>
                <a:tc>
                  <a:txBody>
                    <a:bodyPr/>
                    <a:lstStyle/>
                    <a:p>
                      <a:pPr marL="2540" algn="ctr">
                        <a:lnSpc>
                          <a:spcPts val="990"/>
                        </a:lnSpc>
                      </a:pPr>
                      <a:r>
                        <a:rPr sz="900" dirty="0">
                          <a:latin typeface="Arial" panose="020B0604020202020204" pitchFamily="34" charset="0"/>
                          <a:cs typeface="Arial" panose="020B0604020202020204" pitchFamily="34" charset="0"/>
                        </a:rPr>
                        <a:t>3</a:t>
                      </a:r>
                      <a:r>
                        <a:rPr sz="900" spc="-10" dirty="0">
                          <a:latin typeface="Arial" panose="020B0604020202020204" pitchFamily="34" charset="0"/>
                          <a:cs typeface="Arial" panose="020B0604020202020204" pitchFamily="34" charset="0"/>
                        </a:rPr>
                        <a:t> </a:t>
                      </a:r>
                      <a:r>
                        <a:rPr sz="900" spc="-25" dirty="0">
                          <a:latin typeface="Arial" panose="020B0604020202020204" pitchFamily="34" charset="0"/>
                          <a:cs typeface="Arial" panose="020B0604020202020204" pitchFamily="34" charset="0"/>
                        </a:rPr>
                        <a:t>(8)</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5"/>
                  </a:ext>
                </a:extLst>
              </a:tr>
              <a:tr h="93995">
                <a:tc>
                  <a:txBody>
                    <a:bodyPr/>
                    <a:lstStyle/>
                    <a:p>
                      <a:pPr marL="217170">
                        <a:lnSpc>
                          <a:spcPts val="1025"/>
                        </a:lnSpc>
                      </a:pPr>
                      <a:r>
                        <a:rPr sz="900" spc="-25" dirty="0">
                          <a:latin typeface="Arial" panose="020B0604020202020204" pitchFamily="34" charset="0"/>
                          <a:cs typeface="Arial" panose="020B0604020202020204" pitchFamily="34" charset="0"/>
                        </a:rPr>
                        <a:t>PD</a:t>
                      </a:r>
                      <a:endParaRPr sz="900" dirty="0">
                        <a:latin typeface="Arial" panose="020B0604020202020204" pitchFamily="34" charset="0"/>
                        <a:cs typeface="Arial" panose="020B0604020202020204" pitchFamily="34" charset="0"/>
                      </a:endParaRPr>
                    </a:p>
                  </a:txBody>
                  <a:tcPr marL="0" marR="0" marT="10800" marB="10800"/>
                </a:tc>
                <a:tc>
                  <a:txBody>
                    <a:bodyPr/>
                    <a:lstStyle/>
                    <a:p>
                      <a:pPr marL="3810" algn="ctr">
                        <a:lnSpc>
                          <a:spcPts val="1030"/>
                        </a:lnSpc>
                      </a:pPr>
                      <a:r>
                        <a:rPr sz="900" dirty="0">
                          <a:latin typeface="Arial" panose="020B0604020202020204" pitchFamily="34" charset="0"/>
                          <a:cs typeface="Arial" panose="020B0604020202020204" pitchFamily="34" charset="0"/>
                        </a:rPr>
                        <a:t>0</a:t>
                      </a:r>
                    </a:p>
                  </a:txBody>
                  <a:tcPr marL="0" marR="0" marT="10800" marB="10800"/>
                </a:tc>
                <a:extLst>
                  <a:ext uri="{0D108BD9-81ED-4DB2-BD59-A6C34878D82A}">
                    <a16:rowId xmlns:a16="http://schemas.microsoft.com/office/drawing/2014/main" val="10006"/>
                  </a:ext>
                </a:extLst>
              </a:tr>
              <a:tr h="93995">
                <a:tc>
                  <a:txBody>
                    <a:bodyPr/>
                    <a:lstStyle/>
                    <a:p>
                      <a:pPr marL="34290">
                        <a:lnSpc>
                          <a:spcPct val="100000"/>
                        </a:lnSpc>
                        <a:spcBef>
                          <a:spcPts val="45"/>
                        </a:spcBef>
                      </a:pPr>
                      <a:r>
                        <a:rPr sz="900" b="1" dirty="0">
                          <a:latin typeface="Arial" panose="020B0604020202020204" pitchFamily="34" charset="0"/>
                          <a:cs typeface="Arial" panose="020B0604020202020204" pitchFamily="34" charset="0"/>
                        </a:rPr>
                        <a:t>Disease</a:t>
                      </a:r>
                      <a:r>
                        <a:rPr sz="900" b="1" spc="-25"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control</a:t>
                      </a:r>
                      <a:r>
                        <a:rPr sz="900" b="1" spc="-25"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rate,</a:t>
                      </a:r>
                      <a:r>
                        <a:rPr sz="900" b="1" spc="-20" dirty="0">
                          <a:latin typeface="Arial" panose="020B0604020202020204" pitchFamily="34" charset="0"/>
                          <a:cs typeface="Arial" panose="020B0604020202020204" pitchFamily="34" charset="0"/>
                        </a:rPr>
                        <a:t> </a:t>
                      </a:r>
                      <a:r>
                        <a:rPr sz="900" b="1" spc="-50" dirty="0">
                          <a:latin typeface="Arial" panose="020B0604020202020204" pitchFamily="34" charset="0"/>
                          <a:cs typeface="Arial" panose="020B0604020202020204" pitchFamily="34" charset="0"/>
                        </a:rPr>
                        <a:t>%</a:t>
                      </a:r>
                      <a:endParaRPr sz="900" b="1" dirty="0">
                        <a:latin typeface="Arial" panose="020B0604020202020204" pitchFamily="34" charset="0"/>
                        <a:cs typeface="Arial" panose="020B0604020202020204" pitchFamily="34" charset="0"/>
                      </a:endParaRPr>
                    </a:p>
                  </a:txBody>
                  <a:tcPr marL="0" marR="0" marT="10800" marB="10800"/>
                </a:tc>
                <a:tc>
                  <a:txBody>
                    <a:bodyPr/>
                    <a:lstStyle/>
                    <a:p>
                      <a:pPr marL="3175" algn="ctr">
                        <a:lnSpc>
                          <a:spcPct val="100000"/>
                        </a:lnSpc>
                        <a:spcBef>
                          <a:spcPts val="45"/>
                        </a:spcBef>
                      </a:pPr>
                      <a:r>
                        <a:rPr sz="900" spc="-25" dirty="0">
                          <a:latin typeface="Arial" panose="020B0604020202020204" pitchFamily="34" charset="0"/>
                          <a:cs typeface="Arial" panose="020B0604020202020204" pitchFamily="34" charset="0"/>
                        </a:rPr>
                        <a:t>100</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7"/>
                  </a:ext>
                </a:extLst>
              </a:tr>
              <a:tr h="80082">
                <a:tc>
                  <a:txBody>
                    <a:bodyPr/>
                    <a:lstStyle/>
                    <a:p>
                      <a:pPr marL="34290">
                        <a:lnSpc>
                          <a:spcPts val="1030"/>
                        </a:lnSpc>
                        <a:spcBef>
                          <a:spcPts val="50"/>
                        </a:spcBef>
                      </a:pPr>
                      <a:r>
                        <a:rPr sz="900" b="1" dirty="0">
                          <a:latin typeface="Arial" panose="020B0604020202020204" pitchFamily="34" charset="0"/>
                          <a:cs typeface="Arial" panose="020B0604020202020204" pitchFamily="34" charset="0"/>
                        </a:rPr>
                        <a:t>Median</a:t>
                      </a:r>
                      <a:r>
                        <a:rPr sz="900" b="1" spc="-15"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PFS,</a:t>
                      </a:r>
                      <a:r>
                        <a:rPr sz="900" b="1" spc="-10" dirty="0">
                          <a:latin typeface="Arial" panose="020B0604020202020204" pitchFamily="34" charset="0"/>
                          <a:cs typeface="Arial" panose="020B0604020202020204" pitchFamily="34" charset="0"/>
                        </a:rPr>
                        <a:t> months</a:t>
                      </a:r>
                      <a:endParaRPr sz="900" b="1" dirty="0">
                        <a:latin typeface="Arial" panose="020B0604020202020204" pitchFamily="34" charset="0"/>
                        <a:cs typeface="Arial" panose="020B0604020202020204" pitchFamily="34" charset="0"/>
                      </a:endParaRPr>
                    </a:p>
                  </a:txBody>
                  <a:tcPr marL="0" marR="0" marT="10800" marB="10800"/>
                </a:tc>
                <a:tc>
                  <a:txBody>
                    <a:bodyPr/>
                    <a:lstStyle/>
                    <a:p>
                      <a:pPr marL="4445" algn="ctr">
                        <a:lnSpc>
                          <a:spcPts val="1030"/>
                        </a:lnSpc>
                        <a:spcBef>
                          <a:spcPts val="50"/>
                        </a:spcBef>
                      </a:pPr>
                      <a:r>
                        <a:rPr sz="900" spc="-20" dirty="0">
                          <a:latin typeface="Arial" panose="020B0604020202020204" pitchFamily="34" charset="0"/>
                          <a:cs typeface="Arial" panose="020B0604020202020204" pitchFamily="34" charset="0"/>
                        </a:rPr>
                        <a:t>13.0</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8"/>
                  </a:ext>
                </a:extLst>
              </a:tr>
              <a:tr h="89584">
                <a:tc>
                  <a:txBody>
                    <a:bodyPr/>
                    <a:lstStyle/>
                    <a:p>
                      <a:pPr marL="217170">
                        <a:lnSpc>
                          <a:spcPts val="1030"/>
                        </a:lnSpc>
                      </a:pPr>
                      <a:r>
                        <a:rPr sz="900" spc="-10" dirty="0">
                          <a:latin typeface="Arial" panose="020B0604020202020204" pitchFamily="34" charset="0"/>
                          <a:cs typeface="Arial" panose="020B0604020202020204" pitchFamily="34" charset="0"/>
                        </a:rPr>
                        <a:t>6-</a:t>
                      </a:r>
                      <a:r>
                        <a:rPr sz="900" dirty="0">
                          <a:latin typeface="Arial" panose="020B0604020202020204" pitchFamily="34" charset="0"/>
                          <a:cs typeface="Arial" panose="020B0604020202020204" pitchFamily="34" charset="0"/>
                        </a:rPr>
                        <a:t>month</a:t>
                      </a:r>
                      <a:r>
                        <a:rPr sz="900" spc="-15" dirty="0">
                          <a:latin typeface="Arial" panose="020B0604020202020204" pitchFamily="34" charset="0"/>
                          <a:cs typeface="Arial" panose="020B0604020202020204" pitchFamily="34" charset="0"/>
                        </a:rPr>
                        <a:t> </a:t>
                      </a:r>
                      <a:r>
                        <a:rPr sz="900" dirty="0">
                          <a:latin typeface="Arial" panose="020B0604020202020204" pitchFamily="34" charset="0"/>
                          <a:cs typeface="Arial" panose="020B0604020202020204" pitchFamily="34" charset="0"/>
                        </a:rPr>
                        <a:t>rate,</a:t>
                      </a:r>
                      <a:r>
                        <a:rPr sz="900" spc="-10" dirty="0">
                          <a:latin typeface="Arial" panose="020B0604020202020204" pitchFamily="34" charset="0"/>
                          <a:cs typeface="Arial" panose="020B0604020202020204" pitchFamily="34" charset="0"/>
                        </a:rPr>
                        <a:t> </a:t>
                      </a:r>
                      <a:r>
                        <a:rPr sz="900" spc="-50" dirty="0">
                          <a:latin typeface="Arial" panose="020B0604020202020204" pitchFamily="34" charset="0"/>
                          <a:cs typeface="Arial" panose="020B0604020202020204" pitchFamily="34" charset="0"/>
                        </a:rPr>
                        <a:t>%</a:t>
                      </a:r>
                      <a:endParaRPr sz="900" dirty="0">
                        <a:latin typeface="Arial" panose="020B0604020202020204" pitchFamily="34" charset="0"/>
                        <a:cs typeface="Arial" panose="020B0604020202020204" pitchFamily="34" charset="0"/>
                      </a:endParaRPr>
                    </a:p>
                  </a:txBody>
                  <a:tcPr marL="0" marR="0" marT="10800" marB="10800"/>
                </a:tc>
                <a:tc>
                  <a:txBody>
                    <a:bodyPr/>
                    <a:lstStyle/>
                    <a:p>
                      <a:pPr marL="3175" algn="ctr">
                        <a:lnSpc>
                          <a:spcPts val="1030"/>
                        </a:lnSpc>
                      </a:pPr>
                      <a:r>
                        <a:rPr sz="900" spc="-25" dirty="0">
                          <a:latin typeface="Arial" panose="020B0604020202020204" pitchFamily="34" charset="0"/>
                          <a:cs typeface="Arial" panose="020B0604020202020204" pitchFamily="34" charset="0"/>
                        </a:rPr>
                        <a:t>75</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09"/>
                  </a:ext>
                </a:extLst>
              </a:tr>
              <a:tr h="80082">
                <a:tc>
                  <a:txBody>
                    <a:bodyPr/>
                    <a:lstStyle/>
                    <a:p>
                      <a:pPr marL="34290">
                        <a:lnSpc>
                          <a:spcPts val="1045"/>
                        </a:lnSpc>
                        <a:spcBef>
                          <a:spcPts val="35"/>
                        </a:spcBef>
                      </a:pPr>
                      <a:r>
                        <a:rPr sz="900" b="1" dirty="0">
                          <a:latin typeface="Arial" panose="020B0604020202020204" pitchFamily="34" charset="0"/>
                          <a:cs typeface="Arial" panose="020B0604020202020204" pitchFamily="34" charset="0"/>
                        </a:rPr>
                        <a:t>Median</a:t>
                      </a:r>
                      <a:r>
                        <a:rPr sz="900" b="1" spc="-10" dirty="0">
                          <a:latin typeface="Arial" panose="020B0604020202020204" pitchFamily="34" charset="0"/>
                          <a:cs typeface="Arial" panose="020B0604020202020204" pitchFamily="34" charset="0"/>
                        </a:rPr>
                        <a:t> </a:t>
                      </a:r>
                      <a:r>
                        <a:rPr sz="900" b="1" dirty="0">
                          <a:latin typeface="Arial" panose="020B0604020202020204" pitchFamily="34" charset="0"/>
                          <a:cs typeface="Arial" panose="020B0604020202020204" pitchFamily="34" charset="0"/>
                        </a:rPr>
                        <a:t>OS,</a:t>
                      </a:r>
                      <a:r>
                        <a:rPr sz="900" b="1" spc="-5" dirty="0">
                          <a:latin typeface="Arial" panose="020B0604020202020204" pitchFamily="34" charset="0"/>
                          <a:cs typeface="Arial" panose="020B0604020202020204" pitchFamily="34" charset="0"/>
                        </a:rPr>
                        <a:t> </a:t>
                      </a:r>
                      <a:r>
                        <a:rPr sz="900" b="1" spc="-10" dirty="0">
                          <a:latin typeface="Arial" panose="020B0604020202020204" pitchFamily="34" charset="0"/>
                          <a:cs typeface="Arial" panose="020B0604020202020204" pitchFamily="34" charset="0"/>
                        </a:rPr>
                        <a:t>months</a:t>
                      </a:r>
                      <a:endParaRPr sz="900" b="1" dirty="0">
                        <a:latin typeface="Arial" panose="020B0604020202020204" pitchFamily="34" charset="0"/>
                        <a:cs typeface="Arial" panose="020B0604020202020204" pitchFamily="34" charset="0"/>
                      </a:endParaRPr>
                    </a:p>
                  </a:txBody>
                  <a:tcPr marL="0" marR="0" marT="10800" marB="10800"/>
                </a:tc>
                <a:tc>
                  <a:txBody>
                    <a:bodyPr/>
                    <a:lstStyle/>
                    <a:p>
                      <a:pPr marL="4445" algn="ctr">
                        <a:lnSpc>
                          <a:spcPts val="1045"/>
                        </a:lnSpc>
                        <a:spcBef>
                          <a:spcPts val="35"/>
                        </a:spcBef>
                      </a:pPr>
                      <a:r>
                        <a:rPr sz="900" spc="-20" dirty="0">
                          <a:latin typeface="Arial" panose="020B0604020202020204" pitchFamily="34" charset="0"/>
                          <a:cs typeface="Arial" panose="020B0604020202020204" pitchFamily="34" charset="0"/>
                        </a:rPr>
                        <a:t>27.3</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10"/>
                  </a:ext>
                </a:extLst>
              </a:tr>
              <a:tr h="89923">
                <a:tc>
                  <a:txBody>
                    <a:bodyPr/>
                    <a:lstStyle/>
                    <a:p>
                      <a:pPr marL="217170">
                        <a:lnSpc>
                          <a:spcPts val="1040"/>
                        </a:lnSpc>
                      </a:pPr>
                      <a:r>
                        <a:rPr sz="900" spc="-10" dirty="0">
                          <a:latin typeface="Arial" panose="020B0604020202020204" pitchFamily="34" charset="0"/>
                          <a:cs typeface="Arial" panose="020B0604020202020204" pitchFamily="34" charset="0"/>
                        </a:rPr>
                        <a:t>12-</a:t>
                      </a:r>
                      <a:r>
                        <a:rPr sz="900" dirty="0">
                          <a:latin typeface="Arial" panose="020B0604020202020204" pitchFamily="34" charset="0"/>
                          <a:cs typeface="Arial" panose="020B0604020202020204" pitchFamily="34" charset="0"/>
                        </a:rPr>
                        <a:t>month</a:t>
                      </a:r>
                      <a:r>
                        <a:rPr sz="900" spc="-15" dirty="0">
                          <a:latin typeface="Arial" panose="020B0604020202020204" pitchFamily="34" charset="0"/>
                          <a:cs typeface="Arial" panose="020B0604020202020204" pitchFamily="34" charset="0"/>
                        </a:rPr>
                        <a:t> </a:t>
                      </a:r>
                      <a:r>
                        <a:rPr sz="900" dirty="0">
                          <a:latin typeface="Arial" panose="020B0604020202020204" pitchFamily="34" charset="0"/>
                          <a:cs typeface="Arial" panose="020B0604020202020204" pitchFamily="34" charset="0"/>
                        </a:rPr>
                        <a:t>rate,</a:t>
                      </a:r>
                      <a:r>
                        <a:rPr sz="900" spc="-10" dirty="0">
                          <a:latin typeface="Arial" panose="020B0604020202020204" pitchFamily="34" charset="0"/>
                          <a:cs typeface="Arial" panose="020B0604020202020204" pitchFamily="34" charset="0"/>
                        </a:rPr>
                        <a:t> </a:t>
                      </a:r>
                      <a:r>
                        <a:rPr sz="900" spc="-60" dirty="0">
                          <a:latin typeface="Arial" panose="020B0604020202020204" pitchFamily="34" charset="0"/>
                          <a:cs typeface="Arial" panose="020B0604020202020204" pitchFamily="34" charset="0"/>
                        </a:rPr>
                        <a:t>%</a:t>
                      </a:r>
                      <a:endParaRPr sz="900" dirty="0">
                        <a:latin typeface="Arial" panose="020B0604020202020204" pitchFamily="34" charset="0"/>
                        <a:cs typeface="Arial" panose="020B0604020202020204" pitchFamily="34" charset="0"/>
                      </a:endParaRPr>
                    </a:p>
                  </a:txBody>
                  <a:tcPr marL="0" marR="0" marT="10800" marB="10800"/>
                </a:tc>
                <a:tc>
                  <a:txBody>
                    <a:bodyPr/>
                    <a:lstStyle/>
                    <a:p>
                      <a:pPr marL="3175" algn="ctr">
                        <a:lnSpc>
                          <a:spcPts val="1040"/>
                        </a:lnSpc>
                      </a:pPr>
                      <a:r>
                        <a:rPr sz="900" spc="-25" dirty="0">
                          <a:latin typeface="Arial" panose="020B0604020202020204" pitchFamily="34" charset="0"/>
                          <a:cs typeface="Arial" panose="020B0604020202020204" pitchFamily="34" charset="0"/>
                        </a:rPr>
                        <a:t>80</a:t>
                      </a:r>
                      <a:endParaRPr sz="900" dirty="0">
                        <a:latin typeface="Arial" panose="020B0604020202020204" pitchFamily="34" charset="0"/>
                        <a:cs typeface="Arial" panose="020B0604020202020204" pitchFamily="34" charset="0"/>
                      </a:endParaRPr>
                    </a:p>
                  </a:txBody>
                  <a:tcPr marL="0" marR="0" marT="10800" marB="10800"/>
                </a:tc>
                <a:extLst>
                  <a:ext uri="{0D108BD9-81ED-4DB2-BD59-A6C34878D82A}">
                    <a16:rowId xmlns:a16="http://schemas.microsoft.com/office/drawing/2014/main" val="10011"/>
                  </a:ext>
                </a:extLst>
              </a:tr>
            </a:tbl>
          </a:graphicData>
        </a:graphic>
      </p:graphicFrame>
      <p:sp>
        <p:nvSpPr>
          <p:cNvPr id="4" name="object 4"/>
          <p:cNvSpPr txBox="1"/>
          <p:nvPr/>
        </p:nvSpPr>
        <p:spPr>
          <a:xfrm>
            <a:off x="2099252" y="5604764"/>
            <a:ext cx="3515207" cy="197490"/>
          </a:xfrm>
          <a:prstGeom prst="rect">
            <a:avLst/>
          </a:prstGeom>
        </p:spPr>
        <p:txBody>
          <a:bodyPr vert="horz" wrap="square" lIns="0" tIns="12700" rIns="0" bIns="0" rtlCol="0">
            <a:spAutoFit/>
          </a:bodyPr>
          <a:lstStyle/>
          <a:p>
            <a:pPr marL="12700">
              <a:lnSpc>
                <a:spcPct val="100000"/>
              </a:lnSpc>
              <a:spcBef>
                <a:spcPts val="100"/>
              </a:spcBef>
            </a:pPr>
            <a:r>
              <a:rPr sz="1200" dirty="0">
                <a:latin typeface="Arial" panose="020B0604020202020204" pitchFamily="34" charset="0"/>
                <a:cs typeface="Arial" panose="020B0604020202020204" pitchFamily="34" charset="0"/>
              </a:rPr>
              <a:t>Adapted</a:t>
            </a:r>
            <a:r>
              <a:rPr sz="1200" spc="-35"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with</a:t>
            </a:r>
            <a:r>
              <a:rPr sz="1200" spc="-30"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permission</a:t>
            </a:r>
            <a:r>
              <a:rPr sz="1200" spc="-35"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from</a:t>
            </a:r>
            <a:r>
              <a:rPr sz="1200" spc="-20"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Janjigian</a:t>
            </a:r>
            <a:r>
              <a:rPr sz="1200" spc="-30" dirty="0">
                <a:latin typeface="Arial" panose="020B0604020202020204" pitchFamily="34" charset="0"/>
                <a:cs typeface="Arial" panose="020B0604020202020204" pitchFamily="34" charset="0"/>
              </a:rPr>
              <a:t> </a:t>
            </a:r>
            <a:r>
              <a:rPr sz="1200" spc="-10" dirty="0">
                <a:latin typeface="Arial" panose="020B0604020202020204" pitchFamily="34" charset="0"/>
                <a:cs typeface="Arial" panose="020B0604020202020204" pitchFamily="34" charset="0"/>
              </a:rPr>
              <a:t>2020.</a:t>
            </a:r>
            <a:endParaRPr sz="1200" dirty="0">
              <a:latin typeface="Arial" panose="020B0604020202020204" pitchFamily="34" charset="0"/>
              <a:cs typeface="Arial" panose="020B0604020202020204" pitchFamily="34" charset="0"/>
            </a:endParaRPr>
          </a:p>
        </p:txBody>
      </p:sp>
      <p:sp>
        <p:nvSpPr>
          <p:cNvPr id="5" name="object 5"/>
          <p:cNvSpPr txBox="1"/>
          <p:nvPr/>
        </p:nvSpPr>
        <p:spPr>
          <a:xfrm>
            <a:off x="8489232" y="5641340"/>
            <a:ext cx="2791344" cy="197490"/>
          </a:xfrm>
          <a:prstGeom prst="rect">
            <a:avLst/>
          </a:prstGeom>
        </p:spPr>
        <p:txBody>
          <a:bodyPr vert="horz" wrap="square" lIns="0" tIns="12700" rIns="0" bIns="0" rtlCol="0">
            <a:spAutoFit/>
          </a:bodyPr>
          <a:lstStyle/>
          <a:p>
            <a:pPr marL="12700">
              <a:lnSpc>
                <a:spcPct val="100000"/>
              </a:lnSpc>
              <a:spcBef>
                <a:spcPts val="100"/>
              </a:spcBef>
            </a:pPr>
            <a:r>
              <a:rPr sz="1200" dirty="0">
                <a:latin typeface="Arial" panose="020B0604020202020204" pitchFamily="34" charset="0"/>
                <a:cs typeface="Arial" panose="020B0604020202020204" pitchFamily="34" charset="0"/>
              </a:rPr>
              <a:t>Adapted</a:t>
            </a:r>
            <a:r>
              <a:rPr sz="1200" spc="-40"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from</a:t>
            </a:r>
            <a:r>
              <a:rPr sz="1200" spc="-35"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Janjigian</a:t>
            </a:r>
            <a:r>
              <a:rPr sz="1200" spc="-35" dirty="0">
                <a:latin typeface="Arial" panose="020B0604020202020204" pitchFamily="34" charset="0"/>
                <a:cs typeface="Arial" panose="020B0604020202020204" pitchFamily="34" charset="0"/>
              </a:rPr>
              <a:t> </a:t>
            </a:r>
            <a:r>
              <a:rPr sz="1200" spc="-10" dirty="0">
                <a:latin typeface="Arial" panose="020B0604020202020204" pitchFamily="34" charset="0"/>
                <a:cs typeface="Arial" panose="020B0604020202020204" pitchFamily="34" charset="0"/>
              </a:rPr>
              <a:t>2020.</a:t>
            </a:r>
            <a:endParaRPr sz="1200" dirty="0">
              <a:latin typeface="Arial" panose="020B0604020202020204" pitchFamily="34" charset="0"/>
              <a:cs typeface="Arial" panose="020B0604020202020204" pitchFamily="34" charset="0"/>
            </a:endParaRPr>
          </a:p>
        </p:txBody>
      </p:sp>
      <p:sp>
        <p:nvSpPr>
          <p:cNvPr id="7" name="object 7"/>
          <p:cNvSpPr txBox="1"/>
          <p:nvPr/>
        </p:nvSpPr>
        <p:spPr>
          <a:xfrm>
            <a:off x="6226811" y="5353303"/>
            <a:ext cx="1306740" cy="269304"/>
          </a:xfrm>
          <a:prstGeom prst="rect">
            <a:avLst/>
          </a:prstGeom>
        </p:spPr>
        <p:txBody>
          <a:bodyPr vert="horz" wrap="square" lIns="0" tIns="12700" rIns="0" bIns="0" rtlCol="0">
            <a:spAutoFit/>
          </a:bodyPr>
          <a:lstStyle/>
          <a:p>
            <a:pPr marR="5080" algn="r">
              <a:lnSpc>
                <a:spcPts val="985"/>
              </a:lnSpc>
              <a:spcBef>
                <a:spcPts val="100"/>
              </a:spcBef>
            </a:pPr>
            <a:r>
              <a:rPr sz="1350" b="1" baseline="3086" dirty="0">
                <a:solidFill>
                  <a:srgbClr val="595454"/>
                </a:solidFill>
                <a:latin typeface="Arial" panose="020B0604020202020204" pitchFamily="34" charset="0"/>
                <a:cs typeface="Arial" panose="020B0604020202020204" pitchFamily="34" charset="0"/>
              </a:rPr>
              <a:t>No.</a:t>
            </a:r>
            <a:r>
              <a:rPr sz="1350" b="1" spc="-22" baseline="3086" dirty="0">
                <a:solidFill>
                  <a:srgbClr val="595454"/>
                </a:solidFill>
                <a:latin typeface="Arial" panose="020B0604020202020204" pitchFamily="34" charset="0"/>
                <a:cs typeface="Arial" panose="020B0604020202020204" pitchFamily="34" charset="0"/>
              </a:rPr>
              <a:t> </a:t>
            </a:r>
            <a:r>
              <a:rPr sz="1350" b="1" baseline="3086" dirty="0">
                <a:solidFill>
                  <a:srgbClr val="595454"/>
                </a:solidFill>
                <a:latin typeface="Arial" panose="020B0604020202020204" pitchFamily="34" charset="0"/>
                <a:cs typeface="Arial" panose="020B0604020202020204" pitchFamily="34" charset="0"/>
              </a:rPr>
              <a:t>at</a:t>
            </a:r>
            <a:r>
              <a:rPr sz="1350" b="1" spc="-7" baseline="3086" dirty="0">
                <a:solidFill>
                  <a:srgbClr val="595454"/>
                </a:solidFill>
                <a:latin typeface="Arial" panose="020B0604020202020204" pitchFamily="34" charset="0"/>
                <a:cs typeface="Arial" panose="020B0604020202020204" pitchFamily="34" charset="0"/>
              </a:rPr>
              <a:t> </a:t>
            </a:r>
            <a:r>
              <a:rPr sz="1350" b="1" baseline="3086" dirty="0">
                <a:solidFill>
                  <a:srgbClr val="595454"/>
                </a:solidFill>
                <a:latin typeface="Arial" panose="020B0604020202020204" pitchFamily="34" charset="0"/>
                <a:cs typeface="Arial" panose="020B0604020202020204" pitchFamily="34" charset="0"/>
              </a:rPr>
              <a:t>risk</a:t>
            </a:r>
            <a:r>
              <a:rPr sz="1350" b="1" spc="697" baseline="3086" dirty="0">
                <a:solidFill>
                  <a:srgbClr val="595454"/>
                </a:solidFill>
                <a:latin typeface="Arial" panose="020B0604020202020204" pitchFamily="34" charset="0"/>
                <a:cs typeface="Arial" panose="020B0604020202020204" pitchFamily="34" charset="0"/>
              </a:rPr>
              <a:t> </a:t>
            </a:r>
            <a:r>
              <a:rPr sz="900" b="1" dirty="0">
                <a:solidFill>
                  <a:schemeClr val="accent1"/>
                </a:solidFill>
                <a:latin typeface="Arial" panose="020B0604020202020204" pitchFamily="34" charset="0"/>
                <a:cs typeface="Arial" panose="020B0604020202020204" pitchFamily="34" charset="0"/>
              </a:rPr>
              <a:t>14</a:t>
            </a:r>
            <a:r>
              <a:rPr sz="900" b="1" spc="-10" dirty="0">
                <a:solidFill>
                  <a:schemeClr val="accent1"/>
                </a:solidFill>
                <a:latin typeface="Arial" panose="020B0604020202020204" pitchFamily="34" charset="0"/>
                <a:cs typeface="Arial" panose="020B0604020202020204" pitchFamily="34" charset="0"/>
              </a:rPr>
              <a:t> </a:t>
            </a:r>
            <a:r>
              <a:rPr sz="900" b="1" spc="-25" dirty="0">
                <a:solidFill>
                  <a:schemeClr val="accent1"/>
                </a:solidFill>
                <a:latin typeface="Arial" panose="020B0604020202020204" pitchFamily="34" charset="0"/>
                <a:cs typeface="Arial" panose="020B0604020202020204" pitchFamily="34" charset="0"/>
              </a:rPr>
              <a:t>(0)</a:t>
            </a:r>
            <a:endParaRPr sz="900" dirty="0">
              <a:solidFill>
                <a:schemeClr val="accent1"/>
              </a:solidFill>
              <a:latin typeface="Arial" panose="020B0604020202020204" pitchFamily="34" charset="0"/>
              <a:cs typeface="Arial" panose="020B0604020202020204" pitchFamily="34" charset="0"/>
            </a:endParaRPr>
          </a:p>
          <a:p>
            <a:pPr marR="5080" algn="r">
              <a:lnSpc>
                <a:spcPts val="985"/>
              </a:lnSpc>
            </a:pPr>
            <a:r>
              <a:rPr sz="1350" b="1" baseline="3086" dirty="0">
                <a:solidFill>
                  <a:srgbClr val="595454"/>
                </a:solidFill>
                <a:latin typeface="Arial" panose="020B0604020202020204" pitchFamily="34" charset="0"/>
                <a:cs typeface="Arial" panose="020B0604020202020204" pitchFamily="34" charset="0"/>
              </a:rPr>
              <a:t>(No.</a:t>
            </a:r>
            <a:r>
              <a:rPr sz="1350" b="1" spc="-30" baseline="3086" dirty="0">
                <a:solidFill>
                  <a:srgbClr val="595454"/>
                </a:solidFill>
                <a:latin typeface="Arial" panose="020B0604020202020204" pitchFamily="34" charset="0"/>
                <a:cs typeface="Arial" panose="020B0604020202020204" pitchFamily="34" charset="0"/>
              </a:rPr>
              <a:t> </a:t>
            </a:r>
            <a:r>
              <a:rPr sz="1350" b="1" baseline="3086" dirty="0">
                <a:solidFill>
                  <a:srgbClr val="595454"/>
                </a:solidFill>
                <a:latin typeface="Arial" panose="020B0604020202020204" pitchFamily="34" charset="0"/>
                <a:cs typeface="Arial" panose="020B0604020202020204" pitchFamily="34" charset="0"/>
              </a:rPr>
              <a:t>censored)</a:t>
            </a:r>
            <a:r>
              <a:rPr sz="1350" b="1" spc="652" baseline="3086" dirty="0">
                <a:solidFill>
                  <a:srgbClr val="595454"/>
                </a:solidFill>
                <a:latin typeface="Arial" panose="020B0604020202020204" pitchFamily="34" charset="0"/>
                <a:cs typeface="Arial" panose="020B0604020202020204" pitchFamily="34" charset="0"/>
              </a:rPr>
              <a:t> </a:t>
            </a:r>
            <a:r>
              <a:rPr sz="900" b="1" dirty="0">
                <a:solidFill>
                  <a:schemeClr val="tx2"/>
                </a:solidFill>
                <a:latin typeface="Arial" panose="020B0604020202020204" pitchFamily="34" charset="0"/>
                <a:cs typeface="Arial" panose="020B0604020202020204" pitchFamily="34" charset="0"/>
              </a:rPr>
              <a:t>12</a:t>
            </a:r>
            <a:r>
              <a:rPr sz="900" b="1" spc="-15" dirty="0">
                <a:solidFill>
                  <a:schemeClr val="tx2"/>
                </a:solidFill>
                <a:latin typeface="Arial" panose="020B0604020202020204" pitchFamily="34" charset="0"/>
                <a:cs typeface="Arial" panose="020B0604020202020204" pitchFamily="34" charset="0"/>
              </a:rPr>
              <a:t> </a:t>
            </a:r>
            <a:r>
              <a:rPr sz="900" b="1" spc="-25" dirty="0">
                <a:solidFill>
                  <a:schemeClr val="tx2"/>
                </a:solidFill>
                <a:latin typeface="Arial" panose="020B0604020202020204" pitchFamily="34" charset="0"/>
                <a:cs typeface="Arial" panose="020B0604020202020204" pitchFamily="34" charset="0"/>
              </a:rPr>
              <a:t>(0)</a:t>
            </a:r>
            <a:endParaRPr sz="900" dirty="0">
              <a:solidFill>
                <a:schemeClr val="tx2"/>
              </a:solidFill>
              <a:latin typeface="Arial" panose="020B0604020202020204" pitchFamily="34" charset="0"/>
              <a:cs typeface="Arial" panose="020B0604020202020204" pitchFamily="34" charset="0"/>
            </a:endParaRPr>
          </a:p>
        </p:txBody>
      </p:sp>
      <p:sp>
        <p:nvSpPr>
          <p:cNvPr id="8" name="object 8"/>
          <p:cNvSpPr txBox="1"/>
          <p:nvPr/>
        </p:nvSpPr>
        <p:spPr>
          <a:xfrm>
            <a:off x="8032032" y="5353303"/>
            <a:ext cx="402327" cy="269304"/>
          </a:xfrm>
          <a:prstGeom prst="rect">
            <a:avLst/>
          </a:prstGeom>
        </p:spPr>
        <p:txBody>
          <a:bodyPr vert="horz" wrap="square" lIns="0" tIns="12700" rIns="0" bIns="0" rtlCol="0">
            <a:spAutoFit/>
          </a:bodyPr>
          <a:lstStyle/>
          <a:p>
            <a:pPr marL="12700">
              <a:lnSpc>
                <a:spcPts val="985"/>
              </a:lnSpc>
              <a:spcBef>
                <a:spcPts val="100"/>
              </a:spcBef>
            </a:pPr>
            <a:r>
              <a:rPr sz="900" b="1" dirty="0">
                <a:solidFill>
                  <a:schemeClr val="accent1"/>
                </a:solidFill>
                <a:latin typeface="Arial" panose="020B0604020202020204" pitchFamily="34" charset="0"/>
                <a:cs typeface="Arial" panose="020B0604020202020204" pitchFamily="34" charset="0"/>
              </a:rPr>
              <a:t>11</a:t>
            </a:r>
            <a:r>
              <a:rPr sz="900" b="1" spc="-20" dirty="0">
                <a:solidFill>
                  <a:schemeClr val="accent1"/>
                </a:solidFill>
                <a:latin typeface="Arial" panose="020B0604020202020204" pitchFamily="34" charset="0"/>
                <a:cs typeface="Arial" panose="020B0604020202020204" pitchFamily="34" charset="0"/>
              </a:rPr>
              <a:t> </a:t>
            </a:r>
            <a:r>
              <a:rPr sz="900" b="1" spc="-25" dirty="0">
                <a:solidFill>
                  <a:schemeClr val="accent1"/>
                </a:solidFill>
                <a:latin typeface="Arial" panose="020B0604020202020204" pitchFamily="34" charset="0"/>
                <a:cs typeface="Arial" panose="020B0604020202020204" pitchFamily="34" charset="0"/>
              </a:rPr>
              <a:t>(0)</a:t>
            </a:r>
            <a:endParaRPr sz="900" dirty="0">
              <a:solidFill>
                <a:schemeClr val="accent1"/>
              </a:solidFill>
              <a:latin typeface="Arial" panose="020B0604020202020204" pitchFamily="34" charset="0"/>
              <a:cs typeface="Arial" panose="020B0604020202020204" pitchFamily="34" charset="0"/>
            </a:endParaRPr>
          </a:p>
          <a:p>
            <a:pPr marL="40640">
              <a:lnSpc>
                <a:spcPts val="985"/>
              </a:lnSpc>
            </a:pPr>
            <a:r>
              <a:rPr sz="900" b="1" dirty="0">
                <a:solidFill>
                  <a:schemeClr val="tx2"/>
                </a:solidFill>
                <a:latin typeface="Arial" panose="020B0604020202020204" pitchFamily="34" charset="0"/>
                <a:cs typeface="Arial" panose="020B0604020202020204" pitchFamily="34" charset="0"/>
              </a:rPr>
              <a:t>7</a:t>
            </a:r>
            <a:r>
              <a:rPr sz="900" b="1" spc="-10" dirty="0">
                <a:solidFill>
                  <a:schemeClr val="tx2"/>
                </a:solidFill>
                <a:latin typeface="Arial" panose="020B0604020202020204" pitchFamily="34" charset="0"/>
                <a:cs typeface="Arial" panose="020B0604020202020204" pitchFamily="34" charset="0"/>
              </a:rPr>
              <a:t> </a:t>
            </a:r>
            <a:r>
              <a:rPr sz="900" b="1" spc="-25" dirty="0">
                <a:solidFill>
                  <a:schemeClr val="tx2"/>
                </a:solidFill>
                <a:latin typeface="Arial" panose="020B0604020202020204" pitchFamily="34" charset="0"/>
                <a:cs typeface="Arial" panose="020B0604020202020204" pitchFamily="34" charset="0"/>
              </a:rPr>
              <a:t>(0)</a:t>
            </a:r>
            <a:endParaRPr sz="900" dirty="0">
              <a:solidFill>
                <a:schemeClr val="tx2"/>
              </a:solidFill>
              <a:latin typeface="Arial" panose="020B0604020202020204" pitchFamily="34" charset="0"/>
              <a:cs typeface="Arial" panose="020B0604020202020204" pitchFamily="34" charset="0"/>
            </a:endParaRPr>
          </a:p>
        </p:txBody>
      </p:sp>
      <p:sp>
        <p:nvSpPr>
          <p:cNvPr id="9" name="object 9"/>
          <p:cNvSpPr txBox="1"/>
          <p:nvPr/>
        </p:nvSpPr>
        <p:spPr>
          <a:xfrm>
            <a:off x="8900028" y="5353303"/>
            <a:ext cx="361313" cy="269304"/>
          </a:xfrm>
          <a:prstGeom prst="rect">
            <a:avLst/>
          </a:prstGeom>
        </p:spPr>
        <p:txBody>
          <a:bodyPr vert="horz" wrap="square" lIns="0" tIns="12700" rIns="0" bIns="0" rtlCol="0">
            <a:spAutoFit/>
          </a:bodyPr>
          <a:lstStyle/>
          <a:p>
            <a:pPr marL="12700">
              <a:lnSpc>
                <a:spcPts val="985"/>
              </a:lnSpc>
              <a:spcBef>
                <a:spcPts val="100"/>
              </a:spcBef>
            </a:pPr>
            <a:r>
              <a:rPr sz="900" b="1" dirty="0">
                <a:solidFill>
                  <a:schemeClr val="accent1"/>
                </a:solidFill>
                <a:latin typeface="Arial" panose="020B0604020202020204" pitchFamily="34" charset="0"/>
                <a:cs typeface="Arial" panose="020B0604020202020204" pitchFamily="34" charset="0"/>
              </a:rPr>
              <a:t>8</a:t>
            </a:r>
            <a:r>
              <a:rPr sz="900" b="1" spc="-10" dirty="0">
                <a:solidFill>
                  <a:schemeClr val="accent1"/>
                </a:solidFill>
                <a:latin typeface="Arial" panose="020B0604020202020204" pitchFamily="34" charset="0"/>
                <a:cs typeface="Arial" panose="020B0604020202020204" pitchFamily="34" charset="0"/>
              </a:rPr>
              <a:t> </a:t>
            </a:r>
            <a:r>
              <a:rPr sz="900" b="1" spc="-25" dirty="0">
                <a:solidFill>
                  <a:schemeClr val="accent1"/>
                </a:solidFill>
                <a:latin typeface="Arial" panose="020B0604020202020204" pitchFamily="34" charset="0"/>
                <a:cs typeface="Arial" panose="020B0604020202020204" pitchFamily="34" charset="0"/>
              </a:rPr>
              <a:t>(3)</a:t>
            </a:r>
            <a:endParaRPr sz="900" dirty="0">
              <a:solidFill>
                <a:schemeClr val="accent1"/>
              </a:solidFill>
              <a:latin typeface="Arial" panose="020B0604020202020204" pitchFamily="34" charset="0"/>
              <a:cs typeface="Arial" panose="020B0604020202020204" pitchFamily="34" charset="0"/>
            </a:endParaRPr>
          </a:p>
          <a:p>
            <a:pPr marL="12700">
              <a:lnSpc>
                <a:spcPts val="985"/>
              </a:lnSpc>
            </a:pPr>
            <a:r>
              <a:rPr sz="900" b="1" dirty="0">
                <a:solidFill>
                  <a:schemeClr val="tx2"/>
                </a:solidFill>
                <a:latin typeface="Arial" panose="020B0604020202020204" pitchFamily="34" charset="0"/>
                <a:cs typeface="Arial" panose="020B0604020202020204" pitchFamily="34" charset="0"/>
              </a:rPr>
              <a:t>2</a:t>
            </a:r>
            <a:r>
              <a:rPr sz="900" b="1" spc="-10" dirty="0">
                <a:solidFill>
                  <a:schemeClr val="tx2"/>
                </a:solidFill>
                <a:latin typeface="Arial" panose="020B0604020202020204" pitchFamily="34" charset="0"/>
                <a:cs typeface="Arial" panose="020B0604020202020204" pitchFamily="34" charset="0"/>
              </a:rPr>
              <a:t> </a:t>
            </a:r>
            <a:r>
              <a:rPr sz="900" b="1" spc="-25" dirty="0">
                <a:solidFill>
                  <a:schemeClr val="tx2"/>
                </a:solidFill>
                <a:latin typeface="Arial" panose="020B0604020202020204" pitchFamily="34" charset="0"/>
                <a:cs typeface="Arial" panose="020B0604020202020204" pitchFamily="34" charset="0"/>
              </a:rPr>
              <a:t>(2)</a:t>
            </a:r>
            <a:endParaRPr sz="900" dirty="0">
              <a:solidFill>
                <a:schemeClr val="tx2"/>
              </a:solidFill>
              <a:latin typeface="Arial" panose="020B0604020202020204" pitchFamily="34" charset="0"/>
              <a:cs typeface="Arial" panose="020B0604020202020204" pitchFamily="34" charset="0"/>
            </a:endParaRPr>
          </a:p>
        </p:txBody>
      </p:sp>
      <p:sp>
        <p:nvSpPr>
          <p:cNvPr id="10" name="object 10"/>
          <p:cNvSpPr txBox="1"/>
          <p:nvPr/>
        </p:nvSpPr>
        <p:spPr>
          <a:xfrm>
            <a:off x="9739676" y="5353303"/>
            <a:ext cx="373979" cy="269304"/>
          </a:xfrm>
          <a:prstGeom prst="rect">
            <a:avLst/>
          </a:prstGeom>
        </p:spPr>
        <p:txBody>
          <a:bodyPr vert="horz" wrap="square" lIns="0" tIns="12700" rIns="0" bIns="0" rtlCol="0">
            <a:spAutoFit/>
          </a:bodyPr>
          <a:lstStyle/>
          <a:p>
            <a:pPr marL="12700">
              <a:lnSpc>
                <a:spcPts val="985"/>
              </a:lnSpc>
              <a:spcBef>
                <a:spcPts val="100"/>
              </a:spcBef>
            </a:pPr>
            <a:r>
              <a:rPr sz="900" b="1" dirty="0">
                <a:solidFill>
                  <a:schemeClr val="accent1"/>
                </a:solidFill>
                <a:latin typeface="Arial" panose="020B0604020202020204" pitchFamily="34" charset="0"/>
                <a:cs typeface="Arial" panose="020B0604020202020204" pitchFamily="34" charset="0"/>
              </a:rPr>
              <a:t>2</a:t>
            </a:r>
            <a:r>
              <a:rPr sz="900" b="1" spc="-10" dirty="0">
                <a:solidFill>
                  <a:schemeClr val="accent1"/>
                </a:solidFill>
                <a:latin typeface="Arial" panose="020B0604020202020204" pitchFamily="34" charset="0"/>
                <a:cs typeface="Arial" panose="020B0604020202020204" pitchFamily="34" charset="0"/>
              </a:rPr>
              <a:t> </a:t>
            </a:r>
            <a:r>
              <a:rPr sz="900" b="1" spc="-25" dirty="0">
                <a:solidFill>
                  <a:schemeClr val="accent1"/>
                </a:solidFill>
                <a:latin typeface="Arial" panose="020B0604020202020204" pitchFamily="34" charset="0"/>
                <a:cs typeface="Arial" panose="020B0604020202020204" pitchFamily="34" charset="0"/>
              </a:rPr>
              <a:t>(6)</a:t>
            </a:r>
            <a:endParaRPr sz="900" dirty="0">
              <a:solidFill>
                <a:schemeClr val="accent1"/>
              </a:solidFill>
              <a:latin typeface="Arial" panose="020B0604020202020204" pitchFamily="34" charset="0"/>
              <a:cs typeface="Arial" panose="020B0604020202020204" pitchFamily="34" charset="0"/>
            </a:endParaRPr>
          </a:p>
          <a:p>
            <a:pPr marL="12700">
              <a:lnSpc>
                <a:spcPts val="985"/>
              </a:lnSpc>
            </a:pPr>
            <a:r>
              <a:rPr sz="900" b="1" dirty="0">
                <a:solidFill>
                  <a:schemeClr val="tx2"/>
                </a:solidFill>
                <a:latin typeface="Arial" panose="020B0604020202020204" pitchFamily="34" charset="0"/>
                <a:cs typeface="Arial" panose="020B0604020202020204" pitchFamily="34" charset="0"/>
              </a:rPr>
              <a:t>0</a:t>
            </a:r>
            <a:r>
              <a:rPr sz="900" b="1" spc="-10" dirty="0">
                <a:solidFill>
                  <a:schemeClr val="tx2"/>
                </a:solidFill>
                <a:latin typeface="Arial" panose="020B0604020202020204" pitchFamily="34" charset="0"/>
                <a:cs typeface="Arial" panose="020B0604020202020204" pitchFamily="34" charset="0"/>
              </a:rPr>
              <a:t> </a:t>
            </a:r>
            <a:r>
              <a:rPr sz="900" b="1" spc="-25" dirty="0">
                <a:solidFill>
                  <a:schemeClr val="tx2"/>
                </a:solidFill>
                <a:latin typeface="Arial" panose="020B0604020202020204" pitchFamily="34" charset="0"/>
                <a:cs typeface="Arial" panose="020B0604020202020204" pitchFamily="34" charset="0"/>
              </a:rPr>
              <a:t>(3)</a:t>
            </a:r>
            <a:endParaRPr sz="900" dirty="0">
              <a:solidFill>
                <a:schemeClr val="tx2"/>
              </a:solidFill>
              <a:latin typeface="Arial" panose="020B0604020202020204" pitchFamily="34" charset="0"/>
              <a:cs typeface="Arial" panose="020B0604020202020204" pitchFamily="34" charset="0"/>
            </a:endParaRPr>
          </a:p>
        </p:txBody>
      </p:sp>
      <p:sp>
        <p:nvSpPr>
          <p:cNvPr id="11" name="object 11"/>
          <p:cNvSpPr txBox="1"/>
          <p:nvPr/>
        </p:nvSpPr>
        <p:spPr>
          <a:xfrm>
            <a:off x="10579323" y="5353303"/>
            <a:ext cx="306271" cy="269304"/>
          </a:xfrm>
          <a:prstGeom prst="rect">
            <a:avLst/>
          </a:prstGeom>
        </p:spPr>
        <p:txBody>
          <a:bodyPr vert="horz" wrap="square" lIns="0" tIns="12700" rIns="0" bIns="0" rtlCol="0">
            <a:spAutoFit/>
          </a:bodyPr>
          <a:lstStyle/>
          <a:p>
            <a:pPr marL="12700">
              <a:lnSpc>
                <a:spcPts val="985"/>
              </a:lnSpc>
              <a:spcBef>
                <a:spcPts val="100"/>
              </a:spcBef>
            </a:pPr>
            <a:r>
              <a:rPr sz="900" b="1" dirty="0">
                <a:solidFill>
                  <a:schemeClr val="accent1"/>
                </a:solidFill>
                <a:latin typeface="Arial" panose="020B0604020202020204" pitchFamily="34" charset="0"/>
                <a:cs typeface="Arial" panose="020B0604020202020204" pitchFamily="34" charset="0"/>
              </a:rPr>
              <a:t>1</a:t>
            </a:r>
            <a:r>
              <a:rPr sz="900" b="1" spc="-10" dirty="0">
                <a:solidFill>
                  <a:schemeClr val="accent1"/>
                </a:solidFill>
                <a:latin typeface="Arial" panose="020B0604020202020204" pitchFamily="34" charset="0"/>
                <a:cs typeface="Arial" panose="020B0604020202020204" pitchFamily="34" charset="0"/>
              </a:rPr>
              <a:t> </a:t>
            </a:r>
            <a:r>
              <a:rPr sz="900" b="1" spc="-25" dirty="0">
                <a:solidFill>
                  <a:schemeClr val="accent1"/>
                </a:solidFill>
                <a:latin typeface="Arial" panose="020B0604020202020204" pitchFamily="34" charset="0"/>
                <a:cs typeface="Arial" panose="020B0604020202020204" pitchFamily="34" charset="0"/>
              </a:rPr>
              <a:t>(7)</a:t>
            </a:r>
            <a:endParaRPr sz="900" dirty="0">
              <a:solidFill>
                <a:schemeClr val="accent1"/>
              </a:solidFill>
              <a:latin typeface="Arial" panose="020B0604020202020204" pitchFamily="34" charset="0"/>
              <a:cs typeface="Arial" panose="020B0604020202020204" pitchFamily="34" charset="0"/>
            </a:endParaRPr>
          </a:p>
          <a:p>
            <a:pPr marL="12700">
              <a:lnSpc>
                <a:spcPts val="985"/>
              </a:lnSpc>
            </a:pPr>
            <a:r>
              <a:rPr sz="900" b="1" dirty="0">
                <a:solidFill>
                  <a:schemeClr val="tx2"/>
                </a:solidFill>
                <a:latin typeface="Arial" panose="020B0604020202020204" pitchFamily="34" charset="0"/>
                <a:cs typeface="Arial" panose="020B0604020202020204" pitchFamily="34" charset="0"/>
              </a:rPr>
              <a:t>0</a:t>
            </a:r>
            <a:r>
              <a:rPr sz="900" b="1" spc="-10" dirty="0">
                <a:solidFill>
                  <a:schemeClr val="tx2"/>
                </a:solidFill>
                <a:latin typeface="Arial" panose="020B0604020202020204" pitchFamily="34" charset="0"/>
                <a:cs typeface="Arial" panose="020B0604020202020204" pitchFamily="34" charset="0"/>
              </a:rPr>
              <a:t> </a:t>
            </a:r>
            <a:r>
              <a:rPr sz="900" b="1" spc="-25" dirty="0">
                <a:solidFill>
                  <a:schemeClr val="tx2"/>
                </a:solidFill>
                <a:latin typeface="Arial" panose="020B0604020202020204" pitchFamily="34" charset="0"/>
                <a:cs typeface="Arial" panose="020B0604020202020204" pitchFamily="34" charset="0"/>
              </a:rPr>
              <a:t>(3)</a:t>
            </a:r>
            <a:endParaRPr sz="900" dirty="0">
              <a:solidFill>
                <a:schemeClr val="tx2"/>
              </a:solidFill>
              <a:latin typeface="Arial" panose="020B0604020202020204" pitchFamily="34" charset="0"/>
              <a:cs typeface="Arial" panose="020B0604020202020204" pitchFamily="34" charset="0"/>
            </a:endParaRPr>
          </a:p>
        </p:txBody>
      </p:sp>
      <p:sp>
        <p:nvSpPr>
          <p:cNvPr id="12" name="object 12"/>
          <p:cNvSpPr txBox="1"/>
          <p:nvPr/>
        </p:nvSpPr>
        <p:spPr>
          <a:xfrm>
            <a:off x="11418971" y="5353303"/>
            <a:ext cx="299048" cy="269304"/>
          </a:xfrm>
          <a:prstGeom prst="rect">
            <a:avLst/>
          </a:prstGeom>
        </p:spPr>
        <p:txBody>
          <a:bodyPr vert="horz" wrap="square" lIns="0" tIns="12700" rIns="0" bIns="0" rtlCol="0">
            <a:spAutoFit/>
          </a:bodyPr>
          <a:lstStyle/>
          <a:p>
            <a:pPr marL="12700">
              <a:lnSpc>
                <a:spcPts val="985"/>
              </a:lnSpc>
              <a:spcBef>
                <a:spcPts val="100"/>
              </a:spcBef>
            </a:pPr>
            <a:r>
              <a:rPr sz="900" b="1" dirty="0">
                <a:solidFill>
                  <a:srgbClr val="CB7C78"/>
                </a:solidFill>
                <a:latin typeface="Arial" panose="020B0604020202020204" pitchFamily="34" charset="0"/>
                <a:cs typeface="Arial" panose="020B0604020202020204" pitchFamily="34" charset="0"/>
              </a:rPr>
              <a:t>0</a:t>
            </a:r>
            <a:r>
              <a:rPr sz="900" b="1" spc="-10" dirty="0">
                <a:solidFill>
                  <a:srgbClr val="CB7C78"/>
                </a:solidFill>
                <a:latin typeface="Arial" panose="020B0604020202020204" pitchFamily="34" charset="0"/>
                <a:cs typeface="Arial" panose="020B0604020202020204" pitchFamily="34" charset="0"/>
              </a:rPr>
              <a:t> </a:t>
            </a:r>
            <a:r>
              <a:rPr sz="900" b="1" spc="-25" dirty="0">
                <a:solidFill>
                  <a:srgbClr val="CB7C78"/>
                </a:solidFill>
                <a:latin typeface="Arial" panose="020B0604020202020204" pitchFamily="34" charset="0"/>
                <a:cs typeface="Arial" panose="020B0604020202020204" pitchFamily="34" charset="0"/>
              </a:rPr>
              <a:t>(8)</a:t>
            </a:r>
            <a:endParaRPr sz="900" dirty="0">
              <a:latin typeface="Arial" panose="020B0604020202020204" pitchFamily="34" charset="0"/>
              <a:cs typeface="Arial" panose="020B0604020202020204" pitchFamily="34" charset="0"/>
            </a:endParaRPr>
          </a:p>
          <a:p>
            <a:pPr marL="12700">
              <a:lnSpc>
                <a:spcPts val="985"/>
              </a:lnSpc>
            </a:pPr>
            <a:r>
              <a:rPr sz="900" b="1" dirty="0">
                <a:solidFill>
                  <a:schemeClr val="tx2"/>
                </a:solidFill>
                <a:latin typeface="Arial" panose="020B0604020202020204" pitchFamily="34" charset="0"/>
                <a:cs typeface="Arial" panose="020B0604020202020204" pitchFamily="34" charset="0"/>
              </a:rPr>
              <a:t>0</a:t>
            </a:r>
            <a:r>
              <a:rPr sz="900" b="1" spc="-10" dirty="0">
                <a:solidFill>
                  <a:schemeClr val="tx2"/>
                </a:solidFill>
                <a:latin typeface="Arial" panose="020B0604020202020204" pitchFamily="34" charset="0"/>
                <a:cs typeface="Arial" panose="020B0604020202020204" pitchFamily="34" charset="0"/>
              </a:rPr>
              <a:t> </a:t>
            </a:r>
            <a:r>
              <a:rPr sz="900" b="1" spc="-25" dirty="0">
                <a:solidFill>
                  <a:schemeClr val="tx2"/>
                </a:solidFill>
                <a:latin typeface="Arial" panose="020B0604020202020204" pitchFamily="34" charset="0"/>
                <a:cs typeface="Arial" panose="020B0604020202020204" pitchFamily="34" charset="0"/>
              </a:rPr>
              <a:t>(3)</a:t>
            </a:r>
            <a:endParaRPr sz="900" dirty="0">
              <a:solidFill>
                <a:schemeClr val="tx2"/>
              </a:solidFill>
              <a:latin typeface="Arial" panose="020B0604020202020204" pitchFamily="34" charset="0"/>
              <a:cs typeface="Arial" panose="020B0604020202020204" pitchFamily="34" charset="0"/>
            </a:endParaRPr>
          </a:p>
        </p:txBody>
      </p:sp>
      <p:grpSp>
        <p:nvGrpSpPr>
          <p:cNvPr id="13" name="object 13"/>
          <p:cNvGrpSpPr/>
          <p:nvPr/>
        </p:nvGrpSpPr>
        <p:grpSpPr>
          <a:xfrm>
            <a:off x="7255509" y="3293636"/>
            <a:ext cx="3451860" cy="1767839"/>
            <a:chOff x="7255509" y="3293636"/>
            <a:chExt cx="3451860" cy="1767839"/>
          </a:xfrm>
        </p:grpSpPr>
        <p:sp>
          <p:nvSpPr>
            <p:cNvPr id="14" name="object 14"/>
            <p:cNvSpPr/>
            <p:nvPr/>
          </p:nvSpPr>
          <p:spPr>
            <a:xfrm>
              <a:off x="7261859" y="4984625"/>
              <a:ext cx="78740" cy="0"/>
            </a:xfrm>
            <a:custGeom>
              <a:avLst/>
              <a:gdLst/>
              <a:ahLst/>
              <a:cxnLst/>
              <a:rect l="l" t="t" r="r" b="b"/>
              <a:pathLst>
                <a:path w="78740">
                  <a:moveTo>
                    <a:pt x="78346" y="0"/>
                  </a:moveTo>
                  <a:lnTo>
                    <a:pt x="78346"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 name="object 15"/>
            <p:cNvSpPr/>
            <p:nvPr/>
          </p:nvSpPr>
          <p:spPr>
            <a:xfrm>
              <a:off x="7340246" y="4981231"/>
              <a:ext cx="0" cy="74295"/>
            </a:xfrm>
            <a:custGeom>
              <a:avLst/>
              <a:gdLst/>
              <a:ahLst/>
              <a:cxnLst/>
              <a:rect l="l" t="t" r="r" b="b"/>
              <a:pathLst>
                <a:path h="74295">
                  <a:moveTo>
                    <a:pt x="0" y="73881"/>
                  </a:moveTo>
                  <a:lnTo>
                    <a:pt x="0" y="73881"/>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 name="object 16"/>
            <p:cNvSpPr/>
            <p:nvPr/>
          </p:nvSpPr>
          <p:spPr>
            <a:xfrm>
              <a:off x="7261859" y="4140607"/>
              <a:ext cx="78740" cy="0"/>
            </a:xfrm>
            <a:custGeom>
              <a:avLst/>
              <a:gdLst/>
              <a:ahLst/>
              <a:cxnLst/>
              <a:rect l="l" t="t" r="r" b="b"/>
              <a:pathLst>
                <a:path w="78740">
                  <a:moveTo>
                    <a:pt x="78346" y="0"/>
                  </a:moveTo>
                  <a:lnTo>
                    <a:pt x="78346"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 name="object 17"/>
            <p:cNvSpPr/>
            <p:nvPr/>
          </p:nvSpPr>
          <p:spPr>
            <a:xfrm>
              <a:off x="7261859" y="3720297"/>
              <a:ext cx="78740" cy="0"/>
            </a:xfrm>
            <a:custGeom>
              <a:avLst/>
              <a:gdLst/>
              <a:ahLst/>
              <a:cxnLst/>
              <a:rect l="l" t="t" r="r" b="b"/>
              <a:pathLst>
                <a:path w="78740">
                  <a:moveTo>
                    <a:pt x="78346" y="0"/>
                  </a:moveTo>
                  <a:lnTo>
                    <a:pt x="78346"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 name="object 18"/>
            <p:cNvSpPr/>
            <p:nvPr/>
          </p:nvSpPr>
          <p:spPr>
            <a:xfrm>
              <a:off x="7261859" y="3299986"/>
              <a:ext cx="78740" cy="0"/>
            </a:xfrm>
            <a:custGeom>
              <a:avLst/>
              <a:gdLst/>
              <a:ahLst/>
              <a:cxnLst/>
              <a:rect l="l" t="t" r="r" b="b"/>
              <a:pathLst>
                <a:path w="78740">
                  <a:moveTo>
                    <a:pt x="78346" y="0"/>
                  </a:moveTo>
                  <a:lnTo>
                    <a:pt x="78346"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 name="object 19"/>
            <p:cNvSpPr/>
            <p:nvPr/>
          </p:nvSpPr>
          <p:spPr>
            <a:xfrm>
              <a:off x="8180331" y="4981231"/>
              <a:ext cx="0" cy="74295"/>
            </a:xfrm>
            <a:custGeom>
              <a:avLst/>
              <a:gdLst/>
              <a:ahLst/>
              <a:cxnLst/>
              <a:rect l="l" t="t" r="r" b="b"/>
              <a:pathLst>
                <a:path h="74295">
                  <a:moveTo>
                    <a:pt x="0" y="73881"/>
                  </a:moveTo>
                  <a:lnTo>
                    <a:pt x="0" y="73881"/>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 name="object 20"/>
            <p:cNvSpPr/>
            <p:nvPr/>
          </p:nvSpPr>
          <p:spPr>
            <a:xfrm>
              <a:off x="9020415" y="4981235"/>
              <a:ext cx="0" cy="74295"/>
            </a:xfrm>
            <a:custGeom>
              <a:avLst/>
              <a:gdLst/>
              <a:ahLst/>
              <a:cxnLst/>
              <a:rect l="l" t="t" r="r" b="b"/>
              <a:pathLst>
                <a:path h="74295">
                  <a:moveTo>
                    <a:pt x="0" y="73881"/>
                  </a:moveTo>
                  <a:lnTo>
                    <a:pt x="0" y="73881"/>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 name="object 21"/>
            <p:cNvSpPr/>
            <p:nvPr/>
          </p:nvSpPr>
          <p:spPr>
            <a:xfrm>
              <a:off x="9860500" y="4981238"/>
              <a:ext cx="0" cy="74295"/>
            </a:xfrm>
            <a:custGeom>
              <a:avLst/>
              <a:gdLst/>
              <a:ahLst/>
              <a:cxnLst/>
              <a:rect l="l" t="t" r="r" b="b"/>
              <a:pathLst>
                <a:path h="74295">
                  <a:moveTo>
                    <a:pt x="0" y="73881"/>
                  </a:moveTo>
                  <a:lnTo>
                    <a:pt x="0" y="73881"/>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 name="object 22"/>
            <p:cNvSpPr/>
            <p:nvPr/>
          </p:nvSpPr>
          <p:spPr>
            <a:xfrm>
              <a:off x="10700583" y="4981240"/>
              <a:ext cx="0" cy="74295"/>
            </a:xfrm>
            <a:custGeom>
              <a:avLst/>
              <a:gdLst/>
              <a:ahLst/>
              <a:cxnLst/>
              <a:rect l="l" t="t" r="r" b="b"/>
              <a:pathLst>
                <a:path h="74295">
                  <a:moveTo>
                    <a:pt x="0" y="73881"/>
                  </a:moveTo>
                  <a:lnTo>
                    <a:pt x="0" y="73881"/>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23" name="object 23"/>
          <p:cNvSpPr txBox="1"/>
          <p:nvPr/>
        </p:nvSpPr>
        <p:spPr>
          <a:xfrm>
            <a:off x="7014187" y="3231388"/>
            <a:ext cx="220979" cy="166712"/>
          </a:xfrm>
          <a:prstGeom prst="rect">
            <a:avLst/>
          </a:prstGeom>
        </p:spPr>
        <p:txBody>
          <a:bodyPr vert="horz" wrap="square" lIns="0" tIns="12700" rIns="0" bIns="0" rtlCol="0">
            <a:spAutoFit/>
          </a:bodyPr>
          <a:lstStyle/>
          <a:p>
            <a:pPr marL="12700">
              <a:lnSpc>
                <a:spcPct val="100000"/>
              </a:lnSpc>
              <a:spcBef>
                <a:spcPts val="100"/>
              </a:spcBef>
            </a:pPr>
            <a:r>
              <a:rPr sz="1000" spc="-25" dirty="0">
                <a:latin typeface="Arial" panose="020B0604020202020204" pitchFamily="34" charset="0"/>
                <a:cs typeface="Arial" panose="020B0604020202020204" pitchFamily="34" charset="0"/>
              </a:rPr>
              <a:t>100</a:t>
            </a:r>
            <a:endParaRPr sz="1000" dirty="0">
              <a:latin typeface="Arial" panose="020B0604020202020204" pitchFamily="34" charset="0"/>
              <a:cs typeface="Arial" panose="020B0604020202020204" pitchFamily="34" charset="0"/>
            </a:endParaRPr>
          </a:p>
        </p:txBody>
      </p:sp>
      <p:sp>
        <p:nvSpPr>
          <p:cNvPr id="24" name="object 24"/>
          <p:cNvSpPr txBox="1"/>
          <p:nvPr/>
        </p:nvSpPr>
        <p:spPr>
          <a:xfrm>
            <a:off x="7079211" y="3648964"/>
            <a:ext cx="155575" cy="166712"/>
          </a:xfrm>
          <a:prstGeom prst="rect">
            <a:avLst/>
          </a:prstGeom>
        </p:spPr>
        <p:txBody>
          <a:bodyPr vert="horz" wrap="square" lIns="0" tIns="12700" rIns="0" bIns="0" rtlCol="0">
            <a:spAutoFit/>
          </a:bodyPr>
          <a:lstStyle/>
          <a:p>
            <a:pPr marL="12700">
              <a:lnSpc>
                <a:spcPct val="100000"/>
              </a:lnSpc>
              <a:spcBef>
                <a:spcPts val="100"/>
              </a:spcBef>
            </a:pPr>
            <a:r>
              <a:rPr sz="1000" spc="-25" dirty="0">
                <a:latin typeface="Arial" panose="020B0604020202020204" pitchFamily="34" charset="0"/>
                <a:cs typeface="Arial" panose="020B0604020202020204" pitchFamily="34" charset="0"/>
              </a:rPr>
              <a:t>75</a:t>
            </a:r>
            <a:endParaRPr sz="1000" dirty="0">
              <a:latin typeface="Arial" panose="020B0604020202020204" pitchFamily="34" charset="0"/>
              <a:cs typeface="Arial" panose="020B0604020202020204" pitchFamily="34" charset="0"/>
            </a:endParaRPr>
          </a:p>
        </p:txBody>
      </p:sp>
      <p:sp>
        <p:nvSpPr>
          <p:cNvPr id="25" name="object 25"/>
          <p:cNvSpPr txBox="1"/>
          <p:nvPr/>
        </p:nvSpPr>
        <p:spPr>
          <a:xfrm>
            <a:off x="7079211" y="4063492"/>
            <a:ext cx="155575" cy="166712"/>
          </a:xfrm>
          <a:prstGeom prst="rect">
            <a:avLst/>
          </a:prstGeom>
        </p:spPr>
        <p:txBody>
          <a:bodyPr vert="horz" wrap="square" lIns="0" tIns="12700" rIns="0" bIns="0" rtlCol="0">
            <a:spAutoFit/>
          </a:bodyPr>
          <a:lstStyle/>
          <a:p>
            <a:pPr marL="12700">
              <a:lnSpc>
                <a:spcPct val="100000"/>
              </a:lnSpc>
              <a:spcBef>
                <a:spcPts val="100"/>
              </a:spcBef>
            </a:pPr>
            <a:r>
              <a:rPr sz="1000" spc="-25" dirty="0">
                <a:latin typeface="Arial" panose="020B0604020202020204" pitchFamily="34" charset="0"/>
                <a:cs typeface="Arial" panose="020B0604020202020204" pitchFamily="34" charset="0"/>
              </a:rPr>
              <a:t>50</a:t>
            </a:r>
            <a:endParaRPr sz="1000" dirty="0">
              <a:latin typeface="Arial" panose="020B0604020202020204" pitchFamily="34" charset="0"/>
              <a:cs typeface="Arial" panose="020B0604020202020204" pitchFamily="34" charset="0"/>
            </a:endParaRPr>
          </a:p>
        </p:txBody>
      </p:sp>
      <p:sp>
        <p:nvSpPr>
          <p:cNvPr id="26" name="object 26"/>
          <p:cNvSpPr txBox="1"/>
          <p:nvPr/>
        </p:nvSpPr>
        <p:spPr>
          <a:xfrm>
            <a:off x="7144235" y="4898644"/>
            <a:ext cx="90170" cy="166712"/>
          </a:xfrm>
          <a:prstGeom prst="rect">
            <a:avLst/>
          </a:prstGeom>
        </p:spPr>
        <p:txBody>
          <a:bodyPr vert="horz" wrap="square" lIns="0" tIns="12700" rIns="0" bIns="0" rtlCol="0">
            <a:spAutoFit/>
          </a:bodyPr>
          <a:lstStyle/>
          <a:p>
            <a:pPr marL="12700">
              <a:lnSpc>
                <a:spcPct val="100000"/>
              </a:lnSpc>
              <a:spcBef>
                <a:spcPts val="100"/>
              </a:spcBef>
            </a:pPr>
            <a:r>
              <a:rPr sz="1000" dirty="0">
                <a:latin typeface="Arial" panose="020B0604020202020204" pitchFamily="34" charset="0"/>
                <a:cs typeface="Arial" panose="020B0604020202020204" pitchFamily="34" charset="0"/>
              </a:rPr>
              <a:t>0</a:t>
            </a:r>
          </a:p>
        </p:txBody>
      </p:sp>
      <p:sp>
        <p:nvSpPr>
          <p:cNvPr id="27" name="object 27"/>
          <p:cNvSpPr txBox="1"/>
          <p:nvPr/>
        </p:nvSpPr>
        <p:spPr>
          <a:xfrm>
            <a:off x="6843718" y="3866983"/>
            <a:ext cx="153888" cy="632718"/>
          </a:xfrm>
          <a:prstGeom prst="rect">
            <a:avLst/>
          </a:prstGeom>
        </p:spPr>
        <p:txBody>
          <a:bodyPr vert="vert270" wrap="square" lIns="0" tIns="6350" rIns="0" bIns="0" rtlCol="0">
            <a:spAutoFit/>
          </a:bodyPr>
          <a:lstStyle/>
          <a:p>
            <a:pPr marL="12700" algn="ctr">
              <a:lnSpc>
                <a:spcPct val="100000"/>
              </a:lnSpc>
              <a:spcBef>
                <a:spcPts val="50"/>
              </a:spcBef>
            </a:pPr>
            <a:r>
              <a:rPr sz="1000" b="1" dirty="0">
                <a:latin typeface="Arial" panose="020B0604020202020204" pitchFamily="34" charset="0"/>
                <a:cs typeface="Arial" panose="020B0604020202020204" pitchFamily="34" charset="0"/>
              </a:rPr>
              <a:t>PFS</a:t>
            </a:r>
            <a:r>
              <a:rPr sz="1000" b="1" spc="5" dirty="0">
                <a:latin typeface="Arial" panose="020B0604020202020204" pitchFamily="34" charset="0"/>
                <a:cs typeface="Arial" panose="020B0604020202020204" pitchFamily="34" charset="0"/>
              </a:rPr>
              <a:t> </a:t>
            </a:r>
            <a:r>
              <a:rPr sz="1000" b="1" spc="-25" dirty="0">
                <a:latin typeface="Arial" panose="020B0604020202020204" pitchFamily="34" charset="0"/>
                <a:cs typeface="Arial" panose="020B0604020202020204" pitchFamily="34" charset="0"/>
              </a:rPr>
              <a:t>(%)</a:t>
            </a:r>
            <a:endParaRPr sz="1000" dirty="0">
              <a:latin typeface="Arial" panose="020B0604020202020204" pitchFamily="34" charset="0"/>
              <a:cs typeface="Arial" panose="020B0604020202020204" pitchFamily="34" charset="0"/>
            </a:endParaRPr>
          </a:p>
        </p:txBody>
      </p:sp>
      <p:sp>
        <p:nvSpPr>
          <p:cNvPr id="28" name="object 28"/>
          <p:cNvSpPr txBox="1"/>
          <p:nvPr/>
        </p:nvSpPr>
        <p:spPr>
          <a:xfrm>
            <a:off x="7293191" y="5035804"/>
            <a:ext cx="90170" cy="166712"/>
          </a:xfrm>
          <a:prstGeom prst="rect">
            <a:avLst/>
          </a:prstGeom>
        </p:spPr>
        <p:txBody>
          <a:bodyPr vert="horz" wrap="square" lIns="0" tIns="12700" rIns="0" bIns="0" rtlCol="0">
            <a:spAutoFit/>
          </a:bodyPr>
          <a:lstStyle/>
          <a:p>
            <a:pPr marL="12700">
              <a:lnSpc>
                <a:spcPct val="100000"/>
              </a:lnSpc>
              <a:spcBef>
                <a:spcPts val="100"/>
              </a:spcBef>
            </a:pPr>
            <a:r>
              <a:rPr sz="1000" dirty="0">
                <a:latin typeface="Arial" panose="020B0604020202020204" pitchFamily="34" charset="0"/>
                <a:cs typeface="Arial" panose="020B0604020202020204" pitchFamily="34" charset="0"/>
              </a:rPr>
              <a:t>0</a:t>
            </a:r>
          </a:p>
        </p:txBody>
      </p:sp>
      <p:sp>
        <p:nvSpPr>
          <p:cNvPr id="29" name="object 29"/>
          <p:cNvSpPr txBox="1"/>
          <p:nvPr/>
        </p:nvSpPr>
        <p:spPr>
          <a:xfrm>
            <a:off x="8132915" y="5035804"/>
            <a:ext cx="90170" cy="166712"/>
          </a:xfrm>
          <a:prstGeom prst="rect">
            <a:avLst/>
          </a:prstGeom>
        </p:spPr>
        <p:txBody>
          <a:bodyPr vert="horz" wrap="square" lIns="0" tIns="12700" rIns="0" bIns="0" rtlCol="0">
            <a:spAutoFit/>
          </a:bodyPr>
          <a:lstStyle/>
          <a:p>
            <a:pPr marL="12700">
              <a:lnSpc>
                <a:spcPct val="100000"/>
              </a:lnSpc>
              <a:spcBef>
                <a:spcPts val="100"/>
              </a:spcBef>
            </a:pPr>
            <a:r>
              <a:rPr sz="1000" dirty="0">
                <a:latin typeface="Arial" panose="020B0604020202020204" pitchFamily="34" charset="0"/>
                <a:cs typeface="Arial" panose="020B0604020202020204" pitchFamily="34" charset="0"/>
              </a:rPr>
              <a:t>6</a:t>
            </a:r>
          </a:p>
        </p:txBody>
      </p:sp>
      <p:sp>
        <p:nvSpPr>
          <p:cNvPr id="30" name="object 30"/>
          <p:cNvSpPr txBox="1"/>
          <p:nvPr/>
        </p:nvSpPr>
        <p:spPr>
          <a:xfrm>
            <a:off x="8639735" y="5035804"/>
            <a:ext cx="2080760" cy="320601"/>
          </a:xfrm>
          <a:prstGeom prst="rect">
            <a:avLst/>
          </a:prstGeom>
        </p:spPr>
        <p:txBody>
          <a:bodyPr vert="horz" wrap="square" lIns="0" tIns="12700" rIns="0" bIns="0" rtlCol="0">
            <a:spAutoFit/>
          </a:bodyPr>
          <a:lstStyle/>
          <a:p>
            <a:pPr marL="312420">
              <a:lnSpc>
                <a:spcPts val="1165"/>
              </a:lnSpc>
              <a:spcBef>
                <a:spcPts val="100"/>
              </a:spcBef>
              <a:tabLst>
                <a:tab pos="1152525" algn="l"/>
              </a:tabLst>
            </a:pPr>
            <a:r>
              <a:rPr sz="1000" spc="-25" dirty="0">
                <a:latin typeface="Arial" panose="020B0604020202020204" pitchFamily="34" charset="0"/>
                <a:cs typeface="Arial" panose="020B0604020202020204" pitchFamily="34" charset="0"/>
              </a:rPr>
              <a:t>12</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18</a:t>
            </a:r>
            <a:endParaRPr sz="1000" dirty="0">
              <a:latin typeface="Arial" panose="020B0604020202020204" pitchFamily="34" charset="0"/>
              <a:cs typeface="Arial" panose="020B0604020202020204" pitchFamily="34" charset="0"/>
            </a:endParaRPr>
          </a:p>
          <a:p>
            <a:pPr marL="12700" algn="ctr">
              <a:lnSpc>
                <a:spcPts val="1165"/>
              </a:lnSpc>
            </a:pPr>
            <a:r>
              <a:rPr sz="1000" b="1" dirty="0">
                <a:latin typeface="Arial" panose="020B0604020202020204" pitchFamily="34" charset="0"/>
                <a:cs typeface="Arial" panose="020B0604020202020204" pitchFamily="34" charset="0"/>
              </a:rPr>
              <a:t>Time</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from</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initiation</a:t>
            </a:r>
            <a:r>
              <a:rPr sz="1000" b="1" spc="-15" dirty="0">
                <a:latin typeface="Arial" panose="020B0604020202020204" pitchFamily="34" charset="0"/>
                <a:cs typeface="Arial" panose="020B0604020202020204" pitchFamily="34" charset="0"/>
              </a:rPr>
              <a:t> </a:t>
            </a:r>
            <a:r>
              <a:rPr sz="1000" b="1" spc="-10" dirty="0">
                <a:latin typeface="Arial" panose="020B0604020202020204" pitchFamily="34" charset="0"/>
                <a:cs typeface="Arial" panose="020B0604020202020204" pitchFamily="34" charset="0"/>
              </a:rPr>
              <a:t>(months)</a:t>
            </a:r>
            <a:endParaRPr sz="1000" b="1" dirty="0">
              <a:latin typeface="Arial" panose="020B0604020202020204" pitchFamily="34" charset="0"/>
              <a:cs typeface="Arial" panose="020B0604020202020204" pitchFamily="34" charset="0"/>
            </a:endParaRPr>
          </a:p>
        </p:txBody>
      </p:sp>
      <p:sp>
        <p:nvSpPr>
          <p:cNvPr id="31" name="object 31"/>
          <p:cNvSpPr txBox="1"/>
          <p:nvPr/>
        </p:nvSpPr>
        <p:spPr>
          <a:xfrm>
            <a:off x="10619447" y="5035804"/>
            <a:ext cx="155575" cy="166712"/>
          </a:xfrm>
          <a:prstGeom prst="rect">
            <a:avLst/>
          </a:prstGeom>
        </p:spPr>
        <p:txBody>
          <a:bodyPr vert="horz" wrap="square" lIns="0" tIns="12700" rIns="0" bIns="0" rtlCol="0">
            <a:spAutoFit/>
          </a:bodyPr>
          <a:lstStyle/>
          <a:p>
            <a:pPr marL="12700">
              <a:lnSpc>
                <a:spcPct val="100000"/>
              </a:lnSpc>
              <a:spcBef>
                <a:spcPts val="100"/>
              </a:spcBef>
            </a:pPr>
            <a:r>
              <a:rPr sz="1000" spc="-25" dirty="0">
                <a:latin typeface="Arial" panose="020B0604020202020204" pitchFamily="34" charset="0"/>
                <a:cs typeface="Arial" panose="020B0604020202020204" pitchFamily="34" charset="0"/>
              </a:rPr>
              <a:t>24</a:t>
            </a:r>
            <a:endParaRPr sz="1000" dirty="0">
              <a:latin typeface="Arial" panose="020B0604020202020204" pitchFamily="34" charset="0"/>
              <a:cs typeface="Arial" panose="020B0604020202020204" pitchFamily="34" charset="0"/>
            </a:endParaRPr>
          </a:p>
        </p:txBody>
      </p:sp>
      <p:grpSp>
        <p:nvGrpSpPr>
          <p:cNvPr id="32" name="object 32"/>
          <p:cNvGrpSpPr/>
          <p:nvPr/>
        </p:nvGrpSpPr>
        <p:grpSpPr>
          <a:xfrm>
            <a:off x="7255509" y="4554569"/>
            <a:ext cx="4291965" cy="507365"/>
            <a:chOff x="7255509" y="4554569"/>
            <a:chExt cx="4291965" cy="507365"/>
          </a:xfrm>
        </p:grpSpPr>
        <p:sp>
          <p:nvSpPr>
            <p:cNvPr id="33" name="object 33"/>
            <p:cNvSpPr/>
            <p:nvPr/>
          </p:nvSpPr>
          <p:spPr>
            <a:xfrm>
              <a:off x="7261859" y="4560919"/>
              <a:ext cx="78740" cy="0"/>
            </a:xfrm>
            <a:custGeom>
              <a:avLst/>
              <a:gdLst/>
              <a:ahLst/>
              <a:cxnLst/>
              <a:rect l="l" t="t" r="r" b="b"/>
              <a:pathLst>
                <a:path w="78740">
                  <a:moveTo>
                    <a:pt x="78346" y="0"/>
                  </a:moveTo>
                  <a:lnTo>
                    <a:pt x="78346"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 name="object 34"/>
            <p:cNvSpPr/>
            <p:nvPr/>
          </p:nvSpPr>
          <p:spPr>
            <a:xfrm>
              <a:off x="11540668" y="4981241"/>
              <a:ext cx="0" cy="74295"/>
            </a:xfrm>
            <a:custGeom>
              <a:avLst/>
              <a:gdLst/>
              <a:ahLst/>
              <a:cxnLst/>
              <a:rect l="l" t="t" r="r" b="b"/>
              <a:pathLst>
                <a:path h="74295">
                  <a:moveTo>
                    <a:pt x="0" y="73881"/>
                  </a:moveTo>
                  <a:lnTo>
                    <a:pt x="0" y="73881"/>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35" name="object 35"/>
          <p:cNvSpPr txBox="1"/>
          <p:nvPr/>
        </p:nvSpPr>
        <p:spPr>
          <a:xfrm>
            <a:off x="7079274" y="4481067"/>
            <a:ext cx="155575" cy="166712"/>
          </a:xfrm>
          <a:prstGeom prst="rect">
            <a:avLst/>
          </a:prstGeom>
        </p:spPr>
        <p:txBody>
          <a:bodyPr vert="horz" wrap="square" lIns="0" tIns="12700" rIns="0" bIns="0" rtlCol="0">
            <a:spAutoFit/>
          </a:bodyPr>
          <a:lstStyle/>
          <a:p>
            <a:pPr marL="12700">
              <a:lnSpc>
                <a:spcPct val="100000"/>
              </a:lnSpc>
              <a:spcBef>
                <a:spcPts val="100"/>
              </a:spcBef>
            </a:pPr>
            <a:r>
              <a:rPr sz="1000" spc="-25" dirty="0">
                <a:latin typeface="Arial" panose="020B0604020202020204" pitchFamily="34" charset="0"/>
                <a:cs typeface="Arial" panose="020B0604020202020204" pitchFamily="34" charset="0"/>
              </a:rPr>
              <a:t>25</a:t>
            </a:r>
            <a:endParaRPr sz="1000" dirty="0">
              <a:latin typeface="Arial" panose="020B0604020202020204" pitchFamily="34" charset="0"/>
              <a:cs typeface="Arial" panose="020B0604020202020204" pitchFamily="34" charset="0"/>
            </a:endParaRPr>
          </a:p>
        </p:txBody>
      </p:sp>
      <p:sp>
        <p:nvSpPr>
          <p:cNvPr id="36" name="object 36"/>
          <p:cNvSpPr txBox="1"/>
          <p:nvPr/>
        </p:nvSpPr>
        <p:spPr>
          <a:xfrm>
            <a:off x="11459084" y="5035804"/>
            <a:ext cx="155575" cy="166712"/>
          </a:xfrm>
          <a:prstGeom prst="rect">
            <a:avLst/>
          </a:prstGeom>
        </p:spPr>
        <p:txBody>
          <a:bodyPr vert="horz" wrap="square" lIns="0" tIns="12700" rIns="0" bIns="0" rtlCol="0">
            <a:spAutoFit/>
          </a:bodyPr>
          <a:lstStyle/>
          <a:p>
            <a:pPr marL="12700">
              <a:lnSpc>
                <a:spcPct val="100000"/>
              </a:lnSpc>
              <a:spcBef>
                <a:spcPts val="100"/>
              </a:spcBef>
            </a:pPr>
            <a:r>
              <a:rPr sz="1000" spc="-25" dirty="0">
                <a:latin typeface="Arial" panose="020B0604020202020204" pitchFamily="34" charset="0"/>
                <a:cs typeface="Arial" panose="020B0604020202020204" pitchFamily="34" charset="0"/>
              </a:rPr>
              <a:t>30</a:t>
            </a:r>
            <a:endParaRPr sz="1000" dirty="0">
              <a:latin typeface="Arial" panose="020B0604020202020204" pitchFamily="34" charset="0"/>
              <a:cs typeface="Arial" panose="020B0604020202020204" pitchFamily="34" charset="0"/>
            </a:endParaRPr>
          </a:p>
        </p:txBody>
      </p:sp>
      <p:grpSp>
        <p:nvGrpSpPr>
          <p:cNvPr id="37" name="object 37"/>
          <p:cNvGrpSpPr/>
          <p:nvPr/>
        </p:nvGrpSpPr>
        <p:grpSpPr>
          <a:xfrm>
            <a:off x="7333894" y="3293636"/>
            <a:ext cx="4213225" cy="1698625"/>
            <a:chOff x="7333894" y="3293636"/>
            <a:chExt cx="4213225" cy="1698625"/>
          </a:xfrm>
        </p:grpSpPr>
        <p:sp>
          <p:nvSpPr>
            <p:cNvPr id="38" name="object 38"/>
            <p:cNvSpPr/>
            <p:nvPr/>
          </p:nvSpPr>
          <p:spPr>
            <a:xfrm>
              <a:off x="9111673" y="4463562"/>
              <a:ext cx="64769" cy="0"/>
            </a:xfrm>
            <a:custGeom>
              <a:avLst/>
              <a:gdLst/>
              <a:ahLst/>
              <a:cxnLst/>
              <a:rect l="l" t="t" r="r" b="b"/>
              <a:pathLst>
                <a:path w="64770">
                  <a:moveTo>
                    <a:pt x="64762" y="0"/>
                  </a:moveTo>
                  <a:lnTo>
                    <a:pt x="64762" y="0"/>
                  </a:lnTo>
                  <a:lnTo>
                    <a:pt x="0"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 name="object 39"/>
            <p:cNvSpPr/>
            <p:nvPr/>
          </p:nvSpPr>
          <p:spPr>
            <a:xfrm>
              <a:off x="9144070" y="4434611"/>
              <a:ext cx="0" cy="58419"/>
            </a:xfrm>
            <a:custGeom>
              <a:avLst/>
              <a:gdLst/>
              <a:ahLst/>
              <a:cxnLst/>
              <a:rect l="l" t="t" r="r" b="b"/>
              <a:pathLst>
                <a:path h="58420">
                  <a:moveTo>
                    <a:pt x="0" y="57870"/>
                  </a:moveTo>
                  <a:lnTo>
                    <a:pt x="0" y="57870"/>
                  </a:lnTo>
                  <a:lnTo>
                    <a:pt x="0"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 name="object 40"/>
            <p:cNvSpPr/>
            <p:nvPr/>
          </p:nvSpPr>
          <p:spPr>
            <a:xfrm>
              <a:off x="7357489" y="3305714"/>
              <a:ext cx="2005964" cy="1677035"/>
            </a:xfrm>
            <a:custGeom>
              <a:avLst/>
              <a:gdLst/>
              <a:ahLst/>
              <a:cxnLst/>
              <a:rect l="l" t="t" r="r" b="b"/>
              <a:pathLst>
                <a:path w="2005965" h="1677035">
                  <a:moveTo>
                    <a:pt x="0" y="0"/>
                  </a:moveTo>
                  <a:lnTo>
                    <a:pt x="455817" y="0"/>
                  </a:lnTo>
                  <a:lnTo>
                    <a:pt x="455817" y="141514"/>
                  </a:lnTo>
                  <a:lnTo>
                    <a:pt x="559521" y="141514"/>
                  </a:lnTo>
                  <a:lnTo>
                    <a:pt x="559521" y="279788"/>
                  </a:lnTo>
                  <a:lnTo>
                    <a:pt x="765724" y="279788"/>
                  </a:lnTo>
                  <a:lnTo>
                    <a:pt x="765724" y="421303"/>
                  </a:lnTo>
                  <a:lnTo>
                    <a:pt x="807929" y="421303"/>
                  </a:lnTo>
                  <a:lnTo>
                    <a:pt x="807929" y="560657"/>
                  </a:lnTo>
                  <a:lnTo>
                    <a:pt x="826017" y="560657"/>
                  </a:lnTo>
                  <a:lnTo>
                    <a:pt x="826017" y="698932"/>
                  </a:lnTo>
                  <a:lnTo>
                    <a:pt x="845311" y="698932"/>
                  </a:lnTo>
                  <a:lnTo>
                    <a:pt x="845311" y="838286"/>
                  </a:lnTo>
                  <a:lnTo>
                    <a:pt x="868222" y="838286"/>
                  </a:lnTo>
                  <a:lnTo>
                    <a:pt x="868222" y="979801"/>
                  </a:lnTo>
                  <a:lnTo>
                    <a:pt x="1590536" y="979801"/>
                  </a:lnTo>
                  <a:lnTo>
                    <a:pt x="1590536" y="1156964"/>
                  </a:lnTo>
                  <a:lnTo>
                    <a:pt x="2005353" y="1156964"/>
                  </a:lnTo>
                  <a:lnTo>
                    <a:pt x="2005353" y="1676572"/>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 name="object 41"/>
            <p:cNvSpPr/>
            <p:nvPr/>
          </p:nvSpPr>
          <p:spPr>
            <a:xfrm>
              <a:off x="7351458" y="3305714"/>
              <a:ext cx="3943350" cy="959485"/>
            </a:xfrm>
            <a:custGeom>
              <a:avLst/>
              <a:gdLst/>
              <a:ahLst/>
              <a:cxnLst/>
              <a:rect l="l" t="t" r="r" b="b"/>
              <a:pathLst>
                <a:path w="3943350" h="959485">
                  <a:moveTo>
                    <a:pt x="3943179" y="959276"/>
                  </a:moveTo>
                  <a:lnTo>
                    <a:pt x="2295967" y="959276"/>
                  </a:lnTo>
                  <a:lnTo>
                    <a:pt x="2295967" y="717296"/>
                  </a:lnTo>
                  <a:lnTo>
                    <a:pt x="2034295" y="717296"/>
                  </a:lnTo>
                  <a:lnTo>
                    <a:pt x="2034295" y="523929"/>
                  </a:lnTo>
                  <a:lnTo>
                    <a:pt x="1817238" y="523929"/>
                  </a:lnTo>
                  <a:lnTo>
                    <a:pt x="1817238" y="357568"/>
                  </a:lnTo>
                  <a:lnTo>
                    <a:pt x="834458" y="357568"/>
                  </a:lnTo>
                  <a:lnTo>
                    <a:pt x="834458" y="244140"/>
                  </a:lnTo>
                  <a:lnTo>
                    <a:pt x="639108" y="244140"/>
                  </a:lnTo>
                  <a:lnTo>
                    <a:pt x="639108" y="123150"/>
                  </a:lnTo>
                  <a:lnTo>
                    <a:pt x="286995" y="123150"/>
                  </a:lnTo>
                  <a:lnTo>
                    <a:pt x="286995"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 name="object 42"/>
            <p:cNvSpPr/>
            <p:nvPr/>
          </p:nvSpPr>
          <p:spPr>
            <a:xfrm>
              <a:off x="8936246" y="4463562"/>
              <a:ext cx="64769" cy="0"/>
            </a:xfrm>
            <a:custGeom>
              <a:avLst/>
              <a:gdLst/>
              <a:ahLst/>
              <a:cxnLst/>
              <a:rect l="l" t="t" r="r" b="b"/>
              <a:pathLst>
                <a:path w="64770">
                  <a:moveTo>
                    <a:pt x="64762" y="0"/>
                  </a:moveTo>
                  <a:lnTo>
                    <a:pt x="64762" y="0"/>
                  </a:lnTo>
                  <a:lnTo>
                    <a:pt x="0"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 name="object 43"/>
            <p:cNvSpPr/>
            <p:nvPr/>
          </p:nvSpPr>
          <p:spPr>
            <a:xfrm>
              <a:off x="8968645" y="4434611"/>
              <a:ext cx="0" cy="58419"/>
            </a:xfrm>
            <a:custGeom>
              <a:avLst/>
              <a:gdLst/>
              <a:ahLst/>
              <a:cxnLst/>
              <a:rect l="l" t="t" r="r" b="b"/>
              <a:pathLst>
                <a:path h="58420">
                  <a:moveTo>
                    <a:pt x="0" y="57870"/>
                  </a:moveTo>
                  <a:lnTo>
                    <a:pt x="0" y="57870"/>
                  </a:lnTo>
                  <a:lnTo>
                    <a:pt x="0"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 name="object 44"/>
            <p:cNvSpPr/>
            <p:nvPr/>
          </p:nvSpPr>
          <p:spPr>
            <a:xfrm>
              <a:off x="8311983" y="4285236"/>
              <a:ext cx="64769" cy="0"/>
            </a:xfrm>
            <a:custGeom>
              <a:avLst/>
              <a:gdLst/>
              <a:ahLst/>
              <a:cxnLst/>
              <a:rect l="l" t="t" r="r" b="b"/>
              <a:pathLst>
                <a:path w="64770">
                  <a:moveTo>
                    <a:pt x="64762" y="0"/>
                  </a:moveTo>
                  <a:lnTo>
                    <a:pt x="64762" y="0"/>
                  </a:lnTo>
                  <a:lnTo>
                    <a:pt x="0"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 name="object 45"/>
            <p:cNvSpPr/>
            <p:nvPr/>
          </p:nvSpPr>
          <p:spPr>
            <a:xfrm>
              <a:off x="8344382" y="4256286"/>
              <a:ext cx="0" cy="58419"/>
            </a:xfrm>
            <a:custGeom>
              <a:avLst/>
              <a:gdLst/>
              <a:ahLst/>
              <a:cxnLst/>
              <a:rect l="l" t="t" r="r" b="b"/>
              <a:pathLst>
                <a:path h="58420">
                  <a:moveTo>
                    <a:pt x="0" y="57870"/>
                  </a:moveTo>
                  <a:lnTo>
                    <a:pt x="0" y="57870"/>
                  </a:lnTo>
                  <a:lnTo>
                    <a:pt x="0"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 name="object 46"/>
            <p:cNvSpPr/>
            <p:nvPr/>
          </p:nvSpPr>
          <p:spPr>
            <a:xfrm>
              <a:off x="8353188" y="3664957"/>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 name="object 47"/>
            <p:cNvSpPr/>
            <p:nvPr/>
          </p:nvSpPr>
          <p:spPr>
            <a:xfrm>
              <a:off x="8385585" y="3636006"/>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8" name="object 48"/>
            <p:cNvSpPr/>
            <p:nvPr/>
          </p:nvSpPr>
          <p:spPr>
            <a:xfrm>
              <a:off x="8682475" y="3664957"/>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9" name="object 49"/>
            <p:cNvSpPr/>
            <p:nvPr/>
          </p:nvSpPr>
          <p:spPr>
            <a:xfrm>
              <a:off x="8714874" y="3636006"/>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0" name="object 50"/>
            <p:cNvSpPr/>
            <p:nvPr/>
          </p:nvSpPr>
          <p:spPr>
            <a:xfrm>
              <a:off x="8936246" y="3664957"/>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1" name="object 51"/>
            <p:cNvSpPr/>
            <p:nvPr/>
          </p:nvSpPr>
          <p:spPr>
            <a:xfrm>
              <a:off x="8968645" y="3636006"/>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2" name="object 52"/>
            <p:cNvSpPr/>
            <p:nvPr/>
          </p:nvSpPr>
          <p:spPr>
            <a:xfrm>
              <a:off x="9279572" y="3828413"/>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3" name="object 53"/>
            <p:cNvSpPr/>
            <p:nvPr/>
          </p:nvSpPr>
          <p:spPr>
            <a:xfrm>
              <a:off x="9311971" y="3799463"/>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4" name="object 54"/>
            <p:cNvSpPr/>
            <p:nvPr/>
          </p:nvSpPr>
          <p:spPr>
            <a:xfrm>
              <a:off x="9556542" y="4020800"/>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5" name="object 55"/>
            <p:cNvSpPr/>
            <p:nvPr/>
          </p:nvSpPr>
          <p:spPr>
            <a:xfrm>
              <a:off x="9588940" y="3991851"/>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6" name="object 56"/>
            <p:cNvSpPr/>
            <p:nvPr/>
          </p:nvSpPr>
          <p:spPr>
            <a:xfrm>
              <a:off x="9772958" y="4266957"/>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7" name="object 57"/>
            <p:cNvSpPr/>
            <p:nvPr/>
          </p:nvSpPr>
          <p:spPr>
            <a:xfrm>
              <a:off x="9805357" y="4238007"/>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8" name="object 58"/>
            <p:cNvSpPr/>
            <p:nvPr/>
          </p:nvSpPr>
          <p:spPr>
            <a:xfrm>
              <a:off x="10586601" y="4266957"/>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59" name="object 59"/>
            <p:cNvSpPr/>
            <p:nvPr/>
          </p:nvSpPr>
          <p:spPr>
            <a:xfrm>
              <a:off x="10618999" y="4238007"/>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0" name="object 60"/>
            <p:cNvSpPr/>
            <p:nvPr/>
          </p:nvSpPr>
          <p:spPr>
            <a:xfrm>
              <a:off x="11269525" y="4266957"/>
              <a:ext cx="64769" cy="0"/>
            </a:xfrm>
            <a:custGeom>
              <a:avLst/>
              <a:gdLst/>
              <a:ahLst/>
              <a:cxnLst/>
              <a:rect l="l" t="t" r="r" b="b"/>
              <a:pathLst>
                <a:path w="64770">
                  <a:moveTo>
                    <a:pt x="64762" y="0"/>
                  </a:moveTo>
                  <a:lnTo>
                    <a:pt x="64762" y="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1" name="object 61"/>
            <p:cNvSpPr/>
            <p:nvPr/>
          </p:nvSpPr>
          <p:spPr>
            <a:xfrm>
              <a:off x="11301922" y="4238007"/>
              <a:ext cx="0" cy="58419"/>
            </a:xfrm>
            <a:custGeom>
              <a:avLst/>
              <a:gdLst/>
              <a:ahLst/>
              <a:cxnLst/>
              <a:rect l="l" t="t" r="r" b="b"/>
              <a:pathLst>
                <a:path h="58420">
                  <a:moveTo>
                    <a:pt x="0" y="57870"/>
                  </a:moveTo>
                  <a:lnTo>
                    <a:pt x="0" y="57870"/>
                  </a:lnTo>
                  <a:lnTo>
                    <a:pt x="0"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2" name="object 62"/>
            <p:cNvSpPr/>
            <p:nvPr/>
          </p:nvSpPr>
          <p:spPr>
            <a:xfrm>
              <a:off x="7342387" y="4977276"/>
              <a:ext cx="4198620" cy="4445"/>
            </a:xfrm>
            <a:custGeom>
              <a:avLst/>
              <a:gdLst/>
              <a:ahLst/>
              <a:cxnLst/>
              <a:rect l="l" t="t" r="r" b="b"/>
              <a:pathLst>
                <a:path w="4198620" h="4445">
                  <a:moveTo>
                    <a:pt x="4198280" y="0"/>
                  </a:moveTo>
                  <a:lnTo>
                    <a:pt x="0" y="3951"/>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3" name="object 63"/>
            <p:cNvSpPr/>
            <p:nvPr/>
          </p:nvSpPr>
          <p:spPr>
            <a:xfrm>
              <a:off x="7340244" y="3299986"/>
              <a:ext cx="0" cy="1680845"/>
            </a:xfrm>
            <a:custGeom>
              <a:avLst/>
              <a:gdLst/>
              <a:ahLst/>
              <a:cxnLst/>
              <a:rect l="l" t="t" r="r" b="b"/>
              <a:pathLst>
                <a:path h="1680845">
                  <a:moveTo>
                    <a:pt x="0" y="0"/>
                  </a:moveTo>
                  <a:lnTo>
                    <a:pt x="0" y="1680385"/>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64" name="object 64"/>
          <p:cNvSpPr txBox="1"/>
          <p:nvPr/>
        </p:nvSpPr>
        <p:spPr>
          <a:xfrm>
            <a:off x="10161846" y="4359655"/>
            <a:ext cx="723747" cy="151323"/>
          </a:xfrm>
          <a:prstGeom prst="rect">
            <a:avLst/>
          </a:prstGeom>
        </p:spPr>
        <p:txBody>
          <a:bodyPr vert="horz" wrap="square" lIns="0" tIns="12700" rIns="0" bIns="0" rtlCol="0">
            <a:spAutoFit/>
          </a:bodyPr>
          <a:lstStyle/>
          <a:p>
            <a:pPr marL="12700">
              <a:lnSpc>
                <a:spcPct val="100000"/>
              </a:lnSpc>
              <a:spcBef>
                <a:spcPts val="100"/>
              </a:spcBef>
            </a:pPr>
            <a:r>
              <a:rPr sz="900" b="1" dirty="0">
                <a:solidFill>
                  <a:srgbClr val="595454"/>
                </a:solidFill>
                <a:latin typeface="Arial" panose="020B0604020202020204" pitchFamily="34" charset="0"/>
                <a:cs typeface="Arial" panose="020B0604020202020204" pitchFamily="34" charset="0"/>
              </a:rPr>
              <a:t>P=</a:t>
            </a:r>
            <a:r>
              <a:rPr sz="900" b="1" spc="-10" dirty="0">
                <a:solidFill>
                  <a:srgbClr val="595454"/>
                </a:solidFill>
                <a:latin typeface="Arial" panose="020B0604020202020204" pitchFamily="34" charset="0"/>
                <a:cs typeface="Arial" panose="020B0604020202020204" pitchFamily="34" charset="0"/>
              </a:rPr>
              <a:t>0.013</a:t>
            </a:r>
            <a:endParaRPr sz="900" dirty="0">
              <a:latin typeface="Arial" panose="020B0604020202020204" pitchFamily="34" charset="0"/>
              <a:cs typeface="Arial" panose="020B0604020202020204" pitchFamily="34" charset="0"/>
            </a:endParaRPr>
          </a:p>
        </p:txBody>
      </p:sp>
      <p:sp>
        <p:nvSpPr>
          <p:cNvPr id="65" name="object 65"/>
          <p:cNvSpPr txBox="1"/>
          <p:nvPr/>
        </p:nvSpPr>
        <p:spPr>
          <a:xfrm>
            <a:off x="10215003" y="3433571"/>
            <a:ext cx="1203968" cy="277640"/>
          </a:xfrm>
          <a:prstGeom prst="rect">
            <a:avLst/>
          </a:prstGeom>
        </p:spPr>
        <p:txBody>
          <a:bodyPr vert="horz" wrap="square" lIns="0" tIns="18415" rIns="0" bIns="0" rtlCol="0">
            <a:spAutoFit/>
          </a:bodyPr>
          <a:lstStyle/>
          <a:p>
            <a:pPr marL="12700">
              <a:lnSpc>
                <a:spcPct val="100000"/>
              </a:lnSpc>
              <a:spcBef>
                <a:spcPts val="145"/>
              </a:spcBef>
            </a:pPr>
            <a:r>
              <a:rPr sz="800" b="1" spc="-10" dirty="0">
                <a:latin typeface="Arial" panose="020B0604020202020204" pitchFamily="34" charset="0"/>
                <a:cs typeface="Arial" panose="020B0604020202020204" pitchFamily="34" charset="0"/>
              </a:rPr>
              <a:t>ctDNA-adjusted</a:t>
            </a:r>
            <a:endParaRPr sz="800" dirty="0">
              <a:latin typeface="Arial" panose="020B0604020202020204" pitchFamily="34" charset="0"/>
              <a:cs typeface="Arial" panose="020B0604020202020204" pitchFamily="34" charset="0"/>
            </a:endParaRPr>
          </a:p>
          <a:p>
            <a:pPr marL="12700">
              <a:lnSpc>
                <a:spcPct val="100000"/>
              </a:lnSpc>
              <a:spcBef>
                <a:spcPts val="50"/>
              </a:spcBef>
            </a:pPr>
            <a:r>
              <a:rPr sz="800" b="1" i="1" dirty="0">
                <a:latin typeface="Arial" panose="020B0604020202020204" pitchFamily="34" charset="0"/>
                <a:cs typeface="Arial" panose="020B0604020202020204" pitchFamily="34" charset="0"/>
              </a:rPr>
              <a:t>HER</a:t>
            </a:r>
            <a:r>
              <a:rPr sz="800" b="1" dirty="0">
                <a:latin typeface="Arial" panose="020B0604020202020204" pitchFamily="34" charset="0"/>
                <a:cs typeface="Arial" panose="020B0604020202020204" pitchFamily="34" charset="0"/>
              </a:rPr>
              <a:t>2</a:t>
            </a:r>
            <a:r>
              <a:rPr sz="800" b="1" spc="-35" dirty="0">
                <a:latin typeface="Arial" panose="020B0604020202020204" pitchFamily="34" charset="0"/>
                <a:cs typeface="Arial" panose="020B0604020202020204" pitchFamily="34" charset="0"/>
              </a:rPr>
              <a:t> </a:t>
            </a:r>
            <a:r>
              <a:rPr sz="800" b="1" spc="-10" dirty="0">
                <a:latin typeface="Arial" panose="020B0604020202020204" pitchFamily="34" charset="0"/>
                <a:cs typeface="Arial" panose="020B0604020202020204" pitchFamily="34" charset="0"/>
              </a:rPr>
              <a:t>amplification</a:t>
            </a:r>
            <a:endParaRPr sz="800" dirty="0">
              <a:latin typeface="Arial" panose="020B0604020202020204" pitchFamily="34" charset="0"/>
              <a:cs typeface="Arial" panose="020B0604020202020204" pitchFamily="34" charset="0"/>
            </a:endParaRPr>
          </a:p>
        </p:txBody>
      </p:sp>
      <p:sp>
        <p:nvSpPr>
          <p:cNvPr id="66" name="object 66"/>
          <p:cNvSpPr txBox="1"/>
          <p:nvPr/>
        </p:nvSpPr>
        <p:spPr>
          <a:xfrm>
            <a:off x="10509643" y="3671316"/>
            <a:ext cx="482901" cy="268920"/>
          </a:xfrm>
          <a:prstGeom prst="rect">
            <a:avLst/>
          </a:prstGeom>
        </p:spPr>
        <p:txBody>
          <a:bodyPr vert="horz" wrap="square" lIns="0" tIns="12700" rIns="0" bIns="0" rtlCol="0">
            <a:spAutoFit/>
          </a:bodyPr>
          <a:lstStyle/>
          <a:p>
            <a:pPr marL="12700" marR="5080">
              <a:lnSpc>
                <a:spcPct val="107500"/>
              </a:lnSpc>
              <a:spcBef>
                <a:spcPts val="100"/>
              </a:spcBef>
            </a:pPr>
            <a:r>
              <a:rPr sz="800" b="1" spc="-20" dirty="0">
                <a:latin typeface="Arial" panose="020B0604020202020204" pitchFamily="34" charset="0"/>
                <a:cs typeface="Arial" panose="020B0604020202020204" pitchFamily="34" charset="0"/>
              </a:rPr>
              <a:t>High</a:t>
            </a:r>
            <a:r>
              <a:rPr sz="800" b="1" spc="500" dirty="0">
                <a:latin typeface="Arial" panose="020B0604020202020204" pitchFamily="34" charset="0"/>
                <a:cs typeface="Arial" panose="020B0604020202020204" pitchFamily="34" charset="0"/>
              </a:rPr>
              <a:t> </a:t>
            </a:r>
            <a:r>
              <a:rPr sz="800" b="1" spc="-25" dirty="0">
                <a:latin typeface="Arial" panose="020B0604020202020204" pitchFamily="34" charset="0"/>
                <a:cs typeface="Arial" panose="020B0604020202020204" pitchFamily="34" charset="0"/>
              </a:rPr>
              <a:t>Low</a:t>
            </a:r>
            <a:endParaRPr sz="800" dirty="0">
              <a:latin typeface="Arial" panose="020B0604020202020204" pitchFamily="34" charset="0"/>
              <a:cs typeface="Arial" panose="020B0604020202020204" pitchFamily="34" charset="0"/>
            </a:endParaRPr>
          </a:p>
        </p:txBody>
      </p:sp>
      <p:grpSp>
        <p:nvGrpSpPr>
          <p:cNvPr id="67" name="object 67"/>
          <p:cNvGrpSpPr/>
          <p:nvPr/>
        </p:nvGrpSpPr>
        <p:grpSpPr>
          <a:xfrm>
            <a:off x="10254925" y="3746149"/>
            <a:ext cx="227965" cy="145415"/>
            <a:chOff x="10254925" y="3771549"/>
            <a:chExt cx="227965" cy="145415"/>
          </a:xfrm>
        </p:grpSpPr>
        <p:sp>
          <p:nvSpPr>
            <p:cNvPr id="68" name="object 68"/>
            <p:cNvSpPr/>
            <p:nvPr/>
          </p:nvSpPr>
          <p:spPr>
            <a:xfrm>
              <a:off x="10254925" y="3781069"/>
              <a:ext cx="227965" cy="0"/>
            </a:xfrm>
            <a:custGeom>
              <a:avLst/>
              <a:gdLst/>
              <a:ahLst/>
              <a:cxnLst/>
              <a:rect l="l" t="t" r="r" b="b"/>
              <a:pathLst>
                <a:path w="227965">
                  <a:moveTo>
                    <a:pt x="0" y="0"/>
                  </a:moveTo>
                  <a:lnTo>
                    <a:pt x="227867" y="0"/>
                  </a:lnTo>
                </a:path>
              </a:pathLst>
            </a:custGeom>
            <a:ln w="1904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69" name="object 69"/>
            <p:cNvSpPr/>
            <p:nvPr/>
          </p:nvSpPr>
          <p:spPr>
            <a:xfrm>
              <a:off x="10254925" y="3906814"/>
              <a:ext cx="227965" cy="0"/>
            </a:xfrm>
            <a:custGeom>
              <a:avLst/>
              <a:gdLst/>
              <a:ahLst/>
              <a:cxnLst/>
              <a:rect l="l" t="t" r="r" b="b"/>
              <a:pathLst>
                <a:path w="227965">
                  <a:moveTo>
                    <a:pt x="0" y="0"/>
                  </a:moveTo>
                  <a:lnTo>
                    <a:pt x="227867" y="0"/>
                  </a:lnTo>
                </a:path>
              </a:pathLst>
            </a:custGeom>
            <a:ln w="19040">
              <a:solidFill>
                <a:schemeClr val="tx2"/>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71" name="object 71"/>
          <p:cNvGrpSpPr/>
          <p:nvPr/>
        </p:nvGrpSpPr>
        <p:grpSpPr>
          <a:xfrm>
            <a:off x="1422195" y="1477431"/>
            <a:ext cx="4742815" cy="1444625"/>
            <a:chOff x="1422195" y="1477431"/>
            <a:chExt cx="4742815" cy="1444625"/>
          </a:xfrm>
        </p:grpSpPr>
        <p:sp>
          <p:nvSpPr>
            <p:cNvPr id="72" name="object 72"/>
            <p:cNvSpPr/>
            <p:nvPr/>
          </p:nvSpPr>
          <p:spPr>
            <a:xfrm>
              <a:off x="1428545" y="2915287"/>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3" name="object 73"/>
            <p:cNvSpPr/>
            <p:nvPr/>
          </p:nvSpPr>
          <p:spPr>
            <a:xfrm>
              <a:off x="1428545" y="1961862"/>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4" name="object 74"/>
            <p:cNvSpPr/>
            <p:nvPr/>
          </p:nvSpPr>
          <p:spPr>
            <a:xfrm>
              <a:off x="1428545" y="1488544"/>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5" name="object 75"/>
            <p:cNvSpPr/>
            <p:nvPr/>
          </p:nvSpPr>
          <p:spPr>
            <a:xfrm>
              <a:off x="1515191" y="1488544"/>
              <a:ext cx="0" cy="1426210"/>
            </a:xfrm>
            <a:custGeom>
              <a:avLst/>
              <a:gdLst/>
              <a:ahLst/>
              <a:cxnLst/>
              <a:rect l="l" t="t" r="r" b="b"/>
              <a:pathLst>
                <a:path h="1426210">
                  <a:moveTo>
                    <a:pt x="0" y="0"/>
                  </a:moveTo>
                  <a:lnTo>
                    <a:pt x="0" y="1426015"/>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6" name="object 76"/>
            <p:cNvSpPr/>
            <p:nvPr/>
          </p:nvSpPr>
          <p:spPr>
            <a:xfrm>
              <a:off x="1428545" y="2436887"/>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7" name="object 77"/>
            <p:cNvSpPr/>
            <p:nvPr/>
          </p:nvSpPr>
          <p:spPr>
            <a:xfrm>
              <a:off x="1428545" y="1720245"/>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8" name="object 78"/>
            <p:cNvSpPr/>
            <p:nvPr/>
          </p:nvSpPr>
          <p:spPr>
            <a:xfrm>
              <a:off x="1428545" y="2193429"/>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79" name="object 79"/>
            <p:cNvSpPr/>
            <p:nvPr/>
          </p:nvSpPr>
          <p:spPr>
            <a:xfrm>
              <a:off x="1428545" y="2673877"/>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0" name="object 80"/>
            <p:cNvSpPr/>
            <p:nvPr/>
          </p:nvSpPr>
          <p:spPr>
            <a:xfrm>
              <a:off x="1556956" y="1483791"/>
              <a:ext cx="4565650" cy="1197610"/>
            </a:xfrm>
            <a:custGeom>
              <a:avLst/>
              <a:gdLst/>
              <a:ahLst/>
              <a:cxnLst/>
              <a:rect l="l" t="t" r="r" b="b"/>
              <a:pathLst>
                <a:path w="4565650" h="1197610">
                  <a:moveTo>
                    <a:pt x="108712" y="0"/>
                  </a:moveTo>
                  <a:lnTo>
                    <a:pt x="0" y="0"/>
                  </a:lnTo>
                  <a:lnTo>
                    <a:pt x="0" y="241896"/>
                  </a:lnTo>
                  <a:lnTo>
                    <a:pt x="108712" y="241896"/>
                  </a:lnTo>
                  <a:lnTo>
                    <a:pt x="108712" y="0"/>
                  </a:lnTo>
                  <a:close/>
                </a:path>
                <a:path w="4565650" h="1197610">
                  <a:moveTo>
                    <a:pt x="239788" y="0"/>
                  </a:moveTo>
                  <a:lnTo>
                    <a:pt x="131076" y="0"/>
                  </a:lnTo>
                  <a:lnTo>
                    <a:pt x="131076" y="298615"/>
                  </a:lnTo>
                  <a:lnTo>
                    <a:pt x="239788" y="298615"/>
                  </a:lnTo>
                  <a:lnTo>
                    <a:pt x="239788" y="0"/>
                  </a:lnTo>
                  <a:close/>
                </a:path>
                <a:path w="4565650" h="1197610">
                  <a:moveTo>
                    <a:pt x="370865" y="0"/>
                  </a:moveTo>
                  <a:lnTo>
                    <a:pt x="262153" y="0"/>
                  </a:lnTo>
                  <a:lnTo>
                    <a:pt x="262153" y="315937"/>
                  </a:lnTo>
                  <a:lnTo>
                    <a:pt x="370865" y="315937"/>
                  </a:lnTo>
                  <a:lnTo>
                    <a:pt x="370865" y="0"/>
                  </a:lnTo>
                  <a:close/>
                </a:path>
                <a:path w="4565650" h="1197610">
                  <a:moveTo>
                    <a:pt x="501942" y="0"/>
                  </a:moveTo>
                  <a:lnTo>
                    <a:pt x="393230" y="0"/>
                  </a:lnTo>
                  <a:lnTo>
                    <a:pt x="393230" y="384848"/>
                  </a:lnTo>
                  <a:lnTo>
                    <a:pt x="501942" y="384848"/>
                  </a:lnTo>
                  <a:lnTo>
                    <a:pt x="501942" y="0"/>
                  </a:lnTo>
                  <a:close/>
                </a:path>
                <a:path w="4565650" h="1197610">
                  <a:moveTo>
                    <a:pt x="633018" y="0"/>
                  </a:moveTo>
                  <a:lnTo>
                    <a:pt x="524306" y="0"/>
                  </a:lnTo>
                  <a:lnTo>
                    <a:pt x="524306" y="384848"/>
                  </a:lnTo>
                  <a:lnTo>
                    <a:pt x="633018" y="384848"/>
                  </a:lnTo>
                  <a:lnTo>
                    <a:pt x="633018" y="0"/>
                  </a:lnTo>
                  <a:close/>
                </a:path>
                <a:path w="4565650" h="1197610">
                  <a:moveTo>
                    <a:pt x="764095" y="0"/>
                  </a:moveTo>
                  <a:lnTo>
                    <a:pt x="655383" y="0"/>
                  </a:lnTo>
                  <a:lnTo>
                    <a:pt x="655383" y="403669"/>
                  </a:lnTo>
                  <a:lnTo>
                    <a:pt x="764095" y="403669"/>
                  </a:lnTo>
                  <a:lnTo>
                    <a:pt x="764095" y="0"/>
                  </a:lnTo>
                  <a:close/>
                </a:path>
                <a:path w="4565650" h="1197610">
                  <a:moveTo>
                    <a:pt x="895172" y="0"/>
                  </a:moveTo>
                  <a:lnTo>
                    <a:pt x="786460" y="0"/>
                  </a:lnTo>
                  <a:lnTo>
                    <a:pt x="786460" y="403669"/>
                  </a:lnTo>
                  <a:lnTo>
                    <a:pt x="895172" y="403669"/>
                  </a:lnTo>
                  <a:lnTo>
                    <a:pt x="895172" y="0"/>
                  </a:lnTo>
                  <a:close/>
                </a:path>
                <a:path w="4565650" h="1197610">
                  <a:moveTo>
                    <a:pt x="1026248" y="0"/>
                  </a:moveTo>
                  <a:lnTo>
                    <a:pt x="917536" y="0"/>
                  </a:lnTo>
                  <a:lnTo>
                    <a:pt x="917536" y="504786"/>
                  </a:lnTo>
                  <a:lnTo>
                    <a:pt x="1026248" y="504786"/>
                  </a:lnTo>
                  <a:lnTo>
                    <a:pt x="1026248" y="0"/>
                  </a:lnTo>
                  <a:close/>
                </a:path>
                <a:path w="4565650" h="1197610">
                  <a:moveTo>
                    <a:pt x="1157325" y="0"/>
                  </a:moveTo>
                  <a:lnTo>
                    <a:pt x="1048613" y="0"/>
                  </a:lnTo>
                  <a:lnTo>
                    <a:pt x="1048613" y="504786"/>
                  </a:lnTo>
                  <a:lnTo>
                    <a:pt x="1157325" y="504786"/>
                  </a:lnTo>
                  <a:lnTo>
                    <a:pt x="1157325" y="0"/>
                  </a:lnTo>
                  <a:close/>
                </a:path>
                <a:path w="4565650" h="1197610">
                  <a:moveTo>
                    <a:pt x="1288415" y="0"/>
                  </a:moveTo>
                  <a:lnTo>
                    <a:pt x="1179703" y="0"/>
                  </a:lnTo>
                  <a:lnTo>
                    <a:pt x="1179703" y="531190"/>
                  </a:lnTo>
                  <a:lnTo>
                    <a:pt x="1288415" y="531190"/>
                  </a:lnTo>
                  <a:lnTo>
                    <a:pt x="1288415" y="0"/>
                  </a:lnTo>
                  <a:close/>
                </a:path>
                <a:path w="4565650" h="1197610">
                  <a:moveTo>
                    <a:pt x="1419491" y="0"/>
                  </a:moveTo>
                  <a:lnTo>
                    <a:pt x="1310779" y="0"/>
                  </a:lnTo>
                  <a:lnTo>
                    <a:pt x="1310779" y="531190"/>
                  </a:lnTo>
                  <a:lnTo>
                    <a:pt x="1419491" y="531190"/>
                  </a:lnTo>
                  <a:lnTo>
                    <a:pt x="1419491" y="0"/>
                  </a:lnTo>
                  <a:close/>
                </a:path>
                <a:path w="4565650" h="1197610">
                  <a:moveTo>
                    <a:pt x="1550568" y="0"/>
                  </a:moveTo>
                  <a:lnTo>
                    <a:pt x="1441856" y="0"/>
                  </a:lnTo>
                  <a:lnTo>
                    <a:pt x="1441856" y="538226"/>
                  </a:lnTo>
                  <a:lnTo>
                    <a:pt x="1550568" y="538226"/>
                  </a:lnTo>
                  <a:lnTo>
                    <a:pt x="1550568" y="0"/>
                  </a:lnTo>
                  <a:close/>
                </a:path>
                <a:path w="4565650" h="1197610">
                  <a:moveTo>
                    <a:pt x="1681645" y="0"/>
                  </a:moveTo>
                  <a:lnTo>
                    <a:pt x="1572933" y="0"/>
                  </a:lnTo>
                  <a:lnTo>
                    <a:pt x="1572933" y="577075"/>
                  </a:lnTo>
                  <a:lnTo>
                    <a:pt x="1681645" y="577075"/>
                  </a:lnTo>
                  <a:lnTo>
                    <a:pt x="1681645" y="0"/>
                  </a:lnTo>
                  <a:close/>
                </a:path>
                <a:path w="4565650" h="1197610">
                  <a:moveTo>
                    <a:pt x="1812721" y="0"/>
                  </a:moveTo>
                  <a:lnTo>
                    <a:pt x="1704009" y="0"/>
                  </a:lnTo>
                  <a:lnTo>
                    <a:pt x="1704009" y="577075"/>
                  </a:lnTo>
                  <a:lnTo>
                    <a:pt x="1812721" y="577075"/>
                  </a:lnTo>
                  <a:lnTo>
                    <a:pt x="1812721" y="0"/>
                  </a:lnTo>
                  <a:close/>
                </a:path>
                <a:path w="4565650" h="1197610">
                  <a:moveTo>
                    <a:pt x="1943798" y="0"/>
                  </a:moveTo>
                  <a:lnTo>
                    <a:pt x="1835086" y="0"/>
                  </a:lnTo>
                  <a:lnTo>
                    <a:pt x="1835086" y="669378"/>
                  </a:lnTo>
                  <a:lnTo>
                    <a:pt x="1943798" y="669378"/>
                  </a:lnTo>
                  <a:lnTo>
                    <a:pt x="1943798" y="0"/>
                  </a:lnTo>
                  <a:close/>
                </a:path>
                <a:path w="4565650" h="1197610">
                  <a:moveTo>
                    <a:pt x="2074875" y="0"/>
                  </a:moveTo>
                  <a:lnTo>
                    <a:pt x="1966163" y="0"/>
                  </a:lnTo>
                  <a:lnTo>
                    <a:pt x="1966163" y="709650"/>
                  </a:lnTo>
                  <a:lnTo>
                    <a:pt x="2074875" y="709650"/>
                  </a:lnTo>
                  <a:lnTo>
                    <a:pt x="2074875" y="0"/>
                  </a:lnTo>
                  <a:close/>
                </a:path>
                <a:path w="4565650" h="1197610">
                  <a:moveTo>
                    <a:pt x="2205952" y="0"/>
                  </a:moveTo>
                  <a:lnTo>
                    <a:pt x="2097239" y="0"/>
                  </a:lnTo>
                  <a:lnTo>
                    <a:pt x="2097239" y="709650"/>
                  </a:lnTo>
                  <a:lnTo>
                    <a:pt x="2205952" y="709650"/>
                  </a:lnTo>
                  <a:lnTo>
                    <a:pt x="2205952" y="0"/>
                  </a:lnTo>
                  <a:close/>
                </a:path>
                <a:path w="4565650" h="1197610">
                  <a:moveTo>
                    <a:pt x="2337028" y="0"/>
                  </a:moveTo>
                  <a:lnTo>
                    <a:pt x="2228316" y="0"/>
                  </a:lnTo>
                  <a:lnTo>
                    <a:pt x="2228316" y="746912"/>
                  </a:lnTo>
                  <a:lnTo>
                    <a:pt x="2337028" y="746912"/>
                  </a:lnTo>
                  <a:lnTo>
                    <a:pt x="2337028" y="0"/>
                  </a:lnTo>
                  <a:close/>
                </a:path>
                <a:path w="4565650" h="1197610">
                  <a:moveTo>
                    <a:pt x="2468105" y="0"/>
                  </a:moveTo>
                  <a:lnTo>
                    <a:pt x="2359393" y="0"/>
                  </a:lnTo>
                  <a:lnTo>
                    <a:pt x="2359393" y="779475"/>
                  </a:lnTo>
                  <a:lnTo>
                    <a:pt x="2468105" y="779475"/>
                  </a:lnTo>
                  <a:lnTo>
                    <a:pt x="2468105" y="0"/>
                  </a:lnTo>
                  <a:close/>
                </a:path>
                <a:path w="4565650" h="1197610">
                  <a:moveTo>
                    <a:pt x="2599194" y="0"/>
                  </a:moveTo>
                  <a:lnTo>
                    <a:pt x="2490482" y="0"/>
                  </a:lnTo>
                  <a:lnTo>
                    <a:pt x="2490482" y="779475"/>
                  </a:lnTo>
                  <a:lnTo>
                    <a:pt x="2599194" y="779475"/>
                  </a:lnTo>
                  <a:lnTo>
                    <a:pt x="2599194" y="0"/>
                  </a:lnTo>
                  <a:close/>
                </a:path>
                <a:path w="4565650" h="1197610">
                  <a:moveTo>
                    <a:pt x="2730271" y="0"/>
                  </a:moveTo>
                  <a:lnTo>
                    <a:pt x="2621559" y="0"/>
                  </a:lnTo>
                  <a:lnTo>
                    <a:pt x="2621559" y="796086"/>
                  </a:lnTo>
                  <a:lnTo>
                    <a:pt x="2730271" y="796086"/>
                  </a:lnTo>
                  <a:lnTo>
                    <a:pt x="2730271" y="0"/>
                  </a:lnTo>
                  <a:close/>
                </a:path>
                <a:path w="4565650" h="1197610">
                  <a:moveTo>
                    <a:pt x="2861348" y="0"/>
                  </a:moveTo>
                  <a:lnTo>
                    <a:pt x="2752636" y="0"/>
                  </a:lnTo>
                  <a:lnTo>
                    <a:pt x="2752636" y="817194"/>
                  </a:lnTo>
                  <a:lnTo>
                    <a:pt x="2861348" y="817194"/>
                  </a:lnTo>
                  <a:lnTo>
                    <a:pt x="2861348" y="0"/>
                  </a:lnTo>
                  <a:close/>
                </a:path>
                <a:path w="4565650" h="1197610">
                  <a:moveTo>
                    <a:pt x="2992424" y="0"/>
                  </a:moveTo>
                  <a:lnTo>
                    <a:pt x="2883712" y="0"/>
                  </a:lnTo>
                  <a:lnTo>
                    <a:pt x="2883712" y="847305"/>
                  </a:lnTo>
                  <a:lnTo>
                    <a:pt x="2992424" y="847305"/>
                  </a:lnTo>
                  <a:lnTo>
                    <a:pt x="2992424" y="0"/>
                  </a:lnTo>
                  <a:close/>
                </a:path>
                <a:path w="4565650" h="1197610">
                  <a:moveTo>
                    <a:pt x="3123501" y="0"/>
                  </a:moveTo>
                  <a:lnTo>
                    <a:pt x="3014789" y="0"/>
                  </a:lnTo>
                  <a:lnTo>
                    <a:pt x="3014789" y="847305"/>
                  </a:lnTo>
                  <a:lnTo>
                    <a:pt x="3123501" y="847305"/>
                  </a:lnTo>
                  <a:lnTo>
                    <a:pt x="3123501" y="0"/>
                  </a:lnTo>
                  <a:close/>
                </a:path>
                <a:path w="4565650" h="1197610">
                  <a:moveTo>
                    <a:pt x="3254578" y="0"/>
                  </a:moveTo>
                  <a:lnTo>
                    <a:pt x="3145866" y="0"/>
                  </a:lnTo>
                  <a:lnTo>
                    <a:pt x="3145866" y="873760"/>
                  </a:lnTo>
                  <a:lnTo>
                    <a:pt x="3254578" y="873760"/>
                  </a:lnTo>
                  <a:lnTo>
                    <a:pt x="3254578" y="0"/>
                  </a:lnTo>
                  <a:close/>
                </a:path>
                <a:path w="4565650" h="1197610">
                  <a:moveTo>
                    <a:pt x="3385655" y="0"/>
                  </a:moveTo>
                  <a:lnTo>
                    <a:pt x="3276943" y="0"/>
                  </a:lnTo>
                  <a:lnTo>
                    <a:pt x="3276943" y="863968"/>
                  </a:lnTo>
                  <a:lnTo>
                    <a:pt x="3385655" y="863968"/>
                  </a:lnTo>
                  <a:lnTo>
                    <a:pt x="3385655" y="0"/>
                  </a:lnTo>
                  <a:close/>
                </a:path>
                <a:path w="4565650" h="1197610">
                  <a:moveTo>
                    <a:pt x="3516731" y="0"/>
                  </a:moveTo>
                  <a:lnTo>
                    <a:pt x="3408019" y="0"/>
                  </a:lnTo>
                  <a:lnTo>
                    <a:pt x="3408019" y="873760"/>
                  </a:lnTo>
                  <a:lnTo>
                    <a:pt x="3516731" y="873760"/>
                  </a:lnTo>
                  <a:lnTo>
                    <a:pt x="3516731" y="0"/>
                  </a:lnTo>
                  <a:close/>
                </a:path>
                <a:path w="4565650" h="1197610">
                  <a:moveTo>
                    <a:pt x="3647808" y="0"/>
                  </a:moveTo>
                  <a:lnTo>
                    <a:pt x="3539096" y="0"/>
                  </a:lnTo>
                  <a:lnTo>
                    <a:pt x="3539096" y="908291"/>
                  </a:lnTo>
                  <a:lnTo>
                    <a:pt x="3647808" y="908291"/>
                  </a:lnTo>
                  <a:lnTo>
                    <a:pt x="3647808" y="0"/>
                  </a:lnTo>
                  <a:close/>
                </a:path>
                <a:path w="4565650" h="1197610">
                  <a:moveTo>
                    <a:pt x="3778885" y="0"/>
                  </a:moveTo>
                  <a:lnTo>
                    <a:pt x="3670173" y="0"/>
                  </a:lnTo>
                  <a:lnTo>
                    <a:pt x="3670173" y="945540"/>
                  </a:lnTo>
                  <a:lnTo>
                    <a:pt x="3778885" y="945540"/>
                  </a:lnTo>
                  <a:lnTo>
                    <a:pt x="3778885" y="0"/>
                  </a:lnTo>
                  <a:close/>
                </a:path>
                <a:path w="4565650" h="1197610">
                  <a:moveTo>
                    <a:pt x="3909974" y="0"/>
                  </a:moveTo>
                  <a:lnTo>
                    <a:pt x="3801262" y="0"/>
                  </a:lnTo>
                  <a:lnTo>
                    <a:pt x="3801262" y="959700"/>
                  </a:lnTo>
                  <a:lnTo>
                    <a:pt x="3909974" y="959700"/>
                  </a:lnTo>
                  <a:lnTo>
                    <a:pt x="3909974" y="0"/>
                  </a:lnTo>
                  <a:close/>
                </a:path>
                <a:path w="4565650" h="1197610">
                  <a:moveTo>
                    <a:pt x="4041051" y="0"/>
                  </a:moveTo>
                  <a:lnTo>
                    <a:pt x="3932339" y="0"/>
                  </a:lnTo>
                  <a:lnTo>
                    <a:pt x="3932339" y="1013294"/>
                  </a:lnTo>
                  <a:lnTo>
                    <a:pt x="4041051" y="1013294"/>
                  </a:lnTo>
                  <a:lnTo>
                    <a:pt x="4041051" y="0"/>
                  </a:lnTo>
                  <a:close/>
                </a:path>
                <a:path w="4565650" h="1197610">
                  <a:moveTo>
                    <a:pt x="4172127" y="0"/>
                  </a:moveTo>
                  <a:lnTo>
                    <a:pt x="4063415" y="0"/>
                  </a:lnTo>
                  <a:lnTo>
                    <a:pt x="4063415" y="1194181"/>
                  </a:lnTo>
                  <a:lnTo>
                    <a:pt x="4172127" y="1194181"/>
                  </a:lnTo>
                  <a:lnTo>
                    <a:pt x="4172127" y="0"/>
                  </a:lnTo>
                  <a:close/>
                </a:path>
                <a:path w="4565650" h="1197610">
                  <a:moveTo>
                    <a:pt x="4303204" y="0"/>
                  </a:moveTo>
                  <a:lnTo>
                    <a:pt x="4194492" y="0"/>
                  </a:lnTo>
                  <a:lnTo>
                    <a:pt x="4194492" y="1197267"/>
                  </a:lnTo>
                  <a:lnTo>
                    <a:pt x="4303204" y="1197267"/>
                  </a:lnTo>
                  <a:lnTo>
                    <a:pt x="4303204" y="0"/>
                  </a:lnTo>
                  <a:close/>
                </a:path>
                <a:path w="4565650" h="1197610">
                  <a:moveTo>
                    <a:pt x="4434281" y="0"/>
                  </a:moveTo>
                  <a:lnTo>
                    <a:pt x="4325569" y="0"/>
                  </a:lnTo>
                  <a:lnTo>
                    <a:pt x="4325569" y="1197267"/>
                  </a:lnTo>
                  <a:lnTo>
                    <a:pt x="4434281" y="1197267"/>
                  </a:lnTo>
                  <a:lnTo>
                    <a:pt x="4434281" y="0"/>
                  </a:lnTo>
                  <a:close/>
                </a:path>
                <a:path w="4565650" h="1197610">
                  <a:moveTo>
                    <a:pt x="4565358" y="0"/>
                  </a:moveTo>
                  <a:lnTo>
                    <a:pt x="4456646" y="0"/>
                  </a:lnTo>
                  <a:lnTo>
                    <a:pt x="4456646" y="1197267"/>
                  </a:lnTo>
                  <a:lnTo>
                    <a:pt x="4565358" y="1197267"/>
                  </a:lnTo>
                  <a:lnTo>
                    <a:pt x="4565358" y="0"/>
                  </a:lnTo>
                  <a:close/>
                </a:path>
              </a:pathLst>
            </a:custGeom>
            <a:solidFill>
              <a:srgbClr val="B2D8C0"/>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1" name="object 81"/>
            <p:cNvSpPr/>
            <p:nvPr/>
          </p:nvSpPr>
          <p:spPr>
            <a:xfrm>
              <a:off x="1517559" y="1483781"/>
              <a:ext cx="4641215" cy="5080"/>
            </a:xfrm>
            <a:custGeom>
              <a:avLst/>
              <a:gdLst/>
              <a:ahLst/>
              <a:cxnLst/>
              <a:rect l="l" t="t" r="r" b="b"/>
              <a:pathLst>
                <a:path w="4641215" h="5080">
                  <a:moveTo>
                    <a:pt x="4640679" y="0"/>
                  </a:moveTo>
                  <a:lnTo>
                    <a:pt x="0" y="4888"/>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82" name="object 82"/>
          <p:cNvSpPr txBox="1"/>
          <p:nvPr/>
        </p:nvSpPr>
        <p:spPr>
          <a:xfrm>
            <a:off x="1137631" y="1289811"/>
            <a:ext cx="259079" cy="1704975"/>
          </a:xfrm>
          <a:prstGeom prst="rect">
            <a:avLst/>
          </a:prstGeom>
        </p:spPr>
        <p:txBody>
          <a:bodyPr vert="horz" wrap="square" lIns="0" tIns="100965" rIns="0" bIns="0" rtlCol="0">
            <a:spAutoFit/>
          </a:bodyPr>
          <a:lstStyle/>
          <a:p>
            <a:pPr marR="5715" algn="r">
              <a:lnSpc>
                <a:spcPct val="100000"/>
              </a:lnSpc>
              <a:spcBef>
                <a:spcPts val="795"/>
              </a:spcBef>
            </a:pPr>
            <a:r>
              <a:rPr sz="1000" dirty="0">
                <a:latin typeface="Arial" panose="020B0604020202020204" pitchFamily="34" charset="0"/>
                <a:cs typeface="Arial" panose="020B0604020202020204" pitchFamily="34" charset="0"/>
              </a:rPr>
              <a:t>0</a:t>
            </a:r>
          </a:p>
          <a:p>
            <a:pPr marR="5080" algn="r">
              <a:lnSpc>
                <a:spcPct val="100000"/>
              </a:lnSpc>
              <a:spcBef>
                <a:spcPts val="695"/>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20</a:t>
            </a:r>
            <a:endParaRPr sz="1000" dirty="0">
              <a:latin typeface="Arial" panose="020B0604020202020204" pitchFamily="34" charset="0"/>
              <a:cs typeface="Arial" panose="020B0604020202020204" pitchFamily="34" charset="0"/>
            </a:endParaRPr>
          </a:p>
          <a:p>
            <a:pPr marR="5080" algn="r">
              <a:lnSpc>
                <a:spcPct val="100000"/>
              </a:lnSpc>
              <a:spcBef>
                <a:spcPts val="72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40</a:t>
            </a:r>
            <a:endParaRPr sz="1000" dirty="0">
              <a:latin typeface="Arial" panose="020B0604020202020204" pitchFamily="34" charset="0"/>
              <a:cs typeface="Arial" panose="020B0604020202020204" pitchFamily="34" charset="0"/>
            </a:endParaRPr>
          </a:p>
          <a:p>
            <a:pPr marR="5080" algn="r">
              <a:lnSpc>
                <a:spcPct val="100000"/>
              </a:lnSpc>
              <a:spcBef>
                <a:spcPts val="625"/>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60</a:t>
            </a:r>
            <a:endParaRPr sz="1000" dirty="0">
              <a:latin typeface="Arial" panose="020B0604020202020204" pitchFamily="34" charset="0"/>
              <a:cs typeface="Arial" panose="020B0604020202020204" pitchFamily="34" charset="0"/>
            </a:endParaRPr>
          </a:p>
          <a:p>
            <a:pPr marR="5080" algn="r">
              <a:lnSpc>
                <a:spcPct val="100000"/>
              </a:lnSpc>
              <a:spcBef>
                <a:spcPts val="72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80</a:t>
            </a:r>
            <a:endParaRPr sz="1000" dirty="0">
              <a:latin typeface="Arial" panose="020B0604020202020204" pitchFamily="34" charset="0"/>
              <a:cs typeface="Arial" panose="020B0604020202020204" pitchFamily="34" charset="0"/>
            </a:endParaRPr>
          </a:p>
          <a:p>
            <a:pPr marR="5080" algn="r">
              <a:lnSpc>
                <a:spcPct val="100000"/>
              </a:lnSpc>
              <a:spcBef>
                <a:spcPts val="65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100</a:t>
            </a:r>
            <a:endParaRPr sz="1000" dirty="0">
              <a:latin typeface="Arial" panose="020B0604020202020204" pitchFamily="34" charset="0"/>
              <a:cs typeface="Arial" panose="020B0604020202020204" pitchFamily="34" charset="0"/>
            </a:endParaRPr>
          </a:p>
          <a:p>
            <a:pPr marR="5080" algn="r">
              <a:lnSpc>
                <a:spcPct val="100000"/>
              </a:lnSpc>
              <a:spcBef>
                <a:spcPts val="72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120</a:t>
            </a:r>
            <a:endParaRPr sz="1000" dirty="0">
              <a:latin typeface="Arial" panose="020B0604020202020204" pitchFamily="34" charset="0"/>
              <a:cs typeface="Arial" panose="020B0604020202020204" pitchFamily="34" charset="0"/>
            </a:endParaRPr>
          </a:p>
        </p:txBody>
      </p:sp>
      <p:sp>
        <p:nvSpPr>
          <p:cNvPr id="83" name="object 83"/>
          <p:cNvSpPr txBox="1"/>
          <p:nvPr/>
        </p:nvSpPr>
        <p:spPr>
          <a:xfrm>
            <a:off x="4422055" y="2334259"/>
            <a:ext cx="161408" cy="105157"/>
          </a:xfrm>
          <a:prstGeom prst="rect">
            <a:avLst/>
          </a:prstGeom>
        </p:spPr>
        <p:txBody>
          <a:bodyPr vert="horz" wrap="square" lIns="0" tIns="12700" rIns="0" bIns="0" rtlCol="0">
            <a:spAutoFit/>
          </a:bodyPr>
          <a:lstStyle/>
          <a:p>
            <a:pPr marL="12700">
              <a:lnSpc>
                <a:spcPct val="100000"/>
              </a:lnSpc>
              <a:spcBef>
                <a:spcPts val="100"/>
              </a:spcBef>
            </a:pPr>
            <a:r>
              <a:rPr sz="600" b="1" spc="-25" dirty="0">
                <a:latin typeface="Arial" panose="020B0604020202020204" pitchFamily="34" charset="0"/>
                <a:cs typeface="Arial" panose="020B0604020202020204" pitchFamily="34" charset="0"/>
              </a:rPr>
              <a:t>CR</a:t>
            </a:r>
            <a:endParaRPr sz="600" dirty="0">
              <a:latin typeface="Arial" panose="020B0604020202020204" pitchFamily="34" charset="0"/>
              <a:cs typeface="Arial" panose="020B0604020202020204" pitchFamily="34" charset="0"/>
            </a:endParaRPr>
          </a:p>
        </p:txBody>
      </p:sp>
      <p:sp>
        <p:nvSpPr>
          <p:cNvPr id="84" name="object 84"/>
          <p:cNvSpPr txBox="1"/>
          <p:nvPr/>
        </p:nvSpPr>
        <p:spPr>
          <a:xfrm>
            <a:off x="5343770" y="2456941"/>
            <a:ext cx="120405" cy="92333"/>
          </a:xfrm>
          <a:prstGeom prst="rect">
            <a:avLst/>
          </a:prstGeom>
        </p:spPr>
        <p:txBody>
          <a:bodyPr vert="horz" wrap="square" lIns="0" tIns="0" rIns="0" bIns="0" rtlCol="0">
            <a:spAutoFit/>
          </a:bodyPr>
          <a:lstStyle/>
          <a:p>
            <a:pPr marL="12700" algn="ctr">
              <a:lnSpc>
                <a:spcPct val="100000"/>
              </a:lnSpc>
              <a:spcBef>
                <a:spcPts val="100"/>
              </a:spcBef>
            </a:pPr>
            <a:r>
              <a:rPr sz="600" b="1" spc="-25" dirty="0">
                <a:latin typeface="Arial" panose="020B0604020202020204" pitchFamily="34" charset="0"/>
                <a:cs typeface="Arial" panose="020B0604020202020204" pitchFamily="34" charset="0"/>
              </a:rPr>
              <a:t>CR</a:t>
            </a:r>
            <a:endParaRPr sz="600" dirty="0">
              <a:latin typeface="Arial" panose="020B0604020202020204" pitchFamily="34" charset="0"/>
              <a:cs typeface="Arial" panose="020B0604020202020204" pitchFamily="34" charset="0"/>
            </a:endParaRPr>
          </a:p>
        </p:txBody>
      </p:sp>
      <p:sp>
        <p:nvSpPr>
          <p:cNvPr id="86" name="object 86"/>
          <p:cNvSpPr/>
          <p:nvPr/>
        </p:nvSpPr>
        <p:spPr>
          <a:xfrm>
            <a:off x="1508838" y="1848459"/>
            <a:ext cx="4655820" cy="0"/>
          </a:xfrm>
          <a:custGeom>
            <a:avLst/>
            <a:gdLst/>
            <a:ahLst/>
            <a:cxnLst/>
            <a:rect l="l" t="t" r="r" b="b"/>
            <a:pathLst>
              <a:path w="4655820">
                <a:moveTo>
                  <a:pt x="0" y="0"/>
                </a:moveTo>
                <a:lnTo>
                  <a:pt x="4655756" y="0"/>
                </a:lnTo>
              </a:path>
            </a:pathLst>
          </a:custGeom>
          <a:ln w="12750">
            <a:solidFill>
              <a:srgbClr val="595454"/>
            </a:solidFill>
            <a:prstDash val="sysDash"/>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87" name="object 87"/>
          <p:cNvSpPr txBox="1"/>
          <p:nvPr/>
        </p:nvSpPr>
        <p:spPr>
          <a:xfrm>
            <a:off x="2099252" y="2974340"/>
            <a:ext cx="3611100" cy="197490"/>
          </a:xfrm>
          <a:prstGeom prst="rect">
            <a:avLst/>
          </a:prstGeom>
        </p:spPr>
        <p:txBody>
          <a:bodyPr vert="horz" wrap="square" lIns="0" tIns="12700" rIns="0" bIns="0" rtlCol="0">
            <a:spAutoFit/>
          </a:bodyPr>
          <a:lstStyle/>
          <a:p>
            <a:pPr marL="12700">
              <a:lnSpc>
                <a:spcPct val="100000"/>
              </a:lnSpc>
              <a:spcBef>
                <a:spcPts val="100"/>
              </a:spcBef>
            </a:pPr>
            <a:r>
              <a:rPr sz="1200" dirty="0">
                <a:latin typeface="Arial" panose="020B0604020202020204" pitchFamily="34" charset="0"/>
                <a:cs typeface="Arial" panose="020B0604020202020204" pitchFamily="34" charset="0"/>
              </a:rPr>
              <a:t>Adapted</a:t>
            </a:r>
            <a:r>
              <a:rPr sz="1200" spc="-35"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with</a:t>
            </a:r>
            <a:r>
              <a:rPr sz="1200" spc="-30"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permission</a:t>
            </a:r>
            <a:r>
              <a:rPr sz="1200" spc="-35"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from</a:t>
            </a:r>
            <a:r>
              <a:rPr sz="1200" spc="-20"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Janjigian</a:t>
            </a:r>
            <a:r>
              <a:rPr sz="1200" spc="-30" dirty="0">
                <a:latin typeface="Arial" panose="020B0604020202020204" pitchFamily="34" charset="0"/>
                <a:cs typeface="Arial" panose="020B0604020202020204" pitchFamily="34" charset="0"/>
              </a:rPr>
              <a:t> </a:t>
            </a:r>
            <a:r>
              <a:rPr sz="1200" spc="-10" dirty="0">
                <a:latin typeface="Arial" panose="020B0604020202020204" pitchFamily="34" charset="0"/>
                <a:cs typeface="Arial" panose="020B0604020202020204" pitchFamily="34" charset="0"/>
              </a:rPr>
              <a:t>2020.</a:t>
            </a:r>
            <a:endParaRPr sz="1200" dirty="0">
              <a:latin typeface="Arial" panose="020B0604020202020204" pitchFamily="34" charset="0"/>
              <a:cs typeface="Arial" panose="020B0604020202020204" pitchFamily="34" charset="0"/>
            </a:endParaRPr>
          </a:p>
        </p:txBody>
      </p:sp>
      <p:grpSp>
        <p:nvGrpSpPr>
          <p:cNvPr id="88" name="object 88"/>
          <p:cNvGrpSpPr/>
          <p:nvPr/>
        </p:nvGrpSpPr>
        <p:grpSpPr>
          <a:xfrm>
            <a:off x="1420449" y="3676035"/>
            <a:ext cx="3314065" cy="1530985"/>
            <a:chOff x="1420449" y="3676035"/>
            <a:chExt cx="3314065" cy="1530985"/>
          </a:xfrm>
        </p:grpSpPr>
        <p:sp>
          <p:nvSpPr>
            <p:cNvPr id="89" name="object 89"/>
            <p:cNvSpPr/>
            <p:nvPr/>
          </p:nvSpPr>
          <p:spPr>
            <a:xfrm>
              <a:off x="4295382" y="4930957"/>
              <a:ext cx="45720" cy="45720"/>
            </a:xfrm>
            <a:custGeom>
              <a:avLst/>
              <a:gdLst/>
              <a:ahLst/>
              <a:cxnLst/>
              <a:rect l="l" t="t" r="r" b="b"/>
              <a:pathLst>
                <a:path w="45720" h="45720">
                  <a:moveTo>
                    <a:pt x="22860" y="0"/>
                  </a:moveTo>
                  <a:lnTo>
                    <a:pt x="13962" y="1796"/>
                  </a:lnTo>
                  <a:lnTo>
                    <a:pt x="6696" y="6696"/>
                  </a:lnTo>
                  <a:lnTo>
                    <a:pt x="1796" y="13962"/>
                  </a:lnTo>
                  <a:lnTo>
                    <a:pt x="0" y="22859"/>
                  </a:lnTo>
                  <a:lnTo>
                    <a:pt x="1796" y="31757"/>
                  </a:lnTo>
                  <a:lnTo>
                    <a:pt x="6696" y="39023"/>
                  </a:lnTo>
                  <a:lnTo>
                    <a:pt x="13962" y="43923"/>
                  </a:lnTo>
                  <a:lnTo>
                    <a:pt x="22860" y="45719"/>
                  </a:lnTo>
                  <a:lnTo>
                    <a:pt x="31757" y="43923"/>
                  </a:lnTo>
                  <a:lnTo>
                    <a:pt x="39023" y="39023"/>
                  </a:lnTo>
                  <a:lnTo>
                    <a:pt x="43923" y="31757"/>
                  </a:lnTo>
                  <a:lnTo>
                    <a:pt x="45720" y="22859"/>
                  </a:lnTo>
                  <a:lnTo>
                    <a:pt x="43923" y="13962"/>
                  </a:lnTo>
                  <a:lnTo>
                    <a:pt x="39023" y="6696"/>
                  </a:lnTo>
                  <a:lnTo>
                    <a:pt x="31757" y="1796"/>
                  </a:lnTo>
                  <a:lnTo>
                    <a:pt x="22860" y="0"/>
                  </a:lnTo>
                  <a:close/>
                </a:path>
              </a:pathLst>
            </a:custGeom>
            <a:solidFill>
              <a:schemeClr val="accent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0" name="object 90"/>
            <p:cNvSpPr/>
            <p:nvPr/>
          </p:nvSpPr>
          <p:spPr>
            <a:xfrm>
              <a:off x="1426799" y="4950603"/>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1" name="object 91"/>
            <p:cNvSpPr/>
            <p:nvPr/>
          </p:nvSpPr>
          <p:spPr>
            <a:xfrm>
              <a:off x="1426799" y="5109132"/>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2" name="object 92"/>
            <p:cNvSpPr/>
            <p:nvPr/>
          </p:nvSpPr>
          <p:spPr>
            <a:xfrm>
              <a:off x="1513447" y="5109133"/>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3" name="object 93"/>
            <p:cNvSpPr/>
            <p:nvPr/>
          </p:nvSpPr>
          <p:spPr>
            <a:xfrm>
              <a:off x="1870604" y="5109135"/>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4" name="object 94"/>
            <p:cNvSpPr/>
            <p:nvPr/>
          </p:nvSpPr>
          <p:spPr>
            <a:xfrm>
              <a:off x="2584918" y="5109137"/>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5" name="object 95"/>
            <p:cNvSpPr/>
            <p:nvPr/>
          </p:nvSpPr>
          <p:spPr>
            <a:xfrm>
              <a:off x="3299232" y="5109140"/>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6" name="object 96"/>
            <p:cNvSpPr/>
            <p:nvPr/>
          </p:nvSpPr>
          <p:spPr>
            <a:xfrm>
              <a:off x="4013546" y="5109141"/>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7" name="object 97"/>
            <p:cNvSpPr/>
            <p:nvPr/>
          </p:nvSpPr>
          <p:spPr>
            <a:xfrm>
              <a:off x="4370703" y="5109143"/>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8" name="object 98"/>
            <p:cNvSpPr/>
            <p:nvPr/>
          </p:nvSpPr>
          <p:spPr>
            <a:xfrm>
              <a:off x="4727860" y="5109145"/>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99" name="object 99"/>
            <p:cNvSpPr/>
            <p:nvPr/>
          </p:nvSpPr>
          <p:spPr>
            <a:xfrm>
              <a:off x="1426799" y="4157967"/>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00" name="object 100"/>
            <p:cNvSpPr/>
            <p:nvPr/>
          </p:nvSpPr>
          <p:spPr>
            <a:xfrm>
              <a:off x="1426799" y="3682385"/>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101" name="object 101"/>
          <p:cNvSpPr txBox="1"/>
          <p:nvPr/>
        </p:nvSpPr>
        <p:spPr>
          <a:xfrm>
            <a:off x="846906" y="3669919"/>
            <a:ext cx="153888" cy="1564024"/>
          </a:xfrm>
          <a:prstGeom prst="rect">
            <a:avLst/>
          </a:prstGeom>
        </p:spPr>
        <p:txBody>
          <a:bodyPr vert="vert270" wrap="square" lIns="0" tIns="6350" rIns="0" bIns="0" rtlCol="0">
            <a:spAutoFit/>
          </a:bodyPr>
          <a:lstStyle/>
          <a:p>
            <a:pPr marL="12700">
              <a:lnSpc>
                <a:spcPct val="100000"/>
              </a:lnSpc>
              <a:spcBef>
                <a:spcPts val="50"/>
              </a:spcBef>
            </a:pPr>
            <a:r>
              <a:rPr sz="1000" b="1" dirty="0">
                <a:latin typeface="Arial" panose="020B0604020202020204" pitchFamily="34" charset="0"/>
                <a:cs typeface="Arial" panose="020B0604020202020204" pitchFamily="34" charset="0"/>
              </a:rPr>
              <a:t>Change</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from</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baseline</a:t>
            </a:r>
            <a:r>
              <a:rPr sz="1000" b="1" spc="-20" dirty="0">
                <a:latin typeface="Arial" panose="020B0604020202020204" pitchFamily="34" charset="0"/>
                <a:cs typeface="Arial" panose="020B0604020202020204" pitchFamily="34" charset="0"/>
              </a:rPr>
              <a:t> </a:t>
            </a:r>
            <a:r>
              <a:rPr sz="1000" b="1" spc="-25" dirty="0">
                <a:latin typeface="Arial" panose="020B0604020202020204" pitchFamily="34" charset="0"/>
                <a:cs typeface="Arial" panose="020B0604020202020204" pitchFamily="34" charset="0"/>
              </a:rPr>
              <a:t>(%)</a:t>
            </a:r>
            <a:endParaRPr sz="1000" dirty="0">
              <a:latin typeface="Arial" panose="020B0604020202020204" pitchFamily="34" charset="0"/>
              <a:cs typeface="Arial" panose="020B0604020202020204" pitchFamily="34" charset="0"/>
            </a:endParaRPr>
          </a:p>
        </p:txBody>
      </p:sp>
      <p:sp>
        <p:nvSpPr>
          <p:cNvPr id="102" name="object 102"/>
          <p:cNvSpPr txBox="1"/>
          <p:nvPr/>
        </p:nvSpPr>
        <p:spPr>
          <a:xfrm>
            <a:off x="1135821" y="3581907"/>
            <a:ext cx="259079" cy="1604645"/>
          </a:xfrm>
          <a:prstGeom prst="rect">
            <a:avLst/>
          </a:prstGeom>
        </p:spPr>
        <p:txBody>
          <a:bodyPr vert="horz" wrap="square" lIns="0" tIns="12700" rIns="0" bIns="0" rtlCol="0">
            <a:spAutoFit/>
          </a:bodyPr>
          <a:lstStyle/>
          <a:p>
            <a:pPr marR="5080" algn="r">
              <a:lnSpc>
                <a:spcPct val="100000"/>
              </a:lnSpc>
              <a:spcBef>
                <a:spcPts val="100"/>
              </a:spcBef>
            </a:pPr>
            <a:r>
              <a:rPr sz="1000" spc="-25" dirty="0">
                <a:latin typeface="Arial" panose="020B0604020202020204" pitchFamily="34" charset="0"/>
                <a:cs typeface="Arial" panose="020B0604020202020204" pitchFamily="34" charset="0"/>
              </a:rPr>
              <a:t>60</a:t>
            </a:r>
            <a:endParaRPr sz="1000" dirty="0">
              <a:latin typeface="Arial" panose="020B0604020202020204" pitchFamily="34" charset="0"/>
              <a:cs typeface="Arial" panose="020B0604020202020204" pitchFamily="34" charset="0"/>
            </a:endParaRPr>
          </a:p>
          <a:p>
            <a:pPr marR="5080" algn="r">
              <a:lnSpc>
                <a:spcPct val="100000"/>
              </a:lnSpc>
              <a:spcBef>
                <a:spcPts val="45"/>
              </a:spcBef>
            </a:pPr>
            <a:r>
              <a:rPr sz="1000" spc="-25" dirty="0">
                <a:latin typeface="Arial" panose="020B0604020202020204" pitchFamily="34" charset="0"/>
                <a:cs typeface="Arial" panose="020B0604020202020204" pitchFamily="34" charset="0"/>
              </a:rPr>
              <a:t>40</a:t>
            </a:r>
            <a:endParaRPr sz="1000" dirty="0">
              <a:latin typeface="Arial" panose="020B0604020202020204" pitchFamily="34" charset="0"/>
              <a:cs typeface="Arial" panose="020B0604020202020204" pitchFamily="34" charset="0"/>
            </a:endParaRPr>
          </a:p>
          <a:p>
            <a:pPr marR="5080" algn="r">
              <a:lnSpc>
                <a:spcPct val="100000"/>
              </a:lnSpc>
              <a:spcBef>
                <a:spcPts val="50"/>
              </a:spcBef>
            </a:pPr>
            <a:r>
              <a:rPr sz="1000" spc="-25" dirty="0">
                <a:latin typeface="Arial" panose="020B0604020202020204" pitchFamily="34" charset="0"/>
                <a:cs typeface="Arial" panose="020B0604020202020204" pitchFamily="34" charset="0"/>
              </a:rPr>
              <a:t>20</a:t>
            </a:r>
            <a:endParaRPr sz="1000" dirty="0">
              <a:latin typeface="Arial" panose="020B0604020202020204" pitchFamily="34" charset="0"/>
              <a:cs typeface="Arial" panose="020B0604020202020204" pitchFamily="34" charset="0"/>
            </a:endParaRPr>
          </a:p>
          <a:p>
            <a:pPr marR="5715" algn="r">
              <a:lnSpc>
                <a:spcPct val="100000"/>
              </a:lnSpc>
              <a:spcBef>
                <a:spcPts val="50"/>
              </a:spcBef>
            </a:pPr>
            <a:r>
              <a:rPr sz="1000" dirty="0">
                <a:latin typeface="Arial" panose="020B0604020202020204" pitchFamily="34" charset="0"/>
                <a:cs typeface="Arial" panose="020B0604020202020204" pitchFamily="34" charset="0"/>
              </a:rPr>
              <a:t>0</a:t>
            </a:r>
          </a:p>
          <a:p>
            <a:pPr marR="5080" algn="r">
              <a:lnSpc>
                <a:spcPct val="100000"/>
              </a:lnSpc>
              <a:spcBef>
                <a:spcPts val="45"/>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20</a:t>
            </a:r>
            <a:endParaRPr sz="1000" dirty="0">
              <a:latin typeface="Arial" panose="020B0604020202020204" pitchFamily="34" charset="0"/>
              <a:cs typeface="Arial" panose="020B0604020202020204" pitchFamily="34" charset="0"/>
            </a:endParaRPr>
          </a:p>
          <a:p>
            <a:pPr marR="5080" algn="r">
              <a:lnSpc>
                <a:spcPct val="100000"/>
              </a:lnSpc>
              <a:spcBef>
                <a:spcPts val="5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40</a:t>
            </a:r>
            <a:endParaRPr sz="1000" dirty="0">
              <a:latin typeface="Arial" panose="020B0604020202020204" pitchFamily="34" charset="0"/>
              <a:cs typeface="Arial" panose="020B0604020202020204" pitchFamily="34" charset="0"/>
            </a:endParaRPr>
          </a:p>
          <a:p>
            <a:pPr marR="5080" algn="r">
              <a:lnSpc>
                <a:spcPct val="100000"/>
              </a:lnSpc>
              <a:spcBef>
                <a:spcPts val="45"/>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60</a:t>
            </a:r>
            <a:endParaRPr sz="1000" dirty="0">
              <a:latin typeface="Arial" panose="020B0604020202020204" pitchFamily="34" charset="0"/>
              <a:cs typeface="Arial" panose="020B0604020202020204" pitchFamily="34" charset="0"/>
            </a:endParaRPr>
          </a:p>
          <a:p>
            <a:pPr marR="5080" algn="r">
              <a:lnSpc>
                <a:spcPct val="100000"/>
              </a:lnSpc>
              <a:spcBef>
                <a:spcPts val="5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80</a:t>
            </a:r>
            <a:endParaRPr sz="1000" dirty="0">
              <a:latin typeface="Arial" panose="020B0604020202020204" pitchFamily="34" charset="0"/>
              <a:cs typeface="Arial" panose="020B0604020202020204" pitchFamily="34" charset="0"/>
            </a:endParaRPr>
          </a:p>
          <a:p>
            <a:pPr marR="5080" algn="r">
              <a:lnSpc>
                <a:spcPct val="100000"/>
              </a:lnSpc>
              <a:spcBef>
                <a:spcPts val="50"/>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100</a:t>
            </a:r>
            <a:endParaRPr sz="1000" dirty="0">
              <a:latin typeface="Arial" panose="020B0604020202020204" pitchFamily="34" charset="0"/>
              <a:cs typeface="Arial" panose="020B0604020202020204" pitchFamily="34" charset="0"/>
            </a:endParaRPr>
          </a:p>
          <a:p>
            <a:pPr marR="5080" algn="r">
              <a:lnSpc>
                <a:spcPct val="100000"/>
              </a:lnSpc>
              <a:spcBef>
                <a:spcPts val="45"/>
              </a:spcBef>
            </a:pPr>
            <a:r>
              <a:rPr sz="1000" spc="-10" dirty="0">
                <a:latin typeface="Arial" panose="020B0604020202020204" pitchFamily="34" charset="0"/>
                <a:cs typeface="Arial" panose="020B0604020202020204" pitchFamily="34" charset="0"/>
              </a:rPr>
              <a:t>-</a:t>
            </a:r>
            <a:r>
              <a:rPr sz="1000" spc="-25" dirty="0">
                <a:latin typeface="Arial" panose="020B0604020202020204" pitchFamily="34" charset="0"/>
                <a:cs typeface="Arial" panose="020B0604020202020204" pitchFamily="34" charset="0"/>
              </a:rPr>
              <a:t>120</a:t>
            </a:r>
            <a:endParaRPr sz="1000" dirty="0">
              <a:latin typeface="Arial" panose="020B0604020202020204" pitchFamily="34" charset="0"/>
              <a:cs typeface="Arial" panose="020B0604020202020204" pitchFamily="34" charset="0"/>
            </a:endParaRPr>
          </a:p>
        </p:txBody>
      </p:sp>
      <p:sp>
        <p:nvSpPr>
          <p:cNvPr id="103" name="object 103"/>
          <p:cNvSpPr txBox="1"/>
          <p:nvPr/>
        </p:nvSpPr>
        <p:spPr>
          <a:xfrm>
            <a:off x="1471355" y="5185155"/>
            <a:ext cx="90170" cy="166712"/>
          </a:xfrm>
          <a:prstGeom prst="rect">
            <a:avLst/>
          </a:prstGeom>
        </p:spPr>
        <p:txBody>
          <a:bodyPr vert="horz" wrap="square" lIns="0" tIns="12700" rIns="0" bIns="0" rtlCol="0">
            <a:spAutoFit/>
          </a:bodyPr>
          <a:lstStyle/>
          <a:p>
            <a:pPr marL="12700">
              <a:lnSpc>
                <a:spcPct val="100000"/>
              </a:lnSpc>
              <a:spcBef>
                <a:spcPts val="100"/>
              </a:spcBef>
            </a:pPr>
            <a:r>
              <a:rPr sz="1000" dirty="0">
                <a:latin typeface="Arial" panose="020B0604020202020204" pitchFamily="34" charset="0"/>
                <a:cs typeface="Arial" panose="020B0604020202020204" pitchFamily="34" charset="0"/>
              </a:rPr>
              <a:t>0</a:t>
            </a:r>
          </a:p>
        </p:txBody>
      </p:sp>
      <p:grpSp>
        <p:nvGrpSpPr>
          <p:cNvPr id="104" name="object 104"/>
          <p:cNvGrpSpPr/>
          <p:nvPr/>
        </p:nvGrpSpPr>
        <p:grpSpPr>
          <a:xfrm>
            <a:off x="1420449" y="3675600"/>
            <a:ext cx="4742815" cy="1531620"/>
            <a:chOff x="1420449" y="3675600"/>
            <a:chExt cx="4742815" cy="1531620"/>
          </a:xfrm>
        </p:grpSpPr>
        <p:sp>
          <p:nvSpPr>
            <p:cNvPr id="105" name="object 105"/>
            <p:cNvSpPr/>
            <p:nvPr/>
          </p:nvSpPr>
          <p:spPr>
            <a:xfrm>
              <a:off x="1515813" y="5104241"/>
              <a:ext cx="4641215" cy="5080"/>
            </a:xfrm>
            <a:custGeom>
              <a:avLst/>
              <a:gdLst/>
              <a:ahLst/>
              <a:cxnLst/>
              <a:rect l="l" t="t" r="r" b="b"/>
              <a:pathLst>
                <a:path w="4641215" h="5079">
                  <a:moveTo>
                    <a:pt x="4640679" y="0"/>
                  </a:moveTo>
                  <a:lnTo>
                    <a:pt x="0" y="4888"/>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06" name="object 106"/>
            <p:cNvSpPr/>
            <p:nvPr/>
          </p:nvSpPr>
          <p:spPr>
            <a:xfrm>
              <a:off x="1513444" y="3682385"/>
              <a:ext cx="0" cy="1426210"/>
            </a:xfrm>
            <a:custGeom>
              <a:avLst/>
              <a:gdLst/>
              <a:ahLst/>
              <a:cxnLst/>
              <a:rect l="l" t="t" r="r" b="b"/>
              <a:pathLst>
                <a:path h="1426210">
                  <a:moveTo>
                    <a:pt x="0" y="0"/>
                  </a:moveTo>
                  <a:lnTo>
                    <a:pt x="0" y="142602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07" name="object 107"/>
            <p:cNvSpPr/>
            <p:nvPr/>
          </p:nvSpPr>
          <p:spPr>
            <a:xfrm>
              <a:off x="1426799" y="4633549"/>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08" name="object 108"/>
            <p:cNvSpPr/>
            <p:nvPr/>
          </p:nvSpPr>
          <p:spPr>
            <a:xfrm>
              <a:off x="5799331" y="5109145"/>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09" name="object 109"/>
            <p:cNvSpPr/>
            <p:nvPr/>
          </p:nvSpPr>
          <p:spPr>
            <a:xfrm>
              <a:off x="1523320" y="3798930"/>
              <a:ext cx="4525645" cy="931544"/>
            </a:xfrm>
            <a:custGeom>
              <a:avLst/>
              <a:gdLst/>
              <a:ahLst/>
              <a:cxnLst/>
              <a:rect l="l" t="t" r="r" b="b"/>
              <a:pathLst>
                <a:path w="4525645" h="931545">
                  <a:moveTo>
                    <a:pt x="0" y="375089"/>
                  </a:moveTo>
                  <a:lnTo>
                    <a:pt x="122233" y="0"/>
                  </a:lnTo>
                  <a:lnTo>
                    <a:pt x="324183" y="545464"/>
                  </a:lnTo>
                  <a:lnTo>
                    <a:pt x="697525" y="722442"/>
                  </a:lnTo>
                  <a:lnTo>
                    <a:pt x="1053595" y="836025"/>
                  </a:lnTo>
                  <a:lnTo>
                    <a:pt x="1395050" y="871685"/>
                  </a:lnTo>
                  <a:lnTo>
                    <a:pt x="1744476" y="876968"/>
                  </a:lnTo>
                  <a:lnTo>
                    <a:pt x="2088589" y="887534"/>
                  </a:lnTo>
                  <a:lnTo>
                    <a:pt x="2436688" y="915270"/>
                  </a:lnTo>
                  <a:lnTo>
                    <a:pt x="2783457" y="906024"/>
                  </a:lnTo>
                  <a:lnTo>
                    <a:pt x="3134213" y="906024"/>
                  </a:lnTo>
                  <a:lnTo>
                    <a:pt x="3478326" y="906024"/>
                  </a:lnTo>
                  <a:lnTo>
                    <a:pt x="3827752" y="924515"/>
                  </a:lnTo>
                  <a:lnTo>
                    <a:pt x="4175851" y="924515"/>
                  </a:lnTo>
                  <a:lnTo>
                    <a:pt x="4525278" y="931118"/>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0" name="object 110"/>
            <p:cNvSpPr/>
            <p:nvPr/>
          </p:nvSpPr>
          <p:spPr>
            <a:xfrm>
              <a:off x="1519331" y="4016964"/>
              <a:ext cx="1399540" cy="584200"/>
            </a:xfrm>
            <a:custGeom>
              <a:avLst/>
              <a:gdLst/>
              <a:ahLst/>
              <a:cxnLst/>
              <a:rect l="l" t="t" r="r" b="b"/>
              <a:pathLst>
                <a:path w="1399539" h="584200">
                  <a:moveTo>
                    <a:pt x="0" y="163771"/>
                  </a:moveTo>
                  <a:lnTo>
                    <a:pt x="123561" y="0"/>
                  </a:lnTo>
                  <a:lnTo>
                    <a:pt x="277681" y="340749"/>
                  </a:lnTo>
                  <a:lnTo>
                    <a:pt x="360055" y="390937"/>
                  </a:lnTo>
                  <a:lnTo>
                    <a:pt x="701510" y="583765"/>
                  </a:lnTo>
                  <a:lnTo>
                    <a:pt x="1050937" y="577161"/>
                  </a:lnTo>
                  <a:lnTo>
                    <a:pt x="1399036" y="524332"/>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1" name="object 111"/>
            <p:cNvSpPr/>
            <p:nvPr/>
          </p:nvSpPr>
          <p:spPr>
            <a:xfrm>
              <a:off x="1528637" y="4184781"/>
              <a:ext cx="2431415" cy="486409"/>
            </a:xfrm>
            <a:custGeom>
              <a:avLst/>
              <a:gdLst/>
              <a:ahLst/>
              <a:cxnLst/>
              <a:rect l="l" t="t" r="r" b="b"/>
              <a:pathLst>
                <a:path w="2431415" h="486410">
                  <a:moveTo>
                    <a:pt x="2431373" y="393579"/>
                  </a:moveTo>
                  <a:lnTo>
                    <a:pt x="2087261" y="456974"/>
                  </a:lnTo>
                  <a:lnTo>
                    <a:pt x="1931812" y="486031"/>
                  </a:lnTo>
                  <a:lnTo>
                    <a:pt x="1736505" y="472823"/>
                  </a:lnTo>
                  <a:lnTo>
                    <a:pt x="1389735" y="381692"/>
                  </a:lnTo>
                  <a:lnTo>
                    <a:pt x="1041637" y="365844"/>
                  </a:lnTo>
                  <a:lnTo>
                    <a:pt x="694867" y="293203"/>
                  </a:lnTo>
                  <a:lnTo>
                    <a:pt x="348098" y="52829"/>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2" name="object 112"/>
            <p:cNvSpPr/>
            <p:nvPr/>
          </p:nvSpPr>
          <p:spPr>
            <a:xfrm>
              <a:off x="1523320" y="4174210"/>
              <a:ext cx="1742439" cy="338455"/>
            </a:xfrm>
            <a:custGeom>
              <a:avLst/>
              <a:gdLst/>
              <a:ahLst/>
              <a:cxnLst/>
              <a:rect l="l" t="t" r="r" b="b"/>
              <a:pathLst>
                <a:path w="1742439" h="338454">
                  <a:moveTo>
                    <a:pt x="1741820" y="206034"/>
                  </a:moveTo>
                  <a:lnTo>
                    <a:pt x="1391064" y="206034"/>
                  </a:lnTo>
                  <a:lnTo>
                    <a:pt x="1046951" y="338108"/>
                  </a:lnTo>
                  <a:lnTo>
                    <a:pt x="702839" y="262826"/>
                  </a:lnTo>
                  <a:lnTo>
                    <a:pt x="356070" y="258864"/>
                  </a:lnTo>
                  <a:lnTo>
                    <a:pt x="119575" y="170374"/>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3" name="object 113"/>
            <p:cNvSpPr/>
            <p:nvPr/>
          </p:nvSpPr>
          <p:spPr>
            <a:xfrm>
              <a:off x="1514015" y="4067176"/>
              <a:ext cx="1056640" cy="445134"/>
            </a:xfrm>
            <a:custGeom>
              <a:avLst/>
              <a:gdLst/>
              <a:ahLst/>
              <a:cxnLst/>
              <a:rect l="l" t="t" r="r" b="b"/>
              <a:pathLst>
                <a:path w="1056639" h="445135">
                  <a:moveTo>
                    <a:pt x="0" y="117545"/>
                  </a:moveTo>
                  <a:lnTo>
                    <a:pt x="128876" y="0"/>
                  </a:lnTo>
                  <a:lnTo>
                    <a:pt x="356070" y="417353"/>
                  </a:lnTo>
                  <a:lnTo>
                    <a:pt x="500889" y="422636"/>
                  </a:lnTo>
                  <a:lnTo>
                    <a:pt x="601865" y="388297"/>
                  </a:lnTo>
                  <a:lnTo>
                    <a:pt x="706825" y="413391"/>
                  </a:lnTo>
                  <a:lnTo>
                    <a:pt x="1056253" y="445088"/>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4" name="object 114"/>
            <p:cNvSpPr/>
            <p:nvPr/>
          </p:nvSpPr>
          <p:spPr>
            <a:xfrm>
              <a:off x="1532624" y="4180818"/>
              <a:ext cx="1026160" cy="370205"/>
            </a:xfrm>
            <a:custGeom>
              <a:avLst/>
              <a:gdLst/>
              <a:ahLst/>
              <a:cxnLst/>
              <a:rect l="l" t="t" r="r" b="b"/>
              <a:pathLst>
                <a:path w="1026160" h="370204">
                  <a:moveTo>
                    <a:pt x="1025693" y="174337"/>
                  </a:moveTo>
                  <a:lnTo>
                    <a:pt x="690881" y="277354"/>
                  </a:lnTo>
                  <a:lnTo>
                    <a:pt x="346769" y="369806"/>
                  </a:lnTo>
                  <a:lnTo>
                    <a:pt x="107618" y="104338"/>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5" name="object 115"/>
            <p:cNvSpPr/>
            <p:nvPr/>
          </p:nvSpPr>
          <p:spPr>
            <a:xfrm>
              <a:off x="1528637" y="4133247"/>
              <a:ext cx="1310640" cy="379095"/>
            </a:xfrm>
            <a:custGeom>
              <a:avLst/>
              <a:gdLst/>
              <a:ahLst/>
              <a:cxnLst/>
              <a:rect l="l" t="t" r="r" b="b"/>
              <a:pathLst>
                <a:path w="1310639" h="379095">
                  <a:moveTo>
                    <a:pt x="1038979" y="306411"/>
                  </a:moveTo>
                  <a:lnTo>
                    <a:pt x="694867" y="287920"/>
                  </a:lnTo>
                  <a:lnTo>
                    <a:pt x="341455" y="240374"/>
                  </a:lnTo>
                  <a:lnTo>
                    <a:pt x="120904" y="0"/>
                  </a:lnTo>
                  <a:lnTo>
                    <a:pt x="0" y="47546"/>
                  </a:lnTo>
                  <a:lnTo>
                    <a:pt x="114261" y="208676"/>
                  </a:lnTo>
                  <a:lnTo>
                    <a:pt x="348098" y="208676"/>
                  </a:lnTo>
                  <a:lnTo>
                    <a:pt x="694867" y="379051"/>
                  </a:lnTo>
                  <a:lnTo>
                    <a:pt x="1041637" y="379051"/>
                  </a:lnTo>
                  <a:lnTo>
                    <a:pt x="1310018" y="328863"/>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6" name="object 116"/>
            <p:cNvSpPr/>
            <p:nvPr/>
          </p:nvSpPr>
          <p:spPr>
            <a:xfrm>
              <a:off x="1523320" y="4174210"/>
              <a:ext cx="2437130" cy="600075"/>
            </a:xfrm>
            <a:custGeom>
              <a:avLst/>
              <a:gdLst/>
              <a:ahLst/>
              <a:cxnLst/>
              <a:rect l="l" t="t" r="r" b="b"/>
              <a:pathLst>
                <a:path w="2437129" h="600075">
                  <a:moveTo>
                    <a:pt x="2436687" y="581123"/>
                  </a:moveTo>
                  <a:lnTo>
                    <a:pt x="2092575" y="599614"/>
                  </a:lnTo>
                  <a:lnTo>
                    <a:pt x="1741820" y="569237"/>
                  </a:lnTo>
                  <a:lnTo>
                    <a:pt x="1395050" y="571878"/>
                  </a:lnTo>
                  <a:lnTo>
                    <a:pt x="1046951" y="512445"/>
                  </a:lnTo>
                  <a:lnTo>
                    <a:pt x="693539" y="542822"/>
                  </a:lnTo>
                  <a:lnTo>
                    <a:pt x="356069" y="410748"/>
                  </a:lnTo>
                  <a:lnTo>
                    <a:pt x="126218" y="202072"/>
                  </a:lnTo>
                  <a:lnTo>
                    <a:pt x="0" y="0"/>
                  </a:lnTo>
                  <a:lnTo>
                    <a:pt x="353412" y="22452"/>
                  </a:lnTo>
                  <a:lnTo>
                    <a:pt x="690881" y="297165"/>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7" name="object 117"/>
            <p:cNvSpPr/>
            <p:nvPr/>
          </p:nvSpPr>
          <p:spPr>
            <a:xfrm>
              <a:off x="1523320" y="3691897"/>
              <a:ext cx="1047115" cy="984250"/>
            </a:xfrm>
            <a:custGeom>
              <a:avLst/>
              <a:gdLst/>
              <a:ahLst/>
              <a:cxnLst/>
              <a:rect l="l" t="t" r="r" b="b"/>
              <a:pathLst>
                <a:path w="1047114" h="984250">
                  <a:moveTo>
                    <a:pt x="700182" y="829422"/>
                  </a:moveTo>
                  <a:lnTo>
                    <a:pt x="353412" y="983948"/>
                  </a:lnTo>
                  <a:lnTo>
                    <a:pt x="119575" y="779234"/>
                  </a:lnTo>
                  <a:lnTo>
                    <a:pt x="0" y="488672"/>
                  </a:lnTo>
                  <a:lnTo>
                    <a:pt x="116918" y="0"/>
                  </a:lnTo>
                  <a:lnTo>
                    <a:pt x="349426" y="447729"/>
                  </a:lnTo>
                  <a:lnTo>
                    <a:pt x="697524" y="690745"/>
                  </a:lnTo>
                  <a:lnTo>
                    <a:pt x="1046951" y="738291"/>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8" name="object 118"/>
            <p:cNvSpPr/>
            <p:nvPr/>
          </p:nvSpPr>
          <p:spPr>
            <a:xfrm>
              <a:off x="1519331" y="4184781"/>
              <a:ext cx="2440940" cy="652780"/>
            </a:xfrm>
            <a:custGeom>
              <a:avLst/>
              <a:gdLst/>
              <a:ahLst/>
              <a:cxnLst/>
              <a:rect l="l" t="t" r="r" b="b"/>
              <a:pathLst>
                <a:path w="2440940" h="652779">
                  <a:moveTo>
                    <a:pt x="2440674" y="652444"/>
                  </a:moveTo>
                  <a:lnTo>
                    <a:pt x="2089918" y="649802"/>
                  </a:lnTo>
                  <a:lnTo>
                    <a:pt x="1745806" y="631312"/>
                  </a:lnTo>
                  <a:lnTo>
                    <a:pt x="1399036" y="615463"/>
                  </a:lnTo>
                  <a:lnTo>
                    <a:pt x="1054923" y="536219"/>
                  </a:lnTo>
                  <a:lnTo>
                    <a:pt x="694868" y="454333"/>
                  </a:lnTo>
                  <a:lnTo>
                    <a:pt x="348098" y="268109"/>
                  </a:lnTo>
                  <a:lnTo>
                    <a:pt x="123561" y="25094"/>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19" name="object 119"/>
            <p:cNvSpPr/>
            <p:nvPr/>
          </p:nvSpPr>
          <p:spPr>
            <a:xfrm>
              <a:off x="1535283" y="4190067"/>
              <a:ext cx="1730375" cy="600075"/>
            </a:xfrm>
            <a:custGeom>
              <a:avLst/>
              <a:gdLst/>
              <a:ahLst/>
              <a:cxnLst/>
              <a:rect l="l" t="t" r="r" b="b"/>
              <a:pathLst>
                <a:path w="1730375" h="600075">
                  <a:moveTo>
                    <a:pt x="1729862" y="599614"/>
                  </a:moveTo>
                  <a:lnTo>
                    <a:pt x="1379107" y="574520"/>
                  </a:lnTo>
                  <a:lnTo>
                    <a:pt x="1032337" y="517728"/>
                  </a:lnTo>
                  <a:lnTo>
                    <a:pt x="690882" y="367164"/>
                  </a:lnTo>
                  <a:lnTo>
                    <a:pt x="332154" y="351315"/>
                  </a:lnTo>
                  <a:lnTo>
                    <a:pt x="0" y="0"/>
                  </a:lnTo>
                  <a:lnTo>
                    <a:pt x="151462" y="92451"/>
                  </a:lnTo>
                  <a:lnTo>
                    <a:pt x="337469" y="328863"/>
                  </a:lnTo>
                  <a:lnTo>
                    <a:pt x="688224" y="426597"/>
                  </a:lnTo>
                  <a:lnTo>
                    <a:pt x="791857" y="410748"/>
                  </a:lnTo>
                  <a:lnTo>
                    <a:pt x="1032337" y="408107"/>
                  </a:lnTo>
                  <a:lnTo>
                    <a:pt x="1379107" y="458295"/>
                  </a:lnTo>
                  <a:lnTo>
                    <a:pt x="1575743" y="480747"/>
                  </a:lnTo>
                  <a:lnTo>
                    <a:pt x="1729862" y="464898"/>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0" name="object 120"/>
            <p:cNvSpPr/>
            <p:nvPr/>
          </p:nvSpPr>
          <p:spPr>
            <a:xfrm>
              <a:off x="1528637" y="4180818"/>
              <a:ext cx="2087880" cy="563245"/>
            </a:xfrm>
            <a:custGeom>
              <a:avLst/>
              <a:gdLst/>
              <a:ahLst/>
              <a:cxnLst/>
              <a:rect l="l" t="t" r="r" b="b"/>
              <a:pathLst>
                <a:path w="2087879" h="563245">
                  <a:moveTo>
                    <a:pt x="2087261" y="562633"/>
                  </a:moveTo>
                  <a:lnTo>
                    <a:pt x="1736505" y="515087"/>
                  </a:lnTo>
                  <a:lnTo>
                    <a:pt x="1385749" y="511125"/>
                  </a:lnTo>
                  <a:lnTo>
                    <a:pt x="1036323" y="483389"/>
                  </a:lnTo>
                  <a:lnTo>
                    <a:pt x="694867" y="458295"/>
                  </a:lnTo>
                  <a:lnTo>
                    <a:pt x="338797" y="347353"/>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1" name="object 121"/>
            <p:cNvSpPr/>
            <p:nvPr/>
          </p:nvSpPr>
          <p:spPr>
            <a:xfrm>
              <a:off x="1528637" y="4174210"/>
              <a:ext cx="2080895" cy="549910"/>
            </a:xfrm>
            <a:custGeom>
              <a:avLst/>
              <a:gdLst/>
              <a:ahLst/>
              <a:cxnLst/>
              <a:rect l="l" t="t" r="r" b="b"/>
              <a:pathLst>
                <a:path w="2080895" h="549910">
                  <a:moveTo>
                    <a:pt x="2080618" y="530936"/>
                  </a:moveTo>
                  <a:lnTo>
                    <a:pt x="1739163" y="530936"/>
                  </a:lnTo>
                  <a:lnTo>
                    <a:pt x="1389735" y="549426"/>
                  </a:lnTo>
                  <a:lnTo>
                    <a:pt x="1215686" y="546785"/>
                  </a:lnTo>
                  <a:lnTo>
                    <a:pt x="1038980" y="533577"/>
                  </a:lnTo>
                  <a:lnTo>
                    <a:pt x="692210" y="480748"/>
                  </a:lnTo>
                  <a:lnTo>
                    <a:pt x="344112" y="383013"/>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2" name="object 122"/>
            <p:cNvSpPr/>
            <p:nvPr/>
          </p:nvSpPr>
          <p:spPr>
            <a:xfrm>
              <a:off x="1535283" y="4180818"/>
              <a:ext cx="688340" cy="511175"/>
            </a:xfrm>
            <a:custGeom>
              <a:avLst/>
              <a:gdLst/>
              <a:ahLst/>
              <a:cxnLst/>
              <a:rect l="l" t="t" r="r" b="b"/>
              <a:pathLst>
                <a:path w="688339" h="511175">
                  <a:moveTo>
                    <a:pt x="688224" y="511125"/>
                  </a:moveTo>
                  <a:lnTo>
                    <a:pt x="337469" y="347353"/>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3" name="object 123"/>
            <p:cNvSpPr/>
            <p:nvPr/>
          </p:nvSpPr>
          <p:spPr>
            <a:xfrm>
              <a:off x="1532624" y="4187424"/>
              <a:ext cx="1386205" cy="508634"/>
            </a:xfrm>
            <a:custGeom>
              <a:avLst/>
              <a:gdLst/>
              <a:ahLst/>
              <a:cxnLst/>
              <a:rect l="l" t="t" r="r" b="b"/>
              <a:pathLst>
                <a:path w="1386205" h="508635">
                  <a:moveTo>
                    <a:pt x="1385749" y="499238"/>
                  </a:moveTo>
                  <a:lnTo>
                    <a:pt x="1034994" y="508483"/>
                  </a:lnTo>
                  <a:lnTo>
                    <a:pt x="690882" y="451691"/>
                  </a:lnTo>
                  <a:lnTo>
                    <a:pt x="344112" y="236411"/>
                  </a:ln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4" name="object 124"/>
            <p:cNvSpPr/>
            <p:nvPr/>
          </p:nvSpPr>
          <p:spPr>
            <a:xfrm>
              <a:off x="1636432" y="4344823"/>
              <a:ext cx="240665" cy="294640"/>
            </a:xfrm>
            <a:custGeom>
              <a:avLst/>
              <a:gdLst/>
              <a:ahLst/>
              <a:cxnLst/>
              <a:rect l="l" t="t" r="r" b="b"/>
              <a:pathLst>
                <a:path w="240664" h="294639">
                  <a:moveTo>
                    <a:pt x="240480" y="294524"/>
                  </a:moveTo>
                  <a:lnTo>
                    <a:pt x="0"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5" name="object 125"/>
            <p:cNvSpPr/>
            <p:nvPr/>
          </p:nvSpPr>
          <p:spPr>
            <a:xfrm>
              <a:off x="1539648" y="4175174"/>
              <a:ext cx="3484245" cy="782955"/>
            </a:xfrm>
            <a:custGeom>
              <a:avLst/>
              <a:gdLst/>
              <a:ahLst/>
              <a:cxnLst/>
              <a:rect l="l" t="t" r="r" b="b"/>
              <a:pathLst>
                <a:path w="3484245" h="782954">
                  <a:moveTo>
                    <a:pt x="3483838" y="782507"/>
                  </a:moveTo>
                  <a:lnTo>
                    <a:pt x="3483838" y="782507"/>
                  </a:lnTo>
                  <a:lnTo>
                    <a:pt x="1737921" y="782507"/>
                  </a:lnTo>
                  <a:lnTo>
                    <a:pt x="1392735" y="660992"/>
                  </a:lnTo>
                  <a:lnTo>
                    <a:pt x="1042219" y="628943"/>
                  </a:lnTo>
                  <a:lnTo>
                    <a:pt x="697034" y="548823"/>
                  </a:lnTo>
                  <a:lnTo>
                    <a:pt x="345185" y="468703"/>
                  </a:lnTo>
                  <a:lnTo>
                    <a:pt x="113284" y="173593"/>
                  </a:lnTo>
                  <a:lnTo>
                    <a:pt x="0" y="0"/>
                  </a:lnTo>
                </a:path>
              </a:pathLst>
            </a:custGeom>
            <a:ln w="12693">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6" name="object 126"/>
            <p:cNvSpPr/>
            <p:nvPr/>
          </p:nvSpPr>
          <p:spPr>
            <a:xfrm>
              <a:off x="1539648" y="4172502"/>
              <a:ext cx="1744980" cy="789305"/>
            </a:xfrm>
            <a:custGeom>
              <a:avLst/>
              <a:gdLst/>
              <a:ahLst/>
              <a:cxnLst/>
              <a:rect l="l" t="t" r="r" b="b"/>
              <a:pathLst>
                <a:path w="1744979" h="789304">
                  <a:moveTo>
                    <a:pt x="1744583" y="785179"/>
                  </a:moveTo>
                  <a:lnTo>
                    <a:pt x="1390069" y="785179"/>
                  </a:lnTo>
                  <a:lnTo>
                    <a:pt x="1044884" y="785179"/>
                  </a:lnTo>
                  <a:lnTo>
                    <a:pt x="693035" y="785179"/>
                  </a:lnTo>
                  <a:lnTo>
                    <a:pt x="341186" y="789185"/>
                  </a:lnTo>
                  <a:lnTo>
                    <a:pt x="110619" y="112168"/>
                  </a:lnTo>
                  <a:lnTo>
                    <a:pt x="0" y="0"/>
                  </a:lnTo>
                </a:path>
              </a:pathLst>
            </a:custGeom>
            <a:ln w="12693">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7" name="object 127"/>
            <p:cNvSpPr/>
            <p:nvPr/>
          </p:nvSpPr>
          <p:spPr>
            <a:xfrm>
              <a:off x="1532982" y="4172502"/>
              <a:ext cx="2794000" cy="600075"/>
            </a:xfrm>
            <a:custGeom>
              <a:avLst/>
              <a:gdLst/>
              <a:ahLst/>
              <a:cxnLst/>
              <a:rect l="l" t="t" r="r" b="b"/>
              <a:pathLst>
                <a:path w="2794000" h="600075">
                  <a:moveTo>
                    <a:pt x="2793467" y="599567"/>
                  </a:moveTo>
                  <a:lnTo>
                    <a:pt x="2441618" y="558171"/>
                  </a:lnTo>
                  <a:lnTo>
                    <a:pt x="2093767" y="558171"/>
                  </a:lnTo>
                  <a:lnTo>
                    <a:pt x="1748582" y="522117"/>
                  </a:lnTo>
                  <a:lnTo>
                    <a:pt x="1390069" y="522117"/>
                  </a:lnTo>
                  <a:lnTo>
                    <a:pt x="1048882" y="393924"/>
                  </a:lnTo>
                  <a:lnTo>
                    <a:pt x="697034" y="333834"/>
                  </a:lnTo>
                  <a:lnTo>
                    <a:pt x="351848" y="329828"/>
                  </a:lnTo>
                  <a:lnTo>
                    <a:pt x="119948" y="6676"/>
                  </a:lnTo>
                  <a:lnTo>
                    <a:pt x="0" y="0"/>
                  </a:lnTo>
                </a:path>
              </a:pathLst>
            </a:custGeom>
            <a:ln w="12693">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8" name="object 128"/>
            <p:cNvSpPr/>
            <p:nvPr/>
          </p:nvSpPr>
          <p:spPr>
            <a:xfrm>
              <a:off x="1526315" y="4179182"/>
              <a:ext cx="3497579" cy="558165"/>
            </a:xfrm>
            <a:custGeom>
              <a:avLst/>
              <a:gdLst/>
              <a:ahLst/>
              <a:cxnLst/>
              <a:rect l="l" t="t" r="r" b="b"/>
              <a:pathLst>
                <a:path w="3497579" h="558164">
                  <a:moveTo>
                    <a:pt x="3497165" y="558171"/>
                  </a:moveTo>
                  <a:lnTo>
                    <a:pt x="3147981" y="558171"/>
                  </a:lnTo>
                  <a:lnTo>
                    <a:pt x="2800131" y="558171"/>
                  </a:lnTo>
                  <a:lnTo>
                    <a:pt x="2448282" y="551494"/>
                  </a:lnTo>
                  <a:lnTo>
                    <a:pt x="2100432" y="554165"/>
                  </a:lnTo>
                  <a:lnTo>
                    <a:pt x="1751248" y="551494"/>
                  </a:lnTo>
                  <a:lnTo>
                    <a:pt x="1403397" y="535470"/>
                  </a:lnTo>
                  <a:lnTo>
                    <a:pt x="1051548" y="535470"/>
                  </a:lnTo>
                  <a:lnTo>
                    <a:pt x="706363" y="515440"/>
                  </a:lnTo>
                  <a:lnTo>
                    <a:pt x="354514" y="492739"/>
                  </a:lnTo>
                  <a:lnTo>
                    <a:pt x="123946" y="73443"/>
                  </a:lnTo>
                  <a:lnTo>
                    <a:pt x="0" y="0"/>
                  </a:lnTo>
                </a:path>
              </a:pathLst>
            </a:custGeom>
            <a:ln w="12693">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9" name="object 129"/>
            <p:cNvSpPr/>
            <p:nvPr/>
          </p:nvSpPr>
          <p:spPr>
            <a:xfrm>
              <a:off x="1526315" y="4175174"/>
              <a:ext cx="2100580" cy="629285"/>
            </a:xfrm>
            <a:custGeom>
              <a:avLst/>
              <a:gdLst/>
              <a:ahLst/>
              <a:cxnLst/>
              <a:rect l="l" t="t" r="r" b="b"/>
              <a:pathLst>
                <a:path w="2100579" h="629285">
                  <a:moveTo>
                    <a:pt x="2100432" y="590220"/>
                  </a:moveTo>
                  <a:lnTo>
                    <a:pt x="1748582" y="551495"/>
                  </a:lnTo>
                  <a:lnTo>
                    <a:pt x="1410061" y="628945"/>
                  </a:lnTo>
                  <a:lnTo>
                    <a:pt x="1051549" y="628945"/>
                  </a:lnTo>
                  <a:lnTo>
                    <a:pt x="703698" y="628945"/>
                  </a:lnTo>
                  <a:lnTo>
                    <a:pt x="351849" y="496746"/>
                  </a:lnTo>
                  <a:lnTo>
                    <a:pt x="121281" y="164246"/>
                  </a:lnTo>
                  <a:lnTo>
                    <a:pt x="0" y="0"/>
                  </a:lnTo>
                </a:path>
              </a:pathLst>
            </a:custGeom>
            <a:ln w="12693">
              <a:solidFill>
                <a:srgbClr val="CB7C78"/>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0" name="object 130"/>
            <p:cNvSpPr/>
            <p:nvPr/>
          </p:nvSpPr>
          <p:spPr>
            <a:xfrm>
              <a:off x="1613446" y="3675608"/>
              <a:ext cx="45720" cy="135255"/>
            </a:xfrm>
            <a:custGeom>
              <a:avLst/>
              <a:gdLst/>
              <a:ahLst/>
              <a:cxnLst/>
              <a:rect l="l" t="t" r="r" b="b"/>
              <a:pathLst>
                <a:path w="45719" h="135254">
                  <a:moveTo>
                    <a:pt x="45720" y="111861"/>
                  </a:moveTo>
                  <a:lnTo>
                    <a:pt x="43916" y="102971"/>
                  </a:lnTo>
                  <a:lnTo>
                    <a:pt x="39014" y="95694"/>
                  </a:lnTo>
                  <a:lnTo>
                    <a:pt x="31750" y="90805"/>
                  </a:lnTo>
                  <a:lnTo>
                    <a:pt x="22860" y="89001"/>
                  </a:lnTo>
                  <a:lnTo>
                    <a:pt x="13957" y="90805"/>
                  </a:lnTo>
                  <a:lnTo>
                    <a:pt x="6692" y="95694"/>
                  </a:lnTo>
                  <a:lnTo>
                    <a:pt x="1790" y="102971"/>
                  </a:lnTo>
                  <a:lnTo>
                    <a:pt x="0" y="111861"/>
                  </a:lnTo>
                  <a:lnTo>
                    <a:pt x="1790" y="120764"/>
                  </a:lnTo>
                  <a:lnTo>
                    <a:pt x="6692" y="128028"/>
                  </a:lnTo>
                  <a:lnTo>
                    <a:pt x="13957" y="132930"/>
                  </a:lnTo>
                  <a:lnTo>
                    <a:pt x="22860" y="134721"/>
                  </a:lnTo>
                  <a:lnTo>
                    <a:pt x="31750" y="132930"/>
                  </a:lnTo>
                  <a:lnTo>
                    <a:pt x="39014" y="128028"/>
                  </a:lnTo>
                  <a:lnTo>
                    <a:pt x="43916" y="120764"/>
                  </a:lnTo>
                  <a:lnTo>
                    <a:pt x="45720" y="111861"/>
                  </a:lnTo>
                  <a:close/>
                </a:path>
                <a:path w="45719" h="135254">
                  <a:moveTo>
                    <a:pt x="45720" y="22860"/>
                  </a:moveTo>
                  <a:lnTo>
                    <a:pt x="43916" y="13957"/>
                  </a:lnTo>
                  <a:lnTo>
                    <a:pt x="39014" y="6692"/>
                  </a:lnTo>
                  <a:lnTo>
                    <a:pt x="31750" y="1790"/>
                  </a:lnTo>
                  <a:lnTo>
                    <a:pt x="22860" y="0"/>
                  </a:lnTo>
                  <a:lnTo>
                    <a:pt x="13957" y="1790"/>
                  </a:lnTo>
                  <a:lnTo>
                    <a:pt x="6692" y="6692"/>
                  </a:lnTo>
                  <a:lnTo>
                    <a:pt x="1790" y="13957"/>
                  </a:lnTo>
                  <a:lnTo>
                    <a:pt x="0" y="22860"/>
                  </a:lnTo>
                  <a:lnTo>
                    <a:pt x="1790" y="31750"/>
                  </a:lnTo>
                  <a:lnTo>
                    <a:pt x="6692" y="39027"/>
                  </a:lnTo>
                  <a:lnTo>
                    <a:pt x="13957" y="43916"/>
                  </a:lnTo>
                  <a:lnTo>
                    <a:pt x="22860" y="45720"/>
                  </a:lnTo>
                  <a:lnTo>
                    <a:pt x="31750" y="43916"/>
                  </a:lnTo>
                  <a:lnTo>
                    <a:pt x="39014" y="39027"/>
                  </a:lnTo>
                  <a:lnTo>
                    <a:pt x="43916" y="31750"/>
                  </a:lnTo>
                  <a:lnTo>
                    <a:pt x="45720" y="22860"/>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pic>
          <p:nvPicPr>
            <p:cNvPr id="131" name="object 131"/>
            <p:cNvPicPr/>
            <p:nvPr/>
          </p:nvPicPr>
          <p:blipFill>
            <a:blip r:embed="rId3" cstate="email">
              <a:extLst>
                <a:ext uri="{28A0092B-C50C-407E-A947-70E740481C1C}">
                  <a14:useLocalDpi xmlns:a14="http://schemas.microsoft.com/office/drawing/2010/main"/>
                </a:ext>
              </a:extLst>
            </a:blip>
            <a:stretch>
              <a:fillRect/>
            </a:stretch>
          </p:blipFill>
          <p:spPr>
            <a:xfrm>
              <a:off x="1426799" y="3973654"/>
              <a:ext cx="1889508" cy="889287"/>
            </a:xfrm>
            <a:prstGeom prst="rect">
              <a:avLst/>
            </a:prstGeom>
          </p:spPr>
        </p:pic>
        <p:sp>
          <p:nvSpPr>
            <p:cNvPr id="132" name="object 132"/>
            <p:cNvSpPr/>
            <p:nvPr/>
          </p:nvSpPr>
          <p:spPr>
            <a:xfrm>
              <a:off x="3441814" y="4621364"/>
              <a:ext cx="2652395" cy="240665"/>
            </a:xfrm>
            <a:custGeom>
              <a:avLst/>
              <a:gdLst/>
              <a:ahLst/>
              <a:cxnLst/>
              <a:rect l="l" t="t" r="r" b="b"/>
              <a:pathLst>
                <a:path w="2652395" h="240664">
                  <a:moveTo>
                    <a:pt x="45720" y="54102"/>
                  </a:moveTo>
                  <a:lnTo>
                    <a:pt x="43916" y="45199"/>
                  </a:lnTo>
                  <a:lnTo>
                    <a:pt x="39027" y="37934"/>
                  </a:lnTo>
                  <a:lnTo>
                    <a:pt x="31750" y="33032"/>
                  </a:lnTo>
                  <a:lnTo>
                    <a:pt x="22860" y="31242"/>
                  </a:lnTo>
                  <a:lnTo>
                    <a:pt x="13957" y="33032"/>
                  </a:lnTo>
                  <a:lnTo>
                    <a:pt x="6692" y="37934"/>
                  </a:lnTo>
                  <a:lnTo>
                    <a:pt x="1790" y="45199"/>
                  </a:lnTo>
                  <a:lnTo>
                    <a:pt x="0" y="54102"/>
                  </a:lnTo>
                  <a:lnTo>
                    <a:pt x="1790" y="62992"/>
                  </a:lnTo>
                  <a:lnTo>
                    <a:pt x="6692" y="70269"/>
                  </a:lnTo>
                  <a:lnTo>
                    <a:pt x="13957" y="75158"/>
                  </a:lnTo>
                  <a:lnTo>
                    <a:pt x="22860" y="76962"/>
                  </a:lnTo>
                  <a:lnTo>
                    <a:pt x="31750" y="75158"/>
                  </a:lnTo>
                  <a:lnTo>
                    <a:pt x="39027" y="70269"/>
                  </a:lnTo>
                  <a:lnTo>
                    <a:pt x="43916" y="62992"/>
                  </a:lnTo>
                  <a:lnTo>
                    <a:pt x="45720" y="54102"/>
                  </a:lnTo>
                  <a:close/>
                </a:path>
                <a:path w="2652395" h="240664">
                  <a:moveTo>
                    <a:pt x="203314" y="217601"/>
                  </a:moveTo>
                  <a:lnTo>
                    <a:pt x="201523" y="208711"/>
                  </a:lnTo>
                  <a:lnTo>
                    <a:pt x="196621" y="201434"/>
                  </a:lnTo>
                  <a:lnTo>
                    <a:pt x="189357" y="196545"/>
                  </a:lnTo>
                  <a:lnTo>
                    <a:pt x="180454" y="194741"/>
                  </a:lnTo>
                  <a:lnTo>
                    <a:pt x="171564" y="196545"/>
                  </a:lnTo>
                  <a:lnTo>
                    <a:pt x="164299" y="201434"/>
                  </a:lnTo>
                  <a:lnTo>
                    <a:pt x="159397" y="208711"/>
                  </a:lnTo>
                  <a:lnTo>
                    <a:pt x="157594" y="217601"/>
                  </a:lnTo>
                  <a:lnTo>
                    <a:pt x="159397" y="226504"/>
                  </a:lnTo>
                  <a:lnTo>
                    <a:pt x="164299" y="233768"/>
                  </a:lnTo>
                  <a:lnTo>
                    <a:pt x="171564" y="238671"/>
                  </a:lnTo>
                  <a:lnTo>
                    <a:pt x="180454" y="240461"/>
                  </a:lnTo>
                  <a:lnTo>
                    <a:pt x="189357" y="238671"/>
                  </a:lnTo>
                  <a:lnTo>
                    <a:pt x="196621" y="233768"/>
                  </a:lnTo>
                  <a:lnTo>
                    <a:pt x="201523" y="226504"/>
                  </a:lnTo>
                  <a:lnTo>
                    <a:pt x="203314" y="217601"/>
                  </a:lnTo>
                  <a:close/>
                </a:path>
                <a:path w="2652395" h="240664">
                  <a:moveTo>
                    <a:pt x="203314" y="149072"/>
                  </a:moveTo>
                  <a:lnTo>
                    <a:pt x="201523" y="140169"/>
                  </a:lnTo>
                  <a:lnTo>
                    <a:pt x="196621" y="132905"/>
                  </a:lnTo>
                  <a:lnTo>
                    <a:pt x="189357" y="128003"/>
                  </a:lnTo>
                  <a:lnTo>
                    <a:pt x="180454" y="126212"/>
                  </a:lnTo>
                  <a:lnTo>
                    <a:pt x="171564" y="128003"/>
                  </a:lnTo>
                  <a:lnTo>
                    <a:pt x="164299" y="132905"/>
                  </a:lnTo>
                  <a:lnTo>
                    <a:pt x="159397" y="140169"/>
                  </a:lnTo>
                  <a:lnTo>
                    <a:pt x="157594" y="149072"/>
                  </a:lnTo>
                  <a:lnTo>
                    <a:pt x="159397" y="157962"/>
                  </a:lnTo>
                  <a:lnTo>
                    <a:pt x="164299" y="165227"/>
                  </a:lnTo>
                  <a:lnTo>
                    <a:pt x="171564" y="170129"/>
                  </a:lnTo>
                  <a:lnTo>
                    <a:pt x="180454" y="171932"/>
                  </a:lnTo>
                  <a:lnTo>
                    <a:pt x="189357" y="170129"/>
                  </a:lnTo>
                  <a:lnTo>
                    <a:pt x="196621" y="165227"/>
                  </a:lnTo>
                  <a:lnTo>
                    <a:pt x="201523" y="157962"/>
                  </a:lnTo>
                  <a:lnTo>
                    <a:pt x="203314" y="149072"/>
                  </a:lnTo>
                  <a:close/>
                </a:path>
                <a:path w="2652395" h="240664">
                  <a:moveTo>
                    <a:pt x="203314" y="22860"/>
                  </a:moveTo>
                  <a:lnTo>
                    <a:pt x="201523" y="13957"/>
                  </a:lnTo>
                  <a:lnTo>
                    <a:pt x="196621" y="6692"/>
                  </a:lnTo>
                  <a:lnTo>
                    <a:pt x="189357" y="1790"/>
                  </a:lnTo>
                  <a:lnTo>
                    <a:pt x="180454" y="0"/>
                  </a:lnTo>
                  <a:lnTo>
                    <a:pt x="171564" y="1790"/>
                  </a:lnTo>
                  <a:lnTo>
                    <a:pt x="164299" y="6692"/>
                  </a:lnTo>
                  <a:lnTo>
                    <a:pt x="159397" y="13957"/>
                  </a:lnTo>
                  <a:lnTo>
                    <a:pt x="157594" y="22860"/>
                  </a:lnTo>
                  <a:lnTo>
                    <a:pt x="159397" y="31750"/>
                  </a:lnTo>
                  <a:lnTo>
                    <a:pt x="164299" y="39014"/>
                  </a:lnTo>
                  <a:lnTo>
                    <a:pt x="171564" y="43916"/>
                  </a:lnTo>
                  <a:lnTo>
                    <a:pt x="180454" y="45720"/>
                  </a:lnTo>
                  <a:lnTo>
                    <a:pt x="189357" y="43916"/>
                  </a:lnTo>
                  <a:lnTo>
                    <a:pt x="196621" y="39014"/>
                  </a:lnTo>
                  <a:lnTo>
                    <a:pt x="201523" y="31750"/>
                  </a:lnTo>
                  <a:lnTo>
                    <a:pt x="203314" y="22860"/>
                  </a:lnTo>
                  <a:close/>
                </a:path>
                <a:path w="2652395" h="240664">
                  <a:moveTo>
                    <a:pt x="562610" y="92913"/>
                  </a:moveTo>
                  <a:lnTo>
                    <a:pt x="560806" y="84010"/>
                  </a:lnTo>
                  <a:lnTo>
                    <a:pt x="555904" y="76746"/>
                  </a:lnTo>
                  <a:lnTo>
                    <a:pt x="548640" y="71843"/>
                  </a:lnTo>
                  <a:lnTo>
                    <a:pt x="539750" y="70053"/>
                  </a:lnTo>
                  <a:lnTo>
                    <a:pt x="530847" y="71843"/>
                  </a:lnTo>
                  <a:lnTo>
                    <a:pt x="523582" y="76746"/>
                  </a:lnTo>
                  <a:lnTo>
                    <a:pt x="518680" y="84010"/>
                  </a:lnTo>
                  <a:lnTo>
                    <a:pt x="516890" y="92913"/>
                  </a:lnTo>
                  <a:lnTo>
                    <a:pt x="518680" y="101803"/>
                  </a:lnTo>
                  <a:lnTo>
                    <a:pt x="523582" y="109080"/>
                  </a:lnTo>
                  <a:lnTo>
                    <a:pt x="530847" y="113969"/>
                  </a:lnTo>
                  <a:lnTo>
                    <a:pt x="539750" y="115773"/>
                  </a:lnTo>
                  <a:lnTo>
                    <a:pt x="548640" y="113969"/>
                  </a:lnTo>
                  <a:lnTo>
                    <a:pt x="555904" y="109080"/>
                  </a:lnTo>
                  <a:lnTo>
                    <a:pt x="560806" y="101803"/>
                  </a:lnTo>
                  <a:lnTo>
                    <a:pt x="562610" y="92913"/>
                  </a:lnTo>
                  <a:close/>
                </a:path>
                <a:path w="2652395" h="240664">
                  <a:moveTo>
                    <a:pt x="908773" y="77927"/>
                  </a:moveTo>
                  <a:lnTo>
                    <a:pt x="906983" y="69037"/>
                  </a:lnTo>
                  <a:lnTo>
                    <a:pt x="902081" y="61760"/>
                  </a:lnTo>
                  <a:lnTo>
                    <a:pt x="894816" y="56870"/>
                  </a:lnTo>
                  <a:lnTo>
                    <a:pt x="885913" y="55067"/>
                  </a:lnTo>
                  <a:lnTo>
                    <a:pt x="877023" y="56870"/>
                  </a:lnTo>
                  <a:lnTo>
                    <a:pt x="869759" y="61760"/>
                  </a:lnTo>
                  <a:lnTo>
                    <a:pt x="864857" y="69037"/>
                  </a:lnTo>
                  <a:lnTo>
                    <a:pt x="863053" y="77927"/>
                  </a:lnTo>
                  <a:lnTo>
                    <a:pt x="864857" y="86829"/>
                  </a:lnTo>
                  <a:lnTo>
                    <a:pt x="869759" y="94094"/>
                  </a:lnTo>
                  <a:lnTo>
                    <a:pt x="877023" y="98996"/>
                  </a:lnTo>
                  <a:lnTo>
                    <a:pt x="885913" y="100787"/>
                  </a:lnTo>
                  <a:lnTo>
                    <a:pt x="894816" y="98996"/>
                  </a:lnTo>
                  <a:lnTo>
                    <a:pt x="902081" y="94094"/>
                  </a:lnTo>
                  <a:lnTo>
                    <a:pt x="906983" y="86829"/>
                  </a:lnTo>
                  <a:lnTo>
                    <a:pt x="908773" y="77927"/>
                  </a:lnTo>
                  <a:close/>
                </a:path>
                <a:path w="2652395" h="240664">
                  <a:moveTo>
                    <a:pt x="1260221" y="86309"/>
                  </a:moveTo>
                  <a:lnTo>
                    <a:pt x="1258417" y="77406"/>
                  </a:lnTo>
                  <a:lnTo>
                    <a:pt x="1253515" y="70142"/>
                  </a:lnTo>
                  <a:lnTo>
                    <a:pt x="1246251" y="65239"/>
                  </a:lnTo>
                  <a:lnTo>
                    <a:pt x="1237361" y="63449"/>
                  </a:lnTo>
                  <a:lnTo>
                    <a:pt x="1228458" y="65239"/>
                  </a:lnTo>
                  <a:lnTo>
                    <a:pt x="1221193" y="70142"/>
                  </a:lnTo>
                  <a:lnTo>
                    <a:pt x="1216291" y="77406"/>
                  </a:lnTo>
                  <a:lnTo>
                    <a:pt x="1214501" y="86309"/>
                  </a:lnTo>
                  <a:lnTo>
                    <a:pt x="1216291" y="95199"/>
                  </a:lnTo>
                  <a:lnTo>
                    <a:pt x="1221193" y="102463"/>
                  </a:lnTo>
                  <a:lnTo>
                    <a:pt x="1228458" y="107365"/>
                  </a:lnTo>
                  <a:lnTo>
                    <a:pt x="1237361" y="109169"/>
                  </a:lnTo>
                  <a:lnTo>
                    <a:pt x="1246251" y="107365"/>
                  </a:lnTo>
                  <a:lnTo>
                    <a:pt x="1253515" y="102463"/>
                  </a:lnTo>
                  <a:lnTo>
                    <a:pt x="1258417" y="95199"/>
                  </a:lnTo>
                  <a:lnTo>
                    <a:pt x="1260221" y="86309"/>
                  </a:lnTo>
                  <a:close/>
                </a:path>
                <a:path w="2652395" h="240664">
                  <a:moveTo>
                    <a:pt x="1608607" y="88874"/>
                  </a:moveTo>
                  <a:lnTo>
                    <a:pt x="1606804" y="79984"/>
                  </a:lnTo>
                  <a:lnTo>
                    <a:pt x="1601914" y="72707"/>
                  </a:lnTo>
                  <a:lnTo>
                    <a:pt x="1594637" y="67818"/>
                  </a:lnTo>
                  <a:lnTo>
                    <a:pt x="1585747" y="66014"/>
                  </a:lnTo>
                  <a:lnTo>
                    <a:pt x="1576844" y="67818"/>
                  </a:lnTo>
                  <a:lnTo>
                    <a:pt x="1569580" y="72707"/>
                  </a:lnTo>
                  <a:lnTo>
                    <a:pt x="1564678" y="79984"/>
                  </a:lnTo>
                  <a:lnTo>
                    <a:pt x="1562887" y="88874"/>
                  </a:lnTo>
                  <a:lnTo>
                    <a:pt x="1564678" y="97777"/>
                  </a:lnTo>
                  <a:lnTo>
                    <a:pt x="1569580" y="105041"/>
                  </a:lnTo>
                  <a:lnTo>
                    <a:pt x="1576844" y="109943"/>
                  </a:lnTo>
                  <a:lnTo>
                    <a:pt x="1585747" y="111734"/>
                  </a:lnTo>
                  <a:lnTo>
                    <a:pt x="1594637" y="109943"/>
                  </a:lnTo>
                  <a:lnTo>
                    <a:pt x="1601914" y="105041"/>
                  </a:lnTo>
                  <a:lnTo>
                    <a:pt x="1606804" y="97777"/>
                  </a:lnTo>
                  <a:lnTo>
                    <a:pt x="1608607" y="88874"/>
                  </a:lnTo>
                  <a:close/>
                </a:path>
                <a:path w="2652395" h="240664">
                  <a:moveTo>
                    <a:pt x="1962315" y="107111"/>
                  </a:moveTo>
                  <a:lnTo>
                    <a:pt x="1960511" y="98221"/>
                  </a:lnTo>
                  <a:lnTo>
                    <a:pt x="1955622" y="90957"/>
                  </a:lnTo>
                  <a:lnTo>
                    <a:pt x="1948345" y="86055"/>
                  </a:lnTo>
                  <a:lnTo>
                    <a:pt x="1939455" y="84251"/>
                  </a:lnTo>
                  <a:lnTo>
                    <a:pt x="1930552" y="86055"/>
                  </a:lnTo>
                  <a:lnTo>
                    <a:pt x="1923288" y="90957"/>
                  </a:lnTo>
                  <a:lnTo>
                    <a:pt x="1918385" y="98221"/>
                  </a:lnTo>
                  <a:lnTo>
                    <a:pt x="1916595" y="107111"/>
                  </a:lnTo>
                  <a:lnTo>
                    <a:pt x="1918385" y="116014"/>
                  </a:lnTo>
                  <a:lnTo>
                    <a:pt x="1923288" y="123278"/>
                  </a:lnTo>
                  <a:lnTo>
                    <a:pt x="1930552" y="128181"/>
                  </a:lnTo>
                  <a:lnTo>
                    <a:pt x="1939455" y="129971"/>
                  </a:lnTo>
                  <a:lnTo>
                    <a:pt x="1948345" y="128181"/>
                  </a:lnTo>
                  <a:lnTo>
                    <a:pt x="1955622" y="123278"/>
                  </a:lnTo>
                  <a:lnTo>
                    <a:pt x="1960511" y="116014"/>
                  </a:lnTo>
                  <a:lnTo>
                    <a:pt x="1962315" y="107111"/>
                  </a:lnTo>
                  <a:close/>
                </a:path>
                <a:path w="2652395" h="240664">
                  <a:moveTo>
                    <a:pt x="2305062" y="99758"/>
                  </a:moveTo>
                  <a:lnTo>
                    <a:pt x="2303272" y="90855"/>
                  </a:lnTo>
                  <a:lnTo>
                    <a:pt x="2298369" y="83591"/>
                  </a:lnTo>
                  <a:lnTo>
                    <a:pt x="2291105" y="78689"/>
                  </a:lnTo>
                  <a:lnTo>
                    <a:pt x="2282202" y="76898"/>
                  </a:lnTo>
                  <a:lnTo>
                    <a:pt x="2273312" y="78689"/>
                  </a:lnTo>
                  <a:lnTo>
                    <a:pt x="2266048" y="83591"/>
                  </a:lnTo>
                  <a:lnTo>
                    <a:pt x="2261146" y="90855"/>
                  </a:lnTo>
                  <a:lnTo>
                    <a:pt x="2259342" y="99758"/>
                  </a:lnTo>
                  <a:lnTo>
                    <a:pt x="2261146" y="108648"/>
                  </a:lnTo>
                  <a:lnTo>
                    <a:pt x="2266048" y="115925"/>
                  </a:lnTo>
                  <a:lnTo>
                    <a:pt x="2273312" y="120815"/>
                  </a:lnTo>
                  <a:lnTo>
                    <a:pt x="2282202" y="122618"/>
                  </a:lnTo>
                  <a:lnTo>
                    <a:pt x="2291105" y="120815"/>
                  </a:lnTo>
                  <a:lnTo>
                    <a:pt x="2298369" y="115925"/>
                  </a:lnTo>
                  <a:lnTo>
                    <a:pt x="2303272" y="108648"/>
                  </a:lnTo>
                  <a:lnTo>
                    <a:pt x="2305062" y="99758"/>
                  </a:lnTo>
                  <a:close/>
                </a:path>
                <a:path w="2652395" h="240664">
                  <a:moveTo>
                    <a:pt x="2652204" y="116738"/>
                  </a:moveTo>
                  <a:lnTo>
                    <a:pt x="2650413" y="107848"/>
                  </a:lnTo>
                  <a:lnTo>
                    <a:pt x="2645511" y="100584"/>
                  </a:lnTo>
                  <a:lnTo>
                    <a:pt x="2638247" y="95681"/>
                  </a:lnTo>
                  <a:lnTo>
                    <a:pt x="2629344" y="93878"/>
                  </a:lnTo>
                  <a:lnTo>
                    <a:pt x="2620454" y="95681"/>
                  </a:lnTo>
                  <a:lnTo>
                    <a:pt x="2613177" y="100584"/>
                  </a:lnTo>
                  <a:lnTo>
                    <a:pt x="2608288" y="107848"/>
                  </a:lnTo>
                  <a:lnTo>
                    <a:pt x="2606484" y="116738"/>
                  </a:lnTo>
                  <a:lnTo>
                    <a:pt x="2608288" y="125641"/>
                  </a:lnTo>
                  <a:lnTo>
                    <a:pt x="2613177" y="132905"/>
                  </a:lnTo>
                  <a:lnTo>
                    <a:pt x="2620454" y="137807"/>
                  </a:lnTo>
                  <a:lnTo>
                    <a:pt x="2629344" y="139598"/>
                  </a:lnTo>
                  <a:lnTo>
                    <a:pt x="2638247" y="137807"/>
                  </a:lnTo>
                  <a:lnTo>
                    <a:pt x="2645511" y="132905"/>
                  </a:lnTo>
                  <a:lnTo>
                    <a:pt x="2650413" y="125641"/>
                  </a:lnTo>
                  <a:lnTo>
                    <a:pt x="2652204" y="116738"/>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3" name="object 133"/>
            <p:cNvSpPr/>
            <p:nvPr/>
          </p:nvSpPr>
          <p:spPr>
            <a:xfrm>
              <a:off x="1851558" y="4716551"/>
              <a:ext cx="3201670" cy="268605"/>
            </a:xfrm>
            <a:custGeom>
              <a:avLst/>
              <a:gdLst/>
              <a:ahLst/>
              <a:cxnLst/>
              <a:rect l="l" t="t" r="r" b="b"/>
              <a:pathLst>
                <a:path w="3201670" h="268604">
                  <a:moveTo>
                    <a:pt x="45720" y="241604"/>
                  </a:moveTo>
                  <a:lnTo>
                    <a:pt x="43929" y="232702"/>
                  </a:lnTo>
                  <a:lnTo>
                    <a:pt x="39027" y="225437"/>
                  </a:lnTo>
                  <a:lnTo>
                    <a:pt x="31762" y="220535"/>
                  </a:lnTo>
                  <a:lnTo>
                    <a:pt x="22860" y="218744"/>
                  </a:lnTo>
                  <a:lnTo>
                    <a:pt x="13957" y="220535"/>
                  </a:lnTo>
                  <a:lnTo>
                    <a:pt x="6692" y="225437"/>
                  </a:lnTo>
                  <a:lnTo>
                    <a:pt x="1790" y="232702"/>
                  </a:lnTo>
                  <a:lnTo>
                    <a:pt x="0" y="241604"/>
                  </a:lnTo>
                  <a:lnTo>
                    <a:pt x="1790" y="250507"/>
                  </a:lnTo>
                  <a:lnTo>
                    <a:pt x="6692" y="257771"/>
                  </a:lnTo>
                  <a:lnTo>
                    <a:pt x="13957" y="262674"/>
                  </a:lnTo>
                  <a:lnTo>
                    <a:pt x="22860" y="264464"/>
                  </a:lnTo>
                  <a:lnTo>
                    <a:pt x="31762" y="262674"/>
                  </a:lnTo>
                  <a:lnTo>
                    <a:pt x="39027" y="257771"/>
                  </a:lnTo>
                  <a:lnTo>
                    <a:pt x="43929" y="250507"/>
                  </a:lnTo>
                  <a:lnTo>
                    <a:pt x="45720" y="241604"/>
                  </a:lnTo>
                  <a:close/>
                </a:path>
                <a:path w="3201670" h="268604">
                  <a:moveTo>
                    <a:pt x="391160" y="242455"/>
                  </a:moveTo>
                  <a:lnTo>
                    <a:pt x="389369" y="233565"/>
                  </a:lnTo>
                  <a:lnTo>
                    <a:pt x="384467" y="226301"/>
                  </a:lnTo>
                  <a:lnTo>
                    <a:pt x="377202" y="221399"/>
                  </a:lnTo>
                  <a:lnTo>
                    <a:pt x="368300" y="219595"/>
                  </a:lnTo>
                  <a:lnTo>
                    <a:pt x="359397" y="221399"/>
                  </a:lnTo>
                  <a:lnTo>
                    <a:pt x="352132" y="226301"/>
                  </a:lnTo>
                  <a:lnTo>
                    <a:pt x="347230" y="233565"/>
                  </a:lnTo>
                  <a:lnTo>
                    <a:pt x="345440" y="242455"/>
                  </a:lnTo>
                  <a:lnTo>
                    <a:pt x="347230" y="251358"/>
                  </a:lnTo>
                  <a:lnTo>
                    <a:pt x="352132" y="258622"/>
                  </a:lnTo>
                  <a:lnTo>
                    <a:pt x="359397" y="263525"/>
                  </a:lnTo>
                  <a:lnTo>
                    <a:pt x="368300" y="265315"/>
                  </a:lnTo>
                  <a:lnTo>
                    <a:pt x="377202" y="263525"/>
                  </a:lnTo>
                  <a:lnTo>
                    <a:pt x="384467" y="258622"/>
                  </a:lnTo>
                  <a:lnTo>
                    <a:pt x="389369" y="251358"/>
                  </a:lnTo>
                  <a:lnTo>
                    <a:pt x="391160" y="242455"/>
                  </a:lnTo>
                  <a:close/>
                </a:path>
                <a:path w="3201670" h="268604">
                  <a:moveTo>
                    <a:pt x="745528" y="242455"/>
                  </a:moveTo>
                  <a:lnTo>
                    <a:pt x="743724" y="233565"/>
                  </a:lnTo>
                  <a:lnTo>
                    <a:pt x="738822" y="226301"/>
                  </a:lnTo>
                  <a:lnTo>
                    <a:pt x="731558" y="221399"/>
                  </a:lnTo>
                  <a:lnTo>
                    <a:pt x="722668" y="219595"/>
                  </a:lnTo>
                  <a:lnTo>
                    <a:pt x="713765" y="221399"/>
                  </a:lnTo>
                  <a:lnTo>
                    <a:pt x="706501" y="226301"/>
                  </a:lnTo>
                  <a:lnTo>
                    <a:pt x="701598" y="233565"/>
                  </a:lnTo>
                  <a:lnTo>
                    <a:pt x="699808" y="242455"/>
                  </a:lnTo>
                  <a:lnTo>
                    <a:pt x="701598" y="251358"/>
                  </a:lnTo>
                  <a:lnTo>
                    <a:pt x="706501" y="258622"/>
                  </a:lnTo>
                  <a:lnTo>
                    <a:pt x="713765" y="263525"/>
                  </a:lnTo>
                  <a:lnTo>
                    <a:pt x="722668" y="265315"/>
                  </a:lnTo>
                  <a:lnTo>
                    <a:pt x="731558" y="263525"/>
                  </a:lnTo>
                  <a:lnTo>
                    <a:pt x="738822" y="258622"/>
                  </a:lnTo>
                  <a:lnTo>
                    <a:pt x="743724" y="251358"/>
                  </a:lnTo>
                  <a:lnTo>
                    <a:pt x="745528" y="242455"/>
                  </a:lnTo>
                  <a:close/>
                </a:path>
                <a:path w="3201670" h="268604">
                  <a:moveTo>
                    <a:pt x="1093546" y="245198"/>
                  </a:moveTo>
                  <a:lnTo>
                    <a:pt x="1091755" y="236308"/>
                  </a:lnTo>
                  <a:lnTo>
                    <a:pt x="1086853" y="229031"/>
                  </a:lnTo>
                  <a:lnTo>
                    <a:pt x="1079588" y="224142"/>
                  </a:lnTo>
                  <a:lnTo>
                    <a:pt x="1070686" y="222338"/>
                  </a:lnTo>
                  <a:lnTo>
                    <a:pt x="1061783" y="224142"/>
                  </a:lnTo>
                  <a:lnTo>
                    <a:pt x="1054519" y="229031"/>
                  </a:lnTo>
                  <a:lnTo>
                    <a:pt x="1049616" y="236308"/>
                  </a:lnTo>
                  <a:lnTo>
                    <a:pt x="1047826" y="245198"/>
                  </a:lnTo>
                  <a:lnTo>
                    <a:pt x="1049616" y="254101"/>
                  </a:lnTo>
                  <a:lnTo>
                    <a:pt x="1054519" y="261366"/>
                  </a:lnTo>
                  <a:lnTo>
                    <a:pt x="1061783" y="266268"/>
                  </a:lnTo>
                  <a:lnTo>
                    <a:pt x="1070686" y="268058"/>
                  </a:lnTo>
                  <a:lnTo>
                    <a:pt x="1079588" y="266268"/>
                  </a:lnTo>
                  <a:lnTo>
                    <a:pt x="1086853" y="261366"/>
                  </a:lnTo>
                  <a:lnTo>
                    <a:pt x="1091755" y="254101"/>
                  </a:lnTo>
                  <a:lnTo>
                    <a:pt x="1093546" y="245198"/>
                  </a:lnTo>
                  <a:close/>
                </a:path>
                <a:path w="3201670" h="268604">
                  <a:moveTo>
                    <a:pt x="1437322" y="237959"/>
                  </a:moveTo>
                  <a:lnTo>
                    <a:pt x="1435531" y="229057"/>
                  </a:lnTo>
                  <a:lnTo>
                    <a:pt x="1430629" y="221792"/>
                  </a:lnTo>
                  <a:lnTo>
                    <a:pt x="1423365" y="216890"/>
                  </a:lnTo>
                  <a:lnTo>
                    <a:pt x="1414462" y="215099"/>
                  </a:lnTo>
                  <a:lnTo>
                    <a:pt x="1405572" y="216890"/>
                  </a:lnTo>
                  <a:lnTo>
                    <a:pt x="1398295" y="221792"/>
                  </a:lnTo>
                  <a:lnTo>
                    <a:pt x="1393405" y="229057"/>
                  </a:lnTo>
                  <a:lnTo>
                    <a:pt x="1391602" y="237959"/>
                  </a:lnTo>
                  <a:lnTo>
                    <a:pt x="1393405" y="246849"/>
                  </a:lnTo>
                  <a:lnTo>
                    <a:pt x="1398295" y="254127"/>
                  </a:lnTo>
                  <a:lnTo>
                    <a:pt x="1405572" y="259016"/>
                  </a:lnTo>
                  <a:lnTo>
                    <a:pt x="1414462" y="260819"/>
                  </a:lnTo>
                  <a:lnTo>
                    <a:pt x="1423365" y="259016"/>
                  </a:lnTo>
                  <a:lnTo>
                    <a:pt x="1430629" y="254127"/>
                  </a:lnTo>
                  <a:lnTo>
                    <a:pt x="1435531" y="246849"/>
                  </a:lnTo>
                  <a:lnTo>
                    <a:pt x="1437322" y="237959"/>
                  </a:lnTo>
                  <a:close/>
                </a:path>
                <a:path w="3201670" h="268604">
                  <a:moveTo>
                    <a:pt x="1791817" y="238709"/>
                  </a:moveTo>
                  <a:lnTo>
                    <a:pt x="1790026" y="229806"/>
                  </a:lnTo>
                  <a:lnTo>
                    <a:pt x="1785124" y="222542"/>
                  </a:lnTo>
                  <a:lnTo>
                    <a:pt x="1777860" y="217639"/>
                  </a:lnTo>
                  <a:lnTo>
                    <a:pt x="1768957" y="215849"/>
                  </a:lnTo>
                  <a:lnTo>
                    <a:pt x="1760067" y="217639"/>
                  </a:lnTo>
                  <a:lnTo>
                    <a:pt x="1752790" y="222542"/>
                  </a:lnTo>
                  <a:lnTo>
                    <a:pt x="1747901" y="229806"/>
                  </a:lnTo>
                  <a:lnTo>
                    <a:pt x="1746097" y="238709"/>
                  </a:lnTo>
                  <a:lnTo>
                    <a:pt x="1747901" y="247599"/>
                  </a:lnTo>
                  <a:lnTo>
                    <a:pt x="1752790" y="254876"/>
                  </a:lnTo>
                  <a:lnTo>
                    <a:pt x="1760067" y="259765"/>
                  </a:lnTo>
                  <a:lnTo>
                    <a:pt x="1768957" y="261569"/>
                  </a:lnTo>
                  <a:lnTo>
                    <a:pt x="1777860" y="259765"/>
                  </a:lnTo>
                  <a:lnTo>
                    <a:pt x="1785124" y="254876"/>
                  </a:lnTo>
                  <a:lnTo>
                    <a:pt x="1790026" y="247599"/>
                  </a:lnTo>
                  <a:lnTo>
                    <a:pt x="1791817" y="238709"/>
                  </a:lnTo>
                  <a:close/>
                </a:path>
                <a:path w="3201670" h="268604">
                  <a:moveTo>
                    <a:pt x="2139581" y="237274"/>
                  </a:moveTo>
                  <a:lnTo>
                    <a:pt x="2137791" y="228371"/>
                  </a:lnTo>
                  <a:lnTo>
                    <a:pt x="2132888" y="221107"/>
                  </a:lnTo>
                  <a:lnTo>
                    <a:pt x="2125624" y="216204"/>
                  </a:lnTo>
                  <a:lnTo>
                    <a:pt x="2116721" y="214414"/>
                  </a:lnTo>
                  <a:lnTo>
                    <a:pt x="2107819" y="216204"/>
                  </a:lnTo>
                  <a:lnTo>
                    <a:pt x="2100554" y="221107"/>
                  </a:lnTo>
                  <a:lnTo>
                    <a:pt x="2095652" y="228371"/>
                  </a:lnTo>
                  <a:lnTo>
                    <a:pt x="2093861" y="237274"/>
                  </a:lnTo>
                  <a:lnTo>
                    <a:pt x="2095652" y="246164"/>
                  </a:lnTo>
                  <a:lnTo>
                    <a:pt x="2100554" y="253441"/>
                  </a:lnTo>
                  <a:lnTo>
                    <a:pt x="2107819" y="258330"/>
                  </a:lnTo>
                  <a:lnTo>
                    <a:pt x="2116721" y="260134"/>
                  </a:lnTo>
                  <a:lnTo>
                    <a:pt x="2125624" y="258330"/>
                  </a:lnTo>
                  <a:lnTo>
                    <a:pt x="2132888" y="253441"/>
                  </a:lnTo>
                  <a:lnTo>
                    <a:pt x="2137791" y="246164"/>
                  </a:lnTo>
                  <a:lnTo>
                    <a:pt x="2139581" y="237274"/>
                  </a:lnTo>
                  <a:close/>
                </a:path>
                <a:path w="3201670" h="268604">
                  <a:moveTo>
                    <a:pt x="2834309" y="242493"/>
                  </a:moveTo>
                  <a:lnTo>
                    <a:pt x="2832506" y="233603"/>
                  </a:lnTo>
                  <a:lnTo>
                    <a:pt x="2827604" y="226339"/>
                  </a:lnTo>
                  <a:lnTo>
                    <a:pt x="2820339" y="221437"/>
                  </a:lnTo>
                  <a:lnTo>
                    <a:pt x="2811449" y="219633"/>
                  </a:lnTo>
                  <a:lnTo>
                    <a:pt x="2802547" y="221437"/>
                  </a:lnTo>
                  <a:lnTo>
                    <a:pt x="2795282" y="226339"/>
                  </a:lnTo>
                  <a:lnTo>
                    <a:pt x="2790380" y="233603"/>
                  </a:lnTo>
                  <a:lnTo>
                    <a:pt x="2788589" y="242493"/>
                  </a:lnTo>
                  <a:lnTo>
                    <a:pt x="2790380" y="251396"/>
                  </a:lnTo>
                  <a:lnTo>
                    <a:pt x="2795282" y="258660"/>
                  </a:lnTo>
                  <a:lnTo>
                    <a:pt x="2802547" y="263563"/>
                  </a:lnTo>
                  <a:lnTo>
                    <a:pt x="2811449" y="265353"/>
                  </a:lnTo>
                  <a:lnTo>
                    <a:pt x="2820339" y="263563"/>
                  </a:lnTo>
                  <a:lnTo>
                    <a:pt x="2827604" y="258660"/>
                  </a:lnTo>
                  <a:lnTo>
                    <a:pt x="2832506" y="251396"/>
                  </a:lnTo>
                  <a:lnTo>
                    <a:pt x="2834309" y="242493"/>
                  </a:lnTo>
                  <a:close/>
                </a:path>
                <a:path w="3201670" h="268604">
                  <a:moveTo>
                    <a:pt x="2841256" y="22860"/>
                  </a:moveTo>
                  <a:lnTo>
                    <a:pt x="2839453" y="13957"/>
                  </a:lnTo>
                  <a:lnTo>
                    <a:pt x="2834551" y="6692"/>
                  </a:lnTo>
                  <a:lnTo>
                    <a:pt x="2827286" y="1790"/>
                  </a:lnTo>
                  <a:lnTo>
                    <a:pt x="2818396" y="0"/>
                  </a:lnTo>
                  <a:lnTo>
                    <a:pt x="2809494" y="1790"/>
                  </a:lnTo>
                  <a:lnTo>
                    <a:pt x="2802229" y="6692"/>
                  </a:lnTo>
                  <a:lnTo>
                    <a:pt x="2797327" y="13957"/>
                  </a:lnTo>
                  <a:lnTo>
                    <a:pt x="2795536" y="22860"/>
                  </a:lnTo>
                  <a:lnTo>
                    <a:pt x="2797327" y="31750"/>
                  </a:lnTo>
                  <a:lnTo>
                    <a:pt x="2802229" y="39014"/>
                  </a:lnTo>
                  <a:lnTo>
                    <a:pt x="2809494" y="43916"/>
                  </a:lnTo>
                  <a:lnTo>
                    <a:pt x="2818396" y="45720"/>
                  </a:lnTo>
                  <a:lnTo>
                    <a:pt x="2827286" y="43916"/>
                  </a:lnTo>
                  <a:lnTo>
                    <a:pt x="2834551" y="39014"/>
                  </a:lnTo>
                  <a:lnTo>
                    <a:pt x="2839453" y="31750"/>
                  </a:lnTo>
                  <a:lnTo>
                    <a:pt x="2841256" y="22860"/>
                  </a:lnTo>
                  <a:close/>
                </a:path>
                <a:path w="3201670" h="268604">
                  <a:moveTo>
                    <a:pt x="3201111" y="25438"/>
                  </a:moveTo>
                  <a:lnTo>
                    <a:pt x="3199307" y="16548"/>
                  </a:lnTo>
                  <a:lnTo>
                    <a:pt x="3194418" y="9283"/>
                  </a:lnTo>
                  <a:lnTo>
                    <a:pt x="3187141" y="4381"/>
                  </a:lnTo>
                  <a:lnTo>
                    <a:pt x="3178251" y="2578"/>
                  </a:lnTo>
                  <a:lnTo>
                    <a:pt x="3169348" y="4381"/>
                  </a:lnTo>
                  <a:lnTo>
                    <a:pt x="3162084" y="9283"/>
                  </a:lnTo>
                  <a:lnTo>
                    <a:pt x="3157182" y="16548"/>
                  </a:lnTo>
                  <a:lnTo>
                    <a:pt x="3155391" y="25438"/>
                  </a:lnTo>
                  <a:lnTo>
                    <a:pt x="3157182" y="34340"/>
                  </a:lnTo>
                  <a:lnTo>
                    <a:pt x="3162084" y="41605"/>
                  </a:lnTo>
                  <a:lnTo>
                    <a:pt x="3169348" y="46507"/>
                  </a:lnTo>
                  <a:lnTo>
                    <a:pt x="3178251" y="48298"/>
                  </a:lnTo>
                  <a:lnTo>
                    <a:pt x="3187141" y="46507"/>
                  </a:lnTo>
                  <a:lnTo>
                    <a:pt x="3194418" y="41605"/>
                  </a:lnTo>
                  <a:lnTo>
                    <a:pt x="3199307" y="34340"/>
                  </a:lnTo>
                  <a:lnTo>
                    <a:pt x="3201111" y="25438"/>
                  </a:lnTo>
                  <a:close/>
                </a:path>
              </a:pathLst>
            </a:custGeom>
            <a:solidFill>
              <a:schemeClr val="accent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4" name="object 134"/>
            <p:cNvSpPr/>
            <p:nvPr/>
          </p:nvSpPr>
          <p:spPr>
            <a:xfrm>
              <a:off x="3939144" y="4841523"/>
              <a:ext cx="71755" cy="0"/>
            </a:xfrm>
            <a:custGeom>
              <a:avLst/>
              <a:gdLst/>
              <a:ahLst/>
              <a:cxnLst/>
              <a:rect l="l" t="t" r="r" b="b"/>
              <a:pathLst>
                <a:path w="71754">
                  <a:moveTo>
                    <a:pt x="71587" y="0"/>
                  </a:moveTo>
                  <a:lnTo>
                    <a:pt x="71587" y="0"/>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5" name="object 135"/>
            <p:cNvSpPr/>
            <p:nvPr/>
          </p:nvSpPr>
          <p:spPr>
            <a:xfrm>
              <a:off x="3974957" y="4805711"/>
              <a:ext cx="0" cy="71755"/>
            </a:xfrm>
            <a:custGeom>
              <a:avLst/>
              <a:gdLst/>
              <a:ahLst/>
              <a:cxnLst/>
              <a:rect l="l" t="t" r="r" b="b"/>
              <a:pathLst>
                <a:path h="71754">
                  <a:moveTo>
                    <a:pt x="0" y="71586"/>
                  </a:moveTo>
                  <a:lnTo>
                    <a:pt x="0" y="71586"/>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6" name="object 136"/>
            <p:cNvSpPr/>
            <p:nvPr/>
          </p:nvSpPr>
          <p:spPr>
            <a:xfrm>
              <a:off x="3590372" y="4706899"/>
              <a:ext cx="71755" cy="0"/>
            </a:xfrm>
            <a:custGeom>
              <a:avLst/>
              <a:gdLst/>
              <a:ahLst/>
              <a:cxnLst/>
              <a:rect l="l" t="t" r="r" b="b"/>
              <a:pathLst>
                <a:path w="71754">
                  <a:moveTo>
                    <a:pt x="71587" y="0"/>
                  </a:moveTo>
                  <a:lnTo>
                    <a:pt x="71587" y="0"/>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7" name="object 137"/>
            <p:cNvSpPr/>
            <p:nvPr/>
          </p:nvSpPr>
          <p:spPr>
            <a:xfrm>
              <a:off x="3626185" y="4671087"/>
              <a:ext cx="0" cy="71755"/>
            </a:xfrm>
            <a:custGeom>
              <a:avLst/>
              <a:gdLst/>
              <a:ahLst/>
              <a:cxnLst/>
              <a:rect l="l" t="t" r="r" b="b"/>
              <a:pathLst>
                <a:path h="71754">
                  <a:moveTo>
                    <a:pt x="0" y="71586"/>
                  </a:moveTo>
                  <a:lnTo>
                    <a:pt x="0" y="71586"/>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8" name="object 138"/>
            <p:cNvSpPr/>
            <p:nvPr/>
          </p:nvSpPr>
          <p:spPr>
            <a:xfrm>
              <a:off x="3599419" y="4666528"/>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9" name="object 139"/>
            <p:cNvSpPr/>
            <p:nvPr/>
          </p:nvSpPr>
          <p:spPr>
            <a:xfrm>
              <a:off x="4301477" y="4716551"/>
              <a:ext cx="45720" cy="71755"/>
            </a:xfrm>
            <a:custGeom>
              <a:avLst/>
              <a:gdLst/>
              <a:ahLst/>
              <a:cxnLst/>
              <a:rect l="l" t="t" r="r" b="b"/>
              <a:pathLst>
                <a:path w="45720" h="71754">
                  <a:moveTo>
                    <a:pt x="45720" y="22860"/>
                  </a:moveTo>
                  <a:lnTo>
                    <a:pt x="43916" y="13957"/>
                  </a:lnTo>
                  <a:lnTo>
                    <a:pt x="39014" y="6692"/>
                  </a:lnTo>
                  <a:lnTo>
                    <a:pt x="31750" y="1790"/>
                  </a:lnTo>
                  <a:lnTo>
                    <a:pt x="22860" y="0"/>
                  </a:lnTo>
                  <a:lnTo>
                    <a:pt x="13957" y="1790"/>
                  </a:lnTo>
                  <a:lnTo>
                    <a:pt x="6692" y="6692"/>
                  </a:lnTo>
                  <a:lnTo>
                    <a:pt x="1790" y="13957"/>
                  </a:lnTo>
                  <a:lnTo>
                    <a:pt x="0" y="22860"/>
                  </a:lnTo>
                  <a:lnTo>
                    <a:pt x="1790" y="31750"/>
                  </a:lnTo>
                  <a:lnTo>
                    <a:pt x="4495" y="35775"/>
                  </a:lnTo>
                  <a:lnTo>
                    <a:pt x="1790" y="39789"/>
                  </a:lnTo>
                  <a:lnTo>
                    <a:pt x="0" y="48679"/>
                  </a:lnTo>
                  <a:lnTo>
                    <a:pt x="1790" y="57581"/>
                  </a:lnTo>
                  <a:lnTo>
                    <a:pt x="6692" y="64846"/>
                  </a:lnTo>
                  <a:lnTo>
                    <a:pt x="13957" y="69748"/>
                  </a:lnTo>
                  <a:lnTo>
                    <a:pt x="22860" y="71539"/>
                  </a:lnTo>
                  <a:lnTo>
                    <a:pt x="31750" y="69748"/>
                  </a:lnTo>
                  <a:lnTo>
                    <a:pt x="39014" y="64846"/>
                  </a:lnTo>
                  <a:lnTo>
                    <a:pt x="43916" y="57581"/>
                  </a:lnTo>
                  <a:lnTo>
                    <a:pt x="45720" y="48679"/>
                  </a:lnTo>
                  <a:lnTo>
                    <a:pt x="43916" y="39789"/>
                  </a:lnTo>
                  <a:lnTo>
                    <a:pt x="41198" y="35775"/>
                  </a:lnTo>
                  <a:lnTo>
                    <a:pt x="43916" y="31750"/>
                  </a:lnTo>
                  <a:lnTo>
                    <a:pt x="45720" y="22860"/>
                  </a:lnTo>
                  <a:close/>
                </a:path>
              </a:pathLst>
            </a:custGeom>
            <a:solidFill>
              <a:schemeClr val="accent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0" name="object 140"/>
            <p:cNvSpPr/>
            <p:nvPr/>
          </p:nvSpPr>
          <p:spPr>
            <a:xfrm>
              <a:off x="4987277" y="4956199"/>
              <a:ext cx="71755" cy="0"/>
            </a:xfrm>
            <a:custGeom>
              <a:avLst/>
              <a:gdLst/>
              <a:ahLst/>
              <a:cxnLst/>
              <a:rect l="l" t="t" r="r" b="b"/>
              <a:pathLst>
                <a:path w="71754">
                  <a:moveTo>
                    <a:pt x="71587" y="0"/>
                  </a:moveTo>
                  <a:lnTo>
                    <a:pt x="71587" y="0"/>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1" name="object 141"/>
            <p:cNvSpPr/>
            <p:nvPr/>
          </p:nvSpPr>
          <p:spPr>
            <a:xfrm>
              <a:off x="5023088" y="4920387"/>
              <a:ext cx="0" cy="71755"/>
            </a:xfrm>
            <a:custGeom>
              <a:avLst/>
              <a:gdLst/>
              <a:ahLst/>
              <a:cxnLst/>
              <a:rect l="l" t="t" r="r" b="b"/>
              <a:pathLst>
                <a:path h="71754">
                  <a:moveTo>
                    <a:pt x="0" y="71586"/>
                  </a:moveTo>
                  <a:lnTo>
                    <a:pt x="0" y="71586"/>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2" name="object 142"/>
            <p:cNvSpPr/>
            <p:nvPr/>
          </p:nvSpPr>
          <p:spPr>
            <a:xfrm>
              <a:off x="4283492" y="4956199"/>
              <a:ext cx="71755" cy="0"/>
            </a:xfrm>
            <a:custGeom>
              <a:avLst/>
              <a:gdLst/>
              <a:ahLst/>
              <a:cxnLst/>
              <a:rect l="l" t="t" r="r" b="b"/>
              <a:pathLst>
                <a:path w="71754">
                  <a:moveTo>
                    <a:pt x="71587" y="0"/>
                  </a:moveTo>
                  <a:lnTo>
                    <a:pt x="71587" y="0"/>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3" name="object 143"/>
            <p:cNvSpPr/>
            <p:nvPr/>
          </p:nvSpPr>
          <p:spPr>
            <a:xfrm>
              <a:off x="4319305" y="4920387"/>
              <a:ext cx="0" cy="71755"/>
            </a:xfrm>
            <a:custGeom>
              <a:avLst/>
              <a:gdLst/>
              <a:ahLst/>
              <a:cxnLst/>
              <a:rect l="l" t="t" r="r" b="b"/>
              <a:pathLst>
                <a:path h="71754">
                  <a:moveTo>
                    <a:pt x="0" y="71586"/>
                  </a:moveTo>
                  <a:lnTo>
                    <a:pt x="0" y="71586"/>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4" name="object 144"/>
            <p:cNvSpPr/>
            <p:nvPr/>
          </p:nvSpPr>
          <p:spPr>
            <a:xfrm>
              <a:off x="3930868" y="4539302"/>
              <a:ext cx="82550" cy="82550"/>
            </a:xfrm>
            <a:custGeom>
              <a:avLst/>
              <a:gdLst/>
              <a:ahLst/>
              <a:cxnLst/>
              <a:rect l="l" t="t" r="r" b="b"/>
              <a:pathLst>
                <a:path w="82550" h="82550">
                  <a:moveTo>
                    <a:pt x="41008" y="0"/>
                  </a:moveTo>
                  <a:lnTo>
                    <a:pt x="0" y="41008"/>
                  </a:lnTo>
                  <a:lnTo>
                    <a:pt x="41008" y="82003"/>
                  </a:lnTo>
                  <a:lnTo>
                    <a:pt x="82016" y="41008"/>
                  </a:lnTo>
                  <a:lnTo>
                    <a:pt x="41008" y="0"/>
                  </a:lnTo>
                  <a:close/>
                </a:path>
              </a:pathLst>
            </a:custGeom>
            <a:solidFill>
              <a:srgbClr val="A69F9F"/>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5" name="object 145"/>
            <p:cNvSpPr/>
            <p:nvPr/>
          </p:nvSpPr>
          <p:spPr>
            <a:xfrm>
              <a:off x="3949015" y="4735083"/>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6" name="object 146"/>
            <p:cNvSpPr/>
            <p:nvPr/>
          </p:nvSpPr>
          <p:spPr>
            <a:xfrm>
              <a:off x="2227761" y="5109134"/>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7" name="object 147"/>
            <p:cNvSpPr/>
            <p:nvPr/>
          </p:nvSpPr>
          <p:spPr>
            <a:xfrm>
              <a:off x="2942075" y="5109137"/>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8" name="object 148"/>
            <p:cNvSpPr/>
            <p:nvPr/>
          </p:nvSpPr>
          <p:spPr>
            <a:xfrm>
              <a:off x="3656389" y="5109139"/>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9" name="object 149"/>
            <p:cNvSpPr/>
            <p:nvPr/>
          </p:nvSpPr>
          <p:spPr>
            <a:xfrm>
              <a:off x="5085017" y="5109145"/>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0" name="object 150"/>
            <p:cNvSpPr/>
            <p:nvPr/>
          </p:nvSpPr>
          <p:spPr>
            <a:xfrm>
              <a:off x="5442174" y="5109145"/>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1" name="object 151"/>
            <p:cNvSpPr/>
            <p:nvPr/>
          </p:nvSpPr>
          <p:spPr>
            <a:xfrm>
              <a:off x="6156493" y="5100180"/>
              <a:ext cx="0" cy="91440"/>
            </a:xfrm>
            <a:custGeom>
              <a:avLst/>
              <a:gdLst/>
              <a:ahLst/>
              <a:cxnLst/>
              <a:rect l="l" t="t" r="r" b="b"/>
              <a:pathLst>
                <a:path h="91439">
                  <a:moveTo>
                    <a:pt x="0" y="91393"/>
                  </a:moveTo>
                  <a:lnTo>
                    <a:pt x="0" y="91393"/>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152" name="object 152"/>
          <p:cNvSpPr txBox="1"/>
          <p:nvPr/>
        </p:nvSpPr>
        <p:spPr>
          <a:xfrm>
            <a:off x="1827845" y="5185155"/>
            <a:ext cx="4433570" cy="294953"/>
          </a:xfrm>
          <a:prstGeom prst="rect">
            <a:avLst/>
          </a:prstGeom>
        </p:spPr>
        <p:txBody>
          <a:bodyPr vert="horz" wrap="square" lIns="0" tIns="12700" rIns="0" bIns="0" rtlCol="0">
            <a:spAutoFit/>
          </a:bodyPr>
          <a:lstStyle/>
          <a:p>
            <a:pPr marL="12700">
              <a:lnSpc>
                <a:spcPts val="1140"/>
              </a:lnSpc>
              <a:spcBef>
                <a:spcPts val="100"/>
              </a:spcBef>
              <a:tabLst>
                <a:tab pos="336550" algn="l"/>
                <a:tab pos="692785" algn="l"/>
                <a:tab pos="1049020" algn="l"/>
                <a:tab pos="1405890" algn="l"/>
                <a:tab pos="1762125" algn="l"/>
                <a:tab pos="2118995" algn="l"/>
                <a:tab pos="2475230" algn="l"/>
                <a:tab pos="2831465" algn="l"/>
                <a:tab pos="3188335" algn="l"/>
                <a:tab pos="3544570" algn="l"/>
                <a:tab pos="3868420" algn="l"/>
                <a:tab pos="4225290" algn="l"/>
              </a:tabLst>
            </a:pPr>
            <a:r>
              <a:rPr sz="1000" spc="-50" dirty="0">
                <a:latin typeface="Arial" panose="020B0604020202020204" pitchFamily="34" charset="0"/>
                <a:cs typeface="Arial" panose="020B0604020202020204" pitchFamily="34" charset="0"/>
              </a:rPr>
              <a:t>9</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18</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27</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36</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45</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54</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63</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72</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81</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90</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99</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108</a:t>
            </a:r>
            <a:r>
              <a:rPr sz="1000" dirty="0">
                <a:latin typeface="Arial" panose="020B0604020202020204" pitchFamily="34" charset="0"/>
                <a:cs typeface="Arial" panose="020B0604020202020204" pitchFamily="34" charset="0"/>
              </a:rPr>
              <a:t>	</a:t>
            </a:r>
            <a:r>
              <a:rPr sz="1000" spc="-25" dirty="0">
                <a:latin typeface="Arial" panose="020B0604020202020204" pitchFamily="34" charset="0"/>
                <a:cs typeface="Arial" panose="020B0604020202020204" pitchFamily="34" charset="0"/>
              </a:rPr>
              <a:t>117</a:t>
            </a:r>
            <a:endParaRPr sz="1000" dirty="0">
              <a:latin typeface="Arial" panose="020B0604020202020204" pitchFamily="34" charset="0"/>
              <a:cs typeface="Arial" panose="020B0604020202020204" pitchFamily="34" charset="0"/>
            </a:endParaRPr>
          </a:p>
          <a:p>
            <a:pPr marL="1014094">
              <a:lnSpc>
                <a:spcPts val="1140"/>
              </a:lnSpc>
            </a:pPr>
            <a:r>
              <a:rPr sz="1000" b="1" dirty="0">
                <a:latin typeface="Arial" panose="020B0604020202020204" pitchFamily="34" charset="0"/>
                <a:cs typeface="Arial" panose="020B0604020202020204" pitchFamily="34" charset="0"/>
              </a:rPr>
              <a:t>Time</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since</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start</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of</a:t>
            </a:r>
            <a:r>
              <a:rPr sz="1000" b="1" spc="-20" dirty="0">
                <a:latin typeface="Arial" panose="020B0604020202020204" pitchFamily="34" charset="0"/>
                <a:cs typeface="Arial" panose="020B0604020202020204" pitchFamily="34" charset="0"/>
              </a:rPr>
              <a:t> </a:t>
            </a:r>
            <a:r>
              <a:rPr sz="1000" b="1" dirty="0">
                <a:latin typeface="Arial" panose="020B0604020202020204" pitchFamily="34" charset="0"/>
                <a:cs typeface="Arial" panose="020B0604020202020204" pitchFamily="34" charset="0"/>
              </a:rPr>
              <a:t>treatment</a:t>
            </a:r>
            <a:r>
              <a:rPr sz="1000" b="1" spc="-15" dirty="0">
                <a:latin typeface="Arial" panose="020B0604020202020204" pitchFamily="34" charset="0"/>
                <a:cs typeface="Arial" panose="020B0604020202020204" pitchFamily="34" charset="0"/>
              </a:rPr>
              <a:t> </a:t>
            </a:r>
            <a:r>
              <a:rPr sz="1000" b="1" spc="-10" dirty="0">
                <a:latin typeface="Arial" panose="020B0604020202020204" pitchFamily="34" charset="0"/>
                <a:cs typeface="Arial" panose="020B0604020202020204" pitchFamily="34" charset="0"/>
              </a:rPr>
              <a:t>(weeks)</a:t>
            </a:r>
            <a:endParaRPr sz="1000" dirty="0">
              <a:latin typeface="Arial" panose="020B0604020202020204" pitchFamily="34" charset="0"/>
              <a:cs typeface="Arial" panose="020B0604020202020204" pitchFamily="34" charset="0"/>
            </a:endParaRPr>
          </a:p>
        </p:txBody>
      </p:sp>
      <p:grpSp>
        <p:nvGrpSpPr>
          <p:cNvPr id="153" name="object 153"/>
          <p:cNvGrpSpPr/>
          <p:nvPr/>
        </p:nvGrpSpPr>
        <p:grpSpPr>
          <a:xfrm>
            <a:off x="1420449" y="3643169"/>
            <a:ext cx="4742815" cy="759460"/>
            <a:chOff x="1420449" y="3643169"/>
            <a:chExt cx="4742815" cy="759460"/>
          </a:xfrm>
        </p:grpSpPr>
        <p:sp>
          <p:nvSpPr>
            <p:cNvPr id="154" name="object 154"/>
            <p:cNvSpPr/>
            <p:nvPr/>
          </p:nvSpPr>
          <p:spPr>
            <a:xfrm>
              <a:off x="1426799" y="3840913"/>
              <a:ext cx="86995" cy="0"/>
            </a:xfrm>
            <a:custGeom>
              <a:avLst/>
              <a:gdLst/>
              <a:ahLst/>
              <a:cxnLst/>
              <a:rect l="l" t="t" r="r" b="b"/>
              <a:pathLst>
                <a:path w="86994">
                  <a:moveTo>
                    <a:pt x="86601" y="0"/>
                  </a:moveTo>
                  <a:lnTo>
                    <a:pt x="86601" y="0"/>
                  </a:lnTo>
                  <a:lnTo>
                    <a:pt x="0" y="0"/>
                  </a:lnTo>
                </a:path>
              </a:pathLst>
            </a:custGeom>
            <a:ln w="12693">
              <a:solidFill>
                <a:srgbClr val="595454"/>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5" name="object 155"/>
            <p:cNvSpPr/>
            <p:nvPr/>
          </p:nvSpPr>
          <p:spPr>
            <a:xfrm>
              <a:off x="3349777" y="4386961"/>
              <a:ext cx="2813685" cy="15875"/>
            </a:xfrm>
            <a:custGeom>
              <a:avLst/>
              <a:gdLst/>
              <a:ahLst/>
              <a:cxnLst/>
              <a:rect l="l" t="t" r="r" b="b"/>
              <a:pathLst>
                <a:path w="2813685" h="15875">
                  <a:moveTo>
                    <a:pt x="50812" y="15608"/>
                  </a:moveTo>
                  <a:lnTo>
                    <a:pt x="50800" y="2908"/>
                  </a:lnTo>
                  <a:lnTo>
                    <a:pt x="0" y="2959"/>
                  </a:lnTo>
                  <a:lnTo>
                    <a:pt x="12" y="15659"/>
                  </a:lnTo>
                  <a:lnTo>
                    <a:pt x="50812" y="15608"/>
                  </a:lnTo>
                  <a:close/>
                </a:path>
                <a:path w="2813685" h="15875">
                  <a:moveTo>
                    <a:pt x="139712" y="15519"/>
                  </a:moveTo>
                  <a:lnTo>
                    <a:pt x="139700" y="2819"/>
                  </a:lnTo>
                  <a:lnTo>
                    <a:pt x="88900" y="2870"/>
                  </a:lnTo>
                  <a:lnTo>
                    <a:pt x="88912" y="15570"/>
                  </a:lnTo>
                  <a:lnTo>
                    <a:pt x="139712" y="15519"/>
                  </a:lnTo>
                  <a:close/>
                </a:path>
                <a:path w="2813685" h="15875">
                  <a:moveTo>
                    <a:pt x="228612" y="15417"/>
                  </a:moveTo>
                  <a:lnTo>
                    <a:pt x="228600" y="2717"/>
                  </a:lnTo>
                  <a:lnTo>
                    <a:pt x="177800" y="2781"/>
                  </a:lnTo>
                  <a:lnTo>
                    <a:pt x="177812" y="15481"/>
                  </a:lnTo>
                  <a:lnTo>
                    <a:pt x="228612" y="15417"/>
                  </a:lnTo>
                  <a:close/>
                </a:path>
                <a:path w="2813685" h="15875">
                  <a:moveTo>
                    <a:pt x="317512" y="15328"/>
                  </a:moveTo>
                  <a:lnTo>
                    <a:pt x="317500" y="2628"/>
                  </a:lnTo>
                  <a:lnTo>
                    <a:pt x="266700" y="2679"/>
                  </a:lnTo>
                  <a:lnTo>
                    <a:pt x="266712" y="15379"/>
                  </a:lnTo>
                  <a:lnTo>
                    <a:pt x="317512" y="15328"/>
                  </a:lnTo>
                  <a:close/>
                </a:path>
                <a:path w="2813685" h="15875">
                  <a:moveTo>
                    <a:pt x="406412" y="15240"/>
                  </a:moveTo>
                  <a:lnTo>
                    <a:pt x="406400" y="2540"/>
                  </a:lnTo>
                  <a:lnTo>
                    <a:pt x="355600" y="2590"/>
                  </a:lnTo>
                  <a:lnTo>
                    <a:pt x="355612" y="15290"/>
                  </a:lnTo>
                  <a:lnTo>
                    <a:pt x="406412" y="15240"/>
                  </a:lnTo>
                  <a:close/>
                </a:path>
                <a:path w="2813685" h="15875">
                  <a:moveTo>
                    <a:pt x="495312" y="15138"/>
                  </a:moveTo>
                  <a:lnTo>
                    <a:pt x="495300" y="2438"/>
                  </a:lnTo>
                  <a:lnTo>
                    <a:pt x="444500" y="2501"/>
                  </a:lnTo>
                  <a:lnTo>
                    <a:pt x="444512" y="15201"/>
                  </a:lnTo>
                  <a:lnTo>
                    <a:pt x="495312" y="15138"/>
                  </a:lnTo>
                  <a:close/>
                </a:path>
                <a:path w="2813685" h="15875">
                  <a:moveTo>
                    <a:pt x="584212" y="15049"/>
                  </a:moveTo>
                  <a:lnTo>
                    <a:pt x="584200" y="2349"/>
                  </a:lnTo>
                  <a:lnTo>
                    <a:pt x="533400" y="2400"/>
                  </a:lnTo>
                  <a:lnTo>
                    <a:pt x="533412" y="15100"/>
                  </a:lnTo>
                  <a:lnTo>
                    <a:pt x="584212" y="15049"/>
                  </a:lnTo>
                  <a:close/>
                </a:path>
                <a:path w="2813685" h="15875">
                  <a:moveTo>
                    <a:pt x="673112" y="14947"/>
                  </a:moveTo>
                  <a:lnTo>
                    <a:pt x="673100" y="2247"/>
                  </a:lnTo>
                  <a:lnTo>
                    <a:pt x="622300" y="2311"/>
                  </a:lnTo>
                  <a:lnTo>
                    <a:pt x="622312" y="15011"/>
                  </a:lnTo>
                  <a:lnTo>
                    <a:pt x="673112" y="14947"/>
                  </a:lnTo>
                  <a:close/>
                </a:path>
                <a:path w="2813685" h="15875">
                  <a:moveTo>
                    <a:pt x="762012" y="14859"/>
                  </a:moveTo>
                  <a:lnTo>
                    <a:pt x="762000" y="2159"/>
                  </a:lnTo>
                  <a:lnTo>
                    <a:pt x="711200" y="2209"/>
                  </a:lnTo>
                  <a:lnTo>
                    <a:pt x="711212" y="14909"/>
                  </a:lnTo>
                  <a:lnTo>
                    <a:pt x="762012" y="14859"/>
                  </a:lnTo>
                  <a:close/>
                </a:path>
                <a:path w="2813685" h="15875">
                  <a:moveTo>
                    <a:pt x="850912" y="14770"/>
                  </a:moveTo>
                  <a:lnTo>
                    <a:pt x="850900" y="2070"/>
                  </a:lnTo>
                  <a:lnTo>
                    <a:pt x="800100" y="2120"/>
                  </a:lnTo>
                  <a:lnTo>
                    <a:pt x="800112" y="14820"/>
                  </a:lnTo>
                  <a:lnTo>
                    <a:pt x="850912" y="14770"/>
                  </a:lnTo>
                  <a:close/>
                </a:path>
                <a:path w="2813685" h="15875">
                  <a:moveTo>
                    <a:pt x="939812" y="14668"/>
                  </a:moveTo>
                  <a:lnTo>
                    <a:pt x="939800" y="1968"/>
                  </a:lnTo>
                  <a:lnTo>
                    <a:pt x="889000" y="2032"/>
                  </a:lnTo>
                  <a:lnTo>
                    <a:pt x="889012" y="14732"/>
                  </a:lnTo>
                  <a:lnTo>
                    <a:pt x="939812" y="14668"/>
                  </a:lnTo>
                  <a:close/>
                </a:path>
                <a:path w="2813685" h="15875">
                  <a:moveTo>
                    <a:pt x="1028712" y="14579"/>
                  </a:moveTo>
                  <a:lnTo>
                    <a:pt x="1028700" y="1879"/>
                  </a:lnTo>
                  <a:lnTo>
                    <a:pt x="977900" y="1930"/>
                  </a:lnTo>
                  <a:lnTo>
                    <a:pt x="977912" y="14630"/>
                  </a:lnTo>
                  <a:lnTo>
                    <a:pt x="1028712" y="14579"/>
                  </a:lnTo>
                  <a:close/>
                </a:path>
                <a:path w="2813685" h="15875">
                  <a:moveTo>
                    <a:pt x="1117612" y="14490"/>
                  </a:moveTo>
                  <a:lnTo>
                    <a:pt x="1117600" y="1790"/>
                  </a:lnTo>
                  <a:lnTo>
                    <a:pt x="1066800" y="1841"/>
                  </a:lnTo>
                  <a:lnTo>
                    <a:pt x="1066812" y="14541"/>
                  </a:lnTo>
                  <a:lnTo>
                    <a:pt x="1117612" y="14490"/>
                  </a:lnTo>
                  <a:close/>
                </a:path>
                <a:path w="2813685" h="15875">
                  <a:moveTo>
                    <a:pt x="1206512" y="14389"/>
                  </a:moveTo>
                  <a:lnTo>
                    <a:pt x="1206500" y="1689"/>
                  </a:lnTo>
                  <a:lnTo>
                    <a:pt x="1155700" y="1739"/>
                  </a:lnTo>
                  <a:lnTo>
                    <a:pt x="1155712" y="14439"/>
                  </a:lnTo>
                  <a:lnTo>
                    <a:pt x="1206512" y="14389"/>
                  </a:lnTo>
                  <a:close/>
                </a:path>
                <a:path w="2813685" h="15875">
                  <a:moveTo>
                    <a:pt x="1295412" y="14300"/>
                  </a:moveTo>
                  <a:lnTo>
                    <a:pt x="1295400" y="1600"/>
                  </a:lnTo>
                  <a:lnTo>
                    <a:pt x="1244600" y="1651"/>
                  </a:lnTo>
                  <a:lnTo>
                    <a:pt x="1244612" y="14351"/>
                  </a:lnTo>
                  <a:lnTo>
                    <a:pt x="1295412" y="14300"/>
                  </a:lnTo>
                  <a:close/>
                </a:path>
                <a:path w="2813685" h="15875">
                  <a:moveTo>
                    <a:pt x="1384312" y="14198"/>
                  </a:moveTo>
                  <a:lnTo>
                    <a:pt x="1384300" y="1498"/>
                  </a:lnTo>
                  <a:lnTo>
                    <a:pt x="1333500" y="1562"/>
                  </a:lnTo>
                  <a:lnTo>
                    <a:pt x="1333512" y="14262"/>
                  </a:lnTo>
                  <a:lnTo>
                    <a:pt x="1384312" y="14198"/>
                  </a:lnTo>
                  <a:close/>
                </a:path>
                <a:path w="2813685" h="15875">
                  <a:moveTo>
                    <a:pt x="1473212" y="14109"/>
                  </a:moveTo>
                  <a:lnTo>
                    <a:pt x="1473200" y="1409"/>
                  </a:lnTo>
                  <a:lnTo>
                    <a:pt x="1422400" y="1460"/>
                  </a:lnTo>
                  <a:lnTo>
                    <a:pt x="1422412" y="14160"/>
                  </a:lnTo>
                  <a:lnTo>
                    <a:pt x="1473212" y="14109"/>
                  </a:lnTo>
                  <a:close/>
                </a:path>
                <a:path w="2813685" h="15875">
                  <a:moveTo>
                    <a:pt x="1562112" y="14020"/>
                  </a:moveTo>
                  <a:lnTo>
                    <a:pt x="1562100" y="1320"/>
                  </a:lnTo>
                  <a:lnTo>
                    <a:pt x="1511300" y="1371"/>
                  </a:lnTo>
                  <a:lnTo>
                    <a:pt x="1511312" y="14071"/>
                  </a:lnTo>
                  <a:lnTo>
                    <a:pt x="1562112" y="14020"/>
                  </a:lnTo>
                  <a:close/>
                </a:path>
                <a:path w="2813685" h="15875">
                  <a:moveTo>
                    <a:pt x="1651012" y="13919"/>
                  </a:moveTo>
                  <a:lnTo>
                    <a:pt x="1651000" y="1219"/>
                  </a:lnTo>
                  <a:lnTo>
                    <a:pt x="1600200" y="1282"/>
                  </a:lnTo>
                  <a:lnTo>
                    <a:pt x="1600212" y="13982"/>
                  </a:lnTo>
                  <a:lnTo>
                    <a:pt x="1651012" y="13919"/>
                  </a:lnTo>
                  <a:close/>
                </a:path>
                <a:path w="2813685" h="15875">
                  <a:moveTo>
                    <a:pt x="1739912" y="13830"/>
                  </a:moveTo>
                  <a:lnTo>
                    <a:pt x="1739900" y="1130"/>
                  </a:lnTo>
                  <a:lnTo>
                    <a:pt x="1689100" y="1181"/>
                  </a:lnTo>
                  <a:lnTo>
                    <a:pt x="1689112" y="13881"/>
                  </a:lnTo>
                  <a:lnTo>
                    <a:pt x="1739912" y="13830"/>
                  </a:lnTo>
                  <a:close/>
                </a:path>
                <a:path w="2813685" h="15875">
                  <a:moveTo>
                    <a:pt x="1828812" y="13741"/>
                  </a:moveTo>
                  <a:lnTo>
                    <a:pt x="1828800" y="1041"/>
                  </a:lnTo>
                  <a:lnTo>
                    <a:pt x="1778000" y="1092"/>
                  </a:lnTo>
                  <a:lnTo>
                    <a:pt x="1778012" y="13792"/>
                  </a:lnTo>
                  <a:lnTo>
                    <a:pt x="1828812" y="13741"/>
                  </a:lnTo>
                  <a:close/>
                </a:path>
                <a:path w="2813685" h="15875">
                  <a:moveTo>
                    <a:pt x="1917712" y="13639"/>
                  </a:moveTo>
                  <a:lnTo>
                    <a:pt x="1917700" y="939"/>
                  </a:lnTo>
                  <a:lnTo>
                    <a:pt x="1866900" y="990"/>
                  </a:lnTo>
                  <a:lnTo>
                    <a:pt x="1866912" y="13690"/>
                  </a:lnTo>
                  <a:lnTo>
                    <a:pt x="1917712" y="13639"/>
                  </a:lnTo>
                  <a:close/>
                </a:path>
                <a:path w="2813685" h="15875">
                  <a:moveTo>
                    <a:pt x="2006612" y="13550"/>
                  </a:moveTo>
                  <a:lnTo>
                    <a:pt x="2006600" y="850"/>
                  </a:lnTo>
                  <a:lnTo>
                    <a:pt x="1955800" y="901"/>
                  </a:lnTo>
                  <a:lnTo>
                    <a:pt x="1955812" y="13601"/>
                  </a:lnTo>
                  <a:lnTo>
                    <a:pt x="2006612" y="13550"/>
                  </a:lnTo>
                  <a:close/>
                </a:path>
                <a:path w="2813685" h="15875">
                  <a:moveTo>
                    <a:pt x="2095512" y="13449"/>
                  </a:moveTo>
                  <a:lnTo>
                    <a:pt x="2095500" y="749"/>
                  </a:lnTo>
                  <a:lnTo>
                    <a:pt x="2044700" y="812"/>
                  </a:lnTo>
                  <a:lnTo>
                    <a:pt x="2044712" y="13512"/>
                  </a:lnTo>
                  <a:lnTo>
                    <a:pt x="2095512" y="13449"/>
                  </a:lnTo>
                  <a:close/>
                </a:path>
                <a:path w="2813685" h="15875">
                  <a:moveTo>
                    <a:pt x="2184412" y="13360"/>
                  </a:moveTo>
                  <a:lnTo>
                    <a:pt x="2184400" y="660"/>
                  </a:lnTo>
                  <a:lnTo>
                    <a:pt x="2133600" y="711"/>
                  </a:lnTo>
                  <a:lnTo>
                    <a:pt x="2133612" y="13411"/>
                  </a:lnTo>
                  <a:lnTo>
                    <a:pt x="2184412" y="13360"/>
                  </a:lnTo>
                  <a:close/>
                </a:path>
                <a:path w="2813685" h="15875">
                  <a:moveTo>
                    <a:pt x="2273312" y="13271"/>
                  </a:moveTo>
                  <a:lnTo>
                    <a:pt x="2273300" y="571"/>
                  </a:lnTo>
                  <a:lnTo>
                    <a:pt x="2222500" y="622"/>
                  </a:lnTo>
                  <a:lnTo>
                    <a:pt x="2222512" y="13322"/>
                  </a:lnTo>
                  <a:lnTo>
                    <a:pt x="2273312" y="13271"/>
                  </a:lnTo>
                  <a:close/>
                </a:path>
                <a:path w="2813685" h="15875">
                  <a:moveTo>
                    <a:pt x="2362212" y="13169"/>
                  </a:moveTo>
                  <a:lnTo>
                    <a:pt x="2362200" y="469"/>
                  </a:lnTo>
                  <a:lnTo>
                    <a:pt x="2311400" y="533"/>
                  </a:lnTo>
                  <a:lnTo>
                    <a:pt x="2311412" y="13233"/>
                  </a:lnTo>
                  <a:lnTo>
                    <a:pt x="2362212" y="13169"/>
                  </a:lnTo>
                  <a:close/>
                </a:path>
                <a:path w="2813685" h="15875">
                  <a:moveTo>
                    <a:pt x="2451112" y="13081"/>
                  </a:moveTo>
                  <a:lnTo>
                    <a:pt x="2451100" y="381"/>
                  </a:lnTo>
                  <a:lnTo>
                    <a:pt x="2400300" y="431"/>
                  </a:lnTo>
                  <a:lnTo>
                    <a:pt x="2400312" y="13131"/>
                  </a:lnTo>
                  <a:lnTo>
                    <a:pt x="2451112" y="13081"/>
                  </a:lnTo>
                  <a:close/>
                </a:path>
                <a:path w="2813685" h="15875">
                  <a:moveTo>
                    <a:pt x="2540012" y="12992"/>
                  </a:moveTo>
                  <a:lnTo>
                    <a:pt x="2540000" y="292"/>
                  </a:lnTo>
                  <a:lnTo>
                    <a:pt x="2489200" y="342"/>
                  </a:lnTo>
                  <a:lnTo>
                    <a:pt x="2489212" y="13042"/>
                  </a:lnTo>
                  <a:lnTo>
                    <a:pt x="2540012" y="12992"/>
                  </a:lnTo>
                  <a:close/>
                </a:path>
                <a:path w="2813685" h="15875">
                  <a:moveTo>
                    <a:pt x="2628912" y="12890"/>
                  </a:moveTo>
                  <a:lnTo>
                    <a:pt x="2628900" y="190"/>
                  </a:lnTo>
                  <a:lnTo>
                    <a:pt x="2578100" y="254"/>
                  </a:lnTo>
                  <a:lnTo>
                    <a:pt x="2578112" y="12954"/>
                  </a:lnTo>
                  <a:lnTo>
                    <a:pt x="2628912" y="12890"/>
                  </a:lnTo>
                  <a:close/>
                </a:path>
                <a:path w="2813685" h="15875">
                  <a:moveTo>
                    <a:pt x="2717812" y="12801"/>
                  </a:moveTo>
                  <a:lnTo>
                    <a:pt x="2717800" y="101"/>
                  </a:lnTo>
                  <a:lnTo>
                    <a:pt x="2667000" y="152"/>
                  </a:lnTo>
                  <a:lnTo>
                    <a:pt x="2667012" y="12852"/>
                  </a:lnTo>
                  <a:lnTo>
                    <a:pt x="2717812" y="12801"/>
                  </a:lnTo>
                  <a:close/>
                </a:path>
                <a:path w="2813685" h="15875">
                  <a:moveTo>
                    <a:pt x="2813062" y="12700"/>
                  </a:moveTo>
                  <a:lnTo>
                    <a:pt x="2813050" y="0"/>
                  </a:lnTo>
                  <a:lnTo>
                    <a:pt x="2755900" y="63"/>
                  </a:lnTo>
                  <a:lnTo>
                    <a:pt x="2755912" y="12763"/>
                  </a:lnTo>
                  <a:lnTo>
                    <a:pt x="2813062" y="12700"/>
                  </a:lnTo>
                  <a:close/>
                </a:path>
              </a:pathLst>
            </a:custGeom>
            <a:solidFill>
              <a:srgbClr val="7F7F7F"/>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6" name="object 156"/>
            <p:cNvSpPr/>
            <p:nvPr/>
          </p:nvSpPr>
          <p:spPr>
            <a:xfrm>
              <a:off x="1515813" y="4157967"/>
              <a:ext cx="4641215" cy="5080"/>
            </a:xfrm>
            <a:custGeom>
              <a:avLst/>
              <a:gdLst/>
              <a:ahLst/>
              <a:cxnLst/>
              <a:rect l="l" t="t" r="r" b="b"/>
              <a:pathLst>
                <a:path w="4641215" h="5079">
                  <a:moveTo>
                    <a:pt x="4640679" y="0"/>
                  </a:moveTo>
                  <a:lnTo>
                    <a:pt x="0" y="4888"/>
                  </a:lnTo>
                </a:path>
              </a:pathLst>
            </a:custGeom>
            <a:ln w="12693">
              <a:solidFill>
                <a:srgbClr val="7F7F7F"/>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7" name="object 157"/>
            <p:cNvSpPr/>
            <p:nvPr/>
          </p:nvSpPr>
          <p:spPr>
            <a:xfrm>
              <a:off x="4307017" y="3743861"/>
              <a:ext cx="82550" cy="82550"/>
            </a:xfrm>
            <a:custGeom>
              <a:avLst/>
              <a:gdLst/>
              <a:ahLst/>
              <a:cxnLst/>
              <a:rect l="l" t="t" r="r" b="b"/>
              <a:pathLst>
                <a:path w="82550" h="82550">
                  <a:moveTo>
                    <a:pt x="41008" y="0"/>
                  </a:moveTo>
                  <a:lnTo>
                    <a:pt x="0" y="41008"/>
                  </a:lnTo>
                  <a:lnTo>
                    <a:pt x="41008" y="82003"/>
                  </a:lnTo>
                  <a:lnTo>
                    <a:pt x="82016" y="41008"/>
                  </a:lnTo>
                  <a:lnTo>
                    <a:pt x="41008" y="0"/>
                  </a:lnTo>
                  <a:close/>
                </a:path>
              </a:pathLst>
            </a:custGeom>
            <a:solidFill>
              <a:srgbClr val="A69F9F"/>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8" name="object 158"/>
            <p:cNvSpPr/>
            <p:nvPr/>
          </p:nvSpPr>
          <p:spPr>
            <a:xfrm>
              <a:off x="4265555" y="3661697"/>
              <a:ext cx="165100" cy="0"/>
            </a:xfrm>
            <a:custGeom>
              <a:avLst/>
              <a:gdLst/>
              <a:ahLst/>
              <a:cxnLst/>
              <a:rect l="l" t="t" r="r" b="b"/>
              <a:pathLst>
                <a:path w="165100">
                  <a:moveTo>
                    <a:pt x="0" y="0"/>
                  </a:moveTo>
                  <a:lnTo>
                    <a:pt x="164856" y="0"/>
                  </a:lnTo>
                </a:path>
              </a:pathLst>
            </a:custGeom>
            <a:ln w="12693">
              <a:solidFill>
                <a:srgbClr val="59FFB9"/>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9" name="object 159"/>
            <p:cNvSpPr/>
            <p:nvPr/>
          </p:nvSpPr>
          <p:spPr>
            <a:xfrm>
              <a:off x="4312212" y="3904498"/>
              <a:ext cx="71755" cy="0"/>
            </a:xfrm>
            <a:custGeom>
              <a:avLst/>
              <a:gdLst/>
              <a:ahLst/>
              <a:cxnLst/>
              <a:rect l="l" t="t" r="r" b="b"/>
              <a:pathLst>
                <a:path w="71754">
                  <a:moveTo>
                    <a:pt x="71587" y="0"/>
                  </a:moveTo>
                  <a:lnTo>
                    <a:pt x="71587" y="0"/>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0" name="object 160"/>
            <p:cNvSpPr/>
            <p:nvPr/>
          </p:nvSpPr>
          <p:spPr>
            <a:xfrm>
              <a:off x="4348025" y="3868685"/>
              <a:ext cx="0" cy="71755"/>
            </a:xfrm>
            <a:custGeom>
              <a:avLst/>
              <a:gdLst/>
              <a:ahLst/>
              <a:cxnLst/>
              <a:rect l="l" t="t" r="r" b="b"/>
              <a:pathLst>
                <a:path h="71754">
                  <a:moveTo>
                    <a:pt x="0" y="71587"/>
                  </a:moveTo>
                  <a:lnTo>
                    <a:pt x="0" y="71587"/>
                  </a:lnTo>
                  <a:lnTo>
                    <a:pt x="0" y="0"/>
                  </a:lnTo>
                </a:path>
              </a:pathLst>
            </a:custGeom>
            <a:ln w="12693">
              <a:solidFill>
                <a:srgbClr val="000000"/>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1" name="object 161"/>
            <p:cNvSpPr/>
            <p:nvPr/>
          </p:nvSpPr>
          <p:spPr>
            <a:xfrm>
              <a:off x="4325165" y="4010380"/>
              <a:ext cx="45720" cy="45720"/>
            </a:xfrm>
            <a:custGeom>
              <a:avLst/>
              <a:gdLst/>
              <a:ahLst/>
              <a:cxnLst/>
              <a:rect l="l" t="t" r="r" b="b"/>
              <a:pathLst>
                <a:path w="45720" h="45720">
                  <a:moveTo>
                    <a:pt x="22860" y="0"/>
                  </a:moveTo>
                  <a:lnTo>
                    <a:pt x="13962" y="1796"/>
                  </a:lnTo>
                  <a:lnTo>
                    <a:pt x="6696" y="6696"/>
                  </a:lnTo>
                  <a:lnTo>
                    <a:pt x="1796" y="13962"/>
                  </a:lnTo>
                  <a:lnTo>
                    <a:pt x="0" y="22859"/>
                  </a:lnTo>
                  <a:lnTo>
                    <a:pt x="1796" y="31757"/>
                  </a:lnTo>
                  <a:lnTo>
                    <a:pt x="6696" y="39023"/>
                  </a:lnTo>
                  <a:lnTo>
                    <a:pt x="13962" y="43923"/>
                  </a:lnTo>
                  <a:lnTo>
                    <a:pt x="22860" y="45719"/>
                  </a:lnTo>
                  <a:lnTo>
                    <a:pt x="31757" y="43923"/>
                  </a:lnTo>
                  <a:lnTo>
                    <a:pt x="39023" y="39023"/>
                  </a:lnTo>
                  <a:lnTo>
                    <a:pt x="43923" y="31757"/>
                  </a:lnTo>
                  <a:lnTo>
                    <a:pt x="45720" y="22859"/>
                  </a:lnTo>
                  <a:lnTo>
                    <a:pt x="43923" y="13962"/>
                  </a:lnTo>
                  <a:lnTo>
                    <a:pt x="39023" y="6696"/>
                  </a:lnTo>
                  <a:lnTo>
                    <a:pt x="31757" y="1796"/>
                  </a:lnTo>
                  <a:lnTo>
                    <a:pt x="22860" y="0"/>
                  </a:lnTo>
                  <a:close/>
                </a:path>
              </a:pathLst>
            </a:custGeom>
            <a:solidFill>
              <a:srgbClr val="595454"/>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2" name="object 162"/>
            <p:cNvSpPr/>
            <p:nvPr/>
          </p:nvSpPr>
          <p:spPr>
            <a:xfrm>
              <a:off x="4325165" y="3643169"/>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rgbClr val="59FFB9"/>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163" name="object 163"/>
          <p:cNvGrpSpPr/>
          <p:nvPr/>
        </p:nvGrpSpPr>
        <p:grpSpPr>
          <a:xfrm>
            <a:off x="4265555" y="3389536"/>
            <a:ext cx="165100" cy="45720"/>
            <a:chOff x="4265555" y="3389536"/>
            <a:chExt cx="165100" cy="45720"/>
          </a:xfrm>
        </p:grpSpPr>
        <p:sp>
          <p:nvSpPr>
            <p:cNvPr id="164" name="object 164"/>
            <p:cNvSpPr/>
            <p:nvPr/>
          </p:nvSpPr>
          <p:spPr>
            <a:xfrm>
              <a:off x="4265555" y="3412509"/>
              <a:ext cx="165100" cy="0"/>
            </a:xfrm>
            <a:custGeom>
              <a:avLst/>
              <a:gdLst/>
              <a:ahLst/>
              <a:cxnLst/>
              <a:rect l="l" t="t" r="r" b="b"/>
              <a:pathLst>
                <a:path w="165100">
                  <a:moveTo>
                    <a:pt x="0" y="0"/>
                  </a:moveTo>
                  <a:lnTo>
                    <a:pt x="164856" y="0"/>
                  </a:lnTo>
                </a:path>
              </a:pathLst>
            </a:custGeom>
            <a:ln w="12693">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5" name="object 165"/>
            <p:cNvSpPr/>
            <p:nvPr/>
          </p:nvSpPr>
          <p:spPr>
            <a:xfrm>
              <a:off x="4325165" y="3389536"/>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chemeClr val="accent1"/>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166" name="object 166"/>
          <p:cNvGrpSpPr/>
          <p:nvPr/>
        </p:nvGrpSpPr>
        <p:grpSpPr>
          <a:xfrm>
            <a:off x="4265555" y="3515165"/>
            <a:ext cx="165100" cy="45720"/>
            <a:chOff x="4265555" y="3515165"/>
            <a:chExt cx="165100" cy="45720"/>
          </a:xfrm>
        </p:grpSpPr>
        <p:sp>
          <p:nvSpPr>
            <p:cNvPr id="167" name="object 167"/>
            <p:cNvSpPr/>
            <p:nvPr/>
          </p:nvSpPr>
          <p:spPr>
            <a:xfrm>
              <a:off x="4265555" y="3535710"/>
              <a:ext cx="165100" cy="0"/>
            </a:xfrm>
            <a:custGeom>
              <a:avLst/>
              <a:gdLst/>
              <a:ahLst/>
              <a:cxnLst/>
              <a:rect l="l" t="t" r="r" b="b"/>
              <a:pathLst>
                <a:path w="165100">
                  <a:moveTo>
                    <a:pt x="0" y="0"/>
                  </a:moveTo>
                  <a:lnTo>
                    <a:pt x="164856" y="0"/>
                  </a:lnTo>
                </a:path>
              </a:pathLst>
            </a:custGeom>
            <a:ln w="12693">
              <a:solidFill>
                <a:srgbClr val="33D6F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8" name="object 168"/>
            <p:cNvSpPr/>
            <p:nvPr/>
          </p:nvSpPr>
          <p:spPr>
            <a:xfrm>
              <a:off x="4325165" y="3515165"/>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169" name="object 169"/>
          <p:cNvSpPr txBox="1"/>
          <p:nvPr/>
        </p:nvSpPr>
        <p:spPr>
          <a:xfrm>
            <a:off x="4455343" y="3326891"/>
            <a:ext cx="1806071" cy="753220"/>
          </a:xfrm>
          <a:prstGeom prst="rect">
            <a:avLst/>
          </a:prstGeom>
        </p:spPr>
        <p:txBody>
          <a:bodyPr vert="horz" wrap="square" lIns="0" tIns="10795" rIns="0" bIns="0" rtlCol="0">
            <a:spAutoFit/>
          </a:bodyPr>
          <a:lstStyle/>
          <a:p>
            <a:pPr marL="12700" marR="1441450" algn="just">
              <a:lnSpc>
                <a:spcPct val="101299"/>
              </a:lnSpc>
              <a:spcBef>
                <a:spcPts val="85"/>
              </a:spcBef>
            </a:pPr>
            <a:r>
              <a:rPr sz="800" spc="-25" dirty="0">
                <a:latin typeface="Arial" panose="020B0604020202020204" pitchFamily="34" charset="0"/>
                <a:cs typeface="Arial" panose="020B0604020202020204" pitchFamily="34" charset="0"/>
              </a:rPr>
              <a:t>CR</a:t>
            </a:r>
            <a:r>
              <a:rPr sz="800" spc="500" dirty="0">
                <a:latin typeface="Arial" panose="020B0604020202020204" pitchFamily="34" charset="0"/>
                <a:cs typeface="Arial" panose="020B0604020202020204" pitchFamily="34" charset="0"/>
              </a:rPr>
              <a:t> </a:t>
            </a:r>
            <a:r>
              <a:rPr sz="800" spc="-25" dirty="0">
                <a:latin typeface="Arial" panose="020B0604020202020204" pitchFamily="34" charset="0"/>
                <a:cs typeface="Arial" panose="020B0604020202020204" pitchFamily="34" charset="0"/>
              </a:rPr>
              <a:t>PR</a:t>
            </a:r>
            <a:r>
              <a:rPr sz="800" spc="500" dirty="0">
                <a:latin typeface="Arial" panose="020B0604020202020204" pitchFamily="34" charset="0"/>
                <a:cs typeface="Arial" panose="020B0604020202020204" pitchFamily="34" charset="0"/>
              </a:rPr>
              <a:t> </a:t>
            </a:r>
            <a:r>
              <a:rPr sz="800" spc="-25" dirty="0">
                <a:latin typeface="Arial" panose="020B0604020202020204" pitchFamily="34" charset="0"/>
                <a:cs typeface="Arial" panose="020B0604020202020204" pitchFamily="34" charset="0"/>
              </a:rPr>
              <a:t>SD</a:t>
            </a:r>
            <a:endParaRPr sz="800" dirty="0">
              <a:latin typeface="Arial" panose="020B0604020202020204" pitchFamily="34" charset="0"/>
              <a:cs typeface="Arial" panose="020B0604020202020204" pitchFamily="34" charset="0"/>
            </a:endParaRPr>
          </a:p>
          <a:p>
            <a:pPr marL="12700">
              <a:lnSpc>
                <a:spcPct val="100000"/>
              </a:lnSpc>
            </a:pPr>
            <a:r>
              <a:rPr sz="800" spc="-10" dirty="0">
                <a:latin typeface="Arial" panose="020B0604020202020204" pitchFamily="34" charset="0"/>
                <a:cs typeface="Arial" panose="020B0604020202020204" pitchFamily="34" charset="0"/>
              </a:rPr>
              <a:t>Progression</a:t>
            </a:r>
            <a:endParaRPr sz="800" dirty="0">
              <a:latin typeface="Arial" panose="020B0604020202020204" pitchFamily="34" charset="0"/>
              <a:cs typeface="Arial" panose="020B0604020202020204" pitchFamily="34" charset="0"/>
            </a:endParaRPr>
          </a:p>
          <a:p>
            <a:pPr marL="12700" marR="5080">
              <a:lnSpc>
                <a:spcPct val="100000"/>
              </a:lnSpc>
              <a:spcBef>
                <a:spcPts val="25"/>
              </a:spcBef>
            </a:pPr>
            <a:r>
              <a:rPr sz="800" dirty="0">
                <a:latin typeface="Arial" panose="020B0604020202020204" pitchFamily="34" charset="0"/>
                <a:cs typeface="Arial" panose="020B0604020202020204" pitchFamily="34" charset="0"/>
              </a:rPr>
              <a:t>Escape</a:t>
            </a:r>
            <a:r>
              <a:rPr sz="800" spc="-20" dirty="0">
                <a:latin typeface="Arial" panose="020B0604020202020204" pitchFamily="34" charset="0"/>
                <a:cs typeface="Arial" panose="020B0604020202020204" pitchFamily="34" charset="0"/>
              </a:rPr>
              <a:t> </a:t>
            </a:r>
            <a:r>
              <a:rPr sz="800" dirty="0">
                <a:latin typeface="Arial" panose="020B0604020202020204" pitchFamily="34" charset="0"/>
                <a:cs typeface="Arial" panose="020B0604020202020204" pitchFamily="34" charset="0"/>
              </a:rPr>
              <a:t>lesion</a:t>
            </a:r>
            <a:r>
              <a:rPr sz="800" spc="-15" dirty="0">
                <a:latin typeface="Arial" panose="020B0604020202020204" pitchFamily="34" charset="0"/>
                <a:cs typeface="Arial" panose="020B0604020202020204" pitchFamily="34" charset="0"/>
              </a:rPr>
              <a:t> </a:t>
            </a:r>
            <a:r>
              <a:rPr sz="800" dirty="0">
                <a:latin typeface="Arial" panose="020B0604020202020204" pitchFamily="34" charset="0"/>
                <a:cs typeface="Arial" panose="020B0604020202020204" pitchFamily="34" charset="0"/>
              </a:rPr>
              <a:t>(off-target</a:t>
            </a:r>
            <a:r>
              <a:rPr sz="800" spc="-25" dirty="0">
                <a:latin typeface="Arial" panose="020B0604020202020204" pitchFamily="34" charset="0"/>
                <a:cs typeface="Arial" panose="020B0604020202020204" pitchFamily="34" charset="0"/>
              </a:rPr>
              <a:t> </a:t>
            </a:r>
            <a:r>
              <a:rPr sz="800" spc="-10" dirty="0">
                <a:latin typeface="Arial" panose="020B0604020202020204" pitchFamily="34" charset="0"/>
                <a:cs typeface="Arial" panose="020B0604020202020204" pitchFamily="34" charset="0"/>
              </a:rPr>
              <a:t>progression)</a:t>
            </a:r>
            <a:r>
              <a:rPr sz="800" spc="500" dirty="0">
                <a:latin typeface="Arial" panose="020B0604020202020204" pitchFamily="34" charset="0"/>
                <a:cs typeface="Arial" panose="020B0604020202020204" pitchFamily="34" charset="0"/>
              </a:rPr>
              <a:t> </a:t>
            </a:r>
            <a:r>
              <a:rPr sz="800" dirty="0">
                <a:latin typeface="Arial" panose="020B0604020202020204" pitchFamily="34" charset="0"/>
                <a:cs typeface="Arial" panose="020B0604020202020204" pitchFamily="34" charset="0"/>
              </a:rPr>
              <a:t>Off</a:t>
            </a:r>
            <a:r>
              <a:rPr sz="800" spc="-5" dirty="0">
                <a:latin typeface="Arial" panose="020B0604020202020204" pitchFamily="34" charset="0"/>
                <a:cs typeface="Arial" panose="020B0604020202020204" pitchFamily="34" charset="0"/>
              </a:rPr>
              <a:t> </a:t>
            </a:r>
            <a:r>
              <a:rPr sz="800" spc="-10" dirty="0">
                <a:latin typeface="Arial" panose="020B0604020202020204" pitchFamily="34" charset="0"/>
                <a:cs typeface="Arial" panose="020B0604020202020204" pitchFamily="34" charset="0"/>
              </a:rPr>
              <a:t>treatment</a:t>
            </a:r>
            <a:endParaRPr sz="800" dirty="0">
              <a:latin typeface="Arial" panose="020B0604020202020204" pitchFamily="34" charset="0"/>
              <a:cs typeface="Arial" panose="020B0604020202020204" pitchFamily="34" charset="0"/>
            </a:endParaRPr>
          </a:p>
        </p:txBody>
      </p:sp>
      <p:grpSp>
        <p:nvGrpSpPr>
          <p:cNvPr id="170" name="object 170"/>
          <p:cNvGrpSpPr/>
          <p:nvPr/>
        </p:nvGrpSpPr>
        <p:grpSpPr>
          <a:xfrm>
            <a:off x="2888955" y="4352458"/>
            <a:ext cx="414020" cy="413384"/>
            <a:chOff x="2888955" y="4352458"/>
            <a:chExt cx="414020" cy="413384"/>
          </a:xfrm>
        </p:grpSpPr>
        <p:sp>
          <p:nvSpPr>
            <p:cNvPr id="171" name="object 171"/>
            <p:cNvSpPr/>
            <p:nvPr/>
          </p:nvSpPr>
          <p:spPr>
            <a:xfrm>
              <a:off x="3257255" y="4363874"/>
              <a:ext cx="45720" cy="45720"/>
            </a:xfrm>
            <a:custGeom>
              <a:avLst/>
              <a:gdLst/>
              <a:ahLst/>
              <a:cxnLst/>
              <a:rect l="l" t="t" r="r" b="b"/>
              <a:pathLst>
                <a:path w="45720" h="45720">
                  <a:moveTo>
                    <a:pt x="22860" y="0"/>
                  </a:moveTo>
                  <a:lnTo>
                    <a:pt x="13962" y="1796"/>
                  </a:lnTo>
                  <a:lnTo>
                    <a:pt x="6696" y="6696"/>
                  </a:lnTo>
                  <a:lnTo>
                    <a:pt x="1796" y="13962"/>
                  </a:lnTo>
                  <a:lnTo>
                    <a:pt x="0" y="22859"/>
                  </a:lnTo>
                  <a:lnTo>
                    <a:pt x="1796" y="31757"/>
                  </a:lnTo>
                  <a:lnTo>
                    <a:pt x="6696" y="39023"/>
                  </a:lnTo>
                  <a:lnTo>
                    <a:pt x="13962" y="43923"/>
                  </a:lnTo>
                  <a:lnTo>
                    <a:pt x="22860" y="45719"/>
                  </a:lnTo>
                  <a:lnTo>
                    <a:pt x="31757" y="43923"/>
                  </a:lnTo>
                  <a:lnTo>
                    <a:pt x="39023" y="39023"/>
                  </a:lnTo>
                  <a:lnTo>
                    <a:pt x="43923" y="31757"/>
                  </a:lnTo>
                  <a:lnTo>
                    <a:pt x="45720" y="22859"/>
                  </a:lnTo>
                  <a:lnTo>
                    <a:pt x="43923" y="13962"/>
                  </a:lnTo>
                  <a:lnTo>
                    <a:pt x="39023" y="6696"/>
                  </a:lnTo>
                  <a:lnTo>
                    <a:pt x="31757" y="1796"/>
                  </a:lnTo>
                  <a:lnTo>
                    <a:pt x="22860" y="0"/>
                  </a:lnTo>
                  <a:close/>
                </a:path>
              </a:pathLst>
            </a:custGeom>
            <a:solidFill>
              <a:srgbClr val="595454"/>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2" name="object 172"/>
            <p:cNvSpPr/>
            <p:nvPr/>
          </p:nvSpPr>
          <p:spPr>
            <a:xfrm>
              <a:off x="3257255" y="4352587"/>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3" name="object 173"/>
            <p:cNvSpPr/>
            <p:nvPr/>
          </p:nvSpPr>
          <p:spPr>
            <a:xfrm>
              <a:off x="2888955" y="4362112"/>
              <a:ext cx="45720" cy="45720"/>
            </a:xfrm>
            <a:custGeom>
              <a:avLst/>
              <a:gdLst/>
              <a:ahLst/>
              <a:cxnLst/>
              <a:rect l="l" t="t" r="r" b="b"/>
              <a:pathLst>
                <a:path w="45719" h="45720">
                  <a:moveTo>
                    <a:pt x="22859" y="0"/>
                  </a:moveTo>
                  <a:lnTo>
                    <a:pt x="13962" y="1796"/>
                  </a:lnTo>
                  <a:lnTo>
                    <a:pt x="6696" y="6696"/>
                  </a:lnTo>
                  <a:lnTo>
                    <a:pt x="1796" y="13962"/>
                  </a:lnTo>
                  <a:lnTo>
                    <a:pt x="0" y="22860"/>
                  </a:lnTo>
                  <a:lnTo>
                    <a:pt x="1796" y="31757"/>
                  </a:lnTo>
                  <a:lnTo>
                    <a:pt x="6696" y="39023"/>
                  </a:lnTo>
                  <a:lnTo>
                    <a:pt x="13962" y="43923"/>
                  </a:lnTo>
                  <a:lnTo>
                    <a:pt x="22859" y="45720"/>
                  </a:lnTo>
                  <a:lnTo>
                    <a:pt x="31757" y="43923"/>
                  </a:lnTo>
                  <a:lnTo>
                    <a:pt x="39023" y="39023"/>
                  </a:lnTo>
                  <a:lnTo>
                    <a:pt x="43923" y="31757"/>
                  </a:lnTo>
                  <a:lnTo>
                    <a:pt x="45719" y="22860"/>
                  </a:lnTo>
                  <a:lnTo>
                    <a:pt x="43923" y="13962"/>
                  </a:lnTo>
                  <a:lnTo>
                    <a:pt x="39023" y="6696"/>
                  </a:lnTo>
                  <a:lnTo>
                    <a:pt x="31757" y="1796"/>
                  </a:lnTo>
                  <a:lnTo>
                    <a:pt x="22859" y="0"/>
                  </a:lnTo>
                  <a:close/>
                </a:path>
              </a:pathLst>
            </a:custGeom>
            <a:solidFill>
              <a:srgbClr val="59FDBA"/>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4" name="object 174"/>
            <p:cNvSpPr/>
            <p:nvPr/>
          </p:nvSpPr>
          <p:spPr>
            <a:xfrm>
              <a:off x="2888945" y="4352467"/>
              <a:ext cx="409575" cy="340360"/>
            </a:xfrm>
            <a:custGeom>
              <a:avLst/>
              <a:gdLst/>
              <a:ahLst/>
              <a:cxnLst/>
              <a:rect l="l" t="t" r="r" b="b"/>
              <a:pathLst>
                <a:path w="409575" h="340360">
                  <a:moveTo>
                    <a:pt x="45720" y="22860"/>
                  </a:moveTo>
                  <a:lnTo>
                    <a:pt x="43929" y="13957"/>
                  </a:lnTo>
                  <a:lnTo>
                    <a:pt x="39027" y="6692"/>
                  </a:lnTo>
                  <a:lnTo>
                    <a:pt x="31762" y="1790"/>
                  </a:lnTo>
                  <a:lnTo>
                    <a:pt x="22860" y="0"/>
                  </a:lnTo>
                  <a:lnTo>
                    <a:pt x="13970" y="1790"/>
                  </a:lnTo>
                  <a:lnTo>
                    <a:pt x="6705" y="6692"/>
                  </a:lnTo>
                  <a:lnTo>
                    <a:pt x="1803" y="13957"/>
                  </a:lnTo>
                  <a:lnTo>
                    <a:pt x="0" y="22860"/>
                  </a:lnTo>
                  <a:lnTo>
                    <a:pt x="1803" y="31750"/>
                  </a:lnTo>
                  <a:lnTo>
                    <a:pt x="6705" y="39027"/>
                  </a:lnTo>
                  <a:lnTo>
                    <a:pt x="13970" y="43916"/>
                  </a:lnTo>
                  <a:lnTo>
                    <a:pt x="22860" y="45720"/>
                  </a:lnTo>
                  <a:lnTo>
                    <a:pt x="31762" y="43916"/>
                  </a:lnTo>
                  <a:lnTo>
                    <a:pt x="39027" y="39027"/>
                  </a:lnTo>
                  <a:lnTo>
                    <a:pt x="43929" y="31750"/>
                  </a:lnTo>
                  <a:lnTo>
                    <a:pt x="45720" y="22860"/>
                  </a:lnTo>
                  <a:close/>
                </a:path>
                <a:path w="409575" h="340360">
                  <a:moveTo>
                    <a:pt x="409016" y="317233"/>
                  </a:moveTo>
                  <a:lnTo>
                    <a:pt x="407212" y="308343"/>
                  </a:lnTo>
                  <a:lnTo>
                    <a:pt x="402310" y="301078"/>
                  </a:lnTo>
                  <a:lnTo>
                    <a:pt x="395046" y="296176"/>
                  </a:lnTo>
                  <a:lnTo>
                    <a:pt x="386156" y="294373"/>
                  </a:lnTo>
                  <a:lnTo>
                    <a:pt x="377253" y="296176"/>
                  </a:lnTo>
                  <a:lnTo>
                    <a:pt x="369989" y="301078"/>
                  </a:lnTo>
                  <a:lnTo>
                    <a:pt x="365086" y="308343"/>
                  </a:lnTo>
                  <a:lnTo>
                    <a:pt x="363296" y="317233"/>
                  </a:lnTo>
                  <a:lnTo>
                    <a:pt x="365086" y="326136"/>
                  </a:lnTo>
                  <a:lnTo>
                    <a:pt x="369989" y="333400"/>
                  </a:lnTo>
                  <a:lnTo>
                    <a:pt x="377253" y="338302"/>
                  </a:lnTo>
                  <a:lnTo>
                    <a:pt x="386156" y="340093"/>
                  </a:lnTo>
                  <a:lnTo>
                    <a:pt x="395046" y="338302"/>
                  </a:lnTo>
                  <a:lnTo>
                    <a:pt x="402310" y="333400"/>
                  </a:lnTo>
                  <a:lnTo>
                    <a:pt x="407212" y="326136"/>
                  </a:lnTo>
                  <a:lnTo>
                    <a:pt x="409016" y="317233"/>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5" name="object 175"/>
            <p:cNvSpPr/>
            <p:nvPr/>
          </p:nvSpPr>
          <p:spPr>
            <a:xfrm>
              <a:off x="3252242" y="4703988"/>
              <a:ext cx="45720" cy="45720"/>
            </a:xfrm>
            <a:custGeom>
              <a:avLst/>
              <a:gdLst/>
              <a:ahLst/>
              <a:cxnLst/>
              <a:rect l="l" t="t" r="r" b="b"/>
              <a:pathLst>
                <a:path w="45720" h="45720">
                  <a:moveTo>
                    <a:pt x="22860" y="0"/>
                  </a:moveTo>
                  <a:lnTo>
                    <a:pt x="13962" y="1796"/>
                  </a:lnTo>
                  <a:lnTo>
                    <a:pt x="6696" y="6696"/>
                  </a:lnTo>
                  <a:lnTo>
                    <a:pt x="1796" y="13962"/>
                  </a:lnTo>
                  <a:lnTo>
                    <a:pt x="0" y="22860"/>
                  </a:lnTo>
                  <a:lnTo>
                    <a:pt x="1796" y="31757"/>
                  </a:lnTo>
                  <a:lnTo>
                    <a:pt x="6696" y="39023"/>
                  </a:lnTo>
                  <a:lnTo>
                    <a:pt x="13962" y="43923"/>
                  </a:lnTo>
                  <a:lnTo>
                    <a:pt x="22860" y="45720"/>
                  </a:lnTo>
                  <a:lnTo>
                    <a:pt x="31757" y="43923"/>
                  </a:lnTo>
                  <a:lnTo>
                    <a:pt x="39023" y="39023"/>
                  </a:lnTo>
                  <a:lnTo>
                    <a:pt x="43923" y="31757"/>
                  </a:lnTo>
                  <a:lnTo>
                    <a:pt x="45720" y="22860"/>
                  </a:lnTo>
                  <a:lnTo>
                    <a:pt x="43923" y="13962"/>
                  </a:lnTo>
                  <a:lnTo>
                    <a:pt x="39023" y="6696"/>
                  </a:lnTo>
                  <a:lnTo>
                    <a:pt x="31757" y="1796"/>
                  </a:lnTo>
                  <a:lnTo>
                    <a:pt x="22860" y="0"/>
                  </a:lnTo>
                  <a:close/>
                </a:path>
              </a:pathLst>
            </a:custGeom>
            <a:solidFill>
              <a:srgbClr val="CB7C78"/>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6" name="object 176"/>
            <p:cNvSpPr/>
            <p:nvPr/>
          </p:nvSpPr>
          <p:spPr>
            <a:xfrm>
              <a:off x="3252241" y="4691290"/>
              <a:ext cx="45720" cy="74295"/>
            </a:xfrm>
            <a:custGeom>
              <a:avLst/>
              <a:gdLst/>
              <a:ahLst/>
              <a:cxnLst/>
              <a:rect l="l" t="t" r="r" b="b"/>
              <a:pathLst>
                <a:path w="45720" h="74295">
                  <a:moveTo>
                    <a:pt x="45720" y="22860"/>
                  </a:moveTo>
                  <a:lnTo>
                    <a:pt x="43916" y="13970"/>
                  </a:lnTo>
                  <a:lnTo>
                    <a:pt x="39014" y="6705"/>
                  </a:lnTo>
                  <a:lnTo>
                    <a:pt x="31750" y="1803"/>
                  </a:lnTo>
                  <a:lnTo>
                    <a:pt x="22860" y="0"/>
                  </a:lnTo>
                  <a:lnTo>
                    <a:pt x="13957" y="1803"/>
                  </a:lnTo>
                  <a:lnTo>
                    <a:pt x="6692" y="6705"/>
                  </a:lnTo>
                  <a:lnTo>
                    <a:pt x="1790" y="13970"/>
                  </a:lnTo>
                  <a:lnTo>
                    <a:pt x="0" y="22860"/>
                  </a:lnTo>
                  <a:lnTo>
                    <a:pt x="1790" y="31762"/>
                  </a:lnTo>
                  <a:lnTo>
                    <a:pt x="5422" y="37160"/>
                  </a:lnTo>
                  <a:lnTo>
                    <a:pt x="1790" y="42545"/>
                  </a:lnTo>
                  <a:lnTo>
                    <a:pt x="0" y="51435"/>
                  </a:lnTo>
                  <a:lnTo>
                    <a:pt x="1790" y="60337"/>
                  </a:lnTo>
                  <a:lnTo>
                    <a:pt x="6692" y="67602"/>
                  </a:lnTo>
                  <a:lnTo>
                    <a:pt x="13957" y="72504"/>
                  </a:lnTo>
                  <a:lnTo>
                    <a:pt x="22860" y="74295"/>
                  </a:lnTo>
                  <a:lnTo>
                    <a:pt x="31750" y="72504"/>
                  </a:lnTo>
                  <a:lnTo>
                    <a:pt x="39014" y="67602"/>
                  </a:lnTo>
                  <a:lnTo>
                    <a:pt x="43916" y="60337"/>
                  </a:lnTo>
                  <a:lnTo>
                    <a:pt x="45720" y="51435"/>
                  </a:lnTo>
                  <a:lnTo>
                    <a:pt x="43916" y="42545"/>
                  </a:lnTo>
                  <a:lnTo>
                    <a:pt x="40271" y="37160"/>
                  </a:lnTo>
                  <a:lnTo>
                    <a:pt x="43916" y="31762"/>
                  </a:lnTo>
                  <a:lnTo>
                    <a:pt x="45720" y="22860"/>
                  </a:lnTo>
                  <a:close/>
                </a:path>
              </a:pathLst>
            </a:custGeom>
            <a:solidFill>
              <a:srgbClr val="33D6F1"/>
            </a:solidFill>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7" name="object 177"/>
            <p:cNvSpPr/>
            <p:nvPr/>
          </p:nvSpPr>
          <p:spPr>
            <a:xfrm>
              <a:off x="3252241" y="4669065"/>
              <a:ext cx="45720" cy="86995"/>
            </a:xfrm>
            <a:custGeom>
              <a:avLst/>
              <a:gdLst/>
              <a:ahLst/>
              <a:cxnLst/>
              <a:rect l="l" t="t" r="r" b="b"/>
              <a:pathLst>
                <a:path w="45720" h="86995">
                  <a:moveTo>
                    <a:pt x="45720" y="22860"/>
                  </a:moveTo>
                  <a:lnTo>
                    <a:pt x="43916" y="13970"/>
                  </a:lnTo>
                  <a:lnTo>
                    <a:pt x="39014" y="6705"/>
                  </a:lnTo>
                  <a:lnTo>
                    <a:pt x="31750" y="1803"/>
                  </a:lnTo>
                  <a:lnTo>
                    <a:pt x="22860" y="0"/>
                  </a:lnTo>
                  <a:lnTo>
                    <a:pt x="13957" y="1803"/>
                  </a:lnTo>
                  <a:lnTo>
                    <a:pt x="6692" y="6705"/>
                  </a:lnTo>
                  <a:lnTo>
                    <a:pt x="1790" y="13970"/>
                  </a:lnTo>
                  <a:lnTo>
                    <a:pt x="0" y="22860"/>
                  </a:lnTo>
                  <a:lnTo>
                    <a:pt x="1790" y="31762"/>
                  </a:lnTo>
                  <a:lnTo>
                    <a:pt x="6692" y="39027"/>
                  </a:lnTo>
                  <a:lnTo>
                    <a:pt x="13322" y="43510"/>
                  </a:lnTo>
                  <a:lnTo>
                    <a:pt x="6692" y="47980"/>
                  </a:lnTo>
                  <a:lnTo>
                    <a:pt x="1790" y="55245"/>
                  </a:lnTo>
                  <a:lnTo>
                    <a:pt x="0" y="64135"/>
                  </a:lnTo>
                  <a:lnTo>
                    <a:pt x="1790" y="73037"/>
                  </a:lnTo>
                  <a:lnTo>
                    <a:pt x="6692" y="80302"/>
                  </a:lnTo>
                  <a:lnTo>
                    <a:pt x="13957" y="85204"/>
                  </a:lnTo>
                  <a:lnTo>
                    <a:pt x="22860" y="86995"/>
                  </a:lnTo>
                  <a:lnTo>
                    <a:pt x="31750" y="85204"/>
                  </a:lnTo>
                  <a:lnTo>
                    <a:pt x="39014" y="80302"/>
                  </a:lnTo>
                  <a:lnTo>
                    <a:pt x="43916" y="73037"/>
                  </a:lnTo>
                  <a:lnTo>
                    <a:pt x="45720" y="64135"/>
                  </a:lnTo>
                  <a:lnTo>
                    <a:pt x="43916" y="55245"/>
                  </a:lnTo>
                  <a:lnTo>
                    <a:pt x="39014" y="47980"/>
                  </a:lnTo>
                  <a:lnTo>
                    <a:pt x="32372" y="43510"/>
                  </a:lnTo>
                  <a:lnTo>
                    <a:pt x="39014" y="39027"/>
                  </a:lnTo>
                  <a:lnTo>
                    <a:pt x="43916" y="31762"/>
                  </a:lnTo>
                  <a:lnTo>
                    <a:pt x="45720" y="22860"/>
                  </a:lnTo>
                  <a:close/>
                </a:path>
              </a:pathLst>
            </a:custGeom>
            <a:solidFill>
              <a:schemeClr val="accent1"/>
            </a:solidFill>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190" name="object 87">
            <a:extLst>
              <a:ext uri="{FF2B5EF4-FFF2-40B4-BE49-F238E27FC236}">
                <a16:creationId xmlns:a16="http://schemas.microsoft.com/office/drawing/2014/main" id="{11F857B5-7382-804D-A1A5-C8FA4583F971}"/>
              </a:ext>
            </a:extLst>
          </p:cNvPr>
          <p:cNvSpPr txBox="1"/>
          <p:nvPr/>
        </p:nvSpPr>
        <p:spPr>
          <a:xfrm rot="16200000">
            <a:off x="83003" y="1956313"/>
            <a:ext cx="1561564" cy="474489"/>
          </a:xfrm>
          <a:prstGeom prst="rect">
            <a:avLst/>
          </a:prstGeom>
        </p:spPr>
        <p:txBody>
          <a:bodyPr vert="horz" wrap="square" lIns="0" tIns="12700" rIns="0" bIns="0" rtlCol="0">
            <a:spAutoFit/>
          </a:bodyPr>
          <a:lstStyle/>
          <a:p>
            <a:pPr marL="9525" marR="5080" indent="3175" algn="ctr">
              <a:lnSpc>
                <a:spcPct val="100000"/>
              </a:lnSpc>
              <a:spcBef>
                <a:spcPts val="50"/>
              </a:spcBef>
            </a:pPr>
            <a:r>
              <a:rPr lang="en-GB" sz="1000" b="1" dirty="0">
                <a:latin typeface="Arial" panose="020B0604020202020204" pitchFamily="34" charset="0"/>
                <a:cs typeface="Arial" panose="020B0604020202020204" pitchFamily="34" charset="0"/>
              </a:rPr>
              <a:t>Maximum</a:t>
            </a:r>
            <a:r>
              <a:rPr lang="en-GB" sz="1000" b="1" spc="-25" dirty="0">
                <a:latin typeface="Arial" panose="020B0604020202020204" pitchFamily="34" charset="0"/>
                <a:cs typeface="Arial" panose="020B0604020202020204" pitchFamily="34" charset="0"/>
              </a:rPr>
              <a:t> </a:t>
            </a:r>
            <a:r>
              <a:rPr lang="en-GB" sz="1000" b="1" dirty="0">
                <a:latin typeface="Arial" panose="020B0604020202020204" pitchFamily="34" charset="0"/>
                <a:cs typeface="Arial" panose="020B0604020202020204" pitchFamily="34" charset="0"/>
              </a:rPr>
              <a:t>change</a:t>
            </a:r>
            <a:br>
              <a:rPr lang="en-GB" sz="1000" b="1" spc="-25" dirty="0">
                <a:latin typeface="Arial" panose="020B0604020202020204" pitchFamily="34" charset="0"/>
                <a:cs typeface="Arial" panose="020B0604020202020204" pitchFamily="34" charset="0"/>
              </a:rPr>
            </a:br>
            <a:r>
              <a:rPr lang="en-GB" sz="1000" b="1" dirty="0">
                <a:latin typeface="Arial" panose="020B0604020202020204" pitchFamily="34" charset="0"/>
                <a:cs typeface="Arial" panose="020B0604020202020204" pitchFamily="34" charset="0"/>
              </a:rPr>
              <a:t>from</a:t>
            </a:r>
            <a:r>
              <a:rPr lang="en-GB" sz="1000" b="1" spc="-20" dirty="0">
                <a:latin typeface="Arial" panose="020B0604020202020204" pitchFamily="34" charset="0"/>
                <a:cs typeface="Arial" panose="020B0604020202020204" pitchFamily="34" charset="0"/>
              </a:rPr>
              <a:t> </a:t>
            </a:r>
            <a:r>
              <a:rPr lang="en-GB" sz="1000" b="1" spc="-10" dirty="0">
                <a:latin typeface="Arial" panose="020B0604020202020204" pitchFamily="34" charset="0"/>
                <a:cs typeface="Arial" panose="020B0604020202020204" pitchFamily="34" charset="0"/>
              </a:rPr>
              <a:t>baseline </a:t>
            </a:r>
            <a:br>
              <a:rPr lang="en-GB" sz="1000" b="1" spc="-10" dirty="0">
                <a:latin typeface="Arial" panose="020B0604020202020204" pitchFamily="34" charset="0"/>
                <a:cs typeface="Arial" panose="020B0604020202020204" pitchFamily="34" charset="0"/>
              </a:rPr>
            </a:br>
            <a:r>
              <a:rPr lang="en-GB" sz="1000" b="1" dirty="0">
                <a:latin typeface="Arial" panose="020B0604020202020204" pitchFamily="34" charset="0"/>
                <a:cs typeface="Arial" panose="020B0604020202020204" pitchFamily="34" charset="0"/>
              </a:rPr>
              <a:t>in</a:t>
            </a:r>
            <a:r>
              <a:rPr lang="en-GB" sz="1000" b="1" spc="-20" dirty="0">
                <a:latin typeface="Arial" panose="020B0604020202020204" pitchFamily="34" charset="0"/>
                <a:cs typeface="Arial" panose="020B0604020202020204" pitchFamily="34" charset="0"/>
              </a:rPr>
              <a:t> </a:t>
            </a:r>
            <a:r>
              <a:rPr lang="en-GB" sz="1000" b="1" dirty="0">
                <a:latin typeface="Arial" panose="020B0604020202020204" pitchFamily="34" charset="0"/>
                <a:cs typeface="Arial" panose="020B0604020202020204" pitchFamily="34" charset="0"/>
              </a:rPr>
              <a:t>target</a:t>
            </a:r>
            <a:r>
              <a:rPr lang="en-GB" sz="1000" b="1" spc="-10" dirty="0">
                <a:latin typeface="Arial" panose="020B0604020202020204" pitchFamily="34" charset="0"/>
                <a:cs typeface="Arial" panose="020B0604020202020204" pitchFamily="34" charset="0"/>
              </a:rPr>
              <a:t> </a:t>
            </a:r>
            <a:r>
              <a:rPr lang="en-GB" sz="1000" b="1" dirty="0">
                <a:latin typeface="Arial" panose="020B0604020202020204" pitchFamily="34" charset="0"/>
                <a:cs typeface="Arial" panose="020B0604020202020204" pitchFamily="34" charset="0"/>
              </a:rPr>
              <a:t>lesions</a:t>
            </a:r>
            <a:r>
              <a:rPr lang="en-GB" sz="1000" b="1" spc="-10" dirty="0">
                <a:latin typeface="Arial" panose="020B0604020202020204" pitchFamily="34" charset="0"/>
                <a:cs typeface="Arial" panose="020B0604020202020204" pitchFamily="34" charset="0"/>
              </a:rPr>
              <a:t> </a:t>
            </a:r>
            <a:r>
              <a:rPr lang="en-GB" sz="1000" b="1" spc="-25" dirty="0">
                <a:latin typeface="Arial" panose="020B0604020202020204" pitchFamily="34" charset="0"/>
                <a:cs typeface="Arial" panose="020B0604020202020204" pitchFamily="34" charset="0"/>
              </a:rPr>
              <a:t>(%)</a:t>
            </a:r>
            <a:endParaRPr lang="en-GB" sz="1000" dirty="0">
              <a:latin typeface="Arial" panose="020B0604020202020204" pitchFamily="34" charset="0"/>
              <a:cs typeface="Arial" panose="020B0604020202020204" pitchFamily="34" charset="0"/>
            </a:endParaRPr>
          </a:p>
        </p:txBody>
      </p:sp>
      <p:sp>
        <p:nvSpPr>
          <p:cNvPr id="191" name="object 84">
            <a:extLst>
              <a:ext uri="{FF2B5EF4-FFF2-40B4-BE49-F238E27FC236}">
                <a16:creationId xmlns:a16="http://schemas.microsoft.com/office/drawing/2014/main" id="{925CF883-A16E-6243-9B67-3028FF5E33C6}"/>
              </a:ext>
            </a:extLst>
          </p:cNvPr>
          <p:cNvSpPr txBox="1"/>
          <p:nvPr/>
        </p:nvSpPr>
        <p:spPr>
          <a:xfrm>
            <a:off x="5607295" y="2698241"/>
            <a:ext cx="120405" cy="92333"/>
          </a:xfrm>
          <a:prstGeom prst="rect">
            <a:avLst/>
          </a:prstGeom>
        </p:spPr>
        <p:txBody>
          <a:bodyPr vert="horz" wrap="square" lIns="0" tIns="0" rIns="0" bIns="0" rtlCol="0">
            <a:spAutoFit/>
          </a:bodyPr>
          <a:lstStyle/>
          <a:p>
            <a:pPr marL="12700" algn="ctr">
              <a:lnSpc>
                <a:spcPct val="100000"/>
              </a:lnSpc>
              <a:spcBef>
                <a:spcPts val="100"/>
              </a:spcBef>
            </a:pPr>
            <a:r>
              <a:rPr sz="600" b="1" spc="-25" dirty="0">
                <a:latin typeface="Arial" panose="020B0604020202020204" pitchFamily="34" charset="0"/>
                <a:cs typeface="Arial" panose="020B0604020202020204" pitchFamily="34" charset="0"/>
              </a:rPr>
              <a:t>CR</a:t>
            </a:r>
            <a:endParaRPr sz="600" dirty="0">
              <a:latin typeface="Arial" panose="020B0604020202020204" pitchFamily="34" charset="0"/>
              <a:cs typeface="Arial" panose="020B0604020202020204" pitchFamily="34" charset="0"/>
            </a:endParaRPr>
          </a:p>
        </p:txBody>
      </p:sp>
      <p:sp>
        <p:nvSpPr>
          <p:cNvPr id="192" name="object 84">
            <a:extLst>
              <a:ext uri="{FF2B5EF4-FFF2-40B4-BE49-F238E27FC236}">
                <a16:creationId xmlns:a16="http://schemas.microsoft.com/office/drawing/2014/main" id="{CE16EE59-A3C7-F94B-9F23-F179A924EE97}"/>
              </a:ext>
            </a:extLst>
          </p:cNvPr>
          <p:cNvSpPr txBox="1"/>
          <p:nvPr/>
        </p:nvSpPr>
        <p:spPr>
          <a:xfrm>
            <a:off x="6007345" y="2698241"/>
            <a:ext cx="120405" cy="92333"/>
          </a:xfrm>
          <a:prstGeom prst="rect">
            <a:avLst/>
          </a:prstGeom>
        </p:spPr>
        <p:txBody>
          <a:bodyPr vert="horz" wrap="square" lIns="0" tIns="0" rIns="0" bIns="0" rtlCol="0">
            <a:spAutoFit/>
          </a:bodyPr>
          <a:lstStyle/>
          <a:p>
            <a:pPr marL="12700" algn="ctr">
              <a:lnSpc>
                <a:spcPct val="100000"/>
              </a:lnSpc>
              <a:spcBef>
                <a:spcPts val="100"/>
              </a:spcBef>
            </a:pPr>
            <a:r>
              <a:rPr sz="600" b="1" spc="-25" dirty="0">
                <a:latin typeface="Arial" panose="020B0604020202020204" pitchFamily="34" charset="0"/>
                <a:cs typeface="Arial" panose="020B0604020202020204" pitchFamily="34" charset="0"/>
              </a:rPr>
              <a:t>CR</a:t>
            </a:r>
            <a:endParaRPr sz="600" dirty="0">
              <a:latin typeface="Arial" panose="020B0604020202020204" pitchFamily="34" charset="0"/>
              <a:cs typeface="Arial" panose="020B0604020202020204" pitchFamily="34" charset="0"/>
            </a:endParaRPr>
          </a:p>
        </p:txBody>
      </p:sp>
      <p:sp>
        <p:nvSpPr>
          <p:cNvPr id="193" name="object 84">
            <a:extLst>
              <a:ext uri="{FF2B5EF4-FFF2-40B4-BE49-F238E27FC236}">
                <a16:creationId xmlns:a16="http://schemas.microsoft.com/office/drawing/2014/main" id="{9CD3BDFA-F0F0-2846-A788-92549572131C}"/>
              </a:ext>
            </a:extLst>
          </p:cNvPr>
          <p:cNvSpPr txBox="1"/>
          <p:nvPr/>
        </p:nvSpPr>
        <p:spPr>
          <a:xfrm>
            <a:off x="5873995" y="2698241"/>
            <a:ext cx="120405" cy="92333"/>
          </a:xfrm>
          <a:prstGeom prst="rect">
            <a:avLst/>
          </a:prstGeom>
        </p:spPr>
        <p:txBody>
          <a:bodyPr vert="horz" wrap="square" lIns="0" tIns="0" rIns="0" bIns="0" rtlCol="0">
            <a:spAutoFit/>
          </a:bodyPr>
          <a:lstStyle/>
          <a:p>
            <a:pPr marL="12700" algn="ctr">
              <a:lnSpc>
                <a:spcPct val="100000"/>
              </a:lnSpc>
              <a:spcBef>
                <a:spcPts val="100"/>
              </a:spcBef>
            </a:pPr>
            <a:r>
              <a:rPr sz="600" b="1" spc="-25" dirty="0">
                <a:latin typeface="Arial" panose="020B0604020202020204" pitchFamily="34" charset="0"/>
                <a:cs typeface="Arial" panose="020B0604020202020204" pitchFamily="34" charset="0"/>
              </a:rPr>
              <a:t>CR</a:t>
            </a:r>
            <a:endParaRPr sz="600" dirty="0">
              <a:latin typeface="Arial" panose="020B0604020202020204" pitchFamily="34" charset="0"/>
              <a:cs typeface="Arial" panose="020B0604020202020204" pitchFamily="34" charset="0"/>
            </a:endParaRPr>
          </a:p>
        </p:txBody>
      </p:sp>
      <p:sp>
        <p:nvSpPr>
          <p:cNvPr id="194" name="object 84">
            <a:extLst>
              <a:ext uri="{FF2B5EF4-FFF2-40B4-BE49-F238E27FC236}">
                <a16:creationId xmlns:a16="http://schemas.microsoft.com/office/drawing/2014/main" id="{E1937507-05C6-8145-BFCA-A108FEC4D97E}"/>
              </a:ext>
            </a:extLst>
          </p:cNvPr>
          <p:cNvSpPr txBox="1"/>
          <p:nvPr/>
        </p:nvSpPr>
        <p:spPr>
          <a:xfrm>
            <a:off x="5743820" y="2698241"/>
            <a:ext cx="120405" cy="92333"/>
          </a:xfrm>
          <a:prstGeom prst="rect">
            <a:avLst/>
          </a:prstGeom>
        </p:spPr>
        <p:txBody>
          <a:bodyPr vert="horz" wrap="square" lIns="0" tIns="0" rIns="0" bIns="0" rtlCol="0">
            <a:spAutoFit/>
          </a:bodyPr>
          <a:lstStyle/>
          <a:p>
            <a:pPr marL="12700" algn="ctr">
              <a:lnSpc>
                <a:spcPct val="100000"/>
              </a:lnSpc>
              <a:spcBef>
                <a:spcPts val="100"/>
              </a:spcBef>
            </a:pPr>
            <a:r>
              <a:rPr sz="600" b="1" spc="-25" dirty="0">
                <a:latin typeface="Arial" panose="020B0604020202020204" pitchFamily="34" charset="0"/>
                <a:cs typeface="Arial" panose="020B0604020202020204" pitchFamily="34" charset="0"/>
              </a:rPr>
              <a:t>CR</a:t>
            </a:r>
            <a:endParaRPr sz="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0373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876900" y="1872619"/>
            <a:ext cx="4681220" cy="1553210"/>
            <a:chOff x="6876900" y="1872619"/>
            <a:chExt cx="4681220" cy="1553210"/>
          </a:xfrm>
          <a:solidFill>
            <a:schemeClr val="accent6"/>
          </a:solidFill>
        </p:grpSpPr>
        <p:sp>
          <p:nvSpPr>
            <p:cNvPr id="3" name="object 3"/>
            <p:cNvSpPr/>
            <p:nvPr/>
          </p:nvSpPr>
          <p:spPr>
            <a:xfrm>
              <a:off x="6913791" y="1877059"/>
              <a:ext cx="33655" cy="307340"/>
            </a:xfrm>
            <a:custGeom>
              <a:avLst/>
              <a:gdLst/>
              <a:ahLst/>
              <a:cxnLst/>
              <a:rect l="l" t="t" r="r" b="b"/>
              <a:pathLst>
                <a:path w="33654" h="307339">
                  <a:moveTo>
                    <a:pt x="33299" y="0"/>
                  </a:moveTo>
                  <a:lnTo>
                    <a:pt x="0" y="0"/>
                  </a:lnTo>
                  <a:lnTo>
                    <a:pt x="0" y="307009"/>
                  </a:lnTo>
                  <a:lnTo>
                    <a:pt x="33299" y="307009"/>
                  </a:lnTo>
                  <a:lnTo>
                    <a:pt x="33299" y="0"/>
                  </a:lnTo>
                  <a:close/>
                </a:path>
              </a:pathLst>
            </a:custGeom>
            <a:grpFill/>
          </p:spPr>
          <p:txBody>
            <a:bodyPr wrap="square" lIns="0" tIns="0" rIns="0" bIns="0" rtlCol="0"/>
            <a:lstStyle/>
            <a:p>
              <a:endParaRPr dirty="0"/>
            </a:p>
          </p:txBody>
        </p:sp>
        <p:sp>
          <p:nvSpPr>
            <p:cNvPr id="4" name="object 4"/>
            <p:cNvSpPr/>
            <p:nvPr/>
          </p:nvSpPr>
          <p:spPr>
            <a:xfrm>
              <a:off x="6912346" y="1877064"/>
              <a:ext cx="36195" cy="307340"/>
            </a:xfrm>
            <a:custGeom>
              <a:avLst/>
              <a:gdLst/>
              <a:ahLst/>
              <a:cxnLst/>
              <a:rect l="l" t="t" r="r" b="b"/>
              <a:pathLst>
                <a:path w="36195" h="307339">
                  <a:moveTo>
                    <a:pt x="1447" y="307009"/>
                  </a:moveTo>
                  <a:lnTo>
                    <a:pt x="1447" y="0"/>
                  </a:lnTo>
                  <a:lnTo>
                    <a:pt x="0" y="0"/>
                  </a:lnTo>
                  <a:lnTo>
                    <a:pt x="36194" y="0"/>
                  </a:lnTo>
                  <a:lnTo>
                    <a:pt x="34747" y="0"/>
                  </a:lnTo>
                  <a:lnTo>
                    <a:pt x="34747" y="307009"/>
                  </a:lnTo>
                </a:path>
              </a:pathLst>
            </a:custGeom>
            <a:grpFill/>
            <a:ln w="8674">
              <a:solidFill>
                <a:srgbClr val="000000"/>
              </a:solidFill>
            </a:ln>
          </p:spPr>
          <p:txBody>
            <a:bodyPr wrap="square" lIns="0" tIns="0" rIns="0" bIns="0" rtlCol="0"/>
            <a:lstStyle/>
            <a:p>
              <a:endParaRPr dirty="0"/>
            </a:p>
          </p:txBody>
        </p:sp>
        <p:sp>
          <p:nvSpPr>
            <p:cNvPr id="5" name="object 5"/>
            <p:cNvSpPr/>
            <p:nvPr/>
          </p:nvSpPr>
          <p:spPr>
            <a:xfrm>
              <a:off x="6951434" y="2027326"/>
              <a:ext cx="33655" cy="156845"/>
            </a:xfrm>
            <a:custGeom>
              <a:avLst/>
              <a:gdLst/>
              <a:ahLst/>
              <a:cxnLst/>
              <a:rect l="l" t="t" r="r" b="b"/>
              <a:pathLst>
                <a:path w="33654" h="156844">
                  <a:moveTo>
                    <a:pt x="33299" y="0"/>
                  </a:moveTo>
                  <a:lnTo>
                    <a:pt x="0" y="0"/>
                  </a:lnTo>
                  <a:lnTo>
                    <a:pt x="0" y="156743"/>
                  </a:lnTo>
                  <a:lnTo>
                    <a:pt x="33299" y="156743"/>
                  </a:lnTo>
                  <a:lnTo>
                    <a:pt x="33299" y="0"/>
                  </a:lnTo>
                  <a:close/>
                </a:path>
              </a:pathLst>
            </a:custGeom>
            <a:grpFill/>
          </p:spPr>
          <p:txBody>
            <a:bodyPr wrap="square" lIns="0" tIns="0" rIns="0" bIns="0" rtlCol="0"/>
            <a:lstStyle/>
            <a:p>
              <a:endParaRPr dirty="0"/>
            </a:p>
          </p:txBody>
        </p:sp>
        <p:sp>
          <p:nvSpPr>
            <p:cNvPr id="6" name="object 6"/>
            <p:cNvSpPr/>
            <p:nvPr/>
          </p:nvSpPr>
          <p:spPr>
            <a:xfrm>
              <a:off x="6949988" y="2027331"/>
              <a:ext cx="36195" cy="156845"/>
            </a:xfrm>
            <a:custGeom>
              <a:avLst/>
              <a:gdLst/>
              <a:ahLst/>
              <a:cxnLst/>
              <a:rect l="l" t="t" r="r" b="b"/>
              <a:pathLst>
                <a:path w="36195" h="156844">
                  <a:moveTo>
                    <a:pt x="1447" y="156743"/>
                  </a:moveTo>
                  <a:lnTo>
                    <a:pt x="1447" y="0"/>
                  </a:lnTo>
                  <a:lnTo>
                    <a:pt x="0" y="0"/>
                  </a:lnTo>
                  <a:lnTo>
                    <a:pt x="36194" y="0"/>
                  </a:lnTo>
                  <a:lnTo>
                    <a:pt x="34747" y="0"/>
                  </a:lnTo>
                  <a:lnTo>
                    <a:pt x="34747" y="156743"/>
                  </a:lnTo>
                </a:path>
              </a:pathLst>
            </a:custGeom>
            <a:grpFill/>
            <a:ln w="8640">
              <a:solidFill>
                <a:srgbClr val="000000"/>
              </a:solidFill>
            </a:ln>
          </p:spPr>
          <p:txBody>
            <a:bodyPr wrap="square" lIns="0" tIns="0" rIns="0" bIns="0" rtlCol="0"/>
            <a:lstStyle/>
            <a:p>
              <a:endParaRPr dirty="0"/>
            </a:p>
          </p:txBody>
        </p:sp>
        <p:sp>
          <p:nvSpPr>
            <p:cNvPr id="7" name="object 7"/>
            <p:cNvSpPr/>
            <p:nvPr/>
          </p:nvSpPr>
          <p:spPr>
            <a:xfrm>
              <a:off x="6989076" y="2051938"/>
              <a:ext cx="33655" cy="132715"/>
            </a:xfrm>
            <a:custGeom>
              <a:avLst/>
              <a:gdLst/>
              <a:ahLst/>
              <a:cxnLst/>
              <a:rect l="l" t="t" r="r" b="b"/>
              <a:pathLst>
                <a:path w="33654" h="132714">
                  <a:moveTo>
                    <a:pt x="33299" y="0"/>
                  </a:moveTo>
                  <a:lnTo>
                    <a:pt x="0" y="0"/>
                  </a:lnTo>
                  <a:lnTo>
                    <a:pt x="0" y="132130"/>
                  </a:lnTo>
                  <a:lnTo>
                    <a:pt x="33299" y="132130"/>
                  </a:lnTo>
                  <a:lnTo>
                    <a:pt x="33299" y="0"/>
                  </a:lnTo>
                  <a:close/>
                </a:path>
              </a:pathLst>
            </a:custGeom>
            <a:grpFill/>
          </p:spPr>
          <p:txBody>
            <a:bodyPr wrap="square" lIns="0" tIns="0" rIns="0" bIns="0" rtlCol="0"/>
            <a:lstStyle/>
            <a:p>
              <a:endParaRPr dirty="0"/>
            </a:p>
          </p:txBody>
        </p:sp>
        <p:sp>
          <p:nvSpPr>
            <p:cNvPr id="8" name="object 8"/>
            <p:cNvSpPr/>
            <p:nvPr/>
          </p:nvSpPr>
          <p:spPr>
            <a:xfrm>
              <a:off x="6987631" y="2051943"/>
              <a:ext cx="36195" cy="132715"/>
            </a:xfrm>
            <a:custGeom>
              <a:avLst/>
              <a:gdLst/>
              <a:ahLst/>
              <a:cxnLst/>
              <a:rect l="l" t="t" r="r" b="b"/>
              <a:pathLst>
                <a:path w="36195" h="132714">
                  <a:moveTo>
                    <a:pt x="1447" y="132130"/>
                  </a:moveTo>
                  <a:lnTo>
                    <a:pt x="1447" y="0"/>
                  </a:lnTo>
                  <a:lnTo>
                    <a:pt x="0" y="0"/>
                  </a:lnTo>
                  <a:lnTo>
                    <a:pt x="36194" y="0"/>
                  </a:lnTo>
                  <a:lnTo>
                    <a:pt x="34747" y="0"/>
                  </a:lnTo>
                  <a:lnTo>
                    <a:pt x="34747" y="132130"/>
                  </a:lnTo>
                </a:path>
              </a:pathLst>
            </a:custGeom>
            <a:grpFill/>
            <a:ln w="8622">
              <a:solidFill>
                <a:srgbClr val="000000"/>
              </a:solidFill>
            </a:ln>
          </p:spPr>
          <p:txBody>
            <a:bodyPr wrap="square" lIns="0" tIns="0" rIns="0" bIns="0" rtlCol="0"/>
            <a:lstStyle/>
            <a:p>
              <a:endParaRPr dirty="0"/>
            </a:p>
          </p:txBody>
        </p:sp>
        <p:sp>
          <p:nvSpPr>
            <p:cNvPr id="9" name="object 9"/>
            <p:cNvSpPr/>
            <p:nvPr/>
          </p:nvSpPr>
          <p:spPr>
            <a:xfrm>
              <a:off x="7025271" y="2057120"/>
              <a:ext cx="33655" cy="127000"/>
            </a:xfrm>
            <a:custGeom>
              <a:avLst/>
              <a:gdLst/>
              <a:ahLst/>
              <a:cxnLst/>
              <a:rect l="l" t="t" r="r" b="b"/>
              <a:pathLst>
                <a:path w="33654" h="127000">
                  <a:moveTo>
                    <a:pt x="33299" y="0"/>
                  </a:moveTo>
                  <a:lnTo>
                    <a:pt x="0" y="0"/>
                  </a:lnTo>
                  <a:lnTo>
                    <a:pt x="0" y="126949"/>
                  </a:lnTo>
                  <a:lnTo>
                    <a:pt x="33299" y="126949"/>
                  </a:lnTo>
                  <a:lnTo>
                    <a:pt x="33299" y="0"/>
                  </a:lnTo>
                  <a:close/>
                </a:path>
              </a:pathLst>
            </a:custGeom>
            <a:grpFill/>
          </p:spPr>
          <p:txBody>
            <a:bodyPr wrap="square" lIns="0" tIns="0" rIns="0" bIns="0" rtlCol="0"/>
            <a:lstStyle/>
            <a:p>
              <a:endParaRPr dirty="0"/>
            </a:p>
          </p:txBody>
        </p:sp>
        <p:sp>
          <p:nvSpPr>
            <p:cNvPr id="10" name="object 10"/>
            <p:cNvSpPr/>
            <p:nvPr/>
          </p:nvSpPr>
          <p:spPr>
            <a:xfrm>
              <a:off x="7023826" y="2057125"/>
              <a:ext cx="36195" cy="127000"/>
            </a:xfrm>
            <a:custGeom>
              <a:avLst/>
              <a:gdLst/>
              <a:ahLst/>
              <a:cxnLst/>
              <a:rect l="l" t="t" r="r" b="b"/>
              <a:pathLst>
                <a:path w="36195" h="127000">
                  <a:moveTo>
                    <a:pt x="1447" y="126949"/>
                  </a:moveTo>
                  <a:lnTo>
                    <a:pt x="1447" y="0"/>
                  </a:lnTo>
                  <a:lnTo>
                    <a:pt x="0" y="0"/>
                  </a:lnTo>
                  <a:lnTo>
                    <a:pt x="36194" y="0"/>
                  </a:lnTo>
                  <a:lnTo>
                    <a:pt x="34747" y="0"/>
                  </a:lnTo>
                  <a:lnTo>
                    <a:pt x="34747" y="126949"/>
                  </a:lnTo>
                </a:path>
              </a:pathLst>
            </a:custGeom>
            <a:grpFill/>
            <a:ln w="8618">
              <a:solidFill>
                <a:srgbClr val="000000"/>
              </a:solidFill>
            </a:ln>
          </p:spPr>
          <p:txBody>
            <a:bodyPr wrap="square" lIns="0" tIns="0" rIns="0" bIns="0" rtlCol="0"/>
            <a:lstStyle/>
            <a:p>
              <a:endParaRPr dirty="0"/>
            </a:p>
          </p:txBody>
        </p:sp>
        <p:sp>
          <p:nvSpPr>
            <p:cNvPr id="11" name="object 11"/>
            <p:cNvSpPr/>
            <p:nvPr/>
          </p:nvSpPr>
          <p:spPr>
            <a:xfrm>
              <a:off x="7062914" y="2083028"/>
              <a:ext cx="33655" cy="101600"/>
            </a:xfrm>
            <a:custGeom>
              <a:avLst/>
              <a:gdLst/>
              <a:ahLst/>
              <a:cxnLst/>
              <a:rect l="l" t="t" r="r" b="b"/>
              <a:pathLst>
                <a:path w="33654" h="101600">
                  <a:moveTo>
                    <a:pt x="33299" y="0"/>
                  </a:moveTo>
                  <a:lnTo>
                    <a:pt x="0" y="0"/>
                  </a:lnTo>
                  <a:lnTo>
                    <a:pt x="0" y="101041"/>
                  </a:lnTo>
                  <a:lnTo>
                    <a:pt x="33299" y="101041"/>
                  </a:lnTo>
                  <a:lnTo>
                    <a:pt x="33299" y="0"/>
                  </a:lnTo>
                  <a:close/>
                </a:path>
              </a:pathLst>
            </a:custGeom>
            <a:grpFill/>
          </p:spPr>
          <p:txBody>
            <a:bodyPr wrap="square" lIns="0" tIns="0" rIns="0" bIns="0" rtlCol="0"/>
            <a:lstStyle/>
            <a:p>
              <a:endParaRPr dirty="0"/>
            </a:p>
          </p:txBody>
        </p:sp>
        <p:sp>
          <p:nvSpPr>
            <p:cNvPr id="12" name="object 12"/>
            <p:cNvSpPr/>
            <p:nvPr/>
          </p:nvSpPr>
          <p:spPr>
            <a:xfrm>
              <a:off x="7061469" y="2083033"/>
              <a:ext cx="36195" cy="101600"/>
            </a:xfrm>
            <a:custGeom>
              <a:avLst/>
              <a:gdLst/>
              <a:ahLst/>
              <a:cxnLst/>
              <a:rect l="l" t="t" r="r" b="b"/>
              <a:pathLst>
                <a:path w="36195" h="101600">
                  <a:moveTo>
                    <a:pt x="1447" y="101041"/>
                  </a:moveTo>
                  <a:lnTo>
                    <a:pt x="1447" y="0"/>
                  </a:lnTo>
                  <a:lnTo>
                    <a:pt x="0" y="0"/>
                  </a:lnTo>
                  <a:lnTo>
                    <a:pt x="36194" y="0"/>
                  </a:lnTo>
                  <a:lnTo>
                    <a:pt x="34747" y="0"/>
                  </a:lnTo>
                  <a:lnTo>
                    <a:pt x="34747" y="101041"/>
                  </a:lnTo>
                </a:path>
              </a:pathLst>
            </a:custGeom>
            <a:grpFill/>
            <a:ln w="8582">
              <a:solidFill>
                <a:srgbClr val="000000"/>
              </a:solidFill>
            </a:ln>
          </p:spPr>
          <p:txBody>
            <a:bodyPr wrap="square" lIns="0" tIns="0" rIns="0" bIns="0" rtlCol="0"/>
            <a:lstStyle/>
            <a:p>
              <a:endParaRPr dirty="0"/>
            </a:p>
          </p:txBody>
        </p:sp>
        <p:sp>
          <p:nvSpPr>
            <p:cNvPr id="13" name="object 13"/>
            <p:cNvSpPr/>
            <p:nvPr/>
          </p:nvSpPr>
          <p:spPr>
            <a:xfrm>
              <a:off x="7100557" y="2103754"/>
              <a:ext cx="33655" cy="80645"/>
            </a:xfrm>
            <a:custGeom>
              <a:avLst/>
              <a:gdLst/>
              <a:ahLst/>
              <a:cxnLst/>
              <a:rect l="l" t="t" r="r" b="b"/>
              <a:pathLst>
                <a:path w="33654" h="80644">
                  <a:moveTo>
                    <a:pt x="33299" y="0"/>
                  </a:moveTo>
                  <a:lnTo>
                    <a:pt x="0" y="0"/>
                  </a:lnTo>
                  <a:lnTo>
                    <a:pt x="0" y="80314"/>
                  </a:lnTo>
                  <a:lnTo>
                    <a:pt x="33299" y="80314"/>
                  </a:lnTo>
                  <a:lnTo>
                    <a:pt x="33299" y="0"/>
                  </a:lnTo>
                  <a:close/>
                </a:path>
              </a:pathLst>
            </a:custGeom>
            <a:grpFill/>
          </p:spPr>
          <p:txBody>
            <a:bodyPr wrap="square" lIns="0" tIns="0" rIns="0" bIns="0" rtlCol="0"/>
            <a:lstStyle/>
            <a:p>
              <a:endParaRPr dirty="0"/>
            </a:p>
          </p:txBody>
        </p:sp>
        <p:sp>
          <p:nvSpPr>
            <p:cNvPr id="14" name="object 14"/>
            <p:cNvSpPr/>
            <p:nvPr/>
          </p:nvSpPr>
          <p:spPr>
            <a:xfrm>
              <a:off x="7099112" y="2103760"/>
              <a:ext cx="36195" cy="80645"/>
            </a:xfrm>
            <a:custGeom>
              <a:avLst/>
              <a:gdLst/>
              <a:ahLst/>
              <a:cxnLst/>
              <a:rect l="l" t="t" r="r" b="b"/>
              <a:pathLst>
                <a:path w="36195" h="80644">
                  <a:moveTo>
                    <a:pt x="1447" y="80314"/>
                  </a:moveTo>
                  <a:lnTo>
                    <a:pt x="1447" y="0"/>
                  </a:lnTo>
                  <a:lnTo>
                    <a:pt x="0" y="0"/>
                  </a:lnTo>
                  <a:lnTo>
                    <a:pt x="36194" y="0"/>
                  </a:lnTo>
                  <a:lnTo>
                    <a:pt x="34747" y="0"/>
                  </a:lnTo>
                  <a:lnTo>
                    <a:pt x="34747" y="80314"/>
                  </a:lnTo>
                </a:path>
              </a:pathLst>
            </a:custGeom>
            <a:grpFill/>
            <a:ln w="8532">
              <a:solidFill>
                <a:srgbClr val="000000"/>
              </a:solidFill>
            </a:ln>
          </p:spPr>
          <p:txBody>
            <a:bodyPr wrap="square" lIns="0" tIns="0" rIns="0" bIns="0" rtlCol="0"/>
            <a:lstStyle/>
            <a:p>
              <a:endParaRPr dirty="0"/>
            </a:p>
          </p:txBody>
        </p:sp>
        <p:sp>
          <p:nvSpPr>
            <p:cNvPr id="15" name="object 15"/>
            <p:cNvSpPr/>
            <p:nvPr/>
          </p:nvSpPr>
          <p:spPr>
            <a:xfrm>
              <a:off x="7136752" y="2123185"/>
              <a:ext cx="33655" cy="60960"/>
            </a:xfrm>
            <a:custGeom>
              <a:avLst/>
              <a:gdLst/>
              <a:ahLst/>
              <a:cxnLst/>
              <a:rect l="l" t="t" r="r" b="b"/>
              <a:pathLst>
                <a:path w="33654" h="60960">
                  <a:moveTo>
                    <a:pt x="33299" y="0"/>
                  </a:moveTo>
                  <a:lnTo>
                    <a:pt x="0" y="0"/>
                  </a:lnTo>
                  <a:lnTo>
                    <a:pt x="0" y="60883"/>
                  </a:lnTo>
                  <a:lnTo>
                    <a:pt x="33299" y="60883"/>
                  </a:lnTo>
                  <a:lnTo>
                    <a:pt x="33299" y="0"/>
                  </a:lnTo>
                  <a:close/>
                </a:path>
              </a:pathLst>
            </a:custGeom>
            <a:grpFill/>
          </p:spPr>
          <p:txBody>
            <a:bodyPr wrap="square" lIns="0" tIns="0" rIns="0" bIns="0" rtlCol="0"/>
            <a:lstStyle/>
            <a:p>
              <a:endParaRPr dirty="0"/>
            </a:p>
          </p:txBody>
        </p:sp>
        <p:sp>
          <p:nvSpPr>
            <p:cNvPr id="16" name="object 16"/>
            <p:cNvSpPr/>
            <p:nvPr/>
          </p:nvSpPr>
          <p:spPr>
            <a:xfrm>
              <a:off x="7135307" y="2123190"/>
              <a:ext cx="36195" cy="60960"/>
            </a:xfrm>
            <a:custGeom>
              <a:avLst/>
              <a:gdLst/>
              <a:ahLst/>
              <a:cxnLst/>
              <a:rect l="l" t="t" r="r" b="b"/>
              <a:pathLst>
                <a:path w="36195" h="60960">
                  <a:moveTo>
                    <a:pt x="1447" y="60883"/>
                  </a:moveTo>
                  <a:lnTo>
                    <a:pt x="1447" y="0"/>
                  </a:lnTo>
                  <a:lnTo>
                    <a:pt x="0" y="0"/>
                  </a:lnTo>
                  <a:lnTo>
                    <a:pt x="36194" y="0"/>
                  </a:lnTo>
                  <a:lnTo>
                    <a:pt x="34747" y="0"/>
                  </a:lnTo>
                  <a:lnTo>
                    <a:pt x="34747" y="60883"/>
                  </a:lnTo>
                </a:path>
              </a:pathLst>
            </a:custGeom>
            <a:grpFill/>
            <a:ln w="8448">
              <a:solidFill>
                <a:srgbClr val="000000"/>
              </a:solidFill>
            </a:ln>
          </p:spPr>
          <p:txBody>
            <a:bodyPr wrap="square" lIns="0" tIns="0" rIns="0" bIns="0" rtlCol="0"/>
            <a:lstStyle/>
            <a:p>
              <a:endParaRPr dirty="0"/>
            </a:p>
          </p:txBody>
        </p:sp>
        <p:sp>
          <p:nvSpPr>
            <p:cNvPr id="17" name="object 17"/>
            <p:cNvSpPr/>
            <p:nvPr/>
          </p:nvSpPr>
          <p:spPr>
            <a:xfrm>
              <a:off x="7174395" y="2123185"/>
              <a:ext cx="33655" cy="60960"/>
            </a:xfrm>
            <a:custGeom>
              <a:avLst/>
              <a:gdLst/>
              <a:ahLst/>
              <a:cxnLst/>
              <a:rect l="l" t="t" r="r" b="b"/>
              <a:pathLst>
                <a:path w="33654" h="60960">
                  <a:moveTo>
                    <a:pt x="33299" y="0"/>
                  </a:moveTo>
                  <a:lnTo>
                    <a:pt x="0" y="0"/>
                  </a:lnTo>
                  <a:lnTo>
                    <a:pt x="0" y="60883"/>
                  </a:lnTo>
                  <a:lnTo>
                    <a:pt x="33299" y="60883"/>
                  </a:lnTo>
                  <a:lnTo>
                    <a:pt x="33299" y="0"/>
                  </a:lnTo>
                  <a:close/>
                </a:path>
              </a:pathLst>
            </a:custGeom>
            <a:grpFill/>
          </p:spPr>
          <p:txBody>
            <a:bodyPr wrap="square" lIns="0" tIns="0" rIns="0" bIns="0" rtlCol="0"/>
            <a:lstStyle/>
            <a:p>
              <a:endParaRPr dirty="0"/>
            </a:p>
          </p:txBody>
        </p:sp>
        <p:sp>
          <p:nvSpPr>
            <p:cNvPr id="18" name="object 18"/>
            <p:cNvSpPr/>
            <p:nvPr/>
          </p:nvSpPr>
          <p:spPr>
            <a:xfrm>
              <a:off x="7172950" y="2123190"/>
              <a:ext cx="36195" cy="60960"/>
            </a:xfrm>
            <a:custGeom>
              <a:avLst/>
              <a:gdLst/>
              <a:ahLst/>
              <a:cxnLst/>
              <a:rect l="l" t="t" r="r" b="b"/>
              <a:pathLst>
                <a:path w="36195" h="60960">
                  <a:moveTo>
                    <a:pt x="1447" y="60883"/>
                  </a:moveTo>
                  <a:lnTo>
                    <a:pt x="1447" y="0"/>
                  </a:lnTo>
                  <a:lnTo>
                    <a:pt x="0" y="0"/>
                  </a:lnTo>
                  <a:lnTo>
                    <a:pt x="36194" y="0"/>
                  </a:lnTo>
                  <a:lnTo>
                    <a:pt x="34747" y="0"/>
                  </a:lnTo>
                  <a:lnTo>
                    <a:pt x="34747" y="60883"/>
                  </a:lnTo>
                </a:path>
              </a:pathLst>
            </a:custGeom>
            <a:grpFill/>
            <a:ln w="8448">
              <a:solidFill>
                <a:srgbClr val="000000"/>
              </a:solidFill>
            </a:ln>
          </p:spPr>
          <p:txBody>
            <a:bodyPr wrap="square" lIns="0" tIns="0" rIns="0" bIns="0" rtlCol="0"/>
            <a:lstStyle/>
            <a:p>
              <a:endParaRPr dirty="0"/>
            </a:p>
          </p:txBody>
        </p:sp>
        <p:sp>
          <p:nvSpPr>
            <p:cNvPr id="19" name="object 19"/>
            <p:cNvSpPr/>
            <p:nvPr/>
          </p:nvSpPr>
          <p:spPr>
            <a:xfrm>
              <a:off x="7212038" y="2149093"/>
              <a:ext cx="33655" cy="35560"/>
            </a:xfrm>
            <a:custGeom>
              <a:avLst/>
              <a:gdLst/>
              <a:ahLst/>
              <a:cxnLst/>
              <a:rect l="l" t="t" r="r" b="b"/>
              <a:pathLst>
                <a:path w="33654" h="35560">
                  <a:moveTo>
                    <a:pt x="33299" y="0"/>
                  </a:moveTo>
                  <a:lnTo>
                    <a:pt x="0" y="0"/>
                  </a:lnTo>
                  <a:lnTo>
                    <a:pt x="0" y="34975"/>
                  </a:lnTo>
                  <a:lnTo>
                    <a:pt x="33299" y="34975"/>
                  </a:lnTo>
                  <a:lnTo>
                    <a:pt x="33299" y="0"/>
                  </a:lnTo>
                  <a:close/>
                </a:path>
              </a:pathLst>
            </a:custGeom>
            <a:grpFill/>
          </p:spPr>
          <p:txBody>
            <a:bodyPr wrap="square" lIns="0" tIns="0" rIns="0" bIns="0" rtlCol="0"/>
            <a:lstStyle/>
            <a:p>
              <a:endParaRPr dirty="0"/>
            </a:p>
          </p:txBody>
        </p:sp>
        <p:sp>
          <p:nvSpPr>
            <p:cNvPr id="20" name="object 20"/>
            <p:cNvSpPr/>
            <p:nvPr/>
          </p:nvSpPr>
          <p:spPr>
            <a:xfrm>
              <a:off x="7210592" y="2149099"/>
              <a:ext cx="36195" cy="35560"/>
            </a:xfrm>
            <a:custGeom>
              <a:avLst/>
              <a:gdLst/>
              <a:ahLst/>
              <a:cxnLst/>
              <a:rect l="l" t="t" r="r" b="b"/>
              <a:pathLst>
                <a:path w="36195" h="35560">
                  <a:moveTo>
                    <a:pt x="1447" y="34975"/>
                  </a:moveTo>
                  <a:lnTo>
                    <a:pt x="1447" y="0"/>
                  </a:lnTo>
                  <a:lnTo>
                    <a:pt x="0" y="0"/>
                  </a:lnTo>
                  <a:lnTo>
                    <a:pt x="36194" y="0"/>
                  </a:lnTo>
                  <a:lnTo>
                    <a:pt x="34747" y="0"/>
                  </a:lnTo>
                  <a:lnTo>
                    <a:pt x="34747" y="34975"/>
                  </a:lnTo>
                </a:path>
              </a:pathLst>
            </a:custGeom>
            <a:grpFill/>
            <a:ln w="8213">
              <a:solidFill>
                <a:srgbClr val="000000"/>
              </a:solidFill>
            </a:ln>
          </p:spPr>
          <p:txBody>
            <a:bodyPr wrap="square" lIns="0" tIns="0" rIns="0" bIns="0" rtlCol="0"/>
            <a:lstStyle/>
            <a:p>
              <a:endParaRPr dirty="0"/>
            </a:p>
          </p:txBody>
        </p:sp>
        <p:sp>
          <p:nvSpPr>
            <p:cNvPr id="21" name="object 21"/>
            <p:cNvSpPr/>
            <p:nvPr/>
          </p:nvSpPr>
          <p:spPr>
            <a:xfrm>
              <a:off x="7248233" y="2150389"/>
              <a:ext cx="33655" cy="34290"/>
            </a:xfrm>
            <a:custGeom>
              <a:avLst/>
              <a:gdLst/>
              <a:ahLst/>
              <a:cxnLst/>
              <a:rect l="l" t="t" r="r" b="b"/>
              <a:pathLst>
                <a:path w="33654" h="34289">
                  <a:moveTo>
                    <a:pt x="33299" y="0"/>
                  </a:moveTo>
                  <a:lnTo>
                    <a:pt x="0" y="0"/>
                  </a:lnTo>
                  <a:lnTo>
                    <a:pt x="0" y="33680"/>
                  </a:lnTo>
                  <a:lnTo>
                    <a:pt x="33299" y="33680"/>
                  </a:lnTo>
                  <a:lnTo>
                    <a:pt x="33299" y="0"/>
                  </a:lnTo>
                  <a:close/>
                </a:path>
              </a:pathLst>
            </a:custGeom>
            <a:grpFill/>
          </p:spPr>
          <p:txBody>
            <a:bodyPr wrap="square" lIns="0" tIns="0" rIns="0" bIns="0" rtlCol="0"/>
            <a:lstStyle/>
            <a:p>
              <a:endParaRPr dirty="0"/>
            </a:p>
          </p:txBody>
        </p:sp>
        <p:sp>
          <p:nvSpPr>
            <p:cNvPr id="22" name="object 22"/>
            <p:cNvSpPr/>
            <p:nvPr/>
          </p:nvSpPr>
          <p:spPr>
            <a:xfrm>
              <a:off x="7246787" y="2150394"/>
              <a:ext cx="36195" cy="34290"/>
            </a:xfrm>
            <a:custGeom>
              <a:avLst/>
              <a:gdLst/>
              <a:ahLst/>
              <a:cxnLst/>
              <a:rect l="l" t="t" r="r" b="b"/>
              <a:pathLst>
                <a:path w="36195" h="34289">
                  <a:moveTo>
                    <a:pt x="1447" y="33680"/>
                  </a:moveTo>
                  <a:lnTo>
                    <a:pt x="1447" y="0"/>
                  </a:lnTo>
                  <a:lnTo>
                    <a:pt x="0" y="0"/>
                  </a:lnTo>
                  <a:lnTo>
                    <a:pt x="36194" y="0"/>
                  </a:lnTo>
                  <a:lnTo>
                    <a:pt x="34747" y="0"/>
                  </a:lnTo>
                  <a:lnTo>
                    <a:pt x="34747" y="33680"/>
                  </a:lnTo>
                </a:path>
              </a:pathLst>
            </a:custGeom>
            <a:grpFill/>
            <a:ln w="8196">
              <a:solidFill>
                <a:srgbClr val="000000"/>
              </a:solidFill>
            </a:ln>
          </p:spPr>
          <p:txBody>
            <a:bodyPr wrap="square" lIns="0" tIns="0" rIns="0" bIns="0" rtlCol="0"/>
            <a:lstStyle/>
            <a:p>
              <a:endParaRPr dirty="0"/>
            </a:p>
          </p:txBody>
        </p:sp>
        <p:sp>
          <p:nvSpPr>
            <p:cNvPr id="23" name="object 23"/>
            <p:cNvSpPr/>
            <p:nvPr/>
          </p:nvSpPr>
          <p:spPr>
            <a:xfrm>
              <a:off x="7285875" y="2152980"/>
              <a:ext cx="33655" cy="31115"/>
            </a:xfrm>
            <a:custGeom>
              <a:avLst/>
              <a:gdLst/>
              <a:ahLst/>
              <a:cxnLst/>
              <a:rect l="l" t="t" r="r" b="b"/>
              <a:pathLst>
                <a:path w="33654" h="31114">
                  <a:moveTo>
                    <a:pt x="33299" y="0"/>
                  </a:moveTo>
                  <a:lnTo>
                    <a:pt x="0" y="0"/>
                  </a:lnTo>
                  <a:lnTo>
                    <a:pt x="0" y="31089"/>
                  </a:lnTo>
                  <a:lnTo>
                    <a:pt x="33299" y="31089"/>
                  </a:lnTo>
                  <a:lnTo>
                    <a:pt x="33299" y="0"/>
                  </a:lnTo>
                  <a:close/>
                </a:path>
              </a:pathLst>
            </a:custGeom>
            <a:grpFill/>
          </p:spPr>
          <p:txBody>
            <a:bodyPr wrap="square" lIns="0" tIns="0" rIns="0" bIns="0" rtlCol="0"/>
            <a:lstStyle/>
            <a:p>
              <a:endParaRPr dirty="0"/>
            </a:p>
          </p:txBody>
        </p:sp>
        <p:sp>
          <p:nvSpPr>
            <p:cNvPr id="24" name="object 24"/>
            <p:cNvSpPr/>
            <p:nvPr/>
          </p:nvSpPr>
          <p:spPr>
            <a:xfrm>
              <a:off x="7284430" y="2152985"/>
              <a:ext cx="36195" cy="31115"/>
            </a:xfrm>
            <a:custGeom>
              <a:avLst/>
              <a:gdLst/>
              <a:ahLst/>
              <a:cxnLst/>
              <a:rect l="l" t="t" r="r" b="b"/>
              <a:pathLst>
                <a:path w="36195" h="31114">
                  <a:moveTo>
                    <a:pt x="1447" y="31089"/>
                  </a:moveTo>
                  <a:lnTo>
                    <a:pt x="1447" y="0"/>
                  </a:lnTo>
                  <a:lnTo>
                    <a:pt x="0" y="0"/>
                  </a:lnTo>
                  <a:lnTo>
                    <a:pt x="36194" y="0"/>
                  </a:lnTo>
                  <a:lnTo>
                    <a:pt x="34747" y="0"/>
                  </a:lnTo>
                  <a:lnTo>
                    <a:pt x="34747" y="31089"/>
                  </a:lnTo>
                </a:path>
              </a:pathLst>
            </a:custGeom>
            <a:grpFill/>
            <a:ln w="8160">
              <a:solidFill>
                <a:srgbClr val="000000"/>
              </a:solidFill>
            </a:ln>
          </p:spPr>
          <p:txBody>
            <a:bodyPr wrap="square" lIns="0" tIns="0" rIns="0" bIns="0" rtlCol="0"/>
            <a:lstStyle/>
            <a:p>
              <a:endParaRPr dirty="0"/>
            </a:p>
          </p:txBody>
        </p:sp>
        <p:sp>
          <p:nvSpPr>
            <p:cNvPr id="25" name="object 25"/>
            <p:cNvSpPr/>
            <p:nvPr/>
          </p:nvSpPr>
          <p:spPr>
            <a:xfrm>
              <a:off x="7359713" y="2184069"/>
              <a:ext cx="33655" cy="60960"/>
            </a:xfrm>
            <a:custGeom>
              <a:avLst/>
              <a:gdLst/>
              <a:ahLst/>
              <a:cxnLst/>
              <a:rect l="l" t="t" r="r" b="b"/>
              <a:pathLst>
                <a:path w="33654" h="60960">
                  <a:moveTo>
                    <a:pt x="33299" y="0"/>
                  </a:moveTo>
                  <a:lnTo>
                    <a:pt x="0" y="0"/>
                  </a:lnTo>
                  <a:lnTo>
                    <a:pt x="0" y="60883"/>
                  </a:lnTo>
                  <a:lnTo>
                    <a:pt x="33299" y="60883"/>
                  </a:lnTo>
                  <a:lnTo>
                    <a:pt x="33299" y="0"/>
                  </a:lnTo>
                  <a:close/>
                </a:path>
              </a:pathLst>
            </a:custGeom>
            <a:grpFill/>
          </p:spPr>
          <p:txBody>
            <a:bodyPr wrap="square" lIns="0" tIns="0" rIns="0" bIns="0" rtlCol="0"/>
            <a:lstStyle/>
            <a:p>
              <a:endParaRPr dirty="0"/>
            </a:p>
          </p:txBody>
        </p:sp>
        <p:sp>
          <p:nvSpPr>
            <p:cNvPr id="26" name="object 26"/>
            <p:cNvSpPr/>
            <p:nvPr/>
          </p:nvSpPr>
          <p:spPr>
            <a:xfrm>
              <a:off x="7358268" y="2184074"/>
              <a:ext cx="36195" cy="60960"/>
            </a:xfrm>
            <a:custGeom>
              <a:avLst/>
              <a:gdLst/>
              <a:ahLst/>
              <a:cxnLst/>
              <a:rect l="l" t="t" r="r" b="b"/>
              <a:pathLst>
                <a:path w="36195" h="60960">
                  <a:moveTo>
                    <a:pt x="1447" y="0"/>
                  </a:moveTo>
                  <a:lnTo>
                    <a:pt x="1447" y="60883"/>
                  </a:lnTo>
                  <a:lnTo>
                    <a:pt x="0" y="60883"/>
                  </a:lnTo>
                  <a:lnTo>
                    <a:pt x="36194" y="60883"/>
                  </a:lnTo>
                  <a:lnTo>
                    <a:pt x="34747" y="60883"/>
                  </a:lnTo>
                  <a:lnTo>
                    <a:pt x="34747" y="0"/>
                  </a:lnTo>
                </a:path>
              </a:pathLst>
            </a:custGeom>
            <a:grpFill/>
            <a:ln w="8448">
              <a:solidFill>
                <a:srgbClr val="000000"/>
              </a:solidFill>
            </a:ln>
          </p:spPr>
          <p:txBody>
            <a:bodyPr wrap="square" lIns="0" tIns="0" rIns="0" bIns="0" rtlCol="0"/>
            <a:lstStyle/>
            <a:p>
              <a:endParaRPr dirty="0"/>
            </a:p>
          </p:txBody>
        </p:sp>
        <p:sp>
          <p:nvSpPr>
            <p:cNvPr id="27" name="object 27"/>
            <p:cNvSpPr/>
            <p:nvPr/>
          </p:nvSpPr>
          <p:spPr>
            <a:xfrm>
              <a:off x="7397356" y="2184069"/>
              <a:ext cx="33655" cy="89535"/>
            </a:xfrm>
            <a:custGeom>
              <a:avLst/>
              <a:gdLst/>
              <a:ahLst/>
              <a:cxnLst/>
              <a:rect l="l" t="t" r="r" b="b"/>
              <a:pathLst>
                <a:path w="33654" h="89535">
                  <a:moveTo>
                    <a:pt x="33299" y="0"/>
                  </a:moveTo>
                  <a:lnTo>
                    <a:pt x="0" y="0"/>
                  </a:lnTo>
                  <a:lnTo>
                    <a:pt x="0" y="89382"/>
                  </a:lnTo>
                  <a:lnTo>
                    <a:pt x="33299" y="89382"/>
                  </a:lnTo>
                  <a:lnTo>
                    <a:pt x="33299" y="0"/>
                  </a:lnTo>
                  <a:close/>
                </a:path>
              </a:pathLst>
            </a:custGeom>
            <a:grpFill/>
          </p:spPr>
          <p:txBody>
            <a:bodyPr wrap="square" lIns="0" tIns="0" rIns="0" bIns="0" rtlCol="0"/>
            <a:lstStyle/>
            <a:p>
              <a:endParaRPr dirty="0"/>
            </a:p>
          </p:txBody>
        </p:sp>
        <p:sp>
          <p:nvSpPr>
            <p:cNvPr id="28" name="object 28"/>
            <p:cNvSpPr/>
            <p:nvPr/>
          </p:nvSpPr>
          <p:spPr>
            <a:xfrm>
              <a:off x="7395911" y="2184074"/>
              <a:ext cx="36195" cy="89535"/>
            </a:xfrm>
            <a:custGeom>
              <a:avLst/>
              <a:gdLst/>
              <a:ahLst/>
              <a:cxnLst/>
              <a:rect l="l" t="t" r="r" b="b"/>
              <a:pathLst>
                <a:path w="36195" h="89535">
                  <a:moveTo>
                    <a:pt x="1447" y="0"/>
                  </a:moveTo>
                  <a:lnTo>
                    <a:pt x="1447" y="89382"/>
                  </a:lnTo>
                  <a:lnTo>
                    <a:pt x="0" y="89382"/>
                  </a:lnTo>
                  <a:lnTo>
                    <a:pt x="36194" y="89382"/>
                  </a:lnTo>
                  <a:lnTo>
                    <a:pt x="34747" y="89382"/>
                  </a:lnTo>
                  <a:lnTo>
                    <a:pt x="34747" y="0"/>
                  </a:lnTo>
                </a:path>
              </a:pathLst>
            </a:custGeom>
            <a:grpFill/>
            <a:ln w="8557">
              <a:solidFill>
                <a:srgbClr val="000000"/>
              </a:solidFill>
            </a:ln>
          </p:spPr>
          <p:txBody>
            <a:bodyPr wrap="square" lIns="0" tIns="0" rIns="0" bIns="0" rtlCol="0"/>
            <a:lstStyle/>
            <a:p>
              <a:endParaRPr dirty="0"/>
            </a:p>
          </p:txBody>
        </p:sp>
        <p:sp>
          <p:nvSpPr>
            <p:cNvPr id="29" name="object 29"/>
            <p:cNvSpPr/>
            <p:nvPr/>
          </p:nvSpPr>
          <p:spPr>
            <a:xfrm>
              <a:off x="7434999" y="2184069"/>
              <a:ext cx="33655" cy="100330"/>
            </a:xfrm>
            <a:custGeom>
              <a:avLst/>
              <a:gdLst/>
              <a:ahLst/>
              <a:cxnLst/>
              <a:rect l="l" t="t" r="r" b="b"/>
              <a:pathLst>
                <a:path w="33654" h="100330">
                  <a:moveTo>
                    <a:pt x="33299" y="0"/>
                  </a:moveTo>
                  <a:lnTo>
                    <a:pt x="0" y="0"/>
                  </a:lnTo>
                  <a:lnTo>
                    <a:pt x="0" y="99745"/>
                  </a:lnTo>
                  <a:lnTo>
                    <a:pt x="33299" y="99745"/>
                  </a:lnTo>
                  <a:lnTo>
                    <a:pt x="33299" y="0"/>
                  </a:lnTo>
                  <a:close/>
                </a:path>
              </a:pathLst>
            </a:custGeom>
            <a:grpFill/>
          </p:spPr>
          <p:txBody>
            <a:bodyPr wrap="square" lIns="0" tIns="0" rIns="0" bIns="0" rtlCol="0"/>
            <a:lstStyle/>
            <a:p>
              <a:endParaRPr dirty="0"/>
            </a:p>
          </p:txBody>
        </p:sp>
        <p:sp>
          <p:nvSpPr>
            <p:cNvPr id="30" name="object 30"/>
            <p:cNvSpPr/>
            <p:nvPr/>
          </p:nvSpPr>
          <p:spPr>
            <a:xfrm>
              <a:off x="7433554" y="2184074"/>
              <a:ext cx="36195" cy="100330"/>
            </a:xfrm>
            <a:custGeom>
              <a:avLst/>
              <a:gdLst/>
              <a:ahLst/>
              <a:cxnLst/>
              <a:rect l="l" t="t" r="r" b="b"/>
              <a:pathLst>
                <a:path w="36195" h="100330">
                  <a:moveTo>
                    <a:pt x="1447" y="0"/>
                  </a:moveTo>
                  <a:lnTo>
                    <a:pt x="1447" y="99745"/>
                  </a:lnTo>
                  <a:lnTo>
                    <a:pt x="0" y="99745"/>
                  </a:lnTo>
                  <a:lnTo>
                    <a:pt x="36194" y="99745"/>
                  </a:lnTo>
                  <a:lnTo>
                    <a:pt x="34747" y="99745"/>
                  </a:lnTo>
                  <a:lnTo>
                    <a:pt x="34747" y="0"/>
                  </a:lnTo>
                </a:path>
              </a:pathLst>
            </a:custGeom>
            <a:grpFill/>
            <a:ln w="8580">
              <a:solidFill>
                <a:srgbClr val="000000"/>
              </a:solidFill>
            </a:ln>
          </p:spPr>
          <p:txBody>
            <a:bodyPr wrap="square" lIns="0" tIns="0" rIns="0" bIns="0" rtlCol="0"/>
            <a:lstStyle/>
            <a:p>
              <a:endParaRPr dirty="0"/>
            </a:p>
          </p:txBody>
        </p:sp>
        <p:sp>
          <p:nvSpPr>
            <p:cNvPr id="31" name="object 31"/>
            <p:cNvSpPr/>
            <p:nvPr/>
          </p:nvSpPr>
          <p:spPr>
            <a:xfrm>
              <a:off x="7471194" y="2184069"/>
              <a:ext cx="33655" cy="128270"/>
            </a:xfrm>
            <a:custGeom>
              <a:avLst/>
              <a:gdLst/>
              <a:ahLst/>
              <a:cxnLst/>
              <a:rect l="l" t="t" r="r" b="b"/>
              <a:pathLst>
                <a:path w="33654" h="128269">
                  <a:moveTo>
                    <a:pt x="33299" y="0"/>
                  </a:moveTo>
                  <a:lnTo>
                    <a:pt x="0" y="0"/>
                  </a:lnTo>
                  <a:lnTo>
                    <a:pt x="0" y="128244"/>
                  </a:lnTo>
                  <a:lnTo>
                    <a:pt x="33299" y="128244"/>
                  </a:lnTo>
                  <a:lnTo>
                    <a:pt x="33299" y="0"/>
                  </a:lnTo>
                  <a:close/>
                </a:path>
              </a:pathLst>
            </a:custGeom>
            <a:grpFill/>
          </p:spPr>
          <p:txBody>
            <a:bodyPr wrap="square" lIns="0" tIns="0" rIns="0" bIns="0" rtlCol="0"/>
            <a:lstStyle/>
            <a:p>
              <a:endParaRPr dirty="0"/>
            </a:p>
          </p:txBody>
        </p:sp>
        <p:sp>
          <p:nvSpPr>
            <p:cNvPr id="32" name="object 32"/>
            <p:cNvSpPr/>
            <p:nvPr/>
          </p:nvSpPr>
          <p:spPr>
            <a:xfrm>
              <a:off x="7469749" y="2184074"/>
              <a:ext cx="36195" cy="128270"/>
            </a:xfrm>
            <a:custGeom>
              <a:avLst/>
              <a:gdLst/>
              <a:ahLst/>
              <a:cxnLst/>
              <a:rect l="l" t="t" r="r" b="b"/>
              <a:pathLst>
                <a:path w="36195" h="128269">
                  <a:moveTo>
                    <a:pt x="1447" y="0"/>
                  </a:moveTo>
                  <a:lnTo>
                    <a:pt x="1447" y="128244"/>
                  </a:lnTo>
                  <a:lnTo>
                    <a:pt x="0" y="128244"/>
                  </a:lnTo>
                  <a:lnTo>
                    <a:pt x="36194" y="128244"/>
                  </a:lnTo>
                  <a:lnTo>
                    <a:pt x="34747" y="128244"/>
                  </a:lnTo>
                  <a:lnTo>
                    <a:pt x="34747" y="0"/>
                  </a:lnTo>
                </a:path>
              </a:pathLst>
            </a:custGeom>
            <a:grpFill/>
            <a:ln w="8619">
              <a:solidFill>
                <a:srgbClr val="000000"/>
              </a:solidFill>
            </a:ln>
          </p:spPr>
          <p:txBody>
            <a:bodyPr wrap="square" lIns="0" tIns="0" rIns="0" bIns="0" rtlCol="0"/>
            <a:lstStyle/>
            <a:p>
              <a:endParaRPr dirty="0"/>
            </a:p>
          </p:txBody>
        </p:sp>
        <p:sp>
          <p:nvSpPr>
            <p:cNvPr id="33" name="object 33"/>
            <p:cNvSpPr/>
            <p:nvPr/>
          </p:nvSpPr>
          <p:spPr>
            <a:xfrm>
              <a:off x="7508837" y="2184069"/>
              <a:ext cx="33655" cy="139065"/>
            </a:xfrm>
            <a:custGeom>
              <a:avLst/>
              <a:gdLst/>
              <a:ahLst/>
              <a:cxnLst/>
              <a:rect l="l" t="t" r="r" b="b"/>
              <a:pathLst>
                <a:path w="33654" h="139064">
                  <a:moveTo>
                    <a:pt x="33299" y="0"/>
                  </a:moveTo>
                  <a:lnTo>
                    <a:pt x="0" y="0"/>
                  </a:lnTo>
                  <a:lnTo>
                    <a:pt x="0" y="138607"/>
                  </a:lnTo>
                  <a:lnTo>
                    <a:pt x="33299" y="138607"/>
                  </a:lnTo>
                  <a:lnTo>
                    <a:pt x="33299" y="0"/>
                  </a:lnTo>
                  <a:close/>
                </a:path>
              </a:pathLst>
            </a:custGeom>
            <a:grpFill/>
          </p:spPr>
          <p:txBody>
            <a:bodyPr wrap="square" lIns="0" tIns="0" rIns="0" bIns="0" rtlCol="0"/>
            <a:lstStyle/>
            <a:p>
              <a:endParaRPr dirty="0"/>
            </a:p>
          </p:txBody>
        </p:sp>
        <p:sp>
          <p:nvSpPr>
            <p:cNvPr id="34" name="object 34"/>
            <p:cNvSpPr/>
            <p:nvPr/>
          </p:nvSpPr>
          <p:spPr>
            <a:xfrm>
              <a:off x="7507391" y="2184074"/>
              <a:ext cx="36195" cy="139065"/>
            </a:xfrm>
            <a:custGeom>
              <a:avLst/>
              <a:gdLst/>
              <a:ahLst/>
              <a:cxnLst/>
              <a:rect l="l" t="t" r="r" b="b"/>
              <a:pathLst>
                <a:path w="36195" h="139064">
                  <a:moveTo>
                    <a:pt x="1447" y="0"/>
                  </a:moveTo>
                  <a:lnTo>
                    <a:pt x="1447" y="138607"/>
                  </a:lnTo>
                  <a:lnTo>
                    <a:pt x="0" y="138607"/>
                  </a:lnTo>
                  <a:lnTo>
                    <a:pt x="36194" y="138607"/>
                  </a:lnTo>
                  <a:lnTo>
                    <a:pt x="34747" y="138607"/>
                  </a:lnTo>
                  <a:lnTo>
                    <a:pt x="34747" y="0"/>
                  </a:lnTo>
                </a:path>
              </a:pathLst>
            </a:custGeom>
            <a:grpFill/>
            <a:ln w="8628">
              <a:solidFill>
                <a:srgbClr val="000000"/>
              </a:solidFill>
            </a:ln>
          </p:spPr>
          <p:txBody>
            <a:bodyPr wrap="square" lIns="0" tIns="0" rIns="0" bIns="0" rtlCol="0"/>
            <a:lstStyle/>
            <a:p>
              <a:endParaRPr dirty="0"/>
            </a:p>
          </p:txBody>
        </p:sp>
        <p:sp>
          <p:nvSpPr>
            <p:cNvPr id="35" name="object 35"/>
            <p:cNvSpPr/>
            <p:nvPr/>
          </p:nvSpPr>
          <p:spPr>
            <a:xfrm>
              <a:off x="7546479" y="2184069"/>
              <a:ext cx="33655" cy="140335"/>
            </a:xfrm>
            <a:custGeom>
              <a:avLst/>
              <a:gdLst/>
              <a:ahLst/>
              <a:cxnLst/>
              <a:rect l="l" t="t" r="r" b="b"/>
              <a:pathLst>
                <a:path w="33654" h="140335">
                  <a:moveTo>
                    <a:pt x="33299" y="0"/>
                  </a:moveTo>
                  <a:lnTo>
                    <a:pt x="0" y="0"/>
                  </a:lnTo>
                  <a:lnTo>
                    <a:pt x="0" y="139903"/>
                  </a:lnTo>
                  <a:lnTo>
                    <a:pt x="33299" y="139903"/>
                  </a:lnTo>
                  <a:lnTo>
                    <a:pt x="33299" y="0"/>
                  </a:lnTo>
                  <a:close/>
                </a:path>
              </a:pathLst>
            </a:custGeom>
            <a:grpFill/>
          </p:spPr>
          <p:txBody>
            <a:bodyPr wrap="square" lIns="0" tIns="0" rIns="0" bIns="0" rtlCol="0"/>
            <a:lstStyle/>
            <a:p>
              <a:endParaRPr dirty="0"/>
            </a:p>
          </p:txBody>
        </p:sp>
        <p:sp>
          <p:nvSpPr>
            <p:cNvPr id="36" name="object 36"/>
            <p:cNvSpPr/>
            <p:nvPr/>
          </p:nvSpPr>
          <p:spPr>
            <a:xfrm>
              <a:off x="7545034" y="2184074"/>
              <a:ext cx="36195" cy="140335"/>
            </a:xfrm>
            <a:custGeom>
              <a:avLst/>
              <a:gdLst/>
              <a:ahLst/>
              <a:cxnLst/>
              <a:rect l="l" t="t" r="r" b="b"/>
              <a:pathLst>
                <a:path w="36195" h="140335">
                  <a:moveTo>
                    <a:pt x="1447" y="0"/>
                  </a:moveTo>
                  <a:lnTo>
                    <a:pt x="1447" y="139903"/>
                  </a:lnTo>
                  <a:lnTo>
                    <a:pt x="0" y="139903"/>
                  </a:lnTo>
                  <a:lnTo>
                    <a:pt x="36194" y="139903"/>
                  </a:lnTo>
                  <a:lnTo>
                    <a:pt x="34747" y="139903"/>
                  </a:lnTo>
                  <a:lnTo>
                    <a:pt x="34747" y="0"/>
                  </a:lnTo>
                </a:path>
              </a:pathLst>
            </a:custGeom>
            <a:grpFill/>
            <a:ln w="8629">
              <a:solidFill>
                <a:srgbClr val="000000"/>
              </a:solidFill>
            </a:ln>
          </p:spPr>
          <p:txBody>
            <a:bodyPr wrap="square" lIns="0" tIns="0" rIns="0" bIns="0" rtlCol="0"/>
            <a:lstStyle/>
            <a:p>
              <a:endParaRPr dirty="0"/>
            </a:p>
          </p:txBody>
        </p:sp>
        <p:sp>
          <p:nvSpPr>
            <p:cNvPr id="37" name="object 37"/>
            <p:cNvSpPr/>
            <p:nvPr/>
          </p:nvSpPr>
          <p:spPr>
            <a:xfrm>
              <a:off x="7582674" y="2184069"/>
              <a:ext cx="33655" cy="180340"/>
            </a:xfrm>
            <a:custGeom>
              <a:avLst/>
              <a:gdLst/>
              <a:ahLst/>
              <a:cxnLst/>
              <a:rect l="l" t="t" r="r" b="b"/>
              <a:pathLst>
                <a:path w="33654" h="180339">
                  <a:moveTo>
                    <a:pt x="33299" y="0"/>
                  </a:moveTo>
                  <a:lnTo>
                    <a:pt x="0" y="0"/>
                  </a:lnTo>
                  <a:lnTo>
                    <a:pt x="0" y="180060"/>
                  </a:lnTo>
                  <a:lnTo>
                    <a:pt x="33299" y="180060"/>
                  </a:lnTo>
                  <a:lnTo>
                    <a:pt x="33299" y="0"/>
                  </a:lnTo>
                  <a:close/>
                </a:path>
              </a:pathLst>
            </a:custGeom>
            <a:grpFill/>
          </p:spPr>
          <p:txBody>
            <a:bodyPr wrap="square" lIns="0" tIns="0" rIns="0" bIns="0" rtlCol="0"/>
            <a:lstStyle/>
            <a:p>
              <a:endParaRPr dirty="0"/>
            </a:p>
          </p:txBody>
        </p:sp>
        <p:sp>
          <p:nvSpPr>
            <p:cNvPr id="38" name="object 38"/>
            <p:cNvSpPr/>
            <p:nvPr/>
          </p:nvSpPr>
          <p:spPr>
            <a:xfrm>
              <a:off x="7581229" y="2184074"/>
              <a:ext cx="36195" cy="180340"/>
            </a:xfrm>
            <a:custGeom>
              <a:avLst/>
              <a:gdLst/>
              <a:ahLst/>
              <a:cxnLst/>
              <a:rect l="l" t="t" r="r" b="b"/>
              <a:pathLst>
                <a:path w="36195" h="180339">
                  <a:moveTo>
                    <a:pt x="1447" y="0"/>
                  </a:moveTo>
                  <a:lnTo>
                    <a:pt x="1447" y="180060"/>
                  </a:lnTo>
                  <a:lnTo>
                    <a:pt x="0" y="180060"/>
                  </a:lnTo>
                  <a:lnTo>
                    <a:pt x="36194" y="180060"/>
                  </a:lnTo>
                  <a:lnTo>
                    <a:pt x="34747" y="180060"/>
                  </a:lnTo>
                  <a:lnTo>
                    <a:pt x="34747" y="0"/>
                  </a:lnTo>
                </a:path>
              </a:pathLst>
            </a:custGeom>
            <a:grpFill/>
            <a:ln w="8651">
              <a:solidFill>
                <a:srgbClr val="000000"/>
              </a:solidFill>
            </a:ln>
          </p:spPr>
          <p:txBody>
            <a:bodyPr wrap="square" lIns="0" tIns="0" rIns="0" bIns="0" rtlCol="0"/>
            <a:lstStyle/>
            <a:p>
              <a:endParaRPr dirty="0"/>
            </a:p>
          </p:txBody>
        </p:sp>
        <p:sp>
          <p:nvSpPr>
            <p:cNvPr id="39" name="object 39"/>
            <p:cNvSpPr/>
            <p:nvPr/>
          </p:nvSpPr>
          <p:spPr>
            <a:xfrm>
              <a:off x="7620317" y="2184069"/>
              <a:ext cx="33655" cy="193040"/>
            </a:xfrm>
            <a:custGeom>
              <a:avLst/>
              <a:gdLst/>
              <a:ahLst/>
              <a:cxnLst/>
              <a:rect l="l" t="t" r="r" b="b"/>
              <a:pathLst>
                <a:path w="33654" h="193039">
                  <a:moveTo>
                    <a:pt x="33299" y="0"/>
                  </a:moveTo>
                  <a:lnTo>
                    <a:pt x="0" y="0"/>
                  </a:lnTo>
                  <a:lnTo>
                    <a:pt x="0" y="193014"/>
                  </a:lnTo>
                  <a:lnTo>
                    <a:pt x="33299" y="193014"/>
                  </a:lnTo>
                  <a:lnTo>
                    <a:pt x="33299" y="0"/>
                  </a:lnTo>
                  <a:close/>
                </a:path>
              </a:pathLst>
            </a:custGeom>
            <a:grpFill/>
          </p:spPr>
          <p:txBody>
            <a:bodyPr wrap="square" lIns="0" tIns="0" rIns="0" bIns="0" rtlCol="0"/>
            <a:lstStyle/>
            <a:p>
              <a:endParaRPr dirty="0"/>
            </a:p>
          </p:txBody>
        </p:sp>
        <p:sp>
          <p:nvSpPr>
            <p:cNvPr id="40" name="object 40"/>
            <p:cNvSpPr/>
            <p:nvPr/>
          </p:nvSpPr>
          <p:spPr>
            <a:xfrm>
              <a:off x="7618872" y="2184074"/>
              <a:ext cx="36195" cy="193040"/>
            </a:xfrm>
            <a:custGeom>
              <a:avLst/>
              <a:gdLst/>
              <a:ahLst/>
              <a:cxnLst/>
              <a:rect l="l" t="t" r="r" b="b"/>
              <a:pathLst>
                <a:path w="36195" h="193039">
                  <a:moveTo>
                    <a:pt x="1447" y="0"/>
                  </a:moveTo>
                  <a:lnTo>
                    <a:pt x="1447" y="193014"/>
                  </a:lnTo>
                  <a:lnTo>
                    <a:pt x="0" y="193014"/>
                  </a:lnTo>
                  <a:lnTo>
                    <a:pt x="36194" y="193014"/>
                  </a:lnTo>
                  <a:lnTo>
                    <a:pt x="34747" y="193014"/>
                  </a:lnTo>
                  <a:lnTo>
                    <a:pt x="34747" y="0"/>
                  </a:lnTo>
                </a:path>
              </a:pathLst>
            </a:custGeom>
            <a:grpFill/>
            <a:ln w="8655">
              <a:solidFill>
                <a:srgbClr val="000000"/>
              </a:solidFill>
            </a:ln>
          </p:spPr>
          <p:txBody>
            <a:bodyPr wrap="square" lIns="0" tIns="0" rIns="0" bIns="0" rtlCol="0"/>
            <a:lstStyle/>
            <a:p>
              <a:endParaRPr dirty="0"/>
            </a:p>
          </p:txBody>
        </p:sp>
        <p:sp>
          <p:nvSpPr>
            <p:cNvPr id="41" name="object 41"/>
            <p:cNvSpPr/>
            <p:nvPr/>
          </p:nvSpPr>
          <p:spPr>
            <a:xfrm>
              <a:off x="7657960" y="2184069"/>
              <a:ext cx="33655" cy="224154"/>
            </a:xfrm>
            <a:custGeom>
              <a:avLst/>
              <a:gdLst/>
              <a:ahLst/>
              <a:cxnLst/>
              <a:rect l="l" t="t" r="r" b="b"/>
              <a:pathLst>
                <a:path w="33654" h="224155">
                  <a:moveTo>
                    <a:pt x="33299" y="0"/>
                  </a:moveTo>
                  <a:lnTo>
                    <a:pt x="0" y="0"/>
                  </a:lnTo>
                  <a:lnTo>
                    <a:pt x="0" y="224104"/>
                  </a:lnTo>
                  <a:lnTo>
                    <a:pt x="33299" y="224104"/>
                  </a:lnTo>
                  <a:lnTo>
                    <a:pt x="33299" y="0"/>
                  </a:lnTo>
                  <a:close/>
                </a:path>
              </a:pathLst>
            </a:custGeom>
            <a:grpFill/>
          </p:spPr>
          <p:txBody>
            <a:bodyPr wrap="square" lIns="0" tIns="0" rIns="0" bIns="0" rtlCol="0"/>
            <a:lstStyle/>
            <a:p>
              <a:endParaRPr dirty="0"/>
            </a:p>
          </p:txBody>
        </p:sp>
        <p:sp>
          <p:nvSpPr>
            <p:cNvPr id="42" name="object 42"/>
            <p:cNvSpPr/>
            <p:nvPr/>
          </p:nvSpPr>
          <p:spPr>
            <a:xfrm>
              <a:off x="7656515" y="2184074"/>
              <a:ext cx="36195" cy="224154"/>
            </a:xfrm>
            <a:custGeom>
              <a:avLst/>
              <a:gdLst/>
              <a:ahLst/>
              <a:cxnLst/>
              <a:rect l="l" t="t" r="r" b="b"/>
              <a:pathLst>
                <a:path w="36195" h="224155">
                  <a:moveTo>
                    <a:pt x="1447" y="0"/>
                  </a:moveTo>
                  <a:lnTo>
                    <a:pt x="1447" y="224104"/>
                  </a:lnTo>
                  <a:lnTo>
                    <a:pt x="0" y="224104"/>
                  </a:lnTo>
                  <a:lnTo>
                    <a:pt x="36194" y="224104"/>
                  </a:lnTo>
                  <a:lnTo>
                    <a:pt x="34747" y="224104"/>
                  </a:lnTo>
                  <a:lnTo>
                    <a:pt x="34747" y="0"/>
                  </a:lnTo>
                </a:path>
              </a:pathLst>
            </a:custGeom>
            <a:grpFill/>
            <a:ln w="8663">
              <a:solidFill>
                <a:srgbClr val="000000"/>
              </a:solidFill>
            </a:ln>
          </p:spPr>
          <p:txBody>
            <a:bodyPr wrap="square" lIns="0" tIns="0" rIns="0" bIns="0" rtlCol="0"/>
            <a:lstStyle/>
            <a:p>
              <a:endParaRPr dirty="0"/>
            </a:p>
          </p:txBody>
        </p:sp>
        <p:sp>
          <p:nvSpPr>
            <p:cNvPr id="43" name="object 43"/>
            <p:cNvSpPr/>
            <p:nvPr/>
          </p:nvSpPr>
          <p:spPr>
            <a:xfrm>
              <a:off x="7694155" y="2184069"/>
              <a:ext cx="33655" cy="247650"/>
            </a:xfrm>
            <a:custGeom>
              <a:avLst/>
              <a:gdLst/>
              <a:ahLst/>
              <a:cxnLst/>
              <a:rect l="l" t="t" r="r" b="b"/>
              <a:pathLst>
                <a:path w="33654" h="247650">
                  <a:moveTo>
                    <a:pt x="33299" y="0"/>
                  </a:moveTo>
                  <a:lnTo>
                    <a:pt x="0" y="0"/>
                  </a:lnTo>
                  <a:lnTo>
                    <a:pt x="0" y="247421"/>
                  </a:lnTo>
                  <a:lnTo>
                    <a:pt x="33299" y="247421"/>
                  </a:lnTo>
                  <a:lnTo>
                    <a:pt x="33299" y="0"/>
                  </a:lnTo>
                  <a:close/>
                </a:path>
              </a:pathLst>
            </a:custGeom>
            <a:grpFill/>
          </p:spPr>
          <p:txBody>
            <a:bodyPr wrap="square" lIns="0" tIns="0" rIns="0" bIns="0" rtlCol="0"/>
            <a:lstStyle/>
            <a:p>
              <a:endParaRPr dirty="0"/>
            </a:p>
          </p:txBody>
        </p:sp>
        <p:sp>
          <p:nvSpPr>
            <p:cNvPr id="44" name="object 44"/>
            <p:cNvSpPr/>
            <p:nvPr/>
          </p:nvSpPr>
          <p:spPr>
            <a:xfrm>
              <a:off x="7692710" y="2184074"/>
              <a:ext cx="36195" cy="247650"/>
            </a:xfrm>
            <a:custGeom>
              <a:avLst/>
              <a:gdLst/>
              <a:ahLst/>
              <a:cxnLst/>
              <a:rect l="l" t="t" r="r" b="b"/>
              <a:pathLst>
                <a:path w="36195" h="247650">
                  <a:moveTo>
                    <a:pt x="1447" y="0"/>
                  </a:moveTo>
                  <a:lnTo>
                    <a:pt x="1447" y="247421"/>
                  </a:lnTo>
                  <a:lnTo>
                    <a:pt x="0" y="247421"/>
                  </a:lnTo>
                  <a:lnTo>
                    <a:pt x="36194" y="247421"/>
                  </a:lnTo>
                  <a:lnTo>
                    <a:pt x="34747" y="247421"/>
                  </a:lnTo>
                  <a:lnTo>
                    <a:pt x="34747" y="0"/>
                  </a:lnTo>
                </a:path>
              </a:pathLst>
            </a:custGeom>
            <a:grpFill/>
            <a:ln w="8667">
              <a:solidFill>
                <a:srgbClr val="000000"/>
              </a:solidFill>
            </a:ln>
          </p:spPr>
          <p:txBody>
            <a:bodyPr wrap="square" lIns="0" tIns="0" rIns="0" bIns="0" rtlCol="0"/>
            <a:lstStyle/>
            <a:p>
              <a:endParaRPr dirty="0"/>
            </a:p>
          </p:txBody>
        </p:sp>
        <p:sp>
          <p:nvSpPr>
            <p:cNvPr id="45" name="object 45"/>
            <p:cNvSpPr/>
            <p:nvPr/>
          </p:nvSpPr>
          <p:spPr>
            <a:xfrm>
              <a:off x="7731798" y="2184069"/>
              <a:ext cx="33655" cy="247650"/>
            </a:xfrm>
            <a:custGeom>
              <a:avLst/>
              <a:gdLst/>
              <a:ahLst/>
              <a:cxnLst/>
              <a:rect l="l" t="t" r="r" b="b"/>
              <a:pathLst>
                <a:path w="33654" h="247650">
                  <a:moveTo>
                    <a:pt x="33299" y="0"/>
                  </a:moveTo>
                  <a:lnTo>
                    <a:pt x="0" y="0"/>
                  </a:lnTo>
                  <a:lnTo>
                    <a:pt x="0" y="247421"/>
                  </a:lnTo>
                  <a:lnTo>
                    <a:pt x="33299" y="247421"/>
                  </a:lnTo>
                  <a:lnTo>
                    <a:pt x="33299" y="0"/>
                  </a:lnTo>
                  <a:close/>
                </a:path>
              </a:pathLst>
            </a:custGeom>
            <a:grpFill/>
          </p:spPr>
          <p:txBody>
            <a:bodyPr wrap="square" lIns="0" tIns="0" rIns="0" bIns="0" rtlCol="0"/>
            <a:lstStyle/>
            <a:p>
              <a:endParaRPr dirty="0"/>
            </a:p>
          </p:txBody>
        </p:sp>
        <p:sp>
          <p:nvSpPr>
            <p:cNvPr id="46" name="object 46"/>
            <p:cNvSpPr/>
            <p:nvPr/>
          </p:nvSpPr>
          <p:spPr>
            <a:xfrm>
              <a:off x="7730353" y="2184074"/>
              <a:ext cx="36195" cy="247650"/>
            </a:xfrm>
            <a:custGeom>
              <a:avLst/>
              <a:gdLst/>
              <a:ahLst/>
              <a:cxnLst/>
              <a:rect l="l" t="t" r="r" b="b"/>
              <a:pathLst>
                <a:path w="36195" h="247650">
                  <a:moveTo>
                    <a:pt x="1447" y="0"/>
                  </a:moveTo>
                  <a:lnTo>
                    <a:pt x="1447" y="247421"/>
                  </a:lnTo>
                  <a:lnTo>
                    <a:pt x="0" y="247421"/>
                  </a:lnTo>
                  <a:lnTo>
                    <a:pt x="36194" y="247421"/>
                  </a:lnTo>
                  <a:lnTo>
                    <a:pt x="34747" y="247421"/>
                  </a:lnTo>
                  <a:lnTo>
                    <a:pt x="34747" y="0"/>
                  </a:lnTo>
                </a:path>
              </a:pathLst>
            </a:custGeom>
            <a:grpFill/>
            <a:ln w="8667">
              <a:solidFill>
                <a:srgbClr val="000000"/>
              </a:solidFill>
            </a:ln>
          </p:spPr>
          <p:txBody>
            <a:bodyPr wrap="square" lIns="0" tIns="0" rIns="0" bIns="0" rtlCol="0"/>
            <a:lstStyle/>
            <a:p>
              <a:endParaRPr dirty="0"/>
            </a:p>
          </p:txBody>
        </p:sp>
        <p:sp>
          <p:nvSpPr>
            <p:cNvPr id="47" name="object 47"/>
            <p:cNvSpPr/>
            <p:nvPr/>
          </p:nvSpPr>
          <p:spPr>
            <a:xfrm>
              <a:off x="7769441" y="2184069"/>
              <a:ext cx="33655" cy="247650"/>
            </a:xfrm>
            <a:custGeom>
              <a:avLst/>
              <a:gdLst/>
              <a:ahLst/>
              <a:cxnLst/>
              <a:rect l="l" t="t" r="r" b="b"/>
              <a:pathLst>
                <a:path w="33654" h="247650">
                  <a:moveTo>
                    <a:pt x="33299" y="0"/>
                  </a:moveTo>
                  <a:lnTo>
                    <a:pt x="0" y="0"/>
                  </a:lnTo>
                  <a:lnTo>
                    <a:pt x="0" y="247421"/>
                  </a:lnTo>
                  <a:lnTo>
                    <a:pt x="33299" y="247421"/>
                  </a:lnTo>
                  <a:lnTo>
                    <a:pt x="33299" y="0"/>
                  </a:lnTo>
                  <a:close/>
                </a:path>
              </a:pathLst>
            </a:custGeom>
            <a:grpFill/>
          </p:spPr>
          <p:txBody>
            <a:bodyPr wrap="square" lIns="0" tIns="0" rIns="0" bIns="0" rtlCol="0"/>
            <a:lstStyle/>
            <a:p>
              <a:endParaRPr dirty="0"/>
            </a:p>
          </p:txBody>
        </p:sp>
        <p:sp>
          <p:nvSpPr>
            <p:cNvPr id="48" name="object 48"/>
            <p:cNvSpPr/>
            <p:nvPr/>
          </p:nvSpPr>
          <p:spPr>
            <a:xfrm>
              <a:off x="7767995" y="2184074"/>
              <a:ext cx="36195" cy="247650"/>
            </a:xfrm>
            <a:custGeom>
              <a:avLst/>
              <a:gdLst/>
              <a:ahLst/>
              <a:cxnLst/>
              <a:rect l="l" t="t" r="r" b="b"/>
              <a:pathLst>
                <a:path w="36195" h="247650">
                  <a:moveTo>
                    <a:pt x="1447" y="0"/>
                  </a:moveTo>
                  <a:lnTo>
                    <a:pt x="1447" y="247421"/>
                  </a:lnTo>
                  <a:lnTo>
                    <a:pt x="0" y="247421"/>
                  </a:lnTo>
                  <a:lnTo>
                    <a:pt x="36194" y="247421"/>
                  </a:lnTo>
                  <a:lnTo>
                    <a:pt x="34747" y="247421"/>
                  </a:lnTo>
                  <a:lnTo>
                    <a:pt x="34747" y="0"/>
                  </a:lnTo>
                </a:path>
              </a:pathLst>
            </a:custGeom>
            <a:grpFill/>
            <a:ln w="8667">
              <a:solidFill>
                <a:srgbClr val="000000"/>
              </a:solidFill>
            </a:ln>
          </p:spPr>
          <p:txBody>
            <a:bodyPr wrap="square" lIns="0" tIns="0" rIns="0" bIns="0" rtlCol="0"/>
            <a:lstStyle/>
            <a:p>
              <a:endParaRPr dirty="0"/>
            </a:p>
          </p:txBody>
        </p:sp>
        <p:sp>
          <p:nvSpPr>
            <p:cNvPr id="49" name="object 49"/>
            <p:cNvSpPr/>
            <p:nvPr/>
          </p:nvSpPr>
          <p:spPr>
            <a:xfrm>
              <a:off x="7805636" y="2184069"/>
              <a:ext cx="33655" cy="252729"/>
            </a:xfrm>
            <a:custGeom>
              <a:avLst/>
              <a:gdLst/>
              <a:ahLst/>
              <a:cxnLst/>
              <a:rect l="l" t="t" r="r" b="b"/>
              <a:pathLst>
                <a:path w="33654" h="252730">
                  <a:moveTo>
                    <a:pt x="33299" y="0"/>
                  </a:moveTo>
                  <a:lnTo>
                    <a:pt x="0" y="0"/>
                  </a:lnTo>
                  <a:lnTo>
                    <a:pt x="0" y="252602"/>
                  </a:lnTo>
                  <a:lnTo>
                    <a:pt x="33299" y="252602"/>
                  </a:lnTo>
                  <a:lnTo>
                    <a:pt x="33299" y="0"/>
                  </a:lnTo>
                  <a:close/>
                </a:path>
              </a:pathLst>
            </a:custGeom>
            <a:grpFill/>
          </p:spPr>
          <p:txBody>
            <a:bodyPr wrap="square" lIns="0" tIns="0" rIns="0" bIns="0" rtlCol="0"/>
            <a:lstStyle/>
            <a:p>
              <a:endParaRPr dirty="0"/>
            </a:p>
          </p:txBody>
        </p:sp>
        <p:sp>
          <p:nvSpPr>
            <p:cNvPr id="50" name="object 50"/>
            <p:cNvSpPr/>
            <p:nvPr/>
          </p:nvSpPr>
          <p:spPr>
            <a:xfrm>
              <a:off x="7804190" y="2184074"/>
              <a:ext cx="36195" cy="252729"/>
            </a:xfrm>
            <a:custGeom>
              <a:avLst/>
              <a:gdLst/>
              <a:ahLst/>
              <a:cxnLst/>
              <a:rect l="l" t="t" r="r" b="b"/>
              <a:pathLst>
                <a:path w="36195" h="252730">
                  <a:moveTo>
                    <a:pt x="1447" y="0"/>
                  </a:moveTo>
                  <a:lnTo>
                    <a:pt x="1447" y="252603"/>
                  </a:lnTo>
                  <a:lnTo>
                    <a:pt x="0" y="252603"/>
                  </a:lnTo>
                  <a:lnTo>
                    <a:pt x="36194" y="252603"/>
                  </a:lnTo>
                  <a:lnTo>
                    <a:pt x="34747" y="252603"/>
                  </a:lnTo>
                  <a:lnTo>
                    <a:pt x="34747" y="0"/>
                  </a:lnTo>
                </a:path>
              </a:pathLst>
            </a:custGeom>
            <a:grpFill/>
            <a:ln w="8668">
              <a:solidFill>
                <a:srgbClr val="000000"/>
              </a:solidFill>
            </a:ln>
          </p:spPr>
          <p:txBody>
            <a:bodyPr wrap="square" lIns="0" tIns="0" rIns="0" bIns="0" rtlCol="0"/>
            <a:lstStyle/>
            <a:p>
              <a:endParaRPr dirty="0"/>
            </a:p>
          </p:txBody>
        </p:sp>
        <p:sp>
          <p:nvSpPr>
            <p:cNvPr id="51" name="object 51"/>
            <p:cNvSpPr/>
            <p:nvPr/>
          </p:nvSpPr>
          <p:spPr>
            <a:xfrm>
              <a:off x="7843278" y="2184069"/>
              <a:ext cx="33655" cy="262255"/>
            </a:xfrm>
            <a:custGeom>
              <a:avLst/>
              <a:gdLst/>
              <a:ahLst/>
              <a:cxnLst/>
              <a:rect l="l" t="t" r="r" b="b"/>
              <a:pathLst>
                <a:path w="33654" h="262255">
                  <a:moveTo>
                    <a:pt x="33299" y="0"/>
                  </a:moveTo>
                  <a:lnTo>
                    <a:pt x="0" y="0"/>
                  </a:lnTo>
                  <a:lnTo>
                    <a:pt x="0" y="261670"/>
                  </a:lnTo>
                  <a:lnTo>
                    <a:pt x="33299" y="261670"/>
                  </a:lnTo>
                  <a:lnTo>
                    <a:pt x="33299" y="0"/>
                  </a:lnTo>
                  <a:close/>
                </a:path>
              </a:pathLst>
            </a:custGeom>
            <a:grpFill/>
          </p:spPr>
          <p:txBody>
            <a:bodyPr wrap="square" lIns="0" tIns="0" rIns="0" bIns="0" rtlCol="0"/>
            <a:lstStyle/>
            <a:p>
              <a:endParaRPr dirty="0"/>
            </a:p>
          </p:txBody>
        </p:sp>
        <p:sp>
          <p:nvSpPr>
            <p:cNvPr id="52" name="object 52"/>
            <p:cNvSpPr/>
            <p:nvPr/>
          </p:nvSpPr>
          <p:spPr>
            <a:xfrm>
              <a:off x="7841833" y="2184074"/>
              <a:ext cx="36195" cy="262255"/>
            </a:xfrm>
            <a:custGeom>
              <a:avLst/>
              <a:gdLst/>
              <a:ahLst/>
              <a:cxnLst/>
              <a:rect l="l" t="t" r="r" b="b"/>
              <a:pathLst>
                <a:path w="36195" h="262255">
                  <a:moveTo>
                    <a:pt x="1447" y="0"/>
                  </a:moveTo>
                  <a:lnTo>
                    <a:pt x="1447" y="261670"/>
                  </a:lnTo>
                  <a:lnTo>
                    <a:pt x="0" y="261670"/>
                  </a:lnTo>
                  <a:lnTo>
                    <a:pt x="36194" y="261670"/>
                  </a:lnTo>
                  <a:lnTo>
                    <a:pt x="34747" y="261670"/>
                  </a:lnTo>
                  <a:lnTo>
                    <a:pt x="34747" y="0"/>
                  </a:lnTo>
                </a:path>
              </a:pathLst>
            </a:custGeom>
            <a:grpFill/>
            <a:ln w="8669">
              <a:solidFill>
                <a:srgbClr val="000000"/>
              </a:solidFill>
            </a:ln>
          </p:spPr>
          <p:txBody>
            <a:bodyPr wrap="square" lIns="0" tIns="0" rIns="0" bIns="0" rtlCol="0"/>
            <a:lstStyle/>
            <a:p>
              <a:endParaRPr dirty="0"/>
            </a:p>
          </p:txBody>
        </p:sp>
        <p:sp>
          <p:nvSpPr>
            <p:cNvPr id="53" name="object 53"/>
            <p:cNvSpPr/>
            <p:nvPr/>
          </p:nvSpPr>
          <p:spPr>
            <a:xfrm>
              <a:off x="7880921" y="2184069"/>
              <a:ext cx="33655" cy="262255"/>
            </a:xfrm>
            <a:custGeom>
              <a:avLst/>
              <a:gdLst/>
              <a:ahLst/>
              <a:cxnLst/>
              <a:rect l="l" t="t" r="r" b="b"/>
              <a:pathLst>
                <a:path w="33654" h="262255">
                  <a:moveTo>
                    <a:pt x="33299" y="0"/>
                  </a:moveTo>
                  <a:lnTo>
                    <a:pt x="0" y="0"/>
                  </a:lnTo>
                  <a:lnTo>
                    <a:pt x="0" y="261670"/>
                  </a:lnTo>
                  <a:lnTo>
                    <a:pt x="33299" y="261670"/>
                  </a:lnTo>
                  <a:lnTo>
                    <a:pt x="33299" y="0"/>
                  </a:lnTo>
                  <a:close/>
                </a:path>
              </a:pathLst>
            </a:custGeom>
            <a:grpFill/>
          </p:spPr>
          <p:txBody>
            <a:bodyPr wrap="square" lIns="0" tIns="0" rIns="0" bIns="0" rtlCol="0"/>
            <a:lstStyle/>
            <a:p>
              <a:endParaRPr dirty="0"/>
            </a:p>
          </p:txBody>
        </p:sp>
        <p:sp>
          <p:nvSpPr>
            <p:cNvPr id="54" name="object 54"/>
            <p:cNvSpPr/>
            <p:nvPr/>
          </p:nvSpPr>
          <p:spPr>
            <a:xfrm>
              <a:off x="7879476" y="2184074"/>
              <a:ext cx="36195" cy="262255"/>
            </a:xfrm>
            <a:custGeom>
              <a:avLst/>
              <a:gdLst/>
              <a:ahLst/>
              <a:cxnLst/>
              <a:rect l="l" t="t" r="r" b="b"/>
              <a:pathLst>
                <a:path w="36195" h="262255">
                  <a:moveTo>
                    <a:pt x="1447" y="0"/>
                  </a:moveTo>
                  <a:lnTo>
                    <a:pt x="1447" y="261670"/>
                  </a:lnTo>
                  <a:lnTo>
                    <a:pt x="0" y="261670"/>
                  </a:lnTo>
                  <a:lnTo>
                    <a:pt x="36194" y="261670"/>
                  </a:lnTo>
                  <a:lnTo>
                    <a:pt x="34747" y="261670"/>
                  </a:lnTo>
                  <a:lnTo>
                    <a:pt x="34747" y="0"/>
                  </a:lnTo>
                </a:path>
              </a:pathLst>
            </a:custGeom>
            <a:grpFill/>
            <a:ln w="8669">
              <a:solidFill>
                <a:srgbClr val="000000"/>
              </a:solidFill>
            </a:ln>
          </p:spPr>
          <p:txBody>
            <a:bodyPr wrap="square" lIns="0" tIns="0" rIns="0" bIns="0" rtlCol="0"/>
            <a:lstStyle/>
            <a:p>
              <a:endParaRPr dirty="0"/>
            </a:p>
          </p:txBody>
        </p:sp>
        <p:sp>
          <p:nvSpPr>
            <p:cNvPr id="55" name="object 55"/>
            <p:cNvSpPr/>
            <p:nvPr/>
          </p:nvSpPr>
          <p:spPr>
            <a:xfrm>
              <a:off x="7918564" y="2184069"/>
              <a:ext cx="33655" cy="277495"/>
            </a:xfrm>
            <a:custGeom>
              <a:avLst/>
              <a:gdLst/>
              <a:ahLst/>
              <a:cxnLst/>
              <a:rect l="l" t="t" r="r" b="b"/>
              <a:pathLst>
                <a:path w="33654" h="277494">
                  <a:moveTo>
                    <a:pt x="33299" y="0"/>
                  </a:moveTo>
                  <a:lnTo>
                    <a:pt x="0" y="0"/>
                  </a:lnTo>
                  <a:lnTo>
                    <a:pt x="0" y="277215"/>
                  </a:lnTo>
                  <a:lnTo>
                    <a:pt x="33299" y="277215"/>
                  </a:lnTo>
                  <a:lnTo>
                    <a:pt x="33299" y="0"/>
                  </a:lnTo>
                  <a:close/>
                </a:path>
              </a:pathLst>
            </a:custGeom>
            <a:grpFill/>
          </p:spPr>
          <p:txBody>
            <a:bodyPr wrap="square" lIns="0" tIns="0" rIns="0" bIns="0" rtlCol="0"/>
            <a:lstStyle/>
            <a:p>
              <a:endParaRPr dirty="0"/>
            </a:p>
          </p:txBody>
        </p:sp>
        <p:sp>
          <p:nvSpPr>
            <p:cNvPr id="56" name="object 56"/>
            <p:cNvSpPr/>
            <p:nvPr/>
          </p:nvSpPr>
          <p:spPr>
            <a:xfrm>
              <a:off x="7917119" y="2184074"/>
              <a:ext cx="36195" cy="277495"/>
            </a:xfrm>
            <a:custGeom>
              <a:avLst/>
              <a:gdLst/>
              <a:ahLst/>
              <a:cxnLst/>
              <a:rect l="l" t="t" r="r" b="b"/>
              <a:pathLst>
                <a:path w="36195" h="277494">
                  <a:moveTo>
                    <a:pt x="1447" y="0"/>
                  </a:moveTo>
                  <a:lnTo>
                    <a:pt x="1447" y="277215"/>
                  </a:lnTo>
                  <a:lnTo>
                    <a:pt x="0" y="277215"/>
                  </a:lnTo>
                  <a:lnTo>
                    <a:pt x="36194" y="277215"/>
                  </a:lnTo>
                  <a:lnTo>
                    <a:pt x="34747" y="277215"/>
                  </a:lnTo>
                  <a:lnTo>
                    <a:pt x="34747" y="0"/>
                  </a:lnTo>
                </a:path>
              </a:pathLst>
            </a:custGeom>
            <a:grpFill/>
            <a:ln w="8671">
              <a:solidFill>
                <a:srgbClr val="000000"/>
              </a:solidFill>
            </a:ln>
          </p:spPr>
          <p:txBody>
            <a:bodyPr wrap="square" lIns="0" tIns="0" rIns="0" bIns="0" rtlCol="0"/>
            <a:lstStyle/>
            <a:p>
              <a:endParaRPr dirty="0"/>
            </a:p>
          </p:txBody>
        </p:sp>
        <p:sp>
          <p:nvSpPr>
            <p:cNvPr id="57" name="object 57"/>
            <p:cNvSpPr/>
            <p:nvPr/>
          </p:nvSpPr>
          <p:spPr>
            <a:xfrm>
              <a:off x="7954759" y="2184069"/>
              <a:ext cx="33655" cy="277495"/>
            </a:xfrm>
            <a:custGeom>
              <a:avLst/>
              <a:gdLst/>
              <a:ahLst/>
              <a:cxnLst/>
              <a:rect l="l" t="t" r="r" b="b"/>
              <a:pathLst>
                <a:path w="33654" h="277494">
                  <a:moveTo>
                    <a:pt x="33299" y="0"/>
                  </a:moveTo>
                  <a:lnTo>
                    <a:pt x="0" y="0"/>
                  </a:lnTo>
                  <a:lnTo>
                    <a:pt x="0" y="277215"/>
                  </a:lnTo>
                  <a:lnTo>
                    <a:pt x="33299" y="277215"/>
                  </a:lnTo>
                  <a:lnTo>
                    <a:pt x="33299" y="0"/>
                  </a:lnTo>
                  <a:close/>
                </a:path>
              </a:pathLst>
            </a:custGeom>
            <a:grpFill/>
          </p:spPr>
          <p:txBody>
            <a:bodyPr wrap="square" lIns="0" tIns="0" rIns="0" bIns="0" rtlCol="0"/>
            <a:lstStyle/>
            <a:p>
              <a:endParaRPr dirty="0"/>
            </a:p>
          </p:txBody>
        </p:sp>
        <p:sp>
          <p:nvSpPr>
            <p:cNvPr id="58" name="object 58"/>
            <p:cNvSpPr/>
            <p:nvPr/>
          </p:nvSpPr>
          <p:spPr>
            <a:xfrm>
              <a:off x="7953314" y="2184074"/>
              <a:ext cx="36195" cy="277495"/>
            </a:xfrm>
            <a:custGeom>
              <a:avLst/>
              <a:gdLst/>
              <a:ahLst/>
              <a:cxnLst/>
              <a:rect l="l" t="t" r="r" b="b"/>
              <a:pathLst>
                <a:path w="36195" h="277494">
                  <a:moveTo>
                    <a:pt x="1447" y="0"/>
                  </a:moveTo>
                  <a:lnTo>
                    <a:pt x="1447" y="277215"/>
                  </a:lnTo>
                  <a:lnTo>
                    <a:pt x="0" y="277215"/>
                  </a:lnTo>
                  <a:lnTo>
                    <a:pt x="36194" y="277215"/>
                  </a:lnTo>
                  <a:lnTo>
                    <a:pt x="34747" y="277215"/>
                  </a:lnTo>
                  <a:lnTo>
                    <a:pt x="34747" y="0"/>
                  </a:lnTo>
                </a:path>
              </a:pathLst>
            </a:custGeom>
            <a:grpFill/>
            <a:ln w="8671">
              <a:solidFill>
                <a:srgbClr val="000000"/>
              </a:solidFill>
            </a:ln>
          </p:spPr>
          <p:txBody>
            <a:bodyPr wrap="square" lIns="0" tIns="0" rIns="0" bIns="0" rtlCol="0"/>
            <a:lstStyle/>
            <a:p>
              <a:endParaRPr dirty="0"/>
            </a:p>
          </p:txBody>
        </p:sp>
        <p:sp>
          <p:nvSpPr>
            <p:cNvPr id="59" name="object 59"/>
            <p:cNvSpPr/>
            <p:nvPr/>
          </p:nvSpPr>
          <p:spPr>
            <a:xfrm>
              <a:off x="7992402" y="2184069"/>
              <a:ext cx="33655" cy="283845"/>
            </a:xfrm>
            <a:custGeom>
              <a:avLst/>
              <a:gdLst/>
              <a:ahLst/>
              <a:cxnLst/>
              <a:rect l="l" t="t" r="r" b="b"/>
              <a:pathLst>
                <a:path w="33654" h="283844">
                  <a:moveTo>
                    <a:pt x="33299" y="0"/>
                  </a:moveTo>
                  <a:lnTo>
                    <a:pt x="0" y="0"/>
                  </a:lnTo>
                  <a:lnTo>
                    <a:pt x="0" y="283692"/>
                  </a:lnTo>
                  <a:lnTo>
                    <a:pt x="33299" y="283692"/>
                  </a:lnTo>
                  <a:lnTo>
                    <a:pt x="33299" y="0"/>
                  </a:lnTo>
                  <a:close/>
                </a:path>
              </a:pathLst>
            </a:custGeom>
            <a:grpFill/>
          </p:spPr>
          <p:txBody>
            <a:bodyPr wrap="square" lIns="0" tIns="0" rIns="0" bIns="0" rtlCol="0"/>
            <a:lstStyle/>
            <a:p>
              <a:endParaRPr dirty="0"/>
            </a:p>
          </p:txBody>
        </p:sp>
        <p:sp>
          <p:nvSpPr>
            <p:cNvPr id="60" name="object 60"/>
            <p:cNvSpPr/>
            <p:nvPr/>
          </p:nvSpPr>
          <p:spPr>
            <a:xfrm>
              <a:off x="7990957" y="2184074"/>
              <a:ext cx="36195" cy="283845"/>
            </a:xfrm>
            <a:custGeom>
              <a:avLst/>
              <a:gdLst/>
              <a:ahLst/>
              <a:cxnLst/>
              <a:rect l="l" t="t" r="r" b="b"/>
              <a:pathLst>
                <a:path w="36195" h="283844">
                  <a:moveTo>
                    <a:pt x="1447" y="0"/>
                  </a:moveTo>
                  <a:lnTo>
                    <a:pt x="1447" y="283692"/>
                  </a:lnTo>
                  <a:lnTo>
                    <a:pt x="0" y="283692"/>
                  </a:lnTo>
                  <a:lnTo>
                    <a:pt x="36194" y="283692"/>
                  </a:lnTo>
                  <a:lnTo>
                    <a:pt x="34747" y="283692"/>
                  </a:lnTo>
                  <a:lnTo>
                    <a:pt x="34747" y="0"/>
                  </a:lnTo>
                </a:path>
              </a:pathLst>
            </a:custGeom>
            <a:grpFill/>
            <a:ln w="8672">
              <a:solidFill>
                <a:srgbClr val="000000"/>
              </a:solidFill>
            </a:ln>
          </p:spPr>
          <p:txBody>
            <a:bodyPr wrap="square" lIns="0" tIns="0" rIns="0" bIns="0" rtlCol="0"/>
            <a:lstStyle/>
            <a:p>
              <a:endParaRPr dirty="0"/>
            </a:p>
          </p:txBody>
        </p:sp>
        <p:sp>
          <p:nvSpPr>
            <p:cNvPr id="61" name="object 61"/>
            <p:cNvSpPr/>
            <p:nvPr/>
          </p:nvSpPr>
          <p:spPr>
            <a:xfrm>
              <a:off x="8030045" y="2184069"/>
              <a:ext cx="33655" cy="308610"/>
            </a:xfrm>
            <a:custGeom>
              <a:avLst/>
              <a:gdLst/>
              <a:ahLst/>
              <a:cxnLst/>
              <a:rect l="l" t="t" r="r" b="b"/>
              <a:pathLst>
                <a:path w="33654" h="308610">
                  <a:moveTo>
                    <a:pt x="33299" y="0"/>
                  </a:moveTo>
                  <a:lnTo>
                    <a:pt x="0" y="0"/>
                  </a:lnTo>
                  <a:lnTo>
                    <a:pt x="0" y="308305"/>
                  </a:lnTo>
                  <a:lnTo>
                    <a:pt x="33299" y="308305"/>
                  </a:lnTo>
                  <a:lnTo>
                    <a:pt x="33299" y="0"/>
                  </a:lnTo>
                  <a:close/>
                </a:path>
              </a:pathLst>
            </a:custGeom>
            <a:grpFill/>
          </p:spPr>
          <p:txBody>
            <a:bodyPr wrap="square" lIns="0" tIns="0" rIns="0" bIns="0" rtlCol="0"/>
            <a:lstStyle/>
            <a:p>
              <a:endParaRPr dirty="0"/>
            </a:p>
          </p:txBody>
        </p:sp>
        <p:sp>
          <p:nvSpPr>
            <p:cNvPr id="62" name="object 62"/>
            <p:cNvSpPr/>
            <p:nvPr/>
          </p:nvSpPr>
          <p:spPr>
            <a:xfrm>
              <a:off x="8028599" y="2184074"/>
              <a:ext cx="36195" cy="308610"/>
            </a:xfrm>
            <a:custGeom>
              <a:avLst/>
              <a:gdLst/>
              <a:ahLst/>
              <a:cxnLst/>
              <a:rect l="l" t="t" r="r" b="b"/>
              <a:pathLst>
                <a:path w="36195" h="308610">
                  <a:moveTo>
                    <a:pt x="1447" y="0"/>
                  </a:moveTo>
                  <a:lnTo>
                    <a:pt x="1447" y="308305"/>
                  </a:lnTo>
                  <a:lnTo>
                    <a:pt x="0" y="308305"/>
                  </a:lnTo>
                  <a:lnTo>
                    <a:pt x="36194" y="308305"/>
                  </a:lnTo>
                  <a:lnTo>
                    <a:pt x="34747" y="308305"/>
                  </a:lnTo>
                  <a:lnTo>
                    <a:pt x="34747" y="0"/>
                  </a:lnTo>
                </a:path>
              </a:pathLst>
            </a:custGeom>
            <a:grpFill/>
            <a:ln w="8674">
              <a:solidFill>
                <a:srgbClr val="000000"/>
              </a:solidFill>
            </a:ln>
          </p:spPr>
          <p:txBody>
            <a:bodyPr wrap="square" lIns="0" tIns="0" rIns="0" bIns="0" rtlCol="0"/>
            <a:lstStyle/>
            <a:p>
              <a:endParaRPr dirty="0"/>
            </a:p>
          </p:txBody>
        </p:sp>
        <p:sp>
          <p:nvSpPr>
            <p:cNvPr id="63" name="object 63"/>
            <p:cNvSpPr/>
            <p:nvPr/>
          </p:nvSpPr>
          <p:spPr>
            <a:xfrm>
              <a:off x="8066240" y="2184069"/>
              <a:ext cx="33655" cy="327025"/>
            </a:xfrm>
            <a:custGeom>
              <a:avLst/>
              <a:gdLst/>
              <a:ahLst/>
              <a:cxnLst/>
              <a:rect l="l" t="t" r="r" b="b"/>
              <a:pathLst>
                <a:path w="33654" h="327025">
                  <a:moveTo>
                    <a:pt x="33299" y="0"/>
                  </a:moveTo>
                  <a:lnTo>
                    <a:pt x="0" y="0"/>
                  </a:lnTo>
                  <a:lnTo>
                    <a:pt x="0" y="326440"/>
                  </a:lnTo>
                  <a:lnTo>
                    <a:pt x="33299" y="326440"/>
                  </a:lnTo>
                  <a:lnTo>
                    <a:pt x="33299" y="0"/>
                  </a:lnTo>
                  <a:close/>
                </a:path>
              </a:pathLst>
            </a:custGeom>
            <a:grpFill/>
          </p:spPr>
          <p:txBody>
            <a:bodyPr wrap="square" lIns="0" tIns="0" rIns="0" bIns="0" rtlCol="0"/>
            <a:lstStyle/>
            <a:p>
              <a:endParaRPr dirty="0"/>
            </a:p>
          </p:txBody>
        </p:sp>
        <p:sp>
          <p:nvSpPr>
            <p:cNvPr id="64" name="object 64"/>
            <p:cNvSpPr/>
            <p:nvPr/>
          </p:nvSpPr>
          <p:spPr>
            <a:xfrm>
              <a:off x="8064794" y="2184074"/>
              <a:ext cx="36195" cy="327025"/>
            </a:xfrm>
            <a:custGeom>
              <a:avLst/>
              <a:gdLst/>
              <a:ahLst/>
              <a:cxnLst/>
              <a:rect l="l" t="t" r="r" b="b"/>
              <a:pathLst>
                <a:path w="36195" h="327025">
                  <a:moveTo>
                    <a:pt x="1447" y="0"/>
                  </a:moveTo>
                  <a:lnTo>
                    <a:pt x="1447" y="326440"/>
                  </a:lnTo>
                  <a:lnTo>
                    <a:pt x="0" y="326440"/>
                  </a:lnTo>
                  <a:lnTo>
                    <a:pt x="36194" y="326440"/>
                  </a:lnTo>
                  <a:lnTo>
                    <a:pt x="34747" y="326440"/>
                  </a:lnTo>
                  <a:lnTo>
                    <a:pt x="34747" y="0"/>
                  </a:lnTo>
                </a:path>
              </a:pathLst>
            </a:custGeom>
            <a:grpFill/>
            <a:ln w="8675">
              <a:solidFill>
                <a:srgbClr val="000000"/>
              </a:solidFill>
            </a:ln>
          </p:spPr>
          <p:txBody>
            <a:bodyPr wrap="square" lIns="0" tIns="0" rIns="0" bIns="0" rtlCol="0"/>
            <a:lstStyle/>
            <a:p>
              <a:endParaRPr dirty="0"/>
            </a:p>
          </p:txBody>
        </p:sp>
        <p:sp>
          <p:nvSpPr>
            <p:cNvPr id="65" name="object 65"/>
            <p:cNvSpPr/>
            <p:nvPr/>
          </p:nvSpPr>
          <p:spPr>
            <a:xfrm>
              <a:off x="8103882" y="2184069"/>
              <a:ext cx="33655" cy="329565"/>
            </a:xfrm>
            <a:custGeom>
              <a:avLst/>
              <a:gdLst/>
              <a:ahLst/>
              <a:cxnLst/>
              <a:rect l="l" t="t" r="r" b="b"/>
              <a:pathLst>
                <a:path w="33654" h="329564">
                  <a:moveTo>
                    <a:pt x="33299" y="0"/>
                  </a:moveTo>
                  <a:lnTo>
                    <a:pt x="0" y="0"/>
                  </a:lnTo>
                  <a:lnTo>
                    <a:pt x="0" y="329031"/>
                  </a:lnTo>
                  <a:lnTo>
                    <a:pt x="33299" y="329031"/>
                  </a:lnTo>
                  <a:lnTo>
                    <a:pt x="33299" y="0"/>
                  </a:lnTo>
                  <a:close/>
                </a:path>
              </a:pathLst>
            </a:custGeom>
            <a:grpFill/>
          </p:spPr>
          <p:txBody>
            <a:bodyPr wrap="square" lIns="0" tIns="0" rIns="0" bIns="0" rtlCol="0"/>
            <a:lstStyle/>
            <a:p>
              <a:endParaRPr dirty="0"/>
            </a:p>
          </p:txBody>
        </p:sp>
        <p:sp>
          <p:nvSpPr>
            <p:cNvPr id="66" name="object 66"/>
            <p:cNvSpPr/>
            <p:nvPr/>
          </p:nvSpPr>
          <p:spPr>
            <a:xfrm>
              <a:off x="8102437" y="2184074"/>
              <a:ext cx="36195" cy="329565"/>
            </a:xfrm>
            <a:custGeom>
              <a:avLst/>
              <a:gdLst/>
              <a:ahLst/>
              <a:cxnLst/>
              <a:rect l="l" t="t" r="r" b="b"/>
              <a:pathLst>
                <a:path w="36195" h="329564">
                  <a:moveTo>
                    <a:pt x="1447" y="0"/>
                  </a:moveTo>
                  <a:lnTo>
                    <a:pt x="1447" y="329031"/>
                  </a:lnTo>
                  <a:lnTo>
                    <a:pt x="0" y="329031"/>
                  </a:lnTo>
                  <a:lnTo>
                    <a:pt x="36194" y="329031"/>
                  </a:lnTo>
                  <a:lnTo>
                    <a:pt x="34747" y="329031"/>
                  </a:lnTo>
                  <a:lnTo>
                    <a:pt x="34747" y="0"/>
                  </a:lnTo>
                </a:path>
              </a:pathLst>
            </a:custGeom>
            <a:grpFill/>
            <a:ln w="8675">
              <a:solidFill>
                <a:srgbClr val="000000"/>
              </a:solidFill>
            </a:ln>
          </p:spPr>
          <p:txBody>
            <a:bodyPr wrap="square" lIns="0" tIns="0" rIns="0" bIns="0" rtlCol="0"/>
            <a:lstStyle/>
            <a:p>
              <a:endParaRPr dirty="0"/>
            </a:p>
          </p:txBody>
        </p:sp>
        <p:sp>
          <p:nvSpPr>
            <p:cNvPr id="67" name="object 67"/>
            <p:cNvSpPr/>
            <p:nvPr/>
          </p:nvSpPr>
          <p:spPr>
            <a:xfrm>
              <a:off x="8141525" y="2184069"/>
              <a:ext cx="33655" cy="334645"/>
            </a:xfrm>
            <a:custGeom>
              <a:avLst/>
              <a:gdLst/>
              <a:ahLst/>
              <a:cxnLst/>
              <a:rect l="l" t="t" r="r" b="b"/>
              <a:pathLst>
                <a:path w="33654" h="334644">
                  <a:moveTo>
                    <a:pt x="33299" y="0"/>
                  </a:moveTo>
                  <a:lnTo>
                    <a:pt x="0" y="0"/>
                  </a:lnTo>
                  <a:lnTo>
                    <a:pt x="0" y="334213"/>
                  </a:lnTo>
                  <a:lnTo>
                    <a:pt x="33299" y="334213"/>
                  </a:lnTo>
                  <a:lnTo>
                    <a:pt x="33299" y="0"/>
                  </a:lnTo>
                  <a:close/>
                </a:path>
              </a:pathLst>
            </a:custGeom>
            <a:grpFill/>
          </p:spPr>
          <p:txBody>
            <a:bodyPr wrap="square" lIns="0" tIns="0" rIns="0" bIns="0" rtlCol="0"/>
            <a:lstStyle/>
            <a:p>
              <a:endParaRPr dirty="0"/>
            </a:p>
          </p:txBody>
        </p:sp>
        <p:sp>
          <p:nvSpPr>
            <p:cNvPr id="68" name="object 68"/>
            <p:cNvSpPr/>
            <p:nvPr/>
          </p:nvSpPr>
          <p:spPr>
            <a:xfrm>
              <a:off x="8140080" y="2184074"/>
              <a:ext cx="36195" cy="334645"/>
            </a:xfrm>
            <a:custGeom>
              <a:avLst/>
              <a:gdLst/>
              <a:ahLst/>
              <a:cxnLst/>
              <a:rect l="l" t="t" r="r" b="b"/>
              <a:pathLst>
                <a:path w="36195" h="334644">
                  <a:moveTo>
                    <a:pt x="1447" y="0"/>
                  </a:moveTo>
                  <a:lnTo>
                    <a:pt x="1447" y="334213"/>
                  </a:lnTo>
                  <a:lnTo>
                    <a:pt x="0" y="334213"/>
                  </a:lnTo>
                  <a:lnTo>
                    <a:pt x="36194" y="334213"/>
                  </a:lnTo>
                  <a:lnTo>
                    <a:pt x="34747" y="334213"/>
                  </a:lnTo>
                  <a:lnTo>
                    <a:pt x="34747" y="0"/>
                  </a:lnTo>
                </a:path>
              </a:pathLst>
            </a:custGeom>
            <a:grpFill/>
            <a:ln w="8676">
              <a:solidFill>
                <a:srgbClr val="000000"/>
              </a:solidFill>
            </a:ln>
          </p:spPr>
          <p:txBody>
            <a:bodyPr wrap="square" lIns="0" tIns="0" rIns="0" bIns="0" rtlCol="0"/>
            <a:lstStyle/>
            <a:p>
              <a:endParaRPr dirty="0"/>
            </a:p>
          </p:txBody>
        </p:sp>
        <p:sp>
          <p:nvSpPr>
            <p:cNvPr id="69" name="object 69"/>
            <p:cNvSpPr/>
            <p:nvPr/>
          </p:nvSpPr>
          <p:spPr>
            <a:xfrm>
              <a:off x="8177720" y="2184069"/>
              <a:ext cx="33655" cy="340995"/>
            </a:xfrm>
            <a:custGeom>
              <a:avLst/>
              <a:gdLst/>
              <a:ahLst/>
              <a:cxnLst/>
              <a:rect l="l" t="t" r="r" b="b"/>
              <a:pathLst>
                <a:path w="33654" h="340994">
                  <a:moveTo>
                    <a:pt x="33299" y="0"/>
                  </a:moveTo>
                  <a:lnTo>
                    <a:pt x="0" y="0"/>
                  </a:lnTo>
                  <a:lnTo>
                    <a:pt x="0" y="340690"/>
                  </a:lnTo>
                  <a:lnTo>
                    <a:pt x="33299" y="340690"/>
                  </a:lnTo>
                  <a:lnTo>
                    <a:pt x="33299" y="0"/>
                  </a:lnTo>
                  <a:close/>
                </a:path>
              </a:pathLst>
            </a:custGeom>
            <a:grpFill/>
          </p:spPr>
          <p:txBody>
            <a:bodyPr wrap="square" lIns="0" tIns="0" rIns="0" bIns="0" rtlCol="0"/>
            <a:lstStyle/>
            <a:p>
              <a:endParaRPr dirty="0"/>
            </a:p>
          </p:txBody>
        </p:sp>
        <p:sp>
          <p:nvSpPr>
            <p:cNvPr id="70" name="object 70"/>
            <p:cNvSpPr/>
            <p:nvPr/>
          </p:nvSpPr>
          <p:spPr>
            <a:xfrm>
              <a:off x="8176275" y="2184074"/>
              <a:ext cx="36195" cy="340995"/>
            </a:xfrm>
            <a:custGeom>
              <a:avLst/>
              <a:gdLst/>
              <a:ahLst/>
              <a:cxnLst/>
              <a:rect l="l" t="t" r="r" b="b"/>
              <a:pathLst>
                <a:path w="36195" h="340994">
                  <a:moveTo>
                    <a:pt x="1447" y="0"/>
                  </a:moveTo>
                  <a:lnTo>
                    <a:pt x="1447" y="340690"/>
                  </a:lnTo>
                  <a:lnTo>
                    <a:pt x="0" y="340690"/>
                  </a:lnTo>
                  <a:lnTo>
                    <a:pt x="36194" y="340690"/>
                  </a:lnTo>
                  <a:lnTo>
                    <a:pt x="34747" y="340690"/>
                  </a:lnTo>
                  <a:lnTo>
                    <a:pt x="34747" y="0"/>
                  </a:lnTo>
                </a:path>
              </a:pathLst>
            </a:custGeom>
            <a:grpFill/>
            <a:ln w="8676">
              <a:solidFill>
                <a:srgbClr val="000000"/>
              </a:solidFill>
            </a:ln>
          </p:spPr>
          <p:txBody>
            <a:bodyPr wrap="square" lIns="0" tIns="0" rIns="0" bIns="0" rtlCol="0"/>
            <a:lstStyle/>
            <a:p>
              <a:endParaRPr dirty="0"/>
            </a:p>
          </p:txBody>
        </p:sp>
        <p:sp>
          <p:nvSpPr>
            <p:cNvPr id="71" name="object 71"/>
            <p:cNvSpPr/>
            <p:nvPr/>
          </p:nvSpPr>
          <p:spPr>
            <a:xfrm>
              <a:off x="8215363" y="2184069"/>
              <a:ext cx="33655" cy="349885"/>
            </a:xfrm>
            <a:custGeom>
              <a:avLst/>
              <a:gdLst/>
              <a:ahLst/>
              <a:cxnLst/>
              <a:rect l="l" t="t" r="r" b="b"/>
              <a:pathLst>
                <a:path w="33654" h="349885">
                  <a:moveTo>
                    <a:pt x="33299" y="0"/>
                  </a:moveTo>
                  <a:lnTo>
                    <a:pt x="0" y="0"/>
                  </a:lnTo>
                  <a:lnTo>
                    <a:pt x="0" y="349758"/>
                  </a:lnTo>
                  <a:lnTo>
                    <a:pt x="33299" y="349758"/>
                  </a:lnTo>
                  <a:lnTo>
                    <a:pt x="33299" y="0"/>
                  </a:lnTo>
                  <a:close/>
                </a:path>
              </a:pathLst>
            </a:custGeom>
            <a:grpFill/>
          </p:spPr>
          <p:txBody>
            <a:bodyPr wrap="square" lIns="0" tIns="0" rIns="0" bIns="0" rtlCol="0"/>
            <a:lstStyle/>
            <a:p>
              <a:endParaRPr dirty="0"/>
            </a:p>
          </p:txBody>
        </p:sp>
        <p:sp>
          <p:nvSpPr>
            <p:cNvPr id="72" name="object 72"/>
            <p:cNvSpPr/>
            <p:nvPr/>
          </p:nvSpPr>
          <p:spPr>
            <a:xfrm>
              <a:off x="8213918" y="2184074"/>
              <a:ext cx="36195" cy="349885"/>
            </a:xfrm>
            <a:custGeom>
              <a:avLst/>
              <a:gdLst/>
              <a:ahLst/>
              <a:cxnLst/>
              <a:rect l="l" t="t" r="r" b="b"/>
              <a:pathLst>
                <a:path w="36195" h="349885">
                  <a:moveTo>
                    <a:pt x="1447" y="0"/>
                  </a:moveTo>
                  <a:lnTo>
                    <a:pt x="1447" y="349758"/>
                  </a:lnTo>
                  <a:lnTo>
                    <a:pt x="0" y="349758"/>
                  </a:lnTo>
                  <a:lnTo>
                    <a:pt x="36194" y="349758"/>
                  </a:lnTo>
                  <a:lnTo>
                    <a:pt x="34747" y="349758"/>
                  </a:lnTo>
                  <a:lnTo>
                    <a:pt x="34747" y="0"/>
                  </a:lnTo>
                </a:path>
              </a:pathLst>
            </a:custGeom>
            <a:grpFill/>
            <a:ln w="8677">
              <a:solidFill>
                <a:srgbClr val="000000"/>
              </a:solidFill>
            </a:ln>
          </p:spPr>
          <p:txBody>
            <a:bodyPr wrap="square" lIns="0" tIns="0" rIns="0" bIns="0" rtlCol="0"/>
            <a:lstStyle/>
            <a:p>
              <a:endParaRPr dirty="0"/>
            </a:p>
          </p:txBody>
        </p:sp>
        <p:sp>
          <p:nvSpPr>
            <p:cNvPr id="73" name="object 73"/>
            <p:cNvSpPr/>
            <p:nvPr/>
          </p:nvSpPr>
          <p:spPr>
            <a:xfrm>
              <a:off x="8253006" y="2184069"/>
              <a:ext cx="33655" cy="363220"/>
            </a:xfrm>
            <a:custGeom>
              <a:avLst/>
              <a:gdLst/>
              <a:ahLst/>
              <a:cxnLst/>
              <a:rect l="l" t="t" r="r" b="b"/>
              <a:pathLst>
                <a:path w="33654" h="363219">
                  <a:moveTo>
                    <a:pt x="33299" y="0"/>
                  </a:moveTo>
                  <a:lnTo>
                    <a:pt x="0" y="0"/>
                  </a:lnTo>
                  <a:lnTo>
                    <a:pt x="0" y="362712"/>
                  </a:lnTo>
                  <a:lnTo>
                    <a:pt x="33299" y="362712"/>
                  </a:lnTo>
                  <a:lnTo>
                    <a:pt x="33299" y="0"/>
                  </a:lnTo>
                  <a:close/>
                </a:path>
              </a:pathLst>
            </a:custGeom>
            <a:grpFill/>
          </p:spPr>
          <p:txBody>
            <a:bodyPr wrap="square" lIns="0" tIns="0" rIns="0" bIns="0" rtlCol="0"/>
            <a:lstStyle/>
            <a:p>
              <a:endParaRPr dirty="0"/>
            </a:p>
          </p:txBody>
        </p:sp>
        <p:sp>
          <p:nvSpPr>
            <p:cNvPr id="74" name="object 74"/>
            <p:cNvSpPr/>
            <p:nvPr/>
          </p:nvSpPr>
          <p:spPr>
            <a:xfrm>
              <a:off x="8251561" y="2184074"/>
              <a:ext cx="36195" cy="363220"/>
            </a:xfrm>
            <a:custGeom>
              <a:avLst/>
              <a:gdLst/>
              <a:ahLst/>
              <a:cxnLst/>
              <a:rect l="l" t="t" r="r" b="b"/>
              <a:pathLst>
                <a:path w="36195" h="363219">
                  <a:moveTo>
                    <a:pt x="1447" y="0"/>
                  </a:moveTo>
                  <a:lnTo>
                    <a:pt x="1447" y="362712"/>
                  </a:lnTo>
                  <a:lnTo>
                    <a:pt x="0" y="362712"/>
                  </a:lnTo>
                  <a:lnTo>
                    <a:pt x="36194" y="362712"/>
                  </a:lnTo>
                  <a:lnTo>
                    <a:pt x="34747" y="362712"/>
                  </a:lnTo>
                  <a:lnTo>
                    <a:pt x="34747" y="0"/>
                  </a:lnTo>
                </a:path>
              </a:pathLst>
            </a:custGeom>
            <a:grpFill/>
            <a:ln w="8677">
              <a:solidFill>
                <a:srgbClr val="000000"/>
              </a:solidFill>
            </a:ln>
          </p:spPr>
          <p:txBody>
            <a:bodyPr wrap="square" lIns="0" tIns="0" rIns="0" bIns="0" rtlCol="0"/>
            <a:lstStyle/>
            <a:p>
              <a:endParaRPr dirty="0"/>
            </a:p>
          </p:txBody>
        </p:sp>
        <p:sp>
          <p:nvSpPr>
            <p:cNvPr id="75" name="object 75"/>
            <p:cNvSpPr/>
            <p:nvPr/>
          </p:nvSpPr>
          <p:spPr>
            <a:xfrm>
              <a:off x="8289201" y="2184069"/>
              <a:ext cx="33655" cy="373380"/>
            </a:xfrm>
            <a:custGeom>
              <a:avLst/>
              <a:gdLst/>
              <a:ahLst/>
              <a:cxnLst/>
              <a:rect l="l" t="t" r="r" b="b"/>
              <a:pathLst>
                <a:path w="33654" h="373380">
                  <a:moveTo>
                    <a:pt x="33299" y="0"/>
                  </a:moveTo>
                  <a:lnTo>
                    <a:pt x="0" y="0"/>
                  </a:lnTo>
                  <a:lnTo>
                    <a:pt x="0" y="373075"/>
                  </a:lnTo>
                  <a:lnTo>
                    <a:pt x="33299" y="373075"/>
                  </a:lnTo>
                  <a:lnTo>
                    <a:pt x="33299" y="0"/>
                  </a:lnTo>
                  <a:close/>
                </a:path>
              </a:pathLst>
            </a:custGeom>
            <a:grpFill/>
          </p:spPr>
          <p:txBody>
            <a:bodyPr wrap="square" lIns="0" tIns="0" rIns="0" bIns="0" rtlCol="0"/>
            <a:lstStyle/>
            <a:p>
              <a:endParaRPr dirty="0"/>
            </a:p>
          </p:txBody>
        </p:sp>
        <p:sp>
          <p:nvSpPr>
            <p:cNvPr id="76" name="object 76"/>
            <p:cNvSpPr/>
            <p:nvPr/>
          </p:nvSpPr>
          <p:spPr>
            <a:xfrm>
              <a:off x="8287756" y="2184074"/>
              <a:ext cx="36195" cy="373380"/>
            </a:xfrm>
            <a:custGeom>
              <a:avLst/>
              <a:gdLst/>
              <a:ahLst/>
              <a:cxnLst/>
              <a:rect l="l" t="t" r="r" b="b"/>
              <a:pathLst>
                <a:path w="36195" h="373380">
                  <a:moveTo>
                    <a:pt x="1447" y="0"/>
                  </a:moveTo>
                  <a:lnTo>
                    <a:pt x="1447" y="373075"/>
                  </a:lnTo>
                  <a:lnTo>
                    <a:pt x="0" y="373075"/>
                  </a:lnTo>
                  <a:lnTo>
                    <a:pt x="36194" y="373075"/>
                  </a:lnTo>
                  <a:lnTo>
                    <a:pt x="34747" y="373075"/>
                  </a:lnTo>
                  <a:lnTo>
                    <a:pt x="34747" y="0"/>
                  </a:lnTo>
                </a:path>
              </a:pathLst>
            </a:custGeom>
            <a:grpFill/>
            <a:ln w="8678">
              <a:solidFill>
                <a:srgbClr val="000000"/>
              </a:solidFill>
            </a:ln>
          </p:spPr>
          <p:txBody>
            <a:bodyPr wrap="square" lIns="0" tIns="0" rIns="0" bIns="0" rtlCol="0"/>
            <a:lstStyle/>
            <a:p>
              <a:endParaRPr dirty="0"/>
            </a:p>
          </p:txBody>
        </p:sp>
        <p:sp>
          <p:nvSpPr>
            <p:cNvPr id="77" name="object 77"/>
            <p:cNvSpPr/>
            <p:nvPr/>
          </p:nvSpPr>
          <p:spPr>
            <a:xfrm>
              <a:off x="8326844" y="2184069"/>
              <a:ext cx="33655" cy="381000"/>
            </a:xfrm>
            <a:custGeom>
              <a:avLst/>
              <a:gdLst/>
              <a:ahLst/>
              <a:cxnLst/>
              <a:rect l="l" t="t" r="r" b="b"/>
              <a:pathLst>
                <a:path w="33654" h="381000">
                  <a:moveTo>
                    <a:pt x="33299" y="0"/>
                  </a:moveTo>
                  <a:lnTo>
                    <a:pt x="0" y="0"/>
                  </a:lnTo>
                  <a:lnTo>
                    <a:pt x="0" y="380847"/>
                  </a:lnTo>
                  <a:lnTo>
                    <a:pt x="33299" y="380847"/>
                  </a:lnTo>
                  <a:lnTo>
                    <a:pt x="33299" y="0"/>
                  </a:lnTo>
                  <a:close/>
                </a:path>
              </a:pathLst>
            </a:custGeom>
            <a:grpFill/>
          </p:spPr>
          <p:txBody>
            <a:bodyPr wrap="square" lIns="0" tIns="0" rIns="0" bIns="0" rtlCol="0"/>
            <a:lstStyle/>
            <a:p>
              <a:endParaRPr dirty="0"/>
            </a:p>
          </p:txBody>
        </p:sp>
        <p:sp>
          <p:nvSpPr>
            <p:cNvPr id="78" name="object 78"/>
            <p:cNvSpPr/>
            <p:nvPr/>
          </p:nvSpPr>
          <p:spPr>
            <a:xfrm>
              <a:off x="8325398" y="2184074"/>
              <a:ext cx="36195" cy="381000"/>
            </a:xfrm>
            <a:custGeom>
              <a:avLst/>
              <a:gdLst/>
              <a:ahLst/>
              <a:cxnLst/>
              <a:rect l="l" t="t" r="r" b="b"/>
              <a:pathLst>
                <a:path w="36195" h="381000">
                  <a:moveTo>
                    <a:pt x="1447" y="0"/>
                  </a:moveTo>
                  <a:lnTo>
                    <a:pt x="1447" y="380847"/>
                  </a:lnTo>
                  <a:lnTo>
                    <a:pt x="0" y="380847"/>
                  </a:lnTo>
                  <a:lnTo>
                    <a:pt x="36194" y="380847"/>
                  </a:lnTo>
                  <a:lnTo>
                    <a:pt x="34747" y="380847"/>
                  </a:lnTo>
                  <a:lnTo>
                    <a:pt x="34747" y="0"/>
                  </a:lnTo>
                </a:path>
              </a:pathLst>
            </a:custGeom>
            <a:grpFill/>
            <a:ln w="8678">
              <a:solidFill>
                <a:srgbClr val="000000"/>
              </a:solidFill>
            </a:ln>
          </p:spPr>
          <p:txBody>
            <a:bodyPr wrap="square" lIns="0" tIns="0" rIns="0" bIns="0" rtlCol="0"/>
            <a:lstStyle/>
            <a:p>
              <a:endParaRPr dirty="0"/>
            </a:p>
          </p:txBody>
        </p:sp>
        <p:sp>
          <p:nvSpPr>
            <p:cNvPr id="79" name="object 79"/>
            <p:cNvSpPr/>
            <p:nvPr/>
          </p:nvSpPr>
          <p:spPr>
            <a:xfrm>
              <a:off x="8364486" y="2184069"/>
              <a:ext cx="33655" cy="390525"/>
            </a:xfrm>
            <a:custGeom>
              <a:avLst/>
              <a:gdLst/>
              <a:ahLst/>
              <a:cxnLst/>
              <a:rect l="l" t="t" r="r" b="b"/>
              <a:pathLst>
                <a:path w="33654" h="390525">
                  <a:moveTo>
                    <a:pt x="33299" y="0"/>
                  </a:moveTo>
                  <a:lnTo>
                    <a:pt x="0" y="0"/>
                  </a:lnTo>
                  <a:lnTo>
                    <a:pt x="0" y="389915"/>
                  </a:lnTo>
                  <a:lnTo>
                    <a:pt x="33299" y="389915"/>
                  </a:lnTo>
                  <a:lnTo>
                    <a:pt x="33299" y="0"/>
                  </a:lnTo>
                  <a:close/>
                </a:path>
              </a:pathLst>
            </a:custGeom>
            <a:grpFill/>
          </p:spPr>
          <p:txBody>
            <a:bodyPr wrap="square" lIns="0" tIns="0" rIns="0" bIns="0" rtlCol="0"/>
            <a:lstStyle/>
            <a:p>
              <a:endParaRPr dirty="0"/>
            </a:p>
          </p:txBody>
        </p:sp>
        <p:sp>
          <p:nvSpPr>
            <p:cNvPr id="80" name="object 80"/>
            <p:cNvSpPr/>
            <p:nvPr/>
          </p:nvSpPr>
          <p:spPr>
            <a:xfrm>
              <a:off x="8363041" y="2184074"/>
              <a:ext cx="36195" cy="390525"/>
            </a:xfrm>
            <a:custGeom>
              <a:avLst/>
              <a:gdLst/>
              <a:ahLst/>
              <a:cxnLst/>
              <a:rect l="l" t="t" r="r" b="b"/>
              <a:pathLst>
                <a:path w="36195" h="390525">
                  <a:moveTo>
                    <a:pt x="1447" y="0"/>
                  </a:moveTo>
                  <a:lnTo>
                    <a:pt x="1447" y="389915"/>
                  </a:lnTo>
                  <a:lnTo>
                    <a:pt x="0" y="389915"/>
                  </a:lnTo>
                  <a:lnTo>
                    <a:pt x="36194" y="389915"/>
                  </a:lnTo>
                  <a:lnTo>
                    <a:pt x="34747" y="389915"/>
                  </a:lnTo>
                  <a:lnTo>
                    <a:pt x="34747" y="0"/>
                  </a:lnTo>
                </a:path>
              </a:pathLst>
            </a:custGeom>
            <a:grpFill/>
            <a:ln w="8678">
              <a:solidFill>
                <a:srgbClr val="000000"/>
              </a:solidFill>
            </a:ln>
          </p:spPr>
          <p:txBody>
            <a:bodyPr wrap="square" lIns="0" tIns="0" rIns="0" bIns="0" rtlCol="0"/>
            <a:lstStyle/>
            <a:p>
              <a:endParaRPr dirty="0"/>
            </a:p>
          </p:txBody>
        </p:sp>
        <p:sp>
          <p:nvSpPr>
            <p:cNvPr id="81" name="object 81"/>
            <p:cNvSpPr/>
            <p:nvPr/>
          </p:nvSpPr>
          <p:spPr>
            <a:xfrm>
              <a:off x="8400681" y="2184069"/>
              <a:ext cx="33655" cy="395605"/>
            </a:xfrm>
            <a:custGeom>
              <a:avLst/>
              <a:gdLst/>
              <a:ahLst/>
              <a:cxnLst/>
              <a:rect l="l" t="t" r="r" b="b"/>
              <a:pathLst>
                <a:path w="33654" h="395605">
                  <a:moveTo>
                    <a:pt x="33299" y="0"/>
                  </a:moveTo>
                  <a:lnTo>
                    <a:pt x="0" y="0"/>
                  </a:lnTo>
                  <a:lnTo>
                    <a:pt x="0" y="395097"/>
                  </a:lnTo>
                  <a:lnTo>
                    <a:pt x="33299" y="395097"/>
                  </a:lnTo>
                  <a:lnTo>
                    <a:pt x="33299" y="0"/>
                  </a:lnTo>
                  <a:close/>
                </a:path>
              </a:pathLst>
            </a:custGeom>
            <a:grpFill/>
          </p:spPr>
          <p:txBody>
            <a:bodyPr wrap="square" lIns="0" tIns="0" rIns="0" bIns="0" rtlCol="0"/>
            <a:lstStyle/>
            <a:p>
              <a:endParaRPr dirty="0"/>
            </a:p>
          </p:txBody>
        </p:sp>
        <p:sp>
          <p:nvSpPr>
            <p:cNvPr id="82" name="object 82"/>
            <p:cNvSpPr/>
            <p:nvPr/>
          </p:nvSpPr>
          <p:spPr>
            <a:xfrm>
              <a:off x="8399236" y="2184074"/>
              <a:ext cx="36195" cy="395605"/>
            </a:xfrm>
            <a:custGeom>
              <a:avLst/>
              <a:gdLst/>
              <a:ahLst/>
              <a:cxnLst/>
              <a:rect l="l" t="t" r="r" b="b"/>
              <a:pathLst>
                <a:path w="36195" h="395605">
                  <a:moveTo>
                    <a:pt x="1447" y="0"/>
                  </a:moveTo>
                  <a:lnTo>
                    <a:pt x="1447" y="395097"/>
                  </a:lnTo>
                  <a:lnTo>
                    <a:pt x="0" y="395097"/>
                  </a:lnTo>
                  <a:lnTo>
                    <a:pt x="36194" y="395097"/>
                  </a:lnTo>
                  <a:lnTo>
                    <a:pt x="34747" y="395097"/>
                  </a:lnTo>
                  <a:lnTo>
                    <a:pt x="34747" y="0"/>
                  </a:lnTo>
                </a:path>
              </a:pathLst>
            </a:custGeom>
            <a:grpFill/>
            <a:ln w="8679">
              <a:solidFill>
                <a:srgbClr val="000000"/>
              </a:solidFill>
            </a:ln>
          </p:spPr>
          <p:txBody>
            <a:bodyPr wrap="square" lIns="0" tIns="0" rIns="0" bIns="0" rtlCol="0"/>
            <a:lstStyle/>
            <a:p>
              <a:endParaRPr dirty="0"/>
            </a:p>
          </p:txBody>
        </p:sp>
        <p:sp>
          <p:nvSpPr>
            <p:cNvPr id="83" name="object 83"/>
            <p:cNvSpPr/>
            <p:nvPr/>
          </p:nvSpPr>
          <p:spPr>
            <a:xfrm>
              <a:off x="8438324" y="2184069"/>
              <a:ext cx="33655" cy="408305"/>
            </a:xfrm>
            <a:custGeom>
              <a:avLst/>
              <a:gdLst/>
              <a:ahLst/>
              <a:cxnLst/>
              <a:rect l="l" t="t" r="r" b="b"/>
              <a:pathLst>
                <a:path w="33654" h="408305">
                  <a:moveTo>
                    <a:pt x="33299" y="0"/>
                  </a:moveTo>
                  <a:lnTo>
                    <a:pt x="0" y="0"/>
                  </a:lnTo>
                  <a:lnTo>
                    <a:pt x="0" y="408050"/>
                  </a:lnTo>
                  <a:lnTo>
                    <a:pt x="33299" y="408050"/>
                  </a:lnTo>
                  <a:lnTo>
                    <a:pt x="33299" y="0"/>
                  </a:lnTo>
                  <a:close/>
                </a:path>
              </a:pathLst>
            </a:custGeom>
            <a:grpFill/>
          </p:spPr>
          <p:txBody>
            <a:bodyPr wrap="square" lIns="0" tIns="0" rIns="0" bIns="0" rtlCol="0"/>
            <a:lstStyle/>
            <a:p>
              <a:endParaRPr dirty="0"/>
            </a:p>
          </p:txBody>
        </p:sp>
        <p:sp>
          <p:nvSpPr>
            <p:cNvPr id="84" name="object 84"/>
            <p:cNvSpPr/>
            <p:nvPr/>
          </p:nvSpPr>
          <p:spPr>
            <a:xfrm>
              <a:off x="8436879" y="2184074"/>
              <a:ext cx="36195" cy="408305"/>
            </a:xfrm>
            <a:custGeom>
              <a:avLst/>
              <a:gdLst/>
              <a:ahLst/>
              <a:cxnLst/>
              <a:rect l="l" t="t" r="r" b="b"/>
              <a:pathLst>
                <a:path w="36195" h="408305">
                  <a:moveTo>
                    <a:pt x="1447" y="0"/>
                  </a:moveTo>
                  <a:lnTo>
                    <a:pt x="1447" y="408051"/>
                  </a:lnTo>
                  <a:lnTo>
                    <a:pt x="0" y="408051"/>
                  </a:lnTo>
                  <a:lnTo>
                    <a:pt x="36194" y="408051"/>
                  </a:lnTo>
                  <a:lnTo>
                    <a:pt x="34747" y="408051"/>
                  </a:lnTo>
                  <a:lnTo>
                    <a:pt x="34747" y="0"/>
                  </a:lnTo>
                </a:path>
              </a:pathLst>
            </a:custGeom>
            <a:grpFill/>
            <a:ln w="8679">
              <a:solidFill>
                <a:srgbClr val="000000"/>
              </a:solidFill>
            </a:ln>
          </p:spPr>
          <p:txBody>
            <a:bodyPr wrap="square" lIns="0" tIns="0" rIns="0" bIns="0" rtlCol="0"/>
            <a:lstStyle/>
            <a:p>
              <a:endParaRPr dirty="0"/>
            </a:p>
          </p:txBody>
        </p:sp>
        <p:sp>
          <p:nvSpPr>
            <p:cNvPr id="85" name="object 85"/>
            <p:cNvSpPr/>
            <p:nvPr/>
          </p:nvSpPr>
          <p:spPr>
            <a:xfrm>
              <a:off x="8475967" y="2184069"/>
              <a:ext cx="33655" cy="412115"/>
            </a:xfrm>
            <a:custGeom>
              <a:avLst/>
              <a:gdLst/>
              <a:ahLst/>
              <a:cxnLst/>
              <a:rect l="l" t="t" r="r" b="b"/>
              <a:pathLst>
                <a:path w="33654" h="412114">
                  <a:moveTo>
                    <a:pt x="33299" y="0"/>
                  </a:moveTo>
                  <a:lnTo>
                    <a:pt x="0" y="0"/>
                  </a:lnTo>
                  <a:lnTo>
                    <a:pt x="0" y="411937"/>
                  </a:lnTo>
                  <a:lnTo>
                    <a:pt x="33299" y="411937"/>
                  </a:lnTo>
                  <a:lnTo>
                    <a:pt x="33299" y="0"/>
                  </a:lnTo>
                  <a:close/>
                </a:path>
              </a:pathLst>
            </a:custGeom>
            <a:grpFill/>
          </p:spPr>
          <p:txBody>
            <a:bodyPr wrap="square" lIns="0" tIns="0" rIns="0" bIns="0" rtlCol="0"/>
            <a:lstStyle/>
            <a:p>
              <a:endParaRPr dirty="0"/>
            </a:p>
          </p:txBody>
        </p:sp>
        <p:sp>
          <p:nvSpPr>
            <p:cNvPr id="86" name="object 86"/>
            <p:cNvSpPr/>
            <p:nvPr/>
          </p:nvSpPr>
          <p:spPr>
            <a:xfrm>
              <a:off x="8474522" y="2184074"/>
              <a:ext cx="36195" cy="412115"/>
            </a:xfrm>
            <a:custGeom>
              <a:avLst/>
              <a:gdLst/>
              <a:ahLst/>
              <a:cxnLst/>
              <a:rect l="l" t="t" r="r" b="b"/>
              <a:pathLst>
                <a:path w="36195" h="412114">
                  <a:moveTo>
                    <a:pt x="1447" y="0"/>
                  </a:moveTo>
                  <a:lnTo>
                    <a:pt x="1447" y="411937"/>
                  </a:lnTo>
                  <a:lnTo>
                    <a:pt x="0" y="411937"/>
                  </a:lnTo>
                  <a:lnTo>
                    <a:pt x="36194" y="411937"/>
                  </a:lnTo>
                  <a:lnTo>
                    <a:pt x="34747" y="411937"/>
                  </a:lnTo>
                  <a:lnTo>
                    <a:pt x="34747" y="0"/>
                  </a:lnTo>
                </a:path>
              </a:pathLst>
            </a:custGeom>
            <a:grpFill/>
            <a:ln w="8679">
              <a:solidFill>
                <a:srgbClr val="000000"/>
              </a:solidFill>
            </a:ln>
          </p:spPr>
          <p:txBody>
            <a:bodyPr wrap="square" lIns="0" tIns="0" rIns="0" bIns="0" rtlCol="0"/>
            <a:lstStyle/>
            <a:p>
              <a:endParaRPr dirty="0"/>
            </a:p>
          </p:txBody>
        </p:sp>
        <p:sp>
          <p:nvSpPr>
            <p:cNvPr id="87" name="object 87"/>
            <p:cNvSpPr/>
            <p:nvPr/>
          </p:nvSpPr>
          <p:spPr>
            <a:xfrm>
              <a:off x="8512162" y="2184069"/>
              <a:ext cx="33655" cy="422909"/>
            </a:xfrm>
            <a:custGeom>
              <a:avLst/>
              <a:gdLst/>
              <a:ahLst/>
              <a:cxnLst/>
              <a:rect l="l" t="t" r="r" b="b"/>
              <a:pathLst>
                <a:path w="33654" h="422910">
                  <a:moveTo>
                    <a:pt x="33299" y="0"/>
                  </a:moveTo>
                  <a:lnTo>
                    <a:pt x="0" y="0"/>
                  </a:lnTo>
                  <a:lnTo>
                    <a:pt x="0" y="422300"/>
                  </a:lnTo>
                  <a:lnTo>
                    <a:pt x="33299" y="422300"/>
                  </a:lnTo>
                  <a:lnTo>
                    <a:pt x="33299" y="0"/>
                  </a:lnTo>
                  <a:close/>
                </a:path>
              </a:pathLst>
            </a:custGeom>
            <a:grpFill/>
          </p:spPr>
          <p:txBody>
            <a:bodyPr wrap="square" lIns="0" tIns="0" rIns="0" bIns="0" rtlCol="0"/>
            <a:lstStyle/>
            <a:p>
              <a:endParaRPr dirty="0"/>
            </a:p>
          </p:txBody>
        </p:sp>
        <p:sp>
          <p:nvSpPr>
            <p:cNvPr id="88" name="object 88"/>
            <p:cNvSpPr/>
            <p:nvPr/>
          </p:nvSpPr>
          <p:spPr>
            <a:xfrm>
              <a:off x="8510717" y="2184074"/>
              <a:ext cx="36195" cy="422909"/>
            </a:xfrm>
            <a:custGeom>
              <a:avLst/>
              <a:gdLst/>
              <a:ahLst/>
              <a:cxnLst/>
              <a:rect l="l" t="t" r="r" b="b"/>
              <a:pathLst>
                <a:path w="36195" h="422910">
                  <a:moveTo>
                    <a:pt x="1447" y="0"/>
                  </a:moveTo>
                  <a:lnTo>
                    <a:pt x="1447" y="422300"/>
                  </a:lnTo>
                  <a:lnTo>
                    <a:pt x="0" y="422300"/>
                  </a:lnTo>
                  <a:lnTo>
                    <a:pt x="36194" y="422300"/>
                  </a:lnTo>
                  <a:lnTo>
                    <a:pt x="34747" y="422300"/>
                  </a:lnTo>
                  <a:lnTo>
                    <a:pt x="34747" y="0"/>
                  </a:lnTo>
                </a:path>
              </a:pathLst>
            </a:custGeom>
            <a:grpFill/>
            <a:ln w="8680">
              <a:solidFill>
                <a:srgbClr val="000000"/>
              </a:solidFill>
            </a:ln>
          </p:spPr>
          <p:txBody>
            <a:bodyPr wrap="square" lIns="0" tIns="0" rIns="0" bIns="0" rtlCol="0"/>
            <a:lstStyle/>
            <a:p>
              <a:endParaRPr dirty="0"/>
            </a:p>
          </p:txBody>
        </p:sp>
        <p:sp>
          <p:nvSpPr>
            <p:cNvPr id="89" name="object 89"/>
            <p:cNvSpPr/>
            <p:nvPr/>
          </p:nvSpPr>
          <p:spPr>
            <a:xfrm>
              <a:off x="8549805" y="2184069"/>
              <a:ext cx="33655" cy="436880"/>
            </a:xfrm>
            <a:custGeom>
              <a:avLst/>
              <a:gdLst/>
              <a:ahLst/>
              <a:cxnLst/>
              <a:rect l="l" t="t" r="r" b="b"/>
              <a:pathLst>
                <a:path w="33654" h="436880">
                  <a:moveTo>
                    <a:pt x="33299" y="0"/>
                  </a:moveTo>
                  <a:lnTo>
                    <a:pt x="0" y="0"/>
                  </a:lnTo>
                  <a:lnTo>
                    <a:pt x="0" y="436549"/>
                  </a:lnTo>
                  <a:lnTo>
                    <a:pt x="33299" y="436549"/>
                  </a:lnTo>
                  <a:lnTo>
                    <a:pt x="33299" y="0"/>
                  </a:lnTo>
                  <a:close/>
                </a:path>
              </a:pathLst>
            </a:custGeom>
            <a:grpFill/>
          </p:spPr>
          <p:txBody>
            <a:bodyPr wrap="square" lIns="0" tIns="0" rIns="0" bIns="0" rtlCol="0"/>
            <a:lstStyle/>
            <a:p>
              <a:endParaRPr dirty="0"/>
            </a:p>
          </p:txBody>
        </p:sp>
        <p:sp>
          <p:nvSpPr>
            <p:cNvPr id="90" name="object 90"/>
            <p:cNvSpPr/>
            <p:nvPr/>
          </p:nvSpPr>
          <p:spPr>
            <a:xfrm>
              <a:off x="8548360" y="2184074"/>
              <a:ext cx="36195" cy="436880"/>
            </a:xfrm>
            <a:custGeom>
              <a:avLst/>
              <a:gdLst/>
              <a:ahLst/>
              <a:cxnLst/>
              <a:rect l="l" t="t" r="r" b="b"/>
              <a:pathLst>
                <a:path w="36195" h="436880">
                  <a:moveTo>
                    <a:pt x="1447" y="0"/>
                  </a:moveTo>
                  <a:lnTo>
                    <a:pt x="1447" y="436549"/>
                  </a:lnTo>
                  <a:lnTo>
                    <a:pt x="0" y="436549"/>
                  </a:lnTo>
                  <a:lnTo>
                    <a:pt x="36194" y="436549"/>
                  </a:lnTo>
                  <a:lnTo>
                    <a:pt x="34747" y="436549"/>
                  </a:lnTo>
                  <a:lnTo>
                    <a:pt x="34747" y="0"/>
                  </a:lnTo>
                </a:path>
              </a:pathLst>
            </a:custGeom>
            <a:grpFill/>
            <a:ln w="8680">
              <a:solidFill>
                <a:srgbClr val="000000"/>
              </a:solidFill>
            </a:ln>
          </p:spPr>
          <p:txBody>
            <a:bodyPr wrap="square" lIns="0" tIns="0" rIns="0" bIns="0" rtlCol="0"/>
            <a:lstStyle/>
            <a:p>
              <a:endParaRPr dirty="0"/>
            </a:p>
          </p:txBody>
        </p:sp>
        <p:sp>
          <p:nvSpPr>
            <p:cNvPr id="91" name="object 91"/>
            <p:cNvSpPr/>
            <p:nvPr/>
          </p:nvSpPr>
          <p:spPr>
            <a:xfrm>
              <a:off x="8587448" y="2184069"/>
              <a:ext cx="33655" cy="440690"/>
            </a:xfrm>
            <a:custGeom>
              <a:avLst/>
              <a:gdLst/>
              <a:ahLst/>
              <a:cxnLst/>
              <a:rect l="l" t="t" r="r" b="b"/>
              <a:pathLst>
                <a:path w="33654" h="440689">
                  <a:moveTo>
                    <a:pt x="33299" y="0"/>
                  </a:moveTo>
                  <a:lnTo>
                    <a:pt x="0" y="0"/>
                  </a:lnTo>
                  <a:lnTo>
                    <a:pt x="0" y="440436"/>
                  </a:lnTo>
                  <a:lnTo>
                    <a:pt x="33299" y="440436"/>
                  </a:lnTo>
                  <a:lnTo>
                    <a:pt x="33299" y="0"/>
                  </a:lnTo>
                  <a:close/>
                </a:path>
              </a:pathLst>
            </a:custGeom>
            <a:grpFill/>
          </p:spPr>
          <p:txBody>
            <a:bodyPr wrap="square" lIns="0" tIns="0" rIns="0" bIns="0" rtlCol="0"/>
            <a:lstStyle/>
            <a:p>
              <a:endParaRPr dirty="0"/>
            </a:p>
          </p:txBody>
        </p:sp>
        <p:sp>
          <p:nvSpPr>
            <p:cNvPr id="92" name="object 92"/>
            <p:cNvSpPr/>
            <p:nvPr/>
          </p:nvSpPr>
          <p:spPr>
            <a:xfrm>
              <a:off x="8586002" y="2184074"/>
              <a:ext cx="36195" cy="440690"/>
            </a:xfrm>
            <a:custGeom>
              <a:avLst/>
              <a:gdLst/>
              <a:ahLst/>
              <a:cxnLst/>
              <a:rect l="l" t="t" r="r" b="b"/>
              <a:pathLst>
                <a:path w="36195" h="440689">
                  <a:moveTo>
                    <a:pt x="1447" y="0"/>
                  </a:moveTo>
                  <a:lnTo>
                    <a:pt x="1447" y="440436"/>
                  </a:lnTo>
                  <a:lnTo>
                    <a:pt x="0" y="440436"/>
                  </a:lnTo>
                  <a:lnTo>
                    <a:pt x="36194" y="440436"/>
                  </a:lnTo>
                  <a:lnTo>
                    <a:pt x="34747" y="440436"/>
                  </a:lnTo>
                  <a:lnTo>
                    <a:pt x="34747" y="0"/>
                  </a:lnTo>
                </a:path>
              </a:pathLst>
            </a:custGeom>
            <a:grpFill/>
            <a:ln w="8680">
              <a:solidFill>
                <a:srgbClr val="000000"/>
              </a:solidFill>
            </a:ln>
          </p:spPr>
          <p:txBody>
            <a:bodyPr wrap="square" lIns="0" tIns="0" rIns="0" bIns="0" rtlCol="0"/>
            <a:lstStyle/>
            <a:p>
              <a:endParaRPr dirty="0"/>
            </a:p>
          </p:txBody>
        </p:sp>
        <p:sp>
          <p:nvSpPr>
            <p:cNvPr id="93" name="object 93"/>
            <p:cNvSpPr/>
            <p:nvPr/>
          </p:nvSpPr>
          <p:spPr>
            <a:xfrm>
              <a:off x="8623643" y="2184069"/>
              <a:ext cx="33655" cy="444500"/>
            </a:xfrm>
            <a:custGeom>
              <a:avLst/>
              <a:gdLst/>
              <a:ahLst/>
              <a:cxnLst/>
              <a:rect l="l" t="t" r="r" b="b"/>
              <a:pathLst>
                <a:path w="33654" h="444500">
                  <a:moveTo>
                    <a:pt x="33299" y="0"/>
                  </a:moveTo>
                  <a:lnTo>
                    <a:pt x="0" y="0"/>
                  </a:lnTo>
                  <a:lnTo>
                    <a:pt x="0" y="444322"/>
                  </a:lnTo>
                  <a:lnTo>
                    <a:pt x="33299" y="444322"/>
                  </a:lnTo>
                  <a:lnTo>
                    <a:pt x="33299" y="0"/>
                  </a:lnTo>
                  <a:close/>
                </a:path>
              </a:pathLst>
            </a:custGeom>
            <a:grpFill/>
          </p:spPr>
          <p:txBody>
            <a:bodyPr wrap="square" lIns="0" tIns="0" rIns="0" bIns="0" rtlCol="0"/>
            <a:lstStyle/>
            <a:p>
              <a:endParaRPr dirty="0"/>
            </a:p>
          </p:txBody>
        </p:sp>
        <p:sp>
          <p:nvSpPr>
            <p:cNvPr id="94" name="object 94"/>
            <p:cNvSpPr/>
            <p:nvPr/>
          </p:nvSpPr>
          <p:spPr>
            <a:xfrm>
              <a:off x="8622197" y="2184074"/>
              <a:ext cx="36195" cy="444500"/>
            </a:xfrm>
            <a:custGeom>
              <a:avLst/>
              <a:gdLst/>
              <a:ahLst/>
              <a:cxnLst/>
              <a:rect l="l" t="t" r="r" b="b"/>
              <a:pathLst>
                <a:path w="36195" h="444500">
                  <a:moveTo>
                    <a:pt x="1447" y="0"/>
                  </a:moveTo>
                  <a:lnTo>
                    <a:pt x="1447" y="444322"/>
                  </a:lnTo>
                  <a:lnTo>
                    <a:pt x="0" y="444322"/>
                  </a:lnTo>
                  <a:lnTo>
                    <a:pt x="36194" y="444322"/>
                  </a:lnTo>
                  <a:lnTo>
                    <a:pt x="34747" y="444322"/>
                  </a:lnTo>
                  <a:lnTo>
                    <a:pt x="34747" y="0"/>
                  </a:lnTo>
                </a:path>
              </a:pathLst>
            </a:custGeom>
            <a:grpFill/>
            <a:ln w="8680">
              <a:solidFill>
                <a:srgbClr val="000000"/>
              </a:solidFill>
            </a:ln>
          </p:spPr>
          <p:txBody>
            <a:bodyPr wrap="square" lIns="0" tIns="0" rIns="0" bIns="0" rtlCol="0"/>
            <a:lstStyle/>
            <a:p>
              <a:endParaRPr dirty="0"/>
            </a:p>
          </p:txBody>
        </p:sp>
        <p:sp>
          <p:nvSpPr>
            <p:cNvPr id="95" name="object 95"/>
            <p:cNvSpPr/>
            <p:nvPr/>
          </p:nvSpPr>
          <p:spPr>
            <a:xfrm>
              <a:off x="8661286" y="2184069"/>
              <a:ext cx="33655" cy="444500"/>
            </a:xfrm>
            <a:custGeom>
              <a:avLst/>
              <a:gdLst/>
              <a:ahLst/>
              <a:cxnLst/>
              <a:rect l="l" t="t" r="r" b="b"/>
              <a:pathLst>
                <a:path w="33654" h="444500">
                  <a:moveTo>
                    <a:pt x="33299" y="0"/>
                  </a:moveTo>
                  <a:lnTo>
                    <a:pt x="0" y="0"/>
                  </a:lnTo>
                  <a:lnTo>
                    <a:pt x="0" y="444322"/>
                  </a:lnTo>
                  <a:lnTo>
                    <a:pt x="33299" y="444322"/>
                  </a:lnTo>
                  <a:lnTo>
                    <a:pt x="33299" y="0"/>
                  </a:lnTo>
                  <a:close/>
                </a:path>
              </a:pathLst>
            </a:custGeom>
            <a:grpFill/>
          </p:spPr>
          <p:txBody>
            <a:bodyPr wrap="square" lIns="0" tIns="0" rIns="0" bIns="0" rtlCol="0"/>
            <a:lstStyle/>
            <a:p>
              <a:endParaRPr dirty="0"/>
            </a:p>
          </p:txBody>
        </p:sp>
        <p:sp>
          <p:nvSpPr>
            <p:cNvPr id="96" name="object 96"/>
            <p:cNvSpPr/>
            <p:nvPr/>
          </p:nvSpPr>
          <p:spPr>
            <a:xfrm>
              <a:off x="8659840" y="2184074"/>
              <a:ext cx="36195" cy="444500"/>
            </a:xfrm>
            <a:custGeom>
              <a:avLst/>
              <a:gdLst/>
              <a:ahLst/>
              <a:cxnLst/>
              <a:rect l="l" t="t" r="r" b="b"/>
              <a:pathLst>
                <a:path w="36195" h="444500">
                  <a:moveTo>
                    <a:pt x="1447" y="0"/>
                  </a:moveTo>
                  <a:lnTo>
                    <a:pt x="1447" y="444322"/>
                  </a:lnTo>
                  <a:lnTo>
                    <a:pt x="0" y="444322"/>
                  </a:lnTo>
                  <a:lnTo>
                    <a:pt x="36194" y="444322"/>
                  </a:lnTo>
                  <a:lnTo>
                    <a:pt x="34747" y="444322"/>
                  </a:lnTo>
                  <a:lnTo>
                    <a:pt x="34747" y="0"/>
                  </a:lnTo>
                </a:path>
              </a:pathLst>
            </a:custGeom>
            <a:grpFill/>
            <a:ln w="8680">
              <a:solidFill>
                <a:srgbClr val="000000"/>
              </a:solidFill>
            </a:ln>
          </p:spPr>
          <p:txBody>
            <a:bodyPr wrap="square" lIns="0" tIns="0" rIns="0" bIns="0" rtlCol="0"/>
            <a:lstStyle/>
            <a:p>
              <a:endParaRPr dirty="0"/>
            </a:p>
          </p:txBody>
        </p:sp>
        <p:sp>
          <p:nvSpPr>
            <p:cNvPr id="97" name="object 97"/>
            <p:cNvSpPr/>
            <p:nvPr/>
          </p:nvSpPr>
          <p:spPr>
            <a:xfrm>
              <a:off x="8698928" y="2184069"/>
              <a:ext cx="33655" cy="449580"/>
            </a:xfrm>
            <a:custGeom>
              <a:avLst/>
              <a:gdLst/>
              <a:ahLst/>
              <a:cxnLst/>
              <a:rect l="l" t="t" r="r" b="b"/>
              <a:pathLst>
                <a:path w="33654" h="449580">
                  <a:moveTo>
                    <a:pt x="33299" y="0"/>
                  </a:moveTo>
                  <a:lnTo>
                    <a:pt x="0" y="0"/>
                  </a:lnTo>
                  <a:lnTo>
                    <a:pt x="0" y="449503"/>
                  </a:lnTo>
                  <a:lnTo>
                    <a:pt x="33299" y="449503"/>
                  </a:lnTo>
                  <a:lnTo>
                    <a:pt x="33299" y="0"/>
                  </a:lnTo>
                  <a:close/>
                </a:path>
              </a:pathLst>
            </a:custGeom>
            <a:grpFill/>
          </p:spPr>
          <p:txBody>
            <a:bodyPr wrap="square" lIns="0" tIns="0" rIns="0" bIns="0" rtlCol="0"/>
            <a:lstStyle/>
            <a:p>
              <a:endParaRPr dirty="0"/>
            </a:p>
          </p:txBody>
        </p:sp>
        <p:sp>
          <p:nvSpPr>
            <p:cNvPr id="98" name="object 98"/>
            <p:cNvSpPr/>
            <p:nvPr/>
          </p:nvSpPr>
          <p:spPr>
            <a:xfrm>
              <a:off x="8697483" y="2184074"/>
              <a:ext cx="36195" cy="449580"/>
            </a:xfrm>
            <a:custGeom>
              <a:avLst/>
              <a:gdLst/>
              <a:ahLst/>
              <a:cxnLst/>
              <a:rect l="l" t="t" r="r" b="b"/>
              <a:pathLst>
                <a:path w="36195" h="449580">
                  <a:moveTo>
                    <a:pt x="1447" y="0"/>
                  </a:moveTo>
                  <a:lnTo>
                    <a:pt x="1447" y="449503"/>
                  </a:lnTo>
                  <a:lnTo>
                    <a:pt x="0" y="449503"/>
                  </a:lnTo>
                  <a:lnTo>
                    <a:pt x="36194" y="449503"/>
                  </a:lnTo>
                  <a:lnTo>
                    <a:pt x="34747" y="449503"/>
                  </a:lnTo>
                  <a:lnTo>
                    <a:pt x="34747" y="0"/>
                  </a:lnTo>
                </a:path>
              </a:pathLst>
            </a:custGeom>
            <a:grpFill/>
            <a:ln w="8680">
              <a:solidFill>
                <a:srgbClr val="000000"/>
              </a:solidFill>
            </a:ln>
          </p:spPr>
          <p:txBody>
            <a:bodyPr wrap="square" lIns="0" tIns="0" rIns="0" bIns="0" rtlCol="0"/>
            <a:lstStyle/>
            <a:p>
              <a:endParaRPr dirty="0"/>
            </a:p>
          </p:txBody>
        </p:sp>
        <p:sp>
          <p:nvSpPr>
            <p:cNvPr id="99" name="object 99"/>
            <p:cNvSpPr/>
            <p:nvPr/>
          </p:nvSpPr>
          <p:spPr>
            <a:xfrm>
              <a:off x="8735123" y="2184069"/>
              <a:ext cx="33655" cy="449580"/>
            </a:xfrm>
            <a:custGeom>
              <a:avLst/>
              <a:gdLst/>
              <a:ahLst/>
              <a:cxnLst/>
              <a:rect l="l" t="t" r="r" b="b"/>
              <a:pathLst>
                <a:path w="33654" h="449580">
                  <a:moveTo>
                    <a:pt x="33299" y="0"/>
                  </a:moveTo>
                  <a:lnTo>
                    <a:pt x="0" y="0"/>
                  </a:lnTo>
                  <a:lnTo>
                    <a:pt x="0" y="449503"/>
                  </a:lnTo>
                  <a:lnTo>
                    <a:pt x="33299" y="449503"/>
                  </a:lnTo>
                  <a:lnTo>
                    <a:pt x="33299" y="0"/>
                  </a:lnTo>
                  <a:close/>
                </a:path>
              </a:pathLst>
            </a:custGeom>
            <a:grpFill/>
          </p:spPr>
          <p:txBody>
            <a:bodyPr wrap="square" lIns="0" tIns="0" rIns="0" bIns="0" rtlCol="0"/>
            <a:lstStyle/>
            <a:p>
              <a:endParaRPr dirty="0"/>
            </a:p>
          </p:txBody>
        </p:sp>
        <p:sp>
          <p:nvSpPr>
            <p:cNvPr id="100" name="object 100"/>
            <p:cNvSpPr/>
            <p:nvPr/>
          </p:nvSpPr>
          <p:spPr>
            <a:xfrm>
              <a:off x="8733678" y="2184074"/>
              <a:ext cx="36195" cy="449580"/>
            </a:xfrm>
            <a:custGeom>
              <a:avLst/>
              <a:gdLst/>
              <a:ahLst/>
              <a:cxnLst/>
              <a:rect l="l" t="t" r="r" b="b"/>
              <a:pathLst>
                <a:path w="36195" h="449580">
                  <a:moveTo>
                    <a:pt x="1447" y="0"/>
                  </a:moveTo>
                  <a:lnTo>
                    <a:pt x="1447" y="449503"/>
                  </a:lnTo>
                  <a:lnTo>
                    <a:pt x="0" y="449503"/>
                  </a:lnTo>
                  <a:lnTo>
                    <a:pt x="36194" y="449503"/>
                  </a:lnTo>
                  <a:lnTo>
                    <a:pt x="34747" y="449503"/>
                  </a:lnTo>
                  <a:lnTo>
                    <a:pt x="34747" y="0"/>
                  </a:lnTo>
                </a:path>
              </a:pathLst>
            </a:custGeom>
            <a:grpFill/>
            <a:ln w="8680">
              <a:solidFill>
                <a:srgbClr val="000000"/>
              </a:solidFill>
            </a:ln>
          </p:spPr>
          <p:txBody>
            <a:bodyPr wrap="square" lIns="0" tIns="0" rIns="0" bIns="0" rtlCol="0"/>
            <a:lstStyle/>
            <a:p>
              <a:endParaRPr dirty="0"/>
            </a:p>
          </p:txBody>
        </p:sp>
        <p:sp>
          <p:nvSpPr>
            <p:cNvPr id="101" name="object 101"/>
            <p:cNvSpPr/>
            <p:nvPr/>
          </p:nvSpPr>
          <p:spPr>
            <a:xfrm>
              <a:off x="8772766" y="2184069"/>
              <a:ext cx="33655" cy="467995"/>
            </a:xfrm>
            <a:custGeom>
              <a:avLst/>
              <a:gdLst/>
              <a:ahLst/>
              <a:cxnLst/>
              <a:rect l="l" t="t" r="r" b="b"/>
              <a:pathLst>
                <a:path w="33654" h="467994">
                  <a:moveTo>
                    <a:pt x="33299" y="0"/>
                  </a:moveTo>
                  <a:lnTo>
                    <a:pt x="0" y="0"/>
                  </a:lnTo>
                  <a:lnTo>
                    <a:pt x="0" y="467639"/>
                  </a:lnTo>
                  <a:lnTo>
                    <a:pt x="33299" y="467639"/>
                  </a:lnTo>
                  <a:lnTo>
                    <a:pt x="33299" y="0"/>
                  </a:lnTo>
                  <a:close/>
                </a:path>
              </a:pathLst>
            </a:custGeom>
            <a:grpFill/>
          </p:spPr>
          <p:txBody>
            <a:bodyPr wrap="square" lIns="0" tIns="0" rIns="0" bIns="0" rtlCol="0"/>
            <a:lstStyle/>
            <a:p>
              <a:endParaRPr dirty="0"/>
            </a:p>
          </p:txBody>
        </p:sp>
        <p:sp>
          <p:nvSpPr>
            <p:cNvPr id="102" name="object 102"/>
            <p:cNvSpPr/>
            <p:nvPr/>
          </p:nvSpPr>
          <p:spPr>
            <a:xfrm>
              <a:off x="8771321" y="2184074"/>
              <a:ext cx="36195" cy="467995"/>
            </a:xfrm>
            <a:custGeom>
              <a:avLst/>
              <a:gdLst/>
              <a:ahLst/>
              <a:cxnLst/>
              <a:rect l="l" t="t" r="r" b="b"/>
              <a:pathLst>
                <a:path w="36195" h="467994">
                  <a:moveTo>
                    <a:pt x="1447" y="0"/>
                  </a:moveTo>
                  <a:lnTo>
                    <a:pt x="1447" y="467639"/>
                  </a:lnTo>
                  <a:lnTo>
                    <a:pt x="0" y="467639"/>
                  </a:lnTo>
                  <a:lnTo>
                    <a:pt x="36194" y="467639"/>
                  </a:lnTo>
                  <a:lnTo>
                    <a:pt x="34747" y="467639"/>
                  </a:lnTo>
                  <a:lnTo>
                    <a:pt x="34747" y="0"/>
                  </a:lnTo>
                </a:path>
              </a:pathLst>
            </a:custGeom>
            <a:grpFill/>
            <a:ln w="8681">
              <a:solidFill>
                <a:srgbClr val="000000"/>
              </a:solidFill>
            </a:ln>
          </p:spPr>
          <p:txBody>
            <a:bodyPr wrap="square" lIns="0" tIns="0" rIns="0" bIns="0" rtlCol="0"/>
            <a:lstStyle/>
            <a:p>
              <a:endParaRPr dirty="0"/>
            </a:p>
          </p:txBody>
        </p:sp>
        <p:sp>
          <p:nvSpPr>
            <p:cNvPr id="103" name="object 103"/>
            <p:cNvSpPr/>
            <p:nvPr/>
          </p:nvSpPr>
          <p:spPr>
            <a:xfrm>
              <a:off x="8810409" y="2184069"/>
              <a:ext cx="33655" cy="480695"/>
            </a:xfrm>
            <a:custGeom>
              <a:avLst/>
              <a:gdLst/>
              <a:ahLst/>
              <a:cxnLst/>
              <a:rect l="l" t="t" r="r" b="b"/>
              <a:pathLst>
                <a:path w="33654" h="480694">
                  <a:moveTo>
                    <a:pt x="33299" y="0"/>
                  </a:moveTo>
                  <a:lnTo>
                    <a:pt x="0" y="0"/>
                  </a:lnTo>
                  <a:lnTo>
                    <a:pt x="0" y="480593"/>
                  </a:lnTo>
                  <a:lnTo>
                    <a:pt x="33299" y="480593"/>
                  </a:lnTo>
                  <a:lnTo>
                    <a:pt x="33299" y="0"/>
                  </a:lnTo>
                  <a:close/>
                </a:path>
              </a:pathLst>
            </a:custGeom>
            <a:grpFill/>
          </p:spPr>
          <p:txBody>
            <a:bodyPr wrap="square" lIns="0" tIns="0" rIns="0" bIns="0" rtlCol="0"/>
            <a:lstStyle/>
            <a:p>
              <a:endParaRPr dirty="0"/>
            </a:p>
          </p:txBody>
        </p:sp>
        <p:sp>
          <p:nvSpPr>
            <p:cNvPr id="104" name="object 104"/>
            <p:cNvSpPr/>
            <p:nvPr/>
          </p:nvSpPr>
          <p:spPr>
            <a:xfrm>
              <a:off x="8808964" y="2184074"/>
              <a:ext cx="36195" cy="480695"/>
            </a:xfrm>
            <a:custGeom>
              <a:avLst/>
              <a:gdLst/>
              <a:ahLst/>
              <a:cxnLst/>
              <a:rect l="l" t="t" r="r" b="b"/>
              <a:pathLst>
                <a:path w="36195" h="480694">
                  <a:moveTo>
                    <a:pt x="1447" y="0"/>
                  </a:moveTo>
                  <a:lnTo>
                    <a:pt x="1447" y="480593"/>
                  </a:lnTo>
                  <a:lnTo>
                    <a:pt x="0" y="480593"/>
                  </a:lnTo>
                  <a:lnTo>
                    <a:pt x="36194" y="480593"/>
                  </a:lnTo>
                  <a:lnTo>
                    <a:pt x="34747" y="480593"/>
                  </a:lnTo>
                  <a:lnTo>
                    <a:pt x="34747" y="0"/>
                  </a:lnTo>
                </a:path>
              </a:pathLst>
            </a:custGeom>
            <a:grpFill/>
            <a:ln w="8681">
              <a:solidFill>
                <a:srgbClr val="000000"/>
              </a:solidFill>
            </a:ln>
          </p:spPr>
          <p:txBody>
            <a:bodyPr wrap="square" lIns="0" tIns="0" rIns="0" bIns="0" rtlCol="0"/>
            <a:lstStyle/>
            <a:p>
              <a:endParaRPr dirty="0"/>
            </a:p>
          </p:txBody>
        </p:sp>
        <p:sp>
          <p:nvSpPr>
            <p:cNvPr id="105" name="object 105"/>
            <p:cNvSpPr/>
            <p:nvPr/>
          </p:nvSpPr>
          <p:spPr>
            <a:xfrm>
              <a:off x="8848052" y="2184069"/>
              <a:ext cx="33655" cy="495300"/>
            </a:xfrm>
            <a:custGeom>
              <a:avLst/>
              <a:gdLst/>
              <a:ahLst/>
              <a:cxnLst/>
              <a:rect l="l" t="t" r="r" b="b"/>
              <a:pathLst>
                <a:path w="33654" h="495300">
                  <a:moveTo>
                    <a:pt x="33299" y="0"/>
                  </a:moveTo>
                  <a:lnTo>
                    <a:pt x="0" y="0"/>
                  </a:lnTo>
                  <a:lnTo>
                    <a:pt x="0" y="494842"/>
                  </a:lnTo>
                  <a:lnTo>
                    <a:pt x="33299" y="494842"/>
                  </a:lnTo>
                  <a:lnTo>
                    <a:pt x="33299" y="0"/>
                  </a:lnTo>
                  <a:close/>
                </a:path>
              </a:pathLst>
            </a:custGeom>
            <a:grpFill/>
          </p:spPr>
          <p:txBody>
            <a:bodyPr wrap="square" lIns="0" tIns="0" rIns="0" bIns="0" rtlCol="0"/>
            <a:lstStyle/>
            <a:p>
              <a:endParaRPr dirty="0"/>
            </a:p>
          </p:txBody>
        </p:sp>
        <p:sp>
          <p:nvSpPr>
            <p:cNvPr id="106" name="object 106"/>
            <p:cNvSpPr/>
            <p:nvPr/>
          </p:nvSpPr>
          <p:spPr>
            <a:xfrm>
              <a:off x="8846606" y="2184074"/>
              <a:ext cx="36195" cy="495300"/>
            </a:xfrm>
            <a:custGeom>
              <a:avLst/>
              <a:gdLst/>
              <a:ahLst/>
              <a:cxnLst/>
              <a:rect l="l" t="t" r="r" b="b"/>
              <a:pathLst>
                <a:path w="36195" h="495300">
                  <a:moveTo>
                    <a:pt x="1447" y="0"/>
                  </a:moveTo>
                  <a:lnTo>
                    <a:pt x="1447" y="494842"/>
                  </a:lnTo>
                  <a:lnTo>
                    <a:pt x="0" y="494842"/>
                  </a:lnTo>
                  <a:lnTo>
                    <a:pt x="36194" y="494842"/>
                  </a:lnTo>
                  <a:lnTo>
                    <a:pt x="34747" y="494842"/>
                  </a:lnTo>
                  <a:lnTo>
                    <a:pt x="34747" y="0"/>
                  </a:lnTo>
                </a:path>
              </a:pathLst>
            </a:custGeom>
            <a:grpFill/>
            <a:ln w="8681">
              <a:solidFill>
                <a:srgbClr val="000000"/>
              </a:solidFill>
            </a:ln>
          </p:spPr>
          <p:txBody>
            <a:bodyPr wrap="square" lIns="0" tIns="0" rIns="0" bIns="0" rtlCol="0"/>
            <a:lstStyle/>
            <a:p>
              <a:endParaRPr dirty="0"/>
            </a:p>
          </p:txBody>
        </p:sp>
        <p:sp>
          <p:nvSpPr>
            <p:cNvPr id="107" name="object 107"/>
            <p:cNvSpPr/>
            <p:nvPr/>
          </p:nvSpPr>
          <p:spPr>
            <a:xfrm>
              <a:off x="8884247" y="2184069"/>
              <a:ext cx="33655" cy="496570"/>
            </a:xfrm>
            <a:custGeom>
              <a:avLst/>
              <a:gdLst/>
              <a:ahLst/>
              <a:cxnLst/>
              <a:rect l="l" t="t" r="r" b="b"/>
              <a:pathLst>
                <a:path w="33654" h="496569">
                  <a:moveTo>
                    <a:pt x="33299" y="0"/>
                  </a:moveTo>
                  <a:lnTo>
                    <a:pt x="0" y="0"/>
                  </a:lnTo>
                  <a:lnTo>
                    <a:pt x="0" y="496138"/>
                  </a:lnTo>
                  <a:lnTo>
                    <a:pt x="33299" y="496138"/>
                  </a:lnTo>
                  <a:lnTo>
                    <a:pt x="33299" y="0"/>
                  </a:lnTo>
                  <a:close/>
                </a:path>
              </a:pathLst>
            </a:custGeom>
            <a:grpFill/>
          </p:spPr>
          <p:txBody>
            <a:bodyPr wrap="square" lIns="0" tIns="0" rIns="0" bIns="0" rtlCol="0"/>
            <a:lstStyle/>
            <a:p>
              <a:endParaRPr dirty="0"/>
            </a:p>
          </p:txBody>
        </p:sp>
        <p:sp>
          <p:nvSpPr>
            <p:cNvPr id="108" name="object 108"/>
            <p:cNvSpPr/>
            <p:nvPr/>
          </p:nvSpPr>
          <p:spPr>
            <a:xfrm>
              <a:off x="8882801" y="2184074"/>
              <a:ext cx="36195" cy="496570"/>
            </a:xfrm>
            <a:custGeom>
              <a:avLst/>
              <a:gdLst/>
              <a:ahLst/>
              <a:cxnLst/>
              <a:rect l="l" t="t" r="r" b="b"/>
              <a:pathLst>
                <a:path w="36195" h="496569">
                  <a:moveTo>
                    <a:pt x="1447" y="0"/>
                  </a:moveTo>
                  <a:lnTo>
                    <a:pt x="1447" y="496138"/>
                  </a:lnTo>
                  <a:lnTo>
                    <a:pt x="0" y="496138"/>
                  </a:lnTo>
                  <a:lnTo>
                    <a:pt x="36194" y="496138"/>
                  </a:lnTo>
                  <a:lnTo>
                    <a:pt x="34747" y="496138"/>
                  </a:lnTo>
                  <a:lnTo>
                    <a:pt x="34747" y="0"/>
                  </a:lnTo>
                </a:path>
              </a:pathLst>
            </a:custGeom>
            <a:grpFill/>
            <a:ln w="8681">
              <a:solidFill>
                <a:srgbClr val="000000"/>
              </a:solidFill>
            </a:ln>
          </p:spPr>
          <p:txBody>
            <a:bodyPr wrap="square" lIns="0" tIns="0" rIns="0" bIns="0" rtlCol="0"/>
            <a:lstStyle/>
            <a:p>
              <a:endParaRPr dirty="0"/>
            </a:p>
          </p:txBody>
        </p:sp>
        <p:sp>
          <p:nvSpPr>
            <p:cNvPr id="109" name="object 109"/>
            <p:cNvSpPr/>
            <p:nvPr/>
          </p:nvSpPr>
          <p:spPr>
            <a:xfrm>
              <a:off x="8921889" y="2184069"/>
              <a:ext cx="33655" cy="501650"/>
            </a:xfrm>
            <a:custGeom>
              <a:avLst/>
              <a:gdLst/>
              <a:ahLst/>
              <a:cxnLst/>
              <a:rect l="l" t="t" r="r" b="b"/>
              <a:pathLst>
                <a:path w="33654" h="501650">
                  <a:moveTo>
                    <a:pt x="33299" y="0"/>
                  </a:moveTo>
                  <a:lnTo>
                    <a:pt x="0" y="0"/>
                  </a:lnTo>
                  <a:lnTo>
                    <a:pt x="0" y="501319"/>
                  </a:lnTo>
                  <a:lnTo>
                    <a:pt x="33299" y="501319"/>
                  </a:lnTo>
                  <a:lnTo>
                    <a:pt x="33299" y="0"/>
                  </a:lnTo>
                  <a:close/>
                </a:path>
              </a:pathLst>
            </a:custGeom>
            <a:grpFill/>
          </p:spPr>
          <p:txBody>
            <a:bodyPr wrap="square" lIns="0" tIns="0" rIns="0" bIns="0" rtlCol="0"/>
            <a:lstStyle/>
            <a:p>
              <a:endParaRPr dirty="0"/>
            </a:p>
          </p:txBody>
        </p:sp>
        <p:sp>
          <p:nvSpPr>
            <p:cNvPr id="110" name="object 110"/>
            <p:cNvSpPr/>
            <p:nvPr/>
          </p:nvSpPr>
          <p:spPr>
            <a:xfrm>
              <a:off x="8920444" y="2184074"/>
              <a:ext cx="36195" cy="501650"/>
            </a:xfrm>
            <a:custGeom>
              <a:avLst/>
              <a:gdLst/>
              <a:ahLst/>
              <a:cxnLst/>
              <a:rect l="l" t="t" r="r" b="b"/>
              <a:pathLst>
                <a:path w="36195" h="501650">
                  <a:moveTo>
                    <a:pt x="1447" y="0"/>
                  </a:moveTo>
                  <a:lnTo>
                    <a:pt x="1447" y="501319"/>
                  </a:lnTo>
                  <a:lnTo>
                    <a:pt x="0" y="501319"/>
                  </a:lnTo>
                  <a:lnTo>
                    <a:pt x="36194" y="501319"/>
                  </a:lnTo>
                  <a:lnTo>
                    <a:pt x="34747" y="501319"/>
                  </a:lnTo>
                  <a:lnTo>
                    <a:pt x="34747" y="0"/>
                  </a:lnTo>
                </a:path>
              </a:pathLst>
            </a:custGeom>
            <a:grpFill/>
            <a:ln w="8682">
              <a:solidFill>
                <a:srgbClr val="000000"/>
              </a:solidFill>
            </a:ln>
          </p:spPr>
          <p:txBody>
            <a:bodyPr wrap="square" lIns="0" tIns="0" rIns="0" bIns="0" rtlCol="0"/>
            <a:lstStyle/>
            <a:p>
              <a:endParaRPr dirty="0"/>
            </a:p>
          </p:txBody>
        </p:sp>
        <p:sp>
          <p:nvSpPr>
            <p:cNvPr id="111" name="object 111"/>
            <p:cNvSpPr/>
            <p:nvPr/>
          </p:nvSpPr>
          <p:spPr>
            <a:xfrm>
              <a:off x="8959532" y="2184069"/>
              <a:ext cx="33655" cy="510540"/>
            </a:xfrm>
            <a:custGeom>
              <a:avLst/>
              <a:gdLst/>
              <a:ahLst/>
              <a:cxnLst/>
              <a:rect l="l" t="t" r="r" b="b"/>
              <a:pathLst>
                <a:path w="33654" h="510539">
                  <a:moveTo>
                    <a:pt x="33299" y="0"/>
                  </a:moveTo>
                  <a:lnTo>
                    <a:pt x="0" y="0"/>
                  </a:lnTo>
                  <a:lnTo>
                    <a:pt x="0" y="510387"/>
                  </a:lnTo>
                  <a:lnTo>
                    <a:pt x="33299" y="510387"/>
                  </a:lnTo>
                  <a:lnTo>
                    <a:pt x="33299" y="0"/>
                  </a:lnTo>
                  <a:close/>
                </a:path>
              </a:pathLst>
            </a:custGeom>
            <a:grpFill/>
          </p:spPr>
          <p:txBody>
            <a:bodyPr wrap="square" lIns="0" tIns="0" rIns="0" bIns="0" rtlCol="0"/>
            <a:lstStyle/>
            <a:p>
              <a:endParaRPr dirty="0"/>
            </a:p>
          </p:txBody>
        </p:sp>
        <p:sp>
          <p:nvSpPr>
            <p:cNvPr id="112" name="object 112"/>
            <p:cNvSpPr/>
            <p:nvPr/>
          </p:nvSpPr>
          <p:spPr>
            <a:xfrm>
              <a:off x="8958087" y="2184074"/>
              <a:ext cx="36195" cy="510540"/>
            </a:xfrm>
            <a:custGeom>
              <a:avLst/>
              <a:gdLst/>
              <a:ahLst/>
              <a:cxnLst/>
              <a:rect l="l" t="t" r="r" b="b"/>
              <a:pathLst>
                <a:path w="36195" h="510539">
                  <a:moveTo>
                    <a:pt x="1447" y="0"/>
                  </a:moveTo>
                  <a:lnTo>
                    <a:pt x="1447" y="510387"/>
                  </a:lnTo>
                  <a:lnTo>
                    <a:pt x="0" y="510387"/>
                  </a:lnTo>
                  <a:lnTo>
                    <a:pt x="36194" y="510387"/>
                  </a:lnTo>
                  <a:lnTo>
                    <a:pt x="34747" y="510387"/>
                  </a:lnTo>
                  <a:lnTo>
                    <a:pt x="34747" y="0"/>
                  </a:lnTo>
                </a:path>
              </a:pathLst>
            </a:custGeom>
            <a:grpFill/>
            <a:ln w="8682">
              <a:solidFill>
                <a:srgbClr val="000000"/>
              </a:solidFill>
            </a:ln>
          </p:spPr>
          <p:txBody>
            <a:bodyPr wrap="square" lIns="0" tIns="0" rIns="0" bIns="0" rtlCol="0"/>
            <a:lstStyle/>
            <a:p>
              <a:endParaRPr dirty="0"/>
            </a:p>
          </p:txBody>
        </p:sp>
        <p:sp>
          <p:nvSpPr>
            <p:cNvPr id="113" name="object 113"/>
            <p:cNvSpPr/>
            <p:nvPr/>
          </p:nvSpPr>
          <p:spPr>
            <a:xfrm>
              <a:off x="8995727" y="2184069"/>
              <a:ext cx="33655" cy="534035"/>
            </a:xfrm>
            <a:custGeom>
              <a:avLst/>
              <a:gdLst/>
              <a:ahLst/>
              <a:cxnLst/>
              <a:rect l="l" t="t" r="r" b="b"/>
              <a:pathLst>
                <a:path w="33654" h="534035">
                  <a:moveTo>
                    <a:pt x="33299" y="0"/>
                  </a:moveTo>
                  <a:lnTo>
                    <a:pt x="0" y="0"/>
                  </a:lnTo>
                  <a:lnTo>
                    <a:pt x="0" y="533704"/>
                  </a:lnTo>
                  <a:lnTo>
                    <a:pt x="33299" y="533704"/>
                  </a:lnTo>
                  <a:lnTo>
                    <a:pt x="33299" y="0"/>
                  </a:lnTo>
                  <a:close/>
                </a:path>
              </a:pathLst>
            </a:custGeom>
            <a:grpFill/>
          </p:spPr>
          <p:txBody>
            <a:bodyPr wrap="square" lIns="0" tIns="0" rIns="0" bIns="0" rtlCol="0"/>
            <a:lstStyle/>
            <a:p>
              <a:endParaRPr dirty="0"/>
            </a:p>
          </p:txBody>
        </p:sp>
        <p:sp>
          <p:nvSpPr>
            <p:cNvPr id="114" name="object 114"/>
            <p:cNvSpPr/>
            <p:nvPr/>
          </p:nvSpPr>
          <p:spPr>
            <a:xfrm>
              <a:off x="8994282" y="2184074"/>
              <a:ext cx="36195" cy="534035"/>
            </a:xfrm>
            <a:custGeom>
              <a:avLst/>
              <a:gdLst/>
              <a:ahLst/>
              <a:cxnLst/>
              <a:rect l="l" t="t" r="r" b="b"/>
              <a:pathLst>
                <a:path w="36195" h="534035">
                  <a:moveTo>
                    <a:pt x="1447" y="0"/>
                  </a:moveTo>
                  <a:lnTo>
                    <a:pt x="1447" y="533704"/>
                  </a:lnTo>
                  <a:lnTo>
                    <a:pt x="0" y="533704"/>
                  </a:lnTo>
                  <a:lnTo>
                    <a:pt x="36194" y="533704"/>
                  </a:lnTo>
                  <a:lnTo>
                    <a:pt x="34747" y="533704"/>
                  </a:lnTo>
                  <a:lnTo>
                    <a:pt x="34747" y="0"/>
                  </a:lnTo>
                </a:path>
              </a:pathLst>
            </a:custGeom>
            <a:grpFill/>
            <a:ln w="8682">
              <a:solidFill>
                <a:srgbClr val="000000"/>
              </a:solidFill>
            </a:ln>
          </p:spPr>
          <p:txBody>
            <a:bodyPr wrap="square" lIns="0" tIns="0" rIns="0" bIns="0" rtlCol="0"/>
            <a:lstStyle/>
            <a:p>
              <a:endParaRPr dirty="0"/>
            </a:p>
          </p:txBody>
        </p:sp>
        <p:sp>
          <p:nvSpPr>
            <p:cNvPr id="115" name="object 115"/>
            <p:cNvSpPr/>
            <p:nvPr/>
          </p:nvSpPr>
          <p:spPr>
            <a:xfrm>
              <a:off x="9033370" y="2184069"/>
              <a:ext cx="33655" cy="540385"/>
            </a:xfrm>
            <a:custGeom>
              <a:avLst/>
              <a:gdLst/>
              <a:ahLst/>
              <a:cxnLst/>
              <a:rect l="l" t="t" r="r" b="b"/>
              <a:pathLst>
                <a:path w="33654" h="540385">
                  <a:moveTo>
                    <a:pt x="33299" y="0"/>
                  </a:moveTo>
                  <a:lnTo>
                    <a:pt x="0" y="0"/>
                  </a:lnTo>
                  <a:lnTo>
                    <a:pt x="0" y="540181"/>
                  </a:lnTo>
                  <a:lnTo>
                    <a:pt x="33299" y="540181"/>
                  </a:lnTo>
                  <a:lnTo>
                    <a:pt x="33299" y="0"/>
                  </a:lnTo>
                  <a:close/>
                </a:path>
              </a:pathLst>
            </a:custGeom>
            <a:grpFill/>
          </p:spPr>
          <p:txBody>
            <a:bodyPr wrap="square" lIns="0" tIns="0" rIns="0" bIns="0" rtlCol="0"/>
            <a:lstStyle/>
            <a:p>
              <a:endParaRPr dirty="0"/>
            </a:p>
          </p:txBody>
        </p:sp>
        <p:sp>
          <p:nvSpPr>
            <p:cNvPr id="116" name="object 116"/>
            <p:cNvSpPr/>
            <p:nvPr/>
          </p:nvSpPr>
          <p:spPr>
            <a:xfrm>
              <a:off x="9031925" y="2184074"/>
              <a:ext cx="36195" cy="540385"/>
            </a:xfrm>
            <a:custGeom>
              <a:avLst/>
              <a:gdLst/>
              <a:ahLst/>
              <a:cxnLst/>
              <a:rect l="l" t="t" r="r" b="b"/>
              <a:pathLst>
                <a:path w="36195" h="540385">
                  <a:moveTo>
                    <a:pt x="1447" y="0"/>
                  </a:moveTo>
                  <a:lnTo>
                    <a:pt x="1447" y="540181"/>
                  </a:lnTo>
                  <a:lnTo>
                    <a:pt x="0" y="540181"/>
                  </a:lnTo>
                  <a:lnTo>
                    <a:pt x="36194" y="540181"/>
                  </a:lnTo>
                  <a:lnTo>
                    <a:pt x="34747" y="540181"/>
                  </a:lnTo>
                  <a:lnTo>
                    <a:pt x="34747" y="0"/>
                  </a:lnTo>
                </a:path>
              </a:pathLst>
            </a:custGeom>
            <a:grpFill/>
            <a:ln w="8682">
              <a:solidFill>
                <a:srgbClr val="000000"/>
              </a:solidFill>
            </a:ln>
          </p:spPr>
          <p:txBody>
            <a:bodyPr wrap="square" lIns="0" tIns="0" rIns="0" bIns="0" rtlCol="0"/>
            <a:lstStyle/>
            <a:p>
              <a:endParaRPr dirty="0"/>
            </a:p>
          </p:txBody>
        </p:sp>
        <p:sp>
          <p:nvSpPr>
            <p:cNvPr id="117" name="object 117"/>
            <p:cNvSpPr/>
            <p:nvPr/>
          </p:nvSpPr>
          <p:spPr>
            <a:xfrm>
              <a:off x="9071013" y="2184069"/>
              <a:ext cx="33655" cy="545465"/>
            </a:xfrm>
            <a:custGeom>
              <a:avLst/>
              <a:gdLst/>
              <a:ahLst/>
              <a:cxnLst/>
              <a:rect l="l" t="t" r="r" b="b"/>
              <a:pathLst>
                <a:path w="33654" h="545464">
                  <a:moveTo>
                    <a:pt x="33299" y="0"/>
                  </a:moveTo>
                  <a:lnTo>
                    <a:pt x="0" y="0"/>
                  </a:lnTo>
                  <a:lnTo>
                    <a:pt x="0" y="545363"/>
                  </a:lnTo>
                  <a:lnTo>
                    <a:pt x="33299" y="545363"/>
                  </a:lnTo>
                  <a:lnTo>
                    <a:pt x="33299" y="0"/>
                  </a:lnTo>
                  <a:close/>
                </a:path>
              </a:pathLst>
            </a:custGeom>
            <a:grpFill/>
          </p:spPr>
          <p:txBody>
            <a:bodyPr wrap="square" lIns="0" tIns="0" rIns="0" bIns="0" rtlCol="0"/>
            <a:lstStyle/>
            <a:p>
              <a:endParaRPr dirty="0"/>
            </a:p>
          </p:txBody>
        </p:sp>
        <p:sp>
          <p:nvSpPr>
            <p:cNvPr id="118" name="object 118"/>
            <p:cNvSpPr/>
            <p:nvPr/>
          </p:nvSpPr>
          <p:spPr>
            <a:xfrm>
              <a:off x="9069568" y="2184074"/>
              <a:ext cx="36195" cy="545465"/>
            </a:xfrm>
            <a:custGeom>
              <a:avLst/>
              <a:gdLst/>
              <a:ahLst/>
              <a:cxnLst/>
              <a:rect l="l" t="t" r="r" b="b"/>
              <a:pathLst>
                <a:path w="36195" h="545464">
                  <a:moveTo>
                    <a:pt x="1447" y="0"/>
                  </a:moveTo>
                  <a:lnTo>
                    <a:pt x="1447" y="545363"/>
                  </a:lnTo>
                  <a:lnTo>
                    <a:pt x="0" y="545363"/>
                  </a:lnTo>
                  <a:lnTo>
                    <a:pt x="36194" y="545363"/>
                  </a:lnTo>
                  <a:lnTo>
                    <a:pt x="34747" y="545363"/>
                  </a:lnTo>
                  <a:lnTo>
                    <a:pt x="34747" y="0"/>
                  </a:lnTo>
                </a:path>
              </a:pathLst>
            </a:custGeom>
            <a:grpFill/>
            <a:ln w="8682">
              <a:solidFill>
                <a:srgbClr val="000000"/>
              </a:solidFill>
            </a:ln>
          </p:spPr>
          <p:txBody>
            <a:bodyPr wrap="square" lIns="0" tIns="0" rIns="0" bIns="0" rtlCol="0"/>
            <a:lstStyle/>
            <a:p>
              <a:endParaRPr dirty="0"/>
            </a:p>
          </p:txBody>
        </p:sp>
        <p:sp>
          <p:nvSpPr>
            <p:cNvPr id="119" name="object 119"/>
            <p:cNvSpPr/>
            <p:nvPr/>
          </p:nvSpPr>
          <p:spPr>
            <a:xfrm>
              <a:off x="9107208" y="2184069"/>
              <a:ext cx="33655" cy="554990"/>
            </a:xfrm>
            <a:custGeom>
              <a:avLst/>
              <a:gdLst/>
              <a:ahLst/>
              <a:cxnLst/>
              <a:rect l="l" t="t" r="r" b="b"/>
              <a:pathLst>
                <a:path w="33654" h="554989">
                  <a:moveTo>
                    <a:pt x="33299" y="0"/>
                  </a:moveTo>
                  <a:lnTo>
                    <a:pt x="0" y="0"/>
                  </a:lnTo>
                  <a:lnTo>
                    <a:pt x="0" y="554431"/>
                  </a:lnTo>
                  <a:lnTo>
                    <a:pt x="33299" y="554431"/>
                  </a:lnTo>
                  <a:lnTo>
                    <a:pt x="33299" y="0"/>
                  </a:lnTo>
                  <a:close/>
                </a:path>
              </a:pathLst>
            </a:custGeom>
            <a:grpFill/>
          </p:spPr>
          <p:txBody>
            <a:bodyPr wrap="square" lIns="0" tIns="0" rIns="0" bIns="0" rtlCol="0"/>
            <a:lstStyle/>
            <a:p>
              <a:endParaRPr dirty="0"/>
            </a:p>
          </p:txBody>
        </p:sp>
        <p:sp>
          <p:nvSpPr>
            <p:cNvPr id="120" name="object 120"/>
            <p:cNvSpPr/>
            <p:nvPr/>
          </p:nvSpPr>
          <p:spPr>
            <a:xfrm>
              <a:off x="9105763" y="2184074"/>
              <a:ext cx="36195" cy="554990"/>
            </a:xfrm>
            <a:custGeom>
              <a:avLst/>
              <a:gdLst/>
              <a:ahLst/>
              <a:cxnLst/>
              <a:rect l="l" t="t" r="r" b="b"/>
              <a:pathLst>
                <a:path w="36195" h="554989">
                  <a:moveTo>
                    <a:pt x="1447" y="0"/>
                  </a:moveTo>
                  <a:lnTo>
                    <a:pt x="1447" y="554431"/>
                  </a:lnTo>
                  <a:lnTo>
                    <a:pt x="0" y="554431"/>
                  </a:lnTo>
                  <a:lnTo>
                    <a:pt x="36194" y="554431"/>
                  </a:lnTo>
                  <a:lnTo>
                    <a:pt x="34747" y="554431"/>
                  </a:lnTo>
                  <a:lnTo>
                    <a:pt x="34747" y="0"/>
                  </a:lnTo>
                </a:path>
              </a:pathLst>
            </a:custGeom>
            <a:grpFill/>
            <a:ln w="8682">
              <a:solidFill>
                <a:srgbClr val="000000"/>
              </a:solidFill>
            </a:ln>
          </p:spPr>
          <p:txBody>
            <a:bodyPr wrap="square" lIns="0" tIns="0" rIns="0" bIns="0" rtlCol="0"/>
            <a:lstStyle/>
            <a:p>
              <a:endParaRPr dirty="0"/>
            </a:p>
          </p:txBody>
        </p:sp>
        <p:sp>
          <p:nvSpPr>
            <p:cNvPr id="121" name="object 121"/>
            <p:cNvSpPr/>
            <p:nvPr/>
          </p:nvSpPr>
          <p:spPr>
            <a:xfrm>
              <a:off x="9144851" y="2184069"/>
              <a:ext cx="33655" cy="602615"/>
            </a:xfrm>
            <a:custGeom>
              <a:avLst/>
              <a:gdLst/>
              <a:ahLst/>
              <a:cxnLst/>
              <a:rect l="l" t="t" r="r" b="b"/>
              <a:pathLst>
                <a:path w="33654" h="602614">
                  <a:moveTo>
                    <a:pt x="33299" y="0"/>
                  </a:moveTo>
                  <a:lnTo>
                    <a:pt x="0" y="0"/>
                  </a:lnTo>
                  <a:lnTo>
                    <a:pt x="0" y="602361"/>
                  </a:lnTo>
                  <a:lnTo>
                    <a:pt x="33299" y="602361"/>
                  </a:lnTo>
                  <a:lnTo>
                    <a:pt x="33299" y="0"/>
                  </a:lnTo>
                  <a:close/>
                </a:path>
              </a:pathLst>
            </a:custGeom>
            <a:grpFill/>
          </p:spPr>
          <p:txBody>
            <a:bodyPr wrap="square" lIns="0" tIns="0" rIns="0" bIns="0" rtlCol="0"/>
            <a:lstStyle/>
            <a:p>
              <a:endParaRPr dirty="0"/>
            </a:p>
          </p:txBody>
        </p:sp>
        <p:sp>
          <p:nvSpPr>
            <p:cNvPr id="122" name="object 122"/>
            <p:cNvSpPr/>
            <p:nvPr/>
          </p:nvSpPr>
          <p:spPr>
            <a:xfrm>
              <a:off x="9143405" y="2184074"/>
              <a:ext cx="36195" cy="602615"/>
            </a:xfrm>
            <a:custGeom>
              <a:avLst/>
              <a:gdLst/>
              <a:ahLst/>
              <a:cxnLst/>
              <a:rect l="l" t="t" r="r" b="b"/>
              <a:pathLst>
                <a:path w="36195" h="602614">
                  <a:moveTo>
                    <a:pt x="1447" y="0"/>
                  </a:moveTo>
                  <a:lnTo>
                    <a:pt x="1447" y="602361"/>
                  </a:lnTo>
                  <a:lnTo>
                    <a:pt x="0" y="602361"/>
                  </a:lnTo>
                  <a:lnTo>
                    <a:pt x="36194" y="602361"/>
                  </a:lnTo>
                  <a:lnTo>
                    <a:pt x="34747" y="602361"/>
                  </a:lnTo>
                  <a:lnTo>
                    <a:pt x="34747" y="0"/>
                  </a:lnTo>
                </a:path>
              </a:pathLst>
            </a:custGeom>
            <a:grpFill/>
            <a:ln w="8683">
              <a:solidFill>
                <a:srgbClr val="000000"/>
              </a:solidFill>
            </a:ln>
          </p:spPr>
          <p:txBody>
            <a:bodyPr wrap="square" lIns="0" tIns="0" rIns="0" bIns="0" rtlCol="0"/>
            <a:lstStyle/>
            <a:p>
              <a:endParaRPr dirty="0"/>
            </a:p>
          </p:txBody>
        </p:sp>
        <p:sp>
          <p:nvSpPr>
            <p:cNvPr id="123" name="object 123"/>
            <p:cNvSpPr/>
            <p:nvPr/>
          </p:nvSpPr>
          <p:spPr>
            <a:xfrm>
              <a:off x="9182493" y="2184069"/>
              <a:ext cx="33655" cy="611505"/>
            </a:xfrm>
            <a:custGeom>
              <a:avLst/>
              <a:gdLst/>
              <a:ahLst/>
              <a:cxnLst/>
              <a:rect l="l" t="t" r="r" b="b"/>
              <a:pathLst>
                <a:path w="33654" h="611505">
                  <a:moveTo>
                    <a:pt x="33299" y="0"/>
                  </a:moveTo>
                  <a:lnTo>
                    <a:pt x="0" y="0"/>
                  </a:lnTo>
                  <a:lnTo>
                    <a:pt x="0" y="611428"/>
                  </a:lnTo>
                  <a:lnTo>
                    <a:pt x="33299" y="611428"/>
                  </a:lnTo>
                  <a:lnTo>
                    <a:pt x="33299" y="0"/>
                  </a:lnTo>
                  <a:close/>
                </a:path>
              </a:pathLst>
            </a:custGeom>
            <a:grpFill/>
          </p:spPr>
          <p:txBody>
            <a:bodyPr wrap="square" lIns="0" tIns="0" rIns="0" bIns="0" rtlCol="0"/>
            <a:lstStyle/>
            <a:p>
              <a:endParaRPr dirty="0"/>
            </a:p>
          </p:txBody>
        </p:sp>
        <p:sp>
          <p:nvSpPr>
            <p:cNvPr id="124" name="object 124"/>
            <p:cNvSpPr/>
            <p:nvPr/>
          </p:nvSpPr>
          <p:spPr>
            <a:xfrm>
              <a:off x="9181048" y="2184074"/>
              <a:ext cx="36195" cy="611505"/>
            </a:xfrm>
            <a:custGeom>
              <a:avLst/>
              <a:gdLst/>
              <a:ahLst/>
              <a:cxnLst/>
              <a:rect l="l" t="t" r="r" b="b"/>
              <a:pathLst>
                <a:path w="36195" h="611505">
                  <a:moveTo>
                    <a:pt x="1447" y="0"/>
                  </a:moveTo>
                  <a:lnTo>
                    <a:pt x="1447" y="611428"/>
                  </a:lnTo>
                  <a:lnTo>
                    <a:pt x="0" y="611428"/>
                  </a:lnTo>
                  <a:lnTo>
                    <a:pt x="36194" y="611428"/>
                  </a:lnTo>
                  <a:lnTo>
                    <a:pt x="34747" y="611428"/>
                  </a:lnTo>
                  <a:lnTo>
                    <a:pt x="34747" y="0"/>
                  </a:lnTo>
                </a:path>
              </a:pathLst>
            </a:custGeom>
            <a:grpFill/>
            <a:ln w="8683">
              <a:solidFill>
                <a:srgbClr val="000000"/>
              </a:solidFill>
            </a:ln>
          </p:spPr>
          <p:txBody>
            <a:bodyPr wrap="square" lIns="0" tIns="0" rIns="0" bIns="0" rtlCol="0"/>
            <a:lstStyle/>
            <a:p>
              <a:endParaRPr dirty="0"/>
            </a:p>
          </p:txBody>
        </p:sp>
        <p:sp>
          <p:nvSpPr>
            <p:cNvPr id="125" name="object 125"/>
            <p:cNvSpPr/>
            <p:nvPr/>
          </p:nvSpPr>
          <p:spPr>
            <a:xfrm>
              <a:off x="9218689" y="2184069"/>
              <a:ext cx="33655" cy="611505"/>
            </a:xfrm>
            <a:custGeom>
              <a:avLst/>
              <a:gdLst/>
              <a:ahLst/>
              <a:cxnLst/>
              <a:rect l="l" t="t" r="r" b="b"/>
              <a:pathLst>
                <a:path w="33654" h="611505">
                  <a:moveTo>
                    <a:pt x="33299" y="0"/>
                  </a:moveTo>
                  <a:lnTo>
                    <a:pt x="0" y="0"/>
                  </a:lnTo>
                  <a:lnTo>
                    <a:pt x="0" y="611428"/>
                  </a:lnTo>
                  <a:lnTo>
                    <a:pt x="33299" y="611428"/>
                  </a:lnTo>
                  <a:lnTo>
                    <a:pt x="33299" y="0"/>
                  </a:lnTo>
                  <a:close/>
                </a:path>
              </a:pathLst>
            </a:custGeom>
            <a:grpFill/>
          </p:spPr>
          <p:txBody>
            <a:bodyPr wrap="square" lIns="0" tIns="0" rIns="0" bIns="0" rtlCol="0"/>
            <a:lstStyle/>
            <a:p>
              <a:endParaRPr dirty="0"/>
            </a:p>
          </p:txBody>
        </p:sp>
        <p:sp>
          <p:nvSpPr>
            <p:cNvPr id="126" name="object 126"/>
            <p:cNvSpPr/>
            <p:nvPr/>
          </p:nvSpPr>
          <p:spPr>
            <a:xfrm>
              <a:off x="9217243" y="2184074"/>
              <a:ext cx="36195" cy="611505"/>
            </a:xfrm>
            <a:custGeom>
              <a:avLst/>
              <a:gdLst/>
              <a:ahLst/>
              <a:cxnLst/>
              <a:rect l="l" t="t" r="r" b="b"/>
              <a:pathLst>
                <a:path w="36195" h="611505">
                  <a:moveTo>
                    <a:pt x="1447" y="0"/>
                  </a:moveTo>
                  <a:lnTo>
                    <a:pt x="1447" y="611428"/>
                  </a:lnTo>
                  <a:lnTo>
                    <a:pt x="0" y="611428"/>
                  </a:lnTo>
                  <a:lnTo>
                    <a:pt x="36194" y="611428"/>
                  </a:lnTo>
                  <a:lnTo>
                    <a:pt x="34747" y="611428"/>
                  </a:lnTo>
                  <a:lnTo>
                    <a:pt x="34747" y="0"/>
                  </a:lnTo>
                </a:path>
              </a:pathLst>
            </a:custGeom>
            <a:grpFill/>
            <a:ln w="8683">
              <a:solidFill>
                <a:srgbClr val="000000"/>
              </a:solidFill>
            </a:ln>
          </p:spPr>
          <p:txBody>
            <a:bodyPr wrap="square" lIns="0" tIns="0" rIns="0" bIns="0" rtlCol="0"/>
            <a:lstStyle/>
            <a:p>
              <a:endParaRPr dirty="0"/>
            </a:p>
          </p:txBody>
        </p:sp>
        <p:sp>
          <p:nvSpPr>
            <p:cNvPr id="127" name="object 127"/>
            <p:cNvSpPr/>
            <p:nvPr/>
          </p:nvSpPr>
          <p:spPr>
            <a:xfrm>
              <a:off x="9256331" y="2184069"/>
              <a:ext cx="33655" cy="618490"/>
            </a:xfrm>
            <a:custGeom>
              <a:avLst/>
              <a:gdLst/>
              <a:ahLst/>
              <a:cxnLst/>
              <a:rect l="l" t="t" r="r" b="b"/>
              <a:pathLst>
                <a:path w="33654" h="618489">
                  <a:moveTo>
                    <a:pt x="33299" y="0"/>
                  </a:moveTo>
                  <a:lnTo>
                    <a:pt x="0" y="0"/>
                  </a:lnTo>
                  <a:lnTo>
                    <a:pt x="0" y="617905"/>
                  </a:lnTo>
                  <a:lnTo>
                    <a:pt x="33299" y="617905"/>
                  </a:lnTo>
                  <a:lnTo>
                    <a:pt x="33299" y="0"/>
                  </a:lnTo>
                  <a:close/>
                </a:path>
              </a:pathLst>
            </a:custGeom>
            <a:grpFill/>
          </p:spPr>
          <p:txBody>
            <a:bodyPr wrap="square" lIns="0" tIns="0" rIns="0" bIns="0" rtlCol="0"/>
            <a:lstStyle/>
            <a:p>
              <a:endParaRPr dirty="0"/>
            </a:p>
          </p:txBody>
        </p:sp>
        <p:sp>
          <p:nvSpPr>
            <p:cNvPr id="128" name="object 128"/>
            <p:cNvSpPr/>
            <p:nvPr/>
          </p:nvSpPr>
          <p:spPr>
            <a:xfrm>
              <a:off x="9254886" y="2184074"/>
              <a:ext cx="36195" cy="618490"/>
            </a:xfrm>
            <a:custGeom>
              <a:avLst/>
              <a:gdLst/>
              <a:ahLst/>
              <a:cxnLst/>
              <a:rect l="l" t="t" r="r" b="b"/>
              <a:pathLst>
                <a:path w="36195" h="618489">
                  <a:moveTo>
                    <a:pt x="1447" y="0"/>
                  </a:moveTo>
                  <a:lnTo>
                    <a:pt x="1447" y="617905"/>
                  </a:lnTo>
                  <a:lnTo>
                    <a:pt x="0" y="617905"/>
                  </a:lnTo>
                  <a:lnTo>
                    <a:pt x="36194" y="617905"/>
                  </a:lnTo>
                  <a:lnTo>
                    <a:pt x="34747" y="617905"/>
                  </a:lnTo>
                  <a:lnTo>
                    <a:pt x="34747" y="0"/>
                  </a:lnTo>
                </a:path>
              </a:pathLst>
            </a:custGeom>
            <a:grpFill/>
            <a:ln w="8683">
              <a:solidFill>
                <a:srgbClr val="000000"/>
              </a:solidFill>
            </a:ln>
          </p:spPr>
          <p:txBody>
            <a:bodyPr wrap="square" lIns="0" tIns="0" rIns="0" bIns="0" rtlCol="0"/>
            <a:lstStyle/>
            <a:p>
              <a:endParaRPr dirty="0"/>
            </a:p>
          </p:txBody>
        </p:sp>
        <p:sp>
          <p:nvSpPr>
            <p:cNvPr id="129" name="object 129"/>
            <p:cNvSpPr/>
            <p:nvPr/>
          </p:nvSpPr>
          <p:spPr>
            <a:xfrm>
              <a:off x="9293974" y="2184069"/>
              <a:ext cx="33655" cy="618490"/>
            </a:xfrm>
            <a:custGeom>
              <a:avLst/>
              <a:gdLst/>
              <a:ahLst/>
              <a:cxnLst/>
              <a:rect l="l" t="t" r="r" b="b"/>
              <a:pathLst>
                <a:path w="33654" h="618489">
                  <a:moveTo>
                    <a:pt x="33299" y="0"/>
                  </a:moveTo>
                  <a:lnTo>
                    <a:pt x="0" y="0"/>
                  </a:lnTo>
                  <a:lnTo>
                    <a:pt x="0" y="617905"/>
                  </a:lnTo>
                  <a:lnTo>
                    <a:pt x="33299" y="617905"/>
                  </a:lnTo>
                  <a:lnTo>
                    <a:pt x="33299" y="0"/>
                  </a:lnTo>
                  <a:close/>
                </a:path>
              </a:pathLst>
            </a:custGeom>
            <a:grpFill/>
          </p:spPr>
          <p:txBody>
            <a:bodyPr wrap="square" lIns="0" tIns="0" rIns="0" bIns="0" rtlCol="0"/>
            <a:lstStyle/>
            <a:p>
              <a:endParaRPr dirty="0"/>
            </a:p>
          </p:txBody>
        </p:sp>
        <p:sp>
          <p:nvSpPr>
            <p:cNvPr id="130" name="object 130"/>
            <p:cNvSpPr/>
            <p:nvPr/>
          </p:nvSpPr>
          <p:spPr>
            <a:xfrm>
              <a:off x="9292529" y="2184074"/>
              <a:ext cx="36195" cy="618490"/>
            </a:xfrm>
            <a:custGeom>
              <a:avLst/>
              <a:gdLst/>
              <a:ahLst/>
              <a:cxnLst/>
              <a:rect l="l" t="t" r="r" b="b"/>
              <a:pathLst>
                <a:path w="36195" h="618489">
                  <a:moveTo>
                    <a:pt x="1447" y="0"/>
                  </a:moveTo>
                  <a:lnTo>
                    <a:pt x="1447" y="617905"/>
                  </a:lnTo>
                  <a:lnTo>
                    <a:pt x="0" y="617905"/>
                  </a:lnTo>
                  <a:lnTo>
                    <a:pt x="36194" y="617905"/>
                  </a:lnTo>
                  <a:lnTo>
                    <a:pt x="34747" y="617905"/>
                  </a:lnTo>
                  <a:lnTo>
                    <a:pt x="34747" y="0"/>
                  </a:lnTo>
                </a:path>
              </a:pathLst>
            </a:custGeom>
            <a:grpFill/>
            <a:ln w="8683">
              <a:solidFill>
                <a:srgbClr val="000000"/>
              </a:solidFill>
            </a:ln>
          </p:spPr>
          <p:txBody>
            <a:bodyPr wrap="square" lIns="0" tIns="0" rIns="0" bIns="0" rtlCol="0"/>
            <a:lstStyle/>
            <a:p>
              <a:endParaRPr dirty="0"/>
            </a:p>
          </p:txBody>
        </p:sp>
        <p:sp>
          <p:nvSpPr>
            <p:cNvPr id="131" name="object 131"/>
            <p:cNvSpPr/>
            <p:nvPr/>
          </p:nvSpPr>
          <p:spPr>
            <a:xfrm>
              <a:off x="9330169" y="2184069"/>
              <a:ext cx="33655" cy="631190"/>
            </a:xfrm>
            <a:custGeom>
              <a:avLst/>
              <a:gdLst/>
              <a:ahLst/>
              <a:cxnLst/>
              <a:rect l="l" t="t" r="r" b="b"/>
              <a:pathLst>
                <a:path w="33654" h="631189">
                  <a:moveTo>
                    <a:pt x="33299" y="0"/>
                  </a:moveTo>
                  <a:lnTo>
                    <a:pt x="0" y="0"/>
                  </a:lnTo>
                  <a:lnTo>
                    <a:pt x="0" y="630859"/>
                  </a:lnTo>
                  <a:lnTo>
                    <a:pt x="33299" y="630859"/>
                  </a:lnTo>
                  <a:lnTo>
                    <a:pt x="33299" y="0"/>
                  </a:lnTo>
                  <a:close/>
                </a:path>
              </a:pathLst>
            </a:custGeom>
            <a:grpFill/>
          </p:spPr>
          <p:txBody>
            <a:bodyPr wrap="square" lIns="0" tIns="0" rIns="0" bIns="0" rtlCol="0"/>
            <a:lstStyle/>
            <a:p>
              <a:endParaRPr dirty="0"/>
            </a:p>
          </p:txBody>
        </p:sp>
        <p:sp>
          <p:nvSpPr>
            <p:cNvPr id="132" name="object 132"/>
            <p:cNvSpPr/>
            <p:nvPr/>
          </p:nvSpPr>
          <p:spPr>
            <a:xfrm>
              <a:off x="9328724" y="2184074"/>
              <a:ext cx="36195" cy="631190"/>
            </a:xfrm>
            <a:custGeom>
              <a:avLst/>
              <a:gdLst/>
              <a:ahLst/>
              <a:cxnLst/>
              <a:rect l="l" t="t" r="r" b="b"/>
              <a:pathLst>
                <a:path w="36195" h="631189">
                  <a:moveTo>
                    <a:pt x="1447" y="0"/>
                  </a:moveTo>
                  <a:lnTo>
                    <a:pt x="1447" y="630859"/>
                  </a:lnTo>
                  <a:lnTo>
                    <a:pt x="0" y="630859"/>
                  </a:lnTo>
                  <a:lnTo>
                    <a:pt x="36194" y="630859"/>
                  </a:lnTo>
                  <a:lnTo>
                    <a:pt x="34747" y="630859"/>
                  </a:lnTo>
                  <a:lnTo>
                    <a:pt x="34747" y="0"/>
                  </a:lnTo>
                </a:path>
              </a:pathLst>
            </a:custGeom>
            <a:grpFill/>
            <a:ln w="8683">
              <a:solidFill>
                <a:srgbClr val="000000"/>
              </a:solidFill>
            </a:ln>
          </p:spPr>
          <p:txBody>
            <a:bodyPr wrap="square" lIns="0" tIns="0" rIns="0" bIns="0" rtlCol="0"/>
            <a:lstStyle/>
            <a:p>
              <a:endParaRPr dirty="0"/>
            </a:p>
          </p:txBody>
        </p:sp>
        <p:sp>
          <p:nvSpPr>
            <p:cNvPr id="133" name="object 133"/>
            <p:cNvSpPr/>
            <p:nvPr/>
          </p:nvSpPr>
          <p:spPr>
            <a:xfrm>
              <a:off x="9367812" y="2184069"/>
              <a:ext cx="33655" cy="658495"/>
            </a:xfrm>
            <a:custGeom>
              <a:avLst/>
              <a:gdLst/>
              <a:ahLst/>
              <a:cxnLst/>
              <a:rect l="l" t="t" r="r" b="b"/>
              <a:pathLst>
                <a:path w="33654" h="658494">
                  <a:moveTo>
                    <a:pt x="33299" y="0"/>
                  </a:moveTo>
                  <a:lnTo>
                    <a:pt x="0" y="0"/>
                  </a:lnTo>
                  <a:lnTo>
                    <a:pt x="0" y="658063"/>
                  </a:lnTo>
                  <a:lnTo>
                    <a:pt x="33299" y="658063"/>
                  </a:lnTo>
                  <a:lnTo>
                    <a:pt x="33299" y="0"/>
                  </a:lnTo>
                  <a:close/>
                </a:path>
              </a:pathLst>
            </a:custGeom>
            <a:grpFill/>
          </p:spPr>
          <p:txBody>
            <a:bodyPr wrap="square" lIns="0" tIns="0" rIns="0" bIns="0" rtlCol="0"/>
            <a:lstStyle/>
            <a:p>
              <a:endParaRPr dirty="0"/>
            </a:p>
          </p:txBody>
        </p:sp>
        <p:sp>
          <p:nvSpPr>
            <p:cNvPr id="134" name="object 134"/>
            <p:cNvSpPr/>
            <p:nvPr/>
          </p:nvSpPr>
          <p:spPr>
            <a:xfrm>
              <a:off x="9366367" y="2184074"/>
              <a:ext cx="36195" cy="658495"/>
            </a:xfrm>
            <a:custGeom>
              <a:avLst/>
              <a:gdLst/>
              <a:ahLst/>
              <a:cxnLst/>
              <a:rect l="l" t="t" r="r" b="b"/>
              <a:pathLst>
                <a:path w="36195" h="658494">
                  <a:moveTo>
                    <a:pt x="1447" y="0"/>
                  </a:moveTo>
                  <a:lnTo>
                    <a:pt x="1447" y="658063"/>
                  </a:lnTo>
                  <a:lnTo>
                    <a:pt x="0" y="658063"/>
                  </a:lnTo>
                  <a:lnTo>
                    <a:pt x="36194" y="658063"/>
                  </a:lnTo>
                  <a:lnTo>
                    <a:pt x="34747" y="658063"/>
                  </a:lnTo>
                  <a:lnTo>
                    <a:pt x="34747" y="0"/>
                  </a:lnTo>
                </a:path>
              </a:pathLst>
            </a:custGeom>
            <a:grpFill/>
            <a:ln w="8684">
              <a:solidFill>
                <a:srgbClr val="000000"/>
              </a:solidFill>
            </a:ln>
          </p:spPr>
          <p:txBody>
            <a:bodyPr wrap="square" lIns="0" tIns="0" rIns="0" bIns="0" rtlCol="0"/>
            <a:lstStyle/>
            <a:p>
              <a:endParaRPr dirty="0"/>
            </a:p>
          </p:txBody>
        </p:sp>
        <p:sp>
          <p:nvSpPr>
            <p:cNvPr id="135" name="object 135"/>
            <p:cNvSpPr/>
            <p:nvPr/>
          </p:nvSpPr>
          <p:spPr>
            <a:xfrm>
              <a:off x="9405455" y="2184069"/>
              <a:ext cx="33655" cy="659765"/>
            </a:xfrm>
            <a:custGeom>
              <a:avLst/>
              <a:gdLst/>
              <a:ahLst/>
              <a:cxnLst/>
              <a:rect l="l" t="t" r="r" b="b"/>
              <a:pathLst>
                <a:path w="33654" h="659764">
                  <a:moveTo>
                    <a:pt x="33299" y="0"/>
                  </a:moveTo>
                  <a:lnTo>
                    <a:pt x="0" y="0"/>
                  </a:lnTo>
                  <a:lnTo>
                    <a:pt x="0" y="659358"/>
                  </a:lnTo>
                  <a:lnTo>
                    <a:pt x="33299" y="659358"/>
                  </a:lnTo>
                  <a:lnTo>
                    <a:pt x="33299" y="0"/>
                  </a:lnTo>
                  <a:close/>
                </a:path>
              </a:pathLst>
            </a:custGeom>
            <a:grpFill/>
          </p:spPr>
          <p:txBody>
            <a:bodyPr wrap="square" lIns="0" tIns="0" rIns="0" bIns="0" rtlCol="0"/>
            <a:lstStyle/>
            <a:p>
              <a:endParaRPr dirty="0"/>
            </a:p>
          </p:txBody>
        </p:sp>
        <p:sp>
          <p:nvSpPr>
            <p:cNvPr id="136" name="object 136"/>
            <p:cNvSpPr/>
            <p:nvPr/>
          </p:nvSpPr>
          <p:spPr>
            <a:xfrm>
              <a:off x="9404009" y="2184074"/>
              <a:ext cx="36195" cy="659765"/>
            </a:xfrm>
            <a:custGeom>
              <a:avLst/>
              <a:gdLst/>
              <a:ahLst/>
              <a:cxnLst/>
              <a:rect l="l" t="t" r="r" b="b"/>
              <a:pathLst>
                <a:path w="36195" h="659764">
                  <a:moveTo>
                    <a:pt x="1447" y="0"/>
                  </a:moveTo>
                  <a:lnTo>
                    <a:pt x="1447" y="659358"/>
                  </a:lnTo>
                  <a:lnTo>
                    <a:pt x="0" y="659358"/>
                  </a:lnTo>
                  <a:lnTo>
                    <a:pt x="36194" y="659358"/>
                  </a:lnTo>
                  <a:lnTo>
                    <a:pt x="34747" y="659358"/>
                  </a:lnTo>
                  <a:lnTo>
                    <a:pt x="34747" y="0"/>
                  </a:lnTo>
                </a:path>
              </a:pathLst>
            </a:custGeom>
            <a:grpFill/>
            <a:ln w="8684">
              <a:solidFill>
                <a:srgbClr val="000000"/>
              </a:solidFill>
            </a:ln>
          </p:spPr>
          <p:txBody>
            <a:bodyPr wrap="square" lIns="0" tIns="0" rIns="0" bIns="0" rtlCol="0"/>
            <a:lstStyle/>
            <a:p>
              <a:endParaRPr dirty="0"/>
            </a:p>
          </p:txBody>
        </p:sp>
        <p:sp>
          <p:nvSpPr>
            <p:cNvPr id="137" name="object 137"/>
            <p:cNvSpPr/>
            <p:nvPr/>
          </p:nvSpPr>
          <p:spPr>
            <a:xfrm>
              <a:off x="9441650" y="2184069"/>
              <a:ext cx="33655" cy="663575"/>
            </a:xfrm>
            <a:custGeom>
              <a:avLst/>
              <a:gdLst/>
              <a:ahLst/>
              <a:cxnLst/>
              <a:rect l="l" t="t" r="r" b="b"/>
              <a:pathLst>
                <a:path w="33654" h="663575">
                  <a:moveTo>
                    <a:pt x="33299" y="0"/>
                  </a:moveTo>
                  <a:lnTo>
                    <a:pt x="0" y="0"/>
                  </a:lnTo>
                  <a:lnTo>
                    <a:pt x="0" y="663244"/>
                  </a:lnTo>
                  <a:lnTo>
                    <a:pt x="33299" y="663244"/>
                  </a:lnTo>
                  <a:lnTo>
                    <a:pt x="33299" y="0"/>
                  </a:lnTo>
                  <a:close/>
                </a:path>
              </a:pathLst>
            </a:custGeom>
            <a:grpFill/>
          </p:spPr>
          <p:txBody>
            <a:bodyPr wrap="square" lIns="0" tIns="0" rIns="0" bIns="0" rtlCol="0"/>
            <a:lstStyle/>
            <a:p>
              <a:endParaRPr dirty="0"/>
            </a:p>
          </p:txBody>
        </p:sp>
        <p:sp>
          <p:nvSpPr>
            <p:cNvPr id="138" name="object 138"/>
            <p:cNvSpPr/>
            <p:nvPr/>
          </p:nvSpPr>
          <p:spPr>
            <a:xfrm>
              <a:off x="9440204" y="2184074"/>
              <a:ext cx="36195" cy="663575"/>
            </a:xfrm>
            <a:custGeom>
              <a:avLst/>
              <a:gdLst/>
              <a:ahLst/>
              <a:cxnLst/>
              <a:rect l="l" t="t" r="r" b="b"/>
              <a:pathLst>
                <a:path w="36195" h="663575">
                  <a:moveTo>
                    <a:pt x="1447" y="0"/>
                  </a:moveTo>
                  <a:lnTo>
                    <a:pt x="1447" y="663244"/>
                  </a:lnTo>
                  <a:lnTo>
                    <a:pt x="0" y="663244"/>
                  </a:lnTo>
                  <a:lnTo>
                    <a:pt x="36194" y="663244"/>
                  </a:lnTo>
                  <a:lnTo>
                    <a:pt x="34747" y="663244"/>
                  </a:lnTo>
                  <a:lnTo>
                    <a:pt x="34747" y="0"/>
                  </a:lnTo>
                </a:path>
              </a:pathLst>
            </a:custGeom>
            <a:grpFill/>
            <a:ln w="8684">
              <a:solidFill>
                <a:srgbClr val="000000"/>
              </a:solidFill>
            </a:ln>
          </p:spPr>
          <p:txBody>
            <a:bodyPr wrap="square" lIns="0" tIns="0" rIns="0" bIns="0" rtlCol="0"/>
            <a:lstStyle/>
            <a:p>
              <a:endParaRPr dirty="0"/>
            </a:p>
          </p:txBody>
        </p:sp>
        <p:sp>
          <p:nvSpPr>
            <p:cNvPr id="139" name="object 139"/>
            <p:cNvSpPr/>
            <p:nvPr/>
          </p:nvSpPr>
          <p:spPr>
            <a:xfrm>
              <a:off x="9479292" y="2184069"/>
              <a:ext cx="33655" cy="675005"/>
            </a:xfrm>
            <a:custGeom>
              <a:avLst/>
              <a:gdLst/>
              <a:ahLst/>
              <a:cxnLst/>
              <a:rect l="l" t="t" r="r" b="b"/>
              <a:pathLst>
                <a:path w="33654" h="675005">
                  <a:moveTo>
                    <a:pt x="33299" y="0"/>
                  </a:moveTo>
                  <a:lnTo>
                    <a:pt x="0" y="0"/>
                  </a:lnTo>
                  <a:lnTo>
                    <a:pt x="0" y="674903"/>
                  </a:lnTo>
                  <a:lnTo>
                    <a:pt x="33299" y="674903"/>
                  </a:lnTo>
                  <a:lnTo>
                    <a:pt x="33299" y="0"/>
                  </a:lnTo>
                  <a:close/>
                </a:path>
              </a:pathLst>
            </a:custGeom>
            <a:grpFill/>
          </p:spPr>
          <p:txBody>
            <a:bodyPr wrap="square" lIns="0" tIns="0" rIns="0" bIns="0" rtlCol="0"/>
            <a:lstStyle/>
            <a:p>
              <a:endParaRPr dirty="0"/>
            </a:p>
          </p:txBody>
        </p:sp>
        <p:sp>
          <p:nvSpPr>
            <p:cNvPr id="140" name="object 140"/>
            <p:cNvSpPr/>
            <p:nvPr/>
          </p:nvSpPr>
          <p:spPr>
            <a:xfrm>
              <a:off x="9477847" y="2184074"/>
              <a:ext cx="36195" cy="675005"/>
            </a:xfrm>
            <a:custGeom>
              <a:avLst/>
              <a:gdLst/>
              <a:ahLst/>
              <a:cxnLst/>
              <a:rect l="l" t="t" r="r" b="b"/>
              <a:pathLst>
                <a:path w="36195" h="675005">
                  <a:moveTo>
                    <a:pt x="1447" y="0"/>
                  </a:moveTo>
                  <a:lnTo>
                    <a:pt x="1447" y="674903"/>
                  </a:lnTo>
                  <a:lnTo>
                    <a:pt x="0" y="674903"/>
                  </a:lnTo>
                  <a:lnTo>
                    <a:pt x="36194" y="674903"/>
                  </a:lnTo>
                  <a:lnTo>
                    <a:pt x="34747" y="674903"/>
                  </a:lnTo>
                  <a:lnTo>
                    <a:pt x="34747" y="0"/>
                  </a:lnTo>
                </a:path>
              </a:pathLst>
            </a:custGeom>
            <a:grpFill/>
            <a:ln w="8684">
              <a:solidFill>
                <a:srgbClr val="000000"/>
              </a:solidFill>
            </a:ln>
          </p:spPr>
          <p:txBody>
            <a:bodyPr wrap="square" lIns="0" tIns="0" rIns="0" bIns="0" rtlCol="0"/>
            <a:lstStyle/>
            <a:p>
              <a:endParaRPr dirty="0"/>
            </a:p>
          </p:txBody>
        </p:sp>
        <p:sp>
          <p:nvSpPr>
            <p:cNvPr id="141" name="object 141"/>
            <p:cNvSpPr/>
            <p:nvPr/>
          </p:nvSpPr>
          <p:spPr>
            <a:xfrm>
              <a:off x="9516935" y="2184069"/>
              <a:ext cx="33655" cy="678815"/>
            </a:xfrm>
            <a:custGeom>
              <a:avLst/>
              <a:gdLst/>
              <a:ahLst/>
              <a:cxnLst/>
              <a:rect l="l" t="t" r="r" b="b"/>
              <a:pathLst>
                <a:path w="33654" h="678814">
                  <a:moveTo>
                    <a:pt x="33299" y="0"/>
                  </a:moveTo>
                  <a:lnTo>
                    <a:pt x="0" y="0"/>
                  </a:lnTo>
                  <a:lnTo>
                    <a:pt x="0" y="678789"/>
                  </a:lnTo>
                  <a:lnTo>
                    <a:pt x="33299" y="678789"/>
                  </a:lnTo>
                  <a:lnTo>
                    <a:pt x="33299" y="0"/>
                  </a:lnTo>
                  <a:close/>
                </a:path>
              </a:pathLst>
            </a:custGeom>
            <a:grpFill/>
          </p:spPr>
          <p:txBody>
            <a:bodyPr wrap="square" lIns="0" tIns="0" rIns="0" bIns="0" rtlCol="0"/>
            <a:lstStyle/>
            <a:p>
              <a:endParaRPr dirty="0"/>
            </a:p>
          </p:txBody>
        </p:sp>
        <p:sp>
          <p:nvSpPr>
            <p:cNvPr id="142" name="object 142"/>
            <p:cNvSpPr/>
            <p:nvPr/>
          </p:nvSpPr>
          <p:spPr>
            <a:xfrm>
              <a:off x="9515490" y="2184074"/>
              <a:ext cx="36195" cy="678815"/>
            </a:xfrm>
            <a:custGeom>
              <a:avLst/>
              <a:gdLst/>
              <a:ahLst/>
              <a:cxnLst/>
              <a:rect l="l" t="t" r="r" b="b"/>
              <a:pathLst>
                <a:path w="36195" h="678814">
                  <a:moveTo>
                    <a:pt x="1447" y="0"/>
                  </a:moveTo>
                  <a:lnTo>
                    <a:pt x="1447" y="678789"/>
                  </a:lnTo>
                  <a:lnTo>
                    <a:pt x="0" y="678789"/>
                  </a:lnTo>
                  <a:lnTo>
                    <a:pt x="36194" y="678789"/>
                  </a:lnTo>
                  <a:lnTo>
                    <a:pt x="34747" y="678789"/>
                  </a:lnTo>
                  <a:lnTo>
                    <a:pt x="34747" y="0"/>
                  </a:lnTo>
                </a:path>
              </a:pathLst>
            </a:custGeom>
            <a:grpFill/>
            <a:ln w="8684">
              <a:solidFill>
                <a:srgbClr val="000000"/>
              </a:solidFill>
            </a:ln>
          </p:spPr>
          <p:txBody>
            <a:bodyPr wrap="square" lIns="0" tIns="0" rIns="0" bIns="0" rtlCol="0"/>
            <a:lstStyle/>
            <a:p>
              <a:endParaRPr dirty="0"/>
            </a:p>
          </p:txBody>
        </p:sp>
        <p:sp>
          <p:nvSpPr>
            <p:cNvPr id="143" name="object 143"/>
            <p:cNvSpPr/>
            <p:nvPr/>
          </p:nvSpPr>
          <p:spPr>
            <a:xfrm>
              <a:off x="9553130" y="2184069"/>
              <a:ext cx="33655" cy="689610"/>
            </a:xfrm>
            <a:custGeom>
              <a:avLst/>
              <a:gdLst/>
              <a:ahLst/>
              <a:cxnLst/>
              <a:rect l="l" t="t" r="r" b="b"/>
              <a:pathLst>
                <a:path w="33654" h="689610">
                  <a:moveTo>
                    <a:pt x="33299" y="0"/>
                  </a:moveTo>
                  <a:lnTo>
                    <a:pt x="0" y="0"/>
                  </a:lnTo>
                  <a:lnTo>
                    <a:pt x="0" y="689152"/>
                  </a:lnTo>
                  <a:lnTo>
                    <a:pt x="33299" y="689152"/>
                  </a:lnTo>
                  <a:lnTo>
                    <a:pt x="33299" y="0"/>
                  </a:lnTo>
                  <a:close/>
                </a:path>
              </a:pathLst>
            </a:custGeom>
            <a:grpFill/>
          </p:spPr>
          <p:txBody>
            <a:bodyPr wrap="square" lIns="0" tIns="0" rIns="0" bIns="0" rtlCol="0"/>
            <a:lstStyle/>
            <a:p>
              <a:endParaRPr dirty="0"/>
            </a:p>
          </p:txBody>
        </p:sp>
        <p:sp>
          <p:nvSpPr>
            <p:cNvPr id="144" name="object 144"/>
            <p:cNvSpPr/>
            <p:nvPr/>
          </p:nvSpPr>
          <p:spPr>
            <a:xfrm>
              <a:off x="9551685" y="2184074"/>
              <a:ext cx="36195" cy="689610"/>
            </a:xfrm>
            <a:custGeom>
              <a:avLst/>
              <a:gdLst/>
              <a:ahLst/>
              <a:cxnLst/>
              <a:rect l="l" t="t" r="r" b="b"/>
              <a:pathLst>
                <a:path w="36195" h="689610">
                  <a:moveTo>
                    <a:pt x="1447" y="0"/>
                  </a:moveTo>
                  <a:lnTo>
                    <a:pt x="1447" y="689152"/>
                  </a:lnTo>
                  <a:lnTo>
                    <a:pt x="0" y="689152"/>
                  </a:lnTo>
                  <a:lnTo>
                    <a:pt x="36194" y="689152"/>
                  </a:lnTo>
                  <a:lnTo>
                    <a:pt x="34747" y="689152"/>
                  </a:lnTo>
                  <a:lnTo>
                    <a:pt x="34747" y="0"/>
                  </a:lnTo>
                </a:path>
              </a:pathLst>
            </a:custGeom>
            <a:grpFill/>
            <a:ln w="8684">
              <a:solidFill>
                <a:srgbClr val="000000"/>
              </a:solidFill>
            </a:ln>
          </p:spPr>
          <p:txBody>
            <a:bodyPr wrap="square" lIns="0" tIns="0" rIns="0" bIns="0" rtlCol="0"/>
            <a:lstStyle/>
            <a:p>
              <a:endParaRPr dirty="0"/>
            </a:p>
          </p:txBody>
        </p:sp>
        <p:sp>
          <p:nvSpPr>
            <p:cNvPr id="145" name="object 145"/>
            <p:cNvSpPr/>
            <p:nvPr/>
          </p:nvSpPr>
          <p:spPr>
            <a:xfrm>
              <a:off x="9590773" y="2184069"/>
              <a:ext cx="33655" cy="702310"/>
            </a:xfrm>
            <a:custGeom>
              <a:avLst/>
              <a:gdLst/>
              <a:ahLst/>
              <a:cxnLst/>
              <a:rect l="l" t="t" r="r" b="b"/>
              <a:pathLst>
                <a:path w="33654" h="702310">
                  <a:moveTo>
                    <a:pt x="33299" y="0"/>
                  </a:moveTo>
                  <a:lnTo>
                    <a:pt x="0" y="0"/>
                  </a:lnTo>
                  <a:lnTo>
                    <a:pt x="0" y="702106"/>
                  </a:lnTo>
                  <a:lnTo>
                    <a:pt x="33299" y="702106"/>
                  </a:lnTo>
                  <a:lnTo>
                    <a:pt x="33299" y="0"/>
                  </a:lnTo>
                  <a:close/>
                </a:path>
              </a:pathLst>
            </a:custGeom>
            <a:grpFill/>
          </p:spPr>
          <p:txBody>
            <a:bodyPr wrap="square" lIns="0" tIns="0" rIns="0" bIns="0" rtlCol="0"/>
            <a:lstStyle/>
            <a:p>
              <a:endParaRPr dirty="0"/>
            </a:p>
          </p:txBody>
        </p:sp>
        <p:sp>
          <p:nvSpPr>
            <p:cNvPr id="146" name="object 146"/>
            <p:cNvSpPr/>
            <p:nvPr/>
          </p:nvSpPr>
          <p:spPr>
            <a:xfrm>
              <a:off x="9589328" y="2184074"/>
              <a:ext cx="36195" cy="702310"/>
            </a:xfrm>
            <a:custGeom>
              <a:avLst/>
              <a:gdLst/>
              <a:ahLst/>
              <a:cxnLst/>
              <a:rect l="l" t="t" r="r" b="b"/>
              <a:pathLst>
                <a:path w="36195" h="702310">
                  <a:moveTo>
                    <a:pt x="1447" y="0"/>
                  </a:moveTo>
                  <a:lnTo>
                    <a:pt x="1447" y="702106"/>
                  </a:lnTo>
                  <a:lnTo>
                    <a:pt x="0" y="702106"/>
                  </a:lnTo>
                  <a:lnTo>
                    <a:pt x="36194" y="702106"/>
                  </a:lnTo>
                  <a:lnTo>
                    <a:pt x="34747" y="702106"/>
                  </a:lnTo>
                  <a:lnTo>
                    <a:pt x="34747" y="0"/>
                  </a:lnTo>
                </a:path>
              </a:pathLst>
            </a:custGeom>
            <a:grpFill/>
            <a:ln w="8684">
              <a:solidFill>
                <a:srgbClr val="000000"/>
              </a:solidFill>
            </a:ln>
          </p:spPr>
          <p:txBody>
            <a:bodyPr wrap="square" lIns="0" tIns="0" rIns="0" bIns="0" rtlCol="0"/>
            <a:lstStyle/>
            <a:p>
              <a:endParaRPr dirty="0"/>
            </a:p>
          </p:txBody>
        </p:sp>
        <p:sp>
          <p:nvSpPr>
            <p:cNvPr id="147" name="object 147"/>
            <p:cNvSpPr/>
            <p:nvPr/>
          </p:nvSpPr>
          <p:spPr>
            <a:xfrm>
              <a:off x="9628416" y="2184069"/>
              <a:ext cx="33655" cy="706120"/>
            </a:xfrm>
            <a:custGeom>
              <a:avLst/>
              <a:gdLst/>
              <a:ahLst/>
              <a:cxnLst/>
              <a:rect l="l" t="t" r="r" b="b"/>
              <a:pathLst>
                <a:path w="33654" h="706119">
                  <a:moveTo>
                    <a:pt x="33299" y="0"/>
                  </a:moveTo>
                  <a:lnTo>
                    <a:pt x="0" y="0"/>
                  </a:lnTo>
                  <a:lnTo>
                    <a:pt x="0" y="705992"/>
                  </a:lnTo>
                  <a:lnTo>
                    <a:pt x="33299" y="705992"/>
                  </a:lnTo>
                  <a:lnTo>
                    <a:pt x="33299" y="0"/>
                  </a:lnTo>
                  <a:close/>
                </a:path>
              </a:pathLst>
            </a:custGeom>
            <a:grpFill/>
          </p:spPr>
          <p:txBody>
            <a:bodyPr wrap="square" lIns="0" tIns="0" rIns="0" bIns="0" rtlCol="0"/>
            <a:lstStyle/>
            <a:p>
              <a:endParaRPr dirty="0"/>
            </a:p>
          </p:txBody>
        </p:sp>
        <p:sp>
          <p:nvSpPr>
            <p:cNvPr id="148" name="object 148"/>
            <p:cNvSpPr/>
            <p:nvPr/>
          </p:nvSpPr>
          <p:spPr>
            <a:xfrm>
              <a:off x="9626971" y="2184074"/>
              <a:ext cx="36195" cy="706120"/>
            </a:xfrm>
            <a:custGeom>
              <a:avLst/>
              <a:gdLst/>
              <a:ahLst/>
              <a:cxnLst/>
              <a:rect l="l" t="t" r="r" b="b"/>
              <a:pathLst>
                <a:path w="36195" h="706119">
                  <a:moveTo>
                    <a:pt x="1447" y="0"/>
                  </a:moveTo>
                  <a:lnTo>
                    <a:pt x="1447" y="705993"/>
                  </a:lnTo>
                  <a:lnTo>
                    <a:pt x="0" y="705993"/>
                  </a:lnTo>
                  <a:lnTo>
                    <a:pt x="36194" y="705993"/>
                  </a:lnTo>
                  <a:lnTo>
                    <a:pt x="34747" y="705993"/>
                  </a:lnTo>
                  <a:lnTo>
                    <a:pt x="34747" y="0"/>
                  </a:lnTo>
                </a:path>
              </a:pathLst>
            </a:custGeom>
            <a:grpFill/>
            <a:ln w="8684">
              <a:solidFill>
                <a:srgbClr val="000000"/>
              </a:solidFill>
            </a:ln>
          </p:spPr>
          <p:txBody>
            <a:bodyPr wrap="square" lIns="0" tIns="0" rIns="0" bIns="0" rtlCol="0"/>
            <a:lstStyle/>
            <a:p>
              <a:endParaRPr dirty="0"/>
            </a:p>
          </p:txBody>
        </p:sp>
        <p:sp>
          <p:nvSpPr>
            <p:cNvPr id="149" name="object 149"/>
            <p:cNvSpPr/>
            <p:nvPr/>
          </p:nvSpPr>
          <p:spPr>
            <a:xfrm>
              <a:off x="9666059" y="2184069"/>
              <a:ext cx="33655" cy="715645"/>
            </a:xfrm>
            <a:custGeom>
              <a:avLst/>
              <a:gdLst/>
              <a:ahLst/>
              <a:cxnLst/>
              <a:rect l="l" t="t" r="r" b="b"/>
              <a:pathLst>
                <a:path w="33654" h="715644">
                  <a:moveTo>
                    <a:pt x="33299" y="0"/>
                  </a:moveTo>
                  <a:lnTo>
                    <a:pt x="0" y="0"/>
                  </a:lnTo>
                  <a:lnTo>
                    <a:pt x="0" y="715060"/>
                  </a:lnTo>
                  <a:lnTo>
                    <a:pt x="33299" y="715060"/>
                  </a:lnTo>
                  <a:lnTo>
                    <a:pt x="33299" y="0"/>
                  </a:lnTo>
                  <a:close/>
                </a:path>
              </a:pathLst>
            </a:custGeom>
            <a:grpFill/>
          </p:spPr>
          <p:txBody>
            <a:bodyPr wrap="square" lIns="0" tIns="0" rIns="0" bIns="0" rtlCol="0"/>
            <a:lstStyle/>
            <a:p>
              <a:endParaRPr dirty="0"/>
            </a:p>
          </p:txBody>
        </p:sp>
        <p:sp>
          <p:nvSpPr>
            <p:cNvPr id="150" name="object 150"/>
            <p:cNvSpPr/>
            <p:nvPr/>
          </p:nvSpPr>
          <p:spPr>
            <a:xfrm>
              <a:off x="9664613" y="2184074"/>
              <a:ext cx="36195" cy="715645"/>
            </a:xfrm>
            <a:custGeom>
              <a:avLst/>
              <a:gdLst/>
              <a:ahLst/>
              <a:cxnLst/>
              <a:rect l="l" t="t" r="r" b="b"/>
              <a:pathLst>
                <a:path w="36195" h="715644">
                  <a:moveTo>
                    <a:pt x="1447" y="0"/>
                  </a:moveTo>
                  <a:lnTo>
                    <a:pt x="1447" y="715060"/>
                  </a:lnTo>
                  <a:lnTo>
                    <a:pt x="0" y="715060"/>
                  </a:lnTo>
                  <a:lnTo>
                    <a:pt x="36194" y="715060"/>
                  </a:lnTo>
                  <a:lnTo>
                    <a:pt x="34747" y="715060"/>
                  </a:lnTo>
                  <a:lnTo>
                    <a:pt x="34747" y="0"/>
                  </a:lnTo>
                </a:path>
              </a:pathLst>
            </a:custGeom>
            <a:grpFill/>
            <a:ln w="8684">
              <a:solidFill>
                <a:srgbClr val="000000"/>
              </a:solidFill>
            </a:ln>
          </p:spPr>
          <p:txBody>
            <a:bodyPr wrap="square" lIns="0" tIns="0" rIns="0" bIns="0" rtlCol="0"/>
            <a:lstStyle/>
            <a:p>
              <a:endParaRPr dirty="0"/>
            </a:p>
          </p:txBody>
        </p:sp>
        <p:sp>
          <p:nvSpPr>
            <p:cNvPr id="151" name="object 151"/>
            <p:cNvSpPr/>
            <p:nvPr/>
          </p:nvSpPr>
          <p:spPr>
            <a:xfrm>
              <a:off x="9702254" y="2184069"/>
              <a:ext cx="33655" cy="724535"/>
            </a:xfrm>
            <a:custGeom>
              <a:avLst/>
              <a:gdLst/>
              <a:ahLst/>
              <a:cxnLst/>
              <a:rect l="l" t="t" r="r" b="b"/>
              <a:pathLst>
                <a:path w="33654" h="724535">
                  <a:moveTo>
                    <a:pt x="33299" y="0"/>
                  </a:moveTo>
                  <a:lnTo>
                    <a:pt x="0" y="0"/>
                  </a:lnTo>
                  <a:lnTo>
                    <a:pt x="0" y="724128"/>
                  </a:lnTo>
                  <a:lnTo>
                    <a:pt x="33299" y="724128"/>
                  </a:lnTo>
                  <a:lnTo>
                    <a:pt x="33299" y="0"/>
                  </a:lnTo>
                  <a:close/>
                </a:path>
              </a:pathLst>
            </a:custGeom>
            <a:grpFill/>
          </p:spPr>
          <p:txBody>
            <a:bodyPr wrap="square" lIns="0" tIns="0" rIns="0" bIns="0" rtlCol="0"/>
            <a:lstStyle/>
            <a:p>
              <a:endParaRPr dirty="0"/>
            </a:p>
          </p:txBody>
        </p:sp>
        <p:sp>
          <p:nvSpPr>
            <p:cNvPr id="152" name="object 152"/>
            <p:cNvSpPr/>
            <p:nvPr/>
          </p:nvSpPr>
          <p:spPr>
            <a:xfrm>
              <a:off x="9700808" y="2184074"/>
              <a:ext cx="36195" cy="724535"/>
            </a:xfrm>
            <a:custGeom>
              <a:avLst/>
              <a:gdLst/>
              <a:ahLst/>
              <a:cxnLst/>
              <a:rect l="l" t="t" r="r" b="b"/>
              <a:pathLst>
                <a:path w="36195" h="724535">
                  <a:moveTo>
                    <a:pt x="1447" y="0"/>
                  </a:moveTo>
                  <a:lnTo>
                    <a:pt x="1447" y="724128"/>
                  </a:lnTo>
                  <a:lnTo>
                    <a:pt x="0" y="724128"/>
                  </a:lnTo>
                  <a:lnTo>
                    <a:pt x="36194" y="724128"/>
                  </a:lnTo>
                  <a:lnTo>
                    <a:pt x="34747" y="724128"/>
                  </a:lnTo>
                  <a:lnTo>
                    <a:pt x="34747" y="0"/>
                  </a:lnTo>
                </a:path>
              </a:pathLst>
            </a:custGeom>
            <a:grpFill/>
            <a:ln w="8684">
              <a:solidFill>
                <a:srgbClr val="000000"/>
              </a:solidFill>
            </a:ln>
          </p:spPr>
          <p:txBody>
            <a:bodyPr wrap="square" lIns="0" tIns="0" rIns="0" bIns="0" rtlCol="0"/>
            <a:lstStyle/>
            <a:p>
              <a:endParaRPr dirty="0"/>
            </a:p>
          </p:txBody>
        </p:sp>
        <p:sp>
          <p:nvSpPr>
            <p:cNvPr id="153" name="object 153"/>
            <p:cNvSpPr/>
            <p:nvPr/>
          </p:nvSpPr>
          <p:spPr>
            <a:xfrm>
              <a:off x="9739896" y="2184069"/>
              <a:ext cx="33655" cy="729615"/>
            </a:xfrm>
            <a:custGeom>
              <a:avLst/>
              <a:gdLst/>
              <a:ahLst/>
              <a:cxnLst/>
              <a:rect l="l" t="t" r="r" b="b"/>
              <a:pathLst>
                <a:path w="33654" h="729614">
                  <a:moveTo>
                    <a:pt x="33299" y="0"/>
                  </a:moveTo>
                  <a:lnTo>
                    <a:pt x="0" y="0"/>
                  </a:lnTo>
                  <a:lnTo>
                    <a:pt x="0" y="729310"/>
                  </a:lnTo>
                  <a:lnTo>
                    <a:pt x="33299" y="729310"/>
                  </a:lnTo>
                  <a:lnTo>
                    <a:pt x="33299" y="0"/>
                  </a:lnTo>
                  <a:close/>
                </a:path>
              </a:pathLst>
            </a:custGeom>
            <a:grpFill/>
          </p:spPr>
          <p:txBody>
            <a:bodyPr wrap="square" lIns="0" tIns="0" rIns="0" bIns="0" rtlCol="0"/>
            <a:lstStyle/>
            <a:p>
              <a:endParaRPr dirty="0"/>
            </a:p>
          </p:txBody>
        </p:sp>
        <p:sp>
          <p:nvSpPr>
            <p:cNvPr id="154" name="object 154"/>
            <p:cNvSpPr/>
            <p:nvPr/>
          </p:nvSpPr>
          <p:spPr>
            <a:xfrm>
              <a:off x="9738451" y="2184074"/>
              <a:ext cx="36195" cy="729615"/>
            </a:xfrm>
            <a:custGeom>
              <a:avLst/>
              <a:gdLst/>
              <a:ahLst/>
              <a:cxnLst/>
              <a:rect l="l" t="t" r="r" b="b"/>
              <a:pathLst>
                <a:path w="36195" h="729614">
                  <a:moveTo>
                    <a:pt x="1447" y="0"/>
                  </a:moveTo>
                  <a:lnTo>
                    <a:pt x="1447" y="729310"/>
                  </a:lnTo>
                  <a:lnTo>
                    <a:pt x="0" y="729310"/>
                  </a:lnTo>
                  <a:lnTo>
                    <a:pt x="36194" y="729310"/>
                  </a:lnTo>
                  <a:lnTo>
                    <a:pt x="34747" y="729310"/>
                  </a:lnTo>
                  <a:lnTo>
                    <a:pt x="34747" y="0"/>
                  </a:lnTo>
                </a:path>
              </a:pathLst>
            </a:custGeom>
            <a:grpFill/>
            <a:ln w="8684">
              <a:solidFill>
                <a:srgbClr val="000000"/>
              </a:solidFill>
            </a:ln>
          </p:spPr>
          <p:txBody>
            <a:bodyPr wrap="square" lIns="0" tIns="0" rIns="0" bIns="0" rtlCol="0"/>
            <a:lstStyle/>
            <a:p>
              <a:endParaRPr dirty="0"/>
            </a:p>
          </p:txBody>
        </p:sp>
        <p:sp>
          <p:nvSpPr>
            <p:cNvPr id="155" name="object 155"/>
            <p:cNvSpPr/>
            <p:nvPr/>
          </p:nvSpPr>
          <p:spPr>
            <a:xfrm>
              <a:off x="9777539" y="2184069"/>
              <a:ext cx="33655" cy="733425"/>
            </a:xfrm>
            <a:custGeom>
              <a:avLst/>
              <a:gdLst/>
              <a:ahLst/>
              <a:cxnLst/>
              <a:rect l="l" t="t" r="r" b="b"/>
              <a:pathLst>
                <a:path w="33654" h="733425">
                  <a:moveTo>
                    <a:pt x="33299" y="0"/>
                  </a:moveTo>
                  <a:lnTo>
                    <a:pt x="0" y="0"/>
                  </a:lnTo>
                  <a:lnTo>
                    <a:pt x="0" y="733196"/>
                  </a:lnTo>
                  <a:lnTo>
                    <a:pt x="33299" y="733196"/>
                  </a:lnTo>
                  <a:lnTo>
                    <a:pt x="33299" y="0"/>
                  </a:lnTo>
                  <a:close/>
                </a:path>
              </a:pathLst>
            </a:custGeom>
            <a:grpFill/>
          </p:spPr>
          <p:txBody>
            <a:bodyPr wrap="square" lIns="0" tIns="0" rIns="0" bIns="0" rtlCol="0"/>
            <a:lstStyle/>
            <a:p>
              <a:endParaRPr dirty="0"/>
            </a:p>
          </p:txBody>
        </p:sp>
        <p:sp>
          <p:nvSpPr>
            <p:cNvPr id="156" name="object 156"/>
            <p:cNvSpPr/>
            <p:nvPr/>
          </p:nvSpPr>
          <p:spPr>
            <a:xfrm>
              <a:off x="9776094" y="2184074"/>
              <a:ext cx="36195" cy="733425"/>
            </a:xfrm>
            <a:custGeom>
              <a:avLst/>
              <a:gdLst/>
              <a:ahLst/>
              <a:cxnLst/>
              <a:rect l="l" t="t" r="r" b="b"/>
              <a:pathLst>
                <a:path w="36195" h="733425">
                  <a:moveTo>
                    <a:pt x="1447" y="0"/>
                  </a:moveTo>
                  <a:lnTo>
                    <a:pt x="1447" y="733196"/>
                  </a:lnTo>
                  <a:lnTo>
                    <a:pt x="0" y="733196"/>
                  </a:lnTo>
                  <a:lnTo>
                    <a:pt x="36194" y="733196"/>
                  </a:lnTo>
                  <a:lnTo>
                    <a:pt x="34747" y="733196"/>
                  </a:lnTo>
                  <a:lnTo>
                    <a:pt x="34747" y="0"/>
                  </a:lnTo>
                </a:path>
              </a:pathLst>
            </a:custGeom>
            <a:grpFill/>
            <a:ln w="8684">
              <a:solidFill>
                <a:srgbClr val="000000"/>
              </a:solidFill>
            </a:ln>
          </p:spPr>
          <p:txBody>
            <a:bodyPr wrap="square" lIns="0" tIns="0" rIns="0" bIns="0" rtlCol="0"/>
            <a:lstStyle/>
            <a:p>
              <a:endParaRPr dirty="0"/>
            </a:p>
          </p:txBody>
        </p:sp>
        <p:sp>
          <p:nvSpPr>
            <p:cNvPr id="157" name="object 157"/>
            <p:cNvSpPr/>
            <p:nvPr/>
          </p:nvSpPr>
          <p:spPr>
            <a:xfrm>
              <a:off x="9813734" y="2184069"/>
              <a:ext cx="33655" cy="734695"/>
            </a:xfrm>
            <a:custGeom>
              <a:avLst/>
              <a:gdLst/>
              <a:ahLst/>
              <a:cxnLst/>
              <a:rect l="l" t="t" r="r" b="b"/>
              <a:pathLst>
                <a:path w="33654" h="734694">
                  <a:moveTo>
                    <a:pt x="33299" y="0"/>
                  </a:moveTo>
                  <a:lnTo>
                    <a:pt x="0" y="0"/>
                  </a:lnTo>
                  <a:lnTo>
                    <a:pt x="0" y="734491"/>
                  </a:lnTo>
                  <a:lnTo>
                    <a:pt x="33299" y="734491"/>
                  </a:lnTo>
                  <a:lnTo>
                    <a:pt x="33299" y="0"/>
                  </a:lnTo>
                  <a:close/>
                </a:path>
              </a:pathLst>
            </a:custGeom>
            <a:grpFill/>
          </p:spPr>
          <p:txBody>
            <a:bodyPr wrap="square" lIns="0" tIns="0" rIns="0" bIns="0" rtlCol="0"/>
            <a:lstStyle/>
            <a:p>
              <a:endParaRPr dirty="0"/>
            </a:p>
          </p:txBody>
        </p:sp>
        <p:sp>
          <p:nvSpPr>
            <p:cNvPr id="158" name="object 158"/>
            <p:cNvSpPr/>
            <p:nvPr/>
          </p:nvSpPr>
          <p:spPr>
            <a:xfrm>
              <a:off x="9812289" y="2184074"/>
              <a:ext cx="36195" cy="734695"/>
            </a:xfrm>
            <a:custGeom>
              <a:avLst/>
              <a:gdLst/>
              <a:ahLst/>
              <a:cxnLst/>
              <a:rect l="l" t="t" r="r" b="b"/>
              <a:pathLst>
                <a:path w="36195" h="734694">
                  <a:moveTo>
                    <a:pt x="1447" y="0"/>
                  </a:moveTo>
                  <a:lnTo>
                    <a:pt x="1447" y="734491"/>
                  </a:lnTo>
                  <a:lnTo>
                    <a:pt x="0" y="734491"/>
                  </a:lnTo>
                  <a:lnTo>
                    <a:pt x="36194" y="734491"/>
                  </a:lnTo>
                  <a:lnTo>
                    <a:pt x="34747" y="734491"/>
                  </a:lnTo>
                  <a:lnTo>
                    <a:pt x="34747" y="0"/>
                  </a:lnTo>
                </a:path>
              </a:pathLst>
            </a:custGeom>
            <a:grpFill/>
            <a:ln w="8684">
              <a:solidFill>
                <a:srgbClr val="000000"/>
              </a:solidFill>
            </a:ln>
          </p:spPr>
          <p:txBody>
            <a:bodyPr wrap="square" lIns="0" tIns="0" rIns="0" bIns="0" rtlCol="0"/>
            <a:lstStyle/>
            <a:p>
              <a:endParaRPr dirty="0"/>
            </a:p>
          </p:txBody>
        </p:sp>
        <p:sp>
          <p:nvSpPr>
            <p:cNvPr id="159" name="object 159"/>
            <p:cNvSpPr/>
            <p:nvPr/>
          </p:nvSpPr>
          <p:spPr>
            <a:xfrm>
              <a:off x="9851377" y="2184069"/>
              <a:ext cx="33655" cy="749300"/>
            </a:xfrm>
            <a:custGeom>
              <a:avLst/>
              <a:gdLst/>
              <a:ahLst/>
              <a:cxnLst/>
              <a:rect l="l" t="t" r="r" b="b"/>
              <a:pathLst>
                <a:path w="33654" h="749300">
                  <a:moveTo>
                    <a:pt x="33299" y="0"/>
                  </a:moveTo>
                  <a:lnTo>
                    <a:pt x="0" y="0"/>
                  </a:lnTo>
                  <a:lnTo>
                    <a:pt x="0" y="748741"/>
                  </a:lnTo>
                  <a:lnTo>
                    <a:pt x="33299" y="748741"/>
                  </a:lnTo>
                  <a:lnTo>
                    <a:pt x="33299" y="0"/>
                  </a:lnTo>
                  <a:close/>
                </a:path>
              </a:pathLst>
            </a:custGeom>
            <a:grpFill/>
          </p:spPr>
          <p:txBody>
            <a:bodyPr wrap="square" lIns="0" tIns="0" rIns="0" bIns="0" rtlCol="0"/>
            <a:lstStyle/>
            <a:p>
              <a:endParaRPr dirty="0"/>
            </a:p>
          </p:txBody>
        </p:sp>
        <p:sp>
          <p:nvSpPr>
            <p:cNvPr id="160" name="object 160"/>
            <p:cNvSpPr/>
            <p:nvPr/>
          </p:nvSpPr>
          <p:spPr>
            <a:xfrm>
              <a:off x="9849932" y="2184074"/>
              <a:ext cx="36195" cy="749300"/>
            </a:xfrm>
            <a:custGeom>
              <a:avLst/>
              <a:gdLst/>
              <a:ahLst/>
              <a:cxnLst/>
              <a:rect l="l" t="t" r="r" b="b"/>
              <a:pathLst>
                <a:path w="36195" h="749300">
                  <a:moveTo>
                    <a:pt x="1447" y="0"/>
                  </a:moveTo>
                  <a:lnTo>
                    <a:pt x="1447" y="748741"/>
                  </a:lnTo>
                  <a:lnTo>
                    <a:pt x="0" y="748741"/>
                  </a:lnTo>
                  <a:lnTo>
                    <a:pt x="36194" y="748741"/>
                  </a:lnTo>
                  <a:lnTo>
                    <a:pt x="34747" y="748741"/>
                  </a:lnTo>
                  <a:lnTo>
                    <a:pt x="34747" y="0"/>
                  </a:lnTo>
                </a:path>
              </a:pathLst>
            </a:custGeom>
            <a:grpFill/>
            <a:ln w="8684">
              <a:solidFill>
                <a:srgbClr val="000000"/>
              </a:solidFill>
            </a:ln>
          </p:spPr>
          <p:txBody>
            <a:bodyPr wrap="square" lIns="0" tIns="0" rIns="0" bIns="0" rtlCol="0"/>
            <a:lstStyle/>
            <a:p>
              <a:endParaRPr dirty="0"/>
            </a:p>
          </p:txBody>
        </p:sp>
        <p:sp>
          <p:nvSpPr>
            <p:cNvPr id="161" name="object 161"/>
            <p:cNvSpPr/>
            <p:nvPr/>
          </p:nvSpPr>
          <p:spPr>
            <a:xfrm>
              <a:off x="9889020" y="2184069"/>
              <a:ext cx="33655" cy="756920"/>
            </a:xfrm>
            <a:custGeom>
              <a:avLst/>
              <a:gdLst/>
              <a:ahLst/>
              <a:cxnLst/>
              <a:rect l="l" t="t" r="r" b="b"/>
              <a:pathLst>
                <a:path w="33654" h="756919">
                  <a:moveTo>
                    <a:pt x="33299" y="0"/>
                  </a:moveTo>
                  <a:lnTo>
                    <a:pt x="0" y="0"/>
                  </a:lnTo>
                  <a:lnTo>
                    <a:pt x="0" y="756513"/>
                  </a:lnTo>
                  <a:lnTo>
                    <a:pt x="33299" y="756513"/>
                  </a:lnTo>
                  <a:lnTo>
                    <a:pt x="33299" y="0"/>
                  </a:lnTo>
                  <a:close/>
                </a:path>
              </a:pathLst>
            </a:custGeom>
            <a:grpFill/>
          </p:spPr>
          <p:txBody>
            <a:bodyPr wrap="square" lIns="0" tIns="0" rIns="0" bIns="0" rtlCol="0"/>
            <a:lstStyle/>
            <a:p>
              <a:endParaRPr dirty="0"/>
            </a:p>
          </p:txBody>
        </p:sp>
        <p:sp>
          <p:nvSpPr>
            <p:cNvPr id="162" name="object 162"/>
            <p:cNvSpPr/>
            <p:nvPr/>
          </p:nvSpPr>
          <p:spPr>
            <a:xfrm>
              <a:off x="9887575" y="2184074"/>
              <a:ext cx="36195" cy="756920"/>
            </a:xfrm>
            <a:custGeom>
              <a:avLst/>
              <a:gdLst/>
              <a:ahLst/>
              <a:cxnLst/>
              <a:rect l="l" t="t" r="r" b="b"/>
              <a:pathLst>
                <a:path w="36195" h="756919">
                  <a:moveTo>
                    <a:pt x="1447" y="0"/>
                  </a:moveTo>
                  <a:lnTo>
                    <a:pt x="1447" y="756513"/>
                  </a:lnTo>
                  <a:lnTo>
                    <a:pt x="0" y="756513"/>
                  </a:lnTo>
                  <a:lnTo>
                    <a:pt x="36194" y="756513"/>
                  </a:lnTo>
                  <a:lnTo>
                    <a:pt x="34747" y="756513"/>
                  </a:lnTo>
                  <a:lnTo>
                    <a:pt x="34747" y="0"/>
                  </a:lnTo>
                </a:path>
              </a:pathLst>
            </a:custGeom>
            <a:grpFill/>
            <a:ln w="8684">
              <a:solidFill>
                <a:srgbClr val="000000"/>
              </a:solidFill>
            </a:ln>
          </p:spPr>
          <p:txBody>
            <a:bodyPr wrap="square" lIns="0" tIns="0" rIns="0" bIns="0" rtlCol="0"/>
            <a:lstStyle/>
            <a:p>
              <a:endParaRPr dirty="0"/>
            </a:p>
          </p:txBody>
        </p:sp>
        <p:sp>
          <p:nvSpPr>
            <p:cNvPr id="163" name="object 163"/>
            <p:cNvSpPr/>
            <p:nvPr/>
          </p:nvSpPr>
          <p:spPr>
            <a:xfrm>
              <a:off x="9925215" y="2184069"/>
              <a:ext cx="33655" cy="770890"/>
            </a:xfrm>
            <a:custGeom>
              <a:avLst/>
              <a:gdLst/>
              <a:ahLst/>
              <a:cxnLst/>
              <a:rect l="l" t="t" r="r" b="b"/>
              <a:pathLst>
                <a:path w="33654" h="770889">
                  <a:moveTo>
                    <a:pt x="33299" y="0"/>
                  </a:moveTo>
                  <a:lnTo>
                    <a:pt x="0" y="0"/>
                  </a:lnTo>
                  <a:lnTo>
                    <a:pt x="0" y="770763"/>
                  </a:lnTo>
                  <a:lnTo>
                    <a:pt x="33299" y="770763"/>
                  </a:lnTo>
                  <a:lnTo>
                    <a:pt x="33299" y="0"/>
                  </a:lnTo>
                  <a:close/>
                </a:path>
              </a:pathLst>
            </a:custGeom>
            <a:grpFill/>
          </p:spPr>
          <p:txBody>
            <a:bodyPr wrap="square" lIns="0" tIns="0" rIns="0" bIns="0" rtlCol="0"/>
            <a:lstStyle/>
            <a:p>
              <a:endParaRPr dirty="0"/>
            </a:p>
          </p:txBody>
        </p:sp>
        <p:sp>
          <p:nvSpPr>
            <p:cNvPr id="164" name="object 164"/>
            <p:cNvSpPr/>
            <p:nvPr/>
          </p:nvSpPr>
          <p:spPr>
            <a:xfrm>
              <a:off x="9923770" y="2184074"/>
              <a:ext cx="36195" cy="770890"/>
            </a:xfrm>
            <a:custGeom>
              <a:avLst/>
              <a:gdLst/>
              <a:ahLst/>
              <a:cxnLst/>
              <a:rect l="l" t="t" r="r" b="b"/>
              <a:pathLst>
                <a:path w="36195" h="770889">
                  <a:moveTo>
                    <a:pt x="1447" y="0"/>
                  </a:moveTo>
                  <a:lnTo>
                    <a:pt x="1447" y="770763"/>
                  </a:lnTo>
                  <a:lnTo>
                    <a:pt x="0" y="770763"/>
                  </a:lnTo>
                  <a:lnTo>
                    <a:pt x="36194" y="770763"/>
                  </a:lnTo>
                  <a:lnTo>
                    <a:pt x="34747" y="770763"/>
                  </a:lnTo>
                  <a:lnTo>
                    <a:pt x="34747" y="0"/>
                  </a:lnTo>
                </a:path>
              </a:pathLst>
            </a:custGeom>
            <a:grpFill/>
            <a:ln w="8684">
              <a:solidFill>
                <a:srgbClr val="000000"/>
              </a:solidFill>
            </a:ln>
          </p:spPr>
          <p:txBody>
            <a:bodyPr wrap="square" lIns="0" tIns="0" rIns="0" bIns="0" rtlCol="0"/>
            <a:lstStyle/>
            <a:p>
              <a:endParaRPr dirty="0"/>
            </a:p>
          </p:txBody>
        </p:sp>
        <p:sp>
          <p:nvSpPr>
            <p:cNvPr id="165" name="object 165"/>
            <p:cNvSpPr/>
            <p:nvPr/>
          </p:nvSpPr>
          <p:spPr>
            <a:xfrm>
              <a:off x="9962858" y="2184069"/>
              <a:ext cx="33655" cy="773430"/>
            </a:xfrm>
            <a:custGeom>
              <a:avLst/>
              <a:gdLst/>
              <a:ahLst/>
              <a:cxnLst/>
              <a:rect l="l" t="t" r="r" b="b"/>
              <a:pathLst>
                <a:path w="33654" h="773430">
                  <a:moveTo>
                    <a:pt x="33299" y="0"/>
                  </a:moveTo>
                  <a:lnTo>
                    <a:pt x="0" y="0"/>
                  </a:lnTo>
                  <a:lnTo>
                    <a:pt x="0" y="773353"/>
                  </a:lnTo>
                  <a:lnTo>
                    <a:pt x="33299" y="773353"/>
                  </a:lnTo>
                  <a:lnTo>
                    <a:pt x="33299" y="0"/>
                  </a:lnTo>
                  <a:close/>
                </a:path>
              </a:pathLst>
            </a:custGeom>
            <a:grpFill/>
          </p:spPr>
          <p:txBody>
            <a:bodyPr wrap="square" lIns="0" tIns="0" rIns="0" bIns="0" rtlCol="0"/>
            <a:lstStyle/>
            <a:p>
              <a:endParaRPr dirty="0"/>
            </a:p>
          </p:txBody>
        </p:sp>
        <p:sp>
          <p:nvSpPr>
            <p:cNvPr id="166" name="object 166"/>
            <p:cNvSpPr/>
            <p:nvPr/>
          </p:nvSpPr>
          <p:spPr>
            <a:xfrm>
              <a:off x="9961412" y="2184074"/>
              <a:ext cx="36195" cy="773430"/>
            </a:xfrm>
            <a:custGeom>
              <a:avLst/>
              <a:gdLst/>
              <a:ahLst/>
              <a:cxnLst/>
              <a:rect l="l" t="t" r="r" b="b"/>
              <a:pathLst>
                <a:path w="36195" h="773430">
                  <a:moveTo>
                    <a:pt x="1447" y="0"/>
                  </a:moveTo>
                  <a:lnTo>
                    <a:pt x="1447" y="773353"/>
                  </a:lnTo>
                  <a:lnTo>
                    <a:pt x="0" y="773353"/>
                  </a:lnTo>
                  <a:lnTo>
                    <a:pt x="36194" y="773353"/>
                  </a:lnTo>
                  <a:lnTo>
                    <a:pt x="34747" y="773353"/>
                  </a:lnTo>
                  <a:lnTo>
                    <a:pt x="34747" y="0"/>
                  </a:lnTo>
                </a:path>
              </a:pathLst>
            </a:custGeom>
            <a:grpFill/>
            <a:ln w="8684">
              <a:solidFill>
                <a:srgbClr val="000000"/>
              </a:solidFill>
            </a:ln>
          </p:spPr>
          <p:txBody>
            <a:bodyPr wrap="square" lIns="0" tIns="0" rIns="0" bIns="0" rtlCol="0"/>
            <a:lstStyle/>
            <a:p>
              <a:endParaRPr dirty="0"/>
            </a:p>
          </p:txBody>
        </p:sp>
        <p:sp>
          <p:nvSpPr>
            <p:cNvPr id="167" name="object 167"/>
            <p:cNvSpPr/>
            <p:nvPr/>
          </p:nvSpPr>
          <p:spPr>
            <a:xfrm>
              <a:off x="10000501" y="2184069"/>
              <a:ext cx="33655" cy="774700"/>
            </a:xfrm>
            <a:custGeom>
              <a:avLst/>
              <a:gdLst/>
              <a:ahLst/>
              <a:cxnLst/>
              <a:rect l="l" t="t" r="r" b="b"/>
              <a:pathLst>
                <a:path w="33654" h="774700">
                  <a:moveTo>
                    <a:pt x="33299" y="0"/>
                  </a:moveTo>
                  <a:lnTo>
                    <a:pt x="0" y="0"/>
                  </a:lnTo>
                  <a:lnTo>
                    <a:pt x="0" y="774649"/>
                  </a:lnTo>
                  <a:lnTo>
                    <a:pt x="33299" y="774649"/>
                  </a:lnTo>
                  <a:lnTo>
                    <a:pt x="33299" y="0"/>
                  </a:lnTo>
                  <a:close/>
                </a:path>
              </a:pathLst>
            </a:custGeom>
            <a:grpFill/>
          </p:spPr>
          <p:txBody>
            <a:bodyPr wrap="square" lIns="0" tIns="0" rIns="0" bIns="0" rtlCol="0"/>
            <a:lstStyle/>
            <a:p>
              <a:endParaRPr dirty="0"/>
            </a:p>
          </p:txBody>
        </p:sp>
        <p:sp>
          <p:nvSpPr>
            <p:cNvPr id="168" name="object 168"/>
            <p:cNvSpPr/>
            <p:nvPr/>
          </p:nvSpPr>
          <p:spPr>
            <a:xfrm>
              <a:off x="9999055" y="2184074"/>
              <a:ext cx="36195" cy="774700"/>
            </a:xfrm>
            <a:custGeom>
              <a:avLst/>
              <a:gdLst/>
              <a:ahLst/>
              <a:cxnLst/>
              <a:rect l="l" t="t" r="r" b="b"/>
              <a:pathLst>
                <a:path w="36195" h="774700">
                  <a:moveTo>
                    <a:pt x="1447" y="0"/>
                  </a:moveTo>
                  <a:lnTo>
                    <a:pt x="1447" y="774649"/>
                  </a:lnTo>
                  <a:lnTo>
                    <a:pt x="0" y="774649"/>
                  </a:lnTo>
                  <a:lnTo>
                    <a:pt x="36194" y="774649"/>
                  </a:lnTo>
                  <a:lnTo>
                    <a:pt x="34747" y="774649"/>
                  </a:lnTo>
                  <a:lnTo>
                    <a:pt x="34747" y="0"/>
                  </a:lnTo>
                </a:path>
              </a:pathLst>
            </a:custGeom>
            <a:grpFill/>
            <a:ln w="8684">
              <a:solidFill>
                <a:srgbClr val="000000"/>
              </a:solidFill>
            </a:ln>
          </p:spPr>
          <p:txBody>
            <a:bodyPr wrap="square" lIns="0" tIns="0" rIns="0" bIns="0" rtlCol="0"/>
            <a:lstStyle/>
            <a:p>
              <a:endParaRPr dirty="0"/>
            </a:p>
          </p:txBody>
        </p:sp>
        <p:sp>
          <p:nvSpPr>
            <p:cNvPr id="169" name="object 169"/>
            <p:cNvSpPr/>
            <p:nvPr/>
          </p:nvSpPr>
          <p:spPr>
            <a:xfrm>
              <a:off x="10036695" y="2184069"/>
              <a:ext cx="33655" cy="782955"/>
            </a:xfrm>
            <a:custGeom>
              <a:avLst/>
              <a:gdLst/>
              <a:ahLst/>
              <a:cxnLst/>
              <a:rect l="l" t="t" r="r" b="b"/>
              <a:pathLst>
                <a:path w="33654" h="782955">
                  <a:moveTo>
                    <a:pt x="33299" y="0"/>
                  </a:moveTo>
                  <a:lnTo>
                    <a:pt x="0" y="0"/>
                  </a:lnTo>
                  <a:lnTo>
                    <a:pt x="0" y="782421"/>
                  </a:lnTo>
                  <a:lnTo>
                    <a:pt x="33299" y="782421"/>
                  </a:lnTo>
                  <a:lnTo>
                    <a:pt x="33299" y="0"/>
                  </a:lnTo>
                  <a:close/>
                </a:path>
              </a:pathLst>
            </a:custGeom>
            <a:grpFill/>
          </p:spPr>
          <p:txBody>
            <a:bodyPr wrap="square" lIns="0" tIns="0" rIns="0" bIns="0" rtlCol="0"/>
            <a:lstStyle/>
            <a:p>
              <a:endParaRPr dirty="0"/>
            </a:p>
          </p:txBody>
        </p:sp>
        <p:sp>
          <p:nvSpPr>
            <p:cNvPr id="170" name="object 170"/>
            <p:cNvSpPr/>
            <p:nvPr/>
          </p:nvSpPr>
          <p:spPr>
            <a:xfrm>
              <a:off x="10035250" y="2184074"/>
              <a:ext cx="36195" cy="782955"/>
            </a:xfrm>
            <a:custGeom>
              <a:avLst/>
              <a:gdLst/>
              <a:ahLst/>
              <a:cxnLst/>
              <a:rect l="l" t="t" r="r" b="b"/>
              <a:pathLst>
                <a:path w="36195" h="782955">
                  <a:moveTo>
                    <a:pt x="1447" y="0"/>
                  </a:moveTo>
                  <a:lnTo>
                    <a:pt x="1447" y="782421"/>
                  </a:lnTo>
                  <a:lnTo>
                    <a:pt x="0" y="782421"/>
                  </a:lnTo>
                  <a:lnTo>
                    <a:pt x="36194" y="782421"/>
                  </a:lnTo>
                  <a:lnTo>
                    <a:pt x="34747" y="782421"/>
                  </a:lnTo>
                  <a:lnTo>
                    <a:pt x="34747" y="0"/>
                  </a:lnTo>
                </a:path>
              </a:pathLst>
            </a:custGeom>
            <a:grpFill/>
            <a:ln w="8684">
              <a:solidFill>
                <a:srgbClr val="000000"/>
              </a:solidFill>
            </a:ln>
          </p:spPr>
          <p:txBody>
            <a:bodyPr wrap="square" lIns="0" tIns="0" rIns="0" bIns="0" rtlCol="0"/>
            <a:lstStyle/>
            <a:p>
              <a:endParaRPr dirty="0"/>
            </a:p>
          </p:txBody>
        </p:sp>
        <p:sp>
          <p:nvSpPr>
            <p:cNvPr id="171" name="object 171"/>
            <p:cNvSpPr/>
            <p:nvPr/>
          </p:nvSpPr>
          <p:spPr>
            <a:xfrm>
              <a:off x="10074338" y="2184069"/>
              <a:ext cx="33655" cy="791845"/>
            </a:xfrm>
            <a:custGeom>
              <a:avLst/>
              <a:gdLst/>
              <a:ahLst/>
              <a:cxnLst/>
              <a:rect l="l" t="t" r="r" b="b"/>
              <a:pathLst>
                <a:path w="33654" h="791844">
                  <a:moveTo>
                    <a:pt x="33299" y="0"/>
                  </a:moveTo>
                  <a:lnTo>
                    <a:pt x="0" y="0"/>
                  </a:lnTo>
                  <a:lnTo>
                    <a:pt x="0" y="791489"/>
                  </a:lnTo>
                  <a:lnTo>
                    <a:pt x="33299" y="791489"/>
                  </a:lnTo>
                  <a:lnTo>
                    <a:pt x="33299" y="0"/>
                  </a:lnTo>
                  <a:close/>
                </a:path>
              </a:pathLst>
            </a:custGeom>
            <a:grpFill/>
          </p:spPr>
          <p:txBody>
            <a:bodyPr wrap="square" lIns="0" tIns="0" rIns="0" bIns="0" rtlCol="0"/>
            <a:lstStyle/>
            <a:p>
              <a:endParaRPr dirty="0"/>
            </a:p>
          </p:txBody>
        </p:sp>
        <p:sp>
          <p:nvSpPr>
            <p:cNvPr id="172" name="object 172"/>
            <p:cNvSpPr/>
            <p:nvPr/>
          </p:nvSpPr>
          <p:spPr>
            <a:xfrm>
              <a:off x="10072893" y="2184074"/>
              <a:ext cx="36195" cy="791845"/>
            </a:xfrm>
            <a:custGeom>
              <a:avLst/>
              <a:gdLst/>
              <a:ahLst/>
              <a:cxnLst/>
              <a:rect l="l" t="t" r="r" b="b"/>
              <a:pathLst>
                <a:path w="36195" h="791844">
                  <a:moveTo>
                    <a:pt x="1447" y="0"/>
                  </a:moveTo>
                  <a:lnTo>
                    <a:pt x="1447" y="791489"/>
                  </a:lnTo>
                  <a:lnTo>
                    <a:pt x="0" y="791489"/>
                  </a:lnTo>
                  <a:lnTo>
                    <a:pt x="36194" y="791489"/>
                  </a:lnTo>
                  <a:lnTo>
                    <a:pt x="34747" y="791489"/>
                  </a:lnTo>
                  <a:lnTo>
                    <a:pt x="34747" y="0"/>
                  </a:lnTo>
                </a:path>
              </a:pathLst>
            </a:custGeom>
            <a:grpFill/>
            <a:ln w="8684">
              <a:solidFill>
                <a:srgbClr val="000000"/>
              </a:solidFill>
            </a:ln>
          </p:spPr>
          <p:txBody>
            <a:bodyPr wrap="square" lIns="0" tIns="0" rIns="0" bIns="0" rtlCol="0"/>
            <a:lstStyle/>
            <a:p>
              <a:endParaRPr dirty="0"/>
            </a:p>
          </p:txBody>
        </p:sp>
        <p:sp>
          <p:nvSpPr>
            <p:cNvPr id="173" name="object 173"/>
            <p:cNvSpPr/>
            <p:nvPr/>
          </p:nvSpPr>
          <p:spPr>
            <a:xfrm>
              <a:off x="10111981" y="2184069"/>
              <a:ext cx="33655" cy="805815"/>
            </a:xfrm>
            <a:custGeom>
              <a:avLst/>
              <a:gdLst/>
              <a:ahLst/>
              <a:cxnLst/>
              <a:rect l="l" t="t" r="r" b="b"/>
              <a:pathLst>
                <a:path w="33654" h="805814">
                  <a:moveTo>
                    <a:pt x="33299" y="0"/>
                  </a:moveTo>
                  <a:lnTo>
                    <a:pt x="0" y="0"/>
                  </a:lnTo>
                  <a:lnTo>
                    <a:pt x="0" y="805738"/>
                  </a:lnTo>
                  <a:lnTo>
                    <a:pt x="33299" y="805738"/>
                  </a:lnTo>
                  <a:lnTo>
                    <a:pt x="33299" y="0"/>
                  </a:lnTo>
                  <a:close/>
                </a:path>
              </a:pathLst>
            </a:custGeom>
            <a:grpFill/>
          </p:spPr>
          <p:txBody>
            <a:bodyPr wrap="square" lIns="0" tIns="0" rIns="0" bIns="0" rtlCol="0"/>
            <a:lstStyle/>
            <a:p>
              <a:endParaRPr dirty="0"/>
            </a:p>
          </p:txBody>
        </p:sp>
        <p:sp>
          <p:nvSpPr>
            <p:cNvPr id="174" name="object 174"/>
            <p:cNvSpPr/>
            <p:nvPr/>
          </p:nvSpPr>
          <p:spPr>
            <a:xfrm>
              <a:off x="10110536" y="2184074"/>
              <a:ext cx="36195" cy="805815"/>
            </a:xfrm>
            <a:custGeom>
              <a:avLst/>
              <a:gdLst/>
              <a:ahLst/>
              <a:cxnLst/>
              <a:rect l="l" t="t" r="r" b="b"/>
              <a:pathLst>
                <a:path w="36195" h="805814">
                  <a:moveTo>
                    <a:pt x="1447" y="0"/>
                  </a:moveTo>
                  <a:lnTo>
                    <a:pt x="1447" y="805738"/>
                  </a:lnTo>
                  <a:lnTo>
                    <a:pt x="0" y="805738"/>
                  </a:lnTo>
                  <a:lnTo>
                    <a:pt x="36194" y="805738"/>
                  </a:lnTo>
                  <a:lnTo>
                    <a:pt x="34747" y="805738"/>
                  </a:lnTo>
                  <a:lnTo>
                    <a:pt x="34747" y="0"/>
                  </a:lnTo>
                </a:path>
              </a:pathLst>
            </a:custGeom>
            <a:grpFill/>
            <a:ln w="8684">
              <a:solidFill>
                <a:srgbClr val="000000"/>
              </a:solidFill>
            </a:ln>
          </p:spPr>
          <p:txBody>
            <a:bodyPr wrap="square" lIns="0" tIns="0" rIns="0" bIns="0" rtlCol="0"/>
            <a:lstStyle/>
            <a:p>
              <a:endParaRPr dirty="0"/>
            </a:p>
          </p:txBody>
        </p:sp>
        <p:sp>
          <p:nvSpPr>
            <p:cNvPr id="175" name="object 175"/>
            <p:cNvSpPr/>
            <p:nvPr/>
          </p:nvSpPr>
          <p:spPr>
            <a:xfrm>
              <a:off x="10148176" y="2184069"/>
              <a:ext cx="33655" cy="807085"/>
            </a:xfrm>
            <a:custGeom>
              <a:avLst/>
              <a:gdLst/>
              <a:ahLst/>
              <a:cxnLst/>
              <a:rect l="l" t="t" r="r" b="b"/>
              <a:pathLst>
                <a:path w="33654" h="807085">
                  <a:moveTo>
                    <a:pt x="33299" y="0"/>
                  </a:moveTo>
                  <a:lnTo>
                    <a:pt x="0" y="0"/>
                  </a:lnTo>
                  <a:lnTo>
                    <a:pt x="0" y="807034"/>
                  </a:lnTo>
                  <a:lnTo>
                    <a:pt x="33299" y="807034"/>
                  </a:lnTo>
                  <a:lnTo>
                    <a:pt x="33299" y="0"/>
                  </a:lnTo>
                  <a:close/>
                </a:path>
              </a:pathLst>
            </a:custGeom>
            <a:grpFill/>
          </p:spPr>
          <p:txBody>
            <a:bodyPr wrap="square" lIns="0" tIns="0" rIns="0" bIns="0" rtlCol="0"/>
            <a:lstStyle/>
            <a:p>
              <a:endParaRPr dirty="0"/>
            </a:p>
          </p:txBody>
        </p:sp>
        <p:sp>
          <p:nvSpPr>
            <p:cNvPr id="176" name="object 176"/>
            <p:cNvSpPr/>
            <p:nvPr/>
          </p:nvSpPr>
          <p:spPr>
            <a:xfrm>
              <a:off x="10146731" y="2184074"/>
              <a:ext cx="36195" cy="807085"/>
            </a:xfrm>
            <a:custGeom>
              <a:avLst/>
              <a:gdLst/>
              <a:ahLst/>
              <a:cxnLst/>
              <a:rect l="l" t="t" r="r" b="b"/>
              <a:pathLst>
                <a:path w="36195" h="807085">
                  <a:moveTo>
                    <a:pt x="1447" y="0"/>
                  </a:moveTo>
                  <a:lnTo>
                    <a:pt x="1447" y="807034"/>
                  </a:lnTo>
                  <a:lnTo>
                    <a:pt x="0" y="807034"/>
                  </a:lnTo>
                  <a:lnTo>
                    <a:pt x="36194" y="807034"/>
                  </a:lnTo>
                  <a:lnTo>
                    <a:pt x="34747" y="807034"/>
                  </a:lnTo>
                  <a:lnTo>
                    <a:pt x="34747" y="0"/>
                  </a:lnTo>
                </a:path>
              </a:pathLst>
            </a:custGeom>
            <a:grpFill/>
            <a:ln w="8684">
              <a:solidFill>
                <a:srgbClr val="000000"/>
              </a:solidFill>
            </a:ln>
          </p:spPr>
          <p:txBody>
            <a:bodyPr wrap="square" lIns="0" tIns="0" rIns="0" bIns="0" rtlCol="0"/>
            <a:lstStyle/>
            <a:p>
              <a:endParaRPr dirty="0"/>
            </a:p>
          </p:txBody>
        </p:sp>
        <p:sp>
          <p:nvSpPr>
            <p:cNvPr id="177" name="object 177"/>
            <p:cNvSpPr/>
            <p:nvPr/>
          </p:nvSpPr>
          <p:spPr>
            <a:xfrm>
              <a:off x="10185819" y="2184069"/>
              <a:ext cx="33655" cy="809625"/>
            </a:xfrm>
            <a:custGeom>
              <a:avLst/>
              <a:gdLst/>
              <a:ahLst/>
              <a:cxnLst/>
              <a:rect l="l" t="t" r="r" b="b"/>
              <a:pathLst>
                <a:path w="33654" h="809625">
                  <a:moveTo>
                    <a:pt x="33299" y="0"/>
                  </a:moveTo>
                  <a:lnTo>
                    <a:pt x="0" y="0"/>
                  </a:lnTo>
                  <a:lnTo>
                    <a:pt x="0" y="809625"/>
                  </a:lnTo>
                  <a:lnTo>
                    <a:pt x="33299" y="809625"/>
                  </a:lnTo>
                  <a:lnTo>
                    <a:pt x="33299" y="0"/>
                  </a:lnTo>
                  <a:close/>
                </a:path>
              </a:pathLst>
            </a:custGeom>
            <a:grpFill/>
          </p:spPr>
          <p:txBody>
            <a:bodyPr wrap="square" lIns="0" tIns="0" rIns="0" bIns="0" rtlCol="0"/>
            <a:lstStyle/>
            <a:p>
              <a:endParaRPr dirty="0"/>
            </a:p>
          </p:txBody>
        </p:sp>
        <p:sp>
          <p:nvSpPr>
            <p:cNvPr id="178" name="object 178"/>
            <p:cNvSpPr/>
            <p:nvPr/>
          </p:nvSpPr>
          <p:spPr>
            <a:xfrm>
              <a:off x="10184374" y="2184074"/>
              <a:ext cx="36195" cy="809625"/>
            </a:xfrm>
            <a:custGeom>
              <a:avLst/>
              <a:gdLst/>
              <a:ahLst/>
              <a:cxnLst/>
              <a:rect l="l" t="t" r="r" b="b"/>
              <a:pathLst>
                <a:path w="36195" h="809625">
                  <a:moveTo>
                    <a:pt x="1447" y="0"/>
                  </a:moveTo>
                  <a:lnTo>
                    <a:pt x="1447" y="809625"/>
                  </a:lnTo>
                  <a:lnTo>
                    <a:pt x="0" y="809625"/>
                  </a:lnTo>
                  <a:lnTo>
                    <a:pt x="36194" y="809625"/>
                  </a:lnTo>
                  <a:lnTo>
                    <a:pt x="34747" y="809625"/>
                  </a:lnTo>
                  <a:lnTo>
                    <a:pt x="34747" y="0"/>
                  </a:lnTo>
                </a:path>
              </a:pathLst>
            </a:custGeom>
            <a:grpFill/>
            <a:ln w="8684">
              <a:solidFill>
                <a:srgbClr val="000000"/>
              </a:solidFill>
            </a:ln>
          </p:spPr>
          <p:txBody>
            <a:bodyPr wrap="square" lIns="0" tIns="0" rIns="0" bIns="0" rtlCol="0"/>
            <a:lstStyle/>
            <a:p>
              <a:endParaRPr dirty="0"/>
            </a:p>
          </p:txBody>
        </p:sp>
        <p:sp>
          <p:nvSpPr>
            <p:cNvPr id="179" name="object 179"/>
            <p:cNvSpPr/>
            <p:nvPr/>
          </p:nvSpPr>
          <p:spPr>
            <a:xfrm>
              <a:off x="10223462" y="2184069"/>
              <a:ext cx="33655" cy="814069"/>
            </a:xfrm>
            <a:custGeom>
              <a:avLst/>
              <a:gdLst/>
              <a:ahLst/>
              <a:cxnLst/>
              <a:rect l="l" t="t" r="r" b="b"/>
              <a:pathLst>
                <a:path w="33654" h="814069">
                  <a:moveTo>
                    <a:pt x="33299" y="0"/>
                  </a:moveTo>
                  <a:lnTo>
                    <a:pt x="0" y="0"/>
                  </a:lnTo>
                  <a:lnTo>
                    <a:pt x="0" y="813511"/>
                  </a:lnTo>
                  <a:lnTo>
                    <a:pt x="33299" y="813511"/>
                  </a:lnTo>
                  <a:lnTo>
                    <a:pt x="33299" y="0"/>
                  </a:lnTo>
                  <a:close/>
                </a:path>
              </a:pathLst>
            </a:custGeom>
            <a:grpFill/>
          </p:spPr>
          <p:txBody>
            <a:bodyPr wrap="square" lIns="0" tIns="0" rIns="0" bIns="0" rtlCol="0"/>
            <a:lstStyle/>
            <a:p>
              <a:endParaRPr dirty="0"/>
            </a:p>
          </p:txBody>
        </p:sp>
        <p:sp>
          <p:nvSpPr>
            <p:cNvPr id="180" name="object 180"/>
            <p:cNvSpPr/>
            <p:nvPr/>
          </p:nvSpPr>
          <p:spPr>
            <a:xfrm>
              <a:off x="10222016" y="2184074"/>
              <a:ext cx="36195" cy="814069"/>
            </a:xfrm>
            <a:custGeom>
              <a:avLst/>
              <a:gdLst/>
              <a:ahLst/>
              <a:cxnLst/>
              <a:rect l="l" t="t" r="r" b="b"/>
              <a:pathLst>
                <a:path w="36195" h="814069">
                  <a:moveTo>
                    <a:pt x="1447" y="0"/>
                  </a:moveTo>
                  <a:lnTo>
                    <a:pt x="1447" y="813511"/>
                  </a:lnTo>
                  <a:lnTo>
                    <a:pt x="0" y="813511"/>
                  </a:lnTo>
                  <a:lnTo>
                    <a:pt x="36194" y="813511"/>
                  </a:lnTo>
                  <a:lnTo>
                    <a:pt x="34747" y="813511"/>
                  </a:lnTo>
                  <a:lnTo>
                    <a:pt x="34747" y="0"/>
                  </a:lnTo>
                </a:path>
              </a:pathLst>
            </a:custGeom>
            <a:grpFill/>
            <a:ln w="8684">
              <a:solidFill>
                <a:srgbClr val="000000"/>
              </a:solidFill>
            </a:ln>
          </p:spPr>
          <p:txBody>
            <a:bodyPr wrap="square" lIns="0" tIns="0" rIns="0" bIns="0" rtlCol="0"/>
            <a:lstStyle/>
            <a:p>
              <a:endParaRPr dirty="0"/>
            </a:p>
          </p:txBody>
        </p:sp>
        <p:sp>
          <p:nvSpPr>
            <p:cNvPr id="181" name="object 181"/>
            <p:cNvSpPr/>
            <p:nvPr/>
          </p:nvSpPr>
          <p:spPr>
            <a:xfrm>
              <a:off x="10259657" y="2184069"/>
              <a:ext cx="33655" cy="850265"/>
            </a:xfrm>
            <a:custGeom>
              <a:avLst/>
              <a:gdLst/>
              <a:ahLst/>
              <a:cxnLst/>
              <a:rect l="l" t="t" r="r" b="b"/>
              <a:pathLst>
                <a:path w="33654" h="850264">
                  <a:moveTo>
                    <a:pt x="33299" y="0"/>
                  </a:moveTo>
                  <a:lnTo>
                    <a:pt x="0" y="0"/>
                  </a:lnTo>
                  <a:lnTo>
                    <a:pt x="0" y="849782"/>
                  </a:lnTo>
                  <a:lnTo>
                    <a:pt x="33299" y="849782"/>
                  </a:lnTo>
                  <a:lnTo>
                    <a:pt x="33299" y="0"/>
                  </a:lnTo>
                  <a:close/>
                </a:path>
              </a:pathLst>
            </a:custGeom>
            <a:grpFill/>
          </p:spPr>
          <p:txBody>
            <a:bodyPr wrap="square" lIns="0" tIns="0" rIns="0" bIns="0" rtlCol="0"/>
            <a:lstStyle/>
            <a:p>
              <a:endParaRPr dirty="0"/>
            </a:p>
          </p:txBody>
        </p:sp>
        <p:sp>
          <p:nvSpPr>
            <p:cNvPr id="182" name="object 182"/>
            <p:cNvSpPr/>
            <p:nvPr/>
          </p:nvSpPr>
          <p:spPr>
            <a:xfrm>
              <a:off x="10258211" y="2184074"/>
              <a:ext cx="36195" cy="850265"/>
            </a:xfrm>
            <a:custGeom>
              <a:avLst/>
              <a:gdLst/>
              <a:ahLst/>
              <a:cxnLst/>
              <a:rect l="l" t="t" r="r" b="b"/>
              <a:pathLst>
                <a:path w="36195" h="850264">
                  <a:moveTo>
                    <a:pt x="1447" y="0"/>
                  </a:moveTo>
                  <a:lnTo>
                    <a:pt x="1447" y="849782"/>
                  </a:lnTo>
                  <a:lnTo>
                    <a:pt x="0" y="849782"/>
                  </a:lnTo>
                  <a:lnTo>
                    <a:pt x="36194" y="849782"/>
                  </a:lnTo>
                  <a:lnTo>
                    <a:pt x="34747" y="849782"/>
                  </a:lnTo>
                  <a:lnTo>
                    <a:pt x="34747" y="0"/>
                  </a:lnTo>
                </a:path>
              </a:pathLst>
            </a:custGeom>
            <a:grpFill/>
            <a:ln w="8685">
              <a:solidFill>
                <a:srgbClr val="000000"/>
              </a:solidFill>
            </a:ln>
          </p:spPr>
          <p:txBody>
            <a:bodyPr wrap="square" lIns="0" tIns="0" rIns="0" bIns="0" rtlCol="0"/>
            <a:lstStyle/>
            <a:p>
              <a:endParaRPr dirty="0"/>
            </a:p>
          </p:txBody>
        </p:sp>
        <p:sp>
          <p:nvSpPr>
            <p:cNvPr id="183" name="object 183"/>
            <p:cNvSpPr/>
            <p:nvPr/>
          </p:nvSpPr>
          <p:spPr>
            <a:xfrm>
              <a:off x="10297300" y="2184069"/>
              <a:ext cx="33655" cy="850265"/>
            </a:xfrm>
            <a:custGeom>
              <a:avLst/>
              <a:gdLst/>
              <a:ahLst/>
              <a:cxnLst/>
              <a:rect l="l" t="t" r="r" b="b"/>
              <a:pathLst>
                <a:path w="33654" h="850264">
                  <a:moveTo>
                    <a:pt x="33299" y="0"/>
                  </a:moveTo>
                  <a:lnTo>
                    <a:pt x="0" y="0"/>
                  </a:lnTo>
                  <a:lnTo>
                    <a:pt x="0" y="849782"/>
                  </a:lnTo>
                  <a:lnTo>
                    <a:pt x="33299" y="849782"/>
                  </a:lnTo>
                  <a:lnTo>
                    <a:pt x="33299" y="0"/>
                  </a:lnTo>
                  <a:close/>
                </a:path>
              </a:pathLst>
            </a:custGeom>
            <a:grpFill/>
          </p:spPr>
          <p:txBody>
            <a:bodyPr wrap="square" lIns="0" tIns="0" rIns="0" bIns="0" rtlCol="0"/>
            <a:lstStyle/>
            <a:p>
              <a:endParaRPr dirty="0"/>
            </a:p>
          </p:txBody>
        </p:sp>
        <p:sp>
          <p:nvSpPr>
            <p:cNvPr id="184" name="object 184"/>
            <p:cNvSpPr/>
            <p:nvPr/>
          </p:nvSpPr>
          <p:spPr>
            <a:xfrm>
              <a:off x="10295854" y="2184074"/>
              <a:ext cx="36195" cy="850265"/>
            </a:xfrm>
            <a:custGeom>
              <a:avLst/>
              <a:gdLst/>
              <a:ahLst/>
              <a:cxnLst/>
              <a:rect l="l" t="t" r="r" b="b"/>
              <a:pathLst>
                <a:path w="36195" h="850264">
                  <a:moveTo>
                    <a:pt x="1447" y="0"/>
                  </a:moveTo>
                  <a:lnTo>
                    <a:pt x="1447" y="849782"/>
                  </a:lnTo>
                  <a:lnTo>
                    <a:pt x="0" y="849782"/>
                  </a:lnTo>
                  <a:lnTo>
                    <a:pt x="36194" y="849782"/>
                  </a:lnTo>
                  <a:lnTo>
                    <a:pt x="34747" y="849782"/>
                  </a:lnTo>
                  <a:lnTo>
                    <a:pt x="34747" y="0"/>
                  </a:lnTo>
                </a:path>
              </a:pathLst>
            </a:custGeom>
            <a:grpFill/>
            <a:ln w="8685">
              <a:solidFill>
                <a:srgbClr val="000000"/>
              </a:solidFill>
            </a:ln>
          </p:spPr>
          <p:txBody>
            <a:bodyPr wrap="square" lIns="0" tIns="0" rIns="0" bIns="0" rtlCol="0"/>
            <a:lstStyle/>
            <a:p>
              <a:endParaRPr dirty="0"/>
            </a:p>
          </p:txBody>
        </p:sp>
        <p:sp>
          <p:nvSpPr>
            <p:cNvPr id="185" name="object 185"/>
            <p:cNvSpPr/>
            <p:nvPr/>
          </p:nvSpPr>
          <p:spPr>
            <a:xfrm>
              <a:off x="10334942" y="2184069"/>
              <a:ext cx="33655" cy="859155"/>
            </a:xfrm>
            <a:custGeom>
              <a:avLst/>
              <a:gdLst/>
              <a:ahLst/>
              <a:cxnLst/>
              <a:rect l="l" t="t" r="r" b="b"/>
              <a:pathLst>
                <a:path w="33654" h="859155">
                  <a:moveTo>
                    <a:pt x="33299" y="0"/>
                  </a:moveTo>
                  <a:lnTo>
                    <a:pt x="0" y="0"/>
                  </a:lnTo>
                  <a:lnTo>
                    <a:pt x="0" y="858850"/>
                  </a:lnTo>
                  <a:lnTo>
                    <a:pt x="33299" y="858850"/>
                  </a:lnTo>
                  <a:lnTo>
                    <a:pt x="33299" y="0"/>
                  </a:lnTo>
                  <a:close/>
                </a:path>
              </a:pathLst>
            </a:custGeom>
            <a:grpFill/>
          </p:spPr>
          <p:txBody>
            <a:bodyPr wrap="square" lIns="0" tIns="0" rIns="0" bIns="0" rtlCol="0"/>
            <a:lstStyle/>
            <a:p>
              <a:endParaRPr dirty="0"/>
            </a:p>
          </p:txBody>
        </p:sp>
        <p:sp>
          <p:nvSpPr>
            <p:cNvPr id="186" name="object 186"/>
            <p:cNvSpPr/>
            <p:nvPr/>
          </p:nvSpPr>
          <p:spPr>
            <a:xfrm>
              <a:off x="10333497" y="2184074"/>
              <a:ext cx="36195" cy="859155"/>
            </a:xfrm>
            <a:custGeom>
              <a:avLst/>
              <a:gdLst/>
              <a:ahLst/>
              <a:cxnLst/>
              <a:rect l="l" t="t" r="r" b="b"/>
              <a:pathLst>
                <a:path w="36195" h="859155">
                  <a:moveTo>
                    <a:pt x="1447" y="0"/>
                  </a:moveTo>
                  <a:lnTo>
                    <a:pt x="1447" y="858850"/>
                  </a:lnTo>
                  <a:lnTo>
                    <a:pt x="0" y="858850"/>
                  </a:lnTo>
                  <a:lnTo>
                    <a:pt x="36194" y="858850"/>
                  </a:lnTo>
                  <a:lnTo>
                    <a:pt x="34747" y="858850"/>
                  </a:lnTo>
                  <a:lnTo>
                    <a:pt x="34747" y="0"/>
                  </a:lnTo>
                </a:path>
              </a:pathLst>
            </a:custGeom>
            <a:grpFill/>
            <a:ln w="8685">
              <a:solidFill>
                <a:srgbClr val="000000"/>
              </a:solidFill>
            </a:ln>
          </p:spPr>
          <p:txBody>
            <a:bodyPr wrap="square" lIns="0" tIns="0" rIns="0" bIns="0" rtlCol="0"/>
            <a:lstStyle/>
            <a:p>
              <a:endParaRPr dirty="0"/>
            </a:p>
          </p:txBody>
        </p:sp>
        <p:sp>
          <p:nvSpPr>
            <p:cNvPr id="187" name="object 187"/>
            <p:cNvSpPr/>
            <p:nvPr/>
          </p:nvSpPr>
          <p:spPr>
            <a:xfrm>
              <a:off x="10371137" y="2184069"/>
              <a:ext cx="33655" cy="877569"/>
            </a:xfrm>
            <a:custGeom>
              <a:avLst/>
              <a:gdLst/>
              <a:ahLst/>
              <a:cxnLst/>
              <a:rect l="l" t="t" r="r" b="b"/>
              <a:pathLst>
                <a:path w="33654" h="877569">
                  <a:moveTo>
                    <a:pt x="33299" y="0"/>
                  </a:moveTo>
                  <a:lnTo>
                    <a:pt x="0" y="0"/>
                  </a:lnTo>
                  <a:lnTo>
                    <a:pt x="0" y="876985"/>
                  </a:lnTo>
                  <a:lnTo>
                    <a:pt x="33299" y="876985"/>
                  </a:lnTo>
                  <a:lnTo>
                    <a:pt x="33299" y="0"/>
                  </a:lnTo>
                  <a:close/>
                </a:path>
              </a:pathLst>
            </a:custGeom>
            <a:grpFill/>
          </p:spPr>
          <p:txBody>
            <a:bodyPr wrap="square" lIns="0" tIns="0" rIns="0" bIns="0" rtlCol="0"/>
            <a:lstStyle/>
            <a:p>
              <a:endParaRPr dirty="0"/>
            </a:p>
          </p:txBody>
        </p:sp>
        <p:sp>
          <p:nvSpPr>
            <p:cNvPr id="188" name="object 188"/>
            <p:cNvSpPr/>
            <p:nvPr/>
          </p:nvSpPr>
          <p:spPr>
            <a:xfrm>
              <a:off x="10369692" y="2184074"/>
              <a:ext cx="36195" cy="877569"/>
            </a:xfrm>
            <a:custGeom>
              <a:avLst/>
              <a:gdLst/>
              <a:ahLst/>
              <a:cxnLst/>
              <a:rect l="l" t="t" r="r" b="b"/>
              <a:pathLst>
                <a:path w="36195" h="877569">
                  <a:moveTo>
                    <a:pt x="1447" y="0"/>
                  </a:moveTo>
                  <a:lnTo>
                    <a:pt x="1447" y="876985"/>
                  </a:lnTo>
                  <a:lnTo>
                    <a:pt x="0" y="876985"/>
                  </a:lnTo>
                  <a:lnTo>
                    <a:pt x="36194" y="876985"/>
                  </a:lnTo>
                  <a:lnTo>
                    <a:pt x="34747" y="876985"/>
                  </a:lnTo>
                  <a:lnTo>
                    <a:pt x="34747" y="0"/>
                  </a:lnTo>
                </a:path>
              </a:pathLst>
            </a:custGeom>
            <a:grpFill/>
            <a:ln w="8685">
              <a:solidFill>
                <a:srgbClr val="000000"/>
              </a:solidFill>
            </a:ln>
          </p:spPr>
          <p:txBody>
            <a:bodyPr wrap="square" lIns="0" tIns="0" rIns="0" bIns="0" rtlCol="0"/>
            <a:lstStyle/>
            <a:p>
              <a:endParaRPr dirty="0"/>
            </a:p>
          </p:txBody>
        </p:sp>
        <p:sp>
          <p:nvSpPr>
            <p:cNvPr id="189" name="object 189"/>
            <p:cNvSpPr/>
            <p:nvPr/>
          </p:nvSpPr>
          <p:spPr>
            <a:xfrm>
              <a:off x="10408780" y="2184069"/>
              <a:ext cx="33655" cy="886460"/>
            </a:xfrm>
            <a:custGeom>
              <a:avLst/>
              <a:gdLst/>
              <a:ahLst/>
              <a:cxnLst/>
              <a:rect l="l" t="t" r="r" b="b"/>
              <a:pathLst>
                <a:path w="33654" h="886460">
                  <a:moveTo>
                    <a:pt x="33299" y="0"/>
                  </a:moveTo>
                  <a:lnTo>
                    <a:pt x="0" y="0"/>
                  </a:lnTo>
                  <a:lnTo>
                    <a:pt x="0" y="886053"/>
                  </a:lnTo>
                  <a:lnTo>
                    <a:pt x="33299" y="886053"/>
                  </a:lnTo>
                  <a:lnTo>
                    <a:pt x="33299" y="0"/>
                  </a:lnTo>
                  <a:close/>
                </a:path>
              </a:pathLst>
            </a:custGeom>
            <a:grpFill/>
          </p:spPr>
          <p:txBody>
            <a:bodyPr wrap="square" lIns="0" tIns="0" rIns="0" bIns="0" rtlCol="0"/>
            <a:lstStyle/>
            <a:p>
              <a:endParaRPr dirty="0"/>
            </a:p>
          </p:txBody>
        </p:sp>
        <p:sp>
          <p:nvSpPr>
            <p:cNvPr id="190" name="object 190"/>
            <p:cNvSpPr/>
            <p:nvPr/>
          </p:nvSpPr>
          <p:spPr>
            <a:xfrm>
              <a:off x="10407335" y="2184074"/>
              <a:ext cx="36195" cy="886460"/>
            </a:xfrm>
            <a:custGeom>
              <a:avLst/>
              <a:gdLst/>
              <a:ahLst/>
              <a:cxnLst/>
              <a:rect l="l" t="t" r="r" b="b"/>
              <a:pathLst>
                <a:path w="36195" h="886460">
                  <a:moveTo>
                    <a:pt x="1447" y="0"/>
                  </a:moveTo>
                  <a:lnTo>
                    <a:pt x="1447" y="886053"/>
                  </a:lnTo>
                  <a:lnTo>
                    <a:pt x="0" y="886053"/>
                  </a:lnTo>
                  <a:lnTo>
                    <a:pt x="36194" y="886053"/>
                  </a:lnTo>
                  <a:lnTo>
                    <a:pt x="34747" y="886053"/>
                  </a:lnTo>
                  <a:lnTo>
                    <a:pt x="34747" y="0"/>
                  </a:lnTo>
                </a:path>
              </a:pathLst>
            </a:custGeom>
            <a:grpFill/>
            <a:ln w="8685">
              <a:solidFill>
                <a:srgbClr val="000000"/>
              </a:solidFill>
            </a:ln>
          </p:spPr>
          <p:txBody>
            <a:bodyPr wrap="square" lIns="0" tIns="0" rIns="0" bIns="0" rtlCol="0"/>
            <a:lstStyle/>
            <a:p>
              <a:endParaRPr dirty="0"/>
            </a:p>
          </p:txBody>
        </p:sp>
        <p:sp>
          <p:nvSpPr>
            <p:cNvPr id="191" name="object 191"/>
            <p:cNvSpPr/>
            <p:nvPr/>
          </p:nvSpPr>
          <p:spPr>
            <a:xfrm>
              <a:off x="10446423" y="2184069"/>
              <a:ext cx="33655" cy="889000"/>
            </a:xfrm>
            <a:custGeom>
              <a:avLst/>
              <a:gdLst/>
              <a:ahLst/>
              <a:cxnLst/>
              <a:rect l="l" t="t" r="r" b="b"/>
              <a:pathLst>
                <a:path w="33654" h="889000">
                  <a:moveTo>
                    <a:pt x="33299" y="0"/>
                  </a:moveTo>
                  <a:lnTo>
                    <a:pt x="0" y="0"/>
                  </a:lnTo>
                  <a:lnTo>
                    <a:pt x="0" y="888644"/>
                  </a:lnTo>
                  <a:lnTo>
                    <a:pt x="33299" y="888644"/>
                  </a:lnTo>
                  <a:lnTo>
                    <a:pt x="33299" y="0"/>
                  </a:lnTo>
                  <a:close/>
                </a:path>
              </a:pathLst>
            </a:custGeom>
            <a:grpFill/>
          </p:spPr>
          <p:txBody>
            <a:bodyPr wrap="square" lIns="0" tIns="0" rIns="0" bIns="0" rtlCol="0"/>
            <a:lstStyle/>
            <a:p>
              <a:endParaRPr dirty="0"/>
            </a:p>
          </p:txBody>
        </p:sp>
        <p:sp>
          <p:nvSpPr>
            <p:cNvPr id="192" name="object 192"/>
            <p:cNvSpPr/>
            <p:nvPr/>
          </p:nvSpPr>
          <p:spPr>
            <a:xfrm>
              <a:off x="10444977" y="2184074"/>
              <a:ext cx="36195" cy="889000"/>
            </a:xfrm>
            <a:custGeom>
              <a:avLst/>
              <a:gdLst/>
              <a:ahLst/>
              <a:cxnLst/>
              <a:rect l="l" t="t" r="r" b="b"/>
              <a:pathLst>
                <a:path w="36195" h="889000">
                  <a:moveTo>
                    <a:pt x="1447" y="0"/>
                  </a:moveTo>
                  <a:lnTo>
                    <a:pt x="1447" y="888644"/>
                  </a:lnTo>
                  <a:lnTo>
                    <a:pt x="0" y="888644"/>
                  </a:lnTo>
                  <a:lnTo>
                    <a:pt x="36194" y="888644"/>
                  </a:lnTo>
                  <a:lnTo>
                    <a:pt x="34747" y="888644"/>
                  </a:lnTo>
                  <a:lnTo>
                    <a:pt x="34747" y="0"/>
                  </a:lnTo>
                </a:path>
              </a:pathLst>
            </a:custGeom>
            <a:grpFill/>
            <a:ln w="8685">
              <a:solidFill>
                <a:srgbClr val="000000"/>
              </a:solidFill>
            </a:ln>
          </p:spPr>
          <p:txBody>
            <a:bodyPr wrap="square" lIns="0" tIns="0" rIns="0" bIns="0" rtlCol="0"/>
            <a:lstStyle/>
            <a:p>
              <a:endParaRPr dirty="0"/>
            </a:p>
          </p:txBody>
        </p:sp>
        <p:sp>
          <p:nvSpPr>
            <p:cNvPr id="193" name="object 193"/>
            <p:cNvSpPr/>
            <p:nvPr/>
          </p:nvSpPr>
          <p:spPr>
            <a:xfrm>
              <a:off x="10482618" y="2184069"/>
              <a:ext cx="33655" cy="897890"/>
            </a:xfrm>
            <a:custGeom>
              <a:avLst/>
              <a:gdLst/>
              <a:ahLst/>
              <a:cxnLst/>
              <a:rect l="l" t="t" r="r" b="b"/>
              <a:pathLst>
                <a:path w="33654" h="897889">
                  <a:moveTo>
                    <a:pt x="33299" y="0"/>
                  </a:moveTo>
                  <a:lnTo>
                    <a:pt x="0" y="0"/>
                  </a:lnTo>
                  <a:lnTo>
                    <a:pt x="0" y="897712"/>
                  </a:lnTo>
                  <a:lnTo>
                    <a:pt x="33299" y="897712"/>
                  </a:lnTo>
                  <a:lnTo>
                    <a:pt x="33299" y="0"/>
                  </a:lnTo>
                  <a:close/>
                </a:path>
              </a:pathLst>
            </a:custGeom>
            <a:grpFill/>
          </p:spPr>
          <p:txBody>
            <a:bodyPr wrap="square" lIns="0" tIns="0" rIns="0" bIns="0" rtlCol="0"/>
            <a:lstStyle/>
            <a:p>
              <a:endParaRPr dirty="0"/>
            </a:p>
          </p:txBody>
        </p:sp>
        <p:sp>
          <p:nvSpPr>
            <p:cNvPr id="194" name="object 194"/>
            <p:cNvSpPr/>
            <p:nvPr/>
          </p:nvSpPr>
          <p:spPr>
            <a:xfrm>
              <a:off x="10481173" y="2184074"/>
              <a:ext cx="36195" cy="897890"/>
            </a:xfrm>
            <a:custGeom>
              <a:avLst/>
              <a:gdLst/>
              <a:ahLst/>
              <a:cxnLst/>
              <a:rect l="l" t="t" r="r" b="b"/>
              <a:pathLst>
                <a:path w="36195" h="897889">
                  <a:moveTo>
                    <a:pt x="1447" y="0"/>
                  </a:moveTo>
                  <a:lnTo>
                    <a:pt x="1447" y="897712"/>
                  </a:lnTo>
                  <a:lnTo>
                    <a:pt x="0" y="897712"/>
                  </a:lnTo>
                  <a:lnTo>
                    <a:pt x="36194" y="897712"/>
                  </a:lnTo>
                  <a:lnTo>
                    <a:pt x="34747" y="897712"/>
                  </a:lnTo>
                  <a:lnTo>
                    <a:pt x="34747" y="0"/>
                  </a:lnTo>
                </a:path>
              </a:pathLst>
            </a:custGeom>
            <a:grpFill/>
            <a:ln w="8685">
              <a:solidFill>
                <a:srgbClr val="000000"/>
              </a:solidFill>
            </a:ln>
          </p:spPr>
          <p:txBody>
            <a:bodyPr wrap="square" lIns="0" tIns="0" rIns="0" bIns="0" rtlCol="0"/>
            <a:lstStyle/>
            <a:p>
              <a:endParaRPr dirty="0"/>
            </a:p>
          </p:txBody>
        </p:sp>
        <p:sp>
          <p:nvSpPr>
            <p:cNvPr id="195" name="object 195"/>
            <p:cNvSpPr/>
            <p:nvPr/>
          </p:nvSpPr>
          <p:spPr>
            <a:xfrm>
              <a:off x="10520261" y="2184069"/>
              <a:ext cx="33655" cy="901700"/>
            </a:xfrm>
            <a:custGeom>
              <a:avLst/>
              <a:gdLst/>
              <a:ahLst/>
              <a:cxnLst/>
              <a:rect l="l" t="t" r="r" b="b"/>
              <a:pathLst>
                <a:path w="33654" h="901700">
                  <a:moveTo>
                    <a:pt x="33299" y="0"/>
                  </a:moveTo>
                  <a:lnTo>
                    <a:pt x="0" y="0"/>
                  </a:lnTo>
                  <a:lnTo>
                    <a:pt x="0" y="901598"/>
                  </a:lnTo>
                  <a:lnTo>
                    <a:pt x="33299" y="901598"/>
                  </a:lnTo>
                  <a:lnTo>
                    <a:pt x="33299" y="0"/>
                  </a:lnTo>
                  <a:close/>
                </a:path>
              </a:pathLst>
            </a:custGeom>
            <a:grpFill/>
          </p:spPr>
          <p:txBody>
            <a:bodyPr wrap="square" lIns="0" tIns="0" rIns="0" bIns="0" rtlCol="0"/>
            <a:lstStyle/>
            <a:p>
              <a:endParaRPr dirty="0"/>
            </a:p>
          </p:txBody>
        </p:sp>
        <p:sp>
          <p:nvSpPr>
            <p:cNvPr id="196" name="object 196"/>
            <p:cNvSpPr/>
            <p:nvPr/>
          </p:nvSpPr>
          <p:spPr>
            <a:xfrm>
              <a:off x="10518816" y="2184074"/>
              <a:ext cx="36195" cy="901700"/>
            </a:xfrm>
            <a:custGeom>
              <a:avLst/>
              <a:gdLst/>
              <a:ahLst/>
              <a:cxnLst/>
              <a:rect l="l" t="t" r="r" b="b"/>
              <a:pathLst>
                <a:path w="36195" h="901700">
                  <a:moveTo>
                    <a:pt x="1447" y="0"/>
                  </a:moveTo>
                  <a:lnTo>
                    <a:pt x="1447" y="901598"/>
                  </a:lnTo>
                  <a:lnTo>
                    <a:pt x="0" y="901598"/>
                  </a:lnTo>
                  <a:lnTo>
                    <a:pt x="36194" y="901598"/>
                  </a:lnTo>
                  <a:lnTo>
                    <a:pt x="34747" y="901598"/>
                  </a:lnTo>
                  <a:lnTo>
                    <a:pt x="34747" y="0"/>
                  </a:lnTo>
                </a:path>
              </a:pathLst>
            </a:custGeom>
            <a:grpFill/>
            <a:ln w="8685">
              <a:solidFill>
                <a:srgbClr val="000000"/>
              </a:solidFill>
            </a:ln>
          </p:spPr>
          <p:txBody>
            <a:bodyPr wrap="square" lIns="0" tIns="0" rIns="0" bIns="0" rtlCol="0"/>
            <a:lstStyle/>
            <a:p>
              <a:endParaRPr dirty="0"/>
            </a:p>
          </p:txBody>
        </p:sp>
        <p:sp>
          <p:nvSpPr>
            <p:cNvPr id="197" name="object 197"/>
            <p:cNvSpPr/>
            <p:nvPr/>
          </p:nvSpPr>
          <p:spPr>
            <a:xfrm>
              <a:off x="10557904" y="2184069"/>
              <a:ext cx="33655" cy="908685"/>
            </a:xfrm>
            <a:custGeom>
              <a:avLst/>
              <a:gdLst/>
              <a:ahLst/>
              <a:cxnLst/>
              <a:rect l="l" t="t" r="r" b="b"/>
              <a:pathLst>
                <a:path w="33654" h="908685">
                  <a:moveTo>
                    <a:pt x="33299" y="0"/>
                  </a:moveTo>
                  <a:lnTo>
                    <a:pt x="0" y="0"/>
                  </a:lnTo>
                  <a:lnTo>
                    <a:pt x="0" y="908075"/>
                  </a:lnTo>
                  <a:lnTo>
                    <a:pt x="33299" y="908075"/>
                  </a:lnTo>
                  <a:lnTo>
                    <a:pt x="33299" y="0"/>
                  </a:lnTo>
                  <a:close/>
                </a:path>
              </a:pathLst>
            </a:custGeom>
            <a:grpFill/>
          </p:spPr>
          <p:txBody>
            <a:bodyPr wrap="square" lIns="0" tIns="0" rIns="0" bIns="0" rtlCol="0"/>
            <a:lstStyle/>
            <a:p>
              <a:endParaRPr dirty="0"/>
            </a:p>
          </p:txBody>
        </p:sp>
        <p:sp>
          <p:nvSpPr>
            <p:cNvPr id="198" name="object 198"/>
            <p:cNvSpPr/>
            <p:nvPr/>
          </p:nvSpPr>
          <p:spPr>
            <a:xfrm>
              <a:off x="10556458" y="2184074"/>
              <a:ext cx="36195" cy="908685"/>
            </a:xfrm>
            <a:custGeom>
              <a:avLst/>
              <a:gdLst/>
              <a:ahLst/>
              <a:cxnLst/>
              <a:rect l="l" t="t" r="r" b="b"/>
              <a:pathLst>
                <a:path w="36195" h="908685">
                  <a:moveTo>
                    <a:pt x="1447" y="0"/>
                  </a:moveTo>
                  <a:lnTo>
                    <a:pt x="1447" y="908075"/>
                  </a:lnTo>
                  <a:lnTo>
                    <a:pt x="0" y="908075"/>
                  </a:lnTo>
                  <a:lnTo>
                    <a:pt x="36194" y="908075"/>
                  </a:lnTo>
                  <a:lnTo>
                    <a:pt x="34747" y="908075"/>
                  </a:lnTo>
                  <a:lnTo>
                    <a:pt x="34747" y="0"/>
                  </a:lnTo>
                </a:path>
              </a:pathLst>
            </a:custGeom>
            <a:grpFill/>
            <a:ln w="8685">
              <a:solidFill>
                <a:srgbClr val="000000"/>
              </a:solidFill>
            </a:ln>
          </p:spPr>
          <p:txBody>
            <a:bodyPr wrap="square" lIns="0" tIns="0" rIns="0" bIns="0" rtlCol="0"/>
            <a:lstStyle/>
            <a:p>
              <a:endParaRPr dirty="0"/>
            </a:p>
          </p:txBody>
        </p:sp>
        <p:sp>
          <p:nvSpPr>
            <p:cNvPr id="199" name="object 199"/>
            <p:cNvSpPr/>
            <p:nvPr/>
          </p:nvSpPr>
          <p:spPr>
            <a:xfrm>
              <a:off x="10594099" y="2184069"/>
              <a:ext cx="33655" cy="923925"/>
            </a:xfrm>
            <a:custGeom>
              <a:avLst/>
              <a:gdLst/>
              <a:ahLst/>
              <a:cxnLst/>
              <a:rect l="l" t="t" r="r" b="b"/>
              <a:pathLst>
                <a:path w="33654" h="923925">
                  <a:moveTo>
                    <a:pt x="33299" y="0"/>
                  </a:moveTo>
                  <a:lnTo>
                    <a:pt x="0" y="0"/>
                  </a:lnTo>
                  <a:lnTo>
                    <a:pt x="0" y="923620"/>
                  </a:lnTo>
                  <a:lnTo>
                    <a:pt x="33299" y="923620"/>
                  </a:lnTo>
                  <a:lnTo>
                    <a:pt x="33299" y="0"/>
                  </a:lnTo>
                  <a:close/>
                </a:path>
              </a:pathLst>
            </a:custGeom>
            <a:grpFill/>
          </p:spPr>
          <p:txBody>
            <a:bodyPr wrap="square" lIns="0" tIns="0" rIns="0" bIns="0" rtlCol="0"/>
            <a:lstStyle/>
            <a:p>
              <a:endParaRPr dirty="0"/>
            </a:p>
          </p:txBody>
        </p:sp>
        <p:sp>
          <p:nvSpPr>
            <p:cNvPr id="200" name="object 200"/>
            <p:cNvSpPr/>
            <p:nvPr/>
          </p:nvSpPr>
          <p:spPr>
            <a:xfrm>
              <a:off x="10592653" y="2184074"/>
              <a:ext cx="36195" cy="923925"/>
            </a:xfrm>
            <a:custGeom>
              <a:avLst/>
              <a:gdLst/>
              <a:ahLst/>
              <a:cxnLst/>
              <a:rect l="l" t="t" r="r" b="b"/>
              <a:pathLst>
                <a:path w="36195" h="923925">
                  <a:moveTo>
                    <a:pt x="1447" y="0"/>
                  </a:moveTo>
                  <a:lnTo>
                    <a:pt x="1447" y="923620"/>
                  </a:lnTo>
                  <a:lnTo>
                    <a:pt x="0" y="923620"/>
                  </a:lnTo>
                  <a:lnTo>
                    <a:pt x="36194" y="923620"/>
                  </a:lnTo>
                  <a:lnTo>
                    <a:pt x="34747" y="923620"/>
                  </a:lnTo>
                  <a:lnTo>
                    <a:pt x="34747" y="0"/>
                  </a:lnTo>
                </a:path>
              </a:pathLst>
            </a:custGeom>
            <a:grpFill/>
            <a:ln w="8685">
              <a:solidFill>
                <a:srgbClr val="000000"/>
              </a:solidFill>
            </a:ln>
          </p:spPr>
          <p:txBody>
            <a:bodyPr wrap="square" lIns="0" tIns="0" rIns="0" bIns="0" rtlCol="0"/>
            <a:lstStyle/>
            <a:p>
              <a:endParaRPr dirty="0"/>
            </a:p>
          </p:txBody>
        </p:sp>
        <p:sp>
          <p:nvSpPr>
            <p:cNvPr id="201" name="object 201"/>
            <p:cNvSpPr/>
            <p:nvPr/>
          </p:nvSpPr>
          <p:spPr>
            <a:xfrm>
              <a:off x="10631741" y="2184069"/>
              <a:ext cx="33655" cy="927735"/>
            </a:xfrm>
            <a:custGeom>
              <a:avLst/>
              <a:gdLst/>
              <a:ahLst/>
              <a:cxnLst/>
              <a:rect l="l" t="t" r="r" b="b"/>
              <a:pathLst>
                <a:path w="33654" h="927735">
                  <a:moveTo>
                    <a:pt x="33299" y="0"/>
                  </a:moveTo>
                  <a:lnTo>
                    <a:pt x="0" y="0"/>
                  </a:lnTo>
                  <a:lnTo>
                    <a:pt x="0" y="927506"/>
                  </a:lnTo>
                  <a:lnTo>
                    <a:pt x="33299" y="927506"/>
                  </a:lnTo>
                  <a:lnTo>
                    <a:pt x="33299" y="0"/>
                  </a:lnTo>
                  <a:close/>
                </a:path>
              </a:pathLst>
            </a:custGeom>
            <a:grpFill/>
          </p:spPr>
          <p:txBody>
            <a:bodyPr wrap="square" lIns="0" tIns="0" rIns="0" bIns="0" rtlCol="0"/>
            <a:lstStyle/>
            <a:p>
              <a:endParaRPr dirty="0"/>
            </a:p>
          </p:txBody>
        </p:sp>
        <p:sp>
          <p:nvSpPr>
            <p:cNvPr id="202" name="object 202"/>
            <p:cNvSpPr/>
            <p:nvPr/>
          </p:nvSpPr>
          <p:spPr>
            <a:xfrm>
              <a:off x="10630296" y="2184074"/>
              <a:ext cx="36195" cy="927735"/>
            </a:xfrm>
            <a:custGeom>
              <a:avLst/>
              <a:gdLst/>
              <a:ahLst/>
              <a:cxnLst/>
              <a:rect l="l" t="t" r="r" b="b"/>
              <a:pathLst>
                <a:path w="36195" h="927735">
                  <a:moveTo>
                    <a:pt x="1447" y="0"/>
                  </a:moveTo>
                  <a:lnTo>
                    <a:pt x="1447" y="927506"/>
                  </a:lnTo>
                  <a:lnTo>
                    <a:pt x="0" y="927506"/>
                  </a:lnTo>
                  <a:lnTo>
                    <a:pt x="36194" y="927506"/>
                  </a:lnTo>
                  <a:lnTo>
                    <a:pt x="34747" y="927506"/>
                  </a:lnTo>
                  <a:lnTo>
                    <a:pt x="34747" y="0"/>
                  </a:lnTo>
                </a:path>
              </a:pathLst>
            </a:custGeom>
            <a:grpFill/>
            <a:ln w="8685">
              <a:solidFill>
                <a:srgbClr val="000000"/>
              </a:solidFill>
            </a:ln>
          </p:spPr>
          <p:txBody>
            <a:bodyPr wrap="square" lIns="0" tIns="0" rIns="0" bIns="0" rtlCol="0"/>
            <a:lstStyle/>
            <a:p>
              <a:endParaRPr dirty="0"/>
            </a:p>
          </p:txBody>
        </p:sp>
        <p:sp>
          <p:nvSpPr>
            <p:cNvPr id="203" name="object 203"/>
            <p:cNvSpPr/>
            <p:nvPr/>
          </p:nvSpPr>
          <p:spPr>
            <a:xfrm>
              <a:off x="10669384" y="2184069"/>
              <a:ext cx="33655" cy="941069"/>
            </a:xfrm>
            <a:custGeom>
              <a:avLst/>
              <a:gdLst/>
              <a:ahLst/>
              <a:cxnLst/>
              <a:rect l="l" t="t" r="r" b="b"/>
              <a:pathLst>
                <a:path w="33654" h="941069">
                  <a:moveTo>
                    <a:pt x="33299" y="0"/>
                  </a:moveTo>
                  <a:lnTo>
                    <a:pt x="0" y="0"/>
                  </a:lnTo>
                  <a:lnTo>
                    <a:pt x="0" y="940460"/>
                  </a:lnTo>
                  <a:lnTo>
                    <a:pt x="33299" y="940460"/>
                  </a:lnTo>
                  <a:lnTo>
                    <a:pt x="33299" y="0"/>
                  </a:lnTo>
                  <a:close/>
                </a:path>
              </a:pathLst>
            </a:custGeom>
            <a:grpFill/>
          </p:spPr>
          <p:txBody>
            <a:bodyPr wrap="square" lIns="0" tIns="0" rIns="0" bIns="0" rtlCol="0"/>
            <a:lstStyle/>
            <a:p>
              <a:endParaRPr dirty="0"/>
            </a:p>
          </p:txBody>
        </p:sp>
        <p:sp>
          <p:nvSpPr>
            <p:cNvPr id="204" name="object 204"/>
            <p:cNvSpPr/>
            <p:nvPr/>
          </p:nvSpPr>
          <p:spPr>
            <a:xfrm>
              <a:off x="10667939" y="2184074"/>
              <a:ext cx="36195" cy="941069"/>
            </a:xfrm>
            <a:custGeom>
              <a:avLst/>
              <a:gdLst/>
              <a:ahLst/>
              <a:cxnLst/>
              <a:rect l="l" t="t" r="r" b="b"/>
              <a:pathLst>
                <a:path w="36195" h="941069">
                  <a:moveTo>
                    <a:pt x="1447" y="0"/>
                  </a:moveTo>
                  <a:lnTo>
                    <a:pt x="1447" y="940460"/>
                  </a:lnTo>
                  <a:lnTo>
                    <a:pt x="0" y="940460"/>
                  </a:lnTo>
                  <a:lnTo>
                    <a:pt x="36194" y="940460"/>
                  </a:lnTo>
                  <a:lnTo>
                    <a:pt x="34747" y="940460"/>
                  </a:lnTo>
                  <a:lnTo>
                    <a:pt x="34747" y="0"/>
                  </a:lnTo>
                </a:path>
              </a:pathLst>
            </a:custGeom>
            <a:grpFill/>
            <a:ln w="8685">
              <a:solidFill>
                <a:srgbClr val="000000"/>
              </a:solidFill>
            </a:ln>
          </p:spPr>
          <p:txBody>
            <a:bodyPr wrap="square" lIns="0" tIns="0" rIns="0" bIns="0" rtlCol="0"/>
            <a:lstStyle/>
            <a:p>
              <a:endParaRPr dirty="0"/>
            </a:p>
          </p:txBody>
        </p:sp>
        <p:sp>
          <p:nvSpPr>
            <p:cNvPr id="205" name="object 205"/>
            <p:cNvSpPr/>
            <p:nvPr/>
          </p:nvSpPr>
          <p:spPr>
            <a:xfrm>
              <a:off x="10707027" y="2184069"/>
              <a:ext cx="33655" cy="965200"/>
            </a:xfrm>
            <a:custGeom>
              <a:avLst/>
              <a:gdLst/>
              <a:ahLst/>
              <a:cxnLst/>
              <a:rect l="l" t="t" r="r" b="b"/>
              <a:pathLst>
                <a:path w="33654" h="965200">
                  <a:moveTo>
                    <a:pt x="33299" y="0"/>
                  </a:moveTo>
                  <a:lnTo>
                    <a:pt x="0" y="0"/>
                  </a:lnTo>
                  <a:lnTo>
                    <a:pt x="0" y="965073"/>
                  </a:lnTo>
                  <a:lnTo>
                    <a:pt x="33299" y="965073"/>
                  </a:lnTo>
                  <a:lnTo>
                    <a:pt x="33299" y="0"/>
                  </a:lnTo>
                  <a:close/>
                </a:path>
              </a:pathLst>
            </a:custGeom>
            <a:grpFill/>
          </p:spPr>
          <p:txBody>
            <a:bodyPr wrap="square" lIns="0" tIns="0" rIns="0" bIns="0" rtlCol="0"/>
            <a:lstStyle/>
            <a:p>
              <a:endParaRPr dirty="0"/>
            </a:p>
          </p:txBody>
        </p:sp>
        <p:sp>
          <p:nvSpPr>
            <p:cNvPr id="206" name="object 206"/>
            <p:cNvSpPr/>
            <p:nvPr/>
          </p:nvSpPr>
          <p:spPr>
            <a:xfrm>
              <a:off x="10705582" y="2184074"/>
              <a:ext cx="36195" cy="965200"/>
            </a:xfrm>
            <a:custGeom>
              <a:avLst/>
              <a:gdLst/>
              <a:ahLst/>
              <a:cxnLst/>
              <a:rect l="l" t="t" r="r" b="b"/>
              <a:pathLst>
                <a:path w="36195" h="965200">
                  <a:moveTo>
                    <a:pt x="1447" y="0"/>
                  </a:moveTo>
                  <a:lnTo>
                    <a:pt x="1447" y="965073"/>
                  </a:lnTo>
                  <a:lnTo>
                    <a:pt x="0" y="965073"/>
                  </a:lnTo>
                  <a:lnTo>
                    <a:pt x="36194" y="965073"/>
                  </a:lnTo>
                  <a:lnTo>
                    <a:pt x="34747" y="965073"/>
                  </a:lnTo>
                  <a:lnTo>
                    <a:pt x="34747" y="0"/>
                  </a:lnTo>
                </a:path>
              </a:pathLst>
            </a:custGeom>
            <a:grpFill/>
            <a:ln w="8685">
              <a:solidFill>
                <a:srgbClr val="000000"/>
              </a:solidFill>
            </a:ln>
          </p:spPr>
          <p:txBody>
            <a:bodyPr wrap="square" lIns="0" tIns="0" rIns="0" bIns="0" rtlCol="0"/>
            <a:lstStyle/>
            <a:p>
              <a:endParaRPr dirty="0"/>
            </a:p>
          </p:txBody>
        </p:sp>
        <p:sp>
          <p:nvSpPr>
            <p:cNvPr id="207" name="object 207"/>
            <p:cNvSpPr/>
            <p:nvPr/>
          </p:nvSpPr>
          <p:spPr>
            <a:xfrm>
              <a:off x="10743222" y="2184069"/>
              <a:ext cx="33655" cy="967740"/>
            </a:xfrm>
            <a:custGeom>
              <a:avLst/>
              <a:gdLst/>
              <a:ahLst/>
              <a:cxnLst/>
              <a:rect l="l" t="t" r="r" b="b"/>
              <a:pathLst>
                <a:path w="33654" h="967739">
                  <a:moveTo>
                    <a:pt x="33299" y="0"/>
                  </a:moveTo>
                  <a:lnTo>
                    <a:pt x="0" y="0"/>
                  </a:lnTo>
                  <a:lnTo>
                    <a:pt x="0" y="967663"/>
                  </a:lnTo>
                  <a:lnTo>
                    <a:pt x="33299" y="967663"/>
                  </a:lnTo>
                  <a:lnTo>
                    <a:pt x="33299" y="0"/>
                  </a:lnTo>
                  <a:close/>
                </a:path>
              </a:pathLst>
            </a:custGeom>
            <a:grpFill/>
          </p:spPr>
          <p:txBody>
            <a:bodyPr wrap="square" lIns="0" tIns="0" rIns="0" bIns="0" rtlCol="0"/>
            <a:lstStyle/>
            <a:p>
              <a:endParaRPr dirty="0"/>
            </a:p>
          </p:txBody>
        </p:sp>
        <p:sp>
          <p:nvSpPr>
            <p:cNvPr id="208" name="object 208"/>
            <p:cNvSpPr/>
            <p:nvPr/>
          </p:nvSpPr>
          <p:spPr>
            <a:xfrm>
              <a:off x="10741777" y="2184074"/>
              <a:ext cx="36195" cy="967740"/>
            </a:xfrm>
            <a:custGeom>
              <a:avLst/>
              <a:gdLst/>
              <a:ahLst/>
              <a:cxnLst/>
              <a:rect l="l" t="t" r="r" b="b"/>
              <a:pathLst>
                <a:path w="36195" h="967739">
                  <a:moveTo>
                    <a:pt x="1447" y="0"/>
                  </a:moveTo>
                  <a:lnTo>
                    <a:pt x="1447" y="967663"/>
                  </a:lnTo>
                  <a:lnTo>
                    <a:pt x="0" y="967663"/>
                  </a:lnTo>
                  <a:lnTo>
                    <a:pt x="36194" y="967663"/>
                  </a:lnTo>
                  <a:lnTo>
                    <a:pt x="34747" y="967663"/>
                  </a:lnTo>
                  <a:lnTo>
                    <a:pt x="34747" y="0"/>
                  </a:lnTo>
                </a:path>
              </a:pathLst>
            </a:custGeom>
            <a:grpFill/>
            <a:ln w="8685">
              <a:solidFill>
                <a:srgbClr val="000000"/>
              </a:solidFill>
            </a:ln>
          </p:spPr>
          <p:txBody>
            <a:bodyPr wrap="square" lIns="0" tIns="0" rIns="0" bIns="0" rtlCol="0"/>
            <a:lstStyle/>
            <a:p>
              <a:endParaRPr dirty="0"/>
            </a:p>
          </p:txBody>
        </p:sp>
        <p:sp>
          <p:nvSpPr>
            <p:cNvPr id="209" name="object 209"/>
            <p:cNvSpPr/>
            <p:nvPr/>
          </p:nvSpPr>
          <p:spPr>
            <a:xfrm>
              <a:off x="10780865" y="2184069"/>
              <a:ext cx="33655" cy="1002665"/>
            </a:xfrm>
            <a:custGeom>
              <a:avLst/>
              <a:gdLst/>
              <a:ahLst/>
              <a:cxnLst/>
              <a:rect l="l" t="t" r="r" b="b"/>
              <a:pathLst>
                <a:path w="33654" h="1002664">
                  <a:moveTo>
                    <a:pt x="33299" y="0"/>
                  </a:moveTo>
                  <a:lnTo>
                    <a:pt x="0" y="0"/>
                  </a:lnTo>
                  <a:lnTo>
                    <a:pt x="0" y="1002639"/>
                  </a:lnTo>
                  <a:lnTo>
                    <a:pt x="33299" y="1002639"/>
                  </a:lnTo>
                  <a:lnTo>
                    <a:pt x="33299" y="0"/>
                  </a:lnTo>
                  <a:close/>
                </a:path>
              </a:pathLst>
            </a:custGeom>
            <a:grpFill/>
          </p:spPr>
          <p:txBody>
            <a:bodyPr wrap="square" lIns="0" tIns="0" rIns="0" bIns="0" rtlCol="0"/>
            <a:lstStyle/>
            <a:p>
              <a:endParaRPr dirty="0"/>
            </a:p>
          </p:txBody>
        </p:sp>
        <p:sp>
          <p:nvSpPr>
            <p:cNvPr id="210" name="object 210"/>
            <p:cNvSpPr/>
            <p:nvPr/>
          </p:nvSpPr>
          <p:spPr>
            <a:xfrm>
              <a:off x="10779419" y="2184074"/>
              <a:ext cx="36195" cy="1002665"/>
            </a:xfrm>
            <a:custGeom>
              <a:avLst/>
              <a:gdLst/>
              <a:ahLst/>
              <a:cxnLst/>
              <a:rect l="l" t="t" r="r" b="b"/>
              <a:pathLst>
                <a:path w="36195" h="1002664">
                  <a:moveTo>
                    <a:pt x="1447" y="0"/>
                  </a:moveTo>
                  <a:lnTo>
                    <a:pt x="1447" y="1002639"/>
                  </a:lnTo>
                  <a:lnTo>
                    <a:pt x="0" y="1002639"/>
                  </a:lnTo>
                  <a:lnTo>
                    <a:pt x="36194" y="1002639"/>
                  </a:lnTo>
                  <a:lnTo>
                    <a:pt x="34747" y="1002639"/>
                  </a:lnTo>
                  <a:lnTo>
                    <a:pt x="34747" y="0"/>
                  </a:lnTo>
                </a:path>
              </a:pathLst>
            </a:custGeom>
            <a:grpFill/>
            <a:ln w="8685">
              <a:solidFill>
                <a:srgbClr val="000000"/>
              </a:solidFill>
            </a:ln>
          </p:spPr>
          <p:txBody>
            <a:bodyPr wrap="square" lIns="0" tIns="0" rIns="0" bIns="0" rtlCol="0"/>
            <a:lstStyle/>
            <a:p>
              <a:endParaRPr dirty="0"/>
            </a:p>
          </p:txBody>
        </p:sp>
        <p:sp>
          <p:nvSpPr>
            <p:cNvPr id="211" name="object 211"/>
            <p:cNvSpPr/>
            <p:nvPr/>
          </p:nvSpPr>
          <p:spPr>
            <a:xfrm>
              <a:off x="10818507" y="2184069"/>
              <a:ext cx="33655" cy="1017269"/>
            </a:xfrm>
            <a:custGeom>
              <a:avLst/>
              <a:gdLst/>
              <a:ahLst/>
              <a:cxnLst/>
              <a:rect l="l" t="t" r="r" b="b"/>
              <a:pathLst>
                <a:path w="33654" h="1017269">
                  <a:moveTo>
                    <a:pt x="33299" y="0"/>
                  </a:moveTo>
                  <a:lnTo>
                    <a:pt x="0" y="0"/>
                  </a:lnTo>
                  <a:lnTo>
                    <a:pt x="0" y="1016888"/>
                  </a:lnTo>
                  <a:lnTo>
                    <a:pt x="33299" y="1016888"/>
                  </a:lnTo>
                  <a:lnTo>
                    <a:pt x="33299" y="0"/>
                  </a:lnTo>
                  <a:close/>
                </a:path>
              </a:pathLst>
            </a:custGeom>
            <a:grpFill/>
          </p:spPr>
          <p:txBody>
            <a:bodyPr wrap="square" lIns="0" tIns="0" rIns="0" bIns="0" rtlCol="0"/>
            <a:lstStyle/>
            <a:p>
              <a:endParaRPr dirty="0"/>
            </a:p>
          </p:txBody>
        </p:sp>
        <p:sp>
          <p:nvSpPr>
            <p:cNvPr id="212" name="object 212"/>
            <p:cNvSpPr/>
            <p:nvPr/>
          </p:nvSpPr>
          <p:spPr>
            <a:xfrm>
              <a:off x="10817062" y="2184074"/>
              <a:ext cx="36195" cy="1017269"/>
            </a:xfrm>
            <a:custGeom>
              <a:avLst/>
              <a:gdLst/>
              <a:ahLst/>
              <a:cxnLst/>
              <a:rect l="l" t="t" r="r" b="b"/>
              <a:pathLst>
                <a:path w="36195" h="1017269">
                  <a:moveTo>
                    <a:pt x="1447" y="0"/>
                  </a:moveTo>
                  <a:lnTo>
                    <a:pt x="1447" y="1016889"/>
                  </a:lnTo>
                  <a:lnTo>
                    <a:pt x="0" y="1016889"/>
                  </a:lnTo>
                  <a:lnTo>
                    <a:pt x="36194" y="1016889"/>
                  </a:lnTo>
                  <a:lnTo>
                    <a:pt x="34747" y="1016889"/>
                  </a:lnTo>
                  <a:lnTo>
                    <a:pt x="34747" y="0"/>
                  </a:lnTo>
                </a:path>
              </a:pathLst>
            </a:custGeom>
            <a:grpFill/>
            <a:ln w="8685">
              <a:solidFill>
                <a:srgbClr val="000000"/>
              </a:solidFill>
            </a:ln>
          </p:spPr>
          <p:txBody>
            <a:bodyPr wrap="square" lIns="0" tIns="0" rIns="0" bIns="0" rtlCol="0"/>
            <a:lstStyle/>
            <a:p>
              <a:endParaRPr dirty="0"/>
            </a:p>
          </p:txBody>
        </p:sp>
        <p:sp>
          <p:nvSpPr>
            <p:cNvPr id="213" name="object 213"/>
            <p:cNvSpPr/>
            <p:nvPr/>
          </p:nvSpPr>
          <p:spPr>
            <a:xfrm>
              <a:off x="10854702" y="2184069"/>
              <a:ext cx="33655" cy="1031240"/>
            </a:xfrm>
            <a:custGeom>
              <a:avLst/>
              <a:gdLst/>
              <a:ahLst/>
              <a:cxnLst/>
              <a:rect l="l" t="t" r="r" b="b"/>
              <a:pathLst>
                <a:path w="33654" h="1031239">
                  <a:moveTo>
                    <a:pt x="33299" y="0"/>
                  </a:moveTo>
                  <a:lnTo>
                    <a:pt x="0" y="0"/>
                  </a:lnTo>
                  <a:lnTo>
                    <a:pt x="0" y="1031138"/>
                  </a:lnTo>
                  <a:lnTo>
                    <a:pt x="33299" y="1031138"/>
                  </a:lnTo>
                  <a:lnTo>
                    <a:pt x="33299" y="0"/>
                  </a:lnTo>
                  <a:close/>
                </a:path>
              </a:pathLst>
            </a:custGeom>
            <a:grpFill/>
          </p:spPr>
          <p:txBody>
            <a:bodyPr wrap="square" lIns="0" tIns="0" rIns="0" bIns="0" rtlCol="0"/>
            <a:lstStyle/>
            <a:p>
              <a:endParaRPr dirty="0"/>
            </a:p>
          </p:txBody>
        </p:sp>
        <p:sp>
          <p:nvSpPr>
            <p:cNvPr id="214" name="object 214"/>
            <p:cNvSpPr/>
            <p:nvPr/>
          </p:nvSpPr>
          <p:spPr>
            <a:xfrm>
              <a:off x="10853257" y="2184074"/>
              <a:ext cx="36195" cy="1031240"/>
            </a:xfrm>
            <a:custGeom>
              <a:avLst/>
              <a:gdLst/>
              <a:ahLst/>
              <a:cxnLst/>
              <a:rect l="l" t="t" r="r" b="b"/>
              <a:pathLst>
                <a:path w="36195" h="1031239">
                  <a:moveTo>
                    <a:pt x="1447" y="0"/>
                  </a:moveTo>
                  <a:lnTo>
                    <a:pt x="1447" y="1031138"/>
                  </a:lnTo>
                  <a:lnTo>
                    <a:pt x="0" y="1031138"/>
                  </a:lnTo>
                  <a:lnTo>
                    <a:pt x="36194" y="1031138"/>
                  </a:lnTo>
                  <a:lnTo>
                    <a:pt x="34747" y="1031138"/>
                  </a:lnTo>
                  <a:lnTo>
                    <a:pt x="34747" y="0"/>
                  </a:lnTo>
                </a:path>
              </a:pathLst>
            </a:custGeom>
            <a:grpFill/>
            <a:ln w="8685">
              <a:solidFill>
                <a:srgbClr val="000000"/>
              </a:solidFill>
            </a:ln>
          </p:spPr>
          <p:txBody>
            <a:bodyPr wrap="square" lIns="0" tIns="0" rIns="0" bIns="0" rtlCol="0"/>
            <a:lstStyle/>
            <a:p>
              <a:endParaRPr dirty="0"/>
            </a:p>
          </p:txBody>
        </p:sp>
        <p:sp>
          <p:nvSpPr>
            <p:cNvPr id="215" name="object 215"/>
            <p:cNvSpPr/>
            <p:nvPr/>
          </p:nvSpPr>
          <p:spPr>
            <a:xfrm>
              <a:off x="10892345" y="2184069"/>
              <a:ext cx="33655" cy="1036319"/>
            </a:xfrm>
            <a:custGeom>
              <a:avLst/>
              <a:gdLst/>
              <a:ahLst/>
              <a:cxnLst/>
              <a:rect l="l" t="t" r="r" b="b"/>
              <a:pathLst>
                <a:path w="33654" h="1036319">
                  <a:moveTo>
                    <a:pt x="33299" y="0"/>
                  </a:moveTo>
                  <a:lnTo>
                    <a:pt x="0" y="0"/>
                  </a:lnTo>
                  <a:lnTo>
                    <a:pt x="0" y="1036319"/>
                  </a:lnTo>
                  <a:lnTo>
                    <a:pt x="33299" y="1036319"/>
                  </a:lnTo>
                  <a:lnTo>
                    <a:pt x="33299" y="0"/>
                  </a:lnTo>
                  <a:close/>
                </a:path>
              </a:pathLst>
            </a:custGeom>
            <a:grpFill/>
          </p:spPr>
          <p:txBody>
            <a:bodyPr wrap="square" lIns="0" tIns="0" rIns="0" bIns="0" rtlCol="0"/>
            <a:lstStyle/>
            <a:p>
              <a:endParaRPr dirty="0"/>
            </a:p>
          </p:txBody>
        </p:sp>
        <p:sp>
          <p:nvSpPr>
            <p:cNvPr id="216" name="object 216"/>
            <p:cNvSpPr/>
            <p:nvPr/>
          </p:nvSpPr>
          <p:spPr>
            <a:xfrm>
              <a:off x="10890900" y="2184074"/>
              <a:ext cx="36195" cy="1036319"/>
            </a:xfrm>
            <a:custGeom>
              <a:avLst/>
              <a:gdLst/>
              <a:ahLst/>
              <a:cxnLst/>
              <a:rect l="l" t="t" r="r" b="b"/>
              <a:pathLst>
                <a:path w="36195" h="1036319">
                  <a:moveTo>
                    <a:pt x="1447" y="0"/>
                  </a:moveTo>
                  <a:lnTo>
                    <a:pt x="1447" y="1036320"/>
                  </a:lnTo>
                  <a:lnTo>
                    <a:pt x="0" y="1036320"/>
                  </a:lnTo>
                  <a:lnTo>
                    <a:pt x="36194" y="1036320"/>
                  </a:lnTo>
                  <a:lnTo>
                    <a:pt x="34747" y="1036320"/>
                  </a:lnTo>
                  <a:lnTo>
                    <a:pt x="34747" y="0"/>
                  </a:lnTo>
                </a:path>
              </a:pathLst>
            </a:custGeom>
            <a:grpFill/>
            <a:ln w="8685">
              <a:solidFill>
                <a:srgbClr val="000000"/>
              </a:solidFill>
            </a:ln>
          </p:spPr>
          <p:txBody>
            <a:bodyPr wrap="square" lIns="0" tIns="0" rIns="0" bIns="0" rtlCol="0"/>
            <a:lstStyle/>
            <a:p>
              <a:endParaRPr dirty="0"/>
            </a:p>
          </p:txBody>
        </p:sp>
        <p:sp>
          <p:nvSpPr>
            <p:cNvPr id="217" name="object 217"/>
            <p:cNvSpPr/>
            <p:nvPr/>
          </p:nvSpPr>
          <p:spPr>
            <a:xfrm>
              <a:off x="10929988" y="2184069"/>
              <a:ext cx="33655" cy="1044575"/>
            </a:xfrm>
            <a:custGeom>
              <a:avLst/>
              <a:gdLst/>
              <a:ahLst/>
              <a:cxnLst/>
              <a:rect l="l" t="t" r="r" b="b"/>
              <a:pathLst>
                <a:path w="33654" h="1044575">
                  <a:moveTo>
                    <a:pt x="33299" y="0"/>
                  </a:moveTo>
                  <a:lnTo>
                    <a:pt x="0" y="0"/>
                  </a:lnTo>
                  <a:lnTo>
                    <a:pt x="0" y="1044092"/>
                  </a:lnTo>
                  <a:lnTo>
                    <a:pt x="33299" y="1044092"/>
                  </a:lnTo>
                  <a:lnTo>
                    <a:pt x="33299" y="0"/>
                  </a:lnTo>
                  <a:close/>
                </a:path>
              </a:pathLst>
            </a:custGeom>
            <a:grpFill/>
          </p:spPr>
          <p:txBody>
            <a:bodyPr wrap="square" lIns="0" tIns="0" rIns="0" bIns="0" rtlCol="0"/>
            <a:lstStyle/>
            <a:p>
              <a:endParaRPr dirty="0"/>
            </a:p>
          </p:txBody>
        </p:sp>
        <p:sp>
          <p:nvSpPr>
            <p:cNvPr id="218" name="object 218"/>
            <p:cNvSpPr/>
            <p:nvPr/>
          </p:nvSpPr>
          <p:spPr>
            <a:xfrm>
              <a:off x="10928543" y="2184074"/>
              <a:ext cx="36195" cy="1044575"/>
            </a:xfrm>
            <a:custGeom>
              <a:avLst/>
              <a:gdLst/>
              <a:ahLst/>
              <a:cxnLst/>
              <a:rect l="l" t="t" r="r" b="b"/>
              <a:pathLst>
                <a:path w="36195" h="1044575">
                  <a:moveTo>
                    <a:pt x="1447" y="0"/>
                  </a:moveTo>
                  <a:lnTo>
                    <a:pt x="1447" y="1044092"/>
                  </a:lnTo>
                  <a:lnTo>
                    <a:pt x="0" y="1044092"/>
                  </a:lnTo>
                  <a:lnTo>
                    <a:pt x="36194" y="1044092"/>
                  </a:lnTo>
                  <a:lnTo>
                    <a:pt x="34747" y="1044092"/>
                  </a:lnTo>
                  <a:lnTo>
                    <a:pt x="34747" y="0"/>
                  </a:lnTo>
                </a:path>
              </a:pathLst>
            </a:custGeom>
            <a:grpFill/>
            <a:ln w="8685">
              <a:solidFill>
                <a:srgbClr val="000000"/>
              </a:solidFill>
            </a:ln>
          </p:spPr>
          <p:txBody>
            <a:bodyPr wrap="square" lIns="0" tIns="0" rIns="0" bIns="0" rtlCol="0"/>
            <a:lstStyle/>
            <a:p>
              <a:endParaRPr dirty="0"/>
            </a:p>
          </p:txBody>
        </p:sp>
        <p:sp>
          <p:nvSpPr>
            <p:cNvPr id="219" name="object 219"/>
            <p:cNvSpPr/>
            <p:nvPr/>
          </p:nvSpPr>
          <p:spPr>
            <a:xfrm>
              <a:off x="10966183" y="2184069"/>
              <a:ext cx="33655" cy="1123315"/>
            </a:xfrm>
            <a:custGeom>
              <a:avLst/>
              <a:gdLst/>
              <a:ahLst/>
              <a:cxnLst/>
              <a:rect l="l" t="t" r="r" b="b"/>
              <a:pathLst>
                <a:path w="33654" h="1123314">
                  <a:moveTo>
                    <a:pt x="33299" y="0"/>
                  </a:moveTo>
                  <a:lnTo>
                    <a:pt x="0" y="0"/>
                  </a:lnTo>
                  <a:lnTo>
                    <a:pt x="0" y="1123111"/>
                  </a:lnTo>
                  <a:lnTo>
                    <a:pt x="33299" y="1123111"/>
                  </a:lnTo>
                  <a:lnTo>
                    <a:pt x="33299" y="0"/>
                  </a:lnTo>
                  <a:close/>
                </a:path>
              </a:pathLst>
            </a:custGeom>
            <a:grpFill/>
          </p:spPr>
          <p:txBody>
            <a:bodyPr wrap="square" lIns="0" tIns="0" rIns="0" bIns="0" rtlCol="0"/>
            <a:lstStyle/>
            <a:p>
              <a:endParaRPr dirty="0"/>
            </a:p>
          </p:txBody>
        </p:sp>
        <p:sp>
          <p:nvSpPr>
            <p:cNvPr id="220" name="object 220"/>
            <p:cNvSpPr/>
            <p:nvPr/>
          </p:nvSpPr>
          <p:spPr>
            <a:xfrm>
              <a:off x="10964738" y="2184074"/>
              <a:ext cx="36195" cy="1123315"/>
            </a:xfrm>
            <a:custGeom>
              <a:avLst/>
              <a:gdLst/>
              <a:ahLst/>
              <a:cxnLst/>
              <a:rect l="l" t="t" r="r" b="b"/>
              <a:pathLst>
                <a:path w="36195" h="1123314">
                  <a:moveTo>
                    <a:pt x="1447" y="0"/>
                  </a:moveTo>
                  <a:lnTo>
                    <a:pt x="1447" y="1123111"/>
                  </a:lnTo>
                  <a:lnTo>
                    <a:pt x="0" y="1123111"/>
                  </a:lnTo>
                  <a:lnTo>
                    <a:pt x="36194" y="1123111"/>
                  </a:lnTo>
                  <a:lnTo>
                    <a:pt x="34747" y="1123111"/>
                  </a:lnTo>
                  <a:lnTo>
                    <a:pt x="34747" y="0"/>
                  </a:lnTo>
                </a:path>
              </a:pathLst>
            </a:custGeom>
            <a:grpFill/>
            <a:ln w="8685">
              <a:solidFill>
                <a:srgbClr val="000000"/>
              </a:solidFill>
            </a:ln>
          </p:spPr>
          <p:txBody>
            <a:bodyPr wrap="square" lIns="0" tIns="0" rIns="0" bIns="0" rtlCol="0"/>
            <a:lstStyle/>
            <a:p>
              <a:endParaRPr dirty="0"/>
            </a:p>
          </p:txBody>
        </p:sp>
        <p:sp>
          <p:nvSpPr>
            <p:cNvPr id="221" name="object 221"/>
            <p:cNvSpPr/>
            <p:nvPr/>
          </p:nvSpPr>
          <p:spPr>
            <a:xfrm>
              <a:off x="11003826" y="2184069"/>
              <a:ext cx="33655" cy="1127125"/>
            </a:xfrm>
            <a:custGeom>
              <a:avLst/>
              <a:gdLst/>
              <a:ahLst/>
              <a:cxnLst/>
              <a:rect l="l" t="t" r="r" b="b"/>
              <a:pathLst>
                <a:path w="33654" h="1127125">
                  <a:moveTo>
                    <a:pt x="33299" y="0"/>
                  </a:moveTo>
                  <a:lnTo>
                    <a:pt x="0" y="0"/>
                  </a:lnTo>
                  <a:lnTo>
                    <a:pt x="0" y="1126998"/>
                  </a:lnTo>
                  <a:lnTo>
                    <a:pt x="33299" y="1126998"/>
                  </a:lnTo>
                  <a:lnTo>
                    <a:pt x="33299" y="0"/>
                  </a:lnTo>
                  <a:close/>
                </a:path>
              </a:pathLst>
            </a:custGeom>
            <a:grpFill/>
          </p:spPr>
          <p:txBody>
            <a:bodyPr wrap="square" lIns="0" tIns="0" rIns="0" bIns="0" rtlCol="0"/>
            <a:lstStyle/>
            <a:p>
              <a:endParaRPr dirty="0"/>
            </a:p>
          </p:txBody>
        </p:sp>
        <p:sp>
          <p:nvSpPr>
            <p:cNvPr id="222" name="object 222"/>
            <p:cNvSpPr/>
            <p:nvPr/>
          </p:nvSpPr>
          <p:spPr>
            <a:xfrm>
              <a:off x="11002381" y="2184074"/>
              <a:ext cx="36195" cy="1127125"/>
            </a:xfrm>
            <a:custGeom>
              <a:avLst/>
              <a:gdLst/>
              <a:ahLst/>
              <a:cxnLst/>
              <a:rect l="l" t="t" r="r" b="b"/>
              <a:pathLst>
                <a:path w="36195" h="1127125">
                  <a:moveTo>
                    <a:pt x="1447" y="0"/>
                  </a:moveTo>
                  <a:lnTo>
                    <a:pt x="1447" y="1126998"/>
                  </a:lnTo>
                  <a:lnTo>
                    <a:pt x="0" y="1126998"/>
                  </a:lnTo>
                  <a:lnTo>
                    <a:pt x="36194" y="1126998"/>
                  </a:lnTo>
                  <a:lnTo>
                    <a:pt x="34747" y="1126998"/>
                  </a:lnTo>
                  <a:lnTo>
                    <a:pt x="34747" y="0"/>
                  </a:lnTo>
                </a:path>
              </a:pathLst>
            </a:custGeom>
            <a:grpFill/>
            <a:ln w="8685">
              <a:solidFill>
                <a:srgbClr val="000000"/>
              </a:solidFill>
            </a:ln>
          </p:spPr>
          <p:txBody>
            <a:bodyPr wrap="square" lIns="0" tIns="0" rIns="0" bIns="0" rtlCol="0"/>
            <a:lstStyle/>
            <a:p>
              <a:endParaRPr dirty="0"/>
            </a:p>
          </p:txBody>
        </p:sp>
        <p:sp>
          <p:nvSpPr>
            <p:cNvPr id="223" name="object 223"/>
            <p:cNvSpPr/>
            <p:nvPr/>
          </p:nvSpPr>
          <p:spPr>
            <a:xfrm>
              <a:off x="11041469" y="2184069"/>
              <a:ext cx="33655" cy="1160780"/>
            </a:xfrm>
            <a:custGeom>
              <a:avLst/>
              <a:gdLst/>
              <a:ahLst/>
              <a:cxnLst/>
              <a:rect l="l" t="t" r="r" b="b"/>
              <a:pathLst>
                <a:path w="33654" h="1160779">
                  <a:moveTo>
                    <a:pt x="33299" y="0"/>
                  </a:moveTo>
                  <a:lnTo>
                    <a:pt x="0" y="0"/>
                  </a:lnTo>
                  <a:lnTo>
                    <a:pt x="0" y="1160678"/>
                  </a:lnTo>
                  <a:lnTo>
                    <a:pt x="33299" y="1160678"/>
                  </a:lnTo>
                  <a:lnTo>
                    <a:pt x="33299" y="0"/>
                  </a:lnTo>
                  <a:close/>
                </a:path>
              </a:pathLst>
            </a:custGeom>
            <a:grpFill/>
          </p:spPr>
          <p:txBody>
            <a:bodyPr wrap="square" lIns="0" tIns="0" rIns="0" bIns="0" rtlCol="0"/>
            <a:lstStyle/>
            <a:p>
              <a:endParaRPr dirty="0"/>
            </a:p>
          </p:txBody>
        </p:sp>
        <p:sp>
          <p:nvSpPr>
            <p:cNvPr id="224" name="object 224"/>
            <p:cNvSpPr/>
            <p:nvPr/>
          </p:nvSpPr>
          <p:spPr>
            <a:xfrm>
              <a:off x="11040023" y="2184074"/>
              <a:ext cx="36195" cy="1160780"/>
            </a:xfrm>
            <a:custGeom>
              <a:avLst/>
              <a:gdLst/>
              <a:ahLst/>
              <a:cxnLst/>
              <a:rect l="l" t="t" r="r" b="b"/>
              <a:pathLst>
                <a:path w="36195" h="1160779">
                  <a:moveTo>
                    <a:pt x="1447" y="0"/>
                  </a:moveTo>
                  <a:lnTo>
                    <a:pt x="1447" y="1160678"/>
                  </a:lnTo>
                  <a:lnTo>
                    <a:pt x="0" y="1160678"/>
                  </a:lnTo>
                  <a:lnTo>
                    <a:pt x="36194" y="1160678"/>
                  </a:lnTo>
                  <a:lnTo>
                    <a:pt x="34747" y="1160678"/>
                  </a:lnTo>
                  <a:lnTo>
                    <a:pt x="34747" y="0"/>
                  </a:lnTo>
                </a:path>
              </a:pathLst>
            </a:custGeom>
            <a:grpFill/>
            <a:ln w="8685">
              <a:solidFill>
                <a:srgbClr val="000000"/>
              </a:solidFill>
            </a:ln>
          </p:spPr>
          <p:txBody>
            <a:bodyPr wrap="square" lIns="0" tIns="0" rIns="0" bIns="0" rtlCol="0"/>
            <a:lstStyle/>
            <a:p>
              <a:endParaRPr dirty="0"/>
            </a:p>
          </p:txBody>
        </p:sp>
        <p:sp>
          <p:nvSpPr>
            <p:cNvPr id="225" name="object 225"/>
            <p:cNvSpPr/>
            <p:nvPr/>
          </p:nvSpPr>
          <p:spPr>
            <a:xfrm>
              <a:off x="11077664" y="2184069"/>
              <a:ext cx="33655" cy="1174115"/>
            </a:xfrm>
            <a:custGeom>
              <a:avLst/>
              <a:gdLst/>
              <a:ahLst/>
              <a:cxnLst/>
              <a:rect l="l" t="t" r="r" b="b"/>
              <a:pathLst>
                <a:path w="33654" h="1174114">
                  <a:moveTo>
                    <a:pt x="33299" y="0"/>
                  </a:moveTo>
                  <a:lnTo>
                    <a:pt x="0" y="0"/>
                  </a:lnTo>
                  <a:lnTo>
                    <a:pt x="0" y="1173632"/>
                  </a:lnTo>
                  <a:lnTo>
                    <a:pt x="33299" y="1173632"/>
                  </a:lnTo>
                  <a:lnTo>
                    <a:pt x="33299" y="0"/>
                  </a:lnTo>
                  <a:close/>
                </a:path>
              </a:pathLst>
            </a:custGeom>
            <a:grpFill/>
          </p:spPr>
          <p:txBody>
            <a:bodyPr wrap="square" lIns="0" tIns="0" rIns="0" bIns="0" rtlCol="0"/>
            <a:lstStyle/>
            <a:p>
              <a:endParaRPr dirty="0"/>
            </a:p>
          </p:txBody>
        </p:sp>
        <p:sp>
          <p:nvSpPr>
            <p:cNvPr id="226" name="object 226"/>
            <p:cNvSpPr/>
            <p:nvPr/>
          </p:nvSpPr>
          <p:spPr>
            <a:xfrm>
              <a:off x="11076218" y="2184074"/>
              <a:ext cx="36195" cy="1174115"/>
            </a:xfrm>
            <a:custGeom>
              <a:avLst/>
              <a:gdLst/>
              <a:ahLst/>
              <a:cxnLst/>
              <a:rect l="l" t="t" r="r" b="b"/>
              <a:pathLst>
                <a:path w="36195" h="1174114">
                  <a:moveTo>
                    <a:pt x="1447" y="0"/>
                  </a:moveTo>
                  <a:lnTo>
                    <a:pt x="1447" y="1173632"/>
                  </a:lnTo>
                  <a:lnTo>
                    <a:pt x="0" y="1173632"/>
                  </a:lnTo>
                  <a:lnTo>
                    <a:pt x="36194" y="1173632"/>
                  </a:lnTo>
                  <a:lnTo>
                    <a:pt x="34747" y="1173632"/>
                  </a:lnTo>
                  <a:lnTo>
                    <a:pt x="34747" y="0"/>
                  </a:lnTo>
                </a:path>
              </a:pathLst>
            </a:custGeom>
            <a:grpFill/>
            <a:ln w="8685">
              <a:solidFill>
                <a:srgbClr val="000000"/>
              </a:solidFill>
            </a:ln>
          </p:spPr>
          <p:txBody>
            <a:bodyPr wrap="square" lIns="0" tIns="0" rIns="0" bIns="0" rtlCol="0"/>
            <a:lstStyle/>
            <a:p>
              <a:endParaRPr dirty="0"/>
            </a:p>
          </p:txBody>
        </p:sp>
        <p:sp>
          <p:nvSpPr>
            <p:cNvPr id="227" name="object 227"/>
            <p:cNvSpPr/>
            <p:nvPr/>
          </p:nvSpPr>
          <p:spPr>
            <a:xfrm>
              <a:off x="11115306"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28" name="object 228"/>
            <p:cNvSpPr/>
            <p:nvPr/>
          </p:nvSpPr>
          <p:spPr>
            <a:xfrm>
              <a:off x="11113861"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29" name="object 229"/>
            <p:cNvSpPr/>
            <p:nvPr/>
          </p:nvSpPr>
          <p:spPr>
            <a:xfrm>
              <a:off x="11152949"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30" name="object 230"/>
            <p:cNvSpPr/>
            <p:nvPr/>
          </p:nvSpPr>
          <p:spPr>
            <a:xfrm>
              <a:off x="11151504"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31" name="object 231"/>
            <p:cNvSpPr/>
            <p:nvPr/>
          </p:nvSpPr>
          <p:spPr>
            <a:xfrm>
              <a:off x="11189144"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32" name="object 232"/>
            <p:cNvSpPr/>
            <p:nvPr/>
          </p:nvSpPr>
          <p:spPr>
            <a:xfrm>
              <a:off x="11187699"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33" name="object 233"/>
            <p:cNvSpPr/>
            <p:nvPr/>
          </p:nvSpPr>
          <p:spPr>
            <a:xfrm>
              <a:off x="11226787"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34" name="object 234"/>
            <p:cNvSpPr/>
            <p:nvPr/>
          </p:nvSpPr>
          <p:spPr>
            <a:xfrm>
              <a:off x="11225342"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35" name="object 235"/>
            <p:cNvSpPr/>
            <p:nvPr/>
          </p:nvSpPr>
          <p:spPr>
            <a:xfrm>
              <a:off x="11264430"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36" name="object 236"/>
            <p:cNvSpPr/>
            <p:nvPr/>
          </p:nvSpPr>
          <p:spPr>
            <a:xfrm>
              <a:off x="11262985"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37" name="object 237"/>
            <p:cNvSpPr/>
            <p:nvPr/>
          </p:nvSpPr>
          <p:spPr>
            <a:xfrm>
              <a:off x="11300625"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38" name="object 238"/>
            <p:cNvSpPr/>
            <p:nvPr/>
          </p:nvSpPr>
          <p:spPr>
            <a:xfrm>
              <a:off x="11299180"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39" name="object 239"/>
            <p:cNvSpPr/>
            <p:nvPr/>
          </p:nvSpPr>
          <p:spPr>
            <a:xfrm>
              <a:off x="11338268"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40" name="object 240"/>
            <p:cNvSpPr/>
            <p:nvPr/>
          </p:nvSpPr>
          <p:spPr>
            <a:xfrm>
              <a:off x="11336822"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41" name="object 241"/>
            <p:cNvSpPr/>
            <p:nvPr/>
          </p:nvSpPr>
          <p:spPr>
            <a:xfrm>
              <a:off x="11375911"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42" name="object 242"/>
            <p:cNvSpPr/>
            <p:nvPr/>
          </p:nvSpPr>
          <p:spPr>
            <a:xfrm>
              <a:off x="11374465"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43" name="object 243"/>
            <p:cNvSpPr/>
            <p:nvPr/>
          </p:nvSpPr>
          <p:spPr>
            <a:xfrm>
              <a:off x="11412106"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244" name="object 244"/>
            <p:cNvSpPr/>
            <p:nvPr/>
          </p:nvSpPr>
          <p:spPr>
            <a:xfrm>
              <a:off x="11410660"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245" name="object 245"/>
            <p:cNvSpPr/>
            <p:nvPr/>
          </p:nvSpPr>
          <p:spPr>
            <a:xfrm>
              <a:off x="6884837" y="2184074"/>
              <a:ext cx="4665345" cy="0"/>
            </a:xfrm>
            <a:custGeom>
              <a:avLst/>
              <a:gdLst/>
              <a:ahLst/>
              <a:cxnLst/>
              <a:rect l="l" t="t" r="r" b="b"/>
              <a:pathLst>
                <a:path w="4665345">
                  <a:moveTo>
                    <a:pt x="0" y="0"/>
                  </a:moveTo>
                  <a:lnTo>
                    <a:pt x="4664811" y="0"/>
                  </a:lnTo>
                </a:path>
              </a:pathLst>
            </a:custGeom>
            <a:grpFill/>
            <a:ln w="15544">
              <a:solidFill>
                <a:srgbClr val="000000"/>
              </a:solidFill>
            </a:ln>
          </p:spPr>
          <p:txBody>
            <a:bodyPr wrap="square" lIns="0" tIns="0" rIns="0" bIns="0" rtlCol="0"/>
            <a:lstStyle/>
            <a:p>
              <a:endParaRPr dirty="0"/>
            </a:p>
          </p:txBody>
        </p:sp>
      </p:grpSp>
      <p:sp>
        <p:nvSpPr>
          <p:cNvPr id="246" name="object 246"/>
          <p:cNvSpPr txBox="1"/>
          <p:nvPr/>
        </p:nvSpPr>
        <p:spPr>
          <a:xfrm>
            <a:off x="6525920" y="3083543"/>
            <a:ext cx="290195" cy="414655"/>
          </a:xfrm>
          <a:prstGeom prst="rect">
            <a:avLst/>
          </a:prstGeom>
        </p:spPr>
        <p:txBody>
          <a:bodyPr vert="horz" wrap="square" lIns="0" tIns="15875" rIns="0" bIns="0" rtlCol="0">
            <a:spAutoFit/>
          </a:bodyPr>
          <a:lstStyle/>
          <a:p>
            <a:pPr marR="5080" algn="r">
              <a:lnSpc>
                <a:spcPct val="100000"/>
              </a:lnSpc>
              <a:spcBef>
                <a:spcPts val="125"/>
              </a:spcBef>
            </a:pPr>
            <a:r>
              <a:rPr sz="900" spc="40" dirty="0">
                <a:latin typeface="Arial"/>
                <a:cs typeface="Arial"/>
              </a:rPr>
              <a:t>-</a:t>
            </a:r>
            <a:r>
              <a:rPr sz="900" spc="35" dirty="0">
                <a:latin typeface="Arial"/>
                <a:cs typeface="Arial"/>
              </a:rPr>
              <a:t>80</a:t>
            </a:r>
            <a:endParaRPr sz="900" dirty="0">
              <a:latin typeface="Arial"/>
              <a:cs typeface="Arial"/>
            </a:endParaRPr>
          </a:p>
          <a:p>
            <a:pPr marR="5080" algn="r">
              <a:lnSpc>
                <a:spcPct val="100000"/>
              </a:lnSpc>
              <a:spcBef>
                <a:spcPts val="869"/>
              </a:spcBef>
            </a:pPr>
            <a:r>
              <a:rPr sz="900" spc="40" dirty="0">
                <a:latin typeface="Arial"/>
                <a:cs typeface="Arial"/>
              </a:rPr>
              <a:t>-</a:t>
            </a:r>
            <a:r>
              <a:rPr sz="900" spc="45" dirty="0">
                <a:latin typeface="Arial"/>
                <a:cs typeface="Arial"/>
              </a:rPr>
              <a:t>100</a:t>
            </a:r>
            <a:endParaRPr sz="900" dirty="0">
              <a:latin typeface="Arial"/>
              <a:cs typeface="Arial"/>
            </a:endParaRPr>
          </a:p>
        </p:txBody>
      </p:sp>
      <p:sp>
        <p:nvSpPr>
          <p:cNvPr id="247" name="object 247"/>
          <p:cNvSpPr txBox="1"/>
          <p:nvPr/>
        </p:nvSpPr>
        <p:spPr>
          <a:xfrm>
            <a:off x="6599173" y="2588677"/>
            <a:ext cx="216535" cy="414655"/>
          </a:xfrm>
          <a:prstGeom prst="rect">
            <a:avLst/>
          </a:prstGeom>
        </p:spPr>
        <p:txBody>
          <a:bodyPr vert="horz" wrap="square" lIns="0" tIns="15875" rIns="0" bIns="0" rtlCol="0">
            <a:spAutoFit/>
          </a:bodyPr>
          <a:lstStyle/>
          <a:p>
            <a:pPr marL="12700">
              <a:lnSpc>
                <a:spcPct val="100000"/>
              </a:lnSpc>
              <a:spcBef>
                <a:spcPts val="125"/>
              </a:spcBef>
            </a:pPr>
            <a:r>
              <a:rPr sz="900" spc="40" dirty="0">
                <a:latin typeface="Arial"/>
                <a:cs typeface="Arial"/>
              </a:rPr>
              <a:t>-</a:t>
            </a:r>
            <a:r>
              <a:rPr sz="900" spc="35" dirty="0">
                <a:latin typeface="Arial"/>
                <a:cs typeface="Arial"/>
              </a:rPr>
              <a:t>40</a:t>
            </a:r>
            <a:endParaRPr sz="900" dirty="0">
              <a:latin typeface="Arial"/>
              <a:cs typeface="Arial"/>
            </a:endParaRPr>
          </a:p>
          <a:p>
            <a:pPr marL="12700">
              <a:lnSpc>
                <a:spcPct val="100000"/>
              </a:lnSpc>
              <a:spcBef>
                <a:spcPts val="869"/>
              </a:spcBef>
            </a:pPr>
            <a:r>
              <a:rPr sz="900" spc="40" dirty="0">
                <a:latin typeface="Arial"/>
                <a:cs typeface="Arial"/>
              </a:rPr>
              <a:t>-</a:t>
            </a:r>
            <a:r>
              <a:rPr sz="900" spc="35" dirty="0">
                <a:latin typeface="Arial"/>
                <a:cs typeface="Arial"/>
              </a:rPr>
              <a:t>60</a:t>
            </a:r>
            <a:endParaRPr sz="900" dirty="0">
              <a:latin typeface="Arial"/>
              <a:cs typeface="Arial"/>
            </a:endParaRPr>
          </a:p>
        </p:txBody>
      </p:sp>
      <p:sp>
        <p:nvSpPr>
          <p:cNvPr id="248" name="object 248"/>
          <p:cNvSpPr txBox="1"/>
          <p:nvPr/>
        </p:nvSpPr>
        <p:spPr>
          <a:xfrm>
            <a:off x="6599173" y="2093811"/>
            <a:ext cx="216535" cy="414655"/>
          </a:xfrm>
          <a:prstGeom prst="rect">
            <a:avLst/>
          </a:prstGeom>
        </p:spPr>
        <p:txBody>
          <a:bodyPr vert="horz" wrap="square" lIns="0" tIns="15875" rIns="0" bIns="0" rtlCol="0">
            <a:spAutoFit/>
          </a:bodyPr>
          <a:lstStyle/>
          <a:p>
            <a:pPr marR="5080" algn="r">
              <a:lnSpc>
                <a:spcPct val="100000"/>
              </a:lnSpc>
              <a:spcBef>
                <a:spcPts val="125"/>
              </a:spcBef>
            </a:pPr>
            <a:r>
              <a:rPr sz="900" spc="75" dirty="0">
                <a:latin typeface="Arial"/>
                <a:cs typeface="Arial"/>
              </a:rPr>
              <a:t>0</a:t>
            </a:r>
            <a:endParaRPr sz="900" dirty="0">
              <a:latin typeface="Arial"/>
              <a:cs typeface="Arial"/>
            </a:endParaRPr>
          </a:p>
          <a:p>
            <a:pPr marR="5080" algn="r">
              <a:lnSpc>
                <a:spcPct val="100000"/>
              </a:lnSpc>
              <a:spcBef>
                <a:spcPts val="869"/>
              </a:spcBef>
            </a:pPr>
            <a:r>
              <a:rPr sz="900" spc="40" dirty="0">
                <a:latin typeface="Arial"/>
                <a:cs typeface="Arial"/>
              </a:rPr>
              <a:t>-</a:t>
            </a:r>
            <a:r>
              <a:rPr sz="900" spc="35" dirty="0">
                <a:latin typeface="Arial"/>
                <a:cs typeface="Arial"/>
              </a:rPr>
              <a:t>20</a:t>
            </a:r>
            <a:endParaRPr sz="900" dirty="0">
              <a:latin typeface="Arial"/>
              <a:cs typeface="Arial"/>
            </a:endParaRPr>
          </a:p>
        </p:txBody>
      </p:sp>
      <p:sp>
        <p:nvSpPr>
          <p:cNvPr id="249" name="object 249"/>
          <p:cNvSpPr txBox="1"/>
          <p:nvPr/>
        </p:nvSpPr>
        <p:spPr>
          <a:xfrm>
            <a:off x="6643045" y="1597648"/>
            <a:ext cx="172720" cy="414655"/>
          </a:xfrm>
          <a:prstGeom prst="rect">
            <a:avLst/>
          </a:prstGeom>
        </p:spPr>
        <p:txBody>
          <a:bodyPr vert="horz" wrap="square" lIns="0" tIns="15875" rIns="0" bIns="0" rtlCol="0">
            <a:spAutoFit/>
          </a:bodyPr>
          <a:lstStyle/>
          <a:p>
            <a:pPr marL="12700">
              <a:lnSpc>
                <a:spcPct val="100000"/>
              </a:lnSpc>
              <a:spcBef>
                <a:spcPts val="125"/>
              </a:spcBef>
            </a:pPr>
            <a:r>
              <a:rPr sz="900" spc="50" dirty="0">
                <a:latin typeface="Arial"/>
                <a:cs typeface="Arial"/>
              </a:rPr>
              <a:t>40</a:t>
            </a:r>
            <a:endParaRPr sz="900" dirty="0">
              <a:latin typeface="Arial"/>
              <a:cs typeface="Arial"/>
            </a:endParaRPr>
          </a:p>
          <a:p>
            <a:pPr marL="12700">
              <a:lnSpc>
                <a:spcPct val="100000"/>
              </a:lnSpc>
              <a:spcBef>
                <a:spcPts val="869"/>
              </a:spcBef>
            </a:pPr>
            <a:r>
              <a:rPr sz="900" spc="50" dirty="0">
                <a:latin typeface="Arial"/>
                <a:cs typeface="Arial"/>
              </a:rPr>
              <a:t>20</a:t>
            </a:r>
            <a:endParaRPr sz="900" dirty="0">
              <a:latin typeface="Arial"/>
              <a:cs typeface="Arial"/>
            </a:endParaRPr>
          </a:p>
        </p:txBody>
      </p:sp>
      <p:sp>
        <p:nvSpPr>
          <p:cNvPr id="250" name="object 250"/>
          <p:cNvSpPr txBox="1"/>
          <p:nvPr/>
        </p:nvSpPr>
        <p:spPr>
          <a:xfrm>
            <a:off x="6643045" y="1102782"/>
            <a:ext cx="172720" cy="414655"/>
          </a:xfrm>
          <a:prstGeom prst="rect">
            <a:avLst/>
          </a:prstGeom>
        </p:spPr>
        <p:txBody>
          <a:bodyPr vert="horz" wrap="square" lIns="0" tIns="15875" rIns="0" bIns="0" rtlCol="0">
            <a:spAutoFit/>
          </a:bodyPr>
          <a:lstStyle/>
          <a:p>
            <a:pPr marL="12700">
              <a:lnSpc>
                <a:spcPct val="100000"/>
              </a:lnSpc>
              <a:spcBef>
                <a:spcPts val="125"/>
              </a:spcBef>
            </a:pPr>
            <a:r>
              <a:rPr sz="900" spc="50" dirty="0">
                <a:latin typeface="Arial"/>
                <a:cs typeface="Arial"/>
              </a:rPr>
              <a:t>80</a:t>
            </a:r>
            <a:endParaRPr sz="900" dirty="0">
              <a:latin typeface="Arial"/>
              <a:cs typeface="Arial"/>
            </a:endParaRPr>
          </a:p>
          <a:p>
            <a:pPr marL="12700">
              <a:lnSpc>
                <a:spcPct val="100000"/>
              </a:lnSpc>
              <a:spcBef>
                <a:spcPts val="869"/>
              </a:spcBef>
            </a:pPr>
            <a:r>
              <a:rPr sz="900" spc="50" dirty="0">
                <a:latin typeface="Arial"/>
                <a:cs typeface="Arial"/>
              </a:rPr>
              <a:t>60</a:t>
            </a:r>
            <a:endParaRPr sz="900" dirty="0">
              <a:latin typeface="Arial"/>
              <a:cs typeface="Arial"/>
            </a:endParaRPr>
          </a:p>
        </p:txBody>
      </p:sp>
      <p:sp>
        <p:nvSpPr>
          <p:cNvPr id="251" name="object 251"/>
          <p:cNvSpPr txBox="1"/>
          <p:nvPr/>
        </p:nvSpPr>
        <p:spPr>
          <a:xfrm>
            <a:off x="6569661" y="855349"/>
            <a:ext cx="245110" cy="167005"/>
          </a:xfrm>
          <a:prstGeom prst="rect">
            <a:avLst/>
          </a:prstGeom>
        </p:spPr>
        <p:txBody>
          <a:bodyPr vert="horz" wrap="square" lIns="0" tIns="15875" rIns="0" bIns="0" rtlCol="0">
            <a:spAutoFit/>
          </a:bodyPr>
          <a:lstStyle/>
          <a:p>
            <a:pPr marL="12700">
              <a:lnSpc>
                <a:spcPct val="100000"/>
              </a:lnSpc>
              <a:spcBef>
                <a:spcPts val="125"/>
              </a:spcBef>
            </a:pPr>
            <a:r>
              <a:rPr sz="900" spc="45" dirty="0">
                <a:latin typeface="Arial"/>
                <a:cs typeface="Arial"/>
              </a:rPr>
              <a:t>100</a:t>
            </a:r>
            <a:endParaRPr sz="900" dirty="0">
              <a:latin typeface="Arial"/>
              <a:cs typeface="Arial"/>
            </a:endParaRPr>
          </a:p>
        </p:txBody>
      </p:sp>
      <p:grpSp>
        <p:nvGrpSpPr>
          <p:cNvPr id="252" name="object 252"/>
          <p:cNvGrpSpPr/>
          <p:nvPr/>
        </p:nvGrpSpPr>
        <p:grpSpPr>
          <a:xfrm>
            <a:off x="6811749" y="923828"/>
            <a:ext cx="4733925" cy="2520950"/>
            <a:chOff x="6811749" y="923828"/>
            <a:chExt cx="4733925" cy="2520950"/>
          </a:xfrm>
        </p:grpSpPr>
        <p:sp>
          <p:nvSpPr>
            <p:cNvPr id="253" name="object 253"/>
            <p:cNvSpPr/>
            <p:nvPr/>
          </p:nvSpPr>
          <p:spPr>
            <a:xfrm>
              <a:off x="6819686" y="932718"/>
              <a:ext cx="74295" cy="2503170"/>
            </a:xfrm>
            <a:custGeom>
              <a:avLst/>
              <a:gdLst/>
              <a:ahLst/>
              <a:cxnLst/>
              <a:rect l="l" t="t" r="r" b="b"/>
              <a:pathLst>
                <a:path w="74295" h="2503170">
                  <a:moveTo>
                    <a:pt x="73837" y="2502712"/>
                  </a:moveTo>
                  <a:lnTo>
                    <a:pt x="73837" y="0"/>
                  </a:lnTo>
                </a:path>
                <a:path w="74295" h="2503170">
                  <a:moveTo>
                    <a:pt x="73837" y="2489758"/>
                  </a:moveTo>
                  <a:lnTo>
                    <a:pt x="0" y="2489758"/>
                  </a:lnTo>
                </a:path>
                <a:path w="74295" h="2503170">
                  <a:moveTo>
                    <a:pt x="73837" y="2242337"/>
                  </a:moveTo>
                  <a:lnTo>
                    <a:pt x="0" y="2242337"/>
                  </a:lnTo>
                </a:path>
                <a:path w="74295" h="2503170">
                  <a:moveTo>
                    <a:pt x="73837" y="1994916"/>
                  </a:moveTo>
                  <a:lnTo>
                    <a:pt x="0" y="1994916"/>
                  </a:lnTo>
                </a:path>
                <a:path w="74295" h="2503170">
                  <a:moveTo>
                    <a:pt x="73837" y="1747494"/>
                  </a:moveTo>
                  <a:lnTo>
                    <a:pt x="0" y="1747494"/>
                  </a:lnTo>
                </a:path>
                <a:path w="74295" h="2503170">
                  <a:moveTo>
                    <a:pt x="73837" y="1500073"/>
                  </a:moveTo>
                  <a:lnTo>
                    <a:pt x="0" y="1500073"/>
                  </a:lnTo>
                </a:path>
                <a:path w="74295" h="2503170">
                  <a:moveTo>
                    <a:pt x="73837" y="1252651"/>
                  </a:moveTo>
                  <a:lnTo>
                    <a:pt x="0" y="1252651"/>
                  </a:lnTo>
                </a:path>
                <a:path w="74295" h="2503170">
                  <a:moveTo>
                    <a:pt x="73837" y="1003935"/>
                  </a:moveTo>
                  <a:lnTo>
                    <a:pt x="0" y="1003935"/>
                  </a:lnTo>
                </a:path>
                <a:path w="74295" h="2503170">
                  <a:moveTo>
                    <a:pt x="73837" y="756513"/>
                  </a:moveTo>
                  <a:lnTo>
                    <a:pt x="0" y="756513"/>
                  </a:lnTo>
                </a:path>
                <a:path w="74295" h="2503170">
                  <a:moveTo>
                    <a:pt x="73837" y="509092"/>
                  </a:moveTo>
                  <a:lnTo>
                    <a:pt x="0" y="509092"/>
                  </a:lnTo>
                </a:path>
                <a:path w="74295" h="2503170">
                  <a:moveTo>
                    <a:pt x="73837" y="261670"/>
                  </a:moveTo>
                  <a:lnTo>
                    <a:pt x="0" y="261670"/>
                  </a:lnTo>
                </a:path>
                <a:path w="74295" h="2503170">
                  <a:moveTo>
                    <a:pt x="73837" y="14249"/>
                  </a:moveTo>
                  <a:lnTo>
                    <a:pt x="0" y="14249"/>
                  </a:lnTo>
                </a:path>
                <a:path w="74295" h="2503170">
                  <a:moveTo>
                    <a:pt x="73837" y="2365400"/>
                  </a:moveTo>
                  <a:lnTo>
                    <a:pt x="33299" y="2365400"/>
                  </a:lnTo>
                </a:path>
                <a:path w="74295" h="2503170">
                  <a:moveTo>
                    <a:pt x="73837" y="2117979"/>
                  </a:moveTo>
                  <a:lnTo>
                    <a:pt x="33299" y="2117979"/>
                  </a:lnTo>
                </a:path>
                <a:path w="74295" h="2503170">
                  <a:moveTo>
                    <a:pt x="73837" y="1870557"/>
                  </a:moveTo>
                  <a:lnTo>
                    <a:pt x="33299" y="1870557"/>
                  </a:lnTo>
                </a:path>
                <a:path w="74295" h="2503170">
                  <a:moveTo>
                    <a:pt x="73837" y="1623136"/>
                  </a:moveTo>
                  <a:lnTo>
                    <a:pt x="33299" y="1623136"/>
                  </a:lnTo>
                </a:path>
                <a:path w="74295" h="2503170">
                  <a:moveTo>
                    <a:pt x="73837" y="1375714"/>
                  </a:moveTo>
                  <a:lnTo>
                    <a:pt x="33299" y="1375714"/>
                  </a:lnTo>
                </a:path>
                <a:path w="74295" h="2503170">
                  <a:moveTo>
                    <a:pt x="73837" y="1128293"/>
                  </a:moveTo>
                  <a:lnTo>
                    <a:pt x="33299" y="1128293"/>
                  </a:lnTo>
                </a:path>
                <a:path w="74295" h="2503170">
                  <a:moveTo>
                    <a:pt x="73837" y="879576"/>
                  </a:moveTo>
                  <a:lnTo>
                    <a:pt x="33299" y="879576"/>
                  </a:lnTo>
                </a:path>
                <a:path w="74295" h="2503170">
                  <a:moveTo>
                    <a:pt x="73837" y="632155"/>
                  </a:moveTo>
                  <a:lnTo>
                    <a:pt x="33299" y="632155"/>
                  </a:lnTo>
                </a:path>
                <a:path w="74295" h="2503170">
                  <a:moveTo>
                    <a:pt x="73837" y="384733"/>
                  </a:moveTo>
                  <a:lnTo>
                    <a:pt x="33299" y="384733"/>
                  </a:lnTo>
                </a:path>
                <a:path w="74295" h="2503170">
                  <a:moveTo>
                    <a:pt x="73837" y="137312"/>
                  </a:moveTo>
                  <a:lnTo>
                    <a:pt x="33299" y="137312"/>
                  </a:lnTo>
                </a:path>
              </a:pathLst>
            </a:custGeom>
            <a:ln w="16459">
              <a:solidFill>
                <a:srgbClr val="000000"/>
              </a:solidFill>
            </a:ln>
          </p:spPr>
          <p:txBody>
            <a:bodyPr wrap="square" lIns="0" tIns="0" rIns="0" bIns="0" rtlCol="0"/>
            <a:lstStyle/>
            <a:p>
              <a:endParaRPr dirty="0"/>
            </a:p>
          </p:txBody>
        </p:sp>
        <p:sp>
          <p:nvSpPr>
            <p:cNvPr id="254" name="object 254"/>
            <p:cNvSpPr/>
            <p:nvPr/>
          </p:nvSpPr>
          <p:spPr>
            <a:xfrm>
              <a:off x="6893524" y="2555854"/>
              <a:ext cx="4647565" cy="0"/>
            </a:xfrm>
            <a:custGeom>
              <a:avLst/>
              <a:gdLst/>
              <a:ahLst/>
              <a:cxnLst/>
              <a:rect l="l" t="t" r="r" b="b"/>
              <a:pathLst>
                <a:path w="4647565">
                  <a:moveTo>
                    <a:pt x="0" y="0"/>
                  </a:moveTo>
                  <a:lnTo>
                    <a:pt x="4647437" y="0"/>
                  </a:lnTo>
                </a:path>
              </a:pathLst>
            </a:custGeom>
            <a:ln w="7772">
              <a:solidFill>
                <a:srgbClr val="000000"/>
              </a:solidFill>
              <a:prstDash val="dash"/>
            </a:ln>
          </p:spPr>
          <p:txBody>
            <a:bodyPr wrap="square" lIns="0" tIns="0" rIns="0" bIns="0" rtlCol="0"/>
            <a:lstStyle/>
            <a:p>
              <a:endParaRPr dirty="0"/>
            </a:p>
          </p:txBody>
        </p:sp>
        <p:sp>
          <p:nvSpPr>
            <p:cNvPr id="255" name="object 255"/>
            <p:cNvSpPr/>
            <p:nvPr/>
          </p:nvSpPr>
          <p:spPr>
            <a:xfrm>
              <a:off x="6893524" y="1936653"/>
              <a:ext cx="4647565" cy="0"/>
            </a:xfrm>
            <a:custGeom>
              <a:avLst/>
              <a:gdLst/>
              <a:ahLst/>
              <a:cxnLst/>
              <a:rect l="l" t="t" r="r" b="b"/>
              <a:pathLst>
                <a:path w="4647565">
                  <a:moveTo>
                    <a:pt x="0" y="0"/>
                  </a:moveTo>
                  <a:lnTo>
                    <a:pt x="4647437" y="0"/>
                  </a:lnTo>
                </a:path>
              </a:pathLst>
            </a:custGeom>
            <a:ln w="7772">
              <a:solidFill>
                <a:srgbClr val="000000"/>
              </a:solidFill>
              <a:prstDash val="dash"/>
            </a:ln>
          </p:spPr>
          <p:txBody>
            <a:bodyPr wrap="square" lIns="0" tIns="0" rIns="0" bIns="0" rtlCol="0"/>
            <a:lstStyle/>
            <a:p>
              <a:endParaRPr dirty="0"/>
            </a:p>
          </p:txBody>
        </p:sp>
      </p:grpSp>
      <p:sp>
        <p:nvSpPr>
          <p:cNvPr id="256" name="object 256"/>
          <p:cNvSpPr txBox="1"/>
          <p:nvPr/>
        </p:nvSpPr>
        <p:spPr>
          <a:xfrm>
            <a:off x="6389256" y="1357474"/>
            <a:ext cx="169277" cy="1645285"/>
          </a:xfrm>
          <a:prstGeom prst="rect">
            <a:avLst/>
          </a:prstGeom>
        </p:spPr>
        <p:txBody>
          <a:bodyPr vert="vert270" wrap="square" lIns="0" tIns="3810" rIns="0" bIns="0" rtlCol="0">
            <a:spAutoFit/>
          </a:bodyPr>
          <a:lstStyle/>
          <a:p>
            <a:pPr marL="12700">
              <a:lnSpc>
                <a:spcPct val="100000"/>
              </a:lnSpc>
              <a:spcBef>
                <a:spcPts val="30"/>
              </a:spcBef>
            </a:pPr>
            <a:r>
              <a:rPr sz="1100" b="1" spc="-65" dirty="0">
                <a:latin typeface="Arial"/>
                <a:cs typeface="Arial"/>
              </a:rPr>
              <a:t>Change</a:t>
            </a:r>
            <a:r>
              <a:rPr sz="1100" b="1" spc="-25" dirty="0">
                <a:latin typeface="Arial"/>
                <a:cs typeface="Arial"/>
              </a:rPr>
              <a:t> </a:t>
            </a:r>
            <a:r>
              <a:rPr lang="en-GB" sz="1100" b="1" spc="-70" dirty="0">
                <a:latin typeface="Arial"/>
                <a:cs typeface="Arial"/>
              </a:rPr>
              <a:t>f</a:t>
            </a:r>
            <a:r>
              <a:rPr sz="1100" b="1" spc="-70" dirty="0">
                <a:latin typeface="Arial"/>
                <a:cs typeface="Arial"/>
              </a:rPr>
              <a:t>rom</a:t>
            </a:r>
            <a:r>
              <a:rPr sz="1100" b="1" spc="-20" dirty="0">
                <a:latin typeface="Arial"/>
                <a:cs typeface="Arial"/>
              </a:rPr>
              <a:t> </a:t>
            </a:r>
            <a:r>
              <a:rPr lang="en-GB" sz="1100" b="1" spc="-55" dirty="0">
                <a:latin typeface="Arial"/>
                <a:cs typeface="Arial"/>
              </a:rPr>
              <a:t>baseline</a:t>
            </a:r>
            <a:r>
              <a:rPr sz="1100" b="1" spc="-20" dirty="0">
                <a:latin typeface="Arial"/>
                <a:cs typeface="Arial"/>
              </a:rPr>
              <a:t> </a:t>
            </a:r>
            <a:r>
              <a:rPr sz="1100" b="1" spc="-25" dirty="0">
                <a:latin typeface="Arial"/>
                <a:cs typeface="Arial"/>
              </a:rPr>
              <a:t>(%)</a:t>
            </a:r>
            <a:endParaRPr sz="1100" dirty="0">
              <a:latin typeface="Arial"/>
              <a:cs typeface="Arial"/>
            </a:endParaRPr>
          </a:p>
        </p:txBody>
      </p:sp>
      <p:grpSp>
        <p:nvGrpSpPr>
          <p:cNvPr id="257" name="object 257"/>
          <p:cNvGrpSpPr/>
          <p:nvPr/>
        </p:nvGrpSpPr>
        <p:grpSpPr>
          <a:xfrm>
            <a:off x="1167202" y="943818"/>
            <a:ext cx="4681220" cy="2482215"/>
            <a:chOff x="1167202" y="943818"/>
            <a:chExt cx="4681220" cy="2482215"/>
          </a:xfrm>
          <a:solidFill>
            <a:schemeClr val="tx2"/>
          </a:solidFill>
        </p:grpSpPr>
        <p:sp>
          <p:nvSpPr>
            <p:cNvPr id="258" name="object 258"/>
            <p:cNvSpPr/>
            <p:nvPr/>
          </p:nvSpPr>
          <p:spPr>
            <a:xfrm>
              <a:off x="1204099" y="948258"/>
              <a:ext cx="33655" cy="1236345"/>
            </a:xfrm>
            <a:custGeom>
              <a:avLst/>
              <a:gdLst/>
              <a:ahLst/>
              <a:cxnLst/>
              <a:rect l="l" t="t" r="r" b="b"/>
              <a:pathLst>
                <a:path w="33655" h="1236345">
                  <a:moveTo>
                    <a:pt x="33299" y="0"/>
                  </a:moveTo>
                  <a:lnTo>
                    <a:pt x="0" y="0"/>
                  </a:lnTo>
                  <a:lnTo>
                    <a:pt x="0" y="1235811"/>
                  </a:lnTo>
                  <a:lnTo>
                    <a:pt x="33299" y="1235811"/>
                  </a:lnTo>
                  <a:lnTo>
                    <a:pt x="33299" y="0"/>
                  </a:lnTo>
                  <a:close/>
                </a:path>
              </a:pathLst>
            </a:custGeom>
            <a:grpFill/>
          </p:spPr>
          <p:txBody>
            <a:bodyPr wrap="square" lIns="0" tIns="0" rIns="0" bIns="0" rtlCol="0"/>
            <a:lstStyle/>
            <a:p>
              <a:endParaRPr dirty="0"/>
            </a:p>
          </p:txBody>
        </p:sp>
        <p:sp>
          <p:nvSpPr>
            <p:cNvPr id="259" name="object 259"/>
            <p:cNvSpPr/>
            <p:nvPr/>
          </p:nvSpPr>
          <p:spPr>
            <a:xfrm>
              <a:off x="1202648" y="948263"/>
              <a:ext cx="36195" cy="1236345"/>
            </a:xfrm>
            <a:custGeom>
              <a:avLst/>
              <a:gdLst/>
              <a:ahLst/>
              <a:cxnLst/>
              <a:rect l="l" t="t" r="r" b="b"/>
              <a:pathLst>
                <a:path w="36194" h="1236345">
                  <a:moveTo>
                    <a:pt x="1447" y="1235811"/>
                  </a:moveTo>
                  <a:lnTo>
                    <a:pt x="1447" y="0"/>
                  </a:lnTo>
                  <a:lnTo>
                    <a:pt x="0" y="0"/>
                  </a:lnTo>
                  <a:lnTo>
                    <a:pt x="36194" y="0"/>
                  </a:lnTo>
                  <a:lnTo>
                    <a:pt x="34747" y="0"/>
                  </a:lnTo>
                  <a:lnTo>
                    <a:pt x="34747" y="1235811"/>
                  </a:lnTo>
                </a:path>
              </a:pathLst>
            </a:custGeom>
            <a:grpFill/>
            <a:ln w="8686">
              <a:solidFill>
                <a:srgbClr val="000000"/>
              </a:solidFill>
            </a:ln>
          </p:spPr>
          <p:txBody>
            <a:bodyPr wrap="square" lIns="0" tIns="0" rIns="0" bIns="0" rtlCol="0"/>
            <a:lstStyle/>
            <a:p>
              <a:endParaRPr dirty="0"/>
            </a:p>
          </p:txBody>
        </p:sp>
        <p:sp>
          <p:nvSpPr>
            <p:cNvPr id="260" name="object 260"/>
            <p:cNvSpPr/>
            <p:nvPr/>
          </p:nvSpPr>
          <p:spPr>
            <a:xfrm>
              <a:off x="1240294" y="1930171"/>
              <a:ext cx="33655" cy="254000"/>
            </a:xfrm>
            <a:custGeom>
              <a:avLst/>
              <a:gdLst/>
              <a:ahLst/>
              <a:cxnLst/>
              <a:rect l="l" t="t" r="r" b="b"/>
              <a:pathLst>
                <a:path w="33655" h="254000">
                  <a:moveTo>
                    <a:pt x="33299" y="0"/>
                  </a:moveTo>
                  <a:lnTo>
                    <a:pt x="0" y="0"/>
                  </a:lnTo>
                  <a:lnTo>
                    <a:pt x="0" y="253898"/>
                  </a:lnTo>
                  <a:lnTo>
                    <a:pt x="33299" y="253898"/>
                  </a:lnTo>
                  <a:lnTo>
                    <a:pt x="33299" y="0"/>
                  </a:lnTo>
                  <a:close/>
                </a:path>
              </a:pathLst>
            </a:custGeom>
            <a:grpFill/>
          </p:spPr>
          <p:txBody>
            <a:bodyPr wrap="square" lIns="0" tIns="0" rIns="0" bIns="0" rtlCol="0"/>
            <a:lstStyle/>
            <a:p>
              <a:endParaRPr dirty="0"/>
            </a:p>
          </p:txBody>
        </p:sp>
        <p:sp>
          <p:nvSpPr>
            <p:cNvPr id="261" name="object 261"/>
            <p:cNvSpPr/>
            <p:nvPr/>
          </p:nvSpPr>
          <p:spPr>
            <a:xfrm>
              <a:off x="1238843" y="1930176"/>
              <a:ext cx="36195" cy="254000"/>
            </a:xfrm>
            <a:custGeom>
              <a:avLst/>
              <a:gdLst/>
              <a:ahLst/>
              <a:cxnLst/>
              <a:rect l="l" t="t" r="r" b="b"/>
              <a:pathLst>
                <a:path w="36194" h="254000">
                  <a:moveTo>
                    <a:pt x="1447" y="253898"/>
                  </a:moveTo>
                  <a:lnTo>
                    <a:pt x="1447" y="0"/>
                  </a:lnTo>
                  <a:lnTo>
                    <a:pt x="0" y="0"/>
                  </a:lnTo>
                  <a:lnTo>
                    <a:pt x="36194" y="0"/>
                  </a:lnTo>
                  <a:lnTo>
                    <a:pt x="34747" y="0"/>
                  </a:lnTo>
                  <a:lnTo>
                    <a:pt x="34747" y="253898"/>
                  </a:lnTo>
                </a:path>
              </a:pathLst>
            </a:custGeom>
            <a:grpFill/>
            <a:ln w="8668">
              <a:solidFill>
                <a:srgbClr val="000000"/>
              </a:solidFill>
            </a:ln>
          </p:spPr>
          <p:txBody>
            <a:bodyPr wrap="square" lIns="0" tIns="0" rIns="0" bIns="0" rtlCol="0"/>
            <a:lstStyle/>
            <a:p>
              <a:endParaRPr dirty="0"/>
            </a:p>
          </p:txBody>
        </p:sp>
        <p:sp>
          <p:nvSpPr>
            <p:cNvPr id="262" name="object 262"/>
            <p:cNvSpPr/>
            <p:nvPr/>
          </p:nvSpPr>
          <p:spPr>
            <a:xfrm>
              <a:off x="1276489" y="2045461"/>
              <a:ext cx="33655" cy="139065"/>
            </a:xfrm>
            <a:custGeom>
              <a:avLst/>
              <a:gdLst/>
              <a:ahLst/>
              <a:cxnLst/>
              <a:rect l="l" t="t" r="r" b="b"/>
              <a:pathLst>
                <a:path w="33655" h="139064">
                  <a:moveTo>
                    <a:pt x="33299" y="0"/>
                  </a:moveTo>
                  <a:lnTo>
                    <a:pt x="0" y="0"/>
                  </a:lnTo>
                  <a:lnTo>
                    <a:pt x="0" y="138607"/>
                  </a:lnTo>
                  <a:lnTo>
                    <a:pt x="33299" y="138607"/>
                  </a:lnTo>
                  <a:lnTo>
                    <a:pt x="33299" y="0"/>
                  </a:lnTo>
                  <a:close/>
                </a:path>
              </a:pathLst>
            </a:custGeom>
            <a:grpFill/>
          </p:spPr>
          <p:txBody>
            <a:bodyPr wrap="square" lIns="0" tIns="0" rIns="0" bIns="0" rtlCol="0"/>
            <a:lstStyle/>
            <a:p>
              <a:endParaRPr dirty="0"/>
            </a:p>
          </p:txBody>
        </p:sp>
        <p:sp>
          <p:nvSpPr>
            <p:cNvPr id="263" name="object 263"/>
            <p:cNvSpPr/>
            <p:nvPr/>
          </p:nvSpPr>
          <p:spPr>
            <a:xfrm>
              <a:off x="1275038" y="2045467"/>
              <a:ext cx="36195" cy="139065"/>
            </a:xfrm>
            <a:custGeom>
              <a:avLst/>
              <a:gdLst/>
              <a:ahLst/>
              <a:cxnLst/>
              <a:rect l="l" t="t" r="r" b="b"/>
              <a:pathLst>
                <a:path w="36194" h="139064">
                  <a:moveTo>
                    <a:pt x="1447" y="138607"/>
                  </a:moveTo>
                  <a:lnTo>
                    <a:pt x="1447" y="0"/>
                  </a:lnTo>
                  <a:lnTo>
                    <a:pt x="0" y="0"/>
                  </a:lnTo>
                  <a:lnTo>
                    <a:pt x="36194" y="0"/>
                  </a:lnTo>
                  <a:lnTo>
                    <a:pt x="34747" y="0"/>
                  </a:lnTo>
                  <a:lnTo>
                    <a:pt x="34747" y="138607"/>
                  </a:lnTo>
                </a:path>
              </a:pathLst>
            </a:custGeom>
            <a:grpFill/>
            <a:ln w="8628">
              <a:solidFill>
                <a:srgbClr val="000000"/>
              </a:solidFill>
            </a:ln>
          </p:spPr>
          <p:txBody>
            <a:bodyPr wrap="square" lIns="0" tIns="0" rIns="0" bIns="0" rtlCol="0"/>
            <a:lstStyle/>
            <a:p>
              <a:endParaRPr dirty="0"/>
            </a:p>
          </p:txBody>
        </p:sp>
        <p:sp>
          <p:nvSpPr>
            <p:cNvPr id="264" name="object 264"/>
            <p:cNvSpPr/>
            <p:nvPr/>
          </p:nvSpPr>
          <p:spPr>
            <a:xfrm>
              <a:off x="1314132" y="2171115"/>
              <a:ext cx="33655" cy="13335"/>
            </a:xfrm>
            <a:custGeom>
              <a:avLst/>
              <a:gdLst/>
              <a:ahLst/>
              <a:cxnLst/>
              <a:rect l="l" t="t" r="r" b="b"/>
              <a:pathLst>
                <a:path w="33655" h="13335">
                  <a:moveTo>
                    <a:pt x="33299" y="0"/>
                  </a:moveTo>
                  <a:lnTo>
                    <a:pt x="0" y="0"/>
                  </a:lnTo>
                  <a:lnTo>
                    <a:pt x="0" y="12953"/>
                  </a:lnTo>
                  <a:lnTo>
                    <a:pt x="33299" y="12953"/>
                  </a:lnTo>
                  <a:lnTo>
                    <a:pt x="33299" y="0"/>
                  </a:lnTo>
                  <a:close/>
                </a:path>
              </a:pathLst>
            </a:custGeom>
            <a:grpFill/>
          </p:spPr>
          <p:txBody>
            <a:bodyPr wrap="square" lIns="0" tIns="0" rIns="0" bIns="0" rtlCol="0"/>
            <a:lstStyle/>
            <a:p>
              <a:endParaRPr dirty="0"/>
            </a:p>
          </p:txBody>
        </p:sp>
        <p:sp>
          <p:nvSpPr>
            <p:cNvPr id="265" name="object 265"/>
            <p:cNvSpPr/>
            <p:nvPr/>
          </p:nvSpPr>
          <p:spPr>
            <a:xfrm>
              <a:off x="1312681" y="2171120"/>
              <a:ext cx="36195" cy="13335"/>
            </a:xfrm>
            <a:custGeom>
              <a:avLst/>
              <a:gdLst/>
              <a:ahLst/>
              <a:cxnLst/>
              <a:rect l="l" t="t" r="r" b="b"/>
              <a:pathLst>
                <a:path w="36194" h="13335">
                  <a:moveTo>
                    <a:pt x="1447" y="12954"/>
                  </a:moveTo>
                  <a:lnTo>
                    <a:pt x="1447" y="0"/>
                  </a:lnTo>
                  <a:lnTo>
                    <a:pt x="0" y="0"/>
                  </a:lnTo>
                  <a:lnTo>
                    <a:pt x="36194" y="0"/>
                  </a:lnTo>
                  <a:lnTo>
                    <a:pt x="34747" y="0"/>
                  </a:lnTo>
                  <a:lnTo>
                    <a:pt x="34747" y="12954"/>
                  </a:lnTo>
                </a:path>
              </a:pathLst>
            </a:custGeom>
            <a:grpFill/>
            <a:ln w="7876">
              <a:solidFill>
                <a:srgbClr val="000000"/>
              </a:solidFill>
            </a:ln>
          </p:spPr>
          <p:txBody>
            <a:bodyPr wrap="square" lIns="0" tIns="0" rIns="0" bIns="0" rtlCol="0"/>
            <a:lstStyle/>
            <a:p>
              <a:endParaRPr dirty="0"/>
            </a:p>
          </p:txBody>
        </p:sp>
        <p:sp>
          <p:nvSpPr>
            <p:cNvPr id="266" name="object 266"/>
            <p:cNvSpPr/>
            <p:nvPr/>
          </p:nvSpPr>
          <p:spPr>
            <a:xfrm>
              <a:off x="1350327" y="2184069"/>
              <a:ext cx="33655" cy="54610"/>
            </a:xfrm>
            <a:custGeom>
              <a:avLst/>
              <a:gdLst/>
              <a:ahLst/>
              <a:cxnLst/>
              <a:rect l="l" t="t" r="r" b="b"/>
              <a:pathLst>
                <a:path w="33655" h="54610">
                  <a:moveTo>
                    <a:pt x="33299" y="0"/>
                  </a:moveTo>
                  <a:lnTo>
                    <a:pt x="0" y="0"/>
                  </a:lnTo>
                  <a:lnTo>
                    <a:pt x="0" y="54406"/>
                  </a:lnTo>
                  <a:lnTo>
                    <a:pt x="33299" y="54406"/>
                  </a:lnTo>
                  <a:lnTo>
                    <a:pt x="33299" y="0"/>
                  </a:lnTo>
                  <a:close/>
                </a:path>
              </a:pathLst>
            </a:custGeom>
            <a:grpFill/>
          </p:spPr>
          <p:txBody>
            <a:bodyPr wrap="square" lIns="0" tIns="0" rIns="0" bIns="0" rtlCol="0"/>
            <a:lstStyle/>
            <a:p>
              <a:endParaRPr dirty="0"/>
            </a:p>
          </p:txBody>
        </p:sp>
        <p:sp>
          <p:nvSpPr>
            <p:cNvPr id="267" name="object 267"/>
            <p:cNvSpPr/>
            <p:nvPr/>
          </p:nvSpPr>
          <p:spPr>
            <a:xfrm>
              <a:off x="1348876" y="2184074"/>
              <a:ext cx="36195" cy="54610"/>
            </a:xfrm>
            <a:custGeom>
              <a:avLst/>
              <a:gdLst/>
              <a:ahLst/>
              <a:cxnLst/>
              <a:rect l="l" t="t" r="r" b="b"/>
              <a:pathLst>
                <a:path w="36194" h="54610">
                  <a:moveTo>
                    <a:pt x="1447" y="0"/>
                  </a:moveTo>
                  <a:lnTo>
                    <a:pt x="1447" y="54406"/>
                  </a:lnTo>
                  <a:lnTo>
                    <a:pt x="0" y="54406"/>
                  </a:lnTo>
                  <a:lnTo>
                    <a:pt x="36194" y="54406"/>
                  </a:lnTo>
                  <a:lnTo>
                    <a:pt x="34747" y="54406"/>
                  </a:lnTo>
                  <a:lnTo>
                    <a:pt x="34747" y="0"/>
                  </a:lnTo>
                </a:path>
              </a:pathLst>
            </a:custGeom>
            <a:grpFill/>
            <a:ln w="8406">
              <a:solidFill>
                <a:srgbClr val="000000"/>
              </a:solidFill>
            </a:ln>
          </p:spPr>
          <p:txBody>
            <a:bodyPr wrap="square" lIns="0" tIns="0" rIns="0" bIns="0" rtlCol="0"/>
            <a:lstStyle/>
            <a:p>
              <a:endParaRPr dirty="0"/>
            </a:p>
          </p:txBody>
        </p:sp>
        <p:sp>
          <p:nvSpPr>
            <p:cNvPr id="268" name="object 268"/>
            <p:cNvSpPr/>
            <p:nvPr/>
          </p:nvSpPr>
          <p:spPr>
            <a:xfrm>
              <a:off x="1386522" y="2184069"/>
              <a:ext cx="33655" cy="75565"/>
            </a:xfrm>
            <a:custGeom>
              <a:avLst/>
              <a:gdLst/>
              <a:ahLst/>
              <a:cxnLst/>
              <a:rect l="l" t="t" r="r" b="b"/>
              <a:pathLst>
                <a:path w="33655" h="75564">
                  <a:moveTo>
                    <a:pt x="33299" y="0"/>
                  </a:moveTo>
                  <a:lnTo>
                    <a:pt x="0" y="0"/>
                  </a:lnTo>
                  <a:lnTo>
                    <a:pt x="0" y="75133"/>
                  </a:lnTo>
                  <a:lnTo>
                    <a:pt x="33299" y="75133"/>
                  </a:lnTo>
                  <a:lnTo>
                    <a:pt x="33299" y="0"/>
                  </a:lnTo>
                  <a:close/>
                </a:path>
              </a:pathLst>
            </a:custGeom>
            <a:grpFill/>
          </p:spPr>
          <p:txBody>
            <a:bodyPr wrap="square" lIns="0" tIns="0" rIns="0" bIns="0" rtlCol="0"/>
            <a:lstStyle/>
            <a:p>
              <a:endParaRPr dirty="0"/>
            </a:p>
          </p:txBody>
        </p:sp>
        <p:sp>
          <p:nvSpPr>
            <p:cNvPr id="269" name="object 269"/>
            <p:cNvSpPr/>
            <p:nvPr/>
          </p:nvSpPr>
          <p:spPr>
            <a:xfrm>
              <a:off x="1385071" y="2184074"/>
              <a:ext cx="36195" cy="75565"/>
            </a:xfrm>
            <a:custGeom>
              <a:avLst/>
              <a:gdLst/>
              <a:ahLst/>
              <a:cxnLst/>
              <a:rect l="l" t="t" r="r" b="b"/>
              <a:pathLst>
                <a:path w="36194" h="75564">
                  <a:moveTo>
                    <a:pt x="1447" y="0"/>
                  </a:moveTo>
                  <a:lnTo>
                    <a:pt x="1447" y="75133"/>
                  </a:lnTo>
                  <a:lnTo>
                    <a:pt x="0" y="75133"/>
                  </a:lnTo>
                  <a:lnTo>
                    <a:pt x="36194" y="75133"/>
                  </a:lnTo>
                  <a:lnTo>
                    <a:pt x="34747" y="75133"/>
                  </a:lnTo>
                  <a:lnTo>
                    <a:pt x="34747" y="0"/>
                  </a:lnTo>
                </a:path>
              </a:pathLst>
            </a:custGeom>
            <a:grpFill/>
            <a:ln w="8514">
              <a:solidFill>
                <a:srgbClr val="000000"/>
              </a:solidFill>
            </a:ln>
          </p:spPr>
          <p:txBody>
            <a:bodyPr wrap="square" lIns="0" tIns="0" rIns="0" bIns="0" rtlCol="0"/>
            <a:lstStyle/>
            <a:p>
              <a:endParaRPr dirty="0"/>
            </a:p>
          </p:txBody>
        </p:sp>
        <p:sp>
          <p:nvSpPr>
            <p:cNvPr id="270" name="object 270"/>
            <p:cNvSpPr/>
            <p:nvPr/>
          </p:nvSpPr>
          <p:spPr>
            <a:xfrm>
              <a:off x="1422717" y="2184069"/>
              <a:ext cx="33655" cy="84455"/>
            </a:xfrm>
            <a:custGeom>
              <a:avLst/>
              <a:gdLst/>
              <a:ahLst/>
              <a:cxnLst/>
              <a:rect l="l" t="t" r="r" b="b"/>
              <a:pathLst>
                <a:path w="33655" h="84455">
                  <a:moveTo>
                    <a:pt x="33299" y="0"/>
                  </a:moveTo>
                  <a:lnTo>
                    <a:pt x="0" y="0"/>
                  </a:lnTo>
                  <a:lnTo>
                    <a:pt x="0" y="84200"/>
                  </a:lnTo>
                  <a:lnTo>
                    <a:pt x="33299" y="84200"/>
                  </a:lnTo>
                  <a:lnTo>
                    <a:pt x="33299" y="0"/>
                  </a:lnTo>
                  <a:close/>
                </a:path>
              </a:pathLst>
            </a:custGeom>
            <a:grpFill/>
          </p:spPr>
          <p:txBody>
            <a:bodyPr wrap="square" lIns="0" tIns="0" rIns="0" bIns="0" rtlCol="0"/>
            <a:lstStyle/>
            <a:p>
              <a:endParaRPr dirty="0"/>
            </a:p>
          </p:txBody>
        </p:sp>
        <p:sp>
          <p:nvSpPr>
            <p:cNvPr id="271" name="object 271"/>
            <p:cNvSpPr/>
            <p:nvPr/>
          </p:nvSpPr>
          <p:spPr>
            <a:xfrm>
              <a:off x="1421266" y="2184074"/>
              <a:ext cx="36195" cy="84455"/>
            </a:xfrm>
            <a:custGeom>
              <a:avLst/>
              <a:gdLst/>
              <a:ahLst/>
              <a:cxnLst/>
              <a:rect l="l" t="t" r="r" b="b"/>
              <a:pathLst>
                <a:path w="36194" h="84455">
                  <a:moveTo>
                    <a:pt x="1447" y="0"/>
                  </a:moveTo>
                  <a:lnTo>
                    <a:pt x="1447" y="84201"/>
                  </a:lnTo>
                  <a:lnTo>
                    <a:pt x="0" y="84201"/>
                  </a:lnTo>
                  <a:lnTo>
                    <a:pt x="36194" y="84201"/>
                  </a:lnTo>
                  <a:lnTo>
                    <a:pt x="34747" y="84201"/>
                  </a:lnTo>
                  <a:lnTo>
                    <a:pt x="34747" y="0"/>
                  </a:lnTo>
                </a:path>
              </a:pathLst>
            </a:custGeom>
            <a:grpFill/>
            <a:ln w="8544">
              <a:solidFill>
                <a:srgbClr val="000000"/>
              </a:solidFill>
            </a:ln>
          </p:spPr>
          <p:txBody>
            <a:bodyPr wrap="square" lIns="0" tIns="0" rIns="0" bIns="0" rtlCol="0"/>
            <a:lstStyle/>
            <a:p>
              <a:endParaRPr dirty="0"/>
            </a:p>
          </p:txBody>
        </p:sp>
        <p:sp>
          <p:nvSpPr>
            <p:cNvPr id="272" name="object 272"/>
            <p:cNvSpPr/>
            <p:nvPr/>
          </p:nvSpPr>
          <p:spPr>
            <a:xfrm>
              <a:off x="1460360" y="2184069"/>
              <a:ext cx="33655" cy="111760"/>
            </a:xfrm>
            <a:custGeom>
              <a:avLst/>
              <a:gdLst/>
              <a:ahLst/>
              <a:cxnLst/>
              <a:rect l="l" t="t" r="r" b="b"/>
              <a:pathLst>
                <a:path w="33655" h="111760">
                  <a:moveTo>
                    <a:pt x="33299" y="0"/>
                  </a:moveTo>
                  <a:lnTo>
                    <a:pt x="0" y="0"/>
                  </a:lnTo>
                  <a:lnTo>
                    <a:pt x="0" y="111404"/>
                  </a:lnTo>
                  <a:lnTo>
                    <a:pt x="33299" y="111404"/>
                  </a:lnTo>
                  <a:lnTo>
                    <a:pt x="33299" y="0"/>
                  </a:lnTo>
                  <a:close/>
                </a:path>
              </a:pathLst>
            </a:custGeom>
            <a:grpFill/>
          </p:spPr>
          <p:txBody>
            <a:bodyPr wrap="square" lIns="0" tIns="0" rIns="0" bIns="0" rtlCol="0"/>
            <a:lstStyle/>
            <a:p>
              <a:endParaRPr dirty="0"/>
            </a:p>
          </p:txBody>
        </p:sp>
        <p:sp>
          <p:nvSpPr>
            <p:cNvPr id="273" name="object 273"/>
            <p:cNvSpPr/>
            <p:nvPr/>
          </p:nvSpPr>
          <p:spPr>
            <a:xfrm>
              <a:off x="1458909" y="2184074"/>
              <a:ext cx="36195" cy="111760"/>
            </a:xfrm>
            <a:custGeom>
              <a:avLst/>
              <a:gdLst/>
              <a:ahLst/>
              <a:cxnLst/>
              <a:rect l="l" t="t" r="r" b="b"/>
              <a:pathLst>
                <a:path w="36194" h="111760">
                  <a:moveTo>
                    <a:pt x="1447" y="0"/>
                  </a:moveTo>
                  <a:lnTo>
                    <a:pt x="1447" y="111404"/>
                  </a:lnTo>
                  <a:lnTo>
                    <a:pt x="0" y="111404"/>
                  </a:lnTo>
                  <a:lnTo>
                    <a:pt x="36194" y="111404"/>
                  </a:lnTo>
                  <a:lnTo>
                    <a:pt x="34747" y="111404"/>
                  </a:lnTo>
                  <a:lnTo>
                    <a:pt x="34747" y="0"/>
                  </a:lnTo>
                </a:path>
              </a:pathLst>
            </a:custGeom>
            <a:grpFill/>
            <a:ln w="8599">
              <a:solidFill>
                <a:srgbClr val="000000"/>
              </a:solidFill>
            </a:ln>
          </p:spPr>
          <p:txBody>
            <a:bodyPr wrap="square" lIns="0" tIns="0" rIns="0" bIns="0" rtlCol="0"/>
            <a:lstStyle/>
            <a:p>
              <a:endParaRPr dirty="0"/>
            </a:p>
          </p:txBody>
        </p:sp>
        <p:sp>
          <p:nvSpPr>
            <p:cNvPr id="274" name="object 274"/>
            <p:cNvSpPr/>
            <p:nvPr/>
          </p:nvSpPr>
          <p:spPr>
            <a:xfrm>
              <a:off x="1496555" y="2184069"/>
              <a:ext cx="33655" cy="123189"/>
            </a:xfrm>
            <a:custGeom>
              <a:avLst/>
              <a:gdLst/>
              <a:ahLst/>
              <a:cxnLst/>
              <a:rect l="l" t="t" r="r" b="b"/>
              <a:pathLst>
                <a:path w="33655" h="123189">
                  <a:moveTo>
                    <a:pt x="33299" y="0"/>
                  </a:moveTo>
                  <a:lnTo>
                    <a:pt x="0" y="0"/>
                  </a:lnTo>
                  <a:lnTo>
                    <a:pt x="0" y="123062"/>
                  </a:lnTo>
                  <a:lnTo>
                    <a:pt x="33299" y="123062"/>
                  </a:lnTo>
                  <a:lnTo>
                    <a:pt x="33299" y="0"/>
                  </a:lnTo>
                  <a:close/>
                </a:path>
              </a:pathLst>
            </a:custGeom>
            <a:grpFill/>
          </p:spPr>
          <p:txBody>
            <a:bodyPr wrap="square" lIns="0" tIns="0" rIns="0" bIns="0" rtlCol="0"/>
            <a:lstStyle/>
            <a:p>
              <a:endParaRPr dirty="0"/>
            </a:p>
          </p:txBody>
        </p:sp>
        <p:sp>
          <p:nvSpPr>
            <p:cNvPr id="275" name="object 275"/>
            <p:cNvSpPr/>
            <p:nvPr/>
          </p:nvSpPr>
          <p:spPr>
            <a:xfrm>
              <a:off x="1495104" y="2184074"/>
              <a:ext cx="36195" cy="123189"/>
            </a:xfrm>
            <a:custGeom>
              <a:avLst/>
              <a:gdLst/>
              <a:ahLst/>
              <a:cxnLst/>
              <a:rect l="l" t="t" r="r" b="b"/>
              <a:pathLst>
                <a:path w="36194" h="123189">
                  <a:moveTo>
                    <a:pt x="1447" y="0"/>
                  </a:moveTo>
                  <a:lnTo>
                    <a:pt x="1447" y="123063"/>
                  </a:lnTo>
                  <a:lnTo>
                    <a:pt x="0" y="123063"/>
                  </a:lnTo>
                  <a:lnTo>
                    <a:pt x="36194" y="123063"/>
                  </a:lnTo>
                  <a:lnTo>
                    <a:pt x="34747" y="123063"/>
                  </a:lnTo>
                  <a:lnTo>
                    <a:pt x="34747" y="0"/>
                  </a:lnTo>
                </a:path>
              </a:pathLst>
            </a:custGeom>
            <a:grpFill/>
            <a:ln w="8613">
              <a:solidFill>
                <a:srgbClr val="000000"/>
              </a:solidFill>
            </a:ln>
          </p:spPr>
          <p:txBody>
            <a:bodyPr wrap="square" lIns="0" tIns="0" rIns="0" bIns="0" rtlCol="0"/>
            <a:lstStyle/>
            <a:p>
              <a:endParaRPr dirty="0"/>
            </a:p>
          </p:txBody>
        </p:sp>
        <p:sp>
          <p:nvSpPr>
            <p:cNvPr id="276" name="object 276"/>
            <p:cNvSpPr/>
            <p:nvPr/>
          </p:nvSpPr>
          <p:spPr>
            <a:xfrm>
              <a:off x="1532750" y="2184069"/>
              <a:ext cx="33655" cy="176530"/>
            </a:xfrm>
            <a:custGeom>
              <a:avLst/>
              <a:gdLst/>
              <a:ahLst/>
              <a:cxnLst/>
              <a:rect l="l" t="t" r="r" b="b"/>
              <a:pathLst>
                <a:path w="33655" h="176530">
                  <a:moveTo>
                    <a:pt x="33299" y="0"/>
                  </a:moveTo>
                  <a:lnTo>
                    <a:pt x="0" y="0"/>
                  </a:lnTo>
                  <a:lnTo>
                    <a:pt x="0" y="176174"/>
                  </a:lnTo>
                  <a:lnTo>
                    <a:pt x="33299" y="176174"/>
                  </a:lnTo>
                  <a:lnTo>
                    <a:pt x="33299" y="0"/>
                  </a:lnTo>
                  <a:close/>
                </a:path>
              </a:pathLst>
            </a:custGeom>
            <a:grpFill/>
          </p:spPr>
          <p:txBody>
            <a:bodyPr wrap="square" lIns="0" tIns="0" rIns="0" bIns="0" rtlCol="0"/>
            <a:lstStyle/>
            <a:p>
              <a:endParaRPr dirty="0"/>
            </a:p>
          </p:txBody>
        </p:sp>
        <p:sp>
          <p:nvSpPr>
            <p:cNvPr id="277" name="object 277"/>
            <p:cNvSpPr/>
            <p:nvPr/>
          </p:nvSpPr>
          <p:spPr>
            <a:xfrm>
              <a:off x="1531299" y="2184074"/>
              <a:ext cx="36195" cy="176530"/>
            </a:xfrm>
            <a:custGeom>
              <a:avLst/>
              <a:gdLst/>
              <a:ahLst/>
              <a:cxnLst/>
              <a:rect l="l" t="t" r="r" b="b"/>
              <a:pathLst>
                <a:path w="36194" h="176530">
                  <a:moveTo>
                    <a:pt x="1447" y="0"/>
                  </a:moveTo>
                  <a:lnTo>
                    <a:pt x="1447" y="176174"/>
                  </a:lnTo>
                  <a:lnTo>
                    <a:pt x="0" y="176174"/>
                  </a:lnTo>
                  <a:lnTo>
                    <a:pt x="36194" y="176174"/>
                  </a:lnTo>
                  <a:lnTo>
                    <a:pt x="34747" y="176174"/>
                  </a:lnTo>
                  <a:lnTo>
                    <a:pt x="34747" y="0"/>
                  </a:lnTo>
                </a:path>
              </a:pathLst>
            </a:custGeom>
            <a:grpFill/>
            <a:ln w="8649">
              <a:solidFill>
                <a:srgbClr val="000000"/>
              </a:solidFill>
            </a:ln>
          </p:spPr>
          <p:txBody>
            <a:bodyPr wrap="square" lIns="0" tIns="0" rIns="0" bIns="0" rtlCol="0"/>
            <a:lstStyle/>
            <a:p>
              <a:endParaRPr dirty="0"/>
            </a:p>
          </p:txBody>
        </p:sp>
        <p:sp>
          <p:nvSpPr>
            <p:cNvPr id="278" name="object 278"/>
            <p:cNvSpPr/>
            <p:nvPr/>
          </p:nvSpPr>
          <p:spPr>
            <a:xfrm>
              <a:off x="1570393" y="2184069"/>
              <a:ext cx="33655" cy="194310"/>
            </a:xfrm>
            <a:custGeom>
              <a:avLst/>
              <a:gdLst/>
              <a:ahLst/>
              <a:cxnLst/>
              <a:rect l="l" t="t" r="r" b="b"/>
              <a:pathLst>
                <a:path w="33655" h="194310">
                  <a:moveTo>
                    <a:pt x="33299" y="0"/>
                  </a:moveTo>
                  <a:lnTo>
                    <a:pt x="0" y="0"/>
                  </a:lnTo>
                  <a:lnTo>
                    <a:pt x="0" y="194310"/>
                  </a:lnTo>
                  <a:lnTo>
                    <a:pt x="33299" y="194310"/>
                  </a:lnTo>
                  <a:lnTo>
                    <a:pt x="33299" y="0"/>
                  </a:lnTo>
                  <a:close/>
                </a:path>
              </a:pathLst>
            </a:custGeom>
            <a:grpFill/>
          </p:spPr>
          <p:txBody>
            <a:bodyPr wrap="square" lIns="0" tIns="0" rIns="0" bIns="0" rtlCol="0"/>
            <a:lstStyle/>
            <a:p>
              <a:endParaRPr dirty="0"/>
            </a:p>
          </p:txBody>
        </p:sp>
        <p:sp>
          <p:nvSpPr>
            <p:cNvPr id="279" name="object 279"/>
            <p:cNvSpPr/>
            <p:nvPr/>
          </p:nvSpPr>
          <p:spPr>
            <a:xfrm>
              <a:off x="1568941" y="2184074"/>
              <a:ext cx="36195" cy="194310"/>
            </a:xfrm>
            <a:custGeom>
              <a:avLst/>
              <a:gdLst/>
              <a:ahLst/>
              <a:cxnLst/>
              <a:rect l="l" t="t" r="r" b="b"/>
              <a:pathLst>
                <a:path w="36194" h="194310">
                  <a:moveTo>
                    <a:pt x="1447" y="0"/>
                  </a:moveTo>
                  <a:lnTo>
                    <a:pt x="1447" y="194310"/>
                  </a:lnTo>
                  <a:lnTo>
                    <a:pt x="0" y="194310"/>
                  </a:lnTo>
                  <a:lnTo>
                    <a:pt x="36194" y="194310"/>
                  </a:lnTo>
                  <a:lnTo>
                    <a:pt x="34747" y="194310"/>
                  </a:lnTo>
                  <a:lnTo>
                    <a:pt x="34747" y="0"/>
                  </a:lnTo>
                </a:path>
              </a:pathLst>
            </a:custGeom>
            <a:grpFill/>
            <a:ln w="8656">
              <a:solidFill>
                <a:srgbClr val="000000"/>
              </a:solidFill>
            </a:ln>
          </p:spPr>
          <p:txBody>
            <a:bodyPr wrap="square" lIns="0" tIns="0" rIns="0" bIns="0" rtlCol="0"/>
            <a:lstStyle/>
            <a:p>
              <a:endParaRPr dirty="0"/>
            </a:p>
          </p:txBody>
        </p:sp>
        <p:sp>
          <p:nvSpPr>
            <p:cNvPr id="280" name="object 280"/>
            <p:cNvSpPr/>
            <p:nvPr/>
          </p:nvSpPr>
          <p:spPr>
            <a:xfrm>
              <a:off x="1606588" y="2184069"/>
              <a:ext cx="33655" cy="302260"/>
            </a:xfrm>
            <a:custGeom>
              <a:avLst/>
              <a:gdLst/>
              <a:ahLst/>
              <a:cxnLst/>
              <a:rect l="l" t="t" r="r" b="b"/>
              <a:pathLst>
                <a:path w="33655" h="302260">
                  <a:moveTo>
                    <a:pt x="33299" y="0"/>
                  </a:moveTo>
                  <a:lnTo>
                    <a:pt x="0" y="0"/>
                  </a:lnTo>
                  <a:lnTo>
                    <a:pt x="0" y="301828"/>
                  </a:lnTo>
                  <a:lnTo>
                    <a:pt x="33299" y="301828"/>
                  </a:lnTo>
                  <a:lnTo>
                    <a:pt x="33299" y="0"/>
                  </a:lnTo>
                  <a:close/>
                </a:path>
              </a:pathLst>
            </a:custGeom>
            <a:grpFill/>
          </p:spPr>
          <p:txBody>
            <a:bodyPr wrap="square" lIns="0" tIns="0" rIns="0" bIns="0" rtlCol="0"/>
            <a:lstStyle/>
            <a:p>
              <a:endParaRPr dirty="0"/>
            </a:p>
          </p:txBody>
        </p:sp>
        <p:sp>
          <p:nvSpPr>
            <p:cNvPr id="281" name="object 281"/>
            <p:cNvSpPr/>
            <p:nvPr/>
          </p:nvSpPr>
          <p:spPr>
            <a:xfrm>
              <a:off x="1605137" y="2184074"/>
              <a:ext cx="36195" cy="302260"/>
            </a:xfrm>
            <a:custGeom>
              <a:avLst/>
              <a:gdLst/>
              <a:ahLst/>
              <a:cxnLst/>
              <a:rect l="l" t="t" r="r" b="b"/>
              <a:pathLst>
                <a:path w="36194" h="302260">
                  <a:moveTo>
                    <a:pt x="1447" y="0"/>
                  </a:moveTo>
                  <a:lnTo>
                    <a:pt x="1447" y="301828"/>
                  </a:lnTo>
                  <a:lnTo>
                    <a:pt x="0" y="301828"/>
                  </a:lnTo>
                  <a:lnTo>
                    <a:pt x="36194" y="301828"/>
                  </a:lnTo>
                  <a:lnTo>
                    <a:pt x="34747" y="301828"/>
                  </a:lnTo>
                  <a:lnTo>
                    <a:pt x="34747" y="0"/>
                  </a:lnTo>
                </a:path>
              </a:pathLst>
            </a:custGeom>
            <a:grpFill/>
            <a:ln w="8673">
              <a:solidFill>
                <a:srgbClr val="000000"/>
              </a:solidFill>
            </a:ln>
          </p:spPr>
          <p:txBody>
            <a:bodyPr wrap="square" lIns="0" tIns="0" rIns="0" bIns="0" rtlCol="0"/>
            <a:lstStyle/>
            <a:p>
              <a:endParaRPr dirty="0"/>
            </a:p>
          </p:txBody>
        </p:sp>
        <p:sp>
          <p:nvSpPr>
            <p:cNvPr id="282" name="object 282"/>
            <p:cNvSpPr/>
            <p:nvPr/>
          </p:nvSpPr>
          <p:spPr>
            <a:xfrm>
              <a:off x="1642783" y="2184069"/>
              <a:ext cx="33655" cy="312420"/>
            </a:xfrm>
            <a:custGeom>
              <a:avLst/>
              <a:gdLst/>
              <a:ahLst/>
              <a:cxnLst/>
              <a:rect l="l" t="t" r="r" b="b"/>
              <a:pathLst>
                <a:path w="33655" h="312419">
                  <a:moveTo>
                    <a:pt x="33299" y="0"/>
                  </a:moveTo>
                  <a:lnTo>
                    <a:pt x="0" y="0"/>
                  </a:lnTo>
                  <a:lnTo>
                    <a:pt x="0" y="312191"/>
                  </a:lnTo>
                  <a:lnTo>
                    <a:pt x="33299" y="312191"/>
                  </a:lnTo>
                  <a:lnTo>
                    <a:pt x="33299" y="0"/>
                  </a:lnTo>
                  <a:close/>
                </a:path>
              </a:pathLst>
            </a:custGeom>
            <a:grpFill/>
          </p:spPr>
          <p:txBody>
            <a:bodyPr wrap="square" lIns="0" tIns="0" rIns="0" bIns="0" rtlCol="0"/>
            <a:lstStyle/>
            <a:p>
              <a:endParaRPr dirty="0"/>
            </a:p>
          </p:txBody>
        </p:sp>
        <p:sp>
          <p:nvSpPr>
            <p:cNvPr id="283" name="object 283"/>
            <p:cNvSpPr/>
            <p:nvPr/>
          </p:nvSpPr>
          <p:spPr>
            <a:xfrm>
              <a:off x="1641331" y="2184074"/>
              <a:ext cx="36195" cy="312420"/>
            </a:xfrm>
            <a:custGeom>
              <a:avLst/>
              <a:gdLst/>
              <a:ahLst/>
              <a:cxnLst/>
              <a:rect l="l" t="t" r="r" b="b"/>
              <a:pathLst>
                <a:path w="36194" h="312419">
                  <a:moveTo>
                    <a:pt x="1447" y="0"/>
                  </a:moveTo>
                  <a:lnTo>
                    <a:pt x="1447" y="312191"/>
                  </a:lnTo>
                  <a:lnTo>
                    <a:pt x="0" y="312191"/>
                  </a:lnTo>
                  <a:lnTo>
                    <a:pt x="36194" y="312191"/>
                  </a:lnTo>
                  <a:lnTo>
                    <a:pt x="34747" y="312191"/>
                  </a:lnTo>
                  <a:lnTo>
                    <a:pt x="34747" y="0"/>
                  </a:lnTo>
                </a:path>
              </a:pathLst>
            </a:custGeom>
            <a:grpFill/>
            <a:ln w="8674">
              <a:solidFill>
                <a:srgbClr val="000000"/>
              </a:solidFill>
            </a:ln>
          </p:spPr>
          <p:txBody>
            <a:bodyPr wrap="square" lIns="0" tIns="0" rIns="0" bIns="0" rtlCol="0"/>
            <a:lstStyle/>
            <a:p>
              <a:endParaRPr dirty="0"/>
            </a:p>
          </p:txBody>
        </p:sp>
        <p:sp>
          <p:nvSpPr>
            <p:cNvPr id="284" name="object 284"/>
            <p:cNvSpPr/>
            <p:nvPr/>
          </p:nvSpPr>
          <p:spPr>
            <a:xfrm>
              <a:off x="1678978" y="2184069"/>
              <a:ext cx="33655" cy="337185"/>
            </a:xfrm>
            <a:custGeom>
              <a:avLst/>
              <a:gdLst/>
              <a:ahLst/>
              <a:cxnLst/>
              <a:rect l="l" t="t" r="r" b="b"/>
              <a:pathLst>
                <a:path w="33655" h="337185">
                  <a:moveTo>
                    <a:pt x="33299" y="0"/>
                  </a:moveTo>
                  <a:lnTo>
                    <a:pt x="0" y="0"/>
                  </a:lnTo>
                  <a:lnTo>
                    <a:pt x="0" y="336803"/>
                  </a:lnTo>
                  <a:lnTo>
                    <a:pt x="33299" y="336803"/>
                  </a:lnTo>
                  <a:lnTo>
                    <a:pt x="33299" y="0"/>
                  </a:lnTo>
                  <a:close/>
                </a:path>
              </a:pathLst>
            </a:custGeom>
            <a:grpFill/>
          </p:spPr>
          <p:txBody>
            <a:bodyPr wrap="square" lIns="0" tIns="0" rIns="0" bIns="0" rtlCol="0"/>
            <a:lstStyle/>
            <a:p>
              <a:endParaRPr dirty="0"/>
            </a:p>
          </p:txBody>
        </p:sp>
        <p:sp>
          <p:nvSpPr>
            <p:cNvPr id="285" name="object 285"/>
            <p:cNvSpPr/>
            <p:nvPr/>
          </p:nvSpPr>
          <p:spPr>
            <a:xfrm>
              <a:off x="1677526" y="2184074"/>
              <a:ext cx="36195" cy="337185"/>
            </a:xfrm>
            <a:custGeom>
              <a:avLst/>
              <a:gdLst/>
              <a:ahLst/>
              <a:cxnLst/>
              <a:rect l="l" t="t" r="r" b="b"/>
              <a:pathLst>
                <a:path w="36194" h="337185">
                  <a:moveTo>
                    <a:pt x="1447" y="0"/>
                  </a:moveTo>
                  <a:lnTo>
                    <a:pt x="1447" y="336804"/>
                  </a:lnTo>
                  <a:lnTo>
                    <a:pt x="0" y="336804"/>
                  </a:lnTo>
                  <a:lnTo>
                    <a:pt x="36194" y="336804"/>
                  </a:lnTo>
                  <a:lnTo>
                    <a:pt x="34747" y="336804"/>
                  </a:lnTo>
                  <a:lnTo>
                    <a:pt x="34747" y="0"/>
                  </a:lnTo>
                </a:path>
              </a:pathLst>
            </a:custGeom>
            <a:grpFill/>
            <a:ln w="8676">
              <a:solidFill>
                <a:srgbClr val="000000"/>
              </a:solidFill>
            </a:ln>
          </p:spPr>
          <p:txBody>
            <a:bodyPr wrap="square" lIns="0" tIns="0" rIns="0" bIns="0" rtlCol="0"/>
            <a:lstStyle/>
            <a:p>
              <a:endParaRPr dirty="0"/>
            </a:p>
          </p:txBody>
        </p:sp>
        <p:sp>
          <p:nvSpPr>
            <p:cNvPr id="286" name="object 286"/>
            <p:cNvSpPr/>
            <p:nvPr/>
          </p:nvSpPr>
          <p:spPr>
            <a:xfrm>
              <a:off x="1716620" y="2184069"/>
              <a:ext cx="33655" cy="391795"/>
            </a:xfrm>
            <a:custGeom>
              <a:avLst/>
              <a:gdLst/>
              <a:ahLst/>
              <a:cxnLst/>
              <a:rect l="l" t="t" r="r" b="b"/>
              <a:pathLst>
                <a:path w="33655" h="391794">
                  <a:moveTo>
                    <a:pt x="33299" y="0"/>
                  </a:moveTo>
                  <a:lnTo>
                    <a:pt x="0" y="0"/>
                  </a:lnTo>
                  <a:lnTo>
                    <a:pt x="0" y="391210"/>
                  </a:lnTo>
                  <a:lnTo>
                    <a:pt x="33299" y="391210"/>
                  </a:lnTo>
                  <a:lnTo>
                    <a:pt x="33299" y="0"/>
                  </a:lnTo>
                  <a:close/>
                </a:path>
              </a:pathLst>
            </a:custGeom>
            <a:grpFill/>
          </p:spPr>
          <p:txBody>
            <a:bodyPr wrap="square" lIns="0" tIns="0" rIns="0" bIns="0" rtlCol="0"/>
            <a:lstStyle/>
            <a:p>
              <a:endParaRPr dirty="0"/>
            </a:p>
          </p:txBody>
        </p:sp>
        <p:sp>
          <p:nvSpPr>
            <p:cNvPr id="287" name="object 287"/>
            <p:cNvSpPr/>
            <p:nvPr/>
          </p:nvSpPr>
          <p:spPr>
            <a:xfrm>
              <a:off x="1715169" y="2184074"/>
              <a:ext cx="36195" cy="391795"/>
            </a:xfrm>
            <a:custGeom>
              <a:avLst/>
              <a:gdLst/>
              <a:ahLst/>
              <a:cxnLst/>
              <a:rect l="l" t="t" r="r" b="b"/>
              <a:pathLst>
                <a:path w="36194" h="391794">
                  <a:moveTo>
                    <a:pt x="1447" y="0"/>
                  </a:moveTo>
                  <a:lnTo>
                    <a:pt x="1447" y="391210"/>
                  </a:lnTo>
                  <a:lnTo>
                    <a:pt x="0" y="391210"/>
                  </a:lnTo>
                  <a:lnTo>
                    <a:pt x="36194" y="391210"/>
                  </a:lnTo>
                  <a:lnTo>
                    <a:pt x="34747" y="391210"/>
                  </a:lnTo>
                  <a:lnTo>
                    <a:pt x="34747" y="0"/>
                  </a:lnTo>
                </a:path>
              </a:pathLst>
            </a:custGeom>
            <a:grpFill/>
            <a:ln w="8679">
              <a:solidFill>
                <a:srgbClr val="000000"/>
              </a:solidFill>
            </a:ln>
          </p:spPr>
          <p:txBody>
            <a:bodyPr wrap="square" lIns="0" tIns="0" rIns="0" bIns="0" rtlCol="0"/>
            <a:lstStyle/>
            <a:p>
              <a:endParaRPr dirty="0"/>
            </a:p>
          </p:txBody>
        </p:sp>
        <p:sp>
          <p:nvSpPr>
            <p:cNvPr id="288" name="object 288"/>
            <p:cNvSpPr/>
            <p:nvPr/>
          </p:nvSpPr>
          <p:spPr>
            <a:xfrm>
              <a:off x="1752815" y="2184069"/>
              <a:ext cx="33655" cy="391795"/>
            </a:xfrm>
            <a:custGeom>
              <a:avLst/>
              <a:gdLst/>
              <a:ahLst/>
              <a:cxnLst/>
              <a:rect l="l" t="t" r="r" b="b"/>
              <a:pathLst>
                <a:path w="33655" h="391794">
                  <a:moveTo>
                    <a:pt x="33299" y="0"/>
                  </a:moveTo>
                  <a:lnTo>
                    <a:pt x="0" y="0"/>
                  </a:lnTo>
                  <a:lnTo>
                    <a:pt x="0" y="391210"/>
                  </a:lnTo>
                  <a:lnTo>
                    <a:pt x="33299" y="391210"/>
                  </a:lnTo>
                  <a:lnTo>
                    <a:pt x="33299" y="0"/>
                  </a:lnTo>
                  <a:close/>
                </a:path>
              </a:pathLst>
            </a:custGeom>
            <a:grpFill/>
          </p:spPr>
          <p:txBody>
            <a:bodyPr wrap="square" lIns="0" tIns="0" rIns="0" bIns="0" rtlCol="0"/>
            <a:lstStyle/>
            <a:p>
              <a:endParaRPr dirty="0"/>
            </a:p>
          </p:txBody>
        </p:sp>
        <p:sp>
          <p:nvSpPr>
            <p:cNvPr id="289" name="object 289"/>
            <p:cNvSpPr/>
            <p:nvPr/>
          </p:nvSpPr>
          <p:spPr>
            <a:xfrm>
              <a:off x="1751364" y="2184074"/>
              <a:ext cx="36195" cy="391795"/>
            </a:xfrm>
            <a:custGeom>
              <a:avLst/>
              <a:gdLst/>
              <a:ahLst/>
              <a:cxnLst/>
              <a:rect l="l" t="t" r="r" b="b"/>
              <a:pathLst>
                <a:path w="36194" h="391794">
                  <a:moveTo>
                    <a:pt x="1447" y="0"/>
                  </a:moveTo>
                  <a:lnTo>
                    <a:pt x="1447" y="391210"/>
                  </a:lnTo>
                  <a:lnTo>
                    <a:pt x="0" y="391210"/>
                  </a:lnTo>
                  <a:lnTo>
                    <a:pt x="36194" y="391210"/>
                  </a:lnTo>
                  <a:lnTo>
                    <a:pt x="34747" y="391210"/>
                  </a:lnTo>
                  <a:lnTo>
                    <a:pt x="34747" y="0"/>
                  </a:lnTo>
                </a:path>
              </a:pathLst>
            </a:custGeom>
            <a:grpFill/>
            <a:ln w="8679">
              <a:solidFill>
                <a:srgbClr val="000000"/>
              </a:solidFill>
            </a:ln>
          </p:spPr>
          <p:txBody>
            <a:bodyPr wrap="square" lIns="0" tIns="0" rIns="0" bIns="0" rtlCol="0"/>
            <a:lstStyle/>
            <a:p>
              <a:endParaRPr dirty="0"/>
            </a:p>
          </p:txBody>
        </p:sp>
        <p:sp>
          <p:nvSpPr>
            <p:cNvPr id="290" name="object 290"/>
            <p:cNvSpPr/>
            <p:nvPr/>
          </p:nvSpPr>
          <p:spPr>
            <a:xfrm>
              <a:off x="1789010" y="2184069"/>
              <a:ext cx="33655" cy="433070"/>
            </a:xfrm>
            <a:custGeom>
              <a:avLst/>
              <a:gdLst/>
              <a:ahLst/>
              <a:cxnLst/>
              <a:rect l="l" t="t" r="r" b="b"/>
              <a:pathLst>
                <a:path w="33655" h="433069">
                  <a:moveTo>
                    <a:pt x="33299" y="0"/>
                  </a:moveTo>
                  <a:lnTo>
                    <a:pt x="0" y="0"/>
                  </a:lnTo>
                  <a:lnTo>
                    <a:pt x="0" y="432663"/>
                  </a:lnTo>
                  <a:lnTo>
                    <a:pt x="33299" y="432663"/>
                  </a:lnTo>
                  <a:lnTo>
                    <a:pt x="33299" y="0"/>
                  </a:lnTo>
                  <a:close/>
                </a:path>
              </a:pathLst>
            </a:custGeom>
            <a:grpFill/>
          </p:spPr>
          <p:txBody>
            <a:bodyPr wrap="square" lIns="0" tIns="0" rIns="0" bIns="0" rtlCol="0"/>
            <a:lstStyle/>
            <a:p>
              <a:endParaRPr dirty="0"/>
            </a:p>
          </p:txBody>
        </p:sp>
        <p:sp>
          <p:nvSpPr>
            <p:cNvPr id="291" name="object 291"/>
            <p:cNvSpPr/>
            <p:nvPr/>
          </p:nvSpPr>
          <p:spPr>
            <a:xfrm>
              <a:off x="1787559" y="2184074"/>
              <a:ext cx="36195" cy="433070"/>
            </a:xfrm>
            <a:custGeom>
              <a:avLst/>
              <a:gdLst/>
              <a:ahLst/>
              <a:cxnLst/>
              <a:rect l="l" t="t" r="r" b="b"/>
              <a:pathLst>
                <a:path w="36194" h="433069">
                  <a:moveTo>
                    <a:pt x="1447" y="0"/>
                  </a:moveTo>
                  <a:lnTo>
                    <a:pt x="1447" y="432663"/>
                  </a:lnTo>
                  <a:lnTo>
                    <a:pt x="0" y="432663"/>
                  </a:lnTo>
                  <a:lnTo>
                    <a:pt x="36194" y="432663"/>
                  </a:lnTo>
                  <a:lnTo>
                    <a:pt x="34747" y="432663"/>
                  </a:lnTo>
                  <a:lnTo>
                    <a:pt x="34747" y="0"/>
                  </a:lnTo>
                </a:path>
              </a:pathLst>
            </a:custGeom>
            <a:grpFill/>
            <a:ln w="8680">
              <a:solidFill>
                <a:srgbClr val="000000"/>
              </a:solidFill>
            </a:ln>
          </p:spPr>
          <p:txBody>
            <a:bodyPr wrap="square" lIns="0" tIns="0" rIns="0" bIns="0" rtlCol="0"/>
            <a:lstStyle/>
            <a:p>
              <a:endParaRPr dirty="0"/>
            </a:p>
          </p:txBody>
        </p:sp>
        <p:sp>
          <p:nvSpPr>
            <p:cNvPr id="292" name="object 292"/>
            <p:cNvSpPr/>
            <p:nvPr/>
          </p:nvSpPr>
          <p:spPr>
            <a:xfrm>
              <a:off x="1825205" y="2184069"/>
              <a:ext cx="33655" cy="441959"/>
            </a:xfrm>
            <a:custGeom>
              <a:avLst/>
              <a:gdLst/>
              <a:ahLst/>
              <a:cxnLst/>
              <a:rect l="l" t="t" r="r" b="b"/>
              <a:pathLst>
                <a:path w="33655" h="441960">
                  <a:moveTo>
                    <a:pt x="33299" y="0"/>
                  </a:moveTo>
                  <a:lnTo>
                    <a:pt x="0" y="0"/>
                  </a:lnTo>
                  <a:lnTo>
                    <a:pt x="0" y="441731"/>
                  </a:lnTo>
                  <a:lnTo>
                    <a:pt x="33299" y="441731"/>
                  </a:lnTo>
                  <a:lnTo>
                    <a:pt x="33299" y="0"/>
                  </a:lnTo>
                  <a:close/>
                </a:path>
              </a:pathLst>
            </a:custGeom>
            <a:grpFill/>
          </p:spPr>
          <p:txBody>
            <a:bodyPr wrap="square" lIns="0" tIns="0" rIns="0" bIns="0" rtlCol="0"/>
            <a:lstStyle/>
            <a:p>
              <a:endParaRPr dirty="0"/>
            </a:p>
          </p:txBody>
        </p:sp>
        <p:sp>
          <p:nvSpPr>
            <p:cNvPr id="293" name="object 293"/>
            <p:cNvSpPr/>
            <p:nvPr/>
          </p:nvSpPr>
          <p:spPr>
            <a:xfrm>
              <a:off x="1823754" y="2184074"/>
              <a:ext cx="36195" cy="441959"/>
            </a:xfrm>
            <a:custGeom>
              <a:avLst/>
              <a:gdLst/>
              <a:ahLst/>
              <a:cxnLst/>
              <a:rect l="l" t="t" r="r" b="b"/>
              <a:pathLst>
                <a:path w="36194" h="441960">
                  <a:moveTo>
                    <a:pt x="1447" y="0"/>
                  </a:moveTo>
                  <a:lnTo>
                    <a:pt x="1447" y="441731"/>
                  </a:lnTo>
                  <a:lnTo>
                    <a:pt x="0" y="441731"/>
                  </a:lnTo>
                  <a:lnTo>
                    <a:pt x="36194" y="441731"/>
                  </a:lnTo>
                  <a:lnTo>
                    <a:pt x="34747" y="441731"/>
                  </a:lnTo>
                  <a:lnTo>
                    <a:pt x="34747" y="0"/>
                  </a:lnTo>
                </a:path>
              </a:pathLst>
            </a:custGeom>
            <a:grpFill/>
            <a:ln w="8680">
              <a:solidFill>
                <a:srgbClr val="000000"/>
              </a:solidFill>
            </a:ln>
          </p:spPr>
          <p:txBody>
            <a:bodyPr wrap="square" lIns="0" tIns="0" rIns="0" bIns="0" rtlCol="0"/>
            <a:lstStyle/>
            <a:p>
              <a:endParaRPr dirty="0"/>
            </a:p>
          </p:txBody>
        </p:sp>
        <p:sp>
          <p:nvSpPr>
            <p:cNvPr id="294" name="object 294"/>
            <p:cNvSpPr/>
            <p:nvPr/>
          </p:nvSpPr>
          <p:spPr>
            <a:xfrm>
              <a:off x="1862848" y="2184069"/>
              <a:ext cx="33655" cy="441959"/>
            </a:xfrm>
            <a:custGeom>
              <a:avLst/>
              <a:gdLst/>
              <a:ahLst/>
              <a:cxnLst/>
              <a:rect l="l" t="t" r="r" b="b"/>
              <a:pathLst>
                <a:path w="33655" h="441960">
                  <a:moveTo>
                    <a:pt x="33299" y="0"/>
                  </a:moveTo>
                  <a:lnTo>
                    <a:pt x="0" y="0"/>
                  </a:lnTo>
                  <a:lnTo>
                    <a:pt x="0" y="441731"/>
                  </a:lnTo>
                  <a:lnTo>
                    <a:pt x="33299" y="441731"/>
                  </a:lnTo>
                  <a:lnTo>
                    <a:pt x="33299" y="0"/>
                  </a:lnTo>
                  <a:close/>
                </a:path>
              </a:pathLst>
            </a:custGeom>
            <a:grpFill/>
          </p:spPr>
          <p:txBody>
            <a:bodyPr wrap="square" lIns="0" tIns="0" rIns="0" bIns="0" rtlCol="0"/>
            <a:lstStyle/>
            <a:p>
              <a:endParaRPr dirty="0"/>
            </a:p>
          </p:txBody>
        </p:sp>
        <p:sp>
          <p:nvSpPr>
            <p:cNvPr id="295" name="object 295"/>
            <p:cNvSpPr/>
            <p:nvPr/>
          </p:nvSpPr>
          <p:spPr>
            <a:xfrm>
              <a:off x="1861397" y="2184074"/>
              <a:ext cx="36195" cy="441959"/>
            </a:xfrm>
            <a:custGeom>
              <a:avLst/>
              <a:gdLst/>
              <a:ahLst/>
              <a:cxnLst/>
              <a:rect l="l" t="t" r="r" b="b"/>
              <a:pathLst>
                <a:path w="36194" h="441960">
                  <a:moveTo>
                    <a:pt x="1447" y="0"/>
                  </a:moveTo>
                  <a:lnTo>
                    <a:pt x="1447" y="441731"/>
                  </a:lnTo>
                  <a:lnTo>
                    <a:pt x="0" y="441731"/>
                  </a:lnTo>
                  <a:lnTo>
                    <a:pt x="36194" y="441731"/>
                  </a:lnTo>
                  <a:lnTo>
                    <a:pt x="34747" y="441731"/>
                  </a:lnTo>
                  <a:lnTo>
                    <a:pt x="34747" y="0"/>
                  </a:lnTo>
                </a:path>
              </a:pathLst>
            </a:custGeom>
            <a:grpFill/>
            <a:ln w="8680">
              <a:solidFill>
                <a:srgbClr val="000000"/>
              </a:solidFill>
            </a:ln>
          </p:spPr>
          <p:txBody>
            <a:bodyPr wrap="square" lIns="0" tIns="0" rIns="0" bIns="0" rtlCol="0"/>
            <a:lstStyle/>
            <a:p>
              <a:endParaRPr dirty="0"/>
            </a:p>
          </p:txBody>
        </p:sp>
        <p:sp>
          <p:nvSpPr>
            <p:cNvPr id="296" name="object 296"/>
            <p:cNvSpPr/>
            <p:nvPr/>
          </p:nvSpPr>
          <p:spPr>
            <a:xfrm>
              <a:off x="1899043" y="2184069"/>
              <a:ext cx="33655" cy="450850"/>
            </a:xfrm>
            <a:custGeom>
              <a:avLst/>
              <a:gdLst/>
              <a:ahLst/>
              <a:cxnLst/>
              <a:rect l="l" t="t" r="r" b="b"/>
              <a:pathLst>
                <a:path w="33655" h="450850">
                  <a:moveTo>
                    <a:pt x="33299" y="0"/>
                  </a:moveTo>
                  <a:lnTo>
                    <a:pt x="0" y="0"/>
                  </a:lnTo>
                  <a:lnTo>
                    <a:pt x="0" y="450799"/>
                  </a:lnTo>
                  <a:lnTo>
                    <a:pt x="33299" y="450799"/>
                  </a:lnTo>
                  <a:lnTo>
                    <a:pt x="33299" y="0"/>
                  </a:lnTo>
                  <a:close/>
                </a:path>
              </a:pathLst>
            </a:custGeom>
            <a:grpFill/>
          </p:spPr>
          <p:txBody>
            <a:bodyPr wrap="square" lIns="0" tIns="0" rIns="0" bIns="0" rtlCol="0"/>
            <a:lstStyle/>
            <a:p>
              <a:endParaRPr dirty="0"/>
            </a:p>
          </p:txBody>
        </p:sp>
        <p:sp>
          <p:nvSpPr>
            <p:cNvPr id="297" name="object 297"/>
            <p:cNvSpPr/>
            <p:nvPr/>
          </p:nvSpPr>
          <p:spPr>
            <a:xfrm>
              <a:off x="1897592" y="2184074"/>
              <a:ext cx="36195" cy="450850"/>
            </a:xfrm>
            <a:custGeom>
              <a:avLst/>
              <a:gdLst/>
              <a:ahLst/>
              <a:cxnLst/>
              <a:rect l="l" t="t" r="r" b="b"/>
              <a:pathLst>
                <a:path w="36194" h="450850">
                  <a:moveTo>
                    <a:pt x="1447" y="0"/>
                  </a:moveTo>
                  <a:lnTo>
                    <a:pt x="1447" y="450799"/>
                  </a:lnTo>
                  <a:lnTo>
                    <a:pt x="0" y="450799"/>
                  </a:lnTo>
                  <a:lnTo>
                    <a:pt x="36194" y="450799"/>
                  </a:lnTo>
                  <a:lnTo>
                    <a:pt x="34747" y="450799"/>
                  </a:lnTo>
                  <a:lnTo>
                    <a:pt x="34747" y="0"/>
                  </a:lnTo>
                </a:path>
              </a:pathLst>
            </a:custGeom>
            <a:grpFill/>
            <a:ln w="8680">
              <a:solidFill>
                <a:srgbClr val="000000"/>
              </a:solidFill>
            </a:ln>
          </p:spPr>
          <p:txBody>
            <a:bodyPr wrap="square" lIns="0" tIns="0" rIns="0" bIns="0" rtlCol="0"/>
            <a:lstStyle/>
            <a:p>
              <a:endParaRPr dirty="0"/>
            </a:p>
          </p:txBody>
        </p:sp>
        <p:sp>
          <p:nvSpPr>
            <p:cNvPr id="298" name="object 298"/>
            <p:cNvSpPr/>
            <p:nvPr/>
          </p:nvSpPr>
          <p:spPr>
            <a:xfrm>
              <a:off x="1935238" y="2184069"/>
              <a:ext cx="33655" cy="450850"/>
            </a:xfrm>
            <a:custGeom>
              <a:avLst/>
              <a:gdLst/>
              <a:ahLst/>
              <a:cxnLst/>
              <a:rect l="l" t="t" r="r" b="b"/>
              <a:pathLst>
                <a:path w="33655" h="450850">
                  <a:moveTo>
                    <a:pt x="33299" y="0"/>
                  </a:moveTo>
                  <a:lnTo>
                    <a:pt x="0" y="0"/>
                  </a:lnTo>
                  <a:lnTo>
                    <a:pt x="0" y="450799"/>
                  </a:lnTo>
                  <a:lnTo>
                    <a:pt x="33299" y="450799"/>
                  </a:lnTo>
                  <a:lnTo>
                    <a:pt x="33299" y="0"/>
                  </a:lnTo>
                  <a:close/>
                </a:path>
              </a:pathLst>
            </a:custGeom>
            <a:grpFill/>
          </p:spPr>
          <p:txBody>
            <a:bodyPr wrap="square" lIns="0" tIns="0" rIns="0" bIns="0" rtlCol="0"/>
            <a:lstStyle/>
            <a:p>
              <a:endParaRPr dirty="0"/>
            </a:p>
          </p:txBody>
        </p:sp>
        <p:sp>
          <p:nvSpPr>
            <p:cNvPr id="299" name="object 299"/>
            <p:cNvSpPr/>
            <p:nvPr/>
          </p:nvSpPr>
          <p:spPr>
            <a:xfrm>
              <a:off x="1933787" y="2184074"/>
              <a:ext cx="36195" cy="450850"/>
            </a:xfrm>
            <a:custGeom>
              <a:avLst/>
              <a:gdLst/>
              <a:ahLst/>
              <a:cxnLst/>
              <a:rect l="l" t="t" r="r" b="b"/>
              <a:pathLst>
                <a:path w="36194" h="450850">
                  <a:moveTo>
                    <a:pt x="1447" y="0"/>
                  </a:moveTo>
                  <a:lnTo>
                    <a:pt x="1447" y="450799"/>
                  </a:lnTo>
                  <a:lnTo>
                    <a:pt x="0" y="450799"/>
                  </a:lnTo>
                  <a:lnTo>
                    <a:pt x="36194" y="450799"/>
                  </a:lnTo>
                  <a:lnTo>
                    <a:pt x="34747" y="450799"/>
                  </a:lnTo>
                  <a:lnTo>
                    <a:pt x="34747" y="0"/>
                  </a:lnTo>
                </a:path>
              </a:pathLst>
            </a:custGeom>
            <a:grpFill/>
            <a:ln w="8680">
              <a:solidFill>
                <a:srgbClr val="000000"/>
              </a:solidFill>
            </a:ln>
          </p:spPr>
          <p:txBody>
            <a:bodyPr wrap="square" lIns="0" tIns="0" rIns="0" bIns="0" rtlCol="0"/>
            <a:lstStyle/>
            <a:p>
              <a:endParaRPr dirty="0"/>
            </a:p>
          </p:txBody>
        </p:sp>
        <p:sp>
          <p:nvSpPr>
            <p:cNvPr id="300" name="object 300"/>
            <p:cNvSpPr/>
            <p:nvPr/>
          </p:nvSpPr>
          <p:spPr>
            <a:xfrm>
              <a:off x="1972881" y="2184069"/>
              <a:ext cx="33655" cy="459105"/>
            </a:xfrm>
            <a:custGeom>
              <a:avLst/>
              <a:gdLst/>
              <a:ahLst/>
              <a:cxnLst/>
              <a:rect l="l" t="t" r="r" b="b"/>
              <a:pathLst>
                <a:path w="33655" h="459105">
                  <a:moveTo>
                    <a:pt x="33299" y="0"/>
                  </a:moveTo>
                  <a:lnTo>
                    <a:pt x="0" y="0"/>
                  </a:lnTo>
                  <a:lnTo>
                    <a:pt x="0" y="458571"/>
                  </a:lnTo>
                  <a:lnTo>
                    <a:pt x="33299" y="458571"/>
                  </a:lnTo>
                  <a:lnTo>
                    <a:pt x="33299" y="0"/>
                  </a:lnTo>
                  <a:close/>
                </a:path>
              </a:pathLst>
            </a:custGeom>
            <a:grpFill/>
          </p:spPr>
          <p:txBody>
            <a:bodyPr wrap="square" lIns="0" tIns="0" rIns="0" bIns="0" rtlCol="0"/>
            <a:lstStyle/>
            <a:p>
              <a:endParaRPr dirty="0"/>
            </a:p>
          </p:txBody>
        </p:sp>
        <p:sp>
          <p:nvSpPr>
            <p:cNvPr id="301" name="object 301"/>
            <p:cNvSpPr/>
            <p:nvPr/>
          </p:nvSpPr>
          <p:spPr>
            <a:xfrm>
              <a:off x="1971430" y="2184074"/>
              <a:ext cx="36195" cy="459105"/>
            </a:xfrm>
            <a:custGeom>
              <a:avLst/>
              <a:gdLst/>
              <a:ahLst/>
              <a:cxnLst/>
              <a:rect l="l" t="t" r="r" b="b"/>
              <a:pathLst>
                <a:path w="36194" h="459105">
                  <a:moveTo>
                    <a:pt x="1447" y="0"/>
                  </a:moveTo>
                  <a:lnTo>
                    <a:pt x="1447" y="458571"/>
                  </a:lnTo>
                  <a:lnTo>
                    <a:pt x="0" y="458571"/>
                  </a:lnTo>
                  <a:lnTo>
                    <a:pt x="36194" y="458571"/>
                  </a:lnTo>
                  <a:lnTo>
                    <a:pt x="34747" y="458571"/>
                  </a:lnTo>
                  <a:lnTo>
                    <a:pt x="34747" y="0"/>
                  </a:lnTo>
                </a:path>
              </a:pathLst>
            </a:custGeom>
            <a:grpFill/>
            <a:ln w="8681">
              <a:solidFill>
                <a:srgbClr val="000000"/>
              </a:solidFill>
            </a:ln>
          </p:spPr>
          <p:txBody>
            <a:bodyPr wrap="square" lIns="0" tIns="0" rIns="0" bIns="0" rtlCol="0"/>
            <a:lstStyle/>
            <a:p>
              <a:endParaRPr dirty="0"/>
            </a:p>
          </p:txBody>
        </p:sp>
        <p:sp>
          <p:nvSpPr>
            <p:cNvPr id="302" name="object 302"/>
            <p:cNvSpPr/>
            <p:nvPr/>
          </p:nvSpPr>
          <p:spPr>
            <a:xfrm>
              <a:off x="2009076" y="2184069"/>
              <a:ext cx="33655" cy="464184"/>
            </a:xfrm>
            <a:custGeom>
              <a:avLst/>
              <a:gdLst/>
              <a:ahLst/>
              <a:cxnLst/>
              <a:rect l="l" t="t" r="r" b="b"/>
              <a:pathLst>
                <a:path w="33655" h="464185">
                  <a:moveTo>
                    <a:pt x="33299" y="0"/>
                  </a:moveTo>
                  <a:lnTo>
                    <a:pt x="0" y="0"/>
                  </a:lnTo>
                  <a:lnTo>
                    <a:pt x="0" y="463753"/>
                  </a:lnTo>
                  <a:lnTo>
                    <a:pt x="33299" y="463753"/>
                  </a:lnTo>
                  <a:lnTo>
                    <a:pt x="33299" y="0"/>
                  </a:lnTo>
                  <a:close/>
                </a:path>
              </a:pathLst>
            </a:custGeom>
            <a:grpFill/>
          </p:spPr>
          <p:txBody>
            <a:bodyPr wrap="square" lIns="0" tIns="0" rIns="0" bIns="0" rtlCol="0"/>
            <a:lstStyle/>
            <a:p>
              <a:endParaRPr dirty="0"/>
            </a:p>
          </p:txBody>
        </p:sp>
        <p:sp>
          <p:nvSpPr>
            <p:cNvPr id="303" name="object 303"/>
            <p:cNvSpPr/>
            <p:nvPr/>
          </p:nvSpPr>
          <p:spPr>
            <a:xfrm>
              <a:off x="2007625" y="2184074"/>
              <a:ext cx="36195" cy="464184"/>
            </a:xfrm>
            <a:custGeom>
              <a:avLst/>
              <a:gdLst/>
              <a:ahLst/>
              <a:cxnLst/>
              <a:rect l="l" t="t" r="r" b="b"/>
              <a:pathLst>
                <a:path w="36194" h="464185">
                  <a:moveTo>
                    <a:pt x="1447" y="0"/>
                  </a:moveTo>
                  <a:lnTo>
                    <a:pt x="1447" y="463753"/>
                  </a:lnTo>
                  <a:lnTo>
                    <a:pt x="0" y="463753"/>
                  </a:lnTo>
                  <a:lnTo>
                    <a:pt x="36194" y="463753"/>
                  </a:lnTo>
                  <a:lnTo>
                    <a:pt x="34747" y="463753"/>
                  </a:lnTo>
                  <a:lnTo>
                    <a:pt x="34747" y="0"/>
                  </a:lnTo>
                </a:path>
              </a:pathLst>
            </a:custGeom>
            <a:grpFill/>
            <a:ln w="8681">
              <a:solidFill>
                <a:srgbClr val="000000"/>
              </a:solidFill>
            </a:ln>
          </p:spPr>
          <p:txBody>
            <a:bodyPr wrap="square" lIns="0" tIns="0" rIns="0" bIns="0" rtlCol="0"/>
            <a:lstStyle/>
            <a:p>
              <a:endParaRPr dirty="0"/>
            </a:p>
          </p:txBody>
        </p:sp>
        <p:sp>
          <p:nvSpPr>
            <p:cNvPr id="304" name="object 304"/>
            <p:cNvSpPr/>
            <p:nvPr/>
          </p:nvSpPr>
          <p:spPr>
            <a:xfrm>
              <a:off x="2045271" y="2184069"/>
              <a:ext cx="33655" cy="478155"/>
            </a:xfrm>
            <a:custGeom>
              <a:avLst/>
              <a:gdLst/>
              <a:ahLst/>
              <a:cxnLst/>
              <a:rect l="l" t="t" r="r" b="b"/>
              <a:pathLst>
                <a:path w="33655" h="478155">
                  <a:moveTo>
                    <a:pt x="33299" y="0"/>
                  </a:moveTo>
                  <a:lnTo>
                    <a:pt x="0" y="0"/>
                  </a:lnTo>
                  <a:lnTo>
                    <a:pt x="0" y="478002"/>
                  </a:lnTo>
                  <a:lnTo>
                    <a:pt x="33299" y="478002"/>
                  </a:lnTo>
                  <a:lnTo>
                    <a:pt x="33299" y="0"/>
                  </a:lnTo>
                  <a:close/>
                </a:path>
              </a:pathLst>
            </a:custGeom>
            <a:grpFill/>
          </p:spPr>
          <p:txBody>
            <a:bodyPr wrap="square" lIns="0" tIns="0" rIns="0" bIns="0" rtlCol="0"/>
            <a:lstStyle/>
            <a:p>
              <a:endParaRPr dirty="0"/>
            </a:p>
          </p:txBody>
        </p:sp>
        <p:sp>
          <p:nvSpPr>
            <p:cNvPr id="305" name="object 305"/>
            <p:cNvSpPr/>
            <p:nvPr/>
          </p:nvSpPr>
          <p:spPr>
            <a:xfrm>
              <a:off x="2043820" y="2184074"/>
              <a:ext cx="36195" cy="478155"/>
            </a:xfrm>
            <a:custGeom>
              <a:avLst/>
              <a:gdLst/>
              <a:ahLst/>
              <a:cxnLst/>
              <a:rect l="l" t="t" r="r" b="b"/>
              <a:pathLst>
                <a:path w="36194" h="478155">
                  <a:moveTo>
                    <a:pt x="1447" y="0"/>
                  </a:moveTo>
                  <a:lnTo>
                    <a:pt x="1447" y="478002"/>
                  </a:lnTo>
                  <a:lnTo>
                    <a:pt x="0" y="478002"/>
                  </a:lnTo>
                  <a:lnTo>
                    <a:pt x="36194" y="478002"/>
                  </a:lnTo>
                  <a:lnTo>
                    <a:pt x="34747" y="478002"/>
                  </a:lnTo>
                  <a:lnTo>
                    <a:pt x="34747" y="0"/>
                  </a:lnTo>
                </a:path>
              </a:pathLst>
            </a:custGeom>
            <a:grpFill/>
            <a:ln w="8681">
              <a:solidFill>
                <a:srgbClr val="000000"/>
              </a:solidFill>
            </a:ln>
          </p:spPr>
          <p:txBody>
            <a:bodyPr wrap="square" lIns="0" tIns="0" rIns="0" bIns="0" rtlCol="0"/>
            <a:lstStyle/>
            <a:p>
              <a:endParaRPr dirty="0"/>
            </a:p>
          </p:txBody>
        </p:sp>
        <p:sp>
          <p:nvSpPr>
            <p:cNvPr id="306" name="object 306"/>
            <p:cNvSpPr/>
            <p:nvPr/>
          </p:nvSpPr>
          <p:spPr>
            <a:xfrm>
              <a:off x="2081466" y="2184069"/>
              <a:ext cx="33655" cy="516890"/>
            </a:xfrm>
            <a:custGeom>
              <a:avLst/>
              <a:gdLst/>
              <a:ahLst/>
              <a:cxnLst/>
              <a:rect l="l" t="t" r="r" b="b"/>
              <a:pathLst>
                <a:path w="33655" h="516889">
                  <a:moveTo>
                    <a:pt x="33299" y="0"/>
                  </a:moveTo>
                  <a:lnTo>
                    <a:pt x="0" y="0"/>
                  </a:lnTo>
                  <a:lnTo>
                    <a:pt x="0" y="516864"/>
                  </a:lnTo>
                  <a:lnTo>
                    <a:pt x="33299" y="516864"/>
                  </a:lnTo>
                  <a:lnTo>
                    <a:pt x="33299" y="0"/>
                  </a:lnTo>
                  <a:close/>
                </a:path>
              </a:pathLst>
            </a:custGeom>
            <a:grpFill/>
          </p:spPr>
          <p:txBody>
            <a:bodyPr wrap="square" lIns="0" tIns="0" rIns="0" bIns="0" rtlCol="0"/>
            <a:lstStyle/>
            <a:p>
              <a:endParaRPr dirty="0"/>
            </a:p>
          </p:txBody>
        </p:sp>
        <p:sp>
          <p:nvSpPr>
            <p:cNvPr id="307" name="object 307"/>
            <p:cNvSpPr/>
            <p:nvPr/>
          </p:nvSpPr>
          <p:spPr>
            <a:xfrm>
              <a:off x="2080015" y="2184074"/>
              <a:ext cx="36195" cy="516890"/>
            </a:xfrm>
            <a:custGeom>
              <a:avLst/>
              <a:gdLst/>
              <a:ahLst/>
              <a:cxnLst/>
              <a:rect l="l" t="t" r="r" b="b"/>
              <a:pathLst>
                <a:path w="36194" h="516889">
                  <a:moveTo>
                    <a:pt x="1447" y="0"/>
                  </a:moveTo>
                  <a:lnTo>
                    <a:pt x="1447" y="516864"/>
                  </a:lnTo>
                  <a:lnTo>
                    <a:pt x="0" y="516864"/>
                  </a:lnTo>
                  <a:lnTo>
                    <a:pt x="36194" y="516864"/>
                  </a:lnTo>
                  <a:lnTo>
                    <a:pt x="34747" y="516864"/>
                  </a:lnTo>
                  <a:lnTo>
                    <a:pt x="34747" y="0"/>
                  </a:lnTo>
                </a:path>
              </a:pathLst>
            </a:custGeom>
            <a:grpFill/>
            <a:ln w="8682">
              <a:solidFill>
                <a:srgbClr val="000000"/>
              </a:solidFill>
            </a:ln>
          </p:spPr>
          <p:txBody>
            <a:bodyPr wrap="square" lIns="0" tIns="0" rIns="0" bIns="0" rtlCol="0"/>
            <a:lstStyle/>
            <a:p>
              <a:endParaRPr dirty="0"/>
            </a:p>
          </p:txBody>
        </p:sp>
        <p:sp>
          <p:nvSpPr>
            <p:cNvPr id="308" name="object 308"/>
            <p:cNvSpPr/>
            <p:nvPr/>
          </p:nvSpPr>
          <p:spPr>
            <a:xfrm>
              <a:off x="2119109" y="2184069"/>
              <a:ext cx="33655" cy="544195"/>
            </a:xfrm>
            <a:custGeom>
              <a:avLst/>
              <a:gdLst/>
              <a:ahLst/>
              <a:cxnLst/>
              <a:rect l="l" t="t" r="r" b="b"/>
              <a:pathLst>
                <a:path w="33655" h="544194">
                  <a:moveTo>
                    <a:pt x="33299" y="0"/>
                  </a:moveTo>
                  <a:lnTo>
                    <a:pt x="0" y="0"/>
                  </a:lnTo>
                  <a:lnTo>
                    <a:pt x="0" y="544067"/>
                  </a:lnTo>
                  <a:lnTo>
                    <a:pt x="33299" y="544067"/>
                  </a:lnTo>
                  <a:lnTo>
                    <a:pt x="33299" y="0"/>
                  </a:lnTo>
                  <a:close/>
                </a:path>
              </a:pathLst>
            </a:custGeom>
            <a:grpFill/>
          </p:spPr>
          <p:txBody>
            <a:bodyPr wrap="square" lIns="0" tIns="0" rIns="0" bIns="0" rtlCol="0"/>
            <a:lstStyle/>
            <a:p>
              <a:endParaRPr dirty="0"/>
            </a:p>
          </p:txBody>
        </p:sp>
        <p:sp>
          <p:nvSpPr>
            <p:cNvPr id="309" name="object 309"/>
            <p:cNvSpPr/>
            <p:nvPr/>
          </p:nvSpPr>
          <p:spPr>
            <a:xfrm>
              <a:off x="2117658" y="2184074"/>
              <a:ext cx="36195" cy="544195"/>
            </a:xfrm>
            <a:custGeom>
              <a:avLst/>
              <a:gdLst/>
              <a:ahLst/>
              <a:cxnLst/>
              <a:rect l="l" t="t" r="r" b="b"/>
              <a:pathLst>
                <a:path w="36194" h="544194">
                  <a:moveTo>
                    <a:pt x="1447" y="0"/>
                  </a:moveTo>
                  <a:lnTo>
                    <a:pt x="1447" y="544068"/>
                  </a:lnTo>
                  <a:lnTo>
                    <a:pt x="0" y="544068"/>
                  </a:lnTo>
                  <a:lnTo>
                    <a:pt x="36194" y="544068"/>
                  </a:lnTo>
                  <a:lnTo>
                    <a:pt x="34747" y="544068"/>
                  </a:lnTo>
                  <a:lnTo>
                    <a:pt x="34747" y="0"/>
                  </a:lnTo>
                </a:path>
              </a:pathLst>
            </a:custGeom>
            <a:grpFill/>
            <a:ln w="8682">
              <a:solidFill>
                <a:srgbClr val="000000"/>
              </a:solidFill>
            </a:ln>
          </p:spPr>
          <p:txBody>
            <a:bodyPr wrap="square" lIns="0" tIns="0" rIns="0" bIns="0" rtlCol="0"/>
            <a:lstStyle/>
            <a:p>
              <a:endParaRPr dirty="0"/>
            </a:p>
          </p:txBody>
        </p:sp>
        <p:sp>
          <p:nvSpPr>
            <p:cNvPr id="310" name="object 310"/>
            <p:cNvSpPr/>
            <p:nvPr/>
          </p:nvSpPr>
          <p:spPr>
            <a:xfrm>
              <a:off x="2155304" y="2184069"/>
              <a:ext cx="33655" cy="544195"/>
            </a:xfrm>
            <a:custGeom>
              <a:avLst/>
              <a:gdLst/>
              <a:ahLst/>
              <a:cxnLst/>
              <a:rect l="l" t="t" r="r" b="b"/>
              <a:pathLst>
                <a:path w="33655" h="544194">
                  <a:moveTo>
                    <a:pt x="33299" y="0"/>
                  </a:moveTo>
                  <a:lnTo>
                    <a:pt x="0" y="0"/>
                  </a:lnTo>
                  <a:lnTo>
                    <a:pt x="0" y="544067"/>
                  </a:lnTo>
                  <a:lnTo>
                    <a:pt x="33299" y="544067"/>
                  </a:lnTo>
                  <a:lnTo>
                    <a:pt x="33299" y="0"/>
                  </a:lnTo>
                  <a:close/>
                </a:path>
              </a:pathLst>
            </a:custGeom>
            <a:grpFill/>
          </p:spPr>
          <p:txBody>
            <a:bodyPr wrap="square" lIns="0" tIns="0" rIns="0" bIns="0" rtlCol="0"/>
            <a:lstStyle/>
            <a:p>
              <a:endParaRPr dirty="0"/>
            </a:p>
          </p:txBody>
        </p:sp>
        <p:sp>
          <p:nvSpPr>
            <p:cNvPr id="311" name="object 311"/>
            <p:cNvSpPr/>
            <p:nvPr/>
          </p:nvSpPr>
          <p:spPr>
            <a:xfrm>
              <a:off x="2153853" y="2184074"/>
              <a:ext cx="36195" cy="544195"/>
            </a:xfrm>
            <a:custGeom>
              <a:avLst/>
              <a:gdLst/>
              <a:ahLst/>
              <a:cxnLst/>
              <a:rect l="l" t="t" r="r" b="b"/>
              <a:pathLst>
                <a:path w="36194" h="544194">
                  <a:moveTo>
                    <a:pt x="1447" y="0"/>
                  </a:moveTo>
                  <a:lnTo>
                    <a:pt x="1447" y="544068"/>
                  </a:lnTo>
                  <a:lnTo>
                    <a:pt x="0" y="544068"/>
                  </a:lnTo>
                  <a:lnTo>
                    <a:pt x="36194" y="544068"/>
                  </a:lnTo>
                  <a:lnTo>
                    <a:pt x="34747" y="544068"/>
                  </a:lnTo>
                  <a:lnTo>
                    <a:pt x="34747" y="0"/>
                  </a:lnTo>
                </a:path>
              </a:pathLst>
            </a:custGeom>
            <a:grpFill/>
            <a:ln w="8682">
              <a:solidFill>
                <a:srgbClr val="000000"/>
              </a:solidFill>
            </a:ln>
          </p:spPr>
          <p:txBody>
            <a:bodyPr wrap="square" lIns="0" tIns="0" rIns="0" bIns="0" rtlCol="0"/>
            <a:lstStyle/>
            <a:p>
              <a:endParaRPr dirty="0"/>
            </a:p>
          </p:txBody>
        </p:sp>
        <p:sp>
          <p:nvSpPr>
            <p:cNvPr id="312" name="object 312"/>
            <p:cNvSpPr/>
            <p:nvPr/>
          </p:nvSpPr>
          <p:spPr>
            <a:xfrm>
              <a:off x="2191499" y="2184069"/>
              <a:ext cx="33655" cy="554990"/>
            </a:xfrm>
            <a:custGeom>
              <a:avLst/>
              <a:gdLst/>
              <a:ahLst/>
              <a:cxnLst/>
              <a:rect l="l" t="t" r="r" b="b"/>
              <a:pathLst>
                <a:path w="33655" h="554989">
                  <a:moveTo>
                    <a:pt x="33299" y="0"/>
                  </a:moveTo>
                  <a:lnTo>
                    <a:pt x="0" y="0"/>
                  </a:lnTo>
                  <a:lnTo>
                    <a:pt x="0" y="554431"/>
                  </a:lnTo>
                  <a:lnTo>
                    <a:pt x="33299" y="554431"/>
                  </a:lnTo>
                  <a:lnTo>
                    <a:pt x="33299" y="0"/>
                  </a:lnTo>
                  <a:close/>
                </a:path>
              </a:pathLst>
            </a:custGeom>
            <a:grpFill/>
          </p:spPr>
          <p:txBody>
            <a:bodyPr wrap="square" lIns="0" tIns="0" rIns="0" bIns="0" rtlCol="0"/>
            <a:lstStyle/>
            <a:p>
              <a:endParaRPr dirty="0"/>
            </a:p>
          </p:txBody>
        </p:sp>
        <p:sp>
          <p:nvSpPr>
            <p:cNvPr id="313" name="object 313"/>
            <p:cNvSpPr/>
            <p:nvPr/>
          </p:nvSpPr>
          <p:spPr>
            <a:xfrm>
              <a:off x="2190048" y="2184074"/>
              <a:ext cx="36195" cy="554990"/>
            </a:xfrm>
            <a:custGeom>
              <a:avLst/>
              <a:gdLst/>
              <a:ahLst/>
              <a:cxnLst/>
              <a:rect l="l" t="t" r="r" b="b"/>
              <a:pathLst>
                <a:path w="36194" h="554989">
                  <a:moveTo>
                    <a:pt x="1447" y="0"/>
                  </a:moveTo>
                  <a:lnTo>
                    <a:pt x="1447" y="554431"/>
                  </a:lnTo>
                  <a:lnTo>
                    <a:pt x="0" y="554431"/>
                  </a:lnTo>
                  <a:lnTo>
                    <a:pt x="36194" y="554431"/>
                  </a:lnTo>
                  <a:lnTo>
                    <a:pt x="34747" y="554431"/>
                  </a:lnTo>
                  <a:lnTo>
                    <a:pt x="34747" y="0"/>
                  </a:lnTo>
                </a:path>
              </a:pathLst>
            </a:custGeom>
            <a:grpFill/>
            <a:ln w="8682">
              <a:solidFill>
                <a:srgbClr val="000000"/>
              </a:solidFill>
            </a:ln>
          </p:spPr>
          <p:txBody>
            <a:bodyPr wrap="square" lIns="0" tIns="0" rIns="0" bIns="0" rtlCol="0"/>
            <a:lstStyle/>
            <a:p>
              <a:endParaRPr dirty="0"/>
            </a:p>
          </p:txBody>
        </p:sp>
        <p:sp>
          <p:nvSpPr>
            <p:cNvPr id="314" name="object 314"/>
            <p:cNvSpPr/>
            <p:nvPr/>
          </p:nvSpPr>
          <p:spPr>
            <a:xfrm>
              <a:off x="2227694" y="2184069"/>
              <a:ext cx="33655" cy="562610"/>
            </a:xfrm>
            <a:custGeom>
              <a:avLst/>
              <a:gdLst/>
              <a:ahLst/>
              <a:cxnLst/>
              <a:rect l="l" t="t" r="r" b="b"/>
              <a:pathLst>
                <a:path w="33655" h="562610">
                  <a:moveTo>
                    <a:pt x="33299" y="0"/>
                  </a:moveTo>
                  <a:lnTo>
                    <a:pt x="0" y="0"/>
                  </a:lnTo>
                  <a:lnTo>
                    <a:pt x="0" y="562203"/>
                  </a:lnTo>
                  <a:lnTo>
                    <a:pt x="33299" y="562203"/>
                  </a:lnTo>
                  <a:lnTo>
                    <a:pt x="33299" y="0"/>
                  </a:lnTo>
                  <a:close/>
                </a:path>
              </a:pathLst>
            </a:custGeom>
            <a:grpFill/>
          </p:spPr>
          <p:txBody>
            <a:bodyPr wrap="square" lIns="0" tIns="0" rIns="0" bIns="0" rtlCol="0"/>
            <a:lstStyle/>
            <a:p>
              <a:endParaRPr dirty="0"/>
            </a:p>
          </p:txBody>
        </p:sp>
        <p:sp>
          <p:nvSpPr>
            <p:cNvPr id="315" name="object 315"/>
            <p:cNvSpPr/>
            <p:nvPr/>
          </p:nvSpPr>
          <p:spPr>
            <a:xfrm>
              <a:off x="2226243" y="2184074"/>
              <a:ext cx="36195" cy="562610"/>
            </a:xfrm>
            <a:custGeom>
              <a:avLst/>
              <a:gdLst/>
              <a:ahLst/>
              <a:cxnLst/>
              <a:rect l="l" t="t" r="r" b="b"/>
              <a:pathLst>
                <a:path w="36194" h="562610">
                  <a:moveTo>
                    <a:pt x="1447" y="0"/>
                  </a:moveTo>
                  <a:lnTo>
                    <a:pt x="1447" y="562203"/>
                  </a:lnTo>
                  <a:lnTo>
                    <a:pt x="0" y="562203"/>
                  </a:lnTo>
                  <a:lnTo>
                    <a:pt x="36194" y="562203"/>
                  </a:lnTo>
                  <a:lnTo>
                    <a:pt x="34747" y="562203"/>
                  </a:lnTo>
                  <a:lnTo>
                    <a:pt x="34747" y="0"/>
                  </a:lnTo>
                </a:path>
              </a:pathLst>
            </a:custGeom>
            <a:grpFill/>
            <a:ln w="8683">
              <a:solidFill>
                <a:srgbClr val="000000"/>
              </a:solidFill>
            </a:ln>
          </p:spPr>
          <p:txBody>
            <a:bodyPr wrap="square" lIns="0" tIns="0" rIns="0" bIns="0" rtlCol="0"/>
            <a:lstStyle/>
            <a:p>
              <a:endParaRPr dirty="0"/>
            </a:p>
          </p:txBody>
        </p:sp>
        <p:sp>
          <p:nvSpPr>
            <p:cNvPr id="316" name="object 316"/>
            <p:cNvSpPr/>
            <p:nvPr/>
          </p:nvSpPr>
          <p:spPr>
            <a:xfrm>
              <a:off x="2265337" y="2184069"/>
              <a:ext cx="33655" cy="567690"/>
            </a:xfrm>
            <a:custGeom>
              <a:avLst/>
              <a:gdLst/>
              <a:ahLst/>
              <a:cxnLst/>
              <a:rect l="l" t="t" r="r" b="b"/>
              <a:pathLst>
                <a:path w="33655" h="567689">
                  <a:moveTo>
                    <a:pt x="33299" y="0"/>
                  </a:moveTo>
                  <a:lnTo>
                    <a:pt x="0" y="0"/>
                  </a:lnTo>
                  <a:lnTo>
                    <a:pt x="0" y="567385"/>
                  </a:lnTo>
                  <a:lnTo>
                    <a:pt x="33299" y="567385"/>
                  </a:lnTo>
                  <a:lnTo>
                    <a:pt x="33299" y="0"/>
                  </a:lnTo>
                  <a:close/>
                </a:path>
              </a:pathLst>
            </a:custGeom>
            <a:grpFill/>
          </p:spPr>
          <p:txBody>
            <a:bodyPr wrap="square" lIns="0" tIns="0" rIns="0" bIns="0" rtlCol="0"/>
            <a:lstStyle/>
            <a:p>
              <a:endParaRPr dirty="0"/>
            </a:p>
          </p:txBody>
        </p:sp>
        <p:sp>
          <p:nvSpPr>
            <p:cNvPr id="317" name="object 317"/>
            <p:cNvSpPr/>
            <p:nvPr/>
          </p:nvSpPr>
          <p:spPr>
            <a:xfrm>
              <a:off x="2263885" y="2184074"/>
              <a:ext cx="36195" cy="567690"/>
            </a:xfrm>
            <a:custGeom>
              <a:avLst/>
              <a:gdLst/>
              <a:ahLst/>
              <a:cxnLst/>
              <a:rect l="l" t="t" r="r" b="b"/>
              <a:pathLst>
                <a:path w="36194" h="567689">
                  <a:moveTo>
                    <a:pt x="1447" y="0"/>
                  </a:moveTo>
                  <a:lnTo>
                    <a:pt x="1447" y="567385"/>
                  </a:lnTo>
                  <a:lnTo>
                    <a:pt x="0" y="567385"/>
                  </a:lnTo>
                  <a:lnTo>
                    <a:pt x="36194" y="567385"/>
                  </a:lnTo>
                  <a:lnTo>
                    <a:pt x="34747" y="567385"/>
                  </a:lnTo>
                  <a:lnTo>
                    <a:pt x="34747" y="0"/>
                  </a:lnTo>
                </a:path>
              </a:pathLst>
            </a:custGeom>
            <a:grpFill/>
            <a:ln w="8683">
              <a:solidFill>
                <a:srgbClr val="000000"/>
              </a:solidFill>
            </a:ln>
          </p:spPr>
          <p:txBody>
            <a:bodyPr wrap="square" lIns="0" tIns="0" rIns="0" bIns="0" rtlCol="0"/>
            <a:lstStyle/>
            <a:p>
              <a:endParaRPr dirty="0"/>
            </a:p>
          </p:txBody>
        </p:sp>
        <p:sp>
          <p:nvSpPr>
            <p:cNvPr id="318" name="object 318"/>
            <p:cNvSpPr/>
            <p:nvPr/>
          </p:nvSpPr>
          <p:spPr>
            <a:xfrm>
              <a:off x="2301532" y="2184069"/>
              <a:ext cx="33655" cy="581660"/>
            </a:xfrm>
            <a:custGeom>
              <a:avLst/>
              <a:gdLst/>
              <a:ahLst/>
              <a:cxnLst/>
              <a:rect l="l" t="t" r="r" b="b"/>
              <a:pathLst>
                <a:path w="33655" h="581660">
                  <a:moveTo>
                    <a:pt x="33299" y="0"/>
                  </a:moveTo>
                  <a:lnTo>
                    <a:pt x="0" y="0"/>
                  </a:lnTo>
                  <a:lnTo>
                    <a:pt x="0" y="581634"/>
                  </a:lnTo>
                  <a:lnTo>
                    <a:pt x="33299" y="581634"/>
                  </a:lnTo>
                  <a:lnTo>
                    <a:pt x="33299" y="0"/>
                  </a:lnTo>
                  <a:close/>
                </a:path>
              </a:pathLst>
            </a:custGeom>
            <a:grpFill/>
          </p:spPr>
          <p:txBody>
            <a:bodyPr wrap="square" lIns="0" tIns="0" rIns="0" bIns="0" rtlCol="0"/>
            <a:lstStyle/>
            <a:p>
              <a:endParaRPr dirty="0"/>
            </a:p>
          </p:txBody>
        </p:sp>
        <p:sp>
          <p:nvSpPr>
            <p:cNvPr id="319" name="object 319"/>
            <p:cNvSpPr/>
            <p:nvPr/>
          </p:nvSpPr>
          <p:spPr>
            <a:xfrm>
              <a:off x="2300081" y="2184074"/>
              <a:ext cx="36195" cy="581660"/>
            </a:xfrm>
            <a:custGeom>
              <a:avLst/>
              <a:gdLst/>
              <a:ahLst/>
              <a:cxnLst/>
              <a:rect l="l" t="t" r="r" b="b"/>
              <a:pathLst>
                <a:path w="36194" h="581660">
                  <a:moveTo>
                    <a:pt x="1447" y="0"/>
                  </a:moveTo>
                  <a:lnTo>
                    <a:pt x="1447" y="581634"/>
                  </a:lnTo>
                  <a:lnTo>
                    <a:pt x="0" y="581634"/>
                  </a:lnTo>
                  <a:lnTo>
                    <a:pt x="36194" y="581634"/>
                  </a:lnTo>
                  <a:lnTo>
                    <a:pt x="34747" y="581634"/>
                  </a:lnTo>
                  <a:lnTo>
                    <a:pt x="34747" y="0"/>
                  </a:lnTo>
                </a:path>
              </a:pathLst>
            </a:custGeom>
            <a:grpFill/>
            <a:ln w="8683">
              <a:solidFill>
                <a:srgbClr val="000000"/>
              </a:solidFill>
            </a:ln>
          </p:spPr>
          <p:txBody>
            <a:bodyPr wrap="square" lIns="0" tIns="0" rIns="0" bIns="0" rtlCol="0"/>
            <a:lstStyle/>
            <a:p>
              <a:endParaRPr dirty="0"/>
            </a:p>
          </p:txBody>
        </p:sp>
        <p:sp>
          <p:nvSpPr>
            <p:cNvPr id="320" name="object 320"/>
            <p:cNvSpPr/>
            <p:nvPr/>
          </p:nvSpPr>
          <p:spPr>
            <a:xfrm>
              <a:off x="2337727" y="2184069"/>
              <a:ext cx="33655" cy="582930"/>
            </a:xfrm>
            <a:custGeom>
              <a:avLst/>
              <a:gdLst/>
              <a:ahLst/>
              <a:cxnLst/>
              <a:rect l="l" t="t" r="r" b="b"/>
              <a:pathLst>
                <a:path w="33655" h="582930">
                  <a:moveTo>
                    <a:pt x="33299" y="0"/>
                  </a:moveTo>
                  <a:lnTo>
                    <a:pt x="0" y="0"/>
                  </a:lnTo>
                  <a:lnTo>
                    <a:pt x="0" y="582929"/>
                  </a:lnTo>
                  <a:lnTo>
                    <a:pt x="33299" y="582929"/>
                  </a:lnTo>
                  <a:lnTo>
                    <a:pt x="33299" y="0"/>
                  </a:lnTo>
                  <a:close/>
                </a:path>
              </a:pathLst>
            </a:custGeom>
            <a:grpFill/>
          </p:spPr>
          <p:txBody>
            <a:bodyPr wrap="square" lIns="0" tIns="0" rIns="0" bIns="0" rtlCol="0"/>
            <a:lstStyle/>
            <a:p>
              <a:endParaRPr dirty="0"/>
            </a:p>
          </p:txBody>
        </p:sp>
        <p:sp>
          <p:nvSpPr>
            <p:cNvPr id="321" name="object 321"/>
            <p:cNvSpPr/>
            <p:nvPr/>
          </p:nvSpPr>
          <p:spPr>
            <a:xfrm>
              <a:off x="2336276" y="2184074"/>
              <a:ext cx="36195" cy="582930"/>
            </a:xfrm>
            <a:custGeom>
              <a:avLst/>
              <a:gdLst/>
              <a:ahLst/>
              <a:cxnLst/>
              <a:rect l="l" t="t" r="r" b="b"/>
              <a:pathLst>
                <a:path w="36194" h="582930">
                  <a:moveTo>
                    <a:pt x="1447" y="0"/>
                  </a:moveTo>
                  <a:lnTo>
                    <a:pt x="1447" y="582930"/>
                  </a:lnTo>
                  <a:lnTo>
                    <a:pt x="0" y="582930"/>
                  </a:lnTo>
                  <a:lnTo>
                    <a:pt x="36194" y="582930"/>
                  </a:lnTo>
                  <a:lnTo>
                    <a:pt x="34747" y="582930"/>
                  </a:lnTo>
                  <a:lnTo>
                    <a:pt x="34747" y="0"/>
                  </a:lnTo>
                </a:path>
              </a:pathLst>
            </a:custGeom>
            <a:grpFill/>
            <a:ln w="8683">
              <a:solidFill>
                <a:srgbClr val="000000"/>
              </a:solidFill>
            </a:ln>
          </p:spPr>
          <p:txBody>
            <a:bodyPr wrap="square" lIns="0" tIns="0" rIns="0" bIns="0" rtlCol="0"/>
            <a:lstStyle/>
            <a:p>
              <a:endParaRPr dirty="0"/>
            </a:p>
          </p:txBody>
        </p:sp>
        <p:sp>
          <p:nvSpPr>
            <p:cNvPr id="322" name="object 322"/>
            <p:cNvSpPr/>
            <p:nvPr/>
          </p:nvSpPr>
          <p:spPr>
            <a:xfrm>
              <a:off x="2375369" y="2184069"/>
              <a:ext cx="33655" cy="593725"/>
            </a:xfrm>
            <a:custGeom>
              <a:avLst/>
              <a:gdLst/>
              <a:ahLst/>
              <a:cxnLst/>
              <a:rect l="l" t="t" r="r" b="b"/>
              <a:pathLst>
                <a:path w="33655" h="593725">
                  <a:moveTo>
                    <a:pt x="33299" y="0"/>
                  </a:moveTo>
                  <a:lnTo>
                    <a:pt x="0" y="0"/>
                  </a:lnTo>
                  <a:lnTo>
                    <a:pt x="0" y="593293"/>
                  </a:lnTo>
                  <a:lnTo>
                    <a:pt x="33299" y="593293"/>
                  </a:lnTo>
                  <a:lnTo>
                    <a:pt x="33299" y="0"/>
                  </a:lnTo>
                  <a:close/>
                </a:path>
              </a:pathLst>
            </a:custGeom>
            <a:grpFill/>
          </p:spPr>
          <p:txBody>
            <a:bodyPr wrap="square" lIns="0" tIns="0" rIns="0" bIns="0" rtlCol="0"/>
            <a:lstStyle/>
            <a:p>
              <a:endParaRPr dirty="0"/>
            </a:p>
          </p:txBody>
        </p:sp>
        <p:sp>
          <p:nvSpPr>
            <p:cNvPr id="323" name="object 323"/>
            <p:cNvSpPr/>
            <p:nvPr/>
          </p:nvSpPr>
          <p:spPr>
            <a:xfrm>
              <a:off x="2373918" y="2184074"/>
              <a:ext cx="36195" cy="593725"/>
            </a:xfrm>
            <a:custGeom>
              <a:avLst/>
              <a:gdLst/>
              <a:ahLst/>
              <a:cxnLst/>
              <a:rect l="l" t="t" r="r" b="b"/>
              <a:pathLst>
                <a:path w="36194" h="593725">
                  <a:moveTo>
                    <a:pt x="1447" y="0"/>
                  </a:moveTo>
                  <a:lnTo>
                    <a:pt x="1447" y="593293"/>
                  </a:lnTo>
                  <a:lnTo>
                    <a:pt x="0" y="593293"/>
                  </a:lnTo>
                  <a:lnTo>
                    <a:pt x="36194" y="593293"/>
                  </a:lnTo>
                  <a:lnTo>
                    <a:pt x="34747" y="593293"/>
                  </a:lnTo>
                  <a:lnTo>
                    <a:pt x="34747" y="0"/>
                  </a:lnTo>
                </a:path>
              </a:pathLst>
            </a:custGeom>
            <a:grpFill/>
            <a:ln w="8683">
              <a:solidFill>
                <a:srgbClr val="000000"/>
              </a:solidFill>
            </a:ln>
          </p:spPr>
          <p:txBody>
            <a:bodyPr wrap="square" lIns="0" tIns="0" rIns="0" bIns="0" rtlCol="0"/>
            <a:lstStyle/>
            <a:p>
              <a:endParaRPr dirty="0"/>
            </a:p>
          </p:txBody>
        </p:sp>
        <p:sp>
          <p:nvSpPr>
            <p:cNvPr id="324" name="object 324"/>
            <p:cNvSpPr/>
            <p:nvPr/>
          </p:nvSpPr>
          <p:spPr>
            <a:xfrm>
              <a:off x="2411564" y="2184069"/>
              <a:ext cx="33655" cy="605155"/>
            </a:xfrm>
            <a:custGeom>
              <a:avLst/>
              <a:gdLst/>
              <a:ahLst/>
              <a:cxnLst/>
              <a:rect l="l" t="t" r="r" b="b"/>
              <a:pathLst>
                <a:path w="33655" h="605155">
                  <a:moveTo>
                    <a:pt x="33299" y="0"/>
                  </a:moveTo>
                  <a:lnTo>
                    <a:pt x="0" y="0"/>
                  </a:lnTo>
                  <a:lnTo>
                    <a:pt x="0" y="604951"/>
                  </a:lnTo>
                  <a:lnTo>
                    <a:pt x="33299" y="604951"/>
                  </a:lnTo>
                  <a:lnTo>
                    <a:pt x="33299" y="0"/>
                  </a:lnTo>
                  <a:close/>
                </a:path>
              </a:pathLst>
            </a:custGeom>
            <a:grpFill/>
          </p:spPr>
          <p:txBody>
            <a:bodyPr wrap="square" lIns="0" tIns="0" rIns="0" bIns="0" rtlCol="0"/>
            <a:lstStyle/>
            <a:p>
              <a:endParaRPr dirty="0"/>
            </a:p>
          </p:txBody>
        </p:sp>
        <p:sp>
          <p:nvSpPr>
            <p:cNvPr id="325" name="object 325"/>
            <p:cNvSpPr/>
            <p:nvPr/>
          </p:nvSpPr>
          <p:spPr>
            <a:xfrm>
              <a:off x="2410113" y="2184074"/>
              <a:ext cx="36195" cy="605155"/>
            </a:xfrm>
            <a:custGeom>
              <a:avLst/>
              <a:gdLst/>
              <a:ahLst/>
              <a:cxnLst/>
              <a:rect l="l" t="t" r="r" b="b"/>
              <a:pathLst>
                <a:path w="36194" h="605155">
                  <a:moveTo>
                    <a:pt x="1447" y="0"/>
                  </a:moveTo>
                  <a:lnTo>
                    <a:pt x="1447" y="604951"/>
                  </a:lnTo>
                  <a:lnTo>
                    <a:pt x="0" y="604951"/>
                  </a:lnTo>
                  <a:lnTo>
                    <a:pt x="36194" y="604951"/>
                  </a:lnTo>
                  <a:lnTo>
                    <a:pt x="34747" y="604951"/>
                  </a:lnTo>
                  <a:lnTo>
                    <a:pt x="34747" y="0"/>
                  </a:lnTo>
                </a:path>
              </a:pathLst>
            </a:custGeom>
            <a:grpFill/>
            <a:ln w="8683">
              <a:solidFill>
                <a:srgbClr val="000000"/>
              </a:solidFill>
            </a:ln>
          </p:spPr>
          <p:txBody>
            <a:bodyPr wrap="square" lIns="0" tIns="0" rIns="0" bIns="0" rtlCol="0"/>
            <a:lstStyle/>
            <a:p>
              <a:endParaRPr dirty="0"/>
            </a:p>
          </p:txBody>
        </p:sp>
        <p:sp>
          <p:nvSpPr>
            <p:cNvPr id="326" name="object 326"/>
            <p:cNvSpPr/>
            <p:nvPr/>
          </p:nvSpPr>
          <p:spPr>
            <a:xfrm>
              <a:off x="2447759" y="2184069"/>
              <a:ext cx="33655" cy="622300"/>
            </a:xfrm>
            <a:custGeom>
              <a:avLst/>
              <a:gdLst/>
              <a:ahLst/>
              <a:cxnLst/>
              <a:rect l="l" t="t" r="r" b="b"/>
              <a:pathLst>
                <a:path w="33655" h="622300">
                  <a:moveTo>
                    <a:pt x="33299" y="0"/>
                  </a:moveTo>
                  <a:lnTo>
                    <a:pt x="0" y="0"/>
                  </a:lnTo>
                  <a:lnTo>
                    <a:pt x="0" y="621791"/>
                  </a:lnTo>
                  <a:lnTo>
                    <a:pt x="33299" y="621791"/>
                  </a:lnTo>
                  <a:lnTo>
                    <a:pt x="33299" y="0"/>
                  </a:lnTo>
                  <a:close/>
                </a:path>
              </a:pathLst>
            </a:custGeom>
            <a:grpFill/>
          </p:spPr>
          <p:txBody>
            <a:bodyPr wrap="square" lIns="0" tIns="0" rIns="0" bIns="0" rtlCol="0"/>
            <a:lstStyle/>
            <a:p>
              <a:endParaRPr dirty="0"/>
            </a:p>
          </p:txBody>
        </p:sp>
        <p:sp>
          <p:nvSpPr>
            <p:cNvPr id="327" name="object 327"/>
            <p:cNvSpPr/>
            <p:nvPr/>
          </p:nvSpPr>
          <p:spPr>
            <a:xfrm>
              <a:off x="2446308" y="2184074"/>
              <a:ext cx="36195" cy="622300"/>
            </a:xfrm>
            <a:custGeom>
              <a:avLst/>
              <a:gdLst/>
              <a:ahLst/>
              <a:cxnLst/>
              <a:rect l="l" t="t" r="r" b="b"/>
              <a:pathLst>
                <a:path w="36194" h="622300">
                  <a:moveTo>
                    <a:pt x="1447" y="0"/>
                  </a:moveTo>
                  <a:lnTo>
                    <a:pt x="1447" y="621792"/>
                  </a:lnTo>
                  <a:lnTo>
                    <a:pt x="0" y="621792"/>
                  </a:lnTo>
                  <a:lnTo>
                    <a:pt x="36194" y="621792"/>
                  </a:lnTo>
                  <a:lnTo>
                    <a:pt x="34747" y="621792"/>
                  </a:lnTo>
                  <a:lnTo>
                    <a:pt x="34747" y="0"/>
                  </a:lnTo>
                </a:path>
              </a:pathLst>
            </a:custGeom>
            <a:grpFill/>
            <a:ln w="8683">
              <a:solidFill>
                <a:srgbClr val="000000"/>
              </a:solidFill>
            </a:ln>
          </p:spPr>
          <p:txBody>
            <a:bodyPr wrap="square" lIns="0" tIns="0" rIns="0" bIns="0" rtlCol="0"/>
            <a:lstStyle/>
            <a:p>
              <a:endParaRPr dirty="0"/>
            </a:p>
          </p:txBody>
        </p:sp>
        <p:sp>
          <p:nvSpPr>
            <p:cNvPr id="328" name="object 328"/>
            <p:cNvSpPr/>
            <p:nvPr/>
          </p:nvSpPr>
          <p:spPr>
            <a:xfrm>
              <a:off x="2483954" y="2184069"/>
              <a:ext cx="33655" cy="646430"/>
            </a:xfrm>
            <a:custGeom>
              <a:avLst/>
              <a:gdLst/>
              <a:ahLst/>
              <a:cxnLst/>
              <a:rect l="l" t="t" r="r" b="b"/>
              <a:pathLst>
                <a:path w="33655" h="646430">
                  <a:moveTo>
                    <a:pt x="33299" y="0"/>
                  </a:moveTo>
                  <a:lnTo>
                    <a:pt x="0" y="0"/>
                  </a:lnTo>
                  <a:lnTo>
                    <a:pt x="0" y="646404"/>
                  </a:lnTo>
                  <a:lnTo>
                    <a:pt x="33299" y="646404"/>
                  </a:lnTo>
                  <a:lnTo>
                    <a:pt x="33299" y="0"/>
                  </a:lnTo>
                  <a:close/>
                </a:path>
              </a:pathLst>
            </a:custGeom>
            <a:grpFill/>
          </p:spPr>
          <p:txBody>
            <a:bodyPr wrap="square" lIns="0" tIns="0" rIns="0" bIns="0" rtlCol="0"/>
            <a:lstStyle/>
            <a:p>
              <a:endParaRPr dirty="0"/>
            </a:p>
          </p:txBody>
        </p:sp>
        <p:sp>
          <p:nvSpPr>
            <p:cNvPr id="329" name="object 329"/>
            <p:cNvSpPr/>
            <p:nvPr/>
          </p:nvSpPr>
          <p:spPr>
            <a:xfrm>
              <a:off x="2482503" y="2184074"/>
              <a:ext cx="36195" cy="646430"/>
            </a:xfrm>
            <a:custGeom>
              <a:avLst/>
              <a:gdLst/>
              <a:ahLst/>
              <a:cxnLst/>
              <a:rect l="l" t="t" r="r" b="b"/>
              <a:pathLst>
                <a:path w="36194" h="646430">
                  <a:moveTo>
                    <a:pt x="1447" y="0"/>
                  </a:moveTo>
                  <a:lnTo>
                    <a:pt x="1447" y="646404"/>
                  </a:lnTo>
                  <a:lnTo>
                    <a:pt x="0" y="646404"/>
                  </a:lnTo>
                  <a:lnTo>
                    <a:pt x="36194" y="646404"/>
                  </a:lnTo>
                  <a:lnTo>
                    <a:pt x="34747" y="646404"/>
                  </a:lnTo>
                  <a:lnTo>
                    <a:pt x="34747" y="0"/>
                  </a:lnTo>
                </a:path>
              </a:pathLst>
            </a:custGeom>
            <a:grpFill/>
            <a:ln w="8683">
              <a:solidFill>
                <a:srgbClr val="000000"/>
              </a:solidFill>
            </a:ln>
          </p:spPr>
          <p:txBody>
            <a:bodyPr wrap="square" lIns="0" tIns="0" rIns="0" bIns="0" rtlCol="0"/>
            <a:lstStyle/>
            <a:p>
              <a:endParaRPr dirty="0"/>
            </a:p>
          </p:txBody>
        </p:sp>
        <p:sp>
          <p:nvSpPr>
            <p:cNvPr id="330" name="object 330"/>
            <p:cNvSpPr/>
            <p:nvPr/>
          </p:nvSpPr>
          <p:spPr>
            <a:xfrm>
              <a:off x="2521597" y="2184069"/>
              <a:ext cx="33655" cy="649605"/>
            </a:xfrm>
            <a:custGeom>
              <a:avLst/>
              <a:gdLst/>
              <a:ahLst/>
              <a:cxnLst/>
              <a:rect l="l" t="t" r="r" b="b"/>
              <a:pathLst>
                <a:path w="33655" h="649605">
                  <a:moveTo>
                    <a:pt x="33299" y="0"/>
                  </a:moveTo>
                  <a:lnTo>
                    <a:pt x="0" y="0"/>
                  </a:lnTo>
                  <a:lnTo>
                    <a:pt x="0" y="648995"/>
                  </a:lnTo>
                  <a:lnTo>
                    <a:pt x="33299" y="648995"/>
                  </a:lnTo>
                  <a:lnTo>
                    <a:pt x="33299" y="0"/>
                  </a:lnTo>
                  <a:close/>
                </a:path>
              </a:pathLst>
            </a:custGeom>
            <a:grpFill/>
          </p:spPr>
          <p:txBody>
            <a:bodyPr wrap="square" lIns="0" tIns="0" rIns="0" bIns="0" rtlCol="0"/>
            <a:lstStyle/>
            <a:p>
              <a:endParaRPr dirty="0"/>
            </a:p>
          </p:txBody>
        </p:sp>
        <p:sp>
          <p:nvSpPr>
            <p:cNvPr id="331" name="object 331"/>
            <p:cNvSpPr/>
            <p:nvPr/>
          </p:nvSpPr>
          <p:spPr>
            <a:xfrm>
              <a:off x="2520146" y="2184074"/>
              <a:ext cx="36195" cy="649605"/>
            </a:xfrm>
            <a:custGeom>
              <a:avLst/>
              <a:gdLst/>
              <a:ahLst/>
              <a:cxnLst/>
              <a:rect l="l" t="t" r="r" b="b"/>
              <a:pathLst>
                <a:path w="36194" h="649605">
                  <a:moveTo>
                    <a:pt x="1447" y="0"/>
                  </a:moveTo>
                  <a:lnTo>
                    <a:pt x="1447" y="648995"/>
                  </a:lnTo>
                  <a:lnTo>
                    <a:pt x="0" y="648995"/>
                  </a:lnTo>
                  <a:lnTo>
                    <a:pt x="36194" y="648995"/>
                  </a:lnTo>
                  <a:lnTo>
                    <a:pt x="34747" y="648995"/>
                  </a:lnTo>
                  <a:lnTo>
                    <a:pt x="34747" y="0"/>
                  </a:lnTo>
                </a:path>
              </a:pathLst>
            </a:custGeom>
            <a:grpFill/>
            <a:ln w="8683">
              <a:solidFill>
                <a:srgbClr val="000000"/>
              </a:solidFill>
            </a:ln>
          </p:spPr>
          <p:txBody>
            <a:bodyPr wrap="square" lIns="0" tIns="0" rIns="0" bIns="0" rtlCol="0"/>
            <a:lstStyle/>
            <a:p>
              <a:endParaRPr dirty="0"/>
            </a:p>
          </p:txBody>
        </p:sp>
        <p:sp>
          <p:nvSpPr>
            <p:cNvPr id="332" name="object 332"/>
            <p:cNvSpPr/>
            <p:nvPr/>
          </p:nvSpPr>
          <p:spPr>
            <a:xfrm>
              <a:off x="2557792" y="2184069"/>
              <a:ext cx="33655" cy="650875"/>
            </a:xfrm>
            <a:custGeom>
              <a:avLst/>
              <a:gdLst/>
              <a:ahLst/>
              <a:cxnLst/>
              <a:rect l="l" t="t" r="r" b="b"/>
              <a:pathLst>
                <a:path w="33655" h="650875">
                  <a:moveTo>
                    <a:pt x="33299" y="0"/>
                  </a:moveTo>
                  <a:lnTo>
                    <a:pt x="0" y="0"/>
                  </a:lnTo>
                  <a:lnTo>
                    <a:pt x="0" y="650290"/>
                  </a:lnTo>
                  <a:lnTo>
                    <a:pt x="33299" y="650290"/>
                  </a:lnTo>
                  <a:lnTo>
                    <a:pt x="33299" y="0"/>
                  </a:lnTo>
                  <a:close/>
                </a:path>
              </a:pathLst>
            </a:custGeom>
            <a:grpFill/>
          </p:spPr>
          <p:txBody>
            <a:bodyPr wrap="square" lIns="0" tIns="0" rIns="0" bIns="0" rtlCol="0"/>
            <a:lstStyle/>
            <a:p>
              <a:endParaRPr dirty="0"/>
            </a:p>
          </p:txBody>
        </p:sp>
        <p:sp>
          <p:nvSpPr>
            <p:cNvPr id="333" name="object 333"/>
            <p:cNvSpPr/>
            <p:nvPr/>
          </p:nvSpPr>
          <p:spPr>
            <a:xfrm>
              <a:off x="2556341" y="2184074"/>
              <a:ext cx="36195" cy="650875"/>
            </a:xfrm>
            <a:custGeom>
              <a:avLst/>
              <a:gdLst/>
              <a:ahLst/>
              <a:cxnLst/>
              <a:rect l="l" t="t" r="r" b="b"/>
              <a:pathLst>
                <a:path w="36194" h="650875">
                  <a:moveTo>
                    <a:pt x="1447" y="0"/>
                  </a:moveTo>
                  <a:lnTo>
                    <a:pt x="1447" y="650290"/>
                  </a:lnTo>
                  <a:lnTo>
                    <a:pt x="0" y="650290"/>
                  </a:lnTo>
                  <a:lnTo>
                    <a:pt x="36194" y="650290"/>
                  </a:lnTo>
                  <a:lnTo>
                    <a:pt x="34747" y="650290"/>
                  </a:lnTo>
                  <a:lnTo>
                    <a:pt x="34747" y="0"/>
                  </a:lnTo>
                </a:path>
              </a:pathLst>
            </a:custGeom>
            <a:grpFill/>
            <a:ln w="8683">
              <a:solidFill>
                <a:srgbClr val="000000"/>
              </a:solidFill>
            </a:ln>
          </p:spPr>
          <p:txBody>
            <a:bodyPr wrap="square" lIns="0" tIns="0" rIns="0" bIns="0" rtlCol="0"/>
            <a:lstStyle/>
            <a:p>
              <a:endParaRPr dirty="0"/>
            </a:p>
          </p:txBody>
        </p:sp>
        <p:sp>
          <p:nvSpPr>
            <p:cNvPr id="334" name="object 334"/>
            <p:cNvSpPr/>
            <p:nvPr/>
          </p:nvSpPr>
          <p:spPr>
            <a:xfrm>
              <a:off x="2593987" y="2184069"/>
              <a:ext cx="33655" cy="664845"/>
            </a:xfrm>
            <a:custGeom>
              <a:avLst/>
              <a:gdLst/>
              <a:ahLst/>
              <a:cxnLst/>
              <a:rect l="l" t="t" r="r" b="b"/>
              <a:pathLst>
                <a:path w="33655" h="664844">
                  <a:moveTo>
                    <a:pt x="33299" y="0"/>
                  </a:moveTo>
                  <a:lnTo>
                    <a:pt x="0" y="0"/>
                  </a:lnTo>
                  <a:lnTo>
                    <a:pt x="0" y="664540"/>
                  </a:lnTo>
                  <a:lnTo>
                    <a:pt x="33299" y="664540"/>
                  </a:lnTo>
                  <a:lnTo>
                    <a:pt x="33299" y="0"/>
                  </a:lnTo>
                  <a:close/>
                </a:path>
              </a:pathLst>
            </a:custGeom>
            <a:grpFill/>
          </p:spPr>
          <p:txBody>
            <a:bodyPr wrap="square" lIns="0" tIns="0" rIns="0" bIns="0" rtlCol="0"/>
            <a:lstStyle/>
            <a:p>
              <a:endParaRPr dirty="0"/>
            </a:p>
          </p:txBody>
        </p:sp>
        <p:sp>
          <p:nvSpPr>
            <p:cNvPr id="335" name="object 335"/>
            <p:cNvSpPr/>
            <p:nvPr/>
          </p:nvSpPr>
          <p:spPr>
            <a:xfrm>
              <a:off x="2592536" y="2184074"/>
              <a:ext cx="36195" cy="664845"/>
            </a:xfrm>
            <a:custGeom>
              <a:avLst/>
              <a:gdLst/>
              <a:ahLst/>
              <a:cxnLst/>
              <a:rect l="l" t="t" r="r" b="b"/>
              <a:pathLst>
                <a:path w="36194" h="664844">
                  <a:moveTo>
                    <a:pt x="1447" y="0"/>
                  </a:moveTo>
                  <a:lnTo>
                    <a:pt x="1447" y="664540"/>
                  </a:lnTo>
                  <a:lnTo>
                    <a:pt x="0" y="664540"/>
                  </a:lnTo>
                  <a:lnTo>
                    <a:pt x="36194" y="664540"/>
                  </a:lnTo>
                  <a:lnTo>
                    <a:pt x="34747" y="664540"/>
                  </a:lnTo>
                  <a:lnTo>
                    <a:pt x="34747" y="0"/>
                  </a:lnTo>
                </a:path>
              </a:pathLst>
            </a:custGeom>
            <a:grpFill/>
            <a:ln w="8684">
              <a:solidFill>
                <a:srgbClr val="000000"/>
              </a:solidFill>
            </a:ln>
          </p:spPr>
          <p:txBody>
            <a:bodyPr wrap="square" lIns="0" tIns="0" rIns="0" bIns="0" rtlCol="0"/>
            <a:lstStyle/>
            <a:p>
              <a:endParaRPr dirty="0"/>
            </a:p>
          </p:txBody>
        </p:sp>
        <p:sp>
          <p:nvSpPr>
            <p:cNvPr id="336" name="object 336"/>
            <p:cNvSpPr/>
            <p:nvPr/>
          </p:nvSpPr>
          <p:spPr>
            <a:xfrm>
              <a:off x="2631630" y="2184069"/>
              <a:ext cx="33655" cy="672465"/>
            </a:xfrm>
            <a:custGeom>
              <a:avLst/>
              <a:gdLst/>
              <a:ahLst/>
              <a:cxnLst/>
              <a:rect l="l" t="t" r="r" b="b"/>
              <a:pathLst>
                <a:path w="33655" h="672464">
                  <a:moveTo>
                    <a:pt x="33299" y="0"/>
                  </a:moveTo>
                  <a:lnTo>
                    <a:pt x="0" y="0"/>
                  </a:lnTo>
                  <a:lnTo>
                    <a:pt x="0" y="672312"/>
                  </a:lnTo>
                  <a:lnTo>
                    <a:pt x="33299" y="672312"/>
                  </a:lnTo>
                  <a:lnTo>
                    <a:pt x="33299" y="0"/>
                  </a:lnTo>
                  <a:close/>
                </a:path>
              </a:pathLst>
            </a:custGeom>
            <a:grpFill/>
          </p:spPr>
          <p:txBody>
            <a:bodyPr wrap="square" lIns="0" tIns="0" rIns="0" bIns="0" rtlCol="0"/>
            <a:lstStyle/>
            <a:p>
              <a:endParaRPr dirty="0"/>
            </a:p>
          </p:txBody>
        </p:sp>
        <p:sp>
          <p:nvSpPr>
            <p:cNvPr id="337" name="object 337"/>
            <p:cNvSpPr/>
            <p:nvPr/>
          </p:nvSpPr>
          <p:spPr>
            <a:xfrm>
              <a:off x="2630179" y="2184074"/>
              <a:ext cx="36195" cy="672465"/>
            </a:xfrm>
            <a:custGeom>
              <a:avLst/>
              <a:gdLst/>
              <a:ahLst/>
              <a:cxnLst/>
              <a:rect l="l" t="t" r="r" b="b"/>
              <a:pathLst>
                <a:path w="36194" h="672464">
                  <a:moveTo>
                    <a:pt x="1447" y="0"/>
                  </a:moveTo>
                  <a:lnTo>
                    <a:pt x="1447" y="672312"/>
                  </a:lnTo>
                  <a:lnTo>
                    <a:pt x="0" y="672312"/>
                  </a:lnTo>
                  <a:lnTo>
                    <a:pt x="36194" y="672312"/>
                  </a:lnTo>
                  <a:lnTo>
                    <a:pt x="34747" y="672312"/>
                  </a:lnTo>
                  <a:lnTo>
                    <a:pt x="34747" y="0"/>
                  </a:lnTo>
                </a:path>
              </a:pathLst>
            </a:custGeom>
            <a:grpFill/>
            <a:ln w="8684">
              <a:solidFill>
                <a:srgbClr val="000000"/>
              </a:solidFill>
            </a:ln>
          </p:spPr>
          <p:txBody>
            <a:bodyPr wrap="square" lIns="0" tIns="0" rIns="0" bIns="0" rtlCol="0"/>
            <a:lstStyle/>
            <a:p>
              <a:endParaRPr dirty="0"/>
            </a:p>
          </p:txBody>
        </p:sp>
        <p:sp>
          <p:nvSpPr>
            <p:cNvPr id="338" name="object 338"/>
            <p:cNvSpPr/>
            <p:nvPr/>
          </p:nvSpPr>
          <p:spPr>
            <a:xfrm>
              <a:off x="2667825" y="2184069"/>
              <a:ext cx="33655" cy="678815"/>
            </a:xfrm>
            <a:custGeom>
              <a:avLst/>
              <a:gdLst/>
              <a:ahLst/>
              <a:cxnLst/>
              <a:rect l="l" t="t" r="r" b="b"/>
              <a:pathLst>
                <a:path w="33655" h="678814">
                  <a:moveTo>
                    <a:pt x="33299" y="0"/>
                  </a:moveTo>
                  <a:lnTo>
                    <a:pt x="0" y="0"/>
                  </a:lnTo>
                  <a:lnTo>
                    <a:pt x="0" y="678789"/>
                  </a:lnTo>
                  <a:lnTo>
                    <a:pt x="33299" y="678789"/>
                  </a:lnTo>
                  <a:lnTo>
                    <a:pt x="33299" y="0"/>
                  </a:lnTo>
                  <a:close/>
                </a:path>
              </a:pathLst>
            </a:custGeom>
            <a:grpFill/>
          </p:spPr>
          <p:txBody>
            <a:bodyPr wrap="square" lIns="0" tIns="0" rIns="0" bIns="0" rtlCol="0"/>
            <a:lstStyle/>
            <a:p>
              <a:endParaRPr dirty="0"/>
            </a:p>
          </p:txBody>
        </p:sp>
        <p:sp>
          <p:nvSpPr>
            <p:cNvPr id="339" name="object 339"/>
            <p:cNvSpPr/>
            <p:nvPr/>
          </p:nvSpPr>
          <p:spPr>
            <a:xfrm>
              <a:off x="2666374" y="2184074"/>
              <a:ext cx="36195" cy="678815"/>
            </a:xfrm>
            <a:custGeom>
              <a:avLst/>
              <a:gdLst/>
              <a:ahLst/>
              <a:cxnLst/>
              <a:rect l="l" t="t" r="r" b="b"/>
              <a:pathLst>
                <a:path w="36194" h="678814">
                  <a:moveTo>
                    <a:pt x="1447" y="0"/>
                  </a:moveTo>
                  <a:lnTo>
                    <a:pt x="1447" y="678789"/>
                  </a:lnTo>
                  <a:lnTo>
                    <a:pt x="0" y="678789"/>
                  </a:lnTo>
                  <a:lnTo>
                    <a:pt x="36194" y="678789"/>
                  </a:lnTo>
                  <a:lnTo>
                    <a:pt x="34747" y="678789"/>
                  </a:lnTo>
                  <a:lnTo>
                    <a:pt x="34747" y="0"/>
                  </a:lnTo>
                </a:path>
              </a:pathLst>
            </a:custGeom>
            <a:grpFill/>
            <a:ln w="8684">
              <a:solidFill>
                <a:srgbClr val="000000"/>
              </a:solidFill>
            </a:ln>
          </p:spPr>
          <p:txBody>
            <a:bodyPr wrap="square" lIns="0" tIns="0" rIns="0" bIns="0" rtlCol="0"/>
            <a:lstStyle/>
            <a:p>
              <a:endParaRPr dirty="0"/>
            </a:p>
          </p:txBody>
        </p:sp>
        <p:sp>
          <p:nvSpPr>
            <p:cNvPr id="340" name="object 340"/>
            <p:cNvSpPr/>
            <p:nvPr/>
          </p:nvSpPr>
          <p:spPr>
            <a:xfrm>
              <a:off x="2704020" y="2184069"/>
              <a:ext cx="33655" cy="687070"/>
            </a:xfrm>
            <a:custGeom>
              <a:avLst/>
              <a:gdLst/>
              <a:ahLst/>
              <a:cxnLst/>
              <a:rect l="l" t="t" r="r" b="b"/>
              <a:pathLst>
                <a:path w="33655" h="687069">
                  <a:moveTo>
                    <a:pt x="33299" y="0"/>
                  </a:moveTo>
                  <a:lnTo>
                    <a:pt x="0" y="0"/>
                  </a:lnTo>
                  <a:lnTo>
                    <a:pt x="0" y="686562"/>
                  </a:lnTo>
                  <a:lnTo>
                    <a:pt x="33299" y="686562"/>
                  </a:lnTo>
                  <a:lnTo>
                    <a:pt x="33299" y="0"/>
                  </a:lnTo>
                  <a:close/>
                </a:path>
              </a:pathLst>
            </a:custGeom>
            <a:grpFill/>
          </p:spPr>
          <p:txBody>
            <a:bodyPr wrap="square" lIns="0" tIns="0" rIns="0" bIns="0" rtlCol="0"/>
            <a:lstStyle/>
            <a:p>
              <a:endParaRPr dirty="0"/>
            </a:p>
          </p:txBody>
        </p:sp>
        <p:sp>
          <p:nvSpPr>
            <p:cNvPr id="341" name="object 341"/>
            <p:cNvSpPr/>
            <p:nvPr/>
          </p:nvSpPr>
          <p:spPr>
            <a:xfrm>
              <a:off x="2702569" y="2184074"/>
              <a:ext cx="36195" cy="687070"/>
            </a:xfrm>
            <a:custGeom>
              <a:avLst/>
              <a:gdLst/>
              <a:ahLst/>
              <a:cxnLst/>
              <a:rect l="l" t="t" r="r" b="b"/>
              <a:pathLst>
                <a:path w="36194" h="687069">
                  <a:moveTo>
                    <a:pt x="1447" y="0"/>
                  </a:moveTo>
                  <a:lnTo>
                    <a:pt x="1447" y="686562"/>
                  </a:lnTo>
                  <a:lnTo>
                    <a:pt x="0" y="686562"/>
                  </a:lnTo>
                  <a:lnTo>
                    <a:pt x="36194" y="686562"/>
                  </a:lnTo>
                  <a:lnTo>
                    <a:pt x="34747" y="686562"/>
                  </a:lnTo>
                  <a:lnTo>
                    <a:pt x="34747" y="0"/>
                  </a:lnTo>
                </a:path>
              </a:pathLst>
            </a:custGeom>
            <a:grpFill/>
            <a:ln w="8684">
              <a:solidFill>
                <a:srgbClr val="000000"/>
              </a:solidFill>
            </a:ln>
          </p:spPr>
          <p:txBody>
            <a:bodyPr wrap="square" lIns="0" tIns="0" rIns="0" bIns="0" rtlCol="0"/>
            <a:lstStyle/>
            <a:p>
              <a:endParaRPr dirty="0"/>
            </a:p>
          </p:txBody>
        </p:sp>
        <p:sp>
          <p:nvSpPr>
            <p:cNvPr id="342" name="object 342"/>
            <p:cNvSpPr/>
            <p:nvPr/>
          </p:nvSpPr>
          <p:spPr>
            <a:xfrm>
              <a:off x="2740215" y="2184069"/>
              <a:ext cx="33655" cy="687070"/>
            </a:xfrm>
            <a:custGeom>
              <a:avLst/>
              <a:gdLst/>
              <a:ahLst/>
              <a:cxnLst/>
              <a:rect l="l" t="t" r="r" b="b"/>
              <a:pathLst>
                <a:path w="33655" h="687069">
                  <a:moveTo>
                    <a:pt x="33299" y="0"/>
                  </a:moveTo>
                  <a:lnTo>
                    <a:pt x="0" y="0"/>
                  </a:lnTo>
                  <a:lnTo>
                    <a:pt x="0" y="686562"/>
                  </a:lnTo>
                  <a:lnTo>
                    <a:pt x="33299" y="686562"/>
                  </a:lnTo>
                  <a:lnTo>
                    <a:pt x="33299" y="0"/>
                  </a:lnTo>
                  <a:close/>
                </a:path>
              </a:pathLst>
            </a:custGeom>
            <a:grpFill/>
          </p:spPr>
          <p:txBody>
            <a:bodyPr wrap="square" lIns="0" tIns="0" rIns="0" bIns="0" rtlCol="0"/>
            <a:lstStyle/>
            <a:p>
              <a:endParaRPr dirty="0"/>
            </a:p>
          </p:txBody>
        </p:sp>
        <p:sp>
          <p:nvSpPr>
            <p:cNvPr id="343" name="object 343"/>
            <p:cNvSpPr/>
            <p:nvPr/>
          </p:nvSpPr>
          <p:spPr>
            <a:xfrm>
              <a:off x="2738764" y="2184074"/>
              <a:ext cx="36195" cy="687070"/>
            </a:xfrm>
            <a:custGeom>
              <a:avLst/>
              <a:gdLst/>
              <a:ahLst/>
              <a:cxnLst/>
              <a:rect l="l" t="t" r="r" b="b"/>
              <a:pathLst>
                <a:path w="36194" h="687069">
                  <a:moveTo>
                    <a:pt x="1447" y="0"/>
                  </a:moveTo>
                  <a:lnTo>
                    <a:pt x="1447" y="686562"/>
                  </a:lnTo>
                  <a:lnTo>
                    <a:pt x="0" y="686562"/>
                  </a:lnTo>
                  <a:lnTo>
                    <a:pt x="36194" y="686562"/>
                  </a:lnTo>
                  <a:lnTo>
                    <a:pt x="34747" y="686562"/>
                  </a:lnTo>
                  <a:lnTo>
                    <a:pt x="34747" y="0"/>
                  </a:lnTo>
                </a:path>
              </a:pathLst>
            </a:custGeom>
            <a:grpFill/>
            <a:ln w="8684">
              <a:solidFill>
                <a:srgbClr val="000000"/>
              </a:solidFill>
            </a:ln>
          </p:spPr>
          <p:txBody>
            <a:bodyPr wrap="square" lIns="0" tIns="0" rIns="0" bIns="0" rtlCol="0"/>
            <a:lstStyle/>
            <a:p>
              <a:endParaRPr dirty="0"/>
            </a:p>
          </p:txBody>
        </p:sp>
        <p:sp>
          <p:nvSpPr>
            <p:cNvPr id="344" name="object 344"/>
            <p:cNvSpPr/>
            <p:nvPr/>
          </p:nvSpPr>
          <p:spPr>
            <a:xfrm>
              <a:off x="2777858" y="2184069"/>
              <a:ext cx="33655" cy="692150"/>
            </a:xfrm>
            <a:custGeom>
              <a:avLst/>
              <a:gdLst/>
              <a:ahLst/>
              <a:cxnLst/>
              <a:rect l="l" t="t" r="r" b="b"/>
              <a:pathLst>
                <a:path w="33655" h="692150">
                  <a:moveTo>
                    <a:pt x="33299" y="0"/>
                  </a:moveTo>
                  <a:lnTo>
                    <a:pt x="0" y="0"/>
                  </a:lnTo>
                  <a:lnTo>
                    <a:pt x="0" y="691743"/>
                  </a:lnTo>
                  <a:lnTo>
                    <a:pt x="33299" y="691743"/>
                  </a:lnTo>
                  <a:lnTo>
                    <a:pt x="33299" y="0"/>
                  </a:lnTo>
                  <a:close/>
                </a:path>
              </a:pathLst>
            </a:custGeom>
            <a:grpFill/>
          </p:spPr>
          <p:txBody>
            <a:bodyPr wrap="square" lIns="0" tIns="0" rIns="0" bIns="0" rtlCol="0"/>
            <a:lstStyle/>
            <a:p>
              <a:endParaRPr dirty="0"/>
            </a:p>
          </p:txBody>
        </p:sp>
        <p:sp>
          <p:nvSpPr>
            <p:cNvPr id="345" name="object 345"/>
            <p:cNvSpPr/>
            <p:nvPr/>
          </p:nvSpPr>
          <p:spPr>
            <a:xfrm>
              <a:off x="2776407" y="2184074"/>
              <a:ext cx="36195" cy="692150"/>
            </a:xfrm>
            <a:custGeom>
              <a:avLst/>
              <a:gdLst/>
              <a:ahLst/>
              <a:cxnLst/>
              <a:rect l="l" t="t" r="r" b="b"/>
              <a:pathLst>
                <a:path w="36194" h="692150">
                  <a:moveTo>
                    <a:pt x="1447" y="0"/>
                  </a:moveTo>
                  <a:lnTo>
                    <a:pt x="1447" y="691743"/>
                  </a:lnTo>
                  <a:lnTo>
                    <a:pt x="0" y="691743"/>
                  </a:lnTo>
                  <a:lnTo>
                    <a:pt x="36194" y="691743"/>
                  </a:lnTo>
                  <a:lnTo>
                    <a:pt x="34747" y="691743"/>
                  </a:lnTo>
                  <a:lnTo>
                    <a:pt x="34747" y="0"/>
                  </a:lnTo>
                </a:path>
              </a:pathLst>
            </a:custGeom>
            <a:grpFill/>
            <a:ln w="8684">
              <a:solidFill>
                <a:srgbClr val="000000"/>
              </a:solidFill>
            </a:ln>
          </p:spPr>
          <p:txBody>
            <a:bodyPr wrap="square" lIns="0" tIns="0" rIns="0" bIns="0" rtlCol="0"/>
            <a:lstStyle/>
            <a:p>
              <a:endParaRPr dirty="0"/>
            </a:p>
          </p:txBody>
        </p:sp>
        <p:sp>
          <p:nvSpPr>
            <p:cNvPr id="346" name="object 346"/>
            <p:cNvSpPr/>
            <p:nvPr/>
          </p:nvSpPr>
          <p:spPr>
            <a:xfrm>
              <a:off x="2814053" y="2184069"/>
              <a:ext cx="33655" cy="698500"/>
            </a:xfrm>
            <a:custGeom>
              <a:avLst/>
              <a:gdLst/>
              <a:ahLst/>
              <a:cxnLst/>
              <a:rect l="l" t="t" r="r" b="b"/>
              <a:pathLst>
                <a:path w="33655" h="698500">
                  <a:moveTo>
                    <a:pt x="33299" y="0"/>
                  </a:moveTo>
                  <a:lnTo>
                    <a:pt x="0" y="0"/>
                  </a:lnTo>
                  <a:lnTo>
                    <a:pt x="0" y="698220"/>
                  </a:lnTo>
                  <a:lnTo>
                    <a:pt x="33299" y="698220"/>
                  </a:lnTo>
                  <a:lnTo>
                    <a:pt x="33299" y="0"/>
                  </a:lnTo>
                  <a:close/>
                </a:path>
              </a:pathLst>
            </a:custGeom>
            <a:grpFill/>
          </p:spPr>
          <p:txBody>
            <a:bodyPr wrap="square" lIns="0" tIns="0" rIns="0" bIns="0" rtlCol="0"/>
            <a:lstStyle/>
            <a:p>
              <a:endParaRPr dirty="0"/>
            </a:p>
          </p:txBody>
        </p:sp>
        <p:sp>
          <p:nvSpPr>
            <p:cNvPr id="347" name="object 347"/>
            <p:cNvSpPr/>
            <p:nvPr/>
          </p:nvSpPr>
          <p:spPr>
            <a:xfrm>
              <a:off x="2812602" y="2184074"/>
              <a:ext cx="36195" cy="698500"/>
            </a:xfrm>
            <a:custGeom>
              <a:avLst/>
              <a:gdLst/>
              <a:ahLst/>
              <a:cxnLst/>
              <a:rect l="l" t="t" r="r" b="b"/>
              <a:pathLst>
                <a:path w="36194" h="698500">
                  <a:moveTo>
                    <a:pt x="1447" y="0"/>
                  </a:moveTo>
                  <a:lnTo>
                    <a:pt x="1447" y="698220"/>
                  </a:lnTo>
                  <a:lnTo>
                    <a:pt x="0" y="698220"/>
                  </a:lnTo>
                  <a:lnTo>
                    <a:pt x="36194" y="698220"/>
                  </a:lnTo>
                  <a:lnTo>
                    <a:pt x="34747" y="698220"/>
                  </a:lnTo>
                  <a:lnTo>
                    <a:pt x="34747" y="0"/>
                  </a:lnTo>
                </a:path>
              </a:pathLst>
            </a:custGeom>
            <a:grpFill/>
            <a:ln w="8684">
              <a:solidFill>
                <a:srgbClr val="000000"/>
              </a:solidFill>
            </a:ln>
          </p:spPr>
          <p:txBody>
            <a:bodyPr wrap="square" lIns="0" tIns="0" rIns="0" bIns="0" rtlCol="0"/>
            <a:lstStyle/>
            <a:p>
              <a:endParaRPr dirty="0"/>
            </a:p>
          </p:txBody>
        </p:sp>
        <p:sp>
          <p:nvSpPr>
            <p:cNvPr id="348" name="object 348"/>
            <p:cNvSpPr/>
            <p:nvPr/>
          </p:nvSpPr>
          <p:spPr>
            <a:xfrm>
              <a:off x="2850248" y="2184069"/>
              <a:ext cx="33655" cy="698500"/>
            </a:xfrm>
            <a:custGeom>
              <a:avLst/>
              <a:gdLst/>
              <a:ahLst/>
              <a:cxnLst/>
              <a:rect l="l" t="t" r="r" b="b"/>
              <a:pathLst>
                <a:path w="33655" h="698500">
                  <a:moveTo>
                    <a:pt x="33299" y="0"/>
                  </a:moveTo>
                  <a:lnTo>
                    <a:pt x="0" y="0"/>
                  </a:lnTo>
                  <a:lnTo>
                    <a:pt x="0" y="698220"/>
                  </a:lnTo>
                  <a:lnTo>
                    <a:pt x="33299" y="698220"/>
                  </a:lnTo>
                  <a:lnTo>
                    <a:pt x="33299" y="0"/>
                  </a:lnTo>
                  <a:close/>
                </a:path>
              </a:pathLst>
            </a:custGeom>
            <a:grpFill/>
          </p:spPr>
          <p:txBody>
            <a:bodyPr wrap="square" lIns="0" tIns="0" rIns="0" bIns="0" rtlCol="0"/>
            <a:lstStyle/>
            <a:p>
              <a:endParaRPr dirty="0"/>
            </a:p>
          </p:txBody>
        </p:sp>
        <p:sp>
          <p:nvSpPr>
            <p:cNvPr id="349" name="object 349"/>
            <p:cNvSpPr/>
            <p:nvPr/>
          </p:nvSpPr>
          <p:spPr>
            <a:xfrm>
              <a:off x="2848797" y="2184074"/>
              <a:ext cx="36195" cy="698500"/>
            </a:xfrm>
            <a:custGeom>
              <a:avLst/>
              <a:gdLst/>
              <a:ahLst/>
              <a:cxnLst/>
              <a:rect l="l" t="t" r="r" b="b"/>
              <a:pathLst>
                <a:path w="36194" h="698500">
                  <a:moveTo>
                    <a:pt x="1447" y="0"/>
                  </a:moveTo>
                  <a:lnTo>
                    <a:pt x="1447" y="698220"/>
                  </a:lnTo>
                  <a:lnTo>
                    <a:pt x="0" y="698220"/>
                  </a:lnTo>
                  <a:lnTo>
                    <a:pt x="36194" y="698220"/>
                  </a:lnTo>
                  <a:lnTo>
                    <a:pt x="34747" y="698220"/>
                  </a:lnTo>
                  <a:lnTo>
                    <a:pt x="34747" y="0"/>
                  </a:lnTo>
                </a:path>
              </a:pathLst>
            </a:custGeom>
            <a:grpFill/>
            <a:ln w="8684">
              <a:solidFill>
                <a:srgbClr val="000000"/>
              </a:solidFill>
            </a:ln>
          </p:spPr>
          <p:txBody>
            <a:bodyPr wrap="square" lIns="0" tIns="0" rIns="0" bIns="0" rtlCol="0"/>
            <a:lstStyle/>
            <a:p>
              <a:endParaRPr dirty="0"/>
            </a:p>
          </p:txBody>
        </p:sp>
        <p:sp>
          <p:nvSpPr>
            <p:cNvPr id="350" name="object 350"/>
            <p:cNvSpPr/>
            <p:nvPr/>
          </p:nvSpPr>
          <p:spPr>
            <a:xfrm>
              <a:off x="2886443" y="2184069"/>
              <a:ext cx="33655" cy="698500"/>
            </a:xfrm>
            <a:custGeom>
              <a:avLst/>
              <a:gdLst/>
              <a:ahLst/>
              <a:cxnLst/>
              <a:rect l="l" t="t" r="r" b="b"/>
              <a:pathLst>
                <a:path w="33655" h="698500">
                  <a:moveTo>
                    <a:pt x="33299" y="0"/>
                  </a:moveTo>
                  <a:lnTo>
                    <a:pt x="0" y="0"/>
                  </a:lnTo>
                  <a:lnTo>
                    <a:pt x="0" y="698220"/>
                  </a:lnTo>
                  <a:lnTo>
                    <a:pt x="33299" y="698220"/>
                  </a:lnTo>
                  <a:lnTo>
                    <a:pt x="33299" y="0"/>
                  </a:lnTo>
                  <a:close/>
                </a:path>
              </a:pathLst>
            </a:custGeom>
            <a:grpFill/>
          </p:spPr>
          <p:txBody>
            <a:bodyPr wrap="square" lIns="0" tIns="0" rIns="0" bIns="0" rtlCol="0"/>
            <a:lstStyle/>
            <a:p>
              <a:endParaRPr dirty="0"/>
            </a:p>
          </p:txBody>
        </p:sp>
        <p:sp>
          <p:nvSpPr>
            <p:cNvPr id="351" name="object 351"/>
            <p:cNvSpPr/>
            <p:nvPr/>
          </p:nvSpPr>
          <p:spPr>
            <a:xfrm>
              <a:off x="2884992" y="2184074"/>
              <a:ext cx="36195" cy="698500"/>
            </a:xfrm>
            <a:custGeom>
              <a:avLst/>
              <a:gdLst/>
              <a:ahLst/>
              <a:cxnLst/>
              <a:rect l="l" t="t" r="r" b="b"/>
              <a:pathLst>
                <a:path w="36194" h="698500">
                  <a:moveTo>
                    <a:pt x="1447" y="0"/>
                  </a:moveTo>
                  <a:lnTo>
                    <a:pt x="1447" y="698220"/>
                  </a:lnTo>
                  <a:lnTo>
                    <a:pt x="0" y="698220"/>
                  </a:lnTo>
                  <a:lnTo>
                    <a:pt x="36194" y="698220"/>
                  </a:lnTo>
                  <a:lnTo>
                    <a:pt x="34747" y="698220"/>
                  </a:lnTo>
                  <a:lnTo>
                    <a:pt x="34747" y="0"/>
                  </a:lnTo>
                </a:path>
              </a:pathLst>
            </a:custGeom>
            <a:grpFill/>
            <a:ln w="8684">
              <a:solidFill>
                <a:srgbClr val="000000"/>
              </a:solidFill>
            </a:ln>
          </p:spPr>
          <p:txBody>
            <a:bodyPr wrap="square" lIns="0" tIns="0" rIns="0" bIns="0" rtlCol="0"/>
            <a:lstStyle/>
            <a:p>
              <a:endParaRPr dirty="0"/>
            </a:p>
          </p:txBody>
        </p:sp>
        <p:sp>
          <p:nvSpPr>
            <p:cNvPr id="352" name="object 352"/>
            <p:cNvSpPr/>
            <p:nvPr/>
          </p:nvSpPr>
          <p:spPr>
            <a:xfrm>
              <a:off x="2924086" y="2184069"/>
              <a:ext cx="33655" cy="720725"/>
            </a:xfrm>
            <a:custGeom>
              <a:avLst/>
              <a:gdLst/>
              <a:ahLst/>
              <a:cxnLst/>
              <a:rect l="l" t="t" r="r" b="b"/>
              <a:pathLst>
                <a:path w="33655" h="720725">
                  <a:moveTo>
                    <a:pt x="33299" y="0"/>
                  </a:moveTo>
                  <a:lnTo>
                    <a:pt x="0" y="0"/>
                  </a:lnTo>
                  <a:lnTo>
                    <a:pt x="0" y="720242"/>
                  </a:lnTo>
                  <a:lnTo>
                    <a:pt x="33299" y="720242"/>
                  </a:lnTo>
                  <a:lnTo>
                    <a:pt x="33299" y="0"/>
                  </a:lnTo>
                  <a:close/>
                </a:path>
              </a:pathLst>
            </a:custGeom>
            <a:grpFill/>
          </p:spPr>
          <p:txBody>
            <a:bodyPr wrap="square" lIns="0" tIns="0" rIns="0" bIns="0" rtlCol="0"/>
            <a:lstStyle/>
            <a:p>
              <a:endParaRPr dirty="0"/>
            </a:p>
          </p:txBody>
        </p:sp>
        <p:sp>
          <p:nvSpPr>
            <p:cNvPr id="353" name="object 353"/>
            <p:cNvSpPr/>
            <p:nvPr/>
          </p:nvSpPr>
          <p:spPr>
            <a:xfrm>
              <a:off x="2922635" y="2184074"/>
              <a:ext cx="36195" cy="720725"/>
            </a:xfrm>
            <a:custGeom>
              <a:avLst/>
              <a:gdLst/>
              <a:ahLst/>
              <a:cxnLst/>
              <a:rect l="l" t="t" r="r" b="b"/>
              <a:pathLst>
                <a:path w="36194" h="720725">
                  <a:moveTo>
                    <a:pt x="1447" y="0"/>
                  </a:moveTo>
                  <a:lnTo>
                    <a:pt x="1447" y="720242"/>
                  </a:lnTo>
                  <a:lnTo>
                    <a:pt x="0" y="720242"/>
                  </a:lnTo>
                  <a:lnTo>
                    <a:pt x="36194" y="720242"/>
                  </a:lnTo>
                  <a:lnTo>
                    <a:pt x="34747" y="720242"/>
                  </a:lnTo>
                  <a:lnTo>
                    <a:pt x="34747" y="0"/>
                  </a:lnTo>
                </a:path>
              </a:pathLst>
            </a:custGeom>
            <a:grpFill/>
            <a:ln w="8684">
              <a:solidFill>
                <a:srgbClr val="000000"/>
              </a:solidFill>
            </a:ln>
          </p:spPr>
          <p:txBody>
            <a:bodyPr wrap="square" lIns="0" tIns="0" rIns="0" bIns="0" rtlCol="0"/>
            <a:lstStyle/>
            <a:p>
              <a:endParaRPr dirty="0"/>
            </a:p>
          </p:txBody>
        </p:sp>
        <p:sp>
          <p:nvSpPr>
            <p:cNvPr id="354" name="object 354"/>
            <p:cNvSpPr/>
            <p:nvPr/>
          </p:nvSpPr>
          <p:spPr>
            <a:xfrm>
              <a:off x="2960281" y="2184069"/>
              <a:ext cx="33655" cy="721995"/>
            </a:xfrm>
            <a:custGeom>
              <a:avLst/>
              <a:gdLst/>
              <a:ahLst/>
              <a:cxnLst/>
              <a:rect l="l" t="t" r="r" b="b"/>
              <a:pathLst>
                <a:path w="33655" h="721994">
                  <a:moveTo>
                    <a:pt x="33299" y="0"/>
                  </a:moveTo>
                  <a:lnTo>
                    <a:pt x="0" y="0"/>
                  </a:lnTo>
                  <a:lnTo>
                    <a:pt x="0" y="721537"/>
                  </a:lnTo>
                  <a:lnTo>
                    <a:pt x="33299" y="721537"/>
                  </a:lnTo>
                  <a:lnTo>
                    <a:pt x="33299" y="0"/>
                  </a:lnTo>
                  <a:close/>
                </a:path>
              </a:pathLst>
            </a:custGeom>
            <a:grpFill/>
          </p:spPr>
          <p:txBody>
            <a:bodyPr wrap="square" lIns="0" tIns="0" rIns="0" bIns="0" rtlCol="0"/>
            <a:lstStyle/>
            <a:p>
              <a:endParaRPr dirty="0"/>
            </a:p>
          </p:txBody>
        </p:sp>
        <p:sp>
          <p:nvSpPr>
            <p:cNvPr id="355" name="object 355"/>
            <p:cNvSpPr/>
            <p:nvPr/>
          </p:nvSpPr>
          <p:spPr>
            <a:xfrm>
              <a:off x="2958829" y="2184074"/>
              <a:ext cx="36195" cy="721995"/>
            </a:xfrm>
            <a:custGeom>
              <a:avLst/>
              <a:gdLst/>
              <a:ahLst/>
              <a:cxnLst/>
              <a:rect l="l" t="t" r="r" b="b"/>
              <a:pathLst>
                <a:path w="36194" h="721994">
                  <a:moveTo>
                    <a:pt x="1447" y="0"/>
                  </a:moveTo>
                  <a:lnTo>
                    <a:pt x="1447" y="721537"/>
                  </a:lnTo>
                  <a:lnTo>
                    <a:pt x="0" y="721537"/>
                  </a:lnTo>
                  <a:lnTo>
                    <a:pt x="36194" y="721537"/>
                  </a:lnTo>
                  <a:lnTo>
                    <a:pt x="34747" y="721537"/>
                  </a:lnTo>
                  <a:lnTo>
                    <a:pt x="34747" y="0"/>
                  </a:lnTo>
                </a:path>
              </a:pathLst>
            </a:custGeom>
            <a:grpFill/>
            <a:ln w="8684">
              <a:solidFill>
                <a:srgbClr val="000000"/>
              </a:solidFill>
            </a:ln>
          </p:spPr>
          <p:txBody>
            <a:bodyPr wrap="square" lIns="0" tIns="0" rIns="0" bIns="0" rtlCol="0"/>
            <a:lstStyle/>
            <a:p>
              <a:endParaRPr dirty="0"/>
            </a:p>
          </p:txBody>
        </p:sp>
        <p:sp>
          <p:nvSpPr>
            <p:cNvPr id="356" name="object 356"/>
            <p:cNvSpPr/>
            <p:nvPr/>
          </p:nvSpPr>
          <p:spPr>
            <a:xfrm>
              <a:off x="2996476" y="2184069"/>
              <a:ext cx="33655" cy="734695"/>
            </a:xfrm>
            <a:custGeom>
              <a:avLst/>
              <a:gdLst/>
              <a:ahLst/>
              <a:cxnLst/>
              <a:rect l="l" t="t" r="r" b="b"/>
              <a:pathLst>
                <a:path w="33655" h="734694">
                  <a:moveTo>
                    <a:pt x="33299" y="0"/>
                  </a:moveTo>
                  <a:lnTo>
                    <a:pt x="0" y="0"/>
                  </a:lnTo>
                  <a:lnTo>
                    <a:pt x="0" y="734491"/>
                  </a:lnTo>
                  <a:lnTo>
                    <a:pt x="33299" y="734491"/>
                  </a:lnTo>
                  <a:lnTo>
                    <a:pt x="33299" y="0"/>
                  </a:lnTo>
                  <a:close/>
                </a:path>
              </a:pathLst>
            </a:custGeom>
            <a:grpFill/>
          </p:spPr>
          <p:txBody>
            <a:bodyPr wrap="square" lIns="0" tIns="0" rIns="0" bIns="0" rtlCol="0"/>
            <a:lstStyle/>
            <a:p>
              <a:endParaRPr dirty="0"/>
            </a:p>
          </p:txBody>
        </p:sp>
        <p:sp>
          <p:nvSpPr>
            <p:cNvPr id="357" name="object 357"/>
            <p:cNvSpPr/>
            <p:nvPr/>
          </p:nvSpPr>
          <p:spPr>
            <a:xfrm>
              <a:off x="2995025" y="2184074"/>
              <a:ext cx="36195" cy="734695"/>
            </a:xfrm>
            <a:custGeom>
              <a:avLst/>
              <a:gdLst/>
              <a:ahLst/>
              <a:cxnLst/>
              <a:rect l="l" t="t" r="r" b="b"/>
              <a:pathLst>
                <a:path w="36194" h="734694">
                  <a:moveTo>
                    <a:pt x="1447" y="0"/>
                  </a:moveTo>
                  <a:lnTo>
                    <a:pt x="1447" y="734491"/>
                  </a:lnTo>
                  <a:lnTo>
                    <a:pt x="0" y="734491"/>
                  </a:lnTo>
                  <a:lnTo>
                    <a:pt x="36194" y="734491"/>
                  </a:lnTo>
                  <a:lnTo>
                    <a:pt x="34747" y="734491"/>
                  </a:lnTo>
                  <a:lnTo>
                    <a:pt x="34747" y="0"/>
                  </a:lnTo>
                </a:path>
              </a:pathLst>
            </a:custGeom>
            <a:grpFill/>
            <a:ln w="8684">
              <a:solidFill>
                <a:srgbClr val="000000"/>
              </a:solidFill>
            </a:ln>
          </p:spPr>
          <p:txBody>
            <a:bodyPr wrap="square" lIns="0" tIns="0" rIns="0" bIns="0" rtlCol="0"/>
            <a:lstStyle/>
            <a:p>
              <a:endParaRPr dirty="0"/>
            </a:p>
          </p:txBody>
        </p:sp>
        <p:sp>
          <p:nvSpPr>
            <p:cNvPr id="358" name="object 358"/>
            <p:cNvSpPr/>
            <p:nvPr/>
          </p:nvSpPr>
          <p:spPr>
            <a:xfrm>
              <a:off x="3034118" y="2184069"/>
              <a:ext cx="33655" cy="737235"/>
            </a:xfrm>
            <a:custGeom>
              <a:avLst/>
              <a:gdLst/>
              <a:ahLst/>
              <a:cxnLst/>
              <a:rect l="l" t="t" r="r" b="b"/>
              <a:pathLst>
                <a:path w="33655" h="737235">
                  <a:moveTo>
                    <a:pt x="33299" y="0"/>
                  </a:moveTo>
                  <a:lnTo>
                    <a:pt x="0" y="0"/>
                  </a:lnTo>
                  <a:lnTo>
                    <a:pt x="0" y="737082"/>
                  </a:lnTo>
                  <a:lnTo>
                    <a:pt x="33299" y="737082"/>
                  </a:lnTo>
                  <a:lnTo>
                    <a:pt x="33299" y="0"/>
                  </a:lnTo>
                  <a:close/>
                </a:path>
              </a:pathLst>
            </a:custGeom>
            <a:grpFill/>
          </p:spPr>
          <p:txBody>
            <a:bodyPr wrap="square" lIns="0" tIns="0" rIns="0" bIns="0" rtlCol="0"/>
            <a:lstStyle/>
            <a:p>
              <a:endParaRPr dirty="0"/>
            </a:p>
          </p:txBody>
        </p:sp>
        <p:sp>
          <p:nvSpPr>
            <p:cNvPr id="359" name="object 359"/>
            <p:cNvSpPr/>
            <p:nvPr/>
          </p:nvSpPr>
          <p:spPr>
            <a:xfrm>
              <a:off x="3032667" y="2184074"/>
              <a:ext cx="36195" cy="737235"/>
            </a:xfrm>
            <a:custGeom>
              <a:avLst/>
              <a:gdLst/>
              <a:ahLst/>
              <a:cxnLst/>
              <a:rect l="l" t="t" r="r" b="b"/>
              <a:pathLst>
                <a:path w="36194" h="737235">
                  <a:moveTo>
                    <a:pt x="1447" y="0"/>
                  </a:moveTo>
                  <a:lnTo>
                    <a:pt x="1447" y="737082"/>
                  </a:lnTo>
                  <a:lnTo>
                    <a:pt x="0" y="737082"/>
                  </a:lnTo>
                  <a:lnTo>
                    <a:pt x="36194" y="737082"/>
                  </a:lnTo>
                  <a:lnTo>
                    <a:pt x="34747" y="737082"/>
                  </a:lnTo>
                  <a:lnTo>
                    <a:pt x="34747" y="0"/>
                  </a:lnTo>
                </a:path>
              </a:pathLst>
            </a:custGeom>
            <a:grpFill/>
            <a:ln w="8684">
              <a:solidFill>
                <a:srgbClr val="000000"/>
              </a:solidFill>
            </a:ln>
          </p:spPr>
          <p:txBody>
            <a:bodyPr wrap="square" lIns="0" tIns="0" rIns="0" bIns="0" rtlCol="0"/>
            <a:lstStyle/>
            <a:p>
              <a:endParaRPr dirty="0"/>
            </a:p>
          </p:txBody>
        </p:sp>
        <p:sp>
          <p:nvSpPr>
            <p:cNvPr id="360" name="object 360"/>
            <p:cNvSpPr/>
            <p:nvPr/>
          </p:nvSpPr>
          <p:spPr>
            <a:xfrm>
              <a:off x="3070313" y="2184069"/>
              <a:ext cx="33655" cy="742315"/>
            </a:xfrm>
            <a:custGeom>
              <a:avLst/>
              <a:gdLst/>
              <a:ahLst/>
              <a:cxnLst/>
              <a:rect l="l" t="t" r="r" b="b"/>
              <a:pathLst>
                <a:path w="33655" h="742314">
                  <a:moveTo>
                    <a:pt x="33299" y="0"/>
                  </a:moveTo>
                  <a:lnTo>
                    <a:pt x="0" y="0"/>
                  </a:lnTo>
                  <a:lnTo>
                    <a:pt x="0" y="742264"/>
                  </a:lnTo>
                  <a:lnTo>
                    <a:pt x="33299" y="742264"/>
                  </a:lnTo>
                  <a:lnTo>
                    <a:pt x="33299" y="0"/>
                  </a:lnTo>
                  <a:close/>
                </a:path>
              </a:pathLst>
            </a:custGeom>
            <a:grpFill/>
          </p:spPr>
          <p:txBody>
            <a:bodyPr wrap="square" lIns="0" tIns="0" rIns="0" bIns="0" rtlCol="0"/>
            <a:lstStyle/>
            <a:p>
              <a:endParaRPr dirty="0"/>
            </a:p>
          </p:txBody>
        </p:sp>
        <p:sp>
          <p:nvSpPr>
            <p:cNvPr id="361" name="object 361"/>
            <p:cNvSpPr/>
            <p:nvPr/>
          </p:nvSpPr>
          <p:spPr>
            <a:xfrm>
              <a:off x="3068862" y="2184074"/>
              <a:ext cx="36195" cy="742315"/>
            </a:xfrm>
            <a:custGeom>
              <a:avLst/>
              <a:gdLst/>
              <a:ahLst/>
              <a:cxnLst/>
              <a:rect l="l" t="t" r="r" b="b"/>
              <a:pathLst>
                <a:path w="36194" h="742314">
                  <a:moveTo>
                    <a:pt x="1447" y="0"/>
                  </a:moveTo>
                  <a:lnTo>
                    <a:pt x="1447" y="742264"/>
                  </a:lnTo>
                  <a:lnTo>
                    <a:pt x="0" y="742264"/>
                  </a:lnTo>
                  <a:lnTo>
                    <a:pt x="36194" y="742264"/>
                  </a:lnTo>
                  <a:lnTo>
                    <a:pt x="34747" y="742264"/>
                  </a:lnTo>
                  <a:lnTo>
                    <a:pt x="34747" y="0"/>
                  </a:lnTo>
                </a:path>
              </a:pathLst>
            </a:custGeom>
            <a:grpFill/>
            <a:ln w="8684">
              <a:solidFill>
                <a:srgbClr val="000000"/>
              </a:solidFill>
            </a:ln>
          </p:spPr>
          <p:txBody>
            <a:bodyPr wrap="square" lIns="0" tIns="0" rIns="0" bIns="0" rtlCol="0"/>
            <a:lstStyle/>
            <a:p>
              <a:endParaRPr dirty="0"/>
            </a:p>
          </p:txBody>
        </p:sp>
        <p:sp>
          <p:nvSpPr>
            <p:cNvPr id="362" name="object 362"/>
            <p:cNvSpPr/>
            <p:nvPr/>
          </p:nvSpPr>
          <p:spPr>
            <a:xfrm>
              <a:off x="3106508" y="2184069"/>
              <a:ext cx="33655" cy="758190"/>
            </a:xfrm>
            <a:custGeom>
              <a:avLst/>
              <a:gdLst/>
              <a:ahLst/>
              <a:cxnLst/>
              <a:rect l="l" t="t" r="r" b="b"/>
              <a:pathLst>
                <a:path w="33655" h="758189">
                  <a:moveTo>
                    <a:pt x="33299" y="0"/>
                  </a:moveTo>
                  <a:lnTo>
                    <a:pt x="0" y="0"/>
                  </a:lnTo>
                  <a:lnTo>
                    <a:pt x="0" y="757809"/>
                  </a:lnTo>
                  <a:lnTo>
                    <a:pt x="33299" y="757809"/>
                  </a:lnTo>
                  <a:lnTo>
                    <a:pt x="33299" y="0"/>
                  </a:lnTo>
                  <a:close/>
                </a:path>
              </a:pathLst>
            </a:custGeom>
            <a:grpFill/>
          </p:spPr>
          <p:txBody>
            <a:bodyPr wrap="square" lIns="0" tIns="0" rIns="0" bIns="0" rtlCol="0"/>
            <a:lstStyle/>
            <a:p>
              <a:endParaRPr dirty="0"/>
            </a:p>
          </p:txBody>
        </p:sp>
        <p:sp>
          <p:nvSpPr>
            <p:cNvPr id="363" name="object 363"/>
            <p:cNvSpPr/>
            <p:nvPr/>
          </p:nvSpPr>
          <p:spPr>
            <a:xfrm>
              <a:off x="3105057" y="2184074"/>
              <a:ext cx="36195" cy="758190"/>
            </a:xfrm>
            <a:custGeom>
              <a:avLst/>
              <a:gdLst/>
              <a:ahLst/>
              <a:cxnLst/>
              <a:rect l="l" t="t" r="r" b="b"/>
              <a:pathLst>
                <a:path w="36194" h="758189">
                  <a:moveTo>
                    <a:pt x="1447" y="0"/>
                  </a:moveTo>
                  <a:lnTo>
                    <a:pt x="1447" y="757809"/>
                  </a:lnTo>
                  <a:lnTo>
                    <a:pt x="0" y="757809"/>
                  </a:lnTo>
                  <a:lnTo>
                    <a:pt x="36194" y="757809"/>
                  </a:lnTo>
                  <a:lnTo>
                    <a:pt x="34747" y="757809"/>
                  </a:lnTo>
                  <a:lnTo>
                    <a:pt x="34747" y="0"/>
                  </a:lnTo>
                </a:path>
              </a:pathLst>
            </a:custGeom>
            <a:grpFill/>
            <a:ln w="8684">
              <a:solidFill>
                <a:srgbClr val="000000"/>
              </a:solidFill>
            </a:ln>
          </p:spPr>
          <p:txBody>
            <a:bodyPr wrap="square" lIns="0" tIns="0" rIns="0" bIns="0" rtlCol="0"/>
            <a:lstStyle/>
            <a:p>
              <a:endParaRPr dirty="0"/>
            </a:p>
          </p:txBody>
        </p:sp>
        <p:sp>
          <p:nvSpPr>
            <p:cNvPr id="364" name="object 364"/>
            <p:cNvSpPr/>
            <p:nvPr/>
          </p:nvSpPr>
          <p:spPr>
            <a:xfrm>
              <a:off x="3142703" y="2184069"/>
              <a:ext cx="33655" cy="759460"/>
            </a:xfrm>
            <a:custGeom>
              <a:avLst/>
              <a:gdLst/>
              <a:ahLst/>
              <a:cxnLst/>
              <a:rect l="l" t="t" r="r" b="b"/>
              <a:pathLst>
                <a:path w="33655" h="759460">
                  <a:moveTo>
                    <a:pt x="33299" y="0"/>
                  </a:moveTo>
                  <a:lnTo>
                    <a:pt x="0" y="0"/>
                  </a:lnTo>
                  <a:lnTo>
                    <a:pt x="0" y="759104"/>
                  </a:lnTo>
                  <a:lnTo>
                    <a:pt x="33299" y="759104"/>
                  </a:lnTo>
                  <a:lnTo>
                    <a:pt x="33299" y="0"/>
                  </a:lnTo>
                  <a:close/>
                </a:path>
              </a:pathLst>
            </a:custGeom>
            <a:grpFill/>
          </p:spPr>
          <p:txBody>
            <a:bodyPr wrap="square" lIns="0" tIns="0" rIns="0" bIns="0" rtlCol="0"/>
            <a:lstStyle/>
            <a:p>
              <a:endParaRPr dirty="0"/>
            </a:p>
          </p:txBody>
        </p:sp>
        <p:sp>
          <p:nvSpPr>
            <p:cNvPr id="365" name="object 365"/>
            <p:cNvSpPr/>
            <p:nvPr/>
          </p:nvSpPr>
          <p:spPr>
            <a:xfrm>
              <a:off x="3141252" y="2184074"/>
              <a:ext cx="36195" cy="759460"/>
            </a:xfrm>
            <a:custGeom>
              <a:avLst/>
              <a:gdLst/>
              <a:ahLst/>
              <a:cxnLst/>
              <a:rect l="l" t="t" r="r" b="b"/>
              <a:pathLst>
                <a:path w="36194" h="759460">
                  <a:moveTo>
                    <a:pt x="1447" y="0"/>
                  </a:moveTo>
                  <a:lnTo>
                    <a:pt x="1447" y="759104"/>
                  </a:lnTo>
                  <a:lnTo>
                    <a:pt x="0" y="759104"/>
                  </a:lnTo>
                  <a:lnTo>
                    <a:pt x="36194" y="759104"/>
                  </a:lnTo>
                  <a:lnTo>
                    <a:pt x="34747" y="759104"/>
                  </a:lnTo>
                  <a:lnTo>
                    <a:pt x="34747" y="0"/>
                  </a:lnTo>
                </a:path>
              </a:pathLst>
            </a:custGeom>
            <a:grpFill/>
            <a:ln w="8684">
              <a:solidFill>
                <a:srgbClr val="000000"/>
              </a:solidFill>
            </a:ln>
          </p:spPr>
          <p:txBody>
            <a:bodyPr wrap="square" lIns="0" tIns="0" rIns="0" bIns="0" rtlCol="0"/>
            <a:lstStyle/>
            <a:p>
              <a:endParaRPr dirty="0"/>
            </a:p>
          </p:txBody>
        </p:sp>
        <p:sp>
          <p:nvSpPr>
            <p:cNvPr id="366" name="object 366"/>
            <p:cNvSpPr/>
            <p:nvPr/>
          </p:nvSpPr>
          <p:spPr>
            <a:xfrm>
              <a:off x="3180346" y="2184069"/>
              <a:ext cx="33655" cy="759460"/>
            </a:xfrm>
            <a:custGeom>
              <a:avLst/>
              <a:gdLst/>
              <a:ahLst/>
              <a:cxnLst/>
              <a:rect l="l" t="t" r="r" b="b"/>
              <a:pathLst>
                <a:path w="33655" h="759460">
                  <a:moveTo>
                    <a:pt x="33299" y="0"/>
                  </a:moveTo>
                  <a:lnTo>
                    <a:pt x="0" y="0"/>
                  </a:lnTo>
                  <a:lnTo>
                    <a:pt x="0" y="759104"/>
                  </a:lnTo>
                  <a:lnTo>
                    <a:pt x="33299" y="759104"/>
                  </a:lnTo>
                  <a:lnTo>
                    <a:pt x="33299" y="0"/>
                  </a:lnTo>
                  <a:close/>
                </a:path>
              </a:pathLst>
            </a:custGeom>
            <a:grpFill/>
          </p:spPr>
          <p:txBody>
            <a:bodyPr wrap="square" lIns="0" tIns="0" rIns="0" bIns="0" rtlCol="0"/>
            <a:lstStyle/>
            <a:p>
              <a:endParaRPr dirty="0"/>
            </a:p>
          </p:txBody>
        </p:sp>
        <p:sp>
          <p:nvSpPr>
            <p:cNvPr id="367" name="object 367"/>
            <p:cNvSpPr/>
            <p:nvPr/>
          </p:nvSpPr>
          <p:spPr>
            <a:xfrm>
              <a:off x="3178895" y="2184074"/>
              <a:ext cx="36195" cy="759460"/>
            </a:xfrm>
            <a:custGeom>
              <a:avLst/>
              <a:gdLst/>
              <a:ahLst/>
              <a:cxnLst/>
              <a:rect l="l" t="t" r="r" b="b"/>
              <a:pathLst>
                <a:path w="36194" h="759460">
                  <a:moveTo>
                    <a:pt x="1447" y="0"/>
                  </a:moveTo>
                  <a:lnTo>
                    <a:pt x="1447" y="759104"/>
                  </a:lnTo>
                  <a:lnTo>
                    <a:pt x="0" y="759104"/>
                  </a:lnTo>
                  <a:lnTo>
                    <a:pt x="36194" y="759104"/>
                  </a:lnTo>
                  <a:lnTo>
                    <a:pt x="34747" y="759104"/>
                  </a:lnTo>
                  <a:lnTo>
                    <a:pt x="34747" y="0"/>
                  </a:lnTo>
                </a:path>
              </a:pathLst>
            </a:custGeom>
            <a:grpFill/>
            <a:ln w="8684">
              <a:solidFill>
                <a:srgbClr val="000000"/>
              </a:solidFill>
            </a:ln>
          </p:spPr>
          <p:txBody>
            <a:bodyPr wrap="square" lIns="0" tIns="0" rIns="0" bIns="0" rtlCol="0"/>
            <a:lstStyle/>
            <a:p>
              <a:endParaRPr dirty="0"/>
            </a:p>
          </p:txBody>
        </p:sp>
        <p:sp>
          <p:nvSpPr>
            <p:cNvPr id="368" name="object 368"/>
            <p:cNvSpPr/>
            <p:nvPr/>
          </p:nvSpPr>
          <p:spPr>
            <a:xfrm>
              <a:off x="3216541" y="2184069"/>
              <a:ext cx="33655" cy="767080"/>
            </a:xfrm>
            <a:custGeom>
              <a:avLst/>
              <a:gdLst/>
              <a:ahLst/>
              <a:cxnLst/>
              <a:rect l="l" t="t" r="r" b="b"/>
              <a:pathLst>
                <a:path w="33655" h="767080">
                  <a:moveTo>
                    <a:pt x="33299" y="0"/>
                  </a:moveTo>
                  <a:lnTo>
                    <a:pt x="0" y="0"/>
                  </a:lnTo>
                  <a:lnTo>
                    <a:pt x="0" y="766876"/>
                  </a:lnTo>
                  <a:lnTo>
                    <a:pt x="33299" y="766876"/>
                  </a:lnTo>
                  <a:lnTo>
                    <a:pt x="33299" y="0"/>
                  </a:lnTo>
                  <a:close/>
                </a:path>
              </a:pathLst>
            </a:custGeom>
            <a:grpFill/>
          </p:spPr>
          <p:txBody>
            <a:bodyPr wrap="square" lIns="0" tIns="0" rIns="0" bIns="0" rtlCol="0"/>
            <a:lstStyle/>
            <a:p>
              <a:endParaRPr dirty="0"/>
            </a:p>
          </p:txBody>
        </p:sp>
        <p:sp>
          <p:nvSpPr>
            <p:cNvPr id="369" name="object 369"/>
            <p:cNvSpPr/>
            <p:nvPr/>
          </p:nvSpPr>
          <p:spPr>
            <a:xfrm>
              <a:off x="3215090" y="2184074"/>
              <a:ext cx="36195" cy="767080"/>
            </a:xfrm>
            <a:custGeom>
              <a:avLst/>
              <a:gdLst/>
              <a:ahLst/>
              <a:cxnLst/>
              <a:rect l="l" t="t" r="r" b="b"/>
              <a:pathLst>
                <a:path w="36195" h="767080">
                  <a:moveTo>
                    <a:pt x="1447" y="0"/>
                  </a:moveTo>
                  <a:lnTo>
                    <a:pt x="1447" y="766876"/>
                  </a:lnTo>
                  <a:lnTo>
                    <a:pt x="0" y="766876"/>
                  </a:lnTo>
                  <a:lnTo>
                    <a:pt x="36194" y="766876"/>
                  </a:lnTo>
                  <a:lnTo>
                    <a:pt x="34747" y="766876"/>
                  </a:lnTo>
                  <a:lnTo>
                    <a:pt x="34747" y="0"/>
                  </a:lnTo>
                </a:path>
              </a:pathLst>
            </a:custGeom>
            <a:grpFill/>
            <a:ln w="8684">
              <a:solidFill>
                <a:srgbClr val="000000"/>
              </a:solidFill>
            </a:ln>
          </p:spPr>
          <p:txBody>
            <a:bodyPr wrap="square" lIns="0" tIns="0" rIns="0" bIns="0" rtlCol="0"/>
            <a:lstStyle/>
            <a:p>
              <a:endParaRPr dirty="0"/>
            </a:p>
          </p:txBody>
        </p:sp>
        <p:sp>
          <p:nvSpPr>
            <p:cNvPr id="370" name="object 370"/>
            <p:cNvSpPr/>
            <p:nvPr/>
          </p:nvSpPr>
          <p:spPr>
            <a:xfrm>
              <a:off x="3252736" y="2184069"/>
              <a:ext cx="33655" cy="773430"/>
            </a:xfrm>
            <a:custGeom>
              <a:avLst/>
              <a:gdLst/>
              <a:ahLst/>
              <a:cxnLst/>
              <a:rect l="l" t="t" r="r" b="b"/>
              <a:pathLst>
                <a:path w="33654" h="773430">
                  <a:moveTo>
                    <a:pt x="33299" y="0"/>
                  </a:moveTo>
                  <a:lnTo>
                    <a:pt x="0" y="0"/>
                  </a:lnTo>
                  <a:lnTo>
                    <a:pt x="0" y="773353"/>
                  </a:lnTo>
                  <a:lnTo>
                    <a:pt x="33299" y="773353"/>
                  </a:lnTo>
                  <a:lnTo>
                    <a:pt x="33299" y="0"/>
                  </a:lnTo>
                  <a:close/>
                </a:path>
              </a:pathLst>
            </a:custGeom>
            <a:grpFill/>
          </p:spPr>
          <p:txBody>
            <a:bodyPr wrap="square" lIns="0" tIns="0" rIns="0" bIns="0" rtlCol="0"/>
            <a:lstStyle/>
            <a:p>
              <a:endParaRPr dirty="0"/>
            </a:p>
          </p:txBody>
        </p:sp>
        <p:sp>
          <p:nvSpPr>
            <p:cNvPr id="371" name="object 371"/>
            <p:cNvSpPr/>
            <p:nvPr/>
          </p:nvSpPr>
          <p:spPr>
            <a:xfrm>
              <a:off x="3251285" y="2184074"/>
              <a:ext cx="36195" cy="773430"/>
            </a:xfrm>
            <a:custGeom>
              <a:avLst/>
              <a:gdLst/>
              <a:ahLst/>
              <a:cxnLst/>
              <a:rect l="l" t="t" r="r" b="b"/>
              <a:pathLst>
                <a:path w="36195" h="773430">
                  <a:moveTo>
                    <a:pt x="1447" y="0"/>
                  </a:moveTo>
                  <a:lnTo>
                    <a:pt x="1447" y="773353"/>
                  </a:lnTo>
                  <a:lnTo>
                    <a:pt x="0" y="773353"/>
                  </a:lnTo>
                  <a:lnTo>
                    <a:pt x="36194" y="773353"/>
                  </a:lnTo>
                  <a:lnTo>
                    <a:pt x="34747" y="773353"/>
                  </a:lnTo>
                  <a:lnTo>
                    <a:pt x="34747" y="0"/>
                  </a:lnTo>
                </a:path>
              </a:pathLst>
            </a:custGeom>
            <a:grpFill/>
            <a:ln w="8684">
              <a:solidFill>
                <a:srgbClr val="000000"/>
              </a:solidFill>
            </a:ln>
          </p:spPr>
          <p:txBody>
            <a:bodyPr wrap="square" lIns="0" tIns="0" rIns="0" bIns="0" rtlCol="0"/>
            <a:lstStyle/>
            <a:p>
              <a:endParaRPr dirty="0"/>
            </a:p>
          </p:txBody>
        </p:sp>
        <p:sp>
          <p:nvSpPr>
            <p:cNvPr id="372" name="object 372"/>
            <p:cNvSpPr/>
            <p:nvPr/>
          </p:nvSpPr>
          <p:spPr>
            <a:xfrm>
              <a:off x="3288931" y="2184069"/>
              <a:ext cx="33655" cy="780415"/>
            </a:xfrm>
            <a:custGeom>
              <a:avLst/>
              <a:gdLst/>
              <a:ahLst/>
              <a:cxnLst/>
              <a:rect l="l" t="t" r="r" b="b"/>
              <a:pathLst>
                <a:path w="33654" h="780414">
                  <a:moveTo>
                    <a:pt x="33299" y="0"/>
                  </a:moveTo>
                  <a:lnTo>
                    <a:pt x="0" y="0"/>
                  </a:lnTo>
                  <a:lnTo>
                    <a:pt x="0" y="779830"/>
                  </a:lnTo>
                  <a:lnTo>
                    <a:pt x="33299" y="779830"/>
                  </a:lnTo>
                  <a:lnTo>
                    <a:pt x="33299" y="0"/>
                  </a:lnTo>
                  <a:close/>
                </a:path>
              </a:pathLst>
            </a:custGeom>
            <a:grpFill/>
          </p:spPr>
          <p:txBody>
            <a:bodyPr wrap="square" lIns="0" tIns="0" rIns="0" bIns="0" rtlCol="0"/>
            <a:lstStyle/>
            <a:p>
              <a:endParaRPr dirty="0"/>
            </a:p>
          </p:txBody>
        </p:sp>
        <p:sp>
          <p:nvSpPr>
            <p:cNvPr id="373" name="object 373"/>
            <p:cNvSpPr/>
            <p:nvPr/>
          </p:nvSpPr>
          <p:spPr>
            <a:xfrm>
              <a:off x="3287480" y="2184074"/>
              <a:ext cx="36195" cy="780415"/>
            </a:xfrm>
            <a:custGeom>
              <a:avLst/>
              <a:gdLst/>
              <a:ahLst/>
              <a:cxnLst/>
              <a:rect l="l" t="t" r="r" b="b"/>
              <a:pathLst>
                <a:path w="36195" h="780414">
                  <a:moveTo>
                    <a:pt x="1447" y="0"/>
                  </a:moveTo>
                  <a:lnTo>
                    <a:pt x="1447" y="779830"/>
                  </a:lnTo>
                  <a:lnTo>
                    <a:pt x="0" y="779830"/>
                  </a:lnTo>
                  <a:lnTo>
                    <a:pt x="36194" y="779830"/>
                  </a:lnTo>
                  <a:lnTo>
                    <a:pt x="34747" y="779830"/>
                  </a:lnTo>
                  <a:lnTo>
                    <a:pt x="34747" y="0"/>
                  </a:lnTo>
                </a:path>
              </a:pathLst>
            </a:custGeom>
            <a:grpFill/>
            <a:ln w="8684">
              <a:solidFill>
                <a:srgbClr val="000000"/>
              </a:solidFill>
            </a:ln>
          </p:spPr>
          <p:txBody>
            <a:bodyPr wrap="square" lIns="0" tIns="0" rIns="0" bIns="0" rtlCol="0"/>
            <a:lstStyle/>
            <a:p>
              <a:endParaRPr dirty="0"/>
            </a:p>
          </p:txBody>
        </p:sp>
        <p:sp>
          <p:nvSpPr>
            <p:cNvPr id="374" name="object 374"/>
            <p:cNvSpPr/>
            <p:nvPr/>
          </p:nvSpPr>
          <p:spPr>
            <a:xfrm>
              <a:off x="3326574" y="2184069"/>
              <a:ext cx="33655" cy="790575"/>
            </a:xfrm>
            <a:custGeom>
              <a:avLst/>
              <a:gdLst/>
              <a:ahLst/>
              <a:cxnLst/>
              <a:rect l="l" t="t" r="r" b="b"/>
              <a:pathLst>
                <a:path w="33654" h="790575">
                  <a:moveTo>
                    <a:pt x="33299" y="0"/>
                  </a:moveTo>
                  <a:lnTo>
                    <a:pt x="0" y="0"/>
                  </a:lnTo>
                  <a:lnTo>
                    <a:pt x="0" y="790193"/>
                  </a:lnTo>
                  <a:lnTo>
                    <a:pt x="33299" y="790193"/>
                  </a:lnTo>
                  <a:lnTo>
                    <a:pt x="33299" y="0"/>
                  </a:lnTo>
                  <a:close/>
                </a:path>
              </a:pathLst>
            </a:custGeom>
            <a:grpFill/>
          </p:spPr>
          <p:txBody>
            <a:bodyPr wrap="square" lIns="0" tIns="0" rIns="0" bIns="0" rtlCol="0"/>
            <a:lstStyle/>
            <a:p>
              <a:endParaRPr dirty="0"/>
            </a:p>
          </p:txBody>
        </p:sp>
        <p:sp>
          <p:nvSpPr>
            <p:cNvPr id="375" name="object 375"/>
            <p:cNvSpPr/>
            <p:nvPr/>
          </p:nvSpPr>
          <p:spPr>
            <a:xfrm>
              <a:off x="3325123" y="2184074"/>
              <a:ext cx="36195" cy="790575"/>
            </a:xfrm>
            <a:custGeom>
              <a:avLst/>
              <a:gdLst/>
              <a:ahLst/>
              <a:cxnLst/>
              <a:rect l="l" t="t" r="r" b="b"/>
              <a:pathLst>
                <a:path w="36195" h="790575">
                  <a:moveTo>
                    <a:pt x="1447" y="0"/>
                  </a:moveTo>
                  <a:lnTo>
                    <a:pt x="1447" y="790194"/>
                  </a:lnTo>
                  <a:lnTo>
                    <a:pt x="0" y="790194"/>
                  </a:lnTo>
                  <a:lnTo>
                    <a:pt x="36194" y="790194"/>
                  </a:lnTo>
                  <a:lnTo>
                    <a:pt x="34747" y="790194"/>
                  </a:lnTo>
                  <a:lnTo>
                    <a:pt x="34747" y="0"/>
                  </a:lnTo>
                </a:path>
              </a:pathLst>
            </a:custGeom>
            <a:grpFill/>
            <a:ln w="8684">
              <a:solidFill>
                <a:srgbClr val="000000"/>
              </a:solidFill>
            </a:ln>
          </p:spPr>
          <p:txBody>
            <a:bodyPr wrap="square" lIns="0" tIns="0" rIns="0" bIns="0" rtlCol="0"/>
            <a:lstStyle/>
            <a:p>
              <a:endParaRPr dirty="0"/>
            </a:p>
          </p:txBody>
        </p:sp>
        <p:sp>
          <p:nvSpPr>
            <p:cNvPr id="376" name="object 376"/>
            <p:cNvSpPr/>
            <p:nvPr/>
          </p:nvSpPr>
          <p:spPr>
            <a:xfrm>
              <a:off x="3362769" y="2184069"/>
              <a:ext cx="33655" cy="802005"/>
            </a:xfrm>
            <a:custGeom>
              <a:avLst/>
              <a:gdLst/>
              <a:ahLst/>
              <a:cxnLst/>
              <a:rect l="l" t="t" r="r" b="b"/>
              <a:pathLst>
                <a:path w="33654" h="802005">
                  <a:moveTo>
                    <a:pt x="33299" y="0"/>
                  </a:moveTo>
                  <a:lnTo>
                    <a:pt x="0" y="0"/>
                  </a:lnTo>
                  <a:lnTo>
                    <a:pt x="0" y="801852"/>
                  </a:lnTo>
                  <a:lnTo>
                    <a:pt x="33299" y="801852"/>
                  </a:lnTo>
                  <a:lnTo>
                    <a:pt x="33299" y="0"/>
                  </a:lnTo>
                  <a:close/>
                </a:path>
              </a:pathLst>
            </a:custGeom>
            <a:grpFill/>
          </p:spPr>
          <p:txBody>
            <a:bodyPr wrap="square" lIns="0" tIns="0" rIns="0" bIns="0" rtlCol="0"/>
            <a:lstStyle/>
            <a:p>
              <a:endParaRPr dirty="0"/>
            </a:p>
          </p:txBody>
        </p:sp>
        <p:sp>
          <p:nvSpPr>
            <p:cNvPr id="377" name="object 377"/>
            <p:cNvSpPr/>
            <p:nvPr/>
          </p:nvSpPr>
          <p:spPr>
            <a:xfrm>
              <a:off x="3361318" y="2184074"/>
              <a:ext cx="36195" cy="802005"/>
            </a:xfrm>
            <a:custGeom>
              <a:avLst/>
              <a:gdLst/>
              <a:ahLst/>
              <a:cxnLst/>
              <a:rect l="l" t="t" r="r" b="b"/>
              <a:pathLst>
                <a:path w="36195" h="802005">
                  <a:moveTo>
                    <a:pt x="1447" y="0"/>
                  </a:moveTo>
                  <a:lnTo>
                    <a:pt x="1447" y="801852"/>
                  </a:lnTo>
                  <a:lnTo>
                    <a:pt x="0" y="801852"/>
                  </a:lnTo>
                  <a:lnTo>
                    <a:pt x="36194" y="801852"/>
                  </a:lnTo>
                  <a:lnTo>
                    <a:pt x="34747" y="801852"/>
                  </a:lnTo>
                  <a:lnTo>
                    <a:pt x="34747" y="0"/>
                  </a:lnTo>
                </a:path>
              </a:pathLst>
            </a:custGeom>
            <a:grpFill/>
            <a:ln w="8684">
              <a:solidFill>
                <a:srgbClr val="000000"/>
              </a:solidFill>
            </a:ln>
          </p:spPr>
          <p:txBody>
            <a:bodyPr wrap="square" lIns="0" tIns="0" rIns="0" bIns="0" rtlCol="0"/>
            <a:lstStyle/>
            <a:p>
              <a:endParaRPr dirty="0"/>
            </a:p>
          </p:txBody>
        </p:sp>
        <p:sp>
          <p:nvSpPr>
            <p:cNvPr id="378" name="object 378"/>
            <p:cNvSpPr/>
            <p:nvPr/>
          </p:nvSpPr>
          <p:spPr>
            <a:xfrm>
              <a:off x="3398964" y="2184069"/>
              <a:ext cx="33655" cy="805815"/>
            </a:xfrm>
            <a:custGeom>
              <a:avLst/>
              <a:gdLst/>
              <a:ahLst/>
              <a:cxnLst/>
              <a:rect l="l" t="t" r="r" b="b"/>
              <a:pathLst>
                <a:path w="33654" h="805814">
                  <a:moveTo>
                    <a:pt x="33299" y="0"/>
                  </a:moveTo>
                  <a:lnTo>
                    <a:pt x="0" y="0"/>
                  </a:lnTo>
                  <a:lnTo>
                    <a:pt x="0" y="805738"/>
                  </a:lnTo>
                  <a:lnTo>
                    <a:pt x="33299" y="805738"/>
                  </a:lnTo>
                  <a:lnTo>
                    <a:pt x="33299" y="0"/>
                  </a:lnTo>
                  <a:close/>
                </a:path>
              </a:pathLst>
            </a:custGeom>
            <a:grpFill/>
          </p:spPr>
          <p:txBody>
            <a:bodyPr wrap="square" lIns="0" tIns="0" rIns="0" bIns="0" rtlCol="0"/>
            <a:lstStyle/>
            <a:p>
              <a:endParaRPr dirty="0"/>
            </a:p>
          </p:txBody>
        </p:sp>
        <p:sp>
          <p:nvSpPr>
            <p:cNvPr id="379" name="object 379"/>
            <p:cNvSpPr/>
            <p:nvPr/>
          </p:nvSpPr>
          <p:spPr>
            <a:xfrm>
              <a:off x="3397513" y="2184074"/>
              <a:ext cx="36195" cy="805815"/>
            </a:xfrm>
            <a:custGeom>
              <a:avLst/>
              <a:gdLst/>
              <a:ahLst/>
              <a:cxnLst/>
              <a:rect l="l" t="t" r="r" b="b"/>
              <a:pathLst>
                <a:path w="36195" h="805814">
                  <a:moveTo>
                    <a:pt x="1447" y="0"/>
                  </a:moveTo>
                  <a:lnTo>
                    <a:pt x="1447" y="805738"/>
                  </a:lnTo>
                  <a:lnTo>
                    <a:pt x="0" y="805738"/>
                  </a:lnTo>
                  <a:lnTo>
                    <a:pt x="36194" y="805738"/>
                  </a:lnTo>
                  <a:lnTo>
                    <a:pt x="34747" y="805738"/>
                  </a:lnTo>
                  <a:lnTo>
                    <a:pt x="34747" y="0"/>
                  </a:lnTo>
                </a:path>
              </a:pathLst>
            </a:custGeom>
            <a:grpFill/>
            <a:ln w="8684">
              <a:solidFill>
                <a:srgbClr val="000000"/>
              </a:solidFill>
            </a:ln>
          </p:spPr>
          <p:txBody>
            <a:bodyPr wrap="square" lIns="0" tIns="0" rIns="0" bIns="0" rtlCol="0"/>
            <a:lstStyle/>
            <a:p>
              <a:endParaRPr dirty="0"/>
            </a:p>
          </p:txBody>
        </p:sp>
        <p:sp>
          <p:nvSpPr>
            <p:cNvPr id="380" name="object 380"/>
            <p:cNvSpPr/>
            <p:nvPr/>
          </p:nvSpPr>
          <p:spPr>
            <a:xfrm>
              <a:off x="3436607" y="2184069"/>
              <a:ext cx="33655" cy="808355"/>
            </a:xfrm>
            <a:custGeom>
              <a:avLst/>
              <a:gdLst/>
              <a:ahLst/>
              <a:cxnLst/>
              <a:rect l="l" t="t" r="r" b="b"/>
              <a:pathLst>
                <a:path w="33654" h="808355">
                  <a:moveTo>
                    <a:pt x="33299" y="0"/>
                  </a:moveTo>
                  <a:lnTo>
                    <a:pt x="0" y="0"/>
                  </a:lnTo>
                  <a:lnTo>
                    <a:pt x="0" y="808329"/>
                  </a:lnTo>
                  <a:lnTo>
                    <a:pt x="33299" y="808329"/>
                  </a:lnTo>
                  <a:lnTo>
                    <a:pt x="33299" y="0"/>
                  </a:lnTo>
                  <a:close/>
                </a:path>
              </a:pathLst>
            </a:custGeom>
            <a:grpFill/>
          </p:spPr>
          <p:txBody>
            <a:bodyPr wrap="square" lIns="0" tIns="0" rIns="0" bIns="0" rtlCol="0"/>
            <a:lstStyle/>
            <a:p>
              <a:endParaRPr dirty="0"/>
            </a:p>
          </p:txBody>
        </p:sp>
        <p:sp>
          <p:nvSpPr>
            <p:cNvPr id="381" name="object 381"/>
            <p:cNvSpPr/>
            <p:nvPr/>
          </p:nvSpPr>
          <p:spPr>
            <a:xfrm>
              <a:off x="3435156" y="2184074"/>
              <a:ext cx="36195" cy="808355"/>
            </a:xfrm>
            <a:custGeom>
              <a:avLst/>
              <a:gdLst/>
              <a:ahLst/>
              <a:cxnLst/>
              <a:rect l="l" t="t" r="r" b="b"/>
              <a:pathLst>
                <a:path w="36195" h="808355">
                  <a:moveTo>
                    <a:pt x="1447" y="0"/>
                  </a:moveTo>
                  <a:lnTo>
                    <a:pt x="1447" y="808329"/>
                  </a:lnTo>
                  <a:lnTo>
                    <a:pt x="0" y="808329"/>
                  </a:lnTo>
                  <a:lnTo>
                    <a:pt x="36194" y="808329"/>
                  </a:lnTo>
                  <a:lnTo>
                    <a:pt x="34747" y="808329"/>
                  </a:lnTo>
                  <a:lnTo>
                    <a:pt x="34747" y="0"/>
                  </a:lnTo>
                </a:path>
              </a:pathLst>
            </a:custGeom>
            <a:grpFill/>
            <a:ln w="8684">
              <a:solidFill>
                <a:srgbClr val="000000"/>
              </a:solidFill>
            </a:ln>
          </p:spPr>
          <p:txBody>
            <a:bodyPr wrap="square" lIns="0" tIns="0" rIns="0" bIns="0" rtlCol="0"/>
            <a:lstStyle/>
            <a:p>
              <a:endParaRPr dirty="0"/>
            </a:p>
          </p:txBody>
        </p:sp>
        <p:sp>
          <p:nvSpPr>
            <p:cNvPr id="382" name="object 382"/>
            <p:cNvSpPr/>
            <p:nvPr/>
          </p:nvSpPr>
          <p:spPr>
            <a:xfrm>
              <a:off x="3472802" y="2184069"/>
              <a:ext cx="33655" cy="809625"/>
            </a:xfrm>
            <a:custGeom>
              <a:avLst/>
              <a:gdLst/>
              <a:ahLst/>
              <a:cxnLst/>
              <a:rect l="l" t="t" r="r" b="b"/>
              <a:pathLst>
                <a:path w="33654" h="809625">
                  <a:moveTo>
                    <a:pt x="33299" y="0"/>
                  </a:moveTo>
                  <a:lnTo>
                    <a:pt x="0" y="0"/>
                  </a:lnTo>
                  <a:lnTo>
                    <a:pt x="0" y="809625"/>
                  </a:lnTo>
                  <a:lnTo>
                    <a:pt x="33299" y="809625"/>
                  </a:lnTo>
                  <a:lnTo>
                    <a:pt x="33299" y="0"/>
                  </a:lnTo>
                  <a:close/>
                </a:path>
              </a:pathLst>
            </a:custGeom>
            <a:grpFill/>
          </p:spPr>
          <p:txBody>
            <a:bodyPr wrap="square" lIns="0" tIns="0" rIns="0" bIns="0" rtlCol="0"/>
            <a:lstStyle/>
            <a:p>
              <a:endParaRPr dirty="0"/>
            </a:p>
          </p:txBody>
        </p:sp>
        <p:sp>
          <p:nvSpPr>
            <p:cNvPr id="383" name="object 383"/>
            <p:cNvSpPr/>
            <p:nvPr/>
          </p:nvSpPr>
          <p:spPr>
            <a:xfrm>
              <a:off x="3471351" y="2184074"/>
              <a:ext cx="36195" cy="809625"/>
            </a:xfrm>
            <a:custGeom>
              <a:avLst/>
              <a:gdLst/>
              <a:ahLst/>
              <a:cxnLst/>
              <a:rect l="l" t="t" r="r" b="b"/>
              <a:pathLst>
                <a:path w="36195" h="809625">
                  <a:moveTo>
                    <a:pt x="1447" y="0"/>
                  </a:moveTo>
                  <a:lnTo>
                    <a:pt x="1447" y="809625"/>
                  </a:lnTo>
                  <a:lnTo>
                    <a:pt x="0" y="809625"/>
                  </a:lnTo>
                  <a:lnTo>
                    <a:pt x="36194" y="809625"/>
                  </a:lnTo>
                  <a:lnTo>
                    <a:pt x="34747" y="809625"/>
                  </a:lnTo>
                  <a:lnTo>
                    <a:pt x="34747" y="0"/>
                  </a:lnTo>
                </a:path>
              </a:pathLst>
            </a:custGeom>
            <a:grpFill/>
            <a:ln w="8684">
              <a:solidFill>
                <a:srgbClr val="000000"/>
              </a:solidFill>
            </a:ln>
          </p:spPr>
          <p:txBody>
            <a:bodyPr wrap="square" lIns="0" tIns="0" rIns="0" bIns="0" rtlCol="0"/>
            <a:lstStyle/>
            <a:p>
              <a:endParaRPr dirty="0"/>
            </a:p>
          </p:txBody>
        </p:sp>
        <p:sp>
          <p:nvSpPr>
            <p:cNvPr id="384" name="object 384"/>
            <p:cNvSpPr/>
            <p:nvPr/>
          </p:nvSpPr>
          <p:spPr>
            <a:xfrm>
              <a:off x="3508997" y="2184069"/>
              <a:ext cx="33655" cy="811530"/>
            </a:xfrm>
            <a:custGeom>
              <a:avLst/>
              <a:gdLst/>
              <a:ahLst/>
              <a:cxnLst/>
              <a:rect l="l" t="t" r="r" b="b"/>
              <a:pathLst>
                <a:path w="33654" h="811530">
                  <a:moveTo>
                    <a:pt x="33299" y="0"/>
                  </a:moveTo>
                  <a:lnTo>
                    <a:pt x="0" y="0"/>
                  </a:lnTo>
                  <a:lnTo>
                    <a:pt x="0" y="810920"/>
                  </a:lnTo>
                  <a:lnTo>
                    <a:pt x="33299" y="810920"/>
                  </a:lnTo>
                  <a:lnTo>
                    <a:pt x="33299" y="0"/>
                  </a:lnTo>
                  <a:close/>
                </a:path>
              </a:pathLst>
            </a:custGeom>
            <a:grpFill/>
          </p:spPr>
          <p:txBody>
            <a:bodyPr wrap="square" lIns="0" tIns="0" rIns="0" bIns="0" rtlCol="0"/>
            <a:lstStyle/>
            <a:p>
              <a:endParaRPr dirty="0"/>
            </a:p>
          </p:txBody>
        </p:sp>
        <p:sp>
          <p:nvSpPr>
            <p:cNvPr id="385" name="object 385"/>
            <p:cNvSpPr/>
            <p:nvPr/>
          </p:nvSpPr>
          <p:spPr>
            <a:xfrm>
              <a:off x="3507546" y="2184074"/>
              <a:ext cx="36195" cy="811530"/>
            </a:xfrm>
            <a:custGeom>
              <a:avLst/>
              <a:gdLst/>
              <a:ahLst/>
              <a:cxnLst/>
              <a:rect l="l" t="t" r="r" b="b"/>
              <a:pathLst>
                <a:path w="36195" h="811530">
                  <a:moveTo>
                    <a:pt x="1447" y="0"/>
                  </a:moveTo>
                  <a:lnTo>
                    <a:pt x="1447" y="810920"/>
                  </a:lnTo>
                  <a:lnTo>
                    <a:pt x="0" y="810920"/>
                  </a:lnTo>
                  <a:lnTo>
                    <a:pt x="36194" y="810920"/>
                  </a:lnTo>
                  <a:lnTo>
                    <a:pt x="34747" y="810920"/>
                  </a:lnTo>
                  <a:lnTo>
                    <a:pt x="34747" y="0"/>
                  </a:lnTo>
                </a:path>
              </a:pathLst>
            </a:custGeom>
            <a:grpFill/>
            <a:ln w="8684">
              <a:solidFill>
                <a:srgbClr val="000000"/>
              </a:solidFill>
            </a:ln>
          </p:spPr>
          <p:txBody>
            <a:bodyPr wrap="square" lIns="0" tIns="0" rIns="0" bIns="0" rtlCol="0"/>
            <a:lstStyle/>
            <a:p>
              <a:endParaRPr dirty="0"/>
            </a:p>
          </p:txBody>
        </p:sp>
        <p:sp>
          <p:nvSpPr>
            <p:cNvPr id="386" name="object 386"/>
            <p:cNvSpPr/>
            <p:nvPr/>
          </p:nvSpPr>
          <p:spPr>
            <a:xfrm>
              <a:off x="3545192" y="2184069"/>
              <a:ext cx="33655" cy="814069"/>
            </a:xfrm>
            <a:custGeom>
              <a:avLst/>
              <a:gdLst/>
              <a:ahLst/>
              <a:cxnLst/>
              <a:rect l="l" t="t" r="r" b="b"/>
              <a:pathLst>
                <a:path w="33654" h="814069">
                  <a:moveTo>
                    <a:pt x="33299" y="0"/>
                  </a:moveTo>
                  <a:lnTo>
                    <a:pt x="0" y="0"/>
                  </a:lnTo>
                  <a:lnTo>
                    <a:pt x="0" y="813511"/>
                  </a:lnTo>
                  <a:lnTo>
                    <a:pt x="33299" y="813511"/>
                  </a:lnTo>
                  <a:lnTo>
                    <a:pt x="33299" y="0"/>
                  </a:lnTo>
                  <a:close/>
                </a:path>
              </a:pathLst>
            </a:custGeom>
            <a:grpFill/>
          </p:spPr>
          <p:txBody>
            <a:bodyPr wrap="square" lIns="0" tIns="0" rIns="0" bIns="0" rtlCol="0"/>
            <a:lstStyle/>
            <a:p>
              <a:endParaRPr dirty="0"/>
            </a:p>
          </p:txBody>
        </p:sp>
        <p:sp>
          <p:nvSpPr>
            <p:cNvPr id="387" name="object 387"/>
            <p:cNvSpPr/>
            <p:nvPr/>
          </p:nvSpPr>
          <p:spPr>
            <a:xfrm>
              <a:off x="3543741" y="2184074"/>
              <a:ext cx="36195" cy="814069"/>
            </a:xfrm>
            <a:custGeom>
              <a:avLst/>
              <a:gdLst/>
              <a:ahLst/>
              <a:cxnLst/>
              <a:rect l="l" t="t" r="r" b="b"/>
              <a:pathLst>
                <a:path w="36195" h="814069">
                  <a:moveTo>
                    <a:pt x="1447" y="0"/>
                  </a:moveTo>
                  <a:lnTo>
                    <a:pt x="1447" y="813511"/>
                  </a:lnTo>
                  <a:lnTo>
                    <a:pt x="0" y="813511"/>
                  </a:lnTo>
                  <a:lnTo>
                    <a:pt x="36194" y="813511"/>
                  </a:lnTo>
                  <a:lnTo>
                    <a:pt x="34747" y="813511"/>
                  </a:lnTo>
                  <a:lnTo>
                    <a:pt x="34747" y="0"/>
                  </a:lnTo>
                </a:path>
              </a:pathLst>
            </a:custGeom>
            <a:grpFill/>
            <a:ln w="8684">
              <a:solidFill>
                <a:srgbClr val="000000"/>
              </a:solidFill>
            </a:ln>
          </p:spPr>
          <p:txBody>
            <a:bodyPr wrap="square" lIns="0" tIns="0" rIns="0" bIns="0" rtlCol="0"/>
            <a:lstStyle/>
            <a:p>
              <a:endParaRPr dirty="0"/>
            </a:p>
          </p:txBody>
        </p:sp>
        <p:sp>
          <p:nvSpPr>
            <p:cNvPr id="388" name="object 388"/>
            <p:cNvSpPr/>
            <p:nvPr/>
          </p:nvSpPr>
          <p:spPr>
            <a:xfrm>
              <a:off x="3582835" y="2184069"/>
              <a:ext cx="33655" cy="821690"/>
            </a:xfrm>
            <a:custGeom>
              <a:avLst/>
              <a:gdLst/>
              <a:ahLst/>
              <a:cxnLst/>
              <a:rect l="l" t="t" r="r" b="b"/>
              <a:pathLst>
                <a:path w="33654" h="821689">
                  <a:moveTo>
                    <a:pt x="33299" y="0"/>
                  </a:moveTo>
                  <a:lnTo>
                    <a:pt x="0" y="0"/>
                  </a:lnTo>
                  <a:lnTo>
                    <a:pt x="0" y="821283"/>
                  </a:lnTo>
                  <a:lnTo>
                    <a:pt x="33299" y="821283"/>
                  </a:lnTo>
                  <a:lnTo>
                    <a:pt x="33299" y="0"/>
                  </a:lnTo>
                  <a:close/>
                </a:path>
              </a:pathLst>
            </a:custGeom>
            <a:grpFill/>
          </p:spPr>
          <p:txBody>
            <a:bodyPr wrap="square" lIns="0" tIns="0" rIns="0" bIns="0" rtlCol="0"/>
            <a:lstStyle/>
            <a:p>
              <a:endParaRPr dirty="0"/>
            </a:p>
          </p:txBody>
        </p:sp>
        <p:sp>
          <p:nvSpPr>
            <p:cNvPr id="389" name="object 389"/>
            <p:cNvSpPr/>
            <p:nvPr/>
          </p:nvSpPr>
          <p:spPr>
            <a:xfrm>
              <a:off x="3581384" y="2184074"/>
              <a:ext cx="36195" cy="821690"/>
            </a:xfrm>
            <a:custGeom>
              <a:avLst/>
              <a:gdLst/>
              <a:ahLst/>
              <a:cxnLst/>
              <a:rect l="l" t="t" r="r" b="b"/>
              <a:pathLst>
                <a:path w="36195" h="821689">
                  <a:moveTo>
                    <a:pt x="1447" y="0"/>
                  </a:moveTo>
                  <a:lnTo>
                    <a:pt x="1447" y="821283"/>
                  </a:lnTo>
                  <a:lnTo>
                    <a:pt x="0" y="821283"/>
                  </a:lnTo>
                  <a:lnTo>
                    <a:pt x="36194" y="821283"/>
                  </a:lnTo>
                  <a:lnTo>
                    <a:pt x="34747" y="821283"/>
                  </a:lnTo>
                  <a:lnTo>
                    <a:pt x="34747" y="0"/>
                  </a:lnTo>
                </a:path>
              </a:pathLst>
            </a:custGeom>
            <a:grpFill/>
            <a:ln w="8685">
              <a:solidFill>
                <a:srgbClr val="000000"/>
              </a:solidFill>
            </a:ln>
          </p:spPr>
          <p:txBody>
            <a:bodyPr wrap="square" lIns="0" tIns="0" rIns="0" bIns="0" rtlCol="0"/>
            <a:lstStyle/>
            <a:p>
              <a:endParaRPr dirty="0"/>
            </a:p>
          </p:txBody>
        </p:sp>
        <p:sp>
          <p:nvSpPr>
            <p:cNvPr id="390" name="object 390"/>
            <p:cNvSpPr/>
            <p:nvPr/>
          </p:nvSpPr>
          <p:spPr>
            <a:xfrm>
              <a:off x="3619030" y="2184069"/>
              <a:ext cx="33655" cy="842010"/>
            </a:xfrm>
            <a:custGeom>
              <a:avLst/>
              <a:gdLst/>
              <a:ahLst/>
              <a:cxnLst/>
              <a:rect l="l" t="t" r="r" b="b"/>
              <a:pathLst>
                <a:path w="33654" h="842010">
                  <a:moveTo>
                    <a:pt x="33299" y="0"/>
                  </a:moveTo>
                  <a:lnTo>
                    <a:pt x="0" y="0"/>
                  </a:lnTo>
                  <a:lnTo>
                    <a:pt x="0" y="842010"/>
                  </a:lnTo>
                  <a:lnTo>
                    <a:pt x="33299" y="842010"/>
                  </a:lnTo>
                  <a:lnTo>
                    <a:pt x="33299" y="0"/>
                  </a:lnTo>
                  <a:close/>
                </a:path>
              </a:pathLst>
            </a:custGeom>
            <a:grpFill/>
          </p:spPr>
          <p:txBody>
            <a:bodyPr wrap="square" lIns="0" tIns="0" rIns="0" bIns="0" rtlCol="0"/>
            <a:lstStyle/>
            <a:p>
              <a:endParaRPr dirty="0"/>
            </a:p>
          </p:txBody>
        </p:sp>
        <p:sp>
          <p:nvSpPr>
            <p:cNvPr id="391" name="object 391"/>
            <p:cNvSpPr/>
            <p:nvPr/>
          </p:nvSpPr>
          <p:spPr>
            <a:xfrm>
              <a:off x="3617578" y="2184074"/>
              <a:ext cx="36195" cy="842010"/>
            </a:xfrm>
            <a:custGeom>
              <a:avLst/>
              <a:gdLst/>
              <a:ahLst/>
              <a:cxnLst/>
              <a:rect l="l" t="t" r="r" b="b"/>
              <a:pathLst>
                <a:path w="36195" h="842010">
                  <a:moveTo>
                    <a:pt x="1447" y="0"/>
                  </a:moveTo>
                  <a:lnTo>
                    <a:pt x="1447" y="842010"/>
                  </a:lnTo>
                  <a:lnTo>
                    <a:pt x="0" y="842010"/>
                  </a:lnTo>
                  <a:lnTo>
                    <a:pt x="36194" y="842010"/>
                  </a:lnTo>
                  <a:lnTo>
                    <a:pt x="34747" y="842010"/>
                  </a:lnTo>
                  <a:lnTo>
                    <a:pt x="34747" y="0"/>
                  </a:lnTo>
                </a:path>
              </a:pathLst>
            </a:custGeom>
            <a:grpFill/>
            <a:ln w="8685">
              <a:solidFill>
                <a:srgbClr val="000000"/>
              </a:solidFill>
            </a:ln>
          </p:spPr>
          <p:txBody>
            <a:bodyPr wrap="square" lIns="0" tIns="0" rIns="0" bIns="0" rtlCol="0"/>
            <a:lstStyle/>
            <a:p>
              <a:endParaRPr dirty="0"/>
            </a:p>
          </p:txBody>
        </p:sp>
        <p:sp>
          <p:nvSpPr>
            <p:cNvPr id="392" name="object 392"/>
            <p:cNvSpPr/>
            <p:nvPr/>
          </p:nvSpPr>
          <p:spPr>
            <a:xfrm>
              <a:off x="3655225" y="2184069"/>
              <a:ext cx="33655" cy="842010"/>
            </a:xfrm>
            <a:custGeom>
              <a:avLst/>
              <a:gdLst/>
              <a:ahLst/>
              <a:cxnLst/>
              <a:rect l="l" t="t" r="r" b="b"/>
              <a:pathLst>
                <a:path w="33654" h="842010">
                  <a:moveTo>
                    <a:pt x="33299" y="0"/>
                  </a:moveTo>
                  <a:lnTo>
                    <a:pt x="0" y="0"/>
                  </a:lnTo>
                  <a:lnTo>
                    <a:pt x="0" y="842010"/>
                  </a:lnTo>
                  <a:lnTo>
                    <a:pt x="33299" y="842010"/>
                  </a:lnTo>
                  <a:lnTo>
                    <a:pt x="33299" y="0"/>
                  </a:lnTo>
                  <a:close/>
                </a:path>
              </a:pathLst>
            </a:custGeom>
            <a:grpFill/>
          </p:spPr>
          <p:txBody>
            <a:bodyPr wrap="square" lIns="0" tIns="0" rIns="0" bIns="0" rtlCol="0"/>
            <a:lstStyle/>
            <a:p>
              <a:endParaRPr dirty="0"/>
            </a:p>
          </p:txBody>
        </p:sp>
        <p:sp>
          <p:nvSpPr>
            <p:cNvPr id="393" name="object 393"/>
            <p:cNvSpPr/>
            <p:nvPr/>
          </p:nvSpPr>
          <p:spPr>
            <a:xfrm>
              <a:off x="3653773" y="2184074"/>
              <a:ext cx="36195" cy="842010"/>
            </a:xfrm>
            <a:custGeom>
              <a:avLst/>
              <a:gdLst/>
              <a:ahLst/>
              <a:cxnLst/>
              <a:rect l="l" t="t" r="r" b="b"/>
              <a:pathLst>
                <a:path w="36195" h="842010">
                  <a:moveTo>
                    <a:pt x="1447" y="0"/>
                  </a:moveTo>
                  <a:lnTo>
                    <a:pt x="1447" y="842010"/>
                  </a:lnTo>
                  <a:lnTo>
                    <a:pt x="0" y="842010"/>
                  </a:lnTo>
                  <a:lnTo>
                    <a:pt x="36194" y="842010"/>
                  </a:lnTo>
                  <a:lnTo>
                    <a:pt x="34747" y="842010"/>
                  </a:lnTo>
                  <a:lnTo>
                    <a:pt x="34747" y="0"/>
                  </a:lnTo>
                </a:path>
              </a:pathLst>
            </a:custGeom>
            <a:grpFill/>
            <a:ln w="8685">
              <a:solidFill>
                <a:srgbClr val="000000"/>
              </a:solidFill>
            </a:ln>
          </p:spPr>
          <p:txBody>
            <a:bodyPr wrap="square" lIns="0" tIns="0" rIns="0" bIns="0" rtlCol="0"/>
            <a:lstStyle/>
            <a:p>
              <a:endParaRPr dirty="0"/>
            </a:p>
          </p:txBody>
        </p:sp>
        <p:sp>
          <p:nvSpPr>
            <p:cNvPr id="394" name="object 394"/>
            <p:cNvSpPr/>
            <p:nvPr/>
          </p:nvSpPr>
          <p:spPr>
            <a:xfrm>
              <a:off x="3692867" y="2184069"/>
              <a:ext cx="33655" cy="843915"/>
            </a:xfrm>
            <a:custGeom>
              <a:avLst/>
              <a:gdLst/>
              <a:ahLst/>
              <a:cxnLst/>
              <a:rect l="l" t="t" r="r" b="b"/>
              <a:pathLst>
                <a:path w="33654" h="843914">
                  <a:moveTo>
                    <a:pt x="33299" y="0"/>
                  </a:moveTo>
                  <a:lnTo>
                    <a:pt x="0" y="0"/>
                  </a:lnTo>
                  <a:lnTo>
                    <a:pt x="0" y="843305"/>
                  </a:lnTo>
                  <a:lnTo>
                    <a:pt x="33299" y="843305"/>
                  </a:lnTo>
                  <a:lnTo>
                    <a:pt x="33299" y="0"/>
                  </a:lnTo>
                  <a:close/>
                </a:path>
              </a:pathLst>
            </a:custGeom>
            <a:grpFill/>
          </p:spPr>
          <p:txBody>
            <a:bodyPr wrap="square" lIns="0" tIns="0" rIns="0" bIns="0" rtlCol="0"/>
            <a:lstStyle/>
            <a:p>
              <a:endParaRPr dirty="0"/>
            </a:p>
          </p:txBody>
        </p:sp>
        <p:sp>
          <p:nvSpPr>
            <p:cNvPr id="395" name="object 395"/>
            <p:cNvSpPr/>
            <p:nvPr/>
          </p:nvSpPr>
          <p:spPr>
            <a:xfrm>
              <a:off x="3691416" y="2184074"/>
              <a:ext cx="36195" cy="843915"/>
            </a:xfrm>
            <a:custGeom>
              <a:avLst/>
              <a:gdLst/>
              <a:ahLst/>
              <a:cxnLst/>
              <a:rect l="l" t="t" r="r" b="b"/>
              <a:pathLst>
                <a:path w="36195" h="843914">
                  <a:moveTo>
                    <a:pt x="1447" y="0"/>
                  </a:moveTo>
                  <a:lnTo>
                    <a:pt x="1447" y="843305"/>
                  </a:lnTo>
                  <a:lnTo>
                    <a:pt x="0" y="843305"/>
                  </a:lnTo>
                  <a:lnTo>
                    <a:pt x="36194" y="843305"/>
                  </a:lnTo>
                  <a:lnTo>
                    <a:pt x="34747" y="843305"/>
                  </a:lnTo>
                  <a:lnTo>
                    <a:pt x="34747" y="0"/>
                  </a:lnTo>
                </a:path>
              </a:pathLst>
            </a:custGeom>
            <a:grpFill/>
            <a:ln w="8685">
              <a:solidFill>
                <a:srgbClr val="000000"/>
              </a:solidFill>
            </a:ln>
          </p:spPr>
          <p:txBody>
            <a:bodyPr wrap="square" lIns="0" tIns="0" rIns="0" bIns="0" rtlCol="0"/>
            <a:lstStyle/>
            <a:p>
              <a:endParaRPr dirty="0"/>
            </a:p>
          </p:txBody>
        </p:sp>
        <p:sp>
          <p:nvSpPr>
            <p:cNvPr id="396" name="object 396"/>
            <p:cNvSpPr/>
            <p:nvPr/>
          </p:nvSpPr>
          <p:spPr>
            <a:xfrm>
              <a:off x="3729062" y="2184069"/>
              <a:ext cx="33655" cy="857885"/>
            </a:xfrm>
            <a:custGeom>
              <a:avLst/>
              <a:gdLst/>
              <a:ahLst/>
              <a:cxnLst/>
              <a:rect l="l" t="t" r="r" b="b"/>
              <a:pathLst>
                <a:path w="33654" h="857885">
                  <a:moveTo>
                    <a:pt x="33299" y="0"/>
                  </a:moveTo>
                  <a:lnTo>
                    <a:pt x="0" y="0"/>
                  </a:lnTo>
                  <a:lnTo>
                    <a:pt x="0" y="857554"/>
                  </a:lnTo>
                  <a:lnTo>
                    <a:pt x="33299" y="857554"/>
                  </a:lnTo>
                  <a:lnTo>
                    <a:pt x="33299" y="0"/>
                  </a:lnTo>
                  <a:close/>
                </a:path>
              </a:pathLst>
            </a:custGeom>
            <a:grpFill/>
          </p:spPr>
          <p:txBody>
            <a:bodyPr wrap="square" lIns="0" tIns="0" rIns="0" bIns="0" rtlCol="0"/>
            <a:lstStyle/>
            <a:p>
              <a:endParaRPr dirty="0"/>
            </a:p>
          </p:txBody>
        </p:sp>
        <p:sp>
          <p:nvSpPr>
            <p:cNvPr id="397" name="object 397"/>
            <p:cNvSpPr/>
            <p:nvPr/>
          </p:nvSpPr>
          <p:spPr>
            <a:xfrm>
              <a:off x="3727611" y="2184074"/>
              <a:ext cx="36195" cy="857885"/>
            </a:xfrm>
            <a:custGeom>
              <a:avLst/>
              <a:gdLst/>
              <a:ahLst/>
              <a:cxnLst/>
              <a:rect l="l" t="t" r="r" b="b"/>
              <a:pathLst>
                <a:path w="36195" h="857885">
                  <a:moveTo>
                    <a:pt x="1447" y="0"/>
                  </a:moveTo>
                  <a:lnTo>
                    <a:pt x="1447" y="857554"/>
                  </a:lnTo>
                  <a:lnTo>
                    <a:pt x="0" y="857554"/>
                  </a:lnTo>
                  <a:lnTo>
                    <a:pt x="36194" y="857554"/>
                  </a:lnTo>
                  <a:lnTo>
                    <a:pt x="34747" y="857554"/>
                  </a:lnTo>
                  <a:lnTo>
                    <a:pt x="34747" y="0"/>
                  </a:lnTo>
                </a:path>
              </a:pathLst>
            </a:custGeom>
            <a:grpFill/>
            <a:ln w="8685">
              <a:solidFill>
                <a:srgbClr val="000000"/>
              </a:solidFill>
            </a:ln>
          </p:spPr>
          <p:txBody>
            <a:bodyPr wrap="square" lIns="0" tIns="0" rIns="0" bIns="0" rtlCol="0"/>
            <a:lstStyle/>
            <a:p>
              <a:endParaRPr dirty="0"/>
            </a:p>
          </p:txBody>
        </p:sp>
        <p:sp>
          <p:nvSpPr>
            <p:cNvPr id="398" name="object 398"/>
            <p:cNvSpPr/>
            <p:nvPr/>
          </p:nvSpPr>
          <p:spPr>
            <a:xfrm>
              <a:off x="3765257" y="2184069"/>
              <a:ext cx="33655" cy="859155"/>
            </a:xfrm>
            <a:custGeom>
              <a:avLst/>
              <a:gdLst/>
              <a:ahLst/>
              <a:cxnLst/>
              <a:rect l="l" t="t" r="r" b="b"/>
              <a:pathLst>
                <a:path w="33654" h="859155">
                  <a:moveTo>
                    <a:pt x="33299" y="0"/>
                  </a:moveTo>
                  <a:lnTo>
                    <a:pt x="0" y="0"/>
                  </a:lnTo>
                  <a:lnTo>
                    <a:pt x="0" y="858850"/>
                  </a:lnTo>
                  <a:lnTo>
                    <a:pt x="33299" y="858850"/>
                  </a:lnTo>
                  <a:lnTo>
                    <a:pt x="33299" y="0"/>
                  </a:lnTo>
                  <a:close/>
                </a:path>
              </a:pathLst>
            </a:custGeom>
            <a:grpFill/>
          </p:spPr>
          <p:txBody>
            <a:bodyPr wrap="square" lIns="0" tIns="0" rIns="0" bIns="0" rtlCol="0"/>
            <a:lstStyle/>
            <a:p>
              <a:endParaRPr dirty="0"/>
            </a:p>
          </p:txBody>
        </p:sp>
        <p:sp>
          <p:nvSpPr>
            <p:cNvPr id="399" name="object 399"/>
            <p:cNvSpPr/>
            <p:nvPr/>
          </p:nvSpPr>
          <p:spPr>
            <a:xfrm>
              <a:off x="3763806" y="2184074"/>
              <a:ext cx="36195" cy="859155"/>
            </a:xfrm>
            <a:custGeom>
              <a:avLst/>
              <a:gdLst/>
              <a:ahLst/>
              <a:cxnLst/>
              <a:rect l="l" t="t" r="r" b="b"/>
              <a:pathLst>
                <a:path w="36195" h="859155">
                  <a:moveTo>
                    <a:pt x="1447" y="0"/>
                  </a:moveTo>
                  <a:lnTo>
                    <a:pt x="1447" y="858850"/>
                  </a:lnTo>
                  <a:lnTo>
                    <a:pt x="0" y="858850"/>
                  </a:lnTo>
                  <a:lnTo>
                    <a:pt x="36194" y="858850"/>
                  </a:lnTo>
                  <a:lnTo>
                    <a:pt x="34747" y="858850"/>
                  </a:lnTo>
                  <a:lnTo>
                    <a:pt x="34747" y="0"/>
                  </a:lnTo>
                </a:path>
              </a:pathLst>
            </a:custGeom>
            <a:grpFill/>
            <a:ln w="8685">
              <a:solidFill>
                <a:srgbClr val="000000"/>
              </a:solidFill>
            </a:ln>
          </p:spPr>
          <p:txBody>
            <a:bodyPr wrap="square" lIns="0" tIns="0" rIns="0" bIns="0" rtlCol="0"/>
            <a:lstStyle/>
            <a:p>
              <a:endParaRPr dirty="0"/>
            </a:p>
          </p:txBody>
        </p:sp>
        <p:sp>
          <p:nvSpPr>
            <p:cNvPr id="400" name="object 400"/>
            <p:cNvSpPr/>
            <p:nvPr/>
          </p:nvSpPr>
          <p:spPr>
            <a:xfrm>
              <a:off x="3801452" y="2184069"/>
              <a:ext cx="33655" cy="862965"/>
            </a:xfrm>
            <a:custGeom>
              <a:avLst/>
              <a:gdLst/>
              <a:ahLst/>
              <a:cxnLst/>
              <a:rect l="l" t="t" r="r" b="b"/>
              <a:pathLst>
                <a:path w="33654" h="862964">
                  <a:moveTo>
                    <a:pt x="33299" y="0"/>
                  </a:moveTo>
                  <a:lnTo>
                    <a:pt x="0" y="0"/>
                  </a:lnTo>
                  <a:lnTo>
                    <a:pt x="0" y="862736"/>
                  </a:lnTo>
                  <a:lnTo>
                    <a:pt x="33299" y="862736"/>
                  </a:lnTo>
                  <a:lnTo>
                    <a:pt x="33299" y="0"/>
                  </a:lnTo>
                  <a:close/>
                </a:path>
              </a:pathLst>
            </a:custGeom>
            <a:grpFill/>
          </p:spPr>
          <p:txBody>
            <a:bodyPr wrap="square" lIns="0" tIns="0" rIns="0" bIns="0" rtlCol="0"/>
            <a:lstStyle/>
            <a:p>
              <a:endParaRPr dirty="0"/>
            </a:p>
          </p:txBody>
        </p:sp>
        <p:sp>
          <p:nvSpPr>
            <p:cNvPr id="401" name="object 401"/>
            <p:cNvSpPr/>
            <p:nvPr/>
          </p:nvSpPr>
          <p:spPr>
            <a:xfrm>
              <a:off x="3800001" y="2184074"/>
              <a:ext cx="36195" cy="862965"/>
            </a:xfrm>
            <a:custGeom>
              <a:avLst/>
              <a:gdLst/>
              <a:ahLst/>
              <a:cxnLst/>
              <a:rect l="l" t="t" r="r" b="b"/>
              <a:pathLst>
                <a:path w="36195" h="862964">
                  <a:moveTo>
                    <a:pt x="1447" y="0"/>
                  </a:moveTo>
                  <a:lnTo>
                    <a:pt x="1447" y="862736"/>
                  </a:lnTo>
                  <a:lnTo>
                    <a:pt x="0" y="862736"/>
                  </a:lnTo>
                  <a:lnTo>
                    <a:pt x="36194" y="862736"/>
                  </a:lnTo>
                  <a:lnTo>
                    <a:pt x="34747" y="862736"/>
                  </a:lnTo>
                  <a:lnTo>
                    <a:pt x="34747" y="0"/>
                  </a:lnTo>
                </a:path>
              </a:pathLst>
            </a:custGeom>
            <a:grpFill/>
            <a:ln w="8685">
              <a:solidFill>
                <a:srgbClr val="000000"/>
              </a:solidFill>
            </a:ln>
          </p:spPr>
          <p:txBody>
            <a:bodyPr wrap="square" lIns="0" tIns="0" rIns="0" bIns="0" rtlCol="0"/>
            <a:lstStyle/>
            <a:p>
              <a:endParaRPr dirty="0"/>
            </a:p>
          </p:txBody>
        </p:sp>
        <p:sp>
          <p:nvSpPr>
            <p:cNvPr id="402" name="object 402"/>
            <p:cNvSpPr/>
            <p:nvPr/>
          </p:nvSpPr>
          <p:spPr>
            <a:xfrm>
              <a:off x="3839095" y="2184069"/>
              <a:ext cx="33655" cy="865505"/>
            </a:xfrm>
            <a:custGeom>
              <a:avLst/>
              <a:gdLst/>
              <a:ahLst/>
              <a:cxnLst/>
              <a:rect l="l" t="t" r="r" b="b"/>
              <a:pathLst>
                <a:path w="33654" h="865505">
                  <a:moveTo>
                    <a:pt x="33299" y="0"/>
                  </a:moveTo>
                  <a:lnTo>
                    <a:pt x="0" y="0"/>
                  </a:lnTo>
                  <a:lnTo>
                    <a:pt x="0" y="865327"/>
                  </a:lnTo>
                  <a:lnTo>
                    <a:pt x="33299" y="865327"/>
                  </a:lnTo>
                  <a:lnTo>
                    <a:pt x="33299" y="0"/>
                  </a:lnTo>
                  <a:close/>
                </a:path>
              </a:pathLst>
            </a:custGeom>
            <a:grpFill/>
          </p:spPr>
          <p:txBody>
            <a:bodyPr wrap="square" lIns="0" tIns="0" rIns="0" bIns="0" rtlCol="0"/>
            <a:lstStyle/>
            <a:p>
              <a:endParaRPr dirty="0"/>
            </a:p>
          </p:txBody>
        </p:sp>
        <p:sp>
          <p:nvSpPr>
            <p:cNvPr id="403" name="object 403"/>
            <p:cNvSpPr/>
            <p:nvPr/>
          </p:nvSpPr>
          <p:spPr>
            <a:xfrm>
              <a:off x="3837644" y="2184074"/>
              <a:ext cx="36195" cy="865505"/>
            </a:xfrm>
            <a:custGeom>
              <a:avLst/>
              <a:gdLst/>
              <a:ahLst/>
              <a:cxnLst/>
              <a:rect l="l" t="t" r="r" b="b"/>
              <a:pathLst>
                <a:path w="36195" h="865505">
                  <a:moveTo>
                    <a:pt x="1447" y="0"/>
                  </a:moveTo>
                  <a:lnTo>
                    <a:pt x="1447" y="865327"/>
                  </a:lnTo>
                  <a:lnTo>
                    <a:pt x="0" y="865327"/>
                  </a:lnTo>
                  <a:lnTo>
                    <a:pt x="36194" y="865327"/>
                  </a:lnTo>
                  <a:lnTo>
                    <a:pt x="34747" y="865327"/>
                  </a:lnTo>
                  <a:lnTo>
                    <a:pt x="34747" y="0"/>
                  </a:lnTo>
                </a:path>
              </a:pathLst>
            </a:custGeom>
            <a:grpFill/>
            <a:ln w="8685">
              <a:solidFill>
                <a:srgbClr val="000000"/>
              </a:solidFill>
            </a:ln>
          </p:spPr>
          <p:txBody>
            <a:bodyPr wrap="square" lIns="0" tIns="0" rIns="0" bIns="0" rtlCol="0"/>
            <a:lstStyle/>
            <a:p>
              <a:endParaRPr dirty="0"/>
            </a:p>
          </p:txBody>
        </p:sp>
        <p:sp>
          <p:nvSpPr>
            <p:cNvPr id="404" name="object 404"/>
            <p:cNvSpPr/>
            <p:nvPr/>
          </p:nvSpPr>
          <p:spPr>
            <a:xfrm>
              <a:off x="3875290" y="2184069"/>
              <a:ext cx="33655" cy="871855"/>
            </a:xfrm>
            <a:custGeom>
              <a:avLst/>
              <a:gdLst/>
              <a:ahLst/>
              <a:cxnLst/>
              <a:rect l="l" t="t" r="r" b="b"/>
              <a:pathLst>
                <a:path w="33654" h="871855">
                  <a:moveTo>
                    <a:pt x="33299" y="0"/>
                  </a:moveTo>
                  <a:lnTo>
                    <a:pt x="0" y="0"/>
                  </a:lnTo>
                  <a:lnTo>
                    <a:pt x="0" y="871804"/>
                  </a:lnTo>
                  <a:lnTo>
                    <a:pt x="33299" y="871804"/>
                  </a:lnTo>
                  <a:lnTo>
                    <a:pt x="33299" y="0"/>
                  </a:lnTo>
                  <a:close/>
                </a:path>
              </a:pathLst>
            </a:custGeom>
            <a:grpFill/>
          </p:spPr>
          <p:txBody>
            <a:bodyPr wrap="square" lIns="0" tIns="0" rIns="0" bIns="0" rtlCol="0"/>
            <a:lstStyle/>
            <a:p>
              <a:endParaRPr dirty="0"/>
            </a:p>
          </p:txBody>
        </p:sp>
        <p:sp>
          <p:nvSpPr>
            <p:cNvPr id="405" name="object 405"/>
            <p:cNvSpPr/>
            <p:nvPr/>
          </p:nvSpPr>
          <p:spPr>
            <a:xfrm>
              <a:off x="3873839" y="2184074"/>
              <a:ext cx="36195" cy="871855"/>
            </a:xfrm>
            <a:custGeom>
              <a:avLst/>
              <a:gdLst/>
              <a:ahLst/>
              <a:cxnLst/>
              <a:rect l="l" t="t" r="r" b="b"/>
              <a:pathLst>
                <a:path w="36195" h="871855">
                  <a:moveTo>
                    <a:pt x="1447" y="0"/>
                  </a:moveTo>
                  <a:lnTo>
                    <a:pt x="1447" y="871804"/>
                  </a:lnTo>
                  <a:lnTo>
                    <a:pt x="0" y="871804"/>
                  </a:lnTo>
                  <a:lnTo>
                    <a:pt x="36194" y="871804"/>
                  </a:lnTo>
                  <a:lnTo>
                    <a:pt x="34747" y="871804"/>
                  </a:lnTo>
                  <a:lnTo>
                    <a:pt x="34747" y="0"/>
                  </a:lnTo>
                </a:path>
              </a:pathLst>
            </a:custGeom>
            <a:grpFill/>
            <a:ln w="8685">
              <a:solidFill>
                <a:srgbClr val="000000"/>
              </a:solidFill>
            </a:ln>
          </p:spPr>
          <p:txBody>
            <a:bodyPr wrap="square" lIns="0" tIns="0" rIns="0" bIns="0" rtlCol="0"/>
            <a:lstStyle/>
            <a:p>
              <a:endParaRPr dirty="0"/>
            </a:p>
          </p:txBody>
        </p:sp>
        <p:sp>
          <p:nvSpPr>
            <p:cNvPr id="406" name="object 406"/>
            <p:cNvSpPr/>
            <p:nvPr/>
          </p:nvSpPr>
          <p:spPr>
            <a:xfrm>
              <a:off x="3911485" y="2184069"/>
              <a:ext cx="33655" cy="876300"/>
            </a:xfrm>
            <a:custGeom>
              <a:avLst/>
              <a:gdLst/>
              <a:ahLst/>
              <a:cxnLst/>
              <a:rect l="l" t="t" r="r" b="b"/>
              <a:pathLst>
                <a:path w="33654" h="876300">
                  <a:moveTo>
                    <a:pt x="33299" y="0"/>
                  </a:moveTo>
                  <a:lnTo>
                    <a:pt x="0" y="0"/>
                  </a:lnTo>
                  <a:lnTo>
                    <a:pt x="0" y="875690"/>
                  </a:lnTo>
                  <a:lnTo>
                    <a:pt x="33299" y="875690"/>
                  </a:lnTo>
                  <a:lnTo>
                    <a:pt x="33299" y="0"/>
                  </a:lnTo>
                  <a:close/>
                </a:path>
              </a:pathLst>
            </a:custGeom>
            <a:grpFill/>
          </p:spPr>
          <p:txBody>
            <a:bodyPr wrap="square" lIns="0" tIns="0" rIns="0" bIns="0" rtlCol="0"/>
            <a:lstStyle/>
            <a:p>
              <a:endParaRPr dirty="0"/>
            </a:p>
          </p:txBody>
        </p:sp>
        <p:sp>
          <p:nvSpPr>
            <p:cNvPr id="407" name="object 407"/>
            <p:cNvSpPr/>
            <p:nvPr/>
          </p:nvSpPr>
          <p:spPr>
            <a:xfrm>
              <a:off x="3910034" y="2184074"/>
              <a:ext cx="36195" cy="876300"/>
            </a:xfrm>
            <a:custGeom>
              <a:avLst/>
              <a:gdLst/>
              <a:ahLst/>
              <a:cxnLst/>
              <a:rect l="l" t="t" r="r" b="b"/>
              <a:pathLst>
                <a:path w="36195" h="876300">
                  <a:moveTo>
                    <a:pt x="1447" y="0"/>
                  </a:moveTo>
                  <a:lnTo>
                    <a:pt x="1447" y="875690"/>
                  </a:lnTo>
                  <a:lnTo>
                    <a:pt x="0" y="875690"/>
                  </a:lnTo>
                  <a:lnTo>
                    <a:pt x="36194" y="875690"/>
                  </a:lnTo>
                  <a:lnTo>
                    <a:pt x="34747" y="875690"/>
                  </a:lnTo>
                  <a:lnTo>
                    <a:pt x="34747" y="0"/>
                  </a:lnTo>
                </a:path>
              </a:pathLst>
            </a:custGeom>
            <a:grpFill/>
            <a:ln w="8685">
              <a:solidFill>
                <a:srgbClr val="000000"/>
              </a:solidFill>
            </a:ln>
          </p:spPr>
          <p:txBody>
            <a:bodyPr wrap="square" lIns="0" tIns="0" rIns="0" bIns="0" rtlCol="0"/>
            <a:lstStyle/>
            <a:p>
              <a:endParaRPr dirty="0"/>
            </a:p>
          </p:txBody>
        </p:sp>
        <p:sp>
          <p:nvSpPr>
            <p:cNvPr id="408" name="object 408"/>
            <p:cNvSpPr/>
            <p:nvPr/>
          </p:nvSpPr>
          <p:spPr>
            <a:xfrm>
              <a:off x="3947680" y="2184069"/>
              <a:ext cx="33655" cy="891540"/>
            </a:xfrm>
            <a:custGeom>
              <a:avLst/>
              <a:gdLst/>
              <a:ahLst/>
              <a:cxnLst/>
              <a:rect l="l" t="t" r="r" b="b"/>
              <a:pathLst>
                <a:path w="33654" h="891539">
                  <a:moveTo>
                    <a:pt x="33299" y="0"/>
                  </a:moveTo>
                  <a:lnTo>
                    <a:pt x="0" y="0"/>
                  </a:lnTo>
                  <a:lnTo>
                    <a:pt x="0" y="891235"/>
                  </a:lnTo>
                  <a:lnTo>
                    <a:pt x="33299" y="891235"/>
                  </a:lnTo>
                  <a:lnTo>
                    <a:pt x="33299" y="0"/>
                  </a:lnTo>
                  <a:close/>
                </a:path>
              </a:pathLst>
            </a:custGeom>
            <a:grpFill/>
          </p:spPr>
          <p:txBody>
            <a:bodyPr wrap="square" lIns="0" tIns="0" rIns="0" bIns="0" rtlCol="0"/>
            <a:lstStyle/>
            <a:p>
              <a:endParaRPr dirty="0"/>
            </a:p>
          </p:txBody>
        </p:sp>
        <p:sp>
          <p:nvSpPr>
            <p:cNvPr id="409" name="object 409"/>
            <p:cNvSpPr/>
            <p:nvPr/>
          </p:nvSpPr>
          <p:spPr>
            <a:xfrm>
              <a:off x="3946229" y="2184074"/>
              <a:ext cx="36195" cy="891540"/>
            </a:xfrm>
            <a:custGeom>
              <a:avLst/>
              <a:gdLst/>
              <a:ahLst/>
              <a:cxnLst/>
              <a:rect l="l" t="t" r="r" b="b"/>
              <a:pathLst>
                <a:path w="36195" h="891539">
                  <a:moveTo>
                    <a:pt x="1447" y="0"/>
                  </a:moveTo>
                  <a:lnTo>
                    <a:pt x="1447" y="891235"/>
                  </a:lnTo>
                  <a:lnTo>
                    <a:pt x="0" y="891235"/>
                  </a:lnTo>
                  <a:lnTo>
                    <a:pt x="36194" y="891235"/>
                  </a:lnTo>
                  <a:lnTo>
                    <a:pt x="34747" y="891235"/>
                  </a:lnTo>
                  <a:lnTo>
                    <a:pt x="34747" y="0"/>
                  </a:lnTo>
                </a:path>
              </a:pathLst>
            </a:custGeom>
            <a:grpFill/>
            <a:ln w="8685">
              <a:solidFill>
                <a:srgbClr val="000000"/>
              </a:solidFill>
            </a:ln>
          </p:spPr>
          <p:txBody>
            <a:bodyPr wrap="square" lIns="0" tIns="0" rIns="0" bIns="0" rtlCol="0"/>
            <a:lstStyle/>
            <a:p>
              <a:endParaRPr dirty="0"/>
            </a:p>
          </p:txBody>
        </p:sp>
        <p:sp>
          <p:nvSpPr>
            <p:cNvPr id="410" name="object 410"/>
            <p:cNvSpPr/>
            <p:nvPr/>
          </p:nvSpPr>
          <p:spPr>
            <a:xfrm>
              <a:off x="3985323" y="2184069"/>
              <a:ext cx="33655" cy="896619"/>
            </a:xfrm>
            <a:custGeom>
              <a:avLst/>
              <a:gdLst/>
              <a:ahLst/>
              <a:cxnLst/>
              <a:rect l="l" t="t" r="r" b="b"/>
              <a:pathLst>
                <a:path w="33654" h="896619">
                  <a:moveTo>
                    <a:pt x="33299" y="0"/>
                  </a:moveTo>
                  <a:lnTo>
                    <a:pt x="0" y="0"/>
                  </a:lnTo>
                  <a:lnTo>
                    <a:pt x="0" y="896416"/>
                  </a:lnTo>
                  <a:lnTo>
                    <a:pt x="33299" y="896416"/>
                  </a:lnTo>
                  <a:lnTo>
                    <a:pt x="33299" y="0"/>
                  </a:lnTo>
                  <a:close/>
                </a:path>
              </a:pathLst>
            </a:custGeom>
            <a:grpFill/>
          </p:spPr>
          <p:txBody>
            <a:bodyPr wrap="square" lIns="0" tIns="0" rIns="0" bIns="0" rtlCol="0"/>
            <a:lstStyle/>
            <a:p>
              <a:endParaRPr dirty="0"/>
            </a:p>
          </p:txBody>
        </p:sp>
        <p:sp>
          <p:nvSpPr>
            <p:cNvPr id="411" name="object 411"/>
            <p:cNvSpPr/>
            <p:nvPr/>
          </p:nvSpPr>
          <p:spPr>
            <a:xfrm>
              <a:off x="3983872" y="2184074"/>
              <a:ext cx="36195" cy="896619"/>
            </a:xfrm>
            <a:custGeom>
              <a:avLst/>
              <a:gdLst/>
              <a:ahLst/>
              <a:cxnLst/>
              <a:rect l="l" t="t" r="r" b="b"/>
              <a:pathLst>
                <a:path w="36195" h="896619">
                  <a:moveTo>
                    <a:pt x="1447" y="0"/>
                  </a:moveTo>
                  <a:lnTo>
                    <a:pt x="1447" y="896416"/>
                  </a:lnTo>
                  <a:lnTo>
                    <a:pt x="0" y="896416"/>
                  </a:lnTo>
                  <a:lnTo>
                    <a:pt x="36194" y="896416"/>
                  </a:lnTo>
                  <a:lnTo>
                    <a:pt x="34747" y="896416"/>
                  </a:lnTo>
                  <a:lnTo>
                    <a:pt x="34747" y="0"/>
                  </a:lnTo>
                </a:path>
              </a:pathLst>
            </a:custGeom>
            <a:grpFill/>
            <a:ln w="8685">
              <a:solidFill>
                <a:srgbClr val="000000"/>
              </a:solidFill>
            </a:ln>
          </p:spPr>
          <p:txBody>
            <a:bodyPr wrap="square" lIns="0" tIns="0" rIns="0" bIns="0" rtlCol="0"/>
            <a:lstStyle/>
            <a:p>
              <a:endParaRPr dirty="0"/>
            </a:p>
          </p:txBody>
        </p:sp>
        <p:sp>
          <p:nvSpPr>
            <p:cNvPr id="412" name="object 412"/>
            <p:cNvSpPr/>
            <p:nvPr/>
          </p:nvSpPr>
          <p:spPr>
            <a:xfrm>
              <a:off x="4021518" y="2184069"/>
              <a:ext cx="33655" cy="897890"/>
            </a:xfrm>
            <a:custGeom>
              <a:avLst/>
              <a:gdLst/>
              <a:ahLst/>
              <a:cxnLst/>
              <a:rect l="l" t="t" r="r" b="b"/>
              <a:pathLst>
                <a:path w="33654" h="897889">
                  <a:moveTo>
                    <a:pt x="33299" y="0"/>
                  </a:moveTo>
                  <a:lnTo>
                    <a:pt x="0" y="0"/>
                  </a:lnTo>
                  <a:lnTo>
                    <a:pt x="0" y="897712"/>
                  </a:lnTo>
                  <a:lnTo>
                    <a:pt x="33299" y="897712"/>
                  </a:lnTo>
                  <a:lnTo>
                    <a:pt x="33299" y="0"/>
                  </a:lnTo>
                  <a:close/>
                </a:path>
              </a:pathLst>
            </a:custGeom>
            <a:grpFill/>
          </p:spPr>
          <p:txBody>
            <a:bodyPr wrap="square" lIns="0" tIns="0" rIns="0" bIns="0" rtlCol="0"/>
            <a:lstStyle/>
            <a:p>
              <a:endParaRPr dirty="0"/>
            </a:p>
          </p:txBody>
        </p:sp>
        <p:sp>
          <p:nvSpPr>
            <p:cNvPr id="413" name="object 413"/>
            <p:cNvSpPr/>
            <p:nvPr/>
          </p:nvSpPr>
          <p:spPr>
            <a:xfrm>
              <a:off x="4020067" y="2184074"/>
              <a:ext cx="36195" cy="897890"/>
            </a:xfrm>
            <a:custGeom>
              <a:avLst/>
              <a:gdLst/>
              <a:ahLst/>
              <a:cxnLst/>
              <a:rect l="l" t="t" r="r" b="b"/>
              <a:pathLst>
                <a:path w="36195" h="897889">
                  <a:moveTo>
                    <a:pt x="1447" y="0"/>
                  </a:moveTo>
                  <a:lnTo>
                    <a:pt x="1447" y="897712"/>
                  </a:lnTo>
                  <a:lnTo>
                    <a:pt x="0" y="897712"/>
                  </a:lnTo>
                  <a:lnTo>
                    <a:pt x="36194" y="897712"/>
                  </a:lnTo>
                  <a:lnTo>
                    <a:pt x="34747" y="897712"/>
                  </a:lnTo>
                  <a:lnTo>
                    <a:pt x="34747" y="0"/>
                  </a:lnTo>
                </a:path>
              </a:pathLst>
            </a:custGeom>
            <a:grpFill/>
            <a:ln w="8685">
              <a:solidFill>
                <a:srgbClr val="000000"/>
              </a:solidFill>
            </a:ln>
          </p:spPr>
          <p:txBody>
            <a:bodyPr wrap="square" lIns="0" tIns="0" rIns="0" bIns="0" rtlCol="0"/>
            <a:lstStyle/>
            <a:p>
              <a:endParaRPr dirty="0"/>
            </a:p>
          </p:txBody>
        </p:sp>
        <p:sp>
          <p:nvSpPr>
            <p:cNvPr id="414" name="object 414"/>
            <p:cNvSpPr/>
            <p:nvPr/>
          </p:nvSpPr>
          <p:spPr>
            <a:xfrm>
              <a:off x="4057713" y="2184069"/>
              <a:ext cx="33655" cy="921385"/>
            </a:xfrm>
            <a:custGeom>
              <a:avLst/>
              <a:gdLst/>
              <a:ahLst/>
              <a:cxnLst/>
              <a:rect l="l" t="t" r="r" b="b"/>
              <a:pathLst>
                <a:path w="33654" h="921385">
                  <a:moveTo>
                    <a:pt x="33299" y="0"/>
                  </a:moveTo>
                  <a:lnTo>
                    <a:pt x="0" y="0"/>
                  </a:lnTo>
                  <a:lnTo>
                    <a:pt x="0" y="921029"/>
                  </a:lnTo>
                  <a:lnTo>
                    <a:pt x="33299" y="921029"/>
                  </a:lnTo>
                  <a:lnTo>
                    <a:pt x="33299" y="0"/>
                  </a:lnTo>
                  <a:close/>
                </a:path>
              </a:pathLst>
            </a:custGeom>
            <a:grpFill/>
          </p:spPr>
          <p:txBody>
            <a:bodyPr wrap="square" lIns="0" tIns="0" rIns="0" bIns="0" rtlCol="0"/>
            <a:lstStyle/>
            <a:p>
              <a:endParaRPr dirty="0"/>
            </a:p>
          </p:txBody>
        </p:sp>
        <p:sp>
          <p:nvSpPr>
            <p:cNvPr id="415" name="object 415"/>
            <p:cNvSpPr/>
            <p:nvPr/>
          </p:nvSpPr>
          <p:spPr>
            <a:xfrm>
              <a:off x="4056262" y="2184074"/>
              <a:ext cx="36195" cy="921385"/>
            </a:xfrm>
            <a:custGeom>
              <a:avLst/>
              <a:gdLst/>
              <a:ahLst/>
              <a:cxnLst/>
              <a:rect l="l" t="t" r="r" b="b"/>
              <a:pathLst>
                <a:path w="36195" h="921385">
                  <a:moveTo>
                    <a:pt x="1447" y="0"/>
                  </a:moveTo>
                  <a:lnTo>
                    <a:pt x="1447" y="921029"/>
                  </a:lnTo>
                  <a:lnTo>
                    <a:pt x="0" y="921029"/>
                  </a:lnTo>
                  <a:lnTo>
                    <a:pt x="36194" y="921029"/>
                  </a:lnTo>
                  <a:lnTo>
                    <a:pt x="34747" y="921029"/>
                  </a:lnTo>
                  <a:lnTo>
                    <a:pt x="34747" y="0"/>
                  </a:lnTo>
                </a:path>
              </a:pathLst>
            </a:custGeom>
            <a:grpFill/>
            <a:ln w="8685">
              <a:solidFill>
                <a:srgbClr val="000000"/>
              </a:solidFill>
            </a:ln>
          </p:spPr>
          <p:txBody>
            <a:bodyPr wrap="square" lIns="0" tIns="0" rIns="0" bIns="0" rtlCol="0"/>
            <a:lstStyle/>
            <a:p>
              <a:endParaRPr dirty="0"/>
            </a:p>
          </p:txBody>
        </p:sp>
        <p:sp>
          <p:nvSpPr>
            <p:cNvPr id="416" name="object 416"/>
            <p:cNvSpPr/>
            <p:nvPr/>
          </p:nvSpPr>
          <p:spPr>
            <a:xfrm>
              <a:off x="4095356" y="2184069"/>
              <a:ext cx="33655" cy="927735"/>
            </a:xfrm>
            <a:custGeom>
              <a:avLst/>
              <a:gdLst/>
              <a:ahLst/>
              <a:cxnLst/>
              <a:rect l="l" t="t" r="r" b="b"/>
              <a:pathLst>
                <a:path w="33654" h="927735">
                  <a:moveTo>
                    <a:pt x="33299" y="0"/>
                  </a:moveTo>
                  <a:lnTo>
                    <a:pt x="0" y="0"/>
                  </a:lnTo>
                  <a:lnTo>
                    <a:pt x="0" y="927506"/>
                  </a:lnTo>
                  <a:lnTo>
                    <a:pt x="33299" y="927506"/>
                  </a:lnTo>
                  <a:lnTo>
                    <a:pt x="33299" y="0"/>
                  </a:lnTo>
                  <a:close/>
                </a:path>
              </a:pathLst>
            </a:custGeom>
            <a:grpFill/>
          </p:spPr>
          <p:txBody>
            <a:bodyPr wrap="square" lIns="0" tIns="0" rIns="0" bIns="0" rtlCol="0"/>
            <a:lstStyle/>
            <a:p>
              <a:endParaRPr dirty="0"/>
            </a:p>
          </p:txBody>
        </p:sp>
        <p:sp>
          <p:nvSpPr>
            <p:cNvPr id="417" name="object 417"/>
            <p:cNvSpPr/>
            <p:nvPr/>
          </p:nvSpPr>
          <p:spPr>
            <a:xfrm>
              <a:off x="4093905" y="2184074"/>
              <a:ext cx="36195" cy="927735"/>
            </a:xfrm>
            <a:custGeom>
              <a:avLst/>
              <a:gdLst/>
              <a:ahLst/>
              <a:cxnLst/>
              <a:rect l="l" t="t" r="r" b="b"/>
              <a:pathLst>
                <a:path w="36195" h="927735">
                  <a:moveTo>
                    <a:pt x="1447" y="0"/>
                  </a:moveTo>
                  <a:lnTo>
                    <a:pt x="1447" y="927506"/>
                  </a:lnTo>
                  <a:lnTo>
                    <a:pt x="0" y="927506"/>
                  </a:lnTo>
                  <a:lnTo>
                    <a:pt x="36194" y="927506"/>
                  </a:lnTo>
                  <a:lnTo>
                    <a:pt x="34747" y="927506"/>
                  </a:lnTo>
                  <a:lnTo>
                    <a:pt x="34747" y="0"/>
                  </a:lnTo>
                </a:path>
              </a:pathLst>
            </a:custGeom>
            <a:grpFill/>
            <a:ln w="8685">
              <a:solidFill>
                <a:srgbClr val="000000"/>
              </a:solidFill>
            </a:ln>
          </p:spPr>
          <p:txBody>
            <a:bodyPr wrap="square" lIns="0" tIns="0" rIns="0" bIns="0" rtlCol="0"/>
            <a:lstStyle/>
            <a:p>
              <a:endParaRPr dirty="0"/>
            </a:p>
          </p:txBody>
        </p:sp>
        <p:sp>
          <p:nvSpPr>
            <p:cNvPr id="418" name="object 418"/>
            <p:cNvSpPr/>
            <p:nvPr/>
          </p:nvSpPr>
          <p:spPr>
            <a:xfrm>
              <a:off x="4131551" y="2184069"/>
              <a:ext cx="33655" cy="944880"/>
            </a:xfrm>
            <a:custGeom>
              <a:avLst/>
              <a:gdLst/>
              <a:ahLst/>
              <a:cxnLst/>
              <a:rect l="l" t="t" r="r" b="b"/>
              <a:pathLst>
                <a:path w="33654" h="944880">
                  <a:moveTo>
                    <a:pt x="33299" y="0"/>
                  </a:moveTo>
                  <a:lnTo>
                    <a:pt x="0" y="0"/>
                  </a:lnTo>
                  <a:lnTo>
                    <a:pt x="0" y="944346"/>
                  </a:lnTo>
                  <a:lnTo>
                    <a:pt x="33299" y="944346"/>
                  </a:lnTo>
                  <a:lnTo>
                    <a:pt x="33299" y="0"/>
                  </a:lnTo>
                  <a:close/>
                </a:path>
              </a:pathLst>
            </a:custGeom>
            <a:grpFill/>
          </p:spPr>
          <p:txBody>
            <a:bodyPr wrap="square" lIns="0" tIns="0" rIns="0" bIns="0" rtlCol="0"/>
            <a:lstStyle/>
            <a:p>
              <a:endParaRPr dirty="0"/>
            </a:p>
          </p:txBody>
        </p:sp>
        <p:sp>
          <p:nvSpPr>
            <p:cNvPr id="419" name="object 419"/>
            <p:cNvSpPr/>
            <p:nvPr/>
          </p:nvSpPr>
          <p:spPr>
            <a:xfrm>
              <a:off x="4130100" y="2184074"/>
              <a:ext cx="36195" cy="944880"/>
            </a:xfrm>
            <a:custGeom>
              <a:avLst/>
              <a:gdLst/>
              <a:ahLst/>
              <a:cxnLst/>
              <a:rect l="l" t="t" r="r" b="b"/>
              <a:pathLst>
                <a:path w="36195" h="944880">
                  <a:moveTo>
                    <a:pt x="1447" y="0"/>
                  </a:moveTo>
                  <a:lnTo>
                    <a:pt x="1447" y="944346"/>
                  </a:lnTo>
                  <a:lnTo>
                    <a:pt x="0" y="944346"/>
                  </a:lnTo>
                  <a:lnTo>
                    <a:pt x="36194" y="944346"/>
                  </a:lnTo>
                  <a:lnTo>
                    <a:pt x="34747" y="944346"/>
                  </a:lnTo>
                  <a:lnTo>
                    <a:pt x="34747" y="0"/>
                  </a:lnTo>
                </a:path>
              </a:pathLst>
            </a:custGeom>
            <a:grpFill/>
            <a:ln w="8685">
              <a:solidFill>
                <a:srgbClr val="000000"/>
              </a:solidFill>
            </a:ln>
          </p:spPr>
          <p:txBody>
            <a:bodyPr wrap="square" lIns="0" tIns="0" rIns="0" bIns="0" rtlCol="0"/>
            <a:lstStyle/>
            <a:p>
              <a:endParaRPr dirty="0"/>
            </a:p>
          </p:txBody>
        </p:sp>
        <p:sp>
          <p:nvSpPr>
            <p:cNvPr id="420" name="object 420"/>
            <p:cNvSpPr/>
            <p:nvPr/>
          </p:nvSpPr>
          <p:spPr>
            <a:xfrm>
              <a:off x="4167746" y="2184069"/>
              <a:ext cx="33655" cy="949960"/>
            </a:xfrm>
            <a:custGeom>
              <a:avLst/>
              <a:gdLst/>
              <a:ahLst/>
              <a:cxnLst/>
              <a:rect l="l" t="t" r="r" b="b"/>
              <a:pathLst>
                <a:path w="33654" h="949960">
                  <a:moveTo>
                    <a:pt x="33299" y="0"/>
                  </a:moveTo>
                  <a:lnTo>
                    <a:pt x="0" y="0"/>
                  </a:lnTo>
                  <a:lnTo>
                    <a:pt x="0" y="949528"/>
                  </a:lnTo>
                  <a:lnTo>
                    <a:pt x="33299" y="949528"/>
                  </a:lnTo>
                  <a:lnTo>
                    <a:pt x="33299" y="0"/>
                  </a:lnTo>
                  <a:close/>
                </a:path>
              </a:pathLst>
            </a:custGeom>
            <a:grpFill/>
          </p:spPr>
          <p:txBody>
            <a:bodyPr wrap="square" lIns="0" tIns="0" rIns="0" bIns="0" rtlCol="0"/>
            <a:lstStyle/>
            <a:p>
              <a:endParaRPr dirty="0"/>
            </a:p>
          </p:txBody>
        </p:sp>
        <p:sp>
          <p:nvSpPr>
            <p:cNvPr id="421" name="object 421"/>
            <p:cNvSpPr/>
            <p:nvPr/>
          </p:nvSpPr>
          <p:spPr>
            <a:xfrm>
              <a:off x="4166295" y="2184074"/>
              <a:ext cx="36195" cy="949960"/>
            </a:xfrm>
            <a:custGeom>
              <a:avLst/>
              <a:gdLst/>
              <a:ahLst/>
              <a:cxnLst/>
              <a:rect l="l" t="t" r="r" b="b"/>
              <a:pathLst>
                <a:path w="36195" h="949960">
                  <a:moveTo>
                    <a:pt x="1447" y="0"/>
                  </a:moveTo>
                  <a:lnTo>
                    <a:pt x="1447" y="949528"/>
                  </a:lnTo>
                  <a:lnTo>
                    <a:pt x="0" y="949528"/>
                  </a:lnTo>
                  <a:lnTo>
                    <a:pt x="36194" y="949528"/>
                  </a:lnTo>
                  <a:lnTo>
                    <a:pt x="34747" y="949528"/>
                  </a:lnTo>
                  <a:lnTo>
                    <a:pt x="34747" y="0"/>
                  </a:lnTo>
                </a:path>
              </a:pathLst>
            </a:custGeom>
            <a:grpFill/>
            <a:ln w="8685">
              <a:solidFill>
                <a:srgbClr val="000000"/>
              </a:solidFill>
            </a:ln>
          </p:spPr>
          <p:txBody>
            <a:bodyPr wrap="square" lIns="0" tIns="0" rIns="0" bIns="0" rtlCol="0"/>
            <a:lstStyle/>
            <a:p>
              <a:endParaRPr dirty="0"/>
            </a:p>
          </p:txBody>
        </p:sp>
        <p:sp>
          <p:nvSpPr>
            <p:cNvPr id="422" name="object 422"/>
            <p:cNvSpPr/>
            <p:nvPr/>
          </p:nvSpPr>
          <p:spPr>
            <a:xfrm>
              <a:off x="4203941" y="2184069"/>
              <a:ext cx="33655" cy="965200"/>
            </a:xfrm>
            <a:custGeom>
              <a:avLst/>
              <a:gdLst/>
              <a:ahLst/>
              <a:cxnLst/>
              <a:rect l="l" t="t" r="r" b="b"/>
              <a:pathLst>
                <a:path w="33654" h="965200">
                  <a:moveTo>
                    <a:pt x="33299" y="0"/>
                  </a:moveTo>
                  <a:lnTo>
                    <a:pt x="0" y="0"/>
                  </a:lnTo>
                  <a:lnTo>
                    <a:pt x="0" y="965073"/>
                  </a:lnTo>
                  <a:lnTo>
                    <a:pt x="33299" y="965073"/>
                  </a:lnTo>
                  <a:lnTo>
                    <a:pt x="33299" y="0"/>
                  </a:lnTo>
                  <a:close/>
                </a:path>
              </a:pathLst>
            </a:custGeom>
            <a:grpFill/>
          </p:spPr>
          <p:txBody>
            <a:bodyPr wrap="square" lIns="0" tIns="0" rIns="0" bIns="0" rtlCol="0"/>
            <a:lstStyle/>
            <a:p>
              <a:endParaRPr dirty="0"/>
            </a:p>
          </p:txBody>
        </p:sp>
        <p:sp>
          <p:nvSpPr>
            <p:cNvPr id="423" name="object 423"/>
            <p:cNvSpPr/>
            <p:nvPr/>
          </p:nvSpPr>
          <p:spPr>
            <a:xfrm>
              <a:off x="4202490" y="2184074"/>
              <a:ext cx="36195" cy="965200"/>
            </a:xfrm>
            <a:custGeom>
              <a:avLst/>
              <a:gdLst/>
              <a:ahLst/>
              <a:cxnLst/>
              <a:rect l="l" t="t" r="r" b="b"/>
              <a:pathLst>
                <a:path w="36195" h="965200">
                  <a:moveTo>
                    <a:pt x="1447" y="0"/>
                  </a:moveTo>
                  <a:lnTo>
                    <a:pt x="1447" y="965073"/>
                  </a:lnTo>
                  <a:lnTo>
                    <a:pt x="0" y="965073"/>
                  </a:lnTo>
                  <a:lnTo>
                    <a:pt x="36194" y="965073"/>
                  </a:lnTo>
                  <a:lnTo>
                    <a:pt x="34747" y="965073"/>
                  </a:lnTo>
                  <a:lnTo>
                    <a:pt x="34747" y="0"/>
                  </a:lnTo>
                </a:path>
              </a:pathLst>
            </a:custGeom>
            <a:grpFill/>
            <a:ln w="8685">
              <a:solidFill>
                <a:srgbClr val="000000"/>
              </a:solidFill>
            </a:ln>
          </p:spPr>
          <p:txBody>
            <a:bodyPr wrap="square" lIns="0" tIns="0" rIns="0" bIns="0" rtlCol="0"/>
            <a:lstStyle/>
            <a:p>
              <a:endParaRPr dirty="0"/>
            </a:p>
          </p:txBody>
        </p:sp>
        <p:sp>
          <p:nvSpPr>
            <p:cNvPr id="424" name="object 424"/>
            <p:cNvSpPr/>
            <p:nvPr/>
          </p:nvSpPr>
          <p:spPr>
            <a:xfrm>
              <a:off x="4241584" y="2184069"/>
              <a:ext cx="33655" cy="967740"/>
            </a:xfrm>
            <a:custGeom>
              <a:avLst/>
              <a:gdLst/>
              <a:ahLst/>
              <a:cxnLst/>
              <a:rect l="l" t="t" r="r" b="b"/>
              <a:pathLst>
                <a:path w="33654" h="967739">
                  <a:moveTo>
                    <a:pt x="33299" y="0"/>
                  </a:moveTo>
                  <a:lnTo>
                    <a:pt x="0" y="0"/>
                  </a:lnTo>
                  <a:lnTo>
                    <a:pt x="0" y="967663"/>
                  </a:lnTo>
                  <a:lnTo>
                    <a:pt x="33299" y="967663"/>
                  </a:lnTo>
                  <a:lnTo>
                    <a:pt x="33299" y="0"/>
                  </a:lnTo>
                  <a:close/>
                </a:path>
              </a:pathLst>
            </a:custGeom>
            <a:grpFill/>
          </p:spPr>
          <p:txBody>
            <a:bodyPr wrap="square" lIns="0" tIns="0" rIns="0" bIns="0" rtlCol="0"/>
            <a:lstStyle/>
            <a:p>
              <a:endParaRPr dirty="0"/>
            </a:p>
          </p:txBody>
        </p:sp>
        <p:sp>
          <p:nvSpPr>
            <p:cNvPr id="425" name="object 425"/>
            <p:cNvSpPr/>
            <p:nvPr/>
          </p:nvSpPr>
          <p:spPr>
            <a:xfrm>
              <a:off x="4240132" y="2184074"/>
              <a:ext cx="36195" cy="967740"/>
            </a:xfrm>
            <a:custGeom>
              <a:avLst/>
              <a:gdLst/>
              <a:ahLst/>
              <a:cxnLst/>
              <a:rect l="l" t="t" r="r" b="b"/>
              <a:pathLst>
                <a:path w="36195" h="967739">
                  <a:moveTo>
                    <a:pt x="1447" y="0"/>
                  </a:moveTo>
                  <a:lnTo>
                    <a:pt x="1447" y="967663"/>
                  </a:lnTo>
                  <a:lnTo>
                    <a:pt x="0" y="967663"/>
                  </a:lnTo>
                  <a:lnTo>
                    <a:pt x="36194" y="967663"/>
                  </a:lnTo>
                  <a:lnTo>
                    <a:pt x="34747" y="967663"/>
                  </a:lnTo>
                  <a:lnTo>
                    <a:pt x="34747" y="0"/>
                  </a:lnTo>
                </a:path>
              </a:pathLst>
            </a:custGeom>
            <a:grpFill/>
            <a:ln w="8685">
              <a:solidFill>
                <a:srgbClr val="000000"/>
              </a:solidFill>
            </a:ln>
          </p:spPr>
          <p:txBody>
            <a:bodyPr wrap="square" lIns="0" tIns="0" rIns="0" bIns="0" rtlCol="0"/>
            <a:lstStyle/>
            <a:p>
              <a:endParaRPr dirty="0"/>
            </a:p>
          </p:txBody>
        </p:sp>
        <p:sp>
          <p:nvSpPr>
            <p:cNvPr id="426" name="object 426"/>
            <p:cNvSpPr/>
            <p:nvPr/>
          </p:nvSpPr>
          <p:spPr>
            <a:xfrm>
              <a:off x="4277779" y="2184069"/>
              <a:ext cx="33655" cy="987425"/>
            </a:xfrm>
            <a:custGeom>
              <a:avLst/>
              <a:gdLst/>
              <a:ahLst/>
              <a:cxnLst/>
              <a:rect l="l" t="t" r="r" b="b"/>
              <a:pathLst>
                <a:path w="33654" h="987425">
                  <a:moveTo>
                    <a:pt x="33299" y="0"/>
                  </a:moveTo>
                  <a:lnTo>
                    <a:pt x="0" y="0"/>
                  </a:lnTo>
                  <a:lnTo>
                    <a:pt x="0" y="987094"/>
                  </a:lnTo>
                  <a:lnTo>
                    <a:pt x="33299" y="987094"/>
                  </a:lnTo>
                  <a:lnTo>
                    <a:pt x="33299" y="0"/>
                  </a:lnTo>
                  <a:close/>
                </a:path>
              </a:pathLst>
            </a:custGeom>
            <a:grpFill/>
          </p:spPr>
          <p:txBody>
            <a:bodyPr wrap="square" lIns="0" tIns="0" rIns="0" bIns="0" rtlCol="0"/>
            <a:lstStyle/>
            <a:p>
              <a:endParaRPr dirty="0"/>
            </a:p>
          </p:txBody>
        </p:sp>
        <p:sp>
          <p:nvSpPr>
            <p:cNvPr id="427" name="object 427"/>
            <p:cNvSpPr/>
            <p:nvPr/>
          </p:nvSpPr>
          <p:spPr>
            <a:xfrm>
              <a:off x="4276328" y="2184074"/>
              <a:ext cx="36195" cy="987425"/>
            </a:xfrm>
            <a:custGeom>
              <a:avLst/>
              <a:gdLst/>
              <a:ahLst/>
              <a:cxnLst/>
              <a:rect l="l" t="t" r="r" b="b"/>
              <a:pathLst>
                <a:path w="36195" h="987425">
                  <a:moveTo>
                    <a:pt x="1447" y="0"/>
                  </a:moveTo>
                  <a:lnTo>
                    <a:pt x="1447" y="987094"/>
                  </a:lnTo>
                  <a:lnTo>
                    <a:pt x="0" y="987094"/>
                  </a:lnTo>
                  <a:lnTo>
                    <a:pt x="36194" y="987094"/>
                  </a:lnTo>
                  <a:lnTo>
                    <a:pt x="34747" y="987094"/>
                  </a:lnTo>
                  <a:lnTo>
                    <a:pt x="34747" y="0"/>
                  </a:lnTo>
                </a:path>
              </a:pathLst>
            </a:custGeom>
            <a:grpFill/>
            <a:ln w="8685">
              <a:solidFill>
                <a:srgbClr val="000000"/>
              </a:solidFill>
            </a:ln>
          </p:spPr>
          <p:txBody>
            <a:bodyPr wrap="square" lIns="0" tIns="0" rIns="0" bIns="0" rtlCol="0"/>
            <a:lstStyle/>
            <a:p>
              <a:endParaRPr dirty="0"/>
            </a:p>
          </p:txBody>
        </p:sp>
        <p:sp>
          <p:nvSpPr>
            <p:cNvPr id="428" name="object 428"/>
            <p:cNvSpPr/>
            <p:nvPr/>
          </p:nvSpPr>
          <p:spPr>
            <a:xfrm>
              <a:off x="4313974" y="2184069"/>
              <a:ext cx="33655" cy="993775"/>
            </a:xfrm>
            <a:custGeom>
              <a:avLst/>
              <a:gdLst/>
              <a:ahLst/>
              <a:cxnLst/>
              <a:rect l="l" t="t" r="r" b="b"/>
              <a:pathLst>
                <a:path w="33654" h="993775">
                  <a:moveTo>
                    <a:pt x="33299" y="0"/>
                  </a:moveTo>
                  <a:lnTo>
                    <a:pt x="0" y="0"/>
                  </a:lnTo>
                  <a:lnTo>
                    <a:pt x="0" y="993571"/>
                  </a:lnTo>
                  <a:lnTo>
                    <a:pt x="33299" y="993571"/>
                  </a:lnTo>
                  <a:lnTo>
                    <a:pt x="33299" y="0"/>
                  </a:lnTo>
                  <a:close/>
                </a:path>
              </a:pathLst>
            </a:custGeom>
            <a:grpFill/>
          </p:spPr>
          <p:txBody>
            <a:bodyPr wrap="square" lIns="0" tIns="0" rIns="0" bIns="0" rtlCol="0"/>
            <a:lstStyle/>
            <a:p>
              <a:endParaRPr dirty="0"/>
            </a:p>
          </p:txBody>
        </p:sp>
        <p:sp>
          <p:nvSpPr>
            <p:cNvPr id="429" name="object 429"/>
            <p:cNvSpPr/>
            <p:nvPr/>
          </p:nvSpPr>
          <p:spPr>
            <a:xfrm>
              <a:off x="4312522" y="2184074"/>
              <a:ext cx="36195" cy="993775"/>
            </a:xfrm>
            <a:custGeom>
              <a:avLst/>
              <a:gdLst/>
              <a:ahLst/>
              <a:cxnLst/>
              <a:rect l="l" t="t" r="r" b="b"/>
              <a:pathLst>
                <a:path w="36195" h="993775">
                  <a:moveTo>
                    <a:pt x="1447" y="0"/>
                  </a:moveTo>
                  <a:lnTo>
                    <a:pt x="1447" y="993571"/>
                  </a:lnTo>
                  <a:lnTo>
                    <a:pt x="0" y="993571"/>
                  </a:lnTo>
                  <a:lnTo>
                    <a:pt x="36194" y="993571"/>
                  </a:lnTo>
                  <a:lnTo>
                    <a:pt x="34747" y="993571"/>
                  </a:lnTo>
                  <a:lnTo>
                    <a:pt x="34747" y="0"/>
                  </a:lnTo>
                </a:path>
              </a:pathLst>
            </a:custGeom>
            <a:grpFill/>
            <a:ln w="8685">
              <a:solidFill>
                <a:srgbClr val="000000"/>
              </a:solidFill>
            </a:ln>
          </p:spPr>
          <p:txBody>
            <a:bodyPr wrap="square" lIns="0" tIns="0" rIns="0" bIns="0" rtlCol="0"/>
            <a:lstStyle/>
            <a:p>
              <a:endParaRPr dirty="0"/>
            </a:p>
          </p:txBody>
        </p:sp>
        <p:sp>
          <p:nvSpPr>
            <p:cNvPr id="430" name="object 430"/>
            <p:cNvSpPr/>
            <p:nvPr/>
          </p:nvSpPr>
          <p:spPr>
            <a:xfrm>
              <a:off x="4350169" y="2184069"/>
              <a:ext cx="33655" cy="1007110"/>
            </a:xfrm>
            <a:custGeom>
              <a:avLst/>
              <a:gdLst/>
              <a:ahLst/>
              <a:cxnLst/>
              <a:rect l="l" t="t" r="r" b="b"/>
              <a:pathLst>
                <a:path w="33654" h="1007110">
                  <a:moveTo>
                    <a:pt x="33299" y="0"/>
                  </a:moveTo>
                  <a:lnTo>
                    <a:pt x="0" y="0"/>
                  </a:lnTo>
                  <a:lnTo>
                    <a:pt x="0" y="1006525"/>
                  </a:lnTo>
                  <a:lnTo>
                    <a:pt x="33299" y="1006525"/>
                  </a:lnTo>
                  <a:lnTo>
                    <a:pt x="33299" y="0"/>
                  </a:lnTo>
                  <a:close/>
                </a:path>
              </a:pathLst>
            </a:custGeom>
            <a:grpFill/>
          </p:spPr>
          <p:txBody>
            <a:bodyPr wrap="square" lIns="0" tIns="0" rIns="0" bIns="0" rtlCol="0"/>
            <a:lstStyle/>
            <a:p>
              <a:endParaRPr dirty="0"/>
            </a:p>
          </p:txBody>
        </p:sp>
        <p:sp>
          <p:nvSpPr>
            <p:cNvPr id="431" name="object 431"/>
            <p:cNvSpPr/>
            <p:nvPr/>
          </p:nvSpPr>
          <p:spPr>
            <a:xfrm>
              <a:off x="4348717" y="2184074"/>
              <a:ext cx="36195" cy="1007110"/>
            </a:xfrm>
            <a:custGeom>
              <a:avLst/>
              <a:gdLst/>
              <a:ahLst/>
              <a:cxnLst/>
              <a:rect l="l" t="t" r="r" b="b"/>
              <a:pathLst>
                <a:path w="36195" h="1007110">
                  <a:moveTo>
                    <a:pt x="1447" y="0"/>
                  </a:moveTo>
                  <a:lnTo>
                    <a:pt x="1447" y="1006525"/>
                  </a:lnTo>
                  <a:lnTo>
                    <a:pt x="0" y="1006525"/>
                  </a:lnTo>
                  <a:lnTo>
                    <a:pt x="36194" y="1006525"/>
                  </a:lnTo>
                  <a:lnTo>
                    <a:pt x="34747" y="1006525"/>
                  </a:lnTo>
                  <a:lnTo>
                    <a:pt x="34747" y="0"/>
                  </a:lnTo>
                </a:path>
              </a:pathLst>
            </a:custGeom>
            <a:grpFill/>
            <a:ln w="8685">
              <a:solidFill>
                <a:srgbClr val="000000"/>
              </a:solidFill>
            </a:ln>
          </p:spPr>
          <p:txBody>
            <a:bodyPr wrap="square" lIns="0" tIns="0" rIns="0" bIns="0" rtlCol="0"/>
            <a:lstStyle/>
            <a:p>
              <a:endParaRPr dirty="0"/>
            </a:p>
          </p:txBody>
        </p:sp>
        <p:sp>
          <p:nvSpPr>
            <p:cNvPr id="432" name="object 432"/>
            <p:cNvSpPr/>
            <p:nvPr/>
          </p:nvSpPr>
          <p:spPr>
            <a:xfrm>
              <a:off x="4387811" y="2184069"/>
              <a:ext cx="33655" cy="1027430"/>
            </a:xfrm>
            <a:custGeom>
              <a:avLst/>
              <a:gdLst/>
              <a:ahLst/>
              <a:cxnLst/>
              <a:rect l="l" t="t" r="r" b="b"/>
              <a:pathLst>
                <a:path w="33654" h="1027430">
                  <a:moveTo>
                    <a:pt x="33299" y="0"/>
                  </a:moveTo>
                  <a:lnTo>
                    <a:pt x="0" y="0"/>
                  </a:lnTo>
                  <a:lnTo>
                    <a:pt x="0" y="1027252"/>
                  </a:lnTo>
                  <a:lnTo>
                    <a:pt x="33299" y="1027252"/>
                  </a:lnTo>
                  <a:lnTo>
                    <a:pt x="33299" y="0"/>
                  </a:lnTo>
                  <a:close/>
                </a:path>
              </a:pathLst>
            </a:custGeom>
            <a:grpFill/>
          </p:spPr>
          <p:txBody>
            <a:bodyPr wrap="square" lIns="0" tIns="0" rIns="0" bIns="0" rtlCol="0"/>
            <a:lstStyle/>
            <a:p>
              <a:endParaRPr dirty="0"/>
            </a:p>
          </p:txBody>
        </p:sp>
        <p:sp>
          <p:nvSpPr>
            <p:cNvPr id="433" name="object 433"/>
            <p:cNvSpPr/>
            <p:nvPr/>
          </p:nvSpPr>
          <p:spPr>
            <a:xfrm>
              <a:off x="4386360" y="2184074"/>
              <a:ext cx="36195" cy="1027430"/>
            </a:xfrm>
            <a:custGeom>
              <a:avLst/>
              <a:gdLst/>
              <a:ahLst/>
              <a:cxnLst/>
              <a:rect l="l" t="t" r="r" b="b"/>
              <a:pathLst>
                <a:path w="36195" h="1027430">
                  <a:moveTo>
                    <a:pt x="1447" y="0"/>
                  </a:moveTo>
                  <a:lnTo>
                    <a:pt x="1447" y="1027252"/>
                  </a:lnTo>
                  <a:lnTo>
                    <a:pt x="0" y="1027252"/>
                  </a:lnTo>
                  <a:lnTo>
                    <a:pt x="36194" y="1027252"/>
                  </a:lnTo>
                  <a:lnTo>
                    <a:pt x="34747" y="1027252"/>
                  </a:lnTo>
                  <a:lnTo>
                    <a:pt x="34747" y="0"/>
                  </a:lnTo>
                </a:path>
              </a:pathLst>
            </a:custGeom>
            <a:grpFill/>
            <a:ln w="8685">
              <a:solidFill>
                <a:srgbClr val="000000"/>
              </a:solidFill>
            </a:ln>
          </p:spPr>
          <p:txBody>
            <a:bodyPr wrap="square" lIns="0" tIns="0" rIns="0" bIns="0" rtlCol="0"/>
            <a:lstStyle/>
            <a:p>
              <a:endParaRPr dirty="0"/>
            </a:p>
          </p:txBody>
        </p:sp>
        <p:sp>
          <p:nvSpPr>
            <p:cNvPr id="434" name="object 434"/>
            <p:cNvSpPr/>
            <p:nvPr/>
          </p:nvSpPr>
          <p:spPr>
            <a:xfrm>
              <a:off x="4424006" y="2184069"/>
              <a:ext cx="33655" cy="1033780"/>
            </a:xfrm>
            <a:custGeom>
              <a:avLst/>
              <a:gdLst/>
              <a:ahLst/>
              <a:cxnLst/>
              <a:rect l="l" t="t" r="r" b="b"/>
              <a:pathLst>
                <a:path w="33654" h="1033780">
                  <a:moveTo>
                    <a:pt x="33299" y="0"/>
                  </a:moveTo>
                  <a:lnTo>
                    <a:pt x="0" y="0"/>
                  </a:lnTo>
                  <a:lnTo>
                    <a:pt x="0" y="1033729"/>
                  </a:lnTo>
                  <a:lnTo>
                    <a:pt x="33299" y="1033729"/>
                  </a:lnTo>
                  <a:lnTo>
                    <a:pt x="33299" y="0"/>
                  </a:lnTo>
                  <a:close/>
                </a:path>
              </a:pathLst>
            </a:custGeom>
            <a:grpFill/>
          </p:spPr>
          <p:txBody>
            <a:bodyPr wrap="square" lIns="0" tIns="0" rIns="0" bIns="0" rtlCol="0"/>
            <a:lstStyle/>
            <a:p>
              <a:endParaRPr dirty="0"/>
            </a:p>
          </p:txBody>
        </p:sp>
        <p:sp>
          <p:nvSpPr>
            <p:cNvPr id="435" name="object 435"/>
            <p:cNvSpPr/>
            <p:nvPr/>
          </p:nvSpPr>
          <p:spPr>
            <a:xfrm>
              <a:off x="4422555" y="2184074"/>
              <a:ext cx="36195" cy="1033780"/>
            </a:xfrm>
            <a:custGeom>
              <a:avLst/>
              <a:gdLst/>
              <a:ahLst/>
              <a:cxnLst/>
              <a:rect l="l" t="t" r="r" b="b"/>
              <a:pathLst>
                <a:path w="36195" h="1033780">
                  <a:moveTo>
                    <a:pt x="1447" y="0"/>
                  </a:moveTo>
                  <a:lnTo>
                    <a:pt x="1447" y="1033729"/>
                  </a:lnTo>
                  <a:lnTo>
                    <a:pt x="0" y="1033729"/>
                  </a:lnTo>
                  <a:lnTo>
                    <a:pt x="36194" y="1033729"/>
                  </a:lnTo>
                  <a:lnTo>
                    <a:pt x="34747" y="1033729"/>
                  </a:lnTo>
                  <a:lnTo>
                    <a:pt x="34747" y="0"/>
                  </a:lnTo>
                </a:path>
              </a:pathLst>
            </a:custGeom>
            <a:grpFill/>
            <a:ln w="8685">
              <a:solidFill>
                <a:srgbClr val="000000"/>
              </a:solidFill>
            </a:ln>
          </p:spPr>
          <p:txBody>
            <a:bodyPr wrap="square" lIns="0" tIns="0" rIns="0" bIns="0" rtlCol="0"/>
            <a:lstStyle/>
            <a:p>
              <a:endParaRPr dirty="0"/>
            </a:p>
          </p:txBody>
        </p:sp>
        <p:sp>
          <p:nvSpPr>
            <p:cNvPr id="436" name="object 436"/>
            <p:cNvSpPr/>
            <p:nvPr/>
          </p:nvSpPr>
          <p:spPr>
            <a:xfrm>
              <a:off x="4460201" y="2184069"/>
              <a:ext cx="33655" cy="1043305"/>
            </a:xfrm>
            <a:custGeom>
              <a:avLst/>
              <a:gdLst/>
              <a:ahLst/>
              <a:cxnLst/>
              <a:rect l="l" t="t" r="r" b="b"/>
              <a:pathLst>
                <a:path w="33654" h="1043305">
                  <a:moveTo>
                    <a:pt x="33299" y="0"/>
                  </a:moveTo>
                  <a:lnTo>
                    <a:pt x="0" y="0"/>
                  </a:lnTo>
                  <a:lnTo>
                    <a:pt x="0" y="1042797"/>
                  </a:lnTo>
                  <a:lnTo>
                    <a:pt x="33299" y="1042797"/>
                  </a:lnTo>
                  <a:lnTo>
                    <a:pt x="33299" y="0"/>
                  </a:lnTo>
                  <a:close/>
                </a:path>
              </a:pathLst>
            </a:custGeom>
            <a:grpFill/>
          </p:spPr>
          <p:txBody>
            <a:bodyPr wrap="square" lIns="0" tIns="0" rIns="0" bIns="0" rtlCol="0"/>
            <a:lstStyle/>
            <a:p>
              <a:endParaRPr dirty="0"/>
            </a:p>
          </p:txBody>
        </p:sp>
        <p:sp>
          <p:nvSpPr>
            <p:cNvPr id="437" name="object 437"/>
            <p:cNvSpPr/>
            <p:nvPr/>
          </p:nvSpPr>
          <p:spPr>
            <a:xfrm>
              <a:off x="4458750" y="2184074"/>
              <a:ext cx="36195" cy="1043305"/>
            </a:xfrm>
            <a:custGeom>
              <a:avLst/>
              <a:gdLst/>
              <a:ahLst/>
              <a:cxnLst/>
              <a:rect l="l" t="t" r="r" b="b"/>
              <a:pathLst>
                <a:path w="36195" h="1043305">
                  <a:moveTo>
                    <a:pt x="1447" y="0"/>
                  </a:moveTo>
                  <a:lnTo>
                    <a:pt x="1447" y="1042797"/>
                  </a:lnTo>
                  <a:lnTo>
                    <a:pt x="0" y="1042797"/>
                  </a:lnTo>
                  <a:lnTo>
                    <a:pt x="36194" y="1042797"/>
                  </a:lnTo>
                  <a:lnTo>
                    <a:pt x="34747" y="1042797"/>
                  </a:lnTo>
                  <a:lnTo>
                    <a:pt x="34747" y="0"/>
                  </a:lnTo>
                </a:path>
              </a:pathLst>
            </a:custGeom>
            <a:grpFill/>
            <a:ln w="8685">
              <a:solidFill>
                <a:srgbClr val="000000"/>
              </a:solidFill>
            </a:ln>
          </p:spPr>
          <p:txBody>
            <a:bodyPr wrap="square" lIns="0" tIns="0" rIns="0" bIns="0" rtlCol="0"/>
            <a:lstStyle/>
            <a:p>
              <a:endParaRPr dirty="0"/>
            </a:p>
          </p:txBody>
        </p:sp>
        <p:sp>
          <p:nvSpPr>
            <p:cNvPr id="438" name="object 438"/>
            <p:cNvSpPr/>
            <p:nvPr/>
          </p:nvSpPr>
          <p:spPr>
            <a:xfrm>
              <a:off x="4497844" y="2184069"/>
              <a:ext cx="33655" cy="1052195"/>
            </a:xfrm>
            <a:custGeom>
              <a:avLst/>
              <a:gdLst/>
              <a:ahLst/>
              <a:cxnLst/>
              <a:rect l="l" t="t" r="r" b="b"/>
              <a:pathLst>
                <a:path w="33654" h="1052195">
                  <a:moveTo>
                    <a:pt x="33299" y="0"/>
                  </a:moveTo>
                  <a:lnTo>
                    <a:pt x="0" y="0"/>
                  </a:lnTo>
                  <a:lnTo>
                    <a:pt x="0" y="1051864"/>
                  </a:lnTo>
                  <a:lnTo>
                    <a:pt x="33299" y="1051864"/>
                  </a:lnTo>
                  <a:lnTo>
                    <a:pt x="33299" y="0"/>
                  </a:lnTo>
                  <a:close/>
                </a:path>
              </a:pathLst>
            </a:custGeom>
            <a:grpFill/>
          </p:spPr>
          <p:txBody>
            <a:bodyPr wrap="square" lIns="0" tIns="0" rIns="0" bIns="0" rtlCol="0"/>
            <a:lstStyle/>
            <a:p>
              <a:endParaRPr dirty="0"/>
            </a:p>
          </p:txBody>
        </p:sp>
        <p:sp>
          <p:nvSpPr>
            <p:cNvPr id="439" name="object 439"/>
            <p:cNvSpPr/>
            <p:nvPr/>
          </p:nvSpPr>
          <p:spPr>
            <a:xfrm>
              <a:off x="4496393" y="2184074"/>
              <a:ext cx="36195" cy="1052195"/>
            </a:xfrm>
            <a:custGeom>
              <a:avLst/>
              <a:gdLst/>
              <a:ahLst/>
              <a:cxnLst/>
              <a:rect l="l" t="t" r="r" b="b"/>
              <a:pathLst>
                <a:path w="36195" h="1052195">
                  <a:moveTo>
                    <a:pt x="1447" y="0"/>
                  </a:moveTo>
                  <a:lnTo>
                    <a:pt x="1447" y="1051864"/>
                  </a:lnTo>
                  <a:lnTo>
                    <a:pt x="0" y="1051864"/>
                  </a:lnTo>
                  <a:lnTo>
                    <a:pt x="36194" y="1051864"/>
                  </a:lnTo>
                  <a:lnTo>
                    <a:pt x="34747" y="1051864"/>
                  </a:lnTo>
                  <a:lnTo>
                    <a:pt x="34747" y="0"/>
                  </a:lnTo>
                </a:path>
              </a:pathLst>
            </a:custGeom>
            <a:grpFill/>
            <a:ln w="8685">
              <a:solidFill>
                <a:srgbClr val="000000"/>
              </a:solidFill>
            </a:ln>
          </p:spPr>
          <p:txBody>
            <a:bodyPr wrap="square" lIns="0" tIns="0" rIns="0" bIns="0" rtlCol="0"/>
            <a:lstStyle/>
            <a:p>
              <a:endParaRPr dirty="0"/>
            </a:p>
          </p:txBody>
        </p:sp>
        <p:sp>
          <p:nvSpPr>
            <p:cNvPr id="440" name="object 440"/>
            <p:cNvSpPr/>
            <p:nvPr/>
          </p:nvSpPr>
          <p:spPr>
            <a:xfrm>
              <a:off x="4534039" y="2184069"/>
              <a:ext cx="33655" cy="1063625"/>
            </a:xfrm>
            <a:custGeom>
              <a:avLst/>
              <a:gdLst/>
              <a:ahLst/>
              <a:cxnLst/>
              <a:rect l="l" t="t" r="r" b="b"/>
              <a:pathLst>
                <a:path w="33654" h="1063625">
                  <a:moveTo>
                    <a:pt x="33299" y="0"/>
                  </a:moveTo>
                  <a:lnTo>
                    <a:pt x="0" y="0"/>
                  </a:lnTo>
                  <a:lnTo>
                    <a:pt x="0" y="1063523"/>
                  </a:lnTo>
                  <a:lnTo>
                    <a:pt x="33299" y="1063523"/>
                  </a:lnTo>
                  <a:lnTo>
                    <a:pt x="33299" y="0"/>
                  </a:lnTo>
                  <a:close/>
                </a:path>
              </a:pathLst>
            </a:custGeom>
            <a:grpFill/>
          </p:spPr>
          <p:txBody>
            <a:bodyPr wrap="square" lIns="0" tIns="0" rIns="0" bIns="0" rtlCol="0"/>
            <a:lstStyle/>
            <a:p>
              <a:endParaRPr dirty="0"/>
            </a:p>
          </p:txBody>
        </p:sp>
        <p:sp>
          <p:nvSpPr>
            <p:cNvPr id="441" name="object 441"/>
            <p:cNvSpPr/>
            <p:nvPr/>
          </p:nvSpPr>
          <p:spPr>
            <a:xfrm>
              <a:off x="4532588" y="2184074"/>
              <a:ext cx="36195" cy="1063625"/>
            </a:xfrm>
            <a:custGeom>
              <a:avLst/>
              <a:gdLst/>
              <a:ahLst/>
              <a:cxnLst/>
              <a:rect l="l" t="t" r="r" b="b"/>
              <a:pathLst>
                <a:path w="36195" h="1063625">
                  <a:moveTo>
                    <a:pt x="1447" y="0"/>
                  </a:moveTo>
                  <a:lnTo>
                    <a:pt x="1447" y="1063523"/>
                  </a:lnTo>
                  <a:lnTo>
                    <a:pt x="0" y="1063523"/>
                  </a:lnTo>
                  <a:lnTo>
                    <a:pt x="36194" y="1063523"/>
                  </a:lnTo>
                  <a:lnTo>
                    <a:pt x="34747" y="1063523"/>
                  </a:lnTo>
                  <a:lnTo>
                    <a:pt x="34747" y="0"/>
                  </a:lnTo>
                </a:path>
              </a:pathLst>
            </a:custGeom>
            <a:grpFill/>
            <a:ln w="8685">
              <a:solidFill>
                <a:srgbClr val="000000"/>
              </a:solidFill>
            </a:ln>
          </p:spPr>
          <p:txBody>
            <a:bodyPr wrap="square" lIns="0" tIns="0" rIns="0" bIns="0" rtlCol="0"/>
            <a:lstStyle/>
            <a:p>
              <a:endParaRPr dirty="0"/>
            </a:p>
          </p:txBody>
        </p:sp>
        <p:sp>
          <p:nvSpPr>
            <p:cNvPr id="442" name="object 442"/>
            <p:cNvSpPr/>
            <p:nvPr/>
          </p:nvSpPr>
          <p:spPr>
            <a:xfrm>
              <a:off x="4570234" y="2184069"/>
              <a:ext cx="33655" cy="1078230"/>
            </a:xfrm>
            <a:custGeom>
              <a:avLst/>
              <a:gdLst/>
              <a:ahLst/>
              <a:cxnLst/>
              <a:rect l="l" t="t" r="r" b="b"/>
              <a:pathLst>
                <a:path w="33654" h="1078229">
                  <a:moveTo>
                    <a:pt x="33299" y="0"/>
                  </a:moveTo>
                  <a:lnTo>
                    <a:pt x="0" y="0"/>
                  </a:lnTo>
                  <a:lnTo>
                    <a:pt x="0" y="1077772"/>
                  </a:lnTo>
                  <a:lnTo>
                    <a:pt x="33299" y="1077772"/>
                  </a:lnTo>
                  <a:lnTo>
                    <a:pt x="33299" y="0"/>
                  </a:lnTo>
                  <a:close/>
                </a:path>
              </a:pathLst>
            </a:custGeom>
            <a:grpFill/>
          </p:spPr>
          <p:txBody>
            <a:bodyPr wrap="square" lIns="0" tIns="0" rIns="0" bIns="0" rtlCol="0"/>
            <a:lstStyle/>
            <a:p>
              <a:endParaRPr dirty="0"/>
            </a:p>
          </p:txBody>
        </p:sp>
        <p:sp>
          <p:nvSpPr>
            <p:cNvPr id="443" name="object 443"/>
            <p:cNvSpPr/>
            <p:nvPr/>
          </p:nvSpPr>
          <p:spPr>
            <a:xfrm>
              <a:off x="4568783" y="2184074"/>
              <a:ext cx="36195" cy="1078230"/>
            </a:xfrm>
            <a:custGeom>
              <a:avLst/>
              <a:gdLst/>
              <a:ahLst/>
              <a:cxnLst/>
              <a:rect l="l" t="t" r="r" b="b"/>
              <a:pathLst>
                <a:path w="36195" h="1078229">
                  <a:moveTo>
                    <a:pt x="1447" y="0"/>
                  </a:moveTo>
                  <a:lnTo>
                    <a:pt x="1447" y="1077772"/>
                  </a:lnTo>
                  <a:lnTo>
                    <a:pt x="0" y="1077772"/>
                  </a:lnTo>
                  <a:lnTo>
                    <a:pt x="36194" y="1077772"/>
                  </a:lnTo>
                  <a:lnTo>
                    <a:pt x="34747" y="1077772"/>
                  </a:lnTo>
                  <a:lnTo>
                    <a:pt x="34747" y="0"/>
                  </a:lnTo>
                </a:path>
              </a:pathLst>
            </a:custGeom>
            <a:grpFill/>
            <a:ln w="8685">
              <a:solidFill>
                <a:srgbClr val="000000"/>
              </a:solidFill>
            </a:ln>
          </p:spPr>
          <p:txBody>
            <a:bodyPr wrap="square" lIns="0" tIns="0" rIns="0" bIns="0" rtlCol="0"/>
            <a:lstStyle/>
            <a:p>
              <a:endParaRPr dirty="0"/>
            </a:p>
          </p:txBody>
        </p:sp>
        <p:sp>
          <p:nvSpPr>
            <p:cNvPr id="444" name="object 444"/>
            <p:cNvSpPr/>
            <p:nvPr/>
          </p:nvSpPr>
          <p:spPr>
            <a:xfrm>
              <a:off x="4606429" y="2184069"/>
              <a:ext cx="33655" cy="1111885"/>
            </a:xfrm>
            <a:custGeom>
              <a:avLst/>
              <a:gdLst/>
              <a:ahLst/>
              <a:cxnLst/>
              <a:rect l="l" t="t" r="r" b="b"/>
              <a:pathLst>
                <a:path w="33654" h="1111885">
                  <a:moveTo>
                    <a:pt x="33299" y="0"/>
                  </a:moveTo>
                  <a:lnTo>
                    <a:pt x="0" y="0"/>
                  </a:lnTo>
                  <a:lnTo>
                    <a:pt x="0" y="1111453"/>
                  </a:lnTo>
                  <a:lnTo>
                    <a:pt x="33299" y="1111453"/>
                  </a:lnTo>
                  <a:lnTo>
                    <a:pt x="33299" y="0"/>
                  </a:lnTo>
                  <a:close/>
                </a:path>
              </a:pathLst>
            </a:custGeom>
            <a:grpFill/>
          </p:spPr>
          <p:txBody>
            <a:bodyPr wrap="square" lIns="0" tIns="0" rIns="0" bIns="0" rtlCol="0"/>
            <a:lstStyle/>
            <a:p>
              <a:endParaRPr dirty="0"/>
            </a:p>
          </p:txBody>
        </p:sp>
        <p:sp>
          <p:nvSpPr>
            <p:cNvPr id="445" name="object 445"/>
            <p:cNvSpPr/>
            <p:nvPr/>
          </p:nvSpPr>
          <p:spPr>
            <a:xfrm>
              <a:off x="4604978" y="2184074"/>
              <a:ext cx="36195" cy="1111885"/>
            </a:xfrm>
            <a:custGeom>
              <a:avLst/>
              <a:gdLst/>
              <a:ahLst/>
              <a:cxnLst/>
              <a:rect l="l" t="t" r="r" b="b"/>
              <a:pathLst>
                <a:path w="36195" h="1111885">
                  <a:moveTo>
                    <a:pt x="1447" y="0"/>
                  </a:moveTo>
                  <a:lnTo>
                    <a:pt x="1447" y="1111453"/>
                  </a:lnTo>
                  <a:lnTo>
                    <a:pt x="0" y="1111453"/>
                  </a:lnTo>
                  <a:lnTo>
                    <a:pt x="36194" y="1111453"/>
                  </a:lnTo>
                  <a:lnTo>
                    <a:pt x="34747" y="1111453"/>
                  </a:lnTo>
                  <a:lnTo>
                    <a:pt x="34747" y="0"/>
                  </a:lnTo>
                </a:path>
              </a:pathLst>
            </a:custGeom>
            <a:grpFill/>
            <a:ln w="8685">
              <a:solidFill>
                <a:srgbClr val="000000"/>
              </a:solidFill>
            </a:ln>
          </p:spPr>
          <p:txBody>
            <a:bodyPr wrap="square" lIns="0" tIns="0" rIns="0" bIns="0" rtlCol="0"/>
            <a:lstStyle/>
            <a:p>
              <a:endParaRPr dirty="0"/>
            </a:p>
          </p:txBody>
        </p:sp>
        <p:sp>
          <p:nvSpPr>
            <p:cNvPr id="446" name="object 446"/>
            <p:cNvSpPr/>
            <p:nvPr/>
          </p:nvSpPr>
          <p:spPr>
            <a:xfrm>
              <a:off x="4644072" y="2184069"/>
              <a:ext cx="33655" cy="1118235"/>
            </a:xfrm>
            <a:custGeom>
              <a:avLst/>
              <a:gdLst/>
              <a:ahLst/>
              <a:cxnLst/>
              <a:rect l="l" t="t" r="r" b="b"/>
              <a:pathLst>
                <a:path w="33654" h="1118235">
                  <a:moveTo>
                    <a:pt x="33299" y="0"/>
                  </a:moveTo>
                  <a:lnTo>
                    <a:pt x="0" y="0"/>
                  </a:lnTo>
                  <a:lnTo>
                    <a:pt x="0" y="1117930"/>
                  </a:lnTo>
                  <a:lnTo>
                    <a:pt x="33299" y="1117930"/>
                  </a:lnTo>
                  <a:lnTo>
                    <a:pt x="33299" y="0"/>
                  </a:lnTo>
                  <a:close/>
                </a:path>
              </a:pathLst>
            </a:custGeom>
            <a:grpFill/>
          </p:spPr>
          <p:txBody>
            <a:bodyPr wrap="square" lIns="0" tIns="0" rIns="0" bIns="0" rtlCol="0"/>
            <a:lstStyle/>
            <a:p>
              <a:endParaRPr dirty="0"/>
            </a:p>
          </p:txBody>
        </p:sp>
        <p:sp>
          <p:nvSpPr>
            <p:cNvPr id="447" name="object 447"/>
            <p:cNvSpPr/>
            <p:nvPr/>
          </p:nvSpPr>
          <p:spPr>
            <a:xfrm>
              <a:off x="4642621" y="2184074"/>
              <a:ext cx="36195" cy="1118235"/>
            </a:xfrm>
            <a:custGeom>
              <a:avLst/>
              <a:gdLst/>
              <a:ahLst/>
              <a:cxnLst/>
              <a:rect l="l" t="t" r="r" b="b"/>
              <a:pathLst>
                <a:path w="36195" h="1118235">
                  <a:moveTo>
                    <a:pt x="1447" y="0"/>
                  </a:moveTo>
                  <a:lnTo>
                    <a:pt x="1447" y="1117930"/>
                  </a:lnTo>
                  <a:lnTo>
                    <a:pt x="0" y="1117930"/>
                  </a:lnTo>
                  <a:lnTo>
                    <a:pt x="36194" y="1117930"/>
                  </a:lnTo>
                  <a:lnTo>
                    <a:pt x="34747" y="1117930"/>
                  </a:lnTo>
                  <a:lnTo>
                    <a:pt x="34747" y="0"/>
                  </a:lnTo>
                </a:path>
              </a:pathLst>
            </a:custGeom>
            <a:grpFill/>
            <a:ln w="8685">
              <a:solidFill>
                <a:srgbClr val="000000"/>
              </a:solidFill>
            </a:ln>
          </p:spPr>
          <p:txBody>
            <a:bodyPr wrap="square" lIns="0" tIns="0" rIns="0" bIns="0" rtlCol="0"/>
            <a:lstStyle/>
            <a:p>
              <a:endParaRPr dirty="0"/>
            </a:p>
          </p:txBody>
        </p:sp>
        <p:sp>
          <p:nvSpPr>
            <p:cNvPr id="448" name="object 448"/>
            <p:cNvSpPr/>
            <p:nvPr/>
          </p:nvSpPr>
          <p:spPr>
            <a:xfrm>
              <a:off x="4680267" y="2184069"/>
              <a:ext cx="33655" cy="1120775"/>
            </a:xfrm>
            <a:custGeom>
              <a:avLst/>
              <a:gdLst/>
              <a:ahLst/>
              <a:cxnLst/>
              <a:rect l="l" t="t" r="r" b="b"/>
              <a:pathLst>
                <a:path w="33654" h="1120775">
                  <a:moveTo>
                    <a:pt x="33299" y="0"/>
                  </a:moveTo>
                  <a:lnTo>
                    <a:pt x="0" y="0"/>
                  </a:lnTo>
                  <a:lnTo>
                    <a:pt x="0" y="1120521"/>
                  </a:lnTo>
                  <a:lnTo>
                    <a:pt x="33299" y="1120521"/>
                  </a:lnTo>
                  <a:lnTo>
                    <a:pt x="33299" y="0"/>
                  </a:lnTo>
                  <a:close/>
                </a:path>
              </a:pathLst>
            </a:custGeom>
            <a:grpFill/>
          </p:spPr>
          <p:txBody>
            <a:bodyPr wrap="square" lIns="0" tIns="0" rIns="0" bIns="0" rtlCol="0"/>
            <a:lstStyle/>
            <a:p>
              <a:endParaRPr dirty="0"/>
            </a:p>
          </p:txBody>
        </p:sp>
        <p:sp>
          <p:nvSpPr>
            <p:cNvPr id="449" name="object 449"/>
            <p:cNvSpPr/>
            <p:nvPr/>
          </p:nvSpPr>
          <p:spPr>
            <a:xfrm>
              <a:off x="4678816" y="2184074"/>
              <a:ext cx="36195" cy="1120775"/>
            </a:xfrm>
            <a:custGeom>
              <a:avLst/>
              <a:gdLst/>
              <a:ahLst/>
              <a:cxnLst/>
              <a:rect l="l" t="t" r="r" b="b"/>
              <a:pathLst>
                <a:path w="36195" h="1120775">
                  <a:moveTo>
                    <a:pt x="1447" y="0"/>
                  </a:moveTo>
                  <a:lnTo>
                    <a:pt x="1447" y="1120521"/>
                  </a:lnTo>
                  <a:lnTo>
                    <a:pt x="0" y="1120521"/>
                  </a:lnTo>
                  <a:lnTo>
                    <a:pt x="36194" y="1120521"/>
                  </a:lnTo>
                  <a:lnTo>
                    <a:pt x="34747" y="1120521"/>
                  </a:lnTo>
                  <a:lnTo>
                    <a:pt x="34747" y="0"/>
                  </a:lnTo>
                </a:path>
              </a:pathLst>
            </a:custGeom>
            <a:grpFill/>
            <a:ln w="8685">
              <a:solidFill>
                <a:srgbClr val="000000"/>
              </a:solidFill>
            </a:ln>
          </p:spPr>
          <p:txBody>
            <a:bodyPr wrap="square" lIns="0" tIns="0" rIns="0" bIns="0" rtlCol="0"/>
            <a:lstStyle/>
            <a:p>
              <a:endParaRPr dirty="0"/>
            </a:p>
          </p:txBody>
        </p:sp>
        <p:sp>
          <p:nvSpPr>
            <p:cNvPr id="450" name="object 450"/>
            <p:cNvSpPr/>
            <p:nvPr/>
          </p:nvSpPr>
          <p:spPr>
            <a:xfrm>
              <a:off x="4716462" y="2184069"/>
              <a:ext cx="33655" cy="1164590"/>
            </a:xfrm>
            <a:custGeom>
              <a:avLst/>
              <a:gdLst/>
              <a:ahLst/>
              <a:cxnLst/>
              <a:rect l="l" t="t" r="r" b="b"/>
              <a:pathLst>
                <a:path w="33654" h="1164589">
                  <a:moveTo>
                    <a:pt x="33299" y="0"/>
                  </a:moveTo>
                  <a:lnTo>
                    <a:pt x="0" y="0"/>
                  </a:lnTo>
                  <a:lnTo>
                    <a:pt x="0" y="1164564"/>
                  </a:lnTo>
                  <a:lnTo>
                    <a:pt x="33299" y="1164564"/>
                  </a:lnTo>
                  <a:lnTo>
                    <a:pt x="33299" y="0"/>
                  </a:lnTo>
                  <a:close/>
                </a:path>
              </a:pathLst>
            </a:custGeom>
            <a:grpFill/>
          </p:spPr>
          <p:txBody>
            <a:bodyPr wrap="square" lIns="0" tIns="0" rIns="0" bIns="0" rtlCol="0"/>
            <a:lstStyle/>
            <a:p>
              <a:endParaRPr dirty="0"/>
            </a:p>
          </p:txBody>
        </p:sp>
        <p:sp>
          <p:nvSpPr>
            <p:cNvPr id="451" name="object 451"/>
            <p:cNvSpPr/>
            <p:nvPr/>
          </p:nvSpPr>
          <p:spPr>
            <a:xfrm>
              <a:off x="4715011" y="2184074"/>
              <a:ext cx="36195" cy="1164590"/>
            </a:xfrm>
            <a:custGeom>
              <a:avLst/>
              <a:gdLst/>
              <a:ahLst/>
              <a:cxnLst/>
              <a:rect l="l" t="t" r="r" b="b"/>
              <a:pathLst>
                <a:path w="36195" h="1164589">
                  <a:moveTo>
                    <a:pt x="1447" y="0"/>
                  </a:moveTo>
                  <a:lnTo>
                    <a:pt x="1447" y="1164564"/>
                  </a:lnTo>
                  <a:lnTo>
                    <a:pt x="0" y="1164564"/>
                  </a:lnTo>
                  <a:lnTo>
                    <a:pt x="36194" y="1164564"/>
                  </a:lnTo>
                  <a:lnTo>
                    <a:pt x="34747" y="1164564"/>
                  </a:lnTo>
                  <a:lnTo>
                    <a:pt x="34747" y="0"/>
                  </a:lnTo>
                </a:path>
              </a:pathLst>
            </a:custGeom>
            <a:grpFill/>
            <a:ln w="8685">
              <a:solidFill>
                <a:srgbClr val="000000"/>
              </a:solidFill>
            </a:ln>
          </p:spPr>
          <p:txBody>
            <a:bodyPr wrap="square" lIns="0" tIns="0" rIns="0" bIns="0" rtlCol="0"/>
            <a:lstStyle/>
            <a:p>
              <a:endParaRPr dirty="0"/>
            </a:p>
          </p:txBody>
        </p:sp>
        <p:sp>
          <p:nvSpPr>
            <p:cNvPr id="452" name="object 452"/>
            <p:cNvSpPr/>
            <p:nvPr/>
          </p:nvSpPr>
          <p:spPr>
            <a:xfrm>
              <a:off x="4754105"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53" name="object 453"/>
            <p:cNvSpPr/>
            <p:nvPr/>
          </p:nvSpPr>
          <p:spPr>
            <a:xfrm>
              <a:off x="4752654"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54" name="object 454"/>
            <p:cNvSpPr/>
            <p:nvPr/>
          </p:nvSpPr>
          <p:spPr>
            <a:xfrm>
              <a:off x="4790300"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55" name="object 455"/>
            <p:cNvSpPr/>
            <p:nvPr/>
          </p:nvSpPr>
          <p:spPr>
            <a:xfrm>
              <a:off x="4788849"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56" name="object 456"/>
            <p:cNvSpPr/>
            <p:nvPr/>
          </p:nvSpPr>
          <p:spPr>
            <a:xfrm>
              <a:off x="4826495"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57" name="object 457"/>
            <p:cNvSpPr/>
            <p:nvPr/>
          </p:nvSpPr>
          <p:spPr>
            <a:xfrm>
              <a:off x="4825044"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58" name="object 458"/>
            <p:cNvSpPr/>
            <p:nvPr/>
          </p:nvSpPr>
          <p:spPr>
            <a:xfrm>
              <a:off x="4862690"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59" name="object 459"/>
            <p:cNvSpPr/>
            <p:nvPr/>
          </p:nvSpPr>
          <p:spPr>
            <a:xfrm>
              <a:off x="4861239"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60" name="object 460"/>
            <p:cNvSpPr/>
            <p:nvPr/>
          </p:nvSpPr>
          <p:spPr>
            <a:xfrm>
              <a:off x="4900333"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61" name="object 461"/>
            <p:cNvSpPr/>
            <p:nvPr/>
          </p:nvSpPr>
          <p:spPr>
            <a:xfrm>
              <a:off x="4898882"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62" name="object 462"/>
            <p:cNvSpPr/>
            <p:nvPr/>
          </p:nvSpPr>
          <p:spPr>
            <a:xfrm>
              <a:off x="4936528"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63" name="object 463"/>
            <p:cNvSpPr/>
            <p:nvPr/>
          </p:nvSpPr>
          <p:spPr>
            <a:xfrm>
              <a:off x="4935077"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64" name="object 464"/>
            <p:cNvSpPr/>
            <p:nvPr/>
          </p:nvSpPr>
          <p:spPr>
            <a:xfrm>
              <a:off x="4972722"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65" name="object 465"/>
            <p:cNvSpPr/>
            <p:nvPr/>
          </p:nvSpPr>
          <p:spPr>
            <a:xfrm>
              <a:off x="4971271"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66" name="object 466"/>
            <p:cNvSpPr/>
            <p:nvPr/>
          </p:nvSpPr>
          <p:spPr>
            <a:xfrm>
              <a:off x="5008918"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67" name="object 467"/>
            <p:cNvSpPr/>
            <p:nvPr/>
          </p:nvSpPr>
          <p:spPr>
            <a:xfrm>
              <a:off x="5007466"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68" name="object 468"/>
            <p:cNvSpPr/>
            <p:nvPr/>
          </p:nvSpPr>
          <p:spPr>
            <a:xfrm>
              <a:off x="5046561"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69" name="object 469"/>
            <p:cNvSpPr/>
            <p:nvPr/>
          </p:nvSpPr>
          <p:spPr>
            <a:xfrm>
              <a:off x="5045109"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70" name="object 470"/>
            <p:cNvSpPr/>
            <p:nvPr/>
          </p:nvSpPr>
          <p:spPr>
            <a:xfrm>
              <a:off x="5082755"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71" name="object 471"/>
            <p:cNvSpPr/>
            <p:nvPr/>
          </p:nvSpPr>
          <p:spPr>
            <a:xfrm>
              <a:off x="5081304"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72" name="object 472"/>
            <p:cNvSpPr/>
            <p:nvPr/>
          </p:nvSpPr>
          <p:spPr>
            <a:xfrm>
              <a:off x="5118950"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73" name="object 473"/>
            <p:cNvSpPr/>
            <p:nvPr/>
          </p:nvSpPr>
          <p:spPr>
            <a:xfrm>
              <a:off x="5117499"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74" name="object 474"/>
            <p:cNvSpPr/>
            <p:nvPr/>
          </p:nvSpPr>
          <p:spPr>
            <a:xfrm>
              <a:off x="5156593"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75" name="object 475"/>
            <p:cNvSpPr/>
            <p:nvPr/>
          </p:nvSpPr>
          <p:spPr>
            <a:xfrm>
              <a:off x="5155142"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76" name="object 476"/>
            <p:cNvSpPr/>
            <p:nvPr/>
          </p:nvSpPr>
          <p:spPr>
            <a:xfrm>
              <a:off x="5192788"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77" name="object 477"/>
            <p:cNvSpPr/>
            <p:nvPr/>
          </p:nvSpPr>
          <p:spPr>
            <a:xfrm>
              <a:off x="5191337"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78" name="object 478"/>
            <p:cNvSpPr/>
            <p:nvPr/>
          </p:nvSpPr>
          <p:spPr>
            <a:xfrm>
              <a:off x="5228983"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79" name="object 479"/>
            <p:cNvSpPr/>
            <p:nvPr/>
          </p:nvSpPr>
          <p:spPr>
            <a:xfrm>
              <a:off x="5227532"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80" name="object 480"/>
            <p:cNvSpPr/>
            <p:nvPr/>
          </p:nvSpPr>
          <p:spPr>
            <a:xfrm>
              <a:off x="5265178"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81" name="object 481"/>
            <p:cNvSpPr/>
            <p:nvPr/>
          </p:nvSpPr>
          <p:spPr>
            <a:xfrm>
              <a:off x="5263727"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82" name="object 482"/>
            <p:cNvSpPr/>
            <p:nvPr/>
          </p:nvSpPr>
          <p:spPr>
            <a:xfrm>
              <a:off x="5302821"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83" name="object 483"/>
            <p:cNvSpPr/>
            <p:nvPr/>
          </p:nvSpPr>
          <p:spPr>
            <a:xfrm>
              <a:off x="5301370"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84" name="object 484"/>
            <p:cNvSpPr/>
            <p:nvPr/>
          </p:nvSpPr>
          <p:spPr>
            <a:xfrm>
              <a:off x="5339016"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85" name="object 485"/>
            <p:cNvSpPr/>
            <p:nvPr/>
          </p:nvSpPr>
          <p:spPr>
            <a:xfrm>
              <a:off x="5337565"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86" name="object 486"/>
            <p:cNvSpPr/>
            <p:nvPr/>
          </p:nvSpPr>
          <p:spPr>
            <a:xfrm>
              <a:off x="5375211"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87" name="object 487"/>
            <p:cNvSpPr/>
            <p:nvPr/>
          </p:nvSpPr>
          <p:spPr>
            <a:xfrm>
              <a:off x="5373760"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88" name="object 488"/>
            <p:cNvSpPr/>
            <p:nvPr/>
          </p:nvSpPr>
          <p:spPr>
            <a:xfrm>
              <a:off x="5411406"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89" name="object 489"/>
            <p:cNvSpPr/>
            <p:nvPr/>
          </p:nvSpPr>
          <p:spPr>
            <a:xfrm>
              <a:off x="5409955"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90" name="object 490"/>
            <p:cNvSpPr/>
            <p:nvPr/>
          </p:nvSpPr>
          <p:spPr>
            <a:xfrm>
              <a:off x="5449049"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91" name="object 491"/>
            <p:cNvSpPr/>
            <p:nvPr/>
          </p:nvSpPr>
          <p:spPr>
            <a:xfrm>
              <a:off x="5447598"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92" name="object 492"/>
            <p:cNvSpPr/>
            <p:nvPr/>
          </p:nvSpPr>
          <p:spPr>
            <a:xfrm>
              <a:off x="5485244"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93" name="object 493"/>
            <p:cNvSpPr/>
            <p:nvPr/>
          </p:nvSpPr>
          <p:spPr>
            <a:xfrm>
              <a:off x="5483793"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94" name="object 494"/>
            <p:cNvSpPr/>
            <p:nvPr/>
          </p:nvSpPr>
          <p:spPr>
            <a:xfrm>
              <a:off x="5521439"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95" name="object 495"/>
            <p:cNvSpPr/>
            <p:nvPr/>
          </p:nvSpPr>
          <p:spPr>
            <a:xfrm>
              <a:off x="5519988"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96" name="object 496"/>
            <p:cNvSpPr/>
            <p:nvPr/>
          </p:nvSpPr>
          <p:spPr>
            <a:xfrm>
              <a:off x="5559082"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97" name="object 497"/>
            <p:cNvSpPr/>
            <p:nvPr/>
          </p:nvSpPr>
          <p:spPr>
            <a:xfrm>
              <a:off x="5557631"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498" name="object 498"/>
            <p:cNvSpPr/>
            <p:nvPr/>
          </p:nvSpPr>
          <p:spPr>
            <a:xfrm>
              <a:off x="5595277"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499" name="object 499"/>
            <p:cNvSpPr/>
            <p:nvPr/>
          </p:nvSpPr>
          <p:spPr>
            <a:xfrm>
              <a:off x="5593826"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500" name="object 500"/>
            <p:cNvSpPr/>
            <p:nvPr/>
          </p:nvSpPr>
          <p:spPr>
            <a:xfrm>
              <a:off x="5631472"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501" name="object 501"/>
            <p:cNvSpPr/>
            <p:nvPr/>
          </p:nvSpPr>
          <p:spPr>
            <a:xfrm>
              <a:off x="5630021"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502" name="object 502"/>
            <p:cNvSpPr/>
            <p:nvPr/>
          </p:nvSpPr>
          <p:spPr>
            <a:xfrm>
              <a:off x="5667666"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503" name="object 503"/>
            <p:cNvSpPr/>
            <p:nvPr/>
          </p:nvSpPr>
          <p:spPr>
            <a:xfrm>
              <a:off x="5666216"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504" name="object 504"/>
            <p:cNvSpPr/>
            <p:nvPr/>
          </p:nvSpPr>
          <p:spPr>
            <a:xfrm>
              <a:off x="5705309" y="2184069"/>
              <a:ext cx="33655" cy="1237615"/>
            </a:xfrm>
            <a:custGeom>
              <a:avLst/>
              <a:gdLst/>
              <a:ahLst/>
              <a:cxnLst/>
              <a:rect l="l" t="t" r="r" b="b"/>
              <a:pathLst>
                <a:path w="33654" h="1237614">
                  <a:moveTo>
                    <a:pt x="33299" y="0"/>
                  </a:moveTo>
                  <a:lnTo>
                    <a:pt x="0" y="0"/>
                  </a:lnTo>
                  <a:lnTo>
                    <a:pt x="0" y="1237106"/>
                  </a:lnTo>
                  <a:lnTo>
                    <a:pt x="33299" y="1237106"/>
                  </a:lnTo>
                  <a:lnTo>
                    <a:pt x="33299" y="0"/>
                  </a:lnTo>
                  <a:close/>
                </a:path>
              </a:pathLst>
            </a:custGeom>
            <a:grpFill/>
          </p:spPr>
          <p:txBody>
            <a:bodyPr wrap="square" lIns="0" tIns="0" rIns="0" bIns="0" rtlCol="0"/>
            <a:lstStyle/>
            <a:p>
              <a:endParaRPr dirty="0"/>
            </a:p>
          </p:txBody>
        </p:sp>
        <p:sp>
          <p:nvSpPr>
            <p:cNvPr id="505" name="object 505"/>
            <p:cNvSpPr/>
            <p:nvPr/>
          </p:nvSpPr>
          <p:spPr>
            <a:xfrm>
              <a:off x="5703858" y="2184074"/>
              <a:ext cx="36195" cy="1237615"/>
            </a:xfrm>
            <a:custGeom>
              <a:avLst/>
              <a:gdLst/>
              <a:ahLst/>
              <a:cxnLst/>
              <a:rect l="l" t="t" r="r" b="b"/>
              <a:pathLst>
                <a:path w="36195" h="1237614">
                  <a:moveTo>
                    <a:pt x="1447" y="0"/>
                  </a:moveTo>
                  <a:lnTo>
                    <a:pt x="1447" y="1237107"/>
                  </a:lnTo>
                  <a:lnTo>
                    <a:pt x="0" y="1237107"/>
                  </a:lnTo>
                  <a:lnTo>
                    <a:pt x="36194" y="1237107"/>
                  </a:lnTo>
                  <a:lnTo>
                    <a:pt x="34747" y="1237107"/>
                  </a:lnTo>
                  <a:lnTo>
                    <a:pt x="34747" y="0"/>
                  </a:lnTo>
                </a:path>
              </a:pathLst>
            </a:custGeom>
            <a:grpFill/>
            <a:ln w="8686">
              <a:solidFill>
                <a:srgbClr val="000000"/>
              </a:solidFill>
            </a:ln>
          </p:spPr>
          <p:txBody>
            <a:bodyPr wrap="square" lIns="0" tIns="0" rIns="0" bIns="0" rtlCol="0"/>
            <a:lstStyle/>
            <a:p>
              <a:endParaRPr dirty="0"/>
            </a:p>
          </p:txBody>
        </p:sp>
        <p:sp>
          <p:nvSpPr>
            <p:cNvPr id="506" name="object 506"/>
            <p:cNvSpPr/>
            <p:nvPr/>
          </p:nvSpPr>
          <p:spPr>
            <a:xfrm>
              <a:off x="1175140" y="2184074"/>
              <a:ext cx="4665345" cy="0"/>
            </a:xfrm>
            <a:custGeom>
              <a:avLst/>
              <a:gdLst/>
              <a:ahLst/>
              <a:cxnLst/>
              <a:rect l="l" t="t" r="r" b="b"/>
              <a:pathLst>
                <a:path w="4665345">
                  <a:moveTo>
                    <a:pt x="0" y="0"/>
                  </a:moveTo>
                  <a:lnTo>
                    <a:pt x="4664811" y="0"/>
                  </a:lnTo>
                </a:path>
              </a:pathLst>
            </a:custGeom>
            <a:grpFill/>
            <a:ln w="15544">
              <a:solidFill>
                <a:srgbClr val="000000"/>
              </a:solidFill>
            </a:ln>
          </p:spPr>
          <p:txBody>
            <a:bodyPr wrap="square" lIns="0" tIns="0" rIns="0" bIns="0" rtlCol="0"/>
            <a:lstStyle/>
            <a:p>
              <a:endParaRPr dirty="0"/>
            </a:p>
          </p:txBody>
        </p:sp>
      </p:grpSp>
      <p:sp>
        <p:nvSpPr>
          <p:cNvPr id="507" name="object 507"/>
          <p:cNvSpPr txBox="1"/>
          <p:nvPr/>
        </p:nvSpPr>
        <p:spPr>
          <a:xfrm>
            <a:off x="816222" y="3083543"/>
            <a:ext cx="290195" cy="414655"/>
          </a:xfrm>
          <a:prstGeom prst="rect">
            <a:avLst/>
          </a:prstGeom>
        </p:spPr>
        <p:txBody>
          <a:bodyPr vert="horz" wrap="square" lIns="0" tIns="15875" rIns="0" bIns="0" rtlCol="0">
            <a:spAutoFit/>
          </a:bodyPr>
          <a:lstStyle/>
          <a:p>
            <a:pPr marR="5080" algn="r">
              <a:lnSpc>
                <a:spcPct val="100000"/>
              </a:lnSpc>
              <a:spcBef>
                <a:spcPts val="125"/>
              </a:spcBef>
            </a:pPr>
            <a:r>
              <a:rPr sz="900" spc="40" dirty="0">
                <a:latin typeface="Arial"/>
                <a:cs typeface="Arial"/>
              </a:rPr>
              <a:t>-</a:t>
            </a:r>
            <a:r>
              <a:rPr sz="900" spc="35" dirty="0">
                <a:latin typeface="Arial"/>
                <a:cs typeface="Arial"/>
              </a:rPr>
              <a:t>80</a:t>
            </a:r>
            <a:endParaRPr sz="900" dirty="0">
              <a:latin typeface="Arial"/>
              <a:cs typeface="Arial"/>
            </a:endParaRPr>
          </a:p>
          <a:p>
            <a:pPr marR="5080" algn="r">
              <a:lnSpc>
                <a:spcPct val="100000"/>
              </a:lnSpc>
              <a:spcBef>
                <a:spcPts val="869"/>
              </a:spcBef>
            </a:pPr>
            <a:r>
              <a:rPr sz="900" spc="40" dirty="0">
                <a:latin typeface="Arial"/>
                <a:cs typeface="Arial"/>
              </a:rPr>
              <a:t>-</a:t>
            </a:r>
            <a:r>
              <a:rPr sz="900" spc="45" dirty="0">
                <a:latin typeface="Arial"/>
                <a:cs typeface="Arial"/>
              </a:rPr>
              <a:t>100</a:t>
            </a:r>
            <a:endParaRPr sz="900" dirty="0">
              <a:latin typeface="Arial"/>
              <a:cs typeface="Arial"/>
            </a:endParaRPr>
          </a:p>
        </p:txBody>
      </p:sp>
      <p:sp>
        <p:nvSpPr>
          <p:cNvPr id="508" name="object 508"/>
          <p:cNvSpPr txBox="1"/>
          <p:nvPr/>
        </p:nvSpPr>
        <p:spPr>
          <a:xfrm>
            <a:off x="889475" y="2588677"/>
            <a:ext cx="216535" cy="414655"/>
          </a:xfrm>
          <a:prstGeom prst="rect">
            <a:avLst/>
          </a:prstGeom>
        </p:spPr>
        <p:txBody>
          <a:bodyPr vert="horz" wrap="square" lIns="0" tIns="15875" rIns="0" bIns="0" rtlCol="0">
            <a:spAutoFit/>
          </a:bodyPr>
          <a:lstStyle/>
          <a:p>
            <a:pPr marL="12700">
              <a:lnSpc>
                <a:spcPct val="100000"/>
              </a:lnSpc>
              <a:spcBef>
                <a:spcPts val="125"/>
              </a:spcBef>
            </a:pPr>
            <a:r>
              <a:rPr sz="900" spc="40" dirty="0">
                <a:latin typeface="Arial"/>
                <a:cs typeface="Arial"/>
              </a:rPr>
              <a:t>-</a:t>
            </a:r>
            <a:r>
              <a:rPr sz="900" spc="35" dirty="0">
                <a:latin typeface="Arial"/>
                <a:cs typeface="Arial"/>
              </a:rPr>
              <a:t>40</a:t>
            </a:r>
            <a:endParaRPr sz="900" dirty="0">
              <a:latin typeface="Arial"/>
              <a:cs typeface="Arial"/>
            </a:endParaRPr>
          </a:p>
          <a:p>
            <a:pPr marL="12700">
              <a:lnSpc>
                <a:spcPct val="100000"/>
              </a:lnSpc>
              <a:spcBef>
                <a:spcPts val="869"/>
              </a:spcBef>
            </a:pPr>
            <a:r>
              <a:rPr sz="900" spc="40" dirty="0">
                <a:latin typeface="Arial"/>
                <a:cs typeface="Arial"/>
              </a:rPr>
              <a:t>-</a:t>
            </a:r>
            <a:r>
              <a:rPr sz="900" spc="35" dirty="0">
                <a:latin typeface="Arial"/>
                <a:cs typeface="Arial"/>
              </a:rPr>
              <a:t>60</a:t>
            </a:r>
            <a:endParaRPr sz="900" dirty="0">
              <a:latin typeface="Arial"/>
              <a:cs typeface="Arial"/>
            </a:endParaRPr>
          </a:p>
        </p:txBody>
      </p:sp>
      <p:sp>
        <p:nvSpPr>
          <p:cNvPr id="509" name="object 509"/>
          <p:cNvSpPr txBox="1"/>
          <p:nvPr/>
        </p:nvSpPr>
        <p:spPr>
          <a:xfrm>
            <a:off x="889475" y="2093811"/>
            <a:ext cx="216535" cy="414655"/>
          </a:xfrm>
          <a:prstGeom prst="rect">
            <a:avLst/>
          </a:prstGeom>
        </p:spPr>
        <p:txBody>
          <a:bodyPr vert="horz" wrap="square" lIns="0" tIns="15875" rIns="0" bIns="0" rtlCol="0">
            <a:spAutoFit/>
          </a:bodyPr>
          <a:lstStyle/>
          <a:p>
            <a:pPr marR="5080" algn="r">
              <a:lnSpc>
                <a:spcPct val="100000"/>
              </a:lnSpc>
              <a:spcBef>
                <a:spcPts val="125"/>
              </a:spcBef>
            </a:pPr>
            <a:r>
              <a:rPr sz="900" spc="75" dirty="0">
                <a:latin typeface="Arial"/>
                <a:cs typeface="Arial"/>
              </a:rPr>
              <a:t>0</a:t>
            </a:r>
            <a:endParaRPr sz="900" dirty="0">
              <a:latin typeface="Arial"/>
              <a:cs typeface="Arial"/>
            </a:endParaRPr>
          </a:p>
          <a:p>
            <a:pPr marR="5080" algn="r">
              <a:lnSpc>
                <a:spcPct val="100000"/>
              </a:lnSpc>
              <a:spcBef>
                <a:spcPts val="869"/>
              </a:spcBef>
            </a:pPr>
            <a:r>
              <a:rPr sz="900" spc="40" dirty="0">
                <a:latin typeface="Arial"/>
                <a:cs typeface="Arial"/>
              </a:rPr>
              <a:t>-</a:t>
            </a:r>
            <a:r>
              <a:rPr sz="900" spc="35" dirty="0">
                <a:latin typeface="Arial"/>
                <a:cs typeface="Arial"/>
              </a:rPr>
              <a:t>20</a:t>
            </a:r>
            <a:endParaRPr sz="900" dirty="0">
              <a:latin typeface="Arial"/>
              <a:cs typeface="Arial"/>
            </a:endParaRPr>
          </a:p>
        </p:txBody>
      </p:sp>
      <p:sp>
        <p:nvSpPr>
          <p:cNvPr id="510" name="object 510"/>
          <p:cNvSpPr txBox="1"/>
          <p:nvPr/>
        </p:nvSpPr>
        <p:spPr>
          <a:xfrm>
            <a:off x="933348" y="1597648"/>
            <a:ext cx="172720" cy="414655"/>
          </a:xfrm>
          <a:prstGeom prst="rect">
            <a:avLst/>
          </a:prstGeom>
        </p:spPr>
        <p:txBody>
          <a:bodyPr vert="horz" wrap="square" lIns="0" tIns="15875" rIns="0" bIns="0" rtlCol="0">
            <a:spAutoFit/>
          </a:bodyPr>
          <a:lstStyle/>
          <a:p>
            <a:pPr marL="12700">
              <a:lnSpc>
                <a:spcPct val="100000"/>
              </a:lnSpc>
              <a:spcBef>
                <a:spcPts val="125"/>
              </a:spcBef>
            </a:pPr>
            <a:r>
              <a:rPr sz="900" spc="50" dirty="0">
                <a:latin typeface="Arial"/>
                <a:cs typeface="Arial"/>
              </a:rPr>
              <a:t>40</a:t>
            </a:r>
            <a:endParaRPr sz="900" dirty="0">
              <a:latin typeface="Arial"/>
              <a:cs typeface="Arial"/>
            </a:endParaRPr>
          </a:p>
          <a:p>
            <a:pPr marL="12700">
              <a:lnSpc>
                <a:spcPct val="100000"/>
              </a:lnSpc>
              <a:spcBef>
                <a:spcPts val="869"/>
              </a:spcBef>
            </a:pPr>
            <a:r>
              <a:rPr sz="900" spc="50" dirty="0">
                <a:latin typeface="Arial"/>
                <a:cs typeface="Arial"/>
              </a:rPr>
              <a:t>20</a:t>
            </a:r>
            <a:endParaRPr sz="900" dirty="0">
              <a:latin typeface="Arial"/>
              <a:cs typeface="Arial"/>
            </a:endParaRPr>
          </a:p>
        </p:txBody>
      </p:sp>
      <p:sp>
        <p:nvSpPr>
          <p:cNvPr id="511" name="object 511"/>
          <p:cNvSpPr txBox="1"/>
          <p:nvPr/>
        </p:nvSpPr>
        <p:spPr>
          <a:xfrm>
            <a:off x="933348" y="1102782"/>
            <a:ext cx="172720" cy="414655"/>
          </a:xfrm>
          <a:prstGeom prst="rect">
            <a:avLst/>
          </a:prstGeom>
        </p:spPr>
        <p:txBody>
          <a:bodyPr vert="horz" wrap="square" lIns="0" tIns="15875" rIns="0" bIns="0" rtlCol="0">
            <a:spAutoFit/>
          </a:bodyPr>
          <a:lstStyle/>
          <a:p>
            <a:pPr marL="12700">
              <a:lnSpc>
                <a:spcPct val="100000"/>
              </a:lnSpc>
              <a:spcBef>
                <a:spcPts val="125"/>
              </a:spcBef>
            </a:pPr>
            <a:r>
              <a:rPr sz="900" spc="50" dirty="0">
                <a:latin typeface="Arial"/>
                <a:cs typeface="Arial"/>
              </a:rPr>
              <a:t>80</a:t>
            </a:r>
            <a:endParaRPr sz="900" dirty="0">
              <a:latin typeface="Arial"/>
              <a:cs typeface="Arial"/>
            </a:endParaRPr>
          </a:p>
          <a:p>
            <a:pPr marL="12700">
              <a:lnSpc>
                <a:spcPct val="100000"/>
              </a:lnSpc>
              <a:spcBef>
                <a:spcPts val="869"/>
              </a:spcBef>
            </a:pPr>
            <a:r>
              <a:rPr sz="900" spc="50" dirty="0">
                <a:latin typeface="Arial"/>
                <a:cs typeface="Arial"/>
              </a:rPr>
              <a:t>60</a:t>
            </a:r>
            <a:endParaRPr sz="900" dirty="0">
              <a:latin typeface="Arial"/>
              <a:cs typeface="Arial"/>
            </a:endParaRPr>
          </a:p>
        </p:txBody>
      </p:sp>
      <p:sp>
        <p:nvSpPr>
          <p:cNvPr id="512" name="object 512"/>
          <p:cNvSpPr txBox="1"/>
          <p:nvPr/>
        </p:nvSpPr>
        <p:spPr>
          <a:xfrm>
            <a:off x="859963" y="855349"/>
            <a:ext cx="245110" cy="167005"/>
          </a:xfrm>
          <a:prstGeom prst="rect">
            <a:avLst/>
          </a:prstGeom>
        </p:spPr>
        <p:txBody>
          <a:bodyPr vert="horz" wrap="square" lIns="0" tIns="15875" rIns="0" bIns="0" rtlCol="0">
            <a:spAutoFit/>
          </a:bodyPr>
          <a:lstStyle/>
          <a:p>
            <a:pPr marL="12700">
              <a:lnSpc>
                <a:spcPct val="100000"/>
              </a:lnSpc>
              <a:spcBef>
                <a:spcPts val="125"/>
              </a:spcBef>
            </a:pPr>
            <a:r>
              <a:rPr sz="900" spc="45" dirty="0">
                <a:latin typeface="Arial"/>
                <a:cs typeface="Arial"/>
              </a:rPr>
              <a:t>100</a:t>
            </a:r>
            <a:endParaRPr sz="900" dirty="0">
              <a:latin typeface="Arial"/>
              <a:cs typeface="Arial"/>
            </a:endParaRPr>
          </a:p>
        </p:txBody>
      </p:sp>
      <p:grpSp>
        <p:nvGrpSpPr>
          <p:cNvPr id="513" name="object 513"/>
          <p:cNvGrpSpPr/>
          <p:nvPr/>
        </p:nvGrpSpPr>
        <p:grpSpPr>
          <a:xfrm>
            <a:off x="1102051" y="923828"/>
            <a:ext cx="4733925" cy="2520950"/>
            <a:chOff x="1102051" y="923828"/>
            <a:chExt cx="4733925" cy="2520950"/>
          </a:xfrm>
        </p:grpSpPr>
        <p:sp>
          <p:nvSpPr>
            <p:cNvPr id="514" name="object 514"/>
            <p:cNvSpPr/>
            <p:nvPr/>
          </p:nvSpPr>
          <p:spPr>
            <a:xfrm>
              <a:off x="1109989" y="932718"/>
              <a:ext cx="74295" cy="2503170"/>
            </a:xfrm>
            <a:custGeom>
              <a:avLst/>
              <a:gdLst/>
              <a:ahLst/>
              <a:cxnLst/>
              <a:rect l="l" t="t" r="r" b="b"/>
              <a:pathLst>
                <a:path w="74294" h="2503170">
                  <a:moveTo>
                    <a:pt x="73837" y="2502712"/>
                  </a:moveTo>
                  <a:lnTo>
                    <a:pt x="73837" y="0"/>
                  </a:lnTo>
                </a:path>
                <a:path w="74294" h="2503170">
                  <a:moveTo>
                    <a:pt x="73837" y="2489758"/>
                  </a:moveTo>
                  <a:lnTo>
                    <a:pt x="0" y="2489758"/>
                  </a:lnTo>
                </a:path>
                <a:path w="74294" h="2503170">
                  <a:moveTo>
                    <a:pt x="73837" y="2242337"/>
                  </a:moveTo>
                  <a:lnTo>
                    <a:pt x="0" y="2242337"/>
                  </a:lnTo>
                </a:path>
                <a:path w="74294" h="2503170">
                  <a:moveTo>
                    <a:pt x="73837" y="1994916"/>
                  </a:moveTo>
                  <a:lnTo>
                    <a:pt x="0" y="1994916"/>
                  </a:lnTo>
                </a:path>
                <a:path w="74294" h="2503170">
                  <a:moveTo>
                    <a:pt x="73837" y="1747494"/>
                  </a:moveTo>
                  <a:lnTo>
                    <a:pt x="0" y="1747494"/>
                  </a:lnTo>
                </a:path>
                <a:path w="74294" h="2503170">
                  <a:moveTo>
                    <a:pt x="73837" y="1500073"/>
                  </a:moveTo>
                  <a:lnTo>
                    <a:pt x="0" y="1500073"/>
                  </a:lnTo>
                </a:path>
                <a:path w="74294" h="2503170">
                  <a:moveTo>
                    <a:pt x="73837" y="1252651"/>
                  </a:moveTo>
                  <a:lnTo>
                    <a:pt x="0" y="1252651"/>
                  </a:lnTo>
                </a:path>
                <a:path w="74294" h="2503170">
                  <a:moveTo>
                    <a:pt x="73837" y="1003935"/>
                  </a:moveTo>
                  <a:lnTo>
                    <a:pt x="0" y="1003935"/>
                  </a:lnTo>
                </a:path>
                <a:path w="74294" h="2503170">
                  <a:moveTo>
                    <a:pt x="73837" y="756513"/>
                  </a:moveTo>
                  <a:lnTo>
                    <a:pt x="0" y="756513"/>
                  </a:lnTo>
                </a:path>
                <a:path w="74294" h="2503170">
                  <a:moveTo>
                    <a:pt x="73837" y="509092"/>
                  </a:moveTo>
                  <a:lnTo>
                    <a:pt x="0" y="509092"/>
                  </a:lnTo>
                </a:path>
                <a:path w="74294" h="2503170">
                  <a:moveTo>
                    <a:pt x="73837" y="261670"/>
                  </a:moveTo>
                  <a:lnTo>
                    <a:pt x="0" y="261670"/>
                  </a:lnTo>
                </a:path>
                <a:path w="74294" h="2503170">
                  <a:moveTo>
                    <a:pt x="73837" y="14249"/>
                  </a:moveTo>
                  <a:lnTo>
                    <a:pt x="0" y="14249"/>
                  </a:lnTo>
                </a:path>
                <a:path w="74294" h="2503170">
                  <a:moveTo>
                    <a:pt x="73837" y="2365400"/>
                  </a:moveTo>
                  <a:lnTo>
                    <a:pt x="33299" y="2365400"/>
                  </a:lnTo>
                </a:path>
                <a:path w="74294" h="2503170">
                  <a:moveTo>
                    <a:pt x="73837" y="2117979"/>
                  </a:moveTo>
                  <a:lnTo>
                    <a:pt x="33299" y="2117979"/>
                  </a:lnTo>
                </a:path>
                <a:path w="74294" h="2503170">
                  <a:moveTo>
                    <a:pt x="73837" y="1870557"/>
                  </a:moveTo>
                  <a:lnTo>
                    <a:pt x="33299" y="1870557"/>
                  </a:lnTo>
                </a:path>
                <a:path w="74294" h="2503170">
                  <a:moveTo>
                    <a:pt x="73837" y="1623136"/>
                  </a:moveTo>
                  <a:lnTo>
                    <a:pt x="33299" y="1623136"/>
                  </a:lnTo>
                </a:path>
                <a:path w="74294" h="2503170">
                  <a:moveTo>
                    <a:pt x="73837" y="1375714"/>
                  </a:moveTo>
                  <a:lnTo>
                    <a:pt x="33299" y="1375714"/>
                  </a:lnTo>
                </a:path>
                <a:path w="74294" h="2503170">
                  <a:moveTo>
                    <a:pt x="73837" y="1128293"/>
                  </a:moveTo>
                  <a:lnTo>
                    <a:pt x="33299" y="1128293"/>
                  </a:lnTo>
                </a:path>
                <a:path w="74294" h="2503170">
                  <a:moveTo>
                    <a:pt x="73837" y="879576"/>
                  </a:moveTo>
                  <a:lnTo>
                    <a:pt x="33299" y="879576"/>
                  </a:lnTo>
                </a:path>
                <a:path w="74294" h="2503170">
                  <a:moveTo>
                    <a:pt x="73837" y="632155"/>
                  </a:moveTo>
                  <a:lnTo>
                    <a:pt x="33299" y="632155"/>
                  </a:lnTo>
                </a:path>
                <a:path w="74294" h="2503170">
                  <a:moveTo>
                    <a:pt x="73837" y="384733"/>
                  </a:moveTo>
                  <a:lnTo>
                    <a:pt x="33299" y="384733"/>
                  </a:lnTo>
                </a:path>
                <a:path w="74294" h="2503170">
                  <a:moveTo>
                    <a:pt x="73837" y="137312"/>
                  </a:moveTo>
                  <a:lnTo>
                    <a:pt x="33299" y="137312"/>
                  </a:lnTo>
                </a:path>
              </a:pathLst>
            </a:custGeom>
            <a:ln w="16459">
              <a:solidFill>
                <a:srgbClr val="000000"/>
              </a:solidFill>
            </a:ln>
          </p:spPr>
          <p:txBody>
            <a:bodyPr wrap="square" lIns="0" tIns="0" rIns="0" bIns="0" rtlCol="0"/>
            <a:lstStyle/>
            <a:p>
              <a:endParaRPr dirty="0"/>
            </a:p>
          </p:txBody>
        </p:sp>
        <p:sp>
          <p:nvSpPr>
            <p:cNvPr id="515" name="object 515"/>
            <p:cNvSpPr/>
            <p:nvPr/>
          </p:nvSpPr>
          <p:spPr>
            <a:xfrm>
              <a:off x="1183827" y="2555854"/>
              <a:ext cx="4647565" cy="0"/>
            </a:xfrm>
            <a:custGeom>
              <a:avLst/>
              <a:gdLst/>
              <a:ahLst/>
              <a:cxnLst/>
              <a:rect l="l" t="t" r="r" b="b"/>
              <a:pathLst>
                <a:path w="4647565">
                  <a:moveTo>
                    <a:pt x="0" y="0"/>
                  </a:moveTo>
                  <a:lnTo>
                    <a:pt x="4647437" y="0"/>
                  </a:lnTo>
                </a:path>
              </a:pathLst>
            </a:custGeom>
            <a:ln w="7772">
              <a:solidFill>
                <a:srgbClr val="000000"/>
              </a:solidFill>
              <a:prstDash val="dash"/>
            </a:ln>
          </p:spPr>
          <p:txBody>
            <a:bodyPr wrap="square" lIns="0" tIns="0" rIns="0" bIns="0" rtlCol="0"/>
            <a:lstStyle/>
            <a:p>
              <a:endParaRPr dirty="0"/>
            </a:p>
          </p:txBody>
        </p:sp>
        <p:sp>
          <p:nvSpPr>
            <p:cNvPr id="516" name="object 516"/>
            <p:cNvSpPr/>
            <p:nvPr/>
          </p:nvSpPr>
          <p:spPr>
            <a:xfrm>
              <a:off x="1183827" y="1936653"/>
              <a:ext cx="4647565" cy="0"/>
            </a:xfrm>
            <a:custGeom>
              <a:avLst/>
              <a:gdLst/>
              <a:ahLst/>
              <a:cxnLst/>
              <a:rect l="l" t="t" r="r" b="b"/>
              <a:pathLst>
                <a:path w="4647565">
                  <a:moveTo>
                    <a:pt x="0" y="0"/>
                  </a:moveTo>
                  <a:lnTo>
                    <a:pt x="4647437" y="0"/>
                  </a:lnTo>
                </a:path>
              </a:pathLst>
            </a:custGeom>
            <a:ln w="7772">
              <a:solidFill>
                <a:srgbClr val="000000"/>
              </a:solidFill>
              <a:prstDash val="dash"/>
            </a:ln>
          </p:spPr>
          <p:txBody>
            <a:bodyPr wrap="square" lIns="0" tIns="0" rIns="0" bIns="0" rtlCol="0"/>
            <a:lstStyle/>
            <a:p>
              <a:endParaRPr dirty="0"/>
            </a:p>
          </p:txBody>
        </p:sp>
      </p:grpSp>
      <p:sp>
        <p:nvSpPr>
          <p:cNvPr id="517" name="object 517"/>
          <p:cNvSpPr txBox="1"/>
          <p:nvPr/>
        </p:nvSpPr>
        <p:spPr>
          <a:xfrm>
            <a:off x="678111" y="1357474"/>
            <a:ext cx="169277" cy="1645285"/>
          </a:xfrm>
          <a:prstGeom prst="rect">
            <a:avLst/>
          </a:prstGeom>
        </p:spPr>
        <p:txBody>
          <a:bodyPr vert="vert270" wrap="square" lIns="0" tIns="3810" rIns="0" bIns="0" rtlCol="0">
            <a:spAutoFit/>
          </a:bodyPr>
          <a:lstStyle/>
          <a:p>
            <a:pPr marL="12700">
              <a:lnSpc>
                <a:spcPct val="100000"/>
              </a:lnSpc>
              <a:spcBef>
                <a:spcPts val="30"/>
              </a:spcBef>
            </a:pPr>
            <a:r>
              <a:rPr sz="1100" b="1" spc="-65" dirty="0">
                <a:latin typeface="Arial"/>
                <a:cs typeface="Arial"/>
              </a:rPr>
              <a:t>Change</a:t>
            </a:r>
            <a:r>
              <a:rPr sz="1100" b="1" spc="-25" dirty="0">
                <a:latin typeface="Arial"/>
                <a:cs typeface="Arial"/>
              </a:rPr>
              <a:t> </a:t>
            </a:r>
            <a:r>
              <a:rPr lang="en-GB" sz="1100" b="1" spc="-70" dirty="0">
                <a:latin typeface="Arial"/>
                <a:cs typeface="Arial"/>
              </a:rPr>
              <a:t>f</a:t>
            </a:r>
            <a:r>
              <a:rPr sz="1100" b="1" spc="-70" dirty="0">
                <a:latin typeface="Arial"/>
                <a:cs typeface="Arial"/>
              </a:rPr>
              <a:t>rom</a:t>
            </a:r>
            <a:r>
              <a:rPr sz="1100" b="1" spc="-20" dirty="0">
                <a:latin typeface="Arial"/>
                <a:cs typeface="Arial"/>
              </a:rPr>
              <a:t> </a:t>
            </a:r>
            <a:r>
              <a:rPr lang="en-GB" sz="1100" b="1" spc="-55" dirty="0">
                <a:latin typeface="Arial"/>
                <a:cs typeface="Arial"/>
              </a:rPr>
              <a:t>b</a:t>
            </a:r>
            <a:r>
              <a:rPr sz="1100" b="1" spc="-55" dirty="0">
                <a:latin typeface="Arial"/>
                <a:cs typeface="Arial"/>
              </a:rPr>
              <a:t>aseline</a:t>
            </a:r>
            <a:r>
              <a:rPr sz="1100" b="1" spc="-20" dirty="0">
                <a:latin typeface="Arial"/>
                <a:cs typeface="Arial"/>
              </a:rPr>
              <a:t> </a:t>
            </a:r>
            <a:r>
              <a:rPr sz="1100" b="1" spc="-25" dirty="0">
                <a:latin typeface="Arial"/>
                <a:cs typeface="Arial"/>
              </a:rPr>
              <a:t>(%)</a:t>
            </a:r>
            <a:endParaRPr sz="1100" dirty="0">
              <a:latin typeface="Arial"/>
              <a:cs typeface="Arial"/>
            </a:endParaRPr>
          </a:p>
        </p:txBody>
      </p:sp>
      <p:sp>
        <p:nvSpPr>
          <p:cNvPr id="519" name="object 519"/>
          <p:cNvSpPr txBox="1">
            <a:spLocks noGrp="1"/>
          </p:cNvSpPr>
          <p:nvPr>
            <p:ph type="title"/>
          </p:nvPr>
        </p:nvSpPr>
        <p:spPr/>
        <p:txBody>
          <a:bodyPr/>
          <a:lstStyle/>
          <a:p>
            <a:r>
              <a:rPr lang="en-GB" dirty="0"/>
              <a:t>Confirmed Response at IA1</a:t>
            </a:r>
          </a:p>
        </p:txBody>
      </p:sp>
      <p:sp>
        <p:nvSpPr>
          <p:cNvPr id="585" name="Content Placeholder 584">
            <a:extLst>
              <a:ext uri="{FF2B5EF4-FFF2-40B4-BE49-F238E27FC236}">
                <a16:creationId xmlns:a16="http://schemas.microsoft.com/office/drawing/2014/main" id="{BC591AA1-B3ED-3F42-B8CF-0215D55389A7}"/>
              </a:ext>
            </a:extLst>
          </p:cNvPr>
          <p:cNvSpPr>
            <a:spLocks noGrp="1"/>
          </p:cNvSpPr>
          <p:nvPr>
            <p:ph sz="quarter" idx="15"/>
          </p:nvPr>
        </p:nvSpPr>
        <p:spPr>
          <a:xfrm>
            <a:off x="281743" y="6598800"/>
            <a:ext cx="11127824" cy="274272"/>
          </a:xfrm>
        </p:spPr>
        <p:txBody>
          <a:bodyPr anchor="b" anchorCtr="0"/>
          <a:lstStyle/>
          <a:p>
            <a:pPr>
              <a:lnSpc>
                <a:spcPct val="90000"/>
              </a:lnSpc>
              <a:spcBef>
                <a:spcPts val="0"/>
              </a:spcBef>
              <a:spcAft>
                <a:spcPts val="100"/>
              </a:spcAft>
            </a:pPr>
            <a:r>
              <a:rPr lang="en-GB" sz="900" dirty="0"/>
              <a:t>CI, confidence interval; CR, complete response; DCR, disease control rate; ORR, objective response rate; PD, progressive disease; PR, partial response; SD, stable disease</a:t>
            </a:r>
          </a:p>
          <a:p>
            <a:pPr>
              <a:lnSpc>
                <a:spcPct val="90000"/>
              </a:lnSpc>
              <a:spcBef>
                <a:spcPts val="0"/>
              </a:spcBef>
              <a:spcAft>
                <a:spcPts val="100"/>
              </a:spcAft>
            </a:pPr>
            <a:r>
              <a:rPr lang="en-GB" sz="900" baseline="30000" dirty="0"/>
              <a:t>a</a:t>
            </a:r>
            <a:r>
              <a:rPr lang="en-GB" sz="900" dirty="0"/>
              <a:t> Participants with RECIST-measurable disease at baseline and ≥1 post-baseline measurement evaluable for change from baseline in target lesions. </a:t>
            </a:r>
            <a:r>
              <a:rPr lang="en-GB" sz="900" baseline="30000" dirty="0"/>
              <a:t>b</a:t>
            </a:r>
            <a:r>
              <a:rPr lang="en-GB" sz="900" dirty="0"/>
              <a:t> Calculated using the Miettinen and Nurminen method stratified by the randomisation stratification factors. </a:t>
            </a:r>
            <a:r>
              <a:rPr lang="en-GB" sz="900" baseline="30000" dirty="0"/>
              <a:t>c</a:t>
            </a:r>
            <a:r>
              <a:rPr lang="en-GB" sz="900" dirty="0"/>
              <a:t> Calculated in participants with best response of CR or PR. </a:t>
            </a:r>
            <a:r>
              <a:rPr lang="en-GB" sz="900" baseline="30000" dirty="0"/>
              <a:t>d</a:t>
            </a:r>
            <a:r>
              <a:rPr lang="en-GB" sz="900" dirty="0"/>
              <a:t> Kaplan-Meier estimation. The treatment regimen in both arms included trastuzumab and chemotherapy. Data cutoff date: June 17, 2020.</a:t>
            </a:r>
          </a:p>
          <a:p>
            <a:pPr>
              <a:lnSpc>
                <a:spcPct val="90000"/>
              </a:lnSpc>
              <a:spcBef>
                <a:spcPts val="0"/>
              </a:spcBef>
              <a:spcAft>
                <a:spcPts val="100"/>
              </a:spcAft>
            </a:pPr>
            <a:r>
              <a:rPr lang="en-GB" sz="900" dirty="0" err="1">
                <a:effectLst/>
              </a:rPr>
              <a:t>Janjigian</a:t>
            </a:r>
            <a:r>
              <a:rPr lang="en-GB" sz="900" dirty="0">
                <a:effectLst/>
              </a:rPr>
              <a:t> et al. Ann </a:t>
            </a:r>
            <a:r>
              <a:rPr lang="en-GB" sz="900" dirty="0" err="1">
                <a:effectLst/>
              </a:rPr>
              <a:t>Onco</a:t>
            </a:r>
            <a:r>
              <a:rPr lang="en-GB" sz="900" dirty="0">
                <a:effectLst/>
              </a:rPr>
              <a:t>. 2021; 32 </a:t>
            </a:r>
            <a:r>
              <a:rPr lang="en-GB" sz="900" dirty="0" err="1">
                <a:effectLst/>
              </a:rPr>
              <a:t>suppl</a:t>
            </a:r>
            <a:r>
              <a:rPr lang="en-GB" sz="900" dirty="0">
                <a:effectLst/>
              </a:rPr>
              <a:t> 3: S277</a:t>
            </a:r>
          </a:p>
          <a:p>
            <a:pPr>
              <a:lnSpc>
                <a:spcPct val="90000"/>
              </a:lnSpc>
              <a:spcBef>
                <a:spcPts val="0"/>
              </a:spcBef>
              <a:spcAft>
                <a:spcPts val="100"/>
              </a:spcAft>
            </a:pPr>
            <a:endParaRPr lang="en-GB" sz="950" dirty="0"/>
          </a:p>
        </p:txBody>
      </p:sp>
      <p:sp>
        <p:nvSpPr>
          <p:cNvPr id="573" name="object 573"/>
          <p:cNvSpPr/>
          <p:nvPr/>
        </p:nvSpPr>
        <p:spPr>
          <a:xfrm>
            <a:off x="282668" y="808639"/>
            <a:ext cx="11621135" cy="2720340"/>
          </a:xfrm>
          <a:custGeom>
            <a:avLst/>
            <a:gdLst/>
            <a:ahLst/>
            <a:cxnLst/>
            <a:rect l="l" t="t" r="r" b="b"/>
            <a:pathLst>
              <a:path w="11621135" h="2720340">
                <a:moveTo>
                  <a:pt x="0" y="180538"/>
                </a:moveTo>
                <a:lnTo>
                  <a:pt x="6448" y="132544"/>
                </a:lnTo>
                <a:lnTo>
                  <a:pt x="24648" y="89417"/>
                </a:lnTo>
                <a:lnTo>
                  <a:pt x="52878" y="52878"/>
                </a:lnTo>
                <a:lnTo>
                  <a:pt x="89417" y="24648"/>
                </a:lnTo>
                <a:lnTo>
                  <a:pt x="132543" y="6449"/>
                </a:lnTo>
                <a:lnTo>
                  <a:pt x="180538" y="0"/>
                </a:lnTo>
                <a:lnTo>
                  <a:pt x="11440194" y="0"/>
                </a:lnTo>
                <a:lnTo>
                  <a:pt x="11488188" y="6449"/>
                </a:lnTo>
                <a:lnTo>
                  <a:pt x="11531315" y="24648"/>
                </a:lnTo>
                <a:lnTo>
                  <a:pt x="11567854" y="52878"/>
                </a:lnTo>
                <a:lnTo>
                  <a:pt x="11596084" y="89417"/>
                </a:lnTo>
                <a:lnTo>
                  <a:pt x="11614283" y="132544"/>
                </a:lnTo>
                <a:lnTo>
                  <a:pt x="11620732" y="180538"/>
                </a:lnTo>
                <a:lnTo>
                  <a:pt x="11620732" y="2539262"/>
                </a:lnTo>
                <a:lnTo>
                  <a:pt x="11614283" y="2587256"/>
                </a:lnTo>
                <a:lnTo>
                  <a:pt x="11596084" y="2630383"/>
                </a:lnTo>
                <a:lnTo>
                  <a:pt x="11567854" y="2666922"/>
                </a:lnTo>
                <a:lnTo>
                  <a:pt x="11531315" y="2695152"/>
                </a:lnTo>
                <a:lnTo>
                  <a:pt x="11488188" y="2713352"/>
                </a:lnTo>
                <a:lnTo>
                  <a:pt x="11440194" y="2719801"/>
                </a:lnTo>
                <a:lnTo>
                  <a:pt x="180538" y="2719801"/>
                </a:lnTo>
                <a:lnTo>
                  <a:pt x="132543" y="2713352"/>
                </a:lnTo>
                <a:lnTo>
                  <a:pt x="89417" y="2695152"/>
                </a:lnTo>
                <a:lnTo>
                  <a:pt x="52878" y="2666922"/>
                </a:lnTo>
                <a:lnTo>
                  <a:pt x="24648" y="2630383"/>
                </a:lnTo>
                <a:lnTo>
                  <a:pt x="6448" y="2587256"/>
                </a:lnTo>
                <a:lnTo>
                  <a:pt x="0" y="2539262"/>
                </a:lnTo>
                <a:lnTo>
                  <a:pt x="0" y="180538"/>
                </a:lnTo>
                <a:close/>
              </a:path>
            </a:pathLst>
          </a:custGeom>
          <a:ln w="31750">
            <a:solidFill>
              <a:schemeClr val="tx2"/>
            </a:solidFill>
          </a:ln>
        </p:spPr>
        <p:txBody>
          <a:bodyPr wrap="square" lIns="0" tIns="0" rIns="0" bIns="0" rtlCol="0"/>
          <a:lstStyle/>
          <a:p>
            <a:endParaRPr dirty="0"/>
          </a:p>
        </p:txBody>
      </p:sp>
      <p:sp>
        <p:nvSpPr>
          <p:cNvPr id="575" name="object 575"/>
          <p:cNvSpPr/>
          <p:nvPr/>
        </p:nvSpPr>
        <p:spPr>
          <a:xfrm>
            <a:off x="282668" y="3691783"/>
            <a:ext cx="11622405" cy="2451525"/>
          </a:xfrm>
          <a:custGeom>
            <a:avLst/>
            <a:gdLst/>
            <a:ahLst/>
            <a:cxnLst/>
            <a:rect l="l" t="t" r="r" b="b"/>
            <a:pathLst>
              <a:path w="11622405" h="2750820">
                <a:moveTo>
                  <a:pt x="0" y="182589"/>
                </a:moveTo>
                <a:lnTo>
                  <a:pt x="6522" y="134049"/>
                </a:lnTo>
                <a:lnTo>
                  <a:pt x="24928" y="90432"/>
                </a:lnTo>
                <a:lnTo>
                  <a:pt x="53479" y="53479"/>
                </a:lnTo>
                <a:lnTo>
                  <a:pt x="90432" y="24928"/>
                </a:lnTo>
                <a:lnTo>
                  <a:pt x="134049" y="6522"/>
                </a:lnTo>
                <a:lnTo>
                  <a:pt x="182588" y="0"/>
                </a:lnTo>
                <a:lnTo>
                  <a:pt x="11439247" y="0"/>
                </a:lnTo>
                <a:lnTo>
                  <a:pt x="11487786" y="6522"/>
                </a:lnTo>
                <a:lnTo>
                  <a:pt x="11531403" y="24928"/>
                </a:lnTo>
                <a:lnTo>
                  <a:pt x="11568357" y="53479"/>
                </a:lnTo>
                <a:lnTo>
                  <a:pt x="11596907" y="90432"/>
                </a:lnTo>
                <a:lnTo>
                  <a:pt x="11615314" y="134049"/>
                </a:lnTo>
                <a:lnTo>
                  <a:pt x="11621836" y="182589"/>
                </a:lnTo>
                <a:lnTo>
                  <a:pt x="11621836" y="2568158"/>
                </a:lnTo>
                <a:lnTo>
                  <a:pt x="11615314" y="2616697"/>
                </a:lnTo>
                <a:lnTo>
                  <a:pt x="11596907" y="2660314"/>
                </a:lnTo>
                <a:lnTo>
                  <a:pt x="11568357" y="2697268"/>
                </a:lnTo>
                <a:lnTo>
                  <a:pt x="11531403" y="2725818"/>
                </a:lnTo>
                <a:lnTo>
                  <a:pt x="11487786" y="2744225"/>
                </a:lnTo>
                <a:lnTo>
                  <a:pt x="11439247" y="2750747"/>
                </a:lnTo>
                <a:lnTo>
                  <a:pt x="182588" y="2750747"/>
                </a:lnTo>
                <a:lnTo>
                  <a:pt x="134049" y="2744225"/>
                </a:lnTo>
                <a:lnTo>
                  <a:pt x="90432" y="2725818"/>
                </a:lnTo>
                <a:lnTo>
                  <a:pt x="53479" y="2697268"/>
                </a:lnTo>
                <a:lnTo>
                  <a:pt x="24928" y="2660314"/>
                </a:lnTo>
                <a:lnTo>
                  <a:pt x="6522" y="2616697"/>
                </a:lnTo>
                <a:lnTo>
                  <a:pt x="0" y="2568158"/>
                </a:lnTo>
                <a:lnTo>
                  <a:pt x="0" y="182589"/>
                </a:lnTo>
                <a:close/>
              </a:path>
            </a:pathLst>
          </a:custGeom>
          <a:ln w="31750">
            <a:solidFill>
              <a:schemeClr val="tx2"/>
            </a:solidFill>
          </a:ln>
        </p:spPr>
        <p:txBody>
          <a:bodyPr wrap="square" lIns="0" tIns="0" rIns="0" bIns="0" rtlCol="0"/>
          <a:lstStyle/>
          <a:p>
            <a:endParaRPr dirty="0"/>
          </a:p>
        </p:txBody>
      </p:sp>
      <p:graphicFrame>
        <p:nvGraphicFramePr>
          <p:cNvPr id="590" name="Table 589">
            <a:extLst>
              <a:ext uri="{FF2B5EF4-FFF2-40B4-BE49-F238E27FC236}">
                <a16:creationId xmlns:a16="http://schemas.microsoft.com/office/drawing/2014/main" id="{02AFF001-1360-FD4D-BDED-A9536A478615}"/>
              </a:ext>
            </a:extLst>
          </p:cNvPr>
          <p:cNvGraphicFramePr>
            <a:graphicFrameLocks noGrp="1"/>
          </p:cNvGraphicFramePr>
          <p:nvPr/>
        </p:nvGraphicFramePr>
        <p:xfrm>
          <a:off x="451028" y="3813243"/>
          <a:ext cx="3676590" cy="1950720"/>
        </p:xfrm>
        <a:graphic>
          <a:graphicData uri="http://schemas.openxmlformats.org/drawingml/2006/table">
            <a:tbl>
              <a:tblPr firstRow="1" bandRow="1">
                <a:tableStyleId>{5C22544A-7EE6-4342-B048-85BDC9FD1C3A}</a:tableStyleId>
              </a:tblPr>
              <a:tblGrid>
                <a:gridCol w="1324492">
                  <a:extLst>
                    <a:ext uri="{9D8B030D-6E8A-4147-A177-3AD203B41FA5}">
                      <a16:colId xmlns:a16="http://schemas.microsoft.com/office/drawing/2014/main" val="206331726"/>
                    </a:ext>
                  </a:extLst>
                </a:gridCol>
                <a:gridCol w="1176049">
                  <a:extLst>
                    <a:ext uri="{9D8B030D-6E8A-4147-A177-3AD203B41FA5}">
                      <a16:colId xmlns:a16="http://schemas.microsoft.com/office/drawing/2014/main" val="3193847432"/>
                    </a:ext>
                  </a:extLst>
                </a:gridCol>
                <a:gridCol w="1176049">
                  <a:extLst>
                    <a:ext uri="{9D8B030D-6E8A-4147-A177-3AD203B41FA5}">
                      <a16:colId xmlns:a16="http://schemas.microsoft.com/office/drawing/2014/main" val="3580492019"/>
                    </a:ext>
                  </a:extLst>
                </a:gridCol>
              </a:tblGrid>
              <a:tr h="370840">
                <a:tc>
                  <a:txBody>
                    <a:bodyPr/>
                    <a:lstStyle/>
                    <a:p>
                      <a:r>
                        <a:rPr lang="en-GB" sz="1300" dirty="0">
                          <a:latin typeface="Arial" panose="020B0604020202020204" pitchFamily="34" charset="0"/>
                          <a:cs typeface="Arial" panose="020B0604020202020204" pitchFamily="34" charset="0"/>
                        </a:rPr>
                        <a:t>ORR and DCR,</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 (95% CI)</a:t>
                      </a:r>
                    </a:p>
                  </a:txBody>
                  <a:tcPr marL="55440" marR="19440"/>
                </a:tc>
                <a:tc>
                  <a:txBody>
                    <a:bodyPr/>
                    <a:lstStyle/>
                    <a:p>
                      <a:pPr algn="ctr"/>
                      <a:r>
                        <a:rPr lang="en-GB" sz="1300" dirty="0">
                          <a:latin typeface="Arial" panose="020B0604020202020204" pitchFamily="34" charset="0"/>
                          <a:cs typeface="Arial" panose="020B0604020202020204" pitchFamily="34" charset="0"/>
                        </a:rPr>
                        <a:t>Pembro Arm</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(N=133)</a:t>
                      </a:r>
                    </a:p>
                  </a:txBody>
                  <a:tcPr marL="19440" marR="19440">
                    <a:solidFill>
                      <a:schemeClr val="tx2"/>
                    </a:solidFill>
                  </a:tcPr>
                </a:tc>
                <a:tc>
                  <a:txBody>
                    <a:bodyPr/>
                    <a:lstStyle/>
                    <a:p>
                      <a:pPr algn="ctr"/>
                      <a:r>
                        <a:rPr lang="en-GB" sz="1300" dirty="0">
                          <a:latin typeface="Arial" panose="020B0604020202020204" pitchFamily="34" charset="0"/>
                          <a:cs typeface="Arial" panose="020B0604020202020204" pitchFamily="34" charset="0"/>
                        </a:rPr>
                        <a:t>Placebo Arm</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(N=131)</a:t>
                      </a:r>
                    </a:p>
                  </a:txBody>
                  <a:tcPr marL="19440" marR="19440">
                    <a:solidFill>
                      <a:schemeClr val="accent6"/>
                    </a:solidFill>
                  </a:tcPr>
                </a:tc>
                <a:extLst>
                  <a:ext uri="{0D108BD9-81ED-4DB2-BD59-A6C34878D82A}">
                    <a16:rowId xmlns:a16="http://schemas.microsoft.com/office/drawing/2014/main" val="1233911433"/>
                  </a:ext>
                </a:extLst>
              </a:tr>
              <a:tr h="370840">
                <a:tc>
                  <a:txBody>
                    <a:bodyPr/>
                    <a:lstStyle/>
                    <a:p>
                      <a:r>
                        <a:rPr lang="en-GB" sz="1300" b="1" dirty="0">
                          <a:latin typeface="Arial" panose="020B0604020202020204" pitchFamily="34" charset="0"/>
                          <a:cs typeface="Arial" panose="020B0604020202020204" pitchFamily="34" charset="0"/>
                        </a:rPr>
                        <a:t>ORR</a:t>
                      </a:r>
                    </a:p>
                  </a:txBody>
                  <a:tcPr marL="55440" marR="19440"/>
                </a:tc>
                <a:tc>
                  <a:txBody>
                    <a:bodyPr/>
                    <a:lstStyle/>
                    <a:p>
                      <a:pPr algn="ctr"/>
                      <a:r>
                        <a:rPr lang="en-GB" sz="1300" dirty="0">
                          <a:latin typeface="Arial" panose="020B0604020202020204" pitchFamily="34" charset="0"/>
                          <a:cs typeface="Arial" panose="020B0604020202020204" pitchFamily="34" charset="0"/>
                        </a:rPr>
                        <a:t>74.4%</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(66.2-81.6)</a:t>
                      </a:r>
                    </a:p>
                  </a:txBody>
                  <a:tcPr marL="19440" marR="19440"/>
                </a:tc>
                <a:tc>
                  <a:txBody>
                    <a:bodyPr/>
                    <a:lstStyle/>
                    <a:p>
                      <a:pPr algn="ctr"/>
                      <a:r>
                        <a:rPr lang="en-GB" sz="1300" dirty="0">
                          <a:latin typeface="Arial" panose="020B0604020202020204" pitchFamily="34" charset="0"/>
                          <a:cs typeface="Arial" panose="020B0604020202020204" pitchFamily="34" charset="0"/>
                        </a:rPr>
                        <a:t>51.9%</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(43.0-60.7)</a:t>
                      </a:r>
                    </a:p>
                  </a:txBody>
                  <a:tcPr marL="19440" marR="19440"/>
                </a:tc>
                <a:extLst>
                  <a:ext uri="{0D108BD9-81ED-4DB2-BD59-A6C34878D82A}">
                    <a16:rowId xmlns:a16="http://schemas.microsoft.com/office/drawing/2014/main" val="3206724570"/>
                  </a:ext>
                </a:extLst>
              </a:tr>
              <a:tr h="370840">
                <a:tc>
                  <a:txBody>
                    <a:bodyPr/>
                    <a:lstStyle/>
                    <a:p>
                      <a:r>
                        <a:rPr lang="en-GB" sz="1300" b="1" dirty="0">
                          <a:latin typeface="Arial" panose="020B0604020202020204" pitchFamily="34" charset="0"/>
                          <a:cs typeface="Arial" panose="020B0604020202020204" pitchFamily="34" charset="0"/>
                        </a:rPr>
                        <a:t>ORR difference</a:t>
                      </a:r>
                      <a:r>
                        <a:rPr lang="en-GB" sz="1300" b="1" baseline="30000" dirty="0">
                          <a:latin typeface="Arial" panose="020B0604020202020204" pitchFamily="34" charset="0"/>
                          <a:cs typeface="Arial" panose="020B0604020202020204" pitchFamily="34" charset="0"/>
                        </a:rPr>
                        <a:t>b</a:t>
                      </a:r>
                    </a:p>
                  </a:txBody>
                  <a:tcPr marL="55440" marR="19440"/>
                </a:tc>
                <a:tc gridSpan="2">
                  <a:txBody>
                    <a:bodyPr/>
                    <a:lstStyle/>
                    <a:p>
                      <a:pPr algn="ctr"/>
                      <a:r>
                        <a:rPr lang="en-GB" sz="1300" dirty="0">
                          <a:latin typeface="Arial" panose="020B0604020202020204" pitchFamily="34" charset="0"/>
                          <a:cs typeface="Arial" panose="020B0604020202020204" pitchFamily="34" charset="0"/>
                        </a:rPr>
                        <a:t>22.7% (11.2-33.7)</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P=0.00006</a:t>
                      </a:r>
                    </a:p>
                  </a:txBody>
                  <a:tcPr marL="19440" marR="19440"/>
                </a:tc>
                <a:tc hMerge="1">
                  <a:txBody>
                    <a:bodyPr/>
                    <a:lstStyle/>
                    <a:p>
                      <a:pPr algn="ctr"/>
                      <a:endParaRPr lang="en-GB" sz="1300" dirty="0">
                        <a:latin typeface="Arial" panose="020B0604020202020204" pitchFamily="34" charset="0"/>
                        <a:cs typeface="Arial" panose="020B0604020202020204" pitchFamily="34" charset="0"/>
                      </a:endParaRPr>
                    </a:p>
                  </a:txBody>
                  <a:tcPr marL="19440" marR="19440"/>
                </a:tc>
                <a:extLst>
                  <a:ext uri="{0D108BD9-81ED-4DB2-BD59-A6C34878D82A}">
                    <a16:rowId xmlns:a16="http://schemas.microsoft.com/office/drawing/2014/main" val="1069038945"/>
                  </a:ext>
                </a:extLst>
              </a:tr>
              <a:tr h="370840">
                <a:tc>
                  <a:txBody>
                    <a:bodyPr/>
                    <a:lstStyle/>
                    <a:p>
                      <a:r>
                        <a:rPr lang="en-GB" sz="1300" b="1" dirty="0">
                          <a:latin typeface="Arial" panose="020B0604020202020204" pitchFamily="34" charset="0"/>
                          <a:cs typeface="Arial" panose="020B0604020202020204" pitchFamily="34" charset="0"/>
                        </a:rPr>
                        <a:t>DCR</a:t>
                      </a:r>
                    </a:p>
                  </a:txBody>
                  <a:tcPr marL="55440" marR="19440"/>
                </a:tc>
                <a:tc>
                  <a:txBody>
                    <a:bodyPr/>
                    <a:lstStyle/>
                    <a:p>
                      <a:pPr algn="ctr"/>
                      <a:r>
                        <a:rPr lang="en-GB" sz="1300" dirty="0">
                          <a:latin typeface="Arial" panose="020B0604020202020204" pitchFamily="34" charset="0"/>
                          <a:cs typeface="Arial" panose="020B0604020202020204" pitchFamily="34" charset="0"/>
                        </a:rPr>
                        <a:t>96.2%</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(91.4-98.8)</a:t>
                      </a:r>
                    </a:p>
                  </a:txBody>
                  <a:tcPr marL="19440" marR="19440"/>
                </a:tc>
                <a:tc>
                  <a:txBody>
                    <a:bodyPr/>
                    <a:lstStyle/>
                    <a:p>
                      <a:pPr algn="ctr"/>
                      <a:r>
                        <a:rPr lang="en-GB" sz="1300" dirty="0">
                          <a:latin typeface="Arial" panose="020B0604020202020204" pitchFamily="34" charset="0"/>
                          <a:cs typeface="Arial" panose="020B0604020202020204" pitchFamily="34" charset="0"/>
                        </a:rPr>
                        <a:t>89.3%</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(82.7-94.0)</a:t>
                      </a:r>
                    </a:p>
                  </a:txBody>
                  <a:tcPr marL="19440" marR="19440"/>
                </a:tc>
                <a:extLst>
                  <a:ext uri="{0D108BD9-81ED-4DB2-BD59-A6C34878D82A}">
                    <a16:rowId xmlns:a16="http://schemas.microsoft.com/office/drawing/2014/main" val="552008954"/>
                  </a:ext>
                </a:extLst>
              </a:tr>
            </a:tbl>
          </a:graphicData>
        </a:graphic>
      </p:graphicFrame>
      <p:graphicFrame>
        <p:nvGraphicFramePr>
          <p:cNvPr id="591" name="Table 590">
            <a:extLst>
              <a:ext uri="{FF2B5EF4-FFF2-40B4-BE49-F238E27FC236}">
                <a16:creationId xmlns:a16="http://schemas.microsoft.com/office/drawing/2014/main" id="{76C81566-9652-9D49-879E-7571F7E1A70B}"/>
              </a:ext>
            </a:extLst>
          </p:cNvPr>
          <p:cNvGraphicFramePr>
            <a:graphicFrameLocks noGrp="1"/>
          </p:cNvGraphicFramePr>
          <p:nvPr/>
        </p:nvGraphicFramePr>
        <p:xfrm>
          <a:off x="2449895" y="981856"/>
          <a:ext cx="2320219" cy="822960"/>
        </p:xfrm>
        <a:graphic>
          <a:graphicData uri="http://schemas.openxmlformats.org/drawingml/2006/table">
            <a:tbl>
              <a:tblPr firstRow="1" bandRow="1">
                <a:tableStyleId>{5C22544A-7EE6-4342-B048-85BDC9FD1C3A}</a:tableStyleId>
              </a:tblPr>
              <a:tblGrid>
                <a:gridCol w="1551565">
                  <a:extLst>
                    <a:ext uri="{9D8B030D-6E8A-4147-A177-3AD203B41FA5}">
                      <a16:colId xmlns:a16="http://schemas.microsoft.com/office/drawing/2014/main" val="206331726"/>
                    </a:ext>
                  </a:extLst>
                </a:gridCol>
                <a:gridCol w="768654">
                  <a:extLst>
                    <a:ext uri="{9D8B030D-6E8A-4147-A177-3AD203B41FA5}">
                      <a16:colId xmlns:a16="http://schemas.microsoft.com/office/drawing/2014/main" val="3193847432"/>
                    </a:ext>
                  </a:extLst>
                </a:gridCol>
              </a:tblGrid>
              <a:tr h="0">
                <a:tc>
                  <a:txBody>
                    <a:bodyPr/>
                    <a:lstStyle/>
                    <a:p>
                      <a:r>
                        <a:rPr lang="en-GB" sz="1200" dirty="0">
                          <a:latin typeface="Arial" panose="020B0604020202020204" pitchFamily="34" charset="0"/>
                          <a:cs typeface="Arial" panose="020B0604020202020204" pitchFamily="34" charset="0"/>
                        </a:rPr>
                        <a:t>Pembro Arm</a:t>
                      </a:r>
                    </a:p>
                  </a:txBody>
                  <a:tcPr marL="55440" marR="19440"/>
                </a:tc>
                <a:tc>
                  <a:txBody>
                    <a:bodyPr/>
                    <a:lstStyle/>
                    <a:p>
                      <a:pPr algn="ctr"/>
                      <a:r>
                        <a:rPr lang="en-GB" sz="1200" dirty="0">
                          <a:latin typeface="Arial" panose="020B0604020202020204" pitchFamily="34" charset="0"/>
                          <a:cs typeface="Arial" panose="020B0604020202020204" pitchFamily="34" charset="0"/>
                        </a:rPr>
                        <a:t>N=124</a:t>
                      </a:r>
                      <a:r>
                        <a:rPr lang="en-GB" sz="1200" baseline="30000" dirty="0">
                          <a:latin typeface="Arial" panose="020B0604020202020204" pitchFamily="34" charset="0"/>
                          <a:cs typeface="Arial" panose="020B0604020202020204" pitchFamily="34" charset="0"/>
                        </a:rPr>
                        <a:t>a</a:t>
                      </a:r>
                    </a:p>
                  </a:txBody>
                  <a:tcPr marL="19440" marR="19440"/>
                </a:tc>
                <a:extLst>
                  <a:ext uri="{0D108BD9-81ED-4DB2-BD59-A6C34878D82A}">
                    <a16:rowId xmlns:a16="http://schemas.microsoft.com/office/drawing/2014/main" val="1233911433"/>
                  </a:ext>
                </a:extLst>
              </a:tr>
              <a:tr h="0">
                <a:tc>
                  <a:txBody>
                    <a:bodyPr/>
                    <a:lstStyle/>
                    <a:p>
                      <a:r>
                        <a:rPr lang="en-GB" sz="1200" b="1" dirty="0">
                          <a:latin typeface="Arial" panose="020B0604020202020204" pitchFamily="34" charset="0"/>
                          <a:cs typeface="Arial" panose="020B0604020202020204" pitchFamily="34" charset="0"/>
                        </a:rPr>
                        <a:t>Any decrease</a:t>
                      </a:r>
                    </a:p>
                  </a:txBody>
                  <a:tcPr marL="55440" marR="19440"/>
                </a:tc>
                <a:tc>
                  <a:txBody>
                    <a:bodyPr/>
                    <a:lstStyle/>
                    <a:p>
                      <a:pPr algn="ctr"/>
                      <a:r>
                        <a:rPr lang="en-GB" sz="1200" dirty="0">
                          <a:latin typeface="Arial" panose="020B0604020202020204" pitchFamily="34" charset="0"/>
                          <a:cs typeface="Arial" panose="020B0604020202020204" pitchFamily="34" charset="0"/>
                        </a:rPr>
                        <a:t>97%</a:t>
                      </a:r>
                    </a:p>
                  </a:txBody>
                  <a:tcPr marL="19440" marR="19440"/>
                </a:tc>
                <a:extLst>
                  <a:ext uri="{0D108BD9-81ED-4DB2-BD59-A6C34878D82A}">
                    <a16:rowId xmlns:a16="http://schemas.microsoft.com/office/drawing/2014/main" val="3206724570"/>
                  </a:ext>
                </a:extLst>
              </a:tr>
              <a:tr h="0">
                <a:tc>
                  <a:txBody>
                    <a:bodyPr/>
                    <a:lstStyle/>
                    <a:p>
                      <a:r>
                        <a:rPr lang="en-GB" sz="1200" b="1" dirty="0">
                          <a:latin typeface="Arial" panose="020B0604020202020204" pitchFamily="34" charset="0"/>
                          <a:cs typeface="Arial" panose="020B0604020202020204" pitchFamily="34" charset="0"/>
                        </a:rPr>
                        <a:t>Decrease of ≥80%</a:t>
                      </a:r>
                      <a:endParaRPr lang="en-GB" sz="1200" b="1" baseline="30000" dirty="0">
                        <a:latin typeface="Arial" panose="020B0604020202020204" pitchFamily="34" charset="0"/>
                        <a:cs typeface="Arial" panose="020B0604020202020204" pitchFamily="34" charset="0"/>
                      </a:endParaRPr>
                    </a:p>
                  </a:txBody>
                  <a:tcPr marL="55440" marR="19440"/>
                </a:tc>
                <a:tc>
                  <a:txBody>
                    <a:bodyPr/>
                    <a:lstStyle/>
                    <a:p>
                      <a:pPr algn="ctr"/>
                      <a:r>
                        <a:rPr lang="en-GB" sz="1200" dirty="0">
                          <a:latin typeface="Arial" panose="020B0604020202020204" pitchFamily="34" charset="0"/>
                          <a:cs typeface="Arial" panose="020B0604020202020204" pitchFamily="34" charset="0"/>
                        </a:rPr>
                        <a:t>32%</a:t>
                      </a:r>
                    </a:p>
                  </a:txBody>
                  <a:tcPr marL="19440" marR="19440"/>
                </a:tc>
                <a:extLst>
                  <a:ext uri="{0D108BD9-81ED-4DB2-BD59-A6C34878D82A}">
                    <a16:rowId xmlns:a16="http://schemas.microsoft.com/office/drawing/2014/main" val="1069038945"/>
                  </a:ext>
                </a:extLst>
              </a:tr>
            </a:tbl>
          </a:graphicData>
        </a:graphic>
      </p:graphicFrame>
      <p:graphicFrame>
        <p:nvGraphicFramePr>
          <p:cNvPr id="592" name="Table 591">
            <a:extLst>
              <a:ext uri="{FF2B5EF4-FFF2-40B4-BE49-F238E27FC236}">
                <a16:creationId xmlns:a16="http://schemas.microsoft.com/office/drawing/2014/main" id="{423E1FEC-1EAD-BE40-881F-2C7DFDA75979}"/>
              </a:ext>
            </a:extLst>
          </p:cNvPr>
          <p:cNvGraphicFramePr>
            <a:graphicFrameLocks noGrp="1"/>
          </p:cNvGraphicFramePr>
          <p:nvPr/>
        </p:nvGraphicFramePr>
        <p:xfrm>
          <a:off x="8227702" y="936136"/>
          <a:ext cx="2320219" cy="868680"/>
        </p:xfrm>
        <a:graphic>
          <a:graphicData uri="http://schemas.openxmlformats.org/drawingml/2006/table">
            <a:tbl>
              <a:tblPr firstRow="1" bandRow="1">
                <a:tableStyleId>{5C22544A-7EE6-4342-B048-85BDC9FD1C3A}</a:tableStyleId>
              </a:tblPr>
              <a:tblGrid>
                <a:gridCol w="1551565">
                  <a:extLst>
                    <a:ext uri="{9D8B030D-6E8A-4147-A177-3AD203B41FA5}">
                      <a16:colId xmlns:a16="http://schemas.microsoft.com/office/drawing/2014/main" val="206331726"/>
                    </a:ext>
                  </a:extLst>
                </a:gridCol>
                <a:gridCol w="768654">
                  <a:extLst>
                    <a:ext uri="{9D8B030D-6E8A-4147-A177-3AD203B41FA5}">
                      <a16:colId xmlns:a16="http://schemas.microsoft.com/office/drawing/2014/main" val="3193847432"/>
                    </a:ext>
                  </a:extLst>
                </a:gridCol>
              </a:tblGrid>
              <a:tr h="0">
                <a:tc>
                  <a:txBody>
                    <a:bodyPr/>
                    <a:lstStyle/>
                    <a:p>
                      <a:r>
                        <a:rPr lang="en-GB" sz="1300" dirty="0">
                          <a:latin typeface="Arial" panose="020B0604020202020204" pitchFamily="34" charset="0"/>
                          <a:cs typeface="Arial" panose="020B0604020202020204" pitchFamily="34" charset="0"/>
                        </a:rPr>
                        <a:t>Placebo Arm</a:t>
                      </a:r>
                    </a:p>
                  </a:txBody>
                  <a:tcPr marL="55440" marR="19440"/>
                </a:tc>
                <a:tc>
                  <a:txBody>
                    <a:bodyPr/>
                    <a:lstStyle/>
                    <a:p>
                      <a:pPr algn="ctr"/>
                      <a:r>
                        <a:rPr lang="en-GB" sz="1300" dirty="0">
                          <a:latin typeface="Arial" panose="020B0604020202020204" pitchFamily="34" charset="0"/>
                          <a:cs typeface="Arial" panose="020B0604020202020204" pitchFamily="34" charset="0"/>
                        </a:rPr>
                        <a:t>N=122</a:t>
                      </a:r>
                      <a:r>
                        <a:rPr lang="en-GB" sz="1300" baseline="30000" dirty="0">
                          <a:latin typeface="Arial" panose="020B0604020202020204" pitchFamily="34" charset="0"/>
                          <a:cs typeface="Arial" panose="020B0604020202020204" pitchFamily="34" charset="0"/>
                        </a:rPr>
                        <a:t>a</a:t>
                      </a:r>
                    </a:p>
                  </a:txBody>
                  <a:tcPr marL="19440" marR="19440"/>
                </a:tc>
                <a:extLst>
                  <a:ext uri="{0D108BD9-81ED-4DB2-BD59-A6C34878D82A}">
                    <a16:rowId xmlns:a16="http://schemas.microsoft.com/office/drawing/2014/main" val="1233911433"/>
                  </a:ext>
                </a:extLst>
              </a:tr>
              <a:tr h="0">
                <a:tc>
                  <a:txBody>
                    <a:bodyPr/>
                    <a:lstStyle/>
                    <a:p>
                      <a:r>
                        <a:rPr lang="en-GB" sz="1300" b="1" dirty="0">
                          <a:latin typeface="Arial" panose="020B0604020202020204" pitchFamily="34" charset="0"/>
                          <a:cs typeface="Arial" panose="020B0604020202020204" pitchFamily="34" charset="0"/>
                        </a:rPr>
                        <a:t>Any decrease</a:t>
                      </a:r>
                    </a:p>
                  </a:txBody>
                  <a:tcPr marL="55440" marR="19440"/>
                </a:tc>
                <a:tc>
                  <a:txBody>
                    <a:bodyPr/>
                    <a:lstStyle/>
                    <a:p>
                      <a:pPr algn="ctr"/>
                      <a:r>
                        <a:rPr lang="en-GB" sz="1300" dirty="0">
                          <a:latin typeface="Arial" panose="020B0604020202020204" pitchFamily="34" charset="0"/>
                          <a:cs typeface="Arial" panose="020B0604020202020204" pitchFamily="34" charset="0"/>
                        </a:rPr>
                        <a:t>90%</a:t>
                      </a:r>
                    </a:p>
                  </a:txBody>
                  <a:tcPr marL="19440" marR="19440"/>
                </a:tc>
                <a:extLst>
                  <a:ext uri="{0D108BD9-81ED-4DB2-BD59-A6C34878D82A}">
                    <a16:rowId xmlns:a16="http://schemas.microsoft.com/office/drawing/2014/main" val="3206724570"/>
                  </a:ext>
                </a:extLst>
              </a:tr>
              <a:tr h="0">
                <a:tc>
                  <a:txBody>
                    <a:bodyPr/>
                    <a:lstStyle/>
                    <a:p>
                      <a:r>
                        <a:rPr lang="en-GB" sz="1300" b="1" dirty="0">
                          <a:latin typeface="Arial" panose="020B0604020202020204" pitchFamily="34" charset="0"/>
                          <a:cs typeface="Arial" panose="020B0604020202020204" pitchFamily="34" charset="0"/>
                        </a:rPr>
                        <a:t>Decrease of ≥80%</a:t>
                      </a:r>
                      <a:endParaRPr lang="en-GB" sz="1300" b="1" baseline="30000" dirty="0">
                        <a:latin typeface="Arial" panose="020B0604020202020204" pitchFamily="34" charset="0"/>
                        <a:cs typeface="Arial" panose="020B0604020202020204" pitchFamily="34" charset="0"/>
                      </a:endParaRPr>
                    </a:p>
                  </a:txBody>
                  <a:tcPr marL="55440" marR="19440"/>
                </a:tc>
                <a:tc>
                  <a:txBody>
                    <a:bodyPr/>
                    <a:lstStyle/>
                    <a:p>
                      <a:pPr algn="ctr"/>
                      <a:r>
                        <a:rPr lang="en-GB" sz="1300" dirty="0">
                          <a:latin typeface="Arial" panose="020B0604020202020204" pitchFamily="34" charset="0"/>
                          <a:cs typeface="Arial" panose="020B0604020202020204" pitchFamily="34" charset="0"/>
                        </a:rPr>
                        <a:t>15%</a:t>
                      </a:r>
                    </a:p>
                  </a:txBody>
                  <a:tcPr marL="19440" marR="19440"/>
                </a:tc>
                <a:extLst>
                  <a:ext uri="{0D108BD9-81ED-4DB2-BD59-A6C34878D82A}">
                    <a16:rowId xmlns:a16="http://schemas.microsoft.com/office/drawing/2014/main" val="1069038945"/>
                  </a:ext>
                </a:extLst>
              </a:tr>
            </a:tbl>
          </a:graphicData>
        </a:graphic>
      </p:graphicFrame>
      <p:sp>
        <p:nvSpPr>
          <p:cNvPr id="593" name="Rectangle 592">
            <a:extLst>
              <a:ext uri="{FF2B5EF4-FFF2-40B4-BE49-F238E27FC236}">
                <a16:creationId xmlns:a16="http://schemas.microsoft.com/office/drawing/2014/main" id="{D32ACCF3-1985-F348-A071-B4609DFE7B53}"/>
              </a:ext>
            </a:extLst>
          </p:cNvPr>
          <p:cNvSpPr/>
          <p:nvPr/>
        </p:nvSpPr>
        <p:spPr>
          <a:xfrm>
            <a:off x="463550" y="4314771"/>
            <a:ext cx="3648076" cy="966530"/>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aphicFrame>
        <p:nvGraphicFramePr>
          <p:cNvPr id="594" name="Table 593">
            <a:extLst>
              <a:ext uri="{FF2B5EF4-FFF2-40B4-BE49-F238E27FC236}">
                <a16:creationId xmlns:a16="http://schemas.microsoft.com/office/drawing/2014/main" id="{9E8E3C2F-F145-284E-9742-889353A94E89}"/>
              </a:ext>
            </a:extLst>
          </p:cNvPr>
          <p:cNvGraphicFramePr>
            <a:graphicFrameLocks noGrp="1"/>
          </p:cNvGraphicFramePr>
          <p:nvPr/>
        </p:nvGraphicFramePr>
        <p:xfrm>
          <a:off x="4262452" y="3811619"/>
          <a:ext cx="3676590" cy="2225040"/>
        </p:xfrm>
        <a:graphic>
          <a:graphicData uri="http://schemas.openxmlformats.org/drawingml/2006/table">
            <a:tbl>
              <a:tblPr firstRow="1" bandRow="1">
                <a:tableStyleId>{5C22544A-7EE6-4342-B048-85BDC9FD1C3A}</a:tableStyleId>
              </a:tblPr>
              <a:tblGrid>
                <a:gridCol w="1324492">
                  <a:extLst>
                    <a:ext uri="{9D8B030D-6E8A-4147-A177-3AD203B41FA5}">
                      <a16:colId xmlns:a16="http://schemas.microsoft.com/office/drawing/2014/main" val="206331726"/>
                    </a:ext>
                  </a:extLst>
                </a:gridCol>
                <a:gridCol w="1176049">
                  <a:extLst>
                    <a:ext uri="{9D8B030D-6E8A-4147-A177-3AD203B41FA5}">
                      <a16:colId xmlns:a16="http://schemas.microsoft.com/office/drawing/2014/main" val="3193847432"/>
                    </a:ext>
                  </a:extLst>
                </a:gridCol>
                <a:gridCol w="1176049">
                  <a:extLst>
                    <a:ext uri="{9D8B030D-6E8A-4147-A177-3AD203B41FA5}">
                      <a16:colId xmlns:a16="http://schemas.microsoft.com/office/drawing/2014/main" val="3580492019"/>
                    </a:ext>
                  </a:extLst>
                </a:gridCol>
              </a:tblGrid>
              <a:tr h="274534">
                <a:tc>
                  <a:txBody>
                    <a:bodyPr/>
                    <a:lstStyle/>
                    <a:p>
                      <a:r>
                        <a:rPr lang="en-GB" sz="1300" dirty="0">
                          <a:latin typeface="Arial" panose="020B0604020202020204" pitchFamily="34" charset="0"/>
                          <a:cs typeface="Arial" panose="020B0604020202020204" pitchFamily="34" charset="0"/>
                        </a:rPr>
                        <a:t>Best response, n (%)</a:t>
                      </a:r>
                    </a:p>
                  </a:txBody>
                  <a:tcPr marL="55440" marR="19440"/>
                </a:tc>
                <a:tc>
                  <a:txBody>
                    <a:bodyPr/>
                    <a:lstStyle/>
                    <a:p>
                      <a:pPr algn="ctr"/>
                      <a:r>
                        <a:rPr lang="en-GB" sz="1300" dirty="0">
                          <a:latin typeface="Arial" panose="020B0604020202020204" pitchFamily="34" charset="0"/>
                          <a:cs typeface="Arial" panose="020B0604020202020204" pitchFamily="34" charset="0"/>
                        </a:rPr>
                        <a:t>Pembro Arm</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(N=133)</a:t>
                      </a:r>
                    </a:p>
                  </a:txBody>
                  <a:tcPr marL="19440" marR="19440">
                    <a:solidFill>
                      <a:schemeClr val="tx2"/>
                    </a:solidFill>
                  </a:tcPr>
                </a:tc>
                <a:tc>
                  <a:txBody>
                    <a:bodyPr/>
                    <a:lstStyle/>
                    <a:p>
                      <a:pPr algn="ctr"/>
                      <a:r>
                        <a:rPr lang="en-GB" sz="1300" dirty="0">
                          <a:latin typeface="Arial" panose="020B0604020202020204" pitchFamily="34" charset="0"/>
                          <a:cs typeface="Arial" panose="020B0604020202020204" pitchFamily="34" charset="0"/>
                        </a:rPr>
                        <a:t>Placebo Arm</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(N=131)</a:t>
                      </a:r>
                    </a:p>
                  </a:txBody>
                  <a:tcPr marL="19440" marR="19440">
                    <a:solidFill>
                      <a:schemeClr val="accent6"/>
                    </a:solidFill>
                  </a:tcPr>
                </a:tc>
                <a:extLst>
                  <a:ext uri="{0D108BD9-81ED-4DB2-BD59-A6C34878D82A}">
                    <a16:rowId xmlns:a16="http://schemas.microsoft.com/office/drawing/2014/main" val="1233911433"/>
                  </a:ext>
                </a:extLst>
              </a:tr>
              <a:tr h="208760">
                <a:tc>
                  <a:txBody>
                    <a:bodyPr/>
                    <a:lstStyle/>
                    <a:p>
                      <a:r>
                        <a:rPr lang="en-GB" sz="1300" b="1" dirty="0">
                          <a:latin typeface="Arial" panose="020B0604020202020204" pitchFamily="34" charset="0"/>
                          <a:cs typeface="Arial" panose="020B0604020202020204" pitchFamily="34" charset="0"/>
                        </a:rPr>
                        <a:t>CR</a:t>
                      </a:r>
                    </a:p>
                  </a:txBody>
                  <a:tcPr marL="55440" marR="19440"/>
                </a:tc>
                <a:tc>
                  <a:txBody>
                    <a:bodyPr/>
                    <a:lstStyle/>
                    <a:p>
                      <a:pPr algn="ctr"/>
                      <a:r>
                        <a:rPr lang="en-GB" sz="1300" dirty="0">
                          <a:latin typeface="Arial" panose="020B0604020202020204" pitchFamily="34" charset="0"/>
                          <a:cs typeface="Arial" panose="020B0604020202020204" pitchFamily="34" charset="0"/>
                        </a:rPr>
                        <a:t>15 (11%)</a:t>
                      </a:r>
                    </a:p>
                  </a:txBody>
                  <a:tcPr marL="19440" marR="19440"/>
                </a:tc>
                <a:tc>
                  <a:txBody>
                    <a:bodyPr/>
                    <a:lstStyle/>
                    <a:p>
                      <a:pPr algn="ctr"/>
                      <a:r>
                        <a:rPr lang="en-GB" sz="1300" dirty="0">
                          <a:latin typeface="Arial" panose="020B0604020202020204" pitchFamily="34" charset="0"/>
                          <a:cs typeface="Arial" panose="020B0604020202020204" pitchFamily="34" charset="0"/>
                        </a:rPr>
                        <a:t>4 (3%)</a:t>
                      </a:r>
                    </a:p>
                  </a:txBody>
                  <a:tcPr marL="19440" marR="19440"/>
                </a:tc>
                <a:extLst>
                  <a:ext uri="{0D108BD9-81ED-4DB2-BD59-A6C34878D82A}">
                    <a16:rowId xmlns:a16="http://schemas.microsoft.com/office/drawing/2014/main" val="3206724570"/>
                  </a:ext>
                </a:extLst>
              </a:tr>
              <a:tr h="208760">
                <a:tc>
                  <a:txBody>
                    <a:bodyPr/>
                    <a:lstStyle/>
                    <a:p>
                      <a:r>
                        <a:rPr lang="en-GB" sz="1300" b="1" dirty="0">
                          <a:latin typeface="Arial" panose="020B0604020202020204" pitchFamily="34" charset="0"/>
                          <a:cs typeface="Arial" panose="020B0604020202020204" pitchFamily="34" charset="0"/>
                        </a:rPr>
                        <a:t>PR</a:t>
                      </a:r>
                    </a:p>
                  </a:txBody>
                  <a:tcPr marL="55440" marR="19440"/>
                </a:tc>
                <a:tc>
                  <a:txBody>
                    <a:bodyPr/>
                    <a:lstStyle/>
                    <a:p>
                      <a:pPr algn="ctr"/>
                      <a:r>
                        <a:rPr lang="en-GB" sz="1300" dirty="0">
                          <a:latin typeface="Arial" panose="020B0604020202020204" pitchFamily="34" charset="0"/>
                          <a:cs typeface="Arial" panose="020B0604020202020204" pitchFamily="34" charset="0"/>
                        </a:rPr>
                        <a:t>84 (63%)</a:t>
                      </a:r>
                    </a:p>
                  </a:txBody>
                  <a:tcPr marL="19440" marR="19440"/>
                </a:tc>
                <a:tc>
                  <a:txBody>
                    <a:bodyPr/>
                    <a:lstStyle/>
                    <a:p>
                      <a:pPr algn="ctr"/>
                      <a:r>
                        <a:rPr lang="en-GB" sz="1300" dirty="0">
                          <a:latin typeface="Arial" panose="020B0604020202020204" pitchFamily="34" charset="0"/>
                          <a:cs typeface="Arial" panose="020B0604020202020204" pitchFamily="34" charset="0"/>
                        </a:rPr>
                        <a:t>64 (49%)</a:t>
                      </a:r>
                    </a:p>
                  </a:txBody>
                  <a:tcPr marL="19440" marR="19440"/>
                </a:tc>
                <a:extLst>
                  <a:ext uri="{0D108BD9-81ED-4DB2-BD59-A6C34878D82A}">
                    <a16:rowId xmlns:a16="http://schemas.microsoft.com/office/drawing/2014/main" val="552008954"/>
                  </a:ext>
                </a:extLst>
              </a:tr>
              <a:tr h="208760">
                <a:tc>
                  <a:txBody>
                    <a:bodyPr/>
                    <a:lstStyle/>
                    <a:p>
                      <a:r>
                        <a:rPr lang="en-GB" sz="1300" b="1" dirty="0">
                          <a:latin typeface="Arial" panose="020B0604020202020204" pitchFamily="34" charset="0"/>
                          <a:cs typeface="Arial" panose="020B0604020202020204" pitchFamily="34" charset="0"/>
                        </a:rPr>
                        <a:t>SD</a:t>
                      </a:r>
                    </a:p>
                  </a:txBody>
                  <a:tcPr marL="55440" marR="19440"/>
                </a:tc>
                <a:tc>
                  <a:txBody>
                    <a:bodyPr/>
                    <a:lstStyle/>
                    <a:p>
                      <a:pPr algn="ctr"/>
                      <a:r>
                        <a:rPr lang="en-GB" sz="1300" dirty="0">
                          <a:latin typeface="Arial" panose="020B0604020202020204" pitchFamily="34" charset="0"/>
                          <a:cs typeface="Arial" panose="020B0604020202020204" pitchFamily="34" charset="0"/>
                        </a:rPr>
                        <a:t>29 (22%)</a:t>
                      </a:r>
                    </a:p>
                  </a:txBody>
                  <a:tcPr marL="19440" marR="19440"/>
                </a:tc>
                <a:tc>
                  <a:txBody>
                    <a:bodyPr/>
                    <a:lstStyle/>
                    <a:p>
                      <a:pPr algn="ctr"/>
                      <a:r>
                        <a:rPr lang="en-GB" sz="1300" dirty="0">
                          <a:latin typeface="Arial" panose="020B0604020202020204" pitchFamily="34" charset="0"/>
                          <a:cs typeface="Arial" panose="020B0604020202020204" pitchFamily="34" charset="0"/>
                        </a:rPr>
                        <a:t>49 (37%)</a:t>
                      </a:r>
                    </a:p>
                  </a:txBody>
                  <a:tcPr marL="19440" marR="19440"/>
                </a:tc>
                <a:extLst>
                  <a:ext uri="{0D108BD9-81ED-4DB2-BD59-A6C34878D82A}">
                    <a16:rowId xmlns:a16="http://schemas.microsoft.com/office/drawing/2014/main" val="1076923202"/>
                  </a:ext>
                </a:extLst>
              </a:tr>
              <a:tr h="208760">
                <a:tc>
                  <a:txBody>
                    <a:bodyPr/>
                    <a:lstStyle/>
                    <a:p>
                      <a:r>
                        <a:rPr lang="en-GB" sz="1300" b="1" dirty="0">
                          <a:latin typeface="Arial" panose="020B0604020202020204" pitchFamily="34" charset="0"/>
                          <a:cs typeface="Arial" panose="020B0604020202020204" pitchFamily="34" charset="0"/>
                        </a:rPr>
                        <a:t>PD</a:t>
                      </a:r>
                    </a:p>
                  </a:txBody>
                  <a:tcPr marL="55440" marR="19440"/>
                </a:tc>
                <a:tc>
                  <a:txBody>
                    <a:bodyPr/>
                    <a:lstStyle/>
                    <a:p>
                      <a:pPr algn="ctr"/>
                      <a:r>
                        <a:rPr lang="en-GB" sz="1300" dirty="0">
                          <a:latin typeface="Arial" panose="020B0604020202020204" pitchFamily="34" charset="0"/>
                          <a:cs typeface="Arial" panose="020B0604020202020204" pitchFamily="34" charset="0"/>
                        </a:rPr>
                        <a:t>5 (4%)</a:t>
                      </a:r>
                    </a:p>
                  </a:txBody>
                  <a:tcPr marL="19440" marR="19440"/>
                </a:tc>
                <a:tc>
                  <a:txBody>
                    <a:bodyPr/>
                    <a:lstStyle/>
                    <a:p>
                      <a:pPr algn="ctr"/>
                      <a:r>
                        <a:rPr lang="en-GB" sz="1300" dirty="0">
                          <a:latin typeface="Arial" panose="020B0604020202020204" pitchFamily="34" charset="0"/>
                          <a:cs typeface="Arial" panose="020B0604020202020204" pitchFamily="34" charset="0"/>
                        </a:rPr>
                        <a:t>7 (5%)</a:t>
                      </a:r>
                    </a:p>
                  </a:txBody>
                  <a:tcPr marL="19440" marR="19440"/>
                </a:tc>
                <a:extLst>
                  <a:ext uri="{0D108BD9-81ED-4DB2-BD59-A6C34878D82A}">
                    <a16:rowId xmlns:a16="http://schemas.microsoft.com/office/drawing/2014/main" val="2675164980"/>
                  </a:ext>
                </a:extLst>
              </a:tr>
              <a:tr h="208760">
                <a:tc>
                  <a:txBody>
                    <a:bodyPr/>
                    <a:lstStyle/>
                    <a:p>
                      <a:r>
                        <a:rPr lang="en-GB" sz="1300" b="1" dirty="0">
                          <a:latin typeface="Arial" panose="020B0604020202020204" pitchFamily="34" charset="0"/>
                          <a:cs typeface="Arial" panose="020B0604020202020204" pitchFamily="34" charset="0"/>
                        </a:rPr>
                        <a:t>Not evaluable</a:t>
                      </a:r>
                    </a:p>
                  </a:txBody>
                  <a:tcPr marL="55440" marR="19440"/>
                </a:tc>
                <a:tc>
                  <a:txBody>
                    <a:bodyPr/>
                    <a:lstStyle/>
                    <a:p>
                      <a:pPr algn="ctr"/>
                      <a:r>
                        <a:rPr lang="en-GB" sz="1300" dirty="0">
                          <a:latin typeface="Arial" panose="020B0604020202020204" pitchFamily="34" charset="0"/>
                          <a:cs typeface="Arial" panose="020B0604020202020204" pitchFamily="34" charset="0"/>
                        </a:rPr>
                        <a:t>0</a:t>
                      </a:r>
                    </a:p>
                  </a:txBody>
                  <a:tcPr marL="19440" marR="19440"/>
                </a:tc>
                <a:tc>
                  <a:txBody>
                    <a:bodyPr/>
                    <a:lstStyle/>
                    <a:p>
                      <a:pPr algn="ctr"/>
                      <a:r>
                        <a:rPr lang="en-GB" sz="1300" dirty="0">
                          <a:latin typeface="Arial" panose="020B0604020202020204" pitchFamily="34" charset="0"/>
                          <a:cs typeface="Arial" panose="020B0604020202020204" pitchFamily="34" charset="0"/>
                        </a:rPr>
                        <a:t>2 (2%)</a:t>
                      </a:r>
                    </a:p>
                  </a:txBody>
                  <a:tcPr marL="19440" marR="19440"/>
                </a:tc>
                <a:extLst>
                  <a:ext uri="{0D108BD9-81ED-4DB2-BD59-A6C34878D82A}">
                    <a16:rowId xmlns:a16="http://schemas.microsoft.com/office/drawing/2014/main" val="2383199949"/>
                  </a:ext>
                </a:extLst>
              </a:tr>
              <a:tr h="208760">
                <a:tc>
                  <a:txBody>
                    <a:bodyPr/>
                    <a:lstStyle/>
                    <a:p>
                      <a:r>
                        <a:rPr lang="en-GB" sz="1300" b="1" dirty="0">
                          <a:latin typeface="Arial" panose="020B0604020202020204" pitchFamily="34" charset="0"/>
                          <a:cs typeface="Arial" panose="020B0604020202020204" pitchFamily="34" charset="0"/>
                        </a:rPr>
                        <a:t>Not assessed</a:t>
                      </a:r>
                    </a:p>
                  </a:txBody>
                  <a:tcPr marL="55440" marR="19440"/>
                </a:tc>
                <a:tc>
                  <a:txBody>
                    <a:bodyPr/>
                    <a:lstStyle/>
                    <a:p>
                      <a:pPr algn="ctr"/>
                      <a:r>
                        <a:rPr lang="en-GB" sz="1300" dirty="0">
                          <a:latin typeface="Arial" panose="020B0604020202020204" pitchFamily="34" charset="0"/>
                          <a:cs typeface="Arial" panose="020B0604020202020204" pitchFamily="34" charset="0"/>
                        </a:rPr>
                        <a:t>0</a:t>
                      </a:r>
                    </a:p>
                  </a:txBody>
                  <a:tcPr marL="19440" marR="19440"/>
                </a:tc>
                <a:tc>
                  <a:txBody>
                    <a:bodyPr/>
                    <a:lstStyle/>
                    <a:p>
                      <a:pPr algn="ctr"/>
                      <a:r>
                        <a:rPr lang="en-GB" sz="1300" dirty="0">
                          <a:latin typeface="Arial" panose="020B0604020202020204" pitchFamily="34" charset="0"/>
                          <a:cs typeface="Arial" panose="020B0604020202020204" pitchFamily="34" charset="0"/>
                        </a:rPr>
                        <a:t>5 (4%)</a:t>
                      </a:r>
                    </a:p>
                  </a:txBody>
                  <a:tcPr marL="19440" marR="19440"/>
                </a:tc>
                <a:extLst>
                  <a:ext uri="{0D108BD9-81ED-4DB2-BD59-A6C34878D82A}">
                    <a16:rowId xmlns:a16="http://schemas.microsoft.com/office/drawing/2014/main" val="3125123312"/>
                  </a:ext>
                </a:extLst>
              </a:tr>
            </a:tbl>
          </a:graphicData>
        </a:graphic>
      </p:graphicFrame>
      <p:sp>
        <p:nvSpPr>
          <p:cNvPr id="595" name="Rectangle 594">
            <a:extLst>
              <a:ext uri="{FF2B5EF4-FFF2-40B4-BE49-F238E27FC236}">
                <a16:creationId xmlns:a16="http://schemas.microsoft.com/office/drawing/2014/main" id="{523EC25A-27D1-024A-8D9E-7188ECAA1805}"/>
              </a:ext>
            </a:extLst>
          </p:cNvPr>
          <p:cNvSpPr/>
          <p:nvPr/>
        </p:nvSpPr>
        <p:spPr>
          <a:xfrm>
            <a:off x="4274974" y="4313147"/>
            <a:ext cx="3648076" cy="575047"/>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aphicFrame>
        <p:nvGraphicFramePr>
          <p:cNvPr id="596" name="Table 595">
            <a:extLst>
              <a:ext uri="{FF2B5EF4-FFF2-40B4-BE49-F238E27FC236}">
                <a16:creationId xmlns:a16="http://schemas.microsoft.com/office/drawing/2014/main" id="{728FA5A8-911E-0842-89E9-2030F7C752CC}"/>
              </a:ext>
            </a:extLst>
          </p:cNvPr>
          <p:cNvGraphicFramePr>
            <a:graphicFrameLocks noGrp="1"/>
          </p:cNvGraphicFramePr>
          <p:nvPr/>
        </p:nvGraphicFramePr>
        <p:xfrm>
          <a:off x="8073877" y="3811619"/>
          <a:ext cx="3676590" cy="2194800"/>
        </p:xfrm>
        <a:graphic>
          <a:graphicData uri="http://schemas.openxmlformats.org/drawingml/2006/table">
            <a:tbl>
              <a:tblPr firstRow="1" bandRow="1">
                <a:tableStyleId>{5C22544A-7EE6-4342-B048-85BDC9FD1C3A}</a:tableStyleId>
              </a:tblPr>
              <a:tblGrid>
                <a:gridCol w="1324492">
                  <a:extLst>
                    <a:ext uri="{9D8B030D-6E8A-4147-A177-3AD203B41FA5}">
                      <a16:colId xmlns:a16="http://schemas.microsoft.com/office/drawing/2014/main" val="206331726"/>
                    </a:ext>
                  </a:extLst>
                </a:gridCol>
                <a:gridCol w="1176049">
                  <a:extLst>
                    <a:ext uri="{9D8B030D-6E8A-4147-A177-3AD203B41FA5}">
                      <a16:colId xmlns:a16="http://schemas.microsoft.com/office/drawing/2014/main" val="3193847432"/>
                    </a:ext>
                  </a:extLst>
                </a:gridCol>
                <a:gridCol w="1176049">
                  <a:extLst>
                    <a:ext uri="{9D8B030D-6E8A-4147-A177-3AD203B41FA5}">
                      <a16:colId xmlns:a16="http://schemas.microsoft.com/office/drawing/2014/main" val="3580492019"/>
                    </a:ext>
                  </a:extLst>
                </a:gridCol>
              </a:tblGrid>
              <a:tr h="274534">
                <a:tc>
                  <a:txBody>
                    <a:bodyPr/>
                    <a:lstStyle/>
                    <a:p>
                      <a:r>
                        <a:rPr lang="en-GB" sz="1300" dirty="0">
                          <a:latin typeface="Arial" panose="020B0604020202020204" pitchFamily="34" charset="0"/>
                          <a:cs typeface="Arial" panose="020B0604020202020204" pitchFamily="34" charset="0"/>
                        </a:rPr>
                        <a:t>Duration of response</a:t>
                      </a:r>
                      <a:r>
                        <a:rPr lang="en-GB" sz="1300" baseline="30000" dirty="0">
                          <a:latin typeface="Arial" panose="020B0604020202020204" pitchFamily="34" charset="0"/>
                          <a:cs typeface="Arial" panose="020B0604020202020204" pitchFamily="34" charset="0"/>
                        </a:rPr>
                        <a:t>c</a:t>
                      </a:r>
                    </a:p>
                  </a:txBody>
                  <a:tcPr marL="55440" marR="19440"/>
                </a:tc>
                <a:tc>
                  <a:txBody>
                    <a:bodyPr/>
                    <a:lstStyle/>
                    <a:p>
                      <a:pPr algn="ctr"/>
                      <a:r>
                        <a:rPr lang="en-GB" sz="1300" dirty="0">
                          <a:latin typeface="Arial" panose="020B0604020202020204" pitchFamily="34" charset="0"/>
                          <a:cs typeface="Arial" panose="020B0604020202020204" pitchFamily="34" charset="0"/>
                        </a:rPr>
                        <a:t>Pembro Arm</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(N=99)</a:t>
                      </a:r>
                    </a:p>
                  </a:txBody>
                  <a:tcPr marL="19440" marR="19440">
                    <a:solidFill>
                      <a:schemeClr val="tx2"/>
                    </a:solidFill>
                  </a:tcPr>
                </a:tc>
                <a:tc>
                  <a:txBody>
                    <a:bodyPr/>
                    <a:lstStyle/>
                    <a:p>
                      <a:pPr algn="ctr"/>
                      <a:r>
                        <a:rPr lang="en-GB" sz="1300" dirty="0">
                          <a:latin typeface="Arial" panose="020B0604020202020204" pitchFamily="34" charset="0"/>
                          <a:cs typeface="Arial" panose="020B0604020202020204" pitchFamily="34" charset="0"/>
                        </a:rPr>
                        <a:t>Placebo Arm</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(N=68)</a:t>
                      </a:r>
                    </a:p>
                  </a:txBody>
                  <a:tcPr marL="19440" marR="19440">
                    <a:solidFill>
                      <a:schemeClr val="accent6"/>
                    </a:solidFill>
                  </a:tcPr>
                </a:tc>
                <a:extLst>
                  <a:ext uri="{0D108BD9-81ED-4DB2-BD59-A6C34878D82A}">
                    <a16:rowId xmlns:a16="http://schemas.microsoft.com/office/drawing/2014/main" val="1233911433"/>
                  </a:ext>
                </a:extLst>
              </a:tr>
              <a:tr h="208760">
                <a:tc>
                  <a:txBody>
                    <a:bodyPr/>
                    <a:lstStyle/>
                    <a:p>
                      <a:r>
                        <a:rPr lang="en-GB" sz="1300" b="1" dirty="0">
                          <a:latin typeface="Arial" panose="020B0604020202020204" pitchFamily="34" charset="0"/>
                          <a:cs typeface="Arial" panose="020B0604020202020204" pitchFamily="34" charset="0"/>
                        </a:rPr>
                        <a:t>Median</a:t>
                      </a:r>
                      <a:r>
                        <a:rPr lang="en-GB" sz="1300" b="1" baseline="30000" dirty="0">
                          <a:latin typeface="Arial" panose="020B0604020202020204" pitchFamily="34" charset="0"/>
                          <a:cs typeface="Arial" panose="020B0604020202020204" pitchFamily="34" charset="0"/>
                        </a:rPr>
                        <a:t>d</a:t>
                      </a:r>
                    </a:p>
                  </a:txBody>
                  <a:tcPr marL="55440" marR="19440" marT="64800" marB="64800"/>
                </a:tc>
                <a:tc>
                  <a:txBody>
                    <a:bodyPr/>
                    <a:lstStyle/>
                    <a:p>
                      <a:pPr algn="ctr"/>
                      <a:r>
                        <a:rPr lang="en-GB" sz="1300" dirty="0">
                          <a:latin typeface="Arial" panose="020B0604020202020204" pitchFamily="34" charset="0"/>
                          <a:cs typeface="Arial" panose="020B0604020202020204" pitchFamily="34" charset="0"/>
                        </a:rPr>
                        <a:t>10.6 mo</a:t>
                      </a:r>
                    </a:p>
                  </a:txBody>
                  <a:tcPr marL="19440" marR="19440" marT="64800" marB="64800"/>
                </a:tc>
                <a:tc>
                  <a:txBody>
                    <a:bodyPr/>
                    <a:lstStyle/>
                    <a:p>
                      <a:pPr algn="ctr"/>
                      <a:r>
                        <a:rPr lang="en-GB" sz="1300" dirty="0">
                          <a:latin typeface="Arial" panose="020B0604020202020204" pitchFamily="34" charset="0"/>
                          <a:cs typeface="Arial" panose="020B0604020202020204" pitchFamily="34" charset="0"/>
                        </a:rPr>
                        <a:t>9.5 mo</a:t>
                      </a:r>
                    </a:p>
                  </a:txBody>
                  <a:tcPr marL="19440" marR="19440" marT="64800" marB="64800"/>
                </a:tc>
                <a:extLst>
                  <a:ext uri="{0D108BD9-81ED-4DB2-BD59-A6C34878D82A}">
                    <a16:rowId xmlns:a16="http://schemas.microsoft.com/office/drawing/2014/main" val="3206724570"/>
                  </a:ext>
                </a:extLst>
              </a:tr>
              <a:tr h="208760">
                <a:tc>
                  <a:txBody>
                    <a:bodyPr/>
                    <a:lstStyle/>
                    <a:p>
                      <a:r>
                        <a:rPr lang="en-GB" sz="1300" b="1" dirty="0">
                          <a:latin typeface="Arial" panose="020B0604020202020204" pitchFamily="34" charset="0"/>
                          <a:cs typeface="Arial" panose="020B0604020202020204" pitchFamily="34" charset="0"/>
                        </a:rPr>
                        <a:t>Range</a:t>
                      </a:r>
                    </a:p>
                  </a:txBody>
                  <a:tcPr marL="55440" marR="19440" marT="64800" marB="64800"/>
                </a:tc>
                <a:tc>
                  <a:txBody>
                    <a:bodyPr/>
                    <a:lstStyle/>
                    <a:p>
                      <a:pPr algn="ctr"/>
                      <a:r>
                        <a:rPr lang="en-GB" sz="1300" dirty="0">
                          <a:latin typeface="Arial" panose="020B0604020202020204" pitchFamily="34" charset="0"/>
                          <a:cs typeface="Arial" panose="020B0604020202020204" pitchFamily="34" charset="0"/>
                        </a:rPr>
                        <a:t>1.1+ to 16.5+</a:t>
                      </a:r>
                    </a:p>
                  </a:txBody>
                  <a:tcPr marL="19440" marR="19440" marT="64800" marB="64800"/>
                </a:tc>
                <a:tc>
                  <a:txBody>
                    <a:bodyPr/>
                    <a:lstStyle/>
                    <a:p>
                      <a:pPr algn="ctr"/>
                      <a:r>
                        <a:rPr lang="en-GB" sz="1300" dirty="0">
                          <a:latin typeface="Arial" panose="020B0604020202020204" pitchFamily="34" charset="0"/>
                          <a:cs typeface="Arial" panose="020B0604020202020204" pitchFamily="34" charset="0"/>
                        </a:rPr>
                        <a:t>1.4+ to 15.4+</a:t>
                      </a:r>
                    </a:p>
                  </a:txBody>
                  <a:tcPr marL="19440" marR="19440" marT="64800" marB="64800"/>
                </a:tc>
                <a:extLst>
                  <a:ext uri="{0D108BD9-81ED-4DB2-BD59-A6C34878D82A}">
                    <a16:rowId xmlns:a16="http://schemas.microsoft.com/office/drawing/2014/main" val="552008954"/>
                  </a:ext>
                </a:extLst>
              </a:tr>
              <a:tr h="208760">
                <a:tc>
                  <a:txBody>
                    <a:bodyPr/>
                    <a:lstStyle/>
                    <a:p>
                      <a:r>
                        <a:rPr lang="en-GB" sz="1300" b="1" dirty="0">
                          <a:latin typeface="Arial" panose="020B0604020202020204" pitchFamily="34" charset="0"/>
                          <a:cs typeface="Arial" panose="020B0604020202020204" pitchFamily="34" charset="0"/>
                        </a:rPr>
                        <a:t>≥6-mo duration</a:t>
                      </a:r>
                      <a:r>
                        <a:rPr lang="en-GB" sz="1300" b="1" baseline="30000" dirty="0">
                          <a:latin typeface="Arial" panose="020B0604020202020204" pitchFamily="34" charset="0"/>
                          <a:cs typeface="Arial" panose="020B0604020202020204" pitchFamily="34" charset="0"/>
                        </a:rPr>
                        <a:t>d</a:t>
                      </a:r>
                    </a:p>
                  </a:txBody>
                  <a:tcPr marL="55440" marR="19440" marT="64800" marB="64800"/>
                </a:tc>
                <a:tc>
                  <a:txBody>
                    <a:bodyPr/>
                    <a:lstStyle/>
                    <a:p>
                      <a:pPr algn="ctr"/>
                      <a:r>
                        <a:rPr lang="en-GB" sz="1300" dirty="0">
                          <a:latin typeface="Arial" panose="020B0604020202020204" pitchFamily="34" charset="0"/>
                          <a:cs typeface="Arial" panose="020B0604020202020204" pitchFamily="34" charset="0"/>
                        </a:rPr>
                        <a:t>70.3%</a:t>
                      </a:r>
                    </a:p>
                  </a:txBody>
                  <a:tcPr marL="19440" marR="19440" marT="64800" marB="64800" anchor="ctr"/>
                </a:tc>
                <a:tc>
                  <a:txBody>
                    <a:bodyPr/>
                    <a:lstStyle/>
                    <a:p>
                      <a:pPr algn="ctr"/>
                      <a:r>
                        <a:rPr lang="en-GB" sz="1300" dirty="0">
                          <a:latin typeface="Arial" panose="020B0604020202020204" pitchFamily="34" charset="0"/>
                          <a:cs typeface="Arial" panose="020B0604020202020204" pitchFamily="34" charset="0"/>
                        </a:rPr>
                        <a:t>61.4%</a:t>
                      </a:r>
                    </a:p>
                  </a:txBody>
                  <a:tcPr marL="19440" marR="19440" marT="64800" marB="64800" anchor="ctr"/>
                </a:tc>
                <a:extLst>
                  <a:ext uri="{0D108BD9-81ED-4DB2-BD59-A6C34878D82A}">
                    <a16:rowId xmlns:a16="http://schemas.microsoft.com/office/drawing/2014/main" val="1076923202"/>
                  </a:ext>
                </a:extLst>
              </a:tr>
              <a:tr h="208760">
                <a:tc>
                  <a:txBody>
                    <a:bodyPr/>
                    <a:lstStyle/>
                    <a:p>
                      <a:r>
                        <a:rPr lang="en-GB" sz="1300" b="1" dirty="0">
                          <a:latin typeface="Arial" panose="020B0604020202020204" pitchFamily="34" charset="0"/>
                          <a:cs typeface="Arial" panose="020B0604020202020204" pitchFamily="34" charset="0"/>
                        </a:rPr>
                        <a:t>≥9-mo duration</a:t>
                      </a:r>
                      <a:r>
                        <a:rPr lang="en-GB" sz="1300" b="1" baseline="30000" dirty="0">
                          <a:latin typeface="Arial" panose="020B0604020202020204" pitchFamily="34" charset="0"/>
                          <a:cs typeface="Arial" panose="020B0604020202020204" pitchFamily="34" charset="0"/>
                        </a:rPr>
                        <a:t>d</a:t>
                      </a:r>
                    </a:p>
                  </a:txBody>
                  <a:tcPr marL="55440" marR="19440" marT="64800" marB="64800"/>
                </a:tc>
                <a:tc>
                  <a:txBody>
                    <a:bodyPr/>
                    <a:lstStyle/>
                    <a:p>
                      <a:pPr algn="ctr"/>
                      <a:r>
                        <a:rPr lang="en-GB" sz="1300" dirty="0">
                          <a:latin typeface="Arial" panose="020B0604020202020204" pitchFamily="34" charset="0"/>
                          <a:cs typeface="Arial" panose="020B0604020202020204" pitchFamily="34" charset="0"/>
                        </a:rPr>
                        <a:t>58.4%</a:t>
                      </a:r>
                    </a:p>
                  </a:txBody>
                  <a:tcPr marL="19440" marR="19440" marT="64800" marB="64800" anchor="ctr"/>
                </a:tc>
                <a:tc>
                  <a:txBody>
                    <a:bodyPr/>
                    <a:lstStyle/>
                    <a:p>
                      <a:pPr algn="ctr"/>
                      <a:r>
                        <a:rPr lang="en-GB" sz="1300" dirty="0">
                          <a:latin typeface="Arial" panose="020B0604020202020204" pitchFamily="34" charset="0"/>
                          <a:cs typeface="Arial" panose="020B0604020202020204" pitchFamily="34" charset="0"/>
                        </a:rPr>
                        <a:t>51.1%</a:t>
                      </a:r>
                    </a:p>
                  </a:txBody>
                  <a:tcPr marL="19440" marR="19440" marT="64800" marB="64800" anchor="ctr"/>
                </a:tc>
                <a:extLst>
                  <a:ext uri="{0D108BD9-81ED-4DB2-BD59-A6C34878D82A}">
                    <a16:rowId xmlns:a16="http://schemas.microsoft.com/office/drawing/2014/main" val="2675164980"/>
                  </a:ext>
                </a:extLst>
              </a:tr>
            </a:tbl>
          </a:graphicData>
        </a:graphic>
      </p:graphicFrame>
    </p:spTree>
    <p:extLst>
      <p:ext uri="{BB962C8B-B14F-4D97-AF65-F5344CB8AC3E}">
        <p14:creationId xmlns:p14="http://schemas.microsoft.com/office/powerpoint/2010/main" val="2734075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Rounded Rectangle 180">
            <a:extLst>
              <a:ext uri="{FF2B5EF4-FFF2-40B4-BE49-F238E27FC236}">
                <a16:creationId xmlns:a16="http://schemas.microsoft.com/office/drawing/2014/main" id="{0C5390A3-64CC-774F-86E8-AE376B370F4C}"/>
              </a:ext>
            </a:extLst>
          </p:cNvPr>
          <p:cNvSpPr/>
          <p:nvPr/>
        </p:nvSpPr>
        <p:spPr>
          <a:xfrm>
            <a:off x="6345447" y="2351355"/>
            <a:ext cx="5040560" cy="3519169"/>
          </a:xfrm>
          <a:prstGeom prst="roundRect">
            <a:avLst>
              <a:gd name="adj" fmla="val 5834"/>
            </a:avLst>
          </a:prstGeom>
          <a:solidFill>
            <a:schemeClr val="bg1"/>
          </a:solidFill>
          <a:ln w="317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 name="object 2"/>
          <p:cNvSpPr txBox="1">
            <a:spLocks noGrp="1"/>
          </p:cNvSpPr>
          <p:nvPr>
            <p:ph type="title"/>
          </p:nvPr>
        </p:nvSpPr>
        <p:spPr/>
        <p:txBody>
          <a:bodyPr>
            <a:normAutofit/>
          </a:bodyPr>
          <a:lstStyle/>
          <a:p>
            <a:r>
              <a:rPr lang="en-GB" sz="3100" dirty="0"/>
              <a:t>ACQUIRED TRASTUZUMAB RESISTANCE</a:t>
            </a:r>
          </a:p>
          <a:p>
            <a:r>
              <a:rPr lang="en-GB" sz="2200" dirty="0"/>
              <a:t>Loss of </a:t>
            </a:r>
            <a:r>
              <a:rPr lang="en-GB" sz="2200" i="1" dirty="0"/>
              <a:t>ERBB2</a:t>
            </a:r>
            <a:r>
              <a:rPr lang="en-GB" sz="2200" dirty="0"/>
              <a:t> and KRAS and PIK3CA ALTERATIONS IN 20% OF CASES</a:t>
            </a:r>
          </a:p>
        </p:txBody>
      </p:sp>
      <p:sp>
        <p:nvSpPr>
          <p:cNvPr id="172" name="Content Placeholder 171">
            <a:extLst>
              <a:ext uri="{FF2B5EF4-FFF2-40B4-BE49-F238E27FC236}">
                <a16:creationId xmlns:a16="http://schemas.microsoft.com/office/drawing/2014/main" id="{CFC30172-81C1-4548-991C-7E03CA4E8114}"/>
              </a:ext>
            </a:extLst>
          </p:cNvPr>
          <p:cNvSpPr>
            <a:spLocks noGrp="1"/>
          </p:cNvSpPr>
          <p:nvPr>
            <p:ph sz="quarter" idx="15"/>
          </p:nvPr>
        </p:nvSpPr>
        <p:spPr>
          <a:xfrm>
            <a:off x="620183" y="6402268"/>
            <a:ext cx="10444369" cy="365125"/>
          </a:xfrm>
        </p:spPr>
        <p:txBody>
          <a:bodyPr anchor="b"/>
          <a:lstStyle/>
          <a:p>
            <a:pPr marL="0" marR="0" lvl="0" indent="0" algn="l" defTabSz="457200" rtl="0" eaLnBrk="1" fontAlgn="auto" latinLnBrk="0" hangingPunct="1">
              <a:lnSpc>
                <a:spcPct val="90000"/>
              </a:lnSpc>
              <a:spcBef>
                <a:spcPts val="0"/>
              </a:spcBef>
              <a:spcAft>
                <a:spcPts val="200"/>
              </a:spcAft>
              <a:buClr>
                <a:srgbClr val="C0504D"/>
              </a:buClr>
              <a:buSzTx/>
              <a:buFont typeface="Arial"/>
              <a:buNone/>
              <a:tabLst/>
              <a:defRPr/>
            </a:pPr>
            <a:r>
              <a:rPr lang="en-GB" sz="900" dirty="0">
                <a:solidFill>
                  <a:schemeClr val="tx2"/>
                </a:solidFill>
              </a:rPr>
              <a:t>CCNE1, cyclin E1; CCND(1, 3), cyclin D(1, 3); CDK6, cyclin-dependent kinase 6; CDKN2A, cyclin-dependent kinase inhibitor 2A; CTNNB1, catenin beta 1; EGFR, epidermal growth factor receptor; FAT1, FAT atypical cadherin 1; FGFR1, fibroblast growth factor receptor 1; FISH, fluorescent in-situ hybridisation; H&amp;E, hematoxylin and eosin; HER2, human epidermal growth factor receptor 2; IHC, immunohistochemistry; KMT2D, histone-lysine N-methyltransferase 2D; KRAS, Kirsten rat sarcoma virus; NF1, neurofibromin 1; PI3K, phosphoinositide 3-kinase; PIK3CA, phosphatidylinositol-4,5-bisphosphate 3-kinase; PTEN, phosphatase and tensin homologue; RB1, retinoblastoma gene; RTK, receptor tyrosine kinase; TGF, transforming growth factor</a:t>
            </a:r>
          </a:p>
          <a:p>
            <a:pPr>
              <a:spcBef>
                <a:spcPts val="0"/>
              </a:spcBef>
              <a:spcAft>
                <a:spcPts val="200"/>
              </a:spcAft>
            </a:pPr>
            <a:r>
              <a:rPr lang="en-GB" sz="900" dirty="0">
                <a:solidFill>
                  <a:schemeClr val="tx2"/>
                </a:solidFill>
              </a:rPr>
              <a:t>Janjigian YY, et al. Cancer Discov. 2018;8:49-58</a:t>
            </a:r>
          </a:p>
        </p:txBody>
      </p:sp>
      <p:grpSp>
        <p:nvGrpSpPr>
          <p:cNvPr id="3" name="object 3"/>
          <p:cNvGrpSpPr/>
          <p:nvPr/>
        </p:nvGrpSpPr>
        <p:grpSpPr>
          <a:xfrm>
            <a:off x="2403125" y="5753791"/>
            <a:ext cx="2233295" cy="367665"/>
            <a:chOff x="3026968" y="6023419"/>
            <a:chExt cx="2233295" cy="367665"/>
          </a:xfrm>
        </p:grpSpPr>
        <p:sp>
          <p:nvSpPr>
            <p:cNvPr id="4" name="object 4"/>
            <p:cNvSpPr/>
            <p:nvPr/>
          </p:nvSpPr>
          <p:spPr>
            <a:xfrm>
              <a:off x="4046091" y="6348717"/>
              <a:ext cx="0" cy="42545"/>
            </a:xfrm>
            <a:custGeom>
              <a:avLst/>
              <a:gdLst/>
              <a:ahLst/>
              <a:cxnLst/>
              <a:rect l="l" t="t" r="r" b="b"/>
              <a:pathLst>
                <a:path h="42545">
                  <a:moveTo>
                    <a:pt x="0" y="0"/>
                  </a:moveTo>
                  <a:lnTo>
                    <a:pt x="0" y="41974"/>
                  </a:lnTo>
                </a:path>
              </a:pathLst>
            </a:custGeom>
            <a:ln w="22182">
              <a:solidFill>
                <a:srgbClr val="020303"/>
              </a:solidFill>
            </a:ln>
          </p:spPr>
          <p:txBody>
            <a:bodyPr wrap="square" lIns="0" tIns="0" rIns="0" bIns="0" rtlCol="0"/>
            <a:lstStyle/>
            <a:p>
              <a:endParaRPr dirty="0"/>
            </a:p>
          </p:txBody>
        </p:sp>
        <p:sp>
          <p:nvSpPr>
            <p:cNvPr id="5" name="object 5"/>
            <p:cNvSpPr/>
            <p:nvPr/>
          </p:nvSpPr>
          <p:spPr>
            <a:xfrm>
              <a:off x="4407077" y="6023419"/>
              <a:ext cx="558165" cy="148590"/>
            </a:xfrm>
            <a:custGeom>
              <a:avLst/>
              <a:gdLst/>
              <a:ahLst/>
              <a:cxnLst/>
              <a:rect l="l" t="t" r="r" b="b"/>
              <a:pathLst>
                <a:path w="558164" h="148589">
                  <a:moveTo>
                    <a:pt x="65506" y="0"/>
                  </a:moveTo>
                  <a:lnTo>
                    <a:pt x="0" y="0"/>
                  </a:lnTo>
                  <a:lnTo>
                    <a:pt x="0" y="148590"/>
                  </a:lnTo>
                  <a:lnTo>
                    <a:pt x="65506" y="148590"/>
                  </a:lnTo>
                  <a:lnTo>
                    <a:pt x="65506" y="0"/>
                  </a:lnTo>
                  <a:close/>
                </a:path>
                <a:path w="558164" h="148589">
                  <a:moveTo>
                    <a:pt x="163906" y="0"/>
                  </a:moveTo>
                  <a:lnTo>
                    <a:pt x="98399" y="0"/>
                  </a:lnTo>
                  <a:lnTo>
                    <a:pt x="98399" y="148590"/>
                  </a:lnTo>
                  <a:lnTo>
                    <a:pt x="163906" y="148590"/>
                  </a:lnTo>
                  <a:lnTo>
                    <a:pt x="163906" y="0"/>
                  </a:lnTo>
                  <a:close/>
                </a:path>
                <a:path w="558164" h="148589">
                  <a:moveTo>
                    <a:pt x="262305" y="0"/>
                  </a:moveTo>
                  <a:lnTo>
                    <a:pt x="196799" y="0"/>
                  </a:lnTo>
                  <a:lnTo>
                    <a:pt x="196799" y="148590"/>
                  </a:lnTo>
                  <a:lnTo>
                    <a:pt x="262305" y="148590"/>
                  </a:lnTo>
                  <a:lnTo>
                    <a:pt x="262305" y="0"/>
                  </a:lnTo>
                  <a:close/>
                </a:path>
                <a:path w="558164" h="148589">
                  <a:moveTo>
                    <a:pt x="360730" y="0"/>
                  </a:moveTo>
                  <a:lnTo>
                    <a:pt x="295224" y="0"/>
                  </a:lnTo>
                  <a:lnTo>
                    <a:pt x="295224" y="148590"/>
                  </a:lnTo>
                  <a:lnTo>
                    <a:pt x="360730" y="148590"/>
                  </a:lnTo>
                  <a:lnTo>
                    <a:pt x="360730" y="0"/>
                  </a:lnTo>
                  <a:close/>
                </a:path>
                <a:path w="558164" h="148589">
                  <a:moveTo>
                    <a:pt x="459168" y="0"/>
                  </a:moveTo>
                  <a:lnTo>
                    <a:pt x="393661" y="0"/>
                  </a:lnTo>
                  <a:lnTo>
                    <a:pt x="393661" y="148590"/>
                  </a:lnTo>
                  <a:lnTo>
                    <a:pt x="459168" y="148590"/>
                  </a:lnTo>
                  <a:lnTo>
                    <a:pt x="459168" y="0"/>
                  </a:lnTo>
                  <a:close/>
                </a:path>
                <a:path w="558164" h="148589">
                  <a:moveTo>
                    <a:pt x="557568" y="0"/>
                  </a:moveTo>
                  <a:lnTo>
                    <a:pt x="492086" y="0"/>
                  </a:lnTo>
                  <a:lnTo>
                    <a:pt x="492086" y="148590"/>
                  </a:lnTo>
                  <a:lnTo>
                    <a:pt x="557568" y="148590"/>
                  </a:lnTo>
                  <a:lnTo>
                    <a:pt x="557568" y="0"/>
                  </a:lnTo>
                  <a:close/>
                </a:path>
              </a:pathLst>
            </a:custGeom>
            <a:solidFill>
              <a:srgbClr val="BFBEBE"/>
            </a:solidFill>
          </p:spPr>
          <p:txBody>
            <a:bodyPr wrap="square" lIns="0" tIns="0" rIns="0" bIns="0" rtlCol="0"/>
            <a:lstStyle/>
            <a:p>
              <a:endParaRPr dirty="0"/>
            </a:p>
          </p:txBody>
        </p:sp>
        <p:sp>
          <p:nvSpPr>
            <p:cNvPr id="6" name="object 6"/>
            <p:cNvSpPr/>
            <p:nvPr/>
          </p:nvSpPr>
          <p:spPr>
            <a:xfrm>
              <a:off x="4407077" y="6023495"/>
              <a:ext cx="66040" cy="148590"/>
            </a:xfrm>
            <a:custGeom>
              <a:avLst/>
              <a:gdLst/>
              <a:ahLst/>
              <a:cxnLst/>
              <a:rect l="l" t="t" r="r" b="b"/>
              <a:pathLst>
                <a:path w="66039" h="148589">
                  <a:moveTo>
                    <a:pt x="65506" y="98996"/>
                  </a:moveTo>
                  <a:lnTo>
                    <a:pt x="0" y="98996"/>
                  </a:lnTo>
                  <a:lnTo>
                    <a:pt x="0" y="148513"/>
                  </a:lnTo>
                  <a:lnTo>
                    <a:pt x="65506" y="148513"/>
                  </a:lnTo>
                  <a:lnTo>
                    <a:pt x="65506" y="98996"/>
                  </a:lnTo>
                  <a:close/>
                </a:path>
                <a:path w="66039" h="148589">
                  <a:moveTo>
                    <a:pt x="65506" y="0"/>
                  </a:moveTo>
                  <a:lnTo>
                    <a:pt x="0" y="0"/>
                  </a:lnTo>
                  <a:lnTo>
                    <a:pt x="0" y="49517"/>
                  </a:lnTo>
                  <a:lnTo>
                    <a:pt x="65506" y="49517"/>
                  </a:lnTo>
                  <a:lnTo>
                    <a:pt x="65506" y="0"/>
                  </a:lnTo>
                  <a:close/>
                </a:path>
              </a:pathLst>
            </a:custGeom>
            <a:solidFill>
              <a:srgbClr val="020303"/>
            </a:solidFill>
          </p:spPr>
          <p:txBody>
            <a:bodyPr wrap="square" lIns="0" tIns="0" rIns="0" bIns="0" rtlCol="0"/>
            <a:lstStyle/>
            <a:p>
              <a:endParaRPr dirty="0"/>
            </a:p>
          </p:txBody>
        </p:sp>
        <p:sp>
          <p:nvSpPr>
            <p:cNvPr id="7" name="object 7"/>
            <p:cNvSpPr/>
            <p:nvPr/>
          </p:nvSpPr>
          <p:spPr>
            <a:xfrm>
              <a:off x="3026968" y="6023419"/>
              <a:ext cx="2233295" cy="148590"/>
            </a:xfrm>
            <a:custGeom>
              <a:avLst/>
              <a:gdLst/>
              <a:ahLst/>
              <a:cxnLst/>
              <a:rect l="l" t="t" r="r" b="b"/>
              <a:pathLst>
                <a:path w="2233295" h="148589">
                  <a:moveTo>
                    <a:pt x="69811" y="0"/>
                  </a:moveTo>
                  <a:lnTo>
                    <a:pt x="0" y="0"/>
                  </a:lnTo>
                  <a:lnTo>
                    <a:pt x="0" y="148590"/>
                  </a:lnTo>
                  <a:lnTo>
                    <a:pt x="69811" y="148590"/>
                  </a:lnTo>
                  <a:lnTo>
                    <a:pt x="69811" y="0"/>
                  </a:lnTo>
                  <a:close/>
                </a:path>
                <a:path w="2233295" h="148589">
                  <a:moveTo>
                    <a:pt x="461327" y="0"/>
                  </a:moveTo>
                  <a:lnTo>
                    <a:pt x="395846" y="0"/>
                  </a:lnTo>
                  <a:lnTo>
                    <a:pt x="395846" y="148590"/>
                  </a:lnTo>
                  <a:lnTo>
                    <a:pt x="461327" y="148590"/>
                  </a:lnTo>
                  <a:lnTo>
                    <a:pt x="461327" y="0"/>
                  </a:lnTo>
                  <a:close/>
                </a:path>
                <a:path w="2233295" h="148589">
                  <a:moveTo>
                    <a:pt x="559777" y="0"/>
                  </a:moveTo>
                  <a:lnTo>
                    <a:pt x="494271" y="0"/>
                  </a:lnTo>
                  <a:lnTo>
                    <a:pt x="494271" y="148590"/>
                  </a:lnTo>
                  <a:lnTo>
                    <a:pt x="559777" y="148590"/>
                  </a:lnTo>
                  <a:lnTo>
                    <a:pt x="559777" y="0"/>
                  </a:lnTo>
                  <a:close/>
                </a:path>
                <a:path w="2233295" h="148589">
                  <a:moveTo>
                    <a:pt x="658215" y="0"/>
                  </a:moveTo>
                  <a:lnTo>
                    <a:pt x="592734" y="0"/>
                  </a:lnTo>
                  <a:lnTo>
                    <a:pt x="592734" y="148590"/>
                  </a:lnTo>
                  <a:lnTo>
                    <a:pt x="658215" y="148590"/>
                  </a:lnTo>
                  <a:lnTo>
                    <a:pt x="658215" y="0"/>
                  </a:lnTo>
                  <a:close/>
                </a:path>
                <a:path w="2233295" h="148589">
                  <a:moveTo>
                    <a:pt x="756615" y="0"/>
                  </a:moveTo>
                  <a:lnTo>
                    <a:pt x="691159" y="0"/>
                  </a:lnTo>
                  <a:lnTo>
                    <a:pt x="691159" y="148590"/>
                  </a:lnTo>
                  <a:lnTo>
                    <a:pt x="756615" y="148590"/>
                  </a:lnTo>
                  <a:lnTo>
                    <a:pt x="756615" y="0"/>
                  </a:lnTo>
                  <a:close/>
                </a:path>
                <a:path w="2233295" h="148589">
                  <a:moveTo>
                    <a:pt x="854964" y="0"/>
                  </a:moveTo>
                  <a:lnTo>
                    <a:pt x="789508" y="0"/>
                  </a:lnTo>
                  <a:lnTo>
                    <a:pt x="789508" y="148590"/>
                  </a:lnTo>
                  <a:lnTo>
                    <a:pt x="854964" y="148590"/>
                  </a:lnTo>
                  <a:lnTo>
                    <a:pt x="854964" y="0"/>
                  </a:lnTo>
                  <a:close/>
                </a:path>
                <a:path w="2233295" h="148589">
                  <a:moveTo>
                    <a:pt x="1051902" y="0"/>
                  </a:moveTo>
                  <a:lnTo>
                    <a:pt x="986396" y="0"/>
                  </a:lnTo>
                  <a:lnTo>
                    <a:pt x="986396" y="148590"/>
                  </a:lnTo>
                  <a:lnTo>
                    <a:pt x="1051902" y="148590"/>
                  </a:lnTo>
                  <a:lnTo>
                    <a:pt x="1051902" y="0"/>
                  </a:lnTo>
                  <a:close/>
                </a:path>
                <a:path w="2233295" h="148589">
                  <a:moveTo>
                    <a:pt x="1150302" y="0"/>
                  </a:moveTo>
                  <a:lnTo>
                    <a:pt x="1084821" y="0"/>
                  </a:lnTo>
                  <a:lnTo>
                    <a:pt x="1084821" y="148590"/>
                  </a:lnTo>
                  <a:lnTo>
                    <a:pt x="1150302" y="148590"/>
                  </a:lnTo>
                  <a:lnTo>
                    <a:pt x="1150302" y="0"/>
                  </a:lnTo>
                  <a:close/>
                </a:path>
                <a:path w="2233295" h="148589">
                  <a:moveTo>
                    <a:pt x="1248702" y="0"/>
                  </a:moveTo>
                  <a:lnTo>
                    <a:pt x="1183220" y="0"/>
                  </a:lnTo>
                  <a:lnTo>
                    <a:pt x="1183220" y="148590"/>
                  </a:lnTo>
                  <a:lnTo>
                    <a:pt x="1248702" y="148590"/>
                  </a:lnTo>
                  <a:lnTo>
                    <a:pt x="1248702" y="0"/>
                  </a:lnTo>
                  <a:close/>
                </a:path>
                <a:path w="2233295" h="148589">
                  <a:moveTo>
                    <a:pt x="1347127" y="0"/>
                  </a:moveTo>
                  <a:lnTo>
                    <a:pt x="1281620" y="0"/>
                  </a:lnTo>
                  <a:lnTo>
                    <a:pt x="1281620" y="148590"/>
                  </a:lnTo>
                  <a:lnTo>
                    <a:pt x="1347127" y="148590"/>
                  </a:lnTo>
                  <a:lnTo>
                    <a:pt x="1347127" y="0"/>
                  </a:lnTo>
                  <a:close/>
                </a:path>
                <a:path w="2233295" h="148589">
                  <a:moveTo>
                    <a:pt x="2036127" y="0"/>
                  </a:moveTo>
                  <a:lnTo>
                    <a:pt x="1970620" y="0"/>
                  </a:lnTo>
                  <a:lnTo>
                    <a:pt x="1970620" y="148590"/>
                  </a:lnTo>
                  <a:lnTo>
                    <a:pt x="2036127" y="148590"/>
                  </a:lnTo>
                  <a:lnTo>
                    <a:pt x="2036127" y="0"/>
                  </a:lnTo>
                  <a:close/>
                </a:path>
                <a:path w="2233295" h="148589">
                  <a:moveTo>
                    <a:pt x="2134590" y="0"/>
                  </a:moveTo>
                  <a:lnTo>
                    <a:pt x="2069084" y="0"/>
                  </a:lnTo>
                  <a:lnTo>
                    <a:pt x="2069084" y="148590"/>
                  </a:lnTo>
                  <a:lnTo>
                    <a:pt x="2134590" y="148590"/>
                  </a:lnTo>
                  <a:lnTo>
                    <a:pt x="2134590" y="0"/>
                  </a:lnTo>
                  <a:close/>
                </a:path>
                <a:path w="2233295" h="148589">
                  <a:moveTo>
                    <a:pt x="2232990" y="0"/>
                  </a:moveTo>
                  <a:lnTo>
                    <a:pt x="2167483" y="0"/>
                  </a:lnTo>
                  <a:lnTo>
                    <a:pt x="2167483" y="148590"/>
                  </a:lnTo>
                  <a:lnTo>
                    <a:pt x="2232990" y="148590"/>
                  </a:lnTo>
                  <a:lnTo>
                    <a:pt x="2232990" y="0"/>
                  </a:lnTo>
                  <a:close/>
                </a:path>
              </a:pathLst>
            </a:custGeom>
            <a:solidFill>
              <a:srgbClr val="BFBEBE"/>
            </a:solidFill>
          </p:spPr>
          <p:txBody>
            <a:bodyPr wrap="square" lIns="0" tIns="0" rIns="0" bIns="0" rtlCol="0"/>
            <a:lstStyle/>
            <a:p>
              <a:endParaRPr dirty="0"/>
            </a:p>
          </p:txBody>
        </p:sp>
        <p:sp>
          <p:nvSpPr>
            <p:cNvPr id="8" name="object 8"/>
            <p:cNvSpPr/>
            <p:nvPr/>
          </p:nvSpPr>
          <p:spPr>
            <a:xfrm>
              <a:off x="3422815" y="6122492"/>
              <a:ext cx="66040" cy="49530"/>
            </a:xfrm>
            <a:custGeom>
              <a:avLst/>
              <a:gdLst/>
              <a:ahLst/>
              <a:cxnLst/>
              <a:rect l="l" t="t" r="r" b="b"/>
              <a:pathLst>
                <a:path w="66039" h="49529">
                  <a:moveTo>
                    <a:pt x="65481" y="0"/>
                  </a:moveTo>
                  <a:lnTo>
                    <a:pt x="0" y="0"/>
                  </a:lnTo>
                  <a:lnTo>
                    <a:pt x="0" y="49517"/>
                  </a:lnTo>
                  <a:lnTo>
                    <a:pt x="65481" y="49517"/>
                  </a:lnTo>
                  <a:lnTo>
                    <a:pt x="65481" y="0"/>
                  </a:lnTo>
                  <a:close/>
                </a:path>
              </a:pathLst>
            </a:custGeom>
            <a:solidFill>
              <a:srgbClr val="020303"/>
            </a:solidFill>
          </p:spPr>
          <p:txBody>
            <a:bodyPr wrap="square" lIns="0" tIns="0" rIns="0" bIns="0" rtlCol="0"/>
            <a:lstStyle/>
            <a:p>
              <a:endParaRPr dirty="0"/>
            </a:p>
          </p:txBody>
        </p:sp>
        <p:sp>
          <p:nvSpPr>
            <p:cNvPr id="9" name="object 9"/>
            <p:cNvSpPr/>
            <p:nvPr/>
          </p:nvSpPr>
          <p:spPr>
            <a:xfrm>
              <a:off x="3226015" y="6023419"/>
              <a:ext cx="163830" cy="148590"/>
            </a:xfrm>
            <a:custGeom>
              <a:avLst/>
              <a:gdLst/>
              <a:ahLst/>
              <a:cxnLst/>
              <a:rect l="l" t="t" r="r" b="b"/>
              <a:pathLst>
                <a:path w="163829" h="148589">
                  <a:moveTo>
                    <a:pt x="65481" y="0"/>
                  </a:moveTo>
                  <a:lnTo>
                    <a:pt x="0" y="0"/>
                  </a:lnTo>
                  <a:lnTo>
                    <a:pt x="0" y="148590"/>
                  </a:lnTo>
                  <a:lnTo>
                    <a:pt x="65481" y="148590"/>
                  </a:lnTo>
                  <a:lnTo>
                    <a:pt x="65481" y="0"/>
                  </a:lnTo>
                  <a:close/>
                </a:path>
                <a:path w="163829" h="148589">
                  <a:moveTo>
                    <a:pt x="163830" y="0"/>
                  </a:moveTo>
                  <a:lnTo>
                    <a:pt x="98361" y="0"/>
                  </a:lnTo>
                  <a:lnTo>
                    <a:pt x="98361" y="148590"/>
                  </a:lnTo>
                  <a:lnTo>
                    <a:pt x="163830" y="148590"/>
                  </a:lnTo>
                  <a:lnTo>
                    <a:pt x="163830" y="0"/>
                  </a:lnTo>
                  <a:close/>
                </a:path>
              </a:pathLst>
            </a:custGeom>
            <a:solidFill>
              <a:srgbClr val="BFBEBE"/>
            </a:solidFill>
          </p:spPr>
          <p:txBody>
            <a:bodyPr wrap="square" lIns="0" tIns="0" rIns="0" bIns="0" rtlCol="0"/>
            <a:lstStyle/>
            <a:p>
              <a:endParaRPr dirty="0"/>
            </a:p>
          </p:txBody>
        </p:sp>
        <p:sp>
          <p:nvSpPr>
            <p:cNvPr id="10" name="object 10"/>
            <p:cNvSpPr/>
            <p:nvPr/>
          </p:nvSpPr>
          <p:spPr>
            <a:xfrm>
              <a:off x="3226015" y="6122492"/>
              <a:ext cx="66040" cy="49530"/>
            </a:xfrm>
            <a:custGeom>
              <a:avLst/>
              <a:gdLst/>
              <a:ahLst/>
              <a:cxnLst/>
              <a:rect l="l" t="t" r="r" b="b"/>
              <a:pathLst>
                <a:path w="66039" h="49529">
                  <a:moveTo>
                    <a:pt x="65481" y="0"/>
                  </a:moveTo>
                  <a:lnTo>
                    <a:pt x="0" y="0"/>
                  </a:lnTo>
                  <a:lnTo>
                    <a:pt x="0" y="49517"/>
                  </a:lnTo>
                  <a:lnTo>
                    <a:pt x="65481" y="49517"/>
                  </a:lnTo>
                  <a:lnTo>
                    <a:pt x="65481" y="0"/>
                  </a:lnTo>
                  <a:close/>
                </a:path>
              </a:pathLst>
            </a:custGeom>
            <a:solidFill>
              <a:srgbClr val="020303"/>
            </a:solidFill>
          </p:spPr>
          <p:txBody>
            <a:bodyPr wrap="square" lIns="0" tIns="0" rIns="0" bIns="0" rtlCol="0"/>
            <a:lstStyle/>
            <a:p>
              <a:endParaRPr dirty="0"/>
            </a:p>
          </p:txBody>
        </p:sp>
        <p:sp>
          <p:nvSpPr>
            <p:cNvPr id="11" name="object 11"/>
            <p:cNvSpPr/>
            <p:nvPr/>
          </p:nvSpPr>
          <p:spPr>
            <a:xfrm>
              <a:off x="3125457" y="6023419"/>
              <a:ext cx="855344" cy="148590"/>
            </a:xfrm>
            <a:custGeom>
              <a:avLst/>
              <a:gdLst/>
              <a:ahLst/>
              <a:cxnLst/>
              <a:rect l="l" t="t" r="r" b="b"/>
              <a:pathLst>
                <a:path w="855345" h="148589">
                  <a:moveTo>
                    <a:pt x="69811" y="0"/>
                  </a:moveTo>
                  <a:lnTo>
                    <a:pt x="0" y="0"/>
                  </a:lnTo>
                  <a:lnTo>
                    <a:pt x="0" y="148590"/>
                  </a:lnTo>
                  <a:lnTo>
                    <a:pt x="69811" y="148590"/>
                  </a:lnTo>
                  <a:lnTo>
                    <a:pt x="69811" y="0"/>
                  </a:lnTo>
                  <a:close/>
                </a:path>
                <a:path w="855345" h="148589">
                  <a:moveTo>
                    <a:pt x="854951" y="0"/>
                  </a:moveTo>
                  <a:lnTo>
                    <a:pt x="789444" y="0"/>
                  </a:lnTo>
                  <a:lnTo>
                    <a:pt x="789444" y="148590"/>
                  </a:lnTo>
                  <a:lnTo>
                    <a:pt x="854951" y="148590"/>
                  </a:lnTo>
                  <a:lnTo>
                    <a:pt x="854951" y="0"/>
                  </a:lnTo>
                  <a:close/>
                </a:path>
              </a:pathLst>
            </a:custGeom>
            <a:solidFill>
              <a:srgbClr val="BFBEBE"/>
            </a:solidFill>
          </p:spPr>
          <p:txBody>
            <a:bodyPr wrap="square" lIns="0" tIns="0" rIns="0" bIns="0" rtlCol="0"/>
            <a:lstStyle/>
            <a:p>
              <a:endParaRPr dirty="0"/>
            </a:p>
          </p:txBody>
        </p:sp>
        <p:sp>
          <p:nvSpPr>
            <p:cNvPr id="12" name="object 12"/>
            <p:cNvSpPr/>
            <p:nvPr/>
          </p:nvSpPr>
          <p:spPr>
            <a:xfrm>
              <a:off x="4899164" y="6200203"/>
              <a:ext cx="361315" cy="148590"/>
            </a:xfrm>
            <a:custGeom>
              <a:avLst/>
              <a:gdLst/>
              <a:ahLst/>
              <a:cxnLst/>
              <a:rect l="l" t="t" r="r" b="b"/>
              <a:pathLst>
                <a:path w="361314" h="148589">
                  <a:moveTo>
                    <a:pt x="65481" y="0"/>
                  </a:moveTo>
                  <a:lnTo>
                    <a:pt x="0" y="0"/>
                  </a:lnTo>
                  <a:lnTo>
                    <a:pt x="0" y="148513"/>
                  </a:lnTo>
                  <a:lnTo>
                    <a:pt x="65481" y="148513"/>
                  </a:lnTo>
                  <a:lnTo>
                    <a:pt x="65481" y="0"/>
                  </a:lnTo>
                  <a:close/>
                </a:path>
                <a:path w="361314" h="148589">
                  <a:moveTo>
                    <a:pt x="360794" y="0"/>
                  </a:moveTo>
                  <a:lnTo>
                    <a:pt x="295287" y="0"/>
                  </a:lnTo>
                  <a:lnTo>
                    <a:pt x="295287" y="148513"/>
                  </a:lnTo>
                  <a:lnTo>
                    <a:pt x="360794" y="148513"/>
                  </a:lnTo>
                  <a:lnTo>
                    <a:pt x="360794" y="0"/>
                  </a:lnTo>
                  <a:close/>
                </a:path>
              </a:pathLst>
            </a:custGeom>
            <a:solidFill>
              <a:schemeClr val="accent1"/>
            </a:solidFill>
          </p:spPr>
          <p:txBody>
            <a:bodyPr wrap="square" lIns="0" tIns="0" rIns="0" bIns="0" rtlCol="0"/>
            <a:lstStyle/>
            <a:p>
              <a:endParaRPr dirty="0"/>
            </a:p>
          </p:txBody>
        </p:sp>
        <p:sp>
          <p:nvSpPr>
            <p:cNvPr id="13" name="object 13"/>
            <p:cNvSpPr/>
            <p:nvPr/>
          </p:nvSpPr>
          <p:spPr>
            <a:xfrm>
              <a:off x="3026968" y="6274498"/>
              <a:ext cx="69850" cy="74295"/>
            </a:xfrm>
            <a:custGeom>
              <a:avLst/>
              <a:gdLst/>
              <a:ahLst/>
              <a:cxnLst/>
              <a:rect l="l" t="t" r="r" b="b"/>
              <a:pathLst>
                <a:path w="69850" h="74295">
                  <a:moveTo>
                    <a:pt x="0" y="74218"/>
                  </a:moveTo>
                  <a:lnTo>
                    <a:pt x="69824" y="74218"/>
                  </a:lnTo>
                  <a:lnTo>
                    <a:pt x="69824" y="0"/>
                  </a:lnTo>
                  <a:lnTo>
                    <a:pt x="0" y="0"/>
                  </a:lnTo>
                  <a:lnTo>
                    <a:pt x="0" y="74218"/>
                  </a:lnTo>
                  <a:close/>
                </a:path>
              </a:pathLst>
            </a:custGeom>
            <a:solidFill>
              <a:srgbClr val="BFBEBE"/>
            </a:solidFill>
          </p:spPr>
          <p:txBody>
            <a:bodyPr wrap="square" lIns="0" tIns="0" rIns="0" bIns="0" rtlCol="0"/>
            <a:lstStyle/>
            <a:p>
              <a:endParaRPr dirty="0"/>
            </a:p>
          </p:txBody>
        </p:sp>
        <p:sp>
          <p:nvSpPr>
            <p:cNvPr id="14" name="object 14"/>
            <p:cNvSpPr/>
            <p:nvPr/>
          </p:nvSpPr>
          <p:spPr>
            <a:xfrm>
              <a:off x="3026968" y="6200254"/>
              <a:ext cx="69850" cy="74295"/>
            </a:xfrm>
            <a:custGeom>
              <a:avLst/>
              <a:gdLst/>
              <a:ahLst/>
              <a:cxnLst/>
              <a:rect l="l" t="t" r="r" b="b"/>
              <a:pathLst>
                <a:path w="69850" h="74295">
                  <a:moveTo>
                    <a:pt x="69824" y="0"/>
                  </a:moveTo>
                  <a:lnTo>
                    <a:pt x="0" y="0"/>
                  </a:lnTo>
                  <a:lnTo>
                    <a:pt x="0" y="74244"/>
                  </a:lnTo>
                  <a:lnTo>
                    <a:pt x="69824" y="74244"/>
                  </a:lnTo>
                  <a:lnTo>
                    <a:pt x="69824" y="0"/>
                  </a:lnTo>
                  <a:close/>
                </a:path>
              </a:pathLst>
            </a:custGeom>
            <a:solidFill>
              <a:schemeClr val="accent1"/>
            </a:solidFill>
          </p:spPr>
          <p:txBody>
            <a:bodyPr wrap="square" lIns="0" tIns="0" rIns="0" bIns="0" rtlCol="0"/>
            <a:lstStyle/>
            <a:p>
              <a:endParaRPr dirty="0"/>
            </a:p>
          </p:txBody>
        </p:sp>
        <p:sp>
          <p:nvSpPr>
            <p:cNvPr id="15" name="object 15"/>
            <p:cNvSpPr/>
            <p:nvPr/>
          </p:nvSpPr>
          <p:spPr>
            <a:xfrm>
              <a:off x="3324377" y="6200203"/>
              <a:ext cx="1542415" cy="148590"/>
            </a:xfrm>
            <a:custGeom>
              <a:avLst/>
              <a:gdLst/>
              <a:ahLst/>
              <a:cxnLst/>
              <a:rect l="l" t="t" r="r" b="b"/>
              <a:pathLst>
                <a:path w="1542414" h="148589">
                  <a:moveTo>
                    <a:pt x="65468" y="0"/>
                  </a:moveTo>
                  <a:lnTo>
                    <a:pt x="0" y="0"/>
                  </a:lnTo>
                  <a:lnTo>
                    <a:pt x="0" y="148513"/>
                  </a:lnTo>
                  <a:lnTo>
                    <a:pt x="65468" y="148513"/>
                  </a:lnTo>
                  <a:lnTo>
                    <a:pt x="65468" y="0"/>
                  </a:lnTo>
                  <a:close/>
                </a:path>
                <a:path w="1542414" h="148589">
                  <a:moveTo>
                    <a:pt x="163918" y="0"/>
                  </a:moveTo>
                  <a:lnTo>
                    <a:pt x="98437" y="0"/>
                  </a:lnTo>
                  <a:lnTo>
                    <a:pt x="98437" y="148513"/>
                  </a:lnTo>
                  <a:lnTo>
                    <a:pt x="163918" y="148513"/>
                  </a:lnTo>
                  <a:lnTo>
                    <a:pt x="163918" y="0"/>
                  </a:lnTo>
                  <a:close/>
                </a:path>
                <a:path w="1542414" h="148589">
                  <a:moveTo>
                    <a:pt x="262369" y="0"/>
                  </a:moveTo>
                  <a:lnTo>
                    <a:pt x="196862" y="0"/>
                  </a:lnTo>
                  <a:lnTo>
                    <a:pt x="196862" y="148513"/>
                  </a:lnTo>
                  <a:lnTo>
                    <a:pt x="262369" y="148513"/>
                  </a:lnTo>
                  <a:lnTo>
                    <a:pt x="262369" y="0"/>
                  </a:lnTo>
                  <a:close/>
                </a:path>
                <a:path w="1542414" h="148589">
                  <a:moveTo>
                    <a:pt x="360807" y="0"/>
                  </a:moveTo>
                  <a:lnTo>
                    <a:pt x="295325" y="0"/>
                  </a:lnTo>
                  <a:lnTo>
                    <a:pt x="295325" y="148513"/>
                  </a:lnTo>
                  <a:lnTo>
                    <a:pt x="360807" y="148513"/>
                  </a:lnTo>
                  <a:lnTo>
                    <a:pt x="360807" y="0"/>
                  </a:lnTo>
                  <a:close/>
                </a:path>
                <a:path w="1542414" h="148589">
                  <a:moveTo>
                    <a:pt x="459206" y="0"/>
                  </a:moveTo>
                  <a:lnTo>
                    <a:pt x="393750" y="0"/>
                  </a:lnTo>
                  <a:lnTo>
                    <a:pt x="393750" y="148513"/>
                  </a:lnTo>
                  <a:lnTo>
                    <a:pt x="459206" y="148513"/>
                  </a:lnTo>
                  <a:lnTo>
                    <a:pt x="459206" y="0"/>
                  </a:lnTo>
                  <a:close/>
                </a:path>
                <a:path w="1542414" h="148589">
                  <a:moveTo>
                    <a:pt x="557555" y="0"/>
                  </a:moveTo>
                  <a:lnTo>
                    <a:pt x="492099" y="0"/>
                  </a:lnTo>
                  <a:lnTo>
                    <a:pt x="492099" y="148513"/>
                  </a:lnTo>
                  <a:lnTo>
                    <a:pt x="557555" y="148513"/>
                  </a:lnTo>
                  <a:lnTo>
                    <a:pt x="557555" y="0"/>
                  </a:lnTo>
                  <a:close/>
                </a:path>
                <a:path w="1542414" h="148589">
                  <a:moveTo>
                    <a:pt x="754494" y="0"/>
                  </a:moveTo>
                  <a:lnTo>
                    <a:pt x="688987" y="0"/>
                  </a:lnTo>
                  <a:lnTo>
                    <a:pt x="688987" y="148513"/>
                  </a:lnTo>
                  <a:lnTo>
                    <a:pt x="754494" y="148513"/>
                  </a:lnTo>
                  <a:lnTo>
                    <a:pt x="754494" y="0"/>
                  </a:lnTo>
                  <a:close/>
                </a:path>
                <a:path w="1542414" h="148589">
                  <a:moveTo>
                    <a:pt x="951293" y="0"/>
                  </a:moveTo>
                  <a:lnTo>
                    <a:pt x="885812" y="0"/>
                  </a:lnTo>
                  <a:lnTo>
                    <a:pt x="885812" y="148513"/>
                  </a:lnTo>
                  <a:lnTo>
                    <a:pt x="951293" y="148513"/>
                  </a:lnTo>
                  <a:lnTo>
                    <a:pt x="951293" y="0"/>
                  </a:lnTo>
                  <a:close/>
                </a:path>
                <a:path w="1542414" h="148589">
                  <a:moveTo>
                    <a:pt x="1049718" y="0"/>
                  </a:moveTo>
                  <a:lnTo>
                    <a:pt x="984211" y="0"/>
                  </a:lnTo>
                  <a:lnTo>
                    <a:pt x="984211" y="148513"/>
                  </a:lnTo>
                  <a:lnTo>
                    <a:pt x="1049718" y="148513"/>
                  </a:lnTo>
                  <a:lnTo>
                    <a:pt x="1049718" y="0"/>
                  </a:lnTo>
                  <a:close/>
                </a:path>
                <a:path w="1542414" h="148589">
                  <a:moveTo>
                    <a:pt x="1148207" y="0"/>
                  </a:moveTo>
                  <a:lnTo>
                    <a:pt x="1082700" y="0"/>
                  </a:lnTo>
                  <a:lnTo>
                    <a:pt x="1082700" y="148513"/>
                  </a:lnTo>
                  <a:lnTo>
                    <a:pt x="1148207" y="148513"/>
                  </a:lnTo>
                  <a:lnTo>
                    <a:pt x="1148207" y="0"/>
                  </a:lnTo>
                  <a:close/>
                </a:path>
                <a:path w="1542414" h="148589">
                  <a:moveTo>
                    <a:pt x="1246606" y="0"/>
                  </a:moveTo>
                  <a:lnTo>
                    <a:pt x="1181100" y="0"/>
                  </a:lnTo>
                  <a:lnTo>
                    <a:pt x="1181100" y="148513"/>
                  </a:lnTo>
                  <a:lnTo>
                    <a:pt x="1246606" y="148513"/>
                  </a:lnTo>
                  <a:lnTo>
                    <a:pt x="1246606" y="0"/>
                  </a:lnTo>
                  <a:close/>
                </a:path>
                <a:path w="1542414" h="148589">
                  <a:moveTo>
                    <a:pt x="1345006" y="0"/>
                  </a:moveTo>
                  <a:lnTo>
                    <a:pt x="1279499" y="0"/>
                  </a:lnTo>
                  <a:lnTo>
                    <a:pt x="1279499" y="148513"/>
                  </a:lnTo>
                  <a:lnTo>
                    <a:pt x="1345006" y="148513"/>
                  </a:lnTo>
                  <a:lnTo>
                    <a:pt x="1345006" y="0"/>
                  </a:lnTo>
                  <a:close/>
                </a:path>
                <a:path w="1542414" h="148589">
                  <a:moveTo>
                    <a:pt x="1443431" y="0"/>
                  </a:moveTo>
                  <a:lnTo>
                    <a:pt x="1377924" y="0"/>
                  </a:lnTo>
                  <a:lnTo>
                    <a:pt x="1377924" y="148513"/>
                  </a:lnTo>
                  <a:lnTo>
                    <a:pt x="1443431" y="148513"/>
                  </a:lnTo>
                  <a:lnTo>
                    <a:pt x="1443431" y="0"/>
                  </a:lnTo>
                  <a:close/>
                </a:path>
                <a:path w="1542414" h="148589">
                  <a:moveTo>
                    <a:pt x="1541868" y="0"/>
                  </a:moveTo>
                  <a:lnTo>
                    <a:pt x="1476362" y="0"/>
                  </a:lnTo>
                  <a:lnTo>
                    <a:pt x="1476362" y="148513"/>
                  </a:lnTo>
                  <a:lnTo>
                    <a:pt x="1541868" y="148513"/>
                  </a:lnTo>
                  <a:lnTo>
                    <a:pt x="1541868" y="0"/>
                  </a:lnTo>
                  <a:close/>
                </a:path>
              </a:pathLst>
            </a:custGeom>
            <a:solidFill>
              <a:srgbClr val="BFBEBE"/>
            </a:solidFill>
          </p:spPr>
          <p:txBody>
            <a:bodyPr wrap="square" lIns="0" tIns="0" rIns="0" bIns="0" rtlCol="0"/>
            <a:lstStyle/>
            <a:p>
              <a:endParaRPr dirty="0"/>
            </a:p>
          </p:txBody>
        </p:sp>
        <p:sp>
          <p:nvSpPr>
            <p:cNvPr id="16" name="object 16"/>
            <p:cNvSpPr/>
            <p:nvPr/>
          </p:nvSpPr>
          <p:spPr>
            <a:xfrm>
              <a:off x="3258742" y="6348717"/>
              <a:ext cx="0" cy="42545"/>
            </a:xfrm>
            <a:custGeom>
              <a:avLst/>
              <a:gdLst/>
              <a:ahLst/>
              <a:cxnLst/>
              <a:rect l="l" t="t" r="r" b="b"/>
              <a:pathLst>
                <a:path h="42545">
                  <a:moveTo>
                    <a:pt x="0" y="0"/>
                  </a:moveTo>
                  <a:lnTo>
                    <a:pt x="0" y="41974"/>
                  </a:lnTo>
                </a:path>
              </a:pathLst>
            </a:custGeom>
            <a:ln w="22182">
              <a:solidFill>
                <a:srgbClr val="020303"/>
              </a:solidFill>
            </a:ln>
          </p:spPr>
          <p:txBody>
            <a:bodyPr wrap="square" lIns="0" tIns="0" rIns="0" bIns="0" rtlCol="0"/>
            <a:lstStyle/>
            <a:p>
              <a:endParaRPr dirty="0"/>
            </a:p>
          </p:txBody>
        </p:sp>
        <p:sp>
          <p:nvSpPr>
            <p:cNvPr id="17" name="object 17"/>
            <p:cNvSpPr/>
            <p:nvPr/>
          </p:nvSpPr>
          <p:spPr>
            <a:xfrm>
              <a:off x="3125457" y="6200203"/>
              <a:ext cx="1052195" cy="148590"/>
            </a:xfrm>
            <a:custGeom>
              <a:avLst/>
              <a:gdLst/>
              <a:ahLst/>
              <a:cxnLst/>
              <a:rect l="l" t="t" r="r" b="b"/>
              <a:pathLst>
                <a:path w="1052195" h="148589">
                  <a:moveTo>
                    <a:pt x="69811" y="0"/>
                  </a:moveTo>
                  <a:lnTo>
                    <a:pt x="0" y="0"/>
                  </a:lnTo>
                  <a:lnTo>
                    <a:pt x="0" y="148513"/>
                  </a:lnTo>
                  <a:lnTo>
                    <a:pt x="69811" y="148513"/>
                  </a:lnTo>
                  <a:lnTo>
                    <a:pt x="69811" y="0"/>
                  </a:lnTo>
                  <a:close/>
                </a:path>
                <a:path w="1052195" h="148589">
                  <a:moveTo>
                    <a:pt x="166039" y="0"/>
                  </a:moveTo>
                  <a:lnTo>
                    <a:pt x="100558" y="0"/>
                  </a:lnTo>
                  <a:lnTo>
                    <a:pt x="100558" y="148513"/>
                  </a:lnTo>
                  <a:lnTo>
                    <a:pt x="166039" y="148513"/>
                  </a:lnTo>
                  <a:lnTo>
                    <a:pt x="166039" y="0"/>
                  </a:lnTo>
                  <a:close/>
                </a:path>
                <a:path w="1052195" h="148589">
                  <a:moveTo>
                    <a:pt x="1051814" y="0"/>
                  </a:moveTo>
                  <a:lnTo>
                    <a:pt x="986332" y="0"/>
                  </a:lnTo>
                  <a:lnTo>
                    <a:pt x="986332" y="148513"/>
                  </a:lnTo>
                  <a:lnTo>
                    <a:pt x="1051814" y="148513"/>
                  </a:lnTo>
                  <a:lnTo>
                    <a:pt x="1051814" y="0"/>
                  </a:lnTo>
                  <a:close/>
                </a:path>
              </a:pathLst>
            </a:custGeom>
            <a:solidFill>
              <a:srgbClr val="BFBEBE"/>
            </a:solidFill>
          </p:spPr>
          <p:txBody>
            <a:bodyPr wrap="square" lIns="0" tIns="0" rIns="0" bIns="0" rtlCol="0"/>
            <a:lstStyle/>
            <a:p>
              <a:endParaRPr dirty="0"/>
            </a:p>
          </p:txBody>
        </p:sp>
        <p:sp>
          <p:nvSpPr>
            <p:cNvPr id="18" name="object 18"/>
            <p:cNvSpPr/>
            <p:nvPr/>
          </p:nvSpPr>
          <p:spPr>
            <a:xfrm>
              <a:off x="5096052" y="6200203"/>
              <a:ext cx="66040" cy="148590"/>
            </a:xfrm>
            <a:custGeom>
              <a:avLst/>
              <a:gdLst/>
              <a:ahLst/>
              <a:cxnLst/>
              <a:rect l="l" t="t" r="r" b="b"/>
              <a:pathLst>
                <a:path w="66039" h="148589">
                  <a:moveTo>
                    <a:pt x="65506" y="0"/>
                  </a:moveTo>
                  <a:lnTo>
                    <a:pt x="0" y="0"/>
                  </a:lnTo>
                  <a:lnTo>
                    <a:pt x="0" y="148513"/>
                  </a:lnTo>
                  <a:lnTo>
                    <a:pt x="65506" y="148513"/>
                  </a:lnTo>
                  <a:lnTo>
                    <a:pt x="65506" y="0"/>
                  </a:lnTo>
                  <a:close/>
                </a:path>
              </a:pathLst>
            </a:custGeom>
            <a:solidFill>
              <a:schemeClr val="accent1"/>
            </a:solidFill>
          </p:spPr>
          <p:txBody>
            <a:bodyPr wrap="square" lIns="0" tIns="0" rIns="0" bIns="0" rtlCol="0"/>
            <a:lstStyle/>
            <a:p>
              <a:endParaRPr dirty="0"/>
            </a:p>
          </p:txBody>
        </p:sp>
        <p:sp>
          <p:nvSpPr>
            <p:cNvPr id="19" name="object 19"/>
            <p:cNvSpPr/>
            <p:nvPr/>
          </p:nvSpPr>
          <p:spPr>
            <a:xfrm>
              <a:off x="3914902" y="6200203"/>
              <a:ext cx="1148715" cy="148590"/>
            </a:xfrm>
            <a:custGeom>
              <a:avLst/>
              <a:gdLst/>
              <a:ahLst/>
              <a:cxnLst/>
              <a:rect l="l" t="t" r="r" b="b"/>
              <a:pathLst>
                <a:path w="1148714" h="148589">
                  <a:moveTo>
                    <a:pt x="65506" y="0"/>
                  </a:moveTo>
                  <a:lnTo>
                    <a:pt x="0" y="0"/>
                  </a:lnTo>
                  <a:lnTo>
                    <a:pt x="0" y="148513"/>
                  </a:lnTo>
                  <a:lnTo>
                    <a:pt x="65506" y="148513"/>
                  </a:lnTo>
                  <a:lnTo>
                    <a:pt x="65506" y="0"/>
                  </a:lnTo>
                  <a:close/>
                </a:path>
                <a:path w="1148714" h="148589">
                  <a:moveTo>
                    <a:pt x="1148194" y="0"/>
                  </a:moveTo>
                  <a:lnTo>
                    <a:pt x="1082687" y="0"/>
                  </a:lnTo>
                  <a:lnTo>
                    <a:pt x="1082687" y="148513"/>
                  </a:lnTo>
                  <a:lnTo>
                    <a:pt x="1148194" y="148513"/>
                  </a:lnTo>
                  <a:lnTo>
                    <a:pt x="1148194" y="0"/>
                  </a:lnTo>
                  <a:close/>
                </a:path>
              </a:pathLst>
            </a:custGeom>
            <a:solidFill>
              <a:srgbClr val="BFBEBE"/>
            </a:solidFill>
          </p:spPr>
          <p:txBody>
            <a:bodyPr wrap="square" lIns="0" tIns="0" rIns="0" bIns="0" rtlCol="0"/>
            <a:lstStyle/>
            <a:p>
              <a:endParaRPr dirty="0"/>
            </a:p>
          </p:txBody>
        </p:sp>
      </p:grpSp>
      <p:sp>
        <p:nvSpPr>
          <p:cNvPr id="20" name="object 20"/>
          <p:cNvSpPr/>
          <p:nvPr/>
        </p:nvSpPr>
        <p:spPr>
          <a:xfrm>
            <a:off x="4716983" y="2470823"/>
            <a:ext cx="0" cy="1460500"/>
          </a:xfrm>
          <a:custGeom>
            <a:avLst/>
            <a:gdLst/>
            <a:ahLst/>
            <a:cxnLst/>
            <a:rect l="l" t="t" r="r" b="b"/>
            <a:pathLst>
              <a:path h="1460500">
                <a:moveTo>
                  <a:pt x="0" y="0"/>
                </a:moveTo>
                <a:lnTo>
                  <a:pt x="0" y="1459918"/>
                </a:lnTo>
              </a:path>
            </a:pathLst>
          </a:custGeom>
          <a:ln w="22182">
            <a:solidFill>
              <a:srgbClr val="020303"/>
            </a:solidFill>
          </a:ln>
        </p:spPr>
        <p:txBody>
          <a:bodyPr wrap="square" lIns="0" tIns="0" rIns="0" bIns="0" rtlCol="0"/>
          <a:lstStyle/>
          <a:p>
            <a:endParaRPr dirty="0"/>
          </a:p>
        </p:txBody>
      </p:sp>
      <p:sp>
        <p:nvSpPr>
          <p:cNvPr id="21" name="object 21"/>
          <p:cNvSpPr txBox="1"/>
          <p:nvPr/>
        </p:nvSpPr>
        <p:spPr>
          <a:xfrm>
            <a:off x="4751130" y="3071781"/>
            <a:ext cx="841375" cy="393700"/>
          </a:xfrm>
          <a:prstGeom prst="rect">
            <a:avLst/>
          </a:prstGeom>
        </p:spPr>
        <p:txBody>
          <a:bodyPr vert="horz" wrap="square" lIns="0" tIns="13335" rIns="0" bIns="0" rtlCol="0">
            <a:spAutoFit/>
          </a:bodyPr>
          <a:lstStyle/>
          <a:p>
            <a:pPr marL="12700" marR="5080">
              <a:lnSpc>
                <a:spcPct val="100000"/>
              </a:lnSpc>
              <a:spcBef>
                <a:spcPts val="105"/>
              </a:spcBef>
            </a:pPr>
            <a:r>
              <a:rPr sz="1200" spc="95" dirty="0">
                <a:latin typeface="Arial"/>
                <a:cs typeface="Arial"/>
              </a:rPr>
              <a:t>RTK/RAS/ </a:t>
            </a:r>
            <a:r>
              <a:rPr sz="1200" spc="80" dirty="0">
                <a:latin typeface="Arial"/>
                <a:cs typeface="Arial"/>
              </a:rPr>
              <a:t>PI(3)K</a:t>
            </a:r>
            <a:endParaRPr sz="1200" dirty="0">
              <a:latin typeface="Arial"/>
              <a:cs typeface="Arial"/>
            </a:endParaRPr>
          </a:p>
        </p:txBody>
      </p:sp>
      <p:sp>
        <p:nvSpPr>
          <p:cNvPr id="22" name="object 22"/>
          <p:cNvSpPr/>
          <p:nvPr/>
        </p:nvSpPr>
        <p:spPr>
          <a:xfrm>
            <a:off x="4716983" y="4112362"/>
            <a:ext cx="0" cy="930275"/>
          </a:xfrm>
          <a:custGeom>
            <a:avLst/>
            <a:gdLst/>
            <a:ahLst/>
            <a:cxnLst/>
            <a:rect l="l" t="t" r="r" b="b"/>
            <a:pathLst>
              <a:path h="930275">
                <a:moveTo>
                  <a:pt x="0" y="0"/>
                </a:moveTo>
                <a:lnTo>
                  <a:pt x="0" y="929782"/>
                </a:lnTo>
              </a:path>
            </a:pathLst>
          </a:custGeom>
          <a:ln w="22182">
            <a:solidFill>
              <a:srgbClr val="020303"/>
            </a:solidFill>
          </a:ln>
        </p:spPr>
        <p:txBody>
          <a:bodyPr wrap="square" lIns="0" tIns="0" rIns="0" bIns="0" rtlCol="0"/>
          <a:lstStyle/>
          <a:p>
            <a:endParaRPr dirty="0"/>
          </a:p>
        </p:txBody>
      </p:sp>
      <p:sp>
        <p:nvSpPr>
          <p:cNvPr id="23" name="object 23"/>
          <p:cNvSpPr txBox="1"/>
          <p:nvPr/>
        </p:nvSpPr>
        <p:spPr>
          <a:xfrm>
            <a:off x="4751130" y="4374099"/>
            <a:ext cx="429895" cy="393700"/>
          </a:xfrm>
          <a:prstGeom prst="rect">
            <a:avLst/>
          </a:prstGeom>
        </p:spPr>
        <p:txBody>
          <a:bodyPr vert="horz" wrap="square" lIns="0" tIns="13335" rIns="0" bIns="0" rtlCol="0">
            <a:spAutoFit/>
          </a:bodyPr>
          <a:lstStyle/>
          <a:p>
            <a:pPr marL="12700" marR="5080">
              <a:lnSpc>
                <a:spcPct val="100000"/>
              </a:lnSpc>
              <a:spcBef>
                <a:spcPts val="105"/>
              </a:spcBef>
            </a:pPr>
            <a:r>
              <a:rPr sz="1200" spc="55" dirty="0">
                <a:latin typeface="Arial"/>
                <a:cs typeface="Arial"/>
              </a:rPr>
              <a:t>Cell </a:t>
            </a:r>
            <a:r>
              <a:rPr sz="1200" spc="75" dirty="0">
                <a:latin typeface="Arial"/>
                <a:cs typeface="Arial"/>
              </a:rPr>
              <a:t>cycle</a:t>
            </a:r>
            <a:endParaRPr sz="1200" dirty="0">
              <a:latin typeface="Arial"/>
              <a:cs typeface="Arial"/>
            </a:endParaRPr>
          </a:p>
        </p:txBody>
      </p:sp>
      <p:sp>
        <p:nvSpPr>
          <p:cNvPr id="24" name="object 24"/>
          <p:cNvSpPr txBox="1"/>
          <p:nvPr/>
        </p:nvSpPr>
        <p:spPr>
          <a:xfrm>
            <a:off x="4751130" y="5291098"/>
            <a:ext cx="834390" cy="198131"/>
          </a:xfrm>
          <a:prstGeom prst="rect">
            <a:avLst/>
          </a:prstGeom>
        </p:spPr>
        <p:txBody>
          <a:bodyPr vert="horz" wrap="square" lIns="0" tIns="13335" rIns="0" bIns="0" rtlCol="0">
            <a:spAutoFit/>
          </a:bodyPr>
          <a:lstStyle/>
          <a:p>
            <a:pPr marL="12700">
              <a:lnSpc>
                <a:spcPct val="100000"/>
              </a:lnSpc>
              <a:spcBef>
                <a:spcPts val="105"/>
              </a:spcBef>
            </a:pPr>
            <a:r>
              <a:rPr sz="1200" spc="110" dirty="0">
                <a:latin typeface="Arial"/>
                <a:cs typeface="Arial"/>
              </a:rPr>
              <a:t>WNT/TGF</a:t>
            </a:r>
            <a:endParaRPr sz="1200" dirty="0">
              <a:latin typeface="Arial"/>
              <a:cs typeface="Arial"/>
            </a:endParaRPr>
          </a:p>
        </p:txBody>
      </p:sp>
      <p:sp>
        <p:nvSpPr>
          <p:cNvPr id="25" name="object 25"/>
          <p:cNvSpPr/>
          <p:nvPr/>
        </p:nvSpPr>
        <p:spPr>
          <a:xfrm>
            <a:off x="4716983" y="5223783"/>
            <a:ext cx="0" cy="400050"/>
          </a:xfrm>
          <a:custGeom>
            <a:avLst/>
            <a:gdLst/>
            <a:ahLst/>
            <a:cxnLst/>
            <a:rect l="l" t="t" r="r" b="b"/>
            <a:pathLst>
              <a:path h="400050">
                <a:moveTo>
                  <a:pt x="0" y="0"/>
                </a:moveTo>
                <a:lnTo>
                  <a:pt x="0" y="399621"/>
                </a:lnTo>
              </a:path>
            </a:pathLst>
          </a:custGeom>
          <a:ln w="22182">
            <a:solidFill>
              <a:srgbClr val="020303"/>
            </a:solidFill>
          </a:ln>
        </p:spPr>
        <p:txBody>
          <a:bodyPr wrap="square" lIns="0" tIns="0" rIns="0" bIns="0" rtlCol="0"/>
          <a:lstStyle/>
          <a:p>
            <a:endParaRPr dirty="0"/>
          </a:p>
        </p:txBody>
      </p:sp>
      <p:grpSp>
        <p:nvGrpSpPr>
          <p:cNvPr id="26" name="object 26"/>
          <p:cNvGrpSpPr/>
          <p:nvPr/>
        </p:nvGrpSpPr>
        <p:grpSpPr>
          <a:xfrm>
            <a:off x="3654634" y="1360251"/>
            <a:ext cx="93345" cy="297180"/>
            <a:chOff x="4278477" y="1629879"/>
            <a:chExt cx="93345" cy="297180"/>
          </a:xfrm>
        </p:grpSpPr>
        <p:sp>
          <p:nvSpPr>
            <p:cNvPr id="27" name="object 27"/>
            <p:cNvSpPr/>
            <p:nvPr/>
          </p:nvSpPr>
          <p:spPr>
            <a:xfrm>
              <a:off x="4278477" y="1629879"/>
              <a:ext cx="93345" cy="297180"/>
            </a:xfrm>
            <a:custGeom>
              <a:avLst/>
              <a:gdLst/>
              <a:ahLst/>
              <a:cxnLst/>
              <a:rect l="l" t="t" r="r" b="b"/>
              <a:pathLst>
                <a:path w="93345" h="297180">
                  <a:moveTo>
                    <a:pt x="92786" y="0"/>
                  </a:moveTo>
                  <a:lnTo>
                    <a:pt x="0" y="0"/>
                  </a:lnTo>
                  <a:lnTo>
                    <a:pt x="0" y="296951"/>
                  </a:lnTo>
                  <a:lnTo>
                    <a:pt x="92786" y="296951"/>
                  </a:lnTo>
                  <a:lnTo>
                    <a:pt x="92786" y="0"/>
                  </a:lnTo>
                  <a:close/>
                </a:path>
              </a:pathLst>
            </a:custGeom>
            <a:solidFill>
              <a:srgbClr val="BFBEBE"/>
            </a:solidFill>
          </p:spPr>
          <p:txBody>
            <a:bodyPr wrap="square" lIns="0" tIns="0" rIns="0" bIns="0" rtlCol="0"/>
            <a:lstStyle/>
            <a:p>
              <a:endParaRPr dirty="0"/>
            </a:p>
          </p:txBody>
        </p:sp>
        <p:sp>
          <p:nvSpPr>
            <p:cNvPr id="28" name="object 28"/>
            <p:cNvSpPr/>
            <p:nvPr/>
          </p:nvSpPr>
          <p:spPr>
            <a:xfrm>
              <a:off x="4278489" y="1765549"/>
              <a:ext cx="93345" cy="26034"/>
            </a:xfrm>
            <a:custGeom>
              <a:avLst/>
              <a:gdLst/>
              <a:ahLst/>
              <a:cxnLst/>
              <a:rect l="l" t="t" r="r" b="b"/>
              <a:pathLst>
                <a:path w="93345" h="26035">
                  <a:moveTo>
                    <a:pt x="0" y="25565"/>
                  </a:moveTo>
                  <a:lnTo>
                    <a:pt x="92780" y="25565"/>
                  </a:lnTo>
                  <a:lnTo>
                    <a:pt x="92780" y="0"/>
                  </a:lnTo>
                  <a:lnTo>
                    <a:pt x="0" y="0"/>
                  </a:lnTo>
                  <a:lnTo>
                    <a:pt x="0" y="25565"/>
                  </a:lnTo>
                  <a:close/>
                </a:path>
              </a:pathLst>
            </a:custGeom>
            <a:solidFill>
              <a:srgbClr val="231F20"/>
            </a:solidFill>
          </p:spPr>
          <p:txBody>
            <a:bodyPr wrap="square" lIns="0" tIns="0" rIns="0" bIns="0" rtlCol="0"/>
            <a:lstStyle/>
            <a:p>
              <a:endParaRPr dirty="0"/>
            </a:p>
          </p:txBody>
        </p:sp>
      </p:grpSp>
      <p:sp>
        <p:nvSpPr>
          <p:cNvPr id="29" name="object 29"/>
          <p:cNvSpPr txBox="1"/>
          <p:nvPr/>
        </p:nvSpPr>
        <p:spPr>
          <a:xfrm>
            <a:off x="3771681" y="1342611"/>
            <a:ext cx="995680" cy="324485"/>
          </a:xfrm>
          <a:prstGeom prst="rect">
            <a:avLst/>
          </a:prstGeom>
        </p:spPr>
        <p:txBody>
          <a:bodyPr vert="horz" wrap="square" lIns="0" tIns="24765" rIns="0" bIns="0" rtlCol="0">
            <a:spAutoFit/>
          </a:bodyPr>
          <a:lstStyle/>
          <a:p>
            <a:pPr marL="12700" marR="5080">
              <a:lnSpc>
                <a:spcPts val="1140"/>
              </a:lnSpc>
              <a:spcBef>
                <a:spcPts val="195"/>
              </a:spcBef>
            </a:pPr>
            <a:r>
              <a:rPr sz="1000" spc="75" dirty="0">
                <a:solidFill>
                  <a:srgbClr val="231F20"/>
                </a:solidFill>
                <a:latin typeface="Arial"/>
                <a:cs typeface="Arial"/>
              </a:rPr>
              <a:t>Pre-</a:t>
            </a:r>
            <a:r>
              <a:rPr sz="1000" spc="65" dirty="0">
                <a:solidFill>
                  <a:srgbClr val="231F20"/>
                </a:solidFill>
                <a:latin typeface="Arial"/>
                <a:cs typeface="Arial"/>
              </a:rPr>
              <a:t>treatment </a:t>
            </a:r>
            <a:r>
              <a:rPr sz="1000" spc="70" dirty="0">
                <a:solidFill>
                  <a:srgbClr val="231F20"/>
                </a:solidFill>
                <a:latin typeface="Arial"/>
                <a:cs typeface="Arial"/>
              </a:rPr>
              <a:t>Post-</a:t>
            </a:r>
            <a:r>
              <a:rPr sz="1000" spc="65" dirty="0">
                <a:solidFill>
                  <a:srgbClr val="231F20"/>
                </a:solidFill>
                <a:latin typeface="Arial"/>
                <a:cs typeface="Arial"/>
              </a:rPr>
              <a:t>treatment</a:t>
            </a:r>
            <a:endParaRPr sz="1000" dirty="0">
              <a:latin typeface="Arial"/>
              <a:cs typeface="Arial"/>
            </a:endParaRPr>
          </a:p>
        </p:txBody>
      </p:sp>
      <p:sp>
        <p:nvSpPr>
          <p:cNvPr id="30" name="object 30"/>
          <p:cNvSpPr txBox="1"/>
          <p:nvPr/>
        </p:nvSpPr>
        <p:spPr>
          <a:xfrm>
            <a:off x="1601186" y="2380703"/>
            <a:ext cx="745490" cy="3143885"/>
          </a:xfrm>
          <a:prstGeom prst="rect">
            <a:avLst/>
          </a:prstGeom>
        </p:spPr>
        <p:txBody>
          <a:bodyPr vert="horz" wrap="square" lIns="0" tIns="24765" rIns="0" bIns="0" rtlCol="0">
            <a:spAutoFit/>
          </a:bodyPr>
          <a:lstStyle/>
          <a:p>
            <a:pPr marL="143510" marR="11430" indent="-1270" algn="r">
              <a:lnSpc>
                <a:spcPts val="1390"/>
              </a:lnSpc>
              <a:spcBef>
                <a:spcPts val="195"/>
              </a:spcBef>
            </a:pPr>
            <a:r>
              <a:rPr sz="1200" i="1" spc="114" dirty="0">
                <a:latin typeface="Arial"/>
                <a:cs typeface="Arial"/>
              </a:rPr>
              <a:t>ERBB2 </a:t>
            </a:r>
            <a:r>
              <a:rPr sz="1200" i="1" spc="110" dirty="0">
                <a:latin typeface="Arial"/>
                <a:cs typeface="Arial"/>
              </a:rPr>
              <a:t>EGFR </a:t>
            </a:r>
            <a:r>
              <a:rPr sz="1200" i="1" spc="114" dirty="0">
                <a:latin typeface="Arial"/>
                <a:cs typeface="Arial"/>
              </a:rPr>
              <a:t>ERBB3 FGFR1 </a:t>
            </a:r>
            <a:r>
              <a:rPr sz="1200" i="1" spc="110" dirty="0">
                <a:latin typeface="Arial"/>
                <a:cs typeface="Arial"/>
              </a:rPr>
              <a:t>KRAS</a:t>
            </a:r>
            <a:endParaRPr sz="1200" dirty="0">
              <a:latin typeface="Arial"/>
              <a:cs typeface="Arial"/>
            </a:endParaRPr>
          </a:p>
          <a:p>
            <a:pPr marL="100965" marR="5080" indent="288925" algn="r">
              <a:lnSpc>
                <a:spcPts val="1390"/>
              </a:lnSpc>
              <a:spcBef>
                <a:spcPts val="20"/>
              </a:spcBef>
            </a:pPr>
            <a:r>
              <a:rPr sz="1200" i="1" spc="90" dirty="0">
                <a:latin typeface="Arial"/>
                <a:cs typeface="Arial"/>
              </a:rPr>
              <a:t>NF1 </a:t>
            </a:r>
            <a:r>
              <a:rPr sz="1200" i="1" spc="100" dirty="0">
                <a:latin typeface="Arial"/>
                <a:cs typeface="Arial"/>
              </a:rPr>
              <a:t>PIK3CA AKT2 </a:t>
            </a:r>
            <a:r>
              <a:rPr sz="1200" i="1" spc="105" dirty="0">
                <a:latin typeface="Arial"/>
                <a:cs typeface="Arial"/>
              </a:rPr>
              <a:t>PTEN</a:t>
            </a:r>
            <a:endParaRPr sz="1200" dirty="0">
              <a:latin typeface="Arial"/>
              <a:cs typeface="Arial"/>
            </a:endParaRPr>
          </a:p>
          <a:p>
            <a:pPr marR="5080" algn="r">
              <a:lnSpc>
                <a:spcPts val="1415"/>
              </a:lnSpc>
              <a:spcBef>
                <a:spcPts val="325"/>
              </a:spcBef>
            </a:pPr>
            <a:r>
              <a:rPr sz="1200" i="1" spc="110" dirty="0">
                <a:latin typeface="Arial"/>
                <a:cs typeface="Arial"/>
              </a:rPr>
              <a:t>CDKN2A</a:t>
            </a:r>
            <a:endParaRPr sz="1200" dirty="0">
              <a:latin typeface="Arial"/>
              <a:cs typeface="Arial"/>
            </a:endParaRPr>
          </a:p>
          <a:p>
            <a:pPr marL="114300" marR="11430" indent="266065" algn="r">
              <a:lnSpc>
                <a:spcPts val="1390"/>
              </a:lnSpc>
              <a:spcBef>
                <a:spcPts val="65"/>
              </a:spcBef>
            </a:pPr>
            <a:r>
              <a:rPr sz="1200" i="1" spc="90" dirty="0">
                <a:latin typeface="Arial"/>
                <a:cs typeface="Arial"/>
              </a:rPr>
              <a:t>RB1 </a:t>
            </a:r>
            <a:r>
              <a:rPr sz="1200" i="1" spc="114" dirty="0">
                <a:latin typeface="Arial"/>
                <a:cs typeface="Arial"/>
              </a:rPr>
              <a:t>CCNE1 </a:t>
            </a:r>
            <a:r>
              <a:rPr sz="1200" i="1" spc="100" dirty="0">
                <a:latin typeface="Arial"/>
                <a:cs typeface="Arial"/>
              </a:rPr>
              <a:t>CDK6 </a:t>
            </a:r>
            <a:r>
              <a:rPr sz="1200" i="1" spc="114" dirty="0">
                <a:latin typeface="Arial"/>
                <a:cs typeface="Arial"/>
              </a:rPr>
              <a:t>CCND1 CCND3</a:t>
            </a:r>
            <a:endParaRPr sz="1200" dirty="0">
              <a:latin typeface="Arial"/>
              <a:cs typeface="Arial"/>
            </a:endParaRPr>
          </a:p>
          <a:p>
            <a:pPr marR="11430" algn="r">
              <a:lnSpc>
                <a:spcPts val="1415"/>
              </a:lnSpc>
              <a:spcBef>
                <a:spcPts val="335"/>
              </a:spcBef>
            </a:pPr>
            <a:r>
              <a:rPr sz="1200" i="1" spc="110" dirty="0">
                <a:latin typeface="Arial"/>
                <a:cs typeface="Arial"/>
              </a:rPr>
              <a:t>CTNNB1</a:t>
            </a:r>
            <a:endParaRPr sz="1200" dirty="0">
              <a:latin typeface="Arial"/>
              <a:cs typeface="Arial"/>
            </a:endParaRPr>
          </a:p>
          <a:p>
            <a:pPr marR="10795" algn="r">
              <a:lnSpc>
                <a:spcPts val="1415"/>
              </a:lnSpc>
            </a:pPr>
            <a:r>
              <a:rPr sz="1200" i="1" spc="40" dirty="0">
                <a:latin typeface="Arial"/>
                <a:cs typeface="Arial"/>
              </a:rPr>
              <a:t>FAT1</a:t>
            </a:r>
            <a:endParaRPr sz="1200" dirty="0">
              <a:latin typeface="Arial"/>
              <a:cs typeface="Arial"/>
            </a:endParaRPr>
          </a:p>
        </p:txBody>
      </p:sp>
      <p:grpSp>
        <p:nvGrpSpPr>
          <p:cNvPr id="31" name="object 31"/>
          <p:cNvGrpSpPr/>
          <p:nvPr/>
        </p:nvGrpSpPr>
        <p:grpSpPr>
          <a:xfrm>
            <a:off x="2251391" y="1102308"/>
            <a:ext cx="2471420" cy="1097280"/>
            <a:chOff x="2875234" y="1371936"/>
            <a:chExt cx="2471420" cy="1097280"/>
          </a:xfrm>
          <a:solidFill>
            <a:schemeClr val="tx2">
              <a:lumMod val="75000"/>
            </a:schemeClr>
          </a:solidFill>
        </p:grpSpPr>
        <p:sp>
          <p:nvSpPr>
            <p:cNvPr id="32" name="object 32"/>
            <p:cNvSpPr/>
            <p:nvPr/>
          </p:nvSpPr>
          <p:spPr>
            <a:xfrm>
              <a:off x="2953377" y="1381516"/>
              <a:ext cx="0" cy="1078230"/>
            </a:xfrm>
            <a:custGeom>
              <a:avLst/>
              <a:gdLst/>
              <a:ahLst/>
              <a:cxnLst/>
              <a:rect l="l" t="t" r="r" b="b"/>
              <a:pathLst>
                <a:path h="1078230">
                  <a:moveTo>
                    <a:pt x="0" y="1077860"/>
                  </a:moveTo>
                  <a:lnTo>
                    <a:pt x="0" y="0"/>
                  </a:lnTo>
                </a:path>
              </a:pathLst>
            </a:custGeom>
            <a:grpFill/>
            <a:ln w="29576">
              <a:solidFill>
                <a:srgbClr val="020303"/>
              </a:solidFill>
            </a:ln>
          </p:spPr>
          <p:txBody>
            <a:bodyPr wrap="square" lIns="0" tIns="0" rIns="0" bIns="0" rtlCol="0"/>
            <a:lstStyle/>
            <a:p>
              <a:endParaRPr dirty="0"/>
            </a:p>
          </p:txBody>
        </p:sp>
        <p:sp>
          <p:nvSpPr>
            <p:cNvPr id="33" name="object 33"/>
            <p:cNvSpPr/>
            <p:nvPr/>
          </p:nvSpPr>
          <p:spPr>
            <a:xfrm>
              <a:off x="2875234" y="2100103"/>
              <a:ext cx="78740" cy="0"/>
            </a:xfrm>
            <a:custGeom>
              <a:avLst/>
              <a:gdLst/>
              <a:ahLst/>
              <a:cxnLst/>
              <a:rect l="l" t="t" r="r" b="b"/>
              <a:pathLst>
                <a:path w="78739">
                  <a:moveTo>
                    <a:pt x="0" y="0"/>
                  </a:moveTo>
                  <a:lnTo>
                    <a:pt x="78140" y="0"/>
                  </a:lnTo>
                </a:path>
              </a:pathLst>
            </a:custGeom>
            <a:grpFill/>
            <a:ln w="19174">
              <a:solidFill>
                <a:srgbClr val="020303"/>
              </a:solidFill>
            </a:ln>
          </p:spPr>
          <p:txBody>
            <a:bodyPr wrap="square" lIns="0" tIns="0" rIns="0" bIns="0" rtlCol="0"/>
            <a:lstStyle/>
            <a:p>
              <a:endParaRPr dirty="0"/>
            </a:p>
          </p:txBody>
        </p:sp>
        <p:sp>
          <p:nvSpPr>
            <p:cNvPr id="34" name="object 34"/>
            <p:cNvSpPr/>
            <p:nvPr/>
          </p:nvSpPr>
          <p:spPr>
            <a:xfrm>
              <a:off x="2875234" y="1740806"/>
              <a:ext cx="78740" cy="0"/>
            </a:xfrm>
            <a:custGeom>
              <a:avLst/>
              <a:gdLst/>
              <a:ahLst/>
              <a:cxnLst/>
              <a:rect l="l" t="t" r="r" b="b"/>
              <a:pathLst>
                <a:path w="78739">
                  <a:moveTo>
                    <a:pt x="0" y="0"/>
                  </a:moveTo>
                  <a:lnTo>
                    <a:pt x="78140" y="0"/>
                  </a:lnTo>
                </a:path>
              </a:pathLst>
            </a:custGeom>
            <a:grpFill/>
            <a:ln w="19174">
              <a:solidFill>
                <a:srgbClr val="020303"/>
              </a:solidFill>
            </a:ln>
          </p:spPr>
          <p:txBody>
            <a:bodyPr wrap="square" lIns="0" tIns="0" rIns="0" bIns="0" rtlCol="0"/>
            <a:lstStyle/>
            <a:p>
              <a:endParaRPr dirty="0"/>
            </a:p>
          </p:txBody>
        </p:sp>
        <p:sp>
          <p:nvSpPr>
            <p:cNvPr id="35" name="object 35"/>
            <p:cNvSpPr/>
            <p:nvPr/>
          </p:nvSpPr>
          <p:spPr>
            <a:xfrm>
              <a:off x="2875234" y="1381523"/>
              <a:ext cx="78740" cy="0"/>
            </a:xfrm>
            <a:custGeom>
              <a:avLst/>
              <a:gdLst/>
              <a:ahLst/>
              <a:cxnLst/>
              <a:rect l="l" t="t" r="r" b="b"/>
              <a:pathLst>
                <a:path w="78739">
                  <a:moveTo>
                    <a:pt x="0" y="0"/>
                  </a:moveTo>
                  <a:lnTo>
                    <a:pt x="78140" y="0"/>
                  </a:lnTo>
                </a:path>
              </a:pathLst>
            </a:custGeom>
            <a:grpFill/>
            <a:ln w="19174">
              <a:solidFill>
                <a:srgbClr val="020303"/>
              </a:solidFill>
            </a:ln>
          </p:spPr>
          <p:txBody>
            <a:bodyPr wrap="square" lIns="0" tIns="0" rIns="0" bIns="0" rtlCol="0"/>
            <a:lstStyle/>
            <a:p>
              <a:endParaRPr dirty="0"/>
            </a:p>
          </p:txBody>
        </p:sp>
        <p:sp>
          <p:nvSpPr>
            <p:cNvPr id="36" name="object 36"/>
            <p:cNvSpPr/>
            <p:nvPr/>
          </p:nvSpPr>
          <p:spPr>
            <a:xfrm>
              <a:off x="3026968" y="1417421"/>
              <a:ext cx="2233295" cy="1042035"/>
            </a:xfrm>
            <a:custGeom>
              <a:avLst/>
              <a:gdLst/>
              <a:ahLst/>
              <a:cxnLst/>
              <a:rect l="l" t="t" r="r" b="b"/>
              <a:pathLst>
                <a:path w="2233295" h="1042035">
                  <a:moveTo>
                    <a:pt x="65493" y="0"/>
                  </a:moveTo>
                  <a:lnTo>
                    <a:pt x="0" y="0"/>
                  </a:lnTo>
                  <a:lnTo>
                    <a:pt x="0" y="1041920"/>
                  </a:lnTo>
                  <a:lnTo>
                    <a:pt x="65493" y="1041920"/>
                  </a:lnTo>
                  <a:lnTo>
                    <a:pt x="65493" y="0"/>
                  </a:lnTo>
                  <a:close/>
                </a:path>
                <a:path w="2233295" h="1042035">
                  <a:moveTo>
                    <a:pt x="164020" y="142811"/>
                  </a:moveTo>
                  <a:lnTo>
                    <a:pt x="98450" y="142811"/>
                  </a:lnTo>
                  <a:lnTo>
                    <a:pt x="98450" y="1041920"/>
                  </a:lnTo>
                  <a:lnTo>
                    <a:pt x="164020" y="1041920"/>
                  </a:lnTo>
                  <a:lnTo>
                    <a:pt x="164020" y="142811"/>
                  </a:lnTo>
                  <a:close/>
                </a:path>
                <a:path w="2233295" h="1042035">
                  <a:moveTo>
                    <a:pt x="264515" y="280568"/>
                  </a:moveTo>
                  <a:lnTo>
                    <a:pt x="199009" y="280568"/>
                  </a:lnTo>
                  <a:lnTo>
                    <a:pt x="199009" y="1041920"/>
                  </a:lnTo>
                  <a:lnTo>
                    <a:pt x="264515" y="1041920"/>
                  </a:lnTo>
                  <a:lnTo>
                    <a:pt x="264515" y="280568"/>
                  </a:lnTo>
                  <a:close/>
                </a:path>
                <a:path w="2233295" h="1042035">
                  <a:moveTo>
                    <a:pt x="363016" y="444030"/>
                  </a:moveTo>
                  <a:lnTo>
                    <a:pt x="297408" y="444030"/>
                  </a:lnTo>
                  <a:lnTo>
                    <a:pt x="297408" y="1041971"/>
                  </a:lnTo>
                  <a:lnTo>
                    <a:pt x="363016" y="1041971"/>
                  </a:lnTo>
                  <a:lnTo>
                    <a:pt x="363016" y="444030"/>
                  </a:lnTo>
                  <a:close/>
                </a:path>
                <a:path w="2233295" h="1042035">
                  <a:moveTo>
                    <a:pt x="461416" y="478167"/>
                  </a:moveTo>
                  <a:lnTo>
                    <a:pt x="395871" y="478167"/>
                  </a:lnTo>
                  <a:lnTo>
                    <a:pt x="395871" y="1041971"/>
                  </a:lnTo>
                  <a:lnTo>
                    <a:pt x="461416" y="1041971"/>
                  </a:lnTo>
                  <a:lnTo>
                    <a:pt x="461416" y="478167"/>
                  </a:lnTo>
                  <a:close/>
                </a:path>
                <a:path w="2233295" h="1042035">
                  <a:moveTo>
                    <a:pt x="559816" y="494957"/>
                  </a:moveTo>
                  <a:lnTo>
                    <a:pt x="494271" y="494957"/>
                  </a:lnTo>
                  <a:lnTo>
                    <a:pt x="494271" y="1041971"/>
                  </a:lnTo>
                  <a:lnTo>
                    <a:pt x="559816" y="1041971"/>
                  </a:lnTo>
                  <a:lnTo>
                    <a:pt x="559816" y="494957"/>
                  </a:lnTo>
                  <a:close/>
                </a:path>
                <a:path w="2233295" h="1042035">
                  <a:moveTo>
                    <a:pt x="658241" y="572808"/>
                  </a:moveTo>
                  <a:lnTo>
                    <a:pt x="592696" y="572808"/>
                  </a:lnTo>
                  <a:lnTo>
                    <a:pt x="592696" y="1041996"/>
                  </a:lnTo>
                  <a:lnTo>
                    <a:pt x="658241" y="1041996"/>
                  </a:lnTo>
                  <a:lnTo>
                    <a:pt x="658241" y="572808"/>
                  </a:lnTo>
                  <a:close/>
                </a:path>
                <a:path w="2233295" h="1042035">
                  <a:moveTo>
                    <a:pt x="756704" y="622808"/>
                  </a:moveTo>
                  <a:lnTo>
                    <a:pt x="691159" y="622808"/>
                  </a:lnTo>
                  <a:lnTo>
                    <a:pt x="691159" y="1041971"/>
                  </a:lnTo>
                  <a:lnTo>
                    <a:pt x="756704" y="1041971"/>
                  </a:lnTo>
                  <a:lnTo>
                    <a:pt x="756704" y="622808"/>
                  </a:lnTo>
                  <a:close/>
                </a:path>
                <a:path w="2233295" h="1042035">
                  <a:moveTo>
                    <a:pt x="855078" y="652754"/>
                  </a:moveTo>
                  <a:lnTo>
                    <a:pt x="789533" y="652754"/>
                  </a:lnTo>
                  <a:lnTo>
                    <a:pt x="789533" y="1041996"/>
                  </a:lnTo>
                  <a:lnTo>
                    <a:pt x="855078" y="1041996"/>
                  </a:lnTo>
                  <a:lnTo>
                    <a:pt x="855078" y="652754"/>
                  </a:lnTo>
                  <a:close/>
                </a:path>
                <a:path w="2233295" h="1042035">
                  <a:moveTo>
                    <a:pt x="953503" y="742543"/>
                  </a:moveTo>
                  <a:lnTo>
                    <a:pt x="887958" y="742543"/>
                  </a:lnTo>
                  <a:lnTo>
                    <a:pt x="887958" y="1041946"/>
                  </a:lnTo>
                  <a:lnTo>
                    <a:pt x="953503" y="1041946"/>
                  </a:lnTo>
                  <a:lnTo>
                    <a:pt x="953503" y="742543"/>
                  </a:lnTo>
                  <a:close/>
                </a:path>
                <a:path w="2233295" h="1042035">
                  <a:moveTo>
                    <a:pt x="1051991" y="777595"/>
                  </a:moveTo>
                  <a:lnTo>
                    <a:pt x="986396" y="777595"/>
                  </a:lnTo>
                  <a:lnTo>
                    <a:pt x="986396" y="1041996"/>
                  </a:lnTo>
                  <a:lnTo>
                    <a:pt x="1051991" y="1041996"/>
                  </a:lnTo>
                  <a:lnTo>
                    <a:pt x="1051991" y="777595"/>
                  </a:lnTo>
                  <a:close/>
                </a:path>
                <a:path w="2233295" h="1042035">
                  <a:moveTo>
                    <a:pt x="1150391" y="779399"/>
                  </a:moveTo>
                  <a:lnTo>
                    <a:pt x="1084821" y="779399"/>
                  </a:lnTo>
                  <a:lnTo>
                    <a:pt x="1084821" y="1041971"/>
                  </a:lnTo>
                  <a:lnTo>
                    <a:pt x="1150391" y="1041971"/>
                  </a:lnTo>
                  <a:lnTo>
                    <a:pt x="1150391" y="779399"/>
                  </a:lnTo>
                  <a:close/>
                </a:path>
                <a:path w="2233295" h="1042035">
                  <a:moveTo>
                    <a:pt x="1248740" y="790448"/>
                  </a:moveTo>
                  <a:lnTo>
                    <a:pt x="1183195" y="790448"/>
                  </a:lnTo>
                  <a:lnTo>
                    <a:pt x="1183195" y="1041946"/>
                  </a:lnTo>
                  <a:lnTo>
                    <a:pt x="1248740" y="1041946"/>
                  </a:lnTo>
                  <a:lnTo>
                    <a:pt x="1248740" y="790448"/>
                  </a:lnTo>
                  <a:close/>
                </a:path>
                <a:path w="2233295" h="1042035">
                  <a:moveTo>
                    <a:pt x="1347190" y="806348"/>
                  </a:moveTo>
                  <a:lnTo>
                    <a:pt x="1281645" y="806348"/>
                  </a:lnTo>
                  <a:lnTo>
                    <a:pt x="1281645" y="1041971"/>
                  </a:lnTo>
                  <a:lnTo>
                    <a:pt x="1347190" y="1041971"/>
                  </a:lnTo>
                  <a:lnTo>
                    <a:pt x="1347190" y="806348"/>
                  </a:lnTo>
                  <a:close/>
                </a:path>
                <a:path w="2233295" h="1042035">
                  <a:moveTo>
                    <a:pt x="1445653" y="813511"/>
                  </a:moveTo>
                  <a:lnTo>
                    <a:pt x="1380109" y="813511"/>
                  </a:lnTo>
                  <a:lnTo>
                    <a:pt x="1380109" y="1041996"/>
                  </a:lnTo>
                  <a:lnTo>
                    <a:pt x="1445653" y="1041996"/>
                  </a:lnTo>
                  <a:lnTo>
                    <a:pt x="1445653" y="813511"/>
                  </a:lnTo>
                  <a:close/>
                </a:path>
                <a:path w="2233295" h="1042035">
                  <a:moveTo>
                    <a:pt x="1544078" y="820394"/>
                  </a:moveTo>
                  <a:lnTo>
                    <a:pt x="1478508" y="820394"/>
                  </a:lnTo>
                  <a:lnTo>
                    <a:pt x="1478508" y="1041946"/>
                  </a:lnTo>
                  <a:lnTo>
                    <a:pt x="1544078" y="1041946"/>
                  </a:lnTo>
                  <a:lnTo>
                    <a:pt x="1544078" y="820394"/>
                  </a:lnTo>
                  <a:close/>
                </a:path>
                <a:path w="2233295" h="1042035">
                  <a:moveTo>
                    <a:pt x="1642414" y="830287"/>
                  </a:moveTo>
                  <a:lnTo>
                    <a:pt x="1576908" y="830287"/>
                  </a:lnTo>
                  <a:lnTo>
                    <a:pt x="1576908" y="1041869"/>
                  </a:lnTo>
                  <a:lnTo>
                    <a:pt x="1642414" y="1041869"/>
                  </a:lnTo>
                  <a:lnTo>
                    <a:pt x="1642414" y="830287"/>
                  </a:lnTo>
                  <a:close/>
                </a:path>
                <a:path w="2233295" h="1042035">
                  <a:moveTo>
                    <a:pt x="1740903" y="844346"/>
                  </a:moveTo>
                  <a:lnTo>
                    <a:pt x="1675307" y="844346"/>
                  </a:lnTo>
                  <a:lnTo>
                    <a:pt x="1675307" y="1041946"/>
                  </a:lnTo>
                  <a:lnTo>
                    <a:pt x="1740903" y="1041946"/>
                  </a:lnTo>
                  <a:lnTo>
                    <a:pt x="1740903" y="844346"/>
                  </a:lnTo>
                  <a:close/>
                </a:path>
                <a:path w="2233295" h="1042035">
                  <a:moveTo>
                    <a:pt x="1839341" y="865314"/>
                  </a:moveTo>
                  <a:lnTo>
                    <a:pt x="1773770" y="865314"/>
                  </a:lnTo>
                  <a:lnTo>
                    <a:pt x="1773770" y="1041946"/>
                  </a:lnTo>
                  <a:lnTo>
                    <a:pt x="1839341" y="1041946"/>
                  </a:lnTo>
                  <a:lnTo>
                    <a:pt x="1839341" y="865314"/>
                  </a:lnTo>
                  <a:close/>
                </a:path>
                <a:path w="2233295" h="1042035">
                  <a:moveTo>
                    <a:pt x="1937715" y="874306"/>
                  </a:moveTo>
                  <a:lnTo>
                    <a:pt x="1872170" y="874306"/>
                  </a:lnTo>
                  <a:lnTo>
                    <a:pt x="1872170" y="1041996"/>
                  </a:lnTo>
                  <a:lnTo>
                    <a:pt x="1937715" y="1041996"/>
                  </a:lnTo>
                  <a:lnTo>
                    <a:pt x="1937715" y="874306"/>
                  </a:lnTo>
                  <a:close/>
                </a:path>
                <a:path w="2233295" h="1042035">
                  <a:moveTo>
                    <a:pt x="2036127" y="874306"/>
                  </a:moveTo>
                  <a:lnTo>
                    <a:pt x="1970620" y="874306"/>
                  </a:lnTo>
                  <a:lnTo>
                    <a:pt x="1970620" y="1041996"/>
                  </a:lnTo>
                  <a:lnTo>
                    <a:pt x="2036127" y="1041996"/>
                  </a:lnTo>
                  <a:lnTo>
                    <a:pt x="2036127" y="874306"/>
                  </a:lnTo>
                  <a:close/>
                </a:path>
                <a:path w="2233295" h="1042035">
                  <a:moveTo>
                    <a:pt x="2134590" y="931164"/>
                  </a:moveTo>
                  <a:lnTo>
                    <a:pt x="2069084" y="931164"/>
                  </a:lnTo>
                  <a:lnTo>
                    <a:pt x="2069084" y="1041946"/>
                  </a:lnTo>
                  <a:lnTo>
                    <a:pt x="2134590" y="1041946"/>
                  </a:lnTo>
                  <a:lnTo>
                    <a:pt x="2134590" y="931164"/>
                  </a:lnTo>
                  <a:close/>
                </a:path>
                <a:path w="2233295" h="1042035">
                  <a:moveTo>
                    <a:pt x="2232990" y="936282"/>
                  </a:moveTo>
                  <a:lnTo>
                    <a:pt x="2167483" y="936282"/>
                  </a:lnTo>
                  <a:lnTo>
                    <a:pt x="2167483" y="1041996"/>
                  </a:lnTo>
                  <a:lnTo>
                    <a:pt x="2232990" y="1041996"/>
                  </a:lnTo>
                  <a:lnTo>
                    <a:pt x="2232990" y="936282"/>
                  </a:lnTo>
                  <a:close/>
                </a:path>
              </a:pathLst>
            </a:custGeom>
            <a:grpFill/>
          </p:spPr>
          <p:txBody>
            <a:bodyPr wrap="square" lIns="0" tIns="0" rIns="0" bIns="0" rtlCol="0"/>
            <a:lstStyle/>
            <a:p>
              <a:endParaRPr dirty="0"/>
            </a:p>
          </p:txBody>
        </p:sp>
        <p:sp>
          <p:nvSpPr>
            <p:cNvPr id="37" name="object 37"/>
            <p:cNvSpPr/>
            <p:nvPr/>
          </p:nvSpPr>
          <p:spPr>
            <a:xfrm>
              <a:off x="2875234" y="2459376"/>
              <a:ext cx="2471420" cy="0"/>
            </a:xfrm>
            <a:custGeom>
              <a:avLst/>
              <a:gdLst/>
              <a:ahLst/>
              <a:cxnLst/>
              <a:rect l="l" t="t" r="r" b="b"/>
              <a:pathLst>
                <a:path w="2471420">
                  <a:moveTo>
                    <a:pt x="0" y="0"/>
                  </a:moveTo>
                  <a:lnTo>
                    <a:pt x="2471057" y="0"/>
                  </a:lnTo>
                </a:path>
              </a:pathLst>
            </a:custGeom>
            <a:grpFill/>
            <a:ln w="19174">
              <a:solidFill>
                <a:srgbClr val="020303"/>
              </a:solidFill>
            </a:ln>
          </p:spPr>
          <p:txBody>
            <a:bodyPr wrap="square" lIns="0" tIns="0" rIns="0" bIns="0" rtlCol="0"/>
            <a:lstStyle/>
            <a:p>
              <a:endParaRPr dirty="0"/>
            </a:p>
          </p:txBody>
        </p:sp>
      </p:grpSp>
      <p:grpSp>
        <p:nvGrpSpPr>
          <p:cNvPr id="38" name="object 38"/>
          <p:cNvGrpSpPr/>
          <p:nvPr/>
        </p:nvGrpSpPr>
        <p:grpSpPr>
          <a:xfrm>
            <a:off x="2403125" y="2419622"/>
            <a:ext cx="2233295" cy="1562735"/>
            <a:chOff x="3026968" y="2689250"/>
            <a:chExt cx="2233295" cy="1562735"/>
          </a:xfrm>
        </p:grpSpPr>
        <p:sp>
          <p:nvSpPr>
            <p:cNvPr id="39" name="object 39"/>
            <p:cNvSpPr/>
            <p:nvPr/>
          </p:nvSpPr>
          <p:spPr>
            <a:xfrm>
              <a:off x="4505477" y="2689250"/>
              <a:ext cx="459740" cy="148590"/>
            </a:xfrm>
            <a:custGeom>
              <a:avLst/>
              <a:gdLst/>
              <a:ahLst/>
              <a:cxnLst/>
              <a:rect l="l" t="t" r="r" b="b"/>
              <a:pathLst>
                <a:path w="459739" h="148589">
                  <a:moveTo>
                    <a:pt x="65506" y="0"/>
                  </a:moveTo>
                  <a:lnTo>
                    <a:pt x="0" y="0"/>
                  </a:lnTo>
                  <a:lnTo>
                    <a:pt x="0" y="148488"/>
                  </a:lnTo>
                  <a:lnTo>
                    <a:pt x="65506" y="148488"/>
                  </a:lnTo>
                  <a:lnTo>
                    <a:pt x="65506" y="0"/>
                  </a:lnTo>
                  <a:close/>
                </a:path>
                <a:path w="459739" h="148589">
                  <a:moveTo>
                    <a:pt x="163906" y="0"/>
                  </a:moveTo>
                  <a:lnTo>
                    <a:pt x="98399" y="0"/>
                  </a:lnTo>
                  <a:lnTo>
                    <a:pt x="98399" y="148488"/>
                  </a:lnTo>
                  <a:lnTo>
                    <a:pt x="163906" y="148488"/>
                  </a:lnTo>
                  <a:lnTo>
                    <a:pt x="163906" y="0"/>
                  </a:lnTo>
                  <a:close/>
                </a:path>
                <a:path w="459739" h="148589">
                  <a:moveTo>
                    <a:pt x="262331" y="0"/>
                  </a:moveTo>
                  <a:lnTo>
                    <a:pt x="196824" y="0"/>
                  </a:lnTo>
                  <a:lnTo>
                    <a:pt x="196824" y="148488"/>
                  </a:lnTo>
                  <a:lnTo>
                    <a:pt x="262331" y="148488"/>
                  </a:lnTo>
                  <a:lnTo>
                    <a:pt x="262331" y="0"/>
                  </a:lnTo>
                  <a:close/>
                </a:path>
                <a:path w="459739" h="148589">
                  <a:moveTo>
                    <a:pt x="360768" y="0"/>
                  </a:moveTo>
                  <a:lnTo>
                    <a:pt x="295262" y="0"/>
                  </a:lnTo>
                  <a:lnTo>
                    <a:pt x="295262" y="148488"/>
                  </a:lnTo>
                  <a:lnTo>
                    <a:pt x="360768" y="148488"/>
                  </a:lnTo>
                  <a:lnTo>
                    <a:pt x="360768" y="0"/>
                  </a:lnTo>
                  <a:close/>
                </a:path>
                <a:path w="459739" h="148589">
                  <a:moveTo>
                    <a:pt x="459168" y="0"/>
                  </a:moveTo>
                  <a:lnTo>
                    <a:pt x="393687" y="0"/>
                  </a:lnTo>
                  <a:lnTo>
                    <a:pt x="393687" y="148488"/>
                  </a:lnTo>
                  <a:lnTo>
                    <a:pt x="459168" y="148488"/>
                  </a:lnTo>
                  <a:lnTo>
                    <a:pt x="459168" y="0"/>
                  </a:lnTo>
                  <a:close/>
                </a:path>
              </a:pathLst>
            </a:custGeom>
            <a:solidFill>
              <a:schemeClr val="accent1"/>
            </a:solidFill>
          </p:spPr>
          <p:txBody>
            <a:bodyPr wrap="square" lIns="0" tIns="0" rIns="0" bIns="0" rtlCol="0"/>
            <a:lstStyle/>
            <a:p>
              <a:endParaRPr dirty="0"/>
            </a:p>
          </p:txBody>
        </p:sp>
        <p:sp>
          <p:nvSpPr>
            <p:cNvPr id="40" name="object 40"/>
            <p:cNvSpPr/>
            <p:nvPr/>
          </p:nvSpPr>
          <p:spPr>
            <a:xfrm>
              <a:off x="4407077" y="2766847"/>
              <a:ext cx="66040" cy="71120"/>
            </a:xfrm>
            <a:custGeom>
              <a:avLst/>
              <a:gdLst/>
              <a:ahLst/>
              <a:cxnLst/>
              <a:rect l="l" t="t" r="r" b="b"/>
              <a:pathLst>
                <a:path w="66039" h="71119">
                  <a:moveTo>
                    <a:pt x="0" y="70891"/>
                  </a:moveTo>
                  <a:lnTo>
                    <a:pt x="65506" y="70891"/>
                  </a:lnTo>
                  <a:lnTo>
                    <a:pt x="65506" y="0"/>
                  </a:lnTo>
                  <a:lnTo>
                    <a:pt x="0" y="0"/>
                  </a:lnTo>
                  <a:lnTo>
                    <a:pt x="0" y="70891"/>
                  </a:lnTo>
                  <a:close/>
                </a:path>
              </a:pathLst>
            </a:custGeom>
            <a:solidFill>
              <a:srgbClr val="BFBEBE"/>
            </a:solidFill>
          </p:spPr>
          <p:txBody>
            <a:bodyPr wrap="square" lIns="0" tIns="0" rIns="0" bIns="0" rtlCol="0"/>
            <a:lstStyle/>
            <a:p>
              <a:endParaRPr dirty="0"/>
            </a:p>
          </p:txBody>
        </p:sp>
        <p:sp>
          <p:nvSpPr>
            <p:cNvPr id="41" name="object 41"/>
            <p:cNvSpPr/>
            <p:nvPr/>
          </p:nvSpPr>
          <p:spPr>
            <a:xfrm>
              <a:off x="4013365" y="2689250"/>
              <a:ext cx="459740" cy="148590"/>
            </a:xfrm>
            <a:custGeom>
              <a:avLst/>
              <a:gdLst/>
              <a:ahLst/>
              <a:cxnLst/>
              <a:rect l="l" t="t" r="r" b="b"/>
              <a:pathLst>
                <a:path w="459739" h="148589">
                  <a:moveTo>
                    <a:pt x="65506" y="0"/>
                  </a:moveTo>
                  <a:lnTo>
                    <a:pt x="0" y="0"/>
                  </a:lnTo>
                  <a:lnTo>
                    <a:pt x="0" y="148488"/>
                  </a:lnTo>
                  <a:lnTo>
                    <a:pt x="65506" y="148488"/>
                  </a:lnTo>
                  <a:lnTo>
                    <a:pt x="65506" y="0"/>
                  </a:lnTo>
                  <a:close/>
                </a:path>
                <a:path w="459739" h="148589">
                  <a:moveTo>
                    <a:pt x="262305" y="0"/>
                  </a:moveTo>
                  <a:lnTo>
                    <a:pt x="196824" y="0"/>
                  </a:lnTo>
                  <a:lnTo>
                    <a:pt x="196824" y="148488"/>
                  </a:lnTo>
                  <a:lnTo>
                    <a:pt x="262305" y="148488"/>
                  </a:lnTo>
                  <a:lnTo>
                    <a:pt x="262305" y="0"/>
                  </a:lnTo>
                  <a:close/>
                </a:path>
                <a:path w="459739" h="148589">
                  <a:moveTo>
                    <a:pt x="360730" y="0"/>
                  </a:moveTo>
                  <a:lnTo>
                    <a:pt x="295224" y="0"/>
                  </a:lnTo>
                  <a:lnTo>
                    <a:pt x="295224" y="148488"/>
                  </a:lnTo>
                  <a:lnTo>
                    <a:pt x="360730" y="148488"/>
                  </a:lnTo>
                  <a:lnTo>
                    <a:pt x="360730" y="0"/>
                  </a:lnTo>
                  <a:close/>
                </a:path>
                <a:path w="459739" h="148589">
                  <a:moveTo>
                    <a:pt x="459219" y="114"/>
                  </a:moveTo>
                  <a:lnTo>
                    <a:pt x="393712" y="114"/>
                  </a:lnTo>
                  <a:lnTo>
                    <a:pt x="393712" y="77597"/>
                  </a:lnTo>
                  <a:lnTo>
                    <a:pt x="459219" y="77597"/>
                  </a:lnTo>
                  <a:lnTo>
                    <a:pt x="459219" y="114"/>
                  </a:lnTo>
                  <a:close/>
                </a:path>
              </a:pathLst>
            </a:custGeom>
            <a:solidFill>
              <a:schemeClr val="accent1"/>
            </a:solidFill>
          </p:spPr>
          <p:txBody>
            <a:bodyPr wrap="square" lIns="0" tIns="0" rIns="0" bIns="0" rtlCol="0"/>
            <a:lstStyle/>
            <a:p>
              <a:endParaRPr dirty="0"/>
            </a:p>
          </p:txBody>
        </p:sp>
        <p:sp>
          <p:nvSpPr>
            <p:cNvPr id="42" name="object 42"/>
            <p:cNvSpPr/>
            <p:nvPr/>
          </p:nvSpPr>
          <p:spPr>
            <a:xfrm>
              <a:off x="4013365" y="2788246"/>
              <a:ext cx="66040" cy="49530"/>
            </a:xfrm>
            <a:custGeom>
              <a:avLst/>
              <a:gdLst/>
              <a:ahLst/>
              <a:cxnLst/>
              <a:rect l="l" t="t" r="r" b="b"/>
              <a:pathLst>
                <a:path w="66039" h="49530">
                  <a:moveTo>
                    <a:pt x="65506" y="0"/>
                  </a:moveTo>
                  <a:lnTo>
                    <a:pt x="0" y="0"/>
                  </a:lnTo>
                  <a:lnTo>
                    <a:pt x="0" y="49491"/>
                  </a:lnTo>
                  <a:lnTo>
                    <a:pt x="65506" y="49491"/>
                  </a:lnTo>
                  <a:lnTo>
                    <a:pt x="65506" y="0"/>
                  </a:lnTo>
                  <a:close/>
                </a:path>
              </a:pathLst>
            </a:custGeom>
            <a:solidFill>
              <a:srgbClr val="7C449A"/>
            </a:solidFill>
          </p:spPr>
          <p:txBody>
            <a:bodyPr wrap="square" lIns="0" tIns="0" rIns="0" bIns="0" rtlCol="0"/>
            <a:lstStyle/>
            <a:p>
              <a:endParaRPr dirty="0"/>
            </a:p>
          </p:txBody>
        </p:sp>
        <p:sp>
          <p:nvSpPr>
            <p:cNvPr id="43" name="object 43"/>
            <p:cNvSpPr/>
            <p:nvPr/>
          </p:nvSpPr>
          <p:spPr>
            <a:xfrm>
              <a:off x="3026968" y="2689250"/>
              <a:ext cx="2233295" cy="148590"/>
            </a:xfrm>
            <a:custGeom>
              <a:avLst/>
              <a:gdLst/>
              <a:ahLst/>
              <a:cxnLst/>
              <a:rect l="l" t="t" r="r" b="b"/>
              <a:pathLst>
                <a:path w="2233295" h="148589">
                  <a:moveTo>
                    <a:pt x="69811" y="0"/>
                  </a:moveTo>
                  <a:lnTo>
                    <a:pt x="0" y="0"/>
                  </a:lnTo>
                  <a:lnTo>
                    <a:pt x="0" y="148488"/>
                  </a:lnTo>
                  <a:lnTo>
                    <a:pt x="69811" y="148488"/>
                  </a:lnTo>
                  <a:lnTo>
                    <a:pt x="69811" y="0"/>
                  </a:lnTo>
                  <a:close/>
                </a:path>
                <a:path w="2233295" h="148589">
                  <a:moveTo>
                    <a:pt x="362877" y="0"/>
                  </a:moveTo>
                  <a:lnTo>
                    <a:pt x="297408" y="0"/>
                  </a:lnTo>
                  <a:lnTo>
                    <a:pt x="297408" y="148488"/>
                  </a:lnTo>
                  <a:lnTo>
                    <a:pt x="362877" y="148488"/>
                  </a:lnTo>
                  <a:lnTo>
                    <a:pt x="362877" y="0"/>
                  </a:lnTo>
                  <a:close/>
                </a:path>
                <a:path w="2233295" h="148589">
                  <a:moveTo>
                    <a:pt x="461327" y="0"/>
                  </a:moveTo>
                  <a:lnTo>
                    <a:pt x="395846" y="0"/>
                  </a:lnTo>
                  <a:lnTo>
                    <a:pt x="395846" y="148488"/>
                  </a:lnTo>
                  <a:lnTo>
                    <a:pt x="461327" y="148488"/>
                  </a:lnTo>
                  <a:lnTo>
                    <a:pt x="461327" y="0"/>
                  </a:lnTo>
                  <a:close/>
                </a:path>
                <a:path w="2233295" h="148589">
                  <a:moveTo>
                    <a:pt x="559777" y="0"/>
                  </a:moveTo>
                  <a:lnTo>
                    <a:pt x="494271" y="0"/>
                  </a:lnTo>
                  <a:lnTo>
                    <a:pt x="494271" y="148488"/>
                  </a:lnTo>
                  <a:lnTo>
                    <a:pt x="559777" y="148488"/>
                  </a:lnTo>
                  <a:lnTo>
                    <a:pt x="559777" y="0"/>
                  </a:lnTo>
                  <a:close/>
                </a:path>
                <a:path w="2233295" h="148589">
                  <a:moveTo>
                    <a:pt x="658215" y="0"/>
                  </a:moveTo>
                  <a:lnTo>
                    <a:pt x="592734" y="0"/>
                  </a:lnTo>
                  <a:lnTo>
                    <a:pt x="592734" y="148488"/>
                  </a:lnTo>
                  <a:lnTo>
                    <a:pt x="658215" y="148488"/>
                  </a:lnTo>
                  <a:lnTo>
                    <a:pt x="658215" y="0"/>
                  </a:lnTo>
                  <a:close/>
                </a:path>
                <a:path w="2233295" h="148589">
                  <a:moveTo>
                    <a:pt x="756615" y="0"/>
                  </a:moveTo>
                  <a:lnTo>
                    <a:pt x="691159" y="0"/>
                  </a:lnTo>
                  <a:lnTo>
                    <a:pt x="691159" y="148488"/>
                  </a:lnTo>
                  <a:lnTo>
                    <a:pt x="756615" y="148488"/>
                  </a:lnTo>
                  <a:lnTo>
                    <a:pt x="756615" y="0"/>
                  </a:lnTo>
                  <a:close/>
                </a:path>
                <a:path w="2233295" h="148589">
                  <a:moveTo>
                    <a:pt x="854964" y="0"/>
                  </a:moveTo>
                  <a:lnTo>
                    <a:pt x="789508" y="0"/>
                  </a:lnTo>
                  <a:lnTo>
                    <a:pt x="789508" y="148488"/>
                  </a:lnTo>
                  <a:lnTo>
                    <a:pt x="854964" y="148488"/>
                  </a:lnTo>
                  <a:lnTo>
                    <a:pt x="854964" y="0"/>
                  </a:lnTo>
                  <a:close/>
                </a:path>
                <a:path w="2233295" h="148589">
                  <a:moveTo>
                    <a:pt x="1150302" y="0"/>
                  </a:moveTo>
                  <a:lnTo>
                    <a:pt x="1084821" y="0"/>
                  </a:lnTo>
                  <a:lnTo>
                    <a:pt x="1084821" y="148488"/>
                  </a:lnTo>
                  <a:lnTo>
                    <a:pt x="1150302" y="148488"/>
                  </a:lnTo>
                  <a:lnTo>
                    <a:pt x="1150302" y="0"/>
                  </a:lnTo>
                  <a:close/>
                </a:path>
                <a:path w="2233295" h="148589">
                  <a:moveTo>
                    <a:pt x="2036127" y="0"/>
                  </a:moveTo>
                  <a:lnTo>
                    <a:pt x="1970620" y="0"/>
                  </a:lnTo>
                  <a:lnTo>
                    <a:pt x="1970620" y="148488"/>
                  </a:lnTo>
                  <a:lnTo>
                    <a:pt x="2036127" y="148488"/>
                  </a:lnTo>
                  <a:lnTo>
                    <a:pt x="2036127" y="0"/>
                  </a:lnTo>
                  <a:close/>
                </a:path>
                <a:path w="2233295" h="148589">
                  <a:moveTo>
                    <a:pt x="2134590" y="0"/>
                  </a:moveTo>
                  <a:lnTo>
                    <a:pt x="2069084" y="0"/>
                  </a:lnTo>
                  <a:lnTo>
                    <a:pt x="2069084" y="148488"/>
                  </a:lnTo>
                  <a:lnTo>
                    <a:pt x="2134590" y="148488"/>
                  </a:lnTo>
                  <a:lnTo>
                    <a:pt x="2134590" y="0"/>
                  </a:lnTo>
                  <a:close/>
                </a:path>
                <a:path w="2233295" h="148589">
                  <a:moveTo>
                    <a:pt x="2232990" y="0"/>
                  </a:moveTo>
                  <a:lnTo>
                    <a:pt x="2167483" y="0"/>
                  </a:lnTo>
                  <a:lnTo>
                    <a:pt x="2167483" y="148488"/>
                  </a:lnTo>
                  <a:lnTo>
                    <a:pt x="2232990" y="148488"/>
                  </a:lnTo>
                  <a:lnTo>
                    <a:pt x="2232990" y="0"/>
                  </a:lnTo>
                  <a:close/>
                </a:path>
              </a:pathLst>
            </a:custGeom>
            <a:solidFill>
              <a:schemeClr val="accent1"/>
            </a:solidFill>
          </p:spPr>
          <p:txBody>
            <a:bodyPr wrap="square" lIns="0" tIns="0" rIns="0" bIns="0" rtlCol="0"/>
            <a:lstStyle/>
            <a:p>
              <a:endParaRPr dirty="0"/>
            </a:p>
          </p:txBody>
        </p:sp>
        <p:sp>
          <p:nvSpPr>
            <p:cNvPr id="44" name="object 44"/>
            <p:cNvSpPr/>
            <p:nvPr/>
          </p:nvSpPr>
          <p:spPr>
            <a:xfrm>
              <a:off x="3226015" y="2763545"/>
              <a:ext cx="66040" cy="74295"/>
            </a:xfrm>
            <a:custGeom>
              <a:avLst/>
              <a:gdLst/>
              <a:ahLst/>
              <a:cxnLst/>
              <a:rect l="l" t="t" r="r" b="b"/>
              <a:pathLst>
                <a:path w="66039" h="74294">
                  <a:moveTo>
                    <a:pt x="0" y="74193"/>
                  </a:moveTo>
                  <a:lnTo>
                    <a:pt x="65481" y="74193"/>
                  </a:lnTo>
                  <a:lnTo>
                    <a:pt x="65481" y="0"/>
                  </a:lnTo>
                  <a:lnTo>
                    <a:pt x="0" y="0"/>
                  </a:lnTo>
                  <a:lnTo>
                    <a:pt x="0" y="74193"/>
                  </a:lnTo>
                  <a:close/>
                </a:path>
              </a:pathLst>
            </a:custGeom>
            <a:solidFill>
              <a:srgbClr val="BFBEBE"/>
            </a:solidFill>
          </p:spPr>
          <p:txBody>
            <a:bodyPr wrap="square" lIns="0" tIns="0" rIns="0" bIns="0" rtlCol="0"/>
            <a:lstStyle/>
            <a:p>
              <a:endParaRPr dirty="0"/>
            </a:p>
          </p:txBody>
        </p:sp>
        <p:sp>
          <p:nvSpPr>
            <p:cNvPr id="45" name="object 45"/>
            <p:cNvSpPr/>
            <p:nvPr/>
          </p:nvSpPr>
          <p:spPr>
            <a:xfrm>
              <a:off x="3125457" y="2689250"/>
              <a:ext cx="1839595" cy="325755"/>
            </a:xfrm>
            <a:custGeom>
              <a:avLst/>
              <a:gdLst/>
              <a:ahLst/>
              <a:cxnLst/>
              <a:rect l="l" t="t" r="r" b="b"/>
              <a:pathLst>
                <a:path w="1839595" h="325755">
                  <a:moveTo>
                    <a:pt x="69811" y="0"/>
                  </a:moveTo>
                  <a:lnTo>
                    <a:pt x="0" y="0"/>
                  </a:lnTo>
                  <a:lnTo>
                    <a:pt x="0" y="148488"/>
                  </a:lnTo>
                  <a:lnTo>
                    <a:pt x="69811" y="148488"/>
                  </a:lnTo>
                  <a:lnTo>
                    <a:pt x="69811" y="0"/>
                  </a:lnTo>
                  <a:close/>
                </a:path>
                <a:path w="1839595" h="325755">
                  <a:moveTo>
                    <a:pt x="166039" y="101"/>
                  </a:moveTo>
                  <a:lnTo>
                    <a:pt x="100558" y="101"/>
                  </a:lnTo>
                  <a:lnTo>
                    <a:pt x="100558" y="74295"/>
                  </a:lnTo>
                  <a:lnTo>
                    <a:pt x="166039" y="74295"/>
                  </a:lnTo>
                  <a:lnTo>
                    <a:pt x="166039" y="101"/>
                  </a:lnTo>
                  <a:close/>
                </a:path>
                <a:path w="1839595" h="325755">
                  <a:moveTo>
                    <a:pt x="854951" y="0"/>
                  </a:moveTo>
                  <a:lnTo>
                    <a:pt x="789444" y="0"/>
                  </a:lnTo>
                  <a:lnTo>
                    <a:pt x="789444" y="148488"/>
                  </a:lnTo>
                  <a:lnTo>
                    <a:pt x="854951" y="148488"/>
                  </a:lnTo>
                  <a:lnTo>
                    <a:pt x="854951" y="0"/>
                  </a:lnTo>
                  <a:close/>
                </a:path>
                <a:path w="1839595" h="325755">
                  <a:moveTo>
                    <a:pt x="1839188" y="176720"/>
                  </a:moveTo>
                  <a:lnTo>
                    <a:pt x="1773707" y="176720"/>
                  </a:lnTo>
                  <a:lnTo>
                    <a:pt x="1773707" y="325259"/>
                  </a:lnTo>
                  <a:lnTo>
                    <a:pt x="1839188" y="325259"/>
                  </a:lnTo>
                  <a:lnTo>
                    <a:pt x="1839188" y="176720"/>
                  </a:lnTo>
                  <a:close/>
                </a:path>
              </a:pathLst>
            </a:custGeom>
            <a:solidFill>
              <a:schemeClr val="accent1"/>
            </a:solidFill>
          </p:spPr>
          <p:txBody>
            <a:bodyPr wrap="square" lIns="0" tIns="0" rIns="0" bIns="0" rtlCol="0"/>
            <a:lstStyle/>
            <a:p>
              <a:endParaRPr dirty="0"/>
            </a:p>
          </p:txBody>
        </p:sp>
        <p:sp>
          <p:nvSpPr>
            <p:cNvPr id="46" name="object 46"/>
            <p:cNvSpPr/>
            <p:nvPr/>
          </p:nvSpPr>
          <p:spPr>
            <a:xfrm>
              <a:off x="3026968" y="2865970"/>
              <a:ext cx="2233295" cy="148590"/>
            </a:xfrm>
            <a:custGeom>
              <a:avLst/>
              <a:gdLst/>
              <a:ahLst/>
              <a:cxnLst/>
              <a:rect l="l" t="t" r="r" b="b"/>
              <a:pathLst>
                <a:path w="2233295" h="148589">
                  <a:moveTo>
                    <a:pt x="69811" y="0"/>
                  </a:moveTo>
                  <a:lnTo>
                    <a:pt x="0" y="0"/>
                  </a:lnTo>
                  <a:lnTo>
                    <a:pt x="0" y="148539"/>
                  </a:lnTo>
                  <a:lnTo>
                    <a:pt x="69811" y="148539"/>
                  </a:lnTo>
                  <a:lnTo>
                    <a:pt x="69811" y="0"/>
                  </a:lnTo>
                  <a:close/>
                </a:path>
                <a:path w="2233295" h="148589">
                  <a:moveTo>
                    <a:pt x="559777" y="0"/>
                  </a:moveTo>
                  <a:lnTo>
                    <a:pt x="494271" y="0"/>
                  </a:lnTo>
                  <a:lnTo>
                    <a:pt x="494271" y="148539"/>
                  </a:lnTo>
                  <a:lnTo>
                    <a:pt x="559777" y="148539"/>
                  </a:lnTo>
                  <a:lnTo>
                    <a:pt x="559777" y="0"/>
                  </a:lnTo>
                  <a:close/>
                </a:path>
                <a:path w="2233295" h="148589">
                  <a:moveTo>
                    <a:pt x="658215" y="0"/>
                  </a:moveTo>
                  <a:lnTo>
                    <a:pt x="592734" y="0"/>
                  </a:lnTo>
                  <a:lnTo>
                    <a:pt x="592734" y="148539"/>
                  </a:lnTo>
                  <a:lnTo>
                    <a:pt x="658215" y="148539"/>
                  </a:lnTo>
                  <a:lnTo>
                    <a:pt x="658215" y="0"/>
                  </a:lnTo>
                  <a:close/>
                </a:path>
                <a:path w="2233295" h="148589">
                  <a:moveTo>
                    <a:pt x="756615" y="0"/>
                  </a:moveTo>
                  <a:lnTo>
                    <a:pt x="691159" y="0"/>
                  </a:lnTo>
                  <a:lnTo>
                    <a:pt x="691159" y="148539"/>
                  </a:lnTo>
                  <a:lnTo>
                    <a:pt x="756615" y="148539"/>
                  </a:lnTo>
                  <a:lnTo>
                    <a:pt x="756615" y="0"/>
                  </a:lnTo>
                  <a:close/>
                </a:path>
                <a:path w="2233295" h="148589">
                  <a:moveTo>
                    <a:pt x="854964" y="0"/>
                  </a:moveTo>
                  <a:lnTo>
                    <a:pt x="789508" y="0"/>
                  </a:lnTo>
                  <a:lnTo>
                    <a:pt x="789508" y="148539"/>
                  </a:lnTo>
                  <a:lnTo>
                    <a:pt x="854964" y="148539"/>
                  </a:lnTo>
                  <a:lnTo>
                    <a:pt x="854964" y="0"/>
                  </a:lnTo>
                  <a:close/>
                </a:path>
                <a:path w="2233295" h="148589">
                  <a:moveTo>
                    <a:pt x="1051902" y="0"/>
                  </a:moveTo>
                  <a:lnTo>
                    <a:pt x="986396" y="0"/>
                  </a:lnTo>
                  <a:lnTo>
                    <a:pt x="986396" y="148539"/>
                  </a:lnTo>
                  <a:lnTo>
                    <a:pt x="1051902" y="148539"/>
                  </a:lnTo>
                  <a:lnTo>
                    <a:pt x="1051902" y="0"/>
                  </a:lnTo>
                  <a:close/>
                </a:path>
                <a:path w="2233295" h="148589">
                  <a:moveTo>
                    <a:pt x="1248702" y="0"/>
                  </a:moveTo>
                  <a:lnTo>
                    <a:pt x="1183220" y="0"/>
                  </a:lnTo>
                  <a:lnTo>
                    <a:pt x="1183220" y="148539"/>
                  </a:lnTo>
                  <a:lnTo>
                    <a:pt x="1248702" y="148539"/>
                  </a:lnTo>
                  <a:lnTo>
                    <a:pt x="1248702" y="0"/>
                  </a:lnTo>
                  <a:close/>
                </a:path>
                <a:path w="2233295" h="148589">
                  <a:moveTo>
                    <a:pt x="1347127" y="0"/>
                  </a:moveTo>
                  <a:lnTo>
                    <a:pt x="1281620" y="0"/>
                  </a:lnTo>
                  <a:lnTo>
                    <a:pt x="1281620" y="148539"/>
                  </a:lnTo>
                  <a:lnTo>
                    <a:pt x="1347127" y="148539"/>
                  </a:lnTo>
                  <a:lnTo>
                    <a:pt x="1347127" y="0"/>
                  </a:lnTo>
                  <a:close/>
                </a:path>
                <a:path w="2233295" h="148589">
                  <a:moveTo>
                    <a:pt x="1445615" y="0"/>
                  </a:moveTo>
                  <a:lnTo>
                    <a:pt x="1380109" y="0"/>
                  </a:lnTo>
                  <a:lnTo>
                    <a:pt x="1380109" y="148539"/>
                  </a:lnTo>
                  <a:lnTo>
                    <a:pt x="1445615" y="148539"/>
                  </a:lnTo>
                  <a:lnTo>
                    <a:pt x="1445615" y="0"/>
                  </a:lnTo>
                  <a:close/>
                </a:path>
                <a:path w="2233295" h="148589">
                  <a:moveTo>
                    <a:pt x="1544015" y="0"/>
                  </a:moveTo>
                  <a:lnTo>
                    <a:pt x="1478508" y="0"/>
                  </a:lnTo>
                  <a:lnTo>
                    <a:pt x="1478508" y="148539"/>
                  </a:lnTo>
                  <a:lnTo>
                    <a:pt x="1544015" y="148539"/>
                  </a:lnTo>
                  <a:lnTo>
                    <a:pt x="1544015" y="0"/>
                  </a:lnTo>
                  <a:close/>
                </a:path>
                <a:path w="2233295" h="148589">
                  <a:moveTo>
                    <a:pt x="1642414" y="0"/>
                  </a:moveTo>
                  <a:lnTo>
                    <a:pt x="1576908" y="0"/>
                  </a:lnTo>
                  <a:lnTo>
                    <a:pt x="1576908" y="148539"/>
                  </a:lnTo>
                  <a:lnTo>
                    <a:pt x="1642414" y="148539"/>
                  </a:lnTo>
                  <a:lnTo>
                    <a:pt x="1642414" y="0"/>
                  </a:lnTo>
                  <a:close/>
                </a:path>
                <a:path w="2233295" h="148589">
                  <a:moveTo>
                    <a:pt x="1740839" y="0"/>
                  </a:moveTo>
                  <a:lnTo>
                    <a:pt x="1675333" y="0"/>
                  </a:lnTo>
                  <a:lnTo>
                    <a:pt x="1675333" y="148539"/>
                  </a:lnTo>
                  <a:lnTo>
                    <a:pt x="1740839" y="148539"/>
                  </a:lnTo>
                  <a:lnTo>
                    <a:pt x="1740839" y="0"/>
                  </a:lnTo>
                  <a:close/>
                </a:path>
                <a:path w="2233295" h="148589">
                  <a:moveTo>
                    <a:pt x="1839277" y="0"/>
                  </a:moveTo>
                  <a:lnTo>
                    <a:pt x="1773770" y="0"/>
                  </a:lnTo>
                  <a:lnTo>
                    <a:pt x="1773770" y="148539"/>
                  </a:lnTo>
                  <a:lnTo>
                    <a:pt x="1839277" y="148539"/>
                  </a:lnTo>
                  <a:lnTo>
                    <a:pt x="1839277" y="0"/>
                  </a:lnTo>
                  <a:close/>
                </a:path>
                <a:path w="2233295" h="148589">
                  <a:moveTo>
                    <a:pt x="2232990" y="0"/>
                  </a:moveTo>
                  <a:lnTo>
                    <a:pt x="2167483" y="0"/>
                  </a:lnTo>
                  <a:lnTo>
                    <a:pt x="2167483" y="148539"/>
                  </a:lnTo>
                  <a:lnTo>
                    <a:pt x="2232990" y="148539"/>
                  </a:lnTo>
                  <a:lnTo>
                    <a:pt x="2232990" y="0"/>
                  </a:lnTo>
                  <a:close/>
                </a:path>
              </a:pathLst>
            </a:custGeom>
            <a:solidFill>
              <a:srgbClr val="BFBEBE"/>
            </a:solidFill>
          </p:spPr>
          <p:txBody>
            <a:bodyPr wrap="square" lIns="0" tIns="0" rIns="0" bIns="0" rtlCol="0"/>
            <a:lstStyle/>
            <a:p>
              <a:endParaRPr dirty="0"/>
            </a:p>
          </p:txBody>
        </p:sp>
        <p:sp>
          <p:nvSpPr>
            <p:cNvPr id="47" name="object 47"/>
            <p:cNvSpPr/>
            <p:nvPr/>
          </p:nvSpPr>
          <p:spPr>
            <a:xfrm>
              <a:off x="3422815" y="2865970"/>
              <a:ext cx="66040" cy="148590"/>
            </a:xfrm>
            <a:custGeom>
              <a:avLst/>
              <a:gdLst/>
              <a:ahLst/>
              <a:cxnLst/>
              <a:rect l="l" t="t" r="r" b="b"/>
              <a:pathLst>
                <a:path w="66039" h="148589">
                  <a:moveTo>
                    <a:pt x="65481" y="0"/>
                  </a:moveTo>
                  <a:lnTo>
                    <a:pt x="0" y="0"/>
                  </a:lnTo>
                  <a:lnTo>
                    <a:pt x="0" y="148539"/>
                  </a:lnTo>
                  <a:lnTo>
                    <a:pt x="65481" y="148539"/>
                  </a:lnTo>
                  <a:lnTo>
                    <a:pt x="65481" y="0"/>
                  </a:lnTo>
                  <a:close/>
                </a:path>
              </a:pathLst>
            </a:custGeom>
            <a:solidFill>
              <a:schemeClr val="accent1"/>
            </a:solidFill>
          </p:spPr>
          <p:txBody>
            <a:bodyPr wrap="square" lIns="0" tIns="0" rIns="0" bIns="0" rtlCol="0"/>
            <a:lstStyle/>
            <a:p>
              <a:endParaRPr dirty="0"/>
            </a:p>
          </p:txBody>
        </p:sp>
        <p:sp>
          <p:nvSpPr>
            <p:cNvPr id="48" name="object 48"/>
            <p:cNvSpPr/>
            <p:nvPr/>
          </p:nvSpPr>
          <p:spPr>
            <a:xfrm>
              <a:off x="3026968" y="2865970"/>
              <a:ext cx="2233295" cy="325755"/>
            </a:xfrm>
            <a:custGeom>
              <a:avLst/>
              <a:gdLst/>
              <a:ahLst/>
              <a:cxnLst/>
              <a:rect l="l" t="t" r="r" b="b"/>
              <a:pathLst>
                <a:path w="2233295" h="325755">
                  <a:moveTo>
                    <a:pt x="69811" y="176733"/>
                  </a:moveTo>
                  <a:lnTo>
                    <a:pt x="0" y="176733"/>
                  </a:lnTo>
                  <a:lnTo>
                    <a:pt x="0" y="325221"/>
                  </a:lnTo>
                  <a:lnTo>
                    <a:pt x="69811" y="325221"/>
                  </a:lnTo>
                  <a:lnTo>
                    <a:pt x="69811" y="176733"/>
                  </a:lnTo>
                  <a:close/>
                </a:path>
                <a:path w="2233295" h="325755">
                  <a:moveTo>
                    <a:pt x="168300" y="0"/>
                  </a:moveTo>
                  <a:lnTo>
                    <a:pt x="98488" y="0"/>
                  </a:lnTo>
                  <a:lnTo>
                    <a:pt x="98488" y="148539"/>
                  </a:lnTo>
                  <a:lnTo>
                    <a:pt x="168300" y="148539"/>
                  </a:lnTo>
                  <a:lnTo>
                    <a:pt x="168300" y="0"/>
                  </a:lnTo>
                  <a:close/>
                </a:path>
                <a:path w="2233295" h="325755">
                  <a:moveTo>
                    <a:pt x="264528" y="0"/>
                  </a:moveTo>
                  <a:lnTo>
                    <a:pt x="199047" y="0"/>
                  </a:lnTo>
                  <a:lnTo>
                    <a:pt x="199047" y="148539"/>
                  </a:lnTo>
                  <a:lnTo>
                    <a:pt x="264528" y="148539"/>
                  </a:lnTo>
                  <a:lnTo>
                    <a:pt x="264528" y="0"/>
                  </a:lnTo>
                  <a:close/>
                </a:path>
                <a:path w="2233295" h="325755">
                  <a:moveTo>
                    <a:pt x="362877" y="0"/>
                  </a:moveTo>
                  <a:lnTo>
                    <a:pt x="297408" y="0"/>
                  </a:lnTo>
                  <a:lnTo>
                    <a:pt x="297408" y="148539"/>
                  </a:lnTo>
                  <a:lnTo>
                    <a:pt x="362877" y="148539"/>
                  </a:lnTo>
                  <a:lnTo>
                    <a:pt x="362877" y="0"/>
                  </a:lnTo>
                  <a:close/>
                </a:path>
                <a:path w="2233295" h="325755">
                  <a:moveTo>
                    <a:pt x="461327" y="176733"/>
                  </a:moveTo>
                  <a:lnTo>
                    <a:pt x="395846" y="176733"/>
                  </a:lnTo>
                  <a:lnTo>
                    <a:pt x="395846" y="325221"/>
                  </a:lnTo>
                  <a:lnTo>
                    <a:pt x="461327" y="325221"/>
                  </a:lnTo>
                  <a:lnTo>
                    <a:pt x="461327" y="176733"/>
                  </a:lnTo>
                  <a:close/>
                </a:path>
                <a:path w="2233295" h="325755">
                  <a:moveTo>
                    <a:pt x="559777" y="176733"/>
                  </a:moveTo>
                  <a:lnTo>
                    <a:pt x="494271" y="176733"/>
                  </a:lnTo>
                  <a:lnTo>
                    <a:pt x="494271" y="325221"/>
                  </a:lnTo>
                  <a:lnTo>
                    <a:pt x="559777" y="325221"/>
                  </a:lnTo>
                  <a:lnTo>
                    <a:pt x="559777" y="176733"/>
                  </a:lnTo>
                  <a:close/>
                </a:path>
                <a:path w="2233295" h="325755">
                  <a:moveTo>
                    <a:pt x="658215" y="176733"/>
                  </a:moveTo>
                  <a:lnTo>
                    <a:pt x="592734" y="176733"/>
                  </a:lnTo>
                  <a:lnTo>
                    <a:pt x="592734" y="325221"/>
                  </a:lnTo>
                  <a:lnTo>
                    <a:pt x="658215" y="325221"/>
                  </a:lnTo>
                  <a:lnTo>
                    <a:pt x="658215" y="176733"/>
                  </a:lnTo>
                  <a:close/>
                </a:path>
                <a:path w="2233295" h="325755">
                  <a:moveTo>
                    <a:pt x="756615" y="176733"/>
                  </a:moveTo>
                  <a:lnTo>
                    <a:pt x="691159" y="176733"/>
                  </a:lnTo>
                  <a:lnTo>
                    <a:pt x="691159" y="325221"/>
                  </a:lnTo>
                  <a:lnTo>
                    <a:pt x="756615" y="325221"/>
                  </a:lnTo>
                  <a:lnTo>
                    <a:pt x="756615" y="176733"/>
                  </a:lnTo>
                  <a:close/>
                </a:path>
                <a:path w="2233295" h="325755">
                  <a:moveTo>
                    <a:pt x="854964" y="176733"/>
                  </a:moveTo>
                  <a:lnTo>
                    <a:pt x="789508" y="176733"/>
                  </a:lnTo>
                  <a:lnTo>
                    <a:pt x="789508" y="325221"/>
                  </a:lnTo>
                  <a:lnTo>
                    <a:pt x="854964" y="325221"/>
                  </a:lnTo>
                  <a:lnTo>
                    <a:pt x="854964" y="176733"/>
                  </a:lnTo>
                  <a:close/>
                </a:path>
                <a:path w="2233295" h="325755">
                  <a:moveTo>
                    <a:pt x="953439" y="0"/>
                  </a:moveTo>
                  <a:lnTo>
                    <a:pt x="887933" y="0"/>
                  </a:lnTo>
                  <a:lnTo>
                    <a:pt x="887933" y="148539"/>
                  </a:lnTo>
                  <a:lnTo>
                    <a:pt x="953439" y="148539"/>
                  </a:lnTo>
                  <a:lnTo>
                    <a:pt x="953439" y="0"/>
                  </a:lnTo>
                  <a:close/>
                </a:path>
                <a:path w="2233295" h="325755">
                  <a:moveTo>
                    <a:pt x="1051902" y="176733"/>
                  </a:moveTo>
                  <a:lnTo>
                    <a:pt x="986396" y="176733"/>
                  </a:lnTo>
                  <a:lnTo>
                    <a:pt x="986396" y="325221"/>
                  </a:lnTo>
                  <a:lnTo>
                    <a:pt x="1051902" y="325221"/>
                  </a:lnTo>
                  <a:lnTo>
                    <a:pt x="1051902" y="176733"/>
                  </a:lnTo>
                  <a:close/>
                </a:path>
                <a:path w="2233295" h="325755">
                  <a:moveTo>
                    <a:pt x="1150302" y="0"/>
                  </a:moveTo>
                  <a:lnTo>
                    <a:pt x="1084821" y="0"/>
                  </a:lnTo>
                  <a:lnTo>
                    <a:pt x="1084821" y="148539"/>
                  </a:lnTo>
                  <a:lnTo>
                    <a:pt x="1150302" y="148539"/>
                  </a:lnTo>
                  <a:lnTo>
                    <a:pt x="1150302" y="0"/>
                  </a:lnTo>
                  <a:close/>
                </a:path>
                <a:path w="2233295" h="325755">
                  <a:moveTo>
                    <a:pt x="1248702" y="176733"/>
                  </a:moveTo>
                  <a:lnTo>
                    <a:pt x="1183220" y="176733"/>
                  </a:lnTo>
                  <a:lnTo>
                    <a:pt x="1183220" y="325221"/>
                  </a:lnTo>
                  <a:lnTo>
                    <a:pt x="1248702" y="325221"/>
                  </a:lnTo>
                  <a:lnTo>
                    <a:pt x="1248702" y="176733"/>
                  </a:lnTo>
                  <a:close/>
                </a:path>
                <a:path w="2233295" h="325755">
                  <a:moveTo>
                    <a:pt x="1347127" y="176733"/>
                  </a:moveTo>
                  <a:lnTo>
                    <a:pt x="1281620" y="176733"/>
                  </a:lnTo>
                  <a:lnTo>
                    <a:pt x="1281620" y="325221"/>
                  </a:lnTo>
                  <a:lnTo>
                    <a:pt x="1347127" y="325221"/>
                  </a:lnTo>
                  <a:lnTo>
                    <a:pt x="1347127" y="176733"/>
                  </a:lnTo>
                  <a:close/>
                </a:path>
                <a:path w="2233295" h="325755">
                  <a:moveTo>
                    <a:pt x="1445615" y="176733"/>
                  </a:moveTo>
                  <a:lnTo>
                    <a:pt x="1380109" y="176733"/>
                  </a:lnTo>
                  <a:lnTo>
                    <a:pt x="1380109" y="325221"/>
                  </a:lnTo>
                  <a:lnTo>
                    <a:pt x="1445615" y="325221"/>
                  </a:lnTo>
                  <a:lnTo>
                    <a:pt x="1445615" y="176733"/>
                  </a:lnTo>
                  <a:close/>
                </a:path>
                <a:path w="2233295" h="325755">
                  <a:moveTo>
                    <a:pt x="1544015" y="176733"/>
                  </a:moveTo>
                  <a:lnTo>
                    <a:pt x="1478508" y="176733"/>
                  </a:lnTo>
                  <a:lnTo>
                    <a:pt x="1478508" y="325221"/>
                  </a:lnTo>
                  <a:lnTo>
                    <a:pt x="1544015" y="325221"/>
                  </a:lnTo>
                  <a:lnTo>
                    <a:pt x="1544015" y="176733"/>
                  </a:lnTo>
                  <a:close/>
                </a:path>
                <a:path w="2233295" h="325755">
                  <a:moveTo>
                    <a:pt x="1642414" y="176733"/>
                  </a:moveTo>
                  <a:lnTo>
                    <a:pt x="1576908" y="176733"/>
                  </a:lnTo>
                  <a:lnTo>
                    <a:pt x="1576908" y="325221"/>
                  </a:lnTo>
                  <a:lnTo>
                    <a:pt x="1642414" y="325221"/>
                  </a:lnTo>
                  <a:lnTo>
                    <a:pt x="1642414" y="176733"/>
                  </a:lnTo>
                  <a:close/>
                </a:path>
                <a:path w="2233295" h="325755">
                  <a:moveTo>
                    <a:pt x="1740839" y="176733"/>
                  </a:moveTo>
                  <a:lnTo>
                    <a:pt x="1675333" y="176733"/>
                  </a:lnTo>
                  <a:lnTo>
                    <a:pt x="1675333" y="325221"/>
                  </a:lnTo>
                  <a:lnTo>
                    <a:pt x="1740839" y="325221"/>
                  </a:lnTo>
                  <a:lnTo>
                    <a:pt x="1740839" y="176733"/>
                  </a:lnTo>
                  <a:close/>
                </a:path>
                <a:path w="2233295" h="325755">
                  <a:moveTo>
                    <a:pt x="1839277" y="176733"/>
                  </a:moveTo>
                  <a:lnTo>
                    <a:pt x="1773770" y="176733"/>
                  </a:lnTo>
                  <a:lnTo>
                    <a:pt x="1773770" y="325221"/>
                  </a:lnTo>
                  <a:lnTo>
                    <a:pt x="1839277" y="325221"/>
                  </a:lnTo>
                  <a:lnTo>
                    <a:pt x="1839277" y="176733"/>
                  </a:lnTo>
                  <a:close/>
                </a:path>
                <a:path w="2233295" h="325755">
                  <a:moveTo>
                    <a:pt x="1937677" y="176733"/>
                  </a:moveTo>
                  <a:lnTo>
                    <a:pt x="1872195" y="176733"/>
                  </a:lnTo>
                  <a:lnTo>
                    <a:pt x="1872195" y="325221"/>
                  </a:lnTo>
                  <a:lnTo>
                    <a:pt x="1937677" y="325221"/>
                  </a:lnTo>
                  <a:lnTo>
                    <a:pt x="1937677" y="176733"/>
                  </a:lnTo>
                  <a:close/>
                </a:path>
                <a:path w="2233295" h="325755">
                  <a:moveTo>
                    <a:pt x="2036127" y="0"/>
                  </a:moveTo>
                  <a:lnTo>
                    <a:pt x="1970620" y="0"/>
                  </a:lnTo>
                  <a:lnTo>
                    <a:pt x="1970620" y="148539"/>
                  </a:lnTo>
                  <a:lnTo>
                    <a:pt x="2036127" y="148539"/>
                  </a:lnTo>
                  <a:lnTo>
                    <a:pt x="2036127" y="0"/>
                  </a:lnTo>
                  <a:close/>
                </a:path>
                <a:path w="2233295" h="325755">
                  <a:moveTo>
                    <a:pt x="2134590" y="0"/>
                  </a:moveTo>
                  <a:lnTo>
                    <a:pt x="2069084" y="0"/>
                  </a:lnTo>
                  <a:lnTo>
                    <a:pt x="2069084" y="148539"/>
                  </a:lnTo>
                  <a:lnTo>
                    <a:pt x="2134590" y="148539"/>
                  </a:lnTo>
                  <a:lnTo>
                    <a:pt x="2134590" y="0"/>
                  </a:lnTo>
                  <a:close/>
                </a:path>
                <a:path w="2233295" h="325755">
                  <a:moveTo>
                    <a:pt x="2232990" y="176733"/>
                  </a:moveTo>
                  <a:lnTo>
                    <a:pt x="2167483" y="176733"/>
                  </a:lnTo>
                  <a:lnTo>
                    <a:pt x="2167483" y="325221"/>
                  </a:lnTo>
                  <a:lnTo>
                    <a:pt x="2232990" y="325221"/>
                  </a:lnTo>
                  <a:lnTo>
                    <a:pt x="2232990" y="176733"/>
                  </a:lnTo>
                  <a:close/>
                </a:path>
              </a:pathLst>
            </a:custGeom>
            <a:solidFill>
              <a:srgbClr val="BFBEBE"/>
            </a:solidFill>
          </p:spPr>
          <p:txBody>
            <a:bodyPr wrap="square" lIns="0" tIns="0" rIns="0" bIns="0" rtlCol="0"/>
            <a:lstStyle/>
            <a:p>
              <a:endParaRPr dirty="0"/>
            </a:p>
          </p:txBody>
        </p:sp>
        <p:sp>
          <p:nvSpPr>
            <p:cNvPr id="49" name="object 49"/>
            <p:cNvSpPr/>
            <p:nvPr/>
          </p:nvSpPr>
          <p:spPr>
            <a:xfrm>
              <a:off x="3422815" y="3042729"/>
              <a:ext cx="66040" cy="49530"/>
            </a:xfrm>
            <a:custGeom>
              <a:avLst/>
              <a:gdLst/>
              <a:ahLst/>
              <a:cxnLst/>
              <a:rect l="l" t="t" r="r" b="b"/>
              <a:pathLst>
                <a:path w="66039" h="49530">
                  <a:moveTo>
                    <a:pt x="65481" y="0"/>
                  </a:moveTo>
                  <a:lnTo>
                    <a:pt x="0" y="0"/>
                  </a:lnTo>
                  <a:lnTo>
                    <a:pt x="0" y="49517"/>
                  </a:lnTo>
                  <a:lnTo>
                    <a:pt x="65481" y="49517"/>
                  </a:lnTo>
                  <a:lnTo>
                    <a:pt x="65481" y="0"/>
                  </a:lnTo>
                  <a:close/>
                </a:path>
              </a:pathLst>
            </a:custGeom>
            <a:solidFill>
              <a:srgbClr val="0E8140"/>
            </a:solidFill>
          </p:spPr>
          <p:txBody>
            <a:bodyPr wrap="square" lIns="0" tIns="0" rIns="0" bIns="0" rtlCol="0"/>
            <a:lstStyle/>
            <a:p>
              <a:endParaRPr dirty="0"/>
            </a:p>
          </p:txBody>
        </p:sp>
        <p:sp>
          <p:nvSpPr>
            <p:cNvPr id="50" name="object 50"/>
            <p:cNvSpPr/>
            <p:nvPr/>
          </p:nvSpPr>
          <p:spPr>
            <a:xfrm>
              <a:off x="3026968" y="3042703"/>
              <a:ext cx="2233295" cy="325755"/>
            </a:xfrm>
            <a:custGeom>
              <a:avLst/>
              <a:gdLst/>
              <a:ahLst/>
              <a:cxnLst/>
              <a:rect l="l" t="t" r="r" b="b"/>
              <a:pathLst>
                <a:path w="2233295" h="325754">
                  <a:moveTo>
                    <a:pt x="69811" y="176733"/>
                  </a:moveTo>
                  <a:lnTo>
                    <a:pt x="0" y="176733"/>
                  </a:lnTo>
                  <a:lnTo>
                    <a:pt x="0" y="325196"/>
                  </a:lnTo>
                  <a:lnTo>
                    <a:pt x="69811" y="325196"/>
                  </a:lnTo>
                  <a:lnTo>
                    <a:pt x="69811" y="176733"/>
                  </a:lnTo>
                  <a:close/>
                </a:path>
                <a:path w="2233295" h="325754">
                  <a:moveTo>
                    <a:pt x="168300" y="0"/>
                  </a:moveTo>
                  <a:lnTo>
                    <a:pt x="98488" y="0"/>
                  </a:lnTo>
                  <a:lnTo>
                    <a:pt x="98488" y="148488"/>
                  </a:lnTo>
                  <a:lnTo>
                    <a:pt x="168300" y="148488"/>
                  </a:lnTo>
                  <a:lnTo>
                    <a:pt x="168300" y="0"/>
                  </a:lnTo>
                  <a:close/>
                </a:path>
                <a:path w="2233295" h="325754">
                  <a:moveTo>
                    <a:pt x="264528" y="0"/>
                  </a:moveTo>
                  <a:lnTo>
                    <a:pt x="199047" y="0"/>
                  </a:lnTo>
                  <a:lnTo>
                    <a:pt x="199047" y="148488"/>
                  </a:lnTo>
                  <a:lnTo>
                    <a:pt x="264528" y="148488"/>
                  </a:lnTo>
                  <a:lnTo>
                    <a:pt x="264528" y="0"/>
                  </a:lnTo>
                  <a:close/>
                </a:path>
                <a:path w="2233295" h="325754">
                  <a:moveTo>
                    <a:pt x="362877" y="0"/>
                  </a:moveTo>
                  <a:lnTo>
                    <a:pt x="297408" y="0"/>
                  </a:lnTo>
                  <a:lnTo>
                    <a:pt x="297408" y="148488"/>
                  </a:lnTo>
                  <a:lnTo>
                    <a:pt x="362877" y="148488"/>
                  </a:lnTo>
                  <a:lnTo>
                    <a:pt x="362877" y="0"/>
                  </a:lnTo>
                  <a:close/>
                </a:path>
                <a:path w="2233295" h="325754">
                  <a:moveTo>
                    <a:pt x="953439" y="0"/>
                  </a:moveTo>
                  <a:lnTo>
                    <a:pt x="887933" y="0"/>
                  </a:lnTo>
                  <a:lnTo>
                    <a:pt x="887933" y="148488"/>
                  </a:lnTo>
                  <a:lnTo>
                    <a:pt x="953439" y="148488"/>
                  </a:lnTo>
                  <a:lnTo>
                    <a:pt x="953439" y="0"/>
                  </a:lnTo>
                  <a:close/>
                </a:path>
                <a:path w="2233295" h="325754">
                  <a:moveTo>
                    <a:pt x="1150302" y="0"/>
                  </a:moveTo>
                  <a:lnTo>
                    <a:pt x="1084821" y="0"/>
                  </a:lnTo>
                  <a:lnTo>
                    <a:pt x="1084821" y="148488"/>
                  </a:lnTo>
                  <a:lnTo>
                    <a:pt x="1150302" y="148488"/>
                  </a:lnTo>
                  <a:lnTo>
                    <a:pt x="1150302" y="0"/>
                  </a:lnTo>
                  <a:close/>
                </a:path>
                <a:path w="2233295" h="325754">
                  <a:moveTo>
                    <a:pt x="1347127" y="176733"/>
                  </a:moveTo>
                  <a:lnTo>
                    <a:pt x="1281620" y="176733"/>
                  </a:lnTo>
                  <a:lnTo>
                    <a:pt x="1281620" y="325196"/>
                  </a:lnTo>
                  <a:lnTo>
                    <a:pt x="1347127" y="325196"/>
                  </a:lnTo>
                  <a:lnTo>
                    <a:pt x="1347127" y="176733"/>
                  </a:lnTo>
                  <a:close/>
                </a:path>
                <a:path w="2233295" h="325754">
                  <a:moveTo>
                    <a:pt x="1445615" y="176733"/>
                  </a:moveTo>
                  <a:lnTo>
                    <a:pt x="1380109" y="176733"/>
                  </a:lnTo>
                  <a:lnTo>
                    <a:pt x="1380109" y="325196"/>
                  </a:lnTo>
                  <a:lnTo>
                    <a:pt x="1445615" y="325196"/>
                  </a:lnTo>
                  <a:lnTo>
                    <a:pt x="1445615" y="176733"/>
                  </a:lnTo>
                  <a:close/>
                </a:path>
                <a:path w="2233295" h="325754">
                  <a:moveTo>
                    <a:pt x="1544015" y="176733"/>
                  </a:moveTo>
                  <a:lnTo>
                    <a:pt x="1478508" y="176733"/>
                  </a:lnTo>
                  <a:lnTo>
                    <a:pt x="1478508" y="325196"/>
                  </a:lnTo>
                  <a:lnTo>
                    <a:pt x="1544015" y="325196"/>
                  </a:lnTo>
                  <a:lnTo>
                    <a:pt x="1544015" y="176733"/>
                  </a:lnTo>
                  <a:close/>
                </a:path>
                <a:path w="2233295" h="325754">
                  <a:moveTo>
                    <a:pt x="1642414" y="176733"/>
                  </a:moveTo>
                  <a:lnTo>
                    <a:pt x="1576908" y="176733"/>
                  </a:lnTo>
                  <a:lnTo>
                    <a:pt x="1576908" y="325196"/>
                  </a:lnTo>
                  <a:lnTo>
                    <a:pt x="1642414" y="325196"/>
                  </a:lnTo>
                  <a:lnTo>
                    <a:pt x="1642414" y="176733"/>
                  </a:lnTo>
                  <a:close/>
                </a:path>
                <a:path w="2233295" h="325754">
                  <a:moveTo>
                    <a:pt x="1740839" y="176733"/>
                  </a:moveTo>
                  <a:lnTo>
                    <a:pt x="1675333" y="176733"/>
                  </a:lnTo>
                  <a:lnTo>
                    <a:pt x="1675333" y="325196"/>
                  </a:lnTo>
                  <a:lnTo>
                    <a:pt x="1740839" y="325196"/>
                  </a:lnTo>
                  <a:lnTo>
                    <a:pt x="1740839" y="176733"/>
                  </a:lnTo>
                  <a:close/>
                </a:path>
                <a:path w="2233295" h="325754">
                  <a:moveTo>
                    <a:pt x="1839277" y="176733"/>
                  </a:moveTo>
                  <a:lnTo>
                    <a:pt x="1773770" y="176733"/>
                  </a:lnTo>
                  <a:lnTo>
                    <a:pt x="1773770" y="325196"/>
                  </a:lnTo>
                  <a:lnTo>
                    <a:pt x="1839277" y="325196"/>
                  </a:lnTo>
                  <a:lnTo>
                    <a:pt x="1839277" y="176733"/>
                  </a:lnTo>
                  <a:close/>
                </a:path>
                <a:path w="2233295" h="325754">
                  <a:moveTo>
                    <a:pt x="1937677" y="176733"/>
                  </a:moveTo>
                  <a:lnTo>
                    <a:pt x="1872195" y="176733"/>
                  </a:lnTo>
                  <a:lnTo>
                    <a:pt x="1872195" y="325196"/>
                  </a:lnTo>
                  <a:lnTo>
                    <a:pt x="1937677" y="325196"/>
                  </a:lnTo>
                  <a:lnTo>
                    <a:pt x="1937677" y="176733"/>
                  </a:lnTo>
                  <a:close/>
                </a:path>
                <a:path w="2233295" h="325754">
                  <a:moveTo>
                    <a:pt x="2036127" y="0"/>
                  </a:moveTo>
                  <a:lnTo>
                    <a:pt x="1970620" y="0"/>
                  </a:lnTo>
                  <a:lnTo>
                    <a:pt x="1970620" y="148488"/>
                  </a:lnTo>
                  <a:lnTo>
                    <a:pt x="2036127" y="148488"/>
                  </a:lnTo>
                  <a:lnTo>
                    <a:pt x="2036127" y="0"/>
                  </a:lnTo>
                  <a:close/>
                </a:path>
                <a:path w="2233295" h="325754">
                  <a:moveTo>
                    <a:pt x="2134590" y="0"/>
                  </a:moveTo>
                  <a:lnTo>
                    <a:pt x="2069084" y="0"/>
                  </a:lnTo>
                  <a:lnTo>
                    <a:pt x="2069084" y="148488"/>
                  </a:lnTo>
                  <a:lnTo>
                    <a:pt x="2134590" y="148488"/>
                  </a:lnTo>
                  <a:lnTo>
                    <a:pt x="2134590" y="0"/>
                  </a:lnTo>
                  <a:close/>
                </a:path>
                <a:path w="2233295" h="325754">
                  <a:moveTo>
                    <a:pt x="2232990" y="176733"/>
                  </a:moveTo>
                  <a:lnTo>
                    <a:pt x="2167483" y="176733"/>
                  </a:lnTo>
                  <a:lnTo>
                    <a:pt x="2167483" y="325196"/>
                  </a:lnTo>
                  <a:lnTo>
                    <a:pt x="2232990" y="325196"/>
                  </a:lnTo>
                  <a:lnTo>
                    <a:pt x="2232990" y="176733"/>
                  </a:lnTo>
                  <a:close/>
                </a:path>
              </a:pathLst>
            </a:custGeom>
            <a:solidFill>
              <a:srgbClr val="BFBEBE"/>
            </a:solidFill>
          </p:spPr>
          <p:txBody>
            <a:bodyPr wrap="square" lIns="0" tIns="0" rIns="0" bIns="0" rtlCol="0"/>
            <a:lstStyle/>
            <a:p>
              <a:endParaRPr dirty="0"/>
            </a:p>
          </p:txBody>
        </p:sp>
        <p:sp>
          <p:nvSpPr>
            <p:cNvPr id="51" name="object 51"/>
            <p:cNvSpPr/>
            <p:nvPr/>
          </p:nvSpPr>
          <p:spPr>
            <a:xfrm>
              <a:off x="4210189" y="3219437"/>
              <a:ext cx="66040" cy="148590"/>
            </a:xfrm>
            <a:custGeom>
              <a:avLst/>
              <a:gdLst/>
              <a:ahLst/>
              <a:cxnLst/>
              <a:rect l="l" t="t" r="r" b="b"/>
              <a:pathLst>
                <a:path w="66039" h="148589">
                  <a:moveTo>
                    <a:pt x="65481" y="0"/>
                  </a:moveTo>
                  <a:lnTo>
                    <a:pt x="0" y="0"/>
                  </a:lnTo>
                  <a:lnTo>
                    <a:pt x="0" y="148462"/>
                  </a:lnTo>
                  <a:lnTo>
                    <a:pt x="65481" y="148462"/>
                  </a:lnTo>
                  <a:lnTo>
                    <a:pt x="65481" y="0"/>
                  </a:lnTo>
                  <a:close/>
                </a:path>
              </a:pathLst>
            </a:custGeom>
            <a:solidFill>
              <a:schemeClr val="accent1"/>
            </a:solidFill>
          </p:spPr>
          <p:txBody>
            <a:bodyPr wrap="square" lIns="0" tIns="0" rIns="0" bIns="0" rtlCol="0"/>
            <a:lstStyle/>
            <a:p>
              <a:endParaRPr dirty="0"/>
            </a:p>
          </p:txBody>
        </p:sp>
        <p:sp>
          <p:nvSpPr>
            <p:cNvPr id="52" name="object 52"/>
            <p:cNvSpPr/>
            <p:nvPr/>
          </p:nvSpPr>
          <p:spPr>
            <a:xfrm>
              <a:off x="3125457" y="3219437"/>
              <a:ext cx="2134870" cy="325755"/>
            </a:xfrm>
            <a:custGeom>
              <a:avLst/>
              <a:gdLst/>
              <a:ahLst/>
              <a:cxnLst/>
              <a:rect l="l" t="t" r="r" b="b"/>
              <a:pathLst>
                <a:path w="2134870" h="325754">
                  <a:moveTo>
                    <a:pt x="69811" y="0"/>
                  </a:moveTo>
                  <a:lnTo>
                    <a:pt x="0" y="0"/>
                  </a:lnTo>
                  <a:lnTo>
                    <a:pt x="0" y="148463"/>
                  </a:lnTo>
                  <a:lnTo>
                    <a:pt x="69811" y="148463"/>
                  </a:lnTo>
                  <a:lnTo>
                    <a:pt x="69811" y="0"/>
                  </a:lnTo>
                  <a:close/>
                </a:path>
                <a:path w="2134870" h="325754">
                  <a:moveTo>
                    <a:pt x="166039" y="0"/>
                  </a:moveTo>
                  <a:lnTo>
                    <a:pt x="100558" y="0"/>
                  </a:lnTo>
                  <a:lnTo>
                    <a:pt x="100558" y="148463"/>
                  </a:lnTo>
                  <a:lnTo>
                    <a:pt x="166039" y="148463"/>
                  </a:lnTo>
                  <a:lnTo>
                    <a:pt x="166039" y="0"/>
                  </a:lnTo>
                  <a:close/>
                </a:path>
                <a:path w="2134870" h="325754">
                  <a:moveTo>
                    <a:pt x="264388" y="0"/>
                  </a:moveTo>
                  <a:lnTo>
                    <a:pt x="198920" y="0"/>
                  </a:lnTo>
                  <a:lnTo>
                    <a:pt x="198920" y="148463"/>
                  </a:lnTo>
                  <a:lnTo>
                    <a:pt x="264388" y="148463"/>
                  </a:lnTo>
                  <a:lnTo>
                    <a:pt x="264388" y="0"/>
                  </a:lnTo>
                  <a:close/>
                </a:path>
                <a:path w="2134870" h="325754">
                  <a:moveTo>
                    <a:pt x="362839" y="0"/>
                  </a:moveTo>
                  <a:lnTo>
                    <a:pt x="297357" y="0"/>
                  </a:lnTo>
                  <a:lnTo>
                    <a:pt x="297357" y="148463"/>
                  </a:lnTo>
                  <a:lnTo>
                    <a:pt x="362839" y="148463"/>
                  </a:lnTo>
                  <a:lnTo>
                    <a:pt x="362839" y="0"/>
                  </a:lnTo>
                  <a:close/>
                </a:path>
                <a:path w="2134870" h="325754">
                  <a:moveTo>
                    <a:pt x="461289" y="0"/>
                  </a:moveTo>
                  <a:lnTo>
                    <a:pt x="395782" y="0"/>
                  </a:lnTo>
                  <a:lnTo>
                    <a:pt x="395782" y="148463"/>
                  </a:lnTo>
                  <a:lnTo>
                    <a:pt x="461289" y="148463"/>
                  </a:lnTo>
                  <a:lnTo>
                    <a:pt x="461289" y="0"/>
                  </a:lnTo>
                  <a:close/>
                </a:path>
                <a:path w="2134870" h="325754">
                  <a:moveTo>
                    <a:pt x="559727" y="0"/>
                  </a:moveTo>
                  <a:lnTo>
                    <a:pt x="494245" y="0"/>
                  </a:lnTo>
                  <a:lnTo>
                    <a:pt x="494245" y="148463"/>
                  </a:lnTo>
                  <a:lnTo>
                    <a:pt x="559727" y="148463"/>
                  </a:lnTo>
                  <a:lnTo>
                    <a:pt x="559727" y="0"/>
                  </a:lnTo>
                  <a:close/>
                </a:path>
                <a:path w="2134870" h="325754">
                  <a:moveTo>
                    <a:pt x="658126" y="0"/>
                  </a:moveTo>
                  <a:lnTo>
                    <a:pt x="592670" y="0"/>
                  </a:lnTo>
                  <a:lnTo>
                    <a:pt x="592670" y="148463"/>
                  </a:lnTo>
                  <a:lnTo>
                    <a:pt x="658126" y="148463"/>
                  </a:lnTo>
                  <a:lnTo>
                    <a:pt x="658126" y="0"/>
                  </a:lnTo>
                  <a:close/>
                </a:path>
                <a:path w="2134870" h="325754">
                  <a:moveTo>
                    <a:pt x="756475" y="0"/>
                  </a:moveTo>
                  <a:lnTo>
                    <a:pt x="691019" y="0"/>
                  </a:lnTo>
                  <a:lnTo>
                    <a:pt x="691019" y="148463"/>
                  </a:lnTo>
                  <a:lnTo>
                    <a:pt x="756475" y="148463"/>
                  </a:lnTo>
                  <a:lnTo>
                    <a:pt x="756475" y="0"/>
                  </a:lnTo>
                  <a:close/>
                </a:path>
                <a:path w="2134870" h="325754">
                  <a:moveTo>
                    <a:pt x="854951" y="0"/>
                  </a:moveTo>
                  <a:lnTo>
                    <a:pt x="789444" y="0"/>
                  </a:lnTo>
                  <a:lnTo>
                    <a:pt x="789444" y="148463"/>
                  </a:lnTo>
                  <a:lnTo>
                    <a:pt x="854951" y="148463"/>
                  </a:lnTo>
                  <a:lnTo>
                    <a:pt x="854951" y="0"/>
                  </a:lnTo>
                  <a:close/>
                </a:path>
                <a:path w="2134870" h="325754">
                  <a:moveTo>
                    <a:pt x="953414" y="0"/>
                  </a:moveTo>
                  <a:lnTo>
                    <a:pt x="887907" y="0"/>
                  </a:lnTo>
                  <a:lnTo>
                    <a:pt x="887907" y="148463"/>
                  </a:lnTo>
                  <a:lnTo>
                    <a:pt x="953414" y="148463"/>
                  </a:lnTo>
                  <a:lnTo>
                    <a:pt x="953414" y="0"/>
                  </a:lnTo>
                  <a:close/>
                </a:path>
                <a:path w="2134870" h="325754">
                  <a:moveTo>
                    <a:pt x="1051814" y="0"/>
                  </a:moveTo>
                  <a:lnTo>
                    <a:pt x="986332" y="0"/>
                  </a:lnTo>
                  <a:lnTo>
                    <a:pt x="986332" y="148463"/>
                  </a:lnTo>
                  <a:lnTo>
                    <a:pt x="1051814" y="148463"/>
                  </a:lnTo>
                  <a:lnTo>
                    <a:pt x="1051814" y="0"/>
                  </a:lnTo>
                  <a:close/>
                </a:path>
                <a:path w="2134870" h="325754">
                  <a:moveTo>
                    <a:pt x="1839188" y="176745"/>
                  </a:moveTo>
                  <a:lnTo>
                    <a:pt x="1773707" y="176745"/>
                  </a:lnTo>
                  <a:lnTo>
                    <a:pt x="1773707" y="325208"/>
                  </a:lnTo>
                  <a:lnTo>
                    <a:pt x="1839188" y="325208"/>
                  </a:lnTo>
                  <a:lnTo>
                    <a:pt x="1839188" y="176745"/>
                  </a:lnTo>
                  <a:close/>
                </a:path>
                <a:path w="2134870" h="325754">
                  <a:moveTo>
                    <a:pt x="1937639" y="0"/>
                  </a:moveTo>
                  <a:lnTo>
                    <a:pt x="1872132" y="0"/>
                  </a:lnTo>
                  <a:lnTo>
                    <a:pt x="1872132" y="148463"/>
                  </a:lnTo>
                  <a:lnTo>
                    <a:pt x="1937639" y="148463"/>
                  </a:lnTo>
                  <a:lnTo>
                    <a:pt x="1937639" y="0"/>
                  </a:lnTo>
                  <a:close/>
                </a:path>
                <a:path w="2134870" h="325754">
                  <a:moveTo>
                    <a:pt x="2036102" y="0"/>
                  </a:moveTo>
                  <a:lnTo>
                    <a:pt x="1970595" y="0"/>
                  </a:lnTo>
                  <a:lnTo>
                    <a:pt x="1970595" y="148463"/>
                  </a:lnTo>
                  <a:lnTo>
                    <a:pt x="2036102" y="148463"/>
                  </a:lnTo>
                  <a:lnTo>
                    <a:pt x="2036102" y="0"/>
                  </a:lnTo>
                  <a:close/>
                </a:path>
                <a:path w="2134870" h="325754">
                  <a:moveTo>
                    <a:pt x="2134501" y="176745"/>
                  </a:moveTo>
                  <a:lnTo>
                    <a:pt x="2068995" y="176745"/>
                  </a:lnTo>
                  <a:lnTo>
                    <a:pt x="2068995" y="272389"/>
                  </a:lnTo>
                  <a:lnTo>
                    <a:pt x="2134501" y="272389"/>
                  </a:lnTo>
                  <a:lnTo>
                    <a:pt x="2134501" y="176745"/>
                  </a:lnTo>
                  <a:close/>
                </a:path>
              </a:pathLst>
            </a:custGeom>
            <a:solidFill>
              <a:srgbClr val="BFBEBE"/>
            </a:solidFill>
          </p:spPr>
          <p:txBody>
            <a:bodyPr wrap="square" lIns="0" tIns="0" rIns="0" bIns="0" rtlCol="0"/>
            <a:lstStyle/>
            <a:p>
              <a:endParaRPr dirty="0"/>
            </a:p>
          </p:txBody>
        </p:sp>
        <p:sp>
          <p:nvSpPr>
            <p:cNvPr id="53" name="object 53"/>
            <p:cNvSpPr/>
            <p:nvPr/>
          </p:nvSpPr>
          <p:spPr>
            <a:xfrm>
              <a:off x="5194452" y="3491826"/>
              <a:ext cx="66040" cy="53340"/>
            </a:xfrm>
            <a:custGeom>
              <a:avLst/>
              <a:gdLst/>
              <a:ahLst/>
              <a:cxnLst/>
              <a:rect l="l" t="t" r="r" b="b"/>
              <a:pathLst>
                <a:path w="66039" h="53339">
                  <a:moveTo>
                    <a:pt x="65506" y="0"/>
                  </a:moveTo>
                  <a:lnTo>
                    <a:pt x="0" y="0"/>
                  </a:lnTo>
                  <a:lnTo>
                    <a:pt x="0" y="52819"/>
                  </a:lnTo>
                  <a:lnTo>
                    <a:pt x="65506" y="52819"/>
                  </a:lnTo>
                  <a:lnTo>
                    <a:pt x="65506" y="0"/>
                  </a:lnTo>
                  <a:close/>
                </a:path>
              </a:pathLst>
            </a:custGeom>
            <a:solidFill>
              <a:srgbClr val="0E8140"/>
            </a:solidFill>
          </p:spPr>
          <p:txBody>
            <a:bodyPr wrap="square" lIns="0" tIns="0" rIns="0" bIns="0" rtlCol="0"/>
            <a:lstStyle/>
            <a:p>
              <a:endParaRPr dirty="0"/>
            </a:p>
          </p:txBody>
        </p:sp>
        <p:sp>
          <p:nvSpPr>
            <p:cNvPr id="54" name="object 54"/>
            <p:cNvSpPr/>
            <p:nvPr/>
          </p:nvSpPr>
          <p:spPr>
            <a:xfrm>
              <a:off x="3026968" y="3396183"/>
              <a:ext cx="1839595" cy="148590"/>
            </a:xfrm>
            <a:custGeom>
              <a:avLst/>
              <a:gdLst/>
              <a:ahLst/>
              <a:cxnLst/>
              <a:rect l="l" t="t" r="r" b="b"/>
              <a:pathLst>
                <a:path w="1839595" h="148589">
                  <a:moveTo>
                    <a:pt x="69811" y="0"/>
                  </a:moveTo>
                  <a:lnTo>
                    <a:pt x="0" y="0"/>
                  </a:lnTo>
                  <a:lnTo>
                    <a:pt x="0" y="148463"/>
                  </a:lnTo>
                  <a:lnTo>
                    <a:pt x="69811" y="148463"/>
                  </a:lnTo>
                  <a:lnTo>
                    <a:pt x="69811" y="0"/>
                  </a:lnTo>
                  <a:close/>
                </a:path>
                <a:path w="1839595" h="148589">
                  <a:moveTo>
                    <a:pt x="1347127" y="0"/>
                  </a:moveTo>
                  <a:lnTo>
                    <a:pt x="1281620" y="0"/>
                  </a:lnTo>
                  <a:lnTo>
                    <a:pt x="1281620" y="74269"/>
                  </a:lnTo>
                  <a:lnTo>
                    <a:pt x="1347127" y="74269"/>
                  </a:lnTo>
                  <a:lnTo>
                    <a:pt x="1347127" y="0"/>
                  </a:lnTo>
                  <a:close/>
                </a:path>
                <a:path w="1839595" h="148589">
                  <a:moveTo>
                    <a:pt x="1445615" y="0"/>
                  </a:moveTo>
                  <a:lnTo>
                    <a:pt x="1380109" y="0"/>
                  </a:lnTo>
                  <a:lnTo>
                    <a:pt x="1380109" y="148463"/>
                  </a:lnTo>
                  <a:lnTo>
                    <a:pt x="1445615" y="148463"/>
                  </a:lnTo>
                  <a:lnTo>
                    <a:pt x="1445615" y="0"/>
                  </a:lnTo>
                  <a:close/>
                </a:path>
                <a:path w="1839595" h="148589">
                  <a:moveTo>
                    <a:pt x="1544015" y="0"/>
                  </a:moveTo>
                  <a:lnTo>
                    <a:pt x="1478508" y="0"/>
                  </a:lnTo>
                  <a:lnTo>
                    <a:pt x="1478508" y="148463"/>
                  </a:lnTo>
                  <a:lnTo>
                    <a:pt x="1544015" y="148463"/>
                  </a:lnTo>
                  <a:lnTo>
                    <a:pt x="1544015" y="0"/>
                  </a:lnTo>
                  <a:close/>
                </a:path>
                <a:path w="1839595" h="148589">
                  <a:moveTo>
                    <a:pt x="1642414" y="0"/>
                  </a:moveTo>
                  <a:lnTo>
                    <a:pt x="1576908" y="0"/>
                  </a:lnTo>
                  <a:lnTo>
                    <a:pt x="1576908" y="148463"/>
                  </a:lnTo>
                  <a:lnTo>
                    <a:pt x="1642414" y="148463"/>
                  </a:lnTo>
                  <a:lnTo>
                    <a:pt x="1642414" y="0"/>
                  </a:lnTo>
                  <a:close/>
                </a:path>
                <a:path w="1839595" h="148589">
                  <a:moveTo>
                    <a:pt x="1740839" y="0"/>
                  </a:moveTo>
                  <a:lnTo>
                    <a:pt x="1675333" y="0"/>
                  </a:lnTo>
                  <a:lnTo>
                    <a:pt x="1675333" y="148463"/>
                  </a:lnTo>
                  <a:lnTo>
                    <a:pt x="1740839" y="148463"/>
                  </a:lnTo>
                  <a:lnTo>
                    <a:pt x="1740839" y="0"/>
                  </a:lnTo>
                  <a:close/>
                </a:path>
                <a:path w="1839595" h="148589">
                  <a:moveTo>
                    <a:pt x="1839277" y="0"/>
                  </a:moveTo>
                  <a:lnTo>
                    <a:pt x="1773770" y="0"/>
                  </a:lnTo>
                  <a:lnTo>
                    <a:pt x="1773770" y="148463"/>
                  </a:lnTo>
                  <a:lnTo>
                    <a:pt x="1839277" y="148463"/>
                  </a:lnTo>
                  <a:lnTo>
                    <a:pt x="1839277" y="0"/>
                  </a:lnTo>
                  <a:close/>
                </a:path>
              </a:pathLst>
            </a:custGeom>
            <a:solidFill>
              <a:srgbClr val="BFBEBE"/>
            </a:solidFill>
          </p:spPr>
          <p:txBody>
            <a:bodyPr wrap="square" lIns="0" tIns="0" rIns="0" bIns="0" rtlCol="0"/>
            <a:lstStyle/>
            <a:p>
              <a:endParaRPr dirty="0"/>
            </a:p>
          </p:txBody>
        </p:sp>
        <p:sp>
          <p:nvSpPr>
            <p:cNvPr id="55" name="object 55"/>
            <p:cNvSpPr/>
            <p:nvPr/>
          </p:nvSpPr>
          <p:spPr>
            <a:xfrm>
              <a:off x="4308589" y="3470452"/>
              <a:ext cx="66040" cy="74295"/>
            </a:xfrm>
            <a:custGeom>
              <a:avLst/>
              <a:gdLst/>
              <a:ahLst/>
              <a:cxnLst/>
              <a:rect l="l" t="t" r="r" b="b"/>
              <a:pathLst>
                <a:path w="66039" h="74295">
                  <a:moveTo>
                    <a:pt x="65506" y="0"/>
                  </a:moveTo>
                  <a:lnTo>
                    <a:pt x="0" y="0"/>
                  </a:lnTo>
                  <a:lnTo>
                    <a:pt x="0" y="74193"/>
                  </a:lnTo>
                  <a:lnTo>
                    <a:pt x="65506" y="74193"/>
                  </a:lnTo>
                  <a:lnTo>
                    <a:pt x="65506" y="0"/>
                  </a:lnTo>
                  <a:close/>
                </a:path>
              </a:pathLst>
            </a:custGeom>
            <a:solidFill>
              <a:schemeClr val="accent1"/>
            </a:solidFill>
          </p:spPr>
          <p:txBody>
            <a:bodyPr wrap="square" lIns="0" tIns="0" rIns="0" bIns="0" rtlCol="0"/>
            <a:lstStyle/>
            <a:p>
              <a:endParaRPr dirty="0"/>
            </a:p>
          </p:txBody>
        </p:sp>
        <p:sp>
          <p:nvSpPr>
            <p:cNvPr id="56" name="object 56"/>
            <p:cNvSpPr/>
            <p:nvPr/>
          </p:nvSpPr>
          <p:spPr>
            <a:xfrm>
              <a:off x="3718128" y="3396183"/>
              <a:ext cx="558165" cy="148590"/>
            </a:xfrm>
            <a:custGeom>
              <a:avLst/>
              <a:gdLst/>
              <a:ahLst/>
              <a:cxnLst/>
              <a:rect l="l" t="t" r="r" b="b"/>
              <a:pathLst>
                <a:path w="558164" h="148589">
                  <a:moveTo>
                    <a:pt x="65455" y="0"/>
                  </a:moveTo>
                  <a:lnTo>
                    <a:pt x="0" y="0"/>
                  </a:lnTo>
                  <a:lnTo>
                    <a:pt x="0" y="148463"/>
                  </a:lnTo>
                  <a:lnTo>
                    <a:pt x="65455" y="148463"/>
                  </a:lnTo>
                  <a:lnTo>
                    <a:pt x="65455" y="0"/>
                  </a:lnTo>
                  <a:close/>
                </a:path>
                <a:path w="558164" h="148589">
                  <a:moveTo>
                    <a:pt x="163804" y="0"/>
                  </a:moveTo>
                  <a:lnTo>
                    <a:pt x="98348" y="0"/>
                  </a:lnTo>
                  <a:lnTo>
                    <a:pt x="98348" y="148463"/>
                  </a:lnTo>
                  <a:lnTo>
                    <a:pt x="163804" y="148463"/>
                  </a:lnTo>
                  <a:lnTo>
                    <a:pt x="163804" y="0"/>
                  </a:lnTo>
                  <a:close/>
                </a:path>
                <a:path w="558164" h="148589">
                  <a:moveTo>
                    <a:pt x="360743" y="0"/>
                  </a:moveTo>
                  <a:lnTo>
                    <a:pt x="295236" y="0"/>
                  </a:lnTo>
                  <a:lnTo>
                    <a:pt x="295236" y="148463"/>
                  </a:lnTo>
                  <a:lnTo>
                    <a:pt x="360743" y="148463"/>
                  </a:lnTo>
                  <a:lnTo>
                    <a:pt x="360743" y="0"/>
                  </a:lnTo>
                  <a:close/>
                </a:path>
                <a:path w="558164" h="148589">
                  <a:moveTo>
                    <a:pt x="557542" y="0"/>
                  </a:moveTo>
                  <a:lnTo>
                    <a:pt x="492061" y="0"/>
                  </a:lnTo>
                  <a:lnTo>
                    <a:pt x="492061" y="148463"/>
                  </a:lnTo>
                  <a:lnTo>
                    <a:pt x="557542" y="148463"/>
                  </a:lnTo>
                  <a:lnTo>
                    <a:pt x="557542" y="0"/>
                  </a:lnTo>
                  <a:close/>
                </a:path>
              </a:pathLst>
            </a:custGeom>
            <a:solidFill>
              <a:srgbClr val="BFBEBE"/>
            </a:solidFill>
          </p:spPr>
          <p:txBody>
            <a:bodyPr wrap="square" lIns="0" tIns="0" rIns="0" bIns="0" rtlCol="0"/>
            <a:lstStyle/>
            <a:p>
              <a:endParaRPr dirty="0"/>
            </a:p>
          </p:txBody>
        </p:sp>
        <p:sp>
          <p:nvSpPr>
            <p:cNvPr id="57" name="object 57"/>
            <p:cNvSpPr/>
            <p:nvPr/>
          </p:nvSpPr>
          <p:spPr>
            <a:xfrm>
              <a:off x="3718128" y="3495179"/>
              <a:ext cx="66040" cy="49530"/>
            </a:xfrm>
            <a:custGeom>
              <a:avLst/>
              <a:gdLst/>
              <a:ahLst/>
              <a:cxnLst/>
              <a:rect l="l" t="t" r="r" b="b"/>
              <a:pathLst>
                <a:path w="66039" h="49529">
                  <a:moveTo>
                    <a:pt x="65455" y="0"/>
                  </a:moveTo>
                  <a:lnTo>
                    <a:pt x="0" y="0"/>
                  </a:lnTo>
                  <a:lnTo>
                    <a:pt x="0" y="49466"/>
                  </a:lnTo>
                  <a:lnTo>
                    <a:pt x="65455" y="49466"/>
                  </a:lnTo>
                  <a:lnTo>
                    <a:pt x="65455" y="0"/>
                  </a:lnTo>
                  <a:close/>
                </a:path>
              </a:pathLst>
            </a:custGeom>
            <a:solidFill>
              <a:srgbClr val="0E8140"/>
            </a:solidFill>
          </p:spPr>
          <p:txBody>
            <a:bodyPr wrap="square" lIns="0" tIns="0" rIns="0" bIns="0" rtlCol="0"/>
            <a:lstStyle/>
            <a:p>
              <a:endParaRPr dirty="0"/>
            </a:p>
          </p:txBody>
        </p:sp>
        <p:sp>
          <p:nvSpPr>
            <p:cNvPr id="58" name="object 58"/>
            <p:cNvSpPr/>
            <p:nvPr/>
          </p:nvSpPr>
          <p:spPr>
            <a:xfrm>
              <a:off x="3521240" y="3396183"/>
              <a:ext cx="164465" cy="148590"/>
            </a:xfrm>
            <a:custGeom>
              <a:avLst/>
              <a:gdLst/>
              <a:ahLst/>
              <a:cxnLst/>
              <a:rect l="l" t="t" r="r" b="b"/>
              <a:pathLst>
                <a:path w="164464" h="148589">
                  <a:moveTo>
                    <a:pt x="65506" y="0"/>
                  </a:moveTo>
                  <a:lnTo>
                    <a:pt x="0" y="0"/>
                  </a:lnTo>
                  <a:lnTo>
                    <a:pt x="0" y="148463"/>
                  </a:lnTo>
                  <a:lnTo>
                    <a:pt x="65506" y="148463"/>
                  </a:lnTo>
                  <a:lnTo>
                    <a:pt x="65506" y="0"/>
                  </a:lnTo>
                  <a:close/>
                </a:path>
                <a:path w="164464" h="148589">
                  <a:moveTo>
                    <a:pt x="163944" y="0"/>
                  </a:moveTo>
                  <a:lnTo>
                    <a:pt x="98463" y="0"/>
                  </a:lnTo>
                  <a:lnTo>
                    <a:pt x="98463" y="148463"/>
                  </a:lnTo>
                  <a:lnTo>
                    <a:pt x="163944" y="148463"/>
                  </a:lnTo>
                  <a:lnTo>
                    <a:pt x="163944" y="0"/>
                  </a:lnTo>
                  <a:close/>
                </a:path>
              </a:pathLst>
            </a:custGeom>
            <a:solidFill>
              <a:srgbClr val="BFBEBE"/>
            </a:solidFill>
          </p:spPr>
          <p:txBody>
            <a:bodyPr wrap="square" lIns="0" tIns="0" rIns="0" bIns="0" rtlCol="0"/>
            <a:lstStyle/>
            <a:p>
              <a:endParaRPr dirty="0"/>
            </a:p>
          </p:txBody>
        </p:sp>
        <p:sp>
          <p:nvSpPr>
            <p:cNvPr id="59" name="object 59"/>
            <p:cNvSpPr/>
            <p:nvPr/>
          </p:nvSpPr>
          <p:spPr>
            <a:xfrm>
              <a:off x="3521240" y="3396183"/>
              <a:ext cx="66040" cy="49530"/>
            </a:xfrm>
            <a:custGeom>
              <a:avLst/>
              <a:gdLst/>
              <a:ahLst/>
              <a:cxnLst/>
              <a:rect l="l" t="t" r="r" b="b"/>
              <a:pathLst>
                <a:path w="66039" h="49529">
                  <a:moveTo>
                    <a:pt x="65481" y="0"/>
                  </a:moveTo>
                  <a:lnTo>
                    <a:pt x="0" y="0"/>
                  </a:lnTo>
                  <a:lnTo>
                    <a:pt x="0" y="49466"/>
                  </a:lnTo>
                  <a:lnTo>
                    <a:pt x="65481" y="49466"/>
                  </a:lnTo>
                  <a:lnTo>
                    <a:pt x="65481" y="0"/>
                  </a:lnTo>
                  <a:close/>
                </a:path>
              </a:pathLst>
            </a:custGeom>
            <a:solidFill>
              <a:srgbClr val="0E8140"/>
            </a:solidFill>
          </p:spPr>
          <p:txBody>
            <a:bodyPr wrap="square" lIns="0" tIns="0" rIns="0" bIns="0" rtlCol="0"/>
            <a:lstStyle/>
            <a:p>
              <a:endParaRPr dirty="0"/>
            </a:p>
          </p:txBody>
        </p:sp>
        <p:sp>
          <p:nvSpPr>
            <p:cNvPr id="60" name="object 60"/>
            <p:cNvSpPr/>
            <p:nvPr/>
          </p:nvSpPr>
          <p:spPr>
            <a:xfrm>
              <a:off x="3125457" y="3396183"/>
              <a:ext cx="1052195" cy="148590"/>
            </a:xfrm>
            <a:custGeom>
              <a:avLst/>
              <a:gdLst/>
              <a:ahLst/>
              <a:cxnLst/>
              <a:rect l="l" t="t" r="r" b="b"/>
              <a:pathLst>
                <a:path w="1052195" h="148589">
                  <a:moveTo>
                    <a:pt x="69811" y="0"/>
                  </a:moveTo>
                  <a:lnTo>
                    <a:pt x="0" y="0"/>
                  </a:lnTo>
                  <a:lnTo>
                    <a:pt x="0" y="148463"/>
                  </a:lnTo>
                  <a:lnTo>
                    <a:pt x="69811" y="148463"/>
                  </a:lnTo>
                  <a:lnTo>
                    <a:pt x="69811" y="0"/>
                  </a:lnTo>
                  <a:close/>
                </a:path>
                <a:path w="1052195" h="148589">
                  <a:moveTo>
                    <a:pt x="166039" y="0"/>
                  </a:moveTo>
                  <a:lnTo>
                    <a:pt x="100558" y="0"/>
                  </a:lnTo>
                  <a:lnTo>
                    <a:pt x="100558" y="148463"/>
                  </a:lnTo>
                  <a:lnTo>
                    <a:pt x="166039" y="148463"/>
                  </a:lnTo>
                  <a:lnTo>
                    <a:pt x="166039" y="0"/>
                  </a:lnTo>
                  <a:close/>
                </a:path>
                <a:path w="1052195" h="148589">
                  <a:moveTo>
                    <a:pt x="264388" y="0"/>
                  </a:moveTo>
                  <a:lnTo>
                    <a:pt x="198920" y="0"/>
                  </a:lnTo>
                  <a:lnTo>
                    <a:pt x="198920" y="148463"/>
                  </a:lnTo>
                  <a:lnTo>
                    <a:pt x="264388" y="148463"/>
                  </a:lnTo>
                  <a:lnTo>
                    <a:pt x="264388" y="0"/>
                  </a:lnTo>
                  <a:close/>
                </a:path>
                <a:path w="1052195" h="148589">
                  <a:moveTo>
                    <a:pt x="362839" y="0"/>
                  </a:moveTo>
                  <a:lnTo>
                    <a:pt x="297357" y="0"/>
                  </a:lnTo>
                  <a:lnTo>
                    <a:pt x="297357" y="148463"/>
                  </a:lnTo>
                  <a:lnTo>
                    <a:pt x="362839" y="148463"/>
                  </a:lnTo>
                  <a:lnTo>
                    <a:pt x="362839" y="0"/>
                  </a:lnTo>
                  <a:close/>
                </a:path>
                <a:path w="1052195" h="148589">
                  <a:moveTo>
                    <a:pt x="1051814" y="0"/>
                  </a:moveTo>
                  <a:lnTo>
                    <a:pt x="986332" y="0"/>
                  </a:lnTo>
                  <a:lnTo>
                    <a:pt x="986332" y="148463"/>
                  </a:lnTo>
                  <a:lnTo>
                    <a:pt x="1051814" y="148463"/>
                  </a:lnTo>
                  <a:lnTo>
                    <a:pt x="1051814" y="0"/>
                  </a:lnTo>
                  <a:close/>
                </a:path>
              </a:pathLst>
            </a:custGeom>
            <a:solidFill>
              <a:srgbClr val="BFBEBE"/>
            </a:solidFill>
          </p:spPr>
          <p:txBody>
            <a:bodyPr wrap="square" lIns="0" tIns="0" rIns="0" bIns="0" rtlCol="0"/>
            <a:lstStyle/>
            <a:p>
              <a:endParaRPr dirty="0"/>
            </a:p>
          </p:txBody>
        </p:sp>
        <p:sp>
          <p:nvSpPr>
            <p:cNvPr id="61" name="object 61"/>
            <p:cNvSpPr/>
            <p:nvPr/>
          </p:nvSpPr>
          <p:spPr>
            <a:xfrm>
              <a:off x="4111790" y="3495179"/>
              <a:ext cx="66040" cy="49530"/>
            </a:xfrm>
            <a:custGeom>
              <a:avLst/>
              <a:gdLst/>
              <a:ahLst/>
              <a:cxnLst/>
              <a:rect l="l" t="t" r="r" b="b"/>
              <a:pathLst>
                <a:path w="66039" h="49529">
                  <a:moveTo>
                    <a:pt x="65481" y="0"/>
                  </a:moveTo>
                  <a:lnTo>
                    <a:pt x="0" y="0"/>
                  </a:lnTo>
                  <a:lnTo>
                    <a:pt x="0" y="49466"/>
                  </a:lnTo>
                  <a:lnTo>
                    <a:pt x="65481" y="49466"/>
                  </a:lnTo>
                  <a:lnTo>
                    <a:pt x="65481" y="0"/>
                  </a:lnTo>
                  <a:close/>
                </a:path>
              </a:pathLst>
            </a:custGeom>
            <a:solidFill>
              <a:srgbClr val="0E8140"/>
            </a:solidFill>
          </p:spPr>
          <p:txBody>
            <a:bodyPr wrap="square" lIns="0" tIns="0" rIns="0" bIns="0" rtlCol="0"/>
            <a:lstStyle/>
            <a:p>
              <a:endParaRPr dirty="0"/>
            </a:p>
          </p:txBody>
        </p:sp>
        <p:sp>
          <p:nvSpPr>
            <p:cNvPr id="62" name="object 62"/>
            <p:cNvSpPr/>
            <p:nvPr/>
          </p:nvSpPr>
          <p:spPr>
            <a:xfrm>
              <a:off x="5096052" y="3449027"/>
              <a:ext cx="66040" cy="43180"/>
            </a:xfrm>
            <a:custGeom>
              <a:avLst/>
              <a:gdLst/>
              <a:ahLst/>
              <a:cxnLst/>
              <a:rect l="l" t="t" r="r" b="b"/>
              <a:pathLst>
                <a:path w="66039" h="43179">
                  <a:moveTo>
                    <a:pt x="0" y="42799"/>
                  </a:moveTo>
                  <a:lnTo>
                    <a:pt x="65506" y="42799"/>
                  </a:lnTo>
                  <a:lnTo>
                    <a:pt x="65506" y="0"/>
                  </a:lnTo>
                  <a:lnTo>
                    <a:pt x="0" y="0"/>
                  </a:lnTo>
                  <a:lnTo>
                    <a:pt x="0" y="42799"/>
                  </a:lnTo>
                  <a:close/>
                </a:path>
              </a:pathLst>
            </a:custGeom>
            <a:solidFill>
              <a:schemeClr val="accent1"/>
            </a:solidFill>
          </p:spPr>
          <p:txBody>
            <a:bodyPr wrap="square" lIns="0" tIns="0" rIns="0" bIns="0" rtlCol="0"/>
            <a:lstStyle/>
            <a:p>
              <a:endParaRPr dirty="0"/>
            </a:p>
          </p:txBody>
        </p:sp>
        <p:sp>
          <p:nvSpPr>
            <p:cNvPr id="63" name="object 63"/>
            <p:cNvSpPr/>
            <p:nvPr/>
          </p:nvSpPr>
          <p:spPr>
            <a:xfrm>
              <a:off x="5096078" y="3396259"/>
              <a:ext cx="66040" cy="148590"/>
            </a:xfrm>
            <a:custGeom>
              <a:avLst/>
              <a:gdLst/>
              <a:ahLst/>
              <a:cxnLst/>
              <a:rect l="l" t="t" r="r" b="b"/>
              <a:pathLst>
                <a:path w="66039" h="148589">
                  <a:moveTo>
                    <a:pt x="65481" y="95567"/>
                  </a:moveTo>
                  <a:lnTo>
                    <a:pt x="0" y="95567"/>
                  </a:lnTo>
                  <a:lnTo>
                    <a:pt x="0" y="148386"/>
                  </a:lnTo>
                  <a:lnTo>
                    <a:pt x="65481" y="148386"/>
                  </a:lnTo>
                  <a:lnTo>
                    <a:pt x="65481" y="95567"/>
                  </a:lnTo>
                  <a:close/>
                </a:path>
                <a:path w="66039" h="148589">
                  <a:moveTo>
                    <a:pt x="65481" y="0"/>
                  </a:moveTo>
                  <a:lnTo>
                    <a:pt x="0" y="0"/>
                  </a:lnTo>
                  <a:lnTo>
                    <a:pt x="0" y="52768"/>
                  </a:lnTo>
                  <a:lnTo>
                    <a:pt x="65481" y="52768"/>
                  </a:lnTo>
                  <a:lnTo>
                    <a:pt x="65481" y="0"/>
                  </a:lnTo>
                  <a:close/>
                </a:path>
              </a:pathLst>
            </a:custGeom>
            <a:solidFill>
              <a:srgbClr val="0E8140"/>
            </a:solidFill>
          </p:spPr>
          <p:txBody>
            <a:bodyPr wrap="square" lIns="0" tIns="0" rIns="0" bIns="0" rtlCol="0"/>
            <a:lstStyle/>
            <a:p>
              <a:endParaRPr dirty="0"/>
            </a:p>
          </p:txBody>
        </p:sp>
        <p:sp>
          <p:nvSpPr>
            <p:cNvPr id="64" name="object 64"/>
            <p:cNvSpPr/>
            <p:nvPr/>
          </p:nvSpPr>
          <p:spPr>
            <a:xfrm>
              <a:off x="3914902" y="3396183"/>
              <a:ext cx="1148715" cy="325755"/>
            </a:xfrm>
            <a:custGeom>
              <a:avLst/>
              <a:gdLst/>
              <a:ahLst/>
              <a:cxnLst/>
              <a:rect l="l" t="t" r="r" b="b"/>
              <a:pathLst>
                <a:path w="1148714" h="325754">
                  <a:moveTo>
                    <a:pt x="65506" y="0"/>
                  </a:moveTo>
                  <a:lnTo>
                    <a:pt x="0" y="0"/>
                  </a:lnTo>
                  <a:lnTo>
                    <a:pt x="0" y="148463"/>
                  </a:lnTo>
                  <a:lnTo>
                    <a:pt x="65506" y="148463"/>
                  </a:lnTo>
                  <a:lnTo>
                    <a:pt x="65506" y="0"/>
                  </a:lnTo>
                  <a:close/>
                </a:path>
                <a:path w="1148714" h="325754">
                  <a:moveTo>
                    <a:pt x="1049743" y="176695"/>
                  </a:moveTo>
                  <a:lnTo>
                    <a:pt x="984262" y="176695"/>
                  </a:lnTo>
                  <a:lnTo>
                    <a:pt x="984262" y="325170"/>
                  </a:lnTo>
                  <a:lnTo>
                    <a:pt x="1049743" y="325170"/>
                  </a:lnTo>
                  <a:lnTo>
                    <a:pt x="1049743" y="176695"/>
                  </a:lnTo>
                  <a:close/>
                </a:path>
                <a:path w="1148714" h="325754">
                  <a:moveTo>
                    <a:pt x="1148194" y="0"/>
                  </a:moveTo>
                  <a:lnTo>
                    <a:pt x="1082687" y="0"/>
                  </a:lnTo>
                  <a:lnTo>
                    <a:pt x="1082687" y="148463"/>
                  </a:lnTo>
                  <a:lnTo>
                    <a:pt x="1148194" y="148463"/>
                  </a:lnTo>
                  <a:lnTo>
                    <a:pt x="1148194" y="0"/>
                  </a:lnTo>
                  <a:close/>
                </a:path>
              </a:pathLst>
            </a:custGeom>
            <a:solidFill>
              <a:srgbClr val="BFBEBE"/>
            </a:solidFill>
          </p:spPr>
          <p:txBody>
            <a:bodyPr wrap="square" lIns="0" tIns="0" rIns="0" bIns="0" rtlCol="0"/>
            <a:lstStyle/>
            <a:p>
              <a:endParaRPr dirty="0"/>
            </a:p>
          </p:txBody>
        </p:sp>
        <p:sp>
          <p:nvSpPr>
            <p:cNvPr id="65" name="object 65"/>
            <p:cNvSpPr/>
            <p:nvPr/>
          </p:nvSpPr>
          <p:spPr>
            <a:xfrm>
              <a:off x="4899139" y="3572865"/>
              <a:ext cx="66040" cy="148590"/>
            </a:xfrm>
            <a:custGeom>
              <a:avLst/>
              <a:gdLst/>
              <a:ahLst/>
              <a:cxnLst/>
              <a:rect l="l" t="t" r="r" b="b"/>
              <a:pathLst>
                <a:path w="66039" h="148589">
                  <a:moveTo>
                    <a:pt x="65506" y="99021"/>
                  </a:moveTo>
                  <a:lnTo>
                    <a:pt x="0" y="99021"/>
                  </a:lnTo>
                  <a:lnTo>
                    <a:pt x="0" y="148488"/>
                  </a:lnTo>
                  <a:lnTo>
                    <a:pt x="65506" y="148488"/>
                  </a:lnTo>
                  <a:lnTo>
                    <a:pt x="65506" y="99021"/>
                  </a:lnTo>
                  <a:close/>
                </a:path>
                <a:path w="66039" h="148589">
                  <a:moveTo>
                    <a:pt x="65506" y="0"/>
                  </a:moveTo>
                  <a:lnTo>
                    <a:pt x="25" y="0"/>
                  </a:lnTo>
                  <a:lnTo>
                    <a:pt x="25" y="49491"/>
                  </a:lnTo>
                  <a:lnTo>
                    <a:pt x="65506" y="49491"/>
                  </a:lnTo>
                  <a:lnTo>
                    <a:pt x="65506" y="0"/>
                  </a:lnTo>
                  <a:close/>
                </a:path>
              </a:pathLst>
            </a:custGeom>
            <a:solidFill>
              <a:srgbClr val="020303"/>
            </a:solidFill>
          </p:spPr>
          <p:txBody>
            <a:bodyPr wrap="square" lIns="0" tIns="0" rIns="0" bIns="0" rtlCol="0"/>
            <a:lstStyle/>
            <a:p>
              <a:endParaRPr dirty="0"/>
            </a:p>
          </p:txBody>
        </p:sp>
        <p:sp>
          <p:nvSpPr>
            <p:cNvPr id="66" name="object 66"/>
            <p:cNvSpPr/>
            <p:nvPr/>
          </p:nvSpPr>
          <p:spPr>
            <a:xfrm>
              <a:off x="3026968" y="3572878"/>
              <a:ext cx="2233295" cy="148590"/>
            </a:xfrm>
            <a:custGeom>
              <a:avLst/>
              <a:gdLst/>
              <a:ahLst/>
              <a:cxnLst/>
              <a:rect l="l" t="t" r="r" b="b"/>
              <a:pathLst>
                <a:path w="2233295" h="148589">
                  <a:moveTo>
                    <a:pt x="69811" y="0"/>
                  </a:moveTo>
                  <a:lnTo>
                    <a:pt x="0" y="0"/>
                  </a:lnTo>
                  <a:lnTo>
                    <a:pt x="0" y="148475"/>
                  </a:lnTo>
                  <a:lnTo>
                    <a:pt x="69811" y="148475"/>
                  </a:lnTo>
                  <a:lnTo>
                    <a:pt x="69811" y="0"/>
                  </a:lnTo>
                  <a:close/>
                </a:path>
                <a:path w="2233295" h="148589">
                  <a:moveTo>
                    <a:pt x="168300" y="0"/>
                  </a:moveTo>
                  <a:lnTo>
                    <a:pt x="98488" y="0"/>
                  </a:lnTo>
                  <a:lnTo>
                    <a:pt x="98488" y="148475"/>
                  </a:lnTo>
                  <a:lnTo>
                    <a:pt x="168300" y="148475"/>
                  </a:lnTo>
                  <a:lnTo>
                    <a:pt x="168300" y="0"/>
                  </a:lnTo>
                  <a:close/>
                </a:path>
                <a:path w="2233295" h="148589">
                  <a:moveTo>
                    <a:pt x="264528" y="0"/>
                  </a:moveTo>
                  <a:lnTo>
                    <a:pt x="199047" y="0"/>
                  </a:lnTo>
                  <a:lnTo>
                    <a:pt x="199047" y="148475"/>
                  </a:lnTo>
                  <a:lnTo>
                    <a:pt x="264528" y="148475"/>
                  </a:lnTo>
                  <a:lnTo>
                    <a:pt x="264528" y="0"/>
                  </a:lnTo>
                  <a:close/>
                </a:path>
                <a:path w="2233295" h="148589">
                  <a:moveTo>
                    <a:pt x="362877" y="0"/>
                  </a:moveTo>
                  <a:lnTo>
                    <a:pt x="297408" y="0"/>
                  </a:lnTo>
                  <a:lnTo>
                    <a:pt x="297408" y="148475"/>
                  </a:lnTo>
                  <a:lnTo>
                    <a:pt x="362877" y="148475"/>
                  </a:lnTo>
                  <a:lnTo>
                    <a:pt x="362877" y="0"/>
                  </a:lnTo>
                  <a:close/>
                </a:path>
                <a:path w="2233295" h="148589">
                  <a:moveTo>
                    <a:pt x="461327" y="0"/>
                  </a:moveTo>
                  <a:lnTo>
                    <a:pt x="395846" y="0"/>
                  </a:lnTo>
                  <a:lnTo>
                    <a:pt x="395846" y="148475"/>
                  </a:lnTo>
                  <a:lnTo>
                    <a:pt x="461327" y="148475"/>
                  </a:lnTo>
                  <a:lnTo>
                    <a:pt x="461327" y="0"/>
                  </a:lnTo>
                  <a:close/>
                </a:path>
                <a:path w="2233295" h="148589">
                  <a:moveTo>
                    <a:pt x="559777" y="0"/>
                  </a:moveTo>
                  <a:lnTo>
                    <a:pt x="494271" y="0"/>
                  </a:lnTo>
                  <a:lnTo>
                    <a:pt x="494271" y="148475"/>
                  </a:lnTo>
                  <a:lnTo>
                    <a:pt x="559777" y="148475"/>
                  </a:lnTo>
                  <a:lnTo>
                    <a:pt x="559777" y="0"/>
                  </a:lnTo>
                  <a:close/>
                </a:path>
                <a:path w="2233295" h="148589">
                  <a:moveTo>
                    <a:pt x="658215" y="0"/>
                  </a:moveTo>
                  <a:lnTo>
                    <a:pt x="592734" y="0"/>
                  </a:lnTo>
                  <a:lnTo>
                    <a:pt x="592734" y="148475"/>
                  </a:lnTo>
                  <a:lnTo>
                    <a:pt x="658215" y="148475"/>
                  </a:lnTo>
                  <a:lnTo>
                    <a:pt x="658215" y="0"/>
                  </a:lnTo>
                  <a:close/>
                </a:path>
                <a:path w="2233295" h="148589">
                  <a:moveTo>
                    <a:pt x="756615" y="0"/>
                  </a:moveTo>
                  <a:lnTo>
                    <a:pt x="691159" y="0"/>
                  </a:lnTo>
                  <a:lnTo>
                    <a:pt x="691159" y="148475"/>
                  </a:lnTo>
                  <a:lnTo>
                    <a:pt x="756615" y="148475"/>
                  </a:lnTo>
                  <a:lnTo>
                    <a:pt x="756615" y="0"/>
                  </a:lnTo>
                  <a:close/>
                </a:path>
                <a:path w="2233295" h="148589">
                  <a:moveTo>
                    <a:pt x="854964" y="0"/>
                  </a:moveTo>
                  <a:lnTo>
                    <a:pt x="789508" y="0"/>
                  </a:lnTo>
                  <a:lnTo>
                    <a:pt x="789508" y="148475"/>
                  </a:lnTo>
                  <a:lnTo>
                    <a:pt x="854964" y="148475"/>
                  </a:lnTo>
                  <a:lnTo>
                    <a:pt x="854964" y="0"/>
                  </a:lnTo>
                  <a:close/>
                </a:path>
                <a:path w="2233295" h="148589">
                  <a:moveTo>
                    <a:pt x="953439" y="0"/>
                  </a:moveTo>
                  <a:lnTo>
                    <a:pt x="887933" y="0"/>
                  </a:lnTo>
                  <a:lnTo>
                    <a:pt x="887933" y="148475"/>
                  </a:lnTo>
                  <a:lnTo>
                    <a:pt x="953439" y="148475"/>
                  </a:lnTo>
                  <a:lnTo>
                    <a:pt x="953439" y="0"/>
                  </a:lnTo>
                  <a:close/>
                </a:path>
                <a:path w="2233295" h="148589">
                  <a:moveTo>
                    <a:pt x="1051902" y="0"/>
                  </a:moveTo>
                  <a:lnTo>
                    <a:pt x="986396" y="0"/>
                  </a:lnTo>
                  <a:lnTo>
                    <a:pt x="986396" y="148475"/>
                  </a:lnTo>
                  <a:lnTo>
                    <a:pt x="1051902" y="148475"/>
                  </a:lnTo>
                  <a:lnTo>
                    <a:pt x="1051902" y="0"/>
                  </a:lnTo>
                  <a:close/>
                </a:path>
                <a:path w="2233295" h="148589">
                  <a:moveTo>
                    <a:pt x="1150302" y="0"/>
                  </a:moveTo>
                  <a:lnTo>
                    <a:pt x="1084821" y="0"/>
                  </a:lnTo>
                  <a:lnTo>
                    <a:pt x="1084821" y="148475"/>
                  </a:lnTo>
                  <a:lnTo>
                    <a:pt x="1150302" y="148475"/>
                  </a:lnTo>
                  <a:lnTo>
                    <a:pt x="1150302" y="0"/>
                  </a:lnTo>
                  <a:close/>
                </a:path>
                <a:path w="2233295" h="148589">
                  <a:moveTo>
                    <a:pt x="1248702" y="0"/>
                  </a:moveTo>
                  <a:lnTo>
                    <a:pt x="1183220" y="0"/>
                  </a:lnTo>
                  <a:lnTo>
                    <a:pt x="1183220" y="148475"/>
                  </a:lnTo>
                  <a:lnTo>
                    <a:pt x="1248702" y="148475"/>
                  </a:lnTo>
                  <a:lnTo>
                    <a:pt x="1248702" y="0"/>
                  </a:lnTo>
                  <a:close/>
                </a:path>
                <a:path w="2233295" h="148589">
                  <a:moveTo>
                    <a:pt x="1347127" y="0"/>
                  </a:moveTo>
                  <a:lnTo>
                    <a:pt x="1281620" y="0"/>
                  </a:lnTo>
                  <a:lnTo>
                    <a:pt x="1281620" y="148475"/>
                  </a:lnTo>
                  <a:lnTo>
                    <a:pt x="1347127" y="148475"/>
                  </a:lnTo>
                  <a:lnTo>
                    <a:pt x="1347127" y="0"/>
                  </a:lnTo>
                  <a:close/>
                </a:path>
                <a:path w="2233295" h="148589">
                  <a:moveTo>
                    <a:pt x="1445615" y="0"/>
                  </a:moveTo>
                  <a:lnTo>
                    <a:pt x="1380109" y="0"/>
                  </a:lnTo>
                  <a:lnTo>
                    <a:pt x="1380109" y="148475"/>
                  </a:lnTo>
                  <a:lnTo>
                    <a:pt x="1445615" y="148475"/>
                  </a:lnTo>
                  <a:lnTo>
                    <a:pt x="1445615" y="0"/>
                  </a:lnTo>
                  <a:close/>
                </a:path>
                <a:path w="2233295" h="148589">
                  <a:moveTo>
                    <a:pt x="1544015" y="0"/>
                  </a:moveTo>
                  <a:lnTo>
                    <a:pt x="1478508" y="0"/>
                  </a:lnTo>
                  <a:lnTo>
                    <a:pt x="1478508" y="148475"/>
                  </a:lnTo>
                  <a:lnTo>
                    <a:pt x="1544015" y="148475"/>
                  </a:lnTo>
                  <a:lnTo>
                    <a:pt x="1544015" y="0"/>
                  </a:lnTo>
                  <a:close/>
                </a:path>
                <a:path w="2233295" h="148589">
                  <a:moveTo>
                    <a:pt x="1642414" y="0"/>
                  </a:moveTo>
                  <a:lnTo>
                    <a:pt x="1576908" y="0"/>
                  </a:lnTo>
                  <a:lnTo>
                    <a:pt x="1576908" y="148475"/>
                  </a:lnTo>
                  <a:lnTo>
                    <a:pt x="1642414" y="148475"/>
                  </a:lnTo>
                  <a:lnTo>
                    <a:pt x="1642414" y="0"/>
                  </a:lnTo>
                  <a:close/>
                </a:path>
                <a:path w="2233295" h="148589">
                  <a:moveTo>
                    <a:pt x="1740839" y="0"/>
                  </a:moveTo>
                  <a:lnTo>
                    <a:pt x="1675333" y="0"/>
                  </a:lnTo>
                  <a:lnTo>
                    <a:pt x="1675333" y="148475"/>
                  </a:lnTo>
                  <a:lnTo>
                    <a:pt x="1740839" y="148475"/>
                  </a:lnTo>
                  <a:lnTo>
                    <a:pt x="1740839" y="0"/>
                  </a:lnTo>
                  <a:close/>
                </a:path>
                <a:path w="2233295" h="148589">
                  <a:moveTo>
                    <a:pt x="1839277" y="0"/>
                  </a:moveTo>
                  <a:lnTo>
                    <a:pt x="1773770" y="0"/>
                  </a:lnTo>
                  <a:lnTo>
                    <a:pt x="1773770" y="148475"/>
                  </a:lnTo>
                  <a:lnTo>
                    <a:pt x="1839277" y="148475"/>
                  </a:lnTo>
                  <a:lnTo>
                    <a:pt x="1839277" y="0"/>
                  </a:lnTo>
                  <a:close/>
                </a:path>
                <a:path w="2233295" h="148589">
                  <a:moveTo>
                    <a:pt x="2036127" y="0"/>
                  </a:moveTo>
                  <a:lnTo>
                    <a:pt x="1970620" y="0"/>
                  </a:lnTo>
                  <a:lnTo>
                    <a:pt x="1970620" y="148475"/>
                  </a:lnTo>
                  <a:lnTo>
                    <a:pt x="2036127" y="148475"/>
                  </a:lnTo>
                  <a:lnTo>
                    <a:pt x="2036127" y="0"/>
                  </a:lnTo>
                  <a:close/>
                </a:path>
                <a:path w="2233295" h="148589">
                  <a:moveTo>
                    <a:pt x="2134590" y="0"/>
                  </a:moveTo>
                  <a:lnTo>
                    <a:pt x="2069084" y="0"/>
                  </a:lnTo>
                  <a:lnTo>
                    <a:pt x="2069084" y="148475"/>
                  </a:lnTo>
                  <a:lnTo>
                    <a:pt x="2134590" y="148475"/>
                  </a:lnTo>
                  <a:lnTo>
                    <a:pt x="2134590" y="0"/>
                  </a:lnTo>
                  <a:close/>
                </a:path>
                <a:path w="2233295" h="148589">
                  <a:moveTo>
                    <a:pt x="2232990" y="0"/>
                  </a:moveTo>
                  <a:lnTo>
                    <a:pt x="2167483" y="0"/>
                  </a:lnTo>
                  <a:lnTo>
                    <a:pt x="2167483" y="148475"/>
                  </a:lnTo>
                  <a:lnTo>
                    <a:pt x="2232990" y="148475"/>
                  </a:lnTo>
                  <a:lnTo>
                    <a:pt x="2232990" y="0"/>
                  </a:lnTo>
                  <a:close/>
                </a:path>
              </a:pathLst>
            </a:custGeom>
            <a:solidFill>
              <a:srgbClr val="BFBEBE"/>
            </a:solidFill>
          </p:spPr>
          <p:txBody>
            <a:bodyPr wrap="square" lIns="0" tIns="0" rIns="0" bIns="0" rtlCol="0"/>
            <a:lstStyle/>
            <a:p>
              <a:endParaRPr dirty="0"/>
            </a:p>
          </p:txBody>
        </p:sp>
        <p:sp>
          <p:nvSpPr>
            <p:cNvPr id="67" name="object 67"/>
            <p:cNvSpPr/>
            <p:nvPr/>
          </p:nvSpPr>
          <p:spPr>
            <a:xfrm>
              <a:off x="3914902" y="3572865"/>
              <a:ext cx="66040" cy="148590"/>
            </a:xfrm>
            <a:custGeom>
              <a:avLst/>
              <a:gdLst/>
              <a:ahLst/>
              <a:cxnLst/>
              <a:rect l="l" t="t" r="r" b="b"/>
              <a:pathLst>
                <a:path w="66039" h="148589">
                  <a:moveTo>
                    <a:pt x="65506" y="99021"/>
                  </a:moveTo>
                  <a:lnTo>
                    <a:pt x="0" y="99021"/>
                  </a:lnTo>
                  <a:lnTo>
                    <a:pt x="0" y="148488"/>
                  </a:lnTo>
                  <a:lnTo>
                    <a:pt x="65506" y="148488"/>
                  </a:lnTo>
                  <a:lnTo>
                    <a:pt x="65506" y="99021"/>
                  </a:lnTo>
                  <a:close/>
                </a:path>
                <a:path w="66039" h="148589">
                  <a:moveTo>
                    <a:pt x="65506" y="0"/>
                  </a:moveTo>
                  <a:lnTo>
                    <a:pt x="0" y="0"/>
                  </a:lnTo>
                  <a:lnTo>
                    <a:pt x="0" y="49491"/>
                  </a:lnTo>
                  <a:lnTo>
                    <a:pt x="65506" y="49491"/>
                  </a:lnTo>
                  <a:lnTo>
                    <a:pt x="65506" y="0"/>
                  </a:lnTo>
                  <a:close/>
                </a:path>
              </a:pathLst>
            </a:custGeom>
            <a:solidFill>
              <a:srgbClr val="020303"/>
            </a:solidFill>
          </p:spPr>
          <p:txBody>
            <a:bodyPr wrap="square" lIns="0" tIns="0" rIns="0" bIns="0" rtlCol="0"/>
            <a:lstStyle/>
            <a:p>
              <a:endParaRPr dirty="0"/>
            </a:p>
          </p:txBody>
        </p:sp>
        <p:sp>
          <p:nvSpPr>
            <p:cNvPr id="68" name="object 68"/>
            <p:cNvSpPr/>
            <p:nvPr/>
          </p:nvSpPr>
          <p:spPr>
            <a:xfrm>
              <a:off x="3026968" y="3749497"/>
              <a:ext cx="2233295" cy="148590"/>
            </a:xfrm>
            <a:custGeom>
              <a:avLst/>
              <a:gdLst/>
              <a:ahLst/>
              <a:cxnLst/>
              <a:rect l="l" t="t" r="r" b="b"/>
              <a:pathLst>
                <a:path w="2233295" h="148589">
                  <a:moveTo>
                    <a:pt x="69811" y="0"/>
                  </a:moveTo>
                  <a:lnTo>
                    <a:pt x="0" y="0"/>
                  </a:lnTo>
                  <a:lnTo>
                    <a:pt x="0" y="148564"/>
                  </a:lnTo>
                  <a:lnTo>
                    <a:pt x="69811" y="148564"/>
                  </a:lnTo>
                  <a:lnTo>
                    <a:pt x="69811" y="0"/>
                  </a:lnTo>
                  <a:close/>
                </a:path>
                <a:path w="2233295" h="148589">
                  <a:moveTo>
                    <a:pt x="1740839" y="0"/>
                  </a:moveTo>
                  <a:lnTo>
                    <a:pt x="1675333" y="0"/>
                  </a:lnTo>
                  <a:lnTo>
                    <a:pt x="1675333" y="148564"/>
                  </a:lnTo>
                  <a:lnTo>
                    <a:pt x="1740839" y="148564"/>
                  </a:lnTo>
                  <a:lnTo>
                    <a:pt x="1740839" y="0"/>
                  </a:lnTo>
                  <a:close/>
                </a:path>
                <a:path w="2233295" h="148589">
                  <a:moveTo>
                    <a:pt x="1839277" y="0"/>
                  </a:moveTo>
                  <a:lnTo>
                    <a:pt x="1773770" y="0"/>
                  </a:lnTo>
                  <a:lnTo>
                    <a:pt x="1773770" y="148564"/>
                  </a:lnTo>
                  <a:lnTo>
                    <a:pt x="1839277" y="148564"/>
                  </a:lnTo>
                  <a:lnTo>
                    <a:pt x="1839277" y="0"/>
                  </a:lnTo>
                  <a:close/>
                </a:path>
                <a:path w="2233295" h="148589">
                  <a:moveTo>
                    <a:pt x="1937677" y="0"/>
                  </a:moveTo>
                  <a:lnTo>
                    <a:pt x="1872195" y="0"/>
                  </a:lnTo>
                  <a:lnTo>
                    <a:pt x="1872195" y="148564"/>
                  </a:lnTo>
                  <a:lnTo>
                    <a:pt x="1937677" y="148564"/>
                  </a:lnTo>
                  <a:lnTo>
                    <a:pt x="1937677" y="0"/>
                  </a:lnTo>
                  <a:close/>
                </a:path>
                <a:path w="2233295" h="148589">
                  <a:moveTo>
                    <a:pt x="2232990" y="0"/>
                  </a:moveTo>
                  <a:lnTo>
                    <a:pt x="2167483" y="0"/>
                  </a:lnTo>
                  <a:lnTo>
                    <a:pt x="2167483" y="148564"/>
                  </a:lnTo>
                  <a:lnTo>
                    <a:pt x="2232990" y="148564"/>
                  </a:lnTo>
                  <a:lnTo>
                    <a:pt x="2232990" y="0"/>
                  </a:lnTo>
                  <a:close/>
                </a:path>
              </a:pathLst>
            </a:custGeom>
            <a:solidFill>
              <a:srgbClr val="BFBEBE"/>
            </a:solidFill>
          </p:spPr>
          <p:txBody>
            <a:bodyPr wrap="square" lIns="0" tIns="0" rIns="0" bIns="0" rtlCol="0"/>
            <a:lstStyle/>
            <a:p>
              <a:endParaRPr dirty="0"/>
            </a:p>
          </p:txBody>
        </p:sp>
        <p:sp>
          <p:nvSpPr>
            <p:cNvPr id="69" name="object 69"/>
            <p:cNvSpPr/>
            <p:nvPr/>
          </p:nvSpPr>
          <p:spPr>
            <a:xfrm>
              <a:off x="4702302" y="3749585"/>
              <a:ext cx="66040" cy="148590"/>
            </a:xfrm>
            <a:custGeom>
              <a:avLst/>
              <a:gdLst/>
              <a:ahLst/>
              <a:cxnLst/>
              <a:rect l="l" t="t" r="r" b="b"/>
              <a:pathLst>
                <a:path w="66039" h="148589">
                  <a:moveTo>
                    <a:pt x="65506" y="98958"/>
                  </a:moveTo>
                  <a:lnTo>
                    <a:pt x="0" y="98958"/>
                  </a:lnTo>
                  <a:lnTo>
                    <a:pt x="0" y="148475"/>
                  </a:lnTo>
                  <a:lnTo>
                    <a:pt x="65506" y="148475"/>
                  </a:lnTo>
                  <a:lnTo>
                    <a:pt x="65506" y="98958"/>
                  </a:lnTo>
                  <a:close/>
                </a:path>
                <a:path w="66039" h="148589">
                  <a:moveTo>
                    <a:pt x="65506" y="0"/>
                  </a:moveTo>
                  <a:lnTo>
                    <a:pt x="0" y="0"/>
                  </a:lnTo>
                  <a:lnTo>
                    <a:pt x="0" y="49517"/>
                  </a:lnTo>
                  <a:lnTo>
                    <a:pt x="65506" y="49517"/>
                  </a:lnTo>
                  <a:lnTo>
                    <a:pt x="65506" y="0"/>
                  </a:lnTo>
                  <a:close/>
                </a:path>
              </a:pathLst>
            </a:custGeom>
            <a:solidFill>
              <a:srgbClr val="0E8140"/>
            </a:solidFill>
          </p:spPr>
          <p:txBody>
            <a:bodyPr wrap="square" lIns="0" tIns="0" rIns="0" bIns="0" rtlCol="0"/>
            <a:lstStyle/>
            <a:p>
              <a:endParaRPr dirty="0"/>
            </a:p>
          </p:txBody>
        </p:sp>
        <p:sp>
          <p:nvSpPr>
            <p:cNvPr id="70" name="object 70"/>
            <p:cNvSpPr/>
            <p:nvPr/>
          </p:nvSpPr>
          <p:spPr>
            <a:xfrm>
              <a:off x="3226015" y="3749497"/>
              <a:ext cx="1443990" cy="148590"/>
            </a:xfrm>
            <a:custGeom>
              <a:avLst/>
              <a:gdLst/>
              <a:ahLst/>
              <a:cxnLst/>
              <a:rect l="l" t="t" r="r" b="b"/>
              <a:pathLst>
                <a:path w="1443989" h="148589">
                  <a:moveTo>
                    <a:pt x="65481" y="0"/>
                  </a:moveTo>
                  <a:lnTo>
                    <a:pt x="0" y="0"/>
                  </a:lnTo>
                  <a:lnTo>
                    <a:pt x="0" y="148564"/>
                  </a:lnTo>
                  <a:lnTo>
                    <a:pt x="65481" y="148564"/>
                  </a:lnTo>
                  <a:lnTo>
                    <a:pt x="65481" y="0"/>
                  </a:lnTo>
                  <a:close/>
                </a:path>
                <a:path w="1443989" h="148589">
                  <a:moveTo>
                    <a:pt x="163830" y="0"/>
                  </a:moveTo>
                  <a:lnTo>
                    <a:pt x="98361" y="0"/>
                  </a:lnTo>
                  <a:lnTo>
                    <a:pt x="98361" y="148564"/>
                  </a:lnTo>
                  <a:lnTo>
                    <a:pt x="163830" y="148564"/>
                  </a:lnTo>
                  <a:lnTo>
                    <a:pt x="163830" y="0"/>
                  </a:lnTo>
                  <a:close/>
                </a:path>
                <a:path w="1443989" h="148589">
                  <a:moveTo>
                    <a:pt x="262280" y="0"/>
                  </a:moveTo>
                  <a:lnTo>
                    <a:pt x="196799" y="0"/>
                  </a:lnTo>
                  <a:lnTo>
                    <a:pt x="196799" y="148564"/>
                  </a:lnTo>
                  <a:lnTo>
                    <a:pt x="262280" y="148564"/>
                  </a:lnTo>
                  <a:lnTo>
                    <a:pt x="262280" y="0"/>
                  </a:lnTo>
                  <a:close/>
                </a:path>
                <a:path w="1443989" h="148589">
                  <a:moveTo>
                    <a:pt x="360730" y="0"/>
                  </a:moveTo>
                  <a:lnTo>
                    <a:pt x="295224" y="0"/>
                  </a:lnTo>
                  <a:lnTo>
                    <a:pt x="295224" y="148564"/>
                  </a:lnTo>
                  <a:lnTo>
                    <a:pt x="360730" y="148564"/>
                  </a:lnTo>
                  <a:lnTo>
                    <a:pt x="360730" y="0"/>
                  </a:lnTo>
                  <a:close/>
                </a:path>
                <a:path w="1443989" h="148589">
                  <a:moveTo>
                    <a:pt x="459168" y="0"/>
                  </a:moveTo>
                  <a:lnTo>
                    <a:pt x="393687" y="0"/>
                  </a:lnTo>
                  <a:lnTo>
                    <a:pt x="393687" y="148564"/>
                  </a:lnTo>
                  <a:lnTo>
                    <a:pt x="459168" y="148564"/>
                  </a:lnTo>
                  <a:lnTo>
                    <a:pt x="459168" y="0"/>
                  </a:lnTo>
                  <a:close/>
                </a:path>
                <a:path w="1443989" h="148589">
                  <a:moveTo>
                    <a:pt x="557568" y="0"/>
                  </a:moveTo>
                  <a:lnTo>
                    <a:pt x="492112" y="0"/>
                  </a:lnTo>
                  <a:lnTo>
                    <a:pt x="492112" y="148564"/>
                  </a:lnTo>
                  <a:lnTo>
                    <a:pt x="557568" y="148564"/>
                  </a:lnTo>
                  <a:lnTo>
                    <a:pt x="557568" y="0"/>
                  </a:lnTo>
                  <a:close/>
                </a:path>
                <a:path w="1443989" h="148589">
                  <a:moveTo>
                    <a:pt x="655916" y="0"/>
                  </a:moveTo>
                  <a:lnTo>
                    <a:pt x="590461" y="0"/>
                  </a:lnTo>
                  <a:lnTo>
                    <a:pt x="590461" y="148564"/>
                  </a:lnTo>
                  <a:lnTo>
                    <a:pt x="655916" y="148564"/>
                  </a:lnTo>
                  <a:lnTo>
                    <a:pt x="655916" y="0"/>
                  </a:lnTo>
                  <a:close/>
                </a:path>
                <a:path w="1443989" h="148589">
                  <a:moveTo>
                    <a:pt x="852855" y="0"/>
                  </a:moveTo>
                  <a:lnTo>
                    <a:pt x="787349" y="0"/>
                  </a:lnTo>
                  <a:lnTo>
                    <a:pt x="787349" y="148564"/>
                  </a:lnTo>
                  <a:lnTo>
                    <a:pt x="852855" y="148564"/>
                  </a:lnTo>
                  <a:lnTo>
                    <a:pt x="852855" y="0"/>
                  </a:lnTo>
                  <a:close/>
                </a:path>
                <a:path w="1443989" h="148589">
                  <a:moveTo>
                    <a:pt x="1049655" y="0"/>
                  </a:moveTo>
                  <a:lnTo>
                    <a:pt x="984173" y="0"/>
                  </a:lnTo>
                  <a:lnTo>
                    <a:pt x="984173" y="148564"/>
                  </a:lnTo>
                  <a:lnTo>
                    <a:pt x="1049655" y="148564"/>
                  </a:lnTo>
                  <a:lnTo>
                    <a:pt x="1049655" y="0"/>
                  </a:lnTo>
                  <a:close/>
                </a:path>
                <a:path w="1443989" h="148589">
                  <a:moveTo>
                    <a:pt x="1148080" y="0"/>
                  </a:moveTo>
                  <a:lnTo>
                    <a:pt x="1082573" y="0"/>
                  </a:lnTo>
                  <a:lnTo>
                    <a:pt x="1082573" y="148564"/>
                  </a:lnTo>
                  <a:lnTo>
                    <a:pt x="1148080" y="148564"/>
                  </a:lnTo>
                  <a:lnTo>
                    <a:pt x="1148080" y="0"/>
                  </a:lnTo>
                  <a:close/>
                </a:path>
                <a:path w="1443989" h="148589">
                  <a:moveTo>
                    <a:pt x="1246568" y="0"/>
                  </a:moveTo>
                  <a:lnTo>
                    <a:pt x="1181061" y="0"/>
                  </a:lnTo>
                  <a:lnTo>
                    <a:pt x="1181061" y="148564"/>
                  </a:lnTo>
                  <a:lnTo>
                    <a:pt x="1246568" y="148564"/>
                  </a:lnTo>
                  <a:lnTo>
                    <a:pt x="1246568" y="0"/>
                  </a:lnTo>
                  <a:close/>
                </a:path>
                <a:path w="1443989" h="148589">
                  <a:moveTo>
                    <a:pt x="1344968" y="0"/>
                  </a:moveTo>
                  <a:lnTo>
                    <a:pt x="1279461" y="0"/>
                  </a:lnTo>
                  <a:lnTo>
                    <a:pt x="1279461" y="148564"/>
                  </a:lnTo>
                  <a:lnTo>
                    <a:pt x="1344968" y="148564"/>
                  </a:lnTo>
                  <a:lnTo>
                    <a:pt x="1344968" y="0"/>
                  </a:lnTo>
                  <a:close/>
                </a:path>
                <a:path w="1443989" h="148589">
                  <a:moveTo>
                    <a:pt x="1443367" y="0"/>
                  </a:moveTo>
                  <a:lnTo>
                    <a:pt x="1377861" y="0"/>
                  </a:lnTo>
                  <a:lnTo>
                    <a:pt x="1377861" y="148564"/>
                  </a:lnTo>
                  <a:lnTo>
                    <a:pt x="1443367" y="148564"/>
                  </a:lnTo>
                  <a:lnTo>
                    <a:pt x="1443367" y="0"/>
                  </a:lnTo>
                  <a:close/>
                </a:path>
              </a:pathLst>
            </a:custGeom>
            <a:solidFill>
              <a:srgbClr val="BFBEBE"/>
            </a:solidFill>
          </p:spPr>
          <p:txBody>
            <a:bodyPr wrap="square" lIns="0" tIns="0" rIns="0" bIns="0" rtlCol="0"/>
            <a:lstStyle/>
            <a:p>
              <a:endParaRPr dirty="0"/>
            </a:p>
          </p:txBody>
        </p:sp>
        <p:sp>
          <p:nvSpPr>
            <p:cNvPr id="71" name="object 71"/>
            <p:cNvSpPr/>
            <p:nvPr/>
          </p:nvSpPr>
          <p:spPr>
            <a:xfrm>
              <a:off x="3226015" y="3848544"/>
              <a:ext cx="66040" cy="49530"/>
            </a:xfrm>
            <a:custGeom>
              <a:avLst/>
              <a:gdLst/>
              <a:ahLst/>
              <a:cxnLst/>
              <a:rect l="l" t="t" r="r" b="b"/>
              <a:pathLst>
                <a:path w="66039" h="49529">
                  <a:moveTo>
                    <a:pt x="65481" y="0"/>
                  </a:moveTo>
                  <a:lnTo>
                    <a:pt x="0" y="0"/>
                  </a:lnTo>
                  <a:lnTo>
                    <a:pt x="0" y="49517"/>
                  </a:lnTo>
                  <a:lnTo>
                    <a:pt x="65481" y="49517"/>
                  </a:lnTo>
                  <a:lnTo>
                    <a:pt x="65481" y="0"/>
                  </a:lnTo>
                  <a:close/>
                </a:path>
              </a:pathLst>
            </a:custGeom>
            <a:solidFill>
              <a:srgbClr val="0E8140"/>
            </a:solidFill>
          </p:spPr>
          <p:txBody>
            <a:bodyPr wrap="square" lIns="0" tIns="0" rIns="0" bIns="0" rtlCol="0"/>
            <a:lstStyle/>
            <a:p>
              <a:endParaRPr dirty="0"/>
            </a:p>
          </p:txBody>
        </p:sp>
        <p:sp>
          <p:nvSpPr>
            <p:cNvPr id="72" name="object 72"/>
            <p:cNvSpPr/>
            <p:nvPr/>
          </p:nvSpPr>
          <p:spPr>
            <a:xfrm>
              <a:off x="3125457" y="3749497"/>
              <a:ext cx="2036445" cy="148590"/>
            </a:xfrm>
            <a:custGeom>
              <a:avLst/>
              <a:gdLst/>
              <a:ahLst/>
              <a:cxnLst/>
              <a:rect l="l" t="t" r="r" b="b"/>
              <a:pathLst>
                <a:path w="2036445" h="148589">
                  <a:moveTo>
                    <a:pt x="69811" y="0"/>
                  </a:moveTo>
                  <a:lnTo>
                    <a:pt x="0" y="0"/>
                  </a:lnTo>
                  <a:lnTo>
                    <a:pt x="0" y="148564"/>
                  </a:lnTo>
                  <a:lnTo>
                    <a:pt x="69811" y="148564"/>
                  </a:lnTo>
                  <a:lnTo>
                    <a:pt x="69811" y="0"/>
                  </a:lnTo>
                  <a:close/>
                </a:path>
                <a:path w="2036445" h="148589">
                  <a:moveTo>
                    <a:pt x="854951" y="0"/>
                  </a:moveTo>
                  <a:lnTo>
                    <a:pt x="789444" y="0"/>
                  </a:lnTo>
                  <a:lnTo>
                    <a:pt x="789444" y="148564"/>
                  </a:lnTo>
                  <a:lnTo>
                    <a:pt x="854951" y="148564"/>
                  </a:lnTo>
                  <a:lnTo>
                    <a:pt x="854951" y="0"/>
                  </a:lnTo>
                  <a:close/>
                </a:path>
                <a:path w="2036445" h="148589">
                  <a:moveTo>
                    <a:pt x="1051814" y="0"/>
                  </a:moveTo>
                  <a:lnTo>
                    <a:pt x="986332" y="0"/>
                  </a:lnTo>
                  <a:lnTo>
                    <a:pt x="986332" y="148564"/>
                  </a:lnTo>
                  <a:lnTo>
                    <a:pt x="1051814" y="148564"/>
                  </a:lnTo>
                  <a:lnTo>
                    <a:pt x="1051814" y="0"/>
                  </a:lnTo>
                  <a:close/>
                </a:path>
                <a:path w="2036445" h="148589">
                  <a:moveTo>
                    <a:pt x="1937639" y="0"/>
                  </a:moveTo>
                  <a:lnTo>
                    <a:pt x="1872132" y="0"/>
                  </a:lnTo>
                  <a:lnTo>
                    <a:pt x="1872132" y="148564"/>
                  </a:lnTo>
                  <a:lnTo>
                    <a:pt x="1937639" y="148564"/>
                  </a:lnTo>
                  <a:lnTo>
                    <a:pt x="1937639" y="0"/>
                  </a:lnTo>
                  <a:close/>
                </a:path>
                <a:path w="2036445" h="148589">
                  <a:moveTo>
                    <a:pt x="2036102" y="0"/>
                  </a:moveTo>
                  <a:lnTo>
                    <a:pt x="1970595" y="0"/>
                  </a:lnTo>
                  <a:lnTo>
                    <a:pt x="1970595" y="148564"/>
                  </a:lnTo>
                  <a:lnTo>
                    <a:pt x="2036102" y="148564"/>
                  </a:lnTo>
                  <a:lnTo>
                    <a:pt x="2036102" y="0"/>
                  </a:lnTo>
                  <a:close/>
                </a:path>
              </a:pathLst>
            </a:custGeom>
            <a:solidFill>
              <a:srgbClr val="BFBEBE"/>
            </a:solidFill>
          </p:spPr>
          <p:txBody>
            <a:bodyPr wrap="square" lIns="0" tIns="0" rIns="0" bIns="0" rtlCol="0"/>
            <a:lstStyle/>
            <a:p>
              <a:endParaRPr dirty="0"/>
            </a:p>
          </p:txBody>
        </p:sp>
        <p:sp>
          <p:nvSpPr>
            <p:cNvPr id="73" name="object 73"/>
            <p:cNvSpPr/>
            <p:nvPr/>
          </p:nvSpPr>
          <p:spPr>
            <a:xfrm>
              <a:off x="3914901" y="3848544"/>
              <a:ext cx="66040" cy="49530"/>
            </a:xfrm>
            <a:custGeom>
              <a:avLst/>
              <a:gdLst/>
              <a:ahLst/>
              <a:cxnLst/>
              <a:rect l="l" t="t" r="r" b="b"/>
              <a:pathLst>
                <a:path w="66039" h="49529">
                  <a:moveTo>
                    <a:pt x="65506" y="0"/>
                  </a:moveTo>
                  <a:lnTo>
                    <a:pt x="0" y="0"/>
                  </a:lnTo>
                  <a:lnTo>
                    <a:pt x="0" y="49517"/>
                  </a:lnTo>
                  <a:lnTo>
                    <a:pt x="65506" y="49517"/>
                  </a:lnTo>
                  <a:lnTo>
                    <a:pt x="65506" y="0"/>
                  </a:lnTo>
                  <a:close/>
                </a:path>
              </a:pathLst>
            </a:custGeom>
            <a:solidFill>
              <a:srgbClr val="0E8140"/>
            </a:solidFill>
          </p:spPr>
          <p:txBody>
            <a:bodyPr wrap="square" lIns="0" tIns="0" rIns="0" bIns="0" rtlCol="0"/>
            <a:lstStyle/>
            <a:p>
              <a:endParaRPr dirty="0"/>
            </a:p>
          </p:txBody>
        </p:sp>
        <p:sp>
          <p:nvSpPr>
            <p:cNvPr id="74" name="object 74"/>
            <p:cNvSpPr/>
            <p:nvPr/>
          </p:nvSpPr>
          <p:spPr>
            <a:xfrm>
              <a:off x="3026968" y="3926217"/>
              <a:ext cx="2233295" cy="148590"/>
            </a:xfrm>
            <a:custGeom>
              <a:avLst/>
              <a:gdLst/>
              <a:ahLst/>
              <a:cxnLst/>
              <a:rect l="l" t="t" r="r" b="b"/>
              <a:pathLst>
                <a:path w="2233295" h="148589">
                  <a:moveTo>
                    <a:pt x="69811" y="0"/>
                  </a:moveTo>
                  <a:lnTo>
                    <a:pt x="0" y="0"/>
                  </a:lnTo>
                  <a:lnTo>
                    <a:pt x="0" y="148564"/>
                  </a:lnTo>
                  <a:lnTo>
                    <a:pt x="69811" y="148564"/>
                  </a:lnTo>
                  <a:lnTo>
                    <a:pt x="69811" y="0"/>
                  </a:lnTo>
                  <a:close/>
                </a:path>
                <a:path w="2233295" h="148589">
                  <a:moveTo>
                    <a:pt x="168300" y="0"/>
                  </a:moveTo>
                  <a:lnTo>
                    <a:pt x="98488" y="0"/>
                  </a:lnTo>
                  <a:lnTo>
                    <a:pt x="98488" y="148564"/>
                  </a:lnTo>
                  <a:lnTo>
                    <a:pt x="168300" y="148564"/>
                  </a:lnTo>
                  <a:lnTo>
                    <a:pt x="168300" y="0"/>
                  </a:lnTo>
                  <a:close/>
                </a:path>
                <a:path w="2233295" h="148589">
                  <a:moveTo>
                    <a:pt x="264528" y="0"/>
                  </a:moveTo>
                  <a:lnTo>
                    <a:pt x="199047" y="0"/>
                  </a:lnTo>
                  <a:lnTo>
                    <a:pt x="199047" y="148564"/>
                  </a:lnTo>
                  <a:lnTo>
                    <a:pt x="264528" y="148564"/>
                  </a:lnTo>
                  <a:lnTo>
                    <a:pt x="264528" y="0"/>
                  </a:lnTo>
                  <a:close/>
                </a:path>
                <a:path w="2233295" h="148589">
                  <a:moveTo>
                    <a:pt x="362877" y="0"/>
                  </a:moveTo>
                  <a:lnTo>
                    <a:pt x="297408" y="0"/>
                  </a:lnTo>
                  <a:lnTo>
                    <a:pt x="297408" y="148564"/>
                  </a:lnTo>
                  <a:lnTo>
                    <a:pt x="362877" y="148564"/>
                  </a:lnTo>
                  <a:lnTo>
                    <a:pt x="362877" y="0"/>
                  </a:lnTo>
                  <a:close/>
                </a:path>
                <a:path w="2233295" h="148589">
                  <a:moveTo>
                    <a:pt x="461327" y="0"/>
                  </a:moveTo>
                  <a:lnTo>
                    <a:pt x="395846" y="0"/>
                  </a:lnTo>
                  <a:lnTo>
                    <a:pt x="395846" y="148564"/>
                  </a:lnTo>
                  <a:lnTo>
                    <a:pt x="461327" y="148564"/>
                  </a:lnTo>
                  <a:lnTo>
                    <a:pt x="461327" y="0"/>
                  </a:lnTo>
                  <a:close/>
                </a:path>
                <a:path w="2233295" h="148589">
                  <a:moveTo>
                    <a:pt x="559777" y="0"/>
                  </a:moveTo>
                  <a:lnTo>
                    <a:pt x="494271" y="0"/>
                  </a:lnTo>
                  <a:lnTo>
                    <a:pt x="494271" y="148564"/>
                  </a:lnTo>
                  <a:lnTo>
                    <a:pt x="559777" y="148564"/>
                  </a:lnTo>
                  <a:lnTo>
                    <a:pt x="559777" y="0"/>
                  </a:lnTo>
                  <a:close/>
                </a:path>
                <a:path w="2233295" h="148589">
                  <a:moveTo>
                    <a:pt x="658215" y="0"/>
                  </a:moveTo>
                  <a:lnTo>
                    <a:pt x="592734" y="0"/>
                  </a:lnTo>
                  <a:lnTo>
                    <a:pt x="592734" y="148564"/>
                  </a:lnTo>
                  <a:lnTo>
                    <a:pt x="658215" y="148564"/>
                  </a:lnTo>
                  <a:lnTo>
                    <a:pt x="658215" y="0"/>
                  </a:lnTo>
                  <a:close/>
                </a:path>
                <a:path w="2233295" h="148589">
                  <a:moveTo>
                    <a:pt x="756615" y="0"/>
                  </a:moveTo>
                  <a:lnTo>
                    <a:pt x="691159" y="0"/>
                  </a:lnTo>
                  <a:lnTo>
                    <a:pt x="691159" y="148564"/>
                  </a:lnTo>
                  <a:lnTo>
                    <a:pt x="756615" y="148564"/>
                  </a:lnTo>
                  <a:lnTo>
                    <a:pt x="756615" y="0"/>
                  </a:lnTo>
                  <a:close/>
                </a:path>
                <a:path w="2233295" h="148589">
                  <a:moveTo>
                    <a:pt x="854964" y="0"/>
                  </a:moveTo>
                  <a:lnTo>
                    <a:pt x="789508" y="0"/>
                  </a:lnTo>
                  <a:lnTo>
                    <a:pt x="789508" y="148564"/>
                  </a:lnTo>
                  <a:lnTo>
                    <a:pt x="854964" y="148564"/>
                  </a:lnTo>
                  <a:lnTo>
                    <a:pt x="854964" y="0"/>
                  </a:lnTo>
                  <a:close/>
                </a:path>
                <a:path w="2233295" h="148589">
                  <a:moveTo>
                    <a:pt x="1051902" y="0"/>
                  </a:moveTo>
                  <a:lnTo>
                    <a:pt x="986396" y="0"/>
                  </a:lnTo>
                  <a:lnTo>
                    <a:pt x="986396" y="148564"/>
                  </a:lnTo>
                  <a:lnTo>
                    <a:pt x="1051902" y="148564"/>
                  </a:lnTo>
                  <a:lnTo>
                    <a:pt x="1051902" y="0"/>
                  </a:lnTo>
                  <a:close/>
                </a:path>
                <a:path w="2233295" h="148589">
                  <a:moveTo>
                    <a:pt x="1150302" y="0"/>
                  </a:moveTo>
                  <a:lnTo>
                    <a:pt x="1084821" y="0"/>
                  </a:lnTo>
                  <a:lnTo>
                    <a:pt x="1084821" y="148564"/>
                  </a:lnTo>
                  <a:lnTo>
                    <a:pt x="1150302" y="148564"/>
                  </a:lnTo>
                  <a:lnTo>
                    <a:pt x="1150302" y="0"/>
                  </a:lnTo>
                  <a:close/>
                </a:path>
                <a:path w="2233295" h="148589">
                  <a:moveTo>
                    <a:pt x="1248702" y="0"/>
                  </a:moveTo>
                  <a:lnTo>
                    <a:pt x="1183220" y="0"/>
                  </a:lnTo>
                  <a:lnTo>
                    <a:pt x="1183220" y="148564"/>
                  </a:lnTo>
                  <a:lnTo>
                    <a:pt x="1248702" y="148564"/>
                  </a:lnTo>
                  <a:lnTo>
                    <a:pt x="1248702" y="0"/>
                  </a:lnTo>
                  <a:close/>
                </a:path>
                <a:path w="2233295" h="148589">
                  <a:moveTo>
                    <a:pt x="1347127" y="0"/>
                  </a:moveTo>
                  <a:lnTo>
                    <a:pt x="1281620" y="0"/>
                  </a:lnTo>
                  <a:lnTo>
                    <a:pt x="1281620" y="148564"/>
                  </a:lnTo>
                  <a:lnTo>
                    <a:pt x="1347127" y="148564"/>
                  </a:lnTo>
                  <a:lnTo>
                    <a:pt x="1347127" y="0"/>
                  </a:lnTo>
                  <a:close/>
                </a:path>
                <a:path w="2233295" h="148589">
                  <a:moveTo>
                    <a:pt x="1445615" y="0"/>
                  </a:moveTo>
                  <a:lnTo>
                    <a:pt x="1380109" y="0"/>
                  </a:lnTo>
                  <a:lnTo>
                    <a:pt x="1380109" y="148564"/>
                  </a:lnTo>
                  <a:lnTo>
                    <a:pt x="1445615" y="148564"/>
                  </a:lnTo>
                  <a:lnTo>
                    <a:pt x="1445615" y="0"/>
                  </a:lnTo>
                  <a:close/>
                </a:path>
                <a:path w="2233295" h="148589">
                  <a:moveTo>
                    <a:pt x="1544015" y="0"/>
                  </a:moveTo>
                  <a:lnTo>
                    <a:pt x="1478508" y="0"/>
                  </a:lnTo>
                  <a:lnTo>
                    <a:pt x="1478508" y="148564"/>
                  </a:lnTo>
                  <a:lnTo>
                    <a:pt x="1544015" y="148564"/>
                  </a:lnTo>
                  <a:lnTo>
                    <a:pt x="1544015" y="0"/>
                  </a:lnTo>
                  <a:close/>
                </a:path>
                <a:path w="2233295" h="148589">
                  <a:moveTo>
                    <a:pt x="1642414" y="0"/>
                  </a:moveTo>
                  <a:lnTo>
                    <a:pt x="1576908" y="0"/>
                  </a:lnTo>
                  <a:lnTo>
                    <a:pt x="1576908" y="148564"/>
                  </a:lnTo>
                  <a:lnTo>
                    <a:pt x="1642414" y="148564"/>
                  </a:lnTo>
                  <a:lnTo>
                    <a:pt x="1642414" y="0"/>
                  </a:lnTo>
                  <a:close/>
                </a:path>
                <a:path w="2233295" h="148589">
                  <a:moveTo>
                    <a:pt x="1740839" y="0"/>
                  </a:moveTo>
                  <a:lnTo>
                    <a:pt x="1675333" y="0"/>
                  </a:lnTo>
                  <a:lnTo>
                    <a:pt x="1675333" y="148564"/>
                  </a:lnTo>
                  <a:lnTo>
                    <a:pt x="1740839" y="148564"/>
                  </a:lnTo>
                  <a:lnTo>
                    <a:pt x="1740839" y="0"/>
                  </a:lnTo>
                  <a:close/>
                </a:path>
                <a:path w="2233295" h="148589">
                  <a:moveTo>
                    <a:pt x="1839277" y="0"/>
                  </a:moveTo>
                  <a:lnTo>
                    <a:pt x="1773770" y="0"/>
                  </a:lnTo>
                  <a:lnTo>
                    <a:pt x="1773770" y="148564"/>
                  </a:lnTo>
                  <a:lnTo>
                    <a:pt x="1839277" y="148564"/>
                  </a:lnTo>
                  <a:lnTo>
                    <a:pt x="1839277" y="0"/>
                  </a:lnTo>
                  <a:close/>
                </a:path>
                <a:path w="2233295" h="148589">
                  <a:moveTo>
                    <a:pt x="1937677" y="0"/>
                  </a:moveTo>
                  <a:lnTo>
                    <a:pt x="1872195" y="0"/>
                  </a:lnTo>
                  <a:lnTo>
                    <a:pt x="1872195" y="148564"/>
                  </a:lnTo>
                  <a:lnTo>
                    <a:pt x="1937677" y="148564"/>
                  </a:lnTo>
                  <a:lnTo>
                    <a:pt x="1937677" y="0"/>
                  </a:lnTo>
                  <a:close/>
                </a:path>
                <a:path w="2233295" h="148589">
                  <a:moveTo>
                    <a:pt x="2232990" y="0"/>
                  </a:moveTo>
                  <a:lnTo>
                    <a:pt x="2167483" y="0"/>
                  </a:lnTo>
                  <a:lnTo>
                    <a:pt x="2167483" y="148564"/>
                  </a:lnTo>
                  <a:lnTo>
                    <a:pt x="2232990" y="148564"/>
                  </a:lnTo>
                  <a:lnTo>
                    <a:pt x="2232990" y="0"/>
                  </a:lnTo>
                  <a:close/>
                </a:path>
              </a:pathLst>
            </a:custGeom>
            <a:solidFill>
              <a:srgbClr val="BFBEBE"/>
            </a:solidFill>
          </p:spPr>
          <p:txBody>
            <a:bodyPr wrap="square" lIns="0" tIns="0" rIns="0" bIns="0" rtlCol="0"/>
            <a:lstStyle/>
            <a:p>
              <a:endParaRPr dirty="0"/>
            </a:p>
          </p:txBody>
        </p:sp>
        <p:sp>
          <p:nvSpPr>
            <p:cNvPr id="75" name="object 75"/>
            <p:cNvSpPr/>
            <p:nvPr/>
          </p:nvSpPr>
          <p:spPr>
            <a:xfrm>
              <a:off x="4111790" y="3926243"/>
              <a:ext cx="66040" cy="49530"/>
            </a:xfrm>
            <a:custGeom>
              <a:avLst/>
              <a:gdLst/>
              <a:ahLst/>
              <a:cxnLst/>
              <a:rect l="l" t="t" r="r" b="b"/>
              <a:pathLst>
                <a:path w="66039" h="49529">
                  <a:moveTo>
                    <a:pt x="65481" y="0"/>
                  </a:moveTo>
                  <a:lnTo>
                    <a:pt x="0" y="0"/>
                  </a:lnTo>
                  <a:lnTo>
                    <a:pt x="0" y="49517"/>
                  </a:lnTo>
                  <a:lnTo>
                    <a:pt x="65481" y="49517"/>
                  </a:lnTo>
                  <a:lnTo>
                    <a:pt x="65481" y="0"/>
                  </a:lnTo>
                  <a:close/>
                </a:path>
              </a:pathLst>
            </a:custGeom>
            <a:solidFill>
              <a:srgbClr val="7C449A"/>
            </a:solidFill>
          </p:spPr>
          <p:txBody>
            <a:bodyPr wrap="square" lIns="0" tIns="0" rIns="0" bIns="0" rtlCol="0"/>
            <a:lstStyle/>
            <a:p>
              <a:endParaRPr dirty="0"/>
            </a:p>
          </p:txBody>
        </p:sp>
        <p:sp>
          <p:nvSpPr>
            <p:cNvPr id="76" name="object 76"/>
            <p:cNvSpPr/>
            <p:nvPr/>
          </p:nvSpPr>
          <p:spPr>
            <a:xfrm>
              <a:off x="3026968" y="3926217"/>
              <a:ext cx="2233295" cy="325755"/>
            </a:xfrm>
            <a:custGeom>
              <a:avLst/>
              <a:gdLst/>
              <a:ahLst/>
              <a:cxnLst/>
              <a:rect l="l" t="t" r="r" b="b"/>
              <a:pathLst>
                <a:path w="2233295" h="325754">
                  <a:moveTo>
                    <a:pt x="69811" y="176695"/>
                  </a:moveTo>
                  <a:lnTo>
                    <a:pt x="0" y="176695"/>
                  </a:lnTo>
                  <a:lnTo>
                    <a:pt x="0" y="325272"/>
                  </a:lnTo>
                  <a:lnTo>
                    <a:pt x="69811" y="325272"/>
                  </a:lnTo>
                  <a:lnTo>
                    <a:pt x="69811" y="176695"/>
                  </a:lnTo>
                  <a:close/>
                </a:path>
                <a:path w="2233295" h="325754">
                  <a:moveTo>
                    <a:pt x="953439" y="0"/>
                  </a:moveTo>
                  <a:lnTo>
                    <a:pt x="887933" y="0"/>
                  </a:lnTo>
                  <a:lnTo>
                    <a:pt x="887933" y="148564"/>
                  </a:lnTo>
                  <a:lnTo>
                    <a:pt x="953439" y="148564"/>
                  </a:lnTo>
                  <a:lnTo>
                    <a:pt x="953439" y="0"/>
                  </a:lnTo>
                  <a:close/>
                </a:path>
                <a:path w="2233295" h="325754">
                  <a:moveTo>
                    <a:pt x="1839277" y="176695"/>
                  </a:moveTo>
                  <a:lnTo>
                    <a:pt x="1773770" y="176695"/>
                  </a:lnTo>
                  <a:lnTo>
                    <a:pt x="1773770" y="325272"/>
                  </a:lnTo>
                  <a:lnTo>
                    <a:pt x="1839277" y="325272"/>
                  </a:lnTo>
                  <a:lnTo>
                    <a:pt x="1839277" y="176695"/>
                  </a:lnTo>
                  <a:close/>
                </a:path>
                <a:path w="2233295" h="325754">
                  <a:moveTo>
                    <a:pt x="1937677" y="176695"/>
                  </a:moveTo>
                  <a:lnTo>
                    <a:pt x="1872195" y="176695"/>
                  </a:lnTo>
                  <a:lnTo>
                    <a:pt x="1872195" y="325272"/>
                  </a:lnTo>
                  <a:lnTo>
                    <a:pt x="1937677" y="325272"/>
                  </a:lnTo>
                  <a:lnTo>
                    <a:pt x="1937677" y="176695"/>
                  </a:lnTo>
                  <a:close/>
                </a:path>
                <a:path w="2233295" h="325754">
                  <a:moveTo>
                    <a:pt x="2036127" y="0"/>
                  </a:moveTo>
                  <a:lnTo>
                    <a:pt x="1970620" y="0"/>
                  </a:lnTo>
                  <a:lnTo>
                    <a:pt x="1970620" y="148564"/>
                  </a:lnTo>
                  <a:lnTo>
                    <a:pt x="2036127" y="148564"/>
                  </a:lnTo>
                  <a:lnTo>
                    <a:pt x="2036127" y="0"/>
                  </a:lnTo>
                  <a:close/>
                </a:path>
                <a:path w="2233295" h="325754">
                  <a:moveTo>
                    <a:pt x="2134590" y="0"/>
                  </a:moveTo>
                  <a:lnTo>
                    <a:pt x="2069084" y="0"/>
                  </a:lnTo>
                  <a:lnTo>
                    <a:pt x="2069084" y="148564"/>
                  </a:lnTo>
                  <a:lnTo>
                    <a:pt x="2134590" y="148564"/>
                  </a:lnTo>
                  <a:lnTo>
                    <a:pt x="2134590" y="0"/>
                  </a:lnTo>
                  <a:close/>
                </a:path>
                <a:path w="2233295" h="325754">
                  <a:moveTo>
                    <a:pt x="2232990" y="176695"/>
                  </a:moveTo>
                  <a:lnTo>
                    <a:pt x="2167483" y="176695"/>
                  </a:lnTo>
                  <a:lnTo>
                    <a:pt x="2167483" y="325272"/>
                  </a:lnTo>
                  <a:lnTo>
                    <a:pt x="2232990" y="325272"/>
                  </a:lnTo>
                  <a:lnTo>
                    <a:pt x="2232990" y="176695"/>
                  </a:lnTo>
                  <a:close/>
                </a:path>
              </a:pathLst>
            </a:custGeom>
            <a:solidFill>
              <a:srgbClr val="BFBEBE"/>
            </a:solidFill>
          </p:spPr>
          <p:txBody>
            <a:bodyPr wrap="square" lIns="0" tIns="0" rIns="0" bIns="0" rtlCol="0"/>
            <a:lstStyle/>
            <a:p>
              <a:endParaRPr dirty="0"/>
            </a:p>
          </p:txBody>
        </p:sp>
        <p:sp>
          <p:nvSpPr>
            <p:cNvPr id="77" name="object 77"/>
            <p:cNvSpPr/>
            <p:nvPr/>
          </p:nvSpPr>
          <p:spPr>
            <a:xfrm>
              <a:off x="4800739" y="4102976"/>
              <a:ext cx="66040" cy="49530"/>
            </a:xfrm>
            <a:custGeom>
              <a:avLst/>
              <a:gdLst/>
              <a:ahLst/>
              <a:cxnLst/>
              <a:rect l="l" t="t" r="r" b="b"/>
              <a:pathLst>
                <a:path w="66039" h="49529">
                  <a:moveTo>
                    <a:pt x="65506" y="0"/>
                  </a:moveTo>
                  <a:lnTo>
                    <a:pt x="0" y="0"/>
                  </a:lnTo>
                  <a:lnTo>
                    <a:pt x="0" y="49517"/>
                  </a:lnTo>
                  <a:lnTo>
                    <a:pt x="65506" y="49517"/>
                  </a:lnTo>
                  <a:lnTo>
                    <a:pt x="65506" y="0"/>
                  </a:lnTo>
                  <a:close/>
                </a:path>
              </a:pathLst>
            </a:custGeom>
            <a:solidFill>
              <a:srgbClr val="0E8140"/>
            </a:solidFill>
          </p:spPr>
          <p:txBody>
            <a:bodyPr wrap="square" lIns="0" tIns="0" rIns="0" bIns="0" rtlCol="0"/>
            <a:lstStyle/>
            <a:p>
              <a:endParaRPr dirty="0"/>
            </a:p>
          </p:txBody>
        </p:sp>
        <p:sp>
          <p:nvSpPr>
            <p:cNvPr id="78" name="object 78"/>
            <p:cNvSpPr/>
            <p:nvPr/>
          </p:nvSpPr>
          <p:spPr>
            <a:xfrm>
              <a:off x="3125457" y="4102912"/>
              <a:ext cx="2036445" cy="148590"/>
            </a:xfrm>
            <a:custGeom>
              <a:avLst/>
              <a:gdLst/>
              <a:ahLst/>
              <a:cxnLst/>
              <a:rect l="l" t="t" r="r" b="b"/>
              <a:pathLst>
                <a:path w="2036445" h="148589">
                  <a:moveTo>
                    <a:pt x="69811" y="0"/>
                  </a:moveTo>
                  <a:lnTo>
                    <a:pt x="0" y="0"/>
                  </a:lnTo>
                  <a:lnTo>
                    <a:pt x="0" y="148577"/>
                  </a:lnTo>
                  <a:lnTo>
                    <a:pt x="69811" y="148577"/>
                  </a:lnTo>
                  <a:lnTo>
                    <a:pt x="69811" y="0"/>
                  </a:lnTo>
                  <a:close/>
                </a:path>
                <a:path w="2036445" h="148589">
                  <a:moveTo>
                    <a:pt x="166039" y="0"/>
                  </a:moveTo>
                  <a:lnTo>
                    <a:pt x="100558" y="0"/>
                  </a:lnTo>
                  <a:lnTo>
                    <a:pt x="100558" y="148577"/>
                  </a:lnTo>
                  <a:lnTo>
                    <a:pt x="166039" y="148577"/>
                  </a:lnTo>
                  <a:lnTo>
                    <a:pt x="166039" y="0"/>
                  </a:lnTo>
                  <a:close/>
                </a:path>
                <a:path w="2036445" h="148589">
                  <a:moveTo>
                    <a:pt x="264388" y="0"/>
                  </a:moveTo>
                  <a:lnTo>
                    <a:pt x="198920" y="0"/>
                  </a:lnTo>
                  <a:lnTo>
                    <a:pt x="198920" y="148577"/>
                  </a:lnTo>
                  <a:lnTo>
                    <a:pt x="264388" y="148577"/>
                  </a:lnTo>
                  <a:lnTo>
                    <a:pt x="264388" y="0"/>
                  </a:lnTo>
                  <a:close/>
                </a:path>
                <a:path w="2036445" h="148589">
                  <a:moveTo>
                    <a:pt x="362839" y="0"/>
                  </a:moveTo>
                  <a:lnTo>
                    <a:pt x="297357" y="0"/>
                  </a:lnTo>
                  <a:lnTo>
                    <a:pt x="297357" y="148577"/>
                  </a:lnTo>
                  <a:lnTo>
                    <a:pt x="362839" y="148577"/>
                  </a:lnTo>
                  <a:lnTo>
                    <a:pt x="362839" y="0"/>
                  </a:lnTo>
                  <a:close/>
                </a:path>
                <a:path w="2036445" h="148589">
                  <a:moveTo>
                    <a:pt x="461289" y="0"/>
                  </a:moveTo>
                  <a:lnTo>
                    <a:pt x="395782" y="0"/>
                  </a:lnTo>
                  <a:lnTo>
                    <a:pt x="395782" y="148577"/>
                  </a:lnTo>
                  <a:lnTo>
                    <a:pt x="461289" y="148577"/>
                  </a:lnTo>
                  <a:lnTo>
                    <a:pt x="461289" y="0"/>
                  </a:lnTo>
                  <a:close/>
                </a:path>
                <a:path w="2036445" h="148589">
                  <a:moveTo>
                    <a:pt x="559727" y="0"/>
                  </a:moveTo>
                  <a:lnTo>
                    <a:pt x="494245" y="0"/>
                  </a:lnTo>
                  <a:lnTo>
                    <a:pt x="494245" y="148577"/>
                  </a:lnTo>
                  <a:lnTo>
                    <a:pt x="559727" y="148577"/>
                  </a:lnTo>
                  <a:lnTo>
                    <a:pt x="559727" y="0"/>
                  </a:lnTo>
                  <a:close/>
                </a:path>
                <a:path w="2036445" h="148589">
                  <a:moveTo>
                    <a:pt x="658126" y="0"/>
                  </a:moveTo>
                  <a:lnTo>
                    <a:pt x="592670" y="0"/>
                  </a:lnTo>
                  <a:lnTo>
                    <a:pt x="592670" y="148577"/>
                  </a:lnTo>
                  <a:lnTo>
                    <a:pt x="658126" y="148577"/>
                  </a:lnTo>
                  <a:lnTo>
                    <a:pt x="658126" y="0"/>
                  </a:lnTo>
                  <a:close/>
                </a:path>
                <a:path w="2036445" h="148589">
                  <a:moveTo>
                    <a:pt x="756475" y="0"/>
                  </a:moveTo>
                  <a:lnTo>
                    <a:pt x="691019" y="0"/>
                  </a:lnTo>
                  <a:lnTo>
                    <a:pt x="691019" y="148577"/>
                  </a:lnTo>
                  <a:lnTo>
                    <a:pt x="756475" y="148577"/>
                  </a:lnTo>
                  <a:lnTo>
                    <a:pt x="756475" y="0"/>
                  </a:lnTo>
                  <a:close/>
                </a:path>
                <a:path w="2036445" h="148589">
                  <a:moveTo>
                    <a:pt x="854951" y="0"/>
                  </a:moveTo>
                  <a:lnTo>
                    <a:pt x="789444" y="0"/>
                  </a:lnTo>
                  <a:lnTo>
                    <a:pt x="789444" y="148577"/>
                  </a:lnTo>
                  <a:lnTo>
                    <a:pt x="854951" y="148577"/>
                  </a:lnTo>
                  <a:lnTo>
                    <a:pt x="854951" y="0"/>
                  </a:lnTo>
                  <a:close/>
                </a:path>
                <a:path w="2036445" h="148589">
                  <a:moveTo>
                    <a:pt x="953414" y="0"/>
                  </a:moveTo>
                  <a:lnTo>
                    <a:pt x="887907" y="0"/>
                  </a:lnTo>
                  <a:lnTo>
                    <a:pt x="887907" y="148577"/>
                  </a:lnTo>
                  <a:lnTo>
                    <a:pt x="953414" y="148577"/>
                  </a:lnTo>
                  <a:lnTo>
                    <a:pt x="953414" y="0"/>
                  </a:lnTo>
                  <a:close/>
                </a:path>
                <a:path w="2036445" h="148589">
                  <a:moveTo>
                    <a:pt x="1051814" y="0"/>
                  </a:moveTo>
                  <a:lnTo>
                    <a:pt x="986332" y="0"/>
                  </a:lnTo>
                  <a:lnTo>
                    <a:pt x="986332" y="148577"/>
                  </a:lnTo>
                  <a:lnTo>
                    <a:pt x="1051814" y="148577"/>
                  </a:lnTo>
                  <a:lnTo>
                    <a:pt x="1051814" y="0"/>
                  </a:lnTo>
                  <a:close/>
                </a:path>
                <a:path w="2036445" h="148589">
                  <a:moveTo>
                    <a:pt x="1150213" y="0"/>
                  </a:moveTo>
                  <a:lnTo>
                    <a:pt x="1084732" y="0"/>
                  </a:lnTo>
                  <a:lnTo>
                    <a:pt x="1084732" y="148577"/>
                  </a:lnTo>
                  <a:lnTo>
                    <a:pt x="1150213" y="148577"/>
                  </a:lnTo>
                  <a:lnTo>
                    <a:pt x="1150213" y="0"/>
                  </a:lnTo>
                  <a:close/>
                </a:path>
                <a:path w="2036445" h="148589">
                  <a:moveTo>
                    <a:pt x="1248638" y="0"/>
                  </a:moveTo>
                  <a:lnTo>
                    <a:pt x="1183132" y="0"/>
                  </a:lnTo>
                  <a:lnTo>
                    <a:pt x="1183132" y="148577"/>
                  </a:lnTo>
                  <a:lnTo>
                    <a:pt x="1248638" y="148577"/>
                  </a:lnTo>
                  <a:lnTo>
                    <a:pt x="1248638" y="0"/>
                  </a:lnTo>
                  <a:close/>
                </a:path>
                <a:path w="2036445" h="148589">
                  <a:moveTo>
                    <a:pt x="1347127" y="0"/>
                  </a:moveTo>
                  <a:lnTo>
                    <a:pt x="1281620" y="0"/>
                  </a:lnTo>
                  <a:lnTo>
                    <a:pt x="1281620" y="148577"/>
                  </a:lnTo>
                  <a:lnTo>
                    <a:pt x="1347127" y="148577"/>
                  </a:lnTo>
                  <a:lnTo>
                    <a:pt x="1347127" y="0"/>
                  </a:lnTo>
                  <a:close/>
                </a:path>
                <a:path w="2036445" h="148589">
                  <a:moveTo>
                    <a:pt x="1445526" y="0"/>
                  </a:moveTo>
                  <a:lnTo>
                    <a:pt x="1380020" y="0"/>
                  </a:lnTo>
                  <a:lnTo>
                    <a:pt x="1380020" y="148577"/>
                  </a:lnTo>
                  <a:lnTo>
                    <a:pt x="1445526" y="148577"/>
                  </a:lnTo>
                  <a:lnTo>
                    <a:pt x="1445526" y="0"/>
                  </a:lnTo>
                  <a:close/>
                </a:path>
                <a:path w="2036445" h="148589">
                  <a:moveTo>
                    <a:pt x="1543926" y="0"/>
                  </a:moveTo>
                  <a:lnTo>
                    <a:pt x="1478419" y="0"/>
                  </a:lnTo>
                  <a:lnTo>
                    <a:pt x="1478419" y="148577"/>
                  </a:lnTo>
                  <a:lnTo>
                    <a:pt x="1543926" y="148577"/>
                  </a:lnTo>
                  <a:lnTo>
                    <a:pt x="1543926" y="0"/>
                  </a:lnTo>
                  <a:close/>
                </a:path>
                <a:path w="2036445" h="148589">
                  <a:moveTo>
                    <a:pt x="1642351" y="0"/>
                  </a:moveTo>
                  <a:lnTo>
                    <a:pt x="1576844" y="0"/>
                  </a:lnTo>
                  <a:lnTo>
                    <a:pt x="1576844" y="148577"/>
                  </a:lnTo>
                  <a:lnTo>
                    <a:pt x="1642351" y="148577"/>
                  </a:lnTo>
                  <a:lnTo>
                    <a:pt x="1642351" y="0"/>
                  </a:lnTo>
                  <a:close/>
                </a:path>
                <a:path w="2036445" h="148589">
                  <a:moveTo>
                    <a:pt x="1937639" y="0"/>
                  </a:moveTo>
                  <a:lnTo>
                    <a:pt x="1872132" y="0"/>
                  </a:lnTo>
                  <a:lnTo>
                    <a:pt x="1872132" y="148577"/>
                  </a:lnTo>
                  <a:lnTo>
                    <a:pt x="1937639" y="148577"/>
                  </a:lnTo>
                  <a:lnTo>
                    <a:pt x="1937639" y="0"/>
                  </a:lnTo>
                  <a:close/>
                </a:path>
                <a:path w="2036445" h="148589">
                  <a:moveTo>
                    <a:pt x="2036102" y="0"/>
                  </a:moveTo>
                  <a:lnTo>
                    <a:pt x="1970595" y="0"/>
                  </a:lnTo>
                  <a:lnTo>
                    <a:pt x="1970595" y="148577"/>
                  </a:lnTo>
                  <a:lnTo>
                    <a:pt x="2036102" y="148577"/>
                  </a:lnTo>
                  <a:lnTo>
                    <a:pt x="2036102" y="0"/>
                  </a:lnTo>
                  <a:close/>
                </a:path>
              </a:pathLst>
            </a:custGeom>
            <a:solidFill>
              <a:srgbClr val="BFBEBE"/>
            </a:solidFill>
          </p:spPr>
          <p:txBody>
            <a:bodyPr wrap="square" lIns="0" tIns="0" rIns="0" bIns="0" rtlCol="0"/>
            <a:lstStyle/>
            <a:p>
              <a:endParaRPr dirty="0"/>
            </a:p>
          </p:txBody>
        </p:sp>
      </p:grpSp>
      <p:grpSp>
        <p:nvGrpSpPr>
          <p:cNvPr id="79" name="object 79"/>
          <p:cNvGrpSpPr/>
          <p:nvPr/>
        </p:nvGrpSpPr>
        <p:grpSpPr>
          <a:xfrm>
            <a:off x="2403125" y="4061109"/>
            <a:ext cx="2233295" cy="1032510"/>
            <a:chOff x="3026968" y="4330737"/>
            <a:chExt cx="2233295" cy="1032510"/>
          </a:xfrm>
        </p:grpSpPr>
        <p:sp>
          <p:nvSpPr>
            <p:cNvPr id="80" name="object 80"/>
            <p:cNvSpPr/>
            <p:nvPr/>
          </p:nvSpPr>
          <p:spPr>
            <a:xfrm>
              <a:off x="4800739" y="4330737"/>
              <a:ext cx="164465" cy="148590"/>
            </a:xfrm>
            <a:custGeom>
              <a:avLst/>
              <a:gdLst/>
              <a:ahLst/>
              <a:cxnLst/>
              <a:rect l="l" t="t" r="r" b="b"/>
              <a:pathLst>
                <a:path w="164464" h="148589">
                  <a:moveTo>
                    <a:pt x="65506" y="0"/>
                  </a:moveTo>
                  <a:lnTo>
                    <a:pt x="0" y="0"/>
                  </a:lnTo>
                  <a:lnTo>
                    <a:pt x="0" y="74345"/>
                  </a:lnTo>
                  <a:lnTo>
                    <a:pt x="65506" y="74345"/>
                  </a:lnTo>
                  <a:lnTo>
                    <a:pt x="65506" y="0"/>
                  </a:lnTo>
                  <a:close/>
                </a:path>
                <a:path w="164464" h="148589">
                  <a:moveTo>
                    <a:pt x="163906" y="0"/>
                  </a:moveTo>
                  <a:lnTo>
                    <a:pt x="98425" y="0"/>
                  </a:lnTo>
                  <a:lnTo>
                    <a:pt x="98425" y="148590"/>
                  </a:lnTo>
                  <a:lnTo>
                    <a:pt x="163906" y="148590"/>
                  </a:lnTo>
                  <a:lnTo>
                    <a:pt x="163906" y="0"/>
                  </a:lnTo>
                  <a:close/>
                </a:path>
              </a:pathLst>
            </a:custGeom>
            <a:solidFill>
              <a:srgbClr val="BFBEBE"/>
            </a:solidFill>
          </p:spPr>
          <p:txBody>
            <a:bodyPr wrap="square" lIns="0" tIns="0" rIns="0" bIns="0" rtlCol="0"/>
            <a:lstStyle/>
            <a:p>
              <a:endParaRPr dirty="0"/>
            </a:p>
          </p:txBody>
        </p:sp>
        <p:sp>
          <p:nvSpPr>
            <p:cNvPr id="81" name="object 81"/>
            <p:cNvSpPr/>
            <p:nvPr/>
          </p:nvSpPr>
          <p:spPr>
            <a:xfrm>
              <a:off x="4800739" y="4405083"/>
              <a:ext cx="66040" cy="74295"/>
            </a:xfrm>
            <a:custGeom>
              <a:avLst/>
              <a:gdLst/>
              <a:ahLst/>
              <a:cxnLst/>
              <a:rect l="l" t="t" r="r" b="b"/>
              <a:pathLst>
                <a:path w="66039" h="74295">
                  <a:moveTo>
                    <a:pt x="65506" y="0"/>
                  </a:moveTo>
                  <a:lnTo>
                    <a:pt x="0" y="0"/>
                  </a:lnTo>
                  <a:lnTo>
                    <a:pt x="0" y="74244"/>
                  </a:lnTo>
                  <a:lnTo>
                    <a:pt x="65506" y="74244"/>
                  </a:lnTo>
                  <a:lnTo>
                    <a:pt x="65506" y="0"/>
                  </a:lnTo>
                  <a:close/>
                </a:path>
              </a:pathLst>
            </a:custGeom>
            <a:solidFill>
              <a:schemeClr val="tx2"/>
            </a:solidFill>
          </p:spPr>
          <p:txBody>
            <a:bodyPr wrap="square" lIns="0" tIns="0" rIns="0" bIns="0" rtlCol="0"/>
            <a:lstStyle/>
            <a:p>
              <a:endParaRPr dirty="0"/>
            </a:p>
          </p:txBody>
        </p:sp>
        <p:sp>
          <p:nvSpPr>
            <p:cNvPr id="82" name="object 82"/>
            <p:cNvSpPr/>
            <p:nvPr/>
          </p:nvSpPr>
          <p:spPr>
            <a:xfrm>
              <a:off x="4603877" y="4330737"/>
              <a:ext cx="164465" cy="148590"/>
            </a:xfrm>
            <a:custGeom>
              <a:avLst/>
              <a:gdLst/>
              <a:ahLst/>
              <a:cxnLst/>
              <a:rect l="l" t="t" r="r" b="b"/>
              <a:pathLst>
                <a:path w="164464" h="148589">
                  <a:moveTo>
                    <a:pt x="65506" y="0"/>
                  </a:moveTo>
                  <a:lnTo>
                    <a:pt x="0" y="0"/>
                  </a:lnTo>
                  <a:lnTo>
                    <a:pt x="0" y="148590"/>
                  </a:lnTo>
                  <a:lnTo>
                    <a:pt x="65506" y="148590"/>
                  </a:lnTo>
                  <a:lnTo>
                    <a:pt x="65506" y="0"/>
                  </a:lnTo>
                  <a:close/>
                </a:path>
                <a:path w="164464" h="148589">
                  <a:moveTo>
                    <a:pt x="163931" y="0"/>
                  </a:moveTo>
                  <a:lnTo>
                    <a:pt x="98425" y="0"/>
                  </a:lnTo>
                  <a:lnTo>
                    <a:pt x="98425" y="148590"/>
                  </a:lnTo>
                  <a:lnTo>
                    <a:pt x="163931" y="148590"/>
                  </a:lnTo>
                  <a:lnTo>
                    <a:pt x="163931" y="0"/>
                  </a:lnTo>
                  <a:close/>
                </a:path>
              </a:pathLst>
            </a:custGeom>
            <a:solidFill>
              <a:srgbClr val="BFBEBE"/>
            </a:solidFill>
          </p:spPr>
          <p:txBody>
            <a:bodyPr wrap="square" lIns="0" tIns="0" rIns="0" bIns="0" rtlCol="0"/>
            <a:lstStyle/>
            <a:p>
              <a:endParaRPr dirty="0"/>
            </a:p>
          </p:txBody>
        </p:sp>
        <p:sp>
          <p:nvSpPr>
            <p:cNvPr id="83" name="object 83"/>
            <p:cNvSpPr/>
            <p:nvPr/>
          </p:nvSpPr>
          <p:spPr>
            <a:xfrm>
              <a:off x="4603876" y="4330826"/>
              <a:ext cx="66040" cy="49530"/>
            </a:xfrm>
            <a:custGeom>
              <a:avLst/>
              <a:gdLst/>
              <a:ahLst/>
              <a:cxnLst/>
              <a:rect l="l" t="t" r="r" b="b"/>
              <a:pathLst>
                <a:path w="66039" h="49529">
                  <a:moveTo>
                    <a:pt x="65544" y="0"/>
                  </a:moveTo>
                  <a:lnTo>
                    <a:pt x="0" y="0"/>
                  </a:lnTo>
                  <a:lnTo>
                    <a:pt x="0" y="49517"/>
                  </a:lnTo>
                  <a:lnTo>
                    <a:pt x="65544" y="49517"/>
                  </a:lnTo>
                  <a:lnTo>
                    <a:pt x="65544" y="0"/>
                  </a:lnTo>
                  <a:close/>
                </a:path>
              </a:pathLst>
            </a:custGeom>
            <a:solidFill>
              <a:srgbClr val="020303"/>
            </a:solidFill>
          </p:spPr>
          <p:txBody>
            <a:bodyPr wrap="square" lIns="0" tIns="0" rIns="0" bIns="0" rtlCol="0"/>
            <a:lstStyle/>
            <a:p>
              <a:endParaRPr dirty="0"/>
            </a:p>
          </p:txBody>
        </p:sp>
        <p:sp>
          <p:nvSpPr>
            <p:cNvPr id="84" name="object 84"/>
            <p:cNvSpPr/>
            <p:nvPr/>
          </p:nvSpPr>
          <p:spPr>
            <a:xfrm>
              <a:off x="4013365" y="4330737"/>
              <a:ext cx="558165" cy="148590"/>
            </a:xfrm>
            <a:custGeom>
              <a:avLst/>
              <a:gdLst/>
              <a:ahLst/>
              <a:cxnLst/>
              <a:rect l="l" t="t" r="r" b="b"/>
              <a:pathLst>
                <a:path w="558164" h="148589">
                  <a:moveTo>
                    <a:pt x="65506" y="0"/>
                  </a:moveTo>
                  <a:lnTo>
                    <a:pt x="0" y="0"/>
                  </a:lnTo>
                  <a:lnTo>
                    <a:pt x="0" y="148590"/>
                  </a:lnTo>
                  <a:lnTo>
                    <a:pt x="65506" y="148590"/>
                  </a:lnTo>
                  <a:lnTo>
                    <a:pt x="65506" y="0"/>
                  </a:lnTo>
                  <a:close/>
                </a:path>
                <a:path w="558164" h="148589">
                  <a:moveTo>
                    <a:pt x="163906" y="0"/>
                  </a:moveTo>
                  <a:lnTo>
                    <a:pt x="98425" y="0"/>
                  </a:lnTo>
                  <a:lnTo>
                    <a:pt x="98425" y="148590"/>
                  </a:lnTo>
                  <a:lnTo>
                    <a:pt x="163906" y="148590"/>
                  </a:lnTo>
                  <a:lnTo>
                    <a:pt x="163906" y="0"/>
                  </a:lnTo>
                  <a:close/>
                </a:path>
                <a:path w="558164" h="148589">
                  <a:moveTo>
                    <a:pt x="262305" y="0"/>
                  </a:moveTo>
                  <a:lnTo>
                    <a:pt x="196824" y="0"/>
                  </a:lnTo>
                  <a:lnTo>
                    <a:pt x="196824" y="148590"/>
                  </a:lnTo>
                  <a:lnTo>
                    <a:pt x="262305" y="148590"/>
                  </a:lnTo>
                  <a:lnTo>
                    <a:pt x="262305" y="0"/>
                  </a:lnTo>
                  <a:close/>
                </a:path>
                <a:path w="558164" h="148589">
                  <a:moveTo>
                    <a:pt x="360730" y="0"/>
                  </a:moveTo>
                  <a:lnTo>
                    <a:pt x="295224" y="0"/>
                  </a:lnTo>
                  <a:lnTo>
                    <a:pt x="295224" y="148590"/>
                  </a:lnTo>
                  <a:lnTo>
                    <a:pt x="360730" y="148590"/>
                  </a:lnTo>
                  <a:lnTo>
                    <a:pt x="360730" y="0"/>
                  </a:lnTo>
                  <a:close/>
                </a:path>
                <a:path w="558164" h="148589">
                  <a:moveTo>
                    <a:pt x="459219" y="0"/>
                  </a:moveTo>
                  <a:lnTo>
                    <a:pt x="393712" y="0"/>
                  </a:lnTo>
                  <a:lnTo>
                    <a:pt x="393712" y="148590"/>
                  </a:lnTo>
                  <a:lnTo>
                    <a:pt x="459219" y="148590"/>
                  </a:lnTo>
                  <a:lnTo>
                    <a:pt x="459219" y="0"/>
                  </a:lnTo>
                  <a:close/>
                </a:path>
                <a:path w="558164" h="148589">
                  <a:moveTo>
                    <a:pt x="557618" y="0"/>
                  </a:moveTo>
                  <a:lnTo>
                    <a:pt x="492112" y="0"/>
                  </a:lnTo>
                  <a:lnTo>
                    <a:pt x="492112" y="148590"/>
                  </a:lnTo>
                  <a:lnTo>
                    <a:pt x="557618" y="148590"/>
                  </a:lnTo>
                  <a:lnTo>
                    <a:pt x="557618" y="0"/>
                  </a:lnTo>
                  <a:close/>
                </a:path>
              </a:pathLst>
            </a:custGeom>
            <a:solidFill>
              <a:srgbClr val="BFBEBE"/>
            </a:solidFill>
          </p:spPr>
          <p:txBody>
            <a:bodyPr wrap="square" lIns="0" tIns="0" rIns="0" bIns="0" rtlCol="0"/>
            <a:lstStyle/>
            <a:p>
              <a:endParaRPr dirty="0"/>
            </a:p>
          </p:txBody>
        </p:sp>
        <p:sp>
          <p:nvSpPr>
            <p:cNvPr id="85" name="object 85"/>
            <p:cNvSpPr/>
            <p:nvPr/>
          </p:nvSpPr>
          <p:spPr>
            <a:xfrm>
              <a:off x="4111790" y="4330826"/>
              <a:ext cx="66040" cy="148590"/>
            </a:xfrm>
            <a:custGeom>
              <a:avLst/>
              <a:gdLst/>
              <a:ahLst/>
              <a:cxnLst/>
              <a:rect l="l" t="t" r="r" b="b"/>
              <a:pathLst>
                <a:path w="66039" h="148589">
                  <a:moveTo>
                    <a:pt x="65481" y="98983"/>
                  </a:moveTo>
                  <a:lnTo>
                    <a:pt x="0" y="98983"/>
                  </a:lnTo>
                  <a:lnTo>
                    <a:pt x="0" y="148501"/>
                  </a:lnTo>
                  <a:lnTo>
                    <a:pt x="65481" y="148501"/>
                  </a:lnTo>
                  <a:lnTo>
                    <a:pt x="65481" y="98983"/>
                  </a:lnTo>
                  <a:close/>
                </a:path>
                <a:path w="66039" h="148589">
                  <a:moveTo>
                    <a:pt x="65481" y="0"/>
                  </a:moveTo>
                  <a:lnTo>
                    <a:pt x="0" y="0"/>
                  </a:lnTo>
                  <a:lnTo>
                    <a:pt x="0" y="49517"/>
                  </a:lnTo>
                  <a:lnTo>
                    <a:pt x="65481" y="49517"/>
                  </a:lnTo>
                  <a:lnTo>
                    <a:pt x="65481" y="0"/>
                  </a:lnTo>
                  <a:close/>
                </a:path>
              </a:pathLst>
            </a:custGeom>
            <a:solidFill>
              <a:srgbClr val="020303"/>
            </a:solidFill>
          </p:spPr>
          <p:txBody>
            <a:bodyPr wrap="square" lIns="0" tIns="0" rIns="0" bIns="0" rtlCol="0"/>
            <a:lstStyle/>
            <a:p>
              <a:endParaRPr dirty="0"/>
            </a:p>
          </p:txBody>
        </p:sp>
        <p:sp>
          <p:nvSpPr>
            <p:cNvPr id="86" name="object 86"/>
            <p:cNvSpPr/>
            <p:nvPr/>
          </p:nvSpPr>
          <p:spPr>
            <a:xfrm>
              <a:off x="3026968" y="4330737"/>
              <a:ext cx="2233295" cy="502284"/>
            </a:xfrm>
            <a:custGeom>
              <a:avLst/>
              <a:gdLst/>
              <a:ahLst/>
              <a:cxnLst/>
              <a:rect l="l" t="t" r="r" b="b"/>
              <a:pathLst>
                <a:path w="2233295" h="502285">
                  <a:moveTo>
                    <a:pt x="69811" y="0"/>
                  </a:moveTo>
                  <a:lnTo>
                    <a:pt x="0" y="0"/>
                  </a:lnTo>
                  <a:lnTo>
                    <a:pt x="0" y="148590"/>
                  </a:lnTo>
                  <a:lnTo>
                    <a:pt x="69811" y="148590"/>
                  </a:lnTo>
                  <a:lnTo>
                    <a:pt x="69811" y="0"/>
                  </a:lnTo>
                  <a:close/>
                </a:path>
                <a:path w="2233295" h="502285">
                  <a:moveTo>
                    <a:pt x="168300" y="0"/>
                  </a:moveTo>
                  <a:lnTo>
                    <a:pt x="98488" y="0"/>
                  </a:lnTo>
                  <a:lnTo>
                    <a:pt x="98488" y="148590"/>
                  </a:lnTo>
                  <a:lnTo>
                    <a:pt x="168300" y="148590"/>
                  </a:lnTo>
                  <a:lnTo>
                    <a:pt x="168300" y="0"/>
                  </a:lnTo>
                  <a:close/>
                </a:path>
                <a:path w="2233295" h="502285">
                  <a:moveTo>
                    <a:pt x="264528" y="0"/>
                  </a:moveTo>
                  <a:lnTo>
                    <a:pt x="199047" y="0"/>
                  </a:lnTo>
                  <a:lnTo>
                    <a:pt x="199047" y="148590"/>
                  </a:lnTo>
                  <a:lnTo>
                    <a:pt x="264528" y="148590"/>
                  </a:lnTo>
                  <a:lnTo>
                    <a:pt x="264528" y="0"/>
                  </a:lnTo>
                  <a:close/>
                </a:path>
                <a:path w="2233295" h="502285">
                  <a:moveTo>
                    <a:pt x="362877" y="0"/>
                  </a:moveTo>
                  <a:lnTo>
                    <a:pt x="297408" y="0"/>
                  </a:lnTo>
                  <a:lnTo>
                    <a:pt x="297408" y="148590"/>
                  </a:lnTo>
                  <a:lnTo>
                    <a:pt x="362877" y="148590"/>
                  </a:lnTo>
                  <a:lnTo>
                    <a:pt x="362877" y="0"/>
                  </a:lnTo>
                  <a:close/>
                </a:path>
                <a:path w="2233295" h="502285">
                  <a:moveTo>
                    <a:pt x="461327" y="0"/>
                  </a:moveTo>
                  <a:lnTo>
                    <a:pt x="395846" y="0"/>
                  </a:lnTo>
                  <a:lnTo>
                    <a:pt x="395846" y="148590"/>
                  </a:lnTo>
                  <a:lnTo>
                    <a:pt x="461327" y="148590"/>
                  </a:lnTo>
                  <a:lnTo>
                    <a:pt x="461327" y="0"/>
                  </a:lnTo>
                  <a:close/>
                </a:path>
                <a:path w="2233295" h="502285">
                  <a:moveTo>
                    <a:pt x="559777" y="0"/>
                  </a:moveTo>
                  <a:lnTo>
                    <a:pt x="494271" y="0"/>
                  </a:lnTo>
                  <a:lnTo>
                    <a:pt x="494271" y="148590"/>
                  </a:lnTo>
                  <a:lnTo>
                    <a:pt x="559777" y="148590"/>
                  </a:lnTo>
                  <a:lnTo>
                    <a:pt x="559777" y="0"/>
                  </a:lnTo>
                  <a:close/>
                </a:path>
                <a:path w="2233295" h="502285">
                  <a:moveTo>
                    <a:pt x="658215" y="0"/>
                  </a:moveTo>
                  <a:lnTo>
                    <a:pt x="592734" y="0"/>
                  </a:lnTo>
                  <a:lnTo>
                    <a:pt x="592734" y="148590"/>
                  </a:lnTo>
                  <a:lnTo>
                    <a:pt x="658215" y="148590"/>
                  </a:lnTo>
                  <a:lnTo>
                    <a:pt x="658215" y="0"/>
                  </a:lnTo>
                  <a:close/>
                </a:path>
                <a:path w="2233295" h="502285">
                  <a:moveTo>
                    <a:pt x="756615" y="0"/>
                  </a:moveTo>
                  <a:lnTo>
                    <a:pt x="691159" y="0"/>
                  </a:lnTo>
                  <a:lnTo>
                    <a:pt x="691159" y="148590"/>
                  </a:lnTo>
                  <a:lnTo>
                    <a:pt x="756615" y="148590"/>
                  </a:lnTo>
                  <a:lnTo>
                    <a:pt x="756615" y="0"/>
                  </a:lnTo>
                  <a:close/>
                </a:path>
                <a:path w="2233295" h="502285">
                  <a:moveTo>
                    <a:pt x="854964" y="0"/>
                  </a:moveTo>
                  <a:lnTo>
                    <a:pt x="789508" y="0"/>
                  </a:lnTo>
                  <a:lnTo>
                    <a:pt x="789508" y="148590"/>
                  </a:lnTo>
                  <a:lnTo>
                    <a:pt x="854964" y="148590"/>
                  </a:lnTo>
                  <a:lnTo>
                    <a:pt x="854964" y="0"/>
                  </a:lnTo>
                  <a:close/>
                </a:path>
                <a:path w="2233295" h="502285">
                  <a:moveTo>
                    <a:pt x="953439" y="0"/>
                  </a:moveTo>
                  <a:lnTo>
                    <a:pt x="887933" y="0"/>
                  </a:lnTo>
                  <a:lnTo>
                    <a:pt x="887933" y="148590"/>
                  </a:lnTo>
                  <a:lnTo>
                    <a:pt x="953439" y="148590"/>
                  </a:lnTo>
                  <a:lnTo>
                    <a:pt x="953439" y="0"/>
                  </a:lnTo>
                  <a:close/>
                </a:path>
                <a:path w="2233295" h="502285">
                  <a:moveTo>
                    <a:pt x="1347127" y="353517"/>
                  </a:moveTo>
                  <a:lnTo>
                    <a:pt x="1281620" y="353517"/>
                  </a:lnTo>
                  <a:lnTo>
                    <a:pt x="1281620" y="502018"/>
                  </a:lnTo>
                  <a:lnTo>
                    <a:pt x="1347127" y="502018"/>
                  </a:lnTo>
                  <a:lnTo>
                    <a:pt x="1347127" y="353517"/>
                  </a:lnTo>
                  <a:close/>
                </a:path>
                <a:path w="2233295" h="502285">
                  <a:moveTo>
                    <a:pt x="1445615" y="353517"/>
                  </a:moveTo>
                  <a:lnTo>
                    <a:pt x="1380109" y="353517"/>
                  </a:lnTo>
                  <a:lnTo>
                    <a:pt x="1380109" y="502018"/>
                  </a:lnTo>
                  <a:lnTo>
                    <a:pt x="1445615" y="502018"/>
                  </a:lnTo>
                  <a:lnTo>
                    <a:pt x="1445615" y="353517"/>
                  </a:lnTo>
                  <a:close/>
                </a:path>
                <a:path w="2233295" h="502285">
                  <a:moveTo>
                    <a:pt x="1544015" y="353517"/>
                  </a:moveTo>
                  <a:lnTo>
                    <a:pt x="1478508" y="353517"/>
                  </a:lnTo>
                  <a:lnTo>
                    <a:pt x="1478508" y="502018"/>
                  </a:lnTo>
                  <a:lnTo>
                    <a:pt x="1544015" y="502018"/>
                  </a:lnTo>
                  <a:lnTo>
                    <a:pt x="1544015" y="353517"/>
                  </a:lnTo>
                  <a:close/>
                </a:path>
                <a:path w="2233295" h="502285">
                  <a:moveTo>
                    <a:pt x="1642414" y="353517"/>
                  </a:moveTo>
                  <a:lnTo>
                    <a:pt x="1576908" y="353517"/>
                  </a:lnTo>
                  <a:lnTo>
                    <a:pt x="1576908" y="502018"/>
                  </a:lnTo>
                  <a:lnTo>
                    <a:pt x="1642414" y="502018"/>
                  </a:lnTo>
                  <a:lnTo>
                    <a:pt x="1642414" y="353517"/>
                  </a:lnTo>
                  <a:close/>
                </a:path>
                <a:path w="2233295" h="502285">
                  <a:moveTo>
                    <a:pt x="1740839" y="353517"/>
                  </a:moveTo>
                  <a:lnTo>
                    <a:pt x="1675333" y="353517"/>
                  </a:lnTo>
                  <a:lnTo>
                    <a:pt x="1675333" y="502018"/>
                  </a:lnTo>
                  <a:lnTo>
                    <a:pt x="1740839" y="502018"/>
                  </a:lnTo>
                  <a:lnTo>
                    <a:pt x="1740839" y="353517"/>
                  </a:lnTo>
                  <a:close/>
                </a:path>
                <a:path w="2233295" h="502285">
                  <a:moveTo>
                    <a:pt x="1839277" y="353517"/>
                  </a:moveTo>
                  <a:lnTo>
                    <a:pt x="1773770" y="353517"/>
                  </a:lnTo>
                  <a:lnTo>
                    <a:pt x="1773770" y="502018"/>
                  </a:lnTo>
                  <a:lnTo>
                    <a:pt x="1839277" y="502018"/>
                  </a:lnTo>
                  <a:lnTo>
                    <a:pt x="1839277" y="353517"/>
                  </a:lnTo>
                  <a:close/>
                </a:path>
                <a:path w="2233295" h="502285">
                  <a:moveTo>
                    <a:pt x="1937677" y="353517"/>
                  </a:moveTo>
                  <a:lnTo>
                    <a:pt x="1872195" y="353517"/>
                  </a:lnTo>
                  <a:lnTo>
                    <a:pt x="1872195" y="502018"/>
                  </a:lnTo>
                  <a:lnTo>
                    <a:pt x="1937677" y="502018"/>
                  </a:lnTo>
                  <a:lnTo>
                    <a:pt x="1937677" y="353517"/>
                  </a:lnTo>
                  <a:close/>
                </a:path>
                <a:path w="2233295" h="502285">
                  <a:moveTo>
                    <a:pt x="2036127" y="0"/>
                  </a:moveTo>
                  <a:lnTo>
                    <a:pt x="1970620" y="0"/>
                  </a:lnTo>
                  <a:lnTo>
                    <a:pt x="1970620" y="148590"/>
                  </a:lnTo>
                  <a:lnTo>
                    <a:pt x="2036127" y="148590"/>
                  </a:lnTo>
                  <a:lnTo>
                    <a:pt x="2036127" y="0"/>
                  </a:lnTo>
                  <a:close/>
                </a:path>
                <a:path w="2233295" h="502285">
                  <a:moveTo>
                    <a:pt x="2134590" y="0"/>
                  </a:moveTo>
                  <a:lnTo>
                    <a:pt x="2069084" y="0"/>
                  </a:lnTo>
                  <a:lnTo>
                    <a:pt x="2069084" y="148590"/>
                  </a:lnTo>
                  <a:lnTo>
                    <a:pt x="2134590" y="148590"/>
                  </a:lnTo>
                  <a:lnTo>
                    <a:pt x="2134590" y="0"/>
                  </a:lnTo>
                  <a:close/>
                </a:path>
                <a:path w="2233295" h="502285">
                  <a:moveTo>
                    <a:pt x="2232990" y="0"/>
                  </a:moveTo>
                  <a:lnTo>
                    <a:pt x="2167483" y="0"/>
                  </a:lnTo>
                  <a:lnTo>
                    <a:pt x="2167483" y="148590"/>
                  </a:lnTo>
                  <a:lnTo>
                    <a:pt x="2232990" y="148590"/>
                  </a:lnTo>
                  <a:lnTo>
                    <a:pt x="2232990" y="0"/>
                  </a:lnTo>
                  <a:close/>
                </a:path>
              </a:pathLst>
            </a:custGeom>
            <a:solidFill>
              <a:srgbClr val="BFBEBE"/>
            </a:solidFill>
          </p:spPr>
          <p:txBody>
            <a:bodyPr wrap="square" lIns="0" tIns="0" rIns="0" bIns="0" rtlCol="0"/>
            <a:lstStyle/>
            <a:p>
              <a:endParaRPr dirty="0"/>
            </a:p>
          </p:txBody>
        </p:sp>
        <p:sp>
          <p:nvSpPr>
            <p:cNvPr id="87" name="object 87"/>
            <p:cNvSpPr/>
            <p:nvPr/>
          </p:nvSpPr>
          <p:spPr>
            <a:xfrm>
              <a:off x="4210189" y="4684242"/>
              <a:ext cx="66040" cy="148590"/>
            </a:xfrm>
            <a:custGeom>
              <a:avLst/>
              <a:gdLst/>
              <a:ahLst/>
              <a:cxnLst/>
              <a:rect l="l" t="t" r="r" b="b"/>
              <a:pathLst>
                <a:path w="66039" h="148589">
                  <a:moveTo>
                    <a:pt x="65481" y="0"/>
                  </a:moveTo>
                  <a:lnTo>
                    <a:pt x="0" y="0"/>
                  </a:lnTo>
                  <a:lnTo>
                    <a:pt x="0" y="148513"/>
                  </a:lnTo>
                  <a:lnTo>
                    <a:pt x="65481" y="148513"/>
                  </a:lnTo>
                  <a:lnTo>
                    <a:pt x="65481" y="0"/>
                  </a:lnTo>
                  <a:close/>
                </a:path>
              </a:pathLst>
            </a:custGeom>
            <a:solidFill>
              <a:schemeClr val="accent1"/>
            </a:solidFill>
          </p:spPr>
          <p:txBody>
            <a:bodyPr wrap="square" lIns="0" tIns="0" rIns="0" bIns="0" rtlCol="0"/>
            <a:lstStyle/>
            <a:p>
              <a:endParaRPr dirty="0"/>
            </a:p>
          </p:txBody>
        </p:sp>
        <p:sp>
          <p:nvSpPr>
            <p:cNvPr id="88" name="object 88"/>
            <p:cNvSpPr/>
            <p:nvPr/>
          </p:nvSpPr>
          <p:spPr>
            <a:xfrm>
              <a:off x="4013365" y="4684255"/>
              <a:ext cx="1247140" cy="148590"/>
            </a:xfrm>
            <a:custGeom>
              <a:avLst/>
              <a:gdLst/>
              <a:ahLst/>
              <a:cxnLst/>
              <a:rect l="l" t="t" r="r" b="b"/>
              <a:pathLst>
                <a:path w="1247139" h="148589">
                  <a:moveTo>
                    <a:pt x="65506" y="0"/>
                  </a:moveTo>
                  <a:lnTo>
                    <a:pt x="0" y="0"/>
                  </a:lnTo>
                  <a:lnTo>
                    <a:pt x="0" y="148501"/>
                  </a:lnTo>
                  <a:lnTo>
                    <a:pt x="65506" y="148501"/>
                  </a:lnTo>
                  <a:lnTo>
                    <a:pt x="65506" y="0"/>
                  </a:lnTo>
                  <a:close/>
                </a:path>
                <a:path w="1247139" h="148589">
                  <a:moveTo>
                    <a:pt x="163906" y="0"/>
                  </a:moveTo>
                  <a:lnTo>
                    <a:pt x="98425" y="0"/>
                  </a:lnTo>
                  <a:lnTo>
                    <a:pt x="98425" y="148501"/>
                  </a:lnTo>
                  <a:lnTo>
                    <a:pt x="163906" y="148501"/>
                  </a:lnTo>
                  <a:lnTo>
                    <a:pt x="163906" y="0"/>
                  </a:lnTo>
                  <a:close/>
                </a:path>
                <a:path w="1247139" h="148589">
                  <a:moveTo>
                    <a:pt x="1049731" y="0"/>
                  </a:moveTo>
                  <a:lnTo>
                    <a:pt x="984224" y="0"/>
                  </a:lnTo>
                  <a:lnTo>
                    <a:pt x="984224" y="148501"/>
                  </a:lnTo>
                  <a:lnTo>
                    <a:pt x="1049731" y="148501"/>
                  </a:lnTo>
                  <a:lnTo>
                    <a:pt x="1049731" y="0"/>
                  </a:lnTo>
                  <a:close/>
                </a:path>
                <a:path w="1247139" h="148589">
                  <a:moveTo>
                    <a:pt x="1148194" y="0"/>
                  </a:moveTo>
                  <a:lnTo>
                    <a:pt x="1082687" y="0"/>
                  </a:lnTo>
                  <a:lnTo>
                    <a:pt x="1082687" y="148501"/>
                  </a:lnTo>
                  <a:lnTo>
                    <a:pt x="1148194" y="148501"/>
                  </a:lnTo>
                  <a:lnTo>
                    <a:pt x="1148194" y="0"/>
                  </a:lnTo>
                  <a:close/>
                </a:path>
                <a:path w="1247139" h="148589">
                  <a:moveTo>
                    <a:pt x="1246593" y="0"/>
                  </a:moveTo>
                  <a:lnTo>
                    <a:pt x="1181087" y="0"/>
                  </a:lnTo>
                  <a:lnTo>
                    <a:pt x="1181087" y="148501"/>
                  </a:lnTo>
                  <a:lnTo>
                    <a:pt x="1246593" y="148501"/>
                  </a:lnTo>
                  <a:lnTo>
                    <a:pt x="1246593" y="0"/>
                  </a:lnTo>
                  <a:close/>
                </a:path>
              </a:pathLst>
            </a:custGeom>
            <a:solidFill>
              <a:srgbClr val="BFBEBE"/>
            </a:solidFill>
          </p:spPr>
          <p:txBody>
            <a:bodyPr wrap="square" lIns="0" tIns="0" rIns="0" bIns="0" rtlCol="0"/>
            <a:lstStyle/>
            <a:p>
              <a:endParaRPr dirty="0"/>
            </a:p>
          </p:txBody>
        </p:sp>
        <p:sp>
          <p:nvSpPr>
            <p:cNvPr id="89" name="object 89"/>
            <p:cNvSpPr/>
            <p:nvPr/>
          </p:nvSpPr>
          <p:spPr>
            <a:xfrm>
              <a:off x="3026968" y="4684242"/>
              <a:ext cx="69850" cy="148590"/>
            </a:xfrm>
            <a:custGeom>
              <a:avLst/>
              <a:gdLst/>
              <a:ahLst/>
              <a:cxnLst/>
              <a:rect l="l" t="t" r="r" b="b"/>
              <a:pathLst>
                <a:path w="69850" h="148589">
                  <a:moveTo>
                    <a:pt x="69824" y="0"/>
                  </a:moveTo>
                  <a:lnTo>
                    <a:pt x="0" y="0"/>
                  </a:lnTo>
                  <a:lnTo>
                    <a:pt x="0" y="148513"/>
                  </a:lnTo>
                  <a:lnTo>
                    <a:pt x="69824" y="148513"/>
                  </a:lnTo>
                  <a:lnTo>
                    <a:pt x="69824" y="0"/>
                  </a:lnTo>
                  <a:close/>
                </a:path>
              </a:pathLst>
            </a:custGeom>
            <a:solidFill>
              <a:schemeClr val="accent1"/>
            </a:solidFill>
          </p:spPr>
          <p:txBody>
            <a:bodyPr wrap="square" lIns="0" tIns="0" rIns="0" bIns="0" rtlCol="0"/>
            <a:lstStyle/>
            <a:p>
              <a:endParaRPr dirty="0"/>
            </a:p>
          </p:txBody>
        </p:sp>
        <p:sp>
          <p:nvSpPr>
            <p:cNvPr id="90" name="object 90"/>
            <p:cNvSpPr/>
            <p:nvPr/>
          </p:nvSpPr>
          <p:spPr>
            <a:xfrm>
              <a:off x="3125457" y="4684255"/>
              <a:ext cx="855344" cy="148590"/>
            </a:xfrm>
            <a:custGeom>
              <a:avLst/>
              <a:gdLst/>
              <a:ahLst/>
              <a:cxnLst/>
              <a:rect l="l" t="t" r="r" b="b"/>
              <a:pathLst>
                <a:path w="855345" h="148589">
                  <a:moveTo>
                    <a:pt x="69811" y="0"/>
                  </a:moveTo>
                  <a:lnTo>
                    <a:pt x="0" y="0"/>
                  </a:lnTo>
                  <a:lnTo>
                    <a:pt x="0" y="148501"/>
                  </a:lnTo>
                  <a:lnTo>
                    <a:pt x="69811" y="148501"/>
                  </a:lnTo>
                  <a:lnTo>
                    <a:pt x="69811" y="0"/>
                  </a:lnTo>
                  <a:close/>
                </a:path>
                <a:path w="855345" h="148589">
                  <a:moveTo>
                    <a:pt x="166039" y="0"/>
                  </a:moveTo>
                  <a:lnTo>
                    <a:pt x="100558" y="0"/>
                  </a:lnTo>
                  <a:lnTo>
                    <a:pt x="100558" y="148501"/>
                  </a:lnTo>
                  <a:lnTo>
                    <a:pt x="166039" y="148501"/>
                  </a:lnTo>
                  <a:lnTo>
                    <a:pt x="166039" y="0"/>
                  </a:lnTo>
                  <a:close/>
                </a:path>
                <a:path w="855345" h="148589">
                  <a:moveTo>
                    <a:pt x="264388" y="0"/>
                  </a:moveTo>
                  <a:lnTo>
                    <a:pt x="198920" y="0"/>
                  </a:lnTo>
                  <a:lnTo>
                    <a:pt x="198920" y="148501"/>
                  </a:lnTo>
                  <a:lnTo>
                    <a:pt x="264388" y="148501"/>
                  </a:lnTo>
                  <a:lnTo>
                    <a:pt x="264388" y="0"/>
                  </a:lnTo>
                  <a:close/>
                </a:path>
                <a:path w="855345" h="148589">
                  <a:moveTo>
                    <a:pt x="362839" y="0"/>
                  </a:moveTo>
                  <a:lnTo>
                    <a:pt x="297357" y="0"/>
                  </a:lnTo>
                  <a:lnTo>
                    <a:pt x="297357" y="148501"/>
                  </a:lnTo>
                  <a:lnTo>
                    <a:pt x="362839" y="148501"/>
                  </a:lnTo>
                  <a:lnTo>
                    <a:pt x="362839" y="0"/>
                  </a:lnTo>
                  <a:close/>
                </a:path>
                <a:path w="855345" h="148589">
                  <a:moveTo>
                    <a:pt x="461289" y="0"/>
                  </a:moveTo>
                  <a:lnTo>
                    <a:pt x="395782" y="0"/>
                  </a:lnTo>
                  <a:lnTo>
                    <a:pt x="395782" y="148501"/>
                  </a:lnTo>
                  <a:lnTo>
                    <a:pt x="461289" y="148501"/>
                  </a:lnTo>
                  <a:lnTo>
                    <a:pt x="461289" y="0"/>
                  </a:lnTo>
                  <a:close/>
                </a:path>
                <a:path w="855345" h="148589">
                  <a:moveTo>
                    <a:pt x="559727" y="0"/>
                  </a:moveTo>
                  <a:lnTo>
                    <a:pt x="494245" y="0"/>
                  </a:lnTo>
                  <a:lnTo>
                    <a:pt x="494245" y="148501"/>
                  </a:lnTo>
                  <a:lnTo>
                    <a:pt x="559727" y="148501"/>
                  </a:lnTo>
                  <a:lnTo>
                    <a:pt x="559727" y="0"/>
                  </a:lnTo>
                  <a:close/>
                </a:path>
                <a:path w="855345" h="148589">
                  <a:moveTo>
                    <a:pt x="658126" y="0"/>
                  </a:moveTo>
                  <a:lnTo>
                    <a:pt x="592670" y="0"/>
                  </a:lnTo>
                  <a:lnTo>
                    <a:pt x="592670" y="148501"/>
                  </a:lnTo>
                  <a:lnTo>
                    <a:pt x="658126" y="148501"/>
                  </a:lnTo>
                  <a:lnTo>
                    <a:pt x="658126" y="0"/>
                  </a:lnTo>
                  <a:close/>
                </a:path>
                <a:path w="855345" h="148589">
                  <a:moveTo>
                    <a:pt x="756475" y="0"/>
                  </a:moveTo>
                  <a:lnTo>
                    <a:pt x="691019" y="0"/>
                  </a:lnTo>
                  <a:lnTo>
                    <a:pt x="691019" y="148501"/>
                  </a:lnTo>
                  <a:lnTo>
                    <a:pt x="756475" y="148501"/>
                  </a:lnTo>
                  <a:lnTo>
                    <a:pt x="756475" y="0"/>
                  </a:lnTo>
                  <a:close/>
                </a:path>
                <a:path w="855345" h="148589">
                  <a:moveTo>
                    <a:pt x="854951" y="0"/>
                  </a:moveTo>
                  <a:lnTo>
                    <a:pt x="789444" y="0"/>
                  </a:lnTo>
                  <a:lnTo>
                    <a:pt x="789444" y="74333"/>
                  </a:lnTo>
                  <a:lnTo>
                    <a:pt x="854951" y="74333"/>
                  </a:lnTo>
                  <a:lnTo>
                    <a:pt x="854951" y="0"/>
                  </a:lnTo>
                  <a:close/>
                </a:path>
              </a:pathLst>
            </a:custGeom>
            <a:solidFill>
              <a:srgbClr val="BFBEBE"/>
            </a:solidFill>
          </p:spPr>
          <p:txBody>
            <a:bodyPr wrap="square" lIns="0" tIns="0" rIns="0" bIns="0" rtlCol="0"/>
            <a:lstStyle/>
            <a:p>
              <a:endParaRPr dirty="0"/>
            </a:p>
          </p:txBody>
        </p:sp>
        <p:sp>
          <p:nvSpPr>
            <p:cNvPr id="91" name="object 91"/>
            <p:cNvSpPr/>
            <p:nvPr/>
          </p:nvSpPr>
          <p:spPr>
            <a:xfrm>
              <a:off x="3914901" y="4758588"/>
              <a:ext cx="66040" cy="74295"/>
            </a:xfrm>
            <a:custGeom>
              <a:avLst/>
              <a:gdLst/>
              <a:ahLst/>
              <a:cxnLst/>
              <a:rect l="l" t="t" r="r" b="b"/>
              <a:pathLst>
                <a:path w="66039" h="74295">
                  <a:moveTo>
                    <a:pt x="65506" y="0"/>
                  </a:moveTo>
                  <a:lnTo>
                    <a:pt x="0" y="0"/>
                  </a:lnTo>
                  <a:lnTo>
                    <a:pt x="0" y="74168"/>
                  </a:lnTo>
                  <a:lnTo>
                    <a:pt x="65506" y="74168"/>
                  </a:lnTo>
                  <a:lnTo>
                    <a:pt x="65506" y="0"/>
                  </a:lnTo>
                  <a:close/>
                </a:path>
              </a:pathLst>
            </a:custGeom>
            <a:solidFill>
              <a:schemeClr val="accent1"/>
            </a:solidFill>
          </p:spPr>
          <p:txBody>
            <a:bodyPr wrap="square" lIns="0" tIns="0" rIns="0" bIns="0" rtlCol="0"/>
            <a:lstStyle/>
            <a:p>
              <a:endParaRPr dirty="0"/>
            </a:p>
          </p:txBody>
        </p:sp>
        <p:sp>
          <p:nvSpPr>
            <p:cNvPr id="92" name="object 92"/>
            <p:cNvSpPr/>
            <p:nvPr/>
          </p:nvSpPr>
          <p:spPr>
            <a:xfrm>
              <a:off x="3026968" y="4860924"/>
              <a:ext cx="2233295" cy="148590"/>
            </a:xfrm>
            <a:custGeom>
              <a:avLst/>
              <a:gdLst/>
              <a:ahLst/>
              <a:cxnLst/>
              <a:rect l="l" t="t" r="r" b="b"/>
              <a:pathLst>
                <a:path w="2233295" h="148589">
                  <a:moveTo>
                    <a:pt x="69811" y="0"/>
                  </a:moveTo>
                  <a:lnTo>
                    <a:pt x="0" y="0"/>
                  </a:lnTo>
                  <a:lnTo>
                    <a:pt x="0" y="148539"/>
                  </a:lnTo>
                  <a:lnTo>
                    <a:pt x="69811" y="148539"/>
                  </a:lnTo>
                  <a:lnTo>
                    <a:pt x="69811" y="0"/>
                  </a:lnTo>
                  <a:close/>
                </a:path>
                <a:path w="2233295" h="148589">
                  <a:moveTo>
                    <a:pt x="854964" y="0"/>
                  </a:moveTo>
                  <a:lnTo>
                    <a:pt x="789508" y="0"/>
                  </a:lnTo>
                  <a:lnTo>
                    <a:pt x="789508" y="74371"/>
                  </a:lnTo>
                  <a:lnTo>
                    <a:pt x="854964" y="74371"/>
                  </a:lnTo>
                  <a:lnTo>
                    <a:pt x="854964" y="0"/>
                  </a:lnTo>
                  <a:close/>
                </a:path>
                <a:path w="2233295" h="148589">
                  <a:moveTo>
                    <a:pt x="1051902" y="0"/>
                  </a:moveTo>
                  <a:lnTo>
                    <a:pt x="986396" y="0"/>
                  </a:lnTo>
                  <a:lnTo>
                    <a:pt x="986396" y="148539"/>
                  </a:lnTo>
                  <a:lnTo>
                    <a:pt x="1051902" y="148539"/>
                  </a:lnTo>
                  <a:lnTo>
                    <a:pt x="1051902" y="0"/>
                  </a:lnTo>
                  <a:close/>
                </a:path>
                <a:path w="2233295" h="148589">
                  <a:moveTo>
                    <a:pt x="1248702" y="0"/>
                  </a:moveTo>
                  <a:lnTo>
                    <a:pt x="1183220" y="0"/>
                  </a:lnTo>
                  <a:lnTo>
                    <a:pt x="1183220" y="148539"/>
                  </a:lnTo>
                  <a:lnTo>
                    <a:pt x="1248702" y="148539"/>
                  </a:lnTo>
                  <a:lnTo>
                    <a:pt x="1248702" y="0"/>
                  </a:lnTo>
                  <a:close/>
                </a:path>
                <a:path w="2233295" h="148589">
                  <a:moveTo>
                    <a:pt x="1347127" y="0"/>
                  </a:moveTo>
                  <a:lnTo>
                    <a:pt x="1281620" y="0"/>
                  </a:lnTo>
                  <a:lnTo>
                    <a:pt x="1281620" y="148539"/>
                  </a:lnTo>
                  <a:lnTo>
                    <a:pt x="1347127" y="148539"/>
                  </a:lnTo>
                  <a:lnTo>
                    <a:pt x="1347127" y="0"/>
                  </a:lnTo>
                  <a:close/>
                </a:path>
                <a:path w="2233295" h="148589">
                  <a:moveTo>
                    <a:pt x="1445615" y="0"/>
                  </a:moveTo>
                  <a:lnTo>
                    <a:pt x="1380109" y="0"/>
                  </a:lnTo>
                  <a:lnTo>
                    <a:pt x="1380109" y="148539"/>
                  </a:lnTo>
                  <a:lnTo>
                    <a:pt x="1445615" y="148539"/>
                  </a:lnTo>
                  <a:lnTo>
                    <a:pt x="1445615" y="0"/>
                  </a:lnTo>
                  <a:close/>
                </a:path>
                <a:path w="2233295" h="148589">
                  <a:moveTo>
                    <a:pt x="1544015" y="0"/>
                  </a:moveTo>
                  <a:lnTo>
                    <a:pt x="1478508" y="0"/>
                  </a:lnTo>
                  <a:lnTo>
                    <a:pt x="1478508" y="148539"/>
                  </a:lnTo>
                  <a:lnTo>
                    <a:pt x="1544015" y="148539"/>
                  </a:lnTo>
                  <a:lnTo>
                    <a:pt x="1544015" y="0"/>
                  </a:lnTo>
                  <a:close/>
                </a:path>
                <a:path w="2233295" h="148589">
                  <a:moveTo>
                    <a:pt x="1642414" y="0"/>
                  </a:moveTo>
                  <a:lnTo>
                    <a:pt x="1576908" y="0"/>
                  </a:lnTo>
                  <a:lnTo>
                    <a:pt x="1576908" y="148539"/>
                  </a:lnTo>
                  <a:lnTo>
                    <a:pt x="1642414" y="148539"/>
                  </a:lnTo>
                  <a:lnTo>
                    <a:pt x="1642414" y="0"/>
                  </a:lnTo>
                  <a:close/>
                </a:path>
                <a:path w="2233295" h="148589">
                  <a:moveTo>
                    <a:pt x="1740839" y="0"/>
                  </a:moveTo>
                  <a:lnTo>
                    <a:pt x="1675333" y="0"/>
                  </a:lnTo>
                  <a:lnTo>
                    <a:pt x="1675333" y="148539"/>
                  </a:lnTo>
                  <a:lnTo>
                    <a:pt x="1740839" y="148539"/>
                  </a:lnTo>
                  <a:lnTo>
                    <a:pt x="1740839" y="0"/>
                  </a:lnTo>
                  <a:close/>
                </a:path>
                <a:path w="2233295" h="148589">
                  <a:moveTo>
                    <a:pt x="1839277" y="0"/>
                  </a:moveTo>
                  <a:lnTo>
                    <a:pt x="1773770" y="0"/>
                  </a:lnTo>
                  <a:lnTo>
                    <a:pt x="1773770" y="148539"/>
                  </a:lnTo>
                  <a:lnTo>
                    <a:pt x="1839277" y="148539"/>
                  </a:lnTo>
                  <a:lnTo>
                    <a:pt x="1839277" y="0"/>
                  </a:lnTo>
                  <a:close/>
                </a:path>
                <a:path w="2233295" h="148589">
                  <a:moveTo>
                    <a:pt x="1937677" y="0"/>
                  </a:moveTo>
                  <a:lnTo>
                    <a:pt x="1872195" y="0"/>
                  </a:lnTo>
                  <a:lnTo>
                    <a:pt x="1872195" y="148539"/>
                  </a:lnTo>
                  <a:lnTo>
                    <a:pt x="1937677" y="148539"/>
                  </a:lnTo>
                  <a:lnTo>
                    <a:pt x="1937677" y="0"/>
                  </a:lnTo>
                  <a:close/>
                </a:path>
                <a:path w="2233295" h="148589">
                  <a:moveTo>
                    <a:pt x="2232990" y="0"/>
                  </a:moveTo>
                  <a:lnTo>
                    <a:pt x="2167483" y="0"/>
                  </a:lnTo>
                  <a:lnTo>
                    <a:pt x="2167483" y="148539"/>
                  </a:lnTo>
                  <a:lnTo>
                    <a:pt x="2232990" y="148539"/>
                  </a:lnTo>
                  <a:lnTo>
                    <a:pt x="2232990" y="0"/>
                  </a:lnTo>
                  <a:close/>
                </a:path>
              </a:pathLst>
            </a:custGeom>
            <a:solidFill>
              <a:srgbClr val="BFBEBE"/>
            </a:solidFill>
          </p:spPr>
          <p:txBody>
            <a:bodyPr wrap="square" lIns="0" tIns="0" rIns="0" bIns="0" rtlCol="0"/>
            <a:lstStyle/>
            <a:p>
              <a:endParaRPr dirty="0"/>
            </a:p>
          </p:txBody>
        </p:sp>
        <p:sp>
          <p:nvSpPr>
            <p:cNvPr id="93" name="object 93"/>
            <p:cNvSpPr/>
            <p:nvPr/>
          </p:nvSpPr>
          <p:spPr>
            <a:xfrm>
              <a:off x="3816476" y="4935296"/>
              <a:ext cx="66040" cy="74295"/>
            </a:xfrm>
            <a:custGeom>
              <a:avLst/>
              <a:gdLst/>
              <a:ahLst/>
              <a:cxnLst/>
              <a:rect l="l" t="t" r="r" b="b"/>
              <a:pathLst>
                <a:path w="66039" h="74295">
                  <a:moveTo>
                    <a:pt x="65455" y="0"/>
                  </a:moveTo>
                  <a:lnTo>
                    <a:pt x="0" y="0"/>
                  </a:lnTo>
                  <a:lnTo>
                    <a:pt x="0" y="74168"/>
                  </a:lnTo>
                  <a:lnTo>
                    <a:pt x="65455" y="74168"/>
                  </a:lnTo>
                  <a:lnTo>
                    <a:pt x="65455" y="0"/>
                  </a:lnTo>
                  <a:close/>
                </a:path>
              </a:pathLst>
            </a:custGeom>
            <a:solidFill>
              <a:schemeClr val="accent1"/>
            </a:solidFill>
          </p:spPr>
          <p:txBody>
            <a:bodyPr wrap="square" lIns="0" tIns="0" rIns="0" bIns="0" rtlCol="0"/>
            <a:lstStyle/>
            <a:p>
              <a:endParaRPr dirty="0"/>
            </a:p>
          </p:txBody>
        </p:sp>
        <p:sp>
          <p:nvSpPr>
            <p:cNvPr id="94" name="object 94"/>
            <p:cNvSpPr/>
            <p:nvPr/>
          </p:nvSpPr>
          <p:spPr>
            <a:xfrm>
              <a:off x="3026968" y="4860924"/>
              <a:ext cx="2233295" cy="325755"/>
            </a:xfrm>
            <a:custGeom>
              <a:avLst/>
              <a:gdLst/>
              <a:ahLst/>
              <a:cxnLst/>
              <a:rect l="l" t="t" r="r" b="b"/>
              <a:pathLst>
                <a:path w="2233295" h="325754">
                  <a:moveTo>
                    <a:pt x="69811" y="176796"/>
                  </a:moveTo>
                  <a:lnTo>
                    <a:pt x="0" y="176796"/>
                  </a:lnTo>
                  <a:lnTo>
                    <a:pt x="0" y="325285"/>
                  </a:lnTo>
                  <a:lnTo>
                    <a:pt x="69811" y="325285"/>
                  </a:lnTo>
                  <a:lnTo>
                    <a:pt x="69811" y="176796"/>
                  </a:lnTo>
                  <a:close/>
                </a:path>
                <a:path w="2233295" h="325754">
                  <a:moveTo>
                    <a:pt x="168300" y="0"/>
                  </a:moveTo>
                  <a:lnTo>
                    <a:pt x="98488" y="0"/>
                  </a:lnTo>
                  <a:lnTo>
                    <a:pt x="98488" y="148539"/>
                  </a:lnTo>
                  <a:lnTo>
                    <a:pt x="168300" y="148539"/>
                  </a:lnTo>
                  <a:lnTo>
                    <a:pt x="168300" y="0"/>
                  </a:lnTo>
                  <a:close/>
                </a:path>
                <a:path w="2233295" h="325754">
                  <a:moveTo>
                    <a:pt x="264528" y="0"/>
                  </a:moveTo>
                  <a:lnTo>
                    <a:pt x="199047" y="0"/>
                  </a:lnTo>
                  <a:lnTo>
                    <a:pt x="199047" y="148539"/>
                  </a:lnTo>
                  <a:lnTo>
                    <a:pt x="264528" y="148539"/>
                  </a:lnTo>
                  <a:lnTo>
                    <a:pt x="264528" y="0"/>
                  </a:lnTo>
                  <a:close/>
                </a:path>
                <a:path w="2233295" h="325754">
                  <a:moveTo>
                    <a:pt x="362877" y="0"/>
                  </a:moveTo>
                  <a:lnTo>
                    <a:pt x="297408" y="0"/>
                  </a:lnTo>
                  <a:lnTo>
                    <a:pt x="297408" y="148539"/>
                  </a:lnTo>
                  <a:lnTo>
                    <a:pt x="362877" y="148539"/>
                  </a:lnTo>
                  <a:lnTo>
                    <a:pt x="362877" y="0"/>
                  </a:lnTo>
                  <a:close/>
                </a:path>
                <a:path w="2233295" h="325754">
                  <a:moveTo>
                    <a:pt x="461327" y="0"/>
                  </a:moveTo>
                  <a:lnTo>
                    <a:pt x="395846" y="0"/>
                  </a:lnTo>
                  <a:lnTo>
                    <a:pt x="395846" y="148539"/>
                  </a:lnTo>
                  <a:lnTo>
                    <a:pt x="461327" y="148539"/>
                  </a:lnTo>
                  <a:lnTo>
                    <a:pt x="461327" y="0"/>
                  </a:lnTo>
                  <a:close/>
                </a:path>
                <a:path w="2233295" h="325754">
                  <a:moveTo>
                    <a:pt x="559777" y="0"/>
                  </a:moveTo>
                  <a:lnTo>
                    <a:pt x="494271" y="0"/>
                  </a:lnTo>
                  <a:lnTo>
                    <a:pt x="494271" y="148539"/>
                  </a:lnTo>
                  <a:lnTo>
                    <a:pt x="559777" y="148539"/>
                  </a:lnTo>
                  <a:lnTo>
                    <a:pt x="559777" y="0"/>
                  </a:lnTo>
                  <a:close/>
                </a:path>
                <a:path w="2233295" h="325754">
                  <a:moveTo>
                    <a:pt x="658215" y="0"/>
                  </a:moveTo>
                  <a:lnTo>
                    <a:pt x="592734" y="0"/>
                  </a:lnTo>
                  <a:lnTo>
                    <a:pt x="592734" y="148539"/>
                  </a:lnTo>
                  <a:lnTo>
                    <a:pt x="658215" y="148539"/>
                  </a:lnTo>
                  <a:lnTo>
                    <a:pt x="658215" y="0"/>
                  </a:lnTo>
                  <a:close/>
                </a:path>
                <a:path w="2233295" h="325754">
                  <a:moveTo>
                    <a:pt x="756615" y="0"/>
                  </a:moveTo>
                  <a:lnTo>
                    <a:pt x="691159" y="0"/>
                  </a:lnTo>
                  <a:lnTo>
                    <a:pt x="691159" y="148539"/>
                  </a:lnTo>
                  <a:lnTo>
                    <a:pt x="756615" y="148539"/>
                  </a:lnTo>
                  <a:lnTo>
                    <a:pt x="756615" y="0"/>
                  </a:lnTo>
                  <a:close/>
                </a:path>
                <a:path w="2233295" h="325754">
                  <a:moveTo>
                    <a:pt x="953439" y="0"/>
                  </a:moveTo>
                  <a:lnTo>
                    <a:pt x="887933" y="0"/>
                  </a:lnTo>
                  <a:lnTo>
                    <a:pt x="887933" y="148539"/>
                  </a:lnTo>
                  <a:lnTo>
                    <a:pt x="953439" y="148539"/>
                  </a:lnTo>
                  <a:lnTo>
                    <a:pt x="953439" y="0"/>
                  </a:lnTo>
                  <a:close/>
                </a:path>
                <a:path w="2233295" h="325754">
                  <a:moveTo>
                    <a:pt x="1150302" y="0"/>
                  </a:moveTo>
                  <a:lnTo>
                    <a:pt x="1084821" y="0"/>
                  </a:lnTo>
                  <a:lnTo>
                    <a:pt x="1084821" y="148539"/>
                  </a:lnTo>
                  <a:lnTo>
                    <a:pt x="1150302" y="148539"/>
                  </a:lnTo>
                  <a:lnTo>
                    <a:pt x="1150302" y="0"/>
                  </a:lnTo>
                  <a:close/>
                </a:path>
                <a:path w="2233295" h="325754">
                  <a:moveTo>
                    <a:pt x="1445615" y="176796"/>
                  </a:moveTo>
                  <a:lnTo>
                    <a:pt x="1380109" y="176796"/>
                  </a:lnTo>
                  <a:lnTo>
                    <a:pt x="1380109" y="325285"/>
                  </a:lnTo>
                  <a:lnTo>
                    <a:pt x="1445615" y="325285"/>
                  </a:lnTo>
                  <a:lnTo>
                    <a:pt x="1445615" y="176796"/>
                  </a:lnTo>
                  <a:close/>
                </a:path>
                <a:path w="2233295" h="325754">
                  <a:moveTo>
                    <a:pt x="1544015" y="176796"/>
                  </a:moveTo>
                  <a:lnTo>
                    <a:pt x="1478508" y="176796"/>
                  </a:lnTo>
                  <a:lnTo>
                    <a:pt x="1478508" y="325285"/>
                  </a:lnTo>
                  <a:lnTo>
                    <a:pt x="1544015" y="325285"/>
                  </a:lnTo>
                  <a:lnTo>
                    <a:pt x="1544015" y="176796"/>
                  </a:lnTo>
                  <a:close/>
                </a:path>
                <a:path w="2233295" h="325754">
                  <a:moveTo>
                    <a:pt x="1642414" y="176796"/>
                  </a:moveTo>
                  <a:lnTo>
                    <a:pt x="1576908" y="176796"/>
                  </a:lnTo>
                  <a:lnTo>
                    <a:pt x="1576908" y="325285"/>
                  </a:lnTo>
                  <a:lnTo>
                    <a:pt x="1642414" y="325285"/>
                  </a:lnTo>
                  <a:lnTo>
                    <a:pt x="1642414" y="176796"/>
                  </a:lnTo>
                  <a:close/>
                </a:path>
                <a:path w="2233295" h="325754">
                  <a:moveTo>
                    <a:pt x="1740839" y="176796"/>
                  </a:moveTo>
                  <a:lnTo>
                    <a:pt x="1675333" y="176796"/>
                  </a:lnTo>
                  <a:lnTo>
                    <a:pt x="1675333" y="325285"/>
                  </a:lnTo>
                  <a:lnTo>
                    <a:pt x="1740839" y="325285"/>
                  </a:lnTo>
                  <a:lnTo>
                    <a:pt x="1740839" y="176796"/>
                  </a:lnTo>
                  <a:close/>
                </a:path>
                <a:path w="2233295" h="325754">
                  <a:moveTo>
                    <a:pt x="1839277" y="176796"/>
                  </a:moveTo>
                  <a:lnTo>
                    <a:pt x="1773770" y="176796"/>
                  </a:lnTo>
                  <a:lnTo>
                    <a:pt x="1773770" y="325285"/>
                  </a:lnTo>
                  <a:lnTo>
                    <a:pt x="1839277" y="325285"/>
                  </a:lnTo>
                  <a:lnTo>
                    <a:pt x="1839277" y="176796"/>
                  </a:lnTo>
                  <a:close/>
                </a:path>
                <a:path w="2233295" h="325754">
                  <a:moveTo>
                    <a:pt x="1937677" y="176796"/>
                  </a:moveTo>
                  <a:lnTo>
                    <a:pt x="1872195" y="176796"/>
                  </a:lnTo>
                  <a:lnTo>
                    <a:pt x="1872195" y="325285"/>
                  </a:lnTo>
                  <a:lnTo>
                    <a:pt x="1937677" y="325285"/>
                  </a:lnTo>
                  <a:lnTo>
                    <a:pt x="1937677" y="176796"/>
                  </a:lnTo>
                  <a:close/>
                </a:path>
                <a:path w="2233295" h="325754">
                  <a:moveTo>
                    <a:pt x="2036127" y="0"/>
                  </a:moveTo>
                  <a:lnTo>
                    <a:pt x="1970620" y="0"/>
                  </a:lnTo>
                  <a:lnTo>
                    <a:pt x="1970620" y="148539"/>
                  </a:lnTo>
                  <a:lnTo>
                    <a:pt x="2036127" y="148539"/>
                  </a:lnTo>
                  <a:lnTo>
                    <a:pt x="2036127" y="0"/>
                  </a:lnTo>
                  <a:close/>
                </a:path>
                <a:path w="2233295" h="325754">
                  <a:moveTo>
                    <a:pt x="2134590" y="0"/>
                  </a:moveTo>
                  <a:lnTo>
                    <a:pt x="2069084" y="0"/>
                  </a:lnTo>
                  <a:lnTo>
                    <a:pt x="2069084" y="148539"/>
                  </a:lnTo>
                  <a:lnTo>
                    <a:pt x="2134590" y="148539"/>
                  </a:lnTo>
                  <a:lnTo>
                    <a:pt x="2134590" y="0"/>
                  </a:lnTo>
                  <a:close/>
                </a:path>
                <a:path w="2233295" h="325754">
                  <a:moveTo>
                    <a:pt x="2232990" y="176796"/>
                  </a:moveTo>
                  <a:lnTo>
                    <a:pt x="2167483" y="176796"/>
                  </a:lnTo>
                  <a:lnTo>
                    <a:pt x="2167483" y="325285"/>
                  </a:lnTo>
                  <a:lnTo>
                    <a:pt x="2232990" y="325285"/>
                  </a:lnTo>
                  <a:lnTo>
                    <a:pt x="2232990" y="176796"/>
                  </a:lnTo>
                  <a:close/>
                </a:path>
              </a:pathLst>
            </a:custGeom>
            <a:solidFill>
              <a:srgbClr val="BFBEBE"/>
            </a:solidFill>
          </p:spPr>
          <p:txBody>
            <a:bodyPr wrap="square" lIns="0" tIns="0" rIns="0" bIns="0" rtlCol="0"/>
            <a:lstStyle/>
            <a:p>
              <a:endParaRPr dirty="0"/>
            </a:p>
          </p:txBody>
        </p:sp>
        <p:sp>
          <p:nvSpPr>
            <p:cNvPr id="95" name="object 95"/>
            <p:cNvSpPr/>
            <p:nvPr/>
          </p:nvSpPr>
          <p:spPr>
            <a:xfrm>
              <a:off x="4308589" y="5037721"/>
              <a:ext cx="66040" cy="148590"/>
            </a:xfrm>
            <a:custGeom>
              <a:avLst/>
              <a:gdLst/>
              <a:ahLst/>
              <a:cxnLst/>
              <a:rect l="l" t="t" r="r" b="b"/>
              <a:pathLst>
                <a:path w="66039" h="148589">
                  <a:moveTo>
                    <a:pt x="65506" y="0"/>
                  </a:moveTo>
                  <a:lnTo>
                    <a:pt x="0" y="0"/>
                  </a:lnTo>
                  <a:lnTo>
                    <a:pt x="0" y="148488"/>
                  </a:lnTo>
                  <a:lnTo>
                    <a:pt x="65506" y="148488"/>
                  </a:lnTo>
                  <a:lnTo>
                    <a:pt x="65506" y="0"/>
                  </a:lnTo>
                  <a:close/>
                </a:path>
              </a:pathLst>
            </a:custGeom>
            <a:solidFill>
              <a:schemeClr val="accent1"/>
            </a:solidFill>
          </p:spPr>
          <p:txBody>
            <a:bodyPr wrap="square" lIns="0" tIns="0" rIns="0" bIns="0" rtlCol="0"/>
            <a:lstStyle/>
            <a:p>
              <a:endParaRPr dirty="0"/>
            </a:p>
          </p:txBody>
        </p:sp>
        <p:sp>
          <p:nvSpPr>
            <p:cNvPr id="96" name="object 96"/>
            <p:cNvSpPr/>
            <p:nvPr/>
          </p:nvSpPr>
          <p:spPr>
            <a:xfrm>
              <a:off x="4013365" y="5037721"/>
              <a:ext cx="262890" cy="148590"/>
            </a:xfrm>
            <a:custGeom>
              <a:avLst/>
              <a:gdLst/>
              <a:ahLst/>
              <a:cxnLst/>
              <a:rect l="l" t="t" r="r" b="b"/>
              <a:pathLst>
                <a:path w="262889" h="148589">
                  <a:moveTo>
                    <a:pt x="65506" y="0"/>
                  </a:moveTo>
                  <a:lnTo>
                    <a:pt x="0" y="0"/>
                  </a:lnTo>
                  <a:lnTo>
                    <a:pt x="0" y="148488"/>
                  </a:lnTo>
                  <a:lnTo>
                    <a:pt x="65506" y="148488"/>
                  </a:lnTo>
                  <a:lnTo>
                    <a:pt x="65506" y="0"/>
                  </a:lnTo>
                  <a:close/>
                </a:path>
                <a:path w="262889" h="148589">
                  <a:moveTo>
                    <a:pt x="262305" y="0"/>
                  </a:moveTo>
                  <a:lnTo>
                    <a:pt x="196824" y="0"/>
                  </a:lnTo>
                  <a:lnTo>
                    <a:pt x="196824" y="148488"/>
                  </a:lnTo>
                  <a:lnTo>
                    <a:pt x="262305" y="148488"/>
                  </a:lnTo>
                  <a:lnTo>
                    <a:pt x="262305" y="0"/>
                  </a:lnTo>
                  <a:close/>
                </a:path>
              </a:pathLst>
            </a:custGeom>
            <a:solidFill>
              <a:srgbClr val="BFBEBE"/>
            </a:solidFill>
          </p:spPr>
          <p:txBody>
            <a:bodyPr wrap="square" lIns="0" tIns="0" rIns="0" bIns="0" rtlCol="0"/>
            <a:lstStyle/>
            <a:p>
              <a:endParaRPr dirty="0"/>
            </a:p>
          </p:txBody>
        </p:sp>
        <p:sp>
          <p:nvSpPr>
            <p:cNvPr id="97" name="object 97"/>
            <p:cNvSpPr/>
            <p:nvPr/>
          </p:nvSpPr>
          <p:spPr>
            <a:xfrm>
              <a:off x="3816476" y="5037721"/>
              <a:ext cx="66040" cy="148590"/>
            </a:xfrm>
            <a:custGeom>
              <a:avLst/>
              <a:gdLst/>
              <a:ahLst/>
              <a:cxnLst/>
              <a:rect l="l" t="t" r="r" b="b"/>
              <a:pathLst>
                <a:path w="66039" h="148589">
                  <a:moveTo>
                    <a:pt x="65455" y="0"/>
                  </a:moveTo>
                  <a:lnTo>
                    <a:pt x="0" y="0"/>
                  </a:lnTo>
                  <a:lnTo>
                    <a:pt x="0" y="148488"/>
                  </a:lnTo>
                  <a:lnTo>
                    <a:pt x="65455" y="148488"/>
                  </a:lnTo>
                  <a:lnTo>
                    <a:pt x="65455" y="0"/>
                  </a:lnTo>
                  <a:close/>
                </a:path>
              </a:pathLst>
            </a:custGeom>
            <a:solidFill>
              <a:schemeClr val="accent1"/>
            </a:solidFill>
          </p:spPr>
          <p:txBody>
            <a:bodyPr wrap="square" lIns="0" tIns="0" rIns="0" bIns="0" rtlCol="0"/>
            <a:lstStyle/>
            <a:p>
              <a:endParaRPr dirty="0"/>
            </a:p>
          </p:txBody>
        </p:sp>
        <p:sp>
          <p:nvSpPr>
            <p:cNvPr id="98" name="object 98"/>
            <p:cNvSpPr/>
            <p:nvPr/>
          </p:nvSpPr>
          <p:spPr>
            <a:xfrm>
              <a:off x="3125457" y="5037721"/>
              <a:ext cx="1052195" cy="148590"/>
            </a:xfrm>
            <a:custGeom>
              <a:avLst/>
              <a:gdLst/>
              <a:ahLst/>
              <a:cxnLst/>
              <a:rect l="l" t="t" r="r" b="b"/>
              <a:pathLst>
                <a:path w="1052195" h="148589">
                  <a:moveTo>
                    <a:pt x="69811" y="0"/>
                  </a:moveTo>
                  <a:lnTo>
                    <a:pt x="0" y="0"/>
                  </a:lnTo>
                  <a:lnTo>
                    <a:pt x="0" y="148488"/>
                  </a:lnTo>
                  <a:lnTo>
                    <a:pt x="69811" y="148488"/>
                  </a:lnTo>
                  <a:lnTo>
                    <a:pt x="69811" y="0"/>
                  </a:lnTo>
                  <a:close/>
                </a:path>
                <a:path w="1052195" h="148589">
                  <a:moveTo>
                    <a:pt x="166039" y="0"/>
                  </a:moveTo>
                  <a:lnTo>
                    <a:pt x="100558" y="0"/>
                  </a:lnTo>
                  <a:lnTo>
                    <a:pt x="100558" y="148488"/>
                  </a:lnTo>
                  <a:lnTo>
                    <a:pt x="166039" y="148488"/>
                  </a:lnTo>
                  <a:lnTo>
                    <a:pt x="166039" y="0"/>
                  </a:lnTo>
                  <a:close/>
                </a:path>
                <a:path w="1052195" h="148589">
                  <a:moveTo>
                    <a:pt x="264388" y="0"/>
                  </a:moveTo>
                  <a:lnTo>
                    <a:pt x="198920" y="0"/>
                  </a:lnTo>
                  <a:lnTo>
                    <a:pt x="198920" y="148488"/>
                  </a:lnTo>
                  <a:lnTo>
                    <a:pt x="264388" y="148488"/>
                  </a:lnTo>
                  <a:lnTo>
                    <a:pt x="264388" y="0"/>
                  </a:lnTo>
                  <a:close/>
                </a:path>
                <a:path w="1052195" h="148589">
                  <a:moveTo>
                    <a:pt x="362839" y="0"/>
                  </a:moveTo>
                  <a:lnTo>
                    <a:pt x="297357" y="0"/>
                  </a:lnTo>
                  <a:lnTo>
                    <a:pt x="297357" y="148488"/>
                  </a:lnTo>
                  <a:lnTo>
                    <a:pt x="362839" y="148488"/>
                  </a:lnTo>
                  <a:lnTo>
                    <a:pt x="362839" y="0"/>
                  </a:lnTo>
                  <a:close/>
                </a:path>
                <a:path w="1052195" h="148589">
                  <a:moveTo>
                    <a:pt x="461289" y="0"/>
                  </a:moveTo>
                  <a:lnTo>
                    <a:pt x="395782" y="0"/>
                  </a:lnTo>
                  <a:lnTo>
                    <a:pt x="395782" y="148488"/>
                  </a:lnTo>
                  <a:lnTo>
                    <a:pt x="461289" y="148488"/>
                  </a:lnTo>
                  <a:lnTo>
                    <a:pt x="461289" y="0"/>
                  </a:lnTo>
                  <a:close/>
                </a:path>
                <a:path w="1052195" h="148589">
                  <a:moveTo>
                    <a:pt x="559727" y="0"/>
                  </a:moveTo>
                  <a:lnTo>
                    <a:pt x="494245" y="0"/>
                  </a:lnTo>
                  <a:lnTo>
                    <a:pt x="494245" y="148488"/>
                  </a:lnTo>
                  <a:lnTo>
                    <a:pt x="559727" y="148488"/>
                  </a:lnTo>
                  <a:lnTo>
                    <a:pt x="559727" y="0"/>
                  </a:lnTo>
                  <a:close/>
                </a:path>
                <a:path w="1052195" h="148589">
                  <a:moveTo>
                    <a:pt x="658126" y="0"/>
                  </a:moveTo>
                  <a:lnTo>
                    <a:pt x="592670" y="0"/>
                  </a:lnTo>
                  <a:lnTo>
                    <a:pt x="592670" y="148488"/>
                  </a:lnTo>
                  <a:lnTo>
                    <a:pt x="658126" y="148488"/>
                  </a:lnTo>
                  <a:lnTo>
                    <a:pt x="658126" y="0"/>
                  </a:lnTo>
                  <a:close/>
                </a:path>
                <a:path w="1052195" h="148589">
                  <a:moveTo>
                    <a:pt x="1051814" y="0"/>
                  </a:moveTo>
                  <a:lnTo>
                    <a:pt x="986332" y="0"/>
                  </a:lnTo>
                  <a:lnTo>
                    <a:pt x="986332" y="148488"/>
                  </a:lnTo>
                  <a:lnTo>
                    <a:pt x="1051814" y="148488"/>
                  </a:lnTo>
                  <a:lnTo>
                    <a:pt x="1051814" y="0"/>
                  </a:lnTo>
                  <a:close/>
                </a:path>
              </a:pathLst>
            </a:custGeom>
            <a:solidFill>
              <a:srgbClr val="BFBEBE"/>
            </a:solidFill>
          </p:spPr>
          <p:txBody>
            <a:bodyPr wrap="square" lIns="0" tIns="0" rIns="0" bIns="0" rtlCol="0"/>
            <a:lstStyle/>
            <a:p>
              <a:endParaRPr dirty="0"/>
            </a:p>
          </p:txBody>
        </p:sp>
        <p:sp>
          <p:nvSpPr>
            <p:cNvPr id="99" name="object 99"/>
            <p:cNvSpPr/>
            <p:nvPr/>
          </p:nvSpPr>
          <p:spPr>
            <a:xfrm>
              <a:off x="5096052" y="5037721"/>
              <a:ext cx="66040" cy="148590"/>
            </a:xfrm>
            <a:custGeom>
              <a:avLst/>
              <a:gdLst/>
              <a:ahLst/>
              <a:cxnLst/>
              <a:rect l="l" t="t" r="r" b="b"/>
              <a:pathLst>
                <a:path w="66039" h="148589">
                  <a:moveTo>
                    <a:pt x="65506" y="0"/>
                  </a:moveTo>
                  <a:lnTo>
                    <a:pt x="0" y="0"/>
                  </a:lnTo>
                  <a:lnTo>
                    <a:pt x="0" y="148488"/>
                  </a:lnTo>
                  <a:lnTo>
                    <a:pt x="65506" y="148488"/>
                  </a:lnTo>
                  <a:lnTo>
                    <a:pt x="65506" y="0"/>
                  </a:lnTo>
                  <a:close/>
                </a:path>
              </a:pathLst>
            </a:custGeom>
            <a:solidFill>
              <a:schemeClr val="accent1"/>
            </a:solidFill>
          </p:spPr>
          <p:txBody>
            <a:bodyPr wrap="square" lIns="0" tIns="0" rIns="0" bIns="0" rtlCol="0"/>
            <a:lstStyle/>
            <a:p>
              <a:endParaRPr dirty="0"/>
            </a:p>
          </p:txBody>
        </p:sp>
        <p:sp>
          <p:nvSpPr>
            <p:cNvPr id="100" name="object 100"/>
            <p:cNvSpPr/>
            <p:nvPr/>
          </p:nvSpPr>
          <p:spPr>
            <a:xfrm>
              <a:off x="3026968" y="5037721"/>
              <a:ext cx="2233295" cy="325755"/>
            </a:xfrm>
            <a:custGeom>
              <a:avLst/>
              <a:gdLst/>
              <a:ahLst/>
              <a:cxnLst/>
              <a:rect l="l" t="t" r="r" b="b"/>
              <a:pathLst>
                <a:path w="2233295" h="325754">
                  <a:moveTo>
                    <a:pt x="69811" y="176682"/>
                  </a:moveTo>
                  <a:lnTo>
                    <a:pt x="0" y="176682"/>
                  </a:lnTo>
                  <a:lnTo>
                    <a:pt x="0" y="325196"/>
                  </a:lnTo>
                  <a:lnTo>
                    <a:pt x="69811" y="325196"/>
                  </a:lnTo>
                  <a:lnTo>
                    <a:pt x="69811" y="176682"/>
                  </a:lnTo>
                  <a:close/>
                </a:path>
                <a:path w="2233295" h="325754">
                  <a:moveTo>
                    <a:pt x="953439" y="0"/>
                  </a:moveTo>
                  <a:lnTo>
                    <a:pt x="887933" y="0"/>
                  </a:lnTo>
                  <a:lnTo>
                    <a:pt x="887933" y="148488"/>
                  </a:lnTo>
                  <a:lnTo>
                    <a:pt x="953439" y="148488"/>
                  </a:lnTo>
                  <a:lnTo>
                    <a:pt x="953439" y="0"/>
                  </a:lnTo>
                  <a:close/>
                </a:path>
                <a:path w="2233295" h="325754">
                  <a:moveTo>
                    <a:pt x="1051902" y="176682"/>
                  </a:moveTo>
                  <a:lnTo>
                    <a:pt x="986396" y="176682"/>
                  </a:lnTo>
                  <a:lnTo>
                    <a:pt x="986396" y="325196"/>
                  </a:lnTo>
                  <a:lnTo>
                    <a:pt x="1051902" y="325196"/>
                  </a:lnTo>
                  <a:lnTo>
                    <a:pt x="1051902" y="176682"/>
                  </a:lnTo>
                  <a:close/>
                </a:path>
                <a:path w="2233295" h="325754">
                  <a:moveTo>
                    <a:pt x="1248702" y="176682"/>
                  </a:moveTo>
                  <a:lnTo>
                    <a:pt x="1183220" y="176682"/>
                  </a:lnTo>
                  <a:lnTo>
                    <a:pt x="1183220" y="325196"/>
                  </a:lnTo>
                  <a:lnTo>
                    <a:pt x="1248702" y="325196"/>
                  </a:lnTo>
                  <a:lnTo>
                    <a:pt x="1248702" y="176682"/>
                  </a:lnTo>
                  <a:close/>
                </a:path>
                <a:path w="2233295" h="325754">
                  <a:moveTo>
                    <a:pt x="1347127" y="176682"/>
                  </a:moveTo>
                  <a:lnTo>
                    <a:pt x="1281620" y="176682"/>
                  </a:lnTo>
                  <a:lnTo>
                    <a:pt x="1281620" y="325196"/>
                  </a:lnTo>
                  <a:lnTo>
                    <a:pt x="1347127" y="325196"/>
                  </a:lnTo>
                  <a:lnTo>
                    <a:pt x="1347127" y="176682"/>
                  </a:lnTo>
                  <a:close/>
                </a:path>
                <a:path w="2233295" h="325754">
                  <a:moveTo>
                    <a:pt x="1445615" y="176682"/>
                  </a:moveTo>
                  <a:lnTo>
                    <a:pt x="1380109" y="176682"/>
                  </a:lnTo>
                  <a:lnTo>
                    <a:pt x="1380109" y="325196"/>
                  </a:lnTo>
                  <a:lnTo>
                    <a:pt x="1445615" y="325196"/>
                  </a:lnTo>
                  <a:lnTo>
                    <a:pt x="1445615" y="176682"/>
                  </a:lnTo>
                  <a:close/>
                </a:path>
                <a:path w="2233295" h="325754">
                  <a:moveTo>
                    <a:pt x="1544015" y="176682"/>
                  </a:moveTo>
                  <a:lnTo>
                    <a:pt x="1478508" y="176682"/>
                  </a:lnTo>
                  <a:lnTo>
                    <a:pt x="1478508" y="325196"/>
                  </a:lnTo>
                  <a:lnTo>
                    <a:pt x="1544015" y="325196"/>
                  </a:lnTo>
                  <a:lnTo>
                    <a:pt x="1544015" y="176682"/>
                  </a:lnTo>
                  <a:close/>
                </a:path>
                <a:path w="2233295" h="325754">
                  <a:moveTo>
                    <a:pt x="1642414" y="176682"/>
                  </a:moveTo>
                  <a:lnTo>
                    <a:pt x="1576908" y="176682"/>
                  </a:lnTo>
                  <a:lnTo>
                    <a:pt x="1576908" y="325196"/>
                  </a:lnTo>
                  <a:lnTo>
                    <a:pt x="1642414" y="325196"/>
                  </a:lnTo>
                  <a:lnTo>
                    <a:pt x="1642414" y="176682"/>
                  </a:lnTo>
                  <a:close/>
                </a:path>
                <a:path w="2233295" h="325754">
                  <a:moveTo>
                    <a:pt x="1740839" y="176682"/>
                  </a:moveTo>
                  <a:lnTo>
                    <a:pt x="1675333" y="176682"/>
                  </a:lnTo>
                  <a:lnTo>
                    <a:pt x="1675333" y="325196"/>
                  </a:lnTo>
                  <a:lnTo>
                    <a:pt x="1740839" y="325196"/>
                  </a:lnTo>
                  <a:lnTo>
                    <a:pt x="1740839" y="176682"/>
                  </a:lnTo>
                  <a:close/>
                </a:path>
                <a:path w="2233295" h="325754">
                  <a:moveTo>
                    <a:pt x="1839277" y="176682"/>
                  </a:moveTo>
                  <a:lnTo>
                    <a:pt x="1773770" y="176682"/>
                  </a:lnTo>
                  <a:lnTo>
                    <a:pt x="1773770" y="325196"/>
                  </a:lnTo>
                  <a:lnTo>
                    <a:pt x="1839277" y="325196"/>
                  </a:lnTo>
                  <a:lnTo>
                    <a:pt x="1839277" y="176682"/>
                  </a:lnTo>
                  <a:close/>
                </a:path>
                <a:path w="2233295" h="325754">
                  <a:moveTo>
                    <a:pt x="1937677" y="176682"/>
                  </a:moveTo>
                  <a:lnTo>
                    <a:pt x="1872195" y="176682"/>
                  </a:lnTo>
                  <a:lnTo>
                    <a:pt x="1872195" y="325196"/>
                  </a:lnTo>
                  <a:lnTo>
                    <a:pt x="1937677" y="325196"/>
                  </a:lnTo>
                  <a:lnTo>
                    <a:pt x="1937677" y="176682"/>
                  </a:lnTo>
                  <a:close/>
                </a:path>
                <a:path w="2233295" h="325754">
                  <a:moveTo>
                    <a:pt x="2036127" y="0"/>
                  </a:moveTo>
                  <a:lnTo>
                    <a:pt x="1970620" y="0"/>
                  </a:lnTo>
                  <a:lnTo>
                    <a:pt x="1970620" y="148488"/>
                  </a:lnTo>
                  <a:lnTo>
                    <a:pt x="2036127" y="148488"/>
                  </a:lnTo>
                  <a:lnTo>
                    <a:pt x="2036127" y="0"/>
                  </a:lnTo>
                  <a:close/>
                </a:path>
                <a:path w="2233295" h="325754">
                  <a:moveTo>
                    <a:pt x="2232990" y="176682"/>
                  </a:moveTo>
                  <a:lnTo>
                    <a:pt x="2167483" y="176682"/>
                  </a:lnTo>
                  <a:lnTo>
                    <a:pt x="2167483" y="325196"/>
                  </a:lnTo>
                  <a:lnTo>
                    <a:pt x="2232990" y="325196"/>
                  </a:lnTo>
                  <a:lnTo>
                    <a:pt x="2232990" y="176682"/>
                  </a:lnTo>
                  <a:close/>
                </a:path>
              </a:pathLst>
            </a:custGeom>
            <a:solidFill>
              <a:srgbClr val="BFBEBE"/>
            </a:solidFill>
          </p:spPr>
          <p:txBody>
            <a:bodyPr wrap="square" lIns="0" tIns="0" rIns="0" bIns="0" rtlCol="0"/>
            <a:lstStyle/>
            <a:p>
              <a:endParaRPr dirty="0"/>
            </a:p>
          </p:txBody>
        </p:sp>
        <p:sp>
          <p:nvSpPr>
            <p:cNvPr id="101" name="object 101"/>
            <p:cNvSpPr/>
            <p:nvPr/>
          </p:nvSpPr>
          <p:spPr>
            <a:xfrm>
              <a:off x="3816476" y="5288698"/>
              <a:ext cx="66040" cy="74295"/>
            </a:xfrm>
            <a:custGeom>
              <a:avLst/>
              <a:gdLst/>
              <a:ahLst/>
              <a:cxnLst/>
              <a:rect l="l" t="t" r="r" b="b"/>
              <a:pathLst>
                <a:path w="66039" h="74295">
                  <a:moveTo>
                    <a:pt x="65455" y="0"/>
                  </a:moveTo>
                  <a:lnTo>
                    <a:pt x="0" y="0"/>
                  </a:lnTo>
                  <a:lnTo>
                    <a:pt x="0" y="74218"/>
                  </a:lnTo>
                  <a:lnTo>
                    <a:pt x="65455" y="74218"/>
                  </a:lnTo>
                  <a:lnTo>
                    <a:pt x="65455" y="0"/>
                  </a:lnTo>
                  <a:close/>
                </a:path>
              </a:pathLst>
            </a:custGeom>
            <a:solidFill>
              <a:schemeClr val="accent1"/>
            </a:solidFill>
          </p:spPr>
          <p:txBody>
            <a:bodyPr wrap="square" lIns="0" tIns="0" rIns="0" bIns="0" rtlCol="0"/>
            <a:lstStyle/>
            <a:p>
              <a:endParaRPr dirty="0"/>
            </a:p>
          </p:txBody>
        </p:sp>
        <p:sp>
          <p:nvSpPr>
            <p:cNvPr id="102" name="object 102"/>
            <p:cNvSpPr/>
            <p:nvPr/>
          </p:nvSpPr>
          <p:spPr>
            <a:xfrm>
              <a:off x="3718128" y="5214404"/>
              <a:ext cx="66040" cy="148590"/>
            </a:xfrm>
            <a:custGeom>
              <a:avLst/>
              <a:gdLst/>
              <a:ahLst/>
              <a:cxnLst/>
              <a:rect l="l" t="t" r="r" b="b"/>
              <a:pathLst>
                <a:path w="66039" h="148589">
                  <a:moveTo>
                    <a:pt x="65455" y="0"/>
                  </a:moveTo>
                  <a:lnTo>
                    <a:pt x="0" y="0"/>
                  </a:lnTo>
                  <a:lnTo>
                    <a:pt x="0" y="148513"/>
                  </a:lnTo>
                  <a:lnTo>
                    <a:pt x="65455" y="148513"/>
                  </a:lnTo>
                  <a:lnTo>
                    <a:pt x="65455" y="0"/>
                  </a:lnTo>
                  <a:close/>
                </a:path>
              </a:pathLst>
            </a:custGeom>
            <a:solidFill>
              <a:srgbClr val="BFBEBE"/>
            </a:solidFill>
          </p:spPr>
          <p:txBody>
            <a:bodyPr wrap="square" lIns="0" tIns="0" rIns="0" bIns="0" rtlCol="0"/>
            <a:lstStyle/>
            <a:p>
              <a:endParaRPr dirty="0"/>
            </a:p>
          </p:txBody>
        </p:sp>
        <p:sp>
          <p:nvSpPr>
            <p:cNvPr id="103" name="object 103"/>
            <p:cNvSpPr/>
            <p:nvPr/>
          </p:nvSpPr>
          <p:spPr>
            <a:xfrm>
              <a:off x="3619703" y="5214404"/>
              <a:ext cx="66040" cy="148590"/>
            </a:xfrm>
            <a:custGeom>
              <a:avLst/>
              <a:gdLst/>
              <a:ahLst/>
              <a:cxnLst/>
              <a:rect l="l" t="t" r="r" b="b"/>
              <a:pathLst>
                <a:path w="66039" h="148589">
                  <a:moveTo>
                    <a:pt x="65481" y="0"/>
                  </a:moveTo>
                  <a:lnTo>
                    <a:pt x="0" y="0"/>
                  </a:lnTo>
                  <a:lnTo>
                    <a:pt x="0" y="148513"/>
                  </a:lnTo>
                  <a:lnTo>
                    <a:pt x="65481" y="148513"/>
                  </a:lnTo>
                  <a:lnTo>
                    <a:pt x="65481" y="0"/>
                  </a:lnTo>
                  <a:close/>
                </a:path>
              </a:pathLst>
            </a:custGeom>
            <a:solidFill>
              <a:schemeClr val="accent1"/>
            </a:solidFill>
          </p:spPr>
          <p:txBody>
            <a:bodyPr wrap="square" lIns="0" tIns="0" rIns="0" bIns="0" rtlCol="0"/>
            <a:lstStyle/>
            <a:p>
              <a:endParaRPr dirty="0"/>
            </a:p>
          </p:txBody>
        </p:sp>
        <p:sp>
          <p:nvSpPr>
            <p:cNvPr id="104" name="object 104"/>
            <p:cNvSpPr/>
            <p:nvPr/>
          </p:nvSpPr>
          <p:spPr>
            <a:xfrm>
              <a:off x="3422815" y="5214403"/>
              <a:ext cx="164465" cy="148590"/>
            </a:xfrm>
            <a:custGeom>
              <a:avLst/>
              <a:gdLst/>
              <a:ahLst/>
              <a:cxnLst/>
              <a:rect l="l" t="t" r="r" b="b"/>
              <a:pathLst>
                <a:path w="164464" h="148589">
                  <a:moveTo>
                    <a:pt x="65481" y="0"/>
                  </a:moveTo>
                  <a:lnTo>
                    <a:pt x="0" y="0"/>
                  </a:lnTo>
                  <a:lnTo>
                    <a:pt x="0" y="148513"/>
                  </a:lnTo>
                  <a:lnTo>
                    <a:pt x="65481" y="148513"/>
                  </a:lnTo>
                  <a:lnTo>
                    <a:pt x="65481" y="0"/>
                  </a:lnTo>
                  <a:close/>
                </a:path>
                <a:path w="164464" h="148589">
                  <a:moveTo>
                    <a:pt x="163931" y="0"/>
                  </a:moveTo>
                  <a:lnTo>
                    <a:pt x="98425" y="0"/>
                  </a:lnTo>
                  <a:lnTo>
                    <a:pt x="98425" y="148513"/>
                  </a:lnTo>
                  <a:lnTo>
                    <a:pt x="163931" y="148513"/>
                  </a:lnTo>
                  <a:lnTo>
                    <a:pt x="163931" y="0"/>
                  </a:lnTo>
                  <a:close/>
                </a:path>
              </a:pathLst>
            </a:custGeom>
            <a:solidFill>
              <a:srgbClr val="BFBEBE"/>
            </a:solidFill>
          </p:spPr>
          <p:txBody>
            <a:bodyPr wrap="square" lIns="0" tIns="0" rIns="0" bIns="0" rtlCol="0"/>
            <a:lstStyle/>
            <a:p>
              <a:endParaRPr dirty="0"/>
            </a:p>
          </p:txBody>
        </p:sp>
        <p:sp>
          <p:nvSpPr>
            <p:cNvPr id="105" name="object 105"/>
            <p:cNvSpPr/>
            <p:nvPr/>
          </p:nvSpPr>
          <p:spPr>
            <a:xfrm>
              <a:off x="3324390" y="5214404"/>
              <a:ext cx="66040" cy="148590"/>
            </a:xfrm>
            <a:custGeom>
              <a:avLst/>
              <a:gdLst/>
              <a:ahLst/>
              <a:cxnLst/>
              <a:rect l="l" t="t" r="r" b="b"/>
              <a:pathLst>
                <a:path w="66039" h="148589">
                  <a:moveTo>
                    <a:pt x="65455" y="0"/>
                  </a:moveTo>
                  <a:lnTo>
                    <a:pt x="0" y="0"/>
                  </a:lnTo>
                  <a:lnTo>
                    <a:pt x="0" y="148513"/>
                  </a:lnTo>
                  <a:lnTo>
                    <a:pt x="65455" y="148513"/>
                  </a:lnTo>
                  <a:lnTo>
                    <a:pt x="65455" y="0"/>
                  </a:lnTo>
                  <a:close/>
                </a:path>
              </a:pathLst>
            </a:custGeom>
            <a:solidFill>
              <a:schemeClr val="accent1"/>
            </a:solidFill>
          </p:spPr>
          <p:txBody>
            <a:bodyPr wrap="square" lIns="0" tIns="0" rIns="0" bIns="0" rtlCol="0"/>
            <a:lstStyle/>
            <a:p>
              <a:endParaRPr dirty="0"/>
            </a:p>
          </p:txBody>
        </p:sp>
        <p:sp>
          <p:nvSpPr>
            <p:cNvPr id="106" name="object 106"/>
            <p:cNvSpPr/>
            <p:nvPr/>
          </p:nvSpPr>
          <p:spPr>
            <a:xfrm>
              <a:off x="3026968" y="4507534"/>
              <a:ext cx="2233295" cy="855980"/>
            </a:xfrm>
            <a:custGeom>
              <a:avLst/>
              <a:gdLst/>
              <a:ahLst/>
              <a:cxnLst/>
              <a:rect l="l" t="t" r="r" b="b"/>
              <a:pathLst>
                <a:path w="2233295" h="855979">
                  <a:moveTo>
                    <a:pt x="69811" y="0"/>
                  </a:moveTo>
                  <a:lnTo>
                    <a:pt x="0" y="0"/>
                  </a:lnTo>
                  <a:lnTo>
                    <a:pt x="0" y="148513"/>
                  </a:lnTo>
                  <a:lnTo>
                    <a:pt x="69811" y="148513"/>
                  </a:lnTo>
                  <a:lnTo>
                    <a:pt x="69811" y="0"/>
                  </a:lnTo>
                  <a:close/>
                </a:path>
                <a:path w="2233295" h="855979">
                  <a:moveTo>
                    <a:pt x="168300" y="706869"/>
                  </a:moveTo>
                  <a:lnTo>
                    <a:pt x="98488" y="706869"/>
                  </a:lnTo>
                  <a:lnTo>
                    <a:pt x="98488" y="855383"/>
                  </a:lnTo>
                  <a:lnTo>
                    <a:pt x="168300" y="855383"/>
                  </a:lnTo>
                  <a:lnTo>
                    <a:pt x="168300" y="706869"/>
                  </a:lnTo>
                  <a:close/>
                </a:path>
                <a:path w="2233295" h="855979">
                  <a:moveTo>
                    <a:pt x="168300" y="0"/>
                  </a:moveTo>
                  <a:lnTo>
                    <a:pt x="98488" y="0"/>
                  </a:lnTo>
                  <a:lnTo>
                    <a:pt x="98488" y="148513"/>
                  </a:lnTo>
                  <a:lnTo>
                    <a:pt x="168300" y="148513"/>
                  </a:lnTo>
                  <a:lnTo>
                    <a:pt x="168300" y="0"/>
                  </a:lnTo>
                  <a:close/>
                </a:path>
                <a:path w="2233295" h="855979">
                  <a:moveTo>
                    <a:pt x="264528" y="706869"/>
                  </a:moveTo>
                  <a:lnTo>
                    <a:pt x="199047" y="706869"/>
                  </a:lnTo>
                  <a:lnTo>
                    <a:pt x="199047" y="855383"/>
                  </a:lnTo>
                  <a:lnTo>
                    <a:pt x="264528" y="855383"/>
                  </a:lnTo>
                  <a:lnTo>
                    <a:pt x="264528" y="706869"/>
                  </a:lnTo>
                  <a:close/>
                </a:path>
                <a:path w="2233295" h="855979">
                  <a:moveTo>
                    <a:pt x="264528" y="0"/>
                  </a:moveTo>
                  <a:lnTo>
                    <a:pt x="199047" y="0"/>
                  </a:lnTo>
                  <a:lnTo>
                    <a:pt x="199047" y="148513"/>
                  </a:lnTo>
                  <a:lnTo>
                    <a:pt x="264528" y="148513"/>
                  </a:lnTo>
                  <a:lnTo>
                    <a:pt x="264528" y="0"/>
                  </a:lnTo>
                  <a:close/>
                </a:path>
                <a:path w="2233295" h="855979">
                  <a:moveTo>
                    <a:pt x="362877" y="0"/>
                  </a:moveTo>
                  <a:lnTo>
                    <a:pt x="297408" y="0"/>
                  </a:lnTo>
                  <a:lnTo>
                    <a:pt x="297408" y="148513"/>
                  </a:lnTo>
                  <a:lnTo>
                    <a:pt x="362877" y="148513"/>
                  </a:lnTo>
                  <a:lnTo>
                    <a:pt x="362877" y="0"/>
                  </a:lnTo>
                  <a:close/>
                </a:path>
                <a:path w="2233295" h="855979">
                  <a:moveTo>
                    <a:pt x="461327" y="0"/>
                  </a:moveTo>
                  <a:lnTo>
                    <a:pt x="395846" y="0"/>
                  </a:lnTo>
                  <a:lnTo>
                    <a:pt x="395846" y="148513"/>
                  </a:lnTo>
                  <a:lnTo>
                    <a:pt x="461327" y="148513"/>
                  </a:lnTo>
                  <a:lnTo>
                    <a:pt x="461327" y="0"/>
                  </a:lnTo>
                  <a:close/>
                </a:path>
                <a:path w="2233295" h="855979">
                  <a:moveTo>
                    <a:pt x="559777" y="0"/>
                  </a:moveTo>
                  <a:lnTo>
                    <a:pt x="494271" y="0"/>
                  </a:lnTo>
                  <a:lnTo>
                    <a:pt x="494271" y="148513"/>
                  </a:lnTo>
                  <a:lnTo>
                    <a:pt x="559777" y="148513"/>
                  </a:lnTo>
                  <a:lnTo>
                    <a:pt x="559777" y="0"/>
                  </a:lnTo>
                  <a:close/>
                </a:path>
                <a:path w="2233295" h="855979">
                  <a:moveTo>
                    <a:pt x="658215" y="0"/>
                  </a:moveTo>
                  <a:lnTo>
                    <a:pt x="592734" y="0"/>
                  </a:lnTo>
                  <a:lnTo>
                    <a:pt x="592734" y="148513"/>
                  </a:lnTo>
                  <a:lnTo>
                    <a:pt x="658215" y="148513"/>
                  </a:lnTo>
                  <a:lnTo>
                    <a:pt x="658215" y="0"/>
                  </a:lnTo>
                  <a:close/>
                </a:path>
                <a:path w="2233295" h="855979">
                  <a:moveTo>
                    <a:pt x="756615" y="0"/>
                  </a:moveTo>
                  <a:lnTo>
                    <a:pt x="691159" y="0"/>
                  </a:lnTo>
                  <a:lnTo>
                    <a:pt x="691159" y="148513"/>
                  </a:lnTo>
                  <a:lnTo>
                    <a:pt x="756615" y="148513"/>
                  </a:lnTo>
                  <a:lnTo>
                    <a:pt x="756615" y="0"/>
                  </a:lnTo>
                  <a:close/>
                </a:path>
                <a:path w="2233295" h="855979">
                  <a:moveTo>
                    <a:pt x="854964" y="0"/>
                  </a:moveTo>
                  <a:lnTo>
                    <a:pt x="789508" y="0"/>
                  </a:lnTo>
                  <a:lnTo>
                    <a:pt x="789508" y="148513"/>
                  </a:lnTo>
                  <a:lnTo>
                    <a:pt x="854964" y="148513"/>
                  </a:lnTo>
                  <a:lnTo>
                    <a:pt x="854964" y="0"/>
                  </a:lnTo>
                  <a:close/>
                </a:path>
                <a:path w="2233295" h="855979">
                  <a:moveTo>
                    <a:pt x="953439" y="706869"/>
                  </a:moveTo>
                  <a:lnTo>
                    <a:pt x="887933" y="706869"/>
                  </a:lnTo>
                  <a:lnTo>
                    <a:pt x="887933" y="855383"/>
                  </a:lnTo>
                  <a:lnTo>
                    <a:pt x="953439" y="855383"/>
                  </a:lnTo>
                  <a:lnTo>
                    <a:pt x="953439" y="706869"/>
                  </a:lnTo>
                  <a:close/>
                </a:path>
                <a:path w="2233295" h="855979">
                  <a:moveTo>
                    <a:pt x="953439" y="0"/>
                  </a:moveTo>
                  <a:lnTo>
                    <a:pt x="887933" y="0"/>
                  </a:lnTo>
                  <a:lnTo>
                    <a:pt x="887933" y="148513"/>
                  </a:lnTo>
                  <a:lnTo>
                    <a:pt x="953439" y="148513"/>
                  </a:lnTo>
                  <a:lnTo>
                    <a:pt x="953439" y="0"/>
                  </a:lnTo>
                  <a:close/>
                </a:path>
                <a:path w="2233295" h="855979">
                  <a:moveTo>
                    <a:pt x="1051902" y="0"/>
                  </a:moveTo>
                  <a:lnTo>
                    <a:pt x="986396" y="0"/>
                  </a:lnTo>
                  <a:lnTo>
                    <a:pt x="986396" y="148513"/>
                  </a:lnTo>
                  <a:lnTo>
                    <a:pt x="1051902" y="148513"/>
                  </a:lnTo>
                  <a:lnTo>
                    <a:pt x="1051902" y="0"/>
                  </a:lnTo>
                  <a:close/>
                </a:path>
                <a:path w="2233295" h="855979">
                  <a:moveTo>
                    <a:pt x="1150302" y="706869"/>
                  </a:moveTo>
                  <a:lnTo>
                    <a:pt x="1084821" y="706869"/>
                  </a:lnTo>
                  <a:lnTo>
                    <a:pt x="1084821" y="855383"/>
                  </a:lnTo>
                  <a:lnTo>
                    <a:pt x="1150302" y="855383"/>
                  </a:lnTo>
                  <a:lnTo>
                    <a:pt x="1150302" y="706869"/>
                  </a:lnTo>
                  <a:close/>
                </a:path>
                <a:path w="2233295" h="855979">
                  <a:moveTo>
                    <a:pt x="1150302" y="0"/>
                  </a:moveTo>
                  <a:lnTo>
                    <a:pt x="1084821" y="0"/>
                  </a:lnTo>
                  <a:lnTo>
                    <a:pt x="1084821" y="148513"/>
                  </a:lnTo>
                  <a:lnTo>
                    <a:pt x="1150302" y="148513"/>
                  </a:lnTo>
                  <a:lnTo>
                    <a:pt x="1150302" y="0"/>
                  </a:lnTo>
                  <a:close/>
                </a:path>
                <a:path w="2233295" h="855979">
                  <a:moveTo>
                    <a:pt x="1248702" y="0"/>
                  </a:moveTo>
                  <a:lnTo>
                    <a:pt x="1183220" y="0"/>
                  </a:lnTo>
                  <a:lnTo>
                    <a:pt x="1183220" y="148513"/>
                  </a:lnTo>
                  <a:lnTo>
                    <a:pt x="1248702" y="148513"/>
                  </a:lnTo>
                  <a:lnTo>
                    <a:pt x="1248702" y="0"/>
                  </a:lnTo>
                  <a:close/>
                </a:path>
                <a:path w="2233295" h="855979">
                  <a:moveTo>
                    <a:pt x="1347127" y="0"/>
                  </a:moveTo>
                  <a:lnTo>
                    <a:pt x="1281620" y="0"/>
                  </a:lnTo>
                  <a:lnTo>
                    <a:pt x="1281620" y="148513"/>
                  </a:lnTo>
                  <a:lnTo>
                    <a:pt x="1347127" y="148513"/>
                  </a:lnTo>
                  <a:lnTo>
                    <a:pt x="1347127" y="0"/>
                  </a:lnTo>
                  <a:close/>
                </a:path>
                <a:path w="2233295" h="855979">
                  <a:moveTo>
                    <a:pt x="1445615" y="0"/>
                  </a:moveTo>
                  <a:lnTo>
                    <a:pt x="1380109" y="0"/>
                  </a:lnTo>
                  <a:lnTo>
                    <a:pt x="1380109" y="148513"/>
                  </a:lnTo>
                  <a:lnTo>
                    <a:pt x="1445615" y="148513"/>
                  </a:lnTo>
                  <a:lnTo>
                    <a:pt x="1445615" y="0"/>
                  </a:lnTo>
                  <a:close/>
                </a:path>
                <a:path w="2233295" h="855979">
                  <a:moveTo>
                    <a:pt x="1544015" y="0"/>
                  </a:moveTo>
                  <a:lnTo>
                    <a:pt x="1478508" y="0"/>
                  </a:lnTo>
                  <a:lnTo>
                    <a:pt x="1478508" y="148513"/>
                  </a:lnTo>
                  <a:lnTo>
                    <a:pt x="1544015" y="148513"/>
                  </a:lnTo>
                  <a:lnTo>
                    <a:pt x="1544015" y="0"/>
                  </a:lnTo>
                  <a:close/>
                </a:path>
                <a:path w="2233295" h="855979">
                  <a:moveTo>
                    <a:pt x="1642414" y="0"/>
                  </a:moveTo>
                  <a:lnTo>
                    <a:pt x="1576908" y="0"/>
                  </a:lnTo>
                  <a:lnTo>
                    <a:pt x="1576908" y="148513"/>
                  </a:lnTo>
                  <a:lnTo>
                    <a:pt x="1642414" y="148513"/>
                  </a:lnTo>
                  <a:lnTo>
                    <a:pt x="1642414" y="0"/>
                  </a:lnTo>
                  <a:close/>
                </a:path>
                <a:path w="2233295" h="855979">
                  <a:moveTo>
                    <a:pt x="1740839" y="0"/>
                  </a:moveTo>
                  <a:lnTo>
                    <a:pt x="1675333" y="0"/>
                  </a:lnTo>
                  <a:lnTo>
                    <a:pt x="1675333" y="148513"/>
                  </a:lnTo>
                  <a:lnTo>
                    <a:pt x="1740839" y="148513"/>
                  </a:lnTo>
                  <a:lnTo>
                    <a:pt x="1740839" y="0"/>
                  </a:lnTo>
                  <a:close/>
                </a:path>
                <a:path w="2233295" h="855979">
                  <a:moveTo>
                    <a:pt x="1937677" y="0"/>
                  </a:moveTo>
                  <a:lnTo>
                    <a:pt x="1872195" y="0"/>
                  </a:lnTo>
                  <a:lnTo>
                    <a:pt x="1872195" y="148513"/>
                  </a:lnTo>
                  <a:lnTo>
                    <a:pt x="1937677" y="148513"/>
                  </a:lnTo>
                  <a:lnTo>
                    <a:pt x="1937677" y="0"/>
                  </a:lnTo>
                  <a:close/>
                </a:path>
                <a:path w="2233295" h="855979">
                  <a:moveTo>
                    <a:pt x="2036127" y="706869"/>
                  </a:moveTo>
                  <a:lnTo>
                    <a:pt x="1970620" y="706869"/>
                  </a:lnTo>
                  <a:lnTo>
                    <a:pt x="1970620" y="855383"/>
                  </a:lnTo>
                  <a:lnTo>
                    <a:pt x="2036127" y="855383"/>
                  </a:lnTo>
                  <a:lnTo>
                    <a:pt x="2036127" y="706869"/>
                  </a:lnTo>
                  <a:close/>
                </a:path>
                <a:path w="2233295" h="855979">
                  <a:moveTo>
                    <a:pt x="2134590" y="706869"/>
                  </a:moveTo>
                  <a:lnTo>
                    <a:pt x="2069084" y="706869"/>
                  </a:lnTo>
                  <a:lnTo>
                    <a:pt x="2069084" y="855383"/>
                  </a:lnTo>
                  <a:lnTo>
                    <a:pt x="2134590" y="855383"/>
                  </a:lnTo>
                  <a:lnTo>
                    <a:pt x="2134590" y="706869"/>
                  </a:lnTo>
                  <a:close/>
                </a:path>
                <a:path w="2233295" h="855979">
                  <a:moveTo>
                    <a:pt x="2134590" y="0"/>
                  </a:moveTo>
                  <a:lnTo>
                    <a:pt x="2069084" y="0"/>
                  </a:lnTo>
                  <a:lnTo>
                    <a:pt x="2069084" y="148513"/>
                  </a:lnTo>
                  <a:lnTo>
                    <a:pt x="2134590" y="148513"/>
                  </a:lnTo>
                  <a:lnTo>
                    <a:pt x="2134590" y="0"/>
                  </a:lnTo>
                  <a:close/>
                </a:path>
                <a:path w="2233295" h="855979">
                  <a:moveTo>
                    <a:pt x="2232990" y="0"/>
                  </a:moveTo>
                  <a:lnTo>
                    <a:pt x="2167483" y="0"/>
                  </a:lnTo>
                  <a:lnTo>
                    <a:pt x="2167483" y="148513"/>
                  </a:lnTo>
                  <a:lnTo>
                    <a:pt x="2232990" y="148513"/>
                  </a:lnTo>
                  <a:lnTo>
                    <a:pt x="2232990" y="0"/>
                  </a:lnTo>
                  <a:close/>
                </a:path>
              </a:pathLst>
            </a:custGeom>
            <a:solidFill>
              <a:srgbClr val="BFBEBE"/>
            </a:solidFill>
          </p:spPr>
          <p:txBody>
            <a:bodyPr wrap="square" lIns="0" tIns="0" rIns="0" bIns="0" rtlCol="0"/>
            <a:lstStyle/>
            <a:p>
              <a:endParaRPr dirty="0"/>
            </a:p>
          </p:txBody>
        </p:sp>
        <p:sp>
          <p:nvSpPr>
            <p:cNvPr id="107" name="object 107"/>
            <p:cNvSpPr/>
            <p:nvPr/>
          </p:nvSpPr>
          <p:spPr>
            <a:xfrm>
              <a:off x="3914902" y="4507534"/>
              <a:ext cx="66040" cy="148590"/>
            </a:xfrm>
            <a:custGeom>
              <a:avLst/>
              <a:gdLst/>
              <a:ahLst/>
              <a:cxnLst/>
              <a:rect l="l" t="t" r="r" b="b"/>
              <a:pathLst>
                <a:path w="66039" h="148589">
                  <a:moveTo>
                    <a:pt x="65506" y="98996"/>
                  </a:moveTo>
                  <a:lnTo>
                    <a:pt x="0" y="98996"/>
                  </a:lnTo>
                  <a:lnTo>
                    <a:pt x="0" y="148513"/>
                  </a:lnTo>
                  <a:lnTo>
                    <a:pt x="65506" y="148513"/>
                  </a:lnTo>
                  <a:lnTo>
                    <a:pt x="65506" y="98996"/>
                  </a:lnTo>
                  <a:close/>
                </a:path>
                <a:path w="66039" h="148589">
                  <a:moveTo>
                    <a:pt x="65506" y="0"/>
                  </a:moveTo>
                  <a:lnTo>
                    <a:pt x="0" y="0"/>
                  </a:lnTo>
                  <a:lnTo>
                    <a:pt x="0" y="49517"/>
                  </a:lnTo>
                  <a:lnTo>
                    <a:pt x="65506" y="49517"/>
                  </a:lnTo>
                  <a:lnTo>
                    <a:pt x="65506" y="0"/>
                  </a:lnTo>
                  <a:close/>
                </a:path>
              </a:pathLst>
            </a:custGeom>
            <a:solidFill>
              <a:srgbClr val="7C449A"/>
            </a:solidFill>
          </p:spPr>
          <p:txBody>
            <a:bodyPr wrap="square" lIns="0" tIns="0" rIns="0" bIns="0" rtlCol="0"/>
            <a:lstStyle/>
            <a:p>
              <a:endParaRPr dirty="0"/>
            </a:p>
          </p:txBody>
        </p:sp>
      </p:grpSp>
      <p:sp>
        <p:nvSpPr>
          <p:cNvPr id="108" name="object 108"/>
          <p:cNvSpPr/>
          <p:nvPr/>
        </p:nvSpPr>
        <p:spPr>
          <a:xfrm>
            <a:off x="3192634" y="4944776"/>
            <a:ext cx="66040" cy="74295"/>
          </a:xfrm>
          <a:custGeom>
            <a:avLst/>
            <a:gdLst/>
            <a:ahLst/>
            <a:cxnLst/>
            <a:rect l="l" t="t" r="r" b="b"/>
            <a:pathLst>
              <a:path w="66039" h="74295">
                <a:moveTo>
                  <a:pt x="0" y="74295"/>
                </a:moveTo>
                <a:lnTo>
                  <a:pt x="65455" y="74295"/>
                </a:lnTo>
                <a:lnTo>
                  <a:pt x="65455" y="0"/>
                </a:lnTo>
                <a:lnTo>
                  <a:pt x="0" y="0"/>
                </a:lnTo>
                <a:lnTo>
                  <a:pt x="0" y="74295"/>
                </a:lnTo>
                <a:close/>
              </a:path>
            </a:pathLst>
          </a:custGeom>
          <a:solidFill>
            <a:srgbClr val="BFBEBE"/>
          </a:solidFill>
        </p:spPr>
        <p:txBody>
          <a:bodyPr wrap="square" lIns="0" tIns="0" rIns="0" bIns="0" rtlCol="0"/>
          <a:lstStyle/>
          <a:p>
            <a:endParaRPr dirty="0"/>
          </a:p>
        </p:txBody>
      </p:sp>
      <p:sp>
        <p:nvSpPr>
          <p:cNvPr id="109" name="object 109"/>
          <p:cNvSpPr/>
          <p:nvPr/>
        </p:nvSpPr>
        <p:spPr>
          <a:xfrm>
            <a:off x="3291059" y="5525966"/>
            <a:ext cx="66040" cy="74930"/>
          </a:xfrm>
          <a:custGeom>
            <a:avLst/>
            <a:gdLst/>
            <a:ahLst/>
            <a:cxnLst/>
            <a:rect l="l" t="t" r="r" b="b"/>
            <a:pathLst>
              <a:path w="66039" h="74929">
                <a:moveTo>
                  <a:pt x="0" y="74345"/>
                </a:moveTo>
                <a:lnTo>
                  <a:pt x="65506" y="74345"/>
                </a:lnTo>
                <a:lnTo>
                  <a:pt x="65506" y="0"/>
                </a:lnTo>
                <a:lnTo>
                  <a:pt x="0" y="0"/>
                </a:lnTo>
                <a:lnTo>
                  <a:pt x="0" y="74345"/>
                </a:lnTo>
                <a:close/>
              </a:path>
            </a:pathLst>
          </a:custGeom>
          <a:solidFill>
            <a:srgbClr val="BFBEBE"/>
          </a:solidFill>
        </p:spPr>
        <p:txBody>
          <a:bodyPr wrap="square" lIns="0" tIns="0" rIns="0" bIns="0" rtlCol="0"/>
          <a:lstStyle/>
          <a:p>
            <a:endParaRPr dirty="0"/>
          </a:p>
        </p:txBody>
      </p:sp>
      <p:grpSp>
        <p:nvGrpSpPr>
          <p:cNvPr id="110" name="object 110"/>
          <p:cNvGrpSpPr/>
          <p:nvPr/>
        </p:nvGrpSpPr>
        <p:grpSpPr>
          <a:xfrm>
            <a:off x="2403125" y="5172563"/>
            <a:ext cx="2233295" cy="502284"/>
            <a:chOff x="3026968" y="5442191"/>
            <a:chExt cx="2233295" cy="502284"/>
          </a:xfrm>
        </p:grpSpPr>
        <p:sp>
          <p:nvSpPr>
            <p:cNvPr id="111" name="object 111"/>
            <p:cNvSpPr/>
            <p:nvPr/>
          </p:nvSpPr>
          <p:spPr>
            <a:xfrm>
              <a:off x="4013365" y="5442191"/>
              <a:ext cx="951865" cy="148590"/>
            </a:xfrm>
            <a:custGeom>
              <a:avLst/>
              <a:gdLst/>
              <a:ahLst/>
              <a:cxnLst/>
              <a:rect l="l" t="t" r="r" b="b"/>
              <a:pathLst>
                <a:path w="951864" h="148589">
                  <a:moveTo>
                    <a:pt x="65506" y="0"/>
                  </a:moveTo>
                  <a:lnTo>
                    <a:pt x="0" y="0"/>
                  </a:lnTo>
                  <a:lnTo>
                    <a:pt x="0" y="148539"/>
                  </a:lnTo>
                  <a:lnTo>
                    <a:pt x="65506" y="148539"/>
                  </a:lnTo>
                  <a:lnTo>
                    <a:pt x="65506" y="0"/>
                  </a:lnTo>
                  <a:close/>
                </a:path>
                <a:path w="951864" h="148589">
                  <a:moveTo>
                    <a:pt x="262305" y="0"/>
                  </a:moveTo>
                  <a:lnTo>
                    <a:pt x="196824" y="0"/>
                  </a:lnTo>
                  <a:lnTo>
                    <a:pt x="196824" y="148539"/>
                  </a:lnTo>
                  <a:lnTo>
                    <a:pt x="262305" y="148539"/>
                  </a:lnTo>
                  <a:lnTo>
                    <a:pt x="262305" y="0"/>
                  </a:lnTo>
                  <a:close/>
                </a:path>
                <a:path w="951864" h="148589">
                  <a:moveTo>
                    <a:pt x="360730" y="0"/>
                  </a:moveTo>
                  <a:lnTo>
                    <a:pt x="295224" y="0"/>
                  </a:lnTo>
                  <a:lnTo>
                    <a:pt x="295224" y="148539"/>
                  </a:lnTo>
                  <a:lnTo>
                    <a:pt x="360730" y="148539"/>
                  </a:lnTo>
                  <a:lnTo>
                    <a:pt x="360730" y="0"/>
                  </a:lnTo>
                  <a:close/>
                </a:path>
                <a:path w="951864" h="148589">
                  <a:moveTo>
                    <a:pt x="459219" y="0"/>
                  </a:moveTo>
                  <a:lnTo>
                    <a:pt x="393712" y="0"/>
                  </a:lnTo>
                  <a:lnTo>
                    <a:pt x="393712" y="148539"/>
                  </a:lnTo>
                  <a:lnTo>
                    <a:pt x="459219" y="148539"/>
                  </a:lnTo>
                  <a:lnTo>
                    <a:pt x="459219" y="0"/>
                  </a:lnTo>
                  <a:close/>
                </a:path>
                <a:path w="951864" h="148589">
                  <a:moveTo>
                    <a:pt x="557618" y="0"/>
                  </a:moveTo>
                  <a:lnTo>
                    <a:pt x="492112" y="0"/>
                  </a:lnTo>
                  <a:lnTo>
                    <a:pt x="492112" y="148539"/>
                  </a:lnTo>
                  <a:lnTo>
                    <a:pt x="557618" y="148539"/>
                  </a:lnTo>
                  <a:lnTo>
                    <a:pt x="557618" y="0"/>
                  </a:lnTo>
                  <a:close/>
                </a:path>
                <a:path w="951864" h="148589">
                  <a:moveTo>
                    <a:pt x="656018" y="0"/>
                  </a:moveTo>
                  <a:lnTo>
                    <a:pt x="590511" y="0"/>
                  </a:lnTo>
                  <a:lnTo>
                    <a:pt x="590511" y="148539"/>
                  </a:lnTo>
                  <a:lnTo>
                    <a:pt x="656018" y="148539"/>
                  </a:lnTo>
                  <a:lnTo>
                    <a:pt x="656018" y="0"/>
                  </a:lnTo>
                  <a:close/>
                </a:path>
                <a:path w="951864" h="148589">
                  <a:moveTo>
                    <a:pt x="754443" y="0"/>
                  </a:moveTo>
                  <a:lnTo>
                    <a:pt x="688936" y="0"/>
                  </a:lnTo>
                  <a:lnTo>
                    <a:pt x="688936" y="148539"/>
                  </a:lnTo>
                  <a:lnTo>
                    <a:pt x="754443" y="148539"/>
                  </a:lnTo>
                  <a:lnTo>
                    <a:pt x="754443" y="0"/>
                  </a:lnTo>
                  <a:close/>
                </a:path>
                <a:path w="951864" h="148589">
                  <a:moveTo>
                    <a:pt x="852881" y="0"/>
                  </a:moveTo>
                  <a:lnTo>
                    <a:pt x="787374" y="0"/>
                  </a:lnTo>
                  <a:lnTo>
                    <a:pt x="787374" y="148539"/>
                  </a:lnTo>
                  <a:lnTo>
                    <a:pt x="852881" y="148539"/>
                  </a:lnTo>
                  <a:lnTo>
                    <a:pt x="852881" y="0"/>
                  </a:lnTo>
                  <a:close/>
                </a:path>
                <a:path w="951864" h="148589">
                  <a:moveTo>
                    <a:pt x="951280" y="0"/>
                  </a:moveTo>
                  <a:lnTo>
                    <a:pt x="885799" y="0"/>
                  </a:lnTo>
                  <a:lnTo>
                    <a:pt x="885799" y="148539"/>
                  </a:lnTo>
                  <a:lnTo>
                    <a:pt x="951280" y="148539"/>
                  </a:lnTo>
                  <a:lnTo>
                    <a:pt x="951280" y="0"/>
                  </a:lnTo>
                  <a:close/>
                </a:path>
              </a:pathLst>
            </a:custGeom>
            <a:solidFill>
              <a:srgbClr val="BFBEBE"/>
            </a:solidFill>
          </p:spPr>
          <p:txBody>
            <a:bodyPr wrap="square" lIns="0" tIns="0" rIns="0" bIns="0" rtlCol="0"/>
            <a:lstStyle/>
            <a:p>
              <a:endParaRPr dirty="0"/>
            </a:p>
          </p:txBody>
        </p:sp>
        <p:sp>
          <p:nvSpPr>
            <p:cNvPr id="112" name="object 112"/>
            <p:cNvSpPr/>
            <p:nvPr/>
          </p:nvSpPr>
          <p:spPr>
            <a:xfrm>
              <a:off x="4013365" y="5442280"/>
              <a:ext cx="66040" cy="49530"/>
            </a:xfrm>
            <a:custGeom>
              <a:avLst/>
              <a:gdLst/>
              <a:ahLst/>
              <a:cxnLst/>
              <a:rect l="l" t="t" r="r" b="b"/>
              <a:pathLst>
                <a:path w="66039" h="49529">
                  <a:moveTo>
                    <a:pt x="65481" y="0"/>
                  </a:moveTo>
                  <a:lnTo>
                    <a:pt x="0" y="0"/>
                  </a:lnTo>
                  <a:lnTo>
                    <a:pt x="0" y="49466"/>
                  </a:lnTo>
                  <a:lnTo>
                    <a:pt x="65481" y="49466"/>
                  </a:lnTo>
                  <a:lnTo>
                    <a:pt x="65481" y="0"/>
                  </a:lnTo>
                  <a:close/>
                </a:path>
              </a:pathLst>
            </a:custGeom>
            <a:solidFill>
              <a:srgbClr val="7C449A"/>
            </a:solidFill>
          </p:spPr>
          <p:txBody>
            <a:bodyPr wrap="square" lIns="0" tIns="0" rIns="0" bIns="0" rtlCol="0"/>
            <a:lstStyle/>
            <a:p>
              <a:endParaRPr dirty="0"/>
            </a:p>
          </p:txBody>
        </p:sp>
        <p:sp>
          <p:nvSpPr>
            <p:cNvPr id="113" name="object 113"/>
            <p:cNvSpPr/>
            <p:nvPr/>
          </p:nvSpPr>
          <p:spPr>
            <a:xfrm>
              <a:off x="3026968" y="5442191"/>
              <a:ext cx="2233295" cy="325755"/>
            </a:xfrm>
            <a:custGeom>
              <a:avLst/>
              <a:gdLst/>
              <a:ahLst/>
              <a:cxnLst/>
              <a:rect l="l" t="t" r="r" b="b"/>
              <a:pathLst>
                <a:path w="2233295" h="325754">
                  <a:moveTo>
                    <a:pt x="69811" y="0"/>
                  </a:moveTo>
                  <a:lnTo>
                    <a:pt x="0" y="0"/>
                  </a:lnTo>
                  <a:lnTo>
                    <a:pt x="0" y="148539"/>
                  </a:lnTo>
                  <a:lnTo>
                    <a:pt x="69811" y="148539"/>
                  </a:lnTo>
                  <a:lnTo>
                    <a:pt x="69811" y="0"/>
                  </a:lnTo>
                  <a:close/>
                </a:path>
                <a:path w="2233295" h="325754">
                  <a:moveTo>
                    <a:pt x="168300" y="0"/>
                  </a:moveTo>
                  <a:lnTo>
                    <a:pt x="98488" y="0"/>
                  </a:lnTo>
                  <a:lnTo>
                    <a:pt x="98488" y="148539"/>
                  </a:lnTo>
                  <a:lnTo>
                    <a:pt x="168300" y="148539"/>
                  </a:lnTo>
                  <a:lnTo>
                    <a:pt x="168300" y="0"/>
                  </a:lnTo>
                  <a:close/>
                </a:path>
                <a:path w="2233295" h="325754">
                  <a:moveTo>
                    <a:pt x="264528" y="0"/>
                  </a:moveTo>
                  <a:lnTo>
                    <a:pt x="199047" y="0"/>
                  </a:lnTo>
                  <a:lnTo>
                    <a:pt x="199047" y="148539"/>
                  </a:lnTo>
                  <a:lnTo>
                    <a:pt x="264528" y="148539"/>
                  </a:lnTo>
                  <a:lnTo>
                    <a:pt x="264528" y="0"/>
                  </a:lnTo>
                  <a:close/>
                </a:path>
                <a:path w="2233295" h="325754">
                  <a:moveTo>
                    <a:pt x="362877" y="0"/>
                  </a:moveTo>
                  <a:lnTo>
                    <a:pt x="297408" y="0"/>
                  </a:lnTo>
                  <a:lnTo>
                    <a:pt x="297408" y="148539"/>
                  </a:lnTo>
                  <a:lnTo>
                    <a:pt x="362877" y="148539"/>
                  </a:lnTo>
                  <a:lnTo>
                    <a:pt x="362877" y="0"/>
                  </a:lnTo>
                  <a:close/>
                </a:path>
                <a:path w="2233295" h="325754">
                  <a:moveTo>
                    <a:pt x="461327" y="0"/>
                  </a:moveTo>
                  <a:lnTo>
                    <a:pt x="395846" y="0"/>
                  </a:lnTo>
                  <a:lnTo>
                    <a:pt x="395846" y="148539"/>
                  </a:lnTo>
                  <a:lnTo>
                    <a:pt x="461327" y="148539"/>
                  </a:lnTo>
                  <a:lnTo>
                    <a:pt x="461327" y="0"/>
                  </a:lnTo>
                  <a:close/>
                </a:path>
                <a:path w="2233295" h="325754">
                  <a:moveTo>
                    <a:pt x="559777" y="0"/>
                  </a:moveTo>
                  <a:lnTo>
                    <a:pt x="494271" y="0"/>
                  </a:lnTo>
                  <a:lnTo>
                    <a:pt x="494271" y="148539"/>
                  </a:lnTo>
                  <a:lnTo>
                    <a:pt x="559777" y="148539"/>
                  </a:lnTo>
                  <a:lnTo>
                    <a:pt x="559777" y="0"/>
                  </a:lnTo>
                  <a:close/>
                </a:path>
                <a:path w="2233295" h="325754">
                  <a:moveTo>
                    <a:pt x="658215" y="0"/>
                  </a:moveTo>
                  <a:lnTo>
                    <a:pt x="592734" y="0"/>
                  </a:lnTo>
                  <a:lnTo>
                    <a:pt x="592734" y="148539"/>
                  </a:lnTo>
                  <a:lnTo>
                    <a:pt x="658215" y="148539"/>
                  </a:lnTo>
                  <a:lnTo>
                    <a:pt x="658215" y="0"/>
                  </a:lnTo>
                  <a:close/>
                </a:path>
                <a:path w="2233295" h="325754">
                  <a:moveTo>
                    <a:pt x="756615" y="0"/>
                  </a:moveTo>
                  <a:lnTo>
                    <a:pt x="691159" y="0"/>
                  </a:lnTo>
                  <a:lnTo>
                    <a:pt x="691159" y="148539"/>
                  </a:lnTo>
                  <a:lnTo>
                    <a:pt x="756615" y="148539"/>
                  </a:lnTo>
                  <a:lnTo>
                    <a:pt x="756615" y="0"/>
                  </a:lnTo>
                  <a:close/>
                </a:path>
                <a:path w="2233295" h="325754">
                  <a:moveTo>
                    <a:pt x="854964" y="0"/>
                  </a:moveTo>
                  <a:lnTo>
                    <a:pt x="789508" y="0"/>
                  </a:lnTo>
                  <a:lnTo>
                    <a:pt x="789508" y="148539"/>
                  </a:lnTo>
                  <a:lnTo>
                    <a:pt x="854964" y="148539"/>
                  </a:lnTo>
                  <a:lnTo>
                    <a:pt x="854964" y="0"/>
                  </a:lnTo>
                  <a:close/>
                </a:path>
                <a:path w="2233295" h="325754">
                  <a:moveTo>
                    <a:pt x="953439" y="0"/>
                  </a:moveTo>
                  <a:lnTo>
                    <a:pt x="887933" y="0"/>
                  </a:lnTo>
                  <a:lnTo>
                    <a:pt x="887933" y="148539"/>
                  </a:lnTo>
                  <a:lnTo>
                    <a:pt x="953439" y="148539"/>
                  </a:lnTo>
                  <a:lnTo>
                    <a:pt x="953439" y="0"/>
                  </a:lnTo>
                  <a:close/>
                </a:path>
                <a:path w="2233295" h="325754">
                  <a:moveTo>
                    <a:pt x="1150302" y="0"/>
                  </a:moveTo>
                  <a:lnTo>
                    <a:pt x="1084821" y="0"/>
                  </a:lnTo>
                  <a:lnTo>
                    <a:pt x="1084821" y="148539"/>
                  </a:lnTo>
                  <a:lnTo>
                    <a:pt x="1150302" y="148539"/>
                  </a:lnTo>
                  <a:lnTo>
                    <a:pt x="1150302" y="0"/>
                  </a:lnTo>
                  <a:close/>
                </a:path>
                <a:path w="2233295" h="325754">
                  <a:moveTo>
                    <a:pt x="1937677" y="176695"/>
                  </a:moveTo>
                  <a:lnTo>
                    <a:pt x="1872195" y="176695"/>
                  </a:lnTo>
                  <a:lnTo>
                    <a:pt x="1872195" y="325285"/>
                  </a:lnTo>
                  <a:lnTo>
                    <a:pt x="1937677" y="325285"/>
                  </a:lnTo>
                  <a:lnTo>
                    <a:pt x="1937677" y="176695"/>
                  </a:lnTo>
                  <a:close/>
                </a:path>
                <a:path w="2233295" h="325754">
                  <a:moveTo>
                    <a:pt x="2036127" y="0"/>
                  </a:moveTo>
                  <a:lnTo>
                    <a:pt x="1970620" y="0"/>
                  </a:lnTo>
                  <a:lnTo>
                    <a:pt x="1970620" y="148539"/>
                  </a:lnTo>
                  <a:lnTo>
                    <a:pt x="2036127" y="148539"/>
                  </a:lnTo>
                  <a:lnTo>
                    <a:pt x="2036127" y="0"/>
                  </a:lnTo>
                  <a:close/>
                </a:path>
                <a:path w="2233295" h="325754">
                  <a:moveTo>
                    <a:pt x="2134590" y="0"/>
                  </a:moveTo>
                  <a:lnTo>
                    <a:pt x="2069084" y="0"/>
                  </a:lnTo>
                  <a:lnTo>
                    <a:pt x="2069084" y="148539"/>
                  </a:lnTo>
                  <a:lnTo>
                    <a:pt x="2134590" y="148539"/>
                  </a:lnTo>
                  <a:lnTo>
                    <a:pt x="2134590" y="0"/>
                  </a:lnTo>
                  <a:close/>
                </a:path>
                <a:path w="2233295" h="325754">
                  <a:moveTo>
                    <a:pt x="2232990" y="0"/>
                  </a:moveTo>
                  <a:lnTo>
                    <a:pt x="2167483" y="0"/>
                  </a:lnTo>
                  <a:lnTo>
                    <a:pt x="2167483" y="148539"/>
                  </a:lnTo>
                  <a:lnTo>
                    <a:pt x="2232990" y="148539"/>
                  </a:lnTo>
                  <a:lnTo>
                    <a:pt x="2232990" y="0"/>
                  </a:lnTo>
                  <a:close/>
                </a:path>
              </a:pathLst>
            </a:custGeom>
            <a:solidFill>
              <a:srgbClr val="BFBEBE"/>
            </a:solidFill>
          </p:spPr>
          <p:txBody>
            <a:bodyPr wrap="square" lIns="0" tIns="0" rIns="0" bIns="0" rtlCol="0"/>
            <a:lstStyle/>
            <a:p>
              <a:endParaRPr dirty="0"/>
            </a:p>
          </p:txBody>
        </p:sp>
        <p:sp>
          <p:nvSpPr>
            <p:cNvPr id="114" name="object 114"/>
            <p:cNvSpPr/>
            <p:nvPr/>
          </p:nvSpPr>
          <p:spPr>
            <a:xfrm>
              <a:off x="4899139" y="5618962"/>
              <a:ext cx="66040" cy="148590"/>
            </a:xfrm>
            <a:custGeom>
              <a:avLst/>
              <a:gdLst/>
              <a:ahLst/>
              <a:cxnLst/>
              <a:rect l="l" t="t" r="r" b="b"/>
              <a:pathLst>
                <a:path w="66039" h="148589">
                  <a:moveTo>
                    <a:pt x="65506" y="98996"/>
                  </a:moveTo>
                  <a:lnTo>
                    <a:pt x="0" y="98996"/>
                  </a:lnTo>
                  <a:lnTo>
                    <a:pt x="0" y="148513"/>
                  </a:lnTo>
                  <a:lnTo>
                    <a:pt x="65506" y="148513"/>
                  </a:lnTo>
                  <a:lnTo>
                    <a:pt x="65506" y="98996"/>
                  </a:lnTo>
                  <a:close/>
                </a:path>
                <a:path w="66039" h="148589">
                  <a:moveTo>
                    <a:pt x="65506" y="0"/>
                  </a:moveTo>
                  <a:lnTo>
                    <a:pt x="25" y="0"/>
                  </a:lnTo>
                  <a:lnTo>
                    <a:pt x="25" y="49517"/>
                  </a:lnTo>
                  <a:lnTo>
                    <a:pt x="65506" y="49517"/>
                  </a:lnTo>
                  <a:lnTo>
                    <a:pt x="65506" y="0"/>
                  </a:lnTo>
                  <a:close/>
                </a:path>
              </a:pathLst>
            </a:custGeom>
            <a:solidFill>
              <a:srgbClr val="020303"/>
            </a:solidFill>
          </p:spPr>
          <p:txBody>
            <a:bodyPr wrap="square" lIns="0" tIns="0" rIns="0" bIns="0" rtlCol="0"/>
            <a:lstStyle/>
            <a:p>
              <a:endParaRPr dirty="0"/>
            </a:p>
          </p:txBody>
        </p:sp>
        <p:sp>
          <p:nvSpPr>
            <p:cNvPr id="115" name="object 115"/>
            <p:cNvSpPr/>
            <p:nvPr/>
          </p:nvSpPr>
          <p:spPr>
            <a:xfrm>
              <a:off x="3026968" y="5618886"/>
              <a:ext cx="2233295" cy="148590"/>
            </a:xfrm>
            <a:custGeom>
              <a:avLst/>
              <a:gdLst/>
              <a:ahLst/>
              <a:cxnLst/>
              <a:rect l="l" t="t" r="r" b="b"/>
              <a:pathLst>
                <a:path w="2233295" h="148589">
                  <a:moveTo>
                    <a:pt x="69811" y="0"/>
                  </a:moveTo>
                  <a:lnTo>
                    <a:pt x="0" y="0"/>
                  </a:lnTo>
                  <a:lnTo>
                    <a:pt x="0" y="148590"/>
                  </a:lnTo>
                  <a:lnTo>
                    <a:pt x="69811" y="148590"/>
                  </a:lnTo>
                  <a:lnTo>
                    <a:pt x="69811" y="0"/>
                  </a:lnTo>
                  <a:close/>
                </a:path>
                <a:path w="2233295" h="148589">
                  <a:moveTo>
                    <a:pt x="362877" y="0"/>
                  </a:moveTo>
                  <a:lnTo>
                    <a:pt x="297408" y="0"/>
                  </a:lnTo>
                  <a:lnTo>
                    <a:pt x="297408" y="67424"/>
                  </a:lnTo>
                  <a:lnTo>
                    <a:pt x="362877" y="67424"/>
                  </a:lnTo>
                  <a:lnTo>
                    <a:pt x="362877" y="0"/>
                  </a:lnTo>
                  <a:close/>
                </a:path>
                <a:path w="2233295" h="148589">
                  <a:moveTo>
                    <a:pt x="461327" y="0"/>
                  </a:moveTo>
                  <a:lnTo>
                    <a:pt x="395846" y="0"/>
                  </a:lnTo>
                  <a:lnTo>
                    <a:pt x="395846" y="148590"/>
                  </a:lnTo>
                  <a:lnTo>
                    <a:pt x="461327" y="148590"/>
                  </a:lnTo>
                  <a:lnTo>
                    <a:pt x="461327" y="0"/>
                  </a:lnTo>
                  <a:close/>
                </a:path>
                <a:path w="2233295" h="148589">
                  <a:moveTo>
                    <a:pt x="559777" y="0"/>
                  </a:moveTo>
                  <a:lnTo>
                    <a:pt x="494271" y="0"/>
                  </a:lnTo>
                  <a:lnTo>
                    <a:pt x="494271" y="148590"/>
                  </a:lnTo>
                  <a:lnTo>
                    <a:pt x="559777" y="148590"/>
                  </a:lnTo>
                  <a:lnTo>
                    <a:pt x="559777" y="0"/>
                  </a:lnTo>
                  <a:close/>
                </a:path>
                <a:path w="2233295" h="148589">
                  <a:moveTo>
                    <a:pt x="658215" y="0"/>
                  </a:moveTo>
                  <a:lnTo>
                    <a:pt x="592734" y="0"/>
                  </a:lnTo>
                  <a:lnTo>
                    <a:pt x="592734" y="148590"/>
                  </a:lnTo>
                  <a:lnTo>
                    <a:pt x="658215" y="148590"/>
                  </a:lnTo>
                  <a:lnTo>
                    <a:pt x="658215" y="0"/>
                  </a:lnTo>
                  <a:close/>
                </a:path>
                <a:path w="2233295" h="148589">
                  <a:moveTo>
                    <a:pt x="756615" y="0"/>
                  </a:moveTo>
                  <a:lnTo>
                    <a:pt x="691159" y="0"/>
                  </a:lnTo>
                  <a:lnTo>
                    <a:pt x="691159" y="148590"/>
                  </a:lnTo>
                  <a:lnTo>
                    <a:pt x="756615" y="148590"/>
                  </a:lnTo>
                  <a:lnTo>
                    <a:pt x="756615" y="0"/>
                  </a:lnTo>
                  <a:close/>
                </a:path>
                <a:path w="2233295" h="148589">
                  <a:moveTo>
                    <a:pt x="854964" y="0"/>
                  </a:moveTo>
                  <a:lnTo>
                    <a:pt x="789508" y="0"/>
                  </a:lnTo>
                  <a:lnTo>
                    <a:pt x="789508" y="148590"/>
                  </a:lnTo>
                  <a:lnTo>
                    <a:pt x="854964" y="148590"/>
                  </a:lnTo>
                  <a:lnTo>
                    <a:pt x="854964" y="0"/>
                  </a:lnTo>
                  <a:close/>
                </a:path>
                <a:path w="2233295" h="148589">
                  <a:moveTo>
                    <a:pt x="1051902" y="0"/>
                  </a:moveTo>
                  <a:lnTo>
                    <a:pt x="986396" y="0"/>
                  </a:lnTo>
                  <a:lnTo>
                    <a:pt x="986396" y="148590"/>
                  </a:lnTo>
                  <a:lnTo>
                    <a:pt x="1051902" y="148590"/>
                  </a:lnTo>
                  <a:lnTo>
                    <a:pt x="1051902" y="0"/>
                  </a:lnTo>
                  <a:close/>
                </a:path>
                <a:path w="2233295" h="148589">
                  <a:moveTo>
                    <a:pt x="1248702" y="0"/>
                  </a:moveTo>
                  <a:lnTo>
                    <a:pt x="1183220" y="0"/>
                  </a:lnTo>
                  <a:lnTo>
                    <a:pt x="1183220" y="148590"/>
                  </a:lnTo>
                  <a:lnTo>
                    <a:pt x="1248702" y="148590"/>
                  </a:lnTo>
                  <a:lnTo>
                    <a:pt x="1248702" y="0"/>
                  </a:lnTo>
                  <a:close/>
                </a:path>
                <a:path w="2233295" h="148589">
                  <a:moveTo>
                    <a:pt x="1347127" y="0"/>
                  </a:moveTo>
                  <a:lnTo>
                    <a:pt x="1281620" y="0"/>
                  </a:lnTo>
                  <a:lnTo>
                    <a:pt x="1281620" y="148590"/>
                  </a:lnTo>
                  <a:lnTo>
                    <a:pt x="1347127" y="148590"/>
                  </a:lnTo>
                  <a:lnTo>
                    <a:pt x="1347127" y="0"/>
                  </a:lnTo>
                  <a:close/>
                </a:path>
                <a:path w="2233295" h="148589">
                  <a:moveTo>
                    <a:pt x="1445615" y="0"/>
                  </a:moveTo>
                  <a:lnTo>
                    <a:pt x="1380109" y="0"/>
                  </a:lnTo>
                  <a:lnTo>
                    <a:pt x="1380109" y="148590"/>
                  </a:lnTo>
                  <a:lnTo>
                    <a:pt x="1445615" y="148590"/>
                  </a:lnTo>
                  <a:lnTo>
                    <a:pt x="1445615" y="0"/>
                  </a:lnTo>
                  <a:close/>
                </a:path>
                <a:path w="2233295" h="148589">
                  <a:moveTo>
                    <a:pt x="1544015" y="0"/>
                  </a:moveTo>
                  <a:lnTo>
                    <a:pt x="1478508" y="0"/>
                  </a:lnTo>
                  <a:lnTo>
                    <a:pt x="1478508" y="148590"/>
                  </a:lnTo>
                  <a:lnTo>
                    <a:pt x="1544015" y="148590"/>
                  </a:lnTo>
                  <a:lnTo>
                    <a:pt x="1544015" y="0"/>
                  </a:lnTo>
                  <a:close/>
                </a:path>
                <a:path w="2233295" h="148589">
                  <a:moveTo>
                    <a:pt x="1642414" y="0"/>
                  </a:moveTo>
                  <a:lnTo>
                    <a:pt x="1576908" y="0"/>
                  </a:lnTo>
                  <a:lnTo>
                    <a:pt x="1576908" y="148590"/>
                  </a:lnTo>
                  <a:lnTo>
                    <a:pt x="1642414" y="148590"/>
                  </a:lnTo>
                  <a:lnTo>
                    <a:pt x="1642414" y="0"/>
                  </a:lnTo>
                  <a:close/>
                </a:path>
                <a:path w="2233295" h="148589">
                  <a:moveTo>
                    <a:pt x="1740839" y="0"/>
                  </a:moveTo>
                  <a:lnTo>
                    <a:pt x="1675333" y="0"/>
                  </a:lnTo>
                  <a:lnTo>
                    <a:pt x="1675333" y="148590"/>
                  </a:lnTo>
                  <a:lnTo>
                    <a:pt x="1740839" y="148590"/>
                  </a:lnTo>
                  <a:lnTo>
                    <a:pt x="1740839" y="0"/>
                  </a:lnTo>
                  <a:close/>
                </a:path>
                <a:path w="2233295" h="148589">
                  <a:moveTo>
                    <a:pt x="1839277" y="0"/>
                  </a:moveTo>
                  <a:lnTo>
                    <a:pt x="1773770" y="0"/>
                  </a:lnTo>
                  <a:lnTo>
                    <a:pt x="1773770" y="148590"/>
                  </a:lnTo>
                  <a:lnTo>
                    <a:pt x="1839277" y="148590"/>
                  </a:lnTo>
                  <a:lnTo>
                    <a:pt x="1839277" y="0"/>
                  </a:lnTo>
                  <a:close/>
                </a:path>
                <a:path w="2233295" h="148589">
                  <a:moveTo>
                    <a:pt x="2232990" y="0"/>
                  </a:moveTo>
                  <a:lnTo>
                    <a:pt x="2167483" y="0"/>
                  </a:lnTo>
                  <a:lnTo>
                    <a:pt x="2167483" y="148590"/>
                  </a:lnTo>
                  <a:lnTo>
                    <a:pt x="2232990" y="148590"/>
                  </a:lnTo>
                  <a:lnTo>
                    <a:pt x="2232990" y="0"/>
                  </a:lnTo>
                  <a:close/>
                </a:path>
              </a:pathLst>
            </a:custGeom>
            <a:solidFill>
              <a:srgbClr val="BFBEBE"/>
            </a:solidFill>
          </p:spPr>
          <p:txBody>
            <a:bodyPr wrap="square" lIns="0" tIns="0" rIns="0" bIns="0" rtlCol="0"/>
            <a:lstStyle/>
            <a:p>
              <a:endParaRPr dirty="0"/>
            </a:p>
          </p:txBody>
        </p:sp>
        <p:sp>
          <p:nvSpPr>
            <p:cNvPr id="116" name="object 116"/>
            <p:cNvSpPr/>
            <p:nvPr/>
          </p:nvSpPr>
          <p:spPr>
            <a:xfrm>
              <a:off x="3324390" y="5686310"/>
              <a:ext cx="66040" cy="81280"/>
            </a:xfrm>
            <a:custGeom>
              <a:avLst/>
              <a:gdLst/>
              <a:ahLst/>
              <a:cxnLst/>
              <a:rect l="l" t="t" r="r" b="b"/>
              <a:pathLst>
                <a:path w="66039" h="81279">
                  <a:moveTo>
                    <a:pt x="65455" y="0"/>
                  </a:moveTo>
                  <a:lnTo>
                    <a:pt x="0" y="0"/>
                  </a:lnTo>
                  <a:lnTo>
                    <a:pt x="0" y="81165"/>
                  </a:lnTo>
                  <a:lnTo>
                    <a:pt x="65455" y="81165"/>
                  </a:lnTo>
                  <a:lnTo>
                    <a:pt x="65455" y="0"/>
                  </a:lnTo>
                  <a:close/>
                </a:path>
              </a:pathLst>
            </a:custGeom>
            <a:solidFill>
              <a:schemeClr val="tx2"/>
            </a:solidFill>
          </p:spPr>
          <p:txBody>
            <a:bodyPr wrap="square" lIns="0" tIns="0" rIns="0" bIns="0" rtlCol="0"/>
            <a:lstStyle/>
            <a:p>
              <a:endParaRPr dirty="0"/>
            </a:p>
          </p:txBody>
        </p:sp>
        <p:sp>
          <p:nvSpPr>
            <p:cNvPr id="117" name="object 117"/>
            <p:cNvSpPr/>
            <p:nvPr/>
          </p:nvSpPr>
          <p:spPr>
            <a:xfrm>
              <a:off x="3026968" y="5618886"/>
              <a:ext cx="2233295" cy="325755"/>
            </a:xfrm>
            <a:custGeom>
              <a:avLst/>
              <a:gdLst/>
              <a:ahLst/>
              <a:cxnLst/>
              <a:rect l="l" t="t" r="r" b="b"/>
              <a:pathLst>
                <a:path w="2233295" h="325754">
                  <a:moveTo>
                    <a:pt x="69811" y="176707"/>
                  </a:moveTo>
                  <a:lnTo>
                    <a:pt x="0" y="176707"/>
                  </a:lnTo>
                  <a:lnTo>
                    <a:pt x="0" y="251053"/>
                  </a:lnTo>
                  <a:lnTo>
                    <a:pt x="69811" y="251053"/>
                  </a:lnTo>
                  <a:lnTo>
                    <a:pt x="69811" y="176707"/>
                  </a:lnTo>
                  <a:close/>
                </a:path>
                <a:path w="2233295" h="325754">
                  <a:moveTo>
                    <a:pt x="168300" y="0"/>
                  </a:moveTo>
                  <a:lnTo>
                    <a:pt x="98488" y="0"/>
                  </a:lnTo>
                  <a:lnTo>
                    <a:pt x="98488" y="148590"/>
                  </a:lnTo>
                  <a:lnTo>
                    <a:pt x="168300" y="148590"/>
                  </a:lnTo>
                  <a:lnTo>
                    <a:pt x="168300" y="0"/>
                  </a:lnTo>
                  <a:close/>
                </a:path>
                <a:path w="2233295" h="325754">
                  <a:moveTo>
                    <a:pt x="264528" y="0"/>
                  </a:moveTo>
                  <a:lnTo>
                    <a:pt x="199047" y="0"/>
                  </a:lnTo>
                  <a:lnTo>
                    <a:pt x="199047" y="148590"/>
                  </a:lnTo>
                  <a:lnTo>
                    <a:pt x="264528" y="148590"/>
                  </a:lnTo>
                  <a:lnTo>
                    <a:pt x="264528" y="0"/>
                  </a:lnTo>
                  <a:close/>
                </a:path>
                <a:path w="2233295" h="325754">
                  <a:moveTo>
                    <a:pt x="953439" y="0"/>
                  </a:moveTo>
                  <a:lnTo>
                    <a:pt x="887933" y="0"/>
                  </a:lnTo>
                  <a:lnTo>
                    <a:pt x="887933" y="148590"/>
                  </a:lnTo>
                  <a:lnTo>
                    <a:pt x="953439" y="148590"/>
                  </a:lnTo>
                  <a:lnTo>
                    <a:pt x="953439" y="0"/>
                  </a:lnTo>
                  <a:close/>
                </a:path>
                <a:path w="2233295" h="325754">
                  <a:moveTo>
                    <a:pt x="1150302" y="0"/>
                  </a:moveTo>
                  <a:lnTo>
                    <a:pt x="1084821" y="0"/>
                  </a:lnTo>
                  <a:lnTo>
                    <a:pt x="1084821" y="148590"/>
                  </a:lnTo>
                  <a:lnTo>
                    <a:pt x="1150302" y="148590"/>
                  </a:lnTo>
                  <a:lnTo>
                    <a:pt x="1150302" y="0"/>
                  </a:lnTo>
                  <a:close/>
                </a:path>
                <a:path w="2233295" h="325754">
                  <a:moveTo>
                    <a:pt x="1839277" y="176707"/>
                  </a:moveTo>
                  <a:lnTo>
                    <a:pt x="1773770" y="176707"/>
                  </a:lnTo>
                  <a:lnTo>
                    <a:pt x="1773770" y="325272"/>
                  </a:lnTo>
                  <a:lnTo>
                    <a:pt x="1839277" y="325272"/>
                  </a:lnTo>
                  <a:lnTo>
                    <a:pt x="1839277" y="176707"/>
                  </a:lnTo>
                  <a:close/>
                </a:path>
                <a:path w="2233295" h="325754">
                  <a:moveTo>
                    <a:pt x="1937677" y="176707"/>
                  </a:moveTo>
                  <a:lnTo>
                    <a:pt x="1872195" y="176707"/>
                  </a:lnTo>
                  <a:lnTo>
                    <a:pt x="1872195" y="325272"/>
                  </a:lnTo>
                  <a:lnTo>
                    <a:pt x="1937677" y="325272"/>
                  </a:lnTo>
                  <a:lnTo>
                    <a:pt x="1937677" y="176707"/>
                  </a:lnTo>
                  <a:close/>
                </a:path>
                <a:path w="2233295" h="325754">
                  <a:moveTo>
                    <a:pt x="2036127" y="0"/>
                  </a:moveTo>
                  <a:lnTo>
                    <a:pt x="1970620" y="0"/>
                  </a:lnTo>
                  <a:lnTo>
                    <a:pt x="1970620" y="148590"/>
                  </a:lnTo>
                  <a:lnTo>
                    <a:pt x="2036127" y="148590"/>
                  </a:lnTo>
                  <a:lnTo>
                    <a:pt x="2036127" y="0"/>
                  </a:lnTo>
                  <a:close/>
                </a:path>
                <a:path w="2233295" h="325754">
                  <a:moveTo>
                    <a:pt x="2134590" y="0"/>
                  </a:moveTo>
                  <a:lnTo>
                    <a:pt x="2069084" y="0"/>
                  </a:lnTo>
                  <a:lnTo>
                    <a:pt x="2069084" y="148590"/>
                  </a:lnTo>
                  <a:lnTo>
                    <a:pt x="2134590" y="148590"/>
                  </a:lnTo>
                  <a:lnTo>
                    <a:pt x="2134590" y="0"/>
                  </a:lnTo>
                  <a:close/>
                </a:path>
                <a:path w="2233295" h="325754">
                  <a:moveTo>
                    <a:pt x="2232990" y="176707"/>
                  </a:moveTo>
                  <a:lnTo>
                    <a:pt x="2167483" y="176707"/>
                  </a:lnTo>
                  <a:lnTo>
                    <a:pt x="2167483" y="325272"/>
                  </a:lnTo>
                  <a:lnTo>
                    <a:pt x="2232990" y="325272"/>
                  </a:lnTo>
                  <a:lnTo>
                    <a:pt x="2232990" y="176707"/>
                  </a:lnTo>
                  <a:close/>
                </a:path>
              </a:pathLst>
            </a:custGeom>
            <a:solidFill>
              <a:srgbClr val="BFBEBE"/>
            </a:solidFill>
          </p:spPr>
          <p:txBody>
            <a:bodyPr wrap="square" lIns="0" tIns="0" rIns="0" bIns="0" rtlCol="0"/>
            <a:lstStyle/>
            <a:p>
              <a:endParaRPr dirty="0"/>
            </a:p>
          </p:txBody>
        </p:sp>
        <p:sp>
          <p:nvSpPr>
            <p:cNvPr id="118" name="object 118"/>
            <p:cNvSpPr/>
            <p:nvPr/>
          </p:nvSpPr>
          <p:spPr>
            <a:xfrm>
              <a:off x="4800739" y="5795670"/>
              <a:ext cx="66040" cy="148590"/>
            </a:xfrm>
            <a:custGeom>
              <a:avLst/>
              <a:gdLst/>
              <a:ahLst/>
              <a:cxnLst/>
              <a:rect l="l" t="t" r="r" b="b"/>
              <a:pathLst>
                <a:path w="66039" h="148589">
                  <a:moveTo>
                    <a:pt x="65506" y="98971"/>
                  </a:moveTo>
                  <a:lnTo>
                    <a:pt x="0" y="98971"/>
                  </a:lnTo>
                  <a:lnTo>
                    <a:pt x="0" y="148488"/>
                  </a:lnTo>
                  <a:lnTo>
                    <a:pt x="65506" y="148488"/>
                  </a:lnTo>
                  <a:lnTo>
                    <a:pt x="65506" y="98971"/>
                  </a:lnTo>
                  <a:close/>
                </a:path>
                <a:path w="66039" h="148589">
                  <a:moveTo>
                    <a:pt x="65506" y="0"/>
                  </a:moveTo>
                  <a:lnTo>
                    <a:pt x="0" y="0"/>
                  </a:lnTo>
                  <a:lnTo>
                    <a:pt x="0" y="49517"/>
                  </a:lnTo>
                  <a:lnTo>
                    <a:pt x="65506" y="49517"/>
                  </a:lnTo>
                  <a:lnTo>
                    <a:pt x="65506" y="0"/>
                  </a:lnTo>
                  <a:close/>
                </a:path>
              </a:pathLst>
            </a:custGeom>
            <a:solidFill>
              <a:srgbClr val="0E8140"/>
            </a:solidFill>
          </p:spPr>
          <p:txBody>
            <a:bodyPr wrap="square" lIns="0" tIns="0" rIns="0" bIns="0" rtlCol="0"/>
            <a:lstStyle/>
            <a:p>
              <a:endParaRPr dirty="0"/>
            </a:p>
          </p:txBody>
        </p:sp>
        <p:sp>
          <p:nvSpPr>
            <p:cNvPr id="119" name="object 119"/>
            <p:cNvSpPr/>
            <p:nvPr/>
          </p:nvSpPr>
          <p:spPr>
            <a:xfrm>
              <a:off x="4702301" y="5869914"/>
              <a:ext cx="66040" cy="74295"/>
            </a:xfrm>
            <a:custGeom>
              <a:avLst/>
              <a:gdLst/>
              <a:ahLst/>
              <a:cxnLst/>
              <a:rect l="l" t="t" r="r" b="b"/>
              <a:pathLst>
                <a:path w="66039" h="74295">
                  <a:moveTo>
                    <a:pt x="0" y="74244"/>
                  </a:moveTo>
                  <a:lnTo>
                    <a:pt x="65506" y="74244"/>
                  </a:lnTo>
                  <a:lnTo>
                    <a:pt x="65506" y="0"/>
                  </a:lnTo>
                  <a:lnTo>
                    <a:pt x="0" y="0"/>
                  </a:lnTo>
                  <a:lnTo>
                    <a:pt x="0" y="74244"/>
                  </a:lnTo>
                  <a:close/>
                </a:path>
              </a:pathLst>
            </a:custGeom>
            <a:solidFill>
              <a:srgbClr val="BFBEBE"/>
            </a:solidFill>
          </p:spPr>
          <p:txBody>
            <a:bodyPr wrap="square" lIns="0" tIns="0" rIns="0" bIns="0" rtlCol="0"/>
            <a:lstStyle/>
            <a:p>
              <a:endParaRPr dirty="0"/>
            </a:p>
          </p:txBody>
        </p:sp>
        <p:sp>
          <p:nvSpPr>
            <p:cNvPr id="120" name="object 120"/>
            <p:cNvSpPr/>
            <p:nvPr/>
          </p:nvSpPr>
          <p:spPr>
            <a:xfrm>
              <a:off x="4702301" y="5795721"/>
              <a:ext cx="66040" cy="74295"/>
            </a:xfrm>
            <a:custGeom>
              <a:avLst/>
              <a:gdLst/>
              <a:ahLst/>
              <a:cxnLst/>
              <a:rect l="l" t="t" r="r" b="b"/>
              <a:pathLst>
                <a:path w="66039" h="74295">
                  <a:moveTo>
                    <a:pt x="65506" y="0"/>
                  </a:moveTo>
                  <a:lnTo>
                    <a:pt x="0" y="0"/>
                  </a:lnTo>
                  <a:lnTo>
                    <a:pt x="0" y="74193"/>
                  </a:lnTo>
                  <a:lnTo>
                    <a:pt x="65506" y="74193"/>
                  </a:lnTo>
                  <a:lnTo>
                    <a:pt x="65506" y="0"/>
                  </a:lnTo>
                  <a:close/>
                </a:path>
              </a:pathLst>
            </a:custGeom>
            <a:solidFill>
              <a:schemeClr val="tx2"/>
            </a:solidFill>
          </p:spPr>
          <p:txBody>
            <a:bodyPr wrap="square" lIns="0" tIns="0" rIns="0" bIns="0" rtlCol="0"/>
            <a:lstStyle/>
            <a:p>
              <a:endParaRPr dirty="0"/>
            </a:p>
          </p:txBody>
        </p:sp>
        <p:sp>
          <p:nvSpPr>
            <p:cNvPr id="121" name="object 121"/>
            <p:cNvSpPr/>
            <p:nvPr/>
          </p:nvSpPr>
          <p:spPr>
            <a:xfrm>
              <a:off x="4308589" y="5795594"/>
              <a:ext cx="361315" cy="148590"/>
            </a:xfrm>
            <a:custGeom>
              <a:avLst/>
              <a:gdLst/>
              <a:ahLst/>
              <a:cxnLst/>
              <a:rect l="l" t="t" r="r" b="b"/>
              <a:pathLst>
                <a:path w="361314" h="148589">
                  <a:moveTo>
                    <a:pt x="65506" y="0"/>
                  </a:moveTo>
                  <a:lnTo>
                    <a:pt x="0" y="0"/>
                  </a:lnTo>
                  <a:lnTo>
                    <a:pt x="0" y="148564"/>
                  </a:lnTo>
                  <a:lnTo>
                    <a:pt x="65506" y="148564"/>
                  </a:lnTo>
                  <a:lnTo>
                    <a:pt x="65506" y="0"/>
                  </a:lnTo>
                  <a:close/>
                </a:path>
                <a:path w="361314" h="148589">
                  <a:moveTo>
                    <a:pt x="163995" y="0"/>
                  </a:moveTo>
                  <a:lnTo>
                    <a:pt x="98488" y="0"/>
                  </a:lnTo>
                  <a:lnTo>
                    <a:pt x="98488" y="148564"/>
                  </a:lnTo>
                  <a:lnTo>
                    <a:pt x="163995" y="148564"/>
                  </a:lnTo>
                  <a:lnTo>
                    <a:pt x="163995" y="0"/>
                  </a:lnTo>
                  <a:close/>
                </a:path>
                <a:path w="361314" h="148589">
                  <a:moveTo>
                    <a:pt x="262394" y="0"/>
                  </a:moveTo>
                  <a:lnTo>
                    <a:pt x="196888" y="0"/>
                  </a:lnTo>
                  <a:lnTo>
                    <a:pt x="196888" y="148564"/>
                  </a:lnTo>
                  <a:lnTo>
                    <a:pt x="262394" y="148564"/>
                  </a:lnTo>
                  <a:lnTo>
                    <a:pt x="262394" y="0"/>
                  </a:lnTo>
                  <a:close/>
                </a:path>
                <a:path w="361314" h="148589">
                  <a:moveTo>
                    <a:pt x="360794" y="0"/>
                  </a:moveTo>
                  <a:lnTo>
                    <a:pt x="295287" y="0"/>
                  </a:lnTo>
                  <a:lnTo>
                    <a:pt x="295287" y="148564"/>
                  </a:lnTo>
                  <a:lnTo>
                    <a:pt x="360794" y="148564"/>
                  </a:lnTo>
                  <a:lnTo>
                    <a:pt x="360794" y="0"/>
                  </a:lnTo>
                  <a:close/>
                </a:path>
              </a:pathLst>
            </a:custGeom>
            <a:solidFill>
              <a:srgbClr val="BFBEBE"/>
            </a:solidFill>
          </p:spPr>
          <p:txBody>
            <a:bodyPr wrap="square" lIns="0" tIns="0" rIns="0" bIns="0" rtlCol="0"/>
            <a:lstStyle/>
            <a:p>
              <a:endParaRPr dirty="0"/>
            </a:p>
          </p:txBody>
        </p:sp>
        <p:sp>
          <p:nvSpPr>
            <p:cNvPr id="122" name="object 122"/>
            <p:cNvSpPr/>
            <p:nvPr/>
          </p:nvSpPr>
          <p:spPr>
            <a:xfrm>
              <a:off x="4308589" y="5894641"/>
              <a:ext cx="66040" cy="49530"/>
            </a:xfrm>
            <a:custGeom>
              <a:avLst/>
              <a:gdLst/>
              <a:ahLst/>
              <a:cxnLst/>
              <a:rect l="l" t="t" r="r" b="b"/>
              <a:pathLst>
                <a:path w="66039" h="49529">
                  <a:moveTo>
                    <a:pt x="65506" y="0"/>
                  </a:moveTo>
                  <a:lnTo>
                    <a:pt x="0" y="0"/>
                  </a:lnTo>
                  <a:lnTo>
                    <a:pt x="0" y="49517"/>
                  </a:lnTo>
                  <a:lnTo>
                    <a:pt x="65506" y="49517"/>
                  </a:lnTo>
                  <a:lnTo>
                    <a:pt x="65506" y="0"/>
                  </a:lnTo>
                  <a:close/>
                </a:path>
              </a:pathLst>
            </a:custGeom>
            <a:solidFill>
              <a:srgbClr val="020303"/>
            </a:solidFill>
          </p:spPr>
          <p:txBody>
            <a:bodyPr wrap="square" lIns="0" tIns="0" rIns="0" bIns="0" rtlCol="0"/>
            <a:lstStyle/>
            <a:p>
              <a:endParaRPr dirty="0"/>
            </a:p>
          </p:txBody>
        </p:sp>
        <p:sp>
          <p:nvSpPr>
            <p:cNvPr id="123" name="object 123"/>
            <p:cNvSpPr/>
            <p:nvPr/>
          </p:nvSpPr>
          <p:spPr>
            <a:xfrm>
              <a:off x="4013365" y="5795594"/>
              <a:ext cx="262890" cy="148590"/>
            </a:xfrm>
            <a:custGeom>
              <a:avLst/>
              <a:gdLst/>
              <a:ahLst/>
              <a:cxnLst/>
              <a:rect l="l" t="t" r="r" b="b"/>
              <a:pathLst>
                <a:path w="262889" h="148589">
                  <a:moveTo>
                    <a:pt x="65506" y="0"/>
                  </a:moveTo>
                  <a:lnTo>
                    <a:pt x="0" y="0"/>
                  </a:lnTo>
                  <a:lnTo>
                    <a:pt x="0" y="148564"/>
                  </a:lnTo>
                  <a:lnTo>
                    <a:pt x="65506" y="148564"/>
                  </a:lnTo>
                  <a:lnTo>
                    <a:pt x="65506" y="0"/>
                  </a:lnTo>
                  <a:close/>
                </a:path>
                <a:path w="262889" h="148589">
                  <a:moveTo>
                    <a:pt x="262305" y="0"/>
                  </a:moveTo>
                  <a:lnTo>
                    <a:pt x="196824" y="0"/>
                  </a:lnTo>
                  <a:lnTo>
                    <a:pt x="196824" y="148564"/>
                  </a:lnTo>
                  <a:lnTo>
                    <a:pt x="262305" y="148564"/>
                  </a:lnTo>
                  <a:lnTo>
                    <a:pt x="262305" y="0"/>
                  </a:lnTo>
                  <a:close/>
                </a:path>
              </a:pathLst>
            </a:custGeom>
            <a:solidFill>
              <a:srgbClr val="BFBEBE"/>
            </a:solidFill>
          </p:spPr>
          <p:txBody>
            <a:bodyPr wrap="square" lIns="0" tIns="0" rIns="0" bIns="0" rtlCol="0"/>
            <a:lstStyle/>
            <a:p>
              <a:endParaRPr dirty="0"/>
            </a:p>
          </p:txBody>
        </p:sp>
        <p:sp>
          <p:nvSpPr>
            <p:cNvPr id="124" name="object 124"/>
            <p:cNvSpPr/>
            <p:nvPr/>
          </p:nvSpPr>
          <p:spPr>
            <a:xfrm>
              <a:off x="4013365" y="5795670"/>
              <a:ext cx="66040" cy="49530"/>
            </a:xfrm>
            <a:custGeom>
              <a:avLst/>
              <a:gdLst/>
              <a:ahLst/>
              <a:cxnLst/>
              <a:rect l="l" t="t" r="r" b="b"/>
              <a:pathLst>
                <a:path w="66039" h="49529">
                  <a:moveTo>
                    <a:pt x="65481" y="0"/>
                  </a:moveTo>
                  <a:lnTo>
                    <a:pt x="0" y="0"/>
                  </a:lnTo>
                  <a:lnTo>
                    <a:pt x="0" y="49517"/>
                  </a:lnTo>
                  <a:lnTo>
                    <a:pt x="65481" y="49517"/>
                  </a:lnTo>
                  <a:lnTo>
                    <a:pt x="65481" y="0"/>
                  </a:lnTo>
                  <a:close/>
                </a:path>
              </a:pathLst>
            </a:custGeom>
            <a:solidFill>
              <a:srgbClr val="0E8140"/>
            </a:solidFill>
          </p:spPr>
          <p:txBody>
            <a:bodyPr wrap="square" lIns="0" tIns="0" rIns="0" bIns="0" rtlCol="0"/>
            <a:lstStyle/>
            <a:p>
              <a:endParaRPr dirty="0"/>
            </a:p>
          </p:txBody>
        </p:sp>
        <p:sp>
          <p:nvSpPr>
            <p:cNvPr id="125" name="object 125"/>
            <p:cNvSpPr/>
            <p:nvPr/>
          </p:nvSpPr>
          <p:spPr>
            <a:xfrm>
              <a:off x="3125457" y="5795594"/>
              <a:ext cx="756920" cy="148590"/>
            </a:xfrm>
            <a:custGeom>
              <a:avLst/>
              <a:gdLst/>
              <a:ahLst/>
              <a:cxnLst/>
              <a:rect l="l" t="t" r="r" b="b"/>
              <a:pathLst>
                <a:path w="756920" h="148589">
                  <a:moveTo>
                    <a:pt x="69811" y="0"/>
                  </a:moveTo>
                  <a:lnTo>
                    <a:pt x="0" y="0"/>
                  </a:lnTo>
                  <a:lnTo>
                    <a:pt x="0" y="95719"/>
                  </a:lnTo>
                  <a:lnTo>
                    <a:pt x="69811" y="95719"/>
                  </a:lnTo>
                  <a:lnTo>
                    <a:pt x="69811" y="0"/>
                  </a:lnTo>
                  <a:close/>
                </a:path>
                <a:path w="756920" h="148589">
                  <a:moveTo>
                    <a:pt x="166039" y="0"/>
                  </a:moveTo>
                  <a:lnTo>
                    <a:pt x="100558" y="0"/>
                  </a:lnTo>
                  <a:lnTo>
                    <a:pt x="100558" y="148564"/>
                  </a:lnTo>
                  <a:lnTo>
                    <a:pt x="166039" y="148564"/>
                  </a:lnTo>
                  <a:lnTo>
                    <a:pt x="166039" y="0"/>
                  </a:lnTo>
                  <a:close/>
                </a:path>
                <a:path w="756920" h="148589">
                  <a:moveTo>
                    <a:pt x="264388" y="0"/>
                  </a:moveTo>
                  <a:lnTo>
                    <a:pt x="198920" y="0"/>
                  </a:lnTo>
                  <a:lnTo>
                    <a:pt x="198920" y="148564"/>
                  </a:lnTo>
                  <a:lnTo>
                    <a:pt x="264388" y="148564"/>
                  </a:lnTo>
                  <a:lnTo>
                    <a:pt x="264388" y="0"/>
                  </a:lnTo>
                  <a:close/>
                </a:path>
                <a:path w="756920" h="148589">
                  <a:moveTo>
                    <a:pt x="362839" y="0"/>
                  </a:moveTo>
                  <a:lnTo>
                    <a:pt x="297357" y="0"/>
                  </a:lnTo>
                  <a:lnTo>
                    <a:pt x="297357" y="148564"/>
                  </a:lnTo>
                  <a:lnTo>
                    <a:pt x="362839" y="148564"/>
                  </a:lnTo>
                  <a:lnTo>
                    <a:pt x="362839" y="0"/>
                  </a:lnTo>
                  <a:close/>
                </a:path>
                <a:path w="756920" h="148589">
                  <a:moveTo>
                    <a:pt x="461289" y="0"/>
                  </a:moveTo>
                  <a:lnTo>
                    <a:pt x="395782" y="0"/>
                  </a:lnTo>
                  <a:lnTo>
                    <a:pt x="395782" y="148564"/>
                  </a:lnTo>
                  <a:lnTo>
                    <a:pt x="461289" y="148564"/>
                  </a:lnTo>
                  <a:lnTo>
                    <a:pt x="461289" y="0"/>
                  </a:lnTo>
                  <a:close/>
                </a:path>
                <a:path w="756920" h="148589">
                  <a:moveTo>
                    <a:pt x="559727" y="0"/>
                  </a:moveTo>
                  <a:lnTo>
                    <a:pt x="494245" y="0"/>
                  </a:lnTo>
                  <a:lnTo>
                    <a:pt x="494245" y="148564"/>
                  </a:lnTo>
                  <a:lnTo>
                    <a:pt x="559727" y="148564"/>
                  </a:lnTo>
                  <a:lnTo>
                    <a:pt x="559727" y="0"/>
                  </a:lnTo>
                  <a:close/>
                </a:path>
                <a:path w="756920" h="148589">
                  <a:moveTo>
                    <a:pt x="658126" y="0"/>
                  </a:moveTo>
                  <a:lnTo>
                    <a:pt x="592670" y="0"/>
                  </a:lnTo>
                  <a:lnTo>
                    <a:pt x="592670" y="148564"/>
                  </a:lnTo>
                  <a:lnTo>
                    <a:pt x="658126" y="148564"/>
                  </a:lnTo>
                  <a:lnTo>
                    <a:pt x="658126" y="0"/>
                  </a:lnTo>
                  <a:close/>
                </a:path>
                <a:path w="756920" h="148589">
                  <a:moveTo>
                    <a:pt x="756475" y="0"/>
                  </a:moveTo>
                  <a:lnTo>
                    <a:pt x="691019" y="0"/>
                  </a:lnTo>
                  <a:lnTo>
                    <a:pt x="691019" y="148564"/>
                  </a:lnTo>
                  <a:lnTo>
                    <a:pt x="756475" y="148564"/>
                  </a:lnTo>
                  <a:lnTo>
                    <a:pt x="756475" y="0"/>
                  </a:lnTo>
                  <a:close/>
                </a:path>
              </a:pathLst>
            </a:custGeom>
            <a:solidFill>
              <a:srgbClr val="BFBEBE"/>
            </a:solidFill>
          </p:spPr>
          <p:txBody>
            <a:bodyPr wrap="square" lIns="0" tIns="0" rIns="0" bIns="0" rtlCol="0"/>
            <a:lstStyle/>
            <a:p>
              <a:endParaRPr dirty="0"/>
            </a:p>
          </p:txBody>
        </p:sp>
        <p:sp>
          <p:nvSpPr>
            <p:cNvPr id="126" name="object 126"/>
            <p:cNvSpPr/>
            <p:nvPr/>
          </p:nvSpPr>
          <p:spPr>
            <a:xfrm>
              <a:off x="3125457" y="5891314"/>
              <a:ext cx="69850" cy="53340"/>
            </a:xfrm>
            <a:custGeom>
              <a:avLst/>
              <a:gdLst/>
              <a:ahLst/>
              <a:cxnLst/>
              <a:rect l="l" t="t" r="r" b="b"/>
              <a:pathLst>
                <a:path w="69850" h="53339">
                  <a:moveTo>
                    <a:pt x="69824" y="0"/>
                  </a:moveTo>
                  <a:lnTo>
                    <a:pt x="0" y="0"/>
                  </a:lnTo>
                  <a:lnTo>
                    <a:pt x="0" y="52844"/>
                  </a:lnTo>
                  <a:lnTo>
                    <a:pt x="69824" y="52844"/>
                  </a:lnTo>
                  <a:lnTo>
                    <a:pt x="69824" y="0"/>
                  </a:lnTo>
                  <a:close/>
                </a:path>
              </a:pathLst>
            </a:custGeom>
            <a:solidFill>
              <a:srgbClr val="020303"/>
            </a:solidFill>
          </p:spPr>
          <p:txBody>
            <a:bodyPr wrap="square" lIns="0" tIns="0" rIns="0" bIns="0" rtlCol="0"/>
            <a:lstStyle/>
            <a:p>
              <a:endParaRPr dirty="0"/>
            </a:p>
          </p:txBody>
        </p:sp>
        <p:sp>
          <p:nvSpPr>
            <p:cNvPr id="127" name="object 127"/>
            <p:cNvSpPr/>
            <p:nvPr/>
          </p:nvSpPr>
          <p:spPr>
            <a:xfrm>
              <a:off x="4111790" y="5795594"/>
              <a:ext cx="66040" cy="148590"/>
            </a:xfrm>
            <a:custGeom>
              <a:avLst/>
              <a:gdLst/>
              <a:ahLst/>
              <a:cxnLst/>
              <a:rect l="l" t="t" r="r" b="b"/>
              <a:pathLst>
                <a:path w="66039" h="148589">
                  <a:moveTo>
                    <a:pt x="65481" y="0"/>
                  </a:moveTo>
                  <a:lnTo>
                    <a:pt x="0" y="0"/>
                  </a:lnTo>
                  <a:lnTo>
                    <a:pt x="0" y="148564"/>
                  </a:lnTo>
                  <a:lnTo>
                    <a:pt x="65481" y="148564"/>
                  </a:lnTo>
                  <a:lnTo>
                    <a:pt x="65481" y="0"/>
                  </a:lnTo>
                  <a:close/>
                </a:path>
              </a:pathLst>
            </a:custGeom>
            <a:solidFill>
              <a:srgbClr val="BFBEBE"/>
            </a:solidFill>
          </p:spPr>
          <p:txBody>
            <a:bodyPr wrap="square" lIns="0" tIns="0" rIns="0" bIns="0" rtlCol="0"/>
            <a:lstStyle/>
            <a:p>
              <a:endParaRPr dirty="0"/>
            </a:p>
          </p:txBody>
        </p:sp>
        <p:sp>
          <p:nvSpPr>
            <p:cNvPr id="128" name="object 128"/>
            <p:cNvSpPr/>
            <p:nvPr/>
          </p:nvSpPr>
          <p:spPr>
            <a:xfrm>
              <a:off x="5096052" y="5795594"/>
              <a:ext cx="66040" cy="148590"/>
            </a:xfrm>
            <a:custGeom>
              <a:avLst/>
              <a:gdLst/>
              <a:ahLst/>
              <a:cxnLst/>
              <a:rect l="l" t="t" r="r" b="b"/>
              <a:pathLst>
                <a:path w="66039" h="148589">
                  <a:moveTo>
                    <a:pt x="65506" y="0"/>
                  </a:moveTo>
                  <a:lnTo>
                    <a:pt x="0" y="0"/>
                  </a:lnTo>
                  <a:lnTo>
                    <a:pt x="0" y="148564"/>
                  </a:lnTo>
                  <a:lnTo>
                    <a:pt x="65506" y="148564"/>
                  </a:lnTo>
                  <a:lnTo>
                    <a:pt x="65506" y="0"/>
                  </a:lnTo>
                  <a:close/>
                </a:path>
              </a:pathLst>
            </a:custGeom>
            <a:solidFill>
              <a:schemeClr val="tx2"/>
            </a:solidFill>
          </p:spPr>
          <p:txBody>
            <a:bodyPr wrap="square" lIns="0" tIns="0" rIns="0" bIns="0" rtlCol="0"/>
            <a:lstStyle/>
            <a:p>
              <a:endParaRPr dirty="0"/>
            </a:p>
          </p:txBody>
        </p:sp>
        <p:sp>
          <p:nvSpPr>
            <p:cNvPr id="129" name="object 129"/>
            <p:cNvSpPr/>
            <p:nvPr/>
          </p:nvSpPr>
          <p:spPr>
            <a:xfrm>
              <a:off x="4997589" y="5848566"/>
              <a:ext cx="66040" cy="43180"/>
            </a:xfrm>
            <a:custGeom>
              <a:avLst/>
              <a:gdLst/>
              <a:ahLst/>
              <a:cxnLst/>
              <a:rect l="l" t="t" r="r" b="b"/>
              <a:pathLst>
                <a:path w="66039" h="43179">
                  <a:moveTo>
                    <a:pt x="0" y="42748"/>
                  </a:moveTo>
                  <a:lnTo>
                    <a:pt x="65506" y="42748"/>
                  </a:lnTo>
                  <a:lnTo>
                    <a:pt x="65506" y="0"/>
                  </a:lnTo>
                  <a:lnTo>
                    <a:pt x="0" y="0"/>
                  </a:lnTo>
                  <a:lnTo>
                    <a:pt x="0" y="42748"/>
                  </a:lnTo>
                  <a:close/>
                </a:path>
              </a:pathLst>
            </a:custGeom>
            <a:solidFill>
              <a:srgbClr val="BFBEBE"/>
            </a:solidFill>
          </p:spPr>
          <p:txBody>
            <a:bodyPr wrap="square" lIns="0" tIns="0" rIns="0" bIns="0" rtlCol="0"/>
            <a:lstStyle/>
            <a:p>
              <a:endParaRPr dirty="0"/>
            </a:p>
          </p:txBody>
        </p:sp>
        <p:sp>
          <p:nvSpPr>
            <p:cNvPr id="130" name="object 130"/>
            <p:cNvSpPr/>
            <p:nvPr/>
          </p:nvSpPr>
          <p:spPr>
            <a:xfrm>
              <a:off x="4997627" y="5795721"/>
              <a:ext cx="66040" cy="148590"/>
            </a:xfrm>
            <a:custGeom>
              <a:avLst/>
              <a:gdLst/>
              <a:ahLst/>
              <a:cxnLst/>
              <a:rect l="l" t="t" r="r" b="b"/>
              <a:pathLst>
                <a:path w="66039" h="148589">
                  <a:moveTo>
                    <a:pt x="65481" y="95592"/>
                  </a:moveTo>
                  <a:lnTo>
                    <a:pt x="0" y="95592"/>
                  </a:lnTo>
                  <a:lnTo>
                    <a:pt x="0" y="148437"/>
                  </a:lnTo>
                  <a:lnTo>
                    <a:pt x="65481" y="148437"/>
                  </a:lnTo>
                  <a:lnTo>
                    <a:pt x="65481" y="95592"/>
                  </a:lnTo>
                  <a:close/>
                </a:path>
                <a:path w="66039" h="148589">
                  <a:moveTo>
                    <a:pt x="65481" y="0"/>
                  </a:moveTo>
                  <a:lnTo>
                    <a:pt x="0" y="0"/>
                  </a:lnTo>
                  <a:lnTo>
                    <a:pt x="0" y="52844"/>
                  </a:lnTo>
                  <a:lnTo>
                    <a:pt x="65481" y="52844"/>
                  </a:lnTo>
                  <a:lnTo>
                    <a:pt x="65481" y="0"/>
                  </a:lnTo>
                  <a:close/>
                </a:path>
              </a:pathLst>
            </a:custGeom>
            <a:solidFill>
              <a:srgbClr val="0E8140"/>
            </a:solidFill>
          </p:spPr>
          <p:txBody>
            <a:bodyPr wrap="square" lIns="0" tIns="0" rIns="0" bIns="0" rtlCol="0"/>
            <a:lstStyle/>
            <a:p>
              <a:endParaRPr dirty="0"/>
            </a:p>
          </p:txBody>
        </p:sp>
        <p:sp>
          <p:nvSpPr>
            <p:cNvPr id="131" name="object 131"/>
            <p:cNvSpPr/>
            <p:nvPr/>
          </p:nvSpPr>
          <p:spPr>
            <a:xfrm>
              <a:off x="3026968" y="5869940"/>
              <a:ext cx="953769" cy="74295"/>
            </a:xfrm>
            <a:custGeom>
              <a:avLst/>
              <a:gdLst/>
              <a:ahLst/>
              <a:cxnLst/>
              <a:rect l="l" t="t" r="r" b="b"/>
              <a:pathLst>
                <a:path w="953770" h="74295">
                  <a:moveTo>
                    <a:pt x="69811" y="0"/>
                  </a:moveTo>
                  <a:lnTo>
                    <a:pt x="0" y="0"/>
                  </a:lnTo>
                  <a:lnTo>
                    <a:pt x="0" y="74218"/>
                  </a:lnTo>
                  <a:lnTo>
                    <a:pt x="69811" y="74218"/>
                  </a:lnTo>
                  <a:lnTo>
                    <a:pt x="69811" y="0"/>
                  </a:lnTo>
                  <a:close/>
                </a:path>
                <a:path w="953770" h="74295">
                  <a:moveTo>
                    <a:pt x="953439" y="0"/>
                  </a:moveTo>
                  <a:lnTo>
                    <a:pt x="887933" y="0"/>
                  </a:lnTo>
                  <a:lnTo>
                    <a:pt x="887933" y="74218"/>
                  </a:lnTo>
                  <a:lnTo>
                    <a:pt x="953439" y="74218"/>
                  </a:lnTo>
                  <a:lnTo>
                    <a:pt x="953439" y="0"/>
                  </a:lnTo>
                  <a:close/>
                </a:path>
              </a:pathLst>
            </a:custGeom>
            <a:solidFill>
              <a:schemeClr val="tx2"/>
            </a:solidFill>
          </p:spPr>
          <p:txBody>
            <a:bodyPr wrap="square" lIns="0" tIns="0" rIns="0" bIns="0" rtlCol="0"/>
            <a:lstStyle/>
            <a:p>
              <a:endParaRPr dirty="0"/>
            </a:p>
          </p:txBody>
        </p:sp>
      </p:grpSp>
      <p:sp>
        <p:nvSpPr>
          <p:cNvPr id="133" name="object 133"/>
          <p:cNvSpPr/>
          <p:nvPr/>
        </p:nvSpPr>
        <p:spPr>
          <a:xfrm>
            <a:off x="4176896" y="4237906"/>
            <a:ext cx="66040" cy="148590"/>
          </a:xfrm>
          <a:custGeom>
            <a:avLst/>
            <a:gdLst/>
            <a:ahLst/>
            <a:cxnLst/>
            <a:rect l="l" t="t" r="r" b="b"/>
            <a:pathLst>
              <a:path w="66039" h="148589">
                <a:moveTo>
                  <a:pt x="65506" y="0"/>
                </a:moveTo>
                <a:lnTo>
                  <a:pt x="0" y="0"/>
                </a:lnTo>
                <a:lnTo>
                  <a:pt x="0" y="148513"/>
                </a:lnTo>
                <a:lnTo>
                  <a:pt x="65506" y="148513"/>
                </a:lnTo>
                <a:lnTo>
                  <a:pt x="65506" y="0"/>
                </a:lnTo>
                <a:close/>
              </a:path>
            </a:pathLst>
          </a:custGeom>
          <a:solidFill>
            <a:srgbClr val="BFBEBE"/>
          </a:solidFill>
        </p:spPr>
        <p:txBody>
          <a:bodyPr wrap="square" lIns="0" tIns="0" rIns="0" bIns="0" rtlCol="0"/>
          <a:lstStyle/>
          <a:p>
            <a:endParaRPr dirty="0"/>
          </a:p>
        </p:txBody>
      </p:sp>
      <p:sp>
        <p:nvSpPr>
          <p:cNvPr id="134" name="object 134"/>
          <p:cNvSpPr/>
          <p:nvPr/>
        </p:nvSpPr>
        <p:spPr>
          <a:xfrm>
            <a:off x="4373746" y="4237906"/>
            <a:ext cx="66040" cy="148590"/>
          </a:xfrm>
          <a:custGeom>
            <a:avLst/>
            <a:gdLst/>
            <a:ahLst/>
            <a:cxnLst/>
            <a:rect l="l" t="t" r="r" b="b"/>
            <a:pathLst>
              <a:path w="66039" h="148589">
                <a:moveTo>
                  <a:pt x="65506" y="0"/>
                </a:moveTo>
                <a:lnTo>
                  <a:pt x="0" y="0"/>
                </a:lnTo>
                <a:lnTo>
                  <a:pt x="0" y="148513"/>
                </a:lnTo>
                <a:lnTo>
                  <a:pt x="65506" y="148513"/>
                </a:lnTo>
                <a:lnTo>
                  <a:pt x="65506" y="0"/>
                </a:lnTo>
                <a:close/>
              </a:path>
            </a:pathLst>
          </a:custGeom>
          <a:solidFill>
            <a:srgbClr val="BFBEBE"/>
          </a:solidFill>
        </p:spPr>
        <p:txBody>
          <a:bodyPr wrap="square" lIns="0" tIns="0" rIns="0" bIns="0" rtlCol="0"/>
          <a:lstStyle/>
          <a:p>
            <a:endParaRPr dirty="0"/>
          </a:p>
        </p:txBody>
      </p:sp>
      <p:grpSp>
        <p:nvGrpSpPr>
          <p:cNvPr id="135" name="object 135"/>
          <p:cNvGrpSpPr/>
          <p:nvPr/>
        </p:nvGrpSpPr>
        <p:grpSpPr>
          <a:xfrm>
            <a:off x="2403151" y="2257567"/>
            <a:ext cx="2237105" cy="104139"/>
            <a:chOff x="3026994" y="2527195"/>
            <a:chExt cx="2237105" cy="104139"/>
          </a:xfrm>
        </p:grpSpPr>
        <p:sp>
          <p:nvSpPr>
            <p:cNvPr id="136" name="object 136"/>
            <p:cNvSpPr/>
            <p:nvPr/>
          </p:nvSpPr>
          <p:spPr>
            <a:xfrm>
              <a:off x="4899139" y="2527706"/>
              <a:ext cx="66040" cy="103505"/>
            </a:xfrm>
            <a:custGeom>
              <a:avLst/>
              <a:gdLst/>
              <a:ahLst/>
              <a:cxnLst/>
              <a:rect l="l" t="t" r="r" b="b"/>
              <a:pathLst>
                <a:path w="66039" h="103505">
                  <a:moveTo>
                    <a:pt x="65544" y="0"/>
                  </a:moveTo>
                  <a:lnTo>
                    <a:pt x="0" y="0"/>
                  </a:lnTo>
                  <a:lnTo>
                    <a:pt x="0" y="102984"/>
                  </a:lnTo>
                  <a:lnTo>
                    <a:pt x="65544" y="102984"/>
                  </a:lnTo>
                  <a:lnTo>
                    <a:pt x="65544" y="0"/>
                  </a:lnTo>
                  <a:close/>
                </a:path>
              </a:pathLst>
            </a:custGeom>
            <a:solidFill>
              <a:srgbClr val="E7E0EE"/>
            </a:solidFill>
          </p:spPr>
          <p:txBody>
            <a:bodyPr wrap="square" lIns="0" tIns="0" rIns="0" bIns="0" rtlCol="0"/>
            <a:lstStyle/>
            <a:p>
              <a:endParaRPr dirty="0"/>
            </a:p>
          </p:txBody>
        </p:sp>
        <p:sp>
          <p:nvSpPr>
            <p:cNvPr id="137" name="object 137"/>
            <p:cNvSpPr/>
            <p:nvPr/>
          </p:nvSpPr>
          <p:spPr>
            <a:xfrm>
              <a:off x="4603877" y="2527718"/>
              <a:ext cx="262890" cy="103505"/>
            </a:xfrm>
            <a:custGeom>
              <a:avLst/>
              <a:gdLst/>
              <a:ahLst/>
              <a:cxnLst/>
              <a:rect l="l" t="t" r="r" b="b"/>
              <a:pathLst>
                <a:path w="262889" h="103505">
                  <a:moveTo>
                    <a:pt x="65506" y="0"/>
                  </a:moveTo>
                  <a:lnTo>
                    <a:pt x="0" y="0"/>
                  </a:lnTo>
                  <a:lnTo>
                    <a:pt x="0" y="102971"/>
                  </a:lnTo>
                  <a:lnTo>
                    <a:pt x="65506" y="102971"/>
                  </a:lnTo>
                  <a:lnTo>
                    <a:pt x="65506" y="0"/>
                  </a:lnTo>
                  <a:close/>
                </a:path>
                <a:path w="262889" h="103505">
                  <a:moveTo>
                    <a:pt x="163969" y="0"/>
                  </a:moveTo>
                  <a:lnTo>
                    <a:pt x="98399" y="0"/>
                  </a:lnTo>
                  <a:lnTo>
                    <a:pt x="98399" y="102971"/>
                  </a:lnTo>
                  <a:lnTo>
                    <a:pt x="163969" y="102971"/>
                  </a:lnTo>
                  <a:lnTo>
                    <a:pt x="163969" y="0"/>
                  </a:lnTo>
                  <a:close/>
                </a:path>
                <a:path w="262889" h="103505">
                  <a:moveTo>
                    <a:pt x="262432" y="0"/>
                  </a:moveTo>
                  <a:lnTo>
                    <a:pt x="196862" y="0"/>
                  </a:lnTo>
                  <a:lnTo>
                    <a:pt x="196862" y="102971"/>
                  </a:lnTo>
                  <a:lnTo>
                    <a:pt x="262432" y="102971"/>
                  </a:lnTo>
                  <a:lnTo>
                    <a:pt x="262432" y="0"/>
                  </a:lnTo>
                  <a:close/>
                </a:path>
              </a:pathLst>
            </a:custGeom>
            <a:solidFill>
              <a:srgbClr val="C894C3"/>
            </a:solidFill>
          </p:spPr>
          <p:txBody>
            <a:bodyPr wrap="square" lIns="0" tIns="0" rIns="0" bIns="0" rtlCol="0"/>
            <a:lstStyle/>
            <a:p>
              <a:endParaRPr dirty="0"/>
            </a:p>
          </p:txBody>
        </p:sp>
        <p:sp>
          <p:nvSpPr>
            <p:cNvPr id="138" name="object 138"/>
            <p:cNvSpPr/>
            <p:nvPr/>
          </p:nvSpPr>
          <p:spPr>
            <a:xfrm>
              <a:off x="4308589" y="2527718"/>
              <a:ext cx="262890" cy="103505"/>
            </a:xfrm>
            <a:custGeom>
              <a:avLst/>
              <a:gdLst/>
              <a:ahLst/>
              <a:cxnLst/>
              <a:rect l="l" t="t" r="r" b="b"/>
              <a:pathLst>
                <a:path w="262889" h="103505">
                  <a:moveTo>
                    <a:pt x="65506" y="0"/>
                  </a:moveTo>
                  <a:lnTo>
                    <a:pt x="0" y="0"/>
                  </a:lnTo>
                  <a:lnTo>
                    <a:pt x="0" y="102971"/>
                  </a:lnTo>
                  <a:lnTo>
                    <a:pt x="65506" y="102971"/>
                  </a:lnTo>
                  <a:lnTo>
                    <a:pt x="65506" y="0"/>
                  </a:lnTo>
                  <a:close/>
                </a:path>
                <a:path w="262889" h="103505">
                  <a:moveTo>
                    <a:pt x="164033" y="0"/>
                  </a:moveTo>
                  <a:lnTo>
                    <a:pt x="98488" y="0"/>
                  </a:lnTo>
                  <a:lnTo>
                    <a:pt x="98488" y="102971"/>
                  </a:lnTo>
                  <a:lnTo>
                    <a:pt x="164033" y="102971"/>
                  </a:lnTo>
                  <a:lnTo>
                    <a:pt x="164033" y="0"/>
                  </a:lnTo>
                  <a:close/>
                </a:path>
                <a:path w="262889" h="103505">
                  <a:moveTo>
                    <a:pt x="262458" y="0"/>
                  </a:moveTo>
                  <a:lnTo>
                    <a:pt x="196888" y="0"/>
                  </a:lnTo>
                  <a:lnTo>
                    <a:pt x="196888" y="102971"/>
                  </a:lnTo>
                  <a:lnTo>
                    <a:pt x="262458" y="102971"/>
                  </a:lnTo>
                  <a:lnTo>
                    <a:pt x="262458" y="0"/>
                  </a:lnTo>
                  <a:close/>
                </a:path>
              </a:pathLst>
            </a:custGeom>
            <a:solidFill>
              <a:srgbClr val="E7E0EE"/>
            </a:solidFill>
          </p:spPr>
          <p:txBody>
            <a:bodyPr wrap="square" lIns="0" tIns="0" rIns="0" bIns="0" rtlCol="0"/>
            <a:lstStyle/>
            <a:p>
              <a:endParaRPr dirty="0"/>
            </a:p>
          </p:txBody>
        </p:sp>
        <p:sp>
          <p:nvSpPr>
            <p:cNvPr id="139" name="object 139"/>
            <p:cNvSpPr/>
            <p:nvPr/>
          </p:nvSpPr>
          <p:spPr>
            <a:xfrm>
              <a:off x="4997564" y="2530773"/>
              <a:ext cx="262890" cy="97155"/>
            </a:xfrm>
            <a:custGeom>
              <a:avLst/>
              <a:gdLst/>
              <a:ahLst/>
              <a:cxnLst/>
              <a:rect l="l" t="t" r="r" b="b"/>
              <a:pathLst>
                <a:path w="262889" h="97155">
                  <a:moveTo>
                    <a:pt x="0" y="96894"/>
                  </a:moveTo>
                  <a:lnTo>
                    <a:pt x="62405" y="96894"/>
                  </a:lnTo>
                  <a:lnTo>
                    <a:pt x="62405" y="0"/>
                  </a:lnTo>
                  <a:lnTo>
                    <a:pt x="0" y="0"/>
                  </a:lnTo>
                  <a:lnTo>
                    <a:pt x="0" y="96894"/>
                  </a:lnTo>
                  <a:close/>
                </a:path>
                <a:path w="262889" h="97155">
                  <a:moveTo>
                    <a:pt x="101594" y="96894"/>
                  </a:moveTo>
                  <a:lnTo>
                    <a:pt x="163999" y="96894"/>
                  </a:lnTo>
                  <a:lnTo>
                    <a:pt x="163999" y="0"/>
                  </a:lnTo>
                  <a:lnTo>
                    <a:pt x="101594" y="0"/>
                  </a:lnTo>
                  <a:lnTo>
                    <a:pt x="101594" y="96894"/>
                  </a:lnTo>
                  <a:close/>
                </a:path>
                <a:path w="262889" h="97155">
                  <a:moveTo>
                    <a:pt x="199993" y="96894"/>
                  </a:moveTo>
                  <a:lnTo>
                    <a:pt x="262399" y="96894"/>
                  </a:lnTo>
                  <a:lnTo>
                    <a:pt x="262399" y="0"/>
                  </a:lnTo>
                  <a:lnTo>
                    <a:pt x="199993" y="0"/>
                  </a:lnTo>
                  <a:lnTo>
                    <a:pt x="199993" y="96894"/>
                  </a:lnTo>
                  <a:close/>
                </a:path>
              </a:pathLst>
            </a:custGeom>
            <a:ln w="6892">
              <a:solidFill>
                <a:srgbClr val="231F20"/>
              </a:solidFill>
            </a:ln>
          </p:spPr>
          <p:txBody>
            <a:bodyPr wrap="square" lIns="0" tIns="0" rIns="0" bIns="0" rtlCol="0"/>
            <a:lstStyle/>
            <a:p>
              <a:endParaRPr dirty="0"/>
            </a:p>
          </p:txBody>
        </p:sp>
        <p:sp>
          <p:nvSpPr>
            <p:cNvPr id="140" name="object 140"/>
            <p:cNvSpPr/>
            <p:nvPr/>
          </p:nvSpPr>
          <p:spPr>
            <a:xfrm>
              <a:off x="4111790" y="2527706"/>
              <a:ext cx="66040" cy="103505"/>
            </a:xfrm>
            <a:custGeom>
              <a:avLst/>
              <a:gdLst/>
              <a:ahLst/>
              <a:cxnLst/>
              <a:rect l="l" t="t" r="r" b="b"/>
              <a:pathLst>
                <a:path w="66039" h="103505">
                  <a:moveTo>
                    <a:pt x="65544" y="0"/>
                  </a:moveTo>
                  <a:lnTo>
                    <a:pt x="0" y="0"/>
                  </a:lnTo>
                  <a:lnTo>
                    <a:pt x="0" y="102984"/>
                  </a:lnTo>
                  <a:lnTo>
                    <a:pt x="65544" y="102984"/>
                  </a:lnTo>
                  <a:lnTo>
                    <a:pt x="65544" y="0"/>
                  </a:lnTo>
                  <a:close/>
                </a:path>
              </a:pathLst>
            </a:custGeom>
            <a:solidFill>
              <a:srgbClr val="C894C3"/>
            </a:solidFill>
          </p:spPr>
          <p:txBody>
            <a:bodyPr wrap="square" lIns="0" tIns="0" rIns="0" bIns="0" rtlCol="0"/>
            <a:lstStyle/>
            <a:p>
              <a:endParaRPr dirty="0"/>
            </a:p>
          </p:txBody>
        </p:sp>
        <p:sp>
          <p:nvSpPr>
            <p:cNvPr id="141" name="object 141"/>
            <p:cNvSpPr/>
            <p:nvPr/>
          </p:nvSpPr>
          <p:spPr>
            <a:xfrm>
              <a:off x="4210159" y="2530773"/>
              <a:ext cx="62865" cy="97155"/>
            </a:xfrm>
            <a:custGeom>
              <a:avLst/>
              <a:gdLst/>
              <a:ahLst/>
              <a:cxnLst/>
              <a:rect l="l" t="t" r="r" b="b"/>
              <a:pathLst>
                <a:path w="62864" h="97155">
                  <a:moveTo>
                    <a:pt x="0" y="96894"/>
                  </a:moveTo>
                  <a:lnTo>
                    <a:pt x="62405" y="96894"/>
                  </a:lnTo>
                  <a:lnTo>
                    <a:pt x="62405" y="0"/>
                  </a:lnTo>
                  <a:lnTo>
                    <a:pt x="0" y="0"/>
                  </a:lnTo>
                  <a:lnTo>
                    <a:pt x="0" y="96894"/>
                  </a:lnTo>
                  <a:close/>
                </a:path>
              </a:pathLst>
            </a:custGeom>
            <a:ln w="7100">
              <a:solidFill>
                <a:srgbClr val="231F20"/>
              </a:solidFill>
            </a:ln>
          </p:spPr>
          <p:txBody>
            <a:bodyPr wrap="square" lIns="0" tIns="0" rIns="0" bIns="0" rtlCol="0"/>
            <a:lstStyle/>
            <a:p>
              <a:endParaRPr dirty="0"/>
            </a:p>
          </p:txBody>
        </p:sp>
        <p:sp>
          <p:nvSpPr>
            <p:cNvPr id="142" name="object 142"/>
            <p:cNvSpPr/>
            <p:nvPr/>
          </p:nvSpPr>
          <p:spPr>
            <a:xfrm>
              <a:off x="3026994" y="2527706"/>
              <a:ext cx="66040" cy="103505"/>
            </a:xfrm>
            <a:custGeom>
              <a:avLst/>
              <a:gdLst/>
              <a:ahLst/>
              <a:cxnLst/>
              <a:rect l="l" t="t" r="r" b="b"/>
              <a:pathLst>
                <a:path w="66039" h="103505">
                  <a:moveTo>
                    <a:pt x="65506" y="0"/>
                  </a:moveTo>
                  <a:lnTo>
                    <a:pt x="0" y="0"/>
                  </a:lnTo>
                  <a:lnTo>
                    <a:pt x="0" y="102984"/>
                  </a:lnTo>
                  <a:lnTo>
                    <a:pt x="65506" y="102984"/>
                  </a:lnTo>
                  <a:lnTo>
                    <a:pt x="65506" y="0"/>
                  </a:lnTo>
                  <a:close/>
                </a:path>
              </a:pathLst>
            </a:custGeom>
            <a:solidFill>
              <a:srgbClr val="DD1E78"/>
            </a:solidFill>
          </p:spPr>
          <p:txBody>
            <a:bodyPr wrap="square" lIns="0" tIns="0" rIns="0" bIns="0" rtlCol="0"/>
            <a:lstStyle/>
            <a:p>
              <a:endParaRPr dirty="0"/>
            </a:p>
          </p:txBody>
        </p:sp>
        <p:sp>
          <p:nvSpPr>
            <p:cNvPr id="143" name="object 143"/>
            <p:cNvSpPr/>
            <p:nvPr/>
          </p:nvSpPr>
          <p:spPr>
            <a:xfrm>
              <a:off x="3324415" y="2527718"/>
              <a:ext cx="558165" cy="103505"/>
            </a:xfrm>
            <a:custGeom>
              <a:avLst/>
              <a:gdLst/>
              <a:ahLst/>
              <a:cxnLst/>
              <a:rect l="l" t="t" r="r" b="b"/>
              <a:pathLst>
                <a:path w="558164" h="103505">
                  <a:moveTo>
                    <a:pt x="65544" y="0"/>
                  </a:moveTo>
                  <a:lnTo>
                    <a:pt x="0" y="0"/>
                  </a:lnTo>
                  <a:lnTo>
                    <a:pt x="0" y="102971"/>
                  </a:lnTo>
                  <a:lnTo>
                    <a:pt x="65544" y="102971"/>
                  </a:lnTo>
                  <a:lnTo>
                    <a:pt x="65544" y="0"/>
                  </a:lnTo>
                  <a:close/>
                </a:path>
                <a:path w="558164" h="103505">
                  <a:moveTo>
                    <a:pt x="163995" y="0"/>
                  </a:moveTo>
                  <a:lnTo>
                    <a:pt x="98425" y="0"/>
                  </a:lnTo>
                  <a:lnTo>
                    <a:pt x="98425" y="102971"/>
                  </a:lnTo>
                  <a:lnTo>
                    <a:pt x="163995" y="102971"/>
                  </a:lnTo>
                  <a:lnTo>
                    <a:pt x="163995" y="0"/>
                  </a:lnTo>
                  <a:close/>
                </a:path>
                <a:path w="558164" h="103505">
                  <a:moveTo>
                    <a:pt x="262369" y="0"/>
                  </a:moveTo>
                  <a:lnTo>
                    <a:pt x="196824" y="0"/>
                  </a:lnTo>
                  <a:lnTo>
                    <a:pt x="196824" y="102971"/>
                  </a:lnTo>
                  <a:lnTo>
                    <a:pt x="262369" y="102971"/>
                  </a:lnTo>
                  <a:lnTo>
                    <a:pt x="262369" y="0"/>
                  </a:lnTo>
                  <a:close/>
                </a:path>
                <a:path w="558164" h="103505">
                  <a:moveTo>
                    <a:pt x="360794" y="0"/>
                  </a:moveTo>
                  <a:lnTo>
                    <a:pt x="295287" y="0"/>
                  </a:lnTo>
                  <a:lnTo>
                    <a:pt x="295287" y="102971"/>
                  </a:lnTo>
                  <a:lnTo>
                    <a:pt x="360794" y="102971"/>
                  </a:lnTo>
                  <a:lnTo>
                    <a:pt x="360794" y="0"/>
                  </a:lnTo>
                  <a:close/>
                </a:path>
                <a:path w="558164" h="103505">
                  <a:moveTo>
                    <a:pt x="459219" y="0"/>
                  </a:moveTo>
                  <a:lnTo>
                    <a:pt x="393712" y="0"/>
                  </a:lnTo>
                  <a:lnTo>
                    <a:pt x="393712" y="102971"/>
                  </a:lnTo>
                  <a:lnTo>
                    <a:pt x="459219" y="102971"/>
                  </a:lnTo>
                  <a:lnTo>
                    <a:pt x="459219" y="0"/>
                  </a:lnTo>
                  <a:close/>
                </a:path>
                <a:path w="558164" h="103505">
                  <a:moveTo>
                    <a:pt x="557682" y="0"/>
                  </a:moveTo>
                  <a:lnTo>
                    <a:pt x="492112" y="0"/>
                  </a:lnTo>
                  <a:lnTo>
                    <a:pt x="492112" y="102971"/>
                  </a:lnTo>
                  <a:lnTo>
                    <a:pt x="557682" y="102971"/>
                  </a:lnTo>
                  <a:lnTo>
                    <a:pt x="557682" y="0"/>
                  </a:lnTo>
                  <a:close/>
                </a:path>
              </a:pathLst>
            </a:custGeom>
            <a:solidFill>
              <a:srgbClr val="C894C3"/>
            </a:solidFill>
          </p:spPr>
          <p:txBody>
            <a:bodyPr wrap="square" lIns="0" tIns="0" rIns="0" bIns="0" rtlCol="0"/>
            <a:lstStyle/>
            <a:p>
              <a:endParaRPr dirty="0"/>
            </a:p>
          </p:txBody>
        </p:sp>
        <p:sp>
          <p:nvSpPr>
            <p:cNvPr id="144" name="object 144"/>
            <p:cNvSpPr/>
            <p:nvPr/>
          </p:nvSpPr>
          <p:spPr>
            <a:xfrm>
              <a:off x="3225952" y="2527706"/>
              <a:ext cx="66040" cy="103505"/>
            </a:xfrm>
            <a:custGeom>
              <a:avLst/>
              <a:gdLst/>
              <a:ahLst/>
              <a:cxnLst/>
              <a:rect l="l" t="t" r="r" b="b"/>
              <a:pathLst>
                <a:path w="66039" h="103505">
                  <a:moveTo>
                    <a:pt x="65544" y="0"/>
                  </a:moveTo>
                  <a:lnTo>
                    <a:pt x="0" y="0"/>
                  </a:lnTo>
                  <a:lnTo>
                    <a:pt x="0" y="102984"/>
                  </a:lnTo>
                  <a:lnTo>
                    <a:pt x="65544" y="102984"/>
                  </a:lnTo>
                  <a:lnTo>
                    <a:pt x="65544" y="0"/>
                  </a:lnTo>
                  <a:close/>
                </a:path>
              </a:pathLst>
            </a:custGeom>
            <a:solidFill>
              <a:srgbClr val="DD1E78"/>
            </a:solidFill>
          </p:spPr>
          <p:txBody>
            <a:bodyPr wrap="square" lIns="0" tIns="0" rIns="0" bIns="0" rtlCol="0"/>
            <a:lstStyle/>
            <a:p>
              <a:endParaRPr dirty="0"/>
            </a:p>
          </p:txBody>
        </p:sp>
        <p:sp>
          <p:nvSpPr>
            <p:cNvPr id="145" name="object 145"/>
            <p:cNvSpPr/>
            <p:nvPr/>
          </p:nvSpPr>
          <p:spPr>
            <a:xfrm>
              <a:off x="3125457" y="2527718"/>
              <a:ext cx="855344" cy="103505"/>
            </a:xfrm>
            <a:custGeom>
              <a:avLst/>
              <a:gdLst/>
              <a:ahLst/>
              <a:cxnLst/>
              <a:rect l="l" t="t" r="r" b="b"/>
              <a:pathLst>
                <a:path w="855345" h="103505">
                  <a:moveTo>
                    <a:pt x="65493" y="0"/>
                  </a:moveTo>
                  <a:lnTo>
                    <a:pt x="0" y="0"/>
                  </a:lnTo>
                  <a:lnTo>
                    <a:pt x="0" y="102971"/>
                  </a:lnTo>
                  <a:lnTo>
                    <a:pt x="65493" y="102971"/>
                  </a:lnTo>
                  <a:lnTo>
                    <a:pt x="65493" y="0"/>
                  </a:lnTo>
                  <a:close/>
                </a:path>
                <a:path w="855345" h="103505">
                  <a:moveTo>
                    <a:pt x="854951" y="0"/>
                  </a:moveTo>
                  <a:lnTo>
                    <a:pt x="789444" y="0"/>
                  </a:lnTo>
                  <a:lnTo>
                    <a:pt x="789444" y="102971"/>
                  </a:lnTo>
                  <a:lnTo>
                    <a:pt x="854951" y="102971"/>
                  </a:lnTo>
                  <a:lnTo>
                    <a:pt x="854951" y="0"/>
                  </a:lnTo>
                  <a:close/>
                </a:path>
              </a:pathLst>
            </a:custGeom>
            <a:solidFill>
              <a:srgbClr val="C894C3"/>
            </a:solidFill>
          </p:spPr>
          <p:txBody>
            <a:bodyPr wrap="square" lIns="0" tIns="0" rIns="0" bIns="0" rtlCol="0"/>
            <a:lstStyle/>
            <a:p>
              <a:endParaRPr dirty="0"/>
            </a:p>
          </p:txBody>
        </p:sp>
        <p:sp>
          <p:nvSpPr>
            <p:cNvPr id="146" name="object 146"/>
            <p:cNvSpPr/>
            <p:nvPr/>
          </p:nvSpPr>
          <p:spPr>
            <a:xfrm>
              <a:off x="4013359" y="2530773"/>
              <a:ext cx="62865" cy="97155"/>
            </a:xfrm>
            <a:custGeom>
              <a:avLst/>
              <a:gdLst/>
              <a:ahLst/>
              <a:cxnLst/>
              <a:rect l="l" t="t" r="r" b="b"/>
              <a:pathLst>
                <a:path w="62864" h="97155">
                  <a:moveTo>
                    <a:pt x="0" y="96894"/>
                  </a:moveTo>
                  <a:lnTo>
                    <a:pt x="62405" y="96894"/>
                  </a:lnTo>
                  <a:lnTo>
                    <a:pt x="62405" y="0"/>
                  </a:lnTo>
                  <a:lnTo>
                    <a:pt x="0" y="0"/>
                  </a:lnTo>
                  <a:lnTo>
                    <a:pt x="0" y="96894"/>
                  </a:lnTo>
                  <a:close/>
                </a:path>
              </a:pathLst>
            </a:custGeom>
            <a:ln w="7100">
              <a:solidFill>
                <a:srgbClr val="231F20"/>
              </a:solidFill>
            </a:ln>
          </p:spPr>
          <p:txBody>
            <a:bodyPr wrap="square" lIns="0" tIns="0" rIns="0" bIns="0" rtlCol="0"/>
            <a:lstStyle/>
            <a:p>
              <a:endParaRPr dirty="0"/>
            </a:p>
          </p:txBody>
        </p:sp>
      </p:grpSp>
      <p:sp>
        <p:nvSpPr>
          <p:cNvPr id="147" name="object 147"/>
          <p:cNvSpPr txBox="1"/>
          <p:nvPr/>
        </p:nvSpPr>
        <p:spPr>
          <a:xfrm>
            <a:off x="2100399" y="2081727"/>
            <a:ext cx="124460" cy="198131"/>
          </a:xfrm>
          <a:prstGeom prst="rect">
            <a:avLst/>
          </a:prstGeom>
        </p:spPr>
        <p:txBody>
          <a:bodyPr vert="horz" wrap="square" lIns="0" tIns="13335" rIns="0" bIns="0" rtlCol="0">
            <a:spAutoFit/>
          </a:bodyPr>
          <a:lstStyle/>
          <a:p>
            <a:pPr marL="12700">
              <a:lnSpc>
                <a:spcPct val="100000"/>
              </a:lnSpc>
              <a:spcBef>
                <a:spcPts val="105"/>
              </a:spcBef>
            </a:pPr>
            <a:r>
              <a:rPr sz="1200" spc="105" dirty="0">
                <a:latin typeface="Arial"/>
                <a:cs typeface="Arial"/>
              </a:rPr>
              <a:t>0</a:t>
            </a:r>
            <a:endParaRPr sz="1200" dirty="0">
              <a:latin typeface="Arial"/>
              <a:cs typeface="Arial"/>
            </a:endParaRPr>
          </a:p>
        </p:txBody>
      </p:sp>
      <p:sp>
        <p:nvSpPr>
          <p:cNvPr id="148" name="object 148"/>
          <p:cNvSpPr txBox="1"/>
          <p:nvPr/>
        </p:nvSpPr>
        <p:spPr>
          <a:xfrm>
            <a:off x="2001733" y="1721707"/>
            <a:ext cx="222885" cy="198131"/>
          </a:xfrm>
          <a:prstGeom prst="rect">
            <a:avLst/>
          </a:prstGeom>
        </p:spPr>
        <p:txBody>
          <a:bodyPr vert="horz" wrap="square" lIns="0" tIns="13335" rIns="0" bIns="0" rtlCol="0">
            <a:spAutoFit/>
          </a:bodyPr>
          <a:lstStyle/>
          <a:p>
            <a:pPr marL="12700">
              <a:lnSpc>
                <a:spcPct val="100000"/>
              </a:lnSpc>
              <a:spcBef>
                <a:spcPts val="105"/>
              </a:spcBef>
            </a:pPr>
            <a:r>
              <a:rPr sz="1200" spc="75" dirty="0">
                <a:latin typeface="Arial"/>
                <a:cs typeface="Arial"/>
              </a:rPr>
              <a:t>12</a:t>
            </a:r>
            <a:endParaRPr sz="1200" dirty="0">
              <a:latin typeface="Arial"/>
              <a:cs typeface="Arial"/>
            </a:endParaRPr>
          </a:p>
        </p:txBody>
      </p:sp>
      <p:sp>
        <p:nvSpPr>
          <p:cNvPr id="149" name="object 149"/>
          <p:cNvSpPr txBox="1"/>
          <p:nvPr/>
        </p:nvSpPr>
        <p:spPr>
          <a:xfrm>
            <a:off x="2001733" y="1361688"/>
            <a:ext cx="222885" cy="198131"/>
          </a:xfrm>
          <a:prstGeom prst="rect">
            <a:avLst/>
          </a:prstGeom>
        </p:spPr>
        <p:txBody>
          <a:bodyPr vert="horz" wrap="square" lIns="0" tIns="13335" rIns="0" bIns="0" rtlCol="0">
            <a:spAutoFit/>
          </a:bodyPr>
          <a:lstStyle/>
          <a:p>
            <a:pPr marL="12700">
              <a:lnSpc>
                <a:spcPct val="100000"/>
              </a:lnSpc>
              <a:spcBef>
                <a:spcPts val="105"/>
              </a:spcBef>
            </a:pPr>
            <a:r>
              <a:rPr sz="1200" spc="75" dirty="0">
                <a:latin typeface="Arial"/>
                <a:cs typeface="Arial"/>
              </a:rPr>
              <a:t>24</a:t>
            </a:r>
            <a:endParaRPr sz="1200" dirty="0">
              <a:latin typeface="Arial"/>
              <a:cs typeface="Arial"/>
            </a:endParaRPr>
          </a:p>
        </p:txBody>
      </p:sp>
      <p:sp>
        <p:nvSpPr>
          <p:cNvPr id="150" name="object 150"/>
          <p:cNvSpPr txBox="1"/>
          <p:nvPr/>
        </p:nvSpPr>
        <p:spPr>
          <a:xfrm>
            <a:off x="2001733" y="1001668"/>
            <a:ext cx="222885" cy="198131"/>
          </a:xfrm>
          <a:prstGeom prst="rect">
            <a:avLst/>
          </a:prstGeom>
        </p:spPr>
        <p:txBody>
          <a:bodyPr vert="horz" wrap="square" lIns="0" tIns="13335" rIns="0" bIns="0" rtlCol="0">
            <a:spAutoFit/>
          </a:bodyPr>
          <a:lstStyle/>
          <a:p>
            <a:pPr marL="12700">
              <a:lnSpc>
                <a:spcPct val="100000"/>
              </a:lnSpc>
              <a:spcBef>
                <a:spcPts val="105"/>
              </a:spcBef>
            </a:pPr>
            <a:r>
              <a:rPr sz="1200" spc="75" dirty="0">
                <a:latin typeface="Arial"/>
                <a:cs typeface="Arial"/>
              </a:rPr>
              <a:t>36</a:t>
            </a:r>
            <a:endParaRPr sz="1200" dirty="0">
              <a:latin typeface="Arial"/>
              <a:cs typeface="Arial"/>
            </a:endParaRPr>
          </a:p>
        </p:txBody>
      </p:sp>
      <p:sp>
        <p:nvSpPr>
          <p:cNvPr id="151" name="object 151"/>
          <p:cNvSpPr txBox="1"/>
          <p:nvPr/>
        </p:nvSpPr>
        <p:spPr>
          <a:xfrm>
            <a:off x="1550221" y="1001668"/>
            <a:ext cx="359073" cy="1088807"/>
          </a:xfrm>
          <a:prstGeom prst="rect">
            <a:avLst/>
          </a:prstGeom>
        </p:spPr>
        <p:txBody>
          <a:bodyPr vert="vert270" wrap="square" lIns="0" tIns="31114" rIns="0" bIns="0" rtlCol="0">
            <a:spAutoFit/>
          </a:bodyPr>
          <a:lstStyle/>
          <a:p>
            <a:pPr marL="12700" marR="5080" indent="63500" algn="ctr">
              <a:lnSpc>
                <a:spcPts val="1400"/>
              </a:lnSpc>
              <a:spcBef>
                <a:spcPts val="244"/>
              </a:spcBef>
            </a:pPr>
            <a:r>
              <a:rPr sz="1200" b="1" dirty="0">
                <a:latin typeface="Arial"/>
                <a:cs typeface="Arial"/>
              </a:rPr>
              <a:t>Months on trastuzumab</a:t>
            </a:r>
          </a:p>
        </p:txBody>
      </p:sp>
      <p:sp>
        <p:nvSpPr>
          <p:cNvPr id="152" name="object 152"/>
          <p:cNvSpPr txBox="1"/>
          <p:nvPr/>
        </p:nvSpPr>
        <p:spPr>
          <a:xfrm>
            <a:off x="6587202" y="2472199"/>
            <a:ext cx="2013585" cy="222885"/>
          </a:xfrm>
          <a:prstGeom prst="rect">
            <a:avLst/>
          </a:prstGeom>
        </p:spPr>
        <p:txBody>
          <a:bodyPr vert="horz" wrap="square" lIns="0" tIns="12065" rIns="0" bIns="0" rtlCol="0">
            <a:spAutoFit/>
          </a:bodyPr>
          <a:lstStyle/>
          <a:p>
            <a:pPr marL="12700">
              <a:lnSpc>
                <a:spcPct val="100000"/>
              </a:lnSpc>
              <a:spcBef>
                <a:spcPts val="95"/>
              </a:spcBef>
            </a:pPr>
            <a:r>
              <a:rPr sz="1300" b="1" spc="-10" dirty="0">
                <a:solidFill>
                  <a:srgbClr val="020303"/>
                </a:solidFill>
                <a:latin typeface="Arial"/>
                <a:cs typeface="Arial"/>
              </a:rPr>
              <a:t>Pre-</a:t>
            </a:r>
            <a:r>
              <a:rPr sz="1300" b="1" dirty="0">
                <a:solidFill>
                  <a:srgbClr val="020303"/>
                </a:solidFill>
                <a:latin typeface="Arial"/>
                <a:cs typeface="Arial"/>
              </a:rPr>
              <a:t>trastuzumab</a:t>
            </a:r>
            <a:r>
              <a:rPr sz="1300" b="1" spc="-75" dirty="0">
                <a:solidFill>
                  <a:srgbClr val="020303"/>
                </a:solidFill>
                <a:latin typeface="Arial"/>
                <a:cs typeface="Arial"/>
              </a:rPr>
              <a:t> </a:t>
            </a:r>
            <a:r>
              <a:rPr sz="1300" b="1" spc="-10" dirty="0">
                <a:solidFill>
                  <a:srgbClr val="020303"/>
                </a:solidFill>
                <a:latin typeface="Arial"/>
                <a:cs typeface="Arial"/>
              </a:rPr>
              <a:t>(HER2+)</a:t>
            </a:r>
            <a:endParaRPr sz="1300" dirty="0">
              <a:latin typeface="Arial"/>
              <a:cs typeface="Arial"/>
            </a:endParaRPr>
          </a:p>
        </p:txBody>
      </p:sp>
      <p:sp>
        <p:nvSpPr>
          <p:cNvPr id="153" name="object 153"/>
          <p:cNvSpPr txBox="1"/>
          <p:nvPr/>
        </p:nvSpPr>
        <p:spPr>
          <a:xfrm>
            <a:off x="6587202" y="4049047"/>
            <a:ext cx="2063750" cy="222885"/>
          </a:xfrm>
          <a:prstGeom prst="rect">
            <a:avLst/>
          </a:prstGeom>
        </p:spPr>
        <p:txBody>
          <a:bodyPr vert="horz" wrap="square" lIns="0" tIns="12065" rIns="0" bIns="0" rtlCol="0">
            <a:spAutoFit/>
          </a:bodyPr>
          <a:lstStyle/>
          <a:p>
            <a:pPr marL="12700">
              <a:lnSpc>
                <a:spcPct val="100000"/>
              </a:lnSpc>
              <a:spcBef>
                <a:spcPts val="95"/>
              </a:spcBef>
            </a:pPr>
            <a:r>
              <a:rPr sz="1300" b="1" spc="-10" dirty="0">
                <a:solidFill>
                  <a:srgbClr val="020303"/>
                </a:solidFill>
                <a:latin typeface="Arial"/>
                <a:cs typeface="Arial"/>
              </a:rPr>
              <a:t>Post-</a:t>
            </a:r>
            <a:r>
              <a:rPr sz="1300" b="1" dirty="0">
                <a:solidFill>
                  <a:srgbClr val="020303"/>
                </a:solidFill>
                <a:latin typeface="Arial"/>
                <a:cs typeface="Arial"/>
              </a:rPr>
              <a:t>trastuzumab</a:t>
            </a:r>
            <a:r>
              <a:rPr sz="1300" b="1" spc="-50" dirty="0">
                <a:solidFill>
                  <a:srgbClr val="020303"/>
                </a:solidFill>
                <a:latin typeface="Arial"/>
                <a:cs typeface="Arial"/>
              </a:rPr>
              <a:t> </a:t>
            </a:r>
            <a:r>
              <a:rPr sz="1300" b="1" spc="-10" dirty="0">
                <a:solidFill>
                  <a:srgbClr val="020303"/>
                </a:solidFill>
                <a:latin typeface="Arial"/>
                <a:cs typeface="Arial"/>
              </a:rPr>
              <a:t>(HER2-</a:t>
            </a:r>
            <a:r>
              <a:rPr sz="1300" b="1" spc="-50" dirty="0">
                <a:solidFill>
                  <a:srgbClr val="020303"/>
                </a:solidFill>
                <a:latin typeface="Arial"/>
                <a:cs typeface="Arial"/>
              </a:rPr>
              <a:t>)</a:t>
            </a:r>
            <a:endParaRPr sz="1300" dirty="0">
              <a:latin typeface="Arial"/>
              <a:cs typeface="Arial"/>
            </a:endParaRPr>
          </a:p>
        </p:txBody>
      </p:sp>
      <p:sp>
        <p:nvSpPr>
          <p:cNvPr id="154" name="object 154"/>
          <p:cNvSpPr txBox="1"/>
          <p:nvPr/>
        </p:nvSpPr>
        <p:spPr>
          <a:xfrm>
            <a:off x="9654222" y="5528852"/>
            <a:ext cx="825500" cy="190500"/>
          </a:xfrm>
          <a:prstGeom prst="rect">
            <a:avLst/>
          </a:prstGeom>
        </p:spPr>
        <p:txBody>
          <a:bodyPr vert="horz" wrap="square" lIns="0" tIns="16510" rIns="0" bIns="0" rtlCol="0">
            <a:spAutoFit/>
          </a:bodyPr>
          <a:lstStyle/>
          <a:p>
            <a:pPr marL="12700">
              <a:lnSpc>
                <a:spcPct val="100000"/>
              </a:lnSpc>
              <a:spcBef>
                <a:spcPts val="130"/>
              </a:spcBef>
            </a:pPr>
            <a:r>
              <a:rPr sz="1050" dirty="0">
                <a:solidFill>
                  <a:srgbClr val="020303"/>
                </a:solidFill>
                <a:latin typeface="Arial"/>
                <a:cs typeface="Arial"/>
              </a:rPr>
              <a:t>ERBB2</a:t>
            </a:r>
            <a:r>
              <a:rPr sz="1050" spc="70" dirty="0">
                <a:solidFill>
                  <a:srgbClr val="020303"/>
                </a:solidFill>
                <a:latin typeface="Arial"/>
                <a:cs typeface="Arial"/>
              </a:rPr>
              <a:t> </a:t>
            </a:r>
            <a:r>
              <a:rPr sz="1050" spc="-20" dirty="0">
                <a:solidFill>
                  <a:srgbClr val="020303"/>
                </a:solidFill>
                <a:latin typeface="Arial"/>
                <a:cs typeface="Arial"/>
              </a:rPr>
              <a:t>FISH</a:t>
            </a:r>
            <a:endParaRPr sz="1050" dirty="0">
              <a:latin typeface="Arial"/>
              <a:cs typeface="Arial"/>
            </a:endParaRPr>
          </a:p>
        </p:txBody>
      </p:sp>
      <p:sp>
        <p:nvSpPr>
          <p:cNvPr id="155" name="object 155"/>
          <p:cNvSpPr txBox="1"/>
          <p:nvPr/>
        </p:nvSpPr>
        <p:spPr>
          <a:xfrm>
            <a:off x="6590432" y="5528852"/>
            <a:ext cx="307340" cy="190500"/>
          </a:xfrm>
          <a:prstGeom prst="rect">
            <a:avLst/>
          </a:prstGeom>
        </p:spPr>
        <p:txBody>
          <a:bodyPr vert="horz" wrap="square" lIns="0" tIns="16510" rIns="0" bIns="0" rtlCol="0">
            <a:spAutoFit/>
          </a:bodyPr>
          <a:lstStyle/>
          <a:p>
            <a:pPr marL="12700">
              <a:lnSpc>
                <a:spcPct val="100000"/>
              </a:lnSpc>
              <a:spcBef>
                <a:spcPts val="130"/>
              </a:spcBef>
            </a:pPr>
            <a:r>
              <a:rPr sz="1050" spc="-25" dirty="0">
                <a:solidFill>
                  <a:srgbClr val="020303"/>
                </a:solidFill>
                <a:latin typeface="Arial"/>
                <a:cs typeface="Arial"/>
              </a:rPr>
              <a:t>H&amp;E</a:t>
            </a:r>
            <a:endParaRPr sz="1050" dirty="0">
              <a:latin typeface="Arial"/>
              <a:cs typeface="Arial"/>
            </a:endParaRPr>
          </a:p>
        </p:txBody>
      </p:sp>
      <p:sp>
        <p:nvSpPr>
          <p:cNvPr id="156" name="object 156"/>
          <p:cNvSpPr txBox="1"/>
          <p:nvPr/>
        </p:nvSpPr>
        <p:spPr>
          <a:xfrm>
            <a:off x="8113212" y="5528852"/>
            <a:ext cx="665480" cy="190500"/>
          </a:xfrm>
          <a:prstGeom prst="rect">
            <a:avLst/>
          </a:prstGeom>
        </p:spPr>
        <p:txBody>
          <a:bodyPr vert="horz" wrap="square" lIns="0" tIns="16510" rIns="0" bIns="0" rtlCol="0">
            <a:spAutoFit/>
          </a:bodyPr>
          <a:lstStyle/>
          <a:p>
            <a:pPr marL="12700">
              <a:lnSpc>
                <a:spcPct val="100000"/>
              </a:lnSpc>
              <a:spcBef>
                <a:spcPts val="130"/>
              </a:spcBef>
            </a:pPr>
            <a:r>
              <a:rPr sz="1050" dirty="0">
                <a:solidFill>
                  <a:srgbClr val="020303"/>
                </a:solidFill>
                <a:latin typeface="Arial"/>
                <a:cs typeface="Arial"/>
              </a:rPr>
              <a:t>HER2</a:t>
            </a:r>
            <a:r>
              <a:rPr sz="1050" spc="45" dirty="0">
                <a:solidFill>
                  <a:srgbClr val="020303"/>
                </a:solidFill>
                <a:latin typeface="Arial"/>
                <a:cs typeface="Arial"/>
              </a:rPr>
              <a:t> </a:t>
            </a:r>
            <a:r>
              <a:rPr sz="1050" spc="-25" dirty="0">
                <a:solidFill>
                  <a:srgbClr val="020303"/>
                </a:solidFill>
                <a:latin typeface="Arial"/>
                <a:cs typeface="Arial"/>
              </a:rPr>
              <a:t>IHC</a:t>
            </a:r>
            <a:endParaRPr sz="1050" dirty="0">
              <a:latin typeface="Arial"/>
              <a:cs typeface="Arial"/>
            </a:endParaRPr>
          </a:p>
        </p:txBody>
      </p:sp>
      <p:pic>
        <p:nvPicPr>
          <p:cNvPr id="157" name="object 157"/>
          <p:cNvPicPr/>
          <p:nvPr/>
        </p:nvPicPr>
        <p:blipFill>
          <a:blip r:embed="rId3" cstate="email">
            <a:extLst>
              <a:ext uri="{28A0092B-C50C-407E-A947-70E740481C1C}">
                <a14:useLocalDpi xmlns:a14="http://schemas.microsoft.com/office/drawing/2010/main"/>
              </a:ext>
            </a:extLst>
          </a:blip>
          <a:stretch>
            <a:fillRect/>
          </a:stretch>
        </p:blipFill>
        <p:spPr>
          <a:xfrm>
            <a:off x="6599912" y="2712059"/>
            <a:ext cx="1462303" cy="1295786"/>
          </a:xfrm>
          <a:prstGeom prst="rect">
            <a:avLst/>
          </a:prstGeom>
        </p:spPr>
      </p:pic>
      <p:grpSp>
        <p:nvGrpSpPr>
          <p:cNvPr id="158" name="object 158"/>
          <p:cNvGrpSpPr/>
          <p:nvPr/>
        </p:nvGrpSpPr>
        <p:grpSpPr>
          <a:xfrm>
            <a:off x="8106897" y="2712048"/>
            <a:ext cx="3007995" cy="1285240"/>
            <a:chOff x="8505522" y="2712048"/>
            <a:chExt cx="3007995" cy="1285240"/>
          </a:xfrm>
        </p:grpSpPr>
        <p:pic>
          <p:nvPicPr>
            <p:cNvPr id="159" name="object 159"/>
            <p:cNvPicPr/>
            <p:nvPr/>
          </p:nvPicPr>
          <p:blipFill>
            <a:blip r:embed="rId4" cstate="email">
              <a:extLst>
                <a:ext uri="{28A0092B-C50C-407E-A947-70E740481C1C}">
                  <a14:useLocalDpi xmlns:a14="http://schemas.microsoft.com/office/drawing/2010/main"/>
                </a:ext>
              </a:extLst>
            </a:blip>
            <a:stretch>
              <a:fillRect/>
            </a:stretch>
          </p:blipFill>
          <p:spPr>
            <a:xfrm>
              <a:off x="8505522" y="2712059"/>
              <a:ext cx="1480538" cy="1285087"/>
            </a:xfrm>
            <a:prstGeom prst="rect">
              <a:avLst/>
            </a:prstGeom>
          </p:spPr>
        </p:pic>
        <p:pic>
          <p:nvPicPr>
            <p:cNvPr id="160" name="object 160"/>
            <p:cNvPicPr/>
            <p:nvPr/>
          </p:nvPicPr>
          <p:blipFill>
            <a:blip r:embed="rId5" cstate="email">
              <a:extLst>
                <a:ext uri="{28A0092B-C50C-407E-A947-70E740481C1C}">
                  <a14:useLocalDpi xmlns:a14="http://schemas.microsoft.com/office/drawing/2010/main"/>
                </a:ext>
              </a:extLst>
            </a:blip>
            <a:stretch>
              <a:fillRect/>
            </a:stretch>
          </p:blipFill>
          <p:spPr>
            <a:xfrm>
              <a:off x="10010715" y="2712048"/>
              <a:ext cx="1502355" cy="1285010"/>
            </a:xfrm>
            <a:prstGeom prst="rect">
              <a:avLst/>
            </a:prstGeom>
          </p:spPr>
        </p:pic>
      </p:grpSp>
      <p:grpSp>
        <p:nvGrpSpPr>
          <p:cNvPr id="161" name="object 161"/>
          <p:cNvGrpSpPr/>
          <p:nvPr/>
        </p:nvGrpSpPr>
        <p:grpSpPr>
          <a:xfrm>
            <a:off x="6599912" y="4278012"/>
            <a:ext cx="4514850" cy="1256030"/>
            <a:chOff x="6998537" y="4278012"/>
            <a:chExt cx="4514850" cy="1256030"/>
          </a:xfrm>
        </p:grpSpPr>
        <p:pic>
          <p:nvPicPr>
            <p:cNvPr id="162" name="object 162"/>
            <p:cNvPicPr/>
            <p:nvPr/>
          </p:nvPicPr>
          <p:blipFill>
            <a:blip r:embed="rId6" cstate="email">
              <a:extLst>
                <a:ext uri="{28A0092B-C50C-407E-A947-70E740481C1C}">
                  <a14:useLocalDpi xmlns:a14="http://schemas.microsoft.com/office/drawing/2010/main"/>
                </a:ext>
              </a:extLst>
            </a:blip>
            <a:stretch>
              <a:fillRect/>
            </a:stretch>
          </p:blipFill>
          <p:spPr>
            <a:xfrm>
              <a:off x="6998537" y="4278013"/>
              <a:ext cx="1462658" cy="1255948"/>
            </a:xfrm>
            <a:prstGeom prst="rect">
              <a:avLst/>
            </a:prstGeom>
          </p:spPr>
        </p:pic>
        <p:pic>
          <p:nvPicPr>
            <p:cNvPr id="163" name="object 163"/>
            <p:cNvPicPr/>
            <p:nvPr/>
          </p:nvPicPr>
          <p:blipFill>
            <a:blip r:embed="rId7" cstate="email">
              <a:extLst>
                <a:ext uri="{28A0092B-C50C-407E-A947-70E740481C1C}">
                  <a14:useLocalDpi xmlns:a14="http://schemas.microsoft.com/office/drawing/2010/main"/>
                </a:ext>
              </a:extLst>
            </a:blip>
            <a:stretch>
              <a:fillRect/>
            </a:stretch>
          </p:blipFill>
          <p:spPr>
            <a:xfrm>
              <a:off x="8500301" y="4278012"/>
              <a:ext cx="1491175" cy="1255952"/>
            </a:xfrm>
            <a:prstGeom prst="rect">
              <a:avLst/>
            </a:prstGeom>
          </p:spPr>
        </p:pic>
        <p:pic>
          <p:nvPicPr>
            <p:cNvPr id="164" name="object 164"/>
            <p:cNvPicPr/>
            <p:nvPr/>
          </p:nvPicPr>
          <p:blipFill>
            <a:blip r:embed="rId8" cstate="email">
              <a:extLst>
                <a:ext uri="{28A0092B-C50C-407E-A947-70E740481C1C}">
                  <a14:useLocalDpi xmlns:a14="http://schemas.microsoft.com/office/drawing/2010/main"/>
                </a:ext>
              </a:extLst>
            </a:blip>
            <a:stretch>
              <a:fillRect/>
            </a:stretch>
          </p:blipFill>
          <p:spPr>
            <a:xfrm>
              <a:off x="10010715" y="4278013"/>
              <a:ext cx="1502365" cy="1255965"/>
            </a:xfrm>
            <a:prstGeom prst="rect">
              <a:avLst/>
            </a:prstGeom>
          </p:spPr>
        </p:pic>
      </p:grpSp>
      <p:sp>
        <p:nvSpPr>
          <p:cNvPr id="177" name="TextBox 176">
            <a:extLst>
              <a:ext uri="{FF2B5EF4-FFF2-40B4-BE49-F238E27FC236}">
                <a16:creationId xmlns:a16="http://schemas.microsoft.com/office/drawing/2014/main" id="{7638ABC1-9D48-4640-B97C-9D352CEE5995}"/>
              </a:ext>
            </a:extLst>
          </p:cNvPr>
          <p:cNvSpPr txBox="1"/>
          <p:nvPr/>
        </p:nvSpPr>
        <p:spPr>
          <a:xfrm>
            <a:off x="1787834" y="4386496"/>
            <a:ext cx="65" cy="184666"/>
          </a:xfrm>
          <a:prstGeom prst="rect">
            <a:avLst/>
          </a:prstGeom>
          <a:noFill/>
        </p:spPr>
        <p:txBody>
          <a:bodyPr wrap="none" lIns="0" tIns="0" rIns="0" bIns="0" rtlCol="0">
            <a:spAutoFit/>
          </a:bodyPr>
          <a:lstStyle/>
          <a:p>
            <a:pPr algn="r"/>
            <a:endParaRPr lang="en-GB" sz="1200" dirty="0">
              <a:latin typeface="Arial" panose="020B0604020202020204" pitchFamily="34" charset="0"/>
              <a:ea typeface="Aileron" charset="0"/>
              <a:cs typeface="Arial" panose="020B0604020202020204" pitchFamily="34" charset="0"/>
            </a:endParaRPr>
          </a:p>
        </p:txBody>
      </p:sp>
      <p:sp>
        <p:nvSpPr>
          <p:cNvPr id="178" name="TextBox 177">
            <a:extLst>
              <a:ext uri="{FF2B5EF4-FFF2-40B4-BE49-F238E27FC236}">
                <a16:creationId xmlns:a16="http://schemas.microsoft.com/office/drawing/2014/main" id="{6E4DC10D-672A-5347-9BB2-C1E3917F67A9}"/>
              </a:ext>
            </a:extLst>
          </p:cNvPr>
          <p:cNvSpPr txBox="1"/>
          <p:nvPr/>
        </p:nvSpPr>
        <p:spPr>
          <a:xfrm>
            <a:off x="1723295" y="5515966"/>
            <a:ext cx="605935" cy="592470"/>
          </a:xfrm>
          <a:prstGeom prst="rect">
            <a:avLst/>
          </a:prstGeom>
          <a:noFill/>
        </p:spPr>
        <p:txBody>
          <a:bodyPr wrap="none" lIns="0" tIns="0" rIns="0" bIns="0" rtlCol="0">
            <a:spAutoFit/>
          </a:bodyPr>
          <a:lstStyle/>
          <a:p>
            <a:pPr algn="r">
              <a:spcAft>
                <a:spcPts val="300"/>
              </a:spcAft>
            </a:pPr>
            <a:r>
              <a:rPr lang="en-GB" sz="1200" i="1" spc="120" dirty="0">
                <a:solidFill>
                  <a:srgbClr val="020303"/>
                </a:solidFill>
                <a:latin typeface="Arial"/>
                <a:cs typeface="Arial"/>
              </a:rPr>
              <a:t>SMAD4</a:t>
            </a:r>
          </a:p>
          <a:p>
            <a:pPr algn="r"/>
            <a:r>
              <a:rPr lang="en-GB" sz="1200" i="1" spc="120" dirty="0">
                <a:solidFill>
                  <a:srgbClr val="020303"/>
                </a:solidFill>
                <a:latin typeface="Arial"/>
                <a:cs typeface="Arial"/>
              </a:rPr>
              <a:t>KMT2D</a:t>
            </a:r>
          </a:p>
          <a:p>
            <a:pPr algn="r"/>
            <a:r>
              <a:rPr lang="en-GB" sz="1200" i="1" spc="120" dirty="0">
                <a:solidFill>
                  <a:srgbClr val="020303"/>
                </a:solidFill>
                <a:latin typeface="Arial"/>
                <a:ea typeface="Aileron" charset="0"/>
                <a:cs typeface="Arial"/>
              </a:rPr>
              <a:t>MYC</a:t>
            </a:r>
            <a:endParaRPr lang="en-GB" sz="1200" dirty="0">
              <a:latin typeface="Arial" panose="020B0604020202020204" pitchFamily="34" charset="0"/>
              <a:ea typeface="Aileron" charset="0"/>
              <a:cs typeface="Arial" panose="020B0604020202020204" pitchFamily="34" charset="0"/>
            </a:endParaRPr>
          </a:p>
        </p:txBody>
      </p:sp>
      <p:sp>
        <p:nvSpPr>
          <p:cNvPr id="132" name="TextBox 131">
            <a:extLst>
              <a:ext uri="{FF2B5EF4-FFF2-40B4-BE49-F238E27FC236}">
                <a16:creationId xmlns:a16="http://schemas.microsoft.com/office/drawing/2014/main" id="{88EDD798-EAF7-67DD-C646-33E3BDE351D1}"/>
              </a:ext>
            </a:extLst>
          </p:cNvPr>
          <p:cNvSpPr txBox="1"/>
          <p:nvPr/>
        </p:nvSpPr>
        <p:spPr>
          <a:xfrm>
            <a:off x="6308693" y="1545895"/>
            <a:ext cx="5127070" cy="800219"/>
          </a:xfrm>
          <a:prstGeom prst="rect">
            <a:avLst/>
          </a:prstGeom>
          <a:noFill/>
        </p:spPr>
        <p:txBody>
          <a:bodyPr wrap="square" lIns="0" tIns="0" rIns="0" bIns="0" rtlCol="0">
            <a:spAutoFit/>
          </a:bodyPr>
          <a:lstStyle/>
          <a:p>
            <a:pPr algn="ctr"/>
            <a:r>
              <a:rPr lang="en-GB" sz="1600" dirty="0">
                <a:solidFill>
                  <a:schemeClr val="tx2"/>
                </a:solidFill>
                <a:effectLst/>
                <a:latin typeface="Arial" panose="020B0604020202020204" pitchFamily="34" charset="0"/>
                <a:cs typeface="Arial" panose="020B0604020202020204" pitchFamily="34" charset="0"/>
              </a:rPr>
              <a:t>Loss of ERBB2 amplification and HER2 protein expression in the post treatment sample</a:t>
            </a:r>
          </a:p>
          <a:p>
            <a:pPr marL="0" algn="l" defTabSz="457200" rtl="0" eaLnBrk="1" latinLnBrk="0" hangingPunct="1"/>
            <a:endParaRPr lang="en-GB" sz="2000" dirty="0">
              <a:solidFill>
                <a:schemeClr val="tx2"/>
              </a:solidFill>
              <a:latin typeface="Arial" panose="020B0604020202020204" pitchFamily="34" charset="0"/>
              <a:ea typeface="Aileron" charset="0"/>
              <a:cs typeface="Arial" panose="020B0604020202020204" pitchFamily="34" charset="0"/>
            </a:endParaRPr>
          </a:p>
        </p:txBody>
      </p:sp>
      <p:sp>
        <p:nvSpPr>
          <p:cNvPr id="170" name="object 169">
            <a:extLst>
              <a:ext uri="{FF2B5EF4-FFF2-40B4-BE49-F238E27FC236}">
                <a16:creationId xmlns:a16="http://schemas.microsoft.com/office/drawing/2014/main" id="{56567396-FC80-C645-9F00-A43A890BC177}"/>
              </a:ext>
            </a:extLst>
          </p:cNvPr>
          <p:cNvSpPr txBox="1"/>
          <p:nvPr/>
        </p:nvSpPr>
        <p:spPr>
          <a:xfrm>
            <a:off x="499043" y="3693525"/>
            <a:ext cx="1071170" cy="749564"/>
          </a:xfrm>
          <a:prstGeom prst="rect">
            <a:avLst/>
          </a:prstGeom>
        </p:spPr>
        <p:txBody>
          <a:bodyPr vert="horz" wrap="square" lIns="0" tIns="10795" rIns="0" bIns="0" rtlCol="0">
            <a:spAutoFit/>
          </a:bodyPr>
          <a:lstStyle/>
          <a:p>
            <a:r>
              <a:rPr lang="en-GB" sz="800" b="1" dirty="0">
                <a:latin typeface="Arial" panose="020B0604020202020204" pitchFamily="34" charset="0"/>
                <a:cs typeface="Arial" panose="020B0604020202020204" pitchFamily="34" charset="0"/>
              </a:rPr>
              <a:t>Genomic alterations</a:t>
            </a:r>
          </a:p>
          <a:p>
            <a:pPr indent="133350"/>
            <a:r>
              <a:rPr lang="en-GB" sz="800" dirty="0">
                <a:latin typeface="Arial" panose="020B0604020202020204" pitchFamily="34" charset="0"/>
                <a:cs typeface="Arial" panose="020B0604020202020204" pitchFamily="34" charset="0"/>
              </a:rPr>
              <a:t>Missense</a:t>
            </a:r>
          </a:p>
          <a:p>
            <a:pPr indent="133350"/>
            <a:r>
              <a:rPr lang="en-GB" sz="800" dirty="0">
                <a:latin typeface="Arial" panose="020B0604020202020204" pitchFamily="34" charset="0"/>
                <a:cs typeface="Arial" panose="020B0604020202020204" pitchFamily="34" charset="0"/>
              </a:rPr>
              <a:t>Truncating</a:t>
            </a:r>
          </a:p>
          <a:p>
            <a:pPr indent="133350"/>
            <a:r>
              <a:rPr lang="en-GB" sz="800" dirty="0">
                <a:latin typeface="Arial" panose="020B0604020202020204" pitchFamily="34" charset="0"/>
                <a:cs typeface="Arial" panose="020B0604020202020204" pitchFamily="34" charset="0"/>
              </a:rPr>
              <a:t>Amplification</a:t>
            </a:r>
          </a:p>
          <a:p>
            <a:pPr indent="133350"/>
            <a:r>
              <a:rPr lang="en-GB" sz="800" dirty="0">
                <a:latin typeface="Arial" panose="020B0604020202020204" pitchFamily="34" charset="0"/>
                <a:cs typeface="Arial" panose="020B0604020202020204" pitchFamily="34" charset="0"/>
              </a:rPr>
              <a:t>Deep deletion</a:t>
            </a:r>
          </a:p>
          <a:p>
            <a:pPr indent="133350"/>
            <a:r>
              <a:rPr lang="en-GB" sz="800" dirty="0">
                <a:latin typeface="Arial" panose="020B0604020202020204" pitchFamily="34" charset="0"/>
                <a:cs typeface="Arial" panose="020B0604020202020204" pitchFamily="34" charset="0"/>
              </a:rPr>
              <a:t>Rearrangement</a:t>
            </a:r>
          </a:p>
        </p:txBody>
      </p:sp>
      <p:sp>
        <p:nvSpPr>
          <p:cNvPr id="165" name="Rectangle 164">
            <a:extLst>
              <a:ext uri="{FF2B5EF4-FFF2-40B4-BE49-F238E27FC236}">
                <a16:creationId xmlns:a16="http://schemas.microsoft.com/office/drawing/2014/main" id="{4885B66E-955E-2748-A608-EA0D03343935}"/>
              </a:ext>
            </a:extLst>
          </p:cNvPr>
          <p:cNvSpPr/>
          <p:nvPr/>
        </p:nvSpPr>
        <p:spPr>
          <a:xfrm>
            <a:off x="504652" y="3848678"/>
            <a:ext cx="81972" cy="81972"/>
          </a:xfrm>
          <a:prstGeom prst="rect">
            <a:avLst/>
          </a:prstGeom>
          <a:solidFill>
            <a:srgbClr val="0E814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9211DE92-6F96-B944-949B-9B62F334BEDC}"/>
              </a:ext>
            </a:extLst>
          </p:cNvPr>
          <p:cNvSpPr/>
          <p:nvPr/>
        </p:nvSpPr>
        <p:spPr>
          <a:xfrm>
            <a:off x="504652" y="4343978"/>
            <a:ext cx="81972" cy="81972"/>
          </a:xfrm>
          <a:prstGeom prst="rect">
            <a:avLst/>
          </a:prstGeom>
          <a:solidFill>
            <a:srgbClr val="7C44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7C9FB3CF-73CA-8B4A-B533-E82BB2285CF7}"/>
              </a:ext>
            </a:extLst>
          </p:cNvPr>
          <p:cNvSpPr/>
          <p:nvPr/>
        </p:nvSpPr>
        <p:spPr>
          <a:xfrm>
            <a:off x="504652" y="3972503"/>
            <a:ext cx="81972" cy="81972"/>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93C530F2-C7BC-A747-9F5C-0F2649517D3A}"/>
              </a:ext>
            </a:extLst>
          </p:cNvPr>
          <p:cNvSpPr/>
          <p:nvPr/>
        </p:nvSpPr>
        <p:spPr>
          <a:xfrm>
            <a:off x="504652" y="4096328"/>
            <a:ext cx="81972" cy="819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a:extLst>
              <a:ext uri="{FF2B5EF4-FFF2-40B4-BE49-F238E27FC236}">
                <a16:creationId xmlns:a16="http://schemas.microsoft.com/office/drawing/2014/main" id="{F36B9580-4EFB-5C48-AA75-27DDF9C75BF0}"/>
              </a:ext>
            </a:extLst>
          </p:cNvPr>
          <p:cNvSpPr/>
          <p:nvPr/>
        </p:nvSpPr>
        <p:spPr>
          <a:xfrm>
            <a:off x="504652" y="4220153"/>
            <a:ext cx="81972" cy="81972"/>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41180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80" name="Group 40">
            <a:extLst>
              <a:ext uri="{FF2B5EF4-FFF2-40B4-BE49-F238E27FC236}">
                <a16:creationId xmlns:a16="http://schemas.microsoft.com/office/drawing/2014/main" id="{D9618DB0-408F-4394-B5B1-EBEB4814C1D9}"/>
              </a:ext>
            </a:extLst>
          </p:cNvPr>
          <p:cNvGrpSpPr>
            <a:grpSpLocks/>
          </p:cNvGrpSpPr>
          <p:nvPr/>
        </p:nvGrpSpPr>
        <p:grpSpPr bwMode="auto">
          <a:xfrm>
            <a:off x="7711219" y="1399561"/>
            <a:ext cx="3551656" cy="319899"/>
            <a:chOff x="-60469" y="2027798"/>
            <a:chExt cx="2704193" cy="107829"/>
          </a:xfrm>
        </p:grpSpPr>
        <p:sp>
          <p:nvSpPr>
            <p:cNvPr id="28711" name="TextBox 88">
              <a:extLst>
                <a:ext uri="{FF2B5EF4-FFF2-40B4-BE49-F238E27FC236}">
                  <a16:creationId xmlns:a16="http://schemas.microsoft.com/office/drawing/2014/main" id="{F33FCEDA-CC3C-4369-99FD-8ACC972A928E}"/>
                </a:ext>
              </a:extLst>
            </p:cNvPr>
            <p:cNvSpPr txBox="1">
              <a:spLocks noChangeArrowheads="1"/>
            </p:cNvSpPr>
            <p:nvPr/>
          </p:nvSpPr>
          <p:spPr bwMode="gray">
            <a:xfrm>
              <a:off x="-60469" y="2027798"/>
              <a:ext cx="2704193" cy="8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defRPr>
                  <a:solidFill>
                    <a:schemeClr val="tx1"/>
                  </a:solidFill>
                  <a:latin typeface="Calibri" panose="020F0502020204030204" pitchFamily="34" charset="0"/>
                </a:defRPr>
              </a:lvl1pPr>
              <a:lvl2pPr marL="742950" indent="-285750">
                <a:spcBef>
                  <a:spcPct val="20000"/>
                </a:spcBef>
                <a:defRPr>
                  <a:solidFill>
                    <a:schemeClr val="tx1"/>
                  </a:solidFill>
                  <a:latin typeface="Calibri" panose="020F0502020204030204" pitchFamily="34" charset="0"/>
                </a:defRPr>
              </a:lvl2pPr>
              <a:lvl3pPr marL="1143000" indent="-228600">
                <a:spcBef>
                  <a:spcPct val="20000"/>
                </a:spcBef>
                <a:defRPr>
                  <a:solidFill>
                    <a:schemeClr val="tx1"/>
                  </a:solidFill>
                  <a:latin typeface="Calibri" panose="020F0502020204030204" pitchFamily="34" charset="0"/>
                </a:defRPr>
              </a:lvl3pPr>
              <a:lvl4pPr marL="1600200" indent="-228600">
                <a:spcBef>
                  <a:spcPct val="20000"/>
                </a:spcBef>
                <a:defRPr>
                  <a:solidFill>
                    <a:schemeClr val="tx1"/>
                  </a:solidFill>
                  <a:latin typeface="Calibri" panose="020F0502020204030204" pitchFamily="34" charset="0"/>
                </a:defRPr>
              </a:lvl4pPr>
              <a:lvl5pPr marL="2057400" indent="-228600">
                <a:spcBef>
                  <a:spcPct val="20000"/>
                </a:spcBef>
                <a:defRPr>
                  <a:solidFill>
                    <a:schemeClr val="tx1"/>
                  </a:solidFill>
                  <a:latin typeface="Calibri" panose="020F0502020204030204" pitchFamily="34" charset="0"/>
                </a:defRPr>
              </a:lvl5pPr>
              <a:lvl6pPr marL="2514600" indent="-228600" eaLnBrk="0" fontAlgn="base" hangingPunct="0">
                <a:spcBef>
                  <a:spcPct val="20000"/>
                </a:spcBef>
                <a:spcAft>
                  <a:spcPct val="0"/>
                </a:spcAft>
                <a:defRPr>
                  <a:solidFill>
                    <a:schemeClr val="tx1"/>
                  </a:solidFill>
                  <a:latin typeface="Calibri" panose="020F0502020204030204" pitchFamily="34" charset="0"/>
                </a:defRPr>
              </a:lvl6pPr>
              <a:lvl7pPr marL="2971800" indent="-228600" eaLnBrk="0" fontAlgn="base" hangingPunct="0">
                <a:spcBef>
                  <a:spcPct val="20000"/>
                </a:spcBef>
                <a:spcAft>
                  <a:spcPct val="0"/>
                </a:spcAft>
                <a:defRPr>
                  <a:solidFill>
                    <a:schemeClr val="tx1"/>
                  </a:solidFill>
                  <a:latin typeface="Calibri" panose="020F0502020204030204" pitchFamily="34" charset="0"/>
                </a:defRPr>
              </a:lvl7pPr>
              <a:lvl8pPr marL="3429000" indent="-228600" eaLnBrk="0" fontAlgn="base" hangingPunct="0">
                <a:spcBef>
                  <a:spcPct val="20000"/>
                </a:spcBef>
                <a:spcAft>
                  <a:spcPct val="0"/>
                </a:spcAft>
                <a:defRPr>
                  <a:solidFill>
                    <a:schemeClr val="tx1"/>
                  </a:solidFill>
                  <a:latin typeface="Calibri" panose="020F0502020204030204" pitchFamily="34" charset="0"/>
                </a:defRPr>
              </a:lvl8pPr>
              <a:lvl9pPr marL="3886200" indent="-228600" eaLnBrk="0" fontAlgn="base" hangingPunct="0">
                <a:spcBef>
                  <a:spcPct val="20000"/>
                </a:spcBef>
                <a:spcAft>
                  <a:spcPct val="0"/>
                </a:spcAft>
                <a:defRPr>
                  <a:solidFill>
                    <a:schemeClr val="tx1"/>
                  </a:solidFill>
                  <a:latin typeface="Calibri" panose="020F0502020204030204" pitchFamily="34" charset="0"/>
                </a:defRPr>
              </a:lvl9pPr>
            </a:lstStyle>
            <a:p>
              <a:pPr algn="ctr" defTabSz="1218870">
                <a:spcBef>
                  <a:spcPct val="0"/>
                </a:spcBef>
                <a:buClr>
                  <a:srgbClr val="00B4ED"/>
                </a:buClr>
              </a:pPr>
              <a:r>
                <a:rPr lang="en-US" altLang="en-US" sz="1600" b="1" dirty="0">
                  <a:solidFill>
                    <a:srgbClr val="000000"/>
                  </a:solidFill>
                  <a:latin typeface="Arial" panose="020B0604020202020204" pitchFamily="34" charset="0"/>
                  <a:cs typeface="Arial" panose="020B0604020202020204" pitchFamily="34" charset="0"/>
                </a:rPr>
                <a:t>Trastuzumab </a:t>
              </a:r>
              <a:r>
                <a:rPr lang="en-US" altLang="en-US" sz="1600" b="1" dirty="0" err="1">
                  <a:solidFill>
                    <a:srgbClr val="000000"/>
                  </a:solidFill>
                  <a:latin typeface="Arial" panose="020B0604020202020204" pitchFamily="34" charset="0"/>
                  <a:cs typeface="Arial" panose="020B0604020202020204" pitchFamily="34" charset="0"/>
                </a:rPr>
                <a:t>Deruxtecan</a:t>
              </a:r>
              <a:r>
                <a:rPr lang="en-US" altLang="en-US" sz="1600" b="1" dirty="0">
                  <a:solidFill>
                    <a:srgbClr val="000000"/>
                  </a:solidFill>
                  <a:latin typeface="Arial" panose="020B0604020202020204" pitchFamily="34" charset="0"/>
                  <a:cs typeface="Arial" panose="020B0604020202020204" pitchFamily="34" charset="0"/>
                </a:rPr>
                <a:t> 3.0 mg/kg</a:t>
              </a:r>
            </a:p>
          </p:txBody>
        </p:sp>
        <p:cxnSp>
          <p:nvCxnSpPr>
            <p:cNvPr id="6" name="Straight Connector 73">
              <a:extLst>
                <a:ext uri="{FF2B5EF4-FFF2-40B4-BE49-F238E27FC236}">
                  <a16:creationId xmlns:a16="http://schemas.microsoft.com/office/drawing/2014/main" id="{E77D0185-5F69-4B77-A58B-3B1B346D0BEE}"/>
                </a:ext>
              </a:extLst>
            </p:cNvPr>
            <p:cNvCxnSpPr/>
            <p:nvPr/>
          </p:nvCxnSpPr>
          <p:spPr bwMode="gray">
            <a:xfrm>
              <a:off x="176340" y="2135627"/>
              <a:ext cx="2377931" cy="0"/>
            </a:xfrm>
            <a:prstGeom prst="line">
              <a:avLst/>
            </a:prstGeom>
            <a:ln w="12700">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28682" name="Group 64">
            <a:extLst>
              <a:ext uri="{FF2B5EF4-FFF2-40B4-BE49-F238E27FC236}">
                <a16:creationId xmlns:a16="http://schemas.microsoft.com/office/drawing/2014/main" id="{5F7F2B21-869A-4473-B159-00336B45A669}"/>
              </a:ext>
            </a:extLst>
          </p:cNvPr>
          <p:cNvGrpSpPr>
            <a:grpSpLocks/>
          </p:cNvGrpSpPr>
          <p:nvPr/>
        </p:nvGrpSpPr>
        <p:grpSpPr bwMode="auto">
          <a:xfrm>
            <a:off x="891311" y="1366413"/>
            <a:ext cx="3451149" cy="350821"/>
            <a:chOff x="520419" y="1910440"/>
            <a:chExt cx="2378204" cy="168904"/>
          </a:xfrm>
        </p:grpSpPr>
        <p:sp>
          <p:nvSpPr>
            <p:cNvPr id="28707" name="TextBox 88">
              <a:extLst>
                <a:ext uri="{FF2B5EF4-FFF2-40B4-BE49-F238E27FC236}">
                  <a16:creationId xmlns:a16="http://schemas.microsoft.com/office/drawing/2014/main" id="{5838765B-869D-40A1-A66A-1887683A1380}"/>
                </a:ext>
              </a:extLst>
            </p:cNvPr>
            <p:cNvSpPr txBox="1">
              <a:spLocks noChangeArrowheads="1"/>
            </p:cNvSpPr>
            <p:nvPr/>
          </p:nvSpPr>
          <p:spPr bwMode="gray">
            <a:xfrm>
              <a:off x="1065050" y="1910440"/>
              <a:ext cx="1024076" cy="14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defRPr>
                  <a:solidFill>
                    <a:schemeClr val="tx1"/>
                  </a:solidFill>
                  <a:latin typeface="Calibri" panose="020F0502020204030204" pitchFamily="34" charset="0"/>
                </a:defRPr>
              </a:lvl1pPr>
              <a:lvl2pPr marL="742950" indent="-285750">
                <a:spcBef>
                  <a:spcPct val="20000"/>
                </a:spcBef>
                <a:defRPr>
                  <a:solidFill>
                    <a:schemeClr val="tx1"/>
                  </a:solidFill>
                  <a:latin typeface="Calibri" panose="020F0502020204030204" pitchFamily="34" charset="0"/>
                </a:defRPr>
              </a:lvl2pPr>
              <a:lvl3pPr marL="1143000" indent="-228600">
                <a:spcBef>
                  <a:spcPct val="20000"/>
                </a:spcBef>
                <a:defRPr>
                  <a:solidFill>
                    <a:schemeClr val="tx1"/>
                  </a:solidFill>
                  <a:latin typeface="Calibri" panose="020F0502020204030204" pitchFamily="34" charset="0"/>
                </a:defRPr>
              </a:lvl3pPr>
              <a:lvl4pPr marL="1600200" indent="-228600">
                <a:spcBef>
                  <a:spcPct val="20000"/>
                </a:spcBef>
                <a:defRPr>
                  <a:solidFill>
                    <a:schemeClr val="tx1"/>
                  </a:solidFill>
                  <a:latin typeface="Calibri" panose="020F0502020204030204" pitchFamily="34" charset="0"/>
                </a:defRPr>
              </a:lvl4pPr>
              <a:lvl5pPr marL="2057400" indent="-228600">
                <a:spcBef>
                  <a:spcPct val="20000"/>
                </a:spcBef>
                <a:defRPr>
                  <a:solidFill>
                    <a:schemeClr val="tx1"/>
                  </a:solidFill>
                  <a:latin typeface="Calibri" panose="020F0502020204030204" pitchFamily="34" charset="0"/>
                </a:defRPr>
              </a:lvl5pPr>
              <a:lvl6pPr marL="2514600" indent="-228600" eaLnBrk="0" fontAlgn="base" hangingPunct="0">
                <a:spcBef>
                  <a:spcPct val="20000"/>
                </a:spcBef>
                <a:spcAft>
                  <a:spcPct val="0"/>
                </a:spcAft>
                <a:defRPr>
                  <a:solidFill>
                    <a:schemeClr val="tx1"/>
                  </a:solidFill>
                  <a:latin typeface="Calibri" panose="020F0502020204030204" pitchFamily="34" charset="0"/>
                </a:defRPr>
              </a:lvl6pPr>
              <a:lvl7pPr marL="2971800" indent="-228600" eaLnBrk="0" fontAlgn="base" hangingPunct="0">
                <a:spcBef>
                  <a:spcPct val="20000"/>
                </a:spcBef>
                <a:spcAft>
                  <a:spcPct val="0"/>
                </a:spcAft>
                <a:defRPr>
                  <a:solidFill>
                    <a:schemeClr val="tx1"/>
                  </a:solidFill>
                  <a:latin typeface="Calibri" panose="020F0502020204030204" pitchFamily="34" charset="0"/>
                </a:defRPr>
              </a:lvl7pPr>
              <a:lvl8pPr marL="3429000" indent="-228600" eaLnBrk="0" fontAlgn="base" hangingPunct="0">
                <a:spcBef>
                  <a:spcPct val="20000"/>
                </a:spcBef>
                <a:spcAft>
                  <a:spcPct val="0"/>
                </a:spcAft>
                <a:defRPr>
                  <a:solidFill>
                    <a:schemeClr val="tx1"/>
                  </a:solidFill>
                  <a:latin typeface="Calibri" panose="020F0502020204030204" pitchFamily="34" charset="0"/>
                </a:defRPr>
              </a:lvl8pPr>
              <a:lvl9pPr marL="3886200" indent="-228600" eaLnBrk="0" fontAlgn="base" hangingPunct="0">
                <a:spcBef>
                  <a:spcPct val="20000"/>
                </a:spcBef>
                <a:spcAft>
                  <a:spcPct val="0"/>
                </a:spcAft>
                <a:defRPr>
                  <a:solidFill>
                    <a:schemeClr val="tx1"/>
                  </a:solidFill>
                  <a:latin typeface="Calibri" panose="020F0502020204030204" pitchFamily="34" charset="0"/>
                </a:defRPr>
              </a:lvl9pPr>
            </a:lstStyle>
            <a:p>
              <a:pPr algn="ctr" defTabSz="1218870">
                <a:spcBef>
                  <a:spcPct val="0"/>
                </a:spcBef>
                <a:buClr>
                  <a:srgbClr val="00B4ED"/>
                </a:buClr>
              </a:pPr>
              <a:r>
                <a:rPr lang="en-US" altLang="en-US" sz="2000" b="1" dirty="0">
                  <a:solidFill>
                    <a:srgbClr val="000000"/>
                  </a:solidFill>
                  <a:latin typeface="Arial" panose="020B0604020202020204" pitchFamily="34" charset="0"/>
                  <a:cs typeface="Arial" panose="020B0604020202020204" pitchFamily="34" charset="0"/>
                </a:rPr>
                <a:t>          </a:t>
              </a:r>
              <a:r>
                <a:rPr lang="en-US" altLang="en-US" sz="1600" b="1" dirty="0">
                  <a:solidFill>
                    <a:srgbClr val="000000"/>
                  </a:solidFill>
                  <a:latin typeface="Arial" panose="020B0604020202020204" pitchFamily="34" charset="0"/>
                  <a:cs typeface="Arial" panose="020B0604020202020204" pitchFamily="34" charset="0"/>
                </a:rPr>
                <a:t>Control</a:t>
              </a:r>
              <a:endParaRPr lang="en-US" altLang="en-US" sz="1600" dirty="0">
                <a:solidFill>
                  <a:srgbClr val="000000"/>
                </a:solidFill>
                <a:latin typeface="Arial" panose="020B0604020202020204" pitchFamily="34" charset="0"/>
                <a:cs typeface="Arial" panose="020B0604020202020204" pitchFamily="34" charset="0"/>
              </a:endParaRPr>
            </a:p>
          </p:txBody>
        </p:sp>
        <p:cxnSp>
          <p:nvCxnSpPr>
            <p:cNvPr id="12" name="Straight Connector 80">
              <a:extLst>
                <a:ext uri="{FF2B5EF4-FFF2-40B4-BE49-F238E27FC236}">
                  <a16:creationId xmlns:a16="http://schemas.microsoft.com/office/drawing/2014/main" id="{EF3FF9EB-2656-4325-88FC-007BD24FEEBC}"/>
                </a:ext>
              </a:extLst>
            </p:cNvPr>
            <p:cNvCxnSpPr/>
            <p:nvPr/>
          </p:nvCxnSpPr>
          <p:spPr bwMode="gray">
            <a:xfrm>
              <a:off x="520419" y="2079344"/>
              <a:ext cx="2378204" cy="0"/>
            </a:xfrm>
            <a:prstGeom prst="line">
              <a:avLst/>
            </a:prstGeom>
            <a:ln w="12700">
              <a:solidFill>
                <a:srgbClr val="002060"/>
              </a:solidFill>
            </a:ln>
          </p:spPr>
          <p:style>
            <a:lnRef idx="1">
              <a:schemeClr val="accent1"/>
            </a:lnRef>
            <a:fillRef idx="0">
              <a:schemeClr val="accent1"/>
            </a:fillRef>
            <a:effectRef idx="0">
              <a:schemeClr val="accent1"/>
            </a:effectRef>
            <a:fontRef idx="minor">
              <a:schemeClr val="tx1"/>
            </a:fontRef>
          </p:style>
        </p:cxnSp>
      </p:grpSp>
      <p:sp>
        <p:nvSpPr>
          <p:cNvPr id="21" name="TextBox 95">
            <a:extLst>
              <a:ext uri="{FF2B5EF4-FFF2-40B4-BE49-F238E27FC236}">
                <a16:creationId xmlns:a16="http://schemas.microsoft.com/office/drawing/2014/main" id="{657E99EE-7540-4541-9DC3-64AC4A33A1DA}"/>
              </a:ext>
            </a:extLst>
          </p:cNvPr>
          <p:cNvSpPr txBox="1">
            <a:spLocks/>
          </p:cNvSpPr>
          <p:nvPr/>
        </p:nvSpPr>
        <p:spPr bwMode="gray">
          <a:xfrm>
            <a:off x="910591" y="1764932"/>
            <a:ext cx="3431869" cy="184666"/>
          </a:xfrm>
          <a:prstGeom prst="rect">
            <a:avLst/>
          </a:prstGeom>
          <a:noFill/>
          <a:ln w="9525">
            <a:noFill/>
            <a:miter lim="800000"/>
            <a:headEnd/>
            <a:tailEnd/>
          </a:ln>
          <a:effectLst/>
        </p:spPr>
        <p:txBody>
          <a:bodyPr wrap="square" lIns="0" tIns="0" rIns="0" bIns="0" anchor="ctr">
            <a:spAutoFit/>
          </a:bodyPr>
          <a:lstStyle>
            <a:lvl1pPr marL="0" lvl="0" indent="0" defTabSz="913429" eaLnBrk="1" hangingPunct="1">
              <a:buClr>
                <a:schemeClr val="tx2"/>
              </a:buClr>
              <a:defRPr baseline="0">
                <a:latin typeface="+mn-lt"/>
              </a:defRPr>
            </a:lvl1pPr>
            <a:lvl2pPr marL="197586" lvl="1" indent="-195966" defTabSz="913429" eaLnBrk="1" hangingPunct="1">
              <a:buClr>
                <a:schemeClr val="tx2"/>
              </a:buClr>
              <a:buSzPct val="125000"/>
              <a:buFont typeface="Arial" pitchFamily="34" charset="0"/>
              <a:buChar char="•"/>
              <a:defRPr baseline="0">
                <a:latin typeface="+mn-lt"/>
              </a:defRPr>
            </a:lvl2pPr>
            <a:lvl3pPr marL="466431" lvl="2" indent="-267227" defTabSz="913429" eaLnBrk="1" hangingPunct="1">
              <a:buClr>
                <a:schemeClr val="tx2"/>
              </a:buClr>
              <a:buSzPct val="120000"/>
              <a:buFont typeface="Arial" charset="0"/>
              <a:buChar char="–"/>
              <a:defRPr baseline="0">
                <a:latin typeface="+mn-lt"/>
              </a:defRPr>
            </a:lvl3pPr>
            <a:lvl4pPr marL="626768" lvl="3" indent="-158716" defTabSz="913429" eaLnBrk="1" hangingPunct="1">
              <a:buClr>
                <a:schemeClr val="tx2"/>
              </a:buClr>
              <a:buSzPct val="100000"/>
              <a:buFont typeface="Arial" pitchFamily="34" charset="0"/>
              <a:buChar char="•"/>
              <a:defRPr baseline="0">
                <a:latin typeface="+mn-lt"/>
              </a:defRPr>
            </a:lvl4pPr>
            <a:lvl5pPr marL="764947" lvl="4" indent="-132804" defTabSz="913429" eaLnBrk="1" hangingPunct="1">
              <a:buClr>
                <a:schemeClr val="tx2"/>
              </a:buClr>
              <a:buSzPct val="89000"/>
              <a:buFont typeface="Arial" charset="0"/>
              <a:buChar char="-"/>
              <a:defRPr baseline="0">
                <a:latin typeface="+mn-lt"/>
              </a:defRPr>
            </a:lvl5pPr>
            <a:lvl6pPr marL="764947" indent="-132804" defTabSz="913429" fontAlgn="base">
              <a:spcBef>
                <a:spcPct val="0"/>
              </a:spcBef>
              <a:spcAft>
                <a:spcPct val="0"/>
              </a:spcAft>
              <a:buClr>
                <a:schemeClr val="tx2"/>
              </a:buClr>
              <a:buSzPct val="89000"/>
              <a:buFont typeface="Arial" charset="0"/>
              <a:buChar char="-"/>
              <a:defRPr baseline="0">
                <a:latin typeface="+mn-lt"/>
              </a:defRPr>
            </a:lvl6pPr>
            <a:lvl7pPr marL="764947" indent="-132804" defTabSz="913429" fontAlgn="base">
              <a:spcBef>
                <a:spcPct val="0"/>
              </a:spcBef>
              <a:spcAft>
                <a:spcPct val="0"/>
              </a:spcAft>
              <a:buClr>
                <a:schemeClr val="tx2"/>
              </a:buClr>
              <a:buSzPct val="89000"/>
              <a:buFont typeface="Arial" charset="0"/>
              <a:buChar char="-"/>
              <a:defRPr baseline="0">
                <a:latin typeface="+mn-lt"/>
              </a:defRPr>
            </a:lvl7pPr>
            <a:lvl8pPr marL="764947" indent="-132804" defTabSz="913429" fontAlgn="base">
              <a:spcBef>
                <a:spcPct val="0"/>
              </a:spcBef>
              <a:spcAft>
                <a:spcPct val="0"/>
              </a:spcAft>
              <a:buClr>
                <a:schemeClr val="tx2"/>
              </a:buClr>
              <a:buSzPct val="89000"/>
              <a:buFont typeface="Arial" charset="0"/>
              <a:buChar char="-"/>
              <a:defRPr baseline="0">
                <a:latin typeface="+mn-lt"/>
              </a:defRPr>
            </a:lvl8pPr>
            <a:lvl9pPr marL="764947" indent="-132804" defTabSz="913429" fontAlgn="base">
              <a:spcBef>
                <a:spcPct val="0"/>
              </a:spcBef>
              <a:spcAft>
                <a:spcPct val="0"/>
              </a:spcAft>
              <a:buClr>
                <a:schemeClr val="tx2"/>
              </a:buClr>
              <a:buSzPct val="89000"/>
              <a:buFont typeface="Arial" charset="0"/>
              <a:buChar char="-"/>
              <a:defRPr baseline="0">
                <a:latin typeface="+mn-lt"/>
              </a:defRPr>
            </a:lvl9pPr>
          </a:lstStyle>
          <a:p>
            <a:pPr algn="ctr">
              <a:buClr>
                <a:srgbClr val="00B4ED"/>
              </a:buClr>
              <a:defRPr/>
            </a:pPr>
            <a:r>
              <a:rPr lang="en-US" sz="1200" i="1" kern="0" dirty="0">
                <a:solidFill>
                  <a:srgbClr val="000000"/>
                </a:solidFill>
                <a:latin typeface="Arial" panose="020B0604020202020204" pitchFamily="34" charset="0"/>
                <a:cs typeface="Arial" panose="020B0604020202020204" pitchFamily="34" charset="0"/>
              </a:rPr>
              <a:t>Co-culture of HER2+ and HER2− tumours in vivo</a:t>
            </a:r>
          </a:p>
        </p:txBody>
      </p:sp>
      <p:grpSp>
        <p:nvGrpSpPr>
          <p:cNvPr id="8" name="Group 7">
            <a:extLst>
              <a:ext uri="{FF2B5EF4-FFF2-40B4-BE49-F238E27FC236}">
                <a16:creationId xmlns:a16="http://schemas.microsoft.com/office/drawing/2014/main" id="{4D26D7A9-C5C2-7649-95DB-7DC2390CB5EF}"/>
              </a:ext>
            </a:extLst>
          </p:cNvPr>
          <p:cNvGrpSpPr/>
          <p:nvPr/>
        </p:nvGrpSpPr>
        <p:grpSpPr>
          <a:xfrm>
            <a:off x="3527227" y="1335633"/>
            <a:ext cx="4608760" cy="4358628"/>
            <a:chOff x="2576993" y="1001724"/>
            <a:chExt cx="3456571" cy="3268971"/>
          </a:xfrm>
        </p:grpSpPr>
        <p:grpSp>
          <p:nvGrpSpPr>
            <p:cNvPr id="28681" name="Group 74">
              <a:extLst>
                <a:ext uri="{FF2B5EF4-FFF2-40B4-BE49-F238E27FC236}">
                  <a16:creationId xmlns:a16="http://schemas.microsoft.com/office/drawing/2014/main" id="{4169E57A-FE55-4AD6-983D-0FF92FE03E1F}"/>
                </a:ext>
              </a:extLst>
            </p:cNvPr>
            <p:cNvGrpSpPr>
              <a:grpSpLocks/>
            </p:cNvGrpSpPr>
            <p:nvPr/>
          </p:nvGrpSpPr>
          <p:grpSpPr bwMode="auto">
            <a:xfrm>
              <a:off x="2576993" y="1001724"/>
              <a:ext cx="3456571" cy="287966"/>
              <a:chOff x="-159404" y="1905296"/>
              <a:chExt cx="3581082" cy="172060"/>
            </a:xfrm>
          </p:grpSpPr>
          <p:sp>
            <p:nvSpPr>
              <p:cNvPr id="28709" name="TextBox 88">
                <a:extLst>
                  <a:ext uri="{FF2B5EF4-FFF2-40B4-BE49-F238E27FC236}">
                    <a16:creationId xmlns:a16="http://schemas.microsoft.com/office/drawing/2014/main" id="{D1FA73B5-3E20-4601-AF9C-7681A57BBEF9}"/>
                  </a:ext>
                </a:extLst>
              </p:cNvPr>
              <p:cNvSpPr txBox="1">
                <a:spLocks noChangeArrowheads="1"/>
              </p:cNvSpPr>
              <p:nvPr/>
            </p:nvSpPr>
            <p:spPr bwMode="gray">
              <a:xfrm>
                <a:off x="-159404" y="1905296"/>
                <a:ext cx="3581082" cy="137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defRPr>
                    <a:solidFill>
                      <a:schemeClr val="tx1"/>
                    </a:solidFill>
                    <a:latin typeface="Calibri" panose="020F0502020204030204" pitchFamily="34" charset="0"/>
                  </a:defRPr>
                </a:lvl1pPr>
                <a:lvl2pPr marL="742950" indent="-285750">
                  <a:spcBef>
                    <a:spcPct val="20000"/>
                  </a:spcBef>
                  <a:defRPr>
                    <a:solidFill>
                      <a:schemeClr val="tx1"/>
                    </a:solidFill>
                    <a:latin typeface="Calibri" panose="020F0502020204030204" pitchFamily="34" charset="0"/>
                  </a:defRPr>
                </a:lvl2pPr>
                <a:lvl3pPr marL="1143000" indent="-228600">
                  <a:spcBef>
                    <a:spcPct val="20000"/>
                  </a:spcBef>
                  <a:defRPr>
                    <a:solidFill>
                      <a:schemeClr val="tx1"/>
                    </a:solidFill>
                    <a:latin typeface="Calibri" panose="020F0502020204030204" pitchFamily="34" charset="0"/>
                  </a:defRPr>
                </a:lvl3pPr>
                <a:lvl4pPr marL="1600200" indent="-228600">
                  <a:spcBef>
                    <a:spcPct val="20000"/>
                  </a:spcBef>
                  <a:defRPr>
                    <a:solidFill>
                      <a:schemeClr val="tx1"/>
                    </a:solidFill>
                    <a:latin typeface="Calibri" panose="020F0502020204030204" pitchFamily="34" charset="0"/>
                  </a:defRPr>
                </a:lvl4pPr>
                <a:lvl5pPr marL="2057400" indent="-228600">
                  <a:spcBef>
                    <a:spcPct val="20000"/>
                  </a:spcBef>
                  <a:defRPr>
                    <a:solidFill>
                      <a:schemeClr val="tx1"/>
                    </a:solidFill>
                    <a:latin typeface="Calibri" panose="020F0502020204030204" pitchFamily="34" charset="0"/>
                  </a:defRPr>
                </a:lvl5pPr>
                <a:lvl6pPr marL="2514600" indent="-228600" eaLnBrk="0" fontAlgn="base" hangingPunct="0">
                  <a:spcBef>
                    <a:spcPct val="20000"/>
                  </a:spcBef>
                  <a:spcAft>
                    <a:spcPct val="0"/>
                  </a:spcAft>
                  <a:defRPr>
                    <a:solidFill>
                      <a:schemeClr val="tx1"/>
                    </a:solidFill>
                    <a:latin typeface="Calibri" panose="020F0502020204030204" pitchFamily="34" charset="0"/>
                  </a:defRPr>
                </a:lvl6pPr>
                <a:lvl7pPr marL="2971800" indent="-228600" eaLnBrk="0" fontAlgn="base" hangingPunct="0">
                  <a:spcBef>
                    <a:spcPct val="20000"/>
                  </a:spcBef>
                  <a:spcAft>
                    <a:spcPct val="0"/>
                  </a:spcAft>
                  <a:defRPr>
                    <a:solidFill>
                      <a:schemeClr val="tx1"/>
                    </a:solidFill>
                    <a:latin typeface="Calibri" panose="020F0502020204030204" pitchFamily="34" charset="0"/>
                  </a:defRPr>
                </a:lvl7pPr>
                <a:lvl8pPr marL="3429000" indent="-228600" eaLnBrk="0" fontAlgn="base" hangingPunct="0">
                  <a:spcBef>
                    <a:spcPct val="20000"/>
                  </a:spcBef>
                  <a:spcAft>
                    <a:spcPct val="0"/>
                  </a:spcAft>
                  <a:defRPr>
                    <a:solidFill>
                      <a:schemeClr val="tx1"/>
                    </a:solidFill>
                    <a:latin typeface="Calibri" panose="020F0502020204030204" pitchFamily="34" charset="0"/>
                  </a:defRPr>
                </a:lvl8pPr>
                <a:lvl9pPr marL="3886200" indent="-228600" eaLnBrk="0" fontAlgn="base" hangingPunct="0">
                  <a:spcBef>
                    <a:spcPct val="20000"/>
                  </a:spcBef>
                  <a:spcAft>
                    <a:spcPct val="0"/>
                  </a:spcAft>
                  <a:defRPr>
                    <a:solidFill>
                      <a:schemeClr val="tx1"/>
                    </a:solidFill>
                    <a:latin typeface="Calibri" panose="020F0502020204030204" pitchFamily="34" charset="0"/>
                  </a:defRPr>
                </a:lvl9pPr>
              </a:lstStyle>
              <a:p>
                <a:pPr defTabSz="1218870">
                  <a:spcBef>
                    <a:spcPct val="0"/>
                  </a:spcBef>
                  <a:buClr>
                    <a:srgbClr val="00B4ED"/>
                  </a:buClr>
                </a:pPr>
                <a:r>
                  <a:rPr lang="en-US" altLang="en-US" sz="2000" b="1" dirty="0">
                    <a:solidFill>
                      <a:srgbClr val="000000"/>
                    </a:solidFill>
                    <a:latin typeface="Arial" panose="020B0604020202020204" pitchFamily="34" charset="0"/>
                    <a:cs typeface="Arial" panose="020B0604020202020204" pitchFamily="34" charset="0"/>
                  </a:rPr>
                  <a:t>            </a:t>
                </a:r>
                <a:r>
                  <a:rPr lang="en-US" altLang="en-US" sz="1600" b="1" dirty="0">
                    <a:solidFill>
                      <a:srgbClr val="000000"/>
                    </a:solidFill>
                    <a:latin typeface="Arial" panose="020B0604020202020204" pitchFamily="34" charset="0"/>
                    <a:cs typeface="Arial" panose="020B0604020202020204" pitchFamily="34" charset="0"/>
                  </a:rPr>
                  <a:t>Trastuzumab Emtansine, 10 mg/kg</a:t>
                </a:r>
                <a:endParaRPr lang="en-US" altLang="en-US" sz="1600" dirty="0">
                  <a:solidFill>
                    <a:srgbClr val="000000"/>
                  </a:solidFill>
                  <a:latin typeface="Arial" panose="020B0604020202020204" pitchFamily="34" charset="0"/>
                  <a:cs typeface="Arial" panose="020B0604020202020204" pitchFamily="34" charset="0"/>
                </a:endParaRPr>
              </a:p>
            </p:txBody>
          </p:sp>
          <p:cxnSp>
            <p:nvCxnSpPr>
              <p:cNvPr id="9" name="Straight Connector 76">
                <a:extLst>
                  <a:ext uri="{FF2B5EF4-FFF2-40B4-BE49-F238E27FC236}">
                    <a16:creationId xmlns:a16="http://schemas.microsoft.com/office/drawing/2014/main" id="{CF26D4A1-ED05-475E-829E-B9F8A2657CFE}"/>
                  </a:ext>
                </a:extLst>
              </p:cNvPr>
              <p:cNvCxnSpPr/>
              <p:nvPr/>
            </p:nvCxnSpPr>
            <p:spPr bwMode="gray">
              <a:xfrm>
                <a:off x="689174" y="2077356"/>
                <a:ext cx="2377983" cy="0"/>
              </a:xfrm>
              <a:prstGeom prst="line">
                <a:avLst/>
              </a:prstGeom>
              <a:ln w="12700">
                <a:solidFill>
                  <a:srgbClr val="002060"/>
                </a:solidFill>
              </a:ln>
            </p:spPr>
            <p:style>
              <a:lnRef idx="1">
                <a:schemeClr val="accent1"/>
              </a:lnRef>
              <a:fillRef idx="0">
                <a:schemeClr val="accent1"/>
              </a:fillRef>
              <a:effectRef idx="0">
                <a:schemeClr val="accent1"/>
              </a:effectRef>
              <a:fontRef idx="minor">
                <a:schemeClr val="tx1"/>
              </a:fontRef>
            </p:style>
          </p:cxnSp>
        </p:grpSp>
        <p:pic>
          <p:nvPicPr>
            <p:cNvPr id="28684" name="Picture 21" descr="\\Ifilsy04\prj\PRJ01698\2 .サブチーム\1.Bystander\CD13-H0072 vivo-43 【Bystander再現】\IHC結果\14190 MIX-25.jpg">
              <a:extLst>
                <a:ext uri="{FF2B5EF4-FFF2-40B4-BE49-F238E27FC236}">
                  <a16:creationId xmlns:a16="http://schemas.microsoft.com/office/drawing/2014/main" id="{4722340A-24BF-478B-BE2E-4D795404BB38}"/>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gray">
            <a:xfrm>
              <a:off x="3288607" y="1500283"/>
              <a:ext cx="2370667" cy="277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sp>
          <p:nvSpPr>
            <p:cNvPr id="22" name="TextBox 96">
              <a:extLst>
                <a:ext uri="{FF2B5EF4-FFF2-40B4-BE49-F238E27FC236}">
                  <a16:creationId xmlns:a16="http://schemas.microsoft.com/office/drawing/2014/main" id="{6231F5EA-1616-4E76-A412-C61E62F5223D}"/>
                </a:ext>
              </a:extLst>
            </p:cNvPr>
            <p:cNvSpPr txBox="1">
              <a:spLocks/>
            </p:cNvSpPr>
            <p:nvPr/>
          </p:nvSpPr>
          <p:spPr bwMode="gray">
            <a:xfrm>
              <a:off x="3483518" y="1323699"/>
              <a:ext cx="1980845" cy="138499"/>
            </a:xfrm>
            <a:prstGeom prst="rect">
              <a:avLst/>
            </a:prstGeom>
            <a:noFill/>
            <a:ln w="9525">
              <a:noFill/>
              <a:miter lim="800000"/>
              <a:headEnd/>
              <a:tailEnd/>
            </a:ln>
            <a:effectLst/>
          </p:spPr>
          <p:txBody>
            <a:bodyPr lIns="0" tIns="0" rIns="0" bIns="0" anchor="ctr">
              <a:spAutoFit/>
            </a:bodyPr>
            <a:lstStyle>
              <a:lvl1pPr marL="0" lvl="0" indent="0" defTabSz="913429" eaLnBrk="1" hangingPunct="1">
                <a:buClr>
                  <a:schemeClr val="tx2"/>
                </a:buClr>
                <a:defRPr baseline="0">
                  <a:latin typeface="+mn-lt"/>
                </a:defRPr>
              </a:lvl1pPr>
              <a:lvl2pPr marL="197586" lvl="1" indent="-195966" defTabSz="913429" eaLnBrk="1" hangingPunct="1">
                <a:buClr>
                  <a:schemeClr val="tx2"/>
                </a:buClr>
                <a:buSzPct val="125000"/>
                <a:buFont typeface="Arial" pitchFamily="34" charset="0"/>
                <a:buChar char="•"/>
                <a:defRPr baseline="0">
                  <a:latin typeface="+mn-lt"/>
                </a:defRPr>
              </a:lvl2pPr>
              <a:lvl3pPr marL="466431" lvl="2" indent="-267227" defTabSz="913429" eaLnBrk="1" hangingPunct="1">
                <a:buClr>
                  <a:schemeClr val="tx2"/>
                </a:buClr>
                <a:buSzPct val="120000"/>
                <a:buFont typeface="Arial" charset="0"/>
                <a:buChar char="–"/>
                <a:defRPr baseline="0">
                  <a:latin typeface="+mn-lt"/>
                </a:defRPr>
              </a:lvl3pPr>
              <a:lvl4pPr marL="626768" lvl="3" indent="-158716" defTabSz="913429" eaLnBrk="1" hangingPunct="1">
                <a:buClr>
                  <a:schemeClr val="tx2"/>
                </a:buClr>
                <a:buSzPct val="100000"/>
                <a:buFont typeface="Arial" pitchFamily="34" charset="0"/>
                <a:buChar char="•"/>
                <a:defRPr baseline="0">
                  <a:latin typeface="+mn-lt"/>
                </a:defRPr>
              </a:lvl4pPr>
              <a:lvl5pPr marL="764947" lvl="4" indent="-132804" defTabSz="913429" eaLnBrk="1" hangingPunct="1">
                <a:buClr>
                  <a:schemeClr val="tx2"/>
                </a:buClr>
                <a:buSzPct val="89000"/>
                <a:buFont typeface="Arial" charset="0"/>
                <a:buChar char="-"/>
                <a:defRPr baseline="0">
                  <a:latin typeface="+mn-lt"/>
                </a:defRPr>
              </a:lvl5pPr>
              <a:lvl6pPr marL="764947" indent="-132804" defTabSz="913429" fontAlgn="base">
                <a:spcBef>
                  <a:spcPct val="0"/>
                </a:spcBef>
                <a:spcAft>
                  <a:spcPct val="0"/>
                </a:spcAft>
                <a:buClr>
                  <a:schemeClr val="tx2"/>
                </a:buClr>
                <a:buSzPct val="89000"/>
                <a:buFont typeface="Arial" charset="0"/>
                <a:buChar char="-"/>
                <a:defRPr baseline="0">
                  <a:latin typeface="+mn-lt"/>
                </a:defRPr>
              </a:lvl6pPr>
              <a:lvl7pPr marL="764947" indent="-132804" defTabSz="913429" fontAlgn="base">
                <a:spcBef>
                  <a:spcPct val="0"/>
                </a:spcBef>
                <a:spcAft>
                  <a:spcPct val="0"/>
                </a:spcAft>
                <a:buClr>
                  <a:schemeClr val="tx2"/>
                </a:buClr>
                <a:buSzPct val="89000"/>
                <a:buFont typeface="Arial" charset="0"/>
                <a:buChar char="-"/>
                <a:defRPr baseline="0">
                  <a:latin typeface="+mn-lt"/>
                </a:defRPr>
              </a:lvl7pPr>
              <a:lvl8pPr marL="764947" indent="-132804" defTabSz="913429" fontAlgn="base">
                <a:spcBef>
                  <a:spcPct val="0"/>
                </a:spcBef>
                <a:spcAft>
                  <a:spcPct val="0"/>
                </a:spcAft>
                <a:buClr>
                  <a:schemeClr val="tx2"/>
                </a:buClr>
                <a:buSzPct val="89000"/>
                <a:buFont typeface="Arial" charset="0"/>
                <a:buChar char="-"/>
                <a:defRPr baseline="0">
                  <a:latin typeface="+mn-lt"/>
                </a:defRPr>
              </a:lvl8pPr>
              <a:lvl9pPr marL="764947" indent="-132804" defTabSz="913429" fontAlgn="base">
                <a:spcBef>
                  <a:spcPct val="0"/>
                </a:spcBef>
                <a:spcAft>
                  <a:spcPct val="0"/>
                </a:spcAft>
                <a:buClr>
                  <a:schemeClr val="tx2"/>
                </a:buClr>
                <a:buSzPct val="89000"/>
                <a:buFont typeface="Arial" charset="0"/>
                <a:buChar char="-"/>
                <a:defRPr baseline="0">
                  <a:latin typeface="+mn-lt"/>
                </a:defRPr>
              </a:lvl9pPr>
            </a:lstStyle>
            <a:p>
              <a:pPr algn="ctr">
                <a:buClr>
                  <a:srgbClr val="00B4ED"/>
                </a:buClr>
                <a:defRPr/>
              </a:pPr>
              <a:r>
                <a:rPr lang="en-US" sz="1200" i="1" kern="0" dirty="0">
                  <a:solidFill>
                    <a:srgbClr val="000000"/>
                  </a:solidFill>
                  <a:latin typeface="Arial" panose="020B0604020202020204" pitchFamily="34" charset="0"/>
                  <a:cs typeface="Arial" panose="020B0604020202020204" pitchFamily="34" charset="0"/>
                </a:rPr>
                <a:t>HER2− cells still persist </a:t>
              </a:r>
            </a:p>
          </p:txBody>
        </p:sp>
      </p:grpSp>
      <p:sp>
        <p:nvSpPr>
          <p:cNvPr id="23" name="TextBox 99">
            <a:extLst>
              <a:ext uri="{FF2B5EF4-FFF2-40B4-BE49-F238E27FC236}">
                <a16:creationId xmlns:a16="http://schemas.microsoft.com/office/drawing/2014/main" id="{0A584512-E14E-42DB-A804-5B6861A591A6}"/>
              </a:ext>
            </a:extLst>
          </p:cNvPr>
          <p:cNvSpPr txBox="1">
            <a:spLocks/>
          </p:cNvSpPr>
          <p:nvPr/>
        </p:nvSpPr>
        <p:spPr bwMode="gray">
          <a:xfrm>
            <a:off x="7892674" y="1764933"/>
            <a:ext cx="3188748" cy="184666"/>
          </a:xfrm>
          <a:prstGeom prst="rect">
            <a:avLst/>
          </a:prstGeom>
          <a:noFill/>
          <a:ln w="9525">
            <a:noFill/>
            <a:miter lim="800000"/>
            <a:headEnd/>
            <a:tailEnd/>
          </a:ln>
          <a:effectLst/>
        </p:spPr>
        <p:txBody>
          <a:bodyPr lIns="0" tIns="0" rIns="0" bIns="0" anchor="ctr">
            <a:spAutoFit/>
          </a:bodyPr>
          <a:lstStyle>
            <a:lvl1pPr marL="0" lvl="0" indent="0" defTabSz="913429" eaLnBrk="1" hangingPunct="1">
              <a:buClr>
                <a:schemeClr val="tx2"/>
              </a:buClr>
              <a:defRPr baseline="0">
                <a:latin typeface="+mn-lt"/>
              </a:defRPr>
            </a:lvl1pPr>
            <a:lvl2pPr marL="197586" lvl="1" indent="-195966" defTabSz="913429" eaLnBrk="1" hangingPunct="1">
              <a:buClr>
                <a:schemeClr val="tx2"/>
              </a:buClr>
              <a:buSzPct val="125000"/>
              <a:buFont typeface="Arial" pitchFamily="34" charset="0"/>
              <a:buChar char="•"/>
              <a:defRPr baseline="0">
                <a:latin typeface="+mn-lt"/>
              </a:defRPr>
            </a:lvl2pPr>
            <a:lvl3pPr marL="466431" lvl="2" indent="-267227" defTabSz="913429" eaLnBrk="1" hangingPunct="1">
              <a:buClr>
                <a:schemeClr val="tx2"/>
              </a:buClr>
              <a:buSzPct val="120000"/>
              <a:buFont typeface="Arial" charset="0"/>
              <a:buChar char="–"/>
              <a:defRPr baseline="0">
                <a:latin typeface="+mn-lt"/>
              </a:defRPr>
            </a:lvl3pPr>
            <a:lvl4pPr marL="626768" lvl="3" indent="-158716" defTabSz="913429" eaLnBrk="1" hangingPunct="1">
              <a:buClr>
                <a:schemeClr val="tx2"/>
              </a:buClr>
              <a:buSzPct val="100000"/>
              <a:buFont typeface="Arial" pitchFamily="34" charset="0"/>
              <a:buChar char="•"/>
              <a:defRPr baseline="0">
                <a:latin typeface="+mn-lt"/>
              </a:defRPr>
            </a:lvl4pPr>
            <a:lvl5pPr marL="764947" lvl="4" indent="-132804" defTabSz="913429" eaLnBrk="1" hangingPunct="1">
              <a:buClr>
                <a:schemeClr val="tx2"/>
              </a:buClr>
              <a:buSzPct val="89000"/>
              <a:buFont typeface="Arial" charset="0"/>
              <a:buChar char="-"/>
              <a:defRPr baseline="0">
                <a:latin typeface="+mn-lt"/>
              </a:defRPr>
            </a:lvl5pPr>
            <a:lvl6pPr marL="764947" indent="-132804" defTabSz="913429" fontAlgn="base">
              <a:spcBef>
                <a:spcPct val="0"/>
              </a:spcBef>
              <a:spcAft>
                <a:spcPct val="0"/>
              </a:spcAft>
              <a:buClr>
                <a:schemeClr val="tx2"/>
              </a:buClr>
              <a:buSzPct val="89000"/>
              <a:buFont typeface="Arial" charset="0"/>
              <a:buChar char="-"/>
              <a:defRPr baseline="0">
                <a:latin typeface="+mn-lt"/>
              </a:defRPr>
            </a:lvl6pPr>
            <a:lvl7pPr marL="764947" indent="-132804" defTabSz="913429" fontAlgn="base">
              <a:spcBef>
                <a:spcPct val="0"/>
              </a:spcBef>
              <a:spcAft>
                <a:spcPct val="0"/>
              </a:spcAft>
              <a:buClr>
                <a:schemeClr val="tx2"/>
              </a:buClr>
              <a:buSzPct val="89000"/>
              <a:buFont typeface="Arial" charset="0"/>
              <a:buChar char="-"/>
              <a:defRPr baseline="0">
                <a:latin typeface="+mn-lt"/>
              </a:defRPr>
            </a:lvl7pPr>
            <a:lvl8pPr marL="764947" indent="-132804" defTabSz="913429" fontAlgn="base">
              <a:spcBef>
                <a:spcPct val="0"/>
              </a:spcBef>
              <a:spcAft>
                <a:spcPct val="0"/>
              </a:spcAft>
              <a:buClr>
                <a:schemeClr val="tx2"/>
              </a:buClr>
              <a:buSzPct val="89000"/>
              <a:buFont typeface="Arial" charset="0"/>
              <a:buChar char="-"/>
              <a:defRPr baseline="0">
                <a:latin typeface="+mn-lt"/>
              </a:defRPr>
            </a:lvl8pPr>
            <a:lvl9pPr marL="764947" indent="-132804" defTabSz="913429" fontAlgn="base">
              <a:spcBef>
                <a:spcPct val="0"/>
              </a:spcBef>
              <a:spcAft>
                <a:spcPct val="0"/>
              </a:spcAft>
              <a:buClr>
                <a:schemeClr val="tx2"/>
              </a:buClr>
              <a:buSzPct val="89000"/>
              <a:buFont typeface="Arial" charset="0"/>
              <a:buChar char="-"/>
              <a:defRPr baseline="0">
                <a:latin typeface="+mn-lt"/>
              </a:defRPr>
            </a:lvl9pPr>
          </a:lstStyle>
          <a:p>
            <a:pPr algn="ctr">
              <a:buClr>
                <a:srgbClr val="00B4ED"/>
              </a:buClr>
              <a:defRPr/>
            </a:pPr>
            <a:r>
              <a:rPr lang="en-US" sz="1200" i="1" kern="0" dirty="0">
                <a:solidFill>
                  <a:srgbClr val="000000"/>
                </a:solidFill>
                <a:latin typeface="Arial" panose="020B0604020202020204" pitchFamily="34" charset="0"/>
                <a:cs typeface="Arial" panose="020B0604020202020204" pitchFamily="34" charset="0"/>
              </a:rPr>
              <a:t>Both HER2+ and HER2− are impacted  </a:t>
            </a:r>
          </a:p>
        </p:txBody>
      </p:sp>
      <p:pic>
        <p:nvPicPr>
          <p:cNvPr id="28694" name="Picture 5" descr="\\Ifilsy04\prj\PRJ01698\2 .サブチーム\1.Bystander\CD13-H0072 vivo-43 【Bystander再現】\IHC結果\14190 MIX-9.jpg">
            <a:extLst>
              <a:ext uri="{FF2B5EF4-FFF2-40B4-BE49-F238E27FC236}">
                <a16:creationId xmlns:a16="http://schemas.microsoft.com/office/drawing/2014/main" id="{C469B282-6130-48DC-820E-105F446BBD1C}"/>
              </a:ext>
            </a:extLst>
          </p:cNvPr>
          <p:cNvPicPr>
            <a:picLocks noChangeArrowheads="1"/>
          </p:cNvPicPr>
          <p:nvPr/>
        </p:nvPicPr>
        <p:blipFill>
          <a:blip r:embed="rId4">
            <a:extLst>
              <a:ext uri="{28A0092B-C50C-407E-A947-70E740481C1C}">
                <a14:useLocalDpi xmlns:a14="http://schemas.microsoft.com/office/drawing/2010/main"/>
              </a:ext>
            </a:extLst>
          </a:blip>
          <a:srcRect/>
          <a:stretch>
            <a:fillRect/>
          </a:stretch>
        </p:blipFill>
        <p:spPr bwMode="gray">
          <a:xfrm>
            <a:off x="1041712" y="2000377"/>
            <a:ext cx="3248067" cy="369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28695" name="Picture 11" descr="\\Ifilsy04\prj\PRJ01698\2 .サブチーム\1.Bystander\CD13-H0072 vivo-43 【Bystander再現】\IHC結果\14190 MIX-15.jpg">
            <a:extLst>
              <a:ext uri="{FF2B5EF4-FFF2-40B4-BE49-F238E27FC236}">
                <a16:creationId xmlns:a16="http://schemas.microsoft.com/office/drawing/2014/main" id="{34B5D984-413D-4366-B7FD-F7CA91704DD1}"/>
              </a:ext>
            </a:extLst>
          </p:cNvPr>
          <p:cNvPicPr>
            <a:picLocks noChangeArrowheads="1"/>
          </p:cNvPicPr>
          <p:nvPr/>
        </p:nvPicPr>
        <p:blipFill>
          <a:blip r:embed="rId5">
            <a:extLst>
              <a:ext uri="{28A0092B-C50C-407E-A947-70E740481C1C}">
                <a14:useLocalDpi xmlns:a14="http://schemas.microsoft.com/office/drawing/2010/main"/>
              </a:ext>
            </a:extLst>
          </a:blip>
          <a:srcRect/>
          <a:stretch>
            <a:fillRect/>
          </a:stretch>
        </p:blipFill>
        <p:spPr bwMode="gray">
          <a:xfrm>
            <a:off x="7823201" y="2021117"/>
            <a:ext cx="3439676" cy="3693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pic>
      <p:sp>
        <p:nvSpPr>
          <p:cNvPr id="26" name="Oval 132">
            <a:extLst>
              <a:ext uri="{FF2B5EF4-FFF2-40B4-BE49-F238E27FC236}">
                <a16:creationId xmlns:a16="http://schemas.microsoft.com/office/drawing/2014/main" id="{D774B317-7DE3-4AA7-AA45-2985D3029521}"/>
              </a:ext>
            </a:extLst>
          </p:cNvPr>
          <p:cNvSpPr/>
          <p:nvPr/>
        </p:nvSpPr>
        <p:spPr bwMode="gray">
          <a:xfrm rot="20120682">
            <a:off x="1155049" y="4412299"/>
            <a:ext cx="1158795" cy="843023"/>
          </a:xfrm>
          <a:prstGeom prst="ellipse">
            <a:avLst/>
          </a:prstGeom>
          <a:noFill/>
          <a:ln w="28575" cap="flat" cmpd="sng" algn="ctr">
            <a:solidFill>
              <a:srgbClr val="C00000"/>
            </a:solidFill>
            <a:prstDash val="solid"/>
          </a:ln>
          <a:effectLst/>
        </p:spPr>
        <p:txBody>
          <a:bodyPr anchor="ctr"/>
          <a:lstStyle/>
          <a:p>
            <a:pPr algn="ctr" defTabSz="1218870">
              <a:defRPr/>
            </a:pPr>
            <a:endParaRPr lang="en-US" sz="1200" kern="0" dirty="0">
              <a:solidFill>
                <a:srgbClr val="000000"/>
              </a:solidFill>
              <a:latin typeface="Calibri" panose="020F0502020204030204" pitchFamily="34" charset="0"/>
            </a:endParaRPr>
          </a:p>
        </p:txBody>
      </p:sp>
      <p:sp>
        <p:nvSpPr>
          <p:cNvPr id="27" name="TextBox 133">
            <a:extLst>
              <a:ext uri="{FF2B5EF4-FFF2-40B4-BE49-F238E27FC236}">
                <a16:creationId xmlns:a16="http://schemas.microsoft.com/office/drawing/2014/main" id="{C90BC8B7-AD3A-451F-AB09-D15738829E1C}"/>
              </a:ext>
            </a:extLst>
          </p:cNvPr>
          <p:cNvSpPr txBox="1"/>
          <p:nvPr/>
        </p:nvSpPr>
        <p:spPr bwMode="gray">
          <a:xfrm>
            <a:off x="910592" y="5715000"/>
            <a:ext cx="1220737" cy="55399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marL="0" lvl="0" indent="0" defTabSz="913429" eaLnBrk="1" hangingPunct="1">
              <a:buClr>
                <a:schemeClr val="tx2"/>
              </a:buClr>
              <a:defRPr baseline="0">
                <a:latin typeface="+mn-lt"/>
              </a:defRPr>
            </a:lvl1pPr>
            <a:lvl2pPr marL="197586" lvl="1" indent="-195966" defTabSz="913429" eaLnBrk="1" hangingPunct="1">
              <a:buClr>
                <a:schemeClr val="tx2"/>
              </a:buClr>
              <a:buSzPct val="125000"/>
              <a:buFont typeface="Arial" pitchFamily="34" charset="0"/>
              <a:buChar char="•"/>
              <a:defRPr baseline="0">
                <a:latin typeface="+mn-lt"/>
              </a:defRPr>
            </a:lvl2pPr>
            <a:lvl3pPr marL="466431" lvl="2" indent="-267227" defTabSz="913429" eaLnBrk="1" hangingPunct="1">
              <a:buClr>
                <a:schemeClr val="tx2"/>
              </a:buClr>
              <a:buSzPct val="120000"/>
              <a:buFont typeface="Arial" charset="0"/>
              <a:buChar char="–"/>
              <a:defRPr baseline="0">
                <a:latin typeface="+mn-lt"/>
              </a:defRPr>
            </a:lvl3pPr>
            <a:lvl4pPr marL="626768" lvl="3" indent="-158716" defTabSz="913429" eaLnBrk="1" hangingPunct="1">
              <a:buClr>
                <a:schemeClr val="tx2"/>
              </a:buClr>
              <a:buSzPct val="100000"/>
              <a:buFont typeface="Arial" pitchFamily="34" charset="0"/>
              <a:buChar char="•"/>
              <a:defRPr baseline="0">
                <a:latin typeface="+mn-lt"/>
              </a:defRPr>
            </a:lvl4pPr>
            <a:lvl5pPr marL="764947" lvl="4" indent="-132804" defTabSz="913429" eaLnBrk="1" hangingPunct="1">
              <a:buClr>
                <a:schemeClr val="tx2"/>
              </a:buClr>
              <a:buSzPct val="89000"/>
              <a:buFont typeface="Arial" charset="0"/>
              <a:buChar char="-"/>
              <a:defRPr baseline="0">
                <a:latin typeface="+mn-lt"/>
              </a:defRPr>
            </a:lvl5pPr>
            <a:lvl6pPr marL="764947" indent="-132804" defTabSz="913429" fontAlgn="base">
              <a:spcBef>
                <a:spcPct val="0"/>
              </a:spcBef>
              <a:spcAft>
                <a:spcPct val="0"/>
              </a:spcAft>
              <a:buClr>
                <a:schemeClr val="tx2"/>
              </a:buClr>
              <a:buSzPct val="89000"/>
              <a:buFont typeface="Arial" charset="0"/>
              <a:buChar char="-"/>
              <a:defRPr baseline="0">
                <a:latin typeface="+mn-lt"/>
              </a:defRPr>
            </a:lvl6pPr>
            <a:lvl7pPr marL="764947" indent="-132804" defTabSz="913429" fontAlgn="base">
              <a:spcBef>
                <a:spcPct val="0"/>
              </a:spcBef>
              <a:spcAft>
                <a:spcPct val="0"/>
              </a:spcAft>
              <a:buClr>
                <a:schemeClr val="tx2"/>
              </a:buClr>
              <a:buSzPct val="89000"/>
              <a:buFont typeface="Arial" charset="0"/>
              <a:buChar char="-"/>
              <a:defRPr baseline="0">
                <a:latin typeface="+mn-lt"/>
              </a:defRPr>
            </a:lvl7pPr>
            <a:lvl8pPr marL="764947" indent="-132804" defTabSz="913429" fontAlgn="base">
              <a:spcBef>
                <a:spcPct val="0"/>
              </a:spcBef>
              <a:spcAft>
                <a:spcPct val="0"/>
              </a:spcAft>
              <a:buClr>
                <a:schemeClr val="tx2"/>
              </a:buClr>
              <a:buSzPct val="89000"/>
              <a:buFont typeface="Arial" charset="0"/>
              <a:buChar char="-"/>
              <a:defRPr baseline="0">
                <a:latin typeface="+mn-lt"/>
              </a:defRPr>
            </a:lvl8pPr>
            <a:lvl9pPr marL="764947" indent="-132804" defTabSz="913429" fontAlgn="base">
              <a:spcBef>
                <a:spcPct val="0"/>
              </a:spcBef>
              <a:spcAft>
                <a:spcPct val="0"/>
              </a:spcAft>
              <a:buClr>
                <a:schemeClr val="tx2"/>
              </a:buClr>
              <a:buSzPct val="89000"/>
              <a:buFont typeface="Arial" charset="0"/>
              <a:buChar char="-"/>
              <a:defRPr baseline="0">
                <a:latin typeface="+mn-lt"/>
              </a:defRPr>
            </a:lvl9pPr>
          </a:lstStyle>
          <a:p>
            <a:pPr algn="ctr">
              <a:buClr>
                <a:srgbClr val="00B4ED"/>
              </a:buClr>
              <a:defRPr/>
            </a:pPr>
            <a:r>
              <a:rPr lang="en-US" sz="1200" b="1" kern="0" dirty="0">
                <a:solidFill>
                  <a:srgbClr val="000000"/>
                </a:solidFill>
                <a:latin typeface="Arial" panose="020B0604020202020204" pitchFamily="34" charset="0"/>
                <a:cs typeface="Arial" panose="020B0604020202020204" pitchFamily="34" charset="0"/>
              </a:rPr>
              <a:t>HER2+</a:t>
            </a:r>
            <a:br>
              <a:rPr lang="en-US" sz="1200" b="1" kern="0" dirty="0">
                <a:solidFill>
                  <a:srgbClr val="000000"/>
                </a:solidFill>
                <a:latin typeface="Arial" panose="020B0604020202020204" pitchFamily="34" charset="0"/>
                <a:cs typeface="Arial" panose="020B0604020202020204" pitchFamily="34" charset="0"/>
              </a:rPr>
            </a:br>
            <a:r>
              <a:rPr lang="en-US" sz="1200" b="1" kern="0" dirty="0">
                <a:solidFill>
                  <a:srgbClr val="000000"/>
                </a:solidFill>
                <a:latin typeface="Arial" panose="020B0604020202020204" pitchFamily="34" charset="0"/>
                <a:cs typeface="Arial" panose="020B0604020202020204" pitchFamily="34" charset="0"/>
              </a:rPr>
              <a:t>cells </a:t>
            </a:r>
          </a:p>
          <a:p>
            <a:pPr algn="ctr">
              <a:buClr>
                <a:srgbClr val="00B4ED"/>
              </a:buClr>
              <a:defRPr/>
            </a:pPr>
            <a:r>
              <a:rPr lang="en-US" sz="1200" b="1" kern="0" dirty="0">
                <a:solidFill>
                  <a:srgbClr val="000000"/>
                </a:solidFill>
                <a:latin typeface="Arial" panose="020B0604020202020204" pitchFamily="34" charset="0"/>
                <a:cs typeface="Arial" panose="020B0604020202020204" pitchFamily="34" charset="0"/>
              </a:rPr>
              <a:t>NCI-N87</a:t>
            </a:r>
          </a:p>
        </p:txBody>
      </p:sp>
      <p:sp>
        <p:nvSpPr>
          <p:cNvPr id="28" name="TextBox 134">
            <a:extLst>
              <a:ext uri="{FF2B5EF4-FFF2-40B4-BE49-F238E27FC236}">
                <a16:creationId xmlns:a16="http://schemas.microsoft.com/office/drawing/2014/main" id="{C4E71A93-7168-448C-83E4-1B923049C3AF}"/>
              </a:ext>
            </a:extLst>
          </p:cNvPr>
          <p:cNvSpPr txBox="1"/>
          <p:nvPr/>
        </p:nvSpPr>
        <p:spPr bwMode="gray">
          <a:xfrm>
            <a:off x="2554881" y="5715000"/>
            <a:ext cx="1868184" cy="55399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marL="0" lvl="0" indent="0" defTabSz="913429" eaLnBrk="1" hangingPunct="1">
              <a:buClr>
                <a:schemeClr val="tx2"/>
              </a:buClr>
              <a:defRPr baseline="0">
                <a:latin typeface="+mn-lt"/>
              </a:defRPr>
            </a:lvl1pPr>
            <a:lvl2pPr marL="197586" lvl="1" indent="-195966" defTabSz="913429" eaLnBrk="1" hangingPunct="1">
              <a:buClr>
                <a:schemeClr val="tx2"/>
              </a:buClr>
              <a:buSzPct val="125000"/>
              <a:buFont typeface="Arial" pitchFamily="34" charset="0"/>
              <a:buChar char="•"/>
              <a:defRPr baseline="0">
                <a:latin typeface="+mn-lt"/>
              </a:defRPr>
            </a:lvl2pPr>
            <a:lvl3pPr marL="466431" lvl="2" indent="-267227" defTabSz="913429" eaLnBrk="1" hangingPunct="1">
              <a:buClr>
                <a:schemeClr val="tx2"/>
              </a:buClr>
              <a:buSzPct val="120000"/>
              <a:buFont typeface="Arial" charset="0"/>
              <a:buChar char="–"/>
              <a:defRPr baseline="0">
                <a:latin typeface="+mn-lt"/>
              </a:defRPr>
            </a:lvl3pPr>
            <a:lvl4pPr marL="626768" lvl="3" indent="-158716" defTabSz="913429" eaLnBrk="1" hangingPunct="1">
              <a:buClr>
                <a:schemeClr val="tx2"/>
              </a:buClr>
              <a:buSzPct val="100000"/>
              <a:buFont typeface="Arial" pitchFamily="34" charset="0"/>
              <a:buChar char="•"/>
              <a:defRPr baseline="0">
                <a:latin typeface="+mn-lt"/>
              </a:defRPr>
            </a:lvl4pPr>
            <a:lvl5pPr marL="764947" lvl="4" indent="-132804" defTabSz="913429" eaLnBrk="1" hangingPunct="1">
              <a:buClr>
                <a:schemeClr val="tx2"/>
              </a:buClr>
              <a:buSzPct val="89000"/>
              <a:buFont typeface="Arial" charset="0"/>
              <a:buChar char="-"/>
              <a:defRPr baseline="0">
                <a:latin typeface="+mn-lt"/>
              </a:defRPr>
            </a:lvl5pPr>
            <a:lvl6pPr marL="764947" indent="-132804" defTabSz="913429" fontAlgn="base">
              <a:spcBef>
                <a:spcPct val="0"/>
              </a:spcBef>
              <a:spcAft>
                <a:spcPct val="0"/>
              </a:spcAft>
              <a:buClr>
                <a:schemeClr val="tx2"/>
              </a:buClr>
              <a:buSzPct val="89000"/>
              <a:buFont typeface="Arial" charset="0"/>
              <a:buChar char="-"/>
              <a:defRPr baseline="0">
                <a:latin typeface="+mn-lt"/>
              </a:defRPr>
            </a:lvl6pPr>
            <a:lvl7pPr marL="764947" indent="-132804" defTabSz="913429" fontAlgn="base">
              <a:spcBef>
                <a:spcPct val="0"/>
              </a:spcBef>
              <a:spcAft>
                <a:spcPct val="0"/>
              </a:spcAft>
              <a:buClr>
                <a:schemeClr val="tx2"/>
              </a:buClr>
              <a:buSzPct val="89000"/>
              <a:buFont typeface="Arial" charset="0"/>
              <a:buChar char="-"/>
              <a:defRPr baseline="0">
                <a:latin typeface="+mn-lt"/>
              </a:defRPr>
            </a:lvl7pPr>
            <a:lvl8pPr marL="764947" indent="-132804" defTabSz="913429" fontAlgn="base">
              <a:spcBef>
                <a:spcPct val="0"/>
              </a:spcBef>
              <a:spcAft>
                <a:spcPct val="0"/>
              </a:spcAft>
              <a:buClr>
                <a:schemeClr val="tx2"/>
              </a:buClr>
              <a:buSzPct val="89000"/>
              <a:buFont typeface="Arial" charset="0"/>
              <a:buChar char="-"/>
              <a:defRPr baseline="0">
                <a:latin typeface="+mn-lt"/>
              </a:defRPr>
            </a:lvl8pPr>
            <a:lvl9pPr marL="764947" indent="-132804" defTabSz="913429" fontAlgn="base">
              <a:spcBef>
                <a:spcPct val="0"/>
              </a:spcBef>
              <a:spcAft>
                <a:spcPct val="0"/>
              </a:spcAft>
              <a:buClr>
                <a:schemeClr val="tx2"/>
              </a:buClr>
              <a:buSzPct val="89000"/>
              <a:buFont typeface="Arial" charset="0"/>
              <a:buChar char="-"/>
              <a:defRPr baseline="0">
                <a:latin typeface="+mn-lt"/>
              </a:defRPr>
            </a:lvl9pPr>
          </a:lstStyle>
          <a:p>
            <a:pPr algn="ctr">
              <a:buClr>
                <a:srgbClr val="00B4ED"/>
              </a:buClr>
              <a:defRPr/>
            </a:pPr>
            <a:r>
              <a:rPr lang="en-US" sz="1200" b="1" kern="0" dirty="0">
                <a:solidFill>
                  <a:srgbClr val="000000"/>
                </a:solidFill>
                <a:latin typeface="Arial" panose="020B0604020202020204" pitchFamily="34" charset="0"/>
                <a:cs typeface="Arial" panose="020B0604020202020204" pitchFamily="34" charset="0"/>
              </a:rPr>
              <a:t>HER2</a:t>
            </a:r>
            <a:r>
              <a:rPr lang="en-US" sz="1200" b="1" i="1" kern="0" dirty="0">
                <a:solidFill>
                  <a:srgbClr val="000000"/>
                </a:solidFill>
                <a:latin typeface="Arial" panose="020B0604020202020204" pitchFamily="34" charset="0"/>
                <a:cs typeface="Arial" panose="020B0604020202020204" pitchFamily="34" charset="0"/>
              </a:rPr>
              <a:t>−</a:t>
            </a:r>
            <a:br>
              <a:rPr lang="en-US" sz="1200" b="1" kern="0" dirty="0">
                <a:solidFill>
                  <a:srgbClr val="000000"/>
                </a:solidFill>
                <a:latin typeface="Arial" panose="020B0604020202020204" pitchFamily="34" charset="0"/>
                <a:cs typeface="Arial" panose="020B0604020202020204" pitchFamily="34" charset="0"/>
              </a:rPr>
            </a:br>
            <a:r>
              <a:rPr lang="en-US" sz="1200" b="1" kern="0" dirty="0">
                <a:solidFill>
                  <a:srgbClr val="000000"/>
                </a:solidFill>
                <a:latin typeface="Arial" panose="020B0604020202020204" pitchFamily="34" charset="0"/>
                <a:cs typeface="Arial" panose="020B0604020202020204" pitchFamily="34" charset="0"/>
              </a:rPr>
              <a:t>cells </a:t>
            </a:r>
          </a:p>
          <a:p>
            <a:pPr algn="ctr">
              <a:buClr>
                <a:srgbClr val="00B4ED"/>
              </a:buClr>
              <a:defRPr/>
            </a:pPr>
            <a:r>
              <a:rPr lang="en-US" sz="1200" b="1" kern="0" dirty="0">
                <a:solidFill>
                  <a:srgbClr val="000000"/>
                </a:solidFill>
                <a:latin typeface="Arial" panose="020B0604020202020204" pitchFamily="34" charset="0"/>
                <a:cs typeface="Arial" panose="020B0604020202020204" pitchFamily="34" charset="0"/>
              </a:rPr>
              <a:t>MDA-MB-468</a:t>
            </a:r>
          </a:p>
        </p:txBody>
      </p:sp>
      <p:sp>
        <p:nvSpPr>
          <p:cNvPr id="29" name="Oval 135">
            <a:extLst>
              <a:ext uri="{FF2B5EF4-FFF2-40B4-BE49-F238E27FC236}">
                <a16:creationId xmlns:a16="http://schemas.microsoft.com/office/drawing/2014/main" id="{C95EEB2B-A121-47D5-B909-5F4F3A6BFB60}"/>
              </a:ext>
            </a:extLst>
          </p:cNvPr>
          <p:cNvSpPr/>
          <p:nvPr/>
        </p:nvSpPr>
        <p:spPr bwMode="gray">
          <a:xfrm rot="20120682">
            <a:off x="2171152" y="5167798"/>
            <a:ext cx="459201" cy="516404"/>
          </a:xfrm>
          <a:prstGeom prst="ellipse">
            <a:avLst/>
          </a:prstGeom>
          <a:noFill/>
          <a:ln w="28575" cap="flat" cmpd="sng" algn="ctr">
            <a:solidFill>
              <a:srgbClr val="7030A0"/>
            </a:solidFill>
            <a:prstDash val="solid"/>
          </a:ln>
          <a:effectLst/>
        </p:spPr>
        <p:txBody>
          <a:bodyPr anchor="ctr"/>
          <a:lstStyle/>
          <a:p>
            <a:pPr algn="ctr" defTabSz="1218870">
              <a:defRPr/>
            </a:pPr>
            <a:endParaRPr lang="en-US" sz="1200" kern="0" dirty="0">
              <a:solidFill>
                <a:srgbClr val="000000"/>
              </a:solidFill>
              <a:latin typeface="Calibri" panose="020F0502020204030204" pitchFamily="34" charset="0"/>
            </a:endParaRPr>
          </a:p>
        </p:txBody>
      </p:sp>
      <p:cxnSp>
        <p:nvCxnSpPr>
          <p:cNvPr id="30" name="Straight Connector 136">
            <a:extLst>
              <a:ext uri="{FF2B5EF4-FFF2-40B4-BE49-F238E27FC236}">
                <a16:creationId xmlns:a16="http://schemas.microsoft.com/office/drawing/2014/main" id="{EF2E706B-F0A0-4E96-BEA2-D9D6B33B49F9}"/>
              </a:ext>
            </a:extLst>
          </p:cNvPr>
          <p:cNvCxnSpPr>
            <a:cxnSpLocks/>
            <a:stCxn id="29" idx="4"/>
          </p:cNvCxnSpPr>
          <p:nvPr/>
        </p:nvCxnSpPr>
        <p:spPr bwMode="gray">
          <a:xfrm>
            <a:off x="2508464" y="5660662"/>
            <a:ext cx="539537" cy="243428"/>
          </a:xfrm>
          <a:prstGeom prst="line">
            <a:avLst/>
          </a:prstGeom>
          <a:noFill/>
          <a:ln w="28575" cap="flat" cmpd="sng" algn="ctr">
            <a:solidFill>
              <a:srgbClr val="7030A0"/>
            </a:solidFill>
            <a:prstDash val="solid"/>
            <a:headEnd type="none"/>
          </a:ln>
          <a:effectLst/>
        </p:spPr>
      </p:cxnSp>
      <p:cxnSp>
        <p:nvCxnSpPr>
          <p:cNvPr id="28701" name="Straight Connector 137">
            <a:extLst>
              <a:ext uri="{FF2B5EF4-FFF2-40B4-BE49-F238E27FC236}">
                <a16:creationId xmlns:a16="http://schemas.microsoft.com/office/drawing/2014/main" id="{7B487E99-7D4A-45A4-ABE0-ED4296839ED4}"/>
              </a:ext>
            </a:extLst>
          </p:cNvPr>
          <p:cNvCxnSpPr>
            <a:cxnSpLocks/>
            <a:endCxn id="26" idx="3"/>
          </p:cNvCxnSpPr>
          <p:nvPr/>
        </p:nvCxnSpPr>
        <p:spPr bwMode="gray">
          <a:xfrm flipV="1">
            <a:off x="1486437" y="5275600"/>
            <a:ext cx="1" cy="439400"/>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sp>
        <p:nvSpPr>
          <p:cNvPr id="32" name="TextBox 138">
            <a:extLst>
              <a:ext uri="{FF2B5EF4-FFF2-40B4-BE49-F238E27FC236}">
                <a16:creationId xmlns:a16="http://schemas.microsoft.com/office/drawing/2014/main" id="{8BC614BB-E86C-4961-878B-50995704711C}"/>
              </a:ext>
            </a:extLst>
          </p:cNvPr>
          <p:cNvSpPr txBox="1"/>
          <p:nvPr/>
        </p:nvSpPr>
        <p:spPr bwMode="gray">
          <a:xfrm>
            <a:off x="5366498" y="5715000"/>
            <a:ext cx="2221857" cy="55399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marL="0" lvl="0" indent="0" defTabSz="913429" eaLnBrk="1" hangingPunct="1">
              <a:buClr>
                <a:schemeClr val="tx2"/>
              </a:buClr>
              <a:defRPr baseline="0">
                <a:latin typeface="+mn-lt"/>
              </a:defRPr>
            </a:lvl1pPr>
            <a:lvl2pPr marL="197586" lvl="1" indent="-195966" defTabSz="913429" eaLnBrk="1" hangingPunct="1">
              <a:buClr>
                <a:schemeClr val="tx2"/>
              </a:buClr>
              <a:buSzPct val="125000"/>
              <a:buFont typeface="Arial" pitchFamily="34" charset="0"/>
              <a:buChar char="•"/>
              <a:defRPr baseline="0">
                <a:latin typeface="+mn-lt"/>
              </a:defRPr>
            </a:lvl2pPr>
            <a:lvl3pPr marL="466431" lvl="2" indent="-267227" defTabSz="913429" eaLnBrk="1" hangingPunct="1">
              <a:buClr>
                <a:schemeClr val="tx2"/>
              </a:buClr>
              <a:buSzPct val="120000"/>
              <a:buFont typeface="Arial" charset="0"/>
              <a:buChar char="–"/>
              <a:defRPr baseline="0">
                <a:latin typeface="+mn-lt"/>
              </a:defRPr>
            </a:lvl3pPr>
            <a:lvl4pPr marL="626768" lvl="3" indent="-158716" defTabSz="913429" eaLnBrk="1" hangingPunct="1">
              <a:buClr>
                <a:schemeClr val="tx2"/>
              </a:buClr>
              <a:buSzPct val="100000"/>
              <a:buFont typeface="Arial" pitchFamily="34" charset="0"/>
              <a:buChar char="•"/>
              <a:defRPr baseline="0">
                <a:latin typeface="+mn-lt"/>
              </a:defRPr>
            </a:lvl4pPr>
            <a:lvl5pPr marL="764947" lvl="4" indent="-132804" defTabSz="913429" eaLnBrk="1" hangingPunct="1">
              <a:buClr>
                <a:schemeClr val="tx2"/>
              </a:buClr>
              <a:buSzPct val="89000"/>
              <a:buFont typeface="Arial" charset="0"/>
              <a:buChar char="-"/>
              <a:defRPr baseline="0">
                <a:latin typeface="+mn-lt"/>
              </a:defRPr>
            </a:lvl5pPr>
            <a:lvl6pPr marL="764947" indent="-132804" defTabSz="913429" fontAlgn="base">
              <a:spcBef>
                <a:spcPct val="0"/>
              </a:spcBef>
              <a:spcAft>
                <a:spcPct val="0"/>
              </a:spcAft>
              <a:buClr>
                <a:schemeClr val="tx2"/>
              </a:buClr>
              <a:buSzPct val="89000"/>
              <a:buFont typeface="Arial" charset="0"/>
              <a:buChar char="-"/>
              <a:defRPr baseline="0">
                <a:latin typeface="+mn-lt"/>
              </a:defRPr>
            </a:lvl6pPr>
            <a:lvl7pPr marL="764947" indent="-132804" defTabSz="913429" fontAlgn="base">
              <a:spcBef>
                <a:spcPct val="0"/>
              </a:spcBef>
              <a:spcAft>
                <a:spcPct val="0"/>
              </a:spcAft>
              <a:buClr>
                <a:schemeClr val="tx2"/>
              </a:buClr>
              <a:buSzPct val="89000"/>
              <a:buFont typeface="Arial" charset="0"/>
              <a:buChar char="-"/>
              <a:defRPr baseline="0">
                <a:latin typeface="+mn-lt"/>
              </a:defRPr>
            </a:lvl7pPr>
            <a:lvl8pPr marL="764947" indent="-132804" defTabSz="913429" fontAlgn="base">
              <a:spcBef>
                <a:spcPct val="0"/>
              </a:spcBef>
              <a:spcAft>
                <a:spcPct val="0"/>
              </a:spcAft>
              <a:buClr>
                <a:schemeClr val="tx2"/>
              </a:buClr>
              <a:buSzPct val="89000"/>
              <a:buFont typeface="Arial" charset="0"/>
              <a:buChar char="-"/>
              <a:defRPr baseline="0">
                <a:latin typeface="+mn-lt"/>
              </a:defRPr>
            </a:lvl8pPr>
            <a:lvl9pPr marL="764947" indent="-132804" defTabSz="913429" fontAlgn="base">
              <a:spcBef>
                <a:spcPct val="0"/>
              </a:spcBef>
              <a:spcAft>
                <a:spcPct val="0"/>
              </a:spcAft>
              <a:buClr>
                <a:schemeClr val="tx2"/>
              </a:buClr>
              <a:buSzPct val="89000"/>
              <a:buFont typeface="Arial" charset="0"/>
              <a:buChar char="-"/>
              <a:defRPr baseline="0">
                <a:latin typeface="+mn-lt"/>
              </a:defRPr>
            </a:lvl9pPr>
          </a:lstStyle>
          <a:p>
            <a:pPr algn="ctr">
              <a:buClr>
                <a:srgbClr val="00B4ED"/>
              </a:buClr>
              <a:defRPr/>
            </a:pPr>
            <a:r>
              <a:rPr lang="en-US" sz="1200" b="1" kern="0" dirty="0">
                <a:solidFill>
                  <a:srgbClr val="000000"/>
                </a:solidFill>
                <a:latin typeface="Arial" panose="020B0604020202020204" pitchFamily="34" charset="0"/>
                <a:cs typeface="Arial" panose="020B0604020202020204" pitchFamily="34" charset="0"/>
              </a:rPr>
              <a:t>HER2</a:t>
            </a:r>
            <a:r>
              <a:rPr lang="en-US" sz="1200" b="1" i="1" kern="0" dirty="0">
                <a:solidFill>
                  <a:srgbClr val="000000"/>
                </a:solidFill>
                <a:latin typeface="Arial" panose="020B0604020202020204" pitchFamily="34" charset="0"/>
                <a:cs typeface="Arial" panose="020B0604020202020204" pitchFamily="34" charset="0"/>
              </a:rPr>
              <a:t>−</a:t>
            </a:r>
            <a:br>
              <a:rPr lang="en-US" sz="1200" b="1" kern="0" dirty="0">
                <a:solidFill>
                  <a:srgbClr val="000000"/>
                </a:solidFill>
                <a:latin typeface="Arial" panose="020B0604020202020204" pitchFamily="34" charset="0"/>
                <a:cs typeface="Arial" panose="020B0604020202020204" pitchFamily="34" charset="0"/>
              </a:rPr>
            </a:br>
            <a:r>
              <a:rPr lang="en-US" sz="1200" b="1" kern="0" dirty="0">
                <a:solidFill>
                  <a:srgbClr val="000000"/>
                </a:solidFill>
                <a:latin typeface="Arial" panose="020B0604020202020204" pitchFamily="34" charset="0"/>
                <a:cs typeface="Arial" panose="020B0604020202020204" pitchFamily="34" charset="0"/>
              </a:rPr>
              <a:t>cells</a:t>
            </a:r>
          </a:p>
          <a:p>
            <a:pPr algn="ctr">
              <a:buClr>
                <a:srgbClr val="00B4ED"/>
              </a:buClr>
              <a:defRPr/>
            </a:pPr>
            <a:r>
              <a:rPr lang="en-US" sz="1200" b="1" kern="0" dirty="0">
                <a:solidFill>
                  <a:srgbClr val="000000"/>
                </a:solidFill>
                <a:latin typeface="Arial" panose="020B0604020202020204" pitchFamily="34" charset="0"/>
                <a:cs typeface="Arial" panose="020B0604020202020204" pitchFamily="34" charset="0"/>
              </a:rPr>
              <a:t>MDA-MB-468</a:t>
            </a:r>
          </a:p>
        </p:txBody>
      </p:sp>
      <p:sp>
        <p:nvSpPr>
          <p:cNvPr id="33" name="Oval 144">
            <a:extLst>
              <a:ext uri="{FF2B5EF4-FFF2-40B4-BE49-F238E27FC236}">
                <a16:creationId xmlns:a16="http://schemas.microsoft.com/office/drawing/2014/main" id="{904E08A8-68DF-4ADC-A4FB-D30A89E1B870}"/>
              </a:ext>
            </a:extLst>
          </p:cNvPr>
          <p:cNvSpPr/>
          <p:nvPr/>
        </p:nvSpPr>
        <p:spPr bwMode="gray">
          <a:xfrm rot="20120682">
            <a:off x="5406632" y="4980116"/>
            <a:ext cx="456349" cy="697368"/>
          </a:xfrm>
          <a:prstGeom prst="ellipse">
            <a:avLst/>
          </a:prstGeom>
          <a:noFill/>
          <a:ln w="28575" cap="flat" cmpd="sng" algn="ctr">
            <a:solidFill>
              <a:srgbClr val="7030A0"/>
            </a:solidFill>
            <a:prstDash val="solid"/>
          </a:ln>
          <a:effectLst/>
        </p:spPr>
        <p:txBody>
          <a:bodyPr anchor="ctr"/>
          <a:lstStyle/>
          <a:p>
            <a:pPr algn="ctr" defTabSz="1218870">
              <a:defRPr/>
            </a:pPr>
            <a:endParaRPr lang="en-US" sz="1200" kern="0" dirty="0">
              <a:solidFill>
                <a:srgbClr val="000000"/>
              </a:solidFill>
              <a:latin typeface="Calibri" panose="020F0502020204030204" pitchFamily="34" charset="0"/>
            </a:endParaRPr>
          </a:p>
        </p:txBody>
      </p:sp>
      <p:cxnSp>
        <p:nvCxnSpPr>
          <p:cNvPr id="34" name="Straight Connector 145">
            <a:extLst>
              <a:ext uri="{FF2B5EF4-FFF2-40B4-BE49-F238E27FC236}">
                <a16:creationId xmlns:a16="http://schemas.microsoft.com/office/drawing/2014/main" id="{AAD8A773-CB1F-47EA-9EAB-C8B709FC96AF}"/>
              </a:ext>
            </a:extLst>
          </p:cNvPr>
          <p:cNvCxnSpPr>
            <a:cxnSpLocks/>
          </p:cNvCxnSpPr>
          <p:nvPr/>
        </p:nvCxnSpPr>
        <p:spPr bwMode="gray">
          <a:xfrm>
            <a:off x="5766007" y="5672142"/>
            <a:ext cx="131200" cy="419305"/>
          </a:xfrm>
          <a:prstGeom prst="line">
            <a:avLst/>
          </a:prstGeom>
          <a:noFill/>
          <a:ln w="28575" cap="flat" cmpd="sng" algn="ctr">
            <a:solidFill>
              <a:srgbClr val="7030A0"/>
            </a:solidFill>
            <a:prstDash val="solid"/>
            <a:headEnd type="none"/>
          </a:ln>
          <a:effectLst/>
        </p:spPr>
      </p:cxnSp>
      <p:sp>
        <p:nvSpPr>
          <p:cNvPr id="36" name="テキスト ボックス 70">
            <a:extLst>
              <a:ext uri="{FF2B5EF4-FFF2-40B4-BE49-F238E27FC236}">
                <a16:creationId xmlns:a16="http://schemas.microsoft.com/office/drawing/2014/main" id="{ECFB2CB4-CDE0-4A53-82F1-C69134E23B28}"/>
              </a:ext>
            </a:extLst>
          </p:cNvPr>
          <p:cNvSpPr txBox="1"/>
          <p:nvPr/>
        </p:nvSpPr>
        <p:spPr bwMode="auto">
          <a:xfrm>
            <a:off x="8688537" y="5799547"/>
            <a:ext cx="1630575" cy="276999"/>
          </a:xfrm>
          <a:prstGeom prst="rect">
            <a:avLst/>
          </a:prstGeom>
          <a:noFill/>
        </p:spPr>
        <p:txBody>
          <a:bodyPr wrap="none">
            <a:spAutoFit/>
          </a:bodyPr>
          <a:lstStyle/>
          <a:p>
            <a:pPr defTabSz="1218870">
              <a:defRPr/>
            </a:pPr>
            <a:r>
              <a:rPr kumimoji="1" lang="en-US" altLang="ja-JP" sz="1200" b="1" kern="0" dirty="0">
                <a:solidFill>
                  <a:srgbClr val="000000"/>
                </a:solidFill>
                <a:latin typeface="Arial" panose="020B0604020202020204" pitchFamily="34" charset="0"/>
                <a:cs typeface="Arial" panose="020B0604020202020204" pitchFamily="34" charset="0"/>
              </a:rPr>
              <a:t>Tumour regression </a:t>
            </a:r>
          </a:p>
        </p:txBody>
      </p:sp>
      <p:sp>
        <p:nvSpPr>
          <p:cNvPr id="3" name="Title 2">
            <a:extLst>
              <a:ext uri="{FF2B5EF4-FFF2-40B4-BE49-F238E27FC236}">
                <a16:creationId xmlns:a16="http://schemas.microsoft.com/office/drawing/2014/main" id="{59DB19B8-F900-4F3E-9C1D-DD6D37F5CDD8}"/>
              </a:ext>
            </a:extLst>
          </p:cNvPr>
          <p:cNvSpPr>
            <a:spLocks noGrp="1"/>
          </p:cNvSpPr>
          <p:nvPr>
            <p:ph type="title"/>
          </p:nvPr>
        </p:nvSpPr>
        <p:spPr/>
        <p:txBody>
          <a:bodyPr/>
          <a:lstStyle/>
          <a:p>
            <a:r>
              <a:rPr lang="de-DE" dirty="0" err="1"/>
              <a:t>Bystander</a:t>
            </a:r>
            <a:r>
              <a:rPr lang="de-DE" dirty="0"/>
              <a:t> </a:t>
            </a:r>
            <a:r>
              <a:rPr lang="de-DE" dirty="0" err="1"/>
              <a:t>Effect</a:t>
            </a:r>
            <a:r>
              <a:rPr lang="de-DE" dirty="0"/>
              <a:t> </a:t>
            </a:r>
            <a:r>
              <a:rPr lang="de-DE" dirty="0" err="1"/>
              <a:t>of</a:t>
            </a:r>
            <a:r>
              <a:rPr lang="de-DE" dirty="0"/>
              <a:t> ADC</a:t>
            </a:r>
            <a:r>
              <a:rPr lang="de-DE" cap="none" dirty="0"/>
              <a:t>s</a:t>
            </a:r>
            <a:r>
              <a:rPr lang="de-DE" dirty="0"/>
              <a:t>: </a:t>
            </a:r>
            <a:r>
              <a:rPr lang="de-DE" dirty="0" err="1"/>
              <a:t>Trastuzumab</a:t>
            </a:r>
            <a:r>
              <a:rPr lang="de-DE" dirty="0"/>
              <a:t> </a:t>
            </a:r>
            <a:r>
              <a:rPr lang="de-DE" dirty="0" err="1"/>
              <a:t>deruxtecan</a:t>
            </a:r>
            <a:r>
              <a:rPr lang="de-DE" dirty="0"/>
              <a:t> </a:t>
            </a:r>
            <a:r>
              <a:rPr lang="de-DE" dirty="0" err="1"/>
              <a:t>vs</a:t>
            </a:r>
            <a:r>
              <a:rPr lang="de-DE" dirty="0"/>
              <a:t> </a:t>
            </a:r>
            <a:r>
              <a:rPr lang="de-DE" dirty="0" err="1"/>
              <a:t>Trastuzumab</a:t>
            </a:r>
            <a:r>
              <a:rPr lang="de-DE" dirty="0"/>
              <a:t> </a:t>
            </a:r>
            <a:r>
              <a:rPr lang="de-DE" dirty="0" err="1"/>
              <a:t>emtansine</a:t>
            </a:r>
            <a:r>
              <a:rPr lang="de-DE" dirty="0"/>
              <a:t> </a:t>
            </a:r>
            <a:endParaRPr lang="en-US" dirty="0"/>
          </a:p>
        </p:txBody>
      </p:sp>
      <p:sp>
        <p:nvSpPr>
          <p:cNvPr id="10" name="Content Placeholder 9">
            <a:extLst>
              <a:ext uri="{FF2B5EF4-FFF2-40B4-BE49-F238E27FC236}">
                <a16:creationId xmlns:a16="http://schemas.microsoft.com/office/drawing/2014/main" id="{773D00CD-EE85-6842-A421-77B26B4414F5}"/>
              </a:ext>
            </a:extLst>
          </p:cNvPr>
          <p:cNvSpPr>
            <a:spLocks noGrp="1"/>
          </p:cNvSpPr>
          <p:nvPr>
            <p:ph sz="quarter" idx="15"/>
          </p:nvPr>
        </p:nvSpPr>
        <p:spPr/>
        <p:txBody>
          <a:bodyPr anchor="b"/>
          <a:lstStyle/>
          <a:p>
            <a:r>
              <a:rPr lang="en-GB" sz="1200" dirty="0">
                <a:solidFill>
                  <a:schemeClr val="tx2"/>
                </a:solidFill>
              </a:rPr>
              <a:t>ADC, antibody drug conjugate; HER2, human epidermal growth factor receptor 2</a:t>
            </a:r>
          </a:p>
          <a:p>
            <a:r>
              <a:rPr lang="en-US" altLang="en-US" dirty="0" err="1">
                <a:solidFill>
                  <a:schemeClr val="tx2"/>
                </a:solidFill>
              </a:rPr>
              <a:t>Ogitani</a:t>
            </a:r>
            <a:r>
              <a:rPr lang="en-US" altLang="en-US" dirty="0">
                <a:solidFill>
                  <a:schemeClr val="tx2"/>
                </a:solidFill>
              </a:rPr>
              <a:t> Y, et al. Cancer Sci. 2016;107:1039-46; Iwata H, et al. J Clin Oncol. 36;(no. 15_suppl):2501-2501</a:t>
            </a:r>
          </a:p>
        </p:txBody>
      </p:sp>
    </p:spTree>
    <p:extLst>
      <p:ext uri="{BB962C8B-B14F-4D97-AF65-F5344CB8AC3E}">
        <p14:creationId xmlns:p14="http://schemas.microsoft.com/office/powerpoint/2010/main" val="424471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2" name="Straight Connector 211">
            <a:extLst>
              <a:ext uri="{FF2B5EF4-FFF2-40B4-BE49-F238E27FC236}">
                <a16:creationId xmlns:a16="http://schemas.microsoft.com/office/drawing/2014/main" id="{EDD71016-4293-7442-B5CB-78B9C085860D}"/>
              </a:ext>
            </a:extLst>
          </p:cNvPr>
          <p:cNvCxnSpPr/>
          <p:nvPr/>
        </p:nvCxnSpPr>
        <p:spPr>
          <a:xfrm>
            <a:off x="4669607" y="3140749"/>
            <a:ext cx="6973848"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13" name="Straight Connector 212">
            <a:extLst>
              <a:ext uri="{FF2B5EF4-FFF2-40B4-BE49-F238E27FC236}">
                <a16:creationId xmlns:a16="http://schemas.microsoft.com/office/drawing/2014/main" id="{0BC0429C-AD09-C74E-B325-F38D357FA164}"/>
              </a:ext>
            </a:extLst>
          </p:cNvPr>
          <p:cNvCxnSpPr/>
          <p:nvPr/>
        </p:nvCxnSpPr>
        <p:spPr>
          <a:xfrm>
            <a:off x="4669607" y="2485851"/>
            <a:ext cx="6973848"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sp>
        <p:nvSpPr>
          <p:cNvPr id="4" name="object 4"/>
          <p:cNvSpPr txBox="1">
            <a:spLocks noGrp="1"/>
          </p:cNvSpPr>
          <p:nvPr>
            <p:ph type="title"/>
          </p:nvPr>
        </p:nvSpPr>
        <p:spPr>
          <a:xfrm>
            <a:off x="619201" y="259200"/>
            <a:ext cx="11237439" cy="864000"/>
          </a:xfrm>
        </p:spPr>
        <p:txBody>
          <a:bodyPr>
            <a:noAutofit/>
          </a:bodyPr>
          <a:lstStyle/>
          <a:p>
            <a:r>
              <a:rPr lang="en-GB" dirty="0"/>
              <a:t>Tumour Size Change with T-DXd in HER2+ Advanced Gastric/GEJ Cancer After Trastuzumab </a:t>
            </a:r>
            <a:br>
              <a:rPr lang="en-GB" dirty="0"/>
            </a:br>
            <a:r>
              <a:rPr lang="en-GB" dirty="0"/>
              <a:t>(DESTINY-Gastric01 and 02)</a:t>
            </a:r>
          </a:p>
        </p:txBody>
      </p:sp>
      <p:sp>
        <p:nvSpPr>
          <p:cNvPr id="202" name="Content Placeholder 201">
            <a:extLst>
              <a:ext uri="{FF2B5EF4-FFF2-40B4-BE49-F238E27FC236}">
                <a16:creationId xmlns:a16="http://schemas.microsoft.com/office/drawing/2014/main" id="{923A6E07-A6DA-9E42-B987-49E32332D974}"/>
              </a:ext>
            </a:extLst>
          </p:cNvPr>
          <p:cNvSpPr>
            <a:spLocks noGrp="1"/>
          </p:cNvSpPr>
          <p:nvPr>
            <p:ph sz="quarter" idx="15"/>
          </p:nvPr>
        </p:nvSpPr>
        <p:spPr/>
        <p:txBody>
          <a:bodyPr anchor="b"/>
          <a:lstStyle/>
          <a:p>
            <a:r>
              <a:rPr lang="en-GB" sz="1000" dirty="0">
                <a:solidFill>
                  <a:schemeClr val="tx2"/>
                </a:solidFill>
              </a:rPr>
              <a:t>1L, first line; CI, confidence interval; DoR, duration of response; GEJ, gastroesophageal junction; HER2, human epidermal growth factor receptor 2; HR, hazard ratio; ORR, objective response rate; OS, overall survival; PD, progressive disease; PFS, progression-free survival; </a:t>
            </a:r>
            <a:r>
              <a:rPr lang="en-US" altLang="en-US" sz="1000" dirty="0">
                <a:solidFill>
                  <a:schemeClr val="tx2"/>
                </a:solidFill>
              </a:rPr>
              <a:t>T-Dxd. trastuzumab deruxtecan</a:t>
            </a:r>
            <a:endParaRPr lang="en-GB" sz="1000" dirty="0">
              <a:solidFill>
                <a:schemeClr val="tx2"/>
              </a:solidFill>
            </a:endParaRPr>
          </a:p>
          <a:p>
            <a:r>
              <a:rPr lang="en-GB" sz="1000" dirty="0">
                <a:solidFill>
                  <a:schemeClr val="tx2"/>
                </a:solidFill>
              </a:rPr>
              <a:t>1. Van Cutsem. ESMO 2021. Abstr LBA55. 2. Shitara, et al. N Engl J Med. 2020;382:2419-30 </a:t>
            </a:r>
          </a:p>
        </p:txBody>
      </p:sp>
      <p:sp>
        <p:nvSpPr>
          <p:cNvPr id="6" name="object 6"/>
          <p:cNvSpPr txBox="1"/>
          <p:nvPr/>
        </p:nvSpPr>
        <p:spPr>
          <a:xfrm>
            <a:off x="4669607" y="1640086"/>
            <a:ext cx="7083709" cy="259045"/>
          </a:xfrm>
          <a:prstGeom prst="rect">
            <a:avLst/>
          </a:prstGeom>
        </p:spPr>
        <p:txBody>
          <a:bodyPr vert="horz" wrap="square" lIns="0" tIns="12700" rIns="0" bIns="0" rtlCol="0">
            <a:spAutoFit/>
          </a:bodyPr>
          <a:lstStyle/>
          <a:p>
            <a:pPr marL="38100" algn="ctr">
              <a:lnSpc>
                <a:spcPct val="100000"/>
              </a:lnSpc>
              <a:spcBef>
                <a:spcPts val="100"/>
              </a:spcBef>
            </a:pPr>
            <a:r>
              <a:rPr sz="1600" b="1" spc="-25" dirty="0">
                <a:latin typeface="Arial" panose="020B0604020202020204" pitchFamily="34" charset="0"/>
                <a:cs typeface="Arial" panose="020B0604020202020204" pitchFamily="34" charset="0"/>
              </a:rPr>
              <a:t>DESTINY-</a:t>
            </a:r>
            <a:r>
              <a:rPr sz="1600" b="1" dirty="0">
                <a:latin typeface="Arial" panose="020B0604020202020204" pitchFamily="34" charset="0"/>
                <a:cs typeface="Arial" panose="020B0604020202020204" pitchFamily="34" charset="0"/>
              </a:rPr>
              <a:t>Gastric02</a:t>
            </a:r>
            <a:r>
              <a:rPr sz="1600" b="1" spc="-20"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(US/Europe;</a:t>
            </a:r>
            <a:r>
              <a:rPr sz="1600" b="1" spc="-10" dirty="0">
                <a:latin typeface="Arial" panose="020B0604020202020204" pitchFamily="34" charset="0"/>
                <a:cs typeface="Arial" panose="020B0604020202020204" pitchFamily="34" charset="0"/>
              </a:rPr>
              <a:t> progression </a:t>
            </a:r>
            <a:r>
              <a:rPr sz="1600" b="1" dirty="0">
                <a:latin typeface="Arial" panose="020B0604020202020204" pitchFamily="34" charset="0"/>
                <a:cs typeface="Arial" panose="020B0604020202020204" pitchFamily="34" charset="0"/>
              </a:rPr>
              <a:t>on</a:t>
            </a:r>
            <a:r>
              <a:rPr sz="1600" b="1" spc="-15"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1L</a:t>
            </a:r>
            <a:r>
              <a:rPr sz="1600" b="1" spc="-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trastuzumab)</a:t>
            </a:r>
            <a:r>
              <a:rPr sz="1600" b="1" spc="-15" baseline="23148" dirty="0">
                <a:latin typeface="Arial" panose="020B0604020202020204" pitchFamily="34" charset="0"/>
                <a:cs typeface="Arial" panose="020B0604020202020204" pitchFamily="34" charset="0"/>
              </a:rPr>
              <a:t>1</a:t>
            </a:r>
            <a:endParaRPr sz="1600" baseline="23148" dirty="0">
              <a:latin typeface="Arial" panose="020B0604020202020204" pitchFamily="34" charset="0"/>
              <a:cs typeface="Arial" panose="020B0604020202020204" pitchFamily="34" charset="0"/>
            </a:endParaRPr>
          </a:p>
        </p:txBody>
      </p:sp>
      <p:sp>
        <p:nvSpPr>
          <p:cNvPr id="7" name="object 7"/>
          <p:cNvSpPr txBox="1"/>
          <p:nvPr/>
        </p:nvSpPr>
        <p:spPr>
          <a:xfrm>
            <a:off x="4779468" y="4161856"/>
            <a:ext cx="6863987" cy="259045"/>
          </a:xfrm>
          <a:prstGeom prst="rect">
            <a:avLst/>
          </a:prstGeom>
        </p:spPr>
        <p:txBody>
          <a:bodyPr vert="horz" wrap="square" lIns="0" tIns="12700" rIns="0" bIns="0" rtlCol="0">
            <a:spAutoFit/>
          </a:bodyPr>
          <a:lstStyle/>
          <a:p>
            <a:pPr marL="38100" algn="ctr">
              <a:lnSpc>
                <a:spcPct val="100000"/>
              </a:lnSpc>
              <a:spcBef>
                <a:spcPts val="100"/>
              </a:spcBef>
            </a:pPr>
            <a:r>
              <a:rPr sz="1600" b="1" spc="-25" dirty="0">
                <a:latin typeface="Arial" panose="020B0604020202020204" pitchFamily="34" charset="0"/>
                <a:cs typeface="Arial" panose="020B0604020202020204" pitchFamily="34" charset="0"/>
              </a:rPr>
              <a:t>DESTINY-</a:t>
            </a:r>
            <a:r>
              <a:rPr sz="1600" b="1" dirty="0">
                <a:latin typeface="Arial" panose="020B0604020202020204" pitchFamily="34" charset="0"/>
                <a:cs typeface="Arial" panose="020B0604020202020204" pitchFamily="34" charset="0"/>
              </a:rPr>
              <a:t>Gastric01</a:t>
            </a:r>
            <a:r>
              <a:rPr sz="1600" b="1" spc="-15"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(Japan;</a:t>
            </a:r>
            <a:r>
              <a:rPr sz="1600" b="1" spc="-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progression</a:t>
            </a:r>
            <a:r>
              <a:rPr sz="1600" b="1" spc="-5"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on</a:t>
            </a:r>
            <a:r>
              <a:rPr sz="1600" b="1" spc="-10"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≥2</a:t>
            </a:r>
            <a:r>
              <a:rPr sz="1600" b="1" spc="-5" dirty="0">
                <a:latin typeface="Arial" panose="020B0604020202020204" pitchFamily="34" charset="0"/>
                <a:cs typeface="Arial" panose="020B0604020202020204" pitchFamily="34" charset="0"/>
              </a:rPr>
              <a:t> </a:t>
            </a:r>
            <a:r>
              <a:rPr sz="1600" b="1" dirty="0">
                <a:latin typeface="Arial" panose="020B0604020202020204" pitchFamily="34" charset="0"/>
                <a:cs typeface="Arial" panose="020B0604020202020204" pitchFamily="34" charset="0"/>
              </a:rPr>
              <a:t>prior</a:t>
            </a:r>
            <a:r>
              <a:rPr sz="1600" b="1" spc="-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regimens)</a:t>
            </a:r>
            <a:r>
              <a:rPr sz="1600" b="1" spc="-15" baseline="23148" dirty="0">
                <a:latin typeface="Arial" panose="020B0604020202020204" pitchFamily="34" charset="0"/>
                <a:cs typeface="Arial" panose="020B0604020202020204" pitchFamily="34" charset="0"/>
              </a:rPr>
              <a:t>2</a:t>
            </a:r>
            <a:endParaRPr sz="1600" baseline="23148" dirty="0">
              <a:latin typeface="Arial" panose="020B0604020202020204" pitchFamily="34" charset="0"/>
              <a:cs typeface="Arial" panose="020B0604020202020204" pitchFamily="34" charset="0"/>
            </a:endParaRPr>
          </a:p>
        </p:txBody>
      </p:sp>
      <p:graphicFrame>
        <p:nvGraphicFramePr>
          <p:cNvPr id="10" name="object 10"/>
          <p:cNvGraphicFramePr>
            <a:graphicFrameLocks noGrp="1"/>
          </p:cNvGraphicFramePr>
          <p:nvPr/>
        </p:nvGraphicFramePr>
        <p:xfrm>
          <a:off x="319382" y="1735988"/>
          <a:ext cx="3349360" cy="1500505"/>
        </p:xfrm>
        <a:graphic>
          <a:graphicData uri="http://schemas.openxmlformats.org/drawingml/2006/table">
            <a:tbl>
              <a:tblPr firstRow="1" bandRow="1">
                <a:tableStyleId>{5C22544A-7EE6-4342-B048-85BDC9FD1C3A}</a:tableStyleId>
              </a:tblPr>
              <a:tblGrid>
                <a:gridCol w="2078821">
                  <a:extLst>
                    <a:ext uri="{9D8B030D-6E8A-4147-A177-3AD203B41FA5}">
                      <a16:colId xmlns:a16="http://schemas.microsoft.com/office/drawing/2014/main" val="20000"/>
                    </a:ext>
                  </a:extLst>
                </a:gridCol>
                <a:gridCol w="1270539">
                  <a:extLst>
                    <a:ext uri="{9D8B030D-6E8A-4147-A177-3AD203B41FA5}">
                      <a16:colId xmlns:a16="http://schemas.microsoft.com/office/drawing/2014/main" val="20001"/>
                    </a:ext>
                  </a:extLst>
                </a:gridCol>
              </a:tblGrid>
              <a:tr h="495300">
                <a:tc>
                  <a:txBody>
                    <a:bodyPr/>
                    <a:lstStyle/>
                    <a:p>
                      <a:pPr marL="68580">
                        <a:lnSpc>
                          <a:spcPct val="100000"/>
                        </a:lnSpc>
                        <a:spcBef>
                          <a:spcPts val="1015"/>
                        </a:spcBef>
                      </a:pPr>
                      <a:r>
                        <a:rPr sz="1300" spc="-10" dirty="0">
                          <a:latin typeface="Arial" panose="020B0604020202020204" pitchFamily="34" charset="0"/>
                          <a:cs typeface="Arial" panose="020B0604020202020204" pitchFamily="34" charset="0"/>
                        </a:rPr>
                        <a:t>Efficacy</a:t>
                      </a:r>
                      <a:r>
                        <a:rPr lang="en-US" sz="1300" spc="-15" baseline="24691" dirty="0">
                          <a:latin typeface="Arial" panose="020B0604020202020204" pitchFamily="34" charset="0"/>
                          <a:cs typeface="Arial" panose="020B0604020202020204" pitchFamily="34" charset="0"/>
                        </a:rPr>
                        <a:t>1</a:t>
                      </a:r>
                      <a:endParaRPr sz="1300" baseline="24691" dirty="0">
                        <a:latin typeface="Arial" panose="020B0604020202020204" pitchFamily="34" charset="0"/>
                        <a:cs typeface="Arial" panose="020B0604020202020204" pitchFamily="34" charset="0"/>
                      </a:endParaRPr>
                    </a:p>
                  </a:txBody>
                  <a:tcPr marL="0" marR="0" marT="128905" marB="0"/>
                </a:tc>
                <a:tc>
                  <a:txBody>
                    <a:bodyPr/>
                    <a:lstStyle/>
                    <a:p>
                      <a:pPr marL="336550" marR="292735" indent="74930">
                        <a:lnSpc>
                          <a:spcPct val="101400"/>
                        </a:lnSpc>
                        <a:spcBef>
                          <a:spcPts val="150"/>
                        </a:spcBef>
                      </a:pPr>
                      <a:r>
                        <a:rPr sz="1300" spc="-55" dirty="0">
                          <a:latin typeface="Arial" panose="020B0604020202020204" pitchFamily="34" charset="0"/>
                          <a:cs typeface="Arial" panose="020B0604020202020204" pitchFamily="34" charset="0"/>
                        </a:rPr>
                        <a:t>T-</a:t>
                      </a:r>
                      <a:r>
                        <a:rPr sz="1300" spc="-25" dirty="0">
                          <a:latin typeface="Arial" panose="020B0604020202020204" pitchFamily="34" charset="0"/>
                          <a:cs typeface="Arial" panose="020B0604020202020204" pitchFamily="34" charset="0"/>
                        </a:rPr>
                        <a:t>DXd </a:t>
                      </a:r>
                      <a:r>
                        <a:rPr sz="1300" dirty="0">
                          <a:latin typeface="Arial" panose="020B0604020202020204" pitchFamily="34" charset="0"/>
                          <a:cs typeface="Arial" panose="020B0604020202020204" pitchFamily="34" charset="0"/>
                        </a:rPr>
                        <a:t>(N=</a:t>
                      </a:r>
                      <a:r>
                        <a:rPr sz="1300" spc="-25" dirty="0">
                          <a:latin typeface="Arial" panose="020B0604020202020204" pitchFamily="34" charset="0"/>
                          <a:cs typeface="Arial" panose="020B0604020202020204" pitchFamily="34" charset="0"/>
                        </a:rPr>
                        <a:t>79)</a:t>
                      </a:r>
                      <a:endParaRPr sz="1300" dirty="0">
                        <a:latin typeface="Arial" panose="020B0604020202020204" pitchFamily="34" charset="0"/>
                        <a:cs typeface="Arial" panose="020B0604020202020204" pitchFamily="34" charset="0"/>
                      </a:endParaRPr>
                    </a:p>
                  </a:txBody>
                  <a:tcPr marL="0" marR="0" marT="19050" marB="0"/>
                </a:tc>
                <a:extLst>
                  <a:ext uri="{0D108BD9-81ED-4DB2-BD59-A6C34878D82A}">
                    <a16:rowId xmlns:a16="http://schemas.microsoft.com/office/drawing/2014/main" val="10000"/>
                  </a:ext>
                </a:extLst>
              </a:tr>
              <a:tr h="281940">
                <a:tc>
                  <a:txBody>
                    <a:bodyPr/>
                    <a:lstStyle/>
                    <a:p>
                      <a:pPr marL="68580">
                        <a:lnSpc>
                          <a:spcPct val="100000"/>
                        </a:lnSpc>
                        <a:spcBef>
                          <a:spcPts val="160"/>
                        </a:spcBef>
                      </a:pPr>
                      <a:r>
                        <a:rPr sz="1300" dirty="0">
                          <a:latin typeface="Arial" panose="020B0604020202020204" pitchFamily="34" charset="0"/>
                          <a:cs typeface="Arial" panose="020B0604020202020204" pitchFamily="34" charset="0"/>
                        </a:rPr>
                        <a:t>ORR,</a:t>
                      </a:r>
                      <a:r>
                        <a:rPr sz="1300" spc="-10" dirty="0">
                          <a:latin typeface="Arial" panose="020B0604020202020204" pitchFamily="34" charset="0"/>
                          <a:cs typeface="Arial" panose="020B0604020202020204" pitchFamily="34" charset="0"/>
                        </a:rPr>
                        <a:t> </a:t>
                      </a:r>
                      <a:r>
                        <a:rPr sz="1300" dirty="0">
                          <a:latin typeface="Arial" panose="020B0604020202020204" pitchFamily="34" charset="0"/>
                          <a:cs typeface="Arial" panose="020B0604020202020204" pitchFamily="34" charset="0"/>
                        </a:rPr>
                        <a:t>%</a:t>
                      </a:r>
                      <a:r>
                        <a:rPr sz="1300" spc="-5" dirty="0">
                          <a:latin typeface="Arial" panose="020B0604020202020204" pitchFamily="34" charset="0"/>
                          <a:cs typeface="Arial" panose="020B0604020202020204" pitchFamily="34" charset="0"/>
                        </a:rPr>
                        <a:t> </a:t>
                      </a:r>
                      <a:r>
                        <a:rPr sz="1300" dirty="0">
                          <a:latin typeface="Arial" panose="020B0604020202020204" pitchFamily="34" charset="0"/>
                          <a:cs typeface="Arial" panose="020B0604020202020204" pitchFamily="34" charset="0"/>
                        </a:rPr>
                        <a:t>(95%</a:t>
                      </a:r>
                      <a:r>
                        <a:rPr sz="1300" spc="-5" dirty="0">
                          <a:latin typeface="Arial" panose="020B0604020202020204" pitchFamily="34" charset="0"/>
                          <a:cs typeface="Arial" panose="020B0604020202020204" pitchFamily="34" charset="0"/>
                        </a:rPr>
                        <a:t> </a:t>
                      </a:r>
                      <a:r>
                        <a:rPr sz="1300" spc="-25" dirty="0">
                          <a:latin typeface="Arial" panose="020B0604020202020204" pitchFamily="34" charset="0"/>
                          <a:cs typeface="Arial" panose="020B0604020202020204" pitchFamily="34" charset="0"/>
                        </a:rPr>
                        <a:t>CI)</a:t>
                      </a:r>
                      <a:endParaRPr sz="1300" dirty="0">
                        <a:latin typeface="Arial" panose="020B0604020202020204" pitchFamily="34" charset="0"/>
                        <a:cs typeface="Arial" panose="020B0604020202020204" pitchFamily="34" charset="0"/>
                      </a:endParaRPr>
                    </a:p>
                  </a:txBody>
                  <a:tcPr marL="0" marR="0" marT="20320" marB="0"/>
                </a:tc>
                <a:tc>
                  <a:txBody>
                    <a:bodyPr/>
                    <a:lstStyle/>
                    <a:p>
                      <a:pPr marL="36195" algn="ctr">
                        <a:lnSpc>
                          <a:spcPct val="100000"/>
                        </a:lnSpc>
                        <a:spcBef>
                          <a:spcPts val="160"/>
                        </a:spcBef>
                      </a:pPr>
                      <a:r>
                        <a:rPr sz="1300" dirty="0">
                          <a:latin typeface="Arial" panose="020B0604020202020204" pitchFamily="34" charset="0"/>
                          <a:cs typeface="Arial" panose="020B0604020202020204" pitchFamily="34" charset="0"/>
                        </a:rPr>
                        <a:t>38</a:t>
                      </a:r>
                      <a:r>
                        <a:rPr sz="1300" spc="45" dirty="0">
                          <a:latin typeface="Arial" panose="020B0604020202020204" pitchFamily="34" charset="0"/>
                          <a:cs typeface="Arial" panose="020B0604020202020204" pitchFamily="34" charset="0"/>
                        </a:rPr>
                        <a:t> </a:t>
                      </a:r>
                      <a:r>
                        <a:rPr sz="1300" spc="-10" dirty="0">
                          <a:latin typeface="Arial" panose="020B0604020202020204" pitchFamily="34" charset="0"/>
                          <a:cs typeface="Arial" panose="020B0604020202020204" pitchFamily="34" charset="0"/>
                        </a:rPr>
                        <a:t>(27.3-49.6)</a:t>
                      </a:r>
                      <a:endParaRPr sz="1300" dirty="0">
                        <a:latin typeface="Arial" panose="020B0604020202020204" pitchFamily="34" charset="0"/>
                        <a:cs typeface="Arial" panose="020B0604020202020204" pitchFamily="34" charset="0"/>
                      </a:endParaRPr>
                    </a:p>
                  </a:txBody>
                  <a:tcPr marL="0" marR="0" marT="20320" marB="0"/>
                </a:tc>
                <a:extLst>
                  <a:ext uri="{0D108BD9-81ED-4DB2-BD59-A6C34878D82A}">
                    <a16:rowId xmlns:a16="http://schemas.microsoft.com/office/drawing/2014/main" val="10001"/>
                  </a:ext>
                </a:extLst>
              </a:tr>
              <a:tr h="281305">
                <a:tc>
                  <a:txBody>
                    <a:bodyPr/>
                    <a:lstStyle/>
                    <a:p>
                      <a:pPr marL="68580">
                        <a:lnSpc>
                          <a:spcPct val="100000"/>
                        </a:lnSpc>
                        <a:spcBef>
                          <a:spcPts val="175"/>
                        </a:spcBef>
                      </a:pPr>
                      <a:r>
                        <a:rPr sz="1300" dirty="0">
                          <a:latin typeface="Arial" panose="020B0604020202020204" pitchFamily="34" charset="0"/>
                          <a:cs typeface="Arial" panose="020B0604020202020204" pitchFamily="34" charset="0"/>
                        </a:rPr>
                        <a:t>Median</a:t>
                      </a:r>
                      <a:r>
                        <a:rPr sz="1300" spc="-10" dirty="0">
                          <a:latin typeface="Arial" panose="020B0604020202020204" pitchFamily="34" charset="0"/>
                          <a:cs typeface="Arial" panose="020B0604020202020204" pitchFamily="34" charset="0"/>
                        </a:rPr>
                        <a:t> </a:t>
                      </a:r>
                      <a:r>
                        <a:rPr sz="1300" dirty="0">
                          <a:latin typeface="Arial" panose="020B0604020202020204" pitchFamily="34" charset="0"/>
                          <a:cs typeface="Arial" panose="020B0604020202020204" pitchFamily="34" charset="0"/>
                        </a:rPr>
                        <a:t>D</a:t>
                      </a:r>
                      <a:r>
                        <a:rPr lang="en-GB" sz="1300" dirty="0">
                          <a:latin typeface="Arial" panose="020B0604020202020204" pitchFamily="34" charset="0"/>
                          <a:cs typeface="Arial" panose="020B0604020202020204" pitchFamily="34" charset="0"/>
                        </a:rPr>
                        <a:t>o</a:t>
                      </a:r>
                      <a:r>
                        <a:rPr sz="1300" dirty="0">
                          <a:latin typeface="Arial" panose="020B0604020202020204" pitchFamily="34" charset="0"/>
                          <a:cs typeface="Arial" panose="020B0604020202020204" pitchFamily="34" charset="0"/>
                        </a:rPr>
                        <a:t>R,</a:t>
                      </a:r>
                      <a:r>
                        <a:rPr sz="1300" spc="-5" dirty="0">
                          <a:latin typeface="Arial" panose="020B0604020202020204" pitchFamily="34" charset="0"/>
                          <a:cs typeface="Arial" panose="020B0604020202020204" pitchFamily="34" charset="0"/>
                        </a:rPr>
                        <a:t> </a:t>
                      </a:r>
                      <a:r>
                        <a:rPr sz="1300" spc="-25" dirty="0">
                          <a:latin typeface="Arial" panose="020B0604020202020204" pitchFamily="34" charset="0"/>
                          <a:cs typeface="Arial" panose="020B0604020202020204" pitchFamily="34" charset="0"/>
                        </a:rPr>
                        <a:t>mo</a:t>
                      </a:r>
                      <a:endParaRPr sz="1300" dirty="0">
                        <a:latin typeface="Arial" panose="020B0604020202020204" pitchFamily="34" charset="0"/>
                        <a:cs typeface="Arial" panose="020B0604020202020204" pitchFamily="34" charset="0"/>
                      </a:endParaRPr>
                    </a:p>
                  </a:txBody>
                  <a:tcPr marL="0" marR="0" marT="22225" marB="0"/>
                </a:tc>
                <a:tc>
                  <a:txBody>
                    <a:bodyPr/>
                    <a:lstStyle/>
                    <a:p>
                      <a:pPr marL="35560" algn="ctr">
                        <a:lnSpc>
                          <a:spcPct val="100000"/>
                        </a:lnSpc>
                        <a:spcBef>
                          <a:spcPts val="175"/>
                        </a:spcBef>
                      </a:pPr>
                      <a:r>
                        <a:rPr sz="1300" spc="-25" dirty="0">
                          <a:latin typeface="Arial" panose="020B0604020202020204" pitchFamily="34" charset="0"/>
                          <a:cs typeface="Arial" panose="020B0604020202020204" pitchFamily="34" charset="0"/>
                        </a:rPr>
                        <a:t>8.1</a:t>
                      </a:r>
                      <a:endParaRPr sz="1300" dirty="0">
                        <a:latin typeface="Arial" panose="020B0604020202020204" pitchFamily="34" charset="0"/>
                        <a:cs typeface="Arial" panose="020B0604020202020204" pitchFamily="34" charset="0"/>
                      </a:endParaRPr>
                    </a:p>
                  </a:txBody>
                  <a:tcPr marL="0" marR="0" marT="22225" marB="0"/>
                </a:tc>
                <a:extLst>
                  <a:ext uri="{0D108BD9-81ED-4DB2-BD59-A6C34878D82A}">
                    <a16:rowId xmlns:a16="http://schemas.microsoft.com/office/drawing/2014/main" val="10002"/>
                  </a:ext>
                </a:extLst>
              </a:tr>
              <a:tr h="281940">
                <a:tc>
                  <a:txBody>
                    <a:bodyPr/>
                    <a:lstStyle/>
                    <a:p>
                      <a:pPr marL="68580" marR="0" lvl="0" indent="0" algn="l" defTabSz="457200" rtl="0" eaLnBrk="1" fontAlgn="auto" latinLnBrk="0" hangingPunct="1">
                        <a:lnSpc>
                          <a:spcPct val="100000"/>
                        </a:lnSpc>
                        <a:spcBef>
                          <a:spcPts val="160"/>
                        </a:spcBef>
                        <a:spcAft>
                          <a:spcPts val="0"/>
                        </a:spcAft>
                        <a:buClrTx/>
                        <a:buSzTx/>
                        <a:buFontTx/>
                        <a:buNone/>
                        <a:tabLst/>
                        <a:defRPr/>
                      </a:pPr>
                      <a:r>
                        <a:rPr lang="en-GB" sz="1300" b="0" i="0" kern="1200" dirty="0">
                          <a:solidFill>
                            <a:schemeClr val="dk1"/>
                          </a:solidFill>
                          <a:effectLst/>
                          <a:latin typeface="Arial" panose="020B0604020202020204" pitchFamily="34" charset="0"/>
                          <a:ea typeface="+mn-ea"/>
                          <a:cs typeface="Arial" panose="020B0604020202020204" pitchFamily="34" charset="0"/>
                        </a:rPr>
                        <a:t>Median PFS (95% CI), </a:t>
                      </a:r>
                      <a:r>
                        <a:rPr lang="en-GB" sz="1300" b="0" i="0" kern="1200" dirty="0" err="1">
                          <a:solidFill>
                            <a:schemeClr val="dk1"/>
                          </a:solidFill>
                          <a:effectLst/>
                          <a:latin typeface="Arial" panose="020B0604020202020204" pitchFamily="34" charset="0"/>
                          <a:ea typeface="+mn-ea"/>
                          <a:cs typeface="Arial" panose="020B0604020202020204" pitchFamily="34" charset="0"/>
                        </a:rPr>
                        <a:t>mo</a:t>
                      </a:r>
                      <a:endParaRPr lang="en-GB" sz="1300" b="0" i="0" kern="1200" dirty="0">
                        <a:solidFill>
                          <a:schemeClr val="dk1"/>
                        </a:solidFill>
                        <a:effectLst/>
                        <a:latin typeface="Arial" panose="020B0604020202020204" pitchFamily="34" charset="0"/>
                        <a:ea typeface="+mn-ea"/>
                        <a:cs typeface="Arial" panose="020B0604020202020204" pitchFamily="34" charset="0"/>
                      </a:endParaRPr>
                    </a:p>
                    <a:p>
                      <a:pPr marL="68580">
                        <a:lnSpc>
                          <a:spcPct val="100000"/>
                        </a:lnSpc>
                        <a:spcBef>
                          <a:spcPts val="160"/>
                        </a:spcBef>
                      </a:pPr>
                      <a:endParaRPr sz="1300" dirty="0">
                        <a:latin typeface="Arial" panose="020B0604020202020204" pitchFamily="34" charset="0"/>
                        <a:cs typeface="Arial" panose="020B0604020202020204" pitchFamily="34" charset="0"/>
                      </a:endParaRPr>
                    </a:p>
                  </a:txBody>
                  <a:tcPr marL="0" marR="0" marT="20320" marB="0"/>
                </a:tc>
                <a:tc>
                  <a:txBody>
                    <a:bodyPr/>
                    <a:lstStyle/>
                    <a:p>
                      <a:pPr marL="186055">
                        <a:lnSpc>
                          <a:spcPct val="100000"/>
                        </a:lnSpc>
                        <a:spcBef>
                          <a:spcPts val="160"/>
                        </a:spcBef>
                      </a:pPr>
                      <a:r>
                        <a:rPr sz="1300" dirty="0">
                          <a:latin typeface="Arial" panose="020B0604020202020204" pitchFamily="34" charset="0"/>
                          <a:cs typeface="Arial" panose="020B0604020202020204" pitchFamily="34" charset="0"/>
                        </a:rPr>
                        <a:t>5.5</a:t>
                      </a:r>
                      <a:r>
                        <a:rPr sz="1300" spc="30" dirty="0">
                          <a:latin typeface="Arial" panose="020B0604020202020204" pitchFamily="34" charset="0"/>
                          <a:cs typeface="Arial" panose="020B0604020202020204" pitchFamily="34" charset="0"/>
                        </a:rPr>
                        <a:t> </a:t>
                      </a:r>
                      <a:r>
                        <a:rPr sz="1300" spc="-10" dirty="0">
                          <a:latin typeface="Arial" panose="020B0604020202020204" pitchFamily="34" charset="0"/>
                          <a:cs typeface="Arial" panose="020B0604020202020204" pitchFamily="34" charset="0"/>
                        </a:rPr>
                        <a:t>(4.2-</a:t>
                      </a:r>
                      <a:r>
                        <a:rPr sz="1300" spc="-20" dirty="0">
                          <a:latin typeface="Arial" panose="020B0604020202020204" pitchFamily="34" charset="0"/>
                          <a:cs typeface="Arial" panose="020B0604020202020204" pitchFamily="34" charset="0"/>
                        </a:rPr>
                        <a:t>7.3)</a:t>
                      </a:r>
                      <a:endParaRPr sz="1300" dirty="0">
                        <a:latin typeface="Arial" panose="020B0604020202020204" pitchFamily="34" charset="0"/>
                        <a:cs typeface="Arial" panose="020B0604020202020204" pitchFamily="34" charset="0"/>
                      </a:endParaRPr>
                    </a:p>
                  </a:txBody>
                  <a:tcPr marL="0" marR="0" marT="20320" marB="0"/>
                </a:tc>
                <a:extLst>
                  <a:ext uri="{0D108BD9-81ED-4DB2-BD59-A6C34878D82A}">
                    <a16:rowId xmlns:a16="http://schemas.microsoft.com/office/drawing/2014/main" val="10003"/>
                  </a:ext>
                </a:extLst>
              </a:tr>
            </a:tbl>
          </a:graphicData>
        </a:graphic>
      </p:graphicFrame>
      <p:sp>
        <p:nvSpPr>
          <p:cNvPr id="12" name="object 12"/>
          <p:cNvSpPr txBox="1"/>
          <p:nvPr/>
        </p:nvSpPr>
        <p:spPr>
          <a:xfrm>
            <a:off x="4797612" y="3861307"/>
            <a:ext cx="3053479" cy="197490"/>
          </a:xfrm>
          <a:prstGeom prst="rect">
            <a:avLst/>
          </a:prstGeom>
          <a:ln>
            <a:noFill/>
          </a:ln>
        </p:spPr>
        <p:txBody>
          <a:bodyPr vert="horz" wrap="square" lIns="0" tIns="12700" rIns="0" bIns="0" rtlCol="0">
            <a:spAutoFit/>
          </a:bodyPr>
          <a:lstStyle/>
          <a:p>
            <a:pPr marL="12700">
              <a:lnSpc>
                <a:spcPct val="100000"/>
              </a:lnSpc>
              <a:spcBef>
                <a:spcPts val="100"/>
              </a:spcBef>
            </a:pPr>
            <a:r>
              <a:rPr sz="1200" dirty="0">
                <a:latin typeface="Arial" panose="020B0604020202020204" pitchFamily="34" charset="0"/>
                <a:cs typeface="Arial" panose="020B0604020202020204" pitchFamily="34" charset="0"/>
              </a:rPr>
              <a:t>Confirmed</a:t>
            </a:r>
            <a:r>
              <a:rPr sz="1200" spc="-10" dirty="0">
                <a:latin typeface="Arial" panose="020B0604020202020204" pitchFamily="34" charset="0"/>
                <a:cs typeface="Arial" panose="020B0604020202020204" pitchFamily="34" charset="0"/>
              </a:rPr>
              <a:t> </a:t>
            </a:r>
            <a:r>
              <a:rPr sz="1200" dirty="0">
                <a:latin typeface="Arial" panose="020B0604020202020204" pitchFamily="34" charset="0"/>
                <a:cs typeface="Arial" panose="020B0604020202020204" pitchFamily="34" charset="0"/>
              </a:rPr>
              <a:t>ORR: 38% (95% CI:</a:t>
            </a:r>
            <a:r>
              <a:rPr sz="1200" spc="5" dirty="0">
                <a:latin typeface="Arial" panose="020B0604020202020204" pitchFamily="34" charset="0"/>
                <a:cs typeface="Arial" panose="020B0604020202020204" pitchFamily="34" charset="0"/>
              </a:rPr>
              <a:t> </a:t>
            </a:r>
            <a:r>
              <a:rPr sz="1200" spc="-10" dirty="0">
                <a:latin typeface="Arial" panose="020B0604020202020204" pitchFamily="34" charset="0"/>
                <a:cs typeface="Arial" panose="020B0604020202020204" pitchFamily="34" charset="0"/>
              </a:rPr>
              <a:t>27.3-</a:t>
            </a:r>
            <a:r>
              <a:rPr sz="1200" spc="-20" dirty="0">
                <a:latin typeface="Arial" panose="020B0604020202020204" pitchFamily="34" charset="0"/>
                <a:cs typeface="Arial" panose="020B0604020202020204" pitchFamily="34" charset="0"/>
              </a:rPr>
              <a:t>49.6)</a:t>
            </a:r>
            <a:endParaRPr sz="1200" dirty="0">
              <a:latin typeface="Arial" panose="020B0604020202020204" pitchFamily="34" charset="0"/>
              <a:cs typeface="Arial" panose="020B0604020202020204" pitchFamily="34" charset="0"/>
            </a:endParaRPr>
          </a:p>
        </p:txBody>
      </p:sp>
      <p:sp>
        <p:nvSpPr>
          <p:cNvPr id="13" name="object 13"/>
          <p:cNvSpPr txBox="1"/>
          <p:nvPr/>
        </p:nvSpPr>
        <p:spPr>
          <a:xfrm>
            <a:off x="4267652" y="1764284"/>
            <a:ext cx="304800" cy="2430794"/>
          </a:xfrm>
          <a:prstGeom prst="rect">
            <a:avLst/>
          </a:prstGeom>
        </p:spPr>
        <p:txBody>
          <a:bodyPr vert="horz" wrap="square" lIns="0" tIns="100965" rIns="0" bIns="0" rtlCol="0">
            <a:spAutoFit/>
          </a:bodyPr>
          <a:lstStyle/>
          <a:p>
            <a:pPr marR="5080" algn="r">
              <a:lnSpc>
                <a:spcPct val="100000"/>
              </a:lnSpc>
              <a:spcBef>
                <a:spcPts val="795"/>
              </a:spcBef>
            </a:pPr>
            <a:r>
              <a:rPr sz="1200" spc="-25" dirty="0">
                <a:latin typeface="Arial" panose="020B0604020202020204" pitchFamily="34" charset="0"/>
                <a:cs typeface="Arial" panose="020B0604020202020204" pitchFamily="34" charset="0"/>
              </a:rPr>
              <a:t>60</a:t>
            </a:r>
            <a:endParaRPr sz="1200" dirty="0">
              <a:latin typeface="Arial" panose="020B0604020202020204" pitchFamily="34" charset="0"/>
              <a:cs typeface="Arial" panose="020B0604020202020204" pitchFamily="34" charset="0"/>
            </a:endParaRPr>
          </a:p>
          <a:p>
            <a:pPr marR="5080" algn="r">
              <a:lnSpc>
                <a:spcPct val="100000"/>
              </a:lnSpc>
              <a:spcBef>
                <a:spcPts val="695"/>
              </a:spcBef>
            </a:pPr>
            <a:r>
              <a:rPr sz="1200" spc="-25" dirty="0">
                <a:latin typeface="Arial" panose="020B0604020202020204" pitchFamily="34" charset="0"/>
                <a:cs typeface="Arial" panose="020B0604020202020204" pitchFamily="34" charset="0"/>
              </a:rPr>
              <a:t>40</a:t>
            </a:r>
            <a:endParaRPr sz="1200" dirty="0">
              <a:latin typeface="Arial" panose="020B0604020202020204" pitchFamily="34" charset="0"/>
              <a:cs typeface="Arial" panose="020B0604020202020204" pitchFamily="34" charset="0"/>
            </a:endParaRPr>
          </a:p>
          <a:p>
            <a:pPr marR="5080" algn="r">
              <a:lnSpc>
                <a:spcPct val="100000"/>
              </a:lnSpc>
              <a:spcBef>
                <a:spcPts val="670"/>
              </a:spcBef>
            </a:pPr>
            <a:r>
              <a:rPr sz="1200" spc="-25" dirty="0">
                <a:latin typeface="Arial" panose="020B0604020202020204" pitchFamily="34" charset="0"/>
                <a:cs typeface="Arial" panose="020B0604020202020204" pitchFamily="34" charset="0"/>
              </a:rPr>
              <a:t>20</a:t>
            </a:r>
            <a:endParaRPr sz="1200" dirty="0">
              <a:latin typeface="Arial" panose="020B0604020202020204" pitchFamily="34" charset="0"/>
              <a:cs typeface="Arial" panose="020B0604020202020204" pitchFamily="34" charset="0"/>
            </a:endParaRPr>
          </a:p>
          <a:p>
            <a:pPr marR="5715" algn="r">
              <a:lnSpc>
                <a:spcPct val="100000"/>
              </a:lnSpc>
              <a:spcBef>
                <a:spcPts val="555"/>
              </a:spcBef>
            </a:pPr>
            <a:r>
              <a:rPr sz="1200" dirty="0">
                <a:latin typeface="Arial" panose="020B0604020202020204" pitchFamily="34" charset="0"/>
                <a:cs typeface="Arial" panose="020B0604020202020204" pitchFamily="34" charset="0"/>
              </a:rPr>
              <a:t>0</a:t>
            </a:r>
          </a:p>
          <a:p>
            <a:pPr marR="5080" algn="r">
              <a:lnSpc>
                <a:spcPct val="100000"/>
              </a:lnSpc>
              <a:spcBef>
                <a:spcPts val="575"/>
              </a:spcBef>
            </a:pPr>
            <a:r>
              <a:rPr sz="1200" spc="-10" dirty="0">
                <a:latin typeface="Arial" panose="020B0604020202020204" pitchFamily="34" charset="0"/>
                <a:cs typeface="Arial" panose="020B0604020202020204" pitchFamily="34" charset="0"/>
              </a:rPr>
              <a:t>-</a:t>
            </a:r>
            <a:r>
              <a:rPr sz="1200" spc="-35" dirty="0">
                <a:latin typeface="Arial" panose="020B0604020202020204" pitchFamily="34" charset="0"/>
                <a:cs typeface="Arial" panose="020B0604020202020204" pitchFamily="34" charset="0"/>
              </a:rPr>
              <a:t>20</a:t>
            </a:r>
            <a:endParaRPr sz="1200" dirty="0">
              <a:latin typeface="Arial" panose="020B0604020202020204" pitchFamily="34" charset="0"/>
              <a:cs typeface="Arial" panose="020B0604020202020204" pitchFamily="34" charset="0"/>
            </a:endParaRPr>
          </a:p>
          <a:p>
            <a:pPr marR="5080" algn="r">
              <a:lnSpc>
                <a:spcPct val="100000"/>
              </a:lnSpc>
              <a:spcBef>
                <a:spcPts val="670"/>
              </a:spcBef>
            </a:pPr>
            <a:r>
              <a:rPr sz="1200" spc="-10" dirty="0">
                <a:latin typeface="Arial" panose="020B0604020202020204" pitchFamily="34" charset="0"/>
                <a:cs typeface="Arial" panose="020B0604020202020204" pitchFamily="34" charset="0"/>
              </a:rPr>
              <a:t>-</a:t>
            </a:r>
            <a:r>
              <a:rPr sz="1200" spc="-35" dirty="0">
                <a:latin typeface="Arial" panose="020B0604020202020204" pitchFamily="34" charset="0"/>
                <a:cs typeface="Arial" panose="020B0604020202020204" pitchFamily="34" charset="0"/>
              </a:rPr>
              <a:t>40</a:t>
            </a:r>
            <a:endParaRPr sz="1200" dirty="0">
              <a:latin typeface="Arial" panose="020B0604020202020204" pitchFamily="34" charset="0"/>
              <a:cs typeface="Arial" panose="020B0604020202020204" pitchFamily="34" charset="0"/>
            </a:endParaRPr>
          </a:p>
          <a:p>
            <a:pPr marR="5080" algn="r">
              <a:lnSpc>
                <a:spcPct val="100000"/>
              </a:lnSpc>
              <a:spcBef>
                <a:spcPts val="700"/>
              </a:spcBef>
            </a:pPr>
            <a:r>
              <a:rPr sz="1200" spc="-10" dirty="0">
                <a:latin typeface="Arial" panose="020B0604020202020204" pitchFamily="34" charset="0"/>
                <a:cs typeface="Arial" panose="020B0604020202020204" pitchFamily="34" charset="0"/>
              </a:rPr>
              <a:t>-</a:t>
            </a:r>
            <a:r>
              <a:rPr sz="1200" spc="-35" dirty="0">
                <a:latin typeface="Arial" panose="020B0604020202020204" pitchFamily="34" charset="0"/>
                <a:cs typeface="Arial" panose="020B0604020202020204" pitchFamily="34" charset="0"/>
              </a:rPr>
              <a:t>60</a:t>
            </a:r>
            <a:endParaRPr sz="1200" dirty="0">
              <a:latin typeface="Arial" panose="020B0604020202020204" pitchFamily="34" charset="0"/>
              <a:cs typeface="Arial" panose="020B0604020202020204" pitchFamily="34" charset="0"/>
            </a:endParaRPr>
          </a:p>
          <a:p>
            <a:pPr marR="5080" algn="r">
              <a:lnSpc>
                <a:spcPct val="100000"/>
              </a:lnSpc>
              <a:spcBef>
                <a:spcPts val="575"/>
              </a:spcBef>
            </a:pPr>
            <a:r>
              <a:rPr sz="1200" spc="-10" dirty="0">
                <a:latin typeface="Arial" panose="020B0604020202020204" pitchFamily="34" charset="0"/>
                <a:cs typeface="Arial" panose="020B0604020202020204" pitchFamily="34" charset="0"/>
              </a:rPr>
              <a:t>-</a:t>
            </a:r>
            <a:r>
              <a:rPr sz="1200" spc="-35" dirty="0">
                <a:latin typeface="Arial" panose="020B0604020202020204" pitchFamily="34" charset="0"/>
                <a:cs typeface="Arial" panose="020B0604020202020204" pitchFamily="34" charset="0"/>
              </a:rPr>
              <a:t>80</a:t>
            </a:r>
            <a:endParaRPr sz="1200" dirty="0">
              <a:latin typeface="Arial" panose="020B0604020202020204" pitchFamily="34" charset="0"/>
              <a:cs typeface="Arial" panose="020B0604020202020204" pitchFamily="34" charset="0"/>
            </a:endParaRPr>
          </a:p>
          <a:p>
            <a:pPr marR="5080" algn="r">
              <a:lnSpc>
                <a:spcPct val="100000"/>
              </a:lnSpc>
              <a:spcBef>
                <a:spcPts val="600"/>
              </a:spcBef>
            </a:pPr>
            <a:r>
              <a:rPr sz="1200" spc="-10" dirty="0">
                <a:latin typeface="Arial" panose="020B0604020202020204" pitchFamily="34" charset="0"/>
                <a:cs typeface="Arial" panose="020B0604020202020204" pitchFamily="34" charset="0"/>
              </a:rPr>
              <a:t>-</a:t>
            </a:r>
            <a:r>
              <a:rPr sz="1200" spc="-25" dirty="0">
                <a:latin typeface="Arial" panose="020B0604020202020204" pitchFamily="34" charset="0"/>
                <a:cs typeface="Arial" panose="020B0604020202020204" pitchFamily="34" charset="0"/>
              </a:rPr>
              <a:t>100</a:t>
            </a:r>
            <a:endParaRPr sz="1200" dirty="0">
              <a:latin typeface="Arial" panose="020B0604020202020204" pitchFamily="34" charset="0"/>
              <a:cs typeface="Arial" panose="020B0604020202020204" pitchFamily="34" charset="0"/>
            </a:endParaRPr>
          </a:p>
        </p:txBody>
      </p:sp>
      <p:sp>
        <p:nvSpPr>
          <p:cNvPr id="15" name="object 15"/>
          <p:cNvSpPr/>
          <p:nvPr/>
        </p:nvSpPr>
        <p:spPr>
          <a:xfrm>
            <a:off x="4590781" y="1961932"/>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16" name="object 16"/>
          <p:cNvSpPr/>
          <p:nvPr/>
        </p:nvSpPr>
        <p:spPr>
          <a:xfrm>
            <a:off x="4590781" y="2223891"/>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17" name="object 17"/>
          <p:cNvSpPr/>
          <p:nvPr/>
        </p:nvSpPr>
        <p:spPr>
          <a:xfrm>
            <a:off x="4590781" y="2485851"/>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18" name="object 18"/>
          <p:cNvSpPr/>
          <p:nvPr/>
        </p:nvSpPr>
        <p:spPr>
          <a:xfrm>
            <a:off x="4590781" y="2747810"/>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19" name="object 19"/>
          <p:cNvSpPr/>
          <p:nvPr/>
        </p:nvSpPr>
        <p:spPr>
          <a:xfrm>
            <a:off x="4590781" y="3009770"/>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20" name="object 20"/>
          <p:cNvSpPr/>
          <p:nvPr/>
        </p:nvSpPr>
        <p:spPr>
          <a:xfrm>
            <a:off x="4590781" y="3271728"/>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21" name="object 21"/>
          <p:cNvSpPr/>
          <p:nvPr/>
        </p:nvSpPr>
        <p:spPr>
          <a:xfrm>
            <a:off x="4590781" y="3533687"/>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22" name="object 22"/>
          <p:cNvSpPr/>
          <p:nvPr/>
        </p:nvSpPr>
        <p:spPr>
          <a:xfrm>
            <a:off x="4590781" y="3795646"/>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23" name="object 23"/>
          <p:cNvSpPr/>
          <p:nvPr/>
        </p:nvSpPr>
        <p:spPr>
          <a:xfrm>
            <a:off x="4590781" y="3933056"/>
            <a:ext cx="61594" cy="0"/>
          </a:xfrm>
          <a:custGeom>
            <a:avLst/>
            <a:gdLst/>
            <a:ahLst/>
            <a:cxnLst/>
            <a:rect l="l" t="t" r="r" b="b"/>
            <a:pathLst>
              <a:path w="61595">
                <a:moveTo>
                  <a:pt x="0" y="0"/>
                </a:moveTo>
                <a:lnTo>
                  <a:pt x="61422" y="1"/>
                </a:lnTo>
              </a:path>
            </a:pathLst>
          </a:custGeom>
          <a:solidFill>
            <a:schemeClr val="tx2"/>
          </a:solidFill>
          <a:ln w="15875">
            <a:solidFill>
              <a:srgbClr val="000000"/>
            </a:solidFill>
          </a:ln>
        </p:spPr>
        <p:txBody>
          <a:bodyPr wrap="square" lIns="0" tIns="0" rIns="0" bIns="0" rtlCol="0"/>
          <a:lstStyle/>
          <a:p>
            <a:endParaRPr dirty="0"/>
          </a:p>
        </p:txBody>
      </p:sp>
      <p:sp>
        <p:nvSpPr>
          <p:cNvPr id="24" name="object 24"/>
          <p:cNvSpPr/>
          <p:nvPr/>
        </p:nvSpPr>
        <p:spPr>
          <a:xfrm>
            <a:off x="4652203" y="1873364"/>
            <a:ext cx="0" cy="2198370"/>
          </a:xfrm>
          <a:custGeom>
            <a:avLst/>
            <a:gdLst/>
            <a:ahLst/>
            <a:cxnLst/>
            <a:rect l="l" t="t" r="r" b="b"/>
            <a:pathLst>
              <a:path h="2198370">
                <a:moveTo>
                  <a:pt x="0" y="0"/>
                </a:moveTo>
                <a:lnTo>
                  <a:pt x="1" y="2198336"/>
                </a:lnTo>
              </a:path>
            </a:pathLst>
          </a:custGeom>
          <a:solidFill>
            <a:schemeClr val="tx2"/>
          </a:solidFill>
          <a:ln w="15875">
            <a:solidFill>
              <a:srgbClr val="000000"/>
            </a:solidFill>
          </a:ln>
        </p:spPr>
        <p:txBody>
          <a:bodyPr wrap="square" lIns="0" tIns="0" rIns="0" bIns="0" rtlCol="0"/>
          <a:lstStyle/>
          <a:p>
            <a:endParaRPr dirty="0"/>
          </a:p>
        </p:txBody>
      </p:sp>
      <p:sp>
        <p:nvSpPr>
          <p:cNvPr id="47" name="object 47"/>
          <p:cNvSpPr/>
          <p:nvPr/>
        </p:nvSpPr>
        <p:spPr>
          <a:xfrm>
            <a:off x="4967980" y="1973375"/>
            <a:ext cx="53340" cy="763270"/>
          </a:xfrm>
          <a:custGeom>
            <a:avLst/>
            <a:gdLst/>
            <a:ahLst/>
            <a:cxnLst/>
            <a:rect l="l" t="t" r="r" b="b"/>
            <a:pathLst>
              <a:path w="53339" h="763269">
                <a:moveTo>
                  <a:pt x="53172" y="0"/>
                </a:moveTo>
                <a:lnTo>
                  <a:pt x="0" y="0"/>
                </a:lnTo>
                <a:lnTo>
                  <a:pt x="0" y="763259"/>
                </a:lnTo>
                <a:lnTo>
                  <a:pt x="53172" y="763259"/>
                </a:lnTo>
                <a:lnTo>
                  <a:pt x="53172" y="0"/>
                </a:lnTo>
                <a:close/>
              </a:path>
            </a:pathLst>
          </a:custGeom>
          <a:solidFill>
            <a:schemeClr val="tx2"/>
          </a:solidFill>
          <a:ln>
            <a:noFill/>
          </a:ln>
        </p:spPr>
        <p:txBody>
          <a:bodyPr wrap="square" lIns="0" tIns="0" rIns="0" bIns="0" rtlCol="0"/>
          <a:lstStyle/>
          <a:p>
            <a:endParaRPr dirty="0"/>
          </a:p>
        </p:txBody>
      </p:sp>
      <p:sp>
        <p:nvSpPr>
          <p:cNvPr id="48" name="object 48"/>
          <p:cNvSpPr/>
          <p:nvPr/>
        </p:nvSpPr>
        <p:spPr>
          <a:xfrm>
            <a:off x="4967980" y="1973375"/>
            <a:ext cx="53340" cy="774000"/>
          </a:xfrm>
          <a:custGeom>
            <a:avLst/>
            <a:gdLst/>
            <a:ahLst/>
            <a:cxnLst/>
            <a:rect l="l" t="t" r="r" b="b"/>
            <a:pathLst>
              <a:path w="53339" h="763269">
                <a:moveTo>
                  <a:pt x="0" y="0"/>
                </a:moveTo>
                <a:lnTo>
                  <a:pt x="53172" y="0"/>
                </a:lnTo>
                <a:lnTo>
                  <a:pt x="53172" y="763261"/>
                </a:lnTo>
                <a:lnTo>
                  <a:pt x="0" y="763261"/>
                </a:lnTo>
                <a:lnTo>
                  <a:pt x="0" y="0"/>
                </a:lnTo>
                <a:close/>
              </a:path>
            </a:pathLst>
          </a:custGeom>
          <a:solidFill>
            <a:schemeClr val="tx2"/>
          </a:solidFill>
          <a:ln w="9525">
            <a:noFill/>
          </a:ln>
        </p:spPr>
        <p:txBody>
          <a:bodyPr wrap="square" lIns="0" tIns="0" rIns="0" bIns="0" rtlCol="0"/>
          <a:lstStyle/>
          <a:p>
            <a:endParaRPr dirty="0"/>
          </a:p>
        </p:txBody>
      </p:sp>
      <p:sp>
        <p:nvSpPr>
          <p:cNvPr id="49" name="object 49"/>
          <p:cNvSpPr/>
          <p:nvPr/>
        </p:nvSpPr>
        <p:spPr>
          <a:xfrm>
            <a:off x="5051063" y="2075879"/>
            <a:ext cx="53340" cy="661035"/>
          </a:xfrm>
          <a:custGeom>
            <a:avLst/>
            <a:gdLst/>
            <a:ahLst/>
            <a:cxnLst/>
            <a:rect l="l" t="t" r="r" b="b"/>
            <a:pathLst>
              <a:path w="53339" h="661035">
                <a:moveTo>
                  <a:pt x="53172" y="0"/>
                </a:moveTo>
                <a:lnTo>
                  <a:pt x="0" y="0"/>
                </a:lnTo>
                <a:lnTo>
                  <a:pt x="0" y="660755"/>
                </a:lnTo>
                <a:lnTo>
                  <a:pt x="53172" y="660755"/>
                </a:lnTo>
                <a:lnTo>
                  <a:pt x="53172" y="0"/>
                </a:lnTo>
                <a:close/>
              </a:path>
            </a:pathLst>
          </a:custGeom>
          <a:solidFill>
            <a:schemeClr val="tx2"/>
          </a:solidFill>
          <a:ln>
            <a:noFill/>
          </a:ln>
        </p:spPr>
        <p:txBody>
          <a:bodyPr wrap="square" lIns="0" tIns="0" rIns="0" bIns="0" rtlCol="0"/>
          <a:lstStyle/>
          <a:p>
            <a:endParaRPr dirty="0"/>
          </a:p>
        </p:txBody>
      </p:sp>
      <p:sp>
        <p:nvSpPr>
          <p:cNvPr id="50" name="object 50"/>
          <p:cNvSpPr/>
          <p:nvPr/>
        </p:nvSpPr>
        <p:spPr>
          <a:xfrm>
            <a:off x="5051063" y="2075878"/>
            <a:ext cx="53340" cy="669600"/>
          </a:xfrm>
          <a:custGeom>
            <a:avLst/>
            <a:gdLst/>
            <a:ahLst/>
            <a:cxnLst/>
            <a:rect l="l" t="t" r="r" b="b"/>
            <a:pathLst>
              <a:path w="53339" h="661035">
                <a:moveTo>
                  <a:pt x="0" y="0"/>
                </a:moveTo>
                <a:lnTo>
                  <a:pt x="53172" y="0"/>
                </a:lnTo>
                <a:lnTo>
                  <a:pt x="53172" y="660756"/>
                </a:lnTo>
                <a:lnTo>
                  <a:pt x="0" y="660756"/>
                </a:lnTo>
                <a:lnTo>
                  <a:pt x="0" y="0"/>
                </a:lnTo>
                <a:close/>
              </a:path>
            </a:pathLst>
          </a:custGeom>
          <a:solidFill>
            <a:schemeClr val="tx2"/>
          </a:solidFill>
          <a:ln w="9525">
            <a:noFill/>
          </a:ln>
        </p:spPr>
        <p:txBody>
          <a:bodyPr wrap="square" lIns="0" tIns="0" rIns="0" bIns="0" rtlCol="0"/>
          <a:lstStyle/>
          <a:p>
            <a:endParaRPr dirty="0"/>
          </a:p>
        </p:txBody>
      </p:sp>
      <p:sp>
        <p:nvSpPr>
          <p:cNvPr id="51" name="object 51"/>
          <p:cNvSpPr/>
          <p:nvPr/>
        </p:nvSpPr>
        <p:spPr>
          <a:xfrm>
            <a:off x="5134148" y="2302093"/>
            <a:ext cx="53340" cy="434975"/>
          </a:xfrm>
          <a:custGeom>
            <a:avLst/>
            <a:gdLst/>
            <a:ahLst/>
            <a:cxnLst/>
            <a:rect l="l" t="t" r="r" b="b"/>
            <a:pathLst>
              <a:path w="53339" h="434975">
                <a:moveTo>
                  <a:pt x="53171" y="0"/>
                </a:moveTo>
                <a:lnTo>
                  <a:pt x="0" y="0"/>
                </a:lnTo>
                <a:lnTo>
                  <a:pt x="0" y="434541"/>
                </a:lnTo>
                <a:lnTo>
                  <a:pt x="53171" y="434541"/>
                </a:lnTo>
                <a:lnTo>
                  <a:pt x="53171" y="0"/>
                </a:lnTo>
                <a:close/>
              </a:path>
            </a:pathLst>
          </a:custGeom>
          <a:solidFill>
            <a:schemeClr val="tx2"/>
          </a:solidFill>
          <a:ln>
            <a:noFill/>
          </a:ln>
        </p:spPr>
        <p:txBody>
          <a:bodyPr wrap="square" lIns="0" tIns="0" rIns="0" bIns="0" rtlCol="0"/>
          <a:lstStyle/>
          <a:p>
            <a:endParaRPr dirty="0"/>
          </a:p>
        </p:txBody>
      </p:sp>
      <p:sp>
        <p:nvSpPr>
          <p:cNvPr id="52" name="object 52"/>
          <p:cNvSpPr/>
          <p:nvPr/>
        </p:nvSpPr>
        <p:spPr>
          <a:xfrm>
            <a:off x="5134148" y="2302092"/>
            <a:ext cx="53340" cy="442800"/>
          </a:xfrm>
          <a:custGeom>
            <a:avLst/>
            <a:gdLst/>
            <a:ahLst/>
            <a:cxnLst/>
            <a:rect l="l" t="t" r="r" b="b"/>
            <a:pathLst>
              <a:path w="53339" h="434975">
                <a:moveTo>
                  <a:pt x="0" y="0"/>
                </a:moveTo>
                <a:lnTo>
                  <a:pt x="53172" y="0"/>
                </a:lnTo>
                <a:lnTo>
                  <a:pt x="53172" y="434543"/>
                </a:lnTo>
                <a:lnTo>
                  <a:pt x="0" y="434543"/>
                </a:lnTo>
                <a:lnTo>
                  <a:pt x="0" y="0"/>
                </a:lnTo>
                <a:close/>
              </a:path>
            </a:pathLst>
          </a:custGeom>
          <a:solidFill>
            <a:schemeClr val="tx2"/>
          </a:solidFill>
          <a:ln w="9525">
            <a:noFill/>
          </a:ln>
        </p:spPr>
        <p:txBody>
          <a:bodyPr wrap="square" lIns="0" tIns="0" rIns="0" bIns="0" rtlCol="0"/>
          <a:lstStyle/>
          <a:p>
            <a:endParaRPr dirty="0"/>
          </a:p>
        </p:txBody>
      </p:sp>
      <p:sp>
        <p:nvSpPr>
          <p:cNvPr id="53" name="object 53"/>
          <p:cNvSpPr/>
          <p:nvPr/>
        </p:nvSpPr>
        <p:spPr>
          <a:xfrm>
            <a:off x="5217230" y="2484087"/>
            <a:ext cx="53340" cy="252729"/>
          </a:xfrm>
          <a:custGeom>
            <a:avLst/>
            <a:gdLst/>
            <a:ahLst/>
            <a:cxnLst/>
            <a:rect l="l" t="t" r="r" b="b"/>
            <a:pathLst>
              <a:path w="53339" h="252730">
                <a:moveTo>
                  <a:pt x="53172" y="0"/>
                </a:moveTo>
                <a:lnTo>
                  <a:pt x="0" y="0"/>
                </a:lnTo>
                <a:lnTo>
                  <a:pt x="0" y="252549"/>
                </a:lnTo>
                <a:lnTo>
                  <a:pt x="53172" y="252549"/>
                </a:lnTo>
                <a:lnTo>
                  <a:pt x="53172" y="0"/>
                </a:lnTo>
                <a:close/>
              </a:path>
            </a:pathLst>
          </a:custGeom>
          <a:solidFill>
            <a:schemeClr val="tx2"/>
          </a:solidFill>
          <a:ln>
            <a:noFill/>
          </a:ln>
        </p:spPr>
        <p:txBody>
          <a:bodyPr wrap="square" lIns="0" tIns="0" rIns="0" bIns="0" rtlCol="0"/>
          <a:lstStyle/>
          <a:p>
            <a:endParaRPr dirty="0"/>
          </a:p>
        </p:txBody>
      </p:sp>
      <p:sp>
        <p:nvSpPr>
          <p:cNvPr id="54" name="object 54"/>
          <p:cNvSpPr/>
          <p:nvPr/>
        </p:nvSpPr>
        <p:spPr>
          <a:xfrm>
            <a:off x="5217230" y="2484086"/>
            <a:ext cx="53340" cy="262800"/>
          </a:xfrm>
          <a:custGeom>
            <a:avLst/>
            <a:gdLst/>
            <a:ahLst/>
            <a:cxnLst/>
            <a:rect l="l" t="t" r="r" b="b"/>
            <a:pathLst>
              <a:path w="53339" h="252730">
                <a:moveTo>
                  <a:pt x="0" y="0"/>
                </a:moveTo>
                <a:lnTo>
                  <a:pt x="53172" y="0"/>
                </a:lnTo>
                <a:lnTo>
                  <a:pt x="53172" y="252549"/>
                </a:lnTo>
                <a:lnTo>
                  <a:pt x="0" y="252549"/>
                </a:lnTo>
                <a:lnTo>
                  <a:pt x="0" y="0"/>
                </a:lnTo>
                <a:close/>
              </a:path>
            </a:pathLst>
          </a:custGeom>
          <a:solidFill>
            <a:schemeClr val="tx2"/>
          </a:solidFill>
          <a:ln w="9525">
            <a:noFill/>
          </a:ln>
        </p:spPr>
        <p:txBody>
          <a:bodyPr wrap="square" lIns="0" tIns="0" rIns="0" bIns="0" rtlCol="0"/>
          <a:lstStyle/>
          <a:p>
            <a:endParaRPr dirty="0"/>
          </a:p>
        </p:txBody>
      </p:sp>
      <p:sp>
        <p:nvSpPr>
          <p:cNvPr id="55" name="object 55"/>
          <p:cNvSpPr/>
          <p:nvPr/>
        </p:nvSpPr>
        <p:spPr>
          <a:xfrm>
            <a:off x="5296056" y="2576742"/>
            <a:ext cx="53340" cy="160020"/>
          </a:xfrm>
          <a:custGeom>
            <a:avLst/>
            <a:gdLst/>
            <a:ahLst/>
            <a:cxnLst/>
            <a:rect l="l" t="t" r="r" b="b"/>
            <a:pathLst>
              <a:path w="53339" h="160019">
                <a:moveTo>
                  <a:pt x="53172" y="0"/>
                </a:moveTo>
                <a:lnTo>
                  <a:pt x="0" y="0"/>
                </a:lnTo>
                <a:lnTo>
                  <a:pt x="0" y="159894"/>
                </a:lnTo>
                <a:lnTo>
                  <a:pt x="53172" y="159894"/>
                </a:lnTo>
                <a:lnTo>
                  <a:pt x="53172" y="0"/>
                </a:lnTo>
                <a:close/>
              </a:path>
            </a:pathLst>
          </a:custGeom>
          <a:solidFill>
            <a:schemeClr val="tx2"/>
          </a:solidFill>
          <a:ln>
            <a:noFill/>
          </a:ln>
        </p:spPr>
        <p:txBody>
          <a:bodyPr wrap="square" lIns="0" tIns="0" rIns="0" bIns="0" rtlCol="0"/>
          <a:lstStyle/>
          <a:p>
            <a:endParaRPr dirty="0"/>
          </a:p>
        </p:txBody>
      </p:sp>
      <p:sp>
        <p:nvSpPr>
          <p:cNvPr id="56" name="object 56"/>
          <p:cNvSpPr/>
          <p:nvPr/>
        </p:nvSpPr>
        <p:spPr>
          <a:xfrm>
            <a:off x="5296056" y="2576742"/>
            <a:ext cx="53340" cy="169200"/>
          </a:xfrm>
          <a:custGeom>
            <a:avLst/>
            <a:gdLst/>
            <a:ahLst/>
            <a:cxnLst/>
            <a:rect l="l" t="t" r="r" b="b"/>
            <a:pathLst>
              <a:path w="53339" h="160019">
                <a:moveTo>
                  <a:pt x="0" y="0"/>
                </a:moveTo>
                <a:lnTo>
                  <a:pt x="53172" y="0"/>
                </a:lnTo>
                <a:lnTo>
                  <a:pt x="53172" y="159895"/>
                </a:lnTo>
                <a:lnTo>
                  <a:pt x="0" y="159895"/>
                </a:lnTo>
                <a:lnTo>
                  <a:pt x="0" y="0"/>
                </a:lnTo>
                <a:close/>
              </a:path>
            </a:pathLst>
          </a:custGeom>
          <a:solidFill>
            <a:schemeClr val="tx2"/>
          </a:solidFill>
          <a:ln w="9525">
            <a:noFill/>
          </a:ln>
        </p:spPr>
        <p:txBody>
          <a:bodyPr wrap="square" lIns="0" tIns="0" rIns="0" bIns="0" rtlCol="0"/>
          <a:lstStyle/>
          <a:p>
            <a:endParaRPr dirty="0"/>
          </a:p>
        </p:txBody>
      </p:sp>
      <p:sp>
        <p:nvSpPr>
          <p:cNvPr id="57" name="object 57"/>
          <p:cNvSpPr/>
          <p:nvPr/>
        </p:nvSpPr>
        <p:spPr>
          <a:xfrm>
            <a:off x="5374883" y="2669964"/>
            <a:ext cx="53340" cy="66675"/>
          </a:xfrm>
          <a:custGeom>
            <a:avLst/>
            <a:gdLst/>
            <a:ahLst/>
            <a:cxnLst/>
            <a:rect l="l" t="t" r="r" b="b"/>
            <a:pathLst>
              <a:path w="53339" h="66675">
                <a:moveTo>
                  <a:pt x="53171" y="0"/>
                </a:moveTo>
                <a:lnTo>
                  <a:pt x="0" y="0"/>
                </a:lnTo>
                <a:lnTo>
                  <a:pt x="0" y="66672"/>
                </a:lnTo>
                <a:lnTo>
                  <a:pt x="53171" y="66672"/>
                </a:lnTo>
                <a:lnTo>
                  <a:pt x="53171" y="0"/>
                </a:lnTo>
                <a:close/>
              </a:path>
            </a:pathLst>
          </a:custGeom>
          <a:solidFill>
            <a:schemeClr val="tx2"/>
          </a:solidFill>
          <a:ln>
            <a:noFill/>
          </a:ln>
        </p:spPr>
        <p:txBody>
          <a:bodyPr wrap="square" lIns="0" tIns="0" rIns="0" bIns="0" rtlCol="0"/>
          <a:lstStyle/>
          <a:p>
            <a:endParaRPr dirty="0"/>
          </a:p>
        </p:txBody>
      </p:sp>
      <p:sp>
        <p:nvSpPr>
          <p:cNvPr id="58" name="object 58"/>
          <p:cNvSpPr/>
          <p:nvPr/>
        </p:nvSpPr>
        <p:spPr>
          <a:xfrm>
            <a:off x="5374883" y="2669963"/>
            <a:ext cx="53340" cy="75600"/>
          </a:xfrm>
          <a:custGeom>
            <a:avLst/>
            <a:gdLst/>
            <a:ahLst/>
            <a:cxnLst/>
            <a:rect l="l" t="t" r="r" b="b"/>
            <a:pathLst>
              <a:path w="53339" h="66675">
                <a:moveTo>
                  <a:pt x="0" y="0"/>
                </a:moveTo>
                <a:lnTo>
                  <a:pt x="53172" y="0"/>
                </a:lnTo>
                <a:lnTo>
                  <a:pt x="53172" y="66673"/>
                </a:lnTo>
                <a:lnTo>
                  <a:pt x="0" y="66673"/>
                </a:lnTo>
                <a:lnTo>
                  <a:pt x="0" y="0"/>
                </a:lnTo>
                <a:close/>
              </a:path>
            </a:pathLst>
          </a:custGeom>
          <a:solidFill>
            <a:schemeClr val="tx2"/>
          </a:solidFill>
          <a:ln w="9525">
            <a:noFill/>
          </a:ln>
        </p:spPr>
        <p:txBody>
          <a:bodyPr wrap="square" lIns="0" tIns="0" rIns="0" bIns="0" rtlCol="0"/>
          <a:lstStyle/>
          <a:p>
            <a:endParaRPr dirty="0"/>
          </a:p>
        </p:txBody>
      </p:sp>
      <p:sp>
        <p:nvSpPr>
          <p:cNvPr id="59" name="object 59"/>
          <p:cNvSpPr/>
          <p:nvPr/>
        </p:nvSpPr>
        <p:spPr>
          <a:xfrm>
            <a:off x="5453708" y="2683419"/>
            <a:ext cx="53340" cy="53340"/>
          </a:xfrm>
          <a:custGeom>
            <a:avLst/>
            <a:gdLst/>
            <a:ahLst/>
            <a:cxnLst/>
            <a:rect l="l" t="t" r="r" b="b"/>
            <a:pathLst>
              <a:path w="53339" h="53339">
                <a:moveTo>
                  <a:pt x="53172" y="0"/>
                </a:moveTo>
                <a:lnTo>
                  <a:pt x="0" y="0"/>
                </a:lnTo>
                <a:lnTo>
                  <a:pt x="0" y="53216"/>
                </a:lnTo>
                <a:lnTo>
                  <a:pt x="53172" y="53216"/>
                </a:lnTo>
                <a:lnTo>
                  <a:pt x="53172" y="0"/>
                </a:lnTo>
                <a:close/>
              </a:path>
            </a:pathLst>
          </a:custGeom>
          <a:solidFill>
            <a:schemeClr val="tx2"/>
          </a:solidFill>
          <a:ln>
            <a:noFill/>
          </a:ln>
        </p:spPr>
        <p:txBody>
          <a:bodyPr wrap="square" lIns="0" tIns="0" rIns="0" bIns="0" rtlCol="0"/>
          <a:lstStyle/>
          <a:p>
            <a:endParaRPr dirty="0"/>
          </a:p>
        </p:txBody>
      </p:sp>
      <p:sp>
        <p:nvSpPr>
          <p:cNvPr id="60" name="object 60"/>
          <p:cNvSpPr/>
          <p:nvPr/>
        </p:nvSpPr>
        <p:spPr>
          <a:xfrm>
            <a:off x="5453708" y="2683419"/>
            <a:ext cx="53340" cy="61200"/>
          </a:xfrm>
          <a:custGeom>
            <a:avLst/>
            <a:gdLst/>
            <a:ahLst/>
            <a:cxnLst/>
            <a:rect l="l" t="t" r="r" b="b"/>
            <a:pathLst>
              <a:path w="53339" h="53339">
                <a:moveTo>
                  <a:pt x="0" y="0"/>
                </a:moveTo>
                <a:lnTo>
                  <a:pt x="53172" y="0"/>
                </a:lnTo>
                <a:lnTo>
                  <a:pt x="53172" y="53217"/>
                </a:lnTo>
                <a:lnTo>
                  <a:pt x="0" y="53217"/>
                </a:lnTo>
                <a:lnTo>
                  <a:pt x="0" y="0"/>
                </a:lnTo>
                <a:close/>
              </a:path>
            </a:pathLst>
          </a:custGeom>
          <a:solidFill>
            <a:schemeClr val="tx2"/>
          </a:solidFill>
          <a:ln w="9525">
            <a:noFill/>
          </a:ln>
        </p:spPr>
        <p:txBody>
          <a:bodyPr wrap="square" lIns="0" tIns="0" rIns="0" bIns="0" rtlCol="0"/>
          <a:lstStyle/>
          <a:p>
            <a:endParaRPr dirty="0"/>
          </a:p>
        </p:txBody>
      </p:sp>
      <p:sp>
        <p:nvSpPr>
          <p:cNvPr id="61" name="object 61"/>
          <p:cNvSpPr/>
          <p:nvPr/>
        </p:nvSpPr>
        <p:spPr>
          <a:xfrm>
            <a:off x="5532534" y="2683419"/>
            <a:ext cx="53340" cy="53340"/>
          </a:xfrm>
          <a:custGeom>
            <a:avLst/>
            <a:gdLst/>
            <a:ahLst/>
            <a:cxnLst/>
            <a:rect l="l" t="t" r="r" b="b"/>
            <a:pathLst>
              <a:path w="53339" h="53339">
                <a:moveTo>
                  <a:pt x="53172" y="0"/>
                </a:moveTo>
                <a:lnTo>
                  <a:pt x="0" y="0"/>
                </a:lnTo>
                <a:lnTo>
                  <a:pt x="0" y="53216"/>
                </a:lnTo>
                <a:lnTo>
                  <a:pt x="53172" y="53216"/>
                </a:lnTo>
                <a:lnTo>
                  <a:pt x="53172" y="0"/>
                </a:lnTo>
                <a:close/>
              </a:path>
            </a:pathLst>
          </a:custGeom>
          <a:solidFill>
            <a:schemeClr val="tx2"/>
          </a:solidFill>
          <a:ln>
            <a:noFill/>
          </a:ln>
        </p:spPr>
        <p:txBody>
          <a:bodyPr wrap="square" lIns="0" tIns="0" rIns="0" bIns="0" rtlCol="0"/>
          <a:lstStyle/>
          <a:p>
            <a:endParaRPr dirty="0"/>
          </a:p>
        </p:txBody>
      </p:sp>
      <p:sp>
        <p:nvSpPr>
          <p:cNvPr id="62" name="object 62"/>
          <p:cNvSpPr/>
          <p:nvPr/>
        </p:nvSpPr>
        <p:spPr>
          <a:xfrm>
            <a:off x="5532534" y="2683419"/>
            <a:ext cx="53340" cy="61200"/>
          </a:xfrm>
          <a:custGeom>
            <a:avLst/>
            <a:gdLst/>
            <a:ahLst/>
            <a:cxnLst/>
            <a:rect l="l" t="t" r="r" b="b"/>
            <a:pathLst>
              <a:path w="53339" h="53339">
                <a:moveTo>
                  <a:pt x="0" y="0"/>
                </a:moveTo>
                <a:lnTo>
                  <a:pt x="53172" y="0"/>
                </a:lnTo>
                <a:lnTo>
                  <a:pt x="53172" y="53217"/>
                </a:lnTo>
                <a:lnTo>
                  <a:pt x="0" y="53217"/>
                </a:lnTo>
                <a:lnTo>
                  <a:pt x="0" y="0"/>
                </a:lnTo>
                <a:close/>
              </a:path>
            </a:pathLst>
          </a:custGeom>
          <a:solidFill>
            <a:schemeClr val="tx2"/>
          </a:solidFill>
          <a:ln w="9525">
            <a:noFill/>
          </a:ln>
        </p:spPr>
        <p:txBody>
          <a:bodyPr wrap="square" lIns="0" tIns="0" rIns="0" bIns="0" rtlCol="0"/>
          <a:lstStyle/>
          <a:p>
            <a:endParaRPr dirty="0"/>
          </a:p>
        </p:txBody>
      </p:sp>
      <p:sp>
        <p:nvSpPr>
          <p:cNvPr id="63" name="object 63"/>
          <p:cNvSpPr/>
          <p:nvPr/>
        </p:nvSpPr>
        <p:spPr>
          <a:xfrm>
            <a:off x="5859053" y="2749542"/>
            <a:ext cx="60325" cy="12065"/>
          </a:xfrm>
          <a:custGeom>
            <a:avLst/>
            <a:gdLst/>
            <a:ahLst/>
            <a:cxnLst/>
            <a:rect l="l" t="t" r="r" b="b"/>
            <a:pathLst>
              <a:path w="60325" h="12064">
                <a:moveTo>
                  <a:pt x="60229" y="0"/>
                </a:moveTo>
                <a:lnTo>
                  <a:pt x="0" y="0"/>
                </a:lnTo>
                <a:lnTo>
                  <a:pt x="0" y="12024"/>
                </a:lnTo>
                <a:lnTo>
                  <a:pt x="60229" y="12024"/>
                </a:lnTo>
                <a:lnTo>
                  <a:pt x="60229" y="0"/>
                </a:lnTo>
                <a:close/>
              </a:path>
            </a:pathLst>
          </a:custGeom>
          <a:solidFill>
            <a:schemeClr val="tx2"/>
          </a:solidFill>
          <a:ln>
            <a:noFill/>
          </a:ln>
        </p:spPr>
        <p:txBody>
          <a:bodyPr wrap="square" lIns="0" tIns="0" rIns="0" bIns="0" rtlCol="0"/>
          <a:lstStyle/>
          <a:p>
            <a:endParaRPr dirty="0"/>
          </a:p>
        </p:txBody>
      </p:sp>
      <p:sp>
        <p:nvSpPr>
          <p:cNvPr id="64" name="object 64"/>
          <p:cNvSpPr/>
          <p:nvPr/>
        </p:nvSpPr>
        <p:spPr>
          <a:xfrm>
            <a:off x="5859053" y="2749542"/>
            <a:ext cx="60325" cy="12065"/>
          </a:xfrm>
          <a:custGeom>
            <a:avLst/>
            <a:gdLst/>
            <a:ahLst/>
            <a:cxnLst/>
            <a:rect l="l" t="t" r="r" b="b"/>
            <a:pathLst>
              <a:path w="60325" h="12064">
                <a:moveTo>
                  <a:pt x="0" y="0"/>
                </a:moveTo>
                <a:lnTo>
                  <a:pt x="60230" y="0"/>
                </a:lnTo>
                <a:lnTo>
                  <a:pt x="60230" y="12024"/>
                </a:lnTo>
                <a:lnTo>
                  <a:pt x="0" y="12024"/>
                </a:lnTo>
                <a:lnTo>
                  <a:pt x="0" y="0"/>
                </a:lnTo>
                <a:close/>
              </a:path>
            </a:pathLst>
          </a:custGeom>
          <a:solidFill>
            <a:schemeClr val="tx2"/>
          </a:solidFill>
          <a:ln w="9525">
            <a:noFill/>
          </a:ln>
        </p:spPr>
        <p:txBody>
          <a:bodyPr wrap="square" lIns="0" tIns="0" rIns="0" bIns="0" rtlCol="0"/>
          <a:lstStyle/>
          <a:p>
            <a:endParaRPr dirty="0"/>
          </a:p>
        </p:txBody>
      </p:sp>
      <p:sp>
        <p:nvSpPr>
          <p:cNvPr id="65" name="object 65"/>
          <p:cNvSpPr/>
          <p:nvPr/>
        </p:nvSpPr>
        <p:spPr>
          <a:xfrm>
            <a:off x="5937566" y="2749542"/>
            <a:ext cx="60325" cy="24130"/>
          </a:xfrm>
          <a:custGeom>
            <a:avLst/>
            <a:gdLst/>
            <a:ahLst/>
            <a:cxnLst/>
            <a:rect l="l" t="t" r="r" b="b"/>
            <a:pathLst>
              <a:path w="60325" h="24130">
                <a:moveTo>
                  <a:pt x="60229" y="0"/>
                </a:moveTo>
                <a:lnTo>
                  <a:pt x="0" y="0"/>
                </a:lnTo>
                <a:lnTo>
                  <a:pt x="0" y="24049"/>
                </a:lnTo>
                <a:lnTo>
                  <a:pt x="60229" y="24049"/>
                </a:lnTo>
                <a:lnTo>
                  <a:pt x="60229" y="0"/>
                </a:lnTo>
                <a:close/>
              </a:path>
            </a:pathLst>
          </a:custGeom>
          <a:solidFill>
            <a:schemeClr val="tx2"/>
          </a:solidFill>
          <a:ln>
            <a:noFill/>
          </a:ln>
        </p:spPr>
        <p:txBody>
          <a:bodyPr wrap="square" lIns="0" tIns="0" rIns="0" bIns="0" rtlCol="0"/>
          <a:lstStyle/>
          <a:p>
            <a:endParaRPr dirty="0"/>
          </a:p>
        </p:txBody>
      </p:sp>
      <p:sp>
        <p:nvSpPr>
          <p:cNvPr id="66" name="object 66"/>
          <p:cNvSpPr/>
          <p:nvPr/>
        </p:nvSpPr>
        <p:spPr>
          <a:xfrm>
            <a:off x="5937566" y="2749542"/>
            <a:ext cx="60325" cy="24130"/>
          </a:xfrm>
          <a:custGeom>
            <a:avLst/>
            <a:gdLst/>
            <a:ahLst/>
            <a:cxnLst/>
            <a:rect l="l" t="t" r="r" b="b"/>
            <a:pathLst>
              <a:path w="60325" h="24130">
                <a:moveTo>
                  <a:pt x="0" y="0"/>
                </a:moveTo>
                <a:lnTo>
                  <a:pt x="60230" y="0"/>
                </a:lnTo>
                <a:lnTo>
                  <a:pt x="60230" y="24049"/>
                </a:lnTo>
                <a:lnTo>
                  <a:pt x="0" y="24049"/>
                </a:lnTo>
                <a:lnTo>
                  <a:pt x="0" y="0"/>
                </a:lnTo>
                <a:close/>
              </a:path>
            </a:pathLst>
          </a:custGeom>
          <a:solidFill>
            <a:schemeClr val="tx2"/>
          </a:solidFill>
          <a:ln w="9525">
            <a:noFill/>
          </a:ln>
        </p:spPr>
        <p:txBody>
          <a:bodyPr wrap="square" lIns="0" tIns="0" rIns="0" bIns="0" rtlCol="0"/>
          <a:lstStyle/>
          <a:p>
            <a:endParaRPr dirty="0"/>
          </a:p>
        </p:txBody>
      </p:sp>
      <p:sp>
        <p:nvSpPr>
          <p:cNvPr id="67" name="object 67"/>
          <p:cNvSpPr/>
          <p:nvPr/>
        </p:nvSpPr>
        <p:spPr>
          <a:xfrm>
            <a:off x="6016079" y="2749542"/>
            <a:ext cx="60325" cy="47625"/>
          </a:xfrm>
          <a:custGeom>
            <a:avLst/>
            <a:gdLst/>
            <a:ahLst/>
            <a:cxnLst/>
            <a:rect l="l" t="t" r="r" b="b"/>
            <a:pathLst>
              <a:path w="60325" h="47625">
                <a:moveTo>
                  <a:pt x="60229" y="0"/>
                </a:moveTo>
                <a:lnTo>
                  <a:pt x="0" y="0"/>
                </a:lnTo>
                <a:lnTo>
                  <a:pt x="0" y="47574"/>
                </a:lnTo>
                <a:lnTo>
                  <a:pt x="60229" y="47574"/>
                </a:lnTo>
                <a:lnTo>
                  <a:pt x="60229" y="0"/>
                </a:lnTo>
                <a:close/>
              </a:path>
            </a:pathLst>
          </a:custGeom>
          <a:solidFill>
            <a:schemeClr val="tx2"/>
          </a:solidFill>
          <a:ln>
            <a:noFill/>
          </a:ln>
        </p:spPr>
        <p:txBody>
          <a:bodyPr wrap="square" lIns="0" tIns="0" rIns="0" bIns="0" rtlCol="0"/>
          <a:lstStyle/>
          <a:p>
            <a:endParaRPr dirty="0"/>
          </a:p>
        </p:txBody>
      </p:sp>
      <p:sp>
        <p:nvSpPr>
          <p:cNvPr id="68" name="object 68"/>
          <p:cNvSpPr/>
          <p:nvPr/>
        </p:nvSpPr>
        <p:spPr>
          <a:xfrm>
            <a:off x="6016079" y="2749542"/>
            <a:ext cx="60325" cy="47625"/>
          </a:xfrm>
          <a:custGeom>
            <a:avLst/>
            <a:gdLst/>
            <a:ahLst/>
            <a:cxnLst/>
            <a:rect l="l" t="t" r="r" b="b"/>
            <a:pathLst>
              <a:path w="60325" h="47625">
                <a:moveTo>
                  <a:pt x="0" y="0"/>
                </a:moveTo>
                <a:lnTo>
                  <a:pt x="60230" y="0"/>
                </a:lnTo>
                <a:lnTo>
                  <a:pt x="60230" y="47573"/>
                </a:lnTo>
                <a:lnTo>
                  <a:pt x="0" y="47573"/>
                </a:lnTo>
                <a:lnTo>
                  <a:pt x="0" y="0"/>
                </a:lnTo>
                <a:close/>
              </a:path>
            </a:pathLst>
          </a:custGeom>
          <a:solidFill>
            <a:schemeClr val="tx2"/>
          </a:solidFill>
          <a:ln w="9525">
            <a:noFill/>
          </a:ln>
        </p:spPr>
        <p:txBody>
          <a:bodyPr wrap="square" lIns="0" tIns="0" rIns="0" bIns="0" rtlCol="0"/>
          <a:lstStyle/>
          <a:p>
            <a:endParaRPr dirty="0"/>
          </a:p>
        </p:txBody>
      </p:sp>
      <p:sp>
        <p:nvSpPr>
          <p:cNvPr id="69" name="object 69"/>
          <p:cNvSpPr/>
          <p:nvPr/>
        </p:nvSpPr>
        <p:spPr>
          <a:xfrm>
            <a:off x="6095947" y="2749542"/>
            <a:ext cx="60325" cy="74930"/>
          </a:xfrm>
          <a:custGeom>
            <a:avLst/>
            <a:gdLst/>
            <a:ahLst/>
            <a:cxnLst/>
            <a:rect l="l" t="t" r="r" b="b"/>
            <a:pathLst>
              <a:path w="60325" h="74930">
                <a:moveTo>
                  <a:pt x="60229" y="0"/>
                </a:moveTo>
                <a:lnTo>
                  <a:pt x="0" y="0"/>
                </a:lnTo>
                <a:lnTo>
                  <a:pt x="0" y="74383"/>
                </a:lnTo>
                <a:lnTo>
                  <a:pt x="60229" y="74383"/>
                </a:lnTo>
                <a:lnTo>
                  <a:pt x="60229" y="0"/>
                </a:lnTo>
                <a:close/>
              </a:path>
            </a:pathLst>
          </a:custGeom>
          <a:solidFill>
            <a:schemeClr val="tx2"/>
          </a:solidFill>
          <a:ln>
            <a:noFill/>
          </a:ln>
        </p:spPr>
        <p:txBody>
          <a:bodyPr wrap="square" lIns="0" tIns="0" rIns="0" bIns="0" rtlCol="0"/>
          <a:lstStyle/>
          <a:p>
            <a:endParaRPr dirty="0"/>
          </a:p>
        </p:txBody>
      </p:sp>
      <p:sp>
        <p:nvSpPr>
          <p:cNvPr id="70" name="object 70"/>
          <p:cNvSpPr/>
          <p:nvPr/>
        </p:nvSpPr>
        <p:spPr>
          <a:xfrm>
            <a:off x="6095947" y="2749542"/>
            <a:ext cx="60325" cy="74930"/>
          </a:xfrm>
          <a:custGeom>
            <a:avLst/>
            <a:gdLst/>
            <a:ahLst/>
            <a:cxnLst/>
            <a:rect l="l" t="t" r="r" b="b"/>
            <a:pathLst>
              <a:path w="60325" h="74930">
                <a:moveTo>
                  <a:pt x="0" y="0"/>
                </a:moveTo>
                <a:lnTo>
                  <a:pt x="60230" y="0"/>
                </a:lnTo>
                <a:lnTo>
                  <a:pt x="60230" y="74383"/>
                </a:lnTo>
                <a:lnTo>
                  <a:pt x="0" y="74383"/>
                </a:lnTo>
                <a:lnTo>
                  <a:pt x="0" y="0"/>
                </a:lnTo>
                <a:close/>
              </a:path>
            </a:pathLst>
          </a:custGeom>
          <a:solidFill>
            <a:schemeClr val="tx2"/>
          </a:solidFill>
          <a:ln w="9525">
            <a:noFill/>
          </a:ln>
        </p:spPr>
        <p:txBody>
          <a:bodyPr wrap="square" lIns="0" tIns="0" rIns="0" bIns="0" rtlCol="0"/>
          <a:lstStyle/>
          <a:p>
            <a:endParaRPr dirty="0"/>
          </a:p>
        </p:txBody>
      </p:sp>
      <p:sp>
        <p:nvSpPr>
          <p:cNvPr id="71" name="object 71"/>
          <p:cNvSpPr/>
          <p:nvPr/>
        </p:nvSpPr>
        <p:spPr>
          <a:xfrm>
            <a:off x="6174461" y="2749542"/>
            <a:ext cx="60325" cy="101600"/>
          </a:xfrm>
          <a:custGeom>
            <a:avLst/>
            <a:gdLst/>
            <a:ahLst/>
            <a:cxnLst/>
            <a:rect l="l" t="t" r="r" b="b"/>
            <a:pathLst>
              <a:path w="60325" h="101600">
                <a:moveTo>
                  <a:pt x="60229" y="0"/>
                </a:moveTo>
                <a:lnTo>
                  <a:pt x="0" y="0"/>
                </a:lnTo>
                <a:lnTo>
                  <a:pt x="0" y="101173"/>
                </a:lnTo>
                <a:lnTo>
                  <a:pt x="60229" y="101173"/>
                </a:lnTo>
                <a:lnTo>
                  <a:pt x="60229" y="0"/>
                </a:lnTo>
                <a:close/>
              </a:path>
            </a:pathLst>
          </a:custGeom>
          <a:solidFill>
            <a:schemeClr val="tx2"/>
          </a:solidFill>
          <a:ln>
            <a:noFill/>
          </a:ln>
        </p:spPr>
        <p:txBody>
          <a:bodyPr wrap="square" lIns="0" tIns="0" rIns="0" bIns="0" rtlCol="0"/>
          <a:lstStyle/>
          <a:p>
            <a:endParaRPr dirty="0"/>
          </a:p>
        </p:txBody>
      </p:sp>
      <p:sp>
        <p:nvSpPr>
          <p:cNvPr id="72" name="object 72"/>
          <p:cNvSpPr/>
          <p:nvPr/>
        </p:nvSpPr>
        <p:spPr>
          <a:xfrm>
            <a:off x="6174461" y="2749542"/>
            <a:ext cx="60325" cy="101600"/>
          </a:xfrm>
          <a:custGeom>
            <a:avLst/>
            <a:gdLst/>
            <a:ahLst/>
            <a:cxnLst/>
            <a:rect l="l" t="t" r="r" b="b"/>
            <a:pathLst>
              <a:path w="60325" h="101600">
                <a:moveTo>
                  <a:pt x="0" y="0"/>
                </a:moveTo>
                <a:lnTo>
                  <a:pt x="60230" y="0"/>
                </a:lnTo>
                <a:lnTo>
                  <a:pt x="60230" y="101174"/>
                </a:lnTo>
                <a:lnTo>
                  <a:pt x="0" y="101174"/>
                </a:lnTo>
                <a:lnTo>
                  <a:pt x="0" y="0"/>
                </a:lnTo>
                <a:close/>
              </a:path>
            </a:pathLst>
          </a:custGeom>
          <a:solidFill>
            <a:schemeClr val="tx2"/>
          </a:solidFill>
          <a:ln w="9525">
            <a:noFill/>
          </a:ln>
        </p:spPr>
        <p:txBody>
          <a:bodyPr wrap="square" lIns="0" tIns="0" rIns="0" bIns="0" rtlCol="0"/>
          <a:lstStyle/>
          <a:p>
            <a:endParaRPr dirty="0"/>
          </a:p>
        </p:txBody>
      </p:sp>
      <p:sp>
        <p:nvSpPr>
          <p:cNvPr id="73" name="object 73"/>
          <p:cNvSpPr/>
          <p:nvPr/>
        </p:nvSpPr>
        <p:spPr>
          <a:xfrm>
            <a:off x="6254031" y="2749542"/>
            <a:ext cx="60325" cy="111760"/>
          </a:xfrm>
          <a:custGeom>
            <a:avLst/>
            <a:gdLst/>
            <a:ahLst/>
            <a:cxnLst/>
            <a:rect l="l" t="t" r="r" b="b"/>
            <a:pathLst>
              <a:path w="60325" h="111760">
                <a:moveTo>
                  <a:pt x="60229" y="0"/>
                </a:moveTo>
                <a:lnTo>
                  <a:pt x="0" y="0"/>
                </a:lnTo>
                <a:lnTo>
                  <a:pt x="0" y="111695"/>
                </a:lnTo>
                <a:lnTo>
                  <a:pt x="60229" y="111695"/>
                </a:lnTo>
                <a:lnTo>
                  <a:pt x="60229" y="0"/>
                </a:lnTo>
                <a:close/>
              </a:path>
            </a:pathLst>
          </a:custGeom>
          <a:solidFill>
            <a:schemeClr val="tx2"/>
          </a:solidFill>
          <a:ln>
            <a:noFill/>
          </a:ln>
        </p:spPr>
        <p:txBody>
          <a:bodyPr wrap="square" lIns="0" tIns="0" rIns="0" bIns="0" rtlCol="0"/>
          <a:lstStyle/>
          <a:p>
            <a:endParaRPr dirty="0"/>
          </a:p>
        </p:txBody>
      </p:sp>
      <p:sp>
        <p:nvSpPr>
          <p:cNvPr id="74" name="object 74"/>
          <p:cNvSpPr/>
          <p:nvPr/>
        </p:nvSpPr>
        <p:spPr>
          <a:xfrm>
            <a:off x="6254031" y="2749542"/>
            <a:ext cx="60325" cy="111760"/>
          </a:xfrm>
          <a:custGeom>
            <a:avLst/>
            <a:gdLst/>
            <a:ahLst/>
            <a:cxnLst/>
            <a:rect l="l" t="t" r="r" b="b"/>
            <a:pathLst>
              <a:path w="60325" h="111760">
                <a:moveTo>
                  <a:pt x="0" y="0"/>
                </a:moveTo>
                <a:lnTo>
                  <a:pt x="60230" y="0"/>
                </a:lnTo>
                <a:lnTo>
                  <a:pt x="60230" y="111696"/>
                </a:lnTo>
                <a:lnTo>
                  <a:pt x="0" y="111696"/>
                </a:lnTo>
                <a:lnTo>
                  <a:pt x="0" y="0"/>
                </a:lnTo>
                <a:close/>
              </a:path>
            </a:pathLst>
          </a:custGeom>
          <a:solidFill>
            <a:schemeClr val="tx2"/>
          </a:solidFill>
          <a:ln w="9525">
            <a:noFill/>
          </a:ln>
        </p:spPr>
        <p:txBody>
          <a:bodyPr wrap="square" lIns="0" tIns="0" rIns="0" bIns="0" rtlCol="0"/>
          <a:lstStyle/>
          <a:p>
            <a:endParaRPr dirty="0"/>
          </a:p>
        </p:txBody>
      </p:sp>
      <p:sp>
        <p:nvSpPr>
          <p:cNvPr id="75" name="object 75"/>
          <p:cNvSpPr/>
          <p:nvPr/>
        </p:nvSpPr>
        <p:spPr>
          <a:xfrm>
            <a:off x="6336947" y="2749542"/>
            <a:ext cx="60325" cy="111760"/>
          </a:xfrm>
          <a:custGeom>
            <a:avLst/>
            <a:gdLst/>
            <a:ahLst/>
            <a:cxnLst/>
            <a:rect l="l" t="t" r="r" b="b"/>
            <a:pathLst>
              <a:path w="60325" h="111760">
                <a:moveTo>
                  <a:pt x="60229" y="0"/>
                </a:moveTo>
                <a:lnTo>
                  <a:pt x="0" y="0"/>
                </a:lnTo>
                <a:lnTo>
                  <a:pt x="0" y="111695"/>
                </a:lnTo>
                <a:lnTo>
                  <a:pt x="60229" y="111695"/>
                </a:lnTo>
                <a:lnTo>
                  <a:pt x="60229" y="0"/>
                </a:lnTo>
                <a:close/>
              </a:path>
            </a:pathLst>
          </a:custGeom>
          <a:solidFill>
            <a:schemeClr val="tx2"/>
          </a:solidFill>
          <a:ln>
            <a:noFill/>
          </a:ln>
        </p:spPr>
        <p:txBody>
          <a:bodyPr wrap="square" lIns="0" tIns="0" rIns="0" bIns="0" rtlCol="0"/>
          <a:lstStyle/>
          <a:p>
            <a:endParaRPr dirty="0"/>
          </a:p>
        </p:txBody>
      </p:sp>
      <p:sp>
        <p:nvSpPr>
          <p:cNvPr id="76" name="object 76"/>
          <p:cNvSpPr/>
          <p:nvPr/>
        </p:nvSpPr>
        <p:spPr>
          <a:xfrm>
            <a:off x="6336947" y="2749542"/>
            <a:ext cx="60325" cy="111760"/>
          </a:xfrm>
          <a:custGeom>
            <a:avLst/>
            <a:gdLst/>
            <a:ahLst/>
            <a:cxnLst/>
            <a:rect l="l" t="t" r="r" b="b"/>
            <a:pathLst>
              <a:path w="60325" h="111760">
                <a:moveTo>
                  <a:pt x="0" y="0"/>
                </a:moveTo>
                <a:lnTo>
                  <a:pt x="60230" y="0"/>
                </a:lnTo>
                <a:lnTo>
                  <a:pt x="60230" y="111696"/>
                </a:lnTo>
                <a:lnTo>
                  <a:pt x="0" y="111696"/>
                </a:lnTo>
                <a:lnTo>
                  <a:pt x="0" y="0"/>
                </a:lnTo>
                <a:close/>
              </a:path>
            </a:pathLst>
          </a:custGeom>
          <a:solidFill>
            <a:schemeClr val="tx2"/>
          </a:solidFill>
          <a:ln w="9525">
            <a:noFill/>
          </a:ln>
        </p:spPr>
        <p:txBody>
          <a:bodyPr wrap="square" lIns="0" tIns="0" rIns="0" bIns="0" rtlCol="0"/>
          <a:lstStyle/>
          <a:p>
            <a:endParaRPr dirty="0"/>
          </a:p>
        </p:txBody>
      </p:sp>
      <p:sp>
        <p:nvSpPr>
          <p:cNvPr id="77" name="object 77"/>
          <p:cNvSpPr/>
          <p:nvPr/>
        </p:nvSpPr>
        <p:spPr>
          <a:xfrm>
            <a:off x="6417298" y="2749542"/>
            <a:ext cx="60325" cy="111760"/>
          </a:xfrm>
          <a:custGeom>
            <a:avLst/>
            <a:gdLst/>
            <a:ahLst/>
            <a:cxnLst/>
            <a:rect l="l" t="t" r="r" b="b"/>
            <a:pathLst>
              <a:path w="60325" h="111760">
                <a:moveTo>
                  <a:pt x="60231" y="0"/>
                </a:moveTo>
                <a:lnTo>
                  <a:pt x="0" y="0"/>
                </a:lnTo>
                <a:lnTo>
                  <a:pt x="0" y="111695"/>
                </a:lnTo>
                <a:lnTo>
                  <a:pt x="60231" y="111695"/>
                </a:lnTo>
                <a:lnTo>
                  <a:pt x="60231" y="0"/>
                </a:lnTo>
                <a:close/>
              </a:path>
            </a:pathLst>
          </a:custGeom>
          <a:solidFill>
            <a:schemeClr val="tx2"/>
          </a:solidFill>
          <a:ln>
            <a:noFill/>
          </a:ln>
        </p:spPr>
        <p:txBody>
          <a:bodyPr wrap="square" lIns="0" tIns="0" rIns="0" bIns="0" rtlCol="0"/>
          <a:lstStyle/>
          <a:p>
            <a:endParaRPr dirty="0"/>
          </a:p>
        </p:txBody>
      </p:sp>
      <p:sp>
        <p:nvSpPr>
          <p:cNvPr id="78" name="object 78"/>
          <p:cNvSpPr/>
          <p:nvPr/>
        </p:nvSpPr>
        <p:spPr>
          <a:xfrm>
            <a:off x="6417298" y="2749542"/>
            <a:ext cx="60325" cy="111760"/>
          </a:xfrm>
          <a:custGeom>
            <a:avLst/>
            <a:gdLst/>
            <a:ahLst/>
            <a:cxnLst/>
            <a:rect l="l" t="t" r="r" b="b"/>
            <a:pathLst>
              <a:path w="60325" h="111760">
                <a:moveTo>
                  <a:pt x="0" y="0"/>
                </a:moveTo>
                <a:lnTo>
                  <a:pt x="60230" y="0"/>
                </a:lnTo>
                <a:lnTo>
                  <a:pt x="60230" y="111696"/>
                </a:lnTo>
                <a:lnTo>
                  <a:pt x="0" y="111696"/>
                </a:lnTo>
                <a:lnTo>
                  <a:pt x="0" y="0"/>
                </a:lnTo>
                <a:close/>
              </a:path>
            </a:pathLst>
          </a:custGeom>
          <a:solidFill>
            <a:schemeClr val="tx2"/>
          </a:solidFill>
          <a:ln w="9525">
            <a:noFill/>
          </a:ln>
        </p:spPr>
        <p:txBody>
          <a:bodyPr wrap="square" lIns="0" tIns="0" rIns="0" bIns="0" rtlCol="0"/>
          <a:lstStyle/>
          <a:p>
            <a:endParaRPr dirty="0"/>
          </a:p>
        </p:txBody>
      </p:sp>
      <p:sp>
        <p:nvSpPr>
          <p:cNvPr id="79" name="object 79"/>
          <p:cNvSpPr/>
          <p:nvPr/>
        </p:nvSpPr>
        <p:spPr>
          <a:xfrm>
            <a:off x="6497821" y="2749541"/>
            <a:ext cx="60325" cy="141605"/>
          </a:xfrm>
          <a:custGeom>
            <a:avLst/>
            <a:gdLst/>
            <a:ahLst/>
            <a:cxnLst/>
            <a:rect l="l" t="t" r="r" b="b"/>
            <a:pathLst>
              <a:path w="60325" h="141605">
                <a:moveTo>
                  <a:pt x="60229" y="0"/>
                </a:moveTo>
                <a:lnTo>
                  <a:pt x="0" y="0"/>
                </a:lnTo>
                <a:lnTo>
                  <a:pt x="0" y="141589"/>
                </a:lnTo>
                <a:lnTo>
                  <a:pt x="60229" y="141589"/>
                </a:lnTo>
                <a:lnTo>
                  <a:pt x="60229" y="0"/>
                </a:lnTo>
                <a:close/>
              </a:path>
            </a:pathLst>
          </a:custGeom>
          <a:solidFill>
            <a:schemeClr val="tx2"/>
          </a:solidFill>
          <a:ln>
            <a:noFill/>
          </a:ln>
        </p:spPr>
        <p:txBody>
          <a:bodyPr wrap="square" lIns="0" tIns="0" rIns="0" bIns="0" rtlCol="0"/>
          <a:lstStyle/>
          <a:p>
            <a:endParaRPr dirty="0"/>
          </a:p>
        </p:txBody>
      </p:sp>
      <p:sp>
        <p:nvSpPr>
          <p:cNvPr id="80" name="object 80"/>
          <p:cNvSpPr/>
          <p:nvPr/>
        </p:nvSpPr>
        <p:spPr>
          <a:xfrm>
            <a:off x="6497821" y="2749541"/>
            <a:ext cx="60325" cy="141605"/>
          </a:xfrm>
          <a:custGeom>
            <a:avLst/>
            <a:gdLst/>
            <a:ahLst/>
            <a:cxnLst/>
            <a:rect l="l" t="t" r="r" b="b"/>
            <a:pathLst>
              <a:path w="60325" h="141605">
                <a:moveTo>
                  <a:pt x="0" y="0"/>
                </a:moveTo>
                <a:lnTo>
                  <a:pt x="60230" y="0"/>
                </a:lnTo>
                <a:lnTo>
                  <a:pt x="60230" y="141590"/>
                </a:lnTo>
                <a:lnTo>
                  <a:pt x="0" y="141590"/>
                </a:lnTo>
                <a:lnTo>
                  <a:pt x="0" y="0"/>
                </a:lnTo>
                <a:close/>
              </a:path>
            </a:pathLst>
          </a:custGeom>
          <a:solidFill>
            <a:schemeClr val="tx2"/>
          </a:solidFill>
          <a:ln w="9525">
            <a:noFill/>
          </a:ln>
        </p:spPr>
        <p:txBody>
          <a:bodyPr wrap="square" lIns="0" tIns="0" rIns="0" bIns="0" rtlCol="0"/>
          <a:lstStyle/>
          <a:p>
            <a:endParaRPr dirty="0"/>
          </a:p>
        </p:txBody>
      </p:sp>
      <p:sp>
        <p:nvSpPr>
          <p:cNvPr id="81" name="object 81"/>
          <p:cNvSpPr/>
          <p:nvPr/>
        </p:nvSpPr>
        <p:spPr>
          <a:xfrm>
            <a:off x="6576335" y="2749541"/>
            <a:ext cx="60325" cy="156210"/>
          </a:xfrm>
          <a:custGeom>
            <a:avLst/>
            <a:gdLst/>
            <a:ahLst/>
            <a:cxnLst/>
            <a:rect l="l" t="t" r="r" b="b"/>
            <a:pathLst>
              <a:path w="60325" h="156210">
                <a:moveTo>
                  <a:pt x="60229" y="0"/>
                </a:moveTo>
                <a:lnTo>
                  <a:pt x="0" y="0"/>
                </a:lnTo>
                <a:lnTo>
                  <a:pt x="0" y="156203"/>
                </a:lnTo>
                <a:lnTo>
                  <a:pt x="60229" y="156203"/>
                </a:lnTo>
                <a:lnTo>
                  <a:pt x="60229" y="0"/>
                </a:lnTo>
                <a:close/>
              </a:path>
            </a:pathLst>
          </a:custGeom>
          <a:solidFill>
            <a:schemeClr val="tx2"/>
          </a:solidFill>
          <a:ln>
            <a:noFill/>
          </a:ln>
        </p:spPr>
        <p:txBody>
          <a:bodyPr wrap="square" lIns="0" tIns="0" rIns="0" bIns="0" rtlCol="0"/>
          <a:lstStyle/>
          <a:p>
            <a:endParaRPr dirty="0"/>
          </a:p>
        </p:txBody>
      </p:sp>
      <p:sp>
        <p:nvSpPr>
          <p:cNvPr id="82" name="object 82"/>
          <p:cNvSpPr/>
          <p:nvPr/>
        </p:nvSpPr>
        <p:spPr>
          <a:xfrm>
            <a:off x="6576335" y="2749541"/>
            <a:ext cx="60325" cy="156210"/>
          </a:xfrm>
          <a:custGeom>
            <a:avLst/>
            <a:gdLst/>
            <a:ahLst/>
            <a:cxnLst/>
            <a:rect l="l" t="t" r="r" b="b"/>
            <a:pathLst>
              <a:path w="60325" h="156210">
                <a:moveTo>
                  <a:pt x="0" y="0"/>
                </a:moveTo>
                <a:lnTo>
                  <a:pt x="60230" y="0"/>
                </a:lnTo>
                <a:lnTo>
                  <a:pt x="60230" y="156204"/>
                </a:lnTo>
                <a:lnTo>
                  <a:pt x="0" y="156204"/>
                </a:lnTo>
                <a:lnTo>
                  <a:pt x="0" y="0"/>
                </a:lnTo>
                <a:close/>
              </a:path>
            </a:pathLst>
          </a:custGeom>
          <a:solidFill>
            <a:schemeClr val="tx2"/>
          </a:solidFill>
          <a:ln w="9525">
            <a:noFill/>
          </a:ln>
        </p:spPr>
        <p:txBody>
          <a:bodyPr wrap="square" lIns="0" tIns="0" rIns="0" bIns="0" rtlCol="0"/>
          <a:lstStyle/>
          <a:p>
            <a:endParaRPr dirty="0"/>
          </a:p>
        </p:txBody>
      </p:sp>
      <p:sp>
        <p:nvSpPr>
          <p:cNvPr id="83" name="object 83"/>
          <p:cNvSpPr/>
          <p:nvPr/>
        </p:nvSpPr>
        <p:spPr>
          <a:xfrm>
            <a:off x="6660308" y="2749541"/>
            <a:ext cx="60325" cy="175260"/>
          </a:xfrm>
          <a:custGeom>
            <a:avLst/>
            <a:gdLst/>
            <a:ahLst/>
            <a:cxnLst/>
            <a:rect l="l" t="t" r="r" b="b"/>
            <a:pathLst>
              <a:path w="60325" h="175260">
                <a:moveTo>
                  <a:pt x="60229" y="0"/>
                </a:moveTo>
                <a:lnTo>
                  <a:pt x="0" y="0"/>
                </a:lnTo>
                <a:lnTo>
                  <a:pt x="0" y="174992"/>
                </a:lnTo>
                <a:lnTo>
                  <a:pt x="60229" y="174992"/>
                </a:lnTo>
                <a:lnTo>
                  <a:pt x="60229" y="0"/>
                </a:lnTo>
                <a:close/>
              </a:path>
            </a:pathLst>
          </a:custGeom>
          <a:solidFill>
            <a:schemeClr val="tx2"/>
          </a:solidFill>
          <a:ln>
            <a:noFill/>
          </a:ln>
        </p:spPr>
        <p:txBody>
          <a:bodyPr wrap="square" lIns="0" tIns="0" rIns="0" bIns="0" rtlCol="0"/>
          <a:lstStyle/>
          <a:p>
            <a:endParaRPr dirty="0"/>
          </a:p>
        </p:txBody>
      </p:sp>
      <p:sp>
        <p:nvSpPr>
          <p:cNvPr id="84" name="object 84"/>
          <p:cNvSpPr/>
          <p:nvPr/>
        </p:nvSpPr>
        <p:spPr>
          <a:xfrm>
            <a:off x="6660308" y="2749541"/>
            <a:ext cx="60325" cy="175260"/>
          </a:xfrm>
          <a:custGeom>
            <a:avLst/>
            <a:gdLst/>
            <a:ahLst/>
            <a:cxnLst/>
            <a:rect l="l" t="t" r="r" b="b"/>
            <a:pathLst>
              <a:path w="60325" h="175260">
                <a:moveTo>
                  <a:pt x="0" y="0"/>
                </a:moveTo>
                <a:lnTo>
                  <a:pt x="60230" y="0"/>
                </a:lnTo>
                <a:lnTo>
                  <a:pt x="60230" y="174992"/>
                </a:lnTo>
                <a:lnTo>
                  <a:pt x="0" y="174992"/>
                </a:lnTo>
                <a:lnTo>
                  <a:pt x="0" y="0"/>
                </a:lnTo>
                <a:close/>
              </a:path>
            </a:pathLst>
          </a:custGeom>
          <a:solidFill>
            <a:schemeClr val="tx2"/>
          </a:solidFill>
          <a:ln w="9525">
            <a:noFill/>
          </a:ln>
        </p:spPr>
        <p:txBody>
          <a:bodyPr wrap="square" lIns="0" tIns="0" rIns="0" bIns="0" rtlCol="0"/>
          <a:lstStyle/>
          <a:p>
            <a:endParaRPr dirty="0"/>
          </a:p>
        </p:txBody>
      </p:sp>
      <p:sp>
        <p:nvSpPr>
          <p:cNvPr id="85" name="object 85"/>
          <p:cNvSpPr/>
          <p:nvPr/>
        </p:nvSpPr>
        <p:spPr>
          <a:xfrm>
            <a:off x="6740658" y="2749541"/>
            <a:ext cx="60325" cy="240029"/>
          </a:xfrm>
          <a:custGeom>
            <a:avLst/>
            <a:gdLst/>
            <a:ahLst/>
            <a:cxnLst/>
            <a:rect l="l" t="t" r="r" b="b"/>
            <a:pathLst>
              <a:path w="60325" h="240030">
                <a:moveTo>
                  <a:pt x="60231" y="0"/>
                </a:moveTo>
                <a:lnTo>
                  <a:pt x="0" y="0"/>
                </a:lnTo>
                <a:lnTo>
                  <a:pt x="0" y="239654"/>
                </a:lnTo>
                <a:lnTo>
                  <a:pt x="60231" y="239654"/>
                </a:lnTo>
                <a:lnTo>
                  <a:pt x="60231" y="0"/>
                </a:lnTo>
                <a:close/>
              </a:path>
            </a:pathLst>
          </a:custGeom>
          <a:solidFill>
            <a:schemeClr val="tx2"/>
          </a:solidFill>
          <a:ln>
            <a:noFill/>
          </a:ln>
        </p:spPr>
        <p:txBody>
          <a:bodyPr wrap="square" lIns="0" tIns="0" rIns="0" bIns="0" rtlCol="0"/>
          <a:lstStyle/>
          <a:p>
            <a:endParaRPr dirty="0"/>
          </a:p>
        </p:txBody>
      </p:sp>
      <p:sp>
        <p:nvSpPr>
          <p:cNvPr id="86" name="object 86"/>
          <p:cNvSpPr/>
          <p:nvPr/>
        </p:nvSpPr>
        <p:spPr>
          <a:xfrm>
            <a:off x="6740658" y="2749541"/>
            <a:ext cx="60325" cy="240029"/>
          </a:xfrm>
          <a:custGeom>
            <a:avLst/>
            <a:gdLst/>
            <a:ahLst/>
            <a:cxnLst/>
            <a:rect l="l" t="t" r="r" b="b"/>
            <a:pathLst>
              <a:path w="60325" h="240030">
                <a:moveTo>
                  <a:pt x="0" y="0"/>
                </a:moveTo>
                <a:lnTo>
                  <a:pt x="60230" y="0"/>
                </a:lnTo>
                <a:lnTo>
                  <a:pt x="60230" y="239654"/>
                </a:lnTo>
                <a:lnTo>
                  <a:pt x="0" y="239654"/>
                </a:lnTo>
                <a:lnTo>
                  <a:pt x="0" y="0"/>
                </a:lnTo>
                <a:close/>
              </a:path>
            </a:pathLst>
          </a:custGeom>
          <a:solidFill>
            <a:schemeClr val="tx2"/>
          </a:solidFill>
          <a:ln w="9525">
            <a:noFill/>
          </a:ln>
        </p:spPr>
        <p:txBody>
          <a:bodyPr wrap="square" lIns="0" tIns="0" rIns="0" bIns="0" rtlCol="0"/>
          <a:lstStyle/>
          <a:p>
            <a:endParaRPr dirty="0"/>
          </a:p>
        </p:txBody>
      </p:sp>
      <p:sp>
        <p:nvSpPr>
          <p:cNvPr id="87" name="object 87"/>
          <p:cNvSpPr/>
          <p:nvPr/>
        </p:nvSpPr>
        <p:spPr>
          <a:xfrm>
            <a:off x="6824632" y="2749541"/>
            <a:ext cx="60325" cy="255904"/>
          </a:xfrm>
          <a:custGeom>
            <a:avLst/>
            <a:gdLst/>
            <a:ahLst/>
            <a:cxnLst/>
            <a:rect l="l" t="t" r="r" b="b"/>
            <a:pathLst>
              <a:path w="60325" h="255905">
                <a:moveTo>
                  <a:pt x="60229" y="0"/>
                </a:moveTo>
                <a:lnTo>
                  <a:pt x="0" y="0"/>
                </a:lnTo>
                <a:lnTo>
                  <a:pt x="0" y="255793"/>
                </a:lnTo>
                <a:lnTo>
                  <a:pt x="60229" y="255793"/>
                </a:lnTo>
                <a:lnTo>
                  <a:pt x="60229" y="0"/>
                </a:lnTo>
                <a:close/>
              </a:path>
            </a:pathLst>
          </a:custGeom>
          <a:solidFill>
            <a:schemeClr val="tx2"/>
          </a:solidFill>
          <a:ln>
            <a:noFill/>
          </a:ln>
        </p:spPr>
        <p:txBody>
          <a:bodyPr wrap="square" lIns="0" tIns="0" rIns="0" bIns="0" rtlCol="0"/>
          <a:lstStyle/>
          <a:p>
            <a:endParaRPr dirty="0"/>
          </a:p>
        </p:txBody>
      </p:sp>
      <p:sp>
        <p:nvSpPr>
          <p:cNvPr id="88" name="object 88"/>
          <p:cNvSpPr/>
          <p:nvPr/>
        </p:nvSpPr>
        <p:spPr>
          <a:xfrm>
            <a:off x="6824632" y="2749541"/>
            <a:ext cx="60325" cy="255904"/>
          </a:xfrm>
          <a:custGeom>
            <a:avLst/>
            <a:gdLst/>
            <a:ahLst/>
            <a:cxnLst/>
            <a:rect l="l" t="t" r="r" b="b"/>
            <a:pathLst>
              <a:path w="60325" h="255905">
                <a:moveTo>
                  <a:pt x="0" y="0"/>
                </a:moveTo>
                <a:lnTo>
                  <a:pt x="60230" y="0"/>
                </a:lnTo>
                <a:lnTo>
                  <a:pt x="60230" y="255793"/>
                </a:lnTo>
                <a:lnTo>
                  <a:pt x="0" y="255793"/>
                </a:lnTo>
                <a:lnTo>
                  <a:pt x="0" y="0"/>
                </a:lnTo>
                <a:close/>
              </a:path>
            </a:pathLst>
          </a:custGeom>
          <a:solidFill>
            <a:schemeClr val="tx2"/>
          </a:solidFill>
          <a:ln w="9525">
            <a:noFill/>
          </a:ln>
        </p:spPr>
        <p:txBody>
          <a:bodyPr wrap="square" lIns="0" tIns="0" rIns="0" bIns="0" rtlCol="0"/>
          <a:lstStyle/>
          <a:p>
            <a:endParaRPr dirty="0"/>
          </a:p>
        </p:txBody>
      </p:sp>
      <p:sp>
        <p:nvSpPr>
          <p:cNvPr id="89" name="object 89"/>
          <p:cNvSpPr/>
          <p:nvPr/>
        </p:nvSpPr>
        <p:spPr>
          <a:xfrm>
            <a:off x="6903925" y="2749541"/>
            <a:ext cx="60325" cy="255904"/>
          </a:xfrm>
          <a:custGeom>
            <a:avLst/>
            <a:gdLst/>
            <a:ahLst/>
            <a:cxnLst/>
            <a:rect l="l" t="t" r="r" b="b"/>
            <a:pathLst>
              <a:path w="60325" h="255905">
                <a:moveTo>
                  <a:pt x="60229" y="0"/>
                </a:moveTo>
                <a:lnTo>
                  <a:pt x="0" y="0"/>
                </a:lnTo>
                <a:lnTo>
                  <a:pt x="0" y="255793"/>
                </a:lnTo>
                <a:lnTo>
                  <a:pt x="60229" y="255793"/>
                </a:lnTo>
                <a:lnTo>
                  <a:pt x="60229" y="0"/>
                </a:lnTo>
                <a:close/>
              </a:path>
            </a:pathLst>
          </a:custGeom>
          <a:solidFill>
            <a:schemeClr val="tx2"/>
          </a:solidFill>
          <a:ln>
            <a:noFill/>
          </a:ln>
        </p:spPr>
        <p:txBody>
          <a:bodyPr wrap="square" lIns="0" tIns="0" rIns="0" bIns="0" rtlCol="0"/>
          <a:lstStyle/>
          <a:p>
            <a:endParaRPr dirty="0"/>
          </a:p>
        </p:txBody>
      </p:sp>
      <p:sp>
        <p:nvSpPr>
          <p:cNvPr id="90" name="object 90"/>
          <p:cNvSpPr/>
          <p:nvPr/>
        </p:nvSpPr>
        <p:spPr>
          <a:xfrm>
            <a:off x="6903925" y="2749541"/>
            <a:ext cx="60325" cy="255904"/>
          </a:xfrm>
          <a:custGeom>
            <a:avLst/>
            <a:gdLst/>
            <a:ahLst/>
            <a:cxnLst/>
            <a:rect l="l" t="t" r="r" b="b"/>
            <a:pathLst>
              <a:path w="60325" h="255905">
                <a:moveTo>
                  <a:pt x="0" y="0"/>
                </a:moveTo>
                <a:lnTo>
                  <a:pt x="60230" y="0"/>
                </a:lnTo>
                <a:lnTo>
                  <a:pt x="60230" y="255793"/>
                </a:lnTo>
                <a:lnTo>
                  <a:pt x="0" y="255793"/>
                </a:lnTo>
                <a:lnTo>
                  <a:pt x="0" y="0"/>
                </a:lnTo>
                <a:close/>
              </a:path>
            </a:pathLst>
          </a:custGeom>
          <a:solidFill>
            <a:schemeClr val="tx2"/>
          </a:solidFill>
          <a:ln w="9525">
            <a:noFill/>
          </a:ln>
        </p:spPr>
        <p:txBody>
          <a:bodyPr wrap="square" lIns="0" tIns="0" rIns="0" bIns="0" rtlCol="0"/>
          <a:lstStyle/>
          <a:p>
            <a:endParaRPr dirty="0"/>
          </a:p>
        </p:txBody>
      </p:sp>
      <p:sp>
        <p:nvSpPr>
          <p:cNvPr id="91" name="object 91"/>
          <p:cNvSpPr/>
          <p:nvPr/>
        </p:nvSpPr>
        <p:spPr>
          <a:xfrm>
            <a:off x="6981660" y="2749539"/>
            <a:ext cx="60325" cy="278765"/>
          </a:xfrm>
          <a:custGeom>
            <a:avLst/>
            <a:gdLst/>
            <a:ahLst/>
            <a:cxnLst/>
            <a:rect l="l" t="t" r="r" b="b"/>
            <a:pathLst>
              <a:path w="60325" h="278764">
                <a:moveTo>
                  <a:pt x="60229" y="0"/>
                </a:moveTo>
                <a:lnTo>
                  <a:pt x="0" y="0"/>
                </a:lnTo>
                <a:lnTo>
                  <a:pt x="0" y="278306"/>
                </a:lnTo>
                <a:lnTo>
                  <a:pt x="60229" y="278306"/>
                </a:lnTo>
                <a:lnTo>
                  <a:pt x="60229" y="0"/>
                </a:lnTo>
                <a:close/>
              </a:path>
            </a:pathLst>
          </a:custGeom>
          <a:solidFill>
            <a:schemeClr val="tx2"/>
          </a:solidFill>
          <a:ln>
            <a:noFill/>
          </a:ln>
        </p:spPr>
        <p:txBody>
          <a:bodyPr wrap="square" lIns="0" tIns="0" rIns="0" bIns="0" rtlCol="0"/>
          <a:lstStyle/>
          <a:p>
            <a:endParaRPr dirty="0"/>
          </a:p>
        </p:txBody>
      </p:sp>
      <p:sp>
        <p:nvSpPr>
          <p:cNvPr id="92" name="object 92"/>
          <p:cNvSpPr/>
          <p:nvPr/>
        </p:nvSpPr>
        <p:spPr>
          <a:xfrm>
            <a:off x="6981660" y="2749539"/>
            <a:ext cx="60325" cy="278765"/>
          </a:xfrm>
          <a:custGeom>
            <a:avLst/>
            <a:gdLst/>
            <a:ahLst/>
            <a:cxnLst/>
            <a:rect l="l" t="t" r="r" b="b"/>
            <a:pathLst>
              <a:path w="60325" h="278764">
                <a:moveTo>
                  <a:pt x="0" y="0"/>
                </a:moveTo>
                <a:lnTo>
                  <a:pt x="60230" y="0"/>
                </a:lnTo>
                <a:lnTo>
                  <a:pt x="60230" y="278306"/>
                </a:lnTo>
                <a:lnTo>
                  <a:pt x="0" y="278306"/>
                </a:lnTo>
                <a:lnTo>
                  <a:pt x="0" y="0"/>
                </a:lnTo>
                <a:close/>
              </a:path>
            </a:pathLst>
          </a:custGeom>
          <a:solidFill>
            <a:schemeClr val="tx2"/>
          </a:solidFill>
          <a:ln w="9525">
            <a:noFill/>
          </a:ln>
        </p:spPr>
        <p:txBody>
          <a:bodyPr wrap="square" lIns="0" tIns="0" rIns="0" bIns="0" rtlCol="0"/>
          <a:lstStyle/>
          <a:p>
            <a:endParaRPr dirty="0"/>
          </a:p>
        </p:txBody>
      </p:sp>
      <p:sp>
        <p:nvSpPr>
          <p:cNvPr id="93" name="object 93"/>
          <p:cNvSpPr/>
          <p:nvPr/>
        </p:nvSpPr>
        <p:spPr>
          <a:xfrm>
            <a:off x="7065902" y="2749539"/>
            <a:ext cx="60325" cy="299720"/>
          </a:xfrm>
          <a:custGeom>
            <a:avLst/>
            <a:gdLst/>
            <a:ahLst/>
            <a:cxnLst/>
            <a:rect l="l" t="t" r="r" b="b"/>
            <a:pathLst>
              <a:path w="60325" h="299719">
                <a:moveTo>
                  <a:pt x="60229" y="0"/>
                </a:moveTo>
                <a:lnTo>
                  <a:pt x="0" y="0"/>
                </a:lnTo>
                <a:lnTo>
                  <a:pt x="0" y="299391"/>
                </a:lnTo>
                <a:lnTo>
                  <a:pt x="60229" y="299391"/>
                </a:lnTo>
                <a:lnTo>
                  <a:pt x="60229" y="0"/>
                </a:lnTo>
                <a:close/>
              </a:path>
            </a:pathLst>
          </a:custGeom>
          <a:solidFill>
            <a:schemeClr val="tx2"/>
          </a:solidFill>
          <a:ln>
            <a:noFill/>
          </a:ln>
        </p:spPr>
        <p:txBody>
          <a:bodyPr wrap="square" lIns="0" tIns="0" rIns="0" bIns="0" rtlCol="0"/>
          <a:lstStyle/>
          <a:p>
            <a:endParaRPr dirty="0"/>
          </a:p>
        </p:txBody>
      </p:sp>
      <p:sp>
        <p:nvSpPr>
          <p:cNvPr id="94" name="object 94"/>
          <p:cNvSpPr/>
          <p:nvPr/>
        </p:nvSpPr>
        <p:spPr>
          <a:xfrm>
            <a:off x="7065902" y="2749539"/>
            <a:ext cx="60325" cy="299720"/>
          </a:xfrm>
          <a:custGeom>
            <a:avLst/>
            <a:gdLst/>
            <a:ahLst/>
            <a:cxnLst/>
            <a:rect l="l" t="t" r="r" b="b"/>
            <a:pathLst>
              <a:path w="60325" h="299719">
                <a:moveTo>
                  <a:pt x="0" y="0"/>
                </a:moveTo>
                <a:lnTo>
                  <a:pt x="60230" y="0"/>
                </a:lnTo>
                <a:lnTo>
                  <a:pt x="60230" y="299391"/>
                </a:lnTo>
                <a:lnTo>
                  <a:pt x="0" y="299391"/>
                </a:lnTo>
                <a:lnTo>
                  <a:pt x="0" y="0"/>
                </a:lnTo>
                <a:close/>
              </a:path>
            </a:pathLst>
          </a:custGeom>
          <a:solidFill>
            <a:schemeClr val="tx2"/>
          </a:solidFill>
          <a:ln w="9525">
            <a:noFill/>
          </a:ln>
        </p:spPr>
        <p:txBody>
          <a:bodyPr wrap="square" lIns="0" tIns="0" rIns="0" bIns="0" rtlCol="0"/>
          <a:lstStyle/>
          <a:p>
            <a:endParaRPr dirty="0"/>
          </a:p>
        </p:txBody>
      </p:sp>
      <p:sp>
        <p:nvSpPr>
          <p:cNvPr id="95" name="object 95"/>
          <p:cNvSpPr/>
          <p:nvPr/>
        </p:nvSpPr>
        <p:spPr>
          <a:xfrm>
            <a:off x="7144414" y="2749539"/>
            <a:ext cx="60325" cy="299720"/>
          </a:xfrm>
          <a:custGeom>
            <a:avLst/>
            <a:gdLst/>
            <a:ahLst/>
            <a:cxnLst/>
            <a:rect l="l" t="t" r="r" b="b"/>
            <a:pathLst>
              <a:path w="60325" h="299719">
                <a:moveTo>
                  <a:pt x="60229" y="0"/>
                </a:moveTo>
                <a:lnTo>
                  <a:pt x="0" y="0"/>
                </a:lnTo>
                <a:lnTo>
                  <a:pt x="0" y="299391"/>
                </a:lnTo>
                <a:lnTo>
                  <a:pt x="60229" y="299391"/>
                </a:lnTo>
                <a:lnTo>
                  <a:pt x="60229" y="0"/>
                </a:lnTo>
                <a:close/>
              </a:path>
            </a:pathLst>
          </a:custGeom>
          <a:solidFill>
            <a:schemeClr val="tx2"/>
          </a:solidFill>
          <a:ln>
            <a:noFill/>
          </a:ln>
        </p:spPr>
        <p:txBody>
          <a:bodyPr wrap="square" lIns="0" tIns="0" rIns="0" bIns="0" rtlCol="0"/>
          <a:lstStyle/>
          <a:p>
            <a:endParaRPr dirty="0"/>
          </a:p>
        </p:txBody>
      </p:sp>
      <p:sp>
        <p:nvSpPr>
          <p:cNvPr id="96" name="object 96"/>
          <p:cNvSpPr/>
          <p:nvPr/>
        </p:nvSpPr>
        <p:spPr>
          <a:xfrm>
            <a:off x="7144414" y="2749539"/>
            <a:ext cx="60325" cy="299720"/>
          </a:xfrm>
          <a:custGeom>
            <a:avLst/>
            <a:gdLst/>
            <a:ahLst/>
            <a:cxnLst/>
            <a:rect l="l" t="t" r="r" b="b"/>
            <a:pathLst>
              <a:path w="60325" h="299719">
                <a:moveTo>
                  <a:pt x="0" y="0"/>
                </a:moveTo>
                <a:lnTo>
                  <a:pt x="60230" y="0"/>
                </a:lnTo>
                <a:lnTo>
                  <a:pt x="60230" y="299391"/>
                </a:lnTo>
                <a:lnTo>
                  <a:pt x="0" y="299391"/>
                </a:lnTo>
                <a:lnTo>
                  <a:pt x="0" y="0"/>
                </a:lnTo>
                <a:close/>
              </a:path>
            </a:pathLst>
          </a:custGeom>
          <a:solidFill>
            <a:schemeClr val="tx2"/>
          </a:solidFill>
          <a:ln w="9525">
            <a:noFill/>
          </a:ln>
        </p:spPr>
        <p:txBody>
          <a:bodyPr wrap="square" lIns="0" tIns="0" rIns="0" bIns="0" rtlCol="0"/>
          <a:lstStyle/>
          <a:p>
            <a:endParaRPr dirty="0"/>
          </a:p>
        </p:txBody>
      </p:sp>
      <p:sp>
        <p:nvSpPr>
          <p:cNvPr id="97" name="object 97"/>
          <p:cNvSpPr/>
          <p:nvPr/>
        </p:nvSpPr>
        <p:spPr>
          <a:xfrm>
            <a:off x="7233962" y="2749539"/>
            <a:ext cx="60325" cy="299720"/>
          </a:xfrm>
          <a:custGeom>
            <a:avLst/>
            <a:gdLst/>
            <a:ahLst/>
            <a:cxnLst/>
            <a:rect l="l" t="t" r="r" b="b"/>
            <a:pathLst>
              <a:path w="60325" h="299719">
                <a:moveTo>
                  <a:pt x="60231" y="0"/>
                </a:moveTo>
                <a:lnTo>
                  <a:pt x="0" y="0"/>
                </a:lnTo>
                <a:lnTo>
                  <a:pt x="0" y="299391"/>
                </a:lnTo>
                <a:lnTo>
                  <a:pt x="60231" y="299391"/>
                </a:lnTo>
                <a:lnTo>
                  <a:pt x="60231" y="0"/>
                </a:lnTo>
                <a:close/>
              </a:path>
            </a:pathLst>
          </a:custGeom>
          <a:solidFill>
            <a:schemeClr val="tx2"/>
          </a:solidFill>
          <a:ln>
            <a:noFill/>
          </a:ln>
        </p:spPr>
        <p:txBody>
          <a:bodyPr wrap="square" lIns="0" tIns="0" rIns="0" bIns="0" rtlCol="0"/>
          <a:lstStyle/>
          <a:p>
            <a:endParaRPr dirty="0"/>
          </a:p>
        </p:txBody>
      </p:sp>
      <p:sp>
        <p:nvSpPr>
          <p:cNvPr id="98" name="object 98"/>
          <p:cNvSpPr/>
          <p:nvPr/>
        </p:nvSpPr>
        <p:spPr>
          <a:xfrm>
            <a:off x="7233962" y="2749539"/>
            <a:ext cx="60325" cy="299720"/>
          </a:xfrm>
          <a:custGeom>
            <a:avLst/>
            <a:gdLst/>
            <a:ahLst/>
            <a:cxnLst/>
            <a:rect l="l" t="t" r="r" b="b"/>
            <a:pathLst>
              <a:path w="60325" h="299719">
                <a:moveTo>
                  <a:pt x="0" y="0"/>
                </a:moveTo>
                <a:lnTo>
                  <a:pt x="60230" y="0"/>
                </a:lnTo>
                <a:lnTo>
                  <a:pt x="60230" y="299391"/>
                </a:lnTo>
                <a:lnTo>
                  <a:pt x="0" y="299391"/>
                </a:lnTo>
                <a:lnTo>
                  <a:pt x="0" y="0"/>
                </a:lnTo>
                <a:close/>
              </a:path>
            </a:pathLst>
          </a:custGeom>
          <a:solidFill>
            <a:schemeClr val="tx2"/>
          </a:solidFill>
          <a:ln w="9525">
            <a:noFill/>
          </a:ln>
        </p:spPr>
        <p:txBody>
          <a:bodyPr wrap="square" lIns="0" tIns="0" rIns="0" bIns="0" rtlCol="0"/>
          <a:lstStyle/>
          <a:p>
            <a:endParaRPr dirty="0"/>
          </a:p>
        </p:txBody>
      </p:sp>
      <p:sp>
        <p:nvSpPr>
          <p:cNvPr id="99" name="object 99"/>
          <p:cNvSpPr/>
          <p:nvPr/>
        </p:nvSpPr>
        <p:spPr>
          <a:xfrm>
            <a:off x="7316409" y="2749539"/>
            <a:ext cx="60325" cy="307975"/>
          </a:xfrm>
          <a:custGeom>
            <a:avLst/>
            <a:gdLst/>
            <a:ahLst/>
            <a:cxnLst/>
            <a:rect l="l" t="t" r="r" b="b"/>
            <a:pathLst>
              <a:path w="60325" h="307975">
                <a:moveTo>
                  <a:pt x="60231" y="0"/>
                </a:moveTo>
                <a:lnTo>
                  <a:pt x="0" y="0"/>
                </a:lnTo>
                <a:lnTo>
                  <a:pt x="0" y="307552"/>
                </a:lnTo>
                <a:lnTo>
                  <a:pt x="60231" y="307552"/>
                </a:lnTo>
                <a:lnTo>
                  <a:pt x="60231" y="0"/>
                </a:lnTo>
                <a:close/>
              </a:path>
            </a:pathLst>
          </a:custGeom>
          <a:solidFill>
            <a:schemeClr val="tx2"/>
          </a:solidFill>
          <a:ln>
            <a:noFill/>
          </a:ln>
        </p:spPr>
        <p:txBody>
          <a:bodyPr wrap="square" lIns="0" tIns="0" rIns="0" bIns="0" rtlCol="0"/>
          <a:lstStyle/>
          <a:p>
            <a:endParaRPr dirty="0"/>
          </a:p>
        </p:txBody>
      </p:sp>
      <p:sp>
        <p:nvSpPr>
          <p:cNvPr id="100" name="object 100"/>
          <p:cNvSpPr/>
          <p:nvPr/>
        </p:nvSpPr>
        <p:spPr>
          <a:xfrm>
            <a:off x="7316409" y="2749539"/>
            <a:ext cx="60325" cy="307975"/>
          </a:xfrm>
          <a:custGeom>
            <a:avLst/>
            <a:gdLst/>
            <a:ahLst/>
            <a:cxnLst/>
            <a:rect l="l" t="t" r="r" b="b"/>
            <a:pathLst>
              <a:path w="60325" h="307975">
                <a:moveTo>
                  <a:pt x="0" y="0"/>
                </a:moveTo>
                <a:lnTo>
                  <a:pt x="60230" y="0"/>
                </a:lnTo>
                <a:lnTo>
                  <a:pt x="60230" y="307552"/>
                </a:lnTo>
                <a:lnTo>
                  <a:pt x="0" y="307552"/>
                </a:lnTo>
                <a:lnTo>
                  <a:pt x="0" y="0"/>
                </a:lnTo>
                <a:close/>
              </a:path>
            </a:pathLst>
          </a:custGeom>
          <a:solidFill>
            <a:schemeClr val="tx2"/>
          </a:solidFill>
          <a:ln w="9525">
            <a:noFill/>
          </a:ln>
        </p:spPr>
        <p:txBody>
          <a:bodyPr wrap="square" lIns="0" tIns="0" rIns="0" bIns="0" rtlCol="0"/>
          <a:lstStyle/>
          <a:p>
            <a:endParaRPr dirty="0"/>
          </a:p>
        </p:txBody>
      </p:sp>
      <p:sp>
        <p:nvSpPr>
          <p:cNvPr id="101" name="object 101"/>
          <p:cNvSpPr/>
          <p:nvPr/>
        </p:nvSpPr>
        <p:spPr>
          <a:xfrm>
            <a:off x="7397711" y="2749539"/>
            <a:ext cx="60325" cy="307975"/>
          </a:xfrm>
          <a:custGeom>
            <a:avLst/>
            <a:gdLst/>
            <a:ahLst/>
            <a:cxnLst/>
            <a:rect l="l" t="t" r="r" b="b"/>
            <a:pathLst>
              <a:path w="60325" h="307975">
                <a:moveTo>
                  <a:pt x="60231" y="0"/>
                </a:moveTo>
                <a:lnTo>
                  <a:pt x="0" y="0"/>
                </a:lnTo>
                <a:lnTo>
                  <a:pt x="0" y="307552"/>
                </a:lnTo>
                <a:lnTo>
                  <a:pt x="60231" y="307552"/>
                </a:lnTo>
                <a:lnTo>
                  <a:pt x="60231" y="0"/>
                </a:lnTo>
                <a:close/>
              </a:path>
            </a:pathLst>
          </a:custGeom>
          <a:solidFill>
            <a:schemeClr val="tx2"/>
          </a:solidFill>
          <a:ln>
            <a:noFill/>
          </a:ln>
        </p:spPr>
        <p:txBody>
          <a:bodyPr wrap="square" lIns="0" tIns="0" rIns="0" bIns="0" rtlCol="0"/>
          <a:lstStyle/>
          <a:p>
            <a:endParaRPr dirty="0"/>
          </a:p>
        </p:txBody>
      </p:sp>
      <p:sp>
        <p:nvSpPr>
          <p:cNvPr id="102" name="object 102"/>
          <p:cNvSpPr/>
          <p:nvPr/>
        </p:nvSpPr>
        <p:spPr>
          <a:xfrm>
            <a:off x="7397711" y="2749539"/>
            <a:ext cx="60325" cy="307975"/>
          </a:xfrm>
          <a:custGeom>
            <a:avLst/>
            <a:gdLst/>
            <a:ahLst/>
            <a:cxnLst/>
            <a:rect l="l" t="t" r="r" b="b"/>
            <a:pathLst>
              <a:path w="60325" h="307975">
                <a:moveTo>
                  <a:pt x="0" y="0"/>
                </a:moveTo>
                <a:lnTo>
                  <a:pt x="60230" y="0"/>
                </a:lnTo>
                <a:lnTo>
                  <a:pt x="60230" y="307552"/>
                </a:lnTo>
                <a:lnTo>
                  <a:pt x="0" y="307552"/>
                </a:lnTo>
                <a:lnTo>
                  <a:pt x="0" y="0"/>
                </a:lnTo>
                <a:close/>
              </a:path>
            </a:pathLst>
          </a:custGeom>
          <a:solidFill>
            <a:schemeClr val="tx2"/>
          </a:solidFill>
          <a:ln w="9525">
            <a:noFill/>
          </a:ln>
        </p:spPr>
        <p:txBody>
          <a:bodyPr wrap="square" lIns="0" tIns="0" rIns="0" bIns="0" rtlCol="0"/>
          <a:lstStyle/>
          <a:p>
            <a:endParaRPr dirty="0"/>
          </a:p>
        </p:txBody>
      </p:sp>
      <p:sp>
        <p:nvSpPr>
          <p:cNvPr id="103" name="object 103"/>
          <p:cNvSpPr/>
          <p:nvPr/>
        </p:nvSpPr>
        <p:spPr>
          <a:xfrm>
            <a:off x="7475883" y="2749539"/>
            <a:ext cx="60325" cy="307975"/>
          </a:xfrm>
          <a:custGeom>
            <a:avLst/>
            <a:gdLst/>
            <a:ahLst/>
            <a:cxnLst/>
            <a:rect l="l" t="t" r="r" b="b"/>
            <a:pathLst>
              <a:path w="60325" h="307975">
                <a:moveTo>
                  <a:pt x="60229" y="0"/>
                </a:moveTo>
                <a:lnTo>
                  <a:pt x="0" y="0"/>
                </a:lnTo>
                <a:lnTo>
                  <a:pt x="0" y="307552"/>
                </a:lnTo>
                <a:lnTo>
                  <a:pt x="60229" y="307552"/>
                </a:lnTo>
                <a:lnTo>
                  <a:pt x="60229" y="0"/>
                </a:lnTo>
                <a:close/>
              </a:path>
            </a:pathLst>
          </a:custGeom>
          <a:solidFill>
            <a:schemeClr val="tx2"/>
          </a:solidFill>
          <a:ln>
            <a:noFill/>
          </a:ln>
        </p:spPr>
        <p:txBody>
          <a:bodyPr wrap="square" lIns="0" tIns="0" rIns="0" bIns="0" rtlCol="0"/>
          <a:lstStyle/>
          <a:p>
            <a:endParaRPr dirty="0"/>
          </a:p>
        </p:txBody>
      </p:sp>
      <p:sp>
        <p:nvSpPr>
          <p:cNvPr id="104" name="object 104"/>
          <p:cNvSpPr/>
          <p:nvPr/>
        </p:nvSpPr>
        <p:spPr>
          <a:xfrm>
            <a:off x="7475883" y="2749539"/>
            <a:ext cx="60325" cy="307975"/>
          </a:xfrm>
          <a:custGeom>
            <a:avLst/>
            <a:gdLst/>
            <a:ahLst/>
            <a:cxnLst/>
            <a:rect l="l" t="t" r="r" b="b"/>
            <a:pathLst>
              <a:path w="60325" h="307975">
                <a:moveTo>
                  <a:pt x="0" y="0"/>
                </a:moveTo>
                <a:lnTo>
                  <a:pt x="60230" y="0"/>
                </a:lnTo>
                <a:lnTo>
                  <a:pt x="60230" y="307552"/>
                </a:lnTo>
                <a:lnTo>
                  <a:pt x="0" y="307552"/>
                </a:lnTo>
                <a:lnTo>
                  <a:pt x="0" y="0"/>
                </a:lnTo>
                <a:close/>
              </a:path>
            </a:pathLst>
          </a:custGeom>
          <a:solidFill>
            <a:schemeClr val="tx2"/>
          </a:solidFill>
          <a:ln w="9525">
            <a:noFill/>
          </a:ln>
        </p:spPr>
        <p:txBody>
          <a:bodyPr wrap="square" lIns="0" tIns="0" rIns="0" bIns="0" rtlCol="0"/>
          <a:lstStyle/>
          <a:p>
            <a:endParaRPr dirty="0"/>
          </a:p>
        </p:txBody>
      </p:sp>
      <p:sp>
        <p:nvSpPr>
          <p:cNvPr id="105" name="object 105"/>
          <p:cNvSpPr/>
          <p:nvPr/>
        </p:nvSpPr>
        <p:spPr>
          <a:xfrm>
            <a:off x="7554222" y="2749538"/>
            <a:ext cx="60325" cy="335915"/>
          </a:xfrm>
          <a:custGeom>
            <a:avLst/>
            <a:gdLst/>
            <a:ahLst/>
            <a:cxnLst/>
            <a:rect l="l" t="t" r="r" b="b"/>
            <a:pathLst>
              <a:path w="60325" h="335914">
                <a:moveTo>
                  <a:pt x="60229" y="0"/>
                </a:moveTo>
                <a:lnTo>
                  <a:pt x="0" y="0"/>
                </a:lnTo>
                <a:lnTo>
                  <a:pt x="0" y="335436"/>
                </a:lnTo>
                <a:lnTo>
                  <a:pt x="60229" y="335436"/>
                </a:lnTo>
                <a:lnTo>
                  <a:pt x="60229" y="0"/>
                </a:lnTo>
                <a:close/>
              </a:path>
            </a:pathLst>
          </a:custGeom>
          <a:solidFill>
            <a:schemeClr val="tx2"/>
          </a:solidFill>
          <a:ln>
            <a:noFill/>
          </a:ln>
        </p:spPr>
        <p:txBody>
          <a:bodyPr wrap="square" lIns="0" tIns="0" rIns="0" bIns="0" rtlCol="0"/>
          <a:lstStyle/>
          <a:p>
            <a:endParaRPr dirty="0"/>
          </a:p>
        </p:txBody>
      </p:sp>
      <p:sp>
        <p:nvSpPr>
          <p:cNvPr id="106" name="object 106"/>
          <p:cNvSpPr/>
          <p:nvPr/>
        </p:nvSpPr>
        <p:spPr>
          <a:xfrm>
            <a:off x="7554222" y="2749538"/>
            <a:ext cx="60325" cy="335915"/>
          </a:xfrm>
          <a:custGeom>
            <a:avLst/>
            <a:gdLst/>
            <a:ahLst/>
            <a:cxnLst/>
            <a:rect l="l" t="t" r="r" b="b"/>
            <a:pathLst>
              <a:path w="60325" h="335914">
                <a:moveTo>
                  <a:pt x="0" y="0"/>
                </a:moveTo>
                <a:lnTo>
                  <a:pt x="60230" y="0"/>
                </a:lnTo>
                <a:lnTo>
                  <a:pt x="60230" y="335436"/>
                </a:lnTo>
                <a:lnTo>
                  <a:pt x="0" y="335436"/>
                </a:lnTo>
                <a:lnTo>
                  <a:pt x="0" y="0"/>
                </a:lnTo>
                <a:close/>
              </a:path>
            </a:pathLst>
          </a:custGeom>
          <a:solidFill>
            <a:schemeClr val="tx2"/>
          </a:solidFill>
          <a:ln w="9525">
            <a:noFill/>
          </a:ln>
        </p:spPr>
        <p:txBody>
          <a:bodyPr wrap="square" lIns="0" tIns="0" rIns="0" bIns="0" rtlCol="0"/>
          <a:lstStyle/>
          <a:p>
            <a:endParaRPr dirty="0"/>
          </a:p>
        </p:txBody>
      </p:sp>
      <p:sp>
        <p:nvSpPr>
          <p:cNvPr id="107" name="object 107"/>
          <p:cNvSpPr/>
          <p:nvPr/>
        </p:nvSpPr>
        <p:spPr>
          <a:xfrm>
            <a:off x="7636669" y="2749538"/>
            <a:ext cx="60325" cy="371475"/>
          </a:xfrm>
          <a:custGeom>
            <a:avLst/>
            <a:gdLst/>
            <a:ahLst/>
            <a:cxnLst/>
            <a:rect l="l" t="t" r="r" b="b"/>
            <a:pathLst>
              <a:path w="60325" h="371475">
                <a:moveTo>
                  <a:pt x="60229" y="0"/>
                </a:moveTo>
                <a:lnTo>
                  <a:pt x="0" y="0"/>
                </a:lnTo>
                <a:lnTo>
                  <a:pt x="0" y="370984"/>
                </a:lnTo>
                <a:lnTo>
                  <a:pt x="60229" y="370984"/>
                </a:lnTo>
                <a:lnTo>
                  <a:pt x="60229" y="0"/>
                </a:lnTo>
                <a:close/>
              </a:path>
            </a:pathLst>
          </a:custGeom>
          <a:solidFill>
            <a:schemeClr val="tx2"/>
          </a:solidFill>
          <a:ln>
            <a:noFill/>
          </a:ln>
        </p:spPr>
        <p:txBody>
          <a:bodyPr wrap="square" lIns="0" tIns="0" rIns="0" bIns="0" rtlCol="0"/>
          <a:lstStyle/>
          <a:p>
            <a:endParaRPr dirty="0"/>
          </a:p>
        </p:txBody>
      </p:sp>
      <p:sp>
        <p:nvSpPr>
          <p:cNvPr id="108" name="object 108"/>
          <p:cNvSpPr/>
          <p:nvPr/>
        </p:nvSpPr>
        <p:spPr>
          <a:xfrm>
            <a:off x="7636669" y="2749538"/>
            <a:ext cx="60325" cy="371475"/>
          </a:xfrm>
          <a:custGeom>
            <a:avLst/>
            <a:gdLst/>
            <a:ahLst/>
            <a:cxnLst/>
            <a:rect l="l" t="t" r="r" b="b"/>
            <a:pathLst>
              <a:path w="60325" h="371475">
                <a:moveTo>
                  <a:pt x="0" y="0"/>
                </a:moveTo>
                <a:lnTo>
                  <a:pt x="60230" y="0"/>
                </a:lnTo>
                <a:lnTo>
                  <a:pt x="60230" y="370985"/>
                </a:lnTo>
                <a:lnTo>
                  <a:pt x="0" y="370985"/>
                </a:lnTo>
                <a:lnTo>
                  <a:pt x="0" y="0"/>
                </a:lnTo>
                <a:close/>
              </a:path>
            </a:pathLst>
          </a:custGeom>
          <a:solidFill>
            <a:schemeClr val="tx2"/>
          </a:solidFill>
          <a:ln w="9525">
            <a:noFill/>
          </a:ln>
        </p:spPr>
        <p:txBody>
          <a:bodyPr wrap="square" lIns="0" tIns="0" rIns="0" bIns="0" rtlCol="0"/>
          <a:lstStyle/>
          <a:p>
            <a:endParaRPr dirty="0"/>
          </a:p>
        </p:txBody>
      </p:sp>
      <p:sp>
        <p:nvSpPr>
          <p:cNvPr id="109" name="object 109"/>
          <p:cNvSpPr/>
          <p:nvPr/>
        </p:nvSpPr>
        <p:spPr>
          <a:xfrm>
            <a:off x="7716198" y="2749538"/>
            <a:ext cx="60325" cy="431165"/>
          </a:xfrm>
          <a:custGeom>
            <a:avLst/>
            <a:gdLst/>
            <a:ahLst/>
            <a:cxnLst/>
            <a:rect l="l" t="t" r="r" b="b"/>
            <a:pathLst>
              <a:path w="60325" h="431164">
                <a:moveTo>
                  <a:pt x="60229" y="0"/>
                </a:moveTo>
                <a:lnTo>
                  <a:pt x="0" y="0"/>
                </a:lnTo>
                <a:lnTo>
                  <a:pt x="0" y="430717"/>
                </a:lnTo>
                <a:lnTo>
                  <a:pt x="60229" y="430717"/>
                </a:lnTo>
                <a:lnTo>
                  <a:pt x="60229" y="0"/>
                </a:lnTo>
                <a:close/>
              </a:path>
            </a:pathLst>
          </a:custGeom>
          <a:solidFill>
            <a:schemeClr val="tx2"/>
          </a:solidFill>
          <a:ln>
            <a:noFill/>
          </a:ln>
        </p:spPr>
        <p:txBody>
          <a:bodyPr wrap="square" lIns="0" tIns="0" rIns="0" bIns="0" rtlCol="0"/>
          <a:lstStyle/>
          <a:p>
            <a:endParaRPr dirty="0"/>
          </a:p>
        </p:txBody>
      </p:sp>
      <p:sp>
        <p:nvSpPr>
          <p:cNvPr id="110" name="object 110"/>
          <p:cNvSpPr/>
          <p:nvPr/>
        </p:nvSpPr>
        <p:spPr>
          <a:xfrm>
            <a:off x="7716198" y="2749538"/>
            <a:ext cx="60325" cy="431165"/>
          </a:xfrm>
          <a:custGeom>
            <a:avLst/>
            <a:gdLst/>
            <a:ahLst/>
            <a:cxnLst/>
            <a:rect l="l" t="t" r="r" b="b"/>
            <a:pathLst>
              <a:path w="60325" h="431164">
                <a:moveTo>
                  <a:pt x="0" y="0"/>
                </a:moveTo>
                <a:lnTo>
                  <a:pt x="60230" y="0"/>
                </a:lnTo>
                <a:lnTo>
                  <a:pt x="60230" y="430718"/>
                </a:lnTo>
                <a:lnTo>
                  <a:pt x="0" y="430718"/>
                </a:lnTo>
                <a:lnTo>
                  <a:pt x="0" y="0"/>
                </a:lnTo>
                <a:close/>
              </a:path>
            </a:pathLst>
          </a:custGeom>
          <a:solidFill>
            <a:schemeClr val="tx2"/>
          </a:solidFill>
          <a:ln w="9525">
            <a:noFill/>
          </a:ln>
        </p:spPr>
        <p:txBody>
          <a:bodyPr wrap="square" lIns="0" tIns="0" rIns="0" bIns="0" rtlCol="0"/>
          <a:lstStyle/>
          <a:p>
            <a:endParaRPr dirty="0"/>
          </a:p>
        </p:txBody>
      </p:sp>
      <p:sp>
        <p:nvSpPr>
          <p:cNvPr id="111" name="object 111"/>
          <p:cNvSpPr/>
          <p:nvPr/>
        </p:nvSpPr>
        <p:spPr>
          <a:xfrm>
            <a:off x="7794712" y="2749538"/>
            <a:ext cx="60325" cy="450850"/>
          </a:xfrm>
          <a:custGeom>
            <a:avLst/>
            <a:gdLst/>
            <a:ahLst/>
            <a:cxnLst/>
            <a:rect l="l" t="t" r="r" b="b"/>
            <a:pathLst>
              <a:path w="60325" h="450850">
                <a:moveTo>
                  <a:pt x="60229" y="0"/>
                </a:moveTo>
                <a:lnTo>
                  <a:pt x="0" y="0"/>
                </a:lnTo>
                <a:lnTo>
                  <a:pt x="0" y="450551"/>
                </a:lnTo>
                <a:lnTo>
                  <a:pt x="60229" y="450551"/>
                </a:lnTo>
                <a:lnTo>
                  <a:pt x="60229" y="0"/>
                </a:lnTo>
                <a:close/>
              </a:path>
            </a:pathLst>
          </a:custGeom>
          <a:solidFill>
            <a:schemeClr val="tx2"/>
          </a:solidFill>
          <a:ln>
            <a:noFill/>
          </a:ln>
        </p:spPr>
        <p:txBody>
          <a:bodyPr wrap="square" lIns="0" tIns="0" rIns="0" bIns="0" rtlCol="0"/>
          <a:lstStyle/>
          <a:p>
            <a:endParaRPr dirty="0"/>
          </a:p>
        </p:txBody>
      </p:sp>
      <p:sp>
        <p:nvSpPr>
          <p:cNvPr id="112" name="object 112"/>
          <p:cNvSpPr/>
          <p:nvPr/>
        </p:nvSpPr>
        <p:spPr>
          <a:xfrm>
            <a:off x="7794712" y="2749538"/>
            <a:ext cx="60325" cy="450850"/>
          </a:xfrm>
          <a:custGeom>
            <a:avLst/>
            <a:gdLst/>
            <a:ahLst/>
            <a:cxnLst/>
            <a:rect l="l" t="t" r="r" b="b"/>
            <a:pathLst>
              <a:path w="60325" h="450850">
                <a:moveTo>
                  <a:pt x="0" y="0"/>
                </a:moveTo>
                <a:lnTo>
                  <a:pt x="60230" y="0"/>
                </a:lnTo>
                <a:lnTo>
                  <a:pt x="60230" y="450551"/>
                </a:lnTo>
                <a:lnTo>
                  <a:pt x="0" y="450551"/>
                </a:lnTo>
                <a:lnTo>
                  <a:pt x="0" y="0"/>
                </a:lnTo>
                <a:close/>
              </a:path>
            </a:pathLst>
          </a:custGeom>
          <a:solidFill>
            <a:schemeClr val="tx2"/>
          </a:solidFill>
          <a:ln w="9525">
            <a:noFill/>
          </a:ln>
        </p:spPr>
        <p:txBody>
          <a:bodyPr wrap="square" lIns="0" tIns="0" rIns="0" bIns="0" rtlCol="0"/>
          <a:lstStyle/>
          <a:p>
            <a:endParaRPr dirty="0"/>
          </a:p>
        </p:txBody>
      </p:sp>
      <p:sp>
        <p:nvSpPr>
          <p:cNvPr id="113" name="object 113"/>
          <p:cNvSpPr/>
          <p:nvPr/>
        </p:nvSpPr>
        <p:spPr>
          <a:xfrm>
            <a:off x="7872486" y="2749538"/>
            <a:ext cx="60325" cy="468630"/>
          </a:xfrm>
          <a:custGeom>
            <a:avLst/>
            <a:gdLst/>
            <a:ahLst/>
            <a:cxnLst/>
            <a:rect l="l" t="t" r="r" b="b"/>
            <a:pathLst>
              <a:path w="60325" h="468630">
                <a:moveTo>
                  <a:pt x="60229" y="0"/>
                </a:moveTo>
                <a:lnTo>
                  <a:pt x="0" y="0"/>
                </a:lnTo>
                <a:lnTo>
                  <a:pt x="0" y="468351"/>
                </a:lnTo>
                <a:lnTo>
                  <a:pt x="60229" y="468351"/>
                </a:lnTo>
                <a:lnTo>
                  <a:pt x="60229" y="0"/>
                </a:lnTo>
                <a:close/>
              </a:path>
            </a:pathLst>
          </a:custGeom>
          <a:solidFill>
            <a:schemeClr val="tx2"/>
          </a:solidFill>
          <a:ln>
            <a:noFill/>
          </a:ln>
        </p:spPr>
        <p:txBody>
          <a:bodyPr wrap="square" lIns="0" tIns="0" rIns="0" bIns="0" rtlCol="0"/>
          <a:lstStyle/>
          <a:p>
            <a:endParaRPr dirty="0"/>
          </a:p>
        </p:txBody>
      </p:sp>
      <p:sp>
        <p:nvSpPr>
          <p:cNvPr id="114" name="object 114"/>
          <p:cNvSpPr/>
          <p:nvPr/>
        </p:nvSpPr>
        <p:spPr>
          <a:xfrm>
            <a:off x="7872486" y="2749538"/>
            <a:ext cx="60325" cy="468630"/>
          </a:xfrm>
          <a:custGeom>
            <a:avLst/>
            <a:gdLst/>
            <a:ahLst/>
            <a:cxnLst/>
            <a:rect l="l" t="t" r="r" b="b"/>
            <a:pathLst>
              <a:path w="60325" h="468630">
                <a:moveTo>
                  <a:pt x="0" y="0"/>
                </a:moveTo>
                <a:lnTo>
                  <a:pt x="60230" y="0"/>
                </a:lnTo>
                <a:lnTo>
                  <a:pt x="60230" y="468352"/>
                </a:lnTo>
                <a:lnTo>
                  <a:pt x="0" y="468352"/>
                </a:lnTo>
                <a:lnTo>
                  <a:pt x="0" y="0"/>
                </a:lnTo>
                <a:close/>
              </a:path>
            </a:pathLst>
          </a:custGeom>
          <a:solidFill>
            <a:schemeClr val="tx2"/>
          </a:solidFill>
          <a:ln w="9525">
            <a:noFill/>
          </a:ln>
        </p:spPr>
        <p:txBody>
          <a:bodyPr wrap="square" lIns="0" tIns="0" rIns="0" bIns="0" rtlCol="0"/>
          <a:lstStyle/>
          <a:p>
            <a:endParaRPr dirty="0"/>
          </a:p>
        </p:txBody>
      </p:sp>
      <p:sp>
        <p:nvSpPr>
          <p:cNvPr id="115" name="object 115"/>
          <p:cNvSpPr/>
          <p:nvPr/>
        </p:nvSpPr>
        <p:spPr>
          <a:xfrm>
            <a:off x="7957934" y="2749538"/>
            <a:ext cx="60325" cy="468630"/>
          </a:xfrm>
          <a:custGeom>
            <a:avLst/>
            <a:gdLst/>
            <a:ahLst/>
            <a:cxnLst/>
            <a:rect l="l" t="t" r="r" b="b"/>
            <a:pathLst>
              <a:path w="60325" h="468630">
                <a:moveTo>
                  <a:pt x="60229" y="0"/>
                </a:moveTo>
                <a:lnTo>
                  <a:pt x="0" y="0"/>
                </a:lnTo>
                <a:lnTo>
                  <a:pt x="0" y="468351"/>
                </a:lnTo>
                <a:lnTo>
                  <a:pt x="60229" y="468351"/>
                </a:lnTo>
                <a:lnTo>
                  <a:pt x="60229" y="0"/>
                </a:lnTo>
                <a:close/>
              </a:path>
            </a:pathLst>
          </a:custGeom>
          <a:solidFill>
            <a:schemeClr val="tx2"/>
          </a:solidFill>
          <a:ln>
            <a:noFill/>
          </a:ln>
        </p:spPr>
        <p:txBody>
          <a:bodyPr wrap="square" lIns="0" tIns="0" rIns="0" bIns="0" rtlCol="0"/>
          <a:lstStyle/>
          <a:p>
            <a:endParaRPr dirty="0"/>
          </a:p>
        </p:txBody>
      </p:sp>
      <p:sp>
        <p:nvSpPr>
          <p:cNvPr id="116" name="object 116"/>
          <p:cNvSpPr/>
          <p:nvPr/>
        </p:nvSpPr>
        <p:spPr>
          <a:xfrm>
            <a:off x="7957934" y="2749538"/>
            <a:ext cx="60325" cy="468630"/>
          </a:xfrm>
          <a:custGeom>
            <a:avLst/>
            <a:gdLst/>
            <a:ahLst/>
            <a:cxnLst/>
            <a:rect l="l" t="t" r="r" b="b"/>
            <a:pathLst>
              <a:path w="60325" h="468630">
                <a:moveTo>
                  <a:pt x="0" y="0"/>
                </a:moveTo>
                <a:lnTo>
                  <a:pt x="60230" y="0"/>
                </a:lnTo>
                <a:lnTo>
                  <a:pt x="60230" y="468352"/>
                </a:lnTo>
                <a:lnTo>
                  <a:pt x="0" y="468352"/>
                </a:lnTo>
                <a:lnTo>
                  <a:pt x="0" y="0"/>
                </a:lnTo>
                <a:close/>
              </a:path>
            </a:pathLst>
          </a:custGeom>
          <a:solidFill>
            <a:schemeClr val="tx2"/>
          </a:solidFill>
          <a:ln w="9525">
            <a:noFill/>
          </a:ln>
        </p:spPr>
        <p:txBody>
          <a:bodyPr wrap="square" lIns="0" tIns="0" rIns="0" bIns="0" rtlCol="0"/>
          <a:lstStyle/>
          <a:p>
            <a:endParaRPr dirty="0"/>
          </a:p>
        </p:txBody>
      </p:sp>
      <p:sp>
        <p:nvSpPr>
          <p:cNvPr id="117" name="object 117"/>
          <p:cNvSpPr/>
          <p:nvPr/>
        </p:nvSpPr>
        <p:spPr>
          <a:xfrm>
            <a:off x="8043289" y="2749538"/>
            <a:ext cx="60325" cy="474345"/>
          </a:xfrm>
          <a:custGeom>
            <a:avLst/>
            <a:gdLst/>
            <a:ahLst/>
            <a:cxnLst/>
            <a:rect l="l" t="t" r="r" b="b"/>
            <a:pathLst>
              <a:path w="60325" h="474344">
                <a:moveTo>
                  <a:pt x="60231" y="0"/>
                </a:moveTo>
                <a:lnTo>
                  <a:pt x="0" y="0"/>
                </a:lnTo>
                <a:lnTo>
                  <a:pt x="0" y="474160"/>
                </a:lnTo>
                <a:lnTo>
                  <a:pt x="60231" y="474160"/>
                </a:lnTo>
                <a:lnTo>
                  <a:pt x="60231" y="0"/>
                </a:lnTo>
                <a:close/>
              </a:path>
            </a:pathLst>
          </a:custGeom>
          <a:solidFill>
            <a:schemeClr val="tx2"/>
          </a:solidFill>
          <a:ln>
            <a:noFill/>
          </a:ln>
        </p:spPr>
        <p:txBody>
          <a:bodyPr wrap="square" lIns="0" tIns="0" rIns="0" bIns="0" rtlCol="0"/>
          <a:lstStyle/>
          <a:p>
            <a:endParaRPr dirty="0"/>
          </a:p>
        </p:txBody>
      </p:sp>
      <p:sp>
        <p:nvSpPr>
          <p:cNvPr id="118" name="object 118"/>
          <p:cNvSpPr/>
          <p:nvPr/>
        </p:nvSpPr>
        <p:spPr>
          <a:xfrm>
            <a:off x="8043289" y="2749538"/>
            <a:ext cx="60325" cy="474345"/>
          </a:xfrm>
          <a:custGeom>
            <a:avLst/>
            <a:gdLst/>
            <a:ahLst/>
            <a:cxnLst/>
            <a:rect l="l" t="t" r="r" b="b"/>
            <a:pathLst>
              <a:path w="60325" h="474344">
                <a:moveTo>
                  <a:pt x="0" y="0"/>
                </a:moveTo>
                <a:lnTo>
                  <a:pt x="60230" y="0"/>
                </a:lnTo>
                <a:lnTo>
                  <a:pt x="60230" y="474161"/>
                </a:lnTo>
                <a:lnTo>
                  <a:pt x="0" y="474161"/>
                </a:lnTo>
                <a:lnTo>
                  <a:pt x="0" y="0"/>
                </a:lnTo>
                <a:close/>
              </a:path>
            </a:pathLst>
          </a:custGeom>
          <a:solidFill>
            <a:schemeClr val="tx2"/>
          </a:solidFill>
          <a:ln w="9525">
            <a:noFill/>
          </a:ln>
        </p:spPr>
        <p:txBody>
          <a:bodyPr wrap="square" lIns="0" tIns="0" rIns="0" bIns="0" rtlCol="0"/>
          <a:lstStyle/>
          <a:p>
            <a:endParaRPr dirty="0"/>
          </a:p>
        </p:txBody>
      </p:sp>
      <p:sp>
        <p:nvSpPr>
          <p:cNvPr id="119" name="object 119"/>
          <p:cNvSpPr/>
          <p:nvPr/>
        </p:nvSpPr>
        <p:spPr>
          <a:xfrm>
            <a:off x="8125867" y="2749538"/>
            <a:ext cx="60325" cy="476250"/>
          </a:xfrm>
          <a:custGeom>
            <a:avLst/>
            <a:gdLst/>
            <a:ahLst/>
            <a:cxnLst/>
            <a:rect l="l" t="t" r="r" b="b"/>
            <a:pathLst>
              <a:path w="60325" h="476250">
                <a:moveTo>
                  <a:pt x="60231" y="0"/>
                </a:moveTo>
                <a:lnTo>
                  <a:pt x="0" y="0"/>
                </a:lnTo>
                <a:lnTo>
                  <a:pt x="0" y="475924"/>
                </a:lnTo>
                <a:lnTo>
                  <a:pt x="60231" y="475924"/>
                </a:lnTo>
                <a:lnTo>
                  <a:pt x="60231" y="0"/>
                </a:lnTo>
                <a:close/>
              </a:path>
            </a:pathLst>
          </a:custGeom>
          <a:solidFill>
            <a:schemeClr val="tx2"/>
          </a:solidFill>
          <a:ln>
            <a:noFill/>
          </a:ln>
        </p:spPr>
        <p:txBody>
          <a:bodyPr wrap="square" lIns="0" tIns="0" rIns="0" bIns="0" rtlCol="0"/>
          <a:lstStyle/>
          <a:p>
            <a:endParaRPr dirty="0"/>
          </a:p>
        </p:txBody>
      </p:sp>
      <p:sp>
        <p:nvSpPr>
          <p:cNvPr id="120" name="object 120"/>
          <p:cNvSpPr/>
          <p:nvPr/>
        </p:nvSpPr>
        <p:spPr>
          <a:xfrm>
            <a:off x="8125867" y="2749538"/>
            <a:ext cx="60325" cy="476250"/>
          </a:xfrm>
          <a:custGeom>
            <a:avLst/>
            <a:gdLst/>
            <a:ahLst/>
            <a:cxnLst/>
            <a:rect l="l" t="t" r="r" b="b"/>
            <a:pathLst>
              <a:path w="60325" h="476250">
                <a:moveTo>
                  <a:pt x="0" y="0"/>
                </a:moveTo>
                <a:lnTo>
                  <a:pt x="60230" y="0"/>
                </a:lnTo>
                <a:lnTo>
                  <a:pt x="60230" y="475925"/>
                </a:lnTo>
                <a:lnTo>
                  <a:pt x="0" y="475925"/>
                </a:lnTo>
                <a:lnTo>
                  <a:pt x="0" y="0"/>
                </a:lnTo>
                <a:close/>
              </a:path>
            </a:pathLst>
          </a:custGeom>
          <a:solidFill>
            <a:schemeClr val="tx2"/>
          </a:solidFill>
          <a:ln w="9525">
            <a:noFill/>
          </a:ln>
        </p:spPr>
        <p:txBody>
          <a:bodyPr wrap="square" lIns="0" tIns="0" rIns="0" bIns="0" rtlCol="0"/>
          <a:lstStyle/>
          <a:p>
            <a:endParaRPr dirty="0"/>
          </a:p>
        </p:txBody>
      </p:sp>
      <p:sp>
        <p:nvSpPr>
          <p:cNvPr id="121" name="object 121"/>
          <p:cNvSpPr/>
          <p:nvPr/>
        </p:nvSpPr>
        <p:spPr>
          <a:xfrm>
            <a:off x="8208277" y="2749538"/>
            <a:ext cx="60325" cy="504190"/>
          </a:xfrm>
          <a:custGeom>
            <a:avLst/>
            <a:gdLst/>
            <a:ahLst/>
            <a:cxnLst/>
            <a:rect l="l" t="t" r="r" b="b"/>
            <a:pathLst>
              <a:path w="60325" h="504189">
                <a:moveTo>
                  <a:pt x="60229" y="0"/>
                </a:moveTo>
                <a:lnTo>
                  <a:pt x="0" y="0"/>
                </a:lnTo>
                <a:lnTo>
                  <a:pt x="0" y="503916"/>
                </a:lnTo>
                <a:lnTo>
                  <a:pt x="60229" y="503916"/>
                </a:lnTo>
                <a:lnTo>
                  <a:pt x="60229" y="0"/>
                </a:lnTo>
                <a:close/>
              </a:path>
            </a:pathLst>
          </a:custGeom>
          <a:solidFill>
            <a:schemeClr val="tx2"/>
          </a:solidFill>
          <a:ln>
            <a:noFill/>
          </a:ln>
        </p:spPr>
        <p:txBody>
          <a:bodyPr wrap="square" lIns="0" tIns="0" rIns="0" bIns="0" rtlCol="0"/>
          <a:lstStyle/>
          <a:p>
            <a:endParaRPr dirty="0"/>
          </a:p>
        </p:txBody>
      </p:sp>
      <p:sp>
        <p:nvSpPr>
          <p:cNvPr id="122" name="object 122"/>
          <p:cNvSpPr/>
          <p:nvPr/>
        </p:nvSpPr>
        <p:spPr>
          <a:xfrm>
            <a:off x="8208277" y="2749538"/>
            <a:ext cx="60325" cy="504190"/>
          </a:xfrm>
          <a:custGeom>
            <a:avLst/>
            <a:gdLst/>
            <a:ahLst/>
            <a:cxnLst/>
            <a:rect l="l" t="t" r="r" b="b"/>
            <a:pathLst>
              <a:path w="60325" h="504189">
                <a:moveTo>
                  <a:pt x="0" y="0"/>
                </a:moveTo>
                <a:lnTo>
                  <a:pt x="60230" y="0"/>
                </a:lnTo>
                <a:lnTo>
                  <a:pt x="60230" y="503916"/>
                </a:lnTo>
                <a:lnTo>
                  <a:pt x="0" y="503916"/>
                </a:lnTo>
                <a:lnTo>
                  <a:pt x="0" y="0"/>
                </a:lnTo>
                <a:close/>
              </a:path>
            </a:pathLst>
          </a:custGeom>
          <a:solidFill>
            <a:schemeClr val="tx2"/>
          </a:solidFill>
          <a:ln w="9525">
            <a:noFill/>
          </a:ln>
        </p:spPr>
        <p:txBody>
          <a:bodyPr wrap="square" lIns="0" tIns="0" rIns="0" bIns="0" rtlCol="0"/>
          <a:lstStyle/>
          <a:p>
            <a:endParaRPr dirty="0"/>
          </a:p>
        </p:txBody>
      </p:sp>
      <p:sp>
        <p:nvSpPr>
          <p:cNvPr id="123" name="object 123"/>
          <p:cNvSpPr/>
          <p:nvPr/>
        </p:nvSpPr>
        <p:spPr>
          <a:xfrm>
            <a:off x="8286487" y="2749538"/>
            <a:ext cx="60325" cy="504190"/>
          </a:xfrm>
          <a:custGeom>
            <a:avLst/>
            <a:gdLst/>
            <a:ahLst/>
            <a:cxnLst/>
            <a:rect l="l" t="t" r="r" b="b"/>
            <a:pathLst>
              <a:path w="60325" h="504189">
                <a:moveTo>
                  <a:pt x="60231" y="0"/>
                </a:moveTo>
                <a:lnTo>
                  <a:pt x="0" y="0"/>
                </a:lnTo>
                <a:lnTo>
                  <a:pt x="0" y="503916"/>
                </a:lnTo>
                <a:lnTo>
                  <a:pt x="60231" y="503916"/>
                </a:lnTo>
                <a:lnTo>
                  <a:pt x="60231" y="0"/>
                </a:lnTo>
                <a:close/>
              </a:path>
            </a:pathLst>
          </a:custGeom>
          <a:solidFill>
            <a:schemeClr val="tx2"/>
          </a:solidFill>
          <a:ln>
            <a:noFill/>
          </a:ln>
        </p:spPr>
        <p:txBody>
          <a:bodyPr wrap="square" lIns="0" tIns="0" rIns="0" bIns="0" rtlCol="0"/>
          <a:lstStyle/>
          <a:p>
            <a:endParaRPr dirty="0"/>
          </a:p>
        </p:txBody>
      </p:sp>
      <p:sp>
        <p:nvSpPr>
          <p:cNvPr id="124" name="object 124"/>
          <p:cNvSpPr/>
          <p:nvPr/>
        </p:nvSpPr>
        <p:spPr>
          <a:xfrm>
            <a:off x="8286487" y="2749538"/>
            <a:ext cx="60325" cy="504190"/>
          </a:xfrm>
          <a:custGeom>
            <a:avLst/>
            <a:gdLst/>
            <a:ahLst/>
            <a:cxnLst/>
            <a:rect l="l" t="t" r="r" b="b"/>
            <a:pathLst>
              <a:path w="60325" h="504189">
                <a:moveTo>
                  <a:pt x="0" y="0"/>
                </a:moveTo>
                <a:lnTo>
                  <a:pt x="60230" y="0"/>
                </a:lnTo>
                <a:lnTo>
                  <a:pt x="60230" y="503916"/>
                </a:lnTo>
                <a:lnTo>
                  <a:pt x="0" y="503916"/>
                </a:lnTo>
                <a:lnTo>
                  <a:pt x="0" y="0"/>
                </a:lnTo>
                <a:close/>
              </a:path>
            </a:pathLst>
          </a:custGeom>
          <a:solidFill>
            <a:schemeClr val="tx2"/>
          </a:solidFill>
          <a:ln w="9525">
            <a:noFill/>
          </a:ln>
        </p:spPr>
        <p:txBody>
          <a:bodyPr wrap="square" lIns="0" tIns="0" rIns="0" bIns="0" rtlCol="0"/>
          <a:lstStyle/>
          <a:p>
            <a:endParaRPr dirty="0"/>
          </a:p>
        </p:txBody>
      </p:sp>
      <p:sp>
        <p:nvSpPr>
          <p:cNvPr id="125" name="object 125"/>
          <p:cNvSpPr/>
          <p:nvPr/>
        </p:nvSpPr>
        <p:spPr>
          <a:xfrm>
            <a:off x="8364788" y="2749538"/>
            <a:ext cx="60325" cy="522605"/>
          </a:xfrm>
          <a:custGeom>
            <a:avLst/>
            <a:gdLst/>
            <a:ahLst/>
            <a:cxnLst/>
            <a:rect l="l" t="t" r="r" b="b"/>
            <a:pathLst>
              <a:path w="60325" h="522604">
                <a:moveTo>
                  <a:pt x="60231" y="0"/>
                </a:moveTo>
                <a:lnTo>
                  <a:pt x="0" y="0"/>
                </a:lnTo>
                <a:lnTo>
                  <a:pt x="0" y="522190"/>
                </a:lnTo>
                <a:lnTo>
                  <a:pt x="60231" y="522190"/>
                </a:lnTo>
                <a:lnTo>
                  <a:pt x="60231" y="0"/>
                </a:lnTo>
                <a:close/>
              </a:path>
            </a:pathLst>
          </a:custGeom>
          <a:solidFill>
            <a:schemeClr val="tx2"/>
          </a:solidFill>
          <a:ln>
            <a:noFill/>
          </a:ln>
        </p:spPr>
        <p:txBody>
          <a:bodyPr wrap="square" lIns="0" tIns="0" rIns="0" bIns="0" rtlCol="0"/>
          <a:lstStyle/>
          <a:p>
            <a:endParaRPr dirty="0"/>
          </a:p>
        </p:txBody>
      </p:sp>
      <p:sp>
        <p:nvSpPr>
          <p:cNvPr id="126" name="object 126"/>
          <p:cNvSpPr/>
          <p:nvPr/>
        </p:nvSpPr>
        <p:spPr>
          <a:xfrm>
            <a:off x="8364788" y="2749538"/>
            <a:ext cx="60325" cy="522605"/>
          </a:xfrm>
          <a:custGeom>
            <a:avLst/>
            <a:gdLst/>
            <a:ahLst/>
            <a:cxnLst/>
            <a:rect l="l" t="t" r="r" b="b"/>
            <a:pathLst>
              <a:path w="60325" h="522604">
                <a:moveTo>
                  <a:pt x="0" y="0"/>
                </a:moveTo>
                <a:lnTo>
                  <a:pt x="60230" y="0"/>
                </a:lnTo>
                <a:lnTo>
                  <a:pt x="60230" y="522191"/>
                </a:lnTo>
                <a:lnTo>
                  <a:pt x="0" y="522191"/>
                </a:lnTo>
                <a:lnTo>
                  <a:pt x="0" y="0"/>
                </a:lnTo>
                <a:close/>
              </a:path>
            </a:pathLst>
          </a:custGeom>
          <a:solidFill>
            <a:schemeClr val="tx2"/>
          </a:solidFill>
          <a:ln w="9525">
            <a:noFill/>
          </a:ln>
        </p:spPr>
        <p:txBody>
          <a:bodyPr wrap="square" lIns="0" tIns="0" rIns="0" bIns="0" rtlCol="0"/>
          <a:lstStyle/>
          <a:p>
            <a:endParaRPr dirty="0"/>
          </a:p>
        </p:txBody>
      </p:sp>
      <p:sp>
        <p:nvSpPr>
          <p:cNvPr id="127" name="object 127"/>
          <p:cNvSpPr/>
          <p:nvPr/>
        </p:nvSpPr>
        <p:spPr>
          <a:xfrm>
            <a:off x="8442998" y="2749538"/>
            <a:ext cx="60325" cy="522605"/>
          </a:xfrm>
          <a:custGeom>
            <a:avLst/>
            <a:gdLst/>
            <a:ahLst/>
            <a:cxnLst/>
            <a:rect l="l" t="t" r="r" b="b"/>
            <a:pathLst>
              <a:path w="60325" h="522604">
                <a:moveTo>
                  <a:pt x="60229" y="0"/>
                </a:moveTo>
                <a:lnTo>
                  <a:pt x="0" y="0"/>
                </a:lnTo>
                <a:lnTo>
                  <a:pt x="0" y="522190"/>
                </a:lnTo>
                <a:lnTo>
                  <a:pt x="60229" y="522190"/>
                </a:lnTo>
                <a:lnTo>
                  <a:pt x="60229" y="0"/>
                </a:lnTo>
                <a:close/>
              </a:path>
            </a:pathLst>
          </a:custGeom>
          <a:solidFill>
            <a:schemeClr val="tx2"/>
          </a:solidFill>
          <a:ln>
            <a:noFill/>
          </a:ln>
        </p:spPr>
        <p:txBody>
          <a:bodyPr wrap="square" lIns="0" tIns="0" rIns="0" bIns="0" rtlCol="0"/>
          <a:lstStyle/>
          <a:p>
            <a:endParaRPr dirty="0"/>
          </a:p>
        </p:txBody>
      </p:sp>
      <p:sp>
        <p:nvSpPr>
          <p:cNvPr id="128" name="object 128"/>
          <p:cNvSpPr/>
          <p:nvPr/>
        </p:nvSpPr>
        <p:spPr>
          <a:xfrm>
            <a:off x="8442998" y="2749538"/>
            <a:ext cx="60325" cy="522605"/>
          </a:xfrm>
          <a:custGeom>
            <a:avLst/>
            <a:gdLst/>
            <a:ahLst/>
            <a:cxnLst/>
            <a:rect l="l" t="t" r="r" b="b"/>
            <a:pathLst>
              <a:path w="60325" h="522604">
                <a:moveTo>
                  <a:pt x="0" y="0"/>
                </a:moveTo>
                <a:lnTo>
                  <a:pt x="60230" y="0"/>
                </a:lnTo>
                <a:lnTo>
                  <a:pt x="60230" y="522191"/>
                </a:lnTo>
                <a:lnTo>
                  <a:pt x="0" y="522191"/>
                </a:lnTo>
                <a:lnTo>
                  <a:pt x="0" y="0"/>
                </a:lnTo>
                <a:close/>
              </a:path>
            </a:pathLst>
          </a:custGeom>
          <a:solidFill>
            <a:schemeClr val="tx2"/>
          </a:solidFill>
          <a:ln w="9525">
            <a:noFill/>
          </a:ln>
        </p:spPr>
        <p:txBody>
          <a:bodyPr wrap="square" lIns="0" tIns="0" rIns="0" bIns="0" rtlCol="0"/>
          <a:lstStyle/>
          <a:p>
            <a:endParaRPr dirty="0"/>
          </a:p>
        </p:txBody>
      </p:sp>
      <p:sp>
        <p:nvSpPr>
          <p:cNvPr id="129" name="object 129"/>
          <p:cNvSpPr/>
          <p:nvPr/>
        </p:nvSpPr>
        <p:spPr>
          <a:xfrm>
            <a:off x="8529249" y="2749538"/>
            <a:ext cx="60325" cy="528320"/>
          </a:xfrm>
          <a:custGeom>
            <a:avLst/>
            <a:gdLst/>
            <a:ahLst/>
            <a:cxnLst/>
            <a:rect l="l" t="t" r="r" b="b"/>
            <a:pathLst>
              <a:path w="60325" h="528320">
                <a:moveTo>
                  <a:pt x="60229" y="0"/>
                </a:moveTo>
                <a:lnTo>
                  <a:pt x="0" y="0"/>
                </a:lnTo>
                <a:lnTo>
                  <a:pt x="0" y="527790"/>
                </a:lnTo>
                <a:lnTo>
                  <a:pt x="60229" y="527790"/>
                </a:lnTo>
                <a:lnTo>
                  <a:pt x="60229" y="0"/>
                </a:lnTo>
                <a:close/>
              </a:path>
            </a:pathLst>
          </a:custGeom>
          <a:solidFill>
            <a:schemeClr val="tx2"/>
          </a:solidFill>
          <a:ln>
            <a:noFill/>
          </a:ln>
        </p:spPr>
        <p:txBody>
          <a:bodyPr wrap="square" lIns="0" tIns="0" rIns="0" bIns="0" rtlCol="0"/>
          <a:lstStyle/>
          <a:p>
            <a:endParaRPr dirty="0"/>
          </a:p>
        </p:txBody>
      </p:sp>
      <p:sp>
        <p:nvSpPr>
          <p:cNvPr id="130" name="object 130"/>
          <p:cNvSpPr/>
          <p:nvPr/>
        </p:nvSpPr>
        <p:spPr>
          <a:xfrm>
            <a:off x="8529249" y="2749538"/>
            <a:ext cx="60325" cy="528320"/>
          </a:xfrm>
          <a:custGeom>
            <a:avLst/>
            <a:gdLst/>
            <a:ahLst/>
            <a:cxnLst/>
            <a:rect l="l" t="t" r="r" b="b"/>
            <a:pathLst>
              <a:path w="60325" h="528320">
                <a:moveTo>
                  <a:pt x="0" y="0"/>
                </a:moveTo>
                <a:lnTo>
                  <a:pt x="60230" y="0"/>
                </a:lnTo>
                <a:lnTo>
                  <a:pt x="60230" y="527791"/>
                </a:lnTo>
                <a:lnTo>
                  <a:pt x="0" y="527791"/>
                </a:lnTo>
                <a:lnTo>
                  <a:pt x="0" y="0"/>
                </a:lnTo>
                <a:close/>
              </a:path>
            </a:pathLst>
          </a:custGeom>
          <a:solidFill>
            <a:schemeClr val="tx2"/>
          </a:solidFill>
          <a:ln w="9525">
            <a:noFill/>
          </a:ln>
        </p:spPr>
        <p:txBody>
          <a:bodyPr wrap="square" lIns="0" tIns="0" rIns="0" bIns="0" rtlCol="0"/>
          <a:lstStyle/>
          <a:p>
            <a:endParaRPr dirty="0"/>
          </a:p>
        </p:txBody>
      </p:sp>
      <p:sp>
        <p:nvSpPr>
          <p:cNvPr id="131" name="object 131"/>
          <p:cNvSpPr/>
          <p:nvPr/>
        </p:nvSpPr>
        <p:spPr>
          <a:xfrm>
            <a:off x="8606983" y="2749538"/>
            <a:ext cx="60325" cy="542925"/>
          </a:xfrm>
          <a:custGeom>
            <a:avLst/>
            <a:gdLst/>
            <a:ahLst/>
            <a:cxnLst/>
            <a:rect l="l" t="t" r="r" b="b"/>
            <a:pathLst>
              <a:path w="60325" h="542925">
                <a:moveTo>
                  <a:pt x="60229" y="0"/>
                </a:moveTo>
                <a:lnTo>
                  <a:pt x="0" y="0"/>
                </a:lnTo>
                <a:lnTo>
                  <a:pt x="0" y="542726"/>
                </a:lnTo>
                <a:lnTo>
                  <a:pt x="60229" y="542726"/>
                </a:lnTo>
                <a:lnTo>
                  <a:pt x="60229" y="0"/>
                </a:lnTo>
                <a:close/>
              </a:path>
            </a:pathLst>
          </a:custGeom>
          <a:solidFill>
            <a:schemeClr val="tx2"/>
          </a:solidFill>
          <a:ln>
            <a:noFill/>
          </a:ln>
        </p:spPr>
        <p:txBody>
          <a:bodyPr wrap="square" lIns="0" tIns="0" rIns="0" bIns="0" rtlCol="0"/>
          <a:lstStyle/>
          <a:p>
            <a:endParaRPr dirty="0"/>
          </a:p>
        </p:txBody>
      </p:sp>
      <p:sp>
        <p:nvSpPr>
          <p:cNvPr id="132" name="object 132"/>
          <p:cNvSpPr/>
          <p:nvPr/>
        </p:nvSpPr>
        <p:spPr>
          <a:xfrm>
            <a:off x="8606983" y="2749538"/>
            <a:ext cx="60325" cy="542925"/>
          </a:xfrm>
          <a:custGeom>
            <a:avLst/>
            <a:gdLst/>
            <a:ahLst/>
            <a:cxnLst/>
            <a:rect l="l" t="t" r="r" b="b"/>
            <a:pathLst>
              <a:path w="60325" h="542925">
                <a:moveTo>
                  <a:pt x="0" y="0"/>
                </a:moveTo>
                <a:lnTo>
                  <a:pt x="60230" y="0"/>
                </a:lnTo>
                <a:lnTo>
                  <a:pt x="60230" y="542728"/>
                </a:lnTo>
                <a:lnTo>
                  <a:pt x="0" y="542728"/>
                </a:lnTo>
                <a:lnTo>
                  <a:pt x="0" y="0"/>
                </a:lnTo>
                <a:close/>
              </a:path>
            </a:pathLst>
          </a:custGeom>
          <a:solidFill>
            <a:schemeClr val="tx2"/>
          </a:solidFill>
          <a:ln w="9525">
            <a:noFill/>
          </a:ln>
        </p:spPr>
        <p:txBody>
          <a:bodyPr wrap="square" lIns="0" tIns="0" rIns="0" bIns="0" rtlCol="0"/>
          <a:lstStyle/>
          <a:p>
            <a:endParaRPr dirty="0"/>
          </a:p>
        </p:txBody>
      </p:sp>
      <p:sp>
        <p:nvSpPr>
          <p:cNvPr id="133" name="object 133"/>
          <p:cNvSpPr/>
          <p:nvPr/>
        </p:nvSpPr>
        <p:spPr>
          <a:xfrm>
            <a:off x="8687080" y="2749538"/>
            <a:ext cx="60325" cy="560705"/>
          </a:xfrm>
          <a:custGeom>
            <a:avLst/>
            <a:gdLst/>
            <a:ahLst/>
            <a:cxnLst/>
            <a:rect l="l" t="t" r="r" b="b"/>
            <a:pathLst>
              <a:path w="60325" h="560704">
                <a:moveTo>
                  <a:pt x="60231" y="0"/>
                </a:moveTo>
                <a:lnTo>
                  <a:pt x="0" y="0"/>
                </a:lnTo>
                <a:lnTo>
                  <a:pt x="0" y="560471"/>
                </a:lnTo>
                <a:lnTo>
                  <a:pt x="60231" y="560471"/>
                </a:lnTo>
                <a:lnTo>
                  <a:pt x="60231" y="0"/>
                </a:lnTo>
                <a:close/>
              </a:path>
            </a:pathLst>
          </a:custGeom>
          <a:solidFill>
            <a:schemeClr val="tx2"/>
          </a:solidFill>
          <a:ln>
            <a:noFill/>
          </a:ln>
        </p:spPr>
        <p:txBody>
          <a:bodyPr wrap="square" lIns="0" tIns="0" rIns="0" bIns="0" rtlCol="0"/>
          <a:lstStyle/>
          <a:p>
            <a:endParaRPr dirty="0"/>
          </a:p>
        </p:txBody>
      </p:sp>
      <p:sp>
        <p:nvSpPr>
          <p:cNvPr id="134" name="object 134"/>
          <p:cNvSpPr/>
          <p:nvPr/>
        </p:nvSpPr>
        <p:spPr>
          <a:xfrm>
            <a:off x="8687080" y="2749538"/>
            <a:ext cx="60325" cy="560705"/>
          </a:xfrm>
          <a:custGeom>
            <a:avLst/>
            <a:gdLst/>
            <a:ahLst/>
            <a:cxnLst/>
            <a:rect l="l" t="t" r="r" b="b"/>
            <a:pathLst>
              <a:path w="60325" h="560704">
                <a:moveTo>
                  <a:pt x="0" y="0"/>
                </a:moveTo>
                <a:lnTo>
                  <a:pt x="60230" y="0"/>
                </a:lnTo>
                <a:lnTo>
                  <a:pt x="60230" y="560472"/>
                </a:lnTo>
                <a:lnTo>
                  <a:pt x="0" y="560472"/>
                </a:lnTo>
                <a:lnTo>
                  <a:pt x="0" y="0"/>
                </a:lnTo>
                <a:close/>
              </a:path>
            </a:pathLst>
          </a:custGeom>
          <a:solidFill>
            <a:schemeClr val="tx2"/>
          </a:solidFill>
          <a:ln w="9525">
            <a:noFill/>
          </a:ln>
        </p:spPr>
        <p:txBody>
          <a:bodyPr wrap="square" lIns="0" tIns="0" rIns="0" bIns="0" rtlCol="0"/>
          <a:lstStyle/>
          <a:p>
            <a:endParaRPr dirty="0"/>
          </a:p>
        </p:txBody>
      </p:sp>
      <p:sp>
        <p:nvSpPr>
          <p:cNvPr id="135" name="object 135"/>
          <p:cNvSpPr/>
          <p:nvPr/>
        </p:nvSpPr>
        <p:spPr>
          <a:xfrm>
            <a:off x="8766144" y="2749537"/>
            <a:ext cx="60325" cy="581660"/>
          </a:xfrm>
          <a:custGeom>
            <a:avLst/>
            <a:gdLst/>
            <a:ahLst/>
            <a:cxnLst/>
            <a:rect l="l" t="t" r="r" b="b"/>
            <a:pathLst>
              <a:path w="60325" h="581660">
                <a:moveTo>
                  <a:pt x="60229" y="0"/>
                </a:moveTo>
                <a:lnTo>
                  <a:pt x="0" y="0"/>
                </a:lnTo>
                <a:lnTo>
                  <a:pt x="0" y="581345"/>
                </a:lnTo>
                <a:lnTo>
                  <a:pt x="60229" y="581345"/>
                </a:lnTo>
                <a:lnTo>
                  <a:pt x="60229" y="0"/>
                </a:lnTo>
                <a:close/>
              </a:path>
            </a:pathLst>
          </a:custGeom>
          <a:solidFill>
            <a:schemeClr val="tx2"/>
          </a:solidFill>
          <a:ln>
            <a:noFill/>
          </a:ln>
        </p:spPr>
        <p:txBody>
          <a:bodyPr wrap="square" lIns="0" tIns="0" rIns="0" bIns="0" rtlCol="0"/>
          <a:lstStyle/>
          <a:p>
            <a:endParaRPr dirty="0"/>
          </a:p>
        </p:txBody>
      </p:sp>
      <p:sp>
        <p:nvSpPr>
          <p:cNvPr id="136" name="object 136"/>
          <p:cNvSpPr/>
          <p:nvPr/>
        </p:nvSpPr>
        <p:spPr>
          <a:xfrm>
            <a:off x="8766144" y="2749537"/>
            <a:ext cx="60325" cy="581660"/>
          </a:xfrm>
          <a:custGeom>
            <a:avLst/>
            <a:gdLst/>
            <a:ahLst/>
            <a:cxnLst/>
            <a:rect l="l" t="t" r="r" b="b"/>
            <a:pathLst>
              <a:path w="60325" h="581660">
                <a:moveTo>
                  <a:pt x="0" y="0"/>
                </a:moveTo>
                <a:lnTo>
                  <a:pt x="60230" y="0"/>
                </a:lnTo>
                <a:lnTo>
                  <a:pt x="60230" y="581346"/>
                </a:lnTo>
                <a:lnTo>
                  <a:pt x="0" y="581346"/>
                </a:lnTo>
                <a:lnTo>
                  <a:pt x="0" y="0"/>
                </a:lnTo>
                <a:close/>
              </a:path>
            </a:pathLst>
          </a:custGeom>
          <a:solidFill>
            <a:schemeClr val="tx2"/>
          </a:solidFill>
          <a:ln w="9525">
            <a:noFill/>
          </a:ln>
        </p:spPr>
        <p:txBody>
          <a:bodyPr wrap="square" lIns="0" tIns="0" rIns="0" bIns="0" rtlCol="0"/>
          <a:lstStyle/>
          <a:p>
            <a:endParaRPr dirty="0"/>
          </a:p>
        </p:txBody>
      </p:sp>
      <p:sp>
        <p:nvSpPr>
          <p:cNvPr id="137" name="object 137"/>
          <p:cNvSpPr/>
          <p:nvPr/>
        </p:nvSpPr>
        <p:spPr>
          <a:xfrm>
            <a:off x="8848552" y="2749537"/>
            <a:ext cx="60325" cy="617855"/>
          </a:xfrm>
          <a:custGeom>
            <a:avLst/>
            <a:gdLst/>
            <a:ahLst/>
            <a:cxnLst/>
            <a:rect l="l" t="t" r="r" b="b"/>
            <a:pathLst>
              <a:path w="60325" h="617854">
                <a:moveTo>
                  <a:pt x="60229" y="0"/>
                </a:moveTo>
                <a:lnTo>
                  <a:pt x="0" y="0"/>
                </a:lnTo>
                <a:lnTo>
                  <a:pt x="0" y="617556"/>
                </a:lnTo>
                <a:lnTo>
                  <a:pt x="60229" y="617556"/>
                </a:lnTo>
                <a:lnTo>
                  <a:pt x="60229" y="0"/>
                </a:lnTo>
                <a:close/>
              </a:path>
            </a:pathLst>
          </a:custGeom>
          <a:solidFill>
            <a:schemeClr val="tx2"/>
          </a:solidFill>
          <a:ln>
            <a:noFill/>
          </a:ln>
        </p:spPr>
        <p:txBody>
          <a:bodyPr wrap="square" lIns="0" tIns="0" rIns="0" bIns="0" rtlCol="0"/>
          <a:lstStyle/>
          <a:p>
            <a:endParaRPr dirty="0"/>
          </a:p>
        </p:txBody>
      </p:sp>
      <p:sp>
        <p:nvSpPr>
          <p:cNvPr id="138" name="object 138"/>
          <p:cNvSpPr/>
          <p:nvPr/>
        </p:nvSpPr>
        <p:spPr>
          <a:xfrm>
            <a:off x="8848552" y="2749537"/>
            <a:ext cx="60325" cy="617855"/>
          </a:xfrm>
          <a:custGeom>
            <a:avLst/>
            <a:gdLst/>
            <a:ahLst/>
            <a:cxnLst/>
            <a:rect l="l" t="t" r="r" b="b"/>
            <a:pathLst>
              <a:path w="60325" h="617854">
                <a:moveTo>
                  <a:pt x="0" y="0"/>
                </a:moveTo>
                <a:lnTo>
                  <a:pt x="60230" y="0"/>
                </a:lnTo>
                <a:lnTo>
                  <a:pt x="60230" y="617557"/>
                </a:lnTo>
                <a:lnTo>
                  <a:pt x="0" y="617557"/>
                </a:lnTo>
                <a:lnTo>
                  <a:pt x="0" y="0"/>
                </a:lnTo>
                <a:close/>
              </a:path>
            </a:pathLst>
          </a:custGeom>
          <a:solidFill>
            <a:schemeClr val="tx2"/>
          </a:solidFill>
          <a:ln w="9525">
            <a:noFill/>
          </a:ln>
        </p:spPr>
        <p:txBody>
          <a:bodyPr wrap="square" lIns="0" tIns="0" rIns="0" bIns="0" rtlCol="0"/>
          <a:lstStyle/>
          <a:p>
            <a:endParaRPr dirty="0"/>
          </a:p>
        </p:txBody>
      </p:sp>
      <p:sp>
        <p:nvSpPr>
          <p:cNvPr id="139" name="object 139"/>
          <p:cNvSpPr/>
          <p:nvPr/>
        </p:nvSpPr>
        <p:spPr>
          <a:xfrm>
            <a:off x="8935906" y="2749537"/>
            <a:ext cx="60325" cy="629285"/>
          </a:xfrm>
          <a:custGeom>
            <a:avLst/>
            <a:gdLst/>
            <a:ahLst/>
            <a:cxnLst/>
            <a:rect l="l" t="t" r="r" b="b"/>
            <a:pathLst>
              <a:path w="60325" h="629285">
                <a:moveTo>
                  <a:pt x="60229" y="0"/>
                </a:moveTo>
                <a:lnTo>
                  <a:pt x="0" y="0"/>
                </a:lnTo>
                <a:lnTo>
                  <a:pt x="0" y="629037"/>
                </a:lnTo>
                <a:lnTo>
                  <a:pt x="60229" y="629037"/>
                </a:lnTo>
                <a:lnTo>
                  <a:pt x="60229" y="0"/>
                </a:lnTo>
                <a:close/>
              </a:path>
            </a:pathLst>
          </a:custGeom>
          <a:solidFill>
            <a:schemeClr val="tx2"/>
          </a:solidFill>
          <a:ln>
            <a:noFill/>
          </a:ln>
        </p:spPr>
        <p:txBody>
          <a:bodyPr wrap="square" lIns="0" tIns="0" rIns="0" bIns="0" rtlCol="0"/>
          <a:lstStyle/>
          <a:p>
            <a:endParaRPr dirty="0"/>
          </a:p>
        </p:txBody>
      </p:sp>
      <p:sp>
        <p:nvSpPr>
          <p:cNvPr id="140" name="object 140"/>
          <p:cNvSpPr/>
          <p:nvPr/>
        </p:nvSpPr>
        <p:spPr>
          <a:xfrm>
            <a:off x="8935906" y="2749537"/>
            <a:ext cx="60325" cy="629285"/>
          </a:xfrm>
          <a:custGeom>
            <a:avLst/>
            <a:gdLst/>
            <a:ahLst/>
            <a:cxnLst/>
            <a:rect l="l" t="t" r="r" b="b"/>
            <a:pathLst>
              <a:path w="60325" h="629285">
                <a:moveTo>
                  <a:pt x="0" y="0"/>
                </a:moveTo>
                <a:lnTo>
                  <a:pt x="60230" y="0"/>
                </a:lnTo>
                <a:lnTo>
                  <a:pt x="60230" y="629038"/>
                </a:lnTo>
                <a:lnTo>
                  <a:pt x="0" y="629038"/>
                </a:lnTo>
                <a:lnTo>
                  <a:pt x="0" y="0"/>
                </a:lnTo>
                <a:close/>
              </a:path>
            </a:pathLst>
          </a:custGeom>
          <a:solidFill>
            <a:schemeClr val="tx2"/>
          </a:solidFill>
          <a:ln w="9525">
            <a:noFill/>
          </a:ln>
        </p:spPr>
        <p:txBody>
          <a:bodyPr wrap="square" lIns="0" tIns="0" rIns="0" bIns="0" rtlCol="0"/>
          <a:lstStyle/>
          <a:p>
            <a:endParaRPr dirty="0"/>
          </a:p>
        </p:txBody>
      </p:sp>
      <p:sp>
        <p:nvSpPr>
          <p:cNvPr id="141" name="object 141"/>
          <p:cNvSpPr/>
          <p:nvPr/>
        </p:nvSpPr>
        <p:spPr>
          <a:xfrm>
            <a:off x="9017570" y="2749537"/>
            <a:ext cx="60325" cy="629285"/>
          </a:xfrm>
          <a:custGeom>
            <a:avLst/>
            <a:gdLst/>
            <a:ahLst/>
            <a:cxnLst/>
            <a:rect l="l" t="t" r="r" b="b"/>
            <a:pathLst>
              <a:path w="60325" h="629285">
                <a:moveTo>
                  <a:pt x="60229" y="0"/>
                </a:moveTo>
                <a:lnTo>
                  <a:pt x="0" y="0"/>
                </a:lnTo>
                <a:lnTo>
                  <a:pt x="0" y="629037"/>
                </a:lnTo>
                <a:lnTo>
                  <a:pt x="60229" y="629037"/>
                </a:lnTo>
                <a:lnTo>
                  <a:pt x="60229" y="0"/>
                </a:lnTo>
                <a:close/>
              </a:path>
            </a:pathLst>
          </a:custGeom>
          <a:solidFill>
            <a:schemeClr val="tx2"/>
          </a:solidFill>
          <a:ln>
            <a:noFill/>
          </a:ln>
        </p:spPr>
        <p:txBody>
          <a:bodyPr wrap="square" lIns="0" tIns="0" rIns="0" bIns="0" rtlCol="0"/>
          <a:lstStyle/>
          <a:p>
            <a:endParaRPr dirty="0"/>
          </a:p>
        </p:txBody>
      </p:sp>
      <p:sp>
        <p:nvSpPr>
          <p:cNvPr id="142" name="object 142"/>
          <p:cNvSpPr/>
          <p:nvPr/>
        </p:nvSpPr>
        <p:spPr>
          <a:xfrm>
            <a:off x="9017570" y="2749537"/>
            <a:ext cx="60325" cy="629285"/>
          </a:xfrm>
          <a:custGeom>
            <a:avLst/>
            <a:gdLst/>
            <a:ahLst/>
            <a:cxnLst/>
            <a:rect l="l" t="t" r="r" b="b"/>
            <a:pathLst>
              <a:path w="60325" h="629285">
                <a:moveTo>
                  <a:pt x="0" y="0"/>
                </a:moveTo>
                <a:lnTo>
                  <a:pt x="60230" y="0"/>
                </a:lnTo>
                <a:lnTo>
                  <a:pt x="60230" y="629038"/>
                </a:lnTo>
                <a:lnTo>
                  <a:pt x="0" y="629038"/>
                </a:lnTo>
                <a:lnTo>
                  <a:pt x="0" y="0"/>
                </a:lnTo>
                <a:close/>
              </a:path>
            </a:pathLst>
          </a:custGeom>
          <a:solidFill>
            <a:schemeClr val="tx2"/>
          </a:solidFill>
          <a:ln w="9525">
            <a:noFill/>
          </a:ln>
        </p:spPr>
        <p:txBody>
          <a:bodyPr wrap="square" lIns="0" tIns="0" rIns="0" bIns="0" rtlCol="0"/>
          <a:lstStyle/>
          <a:p>
            <a:endParaRPr dirty="0"/>
          </a:p>
        </p:txBody>
      </p:sp>
      <p:sp>
        <p:nvSpPr>
          <p:cNvPr id="143" name="object 143"/>
          <p:cNvSpPr/>
          <p:nvPr/>
        </p:nvSpPr>
        <p:spPr>
          <a:xfrm>
            <a:off x="9103688" y="2749537"/>
            <a:ext cx="60325" cy="668655"/>
          </a:xfrm>
          <a:custGeom>
            <a:avLst/>
            <a:gdLst/>
            <a:ahLst/>
            <a:cxnLst/>
            <a:rect l="l" t="t" r="r" b="b"/>
            <a:pathLst>
              <a:path w="60325" h="668654">
                <a:moveTo>
                  <a:pt x="60229" y="0"/>
                </a:moveTo>
                <a:lnTo>
                  <a:pt x="0" y="0"/>
                </a:lnTo>
                <a:lnTo>
                  <a:pt x="0" y="668307"/>
                </a:lnTo>
                <a:lnTo>
                  <a:pt x="60229" y="668307"/>
                </a:lnTo>
                <a:lnTo>
                  <a:pt x="60229" y="0"/>
                </a:lnTo>
                <a:close/>
              </a:path>
            </a:pathLst>
          </a:custGeom>
          <a:solidFill>
            <a:schemeClr val="tx2"/>
          </a:solidFill>
          <a:ln>
            <a:noFill/>
          </a:ln>
        </p:spPr>
        <p:txBody>
          <a:bodyPr wrap="square" lIns="0" tIns="0" rIns="0" bIns="0" rtlCol="0"/>
          <a:lstStyle/>
          <a:p>
            <a:endParaRPr dirty="0"/>
          </a:p>
        </p:txBody>
      </p:sp>
      <p:sp>
        <p:nvSpPr>
          <p:cNvPr id="144" name="object 144"/>
          <p:cNvSpPr/>
          <p:nvPr/>
        </p:nvSpPr>
        <p:spPr>
          <a:xfrm>
            <a:off x="9103688" y="2749537"/>
            <a:ext cx="60325" cy="668655"/>
          </a:xfrm>
          <a:custGeom>
            <a:avLst/>
            <a:gdLst/>
            <a:ahLst/>
            <a:cxnLst/>
            <a:rect l="l" t="t" r="r" b="b"/>
            <a:pathLst>
              <a:path w="60325" h="668654">
                <a:moveTo>
                  <a:pt x="0" y="0"/>
                </a:moveTo>
                <a:lnTo>
                  <a:pt x="60230" y="0"/>
                </a:lnTo>
                <a:lnTo>
                  <a:pt x="60230" y="668308"/>
                </a:lnTo>
                <a:lnTo>
                  <a:pt x="0" y="668308"/>
                </a:lnTo>
                <a:lnTo>
                  <a:pt x="0" y="0"/>
                </a:lnTo>
                <a:close/>
              </a:path>
            </a:pathLst>
          </a:custGeom>
          <a:solidFill>
            <a:schemeClr val="tx2"/>
          </a:solidFill>
          <a:ln w="9525">
            <a:noFill/>
          </a:ln>
        </p:spPr>
        <p:txBody>
          <a:bodyPr wrap="square" lIns="0" tIns="0" rIns="0" bIns="0" rtlCol="0"/>
          <a:lstStyle/>
          <a:p>
            <a:endParaRPr dirty="0"/>
          </a:p>
        </p:txBody>
      </p:sp>
      <p:sp>
        <p:nvSpPr>
          <p:cNvPr id="145" name="object 145"/>
          <p:cNvSpPr/>
          <p:nvPr/>
        </p:nvSpPr>
        <p:spPr>
          <a:xfrm>
            <a:off x="9186301" y="2749537"/>
            <a:ext cx="60325" cy="687705"/>
          </a:xfrm>
          <a:custGeom>
            <a:avLst/>
            <a:gdLst/>
            <a:ahLst/>
            <a:cxnLst/>
            <a:rect l="l" t="t" r="r" b="b"/>
            <a:pathLst>
              <a:path w="60325" h="687704">
                <a:moveTo>
                  <a:pt x="60229" y="0"/>
                </a:moveTo>
                <a:lnTo>
                  <a:pt x="0" y="0"/>
                </a:lnTo>
                <a:lnTo>
                  <a:pt x="0" y="687489"/>
                </a:lnTo>
                <a:lnTo>
                  <a:pt x="60229" y="687489"/>
                </a:lnTo>
                <a:lnTo>
                  <a:pt x="60229" y="0"/>
                </a:lnTo>
                <a:close/>
              </a:path>
            </a:pathLst>
          </a:custGeom>
          <a:solidFill>
            <a:schemeClr val="tx2"/>
          </a:solidFill>
          <a:ln>
            <a:noFill/>
          </a:ln>
        </p:spPr>
        <p:txBody>
          <a:bodyPr wrap="square" lIns="0" tIns="0" rIns="0" bIns="0" rtlCol="0"/>
          <a:lstStyle/>
          <a:p>
            <a:endParaRPr dirty="0"/>
          </a:p>
        </p:txBody>
      </p:sp>
      <p:sp>
        <p:nvSpPr>
          <p:cNvPr id="146" name="object 146"/>
          <p:cNvSpPr/>
          <p:nvPr/>
        </p:nvSpPr>
        <p:spPr>
          <a:xfrm>
            <a:off x="9186301" y="2749537"/>
            <a:ext cx="60325" cy="687705"/>
          </a:xfrm>
          <a:custGeom>
            <a:avLst/>
            <a:gdLst/>
            <a:ahLst/>
            <a:cxnLst/>
            <a:rect l="l" t="t" r="r" b="b"/>
            <a:pathLst>
              <a:path w="60325" h="687704">
                <a:moveTo>
                  <a:pt x="0" y="0"/>
                </a:moveTo>
                <a:lnTo>
                  <a:pt x="60230" y="0"/>
                </a:lnTo>
                <a:lnTo>
                  <a:pt x="60230" y="687490"/>
                </a:lnTo>
                <a:lnTo>
                  <a:pt x="0" y="687490"/>
                </a:lnTo>
                <a:lnTo>
                  <a:pt x="0" y="0"/>
                </a:lnTo>
                <a:close/>
              </a:path>
            </a:pathLst>
          </a:custGeom>
          <a:solidFill>
            <a:schemeClr val="tx2"/>
          </a:solidFill>
          <a:ln w="9525">
            <a:noFill/>
          </a:ln>
        </p:spPr>
        <p:txBody>
          <a:bodyPr wrap="square" lIns="0" tIns="0" rIns="0" bIns="0" rtlCol="0"/>
          <a:lstStyle/>
          <a:p>
            <a:endParaRPr dirty="0"/>
          </a:p>
        </p:txBody>
      </p:sp>
      <p:sp>
        <p:nvSpPr>
          <p:cNvPr id="147" name="object 147"/>
          <p:cNvSpPr/>
          <p:nvPr/>
        </p:nvSpPr>
        <p:spPr>
          <a:xfrm>
            <a:off x="9268568" y="2749537"/>
            <a:ext cx="60325" cy="695960"/>
          </a:xfrm>
          <a:custGeom>
            <a:avLst/>
            <a:gdLst/>
            <a:ahLst/>
            <a:cxnLst/>
            <a:rect l="l" t="t" r="r" b="b"/>
            <a:pathLst>
              <a:path w="60325" h="695960">
                <a:moveTo>
                  <a:pt x="60229" y="0"/>
                </a:moveTo>
                <a:lnTo>
                  <a:pt x="0" y="0"/>
                </a:lnTo>
                <a:lnTo>
                  <a:pt x="0" y="695839"/>
                </a:lnTo>
                <a:lnTo>
                  <a:pt x="60229" y="695839"/>
                </a:lnTo>
                <a:lnTo>
                  <a:pt x="60229" y="0"/>
                </a:lnTo>
                <a:close/>
              </a:path>
            </a:pathLst>
          </a:custGeom>
          <a:solidFill>
            <a:schemeClr val="tx2"/>
          </a:solidFill>
          <a:ln>
            <a:noFill/>
          </a:ln>
        </p:spPr>
        <p:txBody>
          <a:bodyPr wrap="square" lIns="0" tIns="0" rIns="0" bIns="0" rtlCol="0"/>
          <a:lstStyle/>
          <a:p>
            <a:endParaRPr dirty="0"/>
          </a:p>
        </p:txBody>
      </p:sp>
      <p:sp>
        <p:nvSpPr>
          <p:cNvPr id="148" name="object 148"/>
          <p:cNvSpPr/>
          <p:nvPr/>
        </p:nvSpPr>
        <p:spPr>
          <a:xfrm>
            <a:off x="9268568" y="2749537"/>
            <a:ext cx="60325" cy="695960"/>
          </a:xfrm>
          <a:custGeom>
            <a:avLst/>
            <a:gdLst/>
            <a:ahLst/>
            <a:cxnLst/>
            <a:rect l="l" t="t" r="r" b="b"/>
            <a:pathLst>
              <a:path w="60325" h="695960">
                <a:moveTo>
                  <a:pt x="0" y="0"/>
                </a:moveTo>
                <a:lnTo>
                  <a:pt x="60230" y="0"/>
                </a:lnTo>
                <a:lnTo>
                  <a:pt x="60230" y="695840"/>
                </a:lnTo>
                <a:lnTo>
                  <a:pt x="0" y="695840"/>
                </a:lnTo>
                <a:lnTo>
                  <a:pt x="0" y="0"/>
                </a:lnTo>
                <a:close/>
              </a:path>
            </a:pathLst>
          </a:custGeom>
          <a:solidFill>
            <a:schemeClr val="tx2"/>
          </a:solidFill>
          <a:ln w="9525">
            <a:noFill/>
          </a:ln>
        </p:spPr>
        <p:txBody>
          <a:bodyPr wrap="square" lIns="0" tIns="0" rIns="0" bIns="0" rtlCol="0"/>
          <a:lstStyle/>
          <a:p>
            <a:endParaRPr dirty="0"/>
          </a:p>
        </p:txBody>
      </p:sp>
      <p:sp>
        <p:nvSpPr>
          <p:cNvPr id="149" name="object 149"/>
          <p:cNvSpPr/>
          <p:nvPr/>
        </p:nvSpPr>
        <p:spPr>
          <a:xfrm>
            <a:off x="9349705" y="2749537"/>
            <a:ext cx="60325" cy="713105"/>
          </a:xfrm>
          <a:custGeom>
            <a:avLst/>
            <a:gdLst/>
            <a:ahLst/>
            <a:cxnLst/>
            <a:rect l="l" t="t" r="r" b="b"/>
            <a:pathLst>
              <a:path w="60325" h="713104">
                <a:moveTo>
                  <a:pt x="60229" y="0"/>
                </a:moveTo>
                <a:lnTo>
                  <a:pt x="0" y="0"/>
                </a:lnTo>
                <a:lnTo>
                  <a:pt x="0" y="712863"/>
                </a:lnTo>
                <a:lnTo>
                  <a:pt x="60229" y="712863"/>
                </a:lnTo>
                <a:lnTo>
                  <a:pt x="60229" y="0"/>
                </a:lnTo>
                <a:close/>
              </a:path>
            </a:pathLst>
          </a:custGeom>
          <a:solidFill>
            <a:schemeClr val="tx2"/>
          </a:solidFill>
          <a:ln>
            <a:noFill/>
          </a:ln>
        </p:spPr>
        <p:txBody>
          <a:bodyPr wrap="square" lIns="0" tIns="0" rIns="0" bIns="0" rtlCol="0"/>
          <a:lstStyle/>
          <a:p>
            <a:endParaRPr dirty="0"/>
          </a:p>
        </p:txBody>
      </p:sp>
      <p:sp>
        <p:nvSpPr>
          <p:cNvPr id="150" name="object 150"/>
          <p:cNvSpPr/>
          <p:nvPr/>
        </p:nvSpPr>
        <p:spPr>
          <a:xfrm>
            <a:off x="9349705" y="2749537"/>
            <a:ext cx="60325" cy="713105"/>
          </a:xfrm>
          <a:custGeom>
            <a:avLst/>
            <a:gdLst/>
            <a:ahLst/>
            <a:cxnLst/>
            <a:rect l="l" t="t" r="r" b="b"/>
            <a:pathLst>
              <a:path w="60325" h="713104">
                <a:moveTo>
                  <a:pt x="0" y="0"/>
                </a:moveTo>
                <a:lnTo>
                  <a:pt x="60230" y="0"/>
                </a:lnTo>
                <a:lnTo>
                  <a:pt x="60230" y="712864"/>
                </a:lnTo>
                <a:lnTo>
                  <a:pt x="0" y="712864"/>
                </a:lnTo>
                <a:lnTo>
                  <a:pt x="0" y="0"/>
                </a:lnTo>
                <a:close/>
              </a:path>
            </a:pathLst>
          </a:custGeom>
          <a:solidFill>
            <a:schemeClr val="tx2"/>
          </a:solidFill>
          <a:ln w="9525">
            <a:noFill/>
          </a:ln>
        </p:spPr>
        <p:txBody>
          <a:bodyPr wrap="square" lIns="0" tIns="0" rIns="0" bIns="0" rtlCol="0"/>
          <a:lstStyle/>
          <a:p>
            <a:endParaRPr dirty="0"/>
          </a:p>
        </p:txBody>
      </p:sp>
      <p:sp>
        <p:nvSpPr>
          <p:cNvPr id="151" name="object 151"/>
          <p:cNvSpPr/>
          <p:nvPr/>
        </p:nvSpPr>
        <p:spPr>
          <a:xfrm>
            <a:off x="9426933" y="2749537"/>
            <a:ext cx="60325" cy="728345"/>
          </a:xfrm>
          <a:custGeom>
            <a:avLst/>
            <a:gdLst/>
            <a:ahLst/>
            <a:cxnLst/>
            <a:rect l="l" t="t" r="r" b="b"/>
            <a:pathLst>
              <a:path w="60325" h="728345">
                <a:moveTo>
                  <a:pt x="60229" y="0"/>
                </a:moveTo>
                <a:lnTo>
                  <a:pt x="0" y="0"/>
                </a:lnTo>
                <a:lnTo>
                  <a:pt x="0" y="728197"/>
                </a:lnTo>
                <a:lnTo>
                  <a:pt x="60229" y="728197"/>
                </a:lnTo>
                <a:lnTo>
                  <a:pt x="60229" y="0"/>
                </a:lnTo>
                <a:close/>
              </a:path>
            </a:pathLst>
          </a:custGeom>
          <a:solidFill>
            <a:schemeClr val="tx2"/>
          </a:solidFill>
          <a:ln>
            <a:noFill/>
          </a:ln>
        </p:spPr>
        <p:txBody>
          <a:bodyPr wrap="square" lIns="0" tIns="0" rIns="0" bIns="0" rtlCol="0"/>
          <a:lstStyle/>
          <a:p>
            <a:endParaRPr dirty="0"/>
          </a:p>
        </p:txBody>
      </p:sp>
      <p:sp>
        <p:nvSpPr>
          <p:cNvPr id="152" name="object 152"/>
          <p:cNvSpPr/>
          <p:nvPr/>
        </p:nvSpPr>
        <p:spPr>
          <a:xfrm>
            <a:off x="9426933" y="2749537"/>
            <a:ext cx="60325" cy="728345"/>
          </a:xfrm>
          <a:custGeom>
            <a:avLst/>
            <a:gdLst/>
            <a:ahLst/>
            <a:cxnLst/>
            <a:rect l="l" t="t" r="r" b="b"/>
            <a:pathLst>
              <a:path w="60325" h="728345">
                <a:moveTo>
                  <a:pt x="0" y="0"/>
                </a:moveTo>
                <a:lnTo>
                  <a:pt x="60230" y="0"/>
                </a:lnTo>
                <a:lnTo>
                  <a:pt x="60230" y="728198"/>
                </a:lnTo>
                <a:lnTo>
                  <a:pt x="0" y="728198"/>
                </a:lnTo>
                <a:lnTo>
                  <a:pt x="0" y="0"/>
                </a:lnTo>
                <a:close/>
              </a:path>
            </a:pathLst>
          </a:custGeom>
          <a:solidFill>
            <a:schemeClr val="tx2"/>
          </a:solidFill>
          <a:ln w="9525">
            <a:noFill/>
          </a:ln>
        </p:spPr>
        <p:txBody>
          <a:bodyPr wrap="square" lIns="0" tIns="0" rIns="0" bIns="0" rtlCol="0"/>
          <a:lstStyle/>
          <a:p>
            <a:endParaRPr dirty="0"/>
          </a:p>
        </p:txBody>
      </p:sp>
      <p:sp>
        <p:nvSpPr>
          <p:cNvPr id="153" name="object 153"/>
          <p:cNvSpPr/>
          <p:nvPr/>
        </p:nvSpPr>
        <p:spPr>
          <a:xfrm>
            <a:off x="9509570" y="2749536"/>
            <a:ext cx="60325" cy="741045"/>
          </a:xfrm>
          <a:custGeom>
            <a:avLst/>
            <a:gdLst/>
            <a:ahLst/>
            <a:cxnLst/>
            <a:rect l="l" t="t" r="r" b="b"/>
            <a:pathLst>
              <a:path w="60325" h="741045">
                <a:moveTo>
                  <a:pt x="60229" y="0"/>
                </a:moveTo>
                <a:lnTo>
                  <a:pt x="0" y="0"/>
                </a:lnTo>
                <a:lnTo>
                  <a:pt x="0" y="741046"/>
                </a:lnTo>
                <a:lnTo>
                  <a:pt x="60229" y="741046"/>
                </a:lnTo>
                <a:lnTo>
                  <a:pt x="60229" y="0"/>
                </a:lnTo>
                <a:close/>
              </a:path>
            </a:pathLst>
          </a:custGeom>
          <a:solidFill>
            <a:schemeClr val="tx2"/>
          </a:solidFill>
          <a:ln>
            <a:noFill/>
          </a:ln>
        </p:spPr>
        <p:txBody>
          <a:bodyPr wrap="square" lIns="0" tIns="0" rIns="0" bIns="0" rtlCol="0"/>
          <a:lstStyle/>
          <a:p>
            <a:endParaRPr dirty="0"/>
          </a:p>
        </p:txBody>
      </p:sp>
      <p:sp>
        <p:nvSpPr>
          <p:cNvPr id="154" name="object 154"/>
          <p:cNvSpPr/>
          <p:nvPr/>
        </p:nvSpPr>
        <p:spPr>
          <a:xfrm>
            <a:off x="9509570" y="2749536"/>
            <a:ext cx="60325" cy="741045"/>
          </a:xfrm>
          <a:custGeom>
            <a:avLst/>
            <a:gdLst/>
            <a:ahLst/>
            <a:cxnLst/>
            <a:rect l="l" t="t" r="r" b="b"/>
            <a:pathLst>
              <a:path w="60325" h="741045">
                <a:moveTo>
                  <a:pt x="0" y="0"/>
                </a:moveTo>
                <a:lnTo>
                  <a:pt x="60230" y="0"/>
                </a:lnTo>
                <a:lnTo>
                  <a:pt x="60230" y="741046"/>
                </a:lnTo>
                <a:lnTo>
                  <a:pt x="0" y="741046"/>
                </a:lnTo>
                <a:lnTo>
                  <a:pt x="0" y="0"/>
                </a:lnTo>
                <a:close/>
              </a:path>
            </a:pathLst>
          </a:custGeom>
          <a:solidFill>
            <a:schemeClr val="tx2"/>
          </a:solidFill>
          <a:ln w="9525">
            <a:noFill/>
          </a:ln>
        </p:spPr>
        <p:txBody>
          <a:bodyPr wrap="square" lIns="0" tIns="0" rIns="0" bIns="0" rtlCol="0"/>
          <a:lstStyle/>
          <a:p>
            <a:endParaRPr dirty="0"/>
          </a:p>
        </p:txBody>
      </p:sp>
      <p:sp>
        <p:nvSpPr>
          <p:cNvPr id="155" name="object 155"/>
          <p:cNvSpPr/>
          <p:nvPr/>
        </p:nvSpPr>
        <p:spPr>
          <a:xfrm>
            <a:off x="9592933" y="2749536"/>
            <a:ext cx="60325" cy="748665"/>
          </a:xfrm>
          <a:custGeom>
            <a:avLst/>
            <a:gdLst/>
            <a:ahLst/>
            <a:cxnLst/>
            <a:rect l="l" t="t" r="r" b="b"/>
            <a:pathLst>
              <a:path w="60325" h="748664">
                <a:moveTo>
                  <a:pt x="60231" y="0"/>
                </a:moveTo>
                <a:lnTo>
                  <a:pt x="0" y="0"/>
                </a:lnTo>
                <a:lnTo>
                  <a:pt x="0" y="748352"/>
                </a:lnTo>
                <a:lnTo>
                  <a:pt x="60231" y="748352"/>
                </a:lnTo>
                <a:lnTo>
                  <a:pt x="60231" y="0"/>
                </a:lnTo>
                <a:close/>
              </a:path>
            </a:pathLst>
          </a:custGeom>
          <a:solidFill>
            <a:schemeClr val="tx2"/>
          </a:solidFill>
          <a:ln>
            <a:noFill/>
          </a:ln>
        </p:spPr>
        <p:txBody>
          <a:bodyPr wrap="square" lIns="0" tIns="0" rIns="0" bIns="0" rtlCol="0"/>
          <a:lstStyle/>
          <a:p>
            <a:endParaRPr dirty="0"/>
          </a:p>
        </p:txBody>
      </p:sp>
      <p:sp>
        <p:nvSpPr>
          <p:cNvPr id="156" name="object 156"/>
          <p:cNvSpPr/>
          <p:nvPr/>
        </p:nvSpPr>
        <p:spPr>
          <a:xfrm>
            <a:off x="9592933" y="2749536"/>
            <a:ext cx="60325" cy="748665"/>
          </a:xfrm>
          <a:custGeom>
            <a:avLst/>
            <a:gdLst/>
            <a:ahLst/>
            <a:cxnLst/>
            <a:rect l="l" t="t" r="r" b="b"/>
            <a:pathLst>
              <a:path w="60325" h="748664">
                <a:moveTo>
                  <a:pt x="0" y="0"/>
                </a:moveTo>
                <a:lnTo>
                  <a:pt x="60230" y="0"/>
                </a:lnTo>
                <a:lnTo>
                  <a:pt x="60230" y="748353"/>
                </a:lnTo>
                <a:lnTo>
                  <a:pt x="0" y="748353"/>
                </a:lnTo>
                <a:lnTo>
                  <a:pt x="0" y="0"/>
                </a:lnTo>
                <a:close/>
              </a:path>
            </a:pathLst>
          </a:custGeom>
          <a:solidFill>
            <a:schemeClr val="tx2"/>
          </a:solidFill>
          <a:ln w="9525">
            <a:noFill/>
          </a:ln>
        </p:spPr>
        <p:txBody>
          <a:bodyPr wrap="square" lIns="0" tIns="0" rIns="0" bIns="0" rtlCol="0"/>
          <a:lstStyle/>
          <a:p>
            <a:endParaRPr dirty="0"/>
          </a:p>
        </p:txBody>
      </p:sp>
      <p:sp>
        <p:nvSpPr>
          <p:cNvPr id="157" name="object 157"/>
          <p:cNvSpPr/>
          <p:nvPr/>
        </p:nvSpPr>
        <p:spPr>
          <a:xfrm>
            <a:off x="9671493" y="2749536"/>
            <a:ext cx="60325" cy="763905"/>
          </a:xfrm>
          <a:custGeom>
            <a:avLst/>
            <a:gdLst/>
            <a:ahLst/>
            <a:cxnLst/>
            <a:rect l="l" t="t" r="r" b="b"/>
            <a:pathLst>
              <a:path w="60325" h="763904">
                <a:moveTo>
                  <a:pt x="60229" y="0"/>
                </a:moveTo>
                <a:lnTo>
                  <a:pt x="0" y="0"/>
                </a:lnTo>
                <a:lnTo>
                  <a:pt x="0" y="763686"/>
                </a:lnTo>
                <a:lnTo>
                  <a:pt x="60229" y="763686"/>
                </a:lnTo>
                <a:lnTo>
                  <a:pt x="60229" y="0"/>
                </a:lnTo>
                <a:close/>
              </a:path>
            </a:pathLst>
          </a:custGeom>
          <a:solidFill>
            <a:schemeClr val="tx2"/>
          </a:solidFill>
          <a:ln>
            <a:noFill/>
          </a:ln>
        </p:spPr>
        <p:txBody>
          <a:bodyPr wrap="square" lIns="0" tIns="0" rIns="0" bIns="0" rtlCol="0"/>
          <a:lstStyle/>
          <a:p>
            <a:endParaRPr dirty="0"/>
          </a:p>
        </p:txBody>
      </p:sp>
      <p:sp>
        <p:nvSpPr>
          <p:cNvPr id="158" name="object 158"/>
          <p:cNvSpPr/>
          <p:nvPr/>
        </p:nvSpPr>
        <p:spPr>
          <a:xfrm>
            <a:off x="9671493" y="2749536"/>
            <a:ext cx="60325" cy="763905"/>
          </a:xfrm>
          <a:custGeom>
            <a:avLst/>
            <a:gdLst/>
            <a:ahLst/>
            <a:cxnLst/>
            <a:rect l="l" t="t" r="r" b="b"/>
            <a:pathLst>
              <a:path w="60325" h="763904">
                <a:moveTo>
                  <a:pt x="0" y="0"/>
                </a:moveTo>
                <a:lnTo>
                  <a:pt x="60230" y="0"/>
                </a:lnTo>
                <a:lnTo>
                  <a:pt x="60230" y="763687"/>
                </a:lnTo>
                <a:lnTo>
                  <a:pt x="0" y="763687"/>
                </a:lnTo>
                <a:lnTo>
                  <a:pt x="0" y="0"/>
                </a:lnTo>
                <a:close/>
              </a:path>
            </a:pathLst>
          </a:custGeom>
          <a:solidFill>
            <a:schemeClr val="tx2"/>
          </a:solidFill>
          <a:ln w="9525">
            <a:noFill/>
          </a:ln>
        </p:spPr>
        <p:txBody>
          <a:bodyPr wrap="square" lIns="0" tIns="0" rIns="0" bIns="0" rtlCol="0"/>
          <a:lstStyle/>
          <a:p>
            <a:endParaRPr dirty="0"/>
          </a:p>
        </p:txBody>
      </p:sp>
      <p:sp>
        <p:nvSpPr>
          <p:cNvPr id="159" name="object 159"/>
          <p:cNvSpPr/>
          <p:nvPr/>
        </p:nvSpPr>
        <p:spPr>
          <a:xfrm>
            <a:off x="9752280" y="2749534"/>
            <a:ext cx="60325" cy="784225"/>
          </a:xfrm>
          <a:custGeom>
            <a:avLst/>
            <a:gdLst/>
            <a:ahLst/>
            <a:cxnLst/>
            <a:rect l="l" t="t" r="r" b="b"/>
            <a:pathLst>
              <a:path w="60325" h="784225">
                <a:moveTo>
                  <a:pt x="60229" y="0"/>
                </a:moveTo>
                <a:lnTo>
                  <a:pt x="0" y="0"/>
                </a:lnTo>
                <a:lnTo>
                  <a:pt x="0" y="784152"/>
                </a:lnTo>
                <a:lnTo>
                  <a:pt x="60229" y="784152"/>
                </a:lnTo>
                <a:lnTo>
                  <a:pt x="60229" y="0"/>
                </a:lnTo>
                <a:close/>
              </a:path>
            </a:pathLst>
          </a:custGeom>
          <a:solidFill>
            <a:schemeClr val="tx2"/>
          </a:solidFill>
          <a:ln>
            <a:noFill/>
          </a:ln>
        </p:spPr>
        <p:txBody>
          <a:bodyPr wrap="square" lIns="0" tIns="0" rIns="0" bIns="0" rtlCol="0"/>
          <a:lstStyle/>
          <a:p>
            <a:endParaRPr dirty="0"/>
          </a:p>
        </p:txBody>
      </p:sp>
      <p:sp>
        <p:nvSpPr>
          <p:cNvPr id="160" name="object 160"/>
          <p:cNvSpPr/>
          <p:nvPr/>
        </p:nvSpPr>
        <p:spPr>
          <a:xfrm>
            <a:off x="9752280" y="2749534"/>
            <a:ext cx="60325" cy="784225"/>
          </a:xfrm>
          <a:custGeom>
            <a:avLst/>
            <a:gdLst/>
            <a:ahLst/>
            <a:cxnLst/>
            <a:rect l="l" t="t" r="r" b="b"/>
            <a:pathLst>
              <a:path w="60325" h="784225">
                <a:moveTo>
                  <a:pt x="0" y="0"/>
                </a:moveTo>
                <a:lnTo>
                  <a:pt x="60230" y="0"/>
                </a:lnTo>
                <a:lnTo>
                  <a:pt x="60230" y="784153"/>
                </a:lnTo>
                <a:lnTo>
                  <a:pt x="0" y="784153"/>
                </a:lnTo>
                <a:lnTo>
                  <a:pt x="0" y="0"/>
                </a:lnTo>
                <a:close/>
              </a:path>
            </a:pathLst>
          </a:custGeom>
          <a:solidFill>
            <a:schemeClr val="tx2"/>
          </a:solidFill>
          <a:ln w="9525">
            <a:noFill/>
          </a:ln>
        </p:spPr>
        <p:txBody>
          <a:bodyPr wrap="square" lIns="0" tIns="0" rIns="0" bIns="0" rtlCol="0"/>
          <a:lstStyle/>
          <a:p>
            <a:endParaRPr dirty="0"/>
          </a:p>
        </p:txBody>
      </p:sp>
      <p:sp>
        <p:nvSpPr>
          <p:cNvPr id="161" name="object 161"/>
          <p:cNvSpPr/>
          <p:nvPr/>
        </p:nvSpPr>
        <p:spPr>
          <a:xfrm>
            <a:off x="9836083" y="2749534"/>
            <a:ext cx="60325" cy="802005"/>
          </a:xfrm>
          <a:custGeom>
            <a:avLst/>
            <a:gdLst/>
            <a:ahLst/>
            <a:cxnLst/>
            <a:rect l="l" t="t" r="r" b="b"/>
            <a:pathLst>
              <a:path w="60325" h="802004">
                <a:moveTo>
                  <a:pt x="60229" y="0"/>
                </a:moveTo>
                <a:lnTo>
                  <a:pt x="0" y="0"/>
                </a:lnTo>
                <a:lnTo>
                  <a:pt x="0" y="801909"/>
                </a:lnTo>
                <a:lnTo>
                  <a:pt x="60229" y="801909"/>
                </a:lnTo>
                <a:lnTo>
                  <a:pt x="60229" y="0"/>
                </a:lnTo>
                <a:close/>
              </a:path>
            </a:pathLst>
          </a:custGeom>
          <a:solidFill>
            <a:schemeClr val="tx2"/>
          </a:solidFill>
          <a:ln>
            <a:noFill/>
          </a:ln>
        </p:spPr>
        <p:txBody>
          <a:bodyPr wrap="square" lIns="0" tIns="0" rIns="0" bIns="0" rtlCol="0"/>
          <a:lstStyle/>
          <a:p>
            <a:endParaRPr dirty="0"/>
          </a:p>
        </p:txBody>
      </p:sp>
      <p:sp>
        <p:nvSpPr>
          <p:cNvPr id="162" name="object 162"/>
          <p:cNvSpPr/>
          <p:nvPr/>
        </p:nvSpPr>
        <p:spPr>
          <a:xfrm>
            <a:off x="9836083" y="2749534"/>
            <a:ext cx="60325" cy="802005"/>
          </a:xfrm>
          <a:custGeom>
            <a:avLst/>
            <a:gdLst/>
            <a:ahLst/>
            <a:cxnLst/>
            <a:rect l="l" t="t" r="r" b="b"/>
            <a:pathLst>
              <a:path w="60325" h="802004">
                <a:moveTo>
                  <a:pt x="0" y="0"/>
                </a:moveTo>
                <a:lnTo>
                  <a:pt x="60230" y="0"/>
                </a:lnTo>
                <a:lnTo>
                  <a:pt x="60230" y="801910"/>
                </a:lnTo>
                <a:lnTo>
                  <a:pt x="0" y="801910"/>
                </a:lnTo>
                <a:lnTo>
                  <a:pt x="0" y="0"/>
                </a:lnTo>
                <a:close/>
              </a:path>
            </a:pathLst>
          </a:custGeom>
          <a:solidFill>
            <a:schemeClr val="tx2"/>
          </a:solidFill>
          <a:ln w="9525">
            <a:noFill/>
          </a:ln>
        </p:spPr>
        <p:txBody>
          <a:bodyPr wrap="square" lIns="0" tIns="0" rIns="0" bIns="0" rtlCol="0"/>
          <a:lstStyle/>
          <a:p>
            <a:endParaRPr dirty="0"/>
          </a:p>
        </p:txBody>
      </p:sp>
      <p:sp>
        <p:nvSpPr>
          <p:cNvPr id="163" name="object 163"/>
          <p:cNvSpPr/>
          <p:nvPr/>
        </p:nvSpPr>
        <p:spPr>
          <a:xfrm>
            <a:off x="9911156" y="2749534"/>
            <a:ext cx="60325" cy="802005"/>
          </a:xfrm>
          <a:custGeom>
            <a:avLst/>
            <a:gdLst/>
            <a:ahLst/>
            <a:cxnLst/>
            <a:rect l="l" t="t" r="r" b="b"/>
            <a:pathLst>
              <a:path w="60325" h="802004">
                <a:moveTo>
                  <a:pt x="60229" y="0"/>
                </a:moveTo>
                <a:lnTo>
                  <a:pt x="0" y="0"/>
                </a:lnTo>
                <a:lnTo>
                  <a:pt x="0" y="801909"/>
                </a:lnTo>
                <a:lnTo>
                  <a:pt x="60229" y="801909"/>
                </a:lnTo>
                <a:lnTo>
                  <a:pt x="60229" y="0"/>
                </a:lnTo>
                <a:close/>
              </a:path>
            </a:pathLst>
          </a:custGeom>
          <a:solidFill>
            <a:schemeClr val="tx2"/>
          </a:solidFill>
          <a:ln>
            <a:noFill/>
          </a:ln>
        </p:spPr>
        <p:txBody>
          <a:bodyPr wrap="square" lIns="0" tIns="0" rIns="0" bIns="0" rtlCol="0"/>
          <a:lstStyle/>
          <a:p>
            <a:endParaRPr dirty="0"/>
          </a:p>
        </p:txBody>
      </p:sp>
      <p:sp>
        <p:nvSpPr>
          <p:cNvPr id="164" name="object 164"/>
          <p:cNvSpPr/>
          <p:nvPr/>
        </p:nvSpPr>
        <p:spPr>
          <a:xfrm>
            <a:off x="9911156" y="2749534"/>
            <a:ext cx="60325" cy="802005"/>
          </a:xfrm>
          <a:custGeom>
            <a:avLst/>
            <a:gdLst/>
            <a:ahLst/>
            <a:cxnLst/>
            <a:rect l="l" t="t" r="r" b="b"/>
            <a:pathLst>
              <a:path w="60325" h="802004">
                <a:moveTo>
                  <a:pt x="0" y="0"/>
                </a:moveTo>
                <a:lnTo>
                  <a:pt x="60230" y="0"/>
                </a:lnTo>
                <a:lnTo>
                  <a:pt x="60230" y="801910"/>
                </a:lnTo>
                <a:lnTo>
                  <a:pt x="0" y="801910"/>
                </a:lnTo>
                <a:lnTo>
                  <a:pt x="0" y="0"/>
                </a:lnTo>
                <a:close/>
              </a:path>
            </a:pathLst>
          </a:custGeom>
          <a:solidFill>
            <a:schemeClr val="tx2"/>
          </a:solidFill>
          <a:ln w="9525">
            <a:noFill/>
          </a:ln>
        </p:spPr>
        <p:txBody>
          <a:bodyPr wrap="square" lIns="0" tIns="0" rIns="0" bIns="0" rtlCol="0"/>
          <a:lstStyle/>
          <a:p>
            <a:endParaRPr dirty="0"/>
          </a:p>
        </p:txBody>
      </p:sp>
      <p:sp>
        <p:nvSpPr>
          <p:cNvPr id="165" name="object 165"/>
          <p:cNvSpPr/>
          <p:nvPr/>
        </p:nvSpPr>
        <p:spPr>
          <a:xfrm>
            <a:off x="9991056" y="2749534"/>
            <a:ext cx="60325" cy="802005"/>
          </a:xfrm>
          <a:custGeom>
            <a:avLst/>
            <a:gdLst/>
            <a:ahLst/>
            <a:cxnLst/>
            <a:rect l="l" t="t" r="r" b="b"/>
            <a:pathLst>
              <a:path w="60325" h="802004">
                <a:moveTo>
                  <a:pt x="60231" y="0"/>
                </a:moveTo>
                <a:lnTo>
                  <a:pt x="0" y="0"/>
                </a:lnTo>
                <a:lnTo>
                  <a:pt x="0" y="801909"/>
                </a:lnTo>
                <a:lnTo>
                  <a:pt x="60231" y="801909"/>
                </a:lnTo>
                <a:lnTo>
                  <a:pt x="60231" y="0"/>
                </a:lnTo>
                <a:close/>
              </a:path>
            </a:pathLst>
          </a:custGeom>
          <a:solidFill>
            <a:schemeClr val="tx2"/>
          </a:solidFill>
          <a:ln>
            <a:noFill/>
          </a:ln>
        </p:spPr>
        <p:txBody>
          <a:bodyPr wrap="square" lIns="0" tIns="0" rIns="0" bIns="0" rtlCol="0"/>
          <a:lstStyle/>
          <a:p>
            <a:endParaRPr dirty="0"/>
          </a:p>
        </p:txBody>
      </p:sp>
      <p:sp>
        <p:nvSpPr>
          <p:cNvPr id="166" name="object 166"/>
          <p:cNvSpPr/>
          <p:nvPr/>
        </p:nvSpPr>
        <p:spPr>
          <a:xfrm>
            <a:off x="9991056" y="2749534"/>
            <a:ext cx="60325" cy="802005"/>
          </a:xfrm>
          <a:custGeom>
            <a:avLst/>
            <a:gdLst/>
            <a:ahLst/>
            <a:cxnLst/>
            <a:rect l="l" t="t" r="r" b="b"/>
            <a:pathLst>
              <a:path w="60325" h="802004">
                <a:moveTo>
                  <a:pt x="0" y="0"/>
                </a:moveTo>
                <a:lnTo>
                  <a:pt x="60230" y="0"/>
                </a:lnTo>
                <a:lnTo>
                  <a:pt x="60230" y="801910"/>
                </a:lnTo>
                <a:lnTo>
                  <a:pt x="0" y="801910"/>
                </a:lnTo>
                <a:lnTo>
                  <a:pt x="0" y="0"/>
                </a:lnTo>
                <a:close/>
              </a:path>
            </a:pathLst>
          </a:custGeom>
          <a:solidFill>
            <a:schemeClr val="tx2"/>
          </a:solidFill>
          <a:ln w="9525">
            <a:noFill/>
          </a:ln>
        </p:spPr>
        <p:txBody>
          <a:bodyPr wrap="square" lIns="0" tIns="0" rIns="0" bIns="0" rtlCol="0"/>
          <a:lstStyle/>
          <a:p>
            <a:endParaRPr dirty="0"/>
          </a:p>
        </p:txBody>
      </p:sp>
      <p:sp>
        <p:nvSpPr>
          <p:cNvPr id="167" name="object 167"/>
          <p:cNvSpPr/>
          <p:nvPr/>
        </p:nvSpPr>
        <p:spPr>
          <a:xfrm>
            <a:off x="10073494" y="2749534"/>
            <a:ext cx="60325" cy="821690"/>
          </a:xfrm>
          <a:custGeom>
            <a:avLst/>
            <a:gdLst/>
            <a:ahLst/>
            <a:cxnLst/>
            <a:rect l="l" t="t" r="r" b="b"/>
            <a:pathLst>
              <a:path w="60325" h="821689">
                <a:moveTo>
                  <a:pt x="60229" y="0"/>
                </a:moveTo>
                <a:lnTo>
                  <a:pt x="0" y="0"/>
                </a:lnTo>
                <a:lnTo>
                  <a:pt x="0" y="821418"/>
                </a:lnTo>
                <a:lnTo>
                  <a:pt x="60229" y="821418"/>
                </a:lnTo>
                <a:lnTo>
                  <a:pt x="60229" y="0"/>
                </a:lnTo>
                <a:close/>
              </a:path>
            </a:pathLst>
          </a:custGeom>
          <a:solidFill>
            <a:schemeClr val="tx2"/>
          </a:solidFill>
          <a:ln>
            <a:noFill/>
          </a:ln>
        </p:spPr>
        <p:txBody>
          <a:bodyPr wrap="square" lIns="0" tIns="0" rIns="0" bIns="0" rtlCol="0"/>
          <a:lstStyle/>
          <a:p>
            <a:endParaRPr dirty="0"/>
          </a:p>
        </p:txBody>
      </p:sp>
      <p:sp>
        <p:nvSpPr>
          <p:cNvPr id="168" name="object 168"/>
          <p:cNvSpPr/>
          <p:nvPr/>
        </p:nvSpPr>
        <p:spPr>
          <a:xfrm>
            <a:off x="10073494" y="2749534"/>
            <a:ext cx="60325" cy="821690"/>
          </a:xfrm>
          <a:custGeom>
            <a:avLst/>
            <a:gdLst/>
            <a:ahLst/>
            <a:cxnLst/>
            <a:rect l="l" t="t" r="r" b="b"/>
            <a:pathLst>
              <a:path w="60325" h="821689">
                <a:moveTo>
                  <a:pt x="0" y="0"/>
                </a:moveTo>
                <a:lnTo>
                  <a:pt x="60230" y="0"/>
                </a:lnTo>
                <a:lnTo>
                  <a:pt x="60230" y="821418"/>
                </a:lnTo>
                <a:lnTo>
                  <a:pt x="0" y="821418"/>
                </a:lnTo>
                <a:lnTo>
                  <a:pt x="0" y="0"/>
                </a:lnTo>
                <a:close/>
              </a:path>
            </a:pathLst>
          </a:custGeom>
          <a:solidFill>
            <a:schemeClr val="tx2"/>
          </a:solidFill>
          <a:ln w="9525">
            <a:noFill/>
          </a:ln>
        </p:spPr>
        <p:txBody>
          <a:bodyPr wrap="square" lIns="0" tIns="0" rIns="0" bIns="0" rtlCol="0"/>
          <a:lstStyle/>
          <a:p>
            <a:endParaRPr dirty="0"/>
          </a:p>
        </p:txBody>
      </p:sp>
      <p:sp>
        <p:nvSpPr>
          <p:cNvPr id="169" name="object 169"/>
          <p:cNvSpPr/>
          <p:nvPr/>
        </p:nvSpPr>
        <p:spPr>
          <a:xfrm>
            <a:off x="10150237" y="2749534"/>
            <a:ext cx="60325" cy="911225"/>
          </a:xfrm>
          <a:custGeom>
            <a:avLst/>
            <a:gdLst/>
            <a:ahLst/>
            <a:cxnLst/>
            <a:rect l="l" t="t" r="r" b="b"/>
            <a:pathLst>
              <a:path w="60325" h="911225">
                <a:moveTo>
                  <a:pt x="60229" y="0"/>
                </a:moveTo>
                <a:lnTo>
                  <a:pt x="0" y="0"/>
                </a:lnTo>
                <a:lnTo>
                  <a:pt x="0" y="911144"/>
                </a:lnTo>
                <a:lnTo>
                  <a:pt x="60229" y="911144"/>
                </a:lnTo>
                <a:lnTo>
                  <a:pt x="60229" y="0"/>
                </a:lnTo>
                <a:close/>
              </a:path>
            </a:pathLst>
          </a:custGeom>
          <a:solidFill>
            <a:schemeClr val="tx2"/>
          </a:solidFill>
          <a:ln>
            <a:noFill/>
          </a:ln>
        </p:spPr>
        <p:txBody>
          <a:bodyPr wrap="square" lIns="0" tIns="0" rIns="0" bIns="0" rtlCol="0"/>
          <a:lstStyle/>
          <a:p>
            <a:endParaRPr dirty="0"/>
          </a:p>
        </p:txBody>
      </p:sp>
      <p:sp>
        <p:nvSpPr>
          <p:cNvPr id="170" name="object 170"/>
          <p:cNvSpPr/>
          <p:nvPr/>
        </p:nvSpPr>
        <p:spPr>
          <a:xfrm>
            <a:off x="10150237" y="2749534"/>
            <a:ext cx="60325" cy="911225"/>
          </a:xfrm>
          <a:custGeom>
            <a:avLst/>
            <a:gdLst/>
            <a:ahLst/>
            <a:cxnLst/>
            <a:rect l="l" t="t" r="r" b="b"/>
            <a:pathLst>
              <a:path w="60325" h="911225">
                <a:moveTo>
                  <a:pt x="0" y="0"/>
                </a:moveTo>
                <a:lnTo>
                  <a:pt x="60230" y="0"/>
                </a:lnTo>
                <a:lnTo>
                  <a:pt x="60230" y="911145"/>
                </a:lnTo>
                <a:lnTo>
                  <a:pt x="0" y="911145"/>
                </a:lnTo>
                <a:lnTo>
                  <a:pt x="0" y="0"/>
                </a:lnTo>
                <a:close/>
              </a:path>
            </a:pathLst>
          </a:custGeom>
          <a:solidFill>
            <a:schemeClr val="tx2"/>
          </a:solidFill>
          <a:ln w="9525">
            <a:noFill/>
          </a:ln>
        </p:spPr>
        <p:txBody>
          <a:bodyPr wrap="square" lIns="0" tIns="0" rIns="0" bIns="0" rtlCol="0"/>
          <a:lstStyle/>
          <a:p>
            <a:endParaRPr dirty="0"/>
          </a:p>
        </p:txBody>
      </p:sp>
      <p:sp>
        <p:nvSpPr>
          <p:cNvPr id="171" name="object 171"/>
          <p:cNvSpPr/>
          <p:nvPr/>
        </p:nvSpPr>
        <p:spPr>
          <a:xfrm>
            <a:off x="10230005" y="2749534"/>
            <a:ext cx="60325" cy="928369"/>
          </a:xfrm>
          <a:custGeom>
            <a:avLst/>
            <a:gdLst/>
            <a:ahLst/>
            <a:cxnLst/>
            <a:rect l="l" t="t" r="r" b="b"/>
            <a:pathLst>
              <a:path w="60325" h="928370">
                <a:moveTo>
                  <a:pt x="60229" y="0"/>
                </a:moveTo>
                <a:lnTo>
                  <a:pt x="0" y="0"/>
                </a:lnTo>
                <a:lnTo>
                  <a:pt x="0" y="928363"/>
                </a:lnTo>
                <a:lnTo>
                  <a:pt x="60229" y="928363"/>
                </a:lnTo>
                <a:lnTo>
                  <a:pt x="60229" y="0"/>
                </a:lnTo>
                <a:close/>
              </a:path>
            </a:pathLst>
          </a:custGeom>
          <a:solidFill>
            <a:schemeClr val="tx2"/>
          </a:solidFill>
          <a:ln>
            <a:noFill/>
          </a:ln>
        </p:spPr>
        <p:txBody>
          <a:bodyPr wrap="square" lIns="0" tIns="0" rIns="0" bIns="0" rtlCol="0"/>
          <a:lstStyle/>
          <a:p>
            <a:endParaRPr dirty="0"/>
          </a:p>
        </p:txBody>
      </p:sp>
      <p:sp>
        <p:nvSpPr>
          <p:cNvPr id="172" name="object 172"/>
          <p:cNvSpPr/>
          <p:nvPr/>
        </p:nvSpPr>
        <p:spPr>
          <a:xfrm>
            <a:off x="10230005" y="2749534"/>
            <a:ext cx="60325" cy="928369"/>
          </a:xfrm>
          <a:custGeom>
            <a:avLst/>
            <a:gdLst/>
            <a:ahLst/>
            <a:cxnLst/>
            <a:rect l="l" t="t" r="r" b="b"/>
            <a:pathLst>
              <a:path w="60325" h="928370">
                <a:moveTo>
                  <a:pt x="0" y="0"/>
                </a:moveTo>
                <a:lnTo>
                  <a:pt x="60230" y="0"/>
                </a:lnTo>
                <a:lnTo>
                  <a:pt x="60230" y="928364"/>
                </a:lnTo>
                <a:lnTo>
                  <a:pt x="0" y="928364"/>
                </a:lnTo>
                <a:lnTo>
                  <a:pt x="0" y="0"/>
                </a:lnTo>
                <a:close/>
              </a:path>
            </a:pathLst>
          </a:custGeom>
          <a:solidFill>
            <a:schemeClr val="tx2"/>
          </a:solidFill>
          <a:ln w="9525">
            <a:noFill/>
          </a:ln>
        </p:spPr>
        <p:txBody>
          <a:bodyPr wrap="square" lIns="0" tIns="0" rIns="0" bIns="0" rtlCol="0"/>
          <a:lstStyle/>
          <a:p>
            <a:endParaRPr dirty="0"/>
          </a:p>
        </p:txBody>
      </p:sp>
      <p:sp>
        <p:nvSpPr>
          <p:cNvPr id="173" name="object 173"/>
          <p:cNvSpPr/>
          <p:nvPr/>
        </p:nvSpPr>
        <p:spPr>
          <a:xfrm>
            <a:off x="10310715" y="2749534"/>
            <a:ext cx="60325" cy="939165"/>
          </a:xfrm>
          <a:custGeom>
            <a:avLst/>
            <a:gdLst/>
            <a:ahLst/>
            <a:cxnLst/>
            <a:rect l="l" t="t" r="r" b="b"/>
            <a:pathLst>
              <a:path w="60325" h="939164">
                <a:moveTo>
                  <a:pt x="60229" y="0"/>
                </a:moveTo>
                <a:lnTo>
                  <a:pt x="0" y="0"/>
                </a:lnTo>
                <a:lnTo>
                  <a:pt x="0" y="938649"/>
                </a:lnTo>
                <a:lnTo>
                  <a:pt x="60229" y="938649"/>
                </a:lnTo>
                <a:lnTo>
                  <a:pt x="60229" y="0"/>
                </a:lnTo>
                <a:close/>
              </a:path>
            </a:pathLst>
          </a:custGeom>
          <a:solidFill>
            <a:schemeClr val="tx2"/>
          </a:solidFill>
          <a:ln>
            <a:noFill/>
          </a:ln>
        </p:spPr>
        <p:txBody>
          <a:bodyPr wrap="square" lIns="0" tIns="0" rIns="0" bIns="0" rtlCol="0"/>
          <a:lstStyle/>
          <a:p>
            <a:endParaRPr dirty="0"/>
          </a:p>
        </p:txBody>
      </p:sp>
      <p:sp>
        <p:nvSpPr>
          <p:cNvPr id="174" name="object 174"/>
          <p:cNvSpPr/>
          <p:nvPr/>
        </p:nvSpPr>
        <p:spPr>
          <a:xfrm>
            <a:off x="10310715" y="2749534"/>
            <a:ext cx="60325" cy="939165"/>
          </a:xfrm>
          <a:custGeom>
            <a:avLst/>
            <a:gdLst/>
            <a:ahLst/>
            <a:cxnLst/>
            <a:rect l="l" t="t" r="r" b="b"/>
            <a:pathLst>
              <a:path w="60325" h="939164">
                <a:moveTo>
                  <a:pt x="0" y="0"/>
                </a:moveTo>
                <a:lnTo>
                  <a:pt x="60230" y="0"/>
                </a:lnTo>
                <a:lnTo>
                  <a:pt x="60230" y="938649"/>
                </a:lnTo>
                <a:lnTo>
                  <a:pt x="0" y="938649"/>
                </a:lnTo>
                <a:lnTo>
                  <a:pt x="0" y="0"/>
                </a:lnTo>
                <a:close/>
              </a:path>
            </a:pathLst>
          </a:custGeom>
          <a:solidFill>
            <a:schemeClr val="tx2"/>
          </a:solidFill>
          <a:ln w="9525">
            <a:noFill/>
          </a:ln>
        </p:spPr>
        <p:txBody>
          <a:bodyPr wrap="square" lIns="0" tIns="0" rIns="0" bIns="0" rtlCol="0"/>
          <a:lstStyle/>
          <a:p>
            <a:endParaRPr dirty="0"/>
          </a:p>
        </p:txBody>
      </p:sp>
      <p:sp>
        <p:nvSpPr>
          <p:cNvPr id="175" name="object 175"/>
          <p:cNvSpPr/>
          <p:nvPr/>
        </p:nvSpPr>
        <p:spPr>
          <a:xfrm>
            <a:off x="10398078" y="2749534"/>
            <a:ext cx="60325" cy="961390"/>
          </a:xfrm>
          <a:custGeom>
            <a:avLst/>
            <a:gdLst/>
            <a:ahLst/>
            <a:cxnLst/>
            <a:rect l="l" t="t" r="r" b="b"/>
            <a:pathLst>
              <a:path w="60325" h="961389">
                <a:moveTo>
                  <a:pt x="60229" y="0"/>
                </a:moveTo>
                <a:lnTo>
                  <a:pt x="0" y="0"/>
                </a:lnTo>
                <a:lnTo>
                  <a:pt x="0" y="961284"/>
                </a:lnTo>
                <a:lnTo>
                  <a:pt x="60229" y="961284"/>
                </a:lnTo>
                <a:lnTo>
                  <a:pt x="60229" y="0"/>
                </a:lnTo>
                <a:close/>
              </a:path>
            </a:pathLst>
          </a:custGeom>
          <a:solidFill>
            <a:schemeClr val="tx2"/>
          </a:solidFill>
          <a:ln>
            <a:noFill/>
          </a:ln>
        </p:spPr>
        <p:txBody>
          <a:bodyPr wrap="square" lIns="0" tIns="0" rIns="0" bIns="0" rtlCol="0"/>
          <a:lstStyle/>
          <a:p>
            <a:endParaRPr dirty="0"/>
          </a:p>
        </p:txBody>
      </p:sp>
      <p:sp>
        <p:nvSpPr>
          <p:cNvPr id="176" name="object 176"/>
          <p:cNvSpPr/>
          <p:nvPr/>
        </p:nvSpPr>
        <p:spPr>
          <a:xfrm>
            <a:off x="10398078" y="2749534"/>
            <a:ext cx="60325" cy="961390"/>
          </a:xfrm>
          <a:custGeom>
            <a:avLst/>
            <a:gdLst/>
            <a:ahLst/>
            <a:cxnLst/>
            <a:rect l="l" t="t" r="r" b="b"/>
            <a:pathLst>
              <a:path w="60325" h="961389">
                <a:moveTo>
                  <a:pt x="0" y="0"/>
                </a:moveTo>
                <a:lnTo>
                  <a:pt x="60230" y="0"/>
                </a:lnTo>
                <a:lnTo>
                  <a:pt x="60230" y="961284"/>
                </a:lnTo>
                <a:lnTo>
                  <a:pt x="0" y="961284"/>
                </a:lnTo>
                <a:lnTo>
                  <a:pt x="0" y="0"/>
                </a:lnTo>
                <a:close/>
              </a:path>
            </a:pathLst>
          </a:custGeom>
          <a:solidFill>
            <a:schemeClr val="tx2"/>
          </a:solidFill>
          <a:ln w="9525">
            <a:noFill/>
          </a:ln>
        </p:spPr>
        <p:txBody>
          <a:bodyPr wrap="square" lIns="0" tIns="0" rIns="0" bIns="0" rtlCol="0"/>
          <a:lstStyle/>
          <a:p>
            <a:endParaRPr dirty="0"/>
          </a:p>
        </p:txBody>
      </p:sp>
      <p:sp>
        <p:nvSpPr>
          <p:cNvPr id="177" name="object 177"/>
          <p:cNvSpPr/>
          <p:nvPr/>
        </p:nvSpPr>
        <p:spPr>
          <a:xfrm>
            <a:off x="10482453" y="2749534"/>
            <a:ext cx="60325" cy="979169"/>
          </a:xfrm>
          <a:custGeom>
            <a:avLst/>
            <a:gdLst/>
            <a:ahLst/>
            <a:cxnLst/>
            <a:rect l="l" t="t" r="r" b="b"/>
            <a:pathLst>
              <a:path w="60325" h="979170">
                <a:moveTo>
                  <a:pt x="60229" y="0"/>
                </a:moveTo>
                <a:lnTo>
                  <a:pt x="0" y="0"/>
                </a:lnTo>
                <a:lnTo>
                  <a:pt x="0" y="978706"/>
                </a:lnTo>
                <a:lnTo>
                  <a:pt x="60229" y="978706"/>
                </a:lnTo>
                <a:lnTo>
                  <a:pt x="60229" y="0"/>
                </a:lnTo>
                <a:close/>
              </a:path>
            </a:pathLst>
          </a:custGeom>
          <a:solidFill>
            <a:schemeClr val="tx2"/>
          </a:solidFill>
          <a:ln>
            <a:noFill/>
          </a:ln>
        </p:spPr>
        <p:txBody>
          <a:bodyPr wrap="square" lIns="0" tIns="0" rIns="0" bIns="0" rtlCol="0"/>
          <a:lstStyle/>
          <a:p>
            <a:endParaRPr dirty="0"/>
          </a:p>
        </p:txBody>
      </p:sp>
      <p:sp>
        <p:nvSpPr>
          <p:cNvPr id="178" name="object 178"/>
          <p:cNvSpPr/>
          <p:nvPr/>
        </p:nvSpPr>
        <p:spPr>
          <a:xfrm>
            <a:off x="10482453" y="2749534"/>
            <a:ext cx="60325" cy="979169"/>
          </a:xfrm>
          <a:custGeom>
            <a:avLst/>
            <a:gdLst/>
            <a:ahLst/>
            <a:cxnLst/>
            <a:rect l="l" t="t" r="r" b="b"/>
            <a:pathLst>
              <a:path w="60325" h="979170">
                <a:moveTo>
                  <a:pt x="0" y="0"/>
                </a:moveTo>
                <a:lnTo>
                  <a:pt x="60230" y="0"/>
                </a:lnTo>
                <a:lnTo>
                  <a:pt x="60230" y="978706"/>
                </a:lnTo>
                <a:lnTo>
                  <a:pt x="0" y="978706"/>
                </a:lnTo>
                <a:lnTo>
                  <a:pt x="0" y="0"/>
                </a:lnTo>
                <a:close/>
              </a:path>
            </a:pathLst>
          </a:custGeom>
          <a:solidFill>
            <a:schemeClr val="tx2"/>
          </a:solidFill>
          <a:ln w="9525">
            <a:noFill/>
          </a:ln>
        </p:spPr>
        <p:txBody>
          <a:bodyPr wrap="square" lIns="0" tIns="0" rIns="0" bIns="0" rtlCol="0"/>
          <a:lstStyle/>
          <a:p>
            <a:endParaRPr dirty="0"/>
          </a:p>
        </p:txBody>
      </p:sp>
      <p:sp>
        <p:nvSpPr>
          <p:cNvPr id="179" name="object 179"/>
          <p:cNvSpPr/>
          <p:nvPr/>
        </p:nvSpPr>
        <p:spPr>
          <a:xfrm>
            <a:off x="10563577" y="2749534"/>
            <a:ext cx="60325" cy="996950"/>
          </a:xfrm>
          <a:custGeom>
            <a:avLst/>
            <a:gdLst/>
            <a:ahLst/>
            <a:cxnLst/>
            <a:rect l="l" t="t" r="r" b="b"/>
            <a:pathLst>
              <a:path w="60325" h="996950">
                <a:moveTo>
                  <a:pt x="60229" y="0"/>
                </a:moveTo>
                <a:lnTo>
                  <a:pt x="0" y="0"/>
                </a:lnTo>
                <a:lnTo>
                  <a:pt x="0" y="996449"/>
                </a:lnTo>
                <a:lnTo>
                  <a:pt x="60229" y="996449"/>
                </a:lnTo>
                <a:lnTo>
                  <a:pt x="60229" y="0"/>
                </a:lnTo>
                <a:close/>
              </a:path>
            </a:pathLst>
          </a:custGeom>
          <a:solidFill>
            <a:schemeClr val="tx2"/>
          </a:solidFill>
          <a:ln>
            <a:noFill/>
          </a:ln>
        </p:spPr>
        <p:txBody>
          <a:bodyPr wrap="square" lIns="0" tIns="0" rIns="0" bIns="0" rtlCol="0"/>
          <a:lstStyle/>
          <a:p>
            <a:endParaRPr dirty="0"/>
          </a:p>
        </p:txBody>
      </p:sp>
      <p:sp>
        <p:nvSpPr>
          <p:cNvPr id="180" name="object 180"/>
          <p:cNvSpPr/>
          <p:nvPr/>
        </p:nvSpPr>
        <p:spPr>
          <a:xfrm>
            <a:off x="10563577" y="2749534"/>
            <a:ext cx="60325" cy="996950"/>
          </a:xfrm>
          <a:custGeom>
            <a:avLst/>
            <a:gdLst/>
            <a:ahLst/>
            <a:cxnLst/>
            <a:rect l="l" t="t" r="r" b="b"/>
            <a:pathLst>
              <a:path w="60325" h="996950">
                <a:moveTo>
                  <a:pt x="0" y="0"/>
                </a:moveTo>
                <a:lnTo>
                  <a:pt x="60230" y="0"/>
                </a:lnTo>
                <a:lnTo>
                  <a:pt x="60230" y="996450"/>
                </a:lnTo>
                <a:lnTo>
                  <a:pt x="0" y="996450"/>
                </a:lnTo>
                <a:lnTo>
                  <a:pt x="0" y="0"/>
                </a:lnTo>
                <a:close/>
              </a:path>
            </a:pathLst>
          </a:custGeom>
          <a:solidFill>
            <a:schemeClr val="tx2"/>
          </a:solidFill>
          <a:ln w="9525">
            <a:noFill/>
          </a:ln>
        </p:spPr>
        <p:txBody>
          <a:bodyPr wrap="square" lIns="0" tIns="0" rIns="0" bIns="0" rtlCol="0"/>
          <a:lstStyle/>
          <a:p>
            <a:endParaRPr dirty="0"/>
          </a:p>
        </p:txBody>
      </p:sp>
      <p:sp>
        <p:nvSpPr>
          <p:cNvPr id="181" name="object 181"/>
          <p:cNvSpPr/>
          <p:nvPr/>
        </p:nvSpPr>
        <p:spPr>
          <a:xfrm>
            <a:off x="10644094" y="2749534"/>
            <a:ext cx="60325" cy="996950"/>
          </a:xfrm>
          <a:custGeom>
            <a:avLst/>
            <a:gdLst/>
            <a:ahLst/>
            <a:cxnLst/>
            <a:rect l="l" t="t" r="r" b="b"/>
            <a:pathLst>
              <a:path w="60325" h="996950">
                <a:moveTo>
                  <a:pt x="60229" y="0"/>
                </a:moveTo>
                <a:lnTo>
                  <a:pt x="0" y="0"/>
                </a:lnTo>
                <a:lnTo>
                  <a:pt x="0" y="996449"/>
                </a:lnTo>
                <a:lnTo>
                  <a:pt x="60229" y="996449"/>
                </a:lnTo>
                <a:lnTo>
                  <a:pt x="60229" y="0"/>
                </a:lnTo>
                <a:close/>
              </a:path>
            </a:pathLst>
          </a:custGeom>
          <a:solidFill>
            <a:schemeClr val="tx2"/>
          </a:solidFill>
          <a:ln>
            <a:noFill/>
          </a:ln>
        </p:spPr>
        <p:txBody>
          <a:bodyPr wrap="square" lIns="0" tIns="0" rIns="0" bIns="0" rtlCol="0"/>
          <a:lstStyle/>
          <a:p>
            <a:endParaRPr dirty="0"/>
          </a:p>
        </p:txBody>
      </p:sp>
      <p:sp>
        <p:nvSpPr>
          <p:cNvPr id="182" name="object 182"/>
          <p:cNvSpPr/>
          <p:nvPr/>
        </p:nvSpPr>
        <p:spPr>
          <a:xfrm>
            <a:off x="10644094" y="2749534"/>
            <a:ext cx="60325" cy="996950"/>
          </a:xfrm>
          <a:custGeom>
            <a:avLst/>
            <a:gdLst/>
            <a:ahLst/>
            <a:cxnLst/>
            <a:rect l="l" t="t" r="r" b="b"/>
            <a:pathLst>
              <a:path w="60325" h="996950">
                <a:moveTo>
                  <a:pt x="0" y="0"/>
                </a:moveTo>
                <a:lnTo>
                  <a:pt x="60230" y="0"/>
                </a:lnTo>
                <a:lnTo>
                  <a:pt x="60230" y="996450"/>
                </a:lnTo>
                <a:lnTo>
                  <a:pt x="0" y="996450"/>
                </a:lnTo>
                <a:lnTo>
                  <a:pt x="0" y="0"/>
                </a:lnTo>
                <a:close/>
              </a:path>
            </a:pathLst>
          </a:custGeom>
          <a:solidFill>
            <a:schemeClr val="tx2"/>
          </a:solidFill>
          <a:ln w="9525">
            <a:noFill/>
          </a:ln>
        </p:spPr>
        <p:txBody>
          <a:bodyPr wrap="square" lIns="0" tIns="0" rIns="0" bIns="0" rtlCol="0"/>
          <a:lstStyle/>
          <a:p>
            <a:endParaRPr dirty="0"/>
          </a:p>
        </p:txBody>
      </p:sp>
      <p:sp>
        <p:nvSpPr>
          <p:cNvPr id="183" name="object 183"/>
          <p:cNvSpPr/>
          <p:nvPr/>
        </p:nvSpPr>
        <p:spPr>
          <a:xfrm>
            <a:off x="10724773" y="2749533"/>
            <a:ext cx="60325" cy="1007110"/>
          </a:xfrm>
          <a:custGeom>
            <a:avLst/>
            <a:gdLst/>
            <a:ahLst/>
            <a:cxnLst/>
            <a:rect l="l" t="t" r="r" b="b"/>
            <a:pathLst>
              <a:path w="60325" h="1007110">
                <a:moveTo>
                  <a:pt x="60229" y="0"/>
                </a:moveTo>
                <a:lnTo>
                  <a:pt x="0" y="0"/>
                </a:lnTo>
                <a:lnTo>
                  <a:pt x="0" y="1006887"/>
                </a:lnTo>
                <a:lnTo>
                  <a:pt x="60229" y="1006887"/>
                </a:lnTo>
                <a:lnTo>
                  <a:pt x="60229" y="0"/>
                </a:lnTo>
                <a:close/>
              </a:path>
            </a:pathLst>
          </a:custGeom>
          <a:solidFill>
            <a:schemeClr val="tx2"/>
          </a:solidFill>
          <a:ln>
            <a:noFill/>
          </a:ln>
        </p:spPr>
        <p:txBody>
          <a:bodyPr wrap="square" lIns="0" tIns="0" rIns="0" bIns="0" rtlCol="0"/>
          <a:lstStyle/>
          <a:p>
            <a:endParaRPr dirty="0"/>
          </a:p>
        </p:txBody>
      </p:sp>
      <p:sp>
        <p:nvSpPr>
          <p:cNvPr id="184" name="object 184"/>
          <p:cNvSpPr/>
          <p:nvPr/>
        </p:nvSpPr>
        <p:spPr>
          <a:xfrm>
            <a:off x="10724773" y="2749533"/>
            <a:ext cx="60325" cy="1007110"/>
          </a:xfrm>
          <a:custGeom>
            <a:avLst/>
            <a:gdLst/>
            <a:ahLst/>
            <a:cxnLst/>
            <a:rect l="l" t="t" r="r" b="b"/>
            <a:pathLst>
              <a:path w="60325" h="1007110">
                <a:moveTo>
                  <a:pt x="0" y="0"/>
                </a:moveTo>
                <a:lnTo>
                  <a:pt x="60230" y="0"/>
                </a:lnTo>
                <a:lnTo>
                  <a:pt x="60230" y="1006888"/>
                </a:lnTo>
                <a:lnTo>
                  <a:pt x="0" y="1006888"/>
                </a:lnTo>
                <a:lnTo>
                  <a:pt x="0" y="0"/>
                </a:lnTo>
                <a:close/>
              </a:path>
            </a:pathLst>
          </a:custGeom>
          <a:solidFill>
            <a:schemeClr val="tx2"/>
          </a:solidFill>
          <a:ln w="9525">
            <a:noFill/>
          </a:ln>
        </p:spPr>
        <p:txBody>
          <a:bodyPr wrap="square" lIns="0" tIns="0" rIns="0" bIns="0" rtlCol="0"/>
          <a:lstStyle/>
          <a:p>
            <a:endParaRPr dirty="0"/>
          </a:p>
        </p:txBody>
      </p:sp>
      <p:sp>
        <p:nvSpPr>
          <p:cNvPr id="185" name="object 185"/>
          <p:cNvSpPr/>
          <p:nvPr/>
        </p:nvSpPr>
        <p:spPr>
          <a:xfrm>
            <a:off x="10799781" y="2749533"/>
            <a:ext cx="60325" cy="1183640"/>
          </a:xfrm>
          <a:custGeom>
            <a:avLst/>
            <a:gdLst/>
            <a:ahLst/>
            <a:cxnLst/>
            <a:rect l="l" t="t" r="r" b="b"/>
            <a:pathLst>
              <a:path w="60325" h="1183639">
                <a:moveTo>
                  <a:pt x="60231" y="0"/>
                </a:moveTo>
                <a:lnTo>
                  <a:pt x="0" y="0"/>
                </a:lnTo>
                <a:lnTo>
                  <a:pt x="0" y="1183126"/>
                </a:lnTo>
                <a:lnTo>
                  <a:pt x="60231" y="1183126"/>
                </a:lnTo>
                <a:lnTo>
                  <a:pt x="60231" y="0"/>
                </a:lnTo>
                <a:close/>
              </a:path>
            </a:pathLst>
          </a:custGeom>
          <a:solidFill>
            <a:schemeClr val="tx2"/>
          </a:solidFill>
          <a:ln>
            <a:noFill/>
          </a:ln>
        </p:spPr>
        <p:txBody>
          <a:bodyPr wrap="square" lIns="0" tIns="0" rIns="0" bIns="0" rtlCol="0"/>
          <a:lstStyle/>
          <a:p>
            <a:endParaRPr dirty="0"/>
          </a:p>
        </p:txBody>
      </p:sp>
      <p:sp>
        <p:nvSpPr>
          <p:cNvPr id="186" name="object 186"/>
          <p:cNvSpPr/>
          <p:nvPr/>
        </p:nvSpPr>
        <p:spPr>
          <a:xfrm>
            <a:off x="10799781" y="2749533"/>
            <a:ext cx="60325" cy="1183640"/>
          </a:xfrm>
          <a:custGeom>
            <a:avLst/>
            <a:gdLst/>
            <a:ahLst/>
            <a:cxnLst/>
            <a:rect l="l" t="t" r="r" b="b"/>
            <a:pathLst>
              <a:path w="60325" h="1183639">
                <a:moveTo>
                  <a:pt x="0" y="0"/>
                </a:moveTo>
                <a:lnTo>
                  <a:pt x="60230" y="0"/>
                </a:lnTo>
                <a:lnTo>
                  <a:pt x="60230" y="1183126"/>
                </a:lnTo>
                <a:lnTo>
                  <a:pt x="0" y="1183126"/>
                </a:lnTo>
                <a:lnTo>
                  <a:pt x="0" y="0"/>
                </a:lnTo>
                <a:close/>
              </a:path>
            </a:pathLst>
          </a:custGeom>
          <a:solidFill>
            <a:schemeClr val="tx2"/>
          </a:solidFill>
          <a:ln w="9525">
            <a:noFill/>
          </a:ln>
        </p:spPr>
        <p:txBody>
          <a:bodyPr wrap="square" lIns="0" tIns="0" rIns="0" bIns="0" rtlCol="0"/>
          <a:lstStyle/>
          <a:p>
            <a:endParaRPr dirty="0"/>
          </a:p>
        </p:txBody>
      </p:sp>
      <p:sp>
        <p:nvSpPr>
          <p:cNvPr id="187" name="object 187"/>
          <p:cNvSpPr/>
          <p:nvPr/>
        </p:nvSpPr>
        <p:spPr>
          <a:xfrm>
            <a:off x="10881916" y="2749533"/>
            <a:ext cx="60325" cy="1290320"/>
          </a:xfrm>
          <a:custGeom>
            <a:avLst/>
            <a:gdLst/>
            <a:ahLst/>
            <a:cxnLst/>
            <a:rect l="l" t="t" r="r" b="b"/>
            <a:pathLst>
              <a:path w="60325" h="1290320">
                <a:moveTo>
                  <a:pt x="60231" y="0"/>
                </a:moveTo>
                <a:lnTo>
                  <a:pt x="0" y="0"/>
                </a:lnTo>
                <a:lnTo>
                  <a:pt x="0" y="1290002"/>
                </a:lnTo>
                <a:lnTo>
                  <a:pt x="60231" y="1290002"/>
                </a:lnTo>
                <a:lnTo>
                  <a:pt x="60231" y="0"/>
                </a:lnTo>
                <a:close/>
              </a:path>
            </a:pathLst>
          </a:custGeom>
          <a:solidFill>
            <a:schemeClr val="tx2"/>
          </a:solidFill>
          <a:ln>
            <a:noFill/>
          </a:ln>
        </p:spPr>
        <p:txBody>
          <a:bodyPr wrap="square" lIns="0" tIns="0" rIns="0" bIns="0" rtlCol="0"/>
          <a:lstStyle/>
          <a:p>
            <a:endParaRPr dirty="0"/>
          </a:p>
        </p:txBody>
      </p:sp>
      <p:sp>
        <p:nvSpPr>
          <p:cNvPr id="188" name="object 188"/>
          <p:cNvSpPr/>
          <p:nvPr/>
        </p:nvSpPr>
        <p:spPr>
          <a:xfrm>
            <a:off x="10881916" y="2749533"/>
            <a:ext cx="60325" cy="1290320"/>
          </a:xfrm>
          <a:custGeom>
            <a:avLst/>
            <a:gdLst/>
            <a:ahLst/>
            <a:cxnLst/>
            <a:rect l="l" t="t" r="r" b="b"/>
            <a:pathLst>
              <a:path w="60325" h="1290320">
                <a:moveTo>
                  <a:pt x="0" y="0"/>
                </a:moveTo>
                <a:lnTo>
                  <a:pt x="60230" y="0"/>
                </a:lnTo>
                <a:lnTo>
                  <a:pt x="60230" y="1290002"/>
                </a:lnTo>
                <a:lnTo>
                  <a:pt x="0" y="1290002"/>
                </a:lnTo>
                <a:lnTo>
                  <a:pt x="0" y="0"/>
                </a:lnTo>
                <a:close/>
              </a:path>
            </a:pathLst>
          </a:custGeom>
          <a:solidFill>
            <a:schemeClr val="tx2"/>
          </a:solidFill>
          <a:ln w="9525">
            <a:noFill/>
          </a:ln>
        </p:spPr>
        <p:txBody>
          <a:bodyPr wrap="square" lIns="0" tIns="0" rIns="0" bIns="0" rtlCol="0"/>
          <a:lstStyle/>
          <a:p>
            <a:endParaRPr dirty="0"/>
          </a:p>
        </p:txBody>
      </p:sp>
      <p:sp>
        <p:nvSpPr>
          <p:cNvPr id="189" name="object 189"/>
          <p:cNvSpPr/>
          <p:nvPr/>
        </p:nvSpPr>
        <p:spPr>
          <a:xfrm>
            <a:off x="10955381" y="2749533"/>
            <a:ext cx="60325" cy="1290320"/>
          </a:xfrm>
          <a:custGeom>
            <a:avLst/>
            <a:gdLst/>
            <a:ahLst/>
            <a:cxnLst/>
            <a:rect l="l" t="t" r="r" b="b"/>
            <a:pathLst>
              <a:path w="60325" h="1290320">
                <a:moveTo>
                  <a:pt x="60231" y="0"/>
                </a:moveTo>
                <a:lnTo>
                  <a:pt x="0" y="0"/>
                </a:lnTo>
                <a:lnTo>
                  <a:pt x="0" y="1290002"/>
                </a:lnTo>
                <a:lnTo>
                  <a:pt x="60231" y="1290002"/>
                </a:lnTo>
                <a:lnTo>
                  <a:pt x="60231" y="0"/>
                </a:lnTo>
                <a:close/>
              </a:path>
            </a:pathLst>
          </a:custGeom>
          <a:solidFill>
            <a:schemeClr val="tx2"/>
          </a:solidFill>
          <a:ln>
            <a:noFill/>
          </a:ln>
        </p:spPr>
        <p:txBody>
          <a:bodyPr wrap="square" lIns="0" tIns="0" rIns="0" bIns="0" rtlCol="0"/>
          <a:lstStyle/>
          <a:p>
            <a:endParaRPr dirty="0"/>
          </a:p>
        </p:txBody>
      </p:sp>
      <p:sp>
        <p:nvSpPr>
          <p:cNvPr id="190" name="object 190"/>
          <p:cNvSpPr/>
          <p:nvPr/>
        </p:nvSpPr>
        <p:spPr>
          <a:xfrm>
            <a:off x="10955381" y="2749533"/>
            <a:ext cx="60325" cy="1290320"/>
          </a:xfrm>
          <a:custGeom>
            <a:avLst/>
            <a:gdLst/>
            <a:ahLst/>
            <a:cxnLst/>
            <a:rect l="l" t="t" r="r" b="b"/>
            <a:pathLst>
              <a:path w="60325" h="1290320">
                <a:moveTo>
                  <a:pt x="0" y="0"/>
                </a:moveTo>
                <a:lnTo>
                  <a:pt x="60230" y="0"/>
                </a:lnTo>
                <a:lnTo>
                  <a:pt x="60230" y="1290002"/>
                </a:lnTo>
                <a:lnTo>
                  <a:pt x="0" y="1290002"/>
                </a:lnTo>
                <a:lnTo>
                  <a:pt x="0" y="0"/>
                </a:lnTo>
                <a:close/>
              </a:path>
            </a:pathLst>
          </a:custGeom>
          <a:solidFill>
            <a:schemeClr val="tx2"/>
          </a:solidFill>
          <a:ln w="9525">
            <a:noFill/>
          </a:ln>
        </p:spPr>
        <p:txBody>
          <a:bodyPr wrap="square" lIns="0" tIns="0" rIns="0" bIns="0" rtlCol="0"/>
          <a:lstStyle/>
          <a:p>
            <a:endParaRPr dirty="0"/>
          </a:p>
        </p:txBody>
      </p:sp>
      <p:sp>
        <p:nvSpPr>
          <p:cNvPr id="191" name="object 191"/>
          <p:cNvSpPr/>
          <p:nvPr/>
        </p:nvSpPr>
        <p:spPr>
          <a:xfrm>
            <a:off x="11035979" y="2749533"/>
            <a:ext cx="60325" cy="1290320"/>
          </a:xfrm>
          <a:custGeom>
            <a:avLst/>
            <a:gdLst/>
            <a:ahLst/>
            <a:cxnLst/>
            <a:rect l="l" t="t" r="r" b="b"/>
            <a:pathLst>
              <a:path w="60325" h="1290320">
                <a:moveTo>
                  <a:pt x="60229" y="0"/>
                </a:moveTo>
                <a:lnTo>
                  <a:pt x="0" y="0"/>
                </a:lnTo>
                <a:lnTo>
                  <a:pt x="0" y="1290002"/>
                </a:lnTo>
                <a:lnTo>
                  <a:pt x="60229" y="1290002"/>
                </a:lnTo>
                <a:lnTo>
                  <a:pt x="60229" y="0"/>
                </a:lnTo>
                <a:close/>
              </a:path>
            </a:pathLst>
          </a:custGeom>
          <a:solidFill>
            <a:schemeClr val="tx2"/>
          </a:solidFill>
          <a:ln>
            <a:noFill/>
          </a:ln>
        </p:spPr>
        <p:txBody>
          <a:bodyPr wrap="square" lIns="0" tIns="0" rIns="0" bIns="0" rtlCol="0"/>
          <a:lstStyle/>
          <a:p>
            <a:endParaRPr dirty="0"/>
          </a:p>
        </p:txBody>
      </p:sp>
      <p:sp>
        <p:nvSpPr>
          <p:cNvPr id="192" name="object 192"/>
          <p:cNvSpPr/>
          <p:nvPr/>
        </p:nvSpPr>
        <p:spPr>
          <a:xfrm>
            <a:off x="11035979" y="2749533"/>
            <a:ext cx="60325" cy="1290320"/>
          </a:xfrm>
          <a:custGeom>
            <a:avLst/>
            <a:gdLst/>
            <a:ahLst/>
            <a:cxnLst/>
            <a:rect l="l" t="t" r="r" b="b"/>
            <a:pathLst>
              <a:path w="60325" h="1290320">
                <a:moveTo>
                  <a:pt x="0" y="0"/>
                </a:moveTo>
                <a:lnTo>
                  <a:pt x="60230" y="0"/>
                </a:lnTo>
                <a:lnTo>
                  <a:pt x="60230" y="1290002"/>
                </a:lnTo>
                <a:lnTo>
                  <a:pt x="0" y="1290002"/>
                </a:lnTo>
                <a:lnTo>
                  <a:pt x="0" y="0"/>
                </a:lnTo>
                <a:close/>
              </a:path>
            </a:pathLst>
          </a:custGeom>
          <a:solidFill>
            <a:schemeClr val="tx2"/>
          </a:solidFill>
          <a:ln w="9525">
            <a:noFill/>
          </a:ln>
        </p:spPr>
        <p:txBody>
          <a:bodyPr wrap="square" lIns="0" tIns="0" rIns="0" bIns="0" rtlCol="0"/>
          <a:lstStyle/>
          <a:p>
            <a:endParaRPr dirty="0"/>
          </a:p>
        </p:txBody>
      </p:sp>
      <p:graphicFrame>
        <p:nvGraphicFramePr>
          <p:cNvPr id="207" name="Table 206">
            <a:extLst>
              <a:ext uri="{FF2B5EF4-FFF2-40B4-BE49-F238E27FC236}">
                <a16:creationId xmlns:a16="http://schemas.microsoft.com/office/drawing/2014/main" id="{69074411-2E3F-CE4C-93AC-536E454A535B}"/>
              </a:ext>
            </a:extLst>
          </p:cNvPr>
          <p:cNvGraphicFramePr>
            <a:graphicFrameLocks noGrp="1"/>
          </p:cNvGraphicFramePr>
          <p:nvPr/>
        </p:nvGraphicFramePr>
        <p:xfrm>
          <a:off x="319992" y="3559994"/>
          <a:ext cx="3202306" cy="2438400"/>
        </p:xfrm>
        <a:graphic>
          <a:graphicData uri="http://schemas.openxmlformats.org/drawingml/2006/table">
            <a:tbl>
              <a:tblPr firstRow="1" bandRow="1">
                <a:tableStyleId>{5C22544A-7EE6-4342-B048-85BDC9FD1C3A}</a:tableStyleId>
              </a:tblPr>
              <a:tblGrid>
                <a:gridCol w="1373552">
                  <a:extLst>
                    <a:ext uri="{9D8B030D-6E8A-4147-A177-3AD203B41FA5}">
                      <a16:colId xmlns:a16="http://schemas.microsoft.com/office/drawing/2014/main" val="1920608751"/>
                    </a:ext>
                  </a:extLst>
                </a:gridCol>
                <a:gridCol w="914377">
                  <a:extLst>
                    <a:ext uri="{9D8B030D-6E8A-4147-A177-3AD203B41FA5}">
                      <a16:colId xmlns:a16="http://schemas.microsoft.com/office/drawing/2014/main" val="3755196878"/>
                    </a:ext>
                  </a:extLst>
                </a:gridCol>
                <a:gridCol w="914377">
                  <a:extLst>
                    <a:ext uri="{9D8B030D-6E8A-4147-A177-3AD203B41FA5}">
                      <a16:colId xmlns:a16="http://schemas.microsoft.com/office/drawing/2014/main" val="1520787423"/>
                    </a:ext>
                  </a:extLst>
                </a:gridCol>
              </a:tblGrid>
              <a:tr h="370840">
                <a:tc>
                  <a:txBody>
                    <a:bodyPr/>
                    <a:lstStyle/>
                    <a:p>
                      <a:r>
                        <a:rPr lang="en-GB" sz="1300" dirty="0">
                          <a:latin typeface="Arial" panose="020B0604020202020204" pitchFamily="34" charset="0"/>
                          <a:cs typeface="Arial" panose="020B0604020202020204" pitchFamily="34" charset="0"/>
                        </a:rPr>
                        <a:t>Survival, mo (95% CI)</a:t>
                      </a:r>
                      <a:r>
                        <a:rPr lang="en-GB" sz="1300" baseline="30000" dirty="0">
                          <a:latin typeface="Arial" panose="020B0604020202020204" pitchFamily="34" charset="0"/>
                          <a:cs typeface="Arial" panose="020B0604020202020204" pitchFamily="34" charset="0"/>
                        </a:rPr>
                        <a:t>2</a:t>
                      </a:r>
                    </a:p>
                  </a:txBody>
                  <a:tcPr/>
                </a:tc>
                <a:tc>
                  <a:txBody>
                    <a:bodyPr/>
                    <a:lstStyle/>
                    <a:p>
                      <a:pPr algn="ctr"/>
                      <a:r>
                        <a:rPr lang="en-GB" sz="1300" dirty="0">
                          <a:latin typeface="Arial" panose="020B0604020202020204" pitchFamily="34" charset="0"/>
                          <a:cs typeface="Arial" panose="020B0604020202020204" pitchFamily="34" charset="0"/>
                        </a:rPr>
                        <a:t>T-DXd</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(N=125)</a:t>
                      </a:r>
                    </a:p>
                  </a:txBody>
                  <a:tcPr marL="19440" marR="19440" anchor="ctr"/>
                </a:tc>
                <a:tc>
                  <a:txBody>
                    <a:bodyPr/>
                    <a:lstStyle/>
                    <a:p>
                      <a:pPr algn="ctr"/>
                      <a:r>
                        <a:rPr lang="en-GB" sz="1300" dirty="0">
                          <a:latin typeface="Arial" panose="020B0604020202020204" pitchFamily="34" charset="0"/>
                          <a:cs typeface="Arial" panose="020B0604020202020204" pitchFamily="34" charset="0"/>
                        </a:rPr>
                        <a:t>Chemo</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(N=62)</a:t>
                      </a:r>
                    </a:p>
                  </a:txBody>
                  <a:tcPr marL="19440" marR="19440" anchor="ctr"/>
                </a:tc>
                <a:extLst>
                  <a:ext uri="{0D108BD9-81ED-4DB2-BD59-A6C34878D82A}">
                    <a16:rowId xmlns:a16="http://schemas.microsoft.com/office/drawing/2014/main" val="2773539112"/>
                  </a:ext>
                </a:extLst>
              </a:tr>
              <a:tr h="370840">
                <a:tc>
                  <a:txBody>
                    <a:bodyPr/>
                    <a:lstStyle/>
                    <a:p>
                      <a:r>
                        <a:rPr lang="en-GB" sz="1300" b="1" dirty="0">
                          <a:latin typeface="Arial" panose="020B0604020202020204" pitchFamily="34" charset="0"/>
                          <a:cs typeface="Arial" panose="020B0604020202020204" pitchFamily="34" charset="0"/>
                        </a:rPr>
                        <a:t>Median OS</a:t>
                      </a:r>
                    </a:p>
                  </a:txBody>
                  <a:tcPr/>
                </a:tc>
                <a:tc>
                  <a:txBody>
                    <a:bodyPr/>
                    <a:lstStyle/>
                    <a:p>
                      <a:pPr algn="ctr"/>
                      <a:r>
                        <a:rPr lang="en-GB" sz="1300" dirty="0">
                          <a:latin typeface="Arial" panose="020B0604020202020204" pitchFamily="34" charset="0"/>
                          <a:cs typeface="Arial" panose="020B0604020202020204" pitchFamily="34" charset="0"/>
                        </a:rPr>
                        <a:t>12.5</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(9.6-14.3)</a:t>
                      </a:r>
                    </a:p>
                  </a:txBody>
                  <a:tcPr marL="19440" marR="19440" anchor="ctr"/>
                </a:tc>
                <a:tc>
                  <a:txBody>
                    <a:bodyPr/>
                    <a:lstStyle/>
                    <a:p>
                      <a:pPr algn="ctr"/>
                      <a:r>
                        <a:rPr lang="en-GB" sz="1300" dirty="0">
                          <a:latin typeface="Arial" panose="020B0604020202020204" pitchFamily="34" charset="0"/>
                          <a:cs typeface="Arial" panose="020B0604020202020204" pitchFamily="34" charset="0"/>
                        </a:rPr>
                        <a:t>8.4</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(6.9-10.7)</a:t>
                      </a:r>
                    </a:p>
                  </a:txBody>
                  <a:tcPr marL="19440" marR="19440" anchor="ctr"/>
                </a:tc>
                <a:extLst>
                  <a:ext uri="{0D108BD9-81ED-4DB2-BD59-A6C34878D82A}">
                    <a16:rowId xmlns:a16="http://schemas.microsoft.com/office/drawing/2014/main" val="1344269986"/>
                  </a:ext>
                </a:extLst>
              </a:tr>
              <a:tr h="370840">
                <a:tc>
                  <a:txBody>
                    <a:bodyPr/>
                    <a:lstStyle/>
                    <a:p>
                      <a:endParaRPr lang="en-GB" sz="1300" b="1" dirty="0">
                        <a:latin typeface="Arial" panose="020B0604020202020204" pitchFamily="34" charset="0"/>
                        <a:cs typeface="Arial" panose="020B0604020202020204" pitchFamily="34" charset="0"/>
                      </a:endParaRPr>
                    </a:p>
                  </a:txBody>
                  <a:tcPr>
                    <a:lnR w="12700" cap="flat" cmpd="sng" algn="ctr">
                      <a:noFill/>
                      <a:prstDash val="solid"/>
                      <a:round/>
                      <a:headEnd type="none" w="med" len="med"/>
                      <a:tailEnd type="none" w="med" len="med"/>
                    </a:lnR>
                  </a:tcPr>
                </a:tc>
                <a:tc gridSpan="2">
                  <a:txBody>
                    <a:bodyPr/>
                    <a:lstStyle/>
                    <a:p>
                      <a:pPr algn="ctr"/>
                      <a:r>
                        <a:rPr lang="en-GB" sz="1300" dirty="0">
                          <a:latin typeface="Arial" panose="020B0604020202020204" pitchFamily="34" charset="0"/>
                          <a:cs typeface="Arial" panose="020B0604020202020204" pitchFamily="34" charset="0"/>
                        </a:rPr>
                        <a:t>HR for death: 0.59; P=0.01</a:t>
                      </a:r>
                    </a:p>
                  </a:txBody>
                  <a:tcPr marL="19440" marR="19440" anchor="ctr">
                    <a:lnL w="12700" cap="flat" cmpd="sng" algn="ctr">
                      <a:noFill/>
                      <a:prstDash val="solid"/>
                      <a:round/>
                      <a:headEnd type="none" w="med" len="med"/>
                      <a:tailEnd type="none" w="med" len="med"/>
                    </a:lnL>
                  </a:tcPr>
                </a:tc>
                <a:tc hMerge="1">
                  <a:txBody>
                    <a:bodyPr/>
                    <a:lstStyle/>
                    <a:p>
                      <a:pPr algn="ctr"/>
                      <a:endParaRPr lang="en-GB" sz="130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183077084"/>
                  </a:ext>
                </a:extLst>
              </a:tr>
              <a:tr h="370840">
                <a:tc>
                  <a:txBody>
                    <a:bodyPr/>
                    <a:lstStyle/>
                    <a:p>
                      <a:r>
                        <a:rPr lang="en-GB" sz="1300" b="1" dirty="0">
                          <a:latin typeface="Arial" panose="020B0604020202020204" pitchFamily="34" charset="0"/>
                          <a:cs typeface="Arial" panose="020B0604020202020204" pitchFamily="34" charset="0"/>
                        </a:rPr>
                        <a:t>Median PFS</a:t>
                      </a:r>
                    </a:p>
                  </a:txBody>
                  <a:tcPr/>
                </a:tc>
                <a:tc>
                  <a:txBody>
                    <a:bodyPr/>
                    <a:lstStyle/>
                    <a:p>
                      <a:pPr algn="ctr"/>
                      <a:r>
                        <a:rPr lang="en-GB" sz="1300" dirty="0">
                          <a:latin typeface="Arial" panose="020B0604020202020204" pitchFamily="34" charset="0"/>
                          <a:cs typeface="Arial" panose="020B0604020202020204" pitchFamily="34" charset="0"/>
                        </a:rPr>
                        <a:t>5.6</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(4.3-6.9)</a:t>
                      </a:r>
                    </a:p>
                  </a:txBody>
                  <a:tcPr marL="19440" marR="19440" anchor="ctr"/>
                </a:tc>
                <a:tc>
                  <a:txBody>
                    <a:bodyPr/>
                    <a:lstStyle/>
                    <a:p>
                      <a:pPr algn="ctr"/>
                      <a:r>
                        <a:rPr lang="en-GB" sz="1300" dirty="0">
                          <a:latin typeface="Arial" panose="020B0604020202020204" pitchFamily="34" charset="0"/>
                          <a:cs typeface="Arial" panose="020B0604020202020204" pitchFamily="34" charset="0"/>
                        </a:rPr>
                        <a:t>3.5</a:t>
                      </a:r>
                      <a:br>
                        <a:rPr lang="en-GB" sz="1300" dirty="0">
                          <a:latin typeface="Arial" panose="020B0604020202020204" pitchFamily="34" charset="0"/>
                          <a:cs typeface="Arial" panose="020B0604020202020204" pitchFamily="34" charset="0"/>
                        </a:rPr>
                      </a:br>
                      <a:r>
                        <a:rPr lang="en-GB" sz="1300" dirty="0">
                          <a:latin typeface="Arial" panose="020B0604020202020204" pitchFamily="34" charset="0"/>
                          <a:cs typeface="Arial" panose="020B0604020202020204" pitchFamily="34" charset="0"/>
                        </a:rPr>
                        <a:t>(2.0-4.3)</a:t>
                      </a:r>
                    </a:p>
                  </a:txBody>
                  <a:tcPr marL="19440" marR="19440" anchor="ctr"/>
                </a:tc>
                <a:extLst>
                  <a:ext uri="{0D108BD9-81ED-4DB2-BD59-A6C34878D82A}">
                    <a16:rowId xmlns:a16="http://schemas.microsoft.com/office/drawing/2014/main" val="2982920816"/>
                  </a:ext>
                </a:extLst>
              </a:tr>
              <a:tr h="370840">
                <a:tc>
                  <a:txBody>
                    <a:bodyPr/>
                    <a:lstStyle/>
                    <a:p>
                      <a:endParaRPr lang="en-GB" sz="1300" b="1" dirty="0">
                        <a:latin typeface="Arial" panose="020B0604020202020204" pitchFamily="34" charset="0"/>
                        <a:cs typeface="Arial" panose="020B0604020202020204" pitchFamily="34" charset="0"/>
                      </a:endParaRPr>
                    </a:p>
                  </a:txBody>
                  <a:tcPr>
                    <a:lnR w="12700" cap="flat" cmpd="sng" algn="ctr">
                      <a:noFill/>
                      <a:prstDash val="solid"/>
                      <a:round/>
                      <a:headEnd type="none" w="med" len="med"/>
                      <a:tailEnd type="none" w="med" len="med"/>
                    </a:lnR>
                  </a:tcPr>
                </a:tc>
                <a:tc gridSpan="2">
                  <a:txBody>
                    <a:bodyPr/>
                    <a:lstStyle/>
                    <a:p>
                      <a:pPr algn="ctr"/>
                      <a:r>
                        <a:rPr lang="en-GB" sz="1300" dirty="0">
                          <a:latin typeface="Arial" panose="020B0604020202020204" pitchFamily="34" charset="0"/>
                          <a:cs typeface="Arial" panose="020B0604020202020204" pitchFamily="34" charset="0"/>
                        </a:rPr>
                        <a:t>HR for PD or death: 0.47</a:t>
                      </a:r>
                    </a:p>
                  </a:txBody>
                  <a:tcPr marL="19440" marR="19440" anchor="ctr">
                    <a:lnL w="12700" cap="flat" cmpd="sng" algn="ctr">
                      <a:noFill/>
                      <a:prstDash val="solid"/>
                      <a:round/>
                      <a:headEnd type="none" w="med" len="med"/>
                      <a:tailEnd type="none" w="med" len="med"/>
                    </a:lnL>
                  </a:tcPr>
                </a:tc>
                <a:tc hMerge="1">
                  <a:txBody>
                    <a:bodyPr/>
                    <a:lstStyle/>
                    <a:p>
                      <a:pPr algn="ctr"/>
                      <a:endParaRPr lang="en-GB" sz="130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505394419"/>
                  </a:ext>
                </a:extLst>
              </a:tr>
            </a:tbl>
          </a:graphicData>
        </a:graphic>
      </p:graphicFrame>
      <p:sp>
        <p:nvSpPr>
          <p:cNvPr id="208" name="TextBox 207">
            <a:extLst>
              <a:ext uri="{FF2B5EF4-FFF2-40B4-BE49-F238E27FC236}">
                <a16:creationId xmlns:a16="http://schemas.microsoft.com/office/drawing/2014/main" id="{9524C76D-93CC-7D41-8AE9-296764805CE5}"/>
              </a:ext>
            </a:extLst>
          </p:cNvPr>
          <p:cNvSpPr txBox="1"/>
          <p:nvPr/>
        </p:nvSpPr>
        <p:spPr>
          <a:xfrm rot="16200000">
            <a:off x="3189379" y="2813575"/>
            <a:ext cx="1820049" cy="369332"/>
          </a:xfrm>
          <a:prstGeom prst="rect">
            <a:avLst/>
          </a:prstGeom>
          <a:noFill/>
        </p:spPr>
        <p:txBody>
          <a:bodyPr wrap="none" lIns="0" tIns="0" rIns="0" bIns="0" rtlCol="0">
            <a:spAutoFit/>
          </a:bodyPr>
          <a:lstStyle/>
          <a:p>
            <a:pPr algn="ctr"/>
            <a:r>
              <a:rPr lang="en-GB" sz="1200" b="1" dirty="0">
                <a:latin typeface="Arial" panose="020B0604020202020204" pitchFamily="34" charset="0"/>
                <a:cs typeface="Arial" panose="020B0604020202020204" pitchFamily="34" charset="0"/>
              </a:rPr>
              <a:t>Best</a:t>
            </a:r>
            <a:r>
              <a:rPr lang="en-GB" sz="1200" b="1" spc="-5" dirty="0">
                <a:latin typeface="Arial" panose="020B0604020202020204" pitchFamily="34" charset="0"/>
                <a:cs typeface="Arial" panose="020B0604020202020204" pitchFamily="34" charset="0"/>
              </a:rPr>
              <a:t> </a:t>
            </a:r>
            <a:r>
              <a:rPr lang="en-GB" sz="1200" b="1" dirty="0">
                <a:latin typeface="Arial" panose="020B0604020202020204" pitchFamily="34" charset="0"/>
                <a:cs typeface="Arial" panose="020B0604020202020204" pitchFamily="34" charset="0"/>
              </a:rPr>
              <a:t>%</a:t>
            </a:r>
            <a:r>
              <a:rPr lang="en-GB" sz="1200" b="1" spc="-5" dirty="0">
                <a:latin typeface="Arial" panose="020B0604020202020204" pitchFamily="34" charset="0"/>
                <a:cs typeface="Arial" panose="020B0604020202020204" pitchFamily="34" charset="0"/>
              </a:rPr>
              <a:t> </a:t>
            </a:r>
            <a:r>
              <a:rPr lang="en-GB" sz="1200" b="1" dirty="0">
                <a:latin typeface="Arial" panose="020B0604020202020204" pitchFamily="34" charset="0"/>
                <a:cs typeface="Arial" panose="020B0604020202020204" pitchFamily="34" charset="0"/>
              </a:rPr>
              <a:t>change</a:t>
            </a:r>
            <a:r>
              <a:rPr lang="en-GB" sz="1200" b="1" spc="-10" dirty="0">
                <a:latin typeface="Arial" panose="020B0604020202020204" pitchFamily="34" charset="0"/>
                <a:cs typeface="Arial" panose="020B0604020202020204" pitchFamily="34" charset="0"/>
              </a:rPr>
              <a:t> </a:t>
            </a:r>
            <a:r>
              <a:rPr lang="en-GB" sz="1200" b="1" dirty="0">
                <a:latin typeface="Arial" panose="020B0604020202020204" pitchFamily="34" charset="0"/>
                <a:cs typeface="Arial" panose="020B0604020202020204" pitchFamily="34" charset="0"/>
              </a:rPr>
              <a:t>in</a:t>
            </a:r>
            <a:r>
              <a:rPr lang="en-GB" sz="1200" b="1" spc="5" dirty="0">
                <a:latin typeface="Arial" panose="020B0604020202020204" pitchFamily="34" charset="0"/>
                <a:cs typeface="Arial" panose="020B0604020202020204" pitchFamily="34" charset="0"/>
              </a:rPr>
              <a:t> </a:t>
            </a:r>
            <a:r>
              <a:rPr lang="en-GB" sz="1200" b="1" dirty="0">
                <a:latin typeface="Arial" panose="020B0604020202020204" pitchFamily="34" charset="0"/>
                <a:cs typeface="Arial" panose="020B0604020202020204" pitchFamily="34" charset="0"/>
              </a:rPr>
              <a:t>sum</a:t>
            </a:r>
            <a:r>
              <a:rPr lang="en-GB" sz="1200" b="1" spc="-5" dirty="0">
                <a:latin typeface="Arial" panose="020B0604020202020204" pitchFamily="34" charset="0"/>
                <a:cs typeface="Arial" panose="020B0604020202020204" pitchFamily="34" charset="0"/>
              </a:rPr>
              <a:t> </a:t>
            </a:r>
            <a:r>
              <a:rPr lang="en-GB" sz="1200" b="1" dirty="0">
                <a:latin typeface="Arial" panose="020B0604020202020204" pitchFamily="34" charset="0"/>
                <a:cs typeface="Arial" panose="020B0604020202020204" pitchFamily="34" charset="0"/>
              </a:rPr>
              <a:t>of</a:t>
            </a:r>
            <a:br>
              <a:rPr lang="en-GB" sz="1200" b="1" spc="-5" dirty="0">
                <a:latin typeface="Arial" panose="020B0604020202020204" pitchFamily="34" charset="0"/>
                <a:cs typeface="Arial" panose="020B0604020202020204" pitchFamily="34" charset="0"/>
              </a:rPr>
            </a:br>
            <a:r>
              <a:rPr lang="en-GB" sz="1200" b="1" spc="-10" dirty="0">
                <a:latin typeface="Arial" panose="020B0604020202020204" pitchFamily="34" charset="0"/>
                <a:cs typeface="Arial" panose="020B0604020202020204" pitchFamily="34" charset="0"/>
              </a:rPr>
              <a:t>diameters </a:t>
            </a:r>
            <a:r>
              <a:rPr lang="en-GB" sz="1200" b="1" dirty="0">
                <a:latin typeface="Arial" panose="020B0604020202020204" pitchFamily="34" charset="0"/>
                <a:cs typeface="Arial" panose="020B0604020202020204" pitchFamily="34" charset="0"/>
              </a:rPr>
              <a:t>from</a:t>
            </a:r>
            <a:r>
              <a:rPr lang="en-GB" sz="1200" b="1" spc="-25" dirty="0">
                <a:latin typeface="Arial" panose="020B0604020202020204" pitchFamily="34" charset="0"/>
                <a:cs typeface="Arial" panose="020B0604020202020204" pitchFamily="34" charset="0"/>
              </a:rPr>
              <a:t> </a:t>
            </a:r>
            <a:r>
              <a:rPr lang="en-GB" sz="1200" b="1" spc="-10" dirty="0">
                <a:latin typeface="Arial" panose="020B0604020202020204" pitchFamily="34" charset="0"/>
                <a:cs typeface="Arial" panose="020B0604020202020204" pitchFamily="34" charset="0"/>
              </a:rPr>
              <a:t>baseline</a:t>
            </a:r>
            <a:endParaRPr lang="en-GB" sz="1200" dirty="0">
              <a:latin typeface="Arial" panose="020B0604020202020204" pitchFamily="34" charset="0"/>
              <a:cs typeface="Arial" panose="020B0604020202020204" pitchFamily="34" charset="0"/>
            </a:endParaRPr>
          </a:p>
        </p:txBody>
      </p:sp>
      <p:pic>
        <p:nvPicPr>
          <p:cNvPr id="210" name="Picture 209">
            <a:extLst>
              <a:ext uri="{FF2B5EF4-FFF2-40B4-BE49-F238E27FC236}">
                <a16:creationId xmlns:a16="http://schemas.microsoft.com/office/drawing/2014/main" id="{A40A1385-B4F1-124C-901E-8D8AEA1DB70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1006" y="4302174"/>
            <a:ext cx="7219466" cy="1786512"/>
          </a:xfrm>
          <a:prstGeom prst="rect">
            <a:avLst/>
          </a:prstGeom>
        </p:spPr>
      </p:pic>
      <p:sp>
        <p:nvSpPr>
          <p:cNvPr id="215" name="TextBox 214">
            <a:extLst>
              <a:ext uri="{FF2B5EF4-FFF2-40B4-BE49-F238E27FC236}">
                <a16:creationId xmlns:a16="http://schemas.microsoft.com/office/drawing/2014/main" id="{FC9BBE56-1352-A641-971F-C2E2E3CED256}"/>
              </a:ext>
            </a:extLst>
          </p:cNvPr>
          <p:cNvSpPr txBox="1"/>
          <p:nvPr/>
        </p:nvSpPr>
        <p:spPr>
          <a:xfrm>
            <a:off x="4397033" y="4207694"/>
            <a:ext cx="16991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80</a:t>
            </a:r>
          </a:p>
        </p:txBody>
      </p:sp>
      <p:sp>
        <p:nvSpPr>
          <p:cNvPr id="216" name="TextBox 215">
            <a:extLst>
              <a:ext uri="{FF2B5EF4-FFF2-40B4-BE49-F238E27FC236}">
                <a16:creationId xmlns:a16="http://schemas.microsoft.com/office/drawing/2014/main" id="{72F776F4-5124-EF45-ABE3-4C675C88929F}"/>
              </a:ext>
            </a:extLst>
          </p:cNvPr>
          <p:cNvSpPr txBox="1"/>
          <p:nvPr/>
        </p:nvSpPr>
        <p:spPr>
          <a:xfrm>
            <a:off x="4397033" y="4414069"/>
            <a:ext cx="16991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30</a:t>
            </a:r>
          </a:p>
        </p:txBody>
      </p:sp>
      <p:sp>
        <p:nvSpPr>
          <p:cNvPr id="217" name="TextBox 216">
            <a:extLst>
              <a:ext uri="{FF2B5EF4-FFF2-40B4-BE49-F238E27FC236}">
                <a16:creationId xmlns:a16="http://schemas.microsoft.com/office/drawing/2014/main" id="{D17AB62F-05F5-9544-920D-AB336F5F9E6E}"/>
              </a:ext>
            </a:extLst>
          </p:cNvPr>
          <p:cNvSpPr txBox="1"/>
          <p:nvPr/>
        </p:nvSpPr>
        <p:spPr>
          <a:xfrm>
            <a:off x="4397033" y="4610919"/>
            <a:ext cx="16991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40</a:t>
            </a:r>
          </a:p>
        </p:txBody>
      </p:sp>
      <p:sp>
        <p:nvSpPr>
          <p:cNvPr id="218" name="TextBox 217">
            <a:extLst>
              <a:ext uri="{FF2B5EF4-FFF2-40B4-BE49-F238E27FC236}">
                <a16:creationId xmlns:a16="http://schemas.microsoft.com/office/drawing/2014/main" id="{C294C8DA-E382-E84C-9B45-F3DE82120F59}"/>
              </a:ext>
            </a:extLst>
          </p:cNvPr>
          <p:cNvSpPr txBox="1"/>
          <p:nvPr/>
        </p:nvSpPr>
        <p:spPr>
          <a:xfrm>
            <a:off x="4397034" y="4810944"/>
            <a:ext cx="169918"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20</a:t>
            </a:r>
          </a:p>
        </p:txBody>
      </p:sp>
      <p:sp>
        <p:nvSpPr>
          <p:cNvPr id="219" name="TextBox 218">
            <a:extLst>
              <a:ext uri="{FF2B5EF4-FFF2-40B4-BE49-F238E27FC236}">
                <a16:creationId xmlns:a16="http://schemas.microsoft.com/office/drawing/2014/main" id="{6DDD8FFB-7563-8546-B329-38C0548CFFCB}"/>
              </a:ext>
            </a:extLst>
          </p:cNvPr>
          <p:cNvSpPr txBox="1"/>
          <p:nvPr/>
        </p:nvSpPr>
        <p:spPr>
          <a:xfrm>
            <a:off x="4481992" y="4988744"/>
            <a:ext cx="8496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a:t>
            </a:r>
          </a:p>
        </p:txBody>
      </p:sp>
      <p:sp>
        <p:nvSpPr>
          <p:cNvPr id="220" name="TextBox 219">
            <a:extLst>
              <a:ext uri="{FF2B5EF4-FFF2-40B4-BE49-F238E27FC236}">
                <a16:creationId xmlns:a16="http://schemas.microsoft.com/office/drawing/2014/main" id="{C328B242-E178-FB40-BF39-3DB03148BC0F}"/>
              </a:ext>
            </a:extLst>
          </p:cNvPr>
          <p:cNvSpPr txBox="1"/>
          <p:nvPr/>
        </p:nvSpPr>
        <p:spPr>
          <a:xfrm>
            <a:off x="4345737" y="5204644"/>
            <a:ext cx="221215"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-20</a:t>
            </a:r>
          </a:p>
        </p:txBody>
      </p:sp>
      <p:sp>
        <p:nvSpPr>
          <p:cNvPr id="221" name="TextBox 220">
            <a:extLst>
              <a:ext uri="{FF2B5EF4-FFF2-40B4-BE49-F238E27FC236}">
                <a16:creationId xmlns:a16="http://schemas.microsoft.com/office/drawing/2014/main" id="{D36D3261-DA34-5440-B297-2C30ABE3D406}"/>
              </a:ext>
            </a:extLst>
          </p:cNvPr>
          <p:cNvSpPr txBox="1"/>
          <p:nvPr/>
        </p:nvSpPr>
        <p:spPr>
          <a:xfrm>
            <a:off x="4345737" y="5401494"/>
            <a:ext cx="221215"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-40</a:t>
            </a:r>
          </a:p>
        </p:txBody>
      </p:sp>
      <p:sp>
        <p:nvSpPr>
          <p:cNvPr id="222" name="TextBox 221">
            <a:extLst>
              <a:ext uri="{FF2B5EF4-FFF2-40B4-BE49-F238E27FC236}">
                <a16:creationId xmlns:a16="http://schemas.microsoft.com/office/drawing/2014/main" id="{7C3599D5-9370-E948-8FD6-90A1DB64F089}"/>
              </a:ext>
            </a:extLst>
          </p:cNvPr>
          <p:cNvSpPr txBox="1"/>
          <p:nvPr/>
        </p:nvSpPr>
        <p:spPr>
          <a:xfrm>
            <a:off x="4345737" y="5598344"/>
            <a:ext cx="221215"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-60</a:t>
            </a:r>
          </a:p>
        </p:txBody>
      </p:sp>
      <p:sp>
        <p:nvSpPr>
          <p:cNvPr id="223" name="TextBox 222">
            <a:extLst>
              <a:ext uri="{FF2B5EF4-FFF2-40B4-BE49-F238E27FC236}">
                <a16:creationId xmlns:a16="http://schemas.microsoft.com/office/drawing/2014/main" id="{2C599484-4BF4-CC42-AF22-CF5F4E6A6E90}"/>
              </a:ext>
            </a:extLst>
          </p:cNvPr>
          <p:cNvSpPr txBox="1"/>
          <p:nvPr/>
        </p:nvSpPr>
        <p:spPr>
          <a:xfrm>
            <a:off x="4345737" y="5792019"/>
            <a:ext cx="221215"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-80</a:t>
            </a:r>
          </a:p>
        </p:txBody>
      </p:sp>
      <p:sp>
        <p:nvSpPr>
          <p:cNvPr id="224" name="TextBox 223">
            <a:extLst>
              <a:ext uri="{FF2B5EF4-FFF2-40B4-BE49-F238E27FC236}">
                <a16:creationId xmlns:a16="http://schemas.microsoft.com/office/drawing/2014/main" id="{364107AF-5AEE-EC4B-BA75-C8028D2A632D}"/>
              </a:ext>
            </a:extLst>
          </p:cNvPr>
          <p:cNvSpPr txBox="1"/>
          <p:nvPr/>
        </p:nvSpPr>
        <p:spPr>
          <a:xfrm>
            <a:off x="4260778" y="5998394"/>
            <a:ext cx="306174"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-100</a:t>
            </a:r>
          </a:p>
        </p:txBody>
      </p:sp>
      <p:sp>
        <p:nvSpPr>
          <p:cNvPr id="225" name="TextBox 224">
            <a:extLst>
              <a:ext uri="{FF2B5EF4-FFF2-40B4-BE49-F238E27FC236}">
                <a16:creationId xmlns:a16="http://schemas.microsoft.com/office/drawing/2014/main" id="{6B1A7152-CCF8-2C45-A61D-A3E61095D4BC}"/>
              </a:ext>
            </a:extLst>
          </p:cNvPr>
          <p:cNvSpPr txBox="1"/>
          <p:nvPr/>
        </p:nvSpPr>
        <p:spPr>
          <a:xfrm rot="16200000">
            <a:off x="2949485" y="4729534"/>
            <a:ext cx="2132105" cy="738664"/>
          </a:xfrm>
          <a:prstGeom prst="rect">
            <a:avLst/>
          </a:prstGeom>
          <a:noFill/>
        </p:spPr>
        <p:txBody>
          <a:bodyPr wrap="square" lIns="0" tIns="0" rIns="0" bIns="0" rtlCol="0">
            <a:spAutoFit/>
          </a:bodyPr>
          <a:lstStyle/>
          <a:p>
            <a:pPr algn="ctr"/>
            <a:r>
              <a:rPr lang="en-GB" sz="1200" b="1" dirty="0">
                <a:solidFill>
                  <a:srgbClr val="000000"/>
                </a:solidFill>
                <a:effectLst/>
                <a:latin typeface="Arial" panose="020B0604020202020204" pitchFamily="34" charset="0"/>
                <a:cs typeface="Arial" panose="020B0604020202020204" pitchFamily="34" charset="0"/>
              </a:rPr>
              <a:t>Best % change in sum of Longest Diameters of Measurable Tumours from baseline</a:t>
            </a:r>
          </a:p>
        </p:txBody>
      </p:sp>
      <p:sp>
        <p:nvSpPr>
          <p:cNvPr id="25" name="object 25"/>
          <p:cNvSpPr/>
          <p:nvPr/>
        </p:nvSpPr>
        <p:spPr>
          <a:xfrm>
            <a:off x="4637911" y="2747594"/>
            <a:ext cx="7020000" cy="45719"/>
          </a:xfrm>
          <a:custGeom>
            <a:avLst/>
            <a:gdLst/>
            <a:ahLst/>
            <a:cxnLst/>
            <a:rect l="l" t="t" r="r" b="b"/>
            <a:pathLst>
              <a:path w="413385">
                <a:moveTo>
                  <a:pt x="0" y="0"/>
                </a:moveTo>
                <a:lnTo>
                  <a:pt x="413147" y="0"/>
                </a:lnTo>
              </a:path>
            </a:pathLst>
          </a:custGeom>
          <a:solidFill>
            <a:schemeClr val="tx2"/>
          </a:solidFill>
          <a:ln w="12700">
            <a:solidFill>
              <a:srgbClr val="000000"/>
            </a:solidFill>
          </a:ln>
        </p:spPr>
        <p:txBody>
          <a:bodyPr wrap="square" lIns="0" tIns="0" rIns="0" bIns="0" rtlCol="0"/>
          <a:lstStyle/>
          <a:p>
            <a:endParaRPr dirty="0"/>
          </a:p>
        </p:txBody>
      </p:sp>
    </p:spTree>
    <p:extLst>
      <p:ext uri="{BB962C8B-B14F-4D97-AF65-F5344CB8AC3E}">
        <p14:creationId xmlns:p14="http://schemas.microsoft.com/office/powerpoint/2010/main" val="1111330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5" name="Group 194">
            <a:extLst>
              <a:ext uri="{FF2B5EF4-FFF2-40B4-BE49-F238E27FC236}">
                <a16:creationId xmlns:a16="http://schemas.microsoft.com/office/drawing/2014/main" id="{7C5322BD-2329-AD1F-12ED-EF023DA30221}"/>
              </a:ext>
            </a:extLst>
          </p:cNvPr>
          <p:cNvGrpSpPr/>
          <p:nvPr/>
        </p:nvGrpSpPr>
        <p:grpSpPr>
          <a:xfrm>
            <a:off x="1354065" y="1494634"/>
            <a:ext cx="3691001" cy="3128497"/>
            <a:chOff x="1354065" y="1654676"/>
            <a:chExt cx="3691001" cy="3128497"/>
          </a:xfrm>
        </p:grpSpPr>
        <p:grpSp>
          <p:nvGrpSpPr>
            <p:cNvPr id="130" name="Group 129">
              <a:extLst>
                <a:ext uri="{FF2B5EF4-FFF2-40B4-BE49-F238E27FC236}">
                  <a16:creationId xmlns:a16="http://schemas.microsoft.com/office/drawing/2014/main" id="{4A2BC648-E212-0B75-36AE-40EA7354D472}"/>
                </a:ext>
              </a:extLst>
            </p:cNvPr>
            <p:cNvGrpSpPr/>
            <p:nvPr/>
          </p:nvGrpSpPr>
          <p:grpSpPr>
            <a:xfrm>
              <a:off x="1360516" y="1654676"/>
              <a:ext cx="3684550" cy="45719"/>
              <a:chOff x="1356243" y="1663222"/>
              <a:chExt cx="3684550" cy="45719"/>
            </a:xfrm>
          </p:grpSpPr>
          <p:sp>
            <p:nvSpPr>
              <p:cNvPr id="128" name="Rectangle 127">
                <a:extLst>
                  <a:ext uri="{FF2B5EF4-FFF2-40B4-BE49-F238E27FC236}">
                    <a16:creationId xmlns:a16="http://schemas.microsoft.com/office/drawing/2014/main" id="{C8F3F949-54AD-3433-97E7-6105F200782A}"/>
                  </a:ext>
                </a:extLst>
              </p:cNvPr>
              <p:cNvSpPr/>
              <p:nvPr/>
            </p:nvSpPr>
            <p:spPr bwMode="auto">
              <a:xfrm>
                <a:off x="1356243" y="1663222"/>
                <a:ext cx="3406881" cy="4571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9" name="Rectangle 128">
                <a:extLst>
                  <a:ext uri="{FF2B5EF4-FFF2-40B4-BE49-F238E27FC236}">
                    <a16:creationId xmlns:a16="http://schemas.microsoft.com/office/drawing/2014/main" id="{A53C328C-EA6C-4D86-0B97-C218D953DC53}"/>
                  </a:ext>
                </a:extLst>
              </p:cNvPr>
              <p:cNvSpPr/>
              <p:nvPr/>
            </p:nvSpPr>
            <p:spPr bwMode="auto">
              <a:xfrm>
                <a:off x="4851748" y="1663222"/>
                <a:ext cx="189045" cy="4571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sp>
          <p:nvSpPr>
            <p:cNvPr id="133" name="Rectangle 132">
              <a:extLst>
                <a:ext uri="{FF2B5EF4-FFF2-40B4-BE49-F238E27FC236}">
                  <a16:creationId xmlns:a16="http://schemas.microsoft.com/office/drawing/2014/main" id="{0FD35C5B-4D41-5C29-EABF-21CC1D218B7E}"/>
                </a:ext>
              </a:extLst>
            </p:cNvPr>
            <p:cNvSpPr>
              <a:spLocks/>
            </p:cNvSpPr>
            <p:nvPr/>
          </p:nvSpPr>
          <p:spPr bwMode="auto">
            <a:xfrm>
              <a:off x="1354065" y="1765164"/>
              <a:ext cx="3055130"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4" name="Rectangle 133">
              <a:extLst>
                <a:ext uri="{FF2B5EF4-FFF2-40B4-BE49-F238E27FC236}">
                  <a16:creationId xmlns:a16="http://schemas.microsoft.com/office/drawing/2014/main" id="{0898EBE3-7CE0-76FF-2CA8-B1B26674CF90}"/>
                </a:ext>
              </a:extLst>
            </p:cNvPr>
            <p:cNvSpPr>
              <a:spLocks/>
            </p:cNvSpPr>
            <p:nvPr/>
          </p:nvSpPr>
          <p:spPr bwMode="auto">
            <a:xfrm>
              <a:off x="1354065" y="1977472"/>
              <a:ext cx="1809996"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5" name="Rectangle 134">
              <a:extLst>
                <a:ext uri="{FF2B5EF4-FFF2-40B4-BE49-F238E27FC236}">
                  <a16:creationId xmlns:a16="http://schemas.microsoft.com/office/drawing/2014/main" id="{C2C1D1E4-C22A-BA1B-E602-4530199A5764}"/>
                </a:ext>
              </a:extLst>
            </p:cNvPr>
            <p:cNvSpPr>
              <a:spLocks/>
            </p:cNvSpPr>
            <p:nvPr/>
          </p:nvSpPr>
          <p:spPr bwMode="auto">
            <a:xfrm>
              <a:off x="1354065" y="2295934"/>
              <a:ext cx="1306448"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6" name="Rectangle 135">
              <a:extLst>
                <a:ext uri="{FF2B5EF4-FFF2-40B4-BE49-F238E27FC236}">
                  <a16:creationId xmlns:a16="http://schemas.microsoft.com/office/drawing/2014/main" id="{768F4C80-BBE4-8801-C0E5-3D98B8B9074E}"/>
                </a:ext>
              </a:extLst>
            </p:cNvPr>
            <p:cNvSpPr>
              <a:spLocks/>
            </p:cNvSpPr>
            <p:nvPr/>
          </p:nvSpPr>
          <p:spPr bwMode="auto">
            <a:xfrm>
              <a:off x="1354065" y="2349011"/>
              <a:ext cx="1210949"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7" name="Rectangle 136">
              <a:extLst>
                <a:ext uri="{FF2B5EF4-FFF2-40B4-BE49-F238E27FC236}">
                  <a16:creationId xmlns:a16="http://schemas.microsoft.com/office/drawing/2014/main" id="{FCCC0FE6-0E97-755C-28B6-3284759DC7A2}"/>
                </a:ext>
              </a:extLst>
            </p:cNvPr>
            <p:cNvSpPr>
              <a:spLocks/>
            </p:cNvSpPr>
            <p:nvPr/>
          </p:nvSpPr>
          <p:spPr bwMode="auto">
            <a:xfrm>
              <a:off x="1354065" y="2402088"/>
              <a:ext cx="1195570"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8" name="Rectangle 137">
              <a:extLst>
                <a:ext uri="{FF2B5EF4-FFF2-40B4-BE49-F238E27FC236}">
                  <a16:creationId xmlns:a16="http://schemas.microsoft.com/office/drawing/2014/main" id="{6D206E16-F690-B9F7-369B-A2E8FB5BF86C}"/>
                </a:ext>
              </a:extLst>
            </p:cNvPr>
            <p:cNvSpPr>
              <a:spLocks/>
            </p:cNvSpPr>
            <p:nvPr/>
          </p:nvSpPr>
          <p:spPr bwMode="auto">
            <a:xfrm>
              <a:off x="1354065" y="2508242"/>
              <a:ext cx="1118981"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9" name="Rectangle 138">
              <a:extLst>
                <a:ext uri="{FF2B5EF4-FFF2-40B4-BE49-F238E27FC236}">
                  <a16:creationId xmlns:a16="http://schemas.microsoft.com/office/drawing/2014/main" id="{F57CA9D8-DD31-D533-20CB-096F6EA08018}"/>
                </a:ext>
              </a:extLst>
            </p:cNvPr>
            <p:cNvSpPr>
              <a:spLocks/>
            </p:cNvSpPr>
            <p:nvPr/>
          </p:nvSpPr>
          <p:spPr bwMode="auto">
            <a:xfrm>
              <a:off x="1354065" y="2720550"/>
              <a:ext cx="856765"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0" name="Rectangle 139">
              <a:extLst>
                <a:ext uri="{FF2B5EF4-FFF2-40B4-BE49-F238E27FC236}">
                  <a16:creationId xmlns:a16="http://schemas.microsoft.com/office/drawing/2014/main" id="{1CC95C21-4717-5DC5-6CC9-32DE5D5A9389}"/>
                </a:ext>
              </a:extLst>
            </p:cNvPr>
            <p:cNvSpPr>
              <a:spLocks/>
            </p:cNvSpPr>
            <p:nvPr/>
          </p:nvSpPr>
          <p:spPr bwMode="auto">
            <a:xfrm>
              <a:off x="1354065" y="2826704"/>
              <a:ext cx="725167"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1" name="Rectangle 140">
              <a:extLst>
                <a:ext uri="{FF2B5EF4-FFF2-40B4-BE49-F238E27FC236}">
                  <a16:creationId xmlns:a16="http://schemas.microsoft.com/office/drawing/2014/main" id="{F6CCBCD0-BE47-A958-9330-35977BDB8BAE}"/>
                </a:ext>
              </a:extLst>
            </p:cNvPr>
            <p:cNvSpPr>
              <a:spLocks/>
            </p:cNvSpPr>
            <p:nvPr/>
          </p:nvSpPr>
          <p:spPr bwMode="auto">
            <a:xfrm>
              <a:off x="1354065" y="2879781"/>
              <a:ext cx="684831"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2" name="Rectangle 141">
              <a:extLst>
                <a:ext uri="{FF2B5EF4-FFF2-40B4-BE49-F238E27FC236}">
                  <a16:creationId xmlns:a16="http://schemas.microsoft.com/office/drawing/2014/main" id="{A8B2EB6B-431B-8B4C-0F30-A702A19B2C01}"/>
                </a:ext>
              </a:extLst>
            </p:cNvPr>
            <p:cNvSpPr>
              <a:spLocks/>
            </p:cNvSpPr>
            <p:nvPr/>
          </p:nvSpPr>
          <p:spPr bwMode="auto">
            <a:xfrm>
              <a:off x="1354065" y="2932858"/>
              <a:ext cx="657812"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3" name="Rectangle 142">
              <a:extLst>
                <a:ext uri="{FF2B5EF4-FFF2-40B4-BE49-F238E27FC236}">
                  <a16:creationId xmlns:a16="http://schemas.microsoft.com/office/drawing/2014/main" id="{BD65599A-6041-EFED-18A1-96742F623FBD}"/>
                </a:ext>
              </a:extLst>
            </p:cNvPr>
            <p:cNvSpPr>
              <a:spLocks/>
            </p:cNvSpPr>
            <p:nvPr/>
          </p:nvSpPr>
          <p:spPr bwMode="auto">
            <a:xfrm>
              <a:off x="1354065" y="3039012"/>
              <a:ext cx="572062"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4" name="Rectangle 143">
              <a:extLst>
                <a:ext uri="{FF2B5EF4-FFF2-40B4-BE49-F238E27FC236}">
                  <a16:creationId xmlns:a16="http://schemas.microsoft.com/office/drawing/2014/main" id="{B766A077-5942-E9F2-01A8-3EF7239B954B}"/>
                </a:ext>
              </a:extLst>
            </p:cNvPr>
            <p:cNvSpPr>
              <a:spLocks/>
            </p:cNvSpPr>
            <p:nvPr/>
          </p:nvSpPr>
          <p:spPr bwMode="auto">
            <a:xfrm>
              <a:off x="1354065" y="3145166"/>
              <a:ext cx="297173" cy="45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5" name="Rectangle 144">
              <a:extLst>
                <a:ext uri="{FF2B5EF4-FFF2-40B4-BE49-F238E27FC236}">
                  <a16:creationId xmlns:a16="http://schemas.microsoft.com/office/drawing/2014/main" id="{87F8BB5D-EE9C-F6C7-1C19-24FCC21E9264}"/>
                </a:ext>
              </a:extLst>
            </p:cNvPr>
            <p:cNvSpPr>
              <a:spLocks/>
            </p:cNvSpPr>
            <p:nvPr/>
          </p:nvSpPr>
          <p:spPr bwMode="auto">
            <a:xfrm>
              <a:off x="1354065" y="1712087"/>
              <a:ext cx="3256019"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6" name="Rectangle 145">
              <a:extLst>
                <a:ext uri="{FF2B5EF4-FFF2-40B4-BE49-F238E27FC236}">
                  <a16:creationId xmlns:a16="http://schemas.microsoft.com/office/drawing/2014/main" id="{762BC74D-5602-1D33-576D-8FE96362FFC6}"/>
                </a:ext>
              </a:extLst>
            </p:cNvPr>
            <p:cNvSpPr>
              <a:spLocks/>
            </p:cNvSpPr>
            <p:nvPr/>
          </p:nvSpPr>
          <p:spPr bwMode="auto">
            <a:xfrm>
              <a:off x="1354065" y="1818241"/>
              <a:ext cx="2710584"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7" name="Rectangle 146">
              <a:extLst>
                <a:ext uri="{FF2B5EF4-FFF2-40B4-BE49-F238E27FC236}">
                  <a16:creationId xmlns:a16="http://schemas.microsoft.com/office/drawing/2014/main" id="{F33D9703-786B-2385-A94A-907D875BF2A2}"/>
                </a:ext>
              </a:extLst>
            </p:cNvPr>
            <p:cNvSpPr>
              <a:spLocks/>
            </p:cNvSpPr>
            <p:nvPr/>
          </p:nvSpPr>
          <p:spPr bwMode="auto">
            <a:xfrm>
              <a:off x="1354065" y="1871318"/>
              <a:ext cx="2212396"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8" name="Rectangle 147">
              <a:extLst>
                <a:ext uri="{FF2B5EF4-FFF2-40B4-BE49-F238E27FC236}">
                  <a16:creationId xmlns:a16="http://schemas.microsoft.com/office/drawing/2014/main" id="{640C05C2-AAB0-C171-0D8A-CA9E6619E343}"/>
                </a:ext>
              </a:extLst>
            </p:cNvPr>
            <p:cNvSpPr>
              <a:spLocks/>
            </p:cNvSpPr>
            <p:nvPr/>
          </p:nvSpPr>
          <p:spPr bwMode="auto">
            <a:xfrm>
              <a:off x="1354065" y="1924395"/>
              <a:ext cx="1853634"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9" name="Rectangle 148">
              <a:extLst>
                <a:ext uri="{FF2B5EF4-FFF2-40B4-BE49-F238E27FC236}">
                  <a16:creationId xmlns:a16="http://schemas.microsoft.com/office/drawing/2014/main" id="{FE024780-09BB-78F7-B43B-FC002D147872}"/>
                </a:ext>
              </a:extLst>
            </p:cNvPr>
            <p:cNvSpPr>
              <a:spLocks/>
            </p:cNvSpPr>
            <p:nvPr/>
          </p:nvSpPr>
          <p:spPr bwMode="auto">
            <a:xfrm>
              <a:off x="1354065" y="2030549"/>
              <a:ext cx="1717688"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0" name="Rectangle 149">
              <a:extLst>
                <a:ext uri="{FF2B5EF4-FFF2-40B4-BE49-F238E27FC236}">
                  <a16:creationId xmlns:a16="http://schemas.microsoft.com/office/drawing/2014/main" id="{E6F9B548-895B-4340-7727-43EC455D5B4D}"/>
                </a:ext>
              </a:extLst>
            </p:cNvPr>
            <p:cNvSpPr>
              <a:spLocks/>
            </p:cNvSpPr>
            <p:nvPr/>
          </p:nvSpPr>
          <p:spPr bwMode="auto">
            <a:xfrm>
              <a:off x="1354065" y="2083626"/>
              <a:ext cx="1693532"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1" name="Rectangle 150">
              <a:extLst>
                <a:ext uri="{FF2B5EF4-FFF2-40B4-BE49-F238E27FC236}">
                  <a16:creationId xmlns:a16="http://schemas.microsoft.com/office/drawing/2014/main" id="{B487F1F1-3910-3008-1C10-B60BFB93F223}"/>
                </a:ext>
              </a:extLst>
            </p:cNvPr>
            <p:cNvSpPr>
              <a:spLocks/>
            </p:cNvSpPr>
            <p:nvPr/>
          </p:nvSpPr>
          <p:spPr bwMode="auto">
            <a:xfrm>
              <a:off x="1354065" y="2136703"/>
              <a:ext cx="1460713"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2" name="Rectangle 151">
              <a:extLst>
                <a:ext uri="{FF2B5EF4-FFF2-40B4-BE49-F238E27FC236}">
                  <a16:creationId xmlns:a16="http://schemas.microsoft.com/office/drawing/2014/main" id="{260574E0-74E3-794B-A6A9-4A631E062D2E}"/>
                </a:ext>
              </a:extLst>
            </p:cNvPr>
            <p:cNvSpPr>
              <a:spLocks/>
            </p:cNvSpPr>
            <p:nvPr/>
          </p:nvSpPr>
          <p:spPr bwMode="auto">
            <a:xfrm>
              <a:off x="1354065" y="2189780"/>
              <a:ext cx="1441593"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3" name="Rectangle 152">
              <a:extLst>
                <a:ext uri="{FF2B5EF4-FFF2-40B4-BE49-F238E27FC236}">
                  <a16:creationId xmlns:a16="http://schemas.microsoft.com/office/drawing/2014/main" id="{998A4A46-088F-B624-CF4A-3BEDE0AE2B1F}"/>
                </a:ext>
              </a:extLst>
            </p:cNvPr>
            <p:cNvSpPr>
              <a:spLocks/>
            </p:cNvSpPr>
            <p:nvPr/>
          </p:nvSpPr>
          <p:spPr bwMode="auto">
            <a:xfrm>
              <a:off x="1354065" y="2242857"/>
              <a:ext cx="1376681"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4" name="Rectangle 153">
              <a:extLst>
                <a:ext uri="{FF2B5EF4-FFF2-40B4-BE49-F238E27FC236}">
                  <a16:creationId xmlns:a16="http://schemas.microsoft.com/office/drawing/2014/main" id="{3CBB2D3B-B6E7-D71A-1C17-5AE72FD3D6E2}"/>
                </a:ext>
              </a:extLst>
            </p:cNvPr>
            <p:cNvSpPr>
              <a:spLocks/>
            </p:cNvSpPr>
            <p:nvPr/>
          </p:nvSpPr>
          <p:spPr bwMode="auto">
            <a:xfrm>
              <a:off x="1354065" y="2561319"/>
              <a:ext cx="1122121"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5" name="Rectangle 154">
              <a:extLst>
                <a:ext uri="{FF2B5EF4-FFF2-40B4-BE49-F238E27FC236}">
                  <a16:creationId xmlns:a16="http://schemas.microsoft.com/office/drawing/2014/main" id="{3CBF1A39-B99F-AAD3-37C4-1A46159189F6}"/>
                </a:ext>
              </a:extLst>
            </p:cNvPr>
            <p:cNvSpPr>
              <a:spLocks/>
            </p:cNvSpPr>
            <p:nvPr/>
          </p:nvSpPr>
          <p:spPr bwMode="auto">
            <a:xfrm>
              <a:off x="1354065" y="2614396"/>
              <a:ext cx="987658"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6" name="Rectangle 155">
              <a:extLst>
                <a:ext uri="{FF2B5EF4-FFF2-40B4-BE49-F238E27FC236}">
                  <a16:creationId xmlns:a16="http://schemas.microsoft.com/office/drawing/2014/main" id="{150ACB74-935B-B062-9652-8A298B24D8F4}"/>
                </a:ext>
              </a:extLst>
            </p:cNvPr>
            <p:cNvSpPr>
              <a:spLocks/>
            </p:cNvSpPr>
            <p:nvPr/>
          </p:nvSpPr>
          <p:spPr bwMode="auto">
            <a:xfrm>
              <a:off x="1354065" y="2773627"/>
              <a:ext cx="762859"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7" name="Rectangle 156">
              <a:extLst>
                <a:ext uri="{FF2B5EF4-FFF2-40B4-BE49-F238E27FC236}">
                  <a16:creationId xmlns:a16="http://schemas.microsoft.com/office/drawing/2014/main" id="{979C464D-6114-E4E0-88FF-51160B4C2C6F}"/>
                </a:ext>
              </a:extLst>
            </p:cNvPr>
            <p:cNvSpPr>
              <a:spLocks/>
            </p:cNvSpPr>
            <p:nvPr/>
          </p:nvSpPr>
          <p:spPr bwMode="auto">
            <a:xfrm>
              <a:off x="1354065" y="2985935"/>
              <a:ext cx="606244"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8" name="Rectangle 157">
              <a:extLst>
                <a:ext uri="{FF2B5EF4-FFF2-40B4-BE49-F238E27FC236}">
                  <a16:creationId xmlns:a16="http://schemas.microsoft.com/office/drawing/2014/main" id="{6DF4EC31-DB44-7920-4A05-89CA999E2242}"/>
                </a:ext>
              </a:extLst>
            </p:cNvPr>
            <p:cNvSpPr>
              <a:spLocks/>
            </p:cNvSpPr>
            <p:nvPr/>
          </p:nvSpPr>
          <p:spPr bwMode="auto">
            <a:xfrm>
              <a:off x="1354065" y="3092089"/>
              <a:ext cx="319151"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9" name="Rectangle 158">
              <a:extLst>
                <a:ext uri="{FF2B5EF4-FFF2-40B4-BE49-F238E27FC236}">
                  <a16:creationId xmlns:a16="http://schemas.microsoft.com/office/drawing/2014/main" id="{E86B3396-03F9-0013-AA63-8346ABBF1182}"/>
                </a:ext>
              </a:extLst>
            </p:cNvPr>
            <p:cNvSpPr>
              <a:spLocks/>
            </p:cNvSpPr>
            <p:nvPr/>
          </p:nvSpPr>
          <p:spPr bwMode="auto">
            <a:xfrm>
              <a:off x="1354065" y="3198243"/>
              <a:ext cx="183389"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0" name="Rectangle 159">
              <a:extLst>
                <a:ext uri="{FF2B5EF4-FFF2-40B4-BE49-F238E27FC236}">
                  <a16:creationId xmlns:a16="http://schemas.microsoft.com/office/drawing/2014/main" id="{C290186A-E3C6-2931-8B5E-EEFF93D3EC3D}"/>
                </a:ext>
              </a:extLst>
            </p:cNvPr>
            <p:cNvSpPr>
              <a:spLocks/>
            </p:cNvSpPr>
            <p:nvPr/>
          </p:nvSpPr>
          <p:spPr bwMode="auto">
            <a:xfrm>
              <a:off x="1354065" y="3251320"/>
              <a:ext cx="145387"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1" name="Rectangle 160">
              <a:extLst>
                <a:ext uri="{FF2B5EF4-FFF2-40B4-BE49-F238E27FC236}">
                  <a16:creationId xmlns:a16="http://schemas.microsoft.com/office/drawing/2014/main" id="{1B969DF9-CF01-E751-3C6D-E4BDF3D4C97D}"/>
                </a:ext>
              </a:extLst>
            </p:cNvPr>
            <p:cNvSpPr>
              <a:spLocks/>
            </p:cNvSpPr>
            <p:nvPr/>
          </p:nvSpPr>
          <p:spPr bwMode="auto">
            <a:xfrm>
              <a:off x="1354065" y="3304397"/>
              <a:ext cx="3329271"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2" name="Rectangle 161">
              <a:extLst>
                <a:ext uri="{FF2B5EF4-FFF2-40B4-BE49-F238E27FC236}">
                  <a16:creationId xmlns:a16="http://schemas.microsoft.com/office/drawing/2014/main" id="{8B7AACF3-54D8-B8EC-0740-DE95099A52C1}"/>
                </a:ext>
              </a:extLst>
            </p:cNvPr>
            <p:cNvSpPr>
              <a:spLocks/>
            </p:cNvSpPr>
            <p:nvPr/>
          </p:nvSpPr>
          <p:spPr bwMode="auto">
            <a:xfrm>
              <a:off x="1354065" y="3357474"/>
              <a:ext cx="2636216"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3" name="Rectangle 162">
              <a:extLst>
                <a:ext uri="{FF2B5EF4-FFF2-40B4-BE49-F238E27FC236}">
                  <a16:creationId xmlns:a16="http://schemas.microsoft.com/office/drawing/2014/main" id="{3FF49B1D-4F3B-09E7-FB77-3C473B4807F9}"/>
                </a:ext>
              </a:extLst>
            </p:cNvPr>
            <p:cNvSpPr>
              <a:spLocks/>
            </p:cNvSpPr>
            <p:nvPr/>
          </p:nvSpPr>
          <p:spPr bwMode="auto">
            <a:xfrm>
              <a:off x="1354065" y="3463628"/>
              <a:ext cx="1572282"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4" name="Rectangle 163">
              <a:extLst>
                <a:ext uri="{FF2B5EF4-FFF2-40B4-BE49-F238E27FC236}">
                  <a16:creationId xmlns:a16="http://schemas.microsoft.com/office/drawing/2014/main" id="{C6351B96-65B9-30DB-A496-93B9BA2B7590}"/>
                </a:ext>
              </a:extLst>
            </p:cNvPr>
            <p:cNvSpPr>
              <a:spLocks/>
            </p:cNvSpPr>
            <p:nvPr/>
          </p:nvSpPr>
          <p:spPr bwMode="auto">
            <a:xfrm>
              <a:off x="1354065" y="3516705"/>
              <a:ext cx="1464661"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5" name="Rectangle 164">
              <a:extLst>
                <a:ext uri="{FF2B5EF4-FFF2-40B4-BE49-F238E27FC236}">
                  <a16:creationId xmlns:a16="http://schemas.microsoft.com/office/drawing/2014/main" id="{C4684584-4720-8A8F-14DF-BC3743E61591}"/>
                </a:ext>
              </a:extLst>
            </p:cNvPr>
            <p:cNvSpPr>
              <a:spLocks/>
            </p:cNvSpPr>
            <p:nvPr/>
          </p:nvSpPr>
          <p:spPr bwMode="auto">
            <a:xfrm>
              <a:off x="1354065" y="3569782"/>
              <a:ext cx="1383419" cy="45720"/>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6" name="Rectangle 165">
              <a:extLst>
                <a:ext uri="{FF2B5EF4-FFF2-40B4-BE49-F238E27FC236}">
                  <a16:creationId xmlns:a16="http://schemas.microsoft.com/office/drawing/2014/main" id="{E669E614-9932-10D5-6061-E5A2621D61CD}"/>
                </a:ext>
              </a:extLst>
            </p:cNvPr>
            <p:cNvSpPr>
              <a:spLocks/>
            </p:cNvSpPr>
            <p:nvPr/>
          </p:nvSpPr>
          <p:spPr bwMode="auto">
            <a:xfrm>
              <a:off x="1354065" y="3622859"/>
              <a:ext cx="1223912"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7" name="Rectangle 166">
              <a:extLst>
                <a:ext uri="{FF2B5EF4-FFF2-40B4-BE49-F238E27FC236}">
                  <a16:creationId xmlns:a16="http://schemas.microsoft.com/office/drawing/2014/main" id="{DFA769BC-1C57-239E-EF0D-2EC0541AF11C}"/>
                </a:ext>
              </a:extLst>
            </p:cNvPr>
            <p:cNvSpPr>
              <a:spLocks/>
            </p:cNvSpPr>
            <p:nvPr/>
          </p:nvSpPr>
          <p:spPr bwMode="auto">
            <a:xfrm>
              <a:off x="1354065" y="3675936"/>
              <a:ext cx="1136750"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8" name="Rectangle 167">
              <a:extLst>
                <a:ext uri="{FF2B5EF4-FFF2-40B4-BE49-F238E27FC236}">
                  <a16:creationId xmlns:a16="http://schemas.microsoft.com/office/drawing/2014/main" id="{F1C2EEA0-53B2-58B1-787E-F1423BAC956C}"/>
                </a:ext>
              </a:extLst>
            </p:cNvPr>
            <p:cNvSpPr>
              <a:spLocks/>
            </p:cNvSpPr>
            <p:nvPr/>
          </p:nvSpPr>
          <p:spPr bwMode="auto">
            <a:xfrm>
              <a:off x="1354065" y="3994398"/>
              <a:ext cx="599507"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9" name="Rectangle 168">
              <a:extLst>
                <a:ext uri="{FF2B5EF4-FFF2-40B4-BE49-F238E27FC236}">
                  <a16:creationId xmlns:a16="http://schemas.microsoft.com/office/drawing/2014/main" id="{46471FF7-D1F8-4CA1-5526-5F2810D4BD9E}"/>
                </a:ext>
              </a:extLst>
            </p:cNvPr>
            <p:cNvSpPr>
              <a:spLocks/>
            </p:cNvSpPr>
            <p:nvPr/>
          </p:nvSpPr>
          <p:spPr bwMode="auto">
            <a:xfrm>
              <a:off x="1354065" y="4684399"/>
              <a:ext cx="105670"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0" name="Rectangle 169">
              <a:extLst>
                <a:ext uri="{FF2B5EF4-FFF2-40B4-BE49-F238E27FC236}">
                  <a16:creationId xmlns:a16="http://schemas.microsoft.com/office/drawing/2014/main" id="{2A4E5EF9-FF45-6435-FDA9-F773492F2220}"/>
                </a:ext>
              </a:extLst>
            </p:cNvPr>
            <p:cNvSpPr>
              <a:spLocks/>
            </p:cNvSpPr>
            <p:nvPr/>
          </p:nvSpPr>
          <p:spPr bwMode="auto">
            <a:xfrm>
              <a:off x="1354065" y="4737453"/>
              <a:ext cx="94164"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1" name="Rectangle 170">
              <a:extLst>
                <a:ext uri="{FF2B5EF4-FFF2-40B4-BE49-F238E27FC236}">
                  <a16:creationId xmlns:a16="http://schemas.microsoft.com/office/drawing/2014/main" id="{49CAF043-DAA7-F257-06A3-55DE97B3BA84}"/>
                </a:ext>
              </a:extLst>
            </p:cNvPr>
            <p:cNvSpPr>
              <a:spLocks/>
            </p:cNvSpPr>
            <p:nvPr/>
          </p:nvSpPr>
          <p:spPr bwMode="auto">
            <a:xfrm>
              <a:off x="1354065" y="4047475"/>
              <a:ext cx="549160"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2" name="Rectangle 171">
              <a:extLst>
                <a:ext uri="{FF2B5EF4-FFF2-40B4-BE49-F238E27FC236}">
                  <a16:creationId xmlns:a16="http://schemas.microsoft.com/office/drawing/2014/main" id="{A62EEA4D-3AE3-62B4-76E8-7A111FFF8A4A}"/>
                </a:ext>
              </a:extLst>
            </p:cNvPr>
            <p:cNvSpPr>
              <a:spLocks/>
            </p:cNvSpPr>
            <p:nvPr/>
          </p:nvSpPr>
          <p:spPr bwMode="auto">
            <a:xfrm>
              <a:off x="1354065" y="4153629"/>
              <a:ext cx="426368"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3" name="Rectangle 172">
              <a:extLst>
                <a:ext uri="{FF2B5EF4-FFF2-40B4-BE49-F238E27FC236}">
                  <a16:creationId xmlns:a16="http://schemas.microsoft.com/office/drawing/2014/main" id="{981EE91F-1830-874C-F686-5732055764D4}"/>
                </a:ext>
              </a:extLst>
            </p:cNvPr>
            <p:cNvSpPr>
              <a:spLocks/>
            </p:cNvSpPr>
            <p:nvPr/>
          </p:nvSpPr>
          <p:spPr bwMode="auto">
            <a:xfrm>
              <a:off x="1354065" y="4206706"/>
              <a:ext cx="410135" cy="4572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8" name="Rectangle 177">
              <a:extLst>
                <a:ext uri="{FF2B5EF4-FFF2-40B4-BE49-F238E27FC236}">
                  <a16:creationId xmlns:a16="http://schemas.microsoft.com/office/drawing/2014/main" id="{2D3E0527-D16E-255F-1AE7-E97AF63A2E4B}"/>
                </a:ext>
              </a:extLst>
            </p:cNvPr>
            <p:cNvSpPr>
              <a:spLocks/>
            </p:cNvSpPr>
            <p:nvPr/>
          </p:nvSpPr>
          <p:spPr bwMode="auto">
            <a:xfrm>
              <a:off x="1354065" y="2667473"/>
              <a:ext cx="954707" cy="45720"/>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9" name="Rectangle 178">
              <a:extLst>
                <a:ext uri="{FF2B5EF4-FFF2-40B4-BE49-F238E27FC236}">
                  <a16:creationId xmlns:a16="http://schemas.microsoft.com/office/drawing/2014/main" id="{C9C40978-A844-8D8F-EAAE-98E1AF1DC2DC}"/>
                </a:ext>
              </a:extLst>
            </p:cNvPr>
            <p:cNvSpPr>
              <a:spLocks/>
            </p:cNvSpPr>
            <p:nvPr/>
          </p:nvSpPr>
          <p:spPr bwMode="auto">
            <a:xfrm>
              <a:off x="1354065" y="3410551"/>
              <a:ext cx="2182337" cy="45720"/>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0" name="Rectangle 179">
              <a:extLst>
                <a:ext uri="{FF2B5EF4-FFF2-40B4-BE49-F238E27FC236}">
                  <a16:creationId xmlns:a16="http://schemas.microsoft.com/office/drawing/2014/main" id="{1FE239A7-D0A9-A36F-BF6E-4EE70195249E}"/>
                </a:ext>
              </a:extLst>
            </p:cNvPr>
            <p:cNvSpPr>
              <a:spLocks/>
            </p:cNvSpPr>
            <p:nvPr/>
          </p:nvSpPr>
          <p:spPr bwMode="auto">
            <a:xfrm>
              <a:off x="1354065" y="3888244"/>
              <a:ext cx="710998" cy="45720"/>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1" name="Rectangle 180">
              <a:extLst>
                <a:ext uri="{FF2B5EF4-FFF2-40B4-BE49-F238E27FC236}">
                  <a16:creationId xmlns:a16="http://schemas.microsoft.com/office/drawing/2014/main" id="{4CF85030-09FB-E762-D9D5-A0049114D141}"/>
                </a:ext>
              </a:extLst>
            </p:cNvPr>
            <p:cNvSpPr>
              <a:spLocks/>
            </p:cNvSpPr>
            <p:nvPr/>
          </p:nvSpPr>
          <p:spPr bwMode="auto">
            <a:xfrm>
              <a:off x="1354065" y="3729013"/>
              <a:ext cx="979721" cy="45720"/>
            </a:xfrm>
            <a:prstGeom prst="rect">
              <a:avLst/>
            </a:prstGeom>
            <a:solidFill>
              <a:schemeClr val="accent5">
                <a:lumMod val="5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2" name="Rectangle 181">
              <a:extLst>
                <a:ext uri="{FF2B5EF4-FFF2-40B4-BE49-F238E27FC236}">
                  <a16:creationId xmlns:a16="http://schemas.microsoft.com/office/drawing/2014/main" id="{9B8EC175-0469-B659-3509-10FFF922B90E}"/>
                </a:ext>
              </a:extLst>
            </p:cNvPr>
            <p:cNvSpPr>
              <a:spLocks/>
            </p:cNvSpPr>
            <p:nvPr/>
          </p:nvSpPr>
          <p:spPr bwMode="auto">
            <a:xfrm>
              <a:off x="1354065" y="3835167"/>
              <a:ext cx="715840" cy="45720"/>
            </a:xfrm>
            <a:prstGeom prst="rect">
              <a:avLst/>
            </a:prstGeom>
            <a:solidFill>
              <a:schemeClr val="accent5">
                <a:lumMod val="5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3" name="Rectangle 182">
              <a:extLst>
                <a:ext uri="{FF2B5EF4-FFF2-40B4-BE49-F238E27FC236}">
                  <a16:creationId xmlns:a16="http://schemas.microsoft.com/office/drawing/2014/main" id="{3B86B79D-394C-AD60-AFB0-F82B5DD55D38}"/>
                </a:ext>
              </a:extLst>
            </p:cNvPr>
            <p:cNvSpPr>
              <a:spLocks/>
            </p:cNvSpPr>
            <p:nvPr/>
          </p:nvSpPr>
          <p:spPr bwMode="auto">
            <a:xfrm>
              <a:off x="1354065" y="4472091"/>
              <a:ext cx="277486" cy="45720"/>
            </a:xfrm>
            <a:prstGeom prst="rect">
              <a:avLst/>
            </a:prstGeom>
            <a:solidFill>
              <a:schemeClr val="accent5">
                <a:lumMod val="5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4" name="Rectangle 183">
              <a:extLst>
                <a:ext uri="{FF2B5EF4-FFF2-40B4-BE49-F238E27FC236}">
                  <a16:creationId xmlns:a16="http://schemas.microsoft.com/office/drawing/2014/main" id="{83A57049-6083-F1F0-52E6-50915EE8A0AD}"/>
                </a:ext>
              </a:extLst>
            </p:cNvPr>
            <p:cNvSpPr>
              <a:spLocks/>
            </p:cNvSpPr>
            <p:nvPr/>
          </p:nvSpPr>
          <p:spPr bwMode="auto">
            <a:xfrm>
              <a:off x="1354065" y="4578245"/>
              <a:ext cx="209928" cy="45720"/>
            </a:xfrm>
            <a:prstGeom prst="rect">
              <a:avLst/>
            </a:prstGeom>
            <a:solidFill>
              <a:schemeClr val="accent5">
                <a:lumMod val="5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5" name="Rectangle 184">
              <a:extLst>
                <a:ext uri="{FF2B5EF4-FFF2-40B4-BE49-F238E27FC236}">
                  <a16:creationId xmlns:a16="http://schemas.microsoft.com/office/drawing/2014/main" id="{7F1B84C6-50B3-08D4-5CB7-CEAE2C21E2BB}"/>
                </a:ext>
              </a:extLst>
            </p:cNvPr>
            <p:cNvSpPr>
              <a:spLocks/>
            </p:cNvSpPr>
            <p:nvPr/>
          </p:nvSpPr>
          <p:spPr bwMode="auto">
            <a:xfrm>
              <a:off x="1354065" y="2455165"/>
              <a:ext cx="1116219"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6" name="Rectangle 185">
              <a:extLst>
                <a:ext uri="{FF2B5EF4-FFF2-40B4-BE49-F238E27FC236}">
                  <a16:creationId xmlns:a16="http://schemas.microsoft.com/office/drawing/2014/main" id="{C542BE94-90CD-5DE5-078F-6AB08E33A94F}"/>
                </a:ext>
              </a:extLst>
            </p:cNvPr>
            <p:cNvSpPr>
              <a:spLocks/>
            </p:cNvSpPr>
            <p:nvPr/>
          </p:nvSpPr>
          <p:spPr bwMode="auto">
            <a:xfrm>
              <a:off x="1354065" y="3782090"/>
              <a:ext cx="861396"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7" name="Rectangle 186">
              <a:extLst>
                <a:ext uri="{FF2B5EF4-FFF2-40B4-BE49-F238E27FC236}">
                  <a16:creationId xmlns:a16="http://schemas.microsoft.com/office/drawing/2014/main" id="{5077FE6F-BF2F-F822-25FF-04E417034B8F}"/>
                </a:ext>
              </a:extLst>
            </p:cNvPr>
            <p:cNvSpPr>
              <a:spLocks/>
            </p:cNvSpPr>
            <p:nvPr/>
          </p:nvSpPr>
          <p:spPr bwMode="auto">
            <a:xfrm>
              <a:off x="1354065" y="3941321"/>
              <a:ext cx="627890"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8" name="Rectangle 187">
              <a:extLst>
                <a:ext uri="{FF2B5EF4-FFF2-40B4-BE49-F238E27FC236}">
                  <a16:creationId xmlns:a16="http://schemas.microsoft.com/office/drawing/2014/main" id="{C58AFAFC-0F7A-D30B-8091-C41B1C28CCCE}"/>
                </a:ext>
              </a:extLst>
            </p:cNvPr>
            <p:cNvSpPr>
              <a:spLocks/>
            </p:cNvSpPr>
            <p:nvPr/>
          </p:nvSpPr>
          <p:spPr bwMode="auto">
            <a:xfrm>
              <a:off x="1354065" y="4100552"/>
              <a:ext cx="435671"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9" name="Rectangle 188">
              <a:extLst>
                <a:ext uri="{FF2B5EF4-FFF2-40B4-BE49-F238E27FC236}">
                  <a16:creationId xmlns:a16="http://schemas.microsoft.com/office/drawing/2014/main" id="{4AFAB59C-CE9F-8BFA-989C-87E02FAD725D}"/>
                </a:ext>
              </a:extLst>
            </p:cNvPr>
            <p:cNvSpPr>
              <a:spLocks/>
            </p:cNvSpPr>
            <p:nvPr/>
          </p:nvSpPr>
          <p:spPr bwMode="auto">
            <a:xfrm>
              <a:off x="1354065" y="4259783"/>
              <a:ext cx="373976"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0" name="Rectangle 189">
              <a:extLst>
                <a:ext uri="{FF2B5EF4-FFF2-40B4-BE49-F238E27FC236}">
                  <a16:creationId xmlns:a16="http://schemas.microsoft.com/office/drawing/2014/main" id="{D7D157DF-B3D9-CB86-85AA-D4F6D8355D68}"/>
                </a:ext>
              </a:extLst>
            </p:cNvPr>
            <p:cNvSpPr>
              <a:spLocks/>
            </p:cNvSpPr>
            <p:nvPr/>
          </p:nvSpPr>
          <p:spPr bwMode="auto">
            <a:xfrm>
              <a:off x="1354065" y="4312860"/>
              <a:ext cx="373976"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1" name="Rectangle 190">
              <a:extLst>
                <a:ext uri="{FF2B5EF4-FFF2-40B4-BE49-F238E27FC236}">
                  <a16:creationId xmlns:a16="http://schemas.microsoft.com/office/drawing/2014/main" id="{F5DAE37A-DDD9-6F67-3FB4-F6143E4926CC}"/>
                </a:ext>
              </a:extLst>
            </p:cNvPr>
            <p:cNvSpPr>
              <a:spLocks/>
            </p:cNvSpPr>
            <p:nvPr/>
          </p:nvSpPr>
          <p:spPr bwMode="auto">
            <a:xfrm>
              <a:off x="1354065" y="4365937"/>
              <a:ext cx="373976"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2" name="Rectangle 191">
              <a:extLst>
                <a:ext uri="{FF2B5EF4-FFF2-40B4-BE49-F238E27FC236}">
                  <a16:creationId xmlns:a16="http://schemas.microsoft.com/office/drawing/2014/main" id="{22604B4C-F44B-5D75-82E1-A21DA6876E04}"/>
                </a:ext>
              </a:extLst>
            </p:cNvPr>
            <p:cNvSpPr>
              <a:spLocks/>
            </p:cNvSpPr>
            <p:nvPr/>
          </p:nvSpPr>
          <p:spPr bwMode="auto">
            <a:xfrm>
              <a:off x="1354065" y="4419014"/>
              <a:ext cx="349295"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3" name="Rectangle 192">
              <a:extLst>
                <a:ext uri="{FF2B5EF4-FFF2-40B4-BE49-F238E27FC236}">
                  <a16:creationId xmlns:a16="http://schemas.microsoft.com/office/drawing/2014/main" id="{AEA3D838-F4A7-478C-AC2F-5EB9E37A66D8}"/>
                </a:ext>
              </a:extLst>
            </p:cNvPr>
            <p:cNvSpPr>
              <a:spLocks/>
            </p:cNvSpPr>
            <p:nvPr/>
          </p:nvSpPr>
          <p:spPr bwMode="auto">
            <a:xfrm>
              <a:off x="1354065" y="4525168"/>
              <a:ext cx="215748"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4" name="Rectangle 193">
              <a:extLst>
                <a:ext uri="{FF2B5EF4-FFF2-40B4-BE49-F238E27FC236}">
                  <a16:creationId xmlns:a16="http://schemas.microsoft.com/office/drawing/2014/main" id="{65BE8948-4123-8C82-9739-875643C7F0B6}"/>
                </a:ext>
              </a:extLst>
            </p:cNvPr>
            <p:cNvSpPr>
              <a:spLocks/>
            </p:cNvSpPr>
            <p:nvPr/>
          </p:nvSpPr>
          <p:spPr bwMode="auto">
            <a:xfrm>
              <a:off x="1354065" y="4631322"/>
              <a:ext cx="209802" cy="4572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sp>
        <p:nvSpPr>
          <p:cNvPr id="2" name="Title 1">
            <a:extLst>
              <a:ext uri="{FF2B5EF4-FFF2-40B4-BE49-F238E27FC236}">
                <a16:creationId xmlns:a16="http://schemas.microsoft.com/office/drawing/2014/main" id="{3A92A0B6-186E-7FEA-943B-4921A8389631}"/>
              </a:ext>
            </a:extLst>
          </p:cNvPr>
          <p:cNvSpPr>
            <a:spLocks noGrp="1"/>
          </p:cNvSpPr>
          <p:nvPr>
            <p:ph type="title"/>
          </p:nvPr>
        </p:nvSpPr>
        <p:spPr>
          <a:xfrm>
            <a:off x="211554" y="114136"/>
            <a:ext cx="12029527" cy="864000"/>
          </a:xfrm>
        </p:spPr>
        <p:txBody>
          <a:bodyPr>
            <a:normAutofit fontScale="90000"/>
          </a:bodyPr>
          <a:lstStyle/>
          <a:p>
            <a:r>
              <a:rPr lang="en-US" sz="2700" dirty="0"/>
              <a:t>EGFR amplification in ~ 8% of Gastroesophageal adenocarcinoma</a:t>
            </a:r>
            <a:br>
              <a:rPr lang="en-US" sz="2700" dirty="0"/>
            </a:br>
            <a:r>
              <a:rPr lang="en-US" sz="2700" dirty="0"/>
              <a:t>co-occurring alterations a major limitation</a:t>
            </a:r>
            <a:br>
              <a:rPr lang="en-US" dirty="0"/>
            </a:br>
            <a:endParaRPr lang="en-US" dirty="0"/>
          </a:p>
        </p:txBody>
      </p:sp>
      <p:sp>
        <p:nvSpPr>
          <p:cNvPr id="6" name="Content Placeholder 5">
            <a:extLst>
              <a:ext uri="{FF2B5EF4-FFF2-40B4-BE49-F238E27FC236}">
                <a16:creationId xmlns:a16="http://schemas.microsoft.com/office/drawing/2014/main" id="{C2743B84-ACBE-73CB-8CBC-914545A359B5}"/>
              </a:ext>
            </a:extLst>
          </p:cNvPr>
          <p:cNvSpPr>
            <a:spLocks noGrp="1"/>
          </p:cNvSpPr>
          <p:nvPr>
            <p:ph sz="quarter" idx="14"/>
          </p:nvPr>
        </p:nvSpPr>
        <p:spPr>
          <a:xfrm>
            <a:off x="6431341" y="4424194"/>
            <a:ext cx="5151059" cy="1813118"/>
          </a:xfrm>
        </p:spPr>
        <p:txBody>
          <a:bodyPr>
            <a:noAutofit/>
          </a:bodyPr>
          <a:lstStyle/>
          <a:p>
            <a:pPr>
              <a:spcBef>
                <a:spcPts val="600"/>
              </a:spcBef>
            </a:pPr>
            <a:r>
              <a:rPr lang="en-US" sz="1800" dirty="0"/>
              <a:t>EGFR is a therapeutic target in EAC/GEJ</a:t>
            </a:r>
          </a:p>
          <a:p>
            <a:pPr>
              <a:spcBef>
                <a:spcPts val="600"/>
              </a:spcBef>
            </a:pPr>
            <a:r>
              <a:rPr lang="en-US" sz="1800" dirty="0"/>
              <a:t>Well suited toward combinatorial approaches</a:t>
            </a:r>
          </a:p>
          <a:p>
            <a:pPr>
              <a:spcBef>
                <a:spcPts val="600"/>
              </a:spcBef>
            </a:pPr>
            <a:r>
              <a:rPr lang="en-US" sz="1800" dirty="0"/>
              <a:t>Activity seen independent of line of therapy</a:t>
            </a:r>
          </a:p>
          <a:p>
            <a:pPr>
              <a:spcBef>
                <a:spcPts val="600"/>
              </a:spcBef>
            </a:pPr>
            <a:r>
              <a:rPr lang="en-US" sz="1800" dirty="0"/>
              <a:t> Ongoing phase 2 trials examining bispecific Ab </a:t>
            </a:r>
            <a:r>
              <a:rPr lang="en-US" sz="1800" dirty="0" err="1"/>
              <a:t>amivantamab</a:t>
            </a:r>
            <a:r>
              <a:rPr lang="en-US" sz="1800" dirty="0"/>
              <a:t> in EGFR and/or </a:t>
            </a:r>
            <a:r>
              <a:rPr lang="en-US" sz="1800" dirty="0" err="1"/>
              <a:t>METamp</a:t>
            </a:r>
            <a:r>
              <a:rPr lang="en-US" sz="1800" dirty="0"/>
              <a:t> GEA</a:t>
            </a:r>
          </a:p>
          <a:p>
            <a:pPr>
              <a:spcBef>
                <a:spcPts val="600"/>
              </a:spcBef>
            </a:pPr>
            <a:endParaRPr lang="en-US" sz="1800" dirty="0"/>
          </a:p>
        </p:txBody>
      </p:sp>
      <p:sp>
        <p:nvSpPr>
          <p:cNvPr id="31" name="Content Placeholder 30">
            <a:extLst>
              <a:ext uri="{FF2B5EF4-FFF2-40B4-BE49-F238E27FC236}">
                <a16:creationId xmlns:a16="http://schemas.microsoft.com/office/drawing/2014/main" id="{53FFCA7B-68B0-0648-B055-29AF568AE95B}"/>
              </a:ext>
            </a:extLst>
          </p:cNvPr>
          <p:cNvSpPr>
            <a:spLocks noGrp="1"/>
          </p:cNvSpPr>
          <p:nvPr>
            <p:ph sz="quarter" idx="15"/>
          </p:nvPr>
        </p:nvSpPr>
        <p:spPr>
          <a:xfrm>
            <a:off x="323710" y="6402792"/>
            <a:ext cx="10946542" cy="385346"/>
          </a:xfrm>
        </p:spPr>
        <p:txBody>
          <a:bodyPr anchor="b"/>
          <a:lstStyle/>
          <a:p>
            <a:r>
              <a:rPr lang="en-US" sz="900" dirty="0">
                <a:solidFill>
                  <a:schemeClr val="tx2"/>
                </a:solidFill>
              </a:rPr>
              <a:t>CR, complete response; EAC, esophageal adenocarcinoma; EGFR, epidermal growth factor receptor; EGFRi, EGFR inhibitor; GEA, gastroesophageal adenocarcinoma; </a:t>
            </a:r>
            <a:r>
              <a:rPr lang="en-GB" sz="900" dirty="0">
                <a:solidFill>
                  <a:schemeClr val="tx2"/>
                </a:solidFill>
              </a:rPr>
              <a:t>GEJ, gastroesophageal junction; METamp, MET amplification; mo, month; </a:t>
            </a:r>
            <a:r>
              <a:rPr lang="en-US" sz="900" dirty="0">
                <a:solidFill>
                  <a:schemeClr val="tx2"/>
                </a:solidFill>
              </a:rPr>
              <a:t>PD, progressive disease; PFS, progression-free survival; PR, partial response; SD, stable disease</a:t>
            </a:r>
          </a:p>
          <a:p>
            <a:r>
              <a:rPr lang="en-US" sz="900" dirty="0">
                <a:solidFill>
                  <a:schemeClr val="tx2"/>
                </a:solidFill>
              </a:rPr>
              <a:t>Maron SB, et al. J Clin Oncol. 2022;40:2458-67</a:t>
            </a:r>
          </a:p>
        </p:txBody>
      </p:sp>
      <p:graphicFrame>
        <p:nvGraphicFramePr>
          <p:cNvPr id="3" name="Table 3">
            <a:extLst>
              <a:ext uri="{FF2B5EF4-FFF2-40B4-BE49-F238E27FC236}">
                <a16:creationId xmlns:a16="http://schemas.microsoft.com/office/drawing/2014/main" id="{063D3519-B113-2E02-20C6-27CB83AAF11F}"/>
              </a:ext>
            </a:extLst>
          </p:cNvPr>
          <p:cNvGraphicFramePr>
            <a:graphicFrameLocks noGrp="1"/>
          </p:cNvGraphicFramePr>
          <p:nvPr/>
        </p:nvGraphicFramePr>
        <p:xfrm>
          <a:off x="290352" y="5244045"/>
          <a:ext cx="5805647" cy="1051560"/>
        </p:xfrm>
        <a:graphic>
          <a:graphicData uri="http://schemas.openxmlformats.org/drawingml/2006/table">
            <a:tbl>
              <a:tblPr firstRow="1" bandRow="1">
                <a:tableStyleId>{5C22544A-7EE6-4342-B048-85BDC9FD1C3A}</a:tableStyleId>
              </a:tblPr>
              <a:tblGrid>
                <a:gridCol w="1139090">
                  <a:extLst>
                    <a:ext uri="{9D8B030D-6E8A-4147-A177-3AD203B41FA5}">
                      <a16:colId xmlns:a16="http://schemas.microsoft.com/office/drawing/2014/main" val="1299217219"/>
                    </a:ext>
                  </a:extLst>
                </a:gridCol>
                <a:gridCol w="918187">
                  <a:extLst>
                    <a:ext uri="{9D8B030D-6E8A-4147-A177-3AD203B41FA5}">
                      <a16:colId xmlns:a16="http://schemas.microsoft.com/office/drawing/2014/main" val="1735292311"/>
                    </a:ext>
                  </a:extLst>
                </a:gridCol>
                <a:gridCol w="845546">
                  <a:extLst>
                    <a:ext uri="{9D8B030D-6E8A-4147-A177-3AD203B41FA5}">
                      <a16:colId xmlns:a16="http://schemas.microsoft.com/office/drawing/2014/main" val="2213195485"/>
                    </a:ext>
                  </a:extLst>
                </a:gridCol>
                <a:gridCol w="967608">
                  <a:extLst>
                    <a:ext uri="{9D8B030D-6E8A-4147-A177-3AD203B41FA5}">
                      <a16:colId xmlns:a16="http://schemas.microsoft.com/office/drawing/2014/main" val="3710872704"/>
                    </a:ext>
                  </a:extLst>
                </a:gridCol>
                <a:gridCol w="967608">
                  <a:extLst>
                    <a:ext uri="{9D8B030D-6E8A-4147-A177-3AD203B41FA5}">
                      <a16:colId xmlns:a16="http://schemas.microsoft.com/office/drawing/2014/main" val="1021316411"/>
                    </a:ext>
                  </a:extLst>
                </a:gridCol>
                <a:gridCol w="967608">
                  <a:extLst>
                    <a:ext uri="{9D8B030D-6E8A-4147-A177-3AD203B41FA5}">
                      <a16:colId xmlns:a16="http://schemas.microsoft.com/office/drawing/2014/main" val="2501199265"/>
                    </a:ext>
                  </a:extLst>
                </a:gridCol>
              </a:tblGrid>
              <a:tr h="118367">
                <a:tc>
                  <a:txBody>
                    <a:bodyPr/>
                    <a:lstStyle/>
                    <a:p>
                      <a:pPr algn="ctr">
                        <a:lnSpc>
                          <a:spcPct val="90000"/>
                        </a:lnSpc>
                      </a:pPr>
                      <a:r>
                        <a:rPr lang="en-US" sz="1000" dirty="0">
                          <a:latin typeface="Arial" panose="020B0604020202020204" pitchFamily="34" charset="0"/>
                          <a:cs typeface="Arial" panose="020B0604020202020204" pitchFamily="34" charset="0"/>
                        </a:rPr>
                        <a:t>Treatment line, n/N (%)</a:t>
                      </a:r>
                    </a:p>
                  </a:txBody>
                  <a:tcPr anchor="ctr"/>
                </a:tc>
                <a:tc>
                  <a:txBody>
                    <a:bodyPr/>
                    <a:lstStyle/>
                    <a:p>
                      <a:pPr algn="ctr">
                        <a:lnSpc>
                          <a:spcPct val="90000"/>
                        </a:lnSpc>
                      </a:pPr>
                      <a:r>
                        <a:rPr lang="en-US" sz="1000" dirty="0">
                          <a:latin typeface="Arial" panose="020B0604020202020204" pitchFamily="34" charset="0"/>
                          <a:cs typeface="Arial" panose="020B0604020202020204" pitchFamily="34" charset="0"/>
                        </a:rPr>
                        <a:t>1</a:t>
                      </a:r>
                    </a:p>
                  </a:txBody>
                  <a:tcPr anchor="ctr"/>
                </a:tc>
                <a:tc>
                  <a:txBody>
                    <a:bodyPr/>
                    <a:lstStyle/>
                    <a:p>
                      <a:pPr algn="ctr">
                        <a:lnSpc>
                          <a:spcPct val="90000"/>
                        </a:lnSpc>
                      </a:pPr>
                      <a:r>
                        <a:rPr lang="en-US" sz="1000" dirty="0">
                          <a:latin typeface="Arial" panose="020B0604020202020204" pitchFamily="34" charset="0"/>
                          <a:cs typeface="Arial" panose="020B0604020202020204" pitchFamily="34" charset="0"/>
                        </a:rPr>
                        <a:t>2</a:t>
                      </a:r>
                    </a:p>
                  </a:txBody>
                  <a:tcPr anchor="ctr"/>
                </a:tc>
                <a:tc>
                  <a:txBody>
                    <a:bodyPr/>
                    <a:lstStyle/>
                    <a:p>
                      <a:pPr algn="ctr">
                        <a:lnSpc>
                          <a:spcPct val="90000"/>
                        </a:lnSpc>
                      </a:pPr>
                      <a:r>
                        <a:rPr lang="en-US" sz="1000" dirty="0">
                          <a:latin typeface="Arial" panose="020B0604020202020204" pitchFamily="34" charset="0"/>
                          <a:cs typeface="Arial" panose="020B0604020202020204" pitchFamily="34" charset="0"/>
                        </a:rPr>
                        <a:t>3</a:t>
                      </a:r>
                    </a:p>
                  </a:txBody>
                  <a:tcPr anchor="ctr"/>
                </a:tc>
                <a:tc>
                  <a:txBody>
                    <a:bodyPr/>
                    <a:lstStyle/>
                    <a:p>
                      <a:pPr algn="ctr">
                        <a:lnSpc>
                          <a:spcPct val="90000"/>
                        </a:lnSpc>
                      </a:pPr>
                      <a:r>
                        <a:rPr lang="en-US" sz="1000" dirty="0">
                          <a:latin typeface="Arial" panose="020B0604020202020204" pitchFamily="34" charset="0"/>
                          <a:cs typeface="Arial" panose="020B0604020202020204" pitchFamily="34" charset="0"/>
                        </a:rPr>
                        <a:t>4</a:t>
                      </a:r>
                    </a:p>
                  </a:txBody>
                  <a:tcPr anchor="ctr"/>
                </a:tc>
                <a:tc>
                  <a:txBody>
                    <a:bodyPr/>
                    <a:lstStyle/>
                    <a:p>
                      <a:pPr algn="ctr">
                        <a:lnSpc>
                          <a:spcPct val="90000"/>
                        </a:lnSpc>
                      </a:pPr>
                      <a:r>
                        <a:rPr lang="en-US" sz="1000" dirty="0">
                          <a:latin typeface="Arial" panose="020B0604020202020204" pitchFamily="34" charset="0"/>
                          <a:cs typeface="Arial" panose="020B0604020202020204" pitchFamily="34" charset="0"/>
                        </a:rPr>
                        <a:t>5</a:t>
                      </a:r>
                    </a:p>
                  </a:txBody>
                  <a:tcPr anchor="ctr"/>
                </a:tc>
                <a:extLst>
                  <a:ext uri="{0D108BD9-81ED-4DB2-BD59-A6C34878D82A}">
                    <a16:rowId xmlns:a16="http://schemas.microsoft.com/office/drawing/2014/main" val="40046252"/>
                  </a:ext>
                </a:extLst>
              </a:tr>
              <a:tr h="0">
                <a:tc>
                  <a:txBody>
                    <a:bodyPr/>
                    <a:lstStyle/>
                    <a:p>
                      <a:pPr algn="ctr">
                        <a:lnSpc>
                          <a:spcPct val="90000"/>
                        </a:lnSpc>
                      </a:pPr>
                      <a:r>
                        <a:rPr lang="en-US" sz="1000" dirty="0">
                          <a:latin typeface="Arial" panose="020B0604020202020204" pitchFamily="34" charset="0"/>
                          <a:cs typeface="Arial" panose="020B0604020202020204" pitchFamily="34" charset="0"/>
                        </a:rPr>
                        <a:t>Overall</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11/17 (65)</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7/15 (43)</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28 (25)</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4/16 (25)</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24/56 (43)</a:t>
                      </a:r>
                      <a:endParaRPr lang="en-US" sz="1000" dirty="0">
                        <a:solidFill>
                          <a:schemeClr val="bg1"/>
                        </a:solidFill>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010969402"/>
                  </a:ext>
                </a:extLst>
              </a:tr>
              <a:tr h="0">
                <a:tc>
                  <a:txBody>
                    <a:bodyPr/>
                    <a:lstStyle/>
                    <a:p>
                      <a:pPr algn="ctr">
                        <a:lnSpc>
                          <a:spcPct val="90000"/>
                        </a:lnSpc>
                      </a:pPr>
                      <a:r>
                        <a:rPr lang="en-US" sz="1000" dirty="0">
                          <a:latin typeface="Arial" panose="020B0604020202020204" pitchFamily="34" charset="0"/>
                          <a:cs typeface="Arial" panose="020B0604020202020204" pitchFamily="34" charset="0"/>
                        </a:rPr>
                        <a:t>EGFRi + chemo</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9/14 (64)</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5/10 (50)</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0/1 (0)</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2/3 (67)</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16/28 (57)</a:t>
                      </a:r>
                      <a:endParaRPr lang="en-US" sz="1000" dirty="0">
                        <a:solidFill>
                          <a:schemeClr val="bg1"/>
                        </a:solidFill>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912818174"/>
                  </a:ext>
                </a:extLst>
              </a:tr>
              <a:tr h="0">
                <a:tc>
                  <a:txBody>
                    <a:bodyPr/>
                    <a:lstStyle/>
                    <a:p>
                      <a:pPr algn="ctr">
                        <a:lnSpc>
                          <a:spcPct val="90000"/>
                        </a:lnSpc>
                      </a:pPr>
                      <a:r>
                        <a:rPr lang="en-US" sz="1000" dirty="0">
                          <a:latin typeface="Arial" panose="020B0604020202020204" pitchFamily="34" charset="0"/>
                          <a:cs typeface="Arial" panose="020B0604020202020204" pitchFamily="34" charset="0"/>
                        </a:rPr>
                        <a:t>EGFRi</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2/3 (67)</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2/5 (40)</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2/7 (29)</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2/13 (15)</a:t>
                      </a:r>
                      <a:endParaRPr lang="en-US" sz="1000" dirty="0">
                        <a:solidFill>
                          <a:schemeClr val="bg1"/>
                        </a:solidFill>
                        <a:latin typeface="Arial" panose="020B0604020202020204" pitchFamily="34" charset="0"/>
                        <a:cs typeface="Arial" panose="020B0604020202020204" pitchFamily="34" charset="0"/>
                      </a:endParaRPr>
                    </a:p>
                  </a:txBody>
                  <a:tcPr/>
                </a:tc>
                <a:tc>
                  <a:txBody>
                    <a:bodyPr/>
                    <a:lstStyle/>
                    <a:p>
                      <a:pPr algn="ctr">
                        <a:lnSpc>
                          <a:spcPct val="90000"/>
                        </a:lnSpc>
                      </a:pPr>
                      <a:r>
                        <a:rPr lang="en-US" sz="1000" dirty="0">
                          <a:latin typeface="Arial" panose="020B0604020202020204" pitchFamily="34" charset="0"/>
                          <a:cs typeface="Arial" panose="020B0604020202020204" pitchFamily="34" charset="0"/>
                        </a:rPr>
                        <a:t>8/28 (29)</a:t>
                      </a:r>
                      <a:endParaRPr lang="en-US" sz="1000" dirty="0">
                        <a:solidFill>
                          <a:schemeClr val="bg1"/>
                        </a:solidFill>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18061373"/>
                  </a:ext>
                </a:extLst>
              </a:tr>
            </a:tbl>
          </a:graphicData>
        </a:graphic>
      </p:graphicFrame>
      <p:grpSp>
        <p:nvGrpSpPr>
          <p:cNvPr id="18" name="Group 17">
            <a:extLst>
              <a:ext uri="{FF2B5EF4-FFF2-40B4-BE49-F238E27FC236}">
                <a16:creationId xmlns:a16="http://schemas.microsoft.com/office/drawing/2014/main" id="{532B1918-342D-B1A3-E071-CE1CC65A95BD}"/>
              </a:ext>
            </a:extLst>
          </p:cNvPr>
          <p:cNvGrpSpPr/>
          <p:nvPr/>
        </p:nvGrpSpPr>
        <p:grpSpPr>
          <a:xfrm>
            <a:off x="4898438" y="1949508"/>
            <a:ext cx="1513180" cy="2237717"/>
            <a:chOff x="4795799" y="2517878"/>
            <a:chExt cx="1513180" cy="2237717"/>
          </a:xfrm>
        </p:grpSpPr>
        <p:sp>
          <p:nvSpPr>
            <p:cNvPr id="4" name="TextBox 3">
              <a:extLst>
                <a:ext uri="{FF2B5EF4-FFF2-40B4-BE49-F238E27FC236}">
                  <a16:creationId xmlns:a16="http://schemas.microsoft.com/office/drawing/2014/main" id="{9AF11B60-7459-F068-AA1B-0384C6154CB4}"/>
                </a:ext>
              </a:extLst>
            </p:cNvPr>
            <p:cNvSpPr txBox="1"/>
            <p:nvPr/>
          </p:nvSpPr>
          <p:spPr bwMode="auto">
            <a:xfrm>
              <a:off x="4847827" y="2517878"/>
              <a:ext cx="1461152"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tab pos="222250" algn="l"/>
                </a:tabLst>
                <a:defRPr/>
              </a:pPr>
              <a:r>
                <a:rPr kumimoji="0" 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Treatment</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ABT-806</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Cetuximab</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Erlotinib</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Gefitinib</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Panitumumab</a:t>
              </a:r>
            </a:p>
            <a:p>
              <a:pPr marL="0" marR="0" lvl="0" indent="0" algn="l" defTabSz="914400" rtl="0" eaLnBrk="1" fontAlgn="auto" latinLnBrk="0" hangingPunct="1">
                <a:lnSpc>
                  <a:spcPct val="100000"/>
                </a:lnSpc>
                <a:spcBef>
                  <a:spcPct val="50000"/>
                </a:spcBef>
                <a:spcAft>
                  <a:spcPct val="0"/>
                </a:spcAft>
                <a:buClrTx/>
                <a:buSzTx/>
                <a:buFontTx/>
                <a:buNone/>
                <a:tabLst>
                  <a:tab pos="222250" algn="l"/>
                </a:tabLst>
                <a:defRPr/>
              </a:pPr>
              <a:r>
                <a:rPr kumimoji="0" 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Best Response</a:t>
              </a:r>
              <a:br>
                <a:rPr kumimoji="0" 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CR</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PD</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PR</a:t>
              </a:r>
              <a:b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SD</a:t>
              </a:r>
            </a:p>
          </p:txBody>
        </p:sp>
        <p:sp>
          <p:nvSpPr>
            <p:cNvPr id="5" name="Rectangle 4">
              <a:extLst>
                <a:ext uri="{FF2B5EF4-FFF2-40B4-BE49-F238E27FC236}">
                  <a16:creationId xmlns:a16="http://schemas.microsoft.com/office/drawing/2014/main" id="{9F5246BC-AF84-4ECD-178B-66A252B9F62D}"/>
                </a:ext>
              </a:extLst>
            </p:cNvPr>
            <p:cNvSpPr/>
            <p:nvPr/>
          </p:nvSpPr>
          <p:spPr bwMode="auto">
            <a:xfrm>
              <a:off x="4963884" y="2796860"/>
              <a:ext cx="104960" cy="10496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C953D903-A087-610F-C678-DE2708D0497D}"/>
                </a:ext>
              </a:extLst>
            </p:cNvPr>
            <p:cNvSpPr/>
            <p:nvPr/>
          </p:nvSpPr>
          <p:spPr bwMode="auto">
            <a:xfrm>
              <a:off x="4963884" y="2977873"/>
              <a:ext cx="104960" cy="10496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255B51C0-FCB4-244A-89D0-1CC5B7D3BB7B}"/>
                </a:ext>
              </a:extLst>
            </p:cNvPr>
            <p:cNvSpPr/>
            <p:nvPr/>
          </p:nvSpPr>
          <p:spPr bwMode="auto">
            <a:xfrm>
              <a:off x="4963884" y="3520913"/>
              <a:ext cx="104960" cy="104960"/>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AEF06650-FF38-901E-AA1C-3DA3F846CE0A}"/>
                </a:ext>
              </a:extLst>
            </p:cNvPr>
            <p:cNvSpPr/>
            <p:nvPr/>
          </p:nvSpPr>
          <p:spPr bwMode="auto">
            <a:xfrm>
              <a:off x="4963884" y="3158886"/>
              <a:ext cx="104960" cy="104960"/>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1F60CD5E-6361-DAC5-71E1-61ABED3FDE4C}"/>
                </a:ext>
              </a:extLst>
            </p:cNvPr>
            <p:cNvSpPr/>
            <p:nvPr/>
          </p:nvSpPr>
          <p:spPr bwMode="auto">
            <a:xfrm>
              <a:off x="4963884" y="3339899"/>
              <a:ext cx="104960" cy="104960"/>
            </a:xfrm>
            <a:prstGeom prst="rect">
              <a:avLst/>
            </a:prstGeom>
            <a:solidFill>
              <a:schemeClr val="accent5">
                <a:lumMod val="5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5081B488-AE03-81A9-BFA4-F7C3395B2284}"/>
                </a:ext>
              </a:extLst>
            </p:cNvPr>
            <p:cNvSpPr/>
            <p:nvPr/>
          </p:nvSpPr>
          <p:spPr bwMode="auto">
            <a:xfrm>
              <a:off x="4963884" y="4335275"/>
              <a:ext cx="104960" cy="104960"/>
            </a:xfrm>
            <a:prstGeom prst="rect">
              <a:avLst/>
            </a:prstGeom>
            <a:solidFill>
              <a:schemeClr val="tx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0E0E065E-3F86-4A41-B0CA-E6DE16302C9D}"/>
                </a:ext>
              </a:extLst>
            </p:cNvPr>
            <p:cNvSpPr/>
            <p:nvPr/>
          </p:nvSpPr>
          <p:spPr bwMode="auto">
            <a:xfrm>
              <a:off x="4961500" y="3960664"/>
              <a:ext cx="109728" cy="109728"/>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 name="Triangle 15">
              <a:extLst>
                <a:ext uri="{FF2B5EF4-FFF2-40B4-BE49-F238E27FC236}">
                  <a16:creationId xmlns:a16="http://schemas.microsoft.com/office/drawing/2014/main" id="{682CDFDE-C776-819F-3BFB-5EB349094D30}"/>
                </a:ext>
              </a:extLst>
            </p:cNvPr>
            <p:cNvSpPr/>
            <p:nvPr/>
          </p:nvSpPr>
          <p:spPr bwMode="auto">
            <a:xfrm>
              <a:off x="4961500" y="4141105"/>
              <a:ext cx="109728" cy="109728"/>
            </a:xfrm>
            <a:prstGeom prst="triangle">
              <a:avLst/>
            </a:prstGeom>
            <a:solidFill>
              <a:schemeClr val="tx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04EFF77F-01A5-4358-8866-0F68BAA73FA1}"/>
                </a:ext>
              </a:extLst>
            </p:cNvPr>
            <p:cNvSpPr txBox="1"/>
            <p:nvPr/>
          </p:nvSpPr>
          <p:spPr bwMode="auto">
            <a:xfrm>
              <a:off x="4795799" y="4386263"/>
              <a:ext cx="4411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rPr>
                <a:t>+</a:t>
              </a:r>
            </a:p>
          </p:txBody>
        </p:sp>
      </p:grpSp>
      <p:cxnSp>
        <p:nvCxnSpPr>
          <p:cNvPr id="20" name="Straight Connector 19">
            <a:extLst>
              <a:ext uri="{FF2B5EF4-FFF2-40B4-BE49-F238E27FC236}">
                <a16:creationId xmlns:a16="http://schemas.microsoft.com/office/drawing/2014/main" id="{FEFE3C96-A476-5121-8027-5712EFCBAB47}"/>
              </a:ext>
            </a:extLst>
          </p:cNvPr>
          <p:cNvCxnSpPr>
            <a:cxnSpLocks/>
          </p:cNvCxnSpPr>
          <p:nvPr/>
        </p:nvCxnSpPr>
        <p:spPr bwMode="auto">
          <a:xfrm>
            <a:off x="1136561" y="4666684"/>
            <a:ext cx="3616528" cy="0"/>
          </a:xfrm>
          <a:prstGeom prst="line">
            <a:avLst/>
          </a:prstGeom>
          <a:noFill/>
          <a:ln w="15875" cap="flat" cmpd="sng" algn="ctr">
            <a:solidFill>
              <a:schemeClr val="tx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28A6C369-37B1-76F7-F24D-50CB83BA6F59}"/>
              </a:ext>
            </a:extLst>
          </p:cNvPr>
          <p:cNvCxnSpPr>
            <a:cxnSpLocks/>
          </p:cNvCxnSpPr>
          <p:nvPr/>
        </p:nvCxnSpPr>
        <p:spPr bwMode="auto">
          <a:xfrm>
            <a:off x="1352940" y="4659961"/>
            <a:ext cx="0" cy="65315"/>
          </a:xfrm>
          <a:prstGeom prst="line">
            <a:avLst/>
          </a:prstGeom>
          <a:noFill/>
          <a:ln w="15875" cap="flat" cmpd="sng" algn="ctr">
            <a:solidFill>
              <a:schemeClr val="tx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41045147-F9F6-4FC7-5B65-309804988D88}"/>
              </a:ext>
            </a:extLst>
          </p:cNvPr>
          <p:cNvCxnSpPr>
            <a:cxnSpLocks/>
          </p:cNvCxnSpPr>
          <p:nvPr/>
        </p:nvCxnSpPr>
        <p:spPr bwMode="auto">
          <a:xfrm>
            <a:off x="2481944" y="4659961"/>
            <a:ext cx="0" cy="65315"/>
          </a:xfrm>
          <a:prstGeom prst="line">
            <a:avLst/>
          </a:prstGeom>
          <a:noFill/>
          <a:ln w="15875" cap="flat" cmpd="sng" algn="ctr">
            <a:solidFill>
              <a:schemeClr val="tx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307EB159-BDDF-A431-E8AC-7E4ABDC791CF}"/>
              </a:ext>
            </a:extLst>
          </p:cNvPr>
          <p:cNvCxnSpPr>
            <a:cxnSpLocks/>
          </p:cNvCxnSpPr>
          <p:nvPr/>
        </p:nvCxnSpPr>
        <p:spPr bwMode="auto">
          <a:xfrm>
            <a:off x="3610948" y="4659961"/>
            <a:ext cx="0" cy="65315"/>
          </a:xfrm>
          <a:prstGeom prst="line">
            <a:avLst/>
          </a:prstGeom>
          <a:noFill/>
          <a:ln w="15875" cap="flat" cmpd="sng" algn="ctr">
            <a:solidFill>
              <a:schemeClr val="tx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C89A08F3-1939-CF7F-0169-A9B7B53D10FD}"/>
              </a:ext>
            </a:extLst>
          </p:cNvPr>
          <p:cNvCxnSpPr>
            <a:cxnSpLocks/>
          </p:cNvCxnSpPr>
          <p:nvPr/>
        </p:nvCxnSpPr>
        <p:spPr bwMode="auto">
          <a:xfrm>
            <a:off x="4744815" y="4659961"/>
            <a:ext cx="0" cy="65315"/>
          </a:xfrm>
          <a:prstGeom prst="line">
            <a:avLst/>
          </a:prstGeom>
          <a:noFill/>
          <a:ln w="15875" cap="flat" cmpd="sng" algn="ctr">
            <a:solidFill>
              <a:schemeClr val="tx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3C00186C-D5DE-6B74-DDAB-4ED077F0B8C8}"/>
              </a:ext>
            </a:extLst>
          </p:cNvPr>
          <p:cNvCxnSpPr>
            <a:cxnSpLocks/>
          </p:cNvCxnSpPr>
          <p:nvPr/>
        </p:nvCxnSpPr>
        <p:spPr bwMode="auto">
          <a:xfrm>
            <a:off x="5262296" y="4659960"/>
            <a:ext cx="0" cy="65315"/>
          </a:xfrm>
          <a:prstGeom prst="line">
            <a:avLst/>
          </a:prstGeom>
          <a:noFill/>
          <a:ln w="15875" cap="flat" cmpd="sng" algn="ctr">
            <a:solidFill>
              <a:schemeClr val="tx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9E6C6778-55A1-16E8-5D56-A6FB9A9B4F10}"/>
              </a:ext>
            </a:extLst>
          </p:cNvPr>
          <p:cNvCxnSpPr>
            <a:cxnSpLocks/>
          </p:cNvCxnSpPr>
          <p:nvPr/>
        </p:nvCxnSpPr>
        <p:spPr bwMode="auto">
          <a:xfrm flipV="1">
            <a:off x="4851748" y="4658554"/>
            <a:ext cx="427421" cy="1406"/>
          </a:xfrm>
          <a:prstGeom prst="line">
            <a:avLst/>
          </a:prstGeom>
          <a:noFill/>
          <a:ln w="15875"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10AADBCE-F6DD-8B00-CA26-FCD724207E1F}"/>
              </a:ext>
            </a:extLst>
          </p:cNvPr>
          <p:cNvCxnSpPr>
            <a:cxnSpLocks/>
          </p:cNvCxnSpPr>
          <p:nvPr/>
        </p:nvCxnSpPr>
        <p:spPr bwMode="auto">
          <a:xfrm flipH="1">
            <a:off x="4763127" y="4602333"/>
            <a:ext cx="28035" cy="112441"/>
          </a:xfrm>
          <a:prstGeom prst="line">
            <a:avLst/>
          </a:prstGeom>
          <a:noFill/>
          <a:ln w="15875" cap="flat" cmpd="sng" algn="ctr">
            <a:solidFill>
              <a:schemeClr val="tx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2D8E4D50-A243-9CAC-DC85-57D4216E31AD}"/>
              </a:ext>
            </a:extLst>
          </p:cNvPr>
          <p:cNvCxnSpPr>
            <a:cxnSpLocks/>
          </p:cNvCxnSpPr>
          <p:nvPr/>
        </p:nvCxnSpPr>
        <p:spPr bwMode="auto">
          <a:xfrm flipH="1">
            <a:off x="4833257" y="4602332"/>
            <a:ext cx="28035" cy="112441"/>
          </a:xfrm>
          <a:prstGeom prst="line">
            <a:avLst/>
          </a:prstGeom>
          <a:noFill/>
          <a:ln w="15875" cap="flat" cmpd="sng" algn="ctr">
            <a:solidFill>
              <a:schemeClr val="tx1"/>
            </a:solidFill>
            <a:prstDash val="solid"/>
            <a:round/>
            <a:headEnd type="none" w="med" len="med"/>
            <a:tailEnd type="none" w="med" len="med"/>
          </a:ln>
          <a:effectLst/>
        </p:spPr>
      </p:cxnSp>
      <p:sp>
        <p:nvSpPr>
          <p:cNvPr id="37" name="TextBox 36">
            <a:extLst>
              <a:ext uri="{FF2B5EF4-FFF2-40B4-BE49-F238E27FC236}">
                <a16:creationId xmlns:a16="http://schemas.microsoft.com/office/drawing/2014/main" id="{E20BBBF6-68D7-5596-F6D2-8E7D8435892E}"/>
              </a:ext>
            </a:extLst>
          </p:cNvPr>
          <p:cNvSpPr txBox="1"/>
          <p:nvPr/>
        </p:nvSpPr>
        <p:spPr bwMode="auto">
          <a:xfrm>
            <a:off x="5064139" y="4658552"/>
            <a:ext cx="400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30</a:t>
            </a:r>
          </a:p>
        </p:txBody>
      </p:sp>
      <p:sp>
        <p:nvSpPr>
          <p:cNvPr id="38" name="TextBox 37">
            <a:extLst>
              <a:ext uri="{FF2B5EF4-FFF2-40B4-BE49-F238E27FC236}">
                <a16:creationId xmlns:a16="http://schemas.microsoft.com/office/drawing/2014/main" id="{8B30AA2B-6F42-9C54-31A0-45BFF3A95E58}"/>
              </a:ext>
            </a:extLst>
          </p:cNvPr>
          <p:cNvSpPr txBox="1"/>
          <p:nvPr/>
        </p:nvSpPr>
        <p:spPr bwMode="auto">
          <a:xfrm>
            <a:off x="1154737" y="4658552"/>
            <a:ext cx="400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39" name="TextBox 38">
            <a:extLst>
              <a:ext uri="{FF2B5EF4-FFF2-40B4-BE49-F238E27FC236}">
                <a16:creationId xmlns:a16="http://schemas.microsoft.com/office/drawing/2014/main" id="{3F2EF273-9040-0EE3-8D31-F4E6F5A1FB13}"/>
              </a:ext>
            </a:extLst>
          </p:cNvPr>
          <p:cNvSpPr txBox="1"/>
          <p:nvPr/>
        </p:nvSpPr>
        <p:spPr bwMode="auto">
          <a:xfrm>
            <a:off x="2282595" y="4658552"/>
            <a:ext cx="400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a:t>
            </a:r>
          </a:p>
        </p:txBody>
      </p:sp>
      <p:sp>
        <p:nvSpPr>
          <p:cNvPr id="40" name="TextBox 39">
            <a:extLst>
              <a:ext uri="{FF2B5EF4-FFF2-40B4-BE49-F238E27FC236}">
                <a16:creationId xmlns:a16="http://schemas.microsoft.com/office/drawing/2014/main" id="{C8064925-A13F-FA19-BEC6-30DB5019F22C}"/>
              </a:ext>
            </a:extLst>
          </p:cNvPr>
          <p:cNvSpPr txBox="1"/>
          <p:nvPr/>
        </p:nvSpPr>
        <p:spPr bwMode="auto">
          <a:xfrm>
            <a:off x="3419026" y="4658552"/>
            <a:ext cx="400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a:t>
            </a:r>
          </a:p>
        </p:txBody>
      </p:sp>
      <p:sp>
        <p:nvSpPr>
          <p:cNvPr id="41" name="TextBox 40">
            <a:extLst>
              <a:ext uri="{FF2B5EF4-FFF2-40B4-BE49-F238E27FC236}">
                <a16:creationId xmlns:a16="http://schemas.microsoft.com/office/drawing/2014/main" id="{1D3B2B3F-FC99-9F24-21D3-E3EE4827696D}"/>
              </a:ext>
            </a:extLst>
          </p:cNvPr>
          <p:cNvSpPr txBox="1"/>
          <p:nvPr/>
        </p:nvSpPr>
        <p:spPr bwMode="auto">
          <a:xfrm>
            <a:off x="4543157" y="4658552"/>
            <a:ext cx="400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a:t>
            </a:r>
          </a:p>
        </p:txBody>
      </p:sp>
      <p:sp>
        <p:nvSpPr>
          <p:cNvPr id="42" name="TextBox 41">
            <a:extLst>
              <a:ext uri="{FF2B5EF4-FFF2-40B4-BE49-F238E27FC236}">
                <a16:creationId xmlns:a16="http://schemas.microsoft.com/office/drawing/2014/main" id="{38691A71-E0AF-19B1-EA63-3BF13D2CA9AD}"/>
              </a:ext>
            </a:extLst>
          </p:cNvPr>
          <p:cNvSpPr txBox="1"/>
          <p:nvPr/>
        </p:nvSpPr>
        <p:spPr bwMode="auto">
          <a:xfrm>
            <a:off x="1352940" y="4841134"/>
            <a:ext cx="392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PFS (Mo)</a:t>
            </a:r>
          </a:p>
        </p:txBody>
      </p:sp>
      <p:sp>
        <p:nvSpPr>
          <p:cNvPr id="43" name="TextBox 42">
            <a:extLst>
              <a:ext uri="{FF2B5EF4-FFF2-40B4-BE49-F238E27FC236}">
                <a16:creationId xmlns:a16="http://schemas.microsoft.com/office/drawing/2014/main" id="{AC8C1E4F-67E4-DEE1-C5E1-CB4AA129047F}"/>
              </a:ext>
            </a:extLst>
          </p:cNvPr>
          <p:cNvSpPr txBox="1"/>
          <p:nvPr/>
        </p:nvSpPr>
        <p:spPr bwMode="auto">
          <a:xfrm rot="16200000">
            <a:off x="-690993" y="2906754"/>
            <a:ext cx="311034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Treatment Line</a:t>
            </a:r>
          </a:p>
        </p:txBody>
      </p:sp>
      <p:sp>
        <p:nvSpPr>
          <p:cNvPr id="44" name="TextBox 43">
            <a:extLst>
              <a:ext uri="{FF2B5EF4-FFF2-40B4-BE49-F238E27FC236}">
                <a16:creationId xmlns:a16="http://schemas.microsoft.com/office/drawing/2014/main" id="{BEE30CDC-89A7-94D1-1F0E-6BD6C077133C}"/>
              </a:ext>
            </a:extLst>
          </p:cNvPr>
          <p:cNvSpPr txBox="1"/>
          <p:nvPr/>
        </p:nvSpPr>
        <p:spPr bwMode="auto">
          <a:xfrm rot="16200000">
            <a:off x="431631" y="2187392"/>
            <a:ext cx="1640253" cy="203461"/>
          </a:xfrm>
          <a:prstGeom prst="rect">
            <a:avLst/>
          </a:prstGeom>
          <a:solidFill>
            <a:schemeClr val="accent6">
              <a:lumMod val="40000"/>
              <a:lumOff val="60000"/>
            </a:schemeClr>
          </a:solidFill>
          <a:ln>
            <a:noFill/>
          </a:ln>
        </p:spPr>
        <p:txBody>
          <a:bodyPr wrap="square" rtlCol="0" anchor="ctr" anchorCtr="0">
            <a:no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Concurrent chemotherapy</a:t>
            </a:r>
          </a:p>
        </p:txBody>
      </p:sp>
      <p:cxnSp>
        <p:nvCxnSpPr>
          <p:cNvPr id="48" name="Straight Connector 47">
            <a:extLst>
              <a:ext uri="{FF2B5EF4-FFF2-40B4-BE49-F238E27FC236}">
                <a16:creationId xmlns:a16="http://schemas.microsoft.com/office/drawing/2014/main" id="{D67CD5C5-3C8F-E2E9-711D-1D1018E710BD}"/>
              </a:ext>
            </a:extLst>
          </p:cNvPr>
          <p:cNvCxnSpPr>
            <a:cxnSpLocks/>
          </p:cNvCxnSpPr>
          <p:nvPr/>
        </p:nvCxnSpPr>
        <p:spPr bwMode="auto">
          <a:xfrm flipV="1">
            <a:off x="1150025" y="1457322"/>
            <a:ext cx="0" cy="3209776"/>
          </a:xfrm>
          <a:prstGeom prst="line">
            <a:avLst/>
          </a:prstGeom>
          <a:noFill/>
          <a:ln w="15875" cap="flat" cmpd="sng" algn="ctr">
            <a:solidFill>
              <a:schemeClr val="tx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652D5F89-177C-FD32-7C36-FC1716B5D13F}"/>
              </a:ext>
            </a:extLst>
          </p:cNvPr>
          <p:cNvCxnSpPr>
            <a:cxnSpLocks/>
          </p:cNvCxnSpPr>
          <p:nvPr/>
        </p:nvCxnSpPr>
        <p:spPr bwMode="auto">
          <a:xfrm flipH="1" flipV="1">
            <a:off x="1092756" y="32378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4A048D8A-7752-D50B-9644-F8205DCD835F}"/>
              </a:ext>
            </a:extLst>
          </p:cNvPr>
          <p:cNvCxnSpPr>
            <a:cxnSpLocks/>
          </p:cNvCxnSpPr>
          <p:nvPr/>
        </p:nvCxnSpPr>
        <p:spPr bwMode="auto">
          <a:xfrm flipH="1" flipV="1">
            <a:off x="1092756" y="34901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2BA9C015-796F-200C-E89C-5F0258D752E6}"/>
              </a:ext>
            </a:extLst>
          </p:cNvPr>
          <p:cNvCxnSpPr>
            <a:cxnSpLocks/>
          </p:cNvCxnSpPr>
          <p:nvPr/>
        </p:nvCxnSpPr>
        <p:spPr bwMode="auto">
          <a:xfrm flipH="1" flipV="1">
            <a:off x="1092756" y="36920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3DE536E0-EA5F-4EC0-CE2D-B4C2C0F092B3}"/>
              </a:ext>
            </a:extLst>
          </p:cNvPr>
          <p:cNvCxnSpPr>
            <a:cxnSpLocks/>
          </p:cNvCxnSpPr>
          <p:nvPr/>
        </p:nvCxnSpPr>
        <p:spPr bwMode="auto">
          <a:xfrm flipH="1" flipV="1">
            <a:off x="1092756" y="38434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8AAEA399-F460-61AA-E618-9D451288A789}"/>
              </a:ext>
            </a:extLst>
          </p:cNvPr>
          <p:cNvCxnSpPr>
            <a:cxnSpLocks/>
          </p:cNvCxnSpPr>
          <p:nvPr/>
        </p:nvCxnSpPr>
        <p:spPr bwMode="auto">
          <a:xfrm flipH="1" flipV="1">
            <a:off x="1092756" y="39443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B271C21F-0244-54B6-A7A7-3BE118CC303F}"/>
              </a:ext>
            </a:extLst>
          </p:cNvPr>
          <p:cNvCxnSpPr>
            <a:cxnSpLocks/>
          </p:cNvCxnSpPr>
          <p:nvPr/>
        </p:nvCxnSpPr>
        <p:spPr bwMode="auto">
          <a:xfrm flipH="1" flipV="1">
            <a:off x="1092756" y="40957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0E1901B3-6E84-C665-C876-4A9BD9E72EC3}"/>
              </a:ext>
            </a:extLst>
          </p:cNvPr>
          <p:cNvCxnSpPr>
            <a:cxnSpLocks/>
          </p:cNvCxnSpPr>
          <p:nvPr/>
        </p:nvCxnSpPr>
        <p:spPr bwMode="auto">
          <a:xfrm flipH="1" flipV="1">
            <a:off x="1092756" y="41966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B138E885-3792-811F-6E04-323CEE78AE32}"/>
              </a:ext>
            </a:extLst>
          </p:cNvPr>
          <p:cNvCxnSpPr>
            <a:cxnSpLocks/>
          </p:cNvCxnSpPr>
          <p:nvPr/>
        </p:nvCxnSpPr>
        <p:spPr bwMode="auto">
          <a:xfrm flipH="1" flipV="1">
            <a:off x="1092756" y="43480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BA9FEA06-CB9B-A56D-C7F7-2618A1257CFC}"/>
              </a:ext>
            </a:extLst>
          </p:cNvPr>
          <p:cNvCxnSpPr>
            <a:cxnSpLocks/>
          </p:cNvCxnSpPr>
          <p:nvPr/>
        </p:nvCxnSpPr>
        <p:spPr bwMode="auto">
          <a:xfrm flipH="1" flipV="1">
            <a:off x="1092756" y="44993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B6AABDBD-BA57-45D6-5D9E-99C7A7A2BBCE}"/>
              </a:ext>
            </a:extLst>
          </p:cNvPr>
          <p:cNvCxnSpPr>
            <a:cxnSpLocks/>
          </p:cNvCxnSpPr>
          <p:nvPr/>
        </p:nvCxnSpPr>
        <p:spPr bwMode="auto">
          <a:xfrm flipH="1" flipV="1">
            <a:off x="1092756" y="4600342"/>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1F99DE48-8AFF-AC0C-4206-D0AEF7679B18}"/>
              </a:ext>
            </a:extLst>
          </p:cNvPr>
          <p:cNvCxnSpPr>
            <a:cxnSpLocks/>
          </p:cNvCxnSpPr>
          <p:nvPr/>
        </p:nvCxnSpPr>
        <p:spPr bwMode="auto">
          <a:xfrm flipH="1" flipV="1">
            <a:off x="1092756" y="42470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2DE89438-240D-F680-E5D4-86AA1A29F536}"/>
              </a:ext>
            </a:extLst>
          </p:cNvPr>
          <p:cNvCxnSpPr>
            <a:cxnSpLocks/>
          </p:cNvCxnSpPr>
          <p:nvPr/>
        </p:nvCxnSpPr>
        <p:spPr bwMode="auto">
          <a:xfrm flipH="1" flipV="1">
            <a:off x="1092756" y="43984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D9E2A3CF-7F90-7270-7DC2-C65B49108911}"/>
              </a:ext>
            </a:extLst>
          </p:cNvPr>
          <p:cNvCxnSpPr>
            <a:cxnSpLocks/>
          </p:cNvCxnSpPr>
          <p:nvPr/>
        </p:nvCxnSpPr>
        <p:spPr bwMode="auto">
          <a:xfrm flipH="1" flipV="1">
            <a:off x="1092756" y="34397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F897C232-9DA6-E5DB-0388-DC35352BCAC0}"/>
              </a:ext>
            </a:extLst>
          </p:cNvPr>
          <p:cNvCxnSpPr>
            <a:cxnSpLocks/>
          </p:cNvCxnSpPr>
          <p:nvPr/>
        </p:nvCxnSpPr>
        <p:spPr bwMode="auto">
          <a:xfrm flipH="1" flipV="1">
            <a:off x="1092756" y="36415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83FA849E-712A-1F96-0C48-F46E6D0ED170}"/>
              </a:ext>
            </a:extLst>
          </p:cNvPr>
          <p:cNvCxnSpPr>
            <a:cxnSpLocks/>
          </p:cNvCxnSpPr>
          <p:nvPr/>
        </p:nvCxnSpPr>
        <p:spPr bwMode="auto">
          <a:xfrm flipH="1" flipV="1">
            <a:off x="1092756" y="37929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85EAE13C-1776-EC13-5D01-5BD10C0E638C}"/>
              </a:ext>
            </a:extLst>
          </p:cNvPr>
          <p:cNvCxnSpPr>
            <a:cxnSpLocks/>
          </p:cNvCxnSpPr>
          <p:nvPr/>
        </p:nvCxnSpPr>
        <p:spPr bwMode="auto">
          <a:xfrm flipH="1" flipV="1">
            <a:off x="1092756" y="38938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F7E0F50C-466D-1EEB-6097-DEDF52B0FFDE}"/>
              </a:ext>
            </a:extLst>
          </p:cNvPr>
          <p:cNvCxnSpPr>
            <a:cxnSpLocks/>
          </p:cNvCxnSpPr>
          <p:nvPr/>
        </p:nvCxnSpPr>
        <p:spPr bwMode="auto">
          <a:xfrm flipH="1" flipV="1">
            <a:off x="1092756" y="40452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FA601FB6-93F5-3CC4-C748-E41D31181F1C}"/>
              </a:ext>
            </a:extLst>
          </p:cNvPr>
          <p:cNvCxnSpPr>
            <a:cxnSpLocks/>
          </p:cNvCxnSpPr>
          <p:nvPr/>
        </p:nvCxnSpPr>
        <p:spPr bwMode="auto">
          <a:xfrm flipH="1" flipV="1">
            <a:off x="1092756" y="41461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1C403E0A-3C0A-B1A0-3FC0-B02E76521AFB}"/>
              </a:ext>
            </a:extLst>
          </p:cNvPr>
          <p:cNvCxnSpPr>
            <a:cxnSpLocks/>
          </p:cNvCxnSpPr>
          <p:nvPr/>
        </p:nvCxnSpPr>
        <p:spPr bwMode="auto">
          <a:xfrm flipH="1" flipV="1">
            <a:off x="1092756" y="42975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D16C93C4-6E78-2759-70CB-9E5AF9A363DF}"/>
              </a:ext>
            </a:extLst>
          </p:cNvPr>
          <p:cNvCxnSpPr>
            <a:cxnSpLocks/>
          </p:cNvCxnSpPr>
          <p:nvPr/>
        </p:nvCxnSpPr>
        <p:spPr bwMode="auto">
          <a:xfrm flipH="1" flipV="1">
            <a:off x="1092756" y="44489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40B1EC74-2512-B6AE-E9CC-2D820F5E59A5}"/>
              </a:ext>
            </a:extLst>
          </p:cNvPr>
          <p:cNvCxnSpPr>
            <a:cxnSpLocks/>
          </p:cNvCxnSpPr>
          <p:nvPr/>
        </p:nvCxnSpPr>
        <p:spPr bwMode="auto">
          <a:xfrm flipH="1" flipV="1">
            <a:off x="1092756" y="45498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D9B097A5-E962-E763-8EF4-6F5C76ECB163}"/>
              </a:ext>
            </a:extLst>
          </p:cNvPr>
          <p:cNvCxnSpPr>
            <a:cxnSpLocks/>
          </p:cNvCxnSpPr>
          <p:nvPr/>
        </p:nvCxnSpPr>
        <p:spPr bwMode="auto">
          <a:xfrm flipH="1" flipV="1">
            <a:off x="1092756" y="39947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1C0D081F-328D-10E7-3FCD-D38FAFDEE914}"/>
              </a:ext>
            </a:extLst>
          </p:cNvPr>
          <p:cNvCxnSpPr>
            <a:cxnSpLocks/>
          </p:cNvCxnSpPr>
          <p:nvPr/>
        </p:nvCxnSpPr>
        <p:spPr bwMode="auto">
          <a:xfrm flipH="1" flipV="1">
            <a:off x="1092756" y="15222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34070147-7577-55C1-2BFF-F88C21BD1483}"/>
              </a:ext>
            </a:extLst>
          </p:cNvPr>
          <p:cNvCxnSpPr>
            <a:cxnSpLocks/>
          </p:cNvCxnSpPr>
          <p:nvPr/>
        </p:nvCxnSpPr>
        <p:spPr bwMode="auto">
          <a:xfrm flipH="1" flipV="1">
            <a:off x="1092756" y="15727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B0266E49-A316-2D2F-04FD-F1E7BA7A9C96}"/>
              </a:ext>
            </a:extLst>
          </p:cNvPr>
          <p:cNvCxnSpPr>
            <a:cxnSpLocks/>
          </p:cNvCxnSpPr>
          <p:nvPr/>
        </p:nvCxnSpPr>
        <p:spPr bwMode="auto">
          <a:xfrm flipH="1" flipV="1">
            <a:off x="1092756" y="16736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8C1D6A87-40A2-30EE-DCCC-3295A2552EB0}"/>
              </a:ext>
            </a:extLst>
          </p:cNvPr>
          <p:cNvCxnSpPr>
            <a:cxnSpLocks/>
          </p:cNvCxnSpPr>
          <p:nvPr/>
        </p:nvCxnSpPr>
        <p:spPr bwMode="auto">
          <a:xfrm flipH="1" flipV="1">
            <a:off x="1092756" y="18250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238C8D4F-6316-DED8-11D3-FAE47AAFEA77}"/>
              </a:ext>
            </a:extLst>
          </p:cNvPr>
          <p:cNvCxnSpPr>
            <a:cxnSpLocks/>
          </p:cNvCxnSpPr>
          <p:nvPr/>
        </p:nvCxnSpPr>
        <p:spPr bwMode="auto">
          <a:xfrm flipH="1" flipV="1">
            <a:off x="1092756" y="20268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D12F8E3F-E91E-041C-3290-689EABC0BADB}"/>
              </a:ext>
            </a:extLst>
          </p:cNvPr>
          <p:cNvCxnSpPr>
            <a:cxnSpLocks/>
          </p:cNvCxnSpPr>
          <p:nvPr/>
        </p:nvCxnSpPr>
        <p:spPr bwMode="auto">
          <a:xfrm flipH="1" flipV="1">
            <a:off x="1092756" y="22286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2203BAC1-C314-B7AE-09BE-FA4883800568}"/>
              </a:ext>
            </a:extLst>
          </p:cNvPr>
          <p:cNvCxnSpPr>
            <a:cxnSpLocks/>
          </p:cNvCxnSpPr>
          <p:nvPr/>
        </p:nvCxnSpPr>
        <p:spPr bwMode="auto">
          <a:xfrm flipH="1" flipV="1">
            <a:off x="1092756" y="24305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4E3ED554-6F95-453E-5576-E3573FE4E15A}"/>
              </a:ext>
            </a:extLst>
          </p:cNvPr>
          <p:cNvCxnSpPr>
            <a:cxnSpLocks/>
          </p:cNvCxnSpPr>
          <p:nvPr/>
        </p:nvCxnSpPr>
        <p:spPr bwMode="auto">
          <a:xfrm flipH="1" flipV="1">
            <a:off x="1092756" y="26323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40BEE81A-929A-89BB-2731-E3FF9A87985E}"/>
              </a:ext>
            </a:extLst>
          </p:cNvPr>
          <p:cNvCxnSpPr>
            <a:cxnSpLocks/>
          </p:cNvCxnSpPr>
          <p:nvPr/>
        </p:nvCxnSpPr>
        <p:spPr bwMode="auto">
          <a:xfrm flipH="1" flipV="1">
            <a:off x="1092756" y="28342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577E3AAB-4455-048F-A7CB-5910F9E4F4FB}"/>
              </a:ext>
            </a:extLst>
          </p:cNvPr>
          <p:cNvCxnSpPr>
            <a:cxnSpLocks/>
          </p:cNvCxnSpPr>
          <p:nvPr/>
        </p:nvCxnSpPr>
        <p:spPr bwMode="auto">
          <a:xfrm flipH="1" flipV="1">
            <a:off x="1092756" y="30360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F0D5B3D6-4FEE-ED56-9D22-A317625A97DD}"/>
              </a:ext>
            </a:extLst>
          </p:cNvPr>
          <p:cNvCxnSpPr>
            <a:cxnSpLocks/>
          </p:cNvCxnSpPr>
          <p:nvPr/>
        </p:nvCxnSpPr>
        <p:spPr bwMode="auto">
          <a:xfrm flipH="1" flipV="1">
            <a:off x="1092756" y="16231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8639AC54-B60B-8AB6-5B70-5524B0102F94}"/>
              </a:ext>
            </a:extLst>
          </p:cNvPr>
          <p:cNvCxnSpPr>
            <a:cxnSpLocks/>
          </p:cNvCxnSpPr>
          <p:nvPr/>
        </p:nvCxnSpPr>
        <p:spPr bwMode="auto">
          <a:xfrm flipH="1" flipV="1">
            <a:off x="1092756" y="17240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CD40BA9D-8DC0-3333-64BE-D5A859B1D660}"/>
              </a:ext>
            </a:extLst>
          </p:cNvPr>
          <p:cNvCxnSpPr>
            <a:cxnSpLocks/>
          </p:cNvCxnSpPr>
          <p:nvPr/>
        </p:nvCxnSpPr>
        <p:spPr bwMode="auto">
          <a:xfrm flipH="1" flipV="1">
            <a:off x="1092756" y="18754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563387EF-AD2D-61C1-F673-5F24997C69E4}"/>
              </a:ext>
            </a:extLst>
          </p:cNvPr>
          <p:cNvCxnSpPr>
            <a:cxnSpLocks/>
          </p:cNvCxnSpPr>
          <p:nvPr/>
        </p:nvCxnSpPr>
        <p:spPr bwMode="auto">
          <a:xfrm flipH="1" flipV="1">
            <a:off x="1092756" y="20773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FFA7F3C2-3DE5-FEB5-84F1-69CC7C8D5D84}"/>
              </a:ext>
            </a:extLst>
          </p:cNvPr>
          <p:cNvCxnSpPr>
            <a:cxnSpLocks/>
          </p:cNvCxnSpPr>
          <p:nvPr/>
        </p:nvCxnSpPr>
        <p:spPr bwMode="auto">
          <a:xfrm flipH="1" flipV="1">
            <a:off x="1092756" y="22791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FC4FF195-6BCE-FA11-84EA-54DE06C5BE86}"/>
              </a:ext>
            </a:extLst>
          </p:cNvPr>
          <p:cNvCxnSpPr>
            <a:cxnSpLocks/>
          </p:cNvCxnSpPr>
          <p:nvPr/>
        </p:nvCxnSpPr>
        <p:spPr bwMode="auto">
          <a:xfrm flipH="1" flipV="1">
            <a:off x="1092756" y="24809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BA351BDC-E799-1D8A-501F-F06AA699B58E}"/>
              </a:ext>
            </a:extLst>
          </p:cNvPr>
          <p:cNvCxnSpPr>
            <a:cxnSpLocks/>
          </p:cNvCxnSpPr>
          <p:nvPr/>
        </p:nvCxnSpPr>
        <p:spPr bwMode="auto">
          <a:xfrm flipH="1" flipV="1">
            <a:off x="1092756" y="26828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7853ED21-3054-4CA0-BD62-845A0B74109A}"/>
              </a:ext>
            </a:extLst>
          </p:cNvPr>
          <p:cNvCxnSpPr>
            <a:cxnSpLocks/>
          </p:cNvCxnSpPr>
          <p:nvPr/>
        </p:nvCxnSpPr>
        <p:spPr bwMode="auto">
          <a:xfrm flipH="1" flipV="1">
            <a:off x="1092756" y="28846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EE49F5B7-9B74-C4CE-E484-E8E6BCA1CDF2}"/>
              </a:ext>
            </a:extLst>
          </p:cNvPr>
          <p:cNvCxnSpPr>
            <a:cxnSpLocks/>
          </p:cNvCxnSpPr>
          <p:nvPr/>
        </p:nvCxnSpPr>
        <p:spPr bwMode="auto">
          <a:xfrm flipH="1" flipV="1">
            <a:off x="1092756" y="30865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D0CE1956-4B8E-C166-856E-9DD1B33A2159}"/>
              </a:ext>
            </a:extLst>
          </p:cNvPr>
          <p:cNvCxnSpPr>
            <a:cxnSpLocks/>
          </p:cNvCxnSpPr>
          <p:nvPr/>
        </p:nvCxnSpPr>
        <p:spPr bwMode="auto">
          <a:xfrm flipH="1" flipV="1">
            <a:off x="1092756" y="32883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80E97B4B-3FE6-F9E9-E606-AF0647D00380}"/>
              </a:ext>
            </a:extLst>
          </p:cNvPr>
          <p:cNvCxnSpPr>
            <a:cxnSpLocks/>
          </p:cNvCxnSpPr>
          <p:nvPr/>
        </p:nvCxnSpPr>
        <p:spPr bwMode="auto">
          <a:xfrm flipH="1" flipV="1">
            <a:off x="1092756" y="17745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A78CFCF0-2096-6DE4-9CC1-D46BAC93EA9C}"/>
              </a:ext>
            </a:extLst>
          </p:cNvPr>
          <p:cNvCxnSpPr>
            <a:cxnSpLocks/>
          </p:cNvCxnSpPr>
          <p:nvPr/>
        </p:nvCxnSpPr>
        <p:spPr bwMode="auto">
          <a:xfrm flipH="1" flipV="1">
            <a:off x="1092756" y="19259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5039C576-2BDC-4F8A-D47A-912AE8FBC7CC}"/>
              </a:ext>
            </a:extLst>
          </p:cNvPr>
          <p:cNvCxnSpPr>
            <a:cxnSpLocks/>
          </p:cNvCxnSpPr>
          <p:nvPr/>
        </p:nvCxnSpPr>
        <p:spPr bwMode="auto">
          <a:xfrm flipH="1" flipV="1">
            <a:off x="1092756" y="21277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F38BA100-1AD7-A3CC-3EA9-D111EA9958C9}"/>
              </a:ext>
            </a:extLst>
          </p:cNvPr>
          <p:cNvCxnSpPr>
            <a:cxnSpLocks/>
          </p:cNvCxnSpPr>
          <p:nvPr/>
        </p:nvCxnSpPr>
        <p:spPr bwMode="auto">
          <a:xfrm flipH="1" flipV="1">
            <a:off x="1092756" y="23296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7EC2C112-0EBD-000B-A1A5-2325358A119D}"/>
              </a:ext>
            </a:extLst>
          </p:cNvPr>
          <p:cNvCxnSpPr>
            <a:cxnSpLocks/>
          </p:cNvCxnSpPr>
          <p:nvPr/>
        </p:nvCxnSpPr>
        <p:spPr bwMode="auto">
          <a:xfrm flipH="1" flipV="1">
            <a:off x="1092756" y="25314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89CE1F99-176E-4C9E-37C2-22F198518811}"/>
              </a:ext>
            </a:extLst>
          </p:cNvPr>
          <p:cNvCxnSpPr>
            <a:cxnSpLocks/>
          </p:cNvCxnSpPr>
          <p:nvPr/>
        </p:nvCxnSpPr>
        <p:spPr bwMode="auto">
          <a:xfrm flipH="1" flipV="1">
            <a:off x="1092756" y="27332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6B7C8E5F-70CA-EC79-81CA-5E7AE7FBA0E8}"/>
              </a:ext>
            </a:extLst>
          </p:cNvPr>
          <p:cNvCxnSpPr>
            <a:cxnSpLocks/>
          </p:cNvCxnSpPr>
          <p:nvPr/>
        </p:nvCxnSpPr>
        <p:spPr bwMode="auto">
          <a:xfrm flipH="1" flipV="1">
            <a:off x="1092756" y="29351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7754CAF8-6A7C-CC14-596A-83E28F18EC8E}"/>
              </a:ext>
            </a:extLst>
          </p:cNvPr>
          <p:cNvCxnSpPr>
            <a:cxnSpLocks/>
          </p:cNvCxnSpPr>
          <p:nvPr/>
        </p:nvCxnSpPr>
        <p:spPr bwMode="auto">
          <a:xfrm flipH="1" flipV="1">
            <a:off x="1092756" y="31369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08AF2176-2D67-E887-008C-A81B64A4E4DD}"/>
              </a:ext>
            </a:extLst>
          </p:cNvPr>
          <p:cNvCxnSpPr>
            <a:cxnSpLocks/>
          </p:cNvCxnSpPr>
          <p:nvPr/>
        </p:nvCxnSpPr>
        <p:spPr bwMode="auto">
          <a:xfrm flipH="1" flipV="1">
            <a:off x="1092756" y="33388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124E40EA-412D-429C-48FA-1392F55F5599}"/>
              </a:ext>
            </a:extLst>
          </p:cNvPr>
          <p:cNvCxnSpPr>
            <a:cxnSpLocks/>
          </p:cNvCxnSpPr>
          <p:nvPr/>
        </p:nvCxnSpPr>
        <p:spPr bwMode="auto">
          <a:xfrm flipH="1" flipV="1">
            <a:off x="1092756" y="35406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07412506-AA4C-B705-8DD8-935CA7B0CCA7}"/>
              </a:ext>
            </a:extLst>
          </p:cNvPr>
          <p:cNvCxnSpPr>
            <a:cxnSpLocks/>
          </p:cNvCxnSpPr>
          <p:nvPr/>
        </p:nvCxnSpPr>
        <p:spPr bwMode="auto">
          <a:xfrm flipH="1" flipV="1">
            <a:off x="1092756" y="19763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2879B6C5-8EA8-47FE-56B0-A447CF9E6FE3}"/>
              </a:ext>
            </a:extLst>
          </p:cNvPr>
          <p:cNvCxnSpPr>
            <a:cxnSpLocks/>
          </p:cNvCxnSpPr>
          <p:nvPr/>
        </p:nvCxnSpPr>
        <p:spPr bwMode="auto">
          <a:xfrm flipH="1" flipV="1">
            <a:off x="1092756" y="21782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0FFA9C76-5A0D-DBFB-D34A-98EB00EE7B91}"/>
              </a:ext>
            </a:extLst>
          </p:cNvPr>
          <p:cNvCxnSpPr>
            <a:cxnSpLocks/>
          </p:cNvCxnSpPr>
          <p:nvPr/>
        </p:nvCxnSpPr>
        <p:spPr bwMode="auto">
          <a:xfrm flipH="1" flipV="1">
            <a:off x="1092756" y="23800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AF930009-BEEC-1C3B-AF23-7F6D877289AA}"/>
              </a:ext>
            </a:extLst>
          </p:cNvPr>
          <p:cNvCxnSpPr>
            <a:cxnSpLocks/>
          </p:cNvCxnSpPr>
          <p:nvPr/>
        </p:nvCxnSpPr>
        <p:spPr bwMode="auto">
          <a:xfrm flipH="1" flipV="1">
            <a:off x="1092756" y="25819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135B1089-2488-D9FD-D0B5-E5AB82B563DD}"/>
              </a:ext>
            </a:extLst>
          </p:cNvPr>
          <p:cNvCxnSpPr>
            <a:cxnSpLocks/>
          </p:cNvCxnSpPr>
          <p:nvPr/>
        </p:nvCxnSpPr>
        <p:spPr bwMode="auto">
          <a:xfrm flipH="1" flipV="1">
            <a:off x="1092756" y="278375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1009AA84-9B3C-2E2F-F4FE-D31AB42148D2}"/>
              </a:ext>
            </a:extLst>
          </p:cNvPr>
          <p:cNvCxnSpPr>
            <a:cxnSpLocks/>
          </p:cNvCxnSpPr>
          <p:nvPr/>
        </p:nvCxnSpPr>
        <p:spPr bwMode="auto">
          <a:xfrm flipH="1" flipV="1">
            <a:off x="1092756" y="298559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33885A29-9595-76B1-15E1-E9CFEFCFA39F}"/>
              </a:ext>
            </a:extLst>
          </p:cNvPr>
          <p:cNvCxnSpPr>
            <a:cxnSpLocks/>
          </p:cNvCxnSpPr>
          <p:nvPr/>
        </p:nvCxnSpPr>
        <p:spPr bwMode="auto">
          <a:xfrm flipH="1" flipV="1">
            <a:off x="1092756" y="318743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09812591-47D2-E149-836C-E9C5D50D7EFA}"/>
              </a:ext>
            </a:extLst>
          </p:cNvPr>
          <p:cNvCxnSpPr>
            <a:cxnSpLocks/>
          </p:cNvCxnSpPr>
          <p:nvPr/>
        </p:nvCxnSpPr>
        <p:spPr bwMode="auto">
          <a:xfrm flipH="1" flipV="1">
            <a:off x="1092756" y="338927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1823484A-16C8-F5EA-19CF-5BEF8CF69C5D}"/>
              </a:ext>
            </a:extLst>
          </p:cNvPr>
          <p:cNvCxnSpPr>
            <a:cxnSpLocks/>
          </p:cNvCxnSpPr>
          <p:nvPr/>
        </p:nvCxnSpPr>
        <p:spPr bwMode="auto">
          <a:xfrm flipH="1" flipV="1">
            <a:off x="1092756" y="3591115"/>
            <a:ext cx="64008" cy="0"/>
          </a:xfrm>
          <a:prstGeom prst="line">
            <a:avLst/>
          </a:prstGeom>
          <a:noFill/>
          <a:ln w="15875" cap="flat" cmpd="sng" algn="ctr">
            <a:solidFill>
              <a:schemeClr val="tx1"/>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A6C93EC7-043E-0098-2DED-101C14C17F05}"/>
              </a:ext>
            </a:extLst>
          </p:cNvPr>
          <p:cNvCxnSpPr>
            <a:cxnSpLocks/>
          </p:cNvCxnSpPr>
          <p:nvPr/>
        </p:nvCxnSpPr>
        <p:spPr bwMode="auto">
          <a:xfrm flipH="1" flipV="1">
            <a:off x="1092756" y="3742495"/>
            <a:ext cx="64008" cy="0"/>
          </a:xfrm>
          <a:prstGeom prst="line">
            <a:avLst/>
          </a:prstGeom>
          <a:noFill/>
          <a:ln w="15875" cap="flat" cmpd="sng" algn="ctr">
            <a:solidFill>
              <a:schemeClr val="tx1"/>
            </a:solidFill>
            <a:prstDash val="solid"/>
            <a:round/>
            <a:headEnd type="none" w="med" len="med"/>
            <a:tailEnd type="none" w="med" len="med"/>
          </a:ln>
          <a:effectLst/>
        </p:spPr>
      </p:cxnSp>
      <p:sp>
        <p:nvSpPr>
          <p:cNvPr id="122" name="TextBox 121">
            <a:extLst>
              <a:ext uri="{FF2B5EF4-FFF2-40B4-BE49-F238E27FC236}">
                <a16:creationId xmlns:a16="http://schemas.microsoft.com/office/drawing/2014/main" id="{FC6E115A-B57D-AB4D-518F-C23B957B4E89}"/>
              </a:ext>
            </a:extLst>
          </p:cNvPr>
          <p:cNvSpPr txBox="1"/>
          <p:nvPr/>
        </p:nvSpPr>
        <p:spPr bwMode="auto">
          <a:xfrm>
            <a:off x="950118" y="1457322"/>
            <a:ext cx="200822" cy="3252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76000"/>
              </a:lnSpc>
              <a:spcBef>
                <a:spcPct val="50000"/>
              </a:spcBef>
              <a:spcAft>
                <a:spcPct val="0"/>
              </a:spcAft>
              <a:buClrTx/>
              <a:buSzTx/>
              <a:buFontTx/>
              <a:buNone/>
              <a:tabLst/>
              <a:defRPr/>
            </a:pP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b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45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cxnSp>
        <p:nvCxnSpPr>
          <p:cNvPr id="51" name="Straight Connector 50">
            <a:extLst>
              <a:ext uri="{FF2B5EF4-FFF2-40B4-BE49-F238E27FC236}">
                <a16:creationId xmlns:a16="http://schemas.microsoft.com/office/drawing/2014/main" id="{DB22D92B-F182-44AA-65A8-3A9997E39059}"/>
              </a:ext>
            </a:extLst>
          </p:cNvPr>
          <p:cNvCxnSpPr>
            <a:cxnSpLocks/>
            <a:stCxn id="38" idx="0"/>
          </p:cNvCxnSpPr>
          <p:nvPr/>
        </p:nvCxnSpPr>
        <p:spPr bwMode="auto">
          <a:xfrm flipH="1" flipV="1">
            <a:off x="1351455" y="1457322"/>
            <a:ext cx="3486" cy="3201230"/>
          </a:xfrm>
          <a:prstGeom prst="line">
            <a:avLst/>
          </a:prstGeom>
          <a:noFill/>
          <a:ln w="15875" cap="flat" cmpd="sng" algn="ctr">
            <a:solidFill>
              <a:schemeClr val="tx1"/>
            </a:solidFill>
            <a:prstDash val="solid"/>
            <a:round/>
            <a:headEnd type="none" w="med" len="med"/>
            <a:tailEnd type="none" w="med" len="med"/>
          </a:ln>
          <a:effectLst/>
        </p:spPr>
      </p:cxnSp>
      <p:grpSp>
        <p:nvGrpSpPr>
          <p:cNvPr id="131" name="Group 130">
            <a:extLst>
              <a:ext uri="{FF2B5EF4-FFF2-40B4-BE49-F238E27FC236}">
                <a16:creationId xmlns:a16="http://schemas.microsoft.com/office/drawing/2014/main" id="{BCF981D9-6D4D-D48D-79A7-0F1F148404BD}"/>
              </a:ext>
            </a:extLst>
          </p:cNvPr>
          <p:cNvGrpSpPr/>
          <p:nvPr/>
        </p:nvGrpSpPr>
        <p:grpSpPr>
          <a:xfrm>
            <a:off x="1146104" y="1412776"/>
            <a:ext cx="4142609" cy="112442"/>
            <a:chOff x="1146104" y="1607002"/>
            <a:chExt cx="4142609" cy="112442"/>
          </a:xfrm>
        </p:grpSpPr>
        <p:cxnSp>
          <p:nvCxnSpPr>
            <p:cNvPr id="125" name="Straight Connector 124">
              <a:extLst>
                <a:ext uri="{FF2B5EF4-FFF2-40B4-BE49-F238E27FC236}">
                  <a16:creationId xmlns:a16="http://schemas.microsoft.com/office/drawing/2014/main" id="{E3B21644-4A67-F65D-599A-50F2EA9355C3}"/>
                </a:ext>
              </a:extLst>
            </p:cNvPr>
            <p:cNvCxnSpPr>
              <a:cxnSpLocks/>
            </p:cNvCxnSpPr>
            <p:nvPr/>
          </p:nvCxnSpPr>
          <p:spPr bwMode="auto">
            <a:xfrm flipH="1">
              <a:off x="4772671" y="1607003"/>
              <a:ext cx="28035" cy="112441"/>
            </a:xfrm>
            <a:prstGeom prst="line">
              <a:avLst/>
            </a:prstGeom>
            <a:noFill/>
            <a:ln w="15875" cap="flat" cmpd="sng" algn="ctr">
              <a:solidFill>
                <a:schemeClr val="tx1"/>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995650DC-3F4B-13FD-E0CA-1E431A597126}"/>
                </a:ext>
              </a:extLst>
            </p:cNvPr>
            <p:cNvCxnSpPr>
              <a:cxnSpLocks/>
            </p:cNvCxnSpPr>
            <p:nvPr/>
          </p:nvCxnSpPr>
          <p:spPr bwMode="auto">
            <a:xfrm flipH="1">
              <a:off x="4833256" y="1607002"/>
              <a:ext cx="28035" cy="112441"/>
            </a:xfrm>
            <a:prstGeom prst="line">
              <a:avLst/>
            </a:prstGeom>
            <a:noFill/>
            <a:ln w="15875" cap="flat" cmpd="sng" algn="ctr">
              <a:solidFill>
                <a:schemeClr val="tx1"/>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D53B058A-FBC2-2D40-FFB5-092E2803EA80}"/>
                </a:ext>
              </a:extLst>
            </p:cNvPr>
            <p:cNvCxnSpPr>
              <a:cxnSpLocks/>
            </p:cNvCxnSpPr>
            <p:nvPr/>
          </p:nvCxnSpPr>
          <p:spPr bwMode="auto">
            <a:xfrm flipV="1">
              <a:off x="4861292" y="1663224"/>
              <a:ext cx="427421" cy="1406"/>
            </a:xfrm>
            <a:prstGeom prst="line">
              <a:avLst/>
            </a:prstGeom>
            <a:noFill/>
            <a:ln w="15875" cap="flat" cmpd="sng" algn="ctr">
              <a:solidFill>
                <a:schemeClr val="tx1"/>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DD77EAEC-B1C9-814F-8613-91F77EFBC8C6}"/>
                </a:ext>
              </a:extLst>
            </p:cNvPr>
            <p:cNvCxnSpPr>
              <a:cxnSpLocks/>
            </p:cNvCxnSpPr>
            <p:nvPr/>
          </p:nvCxnSpPr>
          <p:spPr bwMode="auto">
            <a:xfrm>
              <a:off x="1146104" y="1664631"/>
              <a:ext cx="3654602" cy="0"/>
            </a:xfrm>
            <a:prstGeom prst="line">
              <a:avLst/>
            </a:prstGeom>
            <a:noFill/>
            <a:ln w="15875" cap="flat" cmpd="sng" algn="ctr">
              <a:solidFill>
                <a:schemeClr val="tx1"/>
              </a:solidFill>
              <a:prstDash val="solid"/>
              <a:round/>
              <a:headEnd type="none" w="med" len="med"/>
              <a:tailEnd type="none" w="med" len="med"/>
            </a:ln>
            <a:effectLst/>
          </p:spPr>
        </p:cxnSp>
      </p:grpSp>
      <p:sp>
        <p:nvSpPr>
          <p:cNvPr id="196" name="TextBox 195">
            <a:extLst>
              <a:ext uri="{FF2B5EF4-FFF2-40B4-BE49-F238E27FC236}">
                <a16:creationId xmlns:a16="http://schemas.microsoft.com/office/drawing/2014/main" id="{E22CA4E8-B1EC-6E8C-A6D2-FB5E63B67A4B}"/>
              </a:ext>
            </a:extLst>
          </p:cNvPr>
          <p:cNvSpPr txBox="1"/>
          <p:nvPr/>
        </p:nvSpPr>
        <p:spPr bwMode="auto">
          <a:xfrm>
            <a:off x="2511408" y="1496163"/>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197" name="TextBox 196">
            <a:extLst>
              <a:ext uri="{FF2B5EF4-FFF2-40B4-BE49-F238E27FC236}">
                <a16:creationId xmlns:a16="http://schemas.microsoft.com/office/drawing/2014/main" id="{BB7FBCAD-7072-C6DB-5288-A16C0EF8A07D}"/>
              </a:ext>
            </a:extLst>
          </p:cNvPr>
          <p:cNvSpPr txBox="1"/>
          <p:nvPr/>
        </p:nvSpPr>
        <p:spPr bwMode="auto">
          <a:xfrm>
            <a:off x="1804926" y="1708727"/>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198" name="TextBox 197">
            <a:extLst>
              <a:ext uri="{FF2B5EF4-FFF2-40B4-BE49-F238E27FC236}">
                <a16:creationId xmlns:a16="http://schemas.microsoft.com/office/drawing/2014/main" id="{AA3E68A0-A52E-FC81-3FCA-430356A593EE}"/>
              </a:ext>
            </a:extLst>
          </p:cNvPr>
          <p:cNvSpPr txBox="1"/>
          <p:nvPr/>
        </p:nvSpPr>
        <p:spPr bwMode="auto">
          <a:xfrm>
            <a:off x="1551362" y="1658045"/>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199" name="TextBox 198">
            <a:extLst>
              <a:ext uri="{FF2B5EF4-FFF2-40B4-BE49-F238E27FC236}">
                <a16:creationId xmlns:a16="http://schemas.microsoft.com/office/drawing/2014/main" id="{7EF6F9E6-AC34-C518-A2FB-99C049560161}"/>
              </a:ext>
            </a:extLst>
          </p:cNvPr>
          <p:cNvSpPr txBox="1"/>
          <p:nvPr/>
        </p:nvSpPr>
        <p:spPr bwMode="auto">
          <a:xfrm>
            <a:off x="1511881" y="1764979"/>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0" name="TextBox 199">
            <a:extLst>
              <a:ext uri="{FF2B5EF4-FFF2-40B4-BE49-F238E27FC236}">
                <a16:creationId xmlns:a16="http://schemas.microsoft.com/office/drawing/2014/main" id="{59B8E816-4983-08E2-6BF3-104BFC1F82C3}"/>
              </a:ext>
            </a:extLst>
          </p:cNvPr>
          <p:cNvSpPr txBox="1"/>
          <p:nvPr/>
        </p:nvSpPr>
        <p:spPr bwMode="auto">
          <a:xfrm>
            <a:off x="1467512" y="2453092"/>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1" name="TextBox 200">
            <a:extLst>
              <a:ext uri="{FF2B5EF4-FFF2-40B4-BE49-F238E27FC236}">
                <a16:creationId xmlns:a16="http://schemas.microsoft.com/office/drawing/2014/main" id="{1C6E97A8-874C-A552-9832-68C5F64E05A4}"/>
              </a:ext>
            </a:extLst>
          </p:cNvPr>
          <p:cNvSpPr txBox="1"/>
          <p:nvPr/>
        </p:nvSpPr>
        <p:spPr bwMode="auto">
          <a:xfrm>
            <a:off x="1529200" y="2561808"/>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2" name="TextBox 201">
            <a:extLst>
              <a:ext uri="{FF2B5EF4-FFF2-40B4-BE49-F238E27FC236}">
                <a16:creationId xmlns:a16="http://schemas.microsoft.com/office/drawing/2014/main" id="{8A2AB5E7-EA52-BDA0-CF32-240FF9251A7C}"/>
              </a:ext>
            </a:extLst>
          </p:cNvPr>
          <p:cNvSpPr txBox="1"/>
          <p:nvPr/>
        </p:nvSpPr>
        <p:spPr bwMode="auto">
          <a:xfrm>
            <a:off x="1469376" y="2617592"/>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3" name="TextBox 202">
            <a:extLst>
              <a:ext uri="{FF2B5EF4-FFF2-40B4-BE49-F238E27FC236}">
                <a16:creationId xmlns:a16="http://schemas.microsoft.com/office/drawing/2014/main" id="{12DBE41B-A5D1-A08B-897A-A8150777DD80}"/>
              </a:ext>
            </a:extLst>
          </p:cNvPr>
          <p:cNvSpPr txBox="1"/>
          <p:nvPr/>
        </p:nvSpPr>
        <p:spPr bwMode="auto">
          <a:xfrm>
            <a:off x="1447444" y="3201849"/>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4" name="TextBox 203">
            <a:extLst>
              <a:ext uri="{FF2B5EF4-FFF2-40B4-BE49-F238E27FC236}">
                <a16:creationId xmlns:a16="http://schemas.microsoft.com/office/drawing/2014/main" id="{6213DAF1-0558-F8C9-5EF7-061DC0705E07}"/>
              </a:ext>
            </a:extLst>
          </p:cNvPr>
          <p:cNvSpPr txBox="1"/>
          <p:nvPr/>
        </p:nvSpPr>
        <p:spPr bwMode="auto">
          <a:xfrm>
            <a:off x="1454804" y="3575461"/>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5" name="TextBox 204">
            <a:extLst>
              <a:ext uri="{FF2B5EF4-FFF2-40B4-BE49-F238E27FC236}">
                <a16:creationId xmlns:a16="http://schemas.microsoft.com/office/drawing/2014/main" id="{E313DFB4-E43C-11B6-C0FD-496F3882645A}"/>
              </a:ext>
            </a:extLst>
          </p:cNvPr>
          <p:cNvSpPr txBox="1"/>
          <p:nvPr/>
        </p:nvSpPr>
        <p:spPr bwMode="auto">
          <a:xfrm>
            <a:off x="1546327" y="3516830"/>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6" name="TextBox 205">
            <a:extLst>
              <a:ext uri="{FF2B5EF4-FFF2-40B4-BE49-F238E27FC236}">
                <a16:creationId xmlns:a16="http://schemas.microsoft.com/office/drawing/2014/main" id="{0E99A9A5-7499-CE03-9999-3AD958C20E19}"/>
              </a:ext>
            </a:extLst>
          </p:cNvPr>
          <p:cNvSpPr txBox="1"/>
          <p:nvPr/>
        </p:nvSpPr>
        <p:spPr bwMode="auto">
          <a:xfrm>
            <a:off x="1525327" y="3622751"/>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7" name="TextBox 206">
            <a:extLst>
              <a:ext uri="{FF2B5EF4-FFF2-40B4-BE49-F238E27FC236}">
                <a16:creationId xmlns:a16="http://schemas.microsoft.com/office/drawing/2014/main" id="{E8BCB977-CD44-ED73-DB43-FA2E3FD82A76}"/>
              </a:ext>
            </a:extLst>
          </p:cNvPr>
          <p:cNvSpPr txBox="1"/>
          <p:nvPr/>
        </p:nvSpPr>
        <p:spPr bwMode="auto">
          <a:xfrm>
            <a:off x="1390430" y="4102812"/>
            <a:ext cx="4411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
        <p:nvSpPr>
          <p:cNvPr id="208" name="Rectangle 207">
            <a:extLst>
              <a:ext uri="{FF2B5EF4-FFF2-40B4-BE49-F238E27FC236}">
                <a16:creationId xmlns:a16="http://schemas.microsoft.com/office/drawing/2014/main" id="{A02310A9-9FD9-AC6B-C7D1-A5ED76E298F5}"/>
              </a:ext>
            </a:extLst>
          </p:cNvPr>
          <p:cNvSpPr/>
          <p:nvPr/>
        </p:nvSpPr>
        <p:spPr bwMode="auto">
          <a:xfrm>
            <a:off x="3493944" y="1550091"/>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9" name="Rectangle 208">
            <a:extLst>
              <a:ext uri="{FF2B5EF4-FFF2-40B4-BE49-F238E27FC236}">
                <a16:creationId xmlns:a16="http://schemas.microsoft.com/office/drawing/2014/main" id="{960BA17F-D719-46C0-B56F-3ECFECD1DE71}"/>
              </a:ext>
            </a:extLst>
          </p:cNvPr>
          <p:cNvSpPr/>
          <p:nvPr/>
        </p:nvSpPr>
        <p:spPr bwMode="auto">
          <a:xfrm>
            <a:off x="1585769" y="1978716"/>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0" name="Rectangle 209">
            <a:extLst>
              <a:ext uri="{FF2B5EF4-FFF2-40B4-BE49-F238E27FC236}">
                <a16:creationId xmlns:a16="http://schemas.microsoft.com/office/drawing/2014/main" id="{75C82B3B-9B49-DDFF-4443-1910C2EBA736}"/>
              </a:ext>
            </a:extLst>
          </p:cNvPr>
          <p:cNvSpPr/>
          <p:nvPr/>
        </p:nvSpPr>
        <p:spPr bwMode="auto">
          <a:xfrm>
            <a:off x="1920239" y="2029258"/>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1" name="Rectangle 210">
            <a:extLst>
              <a:ext uri="{FF2B5EF4-FFF2-40B4-BE49-F238E27FC236}">
                <a16:creationId xmlns:a16="http://schemas.microsoft.com/office/drawing/2014/main" id="{24BDFBEF-46E8-4912-13CB-75D6C554BD1A}"/>
              </a:ext>
            </a:extLst>
          </p:cNvPr>
          <p:cNvSpPr/>
          <p:nvPr/>
        </p:nvSpPr>
        <p:spPr bwMode="auto">
          <a:xfrm>
            <a:off x="1658987" y="2079399"/>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2" name="Rectangle 211">
            <a:extLst>
              <a:ext uri="{FF2B5EF4-FFF2-40B4-BE49-F238E27FC236}">
                <a16:creationId xmlns:a16="http://schemas.microsoft.com/office/drawing/2014/main" id="{69703C74-BFAD-3107-0DAD-9D8BC5156C25}"/>
              </a:ext>
            </a:extLst>
          </p:cNvPr>
          <p:cNvSpPr/>
          <p:nvPr/>
        </p:nvSpPr>
        <p:spPr bwMode="auto">
          <a:xfrm>
            <a:off x="2318863" y="2134365"/>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3" name="Rectangle 212">
            <a:extLst>
              <a:ext uri="{FF2B5EF4-FFF2-40B4-BE49-F238E27FC236}">
                <a16:creationId xmlns:a16="http://schemas.microsoft.com/office/drawing/2014/main" id="{827629D0-B990-25A2-3DEC-7B757BF77140}"/>
              </a:ext>
            </a:extLst>
          </p:cNvPr>
          <p:cNvSpPr/>
          <p:nvPr/>
        </p:nvSpPr>
        <p:spPr bwMode="auto">
          <a:xfrm>
            <a:off x="2423905" y="2350799"/>
            <a:ext cx="45720" cy="45720"/>
          </a:xfrm>
          <a:prstGeom prst="rect">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4" name="Rectangle 213">
            <a:extLst>
              <a:ext uri="{FF2B5EF4-FFF2-40B4-BE49-F238E27FC236}">
                <a16:creationId xmlns:a16="http://schemas.microsoft.com/office/drawing/2014/main" id="{A7B6C623-AC19-499D-4A6C-DBB80BF0C4C6}"/>
              </a:ext>
            </a:extLst>
          </p:cNvPr>
          <p:cNvSpPr/>
          <p:nvPr/>
        </p:nvSpPr>
        <p:spPr bwMode="auto">
          <a:xfrm>
            <a:off x="1610995" y="2293650"/>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5" name="Rectangle 214">
            <a:extLst>
              <a:ext uri="{FF2B5EF4-FFF2-40B4-BE49-F238E27FC236}">
                <a16:creationId xmlns:a16="http://schemas.microsoft.com/office/drawing/2014/main" id="{F169E5D2-02C6-620E-B1BF-A8E4A97BD638}"/>
              </a:ext>
            </a:extLst>
          </p:cNvPr>
          <p:cNvSpPr/>
          <p:nvPr/>
        </p:nvSpPr>
        <p:spPr bwMode="auto">
          <a:xfrm>
            <a:off x="1744016" y="2506421"/>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6" name="Rectangle 215">
            <a:extLst>
              <a:ext uri="{FF2B5EF4-FFF2-40B4-BE49-F238E27FC236}">
                <a16:creationId xmlns:a16="http://schemas.microsoft.com/office/drawing/2014/main" id="{3EEAFA3C-658B-BBDC-B29F-4F7A58E3A911}"/>
              </a:ext>
            </a:extLst>
          </p:cNvPr>
          <p:cNvSpPr/>
          <p:nvPr/>
        </p:nvSpPr>
        <p:spPr bwMode="auto">
          <a:xfrm>
            <a:off x="1675109" y="2614645"/>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7" name="Rectangle 216">
            <a:extLst>
              <a:ext uri="{FF2B5EF4-FFF2-40B4-BE49-F238E27FC236}">
                <a16:creationId xmlns:a16="http://schemas.microsoft.com/office/drawing/2014/main" id="{08CE5B9D-99FA-753A-9724-1D580D3CBC35}"/>
              </a:ext>
            </a:extLst>
          </p:cNvPr>
          <p:cNvSpPr/>
          <p:nvPr/>
        </p:nvSpPr>
        <p:spPr bwMode="auto">
          <a:xfrm>
            <a:off x="1601683" y="2769362"/>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8" name="Rectangle 217">
            <a:extLst>
              <a:ext uri="{FF2B5EF4-FFF2-40B4-BE49-F238E27FC236}">
                <a16:creationId xmlns:a16="http://schemas.microsoft.com/office/drawing/2014/main" id="{36365CC7-522C-57C3-B248-2C316331E416}"/>
              </a:ext>
            </a:extLst>
          </p:cNvPr>
          <p:cNvSpPr/>
          <p:nvPr/>
        </p:nvSpPr>
        <p:spPr bwMode="auto">
          <a:xfrm>
            <a:off x="1675109" y="2877121"/>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9" name="Rectangle 218">
            <a:extLst>
              <a:ext uri="{FF2B5EF4-FFF2-40B4-BE49-F238E27FC236}">
                <a16:creationId xmlns:a16="http://schemas.microsoft.com/office/drawing/2014/main" id="{8273F76E-4F81-0121-8F1C-EDA2149F59B7}"/>
              </a:ext>
            </a:extLst>
          </p:cNvPr>
          <p:cNvSpPr/>
          <p:nvPr/>
        </p:nvSpPr>
        <p:spPr bwMode="auto">
          <a:xfrm>
            <a:off x="1499452" y="2984715"/>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0" name="Rectangle 219">
            <a:extLst>
              <a:ext uri="{FF2B5EF4-FFF2-40B4-BE49-F238E27FC236}">
                <a16:creationId xmlns:a16="http://schemas.microsoft.com/office/drawing/2014/main" id="{0CD5650F-DA8D-BF41-F25B-65320BDB228E}"/>
              </a:ext>
            </a:extLst>
          </p:cNvPr>
          <p:cNvSpPr/>
          <p:nvPr/>
        </p:nvSpPr>
        <p:spPr bwMode="auto">
          <a:xfrm>
            <a:off x="1637263" y="3147894"/>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1" name="Rectangle 220">
            <a:extLst>
              <a:ext uri="{FF2B5EF4-FFF2-40B4-BE49-F238E27FC236}">
                <a16:creationId xmlns:a16="http://schemas.microsoft.com/office/drawing/2014/main" id="{35C76543-1F51-CF74-B321-3AD712026770}"/>
              </a:ext>
            </a:extLst>
          </p:cNvPr>
          <p:cNvSpPr/>
          <p:nvPr/>
        </p:nvSpPr>
        <p:spPr bwMode="auto">
          <a:xfrm>
            <a:off x="1729338" y="3252669"/>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2" name="Rectangle 221">
            <a:extLst>
              <a:ext uri="{FF2B5EF4-FFF2-40B4-BE49-F238E27FC236}">
                <a16:creationId xmlns:a16="http://schemas.microsoft.com/office/drawing/2014/main" id="{58CB3700-81B6-2628-0A7D-F67A1CB6D2D3}"/>
              </a:ext>
            </a:extLst>
          </p:cNvPr>
          <p:cNvSpPr/>
          <p:nvPr/>
        </p:nvSpPr>
        <p:spPr bwMode="auto">
          <a:xfrm>
            <a:off x="1657557" y="3410530"/>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3" name="Rectangle 222">
            <a:extLst>
              <a:ext uri="{FF2B5EF4-FFF2-40B4-BE49-F238E27FC236}">
                <a16:creationId xmlns:a16="http://schemas.microsoft.com/office/drawing/2014/main" id="{F8943775-BE48-BE2D-4130-4AE792459278}"/>
              </a:ext>
            </a:extLst>
          </p:cNvPr>
          <p:cNvSpPr/>
          <p:nvPr/>
        </p:nvSpPr>
        <p:spPr bwMode="auto">
          <a:xfrm>
            <a:off x="1443470" y="4046089"/>
            <a:ext cx="45720" cy="45720"/>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5" name="Oval 224">
            <a:extLst>
              <a:ext uri="{FF2B5EF4-FFF2-40B4-BE49-F238E27FC236}">
                <a16:creationId xmlns:a16="http://schemas.microsoft.com/office/drawing/2014/main" id="{F80B430D-CC5A-082E-9CB8-5F5D9466BDF7}"/>
              </a:ext>
            </a:extLst>
          </p:cNvPr>
          <p:cNvSpPr/>
          <p:nvPr/>
        </p:nvSpPr>
        <p:spPr bwMode="auto">
          <a:xfrm>
            <a:off x="3328051" y="1496463"/>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6" name="Oval 225">
            <a:extLst>
              <a:ext uri="{FF2B5EF4-FFF2-40B4-BE49-F238E27FC236}">
                <a16:creationId xmlns:a16="http://schemas.microsoft.com/office/drawing/2014/main" id="{7F7E03E2-1484-5854-567E-F00E9803C02A}"/>
              </a:ext>
            </a:extLst>
          </p:cNvPr>
          <p:cNvSpPr/>
          <p:nvPr/>
        </p:nvSpPr>
        <p:spPr bwMode="auto">
          <a:xfrm>
            <a:off x="1658043" y="1658164"/>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7" name="Oval 226">
            <a:extLst>
              <a:ext uri="{FF2B5EF4-FFF2-40B4-BE49-F238E27FC236}">
                <a16:creationId xmlns:a16="http://schemas.microsoft.com/office/drawing/2014/main" id="{9F18C921-94B6-EB9C-CBF2-DBFE76644BDE}"/>
              </a:ext>
            </a:extLst>
          </p:cNvPr>
          <p:cNvSpPr/>
          <p:nvPr/>
        </p:nvSpPr>
        <p:spPr bwMode="auto">
          <a:xfrm>
            <a:off x="1413309" y="1710083"/>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8" name="Oval 227">
            <a:extLst>
              <a:ext uri="{FF2B5EF4-FFF2-40B4-BE49-F238E27FC236}">
                <a16:creationId xmlns:a16="http://schemas.microsoft.com/office/drawing/2014/main" id="{6C5C2F16-D493-E9D6-0E29-0B7E414A87FB}"/>
              </a:ext>
            </a:extLst>
          </p:cNvPr>
          <p:cNvSpPr/>
          <p:nvPr/>
        </p:nvSpPr>
        <p:spPr bwMode="auto">
          <a:xfrm>
            <a:off x="1495195" y="1922031"/>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9" name="Oval 228">
            <a:extLst>
              <a:ext uri="{FF2B5EF4-FFF2-40B4-BE49-F238E27FC236}">
                <a16:creationId xmlns:a16="http://schemas.microsoft.com/office/drawing/2014/main" id="{3BA70472-2172-FA17-0D3D-D25E1AFF282A}"/>
              </a:ext>
            </a:extLst>
          </p:cNvPr>
          <p:cNvSpPr/>
          <p:nvPr/>
        </p:nvSpPr>
        <p:spPr bwMode="auto">
          <a:xfrm>
            <a:off x="2318863" y="3199627"/>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0" name="Oval 229">
            <a:extLst>
              <a:ext uri="{FF2B5EF4-FFF2-40B4-BE49-F238E27FC236}">
                <a16:creationId xmlns:a16="http://schemas.microsoft.com/office/drawing/2014/main" id="{D16D3409-BBA3-2B70-2CB2-C0E4686558B5}"/>
              </a:ext>
            </a:extLst>
          </p:cNvPr>
          <p:cNvSpPr/>
          <p:nvPr/>
        </p:nvSpPr>
        <p:spPr bwMode="auto">
          <a:xfrm>
            <a:off x="1669920" y="3359961"/>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1" name="Oval 230">
            <a:extLst>
              <a:ext uri="{FF2B5EF4-FFF2-40B4-BE49-F238E27FC236}">
                <a16:creationId xmlns:a16="http://schemas.microsoft.com/office/drawing/2014/main" id="{08045EC2-FC84-1CEF-72C1-CF3A0129341E}"/>
              </a:ext>
            </a:extLst>
          </p:cNvPr>
          <p:cNvSpPr/>
          <p:nvPr/>
        </p:nvSpPr>
        <p:spPr bwMode="auto">
          <a:xfrm>
            <a:off x="2279379" y="3513406"/>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2" name="Oval 231">
            <a:extLst>
              <a:ext uri="{FF2B5EF4-FFF2-40B4-BE49-F238E27FC236}">
                <a16:creationId xmlns:a16="http://schemas.microsoft.com/office/drawing/2014/main" id="{66496D8B-12A1-7382-8CA0-AB0F2133B36A}"/>
              </a:ext>
            </a:extLst>
          </p:cNvPr>
          <p:cNvSpPr/>
          <p:nvPr/>
        </p:nvSpPr>
        <p:spPr bwMode="auto">
          <a:xfrm>
            <a:off x="1678789" y="3562996"/>
            <a:ext cx="45720" cy="45720"/>
          </a:xfrm>
          <a:prstGeom prst="ellipse">
            <a:avLst/>
          </a:prstGeom>
          <a:solidFill>
            <a:schemeClr val="tx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cxnSp>
        <p:nvCxnSpPr>
          <p:cNvPr id="236" name="Straight Arrow Connector 235">
            <a:extLst>
              <a:ext uri="{FF2B5EF4-FFF2-40B4-BE49-F238E27FC236}">
                <a16:creationId xmlns:a16="http://schemas.microsoft.com/office/drawing/2014/main" id="{4870331D-2A50-15C2-386B-2DB8CE09ED78}"/>
              </a:ext>
            </a:extLst>
          </p:cNvPr>
          <p:cNvCxnSpPr>
            <a:cxnSpLocks/>
          </p:cNvCxnSpPr>
          <p:nvPr/>
        </p:nvCxnSpPr>
        <p:spPr bwMode="auto">
          <a:xfrm>
            <a:off x="2742705" y="2109916"/>
            <a:ext cx="144146" cy="0"/>
          </a:xfrm>
          <a:prstGeom prst="straightConnector1">
            <a:avLst/>
          </a:prstGeom>
          <a:noFill/>
          <a:ln w="28575" cap="flat" cmpd="sng" algn="ctr">
            <a:solidFill>
              <a:schemeClr val="tx1"/>
            </a:solidFill>
            <a:prstDash val="solid"/>
            <a:round/>
            <a:headEnd type="none" w="med" len="med"/>
            <a:tailEnd type="triangle"/>
          </a:ln>
          <a:effectLst/>
        </p:spPr>
      </p:cxnSp>
      <p:cxnSp>
        <p:nvCxnSpPr>
          <p:cNvPr id="239" name="Straight Arrow Connector 238">
            <a:extLst>
              <a:ext uri="{FF2B5EF4-FFF2-40B4-BE49-F238E27FC236}">
                <a16:creationId xmlns:a16="http://schemas.microsoft.com/office/drawing/2014/main" id="{37A17F27-277C-FEEA-02D7-DF606684A6D6}"/>
              </a:ext>
            </a:extLst>
          </p:cNvPr>
          <p:cNvCxnSpPr>
            <a:cxnSpLocks/>
          </p:cNvCxnSpPr>
          <p:nvPr/>
        </p:nvCxnSpPr>
        <p:spPr bwMode="auto">
          <a:xfrm>
            <a:off x="4628525" y="1572715"/>
            <a:ext cx="144146" cy="0"/>
          </a:xfrm>
          <a:prstGeom prst="straightConnector1">
            <a:avLst/>
          </a:prstGeom>
          <a:noFill/>
          <a:ln w="28575" cap="flat" cmpd="sng" algn="ctr">
            <a:solidFill>
              <a:schemeClr val="tx1"/>
            </a:solidFill>
            <a:prstDash val="solid"/>
            <a:round/>
            <a:headEnd type="none" w="med" len="med"/>
            <a:tailEnd type="triangle"/>
          </a:ln>
          <a:effectLst/>
        </p:spPr>
      </p:cxnSp>
      <p:cxnSp>
        <p:nvCxnSpPr>
          <p:cNvPr id="240" name="Straight Arrow Connector 239">
            <a:extLst>
              <a:ext uri="{FF2B5EF4-FFF2-40B4-BE49-F238E27FC236}">
                <a16:creationId xmlns:a16="http://schemas.microsoft.com/office/drawing/2014/main" id="{A1D41381-6811-0F21-1748-6973EC8DFF32}"/>
              </a:ext>
            </a:extLst>
          </p:cNvPr>
          <p:cNvCxnSpPr>
            <a:cxnSpLocks/>
          </p:cNvCxnSpPr>
          <p:nvPr/>
        </p:nvCxnSpPr>
        <p:spPr bwMode="auto">
          <a:xfrm>
            <a:off x="2068133" y="3713702"/>
            <a:ext cx="144146" cy="0"/>
          </a:xfrm>
          <a:prstGeom prst="straightConnector1">
            <a:avLst/>
          </a:prstGeom>
          <a:noFill/>
          <a:ln w="28575" cap="flat" cmpd="sng" algn="ctr">
            <a:solidFill>
              <a:schemeClr val="tx1"/>
            </a:solidFill>
            <a:prstDash val="solid"/>
            <a:round/>
            <a:headEnd type="none" w="med" len="med"/>
            <a:tailEnd type="triangle"/>
          </a:ln>
          <a:effectLst/>
        </p:spPr>
      </p:cxnSp>
      <p:cxnSp>
        <p:nvCxnSpPr>
          <p:cNvPr id="241" name="Straight Arrow Connector 240">
            <a:extLst>
              <a:ext uri="{FF2B5EF4-FFF2-40B4-BE49-F238E27FC236}">
                <a16:creationId xmlns:a16="http://schemas.microsoft.com/office/drawing/2014/main" id="{DA4B16C2-2261-D7F1-9315-2CCC22022AFF}"/>
              </a:ext>
            </a:extLst>
          </p:cNvPr>
          <p:cNvCxnSpPr>
            <a:cxnSpLocks/>
          </p:cNvCxnSpPr>
          <p:nvPr/>
        </p:nvCxnSpPr>
        <p:spPr bwMode="auto">
          <a:xfrm>
            <a:off x="2742705" y="3430215"/>
            <a:ext cx="144146" cy="0"/>
          </a:xfrm>
          <a:prstGeom prst="straightConnector1">
            <a:avLst/>
          </a:prstGeom>
          <a:noFill/>
          <a:ln w="28575" cap="flat" cmpd="sng" algn="ctr">
            <a:solidFill>
              <a:schemeClr val="tx1"/>
            </a:solidFill>
            <a:prstDash val="solid"/>
            <a:round/>
            <a:headEnd type="none" w="med" len="med"/>
            <a:tailEnd type="triangle"/>
          </a:ln>
          <a:effectLst/>
        </p:spPr>
      </p:cxnSp>
      <p:cxnSp>
        <p:nvCxnSpPr>
          <p:cNvPr id="242" name="Straight Arrow Connector 241">
            <a:extLst>
              <a:ext uri="{FF2B5EF4-FFF2-40B4-BE49-F238E27FC236}">
                <a16:creationId xmlns:a16="http://schemas.microsoft.com/office/drawing/2014/main" id="{2C6F6C8B-2655-A0D8-0A7A-E4642633BC3B}"/>
              </a:ext>
            </a:extLst>
          </p:cNvPr>
          <p:cNvCxnSpPr>
            <a:cxnSpLocks/>
          </p:cNvCxnSpPr>
          <p:nvPr/>
        </p:nvCxnSpPr>
        <p:spPr bwMode="auto">
          <a:xfrm>
            <a:off x="3550588" y="3282345"/>
            <a:ext cx="144146" cy="0"/>
          </a:xfrm>
          <a:prstGeom prst="straightConnector1">
            <a:avLst/>
          </a:prstGeom>
          <a:noFill/>
          <a:ln w="28575" cap="flat" cmpd="sng" algn="ctr">
            <a:solidFill>
              <a:schemeClr val="bg1"/>
            </a:solidFill>
            <a:prstDash val="solid"/>
            <a:round/>
            <a:headEnd type="none" w="med" len="med"/>
            <a:tailEnd type="triangle"/>
          </a:ln>
          <a:effectLst/>
        </p:spPr>
      </p:cxnSp>
      <p:sp>
        <p:nvSpPr>
          <p:cNvPr id="243" name="Triangle 242">
            <a:extLst>
              <a:ext uri="{FF2B5EF4-FFF2-40B4-BE49-F238E27FC236}">
                <a16:creationId xmlns:a16="http://schemas.microsoft.com/office/drawing/2014/main" id="{E281A03C-CC6E-49D6-0060-3502E1F8B42E}"/>
              </a:ext>
            </a:extLst>
          </p:cNvPr>
          <p:cNvSpPr/>
          <p:nvPr/>
        </p:nvSpPr>
        <p:spPr bwMode="auto">
          <a:xfrm>
            <a:off x="1943599" y="2831365"/>
            <a:ext cx="45720" cy="45720"/>
          </a:xfrm>
          <a:prstGeom prst="triangle">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4" name="Triangle 243">
            <a:extLst>
              <a:ext uri="{FF2B5EF4-FFF2-40B4-BE49-F238E27FC236}">
                <a16:creationId xmlns:a16="http://schemas.microsoft.com/office/drawing/2014/main" id="{36930826-4ED7-7089-8F02-C657B2197155}"/>
              </a:ext>
            </a:extLst>
          </p:cNvPr>
          <p:cNvSpPr/>
          <p:nvPr/>
        </p:nvSpPr>
        <p:spPr bwMode="auto">
          <a:xfrm>
            <a:off x="1927387" y="3780304"/>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5" name="Triangle 244">
            <a:extLst>
              <a:ext uri="{FF2B5EF4-FFF2-40B4-BE49-F238E27FC236}">
                <a16:creationId xmlns:a16="http://schemas.microsoft.com/office/drawing/2014/main" id="{ED9DF0FD-2BCF-DB6F-494E-436D9D14429B}"/>
              </a:ext>
            </a:extLst>
          </p:cNvPr>
          <p:cNvSpPr/>
          <p:nvPr/>
        </p:nvSpPr>
        <p:spPr bwMode="auto">
          <a:xfrm>
            <a:off x="1705181" y="4104360"/>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6" name="Triangle 245">
            <a:extLst>
              <a:ext uri="{FF2B5EF4-FFF2-40B4-BE49-F238E27FC236}">
                <a16:creationId xmlns:a16="http://schemas.microsoft.com/office/drawing/2014/main" id="{13BFAA3B-EA27-8438-B870-AA051626E967}"/>
              </a:ext>
            </a:extLst>
          </p:cNvPr>
          <p:cNvSpPr/>
          <p:nvPr/>
        </p:nvSpPr>
        <p:spPr bwMode="auto">
          <a:xfrm>
            <a:off x="1775698" y="3945691"/>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7" name="Triangle 246">
            <a:extLst>
              <a:ext uri="{FF2B5EF4-FFF2-40B4-BE49-F238E27FC236}">
                <a16:creationId xmlns:a16="http://schemas.microsoft.com/office/drawing/2014/main" id="{81E20D51-739F-E060-7C45-E11383964893}"/>
              </a:ext>
            </a:extLst>
          </p:cNvPr>
          <p:cNvSpPr/>
          <p:nvPr/>
        </p:nvSpPr>
        <p:spPr bwMode="auto">
          <a:xfrm>
            <a:off x="1585676" y="3993063"/>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8" name="Triangle 247">
            <a:extLst>
              <a:ext uri="{FF2B5EF4-FFF2-40B4-BE49-F238E27FC236}">
                <a16:creationId xmlns:a16="http://schemas.microsoft.com/office/drawing/2014/main" id="{0E56D1AA-0D04-10DA-93F4-D03CC3FA1617}"/>
              </a:ext>
            </a:extLst>
          </p:cNvPr>
          <p:cNvSpPr/>
          <p:nvPr/>
        </p:nvSpPr>
        <p:spPr bwMode="auto">
          <a:xfrm>
            <a:off x="1695671" y="4154564"/>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9" name="Triangle 248">
            <a:extLst>
              <a:ext uri="{FF2B5EF4-FFF2-40B4-BE49-F238E27FC236}">
                <a16:creationId xmlns:a16="http://schemas.microsoft.com/office/drawing/2014/main" id="{CE1414E1-8466-F274-411D-530A51FADBF2}"/>
              </a:ext>
            </a:extLst>
          </p:cNvPr>
          <p:cNvSpPr/>
          <p:nvPr/>
        </p:nvSpPr>
        <p:spPr bwMode="auto">
          <a:xfrm>
            <a:off x="1663931" y="4264153"/>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0" name="Triangle 249">
            <a:extLst>
              <a:ext uri="{FF2B5EF4-FFF2-40B4-BE49-F238E27FC236}">
                <a16:creationId xmlns:a16="http://schemas.microsoft.com/office/drawing/2014/main" id="{D498CB01-910E-DB74-8164-92F0C75B0A50}"/>
              </a:ext>
            </a:extLst>
          </p:cNvPr>
          <p:cNvSpPr/>
          <p:nvPr/>
        </p:nvSpPr>
        <p:spPr bwMode="auto">
          <a:xfrm>
            <a:off x="1547168" y="4364496"/>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1" name="Triangle 250">
            <a:extLst>
              <a:ext uri="{FF2B5EF4-FFF2-40B4-BE49-F238E27FC236}">
                <a16:creationId xmlns:a16="http://schemas.microsoft.com/office/drawing/2014/main" id="{C730D274-DA47-3A25-6821-E0005D97CF21}"/>
              </a:ext>
            </a:extLst>
          </p:cNvPr>
          <p:cNvSpPr/>
          <p:nvPr/>
        </p:nvSpPr>
        <p:spPr bwMode="auto">
          <a:xfrm>
            <a:off x="1374402" y="4523146"/>
            <a:ext cx="45720" cy="45720"/>
          </a:xfrm>
          <a:prstGeom prst="triangle">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4" name="TextBox 233">
            <a:extLst>
              <a:ext uri="{FF2B5EF4-FFF2-40B4-BE49-F238E27FC236}">
                <a16:creationId xmlns:a16="http://schemas.microsoft.com/office/drawing/2014/main" id="{36FD95A4-C72F-5B41-855C-4628DC11EE82}"/>
              </a:ext>
            </a:extLst>
          </p:cNvPr>
          <p:cNvSpPr txBox="1"/>
          <p:nvPr/>
        </p:nvSpPr>
        <p:spPr>
          <a:xfrm>
            <a:off x="9447163" y="2295768"/>
            <a:ext cx="468077" cy="107722"/>
          </a:xfrm>
          <a:prstGeom prst="rect">
            <a:avLst/>
          </a:prstGeom>
          <a:noFill/>
        </p:spPr>
        <p:txBody>
          <a:bodyPr wrap="none" lIns="0" tIns="0" rIns="0" bIns="0" rtlCol="0">
            <a:spAutoFit/>
          </a:bodyPr>
          <a:lstStyle/>
          <a:p>
            <a:pPr algn="ctr"/>
            <a:r>
              <a:rPr lang="en-GB" sz="700" dirty="0">
                <a:latin typeface="Arial" panose="020B0604020202020204" pitchFamily="34" charset="0"/>
                <a:ea typeface="Aileron" charset="0"/>
                <a:cs typeface="Arial" panose="020B0604020202020204" pitchFamily="34" charset="0"/>
              </a:rPr>
              <a:t>Tumour cell</a:t>
            </a:r>
          </a:p>
        </p:txBody>
      </p:sp>
      <p:sp>
        <p:nvSpPr>
          <p:cNvPr id="237" name="TextBox 236">
            <a:extLst>
              <a:ext uri="{FF2B5EF4-FFF2-40B4-BE49-F238E27FC236}">
                <a16:creationId xmlns:a16="http://schemas.microsoft.com/office/drawing/2014/main" id="{2B33F880-E5DD-EC4C-AC9C-94D214068CCC}"/>
              </a:ext>
            </a:extLst>
          </p:cNvPr>
          <p:cNvSpPr txBox="1"/>
          <p:nvPr/>
        </p:nvSpPr>
        <p:spPr>
          <a:xfrm>
            <a:off x="9950825" y="1829043"/>
            <a:ext cx="216405" cy="123111"/>
          </a:xfrm>
          <a:prstGeom prst="rect">
            <a:avLst/>
          </a:prstGeom>
          <a:noFill/>
        </p:spPr>
        <p:txBody>
          <a:bodyPr wrap="none" lIns="0" tIns="0" rIns="0" bIns="0" rtlCol="0">
            <a:spAutoFit/>
          </a:bodyPr>
          <a:lstStyle/>
          <a:p>
            <a:pPr algn="ctr"/>
            <a:r>
              <a:rPr lang="en-GB" sz="800" b="1" dirty="0">
                <a:solidFill>
                  <a:schemeClr val="accent1"/>
                </a:solidFill>
                <a:latin typeface="Arial" panose="020B0604020202020204" pitchFamily="34" charset="0"/>
                <a:ea typeface="Aileron" charset="0"/>
                <a:cs typeface="Arial" panose="020B0604020202020204" pitchFamily="34" charset="0"/>
              </a:rPr>
              <a:t>MET</a:t>
            </a:r>
          </a:p>
        </p:txBody>
      </p:sp>
      <p:sp>
        <p:nvSpPr>
          <p:cNvPr id="238" name="TextBox 237">
            <a:extLst>
              <a:ext uri="{FF2B5EF4-FFF2-40B4-BE49-F238E27FC236}">
                <a16:creationId xmlns:a16="http://schemas.microsoft.com/office/drawing/2014/main" id="{D94ABAF2-3097-334B-AC08-DCCC1905F6B5}"/>
              </a:ext>
            </a:extLst>
          </p:cNvPr>
          <p:cNvSpPr txBox="1"/>
          <p:nvPr/>
        </p:nvSpPr>
        <p:spPr>
          <a:xfrm>
            <a:off x="9046410" y="1851268"/>
            <a:ext cx="285335" cy="123111"/>
          </a:xfrm>
          <a:prstGeom prst="rect">
            <a:avLst/>
          </a:prstGeom>
          <a:noFill/>
        </p:spPr>
        <p:txBody>
          <a:bodyPr wrap="none" lIns="0" tIns="0" rIns="0" bIns="0" rtlCol="0">
            <a:spAutoFit/>
          </a:bodyPr>
          <a:lstStyle/>
          <a:p>
            <a:pPr algn="ctr"/>
            <a:r>
              <a:rPr lang="en-GB" sz="800" b="1" dirty="0">
                <a:solidFill>
                  <a:schemeClr val="tx2"/>
                </a:solidFill>
                <a:latin typeface="Arial" panose="020B0604020202020204" pitchFamily="34" charset="0"/>
                <a:ea typeface="Aileron" charset="0"/>
                <a:cs typeface="Arial" panose="020B0604020202020204" pitchFamily="34" charset="0"/>
              </a:rPr>
              <a:t>EGFR</a:t>
            </a:r>
          </a:p>
        </p:txBody>
      </p:sp>
      <p:sp>
        <p:nvSpPr>
          <p:cNvPr id="252" name="TextBox 251">
            <a:extLst>
              <a:ext uri="{FF2B5EF4-FFF2-40B4-BE49-F238E27FC236}">
                <a16:creationId xmlns:a16="http://schemas.microsoft.com/office/drawing/2014/main" id="{B7022F89-780B-F34E-BE2D-6F0BE3447E2F}"/>
              </a:ext>
            </a:extLst>
          </p:cNvPr>
          <p:cNvSpPr txBox="1"/>
          <p:nvPr/>
        </p:nvSpPr>
        <p:spPr>
          <a:xfrm>
            <a:off x="8956801" y="1641718"/>
            <a:ext cx="267702" cy="107722"/>
          </a:xfrm>
          <a:prstGeom prst="rect">
            <a:avLst/>
          </a:prstGeom>
          <a:noFill/>
        </p:spPr>
        <p:txBody>
          <a:bodyPr wrap="none" lIns="0" tIns="0" rIns="0" bIns="0" rtlCol="0">
            <a:spAutoFit/>
          </a:bodyPr>
          <a:lstStyle/>
          <a:p>
            <a:pPr algn="ctr"/>
            <a:r>
              <a:rPr lang="en-GB" sz="700" dirty="0">
                <a:latin typeface="Arial" panose="020B0604020202020204" pitchFamily="34" charset="0"/>
                <a:ea typeface="Aileron" charset="0"/>
                <a:cs typeface="Arial" panose="020B0604020202020204" pitchFamily="34" charset="0"/>
              </a:rPr>
              <a:t>Ligand</a:t>
            </a:r>
          </a:p>
        </p:txBody>
      </p:sp>
      <p:sp>
        <p:nvSpPr>
          <p:cNvPr id="253" name="TextBox 252">
            <a:extLst>
              <a:ext uri="{FF2B5EF4-FFF2-40B4-BE49-F238E27FC236}">
                <a16:creationId xmlns:a16="http://schemas.microsoft.com/office/drawing/2014/main" id="{FBAA57F4-DC4B-764A-88C0-FA7CD8DF5F61}"/>
              </a:ext>
            </a:extLst>
          </p:cNvPr>
          <p:cNvSpPr txBox="1"/>
          <p:nvPr/>
        </p:nvSpPr>
        <p:spPr>
          <a:xfrm>
            <a:off x="8841945" y="1321043"/>
            <a:ext cx="1532471"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Inhibition of ligand binding</a:t>
            </a:r>
          </a:p>
        </p:txBody>
      </p:sp>
      <p:sp>
        <p:nvSpPr>
          <p:cNvPr id="254" name="TextBox 253">
            <a:extLst>
              <a:ext uri="{FF2B5EF4-FFF2-40B4-BE49-F238E27FC236}">
                <a16:creationId xmlns:a16="http://schemas.microsoft.com/office/drawing/2014/main" id="{79D9EB65-B816-2240-B86E-5CC0982E1D26}"/>
              </a:ext>
            </a:extLst>
          </p:cNvPr>
          <p:cNvSpPr txBox="1"/>
          <p:nvPr/>
        </p:nvSpPr>
        <p:spPr>
          <a:xfrm>
            <a:off x="10543670" y="2129546"/>
            <a:ext cx="1192635"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Receptor degradation</a:t>
            </a:r>
          </a:p>
        </p:txBody>
      </p:sp>
      <p:sp>
        <p:nvSpPr>
          <p:cNvPr id="255" name="TextBox 254">
            <a:extLst>
              <a:ext uri="{FF2B5EF4-FFF2-40B4-BE49-F238E27FC236}">
                <a16:creationId xmlns:a16="http://schemas.microsoft.com/office/drawing/2014/main" id="{92A0F506-F83A-B940-8F99-F8B0095574BA}"/>
              </a:ext>
            </a:extLst>
          </p:cNvPr>
          <p:cNvSpPr txBox="1"/>
          <p:nvPr/>
        </p:nvSpPr>
        <p:spPr>
          <a:xfrm>
            <a:off x="10083926" y="1600443"/>
            <a:ext cx="267702" cy="107722"/>
          </a:xfrm>
          <a:prstGeom prst="rect">
            <a:avLst/>
          </a:prstGeom>
          <a:noFill/>
        </p:spPr>
        <p:txBody>
          <a:bodyPr wrap="none" lIns="0" tIns="0" rIns="0" bIns="0" rtlCol="0">
            <a:spAutoFit/>
          </a:bodyPr>
          <a:lstStyle/>
          <a:p>
            <a:pPr algn="ctr"/>
            <a:r>
              <a:rPr lang="en-GB" sz="700" dirty="0">
                <a:latin typeface="Arial" panose="020B0604020202020204" pitchFamily="34" charset="0"/>
                <a:ea typeface="Aileron" charset="0"/>
                <a:cs typeface="Arial" panose="020B0604020202020204" pitchFamily="34" charset="0"/>
              </a:rPr>
              <a:t>Ligand</a:t>
            </a:r>
          </a:p>
        </p:txBody>
      </p:sp>
      <p:sp>
        <p:nvSpPr>
          <p:cNvPr id="256" name="Freeform 255">
            <a:extLst>
              <a:ext uri="{FF2B5EF4-FFF2-40B4-BE49-F238E27FC236}">
                <a16:creationId xmlns:a16="http://schemas.microsoft.com/office/drawing/2014/main" id="{27C7D6E6-1B55-094C-BA6F-A5F87570195D}"/>
              </a:ext>
            </a:extLst>
          </p:cNvPr>
          <p:cNvSpPr/>
          <p:nvPr/>
        </p:nvSpPr>
        <p:spPr>
          <a:xfrm rot="2897892">
            <a:off x="9521864" y="1990350"/>
            <a:ext cx="281922" cy="293684"/>
          </a:xfrm>
          <a:custGeom>
            <a:avLst/>
            <a:gdLst>
              <a:gd name="connsiteX0" fmla="*/ 166903 w 281922"/>
              <a:gd name="connsiteY0" fmla="*/ 3658 h 293684"/>
              <a:gd name="connsiteX1" fmla="*/ 65303 w 281922"/>
              <a:gd name="connsiteY1" fmla="*/ 19533 h 293684"/>
              <a:gd name="connsiteX2" fmla="*/ 17678 w 281922"/>
              <a:gd name="connsiteY2" fmla="*/ 102083 h 293684"/>
              <a:gd name="connsiteX3" fmla="*/ 1803 w 281922"/>
              <a:gd name="connsiteY3" fmla="*/ 229083 h 293684"/>
              <a:gd name="connsiteX4" fmla="*/ 55778 w 281922"/>
              <a:gd name="connsiteY4" fmla="*/ 279883 h 293684"/>
              <a:gd name="connsiteX5" fmla="*/ 141503 w 281922"/>
              <a:gd name="connsiteY5" fmla="*/ 289408 h 293684"/>
              <a:gd name="connsiteX6" fmla="*/ 243103 w 281922"/>
              <a:gd name="connsiteY6" fmla="*/ 219558 h 293684"/>
              <a:gd name="connsiteX7" fmla="*/ 281203 w 281922"/>
              <a:gd name="connsiteY7" fmla="*/ 73508 h 293684"/>
              <a:gd name="connsiteX8" fmla="*/ 166903 w 281922"/>
              <a:gd name="connsiteY8" fmla="*/ 3658 h 2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 h="293684">
                <a:moveTo>
                  <a:pt x="166903" y="3658"/>
                </a:moveTo>
                <a:cubicBezTo>
                  <a:pt x="130920" y="-5338"/>
                  <a:pt x="90174" y="3129"/>
                  <a:pt x="65303" y="19533"/>
                </a:cubicBezTo>
                <a:cubicBezTo>
                  <a:pt x="40432" y="35937"/>
                  <a:pt x="28261" y="67158"/>
                  <a:pt x="17678" y="102083"/>
                </a:cubicBezTo>
                <a:cubicBezTo>
                  <a:pt x="7095" y="137008"/>
                  <a:pt x="-4547" y="199450"/>
                  <a:pt x="1803" y="229083"/>
                </a:cubicBezTo>
                <a:cubicBezTo>
                  <a:pt x="8153" y="258716"/>
                  <a:pt x="32495" y="269829"/>
                  <a:pt x="55778" y="279883"/>
                </a:cubicBezTo>
                <a:cubicBezTo>
                  <a:pt x="79061" y="289937"/>
                  <a:pt x="110282" y="299462"/>
                  <a:pt x="141503" y="289408"/>
                </a:cubicBezTo>
                <a:cubicBezTo>
                  <a:pt x="172724" y="279354"/>
                  <a:pt x="219820" y="255541"/>
                  <a:pt x="243103" y="219558"/>
                </a:cubicBezTo>
                <a:cubicBezTo>
                  <a:pt x="266386" y="183575"/>
                  <a:pt x="285965" y="107904"/>
                  <a:pt x="281203" y="73508"/>
                </a:cubicBezTo>
                <a:cubicBezTo>
                  <a:pt x="276441" y="39112"/>
                  <a:pt x="202886" y="12654"/>
                  <a:pt x="166903" y="3658"/>
                </a:cubicBezTo>
                <a:close/>
              </a:path>
            </a:pathLst>
          </a:custGeom>
          <a:gradFill flip="none" rotWithShape="1">
            <a:gsLst>
              <a:gs pos="0">
                <a:schemeClr val="tx2">
                  <a:lumMod val="20000"/>
                  <a:lumOff val="80000"/>
                </a:schemeClr>
              </a:gs>
              <a:gs pos="100000">
                <a:schemeClr val="tx2"/>
              </a:gs>
            </a:gsLst>
            <a:path path="circle">
              <a:fillToRect l="50000" t="50000" r="50000" b="50000"/>
            </a:path>
            <a:tileRect/>
          </a:gradFill>
          <a:ln>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57" name="Freeform 256">
            <a:extLst>
              <a:ext uri="{FF2B5EF4-FFF2-40B4-BE49-F238E27FC236}">
                <a16:creationId xmlns:a16="http://schemas.microsoft.com/office/drawing/2014/main" id="{EE390EF9-0F0A-A24D-A33B-9FCAE689D1EF}"/>
              </a:ext>
            </a:extLst>
          </p:cNvPr>
          <p:cNvSpPr/>
          <p:nvPr/>
        </p:nvSpPr>
        <p:spPr>
          <a:xfrm rot="3075324">
            <a:off x="9619690" y="2107776"/>
            <a:ext cx="86170" cy="82432"/>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2">
                  <a:lumMod val="60000"/>
                  <a:lumOff val="40000"/>
                </a:schemeClr>
              </a:gs>
              <a:gs pos="100000">
                <a:schemeClr val="accent1"/>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62" name="Freeform 261">
            <a:extLst>
              <a:ext uri="{FF2B5EF4-FFF2-40B4-BE49-F238E27FC236}">
                <a16:creationId xmlns:a16="http://schemas.microsoft.com/office/drawing/2014/main" id="{00A6C6DE-ADD7-8541-A37B-6AE84A66A640}"/>
              </a:ext>
            </a:extLst>
          </p:cNvPr>
          <p:cNvSpPr/>
          <p:nvPr/>
        </p:nvSpPr>
        <p:spPr>
          <a:xfrm rot="680788">
            <a:off x="10016707" y="1712200"/>
            <a:ext cx="45719" cy="45719"/>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solidFill>
            <a:schemeClr val="accent1"/>
          </a:solidFill>
          <a:ln w="3175">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86" name="Group 85">
            <a:extLst>
              <a:ext uri="{FF2B5EF4-FFF2-40B4-BE49-F238E27FC236}">
                <a16:creationId xmlns:a16="http://schemas.microsoft.com/office/drawing/2014/main" id="{67F06B31-F54F-FD46-9A37-E2748DD5A59C}"/>
              </a:ext>
            </a:extLst>
          </p:cNvPr>
          <p:cNvGrpSpPr/>
          <p:nvPr/>
        </p:nvGrpSpPr>
        <p:grpSpPr>
          <a:xfrm>
            <a:off x="6707232" y="2638424"/>
            <a:ext cx="468076" cy="233009"/>
            <a:chOff x="6707232" y="2638424"/>
            <a:chExt cx="468076" cy="233009"/>
          </a:xfrm>
        </p:grpSpPr>
        <p:grpSp>
          <p:nvGrpSpPr>
            <p:cNvPr id="263" name="Group 262">
              <a:extLst>
                <a:ext uri="{FF2B5EF4-FFF2-40B4-BE49-F238E27FC236}">
                  <a16:creationId xmlns:a16="http://schemas.microsoft.com/office/drawing/2014/main" id="{AF221287-8A50-2C4C-80A5-731428316CD3}"/>
                </a:ext>
              </a:extLst>
            </p:cNvPr>
            <p:cNvGrpSpPr/>
            <p:nvPr/>
          </p:nvGrpSpPr>
          <p:grpSpPr>
            <a:xfrm>
              <a:off x="6707232" y="2638424"/>
              <a:ext cx="50179" cy="233009"/>
              <a:chOff x="6278256" y="2253578"/>
              <a:chExt cx="60998" cy="283248"/>
            </a:xfrm>
          </p:grpSpPr>
          <p:grpSp>
            <p:nvGrpSpPr>
              <p:cNvPr id="264" name="Group 263">
                <a:extLst>
                  <a:ext uri="{FF2B5EF4-FFF2-40B4-BE49-F238E27FC236}">
                    <a16:creationId xmlns:a16="http://schemas.microsoft.com/office/drawing/2014/main" id="{2375294C-A204-8C4B-A8F0-46B956FD4C11}"/>
                  </a:ext>
                </a:extLst>
              </p:cNvPr>
              <p:cNvGrpSpPr/>
              <p:nvPr/>
            </p:nvGrpSpPr>
            <p:grpSpPr>
              <a:xfrm>
                <a:off x="6299230" y="2263615"/>
                <a:ext cx="19050" cy="252000"/>
                <a:chOff x="6145783" y="2317590"/>
                <a:chExt cx="19050" cy="252000"/>
              </a:xfrm>
            </p:grpSpPr>
            <p:cxnSp>
              <p:nvCxnSpPr>
                <p:cNvPr id="267" name="Straight Connector 266">
                  <a:extLst>
                    <a:ext uri="{FF2B5EF4-FFF2-40B4-BE49-F238E27FC236}">
                      <a16:creationId xmlns:a16="http://schemas.microsoft.com/office/drawing/2014/main" id="{293F7A3E-D692-B347-B16A-32A55AA4E891}"/>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268" name="Straight Connector 267">
                  <a:extLst>
                    <a:ext uri="{FF2B5EF4-FFF2-40B4-BE49-F238E27FC236}">
                      <a16:creationId xmlns:a16="http://schemas.microsoft.com/office/drawing/2014/main" id="{E4170E90-5300-194B-9D75-64F792135869}"/>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265" name="Oval 264">
                <a:extLst>
                  <a:ext uri="{FF2B5EF4-FFF2-40B4-BE49-F238E27FC236}">
                    <a16:creationId xmlns:a16="http://schemas.microsoft.com/office/drawing/2014/main" id="{9CBE47A1-65D7-224F-8DBE-C4630F59C422}"/>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266" name="Oval 265">
                <a:extLst>
                  <a:ext uri="{FF2B5EF4-FFF2-40B4-BE49-F238E27FC236}">
                    <a16:creationId xmlns:a16="http://schemas.microsoft.com/office/drawing/2014/main" id="{26C888AB-3299-7A4F-8CF3-1630A0CC6F79}"/>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65" name="Group 364">
              <a:extLst>
                <a:ext uri="{FF2B5EF4-FFF2-40B4-BE49-F238E27FC236}">
                  <a16:creationId xmlns:a16="http://schemas.microsoft.com/office/drawing/2014/main" id="{EA428673-858E-104F-A433-0340134B9585}"/>
                </a:ext>
              </a:extLst>
            </p:cNvPr>
            <p:cNvGrpSpPr/>
            <p:nvPr/>
          </p:nvGrpSpPr>
          <p:grpSpPr>
            <a:xfrm>
              <a:off x="6776882" y="2638424"/>
              <a:ext cx="50179" cy="233009"/>
              <a:chOff x="6278256" y="2253578"/>
              <a:chExt cx="60998" cy="283248"/>
            </a:xfrm>
          </p:grpSpPr>
          <p:grpSp>
            <p:nvGrpSpPr>
              <p:cNvPr id="366" name="Group 365">
                <a:extLst>
                  <a:ext uri="{FF2B5EF4-FFF2-40B4-BE49-F238E27FC236}">
                    <a16:creationId xmlns:a16="http://schemas.microsoft.com/office/drawing/2014/main" id="{7A909627-CA15-1E4C-93EF-106B92C10FB4}"/>
                  </a:ext>
                </a:extLst>
              </p:cNvPr>
              <p:cNvGrpSpPr/>
              <p:nvPr/>
            </p:nvGrpSpPr>
            <p:grpSpPr>
              <a:xfrm>
                <a:off x="6299230" y="2263615"/>
                <a:ext cx="19050" cy="252000"/>
                <a:chOff x="6145783" y="2317590"/>
                <a:chExt cx="19050" cy="252000"/>
              </a:xfrm>
            </p:grpSpPr>
            <p:cxnSp>
              <p:nvCxnSpPr>
                <p:cNvPr id="369" name="Straight Connector 368">
                  <a:extLst>
                    <a:ext uri="{FF2B5EF4-FFF2-40B4-BE49-F238E27FC236}">
                      <a16:creationId xmlns:a16="http://schemas.microsoft.com/office/drawing/2014/main" id="{D177C807-CF17-1F46-9728-8E734C447EDC}"/>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370" name="Straight Connector 369">
                  <a:extLst>
                    <a:ext uri="{FF2B5EF4-FFF2-40B4-BE49-F238E27FC236}">
                      <a16:creationId xmlns:a16="http://schemas.microsoft.com/office/drawing/2014/main" id="{A8CE38FE-10F5-514D-BF09-CA68E7A3EF12}"/>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367" name="Oval 366">
                <a:extLst>
                  <a:ext uri="{FF2B5EF4-FFF2-40B4-BE49-F238E27FC236}">
                    <a16:creationId xmlns:a16="http://schemas.microsoft.com/office/drawing/2014/main" id="{E70BD98A-AC07-5843-80D0-DE241763D7E1}"/>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8" name="Oval 367">
                <a:extLst>
                  <a:ext uri="{FF2B5EF4-FFF2-40B4-BE49-F238E27FC236}">
                    <a16:creationId xmlns:a16="http://schemas.microsoft.com/office/drawing/2014/main" id="{0A7D548C-9C3F-B14B-A86D-222E0C279A2B}"/>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71" name="Group 370">
              <a:extLst>
                <a:ext uri="{FF2B5EF4-FFF2-40B4-BE49-F238E27FC236}">
                  <a16:creationId xmlns:a16="http://schemas.microsoft.com/office/drawing/2014/main" id="{FC90DC2A-263F-D94F-8B2C-B685B30D9F34}"/>
                </a:ext>
              </a:extLst>
            </p:cNvPr>
            <p:cNvGrpSpPr/>
            <p:nvPr/>
          </p:nvGrpSpPr>
          <p:grpSpPr>
            <a:xfrm>
              <a:off x="6846532" y="2638424"/>
              <a:ext cx="50179" cy="233009"/>
              <a:chOff x="6278256" y="2253578"/>
              <a:chExt cx="60998" cy="283248"/>
            </a:xfrm>
          </p:grpSpPr>
          <p:grpSp>
            <p:nvGrpSpPr>
              <p:cNvPr id="372" name="Group 371">
                <a:extLst>
                  <a:ext uri="{FF2B5EF4-FFF2-40B4-BE49-F238E27FC236}">
                    <a16:creationId xmlns:a16="http://schemas.microsoft.com/office/drawing/2014/main" id="{DDA3FDEA-E0F2-7B48-AD48-BE27AC15A0C6}"/>
                  </a:ext>
                </a:extLst>
              </p:cNvPr>
              <p:cNvGrpSpPr/>
              <p:nvPr/>
            </p:nvGrpSpPr>
            <p:grpSpPr>
              <a:xfrm>
                <a:off x="6299230" y="2263615"/>
                <a:ext cx="19050" cy="252000"/>
                <a:chOff x="6145783" y="2317590"/>
                <a:chExt cx="19050" cy="252000"/>
              </a:xfrm>
            </p:grpSpPr>
            <p:cxnSp>
              <p:nvCxnSpPr>
                <p:cNvPr id="375" name="Straight Connector 374">
                  <a:extLst>
                    <a:ext uri="{FF2B5EF4-FFF2-40B4-BE49-F238E27FC236}">
                      <a16:creationId xmlns:a16="http://schemas.microsoft.com/office/drawing/2014/main" id="{513A4119-A731-D243-A9EC-E90C180070CC}"/>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376" name="Straight Connector 375">
                  <a:extLst>
                    <a:ext uri="{FF2B5EF4-FFF2-40B4-BE49-F238E27FC236}">
                      <a16:creationId xmlns:a16="http://schemas.microsoft.com/office/drawing/2014/main" id="{28F5AE06-BA67-E944-89D0-172E5238DBC0}"/>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373" name="Oval 372">
                <a:extLst>
                  <a:ext uri="{FF2B5EF4-FFF2-40B4-BE49-F238E27FC236}">
                    <a16:creationId xmlns:a16="http://schemas.microsoft.com/office/drawing/2014/main" id="{BAF03ABF-51F8-5547-8BD4-443153DFBA47}"/>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4" name="Oval 373">
                <a:extLst>
                  <a:ext uri="{FF2B5EF4-FFF2-40B4-BE49-F238E27FC236}">
                    <a16:creationId xmlns:a16="http://schemas.microsoft.com/office/drawing/2014/main" id="{D4EA006A-F1A0-8043-AB85-F46B7FD4780C}"/>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77" name="Group 376">
              <a:extLst>
                <a:ext uri="{FF2B5EF4-FFF2-40B4-BE49-F238E27FC236}">
                  <a16:creationId xmlns:a16="http://schemas.microsoft.com/office/drawing/2014/main" id="{BA73D02A-98E7-5F43-A09F-9311D5793320}"/>
                </a:ext>
              </a:extLst>
            </p:cNvPr>
            <p:cNvGrpSpPr/>
            <p:nvPr/>
          </p:nvGrpSpPr>
          <p:grpSpPr>
            <a:xfrm>
              <a:off x="6916181" y="2638424"/>
              <a:ext cx="50179" cy="233009"/>
              <a:chOff x="6278256" y="2253578"/>
              <a:chExt cx="60998" cy="283248"/>
            </a:xfrm>
          </p:grpSpPr>
          <p:grpSp>
            <p:nvGrpSpPr>
              <p:cNvPr id="378" name="Group 377">
                <a:extLst>
                  <a:ext uri="{FF2B5EF4-FFF2-40B4-BE49-F238E27FC236}">
                    <a16:creationId xmlns:a16="http://schemas.microsoft.com/office/drawing/2014/main" id="{C1652C3A-9C6F-CE4B-B345-90415D7AB724}"/>
                  </a:ext>
                </a:extLst>
              </p:cNvPr>
              <p:cNvGrpSpPr/>
              <p:nvPr/>
            </p:nvGrpSpPr>
            <p:grpSpPr>
              <a:xfrm>
                <a:off x="6299230" y="2263615"/>
                <a:ext cx="19050" cy="252000"/>
                <a:chOff x="6145783" y="2317590"/>
                <a:chExt cx="19050" cy="252000"/>
              </a:xfrm>
            </p:grpSpPr>
            <p:cxnSp>
              <p:nvCxnSpPr>
                <p:cNvPr id="381" name="Straight Connector 380">
                  <a:extLst>
                    <a:ext uri="{FF2B5EF4-FFF2-40B4-BE49-F238E27FC236}">
                      <a16:creationId xmlns:a16="http://schemas.microsoft.com/office/drawing/2014/main" id="{CD689534-9266-FE48-97A9-644182AF5F58}"/>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382" name="Straight Connector 381">
                  <a:extLst>
                    <a:ext uri="{FF2B5EF4-FFF2-40B4-BE49-F238E27FC236}">
                      <a16:creationId xmlns:a16="http://schemas.microsoft.com/office/drawing/2014/main" id="{B7CC8108-3DEB-0A4B-A79E-FEE857EC71AA}"/>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379" name="Oval 378">
                <a:extLst>
                  <a:ext uri="{FF2B5EF4-FFF2-40B4-BE49-F238E27FC236}">
                    <a16:creationId xmlns:a16="http://schemas.microsoft.com/office/drawing/2014/main" id="{C8855B78-AEA3-D843-B4B2-9229C624EA25}"/>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80" name="Oval 379">
                <a:extLst>
                  <a:ext uri="{FF2B5EF4-FFF2-40B4-BE49-F238E27FC236}">
                    <a16:creationId xmlns:a16="http://schemas.microsoft.com/office/drawing/2014/main" id="{27C93467-4350-8F4A-967B-CD18FEB8BDA9}"/>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83" name="Group 382">
              <a:extLst>
                <a:ext uri="{FF2B5EF4-FFF2-40B4-BE49-F238E27FC236}">
                  <a16:creationId xmlns:a16="http://schemas.microsoft.com/office/drawing/2014/main" id="{39B612AF-9647-4941-BBAA-E993570D3E06}"/>
                </a:ext>
              </a:extLst>
            </p:cNvPr>
            <p:cNvGrpSpPr/>
            <p:nvPr/>
          </p:nvGrpSpPr>
          <p:grpSpPr>
            <a:xfrm>
              <a:off x="6985831" y="2638424"/>
              <a:ext cx="50179" cy="233009"/>
              <a:chOff x="6278256" y="2253578"/>
              <a:chExt cx="60998" cy="283248"/>
            </a:xfrm>
          </p:grpSpPr>
          <p:grpSp>
            <p:nvGrpSpPr>
              <p:cNvPr id="384" name="Group 383">
                <a:extLst>
                  <a:ext uri="{FF2B5EF4-FFF2-40B4-BE49-F238E27FC236}">
                    <a16:creationId xmlns:a16="http://schemas.microsoft.com/office/drawing/2014/main" id="{D170D26A-3750-C04C-B2C4-ED02DEFE8731}"/>
                  </a:ext>
                </a:extLst>
              </p:cNvPr>
              <p:cNvGrpSpPr/>
              <p:nvPr/>
            </p:nvGrpSpPr>
            <p:grpSpPr>
              <a:xfrm>
                <a:off x="6299230" y="2263615"/>
                <a:ext cx="19050" cy="252000"/>
                <a:chOff x="6145783" y="2317590"/>
                <a:chExt cx="19050" cy="252000"/>
              </a:xfrm>
            </p:grpSpPr>
            <p:cxnSp>
              <p:nvCxnSpPr>
                <p:cNvPr id="387" name="Straight Connector 386">
                  <a:extLst>
                    <a:ext uri="{FF2B5EF4-FFF2-40B4-BE49-F238E27FC236}">
                      <a16:creationId xmlns:a16="http://schemas.microsoft.com/office/drawing/2014/main" id="{CC7DCC84-61EA-7440-B9B4-2A9CC429036D}"/>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9899FDE3-F588-E044-BC2B-839941DFF30C}"/>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385" name="Oval 384">
                <a:extLst>
                  <a:ext uri="{FF2B5EF4-FFF2-40B4-BE49-F238E27FC236}">
                    <a16:creationId xmlns:a16="http://schemas.microsoft.com/office/drawing/2014/main" id="{BA6EB7F9-4955-DE45-A479-C9B896FF4299}"/>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86" name="Oval 385">
                <a:extLst>
                  <a:ext uri="{FF2B5EF4-FFF2-40B4-BE49-F238E27FC236}">
                    <a16:creationId xmlns:a16="http://schemas.microsoft.com/office/drawing/2014/main" id="{0A727E81-87AB-194D-BABA-3A81D2E0D0F3}"/>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89" name="Group 388">
              <a:extLst>
                <a:ext uri="{FF2B5EF4-FFF2-40B4-BE49-F238E27FC236}">
                  <a16:creationId xmlns:a16="http://schemas.microsoft.com/office/drawing/2014/main" id="{0B66DC00-ED73-0749-A099-406301510B51}"/>
                </a:ext>
              </a:extLst>
            </p:cNvPr>
            <p:cNvGrpSpPr/>
            <p:nvPr/>
          </p:nvGrpSpPr>
          <p:grpSpPr>
            <a:xfrm>
              <a:off x="7055481" y="2638424"/>
              <a:ext cx="50179" cy="233009"/>
              <a:chOff x="6278256" y="2253578"/>
              <a:chExt cx="60998" cy="283248"/>
            </a:xfrm>
          </p:grpSpPr>
          <p:grpSp>
            <p:nvGrpSpPr>
              <p:cNvPr id="390" name="Group 389">
                <a:extLst>
                  <a:ext uri="{FF2B5EF4-FFF2-40B4-BE49-F238E27FC236}">
                    <a16:creationId xmlns:a16="http://schemas.microsoft.com/office/drawing/2014/main" id="{85411D22-C9BC-CE42-8BFD-BF39778F1B80}"/>
                  </a:ext>
                </a:extLst>
              </p:cNvPr>
              <p:cNvGrpSpPr/>
              <p:nvPr/>
            </p:nvGrpSpPr>
            <p:grpSpPr>
              <a:xfrm>
                <a:off x="6299230" y="2263615"/>
                <a:ext cx="19050" cy="252000"/>
                <a:chOff x="6145783" y="2317590"/>
                <a:chExt cx="19050" cy="252000"/>
              </a:xfrm>
            </p:grpSpPr>
            <p:cxnSp>
              <p:nvCxnSpPr>
                <p:cNvPr id="393" name="Straight Connector 392">
                  <a:extLst>
                    <a:ext uri="{FF2B5EF4-FFF2-40B4-BE49-F238E27FC236}">
                      <a16:creationId xmlns:a16="http://schemas.microsoft.com/office/drawing/2014/main" id="{B46777C2-0753-B443-8DBA-C8875F3C650F}"/>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394" name="Straight Connector 393">
                  <a:extLst>
                    <a:ext uri="{FF2B5EF4-FFF2-40B4-BE49-F238E27FC236}">
                      <a16:creationId xmlns:a16="http://schemas.microsoft.com/office/drawing/2014/main" id="{6724F896-7794-AA4A-A056-E69C37787101}"/>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391" name="Oval 390">
                <a:extLst>
                  <a:ext uri="{FF2B5EF4-FFF2-40B4-BE49-F238E27FC236}">
                    <a16:creationId xmlns:a16="http://schemas.microsoft.com/office/drawing/2014/main" id="{4BD4DED6-54AE-D14C-B0E6-6771C33B02D5}"/>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92" name="Oval 391">
                <a:extLst>
                  <a:ext uri="{FF2B5EF4-FFF2-40B4-BE49-F238E27FC236}">
                    <a16:creationId xmlns:a16="http://schemas.microsoft.com/office/drawing/2014/main" id="{06C671D9-88AC-A74A-B0EC-4784EAFCF10D}"/>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95" name="Group 394">
              <a:extLst>
                <a:ext uri="{FF2B5EF4-FFF2-40B4-BE49-F238E27FC236}">
                  <a16:creationId xmlns:a16="http://schemas.microsoft.com/office/drawing/2014/main" id="{E8B33244-B88B-7445-B0EB-80291B173651}"/>
                </a:ext>
              </a:extLst>
            </p:cNvPr>
            <p:cNvGrpSpPr/>
            <p:nvPr/>
          </p:nvGrpSpPr>
          <p:grpSpPr>
            <a:xfrm>
              <a:off x="7125129" y="2638424"/>
              <a:ext cx="50179" cy="233009"/>
              <a:chOff x="6278256" y="2253578"/>
              <a:chExt cx="60998" cy="283248"/>
            </a:xfrm>
          </p:grpSpPr>
          <p:grpSp>
            <p:nvGrpSpPr>
              <p:cNvPr id="396" name="Group 395">
                <a:extLst>
                  <a:ext uri="{FF2B5EF4-FFF2-40B4-BE49-F238E27FC236}">
                    <a16:creationId xmlns:a16="http://schemas.microsoft.com/office/drawing/2014/main" id="{21DEA1D4-E59D-394E-8AC6-6693EA1A4247}"/>
                  </a:ext>
                </a:extLst>
              </p:cNvPr>
              <p:cNvGrpSpPr/>
              <p:nvPr/>
            </p:nvGrpSpPr>
            <p:grpSpPr>
              <a:xfrm>
                <a:off x="6299230" y="2263615"/>
                <a:ext cx="19050" cy="252000"/>
                <a:chOff x="6145783" y="2317590"/>
                <a:chExt cx="19050" cy="252000"/>
              </a:xfrm>
            </p:grpSpPr>
            <p:cxnSp>
              <p:nvCxnSpPr>
                <p:cNvPr id="399" name="Straight Connector 398">
                  <a:extLst>
                    <a:ext uri="{FF2B5EF4-FFF2-40B4-BE49-F238E27FC236}">
                      <a16:creationId xmlns:a16="http://schemas.microsoft.com/office/drawing/2014/main" id="{00BDEF6B-D9DB-DE4B-8BC5-EE1658B74147}"/>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00" name="Straight Connector 399">
                  <a:extLst>
                    <a:ext uri="{FF2B5EF4-FFF2-40B4-BE49-F238E27FC236}">
                      <a16:creationId xmlns:a16="http://schemas.microsoft.com/office/drawing/2014/main" id="{2FA135CD-39E0-CB46-8378-6F045EF18AD6}"/>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397" name="Oval 396">
                <a:extLst>
                  <a:ext uri="{FF2B5EF4-FFF2-40B4-BE49-F238E27FC236}">
                    <a16:creationId xmlns:a16="http://schemas.microsoft.com/office/drawing/2014/main" id="{BDA133FF-5FE8-9145-802B-148A4916F048}"/>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98" name="Oval 397">
                <a:extLst>
                  <a:ext uri="{FF2B5EF4-FFF2-40B4-BE49-F238E27FC236}">
                    <a16:creationId xmlns:a16="http://schemas.microsoft.com/office/drawing/2014/main" id="{674BBB71-8F25-D049-8D35-C24DBA58BBF4}"/>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401" name="Group 400">
            <a:extLst>
              <a:ext uri="{FF2B5EF4-FFF2-40B4-BE49-F238E27FC236}">
                <a16:creationId xmlns:a16="http://schemas.microsoft.com/office/drawing/2014/main" id="{B355D168-54FD-E146-8EE0-3943D9F7D337}"/>
              </a:ext>
            </a:extLst>
          </p:cNvPr>
          <p:cNvGrpSpPr/>
          <p:nvPr/>
        </p:nvGrpSpPr>
        <p:grpSpPr>
          <a:xfrm>
            <a:off x="7189832" y="2638424"/>
            <a:ext cx="468076" cy="233009"/>
            <a:chOff x="6707232" y="2638424"/>
            <a:chExt cx="468076" cy="233009"/>
          </a:xfrm>
        </p:grpSpPr>
        <p:grpSp>
          <p:nvGrpSpPr>
            <p:cNvPr id="402" name="Group 401">
              <a:extLst>
                <a:ext uri="{FF2B5EF4-FFF2-40B4-BE49-F238E27FC236}">
                  <a16:creationId xmlns:a16="http://schemas.microsoft.com/office/drawing/2014/main" id="{B8C93D48-58EE-2848-8CFC-036B8BFE3BF3}"/>
                </a:ext>
              </a:extLst>
            </p:cNvPr>
            <p:cNvGrpSpPr/>
            <p:nvPr/>
          </p:nvGrpSpPr>
          <p:grpSpPr>
            <a:xfrm>
              <a:off x="6707232" y="2638424"/>
              <a:ext cx="50179" cy="233009"/>
              <a:chOff x="6278256" y="2253578"/>
              <a:chExt cx="60998" cy="283248"/>
            </a:xfrm>
          </p:grpSpPr>
          <p:grpSp>
            <p:nvGrpSpPr>
              <p:cNvPr id="439" name="Group 438">
                <a:extLst>
                  <a:ext uri="{FF2B5EF4-FFF2-40B4-BE49-F238E27FC236}">
                    <a16:creationId xmlns:a16="http://schemas.microsoft.com/office/drawing/2014/main" id="{FCDC0F26-FCF3-2D4C-9708-407EF66ED2E2}"/>
                  </a:ext>
                </a:extLst>
              </p:cNvPr>
              <p:cNvGrpSpPr/>
              <p:nvPr/>
            </p:nvGrpSpPr>
            <p:grpSpPr>
              <a:xfrm>
                <a:off x="6299230" y="2263615"/>
                <a:ext cx="19050" cy="252000"/>
                <a:chOff x="6145783" y="2317590"/>
                <a:chExt cx="19050" cy="252000"/>
              </a:xfrm>
            </p:grpSpPr>
            <p:cxnSp>
              <p:nvCxnSpPr>
                <p:cNvPr id="442" name="Straight Connector 441">
                  <a:extLst>
                    <a:ext uri="{FF2B5EF4-FFF2-40B4-BE49-F238E27FC236}">
                      <a16:creationId xmlns:a16="http://schemas.microsoft.com/office/drawing/2014/main" id="{655551F9-A48B-A047-B6E5-32869E8E5E33}"/>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43" name="Straight Connector 442">
                  <a:extLst>
                    <a:ext uri="{FF2B5EF4-FFF2-40B4-BE49-F238E27FC236}">
                      <a16:creationId xmlns:a16="http://schemas.microsoft.com/office/drawing/2014/main" id="{1F8CC6E6-1585-BB48-9B77-0CEEEEBAB7FA}"/>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40" name="Oval 439">
                <a:extLst>
                  <a:ext uri="{FF2B5EF4-FFF2-40B4-BE49-F238E27FC236}">
                    <a16:creationId xmlns:a16="http://schemas.microsoft.com/office/drawing/2014/main" id="{D5DF875E-52B4-F14B-97F2-65871C37C222}"/>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41" name="Oval 440">
                <a:extLst>
                  <a:ext uri="{FF2B5EF4-FFF2-40B4-BE49-F238E27FC236}">
                    <a16:creationId xmlns:a16="http://schemas.microsoft.com/office/drawing/2014/main" id="{40D20017-9050-F74C-B547-F83C905AEC1A}"/>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03" name="Group 402">
              <a:extLst>
                <a:ext uri="{FF2B5EF4-FFF2-40B4-BE49-F238E27FC236}">
                  <a16:creationId xmlns:a16="http://schemas.microsoft.com/office/drawing/2014/main" id="{336F47DA-371F-9143-8B2D-954A0D4487DF}"/>
                </a:ext>
              </a:extLst>
            </p:cNvPr>
            <p:cNvGrpSpPr/>
            <p:nvPr/>
          </p:nvGrpSpPr>
          <p:grpSpPr>
            <a:xfrm>
              <a:off x="6776882" y="2638424"/>
              <a:ext cx="50179" cy="233009"/>
              <a:chOff x="6278256" y="2253578"/>
              <a:chExt cx="60998" cy="283248"/>
            </a:xfrm>
          </p:grpSpPr>
          <p:grpSp>
            <p:nvGrpSpPr>
              <p:cNvPr id="434" name="Group 433">
                <a:extLst>
                  <a:ext uri="{FF2B5EF4-FFF2-40B4-BE49-F238E27FC236}">
                    <a16:creationId xmlns:a16="http://schemas.microsoft.com/office/drawing/2014/main" id="{958F2F4B-AD04-8B49-A4FF-94F5AC5573A4}"/>
                  </a:ext>
                </a:extLst>
              </p:cNvPr>
              <p:cNvGrpSpPr/>
              <p:nvPr/>
            </p:nvGrpSpPr>
            <p:grpSpPr>
              <a:xfrm>
                <a:off x="6299230" y="2263615"/>
                <a:ext cx="19050" cy="252000"/>
                <a:chOff x="6145783" y="2317590"/>
                <a:chExt cx="19050" cy="252000"/>
              </a:xfrm>
            </p:grpSpPr>
            <p:cxnSp>
              <p:nvCxnSpPr>
                <p:cNvPr id="437" name="Straight Connector 436">
                  <a:extLst>
                    <a:ext uri="{FF2B5EF4-FFF2-40B4-BE49-F238E27FC236}">
                      <a16:creationId xmlns:a16="http://schemas.microsoft.com/office/drawing/2014/main" id="{37F854CD-36C7-FE4D-855A-825F9F8E462E}"/>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38" name="Straight Connector 437">
                  <a:extLst>
                    <a:ext uri="{FF2B5EF4-FFF2-40B4-BE49-F238E27FC236}">
                      <a16:creationId xmlns:a16="http://schemas.microsoft.com/office/drawing/2014/main" id="{945B6D92-31FA-ED41-B85D-A3C4BE29D6F9}"/>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35" name="Oval 434">
                <a:extLst>
                  <a:ext uri="{FF2B5EF4-FFF2-40B4-BE49-F238E27FC236}">
                    <a16:creationId xmlns:a16="http://schemas.microsoft.com/office/drawing/2014/main" id="{D355806D-707C-4549-BEF5-73397D8E4213}"/>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36" name="Oval 435">
                <a:extLst>
                  <a:ext uri="{FF2B5EF4-FFF2-40B4-BE49-F238E27FC236}">
                    <a16:creationId xmlns:a16="http://schemas.microsoft.com/office/drawing/2014/main" id="{5AF18938-C1FB-CD44-A71E-387F509F263F}"/>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04" name="Group 403">
              <a:extLst>
                <a:ext uri="{FF2B5EF4-FFF2-40B4-BE49-F238E27FC236}">
                  <a16:creationId xmlns:a16="http://schemas.microsoft.com/office/drawing/2014/main" id="{8DCB3460-5078-244E-B70F-D5C2FDAAA650}"/>
                </a:ext>
              </a:extLst>
            </p:cNvPr>
            <p:cNvGrpSpPr/>
            <p:nvPr/>
          </p:nvGrpSpPr>
          <p:grpSpPr>
            <a:xfrm>
              <a:off x="6846532" y="2638424"/>
              <a:ext cx="50179" cy="233009"/>
              <a:chOff x="6278256" y="2253578"/>
              <a:chExt cx="60998" cy="283248"/>
            </a:xfrm>
          </p:grpSpPr>
          <p:grpSp>
            <p:nvGrpSpPr>
              <p:cNvPr id="429" name="Group 428">
                <a:extLst>
                  <a:ext uri="{FF2B5EF4-FFF2-40B4-BE49-F238E27FC236}">
                    <a16:creationId xmlns:a16="http://schemas.microsoft.com/office/drawing/2014/main" id="{4298F601-C87F-904C-83FB-757810ADFB93}"/>
                  </a:ext>
                </a:extLst>
              </p:cNvPr>
              <p:cNvGrpSpPr/>
              <p:nvPr/>
            </p:nvGrpSpPr>
            <p:grpSpPr>
              <a:xfrm>
                <a:off x="6299230" y="2263615"/>
                <a:ext cx="19050" cy="252000"/>
                <a:chOff x="6145783" y="2317590"/>
                <a:chExt cx="19050" cy="252000"/>
              </a:xfrm>
            </p:grpSpPr>
            <p:cxnSp>
              <p:nvCxnSpPr>
                <p:cNvPr id="432" name="Straight Connector 431">
                  <a:extLst>
                    <a:ext uri="{FF2B5EF4-FFF2-40B4-BE49-F238E27FC236}">
                      <a16:creationId xmlns:a16="http://schemas.microsoft.com/office/drawing/2014/main" id="{0949E088-247B-9948-BC1E-3E035BFE58EA}"/>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33" name="Straight Connector 432">
                  <a:extLst>
                    <a:ext uri="{FF2B5EF4-FFF2-40B4-BE49-F238E27FC236}">
                      <a16:creationId xmlns:a16="http://schemas.microsoft.com/office/drawing/2014/main" id="{9C670FC2-B4F7-6741-9C78-3D40C4C6F387}"/>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30" name="Oval 429">
                <a:extLst>
                  <a:ext uri="{FF2B5EF4-FFF2-40B4-BE49-F238E27FC236}">
                    <a16:creationId xmlns:a16="http://schemas.microsoft.com/office/drawing/2014/main" id="{9213893D-85DD-574C-81A5-1AAB0D295095}"/>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31" name="Oval 430">
                <a:extLst>
                  <a:ext uri="{FF2B5EF4-FFF2-40B4-BE49-F238E27FC236}">
                    <a16:creationId xmlns:a16="http://schemas.microsoft.com/office/drawing/2014/main" id="{7E7031BE-CEEE-544A-9FF2-3CA47D367CCC}"/>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05" name="Group 404">
              <a:extLst>
                <a:ext uri="{FF2B5EF4-FFF2-40B4-BE49-F238E27FC236}">
                  <a16:creationId xmlns:a16="http://schemas.microsoft.com/office/drawing/2014/main" id="{846B12B0-32B1-0A4D-8AF4-8680F8A9AE8C}"/>
                </a:ext>
              </a:extLst>
            </p:cNvPr>
            <p:cNvGrpSpPr/>
            <p:nvPr/>
          </p:nvGrpSpPr>
          <p:grpSpPr>
            <a:xfrm>
              <a:off x="6916181" y="2638424"/>
              <a:ext cx="50179" cy="233009"/>
              <a:chOff x="6278256" y="2253578"/>
              <a:chExt cx="60998" cy="283248"/>
            </a:xfrm>
          </p:grpSpPr>
          <p:grpSp>
            <p:nvGrpSpPr>
              <p:cNvPr id="424" name="Group 423">
                <a:extLst>
                  <a:ext uri="{FF2B5EF4-FFF2-40B4-BE49-F238E27FC236}">
                    <a16:creationId xmlns:a16="http://schemas.microsoft.com/office/drawing/2014/main" id="{71F3F231-ECDC-734B-A474-63E723AAF204}"/>
                  </a:ext>
                </a:extLst>
              </p:cNvPr>
              <p:cNvGrpSpPr/>
              <p:nvPr/>
            </p:nvGrpSpPr>
            <p:grpSpPr>
              <a:xfrm>
                <a:off x="6299230" y="2263615"/>
                <a:ext cx="19050" cy="252000"/>
                <a:chOff x="6145783" y="2317590"/>
                <a:chExt cx="19050" cy="252000"/>
              </a:xfrm>
            </p:grpSpPr>
            <p:cxnSp>
              <p:nvCxnSpPr>
                <p:cNvPr id="427" name="Straight Connector 426">
                  <a:extLst>
                    <a:ext uri="{FF2B5EF4-FFF2-40B4-BE49-F238E27FC236}">
                      <a16:creationId xmlns:a16="http://schemas.microsoft.com/office/drawing/2014/main" id="{D675CF40-CF18-FC42-995F-EEA881B212EF}"/>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28" name="Straight Connector 427">
                  <a:extLst>
                    <a:ext uri="{FF2B5EF4-FFF2-40B4-BE49-F238E27FC236}">
                      <a16:creationId xmlns:a16="http://schemas.microsoft.com/office/drawing/2014/main" id="{2619D81B-EB08-D74E-9465-360FE9BA3FD6}"/>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25" name="Oval 424">
                <a:extLst>
                  <a:ext uri="{FF2B5EF4-FFF2-40B4-BE49-F238E27FC236}">
                    <a16:creationId xmlns:a16="http://schemas.microsoft.com/office/drawing/2014/main" id="{8E35E4E0-CD08-164C-A1CF-7164C490F442}"/>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26" name="Oval 425">
                <a:extLst>
                  <a:ext uri="{FF2B5EF4-FFF2-40B4-BE49-F238E27FC236}">
                    <a16:creationId xmlns:a16="http://schemas.microsoft.com/office/drawing/2014/main" id="{DBD9DEF3-0752-104E-BBCF-41E8971418DB}"/>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06" name="Group 405">
              <a:extLst>
                <a:ext uri="{FF2B5EF4-FFF2-40B4-BE49-F238E27FC236}">
                  <a16:creationId xmlns:a16="http://schemas.microsoft.com/office/drawing/2014/main" id="{0F6ACD1F-49E1-4549-A118-13220CB36853}"/>
                </a:ext>
              </a:extLst>
            </p:cNvPr>
            <p:cNvGrpSpPr/>
            <p:nvPr/>
          </p:nvGrpSpPr>
          <p:grpSpPr>
            <a:xfrm>
              <a:off x="6985831" y="2638424"/>
              <a:ext cx="50179" cy="233009"/>
              <a:chOff x="6278256" y="2253578"/>
              <a:chExt cx="60998" cy="283248"/>
            </a:xfrm>
          </p:grpSpPr>
          <p:grpSp>
            <p:nvGrpSpPr>
              <p:cNvPr id="419" name="Group 418">
                <a:extLst>
                  <a:ext uri="{FF2B5EF4-FFF2-40B4-BE49-F238E27FC236}">
                    <a16:creationId xmlns:a16="http://schemas.microsoft.com/office/drawing/2014/main" id="{F54EE899-9B98-7346-8AD8-3981A9C8C83E}"/>
                  </a:ext>
                </a:extLst>
              </p:cNvPr>
              <p:cNvGrpSpPr/>
              <p:nvPr/>
            </p:nvGrpSpPr>
            <p:grpSpPr>
              <a:xfrm>
                <a:off x="6299230" y="2263615"/>
                <a:ext cx="19050" cy="252000"/>
                <a:chOff x="6145783" y="2317590"/>
                <a:chExt cx="19050" cy="252000"/>
              </a:xfrm>
            </p:grpSpPr>
            <p:cxnSp>
              <p:nvCxnSpPr>
                <p:cNvPr id="422" name="Straight Connector 421">
                  <a:extLst>
                    <a:ext uri="{FF2B5EF4-FFF2-40B4-BE49-F238E27FC236}">
                      <a16:creationId xmlns:a16="http://schemas.microsoft.com/office/drawing/2014/main" id="{10F8D7C2-B34A-C04C-8DCD-1B949E4A563E}"/>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23" name="Straight Connector 422">
                  <a:extLst>
                    <a:ext uri="{FF2B5EF4-FFF2-40B4-BE49-F238E27FC236}">
                      <a16:creationId xmlns:a16="http://schemas.microsoft.com/office/drawing/2014/main" id="{B88AA71F-6CC1-CD46-9958-B77F61DCE9DE}"/>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20" name="Oval 419">
                <a:extLst>
                  <a:ext uri="{FF2B5EF4-FFF2-40B4-BE49-F238E27FC236}">
                    <a16:creationId xmlns:a16="http://schemas.microsoft.com/office/drawing/2014/main" id="{242FB017-A558-A54F-9882-5565C7247F98}"/>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21" name="Oval 420">
                <a:extLst>
                  <a:ext uri="{FF2B5EF4-FFF2-40B4-BE49-F238E27FC236}">
                    <a16:creationId xmlns:a16="http://schemas.microsoft.com/office/drawing/2014/main" id="{F4ACE665-972B-8143-B3B9-917659641EB3}"/>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07" name="Group 406">
              <a:extLst>
                <a:ext uri="{FF2B5EF4-FFF2-40B4-BE49-F238E27FC236}">
                  <a16:creationId xmlns:a16="http://schemas.microsoft.com/office/drawing/2014/main" id="{88BD30D2-912B-F945-9CB9-43CF75F265F6}"/>
                </a:ext>
              </a:extLst>
            </p:cNvPr>
            <p:cNvGrpSpPr/>
            <p:nvPr/>
          </p:nvGrpSpPr>
          <p:grpSpPr>
            <a:xfrm>
              <a:off x="7055481" y="2638424"/>
              <a:ext cx="50179" cy="233009"/>
              <a:chOff x="6278256" y="2253578"/>
              <a:chExt cx="60998" cy="283248"/>
            </a:xfrm>
          </p:grpSpPr>
          <p:grpSp>
            <p:nvGrpSpPr>
              <p:cNvPr id="414" name="Group 413">
                <a:extLst>
                  <a:ext uri="{FF2B5EF4-FFF2-40B4-BE49-F238E27FC236}">
                    <a16:creationId xmlns:a16="http://schemas.microsoft.com/office/drawing/2014/main" id="{7B367975-3043-104A-AA40-A0096F5FAC8E}"/>
                  </a:ext>
                </a:extLst>
              </p:cNvPr>
              <p:cNvGrpSpPr/>
              <p:nvPr/>
            </p:nvGrpSpPr>
            <p:grpSpPr>
              <a:xfrm>
                <a:off x="6299230" y="2263615"/>
                <a:ext cx="19050" cy="252000"/>
                <a:chOff x="6145783" y="2317590"/>
                <a:chExt cx="19050" cy="252000"/>
              </a:xfrm>
            </p:grpSpPr>
            <p:cxnSp>
              <p:nvCxnSpPr>
                <p:cNvPr id="417" name="Straight Connector 416">
                  <a:extLst>
                    <a:ext uri="{FF2B5EF4-FFF2-40B4-BE49-F238E27FC236}">
                      <a16:creationId xmlns:a16="http://schemas.microsoft.com/office/drawing/2014/main" id="{3F307B30-764E-4640-9A60-B38B7DBF4CDE}"/>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18" name="Straight Connector 417">
                  <a:extLst>
                    <a:ext uri="{FF2B5EF4-FFF2-40B4-BE49-F238E27FC236}">
                      <a16:creationId xmlns:a16="http://schemas.microsoft.com/office/drawing/2014/main" id="{A7D89C4E-8F27-BF4C-94B2-7C4B4CCDBA47}"/>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15" name="Oval 414">
                <a:extLst>
                  <a:ext uri="{FF2B5EF4-FFF2-40B4-BE49-F238E27FC236}">
                    <a16:creationId xmlns:a16="http://schemas.microsoft.com/office/drawing/2014/main" id="{80FC1661-8F36-C745-8C5B-46CF3D49398D}"/>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16" name="Oval 415">
                <a:extLst>
                  <a:ext uri="{FF2B5EF4-FFF2-40B4-BE49-F238E27FC236}">
                    <a16:creationId xmlns:a16="http://schemas.microsoft.com/office/drawing/2014/main" id="{C6E4C6EC-8D66-AE43-832E-53B0124F3F5A}"/>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08" name="Group 407">
              <a:extLst>
                <a:ext uri="{FF2B5EF4-FFF2-40B4-BE49-F238E27FC236}">
                  <a16:creationId xmlns:a16="http://schemas.microsoft.com/office/drawing/2014/main" id="{3367D37F-97FC-274F-9C57-4998589A477A}"/>
                </a:ext>
              </a:extLst>
            </p:cNvPr>
            <p:cNvGrpSpPr/>
            <p:nvPr/>
          </p:nvGrpSpPr>
          <p:grpSpPr>
            <a:xfrm>
              <a:off x="7125129" y="2638424"/>
              <a:ext cx="50179" cy="233009"/>
              <a:chOff x="6278256" y="2253578"/>
              <a:chExt cx="60998" cy="283248"/>
            </a:xfrm>
          </p:grpSpPr>
          <p:grpSp>
            <p:nvGrpSpPr>
              <p:cNvPr id="409" name="Group 408">
                <a:extLst>
                  <a:ext uri="{FF2B5EF4-FFF2-40B4-BE49-F238E27FC236}">
                    <a16:creationId xmlns:a16="http://schemas.microsoft.com/office/drawing/2014/main" id="{7B12F85B-5B8F-674B-932F-2EF5BCC504E9}"/>
                  </a:ext>
                </a:extLst>
              </p:cNvPr>
              <p:cNvGrpSpPr/>
              <p:nvPr/>
            </p:nvGrpSpPr>
            <p:grpSpPr>
              <a:xfrm>
                <a:off x="6299230" y="2263615"/>
                <a:ext cx="19050" cy="252000"/>
                <a:chOff x="6145783" y="2317590"/>
                <a:chExt cx="19050" cy="252000"/>
              </a:xfrm>
            </p:grpSpPr>
            <p:cxnSp>
              <p:nvCxnSpPr>
                <p:cNvPr id="412" name="Straight Connector 411">
                  <a:extLst>
                    <a:ext uri="{FF2B5EF4-FFF2-40B4-BE49-F238E27FC236}">
                      <a16:creationId xmlns:a16="http://schemas.microsoft.com/office/drawing/2014/main" id="{945BA158-9628-AA45-A05E-81ED00AD2714}"/>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13" name="Straight Connector 412">
                  <a:extLst>
                    <a:ext uri="{FF2B5EF4-FFF2-40B4-BE49-F238E27FC236}">
                      <a16:creationId xmlns:a16="http://schemas.microsoft.com/office/drawing/2014/main" id="{BAD59613-B67F-8D4B-9A26-1A297AD00FCD}"/>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10" name="Oval 409">
                <a:extLst>
                  <a:ext uri="{FF2B5EF4-FFF2-40B4-BE49-F238E27FC236}">
                    <a16:creationId xmlns:a16="http://schemas.microsoft.com/office/drawing/2014/main" id="{E195E7AE-D3CA-3448-81F0-3C5BEEDE81B3}"/>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11" name="Oval 410">
                <a:extLst>
                  <a:ext uri="{FF2B5EF4-FFF2-40B4-BE49-F238E27FC236}">
                    <a16:creationId xmlns:a16="http://schemas.microsoft.com/office/drawing/2014/main" id="{0523DF34-9196-B14B-95D8-01EAA68637D1}"/>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444" name="Group 443">
            <a:extLst>
              <a:ext uri="{FF2B5EF4-FFF2-40B4-BE49-F238E27FC236}">
                <a16:creationId xmlns:a16="http://schemas.microsoft.com/office/drawing/2014/main" id="{0EEBC2E6-A746-CF45-BBAB-C7C45BE1933F}"/>
              </a:ext>
            </a:extLst>
          </p:cNvPr>
          <p:cNvGrpSpPr/>
          <p:nvPr/>
        </p:nvGrpSpPr>
        <p:grpSpPr>
          <a:xfrm>
            <a:off x="7672432" y="2638424"/>
            <a:ext cx="468076" cy="233009"/>
            <a:chOff x="6707232" y="2638424"/>
            <a:chExt cx="468076" cy="233009"/>
          </a:xfrm>
        </p:grpSpPr>
        <p:grpSp>
          <p:nvGrpSpPr>
            <p:cNvPr id="445" name="Group 444">
              <a:extLst>
                <a:ext uri="{FF2B5EF4-FFF2-40B4-BE49-F238E27FC236}">
                  <a16:creationId xmlns:a16="http://schemas.microsoft.com/office/drawing/2014/main" id="{31FB21D9-89B8-BA4A-966E-90C6E696D497}"/>
                </a:ext>
              </a:extLst>
            </p:cNvPr>
            <p:cNvGrpSpPr/>
            <p:nvPr/>
          </p:nvGrpSpPr>
          <p:grpSpPr>
            <a:xfrm>
              <a:off x="6707232" y="2638424"/>
              <a:ext cx="50179" cy="233009"/>
              <a:chOff x="6278256" y="2253578"/>
              <a:chExt cx="60998" cy="283248"/>
            </a:xfrm>
          </p:grpSpPr>
          <p:grpSp>
            <p:nvGrpSpPr>
              <p:cNvPr id="482" name="Group 481">
                <a:extLst>
                  <a:ext uri="{FF2B5EF4-FFF2-40B4-BE49-F238E27FC236}">
                    <a16:creationId xmlns:a16="http://schemas.microsoft.com/office/drawing/2014/main" id="{86ACF373-0751-C14E-81C4-9EF50F331266}"/>
                  </a:ext>
                </a:extLst>
              </p:cNvPr>
              <p:cNvGrpSpPr/>
              <p:nvPr/>
            </p:nvGrpSpPr>
            <p:grpSpPr>
              <a:xfrm>
                <a:off x="6299230" y="2263615"/>
                <a:ext cx="19050" cy="252000"/>
                <a:chOff x="6145783" y="2317590"/>
                <a:chExt cx="19050" cy="252000"/>
              </a:xfrm>
            </p:grpSpPr>
            <p:cxnSp>
              <p:nvCxnSpPr>
                <p:cNvPr id="485" name="Straight Connector 484">
                  <a:extLst>
                    <a:ext uri="{FF2B5EF4-FFF2-40B4-BE49-F238E27FC236}">
                      <a16:creationId xmlns:a16="http://schemas.microsoft.com/office/drawing/2014/main" id="{19457CE2-3B5C-3243-A089-F5DA87B6BA70}"/>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86" name="Straight Connector 485">
                  <a:extLst>
                    <a:ext uri="{FF2B5EF4-FFF2-40B4-BE49-F238E27FC236}">
                      <a16:creationId xmlns:a16="http://schemas.microsoft.com/office/drawing/2014/main" id="{49E2057E-0F71-4D4E-ADE8-210989954068}"/>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83" name="Oval 482">
                <a:extLst>
                  <a:ext uri="{FF2B5EF4-FFF2-40B4-BE49-F238E27FC236}">
                    <a16:creationId xmlns:a16="http://schemas.microsoft.com/office/drawing/2014/main" id="{BCA92AAA-6692-5947-BAA7-ED6C869E98E3}"/>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84" name="Oval 483">
                <a:extLst>
                  <a:ext uri="{FF2B5EF4-FFF2-40B4-BE49-F238E27FC236}">
                    <a16:creationId xmlns:a16="http://schemas.microsoft.com/office/drawing/2014/main" id="{A275E0E6-243D-544C-AAFC-4F5906C1C1F0}"/>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46" name="Group 445">
              <a:extLst>
                <a:ext uri="{FF2B5EF4-FFF2-40B4-BE49-F238E27FC236}">
                  <a16:creationId xmlns:a16="http://schemas.microsoft.com/office/drawing/2014/main" id="{DD51859C-00C6-7E46-B37F-BCC051A4C2C6}"/>
                </a:ext>
              </a:extLst>
            </p:cNvPr>
            <p:cNvGrpSpPr/>
            <p:nvPr/>
          </p:nvGrpSpPr>
          <p:grpSpPr>
            <a:xfrm>
              <a:off x="6776882" y="2638424"/>
              <a:ext cx="50179" cy="233009"/>
              <a:chOff x="6278256" y="2253578"/>
              <a:chExt cx="60998" cy="283248"/>
            </a:xfrm>
          </p:grpSpPr>
          <p:grpSp>
            <p:nvGrpSpPr>
              <p:cNvPr id="477" name="Group 476">
                <a:extLst>
                  <a:ext uri="{FF2B5EF4-FFF2-40B4-BE49-F238E27FC236}">
                    <a16:creationId xmlns:a16="http://schemas.microsoft.com/office/drawing/2014/main" id="{CAC684D5-C56C-5E42-9CB4-BA95FF414EDE}"/>
                  </a:ext>
                </a:extLst>
              </p:cNvPr>
              <p:cNvGrpSpPr/>
              <p:nvPr/>
            </p:nvGrpSpPr>
            <p:grpSpPr>
              <a:xfrm>
                <a:off x="6299230" y="2263615"/>
                <a:ext cx="19050" cy="252000"/>
                <a:chOff x="6145783" y="2317590"/>
                <a:chExt cx="19050" cy="252000"/>
              </a:xfrm>
            </p:grpSpPr>
            <p:cxnSp>
              <p:nvCxnSpPr>
                <p:cNvPr id="480" name="Straight Connector 479">
                  <a:extLst>
                    <a:ext uri="{FF2B5EF4-FFF2-40B4-BE49-F238E27FC236}">
                      <a16:creationId xmlns:a16="http://schemas.microsoft.com/office/drawing/2014/main" id="{25EB871F-DDCA-264F-8FB6-B6318CFE5B17}"/>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81" name="Straight Connector 480">
                  <a:extLst>
                    <a:ext uri="{FF2B5EF4-FFF2-40B4-BE49-F238E27FC236}">
                      <a16:creationId xmlns:a16="http://schemas.microsoft.com/office/drawing/2014/main" id="{7C592E43-5C4B-E148-8276-DC75E0ADAAB1}"/>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78" name="Oval 477">
                <a:extLst>
                  <a:ext uri="{FF2B5EF4-FFF2-40B4-BE49-F238E27FC236}">
                    <a16:creationId xmlns:a16="http://schemas.microsoft.com/office/drawing/2014/main" id="{78574BE3-3164-5C4F-91AD-FEDA28CF4EA5}"/>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79" name="Oval 478">
                <a:extLst>
                  <a:ext uri="{FF2B5EF4-FFF2-40B4-BE49-F238E27FC236}">
                    <a16:creationId xmlns:a16="http://schemas.microsoft.com/office/drawing/2014/main" id="{459984A6-E963-554C-8446-F41FBA002149}"/>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47" name="Group 446">
              <a:extLst>
                <a:ext uri="{FF2B5EF4-FFF2-40B4-BE49-F238E27FC236}">
                  <a16:creationId xmlns:a16="http://schemas.microsoft.com/office/drawing/2014/main" id="{395310E5-91D8-CB4F-BE8E-731DBAB34206}"/>
                </a:ext>
              </a:extLst>
            </p:cNvPr>
            <p:cNvGrpSpPr/>
            <p:nvPr/>
          </p:nvGrpSpPr>
          <p:grpSpPr>
            <a:xfrm>
              <a:off x="6846532" y="2638424"/>
              <a:ext cx="50179" cy="233009"/>
              <a:chOff x="6278256" y="2253578"/>
              <a:chExt cx="60998" cy="283248"/>
            </a:xfrm>
          </p:grpSpPr>
          <p:grpSp>
            <p:nvGrpSpPr>
              <p:cNvPr id="472" name="Group 471">
                <a:extLst>
                  <a:ext uri="{FF2B5EF4-FFF2-40B4-BE49-F238E27FC236}">
                    <a16:creationId xmlns:a16="http://schemas.microsoft.com/office/drawing/2014/main" id="{DE762772-6A69-A54B-B1DC-3F5A765D8D0C}"/>
                  </a:ext>
                </a:extLst>
              </p:cNvPr>
              <p:cNvGrpSpPr/>
              <p:nvPr/>
            </p:nvGrpSpPr>
            <p:grpSpPr>
              <a:xfrm>
                <a:off x="6299230" y="2263615"/>
                <a:ext cx="19050" cy="252000"/>
                <a:chOff x="6145783" y="2317590"/>
                <a:chExt cx="19050" cy="252000"/>
              </a:xfrm>
            </p:grpSpPr>
            <p:cxnSp>
              <p:nvCxnSpPr>
                <p:cNvPr id="475" name="Straight Connector 474">
                  <a:extLst>
                    <a:ext uri="{FF2B5EF4-FFF2-40B4-BE49-F238E27FC236}">
                      <a16:creationId xmlns:a16="http://schemas.microsoft.com/office/drawing/2014/main" id="{BB8A92FC-6F6A-2247-A50F-4CCEE84BC76F}"/>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76" name="Straight Connector 475">
                  <a:extLst>
                    <a:ext uri="{FF2B5EF4-FFF2-40B4-BE49-F238E27FC236}">
                      <a16:creationId xmlns:a16="http://schemas.microsoft.com/office/drawing/2014/main" id="{442B6F8D-E0DA-944B-8A30-CF6213829C45}"/>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73" name="Oval 472">
                <a:extLst>
                  <a:ext uri="{FF2B5EF4-FFF2-40B4-BE49-F238E27FC236}">
                    <a16:creationId xmlns:a16="http://schemas.microsoft.com/office/drawing/2014/main" id="{7C8793A9-9B5F-754F-B571-9FF38C3BBCAC}"/>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74" name="Oval 473">
                <a:extLst>
                  <a:ext uri="{FF2B5EF4-FFF2-40B4-BE49-F238E27FC236}">
                    <a16:creationId xmlns:a16="http://schemas.microsoft.com/office/drawing/2014/main" id="{C5D11D0A-7CCB-7D4D-ACEE-6788004586BB}"/>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48" name="Group 447">
              <a:extLst>
                <a:ext uri="{FF2B5EF4-FFF2-40B4-BE49-F238E27FC236}">
                  <a16:creationId xmlns:a16="http://schemas.microsoft.com/office/drawing/2014/main" id="{DBD5724D-A886-934C-A06A-AFD13596EC3C}"/>
                </a:ext>
              </a:extLst>
            </p:cNvPr>
            <p:cNvGrpSpPr/>
            <p:nvPr/>
          </p:nvGrpSpPr>
          <p:grpSpPr>
            <a:xfrm>
              <a:off x="6916181" y="2638424"/>
              <a:ext cx="50179" cy="233009"/>
              <a:chOff x="6278256" y="2253578"/>
              <a:chExt cx="60998" cy="283248"/>
            </a:xfrm>
          </p:grpSpPr>
          <p:grpSp>
            <p:nvGrpSpPr>
              <p:cNvPr id="467" name="Group 466">
                <a:extLst>
                  <a:ext uri="{FF2B5EF4-FFF2-40B4-BE49-F238E27FC236}">
                    <a16:creationId xmlns:a16="http://schemas.microsoft.com/office/drawing/2014/main" id="{C89AECCE-87DE-3E49-9A78-FB02231A9676}"/>
                  </a:ext>
                </a:extLst>
              </p:cNvPr>
              <p:cNvGrpSpPr/>
              <p:nvPr/>
            </p:nvGrpSpPr>
            <p:grpSpPr>
              <a:xfrm>
                <a:off x="6299230" y="2263615"/>
                <a:ext cx="19050" cy="252000"/>
                <a:chOff x="6145783" y="2317590"/>
                <a:chExt cx="19050" cy="252000"/>
              </a:xfrm>
            </p:grpSpPr>
            <p:cxnSp>
              <p:nvCxnSpPr>
                <p:cNvPr id="470" name="Straight Connector 469">
                  <a:extLst>
                    <a:ext uri="{FF2B5EF4-FFF2-40B4-BE49-F238E27FC236}">
                      <a16:creationId xmlns:a16="http://schemas.microsoft.com/office/drawing/2014/main" id="{FE6B9579-E6BD-C249-9C3D-F5F47DD35D18}"/>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71" name="Straight Connector 470">
                  <a:extLst>
                    <a:ext uri="{FF2B5EF4-FFF2-40B4-BE49-F238E27FC236}">
                      <a16:creationId xmlns:a16="http://schemas.microsoft.com/office/drawing/2014/main" id="{80C0DC84-5624-5C45-A6D9-08118A495AB4}"/>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68" name="Oval 467">
                <a:extLst>
                  <a:ext uri="{FF2B5EF4-FFF2-40B4-BE49-F238E27FC236}">
                    <a16:creationId xmlns:a16="http://schemas.microsoft.com/office/drawing/2014/main" id="{47141C9C-8130-5842-9116-42115E32B8B6}"/>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69" name="Oval 468">
                <a:extLst>
                  <a:ext uri="{FF2B5EF4-FFF2-40B4-BE49-F238E27FC236}">
                    <a16:creationId xmlns:a16="http://schemas.microsoft.com/office/drawing/2014/main" id="{3923DDC7-BBAD-BC4E-958F-89506F739941}"/>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49" name="Group 448">
              <a:extLst>
                <a:ext uri="{FF2B5EF4-FFF2-40B4-BE49-F238E27FC236}">
                  <a16:creationId xmlns:a16="http://schemas.microsoft.com/office/drawing/2014/main" id="{BFA5CD1C-765F-434F-B1FC-C72D378A3B8A}"/>
                </a:ext>
              </a:extLst>
            </p:cNvPr>
            <p:cNvGrpSpPr/>
            <p:nvPr/>
          </p:nvGrpSpPr>
          <p:grpSpPr>
            <a:xfrm>
              <a:off x="6985831" y="2638424"/>
              <a:ext cx="50179" cy="233009"/>
              <a:chOff x="6278256" y="2253578"/>
              <a:chExt cx="60998" cy="283248"/>
            </a:xfrm>
          </p:grpSpPr>
          <p:grpSp>
            <p:nvGrpSpPr>
              <p:cNvPr id="462" name="Group 461">
                <a:extLst>
                  <a:ext uri="{FF2B5EF4-FFF2-40B4-BE49-F238E27FC236}">
                    <a16:creationId xmlns:a16="http://schemas.microsoft.com/office/drawing/2014/main" id="{06534A0C-391E-0545-A52F-338CD7274C3C}"/>
                  </a:ext>
                </a:extLst>
              </p:cNvPr>
              <p:cNvGrpSpPr/>
              <p:nvPr/>
            </p:nvGrpSpPr>
            <p:grpSpPr>
              <a:xfrm>
                <a:off x="6299230" y="2263615"/>
                <a:ext cx="19050" cy="252000"/>
                <a:chOff x="6145783" y="2317590"/>
                <a:chExt cx="19050" cy="252000"/>
              </a:xfrm>
            </p:grpSpPr>
            <p:cxnSp>
              <p:nvCxnSpPr>
                <p:cNvPr id="465" name="Straight Connector 464">
                  <a:extLst>
                    <a:ext uri="{FF2B5EF4-FFF2-40B4-BE49-F238E27FC236}">
                      <a16:creationId xmlns:a16="http://schemas.microsoft.com/office/drawing/2014/main" id="{7BCEAB05-B4B4-364A-8B9D-695F45868E83}"/>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66" name="Straight Connector 465">
                  <a:extLst>
                    <a:ext uri="{FF2B5EF4-FFF2-40B4-BE49-F238E27FC236}">
                      <a16:creationId xmlns:a16="http://schemas.microsoft.com/office/drawing/2014/main" id="{EDFED053-AFDA-9C4B-9704-C0A0E10BD285}"/>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63" name="Oval 462">
                <a:extLst>
                  <a:ext uri="{FF2B5EF4-FFF2-40B4-BE49-F238E27FC236}">
                    <a16:creationId xmlns:a16="http://schemas.microsoft.com/office/drawing/2014/main" id="{675FB7A0-C3ED-A140-9B67-8B3A298419B7}"/>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64" name="Oval 463">
                <a:extLst>
                  <a:ext uri="{FF2B5EF4-FFF2-40B4-BE49-F238E27FC236}">
                    <a16:creationId xmlns:a16="http://schemas.microsoft.com/office/drawing/2014/main" id="{DFB139AB-78EA-3E47-9E80-400EF4815CE5}"/>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50" name="Group 449">
              <a:extLst>
                <a:ext uri="{FF2B5EF4-FFF2-40B4-BE49-F238E27FC236}">
                  <a16:creationId xmlns:a16="http://schemas.microsoft.com/office/drawing/2014/main" id="{53ABEEA3-C2C9-D74D-9BEE-6C26F48098FE}"/>
                </a:ext>
              </a:extLst>
            </p:cNvPr>
            <p:cNvGrpSpPr/>
            <p:nvPr/>
          </p:nvGrpSpPr>
          <p:grpSpPr>
            <a:xfrm>
              <a:off x="7055481" y="2638424"/>
              <a:ext cx="50179" cy="233009"/>
              <a:chOff x="6278256" y="2253578"/>
              <a:chExt cx="60998" cy="283248"/>
            </a:xfrm>
          </p:grpSpPr>
          <p:grpSp>
            <p:nvGrpSpPr>
              <p:cNvPr id="457" name="Group 456">
                <a:extLst>
                  <a:ext uri="{FF2B5EF4-FFF2-40B4-BE49-F238E27FC236}">
                    <a16:creationId xmlns:a16="http://schemas.microsoft.com/office/drawing/2014/main" id="{FCEE6804-4569-DD48-BFF7-519079F7DAF6}"/>
                  </a:ext>
                </a:extLst>
              </p:cNvPr>
              <p:cNvGrpSpPr/>
              <p:nvPr/>
            </p:nvGrpSpPr>
            <p:grpSpPr>
              <a:xfrm>
                <a:off x="6299230" y="2263615"/>
                <a:ext cx="19050" cy="252000"/>
                <a:chOff x="6145783" y="2317590"/>
                <a:chExt cx="19050" cy="252000"/>
              </a:xfrm>
            </p:grpSpPr>
            <p:cxnSp>
              <p:nvCxnSpPr>
                <p:cNvPr id="460" name="Straight Connector 459">
                  <a:extLst>
                    <a:ext uri="{FF2B5EF4-FFF2-40B4-BE49-F238E27FC236}">
                      <a16:creationId xmlns:a16="http://schemas.microsoft.com/office/drawing/2014/main" id="{3954262C-15F0-204C-B7F1-A6F9C1D24468}"/>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61" name="Straight Connector 460">
                  <a:extLst>
                    <a:ext uri="{FF2B5EF4-FFF2-40B4-BE49-F238E27FC236}">
                      <a16:creationId xmlns:a16="http://schemas.microsoft.com/office/drawing/2014/main" id="{A4286509-0ED3-D849-91DE-14D7FE9A7650}"/>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58" name="Oval 457">
                <a:extLst>
                  <a:ext uri="{FF2B5EF4-FFF2-40B4-BE49-F238E27FC236}">
                    <a16:creationId xmlns:a16="http://schemas.microsoft.com/office/drawing/2014/main" id="{8BF2388D-2130-C449-A106-C04FDA02447F}"/>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59" name="Oval 458">
                <a:extLst>
                  <a:ext uri="{FF2B5EF4-FFF2-40B4-BE49-F238E27FC236}">
                    <a16:creationId xmlns:a16="http://schemas.microsoft.com/office/drawing/2014/main" id="{BA81E419-4981-B847-97E0-BD1D29030406}"/>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51" name="Group 450">
              <a:extLst>
                <a:ext uri="{FF2B5EF4-FFF2-40B4-BE49-F238E27FC236}">
                  <a16:creationId xmlns:a16="http://schemas.microsoft.com/office/drawing/2014/main" id="{0199B6BE-610C-D14C-BC6C-F1AB91B8E186}"/>
                </a:ext>
              </a:extLst>
            </p:cNvPr>
            <p:cNvGrpSpPr/>
            <p:nvPr/>
          </p:nvGrpSpPr>
          <p:grpSpPr>
            <a:xfrm>
              <a:off x="7125129" y="2638424"/>
              <a:ext cx="50179" cy="233009"/>
              <a:chOff x="6278256" y="2253578"/>
              <a:chExt cx="60998" cy="283248"/>
            </a:xfrm>
          </p:grpSpPr>
          <p:grpSp>
            <p:nvGrpSpPr>
              <p:cNvPr id="452" name="Group 451">
                <a:extLst>
                  <a:ext uri="{FF2B5EF4-FFF2-40B4-BE49-F238E27FC236}">
                    <a16:creationId xmlns:a16="http://schemas.microsoft.com/office/drawing/2014/main" id="{C9DC4ABF-EBEE-2C4A-BBEB-545BCA278C1B}"/>
                  </a:ext>
                </a:extLst>
              </p:cNvPr>
              <p:cNvGrpSpPr/>
              <p:nvPr/>
            </p:nvGrpSpPr>
            <p:grpSpPr>
              <a:xfrm>
                <a:off x="6299230" y="2263615"/>
                <a:ext cx="19050" cy="252000"/>
                <a:chOff x="6145783" y="2317590"/>
                <a:chExt cx="19050" cy="252000"/>
              </a:xfrm>
            </p:grpSpPr>
            <p:cxnSp>
              <p:nvCxnSpPr>
                <p:cNvPr id="455" name="Straight Connector 454">
                  <a:extLst>
                    <a:ext uri="{FF2B5EF4-FFF2-40B4-BE49-F238E27FC236}">
                      <a16:creationId xmlns:a16="http://schemas.microsoft.com/office/drawing/2014/main" id="{8E8AA13F-A7EB-2847-BFF7-5E41AD1F0FAB}"/>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56" name="Straight Connector 455">
                  <a:extLst>
                    <a:ext uri="{FF2B5EF4-FFF2-40B4-BE49-F238E27FC236}">
                      <a16:creationId xmlns:a16="http://schemas.microsoft.com/office/drawing/2014/main" id="{9F8FCBEB-8A46-5A42-96A0-91D911A806EF}"/>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53" name="Oval 452">
                <a:extLst>
                  <a:ext uri="{FF2B5EF4-FFF2-40B4-BE49-F238E27FC236}">
                    <a16:creationId xmlns:a16="http://schemas.microsoft.com/office/drawing/2014/main" id="{9063CA0F-4F1A-2748-9CE1-35F1325F4AC9}"/>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54" name="Oval 453">
                <a:extLst>
                  <a:ext uri="{FF2B5EF4-FFF2-40B4-BE49-F238E27FC236}">
                    <a16:creationId xmlns:a16="http://schemas.microsoft.com/office/drawing/2014/main" id="{45B93EF6-BFB4-9B45-B9D3-0A13D5006498}"/>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487" name="Group 486">
            <a:extLst>
              <a:ext uri="{FF2B5EF4-FFF2-40B4-BE49-F238E27FC236}">
                <a16:creationId xmlns:a16="http://schemas.microsoft.com/office/drawing/2014/main" id="{1E176AA9-6E7F-5542-A7E7-2C49C4FF31E8}"/>
              </a:ext>
            </a:extLst>
          </p:cNvPr>
          <p:cNvGrpSpPr/>
          <p:nvPr/>
        </p:nvGrpSpPr>
        <p:grpSpPr>
          <a:xfrm>
            <a:off x="8155032" y="2638424"/>
            <a:ext cx="468076" cy="233009"/>
            <a:chOff x="6707232" y="2638424"/>
            <a:chExt cx="468076" cy="233009"/>
          </a:xfrm>
        </p:grpSpPr>
        <p:grpSp>
          <p:nvGrpSpPr>
            <p:cNvPr id="488" name="Group 487">
              <a:extLst>
                <a:ext uri="{FF2B5EF4-FFF2-40B4-BE49-F238E27FC236}">
                  <a16:creationId xmlns:a16="http://schemas.microsoft.com/office/drawing/2014/main" id="{0B8E7D7E-3931-F241-9736-45A2AD49D144}"/>
                </a:ext>
              </a:extLst>
            </p:cNvPr>
            <p:cNvGrpSpPr/>
            <p:nvPr/>
          </p:nvGrpSpPr>
          <p:grpSpPr>
            <a:xfrm>
              <a:off x="6707232" y="2638424"/>
              <a:ext cx="50179" cy="233009"/>
              <a:chOff x="6278256" y="2253578"/>
              <a:chExt cx="60998" cy="283248"/>
            </a:xfrm>
          </p:grpSpPr>
          <p:grpSp>
            <p:nvGrpSpPr>
              <p:cNvPr id="525" name="Group 524">
                <a:extLst>
                  <a:ext uri="{FF2B5EF4-FFF2-40B4-BE49-F238E27FC236}">
                    <a16:creationId xmlns:a16="http://schemas.microsoft.com/office/drawing/2014/main" id="{732A129E-91A4-114A-80D9-E4826D84C2D3}"/>
                  </a:ext>
                </a:extLst>
              </p:cNvPr>
              <p:cNvGrpSpPr/>
              <p:nvPr/>
            </p:nvGrpSpPr>
            <p:grpSpPr>
              <a:xfrm>
                <a:off x="6299230" y="2263615"/>
                <a:ext cx="19050" cy="252000"/>
                <a:chOff x="6145783" y="2317590"/>
                <a:chExt cx="19050" cy="252000"/>
              </a:xfrm>
            </p:grpSpPr>
            <p:cxnSp>
              <p:nvCxnSpPr>
                <p:cNvPr id="528" name="Straight Connector 527">
                  <a:extLst>
                    <a:ext uri="{FF2B5EF4-FFF2-40B4-BE49-F238E27FC236}">
                      <a16:creationId xmlns:a16="http://schemas.microsoft.com/office/drawing/2014/main" id="{6FE1382C-C238-B344-9C7A-01A6EEB8B0FE}"/>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529" name="Straight Connector 528">
                  <a:extLst>
                    <a:ext uri="{FF2B5EF4-FFF2-40B4-BE49-F238E27FC236}">
                      <a16:creationId xmlns:a16="http://schemas.microsoft.com/office/drawing/2014/main" id="{650212A7-396C-434E-92CA-772346935A34}"/>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526" name="Oval 525">
                <a:extLst>
                  <a:ext uri="{FF2B5EF4-FFF2-40B4-BE49-F238E27FC236}">
                    <a16:creationId xmlns:a16="http://schemas.microsoft.com/office/drawing/2014/main" id="{3BE511A9-A38A-194D-A1B5-5E391181E3D5}"/>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27" name="Oval 526">
                <a:extLst>
                  <a:ext uri="{FF2B5EF4-FFF2-40B4-BE49-F238E27FC236}">
                    <a16:creationId xmlns:a16="http://schemas.microsoft.com/office/drawing/2014/main" id="{6A9CEE2D-5E4E-D140-B043-EC817F878A86}"/>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89" name="Group 488">
              <a:extLst>
                <a:ext uri="{FF2B5EF4-FFF2-40B4-BE49-F238E27FC236}">
                  <a16:creationId xmlns:a16="http://schemas.microsoft.com/office/drawing/2014/main" id="{742B07CC-E8A4-1E4E-AE5D-F5F7DDD68812}"/>
                </a:ext>
              </a:extLst>
            </p:cNvPr>
            <p:cNvGrpSpPr/>
            <p:nvPr/>
          </p:nvGrpSpPr>
          <p:grpSpPr>
            <a:xfrm>
              <a:off x="6776882" y="2638424"/>
              <a:ext cx="50179" cy="233009"/>
              <a:chOff x="6278256" y="2253578"/>
              <a:chExt cx="60998" cy="283248"/>
            </a:xfrm>
          </p:grpSpPr>
          <p:grpSp>
            <p:nvGrpSpPr>
              <p:cNvPr id="520" name="Group 519">
                <a:extLst>
                  <a:ext uri="{FF2B5EF4-FFF2-40B4-BE49-F238E27FC236}">
                    <a16:creationId xmlns:a16="http://schemas.microsoft.com/office/drawing/2014/main" id="{B7E1A164-C358-E343-B41D-6BD92CB04A55}"/>
                  </a:ext>
                </a:extLst>
              </p:cNvPr>
              <p:cNvGrpSpPr/>
              <p:nvPr/>
            </p:nvGrpSpPr>
            <p:grpSpPr>
              <a:xfrm>
                <a:off x="6299230" y="2263615"/>
                <a:ext cx="19050" cy="252000"/>
                <a:chOff x="6145783" y="2317590"/>
                <a:chExt cx="19050" cy="252000"/>
              </a:xfrm>
            </p:grpSpPr>
            <p:cxnSp>
              <p:nvCxnSpPr>
                <p:cNvPr id="523" name="Straight Connector 522">
                  <a:extLst>
                    <a:ext uri="{FF2B5EF4-FFF2-40B4-BE49-F238E27FC236}">
                      <a16:creationId xmlns:a16="http://schemas.microsoft.com/office/drawing/2014/main" id="{11DF512F-41CE-B64C-9138-0F34319CD95A}"/>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524" name="Straight Connector 523">
                  <a:extLst>
                    <a:ext uri="{FF2B5EF4-FFF2-40B4-BE49-F238E27FC236}">
                      <a16:creationId xmlns:a16="http://schemas.microsoft.com/office/drawing/2014/main" id="{1D0EC32A-4FA9-D24A-8987-97BD13827224}"/>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521" name="Oval 520">
                <a:extLst>
                  <a:ext uri="{FF2B5EF4-FFF2-40B4-BE49-F238E27FC236}">
                    <a16:creationId xmlns:a16="http://schemas.microsoft.com/office/drawing/2014/main" id="{D46ED8CE-6AF0-4445-95C2-43E70530C7D4}"/>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22" name="Oval 521">
                <a:extLst>
                  <a:ext uri="{FF2B5EF4-FFF2-40B4-BE49-F238E27FC236}">
                    <a16:creationId xmlns:a16="http://schemas.microsoft.com/office/drawing/2014/main" id="{7DCC2682-08C6-F94F-BEE7-B86EB4E462A1}"/>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90" name="Group 489">
              <a:extLst>
                <a:ext uri="{FF2B5EF4-FFF2-40B4-BE49-F238E27FC236}">
                  <a16:creationId xmlns:a16="http://schemas.microsoft.com/office/drawing/2014/main" id="{9CBA27C5-8C2F-1F48-B15D-99F599B546D1}"/>
                </a:ext>
              </a:extLst>
            </p:cNvPr>
            <p:cNvGrpSpPr/>
            <p:nvPr/>
          </p:nvGrpSpPr>
          <p:grpSpPr>
            <a:xfrm>
              <a:off x="6846532" y="2638424"/>
              <a:ext cx="50179" cy="233009"/>
              <a:chOff x="6278256" y="2253578"/>
              <a:chExt cx="60998" cy="283248"/>
            </a:xfrm>
          </p:grpSpPr>
          <p:grpSp>
            <p:nvGrpSpPr>
              <p:cNvPr id="515" name="Group 514">
                <a:extLst>
                  <a:ext uri="{FF2B5EF4-FFF2-40B4-BE49-F238E27FC236}">
                    <a16:creationId xmlns:a16="http://schemas.microsoft.com/office/drawing/2014/main" id="{35CAF1A0-CA61-A54C-94F1-E434AA379DA8}"/>
                  </a:ext>
                </a:extLst>
              </p:cNvPr>
              <p:cNvGrpSpPr/>
              <p:nvPr/>
            </p:nvGrpSpPr>
            <p:grpSpPr>
              <a:xfrm>
                <a:off x="6299230" y="2263615"/>
                <a:ext cx="19050" cy="252000"/>
                <a:chOff x="6145783" y="2317590"/>
                <a:chExt cx="19050" cy="252000"/>
              </a:xfrm>
            </p:grpSpPr>
            <p:cxnSp>
              <p:nvCxnSpPr>
                <p:cNvPr id="518" name="Straight Connector 517">
                  <a:extLst>
                    <a:ext uri="{FF2B5EF4-FFF2-40B4-BE49-F238E27FC236}">
                      <a16:creationId xmlns:a16="http://schemas.microsoft.com/office/drawing/2014/main" id="{FBAF71D5-5589-CF44-A3F6-BD45A01FAD35}"/>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E7D52152-037B-764B-AD36-CEC87D32C481}"/>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516" name="Oval 515">
                <a:extLst>
                  <a:ext uri="{FF2B5EF4-FFF2-40B4-BE49-F238E27FC236}">
                    <a16:creationId xmlns:a16="http://schemas.microsoft.com/office/drawing/2014/main" id="{22072E1F-EABB-F842-93D7-44C0469D9929}"/>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17" name="Oval 516">
                <a:extLst>
                  <a:ext uri="{FF2B5EF4-FFF2-40B4-BE49-F238E27FC236}">
                    <a16:creationId xmlns:a16="http://schemas.microsoft.com/office/drawing/2014/main" id="{DEA4FDEE-79A7-A540-8D5D-8D5755EA15BD}"/>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91" name="Group 490">
              <a:extLst>
                <a:ext uri="{FF2B5EF4-FFF2-40B4-BE49-F238E27FC236}">
                  <a16:creationId xmlns:a16="http://schemas.microsoft.com/office/drawing/2014/main" id="{911699EE-70D5-4141-AD3B-A45882F1CC6F}"/>
                </a:ext>
              </a:extLst>
            </p:cNvPr>
            <p:cNvGrpSpPr/>
            <p:nvPr/>
          </p:nvGrpSpPr>
          <p:grpSpPr>
            <a:xfrm>
              <a:off x="6916181" y="2638424"/>
              <a:ext cx="50179" cy="233009"/>
              <a:chOff x="6278256" y="2253578"/>
              <a:chExt cx="60998" cy="283248"/>
            </a:xfrm>
          </p:grpSpPr>
          <p:grpSp>
            <p:nvGrpSpPr>
              <p:cNvPr id="510" name="Group 509">
                <a:extLst>
                  <a:ext uri="{FF2B5EF4-FFF2-40B4-BE49-F238E27FC236}">
                    <a16:creationId xmlns:a16="http://schemas.microsoft.com/office/drawing/2014/main" id="{B5A546FF-CAF6-9D47-B91B-8BA08ED548F3}"/>
                  </a:ext>
                </a:extLst>
              </p:cNvPr>
              <p:cNvGrpSpPr/>
              <p:nvPr/>
            </p:nvGrpSpPr>
            <p:grpSpPr>
              <a:xfrm>
                <a:off x="6299230" y="2263615"/>
                <a:ext cx="19050" cy="252000"/>
                <a:chOff x="6145783" y="2317590"/>
                <a:chExt cx="19050" cy="252000"/>
              </a:xfrm>
            </p:grpSpPr>
            <p:cxnSp>
              <p:nvCxnSpPr>
                <p:cNvPr id="513" name="Straight Connector 512">
                  <a:extLst>
                    <a:ext uri="{FF2B5EF4-FFF2-40B4-BE49-F238E27FC236}">
                      <a16:creationId xmlns:a16="http://schemas.microsoft.com/office/drawing/2014/main" id="{7D72C050-8542-7B49-809C-3D0C0860CACE}"/>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40B83702-67D8-CE4E-8B35-37CAE1517936}"/>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511" name="Oval 510">
                <a:extLst>
                  <a:ext uri="{FF2B5EF4-FFF2-40B4-BE49-F238E27FC236}">
                    <a16:creationId xmlns:a16="http://schemas.microsoft.com/office/drawing/2014/main" id="{02E975D7-6F78-5A4C-8B4B-1D3544AB9965}"/>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12" name="Oval 511">
                <a:extLst>
                  <a:ext uri="{FF2B5EF4-FFF2-40B4-BE49-F238E27FC236}">
                    <a16:creationId xmlns:a16="http://schemas.microsoft.com/office/drawing/2014/main" id="{443D8BDF-A133-E747-9344-2C68D6E996FC}"/>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92" name="Group 491">
              <a:extLst>
                <a:ext uri="{FF2B5EF4-FFF2-40B4-BE49-F238E27FC236}">
                  <a16:creationId xmlns:a16="http://schemas.microsoft.com/office/drawing/2014/main" id="{672DC30F-4A61-9840-80FB-DA8887ADDE8A}"/>
                </a:ext>
              </a:extLst>
            </p:cNvPr>
            <p:cNvGrpSpPr/>
            <p:nvPr/>
          </p:nvGrpSpPr>
          <p:grpSpPr>
            <a:xfrm>
              <a:off x="6985831" y="2638424"/>
              <a:ext cx="50179" cy="233009"/>
              <a:chOff x="6278256" y="2253578"/>
              <a:chExt cx="60998" cy="283248"/>
            </a:xfrm>
          </p:grpSpPr>
          <p:grpSp>
            <p:nvGrpSpPr>
              <p:cNvPr id="505" name="Group 504">
                <a:extLst>
                  <a:ext uri="{FF2B5EF4-FFF2-40B4-BE49-F238E27FC236}">
                    <a16:creationId xmlns:a16="http://schemas.microsoft.com/office/drawing/2014/main" id="{DF34A545-C73F-6947-B854-C1E82B71AD6A}"/>
                  </a:ext>
                </a:extLst>
              </p:cNvPr>
              <p:cNvGrpSpPr/>
              <p:nvPr/>
            </p:nvGrpSpPr>
            <p:grpSpPr>
              <a:xfrm>
                <a:off x="6299230" y="2263615"/>
                <a:ext cx="19050" cy="252000"/>
                <a:chOff x="6145783" y="2317590"/>
                <a:chExt cx="19050" cy="252000"/>
              </a:xfrm>
            </p:grpSpPr>
            <p:cxnSp>
              <p:nvCxnSpPr>
                <p:cNvPr id="508" name="Straight Connector 507">
                  <a:extLst>
                    <a:ext uri="{FF2B5EF4-FFF2-40B4-BE49-F238E27FC236}">
                      <a16:creationId xmlns:a16="http://schemas.microsoft.com/office/drawing/2014/main" id="{42FE765E-9423-194C-94D1-2706BEE96D6C}"/>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509" name="Straight Connector 508">
                  <a:extLst>
                    <a:ext uri="{FF2B5EF4-FFF2-40B4-BE49-F238E27FC236}">
                      <a16:creationId xmlns:a16="http://schemas.microsoft.com/office/drawing/2014/main" id="{1AAD255F-2F21-5446-AF94-54FEA6D81B40}"/>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506" name="Oval 505">
                <a:extLst>
                  <a:ext uri="{FF2B5EF4-FFF2-40B4-BE49-F238E27FC236}">
                    <a16:creationId xmlns:a16="http://schemas.microsoft.com/office/drawing/2014/main" id="{E2D7AA62-330F-CB4A-AF27-120887F0A1C2}"/>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07" name="Oval 506">
                <a:extLst>
                  <a:ext uri="{FF2B5EF4-FFF2-40B4-BE49-F238E27FC236}">
                    <a16:creationId xmlns:a16="http://schemas.microsoft.com/office/drawing/2014/main" id="{3559C3F4-351B-554A-90A1-56A1DDE171EF}"/>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93" name="Group 492">
              <a:extLst>
                <a:ext uri="{FF2B5EF4-FFF2-40B4-BE49-F238E27FC236}">
                  <a16:creationId xmlns:a16="http://schemas.microsoft.com/office/drawing/2014/main" id="{35D9DD1B-90BC-4E47-ACDB-6E5254084F24}"/>
                </a:ext>
              </a:extLst>
            </p:cNvPr>
            <p:cNvGrpSpPr/>
            <p:nvPr/>
          </p:nvGrpSpPr>
          <p:grpSpPr>
            <a:xfrm>
              <a:off x="7055481" y="2638424"/>
              <a:ext cx="50179" cy="233009"/>
              <a:chOff x="6278256" y="2253578"/>
              <a:chExt cx="60998" cy="283248"/>
            </a:xfrm>
          </p:grpSpPr>
          <p:grpSp>
            <p:nvGrpSpPr>
              <p:cNvPr id="500" name="Group 499">
                <a:extLst>
                  <a:ext uri="{FF2B5EF4-FFF2-40B4-BE49-F238E27FC236}">
                    <a16:creationId xmlns:a16="http://schemas.microsoft.com/office/drawing/2014/main" id="{448E0CCD-E9F7-6C48-99A2-4D6B01F4598F}"/>
                  </a:ext>
                </a:extLst>
              </p:cNvPr>
              <p:cNvGrpSpPr/>
              <p:nvPr/>
            </p:nvGrpSpPr>
            <p:grpSpPr>
              <a:xfrm>
                <a:off x="6299230" y="2263615"/>
                <a:ext cx="19050" cy="252000"/>
                <a:chOff x="6145783" y="2317590"/>
                <a:chExt cx="19050" cy="252000"/>
              </a:xfrm>
            </p:grpSpPr>
            <p:cxnSp>
              <p:nvCxnSpPr>
                <p:cNvPr id="503" name="Straight Connector 502">
                  <a:extLst>
                    <a:ext uri="{FF2B5EF4-FFF2-40B4-BE49-F238E27FC236}">
                      <a16:creationId xmlns:a16="http://schemas.microsoft.com/office/drawing/2014/main" id="{E54F3839-F18A-EE46-B6C6-81A9E5AE944A}"/>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504" name="Straight Connector 503">
                  <a:extLst>
                    <a:ext uri="{FF2B5EF4-FFF2-40B4-BE49-F238E27FC236}">
                      <a16:creationId xmlns:a16="http://schemas.microsoft.com/office/drawing/2014/main" id="{804FDD86-43CF-4646-8466-9579D7776E0B}"/>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501" name="Oval 500">
                <a:extLst>
                  <a:ext uri="{FF2B5EF4-FFF2-40B4-BE49-F238E27FC236}">
                    <a16:creationId xmlns:a16="http://schemas.microsoft.com/office/drawing/2014/main" id="{84AF7959-C626-644C-84B6-491DFB127ED1}"/>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502" name="Oval 501">
                <a:extLst>
                  <a:ext uri="{FF2B5EF4-FFF2-40B4-BE49-F238E27FC236}">
                    <a16:creationId xmlns:a16="http://schemas.microsoft.com/office/drawing/2014/main" id="{4864962C-C42A-6042-BB18-3F35F1D254B5}"/>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494" name="Group 493">
              <a:extLst>
                <a:ext uri="{FF2B5EF4-FFF2-40B4-BE49-F238E27FC236}">
                  <a16:creationId xmlns:a16="http://schemas.microsoft.com/office/drawing/2014/main" id="{E3ABA775-EE23-5646-9D0C-7D85330D32C9}"/>
                </a:ext>
              </a:extLst>
            </p:cNvPr>
            <p:cNvGrpSpPr/>
            <p:nvPr/>
          </p:nvGrpSpPr>
          <p:grpSpPr>
            <a:xfrm>
              <a:off x="7125129" y="2638424"/>
              <a:ext cx="50179" cy="233009"/>
              <a:chOff x="6278256" y="2253578"/>
              <a:chExt cx="60998" cy="283248"/>
            </a:xfrm>
          </p:grpSpPr>
          <p:grpSp>
            <p:nvGrpSpPr>
              <p:cNvPr id="495" name="Group 494">
                <a:extLst>
                  <a:ext uri="{FF2B5EF4-FFF2-40B4-BE49-F238E27FC236}">
                    <a16:creationId xmlns:a16="http://schemas.microsoft.com/office/drawing/2014/main" id="{FA70EB86-2B2F-4F45-B6B2-B7DB4E8E70F9}"/>
                  </a:ext>
                </a:extLst>
              </p:cNvPr>
              <p:cNvGrpSpPr/>
              <p:nvPr/>
            </p:nvGrpSpPr>
            <p:grpSpPr>
              <a:xfrm>
                <a:off x="6299230" y="2263615"/>
                <a:ext cx="19050" cy="252000"/>
                <a:chOff x="6145783" y="2317590"/>
                <a:chExt cx="19050" cy="252000"/>
              </a:xfrm>
            </p:grpSpPr>
            <p:cxnSp>
              <p:nvCxnSpPr>
                <p:cNvPr id="498" name="Straight Connector 497">
                  <a:extLst>
                    <a:ext uri="{FF2B5EF4-FFF2-40B4-BE49-F238E27FC236}">
                      <a16:creationId xmlns:a16="http://schemas.microsoft.com/office/drawing/2014/main" id="{9E73D5AF-3EBE-F848-9CB8-48D75A743A1E}"/>
                    </a:ext>
                  </a:extLst>
                </p:cNvPr>
                <p:cNvCxnSpPr>
                  <a:cxnSpLocks/>
                </p:cNvCxnSpPr>
                <p:nvPr/>
              </p:nvCxnSpPr>
              <p:spPr>
                <a:xfrm>
                  <a:off x="614578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cxnSp>
              <p:nvCxnSpPr>
                <p:cNvPr id="499" name="Straight Connector 498">
                  <a:extLst>
                    <a:ext uri="{FF2B5EF4-FFF2-40B4-BE49-F238E27FC236}">
                      <a16:creationId xmlns:a16="http://schemas.microsoft.com/office/drawing/2014/main" id="{339FE19C-B3C2-EB41-AB42-9A61D8DD23D9}"/>
                    </a:ext>
                  </a:extLst>
                </p:cNvPr>
                <p:cNvCxnSpPr>
                  <a:cxnSpLocks/>
                </p:cNvCxnSpPr>
                <p:nvPr/>
              </p:nvCxnSpPr>
              <p:spPr>
                <a:xfrm>
                  <a:off x="6164833" y="2317590"/>
                  <a:ext cx="0" cy="252000"/>
                </a:xfrm>
                <a:prstGeom prst="line">
                  <a:avLst/>
                </a:prstGeom>
                <a:ln w="9525">
                  <a:solidFill>
                    <a:schemeClr val="accent6"/>
                  </a:solidFill>
                  <a:tailEnd type="none"/>
                </a:ln>
                <a:effectLst/>
              </p:spPr>
              <p:style>
                <a:lnRef idx="2">
                  <a:schemeClr val="accent1"/>
                </a:lnRef>
                <a:fillRef idx="0">
                  <a:schemeClr val="accent1"/>
                </a:fillRef>
                <a:effectRef idx="1">
                  <a:schemeClr val="accent1"/>
                </a:effectRef>
                <a:fontRef idx="minor">
                  <a:schemeClr val="tx1"/>
                </a:fontRef>
              </p:style>
            </p:cxnSp>
          </p:grpSp>
          <p:sp>
            <p:nvSpPr>
              <p:cNvPr id="496" name="Oval 495">
                <a:extLst>
                  <a:ext uri="{FF2B5EF4-FFF2-40B4-BE49-F238E27FC236}">
                    <a16:creationId xmlns:a16="http://schemas.microsoft.com/office/drawing/2014/main" id="{63BFA6B1-4BD4-DF47-A461-B25321797ABE}"/>
                  </a:ext>
                </a:extLst>
              </p:cNvPr>
              <p:cNvSpPr/>
              <p:nvPr/>
            </p:nvSpPr>
            <p:spPr>
              <a:xfrm>
                <a:off x="6278256" y="247582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497" name="Oval 496">
                <a:extLst>
                  <a:ext uri="{FF2B5EF4-FFF2-40B4-BE49-F238E27FC236}">
                    <a16:creationId xmlns:a16="http://schemas.microsoft.com/office/drawing/2014/main" id="{D3F7C452-F5E4-FA45-B601-E7B7D1E28886}"/>
                  </a:ext>
                </a:extLst>
              </p:cNvPr>
              <p:cNvSpPr/>
              <p:nvPr/>
            </p:nvSpPr>
            <p:spPr>
              <a:xfrm>
                <a:off x="6278256" y="2253578"/>
                <a:ext cx="60998" cy="60998"/>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sp>
        <p:nvSpPr>
          <p:cNvPr id="97" name="Block Arc 96">
            <a:extLst>
              <a:ext uri="{FF2B5EF4-FFF2-40B4-BE49-F238E27FC236}">
                <a16:creationId xmlns:a16="http://schemas.microsoft.com/office/drawing/2014/main" id="{B0D86EF4-6EA6-6249-8CF4-60624E173510}"/>
              </a:ext>
            </a:extLst>
          </p:cNvPr>
          <p:cNvSpPr/>
          <p:nvPr/>
        </p:nvSpPr>
        <p:spPr>
          <a:xfrm flipV="1">
            <a:off x="7350620" y="1777997"/>
            <a:ext cx="472579" cy="581027"/>
          </a:xfrm>
          <a:prstGeom prst="blockArc">
            <a:avLst>
              <a:gd name="adj1" fmla="val 10800000"/>
              <a:gd name="adj2" fmla="val 21555464"/>
              <a:gd name="adj3" fmla="val 17523"/>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30" name="Rounded Rectangle 529">
            <a:extLst>
              <a:ext uri="{FF2B5EF4-FFF2-40B4-BE49-F238E27FC236}">
                <a16:creationId xmlns:a16="http://schemas.microsoft.com/office/drawing/2014/main" id="{477D817A-2862-7746-89DE-815D662E7D35}"/>
              </a:ext>
            </a:extLst>
          </p:cNvPr>
          <p:cNvSpPr/>
          <p:nvPr/>
        </p:nvSpPr>
        <p:spPr>
          <a:xfrm>
            <a:off x="7536184" y="2327274"/>
            <a:ext cx="101451" cy="1698625"/>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08" name="Rounded Rectangle 107">
            <a:extLst>
              <a:ext uri="{FF2B5EF4-FFF2-40B4-BE49-F238E27FC236}">
                <a16:creationId xmlns:a16="http://schemas.microsoft.com/office/drawing/2014/main" id="{5ED7AED4-E740-8D4A-8DDE-49C8DD9BFAF6}"/>
              </a:ext>
            </a:extLst>
          </p:cNvPr>
          <p:cNvSpPr/>
          <p:nvPr/>
        </p:nvSpPr>
        <p:spPr>
          <a:xfrm>
            <a:off x="7478897" y="3114675"/>
            <a:ext cx="216024" cy="460786"/>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31" name="Block Arc 530">
            <a:extLst>
              <a:ext uri="{FF2B5EF4-FFF2-40B4-BE49-F238E27FC236}">
                <a16:creationId xmlns:a16="http://schemas.microsoft.com/office/drawing/2014/main" id="{C9566C5B-020E-0D4C-B516-0A0CE14AD351}"/>
              </a:ext>
            </a:extLst>
          </p:cNvPr>
          <p:cNvSpPr/>
          <p:nvPr/>
        </p:nvSpPr>
        <p:spPr>
          <a:xfrm flipV="1">
            <a:off x="7855445" y="1777997"/>
            <a:ext cx="472579" cy="581027"/>
          </a:xfrm>
          <a:prstGeom prst="blockArc">
            <a:avLst>
              <a:gd name="adj1" fmla="val 10800000"/>
              <a:gd name="adj2" fmla="val 21555464"/>
              <a:gd name="adj3" fmla="val 17523"/>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32" name="Rounded Rectangle 531">
            <a:extLst>
              <a:ext uri="{FF2B5EF4-FFF2-40B4-BE49-F238E27FC236}">
                <a16:creationId xmlns:a16="http://schemas.microsoft.com/office/drawing/2014/main" id="{3A4298BF-43E3-CA4C-8A4F-0ACA7A4B085F}"/>
              </a:ext>
            </a:extLst>
          </p:cNvPr>
          <p:cNvSpPr/>
          <p:nvPr/>
        </p:nvSpPr>
        <p:spPr>
          <a:xfrm>
            <a:off x="8041009" y="2327274"/>
            <a:ext cx="101451" cy="1698625"/>
          </a:xfrm>
          <a:prstGeom prst="round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33" name="Rounded Rectangle 532">
            <a:extLst>
              <a:ext uri="{FF2B5EF4-FFF2-40B4-BE49-F238E27FC236}">
                <a16:creationId xmlns:a16="http://schemas.microsoft.com/office/drawing/2014/main" id="{283C7E1A-32E3-9241-924E-AA89276E4D62}"/>
              </a:ext>
            </a:extLst>
          </p:cNvPr>
          <p:cNvSpPr/>
          <p:nvPr/>
        </p:nvSpPr>
        <p:spPr>
          <a:xfrm>
            <a:off x="7983722" y="3114675"/>
            <a:ext cx="216024" cy="460786"/>
          </a:xfrm>
          <a:prstGeom prst="round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121" name="Graphic 120">
            <a:extLst>
              <a:ext uri="{FF2B5EF4-FFF2-40B4-BE49-F238E27FC236}">
                <a16:creationId xmlns:a16="http://schemas.microsoft.com/office/drawing/2014/main" id="{F60371B4-CFF0-BA44-9C0A-AE7BB9532816}"/>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508592" y="1329451"/>
            <a:ext cx="674849" cy="762873"/>
          </a:xfrm>
          <a:prstGeom prst="rect">
            <a:avLst/>
          </a:prstGeom>
        </p:spPr>
      </p:pic>
      <p:pic>
        <p:nvPicPr>
          <p:cNvPr id="534" name="Graphic 533">
            <a:extLst>
              <a:ext uri="{FF2B5EF4-FFF2-40B4-BE49-F238E27FC236}">
                <a16:creationId xmlns:a16="http://schemas.microsoft.com/office/drawing/2014/main" id="{58E43084-6900-4341-80BD-D479C91A72E5}"/>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20309083">
            <a:off x="9352886" y="1582575"/>
            <a:ext cx="270653" cy="305956"/>
          </a:xfrm>
          <a:prstGeom prst="rect">
            <a:avLst/>
          </a:prstGeom>
        </p:spPr>
      </p:pic>
      <p:grpSp>
        <p:nvGrpSpPr>
          <p:cNvPr id="537" name="Group 536">
            <a:extLst>
              <a:ext uri="{FF2B5EF4-FFF2-40B4-BE49-F238E27FC236}">
                <a16:creationId xmlns:a16="http://schemas.microsoft.com/office/drawing/2014/main" id="{9D39C314-AEBA-0C42-B367-1F82CCDAFFE6}"/>
              </a:ext>
            </a:extLst>
          </p:cNvPr>
          <p:cNvGrpSpPr/>
          <p:nvPr/>
        </p:nvGrpSpPr>
        <p:grpSpPr>
          <a:xfrm rot="1210960">
            <a:off x="9344867" y="1831974"/>
            <a:ext cx="126157" cy="262299"/>
            <a:chOff x="9408367" y="1866900"/>
            <a:chExt cx="126157" cy="262299"/>
          </a:xfrm>
        </p:grpSpPr>
        <p:sp>
          <p:nvSpPr>
            <p:cNvPr id="535" name="Block Arc 534">
              <a:extLst>
                <a:ext uri="{FF2B5EF4-FFF2-40B4-BE49-F238E27FC236}">
                  <a16:creationId xmlns:a16="http://schemas.microsoft.com/office/drawing/2014/main" id="{AC6053C9-CB21-984B-A200-E6849241F8C2}"/>
                </a:ext>
              </a:extLst>
            </p:cNvPr>
            <p:cNvSpPr/>
            <p:nvPr/>
          </p:nvSpPr>
          <p:spPr>
            <a:xfrm flipV="1">
              <a:off x="9408367" y="1866900"/>
              <a:ext cx="126157" cy="124064"/>
            </a:xfrm>
            <a:prstGeom prst="blockArc">
              <a:avLst>
                <a:gd name="adj1" fmla="val 10800000"/>
                <a:gd name="adj2" fmla="val 21555464"/>
                <a:gd name="adj3" fmla="val 17523"/>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36" name="Rounded Rectangle 535">
              <a:extLst>
                <a:ext uri="{FF2B5EF4-FFF2-40B4-BE49-F238E27FC236}">
                  <a16:creationId xmlns:a16="http://schemas.microsoft.com/office/drawing/2014/main" id="{9485D608-8DCD-AE49-8ECF-56470B79B470}"/>
                </a:ext>
              </a:extLst>
            </p:cNvPr>
            <p:cNvSpPr/>
            <p:nvPr/>
          </p:nvSpPr>
          <p:spPr>
            <a:xfrm>
              <a:off x="9457904" y="1985199"/>
              <a:ext cx="27083" cy="144000"/>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47" name="Freeform 46">
            <a:extLst>
              <a:ext uri="{FF2B5EF4-FFF2-40B4-BE49-F238E27FC236}">
                <a16:creationId xmlns:a16="http://schemas.microsoft.com/office/drawing/2014/main" id="{685DC0F3-9212-D048-B30E-737662F395F3}"/>
              </a:ext>
            </a:extLst>
          </p:cNvPr>
          <p:cNvSpPr/>
          <p:nvPr/>
        </p:nvSpPr>
        <p:spPr>
          <a:xfrm>
            <a:off x="9248353" y="1985747"/>
            <a:ext cx="281922" cy="293684"/>
          </a:xfrm>
          <a:custGeom>
            <a:avLst/>
            <a:gdLst>
              <a:gd name="connsiteX0" fmla="*/ 166903 w 281922"/>
              <a:gd name="connsiteY0" fmla="*/ 3658 h 293684"/>
              <a:gd name="connsiteX1" fmla="*/ 65303 w 281922"/>
              <a:gd name="connsiteY1" fmla="*/ 19533 h 293684"/>
              <a:gd name="connsiteX2" fmla="*/ 17678 w 281922"/>
              <a:gd name="connsiteY2" fmla="*/ 102083 h 293684"/>
              <a:gd name="connsiteX3" fmla="*/ 1803 w 281922"/>
              <a:gd name="connsiteY3" fmla="*/ 229083 h 293684"/>
              <a:gd name="connsiteX4" fmla="*/ 55778 w 281922"/>
              <a:gd name="connsiteY4" fmla="*/ 279883 h 293684"/>
              <a:gd name="connsiteX5" fmla="*/ 141503 w 281922"/>
              <a:gd name="connsiteY5" fmla="*/ 289408 h 293684"/>
              <a:gd name="connsiteX6" fmla="*/ 243103 w 281922"/>
              <a:gd name="connsiteY6" fmla="*/ 219558 h 293684"/>
              <a:gd name="connsiteX7" fmla="*/ 281203 w 281922"/>
              <a:gd name="connsiteY7" fmla="*/ 73508 h 293684"/>
              <a:gd name="connsiteX8" fmla="*/ 166903 w 281922"/>
              <a:gd name="connsiteY8" fmla="*/ 3658 h 2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 h="293684">
                <a:moveTo>
                  <a:pt x="166903" y="3658"/>
                </a:moveTo>
                <a:cubicBezTo>
                  <a:pt x="130920" y="-5338"/>
                  <a:pt x="90174" y="3129"/>
                  <a:pt x="65303" y="19533"/>
                </a:cubicBezTo>
                <a:cubicBezTo>
                  <a:pt x="40432" y="35937"/>
                  <a:pt x="28261" y="67158"/>
                  <a:pt x="17678" y="102083"/>
                </a:cubicBezTo>
                <a:cubicBezTo>
                  <a:pt x="7095" y="137008"/>
                  <a:pt x="-4547" y="199450"/>
                  <a:pt x="1803" y="229083"/>
                </a:cubicBezTo>
                <a:cubicBezTo>
                  <a:pt x="8153" y="258716"/>
                  <a:pt x="32495" y="269829"/>
                  <a:pt x="55778" y="279883"/>
                </a:cubicBezTo>
                <a:cubicBezTo>
                  <a:pt x="79061" y="289937"/>
                  <a:pt x="110282" y="299462"/>
                  <a:pt x="141503" y="289408"/>
                </a:cubicBezTo>
                <a:cubicBezTo>
                  <a:pt x="172724" y="279354"/>
                  <a:pt x="219820" y="255541"/>
                  <a:pt x="243103" y="219558"/>
                </a:cubicBezTo>
                <a:cubicBezTo>
                  <a:pt x="266386" y="183575"/>
                  <a:pt x="285965" y="107904"/>
                  <a:pt x="281203" y="73508"/>
                </a:cubicBezTo>
                <a:cubicBezTo>
                  <a:pt x="276441" y="39112"/>
                  <a:pt x="202886" y="12654"/>
                  <a:pt x="166903" y="3658"/>
                </a:cubicBezTo>
                <a:close/>
              </a:path>
            </a:pathLst>
          </a:custGeom>
          <a:gradFill flip="none" rotWithShape="1">
            <a:gsLst>
              <a:gs pos="0">
                <a:schemeClr val="tx2">
                  <a:lumMod val="20000"/>
                  <a:lumOff val="80000"/>
                </a:schemeClr>
              </a:gs>
              <a:gs pos="100000">
                <a:schemeClr val="tx2"/>
              </a:gs>
            </a:gsLst>
            <a:path path="circle">
              <a:fillToRect l="50000" t="50000" r="50000" b="50000"/>
            </a:path>
            <a:tileRect/>
          </a:gradFill>
          <a:ln>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9" name="Freeform 48">
            <a:extLst>
              <a:ext uri="{FF2B5EF4-FFF2-40B4-BE49-F238E27FC236}">
                <a16:creationId xmlns:a16="http://schemas.microsoft.com/office/drawing/2014/main" id="{6EE51F93-73D5-8D45-8921-88553EA97228}"/>
              </a:ext>
            </a:extLst>
          </p:cNvPr>
          <p:cNvSpPr/>
          <p:nvPr/>
        </p:nvSpPr>
        <p:spPr>
          <a:xfrm>
            <a:off x="9300214" y="2099459"/>
            <a:ext cx="101033" cy="96650"/>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2">
                  <a:lumMod val="60000"/>
                  <a:lumOff val="40000"/>
                </a:schemeClr>
              </a:gs>
              <a:gs pos="100000">
                <a:schemeClr val="accent1"/>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538" name="Group 537">
            <a:extLst>
              <a:ext uri="{FF2B5EF4-FFF2-40B4-BE49-F238E27FC236}">
                <a16:creationId xmlns:a16="http://schemas.microsoft.com/office/drawing/2014/main" id="{2212C7DE-0F28-EB47-AC07-CC4D7B4767FB}"/>
              </a:ext>
            </a:extLst>
          </p:cNvPr>
          <p:cNvGrpSpPr/>
          <p:nvPr/>
        </p:nvGrpSpPr>
        <p:grpSpPr>
          <a:xfrm rot="281884">
            <a:off x="9792540" y="1781175"/>
            <a:ext cx="126157" cy="262299"/>
            <a:chOff x="9408367" y="1866900"/>
            <a:chExt cx="126157" cy="262299"/>
          </a:xfrm>
          <a:solidFill>
            <a:schemeClr val="accent1"/>
          </a:solidFill>
        </p:grpSpPr>
        <p:sp>
          <p:nvSpPr>
            <p:cNvPr id="539" name="Block Arc 538">
              <a:extLst>
                <a:ext uri="{FF2B5EF4-FFF2-40B4-BE49-F238E27FC236}">
                  <a16:creationId xmlns:a16="http://schemas.microsoft.com/office/drawing/2014/main" id="{23789AC6-2F94-A843-8898-0CC96075702D}"/>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40" name="Rounded Rectangle 539">
              <a:extLst>
                <a:ext uri="{FF2B5EF4-FFF2-40B4-BE49-F238E27FC236}">
                  <a16:creationId xmlns:a16="http://schemas.microsoft.com/office/drawing/2014/main" id="{4E25B1D3-2027-124E-BCCF-CB24B6DE48B1}"/>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258" name="Freeform 257">
            <a:extLst>
              <a:ext uri="{FF2B5EF4-FFF2-40B4-BE49-F238E27FC236}">
                <a16:creationId xmlns:a16="http://schemas.microsoft.com/office/drawing/2014/main" id="{18118686-A70D-0545-95C1-6447BAAF56A4}"/>
              </a:ext>
            </a:extLst>
          </p:cNvPr>
          <p:cNvSpPr/>
          <p:nvPr/>
        </p:nvSpPr>
        <p:spPr>
          <a:xfrm rot="17559218">
            <a:off x="9724603" y="1934947"/>
            <a:ext cx="281922" cy="293684"/>
          </a:xfrm>
          <a:custGeom>
            <a:avLst/>
            <a:gdLst>
              <a:gd name="connsiteX0" fmla="*/ 166903 w 281922"/>
              <a:gd name="connsiteY0" fmla="*/ 3658 h 293684"/>
              <a:gd name="connsiteX1" fmla="*/ 65303 w 281922"/>
              <a:gd name="connsiteY1" fmla="*/ 19533 h 293684"/>
              <a:gd name="connsiteX2" fmla="*/ 17678 w 281922"/>
              <a:gd name="connsiteY2" fmla="*/ 102083 h 293684"/>
              <a:gd name="connsiteX3" fmla="*/ 1803 w 281922"/>
              <a:gd name="connsiteY3" fmla="*/ 229083 h 293684"/>
              <a:gd name="connsiteX4" fmla="*/ 55778 w 281922"/>
              <a:gd name="connsiteY4" fmla="*/ 279883 h 293684"/>
              <a:gd name="connsiteX5" fmla="*/ 141503 w 281922"/>
              <a:gd name="connsiteY5" fmla="*/ 289408 h 293684"/>
              <a:gd name="connsiteX6" fmla="*/ 243103 w 281922"/>
              <a:gd name="connsiteY6" fmla="*/ 219558 h 293684"/>
              <a:gd name="connsiteX7" fmla="*/ 281203 w 281922"/>
              <a:gd name="connsiteY7" fmla="*/ 73508 h 293684"/>
              <a:gd name="connsiteX8" fmla="*/ 166903 w 281922"/>
              <a:gd name="connsiteY8" fmla="*/ 3658 h 2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 h="293684">
                <a:moveTo>
                  <a:pt x="166903" y="3658"/>
                </a:moveTo>
                <a:cubicBezTo>
                  <a:pt x="130920" y="-5338"/>
                  <a:pt x="90174" y="3129"/>
                  <a:pt x="65303" y="19533"/>
                </a:cubicBezTo>
                <a:cubicBezTo>
                  <a:pt x="40432" y="35937"/>
                  <a:pt x="28261" y="67158"/>
                  <a:pt x="17678" y="102083"/>
                </a:cubicBezTo>
                <a:cubicBezTo>
                  <a:pt x="7095" y="137008"/>
                  <a:pt x="-4547" y="199450"/>
                  <a:pt x="1803" y="229083"/>
                </a:cubicBezTo>
                <a:cubicBezTo>
                  <a:pt x="8153" y="258716"/>
                  <a:pt x="32495" y="269829"/>
                  <a:pt x="55778" y="279883"/>
                </a:cubicBezTo>
                <a:cubicBezTo>
                  <a:pt x="79061" y="289937"/>
                  <a:pt x="110282" y="299462"/>
                  <a:pt x="141503" y="289408"/>
                </a:cubicBezTo>
                <a:cubicBezTo>
                  <a:pt x="172724" y="279354"/>
                  <a:pt x="219820" y="255541"/>
                  <a:pt x="243103" y="219558"/>
                </a:cubicBezTo>
                <a:cubicBezTo>
                  <a:pt x="266386" y="183575"/>
                  <a:pt x="285965" y="107904"/>
                  <a:pt x="281203" y="73508"/>
                </a:cubicBezTo>
                <a:cubicBezTo>
                  <a:pt x="276441" y="39112"/>
                  <a:pt x="202886" y="12654"/>
                  <a:pt x="166903" y="3658"/>
                </a:cubicBezTo>
                <a:close/>
              </a:path>
            </a:pathLst>
          </a:custGeom>
          <a:gradFill flip="none" rotWithShape="1">
            <a:gsLst>
              <a:gs pos="0">
                <a:schemeClr val="tx2">
                  <a:lumMod val="20000"/>
                  <a:lumOff val="80000"/>
                </a:schemeClr>
              </a:gs>
              <a:gs pos="100000">
                <a:schemeClr val="tx2"/>
              </a:gs>
            </a:gsLst>
            <a:path path="circle">
              <a:fillToRect l="50000" t="50000" r="50000" b="50000"/>
            </a:path>
            <a:tileRect/>
          </a:gradFill>
          <a:ln>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59" name="Freeform 258">
            <a:extLst>
              <a:ext uri="{FF2B5EF4-FFF2-40B4-BE49-F238E27FC236}">
                <a16:creationId xmlns:a16="http://schemas.microsoft.com/office/drawing/2014/main" id="{9A29141F-5FAA-B448-971D-9CB978CDE749}"/>
              </a:ext>
            </a:extLst>
          </p:cNvPr>
          <p:cNvSpPr/>
          <p:nvPr/>
        </p:nvSpPr>
        <p:spPr>
          <a:xfrm>
            <a:off x="9846314" y="2055009"/>
            <a:ext cx="101033" cy="96650"/>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2">
                  <a:lumMod val="60000"/>
                  <a:lumOff val="40000"/>
                </a:schemeClr>
              </a:gs>
              <a:gs pos="100000">
                <a:schemeClr val="accent1"/>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541" name="Graphic 540">
            <a:extLst>
              <a:ext uri="{FF2B5EF4-FFF2-40B4-BE49-F238E27FC236}">
                <a16:creationId xmlns:a16="http://schemas.microsoft.com/office/drawing/2014/main" id="{A8402AA9-2E39-E54C-B9D9-2689A54177B5}"/>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2674460">
            <a:off x="9726716" y="1499287"/>
            <a:ext cx="270653" cy="305956"/>
          </a:xfrm>
          <a:prstGeom prst="rect">
            <a:avLst/>
          </a:prstGeom>
        </p:spPr>
      </p:pic>
      <p:sp>
        <p:nvSpPr>
          <p:cNvPr id="542" name="TextBox 541">
            <a:extLst>
              <a:ext uri="{FF2B5EF4-FFF2-40B4-BE49-F238E27FC236}">
                <a16:creationId xmlns:a16="http://schemas.microsoft.com/office/drawing/2014/main" id="{E6BE7A7A-342A-AA44-B506-33E740462DB7}"/>
              </a:ext>
            </a:extLst>
          </p:cNvPr>
          <p:cNvSpPr txBox="1"/>
          <p:nvPr/>
        </p:nvSpPr>
        <p:spPr>
          <a:xfrm>
            <a:off x="7957327" y="4086468"/>
            <a:ext cx="298159" cy="169277"/>
          </a:xfrm>
          <a:prstGeom prst="rect">
            <a:avLst/>
          </a:prstGeom>
          <a:noFill/>
        </p:spPr>
        <p:txBody>
          <a:bodyPr wrap="none" lIns="0" tIns="0" rIns="0" bIns="0" rtlCol="0">
            <a:spAutoFit/>
          </a:bodyPr>
          <a:lstStyle/>
          <a:p>
            <a:pPr algn="ctr"/>
            <a:r>
              <a:rPr lang="en-GB" sz="1100" b="1" dirty="0">
                <a:solidFill>
                  <a:schemeClr val="accent1"/>
                </a:solidFill>
                <a:latin typeface="Arial" panose="020B0604020202020204" pitchFamily="34" charset="0"/>
                <a:ea typeface="Aileron" charset="0"/>
                <a:cs typeface="Arial" panose="020B0604020202020204" pitchFamily="34" charset="0"/>
              </a:rPr>
              <a:t>MET</a:t>
            </a:r>
          </a:p>
        </p:txBody>
      </p:sp>
      <p:sp>
        <p:nvSpPr>
          <p:cNvPr id="543" name="TextBox 542">
            <a:extLst>
              <a:ext uri="{FF2B5EF4-FFF2-40B4-BE49-F238E27FC236}">
                <a16:creationId xmlns:a16="http://schemas.microsoft.com/office/drawing/2014/main" id="{7A2A43B8-B97B-2B4C-8CE3-C6EDC5826A5F}"/>
              </a:ext>
            </a:extLst>
          </p:cNvPr>
          <p:cNvSpPr txBox="1"/>
          <p:nvPr/>
        </p:nvSpPr>
        <p:spPr>
          <a:xfrm>
            <a:off x="7386163" y="4086468"/>
            <a:ext cx="392736" cy="169277"/>
          </a:xfrm>
          <a:prstGeom prst="rect">
            <a:avLst/>
          </a:prstGeom>
          <a:noFill/>
        </p:spPr>
        <p:txBody>
          <a:bodyPr wrap="none" lIns="0" tIns="0" rIns="0" bIns="0" rtlCol="0">
            <a:spAutoFit/>
          </a:bodyPr>
          <a:lstStyle/>
          <a:p>
            <a:pPr algn="ctr"/>
            <a:r>
              <a:rPr lang="en-GB" sz="1100" b="1" dirty="0">
                <a:solidFill>
                  <a:schemeClr val="tx2"/>
                </a:solidFill>
                <a:latin typeface="Arial" panose="020B0604020202020204" pitchFamily="34" charset="0"/>
                <a:ea typeface="Aileron" charset="0"/>
                <a:cs typeface="Arial" panose="020B0604020202020204" pitchFamily="34" charset="0"/>
              </a:rPr>
              <a:t>EGFR</a:t>
            </a:r>
          </a:p>
        </p:txBody>
      </p:sp>
      <p:pic>
        <p:nvPicPr>
          <p:cNvPr id="544" name="Picture 543" descr="Diagram&#10;&#10;Description automatically generated">
            <a:extLst>
              <a:ext uri="{FF2B5EF4-FFF2-40B4-BE49-F238E27FC236}">
                <a16:creationId xmlns:a16="http://schemas.microsoft.com/office/drawing/2014/main" id="{AC8417D2-9A2B-3D4D-AF6D-41EF5754BC04}"/>
              </a:ext>
            </a:extLst>
          </p:cNvPr>
          <p:cNvPicPr>
            <a:picLocks noChangeAspect="1"/>
          </p:cNvPicPr>
          <p:nvPr/>
        </p:nvPicPr>
        <p:blipFill rotWithShape="1">
          <a:blip r:embed="rId5" cstate="email">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a:ext>
            </a:extLst>
          </a:blip>
          <a:srcRect/>
          <a:stretch/>
        </p:blipFill>
        <p:spPr>
          <a:xfrm>
            <a:off x="6661748" y="3025084"/>
            <a:ext cx="777205" cy="598141"/>
          </a:xfrm>
          <a:prstGeom prst="rect">
            <a:avLst/>
          </a:prstGeom>
        </p:spPr>
      </p:pic>
      <p:sp>
        <p:nvSpPr>
          <p:cNvPr id="545" name="Freeform 544">
            <a:extLst>
              <a:ext uri="{FF2B5EF4-FFF2-40B4-BE49-F238E27FC236}">
                <a16:creationId xmlns:a16="http://schemas.microsoft.com/office/drawing/2014/main" id="{BBA21008-82C1-3A4A-8963-E11B4668913F}"/>
              </a:ext>
            </a:extLst>
          </p:cNvPr>
          <p:cNvSpPr/>
          <p:nvPr/>
        </p:nvSpPr>
        <p:spPr>
          <a:xfrm rot="680788">
            <a:off x="9238832" y="1750300"/>
            <a:ext cx="45719" cy="45719"/>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solidFill>
            <a:schemeClr val="tx2"/>
          </a:solidFill>
          <a:ln w="3175">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46" name="Freeform 545">
            <a:extLst>
              <a:ext uri="{FF2B5EF4-FFF2-40B4-BE49-F238E27FC236}">
                <a16:creationId xmlns:a16="http://schemas.microsoft.com/office/drawing/2014/main" id="{3C1E041D-1DC1-BF49-B275-5804CA5C5B4A}"/>
              </a:ext>
            </a:extLst>
          </p:cNvPr>
          <p:cNvSpPr/>
          <p:nvPr/>
        </p:nvSpPr>
        <p:spPr>
          <a:xfrm>
            <a:off x="9921874" y="1749424"/>
            <a:ext cx="72000" cy="72000"/>
          </a:xfrm>
          <a:custGeom>
            <a:avLst/>
            <a:gdLst>
              <a:gd name="connsiteX0" fmla="*/ 0 w 73025"/>
              <a:gd name="connsiteY0" fmla="*/ 47625 h 47625"/>
              <a:gd name="connsiteX1" fmla="*/ 0 w 73025"/>
              <a:gd name="connsiteY1" fmla="*/ 0 h 47625"/>
              <a:gd name="connsiteX2" fmla="*/ 73025 w 73025"/>
              <a:gd name="connsiteY2" fmla="*/ 0 h 47625"/>
            </a:gdLst>
            <a:ahLst/>
            <a:cxnLst>
              <a:cxn ang="0">
                <a:pos x="connsiteX0" y="connsiteY0"/>
              </a:cxn>
              <a:cxn ang="0">
                <a:pos x="connsiteX1" y="connsiteY1"/>
              </a:cxn>
              <a:cxn ang="0">
                <a:pos x="connsiteX2" y="connsiteY2"/>
              </a:cxn>
            </a:cxnLst>
            <a:rect l="l" t="t" r="r" b="b"/>
            <a:pathLst>
              <a:path w="73025" h="47625">
                <a:moveTo>
                  <a:pt x="0" y="47625"/>
                </a:moveTo>
                <a:lnTo>
                  <a:pt x="0" y="0"/>
                </a:lnTo>
                <a:lnTo>
                  <a:pt x="73025" y="0"/>
                </a:lnTo>
              </a:path>
            </a:pathLst>
          </a:custGeom>
          <a:noFill/>
          <a:ln>
            <a:solidFill>
              <a:schemeClr val="tx1">
                <a:lumMod val="75000"/>
                <a:lumOff val="25000"/>
              </a:schemeClr>
            </a:solidFill>
            <a:tailEnd type="triangle" w="sm" len="s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47" name="Freeform 546">
            <a:extLst>
              <a:ext uri="{FF2B5EF4-FFF2-40B4-BE49-F238E27FC236}">
                <a16:creationId xmlns:a16="http://schemas.microsoft.com/office/drawing/2014/main" id="{D17A602F-C476-8A46-AA7C-6B82D541F5D0}"/>
              </a:ext>
            </a:extLst>
          </p:cNvPr>
          <p:cNvSpPr/>
          <p:nvPr/>
        </p:nvSpPr>
        <p:spPr>
          <a:xfrm flipH="1">
            <a:off x="9309099" y="1781174"/>
            <a:ext cx="72000" cy="72000"/>
          </a:xfrm>
          <a:custGeom>
            <a:avLst/>
            <a:gdLst>
              <a:gd name="connsiteX0" fmla="*/ 0 w 73025"/>
              <a:gd name="connsiteY0" fmla="*/ 47625 h 47625"/>
              <a:gd name="connsiteX1" fmla="*/ 0 w 73025"/>
              <a:gd name="connsiteY1" fmla="*/ 0 h 47625"/>
              <a:gd name="connsiteX2" fmla="*/ 73025 w 73025"/>
              <a:gd name="connsiteY2" fmla="*/ 0 h 47625"/>
            </a:gdLst>
            <a:ahLst/>
            <a:cxnLst>
              <a:cxn ang="0">
                <a:pos x="connsiteX0" y="connsiteY0"/>
              </a:cxn>
              <a:cxn ang="0">
                <a:pos x="connsiteX1" y="connsiteY1"/>
              </a:cxn>
              <a:cxn ang="0">
                <a:pos x="connsiteX2" y="connsiteY2"/>
              </a:cxn>
            </a:cxnLst>
            <a:rect l="l" t="t" r="r" b="b"/>
            <a:pathLst>
              <a:path w="73025" h="47625">
                <a:moveTo>
                  <a:pt x="0" y="47625"/>
                </a:moveTo>
                <a:lnTo>
                  <a:pt x="0" y="0"/>
                </a:lnTo>
                <a:lnTo>
                  <a:pt x="73025" y="0"/>
                </a:lnTo>
              </a:path>
            </a:pathLst>
          </a:custGeom>
          <a:noFill/>
          <a:ln>
            <a:solidFill>
              <a:schemeClr val="tx1">
                <a:lumMod val="75000"/>
                <a:lumOff val="25000"/>
              </a:schemeClr>
            </a:solidFill>
            <a:tailEnd type="triangle" w="sm" len="s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53" name="Freeform 552">
            <a:extLst>
              <a:ext uri="{FF2B5EF4-FFF2-40B4-BE49-F238E27FC236}">
                <a16:creationId xmlns:a16="http://schemas.microsoft.com/office/drawing/2014/main" id="{DECFDEF9-51B4-DE4B-A0C7-2F2BD006A6DF}"/>
              </a:ext>
            </a:extLst>
          </p:cNvPr>
          <p:cNvSpPr/>
          <p:nvPr/>
        </p:nvSpPr>
        <p:spPr>
          <a:xfrm>
            <a:off x="10767238" y="2310083"/>
            <a:ext cx="757175" cy="676477"/>
          </a:xfrm>
          <a:custGeom>
            <a:avLst/>
            <a:gdLst>
              <a:gd name="connsiteX0" fmla="*/ 415682 w 757175"/>
              <a:gd name="connsiteY0" fmla="*/ 16077 h 676477"/>
              <a:gd name="connsiteX1" fmla="*/ 444257 w 757175"/>
              <a:gd name="connsiteY1" fmla="*/ 60527 h 676477"/>
              <a:gd name="connsiteX2" fmla="*/ 431557 w 757175"/>
              <a:gd name="connsiteY2" fmla="*/ 152602 h 676477"/>
              <a:gd name="connsiteX3" fmla="*/ 301382 w 757175"/>
              <a:gd name="connsiteY3" fmla="*/ 168477 h 676477"/>
              <a:gd name="connsiteX4" fmla="*/ 291857 w 757175"/>
              <a:gd name="connsiteY4" fmla="*/ 44652 h 676477"/>
              <a:gd name="connsiteX5" fmla="*/ 320432 w 757175"/>
              <a:gd name="connsiteY5" fmla="*/ 202 h 676477"/>
              <a:gd name="connsiteX6" fmla="*/ 206132 w 757175"/>
              <a:gd name="connsiteY6" fmla="*/ 35127 h 676477"/>
              <a:gd name="connsiteX7" fmla="*/ 47382 w 757175"/>
              <a:gd name="connsiteY7" fmla="*/ 174827 h 676477"/>
              <a:gd name="connsiteX8" fmla="*/ 2932 w 757175"/>
              <a:gd name="connsiteY8" fmla="*/ 422477 h 676477"/>
              <a:gd name="connsiteX9" fmla="*/ 114057 w 757175"/>
              <a:gd name="connsiteY9" fmla="*/ 625677 h 676477"/>
              <a:gd name="connsiteX10" fmla="*/ 374407 w 757175"/>
              <a:gd name="connsiteY10" fmla="*/ 676477 h 676477"/>
              <a:gd name="connsiteX11" fmla="*/ 618882 w 757175"/>
              <a:gd name="connsiteY11" fmla="*/ 625677 h 676477"/>
              <a:gd name="connsiteX12" fmla="*/ 752232 w 757175"/>
              <a:gd name="connsiteY12" fmla="*/ 454227 h 676477"/>
              <a:gd name="connsiteX13" fmla="*/ 710957 w 757175"/>
              <a:gd name="connsiteY13" fmla="*/ 187527 h 676477"/>
              <a:gd name="connsiteX14" fmla="*/ 545857 w 757175"/>
              <a:gd name="connsiteY14" fmla="*/ 35127 h 676477"/>
              <a:gd name="connsiteX15" fmla="*/ 415682 w 757175"/>
              <a:gd name="connsiteY15" fmla="*/ 16077 h 67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7175" h="676477">
                <a:moveTo>
                  <a:pt x="415682" y="16077"/>
                </a:moveTo>
                <a:cubicBezTo>
                  <a:pt x="398749" y="20310"/>
                  <a:pt x="441611" y="37773"/>
                  <a:pt x="444257" y="60527"/>
                </a:cubicBezTo>
                <a:cubicBezTo>
                  <a:pt x="446903" y="83281"/>
                  <a:pt x="455370" y="134610"/>
                  <a:pt x="431557" y="152602"/>
                </a:cubicBezTo>
                <a:cubicBezTo>
                  <a:pt x="407744" y="170594"/>
                  <a:pt x="324665" y="186469"/>
                  <a:pt x="301382" y="168477"/>
                </a:cubicBezTo>
                <a:cubicBezTo>
                  <a:pt x="278099" y="150485"/>
                  <a:pt x="288682" y="72698"/>
                  <a:pt x="291857" y="44652"/>
                </a:cubicBezTo>
                <a:cubicBezTo>
                  <a:pt x="295032" y="16606"/>
                  <a:pt x="334719" y="1789"/>
                  <a:pt x="320432" y="202"/>
                </a:cubicBezTo>
                <a:cubicBezTo>
                  <a:pt x="306145" y="-1385"/>
                  <a:pt x="251640" y="6023"/>
                  <a:pt x="206132" y="35127"/>
                </a:cubicBezTo>
                <a:cubicBezTo>
                  <a:pt x="160624" y="64231"/>
                  <a:pt x="81249" y="110269"/>
                  <a:pt x="47382" y="174827"/>
                </a:cubicBezTo>
                <a:cubicBezTo>
                  <a:pt x="13515" y="239385"/>
                  <a:pt x="-8181" y="347335"/>
                  <a:pt x="2932" y="422477"/>
                </a:cubicBezTo>
                <a:cubicBezTo>
                  <a:pt x="14044" y="497619"/>
                  <a:pt x="52145" y="583344"/>
                  <a:pt x="114057" y="625677"/>
                </a:cubicBezTo>
                <a:cubicBezTo>
                  <a:pt x="175969" y="668010"/>
                  <a:pt x="290270" y="676477"/>
                  <a:pt x="374407" y="676477"/>
                </a:cubicBezTo>
                <a:cubicBezTo>
                  <a:pt x="458544" y="676477"/>
                  <a:pt x="555911" y="662719"/>
                  <a:pt x="618882" y="625677"/>
                </a:cubicBezTo>
                <a:cubicBezTo>
                  <a:pt x="681853" y="588635"/>
                  <a:pt x="736886" y="527252"/>
                  <a:pt x="752232" y="454227"/>
                </a:cubicBezTo>
                <a:cubicBezTo>
                  <a:pt x="767578" y="381202"/>
                  <a:pt x="745353" y="257377"/>
                  <a:pt x="710957" y="187527"/>
                </a:cubicBezTo>
                <a:cubicBezTo>
                  <a:pt x="676561" y="117677"/>
                  <a:pt x="595070" y="64760"/>
                  <a:pt x="545857" y="35127"/>
                </a:cubicBezTo>
                <a:cubicBezTo>
                  <a:pt x="496645" y="5494"/>
                  <a:pt x="432615" y="11844"/>
                  <a:pt x="415682" y="16077"/>
                </a:cubicBezTo>
                <a:close/>
              </a:path>
            </a:pathLst>
          </a:custGeom>
          <a:gradFill flip="none" rotWithShape="1">
            <a:gsLst>
              <a:gs pos="0">
                <a:schemeClr val="tx2">
                  <a:lumMod val="20000"/>
                  <a:lumOff val="80000"/>
                </a:schemeClr>
              </a:gs>
              <a:gs pos="100000">
                <a:schemeClr val="tx2"/>
              </a:gs>
            </a:gsLst>
            <a:path path="circle">
              <a:fillToRect l="100000" t="100000"/>
            </a:path>
            <a:tileRect r="-100000" b="-100000"/>
          </a:gradFill>
          <a:ln>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60" name="Freeform 559">
            <a:extLst>
              <a:ext uri="{FF2B5EF4-FFF2-40B4-BE49-F238E27FC236}">
                <a16:creationId xmlns:a16="http://schemas.microsoft.com/office/drawing/2014/main" id="{661E8DCD-BFDA-8F4C-B147-DDE2CCD3D479}"/>
              </a:ext>
            </a:extLst>
          </p:cNvPr>
          <p:cNvSpPr/>
          <p:nvPr/>
        </p:nvSpPr>
        <p:spPr>
          <a:xfrm rot="21296846">
            <a:off x="11073317" y="2796053"/>
            <a:ext cx="259711" cy="154584"/>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1">
                  <a:lumMod val="40000"/>
                  <a:lumOff val="60000"/>
                </a:schemeClr>
              </a:gs>
              <a:gs pos="100000">
                <a:schemeClr val="accent1">
                  <a:lumMod val="60000"/>
                  <a:lumOff val="40000"/>
                </a:schemeClr>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60" name="TextBox 259">
            <a:extLst>
              <a:ext uri="{FF2B5EF4-FFF2-40B4-BE49-F238E27FC236}">
                <a16:creationId xmlns:a16="http://schemas.microsoft.com/office/drawing/2014/main" id="{520B5BDB-26A9-5D46-A8DB-C87D0F998B96}"/>
              </a:ext>
            </a:extLst>
          </p:cNvPr>
          <p:cNvSpPr txBox="1"/>
          <p:nvPr/>
        </p:nvSpPr>
        <p:spPr>
          <a:xfrm>
            <a:off x="10890069" y="3009021"/>
            <a:ext cx="468077" cy="107722"/>
          </a:xfrm>
          <a:prstGeom prst="rect">
            <a:avLst/>
          </a:prstGeom>
          <a:noFill/>
        </p:spPr>
        <p:txBody>
          <a:bodyPr wrap="none" lIns="0" tIns="0" rIns="0" bIns="0" rtlCol="0">
            <a:spAutoFit/>
          </a:bodyPr>
          <a:lstStyle/>
          <a:p>
            <a:pPr algn="ctr"/>
            <a:r>
              <a:rPr lang="en-GB" sz="700" dirty="0">
                <a:latin typeface="Arial" panose="020B0604020202020204" pitchFamily="34" charset="0"/>
                <a:ea typeface="Aileron" charset="0"/>
                <a:cs typeface="Arial" panose="020B0604020202020204" pitchFamily="34" charset="0"/>
              </a:rPr>
              <a:t>Tumour cell</a:t>
            </a:r>
          </a:p>
        </p:txBody>
      </p:sp>
      <p:sp>
        <p:nvSpPr>
          <p:cNvPr id="261" name="TextBox 260">
            <a:extLst>
              <a:ext uri="{FF2B5EF4-FFF2-40B4-BE49-F238E27FC236}">
                <a16:creationId xmlns:a16="http://schemas.microsoft.com/office/drawing/2014/main" id="{6EA85D53-EF1E-0C4B-95FE-AEC1EC1893CE}"/>
              </a:ext>
            </a:extLst>
          </p:cNvPr>
          <p:cNvSpPr txBox="1"/>
          <p:nvPr/>
        </p:nvSpPr>
        <p:spPr>
          <a:xfrm>
            <a:off x="10665725" y="2713746"/>
            <a:ext cx="408766" cy="107722"/>
          </a:xfrm>
          <a:prstGeom prst="rect">
            <a:avLst/>
          </a:prstGeom>
          <a:noFill/>
        </p:spPr>
        <p:txBody>
          <a:bodyPr wrap="none" lIns="0" tIns="0" rIns="0" bIns="0" rtlCol="0">
            <a:spAutoFit/>
          </a:bodyPr>
          <a:lstStyle/>
          <a:p>
            <a:pPr algn="ctr"/>
            <a:r>
              <a:rPr lang="en-GB" sz="700" dirty="0">
                <a:latin typeface="Arial" panose="020B0604020202020204" pitchFamily="34" charset="0"/>
                <a:ea typeface="Aileron" charset="0"/>
                <a:cs typeface="Arial" panose="020B0604020202020204" pitchFamily="34" charset="0"/>
              </a:rPr>
              <a:t>Lysosome</a:t>
            </a:r>
          </a:p>
        </p:txBody>
      </p:sp>
      <p:sp>
        <p:nvSpPr>
          <p:cNvPr id="550" name="Freeform 549">
            <a:extLst>
              <a:ext uri="{FF2B5EF4-FFF2-40B4-BE49-F238E27FC236}">
                <a16:creationId xmlns:a16="http://schemas.microsoft.com/office/drawing/2014/main" id="{CE8A232E-325A-1E47-8767-39A37AD19D0C}"/>
              </a:ext>
            </a:extLst>
          </p:cNvPr>
          <p:cNvSpPr/>
          <p:nvPr/>
        </p:nvSpPr>
        <p:spPr>
          <a:xfrm>
            <a:off x="11250481" y="2421403"/>
            <a:ext cx="78649" cy="171450"/>
          </a:xfrm>
          <a:custGeom>
            <a:avLst/>
            <a:gdLst>
              <a:gd name="connsiteX0" fmla="*/ 0 w 78649"/>
              <a:gd name="connsiteY0" fmla="*/ 0 h 171450"/>
              <a:gd name="connsiteX1" fmla="*/ 60325 w 78649"/>
              <a:gd name="connsiteY1" fmla="*/ 60325 h 171450"/>
              <a:gd name="connsiteX2" fmla="*/ 76200 w 78649"/>
              <a:gd name="connsiteY2" fmla="*/ 104775 h 171450"/>
              <a:gd name="connsiteX3" fmla="*/ 15875 w 78649"/>
              <a:gd name="connsiteY3" fmla="*/ 171450 h 171450"/>
            </a:gdLst>
            <a:ahLst/>
            <a:cxnLst>
              <a:cxn ang="0">
                <a:pos x="connsiteX0" y="connsiteY0"/>
              </a:cxn>
              <a:cxn ang="0">
                <a:pos x="connsiteX1" y="connsiteY1"/>
              </a:cxn>
              <a:cxn ang="0">
                <a:pos x="connsiteX2" y="connsiteY2"/>
              </a:cxn>
              <a:cxn ang="0">
                <a:pos x="connsiteX3" y="connsiteY3"/>
              </a:cxn>
            </a:cxnLst>
            <a:rect l="l" t="t" r="r" b="b"/>
            <a:pathLst>
              <a:path w="78649" h="171450">
                <a:moveTo>
                  <a:pt x="0" y="0"/>
                </a:moveTo>
                <a:cubicBezTo>
                  <a:pt x="23812" y="21431"/>
                  <a:pt x="47625" y="42863"/>
                  <a:pt x="60325" y="60325"/>
                </a:cubicBezTo>
                <a:cubicBezTo>
                  <a:pt x="73025" y="77788"/>
                  <a:pt x="83608" y="86254"/>
                  <a:pt x="76200" y="104775"/>
                </a:cubicBezTo>
                <a:cubicBezTo>
                  <a:pt x="68792" y="123296"/>
                  <a:pt x="42333" y="147373"/>
                  <a:pt x="15875" y="171450"/>
                </a:cubicBezTo>
              </a:path>
            </a:pathLst>
          </a:custGeom>
          <a:noFill/>
          <a:ln>
            <a:solidFill>
              <a:schemeClr val="tx1">
                <a:lumMod val="75000"/>
                <a:lumOff val="25000"/>
              </a:schemeClr>
            </a:solidFill>
            <a:tailEnd type="triangle" w="sm" len="s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52" name="Freeform 551">
            <a:extLst>
              <a:ext uri="{FF2B5EF4-FFF2-40B4-BE49-F238E27FC236}">
                <a16:creationId xmlns:a16="http://schemas.microsoft.com/office/drawing/2014/main" id="{DF203288-AE52-054D-BFA0-BD98A96048E9}"/>
              </a:ext>
            </a:extLst>
          </p:cNvPr>
          <p:cNvSpPr/>
          <p:nvPr/>
        </p:nvSpPr>
        <p:spPr>
          <a:xfrm>
            <a:off x="11282231" y="2659528"/>
            <a:ext cx="45645" cy="136525"/>
          </a:xfrm>
          <a:custGeom>
            <a:avLst/>
            <a:gdLst>
              <a:gd name="connsiteX0" fmla="*/ 0 w 45645"/>
              <a:gd name="connsiteY0" fmla="*/ 0 h 136525"/>
              <a:gd name="connsiteX1" fmla="*/ 44450 w 45645"/>
              <a:gd name="connsiteY1" fmla="*/ 53975 h 136525"/>
              <a:gd name="connsiteX2" fmla="*/ 28575 w 45645"/>
              <a:gd name="connsiteY2" fmla="*/ 136525 h 136525"/>
            </a:gdLst>
            <a:ahLst/>
            <a:cxnLst>
              <a:cxn ang="0">
                <a:pos x="connsiteX0" y="connsiteY0"/>
              </a:cxn>
              <a:cxn ang="0">
                <a:pos x="connsiteX1" y="connsiteY1"/>
              </a:cxn>
              <a:cxn ang="0">
                <a:pos x="connsiteX2" y="connsiteY2"/>
              </a:cxn>
            </a:cxnLst>
            <a:rect l="l" t="t" r="r" b="b"/>
            <a:pathLst>
              <a:path w="45645" h="136525">
                <a:moveTo>
                  <a:pt x="0" y="0"/>
                </a:moveTo>
                <a:cubicBezTo>
                  <a:pt x="19843" y="15610"/>
                  <a:pt x="39687" y="31221"/>
                  <a:pt x="44450" y="53975"/>
                </a:cubicBezTo>
                <a:cubicBezTo>
                  <a:pt x="49213" y="76729"/>
                  <a:pt x="38894" y="106627"/>
                  <a:pt x="28575" y="136525"/>
                </a:cubicBezTo>
              </a:path>
            </a:pathLst>
          </a:custGeom>
          <a:noFill/>
          <a:ln>
            <a:solidFill>
              <a:schemeClr val="tx1">
                <a:lumMod val="75000"/>
                <a:lumOff val="25000"/>
              </a:schemeClr>
            </a:solidFill>
            <a:tailEnd type="triangle" w="sm" len="sm"/>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554" name="Graphic 553">
            <a:extLst>
              <a:ext uri="{FF2B5EF4-FFF2-40B4-BE49-F238E27FC236}">
                <a16:creationId xmlns:a16="http://schemas.microsoft.com/office/drawing/2014/main" id="{D0831BA8-E610-EC44-9B5F-A06EC7A71D68}"/>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2577693">
            <a:off x="11085607" y="2328273"/>
            <a:ext cx="100288" cy="113369"/>
          </a:xfrm>
          <a:prstGeom prst="rect">
            <a:avLst/>
          </a:prstGeom>
        </p:spPr>
      </p:pic>
      <p:sp>
        <p:nvSpPr>
          <p:cNvPr id="559" name="Freeform 558">
            <a:extLst>
              <a:ext uri="{FF2B5EF4-FFF2-40B4-BE49-F238E27FC236}">
                <a16:creationId xmlns:a16="http://schemas.microsoft.com/office/drawing/2014/main" id="{72F4ABE1-CE26-CF46-9DFE-E0A8D849DEC1}"/>
              </a:ext>
            </a:extLst>
          </p:cNvPr>
          <p:cNvSpPr/>
          <p:nvPr/>
        </p:nvSpPr>
        <p:spPr>
          <a:xfrm rot="19853398">
            <a:off x="11009819" y="2557928"/>
            <a:ext cx="259711" cy="154584"/>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1">
                  <a:lumMod val="40000"/>
                  <a:lumOff val="60000"/>
                </a:schemeClr>
              </a:gs>
              <a:gs pos="100000">
                <a:schemeClr val="accent1">
                  <a:lumMod val="60000"/>
                  <a:lumOff val="40000"/>
                </a:schemeClr>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555" name="Group 554">
            <a:extLst>
              <a:ext uri="{FF2B5EF4-FFF2-40B4-BE49-F238E27FC236}">
                <a16:creationId xmlns:a16="http://schemas.microsoft.com/office/drawing/2014/main" id="{7B0FC2A0-3419-1E4A-9474-AA687A9C3C6B}"/>
              </a:ext>
            </a:extLst>
          </p:cNvPr>
          <p:cNvGrpSpPr/>
          <p:nvPr/>
        </p:nvGrpSpPr>
        <p:grpSpPr>
          <a:xfrm rot="8004401">
            <a:off x="11040180" y="2501697"/>
            <a:ext cx="82903" cy="172367"/>
            <a:chOff x="9408367" y="1866900"/>
            <a:chExt cx="126157" cy="262299"/>
          </a:xfrm>
        </p:grpSpPr>
        <p:sp>
          <p:nvSpPr>
            <p:cNvPr id="556" name="Block Arc 555">
              <a:extLst>
                <a:ext uri="{FF2B5EF4-FFF2-40B4-BE49-F238E27FC236}">
                  <a16:creationId xmlns:a16="http://schemas.microsoft.com/office/drawing/2014/main" id="{EDE4030E-26DB-6B41-B6E7-292A9238D201}"/>
                </a:ext>
              </a:extLst>
            </p:cNvPr>
            <p:cNvSpPr/>
            <p:nvPr/>
          </p:nvSpPr>
          <p:spPr>
            <a:xfrm flipV="1">
              <a:off x="9408367" y="1866900"/>
              <a:ext cx="126157" cy="124064"/>
            </a:xfrm>
            <a:prstGeom prst="blockArc">
              <a:avLst>
                <a:gd name="adj1" fmla="val 10800000"/>
                <a:gd name="adj2" fmla="val 21555464"/>
                <a:gd name="adj3" fmla="val 17523"/>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57" name="Rounded Rectangle 556">
              <a:extLst>
                <a:ext uri="{FF2B5EF4-FFF2-40B4-BE49-F238E27FC236}">
                  <a16:creationId xmlns:a16="http://schemas.microsoft.com/office/drawing/2014/main" id="{8DE01E1C-F08D-1F42-B82C-DE44F37D3C98}"/>
                </a:ext>
              </a:extLst>
            </p:cNvPr>
            <p:cNvSpPr/>
            <p:nvPr/>
          </p:nvSpPr>
          <p:spPr>
            <a:xfrm>
              <a:off x="9457904" y="1985199"/>
              <a:ext cx="27083" cy="144000"/>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pic>
        <p:nvPicPr>
          <p:cNvPr id="558" name="Graphic 557">
            <a:extLst>
              <a:ext uri="{FF2B5EF4-FFF2-40B4-BE49-F238E27FC236}">
                <a16:creationId xmlns:a16="http://schemas.microsoft.com/office/drawing/2014/main" id="{2258C6F2-06E4-6847-8755-70A6B08C9DE4}"/>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4003190">
            <a:off x="11072907" y="2620372"/>
            <a:ext cx="100288" cy="113369"/>
          </a:xfrm>
          <a:prstGeom prst="rect">
            <a:avLst/>
          </a:prstGeom>
        </p:spPr>
      </p:pic>
      <p:grpSp>
        <p:nvGrpSpPr>
          <p:cNvPr id="561" name="Group 560">
            <a:extLst>
              <a:ext uri="{FF2B5EF4-FFF2-40B4-BE49-F238E27FC236}">
                <a16:creationId xmlns:a16="http://schemas.microsoft.com/office/drawing/2014/main" id="{B418FA56-B3C5-DB4D-AF75-5343DD16A2CF}"/>
              </a:ext>
            </a:extLst>
          </p:cNvPr>
          <p:cNvGrpSpPr/>
          <p:nvPr/>
        </p:nvGrpSpPr>
        <p:grpSpPr>
          <a:xfrm rot="176295">
            <a:off x="11080148" y="2403346"/>
            <a:ext cx="82903" cy="149122"/>
            <a:chOff x="9408367" y="1866900"/>
            <a:chExt cx="126157" cy="262299"/>
          </a:xfrm>
        </p:grpSpPr>
        <p:sp>
          <p:nvSpPr>
            <p:cNvPr id="562" name="Block Arc 561">
              <a:extLst>
                <a:ext uri="{FF2B5EF4-FFF2-40B4-BE49-F238E27FC236}">
                  <a16:creationId xmlns:a16="http://schemas.microsoft.com/office/drawing/2014/main" id="{BA497D9D-CC7B-A847-8F7E-B867E527A609}"/>
                </a:ext>
              </a:extLst>
            </p:cNvPr>
            <p:cNvSpPr/>
            <p:nvPr/>
          </p:nvSpPr>
          <p:spPr>
            <a:xfrm flipV="1">
              <a:off x="9408367" y="1866900"/>
              <a:ext cx="126157" cy="124064"/>
            </a:xfrm>
            <a:prstGeom prst="blockArc">
              <a:avLst>
                <a:gd name="adj1" fmla="val 10800000"/>
                <a:gd name="adj2" fmla="val 21555464"/>
                <a:gd name="adj3" fmla="val 17523"/>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63" name="Rounded Rectangle 562">
              <a:extLst>
                <a:ext uri="{FF2B5EF4-FFF2-40B4-BE49-F238E27FC236}">
                  <a16:creationId xmlns:a16="http://schemas.microsoft.com/office/drawing/2014/main" id="{F500803B-3F09-374F-8F44-8365BF53368A}"/>
                </a:ext>
              </a:extLst>
            </p:cNvPr>
            <p:cNvSpPr/>
            <p:nvPr/>
          </p:nvSpPr>
          <p:spPr>
            <a:xfrm>
              <a:off x="9457904" y="1985199"/>
              <a:ext cx="27083" cy="144000"/>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566" name="Block Arc 565">
            <a:extLst>
              <a:ext uri="{FF2B5EF4-FFF2-40B4-BE49-F238E27FC236}">
                <a16:creationId xmlns:a16="http://schemas.microsoft.com/office/drawing/2014/main" id="{102FC38E-78A2-0440-8D5D-515AB589504B}"/>
              </a:ext>
            </a:extLst>
          </p:cNvPr>
          <p:cNvSpPr/>
          <p:nvPr/>
        </p:nvSpPr>
        <p:spPr>
          <a:xfrm rot="12157880" flipV="1">
            <a:off x="11096286" y="2886164"/>
            <a:ext cx="51001" cy="50155"/>
          </a:xfrm>
          <a:prstGeom prst="blockArc">
            <a:avLst>
              <a:gd name="adj1" fmla="val 10800000"/>
              <a:gd name="adj2" fmla="val 21555464"/>
              <a:gd name="adj3" fmla="val 17523"/>
            </a:avLst>
          </a:prstGeom>
          <a:solidFill>
            <a:schemeClr val="tx2"/>
          </a:solid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67" name="Rounded Rectangle 566">
            <a:extLst>
              <a:ext uri="{FF2B5EF4-FFF2-40B4-BE49-F238E27FC236}">
                <a16:creationId xmlns:a16="http://schemas.microsoft.com/office/drawing/2014/main" id="{A9763687-D288-5945-85FC-E4CB43E6CC2C}"/>
              </a:ext>
            </a:extLst>
          </p:cNvPr>
          <p:cNvSpPr/>
          <p:nvPr/>
        </p:nvSpPr>
        <p:spPr>
          <a:xfrm rot="8004401">
            <a:off x="11164217" y="2823665"/>
            <a:ext cx="17797" cy="36000"/>
          </a:xfrm>
          <a:prstGeom prst="round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69" name="Block Arc 568">
            <a:extLst>
              <a:ext uri="{FF2B5EF4-FFF2-40B4-BE49-F238E27FC236}">
                <a16:creationId xmlns:a16="http://schemas.microsoft.com/office/drawing/2014/main" id="{1FF6B327-3AEC-9245-9533-735686BA7B04}"/>
              </a:ext>
            </a:extLst>
          </p:cNvPr>
          <p:cNvSpPr/>
          <p:nvPr/>
        </p:nvSpPr>
        <p:spPr>
          <a:xfrm rot="10985995" flipV="1">
            <a:off x="11169311" y="2882990"/>
            <a:ext cx="51001" cy="50155"/>
          </a:xfrm>
          <a:prstGeom prst="blockArc">
            <a:avLst>
              <a:gd name="adj1" fmla="val 10800000"/>
              <a:gd name="adj2" fmla="val 21555464"/>
              <a:gd name="adj3" fmla="val 17523"/>
            </a:avLst>
          </a:prstGeom>
          <a:solidFill>
            <a:schemeClr val="accent1"/>
          </a:solidFill>
          <a:ln w="63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70" name="Block Arc 569">
            <a:extLst>
              <a:ext uri="{FF2B5EF4-FFF2-40B4-BE49-F238E27FC236}">
                <a16:creationId xmlns:a16="http://schemas.microsoft.com/office/drawing/2014/main" id="{84DDA8BF-6E2C-BA4E-AD14-4089FFDF89D2}"/>
              </a:ext>
            </a:extLst>
          </p:cNvPr>
          <p:cNvSpPr/>
          <p:nvPr/>
        </p:nvSpPr>
        <p:spPr>
          <a:xfrm rot="9825938" flipV="1">
            <a:off x="11216936" y="2816316"/>
            <a:ext cx="51001" cy="50155"/>
          </a:xfrm>
          <a:prstGeom prst="blockArc">
            <a:avLst>
              <a:gd name="adj1" fmla="val 10800000"/>
              <a:gd name="adj2" fmla="val 21555464"/>
              <a:gd name="adj3" fmla="val 17523"/>
            </a:avLst>
          </a:prstGeom>
          <a:solidFill>
            <a:schemeClr val="accent1"/>
          </a:solidFill>
          <a:ln w="63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571" name="Rounded Rectangle 570">
            <a:extLst>
              <a:ext uri="{FF2B5EF4-FFF2-40B4-BE49-F238E27FC236}">
                <a16:creationId xmlns:a16="http://schemas.microsoft.com/office/drawing/2014/main" id="{E5624A4A-F496-164F-80E4-8B9C39A0E7B7}"/>
              </a:ext>
            </a:extLst>
          </p:cNvPr>
          <p:cNvSpPr/>
          <p:nvPr/>
        </p:nvSpPr>
        <p:spPr>
          <a:xfrm rot="8004401">
            <a:off x="11119768" y="2833190"/>
            <a:ext cx="17797" cy="36000"/>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72" name="Rounded Rectangle 571">
            <a:extLst>
              <a:ext uri="{FF2B5EF4-FFF2-40B4-BE49-F238E27FC236}">
                <a16:creationId xmlns:a16="http://schemas.microsoft.com/office/drawing/2014/main" id="{5028561F-6FA7-E54D-9C26-F497F4126117}"/>
              </a:ext>
            </a:extLst>
          </p:cNvPr>
          <p:cNvSpPr/>
          <p:nvPr/>
        </p:nvSpPr>
        <p:spPr>
          <a:xfrm rot="2889385">
            <a:off x="11281693" y="2830016"/>
            <a:ext cx="17797" cy="36000"/>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73" name="TextBox 572">
            <a:extLst>
              <a:ext uri="{FF2B5EF4-FFF2-40B4-BE49-F238E27FC236}">
                <a16:creationId xmlns:a16="http://schemas.microsoft.com/office/drawing/2014/main" id="{069324CB-19FA-E64B-94AA-21A0790B4AA7}"/>
              </a:ext>
            </a:extLst>
          </p:cNvPr>
          <p:cNvSpPr txBox="1"/>
          <p:nvPr/>
        </p:nvSpPr>
        <p:spPr>
          <a:xfrm>
            <a:off x="8917715" y="3189423"/>
            <a:ext cx="1622240"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Immune cell-directing activity</a:t>
            </a:r>
          </a:p>
        </p:txBody>
      </p:sp>
      <p:sp>
        <p:nvSpPr>
          <p:cNvPr id="574" name="TextBox 573">
            <a:extLst>
              <a:ext uri="{FF2B5EF4-FFF2-40B4-BE49-F238E27FC236}">
                <a16:creationId xmlns:a16="http://schemas.microsoft.com/office/drawing/2014/main" id="{1007CFA8-CBB5-0444-ADF4-79736857EC33}"/>
              </a:ext>
            </a:extLst>
          </p:cNvPr>
          <p:cNvSpPr txBox="1"/>
          <p:nvPr/>
        </p:nvSpPr>
        <p:spPr>
          <a:xfrm>
            <a:off x="10247452" y="3992698"/>
            <a:ext cx="429606" cy="107722"/>
          </a:xfrm>
          <a:prstGeom prst="rect">
            <a:avLst/>
          </a:prstGeom>
          <a:noFill/>
        </p:spPr>
        <p:txBody>
          <a:bodyPr wrap="none" lIns="0" tIns="0" rIns="0" bIns="0" rtlCol="0">
            <a:spAutoFit/>
          </a:bodyPr>
          <a:lstStyle/>
          <a:p>
            <a:pPr algn="ctr"/>
            <a:r>
              <a:rPr lang="en-GB" sz="700" b="1" dirty="0">
                <a:latin typeface="Arial" panose="020B0604020202020204" pitchFamily="34" charset="0"/>
                <a:ea typeface="Aileron" charset="0"/>
                <a:cs typeface="Arial" panose="020B0604020202020204" pitchFamily="34" charset="0"/>
              </a:rPr>
              <a:t>Cell death</a:t>
            </a:r>
          </a:p>
        </p:txBody>
      </p:sp>
      <p:sp>
        <p:nvSpPr>
          <p:cNvPr id="575" name="TextBox 574">
            <a:extLst>
              <a:ext uri="{FF2B5EF4-FFF2-40B4-BE49-F238E27FC236}">
                <a16:creationId xmlns:a16="http://schemas.microsoft.com/office/drawing/2014/main" id="{131E2ED9-44CB-E64E-A725-BE11DE32CE04}"/>
              </a:ext>
            </a:extLst>
          </p:cNvPr>
          <p:cNvSpPr txBox="1"/>
          <p:nvPr/>
        </p:nvSpPr>
        <p:spPr>
          <a:xfrm>
            <a:off x="8969192" y="4005398"/>
            <a:ext cx="496931" cy="183127"/>
          </a:xfrm>
          <a:prstGeom prst="rect">
            <a:avLst/>
          </a:prstGeom>
          <a:noFill/>
        </p:spPr>
        <p:txBody>
          <a:bodyPr wrap="none" lIns="0" tIns="0" rIns="0" bIns="0" rtlCol="0">
            <a:spAutoFit/>
          </a:bodyPr>
          <a:lstStyle/>
          <a:p>
            <a:pPr algn="ctr">
              <a:lnSpc>
                <a:spcPct val="85000"/>
              </a:lnSpc>
            </a:pPr>
            <a:r>
              <a:rPr lang="en-GB" sz="700" dirty="0">
                <a:solidFill>
                  <a:srgbClr val="7030A0"/>
                </a:solidFill>
                <a:latin typeface="Arial" panose="020B0604020202020204" pitchFamily="34" charset="0"/>
                <a:ea typeface="Aileron" charset="0"/>
                <a:cs typeface="Arial" panose="020B0604020202020204" pitchFamily="34" charset="0"/>
              </a:rPr>
              <a:t>Natural killer</a:t>
            </a:r>
            <a:br>
              <a:rPr lang="en-GB" sz="700" dirty="0">
                <a:solidFill>
                  <a:srgbClr val="7030A0"/>
                </a:solidFill>
                <a:latin typeface="Arial" panose="020B0604020202020204" pitchFamily="34" charset="0"/>
                <a:ea typeface="Aileron" charset="0"/>
                <a:cs typeface="Arial" panose="020B0604020202020204" pitchFamily="34" charset="0"/>
              </a:rPr>
            </a:br>
            <a:r>
              <a:rPr lang="en-GB" sz="700" dirty="0">
                <a:solidFill>
                  <a:srgbClr val="7030A0"/>
                </a:solidFill>
                <a:latin typeface="Arial" panose="020B0604020202020204" pitchFamily="34" charset="0"/>
                <a:ea typeface="Aileron" charset="0"/>
                <a:cs typeface="Arial" panose="020B0604020202020204" pitchFamily="34" charset="0"/>
              </a:rPr>
              <a:t>cell</a:t>
            </a:r>
          </a:p>
        </p:txBody>
      </p:sp>
      <p:sp>
        <p:nvSpPr>
          <p:cNvPr id="577" name="TextBox 576">
            <a:extLst>
              <a:ext uri="{FF2B5EF4-FFF2-40B4-BE49-F238E27FC236}">
                <a16:creationId xmlns:a16="http://schemas.microsoft.com/office/drawing/2014/main" id="{A534B362-329B-5947-B950-D8684259A7F2}"/>
              </a:ext>
            </a:extLst>
          </p:cNvPr>
          <p:cNvSpPr txBox="1"/>
          <p:nvPr/>
        </p:nvSpPr>
        <p:spPr>
          <a:xfrm>
            <a:off x="9012683" y="3678242"/>
            <a:ext cx="498534" cy="183127"/>
          </a:xfrm>
          <a:prstGeom prst="rect">
            <a:avLst/>
          </a:prstGeom>
          <a:noFill/>
        </p:spPr>
        <p:txBody>
          <a:bodyPr wrap="none" lIns="0" tIns="0" rIns="0" bIns="0" rtlCol="0">
            <a:spAutoFit/>
          </a:bodyPr>
          <a:lstStyle/>
          <a:p>
            <a:pPr algn="ctr">
              <a:lnSpc>
                <a:spcPct val="85000"/>
              </a:lnSpc>
            </a:pPr>
            <a:r>
              <a:rPr lang="en-GB" sz="700" dirty="0">
                <a:solidFill>
                  <a:srgbClr val="00B050"/>
                </a:solidFill>
                <a:latin typeface="Arial" panose="020B0604020202020204" pitchFamily="34" charset="0"/>
                <a:ea typeface="Aileron" charset="0"/>
                <a:cs typeface="Arial" panose="020B0604020202020204" pitchFamily="34" charset="0"/>
              </a:rPr>
              <a:t>M1/M2</a:t>
            </a:r>
            <a:br>
              <a:rPr lang="en-GB" sz="700" dirty="0">
                <a:solidFill>
                  <a:srgbClr val="00B050"/>
                </a:solidFill>
                <a:latin typeface="Arial" panose="020B0604020202020204" pitchFamily="34" charset="0"/>
                <a:ea typeface="Aileron" charset="0"/>
                <a:cs typeface="Arial" panose="020B0604020202020204" pitchFamily="34" charset="0"/>
              </a:rPr>
            </a:br>
            <a:r>
              <a:rPr lang="en-GB" sz="700" dirty="0">
                <a:solidFill>
                  <a:srgbClr val="00B050"/>
                </a:solidFill>
                <a:latin typeface="Arial" panose="020B0604020202020204" pitchFamily="34" charset="0"/>
                <a:ea typeface="Aileron" charset="0"/>
                <a:cs typeface="Arial" panose="020B0604020202020204" pitchFamily="34" charset="0"/>
              </a:rPr>
              <a:t>macrophage</a:t>
            </a:r>
          </a:p>
        </p:txBody>
      </p:sp>
      <p:sp>
        <p:nvSpPr>
          <p:cNvPr id="578" name="TextBox 577">
            <a:extLst>
              <a:ext uri="{FF2B5EF4-FFF2-40B4-BE49-F238E27FC236}">
                <a16:creationId xmlns:a16="http://schemas.microsoft.com/office/drawing/2014/main" id="{BCDFD496-0A16-D646-89AB-1C1205272F1F}"/>
              </a:ext>
            </a:extLst>
          </p:cNvPr>
          <p:cNvSpPr txBox="1"/>
          <p:nvPr/>
        </p:nvSpPr>
        <p:spPr>
          <a:xfrm>
            <a:off x="8838028" y="3370398"/>
            <a:ext cx="702115" cy="183127"/>
          </a:xfrm>
          <a:prstGeom prst="rect">
            <a:avLst/>
          </a:prstGeom>
          <a:noFill/>
        </p:spPr>
        <p:txBody>
          <a:bodyPr wrap="none" lIns="0" tIns="0" rIns="0" bIns="0" rtlCol="0">
            <a:spAutoFit/>
          </a:bodyPr>
          <a:lstStyle/>
          <a:p>
            <a:pPr algn="ctr">
              <a:lnSpc>
                <a:spcPct val="85000"/>
              </a:lnSpc>
            </a:pPr>
            <a:r>
              <a:rPr lang="en-GB" sz="700" dirty="0">
                <a:latin typeface="Arial" panose="020B0604020202020204" pitchFamily="34" charset="0"/>
                <a:ea typeface="Aileron" charset="0"/>
                <a:cs typeface="Arial" panose="020B0604020202020204" pitchFamily="34" charset="0"/>
              </a:rPr>
              <a:t>Trogocytosis</a:t>
            </a:r>
            <a:br>
              <a:rPr lang="en-GB" sz="700" dirty="0">
                <a:latin typeface="Arial" panose="020B0604020202020204" pitchFamily="34" charset="0"/>
                <a:ea typeface="Aileron" charset="0"/>
                <a:cs typeface="Arial" panose="020B0604020202020204" pitchFamily="34" charset="0"/>
              </a:rPr>
            </a:br>
            <a:r>
              <a:rPr lang="en-GB" sz="700" dirty="0">
                <a:latin typeface="Arial" panose="020B0604020202020204" pitchFamily="34" charset="0"/>
                <a:ea typeface="Aileron" charset="0"/>
                <a:cs typeface="Arial" panose="020B0604020202020204" pitchFamily="34" charset="0"/>
              </a:rPr>
              <a:t>“cellular gnawing”</a:t>
            </a:r>
          </a:p>
        </p:txBody>
      </p:sp>
      <p:cxnSp>
        <p:nvCxnSpPr>
          <p:cNvPr id="174" name="Straight Connector 173">
            <a:extLst>
              <a:ext uri="{FF2B5EF4-FFF2-40B4-BE49-F238E27FC236}">
                <a16:creationId xmlns:a16="http://schemas.microsoft.com/office/drawing/2014/main" id="{17335EA2-E3FB-9840-9A17-A178C3E12038}"/>
              </a:ext>
            </a:extLst>
          </p:cNvPr>
          <p:cNvCxnSpPr/>
          <p:nvPr/>
        </p:nvCxnSpPr>
        <p:spPr>
          <a:xfrm flipV="1">
            <a:off x="10101943" y="3878155"/>
            <a:ext cx="112032" cy="49970"/>
          </a:xfrm>
          <a:prstGeom prst="line">
            <a:avLst/>
          </a:prstGeom>
          <a:ln w="12700">
            <a:solidFill>
              <a:schemeClr val="tx1">
                <a:lumMod val="75000"/>
                <a:lumOff val="25000"/>
              </a:schemeClr>
            </a:solidFill>
            <a:tailEnd type="triangle" w="sm" len="sm"/>
          </a:ln>
          <a:effectLst/>
        </p:spPr>
        <p:style>
          <a:lnRef idx="2">
            <a:schemeClr val="accent1"/>
          </a:lnRef>
          <a:fillRef idx="0">
            <a:schemeClr val="accent1"/>
          </a:fillRef>
          <a:effectRef idx="1">
            <a:schemeClr val="accent1"/>
          </a:effectRef>
          <a:fontRef idx="minor">
            <a:schemeClr val="tx1"/>
          </a:fontRef>
        </p:style>
      </p:cxnSp>
      <p:cxnSp>
        <p:nvCxnSpPr>
          <p:cNvPr id="579" name="Straight Connector 578">
            <a:extLst>
              <a:ext uri="{FF2B5EF4-FFF2-40B4-BE49-F238E27FC236}">
                <a16:creationId xmlns:a16="http://schemas.microsoft.com/office/drawing/2014/main" id="{E09EE5EB-FF43-4A48-B8FD-AC0DF20D2B54}"/>
              </a:ext>
            </a:extLst>
          </p:cNvPr>
          <p:cNvCxnSpPr>
            <a:cxnSpLocks/>
          </p:cNvCxnSpPr>
          <p:nvPr/>
        </p:nvCxnSpPr>
        <p:spPr>
          <a:xfrm>
            <a:off x="10125075" y="3709880"/>
            <a:ext cx="111125" cy="38100"/>
          </a:xfrm>
          <a:prstGeom prst="line">
            <a:avLst/>
          </a:prstGeom>
          <a:ln w="12700">
            <a:solidFill>
              <a:schemeClr val="tx1">
                <a:lumMod val="75000"/>
                <a:lumOff val="25000"/>
              </a:schemeClr>
            </a:solidFill>
            <a:tailEnd type="triangle" w="sm" len="sm"/>
          </a:ln>
          <a:effectLst/>
        </p:spPr>
        <p:style>
          <a:lnRef idx="2">
            <a:schemeClr val="accent1"/>
          </a:lnRef>
          <a:fillRef idx="0">
            <a:schemeClr val="accent1"/>
          </a:fillRef>
          <a:effectRef idx="1">
            <a:schemeClr val="accent1"/>
          </a:effectRef>
          <a:fontRef idx="minor">
            <a:schemeClr val="tx1"/>
          </a:fontRef>
        </p:style>
      </p:cxnSp>
      <p:grpSp>
        <p:nvGrpSpPr>
          <p:cNvPr id="177" name="Group 176">
            <a:extLst>
              <a:ext uri="{FF2B5EF4-FFF2-40B4-BE49-F238E27FC236}">
                <a16:creationId xmlns:a16="http://schemas.microsoft.com/office/drawing/2014/main" id="{42543761-157E-7D45-B500-4C4C6442B7B2}"/>
              </a:ext>
            </a:extLst>
          </p:cNvPr>
          <p:cNvGrpSpPr/>
          <p:nvPr/>
        </p:nvGrpSpPr>
        <p:grpSpPr>
          <a:xfrm flipH="1">
            <a:off x="10248056" y="3740104"/>
            <a:ext cx="317893" cy="178753"/>
            <a:chOff x="9995969" y="4147061"/>
            <a:chExt cx="2273346" cy="1278315"/>
          </a:xfrm>
        </p:grpSpPr>
        <p:sp>
          <p:nvSpPr>
            <p:cNvPr id="580" name="Freeform 579">
              <a:extLst>
                <a:ext uri="{FF2B5EF4-FFF2-40B4-BE49-F238E27FC236}">
                  <a16:creationId xmlns:a16="http://schemas.microsoft.com/office/drawing/2014/main" id="{18F943EB-0B92-2044-901F-BD15D61818EE}"/>
                </a:ext>
              </a:extLst>
            </p:cNvPr>
            <p:cNvSpPr/>
            <p:nvPr/>
          </p:nvSpPr>
          <p:spPr>
            <a:xfrm>
              <a:off x="9995969" y="4147061"/>
              <a:ext cx="2273346" cy="1278315"/>
            </a:xfrm>
            <a:custGeom>
              <a:avLst/>
              <a:gdLst>
                <a:gd name="connsiteX0" fmla="*/ 405152 w 1584595"/>
                <a:gd name="connsiteY0" fmla="*/ 302439 h 891026"/>
                <a:gd name="connsiteX1" fmla="*/ 623637 w 1584595"/>
                <a:gd name="connsiteY1" fmla="*/ 221519 h 891026"/>
                <a:gd name="connsiteX2" fmla="*/ 761201 w 1584595"/>
                <a:gd name="connsiteY2" fmla="*/ 11126 h 891026"/>
                <a:gd name="connsiteX3" fmla="*/ 1060607 w 1584595"/>
                <a:gd name="connsiteY3" fmla="*/ 27310 h 891026"/>
                <a:gd name="connsiteX4" fmla="*/ 1271000 w 1584595"/>
                <a:gd name="connsiteY4" fmla="*/ 11126 h 891026"/>
                <a:gd name="connsiteX5" fmla="*/ 1538037 w 1584595"/>
                <a:gd name="connsiteY5" fmla="*/ 124414 h 891026"/>
                <a:gd name="connsiteX6" fmla="*/ 1570405 w 1584595"/>
                <a:gd name="connsiteY6" fmla="*/ 278163 h 891026"/>
                <a:gd name="connsiteX7" fmla="*/ 1384288 w 1584595"/>
                <a:gd name="connsiteY7" fmla="*/ 415728 h 891026"/>
                <a:gd name="connsiteX8" fmla="*/ 1424748 w 1584595"/>
                <a:gd name="connsiteY8" fmla="*/ 512832 h 891026"/>
                <a:gd name="connsiteX9" fmla="*/ 1449024 w 1584595"/>
                <a:gd name="connsiteY9" fmla="*/ 609937 h 891026"/>
                <a:gd name="connsiteX10" fmla="*/ 1246724 w 1584595"/>
                <a:gd name="connsiteY10" fmla="*/ 715133 h 891026"/>
                <a:gd name="connsiteX11" fmla="*/ 1149619 w 1584595"/>
                <a:gd name="connsiteY11" fmla="*/ 868882 h 891026"/>
                <a:gd name="connsiteX12" fmla="*/ 947318 w 1584595"/>
                <a:gd name="connsiteY12" fmla="*/ 885066 h 891026"/>
                <a:gd name="connsiteX13" fmla="*/ 753109 w 1584595"/>
                <a:gd name="connsiteY13" fmla="*/ 820329 h 891026"/>
                <a:gd name="connsiteX14" fmla="*/ 502256 w 1584595"/>
                <a:gd name="connsiteY14" fmla="*/ 885066 h 891026"/>
                <a:gd name="connsiteX15" fmla="*/ 130023 w 1584595"/>
                <a:gd name="connsiteY15" fmla="*/ 828421 h 891026"/>
                <a:gd name="connsiteX16" fmla="*/ 550 w 1584595"/>
                <a:gd name="connsiteY16" fmla="*/ 674673 h 891026"/>
                <a:gd name="connsiteX17" fmla="*/ 89563 w 1584595"/>
                <a:gd name="connsiteY17" fmla="*/ 472372 h 891026"/>
                <a:gd name="connsiteX18" fmla="*/ 235219 w 1584595"/>
                <a:gd name="connsiteY18" fmla="*/ 399544 h 891026"/>
                <a:gd name="connsiteX19" fmla="*/ 283771 w 1584595"/>
                <a:gd name="connsiteY19" fmla="*/ 310531 h 891026"/>
                <a:gd name="connsiteX20" fmla="*/ 405152 w 1584595"/>
                <a:gd name="connsiteY20" fmla="*/ 302439 h 89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4595" h="891026">
                  <a:moveTo>
                    <a:pt x="405152" y="302439"/>
                  </a:moveTo>
                  <a:cubicBezTo>
                    <a:pt x="461796" y="287604"/>
                    <a:pt x="564296" y="270071"/>
                    <a:pt x="623637" y="221519"/>
                  </a:cubicBezTo>
                  <a:cubicBezTo>
                    <a:pt x="682978" y="172967"/>
                    <a:pt x="688373" y="43494"/>
                    <a:pt x="761201" y="11126"/>
                  </a:cubicBezTo>
                  <a:cubicBezTo>
                    <a:pt x="834029" y="-21242"/>
                    <a:pt x="975641" y="27310"/>
                    <a:pt x="1060607" y="27310"/>
                  </a:cubicBezTo>
                  <a:cubicBezTo>
                    <a:pt x="1145573" y="27310"/>
                    <a:pt x="1191428" y="-5058"/>
                    <a:pt x="1271000" y="11126"/>
                  </a:cubicBezTo>
                  <a:cubicBezTo>
                    <a:pt x="1350572" y="27310"/>
                    <a:pt x="1488136" y="79908"/>
                    <a:pt x="1538037" y="124414"/>
                  </a:cubicBezTo>
                  <a:cubicBezTo>
                    <a:pt x="1587938" y="168920"/>
                    <a:pt x="1596030" y="229611"/>
                    <a:pt x="1570405" y="278163"/>
                  </a:cubicBezTo>
                  <a:cubicBezTo>
                    <a:pt x="1544780" y="326715"/>
                    <a:pt x="1408564" y="376617"/>
                    <a:pt x="1384288" y="415728"/>
                  </a:cubicBezTo>
                  <a:cubicBezTo>
                    <a:pt x="1360012" y="454840"/>
                    <a:pt x="1413959" y="480464"/>
                    <a:pt x="1424748" y="512832"/>
                  </a:cubicBezTo>
                  <a:cubicBezTo>
                    <a:pt x="1435537" y="545200"/>
                    <a:pt x="1478695" y="576220"/>
                    <a:pt x="1449024" y="609937"/>
                  </a:cubicBezTo>
                  <a:cubicBezTo>
                    <a:pt x="1419353" y="643654"/>
                    <a:pt x="1296625" y="671976"/>
                    <a:pt x="1246724" y="715133"/>
                  </a:cubicBezTo>
                  <a:cubicBezTo>
                    <a:pt x="1196823" y="758291"/>
                    <a:pt x="1199520" y="840560"/>
                    <a:pt x="1149619" y="868882"/>
                  </a:cubicBezTo>
                  <a:cubicBezTo>
                    <a:pt x="1099718" y="897204"/>
                    <a:pt x="1013403" y="893158"/>
                    <a:pt x="947318" y="885066"/>
                  </a:cubicBezTo>
                  <a:cubicBezTo>
                    <a:pt x="881233" y="876974"/>
                    <a:pt x="827286" y="820329"/>
                    <a:pt x="753109" y="820329"/>
                  </a:cubicBezTo>
                  <a:cubicBezTo>
                    <a:pt x="678932" y="820329"/>
                    <a:pt x="606104" y="883717"/>
                    <a:pt x="502256" y="885066"/>
                  </a:cubicBezTo>
                  <a:cubicBezTo>
                    <a:pt x="398408" y="886415"/>
                    <a:pt x="213641" y="863486"/>
                    <a:pt x="130023" y="828421"/>
                  </a:cubicBezTo>
                  <a:cubicBezTo>
                    <a:pt x="46405" y="793356"/>
                    <a:pt x="7293" y="734015"/>
                    <a:pt x="550" y="674673"/>
                  </a:cubicBezTo>
                  <a:cubicBezTo>
                    <a:pt x="-6193" y="615332"/>
                    <a:pt x="50452" y="518227"/>
                    <a:pt x="89563" y="472372"/>
                  </a:cubicBezTo>
                  <a:cubicBezTo>
                    <a:pt x="128674" y="426517"/>
                    <a:pt x="202851" y="426518"/>
                    <a:pt x="235219" y="399544"/>
                  </a:cubicBezTo>
                  <a:cubicBezTo>
                    <a:pt x="267587" y="372571"/>
                    <a:pt x="250054" y="325366"/>
                    <a:pt x="283771" y="310531"/>
                  </a:cubicBezTo>
                  <a:cubicBezTo>
                    <a:pt x="317488" y="295696"/>
                    <a:pt x="348508" y="317274"/>
                    <a:pt x="405152" y="302439"/>
                  </a:cubicBezTo>
                  <a:close/>
                </a:path>
              </a:pathLst>
            </a:custGeom>
            <a:solidFill>
              <a:schemeClr val="accent6">
                <a:lumMod val="40000"/>
                <a:lumOff val="60000"/>
              </a:schemeClr>
            </a:solidFill>
            <a:ln w="12700">
              <a:solidFill>
                <a:schemeClr val="accent6">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81" name="Freeform 580">
              <a:extLst>
                <a:ext uri="{FF2B5EF4-FFF2-40B4-BE49-F238E27FC236}">
                  <a16:creationId xmlns:a16="http://schemas.microsoft.com/office/drawing/2014/main" id="{432E2DA0-6CD6-9B4A-81C2-D61D981B9EBD}"/>
                </a:ext>
              </a:extLst>
            </p:cNvPr>
            <p:cNvSpPr/>
            <p:nvPr/>
          </p:nvSpPr>
          <p:spPr>
            <a:xfrm>
              <a:off x="10947226" y="4399099"/>
              <a:ext cx="496679" cy="489317"/>
            </a:xfrm>
            <a:custGeom>
              <a:avLst/>
              <a:gdLst>
                <a:gd name="connsiteX0" fmla="*/ 142812 w 346201"/>
                <a:gd name="connsiteY0" fmla="*/ 16561 h 341069"/>
                <a:gd name="connsiteX1" fmla="*/ 45708 w 346201"/>
                <a:gd name="connsiteY1" fmla="*/ 105573 h 341069"/>
                <a:gd name="connsiteX2" fmla="*/ 5247 w 346201"/>
                <a:gd name="connsiteY2" fmla="*/ 283598 h 341069"/>
                <a:gd name="connsiteX3" fmla="*/ 158996 w 346201"/>
                <a:gd name="connsiteY3" fmla="*/ 340242 h 341069"/>
                <a:gd name="connsiteX4" fmla="*/ 304653 w 346201"/>
                <a:gd name="connsiteY4" fmla="*/ 307874 h 341069"/>
                <a:gd name="connsiteX5" fmla="*/ 345113 w 346201"/>
                <a:gd name="connsiteY5" fmla="*/ 186493 h 341069"/>
                <a:gd name="connsiteX6" fmla="*/ 272285 w 346201"/>
                <a:gd name="connsiteY6" fmla="*/ 16561 h 341069"/>
                <a:gd name="connsiteX7" fmla="*/ 142812 w 346201"/>
                <a:gd name="connsiteY7" fmla="*/ 16561 h 34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201" h="341069">
                  <a:moveTo>
                    <a:pt x="142812" y="16561"/>
                  </a:moveTo>
                  <a:cubicBezTo>
                    <a:pt x="105049" y="31396"/>
                    <a:pt x="68636" y="61067"/>
                    <a:pt x="45708" y="105573"/>
                  </a:cubicBezTo>
                  <a:cubicBezTo>
                    <a:pt x="22780" y="150079"/>
                    <a:pt x="-13634" y="244487"/>
                    <a:pt x="5247" y="283598"/>
                  </a:cubicBezTo>
                  <a:cubicBezTo>
                    <a:pt x="24128" y="322709"/>
                    <a:pt x="109095" y="336196"/>
                    <a:pt x="158996" y="340242"/>
                  </a:cubicBezTo>
                  <a:cubicBezTo>
                    <a:pt x="208897" y="344288"/>
                    <a:pt x="273634" y="333499"/>
                    <a:pt x="304653" y="307874"/>
                  </a:cubicBezTo>
                  <a:cubicBezTo>
                    <a:pt x="335672" y="282249"/>
                    <a:pt x="350508" y="235045"/>
                    <a:pt x="345113" y="186493"/>
                  </a:cubicBezTo>
                  <a:cubicBezTo>
                    <a:pt x="339718" y="137941"/>
                    <a:pt x="303304" y="44883"/>
                    <a:pt x="272285" y="16561"/>
                  </a:cubicBezTo>
                  <a:cubicBezTo>
                    <a:pt x="241266" y="-11761"/>
                    <a:pt x="180575" y="1726"/>
                    <a:pt x="142812" y="16561"/>
                  </a:cubicBezTo>
                  <a:close/>
                </a:path>
              </a:pathLst>
            </a:custGeom>
            <a:solidFill>
              <a:schemeClr val="accent6">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pic>
        <p:nvPicPr>
          <p:cNvPr id="590" name="Graphic 589">
            <a:extLst>
              <a:ext uri="{FF2B5EF4-FFF2-40B4-BE49-F238E27FC236}">
                <a16:creationId xmlns:a16="http://schemas.microsoft.com/office/drawing/2014/main" id="{431260CF-7AEF-DF4A-8E54-CFE71B75307B}"/>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9785577" y="3956475"/>
            <a:ext cx="100288" cy="113369"/>
          </a:xfrm>
          <a:prstGeom prst="rect">
            <a:avLst/>
          </a:prstGeom>
        </p:spPr>
      </p:pic>
      <p:sp>
        <p:nvSpPr>
          <p:cNvPr id="593" name="Rounded Rectangle 592">
            <a:extLst>
              <a:ext uri="{FF2B5EF4-FFF2-40B4-BE49-F238E27FC236}">
                <a16:creationId xmlns:a16="http://schemas.microsoft.com/office/drawing/2014/main" id="{0F7A6F9D-78E0-D64B-8C4A-FA238D70C998}"/>
              </a:ext>
            </a:extLst>
          </p:cNvPr>
          <p:cNvSpPr/>
          <p:nvPr/>
        </p:nvSpPr>
        <p:spPr>
          <a:xfrm rot="3891792" flipV="1">
            <a:off x="9923558" y="3924071"/>
            <a:ext cx="9815" cy="52185"/>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96" name="Explosion 2 595">
            <a:extLst>
              <a:ext uri="{FF2B5EF4-FFF2-40B4-BE49-F238E27FC236}">
                <a16:creationId xmlns:a16="http://schemas.microsoft.com/office/drawing/2014/main" id="{62A50B55-F582-194F-9560-EA08FFA8E1C5}"/>
              </a:ext>
            </a:extLst>
          </p:cNvPr>
          <p:cNvSpPr/>
          <p:nvPr/>
        </p:nvSpPr>
        <p:spPr>
          <a:xfrm>
            <a:off x="7522542" y="3302563"/>
            <a:ext cx="138733" cy="107387"/>
          </a:xfrm>
          <a:prstGeom prst="irregularSeal2">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612" name="Group 611">
            <a:extLst>
              <a:ext uri="{FF2B5EF4-FFF2-40B4-BE49-F238E27FC236}">
                <a16:creationId xmlns:a16="http://schemas.microsoft.com/office/drawing/2014/main" id="{46159CBF-6DF1-314B-A2AF-2542BDB2E3C6}"/>
              </a:ext>
            </a:extLst>
          </p:cNvPr>
          <p:cNvGrpSpPr/>
          <p:nvPr/>
        </p:nvGrpSpPr>
        <p:grpSpPr>
          <a:xfrm rot="15033399">
            <a:off x="9885226" y="3912451"/>
            <a:ext cx="49142" cy="102173"/>
            <a:chOff x="9408367" y="1866900"/>
            <a:chExt cx="126157" cy="262299"/>
          </a:xfrm>
          <a:solidFill>
            <a:schemeClr val="accent1"/>
          </a:solidFill>
        </p:grpSpPr>
        <p:sp>
          <p:nvSpPr>
            <p:cNvPr id="613" name="Block Arc 612">
              <a:extLst>
                <a:ext uri="{FF2B5EF4-FFF2-40B4-BE49-F238E27FC236}">
                  <a16:creationId xmlns:a16="http://schemas.microsoft.com/office/drawing/2014/main" id="{AFC26EF8-4852-3D4B-BE8F-BACB3A61235F}"/>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14" name="Rounded Rectangle 613">
              <a:extLst>
                <a:ext uri="{FF2B5EF4-FFF2-40B4-BE49-F238E27FC236}">
                  <a16:creationId xmlns:a16="http://schemas.microsoft.com/office/drawing/2014/main" id="{3AB08DAB-CC4F-5340-B9E2-8F4CDE26C2AB}"/>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616" name="Group 615">
            <a:extLst>
              <a:ext uri="{FF2B5EF4-FFF2-40B4-BE49-F238E27FC236}">
                <a16:creationId xmlns:a16="http://schemas.microsoft.com/office/drawing/2014/main" id="{9B24C565-F548-B342-BD40-C2AA40E3278A}"/>
              </a:ext>
            </a:extLst>
          </p:cNvPr>
          <p:cNvGrpSpPr/>
          <p:nvPr/>
        </p:nvGrpSpPr>
        <p:grpSpPr>
          <a:xfrm rot="17388035">
            <a:off x="9885226" y="4007700"/>
            <a:ext cx="49142" cy="102173"/>
            <a:chOff x="9408367" y="1866900"/>
            <a:chExt cx="126157" cy="262299"/>
          </a:xfrm>
          <a:solidFill>
            <a:schemeClr val="tx2"/>
          </a:solidFill>
        </p:grpSpPr>
        <p:sp>
          <p:nvSpPr>
            <p:cNvPr id="617" name="Block Arc 616">
              <a:extLst>
                <a:ext uri="{FF2B5EF4-FFF2-40B4-BE49-F238E27FC236}">
                  <a16:creationId xmlns:a16="http://schemas.microsoft.com/office/drawing/2014/main" id="{F5E64630-B6EB-C349-9290-251402D567D9}"/>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18" name="Rounded Rectangle 617">
              <a:extLst>
                <a:ext uri="{FF2B5EF4-FFF2-40B4-BE49-F238E27FC236}">
                  <a16:creationId xmlns:a16="http://schemas.microsoft.com/office/drawing/2014/main" id="{ED7FED6F-48D2-7F44-9903-1DE1A54A9C18}"/>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586" name="Freeform 585">
            <a:extLst>
              <a:ext uri="{FF2B5EF4-FFF2-40B4-BE49-F238E27FC236}">
                <a16:creationId xmlns:a16="http://schemas.microsoft.com/office/drawing/2014/main" id="{96B08E52-4D09-A946-85E9-1F5F43D8614A}"/>
              </a:ext>
            </a:extLst>
          </p:cNvPr>
          <p:cNvSpPr/>
          <p:nvPr/>
        </p:nvSpPr>
        <p:spPr>
          <a:xfrm rot="2897892">
            <a:off x="9913998" y="3998727"/>
            <a:ext cx="88531" cy="92224"/>
          </a:xfrm>
          <a:custGeom>
            <a:avLst/>
            <a:gdLst>
              <a:gd name="connsiteX0" fmla="*/ 166903 w 281922"/>
              <a:gd name="connsiteY0" fmla="*/ 3658 h 293684"/>
              <a:gd name="connsiteX1" fmla="*/ 65303 w 281922"/>
              <a:gd name="connsiteY1" fmla="*/ 19533 h 293684"/>
              <a:gd name="connsiteX2" fmla="*/ 17678 w 281922"/>
              <a:gd name="connsiteY2" fmla="*/ 102083 h 293684"/>
              <a:gd name="connsiteX3" fmla="*/ 1803 w 281922"/>
              <a:gd name="connsiteY3" fmla="*/ 229083 h 293684"/>
              <a:gd name="connsiteX4" fmla="*/ 55778 w 281922"/>
              <a:gd name="connsiteY4" fmla="*/ 279883 h 293684"/>
              <a:gd name="connsiteX5" fmla="*/ 141503 w 281922"/>
              <a:gd name="connsiteY5" fmla="*/ 289408 h 293684"/>
              <a:gd name="connsiteX6" fmla="*/ 243103 w 281922"/>
              <a:gd name="connsiteY6" fmla="*/ 219558 h 293684"/>
              <a:gd name="connsiteX7" fmla="*/ 281203 w 281922"/>
              <a:gd name="connsiteY7" fmla="*/ 73508 h 293684"/>
              <a:gd name="connsiteX8" fmla="*/ 166903 w 281922"/>
              <a:gd name="connsiteY8" fmla="*/ 3658 h 2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 h="293684">
                <a:moveTo>
                  <a:pt x="166903" y="3658"/>
                </a:moveTo>
                <a:cubicBezTo>
                  <a:pt x="130920" y="-5338"/>
                  <a:pt x="90174" y="3129"/>
                  <a:pt x="65303" y="19533"/>
                </a:cubicBezTo>
                <a:cubicBezTo>
                  <a:pt x="40432" y="35937"/>
                  <a:pt x="28261" y="67158"/>
                  <a:pt x="17678" y="102083"/>
                </a:cubicBezTo>
                <a:cubicBezTo>
                  <a:pt x="7095" y="137008"/>
                  <a:pt x="-4547" y="199450"/>
                  <a:pt x="1803" y="229083"/>
                </a:cubicBezTo>
                <a:cubicBezTo>
                  <a:pt x="8153" y="258716"/>
                  <a:pt x="32495" y="269829"/>
                  <a:pt x="55778" y="279883"/>
                </a:cubicBezTo>
                <a:cubicBezTo>
                  <a:pt x="79061" y="289937"/>
                  <a:pt x="110282" y="299462"/>
                  <a:pt x="141503" y="289408"/>
                </a:cubicBezTo>
                <a:cubicBezTo>
                  <a:pt x="172724" y="279354"/>
                  <a:pt x="219820" y="255541"/>
                  <a:pt x="243103" y="219558"/>
                </a:cubicBezTo>
                <a:cubicBezTo>
                  <a:pt x="266386" y="183575"/>
                  <a:pt x="285965" y="107904"/>
                  <a:pt x="281203" y="73508"/>
                </a:cubicBezTo>
                <a:cubicBezTo>
                  <a:pt x="276441" y="39112"/>
                  <a:pt x="202886" y="12654"/>
                  <a:pt x="166903" y="3658"/>
                </a:cubicBezTo>
                <a:close/>
              </a:path>
            </a:pathLst>
          </a:custGeom>
          <a:gradFill flip="none" rotWithShape="1">
            <a:gsLst>
              <a:gs pos="0">
                <a:schemeClr val="tx2">
                  <a:lumMod val="20000"/>
                  <a:lumOff val="80000"/>
                </a:schemeClr>
              </a:gs>
              <a:gs pos="100000">
                <a:schemeClr val="tx2"/>
              </a:gs>
            </a:gsLst>
            <a:path path="circle">
              <a:fillToRect l="50000" t="50000" r="50000" b="50000"/>
            </a:path>
            <a:tileRect/>
          </a:gradFill>
          <a:ln w="6350">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87" name="Freeform 586">
            <a:extLst>
              <a:ext uri="{FF2B5EF4-FFF2-40B4-BE49-F238E27FC236}">
                <a16:creationId xmlns:a16="http://schemas.microsoft.com/office/drawing/2014/main" id="{7793293A-ABAE-2545-A919-954E07DDA332}"/>
              </a:ext>
            </a:extLst>
          </p:cNvPr>
          <p:cNvSpPr/>
          <p:nvPr/>
        </p:nvSpPr>
        <p:spPr>
          <a:xfrm rot="3075324">
            <a:off x="9933230" y="4022783"/>
            <a:ext cx="47792" cy="45719"/>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2">
                  <a:lumMod val="60000"/>
                  <a:lumOff val="40000"/>
                </a:schemeClr>
              </a:gs>
              <a:gs pos="100000">
                <a:schemeClr val="accent1"/>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84" name="Freeform 583">
            <a:extLst>
              <a:ext uri="{FF2B5EF4-FFF2-40B4-BE49-F238E27FC236}">
                <a16:creationId xmlns:a16="http://schemas.microsoft.com/office/drawing/2014/main" id="{E32EFDC7-2C08-7349-9403-288DD1FA963A}"/>
              </a:ext>
            </a:extLst>
          </p:cNvPr>
          <p:cNvSpPr/>
          <p:nvPr/>
        </p:nvSpPr>
        <p:spPr>
          <a:xfrm rot="2897892">
            <a:off x="9912953" y="3878215"/>
            <a:ext cx="126809" cy="132099"/>
          </a:xfrm>
          <a:custGeom>
            <a:avLst/>
            <a:gdLst>
              <a:gd name="connsiteX0" fmla="*/ 166903 w 281922"/>
              <a:gd name="connsiteY0" fmla="*/ 3658 h 293684"/>
              <a:gd name="connsiteX1" fmla="*/ 65303 w 281922"/>
              <a:gd name="connsiteY1" fmla="*/ 19533 h 293684"/>
              <a:gd name="connsiteX2" fmla="*/ 17678 w 281922"/>
              <a:gd name="connsiteY2" fmla="*/ 102083 h 293684"/>
              <a:gd name="connsiteX3" fmla="*/ 1803 w 281922"/>
              <a:gd name="connsiteY3" fmla="*/ 229083 h 293684"/>
              <a:gd name="connsiteX4" fmla="*/ 55778 w 281922"/>
              <a:gd name="connsiteY4" fmla="*/ 279883 h 293684"/>
              <a:gd name="connsiteX5" fmla="*/ 141503 w 281922"/>
              <a:gd name="connsiteY5" fmla="*/ 289408 h 293684"/>
              <a:gd name="connsiteX6" fmla="*/ 243103 w 281922"/>
              <a:gd name="connsiteY6" fmla="*/ 219558 h 293684"/>
              <a:gd name="connsiteX7" fmla="*/ 281203 w 281922"/>
              <a:gd name="connsiteY7" fmla="*/ 73508 h 293684"/>
              <a:gd name="connsiteX8" fmla="*/ 166903 w 281922"/>
              <a:gd name="connsiteY8" fmla="*/ 3658 h 2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 h="293684">
                <a:moveTo>
                  <a:pt x="166903" y="3658"/>
                </a:moveTo>
                <a:cubicBezTo>
                  <a:pt x="130920" y="-5338"/>
                  <a:pt x="90174" y="3129"/>
                  <a:pt x="65303" y="19533"/>
                </a:cubicBezTo>
                <a:cubicBezTo>
                  <a:pt x="40432" y="35937"/>
                  <a:pt x="28261" y="67158"/>
                  <a:pt x="17678" y="102083"/>
                </a:cubicBezTo>
                <a:cubicBezTo>
                  <a:pt x="7095" y="137008"/>
                  <a:pt x="-4547" y="199450"/>
                  <a:pt x="1803" y="229083"/>
                </a:cubicBezTo>
                <a:cubicBezTo>
                  <a:pt x="8153" y="258716"/>
                  <a:pt x="32495" y="269829"/>
                  <a:pt x="55778" y="279883"/>
                </a:cubicBezTo>
                <a:cubicBezTo>
                  <a:pt x="79061" y="289937"/>
                  <a:pt x="110282" y="299462"/>
                  <a:pt x="141503" y="289408"/>
                </a:cubicBezTo>
                <a:cubicBezTo>
                  <a:pt x="172724" y="279354"/>
                  <a:pt x="219820" y="255541"/>
                  <a:pt x="243103" y="219558"/>
                </a:cubicBezTo>
                <a:cubicBezTo>
                  <a:pt x="266386" y="183575"/>
                  <a:pt x="285965" y="107904"/>
                  <a:pt x="281203" y="73508"/>
                </a:cubicBezTo>
                <a:cubicBezTo>
                  <a:pt x="276441" y="39112"/>
                  <a:pt x="202886" y="12654"/>
                  <a:pt x="166903" y="3658"/>
                </a:cubicBezTo>
                <a:close/>
              </a:path>
            </a:pathLst>
          </a:custGeom>
          <a:gradFill flip="none" rotWithShape="1">
            <a:gsLst>
              <a:gs pos="0">
                <a:schemeClr val="tx2">
                  <a:lumMod val="20000"/>
                  <a:lumOff val="80000"/>
                </a:schemeClr>
              </a:gs>
              <a:gs pos="100000">
                <a:schemeClr val="tx2"/>
              </a:gs>
            </a:gsLst>
            <a:path path="circle">
              <a:fillToRect l="50000" t="50000" r="50000" b="50000"/>
            </a:path>
            <a:tileRect/>
          </a:gradFill>
          <a:ln w="6350">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85" name="Freeform 584">
            <a:extLst>
              <a:ext uri="{FF2B5EF4-FFF2-40B4-BE49-F238E27FC236}">
                <a16:creationId xmlns:a16="http://schemas.microsoft.com/office/drawing/2014/main" id="{C2893B07-9AC3-4141-9718-7A50E55B909C}"/>
              </a:ext>
            </a:extLst>
          </p:cNvPr>
          <p:cNvSpPr/>
          <p:nvPr/>
        </p:nvSpPr>
        <p:spPr>
          <a:xfrm rot="3075324">
            <a:off x="9949166" y="3911531"/>
            <a:ext cx="48121" cy="46034"/>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2">
                  <a:lumMod val="60000"/>
                  <a:lumOff val="40000"/>
                </a:schemeClr>
              </a:gs>
              <a:gs pos="100000">
                <a:schemeClr val="accent1"/>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619" name="Graphic 618">
            <a:extLst>
              <a:ext uri="{FF2B5EF4-FFF2-40B4-BE49-F238E27FC236}">
                <a16:creationId xmlns:a16="http://schemas.microsoft.com/office/drawing/2014/main" id="{23F6DE0C-83C2-B146-81AC-5B646A83A227}"/>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9707600" y="3658524"/>
            <a:ext cx="72994" cy="82515"/>
          </a:xfrm>
          <a:prstGeom prst="rect">
            <a:avLst/>
          </a:prstGeom>
        </p:spPr>
      </p:pic>
      <p:sp>
        <p:nvSpPr>
          <p:cNvPr id="576" name="TextBox 575">
            <a:extLst>
              <a:ext uri="{FF2B5EF4-FFF2-40B4-BE49-F238E27FC236}">
                <a16:creationId xmlns:a16="http://schemas.microsoft.com/office/drawing/2014/main" id="{93F4CBCF-82E8-1944-90ED-FEBA3F3AC209}"/>
              </a:ext>
            </a:extLst>
          </p:cNvPr>
          <p:cNvSpPr txBox="1"/>
          <p:nvPr/>
        </p:nvSpPr>
        <p:spPr>
          <a:xfrm>
            <a:off x="9863095" y="3522798"/>
            <a:ext cx="468078" cy="91564"/>
          </a:xfrm>
          <a:prstGeom prst="rect">
            <a:avLst/>
          </a:prstGeom>
          <a:noFill/>
        </p:spPr>
        <p:txBody>
          <a:bodyPr wrap="none" lIns="0" tIns="0" rIns="0" bIns="0" rtlCol="0">
            <a:spAutoFit/>
          </a:bodyPr>
          <a:lstStyle/>
          <a:p>
            <a:pPr algn="ctr">
              <a:lnSpc>
                <a:spcPct val="85000"/>
              </a:lnSpc>
            </a:pPr>
            <a:r>
              <a:rPr lang="en-GB" sz="700" dirty="0">
                <a:latin typeface="Arial" panose="020B0604020202020204" pitchFamily="34" charset="0"/>
                <a:ea typeface="Aileron" charset="0"/>
                <a:cs typeface="Arial" panose="020B0604020202020204" pitchFamily="34" charset="0"/>
              </a:rPr>
              <a:t>Tumour cell</a:t>
            </a:r>
          </a:p>
        </p:txBody>
      </p:sp>
      <p:grpSp>
        <p:nvGrpSpPr>
          <p:cNvPr id="623" name="Group 622">
            <a:extLst>
              <a:ext uri="{FF2B5EF4-FFF2-40B4-BE49-F238E27FC236}">
                <a16:creationId xmlns:a16="http://schemas.microsoft.com/office/drawing/2014/main" id="{B46BA122-D800-A942-B6AD-2E8C27579D0C}"/>
              </a:ext>
            </a:extLst>
          </p:cNvPr>
          <p:cNvGrpSpPr/>
          <p:nvPr/>
        </p:nvGrpSpPr>
        <p:grpSpPr>
          <a:xfrm rot="5400000">
            <a:off x="9656979" y="3649639"/>
            <a:ext cx="45719" cy="95056"/>
            <a:chOff x="9408367" y="1866900"/>
            <a:chExt cx="126157" cy="262299"/>
          </a:xfrm>
          <a:solidFill>
            <a:schemeClr val="tx1"/>
          </a:solidFill>
        </p:grpSpPr>
        <p:sp>
          <p:nvSpPr>
            <p:cNvPr id="624" name="Block Arc 623">
              <a:extLst>
                <a:ext uri="{FF2B5EF4-FFF2-40B4-BE49-F238E27FC236}">
                  <a16:creationId xmlns:a16="http://schemas.microsoft.com/office/drawing/2014/main" id="{189099B5-B89D-9C4E-AB16-DCDD83EA255D}"/>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25" name="Rounded Rectangle 624">
              <a:extLst>
                <a:ext uri="{FF2B5EF4-FFF2-40B4-BE49-F238E27FC236}">
                  <a16:creationId xmlns:a16="http://schemas.microsoft.com/office/drawing/2014/main" id="{8D90439E-D50E-804C-BDB4-06AB68FD7021}"/>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611" name="Freeform 610">
            <a:extLst>
              <a:ext uri="{FF2B5EF4-FFF2-40B4-BE49-F238E27FC236}">
                <a16:creationId xmlns:a16="http://schemas.microsoft.com/office/drawing/2014/main" id="{6DA13424-BB69-BD49-BA27-892DB895EA53}"/>
              </a:ext>
            </a:extLst>
          </p:cNvPr>
          <p:cNvSpPr/>
          <p:nvPr/>
        </p:nvSpPr>
        <p:spPr>
          <a:xfrm>
            <a:off x="9460672" y="3529979"/>
            <a:ext cx="384657" cy="283265"/>
          </a:xfrm>
          <a:custGeom>
            <a:avLst/>
            <a:gdLst>
              <a:gd name="connsiteX0" fmla="*/ 41693 w 384657"/>
              <a:gd name="connsiteY0" fmla="*/ 40201 h 283265"/>
              <a:gd name="connsiteX1" fmla="*/ 102018 w 384657"/>
              <a:gd name="connsiteY1" fmla="*/ 33851 h 283265"/>
              <a:gd name="connsiteX2" fmla="*/ 159168 w 384657"/>
              <a:gd name="connsiteY2" fmla="*/ 5276 h 283265"/>
              <a:gd name="connsiteX3" fmla="*/ 209968 w 384657"/>
              <a:gd name="connsiteY3" fmla="*/ 5276 h 283265"/>
              <a:gd name="connsiteX4" fmla="*/ 273468 w 384657"/>
              <a:gd name="connsiteY4" fmla="*/ 59251 h 283265"/>
              <a:gd name="connsiteX5" fmla="*/ 343318 w 384657"/>
              <a:gd name="connsiteY5" fmla="*/ 75126 h 283265"/>
              <a:gd name="connsiteX6" fmla="*/ 365543 w 384657"/>
              <a:gd name="connsiteY6" fmla="*/ 157676 h 283265"/>
              <a:gd name="connsiteX7" fmla="*/ 321093 w 384657"/>
              <a:gd name="connsiteY7" fmla="*/ 132276 h 283265"/>
              <a:gd name="connsiteX8" fmla="*/ 286168 w 384657"/>
              <a:gd name="connsiteY8" fmla="*/ 113226 h 283265"/>
              <a:gd name="connsiteX9" fmla="*/ 225843 w 384657"/>
              <a:gd name="connsiteY9" fmla="*/ 125926 h 283265"/>
              <a:gd name="connsiteX10" fmla="*/ 213143 w 384657"/>
              <a:gd name="connsiteY10" fmla="*/ 173551 h 283265"/>
              <a:gd name="connsiteX11" fmla="*/ 257593 w 384657"/>
              <a:gd name="connsiteY11" fmla="*/ 211651 h 283265"/>
              <a:gd name="connsiteX12" fmla="*/ 336968 w 384657"/>
              <a:gd name="connsiteY12" fmla="*/ 214826 h 283265"/>
              <a:gd name="connsiteX13" fmla="*/ 384593 w 384657"/>
              <a:gd name="connsiteY13" fmla="*/ 218001 h 283265"/>
              <a:gd name="connsiteX14" fmla="*/ 327443 w 384657"/>
              <a:gd name="connsiteY14" fmla="*/ 243401 h 283265"/>
              <a:gd name="connsiteX15" fmla="*/ 254418 w 384657"/>
              <a:gd name="connsiteY15" fmla="*/ 249751 h 283265"/>
              <a:gd name="connsiteX16" fmla="*/ 197268 w 384657"/>
              <a:gd name="connsiteY16" fmla="*/ 275151 h 283265"/>
              <a:gd name="connsiteX17" fmla="*/ 146468 w 384657"/>
              <a:gd name="connsiteY17" fmla="*/ 281501 h 283265"/>
              <a:gd name="connsiteX18" fmla="*/ 111543 w 384657"/>
              <a:gd name="connsiteY18" fmla="*/ 246576 h 283265"/>
              <a:gd name="connsiteX19" fmla="*/ 57568 w 384657"/>
              <a:gd name="connsiteY19" fmla="*/ 240226 h 283265"/>
              <a:gd name="connsiteX20" fmla="*/ 418 w 384657"/>
              <a:gd name="connsiteY20" fmla="*/ 189426 h 283265"/>
              <a:gd name="connsiteX21" fmla="*/ 32168 w 384657"/>
              <a:gd name="connsiteY21" fmla="*/ 129101 h 283265"/>
              <a:gd name="connsiteX22" fmla="*/ 41693 w 384657"/>
              <a:gd name="connsiteY22" fmla="*/ 91001 h 283265"/>
              <a:gd name="connsiteX23" fmla="*/ 41693 w 384657"/>
              <a:gd name="connsiteY23" fmla="*/ 40201 h 28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4657" h="283265">
                <a:moveTo>
                  <a:pt x="41693" y="40201"/>
                </a:moveTo>
                <a:cubicBezTo>
                  <a:pt x="51747" y="30676"/>
                  <a:pt x="82439" y="39672"/>
                  <a:pt x="102018" y="33851"/>
                </a:cubicBezTo>
                <a:cubicBezTo>
                  <a:pt x="121597" y="28030"/>
                  <a:pt x="141176" y="10038"/>
                  <a:pt x="159168" y="5276"/>
                </a:cubicBezTo>
                <a:cubicBezTo>
                  <a:pt x="177160" y="513"/>
                  <a:pt x="190918" y="-3720"/>
                  <a:pt x="209968" y="5276"/>
                </a:cubicBezTo>
                <a:cubicBezTo>
                  <a:pt x="229018" y="14272"/>
                  <a:pt x="251243" y="47609"/>
                  <a:pt x="273468" y="59251"/>
                </a:cubicBezTo>
                <a:cubicBezTo>
                  <a:pt x="295693" y="70893"/>
                  <a:pt x="327972" y="58722"/>
                  <a:pt x="343318" y="75126"/>
                </a:cubicBezTo>
                <a:cubicBezTo>
                  <a:pt x="358664" y="91530"/>
                  <a:pt x="369247" y="148151"/>
                  <a:pt x="365543" y="157676"/>
                </a:cubicBezTo>
                <a:cubicBezTo>
                  <a:pt x="361839" y="167201"/>
                  <a:pt x="334322" y="139684"/>
                  <a:pt x="321093" y="132276"/>
                </a:cubicBezTo>
                <a:cubicBezTo>
                  <a:pt x="307864" y="124868"/>
                  <a:pt x="302043" y="114284"/>
                  <a:pt x="286168" y="113226"/>
                </a:cubicBezTo>
                <a:cubicBezTo>
                  <a:pt x="270293" y="112168"/>
                  <a:pt x="238014" y="115872"/>
                  <a:pt x="225843" y="125926"/>
                </a:cubicBezTo>
                <a:cubicBezTo>
                  <a:pt x="213672" y="135980"/>
                  <a:pt x="207851" y="159264"/>
                  <a:pt x="213143" y="173551"/>
                </a:cubicBezTo>
                <a:cubicBezTo>
                  <a:pt x="218435" y="187838"/>
                  <a:pt x="236956" y="204772"/>
                  <a:pt x="257593" y="211651"/>
                </a:cubicBezTo>
                <a:cubicBezTo>
                  <a:pt x="278230" y="218530"/>
                  <a:pt x="315801" y="213768"/>
                  <a:pt x="336968" y="214826"/>
                </a:cubicBezTo>
                <a:cubicBezTo>
                  <a:pt x="358135" y="215884"/>
                  <a:pt x="386180" y="213239"/>
                  <a:pt x="384593" y="218001"/>
                </a:cubicBezTo>
                <a:cubicBezTo>
                  <a:pt x="383006" y="222763"/>
                  <a:pt x="349139" y="238109"/>
                  <a:pt x="327443" y="243401"/>
                </a:cubicBezTo>
                <a:cubicBezTo>
                  <a:pt x="305747" y="248693"/>
                  <a:pt x="276114" y="244459"/>
                  <a:pt x="254418" y="249751"/>
                </a:cubicBezTo>
                <a:cubicBezTo>
                  <a:pt x="232722" y="255043"/>
                  <a:pt x="215260" y="269859"/>
                  <a:pt x="197268" y="275151"/>
                </a:cubicBezTo>
                <a:cubicBezTo>
                  <a:pt x="179276" y="280443"/>
                  <a:pt x="160756" y="286264"/>
                  <a:pt x="146468" y="281501"/>
                </a:cubicBezTo>
                <a:cubicBezTo>
                  <a:pt x="132180" y="276738"/>
                  <a:pt x="126360" y="253455"/>
                  <a:pt x="111543" y="246576"/>
                </a:cubicBezTo>
                <a:cubicBezTo>
                  <a:pt x="96726" y="239697"/>
                  <a:pt x="76089" y="249751"/>
                  <a:pt x="57568" y="240226"/>
                </a:cubicBezTo>
                <a:cubicBezTo>
                  <a:pt x="39047" y="230701"/>
                  <a:pt x="4651" y="207947"/>
                  <a:pt x="418" y="189426"/>
                </a:cubicBezTo>
                <a:cubicBezTo>
                  <a:pt x="-3815" y="170905"/>
                  <a:pt x="25289" y="145505"/>
                  <a:pt x="32168" y="129101"/>
                </a:cubicBezTo>
                <a:cubicBezTo>
                  <a:pt x="39047" y="112697"/>
                  <a:pt x="39576" y="106347"/>
                  <a:pt x="41693" y="91001"/>
                </a:cubicBezTo>
                <a:cubicBezTo>
                  <a:pt x="43810" y="75655"/>
                  <a:pt x="31639" y="49726"/>
                  <a:pt x="41693" y="40201"/>
                </a:cubicBezTo>
                <a:close/>
              </a:path>
            </a:pathLst>
          </a:custGeom>
          <a:gradFill>
            <a:gsLst>
              <a:gs pos="0">
                <a:srgbClr val="A6FCA9"/>
              </a:gs>
              <a:gs pos="100000">
                <a:srgbClr val="92D050"/>
              </a:gs>
            </a:gsLst>
          </a:gradFill>
          <a:ln w="3175">
            <a:solidFill>
              <a:srgbClr val="03C75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10" name="Freeform 609">
            <a:extLst>
              <a:ext uri="{FF2B5EF4-FFF2-40B4-BE49-F238E27FC236}">
                <a16:creationId xmlns:a16="http://schemas.microsoft.com/office/drawing/2014/main" id="{1064F479-9CA5-E548-A5E4-2A8036BD4C5A}"/>
              </a:ext>
            </a:extLst>
          </p:cNvPr>
          <p:cNvSpPr/>
          <p:nvPr/>
        </p:nvSpPr>
        <p:spPr>
          <a:xfrm rot="3075324">
            <a:off x="9559354" y="3584410"/>
            <a:ext cx="71668" cy="80031"/>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rgbClr val="03C750"/>
              </a:gs>
              <a:gs pos="100000">
                <a:srgbClr val="03C750"/>
              </a:gs>
            </a:gsLst>
            <a:path path="circle">
              <a:fillToRect l="100000" t="100000"/>
            </a:path>
            <a:tileRect r="-100000" b="-100000"/>
          </a:gradFill>
          <a:ln w="3175">
            <a:solidFill>
              <a:srgbClr val="03C75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626" name="Group 625">
            <a:extLst>
              <a:ext uri="{FF2B5EF4-FFF2-40B4-BE49-F238E27FC236}">
                <a16:creationId xmlns:a16="http://schemas.microsoft.com/office/drawing/2014/main" id="{C65BC549-BE04-5841-B10C-A52F359D3477}"/>
              </a:ext>
            </a:extLst>
          </p:cNvPr>
          <p:cNvGrpSpPr/>
          <p:nvPr/>
        </p:nvGrpSpPr>
        <p:grpSpPr>
          <a:xfrm rot="2363540" flipV="1">
            <a:off x="9608378" y="3651645"/>
            <a:ext cx="45719" cy="72000"/>
            <a:chOff x="9408367" y="1866900"/>
            <a:chExt cx="126157" cy="262299"/>
          </a:xfrm>
          <a:solidFill>
            <a:schemeClr val="accent1"/>
          </a:solidFill>
        </p:grpSpPr>
        <p:sp>
          <p:nvSpPr>
            <p:cNvPr id="627" name="Block Arc 626">
              <a:extLst>
                <a:ext uri="{FF2B5EF4-FFF2-40B4-BE49-F238E27FC236}">
                  <a16:creationId xmlns:a16="http://schemas.microsoft.com/office/drawing/2014/main" id="{831EF1B0-FF9D-7B46-A574-95870C57391C}"/>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28" name="Rounded Rectangle 627">
              <a:extLst>
                <a:ext uri="{FF2B5EF4-FFF2-40B4-BE49-F238E27FC236}">
                  <a16:creationId xmlns:a16="http://schemas.microsoft.com/office/drawing/2014/main" id="{7F2CE9D8-E880-6F4C-BD21-9DBC173EED3A}"/>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629" name="Group 628">
            <a:extLst>
              <a:ext uri="{FF2B5EF4-FFF2-40B4-BE49-F238E27FC236}">
                <a16:creationId xmlns:a16="http://schemas.microsoft.com/office/drawing/2014/main" id="{225056C3-860C-344C-9591-A9D5BC23828A}"/>
              </a:ext>
            </a:extLst>
          </p:cNvPr>
          <p:cNvGrpSpPr/>
          <p:nvPr/>
        </p:nvGrpSpPr>
        <p:grpSpPr>
          <a:xfrm rot="19338802" flipV="1">
            <a:off x="9538528" y="3686570"/>
            <a:ext cx="45719" cy="72000"/>
            <a:chOff x="9408367" y="1866900"/>
            <a:chExt cx="126157" cy="262299"/>
          </a:xfrm>
          <a:solidFill>
            <a:schemeClr val="tx2"/>
          </a:solidFill>
        </p:grpSpPr>
        <p:sp>
          <p:nvSpPr>
            <p:cNvPr id="630" name="Block Arc 629">
              <a:extLst>
                <a:ext uri="{FF2B5EF4-FFF2-40B4-BE49-F238E27FC236}">
                  <a16:creationId xmlns:a16="http://schemas.microsoft.com/office/drawing/2014/main" id="{D8056CC7-07BF-A84E-830C-1540CE045DF6}"/>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31" name="Rounded Rectangle 630">
              <a:extLst>
                <a:ext uri="{FF2B5EF4-FFF2-40B4-BE49-F238E27FC236}">
                  <a16:creationId xmlns:a16="http://schemas.microsoft.com/office/drawing/2014/main" id="{B62BDD7F-074B-3B4E-96FF-45ABEEF4A586}"/>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632" name="Group 631">
            <a:extLst>
              <a:ext uri="{FF2B5EF4-FFF2-40B4-BE49-F238E27FC236}">
                <a16:creationId xmlns:a16="http://schemas.microsoft.com/office/drawing/2014/main" id="{1A28D079-46EB-5549-8D80-55E6E713CAAF}"/>
              </a:ext>
            </a:extLst>
          </p:cNvPr>
          <p:cNvGrpSpPr/>
          <p:nvPr/>
        </p:nvGrpSpPr>
        <p:grpSpPr>
          <a:xfrm rot="11081836" flipV="1">
            <a:off x="9598853" y="3718320"/>
            <a:ext cx="45719" cy="72000"/>
            <a:chOff x="9408367" y="1866900"/>
            <a:chExt cx="126157" cy="262299"/>
          </a:xfrm>
          <a:solidFill>
            <a:schemeClr val="tx2"/>
          </a:solidFill>
        </p:grpSpPr>
        <p:sp>
          <p:nvSpPr>
            <p:cNvPr id="633" name="Block Arc 632">
              <a:extLst>
                <a:ext uri="{FF2B5EF4-FFF2-40B4-BE49-F238E27FC236}">
                  <a16:creationId xmlns:a16="http://schemas.microsoft.com/office/drawing/2014/main" id="{0CF1E17E-359E-3247-822B-4395DFBEE58B}"/>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34" name="Rounded Rectangle 633">
              <a:extLst>
                <a:ext uri="{FF2B5EF4-FFF2-40B4-BE49-F238E27FC236}">
                  <a16:creationId xmlns:a16="http://schemas.microsoft.com/office/drawing/2014/main" id="{26546BE6-8E99-FC43-8F09-E7B3868AF073}"/>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635" name="Group 634">
            <a:extLst>
              <a:ext uri="{FF2B5EF4-FFF2-40B4-BE49-F238E27FC236}">
                <a16:creationId xmlns:a16="http://schemas.microsoft.com/office/drawing/2014/main" id="{FBDF27EB-3506-DA44-A752-0D12CD6A18FF}"/>
              </a:ext>
            </a:extLst>
          </p:cNvPr>
          <p:cNvGrpSpPr/>
          <p:nvPr/>
        </p:nvGrpSpPr>
        <p:grpSpPr>
          <a:xfrm rot="5400000" flipV="1">
            <a:off x="9779829" y="3686571"/>
            <a:ext cx="45719" cy="72000"/>
            <a:chOff x="9408367" y="1866900"/>
            <a:chExt cx="126157" cy="262299"/>
          </a:xfrm>
          <a:solidFill>
            <a:schemeClr val="tx2"/>
          </a:solidFill>
        </p:grpSpPr>
        <p:sp>
          <p:nvSpPr>
            <p:cNvPr id="636" name="Block Arc 635">
              <a:extLst>
                <a:ext uri="{FF2B5EF4-FFF2-40B4-BE49-F238E27FC236}">
                  <a16:creationId xmlns:a16="http://schemas.microsoft.com/office/drawing/2014/main" id="{9DC7AE9B-2445-3F45-B663-1D230D99FA51}"/>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37" name="Rounded Rectangle 636">
              <a:extLst>
                <a:ext uri="{FF2B5EF4-FFF2-40B4-BE49-F238E27FC236}">
                  <a16:creationId xmlns:a16="http://schemas.microsoft.com/office/drawing/2014/main" id="{10A98ACB-1345-D44A-B696-B48FC9541DFB}"/>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588" name="Freeform 587">
            <a:extLst>
              <a:ext uri="{FF2B5EF4-FFF2-40B4-BE49-F238E27FC236}">
                <a16:creationId xmlns:a16="http://schemas.microsoft.com/office/drawing/2014/main" id="{F86E0484-4C8F-6E46-96D0-53F20A1C6957}"/>
              </a:ext>
            </a:extLst>
          </p:cNvPr>
          <p:cNvSpPr/>
          <p:nvPr/>
        </p:nvSpPr>
        <p:spPr>
          <a:xfrm>
            <a:off x="9793316" y="3633398"/>
            <a:ext cx="249024" cy="157461"/>
          </a:xfrm>
          <a:custGeom>
            <a:avLst/>
            <a:gdLst>
              <a:gd name="connsiteX0" fmla="*/ 0 w 222263"/>
              <a:gd name="connsiteY0" fmla="*/ 79657 h 157461"/>
              <a:gd name="connsiteX1" fmla="*/ 57150 w 222263"/>
              <a:gd name="connsiteY1" fmla="*/ 63782 h 157461"/>
              <a:gd name="connsiteX2" fmla="*/ 104775 w 222263"/>
              <a:gd name="connsiteY2" fmla="*/ 3457 h 157461"/>
              <a:gd name="connsiteX3" fmla="*/ 184150 w 222263"/>
              <a:gd name="connsiteY3" fmla="*/ 16157 h 157461"/>
              <a:gd name="connsiteX4" fmla="*/ 222250 w 222263"/>
              <a:gd name="connsiteY4" fmla="*/ 89182 h 157461"/>
              <a:gd name="connsiteX5" fmla="*/ 187325 w 222263"/>
              <a:gd name="connsiteY5" fmla="*/ 155857 h 157461"/>
              <a:gd name="connsiteX6" fmla="*/ 98425 w 222263"/>
              <a:gd name="connsiteY6" fmla="*/ 133632 h 157461"/>
              <a:gd name="connsiteX7" fmla="*/ 57150 w 222263"/>
              <a:gd name="connsiteY7" fmla="*/ 98707 h 157461"/>
              <a:gd name="connsiteX8" fmla="*/ 0 w 222263"/>
              <a:gd name="connsiteY8" fmla="*/ 79657 h 15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63" h="157461">
                <a:moveTo>
                  <a:pt x="0" y="79657"/>
                </a:moveTo>
                <a:cubicBezTo>
                  <a:pt x="0" y="73836"/>
                  <a:pt x="39688" y="76482"/>
                  <a:pt x="57150" y="63782"/>
                </a:cubicBezTo>
                <a:cubicBezTo>
                  <a:pt x="74613" y="51082"/>
                  <a:pt x="83608" y="11394"/>
                  <a:pt x="104775" y="3457"/>
                </a:cubicBezTo>
                <a:cubicBezTo>
                  <a:pt x="125942" y="-4481"/>
                  <a:pt x="164571" y="1870"/>
                  <a:pt x="184150" y="16157"/>
                </a:cubicBezTo>
                <a:cubicBezTo>
                  <a:pt x="203729" y="30444"/>
                  <a:pt x="221721" y="65899"/>
                  <a:pt x="222250" y="89182"/>
                </a:cubicBezTo>
                <a:cubicBezTo>
                  <a:pt x="222779" y="112465"/>
                  <a:pt x="207962" y="148449"/>
                  <a:pt x="187325" y="155857"/>
                </a:cubicBezTo>
                <a:cubicBezTo>
                  <a:pt x="166688" y="163265"/>
                  <a:pt x="120121" y="143157"/>
                  <a:pt x="98425" y="133632"/>
                </a:cubicBezTo>
                <a:cubicBezTo>
                  <a:pt x="76729" y="124107"/>
                  <a:pt x="73025" y="106115"/>
                  <a:pt x="57150" y="98707"/>
                </a:cubicBezTo>
                <a:cubicBezTo>
                  <a:pt x="41275" y="91299"/>
                  <a:pt x="0" y="85478"/>
                  <a:pt x="0" y="79657"/>
                </a:cubicBezTo>
                <a:close/>
              </a:path>
            </a:pathLst>
          </a:custGeom>
          <a:gradFill>
            <a:gsLst>
              <a:gs pos="0">
                <a:schemeClr val="tx2">
                  <a:lumMod val="20000"/>
                  <a:lumOff val="80000"/>
                </a:schemeClr>
              </a:gs>
              <a:gs pos="100000">
                <a:schemeClr val="tx2"/>
              </a:gs>
            </a:gsLst>
          </a:gradFill>
          <a:ln w="6350">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89" name="Freeform 588">
            <a:extLst>
              <a:ext uri="{FF2B5EF4-FFF2-40B4-BE49-F238E27FC236}">
                <a16:creationId xmlns:a16="http://schemas.microsoft.com/office/drawing/2014/main" id="{F8EE2F5C-DDFF-8243-8EAB-DE91659C088F}"/>
              </a:ext>
            </a:extLst>
          </p:cNvPr>
          <p:cNvSpPr/>
          <p:nvPr/>
        </p:nvSpPr>
        <p:spPr>
          <a:xfrm rot="3075324">
            <a:off x="9952341" y="3692456"/>
            <a:ext cx="48121" cy="46034"/>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2">
                  <a:lumMod val="60000"/>
                  <a:lumOff val="40000"/>
                </a:schemeClr>
              </a:gs>
              <a:gs pos="100000">
                <a:schemeClr val="accent1"/>
              </a:gs>
            </a:gsLst>
            <a:path path="circle">
              <a:fillToRect l="100000" t="100000"/>
            </a:path>
            <a:tileRect r="-100000" b="-100000"/>
          </a:gradFill>
          <a:ln w="3175">
            <a:solidFill>
              <a:schemeClr val="accent1">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638" name="Group 637">
            <a:extLst>
              <a:ext uri="{FF2B5EF4-FFF2-40B4-BE49-F238E27FC236}">
                <a16:creationId xmlns:a16="http://schemas.microsoft.com/office/drawing/2014/main" id="{D81D6C6D-9C7C-5244-9FBA-595ADF2C9281}"/>
              </a:ext>
            </a:extLst>
          </p:cNvPr>
          <p:cNvGrpSpPr/>
          <p:nvPr/>
        </p:nvGrpSpPr>
        <p:grpSpPr>
          <a:xfrm rot="5400000">
            <a:off x="9761754" y="3967142"/>
            <a:ext cx="45719" cy="95056"/>
            <a:chOff x="9408367" y="1866900"/>
            <a:chExt cx="126157" cy="262299"/>
          </a:xfrm>
          <a:solidFill>
            <a:schemeClr val="tx1"/>
          </a:solidFill>
        </p:grpSpPr>
        <p:sp>
          <p:nvSpPr>
            <p:cNvPr id="639" name="Block Arc 638">
              <a:extLst>
                <a:ext uri="{FF2B5EF4-FFF2-40B4-BE49-F238E27FC236}">
                  <a16:creationId xmlns:a16="http://schemas.microsoft.com/office/drawing/2014/main" id="{BCB42159-53B9-1A43-A9C4-6E64B9858370}"/>
                </a:ext>
              </a:extLst>
            </p:cNvPr>
            <p:cNvSpPr/>
            <p:nvPr/>
          </p:nvSpPr>
          <p:spPr>
            <a:xfrm flipV="1">
              <a:off x="9408367" y="1866900"/>
              <a:ext cx="126157" cy="124064"/>
            </a:xfrm>
            <a:prstGeom prst="blockArc">
              <a:avLst>
                <a:gd name="adj1" fmla="val 10800000"/>
                <a:gd name="adj2" fmla="val 21555464"/>
                <a:gd name="adj3" fmla="val 1752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640" name="Rounded Rectangle 639">
              <a:extLst>
                <a:ext uri="{FF2B5EF4-FFF2-40B4-BE49-F238E27FC236}">
                  <a16:creationId xmlns:a16="http://schemas.microsoft.com/office/drawing/2014/main" id="{40CA3A5D-751A-0B48-BB49-78EAF212725A}"/>
                </a:ext>
              </a:extLst>
            </p:cNvPr>
            <p:cNvSpPr/>
            <p:nvPr/>
          </p:nvSpPr>
          <p:spPr>
            <a:xfrm>
              <a:off x="9457904" y="1985199"/>
              <a:ext cx="27083" cy="144000"/>
            </a:xfrm>
            <a:prstGeom prst="round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582" name="Oval 581">
            <a:extLst>
              <a:ext uri="{FF2B5EF4-FFF2-40B4-BE49-F238E27FC236}">
                <a16:creationId xmlns:a16="http://schemas.microsoft.com/office/drawing/2014/main" id="{9B694571-ED67-DA48-B42D-7CDF94FACDCC}"/>
              </a:ext>
            </a:extLst>
          </p:cNvPr>
          <p:cNvSpPr/>
          <p:nvPr/>
        </p:nvSpPr>
        <p:spPr>
          <a:xfrm>
            <a:off x="9626025" y="4071431"/>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97" name="Freeform 596">
            <a:extLst>
              <a:ext uri="{FF2B5EF4-FFF2-40B4-BE49-F238E27FC236}">
                <a16:creationId xmlns:a16="http://schemas.microsoft.com/office/drawing/2014/main" id="{80B58FF8-EE47-6A47-8366-35ECEE37B1F8}"/>
              </a:ext>
            </a:extLst>
          </p:cNvPr>
          <p:cNvSpPr/>
          <p:nvPr/>
        </p:nvSpPr>
        <p:spPr>
          <a:xfrm rot="16559176">
            <a:off x="9551749" y="3893892"/>
            <a:ext cx="217200" cy="226262"/>
          </a:xfrm>
          <a:custGeom>
            <a:avLst/>
            <a:gdLst>
              <a:gd name="connsiteX0" fmla="*/ 166903 w 281922"/>
              <a:gd name="connsiteY0" fmla="*/ 3658 h 293684"/>
              <a:gd name="connsiteX1" fmla="*/ 65303 w 281922"/>
              <a:gd name="connsiteY1" fmla="*/ 19533 h 293684"/>
              <a:gd name="connsiteX2" fmla="*/ 17678 w 281922"/>
              <a:gd name="connsiteY2" fmla="*/ 102083 h 293684"/>
              <a:gd name="connsiteX3" fmla="*/ 1803 w 281922"/>
              <a:gd name="connsiteY3" fmla="*/ 229083 h 293684"/>
              <a:gd name="connsiteX4" fmla="*/ 55778 w 281922"/>
              <a:gd name="connsiteY4" fmla="*/ 279883 h 293684"/>
              <a:gd name="connsiteX5" fmla="*/ 141503 w 281922"/>
              <a:gd name="connsiteY5" fmla="*/ 289408 h 293684"/>
              <a:gd name="connsiteX6" fmla="*/ 243103 w 281922"/>
              <a:gd name="connsiteY6" fmla="*/ 219558 h 293684"/>
              <a:gd name="connsiteX7" fmla="*/ 281203 w 281922"/>
              <a:gd name="connsiteY7" fmla="*/ 73508 h 293684"/>
              <a:gd name="connsiteX8" fmla="*/ 166903 w 281922"/>
              <a:gd name="connsiteY8" fmla="*/ 3658 h 29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22" h="293684">
                <a:moveTo>
                  <a:pt x="166903" y="3658"/>
                </a:moveTo>
                <a:cubicBezTo>
                  <a:pt x="130920" y="-5338"/>
                  <a:pt x="90174" y="3129"/>
                  <a:pt x="65303" y="19533"/>
                </a:cubicBezTo>
                <a:cubicBezTo>
                  <a:pt x="40432" y="35937"/>
                  <a:pt x="28261" y="67158"/>
                  <a:pt x="17678" y="102083"/>
                </a:cubicBezTo>
                <a:cubicBezTo>
                  <a:pt x="7095" y="137008"/>
                  <a:pt x="-4547" y="199450"/>
                  <a:pt x="1803" y="229083"/>
                </a:cubicBezTo>
                <a:cubicBezTo>
                  <a:pt x="8153" y="258716"/>
                  <a:pt x="32495" y="269829"/>
                  <a:pt x="55778" y="279883"/>
                </a:cubicBezTo>
                <a:cubicBezTo>
                  <a:pt x="79061" y="289937"/>
                  <a:pt x="110282" y="299462"/>
                  <a:pt x="141503" y="289408"/>
                </a:cubicBezTo>
                <a:cubicBezTo>
                  <a:pt x="172724" y="279354"/>
                  <a:pt x="219820" y="255541"/>
                  <a:pt x="243103" y="219558"/>
                </a:cubicBezTo>
                <a:cubicBezTo>
                  <a:pt x="266386" y="183575"/>
                  <a:pt x="285965" y="107904"/>
                  <a:pt x="281203" y="73508"/>
                </a:cubicBezTo>
                <a:cubicBezTo>
                  <a:pt x="276441" y="39112"/>
                  <a:pt x="202886" y="12654"/>
                  <a:pt x="166903" y="3658"/>
                </a:cubicBezTo>
                <a:close/>
              </a:path>
            </a:pathLst>
          </a:custGeom>
          <a:gradFill flip="none" rotWithShape="1">
            <a:gsLst>
              <a:gs pos="0">
                <a:schemeClr val="accent5"/>
              </a:gs>
              <a:gs pos="100000">
                <a:srgbClr val="7030A0"/>
              </a:gs>
            </a:gsLst>
            <a:path path="circle">
              <a:fillToRect l="50000" t="50000" r="50000" b="50000"/>
            </a:path>
            <a:tileRect/>
          </a:gradFill>
          <a:ln>
            <a:solidFill>
              <a:schemeClr val="accent5">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98" name="Freeform 597">
            <a:extLst>
              <a:ext uri="{FF2B5EF4-FFF2-40B4-BE49-F238E27FC236}">
                <a16:creationId xmlns:a16="http://schemas.microsoft.com/office/drawing/2014/main" id="{EEDE5086-9925-B843-B4BD-196F2766C24C}"/>
              </a:ext>
            </a:extLst>
          </p:cNvPr>
          <p:cNvSpPr/>
          <p:nvPr/>
        </p:nvSpPr>
        <p:spPr>
          <a:xfrm rot="3075324">
            <a:off x="9581573" y="3939883"/>
            <a:ext cx="92205" cy="88206"/>
          </a:xfrm>
          <a:custGeom>
            <a:avLst/>
            <a:gdLst>
              <a:gd name="connsiteX0" fmla="*/ 5711 w 101033"/>
              <a:gd name="connsiteY0" fmla="*/ 15091 h 96650"/>
              <a:gd name="connsiteX1" fmla="*/ 75561 w 101033"/>
              <a:gd name="connsiteY1" fmla="*/ 2391 h 96650"/>
              <a:gd name="connsiteX2" fmla="*/ 100961 w 101033"/>
              <a:gd name="connsiteY2" fmla="*/ 46841 h 96650"/>
              <a:gd name="connsiteX3" fmla="*/ 69211 w 101033"/>
              <a:gd name="connsiteY3" fmla="*/ 91291 h 96650"/>
              <a:gd name="connsiteX4" fmla="*/ 12061 w 101033"/>
              <a:gd name="connsiteY4" fmla="*/ 91291 h 96650"/>
              <a:gd name="connsiteX5" fmla="*/ 5711 w 101033"/>
              <a:gd name="connsiteY5" fmla="*/ 15091 h 9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33" h="96650">
                <a:moveTo>
                  <a:pt x="5711" y="15091"/>
                </a:moveTo>
                <a:cubicBezTo>
                  <a:pt x="16294" y="274"/>
                  <a:pt x="59686" y="-2901"/>
                  <a:pt x="75561" y="2391"/>
                </a:cubicBezTo>
                <a:cubicBezTo>
                  <a:pt x="91436" y="7683"/>
                  <a:pt x="102019" y="32024"/>
                  <a:pt x="100961" y="46841"/>
                </a:cubicBezTo>
                <a:cubicBezTo>
                  <a:pt x="99903" y="61658"/>
                  <a:pt x="84028" y="83883"/>
                  <a:pt x="69211" y="91291"/>
                </a:cubicBezTo>
                <a:cubicBezTo>
                  <a:pt x="54394" y="98699"/>
                  <a:pt x="23703" y="98170"/>
                  <a:pt x="12061" y="91291"/>
                </a:cubicBezTo>
                <a:cubicBezTo>
                  <a:pt x="419" y="84412"/>
                  <a:pt x="-4872" y="29908"/>
                  <a:pt x="5711" y="15091"/>
                </a:cubicBezTo>
                <a:close/>
              </a:path>
            </a:pathLst>
          </a:custGeom>
          <a:gradFill flip="none" rotWithShape="1">
            <a:gsLst>
              <a:gs pos="0">
                <a:schemeClr val="accent5">
                  <a:lumMod val="75000"/>
                </a:schemeClr>
              </a:gs>
              <a:gs pos="100000">
                <a:srgbClr val="7030A0"/>
              </a:gs>
            </a:gsLst>
            <a:path path="circle">
              <a:fillToRect l="100000" t="100000"/>
            </a:path>
            <a:tileRect r="-100000" b="-100000"/>
          </a:gradFill>
          <a:ln w="3175">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99" name="Oval 598">
            <a:extLst>
              <a:ext uri="{FF2B5EF4-FFF2-40B4-BE49-F238E27FC236}">
                <a16:creationId xmlns:a16="http://schemas.microsoft.com/office/drawing/2014/main" id="{A1C31602-B78B-0647-8303-0F0A5ABE6614}"/>
              </a:ext>
            </a:extLst>
          </p:cNvPr>
          <p:cNvSpPr/>
          <p:nvPr/>
        </p:nvSpPr>
        <p:spPr>
          <a:xfrm>
            <a:off x="9683175" y="3957131"/>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0" name="Oval 599">
            <a:extLst>
              <a:ext uri="{FF2B5EF4-FFF2-40B4-BE49-F238E27FC236}">
                <a16:creationId xmlns:a16="http://schemas.microsoft.com/office/drawing/2014/main" id="{9A3E8050-6882-7441-9AC0-11030DF1F137}"/>
              </a:ext>
            </a:extLst>
          </p:cNvPr>
          <p:cNvSpPr/>
          <p:nvPr/>
        </p:nvSpPr>
        <p:spPr>
          <a:xfrm>
            <a:off x="9689525" y="4026981"/>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1" name="Oval 600">
            <a:extLst>
              <a:ext uri="{FF2B5EF4-FFF2-40B4-BE49-F238E27FC236}">
                <a16:creationId xmlns:a16="http://schemas.microsoft.com/office/drawing/2014/main" id="{16716227-3FBA-014B-8F52-A3F15F29298C}"/>
              </a:ext>
            </a:extLst>
          </p:cNvPr>
          <p:cNvSpPr/>
          <p:nvPr/>
        </p:nvSpPr>
        <p:spPr>
          <a:xfrm>
            <a:off x="9718100" y="3973006"/>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2" name="Oval 601">
            <a:extLst>
              <a:ext uri="{FF2B5EF4-FFF2-40B4-BE49-F238E27FC236}">
                <a16:creationId xmlns:a16="http://schemas.microsoft.com/office/drawing/2014/main" id="{7683F55C-E10E-224B-B7A0-38A79DD78C44}"/>
              </a:ext>
            </a:extLst>
          </p:cNvPr>
          <p:cNvSpPr/>
          <p:nvPr/>
        </p:nvSpPr>
        <p:spPr>
          <a:xfrm>
            <a:off x="9683175" y="4068256"/>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3" name="Oval 602">
            <a:extLst>
              <a:ext uri="{FF2B5EF4-FFF2-40B4-BE49-F238E27FC236}">
                <a16:creationId xmlns:a16="http://schemas.microsoft.com/office/drawing/2014/main" id="{F95281F5-52F8-C54F-9B8A-9288D7390C62}"/>
              </a:ext>
            </a:extLst>
          </p:cNvPr>
          <p:cNvSpPr/>
          <p:nvPr/>
        </p:nvSpPr>
        <p:spPr>
          <a:xfrm>
            <a:off x="9651425" y="4036506"/>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4" name="Oval 603">
            <a:extLst>
              <a:ext uri="{FF2B5EF4-FFF2-40B4-BE49-F238E27FC236}">
                <a16:creationId xmlns:a16="http://schemas.microsoft.com/office/drawing/2014/main" id="{3EF62D8E-A82B-EC49-A6BA-36A7948B9CF9}"/>
              </a:ext>
            </a:extLst>
          </p:cNvPr>
          <p:cNvSpPr/>
          <p:nvPr/>
        </p:nvSpPr>
        <p:spPr>
          <a:xfrm>
            <a:off x="9714925" y="4001581"/>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05" name="Oval 604">
            <a:extLst>
              <a:ext uri="{FF2B5EF4-FFF2-40B4-BE49-F238E27FC236}">
                <a16:creationId xmlns:a16="http://schemas.microsoft.com/office/drawing/2014/main" id="{EBFAA4CB-B315-AD4B-AA9B-969F52F69005}"/>
              </a:ext>
            </a:extLst>
          </p:cNvPr>
          <p:cNvSpPr/>
          <p:nvPr/>
        </p:nvSpPr>
        <p:spPr>
          <a:xfrm>
            <a:off x="9680000" y="3988881"/>
            <a:ext cx="25200" cy="25200"/>
          </a:xfrm>
          <a:prstGeom prst="ellipse">
            <a:avLst/>
          </a:prstGeom>
          <a:solidFill>
            <a:srgbClr val="7030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587160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825229-D296-4658-B891-14E9CA7A8C50}"/>
              </a:ext>
            </a:extLst>
          </p:cNvPr>
          <p:cNvSpPr>
            <a:spLocks noGrp="1"/>
          </p:cNvSpPr>
          <p:nvPr>
            <p:ph type="title"/>
          </p:nvPr>
        </p:nvSpPr>
        <p:spPr/>
        <p:txBody>
          <a:bodyPr/>
          <a:lstStyle/>
          <a:p>
            <a:r>
              <a:rPr lang="en-US" dirty="0">
                <a:sym typeface="Helvetica Neue"/>
              </a:rPr>
              <a:t>Immunotherapy in gastroesophageal adenocarcinoma</a:t>
            </a:r>
            <a:endParaRPr lang="en-US" dirty="0"/>
          </a:p>
        </p:txBody>
      </p:sp>
      <p:sp>
        <p:nvSpPr>
          <p:cNvPr id="3" name="Content Placeholder 2">
            <a:extLst>
              <a:ext uri="{FF2B5EF4-FFF2-40B4-BE49-F238E27FC236}">
                <a16:creationId xmlns:a16="http://schemas.microsoft.com/office/drawing/2014/main" id="{A90EAE48-5844-420C-91E8-4FEDB71BD967}"/>
              </a:ext>
            </a:extLst>
          </p:cNvPr>
          <p:cNvSpPr>
            <a:spLocks noGrp="1"/>
          </p:cNvSpPr>
          <p:nvPr>
            <p:ph sz="quarter" idx="14"/>
          </p:nvPr>
        </p:nvSpPr>
        <p:spPr/>
        <p:txBody>
          <a:bodyPr/>
          <a:lstStyle/>
          <a:p>
            <a:r>
              <a:rPr lang="en" dirty="0">
                <a:sym typeface="Helvetica Neue"/>
              </a:rPr>
              <a:t>Nivolumab with chemotherapy approved in the United States for 1st-line treatment irrespective of PD-L1 status</a:t>
            </a:r>
            <a:endParaRPr lang="en" baseline="30000" dirty="0">
              <a:sym typeface="Helvetica Neue"/>
            </a:endParaRPr>
          </a:p>
          <a:p>
            <a:r>
              <a:rPr lang="en" dirty="0">
                <a:sym typeface="Helvetica Neue"/>
              </a:rPr>
              <a:t>Pembrolizumab, trastuzumab, and chemotherapy approved in the United States for HER2-positive disease</a:t>
            </a:r>
            <a:endParaRPr lang="en" baseline="30000" dirty="0">
              <a:sym typeface="Helvetica Neue"/>
            </a:endParaRPr>
          </a:p>
          <a:p>
            <a:r>
              <a:rPr lang="en-US" altLang="en-US" dirty="0"/>
              <a:t>Nivolumab approved in Asia irrespective of PD-L1 status for ≥3rd-line treatment</a:t>
            </a:r>
          </a:p>
          <a:p>
            <a:r>
              <a:rPr lang="en-US" altLang="en-US" dirty="0"/>
              <a:t>Pembrolizumab approval for ≥3rd-line treatment in the United States to be withdrawn (announced in July 2021)</a:t>
            </a:r>
            <a:endParaRPr lang="en-US" altLang="en-US" baseline="30000" dirty="0"/>
          </a:p>
          <a:p>
            <a:r>
              <a:rPr lang="en-US" altLang="en-US" dirty="0"/>
              <a:t>Pembrolizumab approved in TMB ≥10 mut/Mb (United States) or MSI-H tumours </a:t>
            </a:r>
            <a:br>
              <a:rPr lang="en-US" altLang="en-US" dirty="0"/>
            </a:br>
            <a:r>
              <a:rPr lang="en-US" altLang="en-US" dirty="0"/>
              <a:t>(United States and Japan)</a:t>
            </a:r>
            <a:endParaRPr lang="en-US" altLang="en-US" baseline="30000" dirty="0"/>
          </a:p>
        </p:txBody>
      </p:sp>
      <p:sp>
        <p:nvSpPr>
          <p:cNvPr id="9" name="Content Placeholder 8">
            <a:extLst>
              <a:ext uri="{FF2B5EF4-FFF2-40B4-BE49-F238E27FC236}">
                <a16:creationId xmlns:a16="http://schemas.microsoft.com/office/drawing/2014/main" id="{7685BA4F-9872-D34C-A48F-254D718127DA}"/>
              </a:ext>
            </a:extLst>
          </p:cNvPr>
          <p:cNvSpPr>
            <a:spLocks noGrp="1"/>
          </p:cNvSpPr>
          <p:nvPr>
            <p:ph sz="quarter" idx="15"/>
          </p:nvPr>
        </p:nvSpPr>
        <p:spPr>
          <a:xfrm>
            <a:off x="620183" y="5432400"/>
            <a:ext cx="10732401" cy="1289077"/>
          </a:xfrm>
        </p:spPr>
        <p:txBody>
          <a:bodyPr anchor="b" anchorCtr="0"/>
          <a:lstStyle/>
          <a:p>
            <a:r>
              <a:rPr lang="en-US" dirty="0">
                <a:solidFill>
                  <a:schemeClr val="tx2"/>
                </a:solidFill>
                <a:sym typeface="Arial"/>
              </a:rPr>
              <a:t>HER2,</a:t>
            </a:r>
            <a:r>
              <a:rPr lang="en-GB" sz="1200" dirty="0">
                <a:solidFill>
                  <a:schemeClr val="tx2"/>
                </a:solidFill>
              </a:rPr>
              <a:t> human epidermal growth factor receptor 2; Mb, </a:t>
            </a:r>
            <a:r>
              <a:rPr lang="en-GB" sz="1200" dirty="0" err="1">
                <a:solidFill>
                  <a:schemeClr val="tx2"/>
                </a:solidFill>
              </a:rPr>
              <a:t>megabase</a:t>
            </a:r>
            <a:r>
              <a:rPr lang="en-GB" sz="1200" dirty="0">
                <a:solidFill>
                  <a:schemeClr val="tx2"/>
                </a:solidFill>
              </a:rPr>
              <a:t>; MSI-H, microsatellite instability-high; mut, mutation; </a:t>
            </a:r>
            <a:r>
              <a:rPr lang="en-US" dirty="0">
                <a:solidFill>
                  <a:schemeClr val="tx2"/>
                </a:solidFill>
                <a:sym typeface="Arial"/>
              </a:rPr>
              <a:t>PD-L1, </a:t>
            </a:r>
            <a:r>
              <a:rPr lang="en-GB" sz="1200" dirty="0">
                <a:solidFill>
                  <a:schemeClr val="tx2"/>
                </a:solidFill>
              </a:rPr>
              <a:t>programmed death-ligand 1; TMB, tumour mutational burden</a:t>
            </a:r>
            <a:endParaRPr lang="en-US" dirty="0">
              <a:solidFill>
                <a:schemeClr val="tx2"/>
              </a:solidFill>
            </a:endParaRPr>
          </a:p>
          <a:p>
            <a:r>
              <a:rPr lang="en-GB" dirty="0">
                <a:solidFill>
                  <a:schemeClr val="tx2"/>
                </a:solidFill>
                <a:effectLst/>
                <a:latin typeface="Helvetica Neue" panose="02000503000000020004" pitchFamily="2" charset="0"/>
              </a:rPr>
              <a:t>FDA press release </a:t>
            </a:r>
            <a:r>
              <a:rPr lang="en-GB" dirty="0">
                <a:solidFill>
                  <a:schemeClr val="tx2"/>
                </a:solidFill>
                <a:effectLst/>
                <a:latin typeface="Helvetica Neue" panose="02000503000000020004" pitchFamily="2" charset="0"/>
                <a:hlinkClick r:id="rId3">
                  <a:extLst>
                    <a:ext uri="{A12FA001-AC4F-418D-AE19-62706E023703}">
                      <ahyp:hlinkClr xmlns:ahyp="http://schemas.microsoft.com/office/drawing/2018/hyperlinkcolor" val="tx"/>
                    </a:ext>
                  </a:extLst>
                </a:hlinkClick>
              </a:rPr>
              <a:t>https://www.fda.gov/drugs/resources-information-approved-drugs/fda-disco-burst-edition-fda-approvals-trodelvy-sacituzumab-govitecan-locally-advancedmetastatic</a:t>
            </a:r>
            <a:r>
              <a:rPr lang="en-GB" dirty="0">
                <a:solidFill>
                  <a:schemeClr val="tx2"/>
                </a:solidFill>
                <a:effectLst/>
                <a:latin typeface="Helvetica Neue" panose="02000503000000020004" pitchFamily="2" charset="0"/>
              </a:rPr>
              <a:t> (accessed March 2023)</a:t>
            </a:r>
            <a:r>
              <a:rPr lang="fr-FR" dirty="0">
                <a:solidFill>
                  <a:schemeClr val="tx2"/>
                </a:solidFill>
                <a:sym typeface="Arial"/>
              </a:rPr>
              <a:t>; </a:t>
            </a:r>
            <a:r>
              <a:rPr lang="en-GB" dirty="0">
                <a:solidFill>
                  <a:schemeClr val="tx2"/>
                </a:solidFill>
                <a:effectLst/>
                <a:latin typeface="Helvetica Neue" panose="02000503000000020004" pitchFamily="2" charset="0"/>
              </a:rPr>
              <a:t>FDA press release </a:t>
            </a:r>
            <a:r>
              <a:rPr lang="en-GB" dirty="0">
                <a:solidFill>
                  <a:schemeClr val="tx2"/>
                </a:solidFill>
                <a:effectLst/>
                <a:latin typeface="Helvetica Neue" panose="02000503000000020004" pitchFamily="2" charset="0"/>
                <a:hlinkClick r:id="rId4">
                  <a:extLst>
                    <a:ext uri="{A12FA001-AC4F-418D-AE19-62706E023703}">
                      <ahyp:hlinkClr xmlns:ahyp="http://schemas.microsoft.com/office/drawing/2018/hyperlinkcolor" val="tx"/>
                    </a:ext>
                  </a:extLst>
                </a:hlinkClick>
              </a:rPr>
              <a:t>https://www.fda.gov/drugs/resources-information-approved-drugs/fda-disco-burst-edition-fda-approval-keytruda-pembrolizumab-combination-trastuzumab-fluoropyrimidine</a:t>
            </a:r>
            <a:r>
              <a:rPr lang="en-GB" dirty="0">
                <a:solidFill>
                  <a:schemeClr val="tx2"/>
                </a:solidFill>
                <a:effectLst/>
                <a:latin typeface="Helvetica Neue" panose="02000503000000020004" pitchFamily="2" charset="0"/>
              </a:rPr>
              <a:t> (accessed March 2023);</a:t>
            </a:r>
            <a:r>
              <a:rPr lang="en-GB" dirty="0">
                <a:solidFill>
                  <a:schemeClr val="tx2"/>
                </a:solidFill>
                <a:latin typeface="Helvetica Neue" panose="02000503000000020004" pitchFamily="2" charset="0"/>
              </a:rPr>
              <a:t> </a:t>
            </a:r>
            <a:r>
              <a:rPr lang="fr-FR" dirty="0" err="1">
                <a:solidFill>
                  <a:schemeClr val="tx2"/>
                </a:solidFill>
                <a:sym typeface="Arial"/>
              </a:rPr>
              <a:t>Högner</a:t>
            </a:r>
            <a:r>
              <a:rPr lang="fr-FR" dirty="0">
                <a:solidFill>
                  <a:schemeClr val="tx2"/>
                </a:solidFill>
                <a:sym typeface="Arial"/>
              </a:rPr>
              <a:t> A, Thuss-Patience P. Pharmaceuticals (Basel). 2021;14:151; Merck (</a:t>
            </a:r>
            <a:r>
              <a:rPr lang="fr-FR" dirty="0">
                <a:solidFill>
                  <a:schemeClr val="tx2"/>
                </a:solidFill>
                <a:sym typeface="Arial"/>
                <a:hlinkClick r:id="rId5">
                  <a:extLst>
                    <a:ext uri="{A12FA001-AC4F-418D-AE19-62706E023703}">
                      <ahyp:hlinkClr xmlns:ahyp="http://schemas.microsoft.com/office/drawing/2018/hyperlinkcolor" val="tx"/>
                    </a:ext>
                  </a:extLst>
                </a:hlinkClick>
              </a:rPr>
              <a:t>press release, July 1, 2021</a:t>
            </a:r>
            <a:r>
              <a:rPr lang="fr-FR" dirty="0">
                <a:solidFill>
                  <a:schemeClr val="tx2"/>
                </a:solidFill>
                <a:sym typeface="Arial"/>
              </a:rPr>
              <a:t>). Accessed July 20, 2021; Merck (</a:t>
            </a:r>
            <a:r>
              <a:rPr lang="fr-FR" dirty="0">
                <a:solidFill>
                  <a:schemeClr val="tx2"/>
                </a:solidFill>
                <a:sym typeface="Arial"/>
                <a:hlinkClick r:id="rId6">
                  <a:extLst>
                    <a:ext uri="{A12FA001-AC4F-418D-AE19-62706E023703}">
                      <ahyp:hlinkClr xmlns:ahyp="http://schemas.microsoft.com/office/drawing/2018/hyperlinkcolor" val="tx"/>
                    </a:ext>
                  </a:extLst>
                </a:hlinkClick>
              </a:rPr>
              <a:t>press release, August 24, 2020</a:t>
            </a:r>
            <a:r>
              <a:rPr lang="fr-FR" dirty="0">
                <a:solidFill>
                  <a:schemeClr val="tx2"/>
                </a:solidFill>
                <a:sym typeface="Arial"/>
              </a:rPr>
              <a:t>). Accessed July 20, 2021</a:t>
            </a:r>
            <a:endParaRPr lang="en-US" dirty="0">
              <a:solidFill>
                <a:schemeClr val="tx2"/>
              </a:solidFill>
              <a:sym typeface="Calibri"/>
            </a:endParaRPr>
          </a:p>
        </p:txBody>
      </p:sp>
    </p:spTree>
    <p:extLst>
      <p:ext uri="{BB962C8B-B14F-4D97-AF65-F5344CB8AC3E}">
        <p14:creationId xmlns:p14="http://schemas.microsoft.com/office/powerpoint/2010/main" val="2192004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BAB93AF-80C1-04B0-7A4F-28EE9D78DD75}"/>
              </a:ext>
            </a:extLst>
          </p:cNvPr>
          <p:cNvSpPr>
            <a:spLocks noGrp="1"/>
          </p:cNvSpPr>
          <p:nvPr>
            <p:ph type="title"/>
          </p:nvPr>
        </p:nvSpPr>
        <p:spPr/>
        <p:txBody>
          <a:bodyPr/>
          <a:lstStyle/>
          <a:p>
            <a:r>
              <a:rPr lang="en-US" dirty="0"/>
              <a:t>PD-L1 Expression IHC</a:t>
            </a:r>
          </a:p>
        </p:txBody>
      </p:sp>
      <p:sp>
        <p:nvSpPr>
          <p:cNvPr id="7" name="Content Placeholder 6">
            <a:extLst>
              <a:ext uri="{FF2B5EF4-FFF2-40B4-BE49-F238E27FC236}">
                <a16:creationId xmlns:a16="http://schemas.microsoft.com/office/drawing/2014/main" id="{0556CDBC-5401-9557-1EE0-0F13A5F07325}"/>
              </a:ext>
            </a:extLst>
          </p:cNvPr>
          <p:cNvSpPr>
            <a:spLocks noGrp="1"/>
          </p:cNvSpPr>
          <p:nvPr>
            <p:ph sz="quarter" idx="14"/>
          </p:nvPr>
        </p:nvSpPr>
        <p:spPr/>
        <p:txBody>
          <a:bodyPr/>
          <a:lstStyle/>
          <a:p>
            <a:pPr lvl="0"/>
            <a:r>
              <a:rPr lang="en-US" noProof="0" dirty="0"/>
              <a:t>PD-L1 expression in gastric cancer is determined by </a:t>
            </a:r>
            <a:r>
              <a:rPr lang="en-US" b="1" noProof="0" dirty="0">
                <a:solidFill>
                  <a:schemeClr val="accent1"/>
                </a:solidFill>
              </a:rPr>
              <a:t>c</a:t>
            </a:r>
            <a:r>
              <a:rPr lang="en-US" noProof="0" dirty="0"/>
              <a:t>ombined </a:t>
            </a:r>
            <a:r>
              <a:rPr lang="en-US" b="1" noProof="0" dirty="0">
                <a:solidFill>
                  <a:schemeClr val="accent1"/>
                </a:solidFill>
              </a:rPr>
              <a:t>p</a:t>
            </a:r>
            <a:r>
              <a:rPr lang="en-US" noProof="0" dirty="0"/>
              <a:t>ositive </a:t>
            </a:r>
            <a:r>
              <a:rPr lang="en-US" b="1" noProof="0" dirty="0">
                <a:solidFill>
                  <a:schemeClr val="accent1"/>
                </a:solidFill>
              </a:rPr>
              <a:t>s</a:t>
            </a:r>
            <a:r>
              <a:rPr lang="en-US" noProof="0" dirty="0"/>
              <a:t>core (CPS)</a:t>
            </a:r>
          </a:p>
          <a:p>
            <a:pPr lvl="0"/>
            <a:r>
              <a:rPr lang="en-US" b="1" noProof="0" dirty="0"/>
              <a:t>CPS</a:t>
            </a:r>
            <a:r>
              <a:rPr lang="en-US" noProof="0" dirty="0"/>
              <a:t> = [</a:t>
            </a:r>
            <a:r>
              <a:rPr lang="en-GB" dirty="0"/>
              <a:t>#</a:t>
            </a:r>
            <a:r>
              <a:rPr lang="en-GB" noProof="0" dirty="0"/>
              <a:t> of </a:t>
            </a:r>
            <a:r>
              <a:rPr lang="en-US" noProof="0" dirty="0"/>
              <a:t>PD-L1 staining cells (tumour cells, lymphocytes, macrophages)/total no. of viable </a:t>
            </a:r>
            <a:br>
              <a:rPr lang="en-US" noProof="0" dirty="0"/>
            </a:br>
            <a:r>
              <a:rPr lang="en-US" noProof="0" dirty="0"/>
              <a:t>tumour cells] × 100</a:t>
            </a:r>
          </a:p>
          <a:p>
            <a:pPr lvl="0"/>
            <a:r>
              <a:rPr lang="en-US" noProof="0" dirty="0"/>
              <a:t>A specimen is considered to have positive PD-L1 expression if CPS ≥1</a:t>
            </a:r>
          </a:p>
          <a:p>
            <a:pPr lvl="0"/>
            <a:endParaRPr lang="en-US" noProof="0" dirty="0"/>
          </a:p>
          <a:p>
            <a:endParaRPr lang="en-US" dirty="0"/>
          </a:p>
        </p:txBody>
      </p:sp>
      <p:sp>
        <p:nvSpPr>
          <p:cNvPr id="8" name="Content Placeholder 7">
            <a:extLst>
              <a:ext uri="{FF2B5EF4-FFF2-40B4-BE49-F238E27FC236}">
                <a16:creationId xmlns:a16="http://schemas.microsoft.com/office/drawing/2014/main" id="{C592AF0E-CD47-DB48-9ACA-1E2118A2C7BB}"/>
              </a:ext>
            </a:extLst>
          </p:cNvPr>
          <p:cNvSpPr>
            <a:spLocks noGrp="1"/>
          </p:cNvSpPr>
          <p:nvPr>
            <p:ph sz="quarter" idx="15"/>
          </p:nvPr>
        </p:nvSpPr>
        <p:spPr/>
        <p:txBody>
          <a:bodyPr anchor="b"/>
          <a:lstStyle/>
          <a:p>
            <a:r>
              <a:rPr lang="en-US" dirty="0">
                <a:solidFill>
                  <a:schemeClr val="tx2"/>
                </a:solidFill>
                <a:sym typeface="Arial"/>
              </a:rPr>
              <a:t>IHC, immunohistochemistry; PD-L1, </a:t>
            </a:r>
            <a:r>
              <a:rPr lang="en-GB" sz="1200" dirty="0">
                <a:solidFill>
                  <a:schemeClr val="tx2"/>
                </a:solidFill>
              </a:rPr>
              <a:t>programmed death-ligand 1</a:t>
            </a:r>
            <a:endParaRPr lang="en-US" altLang="en-US" dirty="0">
              <a:solidFill>
                <a:schemeClr val="tx2"/>
              </a:solidFill>
            </a:endParaRPr>
          </a:p>
          <a:p>
            <a:r>
              <a:rPr lang="en-US" altLang="en-US" dirty="0">
                <a:solidFill>
                  <a:schemeClr val="tx2"/>
                </a:solidFill>
              </a:rPr>
              <a:t>Park. Cancer Res Treat. 2020;52:661-70; Shitara K. Lancet. 2018;392:123-33</a:t>
            </a:r>
          </a:p>
        </p:txBody>
      </p:sp>
      <p:sp>
        <p:nvSpPr>
          <p:cNvPr id="16" name="Footer Placeholder 3">
            <a:extLst>
              <a:ext uri="{FF2B5EF4-FFF2-40B4-BE49-F238E27FC236}">
                <a16:creationId xmlns:a16="http://schemas.microsoft.com/office/drawing/2014/main" id="{496817E2-F96E-24CB-78FF-BB81E4591AA7}"/>
              </a:ext>
            </a:extLst>
          </p:cNvPr>
          <p:cNvSpPr txBox="1">
            <a:spLocks/>
          </p:cNvSpPr>
          <p:nvPr/>
        </p:nvSpPr>
        <p:spPr>
          <a:xfrm>
            <a:off x="1069164" y="6001438"/>
            <a:ext cx="9323068" cy="365125"/>
          </a:xfrm>
        </p:spPr>
        <p:txBody>
          <a:bodyPr lIns="45720" tIns="45720" bIns="45720"/>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22C3 pharmDx kit</a:t>
            </a:r>
          </a:p>
        </p:txBody>
      </p:sp>
      <p:grpSp>
        <p:nvGrpSpPr>
          <p:cNvPr id="17" name="Group 16">
            <a:extLst>
              <a:ext uri="{FF2B5EF4-FFF2-40B4-BE49-F238E27FC236}">
                <a16:creationId xmlns:a16="http://schemas.microsoft.com/office/drawing/2014/main" id="{73B768F9-34C5-06FD-26BD-868ECE59242A}"/>
              </a:ext>
            </a:extLst>
          </p:cNvPr>
          <p:cNvGrpSpPr/>
          <p:nvPr/>
        </p:nvGrpSpPr>
        <p:grpSpPr>
          <a:xfrm>
            <a:off x="1069164" y="3201615"/>
            <a:ext cx="10084117" cy="2719536"/>
            <a:chOff x="801873" y="2822809"/>
            <a:chExt cx="7563088" cy="2039652"/>
          </a:xfrm>
        </p:grpSpPr>
        <p:pic>
          <p:nvPicPr>
            <p:cNvPr id="18" name="Picture 17">
              <a:extLst>
                <a:ext uri="{FF2B5EF4-FFF2-40B4-BE49-F238E27FC236}">
                  <a16:creationId xmlns:a16="http://schemas.microsoft.com/office/drawing/2014/main" id="{BC2C7EBA-B5AF-6C5D-34F3-1A9455AE9B7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0838" y="2846461"/>
              <a:ext cx="3279642" cy="2016000"/>
            </a:xfrm>
            <a:prstGeom prst="rect">
              <a:avLst/>
            </a:prstGeom>
            <a:ln w="19050">
              <a:solidFill>
                <a:schemeClr val="accent1"/>
              </a:solidFill>
            </a:ln>
            <a:effectLst>
              <a:outerShdw blurRad="50800" dist="38100" dir="5400000" algn="t" rotWithShape="0">
                <a:prstClr val="black">
                  <a:alpha val="40000"/>
                </a:prstClr>
              </a:outerShdw>
            </a:effectLst>
          </p:spPr>
        </p:pic>
        <p:pic>
          <p:nvPicPr>
            <p:cNvPr id="19" name="Picture 18">
              <a:extLst>
                <a:ext uri="{FF2B5EF4-FFF2-40B4-BE49-F238E27FC236}">
                  <a16:creationId xmlns:a16="http://schemas.microsoft.com/office/drawing/2014/main" id="{515DDE7E-4C71-1C46-5897-E1E7399B89E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082225" y="2837441"/>
              <a:ext cx="3282736" cy="2016000"/>
            </a:xfrm>
            <a:prstGeom prst="rect">
              <a:avLst/>
            </a:prstGeom>
            <a:ln w="19050">
              <a:solidFill>
                <a:schemeClr val="accent1"/>
              </a:solidFill>
            </a:ln>
            <a:effectLst>
              <a:outerShdw blurRad="50800" dist="38100" dir="5400000" algn="t" rotWithShape="0">
                <a:prstClr val="black">
                  <a:alpha val="40000"/>
                </a:prstClr>
              </a:outerShdw>
            </a:effectLst>
          </p:spPr>
        </p:pic>
        <p:sp>
          <p:nvSpPr>
            <p:cNvPr id="20" name="TextBox 19">
              <a:extLst>
                <a:ext uri="{FF2B5EF4-FFF2-40B4-BE49-F238E27FC236}">
                  <a16:creationId xmlns:a16="http://schemas.microsoft.com/office/drawing/2014/main" id="{C57236A4-B3B8-85E9-0FA6-C7AB97FF66B7}"/>
                </a:ext>
              </a:extLst>
            </p:cNvPr>
            <p:cNvSpPr txBox="1"/>
            <p:nvPr/>
          </p:nvSpPr>
          <p:spPr>
            <a:xfrm>
              <a:off x="801873" y="2835900"/>
              <a:ext cx="1609887" cy="288000"/>
            </a:xfrm>
            <a:prstGeom prst="rect">
              <a:avLst/>
            </a:prstGeom>
            <a:solidFill>
              <a:srgbClr val="FFFFFF"/>
            </a:solidFill>
            <a:ln w="19050">
              <a:solidFill>
                <a:schemeClr val="accent1"/>
              </a:solidFill>
            </a:ln>
          </p:spPr>
          <p:txBody>
            <a:bodyPr wrap="square" lIns="121917" tIns="60959" rIns="121917" bIns="60959" rtlCol="0">
              <a:noAutofit/>
            </a:bodyPr>
            <a:lstStyle/>
            <a:p>
              <a:pPr marL="0" marR="0" lvl="0" indent="0" defTabSz="609347"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ea typeface="ＭＳ Ｐゴシック" charset="0"/>
                  <a:cs typeface="Arial" panose="020B0604020202020204" pitchFamily="34" charset="0"/>
                </a:rPr>
                <a:t>PD-L1 Negative </a:t>
              </a:r>
            </a:p>
          </p:txBody>
        </p:sp>
        <p:sp>
          <p:nvSpPr>
            <p:cNvPr id="21" name="TextBox 20">
              <a:extLst>
                <a:ext uri="{FF2B5EF4-FFF2-40B4-BE49-F238E27FC236}">
                  <a16:creationId xmlns:a16="http://schemas.microsoft.com/office/drawing/2014/main" id="{E5377515-0242-2B0F-572E-CA48A604BC69}"/>
                </a:ext>
              </a:extLst>
            </p:cNvPr>
            <p:cNvSpPr txBox="1"/>
            <p:nvPr/>
          </p:nvSpPr>
          <p:spPr>
            <a:xfrm>
              <a:off x="5067595" y="2822809"/>
              <a:ext cx="1496969" cy="288000"/>
            </a:xfrm>
            <a:prstGeom prst="rect">
              <a:avLst/>
            </a:prstGeom>
            <a:solidFill>
              <a:srgbClr val="FFFFFF"/>
            </a:solidFill>
            <a:ln w="19050">
              <a:solidFill>
                <a:schemeClr val="accent1"/>
              </a:solidFill>
            </a:ln>
          </p:spPr>
          <p:txBody>
            <a:bodyPr wrap="square" lIns="121917" tIns="60959" rIns="121917" bIns="60959" rtlCol="0">
              <a:noAutofit/>
            </a:bodyPr>
            <a:lstStyle/>
            <a:p>
              <a:pPr marL="0" marR="0" lvl="0" indent="0" defTabSz="609347"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ysClr val="windowText" lastClr="000000"/>
                  </a:solidFill>
                  <a:effectLst/>
                  <a:uLnTx/>
                  <a:uFillTx/>
                  <a:latin typeface="Arial" panose="020B0604020202020204" pitchFamily="34" charset="0"/>
                  <a:ea typeface="ＭＳ Ｐゴシック" charset="0"/>
                  <a:cs typeface="Arial" panose="020B0604020202020204" pitchFamily="34" charset="0"/>
                </a:rPr>
                <a:t>PD-L1</a:t>
              </a:r>
              <a:r>
                <a:rPr kumimoji="0" lang="en-US" sz="2000" b="1" i="0" u="none" strike="noStrike" kern="1200" cap="none" spc="0" normalizeH="0" baseline="0" noProof="0" dirty="0">
                  <a:ln>
                    <a:noFill/>
                  </a:ln>
                  <a:solidFill>
                    <a:sysClr val="windowText" lastClr="000000"/>
                  </a:solidFill>
                  <a:effectLst/>
                  <a:uLnTx/>
                  <a:uFillTx/>
                  <a:latin typeface="Calibri"/>
                  <a:ea typeface="ＭＳ Ｐゴシック" charset="0"/>
                  <a:cs typeface="ＭＳ Ｐゴシック" charset="0"/>
                </a:rPr>
                <a:t> Positive </a:t>
              </a:r>
            </a:p>
          </p:txBody>
        </p:sp>
      </p:grpSp>
    </p:spTree>
    <p:extLst>
      <p:ext uri="{BB962C8B-B14F-4D97-AF65-F5344CB8AC3E}">
        <p14:creationId xmlns:p14="http://schemas.microsoft.com/office/powerpoint/2010/main" val="38639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FDFC1-14C9-46EB-AAE1-4ED58FD77AA7}"/>
              </a:ext>
            </a:extLst>
          </p:cNvPr>
          <p:cNvSpPr>
            <a:spLocks noGrp="1"/>
          </p:cNvSpPr>
          <p:nvPr>
            <p:ph type="title"/>
          </p:nvPr>
        </p:nvSpPr>
        <p:spPr/>
        <p:txBody>
          <a:bodyPr>
            <a:normAutofit/>
          </a:bodyPr>
          <a:lstStyle/>
          <a:p>
            <a:r>
              <a:rPr lang="en-GB" dirty="0"/>
              <a:t>VIRTUAL EXPERTS KNOWLEDGE SHARE</a:t>
            </a:r>
            <a:br>
              <a:rPr lang="en-GB" dirty="0"/>
            </a:br>
            <a:br>
              <a:rPr lang="en-GB" sz="3600" dirty="0"/>
            </a:br>
            <a:r>
              <a:rPr lang="en-GB" sz="3600" dirty="0"/>
              <a:t>Exploring the current gastroesophageal cancer treatment landscape and near-future developments</a:t>
            </a:r>
            <a:br>
              <a:rPr lang="en-GB" sz="3200" dirty="0"/>
            </a:br>
            <a:endParaRPr lang="en-GB" sz="2400" cap="none" dirty="0"/>
          </a:p>
        </p:txBody>
      </p:sp>
      <p:sp>
        <p:nvSpPr>
          <p:cNvPr id="3" name="Subtitle 2">
            <a:extLst>
              <a:ext uri="{FF2B5EF4-FFF2-40B4-BE49-F238E27FC236}">
                <a16:creationId xmlns:a16="http://schemas.microsoft.com/office/drawing/2014/main" id="{F6CC4222-F85E-2573-4960-EFD5C52D8181}"/>
              </a:ext>
            </a:extLst>
          </p:cNvPr>
          <p:cNvSpPr>
            <a:spLocks noGrp="1"/>
          </p:cNvSpPr>
          <p:nvPr>
            <p:ph type="subTitle" idx="1"/>
          </p:nvPr>
        </p:nvSpPr>
        <p:spPr/>
        <p:txBody>
          <a:bodyPr/>
          <a:lstStyle/>
          <a:p>
            <a:r>
              <a:rPr lang="en-GB" dirty="0"/>
              <a:t>Tuesday March 28</a:t>
            </a:r>
            <a:r>
              <a:rPr lang="en-GB" baseline="30000" dirty="0"/>
              <a:t>th</a:t>
            </a:r>
            <a:r>
              <a:rPr lang="en-GB" dirty="0"/>
              <a:t> 2023</a:t>
            </a:r>
          </a:p>
        </p:txBody>
      </p:sp>
    </p:spTree>
    <p:extLst>
      <p:ext uri="{BB962C8B-B14F-4D97-AF65-F5344CB8AC3E}">
        <p14:creationId xmlns:p14="http://schemas.microsoft.com/office/powerpoint/2010/main" val="30237236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24FE94-85CE-4EFC-ACB2-41762F7E8CC5}"/>
              </a:ext>
            </a:extLst>
          </p:cNvPr>
          <p:cNvSpPr>
            <a:spLocks noGrp="1"/>
          </p:cNvSpPr>
          <p:nvPr>
            <p:ph type="title"/>
          </p:nvPr>
        </p:nvSpPr>
        <p:spPr/>
        <p:txBody>
          <a:bodyPr/>
          <a:lstStyle/>
          <a:p>
            <a:r>
              <a:rPr lang="en-US" dirty="0"/>
              <a:t>CheckMate 649 Study Design</a:t>
            </a:r>
          </a:p>
        </p:txBody>
      </p:sp>
      <p:sp>
        <p:nvSpPr>
          <p:cNvPr id="21" name="Text Placeholder 20">
            <a:extLst>
              <a:ext uri="{FF2B5EF4-FFF2-40B4-BE49-F238E27FC236}">
                <a16:creationId xmlns:a16="http://schemas.microsoft.com/office/drawing/2014/main" id="{DA493A83-69C9-584B-8BD2-EB1866C440C4}"/>
              </a:ext>
            </a:extLst>
          </p:cNvPr>
          <p:cNvSpPr>
            <a:spLocks noGrp="1"/>
          </p:cNvSpPr>
          <p:nvPr>
            <p:ph sz="quarter" idx="14"/>
          </p:nvPr>
        </p:nvSpPr>
        <p:spPr>
          <a:xfrm>
            <a:off x="620184" y="1083768"/>
            <a:ext cx="10962216" cy="363432"/>
          </a:xfrm>
        </p:spPr>
        <p:txBody>
          <a:bodyPr/>
          <a:lstStyle/>
          <a:p>
            <a:r>
              <a:rPr lang="en-US" dirty="0"/>
              <a:t>CheckMate 649 is a randomised, open-label, phase 3 study</a:t>
            </a:r>
            <a:r>
              <a:rPr lang="en-US" baseline="30000" dirty="0"/>
              <a:t>a</a:t>
            </a:r>
          </a:p>
        </p:txBody>
      </p:sp>
      <p:sp>
        <p:nvSpPr>
          <p:cNvPr id="18" name="Content Placeholder 17">
            <a:extLst>
              <a:ext uri="{FF2B5EF4-FFF2-40B4-BE49-F238E27FC236}">
                <a16:creationId xmlns:a16="http://schemas.microsoft.com/office/drawing/2014/main" id="{7BDDE409-F5EF-834E-A943-BAA58A206228}"/>
              </a:ext>
            </a:extLst>
          </p:cNvPr>
          <p:cNvSpPr>
            <a:spLocks noGrp="1"/>
          </p:cNvSpPr>
          <p:nvPr>
            <p:ph sz="quarter" idx="15"/>
          </p:nvPr>
        </p:nvSpPr>
        <p:spPr>
          <a:xfrm>
            <a:off x="609600" y="6538913"/>
            <a:ext cx="10962217" cy="365125"/>
          </a:xfrm>
        </p:spPr>
        <p:txBody>
          <a:bodyPr anchor="b" anchorCtr="0"/>
          <a:lstStyle/>
          <a:p>
            <a:pPr lvl="0">
              <a:lnSpc>
                <a:spcPct val="90000"/>
              </a:lnSpc>
            </a:pPr>
            <a:r>
              <a:rPr lang="en-US" sz="1000" baseline="30000" dirty="0"/>
              <a:t>a</a:t>
            </a:r>
            <a:r>
              <a:rPr lang="en-US" sz="1000" dirty="0"/>
              <a:t> ClinicalTrials.gov number, NCT02872116. </a:t>
            </a:r>
            <a:r>
              <a:rPr lang="en-US" sz="1000" baseline="30000" dirty="0"/>
              <a:t>b</a:t>
            </a:r>
            <a:r>
              <a:rPr lang="en-US" sz="1000" dirty="0"/>
              <a:t> &lt;1% includes indeterminate tumour cell PD-L1 expression; determined by PD-L1 IHC 28-8 pharmDx assay (Dako). </a:t>
            </a:r>
            <a:r>
              <a:rPr lang="en-US" sz="1000" baseline="30000" dirty="0"/>
              <a:t>c</a:t>
            </a:r>
            <a:r>
              <a:rPr lang="en-US" sz="1000" dirty="0"/>
              <a:t> After NIVO + chemo arm was added and before new patient enrollment in the NIVO + IPI arm was closed. Upon DMC recommendation (31-May-2018), enrollment to the NIVO + IPI arm was stopped early due to an observed increase in rates of early death and toxicity. Patients already in the NIVO+IPI arm were allowed to remain on study based on the DMC recommendation. </a:t>
            </a:r>
            <a:r>
              <a:rPr lang="en-US" sz="1000" baseline="30000" dirty="0"/>
              <a:t>d</a:t>
            </a:r>
            <a:r>
              <a:rPr lang="en-US" sz="1000" dirty="0"/>
              <a:t> Includes patients that were concurrently randomised to receive chemo versus NIVO + IPI (October 2016–June 2018) and NIVO + chemo (June 2018-Apr 2019). </a:t>
            </a:r>
            <a:r>
              <a:rPr lang="en-US" sz="1000" baseline="30000" dirty="0"/>
              <a:t>e</a:t>
            </a:r>
            <a:r>
              <a:rPr lang="en-US" sz="1000" dirty="0"/>
              <a:t> Oxaliplatin 130 mg/m</a:t>
            </a:r>
            <a:r>
              <a:rPr lang="en-US" sz="1000" baseline="30000" dirty="0"/>
              <a:t>2</a:t>
            </a:r>
            <a:r>
              <a:rPr lang="en-US" sz="1000" dirty="0"/>
              <a:t> IV (day 1) and capecitabine 1000 mg/m</a:t>
            </a:r>
            <a:r>
              <a:rPr lang="en-US" sz="1000" baseline="30000" dirty="0"/>
              <a:t>2</a:t>
            </a:r>
            <a:r>
              <a:rPr lang="en-US" sz="1000" dirty="0"/>
              <a:t> orally twice daily (days 1-14). </a:t>
            </a:r>
            <a:r>
              <a:rPr lang="en-US" sz="1000" baseline="30000" dirty="0"/>
              <a:t>f</a:t>
            </a:r>
            <a:r>
              <a:rPr lang="en-US" sz="1000" dirty="0"/>
              <a:t> Until documented disease progression (unless consented to treatment beyond progression for NIVO + chemo or NIVO + IPI), discontinuation due to toxicity, withdrawal of consent, or study end. NIVO is given for a maximum of 2 years. </a:t>
            </a:r>
            <a:r>
              <a:rPr lang="en-US" sz="1000" baseline="30000" dirty="0"/>
              <a:t>g</a:t>
            </a:r>
            <a:r>
              <a:rPr lang="en-US" sz="1000" dirty="0"/>
              <a:t> Oxaliplatin </a:t>
            </a:r>
            <a:br>
              <a:rPr lang="en-US" sz="1000" dirty="0"/>
            </a:br>
            <a:r>
              <a:rPr lang="en-US" sz="1000" dirty="0"/>
              <a:t>85 mg/m</a:t>
            </a:r>
            <a:r>
              <a:rPr lang="en-US" sz="1000" baseline="30000" dirty="0"/>
              <a:t>2</a:t>
            </a:r>
            <a:r>
              <a:rPr lang="en-US" sz="1000" dirty="0"/>
              <a:t>, leucovorin 400 mg/m</a:t>
            </a:r>
            <a:r>
              <a:rPr lang="en-US" sz="1000" baseline="30000" dirty="0"/>
              <a:t>2</a:t>
            </a:r>
            <a:r>
              <a:rPr lang="en-US" sz="1000" dirty="0"/>
              <a:t>, and FU 400 mg/m</a:t>
            </a:r>
            <a:r>
              <a:rPr lang="en-US" sz="1000" baseline="30000" dirty="0"/>
              <a:t>2</a:t>
            </a:r>
            <a:r>
              <a:rPr lang="en-US" sz="1000" dirty="0"/>
              <a:t> IV (day 1) and FU 1200 mg/m</a:t>
            </a:r>
            <a:r>
              <a:rPr lang="en-US" sz="1000" baseline="30000" dirty="0"/>
              <a:t>2</a:t>
            </a:r>
            <a:r>
              <a:rPr lang="en-US" sz="1000" dirty="0"/>
              <a:t> IV daily (days 1-2). </a:t>
            </a:r>
            <a:r>
              <a:rPr lang="en-US" sz="1000" baseline="30000" dirty="0"/>
              <a:t>h</a:t>
            </a:r>
            <a:r>
              <a:rPr lang="en-US" sz="1000" dirty="0"/>
              <a:t> BICR assessed. </a:t>
            </a:r>
            <a:r>
              <a:rPr lang="en-US" sz="1000" baseline="30000" dirty="0"/>
              <a:t>i</a:t>
            </a:r>
            <a:r>
              <a:rPr lang="en-US" sz="1000" dirty="0"/>
              <a:t> Time from concurrent randomisation of the last patient to data cutoff</a:t>
            </a:r>
          </a:p>
          <a:p>
            <a:pPr lvl="0">
              <a:lnSpc>
                <a:spcPct val="90000"/>
              </a:lnSpc>
            </a:pPr>
            <a:r>
              <a:rPr lang="en-US" sz="1000" dirty="0"/>
              <a:t>CPS, combined positive score; ECOG PS, Eastern Cooperative Oncology Group performance status; GEJ, gastroesophageal junction; </a:t>
            </a:r>
            <a:r>
              <a:rPr lang="en-GB" sz="1000" dirty="0">
                <a:solidFill>
                  <a:schemeClr val="tx2"/>
                </a:solidFill>
              </a:rPr>
              <a:t>HER2, human epidermal growth factor receptor 2; IPI, ipilimumab; NIVO, nivolumab; OS, overall survival; PFS, progression-free survival; </a:t>
            </a:r>
            <a:r>
              <a:rPr lang="en-US" sz="1000" dirty="0">
                <a:solidFill>
                  <a:schemeClr val="tx2"/>
                </a:solidFill>
                <a:sym typeface="Arial"/>
              </a:rPr>
              <a:t>PD-L1, </a:t>
            </a:r>
            <a:r>
              <a:rPr lang="en-GB" sz="1000" dirty="0">
                <a:solidFill>
                  <a:schemeClr val="tx2"/>
                </a:solidFill>
              </a:rPr>
              <a:t>programmed death-ligand 1; QXW, every X weeks; R, randomisation; RoW, rest of world </a:t>
            </a:r>
            <a:endParaRPr lang="en-US" sz="1000" dirty="0">
              <a:solidFill>
                <a:schemeClr val="tx2"/>
              </a:solidFill>
            </a:endParaRPr>
          </a:p>
          <a:p>
            <a:pPr>
              <a:lnSpc>
                <a:spcPct val="90000"/>
              </a:lnSpc>
            </a:pPr>
            <a:r>
              <a:rPr lang="fr-FR" sz="1000" dirty="0">
                <a:solidFill>
                  <a:schemeClr val="tx2"/>
                </a:solidFill>
              </a:rPr>
              <a:t>1. </a:t>
            </a:r>
            <a:r>
              <a:rPr lang="fr-FR" sz="1000" dirty="0" err="1">
                <a:solidFill>
                  <a:schemeClr val="tx2"/>
                </a:solidFill>
              </a:rPr>
              <a:t>Janjigian</a:t>
            </a:r>
            <a:r>
              <a:rPr lang="fr-FR" sz="1000" dirty="0">
                <a:solidFill>
                  <a:schemeClr val="tx2"/>
                </a:solidFill>
              </a:rPr>
              <a:t> YY, et al. Lancet. 2021;398:27-40; 2. </a:t>
            </a:r>
            <a:r>
              <a:rPr lang="en-GB" sz="1000" dirty="0" err="1">
                <a:solidFill>
                  <a:schemeClr val="tx2"/>
                </a:solidFill>
                <a:effectLst/>
              </a:rPr>
              <a:t>Janjigian</a:t>
            </a:r>
            <a:r>
              <a:rPr lang="en-GB" sz="1000" dirty="0">
                <a:solidFill>
                  <a:schemeClr val="tx2"/>
                </a:solidFill>
                <a:effectLst/>
              </a:rPr>
              <a:t> YY, et al. Ann Oncol. 2021;32 (suppl_5):S1283-S1346</a:t>
            </a:r>
          </a:p>
          <a:p>
            <a:pPr lvl="0">
              <a:lnSpc>
                <a:spcPct val="90000"/>
              </a:lnSpc>
            </a:pPr>
            <a:endParaRPr lang="en-US" sz="1000" dirty="0"/>
          </a:p>
        </p:txBody>
      </p:sp>
      <p:sp>
        <p:nvSpPr>
          <p:cNvPr id="19" name="Rectangle 18">
            <a:extLst>
              <a:ext uri="{FF2B5EF4-FFF2-40B4-BE49-F238E27FC236}">
                <a16:creationId xmlns:a16="http://schemas.microsoft.com/office/drawing/2014/main" id="{2139D8BE-6B5A-4CFE-BE36-A793552706AD}"/>
              </a:ext>
            </a:extLst>
          </p:cNvPr>
          <p:cNvSpPr/>
          <p:nvPr/>
        </p:nvSpPr>
        <p:spPr>
          <a:xfrm>
            <a:off x="4230451" y="3913106"/>
            <a:ext cx="5293427" cy="677108"/>
          </a:xfrm>
          <a:prstGeom prst="rect">
            <a:avLst/>
          </a:prstGeom>
        </p:spPr>
        <p:txBody>
          <a:bodyPr wrap="square">
            <a:spAutoFit/>
          </a:bodyPr>
          <a:lstStyle/>
          <a:p>
            <a:pPr marL="0" marR="0" lvl="0" indent="0" algn="l" defTabSz="685783" rtl="0" eaLnBrk="1" fontAlgn="auto" latinLnBrk="0" hangingPunct="1">
              <a:lnSpc>
                <a:spcPct val="100000"/>
              </a:lnSpc>
              <a:spcBef>
                <a:spcPts val="0"/>
              </a:spcBef>
              <a:spcAft>
                <a:spcPts val="300"/>
              </a:spcAft>
              <a:buClrTx/>
              <a:buSzTx/>
              <a:buFontTx/>
              <a:buNone/>
              <a:tabLst/>
              <a:defRPr/>
            </a:pPr>
            <a:r>
              <a:rPr kumimoji="0" lang="en-GB" sz="1100" b="1" i="0" u="none" strike="noStrike" kern="1200" cap="none" spc="0" normalizeH="0" baseline="0" dirty="0">
                <a:ln>
                  <a:noFill/>
                </a:ln>
                <a:solidFill>
                  <a:prstClr val="black"/>
                </a:solidFill>
                <a:effectLst/>
                <a:uLnTx/>
                <a:uFillTx/>
                <a:latin typeface="Arial" panose="020B0604020202020204" pitchFamily="34" charset="0"/>
                <a:cs typeface="Arial" panose="020B0604020202020204" pitchFamily="34" charset="0"/>
              </a:rPr>
              <a:t>PD-L1 CPS ≥5:</a:t>
            </a:r>
          </a:p>
          <a:p>
            <a:pPr marL="171446" marR="0" lvl="0" indent="-171446" algn="l" defTabSz="685783" rtl="0" eaLnBrk="1" fontAlgn="auto" latinLnBrk="0" hangingPunct="1">
              <a:lnSpc>
                <a:spcPct val="100000"/>
              </a:lnSpc>
              <a:spcBef>
                <a:spcPts val="0"/>
              </a:spcBef>
              <a:spcAft>
                <a:spcPts val="300"/>
              </a:spcAft>
              <a:buClr>
                <a:schemeClr val="accent1"/>
              </a:buClr>
              <a:buSzTx/>
              <a:buFont typeface="Arial" panose="020B0604020202020204" pitchFamily="34" charset="0"/>
              <a:buChar char="•"/>
              <a:tabLst/>
              <a:defRPr/>
            </a:pPr>
            <a:r>
              <a:rPr kumimoji="0" lang="en-GB" sz="1100" b="1" i="0" u="none" strike="noStrike" kern="1200" cap="none" spc="0" normalizeH="0" baseline="0" dirty="0">
                <a:ln>
                  <a:noFill/>
                </a:ln>
                <a:solidFill>
                  <a:prstClr val="black"/>
                </a:solidFill>
                <a:effectLst/>
                <a:uLnTx/>
                <a:uFillTx/>
                <a:latin typeface="Arial" panose="020B0604020202020204" pitchFamily="34" charset="0"/>
                <a:cs typeface="Arial" panose="020B0604020202020204" pitchFamily="34" charset="0"/>
              </a:rPr>
              <a:t>955/1581 (60%) patients in the NIVO + chemo vs chemo comparison</a:t>
            </a:r>
          </a:p>
          <a:p>
            <a:pPr marL="171446" marR="0" lvl="0" indent="-171446" algn="l" defTabSz="685783" rtl="0" eaLnBrk="1" fontAlgn="auto" latinLnBrk="0" hangingPunct="1">
              <a:lnSpc>
                <a:spcPct val="100000"/>
              </a:lnSpc>
              <a:spcBef>
                <a:spcPts val="0"/>
              </a:spcBef>
              <a:spcAft>
                <a:spcPts val="300"/>
              </a:spcAft>
              <a:buClr>
                <a:schemeClr val="accent1"/>
              </a:buClr>
              <a:buSzTx/>
              <a:buFont typeface="Arial" panose="020B0604020202020204" pitchFamily="34" charset="0"/>
              <a:buChar char="•"/>
              <a:tabLst/>
              <a:defRPr/>
            </a:pPr>
            <a:r>
              <a:rPr kumimoji="0" lang="en-GB" sz="1100" b="1" i="0" u="none" strike="noStrike" kern="1200" cap="none" spc="0" normalizeH="0" baseline="0" dirty="0">
                <a:ln>
                  <a:noFill/>
                </a:ln>
                <a:solidFill>
                  <a:prstClr val="black"/>
                </a:solidFill>
                <a:effectLst/>
                <a:uLnTx/>
                <a:uFillTx/>
                <a:latin typeface="Arial" panose="020B0604020202020204" pitchFamily="34" charset="0"/>
                <a:cs typeface="Arial" panose="020B0604020202020204" pitchFamily="34" charset="0"/>
              </a:rPr>
              <a:t>473/813 (58%) patients in the NIVO+IPI vs chemo comparison</a:t>
            </a:r>
          </a:p>
        </p:txBody>
      </p:sp>
      <p:cxnSp>
        <p:nvCxnSpPr>
          <p:cNvPr id="37" name="Google Shape;345;p44">
            <a:extLst>
              <a:ext uri="{FF2B5EF4-FFF2-40B4-BE49-F238E27FC236}">
                <a16:creationId xmlns:a16="http://schemas.microsoft.com/office/drawing/2014/main" id="{ECA14DAA-F6FC-9846-AD0D-A80F1A44506E}"/>
              </a:ext>
            </a:extLst>
          </p:cNvPr>
          <p:cNvCxnSpPr/>
          <p:nvPr/>
        </p:nvCxnSpPr>
        <p:spPr>
          <a:xfrm rot="-5400000">
            <a:off x="4479163" y="2846883"/>
            <a:ext cx="1389037" cy="0"/>
          </a:xfrm>
          <a:prstGeom prst="straightConnector1">
            <a:avLst/>
          </a:prstGeom>
          <a:noFill/>
          <a:ln w="28575" cap="flat" cmpd="sng">
            <a:solidFill>
              <a:schemeClr val="accent6"/>
            </a:solidFill>
            <a:prstDash val="solid"/>
            <a:round/>
            <a:headEnd type="none" w="sm" len="sm"/>
            <a:tailEnd type="none" w="sm" len="sm"/>
          </a:ln>
        </p:spPr>
      </p:cxnSp>
      <p:cxnSp>
        <p:nvCxnSpPr>
          <p:cNvPr id="38" name="Google Shape;346;p44">
            <a:extLst>
              <a:ext uri="{FF2B5EF4-FFF2-40B4-BE49-F238E27FC236}">
                <a16:creationId xmlns:a16="http://schemas.microsoft.com/office/drawing/2014/main" id="{5C9AB512-24EF-A542-AFAB-6EC7BAAAEEB5}"/>
              </a:ext>
            </a:extLst>
          </p:cNvPr>
          <p:cNvCxnSpPr/>
          <p:nvPr/>
        </p:nvCxnSpPr>
        <p:spPr>
          <a:xfrm>
            <a:off x="5160193" y="2141637"/>
            <a:ext cx="612000" cy="0"/>
          </a:xfrm>
          <a:prstGeom prst="straightConnector1">
            <a:avLst/>
          </a:prstGeom>
          <a:noFill/>
          <a:ln w="28575" cap="flat" cmpd="sng">
            <a:solidFill>
              <a:schemeClr val="accent6"/>
            </a:solidFill>
            <a:prstDash val="solid"/>
            <a:round/>
            <a:headEnd type="none" w="sm" len="sm"/>
            <a:tailEnd type="triangle" w="med" len="med"/>
          </a:ln>
        </p:spPr>
      </p:cxnSp>
      <p:cxnSp>
        <p:nvCxnSpPr>
          <p:cNvPr id="39" name="Google Shape;347;p44">
            <a:extLst>
              <a:ext uri="{FF2B5EF4-FFF2-40B4-BE49-F238E27FC236}">
                <a16:creationId xmlns:a16="http://schemas.microsoft.com/office/drawing/2014/main" id="{2E2A88BE-FCD2-0B40-A66E-41F3C417B7EE}"/>
              </a:ext>
            </a:extLst>
          </p:cNvPr>
          <p:cNvCxnSpPr/>
          <p:nvPr/>
        </p:nvCxnSpPr>
        <p:spPr>
          <a:xfrm>
            <a:off x="5160193" y="3530136"/>
            <a:ext cx="612000" cy="0"/>
          </a:xfrm>
          <a:prstGeom prst="straightConnector1">
            <a:avLst/>
          </a:prstGeom>
          <a:noFill/>
          <a:ln w="28575" cap="flat" cmpd="sng">
            <a:solidFill>
              <a:schemeClr val="accent6"/>
            </a:solidFill>
            <a:prstDash val="solid"/>
            <a:round/>
            <a:headEnd type="none" w="sm" len="sm"/>
            <a:tailEnd type="triangle" w="med" len="med"/>
          </a:ln>
        </p:spPr>
      </p:cxnSp>
      <p:sp>
        <p:nvSpPr>
          <p:cNvPr id="40" name="Google Shape;348;p44">
            <a:extLst>
              <a:ext uri="{FF2B5EF4-FFF2-40B4-BE49-F238E27FC236}">
                <a16:creationId xmlns:a16="http://schemas.microsoft.com/office/drawing/2014/main" id="{5435EADE-A38D-D548-8544-BEE2343B3093}"/>
              </a:ext>
            </a:extLst>
          </p:cNvPr>
          <p:cNvSpPr txBox="1"/>
          <p:nvPr/>
        </p:nvSpPr>
        <p:spPr>
          <a:xfrm>
            <a:off x="4363936" y="3196416"/>
            <a:ext cx="498534" cy="169277"/>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n-GB" sz="1100" b="0" i="0" u="none" strike="noStrike" cap="none" dirty="0">
                <a:solidFill>
                  <a:srgbClr val="000000"/>
                </a:solidFill>
                <a:latin typeface="Arial"/>
                <a:ea typeface="Arial"/>
                <a:cs typeface="Arial"/>
                <a:sym typeface="Arial"/>
              </a:rPr>
              <a:t>N=2031</a:t>
            </a:r>
            <a:endParaRPr sz="1100" b="0" i="0" u="none" strike="noStrike" cap="none" dirty="0">
              <a:solidFill>
                <a:srgbClr val="000000"/>
              </a:solidFill>
              <a:latin typeface="Arial"/>
              <a:ea typeface="Arial"/>
              <a:cs typeface="Arial"/>
              <a:sym typeface="Arial"/>
            </a:endParaRPr>
          </a:p>
        </p:txBody>
      </p:sp>
      <p:sp>
        <p:nvSpPr>
          <p:cNvPr id="41" name="Google Shape;349;p44">
            <a:extLst>
              <a:ext uri="{FF2B5EF4-FFF2-40B4-BE49-F238E27FC236}">
                <a16:creationId xmlns:a16="http://schemas.microsoft.com/office/drawing/2014/main" id="{4ED4A63D-068E-E14D-A04C-429C8A0540B3}"/>
              </a:ext>
            </a:extLst>
          </p:cNvPr>
          <p:cNvSpPr/>
          <p:nvPr/>
        </p:nvSpPr>
        <p:spPr>
          <a:xfrm>
            <a:off x="8270464" y="1743215"/>
            <a:ext cx="3311936" cy="2110921"/>
          </a:xfrm>
          <a:prstGeom prst="roundRect">
            <a:avLst>
              <a:gd name="adj" fmla="val 9302"/>
            </a:avLst>
          </a:prstGeom>
          <a:solidFill>
            <a:schemeClr val="lt1"/>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en-GB" sz="1100" b="1" i="0" u="none" strike="noStrike" cap="none" dirty="0">
                <a:solidFill>
                  <a:schemeClr val="accent1"/>
                </a:solidFill>
                <a:latin typeface="Arial"/>
                <a:ea typeface="Arial"/>
                <a:cs typeface="Arial"/>
                <a:sym typeface="Arial"/>
              </a:rPr>
              <a:t>Dual primary endpoints:</a:t>
            </a:r>
          </a:p>
          <a:p>
            <a:pPr>
              <a:buClr>
                <a:srgbClr val="000000"/>
              </a:buClr>
              <a:buSzPts val="1100"/>
            </a:pPr>
            <a:r>
              <a:rPr lang="en-US" sz="1100" i="1" dirty="0">
                <a:latin typeface="Arial" panose="020B0604020202020204" pitchFamily="34" charset="0"/>
                <a:cs typeface="Arial" panose="020B0604020202020204" pitchFamily="34" charset="0"/>
              </a:rPr>
              <a:t>NIVO + chemo vs chemo</a:t>
            </a:r>
            <a:endParaRPr sz="1100" b="0" i="0" u="none" strike="noStrike" cap="none" dirty="0">
              <a:latin typeface="Arial" panose="020B0604020202020204" pitchFamily="34" charset="0"/>
              <a:ea typeface="Arial"/>
              <a:cs typeface="Arial" panose="020B0604020202020204" pitchFamily="34" charset="0"/>
              <a:sym typeface="Arial"/>
            </a:endParaRPr>
          </a:p>
          <a:p>
            <a:pPr marL="171450" marR="0" lvl="0" indent="-171450" algn="l" rtl="0">
              <a:lnSpc>
                <a:spcPct val="100000"/>
              </a:lnSpc>
              <a:spcBef>
                <a:spcPts val="0"/>
              </a:spcBef>
              <a:spcAft>
                <a:spcPts val="0"/>
              </a:spcAft>
              <a:buClr>
                <a:schemeClr val="accent2"/>
              </a:buClr>
              <a:buSzPts val="1100"/>
              <a:buFont typeface="Arial"/>
              <a:buChar char="•"/>
            </a:pPr>
            <a:r>
              <a:rPr lang="en-GB" sz="1100" b="1" i="0" u="none" strike="noStrike" cap="none" dirty="0">
                <a:solidFill>
                  <a:srgbClr val="000000"/>
                </a:solidFill>
                <a:latin typeface="Arial"/>
                <a:ea typeface="Arial"/>
                <a:cs typeface="Arial"/>
                <a:sym typeface="Arial"/>
              </a:rPr>
              <a:t>OS and PFS</a:t>
            </a:r>
            <a:r>
              <a:rPr lang="en-GB" sz="1100" b="1" i="0" u="none" strike="noStrike" cap="none" baseline="30000" dirty="0">
                <a:solidFill>
                  <a:srgbClr val="000000"/>
                </a:solidFill>
                <a:latin typeface="Arial"/>
                <a:ea typeface="Arial"/>
                <a:cs typeface="Arial"/>
                <a:sym typeface="Arial"/>
              </a:rPr>
              <a:t>h</a:t>
            </a:r>
            <a:r>
              <a:rPr lang="en-GB" sz="1100" b="1" i="0" u="none" strike="noStrike" cap="none" dirty="0">
                <a:solidFill>
                  <a:srgbClr val="000000"/>
                </a:solidFill>
                <a:latin typeface="Arial"/>
                <a:ea typeface="Arial"/>
                <a:cs typeface="Arial"/>
                <a:sym typeface="Arial"/>
              </a:rPr>
              <a:t> </a:t>
            </a:r>
            <a:r>
              <a:rPr lang="en-GB" sz="1100" b="0" i="0" u="none" strike="noStrike" cap="none" dirty="0">
                <a:solidFill>
                  <a:srgbClr val="000000"/>
                </a:solidFill>
                <a:latin typeface="Arial"/>
                <a:ea typeface="Arial"/>
                <a:cs typeface="Arial"/>
                <a:sym typeface="Arial"/>
              </a:rPr>
              <a:t>(PD-L1 CPS ≥5)</a:t>
            </a:r>
            <a:endParaRPr sz="1400" b="0" i="0" u="none" strike="noStrike" cap="none" dirty="0">
              <a:solidFill>
                <a:srgbClr val="000000"/>
              </a:solidFill>
              <a:latin typeface="Arial"/>
              <a:ea typeface="Arial"/>
              <a:cs typeface="Arial"/>
              <a:sym typeface="Arial"/>
            </a:endParaRPr>
          </a:p>
          <a:p>
            <a:pPr lvl="0" defTabSz="914354">
              <a:spcBef>
                <a:spcPts val="600"/>
              </a:spcBef>
              <a:defRPr/>
            </a:pPr>
            <a:r>
              <a:rPr lang="en-US" sz="1100" b="1" dirty="0">
                <a:solidFill>
                  <a:schemeClr val="accent1"/>
                </a:solidFill>
                <a:latin typeface="Arial" panose="020B0604020202020204" pitchFamily="34" charset="0"/>
                <a:cs typeface="Arial" panose="020B0604020202020204" pitchFamily="34" charset="0"/>
              </a:rPr>
              <a:t>Hierarchically tested secondary efficacy endpoints:</a:t>
            </a:r>
          </a:p>
          <a:p>
            <a:pPr defTabSz="914354">
              <a:defRPr/>
            </a:pPr>
            <a:r>
              <a:rPr lang="en-US" sz="1100" i="1" dirty="0">
                <a:latin typeface="Arial" panose="020B0604020202020204" pitchFamily="34" charset="0"/>
                <a:cs typeface="Arial" panose="020B0604020202020204" pitchFamily="34" charset="0"/>
              </a:rPr>
              <a:t>NIVO + chemo vs chemo</a:t>
            </a:r>
            <a:endParaRPr lang="en-US" sz="1100" b="1" dirty="0">
              <a:solidFill>
                <a:schemeClr val="accent1"/>
              </a:solidFill>
              <a:latin typeface="Arial" panose="020B0604020202020204" pitchFamily="34" charset="0"/>
              <a:cs typeface="Arial" panose="020B0604020202020204" pitchFamily="34" charset="0"/>
            </a:endParaRPr>
          </a:p>
          <a:p>
            <a:pPr marL="171450" marR="0" lvl="0" indent="-171450" algn="l" rtl="0">
              <a:lnSpc>
                <a:spcPct val="100000"/>
              </a:lnSpc>
              <a:spcBef>
                <a:spcPts val="0"/>
              </a:spcBef>
              <a:spcAft>
                <a:spcPts val="0"/>
              </a:spcAft>
              <a:buClr>
                <a:schemeClr val="accent2"/>
              </a:buClr>
              <a:buSzPts val="1100"/>
              <a:buFont typeface="Arial"/>
              <a:buChar char="•"/>
            </a:pPr>
            <a:r>
              <a:rPr lang="en-GB" sz="1100" b="1" i="0" u="none" strike="noStrike" cap="none" dirty="0">
                <a:solidFill>
                  <a:srgbClr val="000000"/>
                </a:solidFill>
                <a:latin typeface="Arial"/>
                <a:ea typeface="Arial"/>
                <a:cs typeface="Arial"/>
                <a:sym typeface="Arial"/>
              </a:rPr>
              <a:t>OS </a:t>
            </a:r>
            <a:r>
              <a:rPr lang="en-GB" sz="1100" b="0" i="0" u="none" strike="noStrike" cap="none" dirty="0">
                <a:solidFill>
                  <a:srgbClr val="000000"/>
                </a:solidFill>
                <a:latin typeface="Arial"/>
                <a:ea typeface="Arial"/>
                <a:cs typeface="Arial"/>
                <a:sym typeface="Arial"/>
              </a:rPr>
              <a:t>(PD-L1 CPS ≥1, all randomised)</a:t>
            </a:r>
          </a:p>
          <a:p>
            <a:pPr defTabSz="914354">
              <a:spcBef>
                <a:spcPts val="600"/>
              </a:spcBef>
              <a:defRPr/>
            </a:pPr>
            <a:r>
              <a:rPr lang="en-US" sz="1100" i="1" dirty="0">
                <a:latin typeface="Arial" panose="020B0604020202020204" pitchFamily="34" charset="0"/>
                <a:cs typeface="Arial" panose="020B0604020202020204" pitchFamily="34" charset="0"/>
              </a:rPr>
              <a:t>NIVO + IPI vs chemo</a:t>
            </a:r>
            <a:endParaRPr lang="en-US" sz="1100" b="1" dirty="0">
              <a:solidFill>
                <a:schemeClr val="accent1"/>
              </a:solidFill>
              <a:latin typeface="Arial" panose="020B0604020202020204" pitchFamily="34" charset="0"/>
              <a:cs typeface="Arial" panose="020B0604020202020204" pitchFamily="34" charset="0"/>
            </a:endParaRPr>
          </a:p>
          <a:p>
            <a:pPr marL="171450" lvl="0" indent="-171450">
              <a:buClr>
                <a:schemeClr val="accent2"/>
              </a:buClr>
              <a:buSzPts val="1100"/>
              <a:buFont typeface="Arial"/>
              <a:buChar char="•"/>
            </a:pPr>
            <a:r>
              <a:rPr lang="en-US" sz="1100" b="1" dirty="0">
                <a:solidFill>
                  <a:srgbClr val="000000"/>
                </a:solidFill>
                <a:latin typeface="Arial"/>
                <a:ea typeface="Arial"/>
                <a:cs typeface="Arial"/>
                <a:sym typeface="Arial"/>
              </a:rPr>
              <a:t>OS </a:t>
            </a:r>
            <a:r>
              <a:rPr lang="en-US" sz="1100" dirty="0">
                <a:solidFill>
                  <a:srgbClr val="000000"/>
                </a:solidFill>
                <a:latin typeface="Arial"/>
                <a:ea typeface="Arial"/>
                <a:cs typeface="Arial"/>
                <a:sym typeface="Arial"/>
              </a:rPr>
              <a:t>(PD-L1 CPS ≥5, all randomised)</a:t>
            </a:r>
          </a:p>
        </p:txBody>
      </p:sp>
      <p:sp>
        <p:nvSpPr>
          <p:cNvPr id="42" name="Google Shape;350;p44">
            <a:extLst>
              <a:ext uri="{FF2B5EF4-FFF2-40B4-BE49-F238E27FC236}">
                <a16:creationId xmlns:a16="http://schemas.microsoft.com/office/drawing/2014/main" id="{C514204E-826A-A048-B91C-E9526D29D41A}"/>
              </a:ext>
            </a:extLst>
          </p:cNvPr>
          <p:cNvSpPr txBox="1"/>
          <p:nvPr/>
        </p:nvSpPr>
        <p:spPr>
          <a:xfrm>
            <a:off x="5242485" y="1891470"/>
            <a:ext cx="419987" cy="169277"/>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GB" sz="1100" b="0" i="0" u="none" strike="noStrike" cap="none" dirty="0">
                <a:solidFill>
                  <a:srgbClr val="000000"/>
                </a:solidFill>
                <a:latin typeface="Arial"/>
                <a:ea typeface="Arial"/>
                <a:cs typeface="Arial"/>
                <a:sym typeface="Arial"/>
              </a:rPr>
              <a:t>N=789</a:t>
            </a:r>
            <a:endParaRPr sz="1100" b="0" i="0" u="none" strike="noStrike" cap="none" dirty="0">
              <a:solidFill>
                <a:srgbClr val="000000"/>
              </a:solidFill>
              <a:latin typeface="Arial"/>
              <a:ea typeface="Arial"/>
              <a:cs typeface="Arial"/>
              <a:sym typeface="Arial"/>
            </a:endParaRPr>
          </a:p>
        </p:txBody>
      </p:sp>
      <p:sp>
        <p:nvSpPr>
          <p:cNvPr id="43" name="Google Shape;351;p44">
            <a:extLst>
              <a:ext uri="{FF2B5EF4-FFF2-40B4-BE49-F238E27FC236}">
                <a16:creationId xmlns:a16="http://schemas.microsoft.com/office/drawing/2014/main" id="{BB82D404-FE1A-6E4A-967F-1ED8268678F9}"/>
              </a:ext>
            </a:extLst>
          </p:cNvPr>
          <p:cNvSpPr/>
          <p:nvPr/>
        </p:nvSpPr>
        <p:spPr>
          <a:xfrm>
            <a:off x="5778183" y="2621099"/>
            <a:ext cx="2088000" cy="503999"/>
          </a:xfrm>
          <a:prstGeom prst="roundRect">
            <a:avLst>
              <a:gd name="adj" fmla="val 17551"/>
            </a:avLst>
          </a:prstGeom>
          <a:solidFill>
            <a:schemeClr val="accent6"/>
          </a:solidFill>
          <a:ln>
            <a:noFill/>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100"/>
              <a:buFont typeface="Arial"/>
              <a:buNone/>
            </a:pPr>
            <a:r>
              <a:rPr lang="en-GB" sz="1100" b="1" i="0" u="none" strike="noStrike" cap="none" dirty="0">
                <a:solidFill>
                  <a:srgbClr val="FFFFFF"/>
                </a:solidFill>
                <a:latin typeface="Arial"/>
                <a:ea typeface="Arial"/>
                <a:cs typeface="Arial"/>
                <a:sym typeface="Arial"/>
              </a:rPr>
              <a:t>XELOX</a:t>
            </a:r>
            <a:r>
              <a:rPr lang="en-GB" sz="1100" b="1" i="0" u="none" strike="noStrike" cap="none" baseline="30000" dirty="0">
                <a:solidFill>
                  <a:srgbClr val="FFFFFF"/>
                </a:solidFill>
                <a:latin typeface="Arial"/>
                <a:ea typeface="Arial"/>
                <a:cs typeface="Arial"/>
                <a:sym typeface="Arial"/>
              </a:rPr>
              <a:t>e</a:t>
            </a:r>
            <a:r>
              <a:rPr lang="en-GB" sz="1100" b="1" i="0" u="none" strike="noStrike" cap="none" dirty="0">
                <a:solidFill>
                  <a:srgbClr val="FFFFFF"/>
                </a:solidFill>
                <a:latin typeface="Arial"/>
                <a:ea typeface="Arial"/>
                <a:cs typeface="Arial"/>
                <a:sym typeface="Arial"/>
              </a:rPr>
              <a:t> Q3W</a:t>
            </a:r>
            <a:r>
              <a:rPr lang="en-GB" sz="1100" b="1" i="0" u="none" strike="noStrike" cap="none" baseline="30000" dirty="0">
                <a:solidFill>
                  <a:srgbClr val="FFFFFF"/>
                </a:solidFill>
                <a:latin typeface="Arial"/>
                <a:ea typeface="Arial"/>
                <a:cs typeface="Arial"/>
                <a:sym typeface="Arial"/>
              </a:rPr>
              <a:t>f</a:t>
            </a:r>
            <a:r>
              <a:rPr lang="en-GB" sz="1100" b="1" i="0" u="none" strike="noStrike" cap="none" dirty="0">
                <a:solidFill>
                  <a:srgbClr val="FFFFFF"/>
                </a:solidFill>
                <a:latin typeface="Arial"/>
                <a:ea typeface="Arial"/>
                <a:cs typeface="Arial"/>
                <a:sym typeface="Arial"/>
              </a:rPr>
              <a:t> or </a:t>
            </a:r>
            <a:br>
              <a:rPr lang="en-GB" sz="1100" b="1" i="0" u="none" strike="noStrike" cap="none" dirty="0">
                <a:solidFill>
                  <a:srgbClr val="FFFFFF"/>
                </a:solidFill>
                <a:latin typeface="Arial"/>
                <a:ea typeface="Arial"/>
                <a:cs typeface="Arial"/>
                <a:sym typeface="Arial"/>
              </a:rPr>
            </a:br>
            <a:r>
              <a:rPr lang="en-GB" sz="1100" b="1" i="0" u="none" strike="noStrike" cap="none" dirty="0">
                <a:solidFill>
                  <a:srgbClr val="FFFFFF"/>
                </a:solidFill>
                <a:latin typeface="Arial"/>
                <a:ea typeface="Arial"/>
                <a:cs typeface="Arial"/>
                <a:sym typeface="Arial"/>
              </a:rPr>
              <a:t>FOLFOX</a:t>
            </a:r>
            <a:r>
              <a:rPr lang="en-GB" sz="1100" b="1" i="0" u="none" strike="noStrike" cap="none" baseline="30000" dirty="0">
                <a:solidFill>
                  <a:srgbClr val="FFFFFF"/>
                </a:solidFill>
                <a:latin typeface="Arial"/>
                <a:ea typeface="Arial"/>
                <a:cs typeface="Arial"/>
                <a:sym typeface="Arial"/>
              </a:rPr>
              <a:t>g</a:t>
            </a:r>
            <a:r>
              <a:rPr lang="en-GB" sz="1100" b="1" i="0" u="none" strike="noStrike" cap="none" dirty="0">
                <a:solidFill>
                  <a:srgbClr val="FFFFFF"/>
                </a:solidFill>
                <a:latin typeface="Arial"/>
                <a:ea typeface="Arial"/>
                <a:cs typeface="Arial"/>
                <a:sym typeface="Arial"/>
              </a:rPr>
              <a:t> Q2W</a:t>
            </a:r>
            <a:r>
              <a:rPr lang="en-GB" sz="1100" b="1" i="0" u="none" strike="noStrike" cap="none" baseline="30000" dirty="0">
                <a:solidFill>
                  <a:srgbClr val="FFFFFF"/>
                </a:solidFill>
                <a:latin typeface="Arial"/>
                <a:ea typeface="Arial"/>
                <a:cs typeface="Arial"/>
                <a:sym typeface="Arial"/>
              </a:rPr>
              <a:t>f</a:t>
            </a:r>
            <a:endParaRPr sz="1400" b="0" i="0" u="none" strike="noStrike" cap="none" baseline="30000" dirty="0">
              <a:solidFill>
                <a:srgbClr val="000000"/>
              </a:solidFill>
              <a:latin typeface="Arial"/>
              <a:ea typeface="Arial"/>
              <a:cs typeface="Arial"/>
              <a:sym typeface="Arial"/>
            </a:endParaRPr>
          </a:p>
        </p:txBody>
      </p:sp>
      <p:sp>
        <p:nvSpPr>
          <p:cNvPr id="44" name="Google Shape;352;p44">
            <a:extLst>
              <a:ext uri="{FF2B5EF4-FFF2-40B4-BE49-F238E27FC236}">
                <a16:creationId xmlns:a16="http://schemas.microsoft.com/office/drawing/2014/main" id="{AC5C5C43-9454-2F4F-A085-8EB1031E568D}"/>
              </a:ext>
            </a:extLst>
          </p:cNvPr>
          <p:cNvSpPr/>
          <p:nvPr/>
        </p:nvSpPr>
        <p:spPr>
          <a:xfrm>
            <a:off x="5778183" y="3206136"/>
            <a:ext cx="2088000" cy="648000"/>
          </a:xfrm>
          <a:prstGeom prst="roundRect">
            <a:avLst>
              <a:gd name="adj" fmla="val 17551"/>
            </a:avLst>
          </a:prstGeom>
          <a:solidFill>
            <a:schemeClr val="accent1"/>
          </a:solidFill>
          <a:ln>
            <a:noFill/>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100"/>
              <a:buFont typeface="Arial"/>
              <a:buNone/>
            </a:pPr>
            <a:r>
              <a:rPr lang="en-GB" sz="1100" b="1" i="0" u="none" strike="noStrike" cap="none" dirty="0">
                <a:solidFill>
                  <a:srgbClr val="FFFFFF"/>
                </a:solidFill>
                <a:latin typeface="Arial"/>
                <a:ea typeface="Arial"/>
                <a:cs typeface="Arial"/>
                <a:sym typeface="Arial"/>
              </a:rPr>
              <a:t>NIVO (1 mg/kg) + </a:t>
            </a:r>
            <a:br>
              <a:rPr lang="en-GB" sz="1100" b="1" i="0" u="none" strike="noStrike" cap="none" dirty="0">
                <a:solidFill>
                  <a:srgbClr val="FFFFFF"/>
                </a:solidFill>
                <a:latin typeface="Arial"/>
                <a:ea typeface="Arial"/>
                <a:cs typeface="Arial"/>
                <a:sym typeface="Arial"/>
              </a:rPr>
            </a:br>
            <a:r>
              <a:rPr lang="en-GB" sz="1100" b="1" i="0" u="none" strike="noStrike" cap="none" dirty="0">
                <a:solidFill>
                  <a:srgbClr val="FFFFFF"/>
                </a:solidFill>
                <a:latin typeface="Arial"/>
                <a:ea typeface="Arial"/>
                <a:cs typeface="Arial"/>
                <a:sym typeface="Arial"/>
              </a:rPr>
              <a:t>IPI (3 mg/kg) Q3W × 4 </a:t>
            </a:r>
            <a:br>
              <a:rPr lang="en-GB" sz="1100" b="1" i="0" u="none" strike="noStrike" cap="none" dirty="0">
                <a:solidFill>
                  <a:srgbClr val="FFFFFF"/>
                </a:solidFill>
                <a:latin typeface="Arial"/>
                <a:ea typeface="Arial"/>
                <a:cs typeface="Arial"/>
                <a:sym typeface="Arial"/>
              </a:rPr>
            </a:br>
            <a:r>
              <a:rPr lang="en-GB" sz="1100" b="1" i="0" u="none" strike="noStrike" cap="none" dirty="0">
                <a:solidFill>
                  <a:srgbClr val="FFFFFF"/>
                </a:solidFill>
                <a:latin typeface="Arial"/>
                <a:ea typeface="Arial"/>
                <a:cs typeface="Arial"/>
                <a:sym typeface="Arial"/>
              </a:rPr>
              <a:t>then NIVO 240 mg Q2W</a:t>
            </a:r>
            <a:r>
              <a:rPr lang="en-GB" sz="1100" b="1" i="0" u="none" strike="noStrike" cap="none" baseline="30000" dirty="0">
                <a:solidFill>
                  <a:srgbClr val="FFFFFF"/>
                </a:solidFill>
                <a:latin typeface="Arial"/>
                <a:ea typeface="Arial"/>
                <a:cs typeface="Arial"/>
                <a:sym typeface="Arial"/>
              </a:rPr>
              <a:t>f</a:t>
            </a:r>
            <a:r>
              <a:rPr lang="en-GB" sz="1100" b="1" i="0" u="none" strike="noStrike" cap="none" dirty="0">
                <a:solidFill>
                  <a:srgbClr val="FFFFFF"/>
                </a:solidFill>
                <a:latin typeface="Arial"/>
                <a:ea typeface="Arial"/>
                <a:cs typeface="Arial"/>
                <a:sym typeface="Arial"/>
              </a:rPr>
              <a:t> </a:t>
            </a:r>
            <a:endParaRPr sz="1400" b="0" i="0" u="none" strike="noStrike" cap="none" dirty="0">
              <a:solidFill>
                <a:srgbClr val="000000"/>
              </a:solidFill>
              <a:latin typeface="Arial"/>
              <a:ea typeface="Arial"/>
              <a:cs typeface="Arial"/>
              <a:sym typeface="Arial"/>
            </a:endParaRPr>
          </a:p>
        </p:txBody>
      </p:sp>
      <p:cxnSp>
        <p:nvCxnSpPr>
          <p:cNvPr id="45" name="Google Shape;353;p44">
            <a:extLst>
              <a:ext uri="{FF2B5EF4-FFF2-40B4-BE49-F238E27FC236}">
                <a16:creationId xmlns:a16="http://schemas.microsoft.com/office/drawing/2014/main" id="{95C82B4A-0A4C-5B4F-922E-945560B96A91}"/>
              </a:ext>
            </a:extLst>
          </p:cNvPr>
          <p:cNvCxnSpPr/>
          <p:nvPr/>
        </p:nvCxnSpPr>
        <p:spPr>
          <a:xfrm>
            <a:off x="3589623" y="2873098"/>
            <a:ext cx="2182570" cy="0"/>
          </a:xfrm>
          <a:prstGeom prst="straightConnector1">
            <a:avLst/>
          </a:prstGeom>
          <a:noFill/>
          <a:ln w="28575" cap="flat" cmpd="sng">
            <a:solidFill>
              <a:schemeClr val="accent6"/>
            </a:solidFill>
            <a:prstDash val="solid"/>
            <a:round/>
            <a:headEnd type="none" w="sm" len="sm"/>
            <a:tailEnd type="triangle" w="med" len="med"/>
          </a:ln>
        </p:spPr>
      </p:cxnSp>
      <p:sp>
        <p:nvSpPr>
          <p:cNvPr id="46" name="Google Shape;354;p44">
            <a:extLst>
              <a:ext uri="{FF2B5EF4-FFF2-40B4-BE49-F238E27FC236}">
                <a16:creationId xmlns:a16="http://schemas.microsoft.com/office/drawing/2014/main" id="{105E1A60-31A1-7B40-B22A-4105373C4BA5}"/>
              </a:ext>
            </a:extLst>
          </p:cNvPr>
          <p:cNvSpPr txBox="1"/>
          <p:nvPr/>
        </p:nvSpPr>
        <p:spPr>
          <a:xfrm>
            <a:off x="5242485" y="2618091"/>
            <a:ext cx="529708" cy="169277"/>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GB" sz="1100" b="0" i="0" u="none" strike="noStrike" cap="none" dirty="0">
                <a:solidFill>
                  <a:srgbClr val="000000"/>
                </a:solidFill>
                <a:latin typeface="Arial"/>
                <a:ea typeface="Arial"/>
                <a:cs typeface="Arial"/>
                <a:sym typeface="Arial"/>
              </a:rPr>
              <a:t>N=833</a:t>
            </a:r>
            <a:r>
              <a:rPr lang="en-GB" sz="1100" b="0" i="0" u="none" strike="noStrike" cap="none" baseline="30000" dirty="0">
                <a:solidFill>
                  <a:srgbClr val="000000"/>
                </a:solidFill>
                <a:latin typeface="Arial"/>
                <a:ea typeface="Arial"/>
                <a:cs typeface="Arial"/>
                <a:sym typeface="Arial"/>
              </a:rPr>
              <a:t>d</a:t>
            </a:r>
            <a:endParaRPr sz="1100" b="0" i="0" u="none" strike="noStrike" cap="none" baseline="30000" dirty="0">
              <a:solidFill>
                <a:srgbClr val="000000"/>
              </a:solidFill>
              <a:latin typeface="Arial"/>
              <a:ea typeface="Arial"/>
              <a:cs typeface="Arial"/>
              <a:sym typeface="Arial"/>
            </a:endParaRPr>
          </a:p>
        </p:txBody>
      </p:sp>
      <p:sp>
        <p:nvSpPr>
          <p:cNvPr id="47" name="Google Shape;355;p44">
            <a:extLst>
              <a:ext uri="{FF2B5EF4-FFF2-40B4-BE49-F238E27FC236}">
                <a16:creationId xmlns:a16="http://schemas.microsoft.com/office/drawing/2014/main" id="{A2CF633A-6AD2-1D43-B7CC-EC9E1B93B06B}"/>
              </a:ext>
            </a:extLst>
          </p:cNvPr>
          <p:cNvSpPr txBox="1"/>
          <p:nvPr/>
        </p:nvSpPr>
        <p:spPr>
          <a:xfrm>
            <a:off x="5242485" y="3271234"/>
            <a:ext cx="419987" cy="169277"/>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n-GB" sz="1100" b="0" i="0" u="none" strike="noStrike" cap="none" dirty="0">
                <a:solidFill>
                  <a:srgbClr val="000000"/>
                </a:solidFill>
                <a:latin typeface="Arial"/>
                <a:ea typeface="Arial"/>
                <a:cs typeface="Arial"/>
                <a:sym typeface="Arial"/>
              </a:rPr>
              <a:t>N=409</a:t>
            </a:r>
            <a:endParaRPr sz="1100" b="0" i="0" u="none" strike="noStrike" cap="none" dirty="0">
              <a:solidFill>
                <a:srgbClr val="000000"/>
              </a:solidFill>
              <a:latin typeface="Arial"/>
              <a:ea typeface="Arial"/>
              <a:cs typeface="Arial"/>
              <a:sym typeface="Arial"/>
            </a:endParaRPr>
          </a:p>
        </p:txBody>
      </p:sp>
      <p:sp>
        <p:nvSpPr>
          <p:cNvPr id="48" name="Google Shape;356;p44">
            <a:extLst>
              <a:ext uri="{FF2B5EF4-FFF2-40B4-BE49-F238E27FC236}">
                <a16:creationId xmlns:a16="http://schemas.microsoft.com/office/drawing/2014/main" id="{1462BD07-F45F-DE48-B9EF-172ADF7A0095}"/>
              </a:ext>
            </a:extLst>
          </p:cNvPr>
          <p:cNvSpPr/>
          <p:nvPr/>
        </p:nvSpPr>
        <p:spPr>
          <a:xfrm>
            <a:off x="4325171" y="2588594"/>
            <a:ext cx="576064" cy="576064"/>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2000"/>
              <a:buFont typeface="Arial"/>
              <a:buNone/>
            </a:pPr>
            <a:r>
              <a:rPr lang="en-GB" sz="2000" b="1" i="0" u="none" strike="noStrike" cap="none" dirty="0">
                <a:solidFill>
                  <a:schemeClr val="lt1"/>
                </a:solidFill>
                <a:latin typeface="Arial"/>
                <a:ea typeface="Arial"/>
                <a:cs typeface="Arial"/>
                <a:sym typeface="Arial"/>
              </a:rPr>
              <a:t>R</a:t>
            </a:r>
            <a:br>
              <a:rPr lang="en-GB" sz="1400" b="1" i="0" u="none" strike="noStrike" cap="none" dirty="0">
                <a:solidFill>
                  <a:schemeClr val="lt1"/>
                </a:solidFill>
                <a:latin typeface="Arial"/>
                <a:ea typeface="Arial"/>
                <a:cs typeface="Arial"/>
                <a:sym typeface="Arial"/>
              </a:rPr>
            </a:br>
            <a:r>
              <a:rPr lang="en-GB" sz="1100" b="1" i="0" u="none" strike="noStrike" cap="none" dirty="0">
                <a:solidFill>
                  <a:schemeClr val="lt1"/>
                </a:solidFill>
                <a:latin typeface="Arial"/>
                <a:ea typeface="Arial"/>
                <a:cs typeface="Arial"/>
                <a:sym typeface="Arial"/>
              </a:rPr>
              <a:t>1:1:1</a:t>
            </a:r>
            <a:r>
              <a:rPr lang="en-GB" sz="1100" b="1" i="0" u="none" strike="noStrike" cap="none" baseline="30000" dirty="0">
                <a:solidFill>
                  <a:schemeClr val="lt1"/>
                </a:solidFill>
                <a:latin typeface="Arial"/>
                <a:ea typeface="Arial"/>
                <a:cs typeface="Arial"/>
                <a:sym typeface="Arial"/>
              </a:rPr>
              <a:t>c</a:t>
            </a:r>
            <a:endParaRPr sz="1100" b="0" i="0" u="none" strike="noStrike" cap="none" baseline="30000" dirty="0">
              <a:solidFill>
                <a:srgbClr val="000000"/>
              </a:solidFill>
              <a:latin typeface="Arial"/>
              <a:ea typeface="Arial"/>
              <a:cs typeface="Arial"/>
              <a:sym typeface="Arial"/>
            </a:endParaRPr>
          </a:p>
        </p:txBody>
      </p:sp>
      <p:sp>
        <p:nvSpPr>
          <p:cNvPr id="49" name="Google Shape;357;p44">
            <a:extLst>
              <a:ext uri="{FF2B5EF4-FFF2-40B4-BE49-F238E27FC236}">
                <a16:creationId xmlns:a16="http://schemas.microsoft.com/office/drawing/2014/main" id="{894C643E-F4AE-8B41-BA3D-423ED4635A50}"/>
              </a:ext>
            </a:extLst>
          </p:cNvPr>
          <p:cNvSpPr/>
          <p:nvPr/>
        </p:nvSpPr>
        <p:spPr>
          <a:xfrm>
            <a:off x="695400" y="1868058"/>
            <a:ext cx="3348000" cy="1291259"/>
          </a:xfrm>
          <a:prstGeom prst="roundRect">
            <a:avLst>
              <a:gd name="adj" fmla="val 9302"/>
            </a:avLst>
          </a:prstGeom>
          <a:solidFill>
            <a:schemeClr val="lt1"/>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l" rtl="0">
              <a:lnSpc>
                <a:spcPct val="100000"/>
              </a:lnSpc>
              <a:spcBef>
                <a:spcPts val="0"/>
              </a:spcBef>
              <a:spcAft>
                <a:spcPts val="0"/>
              </a:spcAft>
              <a:buClr>
                <a:srgbClr val="000000"/>
              </a:buClr>
              <a:buSzPts val="1300"/>
              <a:buFont typeface="Arial"/>
              <a:buNone/>
            </a:pPr>
            <a:r>
              <a:rPr lang="en-GB" sz="1300" b="1" i="0" u="none" strike="noStrike" cap="none" dirty="0">
                <a:solidFill>
                  <a:schemeClr val="accent1"/>
                </a:solidFill>
                <a:latin typeface="Arial"/>
                <a:ea typeface="Arial"/>
                <a:cs typeface="Arial"/>
                <a:sym typeface="Arial"/>
              </a:rPr>
              <a:t>Key eligibility criteria</a:t>
            </a:r>
            <a:endParaRPr sz="14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100"/>
              <a:buFont typeface="Arial"/>
              <a:buChar char="•"/>
            </a:pPr>
            <a:r>
              <a:rPr lang="en-GB" sz="1100" b="0" i="0" u="none" strike="noStrike" cap="none" dirty="0">
                <a:solidFill>
                  <a:srgbClr val="000000"/>
                </a:solidFill>
                <a:latin typeface="Arial"/>
                <a:ea typeface="Arial"/>
                <a:cs typeface="Arial"/>
                <a:sym typeface="Arial"/>
              </a:rPr>
              <a:t>Previously untreated, unresectable, advanced or metastatic gastric/GEJ/oesophageal adenocarcinoma</a:t>
            </a:r>
            <a:endParaRPr sz="14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100"/>
              <a:buFont typeface="Arial"/>
              <a:buChar char="•"/>
            </a:pPr>
            <a:r>
              <a:rPr lang="en-GB" sz="1100" b="0" i="0" u="none" strike="noStrike" cap="none" dirty="0">
                <a:solidFill>
                  <a:srgbClr val="000000"/>
                </a:solidFill>
                <a:latin typeface="Arial"/>
                <a:ea typeface="Arial"/>
                <a:cs typeface="Arial"/>
                <a:sym typeface="Arial"/>
              </a:rPr>
              <a:t>No known HER2-positive status</a:t>
            </a:r>
            <a:endParaRPr sz="14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100"/>
              <a:buFont typeface="Arial"/>
              <a:buChar char="•"/>
            </a:pPr>
            <a:r>
              <a:rPr lang="en-GB" sz="1100" b="0" i="0" u="none" strike="noStrike" cap="none" dirty="0">
                <a:solidFill>
                  <a:srgbClr val="000000"/>
                </a:solidFill>
                <a:latin typeface="Arial"/>
                <a:ea typeface="Arial"/>
                <a:cs typeface="Arial"/>
                <a:sym typeface="Arial"/>
              </a:rPr>
              <a:t>ECOG PS 0-1</a:t>
            </a:r>
            <a:endParaRPr sz="1100" b="0" i="0" u="none" strike="noStrike" cap="none" dirty="0">
              <a:solidFill>
                <a:srgbClr val="000000"/>
              </a:solidFill>
              <a:latin typeface="Arial"/>
              <a:ea typeface="Arial"/>
              <a:cs typeface="Arial"/>
              <a:sym typeface="Arial"/>
            </a:endParaRPr>
          </a:p>
        </p:txBody>
      </p:sp>
      <p:cxnSp>
        <p:nvCxnSpPr>
          <p:cNvPr id="50" name="Google Shape;358;p44">
            <a:extLst>
              <a:ext uri="{FF2B5EF4-FFF2-40B4-BE49-F238E27FC236}">
                <a16:creationId xmlns:a16="http://schemas.microsoft.com/office/drawing/2014/main" id="{3575127F-59DB-434D-A951-A4DCCC23353B}"/>
              </a:ext>
            </a:extLst>
          </p:cNvPr>
          <p:cNvCxnSpPr/>
          <p:nvPr/>
        </p:nvCxnSpPr>
        <p:spPr>
          <a:xfrm>
            <a:off x="7952014" y="2431511"/>
            <a:ext cx="318450" cy="0"/>
          </a:xfrm>
          <a:prstGeom prst="straightConnector1">
            <a:avLst/>
          </a:prstGeom>
          <a:noFill/>
          <a:ln w="28575" cap="flat" cmpd="sng">
            <a:solidFill>
              <a:schemeClr val="accent6"/>
            </a:solidFill>
            <a:prstDash val="solid"/>
            <a:round/>
            <a:headEnd type="none" w="sm" len="sm"/>
            <a:tailEnd type="triangle" w="med" len="med"/>
          </a:ln>
        </p:spPr>
      </p:cxnSp>
      <p:sp>
        <p:nvSpPr>
          <p:cNvPr id="51" name="Google Shape;359;p44">
            <a:extLst>
              <a:ext uri="{FF2B5EF4-FFF2-40B4-BE49-F238E27FC236}">
                <a16:creationId xmlns:a16="http://schemas.microsoft.com/office/drawing/2014/main" id="{1EC96836-1063-BB4C-9C72-A7A785DDF923}"/>
              </a:ext>
            </a:extLst>
          </p:cNvPr>
          <p:cNvSpPr/>
          <p:nvPr/>
        </p:nvSpPr>
        <p:spPr>
          <a:xfrm>
            <a:off x="5778183" y="1743215"/>
            <a:ext cx="2088000" cy="796845"/>
          </a:xfrm>
          <a:prstGeom prst="roundRect">
            <a:avLst>
              <a:gd name="adj" fmla="val 17551"/>
            </a:avLst>
          </a:prstGeom>
          <a:solidFill>
            <a:schemeClr val="lt2"/>
          </a:solidFill>
          <a:ln>
            <a:noFill/>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100"/>
              <a:buFont typeface="Arial"/>
              <a:buNone/>
            </a:pPr>
            <a:r>
              <a:rPr lang="en-GB" sz="1100" b="1" i="0" u="none" strike="noStrike" cap="none" dirty="0">
                <a:solidFill>
                  <a:schemeClr val="dk1"/>
                </a:solidFill>
                <a:latin typeface="Arial"/>
                <a:ea typeface="Arial"/>
                <a:cs typeface="Arial"/>
                <a:sym typeface="Arial"/>
              </a:rPr>
              <a:t>NIVO 360 mg + </a:t>
            </a:r>
            <a:br>
              <a:rPr lang="en-GB" sz="1100" b="1" i="0" u="none" strike="noStrike" cap="none" dirty="0">
                <a:solidFill>
                  <a:schemeClr val="dk1"/>
                </a:solidFill>
                <a:latin typeface="Arial"/>
                <a:ea typeface="Arial"/>
                <a:cs typeface="Arial"/>
                <a:sym typeface="Arial"/>
              </a:rPr>
            </a:br>
            <a:r>
              <a:rPr lang="en-GB" sz="1100" b="1" i="0" u="none" strike="noStrike" cap="none" dirty="0">
                <a:solidFill>
                  <a:schemeClr val="dk1"/>
                </a:solidFill>
                <a:latin typeface="Arial"/>
                <a:ea typeface="Arial"/>
                <a:cs typeface="Arial"/>
                <a:sym typeface="Arial"/>
              </a:rPr>
              <a:t>XELOX</a:t>
            </a:r>
            <a:r>
              <a:rPr lang="en-GB" sz="1100" b="1" i="0" u="none" strike="noStrike" cap="none" baseline="30000" dirty="0">
                <a:solidFill>
                  <a:schemeClr val="dk1"/>
                </a:solidFill>
                <a:latin typeface="Arial"/>
                <a:ea typeface="Arial"/>
                <a:cs typeface="Arial"/>
                <a:sym typeface="Arial"/>
              </a:rPr>
              <a:t>e</a:t>
            </a:r>
            <a:r>
              <a:rPr lang="en-GB" sz="1100" b="1" i="0" u="none" strike="noStrike" cap="none" dirty="0">
                <a:solidFill>
                  <a:schemeClr val="dk1"/>
                </a:solidFill>
                <a:latin typeface="Arial"/>
                <a:ea typeface="Arial"/>
                <a:cs typeface="Arial"/>
                <a:sym typeface="Arial"/>
              </a:rPr>
              <a:t> Q3W</a:t>
            </a:r>
            <a:r>
              <a:rPr lang="en-GB" sz="1100" b="1" i="0" u="none" strike="noStrike" cap="none" baseline="30000" dirty="0">
                <a:solidFill>
                  <a:schemeClr val="dk1"/>
                </a:solidFill>
                <a:latin typeface="Arial"/>
                <a:ea typeface="Arial"/>
                <a:cs typeface="Arial"/>
                <a:sym typeface="Arial"/>
              </a:rPr>
              <a:t>f</a:t>
            </a:r>
            <a:r>
              <a:rPr lang="en-GB" sz="1100" b="1" i="0" u="none" strike="noStrike" cap="none" dirty="0">
                <a:solidFill>
                  <a:schemeClr val="dk1"/>
                </a:solidFill>
                <a:latin typeface="Arial"/>
                <a:ea typeface="Arial"/>
                <a:cs typeface="Arial"/>
                <a:sym typeface="Arial"/>
              </a:rPr>
              <a:t> or </a:t>
            </a:r>
            <a:br>
              <a:rPr lang="en-GB" sz="1100" b="1" i="0" u="none" strike="noStrike" cap="none" dirty="0">
                <a:solidFill>
                  <a:schemeClr val="dk1"/>
                </a:solidFill>
                <a:latin typeface="Arial"/>
                <a:ea typeface="Arial"/>
                <a:cs typeface="Arial"/>
                <a:sym typeface="Arial"/>
              </a:rPr>
            </a:br>
            <a:r>
              <a:rPr lang="en-GB" sz="1100" b="1" i="0" u="none" strike="noStrike" cap="none" dirty="0">
                <a:solidFill>
                  <a:schemeClr val="dk1"/>
                </a:solidFill>
                <a:latin typeface="Arial"/>
                <a:ea typeface="Arial"/>
                <a:cs typeface="Arial"/>
                <a:sym typeface="Arial"/>
              </a:rPr>
              <a:t>NIVO 240 mg + </a:t>
            </a:r>
            <a:br>
              <a:rPr lang="en-GB" sz="1100" b="1" i="0" u="none" strike="noStrike" cap="none" dirty="0">
                <a:solidFill>
                  <a:schemeClr val="dk1"/>
                </a:solidFill>
                <a:latin typeface="Arial"/>
                <a:ea typeface="Arial"/>
                <a:cs typeface="Arial"/>
                <a:sym typeface="Arial"/>
              </a:rPr>
            </a:br>
            <a:r>
              <a:rPr lang="en-GB" sz="1100" b="1" i="0" u="none" strike="noStrike" cap="none" dirty="0">
                <a:solidFill>
                  <a:schemeClr val="dk1"/>
                </a:solidFill>
                <a:latin typeface="Arial"/>
                <a:ea typeface="Arial"/>
                <a:cs typeface="Arial"/>
                <a:sym typeface="Arial"/>
              </a:rPr>
              <a:t>FOLFOX</a:t>
            </a:r>
            <a:r>
              <a:rPr lang="en-GB" sz="1100" b="1" i="0" u="none" strike="noStrike" cap="none" baseline="30000" dirty="0">
                <a:solidFill>
                  <a:schemeClr val="dk1"/>
                </a:solidFill>
                <a:latin typeface="Arial"/>
                <a:ea typeface="Arial"/>
                <a:cs typeface="Arial"/>
                <a:sym typeface="Arial"/>
              </a:rPr>
              <a:t>g</a:t>
            </a:r>
            <a:r>
              <a:rPr lang="en-GB" sz="1100" b="1" i="0" u="none" strike="noStrike" cap="none" dirty="0">
                <a:solidFill>
                  <a:schemeClr val="dk1"/>
                </a:solidFill>
                <a:latin typeface="Arial"/>
                <a:ea typeface="Arial"/>
                <a:cs typeface="Arial"/>
                <a:sym typeface="Arial"/>
              </a:rPr>
              <a:t> Q2W</a:t>
            </a:r>
            <a:r>
              <a:rPr lang="en-GB" sz="1100" b="1" i="0" u="none" strike="noStrike" cap="none" baseline="30000" dirty="0">
                <a:solidFill>
                  <a:schemeClr val="dk1"/>
                </a:solidFill>
                <a:latin typeface="Arial"/>
                <a:ea typeface="Arial"/>
                <a:cs typeface="Arial"/>
                <a:sym typeface="Arial"/>
              </a:rPr>
              <a:t>f</a:t>
            </a:r>
            <a:endParaRPr sz="1400" b="0" i="0" u="none" strike="noStrike" cap="none" baseline="30000" dirty="0">
              <a:solidFill>
                <a:srgbClr val="000000"/>
              </a:solidFill>
              <a:latin typeface="Arial"/>
              <a:ea typeface="Arial"/>
              <a:cs typeface="Arial"/>
              <a:sym typeface="Arial"/>
            </a:endParaRPr>
          </a:p>
        </p:txBody>
      </p:sp>
      <p:sp>
        <p:nvSpPr>
          <p:cNvPr id="52" name="Google Shape;360;p44">
            <a:extLst>
              <a:ext uri="{FF2B5EF4-FFF2-40B4-BE49-F238E27FC236}">
                <a16:creationId xmlns:a16="http://schemas.microsoft.com/office/drawing/2014/main" id="{53919CE7-62F2-3F49-BAF3-B39C3F79A3E7}"/>
              </a:ext>
            </a:extLst>
          </p:cNvPr>
          <p:cNvSpPr/>
          <p:nvPr/>
        </p:nvSpPr>
        <p:spPr>
          <a:xfrm>
            <a:off x="727643" y="3273796"/>
            <a:ext cx="3348000" cy="992757"/>
          </a:xfrm>
          <a:prstGeom prst="roundRect">
            <a:avLst>
              <a:gd name="adj" fmla="val 0"/>
            </a:avLst>
          </a:prstGeom>
          <a:noFill/>
          <a:ln>
            <a:noFill/>
          </a:ln>
        </p:spPr>
        <p:txBody>
          <a:bodyPr spcFirstLastPara="1" wrap="square" lIns="72000" tIns="45700" rIns="72000" bIns="45700" anchor="ctr" anchorCtr="0">
            <a:noAutofit/>
          </a:bodyPr>
          <a:lstStyle/>
          <a:p>
            <a:pPr marL="0" marR="0" lvl="0" indent="0" algn="l" rtl="0">
              <a:lnSpc>
                <a:spcPct val="100000"/>
              </a:lnSpc>
              <a:spcBef>
                <a:spcPts val="300"/>
              </a:spcBef>
              <a:spcAft>
                <a:spcPts val="0"/>
              </a:spcAft>
              <a:buClr>
                <a:srgbClr val="000000"/>
              </a:buClr>
              <a:buSzPts val="1000"/>
              <a:buFont typeface="Arial"/>
              <a:buNone/>
            </a:pPr>
            <a:r>
              <a:rPr lang="en-GB" sz="1100" b="1" i="0" u="none" strike="noStrike" cap="none" dirty="0">
                <a:solidFill>
                  <a:schemeClr val="dk1"/>
                </a:solidFill>
                <a:latin typeface="Arial"/>
                <a:ea typeface="Arial"/>
                <a:cs typeface="Arial"/>
                <a:sym typeface="Arial"/>
              </a:rPr>
              <a:t>Stratification factors</a:t>
            </a:r>
            <a:endParaRPr sz="11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000"/>
              <a:buFont typeface="Arial"/>
              <a:buChar char="•"/>
            </a:pPr>
            <a:r>
              <a:rPr lang="en-GB" sz="1100" b="0" i="0" u="none" strike="noStrike" cap="none" dirty="0">
                <a:solidFill>
                  <a:srgbClr val="000000"/>
                </a:solidFill>
                <a:latin typeface="Arial"/>
                <a:ea typeface="Arial"/>
                <a:cs typeface="Arial"/>
                <a:sym typeface="Arial"/>
              </a:rPr>
              <a:t>Tumour cell PD-L1 expression ( ≥1% vs &lt;1%</a:t>
            </a:r>
            <a:r>
              <a:rPr lang="en-GB" sz="1100" b="0" i="0" u="none" strike="noStrike" cap="none" baseline="30000" dirty="0">
                <a:solidFill>
                  <a:srgbClr val="000000"/>
                </a:solidFill>
                <a:latin typeface="Arial"/>
                <a:ea typeface="Arial"/>
                <a:cs typeface="Arial"/>
                <a:sym typeface="Arial"/>
              </a:rPr>
              <a:t>b</a:t>
            </a:r>
            <a:r>
              <a:rPr lang="en-GB" sz="1100" b="0" i="0" u="none" strike="noStrike" cap="none" dirty="0">
                <a:solidFill>
                  <a:srgbClr val="000000"/>
                </a:solidFill>
                <a:latin typeface="Arial"/>
                <a:ea typeface="Arial"/>
                <a:cs typeface="Arial"/>
                <a:sym typeface="Arial"/>
              </a:rPr>
              <a:t>)</a:t>
            </a:r>
            <a:endParaRPr sz="11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000"/>
              <a:buFont typeface="Arial"/>
              <a:buChar char="•"/>
            </a:pPr>
            <a:r>
              <a:rPr lang="en-GB" sz="1100" b="0" i="0" u="none" strike="noStrike" cap="none" dirty="0">
                <a:solidFill>
                  <a:srgbClr val="000000"/>
                </a:solidFill>
                <a:latin typeface="Arial"/>
                <a:ea typeface="Arial"/>
                <a:cs typeface="Arial"/>
                <a:sym typeface="Arial"/>
              </a:rPr>
              <a:t>Region (Asia vs United States/Canada vs ROW</a:t>
            </a:r>
            <a:endParaRPr sz="11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000"/>
              <a:buFont typeface="Arial"/>
              <a:buChar char="•"/>
            </a:pPr>
            <a:r>
              <a:rPr lang="en-GB" sz="1100" b="0" i="0" u="none" strike="noStrike" cap="none" dirty="0">
                <a:solidFill>
                  <a:srgbClr val="000000"/>
                </a:solidFill>
                <a:latin typeface="Arial"/>
                <a:ea typeface="Arial"/>
                <a:cs typeface="Arial"/>
                <a:sym typeface="Arial"/>
              </a:rPr>
              <a:t>ECOG PS (0 vs 1)</a:t>
            </a:r>
            <a:endParaRPr sz="11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000"/>
              <a:buFont typeface="Arial"/>
              <a:buChar char="•"/>
            </a:pPr>
            <a:r>
              <a:rPr lang="en-GB" sz="1100" b="0" i="0" u="none" strike="noStrike" cap="none" dirty="0">
                <a:solidFill>
                  <a:srgbClr val="000000"/>
                </a:solidFill>
                <a:latin typeface="Arial"/>
                <a:ea typeface="Arial"/>
                <a:cs typeface="Arial"/>
                <a:sym typeface="Arial"/>
              </a:rPr>
              <a:t>Chemo (XELOX vs FOLFOX)</a:t>
            </a:r>
            <a:endParaRPr sz="1100" b="0" i="0" u="none" strike="noStrike" cap="none" dirty="0">
              <a:solidFill>
                <a:srgbClr val="000000"/>
              </a:solidFill>
              <a:latin typeface="Arial"/>
              <a:ea typeface="Arial"/>
              <a:cs typeface="Arial"/>
              <a:sym typeface="Arial"/>
            </a:endParaRPr>
          </a:p>
        </p:txBody>
      </p:sp>
      <p:sp>
        <p:nvSpPr>
          <p:cNvPr id="53" name="Google Shape;361;p44">
            <a:extLst>
              <a:ext uri="{FF2B5EF4-FFF2-40B4-BE49-F238E27FC236}">
                <a16:creationId xmlns:a16="http://schemas.microsoft.com/office/drawing/2014/main" id="{D2C1654C-27A1-B241-9A58-E1302B997997}"/>
              </a:ext>
            </a:extLst>
          </p:cNvPr>
          <p:cNvSpPr/>
          <p:nvPr/>
        </p:nvSpPr>
        <p:spPr>
          <a:xfrm>
            <a:off x="5087889" y="1700808"/>
            <a:ext cx="2864100" cy="1461300"/>
          </a:xfrm>
          <a:prstGeom prst="rect">
            <a:avLst/>
          </a:prstGeom>
          <a:noFill/>
          <a:ln w="28575"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Arial"/>
              <a:ea typeface="Arial"/>
              <a:cs typeface="Arial"/>
              <a:sym typeface="Arial"/>
            </a:endParaRPr>
          </a:p>
        </p:txBody>
      </p:sp>
    </p:spTree>
    <p:extLst>
      <p:ext uri="{BB962C8B-B14F-4D97-AF65-F5344CB8AC3E}">
        <p14:creationId xmlns:p14="http://schemas.microsoft.com/office/powerpoint/2010/main" val="4108276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8" name="AutoShape 3">
            <a:extLst>
              <a:ext uri="{FF2B5EF4-FFF2-40B4-BE49-F238E27FC236}">
                <a16:creationId xmlns:a16="http://schemas.microsoft.com/office/drawing/2014/main" id="{6E51A16B-6A5E-4C0C-87DC-291220033874}"/>
              </a:ext>
            </a:extLst>
          </p:cNvPr>
          <p:cNvSpPr>
            <a:spLocks noChangeAspect="1" noChangeArrowheads="1" noTextEdit="1"/>
          </p:cNvSpPr>
          <p:nvPr/>
        </p:nvSpPr>
        <p:spPr bwMode="auto">
          <a:xfrm>
            <a:off x="1021890" y="1970902"/>
            <a:ext cx="5241136" cy="3298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71" name="Rectangle 5">
            <a:extLst>
              <a:ext uri="{FF2B5EF4-FFF2-40B4-BE49-F238E27FC236}">
                <a16:creationId xmlns:a16="http://schemas.microsoft.com/office/drawing/2014/main" id="{4F3E1524-A63C-4FCD-817A-EB7CCCC46AC1}"/>
              </a:ext>
            </a:extLst>
          </p:cNvPr>
          <p:cNvSpPr>
            <a:spLocks noChangeArrowheads="1"/>
          </p:cNvSpPr>
          <p:nvPr/>
        </p:nvSpPr>
        <p:spPr bwMode="auto">
          <a:xfrm rot="16200000">
            <a:off x="979985" y="3215636"/>
            <a:ext cx="5049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latin typeface="Arial"/>
                <a:ea typeface="+mn-ea"/>
                <a:cs typeface="+mn-cs"/>
              </a:rPr>
              <a:t>OS (%)</a:t>
            </a:r>
            <a:endParaRPr kumimoji="0" lang="en-US" altLang="en-US" sz="1200" b="0" i="0" u="none" strike="noStrike" kern="1200" cap="none" spc="0" normalizeH="0" baseline="30000" noProof="0" dirty="0">
              <a:ln>
                <a:noFill/>
              </a:ln>
              <a:effectLst/>
              <a:uLnTx/>
              <a:uFillTx/>
              <a:latin typeface="Arial"/>
              <a:ea typeface="+mn-ea"/>
              <a:cs typeface="+mn-cs"/>
            </a:endParaRPr>
          </a:p>
        </p:txBody>
      </p:sp>
      <p:sp>
        <p:nvSpPr>
          <p:cNvPr id="1872" name="Rectangle 7">
            <a:extLst>
              <a:ext uri="{FF2B5EF4-FFF2-40B4-BE49-F238E27FC236}">
                <a16:creationId xmlns:a16="http://schemas.microsoft.com/office/drawing/2014/main" id="{ADCB8D90-5869-4FB1-B368-D783CF55256D}"/>
              </a:ext>
            </a:extLst>
          </p:cNvPr>
          <p:cNvSpPr>
            <a:spLocks noChangeArrowheads="1"/>
          </p:cNvSpPr>
          <p:nvPr/>
        </p:nvSpPr>
        <p:spPr bwMode="auto">
          <a:xfrm>
            <a:off x="5084907" y="3603002"/>
            <a:ext cx="10483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chemeClr val="accent1"/>
                </a:solidFill>
                <a:effectLst/>
                <a:uLnTx/>
                <a:uFillTx/>
                <a:latin typeface="Arial"/>
                <a:ea typeface="+mn-ea"/>
                <a:cs typeface="+mn-cs"/>
              </a:rPr>
              <a:t>NIVO + chemo</a:t>
            </a:r>
          </a:p>
        </p:txBody>
      </p:sp>
      <p:sp>
        <p:nvSpPr>
          <p:cNvPr id="1873" name="Rectangle 8">
            <a:extLst>
              <a:ext uri="{FF2B5EF4-FFF2-40B4-BE49-F238E27FC236}">
                <a16:creationId xmlns:a16="http://schemas.microsoft.com/office/drawing/2014/main" id="{B54B6E7B-A542-433A-B3E7-2281E391D995}"/>
              </a:ext>
            </a:extLst>
          </p:cNvPr>
          <p:cNvSpPr>
            <a:spLocks noChangeArrowheads="1"/>
          </p:cNvSpPr>
          <p:nvPr/>
        </p:nvSpPr>
        <p:spPr bwMode="auto">
          <a:xfrm>
            <a:off x="5270005" y="4122374"/>
            <a:ext cx="5209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chemeClr val="accent6"/>
                </a:solidFill>
                <a:effectLst/>
                <a:uLnTx/>
                <a:uFillTx/>
                <a:latin typeface="Arial"/>
                <a:ea typeface="+mn-ea"/>
                <a:cs typeface="+mn-cs"/>
              </a:rPr>
              <a:t>Chemo</a:t>
            </a:r>
          </a:p>
        </p:txBody>
      </p:sp>
      <p:sp>
        <p:nvSpPr>
          <p:cNvPr id="1874" name="Rectangle 9">
            <a:extLst>
              <a:ext uri="{FF2B5EF4-FFF2-40B4-BE49-F238E27FC236}">
                <a16:creationId xmlns:a16="http://schemas.microsoft.com/office/drawing/2014/main" id="{D98AC003-854A-4EBF-A0B8-EAB0EA9EB72E}"/>
              </a:ext>
            </a:extLst>
          </p:cNvPr>
          <p:cNvSpPr>
            <a:spLocks noChangeArrowheads="1"/>
          </p:cNvSpPr>
          <p:nvPr/>
        </p:nvSpPr>
        <p:spPr bwMode="auto">
          <a:xfrm>
            <a:off x="3716730" y="4651615"/>
            <a:ext cx="54822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latin typeface="Arial"/>
                <a:ea typeface="+mn-ea"/>
                <a:cs typeface="+mn-cs"/>
              </a:rPr>
              <a:t>Months</a:t>
            </a:r>
            <a:endParaRPr kumimoji="0" lang="en-US" altLang="en-US" sz="1200" b="0" i="0" u="none" strike="noStrike" kern="1200" cap="none" spc="0" normalizeH="0" baseline="0" noProof="0" dirty="0">
              <a:ln>
                <a:noFill/>
              </a:ln>
              <a:effectLst/>
              <a:uLnTx/>
              <a:uFillTx/>
              <a:latin typeface="Arial"/>
              <a:ea typeface="+mn-ea"/>
              <a:cs typeface="+mn-cs"/>
            </a:endParaRPr>
          </a:p>
        </p:txBody>
      </p:sp>
      <p:sp>
        <p:nvSpPr>
          <p:cNvPr id="1875" name="Rectangle 10">
            <a:extLst>
              <a:ext uri="{FF2B5EF4-FFF2-40B4-BE49-F238E27FC236}">
                <a16:creationId xmlns:a16="http://schemas.microsoft.com/office/drawing/2014/main" id="{E5006126-E8A7-4BC1-A2D4-D5161EAAC38A}"/>
              </a:ext>
            </a:extLst>
          </p:cNvPr>
          <p:cNvSpPr>
            <a:spLocks noChangeArrowheads="1"/>
          </p:cNvSpPr>
          <p:nvPr/>
        </p:nvSpPr>
        <p:spPr bwMode="auto">
          <a:xfrm>
            <a:off x="800444" y="4804837"/>
            <a:ext cx="650819"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1" i="0" u="none" strike="noStrike" kern="1200" cap="none" spc="0" normalizeH="0" baseline="0" noProof="0" dirty="0">
                <a:ln>
                  <a:noFill/>
                </a:ln>
                <a:effectLst/>
                <a:uLnTx/>
                <a:uFillTx/>
                <a:latin typeface="Arial"/>
                <a:ea typeface="+mn-ea"/>
                <a:cs typeface="+mn-cs"/>
              </a:rPr>
              <a:t>No. at risk</a:t>
            </a:r>
            <a:endParaRPr kumimoji="0" lang="en-US" altLang="en-US" sz="1051" b="0" i="0" u="none" strike="noStrike" kern="1200" cap="none" spc="0" normalizeH="0" baseline="0" noProof="0" dirty="0">
              <a:ln>
                <a:noFill/>
              </a:ln>
              <a:effectLst/>
              <a:uLnTx/>
              <a:uFillTx/>
              <a:latin typeface="Arial"/>
              <a:ea typeface="+mn-ea"/>
              <a:cs typeface="+mn-cs"/>
            </a:endParaRPr>
          </a:p>
        </p:txBody>
      </p:sp>
      <p:sp>
        <p:nvSpPr>
          <p:cNvPr id="1876" name="Rectangle 11">
            <a:extLst>
              <a:ext uri="{FF2B5EF4-FFF2-40B4-BE49-F238E27FC236}">
                <a16:creationId xmlns:a16="http://schemas.microsoft.com/office/drawing/2014/main" id="{282BD416-1B83-4F46-A1C4-2D8EEE0F5E2C}"/>
              </a:ext>
            </a:extLst>
          </p:cNvPr>
          <p:cNvSpPr>
            <a:spLocks noChangeArrowheads="1"/>
          </p:cNvSpPr>
          <p:nvPr/>
        </p:nvSpPr>
        <p:spPr bwMode="auto">
          <a:xfrm>
            <a:off x="629118" y="4971459"/>
            <a:ext cx="91531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051" b="1" i="0" u="none" strike="noStrike" kern="1200" cap="none" spc="0" normalizeH="0" baseline="0" noProof="0" dirty="0">
                <a:ln>
                  <a:noFill/>
                </a:ln>
                <a:solidFill>
                  <a:schemeClr val="accent1"/>
                </a:solidFill>
                <a:effectLst/>
                <a:uLnTx/>
                <a:uFillTx/>
                <a:latin typeface="Arial"/>
                <a:ea typeface="+mn-ea"/>
                <a:cs typeface="+mn-cs"/>
              </a:rPr>
              <a:t>NIVO + chemo</a:t>
            </a:r>
            <a:endParaRPr kumimoji="0" lang="en-US" altLang="en-US" sz="1051" b="0" i="0" u="none" strike="noStrike" kern="1200" cap="none" spc="0" normalizeH="0" baseline="0" noProof="0" dirty="0">
              <a:ln>
                <a:noFill/>
              </a:ln>
              <a:solidFill>
                <a:schemeClr val="accent1"/>
              </a:solidFill>
              <a:effectLst/>
              <a:uLnTx/>
              <a:uFillTx/>
              <a:latin typeface="Arial"/>
              <a:ea typeface="+mn-ea"/>
              <a:cs typeface="+mn-cs"/>
            </a:endParaRPr>
          </a:p>
        </p:txBody>
      </p:sp>
      <p:sp>
        <p:nvSpPr>
          <p:cNvPr id="1877" name="Rectangle 12">
            <a:extLst>
              <a:ext uri="{FF2B5EF4-FFF2-40B4-BE49-F238E27FC236}">
                <a16:creationId xmlns:a16="http://schemas.microsoft.com/office/drawing/2014/main" id="{E6827B45-831E-4075-A100-15DF60658480}"/>
              </a:ext>
            </a:extLst>
          </p:cNvPr>
          <p:cNvSpPr>
            <a:spLocks noChangeArrowheads="1"/>
          </p:cNvSpPr>
          <p:nvPr/>
        </p:nvSpPr>
        <p:spPr bwMode="auto">
          <a:xfrm>
            <a:off x="1630100"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473</a:t>
            </a:r>
          </a:p>
        </p:txBody>
      </p:sp>
      <p:sp>
        <p:nvSpPr>
          <p:cNvPr id="1878" name="Rectangle 13">
            <a:extLst>
              <a:ext uri="{FF2B5EF4-FFF2-40B4-BE49-F238E27FC236}">
                <a16:creationId xmlns:a16="http://schemas.microsoft.com/office/drawing/2014/main" id="{879CD173-2B53-4723-9EBA-8A6A275BC173}"/>
              </a:ext>
            </a:extLst>
          </p:cNvPr>
          <p:cNvSpPr>
            <a:spLocks noChangeArrowheads="1"/>
          </p:cNvSpPr>
          <p:nvPr/>
        </p:nvSpPr>
        <p:spPr bwMode="auto">
          <a:xfrm>
            <a:off x="1970465"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438</a:t>
            </a:r>
          </a:p>
        </p:txBody>
      </p:sp>
      <p:sp>
        <p:nvSpPr>
          <p:cNvPr id="1879" name="Rectangle 14">
            <a:extLst>
              <a:ext uri="{FF2B5EF4-FFF2-40B4-BE49-F238E27FC236}">
                <a16:creationId xmlns:a16="http://schemas.microsoft.com/office/drawing/2014/main" id="{F2472170-4E58-41F7-B801-0BEB5C18D2BF}"/>
              </a:ext>
            </a:extLst>
          </p:cNvPr>
          <p:cNvSpPr>
            <a:spLocks noChangeArrowheads="1"/>
          </p:cNvSpPr>
          <p:nvPr/>
        </p:nvSpPr>
        <p:spPr bwMode="auto">
          <a:xfrm>
            <a:off x="2323696"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377</a:t>
            </a:r>
          </a:p>
        </p:txBody>
      </p:sp>
      <p:sp>
        <p:nvSpPr>
          <p:cNvPr id="1880" name="Rectangle 15">
            <a:extLst>
              <a:ext uri="{FF2B5EF4-FFF2-40B4-BE49-F238E27FC236}">
                <a16:creationId xmlns:a16="http://schemas.microsoft.com/office/drawing/2014/main" id="{1EA17D5F-E97D-43C3-A922-55E9EE3A4D6E}"/>
              </a:ext>
            </a:extLst>
          </p:cNvPr>
          <p:cNvSpPr>
            <a:spLocks noChangeArrowheads="1"/>
          </p:cNvSpPr>
          <p:nvPr/>
        </p:nvSpPr>
        <p:spPr bwMode="auto">
          <a:xfrm>
            <a:off x="2671077"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313</a:t>
            </a:r>
          </a:p>
        </p:txBody>
      </p:sp>
      <p:sp>
        <p:nvSpPr>
          <p:cNvPr id="1881" name="Rectangle 16">
            <a:extLst>
              <a:ext uri="{FF2B5EF4-FFF2-40B4-BE49-F238E27FC236}">
                <a16:creationId xmlns:a16="http://schemas.microsoft.com/office/drawing/2014/main" id="{A2BB5C51-474D-41EC-9715-CC6CA0C970D5}"/>
              </a:ext>
            </a:extLst>
          </p:cNvPr>
          <p:cNvSpPr>
            <a:spLocks noChangeArrowheads="1"/>
          </p:cNvSpPr>
          <p:nvPr/>
        </p:nvSpPr>
        <p:spPr bwMode="auto">
          <a:xfrm>
            <a:off x="3014950"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261</a:t>
            </a:r>
          </a:p>
        </p:txBody>
      </p:sp>
      <p:sp>
        <p:nvSpPr>
          <p:cNvPr id="1882" name="Rectangle 17">
            <a:extLst>
              <a:ext uri="{FF2B5EF4-FFF2-40B4-BE49-F238E27FC236}">
                <a16:creationId xmlns:a16="http://schemas.microsoft.com/office/drawing/2014/main" id="{C4555D61-240D-4329-9881-BD8609B058DE}"/>
              </a:ext>
            </a:extLst>
          </p:cNvPr>
          <p:cNvSpPr>
            <a:spLocks noChangeArrowheads="1"/>
          </p:cNvSpPr>
          <p:nvPr/>
        </p:nvSpPr>
        <p:spPr bwMode="auto">
          <a:xfrm>
            <a:off x="3357650"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198</a:t>
            </a:r>
          </a:p>
        </p:txBody>
      </p:sp>
      <p:sp>
        <p:nvSpPr>
          <p:cNvPr id="1883" name="Rectangle 18">
            <a:extLst>
              <a:ext uri="{FF2B5EF4-FFF2-40B4-BE49-F238E27FC236}">
                <a16:creationId xmlns:a16="http://schemas.microsoft.com/office/drawing/2014/main" id="{97D3BC7A-5202-4DDA-B611-09FB448A33C2}"/>
              </a:ext>
            </a:extLst>
          </p:cNvPr>
          <p:cNvSpPr>
            <a:spLocks noChangeArrowheads="1"/>
          </p:cNvSpPr>
          <p:nvPr/>
        </p:nvSpPr>
        <p:spPr bwMode="auto">
          <a:xfrm>
            <a:off x="3709714" y="4983623"/>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149</a:t>
            </a:r>
          </a:p>
        </p:txBody>
      </p:sp>
      <p:sp>
        <p:nvSpPr>
          <p:cNvPr id="1884" name="Rectangle 19">
            <a:extLst>
              <a:ext uri="{FF2B5EF4-FFF2-40B4-BE49-F238E27FC236}">
                <a16:creationId xmlns:a16="http://schemas.microsoft.com/office/drawing/2014/main" id="{5FED2E3F-CADB-45C3-B4F1-0FF8947765C4}"/>
              </a:ext>
            </a:extLst>
          </p:cNvPr>
          <p:cNvSpPr>
            <a:spLocks noChangeArrowheads="1"/>
          </p:cNvSpPr>
          <p:nvPr/>
        </p:nvSpPr>
        <p:spPr bwMode="auto">
          <a:xfrm>
            <a:off x="4076977" y="4983623"/>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96</a:t>
            </a:r>
          </a:p>
        </p:txBody>
      </p:sp>
      <p:sp>
        <p:nvSpPr>
          <p:cNvPr id="1885" name="Rectangle 20">
            <a:extLst>
              <a:ext uri="{FF2B5EF4-FFF2-40B4-BE49-F238E27FC236}">
                <a16:creationId xmlns:a16="http://schemas.microsoft.com/office/drawing/2014/main" id="{E0AB4A29-FBF0-4E92-B281-8110A6D25739}"/>
              </a:ext>
            </a:extLst>
          </p:cNvPr>
          <p:cNvSpPr>
            <a:spLocks noChangeArrowheads="1"/>
          </p:cNvSpPr>
          <p:nvPr/>
        </p:nvSpPr>
        <p:spPr bwMode="auto">
          <a:xfrm>
            <a:off x="4425529" y="4983623"/>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65</a:t>
            </a:r>
          </a:p>
        </p:txBody>
      </p:sp>
      <p:sp>
        <p:nvSpPr>
          <p:cNvPr id="1886" name="Rectangle 21">
            <a:extLst>
              <a:ext uri="{FF2B5EF4-FFF2-40B4-BE49-F238E27FC236}">
                <a16:creationId xmlns:a16="http://schemas.microsoft.com/office/drawing/2014/main" id="{BE2D17F6-FB5D-40F4-975A-B1EE06EC561D}"/>
              </a:ext>
            </a:extLst>
          </p:cNvPr>
          <p:cNvSpPr>
            <a:spLocks noChangeArrowheads="1"/>
          </p:cNvSpPr>
          <p:nvPr/>
        </p:nvSpPr>
        <p:spPr bwMode="auto">
          <a:xfrm>
            <a:off x="4769402" y="4983623"/>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33</a:t>
            </a:r>
          </a:p>
        </p:txBody>
      </p:sp>
      <p:sp>
        <p:nvSpPr>
          <p:cNvPr id="1887" name="Rectangle 22">
            <a:extLst>
              <a:ext uri="{FF2B5EF4-FFF2-40B4-BE49-F238E27FC236}">
                <a16:creationId xmlns:a16="http://schemas.microsoft.com/office/drawing/2014/main" id="{E36E27F9-F8A0-4B96-8657-FBDDC90B0981}"/>
              </a:ext>
            </a:extLst>
          </p:cNvPr>
          <p:cNvSpPr>
            <a:spLocks noChangeArrowheads="1"/>
          </p:cNvSpPr>
          <p:nvPr/>
        </p:nvSpPr>
        <p:spPr bwMode="auto">
          <a:xfrm>
            <a:off x="5117955" y="4983623"/>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22</a:t>
            </a:r>
          </a:p>
        </p:txBody>
      </p:sp>
      <p:sp>
        <p:nvSpPr>
          <p:cNvPr id="1888" name="Rectangle 23">
            <a:extLst>
              <a:ext uri="{FF2B5EF4-FFF2-40B4-BE49-F238E27FC236}">
                <a16:creationId xmlns:a16="http://schemas.microsoft.com/office/drawing/2014/main" id="{DC92E69C-507E-4EA3-ABAD-D265B1A8E22F}"/>
              </a:ext>
            </a:extLst>
          </p:cNvPr>
          <p:cNvSpPr>
            <a:spLocks noChangeArrowheads="1"/>
          </p:cNvSpPr>
          <p:nvPr/>
        </p:nvSpPr>
        <p:spPr bwMode="auto">
          <a:xfrm>
            <a:off x="5491067" y="4983623"/>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9</a:t>
            </a:r>
          </a:p>
        </p:txBody>
      </p:sp>
      <p:sp>
        <p:nvSpPr>
          <p:cNvPr id="1889" name="Rectangle 24">
            <a:extLst>
              <a:ext uri="{FF2B5EF4-FFF2-40B4-BE49-F238E27FC236}">
                <a16:creationId xmlns:a16="http://schemas.microsoft.com/office/drawing/2014/main" id="{176C0AFE-A46C-4FBE-9273-4288B1D55D56}"/>
              </a:ext>
            </a:extLst>
          </p:cNvPr>
          <p:cNvSpPr>
            <a:spLocks noChangeArrowheads="1"/>
          </p:cNvSpPr>
          <p:nvPr/>
        </p:nvSpPr>
        <p:spPr bwMode="auto">
          <a:xfrm>
            <a:off x="5831430" y="4983623"/>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a:t>
            </a:r>
          </a:p>
        </p:txBody>
      </p:sp>
      <p:sp>
        <p:nvSpPr>
          <p:cNvPr id="1890" name="Rectangle 25">
            <a:extLst>
              <a:ext uri="{FF2B5EF4-FFF2-40B4-BE49-F238E27FC236}">
                <a16:creationId xmlns:a16="http://schemas.microsoft.com/office/drawing/2014/main" id="{7627EDAD-FAAE-461F-AC39-415FC009E89F}"/>
              </a:ext>
            </a:extLst>
          </p:cNvPr>
          <p:cNvSpPr>
            <a:spLocks noChangeArrowheads="1"/>
          </p:cNvSpPr>
          <p:nvPr/>
        </p:nvSpPr>
        <p:spPr bwMode="auto">
          <a:xfrm>
            <a:off x="6187000" y="4983623"/>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0</a:t>
            </a:r>
          </a:p>
        </p:txBody>
      </p:sp>
      <p:sp>
        <p:nvSpPr>
          <p:cNvPr id="1891" name="Rectangle 26">
            <a:extLst>
              <a:ext uri="{FF2B5EF4-FFF2-40B4-BE49-F238E27FC236}">
                <a16:creationId xmlns:a16="http://schemas.microsoft.com/office/drawing/2014/main" id="{241AB997-3D05-4F48-B803-423AC9C7E740}"/>
              </a:ext>
            </a:extLst>
          </p:cNvPr>
          <p:cNvSpPr>
            <a:spLocks noChangeArrowheads="1"/>
          </p:cNvSpPr>
          <p:nvPr/>
        </p:nvSpPr>
        <p:spPr bwMode="auto">
          <a:xfrm>
            <a:off x="1087576" y="5153067"/>
            <a:ext cx="456856"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051" b="1" i="0" u="none" strike="noStrike" kern="1200" cap="none" spc="0" normalizeH="0" baseline="0" noProof="0" dirty="0">
                <a:ln>
                  <a:noFill/>
                </a:ln>
                <a:solidFill>
                  <a:schemeClr val="accent6"/>
                </a:solidFill>
                <a:effectLst/>
                <a:uLnTx/>
                <a:uFillTx/>
                <a:latin typeface="Arial"/>
                <a:ea typeface="+mn-ea"/>
                <a:cs typeface="+mn-cs"/>
              </a:rPr>
              <a:t>Chemo</a:t>
            </a:r>
            <a:endParaRPr kumimoji="0" lang="en-US" altLang="en-US" sz="1051" b="0" i="0" u="none" strike="noStrike" kern="1200" cap="none" spc="0" normalizeH="0" baseline="0" noProof="0" dirty="0">
              <a:ln>
                <a:noFill/>
              </a:ln>
              <a:solidFill>
                <a:schemeClr val="accent6"/>
              </a:solidFill>
              <a:effectLst/>
              <a:uLnTx/>
              <a:uFillTx/>
              <a:latin typeface="Arial"/>
              <a:ea typeface="+mn-ea"/>
              <a:cs typeface="+mn-cs"/>
            </a:endParaRPr>
          </a:p>
        </p:txBody>
      </p:sp>
      <p:sp>
        <p:nvSpPr>
          <p:cNvPr id="1892" name="Rectangle 27">
            <a:extLst>
              <a:ext uri="{FF2B5EF4-FFF2-40B4-BE49-F238E27FC236}">
                <a16:creationId xmlns:a16="http://schemas.microsoft.com/office/drawing/2014/main" id="{4AF8D868-9692-4ED1-9496-9CC7BBB33A89}"/>
              </a:ext>
            </a:extLst>
          </p:cNvPr>
          <p:cNvSpPr>
            <a:spLocks noChangeArrowheads="1"/>
          </p:cNvSpPr>
          <p:nvPr/>
        </p:nvSpPr>
        <p:spPr bwMode="auto">
          <a:xfrm>
            <a:off x="1630100" y="5153067"/>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482</a:t>
            </a:r>
          </a:p>
        </p:txBody>
      </p:sp>
      <p:sp>
        <p:nvSpPr>
          <p:cNvPr id="1893" name="Rectangle 28">
            <a:extLst>
              <a:ext uri="{FF2B5EF4-FFF2-40B4-BE49-F238E27FC236}">
                <a16:creationId xmlns:a16="http://schemas.microsoft.com/office/drawing/2014/main" id="{EF393D4F-CA71-4555-925F-3DFB0A667EFD}"/>
              </a:ext>
            </a:extLst>
          </p:cNvPr>
          <p:cNvSpPr>
            <a:spLocks noChangeArrowheads="1"/>
          </p:cNvSpPr>
          <p:nvPr/>
        </p:nvSpPr>
        <p:spPr bwMode="auto">
          <a:xfrm>
            <a:off x="1970465" y="5153067"/>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421</a:t>
            </a:r>
          </a:p>
        </p:txBody>
      </p:sp>
      <p:sp>
        <p:nvSpPr>
          <p:cNvPr id="1894" name="Rectangle 29">
            <a:extLst>
              <a:ext uri="{FF2B5EF4-FFF2-40B4-BE49-F238E27FC236}">
                <a16:creationId xmlns:a16="http://schemas.microsoft.com/office/drawing/2014/main" id="{CEA3D954-D260-4A9C-913C-E39AFA54BF68}"/>
              </a:ext>
            </a:extLst>
          </p:cNvPr>
          <p:cNvSpPr>
            <a:spLocks noChangeArrowheads="1"/>
          </p:cNvSpPr>
          <p:nvPr/>
        </p:nvSpPr>
        <p:spPr bwMode="auto">
          <a:xfrm>
            <a:off x="2323696" y="5153067"/>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350</a:t>
            </a:r>
          </a:p>
        </p:txBody>
      </p:sp>
      <p:sp>
        <p:nvSpPr>
          <p:cNvPr id="1895" name="Rectangle 30">
            <a:extLst>
              <a:ext uri="{FF2B5EF4-FFF2-40B4-BE49-F238E27FC236}">
                <a16:creationId xmlns:a16="http://schemas.microsoft.com/office/drawing/2014/main" id="{89EDF314-4D45-4751-AF79-065D07360ECE}"/>
              </a:ext>
            </a:extLst>
          </p:cNvPr>
          <p:cNvSpPr>
            <a:spLocks noChangeArrowheads="1"/>
          </p:cNvSpPr>
          <p:nvPr/>
        </p:nvSpPr>
        <p:spPr bwMode="auto">
          <a:xfrm>
            <a:off x="2671077" y="5153067"/>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271</a:t>
            </a:r>
          </a:p>
        </p:txBody>
      </p:sp>
      <p:sp>
        <p:nvSpPr>
          <p:cNvPr id="1896" name="Rectangle 31">
            <a:extLst>
              <a:ext uri="{FF2B5EF4-FFF2-40B4-BE49-F238E27FC236}">
                <a16:creationId xmlns:a16="http://schemas.microsoft.com/office/drawing/2014/main" id="{385559B8-542E-4098-825A-41CCC0F4211B}"/>
              </a:ext>
            </a:extLst>
          </p:cNvPr>
          <p:cNvSpPr>
            <a:spLocks noChangeArrowheads="1"/>
          </p:cNvSpPr>
          <p:nvPr/>
        </p:nvSpPr>
        <p:spPr bwMode="auto">
          <a:xfrm>
            <a:off x="3014950" y="5153067"/>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211</a:t>
            </a:r>
          </a:p>
        </p:txBody>
      </p:sp>
      <p:sp>
        <p:nvSpPr>
          <p:cNvPr id="1897" name="Rectangle 32">
            <a:extLst>
              <a:ext uri="{FF2B5EF4-FFF2-40B4-BE49-F238E27FC236}">
                <a16:creationId xmlns:a16="http://schemas.microsoft.com/office/drawing/2014/main" id="{A7852FBE-0563-41A2-8253-46B8BF65B2F7}"/>
              </a:ext>
            </a:extLst>
          </p:cNvPr>
          <p:cNvSpPr>
            <a:spLocks noChangeArrowheads="1"/>
          </p:cNvSpPr>
          <p:nvPr/>
        </p:nvSpPr>
        <p:spPr bwMode="auto">
          <a:xfrm>
            <a:off x="3357650" y="5153067"/>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138</a:t>
            </a:r>
          </a:p>
        </p:txBody>
      </p:sp>
      <p:sp>
        <p:nvSpPr>
          <p:cNvPr id="1898" name="Rectangle 33">
            <a:extLst>
              <a:ext uri="{FF2B5EF4-FFF2-40B4-BE49-F238E27FC236}">
                <a16:creationId xmlns:a16="http://schemas.microsoft.com/office/drawing/2014/main" id="{902C37AE-B81C-48AE-AB16-079D624C97CF}"/>
              </a:ext>
            </a:extLst>
          </p:cNvPr>
          <p:cNvSpPr>
            <a:spLocks noChangeArrowheads="1"/>
          </p:cNvSpPr>
          <p:nvPr/>
        </p:nvSpPr>
        <p:spPr bwMode="auto">
          <a:xfrm>
            <a:off x="3729597" y="5153067"/>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98</a:t>
            </a:r>
          </a:p>
        </p:txBody>
      </p:sp>
      <p:sp>
        <p:nvSpPr>
          <p:cNvPr id="1899" name="Rectangle 34">
            <a:extLst>
              <a:ext uri="{FF2B5EF4-FFF2-40B4-BE49-F238E27FC236}">
                <a16:creationId xmlns:a16="http://schemas.microsoft.com/office/drawing/2014/main" id="{95C77567-F856-4980-9ABB-BA5520D02A39}"/>
              </a:ext>
            </a:extLst>
          </p:cNvPr>
          <p:cNvSpPr>
            <a:spLocks noChangeArrowheads="1"/>
          </p:cNvSpPr>
          <p:nvPr/>
        </p:nvSpPr>
        <p:spPr bwMode="auto">
          <a:xfrm>
            <a:off x="4076977" y="5153067"/>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56</a:t>
            </a:r>
          </a:p>
        </p:txBody>
      </p:sp>
      <p:sp>
        <p:nvSpPr>
          <p:cNvPr id="1900" name="Rectangle 35">
            <a:extLst>
              <a:ext uri="{FF2B5EF4-FFF2-40B4-BE49-F238E27FC236}">
                <a16:creationId xmlns:a16="http://schemas.microsoft.com/office/drawing/2014/main" id="{6FBE1D35-C187-4280-8DB5-C5639AA60184}"/>
              </a:ext>
            </a:extLst>
          </p:cNvPr>
          <p:cNvSpPr>
            <a:spLocks noChangeArrowheads="1"/>
          </p:cNvSpPr>
          <p:nvPr/>
        </p:nvSpPr>
        <p:spPr bwMode="auto">
          <a:xfrm>
            <a:off x="4425529" y="5153067"/>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34</a:t>
            </a:r>
          </a:p>
        </p:txBody>
      </p:sp>
      <p:sp>
        <p:nvSpPr>
          <p:cNvPr id="1901" name="Rectangle 36">
            <a:extLst>
              <a:ext uri="{FF2B5EF4-FFF2-40B4-BE49-F238E27FC236}">
                <a16:creationId xmlns:a16="http://schemas.microsoft.com/office/drawing/2014/main" id="{A1A4A113-EA31-4921-9943-5FBE1718D886}"/>
              </a:ext>
            </a:extLst>
          </p:cNvPr>
          <p:cNvSpPr>
            <a:spLocks noChangeArrowheads="1"/>
          </p:cNvSpPr>
          <p:nvPr/>
        </p:nvSpPr>
        <p:spPr bwMode="auto">
          <a:xfrm>
            <a:off x="4769402" y="5153067"/>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19</a:t>
            </a:r>
          </a:p>
        </p:txBody>
      </p:sp>
      <p:sp>
        <p:nvSpPr>
          <p:cNvPr id="1902" name="Rectangle 37">
            <a:extLst>
              <a:ext uri="{FF2B5EF4-FFF2-40B4-BE49-F238E27FC236}">
                <a16:creationId xmlns:a16="http://schemas.microsoft.com/office/drawing/2014/main" id="{20DF4A36-68AB-4A1C-B67F-4F073F100B72}"/>
              </a:ext>
            </a:extLst>
          </p:cNvPr>
          <p:cNvSpPr>
            <a:spLocks noChangeArrowheads="1"/>
          </p:cNvSpPr>
          <p:nvPr/>
        </p:nvSpPr>
        <p:spPr bwMode="auto">
          <a:xfrm>
            <a:off x="5137837" y="5153067"/>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8</a:t>
            </a:r>
          </a:p>
        </p:txBody>
      </p:sp>
      <p:sp>
        <p:nvSpPr>
          <p:cNvPr id="1903" name="Rectangle 38">
            <a:extLst>
              <a:ext uri="{FF2B5EF4-FFF2-40B4-BE49-F238E27FC236}">
                <a16:creationId xmlns:a16="http://schemas.microsoft.com/office/drawing/2014/main" id="{B5F19647-8C1E-449F-A41A-7CFFA94CCABA}"/>
              </a:ext>
            </a:extLst>
          </p:cNvPr>
          <p:cNvSpPr>
            <a:spLocks noChangeArrowheads="1"/>
          </p:cNvSpPr>
          <p:nvPr/>
        </p:nvSpPr>
        <p:spPr bwMode="auto">
          <a:xfrm>
            <a:off x="5491067" y="5153067"/>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a:t>
            </a:r>
          </a:p>
        </p:txBody>
      </p:sp>
      <p:sp>
        <p:nvSpPr>
          <p:cNvPr id="1904" name="Rectangle 39">
            <a:extLst>
              <a:ext uri="{FF2B5EF4-FFF2-40B4-BE49-F238E27FC236}">
                <a16:creationId xmlns:a16="http://schemas.microsoft.com/office/drawing/2014/main" id="{E34C4663-D113-41CD-B5AC-6CBE9804A6AC}"/>
              </a:ext>
            </a:extLst>
          </p:cNvPr>
          <p:cNvSpPr>
            <a:spLocks noChangeArrowheads="1"/>
          </p:cNvSpPr>
          <p:nvPr/>
        </p:nvSpPr>
        <p:spPr bwMode="auto">
          <a:xfrm>
            <a:off x="5831430" y="5153067"/>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0</a:t>
            </a:r>
          </a:p>
        </p:txBody>
      </p:sp>
      <p:sp>
        <p:nvSpPr>
          <p:cNvPr id="1905" name="Rectangle 40">
            <a:extLst>
              <a:ext uri="{FF2B5EF4-FFF2-40B4-BE49-F238E27FC236}">
                <a16:creationId xmlns:a16="http://schemas.microsoft.com/office/drawing/2014/main" id="{C38F39E9-CB62-4D83-B313-97F80BCE70D2}"/>
              </a:ext>
            </a:extLst>
          </p:cNvPr>
          <p:cNvSpPr>
            <a:spLocks noChangeArrowheads="1"/>
          </p:cNvSpPr>
          <p:nvPr/>
        </p:nvSpPr>
        <p:spPr bwMode="auto">
          <a:xfrm>
            <a:off x="6187000" y="5153067"/>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0</a:t>
            </a:r>
          </a:p>
        </p:txBody>
      </p:sp>
      <p:sp>
        <p:nvSpPr>
          <p:cNvPr id="1906" name="Line 41">
            <a:extLst>
              <a:ext uri="{FF2B5EF4-FFF2-40B4-BE49-F238E27FC236}">
                <a16:creationId xmlns:a16="http://schemas.microsoft.com/office/drawing/2014/main" id="{77D5F772-F880-446B-B807-B4C15B013A67}"/>
              </a:ext>
            </a:extLst>
          </p:cNvPr>
          <p:cNvSpPr>
            <a:spLocks noChangeShapeType="1"/>
          </p:cNvSpPr>
          <p:nvPr/>
        </p:nvSpPr>
        <p:spPr bwMode="auto">
          <a:xfrm flipV="1">
            <a:off x="1695600" y="2199362"/>
            <a:ext cx="0" cy="2236941"/>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07" name="Rectangle 42">
            <a:extLst>
              <a:ext uri="{FF2B5EF4-FFF2-40B4-BE49-F238E27FC236}">
                <a16:creationId xmlns:a16="http://schemas.microsoft.com/office/drawing/2014/main" id="{C37C4179-01C0-4311-BC65-83CB683849DE}"/>
              </a:ext>
            </a:extLst>
          </p:cNvPr>
          <p:cNvSpPr>
            <a:spLocks noChangeArrowheads="1"/>
          </p:cNvSpPr>
          <p:nvPr/>
        </p:nvSpPr>
        <p:spPr bwMode="auto">
          <a:xfrm>
            <a:off x="1553309" y="427194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0</a:t>
            </a:r>
          </a:p>
        </p:txBody>
      </p:sp>
      <p:sp>
        <p:nvSpPr>
          <p:cNvPr id="1908" name="Rectangle 43">
            <a:extLst>
              <a:ext uri="{FF2B5EF4-FFF2-40B4-BE49-F238E27FC236}">
                <a16:creationId xmlns:a16="http://schemas.microsoft.com/office/drawing/2014/main" id="{2CA1C15E-98FF-4E67-82BB-19CC2B105D1A}"/>
              </a:ext>
            </a:extLst>
          </p:cNvPr>
          <p:cNvSpPr>
            <a:spLocks noChangeArrowheads="1"/>
          </p:cNvSpPr>
          <p:nvPr/>
        </p:nvSpPr>
        <p:spPr bwMode="auto">
          <a:xfrm>
            <a:off x="1468351" y="383638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20</a:t>
            </a:r>
          </a:p>
        </p:txBody>
      </p:sp>
      <p:sp>
        <p:nvSpPr>
          <p:cNvPr id="1909" name="Rectangle 44">
            <a:extLst>
              <a:ext uri="{FF2B5EF4-FFF2-40B4-BE49-F238E27FC236}">
                <a16:creationId xmlns:a16="http://schemas.microsoft.com/office/drawing/2014/main" id="{885D81BC-1E88-4562-BC60-48293F4EE4D4}"/>
              </a:ext>
            </a:extLst>
          </p:cNvPr>
          <p:cNvSpPr>
            <a:spLocks noChangeArrowheads="1"/>
          </p:cNvSpPr>
          <p:nvPr/>
        </p:nvSpPr>
        <p:spPr bwMode="auto">
          <a:xfrm>
            <a:off x="1468351" y="339754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40</a:t>
            </a:r>
          </a:p>
        </p:txBody>
      </p:sp>
      <p:sp>
        <p:nvSpPr>
          <p:cNvPr id="1910" name="Rectangle 45">
            <a:extLst>
              <a:ext uri="{FF2B5EF4-FFF2-40B4-BE49-F238E27FC236}">
                <a16:creationId xmlns:a16="http://schemas.microsoft.com/office/drawing/2014/main" id="{1A858191-A9B7-46D3-A11A-A8F87C270FE7}"/>
              </a:ext>
            </a:extLst>
          </p:cNvPr>
          <p:cNvSpPr>
            <a:spLocks noChangeArrowheads="1"/>
          </p:cNvSpPr>
          <p:nvPr/>
        </p:nvSpPr>
        <p:spPr bwMode="auto">
          <a:xfrm>
            <a:off x="1468351" y="296363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60</a:t>
            </a:r>
          </a:p>
        </p:txBody>
      </p:sp>
      <p:sp>
        <p:nvSpPr>
          <p:cNvPr id="1911" name="Rectangle 46">
            <a:extLst>
              <a:ext uri="{FF2B5EF4-FFF2-40B4-BE49-F238E27FC236}">
                <a16:creationId xmlns:a16="http://schemas.microsoft.com/office/drawing/2014/main" id="{5AC3E292-9445-48D3-BDA3-A83B87093F91}"/>
              </a:ext>
            </a:extLst>
          </p:cNvPr>
          <p:cNvSpPr>
            <a:spLocks noChangeArrowheads="1"/>
          </p:cNvSpPr>
          <p:nvPr/>
        </p:nvSpPr>
        <p:spPr bwMode="auto">
          <a:xfrm>
            <a:off x="1468351" y="252314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80</a:t>
            </a:r>
          </a:p>
        </p:txBody>
      </p:sp>
      <p:sp>
        <p:nvSpPr>
          <p:cNvPr id="1912" name="Rectangle 47">
            <a:extLst>
              <a:ext uri="{FF2B5EF4-FFF2-40B4-BE49-F238E27FC236}">
                <a16:creationId xmlns:a16="http://schemas.microsoft.com/office/drawing/2014/main" id="{85FED568-4AEE-48C0-AB03-7FFC3E847F51}"/>
              </a:ext>
            </a:extLst>
          </p:cNvPr>
          <p:cNvSpPr>
            <a:spLocks noChangeArrowheads="1"/>
          </p:cNvSpPr>
          <p:nvPr/>
        </p:nvSpPr>
        <p:spPr bwMode="auto">
          <a:xfrm>
            <a:off x="1383392" y="2092529"/>
            <a:ext cx="2548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100</a:t>
            </a:r>
          </a:p>
        </p:txBody>
      </p:sp>
      <p:sp>
        <p:nvSpPr>
          <p:cNvPr id="1913" name="Line 48">
            <a:extLst>
              <a:ext uri="{FF2B5EF4-FFF2-40B4-BE49-F238E27FC236}">
                <a16:creationId xmlns:a16="http://schemas.microsoft.com/office/drawing/2014/main" id="{E6376553-5B31-4F90-A0D7-544A73E7EDA4}"/>
              </a:ext>
            </a:extLst>
          </p:cNvPr>
          <p:cNvSpPr>
            <a:spLocks noChangeShapeType="1"/>
          </p:cNvSpPr>
          <p:nvPr/>
        </p:nvSpPr>
        <p:spPr bwMode="auto">
          <a:xfrm flipV="1">
            <a:off x="3082788" y="4336043"/>
            <a:ext cx="0" cy="39446"/>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14" name="Line 49">
            <a:extLst>
              <a:ext uri="{FF2B5EF4-FFF2-40B4-BE49-F238E27FC236}">
                <a16:creationId xmlns:a16="http://schemas.microsoft.com/office/drawing/2014/main" id="{3E2C0D3C-0D35-4318-8FEA-7D413AFE8FD7}"/>
              </a:ext>
            </a:extLst>
          </p:cNvPr>
          <p:cNvSpPr>
            <a:spLocks noChangeShapeType="1"/>
          </p:cNvSpPr>
          <p:nvPr/>
        </p:nvSpPr>
        <p:spPr bwMode="auto">
          <a:xfrm flipV="1">
            <a:off x="3082788" y="4257150"/>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15" name="Line 50">
            <a:extLst>
              <a:ext uri="{FF2B5EF4-FFF2-40B4-BE49-F238E27FC236}">
                <a16:creationId xmlns:a16="http://schemas.microsoft.com/office/drawing/2014/main" id="{8829AF5A-D59E-427C-AF6A-B08C30B9ADD9}"/>
              </a:ext>
            </a:extLst>
          </p:cNvPr>
          <p:cNvSpPr>
            <a:spLocks noChangeShapeType="1"/>
          </p:cNvSpPr>
          <p:nvPr/>
        </p:nvSpPr>
        <p:spPr bwMode="auto">
          <a:xfrm flipV="1">
            <a:off x="3082788" y="4178257"/>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16" name="Line 51">
            <a:extLst>
              <a:ext uri="{FF2B5EF4-FFF2-40B4-BE49-F238E27FC236}">
                <a16:creationId xmlns:a16="http://schemas.microsoft.com/office/drawing/2014/main" id="{61AB9BF0-D74E-4979-A259-98C9658190CB}"/>
              </a:ext>
            </a:extLst>
          </p:cNvPr>
          <p:cNvSpPr>
            <a:spLocks noChangeShapeType="1"/>
          </p:cNvSpPr>
          <p:nvPr/>
        </p:nvSpPr>
        <p:spPr bwMode="auto">
          <a:xfrm flipV="1">
            <a:off x="3082788" y="4097721"/>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17" name="Line 52">
            <a:extLst>
              <a:ext uri="{FF2B5EF4-FFF2-40B4-BE49-F238E27FC236}">
                <a16:creationId xmlns:a16="http://schemas.microsoft.com/office/drawing/2014/main" id="{397ECC89-606A-4415-A62C-FBDF824A6F16}"/>
              </a:ext>
            </a:extLst>
          </p:cNvPr>
          <p:cNvSpPr>
            <a:spLocks noChangeShapeType="1"/>
          </p:cNvSpPr>
          <p:nvPr/>
        </p:nvSpPr>
        <p:spPr bwMode="auto">
          <a:xfrm flipV="1">
            <a:off x="3082788" y="4018828"/>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18" name="Line 53">
            <a:extLst>
              <a:ext uri="{FF2B5EF4-FFF2-40B4-BE49-F238E27FC236}">
                <a16:creationId xmlns:a16="http://schemas.microsoft.com/office/drawing/2014/main" id="{CA20F714-FC84-448B-A96A-8997E70C3549}"/>
              </a:ext>
            </a:extLst>
          </p:cNvPr>
          <p:cNvSpPr>
            <a:spLocks noChangeShapeType="1"/>
          </p:cNvSpPr>
          <p:nvPr/>
        </p:nvSpPr>
        <p:spPr bwMode="auto">
          <a:xfrm flipV="1">
            <a:off x="3082788" y="3939935"/>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19" name="Line 54">
            <a:extLst>
              <a:ext uri="{FF2B5EF4-FFF2-40B4-BE49-F238E27FC236}">
                <a16:creationId xmlns:a16="http://schemas.microsoft.com/office/drawing/2014/main" id="{2D7DE85B-39C2-4650-AC5B-16F61C556C97}"/>
              </a:ext>
            </a:extLst>
          </p:cNvPr>
          <p:cNvSpPr>
            <a:spLocks noChangeShapeType="1"/>
          </p:cNvSpPr>
          <p:nvPr/>
        </p:nvSpPr>
        <p:spPr bwMode="auto">
          <a:xfrm flipV="1">
            <a:off x="3082788" y="3859400"/>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0" name="Line 55">
            <a:extLst>
              <a:ext uri="{FF2B5EF4-FFF2-40B4-BE49-F238E27FC236}">
                <a16:creationId xmlns:a16="http://schemas.microsoft.com/office/drawing/2014/main" id="{B3803EE5-9E55-4055-A26A-B492475381CC}"/>
              </a:ext>
            </a:extLst>
          </p:cNvPr>
          <p:cNvSpPr>
            <a:spLocks noChangeShapeType="1"/>
          </p:cNvSpPr>
          <p:nvPr/>
        </p:nvSpPr>
        <p:spPr bwMode="auto">
          <a:xfrm flipV="1">
            <a:off x="3082788" y="3780507"/>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1" name="Line 56">
            <a:extLst>
              <a:ext uri="{FF2B5EF4-FFF2-40B4-BE49-F238E27FC236}">
                <a16:creationId xmlns:a16="http://schemas.microsoft.com/office/drawing/2014/main" id="{DD16CEE1-6D5D-4F3E-88FF-2E7038A2405C}"/>
              </a:ext>
            </a:extLst>
          </p:cNvPr>
          <p:cNvSpPr>
            <a:spLocks noChangeShapeType="1"/>
          </p:cNvSpPr>
          <p:nvPr/>
        </p:nvSpPr>
        <p:spPr bwMode="auto">
          <a:xfrm flipV="1">
            <a:off x="3082788" y="3701614"/>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2" name="Line 57">
            <a:extLst>
              <a:ext uri="{FF2B5EF4-FFF2-40B4-BE49-F238E27FC236}">
                <a16:creationId xmlns:a16="http://schemas.microsoft.com/office/drawing/2014/main" id="{648FE6D1-35EC-4D5F-8E19-1F2374CFD6F8}"/>
              </a:ext>
            </a:extLst>
          </p:cNvPr>
          <p:cNvSpPr>
            <a:spLocks noChangeShapeType="1"/>
          </p:cNvSpPr>
          <p:nvPr/>
        </p:nvSpPr>
        <p:spPr bwMode="auto">
          <a:xfrm flipV="1">
            <a:off x="3082788" y="3621077"/>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3" name="Line 58">
            <a:extLst>
              <a:ext uri="{FF2B5EF4-FFF2-40B4-BE49-F238E27FC236}">
                <a16:creationId xmlns:a16="http://schemas.microsoft.com/office/drawing/2014/main" id="{87B6A984-E1A3-4B33-A4C9-AEC0CD2D442C}"/>
              </a:ext>
            </a:extLst>
          </p:cNvPr>
          <p:cNvSpPr>
            <a:spLocks noChangeShapeType="1"/>
          </p:cNvSpPr>
          <p:nvPr/>
        </p:nvSpPr>
        <p:spPr bwMode="auto">
          <a:xfrm flipV="1">
            <a:off x="3082788" y="3542185"/>
            <a:ext cx="0" cy="39446"/>
          </a:xfrm>
          <a:prstGeom prst="line">
            <a:avLst/>
          </a:prstGeom>
          <a:noFill/>
          <a:ln w="9525">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4" name="Line 59">
            <a:extLst>
              <a:ext uri="{FF2B5EF4-FFF2-40B4-BE49-F238E27FC236}">
                <a16:creationId xmlns:a16="http://schemas.microsoft.com/office/drawing/2014/main" id="{9B2C5B6D-6835-434F-B72E-64C2A95BA120}"/>
              </a:ext>
            </a:extLst>
          </p:cNvPr>
          <p:cNvSpPr>
            <a:spLocks noChangeShapeType="1"/>
          </p:cNvSpPr>
          <p:nvPr/>
        </p:nvSpPr>
        <p:spPr bwMode="auto">
          <a:xfrm flipV="1">
            <a:off x="3082788" y="3463292"/>
            <a:ext cx="0" cy="39446"/>
          </a:xfrm>
          <a:prstGeom prst="line">
            <a:avLst/>
          </a:prstGeom>
          <a:noFill/>
          <a:ln w="9525">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5" name="Line 60">
            <a:extLst>
              <a:ext uri="{FF2B5EF4-FFF2-40B4-BE49-F238E27FC236}">
                <a16:creationId xmlns:a16="http://schemas.microsoft.com/office/drawing/2014/main" id="{A661A87E-BC1A-46DB-BA74-2CABB0D7730A}"/>
              </a:ext>
            </a:extLst>
          </p:cNvPr>
          <p:cNvSpPr>
            <a:spLocks noChangeShapeType="1"/>
          </p:cNvSpPr>
          <p:nvPr/>
        </p:nvSpPr>
        <p:spPr bwMode="auto">
          <a:xfrm flipV="1">
            <a:off x="3082788" y="3382755"/>
            <a:ext cx="0" cy="39446"/>
          </a:xfrm>
          <a:prstGeom prst="line">
            <a:avLst/>
          </a:prstGeom>
          <a:noFill/>
          <a:ln w="9525">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6" name="Line 61">
            <a:extLst>
              <a:ext uri="{FF2B5EF4-FFF2-40B4-BE49-F238E27FC236}">
                <a16:creationId xmlns:a16="http://schemas.microsoft.com/office/drawing/2014/main" id="{351F0075-0B52-476A-8E48-AC514CC082FE}"/>
              </a:ext>
            </a:extLst>
          </p:cNvPr>
          <p:cNvSpPr>
            <a:spLocks noChangeShapeType="1"/>
          </p:cNvSpPr>
          <p:nvPr/>
        </p:nvSpPr>
        <p:spPr bwMode="auto">
          <a:xfrm flipV="1">
            <a:off x="3082788" y="3303862"/>
            <a:ext cx="0" cy="39446"/>
          </a:xfrm>
          <a:prstGeom prst="line">
            <a:avLst/>
          </a:prstGeom>
          <a:noFill/>
          <a:ln w="9525">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7" name="Line 62">
            <a:extLst>
              <a:ext uri="{FF2B5EF4-FFF2-40B4-BE49-F238E27FC236}">
                <a16:creationId xmlns:a16="http://schemas.microsoft.com/office/drawing/2014/main" id="{847A7B04-966E-44B9-945A-E9BEFB4D6038}"/>
              </a:ext>
            </a:extLst>
          </p:cNvPr>
          <p:cNvSpPr>
            <a:spLocks noChangeShapeType="1"/>
          </p:cNvSpPr>
          <p:nvPr/>
        </p:nvSpPr>
        <p:spPr bwMode="auto">
          <a:xfrm flipV="1">
            <a:off x="3082788" y="3224969"/>
            <a:ext cx="0" cy="39446"/>
          </a:xfrm>
          <a:prstGeom prst="line">
            <a:avLst/>
          </a:prstGeom>
          <a:noFill/>
          <a:ln w="9525">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8" name="Line 63">
            <a:extLst>
              <a:ext uri="{FF2B5EF4-FFF2-40B4-BE49-F238E27FC236}">
                <a16:creationId xmlns:a16="http://schemas.microsoft.com/office/drawing/2014/main" id="{F7053EB8-B03B-490D-86D3-5CA2224567FF}"/>
              </a:ext>
            </a:extLst>
          </p:cNvPr>
          <p:cNvSpPr>
            <a:spLocks noChangeShapeType="1"/>
          </p:cNvSpPr>
          <p:nvPr/>
        </p:nvSpPr>
        <p:spPr bwMode="auto">
          <a:xfrm flipV="1">
            <a:off x="3082788" y="3144433"/>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29" name="Line 64">
            <a:extLst>
              <a:ext uri="{FF2B5EF4-FFF2-40B4-BE49-F238E27FC236}">
                <a16:creationId xmlns:a16="http://schemas.microsoft.com/office/drawing/2014/main" id="{6D8527F6-245A-4694-B53F-7004C219039A}"/>
              </a:ext>
            </a:extLst>
          </p:cNvPr>
          <p:cNvSpPr>
            <a:spLocks noChangeShapeType="1"/>
          </p:cNvSpPr>
          <p:nvPr/>
        </p:nvSpPr>
        <p:spPr bwMode="auto">
          <a:xfrm flipV="1">
            <a:off x="3082788" y="3065540"/>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0" name="Line 65">
            <a:extLst>
              <a:ext uri="{FF2B5EF4-FFF2-40B4-BE49-F238E27FC236}">
                <a16:creationId xmlns:a16="http://schemas.microsoft.com/office/drawing/2014/main" id="{C1DA1D7D-DB49-4B2F-A2CD-78D394638654}"/>
              </a:ext>
            </a:extLst>
          </p:cNvPr>
          <p:cNvSpPr>
            <a:spLocks noChangeShapeType="1"/>
          </p:cNvSpPr>
          <p:nvPr/>
        </p:nvSpPr>
        <p:spPr bwMode="auto">
          <a:xfrm flipV="1">
            <a:off x="3082788" y="2986647"/>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1" name="Line 66">
            <a:extLst>
              <a:ext uri="{FF2B5EF4-FFF2-40B4-BE49-F238E27FC236}">
                <a16:creationId xmlns:a16="http://schemas.microsoft.com/office/drawing/2014/main" id="{1369A245-6D2B-4502-A856-93EDF9B15721}"/>
              </a:ext>
            </a:extLst>
          </p:cNvPr>
          <p:cNvSpPr>
            <a:spLocks noChangeShapeType="1"/>
          </p:cNvSpPr>
          <p:nvPr/>
        </p:nvSpPr>
        <p:spPr bwMode="auto">
          <a:xfrm flipV="1">
            <a:off x="3082788" y="2906111"/>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2" name="Line 67">
            <a:extLst>
              <a:ext uri="{FF2B5EF4-FFF2-40B4-BE49-F238E27FC236}">
                <a16:creationId xmlns:a16="http://schemas.microsoft.com/office/drawing/2014/main" id="{FFEE4674-BF47-4D5B-9ECD-AF60CA38D4D6}"/>
              </a:ext>
            </a:extLst>
          </p:cNvPr>
          <p:cNvSpPr>
            <a:spLocks noChangeShapeType="1"/>
          </p:cNvSpPr>
          <p:nvPr/>
        </p:nvSpPr>
        <p:spPr bwMode="auto">
          <a:xfrm flipV="1">
            <a:off x="3082788" y="2827218"/>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3" name="Line 68">
            <a:extLst>
              <a:ext uri="{FF2B5EF4-FFF2-40B4-BE49-F238E27FC236}">
                <a16:creationId xmlns:a16="http://schemas.microsoft.com/office/drawing/2014/main" id="{E0988B73-16CF-4173-B94C-2E1548CC3BD5}"/>
              </a:ext>
            </a:extLst>
          </p:cNvPr>
          <p:cNvSpPr>
            <a:spLocks noChangeShapeType="1"/>
          </p:cNvSpPr>
          <p:nvPr/>
        </p:nvSpPr>
        <p:spPr bwMode="auto">
          <a:xfrm flipV="1">
            <a:off x="3082788" y="2748324"/>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4" name="Line 69">
            <a:extLst>
              <a:ext uri="{FF2B5EF4-FFF2-40B4-BE49-F238E27FC236}">
                <a16:creationId xmlns:a16="http://schemas.microsoft.com/office/drawing/2014/main" id="{93B8814B-E96D-442A-A38A-1C00AF1E2522}"/>
              </a:ext>
            </a:extLst>
          </p:cNvPr>
          <p:cNvSpPr>
            <a:spLocks noChangeShapeType="1"/>
          </p:cNvSpPr>
          <p:nvPr/>
        </p:nvSpPr>
        <p:spPr bwMode="auto">
          <a:xfrm flipV="1">
            <a:off x="3082788" y="2667788"/>
            <a:ext cx="0" cy="4109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5" name="Line 70">
            <a:extLst>
              <a:ext uri="{FF2B5EF4-FFF2-40B4-BE49-F238E27FC236}">
                <a16:creationId xmlns:a16="http://schemas.microsoft.com/office/drawing/2014/main" id="{65E3EDB3-D432-4BBB-B502-DBDB59FA2D79}"/>
              </a:ext>
            </a:extLst>
          </p:cNvPr>
          <p:cNvSpPr>
            <a:spLocks noChangeShapeType="1"/>
          </p:cNvSpPr>
          <p:nvPr/>
        </p:nvSpPr>
        <p:spPr bwMode="auto">
          <a:xfrm flipV="1">
            <a:off x="3082788" y="2588896"/>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6" name="Line 71">
            <a:extLst>
              <a:ext uri="{FF2B5EF4-FFF2-40B4-BE49-F238E27FC236}">
                <a16:creationId xmlns:a16="http://schemas.microsoft.com/office/drawing/2014/main" id="{43A7B72A-A4F9-4ED5-A9C8-6711C5A57B21}"/>
              </a:ext>
            </a:extLst>
          </p:cNvPr>
          <p:cNvSpPr>
            <a:spLocks noChangeShapeType="1"/>
          </p:cNvSpPr>
          <p:nvPr/>
        </p:nvSpPr>
        <p:spPr bwMode="auto">
          <a:xfrm flipV="1">
            <a:off x="3082788" y="2510003"/>
            <a:ext cx="0" cy="39446"/>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39" name="Rectangle 77">
            <a:extLst>
              <a:ext uri="{FF2B5EF4-FFF2-40B4-BE49-F238E27FC236}">
                <a16:creationId xmlns:a16="http://schemas.microsoft.com/office/drawing/2014/main" id="{15F85632-7D9A-4F55-86CF-87AC1AE814DD}"/>
              </a:ext>
            </a:extLst>
          </p:cNvPr>
          <p:cNvSpPr>
            <a:spLocks noChangeArrowheads="1"/>
          </p:cNvSpPr>
          <p:nvPr/>
        </p:nvSpPr>
        <p:spPr bwMode="auto">
          <a:xfrm>
            <a:off x="3114368" y="2928822"/>
            <a:ext cx="3061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i="0" u="none" strike="noStrike" kern="1200" cap="none" spc="0" normalizeH="0" baseline="0" noProof="0" dirty="0">
                <a:ln>
                  <a:noFill/>
                </a:ln>
                <a:solidFill>
                  <a:schemeClr val="accent1"/>
                </a:solidFill>
                <a:effectLst/>
                <a:uLnTx/>
                <a:uFillTx/>
                <a:latin typeface="Arial"/>
                <a:ea typeface="+mn-ea"/>
                <a:cs typeface="+mn-cs"/>
              </a:rPr>
              <a:t>57%</a:t>
            </a:r>
          </a:p>
        </p:txBody>
      </p:sp>
      <p:sp>
        <p:nvSpPr>
          <p:cNvPr id="1940" name="Rectangle 78">
            <a:extLst>
              <a:ext uri="{FF2B5EF4-FFF2-40B4-BE49-F238E27FC236}">
                <a16:creationId xmlns:a16="http://schemas.microsoft.com/office/drawing/2014/main" id="{770D9CA9-9926-45C1-B265-DC44D81DEC59}"/>
              </a:ext>
            </a:extLst>
          </p:cNvPr>
          <p:cNvSpPr>
            <a:spLocks noChangeArrowheads="1"/>
          </p:cNvSpPr>
          <p:nvPr/>
        </p:nvSpPr>
        <p:spPr bwMode="auto">
          <a:xfrm>
            <a:off x="2738353" y="3415326"/>
            <a:ext cx="3061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i="0" u="none" strike="noStrike" kern="1200" cap="none" spc="0" normalizeH="0" baseline="0" noProof="0" dirty="0">
                <a:ln>
                  <a:noFill/>
                </a:ln>
                <a:solidFill>
                  <a:schemeClr val="accent6"/>
                </a:solidFill>
                <a:effectLst/>
                <a:uLnTx/>
                <a:uFillTx/>
                <a:latin typeface="Arial"/>
                <a:ea typeface="+mn-ea"/>
                <a:cs typeface="+mn-cs"/>
              </a:rPr>
              <a:t>46%</a:t>
            </a:r>
          </a:p>
        </p:txBody>
      </p:sp>
      <p:sp>
        <p:nvSpPr>
          <p:cNvPr id="1941" name="Freeform 79">
            <a:extLst>
              <a:ext uri="{FF2B5EF4-FFF2-40B4-BE49-F238E27FC236}">
                <a16:creationId xmlns:a16="http://schemas.microsoft.com/office/drawing/2014/main" id="{230C08DE-24EE-434C-B75B-DB945A61F8CB}"/>
              </a:ext>
            </a:extLst>
          </p:cNvPr>
          <p:cNvSpPr>
            <a:spLocks/>
          </p:cNvSpPr>
          <p:nvPr/>
        </p:nvSpPr>
        <p:spPr bwMode="auto">
          <a:xfrm>
            <a:off x="1682734" y="2174708"/>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9"/>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2" name="Freeform 80">
            <a:extLst>
              <a:ext uri="{FF2B5EF4-FFF2-40B4-BE49-F238E27FC236}">
                <a16:creationId xmlns:a16="http://schemas.microsoft.com/office/drawing/2014/main" id="{DF9395DF-56F1-422E-9428-1CF1FE013836}"/>
              </a:ext>
            </a:extLst>
          </p:cNvPr>
          <p:cNvSpPr>
            <a:spLocks/>
          </p:cNvSpPr>
          <p:nvPr/>
        </p:nvSpPr>
        <p:spPr bwMode="auto">
          <a:xfrm>
            <a:off x="1682734" y="2174708"/>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9"/>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3" name="Freeform 81">
            <a:extLst>
              <a:ext uri="{FF2B5EF4-FFF2-40B4-BE49-F238E27FC236}">
                <a16:creationId xmlns:a16="http://schemas.microsoft.com/office/drawing/2014/main" id="{36EEADEA-4B46-4CA1-B4D3-07D670A0B900}"/>
              </a:ext>
            </a:extLst>
          </p:cNvPr>
          <p:cNvSpPr>
            <a:spLocks/>
          </p:cNvSpPr>
          <p:nvPr/>
        </p:nvSpPr>
        <p:spPr bwMode="auto">
          <a:xfrm>
            <a:off x="1682734" y="2174708"/>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9"/>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4" name="Freeform 82">
            <a:extLst>
              <a:ext uri="{FF2B5EF4-FFF2-40B4-BE49-F238E27FC236}">
                <a16:creationId xmlns:a16="http://schemas.microsoft.com/office/drawing/2014/main" id="{F0432167-ABE1-4743-8BA8-32958964719A}"/>
              </a:ext>
            </a:extLst>
          </p:cNvPr>
          <p:cNvSpPr>
            <a:spLocks/>
          </p:cNvSpPr>
          <p:nvPr/>
        </p:nvSpPr>
        <p:spPr bwMode="auto">
          <a:xfrm>
            <a:off x="1686243" y="2174708"/>
            <a:ext cx="37429"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7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9 h 30"/>
              <a:gd name="T36" fmla="*/ 11 w 32"/>
              <a:gd name="T37" fmla="*/ 30 h 30"/>
              <a:gd name="T38" fmla="*/ 17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7" y="0"/>
                </a:lnTo>
                <a:lnTo>
                  <a:pt x="11" y="0"/>
                </a:lnTo>
                <a:lnTo>
                  <a:pt x="8" y="3"/>
                </a:lnTo>
                <a:lnTo>
                  <a:pt x="3" y="6"/>
                </a:lnTo>
                <a:lnTo>
                  <a:pt x="3" y="6"/>
                </a:lnTo>
                <a:lnTo>
                  <a:pt x="2" y="10"/>
                </a:lnTo>
                <a:lnTo>
                  <a:pt x="0" y="15"/>
                </a:lnTo>
                <a:lnTo>
                  <a:pt x="2" y="19"/>
                </a:lnTo>
                <a:lnTo>
                  <a:pt x="3" y="24"/>
                </a:lnTo>
                <a:lnTo>
                  <a:pt x="3" y="24"/>
                </a:lnTo>
                <a:lnTo>
                  <a:pt x="8" y="29"/>
                </a:lnTo>
                <a:lnTo>
                  <a:pt x="11" y="30"/>
                </a:lnTo>
                <a:lnTo>
                  <a:pt x="17"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5" name="Freeform 83">
            <a:extLst>
              <a:ext uri="{FF2B5EF4-FFF2-40B4-BE49-F238E27FC236}">
                <a16:creationId xmlns:a16="http://schemas.microsoft.com/office/drawing/2014/main" id="{09E6A7BA-C23B-4BED-8FA3-7A633FAC5D7D}"/>
              </a:ext>
            </a:extLst>
          </p:cNvPr>
          <p:cNvSpPr>
            <a:spLocks/>
          </p:cNvSpPr>
          <p:nvPr/>
        </p:nvSpPr>
        <p:spPr bwMode="auto">
          <a:xfrm>
            <a:off x="1692091" y="2174708"/>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19" y="0"/>
                </a:lnTo>
                <a:lnTo>
                  <a:pt x="19" y="0"/>
                </a:lnTo>
                <a:lnTo>
                  <a:pt x="15" y="0"/>
                </a:lnTo>
                <a:lnTo>
                  <a:pt x="10" y="0"/>
                </a:lnTo>
                <a:lnTo>
                  <a:pt x="6" y="3"/>
                </a:lnTo>
                <a:lnTo>
                  <a:pt x="3" y="6"/>
                </a:lnTo>
                <a:lnTo>
                  <a:pt x="3" y="6"/>
                </a:lnTo>
                <a:lnTo>
                  <a:pt x="0" y="10"/>
                </a:lnTo>
                <a:lnTo>
                  <a:pt x="0" y="15"/>
                </a:lnTo>
                <a:lnTo>
                  <a:pt x="0" y="19"/>
                </a:lnTo>
                <a:lnTo>
                  <a:pt x="3" y="24"/>
                </a:lnTo>
                <a:lnTo>
                  <a:pt x="3" y="24"/>
                </a:lnTo>
                <a:lnTo>
                  <a:pt x="6" y="29"/>
                </a:lnTo>
                <a:lnTo>
                  <a:pt x="10" y="30"/>
                </a:lnTo>
                <a:lnTo>
                  <a:pt x="15" y="30"/>
                </a:lnTo>
                <a:lnTo>
                  <a:pt x="19" y="30"/>
                </a:lnTo>
                <a:lnTo>
                  <a:pt x="19"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6" name="Freeform 84">
            <a:extLst>
              <a:ext uri="{FF2B5EF4-FFF2-40B4-BE49-F238E27FC236}">
                <a16:creationId xmlns:a16="http://schemas.microsoft.com/office/drawing/2014/main" id="{EE4D0416-CC29-4095-AE1F-6A417986C43A}"/>
              </a:ext>
            </a:extLst>
          </p:cNvPr>
          <p:cNvSpPr>
            <a:spLocks/>
          </p:cNvSpPr>
          <p:nvPr/>
        </p:nvSpPr>
        <p:spPr bwMode="auto">
          <a:xfrm>
            <a:off x="1695600" y="2174708"/>
            <a:ext cx="36259" cy="49308"/>
          </a:xfrm>
          <a:custGeom>
            <a:avLst/>
            <a:gdLst>
              <a:gd name="T0" fmla="*/ 31 w 31"/>
              <a:gd name="T1" fmla="*/ 15 h 30"/>
              <a:gd name="T2" fmla="*/ 31 w 31"/>
              <a:gd name="T3" fmla="*/ 15 h 30"/>
              <a:gd name="T4" fmla="*/ 30 w 31"/>
              <a:gd name="T5" fmla="*/ 10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3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7 w 31"/>
              <a:gd name="T35" fmla="*/ 29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5" y="3"/>
                </a:lnTo>
                <a:lnTo>
                  <a:pt x="21" y="0"/>
                </a:lnTo>
                <a:lnTo>
                  <a:pt x="21" y="0"/>
                </a:lnTo>
                <a:lnTo>
                  <a:pt x="16" y="0"/>
                </a:lnTo>
                <a:lnTo>
                  <a:pt x="12" y="0"/>
                </a:lnTo>
                <a:lnTo>
                  <a:pt x="7" y="3"/>
                </a:lnTo>
                <a:lnTo>
                  <a:pt x="3" y="6"/>
                </a:lnTo>
                <a:lnTo>
                  <a:pt x="3" y="6"/>
                </a:lnTo>
                <a:lnTo>
                  <a:pt x="1" y="10"/>
                </a:lnTo>
                <a:lnTo>
                  <a:pt x="0" y="15"/>
                </a:lnTo>
                <a:lnTo>
                  <a:pt x="1" y="19"/>
                </a:lnTo>
                <a:lnTo>
                  <a:pt x="3" y="24"/>
                </a:lnTo>
                <a:lnTo>
                  <a:pt x="3" y="24"/>
                </a:lnTo>
                <a:lnTo>
                  <a:pt x="7" y="29"/>
                </a:lnTo>
                <a:lnTo>
                  <a:pt x="12" y="30"/>
                </a:lnTo>
                <a:lnTo>
                  <a:pt x="16" y="30"/>
                </a:lnTo>
                <a:lnTo>
                  <a:pt x="21" y="30"/>
                </a:lnTo>
                <a:lnTo>
                  <a:pt x="21" y="30"/>
                </a:lnTo>
                <a:lnTo>
                  <a:pt x="25"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7" name="Freeform 85">
            <a:extLst>
              <a:ext uri="{FF2B5EF4-FFF2-40B4-BE49-F238E27FC236}">
                <a16:creationId xmlns:a16="http://schemas.microsoft.com/office/drawing/2014/main" id="{D12DFDC0-D3C0-41FD-A40E-0CA1A2C3F07B}"/>
              </a:ext>
            </a:extLst>
          </p:cNvPr>
          <p:cNvSpPr>
            <a:spLocks/>
          </p:cNvSpPr>
          <p:nvPr/>
        </p:nvSpPr>
        <p:spPr bwMode="auto">
          <a:xfrm>
            <a:off x="1755252" y="2199362"/>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1"/>
                </a:lnTo>
                <a:lnTo>
                  <a:pt x="20" y="1"/>
                </a:lnTo>
                <a:lnTo>
                  <a:pt x="15" y="0"/>
                </a:lnTo>
                <a:lnTo>
                  <a:pt x="11" y="1"/>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8" name="Freeform 86">
            <a:extLst>
              <a:ext uri="{FF2B5EF4-FFF2-40B4-BE49-F238E27FC236}">
                <a16:creationId xmlns:a16="http://schemas.microsoft.com/office/drawing/2014/main" id="{4A27F214-88E1-4FC9-AC3F-C64ED3077EB6}"/>
              </a:ext>
            </a:extLst>
          </p:cNvPr>
          <p:cNvSpPr>
            <a:spLocks/>
          </p:cNvSpPr>
          <p:nvPr/>
        </p:nvSpPr>
        <p:spPr bwMode="auto">
          <a:xfrm>
            <a:off x="1755252" y="2199362"/>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1"/>
                </a:lnTo>
                <a:lnTo>
                  <a:pt x="20" y="1"/>
                </a:lnTo>
                <a:lnTo>
                  <a:pt x="15" y="0"/>
                </a:lnTo>
                <a:lnTo>
                  <a:pt x="11" y="1"/>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49" name="Freeform 87">
            <a:extLst>
              <a:ext uri="{FF2B5EF4-FFF2-40B4-BE49-F238E27FC236}">
                <a16:creationId xmlns:a16="http://schemas.microsoft.com/office/drawing/2014/main" id="{BE55DEFE-B9A1-482A-A682-CE164A26F59F}"/>
              </a:ext>
            </a:extLst>
          </p:cNvPr>
          <p:cNvSpPr>
            <a:spLocks/>
          </p:cNvSpPr>
          <p:nvPr/>
        </p:nvSpPr>
        <p:spPr bwMode="auto">
          <a:xfrm>
            <a:off x="1927188" y="2332494"/>
            <a:ext cx="36259" cy="50952"/>
          </a:xfrm>
          <a:custGeom>
            <a:avLst/>
            <a:gdLst>
              <a:gd name="T0" fmla="*/ 31 w 31"/>
              <a:gd name="T1" fmla="*/ 16 h 31"/>
              <a:gd name="T2" fmla="*/ 31 w 31"/>
              <a:gd name="T3" fmla="*/ 16 h 31"/>
              <a:gd name="T4" fmla="*/ 30 w 31"/>
              <a:gd name="T5" fmla="*/ 11 h 31"/>
              <a:gd name="T6" fmla="*/ 28 w 31"/>
              <a:gd name="T7" fmla="*/ 7 h 31"/>
              <a:gd name="T8" fmla="*/ 24 w 31"/>
              <a:gd name="T9" fmla="*/ 4 h 31"/>
              <a:gd name="T10" fmla="*/ 19 w 31"/>
              <a:gd name="T11" fmla="*/ 0 h 31"/>
              <a:gd name="T12" fmla="*/ 19 w 31"/>
              <a:gd name="T13" fmla="*/ 0 h 31"/>
              <a:gd name="T14" fmla="*/ 15 w 31"/>
              <a:gd name="T15" fmla="*/ 0 h 31"/>
              <a:gd name="T16" fmla="*/ 10 w 31"/>
              <a:gd name="T17" fmla="*/ 0 h 31"/>
              <a:gd name="T18" fmla="*/ 6 w 31"/>
              <a:gd name="T19" fmla="*/ 4 h 31"/>
              <a:gd name="T20" fmla="*/ 3 w 31"/>
              <a:gd name="T21" fmla="*/ 7 h 31"/>
              <a:gd name="T22" fmla="*/ 3 w 31"/>
              <a:gd name="T23" fmla="*/ 7 h 31"/>
              <a:gd name="T24" fmla="*/ 1 w 31"/>
              <a:gd name="T25" fmla="*/ 11 h 31"/>
              <a:gd name="T26" fmla="*/ 0 w 31"/>
              <a:gd name="T27" fmla="*/ 16 h 31"/>
              <a:gd name="T28" fmla="*/ 1 w 31"/>
              <a:gd name="T29" fmla="*/ 20 h 31"/>
              <a:gd name="T30" fmla="*/ 3 w 31"/>
              <a:gd name="T31" fmla="*/ 25 h 31"/>
              <a:gd name="T32" fmla="*/ 3 w 31"/>
              <a:gd name="T33" fmla="*/ 25 h 31"/>
              <a:gd name="T34" fmla="*/ 6 w 31"/>
              <a:gd name="T35" fmla="*/ 29 h 31"/>
              <a:gd name="T36" fmla="*/ 10 w 31"/>
              <a:gd name="T37" fmla="*/ 31 h 31"/>
              <a:gd name="T38" fmla="*/ 15 w 31"/>
              <a:gd name="T39" fmla="*/ 31 h 31"/>
              <a:gd name="T40" fmla="*/ 19 w 31"/>
              <a:gd name="T41" fmla="*/ 31 h 31"/>
              <a:gd name="T42" fmla="*/ 19 w 31"/>
              <a:gd name="T43" fmla="*/ 31 h 31"/>
              <a:gd name="T44" fmla="*/ 24 w 31"/>
              <a:gd name="T45" fmla="*/ 28 h 31"/>
              <a:gd name="T46" fmla="*/ 28 w 31"/>
              <a:gd name="T47" fmla="*/ 25 h 31"/>
              <a:gd name="T48" fmla="*/ 30 w 31"/>
              <a:gd name="T49" fmla="*/ 20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0" y="11"/>
                </a:lnTo>
                <a:lnTo>
                  <a:pt x="28" y="7"/>
                </a:lnTo>
                <a:lnTo>
                  <a:pt x="24" y="4"/>
                </a:lnTo>
                <a:lnTo>
                  <a:pt x="19" y="0"/>
                </a:lnTo>
                <a:lnTo>
                  <a:pt x="19" y="0"/>
                </a:lnTo>
                <a:lnTo>
                  <a:pt x="15" y="0"/>
                </a:lnTo>
                <a:lnTo>
                  <a:pt x="10" y="0"/>
                </a:lnTo>
                <a:lnTo>
                  <a:pt x="6" y="4"/>
                </a:lnTo>
                <a:lnTo>
                  <a:pt x="3" y="7"/>
                </a:lnTo>
                <a:lnTo>
                  <a:pt x="3" y="7"/>
                </a:lnTo>
                <a:lnTo>
                  <a:pt x="1" y="11"/>
                </a:lnTo>
                <a:lnTo>
                  <a:pt x="0" y="16"/>
                </a:lnTo>
                <a:lnTo>
                  <a:pt x="1" y="20"/>
                </a:lnTo>
                <a:lnTo>
                  <a:pt x="3" y="25"/>
                </a:lnTo>
                <a:lnTo>
                  <a:pt x="3" y="25"/>
                </a:lnTo>
                <a:lnTo>
                  <a:pt x="6" y="29"/>
                </a:lnTo>
                <a:lnTo>
                  <a:pt x="10" y="31"/>
                </a:lnTo>
                <a:lnTo>
                  <a:pt x="15" y="31"/>
                </a:lnTo>
                <a:lnTo>
                  <a:pt x="19" y="31"/>
                </a:lnTo>
                <a:lnTo>
                  <a:pt x="19" y="31"/>
                </a:lnTo>
                <a:lnTo>
                  <a:pt x="24" y="28"/>
                </a:lnTo>
                <a:lnTo>
                  <a:pt x="28" y="25"/>
                </a:lnTo>
                <a:lnTo>
                  <a:pt x="30" y="20"/>
                </a:lnTo>
                <a:lnTo>
                  <a:pt x="31" y="16"/>
                </a:lnTo>
              </a:path>
            </a:pathLst>
          </a:custGeom>
          <a:noFill/>
          <a:ln w="9525">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0" name="Freeform 88">
            <a:extLst>
              <a:ext uri="{FF2B5EF4-FFF2-40B4-BE49-F238E27FC236}">
                <a16:creationId xmlns:a16="http://schemas.microsoft.com/office/drawing/2014/main" id="{946C04F7-8468-4636-BA00-697C4D289176}"/>
              </a:ext>
            </a:extLst>
          </p:cNvPr>
          <p:cNvSpPr>
            <a:spLocks/>
          </p:cNvSpPr>
          <p:nvPr/>
        </p:nvSpPr>
        <p:spPr bwMode="auto">
          <a:xfrm>
            <a:off x="1980991" y="2390020"/>
            <a:ext cx="36259" cy="52596"/>
          </a:xfrm>
          <a:custGeom>
            <a:avLst/>
            <a:gdLst>
              <a:gd name="T0" fmla="*/ 31 w 31"/>
              <a:gd name="T1" fmla="*/ 15 h 32"/>
              <a:gd name="T2" fmla="*/ 31 w 31"/>
              <a:gd name="T3" fmla="*/ 15 h 32"/>
              <a:gd name="T4" fmla="*/ 31 w 31"/>
              <a:gd name="T5" fmla="*/ 11 h 32"/>
              <a:gd name="T6" fmla="*/ 28 w 31"/>
              <a:gd name="T7" fmla="*/ 6 h 32"/>
              <a:gd name="T8" fmla="*/ 25 w 31"/>
              <a:gd name="T9" fmla="*/ 3 h 32"/>
              <a:gd name="T10" fmla="*/ 20 w 31"/>
              <a:gd name="T11" fmla="*/ 2 h 32"/>
              <a:gd name="T12" fmla="*/ 20 w 31"/>
              <a:gd name="T13" fmla="*/ 2 h 32"/>
              <a:gd name="T14" fmla="*/ 15 w 31"/>
              <a:gd name="T15" fmla="*/ 0 h 32"/>
              <a:gd name="T16" fmla="*/ 11 w 31"/>
              <a:gd name="T17" fmla="*/ 2 h 32"/>
              <a:gd name="T18" fmla="*/ 6 w 31"/>
              <a:gd name="T19" fmla="*/ 3 h 32"/>
              <a:gd name="T20" fmla="*/ 3 w 31"/>
              <a:gd name="T21" fmla="*/ 6 h 32"/>
              <a:gd name="T22" fmla="*/ 3 w 31"/>
              <a:gd name="T23" fmla="*/ 6 h 32"/>
              <a:gd name="T24" fmla="*/ 0 w 31"/>
              <a:gd name="T25" fmla="*/ 11 h 32"/>
              <a:gd name="T26" fmla="*/ 0 w 31"/>
              <a:gd name="T27" fmla="*/ 15 h 32"/>
              <a:gd name="T28" fmla="*/ 0 w 31"/>
              <a:gd name="T29" fmla="*/ 20 h 32"/>
              <a:gd name="T30" fmla="*/ 3 w 31"/>
              <a:gd name="T31" fmla="*/ 24 h 32"/>
              <a:gd name="T32" fmla="*/ 3 w 31"/>
              <a:gd name="T33" fmla="*/ 24 h 32"/>
              <a:gd name="T34" fmla="*/ 6 w 31"/>
              <a:gd name="T35" fmla="*/ 29 h 32"/>
              <a:gd name="T36" fmla="*/ 11 w 31"/>
              <a:gd name="T37" fmla="*/ 30 h 32"/>
              <a:gd name="T38" fmla="*/ 15 w 31"/>
              <a:gd name="T39" fmla="*/ 32 h 32"/>
              <a:gd name="T40" fmla="*/ 20 w 31"/>
              <a:gd name="T41" fmla="*/ 30 h 32"/>
              <a:gd name="T42" fmla="*/ 20 w 31"/>
              <a:gd name="T43" fmla="*/ 30 h 32"/>
              <a:gd name="T44" fmla="*/ 25 w 31"/>
              <a:gd name="T45" fmla="*/ 29 h 32"/>
              <a:gd name="T46" fmla="*/ 28 w 31"/>
              <a:gd name="T47" fmla="*/ 24 h 32"/>
              <a:gd name="T48" fmla="*/ 31 w 31"/>
              <a:gd name="T49" fmla="*/ 20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1" y="11"/>
                </a:lnTo>
                <a:lnTo>
                  <a:pt x="28" y="6"/>
                </a:lnTo>
                <a:lnTo>
                  <a:pt x="25" y="3"/>
                </a:lnTo>
                <a:lnTo>
                  <a:pt x="20" y="2"/>
                </a:lnTo>
                <a:lnTo>
                  <a:pt x="20" y="2"/>
                </a:lnTo>
                <a:lnTo>
                  <a:pt x="15" y="0"/>
                </a:lnTo>
                <a:lnTo>
                  <a:pt x="11" y="2"/>
                </a:lnTo>
                <a:lnTo>
                  <a:pt x="6" y="3"/>
                </a:lnTo>
                <a:lnTo>
                  <a:pt x="3" y="6"/>
                </a:lnTo>
                <a:lnTo>
                  <a:pt x="3" y="6"/>
                </a:lnTo>
                <a:lnTo>
                  <a:pt x="0" y="11"/>
                </a:lnTo>
                <a:lnTo>
                  <a:pt x="0" y="15"/>
                </a:lnTo>
                <a:lnTo>
                  <a:pt x="0" y="20"/>
                </a:lnTo>
                <a:lnTo>
                  <a:pt x="3" y="24"/>
                </a:lnTo>
                <a:lnTo>
                  <a:pt x="3" y="24"/>
                </a:lnTo>
                <a:lnTo>
                  <a:pt x="6" y="29"/>
                </a:lnTo>
                <a:lnTo>
                  <a:pt x="11" y="30"/>
                </a:lnTo>
                <a:lnTo>
                  <a:pt x="15" y="32"/>
                </a:lnTo>
                <a:lnTo>
                  <a:pt x="20" y="30"/>
                </a:lnTo>
                <a:lnTo>
                  <a:pt x="20" y="30"/>
                </a:lnTo>
                <a:lnTo>
                  <a:pt x="25" y="29"/>
                </a:lnTo>
                <a:lnTo>
                  <a:pt x="28" y="24"/>
                </a:lnTo>
                <a:lnTo>
                  <a:pt x="31"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1" name="Freeform 89">
            <a:extLst>
              <a:ext uri="{FF2B5EF4-FFF2-40B4-BE49-F238E27FC236}">
                <a16:creationId xmlns:a16="http://schemas.microsoft.com/office/drawing/2014/main" id="{44EC0DE4-2F28-45D9-9E45-9524F8D85E21}"/>
              </a:ext>
            </a:extLst>
          </p:cNvPr>
          <p:cNvSpPr>
            <a:spLocks/>
          </p:cNvSpPr>
          <p:nvPr/>
        </p:nvSpPr>
        <p:spPr bwMode="auto">
          <a:xfrm>
            <a:off x="2107312" y="2500141"/>
            <a:ext cx="36259" cy="49308"/>
          </a:xfrm>
          <a:custGeom>
            <a:avLst/>
            <a:gdLst>
              <a:gd name="T0" fmla="*/ 31 w 31"/>
              <a:gd name="T1" fmla="*/ 15 h 30"/>
              <a:gd name="T2" fmla="*/ 31 w 31"/>
              <a:gd name="T3" fmla="*/ 15 h 30"/>
              <a:gd name="T4" fmla="*/ 30 w 31"/>
              <a:gd name="T5" fmla="*/ 10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1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7 w 31"/>
              <a:gd name="T35" fmla="*/ 27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5" y="3"/>
                </a:lnTo>
                <a:lnTo>
                  <a:pt x="21" y="0"/>
                </a:lnTo>
                <a:lnTo>
                  <a:pt x="21" y="0"/>
                </a:lnTo>
                <a:lnTo>
                  <a:pt x="16" y="0"/>
                </a:lnTo>
                <a:lnTo>
                  <a:pt x="12" y="0"/>
                </a:lnTo>
                <a:lnTo>
                  <a:pt x="7" y="1"/>
                </a:lnTo>
                <a:lnTo>
                  <a:pt x="3" y="6"/>
                </a:lnTo>
                <a:lnTo>
                  <a:pt x="3" y="6"/>
                </a:lnTo>
                <a:lnTo>
                  <a:pt x="1" y="10"/>
                </a:lnTo>
                <a:lnTo>
                  <a:pt x="0" y="15"/>
                </a:lnTo>
                <a:lnTo>
                  <a:pt x="1" y="19"/>
                </a:lnTo>
                <a:lnTo>
                  <a:pt x="3" y="24"/>
                </a:lnTo>
                <a:lnTo>
                  <a:pt x="3" y="24"/>
                </a:lnTo>
                <a:lnTo>
                  <a:pt x="7" y="27"/>
                </a:lnTo>
                <a:lnTo>
                  <a:pt x="12" y="30"/>
                </a:lnTo>
                <a:lnTo>
                  <a:pt x="16" y="30"/>
                </a:lnTo>
                <a:lnTo>
                  <a:pt x="21" y="30"/>
                </a:lnTo>
                <a:lnTo>
                  <a:pt x="21" y="30"/>
                </a:lnTo>
                <a:lnTo>
                  <a:pt x="25"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2" name="Freeform 90">
            <a:extLst>
              <a:ext uri="{FF2B5EF4-FFF2-40B4-BE49-F238E27FC236}">
                <a16:creationId xmlns:a16="http://schemas.microsoft.com/office/drawing/2014/main" id="{CA7D9DDC-2A65-4718-A218-DD5AB900C00E}"/>
              </a:ext>
            </a:extLst>
          </p:cNvPr>
          <p:cNvSpPr>
            <a:spLocks/>
          </p:cNvSpPr>
          <p:nvPr/>
        </p:nvSpPr>
        <p:spPr bwMode="auto">
          <a:xfrm>
            <a:off x="2323695" y="2695730"/>
            <a:ext cx="37429" cy="49308"/>
          </a:xfrm>
          <a:custGeom>
            <a:avLst/>
            <a:gdLst>
              <a:gd name="T0" fmla="*/ 32 w 32"/>
              <a:gd name="T1" fmla="*/ 15 h 30"/>
              <a:gd name="T2" fmla="*/ 32 w 32"/>
              <a:gd name="T3" fmla="*/ 15 h 30"/>
              <a:gd name="T4" fmla="*/ 31 w 32"/>
              <a:gd name="T5" fmla="*/ 11 h 30"/>
              <a:gd name="T6" fmla="*/ 29 w 32"/>
              <a:gd name="T7" fmla="*/ 6 h 30"/>
              <a:gd name="T8" fmla="*/ 26 w 32"/>
              <a:gd name="T9" fmla="*/ 3 h 30"/>
              <a:gd name="T10" fmla="*/ 22 w 32"/>
              <a:gd name="T11" fmla="*/ 0 h 30"/>
              <a:gd name="T12" fmla="*/ 22 w 32"/>
              <a:gd name="T13" fmla="*/ 0 h 30"/>
              <a:gd name="T14" fmla="*/ 17 w 32"/>
              <a:gd name="T15" fmla="*/ 0 h 30"/>
              <a:gd name="T16" fmla="*/ 11 w 32"/>
              <a:gd name="T17" fmla="*/ 0 h 30"/>
              <a:gd name="T18" fmla="*/ 8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8 w 32"/>
              <a:gd name="T35" fmla="*/ 29 h 30"/>
              <a:gd name="T36" fmla="*/ 11 w 32"/>
              <a:gd name="T37" fmla="*/ 30 h 30"/>
              <a:gd name="T38" fmla="*/ 17 w 32"/>
              <a:gd name="T39" fmla="*/ 30 h 30"/>
              <a:gd name="T40" fmla="*/ 22 w 32"/>
              <a:gd name="T41" fmla="*/ 30 h 30"/>
              <a:gd name="T42" fmla="*/ 22 w 32"/>
              <a:gd name="T43" fmla="*/ 30 h 30"/>
              <a:gd name="T44" fmla="*/ 26 w 32"/>
              <a:gd name="T45" fmla="*/ 27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6" y="3"/>
                </a:lnTo>
                <a:lnTo>
                  <a:pt x="22" y="0"/>
                </a:lnTo>
                <a:lnTo>
                  <a:pt x="22" y="0"/>
                </a:lnTo>
                <a:lnTo>
                  <a:pt x="17" y="0"/>
                </a:lnTo>
                <a:lnTo>
                  <a:pt x="11" y="0"/>
                </a:lnTo>
                <a:lnTo>
                  <a:pt x="8" y="3"/>
                </a:lnTo>
                <a:lnTo>
                  <a:pt x="3" y="6"/>
                </a:lnTo>
                <a:lnTo>
                  <a:pt x="3" y="6"/>
                </a:lnTo>
                <a:lnTo>
                  <a:pt x="2" y="11"/>
                </a:lnTo>
                <a:lnTo>
                  <a:pt x="0" y="15"/>
                </a:lnTo>
                <a:lnTo>
                  <a:pt x="2" y="20"/>
                </a:lnTo>
                <a:lnTo>
                  <a:pt x="3" y="24"/>
                </a:lnTo>
                <a:lnTo>
                  <a:pt x="3" y="24"/>
                </a:lnTo>
                <a:lnTo>
                  <a:pt x="8" y="29"/>
                </a:lnTo>
                <a:lnTo>
                  <a:pt x="11" y="30"/>
                </a:lnTo>
                <a:lnTo>
                  <a:pt x="17" y="30"/>
                </a:lnTo>
                <a:lnTo>
                  <a:pt x="22" y="30"/>
                </a:lnTo>
                <a:lnTo>
                  <a:pt x="22" y="30"/>
                </a:lnTo>
                <a:lnTo>
                  <a:pt x="26" y="27"/>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3" name="Freeform 91">
            <a:extLst>
              <a:ext uri="{FF2B5EF4-FFF2-40B4-BE49-F238E27FC236}">
                <a16:creationId xmlns:a16="http://schemas.microsoft.com/office/drawing/2014/main" id="{B6BF9B91-42FD-42B3-B93F-A1BA1112D39B}"/>
              </a:ext>
            </a:extLst>
          </p:cNvPr>
          <p:cNvSpPr>
            <a:spLocks/>
          </p:cNvSpPr>
          <p:nvPr/>
        </p:nvSpPr>
        <p:spPr bwMode="auto">
          <a:xfrm>
            <a:off x="2329542" y="2695730"/>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20" y="0"/>
                </a:lnTo>
                <a:lnTo>
                  <a:pt x="20" y="0"/>
                </a:lnTo>
                <a:lnTo>
                  <a:pt x="15" y="0"/>
                </a:lnTo>
                <a:lnTo>
                  <a:pt x="11" y="0"/>
                </a:lnTo>
                <a:lnTo>
                  <a:pt x="6" y="3"/>
                </a:lnTo>
                <a:lnTo>
                  <a:pt x="3" y="6"/>
                </a:lnTo>
                <a:lnTo>
                  <a:pt x="3" y="6"/>
                </a:lnTo>
                <a:lnTo>
                  <a:pt x="0" y="11"/>
                </a:lnTo>
                <a:lnTo>
                  <a:pt x="0" y="15"/>
                </a:lnTo>
                <a:lnTo>
                  <a:pt x="0" y="20"/>
                </a:lnTo>
                <a:lnTo>
                  <a:pt x="3" y="24"/>
                </a:lnTo>
                <a:lnTo>
                  <a:pt x="3" y="24"/>
                </a:lnTo>
                <a:lnTo>
                  <a:pt x="6" y="29"/>
                </a:lnTo>
                <a:lnTo>
                  <a:pt x="11" y="30"/>
                </a:lnTo>
                <a:lnTo>
                  <a:pt x="15" y="30"/>
                </a:lnTo>
                <a:lnTo>
                  <a:pt x="20" y="30"/>
                </a:lnTo>
                <a:lnTo>
                  <a:pt x="20"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4" name="Freeform 92">
            <a:extLst>
              <a:ext uri="{FF2B5EF4-FFF2-40B4-BE49-F238E27FC236}">
                <a16:creationId xmlns:a16="http://schemas.microsoft.com/office/drawing/2014/main" id="{F08BE0D1-1E33-49E8-99E3-A77E0CC09EC5}"/>
              </a:ext>
            </a:extLst>
          </p:cNvPr>
          <p:cNvSpPr>
            <a:spLocks/>
          </p:cNvSpPr>
          <p:nvPr/>
        </p:nvSpPr>
        <p:spPr bwMode="auto">
          <a:xfrm>
            <a:off x="2388025" y="2733532"/>
            <a:ext cx="37429" cy="50952"/>
          </a:xfrm>
          <a:custGeom>
            <a:avLst/>
            <a:gdLst>
              <a:gd name="T0" fmla="*/ 32 w 32"/>
              <a:gd name="T1" fmla="*/ 16 h 31"/>
              <a:gd name="T2" fmla="*/ 32 w 32"/>
              <a:gd name="T3" fmla="*/ 16 h 31"/>
              <a:gd name="T4" fmla="*/ 30 w 32"/>
              <a:gd name="T5" fmla="*/ 10 h 31"/>
              <a:gd name="T6" fmla="*/ 29 w 32"/>
              <a:gd name="T7" fmla="*/ 7 h 31"/>
              <a:gd name="T8" fmla="*/ 26 w 32"/>
              <a:gd name="T9" fmla="*/ 3 h 31"/>
              <a:gd name="T10" fmla="*/ 21 w 32"/>
              <a:gd name="T11" fmla="*/ 1 h 31"/>
              <a:gd name="T12" fmla="*/ 21 w 32"/>
              <a:gd name="T13" fmla="*/ 1 h 31"/>
              <a:gd name="T14" fmla="*/ 15 w 32"/>
              <a:gd name="T15" fmla="*/ 0 h 31"/>
              <a:gd name="T16" fmla="*/ 10 w 32"/>
              <a:gd name="T17" fmla="*/ 1 h 31"/>
              <a:gd name="T18" fmla="*/ 7 w 32"/>
              <a:gd name="T19" fmla="*/ 3 h 31"/>
              <a:gd name="T20" fmla="*/ 3 w 32"/>
              <a:gd name="T21" fmla="*/ 7 h 31"/>
              <a:gd name="T22" fmla="*/ 3 w 32"/>
              <a:gd name="T23" fmla="*/ 7 h 31"/>
              <a:gd name="T24" fmla="*/ 1 w 32"/>
              <a:gd name="T25" fmla="*/ 10 h 31"/>
              <a:gd name="T26" fmla="*/ 0 w 32"/>
              <a:gd name="T27" fmla="*/ 16 h 31"/>
              <a:gd name="T28" fmla="*/ 1 w 32"/>
              <a:gd name="T29" fmla="*/ 21 h 31"/>
              <a:gd name="T30" fmla="*/ 3 w 32"/>
              <a:gd name="T31" fmla="*/ 25 h 31"/>
              <a:gd name="T32" fmla="*/ 3 w 32"/>
              <a:gd name="T33" fmla="*/ 25 h 31"/>
              <a:gd name="T34" fmla="*/ 7 w 32"/>
              <a:gd name="T35" fmla="*/ 28 h 31"/>
              <a:gd name="T36" fmla="*/ 10 w 32"/>
              <a:gd name="T37" fmla="*/ 30 h 31"/>
              <a:gd name="T38" fmla="*/ 15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0"/>
                </a:lnTo>
                <a:lnTo>
                  <a:pt x="29" y="7"/>
                </a:lnTo>
                <a:lnTo>
                  <a:pt x="26" y="3"/>
                </a:lnTo>
                <a:lnTo>
                  <a:pt x="21" y="1"/>
                </a:lnTo>
                <a:lnTo>
                  <a:pt x="21" y="1"/>
                </a:lnTo>
                <a:lnTo>
                  <a:pt x="15" y="0"/>
                </a:lnTo>
                <a:lnTo>
                  <a:pt x="10" y="1"/>
                </a:lnTo>
                <a:lnTo>
                  <a:pt x="7" y="3"/>
                </a:lnTo>
                <a:lnTo>
                  <a:pt x="3" y="7"/>
                </a:lnTo>
                <a:lnTo>
                  <a:pt x="3" y="7"/>
                </a:lnTo>
                <a:lnTo>
                  <a:pt x="1" y="10"/>
                </a:lnTo>
                <a:lnTo>
                  <a:pt x="0" y="16"/>
                </a:lnTo>
                <a:lnTo>
                  <a:pt x="1" y="21"/>
                </a:lnTo>
                <a:lnTo>
                  <a:pt x="3" y="25"/>
                </a:lnTo>
                <a:lnTo>
                  <a:pt x="3" y="25"/>
                </a:lnTo>
                <a:lnTo>
                  <a:pt x="7" y="28"/>
                </a:lnTo>
                <a:lnTo>
                  <a:pt x="10" y="30"/>
                </a:lnTo>
                <a:lnTo>
                  <a:pt x="15"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5" name="Freeform 93">
            <a:extLst>
              <a:ext uri="{FF2B5EF4-FFF2-40B4-BE49-F238E27FC236}">
                <a16:creationId xmlns:a16="http://schemas.microsoft.com/office/drawing/2014/main" id="{78D17C3B-F97D-4ACE-9AA6-11D0F9AAD43D}"/>
              </a:ext>
            </a:extLst>
          </p:cNvPr>
          <p:cNvSpPr>
            <a:spLocks/>
          </p:cNvSpPr>
          <p:nvPr/>
        </p:nvSpPr>
        <p:spPr bwMode="auto">
          <a:xfrm>
            <a:off x="2433641" y="2802563"/>
            <a:ext cx="35089" cy="52596"/>
          </a:xfrm>
          <a:custGeom>
            <a:avLst/>
            <a:gdLst>
              <a:gd name="T0" fmla="*/ 30 w 30"/>
              <a:gd name="T1" fmla="*/ 17 h 32"/>
              <a:gd name="T2" fmla="*/ 30 w 30"/>
              <a:gd name="T3" fmla="*/ 17 h 32"/>
              <a:gd name="T4" fmla="*/ 30 w 30"/>
              <a:gd name="T5" fmla="*/ 12 h 32"/>
              <a:gd name="T6" fmla="*/ 27 w 30"/>
              <a:gd name="T7" fmla="*/ 7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7 h 32"/>
              <a:gd name="T22" fmla="*/ 3 w 30"/>
              <a:gd name="T23" fmla="*/ 7 h 32"/>
              <a:gd name="T24" fmla="*/ 0 w 30"/>
              <a:gd name="T25" fmla="*/ 12 h 32"/>
              <a:gd name="T26" fmla="*/ 0 w 30"/>
              <a:gd name="T27" fmla="*/ 17 h 32"/>
              <a:gd name="T28" fmla="*/ 0 w 30"/>
              <a:gd name="T29" fmla="*/ 21 h 32"/>
              <a:gd name="T30" fmla="*/ 3 w 30"/>
              <a:gd name="T31" fmla="*/ 26 h 32"/>
              <a:gd name="T32" fmla="*/ 3 w 30"/>
              <a:gd name="T33" fmla="*/ 26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2"/>
                </a:lnTo>
                <a:lnTo>
                  <a:pt x="27" y="7"/>
                </a:lnTo>
                <a:lnTo>
                  <a:pt x="24" y="3"/>
                </a:lnTo>
                <a:lnTo>
                  <a:pt x="20" y="1"/>
                </a:lnTo>
                <a:lnTo>
                  <a:pt x="20" y="1"/>
                </a:lnTo>
                <a:lnTo>
                  <a:pt x="15" y="0"/>
                </a:lnTo>
                <a:lnTo>
                  <a:pt x="11" y="1"/>
                </a:lnTo>
                <a:lnTo>
                  <a:pt x="6" y="3"/>
                </a:lnTo>
                <a:lnTo>
                  <a:pt x="3" y="7"/>
                </a:lnTo>
                <a:lnTo>
                  <a:pt x="3" y="7"/>
                </a:lnTo>
                <a:lnTo>
                  <a:pt x="0" y="12"/>
                </a:lnTo>
                <a:lnTo>
                  <a:pt x="0" y="17"/>
                </a:lnTo>
                <a:lnTo>
                  <a:pt x="0" y="21"/>
                </a:lnTo>
                <a:lnTo>
                  <a:pt x="3" y="26"/>
                </a:lnTo>
                <a:lnTo>
                  <a:pt x="3" y="26"/>
                </a:lnTo>
                <a:lnTo>
                  <a:pt x="6" y="29"/>
                </a:lnTo>
                <a:lnTo>
                  <a:pt x="11" y="30"/>
                </a:lnTo>
                <a:lnTo>
                  <a:pt x="15" y="32"/>
                </a:lnTo>
                <a:lnTo>
                  <a:pt x="20" y="30"/>
                </a:lnTo>
                <a:lnTo>
                  <a:pt x="20"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6" name="Freeform 94">
            <a:extLst>
              <a:ext uri="{FF2B5EF4-FFF2-40B4-BE49-F238E27FC236}">
                <a16:creationId xmlns:a16="http://schemas.microsoft.com/office/drawing/2014/main" id="{07A06507-9702-43B5-A2B2-7D5EA7030910}"/>
              </a:ext>
            </a:extLst>
          </p:cNvPr>
          <p:cNvSpPr>
            <a:spLocks/>
          </p:cNvSpPr>
          <p:nvPr/>
        </p:nvSpPr>
        <p:spPr bwMode="auto">
          <a:xfrm>
            <a:off x="2457033" y="2822288"/>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1"/>
                </a:lnTo>
                <a:lnTo>
                  <a:pt x="19" y="1"/>
                </a:lnTo>
                <a:lnTo>
                  <a:pt x="15" y="0"/>
                </a:lnTo>
                <a:lnTo>
                  <a:pt x="10" y="1"/>
                </a:lnTo>
                <a:lnTo>
                  <a:pt x="6" y="3"/>
                </a:lnTo>
                <a:lnTo>
                  <a:pt x="3" y="6"/>
                </a:lnTo>
                <a:lnTo>
                  <a:pt x="3" y="6"/>
                </a:lnTo>
                <a:lnTo>
                  <a:pt x="0" y="11"/>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7" name="Freeform 95">
            <a:extLst>
              <a:ext uri="{FF2B5EF4-FFF2-40B4-BE49-F238E27FC236}">
                <a16:creationId xmlns:a16="http://schemas.microsoft.com/office/drawing/2014/main" id="{79B731CA-0207-40DD-A2E7-F7D46994E342}"/>
              </a:ext>
            </a:extLst>
          </p:cNvPr>
          <p:cNvSpPr>
            <a:spLocks/>
          </p:cNvSpPr>
          <p:nvPr/>
        </p:nvSpPr>
        <p:spPr bwMode="auto">
          <a:xfrm>
            <a:off x="2492122" y="2874883"/>
            <a:ext cx="37429" cy="49308"/>
          </a:xfrm>
          <a:custGeom>
            <a:avLst/>
            <a:gdLst>
              <a:gd name="T0" fmla="*/ 32 w 32"/>
              <a:gd name="T1" fmla="*/ 15 h 30"/>
              <a:gd name="T2" fmla="*/ 32 w 32"/>
              <a:gd name="T3" fmla="*/ 15 h 30"/>
              <a:gd name="T4" fmla="*/ 30 w 32"/>
              <a:gd name="T5" fmla="*/ 10 h 30"/>
              <a:gd name="T6" fmla="*/ 29 w 32"/>
              <a:gd name="T7" fmla="*/ 6 h 30"/>
              <a:gd name="T8" fmla="*/ 24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1 w 32"/>
              <a:gd name="T25" fmla="*/ 10 h 30"/>
              <a:gd name="T26" fmla="*/ 0 w 32"/>
              <a:gd name="T27" fmla="*/ 15 h 30"/>
              <a:gd name="T28" fmla="*/ 1 w 32"/>
              <a:gd name="T29" fmla="*/ 19 h 30"/>
              <a:gd name="T30" fmla="*/ 3 w 32"/>
              <a:gd name="T31" fmla="*/ 24 h 30"/>
              <a:gd name="T32" fmla="*/ 3 w 32"/>
              <a:gd name="T33" fmla="*/ 24 h 30"/>
              <a:gd name="T34" fmla="*/ 6 w 32"/>
              <a:gd name="T35" fmla="*/ 27 h 30"/>
              <a:gd name="T36" fmla="*/ 11 w 32"/>
              <a:gd name="T37" fmla="*/ 30 h 30"/>
              <a:gd name="T38" fmla="*/ 15 w 32"/>
              <a:gd name="T39" fmla="*/ 30 h 30"/>
              <a:gd name="T40" fmla="*/ 21 w 32"/>
              <a:gd name="T41" fmla="*/ 30 h 30"/>
              <a:gd name="T42" fmla="*/ 21 w 32"/>
              <a:gd name="T43" fmla="*/ 30 h 30"/>
              <a:gd name="T44" fmla="*/ 24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4" y="3"/>
                </a:lnTo>
                <a:lnTo>
                  <a:pt x="21" y="0"/>
                </a:lnTo>
                <a:lnTo>
                  <a:pt x="21" y="0"/>
                </a:lnTo>
                <a:lnTo>
                  <a:pt x="15" y="0"/>
                </a:lnTo>
                <a:lnTo>
                  <a:pt x="11" y="0"/>
                </a:lnTo>
                <a:lnTo>
                  <a:pt x="6" y="3"/>
                </a:lnTo>
                <a:lnTo>
                  <a:pt x="3" y="6"/>
                </a:lnTo>
                <a:lnTo>
                  <a:pt x="3" y="6"/>
                </a:lnTo>
                <a:lnTo>
                  <a:pt x="1" y="10"/>
                </a:lnTo>
                <a:lnTo>
                  <a:pt x="0" y="15"/>
                </a:lnTo>
                <a:lnTo>
                  <a:pt x="1" y="19"/>
                </a:lnTo>
                <a:lnTo>
                  <a:pt x="3" y="24"/>
                </a:lnTo>
                <a:lnTo>
                  <a:pt x="3" y="24"/>
                </a:lnTo>
                <a:lnTo>
                  <a:pt x="6" y="27"/>
                </a:lnTo>
                <a:lnTo>
                  <a:pt x="11" y="30"/>
                </a:lnTo>
                <a:lnTo>
                  <a:pt x="15" y="30"/>
                </a:lnTo>
                <a:lnTo>
                  <a:pt x="21" y="30"/>
                </a:lnTo>
                <a:lnTo>
                  <a:pt x="21" y="30"/>
                </a:lnTo>
                <a:lnTo>
                  <a:pt x="24"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8" name="Freeform 96">
            <a:extLst>
              <a:ext uri="{FF2B5EF4-FFF2-40B4-BE49-F238E27FC236}">
                <a16:creationId xmlns:a16="http://schemas.microsoft.com/office/drawing/2014/main" id="{6A7F096C-FC3B-4062-AB76-E60CB12B61C8}"/>
              </a:ext>
            </a:extLst>
          </p:cNvPr>
          <p:cNvSpPr>
            <a:spLocks/>
          </p:cNvSpPr>
          <p:nvPr/>
        </p:nvSpPr>
        <p:spPr bwMode="auto">
          <a:xfrm>
            <a:off x="2569318" y="2957062"/>
            <a:ext cx="36259" cy="49308"/>
          </a:xfrm>
          <a:custGeom>
            <a:avLst/>
            <a:gdLst>
              <a:gd name="T0" fmla="*/ 31 w 31"/>
              <a:gd name="T1" fmla="*/ 15 h 30"/>
              <a:gd name="T2" fmla="*/ 31 w 31"/>
              <a:gd name="T3" fmla="*/ 15 h 30"/>
              <a:gd name="T4" fmla="*/ 31 w 31"/>
              <a:gd name="T5" fmla="*/ 10 h 30"/>
              <a:gd name="T6" fmla="*/ 28 w 31"/>
              <a:gd name="T7" fmla="*/ 6 h 30"/>
              <a:gd name="T8" fmla="*/ 25 w 31"/>
              <a:gd name="T9" fmla="*/ 3 h 30"/>
              <a:gd name="T10" fmla="*/ 20 w 31"/>
              <a:gd name="T11" fmla="*/ 0 h 30"/>
              <a:gd name="T12" fmla="*/ 20 w 31"/>
              <a:gd name="T13" fmla="*/ 0 h 30"/>
              <a:gd name="T14" fmla="*/ 16 w 31"/>
              <a:gd name="T15" fmla="*/ 0 h 30"/>
              <a:gd name="T16" fmla="*/ 11 w 31"/>
              <a:gd name="T17" fmla="*/ 0 h 30"/>
              <a:gd name="T18" fmla="*/ 6 w 31"/>
              <a:gd name="T19" fmla="*/ 3 h 30"/>
              <a:gd name="T20" fmla="*/ 3 w 31"/>
              <a:gd name="T21" fmla="*/ 6 h 30"/>
              <a:gd name="T22" fmla="*/ 3 w 31"/>
              <a:gd name="T23" fmla="*/ 6 h 30"/>
              <a:gd name="T24" fmla="*/ 0 w 31"/>
              <a:gd name="T25" fmla="*/ 10 h 30"/>
              <a:gd name="T26" fmla="*/ 0 w 31"/>
              <a:gd name="T27" fmla="*/ 15 h 30"/>
              <a:gd name="T28" fmla="*/ 0 w 31"/>
              <a:gd name="T29" fmla="*/ 19 h 30"/>
              <a:gd name="T30" fmla="*/ 3 w 31"/>
              <a:gd name="T31" fmla="*/ 24 h 30"/>
              <a:gd name="T32" fmla="*/ 3 w 31"/>
              <a:gd name="T33" fmla="*/ 24 h 30"/>
              <a:gd name="T34" fmla="*/ 6 w 31"/>
              <a:gd name="T35" fmla="*/ 28 h 30"/>
              <a:gd name="T36" fmla="*/ 11 w 31"/>
              <a:gd name="T37" fmla="*/ 30 h 30"/>
              <a:gd name="T38" fmla="*/ 16 w 31"/>
              <a:gd name="T39" fmla="*/ 30 h 30"/>
              <a:gd name="T40" fmla="*/ 20 w 31"/>
              <a:gd name="T41" fmla="*/ 30 h 30"/>
              <a:gd name="T42" fmla="*/ 20 w 31"/>
              <a:gd name="T43" fmla="*/ 30 h 30"/>
              <a:gd name="T44" fmla="*/ 25 w 31"/>
              <a:gd name="T45" fmla="*/ 27 h 30"/>
              <a:gd name="T46" fmla="*/ 28 w 31"/>
              <a:gd name="T47" fmla="*/ 24 h 30"/>
              <a:gd name="T48" fmla="*/ 31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0"/>
                </a:lnTo>
                <a:lnTo>
                  <a:pt x="28" y="6"/>
                </a:lnTo>
                <a:lnTo>
                  <a:pt x="25" y="3"/>
                </a:lnTo>
                <a:lnTo>
                  <a:pt x="20" y="0"/>
                </a:lnTo>
                <a:lnTo>
                  <a:pt x="20" y="0"/>
                </a:lnTo>
                <a:lnTo>
                  <a:pt x="16" y="0"/>
                </a:lnTo>
                <a:lnTo>
                  <a:pt x="11" y="0"/>
                </a:lnTo>
                <a:lnTo>
                  <a:pt x="6" y="3"/>
                </a:lnTo>
                <a:lnTo>
                  <a:pt x="3" y="6"/>
                </a:lnTo>
                <a:lnTo>
                  <a:pt x="3" y="6"/>
                </a:lnTo>
                <a:lnTo>
                  <a:pt x="0" y="10"/>
                </a:lnTo>
                <a:lnTo>
                  <a:pt x="0" y="15"/>
                </a:lnTo>
                <a:lnTo>
                  <a:pt x="0" y="19"/>
                </a:lnTo>
                <a:lnTo>
                  <a:pt x="3" y="24"/>
                </a:lnTo>
                <a:lnTo>
                  <a:pt x="3" y="24"/>
                </a:lnTo>
                <a:lnTo>
                  <a:pt x="6" y="28"/>
                </a:lnTo>
                <a:lnTo>
                  <a:pt x="11" y="30"/>
                </a:lnTo>
                <a:lnTo>
                  <a:pt x="16" y="30"/>
                </a:lnTo>
                <a:lnTo>
                  <a:pt x="20" y="30"/>
                </a:lnTo>
                <a:lnTo>
                  <a:pt x="20" y="30"/>
                </a:lnTo>
                <a:lnTo>
                  <a:pt x="25" y="27"/>
                </a:lnTo>
                <a:lnTo>
                  <a:pt x="28" y="24"/>
                </a:lnTo>
                <a:lnTo>
                  <a:pt x="31"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59" name="Freeform 97">
            <a:extLst>
              <a:ext uri="{FF2B5EF4-FFF2-40B4-BE49-F238E27FC236}">
                <a16:creationId xmlns:a16="http://schemas.microsoft.com/office/drawing/2014/main" id="{6D52A51F-4C21-43C7-9A45-B79C108D3130}"/>
              </a:ext>
            </a:extLst>
          </p:cNvPr>
          <p:cNvSpPr>
            <a:spLocks/>
          </p:cNvSpPr>
          <p:nvPr/>
        </p:nvSpPr>
        <p:spPr bwMode="auto">
          <a:xfrm>
            <a:off x="2627800" y="3006370"/>
            <a:ext cx="36259" cy="50952"/>
          </a:xfrm>
          <a:custGeom>
            <a:avLst/>
            <a:gdLst>
              <a:gd name="T0" fmla="*/ 31 w 31"/>
              <a:gd name="T1" fmla="*/ 16 h 31"/>
              <a:gd name="T2" fmla="*/ 31 w 31"/>
              <a:gd name="T3" fmla="*/ 16 h 31"/>
              <a:gd name="T4" fmla="*/ 31 w 31"/>
              <a:gd name="T5" fmla="*/ 10 h 31"/>
              <a:gd name="T6" fmla="*/ 29 w 31"/>
              <a:gd name="T7" fmla="*/ 7 h 31"/>
              <a:gd name="T8" fmla="*/ 24 w 31"/>
              <a:gd name="T9" fmla="*/ 3 h 31"/>
              <a:gd name="T10" fmla="*/ 20 w 31"/>
              <a:gd name="T11" fmla="*/ 1 h 31"/>
              <a:gd name="T12" fmla="*/ 20 w 31"/>
              <a:gd name="T13" fmla="*/ 1 h 31"/>
              <a:gd name="T14" fmla="*/ 15 w 31"/>
              <a:gd name="T15" fmla="*/ 0 h 31"/>
              <a:gd name="T16" fmla="*/ 11 w 31"/>
              <a:gd name="T17" fmla="*/ 1 h 31"/>
              <a:gd name="T18" fmla="*/ 6 w 31"/>
              <a:gd name="T19" fmla="*/ 3 h 31"/>
              <a:gd name="T20" fmla="*/ 3 w 31"/>
              <a:gd name="T21" fmla="*/ 7 h 31"/>
              <a:gd name="T22" fmla="*/ 3 w 31"/>
              <a:gd name="T23" fmla="*/ 7 h 31"/>
              <a:gd name="T24" fmla="*/ 0 w 31"/>
              <a:gd name="T25" fmla="*/ 12 h 31"/>
              <a:gd name="T26" fmla="*/ 0 w 31"/>
              <a:gd name="T27" fmla="*/ 16 h 31"/>
              <a:gd name="T28" fmla="*/ 0 w 31"/>
              <a:gd name="T29" fmla="*/ 21 h 31"/>
              <a:gd name="T30" fmla="*/ 3 w 31"/>
              <a:gd name="T31" fmla="*/ 25 h 31"/>
              <a:gd name="T32" fmla="*/ 3 w 31"/>
              <a:gd name="T33" fmla="*/ 25 h 31"/>
              <a:gd name="T34" fmla="*/ 6 w 31"/>
              <a:gd name="T35" fmla="*/ 28 h 31"/>
              <a:gd name="T36" fmla="*/ 11 w 31"/>
              <a:gd name="T37" fmla="*/ 30 h 31"/>
              <a:gd name="T38" fmla="*/ 15 w 31"/>
              <a:gd name="T39" fmla="*/ 31 h 31"/>
              <a:gd name="T40" fmla="*/ 20 w 31"/>
              <a:gd name="T41" fmla="*/ 30 h 31"/>
              <a:gd name="T42" fmla="*/ 20 w 31"/>
              <a:gd name="T43" fmla="*/ 30 h 31"/>
              <a:gd name="T44" fmla="*/ 24 w 31"/>
              <a:gd name="T45" fmla="*/ 28 h 31"/>
              <a:gd name="T46" fmla="*/ 29 w 31"/>
              <a:gd name="T47" fmla="*/ 25 h 31"/>
              <a:gd name="T48" fmla="*/ 31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1" y="10"/>
                </a:lnTo>
                <a:lnTo>
                  <a:pt x="29" y="7"/>
                </a:lnTo>
                <a:lnTo>
                  <a:pt x="24" y="3"/>
                </a:lnTo>
                <a:lnTo>
                  <a:pt x="20" y="1"/>
                </a:lnTo>
                <a:lnTo>
                  <a:pt x="20" y="1"/>
                </a:lnTo>
                <a:lnTo>
                  <a:pt x="15" y="0"/>
                </a:lnTo>
                <a:lnTo>
                  <a:pt x="11" y="1"/>
                </a:lnTo>
                <a:lnTo>
                  <a:pt x="6" y="3"/>
                </a:lnTo>
                <a:lnTo>
                  <a:pt x="3" y="7"/>
                </a:lnTo>
                <a:lnTo>
                  <a:pt x="3" y="7"/>
                </a:lnTo>
                <a:lnTo>
                  <a:pt x="0" y="12"/>
                </a:lnTo>
                <a:lnTo>
                  <a:pt x="0" y="16"/>
                </a:lnTo>
                <a:lnTo>
                  <a:pt x="0" y="21"/>
                </a:lnTo>
                <a:lnTo>
                  <a:pt x="3" y="25"/>
                </a:lnTo>
                <a:lnTo>
                  <a:pt x="3" y="25"/>
                </a:lnTo>
                <a:lnTo>
                  <a:pt x="6" y="28"/>
                </a:lnTo>
                <a:lnTo>
                  <a:pt x="11" y="30"/>
                </a:lnTo>
                <a:lnTo>
                  <a:pt x="15" y="31"/>
                </a:lnTo>
                <a:lnTo>
                  <a:pt x="20" y="30"/>
                </a:lnTo>
                <a:lnTo>
                  <a:pt x="20" y="30"/>
                </a:lnTo>
                <a:lnTo>
                  <a:pt x="24" y="28"/>
                </a:lnTo>
                <a:lnTo>
                  <a:pt x="29" y="25"/>
                </a:lnTo>
                <a:lnTo>
                  <a:pt x="31"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0" name="Freeform 98">
            <a:extLst>
              <a:ext uri="{FF2B5EF4-FFF2-40B4-BE49-F238E27FC236}">
                <a16:creationId xmlns:a16="http://schemas.microsoft.com/office/drawing/2014/main" id="{A51C6261-6662-4C59-A9AC-34515D812F08}"/>
              </a:ext>
            </a:extLst>
          </p:cNvPr>
          <p:cNvSpPr>
            <a:spLocks/>
          </p:cNvSpPr>
          <p:nvPr/>
        </p:nvSpPr>
        <p:spPr bwMode="auto">
          <a:xfrm>
            <a:off x="2941262" y="3241405"/>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1" name="Freeform 99">
            <a:extLst>
              <a:ext uri="{FF2B5EF4-FFF2-40B4-BE49-F238E27FC236}">
                <a16:creationId xmlns:a16="http://schemas.microsoft.com/office/drawing/2014/main" id="{4C4BA026-B4BB-48EE-B11B-9187D8B1B60D}"/>
              </a:ext>
            </a:extLst>
          </p:cNvPr>
          <p:cNvSpPr>
            <a:spLocks/>
          </p:cNvSpPr>
          <p:nvPr/>
        </p:nvSpPr>
        <p:spPr bwMode="auto">
          <a:xfrm>
            <a:off x="3045360" y="3323586"/>
            <a:ext cx="35089" cy="52596"/>
          </a:xfrm>
          <a:custGeom>
            <a:avLst/>
            <a:gdLst>
              <a:gd name="T0" fmla="*/ 30 w 30"/>
              <a:gd name="T1" fmla="*/ 17 h 32"/>
              <a:gd name="T2" fmla="*/ 30 w 30"/>
              <a:gd name="T3" fmla="*/ 17 h 32"/>
              <a:gd name="T4" fmla="*/ 30 w 30"/>
              <a:gd name="T5" fmla="*/ 12 h 32"/>
              <a:gd name="T6" fmla="*/ 27 w 30"/>
              <a:gd name="T7" fmla="*/ 8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8 h 32"/>
              <a:gd name="T22" fmla="*/ 3 w 30"/>
              <a:gd name="T23" fmla="*/ 8 h 32"/>
              <a:gd name="T24" fmla="*/ 0 w 30"/>
              <a:gd name="T25" fmla="*/ 12 h 32"/>
              <a:gd name="T26" fmla="*/ 0 w 30"/>
              <a:gd name="T27" fmla="*/ 17 h 32"/>
              <a:gd name="T28" fmla="*/ 0 w 30"/>
              <a:gd name="T29" fmla="*/ 21 h 32"/>
              <a:gd name="T30" fmla="*/ 3 w 30"/>
              <a:gd name="T31" fmla="*/ 26 h 32"/>
              <a:gd name="T32" fmla="*/ 3 w 30"/>
              <a:gd name="T33" fmla="*/ 26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2"/>
                </a:lnTo>
                <a:lnTo>
                  <a:pt x="27" y="8"/>
                </a:lnTo>
                <a:lnTo>
                  <a:pt x="24" y="3"/>
                </a:lnTo>
                <a:lnTo>
                  <a:pt x="19" y="2"/>
                </a:lnTo>
                <a:lnTo>
                  <a:pt x="19" y="2"/>
                </a:lnTo>
                <a:lnTo>
                  <a:pt x="15" y="0"/>
                </a:lnTo>
                <a:lnTo>
                  <a:pt x="10" y="2"/>
                </a:lnTo>
                <a:lnTo>
                  <a:pt x="6" y="3"/>
                </a:lnTo>
                <a:lnTo>
                  <a:pt x="3" y="8"/>
                </a:lnTo>
                <a:lnTo>
                  <a:pt x="3" y="8"/>
                </a:lnTo>
                <a:lnTo>
                  <a:pt x="0" y="12"/>
                </a:lnTo>
                <a:lnTo>
                  <a:pt x="0" y="17"/>
                </a:lnTo>
                <a:lnTo>
                  <a:pt x="0" y="21"/>
                </a:lnTo>
                <a:lnTo>
                  <a:pt x="3" y="26"/>
                </a:lnTo>
                <a:lnTo>
                  <a:pt x="3" y="26"/>
                </a:lnTo>
                <a:lnTo>
                  <a:pt x="6" y="29"/>
                </a:lnTo>
                <a:lnTo>
                  <a:pt x="10" y="30"/>
                </a:lnTo>
                <a:lnTo>
                  <a:pt x="15" y="32"/>
                </a:lnTo>
                <a:lnTo>
                  <a:pt x="19" y="30"/>
                </a:lnTo>
                <a:lnTo>
                  <a:pt x="19"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2" name="Freeform 100">
            <a:extLst>
              <a:ext uri="{FF2B5EF4-FFF2-40B4-BE49-F238E27FC236}">
                <a16:creationId xmlns:a16="http://schemas.microsoft.com/office/drawing/2014/main" id="{68EEFC20-D8B0-412A-8B8B-CA296584C160}"/>
              </a:ext>
            </a:extLst>
          </p:cNvPr>
          <p:cNvSpPr>
            <a:spLocks/>
          </p:cNvSpPr>
          <p:nvPr/>
        </p:nvSpPr>
        <p:spPr bwMode="auto">
          <a:xfrm>
            <a:off x="3143609" y="3412340"/>
            <a:ext cx="36259" cy="52596"/>
          </a:xfrm>
          <a:custGeom>
            <a:avLst/>
            <a:gdLst>
              <a:gd name="T0" fmla="*/ 31 w 31"/>
              <a:gd name="T1" fmla="*/ 17 h 32"/>
              <a:gd name="T2" fmla="*/ 31 w 31"/>
              <a:gd name="T3" fmla="*/ 17 h 32"/>
              <a:gd name="T4" fmla="*/ 31 w 31"/>
              <a:gd name="T5" fmla="*/ 11 h 32"/>
              <a:gd name="T6" fmla="*/ 28 w 31"/>
              <a:gd name="T7" fmla="*/ 8 h 32"/>
              <a:gd name="T8" fmla="*/ 25 w 31"/>
              <a:gd name="T9" fmla="*/ 3 h 32"/>
              <a:gd name="T10" fmla="*/ 20 w 31"/>
              <a:gd name="T11" fmla="*/ 2 h 32"/>
              <a:gd name="T12" fmla="*/ 20 w 31"/>
              <a:gd name="T13" fmla="*/ 2 h 32"/>
              <a:gd name="T14" fmla="*/ 16 w 31"/>
              <a:gd name="T15" fmla="*/ 0 h 32"/>
              <a:gd name="T16" fmla="*/ 11 w 31"/>
              <a:gd name="T17" fmla="*/ 2 h 32"/>
              <a:gd name="T18" fmla="*/ 7 w 31"/>
              <a:gd name="T19" fmla="*/ 3 h 32"/>
              <a:gd name="T20" fmla="*/ 3 w 31"/>
              <a:gd name="T21" fmla="*/ 8 h 32"/>
              <a:gd name="T22" fmla="*/ 3 w 31"/>
              <a:gd name="T23" fmla="*/ 8 h 32"/>
              <a:gd name="T24" fmla="*/ 0 w 31"/>
              <a:gd name="T25" fmla="*/ 11 h 32"/>
              <a:gd name="T26" fmla="*/ 0 w 31"/>
              <a:gd name="T27" fmla="*/ 17 h 32"/>
              <a:gd name="T28" fmla="*/ 0 w 31"/>
              <a:gd name="T29" fmla="*/ 22 h 32"/>
              <a:gd name="T30" fmla="*/ 3 w 31"/>
              <a:gd name="T31" fmla="*/ 26 h 32"/>
              <a:gd name="T32" fmla="*/ 3 w 31"/>
              <a:gd name="T33" fmla="*/ 26 h 32"/>
              <a:gd name="T34" fmla="*/ 7 w 31"/>
              <a:gd name="T35" fmla="*/ 29 h 32"/>
              <a:gd name="T36" fmla="*/ 11 w 31"/>
              <a:gd name="T37" fmla="*/ 31 h 32"/>
              <a:gd name="T38" fmla="*/ 16 w 31"/>
              <a:gd name="T39" fmla="*/ 32 h 32"/>
              <a:gd name="T40" fmla="*/ 20 w 31"/>
              <a:gd name="T41" fmla="*/ 31 h 32"/>
              <a:gd name="T42" fmla="*/ 20 w 31"/>
              <a:gd name="T43" fmla="*/ 31 h 32"/>
              <a:gd name="T44" fmla="*/ 25 w 31"/>
              <a:gd name="T45" fmla="*/ 29 h 32"/>
              <a:gd name="T46" fmla="*/ 28 w 31"/>
              <a:gd name="T47" fmla="*/ 26 h 32"/>
              <a:gd name="T48" fmla="*/ 31 w 31"/>
              <a:gd name="T49" fmla="*/ 22 h 32"/>
              <a:gd name="T50" fmla="*/ 31 w 31"/>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7"/>
                </a:moveTo>
                <a:lnTo>
                  <a:pt x="31" y="17"/>
                </a:lnTo>
                <a:lnTo>
                  <a:pt x="31" y="11"/>
                </a:lnTo>
                <a:lnTo>
                  <a:pt x="28" y="8"/>
                </a:lnTo>
                <a:lnTo>
                  <a:pt x="25" y="3"/>
                </a:lnTo>
                <a:lnTo>
                  <a:pt x="20" y="2"/>
                </a:lnTo>
                <a:lnTo>
                  <a:pt x="20" y="2"/>
                </a:lnTo>
                <a:lnTo>
                  <a:pt x="16" y="0"/>
                </a:lnTo>
                <a:lnTo>
                  <a:pt x="11" y="2"/>
                </a:lnTo>
                <a:lnTo>
                  <a:pt x="7" y="3"/>
                </a:lnTo>
                <a:lnTo>
                  <a:pt x="3" y="8"/>
                </a:lnTo>
                <a:lnTo>
                  <a:pt x="3" y="8"/>
                </a:lnTo>
                <a:lnTo>
                  <a:pt x="0" y="11"/>
                </a:lnTo>
                <a:lnTo>
                  <a:pt x="0" y="17"/>
                </a:lnTo>
                <a:lnTo>
                  <a:pt x="0" y="22"/>
                </a:lnTo>
                <a:lnTo>
                  <a:pt x="3" y="26"/>
                </a:lnTo>
                <a:lnTo>
                  <a:pt x="3" y="26"/>
                </a:lnTo>
                <a:lnTo>
                  <a:pt x="7" y="29"/>
                </a:lnTo>
                <a:lnTo>
                  <a:pt x="11" y="31"/>
                </a:lnTo>
                <a:lnTo>
                  <a:pt x="16" y="32"/>
                </a:lnTo>
                <a:lnTo>
                  <a:pt x="20" y="31"/>
                </a:lnTo>
                <a:lnTo>
                  <a:pt x="20" y="31"/>
                </a:lnTo>
                <a:lnTo>
                  <a:pt x="25" y="29"/>
                </a:lnTo>
                <a:lnTo>
                  <a:pt x="28" y="26"/>
                </a:lnTo>
                <a:lnTo>
                  <a:pt x="31" y="22"/>
                </a:lnTo>
                <a:lnTo>
                  <a:pt x="31"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3" name="Freeform 101">
            <a:extLst>
              <a:ext uri="{FF2B5EF4-FFF2-40B4-BE49-F238E27FC236}">
                <a16:creationId xmlns:a16="http://schemas.microsoft.com/office/drawing/2014/main" id="{82B05923-0A31-487A-9E23-8715F564DC55}"/>
              </a:ext>
            </a:extLst>
          </p:cNvPr>
          <p:cNvSpPr>
            <a:spLocks/>
          </p:cNvSpPr>
          <p:nvPr/>
        </p:nvSpPr>
        <p:spPr bwMode="auto">
          <a:xfrm>
            <a:off x="3147118" y="3420558"/>
            <a:ext cx="37429" cy="49308"/>
          </a:xfrm>
          <a:custGeom>
            <a:avLst/>
            <a:gdLst>
              <a:gd name="T0" fmla="*/ 32 w 32"/>
              <a:gd name="T1" fmla="*/ 15 h 30"/>
              <a:gd name="T2" fmla="*/ 32 w 32"/>
              <a:gd name="T3" fmla="*/ 15 h 30"/>
              <a:gd name="T4" fmla="*/ 31 w 32"/>
              <a:gd name="T5" fmla="*/ 11 h 30"/>
              <a:gd name="T6" fmla="*/ 29 w 32"/>
              <a:gd name="T7" fmla="*/ 6 h 30"/>
              <a:gd name="T8" fmla="*/ 26 w 32"/>
              <a:gd name="T9" fmla="*/ 3 h 30"/>
              <a:gd name="T10" fmla="*/ 22 w 32"/>
              <a:gd name="T11" fmla="*/ 0 h 30"/>
              <a:gd name="T12" fmla="*/ 22 w 32"/>
              <a:gd name="T13" fmla="*/ 0 h 30"/>
              <a:gd name="T14" fmla="*/ 17 w 32"/>
              <a:gd name="T15" fmla="*/ 0 h 30"/>
              <a:gd name="T16" fmla="*/ 13 w 32"/>
              <a:gd name="T17" fmla="*/ 0 h 30"/>
              <a:gd name="T18" fmla="*/ 8 w 32"/>
              <a:gd name="T19" fmla="*/ 3 h 30"/>
              <a:gd name="T20" fmla="*/ 4 w 32"/>
              <a:gd name="T21" fmla="*/ 6 h 30"/>
              <a:gd name="T22" fmla="*/ 4 w 32"/>
              <a:gd name="T23" fmla="*/ 6 h 30"/>
              <a:gd name="T24" fmla="*/ 2 w 32"/>
              <a:gd name="T25" fmla="*/ 11 h 30"/>
              <a:gd name="T26" fmla="*/ 0 w 32"/>
              <a:gd name="T27" fmla="*/ 15 h 30"/>
              <a:gd name="T28" fmla="*/ 2 w 32"/>
              <a:gd name="T29" fmla="*/ 20 h 30"/>
              <a:gd name="T30" fmla="*/ 4 w 32"/>
              <a:gd name="T31" fmla="*/ 24 h 30"/>
              <a:gd name="T32" fmla="*/ 4 w 32"/>
              <a:gd name="T33" fmla="*/ 24 h 30"/>
              <a:gd name="T34" fmla="*/ 8 w 32"/>
              <a:gd name="T35" fmla="*/ 27 h 30"/>
              <a:gd name="T36" fmla="*/ 13 w 32"/>
              <a:gd name="T37" fmla="*/ 30 h 30"/>
              <a:gd name="T38" fmla="*/ 17 w 32"/>
              <a:gd name="T39" fmla="*/ 30 h 30"/>
              <a:gd name="T40" fmla="*/ 22 w 32"/>
              <a:gd name="T41" fmla="*/ 30 h 30"/>
              <a:gd name="T42" fmla="*/ 22 w 32"/>
              <a:gd name="T43" fmla="*/ 30 h 30"/>
              <a:gd name="T44" fmla="*/ 26 w 32"/>
              <a:gd name="T45" fmla="*/ 27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6" y="3"/>
                </a:lnTo>
                <a:lnTo>
                  <a:pt x="22" y="0"/>
                </a:lnTo>
                <a:lnTo>
                  <a:pt x="22" y="0"/>
                </a:lnTo>
                <a:lnTo>
                  <a:pt x="17" y="0"/>
                </a:lnTo>
                <a:lnTo>
                  <a:pt x="13" y="0"/>
                </a:lnTo>
                <a:lnTo>
                  <a:pt x="8" y="3"/>
                </a:lnTo>
                <a:lnTo>
                  <a:pt x="4" y="6"/>
                </a:lnTo>
                <a:lnTo>
                  <a:pt x="4" y="6"/>
                </a:lnTo>
                <a:lnTo>
                  <a:pt x="2" y="11"/>
                </a:lnTo>
                <a:lnTo>
                  <a:pt x="0" y="15"/>
                </a:lnTo>
                <a:lnTo>
                  <a:pt x="2" y="20"/>
                </a:lnTo>
                <a:lnTo>
                  <a:pt x="4" y="24"/>
                </a:lnTo>
                <a:lnTo>
                  <a:pt x="4" y="24"/>
                </a:lnTo>
                <a:lnTo>
                  <a:pt x="8" y="27"/>
                </a:lnTo>
                <a:lnTo>
                  <a:pt x="13" y="30"/>
                </a:lnTo>
                <a:lnTo>
                  <a:pt x="17" y="30"/>
                </a:lnTo>
                <a:lnTo>
                  <a:pt x="22" y="30"/>
                </a:lnTo>
                <a:lnTo>
                  <a:pt x="22" y="30"/>
                </a:lnTo>
                <a:lnTo>
                  <a:pt x="26" y="27"/>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4" name="Freeform 102">
            <a:extLst>
              <a:ext uri="{FF2B5EF4-FFF2-40B4-BE49-F238E27FC236}">
                <a16:creationId xmlns:a16="http://schemas.microsoft.com/office/drawing/2014/main" id="{40540115-2916-4281-9A59-A0C0854C2365}"/>
              </a:ext>
            </a:extLst>
          </p:cNvPr>
          <p:cNvSpPr>
            <a:spLocks/>
          </p:cNvSpPr>
          <p:nvPr/>
        </p:nvSpPr>
        <p:spPr bwMode="auto">
          <a:xfrm>
            <a:off x="3225484" y="3514243"/>
            <a:ext cx="37429" cy="52596"/>
          </a:xfrm>
          <a:custGeom>
            <a:avLst/>
            <a:gdLst>
              <a:gd name="T0" fmla="*/ 32 w 32"/>
              <a:gd name="T1" fmla="*/ 17 h 32"/>
              <a:gd name="T2" fmla="*/ 32 w 32"/>
              <a:gd name="T3" fmla="*/ 17 h 32"/>
              <a:gd name="T4" fmla="*/ 30 w 32"/>
              <a:gd name="T5" fmla="*/ 11 h 32"/>
              <a:gd name="T6" fmla="*/ 29 w 32"/>
              <a:gd name="T7" fmla="*/ 8 h 32"/>
              <a:gd name="T8" fmla="*/ 24 w 32"/>
              <a:gd name="T9" fmla="*/ 3 h 32"/>
              <a:gd name="T10" fmla="*/ 20 w 32"/>
              <a:gd name="T11" fmla="*/ 2 h 32"/>
              <a:gd name="T12" fmla="*/ 20 w 32"/>
              <a:gd name="T13" fmla="*/ 2 h 32"/>
              <a:gd name="T14" fmla="*/ 15 w 32"/>
              <a:gd name="T15" fmla="*/ 0 h 32"/>
              <a:gd name="T16" fmla="*/ 11 w 32"/>
              <a:gd name="T17" fmla="*/ 2 h 32"/>
              <a:gd name="T18" fmla="*/ 6 w 32"/>
              <a:gd name="T19" fmla="*/ 3 h 32"/>
              <a:gd name="T20" fmla="*/ 3 w 32"/>
              <a:gd name="T21" fmla="*/ 8 h 32"/>
              <a:gd name="T22" fmla="*/ 3 w 32"/>
              <a:gd name="T23" fmla="*/ 8 h 32"/>
              <a:gd name="T24" fmla="*/ 1 w 32"/>
              <a:gd name="T25" fmla="*/ 11 h 32"/>
              <a:gd name="T26" fmla="*/ 0 w 32"/>
              <a:gd name="T27" fmla="*/ 17 h 32"/>
              <a:gd name="T28" fmla="*/ 1 w 32"/>
              <a:gd name="T29" fmla="*/ 21 h 32"/>
              <a:gd name="T30" fmla="*/ 3 w 32"/>
              <a:gd name="T31" fmla="*/ 26 h 32"/>
              <a:gd name="T32" fmla="*/ 3 w 32"/>
              <a:gd name="T33" fmla="*/ 26 h 32"/>
              <a:gd name="T34" fmla="*/ 6 w 32"/>
              <a:gd name="T35" fmla="*/ 29 h 32"/>
              <a:gd name="T36" fmla="*/ 11 w 32"/>
              <a:gd name="T37" fmla="*/ 31 h 32"/>
              <a:gd name="T38" fmla="*/ 15 w 32"/>
              <a:gd name="T39" fmla="*/ 32 h 32"/>
              <a:gd name="T40" fmla="*/ 20 w 32"/>
              <a:gd name="T41" fmla="*/ 31 h 32"/>
              <a:gd name="T42" fmla="*/ 20 w 32"/>
              <a:gd name="T43" fmla="*/ 31 h 32"/>
              <a:gd name="T44" fmla="*/ 24 w 32"/>
              <a:gd name="T45" fmla="*/ 29 h 32"/>
              <a:gd name="T46" fmla="*/ 29 w 32"/>
              <a:gd name="T47" fmla="*/ 26 h 32"/>
              <a:gd name="T48" fmla="*/ 30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0" y="11"/>
                </a:lnTo>
                <a:lnTo>
                  <a:pt x="29" y="8"/>
                </a:lnTo>
                <a:lnTo>
                  <a:pt x="24" y="3"/>
                </a:lnTo>
                <a:lnTo>
                  <a:pt x="20" y="2"/>
                </a:lnTo>
                <a:lnTo>
                  <a:pt x="20" y="2"/>
                </a:lnTo>
                <a:lnTo>
                  <a:pt x="15" y="0"/>
                </a:lnTo>
                <a:lnTo>
                  <a:pt x="11" y="2"/>
                </a:lnTo>
                <a:lnTo>
                  <a:pt x="6" y="3"/>
                </a:lnTo>
                <a:lnTo>
                  <a:pt x="3" y="8"/>
                </a:lnTo>
                <a:lnTo>
                  <a:pt x="3" y="8"/>
                </a:lnTo>
                <a:lnTo>
                  <a:pt x="1" y="11"/>
                </a:lnTo>
                <a:lnTo>
                  <a:pt x="0" y="17"/>
                </a:lnTo>
                <a:lnTo>
                  <a:pt x="1" y="21"/>
                </a:lnTo>
                <a:lnTo>
                  <a:pt x="3" y="26"/>
                </a:lnTo>
                <a:lnTo>
                  <a:pt x="3" y="26"/>
                </a:lnTo>
                <a:lnTo>
                  <a:pt x="6" y="29"/>
                </a:lnTo>
                <a:lnTo>
                  <a:pt x="11" y="31"/>
                </a:lnTo>
                <a:lnTo>
                  <a:pt x="15" y="32"/>
                </a:lnTo>
                <a:lnTo>
                  <a:pt x="20" y="31"/>
                </a:lnTo>
                <a:lnTo>
                  <a:pt x="20" y="31"/>
                </a:lnTo>
                <a:lnTo>
                  <a:pt x="24" y="29"/>
                </a:lnTo>
                <a:lnTo>
                  <a:pt x="29" y="26"/>
                </a:lnTo>
                <a:lnTo>
                  <a:pt x="30"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5" name="Freeform 103">
            <a:extLst>
              <a:ext uri="{FF2B5EF4-FFF2-40B4-BE49-F238E27FC236}">
                <a16:creationId xmlns:a16="http://schemas.microsoft.com/office/drawing/2014/main" id="{77A55F21-BBCA-4FF4-A8F8-11F4CFACEEEE}"/>
              </a:ext>
            </a:extLst>
          </p:cNvPr>
          <p:cNvSpPr>
            <a:spLocks/>
          </p:cNvSpPr>
          <p:nvPr/>
        </p:nvSpPr>
        <p:spPr bwMode="auto">
          <a:xfrm>
            <a:off x="3239519" y="3522461"/>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7"/>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6" name="Freeform 104">
            <a:extLst>
              <a:ext uri="{FF2B5EF4-FFF2-40B4-BE49-F238E27FC236}">
                <a16:creationId xmlns:a16="http://schemas.microsoft.com/office/drawing/2014/main" id="{A84B1744-9CB1-499C-AE53-F7B37707C64D}"/>
              </a:ext>
            </a:extLst>
          </p:cNvPr>
          <p:cNvSpPr>
            <a:spLocks/>
          </p:cNvSpPr>
          <p:nvPr/>
        </p:nvSpPr>
        <p:spPr bwMode="auto">
          <a:xfrm>
            <a:off x="3257063" y="3542185"/>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1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20" y="0"/>
                </a:lnTo>
                <a:lnTo>
                  <a:pt x="20" y="0"/>
                </a:lnTo>
                <a:lnTo>
                  <a:pt x="15" y="0"/>
                </a:lnTo>
                <a:lnTo>
                  <a:pt x="11" y="0"/>
                </a:lnTo>
                <a:lnTo>
                  <a:pt x="6" y="1"/>
                </a:lnTo>
                <a:lnTo>
                  <a:pt x="3" y="6"/>
                </a:lnTo>
                <a:lnTo>
                  <a:pt x="3" y="6"/>
                </a:lnTo>
                <a:lnTo>
                  <a:pt x="0" y="11"/>
                </a:lnTo>
                <a:lnTo>
                  <a:pt x="0" y="15"/>
                </a:lnTo>
                <a:lnTo>
                  <a:pt x="0" y="20"/>
                </a:lnTo>
                <a:lnTo>
                  <a:pt x="3" y="24"/>
                </a:lnTo>
                <a:lnTo>
                  <a:pt x="3" y="24"/>
                </a:lnTo>
                <a:lnTo>
                  <a:pt x="6" y="27"/>
                </a:lnTo>
                <a:lnTo>
                  <a:pt x="11" y="30"/>
                </a:lnTo>
                <a:lnTo>
                  <a:pt x="15" y="30"/>
                </a:lnTo>
                <a:lnTo>
                  <a:pt x="20" y="30"/>
                </a:lnTo>
                <a:lnTo>
                  <a:pt x="20"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7" name="Freeform 105">
            <a:extLst>
              <a:ext uri="{FF2B5EF4-FFF2-40B4-BE49-F238E27FC236}">
                <a16:creationId xmlns:a16="http://schemas.microsoft.com/office/drawing/2014/main" id="{13D2EF5B-AAAB-4121-B324-3D56BE82D581}"/>
              </a:ext>
            </a:extLst>
          </p:cNvPr>
          <p:cNvSpPr>
            <a:spLocks/>
          </p:cNvSpPr>
          <p:nvPr/>
        </p:nvSpPr>
        <p:spPr bwMode="auto">
          <a:xfrm>
            <a:off x="3302679" y="3566838"/>
            <a:ext cx="36259" cy="49308"/>
          </a:xfrm>
          <a:custGeom>
            <a:avLst/>
            <a:gdLst>
              <a:gd name="T0" fmla="*/ 31 w 31"/>
              <a:gd name="T1" fmla="*/ 15 h 30"/>
              <a:gd name="T2" fmla="*/ 31 w 31"/>
              <a:gd name="T3" fmla="*/ 15 h 30"/>
              <a:gd name="T4" fmla="*/ 31 w 31"/>
              <a:gd name="T5" fmla="*/ 11 h 30"/>
              <a:gd name="T6" fmla="*/ 28 w 31"/>
              <a:gd name="T7" fmla="*/ 6 h 30"/>
              <a:gd name="T8" fmla="*/ 25 w 31"/>
              <a:gd name="T9" fmla="*/ 3 h 30"/>
              <a:gd name="T10" fmla="*/ 20 w 31"/>
              <a:gd name="T11" fmla="*/ 0 h 30"/>
              <a:gd name="T12" fmla="*/ 20 w 31"/>
              <a:gd name="T13" fmla="*/ 0 h 30"/>
              <a:gd name="T14" fmla="*/ 16 w 31"/>
              <a:gd name="T15" fmla="*/ 0 h 30"/>
              <a:gd name="T16" fmla="*/ 11 w 31"/>
              <a:gd name="T17" fmla="*/ 0 h 30"/>
              <a:gd name="T18" fmla="*/ 6 w 31"/>
              <a:gd name="T19" fmla="*/ 3 h 30"/>
              <a:gd name="T20" fmla="*/ 3 w 31"/>
              <a:gd name="T21" fmla="*/ 6 h 30"/>
              <a:gd name="T22" fmla="*/ 3 w 31"/>
              <a:gd name="T23" fmla="*/ 6 h 30"/>
              <a:gd name="T24" fmla="*/ 0 w 31"/>
              <a:gd name="T25" fmla="*/ 11 h 30"/>
              <a:gd name="T26" fmla="*/ 0 w 31"/>
              <a:gd name="T27" fmla="*/ 15 h 30"/>
              <a:gd name="T28" fmla="*/ 0 w 31"/>
              <a:gd name="T29" fmla="*/ 20 h 30"/>
              <a:gd name="T30" fmla="*/ 3 w 31"/>
              <a:gd name="T31" fmla="*/ 24 h 30"/>
              <a:gd name="T32" fmla="*/ 3 w 31"/>
              <a:gd name="T33" fmla="*/ 24 h 30"/>
              <a:gd name="T34" fmla="*/ 6 w 31"/>
              <a:gd name="T35" fmla="*/ 27 h 30"/>
              <a:gd name="T36" fmla="*/ 11 w 31"/>
              <a:gd name="T37" fmla="*/ 30 h 30"/>
              <a:gd name="T38" fmla="*/ 16 w 31"/>
              <a:gd name="T39" fmla="*/ 30 h 30"/>
              <a:gd name="T40" fmla="*/ 20 w 31"/>
              <a:gd name="T41" fmla="*/ 30 h 30"/>
              <a:gd name="T42" fmla="*/ 20 w 31"/>
              <a:gd name="T43" fmla="*/ 30 h 30"/>
              <a:gd name="T44" fmla="*/ 25 w 31"/>
              <a:gd name="T45" fmla="*/ 27 h 30"/>
              <a:gd name="T46" fmla="*/ 28 w 31"/>
              <a:gd name="T47" fmla="*/ 24 h 30"/>
              <a:gd name="T48" fmla="*/ 31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1"/>
                </a:lnTo>
                <a:lnTo>
                  <a:pt x="28" y="6"/>
                </a:lnTo>
                <a:lnTo>
                  <a:pt x="25" y="3"/>
                </a:lnTo>
                <a:lnTo>
                  <a:pt x="20" y="0"/>
                </a:lnTo>
                <a:lnTo>
                  <a:pt x="20" y="0"/>
                </a:lnTo>
                <a:lnTo>
                  <a:pt x="16" y="0"/>
                </a:lnTo>
                <a:lnTo>
                  <a:pt x="11" y="0"/>
                </a:lnTo>
                <a:lnTo>
                  <a:pt x="6" y="3"/>
                </a:lnTo>
                <a:lnTo>
                  <a:pt x="3" y="6"/>
                </a:lnTo>
                <a:lnTo>
                  <a:pt x="3" y="6"/>
                </a:lnTo>
                <a:lnTo>
                  <a:pt x="0" y="11"/>
                </a:lnTo>
                <a:lnTo>
                  <a:pt x="0" y="15"/>
                </a:lnTo>
                <a:lnTo>
                  <a:pt x="0" y="20"/>
                </a:lnTo>
                <a:lnTo>
                  <a:pt x="3" y="24"/>
                </a:lnTo>
                <a:lnTo>
                  <a:pt x="3" y="24"/>
                </a:lnTo>
                <a:lnTo>
                  <a:pt x="6" y="27"/>
                </a:lnTo>
                <a:lnTo>
                  <a:pt x="11" y="30"/>
                </a:lnTo>
                <a:lnTo>
                  <a:pt x="16" y="30"/>
                </a:lnTo>
                <a:lnTo>
                  <a:pt x="20" y="30"/>
                </a:lnTo>
                <a:lnTo>
                  <a:pt x="20" y="30"/>
                </a:lnTo>
                <a:lnTo>
                  <a:pt x="25" y="27"/>
                </a:lnTo>
                <a:lnTo>
                  <a:pt x="28" y="24"/>
                </a:lnTo>
                <a:lnTo>
                  <a:pt x="31"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8" name="Freeform 106">
            <a:extLst>
              <a:ext uri="{FF2B5EF4-FFF2-40B4-BE49-F238E27FC236}">
                <a16:creationId xmlns:a16="http://schemas.microsoft.com/office/drawing/2014/main" id="{4E43ED42-A1FE-4ECC-BA39-87805916689F}"/>
              </a:ext>
            </a:extLst>
          </p:cNvPr>
          <p:cNvSpPr>
            <a:spLocks/>
          </p:cNvSpPr>
          <p:nvPr/>
        </p:nvSpPr>
        <p:spPr bwMode="auto">
          <a:xfrm>
            <a:off x="3306189" y="3571769"/>
            <a:ext cx="37429" cy="52596"/>
          </a:xfrm>
          <a:custGeom>
            <a:avLst/>
            <a:gdLst>
              <a:gd name="T0" fmla="*/ 32 w 32"/>
              <a:gd name="T1" fmla="*/ 17 h 32"/>
              <a:gd name="T2" fmla="*/ 32 w 32"/>
              <a:gd name="T3" fmla="*/ 17 h 32"/>
              <a:gd name="T4" fmla="*/ 31 w 32"/>
              <a:gd name="T5" fmla="*/ 11 h 32"/>
              <a:gd name="T6" fmla="*/ 29 w 32"/>
              <a:gd name="T7" fmla="*/ 8 h 32"/>
              <a:gd name="T8" fmla="*/ 25 w 32"/>
              <a:gd name="T9" fmla="*/ 3 h 32"/>
              <a:gd name="T10" fmla="*/ 22 w 32"/>
              <a:gd name="T11" fmla="*/ 2 h 32"/>
              <a:gd name="T12" fmla="*/ 22 w 32"/>
              <a:gd name="T13" fmla="*/ 2 h 32"/>
              <a:gd name="T14" fmla="*/ 16 w 32"/>
              <a:gd name="T15" fmla="*/ 0 h 32"/>
              <a:gd name="T16" fmla="*/ 11 w 32"/>
              <a:gd name="T17" fmla="*/ 2 h 32"/>
              <a:gd name="T18" fmla="*/ 6 w 32"/>
              <a:gd name="T19" fmla="*/ 3 h 32"/>
              <a:gd name="T20" fmla="*/ 3 w 32"/>
              <a:gd name="T21" fmla="*/ 8 h 32"/>
              <a:gd name="T22" fmla="*/ 3 w 32"/>
              <a:gd name="T23" fmla="*/ 8 h 32"/>
              <a:gd name="T24" fmla="*/ 2 w 32"/>
              <a:gd name="T25" fmla="*/ 11 h 32"/>
              <a:gd name="T26" fmla="*/ 0 w 32"/>
              <a:gd name="T27" fmla="*/ 17 h 32"/>
              <a:gd name="T28" fmla="*/ 2 w 32"/>
              <a:gd name="T29" fmla="*/ 21 h 32"/>
              <a:gd name="T30" fmla="*/ 3 w 32"/>
              <a:gd name="T31" fmla="*/ 26 h 32"/>
              <a:gd name="T32" fmla="*/ 3 w 32"/>
              <a:gd name="T33" fmla="*/ 26 h 32"/>
              <a:gd name="T34" fmla="*/ 6 w 32"/>
              <a:gd name="T35" fmla="*/ 29 h 32"/>
              <a:gd name="T36" fmla="*/ 11 w 32"/>
              <a:gd name="T37" fmla="*/ 30 h 32"/>
              <a:gd name="T38" fmla="*/ 16 w 32"/>
              <a:gd name="T39" fmla="*/ 32 h 32"/>
              <a:gd name="T40" fmla="*/ 22 w 32"/>
              <a:gd name="T41" fmla="*/ 30 h 32"/>
              <a:gd name="T42" fmla="*/ 22 w 32"/>
              <a:gd name="T43" fmla="*/ 30 h 32"/>
              <a:gd name="T44" fmla="*/ 25 w 32"/>
              <a:gd name="T45" fmla="*/ 29 h 32"/>
              <a:gd name="T46" fmla="*/ 29 w 32"/>
              <a:gd name="T47" fmla="*/ 26 h 32"/>
              <a:gd name="T48" fmla="*/ 31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1" y="11"/>
                </a:lnTo>
                <a:lnTo>
                  <a:pt x="29" y="8"/>
                </a:lnTo>
                <a:lnTo>
                  <a:pt x="25" y="3"/>
                </a:lnTo>
                <a:lnTo>
                  <a:pt x="22" y="2"/>
                </a:lnTo>
                <a:lnTo>
                  <a:pt x="22" y="2"/>
                </a:lnTo>
                <a:lnTo>
                  <a:pt x="16" y="0"/>
                </a:lnTo>
                <a:lnTo>
                  <a:pt x="11" y="2"/>
                </a:lnTo>
                <a:lnTo>
                  <a:pt x="6" y="3"/>
                </a:lnTo>
                <a:lnTo>
                  <a:pt x="3" y="8"/>
                </a:lnTo>
                <a:lnTo>
                  <a:pt x="3" y="8"/>
                </a:lnTo>
                <a:lnTo>
                  <a:pt x="2" y="11"/>
                </a:lnTo>
                <a:lnTo>
                  <a:pt x="0" y="17"/>
                </a:lnTo>
                <a:lnTo>
                  <a:pt x="2" y="21"/>
                </a:lnTo>
                <a:lnTo>
                  <a:pt x="3" y="26"/>
                </a:lnTo>
                <a:lnTo>
                  <a:pt x="3" y="26"/>
                </a:lnTo>
                <a:lnTo>
                  <a:pt x="6" y="29"/>
                </a:lnTo>
                <a:lnTo>
                  <a:pt x="11" y="30"/>
                </a:lnTo>
                <a:lnTo>
                  <a:pt x="16" y="32"/>
                </a:lnTo>
                <a:lnTo>
                  <a:pt x="22" y="30"/>
                </a:lnTo>
                <a:lnTo>
                  <a:pt x="22" y="30"/>
                </a:lnTo>
                <a:lnTo>
                  <a:pt x="25" y="29"/>
                </a:lnTo>
                <a:lnTo>
                  <a:pt x="29" y="26"/>
                </a:lnTo>
                <a:lnTo>
                  <a:pt x="31"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69" name="Freeform 107">
            <a:extLst>
              <a:ext uri="{FF2B5EF4-FFF2-40B4-BE49-F238E27FC236}">
                <a16:creationId xmlns:a16="http://schemas.microsoft.com/office/drawing/2014/main" id="{DC617EDD-61B6-4933-BAEE-288C56583EAF}"/>
              </a:ext>
            </a:extLst>
          </p:cNvPr>
          <p:cNvSpPr>
            <a:spLocks/>
          </p:cNvSpPr>
          <p:nvPr/>
        </p:nvSpPr>
        <p:spPr bwMode="auto">
          <a:xfrm>
            <a:off x="3306189" y="3571769"/>
            <a:ext cx="37429" cy="52596"/>
          </a:xfrm>
          <a:custGeom>
            <a:avLst/>
            <a:gdLst>
              <a:gd name="T0" fmla="*/ 32 w 32"/>
              <a:gd name="T1" fmla="*/ 17 h 32"/>
              <a:gd name="T2" fmla="*/ 32 w 32"/>
              <a:gd name="T3" fmla="*/ 17 h 32"/>
              <a:gd name="T4" fmla="*/ 31 w 32"/>
              <a:gd name="T5" fmla="*/ 11 h 32"/>
              <a:gd name="T6" fmla="*/ 29 w 32"/>
              <a:gd name="T7" fmla="*/ 8 h 32"/>
              <a:gd name="T8" fmla="*/ 25 w 32"/>
              <a:gd name="T9" fmla="*/ 3 h 32"/>
              <a:gd name="T10" fmla="*/ 22 w 32"/>
              <a:gd name="T11" fmla="*/ 2 h 32"/>
              <a:gd name="T12" fmla="*/ 22 w 32"/>
              <a:gd name="T13" fmla="*/ 2 h 32"/>
              <a:gd name="T14" fmla="*/ 16 w 32"/>
              <a:gd name="T15" fmla="*/ 0 h 32"/>
              <a:gd name="T16" fmla="*/ 11 w 32"/>
              <a:gd name="T17" fmla="*/ 2 h 32"/>
              <a:gd name="T18" fmla="*/ 6 w 32"/>
              <a:gd name="T19" fmla="*/ 3 h 32"/>
              <a:gd name="T20" fmla="*/ 3 w 32"/>
              <a:gd name="T21" fmla="*/ 8 h 32"/>
              <a:gd name="T22" fmla="*/ 3 w 32"/>
              <a:gd name="T23" fmla="*/ 8 h 32"/>
              <a:gd name="T24" fmla="*/ 2 w 32"/>
              <a:gd name="T25" fmla="*/ 11 h 32"/>
              <a:gd name="T26" fmla="*/ 0 w 32"/>
              <a:gd name="T27" fmla="*/ 17 h 32"/>
              <a:gd name="T28" fmla="*/ 2 w 32"/>
              <a:gd name="T29" fmla="*/ 21 h 32"/>
              <a:gd name="T30" fmla="*/ 3 w 32"/>
              <a:gd name="T31" fmla="*/ 26 h 32"/>
              <a:gd name="T32" fmla="*/ 3 w 32"/>
              <a:gd name="T33" fmla="*/ 26 h 32"/>
              <a:gd name="T34" fmla="*/ 6 w 32"/>
              <a:gd name="T35" fmla="*/ 29 h 32"/>
              <a:gd name="T36" fmla="*/ 11 w 32"/>
              <a:gd name="T37" fmla="*/ 30 h 32"/>
              <a:gd name="T38" fmla="*/ 16 w 32"/>
              <a:gd name="T39" fmla="*/ 32 h 32"/>
              <a:gd name="T40" fmla="*/ 22 w 32"/>
              <a:gd name="T41" fmla="*/ 30 h 32"/>
              <a:gd name="T42" fmla="*/ 22 w 32"/>
              <a:gd name="T43" fmla="*/ 30 h 32"/>
              <a:gd name="T44" fmla="*/ 25 w 32"/>
              <a:gd name="T45" fmla="*/ 29 h 32"/>
              <a:gd name="T46" fmla="*/ 29 w 32"/>
              <a:gd name="T47" fmla="*/ 26 h 32"/>
              <a:gd name="T48" fmla="*/ 31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1" y="11"/>
                </a:lnTo>
                <a:lnTo>
                  <a:pt x="29" y="8"/>
                </a:lnTo>
                <a:lnTo>
                  <a:pt x="25" y="3"/>
                </a:lnTo>
                <a:lnTo>
                  <a:pt x="22" y="2"/>
                </a:lnTo>
                <a:lnTo>
                  <a:pt x="22" y="2"/>
                </a:lnTo>
                <a:lnTo>
                  <a:pt x="16" y="0"/>
                </a:lnTo>
                <a:lnTo>
                  <a:pt x="11" y="2"/>
                </a:lnTo>
                <a:lnTo>
                  <a:pt x="6" y="3"/>
                </a:lnTo>
                <a:lnTo>
                  <a:pt x="3" y="8"/>
                </a:lnTo>
                <a:lnTo>
                  <a:pt x="3" y="8"/>
                </a:lnTo>
                <a:lnTo>
                  <a:pt x="2" y="11"/>
                </a:lnTo>
                <a:lnTo>
                  <a:pt x="0" y="17"/>
                </a:lnTo>
                <a:lnTo>
                  <a:pt x="2" y="21"/>
                </a:lnTo>
                <a:lnTo>
                  <a:pt x="3" y="26"/>
                </a:lnTo>
                <a:lnTo>
                  <a:pt x="3" y="26"/>
                </a:lnTo>
                <a:lnTo>
                  <a:pt x="6" y="29"/>
                </a:lnTo>
                <a:lnTo>
                  <a:pt x="11" y="30"/>
                </a:lnTo>
                <a:lnTo>
                  <a:pt x="16" y="32"/>
                </a:lnTo>
                <a:lnTo>
                  <a:pt x="22" y="30"/>
                </a:lnTo>
                <a:lnTo>
                  <a:pt x="22" y="30"/>
                </a:lnTo>
                <a:lnTo>
                  <a:pt x="25" y="29"/>
                </a:lnTo>
                <a:lnTo>
                  <a:pt x="29" y="26"/>
                </a:lnTo>
                <a:lnTo>
                  <a:pt x="31"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0" name="Freeform 108">
            <a:extLst>
              <a:ext uri="{FF2B5EF4-FFF2-40B4-BE49-F238E27FC236}">
                <a16:creationId xmlns:a16="http://schemas.microsoft.com/office/drawing/2014/main" id="{B4FB265A-C6FB-4B2E-BC52-60748355259C}"/>
              </a:ext>
            </a:extLst>
          </p:cNvPr>
          <p:cNvSpPr>
            <a:spLocks/>
          </p:cNvSpPr>
          <p:nvPr/>
        </p:nvSpPr>
        <p:spPr bwMode="auto">
          <a:xfrm>
            <a:off x="3306189" y="3571769"/>
            <a:ext cx="37429" cy="52596"/>
          </a:xfrm>
          <a:custGeom>
            <a:avLst/>
            <a:gdLst>
              <a:gd name="T0" fmla="*/ 32 w 32"/>
              <a:gd name="T1" fmla="*/ 17 h 32"/>
              <a:gd name="T2" fmla="*/ 32 w 32"/>
              <a:gd name="T3" fmla="*/ 17 h 32"/>
              <a:gd name="T4" fmla="*/ 31 w 32"/>
              <a:gd name="T5" fmla="*/ 11 h 32"/>
              <a:gd name="T6" fmla="*/ 29 w 32"/>
              <a:gd name="T7" fmla="*/ 8 h 32"/>
              <a:gd name="T8" fmla="*/ 25 w 32"/>
              <a:gd name="T9" fmla="*/ 3 h 32"/>
              <a:gd name="T10" fmla="*/ 22 w 32"/>
              <a:gd name="T11" fmla="*/ 2 h 32"/>
              <a:gd name="T12" fmla="*/ 22 w 32"/>
              <a:gd name="T13" fmla="*/ 2 h 32"/>
              <a:gd name="T14" fmla="*/ 16 w 32"/>
              <a:gd name="T15" fmla="*/ 0 h 32"/>
              <a:gd name="T16" fmla="*/ 11 w 32"/>
              <a:gd name="T17" fmla="*/ 2 h 32"/>
              <a:gd name="T18" fmla="*/ 6 w 32"/>
              <a:gd name="T19" fmla="*/ 3 h 32"/>
              <a:gd name="T20" fmla="*/ 3 w 32"/>
              <a:gd name="T21" fmla="*/ 8 h 32"/>
              <a:gd name="T22" fmla="*/ 3 w 32"/>
              <a:gd name="T23" fmla="*/ 8 h 32"/>
              <a:gd name="T24" fmla="*/ 2 w 32"/>
              <a:gd name="T25" fmla="*/ 11 h 32"/>
              <a:gd name="T26" fmla="*/ 0 w 32"/>
              <a:gd name="T27" fmla="*/ 17 h 32"/>
              <a:gd name="T28" fmla="*/ 2 w 32"/>
              <a:gd name="T29" fmla="*/ 21 h 32"/>
              <a:gd name="T30" fmla="*/ 3 w 32"/>
              <a:gd name="T31" fmla="*/ 26 h 32"/>
              <a:gd name="T32" fmla="*/ 3 w 32"/>
              <a:gd name="T33" fmla="*/ 26 h 32"/>
              <a:gd name="T34" fmla="*/ 6 w 32"/>
              <a:gd name="T35" fmla="*/ 29 h 32"/>
              <a:gd name="T36" fmla="*/ 11 w 32"/>
              <a:gd name="T37" fmla="*/ 30 h 32"/>
              <a:gd name="T38" fmla="*/ 16 w 32"/>
              <a:gd name="T39" fmla="*/ 32 h 32"/>
              <a:gd name="T40" fmla="*/ 22 w 32"/>
              <a:gd name="T41" fmla="*/ 30 h 32"/>
              <a:gd name="T42" fmla="*/ 22 w 32"/>
              <a:gd name="T43" fmla="*/ 30 h 32"/>
              <a:gd name="T44" fmla="*/ 25 w 32"/>
              <a:gd name="T45" fmla="*/ 29 h 32"/>
              <a:gd name="T46" fmla="*/ 29 w 32"/>
              <a:gd name="T47" fmla="*/ 26 h 32"/>
              <a:gd name="T48" fmla="*/ 31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1" y="11"/>
                </a:lnTo>
                <a:lnTo>
                  <a:pt x="29" y="8"/>
                </a:lnTo>
                <a:lnTo>
                  <a:pt x="25" y="3"/>
                </a:lnTo>
                <a:lnTo>
                  <a:pt x="22" y="2"/>
                </a:lnTo>
                <a:lnTo>
                  <a:pt x="22" y="2"/>
                </a:lnTo>
                <a:lnTo>
                  <a:pt x="16" y="0"/>
                </a:lnTo>
                <a:lnTo>
                  <a:pt x="11" y="2"/>
                </a:lnTo>
                <a:lnTo>
                  <a:pt x="6" y="3"/>
                </a:lnTo>
                <a:lnTo>
                  <a:pt x="3" y="8"/>
                </a:lnTo>
                <a:lnTo>
                  <a:pt x="3" y="8"/>
                </a:lnTo>
                <a:lnTo>
                  <a:pt x="2" y="11"/>
                </a:lnTo>
                <a:lnTo>
                  <a:pt x="0" y="17"/>
                </a:lnTo>
                <a:lnTo>
                  <a:pt x="2" y="21"/>
                </a:lnTo>
                <a:lnTo>
                  <a:pt x="3" y="26"/>
                </a:lnTo>
                <a:lnTo>
                  <a:pt x="3" y="26"/>
                </a:lnTo>
                <a:lnTo>
                  <a:pt x="6" y="29"/>
                </a:lnTo>
                <a:lnTo>
                  <a:pt x="11" y="30"/>
                </a:lnTo>
                <a:lnTo>
                  <a:pt x="16" y="32"/>
                </a:lnTo>
                <a:lnTo>
                  <a:pt x="22" y="30"/>
                </a:lnTo>
                <a:lnTo>
                  <a:pt x="22" y="30"/>
                </a:lnTo>
                <a:lnTo>
                  <a:pt x="25" y="29"/>
                </a:lnTo>
                <a:lnTo>
                  <a:pt x="29" y="26"/>
                </a:lnTo>
                <a:lnTo>
                  <a:pt x="31"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1" name="Freeform 109">
            <a:extLst>
              <a:ext uri="{FF2B5EF4-FFF2-40B4-BE49-F238E27FC236}">
                <a16:creationId xmlns:a16="http://schemas.microsoft.com/office/drawing/2014/main" id="{A54EE7D0-FF4A-47FF-873E-C283A981FD0E}"/>
              </a:ext>
            </a:extLst>
          </p:cNvPr>
          <p:cNvSpPr>
            <a:spLocks/>
          </p:cNvSpPr>
          <p:nvPr/>
        </p:nvSpPr>
        <p:spPr bwMode="auto">
          <a:xfrm>
            <a:off x="3329581" y="3579987"/>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7"/>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2" name="Freeform 110">
            <a:extLst>
              <a:ext uri="{FF2B5EF4-FFF2-40B4-BE49-F238E27FC236}">
                <a16:creationId xmlns:a16="http://schemas.microsoft.com/office/drawing/2014/main" id="{1BF0A7E9-813F-4598-BFD1-63C96DF62DD5}"/>
              </a:ext>
            </a:extLst>
          </p:cNvPr>
          <p:cNvSpPr>
            <a:spLocks/>
          </p:cNvSpPr>
          <p:nvPr/>
        </p:nvSpPr>
        <p:spPr bwMode="auto">
          <a:xfrm>
            <a:off x="3333090" y="3584918"/>
            <a:ext cx="37429" cy="50952"/>
          </a:xfrm>
          <a:custGeom>
            <a:avLst/>
            <a:gdLst>
              <a:gd name="T0" fmla="*/ 32 w 32"/>
              <a:gd name="T1" fmla="*/ 16 h 31"/>
              <a:gd name="T2" fmla="*/ 32 w 32"/>
              <a:gd name="T3" fmla="*/ 16 h 31"/>
              <a:gd name="T4" fmla="*/ 30 w 32"/>
              <a:gd name="T5" fmla="*/ 12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6" y="3"/>
                </a:lnTo>
                <a:lnTo>
                  <a:pt x="21" y="1"/>
                </a:lnTo>
                <a:lnTo>
                  <a:pt x="21" y="1"/>
                </a:lnTo>
                <a:lnTo>
                  <a:pt x="17" y="0"/>
                </a:lnTo>
                <a:lnTo>
                  <a:pt x="12" y="1"/>
                </a:lnTo>
                <a:lnTo>
                  <a:pt x="8" y="3"/>
                </a:lnTo>
                <a:lnTo>
                  <a:pt x="3" y="7"/>
                </a:lnTo>
                <a:lnTo>
                  <a:pt x="3" y="7"/>
                </a:lnTo>
                <a:lnTo>
                  <a:pt x="2" y="12"/>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3" name="Freeform 111">
            <a:extLst>
              <a:ext uri="{FF2B5EF4-FFF2-40B4-BE49-F238E27FC236}">
                <a16:creationId xmlns:a16="http://schemas.microsoft.com/office/drawing/2014/main" id="{8160612D-EDEA-4B84-AE47-8AAB0DED3480}"/>
              </a:ext>
            </a:extLst>
          </p:cNvPr>
          <p:cNvSpPr>
            <a:spLocks/>
          </p:cNvSpPr>
          <p:nvPr/>
        </p:nvSpPr>
        <p:spPr bwMode="auto">
          <a:xfrm>
            <a:off x="3333090" y="3584918"/>
            <a:ext cx="37429" cy="50952"/>
          </a:xfrm>
          <a:custGeom>
            <a:avLst/>
            <a:gdLst>
              <a:gd name="T0" fmla="*/ 32 w 32"/>
              <a:gd name="T1" fmla="*/ 16 h 31"/>
              <a:gd name="T2" fmla="*/ 32 w 32"/>
              <a:gd name="T3" fmla="*/ 16 h 31"/>
              <a:gd name="T4" fmla="*/ 30 w 32"/>
              <a:gd name="T5" fmla="*/ 12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6" y="3"/>
                </a:lnTo>
                <a:lnTo>
                  <a:pt x="21" y="1"/>
                </a:lnTo>
                <a:lnTo>
                  <a:pt x="21" y="1"/>
                </a:lnTo>
                <a:lnTo>
                  <a:pt x="17" y="0"/>
                </a:lnTo>
                <a:lnTo>
                  <a:pt x="12" y="1"/>
                </a:lnTo>
                <a:lnTo>
                  <a:pt x="8" y="3"/>
                </a:lnTo>
                <a:lnTo>
                  <a:pt x="3" y="7"/>
                </a:lnTo>
                <a:lnTo>
                  <a:pt x="3" y="7"/>
                </a:lnTo>
                <a:lnTo>
                  <a:pt x="2" y="12"/>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4" name="Freeform 112">
            <a:extLst>
              <a:ext uri="{FF2B5EF4-FFF2-40B4-BE49-F238E27FC236}">
                <a16:creationId xmlns:a16="http://schemas.microsoft.com/office/drawing/2014/main" id="{56CA36F8-0A4B-42B7-A527-D668981BD87D}"/>
              </a:ext>
            </a:extLst>
          </p:cNvPr>
          <p:cNvSpPr>
            <a:spLocks/>
          </p:cNvSpPr>
          <p:nvPr/>
        </p:nvSpPr>
        <p:spPr bwMode="auto">
          <a:xfrm>
            <a:off x="3333090" y="3584918"/>
            <a:ext cx="37429" cy="50952"/>
          </a:xfrm>
          <a:custGeom>
            <a:avLst/>
            <a:gdLst>
              <a:gd name="T0" fmla="*/ 32 w 32"/>
              <a:gd name="T1" fmla="*/ 16 h 31"/>
              <a:gd name="T2" fmla="*/ 32 w 32"/>
              <a:gd name="T3" fmla="*/ 16 h 31"/>
              <a:gd name="T4" fmla="*/ 30 w 32"/>
              <a:gd name="T5" fmla="*/ 12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6" y="3"/>
                </a:lnTo>
                <a:lnTo>
                  <a:pt x="21" y="1"/>
                </a:lnTo>
                <a:lnTo>
                  <a:pt x="21" y="1"/>
                </a:lnTo>
                <a:lnTo>
                  <a:pt x="17" y="0"/>
                </a:lnTo>
                <a:lnTo>
                  <a:pt x="12" y="1"/>
                </a:lnTo>
                <a:lnTo>
                  <a:pt x="8" y="3"/>
                </a:lnTo>
                <a:lnTo>
                  <a:pt x="3" y="7"/>
                </a:lnTo>
                <a:lnTo>
                  <a:pt x="3" y="7"/>
                </a:lnTo>
                <a:lnTo>
                  <a:pt x="2" y="12"/>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5" name="Freeform 113">
            <a:extLst>
              <a:ext uri="{FF2B5EF4-FFF2-40B4-BE49-F238E27FC236}">
                <a16:creationId xmlns:a16="http://schemas.microsoft.com/office/drawing/2014/main" id="{57440857-B3BC-4850-80A2-89C71543733B}"/>
              </a:ext>
            </a:extLst>
          </p:cNvPr>
          <p:cNvSpPr>
            <a:spLocks/>
          </p:cNvSpPr>
          <p:nvPr/>
        </p:nvSpPr>
        <p:spPr bwMode="auto">
          <a:xfrm>
            <a:off x="3370518" y="3611216"/>
            <a:ext cx="35089" cy="49308"/>
          </a:xfrm>
          <a:custGeom>
            <a:avLst/>
            <a:gdLst>
              <a:gd name="T0" fmla="*/ 30 w 30"/>
              <a:gd name="T1" fmla="*/ 15 h 30"/>
              <a:gd name="T2" fmla="*/ 30 w 30"/>
              <a:gd name="T3" fmla="*/ 15 h 30"/>
              <a:gd name="T4" fmla="*/ 30 w 30"/>
              <a:gd name="T5" fmla="*/ 11 h 30"/>
              <a:gd name="T6" fmla="*/ 29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9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9"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19" y="30"/>
                </a:lnTo>
                <a:lnTo>
                  <a:pt x="19" y="30"/>
                </a:lnTo>
                <a:lnTo>
                  <a:pt x="24" y="27"/>
                </a:lnTo>
                <a:lnTo>
                  <a:pt x="29"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6" name="Freeform 114">
            <a:extLst>
              <a:ext uri="{FF2B5EF4-FFF2-40B4-BE49-F238E27FC236}">
                <a16:creationId xmlns:a16="http://schemas.microsoft.com/office/drawing/2014/main" id="{81393888-9299-4710-BCFD-77CD93D7F0B7}"/>
              </a:ext>
            </a:extLst>
          </p:cNvPr>
          <p:cNvSpPr>
            <a:spLocks/>
          </p:cNvSpPr>
          <p:nvPr/>
        </p:nvSpPr>
        <p:spPr bwMode="auto">
          <a:xfrm>
            <a:off x="3384554" y="3616146"/>
            <a:ext cx="35089" cy="52596"/>
          </a:xfrm>
          <a:custGeom>
            <a:avLst/>
            <a:gdLst>
              <a:gd name="T0" fmla="*/ 30 w 30"/>
              <a:gd name="T1" fmla="*/ 17 h 32"/>
              <a:gd name="T2" fmla="*/ 30 w 30"/>
              <a:gd name="T3" fmla="*/ 17 h 32"/>
              <a:gd name="T4" fmla="*/ 30 w 30"/>
              <a:gd name="T5" fmla="*/ 11 h 32"/>
              <a:gd name="T6" fmla="*/ 27 w 30"/>
              <a:gd name="T7" fmla="*/ 8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8 h 32"/>
              <a:gd name="T22" fmla="*/ 3 w 30"/>
              <a:gd name="T23" fmla="*/ 8 h 32"/>
              <a:gd name="T24" fmla="*/ 0 w 30"/>
              <a:gd name="T25" fmla="*/ 11 h 32"/>
              <a:gd name="T26" fmla="*/ 0 w 30"/>
              <a:gd name="T27" fmla="*/ 17 h 32"/>
              <a:gd name="T28" fmla="*/ 0 w 30"/>
              <a:gd name="T29" fmla="*/ 21 h 32"/>
              <a:gd name="T30" fmla="*/ 3 w 30"/>
              <a:gd name="T31" fmla="*/ 26 h 32"/>
              <a:gd name="T32" fmla="*/ 3 w 30"/>
              <a:gd name="T33" fmla="*/ 26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1"/>
                </a:lnTo>
                <a:lnTo>
                  <a:pt x="27" y="8"/>
                </a:lnTo>
                <a:lnTo>
                  <a:pt x="24" y="3"/>
                </a:lnTo>
                <a:lnTo>
                  <a:pt x="20" y="2"/>
                </a:lnTo>
                <a:lnTo>
                  <a:pt x="20" y="2"/>
                </a:lnTo>
                <a:lnTo>
                  <a:pt x="15" y="0"/>
                </a:lnTo>
                <a:lnTo>
                  <a:pt x="11" y="2"/>
                </a:lnTo>
                <a:lnTo>
                  <a:pt x="6" y="3"/>
                </a:lnTo>
                <a:lnTo>
                  <a:pt x="3" y="8"/>
                </a:lnTo>
                <a:lnTo>
                  <a:pt x="3" y="8"/>
                </a:lnTo>
                <a:lnTo>
                  <a:pt x="0" y="11"/>
                </a:lnTo>
                <a:lnTo>
                  <a:pt x="0" y="17"/>
                </a:lnTo>
                <a:lnTo>
                  <a:pt x="0" y="21"/>
                </a:lnTo>
                <a:lnTo>
                  <a:pt x="3" y="26"/>
                </a:lnTo>
                <a:lnTo>
                  <a:pt x="3" y="26"/>
                </a:lnTo>
                <a:lnTo>
                  <a:pt x="6" y="29"/>
                </a:lnTo>
                <a:lnTo>
                  <a:pt x="11" y="30"/>
                </a:lnTo>
                <a:lnTo>
                  <a:pt x="15" y="32"/>
                </a:lnTo>
                <a:lnTo>
                  <a:pt x="20" y="30"/>
                </a:lnTo>
                <a:lnTo>
                  <a:pt x="20"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7" name="Freeform 115">
            <a:extLst>
              <a:ext uri="{FF2B5EF4-FFF2-40B4-BE49-F238E27FC236}">
                <a16:creationId xmlns:a16="http://schemas.microsoft.com/office/drawing/2014/main" id="{ED752BD4-52CF-47C4-A3AD-5D9B84EF1B02}"/>
              </a:ext>
            </a:extLst>
          </p:cNvPr>
          <p:cNvSpPr>
            <a:spLocks/>
          </p:cNvSpPr>
          <p:nvPr/>
        </p:nvSpPr>
        <p:spPr bwMode="auto">
          <a:xfrm>
            <a:off x="3402099" y="3616146"/>
            <a:ext cx="35089" cy="52596"/>
          </a:xfrm>
          <a:custGeom>
            <a:avLst/>
            <a:gdLst>
              <a:gd name="T0" fmla="*/ 30 w 30"/>
              <a:gd name="T1" fmla="*/ 17 h 32"/>
              <a:gd name="T2" fmla="*/ 30 w 30"/>
              <a:gd name="T3" fmla="*/ 17 h 32"/>
              <a:gd name="T4" fmla="*/ 30 w 30"/>
              <a:gd name="T5" fmla="*/ 11 h 32"/>
              <a:gd name="T6" fmla="*/ 27 w 30"/>
              <a:gd name="T7" fmla="*/ 8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8 h 32"/>
              <a:gd name="T22" fmla="*/ 3 w 30"/>
              <a:gd name="T23" fmla="*/ 8 h 32"/>
              <a:gd name="T24" fmla="*/ 0 w 30"/>
              <a:gd name="T25" fmla="*/ 11 h 32"/>
              <a:gd name="T26" fmla="*/ 0 w 30"/>
              <a:gd name="T27" fmla="*/ 17 h 32"/>
              <a:gd name="T28" fmla="*/ 0 w 30"/>
              <a:gd name="T29" fmla="*/ 21 h 32"/>
              <a:gd name="T30" fmla="*/ 3 w 30"/>
              <a:gd name="T31" fmla="*/ 26 h 32"/>
              <a:gd name="T32" fmla="*/ 3 w 30"/>
              <a:gd name="T33" fmla="*/ 26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1"/>
                </a:lnTo>
                <a:lnTo>
                  <a:pt x="27" y="8"/>
                </a:lnTo>
                <a:lnTo>
                  <a:pt x="24" y="3"/>
                </a:lnTo>
                <a:lnTo>
                  <a:pt x="20" y="2"/>
                </a:lnTo>
                <a:lnTo>
                  <a:pt x="20" y="2"/>
                </a:lnTo>
                <a:lnTo>
                  <a:pt x="15" y="0"/>
                </a:lnTo>
                <a:lnTo>
                  <a:pt x="11" y="2"/>
                </a:lnTo>
                <a:lnTo>
                  <a:pt x="6" y="3"/>
                </a:lnTo>
                <a:lnTo>
                  <a:pt x="3" y="8"/>
                </a:lnTo>
                <a:lnTo>
                  <a:pt x="3" y="8"/>
                </a:lnTo>
                <a:lnTo>
                  <a:pt x="0" y="11"/>
                </a:lnTo>
                <a:lnTo>
                  <a:pt x="0" y="17"/>
                </a:lnTo>
                <a:lnTo>
                  <a:pt x="0" y="21"/>
                </a:lnTo>
                <a:lnTo>
                  <a:pt x="3" y="26"/>
                </a:lnTo>
                <a:lnTo>
                  <a:pt x="3" y="26"/>
                </a:lnTo>
                <a:lnTo>
                  <a:pt x="6" y="29"/>
                </a:lnTo>
                <a:lnTo>
                  <a:pt x="11" y="30"/>
                </a:lnTo>
                <a:lnTo>
                  <a:pt x="15" y="32"/>
                </a:lnTo>
                <a:lnTo>
                  <a:pt x="20" y="30"/>
                </a:lnTo>
                <a:lnTo>
                  <a:pt x="20"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8" name="Freeform 116">
            <a:extLst>
              <a:ext uri="{FF2B5EF4-FFF2-40B4-BE49-F238E27FC236}">
                <a16:creationId xmlns:a16="http://schemas.microsoft.com/office/drawing/2014/main" id="{7FF866E2-7613-43B8-BB25-67C7A321CEE0}"/>
              </a:ext>
            </a:extLst>
          </p:cNvPr>
          <p:cNvSpPr>
            <a:spLocks/>
          </p:cNvSpPr>
          <p:nvPr/>
        </p:nvSpPr>
        <p:spPr bwMode="auto">
          <a:xfrm>
            <a:off x="3425491" y="3624364"/>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19" y="0"/>
                </a:lnTo>
                <a:lnTo>
                  <a:pt x="19" y="0"/>
                </a:lnTo>
                <a:lnTo>
                  <a:pt x="15" y="0"/>
                </a:lnTo>
                <a:lnTo>
                  <a:pt x="10" y="0"/>
                </a:lnTo>
                <a:lnTo>
                  <a:pt x="6" y="3"/>
                </a:lnTo>
                <a:lnTo>
                  <a:pt x="3" y="6"/>
                </a:lnTo>
                <a:lnTo>
                  <a:pt x="3" y="6"/>
                </a:lnTo>
                <a:lnTo>
                  <a:pt x="0" y="10"/>
                </a:lnTo>
                <a:lnTo>
                  <a:pt x="0" y="15"/>
                </a:lnTo>
                <a:lnTo>
                  <a:pt x="0" y="19"/>
                </a:lnTo>
                <a:lnTo>
                  <a:pt x="3" y="24"/>
                </a:lnTo>
                <a:lnTo>
                  <a:pt x="3" y="24"/>
                </a:lnTo>
                <a:lnTo>
                  <a:pt x="6" y="27"/>
                </a:lnTo>
                <a:lnTo>
                  <a:pt x="10" y="30"/>
                </a:lnTo>
                <a:lnTo>
                  <a:pt x="15" y="30"/>
                </a:lnTo>
                <a:lnTo>
                  <a:pt x="19" y="30"/>
                </a:lnTo>
                <a:lnTo>
                  <a:pt x="19"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79" name="Freeform 117">
            <a:extLst>
              <a:ext uri="{FF2B5EF4-FFF2-40B4-BE49-F238E27FC236}">
                <a16:creationId xmlns:a16="http://schemas.microsoft.com/office/drawing/2014/main" id="{E3A991A4-4282-410F-8180-82A867A4BD66}"/>
              </a:ext>
            </a:extLst>
          </p:cNvPr>
          <p:cNvSpPr>
            <a:spLocks/>
          </p:cNvSpPr>
          <p:nvPr/>
        </p:nvSpPr>
        <p:spPr bwMode="auto">
          <a:xfrm>
            <a:off x="3433678" y="3629295"/>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20 w 30"/>
              <a:gd name="T11" fmla="*/ 1 h 31"/>
              <a:gd name="T12" fmla="*/ 20 w 30"/>
              <a:gd name="T13" fmla="*/ 1 h 31"/>
              <a:gd name="T14" fmla="*/ 15 w 30"/>
              <a:gd name="T15" fmla="*/ 0 h 31"/>
              <a:gd name="T16" fmla="*/ 11 w 30"/>
              <a:gd name="T17" fmla="*/ 1 h 31"/>
              <a:gd name="T18" fmla="*/ 6 w 30"/>
              <a:gd name="T19" fmla="*/ 3 h 31"/>
              <a:gd name="T20" fmla="*/ 3 w 30"/>
              <a:gd name="T21" fmla="*/ 7 h 31"/>
              <a:gd name="T22" fmla="*/ 3 w 30"/>
              <a:gd name="T23" fmla="*/ 7 h 31"/>
              <a:gd name="T24" fmla="*/ 0 w 30"/>
              <a:gd name="T25" fmla="*/ 12 h 31"/>
              <a:gd name="T26" fmla="*/ 0 w 30"/>
              <a:gd name="T27" fmla="*/ 16 h 31"/>
              <a:gd name="T28" fmla="*/ 0 w 30"/>
              <a:gd name="T29" fmla="*/ 21 h 31"/>
              <a:gd name="T30" fmla="*/ 3 w 30"/>
              <a:gd name="T31" fmla="*/ 25 h 31"/>
              <a:gd name="T32" fmla="*/ 3 w 30"/>
              <a:gd name="T33" fmla="*/ 25 h 31"/>
              <a:gd name="T34" fmla="*/ 6 w 30"/>
              <a:gd name="T35" fmla="*/ 28 h 31"/>
              <a:gd name="T36" fmla="*/ 11 w 30"/>
              <a:gd name="T37" fmla="*/ 30 h 31"/>
              <a:gd name="T38" fmla="*/ 15 w 30"/>
              <a:gd name="T39" fmla="*/ 31 h 31"/>
              <a:gd name="T40" fmla="*/ 20 w 30"/>
              <a:gd name="T41" fmla="*/ 30 h 31"/>
              <a:gd name="T42" fmla="*/ 20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20" y="1"/>
                </a:lnTo>
                <a:lnTo>
                  <a:pt x="20" y="1"/>
                </a:lnTo>
                <a:lnTo>
                  <a:pt x="15" y="0"/>
                </a:lnTo>
                <a:lnTo>
                  <a:pt x="11" y="1"/>
                </a:lnTo>
                <a:lnTo>
                  <a:pt x="6" y="3"/>
                </a:lnTo>
                <a:lnTo>
                  <a:pt x="3" y="7"/>
                </a:lnTo>
                <a:lnTo>
                  <a:pt x="3" y="7"/>
                </a:lnTo>
                <a:lnTo>
                  <a:pt x="0" y="12"/>
                </a:lnTo>
                <a:lnTo>
                  <a:pt x="0" y="16"/>
                </a:lnTo>
                <a:lnTo>
                  <a:pt x="0" y="21"/>
                </a:lnTo>
                <a:lnTo>
                  <a:pt x="3" y="25"/>
                </a:lnTo>
                <a:lnTo>
                  <a:pt x="3" y="25"/>
                </a:lnTo>
                <a:lnTo>
                  <a:pt x="6" y="28"/>
                </a:lnTo>
                <a:lnTo>
                  <a:pt x="11" y="30"/>
                </a:lnTo>
                <a:lnTo>
                  <a:pt x="15" y="31"/>
                </a:lnTo>
                <a:lnTo>
                  <a:pt x="20" y="30"/>
                </a:lnTo>
                <a:lnTo>
                  <a:pt x="20"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0" name="Freeform 118">
            <a:extLst>
              <a:ext uri="{FF2B5EF4-FFF2-40B4-BE49-F238E27FC236}">
                <a16:creationId xmlns:a16="http://schemas.microsoft.com/office/drawing/2014/main" id="{926F4511-9826-4777-BD51-49548E2D8AB8}"/>
              </a:ext>
            </a:extLst>
          </p:cNvPr>
          <p:cNvSpPr>
            <a:spLocks/>
          </p:cNvSpPr>
          <p:nvPr/>
        </p:nvSpPr>
        <p:spPr bwMode="auto">
          <a:xfrm>
            <a:off x="3498008" y="3673672"/>
            <a:ext cx="35089" cy="52596"/>
          </a:xfrm>
          <a:custGeom>
            <a:avLst/>
            <a:gdLst>
              <a:gd name="T0" fmla="*/ 30 w 30"/>
              <a:gd name="T1" fmla="*/ 17 h 32"/>
              <a:gd name="T2" fmla="*/ 30 w 30"/>
              <a:gd name="T3" fmla="*/ 17 h 32"/>
              <a:gd name="T4" fmla="*/ 30 w 30"/>
              <a:gd name="T5" fmla="*/ 11 h 32"/>
              <a:gd name="T6" fmla="*/ 27 w 30"/>
              <a:gd name="T7" fmla="*/ 8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8 h 32"/>
              <a:gd name="T22" fmla="*/ 3 w 30"/>
              <a:gd name="T23" fmla="*/ 8 h 32"/>
              <a:gd name="T24" fmla="*/ 0 w 30"/>
              <a:gd name="T25" fmla="*/ 11 h 32"/>
              <a:gd name="T26" fmla="*/ 0 w 30"/>
              <a:gd name="T27" fmla="*/ 17 h 32"/>
              <a:gd name="T28" fmla="*/ 0 w 30"/>
              <a:gd name="T29" fmla="*/ 21 h 32"/>
              <a:gd name="T30" fmla="*/ 3 w 30"/>
              <a:gd name="T31" fmla="*/ 26 h 32"/>
              <a:gd name="T32" fmla="*/ 3 w 30"/>
              <a:gd name="T33" fmla="*/ 26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1"/>
                </a:lnTo>
                <a:lnTo>
                  <a:pt x="27" y="8"/>
                </a:lnTo>
                <a:lnTo>
                  <a:pt x="24" y="3"/>
                </a:lnTo>
                <a:lnTo>
                  <a:pt x="19" y="1"/>
                </a:lnTo>
                <a:lnTo>
                  <a:pt x="19" y="1"/>
                </a:lnTo>
                <a:lnTo>
                  <a:pt x="15" y="0"/>
                </a:lnTo>
                <a:lnTo>
                  <a:pt x="10" y="1"/>
                </a:lnTo>
                <a:lnTo>
                  <a:pt x="6" y="3"/>
                </a:lnTo>
                <a:lnTo>
                  <a:pt x="3" y="8"/>
                </a:lnTo>
                <a:lnTo>
                  <a:pt x="3" y="8"/>
                </a:lnTo>
                <a:lnTo>
                  <a:pt x="0" y="11"/>
                </a:lnTo>
                <a:lnTo>
                  <a:pt x="0" y="17"/>
                </a:lnTo>
                <a:lnTo>
                  <a:pt x="0" y="21"/>
                </a:lnTo>
                <a:lnTo>
                  <a:pt x="3" y="26"/>
                </a:lnTo>
                <a:lnTo>
                  <a:pt x="3" y="26"/>
                </a:lnTo>
                <a:lnTo>
                  <a:pt x="6" y="29"/>
                </a:lnTo>
                <a:lnTo>
                  <a:pt x="10" y="30"/>
                </a:lnTo>
                <a:lnTo>
                  <a:pt x="15" y="32"/>
                </a:lnTo>
                <a:lnTo>
                  <a:pt x="19" y="30"/>
                </a:lnTo>
                <a:lnTo>
                  <a:pt x="19"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1" name="Freeform 119">
            <a:extLst>
              <a:ext uri="{FF2B5EF4-FFF2-40B4-BE49-F238E27FC236}">
                <a16:creationId xmlns:a16="http://schemas.microsoft.com/office/drawing/2014/main" id="{25DA8DA8-47FA-464D-BB4F-4CF34A405CB9}"/>
              </a:ext>
            </a:extLst>
          </p:cNvPr>
          <p:cNvSpPr>
            <a:spLocks/>
          </p:cNvSpPr>
          <p:nvPr/>
        </p:nvSpPr>
        <p:spPr bwMode="auto">
          <a:xfrm>
            <a:off x="3519062" y="3686821"/>
            <a:ext cx="36259" cy="50952"/>
          </a:xfrm>
          <a:custGeom>
            <a:avLst/>
            <a:gdLst>
              <a:gd name="T0" fmla="*/ 31 w 31"/>
              <a:gd name="T1" fmla="*/ 16 h 31"/>
              <a:gd name="T2" fmla="*/ 31 w 31"/>
              <a:gd name="T3" fmla="*/ 16 h 31"/>
              <a:gd name="T4" fmla="*/ 30 w 31"/>
              <a:gd name="T5" fmla="*/ 12 h 31"/>
              <a:gd name="T6" fmla="*/ 28 w 31"/>
              <a:gd name="T7" fmla="*/ 7 h 31"/>
              <a:gd name="T8" fmla="*/ 25 w 31"/>
              <a:gd name="T9" fmla="*/ 3 h 31"/>
              <a:gd name="T10" fmla="*/ 21 w 31"/>
              <a:gd name="T11" fmla="*/ 1 h 31"/>
              <a:gd name="T12" fmla="*/ 21 w 31"/>
              <a:gd name="T13" fmla="*/ 1 h 31"/>
              <a:gd name="T14" fmla="*/ 16 w 31"/>
              <a:gd name="T15" fmla="*/ 0 h 31"/>
              <a:gd name="T16" fmla="*/ 12 w 31"/>
              <a:gd name="T17" fmla="*/ 1 h 31"/>
              <a:gd name="T18" fmla="*/ 7 w 31"/>
              <a:gd name="T19" fmla="*/ 3 h 31"/>
              <a:gd name="T20" fmla="*/ 3 w 31"/>
              <a:gd name="T21" fmla="*/ 7 h 31"/>
              <a:gd name="T22" fmla="*/ 3 w 31"/>
              <a:gd name="T23" fmla="*/ 7 h 31"/>
              <a:gd name="T24" fmla="*/ 1 w 31"/>
              <a:gd name="T25" fmla="*/ 12 h 31"/>
              <a:gd name="T26" fmla="*/ 0 w 31"/>
              <a:gd name="T27" fmla="*/ 16 h 31"/>
              <a:gd name="T28" fmla="*/ 1 w 31"/>
              <a:gd name="T29" fmla="*/ 21 h 31"/>
              <a:gd name="T30" fmla="*/ 3 w 31"/>
              <a:gd name="T31" fmla="*/ 25 h 31"/>
              <a:gd name="T32" fmla="*/ 3 w 31"/>
              <a:gd name="T33" fmla="*/ 25 h 31"/>
              <a:gd name="T34" fmla="*/ 7 w 31"/>
              <a:gd name="T35" fmla="*/ 28 h 31"/>
              <a:gd name="T36" fmla="*/ 12 w 31"/>
              <a:gd name="T37" fmla="*/ 30 h 31"/>
              <a:gd name="T38" fmla="*/ 16 w 31"/>
              <a:gd name="T39" fmla="*/ 31 h 31"/>
              <a:gd name="T40" fmla="*/ 21 w 31"/>
              <a:gd name="T41" fmla="*/ 30 h 31"/>
              <a:gd name="T42" fmla="*/ 21 w 31"/>
              <a:gd name="T43" fmla="*/ 30 h 31"/>
              <a:gd name="T44" fmla="*/ 25 w 31"/>
              <a:gd name="T45" fmla="*/ 28 h 31"/>
              <a:gd name="T46" fmla="*/ 28 w 31"/>
              <a:gd name="T47" fmla="*/ 25 h 31"/>
              <a:gd name="T48" fmla="*/ 30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0" y="12"/>
                </a:lnTo>
                <a:lnTo>
                  <a:pt x="28" y="7"/>
                </a:lnTo>
                <a:lnTo>
                  <a:pt x="25" y="3"/>
                </a:lnTo>
                <a:lnTo>
                  <a:pt x="21" y="1"/>
                </a:lnTo>
                <a:lnTo>
                  <a:pt x="21" y="1"/>
                </a:lnTo>
                <a:lnTo>
                  <a:pt x="16" y="0"/>
                </a:lnTo>
                <a:lnTo>
                  <a:pt x="12" y="1"/>
                </a:lnTo>
                <a:lnTo>
                  <a:pt x="7" y="3"/>
                </a:lnTo>
                <a:lnTo>
                  <a:pt x="3" y="7"/>
                </a:lnTo>
                <a:lnTo>
                  <a:pt x="3" y="7"/>
                </a:lnTo>
                <a:lnTo>
                  <a:pt x="1" y="12"/>
                </a:lnTo>
                <a:lnTo>
                  <a:pt x="0" y="16"/>
                </a:lnTo>
                <a:lnTo>
                  <a:pt x="1" y="21"/>
                </a:lnTo>
                <a:lnTo>
                  <a:pt x="3" y="25"/>
                </a:lnTo>
                <a:lnTo>
                  <a:pt x="3" y="25"/>
                </a:lnTo>
                <a:lnTo>
                  <a:pt x="7" y="28"/>
                </a:lnTo>
                <a:lnTo>
                  <a:pt x="12" y="30"/>
                </a:lnTo>
                <a:lnTo>
                  <a:pt x="16" y="31"/>
                </a:lnTo>
                <a:lnTo>
                  <a:pt x="21" y="30"/>
                </a:lnTo>
                <a:lnTo>
                  <a:pt x="21" y="30"/>
                </a:lnTo>
                <a:lnTo>
                  <a:pt x="25" y="28"/>
                </a:lnTo>
                <a:lnTo>
                  <a:pt x="28" y="25"/>
                </a:lnTo>
                <a:lnTo>
                  <a:pt x="30"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2" name="Freeform 120">
            <a:extLst>
              <a:ext uri="{FF2B5EF4-FFF2-40B4-BE49-F238E27FC236}">
                <a16:creationId xmlns:a16="http://schemas.microsoft.com/office/drawing/2014/main" id="{1C000940-E885-4F50-8509-FC30B73869B6}"/>
              </a:ext>
            </a:extLst>
          </p:cNvPr>
          <p:cNvSpPr>
            <a:spLocks/>
          </p:cNvSpPr>
          <p:nvPr/>
        </p:nvSpPr>
        <p:spPr bwMode="auto">
          <a:xfrm>
            <a:off x="3523740" y="3686821"/>
            <a:ext cx="37429" cy="50952"/>
          </a:xfrm>
          <a:custGeom>
            <a:avLst/>
            <a:gdLst>
              <a:gd name="T0" fmla="*/ 32 w 32"/>
              <a:gd name="T1" fmla="*/ 16 h 31"/>
              <a:gd name="T2" fmla="*/ 32 w 32"/>
              <a:gd name="T3" fmla="*/ 16 h 31"/>
              <a:gd name="T4" fmla="*/ 30 w 32"/>
              <a:gd name="T5" fmla="*/ 12 h 31"/>
              <a:gd name="T6" fmla="*/ 29 w 32"/>
              <a:gd name="T7" fmla="*/ 7 h 31"/>
              <a:gd name="T8" fmla="*/ 24 w 32"/>
              <a:gd name="T9" fmla="*/ 3 h 31"/>
              <a:gd name="T10" fmla="*/ 20 w 32"/>
              <a:gd name="T11" fmla="*/ 1 h 31"/>
              <a:gd name="T12" fmla="*/ 20 w 32"/>
              <a:gd name="T13" fmla="*/ 1 h 31"/>
              <a:gd name="T14" fmla="*/ 15 w 32"/>
              <a:gd name="T15" fmla="*/ 0 h 31"/>
              <a:gd name="T16" fmla="*/ 11 w 32"/>
              <a:gd name="T17" fmla="*/ 1 h 31"/>
              <a:gd name="T18" fmla="*/ 6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6 w 32"/>
              <a:gd name="T35" fmla="*/ 28 h 31"/>
              <a:gd name="T36" fmla="*/ 11 w 32"/>
              <a:gd name="T37" fmla="*/ 30 h 31"/>
              <a:gd name="T38" fmla="*/ 15 w 32"/>
              <a:gd name="T39" fmla="*/ 31 h 31"/>
              <a:gd name="T40" fmla="*/ 20 w 32"/>
              <a:gd name="T41" fmla="*/ 30 h 31"/>
              <a:gd name="T42" fmla="*/ 20 w 32"/>
              <a:gd name="T43" fmla="*/ 30 h 31"/>
              <a:gd name="T44" fmla="*/ 24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4" y="3"/>
                </a:lnTo>
                <a:lnTo>
                  <a:pt x="20" y="1"/>
                </a:lnTo>
                <a:lnTo>
                  <a:pt x="20" y="1"/>
                </a:lnTo>
                <a:lnTo>
                  <a:pt x="15" y="0"/>
                </a:lnTo>
                <a:lnTo>
                  <a:pt x="11" y="1"/>
                </a:lnTo>
                <a:lnTo>
                  <a:pt x="6" y="3"/>
                </a:lnTo>
                <a:lnTo>
                  <a:pt x="3" y="7"/>
                </a:lnTo>
                <a:lnTo>
                  <a:pt x="3" y="7"/>
                </a:lnTo>
                <a:lnTo>
                  <a:pt x="2" y="12"/>
                </a:lnTo>
                <a:lnTo>
                  <a:pt x="0" y="16"/>
                </a:lnTo>
                <a:lnTo>
                  <a:pt x="2" y="21"/>
                </a:lnTo>
                <a:lnTo>
                  <a:pt x="3" y="25"/>
                </a:lnTo>
                <a:lnTo>
                  <a:pt x="3" y="25"/>
                </a:lnTo>
                <a:lnTo>
                  <a:pt x="6" y="28"/>
                </a:lnTo>
                <a:lnTo>
                  <a:pt x="11" y="30"/>
                </a:lnTo>
                <a:lnTo>
                  <a:pt x="15" y="31"/>
                </a:lnTo>
                <a:lnTo>
                  <a:pt x="20" y="30"/>
                </a:lnTo>
                <a:lnTo>
                  <a:pt x="20" y="30"/>
                </a:lnTo>
                <a:lnTo>
                  <a:pt x="24"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3" name="Freeform 121">
            <a:extLst>
              <a:ext uri="{FF2B5EF4-FFF2-40B4-BE49-F238E27FC236}">
                <a16:creationId xmlns:a16="http://schemas.microsoft.com/office/drawing/2014/main" id="{FEE163FB-FF51-41A2-BFC6-2E20DB653CD3}"/>
              </a:ext>
            </a:extLst>
          </p:cNvPr>
          <p:cNvSpPr>
            <a:spLocks/>
          </p:cNvSpPr>
          <p:nvPr/>
        </p:nvSpPr>
        <p:spPr bwMode="auto">
          <a:xfrm>
            <a:off x="3574035" y="3706544"/>
            <a:ext cx="36259" cy="50952"/>
          </a:xfrm>
          <a:custGeom>
            <a:avLst/>
            <a:gdLst>
              <a:gd name="T0" fmla="*/ 31 w 31"/>
              <a:gd name="T1" fmla="*/ 15 h 31"/>
              <a:gd name="T2" fmla="*/ 31 w 31"/>
              <a:gd name="T3" fmla="*/ 15 h 31"/>
              <a:gd name="T4" fmla="*/ 30 w 31"/>
              <a:gd name="T5" fmla="*/ 10 h 31"/>
              <a:gd name="T6" fmla="*/ 28 w 31"/>
              <a:gd name="T7" fmla="*/ 6 h 31"/>
              <a:gd name="T8" fmla="*/ 25 w 31"/>
              <a:gd name="T9" fmla="*/ 3 h 31"/>
              <a:gd name="T10" fmla="*/ 21 w 31"/>
              <a:gd name="T11" fmla="*/ 1 h 31"/>
              <a:gd name="T12" fmla="*/ 21 w 31"/>
              <a:gd name="T13" fmla="*/ 1 h 31"/>
              <a:gd name="T14" fmla="*/ 15 w 31"/>
              <a:gd name="T15" fmla="*/ 0 h 31"/>
              <a:gd name="T16" fmla="*/ 10 w 31"/>
              <a:gd name="T17" fmla="*/ 1 h 31"/>
              <a:gd name="T18" fmla="*/ 6 w 31"/>
              <a:gd name="T19" fmla="*/ 3 h 31"/>
              <a:gd name="T20" fmla="*/ 3 w 31"/>
              <a:gd name="T21" fmla="*/ 6 h 31"/>
              <a:gd name="T22" fmla="*/ 3 w 31"/>
              <a:gd name="T23" fmla="*/ 6 h 31"/>
              <a:gd name="T24" fmla="*/ 1 w 31"/>
              <a:gd name="T25" fmla="*/ 10 h 31"/>
              <a:gd name="T26" fmla="*/ 0 w 31"/>
              <a:gd name="T27" fmla="*/ 15 h 31"/>
              <a:gd name="T28" fmla="*/ 1 w 31"/>
              <a:gd name="T29" fmla="*/ 21 h 31"/>
              <a:gd name="T30" fmla="*/ 3 w 31"/>
              <a:gd name="T31" fmla="*/ 24 h 31"/>
              <a:gd name="T32" fmla="*/ 3 w 31"/>
              <a:gd name="T33" fmla="*/ 24 h 31"/>
              <a:gd name="T34" fmla="*/ 6 w 31"/>
              <a:gd name="T35" fmla="*/ 28 h 31"/>
              <a:gd name="T36" fmla="*/ 10 w 31"/>
              <a:gd name="T37" fmla="*/ 30 h 31"/>
              <a:gd name="T38" fmla="*/ 15 w 31"/>
              <a:gd name="T39" fmla="*/ 31 h 31"/>
              <a:gd name="T40" fmla="*/ 21 w 31"/>
              <a:gd name="T41" fmla="*/ 30 h 31"/>
              <a:gd name="T42" fmla="*/ 21 w 31"/>
              <a:gd name="T43" fmla="*/ 30 h 31"/>
              <a:gd name="T44" fmla="*/ 25 w 31"/>
              <a:gd name="T45" fmla="*/ 28 h 31"/>
              <a:gd name="T46" fmla="*/ 28 w 31"/>
              <a:gd name="T47" fmla="*/ 24 h 31"/>
              <a:gd name="T48" fmla="*/ 30 w 31"/>
              <a:gd name="T49" fmla="*/ 21 h 31"/>
              <a:gd name="T50" fmla="*/ 31 w 31"/>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5"/>
                </a:moveTo>
                <a:lnTo>
                  <a:pt x="31" y="15"/>
                </a:lnTo>
                <a:lnTo>
                  <a:pt x="30" y="10"/>
                </a:lnTo>
                <a:lnTo>
                  <a:pt x="28" y="6"/>
                </a:lnTo>
                <a:lnTo>
                  <a:pt x="25" y="3"/>
                </a:lnTo>
                <a:lnTo>
                  <a:pt x="21" y="1"/>
                </a:lnTo>
                <a:lnTo>
                  <a:pt x="21" y="1"/>
                </a:lnTo>
                <a:lnTo>
                  <a:pt x="15" y="0"/>
                </a:lnTo>
                <a:lnTo>
                  <a:pt x="10" y="1"/>
                </a:lnTo>
                <a:lnTo>
                  <a:pt x="6" y="3"/>
                </a:lnTo>
                <a:lnTo>
                  <a:pt x="3" y="6"/>
                </a:lnTo>
                <a:lnTo>
                  <a:pt x="3" y="6"/>
                </a:lnTo>
                <a:lnTo>
                  <a:pt x="1" y="10"/>
                </a:lnTo>
                <a:lnTo>
                  <a:pt x="0" y="15"/>
                </a:lnTo>
                <a:lnTo>
                  <a:pt x="1" y="21"/>
                </a:lnTo>
                <a:lnTo>
                  <a:pt x="3" y="24"/>
                </a:lnTo>
                <a:lnTo>
                  <a:pt x="3" y="24"/>
                </a:lnTo>
                <a:lnTo>
                  <a:pt x="6" y="28"/>
                </a:lnTo>
                <a:lnTo>
                  <a:pt x="10" y="30"/>
                </a:lnTo>
                <a:lnTo>
                  <a:pt x="15" y="31"/>
                </a:lnTo>
                <a:lnTo>
                  <a:pt x="21" y="30"/>
                </a:lnTo>
                <a:lnTo>
                  <a:pt x="21" y="30"/>
                </a:lnTo>
                <a:lnTo>
                  <a:pt x="25" y="28"/>
                </a:lnTo>
                <a:lnTo>
                  <a:pt x="28" y="24"/>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4" name="Freeform 122">
            <a:extLst>
              <a:ext uri="{FF2B5EF4-FFF2-40B4-BE49-F238E27FC236}">
                <a16:creationId xmlns:a16="http://schemas.microsoft.com/office/drawing/2014/main" id="{4CD7BA10-49FD-4F31-B3CD-7C8522775790}"/>
              </a:ext>
            </a:extLst>
          </p:cNvPr>
          <p:cNvSpPr>
            <a:spLocks/>
          </p:cNvSpPr>
          <p:nvPr/>
        </p:nvSpPr>
        <p:spPr bwMode="auto">
          <a:xfrm>
            <a:off x="3619650" y="3726267"/>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0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0" y="0"/>
                </a:lnTo>
                <a:lnTo>
                  <a:pt x="6" y="3"/>
                </a:lnTo>
                <a:lnTo>
                  <a:pt x="3" y="6"/>
                </a:lnTo>
                <a:lnTo>
                  <a:pt x="3" y="6"/>
                </a:lnTo>
                <a:lnTo>
                  <a:pt x="0" y="10"/>
                </a:lnTo>
                <a:lnTo>
                  <a:pt x="0" y="15"/>
                </a:lnTo>
                <a:lnTo>
                  <a:pt x="0" y="19"/>
                </a:lnTo>
                <a:lnTo>
                  <a:pt x="3" y="24"/>
                </a:lnTo>
                <a:lnTo>
                  <a:pt x="3" y="24"/>
                </a:lnTo>
                <a:lnTo>
                  <a:pt x="6" y="27"/>
                </a:lnTo>
                <a:lnTo>
                  <a:pt x="10"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5" name="Freeform 123">
            <a:extLst>
              <a:ext uri="{FF2B5EF4-FFF2-40B4-BE49-F238E27FC236}">
                <a16:creationId xmlns:a16="http://schemas.microsoft.com/office/drawing/2014/main" id="{9B6CE0AE-3A69-4FE4-A9DF-57C01E01C272}"/>
              </a:ext>
            </a:extLst>
          </p:cNvPr>
          <p:cNvSpPr>
            <a:spLocks/>
          </p:cNvSpPr>
          <p:nvPr/>
        </p:nvSpPr>
        <p:spPr bwMode="auto">
          <a:xfrm>
            <a:off x="3619650" y="3731199"/>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20 w 30"/>
              <a:gd name="T11" fmla="*/ 1 h 31"/>
              <a:gd name="T12" fmla="*/ 20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2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20 w 30"/>
              <a:gd name="T41" fmla="*/ 30 h 31"/>
              <a:gd name="T42" fmla="*/ 20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20" y="1"/>
                </a:lnTo>
                <a:lnTo>
                  <a:pt x="20" y="1"/>
                </a:lnTo>
                <a:lnTo>
                  <a:pt x="15" y="0"/>
                </a:lnTo>
                <a:lnTo>
                  <a:pt x="10" y="1"/>
                </a:lnTo>
                <a:lnTo>
                  <a:pt x="6" y="3"/>
                </a:lnTo>
                <a:lnTo>
                  <a:pt x="3" y="7"/>
                </a:lnTo>
                <a:lnTo>
                  <a:pt x="3" y="7"/>
                </a:lnTo>
                <a:lnTo>
                  <a:pt x="0" y="12"/>
                </a:lnTo>
                <a:lnTo>
                  <a:pt x="0" y="16"/>
                </a:lnTo>
                <a:lnTo>
                  <a:pt x="0" y="21"/>
                </a:lnTo>
                <a:lnTo>
                  <a:pt x="3" y="25"/>
                </a:lnTo>
                <a:lnTo>
                  <a:pt x="3" y="25"/>
                </a:lnTo>
                <a:lnTo>
                  <a:pt x="6" y="28"/>
                </a:lnTo>
                <a:lnTo>
                  <a:pt x="10" y="30"/>
                </a:lnTo>
                <a:lnTo>
                  <a:pt x="15" y="31"/>
                </a:lnTo>
                <a:lnTo>
                  <a:pt x="20" y="30"/>
                </a:lnTo>
                <a:lnTo>
                  <a:pt x="20"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6" name="Freeform 124">
            <a:extLst>
              <a:ext uri="{FF2B5EF4-FFF2-40B4-BE49-F238E27FC236}">
                <a16:creationId xmlns:a16="http://schemas.microsoft.com/office/drawing/2014/main" id="{DCE75165-909F-4CFC-9CDB-698CB684FA06}"/>
              </a:ext>
            </a:extLst>
          </p:cNvPr>
          <p:cNvSpPr>
            <a:spLocks/>
          </p:cNvSpPr>
          <p:nvPr/>
        </p:nvSpPr>
        <p:spPr bwMode="auto">
          <a:xfrm>
            <a:off x="3646552" y="3731199"/>
            <a:ext cx="36259" cy="50952"/>
          </a:xfrm>
          <a:custGeom>
            <a:avLst/>
            <a:gdLst>
              <a:gd name="T0" fmla="*/ 31 w 31"/>
              <a:gd name="T1" fmla="*/ 16 h 31"/>
              <a:gd name="T2" fmla="*/ 31 w 31"/>
              <a:gd name="T3" fmla="*/ 16 h 31"/>
              <a:gd name="T4" fmla="*/ 30 w 31"/>
              <a:gd name="T5" fmla="*/ 10 h 31"/>
              <a:gd name="T6" fmla="*/ 28 w 31"/>
              <a:gd name="T7" fmla="*/ 7 h 31"/>
              <a:gd name="T8" fmla="*/ 25 w 31"/>
              <a:gd name="T9" fmla="*/ 3 h 31"/>
              <a:gd name="T10" fmla="*/ 21 w 31"/>
              <a:gd name="T11" fmla="*/ 1 h 31"/>
              <a:gd name="T12" fmla="*/ 21 w 31"/>
              <a:gd name="T13" fmla="*/ 1 h 31"/>
              <a:gd name="T14" fmla="*/ 15 w 31"/>
              <a:gd name="T15" fmla="*/ 0 h 31"/>
              <a:gd name="T16" fmla="*/ 10 w 31"/>
              <a:gd name="T17" fmla="*/ 1 h 31"/>
              <a:gd name="T18" fmla="*/ 6 w 31"/>
              <a:gd name="T19" fmla="*/ 3 h 31"/>
              <a:gd name="T20" fmla="*/ 3 w 31"/>
              <a:gd name="T21" fmla="*/ 7 h 31"/>
              <a:gd name="T22" fmla="*/ 3 w 31"/>
              <a:gd name="T23" fmla="*/ 7 h 31"/>
              <a:gd name="T24" fmla="*/ 1 w 31"/>
              <a:gd name="T25" fmla="*/ 12 h 31"/>
              <a:gd name="T26" fmla="*/ 0 w 31"/>
              <a:gd name="T27" fmla="*/ 16 h 31"/>
              <a:gd name="T28" fmla="*/ 1 w 31"/>
              <a:gd name="T29" fmla="*/ 21 h 31"/>
              <a:gd name="T30" fmla="*/ 3 w 31"/>
              <a:gd name="T31" fmla="*/ 25 h 31"/>
              <a:gd name="T32" fmla="*/ 3 w 31"/>
              <a:gd name="T33" fmla="*/ 25 h 31"/>
              <a:gd name="T34" fmla="*/ 6 w 31"/>
              <a:gd name="T35" fmla="*/ 28 h 31"/>
              <a:gd name="T36" fmla="*/ 10 w 31"/>
              <a:gd name="T37" fmla="*/ 30 h 31"/>
              <a:gd name="T38" fmla="*/ 15 w 31"/>
              <a:gd name="T39" fmla="*/ 31 h 31"/>
              <a:gd name="T40" fmla="*/ 21 w 31"/>
              <a:gd name="T41" fmla="*/ 30 h 31"/>
              <a:gd name="T42" fmla="*/ 21 w 31"/>
              <a:gd name="T43" fmla="*/ 30 h 31"/>
              <a:gd name="T44" fmla="*/ 25 w 31"/>
              <a:gd name="T45" fmla="*/ 28 h 31"/>
              <a:gd name="T46" fmla="*/ 28 w 31"/>
              <a:gd name="T47" fmla="*/ 25 h 31"/>
              <a:gd name="T48" fmla="*/ 30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0" y="10"/>
                </a:lnTo>
                <a:lnTo>
                  <a:pt x="28" y="7"/>
                </a:lnTo>
                <a:lnTo>
                  <a:pt x="25" y="3"/>
                </a:lnTo>
                <a:lnTo>
                  <a:pt x="21" y="1"/>
                </a:lnTo>
                <a:lnTo>
                  <a:pt x="21" y="1"/>
                </a:lnTo>
                <a:lnTo>
                  <a:pt x="15" y="0"/>
                </a:lnTo>
                <a:lnTo>
                  <a:pt x="10" y="1"/>
                </a:lnTo>
                <a:lnTo>
                  <a:pt x="6" y="3"/>
                </a:lnTo>
                <a:lnTo>
                  <a:pt x="3" y="7"/>
                </a:lnTo>
                <a:lnTo>
                  <a:pt x="3" y="7"/>
                </a:lnTo>
                <a:lnTo>
                  <a:pt x="1" y="12"/>
                </a:lnTo>
                <a:lnTo>
                  <a:pt x="0" y="16"/>
                </a:lnTo>
                <a:lnTo>
                  <a:pt x="1" y="21"/>
                </a:lnTo>
                <a:lnTo>
                  <a:pt x="3" y="25"/>
                </a:lnTo>
                <a:lnTo>
                  <a:pt x="3" y="25"/>
                </a:lnTo>
                <a:lnTo>
                  <a:pt x="6" y="28"/>
                </a:lnTo>
                <a:lnTo>
                  <a:pt x="10" y="30"/>
                </a:lnTo>
                <a:lnTo>
                  <a:pt x="15" y="31"/>
                </a:lnTo>
                <a:lnTo>
                  <a:pt x="21" y="30"/>
                </a:lnTo>
                <a:lnTo>
                  <a:pt x="21" y="30"/>
                </a:lnTo>
                <a:lnTo>
                  <a:pt x="25" y="28"/>
                </a:lnTo>
                <a:lnTo>
                  <a:pt x="28" y="25"/>
                </a:lnTo>
                <a:lnTo>
                  <a:pt x="30"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7" name="Freeform 125">
            <a:extLst>
              <a:ext uri="{FF2B5EF4-FFF2-40B4-BE49-F238E27FC236}">
                <a16:creationId xmlns:a16="http://schemas.microsoft.com/office/drawing/2014/main" id="{15B5D86C-E021-4F0E-AF41-F41C21A6E39C}"/>
              </a:ext>
            </a:extLst>
          </p:cNvPr>
          <p:cNvSpPr>
            <a:spLocks/>
          </p:cNvSpPr>
          <p:nvPr/>
        </p:nvSpPr>
        <p:spPr bwMode="auto">
          <a:xfrm>
            <a:off x="3646552" y="3737773"/>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5 w 31"/>
              <a:gd name="T15" fmla="*/ 0 h 30"/>
              <a:gd name="T16" fmla="*/ 10 w 31"/>
              <a:gd name="T17" fmla="*/ 0 h 30"/>
              <a:gd name="T18" fmla="*/ 6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6 w 31"/>
              <a:gd name="T35" fmla="*/ 29 h 30"/>
              <a:gd name="T36" fmla="*/ 10 w 31"/>
              <a:gd name="T37" fmla="*/ 30 h 30"/>
              <a:gd name="T38" fmla="*/ 15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5" y="0"/>
                </a:lnTo>
                <a:lnTo>
                  <a:pt x="10" y="0"/>
                </a:lnTo>
                <a:lnTo>
                  <a:pt x="6" y="3"/>
                </a:lnTo>
                <a:lnTo>
                  <a:pt x="3" y="6"/>
                </a:lnTo>
                <a:lnTo>
                  <a:pt x="3" y="6"/>
                </a:lnTo>
                <a:lnTo>
                  <a:pt x="1" y="11"/>
                </a:lnTo>
                <a:lnTo>
                  <a:pt x="0" y="15"/>
                </a:lnTo>
                <a:lnTo>
                  <a:pt x="1" y="20"/>
                </a:lnTo>
                <a:lnTo>
                  <a:pt x="3" y="24"/>
                </a:lnTo>
                <a:lnTo>
                  <a:pt x="3" y="24"/>
                </a:lnTo>
                <a:lnTo>
                  <a:pt x="6" y="29"/>
                </a:lnTo>
                <a:lnTo>
                  <a:pt x="10" y="30"/>
                </a:lnTo>
                <a:lnTo>
                  <a:pt x="15"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8" name="Freeform 126">
            <a:extLst>
              <a:ext uri="{FF2B5EF4-FFF2-40B4-BE49-F238E27FC236}">
                <a16:creationId xmlns:a16="http://schemas.microsoft.com/office/drawing/2014/main" id="{826E89CE-4C4B-4BD8-A0F1-A17810D4776B}"/>
              </a:ext>
            </a:extLst>
          </p:cNvPr>
          <p:cNvSpPr>
            <a:spLocks/>
          </p:cNvSpPr>
          <p:nvPr/>
        </p:nvSpPr>
        <p:spPr bwMode="auto">
          <a:xfrm>
            <a:off x="3668775" y="3745991"/>
            <a:ext cx="35089" cy="49308"/>
          </a:xfrm>
          <a:custGeom>
            <a:avLst/>
            <a:gdLst>
              <a:gd name="T0" fmla="*/ 30 w 30"/>
              <a:gd name="T1" fmla="*/ 15 h 30"/>
              <a:gd name="T2" fmla="*/ 30 w 30"/>
              <a:gd name="T3" fmla="*/ 15 h 30"/>
              <a:gd name="T4" fmla="*/ 30 w 30"/>
              <a:gd name="T5" fmla="*/ 10 h 30"/>
              <a:gd name="T6" fmla="*/ 29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1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28 h 30"/>
              <a:gd name="T42" fmla="*/ 20 w 30"/>
              <a:gd name="T43" fmla="*/ 28 h 30"/>
              <a:gd name="T44" fmla="*/ 24 w 30"/>
              <a:gd name="T45" fmla="*/ 27 h 30"/>
              <a:gd name="T46" fmla="*/ 29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9" y="6"/>
                </a:lnTo>
                <a:lnTo>
                  <a:pt x="24" y="3"/>
                </a:lnTo>
                <a:lnTo>
                  <a:pt x="20" y="0"/>
                </a:lnTo>
                <a:lnTo>
                  <a:pt x="20" y="0"/>
                </a:lnTo>
                <a:lnTo>
                  <a:pt x="15" y="0"/>
                </a:lnTo>
                <a:lnTo>
                  <a:pt x="11" y="0"/>
                </a:lnTo>
                <a:lnTo>
                  <a:pt x="6" y="1"/>
                </a:lnTo>
                <a:lnTo>
                  <a:pt x="3" y="6"/>
                </a:lnTo>
                <a:lnTo>
                  <a:pt x="3" y="6"/>
                </a:lnTo>
                <a:lnTo>
                  <a:pt x="0" y="10"/>
                </a:lnTo>
                <a:lnTo>
                  <a:pt x="0" y="15"/>
                </a:lnTo>
                <a:lnTo>
                  <a:pt x="0" y="19"/>
                </a:lnTo>
                <a:lnTo>
                  <a:pt x="3" y="24"/>
                </a:lnTo>
                <a:lnTo>
                  <a:pt x="3" y="24"/>
                </a:lnTo>
                <a:lnTo>
                  <a:pt x="6" y="27"/>
                </a:lnTo>
                <a:lnTo>
                  <a:pt x="11" y="30"/>
                </a:lnTo>
                <a:lnTo>
                  <a:pt x="15" y="30"/>
                </a:lnTo>
                <a:lnTo>
                  <a:pt x="20" y="28"/>
                </a:lnTo>
                <a:lnTo>
                  <a:pt x="20" y="28"/>
                </a:lnTo>
                <a:lnTo>
                  <a:pt x="24" y="27"/>
                </a:lnTo>
                <a:lnTo>
                  <a:pt x="29"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89" name="Freeform 127">
            <a:extLst>
              <a:ext uri="{FF2B5EF4-FFF2-40B4-BE49-F238E27FC236}">
                <a16:creationId xmlns:a16="http://schemas.microsoft.com/office/drawing/2014/main" id="{20FAB5B2-C1F2-4792-88F3-1B066CBB03A7}"/>
              </a:ext>
            </a:extLst>
          </p:cNvPr>
          <p:cNvSpPr>
            <a:spLocks/>
          </p:cNvSpPr>
          <p:nvPr/>
        </p:nvSpPr>
        <p:spPr bwMode="auto">
          <a:xfrm>
            <a:off x="3733106" y="3757496"/>
            <a:ext cx="35089" cy="50952"/>
          </a:xfrm>
          <a:custGeom>
            <a:avLst/>
            <a:gdLst>
              <a:gd name="T0" fmla="*/ 30 w 30"/>
              <a:gd name="T1" fmla="*/ 15 h 31"/>
              <a:gd name="T2" fmla="*/ 30 w 30"/>
              <a:gd name="T3" fmla="*/ 15 h 31"/>
              <a:gd name="T4" fmla="*/ 30 w 30"/>
              <a:gd name="T5" fmla="*/ 11 h 31"/>
              <a:gd name="T6" fmla="*/ 27 w 30"/>
              <a:gd name="T7" fmla="*/ 6 h 31"/>
              <a:gd name="T8" fmla="*/ 24 w 30"/>
              <a:gd name="T9" fmla="*/ 3 h 31"/>
              <a:gd name="T10" fmla="*/ 19 w 30"/>
              <a:gd name="T11" fmla="*/ 0 h 31"/>
              <a:gd name="T12" fmla="*/ 19 w 30"/>
              <a:gd name="T13" fmla="*/ 0 h 31"/>
              <a:gd name="T14" fmla="*/ 15 w 30"/>
              <a:gd name="T15" fmla="*/ 0 h 31"/>
              <a:gd name="T16" fmla="*/ 10 w 30"/>
              <a:gd name="T17" fmla="*/ 0 h 31"/>
              <a:gd name="T18" fmla="*/ 6 w 30"/>
              <a:gd name="T19" fmla="*/ 3 h 31"/>
              <a:gd name="T20" fmla="*/ 3 w 30"/>
              <a:gd name="T21" fmla="*/ 6 h 31"/>
              <a:gd name="T22" fmla="*/ 3 w 30"/>
              <a:gd name="T23" fmla="*/ 6 h 31"/>
              <a:gd name="T24" fmla="*/ 0 w 30"/>
              <a:gd name="T25" fmla="*/ 11 h 31"/>
              <a:gd name="T26" fmla="*/ 0 w 30"/>
              <a:gd name="T27" fmla="*/ 15 h 31"/>
              <a:gd name="T28" fmla="*/ 0 w 30"/>
              <a:gd name="T29" fmla="*/ 20 h 31"/>
              <a:gd name="T30" fmla="*/ 3 w 30"/>
              <a:gd name="T31" fmla="*/ 24 h 31"/>
              <a:gd name="T32" fmla="*/ 3 w 30"/>
              <a:gd name="T33" fmla="*/ 24 h 31"/>
              <a:gd name="T34" fmla="*/ 6 w 30"/>
              <a:gd name="T35" fmla="*/ 27 h 31"/>
              <a:gd name="T36" fmla="*/ 10 w 30"/>
              <a:gd name="T37" fmla="*/ 31 h 31"/>
              <a:gd name="T38" fmla="*/ 15 w 30"/>
              <a:gd name="T39" fmla="*/ 31 h 31"/>
              <a:gd name="T40" fmla="*/ 19 w 30"/>
              <a:gd name="T41" fmla="*/ 31 h 31"/>
              <a:gd name="T42" fmla="*/ 19 w 30"/>
              <a:gd name="T43" fmla="*/ 31 h 31"/>
              <a:gd name="T44" fmla="*/ 24 w 30"/>
              <a:gd name="T45" fmla="*/ 27 h 31"/>
              <a:gd name="T46" fmla="*/ 27 w 30"/>
              <a:gd name="T47" fmla="*/ 24 h 31"/>
              <a:gd name="T48" fmla="*/ 30 w 30"/>
              <a:gd name="T49" fmla="*/ 20 h 31"/>
              <a:gd name="T50" fmla="*/ 30 w 30"/>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5"/>
                </a:moveTo>
                <a:lnTo>
                  <a:pt x="30" y="15"/>
                </a:lnTo>
                <a:lnTo>
                  <a:pt x="30" y="11"/>
                </a:lnTo>
                <a:lnTo>
                  <a:pt x="27"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1"/>
                </a:lnTo>
                <a:lnTo>
                  <a:pt x="15" y="31"/>
                </a:lnTo>
                <a:lnTo>
                  <a:pt x="19" y="31"/>
                </a:lnTo>
                <a:lnTo>
                  <a:pt x="19" y="31"/>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0" name="Freeform 128">
            <a:extLst>
              <a:ext uri="{FF2B5EF4-FFF2-40B4-BE49-F238E27FC236}">
                <a16:creationId xmlns:a16="http://schemas.microsoft.com/office/drawing/2014/main" id="{C15976DF-0228-4BF4-AA41-4BBBD8C19763}"/>
              </a:ext>
            </a:extLst>
          </p:cNvPr>
          <p:cNvSpPr>
            <a:spLocks/>
          </p:cNvSpPr>
          <p:nvPr/>
        </p:nvSpPr>
        <p:spPr bwMode="auto">
          <a:xfrm>
            <a:off x="3750650" y="3770645"/>
            <a:ext cx="36259" cy="49308"/>
          </a:xfrm>
          <a:custGeom>
            <a:avLst/>
            <a:gdLst>
              <a:gd name="T0" fmla="*/ 31 w 31"/>
              <a:gd name="T1" fmla="*/ 15 h 30"/>
              <a:gd name="T2" fmla="*/ 31 w 31"/>
              <a:gd name="T3" fmla="*/ 15 h 30"/>
              <a:gd name="T4" fmla="*/ 30 w 31"/>
              <a:gd name="T5" fmla="*/ 10 h 30"/>
              <a:gd name="T6" fmla="*/ 28 w 31"/>
              <a:gd name="T7" fmla="*/ 6 h 30"/>
              <a:gd name="T8" fmla="*/ 24 w 31"/>
              <a:gd name="T9" fmla="*/ 3 h 30"/>
              <a:gd name="T10" fmla="*/ 21 w 31"/>
              <a:gd name="T11" fmla="*/ 0 h 30"/>
              <a:gd name="T12" fmla="*/ 21 w 31"/>
              <a:gd name="T13" fmla="*/ 0 h 30"/>
              <a:gd name="T14" fmla="*/ 15 w 31"/>
              <a:gd name="T15" fmla="*/ 0 h 30"/>
              <a:gd name="T16" fmla="*/ 10 w 31"/>
              <a:gd name="T17" fmla="*/ 0 h 30"/>
              <a:gd name="T18" fmla="*/ 6 w 31"/>
              <a:gd name="T19" fmla="*/ 3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6 w 31"/>
              <a:gd name="T35" fmla="*/ 27 h 30"/>
              <a:gd name="T36" fmla="*/ 10 w 31"/>
              <a:gd name="T37" fmla="*/ 30 h 30"/>
              <a:gd name="T38" fmla="*/ 15 w 31"/>
              <a:gd name="T39" fmla="*/ 30 h 30"/>
              <a:gd name="T40" fmla="*/ 21 w 31"/>
              <a:gd name="T41" fmla="*/ 30 h 30"/>
              <a:gd name="T42" fmla="*/ 21 w 31"/>
              <a:gd name="T43" fmla="*/ 30 h 30"/>
              <a:gd name="T44" fmla="*/ 24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4" y="3"/>
                </a:lnTo>
                <a:lnTo>
                  <a:pt x="21" y="0"/>
                </a:lnTo>
                <a:lnTo>
                  <a:pt x="21" y="0"/>
                </a:lnTo>
                <a:lnTo>
                  <a:pt x="15" y="0"/>
                </a:lnTo>
                <a:lnTo>
                  <a:pt x="10" y="0"/>
                </a:lnTo>
                <a:lnTo>
                  <a:pt x="6" y="3"/>
                </a:lnTo>
                <a:lnTo>
                  <a:pt x="3" y="6"/>
                </a:lnTo>
                <a:lnTo>
                  <a:pt x="3" y="6"/>
                </a:lnTo>
                <a:lnTo>
                  <a:pt x="1" y="10"/>
                </a:lnTo>
                <a:lnTo>
                  <a:pt x="0" y="15"/>
                </a:lnTo>
                <a:lnTo>
                  <a:pt x="1" y="19"/>
                </a:lnTo>
                <a:lnTo>
                  <a:pt x="3" y="24"/>
                </a:lnTo>
                <a:lnTo>
                  <a:pt x="3" y="24"/>
                </a:lnTo>
                <a:lnTo>
                  <a:pt x="6" y="27"/>
                </a:lnTo>
                <a:lnTo>
                  <a:pt x="10" y="30"/>
                </a:lnTo>
                <a:lnTo>
                  <a:pt x="15" y="30"/>
                </a:lnTo>
                <a:lnTo>
                  <a:pt x="21" y="30"/>
                </a:lnTo>
                <a:lnTo>
                  <a:pt x="21" y="30"/>
                </a:lnTo>
                <a:lnTo>
                  <a:pt x="24"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1" name="Freeform 129">
            <a:extLst>
              <a:ext uri="{FF2B5EF4-FFF2-40B4-BE49-F238E27FC236}">
                <a16:creationId xmlns:a16="http://schemas.microsoft.com/office/drawing/2014/main" id="{360C7B11-8A57-4735-BFF2-DC3F76F66C40}"/>
              </a:ext>
            </a:extLst>
          </p:cNvPr>
          <p:cNvSpPr>
            <a:spLocks/>
          </p:cNvSpPr>
          <p:nvPr/>
        </p:nvSpPr>
        <p:spPr bwMode="auto">
          <a:xfrm>
            <a:off x="3782230" y="3795299"/>
            <a:ext cx="37429" cy="49308"/>
          </a:xfrm>
          <a:custGeom>
            <a:avLst/>
            <a:gdLst>
              <a:gd name="T0" fmla="*/ 32 w 32"/>
              <a:gd name="T1" fmla="*/ 15 h 30"/>
              <a:gd name="T2" fmla="*/ 32 w 32"/>
              <a:gd name="T3" fmla="*/ 15 h 30"/>
              <a:gd name="T4" fmla="*/ 30 w 32"/>
              <a:gd name="T5" fmla="*/ 11 h 30"/>
              <a:gd name="T6" fmla="*/ 29 w 32"/>
              <a:gd name="T7" fmla="*/ 6 h 30"/>
              <a:gd name="T8" fmla="*/ 24 w 32"/>
              <a:gd name="T9" fmla="*/ 3 h 30"/>
              <a:gd name="T10" fmla="*/ 19 w 32"/>
              <a:gd name="T11" fmla="*/ 1 h 30"/>
              <a:gd name="T12" fmla="*/ 19 w 32"/>
              <a:gd name="T13" fmla="*/ 1 h 30"/>
              <a:gd name="T14" fmla="*/ 15 w 32"/>
              <a:gd name="T15" fmla="*/ 0 h 30"/>
              <a:gd name="T16" fmla="*/ 10 w 32"/>
              <a:gd name="T17" fmla="*/ 0 h 30"/>
              <a:gd name="T18" fmla="*/ 6 w 32"/>
              <a:gd name="T19" fmla="*/ 3 h 30"/>
              <a:gd name="T20" fmla="*/ 3 w 32"/>
              <a:gd name="T21" fmla="*/ 6 h 30"/>
              <a:gd name="T22" fmla="*/ 3 w 32"/>
              <a:gd name="T23" fmla="*/ 6 h 30"/>
              <a:gd name="T24" fmla="*/ 1 w 32"/>
              <a:gd name="T25" fmla="*/ 11 h 30"/>
              <a:gd name="T26" fmla="*/ 0 w 32"/>
              <a:gd name="T27" fmla="*/ 15 h 30"/>
              <a:gd name="T28" fmla="*/ 1 w 32"/>
              <a:gd name="T29" fmla="*/ 20 h 30"/>
              <a:gd name="T30" fmla="*/ 3 w 32"/>
              <a:gd name="T31" fmla="*/ 24 h 30"/>
              <a:gd name="T32" fmla="*/ 3 w 32"/>
              <a:gd name="T33" fmla="*/ 24 h 30"/>
              <a:gd name="T34" fmla="*/ 6 w 32"/>
              <a:gd name="T35" fmla="*/ 29 h 30"/>
              <a:gd name="T36" fmla="*/ 10 w 32"/>
              <a:gd name="T37" fmla="*/ 30 h 30"/>
              <a:gd name="T38" fmla="*/ 15 w 32"/>
              <a:gd name="T39" fmla="*/ 30 h 30"/>
              <a:gd name="T40" fmla="*/ 19 w 32"/>
              <a:gd name="T41" fmla="*/ 30 h 30"/>
              <a:gd name="T42" fmla="*/ 19 w 32"/>
              <a:gd name="T43" fmla="*/ 30 h 30"/>
              <a:gd name="T44" fmla="*/ 24 w 32"/>
              <a:gd name="T45" fmla="*/ 29 h 30"/>
              <a:gd name="T46" fmla="*/ 29 w 32"/>
              <a:gd name="T47" fmla="*/ 24 h 30"/>
              <a:gd name="T48" fmla="*/ 30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1"/>
                </a:lnTo>
                <a:lnTo>
                  <a:pt x="29" y="6"/>
                </a:lnTo>
                <a:lnTo>
                  <a:pt x="24" y="3"/>
                </a:lnTo>
                <a:lnTo>
                  <a:pt x="19" y="1"/>
                </a:lnTo>
                <a:lnTo>
                  <a:pt x="19" y="1"/>
                </a:lnTo>
                <a:lnTo>
                  <a:pt x="15" y="0"/>
                </a:lnTo>
                <a:lnTo>
                  <a:pt x="10" y="0"/>
                </a:lnTo>
                <a:lnTo>
                  <a:pt x="6" y="3"/>
                </a:lnTo>
                <a:lnTo>
                  <a:pt x="3" y="6"/>
                </a:lnTo>
                <a:lnTo>
                  <a:pt x="3" y="6"/>
                </a:lnTo>
                <a:lnTo>
                  <a:pt x="1" y="11"/>
                </a:lnTo>
                <a:lnTo>
                  <a:pt x="0" y="15"/>
                </a:lnTo>
                <a:lnTo>
                  <a:pt x="1" y="20"/>
                </a:lnTo>
                <a:lnTo>
                  <a:pt x="3" y="24"/>
                </a:lnTo>
                <a:lnTo>
                  <a:pt x="3" y="24"/>
                </a:lnTo>
                <a:lnTo>
                  <a:pt x="6" y="29"/>
                </a:lnTo>
                <a:lnTo>
                  <a:pt x="10" y="30"/>
                </a:lnTo>
                <a:lnTo>
                  <a:pt x="15" y="30"/>
                </a:lnTo>
                <a:lnTo>
                  <a:pt x="19" y="30"/>
                </a:lnTo>
                <a:lnTo>
                  <a:pt x="19" y="30"/>
                </a:lnTo>
                <a:lnTo>
                  <a:pt x="24" y="29"/>
                </a:lnTo>
                <a:lnTo>
                  <a:pt x="29" y="24"/>
                </a:lnTo>
                <a:lnTo>
                  <a:pt x="30"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2" name="Freeform 130">
            <a:extLst>
              <a:ext uri="{FF2B5EF4-FFF2-40B4-BE49-F238E27FC236}">
                <a16:creationId xmlns:a16="http://schemas.microsoft.com/office/drawing/2014/main" id="{438E6F8E-2715-429C-BE51-86ED9DF0F556}"/>
              </a:ext>
            </a:extLst>
          </p:cNvPr>
          <p:cNvSpPr>
            <a:spLocks/>
          </p:cNvSpPr>
          <p:nvPr/>
        </p:nvSpPr>
        <p:spPr bwMode="auto">
          <a:xfrm>
            <a:off x="3786909" y="3795299"/>
            <a:ext cx="36259" cy="49308"/>
          </a:xfrm>
          <a:custGeom>
            <a:avLst/>
            <a:gdLst>
              <a:gd name="T0" fmla="*/ 31 w 31"/>
              <a:gd name="T1" fmla="*/ 15 h 30"/>
              <a:gd name="T2" fmla="*/ 31 w 31"/>
              <a:gd name="T3" fmla="*/ 15 h 30"/>
              <a:gd name="T4" fmla="*/ 31 w 31"/>
              <a:gd name="T5" fmla="*/ 11 h 30"/>
              <a:gd name="T6" fmla="*/ 28 w 31"/>
              <a:gd name="T7" fmla="*/ 6 h 30"/>
              <a:gd name="T8" fmla="*/ 25 w 31"/>
              <a:gd name="T9" fmla="*/ 3 h 30"/>
              <a:gd name="T10" fmla="*/ 20 w 31"/>
              <a:gd name="T11" fmla="*/ 1 h 30"/>
              <a:gd name="T12" fmla="*/ 20 w 31"/>
              <a:gd name="T13" fmla="*/ 1 h 30"/>
              <a:gd name="T14" fmla="*/ 15 w 31"/>
              <a:gd name="T15" fmla="*/ 0 h 30"/>
              <a:gd name="T16" fmla="*/ 11 w 31"/>
              <a:gd name="T17" fmla="*/ 0 h 30"/>
              <a:gd name="T18" fmla="*/ 6 w 31"/>
              <a:gd name="T19" fmla="*/ 3 h 30"/>
              <a:gd name="T20" fmla="*/ 3 w 31"/>
              <a:gd name="T21" fmla="*/ 6 h 30"/>
              <a:gd name="T22" fmla="*/ 3 w 31"/>
              <a:gd name="T23" fmla="*/ 6 h 30"/>
              <a:gd name="T24" fmla="*/ 0 w 31"/>
              <a:gd name="T25" fmla="*/ 11 h 30"/>
              <a:gd name="T26" fmla="*/ 0 w 31"/>
              <a:gd name="T27" fmla="*/ 15 h 30"/>
              <a:gd name="T28" fmla="*/ 0 w 31"/>
              <a:gd name="T29" fmla="*/ 20 h 30"/>
              <a:gd name="T30" fmla="*/ 3 w 31"/>
              <a:gd name="T31" fmla="*/ 24 h 30"/>
              <a:gd name="T32" fmla="*/ 3 w 31"/>
              <a:gd name="T33" fmla="*/ 24 h 30"/>
              <a:gd name="T34" fmla="*/ 6 w 31"/>
              <a:gd name="T35" fmla="*/ 29 h 30"/>
              <a:gd name="T36" fmla="*/ 11 w 31"/>
              <a:gd name="T37" fmla="*/ 30 h 30"/>
              <a:gd name="T38" fmla="*/ 15 w 31"/>
              <a:gd name="T39" fmla="*/ 30 h 30"/>
              <a:gd name="T40" fmla="*/ 20 w 31"/>
              <a:gd name="T41" fmla="*/ 30 h 30"/>
              <a:gd name="T42" fmla="*/ 20 w 31"/>
              <a:gd name="T43" fmla="*/ 30 h 30"/>
              <a:gd name="T44" fmla="*/ 25 w 31"/>
              <a:gd name="T45" fmla="*/ 29 h 30"/>
              <a:gd name="T46" fmla="*/ 28 w 31"/>
              <a:gd name="T47" fmla="*/ 24 h 30"/>
              <a:gd name="T48" fmla="*/ 31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1"/>
                </a:lnTo>
                <a:lnTo>
                  <a:pt x="28" y="6"/>
                </a:lnTo>
                <a:lnTo>
                  <a:pt x="25" y="3"/>
                </a:lnTo>
                <a:lnTo>
                  <a:pt x="20" y="1"/>
                </a:lnTo>
                <a:lnTo>
                  <a:pt x="20" y="1"/>
                </a:lnTo>
                <a:lnTo>
                  <a:pt x="15" y="0"/>
                </a:lnTo>
                <a:lnTo>
                  <a:pt x="11" y="0"/>
                </a:lnTo>
                <a:lnTo>
                  <a:pt x="6" y="3"/>
                </a:lnTo>
                <a:lnTo>
                  <a:pt x="3" y="6"/>
                </a:lnTo>
                <a:lnTo>
                  <a:pt x="3" y="6"/>
                </a:lnTo>
                <a:lnTo>
                  <a:pt x="0" y="11"/>
                </a:lnTo>
                <a:lnTo>
                  <a:pt x="0" y="15"/>
                </a:lnTo>
                <a:lnTo>
                  <a:pt x="0" y="20"/>
                </a:lnTo>
                <a:lnTo>
                  <a:pt x="3" y="24"/>
                </a:lnTo>
                <a:lnTo>
                  <a:pt x="3" y="24"/>
                </a:lnTo>
                <a:lnTo>
                  <a:pt x="6" y="29"/>
                </a:lnTo>
                <a:lnTo>
                  <a:pt x="11" y="30"/>
                </a:lnTo>
                <a:lnTo>
                  <a:pt x="15" y="30"/>
                </a:lnTo>
                <a:lnTo>
                  <a:pt x="20" y="30"/>
                </a:lnTo>
                <a:lnTo>
                  <a:pt x="20" y="30"/>
                </a:lnTo>
                <a:lnTo>
                  <a:pt x="25" y="29"/>
                </a:lnTo>
                <a:lnTo>
                  <a:pt x="28" y="24"/>
                </a:lnTo>
                <a:lnTo>
                  <a:pt x="31"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3" name="Freeform 131">
            <a:extLst>
              <a:ext uri="{FF2B5EF4-FFF2-40B4-BE49-F238E27FC236}">
                <a16:creationId xmlns:a16="http://schemas.microsoft.com/office/drawing/2014/main" id="{CB7EAB2A-7BEB-466F-912C-3CA167362BCC}"/>
              </a:ext>
            </a:extLst>
          </p:cNvPr>
          <p:cNvSpPr>
            <a:spLocks/>
          </p:cNvSpPr>
          <p:nvPr/>
        </p:nvSpPr>
        <p:spPr bwMode="auto">
          <a:xfrm>
            <a:off x="3790417" y="3795299"/>
            <a:ext cx="37429" cy="49308"/>
          </a:xfrm>
          <a:custGeom>
            <a:avLst/>
            <a:gdLst>
              <a:gd name="T0" fmla="*/ 32 w 32"/>
              <a:gd name="T1" fmla="*/ 15 h 30"/>
              <a:gd name="T2" fmla="*/ 32 w 32"/>
              <a:gd name="T3" fmla="*/ 15 h 30"/>
              <a:gd name="T4" fmla="*/ 31 w 32"/>
              <a:gd name="T5" fmla="*/ 11 h 30"/>
              <a:gd name="T6" fmla="*/ 29 w 32"/>
              <a:gd name="T7" fmla="*/ 6 h 30"/>
              <a:gd name="T8" fmla="*/ 25 w 32"/>
              <a:gd name="T9" fmla="*/ 3 h 30"/>
              <a:gd name="T10" fmla="*/ 22 w 32"/>
              <a:gd name="T11" fmla="*/ 1 h 30"/>
              <a:gd name="T12" fmla="*/ 22 w 32"/>
              <a:gd name="T13" fmla="*/ 1 h 30"/>
              <a:gd name="T14" fmla="*/ 16 w 32"/>
              <a:gd name="T15" fmla="*/ 0 h 30"/>
              <a:gd name="T16" fmla="*/ 11 w 32"/>
              <a:gd name="T17" fmla="*/ 0 h 30"/>
              <a:gd name="T18" fmla="*/ 6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6 w 32"/>
              <a:gd name="T35" fmla="*/ 29 h 30"/>
              <a:gd name="T36" fmla="*/ 11 w 32"/>
              <a:gd name="T37" fmla="*/ 30 h 30"/>
              <a:gd name="T38" fmla="*/ 16 w 32"/>
              <a:gd name="T39" fmla="*/ 30 h 30"/>
              <a:gd name="T40" fmla="*/ 22 w 32"/>
              <a:gd name="T41" fmla="*/ 30 h 30"/>
              <a:gd name="T42" fmla="*/ 22 w 32"/>
              <a:gd name="T43" fmla="*/ 30 h 30"/>
              <a:gd name="T44" fmla="*/ 25 w 32"/>
              <a:gd name="T45" fmla="*/ 29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5" y="3"/>
                </a:lnTo>
                <a:lnTo>
                  <a:pt x="22" y="1"/>
                </a:lnTo>
                <a:lnTo>
                  <a:pt x="22" y="1"/>
                </a:lnTo>
                <a:lnTo>
                  <a:pt x="16" y="0"/>
                </a:lnTo>
                <a:lnTo>
                  <a:pt x="11" y="0"/>
                </a:lnTo>
                <a:lnTo>
                  <a:pt x="6" y="3"/>
                </a:lnTo>
                <a:lnTo>
                  <a:pt x="3" y="6"/>
                </a:lnTo>
                <a:lnTo>
                  <a:pt x="3" y="6"/>
                </a:lnTo>
                <a:lnTo>
                  <a:pt x="2" y="11"/>
                </a:lnTo>
                <a:lnTo>
                  <a:pt x="0" y="15"/>
                </a:lnTo>
                <a:lnTo>
                  <a:pt x="2" y="20"/>
                </a:lnTo>
                <a:lnTo>
                  <a:pt x="3" y="24"/>
                </a:lnTo>
                <a:lnTo>
                  <a:pt x="3" y="24"/>
                </a:lnTo>
                <a:lnTo>
                  <a:pt x="6" y="29"/>
                </a:lnTo>
                <a:lnTo>
                  <a:pt x="11" y="30"/>
                </a:lnTo>
                <a:lnTo>
                  <a:pt x="16" y="30"/>
                </a:lnTo>
                <a:lnTo>
                  <a:pt x="22" y="30"/>
                </a:lnTo>
                <a:lnTo>
                  <a:pt x="22" y="30"/>
                </a:lnTo>
                <a:lnTo>
                  <a:pt x="25" y="29"/>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4" name="Freeform 132">
            <a:extLst>
              <a:ext uri="{FF2B5EF4-FFF2-40B4-BE49-F238E27FC236}">
                <a16:creationId xmlns:a16="http://schemas.microsoft.com/office/drawing/2014/main" id="{E01ED849-DEE7-4CC1-A651-97F4DF33F524}"/>
              </a:ext>
            </a:extLst>
          </p:cNvPr>
          <p:cNvSpPr>
            <a:spLocks/>
          </p:cNvSpPr>
          <p:nvPr/>
        </p:nvSpPr>
        <p:spPr bwMode="auto">
          <a:xfrm>
            <a:off x="3831355" y="3801873"/>
            <a:ext cx="37429" cy="50952"/>
          </a:xfrm>
          <a:custGeom>
            <a:avLst/>
            <a:gdLst>
              <a:gd name="T0" fmla="*/ 32 w 32"/>
              <a:gd name="T1" fmla="*/ 16 h 31"/>
              <a:gd name="T2" fmla="*/ 32 w 32"/>
              <a:gd name="T3" fmla="*/ 16 h 31"/>
              <a:gd name="T4" fmla="*/ 30 w 32"/>
              <a:gd name="T5" fmla="*/ 11 h 31"/>
              <a:gd name="T6" fmla="*/ 29 w 32"/>
              <a:gd name="T7" fmla="*/ 7 h 31"/>
              <a:gd name="T8" fmla="*/ 26 w 32"/>
              <a:gd name="T9" fmla="*/ 4 h 31"/>
              <a:gd name="T10" fmla="*/ 21 w 32"/>
              <a:gd name="T11" fmla="*/ 0 h 31"/>
              <a:gd name="T12" fmla="*/ 21 w 32"/>
              <a:gd name="T13" fmla="*/ 0 h 31"/>
              <a:gd name="T14" fmla="*/ 15 w 32"/>
              <a:gd name="T15" fmla="*/ 0 h 31"/>
              <a:gd name="T16" fmla="*/ 11 w 32"/>
              <a:gd name="T17" fmla="*/ 0 h 31"/>
              <a:gd name="T18" fmla="*/ 6 w 32"/>
              <a:gd name="T19" fmla="*/ 2 h 31"/>
              <a:gd name="T20" fmla="*/ 3 w 32"/>
              <a:gd name="T21" fmla="*/ 7 h 31"/>
              <a:gd name="T22" fmla="*/ 3 w 32"/>
              <a:gd name="T23" fmla="*/ 7 h 31"/>
              <a:gd name="T24" fmla="*/ 2 w 32"/>
              <a:gd name="T25" fmla="*/ 11 h 31"/>
              <a:gd name="T26" fmla="*/ 0 w 32"/>
              <a:gd name="T27" fmla="*/ 16 h 31"/>
              <a:gd name="T28" fmla="*/ 2 w 32"/>
              <a:gd name="T29" fmla="*/ 20 h 31"/>
              <a:gd name="T30" fmla="*/ 3 w 32"/>
              <a:gd name="T31" fmla="*/ 25 h 31"/>
              <a:gd name="T32" fmla="*/ 3 w 32"/>
              <a:gd name="T33" fmla="*/ 25 h 31"/>
              <a:gd name="T34" fmla="*/ 6 w 32"/>
              <a:gd name="T35" fmla="*/ 28 h 31"/>
              <a:gd name="T36" fmla="*/ 11 w 32"/>
              <a:gd name="T37" fmla="*/ 31 h 31"/>
              <a:gd name="T38" fmla="*/ 15 w 32"/>
              <a:gd name="T39" fmla="*/ 31 h 31"/>
              <a:gd name="T40" fmla="*/ 21 w 32"/>
              <a:gd name="T41" fmla="*/ 31 h 31"/>
              <a:gd name="T42" fmla="*/ 21 w 32"/>
              <a:gd name="T43" fmla="*/ 31 h 31"/>
              <a:gd name="T44" fmla="*/ 26 w 32"/>
              <a:gd name="T45" fmla="*/ 28 h 31"/>
              <a:gd name="T46" fmla="*/ 29 w 32"/>
              <a:gd name="T47" fmla="*/ 25 h 31"/>
              <a:gd name="T48" fmla="*/ 30 w 32"/>
              <a:gd name="T49" fmla="*/ 20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1"/>
                </a:lnTo>
                <a:lnTo>
                  <a:pt x="29" y="7"/>
                </a:lnTo>
                <a:lnTo>
                  <a:pt x="26" y="4"/>
                </a:lnTo>
                <a:lnTo>
                  <a:pt x="21" y="0"/>
                </a:lnTo>
                <a:lnTo>
                  <a:pt x="21" y="0"/>
                </a:lnTo>
                <a:lnTo>
                  <a:pt x="15" y="0"/>
                </a:lnTo>
                <a:lnTo>
                  <a:pt x="11" y="0"/>
                </a:lnTo>
                <a:lnTo>
                  <a:pt x="6" y="2"/>
                </a:lnTo>
                <a:lnTo>
                  <a:pt x="3" y="7"/>
                </a:lnTo>
                <a:lnTo>
                  <a:pt x="3" y="7"/>
                </a:lnTo>
                <a:lnTo>
                  <a:pt x="2" y="11"/>
                </a:lnTo>
                <a:lnTo>
                  <a:pt x="0" y="16"/>
                </a:lnTo>
                <a:lnTo>
                  <a:pt x="2" y="20"/>
                </a:lnTo>
                <a:lnTo>
                  <a:pt x="3" y="25"/>
                </a:lnTo>
                <a:lnTo>
                  <a:pt x="3" y="25"/>
                </a:lnTo>
                <a:lnTo>
                  <a:pt x="6" y="28"/>
                </a:lnTo>
                <a:lnTo>
                  <a:pt x="11" y="31"/>
                </a:lnTo>
                <a:lnTo>
                  <a:pt x="15" y="31"/>
                </a:lnTo>
                <a:lnTo>
                  <a:pt x="21" y="31"/>
                </a:lnTo>
                <a:lnTo>
                  <a:pt x="21" y="31"/>
                </a:lnTo>
                <a:lnTo>
                  <a:pt x="26" y="28"/>
                </a:lnTo>
                <a:lnTo>
                  <a:pt x="29" y="25"/>
                </a:lnTo>
                <a:lnTo>
                  <a:pt x="30" y="20"/>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5" name="Freeform 133">
            <a:extLst>
              <a:ext uri="{FF2B5EF4-FFF2-40B4-BE49-F238E27FC236}">
                <a16:creationId xmlns:a16="http://schemas.microsoft.com/office/drawing/2014/main" id="{61A03A3B-EED9-44CF-8569-FAE376BC48B1}"/>
              </a:ext>
            </a:extLst>
          </p:cNvPr>
          <p:cNvSpPr>
            <a:spLocks/>
          </p:cNvSpPr>
          <p:nvPr/>
        </p:nvSpPr>
        <p:spPr bwMode="auto">
          <a:xfrm>
            <a:off x="3837203" y="3801873"/>
            <a:ext cx="35089" cy="50952"/>
          </a:xfrm>
          <a:custGeom>
            <a:avLst/>
            <a:gdLst>
              <a:gd name="T0" fmla="*/ 30 w 30"/>
              <a:gd name="T1" fmla="*/ 16 h 31"/>
              <a:gd name="T2" fmla="*/ 30 w 30"/>
              <a:gd name="T3" fmla="*/ 16 h 31"/>
              <a:gd name="T4" fmla="*/ 30 w 30"/>
              <a:gd name="T5" fmla="*/ 11 h 31"/>
              <a:gd name="T6" fmla="*/ 27 w 30"/>
              <a:gd name="T7" fmla="*/ 7 h 31"/>
              <a:gd name="T8" fmla="*/ 24 w 30"/>
              <a:gd name="T9" fmla="*/ 4 h 31"/>
              <a:gd name="T10" fmla="*/ 19 w 30"/>
              <a:gd name="T11" fmla="*/ 0 h 31"/>
              <a:gd name="T12" fmla="*/ 19 w 30"/>
              <a:gd name="T13" fmla="*/ 0 h 31"/>
              <a:gd name="T14" fmla="*/ 15 w 30"/>
              <a:gd name="T15" fmla="*/ 0 h 31"/>
              <a:gd name="T16" fmla="*/ 10 w 30"/>
              <a:gd name="T17" fmla="*/ 0 h 31"/>
              <a:gd name="T18" fmla="*/ 6 w 30"/>
              <a:gd name="T19" fmla="*/ 2 h 31"/>
              <a:gd name="T20" fmla="*/ 3 w 30"/>
              <a:gd name="T21" fmla="*/ 7 h 31"/>
              <a:gd name="T22" fmla="*/ 3 w 30"/>
              <a:gd name="T23" fmla="*/ 7 h 31"/>
              <a:gd name="T24" fmla="*/ 0 w 30"/>
              <a:gd name="T25" fmla="*/ 11 h 31"/>
              <a:gd name="T26" fmla="*/ 0 w 30"/>
              <a:gd name="T27" fmla="*/ 16 h 31"/>
              <a:gd name="T28" fmla="*/ 0 w 30"/>
              <a:gd name="T29" fmla="*/ 20 h 31"/>
              <a:gd name="T30" fmla="*/ 3 w 30"/>
              <a:gd name="T31" fmla="*/ 25 h 31"/>
              <a:gd name="T32" fmla="*/ 3 w 30"/>
              <a:gd name="T33" fmla="*/ 25 h 31"/>
              <a:gd name="T34" fmla="*/ 6 w 30"/>
              <a:gd name="T35" fmla="*/ 28 h 31"/>
              <a:gd name="T36" fmla="*/ 10 w 30"/>
              <a:gd name="T37" fmla="*/ 31 h 31"/>
              <a:gd name="T38" fmla="*/ 15 w 30"/>
              <a:gd name="T39" fmla="*/ 31 h 31"/>
              <a:gd name="T40" fmla="*/ 19 w 30"/>
              <a:gd name="T41" fmla="*/ 31 h 31"/>
              <a:gd name="T42" fmla="*/ 19 w 30"/>
              <a:gd name="T43" fmla="*/ 31 h 31"/>
              <a:gd name="T44" fmla="*/ 24 w 30"/>
              <a:gd name="T45" fmla="*/ 28 h 31"/>
              <a:gd name="T46" fmla="*/ 27 w 30"/>
              <a:gd name="T47" fmla="*/ 25 h 31"/>
              <a:gd name="T48" fmla="*/ 30 w 30"/>
              <a:gd name="T49" fmla="*/ 20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1"/>
                </a:lnTo>
                <a:lnTo>
                  <a:pt x="27" y="7"/>
                </a:lnTo>
                <a:lnTo>
                  <a:pt x="24" y="4"/>
                </a:lnTo>
                <a:lnTo>
                  <a:pt x="19" y="0"/>
                </a:lnTo>
                <a:lnTo>
                  <a:pt x="19" y="0"/>
                </a:lnTo>
                <a:lnTo>
                  <a:pt x="15" y="0"/>
                </a:lnTo>
                <a:lnTo>
                  <a:pt x="10" y="0"/>
                </a:lnTo>
                <a:lnTo>
                  <a:pt x="6" y="2"/>
                </a:lnTo>
                <a:lnTo>
                  <a:pt x="3" y="7"/>
                </a:lnTo>
                <a:lnTo>
                  <a:pt x="3" y="7"/>
                </a:lnTo>
                <a:lnTo>
                  <a:pt x="0" y="11"/>
                </a:lnTo>
                <a:lnTo>
                  <a:pt x="0" y="16"/>
                </a:lnTo>
                <a:lnTo>
                  <a:pt x="0" y="20"/>
                </a:lnTo>
                <a:lnTo>
                  <a:pt x="3" y="25"/>
                </a:lnTo>
                <a:lnTo>
                  <a:pt x="3" y="25"/>
                </a:lnTo>
                <a:lnTo>
                  <a:pt x="6" y="28"/>
                </a:lnTo>
                <a:lnTo>
                  <a:pt x="10" y="31"/>
                </a:lnTo>
                <a:lnTo>
                  <a:pt x="15" y="31"/>
                </a:lnTo>
                <a:lnTo>
                  <a:pt x="19" y="31"/>
                </a:lnTo>
                <a:lnTo>
                  <a:pt x="19" y="31"/>
                </a:lnTo>
                <a:lnTo>
                  <a:pt x="24" y="28"/>
                </a:lnTo>
                <a:lnTo>
                  <a:pt x="27" y="25"/>
                </a:lnTo>
                <a:lnTo>
                  <a:pt x="30" y="20"/>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6" name="Freeform 134">
            <a:extLst>
              <a:ext uri="{FF2B5EF4-FFF2-40B4-BE49-F238E27FC236}">
                <a16:creationId xmlns:a16="http://schemas.microsoft.com/office/drawing/2014/main" id="{54EB92F7-B35E-47EA-A1C9-863039CEC92E}"/>
              </a:ext>
            </a:extLst>
          </p:cNvPr>
          <p:cNvSpPr>
            <a:spLocks/>
          </p:cNvSpPr>
          <p:nvPr/>
        </p:nvSpPr>
        <p:spPr bwMode="auto">
          <a:xfrm>
            <a:off x="3848899" y="3808448"/>
            <a:ext cx="37429" cy="50952"/>
          </a:xfrm>
          <a:custGeom>
            <a:avLst/>
            <a:gdLst>
              <a:gd name="T0" fmla="*/ 32 w 32"/>
              <a:gd name="T1" fmla="*/ 15 h 31"/>
              <a:gd name="T2" fmla="*/ 32 w 32"/>
              <a:gd name="T3" fmla="*/ 15 h 31"/>
              <a:gd name="T4" fmla="*/ 30 w 32"/>
              <a:gd name="T5" fmla="*/ 10 h 31"/>
              <a:gd name="T6" fmla="*/ 29 w 32"/>
              <a:gd name="T7" fmla="*/ 6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6 h 31"/>
              <a:gd name="T22" fmla="*/ 3 w 32"/>
              <a:gd name="T23" fmla="*/ 6 h 31"/>
              <a:gd name="T24" fmla="*/ 2 w 32"/>
              <a:gd name="T25" fmla="*/ 10 h 31"/>
              <a:gd name="T26" fmla="*/ 0 w 32"/>
              <a:gd name="T27" fmla="*/ 15 h 31"/>
              <a:gd name="T28" fmla="*/ 2 w 32"/>
              <a:gd name="T29" fmla="*/ 19 h 31"/>
              <a:gd name="T30" fmla="*/ 3 w 32"/>
              <a:gd name="T31" fmla="*/ 24 h 31"/>
              <a:gd name="T32" fmla="*/ 3 w 32"/>
              <a:gd name="T33" fmla="*/ 24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4 h 31"/>
              <a:gd name="T48" fmla="*/ 30 w 32"/>
              <a:gd name="T49" fmla="*/ 21 h 31"/>
              <a:gd name="T50" fmla="*/ 32 w 32"/>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5"/>
                </a:moveTo>
                <a:lnTo>
                  <a:pt x="32" y="15"/>
                </a:lnTo>
                <a:lnTo>
                  <a:pt x="30" y="10"/>
                </a:lnTo>
                <a:lnTo>
                  <a:pt x="29" y="6"/>
                </a:lnTo>
                <a:lnTo>
                  <a:pt x="26" y="3"/>
                </a:lnTo>
                <a:lnTo>
                  <a:pt x="21" y="1"/>
                </a:lnTo>
                <a:lnTo>
                  <a:pt x="21" y="1"/>
                </a:lnTo>
                <a:lnTo>
                  <a:pt x="17" y="0"/>
                </a:lnTo>
                <a:lnTo>
                  <a:pt x="12" y="1"/>
                </a:lnTo>
                <a:lnTo>
                  <a:pt x="8" y="3"/>
                </a:lnTo>
                <a:lnTo>
                  <a:pt x="3" y="6"/>
                </a:lnTo>
                <a:lnTo>
                  <a:pt x="3" y="6"/>
                </a:lnTo>
                <a:lnTo>
                  <a:pt x="2" y="10"/>
                </a:lnTo>
                <a:lnTo>
                  <a:pt x="0" y="15"/>
                </a:lnTo>
                <a:lnTo>
                  <a:pt x="2" y="19"/>
                </a:lnTo>
                <a:lnTo>
                  <a:pt x="3" y="24"/>
                </a:lnTo>
                <a:lnTo>
                  <a:pt x="3" y="24"/>
                </a:lnTo>
                <a:lnTo>
                  <a:pt x="8" y="28"/>
                </a:lnTo>
                <a:lnTo>
                  <a:pt x="12" y="30"/>
                </a:lnTo>
                <a:lnTo>
                  <a:pt x="17" y="31"/>
                </a:lnTo>
                <a:lnTo>
                  <a:pt x="21" y="30"/>
                </a:lnTo>
                <a:lnTo>
                  <a:pt x="21" y="30"/>
                </a:lnTo>
                <a:lnTo>
                  <a:pt x="26" y="28"/>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7" name="Freeform 135">
            <a:extLst>
              <a:ext uri="{FF2B5EF4-FFF2-40B4-BE49-F238E27FC236}">
                <a16:creationId xmlns:a16="http://schemas.microsoft.com/office/drawing/2014/main" id="{7EB299AC-AFFA-47CE-83D3-D2D34A1CC6D9}"/>
              </a:ext>
            </a:extLst>
          </p:cNvPr>
          <p:cNvSpPr>
            <a:spLocks/>
          </p:cNvSpPr>
          <p:nvPr/>
        </p:nvSpPr>
        <p:spPr bwMode="auto">
          <a:xfrm>
            <a:off x="3868783" y="3815022"/>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20 w 30"/>
              <a:gd name="T11" fmla="*/ 0 h 30"/>
              <a:gd name="T12" fmla="*/ 20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20" y="0"/>
                </a:lnTo>
                <a:lnTo>
                  <a:pt x="20"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20" y="30"/>
                </a:lnTo>
                <a:lnTo>
                  <a:pt x="20"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8" name="Freeform 136">
            <a:extLst>
              <a:ext uri="{FF2B5EF4-FFF2-40B4-BE49-F238E27FC236}">
                <a16:creationId xmlns:a16="http://schemas.microsoft.com/office/drawing/2014/main" id="{D361AE69-D736-4631-B578-C08005ACAB83}"/>
              </a:ext>
            </a:extLst>
          </p:cNvPr>
          <p:cNvSpPr>
            <a:spLocks/>
          </p:cNvSpPr>
          <p:nvPr/>
        </p:nvSpPr>
        <p:spPr bwMode="auto">
          <a:xfrm>
            <a:off x="3880479" y="3819953"/>
            <a:ext cx="37429" cy="52596"/>
          </a:xfrm>
          <a:custGeom>
            <a:avLst/>
            <a:gdLst>
              <a:gd name="T0" fmla="*/ 32 w 32"/>
              <a:gd name="T1" fmla="*/ 15 h 32"/>
              <a:gd name="T2" fmla="*/ 32 w 32"/>
              <a:gd name="T3" fmla="*/ 15 h 32"/>
              <a:gd name="T4" fmla="*/ 31 w 32"/>
              <a:gd name="T5" fmla="*/ 11 h 32"/>
              <a:gd name="T6" fmla="*/ 29 w 32"/>
              <a:gd name="T7" fmla="*/ 6 h 32"/>
              <a:gd name="T8" fmla="*/ 26 w 32"/>
              <a:gd name="T9" fmla="*/ 3 h 32"/>
              <a:gd name="T10" fmla="*/ 22 w 32"/>
              <a:gd name="T11" fmla="*/ 2 h 32"/>
              <a:gd name="T12" fmla="*/ 22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1 w 32"/>
              <a:gd name="T37" fmla="*/ 30 h 32"/>
              <a:gd name="T38" fmla="*/ 17 w 32"/>
              <a:gd name="T39" fmla="*/ 32 h 32"/>
              <a:gd name="T40" fmla="*/ 22 w 32"/>
              <a:gd name="T41" fmla="*/ 30 h 32"/>
              <a:gd name="T42" fmla="*/ 22 w 32"/>
              <a:gd name="T43" fmla="*/ 30 h 32"/>
              <a:gd name="T44" fmla="*/ 26 w 32"/>
              <a:gd name="T45" fmla="*/ 29 h 32"/>
              <a:gd name="T46" fmla="*/ 29 w 32"/>
              <a:gd name="T47" fmla="*/ 26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1"/>
                </a:lnTo>
                <a:lnTo>
                  <a:pt x="29" y="6"/>
                </a:lnTo>
                <a:lnTo>
                  <a:pt x="26" y="3"/>
                </a:lnTo>
                <a:lnTo>
                  <a:pt x="22" y="2"/>
                </a:lnTo>
                <a:lnTo>
                  <a:pt x="22" y="2"/>
                </a:lnTo>
                <a:lnTo>
                  <a:pt x="17" y="0"/>
                </a:lnTo>
                <a:lnTo>
                  <a:pt x="11" y="2"/>
                </a:lnTo>
                <a:lnTo>
                  <a:pt x="8" y="3"/>
                </a:lnTo>
                <a:lnTo>
                  <a:pt x="3" y="6"/>
                </a:lnTo>
                <a:lnTo>
                  <a:pt x="3" y="6"/>
                </a:lnTo>
                <a:lnTo>
                  <a:pt x="2" y="11"/>
                </a:lnTo>
                <a:lnTo>
                  <a:pt x="0" y="15"/>
                </a:lnTo>
                <a:lnTo>
                  <a:pt x="2" y="21"/>
                </a:lnTo>
                <a:lnTo>
                  <a:pt x="3" y="24"/>
                </a:lnTo>
                <a:lnTo>
                  <a:pt x="3" y="24"/>
                </a:lnTo>
                <a:lnTo>
                  <a:pt x="8" y="29"/>
                </a:lnTo>
                <a:lnTo>
                  <a:pt x="11" y="30"/>
                </a:lnTo>
                <a:lnTo>
                  <a:pt x="17" y="32"/>
                </a:lnTo>
                <a:lnTo>
                  <a:pt x="22" y="30"/>
                </a:lnTo>
                <a:lnTo>
                  <a:pt x="22" y="30"/>
                </a:lnTo>
                <a:lnTo>
                  <a:pt x="26" y="29"/>
                </a:lnTo>
                <a:lnTo>
                  <a:pt x="29" y="26"/>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999" name="Freeform 137">
            <a:extLst>
              <a:ext uri="{FF2B5EF4-FFF2-40B4-BE49-F238E27FC236}">
                <a16:creationId xmlns:a16="http://schemas.microsoft.com/office/drawing/2014/main" id="{81F7F6F8-AA0E-481D-A9B5-85389B34A23D}"/>
              </a:ext>
            </a:extLst>
          </p:cNvPr>
          <p:cNvSpPr>
            <a:spLocks/>
          </p:cNvSpPr>
          <p:nvPr/>
        </p:nvSpPr>
        <p:spPr bwMode="auto">
          <a:xfrm>
            <a:off x="3880479" y="3819953"/>
            <a:ext cx="37429" cy="52596"/>
          </a:xfrm>
          <a:custGeom>
            <a:avLst/>
            <a:gdLst>
              <a:gd name="T0" fmla="*/ 32 w 32"/>
              <a:gd name="T1" fmla="*/ 15 h 32"/>
              <a:gd name="T2" fmla="*/ 32 w 32"/>
              <a:gd name="T3" fmla="*/ 15 h 32"/>
              <a:gd name="T4" fmla="*/ 31 w 32"/>
              <a:gd name="T5" fmla="*/ 11 h 32"/>
              <a:gd name="T6" fmla="*/ 29 w 32"/>
              <a:gd name="T7" fmla="*/ 6 h 32"/>
              <a:gd name="T8" fmla="*/ 26 w 32"/>
              <a:gd name="T9" fmla="*/ 3 h 32"/>
              <a:gd name="T10" fmla="*/ 22 w 32"/>
              <a:gd name="T11" fmla="*/ 2 h 32"/>
              <a:gd name="T12" fmla="*/ 22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1 w 32"/>
              <a:gd name="T37" fmla="*/ 30 h 32"/>
              <a:gd name="T38" fmla="*/ 17 w 32"/>
              <a:gd name="T39" fmla="*/ 32 h 32"/>
              <a:gd name="T40" fmla="*/ 22 w 32"/>
              <a:gd name="T41" fmla="*/ 30 h 32"/>
              <a:gd name="T42" fmla="*/ 22 w 32"/>
              <a:gd name="T43" fmla="*/ 30 h 32"/>
              <a:gd name="T44" fmla="*/ 26 w 32"/>
              <a:gd name="T45" fmla="*/ 29 h 32"/>
              <a:gd name="T46" fmla="*/ 29 w 32"/>
              <a:gd name="T47" fmla="*/ 26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1"/>
                </a:lnTo>
                <a:lnTo>
                  <a:pt x="29" y="6"/>
                </a:lnTo>
                <a:lnTo>
                  <a:pt x="26" y="3"/>
                </a:lnTo>
                <a:lnTo>
                  <a:pt x="22" y="2"/>
                </a:lnTo>
                <a:lnTo>
                  <a:pt x="22" y="2"/>
                </a:lnTo>
                <a:lnTo>
                  <a:pt x="17" y="0"/>
                </a:lnTo>
                <a:lnTo>
                  <a:pt x="11" y="2"/>
                </a:lnTo>
                <a:lnTo>
                  <a:pt x="8" y="3"/>
                </a:lnTo>
                <a:lnTo>
                  <a:pt x="3" y="6"/>
                </a:lnTo>
                <a:lnTo>
                  <a:pt x="3" y="6"/>
                </a:lnTo>
                <a:lnTo>
                  <a:pt x="2" y="11"/>
                </a:lnTo>
                <a:lnTo>
                  <a:pt x="0" y="15"/>
                </a:lnTo>
                <a:lnTo>
                  <a:pt x="2" y="21"/>
                </a:lnTo>
                <a:lnTo>
                  <a:pt x="3" y="24"/>
                </a:lnTo>
                <a:lnTo>
                  <a:pt x="3" y="24"/>
                </a:lnTo>
                <a:lnTo>
                  <a:pt x="8" y="29"/>
                </a:lnTo>
                <a:lnTo>
                  <a:pt x="11" y="30"/>
                </a:lnTo>
                <a:lnTo>
                  <a:pt x="17" y="32"/>
                </a:lnTo>
                <a:lnTo>
                  <a:pt x="22" y="30"/>
                </a:lnTo>
                <a:lnTo>
                  <a:pt x="22" y="30"/>
                </a:lnTo>
                <a:lnTo>
                  <a:pt x="26" y="29"/>
                </a:lnTo>
                <a:lnTo>
                  <a:pt x="29" y="26"/>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0" name="Freeform 138">
            <a:extLst>
              <a:ext uri="{FF2B5EF4-FFF2-40B4-BE49-F238E27FC236}">
                <a16:creationId xmlns:a16="http://schemas.microsoft.com/office/drawing/2014/main" id="{FB373267-2A24-4367-B1F7-AC486146CF50}"/>
              </a:ext>
            </a:extLst>
          </p:cNvPr>
          <p:cNvSpPr>
            <a:spLocks/>
          </p:cNvSpPr>
          <p:nvPr/>
        </p:nvSpPr>
        <p:spPr bwMode="auto">
          <a:xfrm>
            <a:off x="3880479" y="3819953"/>
            <a:ext cx="37429" cy="52596"/>
          </a:xfrm>
          <a:custGeom>
            <a:avLst/>
            <a:gdLst>
              <a:gd name="T0" fmla="*/ 32 w 32"/>
              <a:gd name="T1" fmla="*/ 15 h 32"/>
              <a:gd name="T2" fmla="*/ 32 w 32"/>
              <a:gd name="T3" fmla="*/ 15 h 32"/>
              <a:gd name="T4" fmla="*/ 31 w 32"/>
              <a:gd name="T5" fmla="*/ 11 h 32"/>
              <a:gd name="T6" fmla="*/ 29 w 32"/>
              <a:gd name="T7" fmla="*/ 6 h 32"/>
              <a:gd name="T8" fmla="*/ 26 w 32"/>
              <a:gd name="T9" fmla="*/ 3 h 32"/>
              <a:gd name="T10" fmla="*/ 22 w 32"/>
              <a:gd name="T11" fmla="*/ 2 h 32"/>
              <a:gd name="T12" fmla="*/ 22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1 w 32"/>
              <a:gd name="T37" fmla="*/ 30 h 32"/>
              <a:gd name="T38" fmla="*/ 17 w 32"/>
              <a:gd name="T39" fmla="*/ 32 h 32"/>
              <a:gd name="T40" fmla="*/ 22 w 32"/>
              <a:gd name="T41" fmla="*/ 30 h 32"/>
              <a:gd name="T42" fmla="*/ 22 w 32"/>
              <a:gd name="T43" fmla="*/ 30 h 32"/>
              <a:gd name="T44" fmla="*/ 26 w 32"/>
              <a:gd name="T45" fmla="*/ 29 h 32"/>
              <a:gd name="T46" fmla="*/ 29 w 32"/>
              <a:gd name="T47" fmla="*/ 26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1"/>
                </a:lnTo>
                <a:lnTo>
                  <a:pt x="29" y="6"/>
                </a:lnTo>
                <a:lnTo>
                  <a:pt x="26" y="3"/>
                </a:lnTo>
                <a:lnTo>
                  <a:pt x="22" y="2"/>
                </a:lnTo>
                <a:lnTo>
                  <a:pt x="22" y="2"/>
                </a:lnTo>
                <a:lnTo>
                  <a:pt x="17" y="0"/>
                </a:lnTo>
                <a:lnTo>
                  <a:pt x="11" y="2"/>
                </a:lnTo>
                <a:lnTo>
                  <a:pt x="8" y="3"/>
                </a:lnTo>
                <a:lnTo>
                  <a:pt x="3" y="6"/>
                </a:lnTo>
                <a:lnTo>
                  <a:pt x="3" y="6"/>
                </a:lnTo>
                <a:lnTo>
                  <a:pt x="2" y="11"/>
                </a:lnTo>
                <a:lnTo>
                  <a:pt x="0" y="15"/>
                </a:lnTo>
                <a:lnTo>
                  <a:pt x="2" y="21"/>
                </a:lnTo>
                <a:lnTo>
                  <a:pt x="3" y="24"/>
                </a:lnTo>
                <a:lnTo>
                  <a:pt x="3" y="24"/>
                </a:lnTo>
                <a:lnTo>
                  <a:pt x="8" y="29"/>
                </a:lnTo>
                <a:lnTo>
                  <a:pt x="11" y="30"/>
                </a:lnTo>
                <a:lnTo>
                  <a:pt x="17" y="32"/>
                </a:lnTo>
                <a:lnTo>
                  <a:pt x="22" y="30"/>
                </a:lnTo>
                <a:lnTo>
                  <a:pt x="22" y="30"/>
                </a:lnTo>
                <a:lnTo>
                  <a:pt x="26" y="29"/>
                </a:lnTo>
                <a:lnTo>
                  <a:pt x="29" y="26"/>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1" name="Freeform 139">
            <a:extLst>
              <a:ext uri="{FF2B5EF4-FFF2-40B4-BE49-F238E27FC236}">
                <a16:creationId xmlns:a16="http://schemas.microsoft.com/office/drawing/2014/main" id="{F0FD7508-0D99-4E9E-86BE-8C9288F799FB}"/>
              </a:ext>
            </a:extLst>
          </p:cNvPr>
          <p:cNvSpPr>
            <a:spLocks/>
          </p:cNvSpPr>
          <p:nvPr/>
        </p:nvSpPr>
        <p:spPr bwMode="auto">
          <a:xfrm>
            <a:off x="3886327" y="3819953"/>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2"/>
                </a:lnTo>
                <a:lnTo>
                  <a:pt x="20" y="2"/>
                </a:lnTo>
                <a:lnTo>
                  <a:pt x="15" y="0"/>
                </a:lnTo>
                <a:lnTo>
                  <a:pt x="11" y="2"/>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6"/>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2" name="Freeform 140">
            <a:extLst>
              <a:ext uri="{FF2B5EF4-FFF2-40B4-BE49-F238E27FC236}">
                <a16:creationId xmlns:a16="http://schemas.microsoft.com/office/drawing/2014/main" id="{AA3ED612-A370-4A52-90D1-54CD8A1E140D}"/>
              </a:ext>
            </a:extLst>
          </p:cNvPr>
          <p:cNvSpPr>
            <a:spLocks/>
          </p:cNvSpPr>
          <p:nvPr/>
        </p:nvSpPr>
        <p:spPr bwMode="auto">
          <a:xfrm>
            <a:off x="3889836" y="3819953"/>
            <a:ext cx="37429" cy="52596"/>
          </a:xfrm>
          <a:custGeom>
            <a:avLst/>
            <a:gdLst>
              <a:gd name="T0" fmla="*/ 32 w 32"/>
              <a:gd name="T1" fmla="*/ 15 h 32"/>
              <a:gd name="T2" fmla="*/ 32 w 32"/>
              <a:gd name="T3" fmla="*/ 15 h 32"/>
              <a:gd name="T4" fmla="*/ 32 w 32"/>
              <a:gd name="T5" fmla="*/ 11 h 32"/>
              <a:gd name="T6" fmla="*/ 29 w 32"/>
              <a:gd name="T7" fmla="*/ 6 h 32"/>
              <a:gd name="T8" fmla="*/ 26 w 32"/>
              <a:gd name="T9" fmla="*/ 3 h 32"/>
              <a:gd name="T10" fmla="*/ 21 w 32"/>
              <a:gd name="T11" fmla="*/ 2 h 32"/>
              <a:gd name="T12" fmla="*/ 21 w 32"/>
              <a:gd name="T13" fmla="*/ 2 h 32"/>
              <a:gd name="T14" fmla="*/ 17 w 32"/>
              <a:gd name="T15" fmla="*/ 0 h 32"/>
              <a:gd name="T16" fmla="*/ 12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2 w 32"/>
              <a:gd name="T37" fmla="*/ 30 h 32"/>
              <a:gd name="T38" fmla="*/ 17 w 32"/>
              <a:gd name="T39" fmla="*/ 32 h 32"/>
              <a:gd name="T40" fmla="*/ 21 w 32"/>
              <a:gd name="T41" fmla="*/ 30 h 32"/>
              <a:gd name="T42" fmla="*/ 21 w 32"/>
              <a:gd name="T43" fmla="*/ 30 h 32"/>
              <a:gd name="T44" fmla="*/ 26 w 32"/>
              <a:gd name="T45" fmla="*/ 29 h 32"/>
              <a:gd name="T46" fmla="*/ 29 w 32"/>
              <a:gd name="T47" fmla="*/ 26 h 32"/>
              <a:gd name="T48" fmla="*/ 32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2" y="11"/>
                </a:lnTo>
                <a:lnTo>
                  <a:pt x="29" y="6"/>
                </a:lnTo>
                <a:lnTo>
                  <a:pt x="26" y="3"/>
                </a:lnTo>
                <a:lnTo>
                  <a:pt x="21" y="2"/>
                </a:lnTo>
                <a:lnTo>
                  <a:pt x="21" y="2"/>
                </a:lnTo>
                <a:lnTo>
                  <a:pt x="17" y="0"/>
                </a:lnTo>
                <a:lnTo>
                  <a:pt x="12" y="2"/>
                </a:lnTo>
                <a:lnTo>
                  <a:pt x="8" y="3"/>
                </a:lnTo>
                <a:lnTo>
                  <a:pt x="3" y="6"/>
                </a:lnTo>
                <a:lnTo>
                  <a:pt x="3" y="6"/>
                </a:lnTo>
                <a:lnTo>
                  <a:pt x="2" y="11"/>
                </a:lnTo>
                <a:lnTo>
                  <a:pt x="0" y="15"/>
                </a:lnTo>
                <a:lnTo>
                  <a:pt x="2" y="21"/>
                </a:lnTo>
                <a:lnTo>
                  <a:pt x="3" y="24"/>
                </a:lnTo>
                <a:lnTo>
                  <a:pt x="3" y="24"/>
                </a:lnTo>
                <a:lnTo>
                  <a:pt x="8" y="29"/>
                </a:lnTo>
                <a:lnTo>
                  <a:pt x="12" y="30"/>
                </a:lnTo>
                <a:lnTo>
                  <a:pt x="17" y="32"/>
                </a:lnTo>
                <a:lnTo>
                  <a:pt x="21" y="30"/>
                </a:lnTo>
                <a:lnTo>
                  <a:pt x="21" y="30"/>
                </a:lnTo>
                <a:lnTo>
                  <a:pt x="26" y="29"/>
                </a:lnTo>
                <a:lnTo>
                  <a:pt x="29" y="26"/>
                </a:lnTo>
                <a:lnTo>
                  <a:pt x="32"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3" name="Freeform 141">
            <a:extLst>
              <a:ext uri="{FF2B5EF4-FFF2-40B4-BE49-F238E27FC236}">
                <a16:creationId xmlns:a16="http://schemas.microsoft.com/office/drawing/2014/main" id="{93B0F1DF-CA7E-4E63-9952-D3F263ACDA02}"/>
              </a:ext>
            </a:extLst>
          </p:cNvPr>
          <p:cNvSpPr>
            <a:spLocks/>
          </p:cNvSpPr>
          <p:nvPr/>
        </p:nvSpPr>
        <p:spPr bwMode="auto">
          <a:xfrm>
            <a:off x="3895684" y="3819953"/>
            <a:ext cx="36259" cy="52596"/>
          </a:xfrm>
          <a:custGeom>
            <a:avLst/>
            <a:gdLst>
              <a:gd name="T0" fmla="*/ 31 w 31"/>
              <a:gd name="T1" fmla="*/ 15 h 32"/>
              <a:gd name="T2" fmla="*/ 31 w 31"/>
              <a:gd name="T3" fmla="*/ 15 h 32"/>
              <a:gd name="T4" fmla="*/ 30 w 31"/>
              <a:gd name="T5" fmla="*/ 11 h 32"/>
              <a:gd name="T6" fmla="*/ 28 w 31"/>
              <a:gd name="T7" fmla="*/ 6 h 32"/>
              <a:gd name="T8" fmla="*/ 24 w 31"/>
              <a:gd name="T9" fmla="*/ 3 h 32"/>
              <a:gd name="T10" fmla="*/ 19 w 31"/>
              <a:gd name="T11" fmla="*/ 2 h 32"/>
              <a:gd name="T12" fmla="*/ 19 w 31"/>
              <a:gd name="T13" fmla="*/ 2 h 32"/>
              <a:gd name="T14" fmla="*/ 15 w 31"/>
              <a:gd name="T15" fmla="*/ 0 h 32"/>
              <a:gd name="T16" fmla="*/ 10 w 31"/>
              <a:gd name="T17" fmla="*/ 2 h 32"/>
              <a:gd name="T18" fmla="*/ 6 w 31"/>
              <a:gd name="T19" fmla="*/ 3 h 32"/>
              <a:gd name="T20" fmla="*/ 3 w 31"/>
              <a:gd name="T21" fmla="*/ 6 h 32"/>
              <a:gd name="T22" fmla="*/ 3 w 31"/>
              <a:gd name="T23" fmla="*/ 6 h 32"/>
              <a:gd name="T24" fmla="*/ 1 w 31"/>
              <a:gd name="T25" fmla="*/ 11 h 32"/>
              <a:gd name="T26" fmla="*/ 0 w 31"/>
              <a:gd name="T27" fmla="*/ 15 h 32"/>
              <a:gd name="T28" fmla="*/ 1 w 31"/>
              <a:gd name="T29" fmla="*/ 21 h 32"/>
              <a:gd name="T30" fmla="*/ 3 w 31"/>
              <a:gd name="T31" fmla="*/ 24 h 32"/>
              <a:gd name="T32" fmla="*/ 3 w 31"/>
              <a:gd name="T33" fmla="*/ 24 h 32"/>
              <a:gd name="T34" fmla="*/ 6 w 31"/>
              <a:gd name="T35" fmla="*/ 29 h 32"/>
              <a:gd name="T36" fmla="*/ 10 w 31"/>
              <a:gd name="T37" fmla="*/ 30 h 32"/>
              <a:gd name="T38" fmla="*/ 15 w 31"/>
              <a:gd name="T39" fmla="*/ 32 h 32"/>
              <a:gd name="T40" fmla="*/ 19 w 31"/>
              <a:gd name="T41" fmla="*/ 30 h 32"/>
              <a:gd name="T42" fmla="*/ 19 w 31"/>
              <a:gd name="T43" fmla="*/ 30 h 32"/>
              <a:gd name="T44" fmla="*/ 24 w 31"/>
              <a:gd name="T45" fmla="*/ 29 h 32"/>
              <a:gd name="T46" fmla="*/ 28 w 31"/>
              <a:gd name="T47" fmla="*/ 26 h 32"/>
              <a:gd name="T48" fmla="*/ 30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0" y="11"/>
                </a:lnTo>
                <a:lnTo>
                  <a:pt x="28" y="6"/>
                </a:lnTo>
                <a:lnTo>
                  <a:pt x="24" y="3"/>
                </a:lnTo>
                <a:lnTo>
                  <a:pt x="19" y="2"/>
                </a:lnTo>
                <a:lnTo>
                  <a:pt x="19" y="2"/>
                </a:lnTo>
                <a:lnTo>
                  <a:pt x="15" y="0"/>
                </a:lnTo>
                <a:lnTo>
                  <a:pt x="10" y="2"/>
                </a:lnTo>
                <a:lnTo>
                  <a:pt x="6" y="3"/>
                </a:lnTo>
                <a:lnTo>
                  <a:pt x="3" y="6"/>
                </a:lnTo>
                <a:lnTo>
                  <a:pt x="3" y="6"/>
                </a:lnTo>
                <a:lnTo>
                  <a:pt x="1" y="11"/>
                </a:lnTo>
                <a:lnTo>
                  <a:pt x="0" y="15"/>
                </a:lnTo>
                <a:lnTo>
                  <a:pt x="1" y="21"/>
                </a:lnTo>
                <a:lnTo>
                  <a:pt x="3" y="24"/>
                </a:lnTo>
                <a:lnTo>
                  <a:pt x="3" y="24"/>
                </a:lnTo>
                <a:lnTo>
                  <a:pt x="6" y="29"/>
                </a:lnTo>
                <a:lnTo>
                  <a:pt x="10" y="30"/>
                </a:lnTo>
                <a:lnTo>
                  <a:pt x="15" y="32"/>
                </a:lnTo>
                <a:lnTo>
                  <a:pt x="19" y="30"/>
                </a:lnTo>
                <a:lnTo>
                  <a:pt x="19" y="30"/>
                </a:lnTo>
                <a:lnTo>
                  <a:pt x="24" y="29"/>
                </a:lnTo>
                <a:lnTo>
                  <a:pt x="28" y="26"/>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4" name="Freeform 142">
            <a:extLst>
              <a:ext uri="{FF2B5EF4-FFF2-40B4-BE49-F238E27FC236}">
                <a16:creationId xmlns:a16="http://schemas.microsoft.com/office/drawing/2014/main" id="{4B3F7368-97E1-47F8-97F7-0632FF21C592}"/>
              </a:ext>
            </a:extLst>
          </p:cNvPr>
          <p:cNvSpPr>
            <a:spLocks/>
          </p:cNvSpPr>
          <p:nvPr/>
        </p:nvSpPr>
        <p:spPr bwMode="auto">
          <a:xfrm>
            <a:off x="3903872" y="3819953"/>
            <a:ext cx="37429" cy="52596"/>
          </a:xfrm>
          <a:custGeom>
            <a:avLst/>
            <a:gdLst>
              <a:gd name="T0" fmla="*/ 32 w 32"/>
              <a:gd name="T1" fmla="*/ 15 h 32"/>
              <a:gd name="T2" fmla="*/ 32 w 32"/>
              <a:gd name="T3" fmla="*/ 15 h 32"/>
              <a:gd name="T4" fmla="*/ 30 w 32"/>
              <a:gd name="T5" fmla="*/ 11 h 32"/>
              <a:gd name="T6" fmla="*/ 29 w 32"/>
              <a:gd name="T7" fmla="*/ 6 h 32"/>
              <a:gd name="T8" fmla="*/ 24 w 32"/>
              <a:gd name="T9" fmla="*/ 3 h 32"/>
              <a:gd name="T10" fmla="*/ 21 w 32"/>
              <a:gd name="T11" fmla="*/ 2 h 32"/>
              <a:gd name="T12" fmla="*/ 21 w 32"/>
              <a:gd name="T13" fmla="*/ 2 h 32"/>
              <a:gd name="T14" fmla="*/ 15 w 32"/>
              <a:gd name="T15" fmla="*/ 0 h 32"/>
              <a:gd name="T16" fmla="*/ 11 w 32"/>
              <a:gd name="T17" fmla="*/ 2 h 32"/>
              <a:gd name="T18" fmla="*/ 6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1 w 32"/>
              <a:gd name="T41" fmla="*/ 30 h 32"/>
              <a:gd name="T42" fmla="*/ 21 w 32"/>
              <a:gd name="T43" fmla="*/ 30 h 32"/>
              <a:gd name="T44" fmla="*/ 24 w 32"/>
              <a:gd name="T45" fmla="*/ 29 h 32"/>
              <a:gd name="T46" fmla="*/ 29 w 32"/>
              <a:gd name="T47" fmla="*/ 26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4" y="3"/>
                </a:lnTo>
                <a:lnTo>
                  <a:pt x="21" y="2"/>
                </a:lnTo>
                <a:lnTo>
                  <a:pt x="21" y="2"/>
                </a:lnTo>
                <a:lnTo>
                  <a:pt x="15" y="0"/>
                </a:lnTo>
                <a:lnTo>
                  <a:pt x="11" y="2"/>
                </a:lnTo>
                <a:lnTo>
                  <a:pt x="6" y="3"/>
                </a:lnTo>
                <a:lnTo>
                  <a:pt x="3" y="6"/>
                </a:lnTo>
                <a:lnTo>
                  <a:pt x="3" y="6"/>
                </a:lnTo>
                <a:lnTo>
                  <a:pt x="2" y="11"/>
                </a:lnTo>
                <a:lnTo>
                  <a:pt x="0" y="15"/>
                </a:lnTo>
                <a:lnTo>
                  <a:pt x="2" y="21"/>
                </a:lnTo>
                <a:lnTo>
                  <a:pt x="3" y="24"/>
                </a:lnTo>
                <a:lnTo>
                  <a:pt x="3" y="24"/>
                </a:lnTo>
                <a:lnTo>
                  <a:pt x="6" y="29"/>
                </a:lnTo>
                <a:lnTo>
                  <a:pt x="11" y="30"/>
                </a:lnTo>
                <a:lnTo>
                  <a:pt x="15" y="32"/>
                </a:lnTo>
                <a:lnTo>
                  <a:pt x="21" y="30"/>
                </a:lnTo>
                <a:lnTo>
                  <a:pt x="21" y="30"/>
                </a:lnTo>
                <a:lnTo>
                  <a:pt x="24" y="29"/>
                </a:lnTo>
                <a:lnTo>
                  <a:pt x="29" y="26"/>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5" name="Freeform 143">
            <a:extLst>
              <a:ext uri="{FF2B5EF4-FFF2-40B4-BE49-F238E27FC236}">
                <a16:creationId xmlns:a16="http://schemas.microsoft.com/office/drawing/2014/main" id="{DA3EE296-03A8-47AF-B4CE-A1D30BDA409B}"/>
              </a:ext>
            </a:extLst>
          </p:cNvPr>
          <p:cNvSpPr>
            <a:spLocks/>
          </p:cNvSpPr>
          <p:nvPr/>
        </p:nvSpPr>
        <p:spPr bwMode="auto">
          <a:xfrm>
            <a:off x="3921417" y="3833101"/>
            <a:ext cx="37429" cy="50952"/>
          </a:xfrm>
          <a:custGeom>
            <a:avLst/>
            <a:gdLst>
              <a:gd name="T0" fmla="*/ 32 w 32"/>
              <a:gd name="T1" fmla="*/ 16 h 31"/>
              <a:gd name="T2" fmla="*/ 32 w 32"/>
              <a:gd name="T3" fmla="*/ 16 h 31"/>
              <a:gd name="T4" fmla="*/ 30 w 32"/>
              <a:gd name="T5" fmla="*/ 10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0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0"/>
                </a:lnTo>
                <a:lnTo>
                  <a:pt x="29" y="7"/>
                </a:lnTo>
                <a:lnTo>
                  <a:pt x="26" y="3"/>
                </a:lnTo>
                <a:lnTo>
                  <a:pt x="21" y="1"/>
                </a:lnTo>
                <a:lnTo>
                  <a:pt x="21" y="1"/>
                </a:lnTo>
                <a:lnTo>
                  <a:pt x="17" y="0"/>
                </a:lnTo>
                <a:lnTo>
                  <a:pt x="12" y="1"/>
                </a:lnTo>
                <a:lnTo>
                  <a:pt x="8" y="3"/>
                </a:lnTo>
                <a:lnTo>
                  <a:pt x="3" y="7"/>
                </a:lnTo>
                <a:lnTo>
                  <a:pt x="3" y="7"/>
                </a:lnTo>
                <a:lnTo>
                  <a:pt x="2" y="10"/>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6" name="Freeform 144">
            <a:extLst>
              <a:ext uri="{FF2B5EF4-FFF2-40B4-BE49-F238E27FC236}">
                <a16:creationId xmlns:a16="http://schemas.microsoft.com/office/drawing/2014/main" id="{83B7C8BC-DAA2-4F96-85DF-E114CCD10149}"/>
              </a:ext>
            </a:extLst>
          </p:cNvPr>
          <p:cNvSpPr>
            <a:spLocks/>
          </p:cNvSpPr>
          <p:nvPr/>
        </p:nvSpPr>
        <p:spPr bwMode="auto">
          <a:xfrm>
            <a:off x="3927265" y="3833101"/>
            <a:ext cx="35089" cy="50952"/>
          </a:xfrm>
          <a:custGeom>
            <a:avLst/>
            <a:gdLst>
              <a:gd name="T0" fmla="*/ 30 w 30"/>
              <a:gd name="T1" fmla="*/ 16 h 31"/>
              <a:gd name="T2" fmla="*/ 30 w 30"/>
              <a:gd name="T3" fmla="*/ 16 h 31"/>
              <a:gd name="T4" fmla="*/ 30 w 30"/>
              <a:gd name="T5" fmla="*/ 10 h 31"/>
              <a:gd name="T6" fmla="*/ 28 w 30"/>
              <a:gd name="T7" fmla="*/ 7 h 31"/>
              <a:gd name="T8" fmla="*/ 24 w 30"/>
              <a:gd name="T9" fmla="*/ 3 h 31"/>
              <a:gd name="T10" fmla="*/ 19 w 30"/>
              <a:gd name="T11" fmla="*/ 1 h 31"/>
              <a:gd name="T12" fmla="*/ 19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0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19 w 30"/>
              <a:gd name="T41" fmla="*/ 30 h 31"/>
              <a:gd name="T42" fmla="*/ 19 w 30"/>
              <a:gd name="T43" fmla="*/ 30 h 31"/>
              <a:gd name="T44" fmla="*/ 24 w 30"/>
              <a:gd name="T45" fmla="*/ 28 h 31"/>
              <a:gd name="T46" fmla="*/ 28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8" y="7"/>
                </a:lnTo>
                <a:lnTo>
                  <a:pt x="24" y="3"/>
                </a:lnTo>
                <a:lnTo>
                  <a:pt x="19" y="1"/>
                </a:lnTo>
                <a:lnTo>
                  <a:pt x="19" y="1"/>
                </a:lnTo>
                <a:lnTo>
                  <a:pt x="15" y="0"/>
                </a:lnTo>
                <a:lnTo>
                  <a:pt x="10" y="1"/>
                </a:lnTo>
                <a:lnTo>
                  <a:pt x="6" y="3"/>
                </a:lnTo>
                <a:lnTo>
                  <a:pt x="3" y="7"/>
                </a:lnTo>
                <a:lnTo>
                  <a:pt x="3" y="7"/>
                </a:lnTo>
                <a:lnTo>
                  <a:pt x="0" y="10"/>
                </a:lnTo>
                <a:lnTo>
                  <a:pt x="0" y="16"/>
                </a:lnTo>
                <a:lnTo>
                  <a:pt x="0" y="21"/>
                </a:lnTo>
                <a:lnTo>
                  <a:pt x="3" y="25"/>
                </a:lnTo>
                <a:lnTo>
                  <a:pt x="3" y="25"/>
                </a:lnTo>
                <a:lnTo>
                  <a:pt x="6" y="28"/>
                </a:lnTo>
                <a:lnTo>
                  <a:pt x="10" y="30"/>
                </a:lnTo>
                <a:lnTo>
                  <a:pt x="15" y="31"/>
                </a:lnTo>
                <a:lnTo>
                  <a:pt x="19" y="30"/>
                </a:lnTo>
                <a:lnTo>
                  <a:pt x="19" y="30"/>
                </a:lnTo>
                <a:lnTo>
                  <a:pt x="24" y="28"/>
                </a:lnTo>
                <a:lnTo>
                  <a:pt x="28"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7" name="Freeform 145">
            <a:extLst>
              <a:ext uri="{FF2B5EF4-FFF2-40B4-BE49-F238E27FC236}">
                <a16:creationId xmlns:a16="http://schemas.microsoft.com/office/drawing/2014/main" id="{A29BFFCD-5ED8-453C-8BB1-806F4E41CFD9}"/>
              </a:ext>
            </a:extLst>
          </p:cNvPr>
          <p:cNvSpPr>
            <a:spLocks/>
          </p:cNvSpPr>
          <p:nvPr/>
        </p:nvSpPr>
        <p:spPr bwMode="auto">
          <a:xfrm>
            <a:off x="3935452" y="3833101"/>
            <a:ext cx="37429" cy="50952"/>
          </a:xfrm>
          <a:custGeom>
            <a:avLst/>
            <a:gdLst>
              <a:gd name="T0" fmla="*/ 32 w 32"/>
              <a:gd name="T1" fmla="*/ 16 h 31"/>
              <a:gd name="T2" fmla="*/ 32 w 32"/>
              <a:gd name="T3" fmla="*/ 16 h 31"/>
              <a:gd name="T4" fmla="*/ 31 w 32"/>
              <a:gd name="T5" fmla="*/ 10 h 31"/>
              <a:gd name="T6" fmla="*/ 29 w 32"/>
              <a:gd name="T7" fmla="*/ 7 h 31"/>
              <a:gd name="T8" fmla="*/ 24 w 32"/>
              <a:gd name="T9" fmla="*/ 3 h 31"/>
              <a:gd name="T10" fmla="*/ 21 w 32"/>
              <a:gd name="T11" fmla="*/ 1 h 31"/>
              <a:gd name="T12" fmla="*/ 21 w 32"/>
              <a:gd name="T13" fmla="*/ 1 h 31"/>
              <a:gd name="T14" fmla="*/ 15 w 32"/>
              <a:gd name="T15" fmla="*/ 0 h 31"/>
              <a:gd name="T16" fmla="*/ 11 w 32"/>
              <a:gd name="T17" fmla="*/ 1 h 31"/>
              <a:gd name="T18" fmla="*/ 6 w 32"/>
              <a:gd name="T19" fmla="*/ 3 h 31"/>
              <a:gd name="T20" fmla="*/ 3 w 32"/>
              <a:gd name="T21" fmla="*/ 7 h 31"/>
              <a:gd name="T22" fmla="*/ 3 w 32"/>
              <a:gd name="T23" fmla="*/ 7 h 31"/>
              <a:gd name="T24" fmla="*/ 2 w 32"/>
              <a:gd name="T25" fmla="*/ 10 h 31"/>
              <a:gd name="T26" fmla="*/ 0 w 32"/>
              <a:gd name="T27" fmla="*/ 16 h 31"/>
              <a:gd name="T28" fmla="*/ 2 w 32"/>
              <a:gd name="T29" fmla="*/ 21 h 31"/>
              <a:gd name="T30" fmla="*/ 3 w 32"/>
              <a:gd name="T31" fmla="*/ 25 h 31"/>
              <a:gd name="T32" fmla="*/ 3 w 32"/>
              <a:gd name="T33" fmla="*/ 25 h 31"/>
              <a:gd name="T34" fmla="*/ 6 w 32"/>
              <a:gd name="T35" fmla="*/ 28 h 31"/>
              <a:gd name="T36" fmla="*/ 11 w 32"/>
              <a:gd name="T37" fmla="*/ 30 h 31"/>
              <a:gd name="T38" fmla="*/ 15 w 32"/>
              <a:gd name="T39" fmla="*/ 31 h 31"/>
              <a:gd name="T40" fmla="*/ 21 w 32"/>
              <a:gd name="T41" fmla="*/ 30 h 31"/>
              <a:gd name="T42" fmla="*/ 21 w 32"/>
              <a:gd name="T43" fmla="*/ 30 h 31"/>
              <a:gd name="T44" fmla="*/ 24 w 32"/>
              <a:gd name="T45" fmla="*/ 28 h 31"/>
              <a:gd name="T46" fmla="*/ 29 w 32"/>
              <a:gd name="T47" fmla="*/ 25 h 31"/>
              <a:gd name="T48" fmla="*/ 31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1" y="10"/>
                </a:lnTo>
                <a:lnTo>
                  <a:pt x="29" y="7"/>
                </a:lnTo>
                <a:lnTo>
                  <a:pt x="24" y="3"/>
                </a:lnTo>
                <a:lnTo>
                  <a:pt x="21" y="1"/>
                </a:lnTo>
                <a:lnTo>
                  <a:pt x="21" y="1"/>
                </a:lnTo>
                <a:lnTo>
                  <a:pt x="15" y="0"/>
                </a:lnTo>
                <a:lnTo>
                  <a:pt x="11" y="1"/>
                </a:lnTo>
                <a:lnTo>
                  <a:pt x="6" y="3"/>
                </a:lnTo>
                <a:lnTo>
                  <a:pt x="3" y="7"/>
                </a:lnTo>
                <a:lnTo>
                  <a:pt x="3" y="7"/>
                </a:lnTo>
                <a:lnTo>
                  <a:pt x="2" y="10"/>
                </a:lnTo>
                <a:lnTo>
                  <a:pt x="0" y="16"/>
                </a:lnTo>
                <a:lnTo>
                  <a:pt x="2" y="21"/>
                </a:lnTo>
                <a:lnTo>
                  <a:pt x="3" y="25"/>
                </a:lnTo>
                <a:lnTo>
                  <a:pt x="3" y="25"/>
                </a:lnTo>
                <a:lnTo>
                  <a:pt x="6" y="28"/>
                </a:lnTo>
                <a:lnTo>
                  <a:pt x="11" y="30"/>
                </a:lnTo>
                <a:lnTo>
                  <a:pt x="15" y="31"/>
                </a:lnTo>
                <a:lnTo>
                  <a:pt x="21" y="30"/>
                </a:lnTo>
                <a:lnTo>
                  <a:pt x="21" y="30"/>
                </a:lnTo>
                <a:lnTo>
                  <a:pt x="24" y="28"/>
                </a:lnTo>
                <a:lnTo>
                  <a:pt x="29" y="25"/>
                </a:lnTo>
                <a:lnTo>
                  <a:pt x="31"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8" name="Freeform 146">
            <a:extLst>
              <a:ext uri="{FF2B5EF4-FFF2-40B4-BE49-F238E27FC236}">
                <a16:creationId xmlns:a16="http://schemas.microsoft.com/office/drawing/2014/main" id="{58A13B06-9E12-4FA8-896A-136CC3B881CA}"/>
              </a:ext>
            </a:extLst>
          </p:cNvPr>
          <p:cNvSpPr>
            <a:spLocks/>
          </p:cNvSpPr>
          <p:nvPr/>
        </p:nvSpPr>
        <p:spPr bwMode="auto">
          <a:xfrm>
            <a:off x="3962354" y="3839676"/>
            <a:ext cx="37429" cy="49308"/>
          </a:xfrm>
          <a:custGeom>
            <a:avLst/>
            <a:gdLst>
              <a:gd name="T0" fmla="*/ 32 w 32"/>
              <a:gd name="T1" fmla="*/ 15 h 30"/>
              <a:gd name="T2" fmla="*/ 32 w 32"/>
              <a:gd name="T3" fmla="*/ 15 h 30"/>
              <a:gd name="T4" fmla="*/ 30 w 32"/>
              <a:gd name="T5" fmla="*/ 11 h 30"/>
              <a:gd name="T6" fmla="*/ 29 w 32"/>
              <a:gd name="T7" fmla="*/ 6 h 30"/>
              <a:gd name="T8" fmla="*/ 26 w 32"/>
              <a:gd name="T9" fmla="*/ 3 h 30"/>
              <a:gd name="T10" fmla="*/ 21 w 32"/>
              <a:gd name="T11" fmla="*/ 0 h 30"/>
              <a:gd name="T12" fmla="*/ 21 w 32"/>
              <a:gd name="T13" fmla="*/ 0 h 30"/>
              <a:gd name="T14" fmla="*/ 17 w 32"/>
              <a:gd name="T15" fmla="*/ 0 h 30"/>
              <a:gd name="T16" fmla="*/ 12 w 32"/>
              <a:gd name="T17" fmla="*/ 0 h 30"/>
              <a:gd name="T18" fmla="*/ 8 w 32"/>
              <a:gd name="T19" fmla="*/ 3 h 30"/>
              <a:gd name="T20" fmla="*/ 3 w 32"/>
              <a:gd name="T21" fmla="*/ 6 h 30"/>
              <a:gd name="T22" fmla="*/ 3 w 32"/>
              <a:gd name="T23" fmla="*/ 6 h 30"/>
              <a:gd name="T24" fmla="*/ 1 w 32"/>
              <a:gd name="T25" fmla="*/ 11 h 30"/>
              <a:gd name="T26" fmla="*/ 0 w 32"/>
              <a:gd name="T27" fmla="*/ 15 h 30"/>
              <a:gd name="T28" fmla="*/ 1 w 32"/>
              <a:gd name="T29" fmla="*/ 20 h 30"/>
              <a:gd name="T30" fmla="*/ 3 w 32"/>
              <a:gd name="T31" fmla="*/ 24 h 30"/>
              <a:gd name="T32" fmla="*/ 3 w 32"/>
              <a:gd name="T33" fmla="*/ 24 h 30"/>
              <a:gd name="T34" fmla="*/ 8 w 32"/>
              <a:gd name="T35" fmla="*/ 27 h 30"/>
              <a:gd name="T36" fmla="*/ 12 w 32"/>
              <a:gd name="T37" fmla="*/ 30 h 30"/>
              <a:gd name="T38" fmla="*/ 17 w 32"/>
              <a:gd name="T39" fmla="*/ 30 h 30"/>
              <a:gd name="T40" fmla="*/ 21 w 32"/>
              <a:gd name="T41" fmla="*/ 30 h 30"/>
              <a:gd name="T42" fmla="*/ 21 w 32"/>
              <a:gd name="T43" fmla="*/ 30 h 30"/>
              <a:gd name="T44" fmla="*/ 26 w 32"/>
              <a:gd name="T45" fmla="*/ 27 h 30"/>
              <a:gd name="T46" fmla="*/ 29 w 32"/>
              <a:gd name="T47" fmla="*/ 24 h 30"/>
              <a:gd name="T48" fmla="*/ 30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1"/>
                </a:lnTo>
                <a:lnTo>
                  <a:pt x="29" y="6"/>
                </a:lnTo>
                <a:lnTo>
                  <a:pt x="26" y="3"/>
                </a:lnTo>
                <a:lnTo>
                  <a:pt x="21" y="0"/>
                </a:lnTo>
                <a:lnTo>
                  <a:pt x="21" y="0"/>
                </a:lnTo>
                <a:lnTo>
                  <a:pt x="17" y="0"/>
                </a:lnTo>
                <a:lnTo>
                  <a:pt x="12" y="0"/>
                </a:lnTo>
                <a:lnTo>
                  <a:pt x="8" y="3"/>
                </a:lnTo>
                <a:lnTo>
                  <a:pt x="3" y="6"/>
                </a:lnTo>
                <a:lnTo>
                  <a:pt x="3" y="6"/>
                </a:lnTo>
                <a:lnTo>
                  <a:pt x="1" y="11"/>
                </a:lnTo>
                <a:lnTo>
                  <a:pt x="0" y="15"/>
                </a:lnTo>
                <a:lnTo>
                  <a:pt x="1" y="20"/>
                </a:lnTo>
                <a:lnTo>
                  <a:pt x="3" y="24"/>
                </a:lnTo>
                <a:lnTo>
                  <a:pt x="3" y="24"/>
                </a:lnTo>
                <a:lnTo>
                  <a:pt x="8" y="27"/>
                </a:lnTo>
                <a:lnTo>
                  <a:pt x="12" y="30"/>
                </a:lnTo>
                <a:lnTo>
                  <a:pt x="17" y="30"/>
                </a:lnTo>
                <a:lnTo>
                  <a:pt x="21" y="30"/>
                </a:lnTo>
                <a:lnTo>
                  <a:pt x="21" y="30"/>
                </a:lnTo>
                <a:lnTo>
                  <a:pt x="26" y="27"/>
                </a:lnTo>
                <a:lnTo>
                  <a:pt x="29" y="24"/>
                </a:lnTo>
                <a:lnTo>
                  <a:pt x="30"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09" name="Freeform 147">
            <a:extLst>
              <a:ext uri="{FF2B5EF4-FFF2-40B4-BE49-F238E27FC236}">
                <a16:creationId xmlns:a16="http://schemas.microsoft.com/office/drawing/2014/main" id="{027B869E-CA8A-4F7C-A61D-75D65940D296}"/>
              </a:ext>
            </a:extLst>
          </p:cNvPr>
          <p:cNvSpPr>
            <a:spLocks/>
          </p:cNvSpPr>
          <p:nvPr/>
        </p:nvSpPr>
        <p:spPr bwMode="auto">
          <a:xfrm>
            <a:off x="3976389" y="3839676"/>
            <a:ext cx="37429" cy="49308"/>
          </a:xfrm>
          <a:custGeom>
            <a:avLst/>
            <a:gdLst>
              <a:gd name="T0" fmla="*/ 32 w 32"/>
              <a:gd name="T1" fmla="*/ 15 h 30"/>
              <a:gd name="T2" fmla="*/ 32 w 32"/>
              <a:gd name="T3" fmla="*/ 15 h 30"/>
              <a:gd name="T4" fmla="*/ 30 w 32"/>
              <a:gd name="T5" fmla="*/ 11 h 30"/>
              <a:gd name="T6" fmla="*/ 29 w 32"/>
              <a:gd name="T7" fmla="*/ 6 h 30"/>
              <a:gd name="T8" fmla="*/ 24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6 w 32"/>
              <a:gd name="T35" fmla="*/ 27 h 30"/>
              <a:gd name="T36" fmla="*/ 11 w 32"/>
              <a:gd name="T37" fmla="*/ 30 h 30"/>
              <a:gd name="T38" fmla="*/ 15 w 32"/>
              <a:gd name="T39" fmla="*/ 30 h 30"/>
              <a:gd name="T40" fmla="*/ 21 w 32"/>
              <a:gd name="T41" fmla="*/ 30 h 30"/>
              <a:gd name="T42" fmla="*/ 21 w 32"/>
              <a:gd name="T43" fmla="*/ 30 h 30"/>
              <a:gd name="T44" fmla="*/ 24 w 32"/>
              <a:gd name="T45" fmla="*/ 27 h 30"/>
              <a:gd name="T46" fmla="*/ 29 w 32"/>
              <a:gd name="T47" fmla="*/ 24 h 30"/>
              <a:gd name="T48" fmla="*/ 30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1"/>
                </a:lnTo>
                <a:lnTo>
                  <a:pt x="29" y="6"/>
                </a:lnTo>
                <a:lnTo>
                  <a:pt x="24" y="3"/>
                </a:lnTo>
                <a:lnTo>
                  <a:pt x="21" y="0"/>
                </a:lnTo>
                <a:lnTo>
                  <a:pt x="21" y="0"/>
                </a:lnTo>
                <a:lnTo>
                  <a:pt x="15" y="0"/>
                </a:lnTo>
                <a:lnTo>
                  <a:pt x="11" y="0"/>
                </a:lnTo>
                <a:lnTo>
                  <a:pt x="6" y="3"/>
                </a:lnTo>
                <a:lnTo>
                  <a:pt x="3" y="6"/>
                </a:lnTo>
                <a:lnTo>
                  <a:pt x="3" y="6"/>
                </a:lnTo>
                <a:lnTo>
                  <a:pt x="2" y="11"/>
                </a:lnTo>
                <a:lnTo>
                  <a:pt x="0" y="15"/>
                </a:lnTo>
                <a:lnTo>
                  <a:pt x="2" y="20"/>
                </a:lnTo>
                <a:lnTo>
                  <a:pt x="3" y="24"/>
                </a:lnTo>
                <a:lnTo>
                  <a:pt x="3" y="24"/>
                </a:lnTo>
                <a:lnTo>
                  <a:pt x="6" y="27"/>
                </a:lnTo>
                <a:lnTo>
                  <a:pt x="11" y="30"/>
                </a:lnTo>
                <a:lnTo>
                  <a:pt x="15" y="30"/>
                </a:lnTo>
                <a:lnTo>
                  <a:pt x="21" y="30"/>
                </a:lnTo>
                <a:lnTo>
                  <a:pt x="21" y="30"/>
                </a:lnTo>
                <a:lnTo>
                  <a:pt x="24" y="27"/>
                </a:lnTo>
                <a:lnTo>
                  <a:pt x="29" y="24"/>
                </a:lnTo>
                <a:lnTo>
                  <a:pt x="30"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0" name="Freeform 148">
            <a:extLst>
              <a:ext uri="{FF2B5EF4-FFF2-40B4-BE49-F238E27FC236}">
                <a16:creationId xmlns:a16="http://schemas.microsoft.com/office/drawing/2014/main" id="{CF86BA55-8144-4BBA-B537-85FE8138A2C3}"/>
              </a:ext>
            </a:extLst>
          </p:cNvPr>
          <p:cNvSpPr>
            <a:spLocks/>
          </p:cNvSpPr>
          <p:nvPr/>
        </p:nvSpPr>
        <p:spPr bwMode="auto">
          <a:xfrm>
            <a:off x="3982238" y="3839676"/>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19" y="30"/>
                </a:lnTo>
                <a:lnTo>
                  <a:pt x="19"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1" name="Freeform 149">
            <a:extLst>
              <a:ext uri="{FF2B5EF4-FFF2-40B4-BE49-F238E27FC236}">
                <a16:creationId xmlns:a16="http://schemas.microsoft.com/office/drawing/2014/main" id="{5576B00D-6213-4CDA-9627-E9EE24E4B252}"/>
              </a:ext>
            </a:extLst>
          </p:cNvPr>
          <p:cNvSpPr>
            <a:spLocks/>
          </p:cNvSpPr>
          <p:nvPr/>
        </p:nvSpPr>
        <p:spPr bwMode="auto">
          <a:xfrm>
            <a:off x="3985746" y="3839676"/>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6 w 31"/>
              <a:gd name="T15" fmla="*/ 0 h 30"/>
              <a:gd name="T16" fmla="*/ 10 w 31"/>
              <a:gd name="T17" fmla="*/ 0 h 30"/>
              <a:gd name="T18" fmla="*/ 7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7 w 31"/>
              <a:gd name="T35" fmla="*/ 27 h 30"/>
              <a:gd name="T36" fmla="*/ 10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6" y="0"/>
                </a:lnTo>
                <a:lnTo>
                  <a:pt x="10" y="0"/>
                </a:lnTo>
                <a:lnTo>
                  <a:pt x="7" y="3"/>
                </a:lnTo>
                <a:lnTo>
                  <a:pt x="3" y="6"/>
                </a:lnTo>
                <a:lnTo>
                  <a:pt x="3" y="6"/>
                </a:lnTo>
                <a:lnTo>
                  <a:pt x="1" y="11"/>
                </a:lnTo>
                <a:lnTo>
                  <a:pt x="0" y="15"/>
                </a:lnTo>
                <a:lnTo>
                  <a:pt x="1" y="20"/>
                </a:lnTo>
                <a:lnTo>
                  <a:pt x="3" y="24"/>
                </a:lnTo>
                <a:lnTo>
                  <a:pt x="3" y="24"/>
                </a:lnTo>
                <a:lnTo>
                  <a:pt x="7" y="27"/>
                </a:lnTo>
                <a:lnTo>
                  <a:pt x="10" y="30"/>
                </a:lnTo>
                <a:lnTo>
                  <a:pt x="16"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2" name="Freeform 150">
            <a:extLst>
              <a:ext uri="{FF2B5EF4-FFF2-40B4-BE49-F238E27FC236}">
                <a16:creationId xmlns:a16="http://schemas.microsoft.com/office/drawing/2014/main" id="{83D4E3EB-7BCB-465C-9B2C-FA46FC3D0F93}"/>
              </a:ext>
            </a:extLst>
          </p:cNvPr>
          <p:cNvSpPr>
            <a:spLocks/>
          </p:cNvSpPr>
          <p:nvPr/>
        </p:nvSpPr>
        <p:spPr bwMode="auto">
          <a:xfrm>
            <a:off x="3993934" y="3844607"/>
            <a:ext cx="37429" cy="52596"/>
          </a:xfrm>
          <a:custGeom>
            <a:avLst/>
            <a:gdLst>
              <a:gd name="T0" fmla="*/ 32 w 32"/>
              <a:gd name="T1" fmla="*/ 17 h 32"/>
              <a:gd name="T2" fmla="*/ 32 w 32"/>
              <a:gd name="T3" fmla="*/ 17 h 32"/>
              <a:gd name="T4" fmla="*/ 30 w 32"/>
              <a:gd name="T5" fmla="*/ 12 h 32"/>
              <a:gd name="T6" fmla="*/ 29 w 32"/>
              <a:gd name="T7" fmla="*/ 8 h 32"/>
              <a:gd name="T8" fmla="*/ 26 w 32"/>
              <a:gd name="T9" fmla="*/ 3 h 32"/>
              <a:gd name="T10" fmla="*/ 21 w 32"/>
              <a:gd name="T11" fmla="*/ 2 h 32"/>
              <a:gd name="T12" fmla="*/ 21 w 32"/>
              <a:gd name="T13" fmla="*/ 2 h 32"/>
              <a:gd name="T14" fmla="*/ 17 w 32"/>
              <a:gd name="T15" fmla="*/ 0 h 32"/>
              <a:gd name="T16" fmla="*/ 11 w 32"/>
              <a:gd name="T17" fmla="*/ 2 h 32"/>
              <a:gd name="T18" fmla="*/ 8 w 32"/>
              <a:gd name="T19" fmla="*/ 3 h 32"/>
              <a:gd name="T20" fmla="*/ 3 w 32"/>
              <a:gd name="T21" fmla="*/ 8 h 32"/>
              <a:gd name="T22" fmla="*/ 3 w 32"/>
              <a:gd name="T23" fmla="*/ 8 h 32"/>
              <a:gd name="T24" fmla="*/ 2 w 32"/>
              <a:gd name="T25" fmla="*/ 12 h 32"/>
              <a:gd name="T26" fmla="*/ 0 w 32"/>
              <a:gd name="T27" fmla="*/ 17 h 32"/>
              <a:gd name="T28" fmla="*/ 2 w 32"/>
              <a:gd name="T29" fmla="*/ 21 h 32"/>
              <a:gd name="T30" fmla="*/ 3 w 32"/>
              <a:gd name="T31" fmla="*/ 26 h 32"/>
              <a:gd name="T32" fmla="*/ 3 w 32"/>
              <a:gd name="T33" fmla="*/ 26 h 32"/>
              <a:gd name="T34" fmla="*/ 8 w 32"/>
              <a:gd name="T35" fmla="*/ 29 h 32"/>
              <a:gd name="T36" fmla="*/ 11 w 32"/>
              <a:gd name="T37" fmla="*/ 30 h 32"/>
              <a:gd name="T38" fmla="*/ 17 w 32"/>
              <a:gd name="T39" fmla="*/ 32 h 32"/>
              <a:gd name="T40" fmla="*/ 21 w 32"/>
              <a:gd name="T41" fmla="*/ 30 h 32"/>
              <a:gd name="T42" fmla="*/ 21 w 32"/>
              <a:gd name="T43" fmla="*/ 30 h 32"/>
              <a:gd name="T44" fmla="*/ 26 w 32"/>
              <a:gd name="T45" fmla="*/ 29 h 32"/>
              <a:gd name="T46" fmla="*/ 29 w 32"/>
              <a:gd name="T47" fmla="*/ 26 h 32"/>
              <a:gd name="T48" fmla="*/ 30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0" y="12"/>
                </a:lnTo>
                <a:lnTo>
                  <a:pt x="29" y="8"/>
                </a:lnTo>
                <a:lnTo>
                  <a:pt x="26" y="3"/>
                </a:lnTo>
                <a:lnTo>
                  <a:pt x="21" y="2"/>
                </a:lnTo>
                <a:lnTo>
                  <a:pt x="21" y="2"/>
                </a:lnTo>
                <a:lnTo>
                  <a:pt x="17" y="0"/>
                </a:lnTo>
                <a:lnTo>
                  <a:pt x="11" y="2"/>
                </a:lnTo>
                <a:lnTo>
                  <a:pt x="8" y="3"/>
                </a:lnTo>
                <a:lnTo>
                  <a:pt x="3" y="8"/>
                </a:lnTo>
                <a:lnTo>
                  <a:pt x="3" y="8"/>
                </a:lnTo>
                <a:lnTo>
                  <a:pt x="2" y="12"/>
                </a:lnTo>
                <a:lnTo>
                  <a:pt x="0" y="17"/>
                </a:lnTo>
                <a:lnTo>
                  <a:pt x="2" y="21"/>
                </a:lnTo>
                <a:lnTo>
                  <a:pt x="3" y="26"/>
                </a:lnTo>
                <a:lnTo>
                  <a:pt x="3" y="26"/>
                </a:lnTo>
                <a:lnTo>
                  <a:pt x="8" y="29"/>
                </a:lnTo>
                <a:lnTo>
                  <a:pt x="11" y="30"/>
                </a:lnTo>
                <a:lnTo>
                  <a:pt x="17" y="32"/>
                </a:lnTo>
                <a:lnTo>
                  <a:pt x="21" y="30"/>
                </a:lnTo>
                <a:lnTo>
                  <a:pt x="21" y="30"/>
                </a:lnTo>
                <a:lnTo>
                  <a:pt x="26" y="29"/>
                </a:lnTo>
                <a:lnTo>
                  <a:pt x="29" y="26"/>
                </a:lnTo>
                <a:lnTo>
                  <a:pt x="30"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3" name="Freeform 151">
            <a:extLst>
              <a:ext uri="{FF2B5EF4-FFF2-40B4-BE49-F238E27FC236}">
                <a16:creationId xmlns:a16="http://schemas.microsoft.com/office/drawing/2014/main" id="{FEDA6CCC-1A58-4EA3-849D-C60FC8C60A9C}"/>
              </a:ext>
            </a:extLst>
          </p:cNvPr>
          <p:cNvSpPr>
            <a:spLocks/>
          </p:cNvSpPr>
          <p:nvPr/>
        </p:nvSpPr>
        <p:spPr bwMode="auto">
          <a:xfrm>
            <a:off x="3999782" y="3844607"/>
            <a:ext cx="35089" cy="52596"/>
          </a:xfrm>
          <a:custGeom>
            <a:avLst/>
            <a:gdLst>
              <a:gd name="T0" fmla="*/ 30 w 30"/>
              <a:gd name="T1" fmla="*/ 17 h 32"/>
              <a:gd name="T2" fmla="*/ 30 w 30"/>
              <a:gd name="T3" fmla="*/ 17 h 32"/>
              <a:gd name="T4" fmla="*/ 30 w 30"/>
              <a:gd name="T5" fmla="*/ 12 h 32"/>
              <a:gd name="T6" fmla="*/ 27 w 30"/>
              <a:gd name="T7" fmla="*/ 8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8 h 32"/>
              <a:gd name="T22" fmla="*/ 3 w 30"/>
              <a:gd name="T23" fmla="*/ 8 h 32"/>
              <a:gd name="T24" fmla="*/ 0 w 30"/>
              <a:gd name="T25" fmla="*/ 12 h 32"/>
              <a:gd name="T26" fmla="*/ 0 w 30"/>
              <a:gd name="T27" fmla="*/ 17 h 32"/>
              <a:gd name="T28" fmla="*/ 0 w 30"/>
              <a:gd name="T29" fmla="*/ 21 h 32"/>
              <a:gd name="T30" fmla="*/ 3 w 30"/>
              <a:gd name="T31" fmla="*/ 26 h 32"/>
              <a:gd name="T32" fmla="*/ 3 w 30"/>
              <a:gd name="T33" fmla="*/ 26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2"/>
                </a:lnTo>
                <a:lnTo>
                  <a:pt x="27" y="8"/>
                </a:lnTo>
                <a:lnTo>
                  <a:pt x="24" y="3"/>
                </a:lnTo>
                <a:lnTo>
                  <a:pt x="19" y="2"/>
                </a:lnTo>
                <a:lnTo>
                  <a:pt x="19" y="2"/>
                </a:lnTo>
                <a:lnTo>
                  <a:pt x="15" y="0"/>
                </a:lnTo>
                <a:lnTo>
                  <a:pt x="10" y="2"/>
                </a:lnTo>
                <a:lnTo>
                  <a:pt x="6" y="3"/>
                </a:lnTo>
                <a:lnTo>
                  <a:pt x="3" y="8"/>
                </a:lnTo>
                <a:lnTo>
                  <a:pt x="3" y="8"/>
                </a:lnTo>
                <a:lnTo>
                  <a:pt x="0" y="12"/>
                </a:lnTo>
                <a:lnTo>
                  <a:pt x="0" y="17"/>
                </a:lnTo>
                <a:lnTo>
                  <a:pt x="0" y="21"/>
                </a:lnTo>
                <a:lnTo>
                  <a:pt x="3" y="26"/>
                </a:lnTo>
                <a:lnTo>
                  <a:pt x="3" y="26"/>
                </a:lnTo>
                <a:lnTo>
                  <a:pt x="6" y="29"/>
                </a:lnTo>
                <a:lnTo>
                  <a:pt x="10" y="30"/>
                </a:lnTo>
                <a:lnTo>
                  <a:pt x="15" y="32"/>
                </a:lnTo>
                <a:lnTo>
                  <a:pt x="19" y="30"/>
                </a:lnTo>
                <a:lnTo>
                  <a:pt x="19"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4" name="Freeform 152">
            <a:extLst>
              <a:ext uri="{FF2B5EF4-FFF2-40B4-BE49-F238E27FC236}">
                <a16:creationId xmlns:a16="http://schemas.microsoft.com/office/drawing/2014/main" id="{1158BD12-BAE4-4B67-BF5B-7951A47257AB}"/>
              </a:ext>
            </a:extLst>
          </p:cNvPr>
          <p:cNvSpPr>
            <a:spLocks/>
          </p:cNvSpPr>
          <p:nvPr/>
        </p:nvSpPr>
        <p:spPr bwMode="auto">
          <a:xfrm>
            <a:off x="4022005" y="3852824"/>
            <a:ext cx="36259" cy="50952"/>
          </a:xfrm>
          <a:custGeom>
            <a:avLst/>
            <a:gdLst>
              <a:gd name="T0" fmla="*/ 31 w 31"/>
              <a:gd name="T1" fmla="*/ 15 h 31"/>
              <a:gd name="T2" fmla="*/ 31 w 31"/>
              <a:gd name="T3" fmla="*/ 15 h 31"/>
              <a:gd name="T4" fmla="*/ 31 w 31"/>
              <a:gd name="T5" fmla="*/ 10 h 31"/>
              <a:gd name="T6" fmla="*/ 28 w 31"/>
              <a:gd name="T7" fmla="*/ 6 h 31"/>
              <a:gd name="T8" fmla="*/ 24 w 31"/>
              <a:gd name="T9" fmla="*/ 3 h 31"/>
              <a:gd name="T10" fmla="*/ 20 w 31"/>
              <a:gd name="T11" fmla="*/ 1 h 31"/>
              <a:gd name="T12" fmla="*/ 20 w 31"/>
              <a:gd name="T13" fmla="*/ 1 h 31"/>
              <a:gd name="T14" fmla="*/ 15 w 31"/>
              <a:gd name="T15" fmla="*/ 0 h 31"/>
              <a:gd name="T16" fmla="*/ 11 w 31"/>
              <a:gd name="T17" fmla="*/ 1 h 31"/>
              <a:gd name="T18" fmla="*/ 6 w 31"/>
              <a:gd name="T19" fmla="*/ 3 h 31"/>
              <a:gd name="T20" fmla="*/ 3 w 31"/>
              <a:gd name="T21" fmla="*/ 6 h 31"/>
              <a:gd name="T22" fmla="*/ 3 w 31"/>
              <a:gd name="T23" fmla="*/ 6 h 31"/>
              <a:gd name="T24" fmla="*/ 0 w 31"/>
              <a:gd name="T25" fmla="*/ 10 h 31"/>
              <a:gd name="T26" fmla="*/ 0 w 31"/>
              <a:gd name="T27" fmla="*/ 15 h 31"/>
              <a:gd name="T28" fmla="*/ 0 w 31"/>
              <a:gd name="T29" fmla="*/ 19 h 31"/>
              <a:gd name="T30" fmla="*/ 3 w 31"/>
              <a:gd name="T31" fmla="*/ 24 h 31"/>
              <a:gd name="T32" fmla="*/ 3 w 31"/>
              <a:gd name="T33" fmla="*/ 24 h 31"/>
              <a:gd name="T34" fmla="*/ 6 w 31"/>
              <a:gd name="T35" fmla="*/ 28 h 31"/>
              <a:gd name="T36" fmla="*/ 11 w 31"/>
              <a:gd name="T37" fmla="*/ 30 h 31"/>
              <a:gd name="T38" fmla="*/ 15 w 31"/>
              <a:gd name="T39" fmla="*/ 31 h 31"/>
              <a:gd name="T40" fmla="*/ 20 w 31"/>
              <a:gd name="T41" fmla="*/ 30 h 31"/>
              <a:gd name="T42" fmla="*/ 20 w 31"/>
              <a:gd name="T43" fmla="*/ 30 h 31"/>
              <a:gd name="T44" fmla="*/ 24 w 31"/>
              <a:gd name="T45" fmla="*/ 28 h 31"/>
              <a:gd name="T46" fmla="*/ 28 w 31"/>
              <a:gd name="T47" fmla="*/ 24 h 31"/>
              <a:gd name="T48" fmla="*/ 31 w 31"/>
              <a:gd name="T49" fmla="*/ 21 h 31"/>
              <a:gd name="T50" fmla="*/ 31 w 31"/>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5"/>
                </a:moveTo>
                <a:lnTo>
                  <a:pt x="31" y="15"/>
                </a:lnTo>
                <a:lnTo>
                  <a:pt x="31" y="10"/>
                </a:lnTo>
                <a:lnTo>
                  <a:pt x="28" y="6"/>
                </a:lnTo>
                <a:lnTo>
                  <a:pt x="24" y="3"/>
                </a:lnTo>
                <a:lnTo>
                  <a:pt x="20" y="1"/>
                </a:lnTo>
                <a:lnTo>
                  <a:pt x="20" y="1"/>
                </a:lnTo>
                <a:lnTo>
                  <a:pt x="15" y="0"/>
                </a:lnTo>
                <a:lnTo>
                  <a:pt x="11" y="1"/>
                </a:lnTo>
                <a:lnTo>
                  <a:pt x="6" y="3"/>
                </a:lnTo>
                <a:lnTo>
                  <a:pt x="3" y="6"/>
                </a:lnTo>
                <a:lnTo>
                  <a:pt x="3" y="6"/>
                </a:lnTo>
                <a:lnTo>
                  <a:pt x="0" y="10"/>
                </a:lnTo>
                <a:lnTo>
                  <a:pt x="0" y="15"/>
                </a:lnTo>
                <a:lnTo>
                  <a:pt x="0" y="19"/>
                </a:lnTo>
                <a:lnTo>
                  <a:pt x="3" y="24"/>
                </a:lnTo>
                <a:lnTo>
                  <a:pt x="3" y="24"/>
                </a:lnTo>
                <a:lnTo>
                  <a:pt x="6" y="28"/>
                </a:lnTo>
                <a:lnTo>
                  <a:pt x="11" y="30"/>
                </a:lnTo>
                <a:lnTo>
                  <a:pt x="15" y="31"/>
                </a:lnTo>
                <a:lnTo>
                  <a:pt x="20" y="30"/>
                </a:lnTo>
                <a:lnTo>
                  <a:pt x="20" y="30"/>
                </a:lnTo>
                <a:lnTo>
                  <a:pt x="24" y="28"/>
                </a:lnTo>
                <a:lnTo>
                  <a:pt x="28" y="24"/>
                </a:lnTo>
                <a:lnTo>
                  <a:pt x="31"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5" name="Freeform 153">
            <a:extLst>
              <a:ext uri="{FF2B5EF4-FFF2-40B4-BE49-F238E27FC236}">
                <a16:creationId xmlns:a16="http://schemas.microsoft.com/office/drawing/2014/main" id="{682F760E-5EBE-42C0-B562-22EC743E829D}"/>
              </a:ext>
            </a:extLst>
          </p:cNvPr>
          <p:cNvSpPr>
            <a:spLocks/>
          </p:cNvSpPr>
          <p:nvPr/>
        </p:nvSpPr>
        <p:spPr bwMode="auto">
          <a:xfrm>
            <a:off x="4048907" y="3852824"/>
            <a:ext cx="37429" cy="50952"/>
          </a:xfrm>
          <a:custGeom>
            <a:avLst/>
            <a:gdLst>
              <a:gd name="T0" fmla="*/ 32 w 32"/>
              <a:gd name="T1" fmla="*/ 15 h 31"/>
              <a:gd name="T2" fmla="*/ 32 w 32"/>
              <a:gd name="T3" fmla="*/ 15 h 31"/>
              <a:gd name="T4" fmla="*/ 30 w 32"/>
              <a:gd name="T5" fmla="*/ 10 h 31"/>
              <a:gd name="T6" fmla="*/ 29 w 32"/>
              <a:gd name="T7" fmla="*/ 6 h 31"/>
              <a:gd name="T8" fmla="*/ 24 w 32"/>
              <a:gd name="T9" fmla="*/ 3 h 31"/>
              <a:gd name="T10" fmla="*/ 21 w 32"/>
              <a:gd name="T11" fmla="*/ 1 h 31"/>
              <a:gd name="T12" fmla="*/ 21 w 32"/>
              <a:gd name="T13" fmla="*/ 1 h 31"/>
              <a:gd name="T14" fmla="*/ 15 w 32"/>
              <a:gd name="T15" fmla="*/ 0 h 31"/>
              <a:gd name="T16" fmla="*/ 11 w 32"/>
              <a:gd name="T17" fmla="*/ 1 h 31"/>
              <a:gd name="T18" fmla="*/ 6 w 32"/>
              <a:gd name="T19" fmla="*/ 3 h 31"/>
              <a:gd name="T20" fmla="*/ 3 w 32"/>
              <a:gd name="T21" fmla="*/ 6 h 31"/>
              <a:gd name="T22" fmla="*/ 3 w 32"/>
              <a:gd name="T23" fmla="*/ 6 h 31"/>
              <a:gd name="T24" fmla="*/ 1 w 32"/>
              <a:gd name="T25" fmla="*/ 10 h 31"/>
              <a:gd name="T26" fmla="*/ 0 w 32"/>
              <a:gd name="T27" fmla="*/ 15 h 31"/>
              <a:gd name="T28" fmla="*/ 1 w 32"/>
              <a:gd name="T29" fmla="*/ 19 h 31"/>
              <a:gd name="T30" fmla="*/ 3 w 32"/>
              <a:gd name="T31" fmla="*/ 24 h 31"/>
              <a:gd name="T32" fmla="*/ 3 w 32"/>
              <a:gd name="T33" fmla="*/ 24 h 31"/>
              <a:gd name="T34" fmla="*/ 6 w 32"/>
              <a:gd name="T35" fmla="*/ 28 h 31"/>
              <a:gd name="T36" fmla="*/ 11 w 32"/>
              <a:gd name="T37" fmla="*/ 30 h 31"/>
              <a:gd name="T38" fmla="*/ 15 w 32"/>
              <a:gd name="T39" fmla="*/ 31 h 31"/>
              <a:gd name="T40" fmla="*/ 21 w 32"/>
              <a:gd name="T41" fmla="*/ 30 h 31"/>
              <a:gd name="T42" fmla="*/ 21 w 32"/>
              <a:gd name="T43" fmla="*/ 30 h 31"/>
              <a:gd name="T44" fmla="*/ 24 w 32"/>
              <a:gd name="T45" fmla="*/ 28 h 31"/>
              <a:gd name="T46" fmla="*/ 29 w 32"/>
              <a:gd name="T47" fmla="*/ 24 h 31"/>
              <a:gd name="T48" fmla="*/ 30 w 32"/>
              <a:gd name="T49" fmla="*/ 21 h 31"/>
              <a:gd name="T50" fmla="*/ 32 w 32"/>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5"/>
                </a:moveTo>
                <a:lnTo>
                  <a:pt x="32" y="15"/>
                </a:lnTo>
                <a:lnTo>
                  <a:pt x="30" y="10"/>
                </a:lnTo>
                <a:lnTo>
                  <a:pt x="29" y="6"/>
                </a:lnTo>
                <a:lnTo>
                  <a:pt x="24" y="3"/>
                </a:lnTo>
                <a:lnTo>
                  <a:pt x="21" y="1"/>
                </a:lnTo>
                <a:lnTo>
                  <a:pt x="21" y="1"/>
                </a:lnTo>
                <a:lnTo>
                  <a:pt x="15" y="0"/>
                </a:lnTo>
                <a:lnTo>
                  <a:pt x="11" y="1"/>
                </a:lnTo>
                <a:lnTo>
                  <a:pt x="6" y="3"/>
                </a:lnTo>
                <a:lnTo>
                  <a:pt x="3" y="6"/>
                </a:lnTo>
                <a:lnTo>
                  <a:pt x="3" y="6"/>
                </a:lnTo>
                <a:lnTo>
                  <a:pt x="1" y="10"/>
                </a:lnTo>
                <a:lnTo>
                  <a:pt x="0" y="15"/>
                </a:lnTo>
                <a:lnTo>
                  <a:pt x="1" y="19"/>
                </a:lnTo>
                <a:lnTo>
                  <a:pt x="3" y="24"/>
                </a:lnTo>
                <a:lnTo>
                  <a:pt x="3" y="24"/>
                </a:lnTo>
                <a:lnTo>
                  <a:pt x="6" y="28"/>
                </a:lnTo>
                <a:lnTo>
                  <a:pt x="11" y="30"/>
                </a:lnTo>
                <a:lnTo>
                  <a:pt x="15" y="31"/>
                </a:lnTo>
                <a:lnTo>
                  <a:pt x="21" y="30"/>
                </a:lnTo>
                <a:lnTo>
                  <a:pt x="21" y="30"/>
                </a:lnTo>
                <a:lnTo>
                  <a:pt x="24" y="28"/>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6" name="Freeform 154">
            <a:extLst>
              <a:ext uri="{FF2B5EF4-FFF2-40B4-BE49-F238E27FC236}">
                <a16:creationId xmlns:a16="http://schemas.microsoft.com/office/drawing/2014/main" id="{43F8F85B-2E0F-490D-B246-6D93F511C26F}"/>
              </a:ext>
            </a:extLst>
          </p:cNvPr>
          <p:cNvSpPr>
            <a:spLocks/>
          </p:cNvSpPr>
          <p:nvPr/>
        </p:nvSpPr>
        <p:spPr bwMode="auto">
          <a:xfrm>
            <a:off x="4062943" y="3852824"/>
            <a:ext cx="35089" cy="50952"/>
          </a:xfrm>
          <a:custGeom>
            <a:avLst/>
            <a:gdLst>
              <a:gd name="T0" fmla="*/ 30 w 30"/>
              <a:gd name="T1" fmla="*/ 15 h 31"/>
              <a:gd name="T2" fmla="*/ 30 w 30"/>
              <a:gd name="T3" fmla="*/ 15 h 31"/>
              <a:gd name="T4" fmla="*/ 30 w 30"/>
              <a:gd name="T5" fmla="*/ 10 h 31"/>
              <a:gd name="T6" fmla="*/ 27 w 30"/>
              <a:gd name="T7" fmla="*/ 6 h 31"/>
              <a:gd name="T8" fmla="*/ 24 w 30"/>
              <a:gd name="T9" fmla="*/ 3 h 31"/>
              <a:gd name="T10" fmla="*/ 20 w 30"/>
              <a:gd name="T11" fmla="*/ 1 h 31"/>
              <a:gd name="T12" fmla="*/ 20 w 30"/>
              <a:gd name="T13" fmla="*/ 1 h 31"/>
              <a:gd name="T14" fmla="*/ 15 w 30"/>
              <a:gd name="T15" fmla="*/ 0 h 31"/>
              <a:gd name="T16" fmla="*/ 11 w 30"/>
              <a:gd name="T17" fmla="*/ 1 h 31"/>
              <a:gd name="T18" fmla="*/ 6 w 30"/>
              <a:gd name="T19" fmla="*/ 3 h 31"/>
              <a:gd name="T20" fmla="*/ 3 w 30"/>
              <a:gd name="T21" fmla="*/ 6 h 31"/>
              <a:gd name="T22" fmla="*/ 3 w 30"/>
              <a:gd name="T23" fmla="*/ 6 h 31"/>
              <a:gd name="T24" fmla="*/ 0 w 30"/>
              <a:gd name="T25" fmla="*/ 10 h 31"/>
              <a:gd name="T26" fmla="*/ 0 w 30"/>
              <a:gd name="T27" fmla="*/ 15 h 31"/>
              <a:gd name="T28" fmla="*/ 0 w 30"/>
              <a:gd name="T29" fmla="*/ 19 h 31"/>
              <a:gd name="T30" fmla="*/ 3 w 30"/>
              <a:gd name="T31" fmla="*/ 24 h 31"/>
              <a:gd name="T32" fmla="*/ 3 w 30"/>
              <a:gd name="T33" fmla="*/ 24 h 31"/>
              <a:gd name="T34" fmla="*/ 6 w 30"/>
              <a:gd name="T35" fmla="*/ 28 h 31"/>
              <a:gd name="T36" fmla="*/ 11 w 30"/>
              <a:gd name="T37" fmla="*/ 30 h 31"/>
              <a:gd name="T38" fmla="*/ 15 w 30"/>
              <a:gd name="T39" fmla="*/ 31 h 31"/>
              <a:gd name="T40" fmla="*/ 20 w 30"/>
              <a:gd name="T41" fmla="*/ 30 h 31"/>
              <a:gd name="T42" fmla="*/ 20 w 30"/>
              <a:gd name="T43" fmla="*/ 30 h 31"/>
              <a:gd name="T44" fmla="*/ 24 w 30"/>
              <a:gd name="T45" fmla="*/ 28 h 31"/>
              <a:gd name="T46" fmla="*/ 27 w 30"/>
              <a:gd name="T47" fmla="*/ 24 h 31"/>
              <a:gd name="T48" fmla="*/ 30 w 30"/>
              <a:gd name="T49" fmla="*/ 21 h 31"/>
              <a:gd name="T50" fmla="*/ 30 w 30"/>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5"/>
                </a:moveTo>
                <a:lnTo>
                  <a:pt x="30" y="15"/>
                </a:lnTo>
                <a:lnTo>
                  <a:pt x="30" y="10"/>
                </a:lnTo>
                <a:lnTo>
                  <a:pt x="27" y="6"/>
                </a:lnTo>
                <a:lnTo>
                  <a:pt x="24" y="3"/>
                </a:lnTo>
                <a:lnTo>
                  <a:pt x="20" y="1"/>
                </a:lnTo>
                <a:lnTo>
                  <a:pt x="20" y="1"/>
                </a:lnTo>
                <a:lnTo>
                  <a:pt x="15" y="0"/>
                </a:lnTo>
                <a:lnTo>
                  <a:pt x="11" y="1"/>
                </a:lnTo>
                <a:lnTo>
                  <a:pt x="6" y="3"/>
                </a:lnTo>
                <a:lnTo>
                  <a:pt x="3" y="6"/>
                </a:lnTo>
                <a:lnTo>
                  <a:pt x="3" y="6"/>
                </a:lnTo>
                <a:lnTo>
                  <a:pt x="0" y="10"/>
                </a:lnTo>
                <a:lnTo>
                  <a:pt x="0" y="15"/>
                </a:lnTo>
                <a:lnTo>
                  <a:pt x="0" y="19"/>
                </a:lnTo>
                <a:lnTo>
                  <a:pt x="3" y="24"/>
                </a:lnTo>
                <a:lnTo>
                  <a:pt x="3" y="24"/>
                </a:lnTo>
                <a:lnTo>
                  <a:pt x="6" y="28"/>
                </a:lnTo>
                <a:lnTo>
                  <a:pt x="11" y="30"/>
                </a:lnTo>
                <a:lnTo>
                  <a:pt x="15" y="31"/>
                </a:lnTo>
                <a:lnTo>
                  <a:pt x="20" y="30"/>
                </a:lnTo>
                <a:lnTo>
                  <a:pt x="20" y="30"/>
                </a:lnTo>
                <a:lnTo>
                  <a:pt x="24" y="28"/>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7" name="Freeform 155">
            <a:extLst>
              <a:ext uri="{FF2B5EF4-FFF2-40B4-BE49-F238E27FC236}">
                <a16:creationId xmlns:a16="http://schemas.microsoft.com/office/drawing/2014/main" id="{89EED5A3-264B-4596-A00D-1FB1595F39F4}"/>
              </a:ext>
            </a:extLst>
          </p:cNvPr>
          <p:cNvSpPr>
            <a:spLocks/>
          </p:cNvSpPr>
          <p:nvPr/>
        </p:nvSpPr>
        <p:spPr bwMode="auto">
          <a:xfrm>
            <a:off x="4086335" y="3864330"/>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8" name="Freeform 156">
            <a:extLst>
              <a:ext uri="{FF2B5EF4-FFF2-40B4-BE49-F238E27FC236}">
                <a16:creationId xmlns:a16="http://schemas.microsoft.com/office/drawing/2014/main" id="{811841D1-F278-4B0A-B2D5-D419FBA5D2C0}"/>
              </a:ext>
            </a:extLst>
          </p:cNvPr>
          <p:cNvSpPr>
            <a:spLocks/>
          </p:cNvSpPr>
          <p:nvPr/>
        </p:nvSpPr>
        <p:spPr bwMode="auto">
          <a:xfrm>
            <a:off x="4094523" y="3864330"/>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2"/>
                </a:lnTo>
                <a:lnTo>
                  <a:pt x="20" y="2"/>
                </a:lnTo>
                <a:lnTo>
                  <a:pt x="15" y="0"/>
                </a:lnTo>
                <a:lnTo>
                  <a:pt x="11" y="2"/>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19" name="Freeform 157">
            <a:extLst>
              <a:ext uri="{FF2B5EF4-FFF2-40B4-BE49-F238E27FC236}">
                <a16:creationId xmlns:a16="http://schemas.microsoft.com/office/drawing/2014/main" id="{C5E131CE-58BC-4967-9EF2-93C9FB95C9CC}"/>
              </a:ext>
            </a:extLst>
          </p:cNvPr>
          <p:cNvSpPr>
            <a:spLocks/>
          </p:cNvSpPr>
          <p:nvPr/>
        </p:nvSpPr>
        <p:spPr bwMode="auto">
          <a:xfrm>
            <a:off x="4138969" y="3872548"/>
            <a:ext cx="37429"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7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7 h 30"/>
              <a:gd name="T36" fmla="*/ 11 w 32"/>
              <a:gd name="T37" fmla="*/ 30 h 30"/>
              <a:gd name="T38" fmla="*/ 17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7" y="0"/>
                </a:lnTo>
                <a:lnTo>
                  <a:pt x="11" y="0"/>
                </a:lnTo>
                <a:lnTo>
                  <a:pt x="8" y="3"/>
                </a:lnTo>
                <a:lnTo>
                  <a:pt x="3" y="6"/>
                </a:lnTo>
                <a:lnTo>
                  <a:pt x="3" y="6"/>
                </a:lnTo>
                <a:lnTo>
                  <a:pt x="2" y="10"/>
                </a:lnTo>
                <a:lnTo>
                  <a:pt x="0" y="15"/>
                </a:lnTo>
                <a:lnTo>
                  <a:pt x="2" y="19"/>
                </a:lnTo>
                <a:lnTo>
                  <a:pt x="3" y="24"/>
                </a:lnTo>
                <a:lnTo>
                  <a:pt x="3" y="24"/>
                </a:lnTo>
                <a:lnTo>
                  <a:pt x="8" y="27"/>
                </a:lnTo>
                <a:lnTo>
                  <a:pt x="11" y="30"/>
                </a:lnTo>
                <a:lnTo>
                  <a:pt x="17"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0" name="Freeform 158">
            <a:extLst>
              <a:ext uri="{FF2B5EF4-FFF2-40B4-BE49-F238E27FC236}">
                <a16:creationId xmlns:a16="http://schemas.microsoft.com/office/drawing/2014/main" id="{228421DA-18AF-4431-A12B-61D8B654B23E}"/>
              </a:ext>
            </a:extLst>
          </p:cNvPr>
          <p:cNvSpPr>
            <a:spLocks/>
          </p:cNvSpPr>
          <p:nvPr/>
        </p:nvSpPr>
        <p:spPr bwMode="auto">
          <a:xfrm>
            <a:off x="4153004" y="3872548"/>
            <a:ext cx="37429" cy="49308"/>
          </a:xfrm>
          <a:custGeom>
            <a:avLst/>
            <a:gdLst>
              <a:gd name="T0" fmla="*/ 32 w 32"/>
              <a:gd name="T1" fmla="*/ 15 h 30"/>
              <a:gd name="T2" fmla="*/ 32 w 32"/>
              <a:gd name="T3" fmla="*/ 15 h 30"/>
              <a:gd name="T4" fmla="*/ 30 w 32"/>
              <a:gd name="T5" fmla="*/ 10 h 30"/>
              <a:gd name="T6" fmla="*/ 29 w 32"/>
              <a:gd name="T7" fmla="*/ 6 h 30"/>
              <a:gd name="T8" fmla="*/ 24 w 32"/>
              <a:gd name="T9" fmla="*/ 3 h 30"/>
              <a:gd name="T10" fmla="*/ 20 w 32"/>
              <a:gd name="T11" fmla="*/ 0 h 30"/>
              <a:gd name="T12" fmla="*/ 20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7 h 30"/>
              <a:gd name="T36" fmla="*/ 11 w 32"/>
              <a:gd name="T37" fmla="*/ 30 h 30"/>
              <a:gd name="T38" fmla="*/ 15 w 32"/>
              <a:gd name="T39" fmla="*/ 30 h 30"/>
              <a:gd name="T40" fmla="*/ 20 w 32"/>
              <a:gd name="T41" fmla="*/ 30 h 30"/>
              <a:gd name="T42" fmla="*/ 20 w 32"/>
              <a:gd name="T43" fmla="*/ 30 h 30"/>
              <a:gd name="T44" fmla="*/ 24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4" y="3"/>
                </a:lnTo>
                <a:lnTo>
                  <a:pt x="20" y="0"/>
                </a:lnTo>
                <a:lnTo>
                  <a:pt x="20" y="0"/>
                </a:lnTo>
                <a:lnTo>
                  <a:pt x="15" y="0"/>
                </a:lnTo>
                <a:lnTo>
                  <a:pt x="11" y="0"/>
                </a:lnTo>
                <a:lnTo>
                  <a:pt x="6" y="3"/>
                </a:lnTo>
                <a:lnTo>
                  <a:pt x="3" y="6"/>
                </a:lnTo>
                <a:lnTo>
                  <a:pt x="3" y="6"/>
                </a:lnTo>
                <a:lnTo>
                  <a:pt x="2" y="10"/>
                </a:lnTo>
                <a:lnTo>
                  <a:pt x="0" y="15"/>
                </a:lnTo>
                <a:lnTo>
                  <a:pt x="2" y="19"/>
                </a:lnTo>
                <a:lnTo>
                  <a:pt x="3" y="24"/>
                </a:lnTo>
                <a:lnTo>
                  <a:pt x="3" y="24"/>
                </a:lnTo>
                <a:lnTo>
                  <a:pt x="6" y="27"/>
                </a:lnTo>
                <a:lnTo>
                  <a:pt x="11" y="30"/>
                </a:lnTo>
                <a:lnTo>
                  <a:pt x="15" y="30"/>
                </a:lnTo>
                <a:lnTo>
                  <a:pt x="20" y="30"/>
                </a:lnTo>
                <a:lnTo>
                  <a:pt x="20" y="30"/>
                </a:lnTo>
                <a:lnTo>
                  <a:pt x="24"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1" name="Freeform 159">
            <a:extLst>
              <a:ext uri="{FF2B5EF4-FFF2-40B4-BE49-F238E27FC236}">
                <a16:creationId xmlns:a16="http://schemas.microsoft.com/office/drawing/2014/main" id="{89363A4E-B6B6-4923-9A99-26CD19BF09C0}"/>
              </a:ext>
            </a:extLst>
          </p:cNvPr>
          <p:cNvSpPr>
            <a:spLocks/>
          </p:cNvSpPr>
          <p:nvPr/>
        </p:nvSpPr>
        <p:spPr bwMode="auto">
          <a:xfrm>
            <a:off x="4170549" y="3877479"/>
            <a:ext cx="37429" cy="52596"/>
          </a:xfrm>
          <a:custGeom>
            <a:avLst/>
            <a:gdLst>
              <a:gd name="T0" fmla="*/ 32 w 32"/>
              <a:gd name="T1" fmla="*/ 16 h 32"/>
              <a:gd name="T2" fmla="*/ 32 w 32"/>
              <a:gd name="T3" fmla="*/ 16 h 32"/>
              <a:gd name="T4" fmla="*/ 30 w 32"/>
              <a:gd name="T5" fmla="*/ 10 h 32"/>
              <a:gd name="T6" fmla="*/ 29 w 32"/>
              <a:gd name="T7" fmla="*/ 7 h 32"/>
              <a:gd name="T8" fmla="*/ 26 w 32"/>
              <a:gd name="T9" fmla="*/ 3 h 32"/>
              <a:gd name="T10" fmla="*/ 21 w 32"/>
              <a:gd name="T11" fmla="*/ 1 h 32"/>
              <a:gd name="T12" fmla="*/ 21 w 32"/>
              <a:gd name="T13" fmla="*/ 1 h 32"/>
              <a:gd name="T14" fmla="*/ 17 w 32"/>
              <a:gd name="T15" fmla="*/ 0 h 32"/>
              <a:gd name="T16" fmla="*/ 11 w 32"/>
              <a:gd name="T17" fmla="*/ 1 h 32"/>
              <a:gd name="T18" fmla="*/ 8 w 32"/>
              <a:gd name="T19" fmla="*/ 3 h 32"/>
              <a:gd name="T20" fmla="*/ 3 w 32"/>
              <a:gd name="T21" fmla="*/ 7 h 32"/>
              <a:gd name="T22" fmla="*/ 3 w 32"/>
              <a:gd name="T23" fmla="*/ 7 h 32"/>
              <a:gd name="T24" fmla="*/ 2 w 32"/>
              <a:gd name="T25" fmla="*/ 10 h 32"/>
              <a:gd name="T26" fmla="*/ 0 w 32"/>
              <a:gd name="T27" fmla="*/ 16 h 32"/>
              <a:gd name="T28" fmla="*/ 2 w 32"/>
              <a:gd name="T29" fmla="*/ 21 h 32"/>
              <a:gd name="T30" fmla="*/ 3 w 32"/>
              <a:gd name="T31" fmla="*/ 25 h 32"/>
              <a:gd name="T32" fmla="*/ 3 w 32"/>
              <a:gd name="T33" fmla="*/ 25 h 32"/>
              <a:gd name="T34" fmla="*/ 8 w 32"/>
              <a:gd name="T35" fmla="*/ 28 h 32"/>
              <a:gd name="T36" fmla="*/ 11 w 32"/>
              <a:gd name="T37" fmla="*/ 30 h 32"/>
              <a:gd name="T38" fmla="*/ 17 w 32"/>
              <a:gd name="T39" fmla="*/ 32 h 32"/>
              <a:gd name="T40" fmla="*/ 21 w 32"/>
              <a:gd name="T41" fmla="*/ 30 h 32"/>
              <a:gd name="T42" fmla="*/ 21 w 32"/>
              <a:gd name="T43" fmla="*/ 30 h 32"/>
              <a:gd name="T44" fmla="*/ 26 w 32"/>
              <a:gd name="T45" fmla="*/ 28 h 32"/>
              <a:gd name="T46" fmla="*/ 29 w 32"/>
              <a:gd name="T47" fmla="*/ 25 h 32"/>
              <a:gd name="T48" fmla="*/ 30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0" y="10"/>
                </a:lnTo>
                <a:lnTo>
                  <a:pt x="29" y="7"/>
                </a:lnTo>
                <a:lnTo>
                  <a:pt x="26" y="3"/>
                </a:lnTo>
                <a:lnTo>
                  <a:pt x="21" y="1"/>
                </a:lnTo>
                <a:lnTo>
                  <a:pt x="21" y="1"/>
                </a:lnTo>
                <a:lnTo>
                  <a:pt x="17" y="0"/>
                </a:lnTo>
                <a:lnTo>
                  <a:pt x="11" y="1"/>
                </a:lnTo>
                <a:lnTo>
                  <a:pt x="8" y="3"/>
                </a:lnTo>
                <a:lnTo>
                  <a:pt x="3" y="7"/>
                </a:lnTo>
                <a:lnTo>
                  <a:pt x="3" y="7"/>
                </a:lnTo>
                <a:lnTo>
                  <a:pt x="2" y="10"/>
                </a:lnTo>
                <a:lnTo>
                  <a:pt x="0" y="16"/>
                </a:lnTo>
                <a:lnTo>
                  <a:pt x="2" y="21"/>
                </a:lnTo>
                <a:lnTo>
                  <a:pt x="3" y="25"/>
                </a:lnTo>
                <a:lnTo>
                  <a:pt x="3" y="25"/>
                </a:lnTo>
                <a:lnTo>
                  <a:pt x="8" y="28"/>
                </a:lnTo>
                <a:lnTo>
                  <a:pt x="11" y="30"/>
                </a:lnTo>
                <a:lnTo>
                  <a:pt x="17" y="32"/>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2" name="Freeform 160">
            <a:extLst>
              <a:ext uri="{FF2B5EF4-FFF2-40B4-BE49-F238E27FC236}">
                <a16:creationId xmlns:a16="http://schemas.microsoft.com/office/drawing/2014/main" id="{9B30FDD2-A5B8-4923-ABCB-9D546AE6751D}"/>
              </a:ext>
            </a:extLst>
          </p:cNvPr>
          <p:cNvSpPr>
            <a:spLocks/>
          </p:cNvSpPr>
          <p:nvPr/>
        </p:nvSpPr>
        <p:spPr bwMode="auto">
          <a:xfrm>
            <a:off x="4184585" y="3877479"/>
            <a:ext cx="36259" cy="52596"/>
          </a:xfrm>
          <a:custGeom>
            <a:avLst/>
            <a:gdLst>
              <a:gd name="T0" fmla="*/ 31 w 31"/>
              <a:gd name="T1" fmla="*/ 16 h 32"/>
              <a:gd name="T2" fmla="*/ 31 w 31"/>
              <a:gd name="T3" fmla="*/ 16 h 32"/>
              <a:gd name="T4" fmla="*/ 31 w 31"/>
              <a:gd name="T5" fmla="*/ 10 h 32"/>
              <a:gd name="T6" fmla="*/ 29 w 31"/>
              <a:gd name="T7" fmla="*/ 7 h 32"/>
              <a:gd name="T8" fmla="*/ 24 w 31"/>
              <a:gd name="T9" fmla="*/ 3 h 32"/>
              <a:gd name="T10" fmla="*/ 20 w 31"/>
              <a:gd name="T11" fmla="*/ 1 h 32"/>
              <a:gd name="T12" fmla="*/ 20 w 31"/>
              <a:gd name="T13" fmla="*/ 1 h 32"/>
              <a:gd name="T14" fmla="*/ 15 w 31"/>
              <a:gd name="T15" fmla="*/ 0 h 32"/>
              <a:gd name="T16" fmla="*/ 11 w 31"/>
              <a:gd name="T17" fmla="*/ 1 h 32"/>
              <a:gd name="T18" fmla="*/ 6 w 31"/>
              <a:gd name="T19" fmla="*/ 3 h 32"/>
              <a:gd name="T20" fmla="*/ 3 w 31"/>
              <a:gd name="T21" fmla="*/ 7 h 32"/>
              <a:gd name="T22" fmla="*/ 3 w 31"/>
              <a:gd name="T23" fmla="*/ 7 h 32"/>
              <a:gd name="T24" fmla="*/ 0 w 31"/>
              <a:gd name="T25" fmla="*/ 10 h 32"/>
              <a:gd name="T26" fmla="*/ 0 w 31"/>
              <a:gd name="T27" fmla="*/ 16 h 32"/>
              <a:gd name="T28" fmla="*/ 0 w 31"/>
              <a:gd name="T29" fmla="*/ 21 h 32"/>
              <a:gd name="T30" fmla="*/ 3 w 31"/>
              <a:gd name="T31" fmla="*/ 25 h 32"/>
              <a:gd name="T32" fmla="*/ 3 w 31"/>
              <a:gd name="T33" fmla="*/ 25 h 32"/>
              <a:gd name="T34" fmla="*/ 6 w 31"/>
              <a:gd name="T35" fmla="*/ 28 h 32"/>
              <a:gd name="T36" fmla="*/ 11 w 31"/>
              <a:gd name="T37" fmla="*/ 30 h 32"/>
              <a:gd name="T38" fmla="*/ 15 w 31"/>
              <a:gd name="T39" fmla="*/ 32 h 32"/>
              <a:gd name="T40" fmla="*/ 20 w 31"/>
              <a:gd name="T41" fmla="*/ 30 h 32"/>
              <a:gd name="T42" fmla="*/ 20 w 31"/>
              <a:gd name="T43" fmla="*/ 30 h 32"/>
              <a:gd name="T44" fmla="*/ 24 w 31"/>
              <a:gd name="T45" fmla="*/ 28 h 32"/>
              <a:gd name="T46" fmla="*/ 29 w 31"/>
              <a:gd name="T47" fmla="*/ 25 h 32"/>
              <a:gd name="T48" fmla="*/ 31 w 31"/>
              <a:gd name="T49" fmla="*/ 21 h 32"/>
              <a:gd name="T50" fmla="*/ 31 w 31"/>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6"/>
                </a:moveTo>
                <a:lnTo>
                  <a:pt x="31" y="16"/>
                </a:lnTo>
                <a:lnTo>
                  <a:pt x="31" y="10"/>
                </a:lnTo>
                <a:lnTo>
                  <a:pt x="29" y="7"/>
                </a:lnTo>
                <a:lnTo>
                  <a:pt x="24" y="3"/>
                </a:lnTo>
                <a:lnTo>
                  <a:pt x="20" y="1"/>
                </a:lnTo>
                <a:lnTo>
                  <a:pt x="20" y="1"/>
                </a:lnTo>
                <a:lnTo>
                  <a:pt x="15" y="0"/>
                </a:lnTo>
                <a:lnTo>
                  <a:pt x="11" y="1"/>
                </a:lnTo>
                <a:lnTo>
                  <a:pt x="6" y="3"/>
                </a:lnTo>
                <a:lnTo>
                  <a:pt x="3" y="7"/>
                </a:lnTo>
                <a:lnTo>
                  <a:pt x="3" y="7"/>
                </a:lnTo>
                <a:lnTo>
                  <a:pt x="0" y="10"/>
                </a:lnTo>
                <a:lnTo>
                  <a:pt x="0" y="16"/>
                </a:lnTo>
                <a:lnTo>
                  <a:pt x="0" y="21"/>
                </a:lnTo>
                <a:lnTo>
                  <a:pt x="3" y="25"/>
                </a:lnTo>
                <a:lnTo>
                  <a:pt x="3" y="25"/>
                </a:lnTo>
                <a:lnTo>
                  <a:pt x="6" y="28"/>
                </a:lnTo>
                <a:lnTo>
                  <a:pt x="11" y="30"/>
                </a:lnTo>
                <a:lnTo>
                  <a:pt x="15" y="32"/>
                </a:lnTo>
                <a:lnTo>
                  <a:pt x="20" y="30"/>
                </a:lnTo>
                <a:lnTo>
                  <a:pt x="20" y="30"/>
                </a:lnTo>
                <a:lnTo>
                  <a:pt x="24" y="28"/>
                </a:lnTo>
                <a:lnTo>
                  <a:pt x="29" y="25"/>
                </a:lnTo>
                <a:lnTo>
                  <a:pt x="31"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3" name="Freeform 161">
            <a:extLst>
              <a:ext uri="{FF2B5EF4-FFF2-40B4-BE49-F238E27FC236}">
                <a16:creationId xmlns:a16="http://schemas.microsoft.com/office/drawing/2014/main" id="{9AA03A2B-C66D-43A7-8BA8-47E30BEA830C}"/>
              </a:ext>
            </a:extLst>
          </p:cNvPr>
          <p:cNvSpPr>
            <a:spLocks/>
          </p:cNvSpPr>
          <p:nvPr/>
        </p:nvSpPr>
        <p:spPr bwMode="auto">
          <a:xfrm>
            <a:off x="4193942" y="3877479"/>
            <a:ext cx="37429" cy="52596"/>
          </a:xfrm>
          <a:custGeom>
            <a:avLst/>
            <a:gdLst>
              <a:gd name="T0" fmla="*/ 32 w 32"/>
              <a:gd name="T1" fmla="*/ 16 h 32"/>
              <a:gd name="T2" fmla="*/ 32 w 32"/>
              <a:gd name="T3" fmla="*/ 16 h 32"/>
              <a:gd name="T4" fmla="*/ 30 w 32"/>
              <a:gd name="T5" fmla="*/ 10 h 32"/>
              <a:gd name="T6" fmla="*/ 29 w 32"/>
              <a:gd name="T7" fmla="*/ 7 h 32"/>
              <a:gd name="T8" fmla="*/ 24 w 32"/>
              <a:gd name="T9" fmla="*/ 3 h 32"/>
              <a:gd name="T10" fmla="*/ 21 w 32"/>
              <a:gd name="T11" fmla="*/ 1 h 32"/>
              <a:gd name="T12" fmla="*/ 21 w 32"/>
              <a:gd name="T13" fmla="*/ 1 h 32"/>
              <a:gd name="T14" fmla="*/ 15 w 32"/>
              <a:gd name="T15" fmla="*/ 0 h 32"/>
              <a:gd name="T16" fmla="*/ 10 w 32"/>
              <a:gd name="T17" fmla="*/ 1 h 32"/>
              <a:gd name="T18" fmla="*/ 6 w 32"/>
              <a:gd name="T19" fmla="*/ 3 h 32"/>
              <a:gd name="T20" fmla="*/ 3 w 32"/>
              <a:gd name="T21" fmla="*/ 7 h 32"/>
              <a:gd name="T22" fmla="*/ 3 w 32"/>
              <a:gd name="T23" fmla="*/ 7 h 32"/>
              <a:gd name="T24" fmla="*/ 1 w 32"/>
              <a:gd name="T25" fmla="*/ 10 h 32"/>
              <a:gd name="T26" fmla="*/ 0 w 32"/>
              <a:gd name="T27" fmla="*/ 16 h 32"/>
              <a:gd name="T28" fmla="*/ 1 w 32"/>
              <a:gd name="T29" fmla="*/ 21 h 32"/>
              <a:gd name="T30" fmla="*/ 3 w 32"/>
              <a:gd name="T31" fmla="*/ 25 h 32"/>
              <a:gd name="T32" fmla="*/ 3 w 32"/>
              <a:gd name="T33" fmla="*/ 25 h 32"/>
              <a:gd name="T34" fmla="*/ 6 w 32"/>
              <a:gd name="T35" fmla="*/ 28 h 32"/>
              <a:gd name="T36" fmla="*/ 10 w 32"/>
              <a:gd name="T37" fmla="*/ 30 h 32"/>
              <a:gd name="T38" fmla="*/ 15 w 32"/>
              <a:gd name="T39" fmla="*/ 32 h 32"/>
              <a:gd name="T40" fmla="*/ 21 w 32"/>
              <a:gd name="T41" fmla="*/ 30 h 32"/>
              <a:gd name="T42" fmla="*/ 21 w 32"/>
              <a:gd name="T43" fmla="*/ 30 h 32"/>
              <a:gd name="T44" fmla="*/ 24 w 32"/>
              <a:gd name="T45" fmla="*/ 28 h 32"/>
              <a:gd name="T46" fmla="*/ 29 w 32"/>
              <a:gd name="T47" fmla="*/ 25 h 32"/>
              <a:gd name="T48" fmla="*/ 30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0" y="10"/>
                </a:lnTo>
                <a:lnTo>
                  <a:pt x="29" y="7"/>
                </a:lnTo>
                <a:lnTo>
                  <a:pt x="24" y="3"/>
                </a:lnTo>
                <a:lnTo>
                  <a:pt x="21" y="1"/>
                </a:lnTo>
                <a:lnTo>
                  <a:pt x="21" y="1"/>
                </a:lnTo>
                <a:lnTo>
                  <a:pt x="15" y="0"/>
                </a:lnTo>
                <a:lnTo>
                  <a:pt x="10" y="1"/>
                </a:lnTo>
                <a:lnTo>
                  <a:pt x="6" y="3"/>
                </a:lnTo>
                <a:lnTo>
                  <a:pt x="3" y="7"/>
                </a:lnTo>
                <a:lnTo>
                  <a:pt x="3" y="7"/>
                </a:lnTo>
                <a:lnTo>
                  <a:pt x="1" y="10"/>
                </a:lnTo>
                <a:lnTo>
                  <a:pt x="0" y="16"/>
                </a:lnTo>
                <a:lnTo>
                  <a:pt x="1" y="21"/>
                </a:lnTo>
                <a:lnTo>
                  <a:pt x="3" y="25"/>
                </a:lnTo>
                <a:lnTo>
                  <a:pt x="3" y="25"/>
                </a:lnTo>
                <a:lnTo>
                  <a:pt x="6" y="28"/>
                </a:lnTo>
                <a:lnTo>
                  <a:pt x="10" y="30"/>
                </a:lnTo>
                <a:lnTo>
                  <a:pt x="15" y="32"/>
                </a:lnTo>
                <a:lnTo>
                  <a:pt x="21" y="30"/>
                </a:lnTo>
                <a:lnTo>
                  <a:pt x="21" y="30"/>
                </a:lnTo>
                <a:lnTo>
                  <a:pt x="24"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4" name="Freeform 162">
            <a:extLst>
              <a:ext uri="{FF2B5EF4-FFF2-40B4-BE49-F238E27FC236}">
                <a16:creationId xmlns:a16="http://schemas.microsoft.com/office/drawing/2014/main" id="{89F6CE14-5F3E-4D85-ACAE-2FBA6B54F30D}"/>
              </a:ext>
            </a:extLst>
          </p:cNvPr>
          <p:cNvSpPr>
            <a:spLocks/>
          </p:cNvSpPr>
          <p:nvPr/>
        </p:nvSpPr>
        <p:spPr bwMode="auto">
          <a:xfrm>
            <a:off x="4202129" y="3877479"/>
            <a:ext cx="37429" cy="52596"/>
          </a:xfrm>
          <a:custGeom>
            <a:avLst/>
            <a:gdLst>
              <a:gd name="T0" fmla="*/ 32 w 32"/>
              <a:gd name="T1" fmla="*/ 16 h 32"/>
              <a:gd name="T2" fmla="*/ 32 w 32"/>
              <a:gd name="T3" fmla="*/ 16 h 32"/>
              <a:gd name="T4" fmla="*/ 31 w 32"/>
              <a:gd name="T5" fmla="*/ 10 h 32"/>
              <a:gd name="T6" fmla="*/ 29 w 32"/>
              <a:gd name="T7" fmla="*/ 7 h 32"/>
              <a:gd name="T8" fmla="*/ 26 w 32"/>
              <a:gd name="T9" fmla="*/ 3 h 32"/>
              <a:gd name="T10" fmla="*/ 22 w 32"/>
              <a:gd name="T11" fmla="*/ 1 h 32"/>
              <a:gd name="T12" fmla="*/ 22 w 32"/>
              <a:gd name="T13" fmla="*/ 1 h 32"/>
              <a:gd name="T14" fmla="*/ 16 w 32"/>
              <a:gd name="T15" fmla="*/ 0 h 32"/>
              <a:gd name="T16" fmla="*/ 11 w 32"/>
              <a:gd name="T17" fmla="*/ 1 h 32"/>
              <a:gd name="T18" fmla="*/ 6 w 32"/>
              <a:gd name="T19" fmla="*/ 3 h 32"/>
              <a:gd name="T20" fmla="*/ 3 w 32"/>
              <a:gd name="T21" fmla="*/ 7 h 32"/>
              <a:gd name="T22" fmla="*/ 3 w 32"/>
              <a:gd name="T23" fmla="*/ 7 h 32"/>
              <a:gd name="T24" fmla="*/ 2 w 32"/>
              <a:gd name="T25" fmla="*/ 10 h 32"/>
              <a:gd name="T26" fmla="*/ 0 w 32"/>
              <a:gd name="T27" fmla="*/ 16 h 32"/>
              <a:gd name="T28" fmla="*/ 2 w 32"/>
              <a:gd name="T29" fmla="*/ 21 h 32"/>
              <a:gd name="T30" fmla="*/ 3 w 32"/>
              <a:gd name="T31" fmla="*/ 25 h 32"/>
              <a:gd name="T32" fmla="*/ 3 w 32"/>
              <a:gd name="T33" fmla="*/ 25 h 32"/>
              <a:gd name="T34" fmla="*/ 6 w 32"/>
              <a:gd name="T35" fmla="*/ 28 h 32"/>
              <a:gd name="T36" fmla="*/ 11 w 32"/>
              <a:gd name="T37" fmla="*/ 30 h 32"/>
              <a:gd name="T38" fmla="*/ 16 w 32"/>
              <a:gd name="T39" fmla="*/ 32 h 32"/>
              <a:gd name="T40" fmla="*/ 22 w 32"/>
              <a:gd name="T41" fmla="*/ 30 h 32"/>
              <a:gd name="T42" fmla="*/ 22 w 32"/>
              <a:gd name="T43" fmla="*/ 30 h 32"/>
              <a:gd name="T44" fmla="*/ 26 w 32"/>
              <a:gd name="T45" fmla="*/ 28 h 32"/>
              <a:gd name="T46" fmla="*/ 29 w 32"/>
              <a:gd name="T47" fmla="*/ 25 h 32"/>
              <a:gd name="T48" fmla="*/ 31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1" y="10"/>
                </a:lnTo>
                <a:lnTo>
                  <a:pt x="29" y="7"/>
                </a:lnTo>
                <a:lnTo>
                  <a:pt x="26" y="3"/>
                </a:lnTo>
                <a:lnTo>
                  <a:pt x="22" y="1"/>
                </a:lnTo>
                <a:lnTo>
                  <a:pt x="22" y="1"/>
                </a:lnTo>
                <a:lnTo>
                  <a:pt x="16" y="0"/>
                </a:lnTo>
                <a:lnTo>
                  <a:pt x="11" y="1"/>
                </a:lnTo>
                <a:lnTo>
                  <a:pt x="6" y="3"/>
                </a:lnTo>
                <a:lnTo>
                  <a:pt x="3" y="7"/>
                </a:lnTo>
                <a:lnTo>
                  <a:pt x="3" y="7"/>
                </a:lnTo>
                <a:lnTo>
                  <a:pt x="2" y="10"/>
                </a:lnTo>
                <a:lnTo>
                  <a:pt x="0" y="16"/>
                </a:lnTo>
                <a:lnTo>
                  <a:pt x="2" y="21"/>
                </a:lnTo>
                <a:lnTo>
                  <a:pt x="3" y="25"/>
                </a:lnTo>
                <a:lnTo>
                  <a:pt x="3" y="25"/>
                </a:lnTo>
                <a:lnTo>
                  <a:pt x="6" y="28"/>
                </a:lnTo>
                <a:lnTo>
                  <a:pt x="11" y="30"/>
                </a:lnTo>
                <a:lnTo>
                  <a:pt x="16" y="32"/>
                </a:lnTo>
                <a:lnTo>
                  <a:pt x="22" y="30"/>
                </a:lnTo>
                <a:lnTo>
                  <a:pt x="22" y="30"/>
                </a:lnTo>
                <a:lnTo>
                  <a:pt x="26" y="28"/>
                </a:lnTo>
                <a:lnTo>
                  <a:pt x="29" y="25"/>
                </a:lnTo>
                <a:lnTo>
                  <a:pt x="31"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5" name="Freeform 163">
            <a:extLst>
              <a:ext uri="{FF2B5EF4-FFF2-40B4-BE49-F238E27FC236}">
                <a16:creationId xmlns:a16="http://schemas.microsoft.com/office/drawing/2014/main" id="{B04FF08D-2C78-4EB4-9688-01C625AF3776}"/>
              </a:ext>
            </a:extLst>
          </p:cNvPr>
          <p:cNvSpPr>
            <a:spLocks/>
          </p:cNvSpPr>
          <p:nvPr/>
        </p:nvSpPr>
        <p:spPr bwMode="auto">
          <a:xfrm>
            <a:off x="4202129" y="3877479"/>
            <a:ext cx="37429" cy="52596"/>
          </a:xfrm>
          <a:custGeom>
            <a:avLst/>
            <a:gdLst>
              <a:gd name="T0" fmla="*/ 32 w 32"/>
              <a:gd name="T1" fmla="*/ 16 h 32"/>
              <a:gd name="T2" fmla="*/ 32 w 32"/>
              <a:gd name="T3" fmla="*/ 16 h 32"/>
              <a:gd name="T4" fmla="*/ 31 w 32"/>
              <a:gd name="T5" fmla="*/ 10 h 32"/>
              <a:gd name="T6" fmla="*/ 29 w 32"/>
              <a:gd name="T7" fmla="*/ 7 h 32"/>
              <a:gd name="T8" fmla="*/ 26 w 32"/>
              <a:gd name="T9" fmla="*/ 3 h 32"/>
              <a:gd name="T10" fmla="*/ 22 w 32"/>
              <a:gd name="T11" fmla="*/ 1 h 32"/>
              <a:gd name="T12" fmla="*/ 22 w 32"/>
              <a:gd name="T13" fmla="*/ 1 h 32"/>
              <a:gd name="T14" fmla="*/ 16 w 32"/>
              <a:gd name="T15" fmla="*/ 0 h 32"/>
              <a:gd name="T16" fmla="*/ 11 w 32"/>
              <a:gd name="T17" fmla="*/ 1 h 32"/>
              <a:gd name="T18" fmla="*/ 6 w 32"/>
              <a:gd name="T19" fmla="*/ 3 h 32"/>
              <a:gd name="T20" fmla="*/ 3 w 32"/>
              <a:gd name="T21" fmla="*/ 7 h 32"/>
              <a:gd name="T22" fmla="*/ 3 w 32"/>
              <a:gd name="T23" fmla="*/ 7 h 32"/>
              <a:gd name="T24" fmla="*/ 2 w 32"/>
              <a:gd name="T25" fmla="*/ 10 h 32"/>
              <a:gd name="T26" fmla="*/ 0 w 32"/>
              <a:gd name="T27" fmla="*/ 16 h 32"/>
              <a:gd name="T28" fmla="*/ 2 w 32"/>
              <a:gd name="T29" fmla="*/ 21 h 32"/>
              <a:gd name="T30" fmla="*/ 3 w 32"/>
              <a:gd name="T31" fmla="*/ 25 h 32"/>
              <a:gd name="T32" fmla="*/ 3 w 32"/>
              <a:gd name="T33" fmla="*/ 25 h 32"/>
              <a:gd name="T34" fmla="*/ 6 w 32"/>
              <a:gd name="T35" fmla="*/ 28 h 32"/>
              <a:gd name="T36" fmla="*/ 11 w 32"/>
              <a:gd name="T37" fmla="*/ 30 h 32"/>
              <a:gd name="T38" fmla="*/ 16 w 32"/>
              <a:gd name="T39" fmla="*/ 32 h 32"/>
              <a:gd name="T40" fmla="*/ 22 w 32"/>
              <a:gd name="T41" fmla="*/ 30 h 32"/>
              <a:gd name="T42" fmla="*/ 22 w 32"/>
              <a:gd name="T43" fmla="*/ 30 h 32"/>
              <a:gd name="T44" fmla="*/ 26 w 32"/>
              <a:gd name="T45" fmla="*/ 28 h 32"/>
              <a:gd name="T46" fmla="*/ 29 w 32"/>
              <a:gd name="T47" fmla="*/ 25 h 32"/>
              <a:gd name="T48" fmla="*/ 31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1" y="10"/>
                </a:lnTo>
                <a:lnTo>
                  <a:pt x="29" y="7"/>
                </a:lnTo>
                <a:lnTo>
                  <a:pt x="26" y="3"/>
                </a:lnTo>
                <a:lnTo>
                  <a:pt x="22" y="1"/>
                </a:lnTo>
                <a:lnTo>
                  <a:pt x="22" y="1"/>
                </a:lnTo>
                <a:lnTo>
                  <a:pt x="16" y="0"/>
                </a:lnTo>
                <a:lnTo>
                  <a:pt x="11" y="1"/>
                </a:lnTo>
                <a:lnTo>
                  <a:pt x="6" y="3"/>
                </a:lnTo>
                <a:lnTo>
                  <a:pt x="3" y="7"/>
                </a:lnTo>
                <a:lnTo>
                  <a:pt x="3" y="7"/>
                </a:lnTo>
                <a:lnTo>
                  <a:pt x="2" y="10"/>
                </a:lnTo>
                <a:lnTo>
                  <a:pt x="0" y="16"/>
                </a:lnTo>
                <a:lnTo>
                  <a:pt x="2" y="21"/>
                </a:lnTo>
                <a:lnTo>
                  <a:pt x="3" y="25"/>
                </a:lnTo>
                <a:lnTo>
                  <a:pt x="3" y="25"/>
                </a:lnTo>
                <a:lnTo>
                  <a:pt x="6" y="28"/>
                </a:lnTo>
                <a:lnTo>
                  <a:pt x="11" y="30"/>
                </a:lnTo>
                <a:lnTo>
                  <a:pt x="16" y="32"/>
                </a:lnTo>
                <a:lnTo>
                  <a:pt x="22" y="30"/>
                </a:lnTo>
                <a:lnTo>
                  <a:pt x="22" y="30"/>
                </a:lnTo>
                <a:lnTo>
                  <a:pt x="26" y="28"/>
                </a:lnTo>
                <a:lnTo>
                  <a:pt x="29" y="25"/>
                </a:lnTo>
                <a:lnTo>
                  <a:pt x="31"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6" name="Freeform 164">
            <a:extLst>
              <a:ext uri="{FF2B5EF4-FFF2-40B4-BE49-F238E27FC236}">
                <a16:creationId xmlns:a16="http://schemas.microsoft.com/office/drawing/2014/main" id="{4F6508D1-C2D6-40DC-89FB-09BA153F086A}"/>
              </a:ext>
            </a:extLst>
          </p:cNvPr>
          <p:cNvSpPr>
            <a:spLocks/>
          </p:cNvSpPr>
          <p:nvPr/>
        </p:nvSpPr>
        <p:spPr bwMode="auto">
          <a:xfrm>
            <a:off x="4207977" y="3877479"/>
            <a:ext cx="35089" cy="52596"/>
          </a:xfrm>
          <a:custGeom>
            <a:avLst/>
            <a:gdLst>
              <a:gd name="T0" fmla="*/ 30 w 30"/>
              <a:gd name="T1" fmla="*/ 16 h 32"/>
              <a:gd name="T2" fmla="*/ 30 w 30"/>
              <a:gd name="T3" fmla="*/ 16 h 32"/>
              <a:gd name="T4" fmla="*/ 30 w 30"/>
              <a:gd name="T5" fmla="*/ 10 h 32"/>
              <a:gd name="T6" fmla="*/ 27 w 30"/>
              <a:gd name="T7" fmla="*/ 7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7 h 32"/>
              <a:gd name="T22" fmla="*/ 3 w 30"/>
              <a:gd name="T23" fmla="*/ 7 h 32"/>
              <a:gd name="T24" fmla="*/ 0 w 30"/>
              <a:gd name="T25" fmla="*/ 10 h 32"/>
              <a:gd name="T26" fmla="*/ 0 w 30"/>
              <a:gd name="T27" fmla="*/ 16 h 32"/>
              <a:gd name="T28" fmla="*/ 0 w 30"/>
              <a:gd name="T29" fmla="*/ 21 h 32"/>
              <a:gd name="T30" fmla="*/ 3 w 30"/>
              <a:gd name="T31" fmla="*/ 25 h 32"/>
              <a:gd name="T32" fmla="*/ 3 w 30"/>
              <a:gd name="T33" fmla="*/ 25 h 32"/>
              <a:gd name="T34" fmla="*/ 6 w 30"/>
              <a:gd name="T35" fmla="*/ 28 h 32"/>
              <a:gd name="T36" fmla="*/ 11 w 30"/>
              <a:gd name="T37" fmla="*/ 30 h 32"/>
              <a:gd name="T38" fmla="*/ 15 w 30"/>
              <a:gd name="T39" fmla="*/ 32 h 32"/>
              <a:gd name="T40" fmla="*/ 20 w 30"/>
              <a:gd name="T41" fmla="*/ 30 h 32"/>
              <a:gd name="T42" fmla="*/ 20 w 30"/>
              <a:gd name="T43" fmla="*/ 30 h 32"/>
              <a:gd name="T44" fmla="*/ 24 w 30"/>
              <a:gd name="T45" fmla="*/ 28 h 32"/>
              <a:gd name="T46" fmla="*/ 27 w 30"/>
              <a:gd name="T47" fmla="*/ 25 h 32"/>
              <a:gd name="T48" fmla="*/ 30 w 30"/>
              <a:gd name="T49" fmla="*/ 21 h 32"/>
              <a:gd name="T50" fmla="*/ 30 w 30"/>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6"/>
                </a:moveTo>
                <a:lnTo>
                  <a:pt x="30" y="16"/>
                </a:lnTo>
                <a:lnTo>
                  <a:pt x="30" y="10"/>
                </a:lnTo>
                <a:lnTo>
                  <a:pt x="27" y="7"/>
                </a:lnTo>
                <a:lnTo>
                  <a:pt x="24" y="3"/>
                </a:lnTo>
                <a:lnTo>
                  <a:pt x="20" y="1"/>
                </a:lnTo>
                <a:lnTo>
                  <a:pt x="20" y="1"/>
                </a:lnTo>
                <a:lnTo>
                  <a:pt x="15" y="0"/>
                </a:lnTo>
                <a:lnTo>
                  <a:pt x="11" y="1"/>
                </a:lnTo>
                <a:lnTo>
                  <a:pt x="6" y="3"/>
                </a:lnTo>
                <a:lnTo>
                  <a:pt x="3" y="7"/>
                </a:lnTo>
                <a:lnTo>
                  <a:pt x="3" y="7"/>
                </a:lnTo>
                <a:lnTo>
                  <a:pt x="0" y="10"/>
                </a:lnTo>
                <a:lnTo>
                  <a:pt x="0" y="16"/>
                </a:lnTo>
                <a:lnTo>
                  <a:pt x="0" y="21"/>
                </a:lnTo>
                <a:lnTo>
                  <a:pt x="3" y="25"/>
                </a:lnTo>
                <a:lnTo>
                  <a:pt x="3" y="25"/>
                </a:lnTo>
                <a:lnTo>
                  <a:pt x="6" y="28"/>
                </a:lnTo>
                <a:lnTo>
                  <a:pt x="11" y="30"/>
                </a:lnTo>
                <a:lnTo>
                  <a:pt x="15" y="32"/>
                </a:lnTo>
                <a:lnTo>
                  <a:pt x="20" y="30"/>
                </a:lnTo>
                <a:lnTo>
                  <a:pt x="20"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7" name="Freeform 165">
            <a:extLst>
              <a:ext uri="{FF2B5EF4-FFF2-40B4-BE49-F238E27FC236}">
                <a16:creationId xmlns:a16="http://schemas.microsoft.com/office/drawing/2014/main" id="{C6B78AB9-2DD3-437C-90F6-54956F781A34}"/>
              </a:ext>
            </a:extLst>
          </p:cNvPr>
          <p:cNvSpPr>
            <a:spLocks/>
          </p:cNvSpPr>
          <p:nvPr/>
        </p:nvSpPr>
        <p:spPr bwMode="auto">
          <a:xfrm>
            <a:off x="4271137" y="3903776"/>
            <a:ext cx="36259" cy="50952"/>
          </a:xfrm>
          <a:custGeom>
            <a:avLst/>
            <a:gdLst>
              <a:gd name="T0" fmla="*/ 31 w 31"/>
              <a:gd name="T1" fmla="*/ 16 h 31"/>
              <a:gd name="T2" fmla="*/ 31 w 31"/>
              <a:gd name="T3" fmla="*/ 16 h 31"/>
              <a:gd name="T4" fmla="*/ 31 w 31"/>
              <a:gd name="T5" fmla="*/ 11 h 31"/>
              <a:gd name="T6" fmla="*/ 28 w 31"/>
              <a:gd name="T7" fmla="*/ 6 h 31"/>
              <a:gd name="T8" fmla="*/ 25 w 31"/>
              <a:gd name="T9" fmla="*/ 3 h 31"/>
              <a:gd name="T10" fmla="*/ 20 w 31"/>
              <a:gd name="T11" fmla="*/ 0 h 31"/>
              <a:gd name="T12" fmla="*/ 20 w 31"/>
              <a:gd name="T13" fmla="*/ 0 h 31"/>
              <a:gd name="T14" fmla="*/ 15 w 31"/>
              <a:gd name="T15" fmla="*/ 0 h 31"/>
              <a:gd name="T16" fmla="*/ 11 w 31"/>
              <a:gd name="T17" fmla="*/ 0 h 31"/>
              <a:gd name="T18" fmla="*/ 6 w 31"/>
              <a:gd name="T19" fmla="*/ 2 h 31"/>
              <a:gd name="T20" fmla="*/ 3 w 31"/>
              <a:gd name="T21" fmla="*/ 6 h 31"/>
              <a:gd name="T22" fmla="*/ 3 w 31"/>
              <a:gd name="T23" fmla="*/ 6 h 31"/>
              <a:gd name="T24" fmla="*/ 0 w 31"/>
              <a:gd name="T25" fmla="*/ 11 h 31"/>
              <a:gd name="T26" fmla="*/ 0 w 31"/>
              <a:gd name="T27" fmla="*/ 16 h 31"/>
              <a:gd name="T28" fmla="*/ 0 w 31"/>
              <a:gd name="T29" fmla="*/ 20 h 31"/>
              <a:gd name="T30" fmla="*/ 3 w 31"/>
              <a:gd name="T31" fmla="*/ 25 h 31"/>
              <a:gd name="T32" fmla="*/ 3 w 31"/>
              <a:gd name="T33" fmla="*/ 25 h 31"/>
              <a:gd name="T34" fmla="*/ 6 w 31"/>
              <a:gd name="T35" fmla="*/ 28 h 31"/>
              <a:gd name="T36" fmla="*/ 11 w 31"/>
              <a:gd name="T37" fmla="*/ 31 h 31"/>
              <a:gd name="T38" fmla="*/ 15 w 31"/>
              <a:gd name="T39" fmla="*/ 31 h 31"/>
              <a:gd name="T40" fmla="*/ 20 w 31"/>
              <a:gd name="T41" fmla="*/ 31 h 31"/>
              <a:gd name="T42" fmla="*/ 20 w 31"/>
              <a:gd name="T43" fmla="*/ 31 h 31"/>
              <a:gd name="T44" fmla="*/ 25 w 31"/>
              <a:gd name="T45" fmla="*/ 28 h 31"/>
              <a:gd name="T46" fmla="*/ 28 w 31"/>
              <a:gd name="T47" fmla="*/ 25 h 31"/>
              <a:gd name="T48" fmla="*/ 31 w 31"/>
              <a:gd name="T49" fmla="*/ 20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1" y="11"/>
                </a:lnTo>
                <a:lnTo>
                  <a:pt x="28" y="6"/>
                </a:lnTo>
                <a:lnTo>
                  <a:pt x="25" y="3"/>
                </a:lnTo>
                <a:lnTo>
                  <a:pt x="20" y="0"/>
                </a:lnTo>
                <a:lnTo>
                  <a:pt x="20" y="0"/>
                </a:lnTo>
                <a:lnTo>
                  <a:pt x="15" y="0"/>
                </a:lnTo>
                <a:lnTo>
                  <a:pt x="11" y="0"/>
                </a:lnTo>
                <a:lnTo>
                  <a:pt x="6" y="2"/>
                </a:lnTo>
                <a:lnTo>
                  <a:pt x="3" y="6"/>
                </a:lnTo>
                <a:lnTo>
                  <a:pt x="3" y="6"/>
                </a:lnTo>
                <a:lnTo>
                  <a:pt x="0" y="11"/>
                </a:lnTo>
                <a:lnTo>
                  <a:pt x="0" y="16"/>
                </a:lnTo>
                <a:lnTo>
                  <a:pt x="0" y="20"/>
                </a:lnTo>
                <a:lnTo>
                  <a:pt x="3" y="25"/>
                </a:lnTo>
                <a:lnTo>
                  <a:pt x="3" y="25"/>
                </a:lnTo>
                <a:lnTo>
                  <a:pt x="6" y="28"/>
                </a:lnTo>
                <a:lnTo>
                  <a:pt x="11" y="31"/>
                </a:lnTo>
                <a:lnTo>
                  <a:pt x="15" y="31"/>
                </a:lnTo>
                <a:lnTo>
                  <a:pt x="20" y="31"/>
                </a:lnTo>
                <a:lnTo>
                  <a:pt x="20" y="31"/>
                </a:lnTo>
                <a:lnTo>
                  <a:pt x="25" y="28"/>
                </a:lnTo>
                <a:lnTo>
                  <a:pt x="28" y="25"/>
                </a:lnTo>
                <a:lnTo>
                  <a:pt x="31" y="20"/>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8" name="Freeform 166">
            <a:extLst>
              <a:ext uri="{FF2B5EF4-FFF2-40B4-BE49-F238E27FC236}">
                <a16:creationId xmlns:a16="http://schemas.microsoft.com/office/drawing/2014/main" id="{80FCB04A-1BA9-4908-A023-CAF637E148D8}"/>
              </a:ext>
            </a:extLst>
          </p:cNvPr>
          <p:cNvSpPr>
            <a:spLocks/>
          </p:cNvSpPr>
          <p:nvPr/>
        </p:nvSpPr>
        <p:spPr bwMode="auto">
          <a:xfrm>
            <a:off x="4315583" y="3921856"/>
            <a:ext cx="37429" cy="52596"/>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1 h 32"/>
              <a:gd name="T12" fmla="*/ 21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1"/>
                </a:lnTo>
                <a:lnTo>
                  <a:pt x="21" y="1"/>
                </a:lnTo>
                <a:lnTo>
                  <a:pt x="15" y="0"/>
                </a:lnTo>
                <a:lnTo>
                  <a:pt x="11" y="1"/>
                </a:lnTo>
                <a:lnTo>
                  <a:pt x="6" y="3"/>
                </a:lnTo>
                <a:lnTo>
                  <a:pt x="3" y="6"/>
                </a:lnTo>
                <a:lnTo>
                  <a:pt x="3" y="6"/>
                </a:lnTo>
                <a:lnTo>
                  <a:pt x="2" y="11"/>
                </a:lnTo>
                <a:lnTo>
                  <a:pt x="0" y="15"/>
                </a:lnTo>
                <a:lnTo>
                  <a:pt x="2" y="21"/>
                </a:lnTo>
                <a:lnTo>
                  <a:pt x="3" y="24"/>
                </a:lnTo>
                <a:lnTo>
                  <a:pt x="3" y="24"/>
                </a:lnTo>
                <a:lnTo>
                  <a:pt x="6" y="29"/>
                </a:lnTo>
                <a:lnTo>
                  <a:pt x="11" y="30"/>
                </a:lnTo>
                <a:lnTo>
                  <a:pt x="15"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29" name="Freeform 167">
            <a:extLst>
              <a:ext uri="{FF2B5EF4-FFF2-40B4-BE49-F238E27FC236}">
                <a16:creationId xmlns:a16="http://schemas.microsoft.com/office/drawing/2014/main" id="{D3B57A8C-C308-41FE-AA6F-3C431F53A7E9}"/>
              </a:ext>
            </a:extLst>
          </p:cNvPr>
          <p:cNvSpPr>
            <a:spLocks/>
          </p:cNvSpPr>
          <p:nvPr/>
        </p:nvSpPr>
        <p:spPr bwMode="auto">
          <a:xfrm>
            <a:off x="4315583" y="3921856"/>
            <a:ext cx="37429" cy="52596"/>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1 h 32"/>
              <a:gd name="T12" fmla="*/ 21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1"/>
                </a:lnTo>
                <a:lnTo>
                  <a:pt x="21" y="1"/>
                </a:lnTo>
                <a:lnTo>
                  <a:pt x="15" y="0"/>
                </a:lnTo>
                <a:lnTo>
                  <a:pt x="11" y="1"/>
                </a:lnTo>
                <a:lnTo>
                  <a:pt x="6" y="3"/>
                </a:lnTo>
                <a:lnTo>
                  <a:pt x="3" y="6"/>
                </a:lnTo>
                <a:lnTo>
                  <a:pt x="3" y="6"/>
                </a:lnTo>
                <a:lnTo>
                  <a:pt x="2" y="11"/>
                </a:lnTo>
                <a:lnTo>
                  <a:pt x="0" y="15"/>
                </a:lnTo>
                <a:lnTo>
                  <a:pt x="2" y="21"/>
                </a:lnTo>
                <a:lnTo>
                  <a:pt x="3" y="24"/>
                </a:lnTo>
                <a:lnTo>
                  <a:pt x="3" y="24"/>
                </a:lnTo>
                <a:lnTo>
                  <a:pt x="6" y="29"/>
                </a:lnTo>
                <a:lnTo>
                  <a:pt x="11" y="30"/>
                </a:lnTo>
                <a:lnTo>
                  <a:pt x="15"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0" name="Freeform 168">
            <a:extLst>
              <a:ext uri="{FF2B5EF4-FFF2-40B4-BE49-F238E27FC236}">
                <a16:creationId xmlns:a16="http://schemas.microsoft.com/office/drawing/2014/main" id="{BEB5CE29-827C-4689-8FFB-6CA8CE3B3298}"/>
              </a:ext>
            </a:extLst>
          </p:cNvPr>
          <p:cNvSpPr>
            <a:spLocks/>
          </p:cNvSpPr>
          <p:nvPr/>
        </p:nvSpPr>
        <p:spPr bwMode="auto">
          <a:xfrm>
            <a:off x="4361199" y="3921856"/>
            <a:ext cx="36259" cy="52596"/>
          </a:xfrm>
          <a:custGeom>
            <a:avLst/>
            <a:gdLst>
              <a:gd name="T0" fmla="*/ 31 w 31"/>
              <a:gd name="T1" fmla="*/ 15 h 32"/>
              <a:gd name="T2" fmla="*/ 31 w 31"/>
              <a:gd name="T3" fmla="*/ 15 h 32"/>
              <a:gd name="T4" fmla="*/ 31 w 31"/>
              <a:gd name="T5" fmla="*/ 11 h 32"/>
              <a:gd name="T6" fmla="*/ 28 w 31"/>
              <a:gd name="T7" fmla="*/ 6 h 32"/>
              <a:gd name="T8" fmla="*/ 25 w 31"/>
              <a:gd name="T9" fmla="*/ 3 h 32"/>
              <a:gd name="T10" fmla="*/ 20 w 31"/>
              <a:gd name="T11" fmla="*/ 1 h 32"/>
              <a:gd name="T12" fmla="*/ 20 w 31"/>
              <a:gd name="T13" fmla="*/ 1 h 32"/>
              <a:gd name="T14" fmla="*/ 15 w 31"/>
              <a:gd name="T15" fmla="*/ 0 h 32"/>
              <a:gd name="T16" fmla="*/ 11 w 31"/>
              <a:gd name="T17" fmla="*/ 1 h 32"/>
              <a:gd name="T18" fmla="*/ 6 w 31"/>
              <a:gd name="T19" fmla="*/ 3 h 32"/>
              <a:gd name="T20" fmla="*/ 3 w 31"/>
              <a:gd name="T21" fmla="*/ 6 h 32"/>
              <a:gd name="T22" fmla="*/ 3 w 31"/>
              <a:gd name="T23" fmla="*/ 6 h 32"/>
              <a:gd name="T24" fmla="*/ 0 w 31"/>
              <a:gd name="T25" fmla="*/ 11 h 32"/>
              <a:gd name="T26" fmla="*/ 0 w 31"/>
              <a:gd name="T27" fmla="*/ 15 h 32"/>
              <a:gd name="T28" fmla="*/ 0 w 31"/>
              <a:gd name="T29" fmla="*/ 21 h 32"/>
              <a:gd name="T30" fmla="*/ 3 w 31"/>
              <a:gd name="T31" fmla="*/ 24 h 32"/>
              <a:gd name="T32" fmla="*/ 3 w 31"/>
              <a:gd name="T33" fmla="*/ 24 h 32"/>
              <a:gd name="T34" fmla="*/ 6 w 31"/>
              <a:gd name="T35" fmla="*/ 29 h 32"/>
              <a:gd name="T36" fmla="*/ 11 w 31"/>
              <a:gd name="T37" fmla="*/ 30 h 32"/>
              <a:gd name="T38" fmla="*/ 15 w 31"/>
              <a:gd name="T39" fmla="*/ 32 h 32"/>
              <a:gd name="T40" fmla="*/ 20 w 31"/>
              <a:gd name="T41" fmla="*/ 30 h 32"/>
              <a:gd name="T42" fmla="*/ 20 w 31"/>
              <a:gd name="T43" fmla="*/ 30 h 32"/>
              <a:gd name="T44" fmla="*/ 25 w 31"/>
              <a:gd name="T45" fmla="*/ 29 h 32"/>
              <a:gd name="T46" fmla="*/ 28 w 31"/>
              <a:gd name="T47" fmla="*/ 24 h 32"/>
              <a:gd name="T48" fmla="*/ 31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1" y="11"/>
                </a:lnTo>
                <a:lnTo>
                  <a:pt x="28" y="6"/>
                </a:lnTo>
                <a:lnTo>
                  <a:pt x="25" y="3"/>
                </a:lnTo>
                <a:lnTo>
                  <a:pt x="20" y="1"/>
                </a:lnTo>
                <a:lnTo>
                  <a:pt x="20" y="1"/>
                </a:lnTo>
                <a:lnTo>
                  <a:pt x="15" y="0"/>
                </a:lnTo>
                <a:lnTo>
                  <a:pt x="11" y="1"/>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5" y="29"/>
                </a:lnTo>
                <a:lnTo>
                  <a:pt x="28" y="24"/>
                </a:lnTo>
                <a:lnTo>
                  <a:pt x="31"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1" name="Freeform 169">
            <a:extLst>
              <a:ext uri="{FF2B5EF4-FFF2-40B4-BE49-F238E27FC236}">
                <a16:creationId xmlns:a16="http://schemas.microsoft.com/office/drawing/2014/main" id="{53D706AA-E54E-4EB0-BF6E-995361CEE254}"/>
              </a:ext>
            </a:extLst>
          </p:cNvPr>
          <p:cNvSpPr>
            <a:spLocks/>
          </p:cNvSpPr>
          <p:nvPr/>
        </p:nvSpPr>
        <p:spPr bwMode="auto">
          <a:xfrm>
            <a:off x="4411494" y="3921856"/>
            <a:ext cx="36259" cy="52596"/>
          </a:xfrm>
          <a:custGeom>
            <a:avLst/>
            <a:gdLst>
              <a:gd name="T0" fmla="*/ 31 w 31"/>
              <a:gd name="T1" fmla="*/ 15 h 32"/>
              <a:gd name="T2" fmla="*/ 31 w 31"/>
              <a:gd name="T3" fmla="*/ 15 h 32"/>
              <a:gd name="T4" fmla="*/ 30 w 31"/>
              <a:gd name="T5" fmla="*/ 11 h 32"/>
              <a:gd name="T6" fmla="*/ 28 w 31"/>
              <a:gd name="T7" fmla="*/ 6 h 32"/>
              <a:gd name="T8" fmla="*/ 24 w 31"/>
              <a:gd name="T9" fmla="*/ 3 h 32"/>
              <a:gd name="T10" fmla="*/ 19 w 31"/>
              <a:gd name="T11" fmla="*/ 1 h 32"/>
              <a:gd name="T12" fmla="*/ 19 w 31"/>
              <a:gd name="T13" fmla="*/ 1 h 32"/>
              <a:gd name="T14" fmla="*/ 15 w 31"/>
              <a:gd name="T15" fmla="*/ 0 h 32"/>
              <a:gd name="T16" fmla="*/ 10 w 31"/>
              <a:gd name="T17" fmla="*/ 1 h 32"/>
              <a:gd name="T18" fmla="*/ 6 w 31"/>
              <a:gd name="T19" fmla="*/ 3 h 32"/>
              <a:gd name="T20" fmla="*/ 3 w 31"/>
              <a:gd name="T21" fmla="*/ 6 h 32"/>
              <a:gd name="T22" fmla="*/ 3 w 31"/>
              <a:gd name="T23" fmla="*/ 6 h 32"/>
              <a:gd name="T24" fmla="*/ 1 w 31"/>
              <a:gd name="T25" fmla="*/ 11 h 32"/>
              <a:gd name="T26" fmla="*/ 0 w 31"/>
              <a:gd name="T27" fmla="*/ 15 h 32"/>
              <a:gd name="T28" fmla="*/ 1 w 31"/>
              <a:gd name="T29" fmla="*/ 21 h 32"/>
              <a:gd name="T30" fmla="*/ 3 w 31"/>
              <a:gd name="T31" fmla="*/ 24 h 32"/>
              <a:gd name="T32" fmla="*/ 3 w 31"/>
              <a:gd name="T33" fmla="*/ 24 h 32"/>
              <a:gd name="T34" fmla="*/ 6 w 31"/>
              <a:gd name="T35" fmla="*/ 29 h 32"/>
              <a:gd name="T36" fmla="*/ 10 w 31"/>
              <a:gd name="T37" fmla="*/ 30 h 32"/>
              <a:gd name="T38" fmla="*/ 15 w 31"/>
              <a:gd name="T39" fmla="*/ 32 h 32"/>
              <a:gd name="T40" fmla="*/ 19 w 31"/>
              <a:gd name="T41" fmla="*/ 30 h 32"/>
              <a:gd name="T42" fmla="*/ 19 w 31"/>
              <a:gd name="T43" fmla="*/ 30 h 32"/>
              <a:gd name="T44" fmla="*/ 24 w 31"/>
              <a:gd name="T45" fmla="*/ 29 h 32"/>
              <a:gd name="T46" fmla="*/ 28 w 31"/>
              <a:gd name="T47" fmla="*/ 24 h 32"/>
              <a:gd name="T48" fmla="*/ 30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0" y="11"/>
                </a:lnTo>
                <a:lnTo>
                  <a:pt x="28" y="6"/>
                </a:lnTo>
                <a:lnTo>
                  <a:pt x="24" y="3"/>
                </a:lnTo>
                <a:lnTo>
                  <a:pt x="19" y="1"/>
                </a:lnTo>
                <a:lnTo>
                  <a:pt x="19" y="1"/>
                </a:lnTo>
                <a:lnTo>
                  <a:pt x="15" y="0"/>
                </a:lnTo>
                <a:lnTo>
                  <a:pt x="10" y="1"/>
                </a:lnTo>
                <a:lnTo>
                  <a:pt x="6" y="3"/>
                </a:lnTo>
                <a:lnTo>
                  <a:pt x="3" y="6"/>
                </a:lnTo>
                <a:lnTo>
                  <a:pt x="3" y="6"/>
                </a:lnTo>
                <a:lnTo>
                  <a:pt x="1" y="11"/>
                </a:lnTo>
                <a:lnTo>
                  <a:pt x="0" y="15"/>
                </a:lnTo>
                <a:lnTo>
                  <a:pt x="1" y="21"/>
                </a:lnTo>
                <a:lnTo>
                  <a:pt x="3" y="24"/>
                </a:lnTo>
                <a:lnTo>
                  <a:pt x="3" y="24"/>
                </a:lnTo>
                <a:lnTo>
                  <a:pt x="6" y="29"/>
                </a:lnTo>
                <a:lnTo>
                  <a:pt x="10" y="30"/>
                </a:lnTo>
                <a:lnTo>
                  <a:pt x="15" y="32"/>
                </a:lnTo>
                <a:lnTo>
                  <a:pt x="19" y="30"/>
                </a:lnTo>
                <a:lnTo>
                  <a:pt x="19" y="30"/>
                </a:lnTo>
                <a:lnTo>
                  <a:pt x="24" y="29"/>
                </a:lnTo>
                <a:lnTo>
                  <a:pt x="28" y="24"/>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2" name="Freeform 170">
            <a:extLst>
              <a:ext uri="{FF2B5EF4-FFF2-40B4-BE49-F238E27FC236}">
                <a16:creationId xmlns:a16="http://schemas.microsoft.com/office/drawing/2014/main" id="{64AFFD33-B09C-4601-A8ED-781106300B2D}"/>
              </a:ext>
            </a:extLst>
          </p:cNvPr>
          <p:cNvSpPr>
            <a:spLocks/>
          </p:cNvSpPr>
          <p:nvPr/>
        </p:nvSpPr>
        <p:spPr bwMode="auto">
          <a:xfrm>
            <a:off x="4425530" y="3935005"/>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19 w 30"/>
              <a:gd name="T11" fmla="*/ 1 h 31"/>
              <a:gd name="T12" fmla="*/ 19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0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19 w 30"/>
              <a:gd name="T41" fmla="*/ 30 h 31"/>
              <a:gd name="T42" fmla="*/ 19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19" y="1"/>
                </a:lnTo>
                <a:lnTo>
                  <a:pt x="19" y="1"/>
                </a:lnTo>
                <a:lnTo>
                  <a:pt x="15" y="0"/>
                </a:lnTo>
                <a:lnTo>
                  <a:pt x="10" y="1"/>
                </a:lnTo>
                <a:lnTo>
                  <a:pt x="6" y="3"/>
                </a:lnTo>
                <a:lnTo>
                  <a:pt x="3" y="7"/>
                </a:lnTo>
                <a:lnTo>
                  <a:pt x="3" y="7"/>
                </a:lnTo>
                <a:lnTo>
                  <a:pt x="0" y="10"/>
                </a:lnTo>
                <a:lnTo>
                  <a:pt x="0" y="16"/>
                </a:lnTo>
                <a:lnTo>
                  <a:pt x="0" y="21"/>
                </a:lnTo>
                <a:lnTo>
                  <a:pt x="3" y="25"/>
                </a:lnTo>
                <a:lnTo>
                  <a:pt x="3" y="25"/>
                </a:lnTo>
                <a:lnTo>
                  <a:pt x="6" y="28"/>
                </a:lnTo>
                <a:lnTo>
                  <a:pt x="10" y="30"/>
                </a:lnTo>
                <a:lnTo>
                  <a:pt x="15" y="31"/>
                </a:lnTo>
                <a:lnTo>
                  <a:pt x="19" y="30"/>
                </a:lnTo>
                <a:lnTo>
                  <a:pt x="19"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3" name="Freeform 171">
            <a:extLst>
              <a:ext uri="{FF2B5EF4-FFF2-40B4-BE49-F238E27FC236}">
                <a16:creationId xmlns:a16="http://schemas.microsoft.com/office/drawing/2014/main" id="{43824E64-8B4F-417A-A041-578CF6D8DD3A}"/>
              </a:ext>
            </a:extLst>
          </p:cNvPr>
          <p:cNvSpPr>
            <a:spLocks/>
          </p:cNvSpPr>
          <p:nvPr/>
        </p:nvSpPr>
        <p:spPr bwMode="auto">
          <a:xfrm>
            <a:off x="4433717" y="3935005"/>
            <a:ext cx="36259" cy="50952"/>
          </a:xfrm>
          <a:custGeom>
            <a:avLst/>
            <a:gdLst>
              <a:gd name="T0" fmla="*/ 31 w 31"/>
              <a:gd name="T1" fmla="*/ 16 h 31"/>
              <a:gd name="T2" fmla="*/ 31 w 31"/>
              <a:gd name="T3" fmla="*/ 16 h 31"/>
              <a:gd name="T4" fmla="*/ 31 w 31"/>
              <a:gd name="T5" fmla="*/ 10 h 31"/>
              <a:gd name="T6" fmla="*/ 28 w 31"/>
              <a:gd name="T7" fmla="*/ 7 h 31"/>
              <a:gd name="T8" fmla="*/ 25 w 31"/>
              <a:gd name="T9" fmla="*/ 3 h 31"/>
              <a:gd name="T10" fmla="*/ 20 w 31"/>
              <a:gd name="T11" fmla="*/ 1 h 31"/>
              <a:gd name="T12" fmla="*/ 20 w 31"/>
              <a:gd name="T13" fmla="*/ 1 h 31"/>
              <a:gd name="T14" fmla="*/ 15 w 31"/>
              <a:gd name="T15" fmla="*/ 0 h 31"/>
              <a:gd name="T16" fmla="*/ 11 w 31"/>
              <a:gd name="T17" fmla="*/ 1 h 31"/>
              <a:gd name="T18" fmla="*/ 6 w 31"/>
              <a:gd name="T19" fmla="*/ 3 h 31"/>
              <a:gd name="T20" fmla="*/ 3 w 31"/>
              <a:gd name="T21" fmla="*/ 7 h 31"/>
              <a:gd name="T22" fmla="*/ 3 w 31"/>
              <a:gd name="T23" fmla="*/ 7 h 31"/>
              <a:gd name="T24" fmla="*/ 0 w 31"/>
              <a:gd name="T25" fmla="*/ 10 h 31"/>
              <a:gd name="T26" fmla="*/ 0 w 31"/>
              <a:gd name="T27" fmla="*/ 16 h 31"/>
              <a:gd name="T28" fmla="*/ 0 w 31"/>
              <a:gd name="T29" fmla="*/ 21 h 31"/>
              <a:gd name="T30" fmla="*/ 3 w 31"/>
              <a:gd name="T31" fmla="*/ 25 h 31"/>
              <a:gd name="T32" fmla="*/ 3 w 31"/>
              <a:gd name="T33" fmla="*/ 25 h 31"/>
              <a:gd name="T34" fmla="*/ 6 w 31"/>
              <a:gd name="T35" fmla="*/ 28 h 31"/>
              <a:gd name="T36" fmla="*/ 11 w 31"/>
              <a:gd name="T37" fmla="*/ 30 h 31"/>
              <a:gd name="T38" fmla="*/ 15 w 31"/>
              <a:gd name="T39" fmla="*/ 31 h 31"/>
              <a:gd name="T40" fmla="*/ 20 w 31"/>
              <a:gd name="T41" fmla="*/ 30 h 31"/>
              <a:gd name="T42" fmla="*/ 20 w 31"/>
              <a:gd name="T43" fmla="*/ 30 h 31"/>
              <a:gd name="T44" fmla="*/ 25 w 31"/>
              <a:gd name="T45" fmla="*/ 28 h 31"/>
              <a:gd name="T46" fmla="*/ 28 w 31"/>
              <a:gd name="T47" fmla="*/ 25 h 31"/>
              <a:gd name="T48" fmla="*/ 31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1" y="10"/>
                </a:lnTo>
                <a:lnTo>
                  <a:pt x="28" y="7"/>
                </a:lnTo>
                <a:lnTo>
                  <a:pt x="25" y="3"/>
                </a:lnTo>
                <a:lnTo>
                  <a:pt x="20" y="1"/>
                </a:lnTo>
                <a:lnTo>
                  <a:pt x="20" y="1"/>
                </a:lnTo>
                <a:lnTo>
                  <a:pt x="15" y="0"/>
                </a:lnTo>
                <a:lnTo>
                  <a:pt x="11" y="1"/>
                </a:lnTo>
                <a:lnTo>
                  <a:pt x="6" y="3"/>
                </a:lnTo>
                <a:lnTo>
                  <a:pt x="3" y="7"/>
                </a:lnTo>
                <a:lnTo>
                  <a:pt x="3" y="7"/>
                </a:lnTo>
                <a:lnTo>
                  <a:pt x="0" y="10"/>
                </a:lnTo>
                <a:lnTo>
                  <a:pt x="0" y="16"/>
                </a:lnTo>
                <a:lnTo>
                  <a:pt x="0" y="21"/>
                </a:lnTo>
                <a:lnTo>
                  <a:pt x="3" y="25"/>
                </a:lnTo>
                <a:lnTo>
                  <a:pt x="3" y="25"/>
                </a:lnTo>
                <a:lnTo>
                  <a:pt x="6" y="28"/>
                </a:lnTo>
                <a:lnTo>
                  <a:pt x="11" y="30"/>
                </a:lnTo>
                <a:lnTo>
                  <a:pt x="15" y="31"/>
                </a:lnTo>
                <a:lnTo>
                  <a:pt x="20" y="30"/>
                </a:lnTo>
                <a:lnTo>
                  <a:pt x="20" y="30"/>
                </a:lnTo>
                <a:lnTo>
                  <a:pt x="25" y="28"/>
                </a:lnTo>
                <a:lnTo>
                  <a:pt x="28" y="25"/>
                </a:lnTo>
                <a:lnTo>
                  <a:pt x="31"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4" name="Freeform 172">
            <a:extLst>
              <a:ext uri="{FF2B5EF4-FFF2-40B4-BE49-F238E27FC236}">
                <a16:creationId xmlns:a16="http://schemas.microsoft.com/office/drawing/2014/main" id="{43C03142-B7C7-4F61-B57B-2EE0DD066DE6}"/>
              </a:ext>
            </a:extLst>
          </p:cNvPr>
          <p:cNvSpPr>
            <a:spLocks/>
          </p:cNvSpPr>
          <p:nvPr/>
        </p:nvSpPr>
        <p:spPr bwMode="auto">
          <a:xfrm>
            <a:off x="4466466" y="3935005"/>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19 w 30"/>
              <a:gd name="T11" fmla="*/ 1 h 31"/>
              <a:gd name="T12" fmla="*/ 19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0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19 w 30"/>
              <a:gd name="T41" fmla="*/ 30 h 31"/>
              <a:gd name="T42" fmla="*/ 19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19" y="1"/>
                </a:lnTo>
                <a:lnTo>
                  <a:pt x="19" y="1"/>
                </a:lnTo>
                <a:lnTo>
                  <a:pt x="15" y="0"/>
                </a:lnTo>
                <a:lnTo>
                  <a:pt x="10" y="1"/>
                </a:lnTo>
                <a:lnTo>
                  <a:pt x="6" y="3"/>
                </a:lnTo>
                <a:lnTo>
                  <a:pt x="3" y="7"/>
                </a:lnTo>
                <a:lnTo>
                  <a:pt x="3" y="7"/>
                </a:lnTo>
                <a:lnTo>
                  <a:pt x="0" y="10"/>
                </a:lnTo>
                <a:lnTo>
                  <a:pt x="0" y="16"/>
                </a:lnTo>
                <a:lnTo>
                  <a:pt x="0" y="21"/>
                </a:lnTo>
                <a:lnTo>
                  <a:pt x="3" y="25"/>
                </a:lnTo>
                <a:lnTo>
                  <a:pt x="3" y="25"/>
                </a:lnTo>
                <a:lnTo>
                  <a:pt x="6" y="28"/>
                </a:lnTo>
                <a:lnTo>
                  <a:pt x="10" y="30"/>
                </a:lnTo>
                <a:lnTo>
                  <a:pt x="15" y="31"/>
                </a:lnTo>
                <a:lnTo>
                  <a:pt x="19" y="30"/>
                </a:lnTo>
                <a:lnTo>
                  <a:pt x="19"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5" name="Freeform 173">
            <a:extLst>
              <a:ext uri="{FF2B5EF4-FFF2-40B4-BE49-F238E27FC236}">
                <a16:creationId xmlns:a16="http://schemas.microsoft.com/office/drawing/2014/main" id="{0B38A614-12D8-4AD2-9FCF-312B14098512}"/>
              </a:ext>
            </a:extLst>
          </p:cNvPr>
          <p:cNvSpPr>
            <a:spLocks/>
          </p:cNvSpPr>
          <p:nvPr/>
        </p:nvSpPr>
        <p:spPr bwMode="auto">
          <a:xfrm>
            <a:off x="4556528" y="3985957"/>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19" y="30"/>
                </a:lnTo>
                <a:lnTo>
                  <a:pt x="19"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6" name="Freeform 174">
            <a:extLst>
              <a:ext uri="{FF2B5EF4-FFF2-40B4-BE49-F238E27FC236}">
                <a16:creationId xmlns:a16="http://schemas.microsoft.com/office/drawing/2014/main" id="{55B4001A-210E-49F4-821F-3379B2175D8E}"/>
              </a:ext>
            </a:extLst>
          </p:cNvPr>
          <p:cNvSpPr>
            <a:spLocks/>
          </p:cNvSpPr>
          <p:nvPr/>
        </p:nvSpPr>
        <p:spPr bwMode="auto">
          <a:xfrm>
            <a:off x="4613841" y="3985957"/>
            <a:ext cx="37429" cy="49308"/>
          </a:xfrm>
          <a:custGeom>
            <a:avLst/>
            <a:gdLst>
              <a:gd name="T0" fmla="*/ 32 w 32"/>
              <a:gd name="T1" fmla="*/ 15 h 30"/>
              <a:gd name="T2" fmla="*/ 32 w 32"/>
              <a:gd name="T3" fmla="*/ 15 h 30"/>
              <a:gd name="T4" fmla="*/ 31 w 32"/>
              <a:gd name="T5" fmla="*/ 11 h 30"/>
              <a:gd name="T6" fmla="*/ 29 w 32"/>
              <a:gd name="T7" fmla="*/ 6 h 30"/>
              <a:gd name="T8" fmla="*/ 26 w 32"/>
              <a:gd name="T9" fmla="*/ 3 h 30"/>
              <a:gd name="T10" fmla="*/ 22 w 32"/>
              <a:gd name="T11" fmla="*/ 0 h 30"/>
              <a:gd name="T12" fmla="*/ 22 w 32"/>
              <a:gd name="T13" fmla="*/ 0 h 30"/>
              <a:gd name="T14" fmla="*/ 16 w 32"/>
              <a:gd name="T15" fmla="*/ 0 h 30"/>
              <a:gd name="T16" fmla="*/ 11 w 32"/>
              <a:gd name="T17" fmla="*/ 0 h 30"/>
              <a:gd name="T18" fmla="*/ 8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8 w 32"/>
              <a:gd name="T35" fmla="*/ 27 h 30"/>
              <a:gd name="T36" fmla="*/ 11 w 32"/>
              <a:gd name="T37" fmla="*/ 30 h 30"/>
              <a:gd name="T38" fmla="*/ 16 w 32"/>
              <a:gd name="T39" fmla="*/ 30 h 30"/>
              <a:gd name="T40" fmla="*/ 22 w 32"/>
              <a:gd name="T41" fmla="*/ 30 h 30"/>
              <a:gd name="T42" fmla="*/ 22 w 32"/>
              <a:gd name="T43" fmla="*/ 30 h 30"/>
              <a:gd name="T44" fmla="*/ 26 w 32"/>
              <a:gd name="T45" fmla="*/ 27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6" y="3"/>
                </a:lnTo>
                <a:lnTo>
                  <a:pt x="22" y="0"/>
                </a:lnTo>
                <a:lnTo>
                  <a:pt x="22" y="0"/>
                </a:lnTo>
                <a:lnTo>
                  <a:pt x="16" y="0"/>
                </a:lnTo>
                <a:lnTo>
                  <a:pt x="11" y="0"/>
                </a:lnTo>
                <a:lnTo>
                  <a:pt x="8" y="3"/>
                </a:lnTo>
                <a:lnTo>
                  <a:pt x="3" y="6"/>
                </a:lnTo>
                <a:lnTo>
                  <a:pt x="3" y="6"/>
                </a:lnTo>
                <a:lnTo>
                  <a:pt x="2" y="11"/>
                </a:lnTo>
                <a:lnTo>
                  <a:pt x="0" y="15"/>
                </a:lnTo>
                <a:lnTo>
                  <a:pt x="2" y="20"/>
                </a:lnTo>
                <a:lnTo>
                  <a:pt x="3" y="24"/>
                </a:lnTo>
                <a:lnTo>
                  <a:pt x="3" y="24"/>
                </a:lnTo>
                <a:lnTo>
                  <a:pt x="8" y="27"/>
                </a:lnTo>
                <a:lnTo>
                  <a:pt x="11" y="30"/>
                </a:lnTo>
                <a:lnTo>
                  <a:pt x="16" y="30"/>
                </a:lnTo>
                <a:lnTo>
                  <a:pt x="22" y="30"/>
                </a:lnTo>
                <a:lnTo>
                  <a:pt x="22" y="30"/>
                </a:lnTo>
                <a:lnTo>
                  <a:pt x="26" y="27"/>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7" name="Freeform 175">
            <a:extLst>
              <a:ext uri="{FF2B5EF4-FFF2-40B4-BE49-F238E27FC236}">
                <a16:creationId xmlns:a16="http://schemas.microsoft.com/office/drawing/2014/main" id="{DE412EE1-B367-441B-A835-0FB7BE77B202}"/>
              </a:ext>
            </a:extLst>
          </p:cNvPr>
          <p:cNvSpPr>
            <a:spLocks/>
          </p:cNvSpPr>
          <p:nvPr/>
        </p:nvSpPr>
        <p:spPr bwMode="auto">
          <a:xfrm>
            <a:off x="4632555" y="3985957"/>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7 w 31"/>
              <a:gd name="T35" fmla="*/ 27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6" y="0"/>
                </a:lnTo>
                <a:lnTo>
                  <a:pt x="12" y="0"/>
                </a:lnTo>
                <a:lnTo>
                  <a:pt x="7" y="3"/>
                </a:lnTo>
                <a:lnTo>
                  <a:pt x="3" y="6"/>
                </a:lnTo>
                <a:lnTo>
                  <a:pt x="3" y="6"/>
                </a:lnTo>
                <a:lnTo>
                  <a:pt x="1" y="11"/>
                </a:lnTo>
                <a:lnTo>
                  <a:pt x="0" y="15"/>
                </a:lnTo>
                <a:lnTo>
                  <a:pt x="1" y="20"/>
                </a:lnTo>
                <a:lnTo>
                  <a:pt x="3" y="24"/>
                </a:lnTo>
                <a:lnTo>
                  <a:pt x="3" y="24"/>
                </a:lnTo>
                <a:lnTo>
                  <a:pt x="7" y="27"/>
                </a:lnTo>
                <a:lnTo>
                  <a:pt x="12" y="30"/>
                </a:lnTo>
                <a:lnTo>
                  <a:pt x="16"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8" name="Freeform 176">
            <a:extLst>
              <a:ext uri="{FF2B5EF4-FFF2-40B4-BE49-F238E27FC236}">
                <a16:creationId xmlns:a16="http://schemas.microsoft.com/office/drawing/2014/main" id="{A0AD4CBD-AD94-4ABF-BE4C-F94028632669}"/>
              </a:ext>
            </a:extLst>
          </p:cNvPr>
          <p:cNvSpPr>
            <a:spLocks/>
          </p:cNvSpPr>
          <p:nvPr/>
        </p:nvSpPr>
        <p:spPr bwMode="auto">
          <a:xfrm>
            <a:off x="4632555" y="3985957"/>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7 w 31"/>
              <a:gd name="T35" fmla="*/ 27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6" y="0"/>
                </a:lnTo>
                <a:lnTo>
                  <a:pt x="12" y="0"/>
                </a:lnTo>
                <a:lnTo>
                  <a:pt x="7" y="3"/>
                </a:lnTo>
                <a:lnTo>
                  <a:pt x="3" y="6"/>
                </a:lnTo>
                <a:lnTo>
                  <a:pt x="3" y="6"/>
                </a:lnTo>
                <a:lnTo>
                  <a:pt x="1" y="11"/>
                </a:lnTo>
                <a:lnTo>
                  <a:pt x="0" y="15"/>
                </a:lnTo>
                <a:lnTo>
                  <a:pt x="1" y="20"/>
                </a:lnTo>
                <a:lnTo>
                  <a:pt x="3" y="24"/>
                </a:lnTo>
                <a:lnTo>
                  <a:pt x="3" y="24"/>
                </a:lnTo>
                <a:lnTo>
                  <a:pt x="7" y="27"/>
                </a:lnTo>
                <a:lnTo>
                  <a:pt x="12" y="30"/>
                </a:lnTo>
                <a:lnTo>
                  <a:pt x="16"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39" name="Freeform 177">
            <a:extLst>
              <a:ext uri="{FF2B5EF4-FFF2-40B4-BE49-F238E27FC236}">
                <a16:creationId xmlns:a16="http://schemas.microsoft.com/office/drawing/2014/main" id="{78062A62-8F10-4065-8C30-6B6D55048716}"/>
              </a:ext>
            </a:extLst>
          </p:cNvPr>
          <p:cNvSpPr>
            <a:spLocks/>
          </p:cNvSpPr>
          <p:nvPr/>
        </p:nvSpPr>
        <p:spPr bwMode="auto">
          <a:xfrm>
            <a:off x="4646591" y="3985957"/>
            <a:ext cx="36259" cy="49308"/>
          </a:xfrm>
          <a:custGeom>
            <a:avLst/>
            <a:gdLst>
              <a:gd name="T0" fmla="*/ 31 w 31"/>
              <a:gd name="T1" fmla="*/ 15 h 30"/>
              <a:gd name="T2" fmla="*/ 31 w 31"/>
              <a:gd name="T3" fmla="*/ 15 h 30"/>
              <a:gd name="T4" fmla="*/ 30 w 31"/>
              <a:gd name="T5" fmla="*/ 11 h 30"/>
              <a:gd name="T6" fmla="*/ 28 w 31"/>
              <a:gd name="T7" fmla="*/ 6 h 30"/>
              <a:gd name="T8" fmla="*/ 24 w 31"/>
              <a:gd name="T9" fmla="*/ 3 h 30"/>
              <a:gd name="T10" fmla="*/ 21 w 31"/>
              <a:gd name="T11" fmla="*/ 0 h 30"/>
              <a:gd name="T12" fmla="*/ 21 w 31"/>
              <a:gd name="T13" fmla="*/ 0 h 30"/>
              <a:gd name="T14" fmla="*/ 15 w 31"/>
              <a:gd name="T15" fmla="*/ 0 h 30"/>
              <a:gd name="T16" fmla="*/ 10 w 31"/>
              <a:gd name="T17" fmla="*/ 0 h 30"/>
              <a:gd name="T18" fmla="*/ 6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6 w 31"/>
              <a:gd name="T35" fmla="*/ 27 h 30"/>
              <a:gd name="T36" fmla="*/ 10 w 31"/>
              <a:gd name="T37" fmla="*/ 30 h 30"/>
              <a:gd name="T38" fmla="*/ 15 w 31"/>
              <a:gd name="T39" fmla="*/ 30 h 30"/>
              <a:gd name="T40" fmla="*/ 21 w 31"/>
              <a:gd name="T41" fmla="*/ 30 h 30"/>
              <a:gd name="T42" fmla="*/ 21 w 31"/>
              <a:gd name="T43" fmla="*/ 30 h 30"/>
              <a:gd name="T44" fmla="*/ 24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4" y="3"/>
                </a:lnTo>
                <a:lnTo>
                  <a:pt x="21" y="0"/>
                </a:lnTo>
                <a:lnTo>
                  <a:pt x="21" y="0"/>
                </a:lnTo>
                <a:lnTo>
                  <a:pt x="15" y="0"/>
                </a:lnTo>
                <a:lnTo>
                  <a:pt x="10" y="0"/>
                </a:lnTo>
                <a:lnTo>
                  <a:pt x="6" y="3"/>
                </a:lnTo>
                <a:lnTo>
                  <a:pt x="3" y="6"/>
                </a:lnTo>
                <a:lnTo>
                  <a:pt x="3" y="6"/>
                </a:lnTo>
                <a:lnTo>
                  <a:pt x="1" y="11"/>
                </a:lnTo>
                <a:lnTo>
                  <a:pt x="0" y="15"/>
                </a:lnTo>
                <a:lnTo>
                  <a:pt x="1" y="20"/>
                </a:lnTo>
                <a:lnTo>
                  <a:pt x="3" y="24"/>
                </a:lnTo>
                <a:lnTo>
                  <a:pt x="3" y="24"/>
                </a:lnTo>
                <a:lnTo>
                  <a:pt x="6" y="27"/>
                </a:lnTo>
                <a:lnTo>
                  <a:pt x="10" y="30"/>
                </a:lnTo>
                <a:lnTo>
                  <a:pt x="15" y="30"/>
                </a:lnTo>
                <a:lnTo>
                  <a:pt x="21" y="30"/>
                </a:lnTo>
                <a:lnTo>
                  <a:pt x="21" y="30"/>
                </a:lnTo>
                <a:lnTo>
                  <a:pt x="24"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0" name="Freeform 178">
            <a:extLst>
              <a:ext uri="{FF2B5EF4-FFF2-40B4-BE49-F238E27FC236}">
                <a16:creationId xmlns:a16="http://schemas.microsoft.com/office/drawing/2014/main" id="{3C499565-F9A3-4277-BD03-2699AEEB0556}"/>
              </a:ext>
            </a:extLst>
          </p:cNvPr>
          <p:cNvSpPr>
            <a:spLocks/>
          </p:cNvSpPr>
          <p:nvPr/>
        </p:nvSpPr>
        <p:spPr bwMode="auto">
          <a:xfrm>
            <a:off x="4758875" y="3999105"/>
            <a:ext cx="37429" cy="49308"/>
          </a:xfrm>
          <a:custGeom>
            <a:avLst/>
            <a:gdLst>
              <a:gd name="T0" fmla="*/ 32 w 32"/>
              <a:gd name="T1" fmla="*/ 15 h 30"/>
              <a:gd name="T2" fmla="*/ 32 w 32"/>
              <a:gd name="T3" fmla="*/ 15 h 30"/>
              <a:gd name="T4" fmla="*/ 31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1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0"/>
                </a:lnTo>
                <a:lnTo>
                  <a:pt x="29" y="6"/>
                </a:lnTo>
                <a:lnTo>
                  <a:pt x="26" y="3"/>
                </a:lnTo>
                <a:lnTo>
                  <a:pt x="21" y="0"/>
                </a:lnTo>
                <a:lnTo>
                  <a:pt x="21" y="0"/>
                </a:lnTo>
                <a:lnTo>
                  <a:pt x="15" y="0"/>
                </a:lnTo>
                <a:lnTo>
                  <a:pt x="11" y="0"/>
                </a:lnTo>
                <a:lnTo>
                  <a:pt x="6" y="3"/>
                </a:lnTo>
                <a:lnTo>
                  <a:pt x="3" y="6"/>
                </a:lnTo>
                <a:lnTo>
                  <a:pt x="3" y="6"/>
                </a:lnTo>
                <a:lnTo>
                  <a:pt x="2" y="10"/>
                </a:lnTo>
                <a:lnTo>
                  <a:pt x="0" y="15"/>
                </a:lnTo>
                <a:lnTo>
                  <a:pt x="2" y="19"/>
                </a:lnTo>
                <a:lnTo>
                  <a:pt x="3" y="24"/>
                </a:lnTo>
                <a:lnTo>
                  <a:pt x="3" y="24"/>
                </a:lnTo>
                <a:lnTo>
                  <a:pt x="6" y="28"/>
                </a:lnTo>
                <a:lnTo>
                  <a:pt x="11" y="30"/>
                </a:lnTo>
                <a:lnTo>
                  <a:pt x="15" y="30"/>
                </a:lnTo>
                <a:lnTo>
                  <a:pt x="21" y="30"/>
                </a:lnTo>
                <a:lnTo>
                  <a:pt x="21" y="30"/>
                </a:lnTo>
                <a:lnTo>
                  <a:pt x="26" y="27"/>
                </a:lnTo>
                <a:lnTo>
                  <a:pt x="29" y="24"/>
                </a:lnTo>
                <a:lnTo>
                  <a:pt x="31"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1" name="Freeform 179">
            <a:extLst>
              <a:ext uri="{FF2B5EF4-FFF2-40B4-BE49-F238E27FC236}">
                <a16:creationId xmlns:a16="http://schemas.microsoft.com/office/drawing/2014/main" id="{0E5C5C29-1CF2-4CF2-A011-BA71FC959C29}"/>
              </a:ext>
            </a:extLst>
          </p:cNvPr>
          <p:cNvSpPr>
            <a:spLocks/>
          </p:cNvSpPr>
          <p:nvPr/>
        </p:nvSpPr>
        <p:spPr bwMode="auto">
          <a:xfrm>
            <a:off x="4768232" y="3999105"/>
            <a:ext cx="37429"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6 w 32"/>
              <a:gd name="T15" fmla="*/ 0 h 30"/>
              <a:gd name="T16" fmla="*/ 10 w 32"/>
              <a:gd name="T17" fmla="*/ 0 h 30"/>
              <a:gd name="T18" fmla="*/ 7 w 32"/>
              <a:gd name="T19" fmla="*/ 3 h 30"/>
              <a:gd name="T20" fmla="*/ 3 w 32"/>
              <a:gd name="T21" fmla="*/ 6 h 30"/>
              <a:gd name="T22" fmla="*/ 3 w 32"/>
              <a:gd name="T23" fmla="*/ 6 h 30"/>
              <a:gd name="T24" fmla="*/ 1 w 32"/>
              <a:gd name="T25" fmla="*/ 10 h 30"/>
              <a:gd name="T26" fmla="*/ 0 w 32"/>
              <a:gd name="T27" fmla="*/ 15 h 30"/>
              <a:gd name="T28" fmla="*/ 1 w 32"/>
              <a:gd name="T29" fmla="*/ 19 h 30"/>
              <a:gd name="T30" fmla="*/ 3 w 32"/>
              <a:gd name="T31" fmla="*/ 24 h 30"/>
              <a:gd name="T32" fmla="*/ 3 w 32"/>
              <a:gd name="T33" fmla="*/ 24 h 30"/>
              <a:gd name="T34" fmla="*/ 7 w 32"/>
              <a:gd name="T35" fmla="*/ 28 h 30"/>
              <a:gd name="T36" fmla="*/ 10 w 32"/>
              <a:gd name="T37" fmla="*/ 30 h 30"/>
              <a:gd name="T38" fmla="*/ 16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6" y="0"/>
                </a:lnTo>
                <a:lnTo>
                  <a:pt x="10" y="0"/>
                </a:lnTo>
                <a:lnTo>
                  <a:pt x="7" y="3"/>
                </a:lnTo>
                <a:lnTo>
                  <a:pt x="3" y="6"/>
                </a:lnTo>
                <a:lnTo>
                  <a:pt x="3" y="6"/>
                </a:lnTo>
                <a:lnTo>
                  <a:pt x="1" y="10"/>
                </a:lnTo>
                <a:lnTo>
                  <a:pt x="0" y="15"/>
                </a:lnTo>
                <a:lnTo>
                  <a:pt x="1" y="19"/>
                </a:lnTo>
                <a:lnTo>
                  <a:pt x="3" y="24"/>
                </a:lnTo>
                <a:lnTo>
                  <a:pt x="3" y="24"/>
                </a:lnTo>
                <a:lnTo>
                  <a:pt x="7" y="28"/>
                </a:lnTo>
                <a:lnTo>
                  <a:pt x="10" y="30"/>
                </a:lnTo>
                <a:lnTo>
                  <a:pt x="16"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2" name="Freeform 180">
            <a:extLst>
              <a:ext uri="{FF2B5EF4-FFF2-40B4-BE49-F238E27FC236}">
                <a16:creationId xmlns:a16="http://schemas.microsoft.com/office/drawing/2014/main" id="{EF2DCD52-070C-4B99-8832-F88857C489A2}"/>
              </a:ext>
            </a:extLst>
          </p:cNvPr>
          <p:cNvSpPr>
            <a:spLocks/>
          </p:cNvSpPr>
          <p:nvPr/>
        </p:nvSpPr>
        <p:spPr bwMode="auto">
          <a:xfrm>
            <a:off x="4776420" y="3999105"/>
            <a:ext cx="37429" cy="49308"/>
          </a:xfrm>
          <a:custGeom>
            <a:avLst/>
            <a:gdLst>
              <a:gd name="T0" fmla="*/ 32 w 32"/>
              <a:gd name="T1" fmla="*/ 15 h 30"/>
              <a:gd name="T2" fmla="*/ 32 w 32"/>
              <a:gd name="T3" fmla="*/ 15 h 30"/>
              <a:gd name="T4" fmla="*/ 31 w 32"/>
              <a:gd name="T5" fmla="*/ 10 h 30"/>
              <a:gd name="T6" fmla="*/ 29 w 32"/>
              <a:gd name="T7" fmla="*/ 6 h 30"/>
              <a:gd name="T8" fmla="*/ 26 w 32"/>
              <a:gd name="T9" fmla="*/ 3 h 30"/>
              <a:gd name="T10" fmla="*/ 22 w 32"/>
              <a:gd name="T11" fmla="*/ 0 h 30"/>
              <a:gd name="T12" fmla="*/ 22 w 32"/>
              <a:gd name="T13" fmla="*/ 0 h 30"/>
              <a:gd name="T14" fmla="*/ 17 w 32"/>
              <a:gd name="T15" fmla="*/ 0 h 30"/>
              <a:gd name="T16" fmla="*/ 13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8 h 30"/>
              <a:gd name="T36" fmla="*/ 13 w 32"/>
              <a:gd name="T37" fmla="*/ 30 h 30"/>
              <a:gd name="T38" fmla="*/ 17 w 32"/>
              <a:gd name="T39" fmla="*/ 30 h 30"/>
              <a:gd name="T40" fmla="*/ 22 w 32"/>
              <a:gd name="T41" fmla="*/ 30 h 30"/>
              <a:gd name="T42" fmla="*/ 22 w 32"/>
              <a:gd name="T43" fmla="*/ 30 h 30"/>
              <a:gd name="T44" fmla="*/ 26 w 32"/>
              <a:gd name="T45" fmla="*/ 27 h 30"/>
              <a:gd name="T46" fmla="*/ 29 w 32"/>
              <a:gd name="T47" fmla="*/ 24 h 30"/>
              <a:gd name="T48" fmla="*/ 31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0"/>
                </a:lnTo>
                <a:lnTo>
                  <a:pt x="29" y="6"/>
                </a:lnTo>
                <a:lnTo>
                  <a:pt x="26" y="3"/>
                </a:lnTo>
                <a:lnTo>
                  <a:pt x="22" y="0"/>
                </a:lnTo>
                <a:lnTo>
                  <a:pt x="22" y="0"/>
                </a:lnTo>
                <a:lnTo>
                  <a:pt x="17" y="0"/>
                </a:lnTo>
                <a:lnTo>
                  <a:pt x="13" y="0"/>
                </a:lnTo>
                <a:lnTo>
                  <a:pt x="8" y="3"/>
                </a:lnTo>
                <a:lnTo>
                  <a:pt x="3" y="6"/>
                </a:lnTo>
                <a:lnTo>
                  <a:pt x="3" y="6"/>
                </a:lnTo>
                <a:lnTo>
                  <a:pt x="2" y="10"/>
                </a:lnTo>
                <a:lnTo>
                  <a:pt x="0" y="15"/>
                </a:lnTo>
                <a:lnTo>
                  <a:pt x="2" y="19"/>
                </a:lnTo>
                <a:lnTo>
                  <a:pt x="3" y="24"/>
                </a:lnTo>
                <a:lnTo>
                  <a:pt x="3" y="24"/>
                </a:lnTo>
                <a:lnTo>
                  <a:pt x="8" y="28"/>
                </a:lnTo>
                <a:lnTo>
                  <a:pt x="13" y="30"/>
                </a:lnTo>
                <a:lnTo>
                  <a:pt x="17" y="30"/>
                </a:lnTo>
                <a:lnTo>
                  <a:pt x="22" y="30"/>
                </a:lnTo>
                <a:lnTo>
                  <a:pt x="22" y="30"/>
                </a:lnTo>
                <a:lnTo>
                  <a:pt x="26" y="27"/>
                </a:lnTo>
                <a:lnTo>
                  <a:pt x="29" y="24"/>
                </a:lnTo>
                <a:lnTo>
                  <a:pt x="31"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3" name="Freeform 181">
            <a:extLst>
              <a:ext uri="{FF2B5EF4-FFF2-40B4-BE49-F238E27FC236}">
                <a16:creationId xmlns:a16="http://schemas.microsoft.com/office/drawing/2014/main" id="{26AA4B12-29FB-4866-A027-CE304D89349A}"/>
              </a:ext>
            </a:extLst>
          </p:cNvPr>
          <p:cNvSpPr>
            <a:spLocks/>
          </p:cNvSpPr>
          <p:nvPr/>
        </p:nvSpPr>
        <p:spPr bwMode="auto">
          <a:xfrm>
            <a:off x="4786947" y="3999105"/>
            <a:ext cx="36259" cy="49308"/>
          </a:xfrm>
          <a:custGeom>
            <a:avLst/>
            <a:gdLst>
              <a:gd name="T0" fmla="*/ 31 w 31"/>
              <a:gd name="T1" fmla="*/ 15 h 30"/>
              <a:gd name="T2" fmla="*/ 31 w 31"/>
              <a:gd name="T3" fmla="*/ 15 h 30"/>
              <a:gd name="T4" fmla="*/ 31 w 31"/>
              <a:gd name="T5" fmla="*/ 10 h 30"/>
              <a:gd name="T6" fmla="*/ 28 w 31"/>
              <a:gd name="T7" fmla="*/ 6 h 30"/>
              <a:gd name="T8" fmla="*/ 25 w 31"/>
              <a:gd name="T9" fmla="*/ 3 h 30"/>
              <a:gd name="T10" fmla="*/ 20 w 31"/>
              <a:gd name="T11" fmla="*/ 0 h 30"/>
              <a:gd name="T12" fmla="*/ 20 w 31"/>
              <a:gd name="T13" fmla="*/ 0 h 30"/>
              <a:gd name="T14" fmla="*/ 16 w 31"/>
              <a:gd name="T15" fmla="*/ 0 h 30"/>
              <a:gd name="T16" fmla="*/ 11 w 31"/>
              <a:gd name="T17" fmla="*/ 0 h 30"/>
              <a:gd name="T18" fmla="*/ 7 w 31"/>
              <a:gd name="T19" fmla="*/ 3 h 30"/>
              <a:gd name="T20" fmla="*/ 4 w 31"/>
              <a:gd name="T21" fmla="*/ 6 h 30"/>
              <a:gd name="T22" fmla="*/ 4 w 31"/>
              <a:gd name="T23" fmla="*/ 6 h 30"/>
              <a:gd name="T24" fmla="*/ 0 w 31"/>
              <a:gd name="T25" fmla="*/ 10 h 30"/>
              <a:gd name="T26" fmla="*/ 0 w 31"/>
              <a:gd name="T27" fmla="*/ 15 h 30"/>
              <a:gd name="T28" fmla="*/ 0 w 31"/>
              <a:gd name="T29" fmla="*/ 19 h 30"/>
              <a:gd name="T30" fmla="*/ 4 w 31"/>
              <a:gd name="T31" fmla="*/ 24 h 30"/>
              <a:gd name="T32" fmla="*/ 4 w 31"/>
              <a:gd name="T33" fmla="*/ 24 h 30"/>
              <a:gd name="T34" fmla="*/ 7 w 31"/>
              <a:gd name="T35" fmla="*/ 28 h 30"/>
              <a:gd name="T36" fmla="*/ 11 w 31"/>
              <a:gd name="T37" fmla="*/ 30 h 30"/>
              <a:gd name="T38" fmla="*/ 16 w 31"/>
              <a:gd name="T39" fmla="*/ 30 h 30"/>
              <a:gd name="T40" fmla="*/ 20 w 31"/>
              <a:gd name="T41" fmla="*/ 30 h 30"/>
              <a:gd name="T42" fmla="*/ 20 w 31"/>
              <a:gd name="T43" fmla="*/ 30 h 30"/>
              <a:gd name="T44" fmla="*/ 25 w 31"/>
              <a:gd name="T45" fmla="*/ 27 h 30"/>
              <a:gd name="T46" fmla="*/ 28 w 31"/>
              <a:gd name="T47" fmla="*/ 24 h 30"/>
              <a:gd name="T48" fmla="*/ 31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0"/>
                </a:lnTo>
                <a:lnTo>
                  <a:pt x="28" y="6"/>
                </a:lnTo>
                <a:lnTo>
                  <a:pt x="25" y="3"/>
                </a:lnTo>
                <a:lnTo>
                  <a:pt x="20" y="0"/>
                </a:lnTo>
                <a:lnTo>
                  <a:pt x="20" y="0"/>
                </a:lnTo>
                <a:lnTo>
                  <a:pt x="16" y="0"/>
                </a:lnTo>
                <a:lnTo>
                  <a:pt x="11" y="0"/>
                </a:lnTo>
                <a:lnTo>
                  <a:pt x="7" y="3"/>
                </a:lnTo>
                <a:lnTo>
                  <a:pt x="4" y="6"/>
                </a:lnTo>
                <a:lnTo>
                  <a:pt x="4" y="6"/>
                </a:lnTo>
                <a:lnTo>
                  <a:pt x="0" y="10"/>
                </a:lnTo>
                <a:lnTo>
                  <a:pt x="0" y="15"/>
                </a:lnTo>
                <a:lnTo>
                  <a:pt x="0" y="19"/>
                </a:lnTo>
                <a:lnTo>
                  <a:pt x="4" y="24"/>
                </a:lnTo>
                <a:lnTo>
                  <a:pt x="4" y="24"/>
                </a:lnTo>
                <a:lnTo>
                  <a:pt x="7" y="28"/>
                </a:lnTo>
                <a:lnTo>
                  <a:pt x="11" y="30"/>
                </a:lnTo>
                <a:lnTo>
                  <a:pt x="16" y="30"/>
                </a:lnTo>
                <a:lnTo>
                  <a:pt x="20" y="30"/>
                </a:lnTo>
                <a:lnTo>
                  <a:pt x="20" y="30"/>
                </a:lnTo>
                <a:lnTo>
                  <a:pt x="25" y="27"/>
                </a:lnTo>
                <a:lnTo>
                  <a:pt x="28" y="24"/>
                </a:lnTo>
                <a:lnTo>
                  <a:pt x="31"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4" name="Freeform 182">
            <a:extLst>
              <a:ext uri="{FF2B5EF4-FFF2-40B4-BE49-F238E27FC236}">
                <a16:creationId xmlns:a16="http://schemas.microsoft.com/office/drawing/2014/main" id="{31FA7330-5DA1-4E26-91A5-531F76CA79C5}"/>
              </a:ext>
            </a:extLst>
          </p:cNvPr>
          <p:cNvSpPr>
            <a:spLocks/>
          </p:cNvSpPr>
          <p:nvPr/>
        </p:nvSpPr>
        <p:spPr bwMode="auto">
          <a:xfrm>
            <a:off x="4799813" y="3999105"/>
            <a:ext cx="37429"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5" y="0"/>
                </a:lnTo>
                <a:lnTo>
                  <a:pt x="11" y="0"/>
                </a:lnTo>
                <a:lnTo>
                  <a:pt x="8" y="3"/>
                </a:lnTo>
                <a:lnTo>
                  <a:pt x="3" y="6"/>
                </a:lnTo>
                <a:lnTo>
                  <a:pt x="3" y="6"/>
                </a:lnTo>
                <a:lnTo>
                  <a:pt x="2" y="10"/>
                </a:lnTo>
                <a:lnTo>
                  <a:pt x="0" y="15"/>
                </a:lnTo>
                <a:lnTo>
                  <a:pt x="2" y="19"/>
                </a:lnTo>
                <a:lnTo>
                  <a:pt x="3" y="24"/>
                </a:lnTo>
                <a:lnTo>
                  <a:pt x="3" y="24"/>
                </a:lnTo>
                <a:lnTo>
                  <a:pt x="8" y="28"/>
                </a:lnTo>
                <a:lnTo>
                  <a:pt x="11" y="30"/>
                </a:lnTo>
                <a:lnTo>
                  <a:pt x="15"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5" name="Freeform 183">
            <a:extLst>
              <a:ext uri="{FF2B5EF4-FFF2-40B4-BE49-F238E27FC236}">
                <a16:creationId xmlns:a16="http://schemas.microsoft.com/office/drawing/2014/main" id="{1D815012-1C8F-44DD-BBD7-2167FEC9571C}"/>
              </a:ext>
            </a:extLst>
          </p:cNvPr>
          <p:cNvSpPr>
            <a:spLocks/>
          </p:cNvSpPr>
          <p:nvPr/>
        </p:nvSpPr>
        <p:spPr bwMode="auto">
          <a:xfrm>
            <a:off x="4799813" y="3999105"/>
            <a:ext cx="37429"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5" y="0"/>
                </a:lnTo>
                <a:lnTo>
                  <a:pt x="11" y="0"/>
                </a:lnTo>
                <a:lnTo>
                  <a:pt x="8" y="3"/>
                </a:lnTo>
                <a:lnTo>
                  <a:pt x="3" y="6"/>
                </a:lnTo>
                <a:lnTo>
                  <a:pt x="3" y="6"/>
                </a:lnTo>
                <a:lnTo>
                  <a:pt x="2" y="10"/>
                </a:lnTo>
                <a:lnTo>
                  <a:pt x="0" y="15"/>
                </a:lnTo>
                <a:lnTo>
                  <a:pt x="2" y="19"/>
                </a:lnTo>
                <a:lnTo>
                  <a:pt x="3" y="24"/>
                </a:lnTo>
                <a:lnTo>
                  <a:pt x="3" y="24"/>
                </a:lnTo>
                <a:lnTo>
                  <a:pt x="8" y="28"/>
                </a:lnTo>
                <a:lnTo>
                  <a:pt x="11" y="30"/>
                </a:lnTo>
                <a:lnTo>
                  <a:pt x="15"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6" name="Freeform 184">
            <a:extLst>
              <a:ext uri="{FF2B5EF4-FFF2-40B4-BE49-F238E27FC236}">
                <a16:creationId xmlns:a16="http://schemas.microsoft.com/office/drawing/2014/main" id="{1706FEA8-EAF6-4D0B-9F7A-E26610183D8E}"/>
              </a:ext>
            </a:extLst>
          </p:cNvPr>
          <p:cNvSpPr>
            <a:spLocks/>
          </p:cNvSpPr>
          <p:nvPr/>
        </p:nvSpPr>
        <p:spPr bwMode="auto">
          <a:xfrm>
            <a:off x="4809170" y="3999105"/>
            <a:ext cx="36259" cy="49308"/>
          </a:xfrm>
          <a:custGeom>
            <a:avLst/>
            <a:gdLst>
              <a:gd name="T0" fmla="*/ 31 w 31"/>
              <a:gd name="T1" fmla="*/ 15 h 30"/>
              <a:gd name="T2" fmla="*/ 31 w 31"/>
              <a:gd name="T3" fmla="*/ 15 h 30"/>
              <a:gd name="T4" fmla="*/ 30 w 31"/>
              <a:gd name="T5" fmla="*/ 10 h 30"/>
              <a:gd name="T6" fmla="*/ 28 w 31"/>
              <a:gd name="T7" fmla="*/ 6 h 30"/>
              <a:gd name="T8" fmla="*/ 25 w 31"/>
              <a:gd name="T9" fmla="*/ 3 h 30"/>
              <a:gd name="T10" fmla="*/ 21 w 31"/>
              <a:gd name="T11" fmla="*/ 0 h 30"/>
              <a:gd name="T12" fmla="*/ 21 w 31"/>
              <a:gd name="T13" fmla="*/ 0 h 30"/>
              <a:gd name="T14" fmla="*/ 16 w 31"/>
              <a:gd name="T15" fmla="*/ 0 h 30"/>
              <a:gd name="T16" fmla="*/ 10 w 31"/>
              <a:gd name="T17" fmla="*/ 0 h 30"/>
              <a:gd name="T18" fmla="*/ 7 w 31"/>
              <a:gd name="T19" fmla="*/ 3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7 w 31"/>
              <a:gd name="T35" fmla="*/ 28 h 30"/>
              <a:gd name="T36" fmla="*/ 10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5" y="3"/>
                </a:lnTo>
                <a:lnTo>
                  <a:pt x="21" y="0"/>
                </a:lnTo>
                <a:lnTo>
                  <a:pt x="21" y="0"/>
                </a:lnTo>
                <a:lnTo>
                  <a:pt x="16" y="0"/>
                </a:lnTo>
                <a:lnTo>
                  <a:pt x="10" y="0"/>
                </a:lnTo>
                <a:lnTo>
                  <a:pt x="7" y="3"/>
                </a:lnTo>
                <a:lnTo>
                  <a:pt x="3" y="6"/>
                </a:lnTo>
                <a:lnTo>
                  <a:pt x="3" y="6"/>
                </a:lnTo>
                <a:lnTo>
                  <a:pt x="1" y="10"/>
                </a:lnTo>
                <a:lnTo>
                  <a:pt x="0" y="15"/>
                </a:lnTo>
                <a:lnTo>
                  <a:pt x="1" y="19"/>
                </a:lnTo>
                <a:lnTo>
                  <a:pt x="3" y="24"/>
                </a:lnTo>
                <a:lnTo>
                  <a:pt x="3" y="24"/>
                </a:lnTo>
                <a:lnTo>
                  <a:pt x="7" y="28"/>
                </a:lnTo>
                <a:lnTo>
                  <a:pt x="10" y="30"/>
                </a:lnTo>
                <a:lnTo>
                  <a:pt x="16" y="30"/>
                </a:lnTo>
                <a:lnTo>
                  <a:pt x="21" y="30"/>
                </a:lnTo>
                <a:lnTo>
                  <a:pt x="21" y="30"/>
                </a:lnTo>
                <a:lnTo>
                  <a:pt x="25"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7" name="Freeform 185">
            <a:extLst>
              <a:ext uri="{FF2B5EF4-FFF2-40B4-BE49-F238E27FC236}">
                <a16:creationId xmlns:a16="http://schemas.microsoft.com/office/drawing/2014/main" id="{C6393B9A-2B2A-4212-9AFF-5167DE417D98}"/>
              </a:ext>
            </a:extLst>
          </p:cNvPr>
          <p:cNvSpPr>
            <a:spLocks/>
          </p:cNvSpPr>
          <p:nvPr/>
        </p:nvSpPr>
        <p:spPr bwMode="auto">
          <a:xfrm>
            <a:off x="4872331" y="3999105"/>
            <a:ext cx="37429"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5" y="0"/>
                </a:lnTo>
                <a:lnTo>
                  <a:pt x="11" y="0"/>
                </a:lnTo>
                <a:lnTo>
                  <a:pt x="6" y="3"/>
                </a:lnTo>
                <a:lnTo>
                  <a:pt x="3" y="6"/>
                </a:lnTo>
                <a:lnTo>
                  <a:pt x="3" y="6"/>
                </a:lnTo>
                <a:lnTo>
                  <a:pt x="2" y="10"/>
                </a:lnTo>
                <a:lnTo>
                  <a:pt x="0" y="15"/>
                </a:lnTo>
                <a:lnTo>
                  <a:pt x="2" y="19"/>
                </a:lnTo>
                <a:lnTo>
                  <a:pt x="3" y="24"/>
                </a:lnTo>
                <a:lnTo>
                  <a:pt x="3" y="24"/>
                </a:lnTo>
                <a:lnTo>
                  <a:pt x="6" y="28"/>
                </a:lnTo>
                <a:lnTo>
                  <a:pt x="11" y="30"/>
                </a:lnTo>
                <a:lnTo>
                  <a:pt x="15"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8" name="Freeform 186">
            <a:extLst>
              <a:ext uri="{FF2B5EF4-FFF2-40B4-BE49-F238E27FC236}">
                <a16:creationId xmlns:a16="http://schemas.microsoft.com/office/drawing/2014/main" id="{47075DCD-8073-4BF0-9DB0-2EDB4A460A0B}"/>
              </a:ext>
            </a:extLst>
          </p:cNvPr>
          <p:cNvSpPr>
            <a:spLocks/>
          </p:cNvSpPr>
          <p:nvPr/>
        </p:nvSpPr>
        <p:spPr bwMode="auto">
          <a:xfrm>
            <a:off x="4903910" y="3999105"/>
            <a:ext cx="37429" cy="49308"/>
          </a:xfrm>
          <a:custGeom>
            <a:avLst/>
            <a:gdLst>
              <a:gd name="T0" fmla="*/ 32 w 32"/>
              <a:gd name="T1" fmla="*/ 15 h 30"/>
              <a:gd name="T2" fmla="*/ 32 w 32"/>
              <a:gd name="T3" fmla="*/ 15 h 30"/>
              <a:gd name="T4" fmla="*/ 30 w 32"/>
              <a:gd name="T5" fmla="*/ 10 h 30"/>
              <a:gd name="T6" fmla="*/ 29 w 32"/>
              <a:gd name="T7" fmla="*/ 6 h 30"/>
              <a:gd name="T8" fmla="*/ 24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8 h 30"/>
              <a:gd name="T36" fmla="*/ 11 w 32"/>
              <a:gd name="T37" fmla="*/ 30 h 30"/>
              <a:gd name="T38" fmla="*/ 15 w 32"/>
              <a:gd name="T39" fmla="*/ 30 h 30"/>
              <a:gd name="T40" fmla="*/ 21 w 32"/>
              <a:gd name="T41" fmla="*/ 30 h 30"/>
              <a:gd name="T42" fmla="*/ 21 w 32"/>
              <a:gd name="T43" fmla="*/ 30 h 30"/>
              <a:gd name="T44" fmla="*/ 24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4" y="3"/>
                </a:lnTo>
                <a:lnTo>
                  <a:pt x="21" y="0"/>
                </a:lnTo>
                <a:lnTo>
                  <a:pt x="21" y="0"/>
                </a:lnTo>
                <a:lnTo>
                  <a:pt x="15" y="0"/>
                </a:lnTo>
                <a:lnTo>
                  <a:pt x="11" y="0"/>
                </a:lnTo>
                <a:lnTo>
                  <a:pt x="6" y="3"/>
                </a:lnTo>
                <a:lnTo>
                  <a:pt x="3" y="6"/>
                </a:lnTo>
                <a:lnTo>
                  <a:pt x="3" y="6"/>
                </a:lnTo>
                <a:lnTo>
                  <a:pt x="2" y="10"/>
                </a:lnTo>
                <a:lnTo>
                  <a:pt x="0" y="15"/>
                </a:lnTo>
                <a:lnTo>
                  <a:pt x="2" y="19"/>
                </a:lnTo>
                <a:lnTo>
                  <a:pt x="3" y="24"/>
                </a:lnTo>
                <a:lnTo>
                  <a:pt x="3" y="24"/>
                </a:lnTo>
                <a:lnTo>
                  <a:pt x="6" y="28"/>
                </a:lnTo>
                <a:lnTo>
                  <a:pt x="11" y="30"/>
                </a:lnTo>
                <a:lnTo>
                  <a:pt x="15" y="30"/>
                </a:lnTo>
                <a:lnTo>
                  <a:pt x="21" y="30"/>
                </a:lnTo>
                <a:lnTo>
                  <a:pt x="21" y="30"/>
                </a:lnTo>
                <a:lnTo>
                  <a:pt x="24"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49" name="Freeform 187">
            <a:extLst>
              <a:ext uri="{FF2B5EF4-FFF2-40B4-BE49-F238E27FC236}">
                <a16:creationId xmlns:a16="http://schemas.microsoft.com/office/drawing/2014/main" id="{E67357D9-9509-48F4-9807-BB1052FA66CA}"/>
              </a:ext>
            </a:extLst>
          </p:cNvPr>
          <p:cNvSpPr>
            <a:spLocks/>
          </p:cNvSpPr>
          <p:nvPr/>
        </p:nvSpPr>
        <p:spPr bwMode="auto">
          <a:xfrm>
            <a:off x="4990463" y="4023759"/>
            <a:ext cx="35089" cy="52596"/>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20" y="1"/>
                </a:lnTo>
                <a:lnTo>
                  <a:pt x="20" y="1"/>
                </a:lnTo>
                <a:lnTo>
                  <a:pt x="15" y="0"/>
                </a:lnTo>
                <a:lnTo>
                  <a:pt x="11" y="1"/>
                </a:lnTo>
                <a:lnTo>
                  <a:pt x="6" y="3"/>
                </a:lnTo>
                <a:lnTo>
                  <a:pt x="3" y="6"/>
                </a:lnTo>
                <a:lnTo>
                  <a:pt x="3" y="6"/>
                </a:lnTo>
                <a:lnTo>
                  <a:pt x="0" y="10"/>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0" name="Freeform 188">
            <a:extLst>
              <a:ext uri="{FF2B5EF4-FFF2-40B4-BE49-F238E27FC236}">
                <a16:creationId xmlns:a16="http://schemas.microsoft.com/office/drawing/2014/main" id="{527470DE-F751-4B34-90CC-055EF9C4DA3E}"/>
              </a:ext>
            </a:extLst>
          </p:cNvPr>
          <p:cNvSpPr>
            <a:spLocks/>
          </p:cNvSpPr>
          <p:nvPr/>
        </p:nvSpPr>
        <p:spPr bwMode="auto">
          <a:xfrm>
            <a:off x="5008008" y="4023759"/>
            <a:ext cx="37429" cy="52596"/>
          </a:xfrm>
          <a:custGeom>
            <a:avLst/>
            <a:gdLst>
              <a:gd name="T0" fmla="*/ 32 w 32"/>
              <a:gd name="T1" fmla="*/ 15 h 32"/>
              <a:gd name="T2" fmla="*/ 32 w 32"/>
              <a:gd name="T3" fmla="*/ 15 h 32"/>
              <a:gd name="T4" fmla="*/ 31 w 32"/>
              <a:gd name="T5" fmla="*/ 10 h 32"/>
              <a:gd name="T6" fmla="*/ 29 w 32"/>
              <a:gd name="T7" fmla="*/ 6 h 32"/>
              <a:gd name="T8" fmla="*/ 25 w 32"/>
              <a:gd name="T9" fmla="*/ 3 h 32"/>
              <a:gd name="T10" fmla="*/ 20 w 32"/>
              <a:gd name="T11" fmla="*/ 1 h 32"/>
              <a:gd name="T12" fmla="*/ 20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0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0 w 32"/>
              <a:gd name="T41" fmla="*/ 30 h 32"/>
              <a:gd name="T42" fmla="*/ 20 w 32"/>
              <a:gd name="T43" fmla="*/ 30 h 32"/>
              <a:gd name="T44" fmla="*/ 25 w 32"/>
              <a:gd name="T45" fmla="*/ 29 h 32"/>
              <a:gd name="T46" fmla="*/ 29 w 32"/>
              <a:gd name="T47" fmla="*/ 24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0"/>
                </a:lnTo>
                <a:lnTo>
                  <a:pt x="29" y="6"/>
                </a:lnTo>
                <a:lnTo>
                  <a:pt x="25" y="3"/>
                </a:lnTo>
                <a:lnTo>
                  <a:pt x="20" y="1"/>
                </a:lnTo>
                <a:lnTo>
                  <a:pt x="20" y="1"/>
                </a:lnTo>
                <a:lnTo>
                  <a:pt x="15" y="0"/>
                </a:lnTo>
                <a:lnTo>
                  <a:pt x="11" y="1"/>
                </a:lnTo>
                <a:lnTo>
                  <a:pt x="6" y="3"/>
                </a:lnTo>
                <a:lnTo>
                  <a:pt x="3" y="6"/>
                </a:lnTo>
                <a:lnTo>
                  <a:pt x="3" y="6"/>
                </a:lnTo>
                <a:lnTo>
                  <a:pt x="2" y="10"/>
                </a:lnTo>
                <a:lnTo>
                  <a:pt x="0" y="15"/>
                </a:lnTo>
                <a:lnTo>
                  <a:pt x="2" y="21"/>
                </a:lnTo>
                <a:lnTo>
                  <a:pt x="3" y="24"/>
                </a:lnTo>
                <a:lnTo>
                  <a:pt x="3" y="24"/>
                </a:lnTo>
                <a:lnTo>
                  <a:pt x="6" y="29"/>
                </a:lnTo>
                <a:lnTo>
                  <a:pt x="11" y="30"/>
                </a:lnTo>
                <a:lnTo>
                  <a:pt x="15" y="32"/>
                </a:lnTo>
                <a:lnTo>
                  <a:pt x="20" y="30"/>
                </a:lnTo>
                <a:lnTo>
                  <a:pt x="20" y="30"/>
                </a:lnTo>
                <a:lnTo>
                  <a:pt x="25" y="29"/>
                </a:lnTo>
                <a:lnTo>
                  <a:pt x="29" y="24"/>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1" name="Freeform 189">
            <a:extLst>
              <a:ext uri="{FF2B5EF4-FFF2-40B4-BE49-F238E27FC236}">
                <a16:creationId xmlns:a16="http://schemas.microsoft.com/office/drawing/2014/main" id="{B646A13A-9A1C-493E-A3F5-A4C083B86503}"/>
              </a:ext>
            </a:extLst>
          </p:cNvPr>
          <p:cNvSpPr>
            <a:spLocks/>
          </p:cNvSpPr>
          <p:nvPr/>
        </p:nvSpPr>
        <p:spPr bwMode="auto">
          <a:xfrm>
            <a:off x="5054793" y="4023759"/>
            <a:ext cx="35089" cy="52596"/>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19" y="1"/>
                </a:lnTo>
                <a:lnTo>
                  <a:pt x="19" y="1"/>
                </a:lnTo>
                <a:lnTo>
                  <a:pt x="15" y="0"/>
                </a:lnTo>
                <a:lnTo>
                  <a:pt x="10" y="1"/>
                </a:lnTo>
                <a:lnTo>
                  <a:pt x="6" y="3"/>
                </a:lnTo>
                <a:lnTo>
                  <a:pt x="3" y="6"/>
                </a:lnTo>
                <a:lnTo>
                  <a:pt x="3" y="6"/>
                </a:lnTo>
                <a:lnTo>
                  <a:pt x="0" y="10"/>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2" name="Freeform 190">
            <a:extLst>
              <a:ext uri="{FF2B5EF4-FFF2-40B4-BE49-F238E27FC236}">
                <a16:creationId xmlns:a16="http://schemas.microsoft.com/office/drawing/2014/main" id="{0C2BC475-98EA-4514-9856-D2FE7E8D696A}"/>
              </a:ext>
            </a:extLst>
          </p:cNvPr>
          <p:cNvSpPr>
            <a:spLocks/>
          </p:cNvSpPr>
          <p:nvPr/>
        </p:nvSpPr>
        <p:spPr bwMode="auto">
          <a:xfrm>
            <a:off x="5086374" y="4023759"/>
            <a:ext cx="35089" cy="52596"/>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19" y="1"/>
                </a:lnTo>
                <a:lnTo>
                  <a:pt x="19" y="1"/>
                </a:lnTo>
                <a:lnTo>
                  <a:pt x="15" y="0"/>
                </a:lnTo>
                <a:lnTo>
                  <a:pt x="10" y="1"/>
                </a:lnTo>
                <a:lnTo>
                  <a:pt x="6" y="3"/>
                </a:lnTo>
                <a:lnTo>
                  <a:pt x="3" y="6"/>
                </a:lnTo>
                <a:lnTo>
                  <a:pt x="3" y="6"/>
                </a:lnTo>
                <a:lnTo>
                  <a:pt x="0" y="10"/>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3" name="Freeform 191">
            <a:extLst>
              <a:ext uri="{FF2B5EF4-FFF2-40B4-BE49-F238E27FC236}">
                <a16:creationId xmlns:a16="http://schemas.microsoft.com/office/drawing/2014/main" id="{A0716C4C-7A36-4531-ABB7-5AECED45E3EA}"/>
              </a:ext>
            </a:extLst>
          </p:cNvPr>
          <p:cNvSpPr>
            <a:spLocks/>
          </p:cNvSpPr>
          <p:nvPr/>
        </p:nvSpPr>
        <p:spPr bwMode="auto">
          <a:xfrm>
            <a:off x="5135498" y="4023759"/>
            <a:ext cx="35089" cy="52596"/>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20" y="1"/>
                </a:lnTo>
                <a:lnTo>
                  <a:pt x="20" y="1"/>
                </a:lnTo>
                <a:lnTo>
                  <a:pt x="15" y="0"/>
                </a:lnTo>
                <a:lnTo>
                  <a:pt x="11" y="1"/>
                </a:lnTo>
                <a:lnTo>
                  <a:pt x="6" y="3"/>
                </a:lnTo>
                <a:lnTo>
                  <a:pt x="3" y="6"/>
                </a:lnTo>
                <a:lnTo>
                  <a:pt x="3" y="6"/>
                </a:lnTo>
                <a:lnTo>
                  <a:pt x="0" y="10"/>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4" name="Freeform 192">
            <a:extLst>
              <a:ext uri="{FF2B5EF4-FFF2-40B4-BE49-F238E27FC236}">
                <a16:creationId xmlns:a16="http://schemas.microsoft.com/office/drawing/2014/main" id="{474D076E-6B37-4A22-A2BF-30282A03C8FB}"/>
              </a:ext>
            </a:extLst>
          </p:cNvPr>
          <p:cNvSpPr>
            <a:spLocks/>
          </p:cNvSpPr>
          <p:nvPr/>
        </p:nvSpPr>
        <p:spPr bwMode="auto">
          <a:xfrm>
            <a:off x="5153043" y="4023759"/>
            <a:ext cx="37429" cy="52596"/>
          </a:xfrm>
          <a:custGeom>
            <a:avLst/>
            <a:gdLst>
              <a:gd name="T0" fmla="*/ 32 w 32"/>
              <a:gd name="T1" fmla="*/ 15 h 32"/>
              <a:gd name="T2" fmla="*/ 32 w 32"/>
              <a:gd name="T3" fmla="*/ 15 h 32"/>
              <a:gd name="T4" fmla="*/ 30 w 32"/>
              <a:gd name="T5" fmla="*/ 10 h 32"/>
              <a:gd name="T6" fmla="*/ 29 w 32"/>
              <a:gd name="T7" fmla="*/ 6 h 32"/>
              <a:gd name="T8" fmla="*/ 24 w 32"/>
              <a:gd name="T9" fmla="*/ 3 h 32"/>
              <a:gd name="T10" fmla="*/ 20 w 32"/>
              <a:gd name="T11" fmla="*/ 1 h 32"/>
              <a:gd name="T12" fmla="*/ 20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0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0 w 32"/>
              <a:gd name="T41" fmla="*/ 30 h 32"/>
              <a:gd name="T42" fmla="*/ 20 w 32"/>
              <a:gd name="T43" fmla="*/ 30 h 32"/>
              <a:gd name="T44" fmla="*/ 24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0"/>
                </a:lnTo>
                <a:lnTo>
                  <a:pt x="29" y="6"/>
                </a:lnTo>
                <a:lnTo>
                  <a:pt x="24" y="3"/>
                </a:lnTo>
                <a:lnTo>
                  <a:pt x="20" y="1"/>
                </a:lnTo>
                <a:lnTo>
                  <a:pt x="20" y="1"/>
                </a:lnTo>
                <a:lnTo>
                  <a:pt x="15" y="0"/>
                </a:lnTo>
                <a:lnTo>
                  <a:pt x="11" y="1"/>
                </a:lnTo>
                <a:lnTo>
                  <a:pt x="6" y="3"/>
                </a:lnTo>
                <a:lnTo>
                  <a:pt x="3" y="6"/>
                </a:lnTo>
                <a:lnTo>
                  <a:pt x="3" y="6"/>
                </a:lnTo>
                <a:lnTo>
                  <a:pt x="2" y="10"/>
                </a:lnTo>
                <a:lnTo>
                  <a:pt x="0" y="15"/>
                </a:lnTo>
                <a:lnTo>
                  <a:pt x="2" y="21"/>
                </a:lnTo>
                <a:lnTo>
                  <a:pt x="3" y="24"/>
                </a:lnTo>
                <a:lnTo>
                  <a:pt x="3" y="24"/>
                </a:lnTo>
                <a:lnTo>
                  <a:pt x="6" y="29"/>
                </a:lnTo>
                <a:lnTo>
                  <a:pt x="11" y="30"/>
                </a:lnTo>
                <a:lnTo>
                  <a:pt x="15" y="32"/>
                </a:lnTo>
                <a:lnTo>
                  <a:pt x="20" y="30"/>
                </a:lnTo>
                <a:lnTo>
                  <a:pt x="20" y="30"/>
                </a:lnTo>
                <a:lnTo>
                  <a:pt x="24"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5" name="Freeform 193">
            <a:extLst>
              <a:ext uri="{FF2B5EF4-FFF2-40B4-BE49-F238E27FC236}">
                <a16:creationId xmlns:a16="http://schemas.microsoft.com/office/drawing/2014/main" id="{B18301F8-8364-4A6A-B278-61B9143E3085}"/>
              </a:ext>
            </a:extLst>
          </p:cNvPr>
          <p:cNvSpPr>
            <a:spLocks/>
          </p:cNvSpPr>
          <p:nvPr/>
        </p:nvSpPr>
        <p:spPr bwMode="auto">
          <a:xfrm>
            <a:off x="5220882" y="4068136"/>
            <a:ext cx="36259" cy="52596"/>
          </a:xfrm>
          <a:custGeom>
            <a:avLst/>
            <a:gdLst>
              <a:gd name="T0" fmla="*/ 31 w 31"/>
              <a:gd name="T1" fmla="*/ 15 h 32"/>
              <a:gd name="T2" fmla="*/ 31 w 31"/>
              <a:gd name="T3" fmla="*/ 15 h 32"/>
              <a:gd name="T4" fmla="*/ 30 w 31"/>
              <a:gd name="T5" fmla="*/ 11 h 32"/>
              <a:gd name="T6" fmla="*/ 28 w 31"/>
              <a:gd name="T7" fmla="*/ 6 h 32"/>
              <a:gd name="T8" fmla="*/ 25 w 31"/>
              <a:gd name="T9" fmla="*/ 3 h 32"/>
              <a:gd name="T10" fmla="*/ 21 w 31"/>
              <a:gd name="T11" fmla="*/ 2 h 32"/>
              <a:gd name="T12" fmla="*/ 21 w 31"/>
              <a:gd name="T13" fmla="*/ 2 h 32"/>
              <a:gd name="T14" fmla="*/ 16 w 31"/>
              <a:gd name="T15" fmla="*/ 0 h 32"/>
              <a:gd name="T16" fmla="*/ 12 w 31"/>
              <a:gd name="T17" fmla="*/ 2 h 32"/>
              <a:gd name="T18" fmla="*/ 7 w 31"/>
              <a:gd name="T19" fmla="*/ 3 h 32"/>
              <a:gd name="T20" fmla="*/ 3 w 31"/>
              <a:gd name="T21" fmla="*/ 6 h 32"/>
              <a:gd name="T22" fmla="*/ 3 w 31"/>
              <a:gd name="T23" fmla="*/ 6 h 32"/>
              <a:gd name="T24" fmla="*/ 1 w 31"/>
              <a:gd name="T25" fmla="*/ 11 h 32"/>
              <a:gd name="T26" fmla="*/ 0 w 31"/>
              <a:gd name="T27" fmla="*/ 15 h 32"/>
              <a:gd name="T28" fmla="*/ 1 w 31"/>
              <a:gd name="T29" fmla="*/ 20 h 32"/>
              <a:gd name="T30" fmla="*/ 3 w 31"/>
              <a:gd name="T31" fmla="*/ 24 h 32"/>
              <a:gd name="T32" fmla="*/ 3 w 31"/>
              <a:gd name="T33" fmla="*/ 24 h 32"/>
              <a:gd name="T34" fmla="*/ 7 w 31"/>
              <a:gd name="T35" fmla="*/ 29 h 32"/>
              <a:gd name="T36" fmla="*/ 12 w 31"/>
              <a:gd name="T37" fmla="*/ 30 h 32"/>
              <a:gd name="T38" fmla="*/ 16 w 31"/>
              <a:gd name="T39" fmla="*/ 32 h 32"/>
              <a:gd name="T40" fmla="*/ 21 w 31"/>
              <a:gd name="T41" fmla="*/ 30 h 32"/>
              <a:gd name="T42" fmla="*/ 21 w 31"/>
              <a:gd name="T43" fmla="*/ 30 h 32"/>
              <a:gd name="T44" fmla="*/ 25 w 31"/>
              <a:gd name="T45" fmla="*/ 29 h 32"/>
              <a:gd name="T46" fmla="*/ 28 w 31"/>
              <a:gd name="T47" fmla="*/ 24 h 32"/>
              <a:gd name="T48" fmla="*/ 30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0" y="11"/>
                </a:lnTo>
                <a:lnTo>
                  <a:pt x="28" y="6"/>
                </a:lnTo>
                <a:lnTo>
                  <a:pt x="25" y="3"/>
                </a:lnTo>
                <a:lnTo>
                  <a:pt x="21" y="2"/>
                </a:lnTo>
                <a:lnTo>
                  <a:pt x="21" y="2"/>
                </a:lnTo>
                <a:lnTo>
                  <a:pt x="16" y="0"/>
                </a:lnTo>
                <a:lnTo>
                  <a:pt x="12" y="2"/>
                </a:lnTo>
                <a:lnTo>
                  <a:pt x="7" y="3"/>
                </a:lnTo>
                <a:lnTo>
                  <a:pt x="3" y="6"/>
                </a:lnTo>
                <a:lnTo>
                  <a:pt x="3" y="6"/>
                </a:lnTo>
                <a:lnTo>
                  <a:pt x="1" y="11"/>
                </a:lnTo>
                <a:lnTo>
                  <a:pt x="0" y="15"/>
                </a:lnTo>
                <a:lnTo>
                  <a:pt x="1" y="20"/>
                </a:lnTo>
                <a:lnTo>
                  <a:pt x="3" y="24"/>
                </a:lnTo>
                <a:lnTo>
                  <a:pt x="3" y="24"/>
                </a:lnTo>
                <a:lnTo>
                  <a:pt x="7" y="29"/>
                </a:lnTo>
                <a:lnTo>
                  <a:pt x="12" y="30"/>
                </a:lnTo>
                <a:lnTo>
                  <a:pt x="16" y="32"/>
                </a:lnTo>
                <a:lnTo>
                  <a:pt x="21" y="30"/>
                </a:lnTo>
                <a:lnTo>
                  <a:pt x="21" y="30"/>
                </a:lnTo>
                <a:lnTo>
                  <a:pt x="25" y="29"/>
                </a:lnTo>
                <a:lnTo>
                  <a:pt x="28" y="24"/>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6" name="Freeform 194">
            <a:extLst>
              <a:ext uri="{FF2B5EF4-FFF2-40B4-BE49-F238E27FC236}">
                <a16:creationId xmlns:a16="http://schemas.microsoft.com/office/drawing/2014/main" id="{F770126B-0EDD-4453-8710-92DD113242E3}"/>
              </a:ext>
            </a:extLst>
          </p:cNvPr>
          <p:cNvSpPr>
            <a:spLocks/>
          </p:cNvSpPr>
          <p:nvPr/>
        </p:nvSpPr>
        <p:spPr bwMode="auto">
          <a:xfrm>
            <a:off x="5257140" y="4068136"/>
            <a:ext cx="36259" cy="52596"/>
          </a:xfrm>
          <a:custGeom>
            <a:avLst/>
            <a:gdLst>
              <a:gd name="T0" fmla="*/ 31 w 31"/>
              <a:gd name="T1" fmla="*/ 15 h 32"/>
              <a:gd name="T2" fmla="*/ 31 w 31"/>
              <a:gd name="T3" fmla="*/ 15 h 32"/>
              <a:gd name="T4" fmla="*/ 31 w 31"/>
              <a:gd name="T5" fmla="*/ 11 h 32"/>
              <a:gd name="T6" fmla="*/ 28 w 31"/>
              <a:gd name="T7" fmla="*/ 6 h 32"/>
              <a:gd name="T8" fmla="*/ 25 w 31"/>
              <a:gd name="T9" fmla="*/ 3 h 32"/>
              <a:gd name="T10" fmla="*/ 20 w 31"/>
              <a:gd name="T11" fmla="*/ 2 h 32"/>
              <a:gd name="T12" fmla="*/ 20 w 31"/>
              <a:gd name="T13" fmla="*/ 2 h 32"/>
              <a:gd name="T14" fmla="*/ 15 w 31"/>
              <a:gd name="T15" fmla="*/ 0 h 32"/>
              <a:gd name="T16" fmla="*/ 11 w 31"/>
              <a:gd name="T17" fmla="*/ 2 h 32"/>
              <a:gd name="T18" fmla="*/ 6 w 31"/>
              <a:gd name="T19" fmla="*/ 3 h 32"/>
              <a:gd name="T20" fmla="*/ 3 w 31"/>
              <a:gd name="T21" fmla="*/ 6 h 32"/>
              <a:gd name="T22" fmla="*/ 3 w 31"/>
              <a:gd name="T23" fmla="*/ 6 h 32"/>
              <a:gd name="T24" fmla="*/ 0 w 31"/>
              <a:gd name="T25" fmla="*/ 11 h 32"/>
              <a:gd name="T26" fmla="*/ 0 w 31"/>
              <a:gd name="T27" fmla="*/ 15 h 32"/>
              <a:gd name="T28" fmla="*/ 0 w 31"/>
              <a:gd name="T29" fmla="*/ 20 h 32"/>
              <a:gd name="T30" fmla="*/ 3 w 31"/>
              <a:gd name="T31" fmla="*/ 24 h 32"/>
              <a:gd name="T32" fmla="*/ 3 w 31"/>
              <a:gd name="T33" fmla="*/ 24 h 32"/>
              <a:gd name="T34" fmla="*/ 6 w 31"/>
              <a:gd name="T35" fmla="*/ 29 h 32"/>
              <a:gd name="T36" fmla="*/ 11 w 31"/>
              <a:gd name="T37" fmla="*/ 30 h 32"/>
              <a:gd name="T38" fmla="*/ 15 w 31"/>
              <a:gd name="T39" fmla="*/ 32 h 32"/>
              <a:gd name="T40" fmla="*/ 20 w 31"/>
              <a:gd name="T41" fmla="*/ 30 h 32"/>
              <a:gd name="T42" fmla="*/ 20 w 31"/>
              <a:gd name="T43" fmla="*/ 30 h 32"/>
              <a:gd name="T44" fmla="*/ 25 w 31"/>
              <a:gd name="T45" fmla="*/ 29 h 32"/>
              <a:gd name="T46" fmla="*/ 28 w 31"/>
              <a:gd name="T47" fmla="*/ 24 h 32"/>
              <a:gd name="T48" fmla="*/ 31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1" y="11"/>
                </a:lnTo>
                <a:lnTo>
                  <a:pt x="28" y="6"/>
                </a:lnTo>
                <a:lnTo>
                  <a:pt x="25" y="3"/>
                </a:lnTo>
                <a:lnTo>
                  <a:pt x="20" y="2"/>
                </a:lnTo>
                <a:lnTo>
                  <a:pt x="20" y="2"/>
                </a:lnTo>
                <a:lnTo>
                  <a:pt x="15" y="0"/>
                </a:lnTo>
                <a:lnTo>
                  <a:pt x="11" y="2"/>
                </a:lnTo>
                <a:lnTo>
                  <a:pt x="6" y="3"/>
                </a:lnTo>
                <a:lnTo>
                  <a:pt x="3" y="6"/>
                </a:lnTo>
                <a:lnTo>
                  <a:pt x="3" y="6"/>
                </a:lnTo>
                <a:lnTo>
                  <a:pt x="0" y="11"/>
                </a:lnTo>
                <a:lnTo>
                  <a:pt x="0" y="15"/>
                </a:lnTo>
                <a:lnTo>
                  <a:pt x="0" y="20"/>
                </a:lnTo>
                <a:lnTo>
                  <a:pt x="3" y="24"/>
                </a:lnTo>
                <a:lnTo>
                  <a:pt x="3" y="24"/>
                </a:lnTo>
                <a:lnTo>
                  <a:pt x="6" y="29"/>
                </a:lnTo>
                <a:lnTo>
                  <a:pt x="11" y="30"/>
                </a:lnTo>
                <a:lnTo>
                  <a:pt x="15" y="32"/>
                </a:lnTo>
                <a:lnTo>
                  <a:pt x="20" y="30"/>
                </a:lnTo>
                <a:lnTo>
                  <a:pt x="20" y="30"/>
                </a:lnTo>
                <a:lnTo>
                  <a:pt x="25" y="29"/>
                </a:lnTo>
                <a:lnTo>
                  <a:pt x="28" y="24"/>
                </a:lnTo>
                <a:lnTo>
                  <a:pt x="31"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7" name="Freeform 195">
            <a:extLst>
              <a:ext uri="{FF2B5EF4-FFF2-40B4-BE49-F238E27FC236}">
                <a16:creationId xmlns:a16="http://schemas.microsoft.com/office/drawing/2014/main" id="{E5B77832-0309-4EED-86E6-408517611A35}"/>
              </a:ext>
            </a:extLst>
          </p:cNvPr>
          <p:cNvSpPr>
            <a:spLocks/>
          </p:cNvSpPr>
          <p:nvPr/>
        </p:nvSpPr>
        <p:spPr bwMode="auto">
          <a:xfrm>
            <a:off x="5321470" y="4068136"/>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0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0"/>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8" name="Freeform 196">
            <a:extLst>
              <a:ext uri="{FF2B5EF4-FFF2-40B4-BE49-F238E27FC236}">
                <a16:creationId xmlns:a16="http://schemas.microsoft.com/office/drawing/2014/main" id="{455C145E-FDF1-4F2F-819A-D3F66D5E1190}"/>
              </a:ext>
            </a:extLst>
          </p:cNvPr>
          <p:cNvSpPr>
            <a:spLocks/>
          </p:cNvSpPr>
          <p:nvPr/>
        </p:nvSpPr>
        <p:spPr bwMode="auto">
          <a:xfrm>
            <a:off x="5466505" y="4068136"/>
            <a:ext cx="35089" cy="52596"/>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0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0"/>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59" name="Freeform 197">
            <a:extLst>
              <a:ext uri="{FF2B5EF4-FFF2-40B4-BE49-F238E27FC236}">
                <a16:creationId xmlns:a16="http://schemas.microsoft.com/office/drawing/2014/main" id="{283A2178-9C0E-4D92-BD96-E9EE509133EA}"/>
              </a:ext>
            </a:extLst>
          </p:cNvPr>
          <p:cNvSpPr>
            <a:spLocks/>
          </p:cNvSpPr>
          <p:nvPr/>
        </p:nvSpPr>
        <p:spPr bwMode="auto">
          <a:xfrm>
            <a:off x="5519139" y="4068136"/>
            <a:ext cx="37429" cy="52596"/>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2 h 32"/>
              <a:gd name="T12" fmla="*/ 21 w 32"/>
              <a:gd name="T13" fmla="*/ 2 h 32"/>
              <a:gd name="T14" fmla="*/ 17 w 32"/>
              <a:gd name="T15" fmla="*/ 0 h 32"/>
              <a:gd name="T16" fmla="*/ 12 w 32"/>
              <a:gd name="T17" fmla="*/ 2 h 32"/>
              <a:gd name="T18" fmla="*/ 8 w 32"/>
              <a:gd name="T19" fmla="*/ 3 h 32"/>
              <a:gd name="T20" fmla="*/ 3 w 32"/>
              <a:gd name="T21" fmla="*/ 6 h 32"/>
              <a:gd name="T22" fmla="*/ 3 w 32"/>
              <a:gd name="T23" fmla="*/ 6 h 32"/>
              <a:gd name="T24" fmla="*/ 1 w 32"/>
              <a:gd name="T25" fmla="*/ 11 h 32"/>
              <a:gd name="T26" fmla="*/ 0 w 32"/>
              <a:gd name="T27" fmla="*/ 15 h 32"/>
              <a:gd name="T28" fmla="*/ 1 w 32"/>
              <a:gd name="T29" fmla="*/ 20 h 32"/>
              <a:gd name="T30" fmla="*/ 3 w 32"/>
              <a:gd name="T31" fmla="*/ 24 h 32"/>
              <a:gd name="T32" fmla="*/ 3 w 32"/>
              <a:gd name="T33" fmla="*/ 24 h 32"/>
              <a:gd name="T34" fmla="*/ 8 w 32"/>
              <a:gd name="T35" fmla="*/ 29 h 32"/>
              <a:gd name="T36" fmla="*/ 12 w 32"/>
              <a:gd name="T37" fmla="*/ 30 h 32"/>
              <a:gd name="T38" fmla="*/ 17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2"/>
                </a:lnTo>
                <a:lnTo>
                  <a:pt x="21" y="2"/>
                </a:lnTo>
                <a:lnTo>
                  <a:pt x="17" y="0"/>
                </a:lnTo>
                <a:lnTo>
                  <a:pt x="12" y="2"/>
                </a:lnTo>
                <a:lnTo>
                  <a:pt x="8" y="3"/>
                </a:lnTo>
                <a:lnTo>
                  <a:pt x="3" y="6"/>
                </a:lnTo>
                <a:lnTo>
                  <a:pt x="3" y="6"/>
                </a:lnTo>
                <a:lnTo>
                  <a:pt x="1" y="11"/>
                </a:lnTo>
                <a:lnTo>
                  <a:pt x="0" y="15"/>
                </a:lnTo>
                <a:lnTo>
                  <a:pt x="1" y="20"/>
                </a:lnTo>
                <a:lnTo>
                  <a:pt x="3" y="24"/>
                </a:lnTo>
                <a:lnTo>
                  <a:pt x="3" y="24"/>
                </a:lnTo>
                <a:lnTo>
                  <a:pt x="8" y="29"/>
                </a:lnTo>
                <a:lnTo>
                  <a:pt x="12" y="30"/>
                </a:lnTo>
                <a:lnTo>
                  <a:pt x="17"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60" name="Freeform 198">
            <a:extLst>
              <a:ext uri="{FF2B5EF4-FFF2-40B4-BE49-F238E27FC236}">
                <a16:creationId xmlns:a16="http://schemas.microsoft.com/office/drawing/2014/main" id="{CD7629B0-A6D7-4322-9858-2C72E20FBBBF}"/>
              </a:ext>
            </a:extLst>
          </p:cNvPr>
          <p:cNvSpPr>
            <a:spLocks/>
          </p:cNvSpPr>
          <p:nvPr/>
        </p:nvSpPr>
        <p:spPr bwMode="auto">
          <a:xfrm>
            <a:off x="5550719" y="4068136"/>
            <a:ext cx="37429" cy="52596"/>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2 h 32"/>
              <a:gd name="T12" fmla="*/ 21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0 h 32"/>
              <a:gd name="T30" fmla="*/ 3 w 32"/>
              <a:gd name="T31" fmla="*/ 24 h 32"/>
              <a:gd name="T32" fmla="*/ 3 w 32"/>
              <a:gd name="T33" fmla="*/ 24 h 32"/>
              <a:gd name="T34" fmla="*/ 8 w 32"/>
              <a:gd name="T35" fmla="*/ 29 h 32"/>
              <a:gd name="T36" fmla="*/ 11 w 32"/>
              <a:gd name="T37" fmla="*/ 30 h 32"/>
              <a:gd name="T38" fmla="*/ 17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2"/>
                </a:lnTo>
                <a:lnTo>
                  <a:pt x="21" y="2"/>
                </a:lnTo>
                <a:lnTo>
                  <a:pt x="17" y="0"/>
                </a:lnTo>
                <a:lnTo>
                  <a:pt x="11" y="2"/>
                </a:lnTo>
                <a:lnTo>
                  <a:pt x="8" y="3"/>
                </a:lnTo>
                <a:lnTo>
                  <a:pt x="3" y="6"/>
                </a:lnTo>
                <a:lnTo>
                  <a:pt x="3" y="6"/>
                </a:lnTo>
                <a:lnTo>
                  <a:pt x="2" y="11"/>
                </a:lnTo>
                <a:lnTo>
                  <a:pt x="0" y="15"/>
                </a:lnTo>
                <a:lnTo>
                  <a:pt x="2" y="20"/>
                </a:lnTo>
                <a:lnTo>
                  <a:pt x="3" y="24"/>
                </a:lnTo>
                <a:lnTo>
                  <a:pt x="3" y="24"/>
                </a:lnTo>
                <a:lnTo>
                  <a:pt x="8" y="29"/>
                </a:lnTo>
                <a:lnTo>
                  <a:pt x="11" y="30"/>
                </a:lnTo>
                <a:lnTo>
                  <a:pt x="17"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61" name="Rectangle 199">
            <a:extLst>
              <a:ext uri="{FF2B5EF4-FFF2-40B4-BE49-F238E27FC236}">
                <a16:creationId xmlns:a16="http://schemas.microsoft.com/office/drawing/2014/main" id="{95F399EC-0B63-47CC-994E-25924AA4AF56}"/>
              </a:ext>
            </a:extLst>
          </p:cNvPr>
          <p:cNvSpPr>
            <a:spLocks noChangeArrowheads="1"/>
          </p:cNvSpPr>
          <p:nvPr/>
        </p:nvSpPr>
        <p:spPr bwMode="auto">
          <a:xfrm>
            <a:off x="1665192" y="443794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0</a:t>
            </a:r>
          </a:p>
        </p:txBody>
      </p:sp>
      <p:sp>
        <p:nvSpPr>
          <p:cNvPr id="2062" name="Line 200">
            <a:extLst>
              <a:ext uri="{FF2B5EF4-FFF2-40B4-BE49-F238E27FC236}">
                <a16:creationId xmlns:a16="http://schemas.microsoft.com/office/drawing/2014/main" id="{F1717597-7632-40A7-998A-A398E1064A78}"/>
              </a:ext>
            </a:extLst>
          </p:cNvPr>
          <p:cNvSpPr>
            <a:spLocks noChangeShapeType="1"/>
          </p:cNvSpPr>
          <p:nvPr/>
        </p:nvSpPr>
        <p:spPr bwMode="auto">
          <a:xfrm>
            <a:off x="2041813" y="4375489"/>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63" name="Rectangle 201">
            <a:extLst>
              <a:ext uri="{FF2B5EF4-FFF2-40B4-BE49-F238E27FC236}">
                <a16:creationId xmlns:a16="http://schemas.microsoft.com/office/drawing/2014/main" id="{2B3666EE-2CCE-47C3-81D9-D0DA99BB2965}"/>
              </a:ext>
            </a:extLst>
          </p:cNvPr>
          <p:cNvSpPr>
            <a:spLocks noChangeArrowheads="1"/>
          </p:cNvSpPr>
          <p:nvPr/>
        </p:nvSpPr>
        <p:spPr bwMode="auto">
          <a:xfrm>
            <a:off x="2011402" y="443794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a:t>
            </a:r>
          </a:p>
        </p:txBody>
      </p:sp>
      <p:sp>
        <p:nvSpPr>
          <p:cNvPr id="2064" name="Line 202">
            <a:extLst>
              <a:ext uri="{FF2B5EF4-FFF2-40B4-BE49-F238E27FC236}">
                <a16:creationId xmlns:a16="http://schemas.microsoft.com/office/drawing/2014/main" id="{7E62A67F-4C7F-46AB-A255-74529CF4BDC8}"/>
              </a:ext>
            </a:extLst>
          </p:cNvPr>
          <p:cNvSpPr>
            <a:spLocks noChangeShapeType="1"/>
          </p:cNvSpPr>
          <p:nvPr/>
        </p:nvSpPr>
        <p:spPr bwMode="auto">
          <a:xfrm>
            <a:off x="2388025" y="4375489"/>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65" name="Rectangle 203">
            <a:extLst>
              <a:ext uri="{FF2B5EF4-FFF2-40B4-BE49-F238E27FC236}">
                <a16:creationId xmlns:a16="http://schemas.microsoft.com/office/drawing/2014/main" id="{39C09F3B-8765-419F-AE56-3E63F1649C87}"/>
              </a:ext>
            </a:extLst>
          </p:cNvPr>
          <p:cNvSpPr>
            <a:spLocks noChangeArrowheads="1"/>
          </p:cNvSpPr>
          <p:nvPr/>
        </p:nvSpPr>
        <p:spPr bwMode="auto">
          <a:xfrm>
            <a:off x="2357614" y="443794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6</a:t>
            </a:r>
          </a:p>
        </p:txBody>
      </p:sp>
      <p:sp>
        <p:nvSpPr>
          <p:cNvPr id="2066" name="Line 204">
            <a:extLst>
              <a:ext uri="{FF2B5EF4-FFF2-40B4-BE49-F238E27FC236}">
                <a16:creationId xmlns:a16="http://schemas.microsoft.com/office/drawing/2014/main" id="{AD99EE31-889D-4B6E-AE12-92CA6DF411D6}"/>
              </a:ext>
            </a:extLst>
          </p:cNvPr>
          <p:cNvSpPr>
            <a:spLocks noChangeShapeType="1"/>
          </p:cNvSpPr>
          <p:nvPr/>
        </p:nvSpPr>
        <p:spPr bwMode="auto">
          <a:xfrm>
            <a:off x="2735406" y="4375489"/>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71" name="Rectangle 206">
            <a:extLst>
              <a:ext uri="{FF2B5EF4-FFF2-40B4-BE49-F238E27FC236}">
                <a16:creationId xmlns:a16="http://schemas.microsoft.com/office/drawing/2014/main" id="{7D179799-A3F1-4D69-8A10-BACAA3F1B7DA}"/>
              </a:ext>
            </a:extLst>
          </p:cNvPr>
          <p:cNvSpPr>
            <a:spLocks noChangeArrowheads="1"/>
          </p:cNvSpPr>
          <p:nvPr/>
        </p:nvSpPr>
        <p:spPr bwMode="auto">
          <a:xfrm>
            <a:off x="2703827" y="4437945"/>
            <a:ext cx="85383"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9</a:t>
            </a:r>
          </a:p>
        </p:txBody>
      </p:sp>
      <p:sp>
        <p:nvSpPr>
          <p:cNvPr id="1672" name="Line 207">
            <a:extLst>
              <a:ext uri="{FF2B5EF4-FFF2-40B4-BE49-F238E27FC236}">
                <a16:creationId xmlns:a16="http://schemas.microsoft.com/office/drawing/2014/main" id="{0B912594-1604-4779-B11B-3F49F0E646AD}"/>
              </a:ext>
            </a:extLst>
          </p:cNvPr>
          <p:cNvSpPr>
            <a:spLocks noChangeShapeType="1"/>
          </p:cNvSpPr>
          <p:nvPr/>
        </p:nvSpPr>
        <p:spPr bwMode="auto">
          <a:xfrm>
            <a:off x="3082788"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73" name="Rectangle 208">
            <a:extLst>
              <a:ext uri="{FF2B5EF4-FFF2-40B4-BE49-F238E27FC236}">
                <a16:creationId xmlns:a16="http://schemas.microsoft.com/office/drawing/2014/main" id="{0B0A0F0A-F85B-419B-BCDF-2CCD9AD06435}"/>
              </a:ext>
            </a:extLst>
          </p:cNvPr>
          <p:cNvSpPr>
            <a:spLocks noChangeArrowheads="1"/>
          </p:cNvSpPr>
          <p:nvPr/>
        </p:nvSpPr>
        <p:spPr bwMode="auto">
          <a:xfrm>
            <a:off x="3021967"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12</a:t>
            </a:r>
          </a:p>
        </p:txBody>
      </p:sp>
      <p:sp>
        <p:nvSpPr>
          <p:cNvPr id="1674" name="Line 209">
            <a:extLst>
              <a:ext uri="{FF2B5EF4-FFF2-40B4-BE49-F238E27FC236}">
                <a16:creationId xmlns:a16="http://schemas.microsoft.com/office/drawing/2014/main" id="{F9B64F71-7234-4ED4-B906-844B6907334C}"/>
              </a:ext>
            </a:extLst>
          </p:cNvPr>
          <p:cNvSpPr>
            <a:spLocks noChangeShapeType="1"/>
          </p:cNvSpPr>
          <p:nvPr/>
        </p:nvSpPr>
        <p:spPr bwMode="auto">
          <a:xfrm>
            <a:off x="3429000"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75" name="Rectangle 210">
            <a:extLst>
              <a:ext uri="{FF2B5EF4-FFF2-40B4-BE49-F238E27FC236}">
                <a16:creationId xmlns:a16="http://schemas.microsoft.com/office/drawing/2014/main" id="{88446C25-C2CF-4F41-997D-57AD23F44F13}"/>
              </a:ext>
            </a:extLst>
          </p:cNvPr>
          <p:cNvSpPr>
            <a:spLocks noChangeArrowheads="1"/>
          </p:cNvSpPr>
          <p:nvPr/>
        </p:nvSpPr>
        <p:spPr bwMode="auto">
          <a:xfrm>
            <a:off x="3368179"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15</a:t>
            </a:r>
          </a:p>
        </p:txBody>
      </p:sp>
      <p:sp>
        <p:nvSpPr>
          <p:cNvPr id="1676" name="Line 211">
            <a:extLst>
              <a:ext uri="{FF2B5EF4-FFF2-40B4-BE49-F238E27FC236}">
                <a16:creationId xmlns:a16="http://schemas.microsoft.com/office/drawing/2014/main" id="{D7CC6E5C-C8EA-4300-AFE3-45219120F4B9}"/>
              </a:ext>
            </a:extLst>
          </p:cNvPr>
          <p:cNvSpPr>
            <a:spLocks noChangeShapeType="1"/>
          </p:cNvSpPr>
          <p:nvPr/>
        </p:nvSpPr>
        <p:spPr bwMode="auto">
          <a:xfrm>
            <a:off x="3775212"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77" name="Rectangle 212">
            <a:extLst>
              <a:ext uri="{FF2B5EF4-FFF2-40B4-BE49-F238E27FC236}">
                <a16:creationId xmlns:a16="http://schemas.microsoft.com/office/drawing/2014/main" id="{2A557A0C-370C-4AF2-B8A5-6BC00B6CB438}"/>
              </a:ext>
            </a:extLst>
          </p:cNvPr>
          <p:cNvSpPr>
            <a:spLocks noChangeArrowheads="1"/>
          </p:cNvSpPr>
          <p:nvPr/>
        </p:nvSpPr>
        <p:spPr bwMode="auto">
          <a:xfrm>
            <a:off x="3714391"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18</a:t>
            </a:r>
          </a:p>
        </p:txBody>
      </p:sp>
      <p:sp>
        <p:nvSpPr>
          <p:cNvPr id="1678" name="Line 213">
            <a:extLst>
              <a:ext uri="{FF2B5EF4-FFF2-40B4-BE49-F238E27FC236}">
                <a16:creationId xmlns:a16="http://schemas.microsoft.com/office/drawing/2014/main" id="{7E1186DB-ED55-4824-9E99-CBA80F34ED38}"/>
              </a:ext>
            </a:extLst>
          </p:cNvPr>
          <p:cNvSpPr>
            <a:spLocks noChangeShapeType="1"/>
          </p:cNvSpPr>
          <p:nvPr/>
        </p:nvSpPr>
        <p:spPr bwMode="auto">
          <a:xfrm>
            <a:off x="4122594"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79" name="Rectangle 214">
            <a:extLst>
              <a:ext uri="{FF2B5EF4-FFF2-40B4-BE49-F238E27FC236}">
                <a16:creationId xmlns:a16="http://schemas.microsoft.com/office/drawing/2014/main" id="{B92B64A2-4C5E-4D20-A050-9A9966D501CD}"/>
              </a:ext>
            </a:extLst>
          </p:cNvPr>
          <p:cNvSpPr>
            <a:spLocks noChangeArrowheads="1"/>
          </p:cNvSpPr>
          <p:nvPr/>
        </p:nvSpPr>
        <p:spPr bwMode="auto">
          <a:xfrm>
            <a:off x="4062943"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21</a:t>
            </a:r>
          </a:p>
        </p:txBody>
      </p:sp>
      <p:sp>
        <p:nvSpPr>
          <p:cNvPr id="1680" name="Line 215">
            <a:extLst>
              <a:ext uri="{FF2B5EF4-FFF2-40B4-BE49-F238E27FC236}">
                <a16:creationId xmlns:a16="http://schemas.microsoft.com/office/drawing/2014/main" id="{BB74657D-7EB2-4477-8912-0CB0ACC36767}"/>
              </a:ext>
            </a:extLst>
          </p:cNvPr>
          <p:cNvSpPr>
            <a:spLocks noChangeShapeType="1"/>
          </p:cNvSpPr>
          <p:nvPr/>
        </p:nvSpPr>
        <p:spPr bwMode="auto">
          <a:xfrm>
            <a:off x="4469976"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81" name="Rectangle 216">
            <a:extLst>
              <a:ext uri="{FF2B5EF4-FFF2-40B4-BE49-F238E27FC236}">
                <a16:creationId xmlns:a16="http://schemas.microsoft.com/office/drawing/2014/main" id="{D8AC6149-7B75-4CD2-A8E0-98C5A7506336}"/>
              </a:ext>
            </a:extLst>
          </p:cNvPr>
          <p:cNvSpPr>
            <a:spLocks noChangeArrowheads="1"/>
          </p:cNvSpPr>
          <p:nvPr/>
        </p:nvSpPr>
        <p:spPr bwMode="auto">
          <a:xfrm>
            <a:off x="4409155"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24</a:t>
            </a:r>
          </a:p>
        </p:txBody>
      </p:sp>
      <p:sp>
        <p:nvSpPr>
          <p:cNvPr id="1682" name="Line 217">
            <a:extLst>
              <a:ext uri="{FF2B5EF4-FFF2-40B4-BE49-F238E27FC236}">
                <a16:creationId xmlns:a16="http://schemas.microsoft.com/office/drawing/2014/main" id="{8927E006-9B38-49A2-AE15-BE4F02D403A2}"/>
              </a:ext>
            </a:extLst>
          </p:cNvPr>
          <p:cNvSpPr>
            <a:spLocks noChangeShapeType="1"/>
          </p:cNvSpPr>
          <p:nvPr/>
        </p:nvSpPr>
        <p:spPr bwMode="auto">
          <a:xfrm>
            <a:off x="4816188"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83" name="Rectangle 218">
            <a:extLst>
              <a:ext uri="{FF2B5EF4-FFF2-40B4-BE49-F238E27FC236}">
                <a16:creationId xmlns:a16="http://schemas.microsoft.com/office/drawing/2014/main" id="{6A35DD94-0E0D-4DDA-9C5A-D6E627CBAAE0}"/>
              </a:ext>
            </a:extLst>
          </p:cNvPr>
          <p:cNvSpPr>
            <a:spLocks noChangeArrowheads="1"/>
          </p:cNvSpPr>
          <p:nvPr/>
        </p:nvSpPr>
        <p:spPr bwMode="auto">
          <a:xfrm>
            <a:off x="4755367"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27</a:t>
            </a:r>
          </a:p>
        </p:txBody>
      </p:sp>
      <p:sp>
        <p:nvSpPr>
          <p:cNvPr id="1684" name="Line 219">
            <a:extLst>
              <a:ext uri="{FF2B5EF4-FFF2-40B4-BE49-F238E27FC236}">
                <a16:creationId xmlns:a16="http://schemas.microsoft.com/office/drawing/2014/main" id="{23AB47F7-D4A5-4135-A06D-B7C6529782B0}"/>
              </a:ext>
            </a:extLst>
          </p:cNvPr>
          <p:cNvSpPr>
            <a:spLocks noChangeShapeType="1"/>
          </p:cNvSpPr>
          <p:nvPr/>
        </p:nvSpPr>
        <p:spPr bwMode="auto">
          <a:xfrm>
            <a:off x="5162400"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85" name="Rectangle 220">
            <a:extLst>
              <a:ext uri="{FF2B5EF4-FFF2-40B4-BE49-F238E27FC236}">
                <a16:creationId xmlns:a16="http://schemas.microsoft.com/office/drawing/2014/main" id="{56DCFB59-2C99-4758-BB17-7848A5AD455D}"/>
              </a:ext>
            </a:extLst>
          </p:cNvPr>
          <p:cNvSpPr>
            <a:spLocks noChangeArrowheads="1"/>
          </p:cNvSpPr>
          <p:nvPr/>
        </p:nvSpPr>
        <p:spPr bwMode="auto">
          <a:xfrm>
            <a:off x="5101579"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30</a:t>
            </a:r>
          </a:p>
        </p:txBody>
      </p:sp>
      <p:sp>
        <p:nvSpPr>
          <p:cNvPr id="1686" name="Line 221">
            <a:extLst>
              <a:ext uri="{FF2B5EF4-FFF2-40B4-BE49-F238E27FC236}">
                <a16:creationId xmlns:a16="http://schemas.microsoft.com/office/drawing/2014/main" id="{08B07F02-7F14-4739-ACC2-A7FB10E60E67}"/>
              </a:ext>
            </a:extLst>
          </p:cNvPr>
          <p:cNvSpPr>
            <a:spLocks noChangeShapeType="1"/>
          </p:cNvSpPr>
          <p:nvPr/>
        </p:nvSpPr>
        <p:spPr bwMode="auto">
          <a:xfrm>
            <a:off x="5509781"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87" name="Rectangle 222">
            <a:extLst>
              <a:ext uri="{FF2B5EF4-FFF2-40B4-BE49-F238E27FC236}">
                <a16:creationId xmlns:a16="http://schemas.microsoft.com/office/drawing/2014/main" id="{A19F82D0-5BDC-4470-984F-7CA8EACA6724}"/>
              </a:ext>
            </a:extLst>
          </p:cNvPr>
          <p:cNvSpPr>
            <a:spLocks noChangeArrowheads="1"/>
          </p:cNvSpPr>
          <p:nvPr/>
        </p:nvSpPr>
        <p:spPr bwMode="auto">
          <a:xfrm>
            <a:off x="5450130"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33</a:t>
            </a:r>
          </a:p>
        </p:txBody>
      </p:sp>
      <p:sp>
        <p:nvSpPr>
          <p:cNvPr id="1688" name="Line 223">
            <a:extLst>
              <a:ext uri="{FF2B5EF4-FFF2-40B4-BE49-F238E27FC236}">
                <a16:creationId xmlns:a16="http://schemas.microsoft.com/office/drawing/2014/main" id="{27A765EB-B8C3-4F2B-9494-A20DDAFDDF16}"/>
              </a:ext>
            </a:extLst>
          </p:cNvPr>
          <p:cNvSpPr>
            <a:spLocks noChangeShapeType="1"/>
          </p:cNvSpPr>
          <p:nvPr/>
        </p:nvSpPr>
        <p:spPr bwMode="auto">
          <a:xfrm>
            <a:off x="5857163"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89" name="Rectangle 224">
            <a:extLst>
              <a:ext uri="{FF2B5EF4-FFF2-40B4-BE49-F238E27FC236}">
                <a16:creationId xmlns:a16="http://schemas.microsoft.com/office/drawing/2014/main" id="{1D8D2A34-9101-4649-8D46-0C94D0E64C94}"/>
              </a:ext>
            </a:extLst>
          </p:cNvPr>
          <p:cNvSpPr>
            <a:spLocks noChangeArrowheads="1"/>
          </p:cNvSpPr>
          <p:nvPr/>
        </p:nvSpPr>
        <p:spPr bwMode="auto">
          <a:xfrm>
            <a:off x="5796342"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36</a:t>
            </a:r>
          </a:p>
        </p:txBody>
      </p:sp>
      <p:sp>
        <p:nvSpPr>
          <p:cNvPr id="1690" name="Line 225">
            <a:extLst>
              <a:ext uri="{FF2B5EF4-FFF2-40B4-BE49-F238E27FC236}">
                <a16:creationId xmlns:a16="http://schemas.microsoft.com/office/drawing/2014/main" id="{3BA5763D-60E2-4A38-A82D-B59D5A2BE65B}"/>
              </a:ext>
            </a:extLst>
          </p:cNvPr>
          <p:cNvSpPr>
            <a:spLocks noChangeShapeType="1"/>
          </p:cNvSpPr>
          <p:nvPr/>
        </p:nvSpPr>
        <p:spPr bwMode="auto">
          <a:xfrm>
            <a:off x="6203375"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1" name="Rectangle 226">
            <a:extLst>
              <a:ext uri="{FF2B5EF4-FFF2-40B4-BE49-F238E27FC236}">
                <a16:creationId xmlns:a16="http://schemas.microsoft.com/office/drawing/2014/main" id="{69874A46-7E9A-4A41-B053-A89A6CF05E86}"/>
              </a:ext>
            </a:extLst>
          </p:cNvPr>
          <p:cNvSpPr>
            <a:spLocks noChangeArrowheads="1"/>
          </p:cNvSpPr>
          <p:nvPr/>
        </p:nvSpPr>
        <p:spPr bwMode="auto">
          <a:xfrm>
            <a:off x="6142554" y="4437945"/>
            <a:ext cx="169597" cy="18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39</a:t>
            </a:r>
          </a:p>
        </p:txBody>
      </p:sp>
      <p:sp>
        <p:nvSpPr>
          <p:cNvPr id="1692" name="Line 227">
            <a:extLst>
              <a:ext uri="{FF2B5EF4-FFF2-40B4-BE49-F238E27FC236}">
                <a16:creationId xmlns:a16="http://schemas.microsoft.com/office/drawing/2014/main" id="{76103450-17B9-48AF-AAF6-04422D167892}"/>
              </a:ext>
            </a:extLst>
          </p:cNvPr>
          <p:cNvSpPr>
            <a:spLocks noChangeShapeType="1"/>
          </p:cNvSpPr>
          <p:nvPr/>
        </p:nvSpPr>
        <p:spPr bwMode="auto">
          <a:xfrm flipH="1">
            <a:off x="1651155" y="3939934"/>
            <a:ext cx="4444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3" name="Line 228">
            <a:extLst>
              <a:ext uri="{FF2B5EF4-FFF2-40B4-BE49-F238E27FC236}">
                <a16:creationId xmlns:a16="http://schemas.microsoft.com/office/drawing/2014/main" id="{9BCBE955-FDDD-4341-AA56-7BE1EE383E52}"/>
              </a:ext>
            </a:extLst>
          </p:cNvPr>
          <p:cNvSpPr>
            <a:spLocks noChangeShapeType="1"/>
          </p:cNvSpPr>
          <p:nvPr/>
        </p:nvSpPr>
        <p:spPr bwMode="auto">
          <a:xfrm flipH="1">
            <a:off x="1651155" y="3504380"/>
            <a:ext cx="4444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4" name="Line 229">
            <a:extLst>
              <a:ext uri="{FF2B5EF4-FFF2-40B4-BE49-F238E27FC236}">
                <a16:creationId xmlns:a16="http://schemas.microsoft.com/office/drawing/2014/main" id="{9ECEC336-6A14-48C9-A35F-070E780F5458}"/>
              </a:ext>
            </a:extLst>
          </p:cNvPr>
          <p:cNvSpPr>
            <a:spLocks noChangeShapeType="1"/>
          </p:cNvSpPr>
          <p:nvPr/>
        </p:nvSpPr>
        <p:spPr bwMode="auto">
          <a:xfrm flipH="1">
            <a:off x="1651155" y="3070469"/>
            <a:ext cx="4444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5" name="Line 230">
            <a:extLst>
              <a:ext uri="{FF2B5EF4-FFF2-40B4-BE49-F238E27FC236}">
                <a16:creationId xmlns:a16="http://schemas.microsoft.com/office/drawing/2014/main" id="{1A7B274C-8AA1-4536-9CF1-CFBB1F6DFBED}"/>
              </a:ext>
            </a:extLst>
          </p:cNvPr>
          <p:cNvSpPr>
            <a:spLocks noChangeShapeType="1"/>
          </p:cNvSpPr>
          <p:nvPr/>
        </p:nvSpPr>
        <p:spPr bwMode="auto">
          <a:xfrm flipH="1">
            <a:off x="1651155" y="2633272"/>
            <a:ext cx="4444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6" name="Line 231">
            <a:extLst>
              <a:ext uri="{FF2B5EF4-FFF2-40B4-BE49-F238E27FC236}">
                <a16:creationId xmlns:a16="http://schemas.microsoft.com/office/drawing/2014/main" id="{270594E7-480A-4683-9B21-7EC07BEEDEC1}"/>
              </a:ext>
            </a:extLst>
          </p:cNvPr>
          <p:cNvSpPr>
            <a:spLocks noChangeShapeType="1"/>
          </p:cNvSpPr>
          <p:nvPr/>
        </p:nvSpPr>
        <p:spPr bwMode="auto">
          <a:xfrm flipH="1">
            <a:off x="1651155" y="2199361"/>
            <a:ext cx="4444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7" name="Freeform 232">
            <a:extLst>
              <a:ext uri="{FF2B5EF4-FFF2-40B4-BE49-F238E27FC236}">
                <a16:creationId xmlns:a16="http://schemas.microsoft.com/office/drawing/2014/main" id="{8F4250C0-8064-4308-A20A-4731C92A716E}"/>
              </a:ext>
            </a:extLst>
          </p:cNvPr>
          <p:cNvSpPr>
            <a:spLocks/>
          </p:cNvSpPr>
          <p:nvPr/>
        </p:nvSpPr>
        <p:spPr bwMode="auto">
          <a:xfrm>
            <a:off x="1695601" y="2199361"/>
            <a:ext cx="3872662" cy="1896715"/>
          </a:xfrm>
          <a:custGeom>
            <a:avLst/>
            <a:gdLst>
              <a:gd name="T0" fmla="*/ 62 w 3311"/>
              <a:gd name="T1" fmla="*/ 11 h 1154"/>
              <a:gd name="T2" fmla="*/ 90 w 3311"/>
              <a:gd name="T3" fmla="*/ 23 h 1154"/>
              <a:gd name="T4" fmla="*/ 119 w 3311"/>
              <a:gd name="T5" fmla="*/ 45 h 1154"/>
              <a:gd name="T6" fmla="*/ 152 w 3311"/>
              <a:gd name="T7" fmla="*/ 62 h 1154"/>
              <a:gd name="T8" fmla="*/ 191 w 3311"/>
              <a:gd name="T9" fmla="*/ 81 h 1154"/>
              <a:gd name="T10" fmla="*/ 220 w 3311"/>
              <a:gd name="T11" fmla="*/ 98 h 1154"/>
              <a:gd name="T12" fmla="*/ 246 w 3311"/>
              <a:gd name="T13" fmla="*/ 115 h 1154"/>
              <a:gd name="T14" fmla="*/ 282 w 3311"/>
              <a:gd name="T15" fmla="*/ 134 h 1154"/>
              <a:gd name="T16" fmla="*/ 317 w 3311"/>
              <a:gd name="T17" fmla="*/ 157 h 1154"/>
              <a:gd name="T18" fmla="*/ 347 w 3311"/>
              <a:gd name="T19" fmla="*/ 174 h 1154"/>
              <a:gd name="T20" fmla="*/ 364 w 3311"/>
              <a:gd name="T21" fmla="*/ 190 h 1154"/>
              <a:gd name="T22" fmla="*/ 398 w 3311"/>
              <a:gd name="T23" fmla="*/ 204 h 1154"/>
              <a:gd name="T24" fmla="*/ 421 w 3311"/>
              <a:gd name="T25" fmla="*/ 232 h 1154"/>
              <a:gd name="T26" fmla="*/ 466 w 3311"/>
              <a:gd name="T27" fmla="*/ 243 h 1154"/>
              <a:gd name="T28" fmla="*/ 480 w 3311"/>
              <a:gd name="T29" fmla="*/ 264 h 1154"/>
              <a:gd name="T30" fmla="*/ 500 w 3311"/>
              <a:gd name="T31" fmla="*/ 278 h 1154"/>
              <a:gd name="T32" fmla="*/ 522 w 3311"/>
              <a:gd name="T33" fmla="*/ 300 h 1154"/>
              <a:gd name="T34" fmla="*/ 548 w 3311"/>
              <a:gd name="T35" fmla="*/ 311 h 1154"/>
              <a:gd name="T36" fmla="*/ 581 w 3311"/>
              <a:gd name="T37" fmla="*/ 328 h 1154"/>
              <a:gd name="T38" fmla="*/ 610 w 3311"/>
              <a:gd name="T39" fmla="*/ 343 h 1154"/>
              <a:gd name="T40" fmla="*/ 627 w 3311"/>
              <a:gd name="T41" fmla="*/ 365 h 1154"/>
              <a:gd name="T42" fmla="*/ 642 w 3311"/>
              <a:gd name="T43" fmla="*/ 376 h 1154"/>
              <a:gd name="T44" fmla="*/ 672 w 3311"/>
              <a:gd name="T45" fmla="*/ 399 h 1154"/>
              <a:gd name="T46" fmla="*/ 698 w 3311"/>
              <a:gd name="T47" fmla="*/ 423 h 1154"/>
              <a:gd name="T48" fmla="*/ 720 w 3311"/>
              <a:gd name="T49" fmla="*/ 442 h 1154"/>
              <a:gd name="T50" fmla="*/ 743 w 3311"/>
              <a:gd name="T51" fmla="*/ 456 h 1154"/>
              <a:gd name="T52" fmla="*/ 760 w 3311"/>
              <a:gd name="T53" fmla="*/ 474 h 1154"/>
              <a:gd name="T54" fmla="*/ 785 w 3311"/>
              <a:gd name="T55" fmla="*/ 485 h 1154"/>
              <a:gd name="T56" fmla="*/ 811 w 3311"/>
              <a:gd name="T57" fmla="*/ 500 h 1154"/>
              <a:gd name="T58" fmla="*/ 837 w 3311"/>
              <a:gd name="T59" fmla="*/ 519 h 1154"/>
              <a:gd name="T60" fmla="*/ 873 w 3311"/>
              <a:gd name="T61" fmla="*/ 542 h 1154"/>
              <a:gd name="T62" fmla="*/ 918 w 3311"/>
              <a:gd name="T63" fmla="*/ 557 h 1154"/>
              <a:gd name="T64" fmla="*/ 960 w 3311"/>
              <a:gd name="T65" fmla="*/ 577 h 1154"/>
              <a:gd name="T66" fmla="*/ 983 w 3311"/>
              <a:gd name="T67" fmla="*/ 592 h 1154"/>
              <a:gd name="T68" fmla="*/ 1000 w 3311"/>
              <a:gd name="T69" fmla="*/ 612 h 1154"/>
              <a:gd name="T70" fmla="*/ 1045 w 3311"/>
              <a:gd name="T71" fmla="*/ 624 h 1154"/>
              <a:gd name="T72" fmla="*/ 1065 w 3311"/>
              <a:gd name="T73" fmla="*/ 637 h 1154"/>
              <a:gd name="T74" fmla="*/ 1087 w 3311"/>
              <a:gd name="T75" fmla="*/ 649 h 1154"/>
              <a:gd name="T76" fmla="*/ 1099 w 3311"/>
              <a:gd name="T77" fmla="*/ 667 h 1154"/>
              <a:gd name="T78" fmla="*/ 1122 w 3311"/>
              <a:gd name="T79" fmla="*/ 681 h 1154"/>
              <a:gd name="T80" fmla="*/ 1175 w 3311"/>
              <a:gd name="T81" fmla="*/ 704 h 1154"/>
              <a:gd name="T82" fmla="*/ 1223 w 3311"/>
              <a:gd name="T83" fmla="*/ 728 h 1154"/>
              <a:gd name="T84" fmla="*/ 1243 w 3311"/>
              <a:gd name="T85" fmla="*/ 747 h 1154"/>
              <a:gd name="T86" fmla="*/ 1272 w 3311"/>
              <a:gd name="T87" fmla="*/ 760 h 1154"/>
              <a:gd name="T88" fmla="*/ 1291 w 3311"/>
              <a:gd name="T89" fmla="*/ 784 h 1154"/>
              <a:gd name="T90" fmla="*/ 1311 w 3311"/>
              <a:gd name="T91" fmla="*/ 800 h 1154"/>
              <a:gd name="T92" fmla="*/ 1331 w 3311"/>
              <a:gd name="T93" fmla="*/ 821 h 1154"/>
              <a:gd name="T94" fmla="*/ 1370 w 3311"/>
              <a:gd name="T95" fmla="*/ 837 h 1154"/>
              <a:gd name="T96" fmla="*/ 1393 w 3311"/>
              <a:gd name="T97" fmla="*/ 852 h 1154"/>
              <a:gd name="T98" fmla="*/ 1441 w 3311"/>
              <a:gd name="T99" fmla="*/ 867 h 1154"/>
              <a:gd name="T100" fmla="*/ 1483 w 3311"/>
              <a:gd name="T101" fmla="*/ 883 h 1154"/>
              <a:gd name="T102" fmla="*/ 1526 w 3311"/>
              <a:gd name="T103" fmla="*/ 895 h 1154"/>
              <a:gd name="T104" fmla="*/ 1554 w 3311"/>
              <a:gd name="T105" fmla="*/ 912 h 1154"/>
              <a:gd name="T106" fmla="*/ 1604 w 3311"/>
              <a:gd name="T107" fmla="*/ 926 h 1154"/>
              <a:gd name="T108" fmla="*/ 1661 w 3311"/>
              <a:gd name="T109" fmla="*/ 950 h 1154"/>
              <a:gd name="T110" fmla="*/ 1763 w 3311"/>
              <a:gd name="T111" fmla="*/ 963 h 1154"/>
              <a:gd name="T112" fmla="*/ 1794 w 3311"/>
              <a:gd name="T113" fmla="*/ 985 h 1154"/>
              <a:gd name="T114" fmla="*/ 1909 w 3311"/>
              <a:gd name="T115" fmla="*/ 1000 h 1154"/>
              <a:gd name="T116" fmla="*/ 1994 w 3311"/>
              <a:gd name="T117" fmla="*/ 1022 h 1154"/>
              <a:gd name="T118" fmla="*/ 2175 w 3311"/>
              <a:gd name="T119" fmla="*/ 1045 h 1154"/>
              <a:gd name="T120" fmla="*/ 2435 w 3311"/>
              <a:gd name="T121" fmla="*/ 1078 h 1154"/>
              <a:gd name="T122" fmla="*/ 2811 w 3311"/>
              <a:gd name="T123" fmla="*/ 1110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11" h="1154">
                <a:moveTo>
                  <a:pt x="0" y="0"/>
                </a:moveTo>
                <a:lnTo>
                  <a:pt x="22" y="0"/>
                </a:lnTo>
                <a:lnTo>
                  <a:pt x="22" y="3"/>
                </a:lnTo>
                <a:lnTo>
                  <a:pt x="45" y="3"/>
                </a:lnTo>
                <a:lnTo>
                  <a:pt x="45" y="6"/>
                </a:lnTo>
                <a:lnTo>
                  <a:pt x="48" y="6"/>
                </a:lnTo>
                <a:lnTo>
                  <a:pt x="48" y="9"/>
                </a:lnTo>
                <a:lnTo>
                  <a:pt x="62" y="9"/>
                </a:lnTo>
                <a:lnTo>
                  <a:pt x="62" y="11"/>
                </a:lnTo>
                <a:lnTo>
                  <a:pt x="65" y="11"/>
                </a:lnTo>
                <a:lnTo>
                  <a:pt x="65" y="14"/>
                </a:lnTo>
                <a:lnTo>
                  <a:pt x="68" y="14"/>
                </a:lnTo>
                <a:lnTo>
                  <a:pt x="68" y="17"/>
                </a:lnTo>
                <a:lnTo>
                  <a:pt x="71" y="17"/>
                </a:lnTo>
                <a:lnTo>
                  <a:pt x="71" y="20"/>
                </a:lnTo>
                <a:lnTo>
                  <a:pt x="81" y="20"/>
                </a:lnTo>
                <a:lnTo>
                  <a:pt x="81" y="23"/>
                </a:lnTo>
                <a:lnTo>
                  <a:pt x="90" y="23"/>
                </a:lnTo>
                <a:lnTo>
                  <a:pt x="90" y="26"/>
                </a:lnTo>
                <a:lnTo>
                  <a:pt x="104" y="26"/>
                </a:lnTo>
                <a:lnTo>
                  <a:pt x="104" y="29"/>
                </a:lnTo>
                <a:lnTo>
                  <a:pt x="110" y="29"/>
                </a:lnTo>
                <a:lnTo>
                  <a:pt x="110" y="39"/>
                </a:lnTo>
                <a:lnTo>
                  <a:pt x="113" y="39"/>
                </a:lnTo>
                <a:lnTo>
                  <a:pt x="113" y="42"/>
                </a:lnTo>
                <a:lnTo>
                  <a:pt x="119" y="42"/>
                </a:lnTo>
                <a:lnTo>
                  <a:pt x="119" y="45"/>
                </a:lnTo>
                <a:lnTo>
                  <a:pt x="127" y="45"/>
                </a:lnTo>
                <a:lnTo>
                  <a:pt x="127" y="48"/>
                </a:lnTo>
                <a:lnTo>
                  <a:pt x="133" y="48"/>
                </a:lnTo>
                <a:lnTo>
                  <a:pt x="133" y="50"/>
                </a:lnTo>
                <a:lnTo>
                  <a:pt x="139" y="50"/>
                </a:lnTo>
                <a:lnTo>
                  <a:pt x="139" y="53"/>
                </a:lnTo>
                <a:lnTo>
                  <a:pt x="145" y="53"/>
                </a:lnTo>
                <a:lnTo>
                  <a:pt x="145" y="62"/>
                </a:lnTo>
                <a:lnTo>
                  <a:pt x="152" y="62"/>
                </a:lnTo>
                <a:lnTo>
                  <a:pt x="152" y="68"/>
                </a:lnTo>
                <a:lnTo>
                  <a:pt x="164" y="68"/>
                </a:lnTo>
                <a:lnTo>
                  <a:pt x="164" y="72"/>
                </a:lnTo>
                <a:lnTo>
                  <a:pt x="172" y="72"/>
                </a:lnTo>
                <a:lnTo>
                  <a:pt x="172" y="75"/>
                </a:lnTo>
                <a:lnTo>
                  <a:pt x="181" y="75"/>
                </a:lnTo>
                <a:lnTo>
                  <a:pt x="181" y="78"/>
                </a:lnTo>
                <a:lnTo>
                  <a:pt x="191" y="78"/>
                </a:lnTo>
                <a:lnTo>
                  <a:pt x="191" y="81"/>
                </a:lnTo>
                <a:lnTo>
                  <a:pt x="195" y="81"/>
                </a:lnTo>
                <a:lnTo>
                  <a:pt x="195" y="85"/>
                </a:lnTo>
                <a:lnTo>
                  <a:pt x="201" y="85"/>
                </a:lnTo>
                <a:lnTo>
                  <a:pt x="201" y="89"/>
                </a:lnTo>
                <a:lnTo>
                  <a:pt x="211" y="89"/>
                </a:lnTo>
                <a:lnTo>
                  <a:pt x="211" y="95"/>
                </a:lnTo>
                <a:lnTo>
                  <a:pt x="217" y="95"/>
                </a:lnTo>
                <a:lnTo>
                  <a:pt x="217" y="98"/>
                </a:lnTo>
                <a:lnTo>
                  <a:pt x="220" y="98"/>
                </a:lnTo>
                <a:lnTo>
                  <a:pt x="220" y="101"/>
                </a:lnTo>
                <a:lnTo>
                  <a:pt x="229" y="101"/>
                </a:lnTo>
                <a:lnTo>
                  <a:pt x="229" y="106"/>
                </a:lnTo>
                <a:lnTo>
                  <a:pt x="234" y="106"/>
                </a:lnTo>
                <a:lnTo>
                  <a:pt x="234" y="109"/>
                </a:lnTo>
                <a:lnTo>
                  <a:pt x="237" y="109"/>
                </a:lnTo>
                <a:lnTo>
                  <a:pt x="237" y="112"/>
                </a:lnTo>
                <a:lnTo>
                  <a:pt x="246" y="112"/>
                </a:lnTo>
                <a:lnTo>
                  <a:pt x="246" y="115"/>
                </a:lnTo>
                <a:lnTo>
                  <a:pt x="249" y="115"/>
                </a:lnTo>
                <a:lnTo>
                  <a:pt x="249" y="121"/>
                </a:lnTo>
                <a:lnTo>
                  <a:pt x="252" y="121"/>
                </a:lnTo>
                <a:lnTo>
                  <a:pt x="252" y="125"/>
                </a:lnTo>
                <a:lnTo>
                  <a:pt x="259" y="125"/>
                </a:lnTo>
                <a:lnTo>
                  <a:pt x="259" y="131"/>
                </a:lnTo>
                <a:lnTo>
                  <a:pt x="279" y="131"/>
                </a:lnTo>
                <a:lnTo>
                  <a:pt x="279" y="134"/>
                </a:lnTo>
                <a:lnTo>
                  <a:pt x="282" y="134"/>
                </a:lnTo>
                <a:lnTo>
                  <a:pt x="282" y="140"/>
                </a:lnTo>
                <a:lnTo>
                  <a:pt x="285" y="140"/>
                </a:lnTo>
                <a:lnTo>
                  <a:pt x="285" y="142"/>
                </a:lnTo>
                <a:lnTo>
                  <a:pt x="311" y="142"/>
                </a:lnTo>
                <a:lnTo>
                  <a:pt x="311" y="148"/>
                </a:lnTo>
                <a:lnTo>
                  <a:pt x="314" y="148"/>
                </a:lnTo>
                <a:lnTo>
                  <a:pt x="314" y="154"/>
                </a:lnTo>
                <a:lnTo>
                  <a:pt x="317" y="154"/>
                </a:lnTo>
                <a:lnTo>
                  <a:pt x="317" y="157"/>
                </a:lnTo>
                <a:lnTo>
                  <a:pt x="321" y="157"/>
                </a:lnTo>
                <a:lnTo>
                  <a:pt x="321" y="160"/>
                </a:lnTo>
                <a:lnTo>
                  <a:pt x="327" y="160"/>
                </a:lnTo>
                <a:lnTo>
                  <a:pt x="327" y="165"/>
                </a:lnTo>
                <a:lnTo>
                  <a:pt x="330" y="165"/>
                </a:lnTo>
                <a:lnTo>
                  <a:pt x="330" y="168"/>
                </a:lnTo>
                <a:lnTo>
                  <a:pt x="333" y="168"/>
                </a:lnTo>
                <a:lnTo>
                  <a:pt x="333" y="174"/>
                </a:lnTo>
                <a:lnTo>
                  <a:pt x="347" y="174"/>
                </a:lnTo>
                <a:lnTo>
                  <a:pt x="347" y="177"/>
                </a:lnTo>
                <a:lnTo>
                  <a:pt x="350" y="177"/>
                </a:lnTo>
                <a:lnTo>
                  <a:pt x="350" y="180"/>
                </a:lnTo>
                <a:lnTo>
                  <a:pt x="353" y="180"/>
                </a:lnTo>
                <a:lnTo>
                  <a:pt x="353" y="184"/>
                </a:lnTo>
                <a:lnTo>
                  <a:pt x="356" y="184"/>
                </a:lnTo>
                <a:lnTo>
                  <a:pt x="356" y="187"/>
                </a:lnTo>
                <a:lnTo>
                  <a:pt x="364" y="187"/>
                </a:lnTo>
                <a:lnTo>
                  <a:pt x="364" y="190"/>
                </a:lnTo>
                <a:lnTo>
                  <a:pt x="367" y="190"/>
                </a:lnTo>
                <a:lnTo>
                  <a:pt x="367" y="196"/>
                </a:lnTo>
                <a:lnTo>
                  <a:pt x="373" y="196"/>
                </a:lnTo>
                <a:lnTo>
                  <a:pt x="373" y="199"/>
                </a:lnTo>
                <a:lnTo>
                  <a:pt x="379" y="199"/>
                </a:lnTo>
                <a:lnTo>
                  <a:pt x="379" y="202"/>
                </a:lnTo>
                <a:lnTo>
                  <a:pt x="386" y="202"/>
                </a:lnTo>
                <a:lnTo>
                  <a:pt x="386" y="204"/>
                </a:lnTo>
                <a:lnTo>
                  <a:pt x="398" y="204"/>
                </a:lnTo>
                <a:lnTo>
                  <a:pt x="398" y="210"/>
                </a:lnTo>
                <a:lnTo>
                  <a:pt x="401" y="210"/>
                </a:lnTo>
                <a:lnTo>
                  <a:pt x="401" y="213"/>
                </a:lnTo>
                <a:lnTo>
                  <a:pt x="405" y="213"/>
                </a:lnTo>
                <a:lnTo>
                  <a:pt x="405" y="216"/>
                </a:lnTo>
                <a:lnTo>
                  <a:pt x="412" y="216"/>
                </a:lnTo>
                <a:lnTo>
                  <a:pt x="412" y="219"/>
                </a:lnTo>
                <a:lnTo>
                  <a:pt x="421" y="219"/>
                </a:lnTo>
                <a:lnTo>
                  <a:pt x="421" y="232"/>
                </a:lnTo>
                <a:lnTo>
                  <a:pt x="438" y="232"/>
                </a:lnTo>
                <a:lnTo>
                  <a:pt x="438" y="236"/>
                </a:lnTo>
                <a:lnTo>
                  <a:pt x="447" y="236"/>
                </a:lnTo>
                <a:lnTo>
                  <a:pt x="447" y="239"/>
                </a:lnTo>
                <a:lnTo>
                  <a:pt x="457" y="239"/>
                </a:lnTo>
                <a:lnTo>
                  <a:pt x="457" y="242"/>
                </a:lnTo>
                <a:lnTo>
                  <a:pt x="460" y="242"/>
                </a:lnTo>
                <a:lnTo>
                  <a:pt x="460" y="243"/>
                </a:lnTo>
                <a:lnTo>
                  <a:pt x="466" y="243"/>
                </a:lnTo>
                <a:lnTo>
                  <a:pt x="466" y="246"/>
                </a:lnTo>
                <a:lnTo>
                  <a:pt x="469" y="246"/>
                </a:lnTo>
                <a:lnTo>
                  <a:pt x="469" y="252"/>
                </a:lnTo>
                <a:lnTo>
                  <a:pt x="474" y="252"/>
                </a:lnTo>
                <a:lnTo>
                  <a:pt x="474" y="255"/>
                </a:lnTo>
                <a:lnTo>
                  <a:pt x="477" y="255"/>
                </a:lnTo>
                <a:lnTo>
                  <a:pt x="477" y="258"/>
                </a:lnTo>
                <a:lnTo>
                  <a:pt x="480" y="258"/>
                </a:lnTo>
                <a:lnTo>
                  <a:pt x="480" y="264"/>
                </a:lnTo>
                <a:lnTo>
                  <a:pt x="486" y="264"/>
                </a:lnTo>
                <a:lnTo>
                  <a:pt x="486" y="269"/>
                </a:lnTo>
                <a:lnTo>
                  <a:pt x="489" y="269"/>
                </a:lnTo>
                <a:lnTo>
                  <a:pt x="489" y="272"/>
                </a:lnTo>
                <a:lnTo>
                  <a:pt x="494" y="272"/>
                </a:lnTo>
                <a:lnTo>
                  <a:pt x="494" y="275"/>
                </a:lnTo>
                <a:lnTo>
                  <a:pt x="497" y="275"/>
                </a:lnTo>
                <a:lnTo>
                  <a:pt x="497" y="278"/>
                </a:lnTo>
                <a:lnTo>
                  <a:pt x="500" y="278"/>
                </a:lnTo>
                <a:lnTo>
                  <a:pt x="500" y="284"/>
                </a:lnTo>
                <a:lnTo>
                  <a:pt x="506" y="284"/>
                </a:lnTo>
                <a:lnTo>
                  <a:pt x="506" y="288"/>
                </a:lnTo>
                <a:lnTo>
                  <a:pt x="509" y="288"/>
                </a:lnTo>
                <a:lnTo>
                  <a:pt x="509" y="291"/>
                </a:lnTo>
                <a:lnTo>
                  <a:pt x="516" y="291"/>
                </a:lnTo>
                <a:lnTo>
                  <a:pt x="516" y="297"/>
                </a:lnTo>
                <a:lnTo>
                  <a:pt x="522" y="297"/>
                </a:lnTo>
                <a:lnTo>
                  <a:pt x="522" y="300"/>
                </a:lnTo>
                <a:lnTo>
                  <a:pt x="531" y="300"/>
                </a:lnTo>
                <a:lnTo>
                  <a:pt x="531" y="303"/>
                </a:lnTo>
                <a:lnTo>
                  <a:pt x="534" y="303"/>
                </a:lnTo>
                <a:lnTo>
                  <a:pt x="534" y="305"/>
                </a:lnTo>
                <a:lnTo>
                  <a:pt x="539" y="305"/>
                </a:lnTo>
                <a:lnTo>
                  <a:pt x="539" y="308"/>
                </a:lnTo>
                <a:lnTo>
                  <a:pt x="545" y="308"/>
                </a:lnTo>
                <a:lnTo>
                  <a:pt x="545" y="311"/>
                </a:lnTo>
                <a:lnTo>
                  <a:pt x="548" y="311"/>
                </a:lnTo>
                <a:lnTo>
                  <a:pt x="548" y="314"/>
                </a:lnTo>
                <a:lnTo>
                  <a:pt x="551" y="314"/>
                </a:lnTo>
                <a:lnTo>
                  <a:pt x="551" y="317"/>
                </a:lnTo>
                <a:lnTo>
                  <a:pt x="568" y="317"/>
                </a:lnTo>
                <a:lnTo>
                  <a:pt x="568" y="320"/>
                </a:lnTo>
                <a:lnTo>
                  <a:pt x="571" y="320"/>
                </a:lnTo>
                <a:lnTo>
                  <a:pt x="571" y="326"/>
                </a:lnTo>
                <a:lnTo>
                  <a:pt x="581" y="326"/>
                </a:lnTo>
                <a:lnTo>
                  <a:pt x="581" y="328"/>
                </a:lnTo>
                <a:lnTo>
                  <a:pt x="584" y="328"/>
                </a:lnTo>
                <a:lnTo>
                  <a:pt x="584" y="331"/>
                </a:lnTo>
                <a:lnTo>
                  <a:pt x="587" y="331"/>
                </a:lnTo>
                <a:lnTo>
                  <a:pt x="587" y="334"/>
                </a:lnTo>
                <a:lnTo>
                  <a:pt x="604" y="334"/>
                </a:lnTo>
                <a:lnTo>
                  <a:pt x="604" y="340"/>
                </a:lnTo>
                <a:lnTo>
                  <a:pt x="607" y="340"/>
                </a:lnTo>
                <a:lnTo>
                  <a:pt x="607" y="343"/>
                </a:lnTo>
                <a:lnTo>
                  <a:pt x="610" y="343"/>
                </a:lnTo>
                <a:lnTo>
                  <a:pt x="610" y="346"/>
                </a:lnTo>
                <a:lnTo>
                  <a:pt x="613" y="346"/>
                </a:lnTo>
                <a:lnTo>
                  <a:pt x="613" y="349"/>
                </a:lnTo>
                <a:lnTo>
                  <a:pt x="619" y="349"/>
                </a:lnTo>
                <a:lnTo>
                  <a:pt x="619" y="353"/>
                </a:lnTo>
                <a:lnTo>
                  <a:pt x="622" y="353"/>
                </a:lnTo>
                <a:lnTo>
                  <a:pt x="622" y="356"/>
                </a:lnTo>
                <a:lnTo>
                  <a:pt x="627" y="356"/>
                </a:lnTo>
                <a:lnTo>
                  <a:pt x="627" y="365"/>
                </a:lnTo>
                <a:lnTo>
                  <a:pt x="630" y="365"/>
                </a:lnTo>
                <a:lnTo>
                  <a:pt x="630" y="368"/>
                </a:lnTo>
                <a:lnTo>
                  <a:pt x="633" y="368"/>
                </a:lnTo>
                <a:lnTo>
                  <a:pt x="633" y="371"/>
                </a:lnTo>
                <a:lnTo>
                  <a:pt x="636" y="371"/>
                </a:lnTo>
                <a:lnTo>
                  <a:pt x="636" y="373"/>
                </a:lnTo>
                <a:lnTo>
                  <a:pt x="639" y="373"/>
                </a:lnTo>
                <a:lnTo>
                  <a:pt x="639" y="376"/>
                </a:lnTo>
                <a:lnTo>
                  <a:pt x="642" y="376"/>
                </a:lnTo>
                <a:lnTo>
                  <a:pt x="642" y="382"/>
                </a:lnTo>
                <a:lnTo>
                  <a:pt x="655" y="382"/>
                </a:lnTo>
                <a:lnTo>
                  <a:pt x="655" y="385"/>
                </a:lnTo>
                <a:lnTo>
                  <a:pt x="658" y="385"/>
                </a:lnTo>
                <a:lnTo>
                  <a:pt x="658" y="391"/>
                </a:lnTo>
                <a:lnTo>
                  <a:pt x="661" y="391"/>
                </a:lnTo>
                <a:lnTo>
                  <a:pt x="661" y="394"/>
                </a:lnTo>
                <a:lnTo>
                  <a:pt x="672" y="394"/>
                </a:lnTo>
                <a:lnTo>
                  <a:pt x="672" y="399"/>
                </a:lnTo>
                <a:lnTo>
                  <a:pt x="678" y="399"/>
                </a:lnTo>
                <a:lnTo>
                  <a:pt x="678" y="402"/>
                </a:lnTo>
                <a:lnTo>
                  <a:pt x="681" y="402"/>
                </a:lnTo>
                <a:lnTo>
                  <a:pt x="681" y="408"/>
                </a:lnTo>
                <a:lnTo>
                  <a:pt x="687" y="408"/>
                </a:lnTo>
                <a:lnTo>
                  <a:pt x="687" y="414"/>
                </a:lnTo>
                <a:lnTo>
                  <a:pt x="692" y="414"/>
                </a:lnTo>
                <a:lnTo>
                  <a:pt x="692" y="423"/>
                </a:lnTo>
                <a:lnTo>
                  <a:pt x="698" y="423"/>
                </a:lnTo>
                <a:lnTo>
                  <a:pt x="698" y="424"/>
                </a:lnTo>
                <a:lnTo>
                  <a:pt x="701" y="424"/>
                </a:lnTo>
                <a:lnTo>
                  <a:pt x="701" y="427"/>
                </a:lnTo>
                <a:lnTo>
                  <a:pt x="711" y="427"/>
                </a:lnTo>
                <a:lnTo>
                  <a:pt x="711" y="436"/>
                </a:lnTo>
                <a:lnTo>
                  <a:pt x="714" y="436"/>
                </a:lnTo>
                <a:lnTo>
                  <a:pt x="714" y="439"/>
                </a:lnTo>
                <a:lnTo>
                  <a:pt x="720" y="439"/>
                </a:lnTo>
                <a:lnTo>
                  <a:pt x="720" y="442"/>
                </a:lnTo>
                <a:lnTo>
                  <a:pt x="723" y="442"/>
                </a:lnTo>
                <a:lnTo>
                  <a:pt x="723" y="445"/>
                </a:lnTo>
                <a:lnTo>
                  <a:pt x="734" y="445"/>
                </a:lnTo>
                <a:lnTo>
                  <a:pt x="734" y="448"/>
                </a:lnTo>
                <a:lnTo>
                  <a:pt x="737" y="448"/>
                </a:lnTo>
                <a:lnTo>
                  <a:pt x="737" y="450"/>
                </a:lnTo>
                <a:lnTo>
                  <a:pt x="740" y="450"/>
                </a:lnTo>
                <a:lnTo>
                  <a:pt x="740" y="456"/>
                </a:lnTo>
                <a:lnTo>
                  <a:pt x="743" y="456"/>
                </a:lnTo>
                <a:lnTo>
                  <a:pt x="743" y="462"/>
                </a:lnTo>
                <a:lnTo>
                  <a:pt x="746" y="462"/>
                </a:lnTo>
                <a:lnTo>
                  <a:pt x="746" y="465"/>
                </a:lnTo>
                <a:lnTo>
                  <a:pt x="749" y="465"/>
                </a:lnTo>
                <a:lnTo>
                  <a:pt x="749" y="468"/>
                </a:lnTo>
                <a:lnTo>
                  <a:pt x="757" y="468"/>
                </a:lnTo>
                <a:lnTo>
                  <a:pt x="757" y="471"/>
                </a:lnTo>
                <a:lnTo>
                  <a:pt x="760" y="471"/>
                </a:lnTo>
                <a:lnTo>
                  <a:pt x="760" y="474"/>
                </a:lnTo>
                <a:lnTo>
                  <a:pt x="763" y="474"/>
                </a:lnTo>
                <a:lnTo>
                  <a:pt x="763" y="477"/>
                </a:lnTo>
                <a:lnTo>
                  <a:pt x="769" y="477"/>
                </a:lnTo>
                <a:lnTo>
                  <a:pt x="769" y="479"/>
                </a:lnTo>
                <a:lnTo>
                  <a:pt x="772" y="479"/>
                </a:lnTo>
                <a:lnTo>
                  <a:pt x="772" y="482"/>
                </a:lnTo>
                <a:lnTo>
                  <a:pt x="779" y="482"/>
                </a:lnTo>
                <a:lnTo>
                  <a:pt x="779" y="485"/>
                </a:lnTo>
                <a:lnTo>
                  <a:pt x="785" y="485"/>
                </a:lnTo>
                <a:lnTo>
                  <a:pt x="785" y="488"/>
                </a:lnTo>
                <a:lnTo>
                  <a:pt x="788" y="488"/>
                </a:lnTo>
                <a:lnTo>
                  <a:pt x="788" y="491"/>
                </a:lnTo>
                <a:lnTo>
                  <a:pt x="791" y="491"/>
                </a:lnTo>
                <a:lnTo>
                  <a:pt x="791" y="494"/>
                </a:lnTo>
                <a:lnTo>
                  <a:pt x="805" y="494"/>
                </a:lnTo>
                <a:lnTo>
                  <a:pt x="805" y="497"/>
                </a:lnTo>
                <a:lnTo>
                  <a:pt x="811" y="497"/>
                </a:lnTo>
                <a:lnTo>
                  <a:pt x="811" y="500"/>
                </a:lnTo>
                <a:lnTo>
                  <a:pt x="814" y="500"/>
                </a:lnTo>
                <a:lnTo>
                  <a:pt x="814" y="506"/>
                </a:lnTo>
                <a:lnTo>
                  <a:pt x="821" y="506"/>
                </a:lnTo>
                <a:lnTo>
                  <a:pt x="821" y="510"/>
                </a:lnTo>
                <a:lnTo>
                  <a:pt x="825" y="510"/>
                </a:lnTo>
                <a:lnTo>
                  <a:pt x="825" y="516"/>
                </a:lnTo>
                <a:lnTo>
                  <a:pt x="831" y="516"/>
                </a:lnTo>
                <a:lnTo>
                  <a:pt x="831" y="519"/>
                </a:lnTo>
                <a:lnTo>
                  <a:pt x="837" y="519"/>
                </a:lnTo>
                <a:lnTo>
                  <a:pt x="837" y="525"/>
                </a:lnTo>
                <a:lnTo>
                  <a:pt x="844" y="525"/>
                </a:lnTo>
                <a:lnTo>
                  <a:pt x="844" y="532"/>
                </a:lnTo>
                <a:lnTo>
                  <a:pt x="856" y="532"/>
                </a:lnTo>
                <a:lnTo>
                  <a:pt x="856" y="535"/>
                </a:lnTo>
                <a:lnTo>
                  <a:pt x="867" y="535"/>
                </a:lnTo>
                <a:lnTo>
                  <a:pt x="867" y="539"/>
                </a:lnTo>
                <a:lnTo>
                  <a:pt x="873" y="539"/>
                </a:lnTo>
                <a:lnTo>
                  <a:pt x="873" y="542"/>
                </a:lnTo>
                <a:lnTo>
                  <a:pt x="889" y="542"/>
                </a:lnTo>
                <a:lnTo>
                  <a:pt x="889" y="548"/>
                </a:lnTo>
                <a:lnTo>
                  <a:pt x="902" y="548"/>
                </a:lnTo>
                <a:lnTo>
                  <a:pt x="902" y="551"/>
                </a:lnTo>
                <a:lnTo>
                  <a:pt x="912" y="551"/>
                </a:lnTo>
                <a:lnTo>
                  <a:pt x="912" y="554"/>
                </a:lnTo>
                <a:lnTo>
                  <a:pt x="915" y="554"/>
                </a:lnTo>
                <a:lnTo>
                  <a:pt x="915" y="557"/>
                </a:lnTo>
                <a:lnTo>
                  <a:pt x="918" y="557"/>
                </a:lnTo>
                <a:lnTo>
                  <a:pt x="918" y="560"/>
                </a:lnTo>
                <a:lnTo>
                  <a:pt x="921" y="560"/>
                </a:lnTo>
                <a:lnTo>
                  <a:pt x="921" y="566"/>
                </a:lnTo>
                <a:lnTo>
                  <a:pt x="929" y="566"/>
                </a:lnTo>
                <a:lnTo>
                  <a:pt x="929" y="572"/>
                </a:lnTo>
                <a:lnTo>
                  <a:pt x="954" y="572"/>
                </a:lnTo>
                <a:lnTo>
                  <a:pt x="954" y="574"/>
                </a:lnTo>
                <a:lnTo>
                  <a:pt x="960" y="574"/>
                </a:lnTo>
                <a:lnTo>
                  <a:pt x="960" y="577"/>
                </a:lnTo>
                <a:lnTo>
                  <a:pt x="963" y="577"/>
                </a:lnTo>
                <a:lnTo>
                  <a:pt x="963" y="580"/>
                </a:lnTo>
                <a:lnTo>
                  <a:pt x="970" y="580"/>
                </a:lnTo>
                <a:lnTo>
                  <a:pt x="970" y="586"/>
                </a:lnTo>
                <a:lnTo>
                  <a:pt x="977" y="586"/>
                </a:lnTo>
                <a:lnTo>
                  <a:pt x="977" y="589"/>
                </a:lnTo>
                <a:lnTo>
                  <a:pt x="980" y="589"/>
                </a:lnTo>
                <a:lnTo>
                  <a:pt x="980" y="592"/>
                </a:lnTo>
                <a:lnTo>
                  <a:pt x="983" y="592"/>
                </a:lnTo>
                <a:lnTo>
                  <a:pt x="983" y="595"/>
                </a:lnTo>
                <a:lnTo>
                  <a:pt x="986" y="595"/>
                </a:lnTo>
                <a:lnTo>
                  <a:pt x="986" y="598"/>
                </a:lnTo>
                <a:lnTo>
                  <a:pt x="989" y="598"/>
                </a:lnTo>
                <a:lnTo>
                  <a:pt x="989" y="602"/>
                </a:lnTo>
                <a:lnTo>
                  <a:pt x="994" y="602"/>
                </a:lnTo>
                <a:lnTo>
                  <a:pt x="994" y="609"/>
                </a:lnTo>
                <a:lnTo>
                  <a:pt x="1000" y="609"/>
                </a:lnTo>
                <a:lnTo>
                  <a:pt x="1000" y="612"/>
                </a:lnTo>
                <a:lnTo>
                  <a:pt x="1003" y="612"/>
                </a:lnTo>
                <a:lnTo>
                  <a:pt x="1003" y="615"/>
                </a:lnTo>
                <a:lnTo>
                  <a:pt x="1025" y="615"/>
                </a:lnTo>
                <a:lnTo>
                  <a:pt x="1025" y="618"/>
                </a:lnTo>
                <a:lnTo>
                  <a:pt x="1035" y="618"/>
                </a:lnTo>
                <a:lnTo>
                  <a:pt x="1035" y="621"/>
                </a:lnTo>
                <a:lnTo>
                  <a:pt x="1042" y="621"/>
                </a:lnTo>
                <a:lnTo>
                  <a:pt x="1042" y="624"/>
                </a:lnTo>
                <a:lnTo>
                  <a:pt x="1045" y="624"/>
                </a:lnTo>
                <a:lnTo>
                  <a:pt x="1045" y="627"/>
                </a:lnTo>
                <a:lnTo>
                  <a:pt x="1051" y="627"/>
                </a:lnTo>
                <a:lnTo>
                  <a:pt x="1051" y="630"/>
                </a:lnTo>
                <a:lnTo>
                  <a:pt x="1054" y="630"/>
                </a:lnTo>
                <a:lnTo>
                  <a:pt x="1054" y="633"/>
                </a:lnTo>
                <a:lnTo>
                  <a:pt x="1062" y="633"/>
                </a:lnTo>
                <a:lnTo>
                  <a:pt x="1062" y="634"/>
                </a:lnTo>
                <a:lnTo>
                  <a:pt x="1065" y="634"/>
                </a:lnTo>
                <a:lnTo>
                  <a:pt x="1065" y="637"/>
                </a:lnTo>
                <a:lnTo>
                  <a:pt x="1068" y="637"/>
                </a:lnTo>
                <a:lnTo>
                  <a:pt x="1068" y="640"/>
                </a:lnTo>
                <a:lnTo>
                  <a:pt x="1071" y="640"/>
                </a:lnTo>
                <a:lnTo>
                  <a:pt x="1071" y="643"/>
                </a:lnTo>
                <a:lnTo>
                  <a:pt x="1074" y="643"/>
                </a:lnTo>
                <a:lnTo>
                  <a:pt x="1074" y="646"/>
                </a:lnTo>
                <a:lnTo>
                  <a:pt x="1081" y="646"/>
                </a:lnTo>
                <a:lnTo>
                  <a:pt x="1081" y="649"/>
                </a:lnTo>
                <a:lnTo>
                  <a:pt x="1087" y="649"/>
                </a:lnTo>
                <a:lnTo>
                  <a:pt x="1087" y="652"/>
                </a:lnTo>
                <a:lnTo>
                  <a:pt x="1090" y="652"/>
                </a:lnTo>
                <a:lnTo>
                  <a:pt x="1090" y="655"/>
                </a:lnTo>
                <a:lnTo>
                  <a:pt x="1093" y="655"/>
                </a:lnTo>
                <a:lnTo>
                  <a:pt x="1093" y="658"/>
                </a:lnTo>
                <a:lnTo>
                  <a:pt x="1096" y="658"/>
                </a:lnTo>
                <a:lnTo>
                  <a:pt x="1096" y="664"/>
                </a:lnTo>
                <a:lnTo>
                  <a:pt x="1099" y="664"/>
                </a:lnTo>
                <a:lnTo>
                  <a:pt x="1099" y="667"/>
                </a:lnTo>
                <a:lnTo>
                  <a:pt x="1107" y="667"/>
                </a:lnTo>
                <a:lnTo>
                  <a:pt x="1107" y="669"/>
                </a:lnTo>
                <a:lnTo>
                  <a:pt x="1110" y="669"/>
                </a:lnTo>
                <a:lnTo>
                  <a:pt x="1110" y="675"/>
                </a:lnTo>
                <a:lnTo>
                  <a:pt x="1113" y="675"/>
                </a:lnTo>
                <a:lnTo>
                  <a:pt x="1113" y="678"/>
                </a:lnTo>
                <a:lnTo>
                  <a:pt x="1119" y="678"/>
                </a:lnTo>
                <a:lnTo>
                  <a:pt x="1119" y="681"/>
                </a:lnTo>
                <a:lnTo>
                  <a:pt x="1122" y="681"/>
                </a:lnTo>
                <a:lnTo>
                  <a:pt x="1122" y="687"/>
                </a:lnTo>
                <a:lnTo>
                  <a:pt x="1142" y="687"/>
                </a:lnTo>
                <a:lnTo>
                  <a:pt x="1142" y="693"/>
                </a:lnTo>
                <a:lnTo>
                  <a:pt x="1149" y="693"/>
                </a:lnTo>
                <a:lnTo>
                  <a:pt x="1149" y="699"/>
                </a:lnTo>
                <a:lnTo>
                  <a:pt x="1169" y="699"/>
                </a:lnTo>
                <a:lnTo>
                  <a:pt x="1169" y="702"/>
                </a:lnTo>
                <a:lnTo>
                  <a:pt x="1175" y="702"/>
                </a:lnTo>
                <a:lnTo>
                  <a:pt x="1175" y="704"/>
                </a:lnTo>
                <a:lnTo>
                  <a:pt x="1181" y="704"/>
                </a:lnTo>
                <a:lnTo>
                  <a:pt x="1181" y="710"/>
                </a:lnTo>
                <a:lnTo>
                  <a:pt x="1195" y="710"/>
                </a:lnTo>
                <a:lnTo>
                  <a:pt x="1195" y="722"/>
                </a:lnTo>
                <a:lnTo>
                  <a:pt x="1198" y="722"/>
                </a:lnTo>
                <a:lnTo>
                  <a:pt x="1198" y="725"/>
                </a:lnTo>
                <a:lnTo>
                  <a:pt x="1211" y="725"/>
                </a:lnTo>
                <a:lnTo>
                  <a:pt x="1211" y="728"/>
                </a:lnTo>
                <a:lnTo>
                  <a:pt x="1223" y="728"/>
                </a:lnTo>
                <a:lnTo>
                  <a:pt x="1223" y="731"/>
                </a:lnTo>
                <a:lnTo>
                  <a:pt x="1234" y="731"/>
                </a:lnTo>
                <a:lnTo>
                  <a:pt x="1234" y="734"/>
                </a:lnTo>
                <a:lnTo>
                  <a:pt x="1237" y="734"/>
                </a:lnTo>
                <a:lnTo>
                  <a:pt x="1237" y="740"/>
                </a:lnTo>
                <a:lnTo>
                  <a:pt x="1240" y="740"/>
                </a:lnTo>
                <a:lnTo>
                  <a:pt x="1240" y="743"/>
                </a:lnTo>
                <a:lnTo>
                  <a:pt x="1243" y="743"/>
                </a:lnTo>
                <a:lnTo>
                  <a:pt x="1243" y="747"/>
                </a:lnTo>
                <a:lnTo>
                  <a:pt x="1246" y="747"/>
                </a:lnTo>
                <a:lnTo>
                  <a:pt x="1246" y="750"/>
                </a:lnTo>
                <a:lnTo>
                  <a:pt x="1249" y="750"/>
                </a:lnTo>
                <a:lnTo>
                  <a:pt x="1249" y="754"/>
                </a:lnTo>
                <a:lnTo>
                  <a:pt x="1257" y="754"/>
                </a:lnTo>
                <a:lnTo>
                  <a:pt x="1257" y="757"/>
                </a:lnTo>
                <a:lnTo>
                  <a:pt x="1263" y="757"/>
                </a:lnTo>
                <a:lnTo>
                  <a:pt x="1263" y="760"/>
                </a:lnTo>
                <a:lnTo>
                  <a:pt x="1272" y="760"/>
                </a:lnTo>
                <a:lnTo>
                  <a:pt x="1272" y="763"/>
                </a:lnTo>
                <a:lnTo>
                  <a:pt x="1276" y="763"/>
                </a:lnTo>
                <a:lnTo>
                  <a:pt x="1276" y="769"/>
                </a:lnTo>
                <a:lnTo>
                  <a:pt x="1279" y="769"/>
                </a:lnTo>
                <a:lnTo>
                  <a:pt x="1279" y="775"/>
                </a:lnTo>
                <a:lnTo>
                  <a:pt x="1282" y="775"/>
                </a:lnTo>
                <a:lnTo>
                  <a:pt x="1282" y="778"/>
                </a:lnTo>
                <a:lnTo>
                  <a:pt x="1291" y="778"/>
                </a:lnTo>
                <a:lnTo>
                  <a:pt x="1291" y="784"/>
                </a:lnTo>
                <a:lnTo>
                  <a:pt x="1294" y="784"/>
                </a:lnTo>
                <a:lnTo>
                  <a:pt x="1294" y="787"/>
                </a:lnTo>
                <a:lnTo>
                  <a:pt x="1299" y="787"/>
                </a:lnTo>
                <a:lnTo>
                  <a:pt x="1299" y="793"/>
                </a:lnTo>
                <a:lnTo>
                  <a:pt x="1302" y="793"/>
                </a:lnTo>
                <a:lnTo>
                  <a:pt x="1302" y="797"/>
                </a:lnTo>
                <a:lnTo>
                  <a:pt x="1305" y="797"/>
                </a:lnTo>
                <a:lnTo>
                  <a:pt x="1305" y="800"/>
                </a:lnTo>
                <a:lnTo>
                  <a:pt x="1311" y="800"/>
                </a:lnTo>
                <a:lnTo>
                  <a:pt x="1311" y="806"/>
                </a:lnTo>
                <a:lnTo>
                  <a:pt x="1317" y="806"/>
                </a:lnTo>
                <a:lnTo>
                  <a:pt x="1317" y="809"/>
                </a:lnTo>
                <a:lnTo>
                  <a:pt x="1325" y="809"/>
                </a:lnTo>
                <a:lnTo>
                  <a:pt x="1325" y="815"/>
                </a:lnTo>
                <a:lnTo>
                  <a:pt x="1328" y="815"/>
                </a:lnTo>
                <a:lnTo>
                  <a:pt x="1328" y="818"/>
                </a:lnTo>
                <a:lnTo>
                  <a:pt x="1331" y="818"/>
                </a:lnTo>
                <a:lnTo>
                  <a:pt x="1331" y="821"/>
                </a:lnTo>
                <a:lnTo>
                  <a:pt x="1337" y="821"/>
                </a:lnTo>
                <a:lnTo>
                  <a:pt x="1337" y="828"/>
                </a:lnTo>
                <a:lnTo>
                  <a:pt x="1341" y="828"/>
                </a:lnTo>
                <a:lnTo>
                  <a:pt x="1341" y="831"/>
                </a:lnTo>
                <a:lnTo>
                  <a:pt x="1356" y="831"/>
                </a:lnTo>
                <a:lnTo>
                  <a:pt x="1356" y="834"/>
                </a:lnTo>
                <a:lnTo>
                  <a:pt x="1359" y="834"/>
                </a:lnTo>
                <a:lnTo>
                  <a:pt x="1359" y="837"/>
                </a:lnTo>
                <a:lnTo>
                  <a:pt x="1370" y="837"/>
                </a:lnTo>
                <a:lnTo>
                  <a:pt x="1370" y="840"/>
                </a:lnTo>
                <a:lnTo>
                  <a:pt x="1373" y="840"/>
                </a:lnTo>
                <a:lnTo>
                  <a:pt x="1373" y="843"/>
                </a:lnTo>
                <a:lnTo>
                  <a:pt x="1376" y="843"/>
                </a:lnTo>
                <a:lnTo>
                  <a:pt x="1376" y="846"/>
                </a:lnTo>
                <a:lnTo>
                  <a:pt x="1379" y="846"/>
                </a:lnTo>
                <a:lnTo>
                  <a:pt x="1379" y="849"/>
                </a:lnTo>
                <a:lnTo>
                  <a:pt x="1393" y="849"/>
                </a:lnTo>
                <a:lnTo>
                  <a:pt x="1393" y="852"/>
                </a:lnTo>
                <a:lnTo>
                  <a:pt x="1402" y="852"/>
                </a:lnTo>
                <a:lnTo>
                  <a:pt x="1402" y="855"/>
                </a:lnTo>
                <a:lnTo>
                  <a:pt x="1415" y="855"/>
                </a:lnTo>
                <a:lnTo>
                  <a:pt x="1415" y="858"/>
                </a:lnTo>
                <a:lnTo>
                  <a:pt x="1424" y="858"/>
                </a:lnTo>
                <a:lnTo>
                  <a:pt x="1424" y="864"/>
                </a:lnTo>
                <a:lnTo>
                  <a:pt x="1438" y="864"/>
                </a:lnTo>
                <a:lnTo>
                  <a:pt x="1438" y="867"/>
                </a:lnTo>
                <a:lnTo>
                  <a:pt x="1441" y="867"/>
                </a:lnTo>
                <a:lnTo>
                  <a:pt x="1441" y="870"/>
                </a:lnTo>
                <a:lnTo>
                  <a:pt x="1444" y="870"/>
                </a:lnTo>
                <a:lnTo>
                  <a:pt x="1444" y="873"/>
                </a:lnTo>
                <a:lnTo>
                  <a:pt x="1458" y="873"/>
                </a:lnTo>
                <a:lnTo>
                  <a:pt x="1458" y="876"/>
                </a:lnTo>
                <a:lnTo>
                  <a:pt x="1461" y="876"/>
                </a:lnTo>
                <a:lnTo>
                  <a:pt x="1461" y="880"/>
                </a:lnTo>
                <a:lnTo>
                  <a:pt x="1483" y="880"/>
                </a:lnTo>
                <a:lnTo>
                  <a:pt x="1483" y="883"/>
                </a:lnTo>
                <a:lnTo>
                  <a:pt x="1497" y="883"/>
                </a:lnTo>
                <a:lnTo>
                  <a:pt x="1497" y="886"/>
                </a:lnTo>
                <a:lnTo>
                  <a:pt x="1506" y="886"/>
                </a:lnTo>
                <a:lnTo>
                  <a:pt x="1506" y="889"/>
                </a:lnTo>
                <a:lnTo>
                  <a:pt x="1519" y="889"/>
                </a:lnTo>
                <a:lnTo>
                  <a:pt x="1519" y="892"/>
                </a:lnTo>
                <a:lnTo>
                  <a:pt x="1522" y="892"/>
                </a:lnTo>
                <a:lnTo>
                  <a:pt x="1522" y="895"/>
                </a:lnTo>
                <a:lnTo>
                  <a:pt x="1526" y="895"/>
                </a:lnTo>
                <a:lnTo>
                  <a:pt x="1526" y="898"/>
                </a:lnTo>
                <a:lnTo>
                  <a:pt x="1532" y="898"/>
                </a:lnTo>
                <a:lnTo>
                  <a:pt x="1532" y="903"/>
                </a:lnTo>
                <a:lnTo>
                  <a:pt x="1535" y="903"/>
                </a:lnTo>
                <a:lnTo>
                  <a:pt x="1535" y="906"/>
                </a:lnTo>
                <a:lnTo>
                  <a:pt x="1551" y="906"/>
                </a:lnTo>
                <a:lnTo>
                  <a:pt x="1551" y="909"/>
                </a:lnTo>
                <a:lnTo>
                  <a:pt x="1554" y="909"/>
                </a:lnTo>
                <a:lnTo>
                  <a:pt x="1554" y="912"/>
                </a:lnTo>
                <a:lnTo>
                  <a:pt x="1562" y="912"/>
                </a:lnTo>
                <a:lnTo>
                  <a:pt x="1562" y="915"/>
                </a:lnTo>
                <a:lnTo>
                  <a:pt x="1565" y="915"/>
                </a:lnTo>
                <a:lnTo>
                  <a:pt x="1565" y="918"/>
                </a:lnTo>
                <a:lnTo>
                  <a:pt x="1581" y="918"/>
                </a:lnTo>
                <a:lnTo>
                  <a:pt x="1581" y="923"/>
                </a:lnTo>
                <a:lnTo>
                  <a:pt x="1597" y="923"/>
                </a:lnTo>
                <a:lnTo>
                  <a:pt x="1597" y="926"/>
                </a:lnTo>
                <a:lnTo>
                  <a:pt x="1604" y="926"/>
                </a:lnTo>
                <a:lnTo>
                  <a:pt x="1604" y="932"/>
                </a:lnTo>
                <a:lnTo>
                  <a:pt x="1627" y="932"/>
                </a:lnTo>
                <a:lnTo>
                  <a:pt x="1627" y="936"/>
                </a:lnTo>
                <a:lnTo>
                  <a:pt x="1642" y="936"/>
                </a:lnTo>
                <a:lnTo>
                  <a:pt x="1642" y="939"/>
                </a:lnTo>
                <a:lnTo>
                  <a:pt x="1658" y="939"/>
                </a:lnTo>
                <a:lnTo>
                  <a:pt x="1658" y="945"/>
                </a:lnTo>
                <a:lnTo>
                  <a:pt x="1661" y="945"/>
                </a:lnTo>
                <a:lnTo>
                  <a:pt x="1661" y="950"/>
                </a:lnTo>
                <a:lnTo>
                  <a:pt x="1684" y="950"/>
                </a:lnTo>
                <a:lnTo>
                  <a:pt x="1684" y="953"/>
                </a:lnTo>
                <a:lnTo>
                  <a:pt x="1698" y="953"/>
                </a:lnTo>
                <a:lnTo>
                  <a:pt x="1698" y="956"/>
                </a:lnTo>
                <a:lnTo>
                  <a:pt x="1711" y="956"/>
                </a:lnTo>
                <a:lnTo>
                  <a:pt x="1711" y="960"/>
                </a:lnTo>
                <a:lnTo>
                  <a:pt x="1752" y="960"/>
                </a:lnTo>
                <a:lnTo>
                  <a:pt x="1752" y="963"/>
                </a:lnTo>
                <a:lnTo>
                  <a:pt x="1763" y="963"/>
                </a:lnTo>
                <a:lnTo>
                  <a:pt x="1763" y="966"/>
                </a:lnTo>
                <a:lnTo>
                  <a:pt x="1769" y="966"/>
                </a:lnTo>
                <a:lnTo>
                  <a:pt x="1769" y="971"/>
                </a:lnTo>
                <a:lnTo>
                  <a:pt x="1782" y="971"/>
                </a:lnTo>
                <a:lnTo>
                  <a:pt x="1782" y="977"/>
                </a:lnTo>
                <a:lnTo>
                  <a:pt x="1788" y="977"/>
                </a:lnTo>
                <a:lnTo>
                  <a:pt x="1788" y="982"/>
                </a:lnTo>
                <a:lnTo>
                  <a:pt x="1794" y="982"/>
                </a:lnTo>
                <a:lnTo>
                  <a:pt x="1794" y="985"/>
                </a:lnTo>
                <a:lnTo>
                  <a:pt x="1831" y="985"/>
                </a:lnTo>
                <a:lnTo>
                  <a:pt x="1831" y="989"/>
                </a:lnTo>
                <a:lnTo>
                  <a:pt x="1856" y="989"/>
                </a:lnTo>
                <a:lnTo>
                  <a:pt x="1856" y="992"/>
                </a:lnTo>
                <a:lnTo>
                  <a:pt x="1873" y="992"/>
                </a:lnTo>
                <a:lnTo>
                  <a:pt x="1873" y="997"/>
                </a:lnTo>
                <a:lnTo>
                  <a:pt x="1887" y="997"/>
                </a:lnTo>
                <a:lnTo>
                  <a:pt x="1887" y="1000"/>
                </a:lnTo>
                <a:lnTo>
                  <a:pt x="1909" y="1000"/>
                </a:lnTo>
                <a:lnTo>
                  <a:pt x="1909" y="1004"/>
                </a:lnTo>
                <a:lnTo>
                  <a:pt x="1918" y="1004"/>
                </a:lnTo>
                <a:lnTo>
                  <a:pt x="1918" y="1009"/>
                </a:lnTo>
                <a:lnTo>
                  <a:pt x="1935" y="1009"/>
                </a:lnTo>
                <a:lnTo>
                  <a:pt x="1935" y="1013"/>
                </a:lnTo>
                <a:lnTo>
                  <a:pt x="1977" y="1013"/>
                </a:lnTo>
                <a:lnTo>
                  <a:pt x="1977" y="1018"/>
                </a:lnTo>
                <a:lnTo>
                  <a:pt x="1994" y="1018"/>
                </a:lnTo>
                <a:lnTo>
                  <a:pt x="1994" y="1022"/>
                </a:lnTo>
                <a:lnTo>
                  <a:pt x="2045" y="1022"/>
                </a:lnTo>
                <a:lnTo>
                  <a:pt x="2045" y="1028"/>
                </a:lnTo>
                <a:lnTo>
                  <a:pt x="2081" y="1028"/>
                </a:lnTo>
                <a:lnTo>
                  <a:pt x="2081" y="1033"/>
                </a:lnTo>
                <a:lnTo>
                  <a:pt x="2124" y="1033"/>
                </a:lnTo>
                <a:lnTo>
                  <a:pt x="2124" y="1039"/>
                </a:lnTo>
                <a:lnTo>
                  <a:pt x="2165" y="1039"/>
                </a:lnTo>
                <a:lnTo>
                  <a:pt x="2165" y="1045"/>
                </a:lnTo>
                <a:lnTo>
                  <a:pt x="2175" y="1045"/>
                </a:lnTo>
                <a:lnTo>
                  <a:pt x="2175" y="1051"/>
                </a:lnTo>
                <a:lnTo>
                  <a:pt x="2237" y="1051"/>
                </a:lnTo>
                <a:lnTo>
                  <a:pt x="2237" y="1057"/>
                </a:lnTo>
                <a:lnTo>
                  <a:pt x="2249" y="1057"/>
                </a:lnTo>
                <a:lnTo>
                  <a:pt x="2249" y="1063"/>
                </a:lnTo>
                <a:lnTo>
                  <a:pt x="2341" y="1063"/>
                </a:lnTo>
                <a:lnTo>
                  <a:pt x="2341" y="1071"/>
                </a:lnTo>
                <a:lnTo>
                  <a:pt x="2435" y="1071"/>
                </a:lnTo>
                <a:lnTo>
                  <a:pt x="2435" y="1078"/>
                </a:lnTo>
                <a:lnTo>
                  <a:pt x="2447" y="1078"/>
                </a:lnTo>
                <a:lnTo>
                  <a:pt x="2447" y="1086"/>
                </a:lnTo>
                <a:lnTo>
                  <a:pt x="2452" y="1086"/>
                </a:lnTo>
                <a:lnTo>
                  <a:pt x="2452" y="1093"/>
                </a:lnTo>
                <a:lnTo>
                  <a:pt x="2458" y="1093"/>
                </a:lnTo>
                <a:lnTo>
                  <a:pt x="2458" y="1101"/>
                </a:lnTo>
                <a:lnTo>
                  <a:pt x="2582" y="1101"/>
                </a:lnTo>
                <a:lnTo>
                  <a:pt x="2582" y="1110"/>
                </a:lnTo>
                <a:lnTo>
                  <a:pt x="2811" y="1110"/>
                </a:lnTo>
                <a:lnTo>
                  <a:pt x="2811" y="1127"/>
                </a:lnTo>
                <a:lnTo>
                  <a:pt x="3000" y="1127"/>
                </a:lnTo>
                <a:lnTo>
                  <a:pt x="3000" y="1154"/>
                </a:lnTo>
                <a:lnTo>
                  <a:pt x="3311" y="1154"/>
                </a:lnTo>
              </a:path>
            </a:pathLst>
          </a:custGeom>
          <a:noFill/>
          <a:ln w="190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8" name="Freeform 233">
            <a:extLst>
              <a:ext uri="{FF2B5EF4-FFF2-40B4-BE49-F238E27FC236}">
                <a16:creationId xmlns:a16="http://schemas.microsoft.com/office/drawing/2014/main" id="{039350C1-3C01-4706-BA92-C672207870BB}"/>
              </a:ext>
            </a:extLst>
          </p:cNvPr>
          <p:cNvSpPr>
            <a:spLocks/>
          </p:cNvSpPr>
          <p:nvPr/>
        </p:nvSpPr>
        <p:spPr bwMode="auto">
          <a:xfrm>
            <a:off x="1695601" y="2199361"/>
            <a:ext cx="4335837" cy="1674829"/>
          </a:xfrm>
          <a:custGeom>
            <a:avLst/>
            <a:gdLst>
              <a:gd name="T0" fmla="*/ 81 w 3707"/>
              <a:gd name="T1" fmla="*/ 14 h 1019"/>
              <a:gd name="T2" fmla="*/ 116 w 3707"/>
              <a:gd name="T3" fmla="*/ 26 h 1019"/>
              <a:gd name="T4" fmla="*/ 169 w 3707"/>
              <a:gd name="T5" fmla="*/ 36 h 1019"/>
              <a:gd name="T6" fmla="*/ 198 w 3707"/>
              <a:gd name="T7" fmla="*/ 51 h 1019"/>
              <a:gd name="T8" fmla="*/ 223 w 3707"/>
              <a:gd name="T9" fmla="*/ 68 h 1019"/>
              <a:gd name="T10" fmla="*/ 279 w 3707"/>
              <a:gd name="T11" fmla="*/ 78 h 1019"/>
              <a:gd name="T12" fmla="*/ 311 w 3707"/>
              <a:gd name="T13" fmla="*/ 91 h 1019"/>
              <a:gd name="T14" fmla="*/ 367 w 3707"/>
              <a:gd name="T15" fmla="*/ 101 h 1019"/>
              <a:gd name="T16" fmla="*/ 392 w 3707"/>
              <a:gd name="T17" fmla="*/ 118 h 1019"/>
              <a:gd name="T18" fmla="*/ 405 w 3707"/>
              <a:gd name="T19" fmla="*/ 136 h 1019"/>
              <a:gd name="T20" fmla="*/ 429 w 3707"/>
              <a:gd name="T21" fmla="*/ 152 h 1019"/>
              <a:gd name="T22" fmla="*/ 451 w 3707"/>
              <a:gd name="T23" fmla="*/ 169 h 1019"/>
              <a:gd name="T24" fmla="*/ 466 w 3707"/>
              <a:gd name="T25" fmla="*/ 181 h 1019"/>
              <a:gd name="T26" fmla="*/ 486 w 3707"/>
              <a:gd name="T27" fmla="*/ 195 h 1019"/>
              <a:gd name="T28" fmla="*/ 516 w 3707"/>
              <a:gd name="T29" fmla="*/ 213 h 1019"/>
              <a:gd name="T30" fmla="*/ 545 w 3707"/>
              <a:gd name="T31" fmla="*/ 229 h 1019"/>
              <a:gd name="T32" fmla="*/ 584 w 3707"/>
              <a:gd name="T33" fmla="*/ 245 h 1019"/>
              <a:gd name="T34" fmla="*/ 619 w 3707"/>
              <a:gd name="T35" fmla="*/ 258 h 1019"/>
              <a:gd name="T36" fmla="*/ 642 w 3707"/>
              <a:gd name="T37" fmla="*/ 270 h 1019"/>
              <a:gd name="T38" fmla="*/ 661 w 3707"/>
              <a:gd name="T39" fmla="*/ 293 h 1019"/>
              <a:gd name="T40" fmla="*/ 684 w 3707"/>
              <a:gd name="T41" fmla="*/ 310 h 1019"/>
              <a:gd name="T42" fmla="*/ 720 w 3707"/>
              <a:gd name="T43" fmla="*/ 325 h 1019"/>
              <a:gd name="T44" fmla="*/ 737 w 3707"/>
              <a:gd name="T45" fmla="*/ 338 h 1019"/>
              <a:gd name="T46" fmla="*/ 752 w 3707"/>
              <a:gd name="T47" fmla="*/ 353 h 1019"/>
              <a:gd name="T48" fmla="*/ 779 w 3707"/>
              <a:gd name="T49" fmla="*/ 376 h 1019"/>
              <a:gd name="T50" fmla="*/ 825 w 3707"/>
              <a:gd name="T51" fmla="*/ 387 h 1019"/>
              <a:gd name="T52" fmla="*/ 847 w 3707"/>
              <a:gd name="T53" fmla="*/ 402 h 1019"/>
              <a:gd name="T54" fmla="*/ 886 w 3707"/>
              <a:gd name="T55" fmla="*/ 421 h 1019"/>
              <a:gd name="T56" fmla="*/ 918 w 3707"/>
              <a:gd name="T57" fmla="*/ 439 h 1019"/>
              <a:gd name="T58" fmla="*/ 957 w 3707"/>
              <a:gd name="T59" fmla="*/ 453 h 1019"/>
              <a:gd name="T60" fmla="*/ 977 w 3707"/>
              <a:gd name="T61" fmla="*/ 474 h 1019"/>
              <a:gd name="T62" fmla="*/ 1012 w 3707"/>
              <a:gd name="T63" fmla="*/ 488 h 1019"/>
              <a:gd name="T64" fmla="*/ 1045 w 3707"/>
              <a:gd name="T65" fmla="*/ 500 h 1019"/>
              <a:gd name="T66" fmla="*/ 1090 w 3707"/>
              <a:gd name="T67" fmla="*/ 510 h 1019"/>
              <a:gd name="T68" fmla="*/ 1130 w 3707"/>
              <a:gd name="T69" fmla="*/ 528 h 1019"/>
              <a:gd name="T70" fmla="*/ 1152 w 3707"/>
              <a:gd name="T71" fmla="*/ 544 h 1019"/>
              <a:gd name="T72" fmla="*/ 1172 w 3707"/>
              <a:gd name="T73" fmla="*/ 560 h 1019"/>
              <a:gd name="T74" fmla="*/ 1217 w 3707"/>
              <a:gd name="T75" fmla="*/ 575 h 1019"/>
              <a:gd name="T76" fmla="*/ 1279 w 3707"/>
              <a:gd name="T77" fmla="*/ 589 h 1019"/>
              <a:gd name="T78" fmla="*/ 1299 w 3707"/>
              <a:gd name="T79" fmla="*/ 601 h 1019"/>
              <a:gd name="T80" fmla="*/ 1359 w 3707"/>
              <a:gd name="T81" fmla="*/ 619 h 1019"/>
              <a:gd name="T82" fmla="*/ 1379 w 3707"/>
              <a:gd name="T83" fmla="*/ 634 h 1019"/>
              <a:gd name="T84" fmla="*/ 1409 w 3707"/>
              <a:gd name="T85" fmla="*/ 649 h 1019"/>
              <a:gd name="T86" fmla="*/ 1424 w 3707"/>
              <a:gd name="T87" fmla="*/ 664 h 1019"/>
              <a:gd name="T88" fmla="*/ 1483 w 3707"/>
              <a:gd name="T89" fmla="*/ 681 h 1019"/>
              <a:gd name="T90" fmla="*/ 1539 w 3707"/>
              <a:gd name="T91" fmla="*/ 698 h 1019"/>
              <a:gd name="T92" fmla="*/ 1590 w 3707"/>
              <a:gd name="T93" fmla="*/ 710 h 1019"/>
              <a:gd name="T94" fmla="*/ 1613 w 3707"/>
              <a:gd name="T95" fmla="*/ 728 h 1019"/>
              <a:gd name="T96" fmla="*/ 1630 w 3707"/>
              <a:gd name="T97" fmla="*/ 740 h 1019"/>
              <a:gd name="T98" fmla="*/ 1658 w 3707"/>
              <a:gd name="T99" fmla="*/ 755 h 1019"/>
              <a:gd name="T100" fmla="*/ 1734 w 3707"/>
              <a:gd name="T101" fmla="*/ 775 h 1019"/>
              <a:gd name="T102" fmla="*/ 1779 w 3707"/>
              <a:gd name="T103" fmla="*/ 793 h 1019"/>
              <a:gd name="T104" fmla="*/ 1817 w 3707"/>
              <a:gd name="T105" fmla="*/ 814 h 1019"/>
              <a:gd name="T106" fmla="*/ 1935 w 3707"/>
              <a:gd name="T107" fmla="*/ 829 h 1019"/>
              <a:gd name="T108" fmla="*/ 2026 w 3707"/>
              <a:gd name="T109" fmla="*/ 852 h 1019"/>
              <a:gd name="T110" fmla="*/ 2136 w 3707"/>
              <a:gd name="T111" fmla="*/ 870 h 1019"/>
              <a:gd name="T112" fmla="*/ 2279 w 3707"/>
              <a:gd name="T113" fmla="*/ 891 h 1019"/>
              <a:gd name="T114" fmla="*/ 2367 w 3707"/>
              <a:gd name="T115" fmla="*/ 920 h 1019"/>
              <a:gd name="T116" fmla="*/ 2535 w 3707"/>
              <a:gd name="T117" fmla="*/ 954 h 1019"/>
              <a:gd name="T118" fmla="*/ 2624 w 3707"/>
              <a:gd name="T119" fmla="*/ 988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7" h="1019">
                <a:moveTo>
                  <a:pt x="0" y="0"/>
                </a:moveTo>
                <a:lnTo>
                  <a:pt x="62" y="0"/>
                </a:lnTo>
                <a:lnTo>
                  <a:pt x="62" y="6"/>
                </a:lnTo>
                <a:lnTo>
                  <a:pt x="65" y="6"/>
                </a:lnTo>
                <a:lnTo>
                  <a:pt x="65" y="9"/>
                </a:lnTo>
                <a:lnTo>
                  <a:pt x="71" y="9"/>
                </a:lnTo>
                <a:lnTo>
                  <a:pt x="71" y="14"/>
                </a:lnTo>
                <a:lnTo>
                  <a:pt x="81" y="14"/>
                </a:lnTo>
                <a:lnTo>
                  <a:pt x="81" y="17"/>
                </a:lnTo>
                <a:lnTo>
                  <a:pt x="87" y="17"/>
                </a:lnTo>
                <a:lnTo>
                  <a:pt x="87" y="20"/>
                </a:lnTo>
                <a:lnTo>
                  <a:pt x="104" y="20"/>
                </a:lnTo>
                <a:lnTo>
                  <a:pt x="104" y="23"/>
                </a:lnTo>
                <a:lnTo>
                  <a:pt x="107" y="23"/>
                </a:lnTo>
                <a:lnTo>
                  <a:pt x="107" y="26"/>
                </a:lnTo>
                <a:lnTo>
                  <a:pt x="116" y="26"/>
                </a:lnTo>
                <a:lnTo>
                  <a:pt x="116" y="29"/>
                </a:lnTo>
                <a:lnTo>
                  <a:pt x="119" y="29"/>
                </a:lnTo>
                <a:lnTo>
                  <a:pt x="119" y="32"/>
                </a:lnTo>
                <a:lnTo>
                  <a:pt x="139" y="32"/>
                </a:lnTo>
                <a:lnTo>
                  <a:pt x="139" y="33"/>
                </a:lnTo>
                <a:lnTo>
                  <a:pt x="155" y="33"/>
                </a:lnTo>
                <a:lnTo>
                  <a:pt x="155" y="36"/>
                </a:lnTo>
                <a:lnTo>
                  <a:pt x="169" y="36"/>
                </a:lnTo>
                <a:lnTo>
                  <a:pt x="169" y="39"/>
                </a:lnTo>
                <a:lnTo>
                  <a:pt x="172" y="39"/>
                </a:lnTo>
                <a:lnTo>
                  <a:pt x="172" y="45"/>
                </a:lnTo>
                <a:lnTo>
                  <a:pt x="175" y="45"/>
                </a:lnTo>
                <a:lnTo>
                  <a:pt x="175" y="48"/>
                </a:lnTo>
                <a:lnTo>
                  <a:pt x="187" y="48"/>
                </a:lnTo>
                <a:lnTo>
                  <a:pt x="187" y="51"/>
                </a:lnTo>
                <a:lnTo>
                  <a:pt x="198" y="51"/>
                </a:lnTo>
                <a:lnTo>
                  <a:pt x="198" y="59"/>
                </a:lnTo>
                <a:lnTo>
                  <a:pt x="201" y="59"/>
                </a:lnTo>
                <a:lnTo>
                  <a:pt x="201" y="62"/>
                </a:lnTo>
                <a:lnTo>
                  <a:pt x="204" y="62"/>
                </a:lnTo>
                <a:lnTo>
                  <a:pt x="204" y="65"/>
                </a:lnTo>
                <a:lnTo>
                  <a:pt x="211" y="65"/>
                </a:lnTo>
                <a:lnTo>
                  <a:pt x="211" y="68"/>
                </a:lnTo>
                <a:lnTo>
                  <a:pt x="223" y="68"/>
                </a:lnTo>
                <a:lnTo>
                  <a:pt x="223" y="71"/>
                </a:lnTo>
                <a:lnTo>
                  <a:pt x="249" y="71"/>
                </a:lnTo>
                <a:lnTo>
                  <a:pt x="249" y="72"/>
                </a:lnTo>
                <a:lnTo>
                  <a:pt x="266" y="72"/>
                </a:lnTo>
                <a:lnTo>
                  <a:pt x="266" y="75"/>
                </a:lnTo>
                <a:lnTo>
                  <a:pt x="269" y="75"/>
                </a:lnTo>
                <a:lnTo>
                  <a:pt x="269" y="78"/>
                </a:lnTo>
                <a:lnTo>
                  <a:pt x="279" y="78"/>
                </a:lnTo>
                <a:lnTo>
                  <a:pt x="279" y="81"/>
                </a:lnTo>
                <a:lnTo>
                  <a:pt x="282" y="81"/>
                </a:lnTo>
                <a:lnTo>
                  <a:pt x="282" y="85"/>
                </a:lnTo>
                <a:lnTo>
                  <a:pt x="288" y="85"/>
                </a:lnTo>
                <a:lnTo>
                  <a:pt x="288" y="88"/>
                </a:lnTo>
                <a:lnTo>
                  <a:pt x="294" y="88"/>
                </a:lnTo>
                <a:lnTo>
                  <a:pt x="294" y="91"/>
                </a:lnTo>
                <a:lnTo>
                  <a:pt x="311" y="91"/>
                </a:lnTo>
                <a:lnTo>
                  <a:pt x="311" y="94"/>
                </a:lnTo>
                <a:lnTo>
                  <a:pt x="321" y="94"/>
                </a:lnTo>
                <a:lnTo>
                  <a:pt x="321" y="95"/>
                </a:lnTo>
                <a:lnTo>
                  <a:pt x="333" y="95"/>
                </a:lnTo>
                <a:lnTo>
                  <a:pt x="333" y="98"/>
                </a:lnTo>
                <a:lnTo>
                  <a:pt x="356" y="98"/>
                </a:lnTo>
                <a:lnTo>
                  <a:pt x="356" y="101"/>
                </a:lnTo>
                <a:lnTo>
                  <a:pt x="367" y="101"/>
                </a:lnTo>
                <a:lnTo>
                  <a:pt x="367" y="104"/>
                </a:lnTo>
                <a:lnTo>
                  <a:pt x="370" y="104"/>
                </a:lnTo>
                <a:lnTo>
                  <a:pt x="370" y="110"/>
                </a:lnTo>
                <a:lnTo>
                  <a:pt x="376" y="110"/>
                </a:lnTo>
                <a:lnTo>
                  <a:pt x="376" y="116"/>
                </a:lnTo>
                <a:lnTo>
                  <a:pt x="389" y="116"/>
                </a:lnTo>
                <a:lnTo>
                  <a:pt x="389" y="118"/>
                </a:lnTo>
                <a:lnTo>
                  <a:pt x="392" y="118"/>
                </a:lnTo>
                <a:lnTo>
                  <a:pt x="392" y="124"/>
                </a:lnTo>
                <a:lnTo>
                  <a:pt x="395" y="124"/>
                </a:lnTo>
                <a:lnTo>
                  <a:pt x="395" y="127"/>
                </a:lnTo>
                <a:lnTo>
                  <a:pt x="398" y="127"/>
                </a:lnTo>
                <a:lnTo>
                  <a:pt x="398" y="130"/>
                </a:lnTo>
                <a:lnTo>
                  <a:pt x="401" y="130"/>
                </a:lnTo>
                <a:lnTo>
                  <a:pt x="401" y="136"/>
                </a:lnTo>
                <a:lnTo>
                  <a:pt x="405" y="136"/>
                </a:lnTo>
                <a:lnTo>
                  <a:pt x="405" y="139"/>
                </a:lnTo>
                <a:lnTo>
                  <a:pt x="409" y="139"/>
                </a:lnTo>
                <a:lnTo>
                  <a:pt x="409" y="140"/>
                </a:lnTo>
                <a:lnTo>
                  <a:pt x="418" y="140"/>
                </a:lnTo>
                <a:lnTo>
                  <a:pt x="418" y="143"/>
                </a:lnTo>
                <a:lnTo>
                  <a:pt x="424" y="143"/>
                </a:lnTo>
                <a:lnTo>
                  <a:pt x="424" y="152"/>
                </a:lnTo>
                <a:lnTo>
                  <a:pt x="429" y="152"/>
                </a:lnTo>
                <a:lnTo>
                  <a:pt x="429" y="155"/>
                </a:lnTo>
                <a:lnTo>
                  <a:pt x="435" y="155"/>
                </a:lnTo>
                <a:lnTo>
                  <a:pt x="435" y="162"/>
                </a:lnTo>
                <a:lnTo>
                  <a:pt x="438" y="162"/>
                </a:lnTo>
                <a:lnTo>
                  <a:pt x="438" y="165"/>
                </a:lnTo>
                <a:lnTo>
                  <a:pt x="441" y="165"/>
                </a:lnTo>
                <a:lnTo>
                  <a:pt x="441" y="169"/>
                </a:lnTo>
                <a:lnTo>
                  <a:pt x="451" y="169"/>
                </a:lnTo>
                <a:lnTo>
                  <a:pt x="451" y="172"/>
                </a:lnTo>
                <a:lnTo>
                  <a:pt x="454" y="172"/>
                </a:lnTo>
                <a:lnTo>
                  <a:pt x="454" y="175"/>
                </a:lnTo>
                <a:lnTo>
                  <a:pt x="460" y="175"/>
                </a:lnTo>
                <a:lnTo>
                  <a:pt x="460" y="178"/>
                </a:lnTo>
                <a:lnTo>
                  <a:pt x="463" y="178"/>
                </a:lnTo>
                <a:lnTo>
                  <a:pt x="463" y="181"/>
                </a:lnTo>
                <a:lnTo>
                  <a:pt x="466" y="181"/>
                </a:lnTo>
                <a:lnTo>
                  <a:pt x="466" y="187"/>
                </a:lnTo>
                <a:lnTo>
                  <a:pt x="474" y="187"/>
                </a:lnTo>
                <a:lnTo>
                  <a:pt x="474" y="190"/>
                </a:lnTo>
                <a:lnTo>
                  <a:pt x="477" y="190"/>
                </a:lnTo>
                <a:lnTo>
                  <a:pt x="477" y="193"/>
                </a:lnTo>
                <a:lnTo>
                  <a:pt x="480" y="193"/>
                </a:lnTo>
                <a:lnTo>
                  <a:pt x="480" y="195"/>
                </a:lnTo>
                <a:lnTo>
                  <a:pt x="486" y="195"/>
                </a:lnTo>
                <a:lnTo>
                  <a:pt x="486" y="198"/>
                </a:lnTo>
                <a:lnTo>
                  <a:pt x="503" y="198"/>
                </a:lnTo>
                <a:lnTo>
                  <a:pt x="503" y="201"/>
                </a:lnTo>
                <a:lnTo>
                  <a:pt x="509" y="201"/>
                </a:lnTo>
                <a:lnTo>
                  <a:pt x="509" y="210"/>
                </a:lnTo>
                <a:lnTo>
                  <a:pt x="512" y="210"/>
                </a:lnTo>
                <a:lnTo>
                  <a:pt x="512" y="213"/>
                </a:lnTo>
                <a:lnTo>
                  <a:pt x="516" y="213"/>
                </a:lnTo>
                <a:lnTo>
                  <a:pt x="516" y="216"/>
                </a:lnTo>
                <a:lnTo>
                  <a:pt x="525" y="216"/>
                </a:lnTo>
                <a:lnTo>
                  <a:pt x="525" y="219"/>
                </a:lnTo>
                <a:lnTo>
                  <a:pt x="528" y="219"/>
                </a:lnTo>
                <a:lnTo>
                  <a:pt x="528" y="223"/>
                </a:lnTo>
                <a:lnTo>
                  <a:pt x="531" y="223"/>
                </a:lnTo>
                <a:lnTo>
                  <a:pt x="531" y="229"/>
                </a:lnTo>
                <a:lnTo>
                  <a:pt x="545" y="229"/>
                </a:lnTo>
                <a:lnTo>
                  <a:pt x="545" y="232"/>
                </a:lnTo>
                <a:lnTo>
                  <a:pt x="554" y="232"/>
                </a:lnTo>
                <a:lnTo>
                  <a:pt x="554" y="236"/>
                </a:lnTo>
                <a:lnTo>
                  <a:pt x="562" y="236"/>
                </a:lnTo>
                <a:lnTo>
                  <a:pt x="562" y="239"/>
                </a:lnTo>
                <a:lnTo>
                  <a:pt x="581" y="239"/>
                </a:lnTo>
                <a:lnTo>
                  <a:pt x="581" y="245"/>
                </a:lnTo>
                <a:lnTo>
                  <a:pt x="584" y="245"/>
                </a:lnTo>
                <a:lnTo>
                  <a:pt x="584" y="246"/>
                </a:lnTo>
                <a:lnTo>
                  <a:pt x="599" y="246"/>
                </a:lnTo>
                <a:lnTo>
                  <a:pt x="599" y="249"/>
                </a:lnTo>
                <a:lnTo>
                  <a:pt x="604" y="249"/>
                </a:lnTo>
                <a:lnTo>
                  <a:pt x="604" y="255"/>
                </a:lnTo>
                <a:lnTo>
                  <a:pt x="616" y="255"/>
                </a:lnTo>
                <a:lnTo>
                  <a:pt x="616" y="258"/>
                </a:lnTo>
                <a:lnTo>
                  <a:pt x="619" y="258"/>
                </a:lnTo>
                <a:lnTo>
                  <a:pt x="619" y="261"/>
                </a:lnTo>
                <a:lnTo>
                  <a:pt x="622" y="261"/>
                </a:lnTo>
                <a:lnTo>
                  <a:pt x="622" y="264"/>
                </a:lnTo>
                <a:lnTo>
                  <a:pt x="627" y="264"/>
                </a:lnTo>
                <a:lnTo>
                  <a:pt x="627" y="267"/>
                </a:lnTo>
                <a:lnTo>
                  <a:pt x="630" y="267"/>
                </a:lnTo>
                <a:lnTo>
                  <a:pt x="630" y="270"/>
                </a:lnTo>
                <a:lnTo>
                  <a:pt x="642" y="270"/>
                </a:lnTo>
                <a:lnTo>
                  <a:pt x="642" y="273"/>
                </a:lnTo>
                <a:lnTo>
                  <a:pt x="646" y="273"/>
                </a:lnTo>
                <a:lnTo>
                  <a:pt x="646" y="278"/>
                </a:lnTo>
                <a:lnTo>
                  <a:pt x="649" y="278"/>
                </a:lnTo>
                <a:lnTo>
                  <a:pt x="649" y="284"/>
                </a:lnTo>
                <a:lnTo>
                  <a:pt x="652" y="284"/>
                </a:lnTo>
                <a:lnTo>
                  <a:pt x="652" y="293"/>
                </a:lnTo>
                <a:lnTo>
                  <a:pt x="661" y="293"/>
                </a:lnTo>
                <a:lnTo>
                  <a:pt x="661" y="296"/>
                </a:lnTo>
                <a:lnTo>
                  <a:pt x="664" y="296"/>
                </a:lnTo>
                <a:lnTo>
                  <a:pt x="664" y="300"/>
                </a:lnTo>
                <a:lnTo>
                  <a:pt x="675" y="300"/>
                </a:lnTo>
                <a:lnTo>
                  <a:pt x="675" y="306"/>
                </a:lnTo>
                <a:lnTo>
                  <a:pt x="678" y="306"/>
                </a:lnTo>
                <a:lnTo>
                  <a:pt x="678" y="310"/>
                </a:lnTo>
                <a:lnTo>
                  <a:pt x="684" y="310"/>
                </a:lnTo>
                <a:lnTo>
                  <a:pt x="684" y="313"/>
                </a:lnTo>
                <a:lnTo>
                  <a:pt x="692" y="313"/>
                </a:lnTo>
                <a:lnTo>
                  <a:pt x="692" y="316"/>
                </a:lnTo>
                <a:lnTo>
                  <a:pt x="704" y="316"/>
                </a:lnTo>
                <a:lnTo>
                  <a:pt x="704" y="319"/>
                </a:lnTo>
                <a:lnTo>
                  <a:pt x="707" y="319"/>
                </a:lnTo>
                <a:lnTo>
                  <a:pt x="707" y="325"/>
                </a:lnTo>
                <a:lnTo>
                  <a:pt x="720" y="325"/>
                </a:lnTo>
                <a:lnTo>
                  <a:pt x="720" y="328"/>
                </a:lnTo>
                <a:lnTo>
                  <a:pt x="723" y="328"/>
                </a:lnTo>
                <a:lnTo>
                  <a:pt x="723" y="329"/>
                </a:lnTo>
                <a:lnTo>
                  <a:pt x="726" y="329"/>
                </a:lnTo>
                <a:lnTo>
                  <a:pt x="726" y="332"/>
                </a:lnTo>
                <a:lnTo>
                  <a:pt x="729" y="332"/>
                </a:lnTo>
                <a:lnTo>
                  <a:pt x="729" y="338"/>
                </a:lnTo>
                <a:lnTo>
                  <a:pt x="737" y="338"/>
                </a:lnTo>
                <a:lnTo>
                  <a:pt x="737" y="341"/>
                </a:lnTo>
                <a:lnTo>
                  <a:pt x="740" y="341"/>
                </a:lnTo>
                <a:lnTo>
                  <a:pt x="740" y="344"/>
                </a:lnTo>
                <a:lnTo>
                  <a:pt x="746" y="344"/>
                </a:lnTo>
                <a:lnTo>
                  <a:pt x="746" y="350"/>
                </a:lnTo>
                <a:lnTo>
                  <a:pt x="749" y="350"/>
                </a:lnTo>
                <a:lnTo>
                  <a:pt x="749" y="353"/>
                </a:lnTo>
                <a:lnTo>
                  <a:pt x="752" y="353"/>
                </a:lnTo>
                <a:lnTo>
                  <a:pt x="752" y="361"/>
                </a:lnTo>
                <a:lnTo>
                  <a:pt x="757" y="361"/>
                </a:lnTo>
                <a:lnTo>
                  <a:pt x="757" y="367"/>
                </a:lnTo>
                <a:lnTo>
                  <a:pt x="760" y="367"/>
                </a:lnTo>
                <a:lnTo>
                  <a:pt x="760" y="370"/>
                </a:lnTo>
                <a:lnTo>
                  <a:pt x="772" y="370"/>
                </a:lnTo>
                <a:lnTo>
                  <a:pt x="772" y="376"/>
                </a:lnTo>
                <a:lnTo>
                  <a:pt x="779" y="376"/>
                </a:lnTo>
                <a:lnTo>
                  <a:pt x="779" y="379"/>
                </a:lnTo>
                <a:lnTo>
                  <a:pt x="788" y="379"/>
                </a:lnTo>
                <a:lnTo>
                  <a:pt x="788" y="382"/>
                </a:lnTo>
                <a:lnTo>
                  <a:pt x="794" y="382"/>
                </a:lnTo>
                <a:lnTo>
                  <a:pt x="794" y="384"/>
                </a:lnTo>
                <a:lnTo>
                  <a:pt x="817" y="384"/>
                </a:lnTo>
                <a:lnTo>
                  <a:pt x="817" y="387"/>
                </a:lnTo>
                <a:lnTo>
                  <a:pt x="825" y="387"/>
                </a:lnTo>
                <a:lnTo>
                  <a:pt x="825" y="390"/>
                </a:lnTo>
                <a:lnTo>
                  <a:pt x="828" y="390"/>
                </a:lnTo>
                <a:lnTo>
                  <a:pt x="828" y="393"/>
                </a:lnTo>
                <a:lnTo>
                  <a:pt x="831" y="393"/>
                </a:lnTo>
                <a:lnTo>
                  <a:pt x="831" y="399"/>
                </a:lnTo>
                <a:lnTo>
                  <a:pt x="844" y="399"/>
                </a:lnTo>
                <a:lnTo>
                  <a:pt x="844" y="402"/>
                </a:lnTo>
                <a:lnTo>
                  <a:pt x="847" y="402"/>
                </a:lnTo>
                <a:lnTo>
                  <a:pt x="847" y="411"/>
                </a:lnTo>
                <a:lnTo>
                  <a:pt x="850" y="411"/>
                </a:lnTo>
                <a:lnTo>
                  <a:pt x="850" y="415"/>
                </a:lnTo>
                <a:lnTo>
                  <a:pt x="864" y="415"/>
                </a:lnTo>
                <a:lnTo>
                  <a:pt x="864" y="418"/>
                </a:lnTo>
                <a:lnTo>
                  <a:pt x="876" y="418"/>
                </a:lnTo>
                <a:lnTo>
                  <a:pt x="876" y="421"/>
                </a:lnTo>
                <a:lnTo>
                  <a:pt x="886" y="421"/>
                </a:lnTo>
                <a:lnTo>
                  <a:pt x="886" y="424"/>
                </a:lnTo>
                <a:lnTo>
                  <a:pt x="892" y="424"/>
                </a:lnTo>
                <a:lnTo>
                  <a:pt x="892" y="427"/>
                </a:lnTo>
                <a:lnTo>
                  <a:pt x="905" y="427"/>
                </a:lnTo>
                <a:lnTo>
                  <a:pt x="905" y="436"/>
                </a:lnTo>
                <a:lnTo>
                  <a:pt x="909" y="436"/>
                </a:lnTo>
                <a:lnTo>
                  <a:pt x="909" y="439"/>
                </a:lnTo>
                <a:lnTo>
                  <a:pt x="918" y="439"/>
                </a:lnTo>
                <a:lnTo>
                  <a:pt x="918" y="442"/>
                </a:lnTo>
                <a:lnTo>
                  <a:pt x="929" y="442"/>
                </a:lnTo>
                <a:lnTo>
                  <a:pt x="929" y="444"/>
                </a:lnTo>
                <a:lnTo>
                  <a:pt x="935" y="444"/>
                </a:lnTo>
                <a:lnTo>
                  <a:pt x="935" y="447"/>
                </a:lnTo>
                <a:lnTo>
                  <a:pt x="951" y="447"/>
                </a:lnTo>
                <a:lnTo>
                  <a:pt x="951" y="453"/>
                </a:lnTo>
                <a:lnTo>
                  <a:pt x="957" y="453"/>
                </a:lnTo>
                <a:lnTo>
                  <a:pt x="957" y="456"/>
                </a:lnTo>
                <a:lnTo>
                  <a:pt x="967" y="456"/>
                </a:lnTo>
                <a:lnTo>
                  <a:pt x="967" y="465"/>
                </a:lnTo>
                <a:lnTo>
                  <a:pt x="970" y="465"/>
                </a:lnTo>
                <a:lnTo>
                  <a:pt x="970" y="471"/>
                </a:lnTo>
                <a:lnTo>
                  <a:pt x="974" y="471"/>
                </a:lnTo>
                <a:lnTo>
                  <a:pt x="974" y="474"/>
                </a:lnTo>
                <a:lnTo>
                  <a:pt x="977" y="474"/>
                </a:lnTo>
                <a:lnTo>
                  <a:pt x="977" y="479"/>
                </a:lnTo>
                <a:lnTo>
                  <a:pt x="983" y="479"/>
                </a:lnTo>
                <a:lnTo>
                  <a:pt x="983" y="482"/>
                </a:lnTo>
                <a:lnTo>
                  <a:pt x="1003" y="482"/>
                </a:lnTo>
                <a:lnTo>
                  <a:pt x="1003" y="485"/>
                </a:lnTo>
                <a:lnTo>
                  <a:pt x="1006" y="485"/>
                </a:lnTo>
                <a:lnTo>
                  <a:pt x="1006" y="488"/>
                </a:lnTo>
                <a:lnTo>
                  <a:pt x="1012" y="488"/>
                </a:lnTo>
                <a:lnTo>
                  <a:pt x="1012" y="491"/>
                </a:lnTo>
                <a:lnTo>
                  <a:pt x="1019" y="491"/>
                </a:lnTo>
                <a:lnTo>
                  <a:pt x="1019" y="494"/>
                </a:lnTo>
                <a:lnTo>
                  <a:pt x="1022" y="494"/>
                </a:lnTo>
                <a:lnTo>
                  <a:pt x="1022" y="497"/>
                </a:lnTo>
                <a:lnTo>
                  <a:pt x="1042" y="497"/>
                </a:lnTo>
                <a:lnTo>
                  <a:pt x="1042" y="500"/>
                </a:lnTo>
                <a:lnTo>
                  <a:pt x="1045" y="500"/>
                </a:lnTo>
                <a:lnTo>
                  <a:pt x="1045" y="503"/>
                </a:lnTo>
                <a:lnTo>
                  <a:pt x="1054" y="503"/>
                </a:lnTo>
                <a:lnTo>
                  <a:pt x="1054" y="506"/>
                </a:lnTo>
                <a:lnTo>
                  <a:pt x="1059" y="506"/>
                </a:lnTo>
                <a:lnTo>
                  <a:pt x="1059" y="509"/>
                </a:lnTo>
                <a:lnTo>
                  <a:pt x="1074" y="509"/>
                </a:lnTo>
                <a:lnTo>
                  <a:pt x="1074" y="510"/>
                </a:lnTo>
                <a:lnTo>
                  <a:pt x="1090" y="510"/>
                </a:lnTo>
                <a:lnTo>
                  <a:pt x="1090" y="513"/>
                </a:lnTo>
                <a:lnTo>
                  <a:pt x="1099" y="513"/>
                </a:lnTo>
                <a:lnTo>
                  <a:pt x="1099" y="516"/>
                </a:lnTo>
                <a:lnTo>
                  <a:pt x="1110" y="516"/>
                </a:lnTo>
                <a:lnTo>
                  <a:pt x="1110" y="525"/>
                </a:lnTo>
                <a:lnTo>
                  <a:pt x="1122" y="525"/>
                </a:lnTo>
                <a:lnTo>
                  <a:pt x="1122" y="528"/>
                </a:lnTo>
                <a:lnTo>
                  <a:pt x="1130" y="528"/>
                </a:lnTo>
                <a:lnTo>
                  <a:pt x="1130" y="532"/>
                </a:lnTo>
                <a:lnTo>
                  <a:pt x="1139" y="532"/>
                </a:lnTo>
                <a:lnTo>
                  <a:pt x="1139" y="538"/>
                </a:lnTo>
                <a:lnTo>
                  <a:pt x="1142" y="538"/>
                </a:lnTo>
                <a:lnTo>
                  <a:pt x="1142" y="541"/>
                </a:lnTo>
                <a:lnTo>
                  <a:pt x="1149" y="541"/>
                </a:lnTo>
                <a:lnTo>
                  <a:pt x="1149" y="544"/>
                </a:lnTo>
                <a:lnTo>
                  <a:pt x="1152" y="544"/>
                </a:lnTo>
                <a:lnTo>
                  <a:pt x="1152" y="548"/>
                </a:lnTo>
                <a:lnTo>
                  <a:pt x="1158" y="548"/>
                </a:lnTo>
                <a:lnTo>
                  <a:pt x="1158" y="551"/>
                </a:lnTo>
                <a:lnTo>
                  <a:pt x="1161" y="551"/>
                </a:lnTo>
                <a:lnTo>
                  <a:pt x="1161" y="554"/>
                </a:lnTo>
                <a:lnTo>
                  <a:pt x="1164" y="554"/>
                </a:lnTo>
                <a:lnTo>
                  <a:pt x="1164" y="560"/>
                </a:lnTo>
                <a:lnTo>
                  <a:pt x="1172" y="560"/>
                </a:lnTo>
                <a:lnTo>
                  <a:pt x="1172" y="566"/>
                </a:lnTo>
                <a:lnTo>
                  <a:pt x="1192" y="566"/>
                </a:lnTo>
                <a:lnTo>
                  <a:pt x="1192" y="569"/>
                </a:lnTo>
                <a:lnTo>
                  <a:pt x="1195" y="569"/>
                </a:lnTo>
                <a:lnTo>
                  <a:pt x="1195" y="572"/>
                </a:lnTo>
                <a:lnTo>
                  <a:pt x="1204" y="572"/>
                </a:lnTo>
                <a:lnTo>
                  <a:pt x="1204" y="575"/>
                </a:lnTo>
                <a:lnTo>
                  <a:pt x="1217" y="575"/>
                </a:lnTo>
                <a:lnTo>
                  <a:pt x="1217" y="578"/>
                </a:lnTo>
                <a:lnTo>
                  <a:pt x="1223" y="578"/>
                </a:lnTo>
                <a:lnTo>
                  <a:pt x="1223" y="581"/>
                </a:lnTo>
                <a:lnTo>
                  <a:pt x="1240" y="581"/>
                </a:lnTo>
                <a:lnTo>
                  <a:pt x="1240" y="583"/>
                </a:lnTo>
                <a:lnTo>
                  <a:pt x="1246" y="583"/>
                </a:lnTo>
                <a:lnTo>
                  <a:pt x="1246" y="589"/>
                </a:lnTo>
                <a:lnTo>
                  <a:pt x="1279" y="589"/>
                </a:lnTo>
                <a:lnTo>
                  <a:pt x="1279" y="592"/>
                </a:lnTo>
                <a:lnTo>
                  <a:pt x="1288" y="592"/>
                </a:lnTo>
                <a:lnTo>
                  <a:pt x="1288" y="595"/>
                </a:lnTo>
                <a:lnTo>
                  <a:pt x="1291" y="595"/>
                </a:lnTo>
                <a:lnTo>
                  <a:pt x="1291" y="598"/>
                </a:lnTo>
                <a:lnTo>
                  <a:pt x="1294" y="598"/>
                </a:lnTo>
                <a:lnTo>
                  <a:pt x="1294" y="601"/>
                </a:lnTo>
                <a:lnTo>
                  <a:pt x="1299" y="601"/>
                </a:lnTo>
                <a:lnTo>
                  <a:pt x="1299" y="610"/>
                </a:lnTo>
                <a:lnTo>
                  <a:pt x="1337" y="610"/>
                </a:lnTo>
                <a:lnTo>
                  <a:pt x="1337" y="613"/>
                </a:lnTo>
                <a:lnTo>
                  <a:pt x="1341" y="613"/>
                </a:lnTo>
                <a:lnTo>
                  <a:pt x="1341" y="616"/>
                </a:lnTo>
                <a:lnTo>
                  <a:pt x="1356" y="616"/>
                </a:lnTo>
                <a:lnTo>
                  <a:pt x="1356" y="619"/>
                </a:lnTo>
                <a:lnTo>
                  <a:pt x="1359" y="619"/>
                </a:lnTo>
                <a:lnTo>
                  <a:pt x="1359" y="622"/>
                </a:lnTo>
                <a:lnTo>
                  <a:pt x="1364" y="622"/>
                </a:lnTo>
                <a:lnTo>
                  <a:pt x="1364" y="625"/>
                </a:lnTo>
                <a:lnTo>
                  <a:pt x="1367" y="625"/>
                </a:lnTo>
                <a:lnTo>
                  <a:pt x="1367" y="631"/>
                </a:lnTo>
                <a:lnTo>
                  <a:pt x="1376" y="631"/>
                </a:lnTo>
                <a:lnTo>
                  <a:pt x="1376" y="634"/>
                </a:lnTo>
                <a:lnTo>
                  <a:pt x="1379" y="634"/>
                </a:lnTo>
                <a:lnTo>
                  <a:pt x="1379" y="637"/>
                </a:lnTo>
                <a:lnTo>
                  <a:pt x="1382" y="637"/>
                </a:lnTo>
                <a:lnTo>
                  <a:pt x="1382" y="640"/>
                </a:lnTo>
                <a:lnTo>
                  <a:pt x="1399" y="640"/>
                </a:lnTo>
                <a:lnTo>
                  <a:pt x="1399" y="646"/>
                </a:lnTo>
                <a:lnTo>
                  <a:pt x="1402" y="646"/>
                </a:lnTo>
                <a:lnTo>
                  <a:pt x="1402" y="649"/>
                </a:lnTo>
                <a:lnTo>
                  <a:pt x="1409" y="649"/>
                </a:lnTo>
                <a:lnTo>
                  <a:pt x="1409" y="652"/>
                </a:lnTo>
                <a:lnTo>
                  <a:pt x="1412" y="652"/>
                </a:lnTo>
                <a:lnTo>
                  <a:pt x="1412" y="655"/>
                </a:lnTo>
                <a:lnTo>
                  <a:pt x="1415" y="655"/>
                </a:lnTo>
                <a:lnTo>
                  <a:pt x="1415" y="658"/>
                </a:lnTo>
                <a:lnTo>
                  <a:pt x="1421" y="658"/>
                </a:lnTo>
                <a:lnTo>
                  <a:pt x="1421" y="664"/>
                </a:lnTo>
                <a:lnTo>
                  <a:pt x="1424" y="664"/>
                </a:lnTo>
                <a:lnTo>
                  <a:pt x="1424" y="667"/>
                </a:lnTo>
                <a:lnTo>
                  <a:pt x="1429" y="667"/>
                </a:lnTo>
                <a:lnTo>
                  <a:pt x="1429" y="670"/>
                </a:lnTo>
                <a:lnTo>
                  <a:pt x="1464" y="670"/>
                </a:lnTo>
                <a:lnTo>
                  <a:pt x="1464" y="678"/>
                </a:lnTo>
                <a:lnTo>
                  <a:pt x="1480" y="678"/>
                </a:lnTo>
                <a:lnTo>
                  <a:pt x="1480" y="681"/>
                </a:lnTo>
                <a:lnTo>
                  <a:pt x="1483" y="681"/>
                </a:lnTo>
                <a:lnTo>
                  <a:pt x="1483" y="684"/>
                </a:lnTo>
                <a:lnTo>
                  <a:pt x="1494" y="684"/>
                </a:lnTo>
                <a:lnTo>
                  <a:pt x="1494" y="687"/>
                </a:lnTo>
                <a:lnTo>
                  <a:pt x="1532" y="687"/>
                </a:lnTo>
                <a:lnTo>
                  <a:pt x="1532" y="695"/>
                </a:lnTo>
                <a:lnTo>
                  <a:pt x="1535" y="695"/>
                </a:lnTo>
                <a:lnTo>
                  <a:pt x="1535" y="698"/>
                </a:lnTo>
                <a:lnTo>
                  <a:pt x="1539" y="698"/>
                </a:lnTo>
                <a:lnTo>
                  <a:pt x="1539" y="701"/>
                </a:lnTo>
                <a:lnTo>
                  <a:pt x="1545" y="701"/>
                </a:lnTo>
                <a:lnTo>
                  <a:pt x="1545" y="704"/>
                </a:lnTo>
                <a:lnTo>
                  <a:pt x="1548" y="704"/>
                </a:lnTo>
                <a:lnTo>
                  <a:pt x="1548" y="707"/>
                </a:lnTo>
                <a:lnTo>
                  <a:pt x="1577" y="707"/>
                </a:lnTo>
                <a:lnTo>
                  <a:pt x="1577" y="710"/>
                </a:lnTo>
                <a:lnTo>
                  <a:pt x="1590" y="710"/>
                </a:lnTo>
                <a:lnTo>
                  <a:pt x="1590" y="714"/>
                </a:lnTo>
                <a:lnTo>
                  <a:pt x="1593" y="714"/>
                </a:lnTo>
                <a:lnTo>
                  <a:pt x="1593" y="717"/>
                </a:lnTo>
                <a:lnTo>
                  <a:pt x="1604" y="717"/>
                </a:lnTo>
                <a:lnTo>
                  <a:pt x="1604" y="723"/>
                </a:lnTo>
                <a:lnTo>
                  <a:pt x="1610" y="723"/>
                </a:lnTo>
                <a:lnTo>
                  <a:pt x="1610" y="728"/>
                </a:lnTo>
                <a:lnTo>
                  <a:pt x="1613" y="728"/>
                </a:lnTo>
                <a:lnTo>
                  <a:pt x="1613" y="731"/>
                </a:lnTo>
                <a:lnTo>
                  <a:pt x="1619" y="731"/>
                </a:lnTo>
                <a:lnTo>
                  <a:pt x="1619" y="734"/>
                </a:lnTo>
                <a:lnTo>
                  <a:pt x="1624" y="734"/>
                </a:lnTo>
                <a:lnTo>
                  <a:pt x="1624" y="737"/>
                </a:lnTo>
                <a:lnTo>
                  <a:pt x="1627" y="737"/>
                </a:lnTo>
                <a:lnTo>
                  <a:pt x="1627" y="740"/>
                </a:lnTo>
                <a:lnTo>
                  <a:pt x="1630" y="740"/>
                </a:lnTo>
                <a:lnTo>
                  <a:pt x="1630" y="744"/>
                </a:lnTo>
                <a:lnTo>
                  <a:pt x="1639" y="744"/>
                </a:lnTo>
                <a:lnTo>
                  <a:pt x="1639" y="747"/>
                </a:lnTo>
                <a:lnTo>
                  <a:pt x="1646" y="747"/>
                </a:lnTo>
                <a:lnTo>
                  <a:pt x="1646" y="750"/>
                </a:lnTo>
                <a:lnTo>
                  <a:pt x="1652" y="750"/>
                </a:lnTo>
                <a:lnTo>
                  <a:pt x="1652" y="755"/>
                </a:lnTo>
                <a:lnTo>
                  <a:pt x="1658" y="755"/>
                </a:lnTo>
                <a:lnTo>
                  <a:pt x="1658" y="764"/>
                </a:lnTo>
                <a:lnTo>
                  <a:pt x="1665" y="764"/>
                </a:lnTo>
                <a:lnTo>
                  <a:pt x="1665" y="769"/>
                </a:lnTo>
                <a:lnTo>
                  <a:pt x="1695" y="769"/>
                </a:lnTo>
                <a:lnTo>
                  <a:pt x="1695" y="772"/>
                </a:lnTo>
                <a:lnTo>
                  <a:pt x="1698" y="772"/>
                </a:lnTo>
                <a:lnTo>
                  <a:pt x="1698" y="775"/>
                </a:lnTo>
                <a:lnTo>
                  <a:pt x="1734" y="775"/>
                </a:lnTo>
                <a:lnTo>
                  <a:pt x="1734" y="778"/>
                </a:lnTo>
                <a:lnTo>
                  <a:pt x="1743" y="778"/>
                </a:lnTo>
                <a:lnTo>
                  <a:pt x="1743" y="782"/>
                </a:lnTo>
                <a:lnTo>
                  <a:pt x="1760" y="782"/>
                </a:lnTo>
                <a:lnTo>
                  <a:pt x="1760" y="785"/>
                </a:lnTo>
                <a:lnTo>
                  <a:pt x="1763" y="785"/>
                </a:lnTo>
                <a:lnTo>
                  <a:pt x="1763" y="793"/>
                </a:lnTo>
                <a:lnTo>
                  <a:pt x="1779" y="793"/>
                </a:lnTo>
                <a:lnTo>
                  <a:pt x="1779" y="799"/>
                </a:lnTo>
                <a:lnTo>
                  <a:pt x="1788" y="799"/>
                </a:lnTo>
                <a:lnTo>
                  <a:pt x="1788" y="803"/>
                </a:lnTo>
                <a:lnTo>
                  <a:pt x="1802" y="803"/>
                </a:lnTo>
                <a:lnTo>
                  <a:pt x="1802" y="811"/>
                </a:lnTo>
                <a:lnTo>
                  <a:pt x="1808" y="811"/>
                </a:lnTo>
                <a:lnTo>
                  <a:pt x="1808" y="814"/>
                </a:lnTo>
                <a:lnTo>
                  <a:pt x="1817" y="814"/>
                </a:lnTo>
                <a:lnTo>
                  <a:pt x="1817" y="818"/>
                </a:lnTo>
                <a:lnTo>
                  <a:pt x="1859" y="818"/>
                </a:lnTo>
                <a:lnTo>
                  <a:pt x="1859" y="821"/>
                </a:lnTo>
                <a:lnTo>
                  <a:pt x="1912" y="821"/>
                </a:lnTo>
                <a:lnTo>
                  <a:pt x="1912" y="826"/>
                </a:lnTo>
                <a:lnTo>
                  <a:pt x="1929" y="826"/>
                </a:lnTo>
                <a:lnTo>
                  <a:pt x="1929" y="829"/>
                </a:lnTo>
                <a:lnTo>
                  <a:pt x="1935" y="829"/>
                </a:lnTo>
                <a:lnTo>
                  <a:pt x="1935" y="838"/>
                </a:lnTo>
                <a:lnTo>
                  <a:pt x="1961" y="838"/>
                </a:lnTo>
                <a:lnTo>
                  <a:pt x="1961" y="843"/>
                </a:lnTo>
                <a:lnTo>
                  <a:pt x="1980" y="843"/>
                </a:lnTo>
                <a:lnTo>
                  <a:pt x="1980" y="847"/>
                </a:lnTo>
                <a:lnTo>
                  <a:pt x="1994" y="847"/>
                </a:lnTo>
                <a:lnTo>
                  <a:pt x="1994" y="852"/>
                </a:lnTo>
                <a:lnTo>
                  <a:pt x="2026" y="852"/>
                </a:lnTo>
                <a:lnTo>
                  <a:pt x="2026" y="856"/>
                </a:lnTo>
                <a:lnTo>
                  <a:pt x="2054" y="856"/>
                </a:lnTo>
                <a:lnTo>
                  <a:pt x="2054" y="861"/>
                </a:lnTo>
                <a:lnTo>
                  <a:pt x="2077" y="861"/>
                </a:lnTo>
                <a:lnTo>
                  <a:pt x="2077" y="865"/>
                </a:lnTo>
                <a:lnTo>
                  <a:pt x="2084" y="865"/>
                </a:lnTo>
                <a:lnTo>
                  <a:pt x="2084" y="870"/>
                </a:lnTo>
                <a:lnTo>
                  <a:pt x="2136" y="870"/>
                </a:lnTo>
                <a:lnTo>
                  <a:pt x="2136" y="876"/>
                </a:lnTo>
                <a:lnTo>
                  <a:pt x="2142" y="876"/>
                </a:lnTo>
                <a:lnTo>
                  <a:pt x="2142" y="880"/>
                </a:lnTo>
                <a:lnTo>
                  <a:pt x="2198" y="880"/>
                </a:lnTo>
                <a:lnTo>
                  <a:pt x="2198" y="885"/>
                </a:lnTo>
                <a:lnTo>
                  <a:pt x="2252" y="885"/>
                </a:lnTo>
                <a:lnTo>
                  <a:pt x="2252" y="891"/>
                </a:lnTo>
                <a:lnTo>
                  <a:pt x="2279" y="891"/>
                </a:lnTo>
                <a:lnTo>
                  <a:pt x="2279" y="897"/>
                </a:lnTo>
                <a:lnTo>
                  <a:pt x="2311" y="897"/>
                </a:lnTo>
                <a:lnTo>
                  <a:pt x="2311" y="901"/>
                </a:lnTo>
                <a:lnTo>
                  <a:pt x="2344" y="901"/>
                </a:lnTo>
                <a:lnTo>
                  <a:pt x="2344" y="908"/>
                </a:lnTo>
                <a:lnTo>
                  <a:pt x="2364" y="908"/>
                </a:lnTo>
                <a:lnTo>
                  <a:pt x="2364" y="920"/>
                </a:lnTo>
                <a:lnTo>
                  <a:pt x="2367" y="920"/>
                </a:lnTo>
                <a:lnTo>
                  <a:pt x="2367" y="926"/>
                </a:lnTo>
                <a:lnTo>
                  <a:pt x="2393" y="926"/>
                </a:lnTo>
                <a:lnTo>
                  <a:pt x="2393" y="932"/>
                </a:lnTo>
                <a:lnTo>
                  <a:pt x="2429" y="932"/>
                </a:lnTo>
                <a:lnTo>
                  <a:pt x="2429" y="939"/>
                </a:lnTo>
                <a:lnTo>
                  <a:pt x="2517" y="939"/>
                </a:lnTo>
                <a:lnTo>
                  <a:pt x="2517" y="954"/>
                </a:lnTo>
                <a:lnTo>
                  <a:pt x="2535" y="954"/>
                </a:lnTo>
                <a:lnTo>
                  <a:pt x="2535" y="962"/>
                </a:lnTo>
                <a:lnTo>
                  <a:pt x="2568" y="962"/>
                </a:lnTo>
                <a:lnTo>
                  <a:pt x="2568" y="971"/>
                </a:lnTo>
                <a:lnTo>
                  <a:pt x="2588" y="971"/>
                </a:lnTo>
                <a:lnTo>
                  <a:pt x="2588" y="979"/>
                </a:lnTo>
                <a:lnTo>
                  <a:pt x="2616" y="979"/>
                </a:lnTo>
                <a:lnTo>
                  <a:pt x="2616" y="988"/>
                </a:lnTo>
                <a:lnTo>
                  <a:pt x="2624" y="988"/>
                </a:lnTo>
                <a:lnTo>
                  <a:pt x="2624" y="997"/>
                </a:lnTo>
                <a:lnTo>
                  <a:pt x="2681" y="997"/>
                </a:lnTo>
                <a:lnTo>
                  <a:pt x="2681" y="1007"/>
                </a:lnTo>
                <a:lnTo>
                  <a:pt x="2921" y="1007"/>
                </a:lnTo>
                <a:lnTo>
                  <a:pt x="2921" y="1019"/>
                </a:lnTo>
                <a:lnTo>
                  <a:pt x="3707" y="1019"/>
                </a:lnTo>
              </a:path>
            </a:pathLst>
          </a:custGeom>
          <a:noFill/>
          <a:ln w="19050">
            <a:solidFill>
              <a:schemeClr val="accent1"/>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99" name="Freeform 234">
            <a:extLst>
              <a:ext uri="{FF2B5EF4-FFF2-40B4-BE49-F238E27FC236}">
                <a16:creationId xmlns:a16="http://schemas.microsoft.com/office/drawing/2014/main" id="{9B511386-A872-479E-BF21-3A52513BC71D}"/>
              </a:ext>
            </a:extLst>
          </p:cNvPr>
          <p:cNvSpPr>
            <a:spLocks/>
          </p:cNvSpPr>
          <p:nvPr/>
        </p:nvSpPr>
        <p:spPr bwMode="auto">
          <a:xfrm>
            <a:off x="1682735" y="2174707"/>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9"/>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0" name="Freeform 235">
            <a:extLst>
              <a:ext uri="{FF2B5EF4-FFF2-40B4-BE49-F238E27FC236}">
                <a16:creationId xmlns:a16="http://schemas.microsoft.com/office/drawing/2014/main" id="{B79FDB50-3253-434D-97A1-17CA9726FC27}"/>
              </a:ext>
            </a:extLst>
          </p:cNvPr>
          <p:cNvSpPr>
            <a:spLocks/>
          </p:cNvSpPr>
          <p:nvPr/>
        </p:nvSpPr>
        <p:spPr bwMode="auto">
          <a:xfrm>
            <a:off x="1682735" y="2174707"/>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9"/>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1" name="Freeform 236">
            <a:extLst>
              <a:ext uri="{FF2B5EF4-FFF2-40B4-BE49-F238E27FC236}">
                <a16:creationId xmlns:a16="http://schemas.microsoft.com/office/drawing/2014/main" id="{6137EFE9-DF5A-46D6-B97D-F5379F7D187B}"/>
              </a:ext>
            </a:extLst>
          </p:cNvPr>
          <p:cNvSpPr>
            <a:spLocks/>
          </p:cNvSpPr>
          <p:nvPr/>
        </p:nvSpPr>
        <p:spPr bwMode="auto">
          <a:xfrm>
            <a:off x="1682735" y="2174707"/>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9"/>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2" name="Freeform 237">
            <a:extLst>
              <a:ext uri="{FF2B5EF4-FFF2-40B4-BE49-F238E27FC236}">
                <a16:creationId xmlns:a16="http://schemas.microsoft.com/office/drawing/2014/main" id="{4DFC06EC-ABE1-421A-8F64-1E2E661B10AB}"/>
              </a:ext>
            </a:extLst>
          </p:cNvPr>
          <p:cNvSpPr>
            <a:spLocks/>
          </p:cNvSpPr>
          <p:nvPr/>
        </p:nvSpPr>
        <p:spPr bwMode="auto">
          <a:xfrm>
            <a:off x="1686244" y="2174707"/>
            <a:ext cx="37428"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7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9 h 30"/>
              <a:gd name="T36" fmla="*/ 11 w 32"/>
              <a:gd name="T37" fmla="*/ 30 h 30"/>
              <a:gd name="T38" fmla="*/ 17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7" y="0"/>
                </a:lnTo>
                <a:lnTo>
                  <a:pt x="11" y="0"/>
                </a:lnTo>
                <a:lnTo>
                  <a:pt x="8" y="3"/>
                </a:lnTo>
                <a:lnTo>
                  <a:pt x="3" y="6"/>
                </a:lnTo>
                <a:lnTo>
                  <a:pt x="3" y="6"/>
                </a:lnTo>
                <a:lnTo>
                  <a:pt x="2" y="10"/>
                </a:lnTo>
                <a:lnTo>
                  <a:pt x="0" y="15"/>
                </a:lnTo>
                <a:lnTo>
                  <a:pt x="2" y="19"/>
                </a:lnTo>
                <a:lnTo>
                  <a:pt x="3" y="24"/>
                </a:lnTo>
                <a:lnTo>
                  <a:pt x="3" y="24"/>
                </a:lnTo>
                <a:lnTo>
                  <a:pt x="8" y="29"/>
                </a:lnTo>
                <a:lnTo>
                  <a:pt x="11" y="30"/>
                </a:lnTo>
                <a:lnTo>
                  <a:pt x="17"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3" name="Freeform 238">
            <a:extLst>
              <a:ext uri="{FF2B5EF4-FFF2-40B4-BE49-F238E27FC236}">
                <a16:creationId xmlns:a16="http://schemas.microsoft.com/office/drawing/2014/main" id="{BE25AB9C-9617-42F8-995F-D094180FBCBE}"/>
              </a:ext>
            </a:extLst>
          </p:cNvPr>
          <p:cNvSpPr>
            <a:spLocks/>
          </p:cNvSpPr>
          <p:nvPr/>
        </p:nvSpPr>
        <p:spPr bwMode="auto">
          <a:xfrm>
            <a:off x="1692092" y="2174707"/>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9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19" y="0"/>
                </a:lnTo>
                <a:lnTo>
                  <a:pt x="19" y="0"/>
                </a:lnTo>
                <a:lnTo>
                  <a:pt x="15" y="0"/>
                </a:lnTo>
                <a:lnTo>
                  <a:pt x="10" y="0"/>
                </a:lnTo>
                <a:lnTo>
                  <a:pt x="6" y="3"/>
                </a:lnTo>
                <a:lnTo>
                  <a:pt x="3" y="6"/>
                </a:lnTo>
                <a:lnTo>
                  <a:pt x="3" y="6"/>
                </a:lnTo>
                <a:lnTo>
                  <a:pt x="0" y="10"/>
                </a:lnTo>
                <a:lnTo>
                  <a:pt x="0" y="15"/>
                </a:lnTo>
                <a:lnTo>
                  <a:pt x="0" y="19"/>
                </a:lnTo>
                <a:lnTo>
                  <a:pt x="3" y="24"/>
                </a:lnTo>
                <a:lnTo>
                  <a:pt x="3" y="24"/>
                </a:lnTo>
                <a:lnTo>
                  <a:pt x="6" y="29"/>
                </a:lnTo>
                <a:lnTo>
                  <a:pt x="10" y="30"/>
                </a:lnTo>
                <a:lnTo>
                  <a:pt x="15" y="30"/>
                </a:lnTo>
                <a:lnTo>
                  <a:pt x="19" y="30"/>
                </a:lnTo>
                <a:lnTo>
                  <a:pt x="19"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4" name="Freeform 239">
            <a:extLst>
              <a:ext uri="{FF2B5EF4-FFF2-40B4-BE49-F238E27FC236}">
                <a16:creationId xmlns:a16="http://schemas.microsoft.com/office/drawing/2014/main" id="{A335ED6E-7945-432C-AA0A-0B12996299EB}"/>
              </a:ext>
            </a:extLst>
          </p:cNvPr>
          <p:cNvSpPr>
            <a:spLocks/>
          </p:cNvSpPr>
          <p:nvPr/>
        </p:nvSpPr>
        <p:spPr bwMode="auto">
          <a:xfrm>
            <a:off x="1695601" y="2174707"/>
            <a:ext cx="36259" cy="49308"/>
          </a:xfrm>
          <a:custGeom>
            <a:avLst/>
            <a:gdLst>
              <a:gd name="T0" fmla="*/ 31 w 31"/>
              <a:gd name="T1" fmla="*/ 15 h 30"/>
              <a:gd name="T2" fmla="*/ 31 w 31"/>
              <a:gd name="T3" fmla="*/ 15 h 30"/>
              <a:gd name="T4" fmla="*/ 30 w 31"/>
              <a:gd name="T5" fmla="*/ 10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3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7 w 31"/>
              <a:gd name="T35" fmla="*/ 29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5" y="3"/>
                </a:lnTo>
                <a:lnTo>
                  <a:pt x="21" y="0"/>
                </a:lnTo>
                <a:lnTo>
                  <a:pt x="21" y="0"/>
                </a:lnTo>
                <a:lnTo>
                  <a:pt x="16" y="0"/>
                </a:lnTo>
                <a:lnTo>
                  <a:pt x="12" y="0"/>
                </a:lnTo>
                <a:lnTo>
                  <a:pt x="7" y="3"/>
                </a:lnTo>
                <a:lnTo>
                  <a:pt x="3" y="6"/>
                </a:lnTo>
                <a:lnTo>
                  <a:pt x="3" y="6"/>
                </a:lnTo>
                <a:lnTo>
                  <a:pt x="1" y="10"/>
                </a:lnTo>
                <a:lnTo>
                  <a:pt x="0" y="15"/>
                </a:lnTo>
                <a:lnTo>
                  <a:pt x="1" y="19"/>
                </a:lnTo>
                <a:lnTo>
                  <a:pt x="3" y="24"/>
                </a:lnTo>
                <a:lnTo>
                  <a:pt x="3" y="24"/>
                </a:lnTo>
                <a:lnTo>
                  <a:pt x="7" y="29"/>
                </a:lnTo>
                <a:lnTo>
                  <a:pt x="12" y="30"/>
                </a:lnTo>
                <a:lnTo>
                  <a:pt x="16" y="30"/>
                </a:lnTo>
                <a:lnTo>
                  <a:pt x="21" y="30"/>
                </a:lnTo>
                <a:lnTo>
                  <a:pt x="21" y="30"/>
                </a:lnTo>
                <a:lnTo>
                  <a:pt x="25"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5" name="Freeform 240">
            <a:extLst>
              <a:ext uri="{FF2B5EF4-FFF2-40B4-BE49-F238E27FC236}">
                <a16:creationId xmlns:a16="http://schemas.microsoft.com/office/drawing/2014/main" id="{822366AE-7041-4DD2-870E-02C5B430D55C}"/>
              </a:ext>
            </a:extLst>
          </p:cNvPr>
          <p:cNvSpPr>
            <a:spLocks/>
          </p:cNvSpPr>
          <p:nvPr/>
        </p:nvSpPr>
        <p:spPr bwMode="auto">
          <a:xfrm>
            <a:off x="1755253" y="2199361"/>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1"/>
                </a:lnTo>
                <a:lnTo>
                  <a:pt x="20" y="1"/>
                </a:lnTo>
                <a:lnTo>
                  <a:pt x="15" y="0"/>
                </a:lnTo>
                <a:lnTo>
                  <a:pt x="11" y="1"/>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6" name="Freeform 241">
            <a:extLst>
              <a:ext uri="{FF2B5EF4-FFF2-40B4-BE49-F238E27FC236}">
                <a16:creationId xmlns:a16="http://schemas.microsoft.com/office/drawing/2014/main" id="{CCBE57B4-F9BF-4F50-9AC1-B8F1C814D0F6}"/>
              </a:ext>
            </a:extLst>
          </p:cNvPr>
          <p:cNvSpPr>
            <a:spLocks/>
          </p:cNvSpPr>
          <p:nvPr/>
        </p:nvSpPr>
        <p:spPr bwMode="auto">
          <a:xfrm>
            <a:off x="1755253" y="2199361"/>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1"/>
                </a:lnTo>
                <a:lnTo>
                  <a:pt x="20" y="1"/>
                </a:lnTo>
                <a:lnTo>
                  <a:pt x="15" y="0"/>
                </a:lnTo>
                <a:lnTo>
                  <a:pt x="11" y="1"/>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7" name="Freeform 242">
            <a:extLst>
              <a:ext uri="{FF2B5EF4-FFF2-40B4-BE49-F238E27FC236}">
                <a16:creationId xmlns:a16="http://schemas.microsoft.com/office/drawing/2014/main" id="{D01EF790-C016-422B-BE36-8AD70D469E4F}"/>
              </a:ext>
            </a:extLst>
          </p:cNvPr>
          <p:cNvSpPr>
            <a:spLocks/>
          </p:cNvSpPr>
          <p:nvPr/>
        </p:nvSpPr>
        <p:spPr bwMode="auto">
          <a:xfrm>
            <a:off x="1927189" y="2332493"/>
            <a:ext cx="36259" cy="50952"/>
          </a:xfrm>
          <a:custGeom>
            <a:avLst/>
            <a:gdLst>
              <a:gd name="T0" fmla="*/ 31 w 31"/>
              <a:gd name="T1" fmla="*/ 16 h 31"/>
              <a:gd name="T2" fmla="*/ 31 w 31"/>
              <a:gd name="T3" fmla="*/ 16 h 31"/>
              <a:gd name="T4" fmla="*/ 30 w 31"/>
              <a:gd name="T5" fmla="*/ 11 h 31"/>
              <a:gd name="T6" fmla="*/ 28 w 31"/>
              <a:gd name="T7" fmla="*/ 7 h 31"/>
              <a:gd name="T8" fmla="*/ 24 w 31"/>
              <a:gd name="T9" fmla="*/ 4 h 31"/>
              <a:gd name="T10" fmla="*/ 19 w 31"/>
              <a:gd name="T11" fmla="*/ 0 h 31"/>
              <a:gd name="T12" fmla="*/ 19 w 31"/>
              <a:gd name="T13" fmla="*/ 0 h 31"/>
              <a:gd name="T14" fmla="*/ 15 w 31"/>
              <a:gd name="T15" fmla="*/ 0 h 31"/>
              <a:gd name="T16" fmla="*/ 10 w 31"/>
              <a:gd name="T17" fmla="*/ 0 h 31"/>
              <a:gd name="T18" fmla="*/ 6 w 31"/>
              <a:gd name="T19" fmla="*/ 4 h 31"/>
              <a:gd name="T20" fmla="*/ 3 w 31"/>
              <a:gd name="T21" fmla="*/ 7 h 31"/>
              <a:gd name="T22" fmla="*/ 3 w 31"/>
              <a:gd name="T23" fmla="*/ 7 h 31"/>
              <a:gd name="T24" fmla="*/ 1 w 31"/>
              <a:gd name="T25" fmla="*/ 11 h 31"/>
              <a:gd name="T26" fmla="*/ 0 w 31"/>
              <a:gd name="T27" fmla="*/ 16 h 31"/>
              <a:gd name="T28" fmla="*/ 1 w 31"/>
              <a:gd name="T29" fmla="*/ 20 h 31"/>
              <a:gd name="T30" fmla="*/ 3 w 31"/>
              <a:gd name="T31" fmla="*/ 25 h 31"/>
              <a:gd name="T32" fmla="*/ 3 w 31"/>
              <a:gd name="T33" fmla="*/ 25 h 31"/>
              <a:gd name="T34" fmla="*/ 6 w 31"/>
              <a:gd name="T35" fmla="*/ 29 h 31"/>
              <a:gd name="T36" fmla="*/ 10 w 31"/>
              <a:gd name="T37" fmla="*/ 31 h 31"/>
              <a:gd name="T38" fmla="*/ 15 w 31"/>
              <a:gd name="T39" fmla="*/ 31 h 31"/>
              <a:gd name="T40" fmla="*/ 19 w 31"/>
              <a:gd name="T41" fmla="*/ 31 h 31"/>
              <a:gd name="T42" fmla="*/ 19 w 31"/>
              <a:gd name="T43" fmla="*/ 31 h 31"/>
              <a:gd name="T44" fmla="*/ 24 w 31"/>
              <a:gd name="T45" fmla="*/ 28 h 31"/>
              <a:gd name="T46" fmla="*/ 28 w 31"/>
              <a:gd name="T47" fmla="*/ 25 h 31"/>
              <a:gd name="T48" fmla="*/ 30 w 31"/>
              <a:gd name="T49" fmla="*/ 20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0" y="11"/>
                </a:lnTo>
                <a:lnTo>
                  <a:pt x="28" y="7"/>
                </a:lnTo>
                <a:lnTo>
                  <a:pt x="24" y="4"/>
                </a:lnTo>
                <a:lnTo>
                  <a:pt x="19" y="0"/>
                </a:lnTo>
                <a:lnTo>
                  <a:pt x="19" y="0"/>
                </a:lnTo>
                <a:lnTo>
                  <a:pt x="15" y="0"/>
                </a:lnTo>
                <a:lnTo>
                  <a:pt x="10" y="0"/>
                </a:lnTo>
                <a:lnTo>
                  <a:pt x="6" y="4"/>
                </a:lnTo>
                <a:lnTo>
                  <a:pt x="3" y="7"/>
                </a:lnTo>
                <a:lnTo>
                  <a:pt x="3" y="7"/>
                </a:lnTo>
                <a:lnTo>
                  <a:pt x="1" y="11"/>
                </a:lnTo>
                <a:lnTo>
                  <a:pt x="0" y="16"/>
                </a:lnTo>
                <a:lnTo>
                  <a:pt x="1" y="20"/>
                </a:lnTo>
                <a:lnTo>
                  <a:pt x="3" y="25"/>
                </a:lnTo>
                <a:lnTo>
                  <a:pt x="3" y="25"/>
                </a:lnTo>
                <a:lnTo>
                  <a:pt x="6" y="29"/>
                </a:lnTo>
                <a:lnTo>
                  <a:pt x="10" y="31"/>
                </a:lnTo>
                <a:lnTo>
                  <a:pt x="15" y="31"/>
                </a:lnTo>
                <a:lnTo>
                  <a:pt x="19" y="31"/>
                </a:lnTo>
                <a:lnTo>
                  <a:pt x="19" y="31"/>
                </a:lnTo>
                <a:lnTo>
                  <a:pt x="24" y="28"/>
                </a:lnTo>
                <a:lnTo>
                  <a:pt x="28" y="25"/>
                </a:lnTo>
                <a:lnTo>
                  <a:pt x="30" y="20"/>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8" name="Freeform 243">
            <a:extLst>
              <a:ext uri="{FF2B5EF4-FFF2-40B4-BE49-F238E27FC236}">
                <a16:creationId xmlns:a16="http://schemas.microsoft.com/office/drawing/2014/main" id="{BF5667E5-8650-459E-8436-4501522DB42A}"/>
              </a:ext>
            </a:extLst>
          </p:cNvPr>
          <p:cNvSpPr>
            <a:spLocks/>
          </p:cNvSpPr>
          <p:nvPr/>
        </p:nvSpPr>
        <p:spPr bwMode="auto">
          <a:xfrm>
            <a:off x="1980992" y="2390019"/>
            <a:ext cx="36259" cy="52595"/>
          </a:xfrm>
          <a:custGeom>
            <a:avLst/>
            <a:gdLst>
              <a:gd name="T0" fmla="*/ 31 w 31"/>
              <a:gd name="T1" fmla="*/ 15 h 32"/>
              <a:gd name="T2" fmla="*/ 31 w 31"/>
              <a:gd name="T3" fmla="*/ 15 h 32"/>
              <a:gd name="T4" fmla="*/ 31 w 31"/>
              <a:gd name="T5" fmla="*/ 11 h 32"/>
              <a:gd name="T6" fmla="*/ 28 w 31"/>
              <a:gd name="T7" fmla="*/ 6 h 32"/>
              <a:gd name="T8" fmla="*/ 25 w 31"/>
              <a:gd name="T9" fmla="*/ 3 h 32"/>
              <a:gd name="T10" fmla="*/ 20 w 31"/>
              <a:gd name="T11" fmla="*/ 2 h 32"/>
              <a:gd name="T12" fmla="*/ 20 w 31"/>
              <a:gd name="T13" fmla="*/ 2 h 32"/>
              <a:gd name="T14" fmla="*/ 15 w 31"/>
              <a:gd name="T15" fmla="*/ 0 h 32"/>
              <a:gd name="T16" fmla="*/ 11 w 31"/>
              <a:gd name="T17" fmla="*/ 2 h 32"/>
              <a:gd name="T18" fmla="*/ 6 w 31"/>
              <a:gd name="T19" fmla="*/ 3 h 32"/>
              <a:gd name="T20" fmla="*/ 3 w 31"/>
              <a:gd name="T21" fmla="*/ 6 h 32"/>
              <a:gd name="T22" fmla="*/ 3 w 31"/>
              <a:gd name="T23" fmla="*/ 6 h 32"/>
              <a:gd name="T24" fmla="*/ 0 w 31"/>
              <a:gd name="T25" fmla="*/ 11 h 32"/>
              <a:gd name="T26" fmla="*/ 0 w 31"/>
              <a:gd name="T27" fmla="*/ 15 h 32"/>
              <a:gd name="T28" fmla="*/ 0 w 31"/>
              <a:gd name="T29" fmla="*/ 20 h 32"/>
              <a:gd name="T30" fmla="*/ 3 w 31"/>
              <a:gd name="T31" fmla="*/ 24 h 32"/>
              <a:gd name="T32" fmla="*/ 3 w 31"/>
              <a:gd name="T33" fmla="*/ 24 h 32"/>
              <a:gd name="T34" fmla="*/ 6 w 31"/>
              <a:gd name="T35" fmla="*/ 29 h 32"/>
              <a:gd name="T36" fmla="*/ 11 w 31"/>
              <a:gd name="T37" fmla="*/ 30 h 32"/>
              <a:gd name="T38" fmla="*/ 15 w 31"/>
              <a:gd name="T39" fmla="*/ 32 h 32"/>
              <a:gd name="T40" fmla="*/ 20 w 31"/>
              <a:gd name="T41" fmla="*/ 30 h 32"/>
              <a:gd name="T42" fmla="*/ 20 w 31"/>
              <a:gd name="T43" fmla="*/ 30 h 32"/>
              <a:gd name="T44" fmla="*/ 25 w 31"/>
              <a:gd name="T45" fmla="*/ 29 h 32"/>
              <a:gd name="T46" fmla="*/ 28 w 31"/>
              <a:gd name="T47" fmla="*/ 24 h 32"/>
              <a:gd name="T48" fmla="*/ 31 w 31"/>
              <a:gd name="T49" fmla="*/ 20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1" y="11"/>
                </a:lnTo>
                <a:lnTo>
                  <a:pt x="28" y="6"/>
                </a:lnTo>
                <a:lnTo>
                  <a:pt x="25" y="3"/>
                </a:lnTo>
                <a:lnTo>
                  <a:pt x="20" y="2"/>
                </a:lnTo>
                <a:lnTo>
                  <a:pt x="20" y="2"/>
                </a:lnTo>
                <a:lnTo>
                  <a:pt x="15" y="0"/>
                </a:lnTo>
                <a:lnTo>
                  <a:pt x="11" y="2"/>
                </a:lnTo>
                <a:lnTo>
                  <a:pt x="6" y="3"/>
                </a:lnTo>
                <a:lnTo>
                  <a:pt x="3" y="6"/>
                </a:lnTo>
                <a:lnTo>
                  <a:pt x="3" y="6"/>
                </a:lnTo>
                <a:lnTo>
                  <a:pt x="0" y="11"/>
                </a:lnTo>
                <a:lnTo>
                  <a:pt x="0" y="15"/>
                </a:lnTo>
                <a:lnTo>
                  <a:pt x="0" y="20"/>
                </a:lnTo>
                <a:lnTo>
                  <a:pt x="3" y="24"/>
                </a:lnTo>
                <a:lnTo>
                  <a:pt x="3" y="24"/>
                </a:lnTo>
                <a:lnTo>
                  <a:pt x="6" y="29"/>
                </a:lnTo>
                <a:lnTo>
                  <a:pt x="11" y="30"/>
                </a:lnTo>
                <a:lnTo>
                  <a:pt x="15" y="32"/>
                </a:lnTo>
                <a:lnTo>
                  <a:pt x="20" y="30"/>
                </a:lnTo>
                <a:lnTo>
                  <a:pt x="20" y="30"/>
                </a:lnTo>
                <a:lnTo>
                  <a:pt x="25" y="29"/>
                </a:lnTo>
                <a:lnTo>
                  <a:pt x="28" y="24"/>
                </a:lnTo>
                <a:lnTo>
                  <a:pt x="31"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09" name="Freeform 244">
            <a:extLst>
              <a:ext uri="{FF2B5EF4-FFF2-40B4-BE49-F238E27FC236}">
                <a16:creationId xmlns:a16="http://schemas.microsoft.com/office/drawing/2014/main" id="{8719E733-0764-4D3E-A576-089BEF780FD5}"/>
              </a:ext>
            </a:extLst>
          </p:cNvPr>
          <p:cNvSpPr>
            <a:spLocks/>
          </p:cNvSpPr>
          <p:nvPr/>
        </p:nvSpPr>
        <p:spPr bwMode="auto">
          <a:xfrm>
            <a:off x="2107313" y="2500140"/>
            <a:ext cx="36259" cy="49308"/>
          </a:xfrm>
          <a:custGeom>
            <a:avLst/>
            <a:gdLst>
              <a:gd name="T0" fmla="*/ 31 w 31"/>
              <a:gd name="T1" fmla="*/ 15 h 30"/>
              <a:gd name="T2" fmla="*/ 31 w 31"/>
              <a:gd name="T3" fmla="*/ 15 h 30"/>
              <a:gd name="T4" fmla="*/ 30 w 31"/>
              <a:gd name="T5" fmla="*/ 10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1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7 w 31"/>
              <a:gd name="T35" fmla="*/ 27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5" y="3"/>
                </a:lnTo>
                <a:lnTo>
                  <a:pt x="21" y="0"/>
                </a:lnTo>
                <a:lnTo>
                  <a:pt x="21" y="0"/>
                </a:lnTo>
                <a:lnTo>
                  <a:pt x="16" y="0"/>
                </a:lnTo>
                <a:lnTo>
                  <a:pt x="12" y="0"/>
                </a:lnTo>
                <a:lnTo>
                  <a:pt x="7" y="1"/>
                </a:lnTo>
                <a:lnTo>
                  <a:pt x="3" y="6"/>
                </a:lnTo>
                <a:lnTo>
                  <a:pt x="3" y="6"/>
                </a:lnTo>
                <a:lnTo>
                  <a:pt x="1" y="10"/>
                </a:lnTo>
                <a:lnTo>
                  <a:pt x="0" y="15"/>
                </a:lnTo>
                <a:lnTo>
                  <a:pt x="1" y="19"/>
                </a:lnTo>
                <a:lnTo>
                  <a:pt x="3" y="24"/>
                </a:lnTo>
                <a:lnTo>
                  <a:pt x="3" y="24"/>
                </a:lnTo>
                <a:lnTo>
                  <a:pt x="7" y="27"/>
                </a:lnTo>
                <a:lnTo>
                  <a:pt x="12" y="30"/>
                </a:lnTo>
                <a:lnTo>
                  <a:pt x="16" y="30"/>
                </a:lnTo>
                <a:lnTo>
                  <a:pt x="21" y="30"/>
                </a:lnTo>
                <a:lnTo>
                  <a:pt x="21" y="30"/>
                </a:lnTo>
                <a:lnTo>
                  <a:pt x="25"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0" name="Freeform 245">
            <a:extLst>
              <a:ext uri="{FF2B5EF4-FFF2-40B4-BE49-F238E27FC236}">
                <a16:creationId xmlns:a16="http://schemas.microsoft.com/office/drawing/2014/main" id="{0EE1B311-EA26-4E59-A22F-2CC37D0B090E}"/>
              </a:ext>
            </a:extLst>
          </p:cNvPr>
          <p:cNvSpPr>
            <a:spLocks/>
          </p:cNvSpPr>
          <p:nvPr/>
        </p:nvSpPr>
        <p:spPr bwMode="auto">
          <a:xfrm>
            <a:off x="2323695" y="2695728"/>
            <a:ext cx="37428" cy="49308"/>
          </a:xfrm>
          <a:custGeom>
            <a:avLst/>
            <a:gdLst>
              <a:gd name="T0" fmla="*/ 32 w 32"/>
              <a:gd name="T1" fmla="*/ 15 h 30"/>
              <a:gd name="T2" fmla="*/ 32 w 32"/>
              <a:gd name="T3" fmla="*/ 15 h 30"/>
              <a:gd name="T4" fmla="*/ 31 w 32"/>
              <a:gd name="T5" fmla="*/ 11 h 30"/>
              <a:gd name="T6" fmla="*/ 29 w 32"/>
              <a:gd name="T7" fmla="*/ 6 h 30"/>
              <a:gd name="T8" fmla="*/ 26 w 32"/>
              <a:gd name="T9" fmla="*/ 3 h 30"/>
              <a:gd name="T10" fmla="*/ 22 w 32"/>
              <a:gd name="T11" fmla="*/ 0 h 30"/>
              <a:gd name="T12" fmla="*/ 22 w 32"/>
              <a:gd name="T13" fmla="*/ 0 h 30"/>
              <a:gd name="T14" fmla="*/ 17 w 32"/>
              <a:gd name="T15" fmla="*/ 0 h 30"/>
              <a:gd name="T16" fmla="*/ 11 w 32"/>
              <a:gd name="T17" fmla="*/ 0 h 30"/>
              <a:gd name="T18" fmla="*/ 8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8 w 32"/>
              <a:gd name="T35" fmla="*/ 29 h 30"/>
              <a:gd name="T36" fmla="*/ 11 w 32"/>
              <a:gd name="T37" fmla="*/ 30 h 30"/>
              <a:gd name="T38" fmla="*/ 17 w 32"/>
              <a:gd name="T39" fmla="*/ 30 h 30"/>
              <a:gd name="T40" fmla="*/ 22 w 32"/>
              <a:gd name="T41" fmla="*/ 30 h 30"/>
              <a:gd name="T42" fmla="*/ 22 w 32"/>
              <a:gd name="T43" fmla="*/ 30 h 30"/>
              <a:gd name="T44" fmla="*/ 26 w 32"/>
              <a:gd name="T45" fmla="*/ 27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6" y="3"/>
                </a:lnTo>
                <a:lnTo>
                  <a:pt x="22" y="0"/>
                </a:lnTo>
                <a:lnTo>
                  <a:pt x="22" y="0"/>
                </a:lnTo>
                <a:lnTo>
                  <a:pt x="17" y="0"/>
                </a:lnTo>
                <a:lnTo>
                  <a:pt x="11" y="0"/>
                </a:lnTo>
                <a:lnTo>
                  <a:pt x="8" y="3"/>
                </a:lnTo>
                <a:lnTo>
                  <a:pt x="3" y="6"/>
                </a:lnTo>
                <a:lnTo>
                  <a:pt x="3" y="6"/>
                </a:lnTo>
                <a:lnTo>
                  <a:pt x="2" y="11"/>
                </a:lnTo>
                <a:lnTo>
                  <a:pt x="0" y="15"/>
                </a:lnTo>
                <a:lnTo>
                  <a:pt x="2" y="20"/>
                </a:lnTo>
                <a:lnTo>
                  <a:pt x="3" y="24"/>
                </a:lnTo>
                <a:lnTo>
                  <a:pt x="3" y="24"/>
                </a:lnTo>
                <a:lnTo>
                  <a:pt x="8" y="29"/>
                </a:lnTo>
                <a:lnTo>
                  <a:pt x="11" y="30"/>
                </a:lnTo>
                <a:lnTo>
                  <a:pt x="17" y="30"/>
                </a:lnTo>
                <a:lnTo>
                  <a:pt x="22" y="30"/>
                </a:lnTo>
                <a:lnTo>
                  <a:pt x="22" y="30"/>
                </a:lnTo>
                <a:lnTo>
                  <a:pt x="26" y="27"/>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1" name="Freeform 246">
            <a:extLst>
              <a:ext uri="{FF2B5EF4-FFF2-40B4-BE49-F238E27FC236}">
                <a16:creationId xmlns:a16="http://schemas.microsoft.com/office/drawing/2014/main" id="{8E298592-4940-4DCD-B8BE-D5E573666FEE}"/>
              </a:ext>
            </a:extLst>
          </p:cNvPr>
          <p:cNvSpPr>
            <a:spLocks/>
          </p:cNvSpPr>
          <p:nvPr/>
        </p:nvSpPr>
        <p:spPr bwMode="auto">
          <a:xfrm>
            <a:off x="2329543" y="2695728"/>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9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20" y="0"/>
                </a:lnTo>
                <a:lnTo>
                  <a:pt x="20" y="0"/>
                </a:lnTo>
                <a:lnTo>
                  <a:pt x="15" y="0"/>
                </a:lnTo>
                <a:lnTo>
                  <a:pt x="11" y="0"/>
                </a:lnTo>
                <a:lnTo>
                  <a:pt x="6" y="3"/>
                </a:lnTo>
                <a:lnTo>
                  <a:pt x="3" y="6"/>
                </a:lnTo>
                <a:lnTo>
                  <a:pt x="3" y="6"/>
                </a:lnTo>
                <a:lnTo>
                  <a:pt x="0" y="11"/>
                </a:lnTo>
                <a:lnTo>
                  <a:pt x="0" y="15"/>
                </a:lnTo>
                <a:lnTo>
                  <a:pt x="0" y="20"/>
                </a:lnTo>
                <a:lnTo>
                  <a:pt x="3" y="24"/>
                </a:lnTo>
                <a:lnTo>
                  <a:pt x="3" y="24"/>
                </a:lnTo>
                <a:lnTo>
                  <a:pt x="6" y="29"/>
                </a:lnTo>
                <a:lnTo>
                  <a:pt x="11" y="30"/>
                </a:lnTo>
                <a:lnTo>
                  <a:pt x="15" y="30"/>
                </a:lnTo>
                <a:lnTo>
                  <a:pt x="20" y="30"/>
                </a:lnTo>
                <a:lnTo>
                  <a:pt x="20"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2" name="Freeform 247">
            <a:extLst>
              <a:ext uri="{FF2B5EF4-FFF2-40B4-BE49-F238E27FC236}">
                <a16:creationId xmlns:a16="http://schemas.microsoft.com/office/drawing/2014/main" id="{CD766D22-51A7-4C97-90BD-6CB8A0ED7FE8}"/>
              </a:ext>
            </a:extLst>
          </p:cNvPr>
          <p:cNvSpPr>
            <a:spLocks/>
          </p:cNvSpPr>
          <p:nvPr/>
        </p:nvSpPr>
        <p:spPr bwMode="auto">
          <a:xfrm>
            <a:off x="2388025" y="2733531"/>
            <a:ext cx="37428" cy="50952"/>
          </a:xfrm>
          <a:custGeom>
            <a:avLst/>
            <a:gdLst>
              <a:gd name="T0" fmla="*/ 32 w 32"/>
              <a:gd name="T1" fmla="*/ 16 h 31"/>
              <a:gd name="T2" fmla="*/ 32 w 32"/>
              <a:gd name="T3" fmla="*/ 16 h 31"/>
              <a:gd name="T4" fmla="*/ 30 w 32"/>
              <a:gd name="T5" fmla="*/ 10 h 31"/>
              <a:gd name="T6" fmla="*/ 29 w 32"/>
              <a:gd name="T7" fmla="*/ 7 h 31"/>
              <a:gd name="T8" fmla="*/ 26 w 32"/>
              <a:gd name="T9" fmla="*/ 3 h 31"/>
              <a:gd name="T10" fmla="*/ 21 w 32"/>
              <a:gd name="T11" fmla="*/ 1 h 31"/>
              <a:gd name="T12" fmla="*/ 21 w 32"/>
              <a:gd name="T13" fmla="*/ 1 h 31"/>
              <a:gd name="T14" fmla="*/ 15 w 32"/>
              <a:gd name="T15" fmla="*/ 0 h 31"/>
              <a:gd name="T16" fmla="*/ 10 w 32"/>
              <a:gd name="T17" fmla="*/ 1 h 31"/>
              <a:gd name="T18" fmla="*/ 7 w 32"/>
              <a:gd name="T19" fmla="*/ 3 h 31"/>
              <a:gd name="T20" fmla="*/ 3 w 32"/>
              <a:gd name="T21" fmla="*/ 7 h 31"/>
              <a:gd name="T22" fmla="*/ 3 w 32"/>
              <a:gd name="T23" fmla="*/ 7 h 31"/>
              <a:gd name="T24" fmla="*/ 1 w 32"/>
              <a:gd name="T25" fmla="*/ 10 h 31"/>
              <a:gd name="T26" fmla="*/ 0 w 32"/>
              <a:gd name="T27" fmla="*/ 16 h 31"/>
              <a:gd name="T28" fmla="*/ 1 w 32"/>
              <a:gd name="T29" fmla="*/ 21 h 31"/>
              <a:gd name="T30" fmla="*/ 3 w 32"/>
              <a:gd name="T31" fmla="*/ 25 h 31"/>
              <a:gd name="T32" fmla="*/ 3 w 32"/>
              <a:gd name="T33" fmla="*/ 25 h 31"/>
              <a:gd name="T34" fmla="*/ 7 w 32"/>
              <a:gd name="T35" fmla="*/ 28 h 31"/>
              <a:gd name="T36" fmla="*/ 10 w 32"/>
              <a:gd name="T37" fmla="*/ 30 h 31"/>
              <a:gd name="T38" fmla="*/ 15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0"/>
                </a:lnTo>
                <a:lnTo>
                  <a:pt x="29" y="7"/>
                </a:lnTo>
                <a:lnTo>
                  <a:pt x="26" y="3"/>
                </a:lnTo>
                <a:lnTo>
                  <a:pt x="21" y="1"/>
                </a:lnTo>
                <a:lnTo>
                  <a:pt x="21" y="1"/>
                </a:lnTo>
                <a:lnTo>
                  <a:pt x="15" y="0"/>
                </a:lnTo>
                <a:lnTo>
                  <a:pt x="10" y="1"/>
                </a:lnTo>
                <a:lnTo>
                  <a:pt x="7" y="3"/>
                </a:lnTo>
                <a:lnTo>
                  <a:pt x="3" y="7"/>
                </a:lnTo>
                <a:lnTo>
                  <a:pt x="3" y="7"/>
                </a:lnTo>
                <a:lnTo>
                  <a:pt x="1" y="10"/>
                </a:lnTo>
                <a:lnTo>
                  <a:pt x="0" y="16"/>
                </a:lnTo>
                <a:lnTo>
                  <a:pt x="1" y="21"/>
                </a:lnTo>
                <a:lnTo>
                  <a:pt x="3" y="25"/>
                </a:lnTo>
                <a:lnTo>
                  <a:pt x="3" y="25"/>
                </a:lnTo>
                <a:lnTo>
                  <a:pt x="7" y="28"/>
                </a:lnTo>
                <a:lnTo>
                  <a:pt x="10" y="30"/>
                </a:lnTo>
                <a:lnTo>
                  <a:pt x="15"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3" name="Freeform 248">
            <a:extLst>
              <a:ext uri="{FF2B5EF4-FFF2-40B4-BE49-F238E27FC236}">
                <a16:creationId xmlns:a16="http://schemas.microsoft.com/office/drawing/2014/main" id="{9C5DA617-9A2A-42D2-AC48-D883B2D7B46F}"/>
              </a:ext>
            </a:extLst>
          </p:cNvPr>
          <p:cNvSpPr>
            <a:spLocks/>
          </p:cNvSpPr>
          <p:nvPr/>
        </p:nvSpPr>
        <p:spPr bwMode="auto">
          <a:xfrm>
            <a:off x="2433641" y="2802562"/>
            <a:ext cx="35089" cy="52595"/>
          </a:xfrm>
          <a:custGeom>
            <a:avLst/>
            <a:gdLst>
              <a:gd name="T0" fmla="*/ 30 w 30"/>
              <a:gd name="T1" fmla="*/ 17 h 32"/>
              <a:gd name="T2" fmla="*/ 30 w 30"/>
              <a:gd name="T3" fmla="*/ 17 h 32"/>
              <a:gd name="T4" fmla="*/ 30 w 30"/>
              <a:gd name="T5" fmla="*/ 12 h 32"/>
              <a:gd name="T6" fmla="*/ 27 w 30"/>
              <a:gd name="T7" fmla="*/ 7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7 h 32"/>
              <a:gd name="T22" fmla="*/ 3 w 30"/>
              <a:gd name="T23" fmla="*/ 7 h 32"/>
              <a:gd name="T24" fmla="*/ 0 w 30"/>
              <a:gd name="T25" fmla="*/ 12 h 32"/>
              <a:gd name="T26" fmla="*/ 0 w 30"/>
              <a:gd name="T27" fmla="*/ 17 h 32"/>
              <a:gd name="T28" fmla="*/ 0 w 30"/>
              <a:gd name="T29" fmla="*/ 21 h 32"/>
              <a:gd name="T30" fmla="*/ 3 w 30"/>
              <a:gd name="T31" fmla="*/ 26 h 32"/>
              <a:gd name="T32" fmla="*/ 3 w 30"/>
              <a:gd name="T33" fmla="*/ 26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2"/>
                </a:lnTo>
                <a:lnTo>
                  <a:pt x="27" y="7"/>
                </a:lnTo>
                <a:lnTo>
                  <a:pt x="24" y="3"/>
                </a:lnTo>
                <a:lnTo>
                  <a:pt x="20" y="1"/>
                </a:lnTo>
                <a:lnTo>
                  <a:pt x="20" y="1"/>
                </a:lnTo>
                <a:lnTo>
                  <a:pt x="15" y="0"/>
                </a:lnTo>
                <a:lnTo>
                  <a:pt x="11" y="1"/>
                </a:lnTo>
                <a:lnTo>
                  <a:pt x="6" y="3"/>
                </a:lnTo>
                <a:lnTo>
                  <a:pt x="3" y="7"/>
                </a:lnTo>
                <a:lnTo>
                  <a:pt x="3" y="7"/>
                </a:lnTo>
                <a:lnTo>
                  <a:pt x="0" y="12"/>
                </a:lnTo>
                <a:lnTo>
                  <a:pt x="0" y="17"/>
                </a:lnTo>
                <a:lnTo>
                  <a:pt x="0" y="21"/>
                </a:lnTo>
                <a:lnTo>
                  <a:pt x="3" y="26"/>
                </a:lnTo>
                <a:lnTo>
                  <a:pt x="3" y="26"/>
                </a:lnTo>
                <a:lnTo>
                  <a:pt x="6" y="29"/>
                </a:lnTo>
                <a:lnTo>
                  <a:pt x="11" y="30"/>
                </a:lnTo>
                <a:lnTo>
                  <a:pt x="15" y="32"/>
                </a:lnTo>
                <a:lnTo>
                  <a:pt x="20" y="30"/>
                </a:lnTo>
                <a:lnTo>
                  <a:pt x="20"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4" name="Freeform 249">
            <a:extLst>
              <a:ext uri="{FF2B5EF4-FFF2-40B4-BE49-F238E27FC236}">
                <a16:creationId xmlns:a16="http://schemas.microsoft.com/office/drawing/2014/main" id="{D072A96E-C2E1-44E3-85BF-9E835416AB4A}"/>
              </a:ext>
            </a:extLst>
          </p:cNvPr>
          <p:cNvSpPr>
            <a:spLocks/>
          </p:cNvSpPr>
          <p:nvPr/>
        </p:nvSpPr>
        <p:spPr bwMode="auto">
          <a:xfrm>
            <a:off x="2457034" y="2822286"/>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1"/>
                </a:lnTo>
                <a:lnTo>
                  <a:pt x="19" y="1"/>
                </a:lnTo>
                <a:lnTo>
                  <a:pt x="15" y="0"/>
                </a:lnTo>
                <a:lnTo>
                  <a:pt x="10" y="1"/>
                </a:lnTo>
                <a:lnTo>
                  <a:pt x="6" y="3"/>
                </a:lnTo>
                <a:lnTo>
                  <a:pt x="3" y="6"/>
                </a:lnTo>
                <a:lnTo>
                  <a:pt x="3" y="6"/>
                </a:lnTo>
                <a:lnTo>
                  <a:pt x="0" y="11"/>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5" name="Freeform 250">
            <a:extLst>
              <a:ext uri="{FF2B5EF4-FFF2-40B4-BE49-F238E27FC236}">
                <a16:creationId xmlns:a16="http://schemas.microsoft.com/office/drawing/2014/main" id="{32914523-369A-4C8C-9D68-43DEF660CE63}"/>
              </a:ext>
            </a:extLst>
          </p:cNvPr>
          <p:cNvSpPr>
            <a:spLocks/>
          </p:cNvSpPr>
          <p:nvPr/>
        </p:nvSpPr>
        <p:spPr bwMode="auto">
          <a:xfrm>
            <a:off x="2492123" y="2874881"/>
            <a:ext cx="37428" cy="49308"/>
          </a:xfrm>
          <a:custGeom>
            <a:avLst/>
            <a:gdLst>
              <a:gd name="T0" fmla="*/ 32 w 32"/>
              <a:gd name="T1" fmla="*/ 15 h 30"/>
              <a:gd name="T2" fmla="*/ 32 w 32"/>
              <a:gd name="T3" fmla="*/ 15 h 30"/>
              <a:gd name="T4" fmla="*/ 30 w 32"/>
              <a:gd name="T5" fmla="*/ 10 h 30"/>
              <a:gd name="T6" fmla="*/ 29 w 32"/>
              <a:gd name="T7" fmla="*/ 6 h 30"/>
              <a:gd name="T8" fmla="*/ 24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1 w 32"/>
              <a:gd name="T25" fmla="*/ 10 h 30"/>
              <a:gd name="T26" fmla="*/ 0 w 32"/>
              <a:gd name="T27" fmla="*/ 15 h 30"/>
              <a:gd name="T28" fmla="*/ 1 w 32"/>
              <a:gd name="T29" fmla="*/ 19 h 30"/>
              <a:gd name="T30" fmla="*/ 3 w 32"/>
              <a:gd name="T31" fmla="*/ 24 h 30"/>
              <a:gd name="T32" fmla="*/ 3 w 32"/>
              <a:gd name="T33" fmla="*/ 24 h 30"/>
              <a:gd name="T34" fmla="*/ 6 w 32"/>
              <a:gd name="T35" fmla="*/ 27 h 30"/>
              <a:gd name="T36" fmla="*/ 11 w 32"/>
              <a:gd name="T37" fmla="*/ 30 h 30"/>
              <a:gd name="T38" fmla="*/ 15 w 32"/>
              <a:gd name="T39" fmla="*/ 30 h 30"/>
              <a:gd name="T40" fmla="*/ 21 w 32"/>
              <a:gd name="T41" fmla="*/ 30 h 30"/>
              <a:gd name="T42" fmla="*/ 21 w 32"/>
              <a:gd name="T43" fmla="*/ 30 h 30"/>
              <a:gd name="T44" fmla="*/ 24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4" y="3"/>
                </a:lnTo>
                <a:lnTo>
                  <a:pt x="21" y="0"/>
                </a:lnTo>
                <a:lnTo>
                  <a:pt x="21" y="0"/>
                </a:lnTo>
                <a:lnTo>
                  <a:pt x="15" y="0"/>
                </a:lnTo>
                <a:lnTo>
                  <a:pt x="11" y="0"/>
                </a:lnTo>
                <a:lnTo>
                  <a:pt x="6" y="3"/>
                </a:lnTo>
                <a:lnTo>
                  <a:pt x="3" y="6"/>
                </a:lnTo>
                <a:lnTo>
                  <a:pt x="3" y="6"/>
                </a:lnTo>
                <a:lnTo>
                  <a:pt x="1" y="10"/>
                </a:lnTo>
                <a:lnTo>
                  <a:pt x="0" y="15"/>
                </a:lnTo>
                <a:lnTo>
                  <a:pt x="1" y="19"/>
                </a:lnTo>
                <a:lnTo>
                  <a:pt x="3" y="24"/>
                </a:lnTo>
                <a:lnTo>
                  <a:pt x="3" y="24"/>
                </a:lnTo>
                <a:lnTo>
                  <a:pt x="6" y="27"/>
                </a:lnTo>
                <a:lnTo>
                  <a:pt x="11" y="30"/>
                </a:lnTo>
                <a:lnTo>
                  <a:pt x="15" y="30"/>
                </a:lnTo>
                <a:lnTo>
                  <a:pt x="21" y="30"/>
                </a:lnTo>
                <a:lnTo>
                  <a:pt x="21" y="30"/>
                </a:lnTo>
                <a:lnTo>
                  <a:pt x="24"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6" name="Freeform 251">
            <a:extLst>
              <a:ext uri="{FF2B5EF4-FFF2-40B4-BE49-F238E27FC236}">
                <a16:creationId xmlns:a16="http://schemas.microsoft.com/office/drawing/2014/main" id="{DD80F709-C95E-4381-98A8-1555BC6035CF}"/>
              </a:ext>
            </a:extLst>
          </p:cNvPr>
          <p:cNvSpPr>
            <a:spLocks/>
          </p:cNvSpPr>
          <p:nvPr/>
        </p:nvSpPr>
        <p:spPr bwMode="auto">
          <a:xfrm>
            <a:off x="2569319" y="2957061"/>
            <a:ext cx="36259" cy="49308"/>
          </a:xfrm>
          <a:custGeom>
            <a:avLst/>
            <a:gdLst>
              <a:gd name="T0" fmla="*/ 31 w 31"/>
              <a:gd name="T1" fmla="*/ 15 h 30"/>
              <a:gd name="T2" fmla="*/ 31 w 31"/>
              <a:gd name="T3" fmla="*/ 15 h 30"/>
              <a:gd name="T4" fmla="*/ 31 w 31"/>
              <a:gd name="T5" fmla="*/ 10 h 30"/>
              <a:gd name="T6" fmla="*/ 28 w 31"/>
              <a:gd name="T7" fmla="*/ 6 h 30"/>
              <a:gd name="T8" fmla="*/ 25 w 31"/>
              <a:gd name="T9" fmla="*/ 3 h 30"/>
              <a:gd name="T10" fmla="*/ 20 w 31"/>
              <a:gd name="T11" fmla="*/ 0 h 30"/>
              <a:gd name="T12" fmla="*/ 20 w 31"/>
              <a:gd name="T13" fmla="*/ 0 h 30"/>
              <a:gd name="T14" fmla="*/ 16 w 31"/>
              <a:gd name="T15" fmla="*/ 0 h 30"/>
              <a:gd name="T16" fmla="*/ 11 w 31"/>
              <a:gd name="T17" fmla="*/ 0 h 30"/>
              <a:gd name="T18" fmla="*/ 6 w 31"/>
              <a:gd name="T19" fmla="*/ 3 h 30"/>
              <a:gd name="T20" fmla="*/ 3 w 31"/>
              <a:gd name="T21" fmla="*/ 6 h 30"/>
              <a:gd name="T22" fmla="*/ 3 w 31"/>
              <a:gd name="T23" fmla="*/ 6 h 30"/>
              <a:gd name="T24" fmla="*/ 0 w 31"/>
              <a:gd name="T25" fmla="*/ 10 h 30"/>
              <a:gd name="T26" fmla="*/ 0 w 31"/>
              <a:gd name="T27" fmla="*/ 15 h 30"/>
              <a:gd name="T28" fmla="*/ 0 w 31"/>
              <a:gd name="T29" fmla="*/ 19 h 30"/>
              <a:gd name="T30" fmla="*/ 3 w 31"/>
              <a:gd name="T31" fmla="*/ 24 h 30"/>
              <a:gd name="T32" fmla="*/ 3 w 31"/>
              <a:gd name="T33" fmla="*/ 24 h 30"/>
              <a:gd name="T34" fmla="*/ 6 w 31"/>
              <a:gd name="T35" fmla="*/ 28 h 30"/>
              <a:gd name="T36" fmla="*/ 11 w 31"/>
              <a:gd name="T37" fmla="*/ 30 h 30"/>
              <a:gd name="T38" fmla="*/ 16 w 31"/>
              <a:gd name="T39" fmla="*/ 30 h 30"/>
              <a:gd name="T40" fmla="*/ 20 w 31"/>
              <a:gd name="T41" fmla="*/ 30 h 30"/>
              <a:gd name="T42" fmla="*/ 20 w 31"/>
              <a:gd name="T43" fmla="*/ 30 h 30"/>
              <a:gd name="T44" fmla="*/ 25 w 31"/>
              <a:gd name="T45" fmla="*/ 27 h 30"/>
              <a:gd name="T46" fmla="*/ 28 w 31"/>
              <a:gd name="T47" fmla="*/ 24 h 30"/>
              <a:gd name="T48" fmla="*/ 31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0"/>
                </a:lnTo>
                <a:lnTo>
                  <a:pt x="28" y="6"/>
                </a:lnTo>
                <a:lnTo>
                  <a:pt x="25" y="3"/>
                </a:lnTo>
                <a:lnTo>
                  <a:pt x="20" y="0"/>
                </a:lnTo>
                <a:lnTo>
                  <a:pt x="20" y="0"/>
                </a:lnTo>
                <a:lnTo>
                  <a:pt x="16" y="0"/>
                </a:lnTo>
                <a:lnTo>
                  <a:pt x="11" y="0"/>
                </a:lnTo>
                <a:lnTo>
                  <a:pt x="6" y="3"/>
                </a:lnTo>
                <a:lnTo>
                  <a:pt x="3" y="6"/>
                </a:lnTo>
                <a:lnTo>
                  <a:pt x="3" y="6"/>
                </a:lnTo>
                <a:lnTo>
                  <a:pt x="0" y="10"/>
                </a:lnTo>
                <a:lnTo>
                  <a:pt x="0" y="15"/>
                </a:lnTo>
                <a:lnTo>
                  <a:pt x="0" y="19"/>
                </a:lnTo>
                <a:lnTo>
                  <a:pt x="3" y="24"/>
                </a:lnTo>
                <a:lnTo>
                  <a:pt x="3" y="24"/>
                </a:lnTo>
                <a:lnTo>
                  <a:pt x="6" y="28"/>
                </a:lnTo>
                <a:lnTo>
                  <a:pt x="11" y="30"/>
                </a:lnTo>
                <a:lnTo>
                  <a:pt x="16" y="30"/>
                </a:lnTo>
                <a:lnTo>
                  <a:pt x="20" y="30"/>
                </a:lnTo>
                <a:lnTo>
                  <a:pt x="20" y="30"/>
                </a:lnTo>
                <a:lnTo>
                  <a:pt x="25" y="27"/>
                </a:lnTo>
                <a:lnTo>
                  <a:pt x="28" y="24"/>
                </a:lnTo>
                <a:lnTo>
                  <a:pt x="31"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7" name="Freeform 252">
            <a:extLst>
              <a:ext uri="{FF2B5EF4-FFF2-40B4-BE49-F238E27FC236}">
                <a16:creationId xmlns:a16="http://schemas.microsoft.com/office/drawing/2014/main" id="{DB59E2E2-9BC6-416F-8597-01D8BE6865B2}"/>
              </a:ext>
            </a:extLst>
          </p:cNvPr>
          <p:cNvSpPr>
            <a:spLocks/>
          </p:cNvSpPr>
          <p:nvPr/>
        </p:nvSpPr>
        <p:spPr bwMode="auto">
          <a:xfrm>
            <a:off x="2627800" y="3006369"/>
            <a:ext cx="36259" cy="50952"/>
          </a:xfrm>
          <a:custGeom>
            <a:avLst/>
            <a:gdLst>
              <a:gd name="T0" fmla="*/ 31 w 31"/>
              <a:gd name="T1" fmla="*/ 16 h 31"/>
              <a:gd name="T2" fmla="*/ 31 w 31"/>
              <a:gd name="T3" fmla="*/ 16 h 31"/>
              <a:gd name="T4" fmla="*/ 31 w 31"/>
              <a:gd name="T5" fmla="*/ 10 h 31"/>
              <a:gd name="T6" fmla="*/ 29 w 31"/>
              <a:gd name="T7" fmla="*/ 7 h 31"/>
              <a:gd name="T8" fmla="*/ 24 w 31"/>
              <a:gd name="T9" fmla="*/ 3 h 31"/>
              <a:gd name="T10" fmla="*/ 20 w 31"/>
              <a:gd name="T11" fmla="*/ 1 h 31"/>
              <a:gd name="T12" fmla="*/ 20 w 31"/>
              <a:gd name="T13" fmla="*/ 1 h 31"/>
              <a:gd name="T14" fmla="*/ 15 w 31"/>
              <a:gd name="T15" fmla="*/ 0 h 31"/>
              <a:gd name="T16" fmla="*/ 11 w 31"/>
              <a:gd name="T17" fmla="*/ 1 h 31"/>
              <a:gd name="T18" fmla="*/ 6 w 31"/>
              <a:gd name="T19" fmla="*/ 3 h 31"/>
              <a:gd name="T20" fmla="*/ 3 w 31"/>
              <a:gd name="T21" fmla="*/ 7 h 31"/>
              <a:gd name="T22" fmla="*/ 3 w 31"/>
              <a:gd name="T23" fmla="*/ 7 h 31"/>
              <a:gd name="T24" fmla="*/ 0 w 31"/>
              <a:gd name="T25" fmla="*/ 12 h 31"/>
              <a:gd name="T26" fmla="*/ 0 w 31"/>
              <a:gd name="T27" fmla="*/ 16 h 31"/>
              <a:gd name="T28" fmla="*/ 0 w 31"/>
              <a:gd name="T29" fmla="*/ 21 h 31"/>
              <a:gd name="T30" fmla="*/ 3 w 31"/>
              <a:gd name="T31" fmla="*/ 25 h 31"/>
              <a:gd name="T32" fmla="*/ 3 w 31"/>
              <a:gd name="T33" fmla="*/ 25 h 31"/>
              <a:gd name="T34" fmla="*/ 6 w 31"/>
              <a:gd name="T35" fmla="*/ 28 h 31"/>
              <a:gd name="T36" fmla="*/ 11 w 31"/>
              <a:gd name="T37" fmla="*/ 30 h 31"/>
              <a:gd name="T38" fmla="*/ 15 w 31"/>
              <a:gd name="T39" fmla="*/ 31 h 31"/>
              <a:gd name="T40" fmla="*/ 20 w 31"/>
              <a:gd name="T41" fmla="*/ 30 h 31"/>
              <a:gd name="T42" fmla="*/ 20 w 31"/>
              <a:gd name="T43" fmla="*/ 30 h 31"/>
              <a:gd name="T44" fmla="*/ 24 w 31"/>
              <a:gd name="T45" fmla="*/ 28 h 31"/>
              <a:gd name="T46" fmla="*/ 29 w 31"/>
              <a:gd name="T47" fmla="*/ 25 h 31"/>
              <a:gd name="T48" fmla="*/ 31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1" y="10"/>
                </a:lnTo>
                <a:lnTo>
                  <a:pt x="29" y="7"/>
                </a:lnTo>
                <a:lnTo>
                  <a:pt x="24" y="3"/>
                </a:lnTo>
                <a:lnTo>
                  <a:pt x="20" y="1"/>
                </a:lnTo>
                <a:lnTo>
                  <a:pt x="20" y="1"/>
                </a:lnTo>
                <a:lnTo>
                  <a:pt x="15" y="0"/>
                </a:lnTo>
                <a:lnTo>
                  <a:pt x="11" y="1"/>
                </a:lnTo>
                <a:lnTo>
                  <a:pt x="6" y="3"/>
                </a:lnTo>
                <a:lnTo>
                  <a:pt x="3" y="7"/>
                </a:lnTo>
                <a:lnTo>
                  <a:pt x="3" y="7"/>
                </a:lnTo>
                <a:lnTo>
                  <a:pt x="0" y="12"/>
                </a:lnTo>
                <a:lnTo>
                  <a:pt x="0" y="16"/>
                </a:lnTo>
                <a:lnTo>
                  <a:pt x="0" y="21"/>
                </a:lnTo>
                <a:lnTo>
                  <a:pt x="3" y="25"/>
                </a:lnTo>
                <a:lnTo>
                  <a:pt x="3" y="25"/>
                </a:lnTo>
                <a:lnTo>
                  <a:pt x="6" y="28"/>
                </a:lnTo>
                <a:lnTo>
                  <a:pt x="11" y="30"/>
                </a:lnTo>
                <a:lnTo>
                  <a:pt x="15" y="31"/>
                </a:lnTo>
                <a:lnTo>
                  <a:pt x="20" y="30"/>
                </a:lnTo>
                <a:lnTo>
                  <a:pt x="20" y="30"/>
                </a:lnTo>
                <a:lnTo>
                  <a:pt x="24" y="28"/>
                </a:lnTo>
                <a:lnTo>
                  <a:pt x="29" y="25"/>
                </a:lnTo>
                <a:lnTo>
                  <a:pt x="31"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8" name="Freeform 253">
            <a:extLst>
              <a:ext uri="{FF2B5EF4-FFF2-40B4-BE49-F238E27FC236}">
                <a16:creationId xmlns:a16="http://schemas.microsoft.com/office/drawing/2014/main" id="{651C4828-66A0-4860-9614-8F702F69031F}"/>
              </a:ext>
            </a:extLst>
          </p:cNvPr>
          <p:cNvSpPr>
            <a:spLocks/>
          </p:cNvSpPr>
          <p:nvPr/>
        </p:nvSpPr>
        <p:spPr bwMode="auto">
          <a:xfrm>
            <a:off x="2941263" y="3241404"/>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19" name="Freeform 254">
            <a:extLst>
              <a:ext uri="{FF2B5EF4-FFF2-40B4-BE49-F238E27FC236}">
                <a16:creationId xmlns:a16="http://schemas.microsoft.com/office/drawing/2014/main" id="{2F09C830-2766-47B8-8925-17E794548B99}"/>
              </a:ext>
            </a:extLst>
          </p:cNvPr>
          <p:cNvSpPr>
            <a:spLocks/>
          </p:cNvSpPr>
          <p:nvPr/>
        </p:nvSpPr>
        <p:spPr bwMode="auto">
          <a:xfrm>
            <a:off x="3045360" y="3323584"/>
            <a:ext cx="35089" cy="52595"/>
          </a:xfrm>
          <a:custGeom>
            <a:avLst/>
            <a:gdLst>
              <a:gd name="T0" fmla="*/ 30 w 30"/>
              <a:gd name="T1" fmla="*/ 17 h 32"/>
              <a:gd name="T2" fmla="*/ 30 w 30"/>
              <a:gd name="T3" fmla="*/ 17 h 32"/>
              <a:gd name="T4" fmla="*/ 30 w 30"/>
              <a:gd name="T5" fmla="*/ 12 h 32"/>
              <a:gd name="T6" fmla="*/ 27 w 30"/>
              <a:gd name="T7" fmla="*/ 8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8 h 32"/>
              <a:gd name="T22" fmla="*/ 3 w 30"/>
              <a:gd name="T23" fmla="*/ 8 h 32"/>
              <a:gd name="T24" fmla="*/ 0 w 30"/>
              <a:gd name="T25" fmla="*/ 12 h 32"/>
              <a:gd name="T26" fmla="*/ 0 w 30"/>
              <a:gd name="T27" fmla="*/ 17 h 32"/>
              <a:gd name="T28" fmla="*/ 0 w 30"/>
              <a:gd name="T29" fmla="*/ 21 h 32"/>
              <a:gd name="T30" fmla="*/ 3 w 30"/>
              <a:gd name="T31" fmla="*/ 26 h 32"/>
              <a:gd name="T32" fmla="*/ 3 w 30"/>
              <a:gd name="T33" fmla="*/ 26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2"/>
                </a:lnTo>
                <a:lnTo>
                  <a:pt x="27" y="8"/>
                </a:lnTo>
                <a:lnTo>
                  <a:pt x="24" y="3"/>
                </a:lnTo>
                <a:lnTo>
                  <a:pt x="19" y="2"/>
                </a:lnTo>
                <a:lnTo>
                  <a:pt x="19" y="2"/>
                </a:lnTo>
                <a:lnTo>
                  <a:pt x="15" y="0"/>
                </a:lnTo>
                <a:lnTo>
                  <a:pt x="10" y="2"/>
                </a:lnTo>
                <a:lnTo>
                  <a:pt x="6" y="3"/>
                </a:lnTo>
                <a:lnTo>
                  <a:pt x="3" y="8"/>
                </a:lnTo>
                <a:lnTo>
                  <a:pt x="3" y="8"/>
                </a:lnTo>
                <a:lnTo>
                  <a:pt x="0" y="12"/>
                </a:lnTo>
                <a:lnTo>
                  <a:pt x="0" y="17"/>
                </a:lnTo>
                <a:lnTo>
                  <a:pt x="0" y="21"/>
                </a:lnTo>
                <a:lnTo>
                  <a:pt x="3" y="26"/>
                </a:lnTo>
                <a:lnTo>
                  <a:pt x="3" y="26"/>
                </a:lnTo>
                <a:lnTo>
                  <a:pt x="6" y="29"/>
                </a:lnTo>
                <a:lnTo>
                  <a:pt x="10" y="30"/>
                </a:lnTo>
                <a:lnTo>
                  <a:pt x="15" y="32"/>
                </a:lnTo>
                <a:lnTo>
                  <a:pt x="19" y="30"/>
                </a:lnTo>
                <a:lnTo>
                  <a:pt x="19"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0" name="Freeform 255">
            <a:extLst>
              <a:ext uri="{FF2B5EF4-FFF2-40B4-BE49-F238E27FC236}">
                <a16:creationId xmlns:a16="http://schemas.microsoft.com/office/drawing/2014/main" id="{33A58AC0-D492-4F43-983D-BDDB42FFF9C7}"/>
              </a:ext>
            </a:extLst>
          </p:cNvPr>
          <p:cNvSpPr>
            <a:spLocks/>
          </p:cNvSpPr>
          <p:nvPr/>
        </p:nvSpPr>
        <p:spPr bwMode="auto">
          <a:xfrm>
            <a:off x="3143609" y="3412338"/>
            <a:ext cx="36259" cy="52595"/>
          </a:xfrm>
          <a:custGeom>
            <a:avLst/>
            <a:gdLst>
              <a:gd name="T0" fmla="*/ 31 w 31"/>
              <a:gd name="T1" fmla="*/ 17 h 32"/>
              <a:gd name="T2" fmla="*/ 31 w 31"/>
              <a:gd name="T3" fmla="*/ 17 h 32"/>
              <a:gd name="T4" fmla="*/ 31 w 31"/>
              <a:gd name="T5" fmla="*/ 11 h 32"/>
              <a:gd name="T6" fmla="*/ 28 w 31"/>
              <a:gd name="T7" fmla="*/ 8 h 32"/>
              <a:gd name="T8" fmla="*/ 25 w 31"/>
              <a:gd name="T9" fmla="*/ 3 h 32"/>
              <a:gd name="T10" fmla="*/ 20 w 31"/>
              <a:gd name="T11" fmla="*/ 2 h 32"/>
              <a:gd name="T12" fmla="*/ 20 w 31"/>
              <a:gd name="T13" fmla="*/ 2 h 32"/>
              <a:gd name="T14" fmla="*/ 16 w 31"/>
              <a:gd name="T15" fmla="*/ 0 h 32"/>
              <a:gd name="T16" fmla="*/ 11 w 31"/>
              <a:gd name="T17" fmla="*/ 2 h 32"/>
              <a:gd name="T18" fmla="*/ 7 w 31"/>
              <a:gd name="T19" fmla="*/ 3 h 32"/>
              <a:gd name="T20" fmla="*/ 3 w 31"/>
              <a:gd name="T21" fmla="*/ 8 h 32"/>
              <a:gd name="T22" fmla="*/ 3 w 31"/>
              <a:gd name="T23" fmla="*/ 8 h 32"/>
              <a:gd name="T24" fmla="*/ 0 w 31"/>
              <a:gd name="T25" fmla="*/ 11 h 32"/>
              <a:gd name="T26" fmla="*/ 0 w 31"/>
              <a:gd name="T27" fmla="*/ 17 h 32"/>
              <a:gd name="T28" fmla="*/ 0 w 31"/>
              <a:gd name="T29" fmla="*/ 22 h 32"/>
              <a:gd name="T30" fmla="*/ 3 w 31"/>
              <a:gd name="T31" fmla="*/ 26 h 32"/>
              <a:gd name="T32" fmla="*/ 3 w 31"/>
              <a:gd name="T33" fmla="*/ 26 h 32"/>
              <a:gd name="T34" fmla="*/ 7 w 31"/>
              <a:gd name="T35" fmla="*/ 29 h 32"/>
              <a:gd name="T36" fmla="*/ 11 w 31"/>
              <a:gd name="T37" fmla="*/ 31 h 32"/>
              <a:gd name="T38" fmla="*/ 16 w 31"/>
              <a:gd name="T39" fmla="*/ 32 h 32"/>
              <a:gd name="T40" fmla="*/ 20 w 31"/>
              <a:gd name="T41" fmla="*/ 31 h 32"/>
              <a:gd name="T42" fmla="*/ 20 w 31"/>
              <a:gd name="T43" fmla="*/ 31 h 32"/>
              <a:gd name="T44" fmla="*/ 25 w 31"/>
              <a:gd name="T45" fmla="*/ 29 h 32"/>
              <a:gd name="T46" fmla="*/ 28 w 31"/>
              <a:gd name="T47" fmla="*/ 26 h 32"/>
              <a:gd name="T48" fmla="*/ 31 w 31"/>
              <a:gd name="T49" fmla="*/ 22 h 32"/>
              <a:gd name="T50" fmla="*/ 31 w 31"/>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7"/>
                </a:moveTo>
                <a:lnTo>
                  <a:pt x="31" y="17"/>
                </a:lnTo>
                <a:lnTo>
                  <a:pt x="31" y="11"/>
                </a:lnTo>
                <a:lnTo>
                  <a:pt x="28" y="8"/>
                </a:lnTo>
                <a:lnTo>
                  <a:pt x="25" y="3"/>
                </a:lnTo>
                <a:lnTo>
                  <a:pt x="20" y="2"/>
                </a:lnTo>
                <a:lnTo>
                  <a:pt x="20" y="2"/>
                </a:lnTo>
                <a:lnTo>
                  <a:pt x="16" y="0"/>
                </a:lnTo>
                <a:lnTo>
                  <a:pt x="11" y="2"/>
                </a:lnTo>
                <a:lnTo>
                  <a:pt x="7" y="3"/>
                </a:lnTo>
                <a:lnTo>
                  <a:pt x="3" y="8"/>
                </a:lnTo>
                <a:lnTo>
                  <a:pt x="3" y="8"/>
                </a:lnTo>
                <a:lnTo>
                  <a:pt x="0" y="11"/>
                </a:lnTo>
                <a:lnTo>
                  <a:pt x="0" y="17"/>
                </a:lnTo>
                <a:lnTo>
                  <a:pt x="0" y="22"/>
                </a:lnTo>
                <a:lnTo>
                  <a:pt x="3" y="26"/>
                </a:lnTo>
                <a:lnTo>
                  <a:pt x="3" y="26"/>
                </a:lnTo>
                <a:lnTo>
                  <a:pt x="7" y="29"/>
                </a:lnTo>
                <a:lnTo>
                  <a:pt x="11" y="31"/>
                </a:lnTo>
                <a:lnTo>
                  <a:pt x="16" y="32"/>
                </a:lnTo>
                <a:lnTo>
                  <a:pt x="20" y="31"/>
                </a:lnTo>
                <a:lnTo>
                  <a:pt x="20" y="31"/>
                </a:lnTo>
                <a:lnTo>
                  <a:pt x="25" y="29"/>
                </a:lnTo>
                <a:lnTo>
                  <a:pt x="28" y="26"/>
                </a:lnTo>
                <a:lnTo>
                  <a:pt x="31" y="22"/>
                </a:lnTo>
                <a:lnTo>
                  <a:pt x="31"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1" name="Freeform 256">
            <a:extLst>
              <a:ext uri="{FF2B5EF4-FFF2-40B4-BE49-F238E27FC236}">
                <a16:creationId xmlns:a16="http://schemas.microsoft.com/office/drawing/2014/main" id="{89FAAF60-31C5-46F8-AED7-86FA7772A3A8}"/>
              </a:ext>
            </a:extLst>
          </p:cNvPr>
          <p:cNvSpPr>
            <a:spLocks/>
          </p:cNvSpPr>
          <p:nvPr/>
        </p:nvSpPr>
        <p:spPr bwMode="auto">
          <a:xfrm>
            <a:off x="3147118" y="3420556"/>
            <a:ext cx="37428" cy="49308"/>
          </a:xfrm>
          <a:custGeom>
            <a:avLst/>
            <a:gdLst>
              <a:gd name="T0" fmla="*/ 32 w 32"/>
              <a:gd name="T1" fmla="*/ 15 h 30"/>
              <a:gd name="T2" fmla="*/ 32 w 32"/>
              <a:gd name="T3" fmla="*/ 15 h 30"/>
              <a:gd name="T4" fmla="*/ 31 w 32"/>
              <a:gd name="T5" fmla="*/ 11 h 30"/>
              <a:gd name="T6" fmla="*/ 29 w 32"/>
              <a:gd name="T7" fmla="*/ 6 h 30"/>
              <a:gd name="T8" fmla="*/ 26 w 32"/>
              <a:gd name="T9" fmla="*/ 3 h 30"/>
              <a:gd name="T10" fmla="*/ 22 w 32"/>
              <a:gd name="T11" fmla="*/ 0 h 30"/>
              <a:gd name="T12" fmla="*/ 22 w 32"/>
              <a:gd name="T13" fmla="*/ 0 h 30"/>
              <a:gd name="T14" fmla="*/ 17 w 32"/>
              <a:gd name="T15" fmla="*/ 0 h 30"/>
              <a:gd name="T16" fmla="*/ 13 w 32"/>
              <a:gd name="T17" fmla="*/ 0 h 30"/>
              <a:gd name="T18" fmla="*/ 8 w 32"/>
              <a:gd name="T19" fmla="*/ 3 h 30"/>
              <a:gd name="T20" fmla="*/ 4 w 32"/>
              <a:gd name="T21" fmla="*/ 6 h 30"/>
              <a:gd name="T22" fmla="*/ 4 w 32"/>
              <a:gd name="T23" fmla="*/ 6 h 30"/>
              <a:gd name="T24" fmla="*/ 2 w 32"/>
              <a:gd name="T25" fmla="*/ 11 h 30"/>
              <a:gd name="T26" fmla="*/ 0 w 32"/>
              <a:gd name="T27" fmla="*/ 15 h 30"/>
              <a:gd name="T28" fmla="*/ 2 w 32"/>
              <a:gd name="T29" fmla="*/ 20 h 30"/>
              <a:gd name="T30" fmla="*/ 4 w 32"/>
              <a:gd name="T31" fmla="*/ 24 h 30"/>
              <a:gd name="T32" fmla="*/ 4 w 32"/>
              <a:gd name="T33" fmla="*/ 24 h 30"/>
              <a:gd name="T34" fmla="*/ 8 w 32"/>
              <a:gd name="T35" fmla="*/ 27 h 30"/>
              <a:gd name="T36" fmla="*/ 13 w 32"/>
              <a:gd name="T37" fmla="*/ 30 h 30"/>
              <a:gd name="T38" fmla="*/ 17 w 32"/>
              <a:gd name="T39" fmla="*/ 30 h 30"/>
              <a:gd name="T40" fmla="*/ 22 w 32"/>
              <a:gd name="T41" fmla="*/ 30 h 30"/>
              <a:gd name="T42" fmla="*/ 22 w 32"/>
              <a:gd name="T43" fmla="*/ 30 h 30"/>
              <a:gd name="T44" fmla="*/ 26 w 32"/>
              <a:gd name="T45" fmla="*/ 27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6" y="3"/>
                </a:lnTo>
                <a:lnTo>
                  <a:pt x="22" y="0"/>
                </a:lnTo>
                <a:lnTo>
                  <a:pt x="22" y="0"/>
                </a:lnTo>
                <a:lnTo>
                  <a:pt x="17" y="0"/>
                </a:lnTo>
                <a:lnTo>
                  <a:pt x="13" y="0"/>
                </a:lnTo>
                <a:lnTo>
                  <a:pt x="8" y="3"/>
                </a:lnTo>
                <a:lnTo>
                  <a:pt x="4" y="6"/>
                </a:lnTo>
                <a:lnTo>
                  <a:pt x="4" y="6"/>
                </a:lnTo>
                <a:lnTo>
                  <a:pt x="2" y="11"/>
                </a:lnTo>
                <a:lnTo>
                  <a:pt x="0" y="15"/>
                </a:lnTo>
                <a:lnTo>
                  <a:pt x="2" y="20"/>
                </a:lnTo>
                <a:lnTo>
                  <a:pt x="4" y="24"/>
                </a:lnTo>
                <a:lnTo>
                  <a:pt x="4" y="24"/>
                </a:lnTo>
                <a:lnTo>
                  <a:pt x="8" y="27"/>
                </a:lnTo>
                <a:lnTo>
                  <a:pt x="13" y="30"/>
                </a:lnTo>
                <a:lnTo>
                  <a:pt x="17" y="30"/>
                </a:lnTo>
                <a:lnTo>
                  <a:pt x="22" y="30"/>
                </a:lnTo>
                <a:lnTo>
                  <a:pt x="22" y="30"/>
                </a:lnTo>
                <a:lnTo>
                  <a:pt x="26" y="27"/>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2" name="Freeform 257">
            <a:extLst>
              <a:ext uri="{FF2B5EF4-FFF2-40B4-BE49-F238E27FC236}">
                <a16:creationId xmlns:a16="http://schemas.microsoft.com/office/drawing/2014/main" id="{68195DC3-B68F-4B83-9E2D-653C6FCD03D9}"/>
              </a:ext>
            </a:extLst>
          </p:cNvPr>
          <p:cNvSpPr>
            <a:spLocks/>
          </p:cNvSpPr>
          <p:nvPr/>
        </p:nvSpPr>
        <p:spPr bwMode="auto">
          <a:xfrm>
            <a:off x="3225484" y="3514241"/>
            <a:ext cx="37428" cy="52595"/>
          </a:xfrm>
          <a:custGeom>
            <a:avLst/>
            <a:gdLst>
              <a:gd name="T0" fmla="*/ 32 w 32"/>
              <a:gd name="T1" fmla="*/ 17 h 32"/>
              <a:gd name="T2" fmla="*/ 32 w 32"/>
              <a:gd name="T3" fmla="*/ 17 h 32"/>
              <a:gd name="T4" fmla="*/ 30 w 32"/>
              <a:gd name="T5" fmla="*/ 11 h 32"/>
              <a:gd name="T6" fmla="*/ 29 w 32"/>
              <a:gd name="T7" fmla="*/ 8 h 32"/>
              <a:gd name="T8" fmla="*/ 24 w 32"/>
              <a:gd name="T9" fmla="*/ 3 h 32"/>
              <a:gd name="T10" fmla="*/ 20 w 32"/>
              <a:gd name="T11" fmla="*/ 2 h 32"/>
              <a:gd name="T12" fmla="*/ 20 w 32"/>
              <a:gd name="T13" fmla="*/ 2 h 32"/>
              <a:gd name="T14" fmla="*/ 15 w 32"/>
              <a:gd name="T15" fmla="*/ 0 h 32"/>
              <a:gd name="T16" fmla="*/ 11 w 32"/>
              <a:gd name="T17" fmla="*/ 2 h 32"/>
              <a:gd name="T18" fmla="*/ 6 w 32"/>
              <a:gd name="T19" fmla="*/ 3 h 32"/>
              <a:gd name="T20" fmla="*/ 3 w 32"/>
              <a:gd name="T21" fmla="*/ 8 h 32"/>
              <a:gd name="T22" fmla="*/ 3 w 32"/>
              <a:gd name="T23" fmla="*/ 8 h 32"/>
              <a:gd name="T24" fmla="*/ 1 w 32"/>
              <a:gd name="T25" fmla="*/ 11 h 32"/>
              <a:gd name="T26" fmla="*/ 0 w 32"/>
              <a:gd name="T27" fmla="*/ 17 h 32"/>
              <a:gd name="T28" fmla="*/ 1 w 32"/>
              <a:gd name="T29" fmla="*/ 21 h 32"/>
              <a:gd name="T30" fmla="*/ 3 w 32"/>
              <a:gd name="T31" fmla="*/ 26 h 32"/>
              <a:gd name="T32" fmla="*/ 3 w 32"/>
              <a:gd name="T33" fmla="*/ 26 h 32"/>
              <a:gd name="T34" fmla="*/ 6 w 32"/>
              <a:gd name="T35" fmla="*/ 29 h 32"/>
              <a:gd name="T36" fmla="*/ 11 w 32"/>
              <a:gd name="T37" fmla="*/ 31 h 32"/>
              <a:gd name="T38" fmla="*/ 15 w 32"/>
              <a:gd name="T39" fmla="*/ 32 h 32"/>
              <a:gd name="T40" fmla="*/ 20 w 32"/>
              <a:gd name="T41" fmla="*/ 31 h 32"/>
              <a:gd name="T42" fmla="*/ 20 w 32"/>
              <a:gd name="T43" fmla="*/ 31 h 32"/>
              <a:gd name="T44" fmla="*/ 24 w 32"/>
              <a:gd name="T45" fmla="*/ 29 h 32"/>
              <a:gd name="T46" fmla="*/ 29 w 32"/>
              <a:gd name="T47" fmla="*/ 26 h 32"/>
              <a:gd name="T48" fmla="*/ 30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0" y="11"/>
                </a:lnTo>
                <a:lnTo>
                  <a:pt x="29" y="8"/>
                </a:lnTo>
                <a:lnTo>
                  <a:pt x="24" y="3"/>
                </a:lnTo>
                <a:lnTo>
                  <a:pt x="20" y="2"/>
                </a:lnTo>
                <a:lnTo>
                  <a:pt x="20" y="2"/>
                </a:lnTo>
                <a:lnTo>
                  <a:pt x="15" y="0"/>
                </a:lnTo>
                <a:lnTo>
                  <a:pt x="11" y="2"/>
                </a:lnTo>
                <a:lnTo>
                  <a:pt x="6" y="3"/>
                </a:lnTo>
                <a:lnTo>
                  <a:pt x="3" y="8"/>
                </a:lnTo>
                <a:lnTo>
                  <a:pt x="3" y="8"/>
                </a:lnTo>
                <a:lnTo>
                  <a:pt x="1" y="11"/>
                </a:lnTo>
                <a:lnTo>
                  <a:pt x="0" y="17"/>
                </a:lnTo>
                <a:lnTo>
                  <a:pt x="1" y="21"/>
                </a:lnTo>
                <a:lnTo>
                  <a:pt x="3" y="26"/>
                </a:lnTo>
                <a:lnTo>
                  <a:pt x="3" y="26"/>
                </a:lnTo>
                <a:lnTo>
                  <a:pt x="6" y="29"/>
                </a:lnTo>
                <a:lnTo>
                  <a:pt x="11" y="31"/>
                </a:lnTo>
                <a:lnTo>
                  <a:pt x="15" y="32"/>
                </a:lnTo>
                <a:lnTo>
                  <a:pt x="20" y="31"/>
                </a:lnTo>
                <a:lnTo>
                  <a:pt x="20" y="31"/>
                </a:lnTo>
                <a:lnTo>
                  <a:pt x="24" y="29"/>
                </a:lnTo>
                <a:lnTo>
                  <a:pt x="29" y="26"/>
                </a:lnTo>
                <a:lnTo>
                  <a:pt x="30"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3" name="Freeform 258">
            <a:extLst>
              <a:ext uri="{FF2B5EF4-FFF2-40B4-BE49-F238E27FC236}">
                <a16:creationId xmlns:a16="http://schemas.microsoft.com/office/drawing/2014/main" id="{A813AB55-AD08-4DA7-88F4-FB80EC6E6ACF}"/>
              </a:ext>
            </a:extLst>
          </p:cNvPr>
          <p:cNvSpPr>
            <a:spLocks/>
          </p:cNvSpPr>
          <p:nvPr/>
        </p:nvSpPr>
        <p:spPr bwMode="auto">
          <a:xfrm>
            <a:off x="3239520" y="3522459"/>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7"/>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4" name="Freeform 259">
            <a:extLst>
              <a:ext uri="{FF2B5EF4-FFF2-40B4-BE49-F238E27FC236}">
                <a16:creationId xmlns:a16="http://schemas.microsoft.com/office/drawing/2014/main" id="{48E3A968-B3B5-4BE3-8DDA-1F92FFB6F034}"/>
              </a:ext>
            </a:extLst>
          </p:cNvPr>
          <p:cNvSpPr>
            <a:spLocks/>
          </p:cNvSpPr>
          <p:nvPr/>
        </p:nvSpPr>
        <p:spPr bwMode="auto">
          <a:xfrm>
            <a:off x="3257064" y="3542183"/>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1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20" y="0"/>
                </a:lnTo>
                <a:lnTo>
                  <a:pt x="20" y="0"/>
                </a:lnTo>
                <a:lnTo>
                  <a:pt x="15" y="0"/>
                </a:lnTo>
                <a:lnTo>
                  <a:pt x="11" y="0"/>
                </a:lnTo>
                <a:lnTo>
                  <a:pt x="6" y="1"/>
                </a:lnTo>
                <a:lnTo>
                  <a:pt x="3" y="6"/>
                </a:lnTo>
                <a:lnTo>
                  <a:pt x="3" y="6"/>
                </a:lnTo>
                <a:lnTo>
                  <a:pt x="0" y="11"/>
                </a:lnTo>
                <a:lnTo>
                  <a:pt x="0" y="15"/>
                </a:lnTo>
                <a:lnTo>
                  <a:pt x="0" y="20"/>
                </a:lnTo>
                <a:lnTo>
                  <a:pt x="3" y="24"/>
                </a:lnTo>
                <a:lnTo>
                  <a:pt x="3" y="24"/>
                </a:lnTo>
                <a:lnTo>
                  <a:pt x="6" y="27"/>
                </a:lnTo>
                <a:lnTo>
                  <a:pt x="11" y="30"/>
                </a:lnTo>
                <a:lnTo>
                  <a:pt x="15" y="30"/>
                </a:lnTo>
                <a:lnTo>
                  <a:pt x="20" y="30"/>
                </a:lnTo>
                <a:lnTo>
                  <a:pt x="20"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5" name="Freeform 260">
            <a:extLst>
              <a:ext uri="{FF2B5EF4-FFF2-40B4-BE49-F238E27FC236}">
                <a16:creationId xmlns:a16="http://schemas.microsoft.com/office/drawing/2014/main" id="{69E8BBCA-A1B6-4369-A9B9-7BC545FF14AD}"/>
              </a:ext>
            </a:extLst>
          </p:cNvPr>
          <p:cNvSpPr>
            <a:spLocks/>
          </p:cNvSpPr>
          <p:nvPr/>
        </p:nvSpPr>
        <p:spPr bwMode="auto">
          <a:xfrm>
            <a:off x="3302680" y="3566837"/>
            <a:ext cx="36259" cy="49308"/>
          </a:xfrm>
          <a:custGeom>
            <a:avLst/>
            <a:gdLst>
              <a:gd name="T0" fmla="*/ 31 w 31"/>
              <a:gd name="T1" fmla="*/ 15 h 30"/>
              <a:gd name="T2" fmla="*/ 31 w 31"/>
              <a:gd name="T3" fmla="*/ 15 h 30"/>
              <a:gd name="T4" fmla="*/ 31 w 31"/>
              <a:gd name="T5" fmla="*/ 11 h 30"/>
              <a:gd name="T6" fmla="*/ 28 w 31"/>
              <a:gd name="T7" fmla="*/ 6 h 30"/>
              <a:gd name="T8" fmla="*/ 25 w 31"/>
              <a:gd name="T9" fmla="*/ 3 h 30"/>
              <a:gd name="T10" fmla="*/ 20 w 31"/>
              <a:gd name="T11" fmla="*/ 0 h 30"/>
              <a:gd name="T12" fmla="*/ 20 w 31"/>
              <a:gd name="T13" fmla="*/ 0 h 30"/>
              <a:gd name="T14" fmla="*/ 16 w 31"/>
              <a:gd name="T15" fmla="*/ 0 h 30"/>
              <a:gd name="T16" fmla="*/ 11 w 31"/>
              <a:gd name="T17" fmla="*/ 0 h 30"/>
              <a:gd name="T18" fmla="*/ 6 w 31"/>
              <a:gd name="T19" fmla="*/ 3 h 30"/>
              <a:gd name="T20" fmla="*/ 3 w 31"/>
              <a:gd name="T21" fmla="*/ 6 h 30"/>
              <a:gd name="T22" fmla="*/ 3 w 31"/>
              <a:gd name="T23" fmla="*/ 6 h 30"/>
              <a:gd name="T24" fmla="*/ 0 w 31"/>
              <a:gd name="T25" fmla="*/ 11 h 30"/>
              <a:gd name="T26" fmla="*/ 0 w 31"/>
              <a:gd name="T27" fmla="*/ 15 h 30"/>
              <a:gd name="T28" fmla="*/ 0 w 31"/>
              <a:gd name="T29" fmla="*/ 20 h 30"/>
              <a:gd name="T30" fmla="*/ 3 w 31"/>
              <a:gd name="T31" fmla="*/ 24 h 30"/>
              <a:gd name="T32" fmla="*/ 3 w 31"/>
              <a:gd name="T33" fmla="*/ 24 h 30"/>
              <a:gd name="T34" fmla="*/ 6 w 31"/>
              <a:gd name="T35" fmla="*/ 27 h 30"/>
              <a:gd name="T36" fmla="*/ 11 w 31"/>
              <a:gd name="T37" fmla="*/ 30 h 30"/>
              <a:gd name="T38" fmla="*/ 16 w 31"/>
              <a:gd name="T39" fmla="*/ 30 h 30"/>
              <a:gd name="T40" fmla="*/ 20 w 31"/>
              <a:gd name="T41" fmla="*/ 30 h 30"/>
              <a:gd name="T42" fmla="*/ 20 w 31"/>
              <a:gd name="T43" fmla="*/ 30 h 30"/>
              <a:gd name="T44" fmla="*/ 25 w 31"/>
              <a:gd name="T45" fmla="*/ 27 h 30"/>
              <a:gd name="T46" fmla="*/ 28 w 31"/>
              <a:gd name="T47" fmla="*/ 24 h 30"/>
              <a:gd name="T48" fmla="*/ 31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1"/>
                </a:lnTo>
                <a:lnTo>
                  <a:pt x="28" y="6"/>
                </a:lnTo>
                <a:lnTo>
                  <a:pt x="25" y="3"/>
                </a:lnTo>
                <a:lnTo>
                  <a:pt x="20" y="0"/>
                </a:lnTo>
                <a:lnTo>
                  <a:pt x="20" y="0"/>
                </a:lnTo>
                <a:lnTo>
                  <a:pt x="16" y="0"/>
                </a:lnTo>
                <a:lnTo>
                  <a:pt x="11" y="0"/>
                </a:lnTo>
                <a:lnTo>
                  <a:pt x="6" y="3"/>
                </a:lnTo>
                <a:lnTo>
                  <a:pt x="3" y="6"/>
                </a:lnTo>
                <a:lnTo>
                  <a:pt x="3" y="6"/>
                </a:lnTo>
                <a:lnTo>
                  <a:pt x="0" y="11"/>
                </a:lnTo>
                <a:lnTo>
                  <a:pt x="0" y="15"/>
                </a:lnTo>
                <a:lnTo>
                  <a:pt x="0" y="20"/>
                </a:lnTo>
                <a:lnTo>
                  <a:pt x="3" y="24"/>
                </a:lnTo>
                <a:lnTo>
                  <a:pt x="3" y="24"/>
                </a:lnTo>
                <a:lnTo>
                  <a:pt x="6" y="27"/>
                </a:lnTo>
                <a:lnTo>
                  <a:pt x="11" y="30"/>
                </a:lnTo>
                <a:lnTo>
                  <a:pt x="16" y="30"/>
                </a:lnTo>
                <a:lnTo>
                  <a:pt x="20" y="30"/>
                </a:lnTo>
                <a:lnTo>
                  <a:pt x="20" y="30"/>
                </a:lnTo>
                <a:lnTo>
                  <a:pt x="25" y="27"/>
                </a:lnTo>
                <a:lnTo>
                  <a:pt x="28" y="24"/>
                </a:lnTo>
                <a:lnTo>
                  <a:pt x="31"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6" name="Freeform 261">
            <a:extLst>
              <a:ext uri="{FF2B5EF4-FFF2-40B4-BE49-F238E27FC236}">
                <a16:creationId xmlns:a16="http://schemas.microsoft.com/office/drawing/2014/main" id="{395EB86B-9B20-481D-B508-9F45F352BB2C}"/>
              </a:ext>
            </a:extLst>
          </p:cNvPr>
          <p:cNvSpPr>
            <a:spLocks/>
          </p:cNvSpPr>
          <p:nvPr/>
        </p:nvSpPr>
        <p:spPr bwMode="auto">
          <a:xfrm>
            <a:off x="3306189" y="3571767"/>
            <a:ext cx="37428" cy="52595"/>
          </a:xfrm>
          <a:custGeom>
            <a:avLst/>
            <a:gdLst>
              <a:gd name="T0" fmla="*/ 32 w 32"/>
              <a:gd name="T1" fmla="*/ 17 h 32"/>
              <a:gd name="T2" fmla="*/ 32 w 32"/>
              <a:gd name="T3" fmla="*/ 17 h 32"/>
              <a:gd name="T4" fmla="*/ 31 w 32"/>
              <a:gd name="T5" fmla="*/ 11 h 32"/>
              <a:gd name="T6" fmla="*/ 29 w 32"/>
              <a:gd name="T7" fmla="*/ 8 h 32"/>
              <a:gd name="T8" fmla="*/ 25 w 32"/>
              <a:gd name="T9" fmla="*/ 3 h 32"/>
              <a:gd name="T10" fmla="*/ 22 w 32"/>
              <a:gd name="T11" fmla="*/ 2 h 32"/>
              <a:gd name="T12" fmla="*/ 22 w 32"/>
              <a:gd name="T13" fmla="*/ 2 h 32"/>
              <a:gd name="T14" fmla="*/ 16 w 32"/>
              <a:gd name="T15" fmla="*/ 0 h 32"/>
              <a:gd name="T16" fmla="*/ 11 w 32"/>
              <a:gd name="T17" fmla="*/ 2 h 32"/>
              <a:gd name="T18" fmla="*/ 6 w 32"/>
              <a:gd name="T19" fmla="*/ 3 h 32"/>
              <a:gd name="T20" fmla="*/ 3 w 32"/>
              <a:gd name="T21" fmla="*/ 8 h 32"/>
              <a:gd name="T22" fmla="*/ 3 w 32"/>
              <a:gd name="T23" fmla="*/ 8 h 32"/>
              <a:gd name="T24" fmla="*/ 2 w 32"/>
              <a:gd name="T25" fmla="*/ 11 h 32"/>
              <a:gd name="T26" fmla="*/ 0 w 32"/>
              <a:gd name="T27" fmla="*/ 17 h 32"/>
              <a:gd name="T28" fmla="*/ 2 w 32"/>
              <a:gd name="T29" fmla="*/ 21 h 32"/>
              <a:gd name="T30" fmla="*/ 3 w 32"/>
              <a:gd name="T31" fmla="*/ 26 h 32"/>
              <a:gd name="T32" fmla="*/ 3 w 32"/>
              <a:gd name="T33" fmla="*/ 26 h 32"/>
              <a:gd name="T34" fmla="*/ 6 w 32"/>
              <a:gd name="T35" fmla="*/ 29 h 32"/>
              <a:gd name="T36" fmla="*/ 11 w 32"/>
              <a:gd name="T37" fmla="*/ 30 h 32"/>
              <a:gd name="T38" fmla="*/ 16 w 32"/>
              <a:gd name="T39" fmla="*/ 32 h 32"/>
              <a:gd name="T40" fmla="*/ 22 w 32"/>
              <a:gd name="T41" fmla="*/ 30 h 32"/>
              <a:gd name="T42" fmla="*/ 22 w 32"/>
              <a:gd name="T43" fmla="*/ 30 h 32"/>
              <a:gd name="T44" fmla="*/ 25 w 32"/>
              <a:gd name="T45" fmla="*/ 29 h 32"/>
              <a:gd name="T46" fmla="*/ 29 w 32"/>
              <a:gd name="T47" fmla="*/ 26 h 32"/>
              <a:gd name="T48" fmla="*/ 31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1" y="11"/>
                </a:lnTo>
                <a:lnTo>
                  <a:pt x="29" y="8"/>
                </a:lnTo>
                <a:lnTo>
                  <a:pt x="25" y="3"/>
                </a:lnTo>
                <a:lnTo>
                  <a:pt x="22" y="2"/>
                </a:lnTo>
                <a:lnTo>
                  <a:pt x="22" y="2"/>
                </a:lnTo>
                <a:lnTo>
                  <a:pt x="16" y="0"/>
                </a:lnTo>
                <a:lnTo>
                  <a:pt x="11" y="2"/>
                </a:lnTo>
                <a:lnTo>
                  <a:pt x="6" y="3"/>
                </a:lnTo>
                <a:lnTo>
                  <a:pt x="3" y="8"/>
                </a:lnTo>
                <a:lnTo>
                  <a:pt x="3" y="8"/>
                </a:lnTo>
                <a:lnTo>
                  <a:pt x="2" y="11"/>
                </a:lnTo>
                <a:lnTo>
                  <a:pt x="0" y="17"/>
                </a:lnTo>
                <a:lnTo>
                  <a:pt x="2" y="21"/>
                </a:lnTo>
                <a:lnTo>
                  <a:pt x="3" y="26"/>
                </a:lnTo>
                <a:lnTo>
                  <a:pt x="3" y="26"/>
                </a:lnTo>
                <a:lnTo>
                  <a:pt x="6" y="29"/>
                </a:lnTo>
                <a:lnTo>
                  <a:pt x="11" y="30"/>
                </a:lnTo>
                <a:lnTo>
                  <a:pt x="16" y="32"/>
                </a:lnTo>
                <a:lnTo>
                  <a:pt x="22" y="30"/>
                </a:lnTo>
                <a:lnTo>
                  <a:pt x="22" y="30"/>
                </a:lnTo>
                <a:lnTo>
                  <a:pt x="25" y="29"/>
                </a:lnTo>
                <a:lnTo>
                  <a:pt x="29" y="26"/>
                </a:lnTo>
                <a:lnTo>
                  <a:pt x="31"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7" name="Freeform 262">
            <a:extLst>
              <a:ext uri="{FF2B5EF4-FFF2-40B4-BE49-F238E27FC236}">
                <a16:creationId xmlns:a16="http://schemas.microsoft.com/office/drawing/2014/main" id="{3B5501E0-A5EF-43A4-A0F1-09B049D4D8D9}"/>
              </a:ext>
            </a:extLst>
          </p:cNvPr>
          <p:cNvSpPr>
            <a:spLocks/>
          </p:cNvSpPr>
          <p:nvPr/>
        </p:nvSpPr>
        <p:spPr bwMode="auto">
          <a:xfrm>
            <a:off x="3306189" y="3571767"/>
            <a:ext cx="37428" cy="52595"/>
          </a:xfrm>
          <a:custGeom>
            <a:avLst/>
            <a:gdLst>
              <a:gd name="T0" fmla="*/ 32 w 32"/>
              <a:gd name="T1" fmla="*/ 17 h 32"/>
              <a:gd name="T2" fmla="*/ 32 w 32"/>
              <a:gd name="T3" fmla="*/ 17 h 32"/>
              <a:gd name="T4" fmla="*/ 31 w 32"/>
              <a:gd name="T5" fmla="*/ 11 h 32"/>
              <a:gd name="T6" fmla="*/ 29 w 32"/>
              <a:gd name="T7" fmla="*/ 8 h 32"/>
              <a:gd name="T8" fmla="*/ 25 w 32"/>
              <a:gd name="T9" fmla="*/ 3 h 32"/>
              <a:gd name="T10" fmla="*/ 22 w 32"/>
              <a:gd name="T11" fmla="*/ 2 h 32"/>
              <a:gd name="T12" fmla="*/ 22 w 32"/>
              <a:gd name="T13" fmla="*/ 2 h 32"/>
              <a:gd name="T14" fmla="*/ 16 w 32"/>
              <a:gd name="T15" fmla="*/ 0 h 32"/>
              <a:gd name="T16" fmla="*/ 11 w 32"/>
              <a:gd name="T17" fmla="*/ 2 h 32"/>
              <a:gd name="T18" fmla="*/ 6 w 32"/>
              <a:gd name="T19" fmla="*/ 3 h 32"/>
              <a:gd name="T20" fmla="*/ 3 w 32"/>
              <a:gd name="T21" fmla="*/ 8 h 32"/>
              <a:gd name="T22" fmla="*/ 3 w 32"/>
              <a:gd name="T23" fmla="*/ 8 h 32"/>
              <a:gd name="T24" fmla="*/ 2 w 32"/>
              <a:gd name="T25" fmla="*/ 11 h 32"/>
              <a:gd name="T26" fmla="*/ 0 w 32"/>
              <a:gd name="T27" fmla="*/ 17 h 32"/>
              <a:gd name="T28" fmla="*/ 2 w 32"/>
              <a:gd name="T29" fmla="*/ 21 h 32"/>
              <a:gd name="T30" fmla="*/ 3 w 32"/>
              <a:gd name="T31" fmla="*/ 26 h 32"/>
              <a:gd name="T32" fmla="*/ 3 w 32"/>
              <a:gd name="T33" fmla="*/ 26 h 32"/>
              <a:gd name="T34" fmla="*/ 6 w 32"/>
              <a:gd name="T35" fmla="*/ 29 h 32"/>
              <a:gd name="T36" fmla="*/ 11 w 32"/>
              <a:gd name="T37" fmla="*/ 30 h 32"/>
              <a:gd name="T38" fmla="*/ 16 w 32"/>
              <a:gd name="T39" fmla="*/ 32 h 32"/>
              <a:gd name="T40" fmla="*/ 22 w 32"/>
              <a:gd name="T41" fmla="*/ 30 h 32"/>
              <a:gd name="T42" fmla="*/ 22 w 32"/>
              <a:gd name="T43" fmla="*/ 30 h 32"/>
              <a:gd name="T44" fmla="*/ 25 w 32"/>
              <a:gd name="T45" fmla="*/ 29 h 32"/>
              <a:gd name="T46" fmla="*/ 29 w 32"/>
              <a:gd name="T47" fmla="*/ 26 h 32"/>
              <a:gd name="T48" fmla="*/ 31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1" y="11"/>
                </a:lnTo>
                <a:lnTo>
                  <a:pt x="29" y="8"/>
                </a:lnTo>
                <a:lnTo>
                  <a:pt x="25" y="3"/>
                </a:lnTo>
                <a:lnTo>
                  <a:pt x="22" y="2"/>
                </a:lnTo>
                <a:lnTo>
                  <a:pt x="22" y="2"/>
                </a:lnTo>
                <a:lnTo>
                  <a:pt x="16" y="0"/>
                </a:lnTo>
                <a:lnTo>
                  <a:pt x="11" y="2"/>
                </a:lnTo>
                <a:lnTo>
                  <a:pt x="6" y="3"/>
                </a:lnTo>
                <a:lnTo>
                  <a:pt x="3" y="8"/>
                </a:lnTo>
                <a:lnTo>
                  <a:pt x="3" y="8"/>
                </a:lnTo>
                <a:lnTo>
                  <a:pt x="2" y="11"/>
                </a:lnTo>
                <a:lnTo>
                  <a:pt x="0" y="17"/>
                </a:lnTo>
                <a:lnTo>
                  <a:pt x="2" y="21"/>
                </a:lnTo>
                <a:lnTo>
                  <a:pt x="3" y="26"/>
                </a:lnTo>
                <a:lnTo>
                  <a:pt x="3" y="26"/>
                </a:lnTo>
                <a:lnTo>
                  <a:pt x="6" y="29"/>
                </a:lnTo>
                <a:lnTo>
                  <a:pt x="11" y="30"/>
                </a:lnTo>
                <a:lnTo>
                  <a:pt x="16" y="32"/>
                </a:lnTo>
                <a:lnTo>
                  <a:pt x="22" y="30"/>
                </a:lnTo>
                <a:lnTo>
                  <a:pt x="22" y="30"/>
                </a:lnTo>
                <a:lnTo>
                  <a:pt x="25" y="29"/>
                </a:lnTo>
                <a:lnTo>
                  <a:pt x="29" y="26"/>
                </a:lnTo>
                <a:lnTo>
                  <a:pt x="31"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8" name="Freeform 263">
            <a:extLst>
              <a:ext uri="{FF2B5EF4-FFF2-40B4-BE49-F238E27FC236}">
                <a16:creationId xmlns:a16="http://schemas.microsoft.com/office/drawing/2014/main" id="{31B604E6-5485-4028-922B-79428D36C7CB}"/>
              </a:ext>
            </a:extLst>
          </p:cNvPr>
          <p:cNvSpPr>
            <a:spLocks/>
          </p:cNvSpPr>
          <p:nvPr/>
        </p:nvSpPr>
        <p:spPr bwMode="auto">
          <a:xfrm>
            <a:off x="3306189" y="3571767"/>
            <a:ext cx="37428" cy="52595"/>
          </a:xfrm>
          <a:custGeom>
            <a:avLst/>
            <a:gdLst>
              <a:gd name="T0" fmla="*/ 32 w 32"/>
              <a:gd name="T1" fmla="*/ 17 h 32"/>
              <a:gd name="T2" fmla="*/ 32 w 32"/>
              <a:gd name="T3" fmla="*/ 17 h 32"/>
              <a:gd name="T4" fmla="*/ 31 w 32"/>
              <a:gd name="T5" fmla="*/ 11 h 32"/>
              <a:gd name="T6" fmla="*/ 29 w 32"/>
              <a:gd name="T7" fmla="*/ 8 h 32"/>
              <a:gd name="T8" fmla="*/ 25 w 32"/>
              <a:gd name="T9" fmla="*/ 3 h 32"/>
              <a:gd name="T10" fmla="*/ 22 w 32"/>
              <a:gd name="T11" fmla="*/ 2 h 32"/>
              <a:gd name="T12" fmla="*/ 22 w 32"/>
              <a:gd name="T13" fmla="*/ 2 h 32"/>
              <a:gd name="T14" fmla="*/ 16 w 32"/>
              <a:gd name="T15" fmla="*/ 0 h 32"/>
              <a:gd name="T16" fmla="*/ 11 w 32"/>
              <a:gd name="T17" fmla="*/ 2 h 32"/>
              <a:gd name="T18" fmla="*/ 6 w 32"/>
              <a:gd name="T19" fmla="*/ 3 h 32"/>
              <a:gd name="T20" fmla="*/ 3 w 32"/>
              <a:gd name="T21" fmla="*/ 8 h 32"/>
              <a:gd name="T22" fmla="*/ 3 w 32"/>
              <a:gd name="T23" fmla="*/ 8 h 32"/>
              <a:gd name="T24" fmla="*/ 2 w 32"/>
              <a:gd name="T25" fmla="*/ 11 h 32"/>
              <a:gd name="T26" fmla="*/ 0 w 32"/>
              <a:gd name="T27" fmla="*/ 17 h 32"/>
              <a:gd name="T28" fmla="*/ 2 w 32"/>
              <a:gd name="T29" fmla="*/ 21 h 32"/>
              <a:gd name="T30" fmla="*/ 3 w 32"/>
              <a:gd name="T31" fmla="*/ 26 h 32"/>
              <a:gd name="T32" fmla="*/ 3 w 32"/>
              <a:gd name="T33" fmla="*/ 26 h 32"/>
              <a:gd name="T34" fmla="*/ 6 w 32"/>
              <a:gd name="T35" fmla="*/ 29 h 32"/>
              <a:gd name="T36" fmla="*/ 11 w 32"/>
              <a:gd name="T37" fmla="*/ 30 h 32"/>
              <a:gd name="T38" fmla="*/ 16 w 32"/>
              <a:gd name="T39" fmla="*/ 32 h 32"/>
              <a:gd name="T40" fmla="*/ 22 w 32"/>
              <a:gd name="T41" fmla="*/ 30 h 32"/>
              <a:gd name="T42" fmla="*/ 22 w 32"/>
              <a:gd name="T43" fmla="*/ 30 h 32"/>
              <a:gd name="T44" fmla="*/ 25 w 32"/>
              <a:gd name="T45" fmla="*/ 29 h 32"/>
              <a:gd name="T46" fmla="*/ 29 w 32"/>
              <a:gd name="T47" fmla="*/ 26 h 32"/>
              <a:gd name="T48" fmla="*/ 31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1" y="11"/>
                </a:lnTo>
                <a:lnTo>
                  <a:pt x="29" y="8"/>
                </a:lnTo>
                <a:lnTo>
                  <a:pt x="25" y="3"/>
                </a:lnTo>
                <a:lnTo>
                  <a:pt x="22" y="2"/>
                </a:lnTo>
                <a:lnTo>
                  <a:pt x="22" y="2"/>
                </a:lnTo>
                <a:lnTo>
                  <a:pt x="16" y="0"/>
                </a:lnTo>
                <a:lnTo>
                  <a:pt x="11" y="2"/>
                </a:lnTo>
                <a:lnTo>
                  <a:pt x="6" y="3"/>
                </a:lnTo>
                <a:lnTo>
                  <a:pt x="3" y="8"/>
                </a:lnTo>
                <a:lnTo>
                  <a:pt x="3" y="8"/>
                </a:lnTo>
                <a:lnTo>
                  <a:pt x="2" y="11"/>
                </a:lnTo>
                <a:lnTo>
                  <a:pt x="0" y="17"/>
                </a:lnTo>
                <a:lnTo>
                  <a:pt x="2" y="21"/>
                </a:lnTo>
                <a:lnTo>
                  <a:pt x="3" y="26"/>
                </a:lnTo>
                <a:lnTo>
                  <a:pt x="3" y="26"/>
                </a:lnTo>
                <a:lnTo>
                  <a:pt x="6" y="29"/>
                </a:lnTo>
                <a:lnTo>
                  <a:pt x="11" y="30"/>
                </a:lnTo>
                <a:lnTo>
                  <a:pt x="16" y="32"/>
                </a:lnTo>
                <a:lnTo>
                  <a:pt x="22" y="30"/>
                </a:lnTo>
                <a:lnTo>
                  <a:pt x="22" y="30"/>
                </a:lnTo>
                <a:lnTo>
                  <a:pt x="25" y="29"/>
                </a:lnTo>
                <a:lnTo>
                  <a:pt x="29" y="26"/>
                </a:lnTo>
                <a:lnTo>
                  <a:pt x="31"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29" name="Freeform 264">
            <a:extLst>
              <a:ext uri="{FF2B5EF4-FFF2-40B4-BE49-F238E27FC236}">
                <a16:creationId xmlns:a16="http://schemas.microsoft.com/office/drawing/2014/main" id="{4406ECCA-3A88-4EE4-91D4-11B02E41268A}"/>
              </a:ext>
            </a:extLst>
          </p:cNvPr>
          <p:cNvSpPr>
            <a:spLocks/>
          </p:cNvSpPr>
          <p:nvPr/>
        </p:nvSpPr>
        <p:spPr bwMode="auto">
          <a:xfrm>
            <a:off x="3329581" y="3579985"/>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1" y="0"/>
                </a:lnTo>
                <a:lnTo>
                  <a:pt x="6" y="3"/>
                </a:lnTo>
                <a:lnTo>
                  <a:pt x="3" y="6"/>
                </a:lnTo>
                <a:lnTo>
                  <a:pt x="3" y="6"/>
                </a:lnTo>
                <a:lnTo>
                  <a:pt x="0" y="10"/>
                </a:lnTo>
                <a:lnTo>
                  <a:pt x="0" y="15"/>
                </a:lnTo>
                <a:lnTo>
                  <a:pt x="0" y="19"/>
                </a:lnTo>
                <a:lnTo>
                  <a:pt x="3" y="24"/>
                </a:lnTo>
                <a:lnTo>
                  <a:pt x="3" y="24"/>
                </a:lnTo>
                <a:lnTo>
                  <a:pt x="6" y="27"/>
                </a:lnTo>
                <a:lnTo>
                  <a:pt x="11"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0" name="Freeform 265">
            <a:extLst>
              <a:ext uri="{FF2B5EF4-FFF2-40B4-BE49-F238E27FC236}">
                <a16:creationId xmlns:a16="http://schemas.microsoft.com/office/drawing/2014/main" id="{5870081F-DE6B-4D3A-8B30-E114C21AF14B}"/>
              </a:ext>
            </a:extLst>
          </p:cNvPr>
          <p:cNvSpPr>
            <a:spLocks/>
          </p:cNvSpPr>
          <p:nvPr/>
        </p:nvSpPr>
        <p:spPr bwMode="auto">
          <a:xfrm>
            <a:off x="3333090" y="3584916"/>
            <a:ext cx="37428" cy="50952"/>
          </a:xfrm>
          <a:custGeom>
            <a:avLst/>
            <a:gdLst>
              <a:gd name="T0" fmla="*/ 32 w 32"/>
              <a:gd name="T1" fmla="*/ 16 h 31"/>
              <a:gd name="T2" fmla="*/ 32 w 32"/>
              <a:gd name="T3" fmla="*/ 16 h 31"/>
              <a:gd name="T4" fmla="*/ 30 w 32"/>
              <a:gd name="T5" fmla="*/ 12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6" y="3"/>
                </a:lnTo>
                <a:lnTo>
                  <a:pt x="21" y="1"/>
                </a:lnTo>
                <a:lnTo>
                  <a:pt x="21" y="1"/>
                </a:lnTo>
                <a:lnTo>
                  <a:pt x="17" y="0"/>
                </a:lnTo>
                <a:lnTo>
                  <a:pt x="12" y="1"/>
                </a:lnTo>
                <a:lnTo>
                  <a:pt x="8" y="3"/>
                </a:lnTo>
                <a:lnTo>
                  <a:pt x="3" y="7"/>
                </a:lnTo>
                <a:lnTo>
                  <a:pt x="3" y="7"/>
                </a:lnTo>
                <a:lnTo>
                  <a:pt x="2" y="12"/>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1" name="Freeform 266">
            <a:extLst>
              <a:ext uri="{FF2B5EF4-FFF2-40B4-BE49-F238E27FC236}">
                <a16:creationId xmlns:a16="http://schemas.microsoft.com/office/drawing/2014/main" id="{6309DB96-33FB-49B3-8C36-60D56914CB04}"/>
              </a:ext>
            </a:extLst>
          </p:cNvPr>
          <p:cNvSpPr>
            <a:spLocks/>
          </p:cNvSpPr>
          <p:nvPr/>
        </p:nvSpPr>
        <p:spPr bwMode="auto">
          <a:xfrm>
            <a:off x="3333090" y="3584916"/>
            <a:ext cx="37428" cy="50952"/>
          </a:xfrm>
          <a:custGeom>
            <a:avLst/>
            <a:gdLst>
              <a:gd name="T0" fmla="*/ 32 w 32"/>
              <a:gd name="T1" fmla="*/ 16 h 31"/>
              <a:gd name="T2" fmla="*/ 32 w 32"/>
              <a:gd name="T3" fmla="*/ 16 h 31"/>
              <a:gd name="T4" fmla="*/ 30 w 32"/>
              <a:gd name="T5" fmla="*/ 12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6" y="3"/>
                </a:lnTo>
                <a:lnTo>
                  <a:pt x="21" y="1"/>
                </a:lnTo>
                <a:lnTo>
                  <a:pt x="21" y="1"/>
                </a:lnTo>
                <a:lnTo>
                  <a:pt x="17" y="0"/>
                </a:lnTo>
                <a:lnTo>
                  <a:pt x="12" y="1"/>
                </a:lnTo>
                <a:lnTo>
                  <a:pt x="8" y="3"/>
                </a:lnTo>
                <a:lnTo>
                  <a:pt x="3" y="7"/>
                </a:lnTo>
                <a:lnTo>
                  <a:pt x="3" y="7"/>
                </a:lnTo>
                <a:lnTo>
                  <a:pt x="2" y="12"/>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2" name="Freeform 267">
            <a:extLst>
              <a:ext uri="{FF2B5EF4-FFF2-40B4-BE49-F238E27FC236}">
                <a16:creationId xmlns:a16="http://schemas.microsoft.com/office/drawing/2014/main" id="{028ADF21-CB89-49DB-83E5-8815971B7541}"/>
              </a:ext>
            </a:extLst>
          </p:cNvPr>
          <p:cNvSpPr>
            <a:spLocks/>
          </p:cNvSpPr>
          <p:nvPr/>
        </p:nvSpPr>
        <p:spPr bwMode="auto">
          <a:xfrm>
            <a:off x="3333090" y="3584916"/>
            <a:ext cx="37428" cy="50952"/>
          </a:xfrm>
          <a:custGeom>
            <a:avLst/>
            <a:gdLst>
              <a:gd name="T0" fmla="*/ 32 w 32"/>
              <a:gd name="T1" fmla="*/ 16 h 31"/>
              <a:gd name="T2" fmla="*/ 32 w 32"/>
              <a:gd name="T3" fmla="*/ 16 h 31"/>
              <a:gd name="T4" fmla="*/ 30 w 32"/>
              <a:gd name="T5" fmla="*/ 12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6" y="3"/>
                </a:lnTo>
                <a:lnTo>
                  <a:pt x="21" y="1"/>
                </a:lnTo>
                <a:lnTo>
                  <a:pt x="21" y="1"/>
                </a:lnTo>
                <a:lnTo>
                  <a:pt x="17" y="0"/>
                </a:lnTo>
                <a:lnTo>
                  <a:pt x="12" y="1"/>
                </a:lnTo>
                <a:lnTo>
                  <a:pt x="8" y="3"/>
                </a:lnTo>
                <a:lnTo>
                  <a:pt x="3" y="7"/>
                </a:lnTo>
                <a:lnTo>
                  <a:pt x="3" y="7"/>
                </a:lnTo>
                <a:lnTo>
                  <a:pt x="2" y="12"/>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3" name="Freeform 268">
            <a:extLst>
              <a:ext uri="{FF2B5EF4-FFF2-40B4-BE49-F238E27FC236}">
                <a16:creationId xmlns:a16="http://schemas.microsoft.com/office/drawing/2014/main" id="{8758A1DA-DC22-4E0C-B64E-F004ADAB9451}"/>
              </a:ext>
            </a:extLst>
          </p:cNvPr>
          <p:cNvSpPr>
            <a:spLocks/>
          </p:cNvSpPr>
          <p:nvPr/>
        </p:nvSpPr>
        <p:spPr bwMode="auto">
          <a:xfrm>
            <a:off x="3370519" y="3611214"/>
            <a:ext cx="35089" cy="49308"/>
          </a:xfrm>
          <a:custGeom>
            <a:avLst/>
            <a:gdLst>
              <a:gd name="T0" fmla="*/ 30 w 30"/>
              <a:gd name="T1" fmla="*/ 15 h 30"/>
              <a:gd name="T2" fmla="*/ 30 w 30"/>
              <a:gd name="T3" fmla="*/ 15 h 30"/>
              <a:gd name="T4" fmla="*/ 30 w 30"/>
              <a:gd name="T5" fmla="*/ 11 h 30"/>
              <a:gd name="T6" fmla="*/ 29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9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9"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19" y="30"/>
                </a:lnTo>
                <a:lnTo>
                  <a:pt x="19" y="30"/>
                </a:lnTo>
                <a:lnTo>
                  <a:pt x="24" y="27"/>
                </a:lnTo>
                <a:lnTo>
                  <a:pt x="29"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4" name="Freeform 269">
            <a:extLst>
              <a:ext uri="{FF2B5EF4-FFF2-40B4-BE49-F238E27FC236}">
                <a16:creationId xmlns:a16="http://schemas.microsoft.com/office/drawing/2014/main" id="{E3DE7632-26E6-4652-8582-435F4C9913C8}"/>
              </a:ext>
            </a:extLst>
          </p:cNvPr>
          <p:cNvSpPr>
            <a:spLocks/>
          </p:cNvSpPr>
          <p:nvPr/>
        </p:nvSpPr>
        <p:spPr bwMode="auto">
          <a:xfrm>
            <a:off x="3384554" y="3616145"/>
            <a:ext cx="35089" cy="52595"/>
          </a:xfrm>
          <a:custGeom>
            <a:avLst/>
            <a:gdLst>
              <a:gd name="T0" fmla="*/ 30 w 30"/>
              <a:gd name="T1" fmla="*/ 17 h 32"/>
              <a:gd name="T2" fmla="*/ 30 w 30"/>
              <a:gd name="T3" fmla="*/ 17 h 32"/>
              <a:gd name="T4" fmla="*/ 30 w 30"/>
              <a:gd name="T5" fmla="*/ 11 h 32"/>
              <a:gd name="T6" fmla="*/ 27 w 30"/>
              <a:gd name="T7" fmla="*/ 8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8 h 32"/>
              <a:gd name="T22" fmla="*/ 3 w 30"/>
              <a:gd name="T23" fmla="*/ 8 h 32"/>
              <a:gd name="T24" fmla="*/ 0 w 30"/>
              <a:gd name="T25" fmla="*/ 11 h 32"/>
              <a:gd name="T26" fmla="*/ 0 w 30"/>
              <a:gd name="T27" fmla="*/ 17 h 32"/>
              <a:gd name="T28" fmla="*/ 0 w 30"/>
              <a:gd name="T29" fmla="*/ 21 h 32"/>
              <a:gd name="T30" fmla="*/ 3 w 30"/>
              <a:gd name="T31" fmla="*/ 26 h 32"/>
              <a:gd name="T32" fmla="*/ 3 w 30"/>
              <a:gd name="T33" fmla="*/ 26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1"/>
                </a:lnTo>
                <a:lnTo>
                  <a:pt x="27" y="8"/>
                </a:lnTo>
                <a:lnTo>
                  <a:pt x="24" y="3"/>
                </a:lnTo>
                <a:lnTo>
                  <a:pt x="20" y="2"/>
                </a:lnTo>
                <a:lnTo>
                  <a:pt x="20" y="2"/>
                </a:lnTo>
                <a:lnTo>
                  <a:pt x="15" y="0"/>
                </a:lnTo>
                <a:lnTo>
                  <a:pt x="11" y="2"/>
                </a:lnTo>
                <a:lnTo>
                  <a:pt x="6" y="3"/>
                </a:lnTo>
                <a:lnTo>
                  <a:pt x="3" y="8"/>
                </a:lnTo>
                <a:lnTo>
                  <a:pt x="3" y="8"/>
                </a:lnTo>
                <a:lnTo>
                  <a:pt x="0" y="11"/>
                </a:lnTo>
                <a:lnTo>
                  <a:pt x="0" y="17"/>
                </a:lnTo>
                <a:lnTo>
                  <a:pt x="0" y="21"/>
                </a:lnTo>
                <a:lnTo>
                  <a:pt x="3" y="26"/>
                </a:lnTo>
                <a:lnTo>
                  <a:pt x="3" y="26"/>
                </a:lnTo>
                <a:lnTo>
                  <a:pt x="6" y="29"/>
                </a:lnTo>
                <a:lnTo>
                  <a:pt x="11" y="30"/>
                </a:lnTo>
                <a:lnTo>
                  <a:pt x="15" y="32"/>
                </a:lnTo>
                <a:lnTo>
                  <a:pt x="20" y="30"/>
                </a:lnTo>
                <a:lnTo>
                  <a:pt x="20"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5" name="Freeform 270">
            <a:extLst>
              <a:ext uri="{FF2B5EF4-FFF2-40B4-BE49-F238E27FC236}">
                <a16:creationId xmlns:a16="http://schemas.microsoft.com/office/drawing/2014/main" id="{2B03CDCE-0088-4391-A899-DE1737F8962E}"/>
              </a:ext>
            </a:extLst>
          </p:cNvPr>
          <p:cNvSpPr>
            <a:spLocks/>
          </p:cNvSpPr>
          <p:nvPr/>
        </p:nvSpPr>
        <p:spPr bwMode="auto">
          <a:xfrm>
            <a:off x="3402099" y="3616145"/>
            <a:ext cx="35089" cy="52595"/>
          </a:xfrm>
          <a:custGeom>
            <a:avLst/>
            <a:gdLst>
              <a:gd name="T0" fmla="*/ 30 w 30"/>
              <a:gd name="T1" fmla="*/ 17 h 32"/>
              <a:gd name="T2" fmla="*/ 30 w 30"/>
              <a:gd name="T3" fmla="*/ 17 h 32"/>
              <a:gd name="T4" fmla="*/ 30 w 30"/>
              <a:gd name="T5" fmla="*/ 11 h 32"/>
              <a:gd name="T6" fmla="*/ 27 w 30"/>
              <a:gd name="T7" fmla="*/ 8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8 h 32"/>
              <a:gd name="T22" fmla="*/ 3 w 30"/>
              <a:gd name="T23" fmla="*/ 8 h 32"/>
              <a:gd name="T24" fmla="*/ 0 w 30"/>
              <a:gd name="T25" fmla="*/ 11 h 32"/>
              <a:gd name="T26" fmla="*/ 0 w 30"/>
              <a:gd name="T27" fmla="*/ 17 h 32"/>
              <a:gd name="T28" fmla="*/ 0 w 30"/>
              <a:gd name="T29" fmla="*/ 21 h 32"/>
              <a:gd name="T30" fmla="*/ 3 w 30"/>
              <a:gd name="T31" fmla="*/ 26 h 32"/>
              <a:gd name="T32" fmla="*/ 3 w 30"/>
              <a:gd name="T33" fmla="*/ 26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1"/>
                </a:lnTo>
                <a:lnTo>
                  <a:pt x="27" y="8"/>
                </a:lnTo>
                <a:lnTo>
                  <a:pt x="24" y="3"/>
                </a:lnTo>
                <a:lnTo>
                  <a:pt x="20" y="2"/>
                </a:lnTo>
                <a:lnTo>
                  <a:pt x="20" y="2"/>
                </a:lnTo>
                <a:lnTo>
                  <a:pt x="15" y="0"/>
                </a:lnTo>
                <a:lnTo>
                  <a:pt x="11" y="2"/>
                </a:lnTo>
                <a:lnTo>
                  <a:pt x="6" y="3"/>
                </a:lnTo>
                <a:lnTo>
                  <a:pt x="3" y="8"/>
                </a:lnTo>
                <a:lnTo>
                  <a:pt x="3" y="8"/>
                </a:lnTo>
                <a:lnTo>
                  <a:pt x="0" y="11"/>
                </a:lnTo>
                <a:lnTo>
                  <a:pt x="0" y="17"/>
                </a:lnTo>
                <a:lnTo>
                  <a:pt x="0" y="21"/>
                </a:lnTo>
                <a:lnTo>
                  <a:pt x="3" y="26"/>
                </a:lnTo>
                <a:lnTo>
                  <a:pt x="3" y="26"/>
                </a:lnTo>
                <a:lnTo>
                  <a:pt x="6" y="29"/>
                </a:lnTo>
                <a:lnTo>
                  <a:pt x="11" y="30"/>
                </a:lnTo>
                <a:lnTo>
                  <a:pt x="15" y="32"/>
                </a:lnTo>
                <a:lnTo>
                  <a:pt x="20" y="30"/>
                </a:lnTo>
                <a:lnTo>
                  <a:pt x="20"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6" name="Freeform 271">
            <a:extLst>
              <a:ext uri="{FF2B5EF4-FFF2-40B4-BE49-F238E27FC236}">
                <a16:creationId xmlns:a16="http://schemas.microsoft.com/office/drawing/2014/main" id="{0CF8209B-3BEC-426E-886B-44E1DF02298A}"/>
              </a:ext>
            </a:extLst>
          </p:cNvPr>
          <p:cNvSpPr>
            <a:spLocks/>
          </p:cNvSpPr>
          <p:nvPr/>
        </p:nvSpPr>
        <p:spPr bwMode="auto">
          <a:xfrm>
            <a:off x="3425491" y="3624363"/>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19" y="0"/>
                </a:lnTo>
                <a:lnTo>
                  <a:pt x="19" y="0"/>
                </a:lnTo>
                <a:lnTo>
                  <a:pt x="15" y="0"/>
                </a:lnTo>
                <a:lnTo>
                  <a:pt x="10" y="0"/>
                </a:lnTo>
                <a:lnTo>
                  <a:pt x="6" y="3"/>
                </a:lnTo>
                <a:lnTo>
                  <a:pt x="3" y="6"/>
                </a:lnTo>
                <a:lnTo>
                  <a:pt x="3" y="6"/>
                </a:lnTo>
                <a:lnTo>
                  <a:pt x="0" y="10"/>
                </a:lnTo>
                <a:lnTo>
                  <a:pt x="0" y="15"/>
                </a:lnTo>
                <a:lnTo>
                  <a:pt x="0" y="19"/>
                </a:lnTo>
                <a:lnTo>
                  <a:pt x="3" y="24"/>
                </a:lnTo>
                <a:lnTo>
                  <a:pt x="3" y="24"/>
                </a:lnTo>
                <a:lnTo>
                  <a:pt x="6" y="27"/>
                </a:lnTo>
                <a:lnTo>
                  <a:pt x="10" y="30"/>
                </a:lnTo>
                <a:lnTo>
                  <a:pt x="15" y="30"/>
                </a:lnTo>
                <a:lnTo>
                  <a:pt x="19" y="30"/>
                </a:lnTo>
                <a:lnTo>
                  <a:pt x="19"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7" name="Freeform 272">
            <a:extLst>
              <a:ext uri="{FF2B5EF4-FFF2-40B4-BE49-F238E27FC236}">
                <a16:creationId xmlns:a16="http://schemas.microsoft.com/office/drawing/2014/main" id="{1B174A60-811A-4B37-9285-668FA9CF94B0}"/>
              </a:ext>
            </a:extLst>
          </p:cNvPr>
          <p:cNvSpPr>
            <a:spLocks/>
          </p:cNvSpPr>
          <p:nvPr/>
        </p:nvSpPr>
        <p:spPr bwMode="auto">
          <a:xfrm>
            <a:off x="3433679" y="3629293"/>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20 w 30"/>
              <a:gd name="T11" fmla="*/ 1 h 31"/>
              <a:gd name="T12" fmla="*/ 20 w 30"/>
              <a:gd name="T13" fmla="*/ 1 h 31"/>
              <a:gd name="T14" fmla="*/ 15 w 30"/>
              <a:gd name="T15" fmla="*/ 0 h 31"/>
              <a:gd name="T16" fmla="*/ 11 w 30"/>
              <a:gd name="T17" fmla="*/ 1 h 31"/>
              <a:gd name="T18" fmla="*/ 6 w 30"/>
              <a:gd name="T19" fmla="*/ 3 h 31"/>
              <a:gd name="T20" fmla="*/ 3 w 30"/>
              <a:gd name="T21" fmla="*/ 7 h 31"/>
              <a:gd name="T22" fmla="*/ 3 w 30"/>
              <a:gd name="T23" fmla="*/ 7 h 31"/>
              <a:gd name="T24" fmla="*/ 0 w 30"/>
              <a:gd name="T25" fmla="*/ 12 h 31"/>
              <a:gd name="T26" fmla="*/ 0 w 30"/>
              <a:gd name="T27" fmla="*/ 16 h 31"/>
              <a:gd name="T28" fmla="*/ 0 w 30"/>
              <a:gd name="T29" fmla="*/ 21 h 31"/>
              <a:gd name="T30" fmla="*/ 3 w 30"/>
              <a:gd name="T31" fmla="*/ 25 h 31"/>
              <a:gd name="T32" fmla="*/ 3 w 30"/>
              <a:gd name="T33" fmla="*/ 25 h 31"/>
              <a:gd name="T34" fmla="*/ 6 w 30"/>
              <a:gd name="T35" fmla="*/ 28 h 31"/>
              <a:gd name="T36" fmla="*/ 11 w 30"/>
              <a:gd name="T37" fmla="*/ 30 h 31"/>
              <a:gd name="T38" fmla="*/ 15 w 30"/>
              <a:gd name="T39" fmla="*/ 31 h 31"/>
              <a:gd name="T40" fmla="*/ 20 w 30"/>
              <a:gd name="T41" fmla="*/ 30 h 31"/>
              <a:gd name="T42" fmla="*/ 20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20" y="1"/>
                </a:lnTo>
                <a:lnTo>
                  <a:pt x="20" y="1"/>
                </a:lnTo>
                <a:lnTo>
                  <a:pt x="15" y="0"/>
                </a:lnTo>
                <a:lnTo>
                  <a:pt x="11" y="1"/>
                </a:lnTo>
                <a:lnTo>
                  <a:pt x="6" y="3"/>
                </a:lnTo>
                <a:lnTo>
                  <a:pt x="3" y="7"/>
                </a:lnTo>
                <a:lnTo>
                  <a:pt x="3" y="7"/>
                </a:lnTo>
                <a:lnTo>
                  <a:pt x="0" y="12"/>
                </a:lnTo>
                <a:lnTo>
                  <a:pt x="0" y="16"/>
                </a:lnTo>
                <a:lnTo>
                  <a:pt x="0" y="21"/>
                </a:lnTo>
                <a:lnTo>
                  <a:pt x="3" y="25"/>
                </a:lnTo>
                <a:lnTo>
                  <a:pt x="3" y="25"/>
                </a:lnTo>
                <a:lnTo>
                  <a:pt x="6" y="28"/>
                </a:lnTo>
                <a:lnTo>
                  <a:pt x="11" y="30"/>
                </a:lnTo>
                <a:lnTo>
                  <a:pt x="15" y="31"/>
                </a:lnTo>
                <a:lnTo>
                  <a:pt x="20" y="30"/>
                </a:lnTo>
                <a:lnTo>
                  <a:pt x="20"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8" name="Freeform 273">
            <a:extLst>
              <a:ext uri="{FF2B5EF4-FFF2-40B4-BE49-F238E27FC236}">
                <a16:creationId xmlns:a16="http://schemas.microsoft.com/office/drawing/2014/main" id="{016D1187-3B41-4098-85B8-2E3C8738405B}"/>
              </a:ext>
            </a:extLst>
          </p:cNvPr>
          <p:cNvSpPr>
            <a:spLocks/>
          </p:cNvSpPr>
          <p:nvPr/>
        </p:nvSpPr>
        <p:spPr bwMode="auto">
          <a:xfrm>
            <a:off x="3498009" y="3673671"/>
            <a:ext cx="35089" cy="52595"/>
          </a:xfrm>
          <a:custGeom>
            <a:avLst/>
            <a:gdLst>
              <a:gd name="T0" fmla="*/ 30 w 30"/>
              <a:gd name="T1" fmla="*/ 17 h 32"/>
              <a:gd name="T2" fmla="*/ 30 w 30"/>
              <a:gd name="T3" fmla="*/ 17 h 32"/>
              <a:gd name="T4" fmla="*/ 30 w 30"/>
              <a:gd name="T5" fmla="*/ 11 h 32"/>
              <a:gd name="T6" fmla="*/ 27 w 30"/>
              <a:gd name="T7" fmla="*/ 8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8 h 32"/>
              <a:gd name="T22" fmla="*/ 3 w 30"/>
              <a:gd name="T23" fmla="*/ 8 h 32"/>
              <a:gd name="T24" fmla="*/ 0 w 30"/>
              <a:gd name="T25" fmla="*/ 11 h 32"/>
              <a:gd name="T26" fmla="*/ 0 w 30"/>
              <a:gd name="T27" fmla="*/ 17 h 32"/>
              <a:gd name="T28" fmla="*/ 0 w 30"/>
              <a:gd name="T29" fmla="*/ 21 h 32"/>
              <a:gd name="T30" fmla="*/ 3 w 30"/>
              <a:gd name="T31" fmla="*/ 26 h 32"/>
              <a:gd name="T32" fmla="*/ 3 w 30"/>
              <a:gd name="T33" fmla="*/ 26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1"/>
                </a:lnTo>
                <a:lnTo>
                  <a:pt x="27" y="8"/>
                </a:lnTo>
                <a:lnTo>
                  <a:pt x="24" y="3"/>
                </a:lnTo>
                <a:lnTo>
                  <a:pt x="19" y="1"/>
                </a:lnTo>
                <a:lnTo>
                  <a:pt x="19" y="1"/>
                </a:lnTo>
                <a:lnTo>
                  <a:pt x="15" y="0"/>
                </a:lnTo>
                <a:lnTo>
                  <a:pt x="10" y="1"/>
                </a:lnTo>
                <a:lnTo>
                  <a:pt x="6" y="3"/>
                </a:lnTo>
                <a:lnTo>
                  <a:pt x="3" y="8"/>
                </a:lnTo>
                <a:lnTo>
                  <a:pt x="3" y="8"/>
                </a:lnTo>
                <a:lnTo>
                  <a:pt x="0" y="11"/>
                </a:lnTo>
                <a:lnTo>
                  <a:pt x="0" y="17"/>
                </a:lnTo>
                <a:lnTo>
                  <a:pt x="0" y="21"/>
                </a:lnTo>
                <a:lnTo>
                  <a:pt x="3" y="26"/>
                </a:lnTo>
                <a:lnTo>
                  <a:pt x="3" y="26"/>
                </a:lnTo>
                <a:lnTo>
                  <a:pt x="6" y="29"/>
                </a:lnTo>
                <a:lnTo>
                  <a:pt x="10" y="30"/>
                </a:lnTo>
                <a:lnTo>
                  <a:pt x="15" y="32"/>
                </a:lnTo>
                <a:lnTo>
                  <a:pt x="19" y="30"/>
                </a:lnTo>
                <a:lnTo>
                  <a:pt x="19"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39" name="Freeform 274">
            <a:extLst>
              <a:ext uri="{FF2B5EF4-FFF2-40B4-BE49-F238E27FC236}">
                <a16:creationId xmlns:a16="http://schemas.microsoft.com/office/drawing/2014/main" id="{C1D8AFA7-63F1-4784-880E-1F319FACF115}"/>
              </a:ext>
            </a:extLst>
          </p:cNvPr>
          <p:cNvSpPr>
            <a:spLocks/>
          </p:cNvSpPr>
          <p:nvPr/>
        </p:nvSpPr>
        <p:spPr bwMode="auto">
          <a:xfrm>
            <a:off x="3519062" y="3686819"/>
            <a:ext cx="36259" cy="50952"/>
          </a:xfrm>
          <a:custGeom>
            <a:avLst/>
            <a:gdLst>
              <a:gd name="T0" fmla="*/ 31 w 31"/>
              <a:gd name="T1" fmla="*/ 16 h 31"/>
              <a:gd name="T2" fmla="*/ 31 w 31"/>
              <a:gd name="T3" fmla="*/ 16 h 31"/>
              <a:gd name="T4" fmla="*/ 30 w 31"/>
              <a:gd name="T5" fmla="*/ 12 h 31"/>
              <a:gd name="T6" fmla="*/ 28 w 31"/>
              <a:gd name="T7" fmla="*/ 7 h 31"/>
              <a:gd name="T8" fmla="*/ 25 w 31"/>
              <a:gd name="T9" fmla="*/ 3 h 31"/>
              <a:gd name="T10" fmla="*/ 21 w 31"/>
              <a:gd name="T11" fmla="*/ 1 h 31"/>
              <a:gd name="T12" fmla="*/ 21 w 31"/>
              <a:gd name="T13" fmla="*/ 1 h 31"/>
              <a:gd name="T14" fmla="*/ 16 w 31"/>
              <a:gd name="T15" fmla="*/ 0 h 31"/>
              <a:gd name="T16" fmla="*/ 12 w 31"/>
              <a:gd name="T17" fmla="*/ 1 h 31"/>
              <a:gd name="T18" fmla="*/ 7 w 31"/>
              <a:gd name="T19" fmla="*/ 3 h 31"/>
              <a:gd name="T20" fmla="*/ 3 w 31"/>
              <a:gd name="T21" fmla="*/ 7 h 31"/>
              <a:gd name="T22" fmla="*/ 3 w 31"/>
              <a:gd name="T23" fmla="*/ 7 h 31"/>
              <a:gd name="T24" fmla="*/ 1 w 31"/>
              <a:gd name="T25" fmla="*/ 12 h 31"/>
              <a:gd name="T26" fmla="*/ 0 w 31"/>
              <a:gd name="T27" fmla="*/ 16 h 31"/>
              <a:gd name="T28" fmla="*/ 1 w 31"/>
              <a:gd name="T29" fmla="*/ 21 h 31"/>
              <a:gd name="T30" fmla="*/ 3 w 31"/>
              <a:gd name="T31" fmla="*/ 25 h 31"/>
              <a:gd name="T32" fmla="*/ 3 w 31"/>
              <a:gd name="T33" fmla="*/ 25 h 31"/>
              <a:gd name="T34" fmla="*/ 7 w 31"/>
              <a:gd name="T35" fmla="*/ 28 h 31"/>
              <a:gd name="T36" fmla="*/ 12 w 31"/>
              <a:gd name="T37" fmla="*/ 30 h 31"/>
              <a:gd name="T38" fmla="*/ 16 w 31"/>
              <a:gd name="T39" fmla="*/ 31 h 31"/>
              <a:gd name="T40" fmla="*/ 21 w 31"/>
              <a:gd name="T41" fmla="*/ 30 h 31"/>
              <a:gd name="T42" fmla="*/ 21 w 31"/>
              <a:gd name="T43" fmla="*/ 30 h 31"/>
              <a:gd name="T44" fmla="*/ 25 w 31"/>
              <a:gd name="T45" fmla="*/ 28 h 31"/>
              <a:gd name="T46" fmla="*/ 28 w 31"/>
              <a:gd name="T47" fmla="*/ 25 h 31"/>
              <a:gd name="T48" fmla="*/ 30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0" y="12"/>
                </a:lnTo>
                <a:lnTo>
                  <a:pt x="28" y="7"/>
                </a:lnTo>
                <a:lnTo>
                  <a:pt x="25" y="3"/>
                </a:lnTo>
                <a:lnTo>
                  <a:pt x="21" y="1"/>
                </a:lnTo>
                <a:lnTo>
                  <a:pt x="21" y="1"/>
                </a:lnTo>
                <a:lnTo>
                  <a:pt x="16" y="0"/>
                </a:lnTo>
                <a:lnTo>
                  <a:pt x="12" y="1"/>
                </a:lnTo>
                <a:lnTo>
                  <a:pt x="7" y="3"/>
                </a:lnTo>
                <a:lnTo>
                  <a:pt x="3" y="7"/>
                </a:lnTo>
                <a:lnTo>
                  <a:pt x="3" y="7"/>
                </a:lnTo>
                <a:lnTo>
                  <a:pt x="1" y="12"/>
                </a:lnTo>
                <a:lnTo>
                  <a:pt x="0" y="16"/>
                </a:lnTo>
                <a:lnTo>
                  <a:pt x="1" y="21"/>
                </a:lnTo>
                <a:lnTo>
                  <a:pt x="3" y="25"/>
                </a:lnTo>
                <a:lnTo>
                  <a:pt x="3" y="25"/>
                </a:lnTo>
                <a:lnTo>
                  <a:pt x="7" y="28"/>
                </a:lnTo>
                <a:lnTo>
                  <a:pt x="12" y="30"/>
                </a:lnTo>
                <a:lnTo>
                  <a:pt x="16" y="31"/>
                </a:lnTo>
                <a:lnTo>
                  <a:pt x="21" y="30"/>
                </a:lnTo>
                <a:lnTo>
                  <a:pt x="21" y="30"/>
                </a:lnTo>
                <a:lnTo>
                  <a:pt x="25" y="28"/>
                </a:lnTo>
                <a:lnTo>
                  <a:pt x="28" y="25"/>
                </a:lnTo>
                <a:lnTo>
                  <a:pt x="30"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0" name="Freeform 275">
            <a:extLst>
              <a:ext uri="{FF2B5EF4-FFF2-40B4-BE49-F238E27FC236}">
                <a16:creationId xmlns:a16="http://schemas.microsoft.com/office/drawing/2014/main" id="{FE3BBF36-524A-49B1-A4E1-E203717B4ECC}"/>
              </a:ext>
            </a:extLst>
          </p:cNvPr>
          <p:cNvSpPr>
            <a:spLocks/>
          </p:cNvSpPr>
          <p:nvPr/>
        </p:nvSpPr>
        <p:spPr bwMode="auto">
          <a:xfrm>
            <a:off x="3523741" y="3686819"/>
            <a:ext cx="37428" cy="50952"/>
          </a:xfrm>
          <a:custGeom>
            <a:avLst/>
            <a:gdLst>
              <a:gd name="T0" fmla="*/ 32 w 32"/>
              <a:gd name="T1" fmla="*/ 16 h 31"/>
              <a:gd name="T2" fmla="*/ 32 w 32"/>
              <a:gd name="T3" fmla="*/ 16 h 31"/>
              <a:gd name="T4" fmla="*/ 30 w 32"/>
              <a:gd name="T5" fmla="*/ 12 h 31"/>
              <a:gd name="T6" fmla="*/ 29 w 32"/>
              <a:gd name="T7" fmla="*/ 7 h 31"/>
              <a:gd name="T8" fmla="*/ 24 w 32"/>
              <a:gd name="T9" fmla="*/ 3 h 31"/>
              <a:gd name="T10" fmla="*/ 20 w 32"/>
              <a:gd name="T11" fmla="*/ 1 h 31"/>
              <a:gd name="T12" fmla="*/ 20 w 32"/>
              <a:gd name="T13" fmla="*/ 1 h 31"/>
              <a:gd name="T14" fmla="*/ 15 w 32"/>
              <a:gd name="T15" fmla="*/ 0 h 31"/>
              <a:gd name="T16" fmla="*/ 11 w 32"/>
              <a:gd name="T17" fmla="*/ 1 h 31"/>
              <a:gd name="T18" fmla="*/ 6 w 32"/>
              <a:gd name="T19" fmla="*/ 3 h 31"/>
              <a:gd name="T20" fmla="*/ 3 w 32"/>
              <a:gd name="T21" fmla="*/ 7 h 31"/>
              <a:gd name="T22" fmla="*/ 3 w 32"/>
              <a:gd name="T23" fmla="*/ 7 h 31"/>
              <a:gd name="T24" fmla="*/ 2 w 32"/>
              <a:gd name="T25" fmla="*/ 12 h 31"/>
              <a:gd name="T26" fmla="*/ 0 w 32"/>
              <a:gd name="T27" fmla="*/ 16 h 31"/>
              <a:gd name="T28" fmla="*/ 2 w 32"/>
              <a:gd name="T29" fmla="*/ 21 h 31"/>
              <a:gd name="T30" fmla="*/ 3 w 32"/>
              <a:gd name="T31" fmla="*/ 25 h 31"/>
              <a:gd name="T32" fmla="*/ 3 w 32"/>
              <a:gd name="T33" fmla="*/ 25 h 31"/>
              <a:gd name="T34" fmla="*/ 6 w 32"/>
              <a:gd name="T35" fmla="*/ 28 h 31"/>
              <a:gd name="T36" fmla="*/ 11 w 32"/>
              <a:gd name="T37" fmla="*/ 30 h 31"/>
              <a:gd name="T38" fmla="*/ 15 w 32"/>
              <a:gd name="T39" fmla="*/ 31 h 31"/>
              <a:gd name="T40" fmla="*/ 20 w 32"/>
              <a:gd name="T41" fmla="*/ 30 h 31"/>
              <a:gd name="T42" fmla="*/ 20 w 32"/>
              <a:gd name="T43" fmla="*/ 30 h 31"/>
              <a:gd name="T44" fmla="*/ 24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2"/>
                </a:lnTo>
                <a:lnTo>
                  <a:pt x="29" y="7"/>
                </a:lnTo>
                <a:lnTo>
                  <a:pt x="24" y="3"/>
                </a:lnTo>
                <a:lnTo>
                  <a:pt x="20" y="1"/>
                </a:lnTo>
                <a:lnTo>
                  <a:pt x="20" y="1"/>
                </a:lnTo>
                <a:lnTo>
                  <a:pt x="15" y="0"/>
                </a:lnTo>
                <a:lnTo>
                  <a:pt x="11" y="1"/>
                </a:lnTo>
                <a:lnTo>
                  <a:pt x="6" y="3"/>
                </a:lnTo>
                <a:lnTo>
                  <a:pt x="3" y="7"/>
                </a:lnTo>
                <a:lnTo>
                  <a:pt x="3" y="7"/>
                </a:lnTo>
                <a:lnTo>
                  <a:pt x="2" y="12"/>
                </a:lnTo>
                <a:lnTo>
                  <a:pt x="0" y="16"/>
                </a:lnTo>
                <a:lnTo>
                  <a:pt x="2" y="21"/>
                </a:lnTo>
                <a:lnTo>
                  <a:pt x="3" y="25"/>
                </a:lnTo>
                <a:lnTo>
                  <a:pt x="3" y="25"/>
                </a:lnTo>
                <a:lnTo>
                  <a:pt x="6" y="28"/>
                </a:lnTo>
                <a:lnTo>
                  <a:pt x="11" y="30"/>
                </a:lnTo>
                <a:lnTo>
                  <a:pt x="15" y="31"/>
                </a:lnTo>
                <a:lnTo>
                  <a:pt x="20" y="30"/>
                </a:lnTo>
                <a:lnTo>
                  <a:pt x="20" y="30"/>
                </a:lnTo>
                <a:lnTo>
                  <a:pt x="24"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1" name="Freeform 276">
            <a:extLst>
              <a:ext uri="{FF2B5EF4-FFF2-40B4-BE49-F238E27FC236}">
                <a16:creationId xmlns:a16="http://schemas.microsoft.com/office/drawing/2014/main" id="{0B0336DB-7BB2-4D41-9820-608F144EDA03}"/>
              </a:ext>
            </a:extLst>
          </p:cNvPr>
          <p:cNvSpPr>
            <a:spLocks/>
          </p:cNvSpPr>
          <p:nvPr/>
        </p:nvSpPr>
        <p:spPr bwMode="auto">
          <a:xfrm>
            <a:off x="3574035" y="3706543"/>
            <a:ext cx="36259" cy="50952"/>
          </a:xfrm>
          <a:custGeom>
            <a:avLst/>
            <a:gdLst>
              <a:gd name="T0" fmla="*/ 31 w 31"/>
              <a:gd name="T1" fmla="*/ 15 h 31"/>
              <a:gd name="T2" fmla="*/ 31 w 31"/>
              <a:gd name="T3" fmla="*/ 15 h 31"/>
              <a:gd name="T4" fmla="*/ 30 w 31"/>
              <a:gd name="T5" fmla="*/ 10 h 31"/>
              <a:gd name="T6" fmla="*/ 28 w 31"/>
              <a:gd name="T7" fmla="*/ 6 h 31"/>
              <a:gd name="T8" fmla="*/ 25 w 31"/>
              <a:gd name="T9" fmla="*/ 3 h 31"/>
              <a:gd name="T10" fmla="*/ 21 w 31"/>
              <a:gd name="T11" fmla="*/ 1 h 31"/>
              <a:gd name="T12" fmla="*/ 21 w 31"/>
              <a:gd name="T13" fmla="*/ 1 h 31"/>
              <a:gd name="T14" fmla="*/ 15 w 31"/>
              <a:gd name="T15" fmla="*/ 0 h 31"/>
              <a:gd name="T16" fmla="*/ 10 w 31"/>
              <a:gd name="T17" fmla="*/ 1 h 31"/>
              <a:gd name="T18" fmla="*/ 6 w 31"/>
              <a:gd name="T19" fmla="*/ 3 h 31"/>
              <a:gd name="T20" fmla="*/ 3 w 31"/>
              <a:gd name="T21" fmla="*/ 6 h 31"/>
              <a:gd name="T22" fmla="*/ 3 w 31"/>
              <a:gd name="T23" fmla="*/ 6 h 31"/>
              <a:gd name="T24" fmla="*/ 1 w 31"/>
              <a:gd name="T25" fmla="*/ 10 h 31"/>
              <a:gd name="T26" fmla="*/ 0 w 31"/>
              <a:gd name="T27" fmla="*/ 15 h 31"/>
              <a:gd name="T28" fmla="*/ 1 w 31"/>
              <a:gd name="T29" fmla="*/ 21 h 31"/>
              <a:gd name="T30" fmla="*/ 3 w 31"/>
              <a:gd name="T31" fmla="*/ 24 h 31"/>
              <a:gd name="T32" fmla="*/ 3 w 31"/>
              <a:gd name="T33" fmla="*/ 24 h 31"/>
              <a:gd name="T34" fmla="*/ 6 w 31"/>
              <a:gd name="T35" fmla="*/ 28 h 31"/>
              <a:gd name="T36" fmla="*/ 10 w 31"/>
              <a:gd name="T37" fmla="*/ 30 h 31"/>
              <a:gd name="T38" fmla="*/ 15 w 31"/>
              <a:gd name="T39" fmla="*/ 31 h 31"/>
              <a:gd name="T40" fmla="*/ 21 w 31"/>
              <a:gd name="T41" fmla="*/ 30 h 31"/>
              <a:gd name="T42" fmla="*/ 21 w 31"/>
              <a:gd name="T43" fmla="*/ 30 h 31"/>
              <a:gd name="T44" fmla="*/ 25 w 31"/>
              <a:gd name="T45" fmla="*/ 28 h 31"/>
              <a:gd name="T46" fmla="*/ 28 w 31"/>
              <a:gd name="T47" fmla="*/ 24 h 31"/>
              <a:gd name="T48" fmla="*/ 30 w 31"/>
              <a:gd name="T49" fmla="*/ 21 h 31"/>
              <a:gd name="T50" fmla="*/ 31 w 31"/>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5"/>
                </a:moveTo>
                <a:lnTo>
                  <a:pt x="31" y="15"/>
                </a:lnTo>
                <a:lnTo>
                  <a:pt x="30" y="10"/>
                </a:lnTo>
                <a:lnTo>
                  <a:pt x="28" y="6"/>
                </a:lnTo>
                <a:lnTo>
                  <a:pt x="25" y="3"/>
                </a:lnTo>
                <a:lnTo>
                  <a:pt x="21" y="1"/>
                </a:lnTo>
                <a:lnTo>
                  <a:pt x="21" y="1"/>
                </a:lnTo>
                <a:lnTo>
                  <a:pt x="15" y="0"/>
                </a:lnTo>
                <a:lnTo>
                  <a:pt x="10" y="1"/>
                </a:lnTo>
                <a:lnTo>
                  <a:pt x="6" y="3"/>
                </a:lnTo>
                <a:lnTo>
                  <a:pt x="3" y="6"/>
                </a:lnTo>
                <a:lnTo>
                  <a:pt x="3" y="6"/>
                </a:lnTo>
                <a:lnTo>
                  <a:pt x="1" y="10"/>
                </a:lnTo>
                <a:lnTo>
                  <a:pt x="0" y="15"/>
                </a:lnTo>
                <a:lnTo>
                  <a:pt x="1" y="21"/>
                </a:lnTo>
                <a:lnTo>
                  <a:pt x="3" y="24"/>
                </a:lnTo>
                <a:lnTo>
                  <a:pt x="3" y="24"/>
                </a:lnTo>
                <a:lnTo>
                  <a:pt x="6" y="28"/>
                </a:lnTo>
                <a:lnTo>
                  <a:pt x="10" y="30"/>
                </a:lnTo>
                <a:lnTo>
                  <a:pt x="15" y="31"/>
                </a:lnTo>
                <a:lnTo>
                  <a:pt x="21" y="30"/>
                </a:lnTo>
                <a:lnTo>
                  <a:pt x="21" y="30"/>
                </a:lnTo>
                <a:lnTo>
                  <a:pt x="25" y="28"/>
                </a:lnTo>
                <a:lnTo>
                  <a:pt x="28" y="24"/>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2" name="Freeform 277">
            <a:extLst>
              <a:ext uri="{FF2B5EF4-FFF2-40B4-BE49-F238E27FC236}">
                <a16:creationId xmlns:a16="http://schemas.microsoft.com/office/drawing/2014/main" id="{D8EC1140-834B-4E17-A846-27A23EF00776}"/>
              </a:ext>
            </a:extLst>
          </p:cNvPr>
          <p:cNvSpPr>
            <a:spLocks/>
          </p:cNvSpPr>
          <p:nvPr/>
        </p:nvSpPr>
        <p:spPr bwMode="auto">
          <a:xfrm>
            <a:off x="3619651" y="3726266"/>
            <a:ext cx="35089" cy="49308"/>
          </a:xfrm>
          <a:custGeom>
            <a:avLst/>
            <a:gdLst>
              <a:gd name="T0" fmla="*/ 30 w 30"/>
              <a:gd name="T1" fmla="*/ 15 h 30"/>
              <a:gd name="T2" fmla="*/ 30 w 30"/>
              <a:gd name="T3" fmla="*/ 15 h 30"/>
              <a:gd name="T4" fmla="*/ 30 w 30"/>
              <a:gd name="T5" fmla="*/ 10 h 30"/>
              <a:gd name="T6" fmla="*/ 27 w 30"/>
              <a:gd name="T7" fmla="*/ 6 h 30"/>
              <a:gd name="T8" fmla="*/ 24 w 30"/>
              <a:gd name="T9" fmla="*/ 3 h 30"/>
              <a:gd name="T10" fmla="*/ 20 w 30"/>
              <a:gd name="T11" fmla="*/ 0 h 30"/>
              <a:gd name="T12" fmla="*/ 20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0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7" y="6"/>
                </a:lnTo>
                <a:lnTo>
                  <a:pt x="24" y="3"/>
                </a:lnTo>
                <a:lnTo>
                  <a:pt x="20" y="0"/>
                </a:lnTo>
                <a:lnTo>
                  <a:pt x="20" y="0"/>
                </a:lnTo>
                <a:lnTo>
                  <a:pt x="15" y="0"/>
                </a:lnTo>
                <a:lnTo>
                  <a:pt x="10" y="0"/>
                </a:lnTo>
                <a:lnTo>
                  <a:pt x="6" y="3"/>
                </a:lnTo>
                <a:lnTo>
                  <a:pt x="3" y="6"/>
                </a:lnTo>
                <a:lnTo>
                  <a:pt x="3" y="6"/>
                </a:lnTo>
                <a:lnTo>
                  <a:pt x="0" y="10"/>
                </a:lnTo>
                <a:lnTo>
                  <a:pt x="0" y="15"/>
                </a:lnTo>
                <a:lnTo>
                  <a:pt x="0" y="19"/>
                </a:lnTo>
                <a:lnTo>
                  <a:pt x="3" y="24"/>
                </a:lnTo>
                <a:lnTo>
                  <a:pt x="3" y="24"/>
                </a:lnTo>
                <a:lnTo>
                  <a:pt x="6" y="27"/>
                </a:lnTo>
                <a:lnTo>
                  <a:pt x="10" y="30"/>
                </a:lnTo>
                <a:lnTo>
                  <a:pt x="15" y="30"/>
                </a:lnTo>
                <a:lnTo>
                  <a:pt x="20" y="30"/>
                </a:lnTo>
                <a:lnTo>
                  <a:pt x="20" y="30"/>
                </a:lnTo>
                <a:lnTo>
                  <a:pt x="24" y="27"/>
                </a:lnTo>
                <a:lnTo>
                  <a:pt x="27"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3" name="Freeform 278">
            <a:extLst>
              <a:ext uri="{FF2B5EF4-FFF2-40B4-BE49-F238E27FC236}">
                <a16:creationId xmlns:a16="http://schemas.microsoft.com/office/drawing/2014/main" id="{CBE830A8-D16E-4CC2-9425-491674A8ADC2}"/>
              </a:ext>
            </a:extLst>
          </p:cNvPr>
          <p:cNvSpPr>
            <a:spLocks/>
          </p:cNvSpPr>
          <p:nvPr/>
        </p:nvSpPr>
        <p:spPr bwMode="auto">
          <a:xfrm>
            <a:off x="3619651" y="3731197"/>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20 w 30"/>
              <a:gd name="T11" fmla="*/ 1 h 31"/>
              <a:gd name="T12" fmla="*/ 20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2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20 w 30"/>
              <a:gd name="T41" fmla="*/ 30 h 31"/>
              <a:gd name="T42" fmla="*/ 20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20" y="1"/>
                </a:lnTo>
                <a:lnTo>
                  <a:pt x="20" y="1"/>
                </a:lnTo>
                <a:lnTo>
                  <a:pt x="15" y="0"/>
                </a:lnTo>
                <a:lnTo>
                  <a:pt x="10" y="1"/>
                </a:lnTo>
                <a:lnTo>
                  <a:pt x="6" y="3"/>
                </a:lnTo>
                <a:lnTo>
                  <a:pt x="3" y="7"/>
                </a:lnTo>
                <a:lnTo>
                  <a:pt x="3" y="7"/>
                </a:lnTo>
                <a:lnTo>
                  <a:pt x="0" y="12"/>
                </a:lnTo>
                <a:lnTo>
                  <a:pt x="0" y="16"/>
                </a:lnTo>
                <a:lnTo>
                  <a:pt x="0" y="21"/>
                </a:lnTo>
                <a:lnTo>
                  <a:pt x="3" y="25"/>
                </a:lnTo>
                <a:lnTo>
                  <a:pt x="3" y="25"/>
                </a:lnTo>
                <a:lnTo>
                  <a:pt x="6" y="28"/>
                </a:lnTo>
                <a:lnTo>
                  <a:pt x="10" y="30"/>
                </a:lnTo>
                <a:lnTo>
                  <a:pt x="15" y="31"/>
                </a:lnTo>
                <a:lnTo>
                  <a:pt x="20" y="30"/>
                </a:lnTo>
                <a:lnTo>
                  <a:pt x="20"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4" name="Freeform 279">
            <a:extLst>
              <a:ext uri="{FF2B5EF4-FFF2-40B4-BE49-F238E27FC236}">
                <a16:creationId xmlns:a16="http://schemas.microsoft.com/office/drawing/2014/main" id="{528A2F4B-D1FA-4EDE-8C45-48083AA0BEC9}"/>
              </a:ext>
            </a:extLst>
          </p:cNvPr>
          <p:cNvSpPr>
            <a:spLocks/>
          </p:cNvSpPr>
          <p:nvPr/>
        </p:nvSpPr>
        <p:spPr bwMode="auto">
          <a:xfrm>
            <a:off x="3646553" y="3731197"/>
            <a:ext cx="36259" cy="50952"/>
          </a:xfrm>
          <a:custGeom>
            <a:avLst/>
            <a:gdLst>
              <a:gd name="T0" fmla="*/ 31 w 31"/>
              <a:gd name="T1" fmla="*/ 16 h 31"/>
              <a:gd name="T2" fmla="*/ 31 w 31"/>
              <a:gd name="T3" fmla="*/ 16 h 31"/>
              <a:gd name="T4" fmla="*/ 30 w 31"/>
              <a:gd name="T5" fmla="*/ 10 h 31"/>
              <a:gd name="T6" fmla="*/ 28 w 31"/>
              <a:gd name="T7" fmla="*/ 7 h 31"/>
              <a:gd name="T8" fmla="*/ 25 w 31"/>
              <a:gd name="T9" fmla="*/ 3 h 31"/>
              <a:gd name="T10" fmla="*/ 21 w 31"/>
              <a:gd name="T11" fmla="*/ 1 h 31"/>
              <a:gd name="T12" fmla="*/ 21 w 31"/>
              <a:gd name="T13" fmla="*/ 1 h 31"/>
              <a:gd name="T14" fmla="*/ 15 w 31"/>
              <a:gd name="T15" fmla="*/ 0 h 31"/>
              <a:gd name="T16" fmla="*/ 10 w 31"/>
              <a:gd name="T17" fmla="*/ 1 h 31"/>
              <a:gd name="T18" fmla="*/ 6 w 31"/>
              <a:gd name="T19" fmla="*/ 3 h 31"/>
              <a:gd name="T20" fmla="*/ 3 w 31"/>
              <a:gd name="T21" fmla="*/ 7 h 31"/>
              <a:gd name="T22" fmla="*/ 3 w 31"/>
              <a:gd name="T23" fmla="*/ 7 h 31"/>
              <a:gd name="T24" fmla="*/ 1 w 31"/>
              <a:gd name="T25" fmla="*/ 12 h 31"/>
              <a:gd name="T26" fmla="*/ 0 w 31"/>
              <a:gd name="T27" fmla="*/ 16 h 31"/>
              <a:gd name="T28" fmla="*/ 1 w 31"/>
              <a:gd name="T29" fmla="*/ 21 h 31"/>
              <a:gd name="T30" fmla="*/ 3 w 31"/>
              <a:gd name="T31" fmla="*/ 25 h 31"/>
              <a:gd name="T32" fmla="*/ 3 w 31"/>
              <a:gd name="T33" fmla="*/ 25 h 31"/>
              <a:gd name="T34" fmla="*/ 6 w 31"/>
              <a:gd name="T35" fmla="*/ 28 h 31"/>
              <a:gd name="T36" fmla="*/ 10 w 31"/>
              <a:gd name="T37" fmla="*/ 30 h 31"/>
              <a:gd name="T38" fmla="*/ 15 w 31"/>
              <a:gd name="T39" fmla="*/ 31 h 31"/>
              <a:gd name="T40" fmla="*/ 21 w 31"/>
              <a:gd name="T41" fmla="*/ 30 h 31"/>
              <a:gd name="T42" fmla="*/ 21 w 31"/>
              <a:gd name="T43" fmla="*/ 30 h 31"/>
              <a:gd name="T44" fmla="*/ 25 w 31"/>
              <a:gd name="T45" fmla="*/ 28 h 31"/>
              <a:gd name="T46" fmla="*/ 28 w 31"/>
              <a:gd name="T47" fmla="*/ 25 h 31"/>
              <a:gd name="T48" fmla="*/ 30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0" y="10"/>
                </a:lnTo>
                <a:lnTo>
                  <a:pt x="28" y="7"/>
                </a:lnTo>
                <a:lnTo>
                  <a:pt x="25" y="3"/>
                </a:lnTo>
                <a:lnTo>
                  <a:pt x="21" y="1"/>
                </a:lnTo>
                <a:lnTo>
                  <a:pt x="21" y="1"/>
                </a:lnTo>
                <a:lnTo>
                  <a:pt x="15" y="0"/>
                </a:lnTo>
                <a:lnTo>
                  <a:pt x="10" y="1"/>
                </a:lnTo>
                <a:lnTo>
                  <a:pt x="6" y="3"/>
                </a:lnTo>
                <a:lnTo>
                  <a:pt x="3" y="7"/>
                </a:lnTo>
                <a:lnTo>
                  <a:pt x="3" y="7"/>
                </a:lnTo>
                <a:lnTo>
                  <a:pt x="1" y="12"/>
                </a:lnTo>
                <a:lnTo>
                  <a:pt x="0" y="16"/>
                </a:lnTo>
                <a:lnTo>
                  <a:pt x="1" y="21"/>
                </a:lnTo>
                <a:lnTo>
                  <a:pt x="3" y="25"/>
                </a:lnTo>
                <a:lnTo>
                  <a:pt x="3" y="25"/>
                </a:lnTo>
                <a:lnTo>
                  <a:pt x="6" y="28"/>
                </a:lnTo>
                <a:lnTo>
                  <a:pt x="10" y="30"/>
                </a:lnTo>
                <a:lnTo>
                  <a:pt x="15" y="31"/>
                </a:lnTo>
                <a:lnTo>
                  <a:pt x="21" y="30"/>
                </a:lnTo>
                <a:lnTo>
                  <a:pt x="21" y="30"/>
                </a:lnTo>
                <a:lnTo>
                  <a:pt x="25" y="28"/>
                </a:lnTo>
                <a:lnTo>
                  <a:pt x="28" y="25"/>
                </a:lnTo>
                <a:lnTo>
                  <a:pt x="30"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5" name="Freeform 280">
            <a:extLst>
              <a:ext uri="{FF2B5EF4-FFF2-40B4-BE49-F238E27FC236}">
                <a16:creationId xmlns:a16="http://schemas.microsoft.com/office/drawing/2014/main" id="{C128C999-4965-4286-B5F6-F7535CAD957D}"/>
              </a:ext>
            </a:extLst>
          </p:cNvPr>
          <p:cNvSpPr>
            <a:spLocks/>
          </p:cNvSpPr>
          <p:nvPr/>
        </p:nvSpPr>
        <p:spPr bwMode="auto">
          <a:xfrm>
            <a:off x="3646553" y="3737771"/>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5 w 31"/>
              <a:gd name="T15" fmla="*/ 0 h 30"/>
              <a:gd name="T16" fmla="*/ 10 w 31"/>
              <a:gd name="T17" fmla="*/ 0 h 30"/>
              <a:gd name="T18" fmla="*/ 6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6 w 31"/>
              <a:gd name="T35" fmla="*/ 29 h 30"/>
              <a:gd name="T36" fmla="*/ 10 w 31"/>
              <a:gd name="T37" fmla="*/ 30 h 30"/>
              <a:gd name="T38" fmla="*/ 15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5" y="0"/>
                </a:lnTo>
                <a:lnTo>
                  <a:pt x="10" y="0"/>
                </a:lnTo>
                <a:lnTo>
                  <a:pt x="6" y="3"/>
                </a:lnTo>
                <a:lnTo>
                  <a:pt x="3" y="6"/>
                </a:lnTo>
                <a:lnTo>
                  <a:pt x="3" y="6"/>
                </a:lnTo>
                <a:lnTo>
                  <a:pt x="1" y="11"/>
                </a:lnTo>
                <a:lnTo>
                  <a:pt x="0" y="15"/>
                </a:lnTo>
                <a:lnTo>
                  <a:pt x="1" y="20"/>
                </a:lnTo>
                <a:lnTo>
                  <a:pt x="3" y="24"/>
                </a:lnTo>
                <a:lnTo>
                  <a:pt x="3" y="24"/>
                </a:lnTo>
                <a:lnTo>
                  <a:pt x="6" y="29"/>
                </a:lnTo>
                <a:lnTo>
                  <a:pt x="10" y="30"/>
                </a:lnTo>
                <a:lnTo>
                  <a:pt x="15"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6" name="Freeform 281">
            <a:extLst>
              <a:ext uri="{FF2B5EF4-FFF2-40B4-BE49-F238E27FC236}">
                <a16:creationId xmlns:a16="http://schemas.microsoft.com/office/drawing/2014/main" id="{DDAEA9C7-6E6C-4DE0-A312-FE30012FFEA3}"/>
              </a:ext>
            </a:extLst>
          </p:cNvPr>
          <p:cNvSpPr>
            <a:spLocks/>
          </p:cNvSpPr>
          <p:nvPr/>
        </p:nvSpPr>
        <p:spPr bwMode="auto">
          <a:xfrm>
            <a:off x="3668776" y="3745989"/>
            <a:ext cx="35089" cy="49308"/>
          </a:xfrm>
          <a:custGeom>
            <a:avLst/>
            <a:gdLst>
              <a:gd name="T0" fmla="*/ 30 w 30"/>
              <a:gd name="T1" fmla="*/ 15 h 30"/>
              <a:gd name="T2" fmla="*/ 30 w 30"/>
              <a:gd name="T3" fmla="*/ 15 h 30"/>
              <a:gd name="T4" fmla="*/ 30 w 30"/>
              <a:gd name="T5" fmla="*/ 10 h 30"/>
              <a:gd name="T6" fmla="*/ 29 w 30"/>
              <a:gd name="T7" fmla="*/ 6 h 30"/>
              <a:gd name="T8" fmla="*/ 24 w 30"/>
              <a:gd name="T9" fmla="*/ 3 h 30"/>
              <a:gd name="T10" fmla="*/ 20 w 30"/>
              <a:gd name="T11" fmla="*/ 0 h 30"/>
              <a:gd name="T12" fmla="*/ 20 w 30"/>
              <a:gd name="T13" fmla="*/ 0 h 30"/>
              <a:gd name="T14" fmla="*/ 15 w 30"/>
              <a:gd name="T15" fmla="*/ 0 h 30"/>
              <a:gd name="T16" fmla="*/ 11 w 30"/>
              <a:gd name="T17" fmla="*/ 0 h 30"/>
              <a:gd name="T18" fmla="*/ 6 w 30"/>
              <a:gd name="T19" fmla="*/ 1 h 30"/>
              <a:gd name="T20" fmla="*/ 3 w 30"/>
              <a:gd name="T21" fmla="*/ 6 h 30"/>
              <a:gd name="T22" fmla="*/ 3 w 30"/>
              <a:gd name="T23" fmla="*/ 6 h 30"/>
              <a:gd name="T24" fmla="*/ 0 w 30"/>
              <a:gd name="T25" fmla="*/ 10 h 30"/>
              <a:gd name="T26" fmla="*/ 0 w 30"/>
              <a:gd name="T27" fmla="*/ 15 h 30"/>
              <a:gd name="T28" fmla="*/ 0 w 30"/>
              <a:gd name="T29" fmla="*/ 19 h 30"/>
              <a:gd name="T30" fmla="*/ 3 w 30"/>
              <a:gd name="T31" fmla="*/ 24 h 30"/>
              <a:gd name="T32" fmla="*/ 3 w 30"/>
              <a:gd name="T33" fmla="*/ 24 h 30"/>
              <a:gd name="T34" fmla="*/ 6 w 30"/>
              <a:gd name="T35" fmla="*/ 27 h 30"/>
              <a:gd name="T36" fmla="*/ 11 w 30"/>
              <a:gd name="T37" fmla="*/ 30 h 30"/>
              <a:gd name="T38" fmla="*/ 15 w 30"/>
              <a:gd name="T39" fmla="*/ 30 h 30"/>
              <a:gd name="T40" fmla="*/ 20 w 30"/>
              <a:gd name="T41" fmla="*/ 28 h 30"/>
              <a:gd name="T42" fmla="*/ 20 w 30"/>
              <a:gd name="T43" fmla="*/ 28 h 30"/>
              <a:gd name="T44" fmla="*/ 24 w 30"/>
              <a:gd name="T45" fmla="*/ 27 h 30"/>
              <a:gd name="T46" fmla="*/ 29 w 30"/>
              <a:gd name="T47" fmla="*/ 24 h 30"/>
              <a:gd name="T48" fmla="*/ 30 w 30"/>
              <a:gd name="T49" fmla="*/ 19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0"/>
                </a:lnTo>
                <a:lnTo>
                  <a:pt x="29" y="6"/>
                </a:lnTo>
                <a:lnTo>
                  <a:pt x="24" y="3"/>
                </a:lnTo>
                <a:lnTo>
                  <a:pt x="20" y="0"/>
                </a:lnTo>
                <a:lnTo>
                  <a:pt x="20" y="0"/>
                </a:lnTo>
                <a:lnTo>
                  <a:pt x="15" y="0"/>
                </a:lnTo>
                <a:lnTo>
                  <a:pt x="11" y="0"/>
                </a:lnTo>
                <a:lnTo>
                  <a:pt x="6" y="1"/>
                </a:lnTo>
                <a:lnTo>
                  <a:pt x="3" y="6"/>
                </a:lnTo>
                <a:lnTo>
                  <a:pt x="3" y="6"/>
                </a:lnTo>
                <a:lnTo>
                  <a:pt x="0" y="10"/>
                </a:lnTo>
                <a:lnTo>
                  <a:pt x="0" y="15"/>
                </a:lnTo>
                <a:lnTo>
                  <a:pt x="0" y="19"/>
                </a:lnTo>
                <a:lnTo>
                  <a:pt x="3" y="24"/>
                </a:lnTo>
                <a:lnTo>
                  <a:pt x="3" y="24"/>
                </a:lnTo>
                <a:lnTo>
                  <a:pt x="6" y="27"/>
                </a:lnTo>
                <a:lnTo>
                  <a:pt x="11" y="30"/>
                </a:lnTo>
                <a:lnTo>
                  <a:pt x="15" y="30"/>
                </a:lnTo>
                <a:lnTo>
                  <a:pt x="20" y="28"/>
                </a:lnTo>
                <a:lnTo>
                  <a:pt x="20" y="28"/>
                </a:lnTo>
                <a:lnTo>
                  <a:pt x="24" y="27"/>
                </a:lnTo>
                <a:lnTo>
                  <a:pt x="29" y="24"/>
                </a:lnTo>
                <a:lnTo>
                  <a:pt x="30" y="19"/>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7" name="Freeform 282">
            <a:extLst>
              <a:ext uri="{FF2B5EF4-FFF2-40B4-BE49-F238E27FC236}">
                <a16:creationId xmlns:a16="http://schemas.microsoft.com/office/drawing/2014/main" id="{C0BB8377-A5B8-44F5-9B6C-DBE84D43743F}"/>
              </a:ext>
            </a:extLst>
          </p:cNvPr>
          <p:cNvSpPr>
            <a:spLocks/>
          </p:cNvSpPr>
          <p:nvPr/>
        </p:nvSpPr>
        <p:spPr bwMode="auto">
          <a:xfrm>
            <a:off x="3733106" y="3757494"/>
            <a:ext cx="35089" cy="50952"/>
          </a:xfrm>
          <a:custGeom>
            <a:avLst/>
            <a:gdLst>
              <a:gd name="T0" fmla="*/ 30 w 30"/>
              <a:gd name="T1" fmla="*/ 15 h 31"/>
              <a:gd name="T2" fmla="*/ 30 w 30"/>
              <a:gd name="T3" fmla="*/ 15 h 31"/>
              <a:gd name="T4" fmla="*/ 30 w 30"/>
              <a:gd name="T5" fmla="*/ 11 h 31"/>
              <a:gd name="T6" fmla="*/ 27 w 30"/>
              <a:gd name="T7" fmla="*/ 6 h 31"/>
              <a:gd name="T8" fmla="*/ 24 w 30"/>
              <a:gd name="T9" fmla="*/ 3 h 31"/>
              <a:gd name="T10" fmla="*/ 19 w 30"/>
              <a:gd name="T11" fmla="*/ 0 h 31"/>
              <a:gd name="T12" fmla="*/ 19 w 30"/>
              <a:gd name="T13" fmla="*/ 0 h 31"/>
              <a:gd name="T14" fmla="*/ 15 w 30"/>
              <a:gd name="T15" fmla="*/ 0 h 31"/>
              <a:gd name="T16" fmla="*/ 10 w 30"/>
              <a:gd name="T17" fmla="*/ 0 h 31"/>
              <a:gd name="T18" fmla="*/ 6 w 30"/>
              <a:gd name="T19" fmla="*/ 3 h 31"/>
              <a:gd name="T20" fmla="*/ 3 w 30"/>
              <a:gd name="T21" fmla="*/ 6 h 31"/>
              <a:gd name="T22" fmla="*/ 3 w 30"/>
              <a:gd name="T23" fmla="*/ 6 h 31"/>
              <a:gd name="T24" fmla="*/ 0 w 30"/>
              <a:gd name="T25" fmla="*/ 11 h 31"/>
              <a:gd name="T26" fmla="*/ 0 w 30"/>
              <a:gd name="T27" fmla="*/ 15 h 31"/>
              <a:gd name="T28" fmla="*/ 0 w 30"/>
              <a:gd name="T29" fmla="*/ 20 h 31"/>
              <a:gd name="T30" fmla="*/ 3 w 30"/>
              <a:gd name="T31" fmla="*/ 24 h 31"/>
              <a:gd name="T32" fmla="*/ 3 w 30"/>
              <a:gd name="T33" fmla="*/ 24 h 31"/>
              <a:gd name="T34" fmla="*/ 6 w 30"/>
              <a:gd name="T35" fmla="*/ 27 h 31"/>
              <a:gd name="T36" fmla="*/ 10 w 30"/>
              <a:gd name="T37" fmla="*/ 31 h 31"/>
              <a:gd name="T38" fmla="*/ 15 w 30"/>
              <a:gd name="T39" fmla="*/ 31 h 31"/>
              <a:gd name="T40" fmla="*/ 19 w 30"/>
              <a:gd name="T41" fmla="*/ 31 h 31"/>
              <a:gd name="T42" fmla="*/ 19 w 30"/>
              <a:gd name="T43" fmla="*/ 31 h 31"/>
              <a:gd name="T44" fmla="*/ 24 w 30"/>
              <a:gd name="T45" fmla="*/ 27 h 31"/>
              <a:gd name="T46" fmla="*/ 27 w 30"/>
              <a:gd name="T47" fmla="*/ 24 h 31"/>
              <a:gd name="T48" fmla="*/ 30 w 30"/>
              <a:gd name="T49" fmla="*/ 20 h 31"/>
              <a:gd name="T50" fmla="*/ 30 w 30"/>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5"/>
                </a:moveTo>
                <a:lnTo>
                  <a:pt x="30" y="15"/>
                </a:lnTo>
                <a:lnTo>
                  <a:pt x="30" y="11"/>
                </a:lnTo>
                <a:lnTo>
                  <a:pt x="27"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1"/>
                </a:lnTo>
                <a:lnTo>
                  <a:pt x="15" y="31"/>
                </a:lnTo>
                <a:lnTo>
                  <a:pt x="19" y="31"/>
                </a:lnTo>
                <a:lnTo>
                  <a:pt x="19" y="31"/>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8" name="Freeform 283">
            <a:extLst>
              <a:ext uri="{FF2B5EF4-FFF2-40B4-BE49-F238E27FC236}">
                <a16:creationId xmlns:a16="http://schemas.microsoft.com/office/drawing/2014/main" id="{2EF066BD-9E33-426E-88B8-048D269A347F}"/>
              </a:ext>
            </a:extLst>
          </p:cNvPr>
          <p:cNvSpPr>
            <a:spLocks/>
          </p:cNvSpPr>
          <p:nvPr/>
        </p:nvSpPr>
        <p:spPr bwMode="auto">
          <a:xfrm>
            <a:off x="3750650" y="3770643"/>
            <a:ext cx="36259" cy="49308"/>
          </a:xfrm>
          <a:custGeom>
            <a:avLst/>
            <a:gdLst>
              <a:gd name="T0" fmla="*/ 31 w 31"/>
              <a:gd name="T1" fmla="*/ 15 h 30"/>
              <a:gd name="T2" fmla="*/ 31 w 31"/>
              <a:gd name="T3" fmla="*/ 15 h 30"/>
              <a:gd name="T4" fmla="*/ 30 w 31"/>
              <a:gd name="T5" fmla="*/ 10 h 30"/>
              <a:gd name="T6" fmla="*/ 28 w 31"/>
              <a:gd name="T7" fmla="*/ 6 h 30"/>
              <a:gd name="T8" fmla="*/ 24 w 31"/>
              <a:gd name="T9" fmla="*/ 3 h 30"/>
              <a:gd name="T10" fmla="*/ 21 w 31"/>
              <a:gd name="T11" fmla="*/ 0 h 30"/>
              <a:gd name="T12" fmla="*/ 21 w 31"/>
              <a:gd name="T13" fmla="*/ 0 h 30"/>
              <a:gd name="T14" fmla="*/ 15 w 31"/>
              <a:gd name="T15" fmla="*/ 0 h 30"/>
              <a:gd name="T16" fmla="*/ 10 w 31"/>
              <a:gd name="T17" fmla="*/ 0 h 30"/>
              <a:gd name="T18" fmla="*/ 6 w 31"/>
              <a:gd name="T19" fmla="*/ 3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6 w 31"/>
              <a:gd name="T35" fmla="*/ 27 h 30"/>
              <a:gd name="T36" fmla="*/ 10 w 31"/>
              <a:gd name="T37" fmla="*/ 30 h 30"/>
              <a:gd name="T38" fmla="*/ 15 w 31"/>
              <a:gd name="T39" fmla="*/ 30 h 30"/>
              <a:gd name="T40" fmla="*/ 21 w 31"/>
              <a:gd name="T41" fmla="*/ 30 h 30"/>
              <a:gd name="T42" fmla="*/ 21 w 31"/>
              <a:gd name="T43" fmla="*/ 30 h 30"/>
              <a:gd name="T44" fmla="*/ 24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4" y="3"/>
                </a:lnTo>
                <a:lnTo>
                  <a:pt x="21" y="0"/>
                </a:lnTo>
                <a:lnTo>
                  <a:pt x="21" y="0"/>
                </a:lnTo>
                <a:lnTo>
                  <a:pt x="15" y="0"/>
                </a:lnTo>
                <a:lnTo>
                  <a:pt x="10" y="0"/>
                </a:lnTo>
                <a:lnTo>
                  <a:pt x="6" y="3"/>
                </a:lnTo>
                <a:lnTo>
                  <a:pt x="3" y="6"/>
                </a:lnTo>
                <a:lnTo>
                  <a:pt x="3" y="6"/>
                </a:lnTo>
                <a:lnTo>
                  <a:pt x="1" y="10"/>
                </a:lnTo>
                <a:lnTo>
                  <a:pt x="0" y="15"/>
                </a:lnTo>
                <a:lnTo>
                  <a:pt x="1" y="19"/>
                </a:lnTo>
                <a:lnTo>
                  <a:pt x="3" y="24"/>
                </a:lnTo>
                <a:lnTo>
                  <a:pt x="3" y="24"/>
                </a:lnTo>
                <a:lnTo>
                  <a:pt x="6" y="27"/>
                </a:lnTo>
                <a:lnTo>
                  <a:pt x="10" y="30"/>
                </a:lnTo>
                <a:lnTo>
                  <a:pt x="15" y="30"/>
                </a:lnTo>
                <a:lnTo>
                  <a:pt x="21" y="30"/>
                </a:lnTo>
                <a:lnTo>
                  <a:pt x="21" y="30"/>
                </a:lnTo>
                <a:lnTo>
                  <a:pt x="24"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49" name="Freeform 284">
            <a:extLst>
              <a:ext uri="{FF2B5EF4-FFF2-40B4-BE49-F238E27FC236}">
                <a16:creationId xmlns:a16="http://schemas.microsoft.com/office/drawing/2014/main" id="{F522BC69-E577-4DBC-9E1E-CE290FEF3AA6}"/>
              </a:ext>
            </a:extLst>
          </p:cNvPr>
          <p:cNvSpPr>
            <a:spLocks/>
          </p:cNvSpPr>
          <p:nvPr/>
        </p:nvSpPr>
        <p:spPr bwMode="auto">
          <a:xfrm>
            <a:off x="3782230" y="3795297"/>
            <a:ext cx="37428" cy="49308"/>
          </a:xfrm>
          <a:custGeom>
            <a:avLst/>
            <a:gdLst>
              <a:gd name="T0" fmla="*/ 32 w 32"/>
              <a:gd name="T1" fmla="*/ 15 h 30"/>
              <a:gd name="T2" fmla="*/ 32 w 32"/>
              <a:gd name="T3" fmla="*/ 15 h 30"/>
              <a:gd name="T4" fmla="*/ 30 w 32"/>
              <a:gd name="T5" fmla="*/ 11 h 30"/>
              <a:gd name="T6" fmla="*/ 29 w 32"/>
              <a:gd name="T7" fmla="*/ 6 h 30"/>
              <a:gd name="T8" fmla="*/ 24 w 32"/>
              <a:gd name="T9" fmla="*/ 3 h 30"/>
              <a:gd name="T10" fmla="*/ 19 w 32"/>
              <a:gd name="T11" fmla="*/ 1 h 30"/>
              <a:gd name="T12" fmla="*/ 19 w 32"/>
              <a:gd name="T13" fmla="*/ 1 h 30"/>
              <a:gd name="T14" fmla="*/ 15 w 32"/>
              <a:gd name="T15" fmla="*/ 0 h 30"/>
              <a:gd name="T16" fmla="*/ 10 w 32"/>
              <a:gd name="T17" fmla="*/ 0 h 30"/>
              <a:gd name="T18" fmla="*/ 6 w 32"/>
              <a:gd name="T19" fmla="*/ 3 h 30"/>
              <a:gd name="T20" fmla="*/ 3 w 32"/>
              <a:gd name="T21" fmla="*/ 6 h 30"/>
              <a:gd name="T22" fmla="*/ 3 w 32"/>
              <a:gd name="T23" fmla="*/ 6 h 30"/>
              <a:gd name="T24" fmla="*/ 1 w 32"/>
              <a:gd name="T25" fmla="*/ 11 h 30"/>
              <a:gd name="T26" fmla="*/ 0 w 32"/>
              <a:gd name="T27" fmla="*/ 15 h 30"/>
              <a:gd name="T28" fmla="*/ 1 w 32"/>
              <a:gd name="T29" fmla="*/ 20 h 30"/>
              <a:gd name="T30" fmla="*/ 3 w 32"/>
              <a:gd name="T31" fmla="*/ 24 h 30"/>
              <a:gd name="T32" fmla="*/ 3 w 32"/>
              <a:gd name="T33" fmla="*/ 24 h 30"/>
              <a:gd name="T34" fmla="*/ 6 w 32"/>
              <a:gd name="T35" fmla="*/ 29 h 30"/>
              <a:gd name="T36" fmla="*/ 10 w 32"/>
              <a:gd name="T37" fmla="*/ 30 h 30"/>
              <a:gd name="T38" fmla="*/ 15 w 32"/>
              <a:gd name="T39" fmla="*/ 30 h 30"/>
              <a:gd name="T40" fmla="*/ 19 w 32"/>
              <a:gd name="T41" fmla="*/ 30 h 30"/>
              <a:gd name="T42" fmla="*/ 19 w 32"/>
              <a:gd name="T43" fmla="*/ 30 h 30"/>
              <a:gd name="T44" fmla="*/ 24 w 32"/>
              <a:gd name="T45" fmla="*/ 29 h 30"/>
              <a:gd name="T46" fmla="*/ 29 w 32"/>
              <a:gd name="T47" fmla="*/ 24 h 30"/>
              <a:gd name="T48" fmla="*/ 30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1"/>
                </a:lnTo>
                <a:lnTo>
                  <a:pt x="29" y="6"/>
                </a:lnTo>
                <a:lnTo>
                  <a:pt x="24" y="3"/>
                </a:lnTo>
                <a:lnTo>
                  <a:pt x="19" y="1"/>
                </a:lnTo>
                <a:lnTo>
                  <a:pt x="19" y="1"/>
                </a:lnTo>
                <a:lnTo>
                  <a:pt x="15" y="0"/>
                </a:lnTo>
                <a:lnTo>
                  <a:pt x="10" y="0"/>
                </a:lnTo>
                <a:lnTo>
                  <a:pt x="6" y="3"/>
                </a:lnTo>
                <a:lnTo>
                  <a:pt x="3" y="6"/>
                </a:lnTo>
                <a:lnTo>
                  <a:pt x="3" y="6"/>
                </a:lnTo>
                <a:lnTo>
                  <a:pt x="1" y="11"/>
                </a:lnTo>
                <a:lnTo>
                  <a:pt x="0" y="15"/>
                </a:lnTo>
                <a:lnTo>
                  <a:pt x="1" y="20"/>
                </a:lnTo>
                <a:lnTo>
                  <a:pt x="3" y="24"/>
                </a:lnTo>
                <a:lnTo>
                  <a:pt x="3" y="24"/>
                </a:lnTo>
                <a:lnTo>
                  <a:pt x="6" y="29"/>
                </a:lnTo>
                <a:lnTo>
                  <a:pt x="10" y="30"/>
                </a:lnTo>
                <a:lnTo>
                  <a:pt x="15" y="30"/>
                </a:lnTo>
                <a:lnTo>
                  <a:pt x="19" y="30"/>
                </a:lnTo>
                <a:lnTo>
                  <a:pt x="19" y="30"/>
                </a:lnTo>
                <a:lnTo>
                  <a:pt x="24" y="29"/>
                </a:lnTo>
                <a:lnTo>
                  <a:pt x="29" y="24"/>
                </a:lnTo>
                <a:lnTo>
                  <a:pt x="30"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0" name="Freeform 285">
            <a:extLst>
              <a:ext uri="{FF2B5EF4-FFF2-40B4-BE49-F238E27FC236}">
                <a16:creationId xmlns:a16="http://schemas.microsoft.com/office/drawing/2014/main" id="{053AE28A-25DA-4A4D-A002-039EA07857D0}"/>
              </a:ext>
            </a:extLst>
          </p:cNvPr>
          <p:cNvSpPr>
            <a:spLocks/>
          </p:cNvSpPr>
          <p:nvPr/>
        </p:nvSpPr>
        <p:spPr bwMode="auto">
          <a:xfrm>
            <a:off x="3786909" y="3795297"/>
            <a:ext cx="36259" cy="49308"/>
          </a:xfrm>
          <a:custGeom>
            <a:avLst/>
            <a:gdLst>
              <a:gd name="T0" fmla="*/ 31 w 31"/>
              <a:gd name="T1" fmla="*/ 15 h 30"/>
              <a:gd name="T2" fmla="*/ 31 w 31"/>
              <a:gd name="T3" fmla="*/ 15 h 30"/>
              <a:gd name="T4" fmla="*/ 31 w 31"/>
              <a:gd name="T5" fmla="*/ 11 h 30"/>
              <a:gd name="T6" fmla="*/ 28 w 31"/>
              <a:gd name="T7" fmla="*/ 6 h 30"/>
              <a:gd name="T8" fmla="*/ 25 w 31"/>
              <a:gd name="T9" fmla="*/ 3 h 30"/>
              <a:gd name="T10" fmla="*/ 20 w 31"/>
              <a:gd name="T11" fmla="*/ 1 h 30"/>
              <a:gd name="T12" fmla="*/ 20 w 31"/>
              <a:gd name="T13" fmla="*/ 1 h 30"/>
              <a:gd name="T14" fmla="*/ 15 w 31"/>
              <a:gd name="T15" fmla="*/ 0 h 30"/>
              <a:gd name="T16" fmla="*/ 11 w 31"/>
              <a:gd name="T17" fmla="*/ 0 h 30"/>
              <a:gd name="T18" fmla="*/ 6 w 31"/>
              <a:gd name="T19" fmla="*/ 3 h 30"/>
              <a:gd name="T20" fmla="*/ 3 w 31"/>
              <a:gd name="T21" fmla="*/ 6 h 30"/>
              <a:gd name="T22" fmla="*/ 3 w 31"/>
              <a:gd name="T23" fmla="*/ 6 h 30"/>
              <a:gd name="T24" fmla="*/ 0 w 31"/>
              <a:gd name="T25" fmla="*/ 11 h 30"/>
              <a:gd name="T26" fmla="*/ 0 w 31"/>
              <a:gd name="T27" fmla="*/ 15 h 30"/>
              <a:gd name="T28" fmla="*/ 0 w 31"/>
              <a:gd name="T29" fmla="*/ 20 h 30"/>
              <a:gd name="T30" fmla="*/ 3 w 31"/>
              <a:gd name="T31" fmla="*/ 24 h 30"/>
              <a:gd name="T32" fmla="*/ 3 w 31"/>
              <a:gd name="T33" fmla="*/ 24 h 30"/>
              <a:gd name="T34" fmla="*/ 6 w 31"/>
              <a:gd name="T35" fmla="*/ 29 h 30"/>
              <a:gd name="T36" fmla="*/ 11 w 31"/>
              <a:gd name="T37" fmla="*/ 30 h 30"/>
              <a:gd name="T38" fmla="*/ 15 w 31"/>
              <a:gd name="T39" fmla="*/ 30 h 30"/>
              <a:gd name="T40" fmla="*/ 20 w 31"/>
              <a:gd name="T41" fmla="*/ 30 h 30"/>
              <a:gd name="T42" fmla="*/ 20 w 31"/>
              <a:gd name="T43" fmla="*/ 30 h 30"/>
              <a:gd name="T44" fmla="*/ 25 w 31"/>
              <a:gd name="T45" fmla="*/ 29 h 30"/>
              <a:gd name="T46" fmla="*/ 28 w 31"/>
              <a:gd name="T47" fmla="*/ 24 h 30"/>
              <a:gd name="T48" fmla="*/ 31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1"/>
                </a:lnTo>
                <a:lnTo>
                  <a:pt x="28" y="6"/>
                </a:lnTo>
                <a:lnTo>
                  <a:pt x="25" y="3"/>
                </a:lnTo>
                <a:lnTo>
                  <a:pt x="20" y="1"/>
                </a:lnTo>
                <a:lnTo>
                  <a:pt x="20" y="1"/>
                </a:lnTo>
                <a:lnTo>
                  <a:pt x="15" y="0"/>
                </a:lnTo>
                <a:lnTo>
                  <a:pt x="11" y="0"/>
                </a:lnTo>
                <a:lnTo>
                  <a:pt x="6" y="3"/>
                </a:lnTo>
                <a:lnTo>
                  <a:pt x="3" y="6"/>
                </a:lnTo>
                <a:lnTo>
                  <a:pt x="3" y="6"/>
                </a:lnTo>
                <a:lnTo>
                  <a:pt x="0" y="11"/>
                </a:lnTo>
                <a:lnTo>
                  <a:pt x="0" y="15"/>
                </a:lnTo>
                <a:lnTo>
                  <a:pt x="0" y="20"/>
                </a:lnTo>
                <a:lnTo>
                  <a:pt x="3" y="24"/>
                </a:lnTo>
                <a:lnTo>
                  <a:pt x="3" y="24"/>
                </a:lnTo>
                <a:lnTo>
                  <a:pt x="6" y="29"/>
                </a:lnTo>
                <a:lnTo>
                  <a:pt x="11" y="30"/>
                </a:lnTo>
                <a:lnTo>
                  <a:pt x="15" y="30"/>
                </a:lnTo>
                <a:lnTo>
                  <a:pt x="20" y="30"/>
                </a:lnTo>
                <a:lnTo>
                  <a:pt x="20" y="30"/>
                </a:lnTo>
                <a:lnTo>
                  <a:pt x="25" y="29"/>
                </a:lnTo>
                <a:lnTo>
                  <a:pt x="28" y="24"/>
                </a:lnTo>
                <a:lnTo>
                  <a:pt x="31"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1" name="Freeform 286">
            <a:extLst>
              <a:ext uri="{FF2B5EF4-FFF2-40B4-BE49-F238E27FC236}">
                <a16:creationId xmlns:a16="http://schemas.microsoft.com/office/drawing/2014/main" id="{29334B83-5DCF-4E01-8B2F-A04850FF4D7F}"/>
              </a:ext>
            </a:extLst>
          </p:cNvPr>
          <p:cNvSpPr>
            <a:spLocks/>
          </p:cNvSpPr>
          <p:nvPr/>
        </p:nvSpPr>
        <p:spPr bwMode="auto">
          <a:xfrm>
            <a:off x="3790418" y="3795297"/>
            <a:ext cx="37428" cy="49308"/>
          </a:xfrm>
          <a:custGeom>
            <a:avLst/>
            <a:gdLst>
              <a:gd name="T0" fmla="*/ 32 w 32"/>
              <a:gd name="T1" fmla="*/ 15 h 30"/>
              <a:gd name="T2" fmla="*/ 32 w 32"/>
              <a:gd name="T3" fmla="*/ 15 h 30"/>
              <a:gd name="T4" fmla="*/ 31 w 32"/>
              <a:gd name="T5" fmla="*/ 11 h 30"/>
              <a:gd name="T6" fmla="*/ 29 w 32"/>
              <a:gd name="T7" fmla="*/ 6 h 30"/>
              <a:gd name="T8" fmla="*/ 25 w 32"/>
              <a:gd name="T9" fmla="*/ 3 h 30"/>
              <a:gd name="T10" fmla="*/ 22 w 32"/>
              <a:gd name="T11" fmla="*/ 1 h 30"/>
              <a:gd name="T12" fmla="*/ 22 w 32"/>
              <a:gd name="T13" fmla="*/ 1 h 30"/>
              <a:gd name="T14" fmla="*/ 16 w 32"/>
              <a:gd name="T15" fmla="*/ 0 h 30"/>
              <a:gd name="T16" fmla="*/ 11 w 32"/>
              <a:gd name="T17" fmla="*/ 0 h 30"/>
              <a:gd name="T18" fmla="*/ 6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6 w 32"/>
              <a:gd name="T35" fmla="*/ 29 h 30"/>
              <a:gd name="T36" fmla="*/ 11 w 32"/>
              <a:gd name="T37" fmla="*/ 30 h 30"/>
              <a:gd name="T38" fmla="*/ 16 w 32"/>
              <a:gd name="T39" fmla="*/ 30 h 30"/>
              <a:gd name="T40" fmla="*/ 22 w 32"/>
              <a:gd name="T41" fmla="*/ 30 h 30"/>
              <a:gd name="T42" fmla="*/ 22 w 32"/>
              <a:gd name="T43" fmla="*/ 30 h 30"/>
              <a:gd name="T44" fmla="*/ 25 w 32"/>
              <a:gd name="T45" fmla="*/ 29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5" y="3"/>
                </a:lnTo>
                <a:lnTo>
                  <a:pt x="22" y="1"/>
                </a:lnTo>
                <a:lnTo>
                  <a:pt x="22" y="1"/>
                </a:lnTo>
                <a:lnTo>
                  <a:pt x="16" y="0"/>
                </a:lnTo>
                <a:lnTo>
                  <a:pt x="11" y="0"/>
                </a:lnTo>
                <a:lnTo>
                  <a:pt x="6" y="3"/>
                </a:lnTo>
                <a:lnTo>
                  <a:pt x="3" y="6"/>
                </a:lnTo>
                <a:lnTo>
                  <a:pt x="3" y="6"/>
                </a:lnTo>
                <a:lnTo>
                  <a:pt x="2" y="11"/>
                </a:lnTo>
                <a:lnTo>
                  <a:pt x="0" y="15"/>
                </a:lnTo>
                <a:lnTo>
                  <a:pt x="2" y="20"/>
                </a:lnTo>
                <a:lnTo>
                  <a:pt x="3" y="24"/>
                </a:lnTo>
                <a:lnTo>
                  <a:pt x="3" y="24"/>
                </a:lnTo>
                <a:lnTo>
                  <a:pt x="6" y="29"/>
                </a:lnTo>
                <a:lnTo>
                  <a:pt x="11" y="30"/>
                </a:lnTo>
                <a:lnTo>
                  <a:pt x="16" y="30"/>
                </a:lnTo>
                <a:lnTo>
                  <a:pt x="22" y="30"/>
                </a:lnTo>
                <a:lnTo>
                  <a:pt x="22" y="30"/>
                </a:lnTo>
                <a:lnTo>
                  <a:pt x="25" y="29"/>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2" name="Freeform 287">
            <a:extLst>
              <a:ext uri="{FF2B5EF4-FFF2-40B4-BE49-F238E27FC236}">
                <a16:creationId xmlns:a16="http://schemas.microsoft.com/office/drawing/2014/main" id="{88A9D303-8F5B-48CB-B994-DEE7B97B5D42}"/>
              </a:ext>
            </a:extLst>
          </p:cNvPr>
          <p:cNvSpPr>
            <a:spLocks/>
          </p:cNvSpPr>
          <p:nvPr/>
        </p:nvSpPr>
        <p:spPr bwMode="auto">
          <a:xfrm>
            <a:off x="3831355" y="3801871"/>
            <a:ext cx="37428" cy="50952"/>
          </a:xfrm>
          <a:custGeom>
            <a:avLst/>
            <a:gdLst>
              <a:gd name="T0" fmla="*/ 32 w 32"/>
              <a:gd name="T1" fmla="*/ 16 h 31"/>
              <a:gd name="T2" fmla="*/ 32 w 32"/>
              <a:gd name="T3" fmla="*/ 16 h 31"/>
              <a:gd name="T4" fmla="*/ 30 w 32"/>
              <a:gd name="T5" fmla="*/ 11 h 31"/>
              <a:gd name="T6" fmla="*/ 29 w 32"/>
              <a:gd name="T7" fmla="*/ 7 h 31"/>
              <a:gd name="T8" fmla="*/ 26 w 32"/>
              <a:gd name="T9" fmla="*/ 4 h 31"/>
              <a:gd name="T10" fmla="*/ 21 w 32"/>
              <a:gd name="T11" fmla="*/ 0 h 31"/>
              <a:gd name="T12" fmla="*/ 21 w 32"/>
              <a:gd name="T13" fmla="*/ 0 h 31"/>
              <a:gd name="T14" fmla="*/ 15 w 32"/>
              <a:gd name="T15" fmla="*/ 0 h 31"/>
              <a:gd name="T16" fmla="*/ 11 w 32"/>
              <a:gd name="T17" fmla="*/ 0 h 31"/>
              <a:gd name="T18" fmla="*/ 6 w 32"/>
              <a:gd name="T19" fmla="*/ 2 h 31"/>
              <a:gd name="T20" fmla="*/ 3 w 32"/>
              <a:gd name="T21" fmla="*/ 7 h 31"/>
              <a:gd name="T22" fmla="*/ 3 w 32"/>
              <a:gd name="T23" fmla="*/ 7 h 31"/>
              <a:gd name="T24" fmla="*/ 2 w 32"/>
              <a:gd name="T25" fmla="*/ 11 h 31"/>
              <a:gd name="T26" fmla="*/ 0 w 32"/>
              <a:gd name="T27" fmla="*/ 16 h 31"/>
              <a:gd name="T28" fmla="*/ 2 w 32"/>
              <a:gd name="T29" fmla="*/ 20 h 31"/>
              <a:gd name="T30" fmla="*/ 3 w 32"/>
              <a:gd name="T31" fmla="*/ 25 h 31"/>
              <a:gd name="T32" fmla="*/ 3 w 32"/>
              <a:gd name="T33" fmla="*/ 25 h 31"/>
              <a:gd name="T34" fmla="*/ 6 w 32"/>
              <a:gd name="T35" fmla="*/ 28 h 31"/>
              <a:gd name="T36" fmla="*/ 11 w 32"/>
              <a:gd name="T37" fmla="*/ 31 h 31"/>
              <a:gd name="T38" fmla="*/ 15 w 32"/>
              <a:gd name="T39" fmla="*/ 31 h 31"/>
              <a:gd name="T40" fmla="*/ 21 w 32"/>
              <a:gd name="T41" fmla="*/ 31 h 31"/>
              <a:gd name="T42" fmla="*/ 21 w 32"/>
              <a:gd name="T43" fmla="*/ 31 h 31"/>
              <a:gd name="T44" fmla="*/ 26 w 32"/>
              <a:gd name="T45" fmla="*/ 28 h 31"/>
              <a:gd name="T46" fmla="*/ 29 w 32"/>
              <a:gd name="T47" fmla="*/ 25 h 31"/>
              <a:gd name="T48" fmla="*/ 30 w 32"/>
              <a:gd name="T49" fmla="*/ 20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1"/>
                </a:lnTo>
                <a:lnTo>
                  <a:pt x="29" y="7"/>
                </a:lnTo>
                <a:lnTo>
                  <a:pt x="26" y="4"/>
                </a:lnTo>
                <a:lnTo>
                  <a:pt x="21" y="0"/>
                </a:lnTo>
                <a:lnTo>
                  <a:pt x="21" y="0"/>
                </a:lnTo>
                <a:lnTo>
                  <a:pt x="15" y="0"/>
                </a:lnTo>
                <a:lnTo>
                  <a:pt x="11" y="0"/>
                </a:lnTo>
                <a:lnTo>
                  <a:pt x="6" y="2"/>
                </a:lnTo>
                <a:lnTo>
                  <a:pt x="3" y="7"/>
                </a:lnTo>
                <a:lnTo>
                  <a:pt x="3" y="7"/>
                </a:lnTo>
                <a:lnTo>
                  <a:pt x="2" y="11"/>
                </a:lnTo>
                <a:lnTo>
                  <a:pt x="0" y="16"/>
                </a:lnTo>
                <a:lnTo>
                  <a:pt x="2" y="20"/>
                </a:lnTo>
                <a:lnTo>
                  <a:pt x="3" y="25"/>
                </a:lnTo>
                <a:lnTo>
                  <a:pt x="3" y="25"/>
                </a:lnTo>
                <a:lnTo>
                  <a:pt x="6" y="28"/>
                </a:lnTo>
                <a:lnTo>
                  <a:pt x="11" y="31"/>
                </a:lnTo>
                <a:lnTo>
                  <a:pt x="15" y="31"/>
                </a:lnTo>
                <a:lnTo>
                  <a:pt x="21" y="31"/>
                </a:lnTo>
                <a:lnTo>
                  <a:pt x="21" y="31"/>
                </a:lnTo>
                <a:lnTo>
                  <a:pt x="26" y="28"/>
                </a:lnTo>
                <a:lnTo>
                  <a:pt x="29" y="25"/>
                </a:lnTo>
                <a:lnTo>
                  <a:pt x="30" y="20"/>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3" name="Freeform 288">
            <a:extLst>
              <a:ext uri="{FF2B5EF4-FFF2-40B4-BE49-F238E27FC236}">
                <a16:creationId xmlns:a16="http://schemas.microsoft.com/office/drawing/2014/main" id="{53123C52-3CA0-4060-902F-611BBE4C4A38}"/>
              </a:ext>
            </a:extLst>
          </p:cNvPr>
          <p:cNvSpPr>
            <a:spLocks/>
          </p:cNvSpPr>
          <p:nvPr/>
        </p:nvSpPr>
        <p:spPr bwMode="auto">
          <a:xfrm>
            <a:off x="3837203" y="3801871"/>
            <a:ext cx="35089" cy="50952"/>
          </a:xfrm>
          <a:custGeom>
            <a:avLst/>
            <a:gdLst>
              <a:gd name="T0" fmla="*/ 30 w 30"/>
              <a:gd name="T1" fmla="*/ 16 h 31"/>
              <a:gd name="T2" fmla="*/ 30 w 30"/>
              <a:gd name="T3" fmla="*/ 16 h 31"/>
              <a:gd name="T4" fmla="*/ 30 w 30"/>
              <a:gd name="T5" fmla="*/ 11 h 31"/>
              <a:gd name="T6" fmla="*/ 27 w 30"/>
              <a:gd name="T7" fmla="*/ 7 h 31"/>
              <a:gd name="T8" fmla="*/ 24 w 30"/>
              <a:gd name="T9" fmla="*/ 4 h 31"/>
              <a:gd name="T10" fmla="*/ 19 w 30"/>
              <a:gd name="T11" fmla="*/ 0 h 31"/>
              <a:gd name="T12" fmla="*/ 19 w 30"/>
              <a:gd name="T13" fmla="*/ 0 h 31"/>
              <a:gd name="T14" fmla="*/ 15 w 30"/>
              <a:gd name="T15" fmla="*/ 0 h 31"/>
              <a:gd name="T16" fmla="*/ 10 w 30"/>
              <a:gd name="T17" fmla="*/ 0 h 31"/>
              <a:gd name="T18" fmla="*/ 6 w 30"/>
              <a:gd name="T19" fmla="*/ 2 h 31"/>
              <a:gd name="T20" fmla="*/ 3 w 30"/>
              <a:gd name="T21" fmla="*/ 7 h 31"/>
              <a:gd name="T22" fmla="*/ 3 w 30"/>
              <a:gd name="T23" fmla="*/ 7 h 31"/>
              <a:gd name="T24" fmla="*/ 0 w 30"/>
              <a:gd name="T25" fmla="*/ 11 h 31"/>
              <a:gd name="T26" fmla="*/ 0 w 30"/>
              <a:gd name="T27" fmla="*/ 16 h 31"/>
              <a:gd name="T28" fmla="*/ 0 w 30"/>
              <a:gd name="T29" fmla="*/ 20 h 31"/>
              <a:gd name="T30" fmla="*/ 3 w 30"/>
              <a:gd name="T31" fmla="*/ 25 h 31"/>
              <a:gd name="T32" fmla="*/ 3 w 30"/>
              <a:gd name="T33" fmla="*/ 25 h 31"/>
              <a:gd name="T34" fmla="*/ 6 w 30"/>
              <a:gd name="T35" fmla="*/ 28 h 31"/>
              <a:gd name="T36" fmla="*/ 10 w 30"/>
              <a:gd name="T37" fmla="*/ 31 h 31"/>
              <a:gd name="T38" fmla="*/ 15 w 30"/>
              <a:gd name="T39" fmla="*/ 31 h 31"/>
              <a:gd name="T40" fmla="*/ 19 w 30"/>
              <a:gd name="T41" fmla="*/ 31 h 31"/>
              <a:gd name="T42" fmla="*/ 19 w 30"/>
              <a:gd name="T43" fmla="*/ 31 h 31"/>
              <a:gd name="T44" fmla="*/ 24 w 30"/>
              <a:gd name="T45" fmla="*/ 28 h 31"/>
              <a:gd name="T46" fmla="*/ 27 w 30"/>
              <a:gd name="T47" fmla="*/ 25 h 31"/>
              <a:gd name="T48" fmla="*/ 30 w 30"/>
              <a:gd name="T49" fmla="*/ 20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1"/>
                </a:lnTo>
                <a:lnTo>
                  <a:pt x="27" y="7"/>
                </a:lnTo>
                <a:lnTo>
                  <a:pt x="24" y="4"/>
                </a:lnTo>
                <a:lnTo>
                  <a:pt x="19" y="0"/>
                </a:lnTo>
                <a:lnTo>
                  <a:pt x="19" y="0"/>
                </a:lnTo>
                <a:lnTo>
                  <a:pt x="15" y="0"/>
                </a:lnTo>
                <a:lnTo>
                  <a:pt x="10" y="0"/>
                </a:lnTo>
                <a:lnTo>
                  <a:pt x="6" y="2"/>
                </a:lnTo>
                <a:lnTo>
                  <a:pt x="3" y="7"/>
                </a:lnTo>
                <a:lnTo>
                  <a:pt x="3" y="7"/>
                </a:lnTo>
                <a:lnTo>
                  <a:pt x="0" y="11"/>
                </a:lnTo>
                <a:lnTo>
                  <a:pt x="0" y="16"/>
                </a:lnTo>
                <a:lnTo>
                  <a:pt x="0" y="20"/>
                </a:lnTo>
                <a:lnTo>
                  <a:pt x="3" y="25"/>
                </a:lnTo>
                <a:lnTo>
                  <a:pt x="3" y="25"/>
                </a:lnTo>
                <a:lnTo>
                  <a:pt x="6" y="28"/>
                </a:lnTo>
                <a:lnTo>
                  <a:pt x="10" y="31"/>
                </a:lnTo>
                <a:lnTo>
                  <a:pt x="15" y="31"/>
                </a:lnTo>
                <a:lnTo>
                  <a:pt x="19" y="31"/>
                </a:lnTo>
                <a:lnTo>
                  <a:pt x="19" y="31"/>
                </a:lnTo>
                <a:lnTo>
                  <a:pt x="24" y="28"/>
                </a:lnTo>
                <a:lnTo>
                  <a:pt x="27" y="25"/>
                </a:lnTo>
                <a:lnTo>
                  <a:pt x="30" y="20"/>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4" name="Freeform 289">
            <a:extLst>
              <a:ext uri="{FF2B5EF4-FFF2-40B4-BE49-F238E27FC236}">
                <a16:creationId xmlns:a16="http://schemas.microsoft.com/office/drawing/2014/main" id="{3DF81C0D-802D-462D-9438-CCA72E46C174}"/>
              </a:ext>
            </a:extLst>
          </p:cNvPr>
          <p:cNvSpPr>
            <a:spLocks/>
          </p:cNvSpPr>
          <p:nvPr/>
        </p:nvSpPr>
        <p:spPr bwMode="auto">
          <a:xfrm>
            <a:off x="3848899" y="3808446"/>
            <a:ext cx="37428" cy="50952"/>
          </a:xfrm>
          <a:custGeom>
            <a:avLst/>
            <a:gdLst>
              <a:gd name="T0" fmla="*/ 32 w 32"/>
              <a:gd name="T1" fmla="*/ 15 h 31"/>
              <a:gd name="T2" fmla="*/ 32 w 32"/>
              <a:gd name="T3" fmla="*/ 15 h 31"/>
              <a:gd name="T4" fmla="*/ 30 w 32"/>
              <a:gd name="T5" fmla="*/ 10 h 31"/>
              <a:gd name="T6" fmla="*/ 29 w 32"/>
              <a:gd name="T7" fmla="*/ 6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6 h 31"/>
              <a:gd name="T22" fmla="*/ 3 w 32"/>
              <a:gd name="T23" fmla="*/ 6 h 31"/>
              <a:gd name="T24" fmla="*/ 2 w 32"/>
              <a:gd name="T25" fmla="*/ 10 h 31"/>
              <a:gd name="T26" fmla="*/ 0 w 32"/>
              <a:gd name="T27" fmla="*/ 15 h 31"/>
              <a:gd name="T28" fmla="*/ 2 w 32"/>
              <a:gd name="T29" fmla="*/ 19 h 31"/>
              <a:gd name="T30" fmla="*/ 3 w 32"/>
              <a:gd name="T31" fmla="*/ 24 h 31"/>
              <a:gd name="T32" fmla="*/ 3 w 32"/>
              <a:gd name="T33" fmla="*/ 24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4 h 31"/>
              <a:gd name="T48" fmla="*/ 30 w 32"/>
              <a:gd name="T49" fmla="*/ 21 h 31"/>
              <a:gd name="T50" fmla="*/ 32 w 32"/>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5"/>
                </a:moveTo>
                <a:lnTo>
                  <a:pt x="32" y="15"/>
                </a:lnTo>
                <a:lnTo>
                  <a:pt x="30" y="10"/>
                </a:lnTo>
                <a:lnTo>
                  <a:pt x="29" y="6"/>
                </a:lnTo>
                <a:lnTo>
                  <a:pt x="26" y="3"/>
                </a:lnTo>
                <a:lnTo>
                  <a:pt x="21" y="1"/>
                </a:lnTo>
                <a:lnTo>
                  <a:pt x="21" y="1"/>
                </a:lnTo>
                <a:lnTo>
                  <a:pt x="17" y="0"/>
                </a:lnTo>
                <a:lnTo>
                  <a:pt x="12" y="1"/>
                </a:lnTo>
                <a:lnTo>
                  <a:pt x="8" y="3"/>
                </a:lnTo>
                <a:lnTo>
                  <a:pt x="3" y="6"/>
                </a:lnTo>
                <a:lnTo>
                  <a:pt x="3" y="6"/>
                </a:lnTo>
                <a:lnTo>
                  <a:pt x="2" y="10"/>
                </a:lnTo>
                <a:lnTo>
                  <a:pt x="0" y="15"/>
                </a:lnTo>
                <a:lnTo>
                  <a:pt x="2" y="19"/>
                </a:lnTo>
                <a:lnTo>
                  <a:pt x="3" y="24"/>
                </a:lnTo>
                <a:lnTo>
                  <a:pt x="3" y="24"/>
                </a:lnTo>
                <a:lnTo>
                  <a:pt x="8" y="28"/>
                </a:lnTo>
                <a:lnTo>
                  <a:pt x="12" y="30"/>
                </a:lnTo>
                <a:lnTo>
                  <a:pt x="17" y="31"/>
                </a:lnTo>
                <a:lnTo>
                  <a:pt x="21" y="30"/>
                </a:lnTo>
                <a:lnTo>
                  <a:pt x="21" y="30"/>
                </a:lnTo>
                <a:lnTo>
                  <a:pt x="26" y="28"/>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5" name="Freeform 290">
            <a:extLst>
              <a:ext uri="{FF2B5EF4-FFF2-40B4-BE49-F238E27FC236}">
                <a16:creationId xmlns:a16="http://schemas.microsoft.com/office/drawing/2014/main" id="{96F2C892-C215-474B-811E-79C9E9AAEF64}"/>
              </a:ext>
            </a:extLst>
          </p:cNvPr>
          <p:cNvSpPr>
            <a:spLocks/>
          </p:cNvSpPr>
          <p:nvPr/>
        </p:nvSpPr>
        <p:spPr bwMode="auto">
          <a:xfrm>
            <a:off x="3868783" y="3815020"/>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20 w 30"/>
              <a:gd name="T11" fmla="*/ 0 h 30"/>
              <a:gd name="T12" fmla="*/ 20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20 w 30"/>
              <a:gd name="T41" fmla="*/ 30 h 30"/>
              <a:gd name="T42" fmla="*/ 20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20" y="0"/>
                </a:lnTo>
                <a:lnTo>
                  <a:pt x="20"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20" y="30"/>
                </a:lnTo>
                <a:lnTo>
                  <a:pt x="20"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6" name="Freeform 291">
            <a:extLst>
              <a:ext uri="{FF2B5EF4-FFF2-40B4-BE49-F238E27FC236}">
                <a16:creationId xmlns:a16="http://schemas.microsoft.com/office/drawing/2014/main" id="{3D3C6AFB-B837-492C-8064-2DBD96E0C87C}"/>
              </a:ext>
            </a:extLst>
          </p:cNvPr>
          <p:cNvSpPr>
            <a:spLocks/>
          </p:cNvSpPr>
          <p:nvPr/>
        </p:nvSpPr>
        <p:spPr bwMode="auto">
          <a:xfrm>
            <a:off x="3880480" y="3819951"/>
            <a:ext cx="37428" cy="52595"/>
          </a:xfrm>
          <a:custGeom>
            <a:avLst/>
            <a:gdLst>
              <a:gd name="T0" fmla="*/ 32 w 32"/>
              <a:gd name="T1" fmla="*/ 15 h 32"/>
              <a:gd name="T2" fmla="*/ 32 w 32"/>
              <a:gd name="T3" fmla="*/ 15 h 32"/>
              <a:gd name="T4" fmla="*/ 31 w 32"/>
              <a:gd name="T5" fmla="*/ 11 h 32"/>
              <a:gd name="T6" fmla="*/ 29 w 32"/>
              <a:gd name="T7" fmla="*/ 6 h 32"/>
              <a:gd name="T8" fmla="*/ 26 w 32"/>
              <a:gd name="T9" fmla="*/ 3 h 32"/>
              <a:gd name="T10" fmla="*/ 22 w 32"/>
              <a:gd name="T11" fmla="*/ 2 h 32"/>
              <a:gd name="T12" fmla="*/ 22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1 w 32"/>
              <a:gd name="T37" fmla="*/ 30 h 32"/>
              <a:gd name="T38" fmla="*/ 17 w 32"/>
              <a:gd name="T39" fmla="*/ 32 h 32"/>
              <a:gd name="T40" fmla="*/ 22 w 32"/>
              <a:gd name="T41" fmla="*/ 30 h 32"/>
              <a:gd name="T42" fmla="*/ 22 w 32"/>
              <a:gd name="T43" fmla="*/ 30 h 32"/>
              <a:gd name="T44" fmla="*/ 26 w 32"/>
              <a:gd name="T45" fmla="*/ 29 h 32"/>
              <a:gd name="T46" fmla="*/ 29 w 32"/>
              <a:gd name="T47" fmla="*/ 26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1"/>
                </a:lnTo>
                <a:lnTo>
                  <a:pt x="29" y="6"/>
                </a:lnTo>
                <a:lnTo>
                  <a:pt x="26" y="3"/>
                </a:lnTo>
                <a:lnTo>
                  <a:pt x="22" y="2"/>
                </a:lnTo>
                <a:lnTo>
                  <a:pt x="22" y="2"/>
                </a:lnTo>
                <a:lnTo>
                  <a:pt x="17" y="0"/>
                </a:lnTo>
                <a:lnTo>
                  <a:pt x="11" y="2"/>
                </a:lnTo>
                <a:lnTo>
                  <a:pt x="8" y="3"/>
                </a:lnTo>
                <a:lnTo>
                  <a:pt x="3" y="6"/>
                </a:lnTo>
                <a:lnTo>
                  <a:pt x="3" y="6"/>
                </a:lnTo>
                <a:lnTo>
                  <a:pt x="2" y="11"/>
                </a:lnTo>
                <a:lnTo>
                  <a:pt x="0" y="15"/>
                </a:lnTo>
                <a:lnTo>
                  <a:pt x="2" y="21"/>
                </a:lnTo>
                <a:lnTo>
                  <a:pt x="3" y="24"/>
                </a:lnTo>
                <a:lnTo>
                  <a:pt x="3" y="24"/>
                </a:lnTo>
                <a:lnTo>
                  <a:pt x="8" y="29"/>
                </a:lnTo>
                <a:lnTo>
                  <a:pt x="11" y="30"/>
                </a:lnTo>
                <a:lnTo>
                  <a:pt x="17" y="32"/>
                </a:lnTo>
                <a:lnTo>
                  <a:pt x="22" y="30"/>
                </a:lnTo>
                <a:lnTo>
                  <a:pt x="22" y="30"/>
                </a:lnTo>
                <a:lnTo>
                  <a:pt x="26" y="29"/>
                </a:lnTo>
                <a:lnTo>
                  <a:pt x="29" y="26"/>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7" name="Freeform 292">
            <a:extLst>
              <a:ext uri="{FF2B5EF4-FFF2-40B4-BE49-F238E27FC236}">
                <a16:creationId xmlns:a16="http://schemas.microsoft.com/office/drawing/2014/main" id="{F1FD5959-E90F-4889-9159-86BA70ADF12A}"/>
              </a:ext>
            </a:extLst>
          </p:cNvPr>
          <p:cNvSpPr>
            <a:spLocks/>
          </p:cNvSpPr>
          <p:nvPr/>
        </p:nvSpPr>
        <p:spPr bwMode="auto">
          <a:xfrm>
            <a:off x="3880480" y="3819951"/>
            <a:ext cx="37428" cy="52595"/>
          </a:xfrm>
          <a:custGeom>
            <a:avLst/>
            <a:gdLst>
              <a:gd name="T0" fmla="*/ 32 w 32"/>
              <a:gd name="T1" fmla="*/ 15 h 32"/>
              <a:gd name="T2" fmla="*/ 32 w 32"/>
              <a:gd name="T3" fmla="*/ 15 h 32"/>
              <a:gd name="T4" fmla="*/ 31 w 32"/>
              <a:gd name="T5" fmla="*/ 11 h 32"/>
              <a:gd name="T6" fmla="*/ 29 w 32"/>
              <a:gd name="T7" fmla="*/ 6 h 32"/>
              <a:gd name="T8" fmla="*/ 26 w 32"/>
              <a:gd name="T9" fmla="*/ 3 h 32"/>
              <a:gd name="T10" fmla="*/ 22 w 32"/>
              <a:gd name="T11" fmla="*/ 2 h 32"/>
              <a:gd name="T12" fmla="*/ 22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1 w 32"/>
              <a:gd name="T37" fmla="*/ 30 h 32"/>
              <a:gd name="T38" fmla="*/ 17 w 32"/>
              <a:gd name="T39" fmla="*/ 32 h 32"/>
              <a:gd name="T40" fmla="*/ 22 w 32"/>
              <a:gd name="T41" fmla="*/ 30 h 32"/>
              <a:gd name="T42" fmla="*/ 22 w 32"/>
              <a:gd name="T43" fmla="*/ 30 h 32"/>
              <a:gd name="T44" fmla="*/ 26 w 32"/>
              <a:gd name="T45" fmla="*/ 29 h 32"/>
              <a:gd name="T46" fmla="*/ 29 w 32"/>
              <a:gd name="T47" fmla="*/ 26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1"/>
                </a:lnTo>
                <a:lnTo>
                  <a:pt x="29" y="6"/>
                </a:lnTo>
                <a:lnTo>
                  <a:pt x="26" y="3"/>
                </a:lnTo>
                <a:lnTo>
                  <a:pt x="22" y="2"/>
                </a:lnTo>
                <a:lnTo>
                  <a:pt x="22" y="2"/>
                </a:lnTo>
                <a:lnTo>
                  <a:pt x="17" y="0"/>
                </a:lnTo>
                <a:lnTo>
                  <a:pt x="11" y="2"/>
                </a:lnTo>
                <a:lnTo>
                  <a:pt x="8" y="3"/>
                </a:lnTo>
                <a:lnTo>
                  <a:pt x="3" y="6"/>
                </a:lnTo>
                <a:lnTo>
                  <a:pt x="3" y="6"/>
                </a:lnTo>
                <a:lnTo>
                  <a:pt x="2" y="11"/>
                </a:lnTo>
                <a:lnTo>
                  <a:pt x="0" y="15"/>
                </a:lnTo>
                <a:lnTo>
                  <a:pt x="2" y="21"/>
                </a:lnTo>
                <a:lnTo>
                  <a:pt x="3" y="24"/>
                </a:lnTo>
                <a:lnTo>
                  <a:pt x="3" y="24"/>
                </a:lnTo>
                <a:lnTo>
                  <a:pt x="8" y="29"/>
                </a:lnTo>
                <a:lnTo>
                  <a:pt x="11" y="30"/>
                </a:lnTo>
                <a:lnTo>
                  <a:pt x="17" y="32"/>
                </a:lnTo>
                <a:lnTo>
                  <a:pt x="22" y="30"/>
                </a:lnTo>
                <a:lnTo>
                  <a:pt x="22" y="30"/>
                </a:lnTo>
                <a:lnTo>
                  <a:pt x="26" y="29"/>
                </a:lnTo>
                <a:lnTo>
                  <a:pt x="29" y="26"/>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8" name="Freeform 293">
            <a:extLst>
              <a:ext uri="{FF2B5EF4-FFF2-40B4-BE49-F238E27FC236}">
                <a16:creationId xmlns:a16="http://schemas.microsoft.com/office/drawing/2014/main" id="{27CC8D80-7053-45A2-9ABB-CE6B66F19076}"/>
              </a:ext>
            </a:extLst>
          </p:cNvPr>
          <p:cNvSpPr>
            <a:spLocks/>
          </p:cNvSpPr>
          <p:nvPr/>
        </p:nvSpPr>
        <p:spPr bwMode="auto">
          <a:xfrm>
            <a:off x="3880480" y="3819951"/>
            <a:ext cx="37428" cy="52595"/>
          </a:xfrm>
          <a:custGeom>
            <a:avLst/>
            <a:gdLst>
              <a:gd name="T0" fmla="*/ 32 w 32"/>
              <a:gd name="T1" fmla="*/ 15 h 32"/>
              <a:gd name="T2" fmla="*/ 32 w 32"/>
              <a:gd name="T3" fmla="*/ 15 h 32"/>
              <a:gd name="T4" fmla="*/ 31 w 32"/>
              <a:gd name="T5" fmla="*/ 11 h 32"/>
              <a:gd name="T6" fmla="*/ 29 w 32"/>
              <a:gd name="T7" fmla="*/ 6 h 32"/>
              <a:gd name="T8" fmla="*/ 26 w 32"/>
              <a:gd name="T9" fmla="*/ 3 h 32"/>
              <a:gd name="T10" fmla="*/ 22 w 32"/>
              <a:gd name="T11" fmla="*/ 2 h 32"/>
              <a:gd name="T12" fmla="*/ 22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1 w 32"/>
              <a:gd name="T37" fmla="*/ 30 h 32"/>
              <a:gd name="T38" fmla="*/ 17 w 32"/>
              <a:gd name="T39" fmla="*/ 32 h 32"/>
              <a:gd name="T40" fmla="*/ 22 w 32"/>
              <a:gd name="T41" fmla="*/ 30 h 32"/>
              <a:gd name="T42" fmla="*/ 22 w 32"/>
              <a:gd name="T43" fmla="*/ 30 h 32"/>
              <a:gd name="T44" fmla="*/ 26 w 32"/>
              <a:gd name="T45" fmla="*/ 29 h 32"/>
              <a:gd name="T46" fmla="*/ 29 w 32"/>
              <a:gd name="T47" fmla="*/ 26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1"/>
                </a:lnTo>
                <a:lnTo>
                  <a:pt x="29" y="6"/>
                </a:lnTo>
                <a:lnTo>
                  <a:pt x="26" y="3"/>
                </a:lnTo>
                <a:lnTo>
                  <a:pt x="22" y="2"/>
                </a:lnTo>
                <a:lnTo>
                  <a:pt x="22" y="2"/>
                </a:lnTo>
                <a:lnTo>
                  <a:pt x="17" y="0"/>
                </a:lnTo>
                <a:lnTo>
                  <a:pt x="11" y="2"/>
                </a:lnTo>
                <a:lnTo>
                  <a:pt x="8" y="3"/>
                </a:lnTo>
                <a:lnTo>
                  <a:pt x="3" y="6"/>
                </a:lnTo>
                <a:lnTo>
                  <a:pt x="3" y="6"/>
                </a:lnTo>
                <a:lnTo>
                  <a:pt x="2" y="11"/>
                </a:lnTo>
                <a:lnTo>
                  <a:pt x="0" y="15"/>
                </a:lnTo>
                <a:lnTo>
                  <a:pt x="2" y="21"/>
                </a:lnTo>
                <a:lnTo>
                  <a:pt x="3" y="24"/>
                </a:lnTo>
                <a:lnTo>
                  <a:pt x="3" y="24"/>
                </a:lnTo>
                <a:lnTo>
                  <a:pt x="8" y="29"/>
                </a:lnTo>
                <a:lnTo>
                  <a:pt x="11" y="30"/>
                </a:lnTo>
                <a:lnTo>
                  <a:pt x="17" y="32"/>
                </a:lnTo>
                <a:lnTo>
                  <a:pt x="22" y="30"/>
                </a:lnTo>
                <a:lnTo>
                  <a:pt x="22" y="30"/>
                </a:lnTo>
                <a:lnTo>
                  <a:pt x="26" y="29"/>
                </a:lnTo>
                <a:lnTo>
                  <a:pt x="29" y="26"/>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59" name="Freeform 294">
            <a:extLst>
              <a:ext uri="{FF2B5EF4-FFF2-40B4-BE49-F238E27FC236}">
                <a16:creationId xmlns:a16="http://schemas.microsoft.com/office/drawing/2014/main" id="{0A59A166-F8F5-4629-AC45-A82665102C4B}"/>
              </a:ext>
            </a:extLst>
          </p:cNvPr>
          <p:cNvSpPr>
            <a:spLocks/>
          </p:cNvSpPr>
          <p:nvPr/>
        </p:nvSpPr>
        <p:spPr bwMode="auto">
          <a:xfrm>
            <a:off x="3886328" y="3819951"/>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6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2"/>
                </a:lnTo>
                <a:lnTo>
                  <a:pt x="20" y="2"/>
                </a:lnTo>
                <a:lnTo>
                  <a:pt x="15" y="0"/>
                </a:lnTo>
                <a:lnTo>
                  <a:pt x="11" y="2"/>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6"/>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0" name="Freeform 295">
            <a:extLst>
              <a:ext uri="{FF2B5EF4-FFF2-40B4-BE49-F238E27FC236}">
                <a16:creationId xmlns:a16="http://schemas.microsoft.com/office/drawing/2014/main" id="{A64CFDF2-6A27-4346-BF45-BD807F6358F0}"/>
              </a:ext>
            </a:extLst>
          </p:cNvPr>
          <p:cNvSpPr>
            <a:spLocks/>
          </p:cNvSpPr>
          <p:nvPr/>
        </p:nvSpPr>
        <p:spPr bwMode="auto">
          <a:xfrm>
            <a:off x="3889837" y="3819951"/>
            <a:ext cx="37428" cy="52595"/>
          </a:xfrm>
          <a:custGeom>
            <a:avLst/>
            <a:gdLst>
              <a:gd name="T0" fmla="*/ 32 w 32"/>
              <a:gd name="T1" fmla="*/ 15 h 32"/>
              <a:gd name="T2" fmla="*/ 32 w 32"/>
              <a:gd name="T3" fmla="*/ 15 h 32"/>
              <a:gd name="T4" fmla="*/ 32 w 32"/>
              <a:gd name="T5" fmla="*/ 11 h 32"/>
              <a:gd name="T6" fmla="*/ 29 w 32"/>
              <a:gd name="T7" fmla="*/ 6 h 32"/>
              <a:gd name="T8" fmla="*/ 26 w 32"/>
              <a:gd name="T9" fmla="*/ 3 h 32"/>
              <a:gd name="T10" fmla="*/ 21 w 32"/>
              <a:gd name="T11" fmla="*/ 2 h 32"/>
              <a:gd name="T12" fmla="*/ 21 w 32"/>
              <a:gd name="T13" fmla="*/ 2 h 32"/>
              <a:gd name="T14" fmla="*/ 17 w 32"/>
              <a:gd name="T15" fmla="*/ 0 h 32"/>
              <a:gd name="T16" fmla="*/ 12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8 w 32"/>
              <a:gd name="T35" fmla="*/ 29 h 32"/>
              <a:gd name="T36" fmla="*/ 12 w 32"/>
              <a:gd name="T37" fmla="*/ 30 h 32"/>
              <a:gd name="T38" fmla="*/ 17 w 32"/>
              <a:gd name="T39" fmla="*/ 32 h 32"/>
              <a:gd name="T40" fmla="*/ 21 w 32"/>
              <a:gd name="T41" fmla="*/ 30 h 32"/>
              <a:gd name="T42" fmla="*/ 21 w 32"/>
              <a:gd name="T43" fmla="*/ 30 h 32"/>
              <a:gd name="T44" fmla="*/ 26 w 32"/>
              <a:gd name="T45" fmla="*/ 29 h 32"/>
              <a:gd name="T46" fmla="*/ 29 w 32"/>
              <a:gd name="T47" fmla="*/ 26 h 32"/>
              <a:gd name="T48" fmla="*/ 32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2" y="11"/>
                </a:lnTo>
                <a:lnTo>
                  <a:pt x="29" y="6"/>
                </a:lnTo>
                <a:lnTo>
                  <a:pt x="26" y="3"/>
                </a:lnTo>
                <a:lnTo>
                  <a:pt x="21" y="2"/>
                </a:lnTo>
                <a:lnTo>
                  <a:pt x="21" y="2"/>
                </a:lnTo>
                <a:lnTo>
                  <a:pt x="17" y="0"/>
                </a:lnTo>
                <a:lnTo>
                  <a:pt x="12" y="2"/>
                </a:lnTo>
                <a:lnTo>
                  <a:pt x="8" y="3"/>
                </a:lnTo>
                <a:lnTo>
                  <a:pt x="3" y="6"/>
                </a:lnTo>
                <a:lnTo>
                  <a:pt x="3" y="6"/>
                </a:lnTo>
                <a:lnTo>
                  <a:pt x="2" y="11"/>
                </a:lnTo>
                <a:lnTo>
                  <a:pt x="0" y="15"/>
                </a:lnTo>
                <a:lnTo>
                  <a:pt x="2" y="21"/>
                </a:lnTo>
                <a:lnTo>
                  <a:pt x="3" y="24"/>
                </a:lnTo>
                <a:lnTo>
                  <a:pt x="3" y="24"/>
                </a:lnTo>
                <a:lnTo>
                  <a:pt x="8" y="29"/>
                </a:lnTo>
                <a:lnTo>
                  <a:pt x="12" y="30"/>
                </a:lnTo>
                <a:lnTo>
                  <a:pt x="17" y="32"/>
                </a:lnTo>
                <a:lnTo>
                  <a:pt x="21" y="30"/>
                </a:lnTo>
                <a:lnTo>
                  <a:pt x="21" y="30"/>
                </a:lnTo>
                <a:lnTo>
                  <a:pt x="26" y="29"/>
                </a:lnTo>
                <a:lnTo>
                  <a:pt x="29" y="26"/>
                </a:lnTo>
                <a:lnTo>
                  <a:pt x="32"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1" name="Freeform 296">
            <a:extLst>
              <a:ext uri="{FF2B5EF4-FFF2-40B4-BE49-F238E27FC236}">
                <a16:creationId xmlns:a16="http://schemas.microsoft.com/office/drawing/2014/main" id="{D3765C6D-93AC-4A02-A000-FEB56F4FED07}"/>
              </a:ext>
            </a:extLst>
          </p:cNvPr>
          <p:cNvSpPr>
            <a:spLocks/>
          </p:cNvSpPr>
          <p:nvPr/>
        </p:nvSpPr>
        <p:spPr bwMode="auto">
          <a:xfrm>
            <a:off x="3895685" y="3819951"/>
            <a:ext cx="36259" cy="52595"/>
          </a:xfrm>
          <a:custGeom>
            <a:avLst/>
            <a:gdLst>
              <a:gd name="T0" fmla="*/ 31 w 31"/>
              <a:gd name="T1" fmla="*/ 15 h 32"/>
              <a:gd name="T2" fmla="*/ 31 w 31"/>
              <a:gd name="T3" fmla="*/ 15 h 32"/>
              <a:gd name="T4" fmla="*/ 30 w 31"/>
              <a:gd name="T5" fmla="*/ 11 h 32"/>
              <a:gd name="T6" fmla="*/ 28 w 31"/>
              <a:gd name="T7" fmla="*/ 6 h 32"/>
              <a:gd name="T8" fmla="*/ 24 w 31"/>
              <a:gd name="T9" fmla="*/ 3 h 32"/>
              <a:gd name="T10" fmla="*/ 19 w 31"/>
              <a:gd name="T11" fmla="*/ 2 h 32"/>
              <a:gd name="T12" fmla="*/ 19 w 31"/>
              <a:gd name="T13" fmla="*/ 2 h 32"/>
              <a:gd name="T14" fmla="*/ 15 w 31"/>
              <a:gd name="T15" fmla="*/ 0 h 32"/>
              <a:gd name="T16" fmla="*/ 10 w 31"/>
              <a:gd name="T17" fmla="*/ 2 h 32"/>
              <a:gd name="T18" fmla="*/ 6 w 31"/>
              <a:gd name="T19" fmla="*/ 3 h 32"/>
              <a:gd name="T20" fmla="*/ 3 w 31"/>
              <a:gd name="T21" fmla="*/ 6 h 32"/>
              <a:gd name="T22" fmla="*/ 3 w 31"/>
              <a:gd name="T23" fmla="*/ 6 h 32"/>
              <a:gd name="T24" fmla="*/ 1 w 31"/>
              <a:gd name="T25" fmla="*/ 11 h 32"/>
              <a:gd name="T26" fmla="*/ 0 w 31"/>
              <a:gd name="T27" fmla="*/ 15 h 32"/>
              <a:gd name="T28" fmla="*/ 1 w 31"/>
              <a:gd name="T29" fmla="*/ 21 h 32"/>
              <a:gd name="T30" fmla="*/ 3 w 31"/>
              <a:gd name="T31" fmla="*/ 24 h 32"/>
              <a:gd name="T32" fmla="*/ 3 w 31"/>
              <a:gd name="T33" fmla="*/ 24 h 32"/>
              <a:gd name="T34" fmla="*/ 6 w 31"/>
              <a:gd name="T35" fmla="*/ 29 h 32"/>
              <a:gd name="T36" fmla="*/ 10 w 31"/>
              <a:gd name="T37" fmla="*/ 30 h 32"/>
              <a:gd name="T38" fmla="*/ 15 w 31"/>
              <a:gd name="T39" fmla="*/ 32 h 32"/>
              <a:gd name="T40" fmla="*/ 19 w 31"/>
              <a:gd name="T41" fmla="*/ 30 h 32"/>
              <a:gd name="T42" fmla="*/ 19 w 31"/>
              <a:gd name="T43" fmla="*/ 30 h 32"/>
              <a:gd name="T44" fmla="*/ 24 w 31"/>
              <a:gd name="T45" fmla="*/ 29 h 32"/>
              <a:gd name="T46" fmla="*/ 28 w 31"/>
              <a:gd name="T47" fmla="*/ 26 h 32"/>
              <a:gd name="T48" fmla="*/ 30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0" y="11"/>
                </a:lnTo>
                <a:lnTo>
                  <a:pt x="28" y="6"/>
                </a:lnTo>
                <a:lnTo>
                  <a:pt x="24" y="3"/>
                </a:lnTo>
                <a:lnTo>
                  <a:pt x="19" y="2"/>
                </a:lnTo>
                <a:lnTo>
                  <a:pt x="19" y="2"/>
                </a:lnTo>
                <a:lnTo>
                  <a:pt x="15" y="0"/>
                </a:lnTo>
                <a:lnTo>
                  <a:pt x="10" y="2"/>
                </a:lnTo>
                <a:lnTo>
                  <a:pt x="6" y="3"/>
                </a:lnTo>
                <a:lnTo>
                  <a:pt x="3" y="6"/>
                </a:lnTo>
                <a:lnTo>
                  <a:pt x="3" y="6"/>
                </a:lnTo>
                <a:lnTo>
                  <a:pt x="1" y="11"/>
                </a:lnTo>
                <a:lnTo>
                  <a:pt x="0" y="15"/>
                </a:lnTo>
                <a:lnTo>
                  <a:pt x="1" y="21"/>
                </a:lnTo>
                <a:lnTo>
                  <a:pt x="3" y="24"/>
                </a:lnTo>
                <a:lnTo>
                  <a:pt x="3" y="24"/>
                </a:lnTo>
                <a:lnTo>
                  <a:pt x="6" y="29"/>
                </a:lnTo>
                <a:lnTo>
                  <a:pt x="10" y="30"/>
                </a:lnTo>
                <a:lnTo>
                  <a:pt x="15" y="32"/>
                </a:lnTo>
                <a:lnTo>
                  <a:pt x="19" y="30"/>
                </a:lnTo>
                <a:lnTo>
                  <a:pt x="19" y="30"/>
                </a:lnTo>
                <a:lnTo>
                  <a:pt x="24" y="29"/>
                </a:lnTo>
                <a:lnTo>
                  <a:pt x="28" y="26"/>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2" name="Freeform 297">
            <a:extLst>
              <a:ext uri="{FF2B5EF4-FFF2-40B4-BE49-F238E27FC236}">
                <a16:creationId xmlns:a16="http://schemas.microsoft.com/office/drawing/2014/main" id="{8206ACB4-3EA7-4C24-B210-AFEBB0AC6AA4}"/>
              </a:ext>
            </a:extLst>
          </p:cNvPr>
          <p:cNvSpPr>
            <a:spLocks/>
          </p:cNvSpPr>
          <p:nvPr/>
        </p:nvSpPr>
        <p:spPr bwMode="auto">
          <a:xfrm>
            <a:off x="3903872" y="3819951"/>
            <a:ext cx="37428" cy="52595"/>
          </a:xfrm>
          <a:custGeom>
            <a:avLst/>
            <a:gdLst>
              <a:gd name="T0" fmla="*/ 32 w 32"/>
              <a:gd name="T1" fmla="*/ 15 h 32"/>
              <a:gd name="T2" fmla="*/ 32 w 32"/>
              <a:gd name="T3" fmla="*/ 15 h 32"/>
              <a:gd name="T4" fmla="*/ 30 w 32"/>
              <a:gd name="T5" fmla="*/ 11 h 32"/>
              <a:gd name="T6" fmla="*/ 29 w 32"/>
              <a:gd name="T7" fmla="*/ 6 h 32"/>
              <a:gd name="T8" fmla="*/ 24 w 32"/>
              <a:gd name="T9" fmla="*/ 3 h 32"/>
              <a:gd name="T10" fmla="*/ 21 w 32"/>
              <a:gd name="T11" fmla="*/ 2 h 32"/>
              <a:gd name="T12" fmla="*/ 21 w 32"/>
              <a:gd name="T13" fmla="*/ 2 h 32"/>
              <a:gd name="T14" fmla="*/ 15 w 32"/>
              <a:gd name="T15" fmla="*/ 0 h 32"/>
              <a:gd name="T16" fmla="*/ 11 w 32"/>
              <a:gd name="T17" fmla="*/ 2 h 32"/>
              <a:gd name="T18" fmla="*/ 6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1 w 32"/>
              <a:gd name="T41" fmla="*/ 30 h 32"/>
              <a:gd name="T42" fmla="*/ 21 w 32"/>
              <a:gd name="T43" fmla="*/ 30 h 32"/>
              <a:gd name="T44" fmla="*/ 24 w 32"/>
              <a:gd name="T45" fmla="*/ 29 h 32"/>
              <a:gd name="T46" fmla="*/ 29 w 32"/>
              <a:gd name="T47" fmla="*/ 26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4" y="3"/>
                </a:lnTo>
                <a:lnTo>
                  <a:pt x="21" y="2"/>
                </a:lnTo>
                <a:lnTo>
                  <a:pt x="21" y="2"/>
                </a:lnTo>
                <a:lnTo>
                  <a:pt x="15" y="0"/>
                </a:lnTo>
                <a:lnTo>
                  <a:pt x="11" y="2"/>
                </a:lnTo>
                <a:lnTo>
                  <a:pt x="6" y="3"/>
                </a:lnTo>
                <a:lnTo>
                  <a:pt x="3" y="6"/>
                </a:lnTo>
                <a:lnTo>
                  <a:pt x="3" y="6"/>
                </a:lnTo>
                <a:lnTo>
                  <a:pt x="2" y="11"/>
                </a:lnTo>
                <a:lnTo>
                  <a:pt x="0" y="15"/>
                </a:lnTo>
                <a:lnTo>
                  <a:pt x="2" y="21"/>
                </a:lnTo>
                <a:lnTo>
                  <a:pt x="3" y="24"/>
                </a:lnTo>
                <a:lnTo>
                  <a:pt x="3" y="24"/>
                </a:lnTo>
                <a:lnTo>
                  <a:pt x="6" y="29"/>
                </a:lnTo>
                <a:lnTo>
                  <a:pt x="11" y="30"/>
                </a:lnTo>
                <a:lnTo>
                  <a:pt x="15" y="32"/>
                </a:lnTo>
                <a:lnTo>
                  <a:pt x="21" y="30"/>
                </a:lnTo>
                <a:lnTo>
                  <a:pt x="21" y="30"/>
                </a:lnTo>
                <a:lnTo>
                  <a:pt x="24" y="29"/>
                </a:lnTo>
                <a:lnTo>
                  <a:pt x="29" y="26"/>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3" name="Freeform 298">
            <a:extLst>
              <a:ext uri="{FF2B5EF4-FFF2-40B4-BE49-F238E27FC236}">
                <a16:creationId xmlns:a16="http://schemas.microsoft.com/office/drawing/2014/main" id="{3F4F89D0-3231-4CDE-A416-F91D118C248A}"/>
              </a:ext>
            </a:extLst>
          </p:cNvPr>
          <p:cNvSpPr>
            <a:spLocks/>
          </p:cNvSpPr>
          <p:nvPr/>
        </p:nvSpPr>
        <p:spPr bwMode="auto">
          <a:xfrm>
            <a:off x="3921417" y="3833100"/>
            <a:ext cx="37428" cy="50952"/>
          </a:xfrm>
          <a:custGeom>
            <a:avLst/>
            <a:gdLst>
              <a:gd name="T0" fmla="*/ 32 w 32"/>
              <a:gd name="T1" fmla="*/ 16 h 31"/>
              <a:gd name="T2" fmla="*/ 32 w 32"/>
              <a:gd name="T3" fmla="*/ 16 h 31"/>
              <a:gd name="T4" fmla="*/ 30 w 32"/>
              <a:gd name="T5" fmla="*/ 10 h 31"/>
              <a:gd name="T6" fmla="*/ 29 w 32"/>
              <a:gd name="T7" fmla="*/ 7 h 31"/>
              <a:gd name="T8" fmla="*/ 26 w 32"/>
              <a:gd name="T9" fmla="*/ 3 h 31"/>
              <a:gd name="T10" fmla="*/ 21 w 32"/>
              <a:gd name="T11" fmla="*/ 1 h 31"/>
              <a:gd name="T12" fmla="*/ 21 w 32"/>
              <a:gd name="T13" fmla="*/ 1 h 31"/>
              <a:gd name="T14" fmla="*/ 17 w 32"/>
              <a:gd name="T15" fmla="*/ 0 h 31"/>
              <a:gd name="T16" fmla="*/ 12 w 32"/>
              <a:gd name="T17" fmla="*/ 1 h 31"/>
              <a:gd name="T18" fmla="*/ 8 w 32"/>
              <a:gd name="T19" fmla="*/ 3 h 31"/>
              <a:gd name="T20" fmla="*/ 3 w 32"/>
              <a:gd name="T21" fmla="*/ 7 h 31"/>
              <a:gd name="T22" fmla="*/ 3 w 32"/>
              <a:gd name="T23" fmla="*/ 7 h 31"/>
              <a:gd name="T24" fmla="*/ 2 w 32"/>
              <a:gd name="T25" fmla="*/ 10 h 31"/>
              <a:gd name="T26" fmla="*/ 0 w 32"/>
              <a:gd name="T27" fmla="*/ 16 h 31"/>
              <a:gd name="T28" fmla="*/ 2 w 32"/>
              <a:gd name="T29" fmla="*/ 21 h 31"/>
              <a:gd name="T30" fmla="*/ 3 w 32"/>
              <a:gd name="T31" fmla="*/ 25 h 31"/>
              <a:gd name="T32" fmla="*/ 3 w 32"/>
              <a:gd name="T33" fmla="*/ 25 h 31"/>
              <a:gd name="T34" fmla="*/ 8 w 32"/>
              <a:gd name="T35" fmla="*/ 28 h 31"/>
              <a:gd name="T36" fmla="*/ 12 w 32"/>
              <a:gd name="T37" fmla="*/ 30 h 31"/>
              <a:gd name="T38" fmla="*/ 17 w 32"/>
              <a:gd name="T39" fmla="*/ 31 h 31"/>
              <a:gd name="T40" fmla="*/ 21 w 32"/>
              <a:gd name="T41" fmla="*/ 30 h 31"/>
              <a:gd name="T42" fmla="*/ 21 w 32"/>
              <a:gd name="T43" fmla="*/ 30 h 31"/>
              <a:gd name="T44" fmla="*/ 26 w 32"/>
              <a:gd name="T45" fmla="*/ 28 h 31"/>
              <a:gd name="T46" fmla="*/ 29 w 32"/>
              <a:gd name="T47" fmla="*/ 25 h 31"/>
              <a:gd name="T48" fmla="*/ 30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0" y="10"/>
                </a:lnTo>
                <a:lnTo>
                  <a:pt x="29" y="7"/>
                </a:lnTo>
                <a:lnTo>
                  <a:pt x="26" y="3"/>
                </a:lnTo>
                <a:lnTo>
                  <a:pt x="21" y="1"/>
                </a:lnTo>
                <a:lnTo>
                  <a:pt x="21" y="1"/>
                </a:lnTo>
                <a:lnTo>
                  <a:pt x="17" y="0"/>
                </a:lnTo>
                <a:lnTo>
                  <a:pt x="12" y="1"/>
                </a:lnTo>
                <a:lnTo>
                  <a:pt x="8" y="3"/>
                </a:lnTo>
                <a:lnTo>
                  <a:pt x="3" y="7"/>
                </a:lnTo>
                <a:lnTo>
                  <a:pt x="3" y="7"/>
                </a:lnTo>
                <a:lnTo>
                  <a:pt x="2" y="10"/>
                </a:lnTo>
                <a:lnTo>
                  <a:pt x="0" y="16"/>
                </a:lnTo>
                <a:lnTo>
                  <a:pt x="2" y="21"/>
                </a:lnTo>
                <a:lnTo>
                  <a:pt x="3" y="25"/>
                </a:lnTo>
                <a:lnTo>
                  <a:pt x="3" y="25"/>
                </a:lnTo>
                <a:lnTo>
                  <a:pt x="8" y="28"/>
                </a:lnTo>
                <a:lnTo>
                  <a:pt x="12" y="30"/>
                </a:lnTo>
                <a:lnTo>
                  <a:pt x="17" y="31"/>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4" name="Freeform 299">
            <a:extLst>
              <a:ext uri="{FF2B5EF4-FFF2-40B4-BE49-F238E27FC236}">
                <a16:creationId xmlns:a16="http://schemas.microsoft.com/office/drawing/2014/main" id="{253F639E-8418-4F0E-B0C7-E370300A7A03}"/>
              </a:ext>
            </a:extLst>
          </p:cNvPr>
          <p:cNvSpPr>
            <a:spLocks/>
          </p:cNvSpPr>
          <p:nvPr/>
        </p:nvSpPr>
        <p:spPr bwMode="auto">
          <a:xfrm>
            <a:off x="3927265" y="3833100"/>
            <a:ext cx="35089" cy="50952"/>
          </a:xfrm>
          <a:custGeom>
            <a:avLst/>
            <a:gdLst>
              <a:gd name="T0" fmla="*/ 30 w 30"/>
              <a:gd name="T1" fmla="*/ 16 h 31"/>
              <a:gd name="T2" fmla="*/ 30 w 30"/>
              <a:gd name="T3" fmla="*/ 16 h 31"/>
              <a:gd name="T4" fmla="*/ 30 w 30"/>
              <a:gd name="T5" fmla="*/ 10 h 31"/>
              <a:gd name="T6" fmla="*/ 28 w 30"/>
              <a:gd name="T7" fmla="*/ 7 h 31"/>
              <a:gd name="T8" fmla="*/ 24 w 30"/>
              <a:gd name="T9" fmla="*/ 3 h 31"/>
              <a:gd name="T10" fmla="*/ 19 w 30"/>
              <a:gd name="T11" fmla="*/ 1 h 31"/>
              <a:gd name="T12" fmla="*/ 19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0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19 w 30"/>
              <a:gd name="T41" fmla="*/ 30 h 31"/>
              <a:gd name="T42" fmla="*/ 19 w 30"/>
              <a:gd name="T43" fmla="*/ 30 h 31"/>
              <a:gd name="T44" fmla="*/ 24 w 30"/>
              <a:gd name="T45" fmla="*/ 28 h 31"/>
              <a:gd name="T46" fmla="*/ 28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8" y="7"/>
                </a:lnTo>
                <a:lnTo>
                  <a:pt x="24" y="3"/>
                </a:lnTo>
                <a:lnTo>
                  <a:pt x="19" y="1"/>
                </a:lnTo>
                <a:lnTo>
                  <a:pt x="19" y="1"/>
                </a:lnTo>
                <a:lnTo>
                  <a:pt x="15" y="0"/>
                </a:lnTo>
                <a:lnTo>
                  <a:pt x="10" y="1"/>
                </a:lnTo>
                <a:lnTo>
                  <a:pt x="6" y="3"/>
                </a:lnTo>
                <a:lnTo>
                  <a:pt x="3" y="7"/>
                </a:lnTo>
                <a:lnTo>
                  <a:pt x="3" y="7"/>
                </a:lnTo>
                <a:lnTo>
                  <a:pt x="0" y="10"/>
                </a:lnTo>
                <a:lnTo>
                  <a:pt x="0" y="16"/>
                </a:lnTo>
                <a:lnTo>
                  <a:pt x="0" y="21"/>
                </a:lnTo>
                <a:lnTo>
                  <a:pt x="3" y="25"/>
                </a:lnTo>
                <a:lnTo>
                  <a:pt x="3" y="25"/>
                </a:lnTo>
                <a:lnTo>
                  <a:pt x="6" y="28"/>
                </a:lnTo>
                <a:lnTo>
                  <a:pt x="10" y="30"/>
                </a:lnTo>
                <a:lnTo>
                  <a:pt x="15" y="31"/>
                </a:lnTo>
                <a:lnTo>
                  <a:pt x="19" y="30"/>
                </a:lnTo>
                <a:lnTo>
                  <a:pt x="19" y="30"/>
                </a:lnTo>
                <a:lnTo>
                  <a:pt x="24" y="28"/>
                </a:lnTo>
                <a:lnTo>
                  <a:pt x="28"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5" name="Freeform 300">
            <a:extLst>
              <a:ext uri="{FF2B5EF4-FFF2-40B4-BE49-F238E27FC236}">
                <a16:creationId xmlns:a16="http://schemas.microsoft.com/office/drawing/2014/main" id="{A58CE9C4-F4A9-47F2-B12E-6A7AFFDA2D9A}"/>
              </a:ext>
            </a:extLst>
          </p:cNvPr>
          <p:cNvSpPr>
            <a:spLocks/>
          </p:cNvSpPr>
          <p:nvPr/>
        </p:nvSpPr>
        <p:spPr bwMode="auto">
          <a:xfrm>
            <a:off x="3935452" y="3833100"/>
            <a:ext cx="37428" cy="50952"/>
          </a:xfrm>
          <a:custGeom>
            <a:avLst/>
            <a:gdLst>
              <a:gd name="T0" fmla="*/ 32 w 32"/>
              <a:gd name="T1" fmla="*/ 16 h 31"/>
              <a:gd name="T2" fmla="*/ 32 w 32"/>
              <a:gd name="T3" fmla="*/ 16 h 31"/>
              <a:gd name="T4" fmla="*/ 31 w 32"/>
              <a:gd name="T5" fmla="*/ 10 h 31"/>
              <a:gd name="T6" fmla="*/ 29 w 32"/>
              <a:gd name="T7" fmla="*/ 7 h 31"/>
              <a:gd name="T8" fmla="*/ 24 w 32"/>
              <a:gd name="T9" fmla="*/ 3 h 31"/>
              <a:gd name="T10" fmla="*/ 21 w 32"/>
              <a:gd name="T11" fmla="*/ 1 h 31"/>
              <a:gd name="T12" fmla="*/ 21 w 32"/>
              <a:gd name="T13" fmla="*/ 1 h 31"/>
              <a:gd name="T14" fmla="*/ 15 w 32"/>
              <a:gd name="T15" fmla="*/ 0 h 31"/>
              <a:gd name="T16" fmla="*/ 11 w 32"/>
              <a:gd name="T17" fmla="*/ 1 h 31"/>
              <a:gd name="T18" fmla="*/ 6 w 32"/>
              <a:gd name="T19" fmla="*/ 3 h 31"/>
              <a:gd name="T20" fmla="*/ 3 w 32"/>
              <a:gd name="T21" fmla="*/ 7 h 31"/>
              <a:gd name="T22" fmla="*/ 3 w 32"/>
              <a:gd name="T23" fmla="*/ 7 h 31"/>
              <a:gd name="T24" fmla="*/ 2 w 32"/>
              <a:gd name="T25" fmla="*/ 10 h 31"/>
              <a:gd name="T26" fmla="*/ 0 w 32"/>
              <a:gd name="T27" fmla="*/ 16 h 31"/>
              <a:gd name="T28" fmla="*/ 2 w 32"/>
              <a:gd name="T29" fmla="*/ 21 h 31"/>
              <a:gd name="T30" fmla="*/ 3 w 32"/>
              <a:gd name="T31" fmla="*/ 25 h 31"/>
              <a:gd name="T32" fmla="*/ 3 w 32"/>
              <a:gd name="T33" fmla="*/ 25 h 31"/>
              <a:gd name="T34" fmla="*/ 6 w 32"/>
              <a:gd name="T35" fmla="*/ 28 h 31"/>
              <a:gd name="T36" fmla="*/ 11 w 32"/>
              <a:gd name="T37" fmla="*/ 30 h 31"/>
              <a:gd name="T38" fmla="*/ 15 w 32"/>
              <a:gd name="T39" fmla="*/ 31 h 31"/>
              <a:gd name="T40" fmla="*/ 21 w 32"/>
              <a:gd name="T41" fmla="*/ 30 h 31"/>
              <a:gd name="T42" fmla="*/ 21 w 32"/>
              <a:gd name="T43" fmla="*/ 30 h 31"/>
              <a:gd name="T44" fmla="*/ 24 w 32"/>
              <a:gd name="T45" fmla="*/ 28 h 31"/>
              <a:gd name="T46" fmla="*/ 29 w 32"/>
              <a:gd name="T47" fmla="*/ 25 h 31"/>
              <a:gd name="T48" fmla="*/ 31 w 32"/>
              <a:gd name="T49" fmla="*/ 21 h 31"/>
              <a:gd name="T50" fmla="*/ 32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6"/>
                </a:moveTo>
                <a:lnTo>
                  <a:pt x="32" y="16"/>
                </a:lnTo>
                <a:lnTo>
                  <a:pt x="31" y="10"/>
                </a:lnTo>
                <a:lnTo>
                  <a:pt x="29" y="7"/>
                </a:lnTo>
                <a:lnTo>
                  <a:pt x="24" y="3"/>
                </a:lnTo>
                <a:lnTo>
                  <a:pt x="21" y="1"/>
                </a:lnTo>
                <a:lnTo>
                  <a:pt x="21" y="1"/>
                </a:lnTo>
                <a:lnTo>
                  <a:pt x="15" y="0"/>
                </a:lnTo>
                <a:lnTo>
                  <a:pt x="11" y="1"/>
                </a:lnTo>
                <a:lnTo>
                  <a:pt x="6" y="3"/>
                </a:lnTo>
                <a:lnTo>
                  <a:pt x="3" y="7"/>
                </a:lnTo>
                <a:lnTo>
                  <a:pt x="3" y="7"/>
                </a:lnTo>
                <a:lnTo>
                  <a:pt x="2" y="10"/>
                </a:lnTo>
                <a:lnTo>
                  <a:pt x="0" y="16"/>
                </a:lnTo>
                <a:lnTo>
                  <a:pt x="2" y="21"/>
                </a:lnTo>
                <a:lnTo>
                  <a:pt x="3" y="25"/>
                </a:lnTo>
                <a:lnTo>
                  <a:pt x="3" y="25"/>
                </a:lnTo>
                <a:lnTo>
                  <a:pt x="6" y="28"/>
                </a:lnTo>
                <a:lnTo>
                  <a:pt x="11" y="30"/>
                </a:lnTo>
                <a:lnTo>
                  <a:pt x="15" y="31"/>
                </a:lnTo>
                <a:lnTo>
                  <a:pt x="21" y="30"/>
                </a:lnTo>
                <a:lnTo>
                  <a:pt x="21" y="30"/>
                </a:lnTo>
                <a:lnTo>
                  <a:pt x="24" y="28"/>
                </a:lnTo>
                <a:lnTo>
                  <a:pt x="29" y="25"/>
                </a:lnTo>
                <a:lnTo>
                  <a:pt x="31"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6" name="Freeform 301">
            <a:extLst>
              <a:ext uri="{FF2B5EF4-FFF2-40B4-BE49-F238E27FC236}">
                <a16:creationId xmlns:a16="http://schemas.microsoft.com/office/drawing/2014/main" id="{CFB0B73B-2403-4556-A484-E49FF52CF60F}"/>
              </a:ext>
            </a:extLst>
          </p:cNvPr>
          <p:cNvSpPr>
            <a:spLocks/>
          </p:cNvSpPr>
          <p:nvPr/>
        </p:nvSpPr>
        <p:spPr bwMode="auto">
          <a:xfrm>
            <a:off x="3962354" y="3839674"/>
            <a:ext cx="37428" cy="49308"/>
          </a:xfrm>
          <a:custGeom>
            <a:avLst/>
            <a:gdLst>
              <a:gd name="T0" fmla="*/ 32 w 32"/>
              <a:gd name="T1" fmla="*/ 15 h 30"/>
              <a:gd name="T2" fmla="*/ 32 w 32"/>
              <a:gd name="T3" fmla="*/ 15 h 30"/>
              <a:gd name="T4" fmla="*/ 30 w 32"/>
              <a:gd name="T5" fmla="*/ 11 h 30"/>
              <a:gd name="T6" fmla="*/ 29 w 32"/>
              <a:gd name="T7" fmla="*/ 6 h 30"/>
              <a:gd name="T8" fmla="*/ 26 w 32"/>
              <a:gd name="T9" fmla="*/ 3 h 30"/>
              <a:gd name="T10" fmla="*/ 21 w 32"/>
              <a:gd name="T11" fmla="*/ 0 h 30"/>
              <a:gd name="T12" fmla="*/ 21 w 32"/>
              <a:gd name="T13" fmla="*/ 0 h 30"/>
              <a:gd name="T14" fmla="*/ 17 w 32"/>
              <a:gd name="T15" fmla="*/ 0 h 30"/>
              <a:gd name="T16" fmla="*/ 12 w 32"/>
              <a:gd name="T17" fmla="*/ 0 h 30"/>
              <a:gd name="T18" fmla="*/ 8 w 32"/>
              <a:gd name="T19" fmla="*/ 3 h 30"/>
              <a:gd name="T20" fmla="*/ 3 w 32"/>
              <a:gd name="T21" fmla="*/ 6 h 30"/>
              <a:gd name="T22" fmla="*/ 3 w 32"/>
              <a:gd name="T23" fmla="*/ 6 h 30"/>
              <a:gd name="T24" fmla="*/ 1 w 32"/>
              <a:gd name="T25" fmla="*/ 11 h 30"/>
              <a:gd name="T26" fmla="*/ 0 w 32"/>
              <a:gd name="T27" fmla="*/ 15 h 30"/>
              <a:gd name="T28" fmla="*/ 1 w 32"/>
              <a:gd name="T29" fmla="*/ 20 h 30"/>
              <a:gd name="T30" fmla="*/ 3 w 32"/>
              <a:gd name="T31" fmla="*/ 24 h 30"/>
              <a:gd name="T32" fmla="*/ 3 w 32"/>
              <a:gd name="T33" fmla="*/ 24 h 30"/>
              <a:gd name="T34" fmla="*/ 8 w 32"/>
              <a:gd name="T35" fmla="*/ 27 h 30"/>
              <a:gd name="T36" fmla="*/ 12 w 32"/>
              <a:gd name="T37" fmla="*/ 30 h 30"/>
              <a:gd name="T38" fmla="*/ 17 w 32"/>
              <a:gd name="T39" fmla="*/ 30 h 30"/>
              <a:gd name="T40" fmla="*/ 21 w 32"/>
              <a:gd name="T41" fmla="*/ 30 h 30"/>
              <a:gd name="T42" fmla="*/ 21 w 32"/>
              <a:gd name="T43" fmla="*/ 30 h 30"/>
              <a:gd name="T44" fmla="*/ 26 w 32"/>
              <a:gd name="T45" fmla="*/ 27 h 30"/>
              <a:gd name="T46" fmla="*/ 29 w 32"/>
              <a:gd name="T47" fmla="*/ 24 h 30"/>
              <a:gd name="T48" fmla="*/ 30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1"/>
                </a:lnTo>
                <a:lnTo>
                  <a:pt x="29" y="6"/>
                </a:lnTo>
                <a:lnTo>
                  <a:pt x="26" y="3"/>
                </a:lnTo>
                <a:lnTo>
                  <a:pt x="21" y="0"/>
                </a:lnTo>
                <a:lnTo>
                  <a:pt x="21" y="0"/>
                </a:lnTo>
                <a:lnTo>
                  <a:pt x="17" y="0"/>
                </a:lnTo>
                <a:lnTo>
                  <a:pt x="12" y="0"/>
                </a:lnTo>
                <a:lnTo>
                  <a:pt x="8" y="3"/>
                </a:lnTo>
                <a:lnTo>
                  <a:pt x="3" y="6"/>
                </a:lnTo>
                <a:lnTo>
                  <a:pt x="3" y="6"/>
                </a:lnTo>
                <a:lnTo>
                  <a:pt x="1" y="11"/>
                </a:lnTo>
                <a:lnTo>
                  <a:pt x="0" y="15"/>
                </a:lnTo>
                <a:lnTo>
                  <a:pt x="1" y="20"/>
                </a:lnTo>
                <a:lnTo>
                  <a:pt x="3" y="24"/>
                </a:lnTo>
                <a:lnTo>
                  <a:pt x="3" y="24"/>
                </a:lnTo>
                <a:lnTo>
                  <a:pt x="8" y="27"/>
                </a:lnTo>
                <a:lnTo>
                  <a:pt x="12" y="30"/>
                </a:lnTo>
                <a:lnTo>
                  <a:pt x="17" y="30"/>
                </a:lnTo>
                <a:lnTo>
                  <a:pt x="21" y="30"/>
                </a:lnTo>
                <a:lnTo>
                  <a:pt x="21" y="30"/>
                </a:lnTo>
                <a:lnTo>
                  <a:pt x="26" y="27"/>
                </a:lnTo>
                <a:lnTo>
                  <a:pt x="29" y="24"/>
                </a:lnTo>
                <a:lnTo>
                  <a:pt x="30"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7" name="Freeform 302">
            <a:extLst>
              <a:ext uri="{FF2B5EF4-FFF2-40B4-BE49-F238E27FC236}">
                <a16:creationId xmlns:a16="http://schemas.microsoft.com/office/drawing/2014/main" id="{9E79A634-DDE6-4105-841F-69856517DE96}"/>
              </a:ext>
            </a:extLst>
          </p:cNvPr>
          <p:cNvSpPr>
            <a:spLocks/>
          </p:cNvSpPr>
          <p:nvPr/>
        </p:nvSpPr>
        <p:spPr bwMode="auto">
          <a:xfrm>
            <a:off x="3976390" y="3839674"/>
            <a:ext cx="37428" cy="49308"/>
          </a:xfrm>
          <a:custGeom>
            <a:avLst/>
            <a:gdLst>
              <a:gd name="T0" fmla="*/ 32 w 32"/>
              <a:gd name="T1" fmla="*/ 15 h 30"/>
              <a:gd name="T2" fmla="*/ 32 w 32"/>
              <a:gd name="T3" fmla="*/ 15 h 30"/>
              <a:gd name="T4" fmla="*/ 30 w 32"/>
              <a:gd name="T5" fmla="*/ 11 h 30"/>
              <a:gd name="T6" fmla="*/ 29 w 32"/>
              <a:gd name="T7" fmla="*/ 6 h 30"/>
              <a:gd name="T8" fmla="*/ 24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6 w 32"/>
              <a:gd name="T35" fmla="*/ 27 h 30"/>
              <a:gd name="T36" fmla="*/ 11 w 32"/>
              <a:gd name="T37" fmla="*/ 30 h 30"/>
              <a:gd name="T38" fmla="*/ 15 w 32"/>
              <a:gd name="T39" fmla="*/ 30 h 30"/>
              <a:gd name="T40" fmla="*/ 21 w 32"/>
              <a:gd name="T41" fmla="*/ 30 h 30"/>
              <a:gd name="T42" fmla="*/ 21 w 32"/>
              <a:gd name="T43" fmla="*/ 30 h 30"/>
              <a:gd name="T44" fmla="*/ 24 w 32"/>
              <a:gd name="T45" fmla="*/ 27 h 30"/>
              <a:gd name="T46" fmla="*/ 29 w 32"/>
              <a:gd name="T47" fmla="*/ 24 h 30"/>
              <a:gd name="T48" fmla="*/ 30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1"/>
                </a:lnTo>
                <a:lnTo>
                  <a:pt x="29" y="6"/>
                </a:lnTo>
                <a:lnTo>
                  <a:pt x="24" y="3"/>
                </a:lnTo>
                <a:lnTo>
                  <a:pt x="21" y="0"/>
                </a:lnTo>
                <a:lnTo>
                  <a:pt x="21" y="0"/>
                </a:lnTo>
                <a:lnTo>
                  <a:pt x="15" y="0"/>
                </a:lnTo>
                <a:lnTo>
                  <a:pt x="11" y="0"/>
                </a:lnTo>
                <a:lnTo>
                  <a:pt x="6" y="3"/>
                </a:lnTo>
                <a:lnTo>
                  <a:pt x="3" y="6"/>
                </a:lnTo>
                <a:lnTo>
                  <a:pt x="3" y="6"/>
                </a:lnTo>
                <a:lnTo>
                  <a:pt x="2" y="11"/>
                </a:lnTo>
                <a:lnTo>
                  <a:pt x="0" y="15"/>
                </a:lnTo>
                <a:lnTo>
                  <a:pt x="2" y="20"/>
                </a:lnTo>
                <a:lnTo>
                  <a:pt x="3" y="24"/>
                </a:lnTo>
                <a:lnTo>
                  <a:pt x="3" y="24"/>
                </a:lnTo>
                <a:lnTo>
                  <a:pt x="6" y="27"/>
                </a:lnTo>
                <a:lnTo>
                  <a:pt x="11" y="30"/>
                </a:lnTo>
                <a:lnTo>
                  <a:pt x="15" y="30"/>
                </a:lnTo>
                <a:lnTo>
                  <a:pt x="21" y="30"/>
                </a:lnTo>
                <a:lnTo>
                  <a:pt x="21" y="30"/>
                </a:lnTo>
                <a:lnTo>
                  <a:pt x="24" y="27"/>
                </a:lnTo>
                <a:lnTo>
                  <a:pt x="29" y="24"/>
                </a:lnTo>
                <a:lnTo>
                  <a:pt x="30"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8" name="Freeform 303">
            <a:extLst>
              <a:ext uri="{FF2B5EF4-FFF2-40B4-BE49-F238E27FC236}">
                <a16:creationId xmlns:a16="http://schemas.microsoft.com/office/drawing/2014/main" id="{D9B4266C-5819-4E23-8827-63BAA82FD5C2}"/>
              </a:ext>
            </a:extLst>
          </p:cNvPr>
          <p:cNvSpPr>
            <a:spLocks/>
          </p:cNvSpPr>
          <p:nvPr/>
        </p:nvSpPr>
        <p:spPr bwMode="auto">
          <a:xfrm>
            <a:off x="3982238" y="3839674"/>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19" y="30"/>
                </a:lnTo>
                <a:lnTo>
                  <a:pt x="19"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69" name="Freeform 304">
            <a:extLst>
              <a:ext uri="{FF2B5EF4-FFF2-40B4-BE49-F238E27FC236}">
                <a16:creationId xmlns:a16="http://schemas.microsoft.com/office/drawing/2014/main" id="{AF5F5270-B1C8-40C5-8130-08FE813391A8}"/>
              </a:ext>
            </a:extLst>
          </p:cNvPr>
          <p:cNvSpPr>
            <a:spLocks/>
          </p:cNvSpPr>
          <p:nvPr/>
        </p:nvSpPr>
        <p:spPr bwMode="auto">
          <a:xfrm>
            <a:off x="3985747" y="3839674"/>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6 w 31"/>
              <a:gd name="T15" fmla="*/ 0 h 30"/>
              <a:gd name="T16" fmla="*/ 10 w 31"/>
              <a:gd name="T17" fmla="*/ 0 h 30"/>
              <a:gd name="T18" fmla="*/ 7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7 w 31"/>
              <a:gd name="T35" fmla="*/ 27 h 30"/>
              <a:gd name="T36" fmla="*/ 10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6" y="0"/>
                </a:lnTo>
                <a:lnTo>
                  <a:pt x="10" y="0"/>
                </a:lnTo>
                <a:lnTo>
                  <a:pt x="7" y="3"/>
                </a:lnTo>
                <a:lnTo>
                  <a:pt x="3" y="6"/>
                </a:lnTo>
                <a:lnTo>
                  <a:pt x="3" y="6"/>
                </a:lnTo>
                <a:lnTo>
                  <a:pt x="1" y="11"/>
                </a:lnTo>
                <a:lnTo>
                  <a:pt x="0" y="15"/>
                </a:lnTo>
                <a:lnTo>
                  <a:pt x="1" y="20"/>
                </a:lnTo>
                <a:lnTo>
                  <a:pt x="3" y="24"/>
                </a:lnTo>
                <a:lnTo>
                  <a:pt x="3" y="24"/>
                </a:lnTo>
                <a:lnTo>
                  <a:pt x="7" y="27"/>
                </a:lnTo>
                <a:lnTo>
                  <a:pt x="10" y="30"/>
                </a:lnTo>
                <a:lnTo>
                  <a:pt x="16"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0" name="Freeform 305">
            <a:extLst>
              <a:ext uri="{FF2B5EF4-FFF2-40B4-BE49-F238E27FC236}">
                <a16:creationId xmlns:a16="http://schemas.microsoft.com/office/drawing/2014/main" id="{A5087B89-00AC-4B96-965C-8EEA5D13D745}"/>
              </a:ext>
            </a:extLst>
          </p:cNvPr>
          <p:cNvSpPr>
            <a:spLocks/>
          </p:cNvSpPr>
          <p:nvPr/>
        </p:nvSpPr>
        <p:spPr bwMode="auto">
          <a:xfrm>
            <a:off x="3993934" y="3844605"/>
            <a:ext cx="37428" cy="52595"/>
          </a:xfrm>
          <a:custGeom>
            <a:avLst/>
            <a:gdLst>
              <a:gd name="T0" fmla="*/ 32 w 32"/>
              <a:gd name="T1" fmla="*/ 17 h 32"/>
              <a:gd name="T2" fmla="*/ 32 w 32"/>
              <a:gd name="T3" fmla="*/ 17 h 32"/>
              <a:gd name="T4" fmla="*/ 30 w 32"/>
              <a:gd name="T5" fmla="*/ 12 h 32"/>
              <a:gd name="T6" fmla="*/ 29 w 32"/>
              <a:gd name="T7" fmla="*/ 8 h 32"/>
              <a:gd name="T8" fmla="*/ 26 w 32"/>
              <a:gd name="T9" fmla="*/ 3 h 32"/>
              <a:gd name="T10" fmla="*/ 21 w 32"/>
              <a:gd name="T11" fmla="*/ 2 h 32"/>
              <a:gd name="T12" fmla="*/ 21 w 32"/>
              <a:gd name="T13" fmla="*/ 2 h 32"/>
              <a:gd name="T14" fmla="*/ 17 w 32"/>
              <a:gd name="T15" fmla="*/ 0 h 32"/>
              <a:gd name="T16" fmla="*/ 11 w 32"/>
              <a:gd name="T17" fmla="*/ 2 h 32"/>
              <a:gd name="T18" fmla="*/ 8 w 32"/>
              <a:gd name="T19" fmla="*/ 3 h 32"/>
              <a:gd name="T20" fmla="*/ 3 w 32"/>
              <a:gd name="T21" fmla="*/ 8 h 32"/>
              <a:gd name="T22" fmla="*/ 3 w 32"/>
              <a:gd name="T23" fmla="*/ 8 h 32"/>
              <a:gd name="T24" fmla="*/ 2 w 32"/>
              <a:gd name="T25" fmla="*/ 12 h 32"/>
              <a:gd name="T26" fmla="*/ 0 w 32"/>
              <a:gd name="T27" fmla="*/ 17 h 32"/>
              <a:gd name="T28" fmla="*/ 2 w 32"/>
              <a:gd name="T29" fmla="*/ 21 h 32"/>
              <a:gd name="T30" fmla="*/ 3 w 32"/>
              <a:gd name="T31" fmla="*/ 26 h 32"/>
              <a:gd name="T32" fmla="*/ 3 w 32"/>
              <a:gd name="T33" fmla="*/ 26 h 32"/>
              <a:gd name="T34" fmla="*/ 8 w 32"/>
              <a:gd name="T35" fmla="*/ 29 h 32"/>
              <a:gd name="T36" fmla="*/ 11 w 32"/>
              <a:gd name="T37" fmla="*/ 30 h 32"/>
              <a:gd name="T38" fmla="*/ 17 w 32"/>
              <a:gd name="T39" fmla="*/ 32 h 32"/>
              <a:gd name="T40" fmla="*/ 21 w 32"/>
              <a:gd name="T41" fmla="*/ 30 h 32"/>
              <a:gd name="T42" fmla="*/ 21 w 32"/>
              <a:gd name="T43" fmla="*/ 30 h 32"/>
              <a:gd name="T44" fmla="*/ 26 w 32"/>
              <a:gd name="T45" fmla="*/ 29 h 32"/>
              <a:gd name="T46" fmla="*/ 29 w 32"/>
              <a:gd name="T47" fmla="*/ 26 h 32"/>
              <a:gd name="T48" fmla="*/ 30 w 32"/>
              <a:gd name="T49" fmla="*/ 21 h 32"/>
              <a:gd name="T50" fmla="*/ 32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7"/>
                </a:moveTo>
                <a:lnTo>
                  <a:pt x="32" y="17"/>
                </a:lnTo>
                <a:lnTo>
                  <a:pt x="30" y="12"/>
                </a:lnTo>
                <a:lnTo>
                  <a:pt x="29" y="8"/>
                </a:lnTo>
                <a:lnTo>
                  <a:pt x="26" y="3"/>
                </a:lnTo>
                <a:lnTo>
                  <a:pt x="21" y="2"/>
                </a:lnTo>
                <a:lnTo>
                  <a:pt x="21" y="2"/>
                </a:lnTo>
                <a:lnTo>
                  <a:pt x="17" y="0"/>
                </a:lnTo>
                <a:lnTo>
                  <a:pt x="11" y="2"/>
                </a:lnTo>
                <a:lnTo>
                  <a:pt x="8" y="3"/>
                </a:lnTo>
                <a:lnTo>
                  <a:pt x="3" y="8"/>
                </a:lnTo>
                <a:lnTo>
                  <a:pt x="3" y="8"/>
                </a:lnTo>
                <a:lnTo>
                  <a:pt x="2" y="12"/>
                </a:lnTo>
                <a:lnTo>
                  <a:pt x="0" y="17"/>
                </a:lnTo>
                <a:lnTo>
                  <a:pt x="2" y="21"/>
                </a:lnTo>
                <a:lnTo>
                  <a:pt x="3" y="26"/>
                </a:lnTo>
                <a:lnTo>
                  <a:pt x="3" y="26"/>
                </a:lnTo>
                <a:lnTo>
                  <a:pt x="8" y="29"/>
                </a:lnTo>
                <a:lnTo>
                  <a:pt x="11" y="30"/>
                </a:lnTo>
                <a:lnTo>
                  <a:pt x="17" y="32"/>
                </a:lnTo>
                <a:lnTo>
                  <a:pt x="21" y="30"/>
                </a:lnTo>
                <a:lnTo>
                  <a:pt x="21" y="30"/>
                </a:lnTo>
                <a:lnTo>
                  <a:pt x="26" y="29"/>
                </a:lnTo>
                <a:lnTo>
                  <a:pt x="29" y="26"/>
                </a:lnTo>
                <a:lnTo>
                  <a:pt x="30" y="21"/>
                </a:lnTo>
                <a:lnTo>
                  <a:pt x="32"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1" name="Freeform 306">
            <a:extLst>
              <a:ext uri="{FF2B5EF4-FFF2-40B4-BE49-F238E27FC236}">
                <a16:creationId xmlns:a16="http://schemas.microsoft.com/office/drawing/2014/main" id="{764353C7-90A1-45AC-9427-C8F5E02EBF66}"/>
              </a:ext>
            </a:extLst>
          </p:cNvPr>
          <p:cNvSpPr>
            <a:spLocks/>
          </p:cNvSpPr>
          <p:nvPr/>
        </p:nvSpPr>
        <p:spPr bwMode="auto">
          <a:xfrm>
            <a:off x="3999782" y="3844605"/>
            <a:ext cx="35089" cy="52595"/>
          </a:xfrm>
          <a:custGeom>
            <a:avLst/>
            <a:gdLst>
              <a:gd name="T0" fmla="*/ 30 w 30"/>
              <a:gd name="T1" fmla="*/ 17 h 32"/>
              <a:gd name="T2" fmla="*/ 30 w 30"/>
              <a:gd name="T3" fmla="*/ 17 h 32"/>
              <a:gd name="T4" fmla="*/ 30 w 30"/>
              <a:gd name="T5" fmla="*/ 12 h 32"/>
              <a:gd name="T6" fmla="*/ 27 w 30"/>
              <a:gd name="T7" fmla="*/ 8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8 h 32"/>
              <a:gd name="T22" fmla="*/ 3 w 30"/>
              <a:gd name="T23" fmla="*/ 8 h 32"/>
              <a:gd name="T24" fmla="*/ 0 w 30"/>
              <a:gd name="T25" fmla="*/ 12 h 32"/>
              <a:gd name="T26" fmla="*/ 0 w 30"/>
              <a:gd name="T27" fmla="*/ 17 h 32"/>
              <a:gd name="T28" fmla="*/ 0 w 30"/>
              <a:gd name="T29" fmla="*/ 21 h 32"/>
              <a:gd name="T30" fmla="*/ 3 w 30"/>
              <a:gd name="T31" fmla="*/ 26 h 32"/>
              <a:gd name="T32" fmla="*/ 3 w 30"/>
              <a:gd name="T33" fmla="*/ 26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6 h 32"/>
              <a:gd name="T48" fmla="*/ 30 w 30"/>
              <a:gd name="T49" fmla="*/ 21 h 32"/>
              <a:gd name="T50" fmla="*/ 30 w 30"/>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7"/>
                </a:moveTo>
                <a:lnTo>
                  <a:pt x="30" y="17"/>
                </a:lnTo>
                <a:lnTo>
                  <a:pt x="30" y="12"/>
                </a:lnTo>
                <a:lnTo>
                  <a:pt x="27" y="8"/>
                </a:lnTo>
                <a:lnTo>
                  <a:pt x="24" y="3"/>
                </a:lnTo>
                <a:lnTo>
                  <a:pt x="19" y="2"/>
                </a:lnTo>
                <a:lnTo>
                  <a:pt x="19" y="2"/>
                </a:lnTo>
                <a:lnTo>
                  <a:pt x="15" y="0"/>
                </a:lnTo>
                <a:lnTo>
                  <a:pt x="10" y="2"/>
                </a:lnTo>
                <a:lnTo>
                  <a:pt x="6" y="3"/>
                </a:lnTo>
                <a:lnTo>
                  <a:pt x="3" y="8"/>
                </a:lnTo>
                <a:lnTo>
                  <a:pt x="3" y="8"/>
                </a:lnTo>
                <a:lnTo>
                  <a:pt x="0" y="12"/>
                </a:lnTo>
                <a:lnTo>
                  <a:pt x="0" y="17"/>
                </a:lnTo>
                <a:lnTo>
                  <a:pt x="0" y="21"/>
                </a:lnTo>
                <a:lnTo>
                  <a:pt x="3" y="26"/>
                </a:lnTo>
                <a:lnTo>
                  <a:pt x="3" y="26"/>
                </a:lnTo>
                <a:lnTo>
                  <a:pt x="6" y="29"/>
                </a:lnTo>
                <a:lnTo>
                  <a:pt x="10" y="30"/>
                </a:lnTo>
                <a:lnTo>
                  <a:pt x="15" y="32"/>
                </a:lnTo>
                <a:lnTo>
                  <a:pt x="19" y="30"/>
                </a:lnTo>
                <a:lnTo>
                  <a:pt x="19" y="30"/>
                </a:lnTo>
                <a:lnTo>
                  <a:pt x="24" y="29"/>
                </a:lnTo>
                <a:lnTo>
                  <a:pt x="27" y="26"/>
                </a:lnTo>
                <a:lnTo>
                  <a:pt x="30" y="21"/>
                </a:lnTo>
                <a:lnTo>
                  <a:pt x="30" y="17"/>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2" name="Freeform 307">
            <a:extLst>
              <a:ext uri="{FF2B5EF4-FFF2-40B4-BE49-F238E27FC236}">
                <a16:creationId xmlns:a16="http://schemas.microsoft.com/office/drawing/2014/main" id="{DCCA856B-E506-4DE5-9153-18FA89381834}"/>
              </a:ext>
            </a:extLst>
          </p:cNvPr>
          <p:cNvSpPr>
            <a:spLocks/>
          </p:cNvSpPr>
          <p:nvPr/>
        </p:nvSpPr>
        <p:spPr bwMode="auto">
          <a:xfrm>
            <a:off x="4022005" y="3852823"/>
            <a:ext cx="36259" cy="50952"/>
          </a:xfrm>
          <a:custGeom>
            <a:avLst/>
            <a:gdLst>
              <a:gd name="T0" fmla="*/ 31 w 31"/>
              <a:gd name="T1" fmla="*/ 15 h 31"/>
              <a:gd name="T2" fmla="*/ 31 w 31"/>
              <a:gd name="T3" fmla="*/ 15 h 31"/>
              <a:gd name="T4" fmla="*/ 31 w 31"/>
              <a:gd name="T5" fmla="*/ 10 h 31"/>
              <a:gd name="T6" fmla="*/ 28 w 31"/>
              <a:gd name="T7" fmla="*/ 6 h 31"/>
              <a:gd name="T8" fmla="*/ 24 w 31"/>
              <a:gd name="T9" fmla="*/ 3 h 31"/>
              <a:gd name="T10" fmla="*/ 20 w 31"/>
              <a:gd name="T11" fmla="*/ 1 h 31"/>
              <a:gd name="T12" fmla="*/ 20 w 31"/>
              <a:gd name="T13" fmla="*/ 1 h 31"/>
              <a:gd name="T14" fmla="*/ 15 w 31"/>
              <a:gd name="T15" fmla="*/ 0 h 31"/>
              <a:gd name="T16" fmla="*/ 11 w 31"/>
              <a:gd name="T17" fmla="*/ 1 h 31"/>
              <a:gd name="T18" fmla="*/ 6 w 31"/>
              <a:gd name="T19" fmla="*/ 3 h 31"/>
              <a:gd name="T20" fmla="*/ 3 w 31"/>
              <a:gd name="T21" fmla="*/ 6 h 31"/>
              <a:gd name="T22" fmla="*/ 3 w 31"/>
              <a:gd name="T23" fmla="*/ 6 h 31"/>
              <a:gd name="T24" fmla="*/ 0 w 31"/>
              <a:gd name="T25" fmla="*/ 10 h 31"/>
              <a:gd name="T26" fmla="*/ 0 w 31"/>
              <a:gd name="T27" fmla="*/ 15 h 31"/>
              <a:gd name="T28" fmla="*/ 0 w 31"/>
              <a:gd name="T29" fmla="*/ 19 h 31"/>
              <a:gd name="T30" fmla="*/ 3 w 31"/>
              <a:gd name="T31" fmla="*/ 24 h 31"/>
              <a:gd name="T32" fmla="*/ 3 w 31"/>
              <a:gd name="T33" fmla="*/ 24 h 31"/>
              <a:gd name="T34" fmla="*/ 6 w 31"/>
              <a:gd name="T35" fmla="*/ 28 h 31"/>
              <a:gd name="T36" fmla="*/ 11 w 31"/>
              <a:gd name="T37" fmla="*/ 30 h 31"/>
              <a:gd name="T38" fmla="*/ 15 w 31"/>
              <a:gd name="T39" fmla="*/ 31 h 31"/>
              <a:gd name="T40" fmla="*/ 20 w 31"/>
              <a:gd name="T41" fmla="*/ 30 h 31"/>
              <a:gd name="T42" fmla="*/ 20 w 31"/>
              <a:gd name="T43" fmla="*/ 30 h 31"/>
              <a:gd name="T44" fmla="*/ 24 w 31"/>
              <a:gd name="T45" fmla="*/ 28 h 31"/>
              <a:gd name="T46" fmla="*/ 28 w 31"/>
              <a:gd name="T47" fmla="*/ 24 h 31"/>
              <a:gd name="T48" fmla="*/ 31 w 31"/>
              <a:gd name="T49" fmla="*/ 21 h 31"/>
              <a:gd name="T50" fmla="*/ 31 w 31"/>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5"/>
                </a:moveTo>
                <a:lnTo>
                  <a:pt x="31" y="15"/>
                </a:lnTo>
                <a:lnTo>
                  <a:pt x="31" y="10"/>
                </a:lnTo>
                <a:lnTo>
                  <a:pt x="28" y="6"/>
                </a:lnTo>
                <a:lnTo>
                  <a:pt x="24" y="3"/>
                </a:lnTo>
                <a:lnTo>
                  <a:pt x="20" y="1"/>
                </a:lnTo>
                <a:lnTo>
                  <a:pt x="20" y="1"/>
                </a:lnTo>
                <a:lnTo>
                  <a:pt x="15" y="0"/>
                </a:lnTo>
                <a:lnTo>
                  <a:pt x="11" y="1"/>
                </a:lnTo>
                <a:lnTo>
                  <a:pt x="6" y="3"/>
                </a:lnTo>
                <a:lnTo>
                  <a:pt x="3" y="6"/>
                </a:lnTo>
                <a:lnTo>
                  <a:pt x="3" y="6"/>
                </a:lnTo>
                <a:lnTo>
                  <a:pt x="0" y="10"/>
                </a:lnTo>
                <a:lnTo>
                  <a:pt x="0" y="15"/>
                </a:lnTo>
                <a:lnTo>
                  <a:pt x="0" y="19"/>
                </a:lnTo>
                <a:lnTo>
                  <a:pt x="3" y="24"/>
                </a:lnTo>
                <a:lnTo>
                  <a:pt x="3" y="24"/>
                </a:lnTo>
                <a:lnTo>
                  <a:pt x="6" y="28"/>
                </a:lnTo>
                <a:lnTo>
                  <a:pt x="11" y="30"/>
                </a:lnTo>
                <a:lnTo>
                  <a:pt x="15" y="31"/>
                </a:lnTo>
                <a:lnTo>
                  <a:pt x="20" y="30"/>
                </a:lnTo>
                <a:lnTo>
                  <a:pt x="20" y="30"/>
                </a:lnTo>
                <a:lnTo>
                  <a:pt x="24" y="28"/>
                </a:lnTo>
                <a:lnTo>
                  <a:pt x="28" y="24"/>
                </a:lnTo>
                <a:lnTo>
                  <a:pt x="31"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3" name="Freeform 308">
            <a:extLst>
              <a:ext uri="{FF2B5EF4-FFF2-40B4-BE49-F238E27FC236}">
                <a16:creationId xmlns:a16="http://schemas.microsoft.com/office/drawing/2014/main" id="{276B8B1A-548D-4B13-B5E0-52A99689845A}"/>
              </a:ext>
            </a:extLst>
          </p:cNvPr>
          <p:cNvSpPr>
            <a:spLocks/>
          </p:cNvSpPr>
          <p:nvPr/>
        </p:nvSpPr>
        <p:spPr bwMode="auto">
          <a:xfrm>
            <a:off x="4048907" y="3852823"/>
            <a:ext cx="37428" cy="50952"/>
          </a:xfrm>
          <a:custGeom>
            <a:avLst/>
            <a:gdLst>
              <a:gd name="T0" fmla="*/ 32 w 32"/>
              <a:gd name="T1" fmla="*/ 15 h 31"/>
              <a:gd name="T2" fmla="*/ 32 w 32"/>
              <a:gd name="T3" fmla="*/ 15 h 31"/>
              <a:gd name="T4" fmla="*/ 30 w 32"/>
              <a:gd name="T5" fmla="*/ 10 h 31"/>
              <a:gd name="T6" fmla="*/ 29 w 32"/>
              <a:gd name="T7" fmla="*/ 6 h 31"/>
              <a:gd name="T8" fmla="*/ 24 w 32"/>
              <a:gd name="T9" fmla="*/ 3 h 31"/>
              <a:gd name="T10" fmla="*/ 21 w 32"/>
              <a:gd name="T11" fmla="*/ 1 h 31"/>
              <a:gd name="T12" fmla="*/ 21 w 32"/>
              <a:gd name="T13" fmla="*/ 1 h 31"/>
              <a:gd name="T14" fmla="*/ 15 w 32"/>
              <a:gd name="T15" fmla="*/ 0 h 31"/>
              <a:gd name="T16" fmla="*/ 11 w 32"/>
              <a:gd name="T17" fmla="*/ 1 h 31"/>
              <a:gd name="T18" fmla="*/ 6 w 32"/>
              <a:gd name="T19" fmla="*/ 3 h 31"/>
              <a:gd name="T20" fmla="*/ 3 w 32"/>
              <a:gd name="T21" fmla="*/ 6 h 31"/>
              <a:gd name="T22" fmla="*/ 3 w 32"/>
              <a:gd name="T23" fmla="*/ 6 h 31"/>
              <a:gd name="T24" fmla="*/ 1 w 32"/>
              <a:gd name="T25" fmla="*/ 10 h 31"/>
              <a:gd name="T26" fmla="*/ 0 w 32"/>
              <a:gd name="T27" fmla="*/ 15 h 31"/>
              <a:gd name="T28" fmla="*/ 1 w 32"/>
              <a:gd name="T29" fmla="*/ 19 h 31"/>
              <a:gd name="T30" fmla="*/ 3 w 32"/>
              <a:gd name="T31" fmla="*/ 24 h 31"/>
              <a:gd name="T32" fmla="*/ 3 w 32"/>
              <a:gd name="T33" fmla="*/ 24 h 31"/>
              <a:gd name="T34" fmla="*/ 6 w 32"/>
              <a:gd name="T35" fmla="*/ 28 h 31"/>
              <a:gd name="T36" fmla="*/ 11 w 32"/>
              <a:gd name="T37" fmla="*/ 30 h 31"/>
              <a:gd name="T38" fmla="*/ 15 w 32"/>
              <a:gd name="T39" fmla="*/ 31 h 31"/>
              <a:gd name="T40" fmla="*/ 21 w 32"/>
              <a:gd name="T41" fmla="*/ 30 h 31"/>
              <a:gd name="T42" fmla="*/ 21 w 32"/>
              <a:gd name="T43" fmla="*/ 30 h 31"/>
              <a:gd name="T44" fmla="*/ 24 w 32"/>
              <a:gd name="T45" fmla="*/ 28 h 31"/>
              <a:gd name="T46" fmla="*/ 29 w 32"/>
              <a:gd name="T47" fmla="*/ 24 h 31"/>
              <a:gd name="T48" fmla="*/ 30 w 32"/>
              <a:gd name="T49" fmla="*/ 21 h 31"/>
              <a:gd name="T50" fmla="*/ 32 w 32"/>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32" y="15"/>
                </a:moveTo>
                <a:lnTo>
                  <a:pt x="32" y="15"/>
                </a:lnTo>
                <a:lnTo>
                  <a:pt x="30" y="10"/>
                </a:lnTo>
                <a:lnTo>
                  <a:pt x="29" y="6"/>
                </a:lnTo>
                <a:lnTo>
                  <a:pt x="24" y="3"/>
                </a:lnTo>
                <a:lnTo>
                  <a:pt x="21" y="1"/>
                </a:lnTo>
                <a:lnTo>
                  <a:pt x="21" y="1"/>
                </a:lnTo>
                <a:lnTo>
                  <a:pt x="15" y="0"/>
                </a:lnTo>
                <a:lnTo>
                  <a:pt x="11" y="1"/>
                </a:lnTo>
                <a:lnTo>
                  <a:pt x="6" y="3"/>
                </a:lnTo>
                <a:lnTo>
                  <a:pt x="3" y="6"/>
                </a:lnTo>
                <a:lnTo>
                  <a:pt x="3" y="6"/>
                </a:lnTo>
                <a:lnTo>
                  <a:pt x="1" y="10"/>
                </a:lnTo>
                <a:lnTo>
                  <a:pt x="0" y="15"/>
                </a:lnTo>
                <a:lnTo>
                  <a:pt x="1" y="19"/>
                </a:lnTo>
                <a:lnTo>
                  <a:pt x="3" y="24"/>
                </a:lnTo>
                <a:lnTo>
                  <a:pt x="3" y="24"/>
                </a:lnTo>
                <a:lnTo>
                  <a:pt x="6" y="28"/>
                </a:lnTo>
                <a:lnTo>
                  <a:pt x="11" y="30"/>
                </a:lnTo>
                <a:lnTo>
                  <a:pt x="15" y="31"/>
                </a:lnTo>
                <a:lnTo>
                  <a:pt x="21" y="30"/>
                </a:lnTo>
                <a:lnTo>
                  <a:pt x="21" y="30"/>
                </a:lnTo>
                <a:lnTo>
                  <a:pt x="24" y="28"/>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4" name="Freeform 309">
            <a:extLst>
              <a:ext uri="{FF2B5EF4-FFF2-40B4-BE49-F238E27FC236}">
                <a16:creationId xmlns:a16="http://schemas.microsoft.com/office/drawing/2014/main" id="{9E5A7D04-80A0-4430-B7BA-5312AB4DACD2}"/>
              </a:ext>
            </a:extLst>
          </p:cNvPr>
          <p:cNvSpPr>
            <a:spLocks/>
          </p:cNvSpPr>
          <p:nvPr/>
        </p:nvSpPr>
        <p:spPr bwMode="auto">
          <a:xfrm>
            <a:off x="4062943" y="3852823"/>
            <a:ext cx="35089" cy="50952"/>
          </a:xfrm>
          <a:custGeom>
            <a:avLst/>
            <a:gdLst>
              <a:gd name="T0" fmla="*/ 30 w 30"/>
              <a:gd name="T1" fmla="*/ 15 h 31"/>
              <a:gd name="T2" fmla="*/ 30 w 30"/>
              <a:gd name="T3" fmla="*/ 15 h 31"/>
              <a:gd name="T4" fmla="*/ 30 w 30"/>
              <a:gd name="T5" fmla="*/ 10 h 31"/>
              <a:gd name="T6" fmla="*/ 27 w 30"/>
              <a:gd name="T7" fmla="*/ 6 h 31"/>
              <a:gd name="T8" fmla="*/ 24 w 30"/>
              <a:gd name="T9" fmla="*/ 3 h 31"/>
              <a:gd name="T10" fmla="*/ 20 w 30"/>
              <a:gd name="T11" fmla="*/ 1 h 31"/>
              <a:gd name="T12" fmla="*/ 20 w 30"/>
              <a:gd name="T13" fmla="*/ 1 h 31"/>
              <a:gd name="T14" fmla="*/ 15 w 30"/>
              <a:gd name="T15" fmla="*/ 0 h 31"/>
              <a:gd name="T16" fmla="*/ 11 w 30"/>
              <a:gd name="T17" fmla="*/ 1 h 31"/>
              <a:gd name="T18" fmla="*/ 6 w 30"/>
              <a:gd name="T19" fmla="*/ 3 h 31"/>
              <a:gd name="T20" fmla="*/ 3 w 30"/>
              <a:gd name="T21" fmla="*/ 6 h 31"/>
              <a:gd name="T22" fmla="*/ 3 w 30"/>
              <a:gd name="T23" fmla="*/ 6 h 31"/>
              <a:gd name="T24" fmla="*/ 0 w 30"/>
              <a:gd name="T25" fmla="*/ 10 h 31"/>
              <a:gd name="T26" fmla="*/ 0 w 30"/>
              <a:gd name="T27" fmla="*/ 15 h 31"/>
              <a:gd name="T28" fmla="*/ 0 w 30"/>
              <a:gd name="T29" fmla="*/ 19 h 31"/>
              <a:gd name="T30" fmla="*/ 3 w 30"/>
              <a:gd name="T31" fmla="*/ 24 h 31"/>
              <a:gd name="T32" fmla="*/ 3 w 30"/>
              <a:gd name="T33" fmla="*/ 24 h 31"/>
              <a:gd name="T34" fmla="*/ 6 w 30"/>
              <a:gd name="T35" fmla="*/ 28 h 31"/>
              <a:gd name="T36" fmla="*/ 11 w 30"/>
              <a:gd name="T37" fmla="*/ 30 h 31"/>
              <a:gd name="T38" fmla="*/ 15 w 30"/>
              <a:gd name="T39" fmla="*/ 31 h 31"/>
              <a:gd name="T40" fmla="*/ 20 w 30"/>
              <a:gd name="T41" fmla="*/ 30 h 31"/>
              <a:gd name="T42" fmla="*/ 20 w 30"/>
              <a:gd name="T43" fmla="*/ 30 h 31"/>
              <a:gd name="T44" fmla="*/ 24 w 30"/>
              <a:gd name="T45" fmla="*/ 28 h 31"/>
              <a:gd name="T46" fmla="*/ 27 w 30"/>
              <a:gd name="T47" fmla="*/ 24 h 31"/>
              <a:gd name="T48" fmla="*/ 30 w 30"/>
              <a:gd name="T49" fmla="*/ 21 h 31"/>
              <a:gd name="T50" fmla="*/ 30 w 30"/>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5"/>
                </a:moveTo>
                <a:lnTo>
                  <a:pt x="30" y="15"/>
                </a:lnTo>
                <a:lnTo>
                  <a:pt x="30" y="10"/>
                </a:lnTo>
                <a:lnTo>
                  <a:pt x="27" y="6"/>
                </a:lnTo>
                <a:lnTo>
                  <a:pt x="24" y="3"/>
                </a:lnTo>
                <a:lnTo>
                  <a:pt x="20" y="1"/>
                </a:lnTo>
                <a:lnTo>
                  <a:pt x="20" y="1"/>
                </a:lnTo>
                <a:lnTo>
                  <a:pt x="15" y="0"/>
                </a:lnTo>
                <a:lnTo>
                  <a:pt x="11" y="1"/>
                </a:lnTo>
                <a:lnTo>
                  <a:pt x="6" y="3"/>
                </a:lnTo>
                <a:lnTo>
                  <a:pt x="3" y="6"/>
                </a:lnTo>
                <a:lnTo>
                  <a:pt x="3" y="6"/>
                </a:lnTo>
                <a:lnTo>
                  <a:pt x="0" y="10"/>
                </a:lnTo>
                <a:lnTo>
                  <a:pt x="0" y="15"/>
                </a:lnTo>
                <a:lnTo>
                  <a:pt x="0" y="19"/>
                </a:lnTo>
                <a:lnTo>
                  <a:pt x="3" y="24"/>
                </a:lnTo>
                <a:lnTo>
                  <a:pt x="3" y="24"/>
                </a:lnTo>
                <a:lnTo>
                  <a:pt x="6" y="28"/>
                </a:lnTo>
                <a:lnTo>
                  <a:pt x="11" y="30"/>
                </a:lnTo>
                <a:lnTo>
                  <a:pt x="15" y="31"/>
                </a:lnTo>
                <a:lnTo>
                  <a:pt x="20" y="30"/>
                </a:lnTo>
                <a:lnTo>
                  <a:pt x="20" y="30"/>
                </a:lnTo>
                <a:lnTo>
                  <a:pt x="24" y="28"/>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5" name="Freeform 310">
            <a:extLst>
              <a:ext uri="{FF2B5EF4-FFF2-40B4-BE49-F238E27FC236}">
                <a16:creationId xmlns:a16="http://schemas.microsoft.com/office/drawing/2014/main" id="{82FF6BAB-EA7B-4355-A4AB-63208A3E08FA}"/>
              </a:ext>
            </a:extLst>
          </p:cNvPr>
          <p:cNvSpPr>
            <a:spLocks/>
          </p:cNvSpPr>
          <p:nvPr/>
        </p:nvSpPr>
        <p:spPr bwMode="auto">
          <a:xfrm>
            <a:off x="4086335" y="3864328"/>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6" name="Freeform 311">
            <a:extLst>
              <a:ext uri="{FF2B5EF4-FFF2-40B4-BE49-F238E27FC236}">
                <a16:creationId xmlns:a16="http://schemas.microsoft.com/office/drawing/2014/main" id="{B8FA00D3-87B2-4109-A489-AEC97AD6B34D}"/>
              </a:ext>
            </a:extLst>
          </p:cNvPr>
          <p:cNvSpPr>
            <a:spLocks/>
          </p:cNvSpPr>
          <p:nvPr/>
        </p:nvSpPr>
        <p:spPr bwMode="auto">
          <a:xfrm>
            <a:off x="4094523" y="3864328"/>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20 w 30"/>
              <a:gd name="T11" fmla="*/ 2 h 32"/>
              <a:gd name="T12" fmla="*/ 20 w 30"/>
              <a:gd name="T13" fmla="*/ 2 h 32"/>
              <a:gd name="T14" fmla="*/ 15 w 30"/>
              <a:gd name="T15" fmla="*/ 0 h 32"/>
              <a:gd name="T16" fmla="*/ 11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20" y="2"/>
                </a:lnTo>
                <a:lnTo>
                  <a:pt x="20" y="2"/>
                </a:lnTo>
                <a:lnTo>
                  <a:pt x="15" y="0"/>
                </a:lnTo>
                <a:lnTo>
                  <a:pt x="11" y="2"/>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7" name="Freeform 312">
            <a:extLst>
              <a:ext uri="{FF2B5EF4-FFF2-40B4-BE49-F238E27FC236}">
                <a16:creationId xmlns:a16="http://schemas.microsoft.com/office/drawing/2014/main" id="{44B40B49-B5AA-4CCD-844D-5192BE6AAE47}"/>
              </a:ext>
            </a:extLst>
          </p:cNvPr>
          <p:cNvSpPr>
            <a:spLocks/>
          </p:cNvSpPr>
          <p:nvPr/>
        </p:nvSpPr>
        <p:spPr bwMode="auto">
          <a:xfrm>
            <a:off x="4138969" y="3872546"/>
            <a:ext cx="37428"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7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7 h 30"/>
              <a:gd name="T36" fmla="*/ 11 w 32"/>
              <a:gd name="T37" fmla="*/ 30 h 30"/>
              <a:gd name="T38" fmla="*/ 17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7" y="0"/>
                </a:lnTo>
                <a:lnTo>
                  <a:pt x="11" y="0"/>
                </a:lnTo>
                <a:lnTo>
                  <a:pt x="8" y="3"/>
                </a:lnTo>
                <a:lnTo>
                  <a:pt x="3" y="6"/>
                </a:lnTo>
                <a:lnTo>
                  <a:pt x="3" y="6"/>
                </a:lnTo>
                <a:lnTo>
                  <a:pt x="2" y="10"/>
                </a:lnTo>
                <a:lnTo>
                  <a:pt x="0" y="15"/>
                </a:lnTo>
                <a:lnTo>
                  <a:pt x="2" y="19"/>
                </a:lnTo>
                <a:lnTo>
                  <a:pt x="3" y="24"/>
                </a:lnTo>
                <a:lnTo>
                  <a:pt x="3" y="24"/>
                </a:lnTo>
                <a:lnTo>
                  <a:pt x="8" y="27"/>
                </a:lnTo>
                <a:lnTo>
                  <a:pt x="11" y="30"/>
                </a:lnTo>
                <a:lnTo>
                  <a:pt x="17"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8" name="Freeform 313">
            <a:extLst>
              <a:ext uri="{FF2B5EF4-FFF2-40B4-BE49-F238E27FC236}">
                <a16:creationId xmlns:a16="http://schemas.microsoft.com/office/drawing/2014/main" id="{E1E3C351-CC28-4D07-9F98-AD0882D15E50}"/>
              </a:ext>
            </a:extLst>
          </p:cNvPr>
          <p:cNvSpPr>
            <a:spLocks/>
          </p:cNvSpPr>
          <p:nvPr/>
        </p:nvSpPr>
        <p:spPr bwMode="auto">
          <a:xfrm>
            <a:off x="4153005" y="3872546"/>
            <a:ext cx="37428" cy="49308"/>
          </a:xfrm>
          <a:custGeom>
            <a:avLst/>
            <a:gdLst>
              <a:gd name="T0" fmla="*/ 32 w 32"/>
              <a:gd name="T1" fmla="*/ 15 h 30"/>
              <a:gd name="T2" fmla="*/ 32 w 32"/>
              <a:gd name="T3" fmla="*/ 15 h 30"/>
              <a:gd name="T4" fmla="*/ 30 w 32"/>
              <a:gd name="T5" fmla="*/ 10 h 30"/>
              <a:gd name="T6" fmla="*/ 29 w 32"/>
              <a:gd name="T7" fmla="*/ 6 h 30"/>
              <a:gd name="T8" fmla="*/ 24 w 32"/>
              <a:gd name="T9" fmla="*/ 3 h 30"/>
              <a:gd name="T10" fmla="*/ 20 w 32"/>
              <a:gd name="T11" fmla="*/ 0 h 30"/>
              <a:gd name="T12" fmla="*/ 20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7 h 30"/>
              <a:gd name="T36" fmla="*/ 11 w 32"/>
              <a:gd name="T37" fmla="*/ 30 h 30"/>
              <a:gd name="T38" fmla="*/ 15 w 32"/>
              <a:gd name="T39" fmla="*/ 30 h 30"/>
              <a:gd name="T40" fmla="*/ 20 w 32"/>
              <a:gd name="T41" fmla="*/ 30 h 30"/>
              <a:gd name="T42" fmla="*/ 20 w 32"/>
              <a:gd name="T43" fmla="*/ 30 h 30"/>
              <a:gd name="T44" fmla="*/ 24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4" y="3"/>
                </a:lnTo>
                <a:lnTo>
                  <a:pt x="20" y="0"/>
                </a:lnTo>
                <a:lnTo>
                  <a:pt x="20" y="0"/>
                </a:lnTo>
                <a:lnTo>
                  <a:pt x="15" y="0"/>
                </a:lnTo>
                <a:lnTo>
                  <a:pt x="11" y="0"/>
                </a:lnTo>
                <a:lnTo>
                  <a:pt x="6" y="3"/>
                </a:lnTo>
                <a:lnTo>
                  <a:pt x="3" y="6"/>
                </a:lnTo>
                <a:lnTo>
                  <a:pt x="3" y="6"/>
                </a:lnTo>
                <a:lnTo>
                  <a:pt x="2" y="10"/>
                </a:lnTo>
                <a:lnTo>
                  <a:pt x="0" y="15"/>
                </a:lnTo>
                <a:lnTo>
                  <a:pt x="2" y="19"/>
                </a:lnTo>
                <a:lnTo>
                  <a:pt x="3" y="24"/>
                </a:lnTo>
                <a:lnTo>
                  <a:pt x="3" y="24"/>
                </a:lnTo>
                <a:lnTo>
                  <a:pt x="6" y="27"/>
                </a:lnTo>
                <a:lnTo>
                  <a:pt x="11" y="30"/>
                </a:lnTo>
                <a:lnTo>
                  <a:pt x="15" y="30"/>
                </a:lnTo>
                <a:lnTo>
                  <a:pt x="20" y="30"/>
                </a:lnTo>
                <a:lnTo>
                  <a:pt x="20" y="30"/>
                </a:lnTo>
                <a:lnTo>
                  <a:pt x="24"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79" name="Freeform 314">
            <a:extLst>
              <a:ext uri="{FF2B5EF4-FFF2-40B4-BE49-F238E27FC236}">
                <a16:creationId xmlns:a16="http://schemas.microsoft.com/office/drawing/2014/main" id="{33DD7486-85A4-4830-BDAD-E43370F3F45C}"/>
              </a:ext>
            </a:extLst>
          </p:cNvPr>
          <p:cNvSpPr>
            <a:spLocks/>
          </p:cNvSpPr>
          <p:nvPr/>
        </p:nvSpPr>
        <p:spPr bwMode="auto">
          <a:xfrm>
            <a:off x="4170549" y="3877477"/>
            <a:ext cx="37428" cy="52595"/>
          </a:xfrm>
          <a:custGeom>
            <a:avLst/>
            <a:gdLst>
              <a:gd name="T0" fmla="*/ 32 w 32"/>
              <a:gd name="T1" fmla="*/ 16 h 32"/>
              <a:gd name="T2" fmla="*/ 32 w 32"/>
              <a:gd name="T3" fmla="*/ 16 h 32"/>
              <a:gd name="T4" fmla="*/ 30 w 32"/>
              <a:gd name="T5" fmla="*/ 10 h 32"/>
              <a:gd name="T6" fmla="*/ 29 w 32"/>
              <a:gd name="T7" fmla="*/ 7 h 32"/>
              <a:gd name="T8" fmla="*/ 26 w 32"/>
              <a:gd name="T9" fmla="*/ 3 h 32"/>
              <a:gd name="T10" fmla="*/ 21 w 32"/>
              <a:gd name="T11" fmla="*/ 1 h 32"/>
              <a:gd name="T12" fmla="*/ 21 w 32"/>
              <a:gd name="T13" fmla="*/ 1 h 32"/>
              <a:gd name="T14" fmla="*/ 17 w 32"/>
              <a:gd name="T15" fmla="*/ 0 h 32"/>
              <a:gd name="T16" fmla="*/ 11 w 32"/>
              <a:gd name="T17" fmla="*/ 1 h 32"/>
              <a:gd name="T18" fmla="*/ 8 w 32"/>
              <a:gd name="T19" fmla="*/ 3 h 32"/>
              <a:gd name="T20" fmla="*/ 3 w 32"/>
              <a:gd name="T21" fmla="*/ 7 h 32"/>
              <a:gd name="T22" fmla="*/ 3 w 32"/>
              <a:gd name="T23" fmla="*/ 7 h 32"/>
              <a:gd name="T24" fmla="*/ 2 w 32"/>
              <a:gd name="T25" fmla="*/ 10 h 32"/>
              <a:gd name="T26" fmla="*/ 0 w 32"/>
              <a:gd name="T27" fmla="*/ 16 h 32"/>
              <a:gd name="T28" fmla="*/ 2 w 32"/>
              <a:gd name="T29" fmla="*/ 21 h 32"/>
              <a:gd name="T30" fmla="*/ 3 w 32"/>
              <a:gd name="T31" fmla="*/ 25 h 32"/>
              <a:gd name="T32" fmla="*/ 3 w 32"/>
              <a:gd name="T33" fmla="*/ 25 h 32"/>
              <a:gd name="T34" fmla="*/ 8 w 32"/>
              <a:gd name="T35" fmla="*/ 28 h 32"/>
              <a:gd name="T36" fmla="*/ 11 w 32"/>
              <a:gd name="T37" fmla="*/ 30 h 32"/>
              <a:gd name="T38" fmla="*/ 17 w 32"/>
              <a:gd name="T39" fmla="*/ 32 h 32"/>
              <a:gd name="T40" fmla="*/ 21 w 32"/>
              <a:gd name="T41" fmla="*/ 30 h 32"/>
              <a:gd name="T42" fmla="*/ 21 w 32"/>
              <a:gd name="T43" fmla="*/ 30 h 32"/>
              <a:gd name="T44" fmla="*/ 26 w 32"/>
              <a:gd name="T45" fmla="*/ 28 h 32"/>
              <a:gd name="T46" fmla="*/ 29 w 32"/>
              <a:gd name="T47" fmla="*/ 25 h 32"/>
              <a:gd name="T48" fmla="*/ 30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0" y="10"/>
                </a:lnTo>
                <a:lnTo>
                  <a:pt x="29" y="7"/>
                </a:lnTo>
                <a:lnTo>
                  <a:pt x="26" y="3"/>
                </a:lnTo>
                <a:lnTo>
                  <a:pt x="21" y="1"/>
                </a:lnTo>
                <a:lnTo>
                  <a:pt x="21" y="1"/>
                </a:lnTo>
                <a:lnTo>
                  <a:pt x="17" y="0"/>
                </a:lnTo>
                <a:lnTo>
                  <a:pt x="11" y="1"/>
                </a:lnTo>
                <a:lnTo>
                  <a:pt x="8" y="3"/>
                </a:lnTo>
                <a:lnTo>
                  <a:pt x="3" y="7"/>
                </a:lnTo>
                <a:lnTo>
                  <a:pt x="3" y="7"/>
                </a:lnTo>
                <a:lnTo>
                  <a:pt x="2" y="10"/>
                </a:lnTo>
                <a:lnTo>
                  <a:pt x="0" y="16"/>
                </a:lnTo>
                <a:lnTo>
                  <a:pt x="2" y="21"/>
                </a:lnTo>
                <a:lnTo>
                  <a:pt x="3" y="25"/>
                </a:lnTo>
                <a:lnTo>
                  <a:pt x="3" y="25"/>
                </a:lnTo>
                <a:lnTo>
                  <a:pt x="8" y="28"/>
                </a:lnTo>
                <a:lnTo>
                  <a:pt x="11" y="30"/>
                </a:lnTo>
                <a:lnTo>
                  <a:pt x="17" y="32"/>
                </a:lnTo>
                <a:lnTo>
                  <a:pt x="21" y="30"/>
                </a:lnTo>
                <a:lnTo>
                  <a:pt x="21" y="30"/>
                </a:lnTo>
                <a:lnTo>
                  <a:pt x="26"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0" name="Freeform 315">
            <a:extLst>
              <a:ext uri="{FF2B5EF4-FFF2-40B4-BE49-F238E27FC236}">
                <a16:creationId xmlns:a16="http://schemas.microsoft.com/office/drawing/2014/main" id="{716D426D-F4E2-4B20-B71A-E9A75CB485FE}"/>
              </a:ext>
            </a:extLst>
          </p:cNvPr>
          <p:cNvSpPr>
            <a:spLocks/>
          </p:cNvSpPr>
          <p:nvPr/>
        </p:nvSpPr>
        <p:spPr bwMode="auto">
          <a:xfrm>
            <a:off x="4184585" y="3877477"/>
            <a:ext cx="36259" cy="52595"/>
          </a:xfrm>
          <a:custGeom>
            <a:avLst/>
            <a:gdLst>
              <a:gd name="T0" fmla="*/ 31 w 31"/>
              <a:gd name="T1" fmla="*/ 16 h 32"/>
              <a:gd name="T2" fmla="*/ 31 w 31"/>
              <a:gd name="T3" fmla="*/ 16 h 32"/>
              <a:gd name="T4" fmla="*/ 31 w 31"/>
              <a:gd name="T5" fmla="*/ 10 h 32"/>
              <a:gd name="T6" fmla="*/ 29 w 31"/>
              <a:gd name="T7" fmla="*/ 7 h 32"/>
              <a:gd name="T8" fmla="*/ 24 w 31"/>
              <a:gd name="T9" fmla="*/ 3 h 32"/>
              <a:gd name="T10" fmla="*/ 20 w 31"/>
              <a:gd name="T11" fmla="*/ 1 h 32"/>
              <a:gd name="T12" fmla="*/ 20 w 31"/>
              <a:gd name="T13" fmla="*/ 1 h 32"/>
              <a:gd name="T14" fmla="*/ 15 w 31"/>
              <a:gd name="T15" fmla="*/ 0 h 32"/>
              <a:gd name="T16" fmla="*/ 11 w 31"/>
              <a:gd name="T17" fmla="*/ 1 h 32"/>
              <a:gd name="T18" fmla="*/ 6 w 31"/>
              <a:gd name="T19" fmla="*/ 3 h 32"/>
              <a:gd name="T20" fmla="*/ 3 w 31"/>
              <a:gd name="T21" fmla="*/ 7 h 32"/>
              <a:gd name="T22" fmla="*/ 3 w 31"/>
              <a:gd name="T23" fmla="*/ 7 h 32"/>
              <a:gd name="T24" fmla="*/ 0 w 31"/>
              <a:gd name="T25" fmla="*/ 10 h 32"/>
              <a:gd name="T26" fmla="*/ 0 w 31"/>
              <a:gd name="T27" fmla="*/ 16 h 32"/>
              <a:gd name="T28" fmla="*/ 0 w 31"/>
              <a:gd name="T29" fmla="*/ 21 h 32"/>
              <a:gd name="T30" fmla="*/ 3 w 31"/>
              <a:gd name="T31" fmla="*/ 25 h 32"/>
              <a:gd name="T32" fmla="*/ 3 w 31"/>
              <a:gd name="T33" fmla="*/ 25 h 32"/>
              <a:gd name="T34" fmla="*/ 6 w 31"/>
              <a:gd name="T35" fmla="*/ 28 h 32"/>
              <a:gd name="T36" fmla="*/ 11 w 31"/>
              <a:gd name="T37" fmla="*/ 30 h 32"/>
              <a:gd name="T38" fmla="*/ 15 w 31"/>
              <a:gd name="T39" fmla="*/ 32 h 32"/>
              <a:gd name="T40" fmla="*/ 20 w 31"/>
              <a:gd name="T41" fmla="*/ 30 h 32"/>
              <a:gd name="T42" fmla="*/ 20 w 31"/>
              <a:gd name="T43" fmla="*/ 30 h 32"/>
              <a:gd name="T44" fmla="*/ 24 w 31"/>
              <a:gd name="T45" fmla="*/ 28 h 32"/>
              <a:gd name="T46" fmla="*/ 29 w 31"/>
              <a:gd name="T47" fmla="*/ 25 h 32"/>
              <a:gd name="T48" fmla="*/ 31 w 31"/>
              <a:gd name="T49" fmla="*/ 21 h 32"/>
              <a:gd name="T50" fmla="*/ 31 w 31"/>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6"/>
                </a:moveTo>
                <a:lnTo>
                  <a:pt x="31" y="16"/>
                </a:lnTo>
                <a:lnTo>
                  <a:pt x="31" y="10"/>
                </a:lnTo>
                <a:lnTo>
                  <a:pt x="29" y="7"/>
                </a:lnTo>
                <a:lnTo>
                  <a:pt x="24" y="3"/>
                </a:lnTo>
                <a:lnTo>
                  <a:pt x="20" y="1"/>
                </a:lnTo>
                <a:lnTo>
                  <a:pt x="20" y="1"/>
                </a:lnTo>
                <a:lnTo>
                  <a:pt x="15" y="0"/>
                </a:lnTo>
                <a:lnTo>
                  <a:pt x="11" y="1"/>
                </a:lnTo>
                <a:lnTo>
                  <a:pt x="6" y="3"/>
                </a:lnTo>
                <a:lnTo>
                  <a:pt x="3" y="7"/>
                </a:lnTo>
                <a:lnTo>
                  <a:pt x="3" y="7"/>
                </a:lnTo>
                <a:lnTo>
                  <a:pt x="0" y="10"/>
                </a:lnTo>
                <a:lnTo>
                  <a:pt x="0" y="16"/>
                </a:lnTo>
                <a:lnTo>
                  <a:pt x="0" y="21"/>
                </a:lnTo>
                <a:lnTo>
                  <a:pt x="3" y="25"/>
                </a:lnTo>
                <a:lnTo>
                  <a:pt x="3" y="25"/>
                </a:lnTo>
                <a:lnTo>
                  <a:pt x="6" y="28"/>
                </a:lnTo>
                <a:lnTo>
                  <a:pt x="11" y="30"/>
                </a:lnTo>
                <a:lnTo>
                  <a:pt x="15" y="32"/>
                </a:lnTo>
                <a:lnTo>
                  <a:pt x="20" y="30"/>
                </a:lnTo>
                <a:lnTo>
                  <a:pt x="20" y="30"/>
                </a:lnTo>
                <a:lnTo>
                  <a:pt x="24" y="28"/>
                </a:lnTo>
                <a:lnTo>
                  <a:pt x="29" y="25"/>
                </a:lnTo>
                <a:lnTo>
                  <a:pt x="31"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1" name="Freeform 316">
            <a:extLst>
              <a:ext uri="{FF2B5EF4-FFF2-40B4-BE49-F238E27FC236}">
                <a16:creationId xmlns:a16="http://schemas.microsoft.com/office/drawing/2014/main" id="{372F32DD-AD3E-40F5-A939-766F7215AEFE}"/>
              </a:ext>
            </a:extLst>
          </p:cNvPr>
          <p:cNvSpPr>
            <a:spLocks/>
          </p:cNvSpPr>
          <p:nvPr/>
        </p:nvSpPr>
        <p:spPr bwMode="auto">
          <a:xfrm>
            <a:off x="4193942" y="3877477"/>
            <a:ext cx="37428" cy="52595"/>
          </a:xfrm>
          <a:custGeom>
            <a:avLst/>
            <a:gdLst>
              <a:gd name="T0" fmla="*/ 32 w 32"/>
              <a:gd name="T1" fmla="*/ 16 h 32"/>
              <a:gd name="T2" fmla="*/ 32 w 32"/>
              <a:gd name="T3" fmla="*/ 16 h 32"/>
              <a:gd name="T4" fmla="*/ 30 w 32"/>
              <a:gd name="T5" fmla="*/ 10 h 32"/>
              <a:gd name="T6" fmla="*/ 29 w 32"/>
              <a:gd name="T7" fmla="*/ 7 h 32"/>
              <a:gd name="T8" fmla="*/ 24 w 32"/>
              <a:gd name="T9" fmla="*/ 3 h 32"/>
              <a:gd name="T10" fmla="*/ 21 w 32"/>
              <a:gd name="T11" fmla="*/ 1 h 32"/>
              <a:gd name="T12" fmla="*/ 21 w 32"/>
              <a:gd name="T13" fmla="*/ 1 h 32"/>
              <a:gd name="T14" fmla="*/ 15 w 32"/>
              <a:gd name="T15" fmla="*/ 0 h 32"/>
              <a:gd name="T16" fmla="*/ 10 w 32"/>
              <a:gd name="T17" fmla="*/ 1 h 32"/>
              <a:gd name="T18" fmla="*/ 6 w 32"/>
              <a:gd name="T19" fmla="*/ 3 h 32"/>
              <a:gd name="T20" fmla="*/ 3 w 32"/>
              <a:gd name="T21" fmla="*/ 7 h 32"/>
              <a:gd name="T22" fmla="*/ 3 w 32"/>
              <a:gd name="T23" fmla="*/ 7 h 32"/>
              <a:gd name="T24" fmla="*/ 1 w 32"/>
              <a:gd name="T25" fmla="*/ 10 h 32"/>
              <a:gd name="T26" fmla="*/ 0 w 32"/>
              <a:gd name="T27" fmla="*/ 16 h 32"/>
              <a:gd name="T28" fmla="*/ 1 w 32"/>
              <a:gd name="T29" fmla="*/ 21 h 32"/>
              <a:gd name="T30" fmla="*/ 3 w 32"/>
              <a:gd name="T31" fmla="*/ 25 h 32"/>
              <a:gd name="T32" fmla="*/ 3 w 32"/>
              <a:gd name="T33" fmla="*/ 25 h 32"/>
              <a:gd name="T34" fmla="*/ 6 w 32"/>
              <a:gd name="T35" fmla="*/ 28 h 32"/>
              <a:gd name="T36" fmla="*/ 10 w 32"/>
              <a:gd name="T37" fmla="*/ 30 h 32"/>
              <a:gd name="T38" fmla="*/ 15 w 32"/>
              <a:gd name="T39" fmla="*/ 32 h 32"/>
              <a:gd name="T40" fmla="*/ 21 w 32"/>
              <a:gd name="T41" fmla="*/ 30 h 32"/>
              <a:gd name="T42" fmla="*/ 21 w 32"/>
              <a:gd name="T43" fmla="*/ 30 h 32"/>
              <a:gd name="T44" fmla="*/ 24 w 32"/>
              <a:gd name="T45" fmla="*/ 28 h 32"/>
              <a:gd name="T46" fmla="*/ 29 w 32"/>
              <a:gd name="T47" fmla="*/ 25 h 32"/>
              <a:gd name="T48" fmla="*/ 30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0" y="10"/>
                </a:lnTo>
                <a:lnTo>
                  <a:pt x="29" y="7"/>
                </a:lnTo>
                <a:lnTo>
                  <a:pt x="24" y="3"/>
                </a:lnTo>
                <a:lnTo>
                  <a:pt x="21" y="1"/>
                </a:lnTo>
                <a:lnTo>
                  <a:pt x="21" y="1"/>
                </a:lnTo>
                <a:lnTo>
                  <a:pt x="15" y="0"/>
                </a:lnTo>
                <a:lnTo>
                  <a:pt x="10" y="1"/>
                </a:lnTo>
                <a:lnTo>
                  <a:pt x="6" y="3"/>
                </a:lnTo>
                <a:lnTo>
                  <a:pt x="3" y="7"/>
                </a:lnTo>
                <a:lnTo>
                  <a:pt x="3" y="7"/>
                </a:lnTo>
                <a:lnTo>
                  <a:pt x="1" y="10"/>
                </a:lnTo>
                <a:lnTo>
                  <a:pt x="0" y="16"/>
                </a:lnTo>
                <a:lnTo>
                  <a:pt x="1" y="21"/>
                </a:lnTo>
                <a:lnTo>
                  <a:pt x="3" y="25"/>
                </a:lnTo>
                <a:lnTo>
                  <a:pt x="3" y="25"/>
                </a:lnTo>
                <a:lnTo>
                  <a:pt x="6" y="28"/>
                </a:lnTo>
                <a:lnTo>
                  <a:pt x="10" y="30"/>
                </a:lnTo>
                <a:lnTo>
                  <a:pt x="15" y="32"/>
                </a:lnTo>
                <a:lnTo>
                  <a:pt x="21" y="30"/>
                </a:lnTo>
                <a:lnTo>
                  <a:pt x="21" y="30"/>
                </a:lnTo>
                <a:lnTo>
                  <a:pt x="24" y="28"/>
                </a:lnTo>
                <a:lnTo>
                  <a:pt x="29" y="25"/>
                </a:lnTo>
                <a:lnTo>
                  <a:pt x="30"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2" name="Freeform 317">
            <a:extLst>
              <a:ext uri="{FF2B5EF4-FFF2-40B4-BE49-F238E27FC236}">
                <a16:creationId xmlns:a16="http://schemas.microsoft.com/office/drawing/2014/main" id="{7B24F567-04D8-4A75-9A41-0F5137B0731E}"/>
              </a:ext>
            </a:extLst>
          </p:cNvPr>
          <p:cNvSpPr>
            <a:spLocks/>
          </p:cNvSpPr>
          <p:nvPr/>
        </p:nvSpPr>
        <p:spPr bwMode="auto">
          <a:xfrm>
            <a:off x="4202129" y="3877477"/>
            <a:ext cx="37428" cy="52595"/>
          </a:xfrm>
          <a:custGeom>
            <a:avLst/>
            <a:gdLst>
              <a:gd name="T0" fmla="*/ 32 w 32"/>
              <a:gd name="T1" fmla="*/ 16 h 32"/>
              <a:gd name="T2" fmla="*/ 32 w 32"/>
              <a:gd name="T3" fmla="*/ 16 h 32"/>
              <a:gd name="T4" fmla="*/ 31 w 32"/>
              <a:gd name="T5" fmla="*/ 10 h 32"/>
              <a:gd name="T6" fmla="*/ 29 w 32"/>
              <a:gd name="T7" fmla="*/ 7 h 32"/>
              <a:gd name="T8" fmla="*/ 26 w 32"/>
              <a:gd name="T9" fmla="*/ 3 h 32"/>
              <a:gd name="T10" fmla="*/ 22 w 32"/>
              <a:gd name="T11" fmla="*/ 1 h 32"/>
              <a:gd name="T12" fmla="*/ 22 w 32"/>
              <a:gd name="T13" fmla="*/ 1 h 32"/>
              <a:gd name="T14" fmla="*/ 16 w 32"/>
              <a:gd name="T15" fmla="*/ 0 h 32"/>
              <a:gd name="T16" fmla="*/ 11 w 32"/>
              <a:gd name="T17" fmla="*/ 1 h 32"/>
              <a:gd name="T18" fmla="*/ 6 w 32"/>
              <a:gd name="T19" fmla="*/ 3 h 32"/>
              <a:gd name="T20" fmla="*/ 3 w 32"/>
              <a:gd name="T21" fmla="*/ 7 h 32"/>
              <a:gd name="T22" fmla="*/ 3 w 32"/>
              <a:gd name="T23" fmla="*/ 7 h 32"/>
              <a:gd name="T24" fmla="*/ 2 w 32"/>
              <a:gd name="T25" fmla="*/ 10 h 32"/>
              <a:gd name="T26" fmla="*/ 0 w 32"/>
              <a:gd name="T27" fmla="*/ 16 h 32"/>
              <a:gd name="T28" fmla="*/ 2 w 32"/>
              <a:gd name="T29" fmla="*/ 21 h 32"/>
              <a:gd name="T30" fmla="*/ 3 w 32"/>
              <a:gd name="T31" fmla="*/ 25 h 32"/>
              <a:gd name="T32" fmla="*/ 3 w 32"/>
              <a:gd name="T33" fmla="*/ 25 h 32"/>
              <a:gd name="T34" fmla="*/ 6 w 32"/>
              <a:gd name="T35" fmla="*/ 28 h 32"/>
              <a:gd name="T36" fmla="*/ 11 w 32"/>
              <a:gd name="T37" fmla="*/ 30 h 32"/>
              <a:gd name="T38" fmla="*/ 16 w 32"/>
              <a:gd name="T39" fmla="*/ 32 h 32"/>
              <a:gd name="T40" fmla="*/ 22 w 32"/>
              <a:gd name="T41" fmla="*/ 30 h 32"/>
              <a:gd name="T42" fmla="*/ 22 w 32"/>
              <a:gd name="T43" fmla="*/ 30 h 32"/>
              <a:gd name="T44" fmla="*/ 26 w 32"/>
              <a:gd name="T45" fmla="*/ 28 h 32"/>
              <a:gd name="T46" fmla="*/ 29 w 32"/>
              <a:gd name="T47" fmla="*/ 25 h 32"/>
              <a:gd name="T48" fmla="*/ 31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1" y="10"/>
                </a:lnTo>
                <a:lnTo>
                  <a:pt x="29" y="7"/>
                </a:lnTo>
                <a:lnTo>
                  <a:pt x="26" y="3"/>
                </a:lnTo>
                <a:lnTo>
                  <a:pt x="22" y="1"/>
                </a:lnTo>
                <a:lnTo>
                  <a:pt x="22" y="1"/>
                </a:lnTo>
                <a:lnTo>
                  <a:pt x="16" y="0"/>
                </a:lnTo>
                <a:lnTo>
                  <a:pt x="11" y="1"/>
                </a:lnTo>
                <a:lnTo>
                  <a:pt x="6" y="3"/>
                </a:lnTo>
                <a:lnTo>
                  <a:pt x="3" y="7"/>
                </a:lnTo>
                <a:lnTo>
                  <a:pt x="3" y="7"/>
                </a:lnTo>
                <a:lnTo>
                  <a:pt x="2" y="10"/>
                </a:lnTo>
                <a:lnTo>
                  <a:pt x="0" y="16"/>
                </a:lnTo>
                <a:lnTo>
                  <a:pt x="2" y="21"/>
                </a:lnTo>
                <a:lnTo>
                  <a:pt x="3" y="25"/>
                </a:lnTo>
                <a:lnTo>
                  <a:pt x="3" y="25"/>
                </a:lnTo>
                <a:lnTo>
                  <a:pt x="6" y="28"/>
                </a:lnTo>
                <a:lnTo>
                  <a:pt x="11" y="30"/>
                </a:lnTo>
                <a:lnTo>
                  <a:pt x="16" y="32"/>
                </a:lnTo>
                <a:lnTo>
                  <a:pt x="22" y="30"/>
                </a:lnTo>
                <a:lnTo>
                  <a:pt x="22" y="30"/>
                </a:lnTo>
                <a:lnTo>
                  <a:pt x="26" y="28"/>
                </a:lnTo>
                <a:lnTo>
                  <a:pt x="29" y="25"/>
                </a:lnTo>
                <a:lnTo>
                  <a:pt x="31"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3" name="Freeform 318">
            <a:extLst>
              <a:ext uri="{FF2B5EF4-FFF2-40B4-BE49-F238E27FC236}">
                <a16:creationId xmlns:a16="http://schemas.microsoft.com/office/drawing/2014/main" id="{909E452B-8469-424C-A423-46994CD92690}"/>
              </a:ext>
            </a:extLst>
          </p:cNvPr>
          <p:cNvSpPr>
            <a:spLocks/>
          </p:cNvSpPr>
          <p:nvPr/>
        </p:nvSpPr>
        <p:spPr bwMode="auto">
          <a:xfrm>
            <a:off x="4202129" y="3877477"/>
            <a:ext cx="37428" cy="52595"/>
          </a:xfrm>
          <a:custGeom>
            <a:avLst/>
            <a:gdLst>
              <a:gd name="T0" fmla="*/ 32 w 32"/>
              <a:gd name="T1" fmla="*/ 16 h 32"/>
              <a:gd name="T2" fmla="*/ 32 w 32"/>
              <a:gd name="T3" fmla="*/ 16 h 32"/>
              <a:gd name="T4" fmla="*/ 31 w 32"/>
              <a:gd name="T5" fmla="*/ 10 h 32"/>
              <a:gd name="T6" fmla="*/ 29 w 32"/>
              <a:gd name="T7" fmla="*/ 7 h 32"/>
              <a:gd name="T8" fmla="*/ 26 w 32"/>
              <a:gd name="T9" fmla="*/ 3 h 32"/>
              <a:gd name="T10" fmla="*/ 22 w 32"/>
              <a:gd name="T11" fmla="*/ 1 h 32"/>
              <a:gd name="T12" fmla="*/ 22 w 32"/>
              <a:gd name="T13" fmla="*/ 1 h 32"/>
              <a:gd name="T14" fmla="*/ 16 w 32"/>
              <a:gd name="T15" fmla="*/ 0 h 32"/>
              <a:gd name="T16" fmla="*/ 11 w 32"/>
              <a:gd name="T17" fmla="*/ 1 h 32"/>
              <a:gd name="T18" fmla="*/ 6 w 32"/>
              <a:gd name="T19" fmla="*/ 3 h 32"/>
              <a:gd name="T20" fmla="*/ 3 w 32"/>
              <a:gd name="T21" fmla="*/ 7 h 32"/>
              <a:gd name="T22" fmla="*/ 3 w 32"/>
              <a:gd name="T23" fmla="*/ 7 h 32"/>
              <a:gd name="T24" fmla="*/ 2 w 32"/>
              <a:gd name="T25" fmla="*/ 10 h 32"/>
              <a:gd name="T26" fmla="*/ 0 w 32"/>
              <a:gd name="T27" fmla="*/ 16 h 32"/>
              <a:gd name="T28" fmla="*/ 2 w 32"/>
              <a:gd name="T29" fmla="*/ 21 h 32"/>
              <a:gd name="T30" fmla="*/ 3 w 32"/>
              <a:gd name="T31" fmla="*/ 25 h 32"/>
              <a:gd name="T32" fmla="*/ 3 w 32"/>
              <a:gd name="T33" fmla="*/ 25 h 32"/>
              <a:gd name="T34" fmla="*/ 6 w 32"/>
              <a:gd name="T35" fmla="*/ 28 h 32"/>
              <a:gd name="T36" fmla="*/ 11 w 32"/>
              <a:gd name="T37" fmla="*/ 30 h 32"/>
              <a:gd name="T38" fmla="*/ 16 w 32"/>
              <a:gd name="T39" fmla="*/ 32 h 32"/>
              <a:gd name="T40" fmla="*/ 22 w 32"/>
              <a:gd name="T41" fmla="*/ 30 h 32"/>
              <a:gd name="T42" fmla="*/ 22 w 32"/>
              <a:gd name="T43" fmla="*/ 30 h 32"/>
              <a:gd name="T44" fmla="*/ 26 w 32"/>
              <a:gd name="T45" fmla="*/ 28 h 32"/>
              <a:gd name="T46" fmla="*/ 29 w 32"/>
              <a:gd name="T47" fmla="*/ 25 h 32"/>
              <a:gd name="T48" fmla="*/ 31 w 32"/>
              <a:gd name="T49" fmla="*/ 21 h 32"/>
              <a:gd name="T50" fmla="*/ 32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6"/>
                </a:moveTo>
                <a:lnTo>
                  <a:pt x="32" y="16"/>
                </a:lnTo>
                <a:lnTo>
                  <a:pt x="31" y="10"/>
                </a:lnTo>
                <a:lnTo>
                  <a:pt x="29" y="7"/>
                </a:lnTo>
                <a:lnTo>
                  <a:pt x="26" y="3"/>
                </a:lnTo>
                <a:lnTo>
                  <a:pt x="22" y="1"/>
                </a:lnTo>
                <a:lnTo>
                  <a:pt x="22" y="1"/>
                </a:lnTo>
                <a:lnTo>
                  <a:pt x="16" y="0"/>
                </a:lnTo>
                <a:lnTo>
                  <a:pt x="11" y="1"/>
                </a:lnTo>
                <a:lnTo>
                  <a:pt x="6" y="3"/>
                </a:lnTo>
                <a:lnTo>
                  <a:pt x="3" y="7"/>
                </a:lnTo>
                <a:lnTo>
                  <a:pt x="3" y="7"/>
                </a:lnTo>
                <a:lnTo>
                  <a:pt x="2" y="10"/>
                </a:lnTo>
                <a:lnTo>
                  <a:pt x="0" y="16"/>
                </a:lnTo>
                <a:lnTo>
                  <a:pt x="2" y="21"/>
                </a:lnTo>
                <a:lnTo>
                  <a:pt x="3" y="25"/>
                </a:lnTo>
                <a:lnTo>
                  <a:pt x="3" y="25"/>
                </a:lnTo>
                <a:lnTo>
                  <a:pt x="6" y="28"/>
                </a:lnTo>
                <a:lnTo>
                  <a:pt x="11" y="30"/>
                </a:lnTo>
                <a:lnTo>
                  <a:pt x="16" y="32"/>
                </a:lnTo>
                <a:lnTo>
                  <a:pt x="22" y="30"/>
                </a:lnTo>
                <a:lnTo>
                  <a:pt x="22" y="30"/>
                </a:lnTo>
                <a:lnTo>
                  <a:pt x="26" y="28"/>
                </a:lnTo>
                <a:lnTo>
                  <a:pt x="29" y="25"/>
                </a:lnTo>
                <a:lnTo>
                  <a:pt x="31" y="21"/>
                </a:lnTo>
                <a:lnTo>
                  <a:pt x="32"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4" name="Freeform 319">
            <a:extLst>
              <a:ext uri="{FF2B5EF4-FFF2-40B4-BE49-F238E27FC236}">
                <a16:creationId xmlns:a16="http://schemas.microsoft.com/office/drawing/2014/main" id="{3B460B85-BA95-4882-95EE-5E38BDA8037C}"/>
              </a:ext>
            </a:extLst>
          </p:cNvPr>
          <p:cNvSpPr>
            <a:spLocks/>
          </p:cNvSpPr>
          <p:nvPr/>
        </p:nvSpPr>
        <p:spPr bwMode="auto">
          <a:xfrm>
            <a:off x="4207977" y="3877477"/>
            <a:ext cx="35089" cy="52595"/>
          </a:xfrm>
          <a:custGeom>
            <a:avLst/>
            <a:gdLst>
              <a:gd name="T0" fmla="*/ 30 w 30"/>
              <a:gd name="T1" fmla="*/ 16 h 32"/>
              <a:gd name="T2" fmla="*/ 30 w 30"/>
              <a:gd name="T3" fmla="*/ 16 h 32"/>
              <a:gd name="T4" fmla="*/ 30 w 30"/>
              <a:gd name="T5" fmla="*/ 10 h 32"/>
              <a:gd name="T6" fmla="*/ 27 w 30"/>
              <a:gd name="T7" fmla="*/ 7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7 h 32"/>
              <a:gd name="T22" fmla="*/ 3 w 30"/>
              <a:gd name="T23" fmla="*/ 7 h 32"/>
              <a:gd name="T24" fmla="*/ 0 w 30"/>
              <a:gd name="T25" fmla="*/ 10 h 32"/>
              <a:gd name="T26" fmla="*/ 0 w 30"/>
              <a:gd name="T27" fmla="*/ 16 h 32"/>
              <a:gd name="T28" fmla="*/ 0 w 30"/>
              <a:gd name="T29" fmla="*/ 21 h 32"/>
              <a:gd name="T30" fmla="*/ 3 w 30"/>
              <a:gd name="T31" fmla="*/ 25 h 32"/>
              <a:gd name="T32" fmla="*/ 3 w 30"/>
              <a:gd name="T33" fmla="*/ 25 h 32"/>
              <a:gd name="T34" fmla="*/ 6 w 30"/>
              <a:gd name="T35" fmla="*/ 28 h 32"/>
              <a:gd name="T36" fmla="*/ 11 w 30"/>
              <a:gd name="T37" fmla="*/ 30 h 32"/>
              <a:gd name="T38" fmla="*/ 15 w 30"/>
              <a:gd name="T39" fmla="*/ 32 h 32"/>
              <a:gd name="T40" fmla="*/ 20 w 30"/>
              <a:gd name="T41" fmla="*/ 30 h 32"/>
              <a:gd name="T42" fmla="*/ 20 w 30"/>
              <a:gd name="T43" fmla="*/ 30 h 32"/>
              <a:gd name="T44" fmla="*/ 24 w 30"/>
              <a:gd name="T45" fmla="*/ 28 h 32"/>
              <a:gd name="T46" fmla="*/ 27 w 30"/>
              <a:gd name="T47" fmla="*/ 25 h 32"/>
              <a:gd name="T48" fmla="*/ 30 w 30"/>
              <a:gd name="T49" fmla="*/ 21 h 32"/>
              <a:gd name="T50" fmla="*/ 30 w 30"/>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6"/>
                </a:moveTo>
                <a:lnTo>
                  <a:pt x="30" y="16"/>
                </a:lnTo>
                <a:lnTo>
                  <a:pt x="30" y="10"/>
                </a:lnTo>
                <a:lnTo>
                  <a:pt x="27" y="7"/>
                </a:lnTo>
                <a:lnTo>
                  <a:pt x="24" y="3"/>
                </a:lnTo>
                <a:lnTo>
                  <a:pt x="20" y="1"/>
                </a:lnTo>
                <a:lnTo>
                  <a:pt x="20" y="1"/>
                </a:lnTo>
                <a:lnTo>
                  <a:pt x="15" y="0"/>
                </a:lnTo>
                <a:lnTo>
                  <a:pt x="11" y="1"/>
                </a:lnTo>
                <a:lnTo>
                  <a:pt x="6" y="3"/>
                </a:lnTo>
                <a:lnTo>
                  <a:pt x="3" y="7"/>
                </a:lnTo>
                <a:lnTo>
                  <a:pt x="3" y="7"/>
                </a:lnTo>
                <a:lnTo>
                  <a:pt x="0" y="10"/>
                </a:lnTo>
                <a:lnTo>
                  <a:pt x="0" y="16"/>
                </a:lnTo>
                <a:lnTo>
                  <a:pt x="0" y="21"/>
                </a:lnTo>
                <a:lnTo>
                  <a:pt x="3" y="25"/>
                </a:lnTo>
                <a:lnTo>
                  <a:pt x="3" y="25"/>
                </a:lnTo>
                <a:lnTo>
                  <a:pt x="6" y="28"/>
                </a:lnTo>
                <a:lnTo>
                  <a:pt x="11" y="30"/>
                </a:lnTo>
                <a:lnTo>
                  <a:pt x="15" y="32"/>
                </a:lnTo>
                <a:lnTo>
                  <a:pt x="20" y="30"/>
                </a:lnTo>
                <a:lnTo>
                  <a:pt x="20"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5" name="Freeform 320">
            <a:extLst>
              <a:ext uri="{FF2B5EF4-FFF2-40B4-BE49-F238E27FC236}">
                <a16:creationId xmlns:a16="http://schemas.microsoft.com/office/drawing/2014/main" id="{A79797ED-4FCC-46F6-9634-51496748B0EA}"/>
              </a:ext>
            </a:extLst>
          </p:cNvPr>
          <p:cNvSpPr>
            <a:spLocks/>
          </p:cNvSpPr>
          <p:nvPr/>
        </p:nvSpPr>
        <p:spPr bwMode="auto">
          <a:xfrm>
            <a:off x="4271138" y="3903775"/>
            <a:ext cx="36259" cy="50952"/>
          </a:xfrm>
          <a:custGeom>
            <a:avLst/>
            <a:gdLst>
              <a:gd name="T0" fmla="*/ 31 w 31"/>
              <a:gd name="T1" fmla="*/ 16 h 31"/>
              <a:gd name="T2" fmla="*/ 31 w 31"/>
              <a:gd name="T3" fmla="*/ 16 h 31"/>
              <a:gd name="T4" fmla="*/ 31 w 31"/>
              <a:gd name="T5" fmla="*/ 11 h 31"/>
              <a:gd name="T6" fmla="*/ 28 w 31"/>
              <a:gd name="T7" fmla="*/ 6 h 31"/>
              <a:gd name="T8" fmla="*/ 25 w 31"/>
              <a:gd name="T9" fmla="*/ 3 h 31"/>
              <a:gd name="T10" fmla="*/ 20 w 31"/>
              <a:gd name="T11" fmla="*/ 0 h 31"/>
              <a:gd name="T12" fmla="*/ 20 w 31"/>
              <a:gd name="T13" fmla="*/ 0 h 31"/>
              <a:gd name="T14" fmla="*/ 15 w 31"/>
              <a:gd name="T15" fmla="*/ 0 h 31"/>
              <a:gd name="T16" fmla="*/ 11 w 31"/>
              <a:gd name="T17" fmla="*/ 0 h 31"/>
              <a:gd name="T18" fmla="*/ 6 w 31"/>
              <a:gd name="T19" fmla="*/ 2 h 31"/>
              <a:gd name="T20" fmla="*/ 3 w 31"/>
              <a:gd name="T21" fmla="*/ 6 h 31"/>
              <a:gd name="T22" fmla="*/ 3 w 31"/>
              <a:gd name="T23" fmla="*/ 6 h 31"/>
              <a:gd name="T24" fmla="*/ 0 w 31"/>
              <a:gd name="T25" fmla="*/ 11 h 31"/>
              <a:gd name="T26" fmla="*/ 0 w 31"/>
              <a:gd name="T27" fmla="*/ 16 h 31"/>
              <a:gd name="T28" fmla="*/ 0 w 31"/>
              <a:gd name="T29" fmla="*/ 20 h 31"/>
              <a:gd name="T30" fmla="*/ 3 w 31"/>
              <a:gd name="T31" fmla="*/ 25 h 31"/>
              <a:gd name="T32" fmla="*/ 3 w 31"/>
              <a:gd name="T33" fmla="*/ 25 h 31"/>
              <a:gd name="T34" fmla="*/ 6 w 31"/>
              <a:gd name="T35" fmla="*/ 28 h 31"/>
              <a:gd name="T36" fmla="*/ 11 w 31"/>
              <a:gd name="T37" fmla="*/ 31 h 31"/>
              <a:gd name="T38" fmla="*/ 15 w 31"/>
              <a:gd name="T39" fmla="*/ 31 h 31"/>
              <a:gd name="T40" fmla="*/ 20 w 31"/>
              <a:gd name="T41" fmla="*/ 31 h 31"/>
              <a:gd name="T42" fmla="*/ 20 w 31"/>
              <a:gd name="T43" fmla="*/ 31 h 31"/>
              <a:gd name="T44" fmla="*/ 25 w 31"/>
              <a:gd name="T45" fmla="*/ 28 h 31"/>
              <a:gd name="T46" fmla="*/ 28 w 31"/>
              <a:gd name="T47" fmla="*/ 25 h 31"/>
              <a:gd name="T48" fmla="*/ 31 w 31"/>
              <a:gd name="T49" fmla="*/ 20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1" y="11"/>
                </a:lnTo>
                <a:lnTo>
                  <a:pt x="28" y="6"/>
                </a:lnTo>
                <a:lnTo>
                  <a:pt x="25" y="3"/>
                </a:lnTo>
                <a:lnTo>
                  <a:pt x="20" y="0"/>
                </a:lnTo>
                <a:lnTo>
                  <a:pt x="20" y="0"/>
                </a:lnTo>
                <a:lnTo>
                  <a:pt x="15" y="0"/>
                </a:lnTo>
                <a:lnTo>
                  <a:pt x="11" y="0"/>
                </a:lnTo>
                <a:lnTo>
                  <a:pt x="6" y="2"/>
                </a:lnTo>
                <a:lnTo>
                  <a:pt x="3" y="6"/>
                </a:lnTo>
                <a:lnTo>
                  <a:pt x="3" y="6"/>
                </a:lnTo>
                <a:lnTo>
                  <a:pt x="0" y="11"/>
                </a:lnTo>
                <a:lnTo>
                  <a:pt x="0" y="16"/>
                </a:lnTo>
                <a:lnTo>
                  <a:pt x="0" y="20"/>
                </a:lnTo>
                <a:lnTo>
                  <a:pt x="3" y="25"/>
                </a:lnTo>
                <a:lnTo>
                  <a:pt x="3" y="25"/>
                </a:lnTo>
                <a:lnTo>
                  <a:pt x="6" y="28"/>
                </a:lnTo>
                <a:lnTo>
                  <a:pt x="11" y="31"/>
                </a:lnTo>
                <a:lnTo>
                  <a:pt x="15" y="31"/>
                </a:lnTo>
                <a:lnTo>
                  <a:pt x="20" y="31"/>
                </a:lnTo>
                <a:lnTo>
                  <a:pt x="20" y="31"/>
                </a:lnTo>
                <a:lnTo>
                  <a:pt x="25" y="28"/>
                </a:lnTo>
                <a:lnTo>
                  <a:pt x="28" y="25"/>
                </a:lnTo>
                <a:lnTo>
                  <a:pt x="31" y="20"/>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6" name="Freeform 321">
            <a:extLst>
              <a:ext uri="{FF2B5EF4-FFF2-40B4-BE49-F238E27FC236}">
                <a16:creationId xmlns:a16="http://schemas.microsoft.com/office/drawing/2014/main" id="{615F117B-D29B-4C64-8580-210D9C26A3DB}"/>
              </a:ext>
            </a:extLst>
          </p:cNvPr>
          <p:cNvSpPr>
            <a:spLocks/>
          </p:cNvSpPr>
          <p:nvPr/>
        </p:nvSpPr>
        <p:spPr bwMode="auto">
          <a:xfrm>
            <a:off x="4315584" y="3921854"/>
            <a:ext cx="37428" cy="52595"/>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1 h 32"/>
              <a:gd name="T12" fmla="*/ 21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1"/>
                </a:lnTo>
                <a:lnTo>
                  <a:pt x="21" y="1"/>
                </a:lnTo>
                <a:lnTo>
                  <a:pt x="15" y="0"/>
                </a:lnTo>
                <a:lnTo>
                  <a:pt x="11" y="1"/>
                </a:lnTo>
                <a:lnTo>
                  <a:pt x="6" y="3"/>
                </a:lnTo>
                <a:lnTo>
                  <a:pt x="3" y="6"/>
                </a:lnTo>
                <a:lnTo>
                  <a:pt x="3" y="6"/>
                </a:lnTo>
                <a:lnTo>
                  <a:pt x="2" y="11"/>
                </a:lnTo>
                <a:lnTo>
                  <a:pt x="0" y="15"/>
                </a:lnTo>
                <a:lnTo>
                  <a:pt x="2" y="21"/>
                </a:lnTo>
                <a:lnTo>
                  <a:pt x="3" y="24"/>
                </a:lnTo>
                <a:lnTo>
                  <a:pt x="3" y="24"/>
                </a:lnTo>
                <a:lnTo>
                  <a:pt x="6" y="29"/>
                </a:lnTo>
                <a:lnTo>
                  <a:pt x="11" y="30"/>
                </a:lnTo>
                <a:lnTo>
                  <a:pt x="15"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7" name="Freeform 322">
            <a:extLst>
              <a:ext uri="{FF2B5EF4-FFF2-40B4-BE49-F238E27FC236}">
                <a16:creationId xmlns:a16="http://schemas.microsoft.com/office/drawing/2014/main" id="{78227032-971C-4CC4-8ED1-BAE92A555008}"/>
              </a:ext>
            </a:extLst>
          </p:cNvPr>
          <p:cNvSpPr>
            <a:spLocks/>
          </p:cNvSpPr>
          <p:nvPr/>
        </p:nvSpPr>
        <p:spPr bwMode="auto">
          <a:xfrm>
            <a:off x="4315584" y="3921854"/>
            <a:ext cx="37428" cy="52595"/>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1 h 32"/>
              <a:gd name="T12" fmla="*/ 21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1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1"/>
                </a:lnTo>
                <a:lnTo>
                  <a:pt x="21" y="1"/>
                </a:lnTo>
                <a:lnTo>
                  <a:pt x="15" y="0"/>
                </a:lnTo>
                <a:lnTo>
                  <a:pt x="11" y="1"/>
                </a:lnTo>
                <a:lnTo>
                  <a:pt x="6" y="3"/>
                </a:lnTo>
                <a:lnTo>
                  <a:pt x="3" y="6"/>
                </a:lnTo>
                <a:lnTo>
                  <a:pt x="3" y="6"/>
                </a:lnTo>
                <a:lnTo>
                  <a:pt x="2" y="11"/>
                </a:lnTo>
                <a:lnTo>
                  <a:pt x="0" y="15"/>
                </a:lnTo>
                <a:lnTo>
                  <a:pt x="2" y="21"/>
                </a:lnTo>
                <a:lnTo>
                  <a:pt x="3" y="24"/>
                </a:lnTo>
                <a:lnTo>
                  <a:pt x="3" y="24"/>
                </a:lnTo>
                <a:lnTo>
                  <a:pt x="6" y="29"/>
                </a:lnTo>
                <a:lnTo>
                  <a:pt x="11" y="30"/>
                </a:lnTo>
                <a:lnTo>
                  <a:pt x="15"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8" name="Freeform 323">
            <a:extLst>
              <a:ext uri="{FF2B5EF4-FFF2-40B4-BE49-F238E27FC236}">
                <a16:creationId xmlns:a16="http://schemas.microsoft.com/office/drawing/2014/main" id="{FAF0BDF1-87AD-4C21-884C-DC3F4B9BE264}"/>
              </a:ext>
            </a:extLst>
          </p:cNvPr>
          <p:cNvSpPr>
            <a:spLocks/>
          </p:cNvSpPr>
          <p:nvPr/>
        </p:nvSpPr>
        <p:spPr bwMode="auto">
          <a:xfrm>
            <a:off x="4361200" y="3921854"/>
            <a:ext cx="36259" cy="52595"/>
          </a:xfrm>
          <a:custGeom>
            <a:avLst/>
            <a:gdLst>
              <a:gd name="T0" fmla="*/ 31 w 31"/>
              <a:gd name="T1" fmla="*/ 15 h 32"/>
              <a:gd name="T2" fmla="*/ 31 w 31"/>
              <a:gd name="T3" fmla="*/ 15 h 32"/>
              <a:gd name="T4" fmla="*/ 31 w 31"/>
              <a:gd name="T5" fmla="*/ 11 h 32"/>
              <a:gd name="T6" fmla="*/ 28 w 31"/>
              <a:gd name="T7" fmla="*/ 6 h 32"/>
              <a:gd name="T8" fmla="*/ 25 w 31"/>
              <a:gd name="T9" fmla="*/ 3 h 32"/>
              <a:gd name="T10" fmla="*/ 20 w 31"/>
              <a:gd name="T11" fmla="*/ 1 h 32"/>
              <a:gd name="T12" fmla="*/ 20 w 31"/>
              <a:gd name="T13" fmla="*/ 1 h 32"/>
              <a:gd name="T14" fmla="*/ 15 w 31"/>
              <a:gd name="T15" fmla="*/ 0 h 32"/>
              <a:gd name="T16" fmla="*/ 11 w 31"/>
              <a:gd name="T17" fmla="*/ 1 h 32"/>
              <a:gd name="T18" fmla="*/ 6 w 31"/>
              <a:gd name="T19" fmla="*/ 3 h 32"/>
              <a:gd name="T20" fmla="*/ 3 w 31"/>
              <a:gd name="T21" fmla="*/ 6 h 32"/>
              <a:gd name="T22" fmla="*/ 3 w 31"/>
              <a:gd name="T23" fmla="*/ 6 h 32"/>
              <a:gd name="T24" fmla="*/ 0 w 31"/>
              <a:gd name="T25" fmla="*/ 11 h 32"/>
              <a:gd name="T26" fmla="*/ 0 w 31"/>
              <a:gd name="T27" fmla="*/ 15 h 32"/>
              <a:gd name="T28" fmla="*/ 0 w 31"/>
              <a:gd name="T29" fmla="*/ 21 h 32"/>
              <a:gd name="T30" fmla="*/ 3 w 31"/>
              <a:gd name="T31" fmla="*/ 24 h 32"/>
              <a:gd name="T32" fmla="*/ 3 w 31"/>
              <a:gd name="T33" fmla="*/ 24 h 32"/>
              <a:gd name="T34" fmla="*/ 6 w 31"/>
              <a:gd name="T35" fmla="*/ 29 h 32"/>
              <a:gd name="T36" fmla="*/ 11 w 31"/>
              <a:gd name="T37" fmla="*/ 30 h 32"/>
              <a:gd name="T38" fmla="*/ 15 w 31"/>
              <a:gd name="T39" fmla="*/ 32 h 32"/>
              <a:gd name="T40" fmla="*/ 20 w 31"/>
              <a:gd name="T41" fmla="*/ 30 h 32"/>
              <a:gd name="T42" fmla="*/ 20 w 31"/>
              <a:gd name="T43" fmla="*/ 30 h 32"/>
              <a:gd name="T44" fmla="*/ 25 w 31"/>
              <a:gd name="T45" fmla="*/ 29 h 32"/>
              <a:gd name="T46" fmla="*/ 28 w 31"/>
              <a:gd name="T47" fmla="*/ 24 h 32"/>
              <a:gd name="T48" fmla="*/ 31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1" y="11"/>
                </a:lnTo>
                <a:lnTo>
                  <a:pt x="28" y="6"/>
                </a:lnTo>
                <a:lnTo>
                  <a:pt x="25" y="3"/>
                </a:lnTo>
                <a:lnTo>
                  <a:pt x="20" y="1"/>
                </a:lnTo>
                <a:lnTo>
                  <a:pt x="20" y="1"/>
                </a:lnTo>
                <a:lnTo>
                  <a:pt x="15" y="0"/>
                </a:lnTo>
                <a:lnTo>
                  <a:pt x="11" y="1"/>
                </a:lnTo>
                <a:lnTo>
                  <a:pt x="6" y="3"/>
                </a:lnTo>
                <a:lnTo>
                  <a:pt x="3" y="6"/>
                </a:lnTo>
                <a:lnTo>
                  <a:pt x="3" y="6"/>
                </a:lnTo>
                <a:lnTo>
                  <a:pt x="0" y="11"/>
                </a:lnTo>
                <a:lnTo>
                  <a:pt x="0" y="15"/>
                </a:lnTo>
                <a:lnTo>
                  <a:pt x="0" y="21"/>
                </a:lnTo>
                <a:lnTo>
                  <a:pt x="3" y="24"/>
                </a:lnTo>
                <a:lnTo>
                  <a:pt x="3" y="24"/>
                </a:lnTo>
                <a:lnTo>
                  <a:pt x="6" y="29"/>
                </a:lnTo>
                <a:lnTo>
                  <a:pt x="11" y="30"/>
                </a:lnTo>
                <a:lnTo>
                  <a:pt x="15" y="32"/>
                </a:lnTo>
                <a:lnTo>
                  <a:pt x="20" y="30"/>
                </a:lnTo>
                <a:lnTo>
                  <a:pt x="20" y="30"/>
                </a:lnTo>
                <a:lnTo>
                  <a:pt x="25" y="29"/>
                </a:lnTo>
                <a:lnTo>
                  <a:pt x="28" y="24"/>
                </a:lnTo>
                <a:lnTo>
                  <a:pt x="31"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89" name="Freeform 324">
            <a:extLst>
              <a:ext uri="{FF2B5EF4-FFF2-40B4-BE49-F238E27FC236}">
                <a16:creationId xmlns:a16="http://schemas.microsoft.com/office/drawing/2014/main" id="{10FA686C-6DED-49A9-B27E-BB6BCD38EA30}"/>
              </a:ext>
            </a:extLst>
          </p:cNvPr>
          <p:cNvSpPr>
            <a:spLocks/>
          </p:cNvSpPr>
          <p:nvPr/>
        </p:nvSpPr>
        <p:spPr bwMode="auto">
          <a:xfrm>
            <a:off x="4411494" y="3921854"/>
            <a:ext cx="36259" cy="52595"/>
          </a:xfrm>
          <a:custGeom>
            <a:avLst/>
            <a:gdLst>
              <a:gd name="T0" fmla="*/ 31 w 31"/>
              <a:gd name="T1" fmla="*/ 15 h 32"/>
              <a:gd name="T2" fmla="*/ 31 w 31"/>
              <a:gd name="T3" fmla="*/ 15 h 32"/>
              <a:gd name="T4" fmla="*/ 30 w 31"/>
              <a:gd name="T5" fmla="*/ 11 h 32"/>
              <a:gd name="T6" fmla="*/ 28 w 31"/>
              <a:gd name="T7" fmla="*/ 6 h 32"/>
              <a:gd name="T8" fmla="*/ 24 w 31"/>
              <a:gd name="T9" fmla="*/ 3 h 32"/>
              <a:gd name="T10" fmla="*/ 19 w 31"/>
              <a:gd name="T11" fmla="*/ 1 h 32"/>
              <a:gd name="T12" fmla="*/ 19 w 31"/>
              <a:gd name="T13" fmla="*/ 1 h 32"/>
              <a:gd name="T14" fmla="*/ 15 w 31"/>
              <a:gd name="T15" fmla="*/ 0 h 32"/>
              <a:gd name="T16" fmla="*/ 10 w 31"/>
              <a:gd name="T17" fmla="*/ 1 h 32"/>
              <a:gd name="T18" fmla="*/ 6 w 31"/>
              <a:gd name="T19" fmla="*/ 3 h 32"/>
              <a:gd name="T20" fmla="*/ 3 w 31"/>
              <a:gd name="T21" fmla="*/ 6 h 32"/>
              <a:gd name="T22" fmla="*/ 3 w 31"/>
              <a:gd name="T23" fmla="*/ 6 h 32"/>
              <a:gd name="T24" fmla="*/ 1 w 31"/>
              <a:gd name="T25" fmla="*/ 11 h 32"/>
              <a:gd name="T26" fmla="*/ 0 w 31"/>
              <a:gd name="T27" fmla="*/ 15 h 32"/>
              <a:gd name="T28" fmla="*/ 1 w 31"/>
              <a:gd name="T29" fmla="*/ 21 h 32"/>
              <a:gd name="T30" fmla="*/ 3 w 31"/>
              <a:gd name="T31" fmla="*/ 24 h 32"/>
              <a:gd name="T32" fmla="*/ 3 w 31"/>
              <a:gd name="T33" fmla="*/ 24 h 32"/>
              <a:gd name="T34" fmla="*/ 6 w 31"/>
              <a:gd name="T35" fmla="*/ 29 h 32"/>
              <a:gd name="T36" fmla="*/ 10 w 31"/>
              <a:gd name="T37" fmla="*/ 30 h 32"/>
              <a:gd name="T38" fmla="*/ 15 w 31"/>
              <a:gd name="T39" fmla="*/ 32 h 32"/>
              <a:gd name="T40" fmla="*/ 19 w 31"/>
              <a:gd name="T41" fmla="*/ 30 h 32"/>
              <a:gd name="T42" fmla="*/ 19 w 31"/>
              <a:gd name="T43" fmla="*/ 30 h 32"/>
              <a:gd name="T44" fmla="*/ 24 w 31"/>
              <a:gd name="T45" fmla="*/ 29 h 32"/>
              <a:gd name="T46" fmla="*/ 28 w 31"/>
              <a:gd name="T47" fmla="*/ 24 h 32"/>
              <a:gd name="T48" fmla="*/ 30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0" y="11"/>
                </a:lnTo>
                <a:lnTo>
                  <a:pt x="28" y="6"/>
                </a:lnTo>
                <a:lnTo>
                  <a:pt x="24" y="3"/>
                </a:lnTo>
                <a:lnTo>
                  <a:pt x="19" y="1"/>
                </a:lnTo>
                <a:lnTo>
                  <a:pt x="19" y="1"/>
                </a:lnTo>
                <a:lnTo>
                  <a:pt x="15" y="0"/>
                </a:lnTo>
                <a:lnTo>
                  <a:pt x="10" y="1"/>
                </a:lnTo>
                <a:lnTo>
                  <a:pt x="6" y="3"/>
                </a:lnTo>
                <a:lnTo>
                  <a:pt x="3" y="6"/>
                </a:lnTo>
                <a:lnTo>
                  <a:pt x="3" y="6"/>
                </a:lnTo>
                <a:lnTo>
                  <a:pt x="1" y="11"/>
                </a:lnTo>
                <a:lnTo>
                  <a:pt x="0" y="15"/>
                </a:lnTo>
                <a:lnTo>
                  <a:pt x="1" y="21"/>
                </a:lnTo>
                <a:lnTo>
                  <a:pt x="3" y="24"/>
                </a:lnTo>
                <a:lnTo>
                  <a:pt x="3" y="24"/>
                </a:lnTo>
                <a:lnTo>
                  <a:pt x="6" y="29"/>
                </a:lnTo>
                <a:lnTo>
                  <a:pt x="10" y="30"/>
                </a:lnTo>
                <a:lnTo>
                  <a:pt x="15" y="32"/>
                </a:lnTo>
                <a:lnTo>
                  <a:pt x="19" y="30"/>
                </a:lnTo>
                <a:lnTo>
                  <a:pt x="19" y="30"/>
                </a:lnTo>
                <a:lnTo>
                  <a:pt x="24" y="29"/>
                </a:lnTo>
                <a:lnTo>
                  <a:pt x="28" y="24"/>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0" name="Freeform 325">
            <a:extLst>
              <a:ext uri="{FF2B5EF4-FFF2-40B4-BE49-F238E27FC236}">
                <a16:creationId xmlns:a16="http://schemas.microsoft.com/office/drawing/2014/main" id="{248A38F7-7486-4BF0-B384-444075AACFEE}"/>
              </a:ext>
            </a:extLst>
          </p:cNvPr>
          <p:cNvSpPr>
            <a:spLocks/>
          </p:cNvSpPr>
          <p:nvPr/>
        </p:nvSpPr>
        <p:spPr bwMode="auto">
          <a:xfrm>
            <a:off x="4425530" y="3935003"/>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19 w 30"/>
              <a:gd name="T11" fmla="*/ 1 h 31"/>
              <a:gd name="T12" fmla="*/ 19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0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19 w 30"/>
              <a:gd name="T41" fmla="*/ 30 h 31"/>
              <a:gd name="T42" fmla="*/ 19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19" y="1"/>
                </a:lnTo>
                <a:lnTo>
                  <a:pt x="19" y="1"/>
                </a:lnTo>
                <a:lnTo>
                  <a:pt x="15" y="0"/>
                </a:lnTo>
                <a:lnTo>
                  <a:pt x="10" y="1"/>
                </a:lnTo>
                <a:lnTo>
                  <a:pt x="6" y="3"/>
                </a:lnTo>
                <a:lnTo>
                  <a:pt x="3" y="7"/>
                </a:lnTo>
                <a:lnTo>
                  <a:pt x="3" y="7"/>
                </a:lnTo>
                <a:lnTo>
                  <a:pt x="0" y="10"/>
                </a:lnTo>
                <a:lnTo>
                  <a:pt x="0" y="16"/>
                </a:lnTo>
                <a:lnTo>
                  <a:pt x="0" y="21"/>
                </a:lnTo>
                <a:lnTo>
                  <a:pt x="3" y="25"/>
                </a:lnTo>
                <a:lnTo>
                  <a:pt x="3" y="25"/>
                </a:lnTo>
                <a:lnTo>
                  <a:pt x="6" y="28"/>
                </a:lnTo>
                <a:lnTo>
                  <a:pt x="10" y="30"/>
                </a:lnTo>
                <a:lnTo>
                  <a:pt x="15" y="31"/>
                </a:lnTo>
                <a:lnTo>
                  <a:pt x="19" y="30"/>
                </a:lnTo>
                <a:lnTo>
                  <a:pt x="19"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1" name="Freeform 326">
            <a:extLst>
              <a:ext uri="{FF2B5EF4-FFF2-40B4-BE49-F238E27FC236}">
                <a16:creationId xmlns:a16="http://schemas.microsoft.com/office/drawing/2014/main" id="{E98F8C6D-827C-4428-99A6-B3326068D8B4}"/>
              </a:ext>
            </a:extLst>
          </p:cNvPr>
          <p:cNvSpPr>
            <a:spLocks/>
          </p:cNvSpPr>
          <p:nvPr/>
        </p:nvSpPr>
        <p:spPr bwMode="auto">
          <a:xfrm>
            <a:off x="4433717" y="3935003"/>
            <a:ext cx="36259" cy="50952"/>
          </a:xfrm>
          <a:custGeom>
            <a:avLst/>
            <a:gdLst>
              <a:gd name="T0" fmla="*/ 31 w 31"/>
              <a:gd name="T1" fmla="*/ 16 h 31"/>
              <a:gd name="T2" fmla="*/ 31 w 31"/>
              <a:gd name="T3" fmla="*/ 16 h 31"/>
              <a:gd name="T4" fmla="*/ 31 w 31"/>
              <a:gd name="T5" fmla="*/ 10 h 31"/>
              <a:gd name="T6" fmla="*/ 28 w 31"/>
              <a:gd name="T7" fmla="*/ 7 h 31"/>
              <a:gd name="T8" fmla="*/ 25 w 31"/>
              <a:gd name="T9" fmla="*/ 3 h 31"/>
              <a:gd name="T10" fmla="*/ 20 w 31"/>
              <a:gd name="T11" fmla="*/ 1 h 31"/>
              <a:gd name="T12" fmla="*/ 20 w 31"/>
              <a:gd name="T13" fmla="*/ 1 h 31"/>
              <a:gd name="T14" fmla="*/ 15 w 31"/>
              <a:gd name="T15" fmla="*/ 0 h 31"/>
              <a:gd name="T16" fmla="*/ 11 w 31"/>
              <a:gd name="T17" fmla="*/ 1 h 31"/>
              <a:gd name="T18" fmla="*/ 6 w 31"/>
              <a:gd name="T19" fmla="*/ 3 h 31"/>
              <a:gd name="T20" fmla="*/ 3 w 31"/>
              <a:gd name="T21" fmla="*/ 7 h 31"/>
              <a:gd name="T22" fmla="*/ 3 w 31"/>
              <a:gd name="T23" fmla="*/ 7 h 31"/>
              <a:gd name="T24" fmla="*/ 0 w 31"/>
              <a:gd name="T25" fmla="*/ 10 h 31"/>
              <a:gd name="T26" fmla="*/ 0 w 31"/>
              <a:gd name="T27" fmla="*/ 16 h 31"/>
              <a:gd name="T28" fmla="*/ 0 w 31"/>
              <a:gd name="T29" fmla="*/ 21 h 31"/>
              <a:gd name="T30" fmla="*/ 3 w 31"/>
              <a:gd name="T31" fmla="*/ 25 h 31"/>
              <a:gd name="T32" fmla="*/ 3 w 31"/>
              <a:gd name="T33" fmla="*/ 25 h 31"/>
              <a:gd name="T34" fmla="*/ 6 w 31"/>
              <a:gd name="T35" fmla="*/ 28 h 31"/>
              <a:gd name="T36" fmla="*/ 11 w 31"/>
              <a:gd name="T37" fmla="*/ 30 h 31"/>
              <a:gd name="T38" fmla="*/ 15 w 31"/>
              <a:gd name="T39" fmla="*/ 31 h 31"/>
              <a:gd name="T40" fmla="*/ 20 w 31"/>
              <a:gd name="T41" fmla="*/ 30 h 31"/>
              <a:gd name="T42" fmla="*/ 20 w 31"/>
              <a:gd name="T43" fmla="*/ 30 h 31"/>
              <a:gd name="T44" fmla="*/ 25 w 31"/>
              <a:gd name="T45" fmla="*/ 28 h 31"/>
              <a:gd name="T46" fmla="*/ 28 w 31"/>
              <a:gd name="T47" fmla="*/ 25 h 31"/>
              <a:gd name="T48" fmla="*/ 31 w 31"/>
              <a:gd name="T49" fmla="*/ 21 h 31"/>
              <a:gd name="T50" fmla="*/ 31 w 31"/>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1">
                <a:moveTo>
                  <a:pt x="31" y="16"/>
                </a:moveTo>
                <a:lnTo>
                  <a:pt x="31" y="16"/>
                </a:lnTo>
                <a:lnTo>
                  <a:pt x="31" y="10"/>
                </a:lnTo>
                <a:lnTo>
                  <a:pt x="28" y="7"/>
                </a:lnTo>
                <a:lnTo>
                  <a:pt x="25" y="3"/>
                </a:lnTo>
                <a:lnTo>
                  <a:pt x="20" y="1"/>
                </a:lnTo>
                <a:lnTo>
                  <a:pt x="20" y="1"/>
                </a:lnTo>
                <a:lnTo>
                  <a:pt x="15" y="0"/>
                </a:lnTo>
                <a:lnTo>
                  <a:pt x="11" y="1"/>
                </a:lnTo>
                <a:lnTo>
                  <a:pt x="6" y="3"/>
                </a:lnTo>
                <a:lnTo>
                  <a:pt x="3" y="7"/>
                </a:lnTo>
                <a:lnTo>
                  <a:pt x="3" y="7"/>
                </a:lnTo>
                <a:lnTo>
                  <a:pt x="0" y="10"/>
                </a:lnTo>
                <a:lnTo>
                  <a:pt x="0" y="16"/>
                </a:lnTo>
                <a:lnTo>
                  <a:pt x="0" y="21"/>
                </a:lnTo>
                <a:lnTo>
                  <a:pt x="3" y="25"/>
                </a:lnTo>
                <a:lnTo>
                  <a:pt x="3" y="25"/>
                </a:lnTo>
                <a:lnTo>
                  <a:pt x="6" y="28"/>
                </a:lnTo>
                <a:lnTo>
                  <a:pt x="11" y="30"/>
                </a:lnTo>
                <a:lnTo>
                  <a:pt x="15" y="31"/>
                </a:lnTo>
                <a:lnTo>
                  <a:pt x="20" y="30"/>
                </a:lnTo>
                <a:lnTo>
                  <a:pt x="20" y="30"/>
                </a:lnTo>
                <a:lnTo>
                  <a:pt x="25" y="28"/>
                </a:lnTo>
                <a:lnTo>
                  <a:pt x="28" y="25"/>
                </a:lnTo>
                <a:lnTo>
                  <a:pt x="31" y="21"/>
                </a:lnTo>
                <a:lnTo>
                  <a:pt x="31"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2" name="Freeform 327">
            <a:extLst>
              <a:ext uri="{FF2B5EF4-FFF2-40B4-BE49-F238E27FC236}">
                <a16:creationId xmlns:a16="http://schemas.microsoft.com/office/drawing/2014/main" id="{8AB5C930-A791-4B1B-81A2-E32969AE1EF1}"/>
              </a:ext>
            </a:extLst>
          </p:cNvPr>
          <p:cNvSpPr>
            <a:spLocks/>
          </p:cNvSpPr>
          <p:nvPr/>
        </p:nvSpPr>
        <p:spPr bwMode="auto">
          <a:xfrm>
            <a:off x="4466467" y="3935003"/>
            <a:ext cx="35089" cy="50952"/>
          </a:xfrm>
          <a:custGeom>
            <a:avLst/>
            <a:gdLst>
              <a:gd name="T0" fmla="*/ 30 w 30"/>
              <a:gd name="T1" fmla="*/ 16 h 31"/>
              <a:gd name="T2" fmla="*/ 30 w 30"/>
              <a:gd name="T3" fmla="*/ 16 h 31"/>
              <a:gd name="T4" fmla="*/ 30 w 30"/>
              <a:gd name="T5" fmla="*/ 10 h 31"/>
              <a:gd name="T6" fmla="*/ 27 w 30"/>
              <a:gd name="T7" fmla="*/ 7 h 31"/>
              <a:gd name="T8" fmla="*/ 24 w 30"/>
              <a:gd name="T9" fmla="*/ 3 h 31"/>
              <a:gd name="T10" fmla="*/ 19 w 30"/>
              <a:gd name="T11" fmla="*/ 1 h 31"/>
              <a:gd name="T12" fmla="*/ 19 w 30"/>
              <a:gd name="T13" fmla="*/ 1 h 31"/>
              <a:gd name="T14" fmla="*/ 15 w 30"/>
              <a:gd name="T15" fmla="*/ 0 h 31"/>
              <a:gd name="T16" fmla="*/ 10 w 30"/>
              <a:gd name="T17" fmla="*/ 1 h 31"/>
              <a:gd name="T18" fmla="*/ 6 w 30"/>
              <a:gd name="T19" fmla="*/ 3 h 31"/>
              <a:gd name="T20" fmla="*/ 3 w 30"/>
              <a:gd name="T21" fmla="*/ 7 h 31"/>
              <a:gd name="T22" fmla="*/ 3 w 30"/>
              <a:gd name="T23" fmla="*/ 7 h 31"/>
              <a:gd name="T24" fmla="*/ 0 w 30"/>
              <a:gd name="T25" fmla="*/ 10 h 31"/>
              <a:gd name="T26" fmla="*/ 0 w 30"/>
              <a:gd name="T27" fmla="*/ 16 h 31"/>
              <a:gd name="T28" fmla="*/ 0 w 30"/>
              <a:gd name="T29" fmla="*/ 21 h 31"/>
              <a:gd name="T30" fmla="*/ 3 w 30"/>
              <a:gd name="T31" fmla="*/ 25 h 31"/>
              <a:gd name="T32" fmla="*/ 3 w 30"/>
              <a:gd name="T33" fmla="*/ 25 h 31"/>
              <a:gd name="T34" fmla="*/ 6 w 30"/>
              <a:gd name="T35" fmla="*/ 28 h 31"/>
              <a:gd name="T36" fmla="*/ 10 w 30"/>
              <a:gd name="T37" fmla="*/ 30 h 31"/>
              <a:gd name="T38" fmla="*/ 15 w 30"/>
              <a:gd name="T39" fmla="*/ 31 h 31"/>
              <a:gd name="T40" fmla="*/ 19 w 30"/>
              <a:gd name="T41" fmla="*/ 30 h 31"/>
              <a:gd name="T42" fmla="*/ 19 w 30"/>
              <a:gd name="T43" fmla="*/ 30 h 31"/>
              <a:gd name="T44" fmla="*/ 24 w 30"/>
              <a:gd name="T45" fmla="*/ 28 h 31"/>
              <a:gd name="T46" fmla="*/ 27 w 30"/>
              <a:gd name="T47" fmla="*/ 25 h 31"/>
              <a:gd name="T48" fmla="*/ 30 w 30"/>
              <a:gd name="T49" fmla="*/ 21 h 31"/>
              <a:gd name="T50" fmla="*/ 30 w 30"/>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30" y="16"/>
                </a:moveTo>
                <a:lnTo>
                  <a:pt x="30" y="16"/>
                </a:lnTo>
                <a:lnTo>
                  <a:pt x="30" y="10"/>
                </a:lnTo>
                <a:lnTo>
                  <a:pt x="27" y="7"/>
                </a:lnTo>
                <a:lnTo>
                  <a:pt x="24" y="3"/>
                </a:lnTo>
                <a:lnTo>
                  <a:pt x="19" y="1"/>
                </a:lnTo>
                <a:lnTo>
                  <a:pt x="19" y="1"/>
                </a:lnTo>
                <a:lnTo>
                  <a:pt x="15" y="0"/>
                </a:lnTo>
                <a:lnTo>
                  <a:pt x="10" y="1"/>
                </a:lnTo>
                <a:lnTo>
                  <a:pt x="6" y="3"/>
                </a:lnTo>
                <a:lnTo>
                  <a:pt x="3" y="7"/>
                </a:lnTo>
                <a:lnTo>
                  <a:pt x="3" y="7"/>
                </a:lnTo>
                <a:lnTo>
                  <a:pt x="0" y="10"/>
                </a:lnTo>
                <a:lnTo>
                  <a:pt x="0" y="16"/>
                </a:lnTo>
                <a:lnTo>
                  <a:pt x="0" y="21"/>
                </a:lnTo>
                <a:lnTo>
                  <a:pt x="3" y="25"/>
                </a:lnTo>
                <a:lnTo>
                  <a:pt x="3" y="25"/>
                </a:lnTo>
                <a:lnTo>
                  <a:pt x="6" y="28"/>
                </a:lnTo>
                <a:lnTo>
                  <a:pt x="10" y="30"/>
                </a:lnTo>
                <a:lnTo>
                  <a:pt x="15" y="31"/>
                </a:lnTo>
                <a:lnTo>
                  <a:pt x="19" y="30"/>
                </a:lnTo>
                <a:lnTo>
                  <a:pt x="19" y="30"/>
                </a:lnTo>
                <a:lnTo>
                  <a:pt x="24" y="28"/>
                </a:lnTo>
                <a:lnTo>
                  <a:pt x="27" y="25"/>
                </a:lnTo>
                <a:lnTo>
                  <a:pt x="30" y="21"/>
                </a:lnTo>
                <a:lnTo>
                  <a:pt x="30" y="16"/>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3" name="Freeform 328">
            <a:extLst>
              <a:ext uri="{FF2B5EF4-FFF2-40B4-BE49-F238E27FC236}">
                <a16:creationId xmlns:a16="http://schemas.microsoft.com/office/drawing/2014/main" id="{C47214C8-1DB5-4ACF-AF2E-CD6F1CAE112B}"/>
              </a:ext>
            </a:extLst>
          </p:cNvPr>
          <p:cNvSpPr>
            <a:spLocks/>
          </p:cNvSpPr>
          <p:nvPr/>
        </p:nvSpPr>
        <p:spPr bwMode="auto">
          <a:xfrm>
            <a:off x="4556529" y="3985955"/>
            <a:ext cx="35089" cy="49308"/>
          </a:xfrm>
          <a:custGeom>
            <a:avLst/>
            <a:gdLst>
              <a:gd name="T0" fmla="*/ 30 w 30"/>
              <a:gd name="T1" fmla="*/ 15 h 30"/>
              <a:gd name="T2" fmla="*/ 30 w 30"/>
              <a:gd name="T3" fmla="*/ 15 h 30"/>
              <a:gd name="T4" fmla="*/ 30 w 30"/>
              <a:gd name="T5" fmla="*/ 11 h 30"/>
              <a:gd name="T6" fmla="*/ 27 w 30"/>
              <a:gd name="T7" fmla="*/ 6 h 30"/>
              <a:gd name="T8" fmla="*/ 24 w 30"/>
              <a:gd name="T9" fmla="*/ 3 h 30"/>
              <a:gd name="T10" fmla="*/ 19 w 30"/>
              <a:gd name="T11" fmla="*/ 0 h 30"/>
              <a:gd name="T12" fmla="*/ 19 w 30"/>
              <a:gd name="T13" fmla="*/ 0 h 30"/>
              <a:gd name="T14" fmla="*/ 15 w 30"/>
              <a:gd name="T15" fmla="*/ 0 h 30"/>
              <a:gd name="T16" fmla="*/ 10 w 30"/>
              <a:gd name="T17" fmla="*/ 0 h 30"/>
              <a:gd name="T18" fmla="*/ 6 w 30"/>
              <a:gd name="T19" fmla="*/ 3 h 30"/>
              <a:gd name="T20" fmla="*/ 3 w 30"/>
              <a:gd name="T21" fmla="*/ 6 h 30"/>
              <a:gd name="T22" fmla="*/ 3 w 30"/>
              <a:gd name="T23" fmla="*/ 6 h 30"/>
              <a:gd name="T24" fmla="*/ 0 w 30"/>
              <a:gd name="T25" fmla="*/ 11 h 30"/>
              <a:gd name="T26" fmla="*/ 0 w 30"/>
              <a:gd name="T27" fmla="*/ 15 h 30"/>
              <a:gd name="T28" fmla="*/ 0 w 30"/>
              <a:gd name="T29" fmla="*/ 20 h 30"/>
              <a:gd name="T30" fmla="*/ 3 w 30"/>
              <a:gd name="T31" fmla="*/ 24 h 30"/>
              <a:gd name="T32" fmla="*/ 3 w 30"/>
              <a:gd name="T33" fmla="*/ 24 h 30"/>
              <a:gd name="T34" fmla="*/ 6 w 30"/>
              <a:gd name="T35" fmla="*/ 27 h 30"/>
              <a:gd name="T36" fmla="*/ 10 w 30"/>
              <a:gd name="T37" fmla="*/ 30 h 30"/>
              <a:gd name="T38" fmla="*/ 15 w 30"/>
              <a:gd name="T39" fmla="*/ 30 h 30"/>
              <a:gd name="T40" fmla="*/ 19 w 30"/>
              <a:gd name="T41" fmla="*/ 30 h 30"/>
              <a:gd name="T42" fmla="*/ 19 w 30"/>
              <a:gd name="T43" fmla="*/ 30 h 30"/>
              <a:gd name="T44" fmla="*/ 24 w 30"/>
              <a:gd name="T45" fmla="*/ 27 h 30"/>
              <a:gd name="T46" fmla="*/ 27 w 30"/>
              <a:gd name="T47" fmla="*/ 24 h 30"/>
              <a:gd name="T48" fmla="*/ 30 w 30"/>
              <a:gd name="T49" fmla="*/ 20 h 30"/>
              <a:gd name="T50" fmla="*/ 30 w 30"/>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30" y="15"/>
                </a:moveTo>
                <a:lnTo>
                  <a:pt x="30" y="15"/>
                </a:lnTo>
                <a:lnTo>
                  <a:pt x="30" y="11"/>
                </a:lnTo>
                <a:lnTo>
                  <a:pt x="27" y="6"/>
                </a:lnTo>
                <a:lnTo>
                  <a:pt x="24" y="3"/>
                </a:lnTo>
                <a:lnTo>
                  <a:pt x="19" y="0"/>
                </a:lnTo>
                <a:lnTo>
                  <a:pt x="19" y="0"/>
                </a:lnTo>
                <a:lnTo>
                  <a:pt x="15" y="0"/>
                </a:lnTo>
                <a:lnTo>
                  <a:pt x="10" y="0"/>
                </a:lnTo>
                <a:lnTo>
                  <a:pt x="6" y="3"/>
                </a:lnTo>
                <a:lnTo>
                  <a:pt x="3" y="6"/>
                </a:lnTo>
                <a:lnTo>
                  <a:pt x="3" y="6"/>
                </a:lnTo>
                <a:lnTo>
                  <a:pt x="0" y="11"/>
                </a:lnTo>
                <a:lnTo>
                  <a:pt x="0" y="15"/>
                </a:lnTo>
                <a:lnTo>
                  <a:pt x="0" y="20"/>
                </a:lnTo>
                <a:lnTo>
                  <a:pt x="3" y="24"/>
                </a:lnTo>
                <a:lnTo>
                  <a:pt x="3" y="24"/>
                </a:lnTo>
                <a:lnTo>
                  <a:pt x="6" y="27"/>
                </a:lnTo>
                <a:lnTo>
                  <a:pt x="10" y="30"/>
                </a:lnTo>
                <a:lnTo>
                  <a:pt x="15" y="30"/>
                </a:lnTo>
                <a:lnTo>
                  <a:pt x="19" y="30"/>
                </a:lnTo>
                <a:lnTo>
                  <a:pt x="19" y="30"/>
                </a:lnTo>
                <a:lnTo>
                  <a:pt x="24" y="27"/>
                </a:lnTo>
                <a:lnTo>
                  <a:pt x="27" y="24"/>
                </a:lnTo>
                <a:lnTo>
                  <a:pt x="30" y="20"/>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4" name="Freeform 329">
            <a:extLst>
              <a:ext uri="{FF2B5EF4-FFF2-40B4-BE49-F238E27FC236}">
                <a16:creationId xmlns:a16="http://schemas.microsoft.com/office/drawing/2014/main" id="{BF6F6030-5AE9-4542-954A-FFDB2536DBFC}"/>
              </a:ext>
            </a:extLst>
          </p:cNvPr>
          <p:cNvSpPr>
            <a:spLocks/>
          </p:cNvSpPr>
          <p:nvPr/>
        </p:nvSpPr>
        <p:spPr bwMode="auto">
          <a:xfrm>
            <a:off x="4613841" y="3985955"/>
            <a:ext cx="37428" cy="49308"/>
          </a:xfrm>
          <a:custGeom>
            <a:avLst/>
            <a:gdLst>
              <a:gd name="T0" fmla="*/ 32 w 32"/>
              <a:gd name="T1" fmla="*/ 15 h 30"/>
              <a:gd name="T2" fmla="*/ 32 w 32"/>
              <a:gd name="T3" fmla="*/ 15 h 30"/>
              <a:gd name="T4" fmla="*/ 31 w 32"/>
              <a:gd name="T5" fmla="*/ 11 h 30"/>
              <a:gd name="T6" fmla="*/ 29 w 32"/>
              <a:gd name="T7" fmla="*/ 6 h 30"/>
              <a:gd name="T8" fmla="*/ 26 w 32"/>
              <a:gd name="T9" fmla="*/ 3 h 30"/>
              <a:gd name="T10" fmla="*/ 22 w 32"/>
              <a:gd name="T11" fmla="*/ 0 h 30"/>
              <a:gd name="T12" fmla="*/ 22 w 32"/>
              <a:gd name="T13" fmla="*/ 0 h 30"/>
              <a:gd name="T14" fmla="*/ 16 w 32"/>
              <a:gd name="T15" fmla="*/ 0 h 30"/>
              <a:gd name="T16" fmla="*/ 11 w 32"/>
              <a:gd name="T17" fmla="*/ 0 h 30"/>
              <a:gd name="T18" fmla="*/ 8 w 32"/>
              <a:gd name="T19" fmla="*/ 3 h 30"/>
              <a:gd name="T20" fmla="*/ 3 w 32"/>
              <a:gd name="T21" fmla="*/ 6 h 30"/>
              <a:gd name="T22" fmla="*/ 3 w 32"/>
              <a:gd name="T23" fmla="*/ 6 h 30"/>
              <a:gd name="T24" fmla="*/ 2 w 32"/>
              <a:gd name="T25" fmla="*/ 11 h 30"/>
              <a:gd name="T26" fmla="*/ 0 w 32"/>
              <a:gd name="T27" fmla="*/ 15 h 30"/>
              <a:gd name="T28" fmla="*/ 2 w 32"/>
              <a:gd name="T29" fmla="*/ 20 h 30"/>
              <a:gd name="T30" fmla="*/ 3 w 32"/>
              <a:gd name="T31" fmla="*/ 24 h 30"/>
              <a:gd name="T32" fmla="*/ 3 w 32"/>
              <a:gd name="T33" fmla="*/ 24 h 30"/>
              <a:gd name="T34" fmla="*/ 8 w 32"/>
              <a:gd name="T35" fmla="*/ 27 h 30"/>
              <a:gd name="T36" fmla="*/ 11 w 32"/>
              <a:gd name="T37" fmla="*/ 30 h 30"/>
              <a:gd name="T38" fmla="*/ 16 w 32"/>
              <a:gd name="T39" fmla="*/ 30 h 30"/>
              <a:gd name="T40" fmla="*/ 22 w 32"/>
              <a:gd name="T41" fmla="*/ 30 h 30"/>
              <a:gd name="T42" fmla="*/ 22 w 32"/>
              <a:gd name="T43" fmla="*/ 30 h 30"/>
              <a:gd name="T44" fmla="*/ 26 w 32"/>
              <a:gd name="T45" fmla="*/ 27 h 30"/>
              <a:gd name="T46" fmla="*/ 29 w 32"/>
              <a:gd name="T47" fmla="*/ 24 h 30"/>
              <a:gd name="T48" fmla="*/ 31 w 32"/>
              <a:gd name="T49" fmla="*/ 20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1"/>
                </a:lnTo>
                <a:lnTo>
                  <a:pt x="29" y="6"/>
                </a:lnTo>
                <a:lnTo>
                  <a:pt x="26" y="3"/>
                </a:lnTo>
                <a:lnTo>
                  <a:pt x="22" y="0"/>
                </a:lnTo>
                <a:lnTo>
                  <a:pt x="22" y="0"/>
                </a:lnTo>
                <a:lnTo>
                  <a:pt x="16" y="0"/>
                </a:lnTo>
                <a:lnTo>
                  <a:pt x="11" y="0"/>
                </a:lnTo>
                <a:lnTo>
                  <a:pt x="8" y="3"/>
                </a:lnTo>
                <a:lnTo>
                  <a:pt x="3" y="6"/>
                </a:lnTo>
                <a:lnTo>
                  <a:pt x="3" y="6"/>
                </a:lnTo>
                <a:lnTo>
                  <a:pt x="2" y="11"/>
                </a:lnTo>
                <a:lnTo>
                  <a:pt x="0" y="15"/>
                </a:lnTo>
                <a:lnTo>
                  <a:pt x="2" y="20"/>
                </a:lnTo>
                <a:lnTo>
                  <a:pt x="3" y="24"/>
                </a:lnTo>
                <a:lnTo>
                  <a:pt x="3" y="24"/>
                </a:lnTo>
                <a:lnTo>
                  <a:pt x="8" y="27"/>
                </a:lnTo>
                <a:lnTo>
                  <a:pt x="11" y="30"/>
                </a:lnTo>
                <a:lnTo>
                  <a:pt x="16" y="30"/>
                </a:lnTo>
                <a:lnTo>
                  <a:pt x="22" y="30"/>
                </a:lnTo>
                <a:lnTo>
                  <a:pt x="22" y="30"/>
                </a:lnTo>
                <a:lnTo>
                  <a:pt x="26" y="27"/>
                </a:lnTo>
                <a:lnTo>
                  <a:pt x="29" y="24"/>
                </a:lnTo>
                <a:lnTo>
                  <a:pt x="31" y="20"/>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5" name="Freeform 330">
            <a:extLst>
              <a:ext uri="{FF2B5EF4-FFF2-40B4-BE49-F238E27FC236}">
                <a16:creationId xmlns:a16="http://schemas.microsoft.com/office/drawing/2014/main" id="{912440B1-CE8A-4DC2-A642-BDE156190CF7}"/>
              </a:ext>
            </a:extLst>
          </p:cNvPr>
          <p:cNvSpPr>
            <a:spLocks/>
          </p:cNvSpPr>
          <p:nvPr/>
        </p:nvSpPr>
        <p:spPr bwMode="auto">
          <a:xfrm>
            <a:off x="4632555" y="3985955"/>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7 w 31"/>
              <a:gd name="T35" fmla="*/ 27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6" y="0"/>
                </a:lnTo>
                <a:lnTo>
                  <a:pt x="12" y="0"/>
                </a:lnTo>
                <a:lnTo>
                  <a:pt x="7" y="3"/>
                </a:lnTo>
                <a:lnTo>
                  <a:pt x="3" y="6"/>
                </a:lnTo>
                <a:lnTo>
                  <a:pt x="3" y="6"/>
                </a:lnTo>
                <a:lnTo>
                  <a:pt x="1" y="11"/>
                </a:lnTo>
                <a:lnTo>
                  <a:pt x="0" y="15"/>
                </a:lnTo>
                <a:lnTo>
                  <a:pt x="1" y="20"/>
                </a:lnTo>
                <a:lnTo>
                  <a:pt x="3" y="24"/>
                </a:lnTo>
                <a:lnTo>
                  <a:pt x="3" y="24"/>
                </a:lnTo>
                <a:lnTo>
                  <a:pt x="7" y="27"/>
                </a:lnTo>
                <a:lnTo>
                  <a:pt x="12" y="30"/>
                </a:lnTo>
                <a:lnTo>
                  <a:pt x="16"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6" name="Freeform 331">
            <a:extLst>
              <a:ext uri="{FF2B5EF4-FFF2-40B4-BE49-F238E27FC236}">
                <a16:creationId xmlns:a16="http://schemas.microsoft.com/office/drawing/2014/main" id="{518DA400-7085-4DD9-8A31-612403D20BA5}"/>
              </a:ext>
            </a:extLst>
          </p:cNvPr>
          <p:cNvSpPr>
            <a:spLocks/>
          </p:cNvSpPr>
          <p:nvPr/>
        </p:nvSpPr>
        <p:spPr bwMode="auto">
          <a:xfrm>
            <a:off x="4632555" y="3985955"/>
            <a:ext cx="36259" cy="49308"/>
          </a:xfrm>
          <a:custGeom>
            <a:avLst/>
            <a:gdLst>
              <a:gd name="T0" fmla="*/ 31 w 31"/>
              <a:gd name="T1" fmla="*/ 15 h 30"/>
              <a:gd name="T2" fmla="*/ 31 w 31"/>
              <a:gd name="T3" fmla="*/ 15 h 30"/>
              <a:gd name="T4" fmla="*/ 30 w 31"/>
              <a:gd name="T5" fmla="*/ 11 h 30"/>
              <a:gd name="T6" fmla="*/ 28 w 31"/>
              <a:gd name="T7" fmla="*/ 6 h 30"/>
              <a:gd name="T8" fmla="*/ 25 w 31"/>
              <a:gd name="T9" fmla="*/ 3 h 30"/>
              <a:gd name="T10" fmla="*/ 21 w 31"/>
              <a:gd name="T11" fmla="*/ 0 h 30"/>
              <a:gd name="T12" fmla="*/ 21 w 31"/>
              <a:gd name="T13" fmla="*/ 0 h 30"/>
              <a:gd name="T14" fmla="*/ 16 w 31"/>
              <a:gd name="T15" fmla="*/ 0 h 30"/>
              <a:gd name="T16" fmla="*/ 12 w 31"/>
              <a:gd name="T17" fmla="*/ 0 h 30"/>
              <a:gd name="T18" fmla="*/ 7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7 w 31"/>
              <a:gd name="T35" fmla="*/ 27 h 30"/>
              <a:gd name="T36" fmla="*/ 12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5" y="3"/>
                </a:lnTo>
                <a:lnTo>
                  <a:pt x="21" y="0"/>
                </a:lnTo>
                <a:lnTo>
                  <a:pt x="21" y="0"/>
                </a:lnTo>
                <a:lnTo>
                  <a:pt x="16" y="0"/>
                </a:lnTo>
                <a:lnTo>
                  <a:pt x="12" y="0"/>
                </a:lnTo>
                <a:lnTo>
                  <a:pt x="7" y="3"/>
                </a:lnTo>
                <a:lnTo>
                  <a:pt x="3" y="6"/>
                </a:lnTo>
                <a:lnTo>
                  <a:pt x="3" y="6"/>
                </a:lnTo>
                <a:lnTo>
                  <a:pt x="1" y="11"/>
                </a:lnTo>
                <a:lnTo>
                  <a:pt x="0" y="15"/>
                </a:lnTo>
                <a:lnTo>
                  <a:pt x="1" y="20"/>
                </a:lnTo>
                <a:lnTo>
                  <a:pt x="3" y="24"/>
                </a:lnTo>
                <a:lnTo>
                  <a:pt x="3" y="24"/>
                </a:lnTo>
                <a:lnTo>
                  <a:pt x="7" y="27"/>
                </a:lnTo>
                <a:lnTo>
                  <a:pt x="12" y="30"/>
                </a:lnTo>
                <a:lnTo>
                  <a:pt x="16" y="30"/>
                </a:lnTo>
                <a:lnTo>
                  <a:pt x="21" y="30"/>
                </a:lnTo>
                <a:lnTo>
                  <a:pt x="21" y="30"/>
                </a:lnTo>
                <a:lnTo>
                  <a:pt x="25"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7" name="Freeform 332">
            <a:extLst>
              <a:ext uri="{FF2B5EF4-FFF2-40B4-BE49-F238E27FC236}">
                <a16:creationId xmlns:a16="http://schemas.microsoft.com/office/drawing/2014/main" id="{92DF5589-4918-47B0-A4DA-525FE2B47CDC}"/>
              </a:ext>
            </a:extLst>
          </p:cNvPr>
          <p:cNvSpPr>
            <a:spLocks/>
          </p:cNvSpPr>
          <p:nvPr/>
        </p:nvSpPr>
        <p:spPr bwMode="auto">
          <a:xfrm>
            <a:off x="4646591" y="3985955"/>
            <a:ext cx="36259" cy="49308"/>
          </a:xfrm>
          <a:custGeom>
            <a:avLst/>
            <a:gdLst>
              <a:gd name="T0" fmla="*/ 31 w 31"/>
              <a:gd name="T1" fmla="*/ 15 h 30"/>
              <a:gd name="T2" fmla="*/ 31 w 31"/>
              <a:gd name="T3" fmla="*/ 15 h 30"/>
              <a:gd name="T4" fmla="*/ 30 w 31"/>
              <a:gd name="T5" fmla="*/ 11 h 30"/>
              <a:gd name="T6" fmla="*/ 28 w 31"/>
              <a:gd name="T7" fmla="*/ 6 h 30"/>
              <a:gd name="T8" fmla="*/ 24 w 31"/>
              <a:gd name="T9" fmla="*/ 3 h 30"/>
              <a:gd name="T10" fmla="*/ 21 w 31"/>
              <a:gd name="T11" fmla="*/ 0 h 30"/>
              <a:gd name="T12" fmla="*/ 21 w 31"/>
              <a:gd name="T13" fmla="*/ 0 h 30"/>
              <a:gd name="T14" fmla="*/ 15 w 31"/>
              <a:gd name="T15" fmla="*/ 0 h 30"/>
              <a:gd name="T16" fmla="*/ 10 w 31"/>
              <a:gd name="T17" fmla="*/ 0 h 30"/>
              <a:gd name="T18" fmla="*/ 6 w 31"/>
              <a:gd name="T19" fmla="*/ 3 h 30"/>
              <a:gd name="T20" fmla="*/ 3 w 31"/>
              <a:gd name="T21" fmla="*/ 6 h 30"/>
              <a:gd name="T22" fmla="*/ 3 w 31"/>
              <a:gd name="T23" fmla="*/ 6 h 30"/>
              <a:gd name="T24" fmla="*/ 1 w 31"/>
              <a:gd name="T25" fmla="*/ 11 h 30"/>
              <a:gd name="T26" fmla="*/ 0 w 31"/>
              <a:gd name="T27" fmla="*/ 15 h 30"/>
              <a:gd name="T28" fmla="*/ 1 w 31"/>
              <a:gd name="T29" fmla="*/ 20 h 30"/>
              <a:gd name="T30" fmla="*/ 3 w 31"/>
              <a:gd name="T31" fmla="*/ 24 h 30"/>
              <a:gd name="T32" fmla="*/ 3 w 31"/>
              <a:gd name="T33" fmla="*/ 24 h 30"/>
              <a:gd name="T34" fmla="*/ 6 w 31"/>
              <a:gd name="T35" fmla="*/ 27 h 30"/>
              <a:gd name="T36" fmla="*/ 10 w 31"/>
              <a:gd name="T37" fmla="*/ 30 h 30"/>
              <a:gd name="T38" fmla="*/ 15 w 31"/>
              <a:gd name="T39" fmla="*/ 30 h 30"/>
              <a:gd name="T40" fmla="*/ 21 w 31"/>
              <a:gd name="T41" fmla="*/ 30 h 30"/>
              <a:gd name="T42" fmla="*/ 21 w 31"/>
              <a:gd name="T43" fmla="*/ 30 h 30"/>
              <a:gd name="T44" fmla="*/ 24 w 31"/>
              <a:gd name="T45" fmla="*/ 27 h 30"/>
              <a:gd name="T46" fmla="*/ 28 w 31"/>
              <a:gd name="T47" fmla="*/ 24 h 30"/>
              <a:gd name="T48" fmla="*/ 30 w 31"/>
              <a:gd name="T49" fmla="*/ 20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1"/>
                </a:lnTo>
                <a:lnTo>
                  <a:pt x="28" y="6"/>
                </a:lnTo>
                <a:lnTo>
                  <a:pt x="24" y="3"/>
                </a:lnTo>
                <a:lnTo>
                  <a:pt x="21" y="0"/>
                </a:lnTo>
                <a:lnTo>
                  <a:pt x="21" y="0"/>
                </a:lnTo>
                <a:lnTo>
                  <a:pt x="15" y="0"/>
                </a:lnTo>
                <a:lnTo>
                  <a:pt x="10" y="0"/>
                </a:lnTo>
                <a:lnTo>
                  <a:pt x="6" y="3"/>
                </a:lnTo>
                <a:lnTo>
                  <a:pt x="3" y="6"/>
                </a:lnTo>
                <a:lnTo>
                  <a:pt x="3" y="6"/>
                </a:lnTo>
                <a:lnTo>
                  <a:pt x="1" y="11"/>
                </a:lnTo>
                <a:lnTo>
                  <a:pt x="0" y="15"/>
                </a:lnTo>
                <a:lnTo>
                  <a:pt x="1" y="20"/>
                </a:lnTo>
                <a:lnTo>
                  <a:pt x="3" y="24"/>
                </a:lnTo>
                <a:lnTo>
                  <a:pt x="3" y="24"/>
                </a:lnTo>
                <a:lnTo>
                  <a:pt x="6" y="27"/>
                </a:lnTo>
                <a:lnTo>
                  <a:pt x="10" y="30"/>
                </a:lnTo>
                <a:lnTo>
                  <a:pt x="15" y="30"/>
                </a:lnTo>
                <a:lnTo>
                  <a:pt x="21" y="30"/>
                </a:lnTo>
                <a:lnTo>
                  <a:pt x="21" y="30"/>
                </a:lnTo>
                <a:lnTo>
                  <a:pt x="24" y="27"/>
                </a:lnTo>
                <a:lnTo>
                  <a:pt x="28" y="24"/>
                </a:lnTo>
                <a:lnTo>
                  <a:pt x="30" y="20"/>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8" name="Freeform 333">
            <a:extLst>
              <a:ext uri="{FF2B5EF4-FFF2-40B4-BE49-F238E27FC236}">
                <a16:creationId xmlns:a16="http://schemas.microsoft.com/office/drawing/2014/main" id="{095770C5-10D3-4DDF-A55D-A0C0B823A2FD}"/>
              </a:ext>
            </a:extLst>
          </p:cNvPr>
          <p:cNvSpPr>
            <a:spLocks/>
          </p:cNvSpPr>
          <p:nvPr/>
        </p:nvSpPr>
        <p:spPr bwMode="auto">
          <a:xfrm>
            <a:off x="4758876" y="3999103"/>
            <a:ext cx="37428" cy="49308"/>
          </a:xfrm>
          <a:custGeom>
            <a:avLst/>
            <a:gdLst>
              <a:gd name="T0" fmla="*/ 32 w 32"/>
              <a:gd name="T1" fmla="*/ 15 h 30"/>
              <a:gd name="T2" fmla="*/ 32 w 32"/>
              <a:gd name="T3" fmla="*/ 15 h 30"/>
              <a:gd name="T4" fmla="*/ 31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1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0"/>
                </a:lnTo>
                <a:lnTo>
                  <a:pt x="29" y="6"/>
                </a:lnTo>
                <a:lnTo>
                  <a:pt x="26" y="3"/>
                </a:lnTo>
                <a:lnTo>
                  <a:pt x="21" y="0"/>
                </a:lnTo>
                <a:lnTo>
                  <a:pt x="21" y="0"/>
                </a:lnTo>
                <a:lnTo>
                  <a:pt x="15" y="0"/>
                </a:lnTo>
                <a:lnTo>
                  <a:pt x="11" y="0"/>
                </a:lnTo>
                <a:lnTo>
                  <a:pt x="6" y="3"/>
                </a:lnTo>
                <a:lnTo>
                  <a:pt x="3" y="6"/>
                </a:lnTo>
                <a:lnTo>
                  <a:pt x="3" y="6"/>
                </a:lnTo>
                <a:lnTo>
                  <a:pt x="2" y="10"/>
                </a:lnTo>
                <a:lnTo>
                  <a:pt x="0" y="15"/>
                </a:lnTo>
                <a:lnTo>
                  <a:pt x="2" y="19"/>
                </a:lnTo>
                <a:lnTo>
                  <a:pt x="3" y="24"/>
                </a:lnTo>
                <a:lnTo>
                  <a:pt x="3" y="24"/>
                </a:lnTo>
                <a:lnTo>
                  <a:pt x="6" y="28"/>
                </a:lnTo>
                <a:lnTo>
                  <a:pt x="11" y="30"/>
                </a:lnTo>
                <a:lnTo>
                  <a:pt x="15" y="30"/>
                </a:lnTo>
                <a:lnTo>
                  <a:pt x="21" y="30"/>
                </a:lnTo>
                <a:lnTo>
                  <a:pt x="21" y="30"/>
                </a:lnTo>
                <a:lnTo>
                  <a:pt x="26" y="27"/>
                </a:lnTo>
                <a:lnTo>
                  <a:pt x="29" y="24"/>
                </a:lnTo>
                <a:lnTo>
                  <a:pt x="31"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799" name="Freeform 334">
            <a:extLst>
              <a:ext uri="{FF2B5EF4-FFF2-40B4-BE49-F238E27FC236}">
                <a16:creationId xmlns:a16="http://schemas.microsoft.com/office/drawing/2014/main" id="{1BC86D1D-8330-4A5F-81CD-239FAE155A49}"/>
              </a:ext>
            </a:extLst>
          </p:cNvPr>
          <p:cNvSpPr>
            <a:spLocks/>
          </p:cNvSpPr>
          <p:nvPr/>
        </p:nvSpPr>
        <p:spPr bwMode="auto">
          <a:xfrm>
            <a:off x="4768233" y="3999103"/>
            <a:ext cx="37428"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6 w 32"/>
              <a:gd name="T15" fmla="*/ 0 h 30"/>
              <a:gd name="T16" fmla="*/ 10 w 32"/>
              <a:gd name="T17" fmla="*/ 0 h 30"/>
              <a:gd name="T18" fmla="*/ 7 w 32"/>
              <a:gd name="T19" fmla="*/ 3 h 30"/>
              <a:gd name="T20" fmla="*/ 3 w 32"/>
              <a:gd name="T21" fmla="*/ 6 h 30"/>
              <a:gd name="T22" fmla="*/ 3 w 32"/>
              <a:gd name="T23" fmla="*/ 6 h 30"/>
              <a:gd name="T24" fmla="*/ 1 w 32"/>
              <a:gd name="T25" fmla="*/ 10 h 30"/>
              <a:gd name="T26" fmla="*/ 0 w 32"/>
              <a:gd name="T27" fmla="*/ 15 h 30"/>
              <a:gd name="T28" fmla="*/ 1 w 32"/>
              <a:gd name="T29" fmla="*/ 19 h 30"/>
              <a:gd name="T30" fmla="*/ 3 w 32"/>
              <a:gd name="T31" fmla="*/ 24 h 30"/>
              <a:gd name="T32" fmla="*/ 3 w 32"/>
              <a:gd name="T33" fmla="*/ 24 h 30"/>
              <a:gd name="T34" fmla="*/ 7 w 32"/>
              <a:gd name="T35" fmla="*/ 28 h 30"/>
              <a:gd name="T36" fmla="*/ 10 w 32"/>
              <a:gd name="T37" fmla="*/ 30 h 30"/>
              <a:gd name="T38" fmla="*/ 16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6" y="0"/>
                </a:lnTo>
                <a:lnTo>
                  <a:pt x="10" y="0"/>
                </a:lnTo>
                <a:lnTo>
                  <a:pt x="7" y="3"/>
                </a:lnTo>
                <a:lnTo>
                  <a:pt x="3" y="6"/>
                </a:lnTo>
                <a:lnTo>
                  <a:pt x="3" y="6"/>
                </a:lnTo>
                <a:lnTo>
                  <a:pt x="1" y="10"/>
                </a:lnTo>
                <a:lnTo>
                  <a:pt x="0" y="15"/>
                </a:lnTo>
                <a:lnTo>
                  <a:pt x="1" y="19"/>
                </a:lnTo>
                <a:lnTo>
                  <a:pt x="3" y="24"/>
                </a:lnTo>
                <a:lnTo>
                  <a:pt x="3" y="24"/>
                </a:lnTo>
                <a:lnTo>
                  <a:pt x="7" y="28"/>
                </a:lnTo>
                <a:lnTo>
                  <a:pt x="10" y="30"/>
                </a:lnTo>
                <a:lnTo>
                  <a:pt x="16"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0" name="Freeform 335">
            <a:extLst>
              <a:ext uri="{FF2B5EF4-FFF2-40B4-BE49-F238E27FC236}">
                <a16:creationId xmlns:a16="http://schemas.microsoft.com/office/drawing/2014/main" id="{23C3DA82-CC7A-43E3-A1B6-38B6A66C1B16}"/>
              </a:ext>
            </a:extLst>
          </p:cNvPr>
          <p:cNvSpPr>
            <a:spLocks/>
          </p:cNvSpPr>
          <p:nvPr/>
        </p:nvSpPr>
        <p:spPr bwMode="auto">
          <a:xfrm>
            <a:off x="4776420" y="3999103"/>
            <a:ext cx="37428" cy="49308"/>
          </a:xfrm>
          <a:custGeom>
            <a:avLst/>
            <a:gdLst>
              <a:gd name="T0" fmla="*/ 32 w 32"/>
              <a:gd name="T1" fmla="*/ 15 h 30"/>
              <a:gd name="T2" fmla="*/ 32 w 32"/>
              <a:gd name="T3" fmla="*/ 15 h 30"/>
              <a:gd name="T4" fmla="*/ 31 w 32"/>
              <a:gd name="T5" fmla="*/ 10 h 30"/>
              <a:gd name="T6" fmla="*/ 29 w 32"/>
              <a:gd name="T7" fmla="*/ 6 h 30"/>
              <a:gd name="T8" fmla="*/ 26 w 32"/>
              <a:gd name="T9" fmla="*/ 3 h 30"/>
              <a:gd name="T10" fmla="*/ 22 w 32"/>
              <a:gd name="T11" fmla="*/ 0 h 30"/>
              <a:gd name="T12" fmla="*/ 22 w 32"/>
              <a:gd name="T13" fmla="*/ 0 h 30"/>
              <a:gd name="T14" fmla="*/ 17 w 32"/>
              <a:gd name="T15" fmla="*/ 0 h 30"/>
              <a:gd name="T16" fmla="*/ 13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8 h 30"/>
              <a:gd name="T36" fmla="*/ 13 w 32"/>
              <a:gd name="T37" fmla="*/ 30 h 30"/>
              <a:gd name="T38" fmla="*/ 17 w 32"/>
              <a:gd name="T39" fmla="*/ 30 h 30"/>
              <a:gd name="T40" fmla="*/ 22 w 32"/>
              <a:gd name="T41" fmla="*/ 30 h 30"/>
              <a:gd name="T42" fmla="*/ 22 w 32"/>
              <a:gd name="T43" fmla="*/ 30 h 30"/>
              <a:gd name="T44" fmla="*/ 26 w 32"/>
              <a:gd name="T45" fmla="*/ 27 h 30"/>
              <a:gd name="T46" fmla="*/ 29 w 32"/>
              <a:gd name="T47" fmla="*/ 24 h 30"/>
              <a:gd name="T48" fmla="*/ 31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1" y="10"/>
                </a:lnTo>
                <a:lnTo>
                  <a:pt x="29" y="6"/>
                </a:lnTo>
                <a:lnTo>
                  <a:pt x="26" y="3"/>
                </a:lnTo>
                <a:lnTo>
                  <a:pt x="22" y="0"/>
                </a:lnTo>
                <a:lnTo>
                  <a:pt x="22" y="0"/>
                </a:lnTo>
                <a:lnTo>
                  <a:pt x="17" y="0"/>
                </a:lnTo>
                <a:lnTo>
                  <a:pt x="13" y="0"/>
                </a:lnTo>
                <a:lnTo>
                  <a:pt x="8" y="3"/>
                </a:lnTo>
                <a:lnTo>
                  <a:pt x="3" y="6"/>
                </a:lnTo>
                <a:lnTo>
                  <a:pt x="3" y="6"/>
                </a:lnTo>
                <a:lnTo>
                  <a:pt x="2" y="10"/>
                </a:lnTo>
                <a:lnTo>
                  <a:pt x="0" y="15"/>
                </a:lnTo>
                <a:lnTo>
                  <a:pt x="2" y="19"/>
                </a:lnTo>
                <a:lnTo>
                  <a:pt x="3" y="24"/>
                </a:lnTo>
                <a:lnTo>
                  <a:pt x="3" y="24"/>
                </a:lnTo>
                <a:lnTo>
                  <a:pt x="8" y="28"/>
                </a:lnTo>
                <a:lnTo>
                  <a:pt x="13" y="30"/>
                </a:lnTo>
                <a:lnTo>
                  <a:pt x="17" y="30"/>
                </a:lnTo>
                <a:lnTo>
                  <a:pt x="22" y="30"/>
                </a:lnTo>
                <a:lnTo>
                  <a:pt x="22" y="30"/>
                </a:lnTo>
                <a:lnTo>
                  <a:pt x="26" y="27"/>
                </a:lnTo>
                <a:lnTo>
                  <a:pt x="29" y="24"/>
                </a:lnTo>
                <a:lnTo>
                  <a:pt x="31"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1" name="Freeform 336">
            <a:extLst>
              <a:ext uri="{FF2B5EF4-FFF2-40B4-BE49-F238E27FC236}">
                <a16:creationId xmlns:a16="http://schemas.microsoft.com/office/drawing/2014/main" id="{FA6523A7-E870-4E6F-8530-DB16B66F8241}"/>
              </a:ext>
            </a:extLst>
          </p:cNvPr>
          <p:cNvSpPr>
            <a:spLocks/>
          </p:cNvSpPr>
          <p:nvPr/>
        </p:nvSpPr>
        <p:spPr bwMode="auto">
          <a:xfrm>
            <a:off x="4786947" y="3999103"/>
            <a:ext cx="36259" cy="49308"/>
          </a:xfrm>
          <a:custGeom>
            <a:avLst/>
            <a:gdLst>
              <a:gd name="T0" fmla="*/ 31 w 31"/>
              <a:gd name="T1" fmla="*/ 15 h 30"/>
              <a:gd name="T2" fmla="*/ 31 w 31"/>
              <a:gd name="T3" fmla="*/ 15 h 30"/>
              <a:gd name="T4" fmla="*/ 31 w 31"/>
              <a:gd name="T5" fmla="*/ 10 h 30"/>
              <a:gd name="T6" fmla="*/ 28 w 31"/>
              <a:gd name="T7" fmla="*/ 6 h 30"/>
              <a:gd name="T8" fmla="*/ 25 w 31"/>
              <a:gd name="T9" fmla="*/ 3 h 30"/>
              <a:gd name="T10" fmla="*/ 20 w 31"/>
              <a:gd name="T11" fmla="*/ 0 h 30"/>
              <a:gd name="T12" fmla="*/ 20 w 31"/>
              <a:gd name="T13" fmla="*/ 0 h 30"/>
              <a:gd name="T14" fmla="*/ 16 w 31"/>
              <a:gd name="T15" fmla="*/ 0 h 30"/>
              <a:gd name="T16" fmla="*/ 11 w 31"/>
              <a:gd name="T17" fmla="*/ 0 h 30"/>
              <a:gd name="T18" fmla="*/ 7 w 31"/>
              <a:gd name="T19" fmla="*/ 3 h 30"/>
              <a:gd name="T20" fmla="*/ 4 w 31"/>
              <a:gd name="T21" fmla="*/ 6 h 30"/>
              <a:gd name="T22" fmla="*/ 4 w 31"/>
              <a:gd name="T23" fmla="*/ 6 h 30"/>
              <a:gd name="T24" fmla="*/ 0 w 31"/>
              <a:gd name="T25" fmla="*/ 10 h 30"/>
              <a:gd name="T26" fmla="*/ 0 w 31"/>
              <a:gd name="T27" fmla="*/ 15 h 30"/>
              <a:gd name="T28" fmla="*/ 0 w 31"/>
              <a:gd name="T29" fmla="*/ 19 h 30"/>
              <a:gd name="T30" fmla="*/ 4 w 31"/>
              <a:gd name="T31" fmla="*/ 24 h 30"/>
              <a:gd name="T32" fmla="*/ 4 w 31"/>
              <a:gd name="T33" fmla="*/ 24 h 30"/>
              <a:gd name="T34" fmla="*/ 7 w 31"/>
              <a:gd name="T35" fmla="*/ 28 h 30"/>
              <a:gd name="T36" fmla="*/ 11 w 31"/>
              <a:gd name="T37" fmla="*/ 30 h 30"/>
              <a:gd name="T38" fmla="*/ 16 w 31"/>
              <a:gd name="T39" fmla="*/ 30 h 30"/>
              <a:gd name="T40" fmla="*/ 20 w 31"/>
              <a:gd name="T41" fmla="*/ 30 h 30"/>
              <a:gd name="T42" fmla="*/ 20 w 31"/>
              <a:gd name="T43" fmla="*/ 30 h 30"/>
              <a:gd name="T44" fmla="*/ 25 w 31"/>
              <a:gd name="T45" fmla="*/ 27 h 30"/>
              <a:gd name="T46" fmla="*/ 28 w 31"/>
              <a:gd name="T47" fmla="*/ 24 h 30"/>
              <a:gd name="T48" fmla="*/ 31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1" y="10"/>
                </a:lnTo>
                <a:lnTo>
                  <a:pt x="28" y="6"/>
                </a:lnTo>
                <a:lnTo>
                  <a:pt x="25" y="3"/>
                </a:lnTo>
                <a:lnTo>
                  <a:pt x="20" y="0"/>
                </a:lnTo>
                <a:lnTo>
                  <a:pt x="20" y="0"/>
                </a:lnTo>
                <a:lnTo>
                  <a:pt x="16" y="0"/>
                </a:lnTo>
                <a:lnTo>
                  <a:pt x="11" y="0"/>
                </a:lnTo>
                <a:lnTo>
                  <a:pt x="7" y="3"/>
                </a:lnTo>
                <a:lnTo>
                  <a:pt x="4" y="6"/>
                </a:lnTo>
                <a:lnTo>
                  <a:pt x="4" y="6"/>
                </a:lnTo>
                <a:lnTo>
                  <a:pt x="0" y="10"/>
                </a:lnTo>
                <a:lnTo>
                  <a:pt x="0" y="15"/>
                </a:lnTo>
                <a:lnTo>
                  <a:pt x="0" y="19"/>
                </a:lnTo>
                <a:lnTo>
                  <a:pt x="4" y="24"/>
                </a:lnTo>
                <a:lnTo>
                  <a:pt x="4" y="24"/>
                </a:lnTo>
                <a:lnTo>
                  <a:pt x="7" y="28"/>
                </a:lnTo>
                <a:lnTo>
                  <a:pt x="11" y="30"/>
                </a:lnTo>
                <a:lnTo>
                  <a:pt x="16" y="30"/>
                </a:lnTo>
                <a:lnTo>
                  <a:pt x="20" y="30"/>
                </a:lnTo>
                <a:lnTo>
                  <a:pt x="20" y="30"/>
                </a:lnTo>
                <a:lnTo>
                  <a:pt x="25" y="27"/>
                </a:lnTo>
                <a:lnTo>
                  <a:pt x="28" y="24"/>
                </a:lnTo>
                <a:lnTo>
                  <a:pt x="31"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2" name="Freeform 337">
            <a:extLst>
              <a:ext uri="{FF2B5EF4-FFF2-40B4-BE49-F238E27FC236}">
                <a16:creationId xmlns:a16="http://schemas.microsoft.com/office/drawing/2014/main" id="{09B8D1C9-9663-44BE-B3CE-B6ACD68B4185}"/>
              </a:ext>
            </a:extLst>
          </p:cNvPr>
          <p:cNvSpPr>
            <a:spLocks/>
          </p:cNvSpPr>
          <p:nvPr/>
        </p:nvSpPr>
        <p:spPr bwMode="auto">
          <a:xfrm>
            <a:off x="4799813" y="3999103"/>
            <a:ext cx="37428"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5" y="0"/>
                </a:lnTo>
                <a:lnTo>
                  <a:pt x="11" y="0"/>
                </a:lnTo>
                <a:lnTo>
                  <a:pt x="8" y="3"/>
                </a:lnTo>
                <a:lnTo>
                  <a:pt x="3" y="6"/>
                </a:lnTo>
                <a:lnTo>
                  <a:pt x="3" y="6"/>
                </a:lnTo>
                <a:lnTo>
                  <a:pt x="2" y="10"/>
                </a:lnTo>
                <a:lnTo>
                  <a:pt x="0" y="15"/>
                </a:lnTo>
                <a:lnTo>
                  <a:pt x="2" y="19"/>
                </a:lnTo>
                <a:lnTo>
                  <a:pt x="3" y="24"/>
                </a:lnTo>
                <a:lnTo>
                  <a:pt x="3" y="24"/>
                </a:lnTo>
                <a:lnTo>
                  <a:pt x="8" y="28"/>
                </a:lnTo>
                <a:lnTo>
                  <a:pt x="11" y="30"/>
                </a:lnTo>
                <a:lnTo>
                  <a:pt x="15"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3" name="Freeform 338">
            <a:extLst>
              <a:ext uri="{FF2B5EF4-FFF2-40B4-BE49-F238E27FC236}">
                <a16:creationId xmlns:a16="http://schemas.microsoft.com/office/drawing/2014/main" id="{22885405-BFCD-4B20-9E8B-1EBE59FC5977}"/>
              </a:ext>
            </a:extLst>
          </p:cNvPr>
          <p:cNvSpPr>
            <a:spLocks/>
          </p:cNvSpPr>
          <p:nvPr/>
        </p:nvSpPr>
        <p:spPr bwMode="auto">
          <a:xfrm>
            <a:off x="4799813" y="3999103"/>
            <a:ext cx="37428"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8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8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5" y="0"/>
                </a:lnTo>
                <a:lnTo>
                  <a:pt x="11" y="0"/>
                </a:lnTo>
                <a:lnTo>
                  <a:pt x="8" y="3"/>
                </a:lnTo>
                <a:lnTo>
                  <a:pt x="3" y="6"/>
                </a:lnTo>
                <a:lnTo>
                  <a:pt x="3" y="6"/>
                </a:lnTo>
                <a:lnTo>
                  <a:pt x="2" y="10"/>
                </a:lnTo>
                <a:lnTo>
                  <a:pt x="0" y="15"/>
                </a:lnTo>
                <a:lnTo>
                  <a:pt x="2" y="19"/>
                </a:lnTo>
                <a:lnTo>
                  <a:pt x="3" y="24"/>
                </a:lnTo>
                <a:lnTo>
                  <a:pt x="3" y="24"/>
                </a:lnTo>
                <a:lnTo>
                  <a:pt x="8" y="28"/>
                </a:lnTo>
                <a:lnTo>
                  <a:pt x="11" y="30"/>
                </a:lnTo>
                <a:lnTo>
                  <a:pt x="15"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4" name="Freeform 339">
            <a:extLst>
              <a:ext uri="{FF2B5EF4-FFF2-40B4-BE49-F238E27FC236}">
                <a16:creationId xmlns:a16="http://schemas.microsoft.com/office/drawing/2014/main" id="{3D03E1A6-0088-497C-A814-22AE064E163D}"/>
              </a:ext>
            </a:extLst>
          </p:cNvPr>
          <p:cNvSpPr>
            <a:spLocks/>
          </p:cNvSpPr>
          <p:nvPr/>
        </p:nvSpPr>
        <p:spPr bwMode="auto">
          <a:xfrm>
            <a:off x="4809170" y="3999103"/>
            <a:ext cx="36259" cy="49308"/>
          </a:xfrm>
          <a:custGeom>
            <a:avLst/>
            <a:gdLst>
              <a:gd name="T0" fmla="*/ 31 w 31"/>
              <a:gd name="T1" fmla="*/ 15 h 30"/>
              <a:gd name="T2" fmla="*/ 31 w 31"/>
              <a:gd name="T3" fmla="*/ 15 h 30"/>
              <a:gd name="T4" fmla="*/ 30 w 31"/>
              <a:gd name="T5" fmla="*/ 10 h 30"/>
              <a:gd name="T6" fmla="*/ 28 w 31"/>
              <a:gd name="T7" fmla="*/ 6 h 30"/>
              <a:gd name="T8" fmla="*/ 25 w 31"/>
              <a:gd name="T9" fmla="*/ 3 h 30"/>
              <a:gd name="T10" fmla="*/ 21 w 31"/>
              <a:gd name="T11" fmla="*/ 0 h 30"/>
              <a:gd name="T12" fmla="*/ 21 w 31"/>
              <a:gd name="T13" fmla="*/ 0 h 30"/>
              <a:gd name="T14" fmla="*/ 16 w 31"/>
              <a:gd name="T15" fmla="*/ 0 h 30"/>
              <a:gd name="T16" fmla="*/ 10 w 31"/>
              <a:gd name="T17" fmla="*/ 0 h 30"/>
              <a:gd name="T18" fmla="*/ 7 w 31"/>
              <a:gd name="T19" fmla="*/ 3 h 30"/>
              <a:gd name="T20" fmla="*/ 3 w 31"/>
              <a:gd name="T21" fmla="*/ 6 h 30"/>
              <a:gd name="T22" fmla="*/ 3 w 31"/>
              <a:gd name="T23" fmla="*/ 6 h 30"/>
              <a:gd name="T24" fmla="*/ 1 w 31"/>
              <a:gd name="T25" fmla="*/ 10 h 30"/>
              <a:gd name="T26" fmla="*/ 0 w 31"/>
              <a:gd name="T27" fmla="*/ 15 h 30"/>
              <a:gd name="T28" fmla="*/ 1 w 31"/>
              <a:gd name="T29" fmla="*/ 19 h 30"/>
              <a:gd name="T30" fmla="*/ 3 w 31"/>
              <a:gd name="T31" fmla="*/ 24 h 30"/>
              <a:gd name="T32" fmla="*/ 3 w 31"/>
              <a:gd name="T33" fmla="*/ 24 h 30"/>
              <a:gd name="T34" fmla="*/ 7 w 31"/>
              <a:gd name="T35" fmla="*/ 28 h 30"/>
              <a:gd name="T36" fmla="*/ 10 w 31"/>
              <a:gd name="T37" fmla="*/ 30 h 30"/>
              <a:gd name="T38" fmla="*/ 16 w 31"/>
              <a:gd name="T39" fmla="*/ 30 h 30"/>
              <a:gd name="T40" fmla="*/ 21 w 31"/>
              <a:gd name="T41" fmla="*/ 30 h 30"/>
              <a:gd name="T42" fmla="*/ 21 w 31"/>
              <a:gd name="T43" fmla="*/ 30 h 30"/>
              <a:gd name="T44" fmla="*/ 25 w 31"/>
              <a:gd name="T45" fmla="*/ 27 h 30"/>
              <a:gd name="T46" fmla="*/ 28 w 31"/>
              <a:gd name="T47" fmla="*/ 24 h 30"/>
              <a:gd name="T48" fmla="*/ 30 w 31"/>
              <a:gd name="T49" fmla="*/ 19 h 30"/>
              <a:gd name="T50" fmla="*/ 31 w 31"/>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0">
                <a:moveTo>
                  <a:pt x="31" y="15"/>
                </a:moveTo>
                <a:lnTo>
                  <a:pt x="31" y="15"/>
                </a:lnTo>
                <a:lnTo>
                  <a:pt x="30" y="10"/>
                </a:lnTo>
                <a:lnTo>
                  <a:pt x="28" y="6"/>
                </a:lnTo>
                <a:lnTo>
                  <a:pt x="25" y="3"/>
                </a:lnTo>
                <a:lnTo>
                  <a:pt x="21" y="0"/>
                </a:lnTo>
                <a:lnTo>
                  <a:pt x="21" y="0"/>
                </a:lnTo>
                <a:lnTo>
                  <a:pt x="16" y="0"/>
                </a:lnTo>
                <a:lnTo>
                  <a:pt x="10" y="0"/>
                </a:lnTo>
                <a:lnTo>
                  <a:pt x="7" y="3"/>
                </a:lnTo>
                <a:lnTo>
                  <a:pt x="3" y="6"/>
                </a:lnTo>
                <a:lnTo>
                  <a:pt x="3" y="6"/>
                </a:lnTo>
                <a:lnTo>
                  <a:pt x="1" y="10"/>
                </a:lnTo>
                <a:lnTo>
                  <a:pt x="0" y="15"/>
                </a:lnTo>
                <a:lnTo>
                  <a:pt x="1" y="19"/>
                </a:lnTo>
                <a:lnTo>
                  <a:pt x="3" y="24"/>
                </a:lnTo>
                <a:lnTo>
                  <a:pt x="3" y="24"/>
                </a:lnTo>
                <a:lnTo>
                  <a:pt x="7" y="28"/>
                </a:lnTo>
                <a:lnTo>
                  <a:pt x="10" y="30"/>
                </a:lnTo>
                <a:lnTo>
                  <a:pt x="16" y="30"/>
                </a:lnTo>
                <a:lnTo>
                  <a:pt x="21" y="30"/>
                </a:lnTo>
                <a:lnTo>
                  <a:pt x="21" y="30"/>
                </a:lnTo>
                <a:lnTo>
                  <a:pt x="25" y="27"/>
                </a:lnTo>
                <a:lnTo>
                  <a:pt x="28" y="24"/>
                </a:lnTo>
                <a:lnTo>
                  <a:pt x="30" y="19"/>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5" name="Freeform 340">
            <a:extLst>
              <a:ext uri="{FF2B5EF4-FFF2-40B4-BE49-F238E27FC236}">
                <a16:creationId xmlns:a16="http://schemas.microsoft.com/office/drawing/2014/main" id="{8A47B993-4B06-4678-83DB-05DE4252814B}"/>
              </a:ext>
            </a:extLst>
          </p:cNvPr>
          <p:cNvSpPr>
            <a:spLocks/>
          </p:cNvSpPr>
          <p:nvPr/>
        </p:nvSpPr>
        <p:spPr bwMode="auto">
          <a:xfrm>
            <a:off x="4872330" y="3999103"/>
            <a:ext cx="37428" cy="49308"/>
          </a:xfrm>
          <a:custGeom>
            <a:avLst/>
            <a:gdLst>
              <a:gd name="T0" fmla="*/ 32 w 32"/>
              <a:gd name="T1" fmla="*/ 15 h 30"/>
              <a:gd name="T2" fmla="*/ 32 w 32"/>
              <a:gd name="T3" fmla="*/ 15 h 30"/>
              <a:gd name="T4" fmla="*/ 30 w 32"/>
              <a:gd name="T5" fmla="*/ 10 h 30"/>
              <a:gd name="T6" fmla="*/ 29 w 32"/>
              <a:gd name="T7" fmla="*/ 6 h 30"/>
              <a:gd name="T8" fmla="*/ 26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8 h 30"/>
              <a:gd name="T36" fmla="*/ 11 w 32"/>
              <a:gd name="T37" fmla="*/ 30 h 30"/>
              <a:gd name="T38" fmla="*/ 15 w 32"/>
              <a:gd name="T39" fmla="*/ 30 h 30"/>
              <a:gd name="T40" fmla="*/ 21 w 32"/>
              <a:gd name="T41" fmla="*/ 30 h 30"/>
              <a:gd name="T42" fmla="*/ 21 w 32"/>
              <a:gd name="T43" fmla="*/ 30 h 30"/>
              <a:gd name="T44" fmla="*/ 26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6" y="3"/>
                </a:lnTo>
                <a:lnTo>
                  <a:pt x="21" y="0"/>
                </a:lnTo>
                <a:lnTo>
                  <a:pt x="21" y="0"/>
                </a:lnTo>
                <a:lnTo>
                  <a:pt x="15" y="0"/>
                </a:lnTo>
                <a:lnTo>
                  <a:pt x="11" y="0"/>
                </a:lnTo>
                <a:lnTo>
                  <a:pt x="6" y="3"/>
                </a:lnTo>
                <a:lnTo>
                  <a:pt x="3" y="6"/>
                </a:lnTo>
                <a:lnTo>
                  <a:pt x="3" y="6"/>
                </a:lnTo>
                <a:lnTo>
                  <a:pt x="2" y="10"/>
                </a:lnTo>
                <a:lnTo>
                  <a:pt x="0" y="15"/>
                </a:lnTo>
                <a:lnTo>
                  <a:pt x="2" y="19"/>
                </a:lnTo>
                <a:lnTo>
                  <a:pt x="3" y="24"/>
                </a:lnTo>
                <a:lnTo>
                  <a:pt x="3" y="24"/>
                </a:lnTo>
                <a:lnTo>
                  <a:pt x="6" y="28"/>
                </a:lnTo>
                <a:lnTo>
                  <a:pt x="11" y="30"/>
                </a:lnTo>
                <a:lnTo>
                  <a:pt x="15" y="30"/>
                </a:lnTo>
                <a:lnTo>
                  <a:pt x="21" y="30"/>
                </a:lnTo>
                <a:lnTo>
                  <a:pt x="21" y="30"/>
                </a:lnTo>
                <a:lnTo>
                  <a:pt x="26"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6" name="Freeform 341">
            <a:extLst>
              <a:ext uri="{FF2B5EF4-FFF2-40B4-BE49-F238E27FC236}">
                <a16:creationId xmlns:a16="http://schemas.microsoft.com/office/drawing/2014/main" id="{CA6C7F8B-EA1A-41EC-AE26-89DAD967B4CD}"/>
              </a:ext>
            </a:extLst>
          </p:cNvPr>
          <p:cNvSpPr>
            <a:spLocks/>
          </p:cNvSpPr>
          <p:nvPr/>
        </p:nvSpPr>
        <p:spPr bwMode="auto">
          <a:xfrm>
            <a:off x="4903910" y="3999103"/>
            <a:ext cx="37428" cy="49308"/>
          </a:xfrm>
          <a:custGeom>
            <a:avLst/>
            <a:gdLst>
              <a:gd name="T0" fmla="*/ 32 w 32"/>
              <a:gd name="T1" fmla="*/ 15 h 30"/>
              <a:gd name="T2" fmla="*/ 32 w 32"/>
              <a:gd name="T3" fmla="*/ 15 h 30"/>
              <a:gd name="T4" fmla="*/ 30 w 32"/>
              <a:gd name="T5" fmla="*/ 10 h 30"/>
              <a:gd name="T6" fmla="*/ 29 w 32"/>
              <a:gd name="T7" fmla="*/ 6 h 30"/>
              <a:gd name="T8" fmla="*/ 24 w 32"/>
              <a:gd name="T9" fmla="*/ 3 h 30"/>
              <a:gd name="T10" fmla="*/ 21 w 32"/>
              <a:gd name="T11" fmla="*/ 0 h 30"/>
              <a:gd name="T12" fmla="*/ 21 w 32"/>
              <a:gd name="T13" fmla="*/ 0 h 30"/>
              <a:gd name="T14" fmla="*/ 15 w 32"/>
              <a:gd name="T15" fmla="*/ 0 h 30"/>
              <a:gd name="T16" fmla="*/ 11 w 32"/>
              <a:gd name="T17" fmla="*/ 0 h 30"/>
              <a:gd name="T18" fmla="*/ 6 w 32"/>
              <a:gd name="T19" fmla="*/ 3 h 30"/>
              <a:gd name="T20" fmla="*/ 3 w 32"/>
              <a:gd name="T21" fmla="*/ 6 h 30"/>
              <a:gd name="T22" fmla="*/ 3 w 32"/>
              <a:gd name="T23" fmla="*/ 6 h 30"/>
              <a:gd name="T24" fmla="*/ 2 w 32"/>
              <a:gd name="T25" fmla="*/ 10 h 30"/>
              <a:gd name="T26" fmla="*/ 0 w 32"/>
              <a:gd name="T27" fmla="*/ 15 h 30"/>
              <a:gd name="T28" fmla="*/ 2 w 32"/>
              <a:gd name="T29" fmla="*/ 19 h 30"/>
              <a:gd name="T30" fmla="*/ 3 w 32"/>
              <a:gd name="T31" fmla="*/ 24 h 30"/>
              <a:gd name="T32" fmla="*/ 3 w 32"/>
              <a:gd name="T33" fmla="*/ 24 h 30"/>
              <a:gd name="T34" fmla="*/ 6 w 32"/>
              <a:gd name="T35" fmla="*/ 28 h 30"/>
              <a:gd name="T36" fmla="*/ 11 w 32"/>
              <a:gd name="T37" fmla="*/ 30 h 30"/>
              <a:gd name="T38" fmla="*/ 15 w 32"/>
              <a:gd name="T39" fmla="*/ 30 h 30"/>
              <a:gd name="T40" fmla="*/ 21 w 32"/>
              <a:gd name="T41" fmla="*/ 30 h 30"/>
              <a:gd name="T42" fmla="*/ 21 w 32"/>
              <a:gd name="T43" fmla="*/ 30 h 30"/>
              <a:gd name="T44" fmla="*/ 24 w 32"/>
              <a:gd name="T45" fmla="*/ 27 h 30"/>
              <a:gd name="T46" fmla="*/ 29 w 32"/>
              <a:gd name="T47" fmla="*/ 24 h 30"/>
              <a:gd name="T48" fmla="*/ 30 w 32"/>
              <a:gd name="T49" fmla="*/ 19 h 30"/>
              <a:gd name="T50" fmla="*/ 32 w 32"/>
              <a:gd name="T5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0">
                <a:moveTo>
                  <a:pt x="32" y="15"/>
                </a:moveTo>
                <a:lnTo>
                  <a:pt x="32" y="15"/>
                </a:lnTo>
                <a:lnTo>
                  <a:pt x="30" y="10"/>
                </a:lnTo>
                <a:lnTo>
                  <a:pt x="29" y="6"/>
                </a:lnTo>
                <a:lnTo>
                  <a:pt x="24" y="3"/>
                </a:lnTo>
                <a:lnTo>
                  <a:pt x="21" y="0"/>
                </a:lnTo>
                <a:lnTo>
                  <a:pt x="21" y="0"/>
                </a:lnTo>
                <a:lnTo>
                  <a:pt x="15" y="0"/>
                </a:lnTo>
                <a:lnTo>
                  <a:pt x="11" y="0"/>
                </a:lnTo>
                <a:lnTo>
                  <a:pt x="6" y="3"/>
                </a:lnTo>
                <a:lnTo>
                  <a:pt x="3" y="6"/>
                </a:lnTo>
                <a:lnTo>
                  <a:pt x="3" y="6"/>
                </a:lnTo>
                <a:lnTo>
                  <a:pt x="2" y="10"/>
                </a:lnTo>
                <a:lnTo>
                  <a:pt x="0" y="15"/>
                </a:lnTo>
                <a:lnTo>
                  <a:pt x="2" y="19"/>
                </a:lnTo>
                <a:lnTo>
                  <a:pt x="3" y="24"/>
                </a:lnTo>
                <a:lnTo>
                  <a:pt x="3" y="24"/>
                </a:lnTo>
                <a:lnTo>
                  <a:pt x="6" y="28"/>
                </a:lnTo>
                <a:lnTo>
                  <a:pt x="11" y="30"/>
                </a:lnTo>
                <a:lnTo>
                  <a:pt x="15" y="30"/>
                </a:lnTo>
                <a:lnTo>
                  <a:pt x="21" y="30"/>
                </a:lnTo>
                <a:lnTo>
                  <a:pt x="21" y="30"/>
                </a:lnTo>
                <a:lnTo>
                  <a:pt x="24" y="27"/>
                </a:lnTo>
                <a:lnTo>
                  <a:pt x="29" y="24"/>
                </a:lnTo>
                <a:lnTo>
                  <a:pt x="30" y="19"/>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7" name="Freeform 342">
            <a:extLst>
              <a:ext uri="{FF2B5EF4-FFF2-40B4-BE49-F238E27FC236}">
                <a16:creationId xmlns:a16="http://schemas.microsoft.com/office/drawing/2014/main" id="{FCF07EC9-BC8D-46DB-A136-4DDDADABBE06}"/>
              </a:ext>
            </a:extLst>
          </p:cNvPr>
          <p:cNvSpPr>
            <a:spLocks/>
          </p:cNvSpPr>
          <p:nvPr/>
        </p:nvSpPr>
        <p:spPr bwMode="auto">
          <a:xfrm>
            <a:off x="4990463" y="4023757"/>
            <a:ext cx="35089" cy="52595"/>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20" y="1"/>
                </a:lnTo>
                <a:lnTo>
                  <a:pt x="20" y="1"/>
                </a:lnTo>
                <a:lnTo>
                  <a:pt x="15" y="0"/>
                </a:lnTo>
                <a:lnTo>
                  <a:pt x="11" y="1"/>
                </a:lnTo>
                <a:lnTo>
                  <a:pt x="6" y="3"/>
                </a:lnTo>
                <a:lnTo>
                  <a:pt x="3" y="6"/>
                </a:lnTo>
                <a:lnTo>
                  <a:pt x="3" y="6"/>
                </a:lnTo>
                <a:lnTo>
                  <a:pt x="0" y="10"/>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8" name="Freeform 343">
            <a:extLst>
              <a:ext uri="{FF2B5EF4-FFF2-40B4-BE49-F238E27FC236}">
                <a16:creationId xmlns:a16="http://schemas.microsoft.com/office/drawing/2014/main" id="{50A2B594-A945-431A-A6F5-4F916F4CD4EC}"/>
              </a:ext>
            </a:extLst>
          </p:cNvPr>
          <p:cNvSpPr>
            <a:spLocks/>
          </p:cNvSpPr>
          <p:nvPr/>
        </p:nvSpPr>
        <p:spPr bwMode="auto">
          <a:xfrm>
            <a:off x="5008008" y="4023757"/>
            <a:ext cx="37428" cy="52595"/>
          </a:xfrm>
          <a:custGeom>
            <a:avLst/>
            <a:gdLst>
              <a:gd name="T0" fmla="*/ 32 w 32"/>
              <a:gd name="T1" fmla="*/ 15 h 32"/>
              <a:gd name="T2" fmla="*/ 32 w 32"/>
              <a:gd name="T3" fmla="*/ 15 h 32"/>
              <a:gd name="T4" fmla="*/ 31 w 32"/>
              <a:gd name="T5" fmla="*/ 10 h 32"/>
              <a:gd name="T6" fmla="*/ 29 w 32"/>
              <a:gd name="T7" fmla="*/ 6 h 32"/>
              <a:gd name="T8" fmla="*/ 25 w 32"/>
              <a:gd name="T9" fmla="*/ 3 h 32"/>
              <a:gd name="T10" fmla="*/ 20 w 32"/>
              <a:gd name="T11" fmla="*/ 1 h 32"/>
              <a:gd name="T12" fmla="*/ 20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0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0 w 32"/>
              <a:gd name="T41" fmla="*/ 30 h 32"/>
              <a:gd name="T42" fmla="*/ 20 w 32"/>
              <a:gd name="T43" fmla="*/ 30 h 32"/>
              <a:gd name="T44" fmla="*/ 25 w 32"/>
              <a:gd name="T45" fmla="*/ 29 h 32"/>
              <a:gd name="T46" fmla="*/ 29 w 32"/>
              <a:gd name="T47" fmla="*/ 24 h 32"/>
              <a:gd name="T48" fmla="*/ 31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1" y="10"/>
                </a:lnTo>
                <a:lnTo>
                  <a:pt x="29" y="6"/>
                </a:lnTo>
                <a:lnTo>
                  <a:pt x="25" y="3"/>
                </a:lnTo>
                <a:lnTo>
                  <a:pt x="20" y="1"/>
                </a:lnTo>
                <a:lnTo>
                  <a:pt x="20" y="1"/>
                </a:lnTo>
                <a:lnTo>
                  <a:pt x="15" y="0"/>
                </a:lnTo>
                <a:lnTo>
                  <a:pt x="11" y="1"/>
                </a:lnTo>
                <a:lnTo>
                  <a:pt x="6" y="3"/>
                </a:lnTo>
                <a:lnTo>
                  <a:pt x="3" y="6"/>
                </a:lnTo>
                <a:lnTo>
                  <a:pt x="3" y="6"/>
                </a:lnTo>
                <a:lnTo>
                  <a:pt x="2" y="10"/>
                </a:lnTo>
                <a:lnTo>
                  <a:pt x="0" y="15"/>
                </a:lnTo>
                <a:lnTo>
                  <a:pt x="2" y="21"/>
                </a:lnTo>
                <a:lnTo>
                  <a:pt x="3" y="24"/>
                </a:lnTo>
                <a:lnTo>
                  <a:pt x="3" y="24"/>
                </a:lnTo>
                <a:lnTo>
                  <a:pt x="6" y="29"/>
                </a:lnTo>
                <a:lnTo>
                  <a:pt x="11" y="30"/>
                </a:lnTo>
                <a:lnTo>
                  <a:pt x="15" y="32"/>
                </a:lnTo>
                <a:lnTo>
                  <a:pt x="20" y="30"/>
                </a:lnTo>
                <a:lnTo>
                  <a:pt x="20" y="30"/>
                </a:lnTo>
                <a:lnTo>
                  <a:pt x="25" y="29"/>
                </a:lnTo>
                <a:lnTo>
                  <a:pt x="29" y="24"/>
                </a:lnTo>
                <a:lnTo>
                  <a:pt x="31"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09" name="Freeform 344">
            <a:extLst>
              <a:ext uri="{FF2B5EF4-FFF2-40B4-BE49-F238E27FC236}">
                <a16:creationId xmlns:a16="http://schemas.microsoft.com/office/drawing/2014/main" id="{88447419-C082-4020-9C36-80221F9D0049}"/>
              </a:ext>
            </a:extLst>
          </p:cNvPr>
          <p:cNvSpPr>
            <a:spLocks/>
          </p:cNvSpPr>
          <p:nvPr/>
        </p:nvSpPr>
        <p:spPr bwMode="auto">
          <a:xfrm>
            <a:off x="5054793" y="4023757"/>
            <a:ext cx="35089" cy="52595"/>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19" y="1"/>
                </a:lnTo>
                <a:lnTo>
                  <a:pt x="19" y="1"/>
                </a:lnTo>
                <a:lnTo>
                  <a:pt x="15" y="0"/>
                </a:lnTo>
                <a:lnTo>
                  <a:pt x="10" y="1"/>
                </a:lnTo>
                <a:lnTo>
                  <a:pt x="6" y="3"/>
                </a:lnTo>
                <a:lnTo>
                  <a:pt x="3" y="6"/>
                </a:lnTo>
                <a:lnTo>
                  <a:pt x="3" y="6"/>
                </a:lnTo>
                <a:lnTo>
                  <a:pt x="0" y="10"/>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0" name="Freeform 345">
            <a:extLst>
              <a:ext uri="{FF2B5EF4-FFF2-40B4-BE49-F238E27FC236}">
                <a16:creationId xmlns:a16="http://schemas.microsoft.com/office/drawing/2014/main" id="{6E02B392-CDC1-4597-855B-2D84101D1A9A}"/>
              </a:ext>
            </a:extLst>
          </p:cNvPr>
          <p:cNvSpPr>
            <a:spLocks/>
          </p:cNvSpPr>
          <p:nvPr/>
        </p:nvSpPr>
        <p:spPr bwMode="auto">
          <a:xfrm>
            <a:off x="5086373" y="4023757"/>
            <a:ext cx="35089" cy="52595"/>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19 w 30"/>
              <a:gd name="T11" fmla="*/ 1 h 32"/>
              <a:gd name="T12" fmla="*/ 19 w 30"/>
              <a:gd name="T13" fmla="*/ 1 h 32"/>
              <a:gd name="T14" fmla="*/ 15 w 30"/>
              <a:gd name="T15" fmla="*/ 0 h 32"/>
              <a:gd name="T16" fmla="*/ 10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19" y="1"/>
                </a:lnTo>
                <a:lnTo>
                  <a:pt x="19" y="1"/>
                </a:lnTo>
                <a:lnTo>
                  <a:pt x="15" y="0"/>
                </a:lnTo>
                <a:lnTo>
                  <a:pt x="10" y="1"/>
                </a:lnTo>
                <a:lnTo>
                  <a:pt x="6" y="3"/>
                </a:lnTo>
                <a:lnTo>
                  <a:pt x="3" y="6"/>
                </a:lnTo>
                <a:lnTo>
                  <a:pt x="3" y="6"/>
                </a:lnTo>
                <a:lnTo>
                  <a:pt x="0" y="10"/>
                </a:lnTo>
                <a:lnTo>
                  <a:pt x="0" y="15"/>
                </a:lnTo>
                <a:lnTo>
                  <a:pt x="0" y="21"/>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1" name="Freeform 346">
            <a:extLst>
              <a:ext uri="{FF2B5EF4-FFF2-40B4-BE49-F238E27FC236}">
                <a16:creationId xmlns:a16="http://schemas.microsoft.com/office/drawing/2014/main" id="{275BFA0E-35C4-426B-90C8-975328BF40D2}"/>
              </a:ext>
            </a:extLst>
          </p:cNvPr>
          <p:cNvSpPr>
            <a:spLocks/>
          </p:cNvSpPr>
          <p:nvPr/>
        </p:nvSpPr>
        <p:spPr bwMode="auto">
          <a:xfrm>
            <a:off x="5135498" y="4023757"/>
            <a:ext cx="35089" cy="52595"/>
          </a:xfrm>
          <a:custGeom>
            <a:avLst/>
            <a:gdLst>
              <a:gd name="T0" fmla="*/ 30 w 30"/>
              <a:gd name="T1" fmla="*/ 15 h 32"/>
              <a:gd name="T2" fmla="*/ 30 w 30"/>
              <a:gd name="T3" fmla="*/ 15 h 32"/>
              <a:gd name="T4" fmla="*/ 30 w 30"/>
              <a:gd name="T5" fmla="*/ 10 h 32"/>
              <a:gd name="T6" fmla="*/ 27 w 30"/>
              <a:gd name="T7" fmla="*/ 6 h 32"/>
              <a:gd name="T8" fmla="*/ 24 w 30"/>
              <a:gd name="T9" fmla="*/ 3 h 32"/>
              <a:gd name="T10" fmla="*/ 20 w 30"/>
              <a:gd name="T11" fmla="*/ 1 h 32"/>
              <a:gd name="T12" fmla="*/ 20 w 30"/>
              <a:gd name="T13" fmla="*/ 1 h 32"/>
              <a:gd name="T14" fmla="*/ 15 w 30"/>
              <a:gd name="T15" fmla="*/ 0 h 32"/>
              <a:gd name="T16" fmla="*/ 11 w 30"/>
              <a:gd name="T17" fmla="*/ 1 h 32"/>
              <a:gd name="T18" fmla="*/ 6 w 30"/>
              <a:gd name="T19" fmla="*/ 3 h 32"/>
              <a:gd name="T20" fmla="*/ 3 w 30"/>
              <a:gd name="T21" fmla="*/ 6 h 32"/>
              <a:gd name="T22" fmla="*/ 3 w 30"/>
              <a:gd name="T23" fmla="*/ 6 h 32"/>
              <a:gd name="T24" fmla="*/ 0 w 30"/>
              <a:gd name="T25" fmla="*/ 10 h 32"/>
              <a:gd name="T26" fmla="*/ 0 w 30"/>
              <a:gd name="T27" fmla="*/ 15 h 32"/>
              <a:gd name="T28" fmla="*/ 0 w 30"/>
              <a:gd name="T29" fmla="*/ 21 h 32"/>
              <a:gd name="T30" fmla="*/ 3 w 30"/>
              <a:gd name="T31" fmla="*/ 24 h 32"/>
              <a:gd name="T32" fmla="*/ 3 w 30"/>
              <a:gd name="T33" fmla="*/ 24 h 32"/>
              <a:gd name="T34" fmla="*/ 6 w 30"/>
              <a:gd name="T35" fmla="*/ 29 h 32"/>
              <a:gd name="T36" fmla="*/ 11 w 30"/>
              <a:gd name="T37" fmla="*/ 30 h 32"/>
              <a:gd name="T38" fmla="*/ 15 w 30"/>
              <a:gd name="T39" fmla="*/ 32 h 32"/>
              <a:gd name="T40" fmla="*/ 20 w 30"/>
              <a:gd name="T41" fmla="*/ 30 h 32"/>
              <a:gd name="T42" fmla="*/ 20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0"/>
                </a:lnTo>
                <a:lnTo>
                  <a:pt x="27" y="6"/>
                </a:lnTo>
                <a:lnTo>
                  <a:pt x="24" y="3"/>
                </a:lnTo>
                <a:lnTo>
                  <a:pt x="20" y="1"/>
                </a:lnTo>
                <a:lnTo>
                  <a:pt x="20" y="1"/>
                </a:lnTo>
                <a:lnTo>
                  <a:pt x="15" y="0"/>
                </a:lnTo>
                <a:lnTo>
                  <a:pt x="11" y="1"/>
                </a:lnTo>
                <a:lnTo>
                  <a:pt x="6" y="3"/>
                </a:lnTo>
                <a:lnTo>
                  <a:pt x="3" y="6"/>
                </a:lnTo>
                <a:lnTo>
                  <a:pt x="3" y="6"/>
                </a:lnTo>
                <a:lnTo>
                  <a:pt x="0" y="10"/>
                </a:lnTo>
                <a:lnTo>
                  <a:pt x="0" y="15"/>
                </a:lnTo>
                <a:lnTo>
                  <a:pt x="0" y="21"/>
                </a:lnTo>
                <a:lnTo>
                  <a:pt x="3" y="24"/>
                </a:lnTo>
                <a:lnTo>
                  <a:pt x="3" y="24"/>
                </a:lnTo>
                <a:lnTo>
                  <a:pt x="6" y="29"/>
                </a:lnTo>
                <a:lnTo>
                  <a:pt x="11" y="30"/>
                </a:lnTo>
                <a:lnTo>
                  <a:pt x="15" y="32"/>
                </a:lnTo>
                <a:lnTo>
                  <a:pt x="20" y="30"/>
                </a:lnTo>
                <a:lnTo>
                  <a:pt x="20"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2" name="Freeform 347">
            <a:extLst>
              <a:ext uri="{FF2B5EF4-FFF2-40B4-BE49-F238E27FC236}">
                <a16:creationId xmlns:a16="http://schemas.microsoft.com/office/drawing/2014/main" id="{D92995EE-4908-432D-94B5-0A8F108E63CD}"/>
              </a:ext>
            </a:extLst>
          </p:cNvPr>
          <p:cNvSpPr>
            <a:spLocks/>
          </p:cNvSpPr>
          <p:nvPr/>
        </p:nvSpPr>
        <p:spPr bwMode="auto">
          <a:xfrm>
            <a:off x="5153043" y="4023757"/>
            <a:ext cx="37428" cy="52595"/>
          </a:xfrm>
          <a:custGeom>
            <a:avLst/>
            <a:gdLst>
              <a:gd name="T0" fmla="*/ 32 w 32"/>
              <a:gd name="T1" fmla="*/ 15 h 32"/>
              <a:gd name="T2" fmla="*/ 32 w 32"/>
              <a:gd name="T3" fmla="*/ 15 h 32"/>
              <a:gd name="T4" fmla="*/ 30 w 32"/>
              <a:gd name="T5" fmla="*/ 10 h 32"/>
              <a:gd name="T6" fmla="*/ 29 w 32"/>
              <a:gd name="T7" fmla="*/ 6 h 32"/>
              <a:gd name="T8" fmla="*/ 24 w 32"/>
              <a:gd name="T9" fmla="*/ 3 h 32"/>
              <a:gd name="T10" fmla="*/ 20 w 32"/>
              <a:gd name="T11" fmla="*/ 1 h 32"/>
              <a:gd name="T12" fmla="*/ 20 w 32"/>
              <a:gd name="T13" fmla="*/ 1 h 32"/>
              <a:gd name="T14" fmla="*/ 15 w 32"/>
              <a:gd name="T15" fmla="*/ 0 h 32"/>
              <a:gd name="T16" fmla="*/ 11 w 32"/>
              <a:gd name="T17" fmla="*/ 1 h 32"/>
              <a:gd name="T18" fmla="*/ 6 w 32"/>
              <a:gd name="T19" fmla="*/ 3 h 32"/>
              <a:gd name="T20" fmla="*/ 3 w 32"/>
              <a:gd name="T21" fmla="*/ 6 h 32"/>
              <a:gd name="T22" fmla="*/ 3 w 32"/>
              <a:gd name="T23" fmla="*/ 6 h 32"/>
              <a:gd name="T24" fmla="*/ 2 w 32"/>
              <a:gd name="T25" fmla="*/ 10 h 32"/>
              <a:gd name="T26" fmla="*/ 0 w 32"/>
              <a:gd name="T27" fmla="*/ 15 h 32"/>
              <a:gd name="T28" fmla="*/ 2 w 32"/>
              <a:gd name="T29" fmla="*/ 21 h 32"/>
              <a:gd name="T30" fmla="*/ 3 w 32"/>
              <a:gd name="T31" fmla="*/ 24 h 32"/>
              <a:gd name="T32" fmla="*/ 3 w 32"/>
              <a:gd name="T33" fmla="*/ 24 h 32"/>
              <a:gd name="T34" fmla="*/ 6 w 32"/>
              <a:gd name="T35" fmla="*/ 29 h 32"/>
              <a:gd name="T36" fmla="*/ 11 w 32"/>
              <a:gd name="T37" fmla="*/ 30 h 32"/>
              <a:gd name="T38" fmla="*/ 15 w 32"/>
              <a:gd name="T39" fmla="*/ 32 h 32"/>
              <a:gd name="T40" fmla="*/ 20 w 32"/>
              <a:gd name="T41" fmla="*/ 30 h 32"/>
              <a:gd name="T42" fmla="*/ 20 w 32"/>
              <a:gd name="T43" fmla="*/ 30 h 32"/>
              <a:gd name="T44" fmla="*/ 24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0"/>
                </a:lnTo>
                <a:lnTo>
                  <a:pt x="29" y="6"/>
                </a:lnTo>
                <a:lnTo>
                  <a:pt x="24" y="3"/>
                </a:lnTo>
                <a:lnTo>
                  <a:pt x="20" y="1"/>
                </a:lnTo>
                <a:lnTo>
                  <a:pt x="20" y="1"/>
                </a:lnTo>
                <a:lnTo>
                  <a:pt x="15" y="0"/>
                </a:lnTo>
                <a:lnTo>
                  <a:pt x="11" y="1"/>
                </a:lnTo>
                <a:lnTo>
                  <a:pt x="6" y="3"/>
                </a:lnTo>
                <a:lnTo>
                  <a:pt x="3" y="6"/>
                </a:lnTo>
                <a:lnTo>
                  <a:pt x="3" y="6"/>
                </a:lnTo>
                <a:lnTo>
                  <a:pt x="2" y="10"/>
                </a:lnTo>
                <a:lnTo>
                  <a:pt x="0" y="15"/>
                </a:lnTo>
                <a:lnTo>
                  <a:pt x="2" y="21"/>
                </a:lnTo>
                <a:lnTo>
                  <a:pt x="3" y="24"/>
                </a:lnTo>
                <a:lnTo>
                  <a:pt x="3" y="24"/>
                </a:lnTo>
                <a:lnTo>
                  <a:pt x="6" y="29"/>
                </a:lnTo>
                <a:lnTo>
                  <a:pt x="11" y="30"/>
                </a:lnTo>
                <a:lnTo>
                  <a:pt x="15" y="32"/>
                </a:lnTo>
                <a:lnTo>
                  <a:pt x="20" y="30"/>
                </a:lnTo>
                <a:lnTo>
                  <a:pt x="20" y="30"/>
                </a:lnTo>
                <a:lnTo>
                  <a:pt x="24"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3" name="Freeform 348">
            <a:extLst>
              <a:ext uri="{FF2B5EF4-FFF2-40B4-BE49-F238E27FC236}">
                <a16:creationId xmlns:a16="http://schemas.microsoft.com/office/drawing/2014/main" id="{5D4E8EF9-F855-473A-B092-998172EFA62C}"/>
              </a:ext>
            </a:extLst>
          </p:cNvPr>
          <p:cNvSpPr>
            <a:spLocks/>
          </p:cNvSpPr>
          <p:nvPr/>
        </p:nvSpPr>
        <p:spPr bwMode="auto">
          <a:xfrm>
            <a:off x="5220881" y="4068135"/>
            <a:ext cx="36259" cy="52595"/>
          </a:xfrm>
          <a:custGeom>
            <a:avLst/>
            <a:gdLst>
              <a:gd name="T0" fmla="*/ 31 w 31"/>
              <a:gd name="T1" fmla="*/ 15 h 32"/>
              <a:gd name="T2" fmla="*/ 31 w 31"/>
              <a:gd name="T3" fmla="*/ 15 h 32"/>
              <a:gd name="T4" fmla="*/ 30 w 31"/>
              <a:gd name="T5" fmla="*/ 11 h 32"/>
              <a:gd name="T6" fmla="*/ 28 w 31"/>
              <a:gd name="T7" fmla="*/ 6 h 32"/>
              <a:gd name="T8" fmla="*/ 25 w 31"/>
              <a:gd name="T9" fmla="*/ 3 h 32"/>
              <a:gd name="T10" fmla="*/ 21 w 31"/>
              <a:gd name="T11" fmla="*/ 2 h 32"/>
              <a:gd name="T12" fmla="*/ 21 w 31"/>
              <a:gd name="T13" fmla="*/ 2 h 32"/>
              <a:gd name="T14" fmla="*/ 16 w 31"/>
              <a:gd name="T15" fmla="*/ 0 h 32"/>
              <a:gd name="T16" fmla="*/ 12 w 31"/>
              <a:gd name="T17" fmla="*/ 2 h 32"/>
              <a:gd name="T18" fmla="*/ 7 w 31"/>
              <a:gd name="T19" fmla="*/ 3 h 32"/>
              <a:gd name="T20" fmla="*/ 3 w 31"/>
              <a:gd name="T21" fmla="*/ 6 h 32"/>
              <a:gd name="T22" fmla="*/ 3 w 31"/>
              <a:gd name="T23" fmla="*/ 6 h 32"/>
              <a:gd name="T24" fmla="*/ 1 w 31"/>
              <a:gd name="T25" fmla="*/ 11 h 32"/>
              <a:gd name="T26" fmla="*/ 0 w 31"/>
              <a:gd name="T27" fmla="*/ 15 h 32"/>
              <a:gd name="T28" fmla="*/ 1 w 31"/>
              <a:gd name="T29" fmla="*/ 20 h 32"/>
              <a:gd name="T30" fmla="*/ 3 w 31"/>
              <a:gd name="T31" fmla="*/ 24 h 32"/>
              <a:gd name="T32" fmla="*/ 3 w 31"/>
              <a:gd name="T33" fmla="*/ 24 h 32"/>
              <a:gd name="T34" fmla="*/ 7 w 31"/>
              <a:gd name="T35" fmla="*/ 29 h 32"/>
              <a:gd name="T36" fmla="*/ 12 w 31"/>
              <a:gd name="T37" fmla="*/ 30 h 32"/>
              <a:gd name="T38" fmla="*/ 16 w 31"/>
              <a:gd name="T39" fmla="*/ 32 h 32"/>
              <a:gd name="T40" fmla="*/ 21 w 31"/>
              <a:gd name="T41" fmla="*/ 30 h 32"/>
              <a:gd name="T42" fmla="*/ 21 w 31"/>
              <a:gd name="T43" fmla="*/ 30 h 32"/>
              <a:gd name="T44" fmla="*/ 25 w 31"/>
              <a:gd name="T45" fmla="*/ 29 h 32"/>
              <a:gd name="T46" fmla="*/ 28 w 31"/>
              <a:gd name="T47" fmla="*/ 24 h 32"/>
              <a:gd name="T48" fmla="*/ 30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0" y="11"/>
                </a:lnTo>
                <a:lnTo>
                  <a:pt x="28" y="6"/>
                </a:lnTo>
                <a:lnTo>
                  <a:pt x="25" y="3"/>
                </a:lnTo>
                <a:lnTo>
                  <a:pt x="21" y="2"/>
                </a:lnTo>
                <a:lnTo>
                  <a:pt x="21" y="2"/>
                </a:lnTo>
                <a:lnTo>
                  <a:pt x="16" y="0"/>
                </a:lnTo>
                <a:lnTo>
                  <a:pt x="12" y="2"/>
                </a:lnTo>
                <a:lnTo>
                  <a:pt x="7" y="3"/>
                </a:lnTo>
                <a:lnTo>
                  <a:pt x="3" y="6"/>
                </a:lnTo>
                <a:lnTo>
                  <a:pt x="3" y="6"/>
                </a:lnTo>
                <a:lnTo>
                  <a:pt x="1" y="11"/>
                </a:lnTo>
                <a:lnTo>
                  <a:pt x="0" y="15"/>
                </a:lnTo>
                <a:lnTo>
                  <a:pt x="1" y="20"/>
                </a:lnTo>
                <a:lnTo>
                  <a:pt x="3" y="24"/>
                </a:lnTo>
                <a:lnTo>
                  <a:pt x="3" y="24"/>
                </a:lnTo>
                <a:lnTo>
                  <a:pt x="7" y="29"/>
                </a:lnTo>
                <a:lnTo>
                  <a:pt x="12" y="30"/>
                </a:lnTo>
                <a:lnTo>
                  <a:pt x="16" y="32"/>
                </a:lnTo>
                <a:lnTo>
                  <a:pt x="21" y="30"/>
                </a:lnTo>
                <a:lnTo>
                  <a:pt x="21" y="30"/>
                </a:lnTo>
                <a:lnTo>
                  <a:pt x="25" y="29"/>
                </a:lnTo>
                <a:lnTo>
                  <a:pt x="28" y="24"/>
                </a:lnTo>
                <a:lnTo>
                  <a:pt x="30"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4" name="Freeform 349">
            <a:extLst>
              <a:ext uri="{FF2B5EF4-FFF2-40B4-BE49-F238E27FC236}">
                <a16:creationId xmlns:a16="http://schemas.microsoft.com/office/drawing/2014/main" id="{28D15E67-C096-4DA1-B555-5EA445CF7A07}"/>
              </a:ext>
            </a:extLst>
          </p:cNvPr>
          <p:cNvSpPr>
            <a:spLocks/>
          </p:cNvSpPr>
          <p:nvPr/>
        </p:nvSpPr>
        <p:spPr bwMode="auto">
          <a:xfrm>
            <a:off x="5257140" y="4068135"/>
            <a:ext cx="36259" cy="52595"/>
          </a:xfrm>
          <a:custGeom>
            <a:avLst/>
            <a:gdLst>
              <a:gd name="T0" fmla="*/ 31 w 31"/>
              <a:gd name="T1" fmla="*/ 15 h 32"/>
              <a:gd name="T2" fmla="*/ 31 w 31"/>
              <a:gd name="T3" fmla="*/ 15 h 32"/>
              <a:gd name="T4" fmla="*/ 31 w 31"/>
              <a:gd name="T5" fmla="*/ 11 h 32"/>
              <a:gd name="T6" fmla="*/ 28 w 31"/>
              <a:gd name="T7" fmla="*/ 6 h 32"/>
              <a:gd name="T8" fmla="*/ 25 w 31"/>
              <a:gd name="T9" fmla="*/ 3 h 32"/>
              <a:gd name="T10" fmla="*/ 20 w 31"/>
              <a:gd name="T11" fmla="*/ 2 h 32"/>
              <a:gd name="T12" fmla="*/ 20 w 31"/>
              <a:gd name="T13" fmla="*/ 2 h 32"/>
              <a:gd name="T14" fmla="*/ 15 w 31"/>
              <a:gd name="T15" fmla="*/ 0 h 32"/>
              <a:gd name="T16" fmla="*/ 11 w 31"/>
              <a:gd name="T17" fmla="*/ 2 h 32"/>
              <a:gd name="T18" fmla="*/ 6 w 31"/>
              <a:gd name="T19" fmla="*/ 3 h 32"/>
              <a:gd name="T20" fmla="*/ 3 w 31"/>
              <a:gd name="T21" fmla="*/ 6 h 32"/>
              <a:gd name="T22" fmla="*/ 3 w 31"/>
              <a:gd name="T23" fmla="*/ 6 h 32"/>
              <a:gd name="T24" fmla="*/ 0 w 31"/>
              <a:gd name="T25" fmla="*/ 11 h 32"/>
              <a:gd name="T26" fmla="*/ 0 w 31"/>
              <a:gd name="T27" fmla="*/ 15 h 32"/>
              <a:gd name="T28" fmla="*/ 0 w 31"/>
              <a:gd name="T29" fmla="*/ 20 h 32"/>
              <a:gd name="T30" fmla="*/ 3 w 31"/>
              <a:gd name="T31" fmla="*/ 24 h 32"/>
              <a:gd name="T32" fmla="*/ 3 w 31"/>
              <a:gd name="T33" fmla="*/ 24 h 32"/>
              <a:gd name="T34" fmla="*/ 6 w 31"/>
              <a:gd name="T35" fmla="*/ 29 h 32"/>
              <a:gd name="T36" fmla="*/ 11 w 31"/>
              <a:gd name="T37" fmla="*/ 30 h 32"/>
              <a:gd name="T38" fmla="*/ 15 w 31"/>
              <a:gd name="T39" fmla="*/ 32 h 32"/>
              <a:gd name="T40" fmla="*/ 20 w 31"/>
              <a:gd name="T41" fmla="*/ 30 h 32"/>
              <a:gd name="T42" fmla="*/ 20 w 31"/>
              <a:gd name="T43" fmla="*/ 30 h 32"/>
              <a:gd name="T44" fmla="*/ 25 w 31"/>
              <a:gd name="T45" fmla="*/ 29 h 32"/>
              <a:gd name="T46" fmla="*/ 28 w 31"/>
              <a:gd name="T47" fmla="*/ 24 h 32"/>
              <a:gd name="T48" fmla="*/ 31 w 31"/>
              <a:gd name="T49" fmla="*/ 21 h 32"/>
              <a:gd name="T50" fmla="*/ 31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1" y="15"/>
                </a:moveTo>
                <a:lnTo>
                  <a:pt x="31" y="15"/>
                </a:lnTo>
                <a:lnTo>
                  <a:pt x="31" y="11"/>
                </a:lnTo>
                <a:lnTo>
                  <a:pt x="28" y="6"/>
                </a:lnTo>
                <a:lnTo>
                  <a:pt x="25" y="3"/>
                </a:lnTo>
                <a:lnTo>
                  <a:pt x="20" y="2"/>
                </a:lnTo>
                <a:lnTo>
                  <a:pt x="20" y="2"/>
                </a:lnTo>
                <a:lnTo>
                  <a:pt x="15" y="0"/>
                </a:lnTo>
                <a:lnTo>
                  <a:pt x="11" y="2"/>
                </a:lnTo>
                <a:lnTo>
                  <a:pt x="6" y="3"/>
                </a:lnTo>
                <a:lnTo>
                  <a:pt x="3" y="6"/>
                </a:lnTo>
                <a:lnTo>
                  <a:pt x="3" y="6"/>
                </a:lnTo>
                <a:lnTo>
                  <a:pt x="0" y="11"/>
                </a:lnTo>
                <a:lnTo>
                  <a:pt x="0" y="15"/>
                </a:lnTo>
                <a:lnTo>
                  <a:pt x="0" y="20"/>
                </a:lnTo>
                <a:lnTo>
                  <a:pt x="3" y="24"/>
                </a:lnTo>
                <a:lnTo>
                  <a:pt x="3" y="24"/>
                </a:lnTo>
                <a:lnTo>
                  <a:pt x="6" y="29"/>
                </a:lnTo>
                <a:lnTo>
                  <a:pt x="11" y="30"/>
                </a:lnTo>
                <a:lnTo>
                  <a:pt x="15" y="32"/>
                </a:lnTo>
                <a:lnTo>
                  <a:pt x="20" y="30"/>
                </a:lnTo>
                <a:lnTo>
                  <a:pt x="20" y="30"/>
                </a:lnTo>
                <a:lnTo>
                  <a:pt x="25" y="29"/>
                </a:lnTo>
                <a:lnTo>
                  <a:pt x="28" y="24"/>
                </a:lnTo>
                <a:lnTo>
                  <a:pt x="31" y="21"/>
                </a:lnTo>
                <a:lnTo>
                  <a:pt x="31"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5" name="Freeform 350">
            <a:extLst>
              <a:ext uri="{FF2B5EF4-FFF2-40B4-BE49-F238E27FC236}">
                <a16:creationId xmlns:a16="http://schemas.microsoft.com/office/drawing/2014/main" id="{18F1E782-DDD1-4F67-B9BB-D4E40BADC247}"/>
              </a:ext>
            </a:extLst>
          </p:cNvPr>
          <p:cNvSpPr>
            <a:spLocks/>
          </p:cNvSpPr>
          <p:nvPr/>
        </p:nvSpPr>
        <p:spPr bwMode="auto">
          <a:xfrm>
            <a:off x="5321470" y="4068135"/>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0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0"/>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6" name="Freeform 351">
            <a:extLst>
              <a:ext uri="{FF2B5EF4-FFF2-40B4-BE49-F238E27FC236}">
                <a16:creationId xmlns:a16="http://schemas.microsoft.com/office/drawing/2014/main" id="{6D4A63FD-589D-4F56-B7BF-8E9467AA72FA}"/>
              </a:ext>
            </a:extLst>
          </p:cNvPr>
          <p:cNvSpPr>
            <a:spLocks/>
          </p:cNvSpPr>
          <p:nvPr/>
        </p:nvSpPr>
        <p:spPr bwMode="auto">
          <a:xfrm>
            <a:off x="5466505" y="4068135"/>
            <a:ext cx="35089" cy="52595"/>
          </a:xfrm>
          <a:custGeom>
            <a:avLst/>
            <a:gdLst>
              <a:gd name="T0" fmla="*/ 30 w 30"/>
              <a:gd name="T1" fmla="*/ 15 h 32"/>
              <a:gd name="T2" fmla="*/ 30 w 30"/>
              <a:gd name="T3" fmla="*/ 15 h 32"/>
              <a:gd name="T4" fmla="*/ 30 w 30"/>
              <a:gd name="T5" fmla="*/ 11 h 32"/>
              <a:gd name="T6" fmla="*/ 27 w 30"/>
              <a:gd name="T7" fmla="*/ 6 h 32"/>
              <a:gd name="T8" fmla="*/ 24 w 30"/>
              <a:gd name="T9" fmla="*/ 3 h 32"/>
              <a:gd name="T10" fmla="*/ 19 w 30"/>
              <a:gd name="T11" fmla="*/ 2 h 32"/>
              <a:gd name="T12" fmla="*/ 19 w 30"/>
              <a:gd name="T13" fmla="*/ 2 h 32"/>
              <a:gd name="T14" fmla="*/ 15 w 30"/>
              <a:gd name="T15" fmla="*/ 0 h 32"/>
              <a:gd name="T16" fmla="*/ 10 w 30"/>
              <a:gd name="T17" fmla="*/ 2 h 32"/>
              <a:gd name="T18" fmla="*/ 6 w 30"/>
              <a:gd name="T19" fmla="*/ 3 h 32"/>
              <a:gd name="T20" fmla="*/ 3 w 30"/>
              <a:gd name="T21" fmla="*/ 6 h 32"/>
              <a:gd name="T22" fmla="*/ 3 w 30"/>
              <a:gd name="T23" fmla="*/ 6 h 32"/>
              <a:gd name="T24" fmla="*/ 0 w 30"/>
              <a:gd name="T25" fmla="*/ 11 h 32"/>
              <a:gd name="T26" fmla="*/ 0 w 30"/>
              <a:gd name="T27" fmla="*/ 15 h 32"/>
              <a:gd name="T28" fmla="*/ 0 w 30"/>
              <a:gd name="T29" fmla="*/ 20 h 32"/>
              <a:gd name="T30" fmla="*/ 3 w 30"/>
              <a:gd name="T31" fmla="*/ 24 h 32"/>
              <a:gd name="T32" fmla="*/ 3 w 30"/>
              <a:gd name="T33" fmla="*/ 24 h 32"/>
              <a:gd name="T34" fmla="*/ 6 w 30"/>
              <a:gd name="T35" fmla="*/ 29 h 32"/>
              <a:gd name="T36" fmla="*/ 10 w 30"/>
              <a:gd name="T37" fmla="*/ 30 h 32"/>
              <a:gd name="T38" fmla="*/ 15 w 30"/>
              <a:gd name="T39" fmla="*/ 32 h 32"/>
              <a:gd name="T40" fmla="*/ 19 w 30"/>
              <a:gd name="T41" fmla="*/ 30 h 32"/>
              <a:gd name="T42" fmla="*/ 19 w 30"/>
              <a:gd name="T43" fmla="*/ 30 h 32"/>
              <a:gd name="T44" fmla="*/ 24 w 30"/>
              <a:gd name="T45" fmla="*/ 29 h 32"/>
              <a:gd name="T46" fmla="*/ 27 w 30"/>
              <a:gd name="T47" fmla="*/ 24 h 32"/>
              <a:gd name="T48" fmla="*/ 30 w 30"/>
              <a:gd name="T49" fmla="*/ 21 h 32"/>
              <a:gd name="T50" fmla="*/ 30 w 30"/>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30" y="15"/>
                </a:moveTo>
                <a:lnTo>
                  <a:pt x="30" y="15"/>
                </a:lnTo>
                <a:lnTo>
                  <a:pt x="30" y="11"/>
                </a:lnTo>
                <a:lnTo>
                  <a:pt x="27" y="6"/>
                </a:lnTo>
                <a:lnTo>
                  <a:pt x="24" y="3"/>
                </a:lnTo>
                <a:lnTo>
                  <a:pt x="19" y="2"/>
                </a:lnTo>
                <a:lnTo>
                  <a:pt x="19" y="2"/>
                </a:lnTo>
                <a:lnTo>
                  <a:pt x="15" y="0"/>
                </a:lnTo>
                <a:lnTo>
                  <a:pt x="10" y="2"/>
                </a:lnTo>
                <a:lnTo>
                  <a:pt x="6" y="3"/>
                </a:lnTo>
                <a:lnTo>
                  <a:pt x="3" y="6"/>
                </a:lnTo>
                <a:lnTo>
                  <a:pt x="3" y="6"/>
                </a:lnTo>
                <a:lnTo>
                  <a:pt x="0" y="11"/>
                </a:lnTo>
                <a:lnTo>
                  <a:pt x="0" y="15"/>
                </a:lnTo>
                <a:lnTo>
                  <a:pt x="0" y="20"/>
                </a:lnTo>
                <a:lnTo>
                  <a:pt x="3" y="24"/>
                </a:lnTo>
                <a:lnTo>
                  <a:pt x="3" y="24"/>
                </a:lnTo>
                <a:lnTo>
                  <a:pt x="6" y="29"/>
                </a:lnTo>
                <a:lnTo>
                  <a:pt x="10" y="30"/>
                </a:lnTo>
                <a:lnTo>
                  <a:pt x="15" y="32"/>
                </a:lnTo>
                <a:lnTo>
                  <a:pt x="19" y="30"/>
                </a:lnTo>
                <a:lnTo>
                  <a:pt x="19" y="30"/>
                </a:lnTo>
                <a:lnTo>
                  <a:pt x="24" y="29"/>
                </a:lnTo>
                <a:lnTo>
                  <a:pt x="27" y="24"/>
                </a:lnTo>
                <a:lnTo>
                  <a:pt x="30" y="21"/>
                </a:lnTo>
                <a:lnTo>
                  <a:pt x="30"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7" name="Freeform 352">
            <a:extLst>
              <a:ext uri="{FF2B5EF4-FFF2-40B4-BE49-F238E27FC236}">
                <a16:creationId xmlns:a16="http://schemas.microsoft.com/office/drawing/2014/main" id="{549C34E9-46F4-45E1-AAF3-92E7E073CB90}"/>
              </a:ext>
            </a:extLst>
          </p:cNvPr>
          <p:cNvSpPr>
            <a:spLocks/>
          </p:cNvSpPr>
          <p:nvPr/>
        </p:nvSpPr>
        <p:spPr bwMode="auto">
          <a:xfrm>
            <a:off x="5519138" y="4068135"/>
            <a:ext cx="37428" cy="52595"/>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2 h 32"/>
              <a:gd name="T12" fmla="*/ 21 w 32"/>
              <a:gd name="T13" fmla="*/ 2 h 32"/>
              <a:gd name="T14" fmla="*/ 17 w 32"/>
              <a:gd name="T15" fmla="*/ 0 h 32"/>
              <a:gd name="T16" fmla="*/ 12 w 32"/>
              <a:gd name="T17" fmla="*/ 2 h 32"/>
              <a:gd name="T18" fmla="*/ 8 w 32"/>
              <a:gd name="T19" fmla="*/ 3 h 32"/>
              <a:gd name="T20" fmla="*/ 3 w 32"/>
              <a:gd name="T21" fmla="*/ 6 h 32"/>
              <a:gd name="T22" fmla="*/ 3 w 32"/>
              <a:gd name="T23" fmla="*/ 6 h 32"/>
              <a:gd name="T24" fmla="*/ 1 w 32"/>
              <a:gd name="T25" fmla="*/ 11 h 32"/>
              <a:gd name="T26" fmla="*/ 0 w 32"/>
              <a:gd name="T27" fmla="*/ 15 h 32"/>
              <a:gd name="T28" fmla="*/ 1 w 32"/>
              <a:gd name="T29" fmla="*/ 20 h 32"/>
              <a:gd name="T30" fmla="*/ 3 w 32"/>
              <a:gd name="T31" fmla="*/ 24 h 32"/>
              <a:gd name="T32" fmla="*/ 3 w 32"/>
              <a:gd name="T33" fmla="*/ 24 h 32"/>
              <a:gd name="T34" fmla="*/ 8 w 32"/>
              <a:gd name="T35" fmla="*/ 29 h 32"/>
              <a:gd name="T36" fmla="*/ 12 w 32"/>
              <a:gd name="T37" fmla="*/ 30 h 32"/>
              <a:gd name="T38" fmla="*/ 17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2"/>
                </a:lnTo>
                <a:lnTo>
                  <a:pt x="21" y="2"/>
                </a:lnTo>
                <a:lnTo>
                  <a:pt x="17" y="0"/>
                </a:lnTo>
                <a:lnTo>
                  <a:pt x="12" y="2"/>
                </a:lnTo>
                <a:lnTo>
                  <a:pt x="8" y="3"/>
                </a:lnTo>
                <a:lnTo>
                  <a:pt x="3" y="6"/>
                </a:lnTo>
                <a:lnTo>
                  <a:pt x="3" y="6"/>
                </a:lnTo>
                <a:lnTo>
                  <a:pt x="1" y="11"/>
                </a:lnTo>
                <a:lnTo>
                  <a:pt x="0" y="15"/>
                </a:lnTo>
                <a:lnTo>
                  <a:pt x="1" y="20"/>
                </a:lnTo>
                <a:lnTo>
                  <a:pt x="3" y="24"/>
                </a:lnTo>
                <a:lnTo>
                  <a:pt x="3" y="24"/>
                </a:lnTo>
                <a:lnTo>
                  <a:pt x="8" y="29"/>
                </a:lnTo>
                <a:lnTo>
                  <a:pt x="12" y="30"/>
                </a:lnTo>
                <a:lnTo>
                  <a:pt x="17"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8" name="Freeform 353">
            <a:extLst>
              <a:ext uri="{FF2B5EF4-FFF2-40B4-BE49-F238E27FC236}">
                <a16:creationId xmlns:a16="http://schemas.microsoft.com/office/drawing/2014/main" id="{AC8E3E0A-1A79-4E5F-B521-812A2C409DD6}"/>
              </a:ext>
            </a:extLst>
          </p:cNvPr>
          <p:cNvSpPr>
            <a:spLocks/>
          </p:cNvSpPr>
          <p:nvPr/>
        </p:nvSpPr>
        <p:spPr bwMode="auto">
          <a:xfrm>
            <a:off x="5550719" y="4068135"/>
            <a:ext cx="37428" cy="52595"/>
          </a:xfrm>
          <a:custGeom>
            <a:avLst/>
            <a:gdLst>
              <a:gd name="T0" fmla="*/ 32 w 32"/>
              <a:gd name="T1" fmla="*/ 15 h 32"/>
              <a:gd name="T2" fmla="*/ 32 w 32"/>
              <a:gd name="T3" fmla="*/ 15 h 32"/>
              <a:gd name="T4" fmla="*/ 30 w 32"/>
              <a:gd name="T5" fmla="*/ 11 h 32"/>
              <a:gd name="T6" fmla="*/ 29 w 32"/>
              <a:gd name="T7" fmla="*/ 6 h 32"/>
              <a:gd name="T8" fmla="*/ 26 w 32"/>
              <a:gd name="T9" fmla="*/ 3 h 32"/>
              <a:gd name="T10" fmla="*/ 21 w 32"/>
              <a:gd name="T11" fmla="*/ 2 h 32"/>
              <a:gd name="T12" fmla="*/ 21 w 32"/>
              <a:gd name="T13" fmla="*/ 2 h 32"/>
              <a:gd name="T14" fmla="*/ 17 w 32"/>
              <a:gd name="T15" fmla="*/ 0 h 32"/>
              <a:gd name="T16" fmla="*/ 11 w 32"/>
              <a:gd name="T17" fmla="*/ 2 h 32"/>
              <a:gd name="T18" fmla="*/ 8 w 32"/>
              <a:gd name="T19" fmla="*/ 3 h 32"/>
              <a:gd name="T20" fmla="*/ 3 w 32"/>
              <a:gd name="T21" fmla="*/ 6 h 32"/>
              <a:gd name="T22" fmla="*/ 3 w 32"/>
              <a:gd name="T23" fmla="*/ 6 h 32"/>
              <a:gd name="T24" fmla="*/ 2 w 32"/>
              <a:gd name="T25" fmla="*/ 11 h 32"/>
              <a:gd name="T26" fmla="*/ 0 w 32"/>
              <a:gd name="T27" fmla="*/ 15 h 32"/>
              <a:gd name="T28" fmla="*/ 2 w 32"/>
              <a:gd name="T29" fmla="*/ 20 h 32"/>
              <a:gd name="T30" fmla="*/ 3 w 32"/>
              <a:gd name="T31" fmla="*/ 24 h 32"/>
              <a:gd name="T32" fmla="*/ 3 w 32"/>
              <a:gd name="T33" fmla="*/ 24 h 32"/>
              <a:gd name="T34" fmla="*/ 8 w 32"/>
              <a:gd name="T35" fmla="*/ 29 h 32"/>
              <a:gd name="T36" fmla="*/ 11 w 32"/>
              <a:gd name="T37" fmla="*/ 30 h 32"/>
              <a:gd name="T38" fmla="*/ 17 w 32"/>
              <a:gd name="T39" fmla="*/ 32 h 32"/>
              <a:gd name="T40" fmla="*/ 21 w 32"/>
              <a:gd name="T41" fmla="*/ 30 h 32"/>
              <a:gd name="T42" fmla="*/ 21 w 32"/>
              <a:gd name="T43" fmla="*/ 30 h 32"/>
              <a:gd name="T44" fmla="*/ 26 w 32"/>
              <a:gd name="T45" fmla="*/ 29 h 32"/>
              <a:gd name="T46" fmla="*/ 29 w 32"/>
              <a:gd name="T47" fmla="*/ 24 h 32"/>
              <a:gd name="T48" fmla="*/ 30 w 32"/>
              <a:gd name="T49" fmla="*/ 21 h 32"/>
              <a:gd name="T50" fmla="*/ 32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32" y="15"/>
                </a:moveTo>
                <a:lnTo>
                  <a:pt x="32" y="15"/>
                </a:lnTo>
                <a:lnTo>
                  <a:pt x="30" y="11"/>
                </a:lnTo>
                <a:lnTo>
                  <a:pt x="29" y="6"/>
                </a:lnTo>
                <a:lnTo>
                  <a:pt x="26" y="3"/>
                </a:lnTo>
                <a:lnTo>
                  <a:pt x="21" y="2"/>
                </a:lnTo>
                <a:lnTo>
                  <a:pt x="21" y="2"/>
                </a:lnTo>
                <a:lnTo>
                  <a:pt x="17" y="0"/>
                </a:lnTo>
                <a:lnTo>
                  <a:pt x="11" y="2"/>
                </a:lnTo>
                <a:lnTo>
                  <a:pt x="8" y="3"/>
                </a:lnTo>
                <a:lnTo>
                  <a:pt x="3" y="6"/>
                </a:lnTo>
                <a:lnTo>
                  <a:pt x="3" y="6"/>
                </a:lnTo>
                <a:lnTo>
                  <a:pt x="2" y="11"/>
                </a:lnTo>
                <a:lnTo>
                  <a:pt x="0" y="15"/>
                </a:lnTo>
                <a:lnTo>
                  <a:pt x="2" y="20"/>
                </a:lnTo>
                <a:lnTo>
                  <a:pt x="3" y="24"/>
                </a:lnTo>
                <a:lnTo>
                  <a:pt x="3" y="24"/>
                </a:lnTo>
                <a:lnTo>
                  <a:pt x="8" y="29"/>
                </a:lnTo>
                <a:lnTo>
                  <a:pt x="11" y="30"/>
                </a:lnTo>
                <a:lnTo>
                  <a:pt x="17" y="32"/>
                </a:lnTo>
                <a:lnTo>
                  <a:pt x="21" y="30"/>
                </a:lnTo>
                <a:lnTo>
                  <a:pt x="21" y="30"/>
                </a:lnTo>
                <a:lnTo>
                  <a:pt x="26" y="29"/>
                </a:lnTo>
                <a:lnTo>
                  <a:pt x="29" y="24"/>
                </a:lnTo>
                <a:lnTo>
                  <a:pt x="30" y="21"/>
                </a:lnTo>
                <a:lnTo>
                  <a:pt x="32" y="15"/>
                </a:lnTo>
              </a:path>
            </a:pathLst>
          </a:custGeom>
          <a:noFill/>
          <a:ln w="9525">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19" name="Line 354">
            <a:extLst>
              <a:ext uri="{FF2B5EF4-FFF2-40B4-BE49-F238E27FC236}">
                <a16:creationId xmlns:a16="http://schemas.microsoft.com/office/drawing/2014/main" id="{8094D5E9-3518-44F3-8BBF-8B94F1A2DE00}"/>
              </a:ext>
            </a:extLst>
          </p:cNvPr>
          <p:cNvSpPr>
            <a:spLocks noChangeShapeType="1"/>
          </p:cNvSpPr>
          <p:nvPr/>
        </p:nvSpPr>
        <p:spPr bwMode="auto">
          <a:xfrm>
            <a:off x="1651155" y="4375488"/>
            <a:ext cx="4555729"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0" name="Line 355">
            <a:extLst>
              <a:ext uri="{FF2B5EF4-FFF2-40B4-BE49-F238E27FC236}">
                <a16:creationId xmlns:a16="http://schemas.microsoft.com/office/drawing/2014/main" id="{B7FD8AC2-538E-4A5C-B457-89C8759AC960}"/>
              </a:ext>
            </a:extLst>
          </p:cNvPr>
          <p:cNvSpPr>
            <a:spLocks noChangeShapeType="1"/>
          </p:cNvSpPr>
          <p:nvPr/>
        </p:nvSpPr>
        <p:spPr bwMode="auto">
          <a:xfrm>
            <a:off x="2041813"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1" name="Line 356">
            <a:extLst>
              <a:ext uri="{FF2B5EF4-FFF2-40B4-BE49-F238E27FC236}">
                <a16:creationId xmlns:a16="http://schemas.microsoft.com/office/drawing/2014/main" id="{FE6B5902-D010-4C46-AC5D-CE096B6CFB3F}"/>
              </a:ext>
            </a:extLst>
          </p:cNvPr>
          <p:cNvSpPr>
            <a:spLocks noChangeShapeType="1"/>
          </p:cNvSpPr>
          <p:nvPr/>
        </p:nvSpPr>
        <p:spPr bwMode="auto">
          <a:xfrm>
            <a:off x="2388025"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2" name="Line 357">
            <a:extLst>
              <a:ext uri="{FF2B5EF4-FFF2-40B4-BE49-F238E27FC236}">
                <a16:creationId xmlns:a16="http://schemas.microsoft.com/office/drawing/2014/main" id="{AEF86781-7BE3-4325-93A6-CF08AA86C5CE}"/>
              </a:ext>
            </a:extLst>
          </p:cNvPr>
          <p:cNvSpPr>
            <a:spLocks noChangeShapeType="1"/>
          </p:cNvSpPr>
          <p:nvPr/>
        </p:nvSpPr>
        <p:spPr bwMode="auto">
          <a:xfrm>
            <a:off x="2735407"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3" name="Line 358">
            <a:extLst>
              <a:ext uri="{FF2B5EF4-FFF2-40B4-BE49-F238E27FC236}">
                <a16:creationId xmlns:a16="http://schemas.microsoft.com/office/drawing/2014/main" id="{23D8726B-1D96-4B88-A758-651EF4BA5683}"/>
              </a:ext>
            </a:extLst>
          </p:cNvPr>
          <p:cNvSpPr>
            <a:spLocks noChangeShapeType="1"/>
          </p:cNvSpPr>
          <p:nvPr/>
        </p:nvSpPr>
        <p:spPr bwMode="auto">
          <a:xfrm>
            <a:off x="3082788"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4" name="Line 359">
            <a:extLst>
              <a:ext uri="{FF2B5EF4-FFF2-40B4-BE49-F238E27FC236}">
                <a16:creationId xmlns:a16="http://schemas.microsoft.com/office/drawing/2014/main" id="{D3154724-1B89-4044-B9D4-CFDD7408EBEA}"/>
              </a:ext>
            </a:extLst>
          </p:cNvPr>
          <p:cNvSpPr>
            <a:spLocks noChangeShapeType="1"/>
          </p:cNvSpPr>
          <p:nvPr/>
        </p:nvSpPr>
        <p:spPr bwMode="auto">
          <a:xfrm>
            <a:off x="3429000"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5" name="Line 360">
            <a:extLst>
              <a:ext uri="{FF2B5EF4-FFF2-40B4-BE49-F238E27FC236}">
                <a16:creationId xmlns:a16="http://schemas.microsoft.com/office/drawing/2014/main" id="{53FC8536-0FD4-4186-AB87-0C5245BB77E9}"/>
              </a:ext>
            </a:extLst>
          </p:cNvPr>
          <p:cNvSpPr>
            <a:spLocks noChangeShapeType="1"/>
          </p:cNvSpPr>
          <p:nvPr/>
        </p:nvSpPr>
        <p:spPr bwMode="auto">
          <a:xfrm>
            <a:off x="3775212"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6" name="Line 361">
            <a:extLst>
              <a:ext uri="{FF2B5EF4-FFF2-40B4-BE49-F238E27FC236}">
                <a16:creationId xmlns:a16="http://schemas.microsoft.com/office/drawing/2014/main" id="{E685BA33-58C9-4C99-BAFA-B3C50D036A66}"/>
              </a:ext>
            </a:extLst>
          </p:cNvPr>
          <p:cNvSpPr>
            <a:spLocks noChangeShapeType="1"/>
          </p:cNvSpPr>
          <p:nvPr/>
        </p:nvSpPr>
        <p:spPr bwMode="auto">
          <a:xfrm>
            <a:off x="4122594"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7" name="Line 362">
            <a:extLst>
              <a:ext uri="{FF2B5EF4-FFF2-40B4-BE49-F238E27FC236}">
                <a16:creationId xmlns:a16="http://schemas.microsoft.com/office/drawing/2014/main" id="{4FD2FBE3-5A95-47A3-BB0D-7418669FC10E}"/>
              </a:ext>
            </a:extLst>
          </p:cNvPr>
          <p:cNvSpPr>
            <a:spLocks noChangeShapeType="1"/>
          </p:cNvSpPr>
          <p:nvPr/>
        </p:nvSpPr>
        <p:spPr bwMode="auto">
          <a:xfrm>
            <a:off x="4469976"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8" name="Line 363">
            <a:extLst>
              <a:ext uri="{FF2B5EF4-FFF2-40B4-BE49-F238E27FC236}">
                <a16:creationId xmlns:a16="http://schemas.microsoft.com/office/drawing/2014/main" id="{7C3F701D-FE14-445E-8942-D46E05E5E915}"/>
              </a:ext>
            </a:extLst>
          </p:cNvPr>
          <p:cNvSpPr>
            <a:spLocks noChangeShapeType="1"/>
          </p:cNvSpPr>
          <p:nvPr/>
        </p:nvSpPr>
        <p:spPr bwMode="auto">
          <a:xfrm>
            <a:off x="4816188"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29" name="Line 364">
            <a:extLst>
              <a:ext uri="{FF2B5EF4-FFF2-40B4-BE49-F238E27FC236}">
                <a16:creationId xmlns:a16="http://schemas.microsoft.com/office/drawing/2014/main" id="{BEA039B8-1C8B-428E-81FE-D95958090C9A}"/>
              </a:ext>
            </a:extLst>
          </p:cNvPr>
          <p:cNvSpPr>
            <a:spLocks noChangeShapeType="1"/>
          </p:cNvSpPr>
          <p:nvPr/>
        </p:nvSpPr>
        <p:spPr bwMode="auto">
          <a:xfrm>
            <a:off x="5162400"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0" name="Line 365">
            <a:extLst>
              <a:ext uri="{FF2B5EF4-FFF2-40B4-BE49-F238E27FC236}">
                <a16:creationId xmlns:a16="http://schemas.microsoft.com/office/drawing/2014/main" id="{3A3F1275-CF12-4F0C-85BB-E56FCA3F48CB}"/>
              </a:ext>
            </a:extLst>
          </p:cNvPr>
          <p:cNvSpPr>
            <a:spLocks noChangeShapeType="1"/>
          </p:cNvSpPr>
          <p:nvPr/>
        </p:nvSpPr>
        <p:spPr bwMode="auto">
          <a:xfrm>
            <a:off x="5509781"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1" name="Line 366">
            <a:extLst>
              <a:ext uri="{FF2B5EF4-FFF2-40B4-BE49-F238E27FC236}">
                <a16:creationId xmlns:a16="http://schemas.microsoft.com/office/drawing/2014/main" id="{E6DFA5EB-1970-4C24-977D-5DE7658F328F}"/>
              </a:ext>
            </a:extLst>
          </p:cNvPr>
          <p:cNvSpPr>
            <a:spLocks noChangeShapeType="1"/>
          </p:cNvSpPr>
          <p:nvPr/>
        </p:nvSpPr>
        <p:spPr bwMode="auto">
          <a:xfrm>
            <a:off x="5857163"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2" name="Line 367">
            <a:extLst>
              <a:ext uri="{FF2B5EF4-FFF2-40B4-BE49-F238E27FC236}">
                <a16:creationId xmlns:a16="http://schemas.microsoft.com/office/drawing/2014/main" id="{01D57EFF-AED9-4A1A-9BDC-8872DD0FB494}"/>
              </a:ext>
            </a:extLst>
          </p:cNvPr>
          <p:cNvSpPr>
            <a:spLocks noChangeShapeType="1"/>
          </p:cNvSpPr>
          <p:nvPr/>
        </p:nvSpPr>
        <p:spPr bwMode="auto">
          <a:xfrm>
            <a:off x="6203375" y="4375488"/>
            <a:ext cx="0" cy="60813"/>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3" name="Freeform 368">
            <a:extLst>
              <a:ext uri="{FF2B5EF4-FFF2-40B4-BE49-F238E27FC236}">
                <a16:creationId xmlns:a16="http://schemas.microsoft.com/office/drawing/2014/main" id="{BE02F9AF-70AE-4301-B6AD-5782B9EF974D}"/>
              </a:ext>
            </a:extLst>
          </p:cNvPr>
          <p:cNvSpPr>
            <a:spLocks/>
          </p:cNvSpPr>
          <p:nvPr/>
        </p:nvSpPr>
        <p:spPr bwMode="auto">
          <a:xfrm>
            <a:off x="1789172" y="2199361"/>
            <a:ext cx="39768" cy="57526"/>
          </a:xfrm>
          <a:custGeom>
            <a:avLst/>
            <a:gdLst>
              <a:gd name="T0" fmla="*/ 0 w 34"/>
              <a:gd name="T1" fmla="*/ 18 h 35"/>
              <a:gd name="T2" fmla="*/ 0 w 34"/>
              <a:gd name="T3" fmla="*/ 18 h 35"/>
              <a:gd name="T4" fmla="*/ 1 w 34"/>
              <a:gd name="T5" fmla="*/ 24 h 35"/>
              <a:gd name="T6" fmla="*/ 4 w 34"/>
              <a:gd name="T7" fmla="*/ 30 h 35"/>
              <a:gd name="T8" fmla="*/ 10 w 34"/>
              <a:gd name="T9" fmla="*/ 33 h 35"/>
              <a:gd name="T10" fmla="*/ 16 w 34"/>
              <a:gd name="T11" fmla="*/ 35 h 35"/>
              <a:gd name="T12" fmla="*/ 16 w 34"/>
              <a:gd name="T13" fmla="*/ 35 h 35"/>
              <a:gd name="T14" fmla="*/ 24 w 34"/>
              <a:gd name="T15" fmla="*/ 33 h 35"/>
              <a:gd name="T16" fmla="*/ 28 w 34"/>
              <a:gd name="T17" fmla="*/ 30 h 35"/>
              <a:gd name="T18" fmla="*/ 33 w 34"/>
              <a:gd name="T19" fmla="*/ 24 h 35"/>
              <a:gd name="T20" fmla="*/ 34 w 34"/>
              <a:gd name="T21" fmla="*/ 18 h 35"/>
              <a:gd name="T22" fmla="*/ 34 w 34"/>
              <a:gd name="T23" fmla="*/ 18 h 35"/>
              <a:gd name="T24" fmla="*/ 33 w 34"/>
              <a:gd name="T25" fmla="*/ 11 h 35"/>
              <a:gd name="T26" fmla="*/ 28 w 34"/>
              <a:gd name="T27" fmla="*/ 6 h 35"/>
              <a:gd name="T28" fmla="*/ 24 w 34"/>
              <a:gd name="T29" fmla="*/ 1 h 35"/>
              <a:gd name="T30" fmla="*/ 16 w 34"/>
              <a:gd name="T31" fmla="*/ 0 h 35"/>
              <a:gd name="T32" fmla="*/ 16 w 34"/>
              <a:gd name="T33" fmla="*/ 0 h 35"/>
              <a:gd name="T34" fmla="*/ 10 w 34"/>
              <a:gd name="T35" fmla="*/ 1 h 35"/>
              <a:gd name="T36" fmla="*/ 4 w 34"/>
              <a:gd name="T37" fmla="*/ 6 h 35"/>
              <a:gd name="T38" fmla="*/ 1 w 34"/>
              <a:gd name="T39" fmla="*/ 11 h 35"/>
              <a:gd name="T40" fmla="*/ 0 w 34"/>
              <a:gd name="T41" fmla="*/ 18 h 35"/>
              <a:gd name="T42" fmla="*/ 0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8"/>
                </a:moveTo>
                <a:lnTo>
                  <a:pt x="0" y="18"/>
                </a:lnTo>
                <a:lnTo>
                  <a:pt x="1" y="24"/>
                </a:lnTo>
                <a:lnTo>
                  <a:pt x="4" y="30"/>
                </a:lnTo>
                <a:lnTo>
                  <a:pt x="10" y="33"/>
                </a:lnTo>
                <a:lnTo>
                  <a:pt x="16" y="35"/>
                </a:lnTo>
                <a:lnTo>
                  <a:pt x="16" y="35"/>
                </a:lnTo>
                <a:lnTo>
                  <a:pt x="24" y="33"/>
                </a:lnTo>
                <a:lnTo>
                  <a:pt x="28" y="30"/>
                </a:lnTo>
                <a:lnTo>
                  <a:pt x="33" y="24"/>
                </a:lnTo>
                <a:lnTo>
                  <a:pt x="34" y="18"/>
                </a:lnTo>
                <a:lnTo>
                  <a:pt x="34" y="18"/>
                </a:lnTo>
                <a:lnTo>
                  <a:pt x="33" y="11"/>
                </a:lnTo>
                <a:lnTo>
                  <a:pt x="28" y="6"/>
                </a:lnTo>
                <a:lnTo>
                  <a:pt x="24" y="1"/>
                </a:lnTo>
                <a:lnTo>
                  <a:pt x="16" y="0"/>
                </a:lnTo>
                <a:lnTo>
                  <a:pt x="16" y="0"/>
                </a:lnTo>
                <a:lnTo>
                  <a:pt x="10" y="1"/>
                </a:lnTo>
                <a:lnTo>
                  <a:pt x="4"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4" name="Freeform 369">
            <a:extLst>
              <a:ext uri="{FF2B5EF4-FFF2-40B4-BE49-F238E27FC236}">
                <a16:creationId xmlns:a16="http://schemas.microsoft.com/office/drawing/2014/main" id="{8FE954ED-B6D8-42E4-AD6A-622CABA81D3C}"/>
              </a:ext>
            </a:extLst>
          </p:cNvPr>
          <p:cNvSpPr>
            <a:spLocks/>
          </p:cNvSpPr>
          <p:nvPr/>
        </p:nvSpPr>
        <p:spPr bwMode="auto">
          <a:xfrm>
            <a:off x="1804377" y="2210866"/>
            <a:ext cx="39768" cy="57526"/>
          </a:xfrm>
          <a:custGeom>
            <a:avLst/>
            <a:gdLst>
              <a:gd name="T0" fmla="*/ 0 w 34"/>
              <a:gd name="T1" fmla="*/ 19 h 35"/>
              <a:gd name="T2" fmla="*/ 0 w 34"/>
              <a:gd name="T3" fmla="*/ 19 h 35"/>
              <a:gd name="T4" fmla="*/ 0 w 34"/>
              <a:gd name="T5" fmla="*/ 25 h 35"/>
              <a:gd name="T6" fmla="*/ 5 w 34"/>
              <a:gd name="T7" fmla="*/ 31 h 35"/>
              <a:gd name="T8" fmla="*/ 9 w 34"/>
              <a:gd name="T9" fmla="*/ 34 h 35"/>
              <a:gd name="T10" fmla="*/ 17 w 34"/>
              <a:gd name="T11" fmla="*/ 35 h 35"/>
              <a:gd name="T12" fmla="*/ 17 w 34"/>
              <a:gd name="T13" fmla="*/ 35 h 35"/>
              <a:gd name="T14" fmla="*/ 23 w 34"/>
              <a:gd name="T15" fmla="*/ 34 h 35"/>
              <a:gd name="T16" fmla="*/ 29 w 34"/>
              <a:gd name="T17" fmla="*/ 31 h 35"/>
              <a:gd name="T18" fmla="*/ 32 w 34"/>
              <a:gd name="T19" fmla="*/ 25 h 35"/>
              <a:gd name="T20" fmla="*/ 34 w 34"/>
              <a:gd name="T21" fmla="*/ 19 h 35"/>
              <a:gd name="T22" fmla="*/ 34 w 34"/>
              <a:gd name="T23" fmla="*/ 19 h 35"/>
              <a:gd name="T24" fmla="*/ 32 w 34"/>
              <a:gd name="T25" fmla="*/ 11 h 35"/>
              <a:gd name="T26" fmla="*/ 29 w 34"/>
              <a:gd name="T27" fmla="*/ 7 h 35"/>
              <a:gd name="T28" fmla="*/ 23 w 34"/>
              <a:gd name="T29" fmla="*/ 2 h 35"/>
              <a:gd name="T30" fmla="*/ 17 w 34"/>
              <a:gd name="T31" fmla="*/ 0 h 35"/>
              <a:gd name="T32" fmla="*/ 17 w 34"/>
              <a:gd name="T33" fmla="*/ 0 h 35"/>
              <a:gd name="T34" fmla="*/ 9 w 34"/>
              <a:gd name="T35" fmla="*/ 2 h 35"/>
              <a:gd name="T36" fmla="*/ 5 w 34"/>
              <a:gd name="T37" fmla="*/ 7 h 35"/>
              <a:gd name="T38" fmla="*/ 0 w 34"/>
              <a:gd name="T39" fmla="*/ 11 h 35"/>
              <a:gd name="T40" fmla="*/ 0 w 34"/>
              <a:gd name="T41" fmla="*/ 19 h 35"/>
              <a:gd name="T42" fmla="*/ 0 w 34"/>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9"/>
                </a:moveTo>
                <a:lnTo>
                  <a:pt x="0" y="19"/>
                </a:lnTo>
                <a:lnTo>
                  <a:pt x="0" y="25"/>
                </a:lnTo>
                <a:lnTo>
                  <a:pt x="5" y="31"/>
                </a:lnTo>
                <a:lnTo>
                  <a:pt x="9" y="34"/>
                </a:lnTo>
                <a:lnTo>
                  <a:pt x="17" y="35"/>
                </a:lnTo>
                <a:lnTo>
                  <a:pt x="17" y="35"/>
                </a:lnTo>
                <a:lnTo>
                  <a:pt x="23" y="34"/>
                </a:lnTo>
                <a:lnTo>
                  <a:pt x="29" y="31"/>
                </a:lnTo>
                <a:lnTo>
                  <a:pt x="32" y="25"/>
                </a:lnTo>
                <a:lnTo>
                  <a:pt x="34" y="19"/>
                </a:lnTo>
                <a:lnTo>
                  <a:pt x="34" y="19"/>
                </a:lnTo>
                <a:lnTo>
                  <a:pt x="32" y="11"/>
                </a:lnTo>
                <a:lnTo>
                  <a:pt x="29" y="7"/>
                </a:lnTo>
                <a:lnTo>
                  <a:pt x="23" y="2"/>
                </a:lnTo>
                <a:lnTo>
                  <a:pt x="17" y="0"/>
                </a:lnTo>
                <a:lnTo>
                  <a:pt x="17" y="0"/>
                </a:lnTo>
                <a:lnTo>
                  <a:pt x="9" y="2"/>
                </a:lnTo>
                <a:lnTo>
                  <a:pt x="5" y="7"/>
                </a:lnTo>
                <a:lnTo>
                  <a:pt x="0" y="11"/>
                </a:lnTo>
                <a:lnTo>
                  <a:pt x="0" y="19"/>
                </a:lnTo>
                <a:lnTo>
                  <a:pt x="0" y="1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5" name="Freeform 370">
            <a:extLst>
              <a:ext uri="{FF2B5EF4-FFF2-40B4-BE49-F238E27FC236}">
                <a16:creationId xmlns:a16="http://schemas.microsoft.com/office/drawing/2014/main" id="{465A334B-303A-4C6D-BE1E-AA9BB44629D1}"/>
              </a:ext>
            </a:extLst>
          </p:cNvPr>
          <p:cNvSpPr>
            <a:spLocks/>
          </p:cNvSpPr>
          <p:nvPr/>
        </p:nvSpPr>
        <p:spPr bwMode="auto">
          <a:xfrm>
            <a:off x="1977483" y="2291403"/>
            <a:ext cx="40937" cy="57526"/>
          </a:xfrm>
          <a:custGeom>
            <a:avLst/>
            <a:gdLst>
              <a:gd name="T0" fmla="*/ 0 w 35"/>
              <a:gd name="T1" fmla="*/ 16 h 35"/>
              <a:gd name="T2" fmla="*/ 0 w 35"/>
              <a:gd name="T3" fmla="*/ 16 h 35"/>
              <a:gd name="T4" fmla="*/ 2 w 35"/>
              <a:gd name="T5" fmla="*/ 24 h 35"/>
              <a:gd name="T6" fmla="*/ 6 w 35"/>
              <a:gd name="T7" fmla="*/ 29 h 35"/>
              <a:gd name="T8" fmla="*/ 11 w 35"/>
              <a:gd name="T9" fmla="*/ 33 h 35"/>
              <a:gd name="T10" fmla="*/ 18 w 35"/>
              <a:gd name="T11" fmla="*/ 35 h 35"/>
              <a:gd name="T12" fmla="*/ 18 w 35"/>
              <a:gd name="T13" fmla="*/ 35 h 35"/>
              <a:gd name="T14" fmla="*/ 25 w 35"/>
              <a:gd name="T15" fmla="*/ 33 h 35"/>
              <a:gd name="T16" fmla="*/ 31 w 35"/>
              <a:gd name="T17" fmla="*/ 29 h 35"/>
              <a:gd name="T18" fmla="*/ 34 w 35"/>
              <a:gd name="T19" fmla="*/ 24 h 35"/>
              <a:gd name="T20" fmla="*/ 35 w 35"/>
              <a:gd name="T21" fmla="*/ 16 h 35"/>
              <a:gd name="T22" fmla="*/ 35 w 35"/>
              <a:gd name="T23" fmla="*/ 16 h 35"/>
              <a:gd name="T24" fmla="*/ 34 w 35"/>
              <a:gd name="T25" fmla="*/ 10 h 35"/>
              <a:gd name="T26" fmla="*/ 31 w 35"/>
              <a:gd name="T27" fmla="*/ 4 h 35"/>
              <a:gd name="T28" fmla="*/ 25 w 35"/>
              <a:gd name="T29" fmla="*/ 1 h 35"/>
              <a:gd name="T30" fmla="*/ 18 w 35"/>
              <a:gd name="T31" fmla="*/ 0 h 35"/>
              <a:gd name="T32" fmla="*/ 18 w 35"/>
              <a:gd name="T33" fmla="*/ 0 h 35"/>
              <a:gd name="T34" fmla="*/ 11 w 35"/>
              <a:gd name="T35" fmla="*/ 1 h 35"/>
              <a:gd name="T36" fmla="*/ 6 w 35"/>
              <a:gd name="T37" fmla="*/ 4 h 35"/>
              <a:gd name="T38" fmla="*/ 2 w 35"/>
              <a:gd name="T39" fmla="*/ 10 h 35"/>
              <a:gd name="T40" fmla="*/ 0 w 35"/>
              <a:gd name="T41" fmla="*/ 16 h 35"/>
              <a:gd name="T42" fmla="*/ 0 w 35"/>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6"/>
                </a:moveTo>
                <a:lnTo>
                  <a:pt x="0" y="16"/>
                </a:lnTo>
                <a:lnTo>
                  <a:pt x="2" y="24"/>
                </a:lnTo>
                <a:lnTo>
                  <a:pt x="6" y="29"/>
                </a:lnTo>
                <a:lnTo>
                  <a:pt x="11" y="33"/>
                </a:lnTo>
                <a:lnTo>
                  <a:pt x="18" y="35"/>
                </a:lnTo>
                <a:lnTo>
                  <a:pt x="18" y="35"/>
                </a:lnTo>
                <a:lnTo>
                  <a:pt x="25" y="33"/>
                </a:lnTo>
                <a:lnTo>
                  <a:pt x="31" y="29"/>
                </a:lnTo>
                <a:lnTo>
                  <a:pt x="34" y="24"/>
                </a:lnTo>
                <a:lnTo>
                  <a:pt x="35" y="16"/>
                </a:lnTo>
                <a:lnTo>
                  <a:pt x="35" y="16"/>
                </a:lnTo>
                <a:lnTo>
                  <a:pt x="34" y="10"/>
                </a:lnTo>
                <a:lnTo>
                  <a:pt x="31" y="4"/>
                </a:lnTo>
                <a:lnTo>
                  <a:pt x="25" y="1"/>
                </a:lnTo>
                <a:lnTo>
                  <a:pt x="18" y="0"/>
                </a:lnTo>
                <a:lnTo>
                  <a:pt x="18" y="0"/>
                </a:lnTo>
                <a:lnTo>
                  <a:pt x="11" y="1"/>
                </a:lnTo>
                <a:lnTo>
                  <a:pt x="6" y="4"/>
                </a:lnTo>
                <a:lnTo>
                  <a:pt x="2" y="10"/>
                </a:lnTo>
                <a:lnTo>
                  <a:pt x="0" y="16"/>
                </a:lnTo>
                <a:lnTo>
                  <a:pt x="0" y="1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6" name="Freeform 371">
            <a:extLst>
              <a:ext uri="{FF2B5EF4-FFF2-40B4-BE49-F238E27FC236}">
                <a16:creationId xmlns:a16="http://schemas.microsoft.com/office/drawing/2014/main" id="{46418349-065C-4AB0-A171-F13249C747E8}"/>
              </a:ext>
            </a:extLst>
          </p:cNvPr>
          <p:cNvSpPr>
            <a:spLocks/>
          </p:cNvSpPr>
          <p:nvPr/>
        </p:nvSpPr>
        <p:spPr bwMode="auto">
          <a:xfrm>
            <a:off x="2027778" y="2317700"/>
            <a:ext cx="39768" cy="57526"/>
          </a:xfrm>
          <a:custGeom>
            <a:avLst/>
            <a:gdLst>
              <a:gd name="T0" fmla="*/ 0 w 34"/>
              <a:gd name="T1" fmla="*/ 19 h 35"/>
              <a:gd name="T2" fmla="*/ 0 w 34"/>
              <a:gd name="T3" fmla="*/ 19 h 35"/>
              <a:gd name="T4" fmla="*/ 1 w 34"/>
              <a:gd name="T5" fmla="*/ 25 h 35"/>
              <a:gd name="T6" fmla="*/ 6 w 34"/>
              <a:gd name="T7" fmla="*/ 31 h 35"/>
              <a:gd name="T8" fmla="*/ 10 w 34"/>
              <a:gd name="T9" fmla="*/ 34 h 35"/>
              <a:gd name="T10" fmla="*/ 18 w 34"/>
              <a:gd name="T11" fmla="*/ 35 h 35"/>
              <a:gd name="T12" fmla="*/ 18 w 34"/>
              <a:gd name="T13" fmla="*/ 35 h 35"/>
              <a:gd name="T14" fmla="*/ 24 w 34"/>
              <a:gd name="T15" fmla="*/ 34 h 35"/>
              <a:gd name="T16" fmla="*/ 30 w 34"/>
              <a:gd name="T17" fmla="*/ 31 h 35"/>
              <a:gd name="T18" fmla="*/ 33 w 34"/>
              <a:gd name="T19" fmla="*/ 25 h 35"/>
              <a:gd name="T20" fmla="*/ 34 w 34"/>
              <a:gd name="T21" fmla="*/ 19 h 35"/>
              <a:gd name="T22" fmla="*/ 34 w 34"/>
              <a:gd name="T23" fmla="*/ 19 h 35"/>
              <a:gd name="T24" fmla="*/ 33 w 34"/>
              <a:gd name="T25" fmla="*/ 11 h 35"/>
              <a:gd name="T26" fmla="*/ 30 w 34"/>
              <a:gd name="T27" fmla="*/ 6 h 35"/>
              <a:gd name="T28" fmla="*/ 24 w 34"/>
              <a:gd name="T29" fmla="*/ 2 h 35"/>
              <a:gd name="T30" fmla="*/ 18 w 34"/>
              <a:gd name="T31" fmla="*/ 0 h 35"/>
              <a:gd name="T32" fmla="*/ 18 w 34"/>
              <a:gd name="T33" fmla="*/ 0 h 35"/>
              <a:gd name="T34" fmla="*/ 10 w 34"/>
              <a:gd name="T35" fmla="*/ 2 h 35"/>
              <a:gd name="T36" fmla="*/ 6 w 34"/>
              <a:gd name="T37" fmla="*/ 6 h 35"/>
              <a:gd name="T38" fmla="*/ 1 w 34"/>
              <a:gd name="T39" fmla="*/ 11 h 35"/>
              <a:gd name="T40" fmla="*/ 0 w 34"/>
              <a:gd name="T41" fmla="*/ 19 h 35"/>
              <a:gd name="T42" fmla="*/ 0 w 34"/>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9"/>
                </a:moveTo>
                <a:lnTo>
                  <a:pt x="0" y="19"/>
                </a:lnTo>
                <a:lnTo>
                  <a:pt x="1" y="25"/>
                </a:lnTo>
                <a:lnTo>
                  <a:pt x="6" y="31"/>
                </a:lnTo>
                <a:lnTo>
                  <a:pt x="10" y="34"/>
                </a:lnTo>
                <a:lnTo>
                  <a:pt x="18" y="35"/>
                </a:lnTo>
                <a:lnTo>
                  <a:pt x="18" y="35"/>
                </a:lnTo>
                <a:lnTo>
                  <a:pt x="24" y="34"/>
                </a:lnTo>
                <a:lnTo>
                  <a:pt x="30" y="31"/>
                </a:lnTo>
                <a:lnTo>
                  <a:pt x="33" y="25"/>
                </a:lnTo>
                <a:lnTo>
                  <a:pt x="34" y="19"/>
                </a:lnTo>
                <a:lnTo>
                  <a:pt x="34" y="19"/>
                </a:lnTo>
                <a:lnTo>
                  <a:pt x="33" y="11"/>
                </a:lnTo>
                <a:lnTo>
                  <a:pt x="30" y="6"/>
                </a:lnTo>
                <a:lnTo>
                  <a:pt x="24" y="2"/>
                </a:lnTo>
                <a:lnTo>
                  <a:pt x="18" y="0"/>
                </a:lnTo>
                <a:lnTo>
                  <a:pt x="18" y="0"/>
                </a:lnTo>
                <a:lnTo>
                  <a:pt x="10" y="2"/>
                </a:lnTo>
                <a:lnTo>
                  <a:pt x="6" y="6"/>
                </a:lnTo>
                <a:lnTo>
                  <a:pt x="1"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7" name="Freeform 372">
            <a:extLst>
              <a:ext uri="{FF2B5EF4-FFF2-40B4-BE49-F238E27FC236}">
                <a16:creationId xmlns:a16="http://schemas.microsoft.com/office/drawing/2014/main" id="{3BB13D09-4F24-46A3-A5DA-46177CCB4A1B}"/>
              </a:ext>
            </a:extLst>
          </p:cNvPr>
          <p:cNvSpPr>
            <a:spLocks/>
          </p:cNvSpPr>
          <p:nvPr/>
        </p:nvSpPr>
        <p:spPr bwMode="auto">
          <a:xfrm>
            <a:off x="2035965" y="2317700"/>
            <a:ext cx="38598" cy="57526"/>
          </a:xfrm>
          <a:custGeom>
            <a:avLst/>
            <a:gdLst>
              <a:gd name="T0" fmla="*/ 0 w 33"/>
              <a:gd name="T1" fmla="*/ 19 h 35"/>
              <a:gd name="T2" fmla="*/ 0 w 33"/>
              <a:gd name="T3" fmla="*/ 19 h 35"/>
              <a:gd name="T4" fmla="*/ 2 w 33"/>
              <a:gd name="T5" fmla="*/ 25 h 35"/>
              <a:gd name="T6" fmla="*/ 5 w 33"/>
              <a:gd name="T7" fmla="*/ 31 h 35"/>
              <a:gd name="T8" fmla="*/ 11 w 33"/>
              <a:gd name="T9" fmla="*/ 34 h 35"/>
              <a:gd name="T10" fmla="*/ 17 w 33"/>
              <a:gd name="T11" fmla="*/ 35 h 35"/>
              <a:gd name="T12" fmla="*/ 17 w 33"/>
              <a:gd name="T13" fmla="*/ 35 h 35"/>
              <a:gd name="T14" fmla="*/ 23 w 33"/>
              <a:gd name="T15" fmla="*/ 34 h 35"/>
              <a:gd name="T16" fmla="*/ 29 w 33"/>
              <a:gd name="T17" fmla="*/ 31 h 35"/>
              <a:gd name="T18" fmla="*/ 32 w 33"/>
              <a:gd name="T19" fmla="*/ 25 h 35"/>
              <a:gd name="T20" fmla="*/ 33 w 33"/>
              <a:gd name="T21" fmla="*/ 19 h 35"/>
              <a:gd name="T22" fmla="*/ 33 w 33"/>
              <a:gd name="T23" fmla="*/ 19 h 35"/>
              <a:gd name="T24" fmla="*/ 32 w 33"/>
              <a:gd name="T25" fmla="*/ 11 h 35"/>
              <a:gd name="T26" fmla="*/ 29 w 33"/>
              <a:gd name="T27" fmla="*/ 6 h 35"/>
              <a:gd name="T28" fmla="*/ 23 w 33"/>
              <a:gd name="T29" fmla="*/ 2 h 35"/>
              <a:gd name="T30" fmla="*/ 17 w 33"/>
              <a:gd name="T31" fmla="*/ 0 h 35"/>
              <a:gd name="T32" fmla="*/ 17 w 33"/>
              <a:gd name="T33" fmla="*/ 0 h 35"/>
              <a:gd name="T34" fmla="*/ 11 w 33"/>
              <a:gd name="T35" fmla="*/ 2 h 35"/>
              <a:gd name="T36" fmla="*/ 5 w 33"/>
              <a:gd name="T37" fmla="*/ 6 h 35"/>
              <a:gd name="T38" fmla="*/ 2 w 33"/>
              <a:gd name="T39" fmla="*/ 11 h 35"/>
              <a:gd name="T40" fmla="*/ 0 w 33"/>
              <a:gd name="T41" fmla="*/ 19 h 35"/>
              <a:gd name="T42" fmla="*/ 0 w 33"/>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9"/>
                </a:moveTo>
                <a:lnTo>
                  <a:pt x="0" y="19"/>
                </a:lnTo>
                <a:lnTo>
                  <a:pt x="2" y="25"/>
                </a:lnTo>
                <a:lnTo>
                  <a:pt x="5" y="31"/>
                </a:lnTo>
                <a:lnTo>
                  <a:pt x="11" y="34"/>
                </a:lnTo>
                <a:lnTo>
                  <a:pt x="17" y="35"/>
                </a:lnTo>
                <a:lnTo>
                  <a:pt x="17" y="35"/>
                </a:lnTo>
                <a:lnTo>
                  <a:pt x="23" y="34"/>
                </a:lnTo>
                <a:lnTo>
                  <a:pt x="29" y="31"/>
                </a:lnTo>
                <a:lnTo>
                  <a:pt x="32" y="25"/>
                </a:lnTo>
                <a:lnTo>
                  <a:pt x="33" y="19"/>
                </a:lnTo>
                <a:lnTo>
                  <a:pt x="33" y="19"/>
                </a:lnTo>
                <a:lnTo>
                  <a:pt x="32" y="11"/>
                </a:lnTo>
                <a:lnTo>
                  <a:pt x="29" y="6"/>
                </a:lnTo>
                <a:lnTo>
                  <a:pt x="23" y="2"/>
                </a:lnTo>
                <a:lnTo>
                  <a:pt x="17" y="0"/>
                </a:lnTo>
                <a:lnTo>
                  <a:pt x="17" y="0"/>
                </a:lnTo>
                <a:lnTo>
                  <a:pt x="11" y="2"/>
                </a:lnTo>
                <a:lnTo>
                  <a:pt x="5" y="6"/>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8" name="Freeform 373">
            <a:extLst>
              <a:ext uri="{FF2B5EF4-FFF2-40B4-BE49-F238E27FC236}">
                <a16:creationId xmlns:a16="http://schemas.microsoft.com/office/drawing/2014/main" id="{CBE531DE-80FD-4686-97C3-D79BB622E087}"/>
              </a:ext>
            </a:extLst>
          </p:cNvPr>
          <p:cNvSpPr>
            <a:spLocks/>
          </p:cNvSpPr>
          <p:nvPr/>
        </p:nvSpPr>
        <p:spPr bwMode="auto">
          <a:xfrm>
            <a:off x="2107313" y="2350572"/>
            <a:ext cx="39768" cy="54239"/>
          </a:xfrm>
          <a:custGeom>
            <a:avLst/>
            <a:gdLst>
              <a:gd name="T0" fmla="*/ 0 w 34"/>
              <a:gd name="T1" fmla="*/ 17 h 33"/>
              <a:gd name="T2" fmla="*/ 0 w 34"/>
              <a:gd name="T3" fmla="*/ 17 h 33"/>
              <a:gd name="T4" fmla="*/ 1 w 34"/>
              <a:gd name="T5" fmla="*/ 23 h 33"/>
              <a:gd name="T6" fmla="*/ 6 w 34"/>
              <a:gd name="T7" fmla="*/ 29 h 33"/>
              <a:gd name="T8" fmla="*/ 10 w 34"/>
              <a:gd name="T9" fmla="*/ 32 h 33"/>
              <a:gd name="T10" fmla="*/ 18 w 34"/>
              <a:gd name="T11" fmla="*/ 33 h 33"/>
              <a:gd name="T12" fmla="*/ 18 w 34"/>
              <a:gd name="T13" fmla="*/ 33 h 33"/>
              <a:gd name="T14" fmla="*/ 24 w 34"/>
              <a:gd name="T15" fmla="*/ 32 h 33"/>
              <a:gd name="T16" fmla="*/ 30 w 34"/>
              <a:gd name="T17" fmla="*/ 29 h 33"/>
              <a:gd name="T18" fmla="*/ 33 w 34"/>
              <a:gd name="T19" fmla="*/ 23 h 33"/>
              <a:gd name="T20" fmla="*/ 34 w 34"/>
              <a:gd name="T21" fmla="*/ 17 h 33"/>
              <a:gd name="T22" fmla="*/ 34 w 34"/>
              <a:gd name="T23" fmla="*/ 17 h 33"/>
              <a:gd name="T24" fmla="*/ 33 w 34"/>
              <a:gd name="T25" fmla="*/ 9 h 33"/>
              <a:gd name="T26" fmla="*/ 30 w 34"/>
              <a:gd name="T27" fmla="*/ 5 h 33"/>
              <a:gd name="T28" fmla="*/ 24 w 34"/>
              <a:gd name="T29" fmla="*/ 0 h 33"/>
              <a:gd name="T30" fmla="*/ 18 w 34"/>
              <a:gd name="T31" fmla="*/ 0 h 33"/>
              <a:gd name="T32" fmla="*/ 18 w 34"/>
              <a:gd name="T33" fmla="*/ 0 h 33"/>
              <a:gd name="T34" fmla="*/ 10 w 34"/>
              <a:gd name="T35" fmla="*/ 0 h 33"/>
              <a:gd name="T36" fmla="*/ 6 w 34"/>
              <a:gd name="T37" fmla="*/ 5 h 33"/>
              <a:gd name="T38" fmla="*/ 1 w 34"/>
              <a:gd name="T39" fmla="*/ 9 h 33"/>
              <a:gd name="T40" fmla="*/ 0 w 34"/>
              <a:gd name="T41" fmla="*/ 17 h 33"/>
              <a:gd name="T42" fmla="*/ 0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17"/>
                </a:moveTo>
                <a:lnTo>
                  <a:pt x="0" y="17"/>
                </a:lnTo>
                <a:lnTo>
                  <a:pt x="1" y="23"/>
                </a:lnTo>
                <a:lnTo>
                  <a:pt x="6" y="29"/>
                </a:lnTo>
                <a:lnTo>
                  <a:pt x="10" y="32"/>
                </a:lnTo>
                <a:lnTo>
                  <a:pt x="18" y="33"/>
                </a:lnTo>
                <a:lnTo>
                  <a:pt x="18" y="33"/>
                </a:lnTo>
                <a:lnTo>
                  <a:pt x="24" y="32"/>
                </a:lnTo>
                <a:lnTo>
                  <a:pt x="30" y="29"/>
                </a:lnTo>
                <a:lnTo>
                  <a:pt x="33" y="23"/>
                </a:lnTo>
                <a:lnTo>
                  <a:pt x="34" y="17"/>
                </a:lnTo>
                <a:lnTo>
                  <a:pt x="34" y="17"/>
                </a:lnTo>
                <a:lnTo>
                  <a:pt x="33" y="9"/>
                </a:lnTo>
                <a:lnTo>
                  <a:pt x="30" y="5"/>
                </a:lnTo>
                <a:lnTo>
                  <a:pt x="24" y="0"/>
                </a:lnTo>
                <a:lnTo>
                  <a:pt x="18" y="0"/>
                </a:lnTo>
                <a:lnTo>
                  <a:pt x="18" y="0"/>
                </a:lnTo>
                <a:lnTo>
                  <a:pt x="10" y="0"/>
                </a:lnTo>
                <a:lnTo>
                  <a:pt x="6" y="5"/>
                </a:lnTo>
                <a:lnTo>
                  <a:pt x="1" y="9"/>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39" name="Freeform 374">
            <a:extLst>
              <a:ext uri="{FF2B5EF4-FFF2-40B4-BE49-F238E27FC236}">
                <a16:creationId xmlns:a16="http://schemas.microsoft.com/office/drawing/2014/main" id="{A0F209D9-09F2-413D-82E9-9CEEC27C0EC6}"/>
              </a:ext>
            </a:extLst>
          </p:cNvPr>
          <p:cNvSpPr>
            <a:spLocks/>
          </p:cNvSpPr>
          <p:nvPr/>
        </p:nvSpPr>
        <p:spPr bwMode="auto">
          <a:xfrm>
            <a:off x="2145911" y="2393306"/>
            <a:ext cx="40937" cy="55882"/>
          </a:xfrm>
          <a:custGeom>
            <a:avLst/>
            <a:gdLst>
              <a:gd name="T0" fmla="*/ 0 w 35"/>
              <a:gd name="T1" fmla="*/ 18 h 34"/>
              <a:gd name="T2" fmla="*/ 0 w 35"/>
              <a:gd name="T3" fmla="*/ 18 h 34"/>
              <a:gd name="T4" fmla="*/ 1 w 35"/>
              <a:gd name="T5" fmla="*/ 24 h 34"/>
              <a:gd name="T6" fmla="*/ 4 w 35"/>
              <a:gd name="T7" fmla="*/ 30 h 34"/>
              <a:gd name="T8" fmla="*/ 10 w 35"/>
              <a:gd name="T9" fmla="*/ 33 h 34"/>
              <a:gd name="T10" fmla="*/ 16 w 35"/>
              <a:gd name="T11" fmla="*/ 34 h 34"/>
              <a:gd name="T12" fmla="*/ 16 w 35"/>
              <a:gd name="T13" fmla="*/ 34 h 34"/>
              <a:gd name="T14" fmla="*/ 24 w 35"/>
              <a:gd name="T15" fmla="*/ 33 h 34"/>
              <a:gd name="T16" fmla="*/ 29 w 35"/>
              <a:gd name="T17" fmla="*/ 30 h 34"/>
              <a:gd name="T18" fmla="*/ 33 w 35"/>
              <a:gd name="T19" fmla="*/ 24 h 34"/>
              <a:gd name="T20" fmla="*/ 35 w 35"/>
              <a:gd name="T21" fmla="*/ 18 h 34"/>
              <a:gd name="T22" fmla="*/ 35 w 35"/>
              <a:gd name="T23" fmla="*/ 18 h 34"/>
              <a:gd name="T24" fmla="*/ 33 w 35"/>
              <a:gd name="T25" fmla="*/ 10 h 34"/>
              <a:gd name="T26" fmla="*/ 29 w 35"/>
              <a:gd name="T27" fmla="*/ 6 h 34"/>
              <a:gd name="T28" fmla="*/ 24 w 35"/>
              <a:gd name="T29" fmla="*/ 1 h 34"/>
              <a:gd name="T30" fmla="*/ 16 w 35"/>
              <a:gd name="T31" fmla="*/ 0 h 34"/>
              <a:gd name="T32" fmla="*/ 16 w 35"/>
              <a:gd name="T33" fmla="*/ 0 h 34"/>
              <a:gd name="T34" fmla="*/ 10 w 35"/>
              <a:gd name="T35" fmla="*/ 1 h 34"/>
              <a:gd name="T36" fmla="*/ 4 w 35"/>
              <a:gd name="T37" fmla="*/ 6 h 34"/>
              <a:gd name="T38" fmla="*/ 1 w 35"/>
              <a:gd name="T39" fmla="*/ 10 h 34"/>
              <a:gd name="T40" fmla="*/ 0 w 35"/>
              <a:gd name="T41" fmla="*/ 18 h 34"/>
              <a:gd name="T42" fmla="*/ 0 w 35"/>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8"/>
                </a:moveTo>
                <a:lnTo>
                  <a:pt x="0" y="18"/>
                </a:lnTo>
                <a:lnTo>
                  <a:pt x="1" y="24"/>
                </a:lnTo>
                <a:lnTo>
                  <a:pt x="4" y="30"/>
                </a:lnTo>
                <a:lnTo>
                  <a:pt x="10" y="33"/>
                </a:lnTo>
                <a:lnTo>
                  <a:pt x="16" y="34"/>
                </a:lnTo>
                <a:lnTo>
                  <a:pt x="16" y="34"/>
                </a:lnTo>
                <a:lnTo>
                  <a:pt x="24" y="33"/>
                </a:lnTo>
                <a:lnTo>
                  <a:pt x="29" y="30"/>
                </a:lnTo>
                <a:lnTo>
                  <a:pt x="33" y="24"/>
                </a:lnTo>
                <a:lnTo>
                  <a:pt x="35" y="18"/>
                </a:lnTo>
                <a:lnTo>
                  <a:pt x="35" y="18"/>
                </a:lnTo>
                <a:lnTo>
                  <a:pt x="33" y="10"/>
                </a:lnTo>
                <a:lnTo>
                  <a:pt x="29" y="6"/>
                </a:lnTo>
                <a:lnTo>
                  <a:pt x="24" y="1"/>
                </a:lnTo>
                <a:lnTo>
                  <a:pt x="16" y="0"/>
                </a:lnTo>
                <a:lnTo>
                  <a:pt x="16" y="0"/>
                </a:lnTo>
                <a:lnTo>
                  <a:pt x="10" y="1"/>
                </a:lnTo>
                <a:lnTo>
                  <a:pt x="4" y="6"/>
                </a:lnTo>
                <a:lnTo>
                  <a:pt x="1"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0" name="Freeform 375">
            <a:extLst>
              <a:ext uri="{FF2B5EF4-FFF2-40B4-BE49-F238E27FC236}">
                <a16:creationId xmlns:a16="http://schemas.microsoft.com/office/drawing/2014/main" id="{58B04CCC-3E9C-4AEC-A77F-4B01494EE6C7}"/>
              </a:ext>
            </a:extLst>
          </p:cNvPr>
          <p:cNvSpPr>
            <a:spLocks/>
          </p:cNvSpPr>
          <p:nvPr/>
        </p:nvSpPr>
        <p:spPr bwMode="auto">
          <a:xfrm>
            <a:off x="2156437" y="2403167"/>
            <a:ext cx="40937" cy="57526"/>
          </a:xfrm>
          <a:custGeom>
            <a:avLst/>
            <a:gdLst>
              <a:gd name="T0" fmla="*/ 0 w 35"/>
              <a:gd name="T1" fmla="*/ 16 h 35"/>
              <a:gd name="T2" fmla="*/ 0 w 35"/>
              <a:gd name="T3" fmla="*/ 16 h 35"/>
              <a:gd name="T4" fmla="*/ 1 w 35"/>
              <a:gd name="T5" fmla="*/ 24 h 35"/>
              <a:gd name="T6" fmla="*/ 6 w 35"/>
              <a:gd name="T7" fmla="*/ 30 h 35"/>
              <a:gd name="T8" fmla="*/ 11 w 35"/>
              <a:gd name="T9" fmla="*/ 33 h 35"/>
              <a:gd name="T10" fmla="*/ 18 w 35"/>
              <a:gd name="T11" fmla="*/ 35 h 35"/>
              <a:gd name="T12" fmla="*/ 18 w 35"/>
              <a:gd name="T13" fmla="*/ 35 h 35"/>
              <a:gd name="T14" fmla="*/ 24 w 35"/>
              <a:gd name="T15" fmla="*/ 33 h 35"/>
              <a:gd name="T16" fmla="*/ 30 w 35"/>
              <a:gd name="T17" fmla="*/ 30 h 35"/>
              <a:gd name="T18" fmla="*/ 33 w 35"/>
              <a:gd name="T19" fmla="*/ 24 h 35"/>
              <a:gd name="T20" fmla="*/ 35 w 35"/>
              <a:gd name="T21" fmla="*/ 16 h 35"/>
              <a:gd name="T22" fmla="*/ 35 w 35"/>
              <a:gd name="T23" fmla="*/ 16 h 35"/>
              <a:gd name="T24" fmla="*/ 33 w 35"/>
              <a:gd name="T25" fmla="*/ 10 h 35"/>
              <a:gd name="T26" fmla="*/ 30 w 35"/>
              <a:gd name="T27" fmla="*/ 4 h 35"/>
              <a:gd name="T28" fmla="*/ 24 w 35"/>
              <a:gd name="T29" fmla="*/ 1 h 35"/>
              <a:gd name="T30" fmla="*/ 18 w 35"/>
              <a:gd name="T31" fmla="*/ 0 h 35"/>
              <a:gd name="T32" fmla="*/ 18 w 35"/>
              <a:gd name="T33" fmla="*/ 0 h 35"/>
              <a:gd name="T34" fmla="*/ 11 w 35"/>
              <a:gd name="T35" fmla="*/ 1 h 35"/>
              <a:gd name="T36" fmla="*/ 6 w 35"/>
              <a:gd name="T37" fmla="*/ 4 h 35"/>
              <a:gd name="T38" fmla="*/ 1 w 35"/>
              <a:gd name="T39" fmla="*/ 10 h 35"/>
              <a:gd name="T40" fmla="*/ 0 w 35"/>
              <a:gd name="T41" fmla="*/ 16 h 35"/>
              <a:gd name="T42" fmla="*/ 0 w 35"/>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6"/>
                </a:moveTo>
                <a:lnTo>
                  <a:pt x="0" y="16"/>
                </a:lnTo>
                <a:lnTo>
                  <a:pt x="1" y="24"/>
                </a:lnTo>
                <a:lnTo>
                  <a:pt x="6" y="30"/>
                </a:lnTo>
                <a:lnTo>
                  <a:pt x="11" y="33"/>
                </a:lnTo>
                <a:lnTo>
                  <a:pt x="18" y="35"/>
                </a:lnTo>
                <a:lnTo>
                  <a:pt x="18" y="35"/>
                </a:lnTo>
                <a:lnTo>
                  <a:pt x="24" y="33"/>
                </a:lnTo>
                <a:lnTo>
                  <a:pt x="30" y="30"/>
                </a:lnTo>
                <a:lnTo>
                  <a:pt x="33" y="24"/>
                </a:lnTo>
                <a:lnTo>
                  <a:pt x="35" y="16"/>
                </a:lnTo>
                <a:lnTo>
                  <a:pt x="35" y="16"/>
                </a:lnTo>
                <a:lnTo>
                  <a:pt x="33" y="10"/>
                </a:lnTo>
                <a:lnTo>
                  <a:pt x="30" y="4"/>
                </a:lnTo>
                <a:lnTo>
                  <a:pt x="24" y="1"/>
                </a:lnTo>
                <a:lnTo>
                  <a:pt x="18" y="0"/>
                </a:lnTo>
                <a:lnTo>
                  <a:pt x="18" y="0"/>
                </a:lnTo>
                <a:lnTo>
                  <a:pt x="11"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1" name="Freeform 376">
            <a:extLst>
              <a:ext uri="{FF2B5EF4-FFF2-40B4-BE49-F238E27FC236}">
                <a16:creationId xmlns:a16="http://schemas.microsoft.com/office/drawing/2014/main" id="{69F599B8-E152-4275-80EB-1355F63C76F4}"/>
              </a:ext>
            </a:extLst>
          </p:cNvPr>
          <p:cNvSpPr>
            <a:spLocks/>
          </p:cNvSpPr>
          <p:nvPr/>
        </p:nvSpPr>
        <p:spPr bwMode="auto">
          <a:xfrm>
            <a:off x="2453525" y="2666144"/>
            <a:ext cx="39768" cy="57526"/>
          </a:xfrm>
          <a:custGeom>
            <a:avLst/>
            <a:gdLst>
              <a:gd name="T0" fmla="*/ 0 w 34"/>
              <a:gd name="T1" fmla="*/ 16 h 35"/>
              <a:gd name="T2" fmla="*/ 0 w 34"/>
              <a:gd name="T3" fmla="*/ 16 h 35"/>
              <a:gd name="T4" fmla="*/ 1 w 34"/>
              <a:gd name="T5" fmla="*/ 24 h 35"/>
              <a:gd name="T6" fmla="*/ 4 w 34"/>
              <a:gd name="T7" fmla="*/ 29 h 35"/>
              <a:gd name="T8" fmla="*/ 10 w 34"/>
              <a:gd name="T9" fmla="*/ 33 h 35"/>
              <a:gd name="T10" fmla="*/ 16 w 34"/>
              <a:gd name="T11" fmla="*/ 35 h 35"/>
              <a:gd name="T12" fmla="*/ 16 w 34"/>
              <a:gd name="T13" fmla="*/ 35 h 35"/>
              <a:gd name="T14" fmla="*/ 24 w 34"/>
              <a:gd name="T15" fmla="*/ 33 h 35"/>
              <a:gd name="T16" fmla="*/ 28 w 34"/>
              <a:gd name="T17" fmla="*/ 29 h 35"/>
              <a:gd name="T18" fmla="*/ 33 w 34"/>
              <a:gd name="T19" fmla="*/ 24 h 35"/>
              <a:gd name="T20" fmla="*/ 34 w 34"/>
              <a:gd name="T21" fmla="*/ 16 h 35"/>
              <a:gd name="T22" fmla="*/ 34 w 34"/>
              <a:gd name="T23" fmla="*/ 16 h 35"/>
              <a:gd name="T24" fmla="*/ 33 w 34"/>
              <a:gd name="T25" fmla="*/ 10 h 35"/>
              <a:gd name="T26" fmla="*/ 28 w 34"/>
              <a:gd name="T27" fmla="*/ 4 h 35"/>
              <a:gd name="T28" fmla="*/ 24 w 34"/>
              <a:gd name="T29" fmla="*/ 1 h 35"/>
              <a:gd name="T30" fmla="*/ 16 w 34"/>
              <a:gd name="T31" fmla="*/ 0 h 35"/>
              <a:gd name="T32" fmla="*/ 16 w 34"/>
              <a:gd name="T33" fmla="*/ 0 h 35"/>
              <a:gd name="T34" fmla="*/ 10 w 34"/>
              <a:gd name="T35" fmla="*/ 1 h 35"/>
              <a:gd name="T36" fmla="*/ 4 w 34"/>
              <a:gd name="T37" fmla="*/ 4 h 35"/>
              <a:gd name="T38" fmla="*/ 1 w 34"/>
              <a:gd name="T39" fmla="*/ 10 h 35"/>
              <a:gd name="T40" fmla="*/ 0 w 34"/>
              <a:gd name="T41" fmla="*/ 16 h 35"/>
              <a:gd name="T42" fmla="*/ 0 w 34"/>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6"/>
                </a:moveTo>
                <a:lnTo>
                  <a:pt x="0" y="16"/>
                </a:lnTo>
                <a:lnTo>
                  <a:pt x="1" y="24"/>
                </a:lnTo>
                <a:lnTo>
                  <a:pt x="4" y="29"/>
                </a:lnTo>
                <a:lnTo>
                  <a:pt x="10" y="33"/>
                </a:lnTo>
                <a:lnTo>
                  <a:pt x="16" y="35"/>
                </a:lnTo>
                <a:lnTo>
                  <a:pt x="16" y="35"/>
                </a:lnTo>
                <a:lnTo>
                  <a:pt x="24" y="33"/>
                </a:lnTo>
                <a:lnTo>
                  <a:pt x="28" y="29"/>
                </a:lnTo>
                <a:lnTo>
                  <a:pt x="33" y="24"/>
                </a:lnTo>
                <a:lnTo>
                  <a:pt x="34" y="16"/>
                </a:lnTo>
                <a:lnTo>
                  <a:pt x="34" y="16"/>
                </a:lnTo>
                <a:lnTo>
                  <a:pt x="33" y="10"/>
                </a:lnTo>
                <a:lnTo>
                  <a:pt x="28" y="4"/>
                </a:lnTo>
                <a:lnTo>
                  <a:pt x="24" y="1"/>
                </a:lnTo>
                <a:lnTo>
                  <a:pt x="16" y="0"/>
                </a:lnTo>
                <a:lnTo>
                  <a:pt x="16" y="0"/>
                </a:lnTo>
                <a:lnTo>
                  <a:pt x="10" y="1"/>
                </a:lnTo>
                <a:lnTo>
                  <a:pt x="4" y="4"/>
                </a:lnTo>
                <a:lnTo>
                  <a:pt x="1" y="10"/>
                </a:lnTo>
                <a:lnTo>
                  <a:pt x="0" y="16"/>
                </a:lnTo>
                <a:lnTo>
                  <a:pt x="0" y="1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2" name="Freeform 377">
            <a:extLst>
              <a:ext uri="{FF2B5EF4-FFF2-40B4-BE49-F238E27FC236}">
                <a16:creationId xmlns:a16="http://schemas.microsoft.com/office/drawing/2014/main" id="{75E09F32-F4AD-490E-AE77-0A81AC887BCB}"/>
              </a:ext>
            </a:extLst>
          </p:cNvPr>
          <p:cNvSpPr>
            <a:spLocks/>
          </p:cNvSpPr>
          <p:nvPr/>
        </p:nvSpPr>
        <p:spPr bwMode="auto">
          <a:xfrm>
            <a:off x="2627800" y="2802562"/>
            <a:ext cx="40937" cy="57526"/>
          </a:xfrm>
          <a:custGeom>
            <a:avLst/>
            <a:gdLst>
              <a:gd name="T0" fmla="*/ 0 w 35"/>
              <a:gd name="T1" fmla="*/ 17 h 35"/>
              <a:gd name="T2" fmla="*/ 0 w 35"/>
              <a:gd name="T3" fmla="*/ 17 h 35"/>
              <a:gd name="T4" fmla="*/ 2 w 35"/>
              <a:gd name="T5" fmla="*/ 24 h 35"/>
              <a:gd name="T6" fmla="*/ 5 w 35"/>
              <a:gd name="T7" fmla="*/ 29 h 35"/>
              <a:gd name="T8" fmla="*/ 11 w 35"/>
              <a:gd name="T9" fmla="*/ 33 h 35"/>
              <a:gd name="T10" fmla="*/ 17 w 35"/>
              <a:gd name="T11" fmla="*/ 35 h 35"/>
              <a:gd name="T12" fmla="*/ 17 w 35"/>
              <a:gd name="T13" fmla="*/ 35 h 35"/>
              <a:gd name="T14" fmla="*/ 24 w 35"/>
              <a:gd name="T15" fmla="*/ 33 h 35"/>
              <a:gd name="T16" fmla="*/ 29 w 35"/>
              <a:gd name="T17" fmla="*/ 29 h 35"/>
              <a:gd name="T18" fmla="*/ 34 w 35"/>
              <a:gd name="T19" fmla="*/ 24 h 35"/>
              <a:gd name="T20" fmla="*/ 35 w 35"/>
              <a:gd name="T21" fmla="*/ 17 h 35"/>
              <a:gd name="T22" fmla="*/ 35 w 35"/>
              <a:gd name="T23" fmla="*/ 17 h 35"/>
              <a:gd name="T24" fmla="*/ 34 w 35"/>
              <a:gd name="T25" fmla="*/ 10 h 35"/>
              <a:gd name="T26" fmla="*/ 29 w 35"/>
              <a:gd name="T27" fmla="*/ 4 h 35"/>
              <a:gd name="T28" fmla="*/ 24 w 35"/>
              <a:gd name="T29" fmla="*/ 1 h 35"/>
              <a:gd name="T30" fmla="*/ 17 w 35"/>
              <a:gd name="T31" fmla="*/ 0 h 35"/>
              <a:gd name="T32" fmla="*/ 17 w 35"/>
              <a:gd name="T33" fmla="*/ 0 h 35"/>
              <a:gd name="T34" fmla="*/ 11 w 35"/>
              <a:gd name="T35" fmla="*/ 1 h 35"/>
              <a:gd name="T36" fmla="*/ 5 w 35"/>
              <a:gd name="T37" fmla="*/ 4 h 35"/>
              <a:gd name="T38" fmla="*/ 2 w 35"/>
              <a:gd name="T39" fmla="*/ 10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4"/>
                </a:lnTo>
                <a:lnTo>
                  <a:pt x="5" y="29"/>
                </a:lnTo>
                <a:lnTo>
                  <a:pt x="11" y="33"/>
                </a:lnTo>
                <a:lnTo>
                  <a:pt x="17" y="35"/>
                </a:lnTo>
                <a:lnTo>
                  <a:pt x="17" y="35"/>
                </a:lnTo>
                <a:lnTo>
                  <a:pt x="24" y="33"/>
                </a:lnTo>
                <a:lnTo>
                  <a:pt x="29" y="29"/>
                </a:lnTo>
                <a:lnTo>
                  <a:pt x="34" y="24"/>
                </a:lnTo>
                <a:lnTo>
                  <a:pt x="35" y="17"/>
                </a:lnTo>
                <a:lnTo>
                  <a:pt x="35" y="17"/>
                </a:lnTo>
                <a:lnTo>
                  <a:pt x="34" y="10"/>
                </a:lnTo>
                <a:lnTo>
                  <a:pt x="29" y="4"/>
                </a:lnTo>
                <a:lnTo>
                  <a:pt x="24" y="1"/>
                </a:lnTo>
                <a:lnTo>
                  <a:pt x="17" y="0"/>
                </a:lnTo>
                <a:lnTo>
                  <a:pt x="17" y="0"/>
                </a:lnTo>
                <a:lnTo>
                  <a:pt x="11" y="1"/>
                </a:lnTo>
                <a:lnTo>
                  <a:pt x="5" y="4"/>
                </a:lnTo>
                <a:lnTo>
                  <a:pt x="2" y="10"/>
                </a:lnTo>
                <a:lnTo>
                  <a:pt x="0" y="17"/>
                </a:lnTo>
                <a:lnTo>
                  <a:pt x="0"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3" name="Freeform 378">
            <a:extLst>
              <a:ext uri="{FF2B5EF4-FFF2-40B4-BE49-F238E27FC236}">
                <a16:creationId xmlns:a16="http://schemas.microsoft.com/office/drawing/2014/main" id="{90667FA9-3CAE-4ED0-A048-DCCB9BA0E429}"/>
              </a:ext>
            </a:extLst>
          </p:cNvPr>
          <p:cNvSpPr>
            <a:spLocks/>
          </p:cNvSpPr>
          <p:nvPr/>
        </p:nvSpPr>
        <p:spPr bwMode="auto">
          <a:xfrm>
            <a:off x="2750612" y="2896248"/>
            <a:ext cx="39768" cy="57526"/>
          </a:xfrm>
          <a:custGeom>
            <a:avLst/>
            <a:gdLst>
              <a:gd name="T0" fmla="*/ 0 w 34"/>
              <a:gd name="T1" fmla="*/ 18 h 35"/>
              <a:gd name="T2" fmla="*/ 0 w 34"/>
              <a:gd name="T3" fmla="*/ 18 h 35"/>
              <a:gd name="T4" fmla="*/ 1 w 34"/>
              <a:gd name="T5" fmla="*/ 24 h 35"/>
              <a:gd name="T6" fmla="*/ 4 w 34"/>
              <a:gd name="T7" fmla="*/ 30 h 35"/>
              <a:gd name="T8" fmla="*/ 10 w 34"/>
              <a:gd name="T9" fmla="*/ 34 h 35"/>
              <a:gd name="T10" fmla="*/ 16 w 34"/>
              <a:gd name="T11" fmla="*/ 35 h 35"/>
              <a:gd name="T12" fmla="*/ 16 w 34"/>
              <a:gd name="T13" fmla="*/ 35 h 35"/>
              <a:gd name="T14" fmla="*/ 24 w 34"/>
              <a:gd name="T15" fmla="*/ 34 h 35"/>
              <a:gd name="T16" fmla="*/ 28 w 34"/>
              <a:gd name="T17" fmla="*/ 30 h 35"/>
              <a:gd name="T18" fmla="*/ 33 w 34"/>
              <a:gd name="T19" fmla="*/ 24 h 35"/>
              <a:gd name="T20" fmla="*/ 34 w 34"/>
              <a:gd name="T21" fmla="*/ 18 h 35"/>
              <a:gd name="T22" fmla="*/ 34 w 34"/>
              <a:gd name="T23" fmla="*/ 18 h 35"/>
              <a:gd name="T24" fmla="*/ 33 w 34"/>
              <a:gd name="T25" fmla="*/ 11 h 35"/>
              <a:gd name="T26" fmla="*/ 28 w 34"/>
              <a:gd name="T27" fmla="*/ 6 h 35"/>
              <a:gd name="T28" fmla="*/ 24 w 34"/>
              <a:gd name="T29" fmla="*/ 2 h 35"/>
              <a:gd name="T30" fmla="*/ 16 w 34"/>
              <a:gd name="T31" fmla="*/ 0 h 35"/>
              <a:gd name="T32" fmla="*/ 16 w 34"/>
              <a:gd name="T33" fmla="*/ 0 h 35"/>
              <a:gd name="T34" fmla="*/ 10 w 34"/>
              <a:gd name="T35" fmla="*/ 2 h 35"/>
              <a:gd name="T36" fmla="*/ 4 w 34"/>
              <a:gd name="T37" fmla="*/ 6 h 35"/>
              <a:gd name="T38" fmla="*/ 1 w 34"/>
              <a:gd name="T39" fmla="*/ 11 h 35"/>
              <a:gd name="T40" fmla="*/ 0 w 34"/>
              <a:gd name="T41" fmla="*/ 18 h 35"/>
              <a:gd name="T42" fmla="*/ 0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8"/>
                </a:moveTo>
                <a:lnTo>
                  <a:pt x="0" y="18"/>
                </a:lnTo>
                <a:lnTo>
                  <a:pt x="1" y="24"/>
                </a:lnTo>
                <a:lnTo>
                  <a:pt x="4" y="30"/>
                </a:lnTo>
                <a:lnTo>
                  <a:pt x="10" y="34"/>
                </a:lnTo>
                <a:lnTo>
                  <a:pt x="16" y="35"/>
                </a:lnTo>
                <a:lnTo>
                  <a:pt x="16" y="35"/>
                </a:lnTo>
                <a:lnTo>
                  <a:pt x="24" y="34"/>
                </a:lnTo>
                <a:lnTo>
                  <a:pt x="28" y="30"/>
                </a:lnTo>
                <a:lnTo>
                  <a:pt x="33" y="24"/>
                </a:lnTo>
                <a:lnTo>
                  <a:pt x="34" y="18"/>
                </a:lnTo>
                <a:lnTo>
                  <a:pt x="34" y="18"/>
                </a:lnTo>
                <a:lnTo>
                  <a:pt x="33" y="11"/>
                </a:lnTo>
                <a:lnTo>
                  <a:pt x="28" y="6"/>
                </a:lnTo>
                <a:lnTo>
                  <a:pt x="24" y="2"/>
                </a:lnTo>
                <a:lnTo>
                  <a:pt x="16" y="0"/>
                </a:lnTo>
                <a:lnTo>
                  <a:pt x="16" y="0"/>
                </a:lnTo>
                <a:lnTo>
                  <a:pt x="10" y="2"/>
                </a:lnTo>
                <a:lnTo>
                  <a:pt x="4" y="6"/>
                </a:lnTo>
                <a:lnTo>
                  <a:pt x="1" y="11"/>
                </a:lnTo>
                <a:lnTo>
                  <a:pt x="0" y="18"/>
                </a:lnTo>
                <a:lnTo>
                  <a:pt x="0"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4" name="Freeform 379">
            <a:extLst>
              <a:ext uri="{FF2B5EF4-FFF2-40B4-BE49-F238E27FC236}">
                <a16:creationId xmlns:a16="http://schemas.microsoft.com/office/drawing/2014/main" id="{CB729706-CC82-4E2E-A636-7B663BB56DDF}"/>
              </a:ext>
            </a:extLst>
          </p:cNvPr>
          <p:cNvSpPr>
            <a:spLocks/>
          </p:cNvSpPr>
          <p:nvPr/>
        </p:nvSpPr>
        <p:spPr bwMode="auto">
          <a:xfrm>
            <a:off x="2837165" y="2963635"/>
            <a:ext cx="39768" cy="57526"/>
          </a:xfrm>
          <a:custGeom>
            <a:avLst/>
            <a:gdLst>
              <a:gd name="T0" fmla="*/ 0 w 34"/>
              <a:gd name="T1" fmla="*/ 17 h 35"/>
              <a:gd name="T2" fmla="*/ 0 w 34"/>
              <a:gd name="T3" fmla="*/ 17 h 35"/>
              <a:gd name="T4" fmla="*/ 1 w 34"/>
              <a:gd name="T5" fmla="*/ 24 h 35"/>
              <a:gd name="T6" fmla="*/ 4 w 34"/>
              <a:gd name="T7" fmla="*/ 29 h 35"/>
              <a:gd name="T8" fmla="*/ 10 w 34"/>
              <a:gd name="T9" fmla="*/ 33 h 35"/>
              <a:gd name="T10" fmla="*/ 18 w 34"/>
              <a:gd name="T11" fmla="*/ 35 h 35"/>
              <a:gd name="T12" fmla="*/ 18 w 34"/>
              <a:gd name="T13" fmla="*/ 35 h 35"/>
              <a:gd name="T14" fmla="*/ 24 w 34"/>
              <a:gd name="T15" fmla="*/ 33 h 35"/>
              <a:gd name="T16" fmla="*/ 30 w 34"/>
              <a:gd name="T17" fmla="*/ 29 h 35"/>
              <a:gd name="T18" fmla="*/ 33 w 34"/>
              <a:gd name="T19" fmla="*/ 24 h 35"/>
              <a:gd name="T20" fmla="*/ 34 w 34"/>
              <a:gd name="T21" fmla="*/ 17 h 35"/>
              <a:gd name="T22" fmla="*/ 34 w 34"/>
              <a:gd name="T23" fmla="*/ 17 h 35"/>
              <a:gd name="T24" fmla="*/ 33 w 34"/>
              <a:gd name="T25" fmla="*/ 11 h 35"/>
              <a:gd name="T26" fmla="*/ 30 w 34"/>
              <a:gd name="T27" fmla="*/ 5 h 35"/>
              <a:gd name="T28" fmla="*/ 24 w 34"/>
              <a:gd name="T29" fmla="*/ 2 h 35"/>
              <a:gd name="T30" fmla="*/ 18 w 34"/>
              <a:gd name="T31" fmla="*/ 0 h 35"/>
              <a:gd name="T32" fmla="*/ 18 w 34"/>
              <a:gd name="T33" fmla="*/ 0 h 35"/>
              <a:gd name="T34" fmla="*/ 10 w 34"/>
              <a:gd name="T35" fmla="*/ 2 h 35"/>
              <a:gd name="T36" fmla="*/ 4 w 34"/>
              <a:gd name="T37" fmla="*/ 5 h 35"/>
              <a:gd name="T38" fmla="*/ 1 w 34"/>
              <a:gd name="T39" fmla="*/ 11 h 35"/>
              <a:gd name="T40" fmla="*/ 0 w 34"/>
              <a:gd name="T41" fmla="*/ 17 h 35"/>
              <a:gd name="T42" fmla="*/ 0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7"/>
                </a:moveTo>
                <a:lnTo>
                  <a:pt x="0" y="17"/>
                </a:lnTo>
                <a:lnTo>
                  <a:pt x="1" y="24"/>
                </a:lnTo>
                <a:lnTo>
                  <a:pt x="4" y="29"/>
                </a:lnTo>
                <a:lnTo>
                  <a:pt x="10" y="33"/>
                </a:lnTo>
                <a:lnTo>
                  <a:pt x="18" y="35"/>
                </a:lnTo>
                <a:lnTo>
                  <a:pt x="18" y="35"/>
                </a:lnTo>
                <a:lnTo>
                  <a:pt x="24" y="33"/>
                </a:lnTo>
                <a:lnTo>
                  <a:pt x="30" y="29"/>
                </a:lnTo>
                <a:lnTo>
                  <a:pt x="33" y="24"/>
                </a:lnTo>
                <a:lnTo>
                  <a:pt x="34" y="17"/>
                </a:lnTo>
                <a:lnTo>
                  <a:pt x="34" y="17"/>
                </a:lnTo>
                <a:lnTo>
                  <a:pt x="33" y="11"/>
                </a:lnTo>
                <a:lnTo>
                  <a:pt x="30" y="5"/>
                </a:lnTo>
                <a:lnTo>
                  <a:pt x="24" y="2"/>
                </a:lnTo>
                <a:lnTo>
                  <a:pt x="18" y="0"/>
                </a:lnTo>
                <a:lnTo>
                  <a:pt x="18" y="0"/>
                </a:lnTo>
                <a:lnTo>
                  <a:pt x="10" y="2"/>
                </a:lnTo>
                <a:lnTo>
                  <a:pt x="4" y="5"/>
                </a:lnTo>
                <a:lnTo>
                  <a:pt x="1" y="11"/>
                </a:lnTo>
                <a:lnTo>
                  <a:pt x="0" y="17"/>
                </a:lnTo>
                <a:lnTo>
                  <a:pt x="0"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5" name="Freeform 380">
            <a:extLst>
              <a:ext uri="{FF2B5EF4-FFF2-40B4-BE49-F238E27FC236}">
                <a16:creationId xmlns:a16="http://schemas.microsoft.com/office/drawing/2014/main" id="{94400495-9A18-4CCB-A10B-CADBD22867DB}"/>
              </a:ext>
            </a:extLst>
          </p:cNvPr>
          <p:cNvSpPr>
            <a:spLocks/>
          </p:cNvSpPr>
          <p:nvPr/>
        </p:nvSpPr>
        <p:spPr bwMode="auto">
          <a:xfrm>
            <a:off x="3014950" y="3055677"/>
            <a:ext cx="40937" cy="57526"/>
          </a:xfrm>
          <a:custGeom>
            <a:avLst/>
            <a:gdLst>
              <a:gd name="T0" fmla="*/ 0 w 35"/>
              <a:gd name="T1" fmla="*/ 17 h 35"/>
              <a:gd name="T2" fmla="*/ 0 w 35"/>
              <a:gd name="T3" fmla="*/ 17 h 35"/>
              <a:gd name="T4" fmla="*/ 2 w 35"/>
              <a:gd name="T5" fmla="*/ 24 h 35"/>
              <a:gd name="T6" fmla="*/ 5 w 35"/>
              <a:gd name="T7" fmla="*/ 30 h 35"/>
              <a:gd name="T8" fmla="*/ 11 w 35"/>
              <a:gd name="T9" fmla="*/ 33 h 35"/>
              <a:gd name="T10" fmla="*/ 18 w 35"/>
              <a:gd name="T11" fmla="*/ 35 h 35"/>
              <a:gd name="T12" fmla="*/ 18 w 35"/>
              <a:gd name="T13" fmla="*/ 35 h 35"/>
              <a:gd name="T14" fmla="*/ 24 w 35"/>
              <a:gd name="T15" fmla="*/ 33 h 35"/>
              <a:gd name="T16" fmla="*/ 30 w 35"/>
              <a:gd name="T17" fmla="*/ 30 h 35"/>
              <a:gd name="T18" fmla="*/ 33 w 35"/>
              <a:gd name="T19" fmla="*/ 24 h 35"/>
              <a:gd name="T20" fmla="*/ 35 w 35"/>
              <a:gd name="T21" fmla="*/ 17 h 35"/>
              <a:gd name="T22" fmla="*/ 35 w 35"/>
              <a:gd name="T23" fmla="*/ 17 h 35"/>
              <a:gd name="T24" fmla="*/ 33 w 35"/>
              <a:gd name="T25" fmla="*/ 11 h 35"/>
              <a:gd name="T26" fmla="*/ 30 w 35"/>
              <a:gd name="T27" fmla="*/ 4 h 35"/>
              <a:gd name="T28" fmla="*/ 24 w 35"/>
              <a:gd name="T29" fmla="*/ 1 h 35"/>
              <a:gd name="T30" fmla="*/ 18 w 35"/>
              <a:gd name="T31" fmla="*/ 0 h 35"/>
              <a:gd name="T32" fmla="*/ 18 w 35"/>
              <a:gd name="T33" fmla="*/ 0 h 35"/>
              <a:gd name="T34" fmla="*/ 11 w 35"/>
              <a:gd name="T35" fmla="*/ 1 h 35"/>
              <a:gd name="T36" fmla="*/ 5 w 35"/>
              <a:gd name="T37" fmla="*/ 4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4"/>
                </a:lnTo>
                <a:lnTo>
                  <a:pt x="5" y="30"/>
                </a:lnTo>
                <a:lnTo>
                  <a:pt x="11" y="33"/>
                </a:lnTo>
                <a:lnTo>
                  <a:pt x="18" y="35"/>
                </a:lnTo>
                <a:lnTo>
                  <a:pt x="18" y="35"/>
                </a:lnTo>
                <a:lnTo>
                  <a:pt x="24" y="33"/>
                </a:lnTo>
                <a:lnTo>
                  <a:pt x="30" y="30"/>
                </a:lnTo>
                <a:lnTo>
                  <a:pt x="33" y="24"/>
                </a:lnTo>
                <a:lnTo>
                  <a:pt x="35" y="17"/>
                </a:lnTo>
                <a:lnTo>
                  <a:pt x="35" y="17"/>
                </a:lnTo>
                <a:lnTo>
                  <a:pt x="33" y="11"/>
                </a:lnTo>
                <a:lnTo>
                  <a:pt x="30" y="4"/>
                </a:lnTo>
                <a:lnTo>
                  <a:pt x="24" y="1"/>
                </a:lnTo>
                <a:lnTo>
                  <a:pt x="18" y="0"/>
                </a:lnTo>
                <a:lnTo>
                  <a:pt x="18" y="0"/>
                </a:lnTo>
                <a:lnTo>
                  <a:pt x="11" y="1"/>
                </a:lnTo>
                <a:lnTo>
                  <a:pt x="5" y="4"/>
                </a:lnTo>
                <a:lnTo>
                  <a:pt x="2" y="11"/>
                </a:lnTo>
                <a:lnTo>
                  <a:pt x="0" y="17"/>
                </a:lnTo>
                <a:lnTo>
                  <a:pt x="0" y="1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6" name="Freeform 381">
            <a:extLst>
              <a:ext uri="{FF2B5EF4-FFF2-40B4-BE49-F238E27FC236}">
                <a16:creationId xmlns:a16="http://schemas.microsoft.com/office/drawing/2014/main" id="{CE41F9B9-88BC-4348-9118-4AE93FC903CF}"/>
              </a:ext>
            </a:extLst>
          </p:cNvPr>
          <p:cNvSpPr>
            <a:spLocks/>
          </p:cNvSpPr>
          <p:nvPr/>
        </p:nvSpPr>
        <p:spPr bwMode="auto">
          <a:xfrm>
            <a:off x="3090976" y="3114846"/>
            <a:ext cx="40937" cy="57526"/>
          </a:xfrm>
          <a:custGeom>
            <a:avLst/>
            <a:gdLst>
              <a:gd name="T0" fmla="*/ 0 w 35"/>
              <a:gd name="T1" fmla="*/ 18 h 35"/>
              <a:gd name="T2" fmla="*/ 0 w 35"/>
              <a:gd name="T3" fmla="*/ 18 h 35"/>
              <a:gd name="T4" fmla="*/ 2 w 35"/>
              <a:gd name="T5" fmla="*/ 24 h 35"/>
              <a:gd name="T6" fmla="*/ 5 w 35"/>
              <a:gd name="T7" fmla="*/ 30 h 35"/>
              <a:gd name="T8" fmla="*/ 11 w 35"/>
              <a:gd name="T9" fmla="*/ 33 h 35"/>
              <a:gd name="T10" fmla="*/ 18 w 35"/>
              <a:gd name="T11" fmla="*/ 35 h 35"/>
              <a:gd name="T12" fmla="*/ 18 w 35"/>
              <a:gd name="T13" fmla="*/ 35 h 35"/>
              <a:gd name="T14" fmla="*/ 24 w 35"/>
              <a:gd name="T15" fmla="*/ 33 h 35"/>
              <a:gd name="T16" fmla="*/ 30 w 35"/>
              <a:gd name="T17" fmla="*/ 30 h 35"/>
              <a:gd name="T18" fmla="*/ 33 w 35"/>
              <a:gd name="T19" fmla="*/ 24 h 35"/>
              <a:gd name="T20" fmla="*/ 35 w 35"/>
              <a:gd name="T21" fmla="*/ 18 h 35"/>
              <a:gd name="T22" fmla="*/ 35 w 35"/>
              <a:gd name="T23" fmla="*/ 18 h 35"/>
              <a:gd name="T24" fmla="*/ 33 w 35"/>
              <a:gd name="T25" fmla="*/ 11 h 35"/>
              <a:gd name="T26" fmla="*/ 30 w 35"/>
              <a:gd name="T27" fmla="*/ 6 h 35"/>
              <a:gd name="T28" fmla="*/ 24 w 35"/>
              <a:gd name="T29" fmla="*/ 2 h 35"/>
              <a:gd name="T30" fmla="*/ 18 w 35"/>
              <a:gd name="T31" fmla="*/ 0 h 35"/>
              <a:gd name="T32" fmla="*/ 18 w 35"/>
              <a:gd name="T33" fmla="*/ 0 h 35"/>
              <a:gd name="T34" fmla="*/ 11 w 35"/>
              <a:gd name="T35" fmla="*/ 2 h 35"/>
              <a:gd name="T36" fmla="*/ 5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0"/>
                </a:lnTo>
                <a:lnTo>
                  <a:pt x="11" y="33"/>
                </a:lnTo>
                <a:lnTo>
                  <a:pt x="18" y="35"/>
                </a:lnTo>
                <a:lnTo>
                  <a:pt x="18" y="35"/>
                </a:lnTo>
                <a:lnTo>
                  <a:pt x="24" y="33"/>
                </a:lnTo>
                <a:lnTo>
                  <a:pt x="30" y="30"/>
                </a:lnTo>
                <a:lnTo>
                  <a:pt x="33" y="24"/>
                </a:lnTo>
                <a:lnTo>
                  <a:pt x="35" y="18"/>
                </a:lnTo>
                <a:lnTo>
                  <a:pt x="35" y="18"/>
                </a:lnTo>
                <a:lnTo>
                  <a:pt x="33" y="11"/>
                </a:lnTo>
                <a:lnTo>
                  <a:pt x="30" y="6"/>
                </a:lnTo>
                <a:lnTo>
                  <a:pt x="24" y="2"/>
                </a:lnTo>
                <a:lnTo>
                  <a:pt x="18" y="0"/>
                </a:lnTo>
                <a:lnTo>
                  <a:pt x="18" y="0"/>
                </a:lnTo>
                <a:lnTo>
                  <a:pt x="11" y="2"/>
                </a:lnTo>
                <a:lnTo>
                  <a:pt x="5" y="6"/>
                </a:lnTo>
                <a:lnTo>
                  <a:pt x="2" y="11"/>
                </a:lnTo>
                <a:lnTo>
                  <a:pt x="0" y="18"/>
                </a:lnTo>
                <a:lnTo>
                  <a:pt x="0" y="1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7" name="Freeform 382">
            <a:extLst>
              <a:ext uri="{FF2B5EF4-FFF2-40B4-BE49-F238E27FC236}">
                <a16:creationId xmlns:a16="http://schemas.microsoft.com/office/drawing/2014/main" id="{68D8772D-ED74-48CB-8CCE-820218E3A6BC}"/>
              </a:ext>
            </a:extLst>
          </p:cNvPr>
          <p:cNvSpPr>
            <a:spLocks/>
          </p:cNvSpPr>
          <p:nvPr/>
        </p:nvSpPr>
        <p:spPr bwMode="auto">
          <a:xfrm>
            <a:off x="3190395" y="3157580"/>
            <a:ext cx="39768" cy="54239"/>
          </a:xfrm>
          <a:custGeom>
            <a:avLst/>
            <a:gdLst>
              <a:gd name="T0" fmla="*/ 0 w 34"/>
              <a:gd name="T1" fmla="*/ 16 h 33"/>
              <a:gd name="T2" fmla="*/ 0 w 34"/>
              <a:gd name="T3" fmla="*/ 16 h 33"/>
              <a:gd name="T4" fmla="*/ 1 w 34"/>
              <a:gd name="T5" fmla="*/ 23 h 33"/>
              <a:gd name="T6" fmla="*/ 4 w 34"/>
              <a:gd name="T7" fmla="*/ 29 h 33"/>
              <a:gd name="T8" fmla="*/ 10 w 34"/>
              <a:gd name="T9" fmla="*/ 32 h 33"/>
              <a:gd name="T10" fmla="*/ 16 w 34"/>
              <a:gd name="T11" fmla="*/ 33 h 33"/>
              <a:gd name="T12" fmla="*/ 16 w 34"/>
              <a:gd name="T13" fmla="*/ 33 h 33"/>
              <a:gd name="T14" fmla="*/ 24 w 34"/>
              <a:gd name="T15" fmla="*/ 32 h 33"/>
              <a:gd name="T16" fmla="*/ 28 w 34"/>
              <a:gd name="T17" fmla="*/ 29 h 33"/>
              <a:gd name="T18" fmla="*/ 33 w 34"/>
              <a:gd name="T19" fmla="*/ 23 h 33"/>
              <a:gd name="T20" fmla="*/ 34 w 34"/>
              <a:gd name="T21" fmla="*/ 16 h 33"/>
              <a:gd name="T22" fmla="*/ 34 w 34"/>
              <a:gd name="T23" fmla="*/ 16 h 33"/>
              <a:gd name="T24" fmla="*/ 33 w 34"/>
              <a:gd name="T25" fmla="*/ 10 h 33"/>
              <a:gd name="T26" fmla="*/ 28 w 34"/>
              <a:gd name="T27" fmla="*/ 4 h 33"/>
              <a:gd name="T28" fmla="*/ 24 w 34"/>
              <a:gd name="T29" fmla="*/ 0 h 33"/>
              <a:gd name="T30" fmla="*/ 16 w 34"/>
              <a:gd name="T31" fmla="*/ 0 h 33"/>
              <a:gd name="T32" fmla="*/ 16 w 34"/>
              <a:gd name="T33" fmla="*/ 0 h 33"/>
              <a:gd name="T34" fmla="*/ 10 w 34"/>
              <a:gd name="T35" fmla="*/ 0 h 33"/>
              <a:gd name="T36" fmla="*/ 4 w 34"/>
              <a:gd name="T37" fmla="*/ 4 h 33"/>
              <a:gd name="T38" fmla="*/ 1 w 34"/>
              <a:gd name="T39" fmla="*/ 10 h 33"/>
              <a:gd name="T40" fmla="*/ 0 w 34"/>
              <a:gd name="T41" fmla="*/ 16 h 33"/>
              <a:gd name="T42" fmla="*/ 0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16"/>
                </a:moveTo>
                <a:lnTo>
                  <a:pt x="0" y="16"/>
                </a:lnTo>
                <a:lnTo>
                  <a:pt x="1" y="23"/>
                </a:lnTo>
                <a:lnTo>
                  <a:pt x="4" y="29"/>
                </a:lnTo>
                <a:lnTo>
                  <a:pt x="10" y="32"/>
                </a:lnTo>
                <a:lnTo>
                  <a:pt x="16" y="33"/>
                </a:lnTo>
                <a:lnTo>
                  <a:pt x="16" y="33"/>
                </a:lnTo>
                <a:lnTo>
                  <a:pt x="24" y="32"/>
                </a:lnTo>
                <a:lnTo>
                  <a:pt x="28" y="29"/>
                </a:lnTo>
                <a:lnTo>
                  <a:pt x="33" y="23"/>
                </a:lnTo>
                <a:lnTo>
                  <a:pt x="34" y="16"/>
                </a:lnTo>
                <a:lnTo>
                  <a:pt x="34" y="16"/>
                </a:lnTo>
                <a:lnTo>
                  <a:pt x="33" y="10"/>
                </a:lnTo>
                <a:lnTo>
                  <a:pt x="28" y="4"/>
                </a:lnTo>
                <a:lnTo>
                  <a:pt x="24" y="0"/>
                </a:lnTo>
                <a:lnTo>
                  <a:pt x="16" y="0"/>
                </a:lnTo>
                <a:lnTo>
                  <a:pt x="16" y="0"/>
                </a:lnTo>
                <a:lnTo>
                  <a:pt x="10" y="0"/>
                </a:lnTo>
                <a:lnTo>
                  <a:pt x="4"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8" name="Freeform 383">
            <a:extLst>
              <a:ext uri="{FF2B5EF4-FFF2-40B4-BE49-F238E27FC236}">
                <a16:creationId xmlns:a16="http://schemas.microsoft.com/office/drawing/2014/main" id="{ED769843-0C67-4A2F-BEEE-2D413DACE92F}"/>
              </a:ext>
            </a:extLst>
          </p:cNvPr>
          <p:cNvSpPr>
            <a:spLocks/>
          </p:cNvSpPr>
          <p:nvPr/>
        </p:nvSpPr>
        <p:spPr bwMode="auto">
          <a:xfrm>
            <a:off x="3193904" y="3174016"/>
            <a:ext cx="40937" cy="55882"/>
          </a:xfrm>
          <a:custGeom>
            <a:avLst/>
            <a:gdLst>
              <a:gd name="T0" fmla="*/ 0 w 35"/>
              <a:gd name="T1" fmla="*/ 17 h 34"/>
              <a:gd name="T2" fmla="*/ 0 w 35"/>
              <a:gd name="T3" fmla="*/ 17 h 34"/>
              <a:gd name="T4" fmla="*/ 1 w 35"/>
              <a:gd name="T5" fmla="*/ 23 h 34"/>
              <a:gd name="T6" fmla="*/ 6 w 35"/>
              <a:gd name="T7" fmla="*/ 29 h 34"/>
              <a:gd name="T8" fmla="*/ 10 w 35"/>
              <a:gd name="T9" fmla="*/ 32 h 34"/>
              <a:gd name="T10" fmla="*/ 18 w 35"/>
              <a:gd name="T11" fmla="*/ 34 h 34"/>
              <a:gd name="T12" fmla="*/ 18 w 35"/>
              <a:gd name="T13" fmla="*/ 34 h 34"/>
              <a:gd name="T14" fmla="*/ 24 w 35"/>
              <a:gd name="T15" fmla="*/ 32 h 34"/>
              <a:gd name="T16" fmla="*/ 30 w 35"/>
              <a:gd name="T17" fmla="*/ 29 h 34"/>
              <a:gd name="T18" fmla="*/ 33 w 35"/>
              <a:gd name="T19" fmla="*/ 23 h 34"/>
              <a:gd name="T20" fmla="*/ 35 w 35"/>
              <a:gd name="T21" fmla="*/ 17 h 34"/>
              <a:gd name="T22" fmla="*/ 35 w 35"/>
              <a:gd name="T23" fmla="*/ 17 h 34"/>
              <a:gd name="T24" fmla="*/ 33 w 35"/>
              <a:gd name="T25" fmla="*/ 9 h 34"/>
              <a:gd name="T26" fmla="*/ 30 w 35"/>
              <a:gd name="T27" fmla="*/ 5 h 34"/>
              <a:gd name="T28" fmla="*/ 24 w 35"/>
              <a:gd name="T29" fmla="*/ 0 h 34"/>
              <a:gd name="T30" fmla="*/ 18 w 35"/>
              <a:gd name="T31" fmla="*/ 0 h 34"/>
              <a:gd name="T32" fmla="*/ 18 w 35"/>
              <a:gd name="T33" fmla="*/ 0 h 34"/>
              <a:gd name="T34" fmla="*/ 10 w 35"/>
              <a:gd name="T35" fmla="*/ 0 h 34"/>
              <a:gd name="T36" fmla="*/ 6 w 35"/>
              <a:gd name="T37" fmla="*/ 5 h 34"/>
              <a:gd name="T38" fmla="*/ 1 w 35"/>
              <a:gd name="T39" fmla="*/ 9 h 34"/>
              <a:gd name="T40" fmla="*/ 0 w 35"/>
              <a:gd name="T41" fmla="*/ 17 h 34"/>
              <a:gd name="T42" fmla="*/ 0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7"/>
                </a:moveTo>
                <a:lnTo>
                  <a:pt x="0" y="17"/>
                </a:lnTo>
                <a:lnTo>
                  <a:pt x="1" y="23"/>
                </a:lnTo>
                <a:lnTo>
                  <a:pt x="6" y="29"/>
                </a:lnTo>
                <a:lnTo>
                  <a:pt x="10" y="32"/>
                </a:lnTo>
                <a:lnTo>
                  <a:pt x="18" y="34"/>
                </a:lnTo>
                <a:lnTo>
                  <a:pt x="18" y="34"/>
                </a:lnTo>
                <a:lnTo>
                  <a:pt x="24" y="32"/>
                </a:lnTo>
                <a:lnTo>
                  <a:pt x="30" y="29"/>
                </a:lnTo>
                <a:lnTo>
                  <a:pt x="33" y="23"/>
                </a:lnTo>
                <a:lnTo>
                  <a:pt x="35" y="17"/>
                </a:lnTo>
                <a:lnTo>
                  <a:pt x="35" y="17"/>
                </a:lnTo>
                <a:lnTo>
                  <a:pt x="33" y="9"/>
                </a:lnTo>
                <a:lnTo>
                  <a:pt x="30" y="5"/>
                </a:lnTo>
                <a:lnTo>
                  <a:pt x="24" y="0"/>
                </a:lnTo>
                <a:lnTo>
                  <a:pt x="18" y="0"/>
                </a:lnTo>
                <a:lnTo>
                  <a:pt x="18" y="0"/>
                </a:lnTo>
                <a:lnTo>
                  <a:pt x="10" y="0"/>
                </a:lnTo>
                <a:lnTo>
                  <a:pt x="6" y="5"/>
                </a:lnTo>
                <a:lnTo>
                  <a:pt x="1" y="9"/>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49" name="Freeform 384">
            <a:extLst>
              <a:ext uri="{FF2B5EF4-FFF2-40B4-BE49-F238E27FC236}">
                <a16:creationId xmlns:a16="http://schemas.microsoft.com/office/drawing/2014/main" id="{ED415638-534B-45E7-B123-447528874B53}"/>
              </a:ext>
            </a:extLst>
          </p:cNvPr>
          <p:cNvSpPr>
            <a:spLocks/>
          </p:cNvSpPr>
          <p:nvPr/>
        </p:nvSpPr>
        <p:spPr bwMode="auto">
          <a:xfrm>
            <a:off x="3200922" y="3174016"/>
            <a:ext cx="40937" cy="55882"/>
          </a:xfrm>
          <a:custGeom>
            <a:avLst/>
            <a:gdLst>
              <a:gd name="T0" fmla="*/ 0 w 35"/>
              <a:gd name="T1" fmla="*/ 17 h 34"/>
              <a:gd name="T2" fmla="*/ 0 w 35"/>
              <a:gd name="T3" fmla="*/ 17 h 34"/>
              <a:gd name="T4" fmla="*/ 1 w 35"/>
              <a:gd name="T5" fmla="*/ 23 h 34"/>
              <a:gd name="T6" fmla="*/ 6 w 35"/>
              <a:gd name="T7" fmla="*/ 29 h 34"/>
              <a:gd name="T8" fmla="*/ 10 w 35"/>
              <a:gd name="T9" fmla="*/ 32 h 34"/>
              <a:gd name="T10" fmla="*/ 18 w 35"/>
              <a:gd name="T11" fmla="*/ 34 h 34"/>
              <a:gd name="T12" fmla="*/ 18 w 35"/>
              <a:gd name="T13" fmla="*/ 34 h 34"/>
              <a:gd name="T14" fmla="*/ 24 w 35"/>
              <a:gd name="T15" fmla="*/ 32 h 34"/>
              <a:gd name="T16" fmla="*/ 30 w 35"/>
              <a:gd name="T17" fmla="*/ 29 h 34"/>
              <a:gd name="T18" fmla="*/ 33 w 35"/>
              <a:gd name="T19" fmla="*/ 23 h 34"/>
              <a:gd name="T20" fmla="*/ 35 w 35"/>
              <a:gd name="T21" fmla="*/ 17 h 34"/>
              <a:gd name="T22" fmla="*/ 35 w 35"/>
              <a:gd name="T23" fmla="*/ 17 h 34"/>
              <a:gd name="T24" fmla="*/ 33 w 35"/>
              <a:gd name="T25" fmla="*/ 9 h 34"/>
              <a:gd name="T26" fmla="*/ 30 w 35"/>
              <a:gd name="T27" fmla="*/ 5 h 34"/>
              <a:gd name="T28" fmla="*/ 24 w 35"/>
              <a:gd name="T29" fmla="*/ 0 h 34"/>
              <a:gd name="T30" fmla="*/ 18 w 35"/>
              <a:gd name="T31" fmla="*/ 0 h 34"/>
              <a:gd name="T32" fmla="*/ 18 w 35"/>
              <a:gd name="T33" fmla="*/ 0 h 34"/>
              <a:gd name="T34" fmla="*/ 10 w 35"/>
              <a:gd name="T35" fmla="*/ 0 h 34"/>
              <a:gd name="T36" fmla="*/ 6 w 35"/>
              <a:gd name="T37" fmla="*/ 5 h 34"/>
              <a:gd name="T38" fmla="*/ 1 w 35"/>
              <a:gd name="T39" fmla="*/ 9 h 34"/>
              <a:gd name="T40" fmla="*/ 0 w 35"/>
              <a:gd name="T41" fmla="*/ 17 h 34"/>
              <a:gd name="T42" fmla="*/ 0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7"/>
                </a:moveTo>
                <a:lnTo>
                  <a:pt x="0" y="17"/>
                </a:lnTo>
                <a:lnTo>
                  <a:pt x="1" y="23"/>
                </a:lnTo>
                <a:lnTo>
                  <a:pt x="6" y="29"/>
                </a:lnTo>
                <a:lnTo>
                  <a:pt x="10" y="32"/>
                </a:lnTo>
                <a:lnTo>
                  <a:pt x="18" y="34"/>
                </a:lnTo>
                <a:lnTo>
                  <a:pt x="18" y="34"/>
                </a:lnTo>
                <a:lnTo>
                  <a:pt x="24" y="32"/>
                </a:lnTo>
                <a:lnTo>
                  <a:pt x="30" y="29"/>
                </a:lnTo>
                <a:lnTo>
                  <a:pt x="33" y="23"/>
                </a:lnTo>
                <a:lnTo>
                  <a:pt x="35" y="17"/>
                </a:lnTo>
                <a:lnTo>
                  <a:pt x="35" y="17"/>
                </a:lnTo>
                <a:lnTo>
                  <a:pt x="33" y="9"/>
                </a:lnTo>
                <a:lnTo>
                  <a:pt x="30" y="5"/>
                </a:lnTo>
                <a:lnTo>
                  <a:pt x="24" y="0"/>
                </a:lnTo>
                <a:lnTo>
                  <a:pt x="18" y="0"/>
                </a:lnTo>
                <a:lnTo>
                  <a:pt x="18" y="0"/>
                </a:lnTo>
                <a:lnTo>
                  <a:pt x="10" y="0"/>
                </a:lnTo>
                <a:lnTo>
                  <a:pt x="6" y="5"/>
                </a:lnTo>
                <a:lnTo>
                  <a:pt x="1" y="9"/>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0" name="Freeform 385">
            <a:extLst>
              <a:ext uri="{FF2B5EF4-FFF2-40B4-BE49-F238E27FC236}">
                <a16:creationId xmlns:a16="http://schemas.microsoft.com/office/drawing/2014/main" id="{EBE4025A-5773-44A2-8BA2-ED96F1359D1A}"/>
              </a:ext>
            </a:extLst>
          </p:cNvPr>
          <p:cNvSpPr>
            <a:spLocks/>
          </p:cNvSpPr>
          <p:nvPr/>
        </p:nvSpPr>
        <p:spPr bwMode="auto">
          <a:xfrm>
            <a:off x="3228993" y="3174016"/>
            <a:ext cx="38598" cy="55882"/>
          </a:xfrm>
          <a:custGeom>
            <a:avLst/>
            <a:gdLst>
              <a:gd name="T0" fmla="*/ 0 w 33"/>
              <a:gd name="T1" fmla="*/ 17 h 34"/>
              <a:gd name="T2" fmla="*/ 0 w 33"/>
              <a:gd name="T3" fmla="*/ 17 h 34"/>
              <a:gd name="T4" fmla="*/ 0 w 33"/>
              <a:gd name="T5" fmla="*/ 23 h 34"/>
              <a:gd name="T6" fmla="*/ 5 w 33"/>
              <a:gd name="T7" fmla="*/ 29 h 34"/>
              <a:gd name="T8" fmla="*/ 9 w 33"/>
              <a:gd name="T9" fmla="*/ 32 h 34"/>
              <a:gd name="T10" fmla="*/ 17 w 33"/>
              <a:gd name="T11" fmla="*/ 34 h 34"/>
              <a:gd name="T12" fmla="*/ 17 w 33"/>
              <a:gd name="T13" fmla="*/ 34 h 34"/>
              <a:gd name="T14" fmla="*/ 23 w 33"/>
              <a:gd name="T15" fmla="*/ 32 h 34"/>
              <a:gd name="T16" fmla="*/ 29 w 33"/>
              <a:gd name="T17" fmla="*/ 29 h 34"/>
              <a:gd name="T18" fmla="*/ 32 w 33"/>
              <a:gd name="T19" fmla="*/ 23 h 34"/>
              <a:gd name="T20" fmla="*/ 33 w 33"/>
              <a:gd name="T21" fmla="*/ 17 h 34"/>
              <a:gd name="T22" fmla="*/ 33 w 33"/>
              <a:gd name="T23" fmla="*/ 17 h 34"/>
              <a:gd name="T24" fmla="*/ 32 w 33"/>
              <a:gd name="T25" fmla="*/ 9 h 34"/>
              <a:gd name="T26" fmla="*/ 29 w 33"/>
              <a:gd name="T27" fmla="*/ 5 h 34"/>
              <a:gd name="T28" fmla="*/ 23 w 33"/>
              <a:gd name="T29" fmla="*/ 0 h 34"/>
              <a:gd name="T30" fmla="*/ 17 w 33"/>
              <a:gd name="T31" fmla="*/ 0 h 34"/>
              <a:gd name="T32" fmla="*/ 17 w 33"/>
              <a:gd name="T33" fmla="*/ 0 h 34"/>
              <a:gd name="T34" fmla="*/ 9 w 33"/>
              <a:gd name="T35" fmla="*/ 0 h 34"/>
              <a:gd name="T36" fmla="*/ 5 w 33"/>
              <a:gd name="T37" fmla="*/ 5 h 34"/>
              <a:gd name="T38" fmla="*/ 0 w 33"/>
              <a:gd name="T39" fmla="*/ 9 h 34"/>
              <a:gd name="T40" fmla="*/ 0 w 33"/>
              <a:gd name="T41" fmla="*/ 17 h 34"/>
              <a:gd name="T42" fmla="*/ 0 w 33"/>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4">
                <a:moveTo>
                  <a:pt x="0" y="17"/>
                </a:moveTo>
                <a:lnTo>
                  <a:pt x="0" y="17"/>
                </a:lnTo>
                <a:lnTo>
                  <a:pt x="0" y="23"/>
                </a:lnTo>
                <a:lnTo>
                  <a:pt x="5" y="29"/>
                </a:lnTo>
                <a:lnTo>
                  <a:pt x="9" y="32"/>
                </a:lnTo>
                <a:lnTo>
                  <a:pt x="17" y="34"/>
                </a:lnTo>
                <a:lnTo>
                  <a:pt x="17" y="34"/>
                </a:lnTo>
                <a:lnTo>
                  <a:pt x="23" y="32"/>
                </a:lnTo>
                <a:lnTo>
                  <a:pt x="29" y="29"/>
                </a:lnTo>
                <a:lnTo>
                  <a:pt x="32" y="23"/>
                </a:lnTo>
                <a:lnTo>
                  <a:pt x="33" y="17"/>
                </a:lnTo>
                <a:lnTo>
                  <a:pt x="33" y="17"/>
                </a:lnTo>
                <a:lnTo>
                  <a:pt x="32" y="9"/>
                </a:lnTo>
                <a:lnTo>
                  <a:pt x="29" y="5"/>
                </a:lnTo>
                <a:lnTo>
                  <a:pt x="23" y="0"/>
                </a:lnTo>
                <a:lnTo>
                  <a:pt x="17" y="0"/>
                </a:lnTo>
                <a:lnTo>
                  <a:pt x="17" y="0"/>
                </a:lnTo>
                <a:lnTo>
                  <a:pt x="9" y="0"/>
                </a:lnTo>
                <a:lnTo>
                  <a:pt x="5" y="5"/>
                </a:lnTo>
                <a:lnTo>
                  <a:pt x="0" y="9"/>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1" name="Freeform 386">
            <a:extLst>
              <a:ext uri="{FF2B5EF4-FFF2-40B4-BE49-F238E27FC236}">
                <a16:creationId xmlns:a16="http://schemas.microsoft.com/office/drawing/2014/main" id="{596EBF76-C4B5-4ED2-AD0D-8D64A6C82CB5}"/>
              </a:ext>
            </a:extLst>
          </p:cNvPr>
          <p:cNvSpPr>
            <a:spLocks/>
          </p:cNvSpPr>
          <p:nvPr/>
        </p:nvSpPr>
        <p:spPr bwMode="auto">
          <a:xfrm>
            <a:off x="3239520" y="3177303"/>
            <a:ext cx="40937" cy="57526"/>
          </a:xfrm>
          <a:custGeom>
            <a:avLst/>
            <a:gdLst>
              <a:gd name="T0" fmla="*/ 0 w 35"/>
              <a:gd name="T1" fmla="*/ 18 h 35"/>
              <a:gd name="T2" fmla="*/ 0 w 35"/>
              <a:gd name="T3" fmla="*/ 18 h 35"/>
              <a:gd name="T4" fmla="*/ 2 w 35"/>
              <a:gd name="T5" fmla="*/ 24 h 35"/>
              <a:gd name="T6" fmla="*/ 5 w 35"/>
              <a:gd name="T7" fmla="*/ 30 h 35"/>
              <a:gd name="T8" fmla="*/ 11 w 35"/>
              <a:gd name="T9" fmla="*/ 33 h 35"/>
              <a:gd name="T10" fmla="*/ 17 w 35"/>
              <a:gd name="T11" fmla="*/ 35 h 35"/>
              <a:gd name="T12" fmla="*/ 17 w 35"/>
              <a:gd name="T13" fmla="*/ 35 h 35"/>
              <a:gd name="T14" fmla="*/ 24 w 35"/>
              <a:gd name="T15" fmla="*/ 33 h 35"/>
              <a:gd name="T16" fmla="*/ 29 w 35"/>
              <a:gd name="T17" fmla="*/ 30 h 35"/>
              <a:gd name="T18" fmla="*/ 33 w 35"/>
              <a:gd name="T19" fmla="*/ 24 h 35"/>
              <a:gd name="T20" fmla="*/ 35 w 35"/>
              <a:gd name="T21" fmla="*/ 18 h 35"/>
              <a:gd name="T22" fmla="*/ 35 w 35"/>
              <a:gd name="T23" fmla="*/ 18 h 35"/>
              <a:gd name="T24" fmla="*/ 33 w 35"/>
              <a:gd name="T25" fmla="*/ 11 h 35"/>
              <a:gd name="T26" fmla="*/ 29 w 35"/>
              <a:gd name="T27" fmla="*/ 6 h 35"/>
              <a:gd name="T28" fmla="*/ 24 w 35"/>
              <a:gd name="T29" fmla="*/ 1 h 35"/>
              <a:gd name="T30" fmla="*/ 17 w 35"/>
              <a:gd name="T31" fmla="*/ 0 h 35"/>
              <a:gd name="T32" fmla="*/ 17 w 35"/>
              <a:gd name="T33" fmla="*/ 0 h 35"/>
              <a:gd name="T34" fmla="*/ 11 w 35"/>
              <a:gd name="T35" fmla="*/ 1 h 35"/>
              <a:gd name="T36" fmla="*/ 5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0"/>
                </a:lnTo>
                <a:lnTo>
                  <a:pt x="11" y="33"/>
                </a:lnTo>
                <a:lnTo>
                  <a:pt x="17" y="35"/>
                </a:lnTo>
                <a:lnTo>
                  <a:pt x="17" y="35"/>
                </a:lnTo>
                <a:lnTo>
                  <a:pt x="24" y="33"/>
                </a:lnTo>
                <a:lnTo>
                  <a:pt x="29" y="30"/>
                </a:lnTo>
                <a:lnTo>
                  <a:pt x="33" y="24"/>
                </a:lnTo>
                <a:lnTo>
                  <a:pt x="35" y="18"/>
                </a:lnTo>
                <a:lnTo>
                  <a:pt x="35" y="18"/>
                </a:lnTo>
                <a:lnTo>
                  <a:pt x="33" y="11"/>
                </a:lnTo>
                <a:lnTo>
                  <a:pt x="29" y="6"/>
                </a:lnTo>
                <a:lnTo>
                  <a:pt x="24" y="1"/>
                </a:lnTo>
                <a:lnTo>
                  <a:pt x="17" y="0"/>
                </a:lnTo>
                <a:lnTo>
                  <a:pt x="17" y="0"/>
                </a:lnTo>
                <a:lnTo>
                  <a:pt x="11" y="1"/>
                </a:lnTo>
                <a:lnTo>
                  <a:pt x="5"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2" name="Freeform 387">
            <a:extLst>
              <a:ext uri="{FF2B5EF4-FFF2-40B4-BE49-F238E27FC236}">
                <a16:creationId xmlns:a16="http://schemas.microsoft.com/office/drawing/2014/main" id="{141F4A04-FB80-4D57-B418-855D7308307D}"/>
              </a:ext>
            </a:extLst>
          </p:cNvPr>
          <p:cNvSpPr>
            <a:spLocks/>
          </p:cNvSpPr>
          <p:nvPr/>
        </p:nvSpPr>
        <p:spPr bwMode="auto">
          <a:xfrm>
            <a:off x="3239520" y="3182234"/>
            <a:ext cx="40937" cy="57526"/>
          </a:xfrm>
          <a:custGeom>
            <a:avLst/>
            <a:gdLst>
              <a:gd name="T0" fmla="*/ 0 w 35"/>
              <a:gd name="T1" fmla="*/ 18 h 35"/>
              <a:gd name="T2" fmla="*/ 0 w 35"/>
              <a:gd name="T3" fmla="*/ 18 h 35"/>
              <a:gd name="T4" fmla="*/ 2 w 35"/>
              <a:gd name="T5" fmla="*/ 24 h 35"/>
              <a:gd name="T6" fmla="*/ 5 w 35"/>
              <a:gd name="T7" fmla="*/ 30 h 35"/>
              <a:gd name="T8" fmla="*/ 11 w 35"/>
              <a:gd name="T9" fmla="*/ 33 h 35"/>
              <a:gd name="T10" fmla="*/ 17 w 35"/>
              <a:gd name="T11" fmla="*/ 35 h 35"/>
              <a:gd name="T12" fmla="*/ 17 w 35"/>
              <a:gd name="T13" fmla="*/ 35 h 35"/>
              <a:gd name="T14" fmla="*/ 24 w 35"/>
              <a:gd name="T15" fmla="*/ 33 h 35"/>
              <a:gd name="T16" fmla="*/ 29 w 35"/>
              <a:gd name="T17" fmla="*/ 30 h 35"/>
              <a:gd name="T18" fmla="*/ 33 w 35"/>
              <a:gd name="T19" fmla="*/ 24 h 35"/>
              <a:gd name="T20" fmla="*/ 35 w 35"/>
              <a:gd name="T21" fmla="*/ 18 h 35"/>
              <a:gd name="T22" fmla="*/ 35 w 35"/>
              <a:gd name="T23" fmla="*/ 18 h 35"/>
              <a:gd name="T24" fmla="*/ 33 w 35"/>
              <a:gd name="T25" fmla="*/ 11 h 35"/>
              <a:gd name="T26" fmla="*/ 29 w 35"/>
              <a:gd name="T27" fmla="*/ 6 h 35"/>
              <a:gd name="T28" fmla="*/ 24 w 35"/>
              <a:gd name="T29" fmla="*/ 1 h 35"/>
              <a:gd name="T30" fmla="*/ 17 w 35"/>
              <a:gd name="T31" fmla="*/ 0 h 35"/>
              <a:gd name="T32" fmla="*/ 17 w 35"/>
              <a:gd name="T33" fmla="*/ 0 h 35"/>
              <a:gd name="T34" fmla="*/ 11 w 35"/>
              <a:gd name="T35" fmla="*/ 1 h 35"/>
              <a:gd name="T36" fmla="*/ 5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0"/>
                </a:lnTo>
                <a:lnTo>
                  <a:pt x="11" y="33"/>
                </a:lnTo>
                <a:lnTo>
                  <a:pt x="17" y="35"/>
                </a:lnTo>
                <a:lnTo>
                  <a:pt x="17" y="35"/>
                </a:lnTo>
                <a:lnTo>
                  <a:pt x="24" y="33"/>
                </a:lnTo>
                <a:lnTo>
                  <a:pt x="29" y="30"/>
                </a:lnTo>
                <a:lnTo>
                  <a:pt x="33" y="24"/>
                </a:lnTo>
                <a:lnTo>
                  <a:pt x="35" y="18"/>
                </a:lnTo>
                <a:lnTo>
                  <a:pt x="35" y="18"/>
                </a:lnTo>
                <a:lnTo>
                  <a:pt x="33" y="11"/>
                </a:lnTo>
                <a:lnTo>
                  <a:pt x="29" y="6"/>
                </a:lnTo>
                <a:lnTo>
                  <a:pt x="24" y="1"/>
                </a:lnTo>
                <a:lnTo>
                  <a:pt x="17" y="0"/>
                </a:lnTo>
                <a:lnTo>
                  <a:pt x="17" y="0"/>
                </a:lnTo>
                <a:lnTo>
                  <a:pt x="11" y="1"/>
                </a:lnTo>
                <a:lnTo>
                  <a:pt x="5"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3" name="Freeform 388">
            <a:extLst>
              <a:ext uri="{FF2B5EF4-FFF2-40B4-BE49-F238E27FC236}">
                <a16:creationId xmlns:a16="http://schemas.microsoft.com/office/drawing/2014/main" id="{D270276F-C4DF-4B90-9729-DD434D236D45}"/>
              </a:ext>
            </a:extLst>
          </p:cNvPr>
          <p:cNvSpPr>
            <a:spLocks/>
          </p:cNvSpPr>
          <p:nvPr/>
        </p:nvSpPr>
        <p:spPr bwMode="auto">
          <a:xfrm>
            <a:off x="3243028" y="3182234"/>
            <a:ext cx="40937" cy="57526"/>
          </a:xfrm>
          <a:custGeom>
            <a:avLst/>
            <a:gdLst>
              <a:gd name="T0" fmla="*/ 0 w 35"/>
              <a:gd name="T1" fmla="*/ 18 h 35"/>
              <a:gd name="T2" fmla="*/ 0 w 35"/>
              <a:gd name="T3" fmla="*/ 18 h 35"/>
              <a:gd name="T4" fmla="*/ 2 w 35"/>
              <a:gd name="T5" fmla="*/ 24 h 35"/>
              <a:gd name="T6" fmla="*/ 6 w 35"/>
              <a:gd name="T7" fmla="*/ 30 h 35"/>
              <a:gd name="T8" fmla="*/ 11 w 35"/>
              <a:gd name="T9" fmla="*/ 33 h 35"/>
              <a:gd name="T10" fmla="*/ 18 w 35"/>
              <a:gd name="T11" fmla="*/ 35 h 35"/>
              <a:gd name="T12" fmla="*/ 18 w 35"/>
              <a:gd name="T13" fmla="*/ 35 h 35"/>
              <a:gd name="T14" fmla="*/ 24 w 35"/>
              <a:gd name="T15" fmla="*/ 33 h 35"/>
              <a:gd name="T16" fmla="*/ 30 w 35"/>
              <a:gd name="T17" fmla="*/ 30 h 35"/>
              <a:gd name="T18" fmla="*/ 33 w 35"/>
              <a:gd name="T19" fmla="*/ 24 h 35"/>
              <a:gd name="T20" fmla="*/ 35 w 35"/>
              <a:gd name="T21" fmla="*/ 18 h 35"/>
              <a:gd name="T22" fmla="*/ 35 w 35"/>
              <a:gd name="T23" fmla="*/ 18 h 35"/>
              <a:gd name="T24" fmla="*/ 33 w 35"/>
              <a:gd name="T25" fmla="*/ 11 h 35"/>
              <a:gd name="T26" fmla="*/ 30 w 35"/>
              <a:gd name="T27" fmla="*/ 6 h 35"/>
              <a:gd name="T28" fmla="*/ 24 w 35"/>
              <a:gd name="T29" fmla="*/ 1 h 35"/>
              <a:gd name="T30" fmla="*/ 18 w 35"/>
              <a:gd name="T31" fmla="*/ 0 h 35"/>
              <a:gd name="T32" fmla="*/ 18 w 35"/>
              <a:gd name="T33" fmla="*/ 0 h 35"/>
              <a:gd name="T34" fmla="*/ 11 w 35"/>
              <a:gd name="T35" fmla="*/ 1 h 35"/>
              <a:gd name="T36" fmla="*/ 6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6" y="30"/>
                </a:lnTo>
                <a:lnTo>
                  <a:pt x="11" y="33"/>
                </a:lnTo>
                <a:lnTo>
                  <a:pt x="18" y="35"/>
                </a:lnTo>
                <a:lnTo>
                  <a:pt x="18" y="35"/>
                </a:lnTo>
                <a:lnTo>
                  <a:pt x="24" y="33"/>
                </a:lnTo>
                <a:lnTo>
                  <a:pt x="30" y="30"/>
                </a:lnTo>
                <a:lnTo>
                  <a:pt x="33" y="24"/>
                </a:lnTo>
                <a:lnTo>
                  <a:pt x="35" y="18"/>
                </a:lnTo>
                <a:lnTo>
                  <a:pt x="35" y="18"/>
                </a:lnTo>
                <a:lnTo>
                  <a:pt x="33" y="11"/>
                </a:lnTo>
                <a:lnTo>
                  <a:pt x="30" y="6"/>
                </a:lnTo>
                <a:lnTo>
                  <a:pt x="24" y="1"/>
                </a:lnTo>
                <a:lnTo>
                  <a:pt x="18" y="0"/>
                </a:lnTo>
                <a:lnTo>
                  <a:pt x="18" y="0"/>
                </a:lnTo>
                <a:lnTo>
                  <a:pt x="11" y="1"/>
                </a:lnTo>
                <a:lnTo>
                  <a:pt x="6"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4" name="Freeform 389">
            <a:extLst>
              <a:ext uri="{FF2B5EF4-FFF2-40B4-BE49-F238E27FC236}">
                <a16:creationId xmlns:a16="http://schemas.microsoft.com/office/drawing/2014/main" id="{726065C6-32FC-4151-A531-C574ADB69E4D}"/>
              </a:ext>
            </a:extLst>
          </p:cNvPr>
          <p:cNvSpPr>
            <a:spLocks/>
          </p:cNvSpPr>
          <p:nvPr/>
        </p:nvSpPr>
        <p:spPr bwMode="auto">
          <a:xfrm>
            <a:off x="3250046" y="3182234"/>
            <a:ext cx="40937" cy="57526"/>
          </a:xfrm>
          <a:custGeom>
            <a:avLst/>
            <a:gdLst>
              <a:gd name="T0" fmla="*/ 0 w 35"/>
              <a:gd name="T1" fmla="*/ 18 h 35"/>
              <a:gd name="T2" fmla="*/ 0 w 35"/>
              <a:gd name="T3" fmla="*/ 18 h 35"/>
              <a:gd name="T4" fmla="*/ 2 w 35"/>
              <a:gd name="T5" fmla="*/ 24 h 35"/>
              <a:gd name="T6" fmla="*/ 6 w 35"/>
              <a:gd name="T7" fmla="*/ 30 h 35"/>
              <a:gd name="T8" fmla="*/ 11 w 35"/>
              <a:gd name="T9" fmla="*/ 33 h 35"/>
              <a:gd name="T10" fmla="*/ 18 w 35"/>
              <a:gd name="T11" fmla="*/ 35 h 35"/>
              <a:gd name="T12" fmla="*/ 18 w 35"/>
              <a:gd name="T13" fmla="*/ 35 h 35"/>
              <a:gd name="T14" fmla="*/ 24 w 35"/>
              <a:gd name="T15" fmla="*/ 33 h 35"/>
              <a:gd name="T16" fmla="*/ 30 w 35"/>
              <a:gd name="T17" fmla="*/ 30 h 35"/>
              <a:gd name="T18" fmla="*/ 33 w 35"/>
              <a:gd name="T19" fmla="*/ 24 h 35"/>
              <a:gd name="T20" fmla="*/ 35 w 35"/>
              <a:gd name="T21" fmla="*/ 18 h 35"/>
              <a:gd name="T22" fmla="*/ 35 w 35"/>
              <a:gd name="T23" fmla="*/ 18 h 35"/>
              <a:gd name="T24" fmla="*/ 33 w 35"/>
              <a:gd name="T25" fmla="*/ 11 h 35"/>
              <a:gd name="T26" fmla="*/ 30 w 35"/>
              <a:gd name="T27" fmla="*/ 6 h 35"/>
              <a:gd name="T28" fmla="*/ 24 w 35"/>
              <a:gd name="T29" fmla="*/ 1 h 35"/>
              <a:gd name="T30" fmla="*/ 18 w 35"/>
              <a:gd name="T31" fmla="*/ 0 h 35"/>
              <a:gd name="T32" fmla="*/ 18 w 35"/>
              <a:gd name="T33" fmla="*/ 0 h 35"/>
              <a:gd name="T34" fmla="*/ 11 w 35"/>
              <a:gd name="T35" fmla="*/ 1 h 35"/>
              <a:gd name="T36" fmla="*/ 6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6" y="30"/>
                </a:lnTo>
                <a:lnTo>
                  <a:pt x="11" y="33"/>
                </a:lnTo>
                <a:lnTo>
                  <a:pt x="18" y="35"/>
                </a:lnTo>
                <a:lnTo>
                  <a:pt x="18" y="35"/>
                </a:lnTo>
                <a:lnTo>
                  <a:pt x="24" y="33"/>
                </a:lnTo>
                <a:lnTo>
                  <a:pt x="30" y="30"/>
                </a:lnTo>
                <a:lnTo>
                  <a:pt x="33" y="24"/>
                </a:lnTo>
                <a:lnTo>
                  <a:pt x="35" y="18"/>
                </a:lnTo>
                <a:lnTo>
                  <a:pt x="35" y="18"/>
                </a:lnTo>
                <a:lnTo>
                  <a:pt x="33" y="11"/>
                </a:lnTo>
                <a:lnTo>
                  <a:pt x="30" y="6"/>
                </a:lnTo>
                <a:lnTo>
                  <a:pt x="24" y="1"/>
                </a:lnTo>
                <a:lnTo>
                  <a:pt x="18" y="0"/>
                </a:lnTo>
                <a:lnTo>
                  <a:pt x="18" y="0"/>
                </a:lnTo>
                <a:lnTo>
                  <a:pt x="11" y="1"/>
                </a:lnTo>
                <a:lnTo>
                  <a:pt x="6"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5" name="Freeform 390">
            <a:extLst>
              <a:ext uri="{FF2B5EF4-FFF2-40B4-BE49-F238E27FC236}">
                <a16:creationId xmlns:a16="http://schemas.microsoft.com/office/drawing/2014/main" id="{496E8785-4723-4BF7-A066-8D4C42A5A92E}"/>
              </a:ext>
            </a:extLst>
          </p:cNvPr>
          <p:cNvSpPr>
            <a:spLocks/>
          </p:cNvSpPr>
          <p:nvPr/>
        </p:nvSpPr>
        <p:spPr bwMode="auto">
          <a:xfrm>
            <a:off x="3276948" y="3206888"/>
            <a:ext cx="40937" cy="57526"/>
          </a:xfrm>
          <a:custGeom>
            <a:avLst/>
            <a:gdLst>
              <a:gd name="T0" fmla="*/ 0 w 35"/>
              <a:gd name="T1" fmla="*/ 18 h 35"/>
              <a:gd name="T2" fmla="*/ 0 w 35"/>
              <a:gd name="T3" fmla="*/ 18 h 35"/>
              <a:gd name="T4" fmla="*/ 1 w 35"/>
              <a:gd name="T5" fmla="*/ 24 h 35"/>
              <a:gd name="T6" fmla="*/ 6 w 35"/>
              <a:gd name="T7" fmla="*/ 30 h 35"/>
              <a:gd name="T8" fmla="*/ 10 w 35"/>
              <a:gd name="T9" fmla="*/ 33 h 35"/>
              <a:gd name="T10" fmla="*/ 18 w 35"/>
              <a:gd name="T11" fmla="*/ 35 h 35"/>
              <a:gd name="T12" fmla="*/ 18 w 35"/>
              <a:gd name="T13" fmla="*/ 35 h 35"/>
              <a:gd name="T14" fmla="*/ 24 w 35"/>
              <a:gd name="T15" fmla="*/ 33 h 35"/>
              <a:gd name="T16" fmla="*/ 30 w 35"/>
              <a:gd name="T17" fmla="*/ 30 h 35"/>
              <a:gd name="T18" fmla="*/ 33 w 35"/>
              <a:gd name="T19" fmla="*/ 24 h 35"/>
              <a:gd name="T20" fmla="*/ 35 w 35"/>
              <a:gd name="T21" fmla="*/ 18 h 35"/>
              <a:gd name="T22" fmla="*/ 35 w 35"/>
              <a:gd name="T23" fmla="*/ 18 h 35"/>
              <a:gd name="T24" fmla="*/ 33 w 35"/>
              <a:gd name="T25" fmla="*/ 11 h 35"/>
              <a:gd name="T26" fmla="*/ 30 w 35"/>
              <a:gd name="T27" fmla="*/ 6 h 35"/>
              <a:gd name="T28" fmla="*/ 24 w 35"/>
              <a:gd name="T29" fmla="*/ 2 h 35"/>
              <a:gd name="T30" fmla="*/ 18 w 35"/>
              <a:gd name="T31" fmla="*/ 0 h 35"/>
              <a:gd name="T32" fmla="*/ 18 w 35"/>
              <a:gd name="T33" fmla="*/ 0 h 35"/>
              <a:gd name="T34" fmla="*/ 10 w 35"/>
              <a:gd name="T35" fmla="*/ 2 h 35"/>
              <a:gd name="T36" fmla="*/ 6 w 35"/>
              <a:gd name="T37" fmla="*/ 6 h 35"/>
              <a:gd name="T38" fmla="*/ 1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1" y="24"/>
                </a:lnTo>
                <a:lnTo>
                  <a:pt x="6" y="30"/>
                </a:lnTo>
                <a:lnTo>
                  <a:pt x="10" y="33"/>
                </a:lnTo>
                <a:lnTo>
                  <a:pt x="18" y="35"/>
                </a:lnTo>
                <a:lnTo>
                  <a:pt x="18" y="35"/>
                </a:lnTo>
                <a:lnTo>
                  <a:pt x="24" y="33"/>
                </a:lnTo>
                <a:lnTo>
                  <a:pt x="30" y="30"/>
                </a:lnTo>
                <a:lnTo>
                  <a:pt x="33" y="24"/>
                </a:lnTo>
                <a:lnTo>
                  <a:pt x="35" y="18"/>
                </a:lnTo>
                <a:lnTo>
                  <a:pt x="35" y="18"/>
                </a:lnTo>
                <a:lnTo>
                  <a:pt x="33" y="11"/>
                </a:lnTo>
                <a:lnTo>
                  <a:pt x="30" y="6"/>
                </a:lnTo>
                <a:lnTo>
                  <a:pt x="24" y="2"/>
                </a:lnTo>
                <a:lnTo>
                  <a:pt x="18" y="0"/>
                </a:lnTo>
                <a:lnTo>
                  <a:pt x="18" y="0"/>
                </a:lnTo>
                <a:lnTo>
                  <a:pt x="10" y="2"/>
                </a:lnTo>
                <a:lnTo>
                  <a:pt x="6"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6" name="Freeform 391">
            <a:extLst>
              <a:ext uri="{FF2B5EF4-FFF2-40B4-BE49-F238E27FC236}">
                <a16:creationId xmlns:a16="http://schemas.microsoft.com/office/drawing/2014/main" id="{160AE8AF-5CA6-4017-818B-B88E6FB6587D}"/>
              </a:ext>
            </a:extLst>
          </p:cNvPr>
          <p:cNvSpPr>
            <a:spLocks/>
          </p:cNvSpPr>
          <p:nvPr/>
        </p:nvSpPr>
        <p:spPr bwMode="auto">
          <a:xfrm>
            <a:off x="3285135" y="3211819"/>
            <a:ext cx="39768" cy="57526"/>
          </a:xfrm>
          <a:custGeom>
            <a:avLst/>
            <a:gdLst>
              <a:gd name="T0" fmla="*/ 0 w 34"/>
              <a:gd name="T1" fmla="*/ 18 h 35"/>
              <a:gd name="T2" fmla="*/ 0 w 34"/>
              <a:gd name="T3" fmla="*/ 18 h 35"/>
              <a:gd name="T4" fmla="*/ 2 w 34"/>
              <a:gd name="T5" fmla="*/ 24 h 35"/>
              <a:gd name="T6" fmla="*/ 5 w 34"/>
              <a:gd name="T7" fmla="*/ 30 h 35"/>
              <a:gd name="T8" fmla="*/ 11 w 34"/>
              <a:gd name="T9" fmla="*/ 33 h 35"/>
              <a:gd name="T10" fmla="*/ 17 w 34"/>
              <a:gd name="T11" fmla="*/ 35 h 35"/>
              <a:gd name="T12" fmla="*/ 17 w 34"/>
              <a:gd name="T13" fmla="*/ 35 h 35"/>
              <a:gd name="T14" fmla="*/ 24 w 34"/>
              <a:gd name="T15" fmla="*/ 33 h 35"/>
              <a:gd name="T16" fmla="*/ 29 w 34"/>
              <a:gd name="T17" fmla="*/ 30 h 35"/>
              <a:gd name="T18" fmla="*/ 34 w 34"/>
              <a:gd name="T19" fmla="*/ 24 h 35"/>
              <a:gd name="T20" fmla="*/ 34 w 34"/>
              <a:gd name="T21" fmla="*/ 18 h 35"/>
              <a:gd name="T22" fmla="*/ 34 w 34"/>
              <a:gd name="T23" fmla="*/ 18 h 35"/>
              <a:gd name="T24" fmla="*/ 34 w 34"/>
              <a:gd name="T25" fmla="*/ 11 h 35"/>
              <a:gd name="T26" fmla="*/ 29 w 34"/>
              <a:gd name="T27" fmla="*/ 6 h 35"/>
              <a:gd name="T28" fmla="*/ 24 w 34"/>
              <a:gd name="T29" fmla="*/ 2 h 35"/>
              <a:gd name="T30" fmla="*/ 17 w 34"/>
              <a:gd name="T31" fmla="*/ 0 h 35"/>
              <a:gd name="T32" fmla="*/ 17 w 34"/>
              <a:gd name="T33" fmla="*/ 0 h 35"/>
              <a:gd name="T34" fmla="*/ 11 w 34"/>
              <a:gd name="T35" fmla="*/ 2 h 35"/>
              <a:gd name="T36" fmla="*/ 5 w 34"/>
              <a:gd name="T37" fmla="*/ 6 h 35"/>
              <a:gd name="T38" fmla="*/ 2 w 34"/>
              <a:gd name="T39" fmla="*/ 11 h 35"/>
              <a:gd name="T40" fmla="*/ 0 w 34"/>
              <a:gd name="T41" fmla="*/ 18 h 35"/>
              <a:gd name="T42" fmla="*/ 0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8"/>
                </a:moveTo>
                <a:lnTo>
                  <a:pt x="0" y="18"/>
                </a:lnTo>
                <a:lnTo>
                  <a:pt x="2" y="24"/>
                </a:lnTo>
                <a:lnTo>
                  <a:pt x="5" y="30"/>
                </a:lnTo>
                <a:lnTo>
                  <a:pt x="11" y="33"/>
                </a:lnTo>
                <a:lnTo>
                  <a:pt x="17" y="35"/>
                </a:lnTo>
                <a:lnTo>
                  <a:pt x="17" y="35"/>
                </a:lnTo>
                <a:lnTo>
                  <a:pt x="24" y="33"/>
                </a:lnTo>
                <a:lnTo>
                  <a:pt x="29" y="30"/>
                </a:lnTo>
                <a:lnTo>
                  <a:pt x="34" y="24"/>
                </a:lnTo>
                <a:lnTo>
                  <a:pt x="34" y="18"/>
                </a:lnTo>
                <a:lnTo>
                  <a:pt x="34" y="18"/>
                </a:lnTo>
                <a:lnTo>
                  <a:pt x="34" y="11"/>
                </a:lnTo>
                <a:lnTo>
                  <a:pt x="29" y="6"/>
                </a:lnTo>
                <a:lnTo>
                  <a:pt x="24" y="2"/>
                </a:lnTo>
                <a:lnTo>
                  <a:pt x="17" y="0"/>
                </a:lnTo>
                <a:lnTo>
                  <a:pt x="17" y="0"/>
                </a:lnTo>
                <a:lnTo>
                  <a:pt x="11" y="2"/>
                </a:lnTo>
                <a:lnTo>
                  <a:pt x="5"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7" name="Freeform 392">
            <a:extLst>
              <a:ext uri="{FF2B5EF4-FFF2-40B4-BE49-F238E27FC236}">
                <a16:creationId xmlns:a16="http://schemas.microsoft.com/office/drawing/2014/main" id="{58C78272-C794-49D9-8DD8-9B346CC39502}"/>
              </a:ext>
            </a:extLst>
          </p:cNvPr>
          <p:cNvSpPr>
            <a:spLocks/>
          </p:cNvSpPr>
          <p:nvPr/>
        </p:nvSpPr>
        <p:spPr bwMode="auto">
          <a:xfrm>
            <a:off x="3288644" y="3216750"/>
            <a:ext cx="40937" cy="57526"/>
          </a:xfrm>
          <a:custGeom>
            <a:avLst/>
            <a:gdLst>
              <a:gd name="T0" fmla="*/ 0 w 35"/>
              <a:gd name="T1" fmla="*/ 18 h 35"/>
              <a:gd name="T2" fmla="*/ 0 w 35"/>
              <a:gd name="T3" fmla="*/ 18 h 35"/>
              <a:gd name="T4" fmla="*/ 2 w 35"/>
              <a:gd name="T5" fmla="*/ 24 h 35"/>
              <a:gd name="T6" fmla="*/ 5 w 35"/>
              <a:gd name="T7" fmla="*/ 30 h 35"/>
              <a:gd name="T8" fmla="*/ 11 w 35"/>
              <a:gd name="T9" fmla="*/ 33 h 35"/>
              <a:gd name="T10" fmla="*/ 17 w 35"/>
              <a:gd name="T11" fmla="*/ 35 h 35"/>
              <a:gd name="T12" fmla="*/ 17 w 35"/>
              <a:gd name="T13" fmla="*/ 35 h 35"/>
              <a:gd name="T14" fmla="*/ 25 w 35"/>
              <a:gd name="T15" fmla="*/ 33 h 35"/>
              <a:gd name="T16" fmla="*/ 29 w 35"/>
              <a:gd name="T17" fmla="*/ 30 h 35"/>
              <a:gd name="T18" fmla="*/ 34 w 35"/>
              <a:gd name="T19" fmla="*/ 24 h 35"/>
              <a:gd name="T20" fmla="*/ 35 w 35"/>
              <a:gd name="T21" fmla="*/ 18 h 35"/>
              <a:gd name="T22" fmla="*/ 35 w 35"/>
              <a:gd name="T23" fmla="*/ 18 h 35"/>
              <a:gd name="T24" fmla="*/ 34 w 35"/>
              <a:gd name="T25" fmla="*/ 11 h 35"/>
              <a:gd name="T26" fmla="*/ 29 w 35"/>
              <a:gd name="T27" fmla="*/ 6 h 35"/>
              <a:gd name="T28" fmla="*/ 25 w 35"/>
              <a:gd name="T29" fmla="*/ 2 h 35"/>
              <a:gd name="T30" fmla="*/ 17 w 35"/>
              <a:gd name="T31" fmla="*/ 0 h 35"/>
              <a:gd name="T32" fmla="*/ 17 w 35"/>
              <a:gd name="T33" fmla="*/ 0 h 35"/>
              <a:gd name="T34" fmla="*/ 11 w 35"/>
              <a:gd name="T35" fmla="*/ 2 h 35"/>
              <a:gd name="T36" fmla="*/ 5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0"/>
                </a:lnTo>
                <a:lnTo>
                  <a:pt x="11" y="33"/>
                </a:lnTo>
                <a:lnTo>
                  <a:pt x="17" y="35"/>
                </a:lnTo>
                <a:lnTo>
                  <a:pt x="17" y="35"/>
                </a:lnTo>
                <a:lnTo>
                  <a:pt x="25" y="33"/>
                </a:lnTo>
                <a:lnTo>
                  <a:pt x="29" y="30"/>
                </a:lnTo>
                <a:lnTo>
                  <a:pt x="34" y="24"/>
                </a:lnTo>
                <a:lnTo>
                  <a:pt x="35" y="18"/>
                </a:lnTo>
                <a:lnTo>
                  <a:pt x="35" y="18"/>
                </a:lnTo>
                <a:lnTo>
                  <a:pt x="34" y="11"/>
                </a:lnTo>
                <a:lnTo>
                  <a:pt x="29" y="6"/>
                </a:lnTo>
                <a:lnTo>
                  <a:pt x="25" y="2"/>
                </a:lnTo>
                <a:lnTo>
                  <a:pt x="17" y="0"/>
                </a:lnTo>
                <a:lnTo>
                  <a:pt x="17" y="0"/>
                </a:lnTo>
                <a:lnTo>
                  <a:pt x="11" y="2"/>
                </a:lnTo>
                <a:lnTo>
                  <a:pt x="5"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8" name="Freeform 393">
            <a:extLst>
              <a:ext uri="{FF2B5EF4-FFF2-40B4-BE49-F238E27FC236}">
                <a16:creationId xmlns:a16="http://schemas.microsoft.com/office/drawing/2014/main" id="{3370A3EB-9F32-463A-802E-14804ED0F0C2}"/>
              </a:ext>
            </a:extLst>
          </p:cNvPr>
          <p:cNvSpPr>
            <a:spLocks/>
          </p:cNvSpPr>
          <p:nvPr/>
        </p:nvSpPr>
        <p:spPr bwMode="auto">
          <a:xfrm>
            <a:off x="3295662" y="3224968"/>
            <a:ext cx="40937" cy="54239"/>
          </a:xfrm>
          <a:custGeom>
            <a:avLst/>
            <a:gdLst>
              <a:gd name="T0" fmla="*/ 0 w 35"/>
              <a:gd name="T1" fmla="*/ 16 h 33"/>
              <a:gd name="T2" fmla="*/ 0 w 35"/>
              <a:gd name="T3" fmla="*/ 16 h 33"/>
              <a:gd name="T4" fmla="*/ 2 w 35"/>
              <a:gd name="T5" fmla="*/ 22 h 33"/>
              <a:gd name="T6" fmla="*/ 6 w 35"/>
              <a:gd name="T7" fmla="*/ 28 h 33"/>
              <a:gd name="T8" fmla="*/ 11 w 35"/>
              <a:gd name="T9" fmla="*/ 31 h 33"/>
              <a:gd name="T10" fmla="*/ 19 w 35"/>
              <a:gd name="T11" fmla="*/ 33 h 33"/>
              <a:gd name="T12" fmla="*/ 19 w 35"/>
              <a:gd name="T13" fmla="*/ 33 h 33"/>
              <a:gd name="T14" fmla="*/ 25 w 35"/>
              <a:gd name="T15" fmla="*/ 31 h 33"/>
              <a:gd name="T16" fmla="*/ 31 w 35"/>
              <a:gd name="T17" fmla="*/ 28 h 33"/>
              <a:gd name="T18" fmla="*/ 34 w 35"/>
              <a:gd name="T19" fmla="*/ 22 h 33"/>
              <a:gd name="T20" fmla="*/ 35 w 35"/>
              <a:gd name="T21" fmla="*/ 16 h 33"/>
              <a:gd name="T22" fmla="*/ 35 w 35"/>
              <a:gd name="T23" fmla="*/ 16 h 33"/>
              <a:gd name="T24" fmla="*/ 34 w 35"/>
              <a:gd name="T25" fmla="*/ 10 h 33"/>
              <a:gd name="T26" fmla="*/ 31 w 35"/>
              <a:gd name="T27" fmla="*/ 4 h 33"/>
              <a:gd name="T28" fmla="*/ 25 w 35"/>
              <a:gd name="T29" fmla="*/ 1 h 33"/>
              <a:gd name="T30" fmla="*/ 19 w 35"/>
              <a:gd name="T31" fmla="*/ 0 h 33"/>
              <a:gd name="T32" fmla="*/ 19 w 35"/>
              <a:gd name="T33" fmla="*/ 0 h 33"/>
              <a:gd name="T34" fmla="*/ 11 w 35"/>
              <a:gd name="T35" fmla="*/ 1 h 33"/>
              <a:gd name="T36" fmla="*/ 6 w 35"/>
              <a:gd name="T37" fmla="*/ 4 h 33"/>
              <a:gd name="T38" fmla="*/ 2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2"/>
                </a:lnTo>
                <a:lnTo>
                  <a:pt x="6" y="28"/>
                </a:lnTo>
                <a:lnTo>
                  <a:pt x="11" y="31"/>
                </a:lnTo>
                <a:lnTo>
                  <a:pt x="19" y="33"/>
                </a:lnTo>
                <a:lnTo>
                  <a:pt x="19" y="33"/>
                </a:lnTo>
                <a:lnTo>
                  <a:pt x="25" y="31"/>
                </a:lnTo>
                <a:lnTo>
                  <a:pt x="31" y="28"/>
                </a:lnTo>
                <a:lnTo>
                  <a:pt x="34" y="22"/>
                </a:lnTo>
                <a:lnTo>
                  <a:pt x="35" y="16"/>
                </a:lnTo>
                <a:lnTo>
                  <a:pt x="35" y="16"/>
                </a:lnTo>
                <a:lnTo>
                  <a:pt x="34" y="10"/>
                </a:lnTo>
                <a:lnTo>
                  <a:pt x="31" y="4"/>
                </a:lnTo>
                <a:lnTo>
                  <a:pt x="25" y="1"/>
                </a:lnTo>
                <a:lnTo>
                  <a:pt x="19" y="0"/>
                </a:lnTo>
                <a:lnTo>
                  <a:pt x="19" y="0"/>
                </a:lnTo>
                <a:lnTo>
                  <a:pt x="11" y="1"/>
                </a:lnTo>
                <a:lnTo>
                  <a:pt x="6"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59" name="Freeform 394">
            <a:extLst>
              <a:ext uri="{FF2B5EF4-FFF2-40B4-BE49-F238E27FC236}">
                <a16:creationId xmlns:a16="http://schemas.microsoft.com/office/drawing/2014/main" id="{DB4EA542-D262-4436-B06A-5C975A8013A9}"/>
              </a:ext>
            </a:extLst>
          </p:cNvPr>
          <p:cNvSpPr>
            <a:spLocks/>
          </p:cNvSpPr>
          <p:nvPr/>
        </p:nvSpPr>
        <p:spPr bwMode="auto">
          <a:xfrm>
            <a:off x="3299171" y="3224968"/>
            <a:ext cx="40937" cy="54239"/>
          </a:xfrm>
          <a:custGeom>
            <a:avLst/>
            <a:gdLst>
              <a:gd name="T0" fmla="*/ 0 w 35"/>
              <a:gd name="T1" fmla="*/ 16 h 33"/>
              <a:gd name="T2" fmla="*/ 0 w 35"/>
              <a:gd name="T3" fmla="*/ 16 h 33"/>
              <a:gd name="T4" fmla="*/ 2 w 35"/>
              <a:gd name="T5" fmla="*/ 22 h 33"/>
              <a:gd name="T6" fmla="*/ 6 w 35"/>
              <a:gd name="T7" fmla="*/ 28 h 33"/>
              <a:gd name="T8" fmla="*/ 11 w 35"/>
              <a:gd name="T9" fmla="*/ 31 h 33"/>
              <a:gd name="T10" fmla="*/ 19 w 35"/>
              <a:gd name="T11" fmla="*/ 33 h 33"/>
              <a:gd name="T12" fmla="*/ 19 w 35"/>
              <a:gd name="T13" fmla="*/ 33 h 33"/>
              <a:gd name="T14" fmla="*/ 25 w 35"/>
              <a:gd name="T15" fmla="*/ 31 h 33"/>
              <a:gd name="T16" fmla="*/ 31 w 35"/>
              <a:gd name="T17" fmla="*/ 28 h 33"/>
              <a:gd name="T18" fmla="*/ 34 w 35"/>
              <a:gd name="T19" fmla="*/ 22 h 33"/>
              <a:gd name="T20" fmla="*/ 35 w 35"/>
              <a:gd name="T21" fmla="*/ 16 h 33"/>
              <a:gd name="T22" fmla="*/ 35 w 35"/>
              <a:gd name="T23" fmla="*/ 16 h 33"/>
              <a:gd name="T24" fmla="*/ 34 w 35"/>
              <a:gd name="T25" fmla="*/ 10 h 33"/>
              <a:gd name="T26" fmla="*/ 31 w 35"/>
              <a:gd name="T27" fmla="*/ 4 h 33"/>
              <a:gd name="T28" fmla="*/ 25 w 35"/>
              <a:gd name="T29" fmla="*/ 1 h 33"/>
              <a:gd name="T30" fmla="*/ 19 w 35"/>
              <a:gd name="T31" fmla="*/ 0 h 33"/>
              <a:gd name="T32" fmla="*/ 19 w 35"/>
              <a:gd name="T33" fmla="*/ 0 h 33"/>
              <a:gd name="T34" fmla="*/ 11 w 35"/>
              <a:gd name="T35" fmla="*/ 1 h 33"/>
              <a:gd name="T36" fmla="*/ 6 w 35"/>
              <a:gd name="T37" fmla="*/ 4 h 33"/>
              <a:gd name="T38" fmla="*/ 2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2"/>
                </a:lnTo>
                <a:lnTo>
                  <a:pt x="6" y="28"/>
                </a:lnTo>
                <a:lnTo>
                  <a:pt x="11" y="31"/>
                </a:lnTo>
                <a:lnTo>
                  <a:pt x="19" y="33"/>
                </a:lnTo>
                <a:lnTo>
                  <a:pt x="19" y="33"/>
                </a:lnTo>
                <a:lnTo>
                  <a:pt x="25" y="31"/>
                </a:lnTo>
                <a:lnTo>
                  <a:pt x="31" y="28"/>
                </a:lnTo>
                <a:lnTo>
                  <a:pt x="34" y="22"/>
                </a:lnTo>
                <a:lnTo>
                  <a:pt x="35" y="16"/>
                </a:lnTo>
                <a:lnTo>
                  <a:pt x="35" y="16"/>
                </a:lnTo>
                <a:lnTo>
                  <a:pt x="34" y="10"/>
                </a:lnTo>
                <a:lnTo>
                  <a:pt x="31" y="4"/>
                </a:lnTo>
                <a:lnTo>
                  <a:pt x="25" y="1"/>
                </a:lnTo>
                <a:lnTo>
                  <a:pt x="19" y="0"/>
                </a:lnTo>
                <a:lnTo>
                  <a:pt x="19" y="0"/>
                </a:lnTo>
                <a:lnTo>
                  <a:pt x="11" y="1"/>
                </a:lnTo>
                <a:lnTo>
                  <a:pt x="6"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0" name="Freeform 395">
            <a:extLst>
              <a:ext uri="{FF2B5EF4-FFF2-40B4-BE49-F238E27FC236}">
                <a16:creationId xmlns:a16="http://schemas.microsoft.com/office/drawing/2014/main" id="{DE46977A-93ED-4809-9B42-ABFACA353737}"/>
              </a:ext>
            </a:extLst>
          </p:cNvPr>
          <p:cNvSpPr>
            <a:spLocks/>
          </p:cNvSpPr>
          <p:nvPr/>
        </p:nvSpPr>
        <p:spPr bwMode="auto">
          <a:xfrm>
            <a:off x="3322564" y="3244691"/>
            <a:ext cx="40937" cy="54239"/>
          </a:xfrm>
          <a:custGeom>
            <a:avLst/>
            <a:gdLst>
              <a:gd name="T0" fmla="*/ 0 w 35"/>
              <a:gd name="T1" fmla="*/ 16 h 33"/>
              <a:gd name="T2" fmla="*/ 0 w 35"/>
              <a:gd name="T3" fmla="*/ 16 h 33"/>
              <a:gd name="T4" fmla="*/ 2 w 35"/>
              <a:gd name="T5" fmla="*/ 22 h 33"/>
              <a:gd name="T6" fmla="*/ 6 w 35"/>
              <a:gd name="T7" fmla="*/ 28 h 33"/>
              <a:gd name="T8" fmla="*/ 11 w 35"/>
              <a:gd name="T9" fmla="*/ 31 h 33"/>
              <a:gd name="T10" fmla="*/ 18 w 35"/>
              <a:gd name="T11" fmla="*/ 33 h 33"/>
              <a:gd name="T12" fmla="*/ 18 w 35"/>
              <a:gd name="T13" fmla="*/ 33 h 33"/>
              <a:gd name="T14" fmla="*/ 24 w 35"/>
              <a:gd name="T15" fmla="*/ 31 h 33"/>
              <a:gd name="T16" fmla="*/ 30 w 35"/>
              <a:gd name="T17" fmla="*/ 28 h 33"/>
              <a:gd name="T18" fmla="*/ 33 w 35"/>
              <a:gd name="T19" fmla="*/ 22 h 33"/>
              <a:gd name="T20" fmla="*/ 35 w 35"/>
              <a:gd name="T21" fmla="*/ 16 h 33"/>
              <a:gd name="T22" fmla="*/ 35 w 35"/>
              <a:gd name="T23" fmla="*/ 16 h 33"/>
              <a:gd name="T24" fmla="*/ 33 w 35"/>
              <a:gd name="T25" fmla="*/ 10 h 33"/>
              <a:gd name="T26" fmla="*/ 30 w 35"/>
              <a:gd name="T27" fmla="*/ 4 h 33"/>
              <a:gd name="T28" fmla="*/ 24 w 35"/>
              <a:gd name="T29" fmla="*/ 1 h 33"/>
              <a:gd name="T30" fmla="*/ 18 w 35"/>
              <a:gd name="T31" fmla="*/ 0 h 33"/>
              <a:gd name="T32" fmla="*/ 18 w 35"/>
              <a:gd name="T33" fmla="*/ 0 h 33"/>
              <a:gd name="T34" fmla="*/ 11 w 35"/>
              <a:gd name="T35" fmla="*/ 1 h 33"/>
              <a:gd name="T36" fmla="*/ 6 w 35"/>
              <a:gd name="T37" fmla="*/ 4 h 33"/>
              <a:gd name="T38" fmla="*/ 2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2"/>
                </a:lnTo>
                <a:lnTo>
                  <a:pt x="6" y="28"/>
                </a:lnTo>
                <a:lnTo>
                  <a:pt x="11" y="31"/>
                </a:lnTo>
                <a:lnTo>
                  <a:pt x="18" y="33"/>
                </a:lnTo>
                <a:lnTo>
                  <a:pt x="18" y="33"/>
                </a:lnTo>
                <a:lnTo>
                  <a:pt x="24" y="31"/>
                </a:lnTo>
                <a:lnTo>
                  <a:pt x="30" y="28"/>
                </a:lnTo>
                <a:lnTo>
                  <a:pt x="33" y="22"/>
                </a:lnTo>
                <a:lnTo>
                  <a:pt x="35" y="16"/>
                </a:lnTo>
                <a:lnTo>
                  <a:pt x="35" y="16"/>
                </a:lnTo>
                <a:lnTo>
                  <a:pt x="33" y="10"/>
                </a:lnTo>
                <a:lnTo>
                  <a:pt x="30" y="4"/>
                </a:lnTo>
                <a:lnTo>
                  <a:pt x="24" y="1"/>
                </a:lnTo>
                <a:lnTo>
                  <a:pt x="18" y="0"/>
                </a:lnTo>
                <a:lnTo>
                  <a:pt x="18" y="0"/>
                </a:lnTo>
                <a:lnTo>
                  <a:pt x="11" y="1"/>
                </a:lnTo>
                <a:lnTo>
                  <a:pt x="6"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1" name="Freeform 396">
            <a:extLst>
              <a:ext uri="{FF2B5EF4-FFF2-40B4-BE49-F238E27FC236}">
                <a16:creationId xmlns:a16="http://schemas.microsoft.com/office/drawing/2014/main" id="{B17871E9-7231-4FB4-91DA-89C33DA143BE}"/>
              </a:ext>
            </a:extLst>
          </p:cNvPr>
          <p:cNvSpPr>
            <a:spLocks/>
          </p:cNvSpPr>
          <p:nvPr/>
        </p:nvSpPr>
        <p:spPr bwMode="auto">
          <a:xfrm>
            <a:off x="3331921" y="3254552"/>
            <a:ext cx="38598" cy="54239"/>
          </a:xfrm>
          <a:custGeom>
            <a:avLst/>
            <a:gdLst>
              <a:gd name="T0" fmla="*/ 0 w 33"/>
              <a:gd name="T1" fmla="*/ 16 h 33"/>
              <a:gd name="T2" fmla="*/ 0 w 33"/>
              <a:gd name="T3" fmla="*/ 16 h 33"/>
              <a:gd name="T4" fmla="*/ 0 w 33"/>
              <a:gd name="T5" fmla="*/ 24 h 33"/>
              <a:gd name="T6" fmla="*/ 4 w 33"/>
              <a:gd name="T7" fmla="*/ 28 h 33"/>
              <a:gd name="T8" fmla="*/ 10 w 33"/>
              <a:gd name="T9" fmla="*/ 33 h 33"/>
              <a:gd name="T10" fmla="*/ 16 w 33"/>
              <a:gd name="T11" fmla="*/ 33 h 33"/>
              <a:gd name="T12" fmla="*/ 16 w 33"/>
              <a:gd name="T13" fmla="*/ 33 h 33"/>
              <a:gd name="T14" fmla="*/ 22 w 33"/>
              <a:gd name="T15" fmla="*/ 33 h 33"/>
              <a:gd name="T16" fmla="*/ 28 w 33"/>
              <a:gd name="T17" fmla="*/ 28 h 33"/>
              <a:gd name="T18" fmla="*/ 31 w 33"/>
              <a:gd name="T19" fmla="*/ 24 h 33"/>
              <a:gd name="T20" fmla="*/ 33 w 33"/>
              <a:gd name="T21" fmla="*/ 16 h 33"/>
              <a:gd name="T22" fmla="*/ 33 w 33"/>
              <a:gd name="T23" fmla="*/ 16 h 33"/>
              <a:gd name="T24" fmla="*/ 31 w 33"/>
              <a:gd name="T25" fmla="*/ 10 h 33"/>
              <a:gd name="T26" fmla="*/ 28 w 33"/>
              <a:gd name="T27" fmla="*/ 4 h 33"/>
              <a:gd name="T28" fmla="*/ 22 w 33"/>
              <a:gd name="T29" fmla="*/ 1 h 33"/>
              <a:gd name="T30" fmla="*/ 16 w 33"/>
              <a:gd name="T31" fmla="*/ 0 h 33"/>
              <a:gd name="T32" fmla="*/ 16 w 33"/>
              <a:gd name="T33" fmla="*/ 0 h 33"/>
              <a:gd name="T34" fmla="*/ 10 w 33"/>
              <a:gd name="T35" fmla="*/ 1 h 33"/>
              <a:gd name="T36" fmla="*/ 4 w 33"/>
              <a:gd name="T37" fmla="*/ 4 h 33"/>
              <a:gd name="T38" fmla="*/ 0 w 33"/>
              <a:gd name="T39" fmla="*/ 10 h 33"/>
              <a:gd name="T40" fmla="*/ 0 w 33"/>
              <a:gd name="T41" fmla="*/ 16 h 33"/>
              <a:gd name="T42" fmla="*/ 0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6"/>
                </a:moveTo>
                <a:lnTo>
                  <a:pt x="0" y="16"/>
                </a:lnTo>
                <a:lnTo>
                  <a:pt x="0" y="24"/>
                </a:lnTo>
                <a:lnTo>
                  <a:pt x="4" y="28"/>
                </a:lnTo>
                <a:lnTo>
                  <a:pt x="10" y="33"/>
                </a:lnTo>
                <a:lnTo>
                  <a:pt x="16" y="33"/>
                </a:lnTo>
                <a:lnTo>
                  <a:pt x="16" y="33"/>
                </a:lnTo>
                <a:lnTo>
                  <a:pt x="22" y="33"/>
                </a:lnTo>
                <a:lnTo>
                  <a:pt x="28" y="28"/>
                </a:lnTo>
                <a:lnTo>
                  <a:pt x="31" y="24"/>
                </a:lnTo>
                <a:lnTo>
                  <a:pt x="33" y="16"/>
                </a:lnTo>
                <a:lnTo>
                  <a:pt x="33" y="16"/>
                </a:lnTo>
                <a:lnTo>
                  <a:pt x="31" y="10"/>
                </a:lnTo>
                <a:lnTo>
                  <a:pt x="28" y="4"/>
                </a:lnTo>
                <a:lnTo>
                  <a:pt x="22" y="1"/>
                </a:lnTo>
                <a:lnTo>
                  <a:pt x="16" y="0"/>
                </a:lnTo>
                <a:lnTo>
                  <a:pt x="16" y="0"/>
                </a:lnTo>
                <a:lnTo>
                  <a:pt x="10" y="1"/>
                </a:lnTo>
                <a:lnTo>
                  <a:pt x="4" y="4"/>
                </a:lnTo>
                <a:lnTo>
                  <a:pt x="0"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2" name="Freeform 397">
            <a:extLst>
              <a:ext uri="{FF2B5EF4-FFF2-40B4-BE49-F238E27FC236}">
                <a16:creationId xmlns:a16="http://schemas.microsoft.com/office/drawing/2014/main" id="{C2E13FC6-0FAA-4D26-8F73-72CD34122225}"/>
              </a:ext>
            </a:extLst>
          </p:cNvPr>
          <p:cNvSpPr>
            <a:spLocks/>
          </p:cNvSpPr>
          <p:nvPr/>
        </p:nvSpPr>
        <p:spPr bwMode="auto">
          <a:xfrm>
            <a:off x="3335430" y="3254552"/>
            <a:ext cx="38598" cy="54239"/>
          </a:xfrm>
          <a:custGeom>
            <a:avLst/>
            <a:gdLst>
              <a:gd name="T0" fmla="*/ 0 w 33"/>
              <a:gd name="T1" fmla="*/ 16 h 33"/>
              <a:gd name="T2" fmla="*/ 0 w 33"/>
              <a:gd name="T3" fmla="*/ 16 h 33"/>
              <a:gd name="T4" fmla="*/ 1 w 33"/>
              <a:gd name="T5" fmla="*/ 24 h 33"/>
              <a:gd name="T6" fmla="*/ 4 w 33"/>
              <a:gd name="T7" fmla="*/ 28 h 33"/>
              <a:gd name="T8" fmla="*/ 10 w 33"/>
              <a:gd name="T9" fmla="*/ 33 h 33"/>
              <a:gd name="T10" fmla="*/ 16 w 33"/>
              <a:gd name="T11" fmla="*/ 33 h 33"/>
              <a:gd name="T12" fmla="*/ 16 w 33"/>
              <a:gd name="T13" fmla="*/ 33 h 33"/>
              <a:gd name="T14" fmla="*/ 22 w 33"/>
              <a:gd name="T15" fmla="*/ 33 h 33"/>
              <a:gd name="T16" fmla="*/ 28 w 33"/>
              <a:gd name="T17" fmla="*/ 28 h 33"/>
              <a:gd name="T18" fmla="*/ 33 w 33"/>
              <a:gd name="T19" fmla="*/ 24 h 33"/>
              <a:gd name="T20" fmla="*/ 33 w 33"/>
              <a:gd name="T21" fmla="*/ 16 h 33"/>
              <a:gd name="T22" fmla="*/ 33 w 33"/>
              <a:gd name="T23" fmla="*/ 16 h 33"/>
              <a:gd name="T24" fmla="*/ 33 w 33"/>
              <a:gd name="T25" fmla="*/ 10 h 33"/>
              <a:gd name="T26" fmla="*/ 28 w 33"/>
              <a:gd name="T27" fmla="*/ 4 h 33"/>
              <a:gd name="T28" fmla="*/ 22 w 33"/>
              <a:gd name="T29" fmla="*/ 1 h 33"/>
              <a:gd name="T30" fmla="*/ 16 w 33"/>
              <a:gd name="T31" fmla="*/ 0 h 33"/>
              <a:gd name="T32" fmla="*/ 16 w 33"/>
              <a:gd name="T33" fmla="*/ 0 h 33"/>
              <a:gd name="T34" fmla="*/ 10 w 33"/>
              <a:gd name="T35" fmla="*/ 1 h 33"/>
              <a:gd name="T36" fmla="*/ 4 w 33"/>
              <a:gd name="T37" fmla="*/ 4 h 33"/>
              <a:gd name="T38" fmla="*/ 1 w 33"/>
              <a:gd name="T39" fmla="*/ 10 h 33"/>
              <a:gd name="T40" fmla="*/ 0 w 33"/>
              <a:gd name="T41" fmla="*/ 16 h 33"/>
              <a:gd name="T42" fmla="*/ 0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6"/>
                </a:moveTo>
                <a:lnTo>
                  <a:pt x="0" y="16"/>
                </a:lnTo>
                <a:lnTo>
                  <a:pt x="1" y="24"/>
                </a:lnTo>
                <a:lnTo>
                  <a:pt x="4" y="28"/>
                </a:lnTo>
                <a:lnTo>
                  <a:pt x="10" y="33"/>
                </a:lnTo>
                <a:lnTo>
                  <a:pt x="16" y="33"/>
                </a:lnTo>
                <a:lnTo>
                  <a:pt x="16" y="33"/>
                </a:lnTo>
                <a:lnTo>
                  <a:pt x="22" y="33"/>
                </a:lnTo>
                <a:lnTo>
                  <a:pt x="28" y="28"/>
                </a:lnTo>
                <a:lnTo>
                  <a:pt x="33" y="24"/>
                </a:lnTo>
                <a:lnTo>
                  <a:pt x="33" y="16"/>
                </a:lnTo>
                <a:lnTo>
                  <a:pt x="33" y="16"/>
                </a:lnTo>
                <a:lnTo>
                  <a:pt x="33" y="10"/>
                </a:lnTo>
                <a:lnTo>
                  <a:pt x="28" y="4"/>
                </a:lnTo>
                <a:lnTo>
                  <a:pt x="22" y="1"/>
                </a:lnTo>
                <a:lnTo>
                  <a:pt x="16" y="0"/>
                </a:lnTo>
                <a:lnTo>
                  <a:pt x="16" y="0"/>
                </a:lnTo>
                <a:lnTo>
                  <a:pt x="10" y="1"/>
                </a:lnTo>
                <a:lnTo>
                  <a:pt x="4"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3" name="Freeform 398">
            <a:extLst>
              <a:ext uri="{FF2B5EF4-FFF2-40B4-BE49-F238E27FC236}">
                <a16:creationId xmlns:a16="http://schemas.microsoft.com/office/drawing/2014/main" id="{A782B5CC-9B32-49F7-A0EF-86D7923B37A8}"/>
              </a:ext>
            </a:extLst>
          </p:cNvPr>
          <p:cNvSpPr>
            <a:spLocks/>
          </p:cNvSpPr>
          <p:nvPr/>
        </p:nvSpPr>
        <p:spPr bwMode="auto">
          <a:xfrm>
            <a:off x="3349465" y="3274276"/>
            <a:ext cx="39768" cy="57526"/>
          </a:xfrm>
          <a:custGeom>
            <a:avLst/>
            <a:gdLst>
              <a:gd name="T0" fmla="*/ 0 w 34"/>
              <a:gd name="T1" fmla="*/ 16 h 35"/>
              <a:gd name="T2" fmla="*/ 0 w 34"/>
              <a:gd name="T3" fmla="*/ 16 h 35"/>
              <a:gd name="T4" fmla="*/ 1 w 34"/>
              <a:gd name="T5" fmla="*/ 24 h 35"/>
              <a:gd name="T6" fmla="*/ 6 w 34"/>
              <a:gd name="T7" fmla="*/ 29 h 35"/>
              <a:gd name="T8" fmla="*/ 10 w 34"/>
              <a:gd name="T9" fmla="*/ 33 h 35"/>
              <a:gd name="T10" fmla="*/ 18 w 34"/>
              <a:gd name="T11" fmla="*/ 35 h 35"/>
              <a:gd name="T12" fmla="*/ 18 w 34"/>
              <a:gd name="T13" fmla="*/ 35 h 35"/>
              <a:gd name="T14" fmla="*/ 24 w 34"/>
              <a:gd name="T15" fmla="*/ 33 h 35"/>
              <a:gd name="T16" fmla="*/ 30 w 34"/>
              <a:gd name="T17" fmla="*/ 29 h 35"/>
              <a:gd name="T18" fmla="*/ 33 w 34"/>
              <a:gd name="T19" fmla="*/ 24 h 35"/>
              <a:gd name="T20" fmla="*/ 34 w 34"/>
              <a:gd name="T21" fmla="*/ 16 h 35"/>
              <a:gd name="T22" fmla="*/ 34 w 34"/>
              <a:gd name="T23" fmla="*/ 16 h 35"/>
              <a:gd name="T24" fmla="*/ 33 w 34"/>
              <a:gd name="T25" fmla="*/ 10 h 35"/>
              <a:gd name="T26" fmla="*/ 30 w 34"/>
              <a:gd name="T27" fmla="*/ 4 h 35"/>
              <a:gd name="T28" fmla="*/ 24 w 34"/>
              <a:gd name="T29" fmla="*/ 1 h 35"/>
              <a:gd name="T30" fmla="*/ 18 w 34"/>
              <a:gd name="T31" fmla="*/ 0 h 35"/>
              <a:gd name="T32" fmla="*/ 18 w 34"/>
              <a:gd name="T33" fmla="*/ 0 h 35"/>
              <a:gd name="T34" fmla="*/ 10 w 34"/>
              <a:gd name="T35" fmla="*/ 1 h 35"/>
              <a:gd name="T36" fmla="*/ 6 w 34"/>
              <a:gd name="T37" fmla="*/ 4 h 35"/>
              <a:gd name="T38" fmla="*/ 1 w 34"/>
              <a:gd name="T39" fmla="*/ 10 h 35"/>
              <a:gd name="T40" fmla="*/ 0 w 34"/>
              <a:gd name="T41" fmla="*/ 16 h 35"/>
              <a:gd name="T42" fmla="*/ 0 w 34"/>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6"/>
                </a:moveTo>
                <a:lnTo>
                  <a:pt x="0" y="16"/>
                </a:lnTo>
                <a:lnTo>
                  <a:pt x="1" y="24"/>
                </a:lnTo>
                <a:lnTo>
                  <a:pt x="6" y="29"/>
                </a:lnTo>
                <a:lnTo>
                  <a:pt x="10" y="33"/>
                </a:lnTo>
                <a:lnTo>
                  <a:pt x="18" y="35"/>
                </a:lnTo>
                <a:lnTo>
                  <a:pt x="18" y="35"/>
                </a:lnTo>
                <a:lnTo>
                  <a:pt x="24" y="33"/>
                </a:lnTo>
                <a:lnTo>
                  <a:pt x="30" y="29"/>
                </a:lnTo>
                <a:lnTo>
                  <a:pt x="33" y="24"/>
                </a:lnTo>
                <a:lnTo>
                  <a:pt x="34" y="16"/>
                </a:lnTo>
                <a:lnTo>
                  <a:pt x="34" y="16"/>
                </a:lnTo>
                <a:lnTo>
                  <a:pt x="33" y="10"/>
                </a:lnTo>
                <a:lnTo>
                  <a:pt x="30" y="4"/>
                </a:lnTo>
                <a:lnTo>
                  <a:pt x="24" y="1"/>
                </a:lnTo>
                <a:lnTo>
                  <a:pt x="18" y="0"/>
                </a:lnTo>
                <a:lnTo>
                  <a:pt x="18" y="0"/>
                </a:lnTo>
                <a:lnTo>
                  <a:pt x="10"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4" name="Freeform 399">
            <a:extLst>
              <a:ext uri="{FF2B5EF4-FFF2-40B4-BE49-F238E27FC236}">
                <a16:creationId xmlns:a16="http://schemas.microsoft.com/office/drawing/2014/main" id="{97BE00DF-C01C-45FB-BC50-504EEC17E786}"/>
              </a:ext>
            </a:extLst>
          </p:cNvPr>
          <p:cNvSpPr>
            <a:spLocks/>
          </p:cNvSpPr>
          <p:nvPr/>
        </p:nvSpPr>
        <p:spPr bwMode="auto">
          <a:xfrm>
            <a:off x="3354144" y="3274276"/>
            <a:ext cx="38598" cy="57526"/>
          </a:xfrm>
          <a:custGeom>
            <a:avLst/>
            <a:gdLst>
              <a:gd name="T0" fmla="*/ 0 w 33"/>
              <a:gd name="T1" fmla="*/ 16 h 35"/>
              <a:gd name="T2" fmla="*/ 0 w 33"/>
              <a:gd name="T3" fmla="*/ 16 h 35"/>
              <a:gd name="T4" fmla="*/ 0 w 33"/>
              <a:gd name="T5" fmla="*/ 24 h 35"/>
              <a:gd name="T6" fmla="*/ 5 w 33"/>
              <a:gd name="T7" fmla="*/ 29 h 35"/>
              <a:gd name="T8" fmla="*/ 9 w 33"/>
              <a:gd name="T9" fmla="*/ 33 h 35"/>
              <a:gd name="T10" fmla="*/ 17 w 33"/>
              <a:gd name="T11" fmla="*/ 35 h 35"/>
              <a:gd name="T12" fmla="*/ 17 w 33"/>
              <a:gd name="T13" fmla="*/ 35 h 35"/>
              <a:gd name="T14" fmla="*/ 23 w 33"/>
              <a:gd name="T15" fmla="*/ 33 h 35"/>
              <a:gd name="T16" fmla="*/ 29 w 33"/>
              <a:gd name="T17" fmla="*/ 29 h 35"/>
              <a:gd name="T18" fmla="*/ 32 w 33"/>
              <a:gd name="T19" fmla="*/ 24 h 35"/>
              <a:gd name="T20" fmla="*/ 33 w 33"/>
              <a:gd name="T21" fmla="*/ 16 h 35"/>
              <a:gd name="T22" fmla="*/ 33 w 33"/>
              <a:gd name="T23" fmla="*/ 16 h 35"/>
              <a:gd name="T24" fmla="*/ 32 w 33"/>
              <a:gd name="T25" fmla="*/ 10 h 35"/>
              <a:gd name="T26" fmla="*/ 29 w 33"/>
              <a:gd name="T27" fmla="*/ 4 h 35"/>
              <a:gd name="T28" fmla="*/ 23 w 33"/>
              <a:gd name="T29" fmla="*/ 1 h 35"/>
              <a:gd name="T30" fmla="*/ 17 w 33"/>
              <a:gd name="T31" fmla="*/ 0 h 35"/>
              <a:gd name="T32" fmla="*/ 17 w 33"/>
              <a:gd name="T33" fmla="*/ 0 h 35"/>
              <a:gd name="T34" fmla="*/ 9 w 33"/>
              <a:gd name="T35" fmla="*/ 1 h 35"/>
              <a:gd name="T36" fmla="*/ 5 w 33"/>
              <a:gd name="T37" fmla="*/ 4 h 35"/>
              <a:gd name="T38" fmla="*/ 0 w 33"/>
              <a:gd name="T39" fmla="*/ 10 h 35"/>
              <a:gd name="T40" fmla="*/ 0 w 33"/>
              <a:gd name="T41" fmla="*/ 16 h 35"/>
              <a:gd name="T42" fmla="*/ 0 w 33"/>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6"/>
                </a:moveTo>
                <a:lnTo>
                  <a:pt x="0" y="16"/>
                </a:lnTo>
                <a:lnTo>
                  <a:pt x="0" y="24"/>
                </a:lnTo>
                <a:lnTo>
                  <a:pt x="5" y="29"/>
                </a:lnTo>
                <a:lnTo>
                  <a:pt x="9" y="33"/>
                </a:lnTo>
                <a:lnTo>
                  <a:pt x="17" y="35"/>
                </a:lnTo>
                <a:lnTo>
                  <a:pt x="17" y="35"/>
                </a:lnTo>
                <a:lnTo>
                  <a:pt x="23" y="33"/>
                </a:lnTo>
                <a:lnTo>
                  <a:pt x="29" y="29"/>
                </a:lnTo>
                <a:lnTo>
                  <a:pt x="32" y="24"/>
                </a:lnTo>
                <a:lnTo>
                  <a:pt x="33" y="16"/>
                </a:lnTo>
                <a:lnTo>
                  <a:pt x="33" y="16"/>
                </a:lnTo>
                <a:lnTo>
                  <a:pt x="32" y="10"/>
                </a:lnTo>
                <a:lnTo>
                  <a:pt x="29" y="4"/>
                </a:lnTo>
                <a:lnTo>
                  <a:pt x="23" y="1"/>
                </a:lnTo>
                <a:lnTo>
                  <a:pt x="17" y="0"/>
                </a:lnTo>
                <a:lnTo>
                  <a:pt x="17" y="0"/>
                </a:lnTo>
                <a:lnTo>
                  <a:pt x="9" y="1"/>
                </a:lnTo>
                <a:lnTo>
                  <a:pt x="5" y="4"/>
                </a:lnTo>
                <a:lnTo>
                  <a:pt x="0"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5" name="Freeform 400">
            <a:extLst>
              <a:ext uri="{FF2B5EF4-FFF2-40B4-BE49-F238E27FC236}">
                <a16:creationId xmlns:a16="http://schemas.microsoft.com/office/drawing/2014/main" id="{3D318610-02BB-4C49-B237-ACD287298CDE}"/>
              </a:ext>
            </a:extLst>
          </p:cNvPr>
          <p:cNvSpPr>
            <a:spLocks/>
          </p:cNvSpPr>
          <p:nvPr/>
        </p:nvSpPr>
        <p:spPr bwMode="auto">
          <a:xfrm>
            <a:off x="3361162" y="3274276"/>
            <a:ext cx="40937" cy="57526"/>
          </a:xfrm>
          <a:custGeom>
            <a:avLst/>
            <a:gdLst>
              <a:gd name="T0" fmla="*/ 0 w 35"/>
              <a:gd name="T1" fmla="*/ 18 h 35"/>
              <a:gd name="T2" fmla="*/ 0 w 35"/>
              <a:gd name="T3" fmla="*/ 18 h 35"/>
              <a:gd name="T4" fmla="*/ 2 w 35"/>
              <a:gd name="T5" fmla="*/ 24 h 35"/>
              <a:gd name="T6" fmla="*/ 5 w 35"/>
              <a:gd name="T7" fmla="*/ 30 h 35"/>
              <a:gd name="T8" fmla="*/ 11 w 35"/>
              <a:gd name="T9" fmla="*/ 33 h 35"/>
              <a:gd name="T10" fmla="*/ 17 w 35"/>
              <a:gd name="T11" fmla="*/ 35 h 35"/>
              <a:gd name="T12" fmla="*/ 17 w 35"/>
              <a:gd name="T13" fmla="*/ 35 h 35"/>
              <a:gd name="T14" fmla="*/ 24 w 35"/>
              <a:gd name="T15" fmla="*/ 33 h 35"/>
              <a:gd name="T16" fmla="*/ 29 w 35"/>
              <a:gd name="T17" fmla="*/ 30 h 35"/>
              <a:gd name="T18" fmla="*/ 34 w 35"/>
              <a:gd name="T19" fmla="*/ 24 h 35"/>
              <a:gd name="T20" fmla="*/ 35 w 35"/>
              <a:gd name="T21" fmla="*/ 18 h 35"/>
              <a:gd name="T22" fmla="*/ 35 w 35"/>
              <a:gd name="T23" fmla="*/ 18 h 35"/>
              <a:gd name="T24" fmla="*/ 34 w 35"/>
              <a:gd name="T25" fmla="*/ 10 h 35"/>
              <a:gd name="T26" fmla="*/ 29 w 35"/>
              <a:gd name="T27" fmla="*/ 6 h 35"/>
              <a:gd name="T28" fmla="*/ 24 w 35"/>
              <a:gd name="T29" fmla="*/ 1 h 35"/>
              <a:gd name="T30" fmla="*/ 17 w 35"/>
              <a:gd name="T31" fmla="*/ 0 h 35"/>
              <a:gd name="T32" fmla="*/ 17 w 35"/>
              <a:gd name="T33" fmla="*/ 0 h 35"/>
              <a:gd name="T34" fmla="*/ 11 w 35"/>
              <a:gd name="T35" fmla="*/ 1 h 35"/>
              <a:gd name="T36" fmla="*/ 5 w 35"/>
              <a:gd name="T37" fmla="*/ 6 h 35"/>
              <a:gd name="T38" fmla="*/ 2 w 35"/>
              <a:gd name="T39" fmla="*/ 10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0"/>
                </a:lnTo>
                <a:lnTo>
                  <a:pt x="11" y="33"/>
                </a:lnTo>
                <a:lnTo>
                  <a:pt x="17" y="35"/>
                </a:lnTo>
                <a:lnTo>
                  <a:pt x="17" y="35"/>
                </a:lnTo>
                <a:lnTo>
                  <a:pt x="24" y="33"/>
                </a:lnTo>
                <a:lnTo>
                  <a:pt x="29" y="30"/>
                </a:lnTo>
                <a:lnTo>
                  <a:pt x="34" y="24"/>
                </a:lnTo>
                <a:lnTo>
                  <a:pt x="35" y="18"/>
                </a:lnTo>
                <a:lnTo>
                  <a:pt x="35" y="18"/>
                </a:lnTo>
                <a:lnTo>
                  <a:pt x="34" y="10"/>
                </a:lnTo>
                <a:lnTo>
                  <a:pt x="29" y="6"/>
                </a:lnTo>
                <a:lnTo>
                  <a:pt x="24" y="1"/>
                </a:lnTo>
                <a:lnTo>
                  <a:pt x="17" y="0"/>
                </a:lnTo>
                <a:lnTo>
                  <a:pt x="17" y="0"/>
                </a:lnTo>
                <a:lnTo>
                  <a:pt x="11" y="1"/>
                </a:lnTo>
                <a:lnTo>
                  <a:pt x="5" y="6"/>
                </a:lnTo>
                <a:lnTo>
                  <a:pt x="2"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6" name="Freeform 401">
            <a:extLst>
              <a:ext uri="{FF2B5EF4-FFF2-40B4-BE49-F238E27FC236}">
                <a16:creationId xmlns:a16="http://schemas.microsoft.com/office/drawing/2014/main" id="{A9111E93-7BE6-4E26-AD72-3AA496664877}"/>
              </a:ext>
            </a:extLst>
          </p:cNvPr>
          <p:cNvSpPr>
            <a:spLocks/>
          </p:cNvSpPr>
          <p:nvPr/>
        </p:nvSpPr>
        <p:spPr bwMode="auto">
          <a:xfrm>
            <a:off x="3364670" y="3274276"/>
            <a:ext cx="40937" cy="57526"/>
          </a:xfrm>
          <a:custGeom>
            <a:avLst/>
            <a:gdLst>
              <a:gd name="T0" fmla="*/ 0 w 35"/>
              <a:gd name="T1" fmla="*/ 16 h 35"/>
              <a:gd name="T2" fmla="*/ 0 w 35"/>
              <a:gd name="T3" fmla="*/ 16 h 35"/>
              <a:gd name="T4" fmla="*/ 2 w 35"/>
              <a:gd name="T5" fmla="*/ 24 h 35"/>
              <a:gd name="T6" fmla="*/ 5 w 35"/>
              <a:gd name="T7" fmla="*/ 29 h 35"/>
              <a:gd name="T8" fmla="*/ 11 w 35"/>
              <a:gd name="T9" fmla="*/ 33 h 35"/>
              <a:gd name="T10" fmla="*/ 17 w 35"/>
              <a:gd name="T11" fmla="*/ 35 h 35"/>
              <a:gd name="T12" fmla="*/ 17 w 35"/>
              <a:gd name="T13" fmla="*/ 35 h 35"/>
              <a:gd name="T14" fmla="*/ 24 w 35"/>
              <a:gd name="T15" fmla="*/ 33 h 35"/>
              <a:gd name="T16" fmla="*/ 29 w 35"/>
              <a:gd name="T17" fmla="*/ 29 h 35"/>
              <a:gd name="T18" fmla="*/ 34 w 35"/>
              <a:gd name="T19" fmla="*/ 24 h 35"/>
              <a:gd name="T20" fmla="*/ 35 w 35"/>
              <a:gd name="T21" fmla="*/ 16 h 35"/>
              <a:gd name="T22" fmla="*/ 35 w 35"/>
              <a:gd name="T23" fmla="*/ 16 h 35"/>
              <a:gd name="T24" fmla="*/ 34 w 35"/>
              <a:gd name="T25" fmla="*/ 10 h 35"/>
              <a:gd name="T26" fmla="*/ 29 w 35"/>
              <a:gd name="T27" fmla="*/ 4 h 35"/>
              <a:gd name="T28" fmla="*/ 24 w 35"/>
              <a:gd name="T29" fmla="*/ 1 h 35"/>
              <a:gd name="T30" fmla="*/ 17 w 35"/>
              <a:gd name="T31" fmla="*/ 0 h 35"/>
              <a:gd name="T32" fmla="*/ 17 w 35"/>
              <a:gd name="T33" fmla="*/ 0 h 35"/>
              <a:gd name="T34" fmla="*/ 11 w 35"/>
              <a:gd name="T35" fmla="*/ 1 h 35"/>
              <a:gd name="T36" fmla="*/ 5 w 35"/>
              <a:gd name="T37" fmla="*/ 4 h 35"/>
              <a:gd name="T38" fmla="*/ 2 w 35"/>
              <a:gd name="T39" fmla="*/ 10 h 35"/>
              <a:gd name="T40" fmla="*/ 0 w 35"/>
              <a:gd name="T41" fmla="*/ 16 h 35"/>
              <a:gd name="T42" fmla="*/ 0 w 35"/>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6"/>
                </a:moveTo>
                <a:lnTo>
                  <a:pt x="0" y="16"/>
                </a:lnTo>
                <a:lnTo>
                  <a:pt x="2" y="24"/>
                </a:lnTo>
                <a:lnTo>
                  <a:pt x="5" y="29"/>
                </a:lnTo>
                <a:lnTo>
                  <a:pt x="11" y="33"/>
                </a:lnTo>
                <a:lnTo>
                  <a:pt x="17" y="35"/>
                </a:lnTo>
                <a:lnTo>
                  <a:pt x="17" y="35"/>
                </a:lnTo>
                <a:lnTo>
                  <a:pt x="24" y="33"/>
                </a:lnTo>
                <a:lnTo>
                  <a:pt x="29" y="29"/>
                </a:lnTo>
                <a:lnTo>
                  <a:pt x="34" y="24"/>
                </a:lnTo>
                <a:lnTo>
                  <a:pt x="35" y="16"/>
                </a:lnTo>
                <a:lnTo>
                  <a:pt x="35" y="16"/>
                </a:lnTo>
                <a:lnTo>
                  <a:pt x="34" y="10"/>
                </a:lnTo>
                <a:lnTo>
                  <a:pt x="29" y="4"/>
                </a:lnTo>
                <a:lnTo>
                  <a:pt x="24" y="1"/>
                </a:lnTo>
                <a:lnTo>
                  <a:pt x="17" y="0"/>
                </a:lnTo>
                <a:lnTo>
                  <a:pt x="17" y="0"/>
                </a:lnTo>
                <a:lnTo>
                  <a:pt x="11" y="1"/>
                </a:lnTo>
                <a:lnTo>
                  <a:pt x="5"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7" name="Freeform 402">
            <a:extLst>
              <a:ext uri="{FF2B5EF4-FFF2-40B4-BE49-F238E27FC236}">
                <a16:creationId xmlns:a16="http://schemas.microsoft.com/office/drawing/2014/main" id="{9C4C1353-FB22-4319-AB66-37FAF3CBF3C0}"/>
              </a:ext>
            </a:extLst>
          </p:cNvPr>
          <p:cNvSpPr>
            <a:spLocks/>
          </p:cNvSpPr>
          <p:nvPr/>
        </p:nvSpPr>
        <p:spPr bwMode="auto">
          <a:xfrm>
            <a:off x="3375197" y="3274276"/>
            <a:ext cx="40937" cy="57526"/>
          </a:xfrm>
          <a:custGeom>
            <a:avLst/>
            <a:gdLst>
              <a:gd name="T0" fmla="*/ 0 w 35"/>
              <a:gd name="T1" fmla="*/ 16 h 35"/>
              <a:gd name="T2" fmla="*/ 0 w 35"/>
              <a:gd name="T3" fmla="*/ 16 h 35"/>
              <a:gd name="T4" fmla="*/ 2 w 35"/>
              <a:gd name="T5" fmla="*/ 24 h 35"/>
              <a:gd name="T6" fmla="*/ 6 w 35"/>
              <a:gd name="T7" fmla="*/ 29 h 35"/>
              <a:gd name="T8" fmla="*/ 11 w 35"/>
              <a:gd name="T9" fmla="*/ 33 h 35"/>
              <a:gd name="T10" fmla="*/ 19 w 35"/>
              <a:gd name="T11" fmla="*/ 35 h 35"/>
              <a:gd name="T12" fmla="*/ 19 w 35"/>
              <a:gd name="T13" fmla="*/ 35 h 35"/>
              <a:gd name="T14" fmla="*/ 25 w 35"/>
              <a:gd name="T15" fmla="*/ 33 h 35"/>
              <a:gd name="T16" fmla="*/ 31 w 35"/>
              <a:gd name="T17" fmla="*/ 29 h 35"/>
              <a:gd name="T18" fmla="*/ 34 w 35"/>
              <a:gd name="T19" fmla="*/ 24 h 35"/>
              <a:gd name="T20" fmla="*/ 35 w 35"/>
              <a:gd name="T21" fmla="*/ 16 h 35"/>
              <a:gd name="T22" fmla="*/ 35 w 35"/>
              <a:gd name="T23" fmla="*/ 16 h 35"/>
              <a:gd name="T24" fmla="*/ 34 w 35"/>
              <a:gd name="T25" fmla="*/ 10 h 35"/>
              <a:gd name="T26" fmla="*/ 31 w 35"/>
              <a:gd name="T27" fmla="*/ 4 h 35"/>
              <a:gd name="T28" fmla="*/ 25 w 35"/>
              <a:gd name="T29" fmla="*/ 1 h 35"/>
              <a:gd name="T30" fmla="*/ 19 w 35"/>
              <a:gd name="T31" fmla="*/ 0 h 35"/>
              <a:gd name="T32" fmla="*/ 19 w 35"/>
              <a:gd name="T33" fmla="*/ 0 h 35"/>
              <a:gd name="T34" fmla="*/ 11 w 35"/>
              <a:gd name="T35" fmla="*/ 1 h 35"/>
              <a:gd name="T36" fmla="*/ 6 w 35"/>
              <a:gd name="T37" fmla="*/ 4 h 35"/>
              <a:gd name="T38" fmla="*/ 2 w 35"/>
              <a:gd name="T39" fmla="*/ 10 h 35"/>
              <a:gd name="T40" fmla="*/ 0 w 35"/>
              <a:gd name="T41" fmla="*/ 16 h 35"/>
              <a:gd name="T42" fmla="*/ 0 w 35"/>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6"/>
                </a:moveTo>
                <a:lnTo>
                  <a:pt x="0" y="16"/>
                </a:lnTo>
                <a:lnTo>
                  <a:pt x="2" y="24"/>
                </a:lnTo>
                <a:lnTo>
                  <a:pt x="6" y="29"/>
                </a:lnTo>
                <a:lnTo>
                  <a:pt x="11" y="33"/>
                </a:lnTo>
                <a:lnTo>
                  <a:pt x="19" y="35"/>
                </a:lnTo>
                <a:lnTo>
                  <a:pt x="19" y="35"/>
                </a:lnTo>
                <a:lnTo>
                  <a:pt x="25" y="33"/>
                </a:lnTo>
                <a:lnTo>
                  <a:pt x="31" y="29"/>
                </a:lnTo>
                <a:lnTo>
                  <a:pt x="34" y="24"/>
                </a:lnTo>
                <a:lnTo>
                  <a:pt x="35" y="16"/>
                </a:lnTo>
                <a:lnTo>
                  <a:pt x="35" y="16"/>
                </a:lnTo>
                <a:lnTo>
                  <a:pt x="34" y="10"/>
                </a:lnTo>
                <a:lnTo>
                  <a:pt x="31" y="4"/>
                </a:lnTo>
                <a:lnTo>
                  <a:pt x="25" y="1"/>
                </a:lnTo>
                <a:lnTo>
                  <a:pt x="19" y="0"/>
                </a:lnTo>
                <a:lnTo>
                  <a:pt x="19" y="0"/>
                </a:lnTo>
                <a:lnTo>
                  <a:pt x="11" y="1"/>
                </a:lnTo>
                <a:lnTo>
                  <a:pt x="6"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8" name="Freeform 403">
            <a:extLst>
              <a:ext uri="{FF2B5EF4-FFF2-40B4-BE49-F238E27FC236}">
                <a16:creationId xmlns:a16="http://schemas.microsoft.com/office/drawing/2014/main" id="{A38FC4B7-EE78-4A9D-B1EC-7F02AE09CF81}"/>
              </a:ext>
            </a:extLst>
          </p:cNvPr>
          <p:cNvSpPr>
            <a:spLocks/>
          </p:cNvSpPr>
          <p:nvPr/>
        </p:nvSpPr>
        <p:spPr bwMode="auto">
          <a:xfrm>
            <a:off x="3384554" y="3274276"/>
            <a:ext cx="38598" cy="57526"/>
          </a:xfrm>
          <a:custGeom>
            <a:avLst/>
            <a:gdLst>
              <a:gd name="T0" fmla="*/ 0 w 33"/>
              <a:gd name="T1" fmla="*/ 16 h 35"/>
              <a:gd name="T2" fmla="*/ 0 w 33"/>
              <a:gd name="T3" fmla="*/ 16 h 35"/>
              <a:gd name="T4" fmla="*/ 1 w 33"/>
              <a:gd name="T5" fmla="*/ 24 h 35"/>
              <a:gd name="T6" fmla="*/ 4 w 33"/>
              <a:gd name="T7" fmla="*/ 29 h 35"/>
              <a:gd name="T8" fmla="*/ 11 w 33"/>
              <a:gd name="T9" fmla="*/ 33 h 35"/>
              <a:gd name="T10" fmla="*/ 17 w 33"/>
              <a:gd name="T11" fmla="*/ 35 h 35"/>
              <a:gd name="T12" fmla="*/ 17 w 33"/>
              <a:gd name="T13" fmla="*/ 35 h 35"/>
              <a:gd name="T14" fmla="*/ 23 w 33"/>
              <a:gd name="T15" fmla="*/ 33 h 35"/>
              <a:gd name="T16" fmla="*/ 29 w 33"/>
              <a:gd name="T17" fmla="*/ 29 h 35"/>
              <a:gd name="T18" fmla="*/ 32 w 33"/>
              <a:gd name="T19" fmla="*/ 24 h 35"/>
              <a:gd name="T20" fmla="*/ 33 w 33"/>
              <a:gd name="T21" fmla="*/ 16 h 35"/>
              <a:gd name="T22" fmla="*/ 33 w 33"/>
              <a:gd name="T23" fmla="*/ 16 h 35"/>
              <a:gd name="T24" fmla="*/ 32 w 33"/>
              <a:gd name="T25" fmla="*/ 10 h 35"/>
              <a:gd name="T26" fmla="*/ 29 w 33"/>
              <a:gd name="T27" fmla="*/ 4 h 35"/>
              <a:gd name="T28" fmla="*/ 23 w 33"/>
              <a:gd name="T29" fmla="*/ 1 h 35"/>
              <a:gd name="T30" fmla="*/ 17 w 33"/>
              <a:gd name="T31" fmla="*/ 0 h 35"/>
              <a:gd name="T32" fmla="*/ 17 w 33"/>
              <a:gd name="T33" fmla="*/ 0 h 35"/>
              <a:gd name="T34" fmla="*/ 11 w 33"/>
              <a:gd name="T35" fmla="*/ 1 h 35"/>
              <a:gd name="T36" fmla="*/ 4 w 33"/>
              <a:gd name="T37" fmla="*/ 4 h 35"/>
              <a:gd name="T38" fmla="*/ 1 w 33"/>
              <a:gd name="T39" fmla="*/ 10 h 35"/>
              <a:gd name="T40" fmla="*/ 0 w 33"/>
              <a:gd name="T41" fmla="*/ 16 h 35"/>
              <a:gd name="T42" fmla="*/ 0 w 33"/>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6"/>
                </a:moveTo>
                <a:lnTo>
                  <a:pt x="0" y="16"/>
                </a:lnTo>
                <a:lnTo>
                  <a:pt x="1" y="24"/>
                </a:lnTo>
                <a:lnTo>
                  <a:pt x="4" y="29"/>
                </a:lnTo>
                <a:lnTo>
                  <a:pt x="11" y="33"/>
                </a:lnTo>
                <a:lnTo>
                  <a:pt x="17" y="35"/>
                </a:lnTo>
                <a:lnTo>
                  <a:pt x="17" y="35"/>
                </a:lnTo>
                <a:lnTo>
                  <a:pt x="23" y="33"/>
                </a:lnTo>
                <a:lnTo>
                  <a:pt x="29" y="29"/>
                </a:lnTo>
                <a:lnTo>
                  <a:pt x="32" y="24"/>
                </a:lnTo>
                <a:lnTo>
                  <a:pt x="33" y="16"/>
                </a:lnTo>
                <a:lnTo>
                  <a:pt x="33" y="16"/>
                </a:lnTo>
                <a:lnTo>
                  <a:pt x="32" y="10"/>
                </a:lnTo>
                <a:lnTo>
                  <a:pt x="29" y="4"/>
                </a:lnTo>
                <a:lnTo>
                  <a:pt x="23" y="1"/>
                </a:lnTo>
                <a:lnTo>
                  <a:pt x="17" y="0"/>
                </a:lnTo>
                <a:lnTo>
                  <a:pt x="17" y="0"/>
                </a:lnTo>
                <a:lnTo>
                  <a:pt x="11" y="1"/>
                </a:lnTo>
                <a:lnTo>
                  <a:pt x="4"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69" name="Freeform 404">
            <a:extLst>
              <a:ext uri="{FF2B5EF4-FFF2-40B4-BE49-F238E27FC236}">
                <a16:creationId xmlns:a16="http://schemas.microsoft.com/office/drawing/2014/main" id="{1DD6EA84-A8CB-47EF-AD2C-DDBE2166A4EF}"/>
              </a:ext>
            </a:extLst>
          </p:cNvPr>
          <p:cNvSpPr>
            <a:spLocks/>
          </p:cNvSpPr>
          <p:nvPr/>
        </p:nvSpPr>
        <p:spPr bwMode="auto">
          <a:xfrm>
            <a:off x="3447715" y="3300573"/>
            <a:ext cx="40937" cy="57526"/>
          </a:xfrm>
          <a:custGeom>
            <a:avLst/>
            <a:gdLst>
              <a:gd name="T0" fmla="*/ 0 w 35"/>
              <a:gd name="T1" fmla="*/ 17 h 35"/>
              <a:gd name="T2" fmla="*/ 0 w 35"/>
              <a:gd name="T3" fmla="*/ 17 h 35"/>
              <a:gd name="T4" fmla="*/ 2 w 35"/>
              <a:gd name="T5" fmla="*/ 25 h 35"/>
              <a:gd name="T6" fmla="*/ 6 w 35"/>
              <a:gd name="T7" fmla="*/ 29 h 35"/>
              <a:gd name="T8" fmla="*/ 11 w 35"/>
              <a:gd name="T9" fmla="*/ 34 h 35"/>
              <a:gd name="T10" fmla="*/ 18 w 35"/>
              <a:gd name="T11" fmla="*/ 35 h 35"/>
              <a:gd name="T12" fmla="*/ 18 w 35"/>
              <a:gd name="T13" fmla="*/ 35 h 35"/>
              <a:gd name="T14" fmla="*/ 24 w 35"/>
              <a:gd name="T15" fmla="*/ 34 h 35"/>
              <a:gd name="T16" fmla="*/ 31 w 35"/>
              <a:gd name="T17" fmla="*/ 29 h 35"/>
              <a:gd name="T18" fmla="*/ 34 w 35"/>
              <a:gd name="T19" fmla="*/ 25 h 35"/>
              <a:gd name="T20" fmla="*/ 35 w 35"/>
              <a:gd name="T21" fmla="*/ 17 h 35"/>
              <a:gd name="T22" fmla="*/ 35 w 35"/>
              <a:gd name="T23" fmla="*/ 17 h 35"/>
              <a:gd name="T24" fmla="*/ 34 w 35"/>
              <a:gd name="T25" fmla="*/ 11 h 35"/>
              <a:gd name="T26" fmla="*/ 31 w 35"/>
              <a:gd name="T27" fmla="*/ 5 h 35"/>
              <a:gd name="T28" fmla="*/ 24 w 35"/>
              <a:gd name="T29" fmla="*/ 2 h 35"/>
              <a:gd name="T30" fmla="*/ 18 w 35"/>
              <a:gd name="T31" fmla="*/ 0 h 35"/>
              <a:gd name="T32" fmla="*/ 18 w 35"/>
              <a:gd name="T33" fmla="*/ 0 h 35"/>
              <a:gd name="T34" fmla="*/ 11 w 35"/>
              <a:gd name="T35" fmla="*/ 2 h 35"/>
              <a:gd name="T36" fmla="*/ 6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5"/>
                </a:lnTo>
                <a:lnTo>
                  <a:pt x="6" y="29"/>
                </a:lnTo>
                <a:lnTo>
                  <a:pt x="11" y="34"/>
                </a:lnTo>
                <a:lnTo>
                  <a:pt x="18" y="35"/>
                </a:lnTo>
                <a:lnTo>
                  <a:pt x="18" y="35"/>
                </a:lnTo>
                <a:lnTo>
                  <a:pt x="24" y="34"/>
                </a:lnTo>
                <a:lnTo>
                  <a:pt x="31" y="29"/>
                </a:lnTo>
                <a:lnTo>
                  <a:pt x="34" y="25"/>
                </a:lnTo>
                <a:lnTo>
                  <a:pt x="35" y="17"/>
                </a:lnTo>
                <a:lnTo>
                  <a:pt x="35" y="17"/>
                </a:lnTo>
                <a:lnTo>
                  <a:pt x="34" y="11"/>
                </a:lnTo>
                <a:lnTo>
                  <a:pt x="31" y="5"/>
                </a:lnTo>
                <a:lnTo>
                  <a:pt x="24" y="2"/>
                </a:lnTo>
                <a:lnTo>
                  <a:pt x="18" y="0"/>
                </a:lnTo>
                <a:lnTo>
                  <a:pt x="18" y="0"/>
                </a:lnTo>
                <a:lnTo>
                  <a:pt x="11" y="2"/>
                </a:lnTo>
                <a:lnTo>
                  <a:pt x="6"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870" name="Freeform 405">
            <a:extLst>
              <a:ext uri="{FF2B5EF4-FFF2-40B4-BE49-F238E27FC236}">
                <a16:creationId xmlns:a16="http://schemas.microsoft.com/office/drawing/2014/main" id="{5911868A-A5D8-4E9F-9E70-BB49586B7A1B}"/>
              </a:ext>
            </a:extLst>
          </p:cNvPr>
          <p:cNvSpPr>
            <a:spLocks/>
          </p:cNvSpPr>
          <p:nvPr/>
        </p:nvSpPr>
        <p:spPr bwMode="auto">
          <a:xfrm>
            <a:off x="3457072" y="3300573"/>
            <a:ext cx="38598" cy="57526"/>
          </a:xfrm>
          <a:custGeom>
            <a:avLst/>
            <a:gdLst>
              <a:gd name="T0" fmla="*/ 0 w 33"/>
              <a:gd name="T1" fmla="*/ 17 h 35"/>
              <a:gd name="T2" fmla="*/ 0 w 33"/>
              <a:gd name="T3" fmla="*/ 17 h 35"/>
              <a:gd name="T4" fmla="*/ 0 w 33"/>
              <a:gd name="T5" fmla="*/ 25 h 35"/>
              <a:gd name="T6" fmla="*/ 4 w 33"/>
              <a:gd name="T7" fmla="*/ 29 h 35"/>
              <a:gd name="T8" fmla="*/ 9 w 33"/>
              <a:gd name="T9" fmla="*/ 34 h 35"/>
              <a:gd name="T10" fmla="*/ 16 w 33"/>
              <a:gd name="T11" fmla="*/ 35 h 35"/>
              <a:gd name="T12" fmla="*/ 16 w 33"/>
              <a:gd name="T13" fmla="*/ 35 h 35"/>
              <a:gd name="T14" fmla="*/ 23 w 33"/>
              <a:gd name="T15" fmla="*/ 34 h 35"/>
              <a:gd name="T16" fmla="*/ 29 w 33"/>
              <a:gd name="T17" fmla="*/ 29 h 35"/>
              <a:gd name="T18" fmla="*/ 32 w 33"/>
              <a:gd name="T19" fmla="*/ 25 h 35"/>
              <a:gd name="T20" fmla="*/ 33 w 33"/>
              <a:gd name="T21" fmla="*/ 17 h 35"/>
              <a:gd name="T22" fmla="*/ 33 w 33"/>
              <a:gd name="T23" fmla="*/ 17 h 35"/>
              <a:gd name="T24" fmla="*/ 32 w 33"/>
              <a:gd name="T25" fmla="*/ 11 h 35"/>
              <a:gd name="T26" fmla="*/ 29 w 33"/>
              <a:gd name="T27" fmla="*/ 5 h 35"/>
              <a:gd name="T28" fmla="*/ 23 w 33"/>
              <a:gd name="T29" fmla="*/ 2 h 35"/>
              <a:gd name="T30" fmla="*/ 16 w 33"/>
              <a:gd name="T31" fmla="*/ 0 h 35"/>
              <a:gd name="T32" fmla="*/ 16 w 33"/>
              <a:gd name="T33" fmla="*/ 0 h 35"/>
              <a:gd name="T34" fmla="*/ 9 w 33"/>
              <a:gd name="T35" fmla="*/ 2 h 35"/>
              <a:gd name="T36" fmla="*/ 4 w 33"/>
              <a:gd name="T37" fmla="*/ 5 h 35"/>
              <a:gd name="T38" fmla="*/ 0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5"/>
                </a:lnTo>
                <a:lnTo>
                  <a:pt x="4" y="29"/>
                </a:lnTo>
                <a:lnTo>
                  <a:pt x="9" y="34"/>
                </a:lnTo>
                <a:lnTo>
                  <a:pt x="16" y="35"/>
                </a:lnTo>
                <a:lnTo>
                  <a:pt x="16" y="35"/>
                </a:lnTo>
                <a:lnTo>
                  <a:pt x="23" y="34"/>
                </a:lnTo>
                <a:lnTo>
                  <a:pt x="29" y="29"/>
                </a:lnTo>
                <a:lnTo>
                  <a:pt x="32" y="25"/>
                </a:lnTo>
                <a:lnTo>
                  <a:pt x="33" y="17"/>
                </a:lnTo>
                <a:lnTo>
                  <a:pt x="33" y="17"/>
                </a:lnTo>
                <a:lnTo>
                  <a:pt x="32" y="11"/>
                </a:lnTo>
                <a:lnTo>
                  <a:pt x="29" y="5"/>
                </a:lnTo>
                <a:lnTo>
                  <a:pt x="23" y="2"/>
                </a:lnTo>
                <a:lnTo>
                  <a:pt x="16" y="0"/>
                </a:lnTo>
                <a:lnTo>
                  <a:pt x="16" y="0"/>
                </a:lnTo>
                <a:lnTo>
                  <a:pt x="9" y="2"/>
                </a:lnTo>
                <a:lnTo>
                  <a:pt x="4" y="5"/>
                </a:lnTo>
                <a:lnTo>
                  <a:pt x="0"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1" name="Freeform 407">
            <a:extLst>
              <a:ext uri="{FF2B5EF4-FFF2-40B4-BE49-F238E27FC236}">
                <a16:creationId xmlns:a16="http://schemas.microsoft.com/office/drawing/2014/main" id="{8B009213-48C5-466E-8E3F-B1F8B8779D67}"/>
              </a:ext>
            </a:extLst>
          </p:cNvPr>
          <p:cNvSpPr>
            <a:spLocks/>
          </p:cNvSpPr>
          <p:nvPr/>
        </p:nvSpPr>
        <p:spPr bwMode="auto">
          <a:xfrm>
            <a:off x="3487482" y="3333448"/>
            <a:ext cx="38598" cy="57526"/>
          </a:xfrm>
          <a:custGeom>
            <a:avLst/>
            <a:gdLst>
              <a:gd name="T0" fmla="*/ 0 w 33"/>
              <a:gd name="T1" fmla="*/ 17 h 35"/>
              <a:gd name="T2" fmla="*/ 0 w 33"/>
              <a:gd name="T3" fmla="*/ 17 h 35"/>
              <a:gd name="T4" fmla="*/ 1 w 33"/>
              <a:gd name="T5" fmla="*/ 24 h 35"/>
              <a:gd name="T6" fmla="*/ 4 w 33"/>
              <a:gd name="T7" fmla="*/ 29 h 35"/>
              <a:gd name="T8" fmla="*/ 10 w 33"/>
              <a:gd name="T9" fmla="*/ 33 h 35"/>
              <a:gd name="T10" fmla="*/ 16 w 33"/>
              <a:gd name="T11" fmla="*/ 35 h 35"/>
              <a:gd name="T12" fmla="*/ 16 w 33"/>
              <a:gd name="T13" fmla="*/ 35 h 35"/>
              <a:gd name="T14" fmla="*/ 22 w 33"/>
              <a:gd name="T15" fmla="*/ 33 h 35"/>
              <a:gd name="T16" fmla="*/ 28 w 33"/>
              <a:gd name="T17" fmla="*/ 29 h 35"/>
              <a:gd name="T18" fmla="*/ 33 w 33"/>
              <a:gd name="T19" fmla="*/ 24 h 35"/>
              <a:gd name="T20" fmla="*/ 33 w 33"/>
              <a:gd name="T21" fmla="*/ 17 h 35"/>
              <a:gd name="T22" fmla="*/ 33 w 33"/>
              <a:gd name="T23" fmla="*/ 17 h 35"/>
              <a:gd name="T24" fmla="*/ 33 w 33"/>
              <a:gd name="T25" fmla="*/ 11 h 35"/>
              <a:gd name="T26" fmla="*/ 28 w 33"/>
              <a:gd name="T27" fmla="*/ 5 h 35"/>
              <a:gd name="T28" fmla="*/ 22 w 33"/>
              <a:gd name="T29" fmla="*/ 2 h 35"/>
              <a:gd name="T30" fmla="*/ 16 w 33"/>
              <a:gd name="T31" fmla="*/ 0 h 35"/>
              <a:gd name="T32" fmla="*/ 16 w 33"/>
              <a:gd name="T33" fmla="*/ 0 h 35"/>
              <a:gd name="T34" fmla="*/ 10 w 33"/>
              <a:gd name="T35" fmla="*/ 2 h 35"/>
              <a:gd name="T36" fmla="*/ 4 w 33"/>
              <a:gd name="T37" fmla="*/ 5 h 35"/>
              <a:gd name="T38" fmla="*/ 1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1" y="24"/>
                </a:lnTo>
                <a:lnTo>
                  <a:pt x="4" y="29"/>
                </a:lnTo>
                <a:lnTo>
                  <a:pt x="10" y="33"/>
                </a:lnTo>
                <a:lnTo>
                  <a:pt x="16" y="35"/>
                </a:lnTo>
                <a:lnTo>
                  <a:pt x="16" y="35"/>
                </a:lnTo>
                <a:lnTo>
                  <a:pt x="22" y="33"/>
                </a:lnTo>
                <a:lnTo>
                  <a:pt x="28" y="29"/>
                </a:lnTo>
                <a:lnTo>
                  <a:pt x="33" y="24"/>
                </a:lnTo>
                <a:lnTo>
                  <a:pt x="33" y="17"/>
                </a:lnTo>
                <a:lnTo>
                  <a:pt x="33" y="17"/>
                </a:lnTo>
                <a:lnTo>
                  <a:pt x="33" y="11"/>
                </a:lnTo>
                <a:lnTo>
                  <a:pt x="28" y="5"/>
                </a:lnTo>
                <a:lnTo>
                  <a:pt x="22" y="2"/>
                </a:lnTo>
                <a:lnTo>
                  <a:pt x="16" y="0"/>
                </a:lnTo>
                <a:lnTo>
                  <a:pt x="16" y="0"/>
                </a:lnTo>
                <a:lnTo>
                  <a:pt x="10" y="2"/>
                </a:lnTo>
                <a:lnTo>
                  <a:pt x="4"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2" name="Freeform 408">
            <a:extLst>
              <a:ext uri="{FF2B5EF4-FFF2-40B4-BE49-F238E27FC236}">
                <a16:creationId xmlns:a16="http://schemas.microsoft.com/office/drawing/2014/main" id="{1D07A0D8-433A-4775-89B2-FE0B3560CE95}"/>
              </a:ext>
            </a:extLst>
          </p:cNvPr>
          <p:cNvSpPr>
            <a:spLocks/>
          </p:cNvSpPr>
          <p:nvPr/>
        </p:nvSpPr>
        <p:spPr bwMode="auto">
          <a:xfrm>
            <a:off x="3513214" y="3338378"/>
            <a:ext cx="38598" cy="57526"/>
          </a:xfrm>
          <a:custGeom>
            <a:avLst/>
            <a:gdLst>
              <a:gd name="T0" fmla="*/ 0 w 33"/>
              <a:gd name="T1" fmla="*/ 17 h 35"/>
              <a:gd name="T2" fmla="*/ 0 w 33"/>
              <a:gd name="T3" fmla="*/ 17 h 35"/>
              <a:gd name="T4" fmla="*/ 2 w 33"/>
              <a:gd name="T5" fmla="*/ 24 h 35"/>
              <a:gd name="T6" fmla="*/ 5 w 33"/>
              <a:gd name="T7" fmla="*/ 29 h 35"/>
              <a:gd name="T8" fmla="*/ 11 w 33"/>
              <a:gd name="T9" fmla="*/ 33 h 35"/>
              <a:gd name="T10" fmla="*/ 17 w 33"/>
              <a:gd name="T11" fmla="*/ 35 h 35"/>
              <a:gd name="T12" fmla="*/ 17 w 33"/>
              <a:gd name="T13" fmla="*/ 35 h 35"/>
              <a:gd name="T14" fmla="*/ 24 w 33"/>
              <a:gd name="T15" fmla="*/ 33 h 35"/>
              <a:gd name="T16" fmla="*/ 29 w 33"/>
              <a:gd name="T17" fmla="*/ 29 h 35"/>
              <a:gd name="T18" fmla="*/ 33 w 33"/>
              <a:gd name="T19" fmla="*/ 24 h 35"/>
              <a:gd name="T20" fmla="*/ 33 w 33"/>
              <a:gd name="T21" fmla="*/ 17 h 35"/>
              <a:gd name="T22" fmla="*/ 33 w 33"/>
              <a:gd name="T23" fmla="*/ 17 h 35"/>
              <a:gd name="T24" fmla="*/ 33 w 33"/>
              <a:gd name="T25" fmla="*/ 11 h 35"/>
              <a:gd name="T26" fmla="*/ 29 w 33"/>
              <a:gd name="T27" fmla="*/ 5 h 35"/>
              <a:gd name="T28" fmla="*/ 24 w 33"/>
              <a:gd name="T29" fmla="*/ 2 h 35"/>
              <a:gd name="T30" fmla="*/ 17 w 33"/>
              <a:gd name="T31" fmla="*/ 0 h 35"/>
              <a:gd name="T32" fmla="*/ 17 w 33"/>
              <a:gd name="T33" fmla="*/ 0 h 35"/>
              <a:gd name="T34" fmla="*/ 11 w 33"/>
              <a:gd name="T35" fmla="*/ 2 h 35"/>
              <a:gd name="T36" fmla="*/ 5 w 33"/>
              <a:gd name="T37" fmla="*/ 5 h 35"/>
              <a:gd name="T38" fmla="*/ 2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2" y="24"/>
                </a:lnTo>
                <a:lnTo>
                  <a:pt x="5" y="29"/>
                </a:lnTo>
                <a:lnTo>
                  <a:pt x="11" y="33"/>
                </a:lnTo>
                <a:lnTo>
                  <a:pt x="17" y="35"/>
                </a:lnTo>
                <a:lnTo>
                  <a:pt x="17" y="35"/>
                </a:lnTo>
                <a:lnTo>
                  <a:pt x="24" y="33"/>
                </a:lnTo>
                <a:lnTo>
                  <a:pt x="29" y="29"/>
                </a:lnTo>
                <a:lnTo>
                  <a:pt x="33" y="24"/>
                </a:lnTo>
                <a:lnTo>
                  <a:pt x="33" y="17"/>
                </a:lnTo>
                <a:lnTo>
                  <a:pt x="33" y="17"/>
                </a:lnTo>
                <a:lnTo>
                  <a:pt x="33" y="11"/>
                </a:lnTo>
                <a:lnTo>
                  <a:pt x="29" y="5"/>
                </a:lnTo>
                <a:lnTo>
                  <a:pt x="24" y="2"/>
                </a:lnTo>
                <a:lnTo>
                  <a:pt x="17" y="0"/>
                </a:lnTo>
                <a:lnTo>
                  <a:pt x="17" y="0"/>
                </a:lnTo>
                <a:lnTo>
                  <a:pt x="11" y="2"/>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3" name="Freeform 409">
            <a:extLst>
              <a:ext uri="{FF2B5EF4-FFF2-40B4-BE49-F238E27FC236}">
                <a16:creationId xmlns:a16="http://schemas.microsoft.com/office/drawing/2014/main" id="{D1756EFB-DBBB-45AC-A9DA-5998D67D6FDF}"/>
              </a:ext>
            </a:extLst>
          </p:cNvPr>
          <p:cNvSpPr>
            <a:spLocks/>
          </p:cNvSpPr>
          <p:nvPr/>
        </p:nvSpPr>
        <p:spPr bwMode="auto">
          <a:xfrm>
            <a:off x="3520232" y="3338378"/>
            <a:ext cx="40937" cy="57526"/>
          </a:xfrm>
          <a:custGeom>
            <a:avLst/>
            <a:gdLst>
              <a:gd name="T0" fmla="*/ 0 w 35"/>
              <a:gd name="T1" fmla="*/ 17 h 35"/>
              <a:gd name="T2" fmla="*/ 0 w 35"/>
              <a:gd name="T3" fmla="*/ 17 h 35"/>
              <a:gd name="T4" fmla="*/ 2 w 35"/>
              <a:gd name="T5" fmla="*/ 24 h 35"/>
              <a:gd name="T6" fmla="*/ 5 w 35"/>
              <a:gd name="T7" fmla="*/ 29 h 35"/>
              <a:gd name="T8" fmla="*/ 11 w 35"/>
              <a:gd name="T9" fmla="*/ 33 h 35"/>
              <a:gd name="T10" fmla="*/ 17 w 35"/>
              <a:gd name="T11" fmla="*/ 35 h 35"/>
              <a:gd name="T12" fmla="*/ 17 w 35"/>
              <a:gd name="T13" fmla="*/ 35 h 35"/>
              <a:gd name="T14" fmla="*/ 24 w 35"/>
              <a:gd name="T15" fmla="*/ 33 h 35"/>
              <a:gd name="T16" fmla="*/ 29 w 35"/>
              <a:gd name="T17" fmla="*/ 29 h 35"/>
              <a:gd name="T18" fmla="*/ 33 w 35"/>
              <a:gd name="T19" fmla="*/ 24 h 35"/>
              <a:gd name="T20" fmla="*/ 35 w 35"/>
              <a:gd name="T21" fmla="*/ 17 h 35"/>
              <a:gd name="T22" fmla="*/ 35 w 35"/>
              <a:gd name="T23" fmla="*/ 17 h 35"/>
              <a:gd name="T24" fmla="*/ 33 w 35"/>
              <a:gd name="T25" fmla="*/ 11 h 35"/>
              <a:gd name="T26" fmla="*/ 29 w 35"/>
              <a:gd name="T27" fmla="*/ 5 h 35"/>
              <a:gd name="T28" fmla="*/ 24 w 35"/>
              <a:gd name="T29" fmla="*/ 2 h 35"/>
              <a:gd name="T30" fmla="*/ 17 w 35"/>
              <a:gd name="T31" fmla="*/ 0 h 35"/>
              <a:gd name="T32" fmla="*/ 17 w 35"/>
              <a:gd name="T33" fmla="*/ 0 h 35"/>
              <a:gd name="T34" fmla="*/ 11 w 35"/>
              <a:gd name="T35" fmla="*/ 2 h 35"/>
              <a:gd name="T36" fmla="*/ 5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4"/>
                </a:lnTo>
                <a:lnTo>
                  <a:pt x="5" y="29"/>
                </a:lnTo>
                <a:lnTo>
                  <a:pt x="11" y="33"/>
                </a:lnTo>
                <a:lnTo>
                  <a:pt x="17" y="35"/>
                </a:lnTo>
                <a:lnTo>
                  <a:pt x="17" y="35"/>
                </a:lnTo>
                <a:lnTo>
                  <a:pt x="24" y="33"/>
                </a:lnTo>
                <a:lnTo>
                  <a:pt x="29" y="29"/>
                </a:lnTo>
                <a:lnTo>
                  <a:pt x="33" y="24"/>
                </a:lnTo>
                <a:lnTo>
                  <a:pt x="35" y="17"/>
                </a:lnTo>
                <a:lnTo>
                  <a:pt x="35" y="17"/>
                </a:lnTo>
                <a:lnTo>
                  <a:pt x="33" y="11"/>
                </a:lnTo>
                <a:lnTo>
                  <a:pt x="29" y="5"/>
                </a:lnTo>
                <a:lnTo>
                  <a:pt x="24" y="2"/>
                </a:lnTo>
                <a:lnTo>
                  <a:pt x="17" y="0"/>
                </a:lnTo>
                <a:lnTo>
                  <a:pt x="17" y="0"/>
                </a:lnTo>
                <a:lnTo>
                  <a:pt x="11" y="2"/>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4" name="Freeform 410">
            <a:extLst>
              <a:ext uri="{FF2B5EF4-FFF2-40B4-BE49-F238E27FC236}">
                <a16:creationId xmlns:a16="http://schemas.microsoft.com/office/drawing/2014/main" id="{64332858-5F04-463C-9EC1-DDB4DD892FFC}"/>
              </a:ext>
            </a:extLst>
          </p:cNvPr>
          <p:cNvSpPr>
            <a:spLocks/>
          </p:cNvSpPr>
          <p:nvPr/>
        </p:nvSpPr>
        <p:spPr bwMode="auto">
          <a:xfrm>
            <a:off x="3547134" y="3351526"/>
            <a:ext cx="40937" cy="55882"/>
          </a:xfrm>
          <a:custGeom>
            <a:avLst/>
            <a:gdLst>
              <a:gd name="T0" fmla="*/ 0 w 35"/>
              <a:gd name="T1" fmla="*/ 16 h 34"/>
              <a:gd name="T2" fmla="*/ 0 w 35"/>
              <a:gd name="T3" fmla="*/ 16 h 34"/>
              <a:gd name="T4" fmla="*/ 1 w 35"/>
              <a:gd name="T5" fmla="*/ 24 h 34"/>
              <a:gd name="T6" fmla="*/ 4 w 35"/>
              <a:gd name="T7" fmla="*/ 28 h 34"/>
              <a:gd name="T8" fmla="*/ 10 w 35"/>
              <a:gd name="T9" fmla="*/ 33 h 34"/>
              <a:gd name="T10" fmla="*/ 18 w 35"/>
              <a:gd name="T11" fmla="*/ 34 h 34"/>
              <a:gd name="T12" fmla="*/ 18 w 35"/>
              <a:gd name="T13" fmla="*/ 34 h 34"/>
              <a:gd name="T14" fmla="*/ 24 w 35"/>
              <a:gd name="T15" fmla="*/ 33 h 34"/>
              <a:gd name="T16" fmla="*/ 30 w 35"/>
              <a:gd name="T17" fmla="*/ 28 h 34"/>
              <a:gd name="T18" fmla="*/ 33 w 35"/>
              <a:gd name="T19" fmla="*/ 24 h 34"/>
              <a:gd name="T20" fmla="*/ 35 w 35"/>
              <a:gd name="T21" fmla="*/ 16 h 34"/>
              <a:gd name="T22" fmla="*/ 35 w 35"/>
              <a:gd name="T23" fmla="*/ 16 h 34"/>
              <a:gd name="T24" fmla="*/ 33 w 35"/>
              <a:gd name="T25" fmla="*/ 10 h 34"/>
              <a:gd name="T26" fmla="*/ 30 w 35"/>
              <a:gd name="T27" fmla="*/ 4 h 34"/>
              <a:gd name="T28" fmla="*/ 24 w 35"/>
              <a:gd name="T29" fmla="*/ 1 h 34"/>
              <a:gd name="T30" fmla="*/ 18 w 35"/>
              <a:gd name="T31" fmla="*/ 0 h 34"/>
              <a:gd name="T32" fmla="*/ 18 w 35"/>
              <a:gd name="T33" fmla="*/ 0 h 34"/>
              <a:gd name="T34" fmla="*/ 10 w 35"/>
              <a:gd name="T35" fmla="*/ 1 h 34"/>
              <a:gd name="T36" fmla="*/ 4 w 35"/>
              <a:gd name="T37" fmla="*/ 4 h 34"/>
              <a:gd name="T38" fmla="*/ 1 w 35"/>
              <a:gd name="T39" fmla="*/ 10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1" y="24"/>
                </a:lnTo>
                <a:lnTo>
                  <a:pt x="4" y="28"/>
                </a:lnTo>
                <a:lnTo>
                  <a:pt x="10" y="33"/>
                </a:lnTo>
                <a:lnTo>
                  <a:pt x="18" y="34"/>
                </a:lnTo>
                <a:lnTo>
                  <a:pt x="18" y="34"/>
                </a:lnTo>
                <a:lnTo>
                  <a:pt x="24" y="33"/>
                </a:lnTo>
                <a:lnTo>
                  <a:pt x="30" y="28"/>
                </a:lnTo>
                <a:lnTo>
                  <a:pt x="33" y="24"/>
                </a:lnTo>
                <a:lnTo>
                  <a:pt x="35" y="16"/>
                </a:lnTo>
                <a:lnTo>
                  <a:pt x="35" y="16"/>
                </a:lnTo>
                <a:lnTo>
                  <a:pt x="33" y="10"/>
                </a:lnTo>
                <a:lnTo>
                  <a:pt x="30" y="4"/>
                </a:lnTo>
                <a:lnTo>
                  <a:pt x="24" y="1"/>
                </a:lnTo>
                <a:lnTo>
                  <a:pt x="18" y="0"/>
                </a:lnTo>
                <a:lnTo>
                  <a:pt x="18" y="0"/>
                </a:lnTo>
                <a:lnTo>
                  <a:pt x="10" y="1"/>
                </a:lnTo>
                <a:lnTo>
                  <a:pt x="4"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5" name="Freeform 411">
            <a:extLst>
              <a:ext uri="{FF2B5EF4-FFF2-40B4-BE49-F238E27FC236}">
                <a16:creationId xmlns:a16="http://schemas.microsoft.com/office/drawing/2014/main" id="{38B09AE5-2874-43D6-BC34-62ADB08C9062}"/>
              </a:ext>
            </a:extLst>
          </p:cNvPr>
          <p:cNvSpPr>
            <a:spLocks/>
          </p:cNvSpPr>
          <p:nvPr/>
        </p:nvSpPr>
        <p:spPr bwMode="auto">
          <a:xfrm>
            <a:off x="3550643" y="3361388"/>
            <a:ext cx="40937" cy="55882"/>
          </a:xfrm>
          <a:custGeom>
            <a:avLst/>
            <a:gdLst>
              <a:gd name="T0" fmla="*/ 0 w 35"/>
              <a:gd name="T1" fmla="*/ 16 h 34"/>
              <a:gd name="T2" fmla="*/ 0 w 35"/>
              <a:gd name="T3" fmla="*/ 16 h 34"/>
              <a:gd name="T4" fmla="*/ 1 w 35"/>
              <a:gd name="T5" fmla="*/ 24 h 34"/>
              <a:gd name="T6" fmla="*/ 6 w 35"/>
              <a:gd name="T7" fmla="*/ 28 h 34"/>
              <a:gd name="T8" fmla="*/ 11 w 35"/>
              <a:gd name="T9" fmla="*/ 33 h 34"/>
              <a:gd name="T10" fmla="*/ 18 w 35"/>
              <a:gd name="T11" fmla="*/ 34 h 34"/>
              <a:gd name="T12" fmla="*/ 18 w 35"/>
              <a:gd name="T13" fmla="*/ 34 h 34"/>
              <a:gd name="T14" fmla="*/ 24 w 35"/>
              <a:gd name="T15" fmla="*/ 33 h 34"/>
              <a:gd name="T16" fmla="*/ 30 w 35"/>
              <a:gd name="T17" fmla="*/ 28 h 34"/>
              <a:gd name="T18" fmla="*/ 33 w 35"/>
              <a:gd name="T19" fmla="*/ 24 h 34"/>
              <a:gd name="T20" fmla="*/ 35 w 35"/>
              <a:gd name="T21" fmla="*/ 16 h 34"/>
              <a:gd name="T22" fmla="*/ 35 w 35"/>
              <a:gd name="T23" fmla="*/ 16 h 34"/>
              <a:gd name="T24" fmla="*/ 33 w 35"/>
              <a:gd name="T25" fmla="*/ 10 h 34"/>
              <a:gd name="T26" fmla="*/ 30 w 35"/>
              <a:gd name="T27" fmla="*/ 4 h 34"/>
              <a:gd name="T28" fmla="*/ 24 w 35"/>
              <a:gd name="T29" fmla="*/ 1 h 34"/>
              <a:gd name="T30" fmla="*/ 18 w 35"/>
              <a:gd name="T31" fmla="*/ 0 h 34"/>
              <a:gd name="T32" fmla="*/ 18 w 35"/>
              <a:gd name="T33" fmla="*/ 0 h 34"/>
              <a:gd name="T34" fmla="*/ 11 w 35"/>
              <a:gd name="T35" fmla="*/ 1 h 34"/>
              <a:gd name="T36" fmla="*/ 6 w 35"/>
              <a:gd name="T37" fmla="*/ 4 h 34"/>
              <a:gd name="T38" fmla="*/ 1 w 35"/>
              <a:gd name="T39" fmla="*/ 10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1" y="24"/>
                </a:lnTo>
                <a:lnTo>
                  <a:pt x="6" y="28"/>
                </a:lnTo>
                <a:lnTo>
                  <a:pt x="11" y="33"/>
                </a:lnTo>
                <a:lnTo>
                  <a:pt x="18" y="34"/>
                </a:lnTo>
                <a:lnTo>
                  <a:pt x="18" y="34"/>
                </a:lnTo>
                <a:lnTo>
                  <a:pt x="24" y="33"/>
                </a:lnTo>
                <a:lnTo>
                  <a:pt x="30" y="28"/>
                </a:lnTo>
                <a:lnTo>
                  <a:pt x="33" y="24"/>
                </a:lnTo>
                <a:lnTo>
                  <a:pt x="35" y="16"/>
                </a:lnTo>
                <a:lnTo>
                  <a:pt x="35" y="16"/>
                </a:lnTo>
                <a:lnTo>
                  <a:pt x="33" y="10"/>
                </a:lnTo>
                <a:lnTo>
                  <a:pt x="30" y="4"/>
                </a:lnTo>
                <a:lnTo>
                  <a:pt x="24" y="1"/>
                </a:lnTo>
                <a:lnTo>
                  <a:pt x="18" y="0"/>
                </a:lnTo>
                <a:lnTo>
                  <a:pt x="18" y="0"/>
                </a:lnTo>
                <a:lnTo>
                  <a:pt x="11"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6" name="Freeform 412">
            <a:extLst>
              <a:ext uri="{FF2B5EF4-FFF2-40B4-BE49-F238E27FC236}">
                <a16:creationId xmlns:a16="http://schemas.microsoft.com/office/drawing/2014/main" id="{1F411DCE-E04C-46B1-9DA1-FA1653F86D68}"/>
              </a:ext>
            </a:extLst>
          </p:cNvPr>
          <p:cNvSpPr>
            <a:spLocks/>
          </p:cNvSpPr>
          <p:nvPr/>
        </p:nvSpPr>
        <p:spPr bwMode="auto">
          <a:xfrm>
            <a:off x="3570526" y="3377824"/>
            <a:ext cx="39768" cy="54239"/>
          </a:xfrm>
          <a:custGeom>
            <a:avLst/>
            <a:gdLst>
              <a:gd name="T0" fmla="*/ 0 w 34"/>
              <a:gd name="T1" fmla="*/ 17 h 33"/>
              <a:gd name="T2" fmla="*/ 0 w 34"/>
              <a:gd name="T3" fmla="*/ 17 h 33"/>
              <a:gd name="T4" fmla="*/ 1 w 34"/>
              <a:gd name="T5" fmla="*/ 23 h 33"/>
              <a:gd name="T6" fmla="*/ 4 w 34"/>
              <a:gd name="T7" fmla="*/ 29 h 33"/>
              <a:gd name="T8" fmla="*/ 10 w 34"/>
              <a:gd name="T9" fmla="*/ 32 h 33"/>
              <a:gd name="T10" fmla="*/ 16 w 34"/>
              <a:gd name="T11" fmla="*/ 33 h 33"/>
              <a:gd name="T12" fmla="*/ 16 w 34"/>
              <a:gd name="T13" fmla="*/ 33 h 33"/>
              <a:gd name="T14" fmla="*/ 24 w 34"/>
              <a:gd name="T15" fmla="*/ 32 h 33"/>
              <a:gd name="T16" fmla="*/ 28 w 34"/>
              <a:gd name="T17" fmla="*/ 29 h 33"/>
              <a:gd name="T18" fmla="*/ 33 w 34"/>
              <a:gd name="T19" fmla="*/ 23 h 33"/>
              <a:gd name="T20" fmla="*/ 34 w 34"/>
              <a:gd name="T21" fmla="*/ 17 h 33"/>
              <a:gd name="T22" fmla="*/ 34 w 34"/>
              <a:gd name="T23" fmla="*/ 17 h 33"/>
              <a:gd name="T24" fmla="*/ 33 w 34"/>
              <a:gd name="T25" fmla="*/ 11 h 33"/>
              <a:gd name="T26" fmla="*/ 28 w 34"/>
              <a:gd name="T27" fmla="*/ 5 h 33"/>
              <a:gd name="T28" fmla="*/ 24 w 34"/>
              <a:gd name="T29" fmla="*/ 2 h 33"/>
              <a:gd name="T30" fmla="*/ 16 w 34"/>
              <a:gd name="T31" fmla="*/ 0 h 33"/>
              <a:gd name="T32" fmla="*/ 16 w 34"/>
              <a:gd name="T33" fmla="*/ 0 h 33"/>
              <a:gd name="T34" fmla="*/ 10 w 34"/>
              <a:gd name="T35" fmla="*/ 2 h 33"/>
              <a:gd name="T36" fmla="*/ 4 w 34"/>
              <a:gd name="T37" fmla="*/ 5 h 33"/>
              <a:gd name="T38" fmla="*/ 1 w 34"/>
              <a:gd name="T39" fmla="*/ 11 h 33"/>
              <a:gd name="T40" fmla="*/ 0 w 34"/>
              <a:gd name="T41" fmla="*/ 17 h 33"/>
              <a:gd name="T42" fmla="*/ 0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17"/>
                </a:moveTo>
                <a:lnTo>
                  <a:pt x="0" y="17"/>
                </a:lnTo>
                <a:lnTo>
                  <a:pt x="1" y="23"/>
                </a:lnTo>
                <a:lnTo>
                  <a:pt x="4" y="29"/>
                </a:lnTo>
                <a:lnTo>
                  <a:pt x="10" y="32"/>
                </a:lnTo>
                <a:lnTo>
                  <a:pt x="16" y="33"/>
                </a:lnTo>
                <a:lnTo>
                  <a:pt x="16" y="33"/>
                </a:lnTo>
                <a:lnTo>
                  <a:pt x="24" y="32"/>
                </a:lnTo>
                <a:lnTo>
                  <a:pt x="28" y="29"/>
                </a:lnTo>
                <a:lnTo>
                  <a:pt x="33" y="23"/>
                </a:lnTo>
                <a:lnTo>
                  <a:pt x="34" y="17"/>
                </a:lnTo>
                <a:lnTo>
                  <a:pt x="34" y="17"/>
                </a:lnTo>
                <a:lnTo>
                  <a:pt x="33" y="11"/>
                </a:lnTo>
                <a:lnTo>
                  <a:pt x="28" y="5"/>
                </a:lnTo>
                <a:lnTo>
                  <a:pt x="24" y="2"/>
                </a:lnTo>
                <a:lnTo>
                  <a:pt x="16" y="0"/>
                </a:lnTo>
                <a:lnTo>
                  <a:pt x="16" y="0"/>
                </a:lnTo>
                <a:lnTo>
                  <a:pt x="10" y="2"/>
                </a:lnTo>
                <a:lnTo>
                  <a:pt x="4"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7" name="Freeform 413">
            <a:extLst>
              <a:ext uri="{FF2B5EF4-FFF2-40B4-BE49-F238E27FC236}">
                <a16:creationId xmlns:a16="http://schemas.microsoft.com/office/drawing/2014/main" id="{121D0854-1C04-4EB5-B068-1185089BF50B}"/>
              </a:ext>
            </a:extLst>
          </p:cNvPr>
          <p:cNvSpPr>
            <a:spLocks/>
          </p:cNvSpPr>
          <p:nvPr/>
        </p:nvSpPr>
        <p:spPr bwMode="auto">
          <a:xfrm>
            <a:off x="3596259" y="3400835"/>
            <a:ext cx="40937" cy="54239"/>
          </a:xfrm>
          <a:custGeom>
            <a:avLst/>
            <a:gdLst>
              <a:gd name="T0" fmla="*/ 0 w 35"/>
              <a:gd name="T1" fmla="*/ 16 h 33"/>
              <a:gd name="T2" fmla="*/ 0 w 35"/>
              <a:gd name="T3" fmla="*/ 16 h 33"/>
              <a:gd name="T4" fmla="*/ 2 w 35"/>
              <a:gd name="T5" fmla="*/ 23 h 33"/>
              <a:gd name="T6" fmla="*/ 5 w 35"/>
              <a:gd name="T7" fmla="*/ 29 h 33"/>
              <a:gd name="T8" fmla="*/ 11 w 35"/>
              <a:gd name="T9" fmla="*/ 32 h 33"/>
              <a:gd name="T10" fmla="*/ 17 w 35"/>
              <a:gd name="T11" fmla="*/ 33 h 33"/>
              <a:gd name="T12" fmla="*/ 17 w 35"/>
              <a:gd name="T13" fmla="*/ 33 h 33"/>
              <a:gd name="T14" fmla="*/ 24 w 35"/>
              <a:gd name="T15" fmla="*/ 32 h 33"/>
              <a:gd name="T16" fmla="*/ 29 w 35"/>
              <a:gd name="T17" fmla="*/ 29 h 33"/>
              <a:gd name="T18" fmla="*/ 33 w 35"/>
              <a:gd name="T19" fmla="*/ 23 h 33"/>
              <a:gd name="T20" fmla="*/ 35 w 35"/>
              <a:gd name="T21" fmla="*/ 16 h 33"/>
              <a:gd name="T22" fmla="*/ 35 w 35"/>
              <a:gd name="T23" fmla="*/ 16 h 33"/>
              <a:gd name="T24" fmla="*/ 33 w 35"/>
              <a:gd name="T25" fmla="*/ 9 h 33"/>
              <a:gd name="T26" fmla="*/ 29 w 35"/>
              <a:gd name="T27" fmla="*/ 4 h 33"/>
              <a:gd name="T28" fmla="*/ 24 w 35"/>
              <a:gd name="T29" fmla="*/ 0 h 33"/>
              <a:gd name="T30" fmla="*/ 17 w 35"/>
              <a:gd name="T31" fmla="*/ 0 h 33"/>
              <a:gd name="T32" fmla="*/ 17 w 35"/>
              <a:gd name="T33" fmla="*/ 0 h 33"/>
              <a:gd name="T34" fmla="*/ 11 w 35"/>
              <a:gd name="T35" fmla="*/ 0 h 33"/>
              <a:gd name="T36" fmla="*/ 5 w 35"/>
              <a:gd name="T37" fmla="*/ 4 h 33"/>
              <a:gd name="T38" fmla="*/ 2 w 35"/>
              <a:gd name="T39" fmla="*/ 9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3"/>
                </a:lnTo>
                <a:lnTo>
                  <a:pt x="5" y="29"/>
                </a:lnTo>
                <a:lnTo>
                  <a:pt x="11" y="32"/>
                </a:lnTo>
                <a:lnTo>
                  <a:pt x="17" y="33"/>
                </a:lnTo>
                <a:lnTo>
                  <a:pt x="17" y="33"/>
                </a:lnTo>
                <a:lnTo>
                  <a:pt x="24" y="32"/>
                </a:lnTo>
                <a:lnTo>
                  <a:pt x="29" y="29"/>
                </a:lnTo>
                <a:lnTo>
                  <a:pt x="33" y="23"/>
                </a:lnTo>
                <a:lnTo>
                  <a:pt x="35" y="16"/>
                </a:lnTo>
                <a:lnTo>
                  <a:pt x="35" y="16"/>
                </a:lnTo>
                <a:lnTo>
                  <a:pt x="33" y="9"/>
                </a:lnTo>
                <a:lnTo>
                  <a:pt x="29" y="4"/>
                </a:lnTo>
                <a:lnTo>
                  <a:pt x="24" y="0"/>
                </a:lnTo>
                <a:lnTo>
                  <a:pt x="17" y="0"/>
                </a:lnTo>
                <a:lnTo>
                  <a:pt x="17" y="0"/>
                </a:lnTo>
                <a:lnTo>
                  <a:pt x="11" y="0"/>
                </a:lnTo>
                <a:lnTo>
                  <a:pt x="5"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8" name="Freeform 414">
            <a:extLst>
              <a:ext uri="{FF2B5EF4-FFF2-40B4-BE49-F238E27FC236}">
                <a16:creationId xmlns:a16="http://schemas.microsoft.com/office/drawing/2014/main" id="{84D2AA75-4921-4ADD-BF52-0E631BB1C2EE}"/>
              </a:ext>
            </a:extLst>
          </p:cNvPr>
          <p:cNvSpPr>
            <a:spLocks/>
          </p:cNvSpPr>
          <p:nvPr/>
        </p:nvSpPr>
        <p:spPr bwMode="auto">
          <a:xfrm>
            <a:off x="3630178" y="3432064"/>
            <a:ext cx="40937" cy="57526"/>
          </a:xfrm>
          <a:custGeom>
            <a:avLst/>
            <a:gdLst>
              <a:gd name="T0" fmla="*/ 0 w 35"/>
              <a:gd name="T1" fmla="*/ 19 h 35"/>
              <a:gd name="T2" fmla="*/ 0 w 35"/>
              <a:gd name="T3" fmla="*/ 19 h 35"/>
              <a:gd name="T4" fmla="*/ 1 w 35"/>
              <a:gd name="T5" fmla="*/ 25 h 35"/>
              <a:gd name="T6" fmla="*/ 6 w 35"/>
              <a:gd name="T7" fmla="*/ 31 h 35"/>
              <a:gd name="T8" fmla="*/ 11 w 35"/>
              <a:gd name="T9" fmla="*/ 34 h 35"/>
              <a:gd name="T10" fmla="*/ 18 w 35"/>
              <a:gd name="T11" fmla="*/ 35 h 35"/>
              <a:gd name="T12" fmla="*/ 18 w 35"/>
              <a:gd name="T13" fmla="*/ 35 h 35"/>
              <a:gd name="T14" fmla="*/ 24 w 35"/>
              <a:gd name="T15" fmla="*/ 34 h 35"/>
              <a:gd name="T16" fmla="*/ 30 w 35"/>
              <a:gd name="T17" fmla="*/ 31 h 35"/>
              <a:gd name="T18" fmla="*/ 33 w 35"/>
              <a:gd name="T19" fmla="*/ 25 h 35"/>
              <a:gd name="T20" fmla="*/ 35 w 35"/>
              <a:gd name="T21" fmla="*/ 19 h 35"/>
              <a:gd name="T22" fmla="*/ 35 w 35"/>
              <a:gd name="T23" fmla="*/ 19 h 35"/>
              <a:gd name="T24" fmla="*/ 33 w 35"/>
              <a:gd name="T25" fmla="*/ 11 h 35"/>
              <a:gd name="T26" fmla="*/ 30 w 35"/>
              <a:gd name="T27" fmla="*/ 7 h 35"/>
              <a:gd name="T28" fmla="*/ 24 w 35"/>
              <a:gd name="T29" fmla="*/ 2 h 35"/>
              <a:gd name="T30" fmla="*/ 18 w 35"/>
              <a:gd name="T31" fmla="*/ 0 h 35"/>
              <a:gd name="T32" fmla="*/ 18 w 35"/>
              <a:gd name="T33" fmla="*/ 0 h 35"/>
              <a:gd name="T34" fmla="*/ 11 w 35"/>
              <a:gd name="T35" fmla="*/ 2 h 35"/>
              <a:gd name="T36" fmla="*/ 6 w 35"/>
              <a:gd name="T37" fmla="*/ 7 h 35"/>
              <a:gd name="T38" fmla="*/ 1 w 35"/>
              <a:gd name="T39" fmla="*/ 11 h 35"/>
              <a:gd name="T40" fmla="*/ 0 w 35"/>
              <a:gd name="T41" fmla="*/ 19 h 35"/>
              <a:gd name="T42" fmla="*/ 0 w 35"/>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9"/>
                </a:moveTo>
                <a:lnTo>
                  <a:pt x="0" y="19"/>
                </a:lnTo>
                <a:lnTo>
                  <a:pt x="1" y="25"/>
                </a:lnTo>
                <a:lnTo>
                  <a:pt x="6" y="31"/>
                </a:lnTo>
                <a:lnTo>
                  <a:pt x="11" y="34"/>
                </a:lnTo>
                <a:lnTo>
                  <a:pt x="18" y="35"/>
                </a:lnTo>
                <a:lnTo>
                  <a:pt x="18" y="35"/>
                </a:lnTo>
                <a:lnTo>
                  <a:pt x="24" y="34"/>
                </a:lnTo>
                <a:lnTo>
                  <a:pt x="30" y="31"/>
                </a:lnTo>
                <a:lnTo>
                  <a:pt x="33" y="25"/>
                </a:lnTo>
                <a:lnTo>
                  <a:pt x="35" y="19"/>
                </a:lnTo>
                <a:lnTo>
                  <a:pt x="35" y="19"/>
                </a:lnTo>
                <a:lnTo>
                  <a:pt x="33" y="11"/>
                </a:lnTo>
                <a:lnTo>
                  <a:pt x="30" y="7"/>
                </a:lnTo>
                <a:lnTo>
                  <a:pt x="24" y="2"/>
                </a:lnTo>
                <a:lnTo>
                  <a:pt x="18" y="0"/>
                </a:lnTo>
                <a:lnTo>
                  <a:pt x="18" y="0"/>
                </a:lnTo>
                <a:lnTo>
                  <a:pt x="11" y="2"/>
                </a:lnTo>
                <a:lnTo>
                  <a:pt x="6" y="7"/>
                </a:lnTo>
                <a:lnTo>
                  <a:pt x="1"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69" name="Freeform 415">
            <a:extLst>
              <a:ext uri="{FF2B5EF4-FFF2-40B4-BE49-F238E27FC236}">
                <a16:creationId xmlns:a16="http://schemas.microsoft.com/office/drawing/2014/main" id="{F38FB194-1043-478F-8230-783DBEDB1151}"/>
              </a:ext>
            </a:extLst>
          </p:cNvPr>
          <p:cNvSpPr>
            <a:spLocks/>
          </p:cNvSpPr>
          <p:nvPr/>
        </p:nvSpPr>
        <p:spPr bwMode="auto">
          <a:xfrm>
            <a:off x="3657079" y="3438637"/>
            <a:ext cx="39768" cy="55882"/>
          </a:xfrm>
          <a:custGeom>
            <a:avLst/>
            <a:gdLst>
              <a:gd name="T0" fmla="*/ 0 w 34"/>
              <a:gd name="T1" fmla="*/ 18 h 34"/>
              <a:gd name="T2" fmla="*/ 0 w 34"/>
              <a:gd name="T3" fmla="*/ 18 h 34"/>
              <a:gd name="T4" fmla="*/ 1 w 34"/>
              <a:gd name="T5" fmla="*/ 24 h 34"/>
              <a:gd name="T6" fmla="*/ 6 w 34"/>
              <a:gd name="T7" fmla="*/ 30 h 34"/>
              <a:gd name="T8" fmla="*/ 10 w 34"/>
              <a:gd name="T9" fmla="*/ 33 h 34"/>
              <a:gd name="T10" fmla="*/ 18 w 34"/>
              <a:gd name="T11" fmla="*/ 34 h 34"/>
              <a:gd name="T12" fmla="*/ 18 w 34"/>
              <a:gd name="T13" fmla="*/ 34 h 34"/>
              <a:gd name="T14" fmla="*/ 24 w 34"/>
              <a:gd name="T15" fmla="*/ 33 h 34"/>
              <a:gd name="T16" fmla="*/ 30 w 34"/>
              <a:gd name="T17" fmla="*/ 30 h 34"/>
              <a:gd name="T18" fmla="*/ 33 w 34"/>
              <a:gd name="T19" fmla="*/ 24 h 34"/>
              <a:gd name="T20" fmla="*/ 34 w 34"/>
              <a:gd name="T21" fmla="*/ 18 h 34"/>
              <a:gd name="T22" fmla="*/ 34 w 34"/>
              <a:gd name="T23" fmla="*/ 18 h 34"/>
              <a:gd name="T24" fmla="*/ 33 w 34"/>
              <a:gd name="T25" fmla="*/ 10 h 34"/>
              <a:gd name="T26" fmla="*/ 30 w 34"/>
              <a:gd name="T27" fmla="*/ 6 h 34"/>
              <a:gd name="T28" fmla="*/ 24 w 34"/>
              <a:gd name="T29" fmla="*/ 1 h 34"/>
              <a:gd name="T30" fmla="*/ 18 w 34"/>
              <a:gd name="T31" fmla="*/ 0 h 34"/>
              <a:gd name="T32" fmla="*/ 18 w 34"/>
              <a:gd name="T33" fmla="*/ 0 h 34"/>
              <a:gd name="T34" fmla="*/ 10 w 34"/>
              <a:gd name="T35" fmla="*/ 1 h 34"/>
              <a:gd name="T36" fmla="*/ 6 w 34"/>
              <a:gd name="T37" fmla="*/ 6 h 34"/>
              <a:gd name="T38" fmla="*/ 1 w 34"/>
              <a:gd name="T39" fmla="*/ 10 h 34"/>
              <a:gd name="T40" fmla="*/ 0 w 34"/>
              <a:gd name="T41" fmla="*/ 18 h 34"/>
              <a:gd name="T42" fmla="*/ 0 w 34"/>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8"/>
                </a:moveTo>
                <a:lnTo>
                  <a:pt x="0" y="18"/>
                </a:lnTo>
                <a:lnTo>
                  <a:pt x="1" y="24"/>
                </a:lnTo>
                <a:lnTo>
                  <a:pt x="6" y="30"/>
                </a:lnTo>
                <a:lnTo>
                  <a:pt x="10" y="33"/>
                </a:lnTo>
                <a:lnTo>
                  <a:pt x="18" y="34"/>
                </a:lnTo>
                <a:lnTo>
                  <a:pt x="18" y="34"/>
                </a:lnTo>
                <a:lnTo>
                  <a:pt x="24" y="33"/>
                </a:lnTo>
                <a:lnTo>
                  <a:pt x="30" y="30"/>
                </a:lnTo>
                <a:lnTo>
                  <a:pt x="33" y="24"/>
                </a:lnTo>
                <a:lnTo>
                  <a:pt x="34" y="18"/>
                </a:lnTo>
                <a:lnTo>
                  <a:pt x="34" y="18"/>
                </a:lnTo>
                <a:lnTo>
                  <a:pt x="33" y="10"/>
                </a:lnTo>
                <a:lnTo>
                  <a:pt x="30" y="6"/>
                </a:lnTo>
                <a:lnTo>
                  <a:pt x="24" y="1"/>
                </a:lnTo>
                <a:lnTo>
                  <a:pt x="18" y="0"/>
                </a:lnTo>
                <a:lnTo>
                  <a:pt x="18" y="0"/>
                </a:lnTo>
                <a:lnTo>
                  <a:pt x="10" y="1"/>
                </a:lnTo>
                <a:lnTo>
                  <a:pt x="6" y="6"/>
                </a:lnTo>
                <a:lnTo>
                  <a:pt x="1"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0" name="Freeform 416">
            <a:extLst>
              <a:ext uri="{FF2B5EF4-FFF2-40B4-BE49-F238E27FC236}">
                <a16:creationId xmlns:a16="http://schemas.microsoft.com/office/drawing/2014/main" id="{A6820692-E1DB-4351-B587-D5B80B55A068}"/>
              </a:ext>
            </a:extLst>
          </p:cNvPr>
          <p:cNvSpPr>
            <a:spLocks/>
          </p:cNvSpPr>
          <p:nvPr/>
        </p:nvSpPr>
        <p:spPr bwMode="auto">
          <a:xfrm>
            <a:off x="3685151" y="3445212"/>
            <a:ext cx="38598" cy="54239"/>
          </a:xfrm>
          <a:custGeom>
            <a:avLst/>
            <a:gdLst>
              <a:gd name="T0" fmla="*/ 0 w 33"/>
              <a:gd name="T1" fmla="*/ 17 h 33"/>
              <a:gd name="T2" fmla="*/ 0 w 33"/>
              <a:gd name="T3" fmla="*/ 17 h 33"/>
              <a:gd name="T4" fmla="*/ 0 w 33"/>
              <a:gd name="T5" fmla="*/ 24 h 33"/>
              <a:gd name="T6" fmla="*/ 4 w 33"/>
              <a:gd name="T7" fmla="*/ 29 h 33"/>
              <a:gd name="T8" fmla="*/ 9 w 33"/>
              <a:gd name="T9" fmla="*/ 33 h 33"/>
              <a:gd name="T10" fmla="*/ 16 w 33"/>
              <a:gd name="T11" fmla="*/ 33 h 33"/>
              <a:gd name="T12" fmla="*/ 16 w 33"/>
              <a:gd name="T13" fmla="*/ 33 h 33"/>
              <a:gd name="T14" fmla="*/ 22 w 33"/>
              <a:gd name="T15" fmla="*/ 33 h 33"/>
              <a:gd name="T16" fmla="*/ 28 w 33"/>
              <a:gd name="T17" fmla="*/ 29 h 33"/>
              <a:gd name="T18" fmla="*/ 31 w 33"/>
              <a:gd name="T19" fmla="*/ 24 h 33"/>
              <a:gd name="T20" fmla="*/ 33 w 33"/>
              <a:gd name="T21" fmla="*/ 17 h 33"/>
              <a:gd name="T22" fmla="*/ 33 w 33"/>
              <a:gd name="T23" fmla="*/ 17 h 33"/>
              <a:gd name="T24" fmla="*/ 31 w 33"/>
              <a:gd name="T25" fmla="*/ 11 h 33"/>
              <a:gd name="T26" fmla="*/ 28 w 33"/>
              <a:gd name="T27" fmla="*/ 5 h 33"/>
              <a:gd name="T28" fmla="*/ 22 w 33"/>
              <a:gd name="T29" fmla="*/ 2 h 33"/>
              <a:gd name="T30" fmla="*/ 16 w 33"/>
              <a:gd name="T31" fmla="*/ 0 h 33"/>
              <a:gd name="T32" fmla="*/ 16 w 33"/>
              <a:gd name="T33" fmla="*/ 0 h 33"/>
              <a:gd name="T34" fmla="*/ 9 w 33"/>
              <a:gd name="T35" fmla="*/ 2 h 33"/>
              <a:gd name="T36" fmla="*/ 4 w 33"/>
              <a:gd name="T37" fmla="*/ 5 h 33"/>
              <a:gd name="T38" fmla="*/ 0 w 33"/>
              <a:gd name="T39" fmla="*/ 11 h 33"/>
              <a:gd name="T40" fmla="*/ 0 w 33"/>
              <a:gd name="T41" fmla="*/ 17 h 33"/>
              <a:gd name="T42" fmla="*/ 0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7"/>
                </a:moveTo>
                <a:lnTo>
                  <a:pt x="0" y="17"/>
                </a:lnTo>
                <a:lnTo>
                  <a:pt x="0" y="24"/>
                </a:lnTo>
                <a:lnTo>
                  <a:pt x="4" y="29"/>
                </a:lnTo>
                <a:lnTo>
                  <a:pt x="9" y="33"/>
                </a:lnTo>
                <a:lnTo>
                  <a:pt x="16" y="33"/>
                </a:lnTo>
                <a:lnTo>
                  <a:pt x="16" y="33"/>
                </a:lnTo>
                <a:lnTo>
                  <a:pt x="22" y="33"/>
                </a:lnTo>
                <a:lnTo>
                  <a:pt x="28" y="29"/>
                </a:lnTo>
                <a:lnTo>
                  <a:pt x="31" y="24"/>
                </a:lnTo>
                <a:lnTo>
                  <a:pt x="33" y="17"/>
                </a:lnTo>
                <a:lnTo>
                  <a:pt x="33" y="17"/>
                </a:lnTo>
                <a:lnTo>
                  <a:pt x="31" y="11"/>
                </a:lnTo>
                <a:lnTo>
                  <a:pt x="28" y="5"/>
                </a:lnTo>
                <a:lnTo>
                  <a:pt x="22" y="2"/>
                </a:lnTo>
                <a:lnTo>
                  <a:pt x="16" y="0"/>
                </a:lnTo>
                <a:lnTo>
                  <a:pt x="16" y="0"/>
                </a:lnTo>
                <a:lnTo>
                  <a:pt x="9" y="2"/>
                </a:lnTo>
                <a:lnTo>
                  <a:pt x="4" y="5"/>
                </a:lnTo>
                <a:lnTo>
                  <a:pt x="0"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1" name="Freeform 417">
            <a:extLst>
              <a:ext uri="{FF2B5EF4-FFF2-40B4-BE49-F238E27FC236}">
                <a16:creationId xmlns:a16="http://schemas.microsoft.com/office/drawing/2014/main" id="{12A7F04F-272D-4FB4-BAAE-E58FE32AA3C1}"/>
              </a:ext>
            </a:extLst>
          </p:cNvPr>
          <p:cNvSpPr>
            <a:spLocks/>
          </p:cNvSpPr>
          <p:nvPr/>
        </p:nvSpPr>
        <p:spPr bwMode="auto">
          <a:xfrm>
            <a:off x="3699186" y="3445212"/>
            <a:ext cx="40937" cy="54239"/>
          </a:xfrm>
          <a:custGeom>
            <a:avLst/>
            <a:gdLst>
              <a:gd name="T0" fmla="*/ 0 w 35"/>
              <a:gd name="T1" fmla="*/ 17 h 33"/>
              <a:gd name="T2" fmla="*/ 0 w 35"/>
              <a:gd name="T3" fmla="*/ 17 h 33"/>
              <a:gd name="T4" fmla="*/ 1 w 35"/>
              <a:gd name="T5" fmla="*/ 24 h 33"/>
              <a:gd name="T6" fmla="*/ 4 w 35"/>
              <a:gd name="T7" fmla="*/ 29 h 33"/>
              <a:gd name="T8" fmla="*/ 10 w 35"/>
              <a:gd name="T9" fmla="*/ 33 h 33"/>
              <a:gd name="T10" fmla="*/ 16 w 35"/>
              <a:gd name="T11" fmla="*/ 33 h 33"/>
              <a:gd name="T12" fmla="*/ 16 w 35"/>
              <a:gd name="T13" fmla="*/ 33 h 33"/>
              <a:gd name="T14" fmla="*/ 24 w 35"/>
              <a:gd name="T15" fmla="*/ 33 h 33"/>
              <a:gd name="T16" fmla="*/ 29 w 35"/>
              <a:gd name="T17" fmla="*/ 29 h 33"/>
              <a:gd name="T18" fmla="*/ 33 w 35"/>
              <a:gd name="T19" fmla="*/ 24 h 33"/>
              <a:gd name="T20" fmla="*/ 35 w 35"/>
              <a:gd name="T21" fmla="*/ 17 h 33"/>
              <a:gd name="T22" fmla="*/ 35 w 35"/>
              <a:gd name="T23" fmla="*/ 17 h 33"/>
              <a:gd name="T24" fmla="*/ 33 w 35"/>
              <a:gd name="T25" fmla="*/ 11 h 33"/>
              <a:gd name="T26" fmla="*/ 29 w 35"/>
              <a:gd name="T27" fmla="*/ 5 h 33"/>
              <a:gd name="T28" fmla="*/ 24 w 35"/>
              <a:gd name="T29" fmla="*/ 2 h 33"/>
              <a:gd name="T30" fmla="*/ 16 w 35"/>
              <a:gd name="T31" fmla="*/ 0 h 33"/>
              <a:gd name="T32" fmla="*/ 16 w 35"/>
              <a:gd name="T33" fmla="*/ 0 h 33"/>
              <a:gd name="T34" fmla="*/ 10 w 35"/>
              <a:gd name="T35" fmla="*/ 2 h 33"/>
              <a:gd name="T36" fmla="*/ 4 w 35"/>
              <a:gd name="T37" fmla="*/ 5 h 33"/>
              <a:gd name="T38" fmla="*/ 1 w 35"/>
              <a:gd name="T39" fmla="*/ 11 h 33"/>
              <a:gd name="T40" fmla="*/ 0 w 35"/>
              <a:gd name="T41" fmla="*/ 17 h 33"/>
              <a:gd name="T42" fmla="*/ 0 w 35"/>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7"/>
                </a:moveTo>
                <a:lnTo>
                  <a:pt x="0" y="17"/>
                </a:lnTo>
                <a:lnTo>
                  <a:pt x="1" y="24"/>
                </a:lnTo>
                <a:lnTo>
                  <a:pt x="4" y="29"/>
                </a:lnTo>
                <a:lnTo>
                  <a:pt x="10" y="33"/>
                </a:lnTo>
                <a:lnTo>
                  <a:pt x="16" y="33"/>
                </a:lnTo>
                <a:lnTo>
                  <a:pt x="16" y="33"/>
                </a:lnTo>
                <a:lnTo>
                  <a:pt x="24" y="33"/>
                </a:lnTo>
                <a:lnTo>
                  <a:pt x="29" y="29"/>
                </a:lnTo>
                <a:lnTo>
                  <a:pt x="33" y="24"/>
                </a:lnTo>
                <a:lnTo>
                  <a:pt x="35" y="17"/>
                </a:lnTo>
                <a:lnTo>
                  <a:pt x="35" y="17"/>
                </a:lnTo>
                <a:lnTo>
                  <a:pt x="33" y="11"/>
                </a:lnTo>
                <a:lnTo>
                  <a:pt x="29" y="5"/>
                </a:lnTo>
                <a:lnTo>
                  <a:pt x="24" y="2"/>
                </a:lnTo>
                <a:lnTo>
                  <a:pt x="16" y="0"/>
                </a:lnTo>
                <a:lnTo>
                  <a:pt x="16" y="0"/>
                </a:lnTo>
                <a:lnTo>
                  <a:pt x="10" y="2"/>
                </a:lnTo>
                <a:lnTo>
                  <a:pt x="4"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2" name="Freeform 418">
            <a:extLst>
              <a:ext uri="{FF2B5EF4-FFF2-40B4-BE49-F238E27FC236}">
                <a16:creationId xmlns:a16="http://schemas.microsoft.com/office/drawing/2014/main" id="{CCFA5321-FAC1-41C7-AFD9-69F0D83A5E1A}"/>
              </a:ext>
            </a:extLst>
          </p:cNvPr>
          <p:cNvSpPr>
            <a:spLocks/>
          </p:cNvSpPr>
          <p:nvPr/>
        </p:nvSpPr>
        <p:spPr bwMode="auto">
          <a:xfrm>
            <a:off x="3726087" y="3455074"/>
            <a:ext cx="39768" cy="57526"/>
          </a:xfrm>
          <a:custGeom>
            <a:avLst/>
            <a:gdLst>
              <a:gd name="T0" fmla="*/ 0 w 34"/>
              <a:gd name="T1" fmla="*/ 18 h 35"/>
              <a:gd name="T2" fmla="*/ 0 w 34"/>
              <a:gd name="T3" fmla="*/ 18 h 35"/>
              <a:gd name="T4" fmla="*/ 1 w 34"/>
              <a:gd name="T5" fmla="*/ 24 h 35"/>
              <a:gd name="T6" fmla="*/ 4 w 34"/>
              <a:gd name="T7" fmla="*/ 30 h 35"/>
              <a:gd name="T8" fmla="*/ 10 w 34"/>
              <a:gd name="T9" fmla="*/ 33 h 35"/>
              <a:gd name="T10" fmla="*/ 16 w 34"/>
              <a:gd name="T11" fmla="*/ 35 h 35"/>
              <a:gd name="T12" fmla="*/ 16 w 34"/>
              <a:gd name="T13" fmla="*/ 35 h 35"/>
              <a:gd name="T14" fmla="*/ 24 w 34"/>
              <a:gd name="T15" fmla="*/ 33 h 35"/>
              <a:gd name="T16" fmla="*/ 28 w 34"/>
              <a:gd name="T17" fmla="*/ 30 h 35"/>
              <a:gd name="T18" fmla="*/ 33 w 34"/>
              <a:gd name="T19" fmla="*/ 24 h 35"/>
              <a:gd name="T20" fmla="*/ 34 w 34"/>
              <a:gd name="T21" fmla="*/ 18 h 35"/>
              <a:gd name="T22" fmla="*/ 34 w 34"/>
              <a:gd name="T23" fmla="*/ 18 h 35"/>
              <a:gd name="T24" fmla="*/ 33 w 34"/>
              <a:gd name="T25" fmla="*/ 11 h 35"/>
              <a:gd name="T26" fmla="*/ 28 w 34"/>
              <a:gd name="T27" fmla="*/ 6 h 35"/>
              <a:gd name="T28" fmla="*/ 24 w 34"/>
              <a:gd name="T29" fmla="*/ 2 h 35"/>
              <a:gd name="T30" fmla="*/ 16 w 34"/>
              <a:gd name="T31" fmla="*/ 0 h 35"/>
              <a:gd name="T32" fmla="*/ 16 w 34"/>
              <a:gd name="T33" fmla="*/ 0 h 35"/>
              <a:gd name="T34" fmla="*/ 10 w 34"/>
              <a:gd name="T35" fmla="*/ 2 h 35"/>
              <a:gd name="T36" fmla="*/ 4 w 34"/>
              <a:gd name="T37" fmla="*/ 6 h 35"/>
              <a:gd name="T38" fmla="*/ 1 w 34"/>
              <a:gd name="T39" fmla="*/ 11 h 35"/>
              <a:gd name="T40" fmla="*/ 0 w 34"/>
              <a:gd name="T41" fmla="*/ 18 h 35"/>
              <a:gd name="T42" fmla="*/ 0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8"/>
                </a:moveTo>
                <a:lnTo>
                  <a:pt x="0" y="18"/>
                </a:lnTo>
                <a:lnTo>
                  <a:pt x="1" y="24"/>
                </a:lnTo>
                <a:lnTo>
                  <a:pt x="4" y="30"/>
                </a:lnTo>
                <a:lnTo>
                  <a:pt x="10" y="33"/>
                </a:lnTo>
                <a:lnTo>
                  <a:pt x="16" y="35"/>
                </a:lnTo>
                <a:lnTo>
                  <a:pt x="16" y="35"/>
                </a:lnTo>
                <a:lnTo>
                  <a:pt x="24" y="33"/>
                </a:lnTo>
                <a:lnTo>
                  <a:pt x="28" y="30"/>
                </a:lnTo>
                <a:lnTo>
                  <a:pt x="33" y="24"/>
                </a:lnTo>
                <a:lnTo>
                  <a:pt x="34" y="18"/>
                </a:lnTo>
                <a:lnTo>
                  <a:pt x="34" y="18"/>
                </a:lnTo>
                <a:lnTo>
                  <a:pt x="33" y="11"/>
                </a:lnTo>
                <a:lnTo>
                  <a:pt x="28" y="6"/>
                </a:lnTo>
                <a:lnTo>
                  <a:pt x="24" y="2"/>
                </a:lnTo>
                <a:lnTo>
                  <a:pt x="16" y="0"/>
                </a:lnTo>
                <a:lnTo>
                  <a:pt x="16" y="0"/>
                </a:lnTo>
                <a:lnTo>
                  <a:pt x="10" y="2"/>
                </a:lnTo>
                <a:lnTo>
                  <a:pt x="4"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3" name="Freeform 419">
            <a:extLst>
              <a:ext uri="{FF2B5EF4-FFF2-40B4-BE49-F238E27FC236}">
                <a16:creationId xmlns:a16="http://schemas.microsoft.com/office/drawing/2014/main" id="{FA5C0245-0CC2-450E-8013-A740F70EAFA2}"/>
              </a:ext>
            </a:extLst>
          </p:cNvPr>
          <p:cNvSpPr>
            <a:spLocks/>
          </p:cNvSpPr>
          <p:nvPr/>
        </p:nvSpPr>
        <p:spPr bwMode="auto">
          <a:xfrm>
            <a:off x="3729596" y="3455074"/>
            <a:ext cx="39768" cy="57526"/>
          </a:xfrm>
          <a:custGeom>
            <a:avLst/>
            <a:gdLst>
              <a:gd name="T0" fmla="*/ 0 w 34"/>
              <a:gd name="T1" fmla="*/ 18 h 35"/>
              <a:gd name="T2" fmla="*/ 0 w 34"/>
              <a:gd name="T3" fmla="*/ 18 h 35"/>
              <a:gd name="T4" fmla="*/ 1 w 34"/>
              <a:gd name="T5" fmla="*/ 24 h 35"/>
              <a:gd name="T6" fmla="*/ 6 w 34"/>
              <a:gd name="T7" fmla="*/ 30 h 35"/>
              <a:gd name="T8" fmla="*/ 10 w 34"/>
              <a:gd name="T9" fmla="*/ 33 h 35"/>
              <a:gd name="T10" fmla="*/ 18 w 34"/>
              <a:gd name="T11" fmla="*/ 35 h 35"/>
              <a:gd name="T12" fmla="*/ 18 w 34"/>
              <a:gd name="T13" fmla="*/ 35 h 35"/>
              <a:gd name="T14" fmla="*/ 24 w 34"/>
              <a:gd name="T15" fmla="*/ 33 h 35"/>
              <a:gd name="T16" fmla="*/ 30 w 34"/>
              <a:gd name="T17" fmla="*/ 30 h 35"/>
              <a:gd name="T18" fmla="*/ 33 w 34"/>
              <a:gd name="T19" fmla="*/ 24 h 35"/>
              <a:gd name="T20" fmla="*/ 34 w 34"/>
              <a:gd name="T21" fmla="*/ 18 h 35"/>
              <a:gd name="T22" fmla="*/ 34 w 34"/>
              <a:gd name="T23" fmla="*/ 18 h 35"/>
              <a:gd name="T24" fmla="*/ 33 w 34"/>
              <a:gd name="T25" fmla="*/ 11 h 35"/>
              <a:gd name="T26" fmla="*/ 30 w 34"/>
              <a:gd name="T27" fmla="*/ 6 h 35"/>
              <a:gd name="T28" fmla="*/ 24 w 34"/>
              <a:gd name="T29" fmla="*/ 2 h 35"/>
              <a:gd name="T30" fmla="*/ 18 w 34"/>
              <a:gd name="T31" fmla="*/ 0 h 35"/>
              <a:gd name="T32" fmla="*/ 18 w 34"/>
              <a:gd name="T33" fmla="*/ 0 h 35"/>
              <a:gd name="T34" fmla="*/ 10 w 34"/>
              <a:gd name="T35" fmla="*/ 2 h 35"/>
              <a:gd name="T36" fmla="*/ 6 w 34"/>
              <a:gd name="T37" fmla="*/ 6 h 35"/>
              <a:gd name="T38" fmla="*/ 1 w 34"/>
              <a:gd name="T39" fmla="*/ 11 h 35"/>
              <a:gd name="T40" fmla="*/ 0 w 34"/>
              <a:gd name="T41" fmla="*/ 18 h 35"/>
              <a:gd name="T42" fmla="*/ 0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8"/>
                </a:moveTo>
                <a:lnTo>
                  <a:pt x="0" y="18"/>
                </a:lnTo>
                <a:lnTo>
                  <a:pt x="1" y="24"/>
                </a:lnTo>
                <a:lnTo>
                  <a:pt x="6" y="30"/>
                </a:lnTo>
                <a:lnTo>
                  <a:pt x="10" y="33"/>
                </a:lnTo>
                <a:lnTo>
                  <a:pt x="18" y="35"/>
                </a:lnTo>
                <a:lnTo>
                  <a:pt x="18" y="35"/>
                </a:lnTo>
                <a:lnTo>
                  <a:pt x="24" y="33"/>
                </a:lnTo>
                <a:lnTo>
                  <a:pt x="30" y="30"/>
                </a:lnTo>
                <a:lnTo>
                  <a:pt x="33" y="24"/>
                </a:lnTo>
                <a:lnTo>
                  <a:pt x="34" y="18"/>
                </a:lnTo>
                <a:lnTo>
                  <a:pt x="34" y="18"/>
                </a:lnTo>
                <a:lnTo>
                  <a:pt x="33" y="11"/>
                </a:lnTo>
                <a:lnTo>
                  <a:pt x="30" y="6"/>
                </a:lnTo>
                <a:lnTo>
                  <a:pt x="24" y="2"/>
                </a:lnTo>
                <a:lnTo>
                  <a:pt x="18" y="0"/>
                </a:lnTo>
                <a:lnTo>
                  <a:pt x="18" y="0"/>
                </a:lnTo>
                <a:lnTo>
                  <a:pt x="10" y="2"/>
                </a:lnTo>
                <a:lnTo>
                  <a:pt x="6"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4" name="Freeform 420">
            <a:extLst>
              <a:ext uri="{FF2B5EF4-FFF2-40B4-BE49-F238E27FC236}">
                <a16:creationId xmlns:a16="http://schemas.microsoft.com/office/drawing/2014/main" id="{9CF04A7F-38B7-4C81-8AAA-AA6A90C361B1}"/>
              </a:ext>
            </a:extLst>
          </p:cNvPr>
          <p:cNvSpPr>
            <a:spLocks/>
          </p:cNvSpPr>
          <p:nvPr/>
        </p:nvSpPr>
        <p:spPr bwMode="auto">
          <a:xfrm>
            <a:off x="3751820" y="3473153"/>
            <a:ext cx="40937" cy="55882"/>
          </a:xfrm>
          <a:custGeom>
            <a:avLst/>
            <a:gdLst>
              <a:gd name="T0" fmla="*/ 0 w 35"/>
              <a:gd name="T1" fmla="*/ 18 h 34"/>
              <a:gd name="T2" fmla="*/ 0 w 35"/>
              <a:gd name="T3" fmla="*/ 18 h 34"/>
              <a:gd name="T4" fmla="*/ 2 w 35"/>
              <a:gd name="T5" fmla="*/ 24 h 34"/>
              <a:gd name="T6" fmla="*/ 6 w 35"/>
              <a:gd name="T7" fmla="*/ 30 h 34"/>
              <a:gd name="T8" fmla="*/ 11 w 35"/>
              <a:gd name="T9" fmla="*/ 33 h 34"/>
              <a:gd name="T10" fmla="*/ 18 w 35"/>
              <a:gd name="T11" fmla="*/ 34 h 34"/>
              <a:gd name="T12" fmla="*/ 18 w 35"/>
              <a:gd name="T13" fmla="*/ 34 h 34"/>
              <a:gd name="T14" fmla="*/ 24 w 35"/>
              <a:gd name="T15" fmla="*/ 33 h 34"/>
              <a:gd name="T16" fmla="*/ 30 w 35"/>
              <a:gd name="T17" fmla="*/ 30 h 34"/>
              <a:gd name="T18" fmla="*/ 33 w 35"/>
              <a:gd name="T19" fmla="*/ 24 h 34"/>
              <a:gd name="T20" fmla="*/ 35 w 35"/>
              <a:gd name="T21" fmla="*/ 18 h 34"/>
              <a:gd name="T22" fmla="*/ 35 w 35"/>
              <a:gd name="T23" fmla="*/ 18 h 34"/>
              <a:gd name="T24" fmla="*/ 33 w 35"/>
              <a:gd name="T25" fmla="*/ 10 h 34"/>
              <a:gd name="T26" fmla="*/ 30 w 35"/>
              <a:gd name="T27" fmla="*/ 6 h 34"/>
              <a:gd name="T28" fmla="*/ 24 w 35"/>
              <a:gd name="T29" fmla="*/ 1 h 34"/>
              <a:gd name="T30" fmla="*/ 18 w 35"/>
              <a:gd name="T31" fmla="*/ 0 h 34"/>
              <a:gd name="T32" fmla="*/ 18 w 35"/>
              <a:gd name="T33" fmla="*/ 0 h 34"/>
              <a:gd name="T34" fmla="*/ 11 w 35"/>
              <a:gd name="T35" fmla="*/ 1 h 34"/>
              <a:gd name="T36" fmla="*/ 6 w 35"/>
              <a:gd name="T37" fmla="*/ 6 h 34"/>
              <a:gd name="T38" fmla="*/ 2 w 35"/>
              <a:gd name="T39" fmla="*/ 10 h 34"/>
              <a:gd name="T40" fmla="*/ 0 w 35"/>
              <a:gd name="T41" fmla="*/ 18 h 34"/>
              <a:gd name="T42" fmla="*/ 0 w 35"/>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8"/>
                </a:moveTo>
                <a:lnTo>
                  <a:pt x="0" y="18"/>
                </a:lnTo>
                <a:lnTo>
                  <a:pt x="2" y="24"/>
                </a:lnTo>
                <a:lnTo>
                  <a:pt x="6" y="30"/>
                </a:lnTo>
                <a:lnTo>
                  <a:pt x="11" y="33"/>
                </a:lnTo>
                <a:lnTo>
                  <a:pt x="18" y="34"/>
                </a:lnTo>
                <a:lnTo>
                  <a:pt x="18" y="34"/>
                </a:lnTo>
                <a:lnTo>
                  <a:pt x="24" y="33"/>
                </a:lnTo>
                <a:lnTo>
                  <a:pt x="30" y="30"/>
                </a:lnTo>
                <a:lnTo>
                  <a:pt x="33" y="24"/>
                </a:lnTo>
                <a:lnTo>
                  <a:pt x="35" y="18"/>
                </a:lnTo>
                <a:lnTo>
                  <a:pt x="35" y="18"/>
                </a:lnTo>
                <a:lnTo>
                  <a:pt x="33" y="10"/>
                </a:lnTo>
                <a:lnTo>
                  <a:pt x="30" y="6"/>
                </a:lnTo>
                <a:lnTo>
                  <a:pt x="24" y="1"/>
                </a:lnTo>
                <a:lnTo>
                  <a:pt x="18" y="0"/>
                </a:lnTo>
                <a:lnTo>
                  <a:pt x="18" y="0"/>
                </a:lnTo>
                <a:lnTo>
                  <a:pt x="11" y="1"/>
                </a:lnTo>
                <a:lnTo>
                  <a:pt x="6" y="6"/>
                </a:lnTo>
                <a:lnTo>
                  <a:pt x="2"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5" name="Freeform 421">
            <a:extLst>
              <a:ext uri="{FF2B5EF4-FFF2-40B4-BE49-F238E27FC236}">
                <a16:creationId xmlns:a16="http://schemas.microsoft.com/office/drawing/2014/main" id="{29D2E51A-0B48-4A6E-93B4-21AB5F7859E6}"/>
              </a:ext>
            </a:extLst>
          </p:cNvPr>
          <p:cNvSpPr>
            <a:spLocks/>
          </p:cNvSpPr>
          <p:nvPr/>
        </p:nvSpPr>
        <p:spPr bwMode="auto">
          <a:xfrm>
            <a:off x="3768195" y="3492877"/>
            <a:ext cx="38598" cy="54239"/>
          </a:xfrm>
          <a:custGeom>
            <a:avLst/>
            <a:gdLst>
              <a:gd name="T0" fmla="*/ 0 w 33"/>
              <a:gd name="T1" fmla="*/ 16 h 33"/>
              <a:gd name="T2" fmla="*/ 0 w 33"/>
              <a:gd name="T3" fmla="*/ 16 h 33"/>
              <a:gd name="T4" fmla="*/ 1 w 33"/>
              <a:gd name="T5" fmla="*/ 22 h 33"/>
              <a:gd name="T6" fmla="*/ 4 w 33"/>
              <a:gd name="T7" fmla="*/ 28 h 33"/>
              <a:gd name="T8" fmla="*/ 10 w 33"/>
              <a:gd name="T9" fmla="*/ 31 h 33"/>
              <a:gd name="T10" fmla="*/ 16 w 33"/>
              <a:gd name="T11" fmla="*/ 33 h 33"/>
              <a:gd name="T12" fmla="*/ 16 w 33"/>
              <a:gd name="T13" fmla="*/ 33 h 33"/>
              <a:gd name="T14" fmla="*/ 24 w 33"/>
              <a:gd name="T15" fmla="*/ 31 h 33"/>
              <a:gd name="T16" fmla="*/ 28 w 33"/>
              <a:gd name="T17" fmla="*/ 28 h 33"/>
              <a:gd name="T18" fmla="*/ 33 w 33"/>
              <a:gd name="T19" fmla="*/ 22 h 33"/>
              <a:gd name="T20" fmla="*/ 33 w 33"/>
              <a:gd name="T21" fmla="*/ 16 h 33"/>
              <a:gd name="T22" fmla="*/ 33 w 33"/>
              <a:gd name="T23" fmla="*/ 16 h 33"/>
              <a:gd name="T24" fmla="*/ 33 w 33"/>
              <a:gd name="T25" fmla="*/ 9 h 33"/>
              <a:gd name="T26" fmla="*/ 28 w 33"/>
              <a:gd name="T27" fmla="*/ 4 h 33"/>
              <a:gd name="T28" fmla="*/ 24 w 33"/>
              <a:gd name="T29" fmla="*/ 0 h 33"/>
              <a:gd name="T30" fmla="*/ 16 w 33"/>
              <a:gd name="T31" fmla="*/ 0 h 33"/>
              <a:gd name="T32" fmla="*/ 16 w 33"/>
              <a:gd name="T33" fmla="*/ 0 h 33"/>
              <a:gd name="T34" fmla="*/ 10 w 33"/>
              <a:gd name="T35" fmla="*/ 0 h 33"/>
              <a:gd name="T36" fmla="*/ 4 w 33"/>
              <a:gd name="T37" fmla="*/ 4 h 33"/>
              <a:gd name="T38" fmla="*/ 1 w 33"/>
              <a:gd name="T39" fmla="*/ 9 h 33"/>
              <a:gd name="T40" fmla="*/ 0 w 33"/>
              <a:gd name="T41" fmla="*/ 16 h 33"/>
              <a:gd name="T42" fmla="*/ 0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6"/>
                </a:moveTo>
                <a:lnTo>
                  <a:pt x="0" y="16"/>
                </a:lnTo>
                <a:lnTo>
                  <a:pt x="1" y="22"/>
                </a:lnTo>
                <a:lnTo>
                  <a:pt x="4" y="28"/>
                </a:lnTo>
                <a:lnTo>
                  <a:pt x="10" y="31"/>
                </a:lnTo>
                <a:lnTo>
                  <a:pt x="16" y="33"/>
                </a:lnTo>
                <a:lnTo>
                  <a:pt x="16" y="33"/>
                </a:lnTo>
                <a:lnTo>
                  <a:pt x="24" y="31"/>
                </a:lnTo>
                <a:lnTo>
                  <a:pt x="28" y="28"/>
                </a:lnTo>
                <a:lnTo>
                  <a:pt x="33" y="22"/>
                </a:lnTo>
                <a:lnTo>
                  <a:pt x="33" y="16"/>
                </a:lnTo>
                <a:lnTo>
                  <a:pt x="33" y="16"/>
                </a:lnTo>
                <a:lnTo>
                  <a:pt x="33" y="9"/>
                </a:lnTo>
                <a:lnTo>
                  <a:pt x="28" y="4"/>
                </a:lnTo>
                <a:lnTo>
                  <a:pt x="24" y="0"/>
                </a:lnTo>
                <a:lnTo>
                  <a:pt x="16" y="0"/>
                </a:lnTo>
                <a:lnTo>
                  <a:pt x="16" y="0"/>
                </a:lnTo>
                <a:lnTo>
                  <a:pt x="10" y="0"/>
                </a:lnTo>
                <a:lnTo>
                  <a:pt x="4" y="4"/>
                </a:lnTo>
                <a:lnTo>
                  <a:pt x="1"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6" name="Freeform 422">
            <a:extLst>
              <a:ext uri="{FF2B5EF4-FFF2-40B4-BE49-F238E27FC236}">
                <a16:creationId xmlns:a16="http://schemas.microsoft.com/office/drawing/2014/main" id="{EE5C00D0-ED59-4488-A3BD-917210696F96}"/>
              </a:ext>
            </a:extLst>
          </p:cNvPr>
          <p:cNvSpPr>
            <a:spLocks/>
          </p:cNvSpPr>
          <p:nvPr/>
        </p:nvSpPr>
        <p:spPr bwMode="auto">
          <a:xfrm>
            <a:off x="3778721" y="3492877"/>
            <a:ext cx="40937" cy="54239"/>
          </a:xfrm>
          <a:custGeom>
            <a:avLst/>
            <a:gdLst>
              <a:gd name="T0" fmla="*/ 0 w 35"/>
              <a:gd name="T1" fmla="*/ 16 h 33"/>
              <a:gd name="T2" fmla="*/ 0 w 35"/>
              <a:gd name="T3" fmla="*/ 16 h 33"/>
              <a:gd name="T4" fmla="*/ 1 w 35"/>
              <a:gd name="T5" fmla="*/ 22 h 33"/>
              <a:gd name="T6" fmla="*/ 6 w 35"/>
              <a:gd name="T7" fmla="*/ 28 h 33"/>
              <a:gd name="T8" fmla="*/ 10 w 35"/>
              <a:gd name="T9" fmla="*/ 31 h 33"/>
              <a:gd name="T10" fmla="*/ 18 w 35"/>
              <a:gd name="T11" fmla="*/ 33 h 33"/>
              <a:gd name="T12" fmla="*/ 18 w 35"/>
              <a:gd name="T13" fmla="*/ 33 h 33"/>
              <a:gd name="T14" fmla="*/ 24 w 35"/>
              <a:gd name="T15" fmla="*/ 31 h 33"/>
              <a:gd name="T16" fmla="*/ 30 w 35"/>
              <a:gd name="T17" fmla="*/ 28 h 33"/>
              <a:gd name="T18" fmla="*/ 33 w 35"/>
              <a:gd name="T19" fmla="*/ 22 h 33"/>
              <a:gd name="T20" fmla="*/ 35 w 35"/>
              <a:gd name="T21" fmla="*/ 16 h 33"/>
              <a:gd name="T22" fmla="*/ 35 w 35"/>
              <a:gd name="T23" fmla="*/ 16 h 33"/>
              <a:gd name="T24" fmla="*/ 33 w 35"/>
              <a:gd name="T25" fmla="*/ 9 h 33"/>
              <a:gd name="T26" fmla="*/ 30 w 35"/>
              <a:gd name="T27" fmla="*/ 4 h 33"/>
              <a:gd name="T28" fmla="*/ 24 w 35"/>
              <a:gd name="T29" fmla="*/ 0 h 33"/>
              <a:gd name="T30" fmla="*/ 18 w 35"/>
              <a:gd name="T31" fmla="*/ 0 h 33"/>
              <a:gd name="T32" fmla="*/ 18 w 35"/>
              <a:gd name="T33" fmla="*/ 0 h 33"/>
              <a:gd name="T34" fmla="*/ 10 w 35"/>
              <a:gd name="T35" fmla="*/ 0 h 33"/>
              <a:gd name="T36" fmla="*/ 6 w 35"/>
              <a:gd name="T37" fmla="*/ 4 h 33"/>
              <a:gd name="T38" fmla="*/ 1 w 35"/>
              <a:gd name="T39" fmla="*/ 9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1" y="22"/>
                </a:lnTo>
                <a:lnTo>
                  <a:pt x="6" y="28"/>
                </a:lnTo>
                <a:lnTo>
                  <a:pt x="10" y="31"/>
                </a:lnTo>
                <a:lnTo>
                  <a:pt x="18" y="33"/>
                </a:lnTo>
                <a:lnTo>
                  <a:pt x="18" y="33"/>
                </a:lnTo>
                <a:lnTo>
                  <a:pt x="24" y="31"/>
                </a:lnTo>
                <a:lnTo>
                  <a:pt x="30" y="28"/>
                </a:lnTo>
                <a:lnTo>
                  <a:pt x="33" y="22"/>
                </a:lnTo>
                <a:lnTo>
                  <a:pt x="35" y="16"/>
                </a:lnTo>
                <a:lnTo>
                  <a:pt x="35" y="16"/>
                </a:lnTo>
                <a:lnTo>
                  <a:pt x="33" y="9"/>
                </a:lnTo>
                <a:lnTo>
                  <a:pt x="30" y="4"/>
                </a:lnTo>
                <a:lnTo>
                  <a:pt x="24" y="0"/>
                </a:lnTo>
                <a:lnTo>
                  <a:pt x="18" y="0"/>
                </a:lnTo>
                <a:lnTo>
                  <a:pt x="18" y="0"/>
                </a:lnTo>
                <a:lnTo>
                  <a:pt x="10" y="0"/>
                </a:lnTo>
                <a:lnTo>
                  <a:pt x="6" y="4"/>
                </a:lnTo>
                <a:lnTo>
                  <a:pt x="1"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7" name="Freeform 423">
            <a:extLst>
              <a:ext uri="{FF2B5EF4-FFF2-40B4-BE49-F238E27FC236}">
                <a16:creationId xmlns:a16="http://schemas.microsoft.com/office/drawing/2014/main" id="{57AC1D64-7F2C-402D-B8B0-D1E07C1F45A4}"/>
              </a:ext>
            </a:extLst>
          </p:cNvPr>
          <p:cNvSpPr>
            <a:spLocks/>
          </p:cNvSpPr>
          <p:nvPr/>
        </p:nvSpPr>
        <p:spPr bwMode="auto">
          <a:xfrm>
            <a:off x="3782231" y="3502739"/>
            <a:ext cx="40937" cy="57526"/>
          </a:xfrm>
          <a:custGeom>
            <a:avLst/>
            <a:gdLst>
              <a:gd name="T0" fmla="*/ 0 w 35"/>
              <a:gd name="T1" fmla="*/ 16 h 35"/>
              <a:gd name="T2" fmla="*/ 0 w 35"/>
              <a:gd name="T3" fmla="*/ 16 h 35"/>
              <a:gd name="T4" fmla="*/ 1 w 35"/>
              <a:gd name="T5" fmla="*/ 24 h 35"/>
              <a:gd name="T6" fmla="*/ 6 w 35"/>
              <a:gd name="T7" fmla="*/ 28 h 35"/>
              <a:gd name="T8" fmla="*/ 10 w 35"/>
              <a:gd name="T9" fmla="*/ 33 h 35"/>
              <a:gd name="T10" fmla="*/ 18 w 35"/>
              <a:gd name="T11" fmla="*/ 35 h 35"/>
              <a:gd name="T12" fmla="*/ 18 w 35"/>
              <a:gd name="T13" fmla="*/ 35 h 35"/>
              <a:gd name="T14" fmla="*/ 24 w 35"/>
              <a:gd name="T15" fmla="*/ 33 h 35"/>
              <a:gd name="T16" fmla="*/ 30 w 35"/>
              <a:gd name="T17" fmla="*/ 28 h 35"/>
              <a:gd name="T18" fmla="*/ 33 w 35"/>
              <a:gd name="T19" fmla="*/ 24 h 35"/>
              <a:gd name="T20" fmla="*/ 35 w 35"/>
              <a:gd name="T21" fmla="*/ 16 h 35"/>
              <a:gd name="T22" fmla="*/ 35 w 35"/>
              <a:gd name="T23" fmla="*/ 16 h 35"/>
              <a:gd name="T24" fmla="*/ 33 w 35"/>
              <a:gd name="T25" fmla="*/ 10 h 35"/>
              <a:gd name="T26" fmla="*/ 30 w 35"/>
              <a:gd name="T27" fmla="*/ 4 h 35"/>
              <a:gd name="T28" fmla="*/ 24 w 35"/>
              <a:gd name="T29" fmla="*/ 1 h 35"/>
              <a:gd name="T30" fmla="*/ 18 w 35"/>
              <a:gd name="T31" fmla="*/ 0 h 35"/>
              <a:gd name="T32" fmla="*/ 18 w 35"/>
              <a:gd name="T33" fmla="*/ 0 h 35"/>
              <a:gd name="T34" fmla="*/ 10 w 35"/>
              <a:gd name="T35" fmla="*/ 1 h 35"/>
              <a:gd name="T36" fmla="*/ 6 w 35"/>
              <a:gd name="T37" fmla="*/ 4 h 35"/>
              <a:gd name="T38" fmla="*/ 1 w 35"/>
              <a:gd name="T39" fmla="*/ 10 h 35"/>
              <a:gd name="T40" fmla="*/ 0 w 35"/>
              <a:gd name="T41" fmla="*/ 16 h 35"/>
              <a:gd name="T42" fmla="*/ 0 w 35"/>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6"/>
                </a:moveTo>
                <a:lnTo>
                  <a:pt x="0" y="16"/>
                </a:lnTo>
                <a:lnTo>
                  <a:pt x="1" y="24"/>
                </a:lnTo>
                <a:lnTo>
                  <a:pt x="6" y="28"/>
                </a:lnTo>
                <a:lnTo>
                  <a:pt x="10" y="33"/>
                </a:lnTo>
                <a:lnTo>
                  <a:pt x="18" y="35"/>
                </a:lnTo>
                <a:lnTo>
                  <a:pt x="18" y="35"/>
                </a:lnTo>
                <a:lnTo>
                  <a:pt x="24" y="33"/>
                </a:lnTo>
                <a:lnTo>
                  <a:pt x="30" y="28"/>
                </a:lnTo>
                <a:lnTo>
                  <a:pt x="33" y="24"/>
                </a:lnTo>
                <a:lnTo>
                  <a:pt x="35" y="16"/>
                </a:lnTo>
                <a:lnTo>
                  <a:pt x="35" y="16"/>
                </a:lnTo>
                <a:lnTo>
                  <a:pt x="33" y="10"/>
                </a:lnTo>
                <a:lnTo>
                  <a:pt x="30" y="4"/>
                </a:lnTo>
                <a:lnTo>
                  <a:pt x="24" y="1"/>
                </a:lnTo>
                <a:lnTo>
                  <a:pt x="18" y="0"/>
                </a:lnTo>
                <a:lnTo>
                  <a:pt x="18" y="0"/>
                </a:lnTo>
                <a:lnTo>
                  <a:pt x="10"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8" name="Freeform 424">
            <a:extLst>
              <a:ext uri="{FF2B5EF4-FFF2-40B4-BE49-F238E27FC236}">
                <a16:creationId xmlns:a16="http://schemas.microsoft.com/office/drawing/2014/main" id="{143E3C8F-6DF9-4C78-8EB4-6D0397FB53DF}"/>
              </a:ext>
            </a:extLst>
          </p:cNvPr>
          <p:cNvSpPr>
            <a:spLocks/>
          </p:cNvSpPr>
          <p:nvPr/>
        </p:nvSpPr>
        <p:spPr bwMode="auto">
          <a:xfrm>
            <a:off x="3793926" y="3509313"/>
            <a:ext cx="39768" cy="57526"/>
          </a:xfrm>
          <a:custGeom>
            <a:avLst/>
            <a:gdLst>
              <a:gd name="T0" fmla="*/ 0 w 34"/>
              <a:gd name="T1" fmla="*/ 17 h 35"/>
              <a:gd name="T2" fmla="*/ 0 w 34"/>
              <a:gd name="T3" fmla="*/ 17 h 35"/>
              <a:gd name="T4" fmla="*/ 2 w 34"/>
              <a:gd name="T5" fmla="*/ 24 h 35"/>
              <a:gd name="T6" fmla="*/ 5 w 34"/>
              <a:gd name="T7" fmla="*/ 29 h 35"/>
              <a:gd name="T8" fmla="*/ 11 w 34"/>
              <a:gd name="T9" fmla="*/ 34 h 35"/>
              <a:gd name="T10" fmla="*/ 17 w 34"/>
              <a:gd name="T11" fmla="*/ 35 h 35"/>
              <a:gd name="T12" fmla="*/ 17 w 34"/>
              <a:gd name="T13" fmla="*/ 35 h 35"/>
              <a:gd name="T14" fmla="*/ 25 w 34"/>
              <a:gd name="T15" fmla="*/ 34 h 35"/>
              <a:gd name="T16" fmla="*/ 29 w 34"/>
              <a:gd name="T17" fmla="*/ 29 h 35"/>
              <a:gd name="T18" fmla="*/ 34 w 34"/>
              <a:gd name="T19" fmla="*/ 24 h 35"/>
              <a:gd name="T20" fmla="*/ 34 w 34"/>
              <a:gd name="T21" fmla="*/ 17 h 35"/>
              <a:gd name="T22" fmla="*/ 34 w 34"/>
              <a:gd name="T23" fmla="*/ 17 h 35"/>
              <a:gd name="T24" fmla="*/ 34 w 34"/>
              <a:gd name="T25" fmla="*/ 11 h 35"/>
              <a:gd name="T26" fmla="*/ 29 w 34"/>
              <a:gd name="T27" fmla="*/ 5 h 35"/>
              <a:gd name="T28" fmla="*/ 25 w 34"/>
              <a:gd name="T29" fmla="*/ 2 h 35"/>
              <a:gd name="T30" fmla="*/ 17 w 34"/>
              <a:gd name="T31" fmla="*/ 0 h 35"/>
              <a:gd name="T32" fmla="*/ 17 w 34"/>
              <a:gd name="T33" fmla="*/ 0 h 35"/>
              <a:gd name="T34" fmla="*/ 11 w 34"/>
              <a:gd name="T35" fmla="*/ 2 h 35"/>
              <a:gd name="T36" fmla="*/ 5 w 34"/>
              <a:gd name="T37" fmla="*/ 5 h 35"/>
              <a:gd name="T38" fmla="*/ 2 w 34"/>
              <a:gd name="T39" fmla="*/ 11 h 35"/>
              <a:gd name="T40" fmla="*/ 0 w 34"/>
              <a:gd name="T41" fmla="*/ 17 h 35"/>
              <a:gd name="T42" fmla="*/ 0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7"/>
                </a:moveTo>
                <a:lnTo>
                  <a:pt x="0" y="17"/>
                </a:lnTo>
                <a:lnTo>
                  <a:pt x="2" y="24"/>
                </a:lnTo>
                <a:lnTo>
                  <a:pt x="5" y="29"/>
                </a:lnTo>
                <a:lnTo>
                  <a:pt x="11" y="34"/>
                </a:lnTo>
                <a:lnTo>
                  <a:pt x="17" y="35"/>
                </a:lnTo>
                <a:lnTo>
                  <a:pt x="17" y="35"/>
                </a:lnTo>
                <a:lnTo>
                  <a:pt x="25" y="34"/>
                </a:lnTo>
                <a:lnTo>
                  <a:pt x="29" y="29"/>
                </a:lnTo>
                <a:lnTo>
                  <a:pt x="34" y="24"/>
                </a:lnTo>
                <a:lnTo>
                  <a:pt x="34" y="17"/>
                </a:lnTo>
                <a:lnTo>
                  <a:pt x="34" y="17"/>
                </a:lnTo>
                <a:lnTo>
                  <a:pt x="34" y="11"/>
                </a:lnTo>
                <a:lnTo>
                  <a:pt x="29" y="5"/>
                </a:lnTo>
                <a:lnTo>
                  <a:pt x="25" y="2"/>
                </a:lnTo>
                <a:lnTo>
                  <a:pt x="17" y="0"/>
                </a:lnTo>
                <a:lnTo>
                  <a:pt x="17" y="0"/>
                </a:lnTo>
                <a:lnTo>
                  <a:pt x="11" y="2"/>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79" name="Freeform 425">
            <a:extLst>
              <a:ext uri="{FF2B5EF4-FFF2-40B4-BE49-F238E27FC236}">
                <a16:creationId xmlns:a16="http://schemas.microsoft.com/office/drawing/2014/main" id="{3B44C924-1010-4288-93CE-54B38EB9DEF1}"/>
              </a:ext>
            </a:extLst>
          </p:cNvPr>
          <p:cNvSpPr>
            <a:spLocks/>
          </p:cNvSpPr>
          <p:nvPr/>
        </p:nvSpPr>
        <p:spPr bwMode="auto">
          <a:xfrm>
            <a:off x="3800945" y="3514243"/>
            <a:ext cx="40937" cy="57526"/>
          </a:xfrm>
          <a:custGeom>
            <a:avLst/>
            <a:gdLst>
              <a:gd name="T0" fmla="*/ 0 w 35"/>
              <a:gd name="T1" fmla="*/ 18 h 35"/>
              <a:gd name="T2" fmla="*/ 0 w 35"/>
              <a:gd name="T3" fmla="*/ 18 h 35"/>
              <a:gd name="T4" fmla="*/ 2 w 35"/>
              <a:gd name="T5" fmla="*/ 24 h 35"/>
              <a:gd name="T6" fmla="*/ 5 w 35"/>
              <a:gd name="T7" fmla="*/ 31 h 35"/>
              <a:gd name="T8" fmla="*/ 11 w 35"/>
              <a:gd name="T9" fmla="*/ 34 h 35"/>
              <a:gd name="T10" fmla="*/ 17 w 35"/>
              <a:gd name="T11" fmla="*/ 35 h 35"/>
              <a:gd name="T12" fmla="*/ 17 w 35"/>
              <a:gd name="T13" fmla="*/ 35 h 35"/>
              <a:gd name="T14" fmla="*/ 25 w 35"/>
              <a:gd name="T15" fmla="*/ 34 h 35"/>
              <a:gd name="T16" fmla="*/ 31 w 35"/>
              <a:gd name="T17" fmla="*/ 31 h 35"/>
              <a:gd name="T18" fmla="*/ 34 w 35"/>
              <a:gd name="T19" fmla="*/ 24 h 35"/>
              <a:gd name="T20" fmla="*/ 35 w 35"/>
              <a:gd name="T21" fmla="*/ 18 h 35"/>
              <a:gd name="T22" fmla="*/ 35 w 35"/>
              <a:gd name="T23" fmla="*/ 18 h 35"/>
              <a:gd name="T24" fmla="*/ 34 w 35"/>
              <a:gd name="T25" fmla="*/ 11 h 35"/>
              <a:gd name="T26" fmla="*/ 31 w 35"/>
              <a:gd name="T27" fmla="*/ 6 h 35"/>
              <a:gd name="T28" fmla="*/ 25 w 35"/>
              <a:gd name="T29" fmla="*/ 2 h 35"/>
              <a:gd name="T30" fmla="*/ 17 w 35"/>
              <a:gd name="T31" fmla="*/ 0 h 35"/>
              <a:gd name="T32" fmla="*/ 17 w 35"/>
              <a:gd name="T33" fmla="*/ 0 h 35"/>
              <a:gd name="T34" fmla="*/ 11 w 35"/>
              <a:gd name="T35" fmla="*/ 2 h 35"/>
              <a:gd name="T36" fmla="*/ 5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1"/>
                </a:lnTo>
                <a:lnTo>
                  <a:pt x="11" y="34"/>
                </a:lnTo>
                <a:lnTo>
                  <a:pt x="17" y="35"/>
                </a:lnTo>
                <a:lnTo>
                  <a:pt x="17" y="35"/>
                </a:lnTo>
                <a:lnTo>
                  <a:pt x="25" y="34"/>
                </a:lnTo>
                <a:lnTo>
                  <a:pt x="31" y="31"/>
                </a:lnTo>
                <a:lnTo>
                  <a:pt x="34" y="24"/>
                </a:lnTo>
                <a:lnTo>
                  <a:pt x="35" y="18"/>
                </a:lnTo>
                <a:lnTo>
                  <a:pt x="35" y="18"/>
                </a:lnTo>
                <a:lnTo>
                  <a:pt x="34" y="11"/>
                </a:lnTo>
                <a:lnTo>
                  <a:pt x="31" y="6"/>
                </a:lnTo>
                <a:lnTo>
                  <a:pt x="25" y="2"/>
                </a:lnTo>
                <a:lnTo>
                  <a:pt x="17" y="0"/>
                </a:lnTo>
                <a:lnTo>
                  <a:pt x="17" y="0"/>
                </a:lnTo>
                <a:lnTo>
                  <a:pt x="11" y="2"/>
                </a:lnTo>
                <a:lnTo>
                  <a:pt x="5"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0" name="Freeform 426">
            <a:extLst>
              <a:ext uri="{FF2B5EF4-FFF2-40B4-BE49-F238E27FC236}">
                <a16:creationId xmlns:a16="http://schemas.microsoft.com/office/drawing/2014/main" id="{E3062392-9445-44D4-9435-D35D3D56BFEE}"/>
              </a:ext>
            </a:extLst>
          </p:cNvPr>
          <p:cNvSpPr>
            <a:spLocks/>
          </p:cNvSpPr>
          <p:nvPr/>
        </p:nvSpPr>
        <p:spPr bwMode="auto">
          <a:xfrm>
            <a:off x="3820828" y="3514243"/>
            <a:ext cx="40937" cy="57526"/>
          </a:xfrm>
          <a:custGeom>
            <a:avLst/>
            <a:gdLst>
              <a:gd name="T0" fmla="*/ 0 w 35"/>
              <a:gd name="T1" fmla="*/ 18 h 35"/>
              <a:gd name="T2" fmla="*/ 0 w 35"/>
              <a:gd name="T3" fmla="*/ 18 h 35"/>
              <a:gd name="T4" fmla="*/ 2 w 35"/>
              <a:gd name="T5" fmla="*/ 24 h 35"/>
              <a:gd name="T6" fmla="*/ 5 w 35"/>
              <a:gd name="T7" fmla="*/ 31 h 35"/>
              <a:gd name="T8" fmla="*/ 11 w 35"/>
              <a:gd name="T9" fmla="*/ 34 h 35"/>
              <a:gd name="T10" fmla="*/ 17 w 35"/>
              <a:gd name="T11" fmla="*/ 35 h 35"/>
              <a:gd name="T12" fmla="*/ 17 w 35"/>
              <a:gd name="T13" fmla="*/ 35 h 35"/>
              <a:gd name="T14" fmla="*/ 24 w 35"/>
              <a:gd name="T15" fmla="*/ 34 h 35"/>
              <a:gd name="T16" fmla="*/ 29 w 35"/>
              <a:gd name="T17" fmla="*/ 31 h 35"/>
              <a:gd name="T18" fmla="*/ 33 w 35"/>
              <a:gd name="T19" fmla="*/ 24 h 35"/>
              <a:gd name="T20" fmla="*/ 35 w 35"/>
              <a:gd name="T21" fmla="*/ 18 h 35"/>
              <a:gd name="T22" fmla="*/ 35 w 35"/>
              <a:gd name="T23" fmla="*/ 18 h 35"/>
              <a:gd name="T24" fmla="*/ 33 w 35"/>
              <a:gd name="T25" fmla="*/ 11 h 35"/>
              <a:gd name="T26" fmla="*/ 29 w 35"/>
              <a:gd name="T27" fmla="*/ 6 h 35"/>
              <a:gd name="T28" fmla="*/ 24 w 35"/>
              <a:gd name="T29" fmla="*/ 2 h 35"/>
              <a:gd name="T30" fmla="*/ 17 w 35"/>
              <a:gd name="T31" fmla="*/ 0 h 35"/>
              <a:gd name="T32" fmla="*/ 17 w 35"/>
              <a:gd name="T33" fmla="*/ 0 h 35"/>
              <a:gd name="T34" fmla="*/ 11 w 35"/>
              <a:gd name="T35" fmla="*/ 2 h 35"/>
              <a:gd name="T36" fmla="*/ 5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5" y="31"/>
                </a:lnTo>
                <a:lnTo>
                  <a:pt x="11" y="34"/>
                </a:lnTo>
                <a:lnTo>
                  <a:pt x="17" y="35"/>
                </a:lnTo>
                <a:lnTo>
                  <a:pt x="17" y="35"/>
                </a:lnTo>
                <a:lnTo>
                  <a:pt x="24" y="34"/>
                </a:lnTo>
                <a:lnTo>
                  <a:pt x="29" y="31"/>
                </a:lnTo>
                <a:lnTo>
                  <a:pt x="33" y="24"/>
                </a:lnTo>
                <a:lnTo>
                  <a:pt x="35" y="18"/>
                </a:lnTo>
                <a:lnTo>
                  <a:pt x="35" y="18"/>
                </a:lnTo>
                <a:lnTo>
                  <a:pt x="33" y="11"/>
                </a:lnTo>
                <a:lnTo>
                  <a:pt x="29" y="6"/>
                </a:lnTo>
                <a:lnTo>
                  <a:pt x="24" y="2"/>
                </a:lnTo>
                <a:lnTo>
                  <a:pt x="17" y="0"/>
                </a:lnTo>
                <a:lnTo>
                  <a:pt x="17" y="0"/>
                </a:lnTo>
                <a:lnTo>
                  <a:pt x="11" y="2"/>
                </a:lnTo>
                <a:lnTo>
                  <a:pt x="5"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1" name="Freeform 427">
            <a:extLst>
              <a:ext uri="{FF2B5EF4-FFF2-40B4-BE49-F238E27FC236}">
                <a16:creationId xmlns:a16="http://schemas.microsoft.com/office/drawing/2014/main" id="{F027835A-9E15-4AB0-990A-BD6B5BAB01D4}"/>
              </a:ext>
            </a:extLst>
          </p:cNvPr>
          <p:cNvSpPr>
            <a:spLocks/>
          </p:cNvSpPr>
          <p:nvPr/>
        </p:nvSpPr>
        <p:spPr bwMode="auto">
          <a:xfrm>
            <a:off x="3834864" y="3514243"/>
            <a:ext cx="40937" cy="57526"/>
          </a:xfrm>
          <a:custGeom>
            <a:avLst/>
            <a:gdLst>
              <a:gd name="T0" fmla="*/ 0 w 35"/>
              <a:gd name="T1" fmla="*/ 18 h 35"/>
              <a:gd name="T2" fmla="*/ 0 w 35"/>
              <a:gd name="T3" fmla="*/ 18 h 35"/>
              <a:gd name="T4" fmla="*/ 2 w 35"/>
              <a:gd name="T5" fmla="*/ 24 h 35"/>
              <a:gd name="T6" fmla="*/ 6 w 35"/>
              <a:gd name="T7" fmla="*/ 31 h 35"/>
              <a:gd name="T8" fmla="*/ 11 w 35"/>
              <a:gd name="T9" fmla="*/ 34 h 35"/>
              <a:gd name="T10" fmla="*/ 18 w 35"/>
              <a:gd name="T11" fmla="*/ 35 h 35"/>
              <a:gd name="T12" fmla="*/ 18 w 35"/>
              <a:gd name="T13" fmla="*/ 35 h 35"/>
              <a:gd name="T14" fmla="*/ 24 w 35"/>
              <a:gd name="T15" fmla="*/ 34 h 35"/>
              <a:gd name="T16" fmla="*/ 30 w 35"/>
              <a:gd name="T17" fmla="*/ 31 h 35"/>
              <a:gd name="T18" fmla="*/ 33 w 35"/>
              <a:gd name="T19" fmla="*/ 24 h 35"/>
              <a:gd name="T20" fmla="*/ 35 w 35"/>
              <a:gd name="T21" fmla="*/ 18 h 35"/>
              <a:gd name="T22" fmla="*/ 35 w 35"/>
              <a:gd name="T23" fmla="*/ 18 h 35"/>
              <a:gd name="T24" fmla="*/ 33 w 35"/>
              <a:gd name="T25" fmla="*/ 11 h 35"/>
              <a:gd name="T26" fmla="*/ 30 w 35"/>
              <a:gd name="T27" fmla="*/ 6 h 35"/>
              <a:gd name="T28" fmla="*/ 24 w 35"/>
              <a:gd name="T29" fmla="*/ 2 h 35"/>
              <a:gd name="T30" fmla="*/ 18 w 35"/>
              <a:gd name="T31" fmla="*/ 0 h 35"/>
              <a:gd name="T32" fmla="*/ 18 w 35"/>
              <a:gd name="T33" fmla="*/ 0 h 35"/>
              <a:gd name="T34" fmla="*/ 11 w 35"/>
              <a:gd name="T35" fmla="*/ 2 h 35"/>
              <a:gd name="T36" fmla="*/ 6 w 35"/>
              <a:gd name="T37" fmla="*/ 6 h 35"/>
              <a:gd name="T38" fmla="*/ 2 w 35"/>
              <a:gd name="T39" fmla="*/ 11 h 35"/>
              <a:gd name="T40" fmla="*/ 0 w 35"/>
              <a:gd name="T41" fmla="*/ 18 h 35"/>
              <a:gd name="T42" fmla="*/ 0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8"/>
                </a:moveTo>
                <a:lnTo>
                  <a:pt x="0" y="18"/>
                </a:lnTo>
                <a:lnTo>
                  <a:pt x="2" y="24"/>
                </a:lnTo>
                <a:lnTo>
                  <a:pt x="6" y="31"/>
                </a:lnTo>
                <a:lnTo>
                  <a:pt x="11" y="34"/>
                </a:lnTo>
                <a:lnTo>
                  <a:pt x="18" y="35"/>
                </a:lnTo>
                <a:lnTo>
                  <a:pt x="18" y="35"/>
                </a:lnTo>
                <a:lnTo>
                  <a:pt x="24" y="34"/>
                </a:lnTo>
                <a:lnTo>
                  <a:pt x="30" y="31"/>
                </a:lnTo>
                <a:lnTo>
                  <a:pt x="33" y="24"/>
                </a:lnTo>
                <a:lnTo>
                  <a:pt x="35" y="18"/>
                </a:lnTo>
                <a:lnTo>
                  <a:pt x="35" y="18"/>
                </a:lnTo>
                <a:lnTo>
                  <a:pt x="33" y="11"/>
                </a:lnTo>
                <a:lnTo>
                  <a:pt x="30" y="6"/>
                </a:lnTo>
                <a:lnTo>
                  <a:pt x="24" y="2"/>
                </a:lnTo>
                <a:lnTo>
                  <a:pt x="18" y="0"/>
                </a:lnTo>
                <a:lnTo>
                  <a:pt x="18" y="0"/>
                </a:lnTo>
                <a:lnTo>
                  <a:pt x="11" y="2"/>
                </a:lnTo>
                <a:lnTo>
                  <a:pt x="6" y="6"/>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2" name="Freeform 428">
            <a:extLst>
              <a:ext uri="{FF2B5EF4-FFF2-40B4-BE49-F238E27FC236}">
                <a16:creationId xmlns:a16="http://schemas.microsoft.com/office/drawing/2014/main" id="{9B3C60E0-1392-4703-A53D-F3614E4DEAFF}"/>
              </a:ext>
            </a:extLst>
          </p:cNvPr>
          <p:cNvSpPr>
            <a:spLocks/>
          </p:cNvSpPr>
          <p:nvPr/>
        </p:nvSpPr>
        <p:spPr bwMode="auto">
          <a:xfrm>
            <a:off x="3840712" y="3514243"/>
            <a:ext cx="38598" cy="57526"/>
          </a:xfrm>
          <a:custGeom>
            <a:avLst/>
            <a:gdLst>
              <a:gd name="T0" fmla="*/ 0 w 33"/>
              <a:gd name="T1" fmla="*/ 18 h 35"/>
              <a:gd name="T2" fmla="*/ 0 w 33"/>
              <a:gd name="T3" fmla="*/ 18 h 35"/>
              <a:gd name="T4" fmla="*/ 1 w 33"/>
              <a:gd name="T5" fmla="*/ 24 h 35"/>
              <a:gd name="T6" fmla="*/ 4 w 33"/>
              <a:gd name="T7" fmla="*/ 31 h 35"/>
              <a:gd name="T8" fmla="*/ 10 w 33"/>
              <a:gd name="T9" fmla="*/ 34 h 35"/>
              <a:gd name="T10" fmla="*/ 16 w 33"/>
              <a:gd name="T11" fmla="*/ 35 h 35"/>
              <a:gd name="T12" fmla="*/ 16 w 33"/>
              <a:gd name="T13" fmla="*/ 35 h 35"/>
              <a:gd name="T14" fmla="*/ 22 w 33"/>
              <a:gd name="T15" fmla="*/ 34 h 35"/>
              <a:gd name="T16" fmla="*/ 28 w 33"/>
              <a:gd name="T17" fmla="*/ 31 h 35"/>
              <a:gd name="T18" fmla="*/ 31 w 33"/>
              <a:gd name="T19" fmla="*/ 24 h 35"/>
              <a:gd name="T20" fmla="*/ 33 w 33"/>
              <a:gd name="T21" fmla="*/ 18 h 35"/>
              <a:gd name="T22" fmla="*/ 33 w 33"/>
              <a:gd name="T23" fmla="*/ 18 h 35"/>
              <a:gd name="T24" fmla="*/ 31 w 33"/>
              <a:gd name="T25" fmla="*/ 11 h 35"/>
              <a:gd name="T26" fmla="*/ 28 w 33"/>
              <a:gd name="T27" fmla="*/ 6 h 35"/>
              <a:gd name="T28" fmla="*/ 22 w 33"/>
              <a:gd name="T29" fmla="*/ 2 h 35"/>
              <a:gd name="T30" fmla="*/ 16 w 33"/>
              <a:gd name="T31" fmla="*/ 0 h 35"/>
              <a:gd name="T32" fmla="*/ 16 w 33"/>
              <a:gd name="T33" fmla="*/ 0 h 35"/>
              <a:gd name="T34" fmla="*/ 10 w 33"/>
              <a:gd name="T35" fmla="*/ 2 h 35"/>
              <a:gd name="T36" fmla="*/ 4 w 33"/>
              <a:gd name="T37" fmla="*/ 6 h 35"/>
              <a:gd name="T38" fmla="*/ 1 w 33"/>
              <a:gd name="T39" fmla="*/ 11 h 35"/>
              <a:gd name="T40" fmla="*/ 0 w 33"/>
              <a:gd name="T41" fmla="*/ 18 h 35"/>
              <a:gd name="T42" fmla="*/ 0 w 33"/>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8"/>
                </a:moveTo>
                <a:lnTo>
                  <a:pt x="0" y="18"/>
                </a:lnTo>
                <a:lnTo>
                  <a:pt x="1" y="24"/>
                </a:lnTo>
                <a:lnTo>
                  <a:pt x="4" y="31"/>
                </a:lnTo>
                <a:lnTo>
                  <a:pt x="10" y="34"/>
                </a:lnTo>
                <a:lnTo>
                  <a:pt x="16" y="35"/>
                </a:lnTo>
                <a:lnTo>
                  <a:pt x="16" y="35"/>
                </a:lnTo>
                <a:lnTo>
                  <a:pt x="22" y="34"/>
                </a:lnTo>
                <a:lnTo>
                  <a:pt x="28" y="31"/>
                </a:lnTo>
                <a:lnTo>
                  <a:pt x="31" y="24"/>
                </a:lnTo>
                <a:lnTo>
                  <a:pt x="33" y="18"/>
                </a:lnTo>
                <a:lnTo>
                  <a:pt x="33" y="18"/>
                </a:lnTo>
                <a:lnTo>
                  <a:pt x="31" y="11"/>
                </a:lnTo>
                <a:lnTo>
                  <a:pt x="28" y="6"/>
                </a:lnTo>
                <a:lnTo>
                  <a:pt x="22" y="2"/>
                </a:lnTo>
                <a:lnTo>
                  <a:pt x="16" y="0"/>
                </a:lnTo>
                <a:lnTo>
                  <a:pt x="16" y="0"/>
                </a:lnTo>
                <a:lnTo>
                  <a:pt x="10" y="2"/>
                </a:lnTo>
                <a:lnTo>
                  <a:pt x="4"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3" name="Freeform 429">
            <a:extLst>
              <a:ext uri="{FF2B5EF4-FFF2-40B4-BE49-F238E27FC236}">
                <a16:creationId xmlns:a16="http://schemas.microsoft.com/office/drawing/2014/main" id="{596CF4F5-E613-4205-9978-FAE1F811D30A}"/>
              </a:ext>
            </a:extLst>
          </p:cNvPr>
          <p:cNvSpPr>
            <a:spLocks/>
          </p:cNvSpPr>
          <p:nvPr/>
        </p:nvSpPr>
        <p:spPr bwMode="auto">
          <a:xfrm>
            <a:off x="3844221" y="3514243"/>
            <a:ext cx="38598" cy="57526"/>
          </a:xfrm>
          <a:custGeom>
            <a:avLst/>
            <a:gdLst>
              <a:gd name="T0" fmla="*/ 0 w 33"/>
              <a:gd name="T1" fmla="*/ 18 h 35"/>
              <a:gd name="T2" fmla="*/ 0 w 33"/>
              <a:gd name="T3" fmla="*/ 18 h 35"/>
              <a:gd name="T4" fmla="*/ 1 w 33"/>
              <a:gd name="T5" fmla="*/ 24 h 35"/>
              <a:gd name="T6" fmla="*/ 4 w 33"/>
              <a:gd name="T7" fmla="*/ 31 h 35"/>
              <a:gd name="T8" fmla="*/ 10 w 33"/>
              <a:gd name="T9" fmla="*/ 34 h 35"/>
              <a:gd name="T10" fmla="*/ 16 w 33"/>
              <a:gd name="T11" fmla="*/ 35 h 35"/>
              <a:gd name="T12" fmla="*/ 16 w 33"/>
              <a:gd name="T13" fmla="*/ 35 h 35"/>
              <a:gd name="T14" fmla="*/ 24 w 33"/>
              <a:gd name="T15" fmla="*/ 34 h 35"/>
              <a:gd name="T16" fmla="*/ 28 w 33"/>
              <a:gd name="T17" fmla="*/ 31 h 35"/>
              <a:gd name="T18" fmla="*/ 33 w 33"/>
              <a:gd name="T19" fmla="*/ 24 h 35"/>
              <a:gd name="T20" fmla="*/ 33 w 33"/>
              <a:gd name="T21" fmla="*/ 18 h 35"/>
              <a:gd name="T22" fmla="*/ 33 w 33"/>
              <a:gd name="T23" fmla="*/ 18 h 35"/>
              <a:gd name="T24" fmla="*/ 33 w 33"/>
              <a:gd name="T25" fmla="*/ 11 h 35"/>
              <a:gd name="T26" fmla="*/ 28 w 33"/>
              <a:gd name="T27" fmla="*/ 6 h 35"/>
              <a:gd name="T28" fmla="*/ 24 w 33"/>
              <a:gd name="T29" fmla="*/ 2 h 35"/>
              <a:gd name="T30" fmla="*/ 16 w 33"/>
              <a:gd name="T31" fmla="*/ 0 h 35"/>
              <a:gd name="T32" fmla="*/ 16 w 33"/>
              <a:gd name="T33" fmla="*/ 0 h 35"/>
              <a:gd name="T34" fmla="*/ 10 w 33"/>
              <a:gd name="T35" fmla="*/ 2 h 35"/>
              <a:gd name="T36" fmla="*/ 4 w 33"/>
              <a:gd name="T37" fmla="*/ 6 h 35"/>
              <a:gd name="T38" fmla="*/ 1 w 33"/>
              <a:gd name="T39" fmla="*/ 11 h 35"/>
              <a:gd name="T40" fmla="*/ 0 w 33"/>
              <a:gd name="T41" fmla="*/ 18 h 35"/>
              <a:gd name="T42" fmla="*/ 0 w 33"/>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8"/>
                </a:moveTo>
                <a:lnTo>
                  <a:pt x="0" y="18"/>
                </a:lnTo>
                <a:lnTo>
                  <a:pt x="1" y="24"/>
                </a:lnTo>
                <a:lnTo>
                  <a:pt x="4" y="31"/>
                </a:lnTo>
                <a:lnTo>
                  <a:pt x="10" y="34"/>
                </a:lnTo>
                <a:lnTo>
                  <a:pt x="16" y="35"/>
                </a:lnTo>
                <a:lnTo>
                  <a:pt x="16" y="35"/>
                </a:lnTo>
                <a:lnTo>
                  <a:pt x="24" y="34"/>
                </a:lnTo>
                <a:lnTo>
                  <a:pt x="28" y="31"/>
                </a:lnTo>
                <a:lnTo>
                  <a:pt x="33" y="24"/>
                </a:lnTo>
                <a:lnTo>
                  <a:pt x="33" y="18"/>
                </a:lnTo>
                <a:lnTo>
                  <a:pt x="33" y="18"/>
                </a:lnTo>
                <a:lnTo>
                  <a:pt x="33" y="11"/>
                </a:lnTo>
                <a:lnTo>
                  <a:pt x="28" y="6"/>
                </a:lnTo>
                <a:lnTo>
                  <a:pt x="24" y="2"/>
                </a:lnTo>
                <a:lnTo>
                  <a:pt x="16" y="0"/>
                </a:lnTo>
                <a:lnTo>
                  <a:pt x="16" y="0"/>
                </a:lnTo>
                <a:lnTo>
                  <a:pt x="10" y="2"/>
                </a:lnTo>
                <a:lnTo>
                  <a:pt x="4"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4" name="Freeform 430">
            <a:extLst>
              <a:ext uri="{FF2B5EF4-FFF2-40B4-BE49-F238E27FC236}">
                <a16:creationId xmlns:a16="http://schemas.microsoft.com/office/drawing/2014/main" id="{CF061FE4-92D3-4B1C-A0CD-2099183BA036}"/>
              </a:ext>
            </a:extLst>
          </p:cNvPr>
          <p:cNvSpPr>
            <a:spLocks/>
          </p:cNvSpPr>
          <p:nvPr/>
        </p:nvSpPr>
        <p:spPr bwMode="auto">
          <a:xfrm>
            <a:off x="3847730" y="3514243"/>
            <a:ext cx="39768" cy="57526"/>
          </a:xfrm>
          <a:custGeom>
            <a:avLst/>
            <a:gdLst>
              <a:gd name="T0" fmla="*/ 0 w 34"/>
              <a:gd name="T1" fmla="*/ 18 h 35"/>
              <a:gd name="T2" fmla="*/ 0 w 34"/>
              <a:gd name="T3" fmla="*/ 18 h 35"/>
              <a:gd name="T4" fmla="*/ 1 w 34"/>
              <a:gd name="T5" fmla="*/ 24 h 35"/>
              <a:gd name="T6" fmla="*/ 4 w 34"/>
              <a:gd name="T7" fmla="*/ 31 h 35"/>
              <a:gd name="T8" fmla="*/ 10 w 34"/>
              <a:gd name="T9" fmla="*/ 34 h 35"/>
              <a:gd name="T10" fmla="*/ 16 w 34"/>
              <a:gd name="T11" fmla="*/ 35 h 35"/>
              <a:gd name="T12" fmla="*/ 16 w 34"/>
              <a:gd name="T13" fmla="*/ 35 h 35"/>
              <a:gd name="T14" fmla="*/ 24 w 34"/>
              <a:gd name="T15" fmla="*/ 34 h 35"/>
              <a:gd name="T16" fmla="*/ 28 w 34"/>
              <a:gd name="T17" fmla="*/ 31 h 35"/>
              <a:gd name="T18" fmla="*/ 33 w 34"/>
              <a:gd name="T19" fmla="*/ 24 h 35"/>
              <a:gd name="T20" fmla="*/ 34 w 34"/>
              <a:gd name="T21" fmla="*/ 18 h 35"/>
              <a:gd name="T22" fmla="*/ 34 w 34"/>
              <a:gd name="T23" fmla="*/ 18 h 35"/>
              <a:gd name="T24" fmla="*/ 33 w 34"/>
              <a:gd name="T25" fmla="*/ 11 h 35"/>
              <a:gd name="T26" fmla="*/ 28 w 34"/>
              <a:gd name="T27" fmla="*/ 6 h 35"/>
              <a:gd name="T28" fmla="*/ 24 w 34"/>
              <a:gd name="T29" fmla="*/ 2 h 35"/>
              <a:gd name="T30" fmla="*/ 16 w 34"/>
              <a:gd name="T31" fmla="*/ 0 h 35"/>
              <a:gd name="T32" fmla="*/ 16 w 34"/>
              <a:gd name="T33" fmla="*/ 0 h 35"/>
              <a:gd name="T34" fmla="*/ 10 w 34"/>
              <a:gd name="T35" fmla="*/ 2 h 35"/>
              <a:gd name="T36" fmla="*/ 4 w 34"/>
              <a:gd name="T37" fmla="*/ 6 h 35"/>
              <a:gd name="T38" fmla="*/ 1 w 34"/>
              <a:gd name="T39" fmla="*/ 11 h 35"/>
              <a:gd name="T40" fmla="*/ 0 w 34"/>
              <a:gd name="T41" fmla="*/ 18 h 35"/>
              <a:gd name="T42" fmla="*/ 0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8"/>
                </a:moveTo>
                <a:lnTo>
                  <a:pt x="0" y="18"/>
                </a:lnTo>
                <a:lnTo>
                  <a:pt x="1" y="24"/>
                </a:lnTo>
                <a:lnTo>
                  <a:pt x="4" y="31"/>
                </a:lnTo>
                <a:lnTo>
                  <a:pt x="10" y="34"/>
                </a:lnTo>
                <a:lnTo>
                  <a:pt x="16" y="35"/>
                </a:lnTo>
                <a:lnTo>
                  <a:pt x="16" y="35"/>
                </a:lnTo>
                <a:lnTo>
                  <a:pt x="24" y="34"/>
                </a:lnTo>
                <a:lnTo>
                  <a:pt x="28" y="31"/>
                </a:lnTo>
                <a:lnTo>
                  <a:pt x="33" y="24"/>
                </a:lnTo>
                <a:lnTo>
                  <a:pt x="34" y="18"/>
                </a:lnTo>
                <a:lnTo>
                  <a:pt x="34" y="18"/>
                </a:lnTo>
                <a:lnTo>
                  <a:pt x="33" y="11"/>
                </a:lnTo>
                <a:lnTo>
                  <a:pt x="28" y="6"/>
                </a:lnTo>
                <a:lnTo>
                  <a:pt x="24" y="2"/>
                </a:lnTo>
                <a:lnTo>
                  <a:pt x="16" y="0"/>
                </a:lnTo>
                <a:lnTo>
                  <a:pt x="16" y="0"/>
                </a:lnTo>
                <a:lnTo>
                  <a:pt x="10" y="2"/>
                </a:lnTo>
                <a:lnTo>
                  <a:pt x="4"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5" name="Freeform 431">
            <a:extLst>
              <a:ext uri="{FF2B5EF4-FFF2-40B4-BE49-F238E27FC236}">
                <a16:creationId xmlns:a16="http://schemas.microsoft.com/office/drawing/2014/main" id="{330A073C-4F46-404A-8B22-22FCB98DD801}"/>
              </a:ext>
            </a:extLst>
          </p:cNvPr>
          <p:cNvSpPr>
            <a:spLocks/>
          </p:cNvSpPr>
          <p:nvPr/>
        </p:nvSpPr>
        <p:spPr bwMode="auto">
          <a:xfrm>
            <a:off x="3866444" y="3522462"/>
            <a:ext cx="39768" cy="54239"/>
          </a:xfrm>
          <a:custGeom>
            <a:avLst/>
            <a:gdLst>
              <a:gd name="T0" fmla="*/ 0 w 34"/>
              <a:gd name="T1" fmla="*/ 16 h 33"/>
              <a:gd name="T2" fmla="*/ 0 w 34"/>
              <a:gd name="T3" fmla="*/ 16 h 33"/>
              <a:gd name="T4" fmla="*/ 2 w 34"/>
              <a:gd name="T5" fmla="*/ 24 h 33"/>
              <a:gd name="T6" fmla="*/ 5 w 34"/>
              <a:gd name="T7" fmla="*/ 29 h 33"/>
              <a:gd name="T8" fmla="*/ 11 w 34"/>
              <a:gd name="T9" fmla="*/ 33 h 33"/>
              <a:gd name="T10" fmla="*/ 17 w 34"/>
              <a:gd name="T11" fmla="*/ 33 h 33"/>
              <a:gd name="T12" fmla="*/ 17 w 34"/>
              <a:gd name="T13" fmla="*/ 33 h 33"/>
              <a:gd name="T14" fmla="*/ 23 w 34"/>
              <a:gd name="T15" fmla="*/ 33 h 33"/>
              <a:gd name="T16" fmla="*/ 29 w 34"/>
              <a:gd name="T17" fmla="*/ 29 h 33"/>
              <a:gd name="T18" fmla="*/ 32 w 34"/>
              <a:gd name="T19" fmla="*/ 24 h 33"/>
              <a:gd name="T20" fmla="*/ 34 w 34"/>
              <a:gd name="T21" fmla="*/ 16 h 33"/>
              <a:gd name="T22" fmla="*/ 34 w 34"/>
              <a:gd name="T23" fmla="*/ 16 h 33"/>
              <a:gd name="T24" fmla="*/ 32 w 34"/>
              <a:gd name="T25" fmla="*/ 10 h 33"/>
              <a:gd name="T26" fmla="*/ 29 w 34"/>
              <a:gd name="T27" fmla="*/ 4 h 33"/>
              <a:gd name="T28" fmla="*/ 23 w 34"/>
              <a:gd name="T29" fmla="*/ 1 h 33"/>
              <a:gd name="T30" fmla="*/ 17 w 34"/>
              <a:gd name="T31" fmla="*/ 0 h 33"/>
              <a:gd name="T32" fmla="*/ 17 w 34"/>
              <a:gd name="T33" fmla="*/ 0 h 33"/>
              <a:gd name="T34" fmla="*/ 11 w 34"/>
              <a:gd name="T35" fmla="*/ 1 h 33"/>
              <a:gd name="T36" fmla="*/ 5 w 34"/>
              <a:gd name="T37" fmla="*/ 4 h 33"/>
              <a:gd name="T38" fmla="*/ 2 w 34"/>
              <a:gd name="T39" fmla="*/ 10 h 33"/>
              <a:gd name="T40" fmla="*/ 0 w 34"/>
              <a:gd name="T41" fmla="*/ 16 h 33"/>
              <a:gd name="T42" fmla="*/ 0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16"/>
                </a:moveTo>
                <a:lnTo>
                  <a:pt x="0" y="16"/>
                </a:lnTo>
                <a:lnTo>
                  <a:pt x="2" y="24"/>
                </a:lnTo>
                <a:lnTo>
                  <a:pt x="5" y="29"/>
                </a:lnTo>
                <a:lnTo>
                  <a:pt x="11" y="33"/>
                </a:lnTo>
                <a:lnTo>
                  <a:pt x="17" y="33"/>
                </a:lnTo>
                <a:lnTo>
                  <a:pt x="17" y="33"/>
                </a:lnTo>
                <a:lnTo>
                  <a:pt x="23" y="33"/>
                </a:lnTo>
                <a:lnTo>
                  <a:pt x="29" y="29"/>
                </a:lnTo>
                <a:lnTo>
                  <a:pt x="32" y="24"/>
                </a:lnTo>
                <a:lnTo>
                  <a:pt x="34" y="16"/>
                </a:lnTo>
                <a:lnTo>
                  <a:pt x="34" y="16"/>
                </a:lnTo>
                <a:lnTo>
                  <a:pt x="32" y="10"/>
                </a:lnTo>
                <a:lnTo>
                  <a:pt x="29" y="4"/>
                </a:lnTo>
                <a:lnTo>
                  <a:pt x="23" y="1"/>
                </a:lnTo>
                <a:lnTo>
                  <a:pt x="17" y="0"/>
                </a:lnTo>
                <a:lnTo>
                  <a:pt x="17" y="0"/>
                </a:lnTo>
                <a:lnTo>
                  <a:pt x="11" y="1"/>
                </a:lnTo>
                <a:lnTo>
                  <a:pt x="5"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6" name="Freeform 432">
            <a:extLst>
              <a:ext uri="{FF2B5EF4-FFF2-40B4-BE49-F238E27FC236}">
                <a16:creationId xmlns:a16="http://schemas.microsoft.com/office/drawing/2014/main" id="{2931003D-4ABF-42A9-9F3F-3F37EC6F9AA7}"/>
              </a:ext>
            </a:extLst>
          </p:cNvPr>
          <p:cNvSpPr>
            <a:spLocks/>
          </p:cNvSpPr>
          <p:nvPr/>
        </p:nvSpPr>
        <p:spPr bwMode="auto">
          <a:xfrm>
            <a:off x="3883989" y="3522462"/>
            <a:ext cx="40937" cy="54239"/>
          </a:xfrm>
          <a:custGeom>
            <a:avLst/>
            <a:gdLst>
              <a:gd name="T0" fmla="*/ 0 w 35"/>
              <a:gd name="T1" fmla="*/ 16 h 33"/>
              <a:gd name="T2" fmla="*/ 0 w 35"/>
              <a:gd name="T3" fmla="*/ 16 h 33"/>
              <a:gd name="T4" fmla="*/ 2 w 35"/>
              <a:gd name="T5" fmla="*/ 24 h 33"/>
              <a:gd name="T6" fmla="*/ 7 w 35"/>
              <a:gd name="T7" fmla="*/ 29 h 33"/>
              <a:gd name="T8" fmla="*/ 11 w 35"/>
              <a:gd name="T9" fmla="*/ 33 h 33"/>
              <a:gd name="T10" fmla="*/ 19 w 35"/>
              <a:gd name="T11" fmla="*/ 33 h 33"/>
              <a:gd name="T12" fmla="*/ 19 w 35"/>
              <a:gd name="T13" fmla="*/ 33 h 33"/>
              <a:gd name="T14" fmla="*/ 25 w 35"/>
              <a:gd name="T15" fmla="*/ 33 h 33"/>
              <a:gd name="T16" fmla="*/ 31 w 35"/>
              <a:gd name="T17" fmla="*/ 29 h 33"/>
              <a:gd name="T18" fmla="*/ 34 w 35"/>
              <a:gd name="T19" fmla="*/ 24 h 33"/>
              <a:gd name="T20" fmla="*/ 35 w 35"/>
              <a:gd name="T21" fmla="*/ 16 h 33"/>
              <a:gd name="T22" fmla="*/ 35 w 35"/>
              <a:gd name="T23" fmla="*/ 16 h 33"/>
              <a:gd name="T24" fmla="*/ 34 w 35"/>
              <a:gd name="T25" fmla="*/ 10 h 33"/>
              <a:gd name="T26" fmla="*/ 31 w 35"/>
              <a:gd name="T27" fmla="*/ 4 h 33"/>
              <a:gd name="T28" fmla="*/ 25 w 35"/>
              <a:gd name="T29" fmla="*/ 1 h 33"/>
              <a:gd name="T30" fmla="*/ 19 w 35"/>
              <a:gd name="T31" fmla="*/ 0 h 33"/>
              <a:gd name="T32" fmla="*/ 19 w 35"/>
              <a:gd name="T33" fmla="*/ 0 h 33"/>
              <a:gd name="T34" fmla="*/ 11 w 35"/>
              <a:gd name="T35" fmla="*/ 1 h 33"/>
              <a:gd name="T36" fmla="*/ 7 w 35"/>
              <a:gd name="T37" fmla="*/ 4 h 33"/>
              <a:gd name="T38" fmla="*/ 2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4"/>
                </a:lnTo>
                <a:lnTo>
                  <a:pt x="7" y="29"/>
                </a:lnTo>
                <a:lnTo>
                  <a:pt x="11" y="33"/>
                </a:lnTo>
                <a:lnTo>
                  <a:pt x="19" y="33"/>
                </a:lnTo>
                <a:lnTo>
                  <a:pt x="19" y="33"/>
                </a:lnTo>
                <a:lnTo>
                  <a:pt x="25" y="33"/>
                </a:lnTo>
                <a:lnTo>
                  <a:pt x="31" y="29"/>
                </a:lnTo>
                <a:lnTo>
                  <a:pt x="34" y="24"/>
                </a:lnTo>
                <a:lnTo>
                  <a:pt x="35" y="16"/>
                </a:lnTo>
                <a:lnTo>
                  <a:pt x="35" y="16"/>
                </a:lnTo>
                <a:lnTo>
                  <a:pt x="34" y="10"/>
                </a:lnTo>
                <a:lnTo>
                  <a:pt x="31" y="4"/>
                </a:lnTo>
                <a:lnTo>
                  <a:pt x="25" y="1"/>
                </a:lnTo>
                <a:lnTo>
                  <a:pt x="19" y="0"/>
                </a:lnTo>
                <a:lnTo>
                  <a:pt x="19" y="0"/>
                </a:lnTo>
                <a:lnTo>
                  <a:pt x="11" y="1"/>
                </a:lnTo>
                <a:lnTo>
                  <a:pt x="7"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7" name="Freeform 433">
            <a:extLst>
              <a:ext uri="{FF2B5EF4-FFF2-40B4-BE49-F238E27FC236}">
                <a16:creationId xmlns:a16="http://schemas.microsoft.com/office/drawing/2014/main" id="{8EBE7541-7386-4CDE-939D-2C4BD54A5129}"/>
              </a:ext>
            </a:extLst>
          </p:cNvPr>
          <p:cNvSpPr>
            <a:spLocks/>
          </p:cNvSpPr>
          <p:nvPr/>
        </p:nvSpPr>
        <p:spPr bwMode="auto">
          <a:xfrm>
            <a:off x="3889837" y="3522462"/>
            <a:ext cx="38598" cy="54239"/>
          </a:xfrm>
          <a:custGeom>
            <a:avLst/>
            <a:gdLst>
              <a:gd name="T0" fmla="*/ 0 w 33"/>
              <a:gd name="T1" fmla="*/ 16 h 33"/>
              <a:gd name="T2" fmla="*/ 0 w 33"/>
              <a:gd name="T3" fmla="*/ 16 h 33"/>
              <a:gd name="T4" fmla="*/ 0 w 33"/>
              <a:gd name="T5" fmla="*/ 24 h 33"/>
              <a:gd name="T6" fmla="*/ 5 w 33"/>
              <a:gd name="T7" fmla="*/ 29 h 33"/>
              <a:gd name="T8" fmla="*/ 9 w 33"/>
              <a:gd name="T9" fmla="*/ 33 h 33"/>
              <a:gd name="T10" fmla="*/ 17 w 33"/>
              <a:gd name="T11" fmla="*/ 33 h 33"/>
              <a:gd name="T12" fmla="*/ 17 w 33"/>
              <a:gd name="T13" fmla="*/ 33 h 33"/>
              <a:gd name="T14" fmla="*/ 23 w 33"/>
              <a:gd name="T15" fmla="*/ 33 h 33"/>
              <a:gd name="T16" fmla="*/ 29 w 33"/>
              <a:gd name="T17" fmla="*/ 29 h 33"/>
              <a:gd name="T18" fmla="*/ 32 w 33"/>
              <a:gd name="T19" fmla="*/ 24 h 33"/>
              <a:gd name="T20" fmla="*/ 33 w 33"/>
              <a:gd name="T21" fmla="*/ 16 h 33"/>
              <a:gd name="T22" fmla="*/ 33 w 33"/>
              <a:gd name="T23" fmla="*/ 16 h 33"/>
              <a:gd name="T24" fmla="*/ 32 w 33"/>
              <a:gd name="T25" fmla="*/ 10 h 33"/>
              <a:gd name="T26" fmla="*/ 29 w 33"/>
              <a:gd name="T27" fmla="*/ 4 h 33"/>
              <a:gd name="T28" fmla="*/ 23 w 33"/>
              <a:gd name="T29" fmla="*/ 1 h 33"/>
              <a:gd name="T30" fmla="*/ 17 w 33"/>
              <a:gd name="T31" fmla="*/ 0 h 33"/>
              <a:gd name="T32" fmla="*/ 17 w 33"/>
              <a:gd name="T33" fmla="*/ 0 h 33"/>
              <a:gd name="T34" fmla="*/ 9 w 33"/>
              <a:gd name="T35" fmla="*/ 1 h 33"/>
              <a:gd name="T36" fmla="*/ 5 w 33"/>
              <a:gd name="T37" fmla="*/ 4 h 33"/>
              <a:gd name="T38" fmla="*/ 0 w 33"/>
              <a:gd name="T39" fmla="*/ 10 h 33"/>
              <a:gd name="T40" fmla="*/ 0 w 33"/>
              <a:gd name="T41" fmla="*/ 16 h 33"/>
              <a:gd name="T42" fmla="*/ 0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6"/>
                </a:moveTo>
                <a:lnTo>
                  <a:pt x="0" y="16"/>
                </a:lnTo>
                <a:lnTo>
                  <a:pt x="0" y="24"/>
                </a:lnTo>
                <a:lnTo>
                  <a:pt x="5" y="29"/>
                </a:lnTo>
                <a:lnTo>
                  <a:pt x="9" y="33"/>
                </a:lnTo>
                <a:lnTo>
                  <a:pt x="17" y="33"/>
                </a:lnTo>
                <a:lnTo>
                  <a:pt x="17" y="33"/>
                </a:lnTo>
                <a:lnTo>
                  <a:pt x="23" y="33"/>
                </a:lnTo>
                <a:lnTo>
                  <a:pt x="29" y="29"/>
                </a:lnTo>
                <a:lnTo>
                  <a:pt x="32" y="24"/>
                </a:lnTo>
                <a:lnTo>
                  <a:pt x="33" y="16"/>
                </a:lnTo>
                <a:lnTo>
                  <a:pt x="33" y="16"/>
                </a:lnTo>
                <a:lnTo>
                  <a:pt x="32" y="10"/>
                </a:lnTo>
                <a:lnTo>
                  <a:pt x="29" y="4"/>
                </a:lnTo>
                <a:lnTo>
                  <a:pt x="23" y="1"/>
                </a:lnTo>
                <a:lnTo>
                  <a:pt x="17" y="0"/>
                </a:lnTo>
                <a:lnTo>
                  <a:pt x="17" y="0"/>
                </a:lnTo>
                <a:lnTo>
                  <a:pt x="9" y="1"/>
                </a:lnTo>
                <a:lnTo>
                  <a:pt x="5" y="4"/>
                </a:lnTo>
                <a:lnTo>
                  <a:pt x="0"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8" name="Freeform 434">
            <a:extLst>
              <a:ext uri="{FF2B5EF4-FFF2-40B4-BE49-F238E27FC236}">
                <a16:creationId xmlns:a16="http://schemas.microsoft.com/office/drawing/2014/main" id="{6B505568-9A59-40D2-BF80-435882B8AAAF}"/>
              </a:ext>
            </a:extLst>
          </p:cNvPr>
          <p:cNvSpPr>
            <a:spLocks/>
          </p:cNvSpPr>
          <p:nvPr/>
        </p:nvSpPr>
        <p:spPr bwMode="auto">
          <a:xfrm>
            <a:off x="3893346" y="3522462"/>
            <a:ext cx="38598" cy="54239"/>
          </a:xfrm>
          <a:custGeom>
            <a:avLst/>
            <a:gdLst>
              <a:gd name="T0" fmla="*/ 0 w 33"/>
              <a:gd name="T1" fmla="*/ 16 h 33"/>
              <a:gd name="T2" fmla="*/ 0 w 33"/>
              <a:gd name="T3" fmla="*/ 16 h 33"/>
              <a:gd name="T4" fmla="*/ 2 w 33"/>
              <a:gd name="T5" fmla="*/ 24 h 33"/>
              <a:gd name="T6" fmla="*/ 5 w 33"/>
              <a:gd name="T7" fmla="*/ 29 h 33"/>
              <a:gd name="T8" fmla="*/ 11 w 33"/>
              <a:gd name="T9" fmla="*/ 33 h 33"/>
              <a:gd name="T10" fmla="*/ 17 w 33"/>
              <a:gd name="T11" fmla="*/ 33 h 33"/>
              <a:gd name="T12" fmla="*/ 17 w 33"/>
              <a:gd name="T13" fmla="*/ 33 h 33"/>
              <a:gd name="T14" fmla="*/ 23 w 33"/>
              <a:gd name="T15" fmla="*/ 33 h 33"/>
              <a:gd name="T16" fmla="*/ 29 w 33"/>
              <a:gd name="T17" fmla="*/ 29 h 33"/>
              <a:gd name="T18" fmla="*/ 33 w 33"/>
              <a:gd name="T19" fmla="*/ 24 h 33"/>
              <a:gd name="T20" fmla="*/ 33 w 33"/>
              <a:gd name="T21" fmla="*/ 16 h 33"/>
              <a:gd name="T22" fmla="*/ 33 w 33"/>
              <a:gd name="T23" fmla="*/ 16 h 33"/>
              <a:gd name="T24" fmla="*/ 33 w 33"/>
              <a:gd name="T25" fmla="*/ 10 h 33"/>
              <a:gd name="T26" fmla="*/ 29 w 33"/>
              <a:gd name="T27" fmla="*/ 4 h 33"/>
              <a:gd name="T28" fmla="*/ 23 w 33"/>
              <a:gd name="T29" fmla="*/ 1 h 33"/>
              <a:gd name="T30" fmla="*/ 17 w 33"/>
              <a:gd name="T31" fmla="*/ 0 h 33"/>
              <a:gd name="T32" fmla="*/ 17 w 33"/>
              <a:gd name="T33" fmla="*/ 0 h 33"/>
              <a:gd name="T34" fmla="*/ 11 w 33"/>
              <a:gd name="T35" fmla="*/ 1 h 33"/>
              <a:gd name="T36" fmla="*/ 5 w 33"/>
              <a:gd name="T37" fmla="*/ 4 h 33"/>
              <a:gd name="T38" fmla="*/ 2 w 33"/>
              <a:gd name="T39" fmla="*/ 10 h 33"/>
              <a:gd name="T40" fmla="*/ 0 w 33"/>
              <a:gd name="T41" fmla="*/ 16 h 33"/>
              <a:gd name="T42" fmla="*/ 0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6"/>
                </a:moveTo>
                <a:lnTo>
                  <a:pt x="0" y="16"/>
                </a:lnTo>
                <a:lnTo>
                  <a:pt x="2" y="24"/>
                </a:lnTo>
                <a:lnTo>
                  <a:pt x="5" y="29"/>
                </a:lnTo>
                <a:lnTo>
                  <a:pt x="11" y="33"/>
                </a:lnTo>
                <a:lnTo>
                  <a:pt x="17" y="33"/>
                </a:lnTo>
                <a:lnTo>
                  <a:pt x="17" y="33"/>
                </a:lnTo>
                <a:lnTo>
                  <a:pt x="23" y="33"/>
                </a:lnTo>
                <a:lnTo>
                  <a:pt x="29" y="29"/>
                </a:lnTo>
                <a:lnTo>
                  <a:pt x="33" y="24"/>
                </a:lnTo>
                <a:lnTo>
                  <a:pt x="33" y="16"/>
                </a:lnTo>
                <a:lnTo>
                  <a:pt x="33" y="16"/>
                </a:lnTo>
                <a:lnTo>
                  <a:pt x="33" y="10"/>
                </a:lnTo>
                <a:lnTo>
                  <a:pt x="29" y="4"/>
                </a:lnTo>
                <a:lnTo>
                  <a:pt x="23" y="1"/>
                </a:lnTo>
                <a:lnTo>
                  <a:pt x="17" y="0"/>
                </a:lnTo>
                <a:lnTo>
                  <a:pt x="17" y="0"/>
                </a:lnTo>
                <a:lnTo>
                  <a:pt x="11" y="1"/>
                </a:lnTo>
                <a:lnTo>
                  <a:pt x="5"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89" name="Freeform 435">
            <a:extLst>
              <a:ext uri="{FF2B5EF4-FFF2-40B4-BE49-F238E27FC236}">
                <a16:creationId xmlns:a16="http://schemas.microsoft.com/office/drawing/2014/main" id="{B1F508E6-DB74-4F80-AF95-24B98D12A5D6}"/>
              </a:ext>
            </a:extLst>
          </p:cNvPr>
          <p:cNvSpPr>
            <a:spLocks/>
          </p:cNvSpPr>
          <p:nvPr/>
        </p:nvSpPr>
        <p:spPr bwMode="auto">
          <a:xfrm>
            <a:off x="3900364" y="3522462"/>
            <a:ext cx="40937" cy="54239"/>
          </a:xfrm>
          <a:custGeom>
            <a:avLst/>
            <a:gdLst>
              <a:gd name="T0" fmla="*/ 0 w 35"/>
              <a:gd name="T1" fmla="*/ 16 h 33"/>
              <a:gd name="T2" fmla="*/ 0 w 35"/>
              <a:gd name="T3" fmla="*/ 16 h 33"/>
              <a:gd name="T4" fmla="*/ 2 w 35"/>
              <a:gd name="T5" fmla="*/ 24 h 33"/>
              <a:gd name="T6" fmla="*/ 5 w 35"/>
              <a:gd name="T7" fmla="*/ 29 h 33"/>
              <a:gd name="T8" fmla="*/ 11 w 35"/>
              <a:gd name="T9" fmla="*/ 33 h 33"/>
              <a:gd name="T10" fmla="*/ 17 w 35"/>
              <a:gd name="T11" fmla="*/ 33 h 33"/>
              <a:gd name="T12" fmla="*/ 17 w 35"/>
              <a:gd name="T13" fmla="*/ 33 h 33"/>
              <a:gd name="T14" fmla="*/ 24 w 35"/>
              <a:gd name="T15" fmla="*/ 33 h 33"/>
              <a:gd name="T16" fmla="*/ 29 w 35"/>
              <a:gd name="T17" fmla="*/ 29 h 33"/>
              <a:gd name="T18" fmla="*/ 33 w 35"/>
              <a:gd name="T19" fmla="*/ 24 h 33"/>
              <a:gd name="T20" fmla="*/ 35 w 35"/>
              <a:gd name="T21" fmla="*/ 16 h 33"/>
              <a:gd name="T22" fmla="*/ 35 w 35"/>
              <a:gd name="T23" fmla="*/ 16 h 33"/>
              <a:gd name="T24" fmla="*/ 33 w 35"/>
              <a:gd name="T25" fmla="*/ 10 h 33"/>
              <a:gd name="T26" fmla="*/ 29 w 35"/>
              <a:gd name="T27" fmla="*/ 4 h 33"/>
              <a:gd name="T28" fmla="*/ 24 w 35"/>
              <a:gd name="T29" fmla="*/ 1 h 33"/>
              <a:gd name="T30" fmla="*/ 17 w 35"/>
              <a:gd name="T31" fmla="*/ 0 h 33"/>
              <a:gd name="T32" fmla="*/ 17 w 35"/>
              <a:gd name="T33" fmla="*/ 0 h 33"/>
              <a:gd name="T34" fmla="*/ 11 w 35"/>
              <a:gd name="T35" fmla="*/ 1 h 33"/>
              <a:gd name="T36" fmla="*/ 5 w 35"/>
              <a:gd name="T37" fmla="*/ 4 h 33"/>
              <a:gd name="T38" fmla="*/ 2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4"/>
                </a:lnTo>
                <a:lnTo>
                  <a:pt x="5" y="29"/>
                </a:lnTo>
                <a:lnTo>
                  <a:pt x="11" y="33"/>
                </a:lnTo>
                <a:lnTo>
                  <a:pt x="17" y="33"/>
                </a:lnTo>
                <a:lnTo>
                  <a:pt x="17" y="33"/>
                </a:lnTo>
                <a:lnTo>
                  <a:pt x="24" y="33"/>
                </a:lnTo>
                <a:lnTo>
                  <a:pt x="29" y="29"/>
                </a:lnTo>
                <a:lnTo>
                  <a:pt x="33" y="24"/>
                </a:lnTo>
                <a:lnTo>
                  <a:pt x="35" y="16"/>
                </a:lnTo>
                <a:lnTo>
                  <a:pt x="35" y="16"/>
                </a:lnTo>
                <a:lnTo>
                  <a:pt x="33" y="10"/>
                </a:lnTo>
                <a:lnTo>
                  <a:pt x="29" y="4"/>
                </a:lnTo>
                <a:lnTo>
                  <a:pt x="24" y="1"/>
                </a:lnTo>
                <a:lnTo>
                  <a:pt x="17" y="0"/>
                </a:lnTo>
                <a:lnTo>
                  <a:pt x="17" y="0"/>
                </a:lnTo>
                <a:lnTo>
                  <a:pt x="11" y="1"/>
                </a:lnTo>
                <a:lnTo>
                  <a:pt x="5"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0" name="Freeform 436">
            <a:extLst>
              <a:ext uri="{FF2B5EF4-FFF2-40B4-BE49-F238E27FC236}">
                <a16:creationId xmlns:a16="http://schemas.microsoft.com/office/drawing/2014/main" id="{898FD0DD-79D6-4187-9529-A8F42423126E}"/>
              </a:ext>
            </a:extLst>
          </p:cNvPr>
          <p:cNvSpPr>
            <a:spLocks/>
          </p:cNvSpPr>
          <p:nvPr/>
        </p:nvSpPr>
        <p:spPr bwMode="auto">
          <a:xfrm>
            <a:off x="3910890" y="3529035"/>
            <a:ext cx="40937" cy="55882"/>
          </a:xfrm>
          <a:custGeom>
            <a:avLst/>
            <a:gdLst>
              <a:gd name="T0" fmla="*/ 0 w 35"/>
              <a:gd name="T1" fmla="*/ 17 h 34"/>
              <a:gd name="T2" fmla="*/ 0 w 35"/>
              <a:gd name="T3" fmla="*/ 17 h 34"/>
              <a:gd name="T4" fmla="*/ 2 w 35"/>
              <a:gd name="T5" fmla="*/ 23 h 34"/>
              <a:gd name="T6" fmla="*/ 6 w 35"/>
              <a:gd name="T7" fmla="*/ 29 h 34"/>
              <a:gd name="T8" fmla="*/ 11 w 35"/>
              <a:gd name="T9" fmla="*/ 32 h 34"/>
              <a:gd name="T10" fmla="*/ 18 w 35"/>
              <a:gd name="T11" fmla="*/ 34 h 34"/>
              <a:gd name="T12" fmla="*/ 18 w 35"/>
              <a:gd name="T13" fmla="*/ 34 h 34"/>
              <a:gd name="T14" fmla="*/ 24 w 35"/>
              <a:gd name="T15" fmla="*/ 32 h 34"/>
              <a:gd name="T16" fmla="*/ 30 w 35"/>
              <a:gd name="T17" fmla="*/ 29 h 34"/>
              <a:gd name="T18" fmla="*/ 33 w 35"/>
              <a:gd name="T19" fmla="*/ 23 h 34"/>
              <a:gd name="T20" fmla="*/ 35 w 35"/>
              <a:gd name="T21" fmla="*/ 17 h 34"/>
              <a:gd name="T22" fmla="*/ 35 w 35"/>
              <a:gd name="T23" fmla="*/ 17 h 34"/>
              <a:gd name="T24" fmla="*/ 33 w 35"/>
              <a:gd name="T25" fmla="*/ 11 h 34"/>
              <a:gd name="T26" fmla="*/ 30 w 35"/>
              <a:gd name="T27" fmla="*/ 5 h 34"/>
              <a:gd name="T28" fmla="*/ 24 w 35"/>
              <a:gd name="T29" fmla="*/ 2 h 34"/>
              <a:gd name="T30" fmla="*/ 18 w 35"/>
              <a:gd name="T31" fmla="*/ 0 h 34"/>
              <a:gd name="T32" fmla="*/ 18 w 35"/>
              <a:gd name="T33" fmla="*/ 0 h 34"/>
              <a:gd name="T34" fmla="*/ 11 w 35"/>
              <a:gd name="T35" fmla="*/ 2 h 34"/>
              <a:gd name="T36" fmla="*/ 6 w 35"/>
              <a:gd name="T37" fmla="*/ 5 h 34"/>
              <a:gd name="T38" fmla="*/ 2 w 35"/>
              <a:gd name="T39" fmla="*/ 11 h 34"/>
              <a:gd name="T40" fmla="*/ 0 w 35"/>
              <a:gd name="T41" fmla="*/ 17 h 34"/>
              <a:gd name="T42" fmla="*/ 0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7"/>
                </a:moveTo>
                <a:lnTo>
                  <a:pt x="0" y="17"/>
                </a:lnTo>
                <a:lnTo>
                  <a:pt x="2" y="23"/>
                </a:lnTo>
                <a:lnTo>
                  <a:pt x="6" y="29"/>
                </a:lnTo>
                <a:lnTo>
                  <a:pt x="11" y="32"/>
                </a:lnTo>
                <a:lnTo>
                  <a:pt x="18" y="34"/>
                </a:lnTo>
                <a:lnTo>
                  <a:pt x="18" y="34"/>
                </a:lnTo>
                <a:lnTo>
                  <a:pt x="24" y="32"/>
                </a:lnTo>
                <a:lnTo>
                  <a:pt x="30" y="29"/>
                </a:lnTo>
                <a:lnTo>
                  <a:pt x="33" y="23"/>
                </a:lnTo>
                <a:lnTo>
                  <a:pt x="35" y="17"/>
                </a:lnTo>
                <a:lnTo>
                  <a:pt x="35" y="17"/>
                </a:lnTo>
                <a:lnTo>
                  <a:pt x="33" y="11"/>
                </a:lnTo>
                <a:lnTo>
                  <a:pt x="30" y="5"/>
                </a:lnTo>
                <a:lnTo>
                  <a:pt x="24" y="2"/>
                </a:lnTo>
                <a:lnTo>
                  <a:pt x="18" y="0"/>
                </a:lnTo>
                <a:lnTo>
                  <a:pt x="18" y="0"/>
                </a:lnTo>
                <a:lnTo>
                  <a:pt x="11" y="2"/>
                </a:lnTo>
                <a:lnTo>
                  <a:pt x="6"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1" name="Freeform 437">
            <a:extLst>
              <a:ext uri="{FF2B5EF4-FFF2-40B4-BE49-F238E27FC236}">
                <a16:creationId xmlns:a16="http://schemas.microsoft.com/office/drawing/2014/main" id="{5E8F8DC6-FC9B-44EF-B7C6-8B76FAE64C93}"/>
              </a:ext>
            </a:extLst>
          </p:cNvPr>
          <p:cNvSpPr>
            <a:spLocks/>
          </p:cNvSpPr>
          <p:nvPr/>
        </p:nvSpPr>
        <p:spPr bwMode="auto">
          <a:xfrm>
            <a:off x="3927265" y="3529035"/>
            <a:ext cx="39768" cy="55882"/>
          </a:xfrm>
          <a:custGeom>
            <a:avLst/>
            <a:gdLst>
              <a:gd name="T0" fmla="*/ 0 w 34"/>
              <a:gd name="T1" fmla="*/ 17 h 34"/>
              <a:gd name="T2" fmla="*/ 0 w 34"/>
              <a:gd name="T3" fmla="*/ 17 h 34"/>
              <a:gd name="T4" fmla="*/ 1 w 34"/>
              <a:gd name="T5" fmla="*/ 23 h 34"/>
              <a:gd name="T6" fmla="*/ 4 w 34"/>
              <a:gd name="T7" fmla="*/ 29 h 34"/>
              <a:gd name="T8" fmla="*/ 10 w 34"/>
              <a:gd name="T9" fmla="*/ 32 h 34"/>
              <a:gd name="T10" fmla="*/ 16 w 34"/>
              <a:gd name="T11" fmla="*/ 34 h 34"/>
              <a:gd name="T12" fmla="*/ 16 w 34"/>
              <a:gd name="T13" fmla="*/ 34 h 34"/>
              <a:gd name="T14" fmla="*/ 24 w 34"/>
              <a:gd name="T15" fmla="*/ 32 h 34"/>
              <a:gd name="T16" fmla="*/ 28 w 34"/>
              <a:gd name="T17" fmla="*/ 29 h 34"/>
              <a:gd name="T18" fmla="*/ 33 w 34"/>
              <a:gd name="T19" fmla="*/ 23 h 34"/>
              <a:gd name="T20" fmla="*/ 34 w 34"/>
              <a:gd name="T21" fmla="*/ 17 h 34"/>
              <a:gd name="T22" fmla="*/ 34 w 34"/>
              <a:gd name="T23" fmla="*/ 17 h 34"/>
              <a:gd name="T24" fmla="*/ 33 w 34"/>
              <a:gd name="T25" fmla="*/ 11 h 34"/>
              <a:gd name="T26" fmla="*/ 28 w 34"/>
              <a:gd name="T27" fmla="*/ 5 h 34"/>
              <a:gd name="T28" fmla="*/ 24 w 34"/>
              <a:gd name="T29" fmla="*/ 2 h 34"/>
              <a:gd name="T30" fmla="*/ 16 w 34"/>
              <a:gd name="T31" fmla="*/ 0 h 34"/>
              <a:gd name="T32" fmla="*/ 16 w 34"/>
              <a:gd name="T33" fmla="*/ 0 h 34"/>
              <a:gd name="T34" fmla="*/ 10 w 34"/>
              <a:gd name="T35" fmla="*/ 2 h 34"/>
              <a:gd name="T36" fmla="*/ 4 w 34"/>
              <a:gd name="T37" fmla="*/ 5 h 34"/>
              <a:gd name="T38" fmla="*/ 1 w 34"/>
              <a:gd name="T39" fmla="*/ 11 h 34"/>
              <a:gd name="T40" fmla="*/ 0 w 34"/>
              <a:gd name="T41" fmla="*/ 17 h 34"/>
              <a:gd name="T42" fmla="*/ 0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7"/>
                </a:moveTo>
                <a:lnTo>
                  <a:pt x="0" y="17"/>
                </a:lnTo>
                <a:lnTo>
                  <a:pt x="1" y="23"/>
                </a:lnTo>
                <a:lnTo>
                  <a:pt x="4" y="29"/>
                </a:lnTo>
                <a:lnTo>
                  <a:pt x="10" y="32"/>
                </a:lnTo>
                <a:lnTo>
                  <a:pt x="16" y="34"/>
                </a:lnTo>
                <a:lnTo>
                  <a:pt x="16" y="34"/>
                </a:lnTo>
                <a:lnTo>
                  <a:pt x="24" y="32"/>
                </a:lnTo>
                <a:lnTo>
                  <a:pt x="28" y="29"/>
                </a:lnTo>
                <a:lnTo>
                  <a:pt x="33" y="23"/>
                </a:lnTo>
                <a:lnTo>
                  <a:pt x="34" y="17"/>
                </a:lnTo>
                <a:lnTo>
                  <a:pt x="34" y="17"/>
                </a:lnTo>
                <a:lnTo>
                  <a:pt x="33" y="11"/>
                </a:lnTo>
                <a:lnTo>
                  <a:pt x="28" y="5"/>
                </a:lnTo>
                <a:lnTo>
                  <a:pt x="24" y="2"/>
                </a:lnTo>
                <a:lnTo>
                  <a:pt x="16" y="0"/>
                </a:lnTo>
                <a:lnTo>
                  <a:pt x="16" y="0"/>
                </a:lnTo>
                <a:lnTo>
                  <a:pt x="10" y="2"/>
                </a:lnTo>
                <a:lnTo>
                  <a:pt x="4"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2" name="Freeform 438">
            <a:extLst>
              <a:ext uri="{FF2B5EF4-FFF2-40B4-BE49-F238E27FC236}">
                <a16:creationId xmlns:a16="http://schemas.microsoft.com/office/drawing/2014/main" id="{88EBA279-8772-4B23-B241-0434813B86EF}"/>
              </a:ext>
            </a:extLst>
          </p:cNvPr>
          <p:cNvSpPr>
            <a:spLocks/>
          </p:cNvSpPr>
          <p:nvPr/>
        </p:nvSpPr>
        <p:spPr bwMode="auto">
          <a:xfrm>
            <a:off x="3938961" y="3548758"/>
            <a:ext cx="39768" cy="55882"/>
          </a:xfrm>
          <a:custGeom>
            <a:avLst/>
            <a:gdLst>
              <a:gd name="T0" fmla="*/ 0 w 34"/>
              <a:gd name="T1" fmla="*/ 17 h 34"/>
              <a:gd name="T2" fmla="*/ 0 w 34"/>
              <a:gd name="T3" fmla="*/ 17 h 34"/>
              <a:gd name="T4" fmla="*/ 0 w 34"/>
              <a:gd name="T5" fmla="*/ 23 h 34"/>
              <a:gd name="T6" fmla="*/ 5 w 34"/>
              <a:gd name="T7" fmla="*/ 29 h 34"/>
              <a:gd name="T8" fmla="*/ 9 w 34"/>
              <a:gd name="T9" fmla="*/ 32 h 34"/>
              <a:gd name="T10" fmla="*/ 17 w 34"/>
              <a:gd name="T11" fmla="*/ 34 h 34"/>
              <a:gd name="T12" fmla="*/ 17 w 34"/>
              <a:gd name="T13" fmla="*/ 34 h 34"/>
              <a:gd name="T14" fmla="*/ 23 w 34"/>
              <a:gd name="T15" fmla="*/ 32 h 34"/>
              <a:gd name="T16" fmla="*/ 29 w 34"/>
              <a:gd name="T17" fmla="*/ 29 h 34"/>
              <a:gd name="T18" fmla="*/ 32 w 34"/>
              <a:gd name="T19" fmla="*/ 23 h 34"/>
              <a:gd name="T20" fmla="*/ 34 w 34"/>
              <a:gd name="T21" fmla="*/ 17 h 34"/>
              <a:gd name="T22" fmla="*/ 34 w 34"/>
              <a:gd name="T23" fmla="*/ 17 h 34"/>
              <a:gd name="T24" fmla="*/ 32 w 34"/>
              <a:gd name="T25" fmla="*/ 11 h 34"/>
              <a:gd name="T26" fmla="*/ 29 w 34"/>
              <a:gd name="T27" fmla="*/ 5 h 34"/>
              <a:gd name="T28" fmla="*/ 23 w 34"/>
              <a:gd name="T29" fmla="*/ 0 h 34"/>
              <a:gd name="T30" fmla="*/ 17 w 34"/>
              <a:gd name="T31" fmla="*/ 0 h 34"/>
              <a:gd name="T32" fmla="*/ 17 w 34"/>
              <a:gd name="T33" fmla="*/ 0 h 34"/>
              <a:gd name="T34" fmla="*/ 9 w 34"/>
              <a:gd name="T35" fmla="*/ 0 h 34"/>
              <a:gd name="T36" fmla="*/ 5 w 34"/>
              <a:gd name="T37" fmla="*/ 5 h 34"/>
              <a:gd name="T38" fmla="*/ 0 w 34"/>
              <a:gd name="T39" fmla="*/ 11 h 34"/>
              <a:gd name="T40" fmla="*/ 0 w 34"/>
              <a:gd name="T41" fmla="*/ 17 h 34"/>
              <a:gd name="T42" fmla="*/ 0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7"/>
                </a:moveTo>
                <a:lnTo>
                  <a:pt x="0" y="17"/>
                </a:lnTo>
                <a:lnTo>
                  <a:pt x="0" y="23"/>
                </a:lnTo>
                <a:lnTo>
                  <a:pt x="5" y="29"/>
                </a:lnTo>
                <a:lnTo>
                  <a:pt x="9" y="32"/>
                </a:lnTo>
                <a:lnTo>
                  <a:pt x="17" y="34"/>
                </a:lnTo>
                <a:lnTo>
                  <a:pt x="17" y="34"/>
                </a:lnTo>
                <a:lnTo>
                  <a:pt x="23" y="32"/>
                </a:lnTo>
                <a:lnTo>
                  <a:pt x="29" y="29"/>
                </a:lnTo>
                <a:lnTo>
                  <a:pt x="32" y="23"/>
                </a:lnTo>
                <a:lnTo>
                  <a:pt x="34" y="17"/>
                </a:lnTo>
                <a:lnTo>
                  <a:pt x="34" y="17"/>
                </a:lnTo>
                <a:lnTo>
                  <a:pt x="32" y="11"/>
                </a:lnTo>
                <a:lnTo>
                  <a:pt x="29" y="5"/>
                </a:lnTo>
                <a:lnTo>
                  <a:pt x="23" y="0"/>
                </a:lnTo>
                <a:lnTo>
                  <a:pt x="17" y="0"/>
                </a:lnTo>
                <a:lnTo>
                  <a:pt x="17" y="0"/>
                </a:lnTo>
                <a:lnTo>
                  <a:pt x="9" y="0"/>
                </a:lnTo>
                <a:lnTo>
                  <a:pt x="5" y="5"/>
                </a:lnTo>
                <a:lnTo>
                  <a:pt x="0"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3" name="Freeform 439">
            <a:extLst>
              <a:ext uri="{FF2B5EF4-FFF2-40B4-BE49-F238E27FC236}">
                <a16:creationId xmlns:a16="http://schemas.microsoft.com/office/drawing/2014/main" id="{199DBCA8-8C20-4613-8521-BF1DDDA43B2B}"/>
              </a:ext>
            </a:extLst>
          </p:cNvPr>
          <p:cNvSpPr>
            <a:spLocks/>
          </p:cNvSpPr>
          <p:nvPr/>
        </p:nvSpPr>
        <p:spPr bwMode="auto">
          <a:xfrm>
            <a:off x="3945979" y="3548758"/>
            <a:ext cx="40937" cy="55882"/>
          </a:xfrm>
          <a:custGeom>
            <a:avLst/>
            <a:gdLst>
              <a:gd name="T0" fmla="*/ 0 w 35"/>
              <a:gd name="T1" fmla="*/ 17 h 34"/>
              <a:gd name="T2" fmla="*/ 0 w 35"/>
              <a:gd name="T3" fmla="*/ 17 h 34"/>
              <a:gd name="T4" fmla="*/ 2 w 35"/>
              <a:gd name="T5" fmla="*/ 23 h 34"/>
              <a:gd name="T6" fmla="*/ 5 w 35"/>
              <a:gd name="T7" fmla="*/ 29 h 34"/>
              <a:gd name="T8" fmla="*/ 11 w 35"/>
              <a:gd name="T9" fmla="*/ 32 h 34"/>
              <a:gd name="T10" fmla="*/ 17 w 35"/>
              <a:gd name="T11" fmla="*/ 34 h 34"/>
              <a:gd name="T12" fmla="*/ 17 w 35"/>
              <a:gd name="T13" fmla="*/ 34 h 34"/>
              <a:gd name="T14" fmla="*/ 25 w 35"/>
              <a:gd name="T15" fmla="*/ 32 h 34"/>
              <a:gd name="T16" fmla="*/ 29 w 35"/>
              <a:gd name="T17" fmla="*/ 29 h 34"/>
              <a:gd name="T18" fmla="*/ 34 w 35"/>
              <a:gd name="T19" fmla="*/ 23 h 34"/>
              <a:gd name="T20" fmla="*/ 35 w 35"/>
              <a:gd name="T21" fmla="*/ 17 h 34"/>
              <a:gd name="T22" fmla="*/ 35 w 35"/>
              <a:gd name="T23" fmla="*/ 17 h 34"/>
              <a:gd name="T24" fmla="*/ 34 w 35"/>
              <a:gd name="T25" fmla="*/ 11 h 34"/>
              <a:gd name="T26" fmla="*/ 29 w 35"/>
              <a:gd name="T27" fmla="*/ 5 h 34"/>
              <a:gd name="T28" fmla="*/ 25 w 35"/>
              <a:gd name="T29" fmla="*/ 0 h 34"/>
              <a:gd name="T30" fmla="*/ 17 w 35"/>
              <a:gd name="T31" fmla="*/ 0 h 34"/>
              <a:gd name="T32" fmla="*/ 17 w 35"/>
              <a:gd name="T33" fmla="*/ 0 h 34"/>
              <a:gd name="T34" fmla="*/ 11 w 35"/>
              <a:gd name="T35" fmla="*/ 0 h 34"/>
              <a:gd name="T36" fmla="*/ 5 w 35"/>
              <a:gd name="T37" fmla="*/ 5 h 34"/>
              <a:gd name="T38" fmla="*/ 2 w 35"/>
              <a:gd name="T39" fmla="*/ 11 h 34"/>
              <a:gd name="T40" fmla="*/ 0 w 35"/>
              <a:gd name="T41" fmla="*/ 17 h 34"/>
              <a:gd name="T42" fmla="*/ 0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7"/>
                </a:moveTo>
                <a:lnTo>
                  <a:pt x="0" y="17"/>
                </a:lnTo>
                <a:lnTo>
                  <a:pt x="2" y="23"/>
                </a:lnTo>
                <a:lnTo>
                  <a:pt x="5" y="29"/>
                </a:lnTo>
                <a:lnTo>
                  <a:pt x="11" y="32"/>
                </a:lnTo>
                <a:lnTo>
                  <a:pt x="17" y="34"/>
                </a:lnTo>
                <a:lnTo>
                  <a:pt x="17" y="34"/>
                </a:lnTo>
                <a:lnTo>
                  <a:pt x="25" y="32"/>
                </a:lnTo>
                <a:lnTo>
                  <a:pt x="29" y="29"/>
                </a:lnTo>
                <a:lnTo>
                  <a:pt x="34" y="23"/>
                </a:lnTo>
                <a:lnTo>
                  <a:pt x="35" y="17"/>
                </a:lnTo>
                <a:lnTo>
                  <a:pt x="35" y="17"/>
                </a:lnTo>
                <a:lnTo>
                  <a:pt x="34" y="11"/>
                </a:lnTo>
                <a:lnTo>
                  <a:pt x="29" y="5"/>
                </a:lnTo>
                <a:lnTo>
                  <a:pt x="25" y="0"/>
                </a:lnTo>
                <a:lnTo>
                  <a:pt x="17" y="0"/>
                </a:lnTo>
                <a:lnTo>
                  <a:pt x="17" y="0"/>
                </a:lnTo>
                <a:lnTo>
                  <a:pt x="11" y="0"/>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4" name="Freeform 440">
            <a:extLst>
              <a:ext uri="{FF2B5EF4-FFF2-40B4-BE49-F238E27FC236}">
                <a16:creationId xmlns:a16="http://schemas.microsoft.com/office/drawing/2014/main" id="{93A83C6F-B9A8-4CAF-BC7F-2CB650F555AA}"/>
              </a:ext>
            </a:extLst>
          </p:cNvPr>
          <p:cNvSpPr>
            <a:spLocks/>
          </p:cNvSpPr>
          <p:nvPr/>
        </p:nvSpPr>
        <p:spPr bwMode="auto">
          <a:xfrm>
            <a:off x="3965863" y="3553690"/>
            <a:ext cx="38598" cy="57526"/>
          </a:xfrm>
          <a:custGeom>
            <a:avLst/>
            <a:gdLst>
              <a:gd name="T0" fmla="*/ 0 w 33"/>
              <a:gd name="T1" fmla="*/ 19 h 35"/>
              <a:gd name="T2" fmla="*/ 0 w 33"/>
              <a:gd name="T3" fmla="*/ 19 h 35"/>
              <a:gd name="T4" fmla="*/ 1 w 33"/>
              <a:gd name="T5" fmla="*/ 25 h 35"/>
              <a:gd name="T6" fmla="*/ 5 w 33"/>
              <a:gd name="T7" fmla="*/ 31 h 35"/>
              <a:gd name="T8" fmla="*/ 11 w 33"/>
              <a:gd name="T9" fmla="*/ 34 h 35"/>
              <a:gd name="T10" fmla="*/ 17 w 33"/>
              <a:gd name="T11" fmla="*/ 35 h 35"/>
              <a:gd name="T12" fmla="*/ 17 w 33"/>
              <a:gd name="T13" fmla="*/ 35 h 35"/>
              <a:gd name="T14" fmla="*/ 23 w 33"/>
              <a:gd name="T15" fmla="*/ 34 h 35"/>
              <a:gd name="T16" fmla="*/ 29 w 33"/>
              <a:gd name="T17" fmla="*/ 31 h 35"/>
              <a:gd name="T18" fmla="*/ 32 w 33"/>
              <a:gd name="T19" fmla="*/ 25 h 35"/>
              <a:gd name="T20" fmla="*/ 33 w 33"/>
              <a:gd name="T21" fmla="*/ 19 h 35"/>
              <a:gd name="T22" fmla="*/ 33 w 33"/>
              <a:gd name="T23" fmla="*/ 19 h 35"/>
              <a:gd name="T24" fmla="*/ 32 w 33"/>
              <a:gd name="T25" fmla="*/ 11 h 35"/>
              <a:gd name="T26" fmla="*/ 29 w 33"/>
              <a:gd name="T27" fmla="*/ 7 h 35"/>
              <a:gd name="T28" fmla="*/ 23 w 33"/>
              <a:gd name="T29" fmla="*/ 2 h 35"/>
              <a:gd name="T30" fmla="*/ 17 w 33"/>
              <a:gd name="T31" fmla="*/ 0 h 35"/>
              <a:gd name="T32" fmla="*/ 17 w 33"/>
              <a:gd name="T33" fmla="*/ 0 h 35"/>
              <a:gd name="T34" fmla="*/ 11 w 33"/>
              <a:gd name="T35" fmla="*/ 2 h 35"/>
              <a:gd name="T36" fmla="*/ 5 w 33"/>
              <a:gd name="T37" fmla="*/ 7 h 35"/>
              <a:gd name="T38" fmla="*/ 1 w 33"/>
              <a:gd name="T39" fmla="*/ 11 h 35"/>
              <a:gd name="T40" fmla="*/ 0 w 33"/>
              <a:gd name="T41" fmla="*/ 19 h 35"/>
              <a:gd name="T42" fmla="*/ 0 w 33"/>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9"/>
                </a:moveTo>
                <a:lnTo>
                  <a:pt x="0" y="19"/>
                </a:lnTo>
                <a:lnTo>
                  <a:pt x="1" y="25"/>
                </a:lnTo>
                <a:lnTo>
                  <a:pt x="5" y="31"/>
                </a:lnTo>
                <a:lnTo>
                  <a:pt x="11" y="34"/>
                </a:lnTo>
                <a:lnTo>
                  <a:pt x="17" y="35"/>
                </a:lnTo>
                <a:lnTo>
                  <a:pt x="17" y="35"/>
                </a:lnTo>
                <a:lnTo>
                  <a:pt x="23" y="34"/>
                </a:lnTo>
                <a:lnTo>
                  <a:pt x="29" y="31"/>
                </a:lnTo>
                <a:lnTo>
                  <a:pt x="32" y="25"/>
                </a:lnTo>
                <a:lnTo>
                  <a:pt x="33" y="19"/>
                </a:lnTo>
                <a:lnTo>
                  <a:pt x="33" y="19"/>
                </a:lnTo>
                <a:lnTo>
                  <a:pt x="32" y="11"/>
                </a:lnTo>
                <a:lnTo>
                  <a:pt x="29" y="7"/>
                </a:lnTo>
                <a:lnTo>
                  <a:pt x="23" y="2"/>
                </a:lnTo>
                <a:lnTo>
                  <a:pt x="17" y="0"/>
                </a:lnTo>
                <a:lnTo>
                  <a:pt x="17" y="0"/>
                </a:lnTo>
                <a:lnTo>
                  <a:pt x="11" y="2"/>
                </a:lnTo>
                <a:lnTo>
                  <a:pt x="5" y="7"/>
                </a:lnTo>
                <a:lnTo>
                  <a:pt x="1"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5" name="Freeform 441">
            <a:extLst>
              <a:ext uri="{FF2B5EF4-FFF2-40B4-BE49-F238E27FC236}">
                <a16:creationId xmlns:a16="http://schemas.microsoft.com/office/drawing/2014/main" id="{6BB0EF93-502D-41A0-B6F5-168E782318FE}"/>
              </a:ext>
            </a:extLst>
          </p:cNvPr>
          <p:cNvSpPr>
            <a:spLocks/>
          </p:cNvSpPr>
          <p:nvPr/>
        </p:nvSpPr>
        <p:spPr bwMode="auto">
          <a:xfrm>
            <a:off x="3969372" y="3556977"/>
            <a:ext cx="38598" cy="54239"/>
          </a:xfrm>
          <a:custGeom>
            <a:avLst/>
            <a:gdLst>
              <a:gd name="T0" fmla="*/ 0 w 33"/>
              <a:gd name="T1" fmla="*/ 17 h 33"/>
              <a:gd name="T2" fmla="*/ 0 w 33"/>
              <a:gd name="T3" fmla="*/ 17 h 33"/>
              <a:gd name="T4" fmla="*/ 2 w 33"/>
              <a:gd name="T5" fmla="*/ 23 h 33"/>
              <a:gd name="T6" fmla="*/ 5 w 33"/>
              <a:gd name="T7" fmla="*/ 29 h 33"/>
              <a:gd name="T8" fmla="*/ 11 w 33"/>
              <a:gd name="T9" fmla="*/ 32 h 33"/>
              <a:gd name="T10" fmla="*/ 17 w 33"/>
              <a:gd name="T11" fmla="*/ 33 h 33"/>
              <a:gd name="T12" fmla="*/ 17 w 33"/>
              <a:gd name="T13" fmla="*/ 33 h 33"/>
              <a:gd name="T14" fmla="*/ 23 w 33"/>
              <a:gd name="T15" fmla="*/ 32 h 33"/>
              <a:gd name="T16" fmla="*/ 29 w 33"/>
              <a:gd name="T17" fmla="*/ 29 h 33"/>
              <a:gd name="T18" fmla="*/ 32 w 33"/>
              <a:gd name="T19" fmla="*/ 23 h 33"/>
              <a:gd name="T20" fmla="*/ 33 w 33"/>
              <a:gd name="T21" fmla="*/ 17 h 33"/>
              <a:gd name="T22" fmla="*/ 33 w 33"/>
              <a:gd name="T23" fmla="*/ 17 h 33"/>
              <a:gd name="T24" fmla="*/ 32 w 33"/>
              <a:gd name="T25" fmla="*/ 11 h 33"/>
              <a:gd name="T26" fmla="*/ 29 w 33"/>
              <a:gd name="T27" fmla="*/ 5 h 33"/>
              <a:gd name="T28" fmla="*/ 23 w 33"/>
              <a:gd name="T29" fmla="*/ 0 h 33"/>
              <a:gd name="T30" fmla="*/ 17 w 33"/>
              <a:gd name="T31" fmla="*/ 0 h 33"/>
              <a:gd name="T32" fmla="*/ 17 w 33"/>
              <a:gd name="T33" fmla="*/ 0 h 33"/>
              <a:gd name="T34" fmla="*/ 11 w 33"/>
              <a:gd name="T35" fmla="*/ 0 h 33"/>
              <a:gd name="T36" fmla="*/ 5 w 33"/>
              <a:gd name="T37" fmla="*/ 5 h 33"/>
              <a:gd name="T38" fmla="*/ 2 w 33"/>
              <a:gd name="T39" fmla="*/ 11 h 33"/>
              <a:gd name="T40" fmla="*/ 0 w 33"/>
              <a:gd name="T41" fmla="*/ 17 h 33"/>
              <a:gd name="T42" fmla="*/ 0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7"/>
                </a:moveTo>
                <a:lnTo>
                  <a:pt x="0" y="17"/>
                </a:lnTo>
                <a:lnTo>
                  <a:pt x="2" y="23"/>
                </a:lnTo>
                <a:lnTo>
                  <a:pt x="5" y="29"/>
                </a:lnTo>
                <a:lnTo>
                  <a:pt x="11" y="32"/>
                </a:lnTo>
                <a:lnTo>
                  <a:pt x="17" y="33"/>
                </a:lnTo>
                <a:lnTo>
                  <a:pt x="17" y="33"/>
                </a:lnTo>
                <a:lnTo>
                  <a:pt x="23" y="32"/>
                </a:lnTo>
                <a:lnTo>
                  <a:pt x="29" y="29"/>
                </a:lnTo>
                <a:lnTo>
                  <a:pt x="32" y="23"/>
                </a:lnTo>
                <a:lnTo>
                  <a:pt x="33" y="17"/>
                </a:lnTo>
                <a:lnTo>
                  <a:pt x="33" y="17"/>
                </a:lnTo>
                <a:lnTo>
                  <a:pt x="32" y="11"/>
                </a:lnTo>
                <a:lnTo>
                  <a:pt x="29" y="5"/>
                </a:lnTo>
                <a:lnTo>
                  <a:pt x="23" y="0"/>
                </a:lnTo>
                <a:lnTo>
                  <a:pt x="17" y="0"/>
                </a:lnTo>
                <a:lnTo>
                  <a:pt x="17" y="0"/>
                </a:lnTo>
                <a:lnTo>
                  <a:pt x="11" y="0"/>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6" name="Freeform 442">
            <a:extLst>
              <a:ext uri="{FF2B5EF4-FFF2-40B4-BE49-F238E27FC236}">
                <a16:creationId xmlns:a16="http://schemas.microsoft.com/office/drawing/2014/main" id="{E089B4B6-DAE5-48E5-91EF-33230B86D011}"/>
              </a:ext>
            </a:extLst>
          </p:cNvPr>
          <p:cNvSpPr>
            <a:spLocks/>
          </p:cNvSpPr>
          <p:nvPr/>
        </p:nvSpPr>
        <p:spPr bwMode="auto">
          <a:xfrm>
            <a:off x="3972881" y="3553690"/>
            <a:ext cx="40937" cy="57526"/>
          </a:xfrm>
          <a:custGeom>
            <a:avLst/>
            <a:gdLst>
              <a:gd name="T0" fmla="*/ 0 w 35"/>
              <a:gd name="T1" fmla="*/ 19 h 35"/>
              <a:gd name="T2" fmla="*/ 0 w 35"/>
              <a:gd name="T3" fmla="*/ 19 h 35"/>
              <a:gd name="T4" fmla="*/ 2 w 35"/>
              <a:gd name="T5" fmla="*/ 25 h 35"/>
              <a:gd name="T6" fmla="*/ 5 w 35"/>
              <a:gd name="T7" fmla="*/ 31 h 35"/>
              <a:gd name="T8" fmla="*/ 11 w 35"/>
              <a:gd name="T9" fmla="*/ 34 h 35"/>
              <a:gd name="T10" fmla="*/ 17 w 35"/>
              <a:gd name="T11" fmla="*/ 35 h 35"/>
              <a:gd name="T12" fmla="*/ 17 w 35"/>
              <a:gd name="T13" fmla="*/ 35 h 35"/>
              <a:gd name="T14" fmla="*/ 24 w 35"/>
              <a:gd name="T15" fmla="*/ 34 h 35"/>
              <a:gd name="T16" fmla="*/ 29 w 35"/>
              <a:gd name="T17" fmla="*/ 31 h 35"/>
              <a:gd name="T18" fmla="*/ 33 w 35"/>
              <a:gd name="T19" fmla="*/ 25 h 35"/>
              <a:gd name="T20" fmla="*/ 35 w 35"/>
              <a:gd name="T21" fmla="*/ 19 h 35"/>
              <a:gd name="T22" fmla="*/ 35 w 35"/>
              <a:gd name="T23" fmla="*/ 19 h 35"/>
              <a:gd name="T24" fmla="*/ 33 w 35"/>
              <a:gd name="T25" fmla="*/ 11 h 35"/>
              <a:gd name="T26" fmla="*/ 29 w 35"/>
              <a:gd name="T27" fmla="*/ 7 h 35"/>
              <a:gd name="T28" fmla="*/ 24 w 35"/>
              <a:gd name="T29" fmla="*/ 2 h 35"/>
              <a:gd name="T30" fmla="*/ 17 w 35"/>
              <a:gd name="T31" fmla="*/ 0 h 35"/>
              <a:gd name="T32" fmla="*/ 17 w 35"/>
              <a:gd name="T33" fmla="*/ 0 h 35"/>
              <a:gd name="T34" fmla="*/ 11 w 35"/>
              <a:gd name="T35" fmla="*/ 2 h 35"/>
              <a:gd name="T36" fmla="*/ 5 w 35"/>
              <a:gd name="T37" fmla="*/ 7 h 35"/>
              <a:gd name="T38" fmla="*/ 2 w 35"/>
              <a:gd name="T39" fmla="*/ 11 h 35"/>
              <a:gd name="T40" fmla="*/ 0 w 35"/>
              <a:gd name="T41" fmla="*/ 19 h 35"/>
              <a:gd name="T42" fmla="*/ 0 w 35"/>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9"/>
                </a:moveTo>
                <a:lnTo>
                  <a:pt x="0" y="19"/>
                </a:lnTo>
                <a:lnTo>
                  <a:pt x="2" y="25"/>
                </a:lnTo>
                <a:lnTo>
                  <a:pt x="5" y="31"/>
                </a:lnTo>
                <a:lnTo>
                  <a:pt x="11" y="34"/>
                </a:lnTo>
                <a:lnTo>
                  <a:pt x="17" y="35"/>
                </a:lnTo>
                <a:lnTo>
                  <a:pt x="17" y="35"/>
                </a:lnTo>
                <a:lnTo>
                  <a:pt x="24" y="34"/>
                </a:lnTo>
                <a:lnTo>
                  <a:pt x="29" y="31"/>
                </a:lnTo>
                <a:lnTo>
                  <a:pt x="33" y="25"/>
                </a:lnTo>
                <a:lnTo>
                  <a:pt x="35" y="19"/>
                </a:lnTo>
                <a:lnTo>
                  <a:pt x="35" y="19"/>
                </a:lnTo>
                <a:lnTo>
                  <a:pt x="33" y="11"/>
                </a:lnTo>
                <a:lnTo>
                  <a:pt x="29" y="7"/>
                </a:lnTo>
                <a:lnTo>
                  <a:pt x="24" y="2"/>
                </a:lnTo>
                <a:lnTo>
                  <a:pt x="17" y="0"/>
                </a:lnTo>
                <a:lnTo>
                  <a:pt x="17" y="0"/>
                </a:lnTo>
                <a:lnTo>
                  <a:pt x="11" y="2"/>
                </a:lnTo>
                <a:lnTo>
                  <a:pt x="5" y="7"/>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7" name="Freeform 443">
            <a:extLst>
              <a:ext uri="{FF2B5EF4-FFF2-40B4-BE49-F238E27FC236}">
                <a16:creationId xmlns:a16="http://schemas.microsoft.com/office/drawing/2014/main" id="{FAC52E08-E3A6-4570-936F-F5E18BC74D83}"/>
              </a:ext>
            </a:extLst>
          </p:cNvPr>
          <p:cNvSpPr>
            <a:spLocks/>
          </p:cNvSpPr>
          <p:nvPr/>
        </p:nvSpPr>
        <p:spPr bwMode="auto">
          <a:xfrm>
            <a:off x="3976390" y="3553690"/>
            <a:ext cx="40937" cy="57526"/>
          </a:xfrm>
          <a:custGeom>
            <a:avLst/>
            <a:gdLst>
              <a:gd name="T0" fmla="*/ 0 w 35"/>
              <a:gd name="T1" fmla="*/ 19 h 35"/>
              <a:gd name="T2" fmla="*/ 0 w 35"/>
              <a:gd name="T3" fmla="*/ 19 h 35"/>
              <a:gd name="T4" fmla="*/ 2 w 35"/>
              <a:gd name="T5" fmla="*/ 25 h 35"/>
              <a:gd name="T6" fmla="*/ 5 w 35"/>
              <a:gd name="T7" fmla="*/ 31 h 35"/>
              <a:gd name="T8" fmla="*/ 11 w 35"/>
              <a:gd name="T9" fmla="*/ 34 h 35"/>
              <a:gd name="T10" fmla="*/ 17 w 35"/>
              <a:gd name="T11" fmla="*/ 35 h 35"/>
              <a:gd name="T12" fmla="*/ 17 w 35"/>
              <a:gd name="T13" fmla="*/ 35 h 35"/>
              <a:gd name="T14" fmla="*/ 24 w 35"/>
              <a:gd name="T15" fmla="*/ 34 h 35"/>
              <a:gd name="T16" fmla="*/ 29 w 35"/>
              <a:gd name="T17" fmla="*/ 31 h 35"/>
              <a:gd name="T18" fmla="*/ 33 w 35"/>
              <a:gd name="T19" fmla="*/ 25 h 35"/>
              <a:gd name="T20" fmla="*/ 35 w 35"/>
              <a:gd name="T21" fmla="*/ 19 h 35"/>
              <a:gd name="T22" fmla="*/ 35 w 35"/>
              <a:gd name="T23" fmla="*/ 19 h 35"/>
              <a:gd name="T24" fmla="*/ 33 w 35"/>
              <a:gd name="T25" fmla="*/ 11 h 35"/>
              <a:gd name="T26" fmla="*/ 29 w 35"/>
              <a:gd name="T27" fmla="*/ 7 h 35"/>
              <a:gd name="T28" fmla="*/ 24 w 35"/>
              <a:gd name="T29" fmla="*/ 2 h 35"/>
              <a:gd name="T30" fmla="*/ 17 w 35"/>
              <a:gd name="T31" fmla="*/ 0 h 35"/>
              <a:gd name="T32" fmla="*/ 17 w 35"/>
              <a:gd name="T33" fmla="*/ 0 h 35"/>
              <a:gd name="T34" fmla="*/ 11 w 35"/>
              <a:gd name="T35" fmla="*/ 2 h 35"/>
              <a:gd name="T36" fmla="*/ 5 w 35"/>
              <a:gd name="T37" fmla="*/ 7 h 35"/>
              <a:gd name="T38" fmla="*/ 2 w 35"/>
              <a:gd name="T39" fmla="*/ 11 h 35"/>
              <a:gd name="T40" fmla="*/ 0 w 35"/>
              <a:gd name="T41" fmla="*/ 19 h 35"/>
              <a:gd name="T42" fmla="*/ 0 w 35"/>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9"/>
                </a:moveTo>
                <a:lnTo>
                  <a:pt x="0" y="19"/>
                </a:lnTo>
                <a:lnTo>
                  <a:pt x="2" y="25"/>
                </a:lnTo>
                <a:lnTo>
                  <a:pt x="5" y="31"/>
                </a:lnTo>
                <a:lnTo>
                  <a:pt x="11" y="34"/>
                </a:lnTo>
                <a:lnTo>
                  <a:pt x="17" y="35"/>
                </a:lnTo>
                <a:lnTo>
                  <a:pt x="17" y="35"/>
                </a:lnTo>
                <a:lnTo>
                  <a:pt x="24" y="34"/>
                </a:lnTo>
                <a:lnTo>
                  <a:pt x="29" y="31"/>
                </a:lnTo>
                <a:lnTo>
                  <a:pt x="33" y="25"/>
                </a:lnTo>
                <a:lnTo>
                  <a:pt x="35" y="19"/>
                </a:lnTo>
                <a:lnTo>
                  <a:pt x="35" y="19"/>
                </a:lnTo>
                <a:lnTo>
                  <a:pt x="33" y="11"/>
                </a:lnTo>
                <a:lnTo>
                  <a:pt x="29" y="7"/>
                </a:lnTo>
                <a:lnTo>
                  <a:pt x="24" y="2"/>
                </a:lnTo>
                <a:lnTo>
                  <a:pt x="17" y="0"/>
                </a:lnTo>
                <a:lnTo>
                  <a:pt x="17" y="0"/>
                </a:lnTo>
                <a:lnTo>
                  <a:pt x="11" y="2"/>
                </a:lnTo>
                <a:lnTo>
                  <a:pt x="5" y="7"/>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8" name="Freeform 444">
            <a:extLst>
              <a:ext uri="{FF2B5EF4-FFF2-40B4-BE49-F238E27FC236}">
                <a16:creationId xmlns:a16="http://schemas.microsoft.com/office/drawing/2014/main" id="{6AEFE083-CA9F-456B-9639-EDF16941D7CE}"/>
              </a:ext>
            </a:extLst>
          </p:cNvPr>
          <p:cNvSpPr>
            <a:spLocks/>
          </p:cNvSpPr>
          <p:nvPr/>
        </p:nvSpPr>
        <p:spPr bwMode="auto">
          <a:xfrm>
            <a:off x="3986917" y="3553690"/>
            <a:ext cx="40937" cy="57526"/>
          </a:xfrm>
          <a:custGeom>
            <a:avLst/>
            <a:gdLst>
              <a:gd name="T0" fmla="*/ 0 w 35"/>
              <a:gd name="T1" fmla="*/ 19 h 35"/>
              <a:gd name="T2" fmla="*/ 0 w 35"/>
              <a:gd name="T3" fmla="*/ 19 h 35"/>
              <a:gd name="T4" fmla="*/ 2 w 35"/>
              <a:gd name="T5" fmla="*/ 25 h 35"/>
              <a:gd name="T6" fmla="*/ 6 w 35"/>
              <a:gd name="T7" fmla="*/ 31 h 35"/>
              <a:gd name="T8" fmla="*/ 11 w 35"/>
              <a:gd name="T9" fmla="*/ 34 h 35"/>
              <a:gd name="T10" fmla="*/ 18 w 35"/>
              <a:gd name="T11" fmla="*/ 35 h 35"/>
              <a:gd name="T12" fmla="*/ 18 w 35"/>
              <a:gd name="T13" fmla="*/ 35 h 35"/>
              <a:gd name="T14" fmla="*/ 24 w 35"/>
              <a:gd name="T15" fmla="*/ 34 h 35"/>
              <a:gd name="T16" fmla="*/ 30 w 35"/>
              <a:gd name="T17" fmla="*/ 31 h 35"/>
              <a:gd name="T18" fmla="*/ 33 w 35"/>
              <a:gd name="T19" fmla="*/ 25 h 35"/>
              <a:gd name="T20" fmla="*/ 35 w 35"/>
              <a:gd name="T21" fmla="*/ 19 h 35"/>
              <a:gd name="T22" fmla="*/ 35 w 35"/>
              <a:gd name="T23" fmla="*/ 19 h 35"/>
              <a:gd name="T24" fmla="*/ 33 w 35"/>
              <a:gd name="T25" fmla="*/ 11 h 35"/>
              <a:gd name="T26" fmla="*/ 30 w 35"/>
              <a:gd name="T27" fmla="*/ 7 h 35"/>
              <a:gd name="T28" fmla="*/ 24 w 35"/>
              <a:gd name="T29" fmla="*/ 2 h 35"/>
              <a:gd name="T30" fmla="*/ 18 w 35"/>
              <a:gd name="T31" fmla="*/ 0 h 35"/>
              <a:gd name="T32" fmla="*/ 18 w 35"/>
              <a:gd name="T33" fmla="*/ 0 h 35"/>
              <a:gd name="T34" fmla="*/ 11 w 35"/>
              <a:gd name="T35" fmla="*/ 2 h 35"/>
              <a:gd name="T36" fmla="*/ 6 w 35"/>
              <a:gd name="T37" fmla="*/ 7 h 35"/>
              <a:gd name="T38" fmla="*/ 2 w 35"/>
              <a:gd name="T39" fmla="*/ 11 h 35"/>
              <a:gd name="T40" fmla="*/ 0 w 35"/>
              <a:gd name="T41" fmla="*/ 19 h 35"/>
              <a:gd name="T42" fmla="*/ 0 w 35"/>
              <a:gd name="T43"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9"/>
                </a:moveTo>
                <a:lnTo>
                  <a:pt x="0" y="19"/>
                </a:lnTo>
                <a:lnTo>
                  <a:pt x="2" y="25"/>
                </a:lnTo>
                <a:lnTo>
                  <a:pt x="6" y="31"/>
                </a:lnTo>
                <a:lnTo>
                  <a:pt x="11" y="34"/>
                </a:lnTo>
                <a:lnTo>
                  <a:pt x="18" y="35"/>
                </a:lnTo>
                <a:lnTo>
                  <a:pt x="18" y="35"/>
                </a:lnTo>
                <a:lnTo>
                  <a:pt x="24" y="34"/>
                </a:lnTo>
                <a:lnTo>
                  <a:pt x="30" y="31"/>
                </a:lnTo>
                <a:lnTo>
                  <a:pt x="33" y="25"/>
                </a:lnTo>
                <a:lnTo>
                  <a:pt x="35" y="19"/>
                </a:lnTo>
                <a:lnTo>
                  <a:pt x="35" y="19"/>
                </a:lnTo>
                <a:lnTo>
                  <a:pt x="33" y="11"/>
                </a:lnTo>
                <a:lnTo>
                  <a:pt x="30" y="7"/>
                </a:lnTo>
                <a:lnTo>
                  <a:pt x="24" y="2"/>
                </a:lnTo>
                <a:lnTo>
                  <a:pt x="18" y="0"/>
                </a:lnTo>
                <a:lnTo>
                  <a:pt x="18" y="0"/>
                </a:lnTo>
                <a:lnTo>
                  <a:pt x="11" y="2"/>
                </a:lnTo>
                <a:lnTo>
                  <a:pt x="6" y="7"/>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599" name="Freeform 445">
            <a:extLst>
              <a:ext uri="{FF2B5EF4-FFF2-40B4-BE49-F238E27FC236}">
                <a16:creationId xmlns:a16="http://schemas.microsoft.com/office/drawing/2014/main" id="{3877C31B-2102-4322-9857-BFD983838AEE}"/>
              </a:ext>
            </a:extLst>
          </p:cNvPr>
          <p:cNvSpPr>
            <a:spLocks/>
          </p:cNvSpPr>
          <p:nvPr/>
        </p:nvSpPr>
        <p:spPr bwMode="auto">
          <a:xfrm>
            <a:off x="3996274" y="3561908"/>
            <a:ext cx="38598" cy="57526"/>
          </a:xfrm>
          <a:custGeom>
            <a:avLst/>
            <a:gdLst>
              <a:gd name="T0" fmla="*/ 0 w 33"/>
              <a:gd name="T1" fmla="*/ 18 h 35"/>
              <a:gd name="T2" fmla="*/ 0 w 33"/>
              <a:gd name="T3" fmla="*/ 18 h 35"/>
              <a:gd name="T4" fmla="*/ 1 w 33"/>
              <a:gd name="T5" fmla="*/ 24 h 35"/>
              <a:gd name="T6" fmla="*/ 4 w 33"/>
              <a:gd name="T7" fmla="*/ 30 h 35"/>
              <a:gd name="T8" fmla="*/ 10 w 33"/>
              <a:gd name="T9" fmla="*/ 33 h 35"/>
              <a:gd name="T10" fmla="*/ 16 w 33"/>
              <a:gd name="T11" fmla="*/ 35 h 35"/>
              <a:gd name="T12" fmla="*/ 16 w 33"/>
              <a:gd name="T13" fmla="*/ 35 h 35"/>
              <a:gd name="T14" fmla="*/ 22 w 33"/>
              <a:gd name="T15" fmla="*/ 33 h 35"/>
              <a:gd name="T16" fmla="*/ 28 w 33"/>
              <a:gd name="T17" fmla="*/ 30 h 35"/>
              <a:gd name="T18" fmla="*/ 33 w 33"/>
              <a:gd name="T19" fmla="*/ 24 h 35"/>
              <a:gd name="T20" fmla="*/ 33 w 33"/>
              <a:gd name="T21" fmla="*/ 18 h 35"/>
              <a:gd name="T22" fmla="*/ 33 w 33"/>
              <a:gd name="T23" fmla="*/ 18 h 35"/>
              <a:gd name="T24" fmla="*/ 33 w 33"/>
              <a:gd name="T25" fmla="*/ 11 h 35"/>
              <a:gd name="T26" fmla="*/ 28 w 33"/>
              <a:gd name="T27" fmla="*/ 6 h 35"/>
              <a:gd name="T28" fmla="*/ 22 w 33"/>
              <a:gd name="T29" fmla="*/ 2 h 35"/>
              <a:gd name="T30" fmla="*/ 16 w 33"/>
              <a:gd name="T31" fmla="*/ 0 h 35"/>
              <a:gd name="T32" fmla="*/ 16 w 33"/>
              <a:gd name="T33" fmla="*/ 0 h 35"/>
              <a:gd name="T34" fmla="*/ 10 w 33"/>
              <a:gd name="T35" fmla="*/ 2 h 35"/>
              <a:gd name="T36" fmla="*/ 4 w 33"/>
              <a:gd name="T37" fmla="*/ 6 h 35"/>
              <a:gd name="T38" fmla="*/ 1 w 33"/>
              <a:gd name="T39" fmla="*/ 11 h 35"/>
              <a:gd name="T40" fmla="*/ 0 w 33"/>
              <a:gd name="T41" fmla="*/ 18 h 35"/>
              <a:gd name="T42" fmla="*/ 0 w 33"/>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8"/>
                </a:moveTo>
                <a:lnTo>
                  <a:pt x="0" y="18"/>
                </a:lnTo>
                <a:lnTo>
                  <a:pt x="1" y="24"/>
                </a:lnTo>
                <a:lnTo>
                  <a:pt x="4" y="30"/>
                </a:lnTo>
                <a:lnTo>
                  <a:pt x="10" y="33"/>
                </a:lnTo>
                <a:lnTo>
                  <a:pt x="16" y="35"/>
                </a:lnTo>
                <a:lnTo>
                  <a:pt x="16" y="35"/>
                </a:lnTo>
                <a:lnTo>
                  <a:pt x="22" y="33"/>
                </a:lnTo>
                <a:lnTo>
                  <a:pt x="28" y="30"/>
                </a:lnTo>
                <a:lnTo>
                  <a:pt x="33" y="24"/>
                </a:lnTo>
                <a:lnTo>
                  <a:pt x="33" y="18"/>
                </a:lnTo>
                <a:lnTo>
                  <a:pt x="33" y="18"/>
                </a:lnTo>
                <a:lnTo>
                  <a:pt x="33" y="11"/>
                </a:lnTo>
                <a:lnTo>
                  <a:pt x="28" y="6"/>
                </a:lnTo>
                <a:lnTo>
                  <a:pt x="22" y="2"/>
                </a:lnTo>
                <a:lnTo>
                  <a:pt x="16" y="0"/>
                </a:lnTo>
                <a:lnTo>
                  <a:pt x="16" y="0"/>
                </a:lnTo>
                <a:lnTo>
                  <a:pt x="10" y="2"/>
                </a:lnTo>
                <a:lnTo>
                  <a:pt x="4" y="6"/>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0" name="Freeform 446">
            <a:extLst>
              <a:ext uri="{FF2B5EF4-FFF2-40B4-BE49-F238E27FC236}">
                <a16:creationId xmlns:a16="http://schemas.microsoft.com/office/drawing/2014/main" id="{726E3B18-C9C0-4FB9-88AE-D5D339C3CCA7}"/>
              </a:ext>
            </a:extLst>
          </p:cNvPr>
          <p:cNvSpPr>
            <a:spLocks/>
          </p:cNvSpPr>
          <p:nvPr/>
        </p:nvSpPr>
        <p:spPr bwMode="auto">
          <a:xfrm>
            <a:off x="4014987" y="3570125"/>
            <a:ext cx="39768" cy="55882"/>
          </a:xfrm>
          <a:custGeom>
            <a:avLst/>
            <a:gdLst>
              <a:gd name="T0" fmla="*/ 0 w 34"/>
              <a:gd name="T1" fmla="*/ 18 h 34"/>
              <a:gd name="T2" fmla="*/ 0 w 34"/>
              <a:gd name="T3" fmla="*/ 18 h 34"/>
              <a:gd name="T4" fmla="*/ 0 w 34"/>
              <a:gd name="T5" fmla="*/ 24 h 34"/>
              <a:gd name="T6" fmla="*/ 5 w 34"/>
              <a:gd name="T7" fmla="*/ 30 h 34"/>
              <a:gd name="T8" fmla="*/ 9 w 34"/>
              <a:gd name="T9" fmla="*/ 33 h 34"/>
              <a:gd name="T10" fmla="*/ 17 w 34"/>
              <a:gd name="T11" fmla="*/ 34 h 34"/>
              <a:gd name="T12" fmla="*/ 17 w 34"/>
              <a:gd name="T13" fmla="*/ 34 h 34"/>
              <a:gd name="T14" fmla="*/ 23 w 34"/>
              <a:gd name="T15" fmla="*/ 33 h 34"/>
              <a:gd name="T16" fmla="*/ 29 w 34"/>
              <a:gd name="T17" fmla="*/ 30 h 34"/>
              <a:gd name="T18" fmla="*/ 32 w 34"/>
              <a:gd name="T19" fmla="*/ 24 h 34"/>
              <a:gd name="T20" fmla="*/ 34 w 34"/>
              <a:gd name="T21" fmla="*/ 18 h 34"/>
              <a:gd name="T22" fmla="*/ 34 w 34"/>
              <a:gd name="T23" fmla="*/ 18 h 34"/>
              <a:gd name="T24" fmla="*/ 32 w 34"/>
              <a:gd name="T25" fmla="*/ 10 h 34"/>
              <a:gd name="T26" fmla="*/ 29 w 34"/>
              <a:gd name="T27" fmla="*/ 6 h 34"/>
              <a:gd name="T28" fmla="*/ 23 w 34"/>
              <a:gd name="T29" fmla="*/ 1 h 34"/>
              <a:gd name="T30" fmla="*/ 17 w 34"/>
              <a:gd name="T31" fmla="*/ 0 h 34"/>
              <a:gd name="T32" fmla="*/ 17 w 34"/>
              <a:gd name="T33" fmla="*/ 0 h 34"/>
              <a:gd name="T34" fmla="*/ 9 w 34"/>
              <a:gd name="T35" fmla="*/ 1 h 34"/>
              <a:gd name="T36" fmla="*/ 5 w 34"/>
              <a:gd name="T37" fmla="*/ 6 h 34"/>
              <a:gd name="T38" fmla="*/ 0 w 34"/>
              <a:gd name="T39" fmla="*/ 10 h 34"/>
              <a:gd name="T40" fmla="*/ 0 w 34"/>
              <a:gd name="T41" fmla="*/ 18 h 34"/>
              <a:gd name="T42" fmla="*/ 0 w 34"/>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8"/>
                </a:moveTo>
                <a:lnTo>
                  <a:pt x="0" y="18"/>
                </a:lnTo>
                <a:lnTo>
                  <a:pt x="0" y="24"/>
                </a:lnTo>
                <a:lnTo>
                  <a:pt x="5" y="30"/>
                </a:lnTo>
                <a:lnTo>
                  <a:pt x="9" y="33"/>
                </a:lnTo>
                <a:lnTo>
                  <a:pt x="17" y="34"/>
                </a:lnTo>
                <a:lnTo>
                  <a:pt x="17" y="34"/>
                </a:lnTo>
                <a:lnTo>
                  <a:pt x="23" y="33"/>
                </a:lnTo>
                <a:lnTo>
                  <a:pt x="29" y="30"/>
                </a:lnTo>
                <a:lnTo>
                  <a:pt x="32" y="24"/>
                </a:lnTo>
                <a:lnTo>
                  <a:pt x="34" y="18"/>
                </a:lnTo>
                <a:lnTo>
                  <a:pt x="34" y="18"/>
                </a:lnTo>
                <a:lnTo>
                  <a:pt x="32" y="10"/>
                </a:lnTo>
                <a:lnTo>
                  <a:pt x="29" y="6"/>
                </a:lnTo>
                <a:lnTo>
                  <a:pt x="23" y="1"/>
                </a:lnTo>
                <a:lnTo>
                  <a:pt x="17" y="0"/>
                </a:lnTo>
                <a:lnTo>
                  <a:pt x="17" y="0"/>
                </a:lnTo>
                <a:lnTo>
                  <a:pt x="9" y="1"/>
                </a:lnTo>
                <a:lnTo>
                  <a:pt x="5" y="6"/>
                </a:lnTo>
                <a:lnTo>
                  <a:pt x="0"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1" name="Freeform 447">
            <a:extLst>
              <a:ext uri="{FF2B5EF4-FFF2-40B4-BE49-F238E27FC236}">
                <a16:creationId xmlns:a16="http://schemas.microsoft.com/office/drawing/2014/main" id="{5495A6C9-3583-4A0A-BEC9-A646DC24D23A}"/>
              </a:ext>
            </a:extLst>
          </p:cNvPr>
          <p:cNvSpPr>
            <a:spLocks/>
          </p:cNvSpPr>
          <p:nvPr/>
        </p:nvSpPr>
        <p:spPr bwMode="auto">
          <a:xfrm>
            <a:off x="4018496" y="3570125"/>
            <a:ext cx="39768" cy="55882"/>
          </a:xfrm>
          <a:custGeom>
            <a:avLst/>
            <a:gdLst>
              <a:gd name="T0" fmla="*/ 0 w 34"/>
              <a:gd name="T1" fmla="*/ 18 h 34"/>
              <a:gd name="T2" fmla="*/ 0 w 34"/>
              <a:gd name="T3" fmla="*/ 18 h 34"/>
              <a:gd name="T4" fmla="*/ 2 w 34"/>
              <a:gd name="T5" fmla="*/ 24 h 34"/>
              <a:gd name="T6" fmla="*/ 5 w 34"/>
              <a:gd name="T7" fmla="*/ 30 h 34"/>
              <a:gd name="T8" fmla="*/ 11 w 34"/>
              <a:gd name="T9" fmla="*/ 33 h 34"/>
              <a:gd name="T10" fmla="*/ 17 w 34"/>
              <a:gd name="T11" fmla="*/ 34 h 34"/>
              <a:gd name="T12" fmla="*/ 17 w 34"/>
              <a:gd name="T13" fmla="*/ 34 h 34"/>
              <a:gd name="T14" fmla="*/ 23 w 34"/>
              <a:gd name="T15" fmla="*/ 33 h 34"/>
              <a:gd name="T16" fmla="*/ 29 w 34"/>
              <a:gd name="T17" fmla="*/ 30 h 34"/>
              <a:gd name="T18" fmla="*/ 32 w 34"/>
              <a:gd name="T19" fmla="*/ 24 h 34"/>
              <a:gd name="T20" fmla="*/ 34 w 34"/>
              <a:gd name="T21" fmla="*/ 18 h 34"/>
              <a:gd name="T22" fmla="*/ 34 w 34"/>
              <a:gd name="T23" fmla="*/ 18 h 34"/>
              <a:gd name="T24" fmla="*/ 32 w 34"/>
              <a:gd name="T25" fmla="*/ 10 h 34"/>
              <a:gd name="T26" fmla="*/ 29 w 34"/>
              <a:gd name="T27" fmla="*/ 6 h 34"/>
              <a:gd name="T28" fmla="*/ 23 w 34"/>
              <a:gd name="T29" fmla="*/ 1 h 34"/>
              <a:gd name="T30" fmla="*/ 17 w 34"/>
              <a:gd name="T31" fmla="*/ 0 h 34"/>
              <a:gd name="T32" fmla="*/ 17 w 34"/>
              <a:gd name="T33" fmla="*/ 0 h 34"/>
              <a:gd name="T34" fmla="*/ 11 w 34"/>
              <a:gd name="T35" fmla="*/ 1 h 34"/>
              <a:gd name="T36" fmla="*/ 5 w 34"/>
              <a:gd name="T37" fmla="*/ 6 h 34"/>
              <a:gd name="T38" fmla="*/ 2 w 34"/>
              <a:gd name="T39" fmla="*/ 10 h 34"/>
              <a:gd name="T40" fmla="*/ 0 w 34"/>
              <a:gd name="T41" fmla="*/ 18 h 34"/>
              <a:gd name="T42" fmla="*/ 0 w 34"/>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8"/>
                </a:moveTo>
                <a:lnTo>
                  <a:pt x="0" y="18"/>
                </a:lnTo>
                <a:lnTo>
                  <a:pt x="2" y="24"/>
                </a:lnTo>
                <a:lnTo>
                  <a:pt x="5" y="30"/>
                </a:lnTo>
                <a:lnTo>
                  <a:pt x="11" y="33"/>
                </a:lnTo>
                <a:lnTo>
                  <a:pt x="17" y="34"/>
                </a:lnTo>
                <a:lnTo>
                  <a:pt x="17" y="34"/>
                </a:lnTo>
                <a:lnTo>
                  <a:pt x="23" y="33"/>
                </a:lnTo>
                <a:lnTo>
                  <a:pt x="29" y="30"/>
                </a:lnTo>
                <a:lnTo>
                  <a:pt x="32" y="24"/>
                </a:lnTo>
                <a:lnTo>
                  <a:pt x="34" y="18"/>
                </a:lnTo>
                <a:lnTo>
                  <a:pt x="34" y="18"/>
                </a:lnTo>
                <a:lnTo>
                  <a:pt x="32" y="10"/>
                </a:lnTo>
                <a:lnTo>
                  <a:pt x="29" y="6"/>
                </a:lnTo>
                <a:lnTo>
                  <a:pt x="23" y="1"/>
                </a:lnTo>
                <a:lnTo>
                  <a:pt x="17" y="0"/>
                </a:lnTo>
                <a:lnTo>
                  <a:pt x="17" y="0"/>
                </a:lnTo>
                <a:lnTo>
                  <a:pt x="11" y="1"/>
                </a:lnTo>
                <a:lnTo>
                  <a:pt x="5" y="6"/>
                </a:lnTo>
                <a:lnTo>
                  <a:pt x="2"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2" name="Freeform 448">
            <a:extLst>
              <a:ext uri="{FF2B5EF4-FFF2-40B4-BE49-F238E27FC236}">
                <a16:creationId xmlns:a16="http://schemas.microsoft.com/office/drawing/2014/main" id="{5D775695-29E9-4565-A109-EF1ED18AD433}"/>
              </a:ext>
            </a:extLst>
          </p:cNvPr>
          <p:cNvSpPr>
            <a:spLocks/>
          </p:cNvSpPr>
          <p:nvPr/>
        </p:nvSpPr>
        <p:spPr bwMode="auto">
          <a:xfrm>
            <a:off x="4029023" y="3570125"/>
            <a:ext cx="40937" cy="55882"/>
          </a:xfrm>
          <a:custGeom>
            <a:avLst/>
            <a:gdLst>
              <a:gd name="T0" fmla="*/ 0 w 35"/>
              <a:gd name="T1" fmla="*/ 18 h 34"/>
              <a:gd name="T2" fmla="*/ 0 w 35"/>
              <a:gd name="T3" fmla="*/ 18 h 34"/>
              <a:gd name="T4" fmla="*/ 2 w 35"/>
              <a:gd name="T5" fmla="*/ 24 h 34"/>
              <a:gd name="T6" fmla="*/ 5 w 35"/>
              <a:gd name="T7" fmla="*/ 30 h 34"/>
              <a:gd name="T8" fmla="*/ 11 w 35"/>
              <a:gd name="T9" fmla="*/ 33 h 34"/>
              <a:gd name="T10" fmla="*/ 17 w 35"/>
              <a:gd name="T11" fmla="*/ 34 h 34"/>
              <a:gd name="T12" fmla="*/ 17 w 35"/>
              <a:gd name="T13" fmla="*/ 34 h 34"/>
              <a:gd name="T14" fmla="*/ 25 w 35"/>
              <a:gd name="T15" fmla="*/ 33 h 34"/>
              <a:gd name="T16" fmla="*/ 29 w 35"/>
              <a:gd name="T17" fmla="*/ 30 h 34"/>
              <a:gd name="T18" fmla="*/ 34 w 35"/>
              <a:gd name="T19" fmla="*/ 24 h 34"/>
              <a:gd name="T20" fmla="*/ 35 w 35"/>
              <a:gd name="T21" fmla="*/ 18 h 34"/>
              <a:gd name="T22" fmla="*/ 35 w 35"/>
              <a:gd name="T23" fmla="*/ 18 h 34"/>
              <a:gd name="T24" fmla="*/ 34 w 35"/>
              <a:gd name="T25" fmla="*/ 10 h 34"/>
              <a:gd name="T26" fmla="*/ 29 w 35"/>
              <a:gd name="T27" fmla="*/ 6 h 34"/>
              <a:gd name="T28" fmla="*/ 25 w 35"/>
              <a:gd name="T29" fmla="*/ 1 h 34"/>
              <a:gd name="T30" fmla="*/ 17 w 35"/>
              <a:gd name="T31" fmla="*/ 0 h 34"/>
              <a:gd name="T32" fmla="*/ 17 w 35"/>
              <a:gd name="T33" fmla="*/ 0 h 34"/>
              <a:gd name="T34" fmla="*/ 11 w 35"/>
              <a:gd name="T35" fmla="*/ 1 h 34"/>
              <a:gd name="T36" fmla="*/ 5 w 35"/>
              <a:gd name="T37" fmla="*/ 6 h 34"/>
              <a:gd name="T38" fmla="*/ 2 w 35"/>
              <a:gd name="T39" fmla="*/ 10 h 34"/>
              <a:gd name="T40" fmla="*/ 0 w 35"/>
              <a:gd name="T41" fmla="*/ 18 h 34"/>
              <a:gd name="T42" fmla="*/ 0 w 35"/>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8"/>
                </a:moveTo>
                <a:lnTo>
                  <a:pt x="0" y="18"/>
                </a:lnTo>
                <a:lnTo>
                  <a:pt x="2" y="24"/>
                </a:lnTo>
                <a:lnTo>
                  <a:pt x="5" y="30"/>
                </a:lnTo>
                <a:lnTo>
                  <a:pt x="11" y="33"/>
                </a:lnTo>
                <a:lnTo>
                  <a:pt x="17" y="34"/>
                </a:lnTo>
                <a:lnTo>
                  <a:pt x="17" y="34"/>
                </a:lnTo>
                <a:lnTo>
                  <a:pt x="25" y="33"/>
                </a:lnTo>
                <a:lnTo>
                  <a:pt x="29" y="30"/>
                </a:lnTo>
                <a:lnTo>
                  <a:pt x="34" y="24"/>
                </a:lnTo>
                <a:lnTo>
                  <a:pt x="35" y="18"/>
                </a:lnTo>
                <a:lnTo>
                  <a:pt x="35" y="18"/>
                </a:lnTo>
                <a:lnTo>
                  <a:pt x="34" y="10"/>
                </a:lnTo>
                <a:lnTo>
                  <a:pt x="29" y="6"/>
                </a:lnTo>
                <a:lnTo>
                  <a:pt x="25" y="1"/>
                </a:lnTo>
                <a:lnTo>
                  <a:pt x="17" y="0"/>
                </a:lnTo>
                <a:lnTo>
                  <a:pt x="17" y="0"/>
                </a:lnTo>
                <a:lnTo>
                  <a:pt x="11" y="1"/>
                </a:lnTo>
                <a:lnTo>
                  <a:pt x="5" y="6"/>
                </a:lnTo>
                <a:lnTo>
                  <a:pt x="2"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3" name="Freeform 449">
            <a:extLst>
              <a:ext uri="{FF2B5EF4-FFF2-40B4-BE49-F238E27FC236}">
                <a16:creationId xmlns:a16="http://schemas.microsoft.com/office/drawing/2014/main" id="{0833C33A-B885-4780-9C45-D8AA7D094F29}"/>
              </a:ext>
            </a:extLst>
          </p:cNvPr>
          <p:cNvSpPr>
            <a:spLocks/>
          </p:cNvSpPr>
          <p:nvPr/>
        </p:nvSpPr>
        <p:spPr bwMode="auto">
          <a:xfrm>
            <a:off x="4032533" y="3570125"/>
            <a:ext cx="40937" cy="55882"/>
          </a:xfrm>
          <a:custGeom>
            <a:avLst/>
            <a:gdLst>
              <a:gd name="T0" fmla="*/ 0 w 35"/>
              <a:gd name="T1" fmla="*/ 18 h 34"/>
              <a:gd name="T2" fmla="*/ 0 w 35"/>
              <a:gd name="T3" fmla="*/ 18 h 34"/>
              <a:gd name="T4" fmla="*/ 2 w 35"/>
              <a:gd name="T5" fmla="*/ 24 h 34"/>
              <a:gd name="T6" fmla="*/ 6 w 35"/>
              <a:gd name="T7" fmla="*/ 30 h 34"/>
              <a:gd name="T8" fmla="*/ 11 w 35"/>
              <a:gd name="T9" fmla="*/ 33 h 34"/>
              <a:gd name="T10" fmla="*/ 19 w 35"/>
              <a:gd name="T11" fmla="*/ 34 h 34"/>
              <a:gd name="T12" fmla="*/ 19 w 35"/>
              <a:gd name="T13" fmla="*/ 34 h 34"/>
              <a:gd name="T14" fmla="*/ 25 w 35"/>
              <a:gd name="T15" fmla="*/ 33 h 34"/>
              <a:gd name="T16" fmla="*/ 31 w 35"/>
              <a:gd name="T17" fmla="*/ 30 h 34"/>
              <a:gd name="T18" fmla="*/ 34 w 35"/>
              <a:gd name="T19" fmla="*/ 24 h 34"/>
              <a:gd name="T20" fmla="*/ 35 w 35"/>
              <a:gd name="T21" fmla="*/ 18 h 34"/>
              <a:gd name="T22" fmla="*/ 35 w 35"/>
              <a:gd name="T23" fmla="*/ 18 h 34"/>
              <a:gd name="T24" fmla="*/ 34 w 35"/>
              <a:gd name="T25" fmla="*/ 10 h 34"/>
              <a:gd name="T26" fmla="*/ 31 w 35"/>
              <a:gd name="T27" fmla="*/ 6 h 34"/>
              <a:gd name="T28" fmla="*/ 25 w 35"/>
              <a:gd name="T29" fmla="*/ 1 h 34"/>
              <a:gd name="T30" fmla="*/ 19 w 35"/>
              <a:gd name="T31" fmla="*/ 0 h 34"/>
              <a:gd name="T32" fmla="*/ 19 w 35"/>
              <a:gd name="T33" fmla="*/ 0 h 34"/>
              <a:gd name="T34" fmla="*/ 11 w 35"/>
              <a:gd name="T35" fmla="*/ 1 h 34"/>
              <a:gd name="T36" fmla="*/ 6 w 35"/>
              <a:gd name="T37" fmla="*/ 6 h 34"/>
              <a:gd name="T38" fmla="*/ 2 w 35"/>
              <a:gd name="T39" fmla="*/ 10 h 34"/>
              <a:gd name="T40" fmla="*/ 0 w 35"/>
              <a:gd name="T41" fmla="*/ 18 h 34"/>
              <a:gd name="T42" fmla="*/ 0 w 35"/>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8"/>
                </a:moveTo>
                <a:lnTo>
                  <a:pt x="0" y="18"/>
                </a:lnTo>
                <a:lnTo>
                  <a:pt x="2" y="24"/>
                </a:lnTo>
                <a:lnTo>
                  <a:pt x="6" y="30"/>
                </a:lnTo>
                <a:lnTo>
                  <a:pt x="11" y="33"/>
                </a:lnTo>
                <a:lnTo>
                  <a:pt x="19" y="34"/>
                </a:lnTo>
                <a:lnTo>
                  <a:pt x="19" y="34"/>
                </a:lnTo>
                <a:lnTo>
                  <a:pt x="25" y="33"/>
                </a:lnTo>
                <a:lnTo>
                  <a:pt x="31" y="30"/>
                </a:lnTo>
                <a:lnTo>
                  <a:pt x="34" y="24"/>
                </a:lnTo>
                <a:lnTo>
                  <a:pt x="35" y="18"/>
                </a:lnTo>
                <a:lnTo>
                  <a:pt x="35" y="18"/>
                </a:lnTo>
                <a:lnTo>
                  <a:pt x="34" y="10"/>
                </a:lnTo>
                <a:lnTo>
                  <a:pt x="31" y="6"/>
                </a:lnTo>
                <a:lnTo>
                  <a:pt x="25" y="1"/>
                </a:lnTo>
                <a:lnTo>
                  <a:pt x="19" y="0"/>
                </a:lnTo>
                <a:lnTo>
                  <a:pt x="19" y="0"/>
                </a:lnTo>
                <a:lnTo>
                  <a:pt x="11" y="1"/>
                </a:lnTo>
                <a:lnTo>
                  <a:pt x="6" y="6"/>
                </a:lnTo>
                <a:lnTo>
                  <a:pt x="2"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4" name="Freeform 450">
            <a:extLst>
              <a:ext uri="{FF2B5EF4-FFF2-40B4-BE49-F238E27FC236}">
                <a16:creationId xmlns:a16="http://schemas.microsoft.com/office/drawing/2014/main" id="{F23BBF50-D637-448B-91EE-D3F3E50000E0}"/>
              </a:ext>
            </a:extLst>
          </p:cNvPr>
          <p:cNvSpPr>
            <a:spLocks/>
          </p:cNvSpPr>
          <p:nvPr/>
        </p:nvSpPr>
        <p:spPr bwMode="auto">
          <a:xfrm>
            <a:off x="4059434" y="3579988"/>
            <a:ext cx="40937" cy="54239"/>
          </a:xfrm>
          <a:custGeom>
            <a:avLst/>
            <a:gdLst>
              <a:gd name="T0" fmla="*/ 0 w 35"/>
              <a:gd name="T1" fmla="*/ 16 h 33"/>
              <a:gd name="T2" fmla="*/ 0 w 35"/>
              <a:gd name="T3" fmla="*/ 16 h 33"/>
              <a:gd name="T4" fmla="*/ 2 w 35"/>
              <a:gd name="T5" fmla="*/ 22 h 33"/>
              <a:gd name="T6" fmla="*/ 6 w 35"/>
              <a:gd name="T7" fmla="*/ 28 h 33"/>
              <a:gd name="T8" fmla="*/ 11 w 35"/>
              <a:gd name="T9" fmla="*/ 31 h 33"/>
              <a:gd name="T10" fmla="*/ 18 w 35"/>
              <a:gd name="T11" fmla="*/ 33 h 33"/>
              <a:gd name="T12" fmla="*/ 18 w 35"/>
              <a:gd name="T13" fmla="*/ 33 h 33"/>
              <a:gd name="T14" fmla="*/ 24 w 35"/>
              <a:gd name="T15" fmla="*/ 31 h 33"/>
              <a:gd name="T16" fmla="*/ 30 w 35"/>
              <a:gd name="T17" fmla="*/ 28 h 33"/>
              <a:gd name="T18" fmla="*/ 33 w 35"/>
              <a:gd name="T19" fmla="*/ 22 h 33"/>
              <a:gd name="T20" fmla="*/ 35 w 35"/>
              <a:gd name="T21" fmla="*/ 16 h 33"/>
              <a:gd name="T22" fmla="*/ 35 w 35"/>
              <a:gd name="T23" fmla="*/ 16 h 33"/>
              <a:gd name="T24" fmla="*/ 33 w 35"/>
              <a:gd name="T25" fmla="*/ 9 h 33"/>
              <a:gd name="T26" fmla="*/ 30 w 35"/>
              <a:gd name="T27" fmla="*/ 4 h 33"/>
              <a:gd name="T28" fmla="*/ 24 w 35"/>
              <a:gd name="T29" fmla="*/ 0 h 33"/>
              <a:gd name="T30" fmla="*/ 18 w 35"/>
              <a:gd name="T31" fmla="*/ 0 h 33"/>
              <a:gd name="T32" fmla="*/ 18 w 35"/>
              <a:gd name="T33" fmla="*/ 0 h 33"/>
              <a:gd name="T34" fmla="*/ 11 w 35"/>
              <a:gd name="T35" fmla="*/ 0 h 33"/>
              <a:gd name="T36" fmla="*/ 6 w 35"/>
              <a:gd name="T37" fmla="*/ 4 h 33"/>
              <a:gd name="T38" fmla="*/ 2 w 35"/>
              <a:gd name="T39" fmla="*/ 9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2"/>
                </a:lnTo>
                <a:lnTo>
                  <a:pt x="6" y="28"/>
                </a:lnTo>
                <a:lnTo>
                  <a:pt x="11" y="31"/>
                </a:lnTo>
                <a:lnTo>
                  <a:pt x="18" y="33"/>
                </a:lnTo>
                <a:lnTo>
                  <a:pt x="18" y="33"/>
                </a:lnTo>
                <a:lnTo>
                  <a:pt x="24" y="31"/>
                </a:lnTo>
                <a:lnTo>
                  <a:pt x="30" y="28"/>
                </a:lnTo>
                <a:lnTo>
                  <a:pt x="33" y="22"/>
                </a:lnTo>
                <a:lnTo>
                  <a:pt x="35" y="16"/>
                </a:lnTo>
                <a:lnTo>
                  <a:pt x="35" y="16"/>
                </a:lnTo>
                <a:lnTo>
                  <a:pt x="33" y="9"/>
                </a:lnTo>
                <a:lnTo>
                  <a:pt x="30" y="4"/>
                </a:lnTo>
                <a:lnTo>
                  <a:pt x="24" y="0"/>
                </a:lnTo>
                <a:lnTo>
                  <a:pt x="18" y="0"/>
                </a:lnTo>
                <a:lnTo>
                  <a:pt x="18" y="0"/>
                </a:lnTo>
                <a:lnTo>
                  <a:pt x="11" y="0"/>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5" name="Freeform 451">
            <a:extLst>
              <a:ext uri="{FF2B5EF4-FFF2-40B4-BE49-F238E27FC236}">
                <a16:creationId xmlns:a16="http://schemas.microsoft.com/office/drawing/2014/main" id="{82ACB6C8-833B-4B4B-8954-5B6EDAE8E364}"/>
              </a:ext>
            </a:extLst>
          </p:cNvPr>
          <p:cNvSpPr>
            <a:spLocks/>
          </p:cNvSpPr>
          <p:nvPr/>
        </p:nvSpPr>
        <p:spPr bwMode="auto">
          <a:xfrm>
            <a:off x="4075808" y="3579988"/>
            <a:ext cx="39768" cy="54239"/>
          </a:xfrm>
          <a:custGeom>
            <a:avLst/>
            <a:gdLst>
              <a:gd name="T0" fmla="*/ 0 w 34"/>
              <a:gd name="T1" fmla="*/ 16 h 33"/>
              <a:gd name="T2" fmla="*/ 0 w 34"/>
              <a:gd name="T3" fmla="*/ 16 h 33"/>
              <a:gd name="T4" fmla="*/ 1 w 34"/>
              <a:gd name="T5" fmla="*/ 22 h 33"/>
              <a:gd name="T6" fmla="*/ 4 w 34"/>
              <a:gd name="T7" fmla="*/ 28 h 33"/>
              <a:gd name="T8" fmla="*/ 10 w 34"/>
              <a:gd name="T9" fmla="*/ 31 h 33"/>
              <a:gd name="T10" fmla="*/ 16 w 34"/>
              <a:gd name="T11" fmla="*/ 33 h 33"/>
              <a:gd name="T12" fmla="*/ 16 w 34"/>
              <a:gd name="T13" fmla="*/ 33 h 33"/>
              <a:gd name="T14" fmla="*/ 24 w 34"/>
              <a:gd name="T15" fmla="*/ 31 h 33"/>
              <a:gd name="T16" fmla="*/ 28 w 34"/>
              <a:gd name="T17" fmla="*/ 28 h 33"/>
              <a:gd name="T18" fmla="*/ 33 w 34"/>
              <a:gd name="T19" fmla="*/ 22 h 33"/>
              <a:gd name="T20" fmla="*/ 34 w 34"/>
              <a:gd name="T21" fmla="*/ 16 h 33"/>
              <a:gd name="T22" fmla="*/ 34 w 34"/>
              <a:gd name="T23" fmla="*/ 16 h 33"/>
              <a:gd name="T24" fmla="*/ 33 w 34"/>
              <a:gd name="T25" fmla="*/ 9 h 33"/>
              <a:gd name="T26" fmla="*/ 28 w 34"/>
              <a:gd name="T27" fmla="*/ 4 h 33"/>
              <a:gd name="T28" fmla="*/ 24 w 34"/>
              <a:gd name="T29" fmla="*/ 0 h 33"/>
              <a:gd name="T30" fmla="*/ 16 w 34"/>
              <a:gd name="T31" fmla="*/ 0 h 33"/>
              <a:gd name="T32" fmla="*/ 16 w 34"/>
              <a:gd name="T33" fmla="*/ 0 h 33"/>
              <a:gd name="T34" fmla="*/ 10 w 34"/>
              <a:gd name="T35" fmla="*/ 0 h 33"/>
              <a:gd name="T36" fmla="*/ 4 w 34"/>
              <a:gd name="T37" fmla="*/ 4 h 33"/>
              <a:gd name="T38" fmla="*/ 1 w 34"/>
              <a:gd name="T39" fmla="*/ 9 h 33"/>
              <a:gd name="T40" fmla="*/ 0 w 34"/>
              <a:gd name="T41" fmla="*/ 16 h 33"/>
              <a:gd name="T42" fmla="*/ 0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16"/>
                </a:moveTo>
                <a:lnTo>
                  <a:pt x="0" y="16"/>
                </a:lnTo>
                <a:lnTo>
                  <a:pt x="1" y="22"/>
                </a:lnTo>
                <a:lnTo>
                  <a:pt x="4" y="28"/>
                </a:lnTo>
                <a:lnTo>
                  <a:pt x="10" y="31"/>
                </a:lnTo>
                <a:lnTo>
                  <a:pt x="16" y="33"/>
                </a:lnTo>
                <a:lnTo>
                  <a:pt x="16" y="33"/>
                </a:lnTo>
                <a:lnTo>
                  <a:pt x="24" y="31"/>
                </a:lnTo>
                <a:lnTo>
                  <a:pt x="28" y="28"/>
                </a:lnTo>
                <a:lnTo>
                  <a:pt x="33" y="22"/>
                </a:lnTo>
                <a:lnTo>
                  <a:pt x="34" y="16"/>
                </a:lnTo>
                <a:lnTo>
                  <a:pt x="34" y="16"/>
                </a:lnTo>
                <a:lnTo>
                  <a:pt x="33" y="9"/>
                </a:lnTo>
                <a:lnTo>
                  <a:pt x="28" y="4"/>
                </a:lnTo>
                <a:lnTo>
                  <a:pt x="24" y="0"/>
                </a:lnTo>
                <a:lnTo>
                  <a:pt x="16" y="0"/>
                </a:lnTo>
                <a:lnTo>
                  <a:pt x="16" y="0"/>
                </a:lnTo>
                <a:lnTo>
                  <a:pt x="10" y="0"/>
                </a:lnTo>
                <a:lnTo>
                  <a:pt x="4" y="4"/>
                </a:lnTo>
                <a:lnTo>
                  <a:pt x="1"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6" name="Freeform 452">
            <a:extLst>
              <a:ext uri="{FF2B5EF4-FFF2-40B4-BE49-F238E27FC236}">
                <a16:creationId xmlns:a16="http://schemas.microsoft.com/office/drawing/2014/main" id="{27E79847-EA8C-4F65-9A66-E48807B12588}"/>
              </a:ext>
            </a:extLst>
          </p:cNvPr>
          <p:cNvSpPr>
            <a:spLocks/>
          </p:cNvSpPr>
          <p:nvPr/>
        </p:nvSpPr>
        <p:spPr bwMode="auto">
          <a:xfrm>
            <a:off x="4170549" y="3601355"/>
            <a:ext cx="38598" cy="57526"/>
          </a:xfrm>
          <a:custGeom>
            <a:avLst/>
            <a:gdLst>
              <a:gd name="T0" fmla="*/ 0 w 33"/>
              <a:gd name="T1" fmla="*/ 17 h 35"/>
              <a:gd name="T2" fmla="*/ 0 w 33"/>
              <a:gd name="T3" fmla="*/ 17 h 35"/>
              <a:gd name="T4" fmla="*/ 0 w 33"/>
              <a:gd name="T5" fmla="*/ 24 h 35"/>
              <a:gd name="T6" fmla="*/ 5 w 33"/>
              <a:gd name="T7" fmla="*/ 30 h 35"/>
              <a:gd name="T8" fmla="*/ 11 w 33"/>
              <a:gd name="T9" fmla="*/ 33 h 35"/>
              <a:gd name="T10" fmla="*/ 17 w 33"/>
              <a:gd name="T11" fmla="*/ 35 h 35"/>
              <a:gd name="T12" fmla="*/ 17 w 33"/>
              <a:gd name="T13" fmla="*/ 35 h 35"/>
              <a:gd name="T14" fmla="*/ 23 w 33"/>
              <a:gd name="T15" fmla="*/ 33 h 35"/>
              <a:gd name="T16" fmla="*/ 29 w 33"/>
              <a:gd name="T17" fmla="*/ 30 h 35"/>
              <a:gd name="T18" fmla="*/ 32 w 33"/>
              <a:gd name="T19" fmla="*/ 24 h 35"/>
              <a:gd name="T20" fmla="*/ 33 w 33"/>
              <a:gd name="T21" fmla="*/ 17 h 35"/>
              <a:gd name="T22" fmla="*/ 33 w 33"/>
              <a:gd name="T23" fmla="*/ 17 h 35"/>
              <a:gd name="T24" fmla="*/ 32 w 33"/>
              <a:gd name="T25" fmla="*/ 11 h 35"/>
              <a:gd name="T26" fmla="*/ 29 w 33"/>
              <a:gd name="T27" fmla="*/ 5 h 35"/>
              <a:gd name="T28" fmla="*/ 23 w 33"/>
              <a:gd name="T29" fmla="*/ 2 h 35"/>
              <a:gd name="T30" fmla="*/ 17 w 33"/>
              <a:gd name="T31" fmla="*/ 0 h 35"/>
              <a:gd name="T32" fmla="*/ 17 w 33"/>
              <a:gd name="T33" fmla="*/ 0 h 35"/>
              <a:gd name="T34" fmla="*/ 11 w 33"/>
              <a:gd name="T35" fmla="*/ 2 h 35"/>
              <a:gd name="T36" fmla="*/ 5 w 33"/>
              <a:gd name="T37" fmla="*/ 5 h 35"/>
              <a:gd name="T38" fmla="*/ 0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4"/>
                </a:lnTo>
                <a:lnTo>
                  <a:pt x="5" y="30"/>
                </a:lnTo>
                <a:lnTo>
                  <a:pt x="11" y="33"/>
                </a:lnTo>
                <a:lnTo>
                  <a:pt x="17" y="35"/>
                </a:lnTo>
                <a:lnTo>
                  <a:pt x="17" y="35"/>
                </a:lnTo>
                <a:lnTo>
                  <a:pt x="23" y="33"/>
                </a:lnTo>
                <a:lnTo>
                  <a:pt x="29" y="30"/>
                </a:lnTo>
                <a:lnTo>
                  <a:pt x="32" y="24"/>
                </a:lnTo>
                <a:lnTo>
                  <a:pt x="33" y="17"/>
                </a:lnTo>
                <a:lnTo>
                  <a:pt x="33" y="17"/>
                </a:lnTo>
                <a:lnTo>
                  <a:pt x="32" y="11"/>
                </a:lnTo>
                <a:lnTo>
                  <a:pt x="29" y="5"/>
                </a:lnTo>
                <a:lnTo>
                  <a:pt x="23" y="2"/>
                </a:lnTo>
                <a:lnTo>
                  <a:pt x="17" y="0"/>
                </a:lnTo>
                <a:lnTo>
                  <a:pt x="17" y="0"/>
                </a:lnTo>
                <a:lnTo>
                  <a:pt x="11" y="2"/>
                </a:lnTo>
                <a:lnTo>
                  <a:pt x="5" y="5"/>
                </a:lnTo>
                <a:lnTo>
                  <a:pt x="0"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7" name="Freeform 453">
            <a:extLst>
              <a:ext uri="{FF2B5EF4-FFF2-40B4-BE49-F238E27FC236}">
                <a16:creationId xmlns:a16="http://schemas.microsoft.com/office/drawing/2014/main" id="{22B884A1-0139-45AC-BE6D-8D54ADCEE124}"/>
              </a:ext>
            </a:extLst>
          </p:cNvPr>
          <p:cNvSpPr>
            <a:spLocks/>
          </p:cNvSpPr>
          <p:nvPr/>
        </p:nvSpPr>
        <p:spPr bwMode="auto">
          <a:xfrm>
            <a:off x="4177567" y="3609572"/>
            <a:ext cx="40937" cy="55882"/>
          </a:xfrm>
          <a:custGeom>
            <a:avLst/>
            <a:gdLst>
              <a:gd name="T0" fmla="*/ 0 w 35"/>
              <a:gd name="T1" fmla="*/ 18 h 34"/>
              <a:gd name="T2" fmla="*/ 0 w 35"/>
              <a:gd name="T3" fmla="*/ 18 h 34"/>
              <a:gd name="T4" fmla="*/ 2 w 35"/>
              <a:gd name="T5" fmla="*/ 24 h 34"/>
              <a:gd name="T6" fmla="*/ 5 w 35"/>
              <a:gd name="T7" fmla="*/ 30 h 34"/>
              <a:gd name="T8" fmla="*/ 11 w 35"/>
              <a:gd name="T9" fmla="*/ 33 h 34"/>
              <a:gd name="T10" fmla="*/ 17 w 35"/>
              <a:gd name="T11" fmla="*/ 34 h 34"/>
              <a:gd name="T12" fmla="*/ 17 w 35"/>
              <a:gd name="T13" fmla="*/ 34 h 34"/>
              <a:gd name="T14" fmla="*/ 24 w 35"/>
              <a:gd name="T15" fmla="*/ 33 h 34"/>
              <a:gd name="T16" fmla="*/ 29 w 35"/>
              <a:gd name="T17" fmla="*/ 30 h 34"/>
              <a:gd name="T18" fmla="*/ 34 w 35"/>
              <a:gd name="T19" fmla="*/ 24 h 34"/>
              <a:gd name="T20" fmla="*/ 35 w 35"/>
              <a:gd name="T21" fmla="*/ 18 h 34"/>
              <a:gd name="T22" fmla="*/ 35 w 35"/>
              <a:gd name="T23" fmla="*/ 18 h 34"/>
              <a:gd name="T24" fmla="*/ 34 w 35"/>
              <a:gd name="T25" fmla="*/ 10 h 34"/>
              <a:gd name="T26" fmla="*/ 29 w 35"/>
              <a:gd name="T27" fmla="*/ 6 h 34"/>
              <a:gd name="T28" fmla="*/ 24 w 35"/>
              <a:gd name="T29" fmla="*/ 1 h 34"/>
              <a:gd name="T30" fmla="*/ 17 w 35"/>
              <a:gd name="T31" fmla="*/ 0 h 34"/>
              <a:gd name="T32" fmla="*/ 17 w 35"/>
              <a:gd name="T33" fmla="*/ 0 h 34"/>
              <a:gd name="T34" fmla="*/ 11 w 35"/>
              <a:gd name="T35" fmla="*/ 1 h 34"/>
              <a:gd name="T36" fmla="*/ 5 w 35"/>
              <a:gd name="T37" fmla="*/ 6 h 34"/>
              <a:gd name="T38" fmla="*/ 2 w 35"/>
              <a:gd name="T39" fmla="*/ 10 h 34"/>
              <a:gd name="T40" fmla="*/ 0 w 35"/>
              <a:gd name="T41" fmla="*/ 18 h 34"/>
              <a:gd name="T42" fmla="*/ 0 w 35"/>
              <a:gd name="T43"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8"/>
                </a:moveTo>
                <a:lnTo>
                  <a:pt x="0" y="18"/>
                </a:lnTo>
                <a:lnTo>
                  <a:pt x="2" y="24"/>
                </a:lnTo>
                <a:lnTo>
                  <a:pt x="5" y="30"/>
                </a:lnTo>
                <a:lnTo>
                  <a:pt x="11" y="33"/>
                </a:lnTo>
                <a:lnTo>
                  <a:pt x="17" y="34"/>
                </a:lnTo>
                <a:lnTo>
                  <a:pt x="17" y="34"/>
                </a:lnTo>
                <a:lnTo>
                  <a:pt x="24" y="33"/>
                </a:lnTo>
                <a:lnTo>
                  <a:pt x="29" y="30"/>
                </a:lnTo>
                <a:lnTo>
                  <a:pt x="34" y="24"/>
                </a:lnTo>
                <a:lnTo>
                  <a:pt x="35" y="18"/>
                </a:lnTo>
                <a:lnTo>
                  <a:pt x="35" y="18"/>
                </a:lnTo>
                <a:lnTo>
                  <a:pt x="34" y="10"/>
                </a:lnTo>
                <a:lnTo>
                  <a:pt x="29" y="6"/>
                </a:lnTo>
                <a:lnTo>
                  <a:pt x="24" y="1"/>
                </a:lnTo>
                <a:lnTo>
                  <a:pt x="17" y="0"/>
                </a:lnTo>
                <a:lnTo>
                  <a:pt x="17" y="0"/>
                </a:lnTo>
                <a:lnTo>
                  <a:pt x="11" y="1"/>
                </a:lnTo>
                <a:lnTo>
                  <a:pt x="5" y="6"/>
                </a:lnTo>
                <a:lnTo>
                  <a:pt x="2" y="10"/>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8" name="Freeform 454">
            <a:extLst>
              <a:ext uri="{FF2B5EF4-FFF2-40B4-BE49-F238E27FC236}">
                <a16:creationId xmlns:a16="http://schemas.microsoft.com/office/drawing/2014/main" id="{B7FF2C11-BC86-4459-BBC1-0B2135518B2E}"/>
              </a:ext>
            </a:extLst>
          </p:cNvPr>
          <p:cNvSpPr>
            <a:spLocks/>
          </p:cNvSpPr>
          <p:nvPr/>
        </p:nvSpPr>
        <p:spPr bwMode="auto">
          <a:xfrm>
            <a:off x="4181076" y="3619434"/>
            <a:ext cx="40937" cy="54239"/>
          </a:xfrm>
          <a:custGeom>
            <a:avLst/>
            <a:gdLst>
              <a:gd name="T0" fmla="*/ 0 w 35"/>
              <a:gd name="T1" fmla="*/ 16 h 33"/>
              <a:gd name="T2" fmla="*/ 0 w 35"/>
              <a:gd name="T3" fmla="*/ 16 h 33"/>
              <a:gd name="T4" fmla="*/ 2 w 35"/>
              <a:gd name="T5" fmla="*/ 22 h 33"/>
              <a:gd name="T6" fmla="*/ 5 w 35"/>
              <a:gd name="T7" fmla="*/ 28 h 33"/>
              <a:gd name="T8" fmla="*/ 11 w 35"/>
              <a:gd name="T9" fmla="*/ 31 h 33"/>
              <a:gd name="T10" fmla="*/ 17 w 35"/>
              <a:gd name="T11" fmla="*/ 33 h 33"/>
              <a:gd name="T12" fmla="*/ 17 w 35"/>
              <a:gd name="T13" fmla="*/ 33 h 33"/>
              <a:gd name="T14" fmla="*/ 24 w 35"/>
              <a:gd name="T15" fmla="*/ 31 h 33"/>
              <a:gd name="T16" fmla="*/ 29 w 35"/>
              <a:gd name="T17" fmla="*/ 28 h 33"/>
              <a:gd name="T18" fmla="*/ 34 w 35"/>
              <a:gd name="T19" fmla="*/ 22 h 33"/>
              <a:gd name="T20" fmla="*/ 35 w 35"/>
              <a:gd name="T21" fmla="*/ 16 h 33"/>
              <a:gd name="T22" fmla="*/ 35 w 35"/>
              <a:gd name="T23" fmla="*/ 16 h 33"/>
              <a:gd name="T24" fmla="*/ 34 w 35"/>
              <a:gd name="T25" fmla="*/ 10 h 33"/>
              <a:gd name="T26" fmla="*/ 29 w 35"/>
              <a:gd name="T27" fmla="*/ 4 h 33"/>
              <a:gd name="T28" fmla="*/ 24 w 35"/>
              <a:gd name="T29" fmla="*/ 1 h 33"/>
              <a:gd name="T30" fmla="*/ 17 w 35"/>
              <a:gd name="T31" fmla="*/ 0 h 33"/>
              <a:gd name="T32" fmla="*/ 17 w 35"/>
              <a:gd name="T33" fmla="*/ 0 h 33"/>
              <a:gd name="T34" fmla="*/ 11 w 35"/>
              <a:gd name="T35" fmla="*/ 1 h 33"/>
              <a:gd name="T36" fmla="*/ 5 w 35"/>
              <a:gd name="T37" fmla="*/ 4 h 33"/>
              <a:gd name="T38" fmla="*/ 2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2" y="22"/>
                </a:lnTo>
                <a:lnTo>
                  <a:pt x="5" y="28"/>
                </a:lnTo>
                <a:lnTo>
                  <a:pt x="11" y="31"/>
                </a:lnTo>
                <a:lnTo>
                  <a:pt x="17" y="33"/>
                </a:lnTo>
                <a:lnTo>
                  <a:pt x="17" y="33"/>
                </a:lnTo>
                <a:lnTo>
                  <a:pt x="24" y="31"/>
                </a:lnTo>
                <a:lnTo>
                  <a:pt x="29" y="28"/>
                </a:lnTo>
                <a:lnTo>
                  <a:pt x="34" y="22"/>
                </a:lnTo>
                <a:lnTo>
                  <a:pt x="35" y="16"/>
                </a:lnTo>
                <a:lnTo>
                  <a:pt x="35" y="16"/>
                </a:lnTo>
                <a:lnTo>
                  <a:pt x="34" y="10"/>
                </a:lnTo>
                <a:lnTo>
                  <a:pt x="29" y="4"/>
                </a:lnTo>
                <a:lnTo>
                  <a:pt x="24" y="1"/>
                </a:lnTo>
                <a:lnTo>
                  <a:pt x="17" y="0"/>
                </a:lnTo>
                <a:lnTo>
                  <a:pt x="17" y="0"/>
                </a:lnTo>
                <a:lnTo>
                  <a:pt x="11" y="1"/>
                </a:lnTo>
                <a:lnTo>
                  <a:pt x="5" y="4"/>
                </a:lnTo>
                <a:lnTo>
                  <a:pt x="2"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09" name="Freeform 455">
            <a:extLst>
              <a:ext uri="{FF2B5EF4-FFF2-40B4-BE49-F238E27FC236}">
                <a16:creationId xmlns:a16="http://schemas.microsoft.com/office/drawing/2014/main" id="{3CEC3F95-E7FE-416C-BA85-DB2D20F124DD}"/>
              </a:ext>
            </a:extLst>
          </p:cNvPr>
          <p:cNvSpPr>
            <a:spLocks/>
          </p:cNvSpPr>
          <p:nvPr/>
        </p:nvSpPr>
        <p:spPr bwMode="auto">
          <a:xfrm>
            <a:off x="4204469" y="3619434"/>
            <a:ext cx="40937" cy="54239"/>
          </a:xfrm>
          <a:custGeom>
            <a:avLst/>
            <a:gdLst>
              <a:gd name="T0" fmla="*/ 0 w 35"/>
              <a:gd name="T1" fmla="*/ 16 h 33"/>
              <a:gd name="T2" fmla="*/ 0 w 35"/>
              <a:gd name="T3" fmla="*/ 16 h 33"/>
              <a:gd name="T4" fmla="*/ 1 w 35"/>
              <a:gd name="T5" fmla="*/ 22 h 33"/>
              <a:gd name="T6" fmla="*/ 4 w 35"/>
              <a:gd name="T7" fmla="*/ 28 h 33"/>
              <a:gd name="T8" fmla="*/ 11 w 35"/>
              <a:gd name="T9" fmla="*/ 31 h 33"/>
              <a:gd name="T10" fmla="*/ 17 w 35"/>
              <a:gd name="T11" fmla="*/ 33 h 33"/>
              <a:gd name="T12" fmla="*/ 17 w 35"/>
              <a:gd name="T13" fmla="*/ 33 h 33"/>
              <a:gd name="T14" fmla="*/ 24 w 35"/>
              <a:gd name="T15" fmla="*/ 31 h 33"/>
              <a:gd name="T16" fmla="*/ 29 w 35"/>
              <a:gd name="T17" fmla="*/ 28 h 33"/>
              <a:gd name="T18" fmla="*/ 33 w 35"/>
              <a:gd name="T19" fmla="*/ 22 h 33"/>
              <a:gd name="T20" fmla="*/ 35 w 35"/>
              <a:gd name="T21" fmla="*/ 16 h 33"/>
              <a:gd name="T22" fmla="*/ 35 w 35"/>
              <a:gd name="T23" fmla="*/ 16 h 33"/>
              <a:gd name="T24" fmla="*/ 33 w 35"/>
              <a:gd name="T25" fmla="*/ 10 h 33"/>
              <a:gd name="T26" fmla="*/ 29 w 35"/>
              <a:gd name="T27" fmla="*/ 4 h 33"/>
              <a:gd name="T28" fmla="*/ 24 w 35"/>
              <a:gd name="T29" fmla="*/ 1 h 33"/>
              <a:gd name="T30" fmla="*/ 17 w 35"/>
              <a:gd name="T31" fmla="*/ 0 h 33"/>
              <a:gd name="T32" fmla="*/ 17 w 35"/>
              <a:gd name="T33" fmla="*/ 0 h 33"/>
              <a:gd name="T34" fmla="*/ 11 w 35"/>
              <a:gd name="T35" fmla="*/ 1 h 33"/>
              <a:gd name="T36" fmla="*/ 4 w 35"/>
              <a:gd name="T37" fmla="*/ 4 h 33"/>
              <a:gd name="T38" fmla="*/ 1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1" y="22"/>
                </a:lnTo>
                <a:lnTo>
                  <a:pt x="4" y="28"/>
                </a:lnTo>
                <a:lnTo>
                  <a:pt x="11" y="31"/>
                </a:lnTo>
                <a:lnTo>
                  <a:pt x="17" y="33"/>
                </a:lnTo>
                <a:lnTo>
                  <a:pt x="17" y="33"/>
                </a:lnTo>
                <a:lnTo>
                  <a:pt x="24" y="31"/>
                </a:lnTo>
                <a:lnTo>
                  <a:pt x="29" y="28"/>
                </a:lnTo>
                <a:lnTo>
                  <a:pt x="33" y="22"/>
                </a:lnTo>
                <a:lnTo>
                  <a:pt x="35" y="16"/>
                </a:lnTo>
                <a:lnTo>
                  <a:pt x="35" y="16"/>
                </a:lnTo>
                <a:lnTo>
                  <a:pt x="33" y="10"/>
                </a:lnTo>
                <a:lnTo>
                  <a:pt x="29" y="4"/>
                </a:lnTo>
                <a:lnTo>
                  <a:pt x="24" y="1"/>
                </a:lnTo>
                <a:lnTo>
                  <a:pt x="17" y="0"/>
                </a:lnTo>
                <a:lnTo>
                  <a:pt x="17" y="0"/>
                </a:lnTo>
                <a:lnTo>
                  <a:pt x="11" y="1"/>
                </a:lnTo>
                <a:lnTo>
                  <a:pt x="4"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0" name="Freeform 456">
            <a:extLst>
              <a:ext uri="{FF2B5EF4-FFF2-40B4-BE49-F238E27FC236}">
                <a16:creationId xmlns:a16="http://schemas.microsoft.com/office/drawing/2014/main" id="{6A87EE22-5CDE-43A4-A485-3D903A6154F5}"/>
              </a:ext>
            </a:extLst>
          </p:cNvPr>
          <p:cNvSpPr>
            <a:spLocks/>
          </p:cNvSpPr>
          <p:nvPr/>
        </p:nvSpPr>
        <p:spPr bwMode="auto">
          <a:xfrm>
            <a:off x="4211487" y="3619434"/>
            <a:ext cx="40937" cy="54239"/>
          </a:xfrm>
          <a:custGeom>
            <a:avLst/>
            <a:gdLst>
              <a:gd name="T0" fmla="*/ 0 w 35"/>
              <a:gd name="T1" fmla="*/ 16 h 33"/>
              <a:gd name="T2" fmla="*/ 0 w 35"/>
              <a:gd name="T3" fmla="*/ 16 h 33"/>
              <a:gd name="T4" fmla="*/ 1 w 35"/>
              <a:gd name="T5" fmla="*/ 22 h 33"/>
              <a:gd name="T6" fmla="*/ 6 w 35"/>
              <a:gd name="T7" fmla="*/ 28 h 33"/>
              <a:gd name="T8" fmla="*/ 11 w 35"/>
              <a:gd name="T9" fmla="*/ 31 h 33"/>
              <a:gd name="T10" fmla="*/ 18 w 35"/>
              <a:gd name="T11" fmla="*/ 33 h 33"/>
              <a:gd name="T12" fmla="*/ 18 w 35"/>
              <a:gd name="T13" fmla="*/ 33 h 33"/>
              <a:gd name="T14" fmla="*/ 24 w 35"/>
              <a:gd name="T15" fmla="*/ 31 h 33"/>
              <a:gd name="T16" fmla="*/ 30 w 35"/>
              <a:gd name="T17" fmla="*/ 28 h 33"/>
              <a:gd name="T18" fmla="*/ 33 w 35"/>
              <a:gd name="T19" fmla="*/ 22 h 33"/>
              <a:gd name="T20" fmla="*/ 35 w 35"/>
              <a:gd name="T21" fmla="*/ 16 h 33"/>
              <a:gd name="T22" fmla="*/ 35 w 35"/>
              <a:gd name="T23" fmla="*/ 16 h 33"/>
              <a:gd name="T24" fmla="*/ 33 w 35"/>
              <a:gd name="T25" fmla="*/ 10 h 33"/>
              <a:gd name="T26" fmla="*/ 30 w 35"/>
              <a:gd name="T27" fmla="*/ 4 h 33"/>
              <a:gd name="T28" fmla="*/ 24 w 35"/>
              <a:gd name="T29" fmla="*/ 1 h 33"/>
              <a:gd name="T30" fmla="*/ 18 w 35"/>
              <a:gd name="T31" fmla="*/ 0 h 33"/>
              <a:gd name="T32" fmla="*/ 18 w 35"/>
              <a:gd name="T33" fmla="*/ 0 h 33"/>
              <a:gd name="T34" fmla="*/ 11 w 35"/>
              <a:gd name="T35" fmla="*/ 1 h 33"/>
              <a:gd name="T36" fmla="*/ 6 w 35"/>
              <a:gd name="T37" fmla="*/ 4 h 33"/>
              <a:gd name="T38" fmla="*/ 1 w 35"/>
              <a:gd name="T39" fmla="*/ 10 h 33"/>
              <a:gd name="T40" fmla="*/ 0 w 35"/>
              <a:gd name="T41" fmla="*/ 16 h 33"/>
              <a:gd name="T42" fmla="*/ 0 w 35"/>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6"/>
                </a:moveTo>
                <a:lnTo>
                  <a:pt x="0" y="16"/>
                </a:lnTo>
                <a:lnTo>
                  <a:pt x="1" y="22"/>
                </a:lnTo>
                <a:lnTo>
                  <a:pt x="6" y="28"/>
                </a:lnTo>
                <a:lnTo>
                  <a:pt x="11" y="31"/>
                </a:lnTo>
                <a:lnTo>
                  <a:pt x="18" y="33"/>
                </a:lnTo>
                <a:lnTo>
                  <a:pt x="18" y="33"/>
                </a:lnTo>
                <a:lnTo>
                  <a:pt x="24" y="31"/>
                </a:lnTo>
                <a:lnTo>
                  <a:pt x="30" y="28"/>
                </a:lnTo>
                <a:lnTo>
                  <a:pt x="33" y="22"/>
                </a:lnTo>
                <a:lnTo>
                  <a:pt x="35" y="16"/>
                </a:lnTo>
                <a:lnTo>
                  <a:pt x="35" y="16"/>
                </a:lnTo>
                <a:lnTo>
                  <a:pt x="33" y="10"/>
                </a:lnTo>
                <a:lnTo>
                  <a:pt x="30" y="4"/>
                </a:lnTo>
                <a:lnTo>
                  <a:pt x="24" y="1"/>
                </a:lnTo>
                <a:lnTo>
                  <a:pt x="18" y="0"/>
                </a:lnTo>
                <a:lnTo>
                  <a:pt x="18" y="0"/>
                </a:lnTo>
                <a:lnTo>
                  <a:pt x="11"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1" name="Freeform 457">
            <a:extLst>
              <a:ext uri="{FF2B5EF4-FFF2-40B4-BE49-F238E27FC236}">
                <a16:creationId xmlns:a16="http://schemas.microsoft.com/office/drawing/2014/main" id="{02ECD978-3A62-476D-81F0-8DD2A2FCF611}"/>
              </a:ext>
            </a:extLst>
          </p:cNvPr>
          <p:cNvSpPr>
            <a:spLocks/>
          </p:cNvSpPr>
          <p:nvPr/>
        </p:nvSpPr>
        <p:spPr bwMode="auto">
          <a:xfrm>
            <a:off x="4257102" y="3626008"/>
            <a:ext cx="40937" cy="57526"/>
          </a:xfrm>
          <a:custGeom>
            <a:avLst/>
            <a:gdLst>
              <a:gd name="T0" fmla="*/ 0 w 35"/>
              <a:gd name="T1" fmla="*/ 17 h 35"/>
              <a:gd name="T2" fmla="*/ 0 w 35"/>
              <a:gd name="T3" fmla="*/ 17 h 35"/>
              <a:gd name="T4" fmla="*/ 2 w 35"/>
              <a:gd name="T5" fmla="*/ 24 h 35"/>
              <a:gd name="T6" fmla="*/ 5 w 35"/>
              <a:gd name="T7" fmla="*/ 29 h 35"/>
              <a:gd name="T8" fmla="*/ 11 w 35"/>
              <a:gd name="T9" fmla="*/ 33 h 35"/>
              <a:gd name="T10" fmla="*/ 17 w 35"/>
              <a:gd name="T11" fmla="*/ 35 h 35"/>
              <a:gd name="T12" fmla="*/ 17 w 35"/>
              <a:gd name="T13" fmla="*/ 35 h 35"/>
              <a:gd name="T14" fmla="*/ 24 w 35"/>
              <a:gd name="T15" fmla="*/ 33 h 35"/>
              <a:gd name="T16" fmla="*/ 29 w 35"/>
              <a:gd name="T17" fmla="*/ 29 h 35"/>
              <a:gd name="T18" fmla="*/ 33 w 35"/>
              <a:gd name="T19" fmla="*/ 24 h 35"/>
              <a:gd name="T20" fmla="*/ 35 w 35"/>
              <a:gd name="T21" fmla="*/ 17 h 35"/>
              <a:gd name="T22" fmla="*/ 35 w 35"/>
              <a:gd name="T23" fmla="*/ 17 h 35"/>
              <a:gd name="T24" fmla="*/ 33 w 35"/>
              <a:gd name="T25" fmla="*/ 11 h 35"/>
              <a:gd name="T26" fmla="*/ 29 w 35"/>
              <a:gd name="T27" fmla="*/ 5 h 35"/>
              <a:gd name="T28" fmla="*/ 24 w 35"/>
              <a:gd name="T29" fmla="*/ 2 h 35"/>
              <a:gd name="T30" fmla="*/ 17 w 35"/>
              <a:gd name="T31" fmla="*/ 0 h 35"/>
              <a:gd name="T32" fmla="*/ 17 w 35"/>
              <a:gd name="T33" fmla="*/ 0 h 35"/>
              <a:gd name="T34" fmla="*/ 11 w 35"/>
              <a:gd name="T35" fmla="*/ 2 h 35"/>
              <a:gd name="T36" fmla="*/ 5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4"/>
                </a:lnTo>
                <a:lnTo>
                  <a:pt x="5" y="29"/>
                </a:lnTo>
                <a:lnTo>
                  <a:pt x="11" y="33"/>
                </a:lnTo>
                <a:lnTo>
                  <a:pt x="17" y="35"/>
                </a:lnTo>
                <a:lnTo>
                  <a:pt x="17" y="35"/>
                </a:lnTo>
                <a:lnTo>
                  <a:pt x="24" y="33"/>
                </a:lnTo>
                <a:lnTo>
                  <a:pt x="29" y="29"/>
                </a:lnTo>
                <a:lnTo>
                  <a:pt x="33" y="24"/>
                </a:lnTo>
                <a:lnTo>
                  <a:pt x="35" y="17"/>
                </a:lnTo>
                <a:lnTo>
                  <a:pt x="35" y="17"/>
                </a:lnTo>
                <a:lnTo>
                  <a:pt x="33" y="11"/>
                </a:lnTo>
                <a:lnTo>
                  <a:pt x="29" y="5"/>
                </a:lnTo>
                <a:lnTo>
                  <a:pt x="24" y="2"/>
                </a:lnTo>
                <a:lnTo>
                  <a:pt x="17" y="0"/>
                </a:lnTo>
                <a:lnTo>
                  <a:pt x="17" y="0"/>
                </a:lnTo>
                <a:lnTo>
                  <a:pt x="11" y="2"/>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2" name="Freeform 458">
            <a:extLst>
              <a:ext uri="{FF2B5EF4-FFF2-40B4-BE49-F238E27FC236}">
                <a16:creationId xmlns:a16="http://schemas.microsoft.com/office/drawing/2014/main" id="{2E82C9AE-2403-4CE9-A7B8-3CD97204BA49}"/>
              </a:ext>
            </a:extLst>
          </p:cNvPr>
          <p:cNvSpPr>
            <a:spLocks/>
          </p:cNvSpPr>
          <p:nvPr/>
        </p:nvSpPr>
        <p:spPr bwMode="auto">
          <a:xfrm>
            <a:off x="4260611" y="3626008"/>
            <a:ext cx="40937" cy="57526"/>
          </a:xfrm>
          <a:custGeom>
            <a:avLst/>
            <a:gdLst>
              <a:gd name="T0" fmla="*/ 0 w 35"/>
              <a:gd name="T1" fmla="*/ 17 h 35"/>
              <a:gd name="T2" fmla="*/ 0 w 35"/>
              <a:gd name="T3" fmla="*/ 17 h 35"/>
              <a:gd name="T4" fmla="*/ 2 w 35"/>
              <a:gd name="T5" fmla="*/ 24 h 35"/>
              <a:gd name="T6" fmla="*/ 6 w 35"/>
              <a:gd name="T7" fmla="*/ 29 h 35"/>
              <a:gd name="T8" fmla="*/ 11 w 35"/>
              <a:gd name="T9" fmla="*/ 33 h 35"/>
              <a:gd name="T10" fmla="*/ 18 w 35"/>
              <a:gd name="T11" fmla="*/ 35 h 35"/>
              <a:gd name="T12" fmla="*/ 18 w 35"/>
              <a:gd name="T13" fmla="*/ 35 h 35"/>
              <a:gd name="T14" fmla="*/ 24 w 35"/>
              <a:gd name="T15" fmla="*/ 33 h 35"/>
              <a:gd name="T16" fmla="*/ 30 w 35"/>
              <a:gd name="T17" fmla="*/ 29 h 35"/>
              <a:gd name="T18" fmla="*/ 34 w 35"/>
              <a:gd name="T19" fmla="*/ 24 h 35"/>
              <a:gd name="T20" fmla="*/ 35 w 35"/>
              <a:gd name="T21" fmla="*/ 17 h 35"/>
              <a:gd name="T22" fmla="*/ 35 w 35"/>
              <a:gd name="T23" fmla="*/ 17 h 35"/>
              <a:gd name="T24" fmla="*/ 34 w 35"/>
              <a:gd name="T25" fmla="*/ 11 h 35"/>
              <a:gd name="T26" fmla="*/ 30 w 35"/>
              <a:gd name="T27" fmla="*/ 5 h 35"/>
              <a:gd name="T28" fmla="*/ 24 w 35"/>
              <a:gd name="T29" fmla="*/ 2 h 35"/>
              <a:gd name="T30" fmla="*/ 18 w 35"/>
              <a:gd name="T31" fmla="*/ 0 h 35"/>
              <a:gd name="T32" fmla="*/ 18 w 35"/>
              <a:gd name="T33" fmla="*/ 0 h 35"/>
              <a:gd name="T34" fmla="*/ 11 w 35"/>
              <a:gd name="T35" fmla="*/ 2 h 35"/>
              <a:gd name="T36" fmla="*/ 6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4"/>
                </a:lnTo>
                <a:lnTo>
                  <a:pt x="6" y="29"/>
                </a:lnTo>
                <a:lnTo>
                  <a:pt x="11" y="33"/>
                </a:lnTo>
                <a:lnTo>
                  <a:pt x="18" y="35"/>
                </a:lnTo>
                <a:lnTo>
                  <a:pt x="18" y="35"/>
                </a:lnTo>
                <a:lnTo>
                  <a:pt x="24" y="33"/>
                </a:lnTo>
                <a:lnTo>
                  <a:pt x="30" y="29"/>
                </a:lnTo>
                <a:lnTo>
                  <a:pt x="34" y="24"/>
                </a:lnTo>
                <a:lnTo>
                  <a:pt x="35" y="17"/>
                </a:lnTo>
                <a:lnTo>
                  <a:pt x="35" y="17"/>
                </a:lnTo>
                <a:lnTo>
                  <a:pt x="34" y="11"/>
                </a:lnTo>
                <a:lnTo>
                  <a:pt x="30" y="5"/>
                </a:lnTo>
                <a:lnTo>
                  <a:pt x="24" y="2"/>
                </a:lnTo>
                <a:lnTo>
                  <a:pt x="18" y="0"/>
                </a:lnTo>
                <a:lnTo>
                  <a:pt x="18" y="0"/>
                </a:lnTo>
                <a:lnTo>
                  <a:pt x="11" y="2"/>
                </a:lnTo>
                <a:lnTo>
                  <a:pt x="6"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3" name="Freeform 459">
            <a:extLst>
              <a:ext uri="{FF2B5EF4-FFF2-40B4-BE49-F238E27FC236}">
                <a16:creationId xmlns:a16="http://schemas.microsoft.com/office/drawing/2014/main" id="{F403FBC0-FBE9-4881-AB0C-4C058E0C5A1B}"/>
              </a:ext>
            </a:extLst>
          </p:cNvPr>
          <p:cNvSpPr>
            <a:spLocks/>
          </p:cNvSpPr>
          <p:nvPr/>
        </p:nvSpPr>
        <p:spPr bwMode="auto">
          <a:xfrm>
            <a:off x="4273478" y="3626008"/>
            <a:ext cx="38598" cy="57526"/>
          </a:xfrm>
          <a:custGeom>
            <a:avLst/>
            <a:gdLst>
              <a:gd name="T0" fmla="*/ 0 w 33"/>
              <a:gd name="T1" fmla="*/ 17 h 35"/>
              <a:gd name="T2" fmla="*/ 0 w 33"/>
              <a:gd name="T3" fmla="*/ 17 h 35"/>
              <a:gd name="T4" fmla="*/ 1 w 33"/>
              <a:gd name="T5" fmla="*/ 24 h 35"/>
              <a:gd name="T6" fmla="*/ 4 w 33"/>
              <a:gd name="T7" fmla="*/ 29 h 35"/>
              <a:gd name="T8" fmla="*/ 10 w 33"/>
              <a:gd name="T9" fmla="*/ 33 h 35"/>
              <a:gd name="T10" fmla="*/ 16 w 33"/>
              <a:gd name="T11" fmla="*/ 35 h 35"/>
              <a:gd name="T12" fmla="*/ 16 w 33"/>
              <a:gd name="T13" fmla="*/ 35 h 35"/>
              <a:gd name="T14" fmla="*/ 23 w 33"/>
              <a:gd name="T15" fmla="*/ 33 h 35"/>
              <a:gd name="T16" fmla="*/ 29 w 33"/>
              <a:gd name="T17" fmla="*/ 29 h 35"/>
              <a:gd name="T18" fmla="*/ 32 w 33"/>
              <a:gd name="T19" fmla="*/ 24 h 35"/>
              <a:gd name="T20" fmla="*/ 33 w 33"/>
              <a:gd name="T21" fmla="*/ 17 h 35"/>
              <a:gd name="T22" fmla="*/ 33 w 33"/>
              <a:gd name="T23" fmla="*/ 17 h 35"/>
              <a:gd name="T24" fmla="*/ 32 w 33"/>
              <a:gd name="T25" fmla="*/ 11 h 35"/>
              <a:gd name="T26" fmla="*/ 29 w 33"/>
              <a:gd name="T27" fmla="*/ 5 h 35"/>
              <a:gd name="T28" fmla="*/ 23 w 33"/>
              <a:gd name="T29" fmla="*/ 2 h 35"/>
              <a:gd name="T30" fmla="*/ 16 w 33"/>
              <a:gd name="T31" fmla="*/ 0 h 35"/>
              <a:gd name="T32" fmla="*/ 16 w 33"/>
              <a:gd name="T33" fmla="*/ 0 h 35"/>
              <a:gd name="T34" fmla="*/ 10 w 33"/>
              <a:gd name="T35" fmla="*/ 2 h 35"/>
              <a:gd name="T36" fmla="*/ 4 w 33"/>
              <a:gd name="T37" fmla="*/ 5 h 35"/>
              <a:gd name="T38" fmla="*/ 1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1" y="24"/>
                </a:lnTo>
                <a:lnTo>
                  <a:pt x="4" y="29"/>
                </a:lnTo>
                <a:lnTo>
                  <a:pt x="10" y="33"/>
                </a:lnTo>
                <a:lnTo>
                  <a:pt x="16" y="35"/>
                </a:lnTo>
                <a:lnTo>
                  <a:pt x="16" y="35"/>
                </a:lnTo>
                <a:lnTo>
                  <a:pt x="23" y="33"/>
                </a:lnTo>
                <a:lnTo>
                  <a:pt x="29" y="29"/>
                </a:lnTo>
                <a:lnTo>
                  <a:pt x="32" y="24"/>
                </a:lnTo>
                <a:lnTo>
                  <a:pt x="33" y="17"/>
                </a:lnTo>
                <a:lnTo>
                  <a:pt x="33" y="17"/>
                </a:lnTo>
                <a:lnTo>
                  <a:pt x="32" y="11"/>
                </a:lnTo>
                <a:lnTo>
                  <a:pt x="29" y="5"/>
                </a:lnTo>
                <a:lnTo>
                  <a:pt x="23" y="2"/>
                </a:lnTo>
                <a:lnTo>
                  <a:pt x="16" y="0"/>
                </a:lnTo>
                <a:lnTo>
                  <a:pt x="16" y="0"/>
                </a:lnTo>
                <a:lnTo>
                  <a:pt x="10" y="2"/>
                </a:lnTo>
                <a:lnTo>
                  <a:pt x="4"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4" name="Freeform 460">
            <a:extLst>
              <a:ext uri="{FF2B5EF4-FFF2-40B4-BE49-F238E27FC236}">
                <a16:creationId xmlns:a16="http://schemas.microsoft.com/office/drawing/2014/main" id="{8B078E74-FA88-43AC-9616-317F6C94A2F6}"/>
              </a:ext>
            </a:extLst>
          </p:cNvPr>
          <p:cNvSpPr>
            <a:spLocks/>
          </p:cNvSpPr>
          <p:nvPr/>
        </p:nvSpPr>
        <p:spPr bwMode="auto">
          <a:xfrm>
            <a:off x="4375235" y="3644088"/>
            <a:ext cx="39768" cy="57526"/>
          </a:xfrm>
          <a:custGeom>
            <a:avLst/>
            <a:gdLst>
              <a:gd name="T0" fmla="*/ 0 w 34"/>
              <a:gd name="T1" fmla="*/ 16 h 35"/>
              <a:gd name="T2" fmla="*/ 0 w 34"/>
              <a:gd name="T3" fmla="*/ 16 h 35"/>
              <a:gd name="T4" fmla="*/ 0 w 34"/>
              <a:gd name="T5" fmla="*/ 22 h 35"/>
              <a:gd name="T6" fmla="*/ 3 w 34"/>
              <a:gd name="T7" fmla="*/ 29 h 35"/>
              <a:gd name="T8" fmla="*/ 10 w 34"/>
              <a:gd name="T9" fmla="*/ 33 h 35"/>
              <a:gd name="T10" fmla="*/ 16 w 34"/>
              <a:gd name="T11" fmla="*/ 35 h 35"/>
              <a:gd name="T12" fmla="*/ 16 w 34"/>
              <a:gd name="T13" fmla="*/ 35 h 35"/>
              <a:gd name="T14" fmla="*/ 23 w 34"/>
              <a:gd name="T15" fmla="*/ 33 h 35"/>
              <a:gd name="T16" fmla="*/ 28 w 34"/>
              <a:gd name="T17" fmla="*/ 30 h 35"/>
              <a:gd name="T18" fmla="*/ 32 w 34"/>
              <a:gd name="T19" fmla="*/ 26 h 35"/>
              <a:gd name="T20" fmla="*/ 34 w 34"/>
              <a:gd name="T21" fmla="*/ 18 h 35"/>
              <a:gd name="T22" fmla="*/ 34 w 34"/>
              <a:gd name="T23" fmla="*/ 18 h 35"/>
              <a:gd name="T24" fmla="*/ 34 w 34"/>
              <a:gd name="T25" fmla="*/ 12 h 35"/>
              <a:gd name="T26" fmla="*/ 31 w 34"/>
              <a:gd name="T27" fmla="*/ 6 h 35"/>
              <a:gd name="T28" fmla="*/ 25 w 34"/>
              <a:gd name="T29" fmla="*/ 1 h 35"/>
              <a:gd name="T30" fmla="*/ 19 w 34"/>
              <a:gd name="T31" fmla="*/ 0 h 35"/>
              <a:gd name="T32" fmla="*/ 19 w 34"/>
              <a:gd name="T33" fmla="*/ 0 h 35"/>
              <a:gd name="T34" fmla="*/ 11 w 34"/>
              <a:gd name="T35" fmla="*/ 1 h 35"/>
              <a:gd name="T36" fmla="*/ 7 w 34"/>
              <a:gd name="T37" fmla="*/ 4 h 35"/>
              <a:gd name="T38" fmla="*/ 2 w 34"/>
              <a:gd name="T39" fmla="*/ 9 h 35"/>
              <a:gd name="T40" fmla="*/ 0 w 34"/>
              <a:gd name="T41" fmla="*/ 16 h 35"/>
              <a:gd name="T42" fmla="*/ 0 w 34"/>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6"/>
                </a:moveTo>
                <a:lnTo>
                  <a:pt x="0" y="16"/>
                </a:lnTo>
                <a:lnTo>
                  <a:pt x="0" y="22"/>
                </a:lnTo>
                <a:lnTo>
                  <a:pt x="3" y="29"/>
                </a:lnTo>
                <a:lnTo>
                  <a:pt x="10" y="33"/>
                </a:lnTo>
                <a:lnTo>
                  <a:pt x="16" y="35"/>
                </a:lnTo>
                <a:lnTo>
                  <a:pt x="16" y="35"/>
                </a:lnTo>
                <a:lnTo>
                  <a:pt x="23" y="33"/>
                </a:lnTo>
                <a:lnTo>
                  <a:pt x="28" y="30"/>
                </a:lnTo>
                <a:lnTo>
                  <a:pt x="32" y="26"/>
                </a:lnTo>
                <a:lnTo>
                  <a:pt x="34" y="18"/>
                </a:lnTo>
                <a:lnTo>
                  <a:pt x="34" y="18"/>
                </a:lnTo>
                <a:lnTo>
                  <a:pt x="34" y="12"/>
                </a:lnTo>
                <a:lnTo>
                  <a:pt x="31" y="6"/>
                </a:lnTo>
                <a:lnTo>
                  <a:pt x="25" y="1"/>
                </a:lnTo>
                <a:lnTo>
                  <a:pt x="19" y="0"/>
                </a:lnTo>
                <a:lnTo>
                  <a:pt x="19" y="0"/>
                </a:lnTo>
                <a:lnTo>
                  <a:pt x="11" y="1"/>
                </a:lnTo>
                <a:lnTo>
                  <a:pt x="7"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5" name="Freeform 461">
            <a:extLst>
              <a:ext uri="{FF2B5EF4-FFF2-40B4-BE49-F238E27FC236}">
                <a16:creationId xmlns:a16="http://schemas.microsoft.com/office/drawing/2014/main" id="{B06D0BEC-40E4-4B30-B037-0B3B6689F20D}"/>
              </a:ext>
            </a:extLst>
          </p:cNvPr>
          <p:cNvSpPr>
            <a:spLocks/>
          </p:cNvSpPr>
          <p:nvPr/>
        </p:nvSpPr>
        <p:spPr bwMode="auto">
          <a:xfrm>
            <a:off x="4390440" y="3653949"/>
            <a:ext cx="39768" cy="57526"/>
          </a:xfrm>
          <a:custGeom>
            <a:avLst/>
            <a:gdLst>
              <a:gd name="T0" fmla="*/ 0 w 34"/>
              <a:gd name="T1" fmla="*/ 16 h 35"/>
              <a:gd name="T2" fmla="*/ 0 w 34"/>
              <a:gd name="T3" fmla="*/ 16 h 35"/>
              <a:gd name="T4" fmla="*/ 1 w 34"/>
              <a:gd name="T5" fmla="*/ 23 h 35"/>
              <a:gd name="T6" fmla="*/ 4 w 34"/>
              <a:gd name="T7" fmla="*/ 29 h 35"/>
              <a:gd name="T8" fmla="*/ 9 w 34"/>
              <a:gd name="T9" fmla="*/ 32 h 35"/>
              <a:gd name="T10" fmla="*/ 16 w 34"/>
              <a:gd name="T11" fmla="*/ 35 h 35"/>
              <a:gd name="T12" fmla="*/ 16 w 34"/>
              <a:gd name="T13" fmla="*/ 35 h 35"/>
              <a:gd name="T14" fmla="*/ 22 w 34"/>
              <a:gd name="T15" fmla="*/ 33 h 35"/>
              <a:gd name="T16" fmla="*/ 28 w 34"/>
              <a:gd name="T17" fmla="*/ 30 h 35"/>
              <a:gd name="T18" fmla="*/ 33 w 34"/>
              <a:gd name="T19" fmla="*/ 24 h 35"/>
              <a:gd name="T20" fmla="*/ 34 w 34"/>
              <a:gd name="T21" fmla="*/ 18 h 35"/>
              <a:gd name="T22" fmla="*/ 34 w 34"/>
              <a:gd name="T23" fmla="*/ 18 h 35"/>
              <a:gd name="T24" fmla="*/ 33 w 34"/>
              <a:gd name="T25" fmla="*/ 12 h 35"/>
              <a:gd name="T26" fmla="*/ 30 w 34"/>
              <a:gd name="T27" fmla="*/ 6 h 35"/>
              <a:gd name="T28" fmla="*/ 25 w 34"/>
              <a:gd name="T29" fmla="*/ 1 h 35"/>
              <a:gd name="T30" fmla="*/ 18 w 34"/>
              <a:gd name="T31" fmla="*/ 0 h 35"/>
              <a:gd name="T32" fmla="*/ 18 w 34"/>
              <a:gd name="T33" fmla="*/ 0 h 35"/>
              <a:gd name="T34" fmla="*/ 12 w 34"/>
              <a:gd name="T35" fmla="*/ 1 h 35"/>
              <a:gd name="T36" fmla="*/ 6 w 34"/>
              <a:gd name="T37" fmla="*/ 4 h 35"/>
              <a:gd name="T38" fmla="*/ 3 w 34"/>
              <a:gd name="T39" fmla="*/ 9 h 35"/>
              <a:gd name="T40" fmla="*/ 0 w 34"/>
              <a:gd name="T41" fmla="*/ 16 h 35"/>
              <a:gd name="T42" fmla="*/ 0 w 34"/>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6"/>
                </a:moveTo>
                <a:lnTo>
                  <a:pt x="0" y="16"/>
                </a:lnTo>
                <a:lnTo>
                  <a:pt x="1" y="23"/>
                </a:lnTo>
                <a:lnTo>
                  <a:pt x="4" y="29"/>
                </a:lnTo>
                <a:lnTo>
                  <a:pt x="9" y="32"/>
                </a:lnTo>
                <a:lnTo>
                  <a:pt x="16" y="35"/>
                </a:lnTo>
                <a:lnTo>
                  <a:pt x="16" y="35"/>
                </a:lnTo>
                <a:lnTo>
                  <a:pt x="22" y="33"/>
                </a:lnTo>
                <a:lnTo>
                  <a:pt x="28" y="30"/>
                </a:lnTo>
                <a:lnTo>
                  <a:pt x="33" y="24"/>
                </a:lnTo>
                <a:lnTo>
                  <a:pt x="34" y="18"/>
                </a:lnTo>
                <a:lnTo>
                  <a:pt x="34" y="18"/>
                </a:lnTo>
                <a:lnTo>
                  <a:pt x="33" y="12"/>
                </a:lnTo>
                <a:lnTo>
                  <a:pt x="30" y="6"/>
                </a:lnTo>
                <a:lnTo>
                  <a:pt x="25" y="1"/>
                </a:lnTo>
                <a:lnTo>
                  <a:pt x="18" y="0"/>
                </a:lnTo>
                <a:lnTo>
                  <a:pt x="18" y="0"/>
                </a:lnTo>
                <a:lnTo>
                  <a:pt x="12" y="1"/>
                </a:lnTo>
                <a:lnTo>
                  <a:pt x="6" y="4"/>
                </a:lnTo>
                <a:lnTo>
                  <a:pt x="3"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6" name="Freeform 462">
            <a:extLst>
              <a:ext uri="{FF2B5EF4-FFF2-40B4-BE49-F238E27FC236}">
                <a16:creationId xmlns:a16="http://schemas.microsoft.com/office/drawing/2014/main" id="{0D8F20FF-64A9-4B46-AC1C-252E9624E2A2}"/>
              </a:ext>
            </a:extLst>
          </p:cNvPr>
          <p:cNvSpPr>
            <a:spLocks/>
          </p:cNvSpPr>
          <p:nvPr/>
        </p:nvSpPr>
        <p:spPr bwMode="auto">
          <a:xfrm>
            <a:off x="4393949" y="3653949"/>
            <a:ext cx="39768" cy="57526"/>
          </a:xfrm>
          <a:custGeom>
            <a:avLst/>
            <a:gdLst>
              <a:gd name="T0" fmla="*/ 0 w 34"/>
              <a:gd name="T1" fmla="*/ 16 h 35"/>
              <a:gd name="T2" fmla="*/ 0 w 34"/>
              <a:gd name="T3" fmla="*/ 16 h 35"/>
              <a:gd name="T4" fmla="*/ 1 w 34"/>
              <a:gd name="T5" fmla="*/ 23 h 35"/>
              <a:gd name="T6" fmla="*/ 4 w 34"/>
              <a:gd name="T7" fmla="*/ 29 h 35"/>
              <a:gd name="T8" fmla="*/ 10 w 34"/>
              <a:gd name="T9" fmla="*/ 32 h 35"/>
              <a:gd name="T10" fmla="*/ 16 w 34"/>
              <a:gd name="T11" fmla="*/ 35 h 35"/>
              <a:gd name="T12" fmla="*/ 16 w 34"/>
              <a:gd name="T13" fmla="*/ 35 h 35"/>
              <a:gd name="T14" fmla="*/ 22 w 34"/>
              <a:gd name="T15" fmla="*/ 33 h 35"/>
              <a:gd name="T16" fmla="*/ 28 w 34"/>
              <a:gd name="T17" fmla="*/ 30 h 35"/>
              <a:gd name="T18" fmla="*/ 33 w 34"/>
              <a:gd name="T19" fmla="*/ 24 h 35"/>
              <a:gd name="T20" fmla="*/ 34 w 34"/>
              <a:gd name="T21" fmla="*/ 18 h 35"/>
              <a:gd name="T22" fmla="*/ 34 w 34"/>
              <a:gd name="T23" fmla="*/ 18 h 35"/>
              <a:gd name="T24" fmla="*/ 33 w 34"/>
              <a:gd name="T25" fmla="*/ 12 h 35"/>
              <a:gd name="T26" fmla="*/ 30 w 34"/>
              <a:gd name="T27" fmla="*/ 6 h 35"/>
              <a:gd name="T28" fmla="*/ 25 w 34"/>
              <a:gd name="T29" fmla="*/ 1 h 35"/>
              <a:gd name="T30" fmla="*/ 18 w 34"/>
              <a:gd name="T31" fmla="*/ 0 h 35"/>
              <a:gd name="T32" fmla="*/ 18 w 34"/>
              <a:gd name="T33" fmla="*/ 0 h 35"/>
              <a:gd name="T34" fmla="*/ 12 w 34"/>
              <a:gd name="T35" fmla="*/ 1 h 35"/>
              <a:gd name="T36" fmla="*/ 6 w 34"/>
              <a:gd name="T37" fmla="*/ 4 h 35"/>
              <a:gd name="T38" fmla="*/ 3 w 34"/>
              <a:gd name="T39" fmla="*/ 9 h 35"/>
              <a:gd name="T40" fmla="*/ 0 w 34"/>
              <a:gd name="T41" fmla="*/ 16 h 35"/>
              <a:gd name="T42" fmla="*/ 0 w 34"/>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6"/>
                </a:moveTo>
                <a:lnTo>
                  <a:pt x="0" y="16"/>
                </a:lnTo>
                <a:lnTo>
                  <a:pt x="1" y="23"/>
                </a:lnTo>
                <a:lnTo>
                  <a:pt x="4" y="29"/>
                </a:lnTo>
                <a:lnTo>
                  <a:pt x="10" y="32"/>
                </a:lnTo>
                <a:lnTo>
                  <a:pt x="16" y="35"/>
                </a:lnTo>
                <a:lnTo>
                  <a:pt x="16" y="35"/>
                </a:lnTo>
                <a:lnTo>
                  <a:pt x="22" y="33"/>
                </a:lnTo>
                <a:lnTo>
                  <a:pt x="28" y="30"/>
                </a:lnTo>
                <a:lnTo>
                  <a:pt x="33" y="24"/>
                </a:lnTo>
                <a:lnTo>
                  <a:pt x="34" y="18"/>
                </a:lnTo>
                <a:lnTo>
                  <a:pt x="34" y="18"/>
                </a:lnTo>
                <a:lnTo>
                  <a:pt x="33" y="12"/>
                </a:lnTo>
                <a:lnTo>
                  <a:pt x="30" y="6"/>
                </a:lnTo>
                <a:lnTo>
                  <a:pt x="25" y="1"/>
                </a:lnTo>
                <a:lnTo>
                  <a:pt x="18" y="0"/>
                </a:lnTo>
                <a:lnTo>
                  <a:pt x="18" y="0"/>
                </a:lnTo>
                <a:lnTo>
                  <a:pt x="12" y="1"/>
                </a:lnTo>
                <a:lnTo>
                  <a:pt x="6" y="4"/>
                </a:lnTo>
                <a:lnTo>
                  <a:pt x="3"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7" name="Freeform 463">
            <a:extLst>
              <a:ext uri="{FF2B5EF4-FFF2-40B4-BE49-F238E27FC236}">
                <a16:creationId xmlns:a16="http://schemas.microsoft.com/office/drawing/2014/main" id="{BDC6DF5A-9857-4965-A5AE-46F67D5A5B20}"/>
              </a:ext>
            </a:extLst>
          </p:cNvPr>
          <p:cNvSpPr>
            <a:spLocks/>
          </p:cNvSpPr>
          <p:nvPr/>
        </p:nvSpPr>
        <p:spPr bwMode="auto">
          <a:xfrm>
            <a:off x="4402137" y="3653949"/>
            <a:ext cx="38598" cy="54239"/>
          </a:xfrm>
          <a:custGeom>
            <a:avLst/>
            <a:gdLst>
              <a:gd name="T0" fmla="*/ 0 w 33"/>
              <a:gd name="T1" fmla="*/ 15 h 33"/>
              <a:gd name="T2" fmla="*/ 0 w 33"/>
              <a:gd name="T3" fmla="*/ 15 h 33"/>
              <a:gd name="T4" fmla="*/ 0 w 33"/>
              <a:gd name="T5" fmla="*/ 23 h 33"/>
              <a:gd name="T6" fmla="*/ 5 w 33"/>
              <a:gd name="T7" fmla="*/ 29 h 33"/>
              <a:gd name="T8" fmla="*/ 9 w 33"/>
              <a:gd name="T9" fmla="*/ 32 h 33"/>
              <a:gd name="T10" fmla="*/ 15 w 33"/>
              <a:gd name="T11" fmla="*/ 33 h 33"/>
              <a:gd name="T12" fmla="*/ 15 w 33"/>
              <a:gd name="T13" fmla="*/ 33 h 33"/>
              <a:gd name="T14" fmla="*/ 23 w 33"/>
              <a:gd name="T15" fmla="*/ 33 h 33"/>
              <a:gd name="T16" fmla="*/ 29 w 33"/>
              <a:gd name="T17" fmla="*/ 30 h 33"/>
              <a:gd name="T18" fmla="*/ 32 w 33"/>
              <a:gd name="T19" fmla="*/ 24 h 33"/>
              <a:gd name="T20" fmla="*/ 33 w 33"/>
              <a:gd name="T21" fmla="*/ 18 h 33"/>
              <a:gd name="T22" fmla="*/ 33 w 33"/>
              <a:gd name="T23" fmla="*/ 18 h 33"/>
              <a:gd name="T24" fmla="*/ 33 w 33"/>
              <a:gd name="T25" fmla="*/ 10 h 33"/>
              <a:gd name="T26" fmla="*/ 30 w 33"/>
              <a:gd name="T27" fmla="*/ 6 h 33"/>
              <a:gd name="T28" fmla="*/ 24 w 33"/>
              <a:gd name="T29" fmla="*/ 1 h 33"/>
              <a:gd name="T30" fmla="*/ 18 w 33"/>
              <a:gd name="T31" fmla="*/ 0 h 33"/>
              <a:gd name="T32" fmla="*/ 18 w 33"/>
              <a:gd name="T33" fmla="*/ 0 h 33"/>
              <a:gd name="T34" fmla="*/ 11 w 33"/>
              <a:gd name="T35" fmla="*/ 0 h 33"/>
              <a:gd name="T36" fmla="*/ 6 w 33"/>
              <a:gd name="T37" fmla="*/ 4 h 33"/>
              <a:gd name="T38" fmla="*/ 2 w 33"/>
              <a:gd name="T39" fmla="*/ 9 h 33"/>
              <a:gd name="T40" fmla="*/ 0 w 33"/>
              <a:gd name="T41" fmla="*/ 15 h 33"/>
              <a:gd name="T42" fmla="*/ 0 w 33"/>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5"/>
                </a:moveTo>
                <a:lnTo>
                  <a:pt x="0" y="15"/>
                </a:lnTo>
                <a:lnTo>
                  <a:pt x="0" y="23"/>
                </a:lnTo>
                <a:lnTo>
                  <a:pt x="5" y="29"/>
                </a:lnTo>
                <a:lnTo>
                  <a:pt x="9" y="32"/>
                </a:lnTo>
                <a:lnTo>
                  <a:pt x="15" y="33"/>
                </a:lnTo>
                <a:lnTo>
                  <a:pt x="15" y="33"/>
                </a:lnTo>
                <a:lnTo>
                  <a:pt x="23" y="33"/>
                </a:lnTo>
                <a:lnTo>
                  <a:pt x="29" y="30"/>
                </a:lnTo>
                <a:lnTo>
                  <a:pt x="32" y="24"/>
                </a:lnTo>
                <a:lnTo>
                  <a:pt x="33" y="18"/>
                </a:lnTo>
                <a:lnTo>
                  <a:pt x="33" y="18"/>
                </a:lnTo>
                <a:lnTo>
                  <a:pt x="33" y="10"/>
                </a:lnTo>
                <a:lnTo>
                  <a:pt x="30" y="6"/>
                </a:lnTo>
                <a:lnTo>
                  <a:pt x="24" y="1"/>
                </a:lnTo>
                <a:lnTo>
                  <a:pt x="18" y="0"/>
                </a:lnTo>
                <a:lnTo>
                  <a:pt x="18" y="0"/>
                </a:lnTo>
                <a:lnTo>
                  <a:pt x="11" y="0"/>
                </a:lnTo>
                <a:lnTo>
                  <a:pt x="6" y="4"/>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8" name="Freeform 464">
            <a:extLst>
              <a:ext uri="{FF2B5EF4-FFF2-40B4-BE49-F238E27FC236}">
                <a16:creationId xmlns:a16="http://schemas.microsoft.com/office/drawing/2014/main" id="{49050F48-7DF2-4204-ABE3-9874BAEA556B}"/>
              </a:ext>
            </a:extLst>
          </p:cNvPr>
          <p:cNvSpPr>
            <a:spLocks/>
          </p:cNvSpPr>
          <p:nvPr/>
        </p:nvSpPr>
        <p:spPr bwMode="auto">
          <a:xfrm>
            <a:off x="4429039" y="3663811"/>
            <a:ext cx="40937" cy="54239"/>
          </a:xfrm>
          <a:custGeom>
            <a:avLst/>
            <a:gdLst>
              <a:gd name="T0" fmla="*/ 0 w 35"/>
              <a:gd name="T1" fmla="*/ 15 h 33"/>
              <a:gd name="T2" fmla="*/ 0 w 35"/>
              <a:gd name="T3" fmla="*/ 15 h 33"/>
              <a:gd name="T4" fmla="*/ 0 w 35"/>
              <a:gd name="T5" fmla="*/ 23 h 33"/>
              <a:gd name="T6" fmla="*/ 4 w 35"/>
              <a:gd name="T7" fmla="*/ 29 h 33"/>
              <a:gd name="T8" fmla="*/ 9 w 35"/>
              <a:gd name="T9" fmla="*/ 32 h 33"/>
              <a:gd name="T10" fmla="*/ 15 w 35"/>
              <a:gd name="T11" fmla="*/ 33 h 33"/>
              <a:gd name="T12" fmla="*/ 15 w 35"/>
              <a:gd name="T13" fmla="*/ 33 h 33"/>
              <a:gd name="T14" fmla="*/ 22 w 35"/>
              <a:gd name="T15" fmla="*/ 33 h 33"/>
              <a:gd name="T16" fmla="*/ 29 w 35"/>
              <a:gd name="T17" fmla="*/ 30 h 33"/>
              <a:gd name="T18" fmla="*/ 32 w 35"/>
              <a:gd name="T19" fmla="*/ 24 h 33"/>
              <a:gd name="T20" fmla="*/ 35 w 35"/>
              <a:gd name="T21" fmla="*/ 18 h 33"/>
              <a:gd name="T22" fmla="*/ 35 w 35"/>
              <a:gd name="T23" fmla="*/ 18 h 33"/>
              <a:gd name="T24" fmla="*/ 33 w 35"/>
              <a:gd name="T25" fmla="*/ 10 h 33"/>
              <a:gd name="T26" fmla="*/ 30 w 35"/>
              <a:gd name="T27" fmla="*/ 6 h 33"/>
              <a:gd name="T28" fmla="*/ 24 w 35"/>
              <a:gd name="T29" fmla="*/ 1 h 33"/>
              <a:gd name="T30" fmla="*/ 18 w 35"/>
              <a:gd name="T31" fmla="*/ 0 h 33"/>
              <a:gd name="T32" fmla="*/ 18 w 35"/>
              <a:gd name="T33" fmla="*/ 0 h 33"/>
              <a:gd name="T34" fmla="*/ 12 w 35"/>
              <a:gd name="T35" fmla="*/ 0 h 33"/>
              <a:gd name="T36" fmla="*/ 6 w 35"/>
              <a:gd name="T37" fmla="*/ 4 h 33"/>
              <a:gd name="T38" fmla="*/ 1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0" y="23"/>
                </a:lnTo>
                <a:lnTo>
                  <a:pt x="4" y="29"/>
                </a:lnTo>
                <a:lnTo>
                  <a:pt x="9" y="32"/>
                </a:lnTo>
                <a:lnTo>
                  <a:pt x="15" y="33"/>
                </a:lnTo>
                <a:lnTo>
                  <a:pt x="15" y="33"/>
                </a:lnTo>
                <a:lnTo>
                  <a:pt x="22" y="33"/>
                </a:lnTo>
                <a:lnTo>
                  <a:pt x="29" y="30"/>
                </a:lnTo>
                <a:lnTo>
                  <a:pt x="32" y="24"/>
                </a:lnTo>
                <a:lnTo>
                  <a:pt x="35" y="18"/>
                </a:lnTo>
                <a:lnTo>
                  <a:pt x="35" y="18"/>
                </a:lnTo>
                <a:lnTo>
                  <a:pt x="33" y="10"/>
                </a:lnTo>
                <a:lnTo>
                  <a:pt x="30" y="6"/>
                </a:lnTo>
                <a:lnTo>
                  <a:pt x="24" y="1"/>
                </a:lnTo>
                <a:lnTo>
                  <a:pt x="18" y="0"/>
                </a:lnTo>
                <a:lnTo>
                  <a:pt x="18" y="0"/>
                </a:lnTo>
                <a:lnTo>
                  <a:pt x="12" y="0"/>
                </a:lnTo>
                <a:lnTo>
                  <a:pt x="6" y="4"/>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19" name="Freeform 465">
            <a:extLst>
              <a:ext uri="{FF2B5EF4-FFF2-40B4-BE49-F238E27FC236}">
                <a16:creationId xmlns:a16="http://schemas.microsoft.com/office/drawing/2014/main" id="{C9199C2D-C808-463C-B79D-6FB76CD02F8A}"/>
              </a:ext>
            </a:extLst>
          </p:cNvPr>
          <p:cNvSpPr>
            <a:spLocks/>
          </p:cNvSpPr>
          <p:nvPr/>
        </p:nvSpPr>
        <p:spPr bwMode="auto">
          <a:xfrm>
            <a:off x="4432548" y="3663811"/>
            <a:ext cx="40937" cy="54239"/>
          </a:xfrm>
          <a:custGeom>
            <a:avLst/>
            <a:gdLst>
              <a:gd name="T0" fmla="*/ 0 w 35"/>
              <a:gd name="T1" fmla="*/ 15 h 33"/>
              <a:gd name="T2" fmla="*/ 0 w 35"/>
              <a:gd name="T3" fmla="*/ 15 h 33"/>
              <a:gd name="T4" fmla="*/ 1 w 35"/>
              <a:gd name="T5" fmla="*/ 23 h 33"/>
              <a:gd name="T6" fmla="*/ 4 w 35"/>
              <a:gd name="T7" fmla="*/ 29 h 33"/>
              <a:gd name="T8" fmla="*/ 9 w 35"/>
              <a:gd name="T9" fmla="*/ 32 h 33"/>
              <a:gd name="T10" fmla="*/ 15 w 35"/>
              <a:gd name="T11" fmla="*/ 33 h 33"/>
              <a:gd name="T12" fmla="*/ 15 w 35"/>
              <a:gd name="T13" fmla="*/ 33 h 33"/>
              <a:gd name="T14" fmla="*/ 22 w 35"/>
              <a:gd name="T15" fmla="*/ 33 h 33"/>
              <a:gd name="T16" fmla="*/ 29 w 35"/>
              <a:gd name="T17" fmla="*/ 30 h 33"/>
              <a:gd name="T18" fmla="*/ 32 w 35"/>
              <a:gd name="T19" fmla="*/ 24 h 33"/>
              <a:gd name="T20" fmla="*/ 35 w 35"/>
              <a:gd name="T21" fmla="*/ 18 h 33"/>
              <a:gd name="T22" fmla="*/ 35 w 35"/>
              <a:gd name="T23" fmla="*/ 18 h 33"/>
              <a:gd name="T24" fmla="*/ 33 w 35"/>
              <a:gd name="T25" fmla="*/ 10 h 33"/>
              <a:gd name="T26" fmla="*/ 30 w 35"/>
              <a:gd name="T27" fmla="*/ 6 h 33"/>
              <a:gd name="T28" fmla="*/ 24 w 35"/>
              <a:gd name="T29" fmla="*/ 1 h 33"/>
              <a:gd name="T30" fmla="*/ 18 w 35"/>
              <a:gd name="T31" fmla="*/ 0 h 33"/>
              <a:gd name="T32" fmla="*/ 18 w 35"/>
              <a:gd name="T33" fmla="*/ 0 h 33"/>
              <a:gd name="T34" fmla="*/ 12 w 35"/>
              <a:gd name="T35" fmla="*/ 0 h 33"/>
              <a:gd name="T36" fmla="*/ 6 w 35"/>
              <a:gd name="T37" fmla="*/ 4 h 33"/>
              <a:gd name="T38" fmla="*/ 1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1" y="23"/>
                </a:lnTo>
                <a:lnTo>
                  <a:pt x="4" y="29"/>
                </a:lnTo>
                <a:lnTo>
                  <a:pt x="9" y="32"/>
                </a:lnTo>
                <a:lnTo>
                  <a:pt x="15" y="33"/>
                </a:lnTo>
                <a:lnTo>
                  <a:pt x="15" y="33"/>
                </a:lnTo>
                <a:lnTo>
                  <a:pt x="22" y="33"/>
                </a:lnTo>
                <a:lnTo>
                  <a:pt x="29" y="30"/>
                </a:lnTo>
                <a:lnTo>
                  <a:pt x="32" y="24"/>
                </a:lnTo>
                <a:lnTo>
                  <a:pt x="35" y="18"/>
                </a:lnTo>
                <a:lnTo>
                  <a:pt x="35" y="18"/>
                </a:lnTo>
                <a:lnTo>
                  <a:pt x="33" y="10"/>
                </a:lnTo>
                <a:lnTo>
                  <a:pt x="30" y="6"/>
                </a:lnTo>
                <a:lnTo>
                  <a:pt x="24" y="1"/>
                </a:lnTo>
                <a:lnTo>
                  <a:pt x="18" y="0"/>
                </a:lnTo>
                <a:lnTo>
                  <a:pt x="18" y="0"/>
                </a:lnTo>
                <a:lnTo>
                  <a:pt x="12" y="0"/>
                </a:lnTo>
                <a:lnTo>
                  <a:pt x="6" y="4"/>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0" name="Freeform 466">
            <a:extLst>
              <a:ext uri="{FF2B5EF4-FFF2-40B4-BE49-F238E27FC236}">
                <a16:creationId xmlns:a16="http://schemas.microsoft.com/office/drawing/2014/main" id="{1E6AD473-F2EF-490B-B32E-31CE3884F873}"/>
              </a:ext>
            </a:extLst>
          </p:cNvPr>
          <p:cNvSpPr>
            <a:spLocks/>
          </p:cNvSpPr>
          <p:nvPr/>
        </p:nvSpPr>
        <p:spPr bwMode="auto">
          <a:xfrm>
            <a:off x="4439566" y="3683534"/>
            <a:ext cx="40937" cy="54239"/>
          </a:xfrm>
          <a:custGeom>
            <a:avLst/>
            <a:gdLst>
              <a:gd name="T0" fmla="*/ 0 w 35"/>
              <a:gd name="T1" fmla="*/ 15 h 33"/>
              <a:gd name="T2" fmla="*/ 0 w 35"/>
              <a:gd name="T3" fmla="*/ 15 h 33"/>
              <a:gd name="T4" fmla="*/ 1 w 35"/>
              <a:gd name="T5" fmla="*/ 23 h 33"/>
              <a:gd name="T6" fmla="*/ 4 w 35"/>
              <a:gd name="T7" fmla="*/ 27 h 33"/>
              <a:gd name="T8" fmla="*/ 9 w 35"/>
              <a:gd name="T9" fmla="*/ 32 h 33"/>
              <a:gd name="T10" fmla="*/ 16 w 35"/>
              <a:gd name="T11" fmla="*/ 33 h 33"/>
              <a:gd name="T12" fmla="*/ 16 w 35"/>
              <a:gd name="T13" fmla="*/ 33 h 33"/>
              <a:gd name="T14" fmla="*/ 23 w 35"/>
              <a:gd name="T15" fmla="*/ 33 h 33"/>
              <a:gd name="T16" fmla="*/ 29 w 35"/>
              <a:gd name="T17" fmla="*/ 30 h 33"/>
              <a:gd name="T18" fmla="*/ 33 w 35"/>
              <a:gd name="T19" fmla="*/ 24 h 33"/>
              <a:gd name="T20" fmla="*/ 35 w 35"/>
              <a:gd name="T21" fmla="*/ 18 h 33"/>
              <a:gd name="T22" fmla="*/ 35 w 35"/>
              <a:gd name="T23" fmla="*/ 18 h 33"/>
              <a:gd name="T24" fmla="*/ 33 w 35"/>
              <a:gd name="T25" fmla="*/ 11 h 33"/>
              <a:gd name="T26" fmla="*/ 30 w 35"/>
              <a:gd name="T27" fmla="*/ 6 h 33"/>
              <a:gd name="T28" fmla="*/ 26 w 35"/>
              <a:gd name="T29" fmla="*/ 2 h 33"/>
              <a:gd name="T30" fmla="*/ 18 w 35"/>
              <a:gd name="T31" fmla="*/ 0 h 33"/>
              <a:gd name="T32" fmla="*/ 18 w 35"/>
              <a:gd name="T33" fmla="*/ 0 h 33"/>
              <a:gd name="T34" fmla="*/ 12 w 35"/>
              <a:gd name="T35" fmla="*/ 0 h 33"/>
              <a:gd name="T36" fmla="*/ 6 w 35"/>
              <a:gd name="T37" fmla="*/ 3 h 33"/>
              <a:gd name="T38" fmla="*/ 1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1" y="23"/>
                </a:lnTo>
                <a:lnTo>
                  <a:pt x="4" y="27"/>
                </a:lnTo>
                <a:lnTo>
                  <a:pt x="9" y="32"/>
                </a:lnTo>
                <a:lnTo>
                  <a:pt x="16" y="33"/>
                </a:lnTo>
                <a:lnTo>
                  <a:pt x="16" y="33"/>
                </a:lnTo>
                <a:lnTo>
                  <a:pt x="23" y="33"/>
                </a:lnTo>
                <a:lnTo>
                  <a:pt x="29" y="30"/>
                </a:lnTo>
                <a:lnTo>
                  <a:pt x="33" y="24"/>
                </a:lnTo>
                <a:lnTo>
                  <a:pt x="35" y="18"/>
                </a:lnTo>
                <a:lnTo>
                  <a:pt x="35" y="18"/>
                </a:lnTo>
                <a:lnTo>
                  <a:pt x="33" y="11"/>
                </a:lnTo>
                <a:lnTo>
                  <a:pt x="30" y="6"/>
                </a:lnTo>
                <a:lnTo>
                  <a:pt x="26" y="2"/>
                </a:lnTo>
                <a:lnTo>
                  <a:pt x="18" y="0"/>
                </a:lnTo>
                <a:lnTo>
                  <a:pt x="18" y="0"/>
                </a:lnTo>
                <a:lnTo>
                  <a:pt x="12" y="0"/>
                </a:lnTo>
                <a:lnTo>
                  <a:pt x="6" y="3"/>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1" name="Freeform 467">
            <a:extLst>
              <a:ext uri="{FF2B5EF4-FFF2-40B4-BE49-F238E27FC236}">
                <a16:creationId xmlns:a16="http://schemas.microsoft.com/office/drawing/2014/main" id="{CD7C0443-CC81-4D9D-8A49-EB0C2100E1A1}"/>
              </a:ext>
            </a:extLst>
          </p:cNvPr>
          <p:cNvSpPr>
            <a:spLocks/>
          </p:cNvSpPr>
          <p:nvPr/>
        </p:nvSpPr>
        <p:spPr bwMode="auto">
          <a:xfrm>
            <a:off x="4443075" y="3683534"/>
            <a:ext cx="40937" cy="54239"/>
          </a:xfrm>
          <a:custGeom>
            <a:avLst/>
            <a:gdLst>
              <a:gd name="T0" fmla="*/ 0 w 35"/>
              <a:gd name="T1" fmla="*/ 15 h 33"/>
              <a:gd name="T2" fmla="*/ 0 w 35"/>
              <a:gd name="T3" fmla="*/ 15 h 33"/>
              <a:gd name="T4" fmla="*/ 1 w 35"/>
              <a:gd name="T5" fmla="*/ 23 h 33"/>
              <a:gd name="T6" fmla="*/ 4 w 35"/>
              <a:gd name="T7" fmla="*/ 27 h 33"/>
              <a:gd name="T8" fmla="*/ 10 w 35"/>
              <a:gd name="T9" fmla="*/ 32 h 33"/>
              <a:gd name="T10" fmla="*/ 17 w 35"/>
              <a:gd name="T11" fmla="*/ 33 h 33"/>
              <a:gd name="T12" fmla="*/ 17 w 35"/>
              <a:gd name="T13" fmla="*/ 33 h 33"/>
              <a:gd name="T14" fmla="*/ 23 w 35"/>
              <a:gd name="T15" fmla="*/ 33 h 33"/>
              <a:gd name="T16" fmla="*/ 29 w 35"/>
              <a:gd name="T17" fmla="*/ 30 h 33"/>
              <a:gd name="T18" fmla="*/ 33 w 35"/>
              <a:gd name="T19" fmla="*/ 24 h 33"/>
              <a:gd name="T20" fmla="*/ 35 w 35"/>
              <a:gd name="T21" fmla="*/ 18 h 33"/>
              <a:gd name="T22" fmla="*/ 35 w 35"/>
              <a:gd name="T23" fmla="*/ 18 h 33"/>
              <a:gd name="T24" fmla="*/ 33 w 35"/>
              <a:gd name="T25" fmla="*/ 11 h 33"/>
              <a:gd name="T26" fmla="*/ 30 w 35"/>
              <a:gd name="T27" fmla="*/ 6 h 33"/>
              <a:gd name="T28" fmla="*/ 26 w 35"/>
              <a:gd name="T29" fmla="*/ 2 h 33"/>
              <a:gd name="T30" fmla="*/ 20 w 35"/>
              <a:gd name="T31" fmla="*/ 0 h 33"/>
              <a:gd name="T32" fmla="*/ 20 w 35"/>
              <a:gd name="T33" fmla="*/ 0 h 33"/>
              <a:gd name="T34" fmla="*/ 12 w 35"/>
              <a:gd name="T35" fmla="*/ 0 h 33"/>
              <a:gd name="T36" fmla="*/ 6 w 35"/>
              <a:gd name="T37" fmla="*/ 3 h 33"/>
              <a:gd name="T38" fmla="*/ 3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1" y="23"/>
                </a:lnTo>
                <a:lnTo>
                  <a:pt x="4" y="27"/>
                </a:lnTo>
                <a:lnTo>
                  <a:pt x="10" y="32"/>
                </a:lnTo>
                <a:lnTo>
                  <a:pt x="17" y="33"/>
                </a:lnTo>
                <a:lnTo>
                  <a:pt x="17" y="33"/>
                </a:lnTo>
                <a:lnTo>
                  <a:pt x="23" y="33"/>
                </a:lnTo>
                <a:lnTo>
                  <a:pt x="29" y="30"/>
                </a:lnTo>
                <a:lnTo>
                  <a:pt x="33" y="24"/>
                </a:lnTo>
                <a:lnTo>
                  <a:pt x="35" y="18"/>
                </a:lnTo>
                <a:lnTo>
                  <a:pt x="35" y="18"/>
                </a:lnTo>
                <a:lnTo>
                  <a:pt x="33" y="11"/>
                </a:lnTo>
                <a:lnTo>
                  <a:pt x="30" y="6"/>
                </a:lnTo>
                <a:lnTo>
                  <a:pt x="26" y="2"/>
                </a:lnTo>
                <a:lnTo>
                  <a:pt x="20" y="0"/>
                </a:lnTo>
                <a:lnTo>
                  <a:pt x="20" y="0"/>
                </a:lnTo>
                <a:lnTo>
                  <a:pt x="12" y="0"/>
                </a:lnTo>
                <a:lnTo>
                  <a:pt x="6" y="3"/>
                </a:lnTo>
                <a:lnTo>
                  <a:pt x="3"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2" name="Freeform 468">
            <a:extLst>
              <a:ext uri="{FF2B5EF4-FFF2-40B4-BE49-F238E27FC236}">
                <a16:creationId xmlns:a16="http://schemas.microsoft.com/office/drawing/2014/main" id="{86AD1DAC-90A9-4032-9551-F5D55C3CC345}"/>
              </a:ext>
            </a:extLst>
          </p:cNvPr>
          <p:cNvSpPr>
            <a:spLocks/>
          </p:cNvSpPr>
          <p:nvPr/>
        </p:nvSpPr>
        <p:spPr bwMode="auto">
          <a:xfrm>
            <a:off x="4443075" y="3693396"/>
            <a:ext cx="40937" cy="54239"/>
          </a:xfrm>
          <a:custGeom>
            <a:avLst/>
            <a:gdLst>
              <a:gd name="T0" fmla="*/ 0 w 35"/>
              <a:gd name="T1" fmla="*/ 15 h 33"/>
              <a:gd name="T2" fmla="*/ 0 w 35"/>
              <a:gd name="T3" fmla="*/ 15 h 33"/>
              <a:gd name="T4" fmla="*/ 1 w 35"/>
              <a:gd name="T5" fmla="*/ 23 h 33"/>
              <a:gd name="T6" fmla="*/ 4 w 35"/>
              <a:gd name="T7" fmla="*/ 27 h 33"/>
              <a:gd name="T8" fmla="*/ 10 w 35"/>
              <a:gd name="T9" fmla="*/ 32 h 33"/>
              <a:gd name="T10" fmla="*/ 17 w 35"/>
              <a:gd name="T11" fmla="*/ 33 h 33"/>
              <a:gd name="T12" fmla="*/ 17 w 35"/>
              <a:gd name="T13" fmla="*/ 33 h 33"/>
              <a:gd name="T14" fmla="*/ 23 w 35"/>
              <a:gd name="T15" fmla="*/ 33 h 33"/>
              <a:gd name="T16" fmla="*/ 29 w 35"/>
              <a:gd name="T17" fmla="*/ 30 h 33"/>
              <a:gd name="T18" fmla="*/ 33 w 35"/>
              <a:gd name="T19" fmla="*/ 24 h 33"/>
              <a:gd name="T20" fmla="*/ 35 w 35"/>
              <a:gd name="T21" fmla="*/ 18 h 33"/>
              <a:gd name="T22" fmla="*/ 35 w 35"/>
              <a:gd name="T23" fmla="*/ 18 h 33"/>
              <a:gd name="T24" fmla="*/ 33 w 35"/>
              <a:gd name="T25" fmla="*/ 11 h 33"/>
              <a:gd name="T26" fmla="*/ 30 w 35"/>
              <a:gd name="T27" fmla="*/ 6 h 33"/>
              <a:gd name="T28" fmla="*/ 26 w 35"/>
              <a:gd name="T29" fmla="*/ 2 h 33"/>
              <a:gd name="T30" fmla="*/ 20 w 35"/>
              <a:gd name="T31" fmla="*/ 0 h 33"/>
              <a:gd name="T32" fmla="*/ 20 w 35"/>
              <a:gd name="T33" fmla="*/ 0 h 33"/>
              <a:gd name="T34" fmla="*/ 12 w 35"/>
              <a:gd name="T35" fmla="*/ 0 h 33"/>
              <a:gd name="T36" fmla="*/ 6 w 35"/>
              <a:gd name="T37" fmla="*/ 3 h 33"/>
              <a:gd name="T38" fmla="*/ 3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1" y="23"/>
                </a:lnTo>
                <a:lnTo>
                  <a:pt x="4" y="27"/>
                </a:lnTo>
                <a:lnTo>
                  <a:pt x="10" y="32"/>
                </a:lnTo>
                <a:lnTo>
                  <a:pt x="17" y="33"/>
                </a:lnTo>
                <a:lnTo>
                  <a:pt x="17" y="33"/>
                </a:lnTo>
                <a:lnTo>
                  <a:pt x="23" y="33"/>
                </a:lnTo>
                <a:lnTo>
                  <a:pt x="29" y="30"/>
                </a:lnTo>
                <a:lnTo>
                  <a:pt x="33" y="24"/>
                </a:lnTo>
                <a:lnTo>
                  <a:pt x="35" y="18"/>
                </a:lnTo>
                <a:lnTo>
                  <a:pt x="35" y="18"/>
                </a:lnTo>
                <a:lnTo>
                  <a:pt x="33" y="11"/>
                </a:lnTo>
                <a:lnTo>
                  <a:pt x="30" y="6"/>
                </a:lnTo>
                <a:lnTo>
                  <a:pt x="26" y="2"/>
                </a:lnTo>
                <a:lnTo>
                  <a:pt x="20" y="0"/>
                </a:lnTo>
                <a:lnTo>
                  <a:pt x="20" y="0"/>
                </a:lnTo>
                <a:lnTo>
                  <a:pt x="12" y="0"/>
                </a:lnTo>
                <a:lnTo>
                  <a:pt x="6" y="3"/>
                </a:lnTo>
                <a:lnTo>
                  <a:pt x="3"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3" name="Freeform 469">
            <a:extLst>
              <a:ext uri="{FF2B5EF4-FFF2-40B4-BE49-F238E27FC236}">
                <a16:creationId xmlns:a16="http://schemas.microsoft.com/office/drawing/2014/main" id="{3E2D4C0C-0F2C-4DF3-A45A-70DF24F26EED}"/>
              </a:ext>
            </a:extLst>
          </p:cNvPr>
          <p:cNvSpPr>
            <a:spLocks/>
          </p:cNvSpPr>
          <p:nvPr/>
        </p:nvSpPr>
        <p:spPr bwMode="auto">
          <a:xfrm>
            <a:off x="4454770" y="3693396"/>
            <a:ext cx="39768" cy="54239"/>
          </a:xfrm>
          <a:custGeom>
            <a:avLst/>
            <a:gdLst>
              <a:gd name="T0" fmla="*/ 0 w 34"/>
              <a:gd name="T1" fmla="*/ 15 h 33"/>
              <a:gd name="T2" fmla="*/ 0 w 34"/>
              <a:gd name="T3" fmla="*/ 15 h 33"/>
              <a:gd name="T4" fmla="*/ 0 w 34"/>
              <a:gd name="T5" fmla="*/ 23 h 33"/>
              <a:gd name="T6" fmla="*/ 5 w 34"/>
              <a:gd name="T7" fmla="*/ 27 h 33"/>
              <a:gd name="T8" fmla="*/ 10 w 34"/>
              <a:gd name="T9" fmla="*/ 32 h 33"/>
              <a:gd name="T10" fmla="*/ 16 w 34"/>
              <a:gd name="T11" fmla="*/ 33 h 33"/>
              <a:gd name="T12" fmla="*/ 16 w 34"/>
              <a:gd name="T13" fmla="*/ 33 h 33"/>
              <a:gd name="T14" fmla="*/ 23 w 34"/>
              <a:gd name="T15" fmla="*/ 33 h 33"/>
              <a:gd name="T16" fmla="*/ 29 w 34"/>
              <a:gd name="T17" fmla="*/ 30 h 33"/>
              <a:gd name="T18" fmla="*/ 32 w 34"/>
              <a:gd name="T19" fmla="*/ 24 h 33"/>
              <a:gd name="T20" fmla="*/ 34 w 34"/>
              <a:gd name="T21" fmla="*/ 18 h 33"/>
              <a:gd name="T22" fmla="*/ 34 w 34"/>
              <a:gd name="T23" fmla="*/ 18 h 33"/>
              <a:gd name="T24" fmla="*/ 34 w 34"/>
              <a:gd name="T25" fmla="*/ 11 h 33"/>
              <a:gd name="T26" fmla="*/ 31 w 34"/>
              <a:gd name="T27" fmla="*/ 6 h 33"/>
              <a:gd name="T28" fmla="*/ 25 w 34"/>
              <a:gd name="T29" fmla="*/ 2 h 33"/>
              <a:gd name="T30" fmla="*/ 19 w 34"/>
              <a:gd name="T31" fmla="*/ 0 h 33"/>
              <a:gd name="T32" fmla="*/ 19 w 34"/>
              <a:gd name="T33" fmla="*/ 0 h 33"/>
              <a:gd name="T34" fmla="*/ 11 w 34"/>
              <a:gd name="T35" fmla="*/ 0 h 33"/>
              <a:gd name="T36" fmla="*/ 7 w 34"/>
              <a:gd name="T37" fmla="*/ 3 h 33"/>
              <a:gd name="T38" fmla="*/ 2 w 34"/>
              <a:gd name="T39" fmla="*/ 9 h 33"/>
              <a:gd name="T40" fmla="*/ 0 w 34"/>
              <a:gd name="T41" fmla="*/ 15 h 33"/>
              <a:gd name="T42" fmla="*/ 0 w 34"/>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0" y="15"/>
                </a:moveTo>
                <a:lnTo>
                  <a:pt x="0" y="15"/>
                </a:lnTo>
                <a:lnTo>
                  <a:pt x="0" y="23"/>
                </a:lnTo>
                <a:lnTo>
                  <a:pt x="5" y="27"/>
                </a:lnTo>
                <a:lnTo>
                  <a:pt x="10" y="32"/>
                </a:lnTo>
                <a:lnTo>
                  <a:pt x="16" y="33"/>
                </a:lnTo>
                <a:lnTo>
                  <a:pt x="16" y="33"/>
                </a:lnTo>
                <a:lnTo>
                  <a:pt x="23" y="33"/>
                </a:lnTo>
                <a:lnTo>
                  <a:pt x="29" y="30"/>
                </a:lnTo>
                <a:lnTo>
                  <a:pt x="32" y="24"/>
                </a:lnTo>
                <a:lnTo>
                  <a:pt x="34" y="18"/>
                </a:lnTo>
                <a:lnTo>
                  <a:pt x="34" y="18"/>
                </a:lnTo>
                <a:lnTo>
                  <a:pt x="34" y="11"/>
                </a:lnTo>
                <a:lnTo>
                  <a:pt x="31" y="6"/>
                </a:lnTo>
                <a:lnTo>
                  <a:pt x="25" y="2"/>
                </a:lnTo>
                <a:lnTo>
                  <a:pt x="19" y="0"/>
                </a:lnTo>
                <a:lnTo>
                  <a:pt x="19" y="0"/>
                </a:lnTo>
                <a:lnTo>
                  <a:pt x="11" y="0"/>
                </a:lnTo>
                <a:lnTo>
                  <a:pt x="7" y="3"/>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4" name="Freeform 470">
            <a:extLst>
              <a:ext uri="{FF2B5EF4-FFF2-40B4-BE49-F238E27FC236}">
                <a16:creationId xmlns:a16="http://schemas.microsoft.com/office/drawing/2014/main" id="{E9327DA6-27FC-4A8A-A879-C4887AD46A91}"/>
              </a:ext>
            </a:extLst>
          </p:cNvPr>
          <p:cNvSpPr>
            <a:spLocks/>
          </p:cNvSpPr>
          <p:nvPr/>
        </p:nvSpPr>
        <p:spPr bwMode="auto">
          <a:xfrm>
            <a:off x="4488690" y="3703257"/>
            <a:ext cx="40937" cy="57526"/>
          </a:xfrm>
          <a:custGeom>
            <a:avLst/>
            <a:gdLst>
              <a:gd name="T0" fmla="*/ 0 w 35"/>
              <a:gd name="T1" fmla="*/ 15 h 35"/>
              <a:gd name="T2" fmla="*/ 0 w 35"/>
              <a:gd name="T3" fmla="*/ 15 h 35"/>
              <a:gd name="T4" fmla="*/ 2 w 35"/>
              <a:gd name="T5" fmla="*/ 23 h 35"/>
              <a:gd name="T6" fmla="*/ 5 w 35"/>
              <a:gd name="T7" fmla="*/ 29 h 35"/>
              <a:gd name="T8" fmla="*/ 9 w 35"/>
              <a:gd name="T9" fmla="*/ 32 h 35"/>
              <a:gd name="T10" fmla="*/ 17 w 35"/>
              <a:gd name="T11" fmla="*/ 35 h 35"/>
              <a:gd name="T12" fmla="*/ 17 w 35"/>
              <a:gd name="T13" fmla="*/ 35 h 35"/>
              <a:gd name="T14" fmla="*/ 23 w 35"/>
              <a:gd name="T15" fmla="*/ 33 h 35"/>
              <a:gd name="T16" fmla="*/ 29 w 35"/>
              <a:gd name="T17" fmla="*/ 30 h 35"/>
              <a:gd name="T18" fmla="*/ 33 w 35"/>
              <a:gd name="T19" fmla="*/ 24 h 35"/>
              <a:gd name="T20" fmla="*/ 35 w 35"/>
              <a:gd name="T21" fmla="*/ 18 h 35"/>
              <a:gd name="T22" fmla="*/ 35 w 35"/>
              <a:gd name="T23" fmla="*/ 18 h 35"/>
              <a:gd name="T24" fmla="*/ 33 w 35"/>
              <a:gd name="T25" fmla="*/ 12 h 35"/>
              <a:gd name="T26" fmla="*/ 30 w 35"/>
              <a:gd name="T27" fmla="*/ 6 h 35"/>
              <a:gd name="T28" fmla="*/ 26 w 35"/>
              <a:gd name="T29" fmla="*/ 2 h 35"/>
              <a:gd name="T30" fmla="*/ 18 w 35"/>
              <a:gd name="T31" fmla="*/ 0 h 35"/>
              <a:gd name="T32" fmla="*/ 18 w 35"/>
              <a:gd name="T33" fmla="*/ 0 h 35"/>
              <a:gd name="T34" fmla="*/ 12 w 35"/>
              <a:gd name="T35" fmla="*/ 0 h 35"/>
              <a:gd name="T36" fmla="*/ 6 w 35"/>
              <a:gd name="T37" fmla="*/ 5 h 35"/>
              <a:gd name="T38" fmla="*/ 2 w 35"/>
              <a:gd name="T39" fmla="*/ 9 h 35"/>
              <a:gd name="T40" fmla="*/ 0 w 35"/>
              <a:gd name="T41" fmla="*/ 15 h 35"/>
              <a:gd name="T42" fmla="*/ 0 w 35"/>
              <a:gd name="T43"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5"/>
                </a:moveTo>
                <a:lnTo>
                  <a:pt x="0" y="15"/>
                </a:lnTo>
                <a:lnTo>
                  <a:pt x="2" y="23"/>
                </a:lnTo>
                <a:lnTo>
                  <a:pt x="5" y="29"/>
                </a:lnTo>
                <a:lnTo>
                  <a:pt x="9" y="32"/>
                </a:lnTo>
                <a:lnTo>
                  <a:pt x="17" y="35"/>
                </a:lnTo>
                <a:lnTo>
                  <a:pt x="17" y="35"/>
                </a:lnTo>
                <a:lnTo>
                  <a:pt x="23" y="33"/>
                </a:lnTo>
                <a:lnTo>
                  <a:pt x="29" y="30"/>
                </a:lnTo>
                <a:lnTo>
                  <a:pt x="33" y="24"/>
                </a:lnTo>
                <a:lnTo>
                  <a:pt x="35" y="18"/>
                </a:lnTo>
                <a:lnTo>
                  <a:pt x="35" y="18"/>
                </a:lnTo>
                <a:lnTo>
                  <a:pt x="33" y="12"/>
                </a:lnTo>
                <a:lnTo>
                  <a:pt x="30" y="6"/>
                </a:lnTo>
                <a:lnTo>
                  <a:pt x="26" y="2"/>
                </a:lnTo>
                <a:lnTo>
                  <a:pt x="18" y="0"/>
                </a:lnTo>
                <a:lnTo>
                  <a:pt x="18" y="0"/>
                </a:lnTo>
                <a:lnTo>
                  <a:pt x="12" y="0"/>
                </a:lnTo>
                <a:lnTo>
                  <a:pt x="6" y="5"/>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5" name="Freeform 471">
            <a:extLst>
              <a:ext uri="{FF2B5EF4-FFF2-40B4-BE49-F238E27FC236}">
                <a16:creationId xmlns:a16="http://schemas.microsoft.com/office/drawing/2014/main" id="{B863694F-0657-4FE3-8D5F-B9865C9C1B04}"/>
              </a:ext>
            </a:extLst>
          </p:cNvPr>
          <p:cNvSpPr>
            <a:spLocks/>
          </p:cNvSpPr>
          <p:nvPr/>
        </p:nvSpPr>
        <p:spPr bwMode="auto">
          <a:xfrm>
            <a:off x="4505065" y="3703257"/>
            <a:ext cx="38598" cy="57526"/>
          </a:xfrm>
          <a:custGeom>
            <a:avLst/>
            <a:gdLst>
              <a:gd name="T0" fmla="*/ 0 w 33"/>
              <a:gd name="T1" fmla="*/ 15 h 35"/>
              <a:gd name="T2" fmla="*/ 0 w 33"/>
              <a:gd name="T3" fmla="*/ 15 h 35"/>
              <a:gd name="T4" fmla="*/ 0 w 33"/>
              <a:gd name="T5" fmla="*/ 23 h 35"/>
              <a:gd name="T6" fmla="*/ 4 w 33"/>
              <a:gd name="T7" fmla="*/ 29 h 35"/>
              <a:gd name="T8" fmla="*/ 9 w 33"/>
              <a:gd name="T9" fmla="*/ 32 h 35"/>
              <a:gd name="T10" fmla="*/ 15 w 33"/>
              <a:gd name="T11" fmla="*/ 35 h 35"/>
              <a:gd name="T12" fmla="*/ 15 w 33"/>
              <a:gd name="T13" fmla="*/ 35 h 35"/>
              <a:gd name="T14" fmla="*/ 22 w 33"/>
              <a:gd name="T15" fmla="*/ 33 h 35"/>
              <a:gd name="T16" fmla="*/ 28 w 33"/>
              <a:gd name="T17" fmla="*/ 30 h 35"/>
              <a:gd name="T18" fmla="*/ 31 w 33"/>
              <a:gd name="T19" fmla="*/ 24 h 35"/>
              <a:gd name="T20" fmla="*/ 33 w 33"/>
              <a:gd name="T21" fmla="*/ 18 h 35"/>
              <a:gd name="T22" fmla="*/ 33 w 33"/>
              <a:gd name="T23" fmla="*/ 18 h 35"/>
              <a:gd name="T24" fmla="*/ 33 w 33"/>
              <a:gd name="T25" fmla="*/ 12 h 35"/>
              <a:gd name="T26" fmla="*/ 30 w 33"/>
              <a:gd name="T27" fmla="*/ 6 h 35"/>
              <a:gd name="T28" fmla="*/ 24 w 33"/>
              <a:gd name="T29" fmla="*/ 2 h 35"/>
              <a:gd name="T30" fmla="*/ 18 w 33"/>
              <a:gd name="T31" fmla="*/ 0 h 35"/>
              <a:gd name="T32" fmla="*/ 18 w 33"/>
              <a:gd name="T33" fmla="*/ 0 h 35"/>
              <a:gd name="T34" fmla="*/ 10 w 33"/>
              <a:gd name="T35" fmla="*/ 0 h 35"/>
              <a:gd name="T36" fmla="*/ 6 w 33"/>
              <a:gd name="T37" fmla="*/ 5 h 35"/>
              <a:gd name="T38" fmla="*/ 1 w 33"/>
              <a:gd name="T39" fmla="*/ 9 h 35"/>
              <a:gd name="T40" fmla="*/ 0 w 33"/>
              <a:gd name="T41" fmla="*/ 15 h 35"/>
              <a:gd name="T42" fmla="*/ 0 w 33"/>
              <a:gd name="T43"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5"/>
                </a:moveTo>
                <a:lnTo>
                  <a:pt x="0" y="15"/>
                </a:lnTo>
                <a:lnTo>
                  <a:pt x="0" y="23"/>
                </a:lnTo>
                <a:lnTo>
                  <a:pt x="4" y="29"/>
                </a:lnTo>
                <a:lnTo>
                  <a:pt x="9" y="32"/>
                </a:lnTo>
                <a:lnTo>
                  <a:pt x="15" y="35"/>
                </a:lnTo>
                <a:lnTo>
                  <a:pt x="15" y="35"/>
                </a:lnTo>
                <a:lnTo>
                  <a:pt x="22" y="33"/>
                </a:lnTo>
                <a:lnTo>
                  <a:pt x="28" y="30"/>
                </a:lnTo>
                <a:lnTo>
                  <a:pt x="31" y="24"/>
                </a:lnTo>
                <a:lnTo>
                  <a:pt x="33" y="18"/>
                </a:lnTo>
                <a:lnTo>
                  <a:pt x="33" y="18"/>
                </a:lnTo>
                <a:lnTo>
                  <a:pt x="33" y="12"/>
                </a:lnTo>
                <a:lnTo>
                  <a:pt x="30" y="6"/>
                </a:lnTo>
                <a:lnTo>
                  <a:pt x="24" y="2"/>
                </a:lnTo>
                <a:lnTo>
                  <a:pt x="18" y="0"/>
                </a:lnTo>
                <a:lnTo>
                  <a:pt x="18" y="0"/>
                </a:lnTo>
                <a:lnTo>
                  <a:pt x="10" y="0"/>
                </a:lnTo>
                <a:lnTo>
                  <a:pt x="6" y="5"/>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6" name="Freeform 472">
            <a:extLst>
              <a:ext uri="{FF2B5EF4-FFF2-40B4-BE49-F238E27FC236}">
                <a16:creationId xmlns:a16="http://schemas.microsoft.com/office/drawing/2014/main" id="{3F25CB0B-A20B-47E5-9893-4D3740C9B548}"/>
              </a:ext>
            </a:extLst>
          </p:cNvPr>
          <p:cNvSpPr>
            <a:spLocks/>
          </p:cNvSpPr>
          <p:nvPr/>
        </p:nvSpPr>
        <p:spPr bwMode="auto">
          <a:xfrm>
            <a:off x="4508574" y="3703257"/>
            <a:ext cx="40937" cy="57526"/>
          </a:xfrm>
          <a:custGeom>
            <a:avLst/>
            <a:gdLst>
              <a:gd name="T0" fmla="*/ 0 w 35"/>
              <a:gd name="T1" fmla="*/ 15 h 35"/>
              <a:gd name="T2" fmla="*/ 0 w 35"/>
              <a:gd name="T3" fmla="*/ 15 h 35"/>
              <a:gd name="T4" fmla="*/ 1 w 35"/>
              <a:gd name="T5" fmla="*/ 23 h 35"/>
              <a:gd name="T6" fmla="*/ 4 w 35"/>
              <a:gd name="T7" fmla="*/ 29 h 35"/>
              <a:gd name="T8" fmla="*/ 9 w 35"/>
              <a:gd name="T9" fmla="*/ 32 h 35"/>
              <a:gd name="T10" fmla="*/ 15 w 35"/>
              <a:gd name="T11" fmla="*/ 35 h 35"/>
              <a:gd name="T12" fmla="*/ 15 w 35"/>
              <a:gd name="T13" fmla="*/ 35 h 35"/>
              <a:gd name="T14" fmla="*/ 22 w 35"/>
              <a:gd name="T15" fmla="*/ 33 h 35"/>
              <a:gd name="T16" fmla="*/ 28 w 35"/>
              <a:gd name="T17" fmla="*/ 30 h 35"/>
              <a:gd name="T18" fmla="*/ 32 w 35"/>
              <a:gd name="T19" fmla="*/ 24 h 35"/>
              <a:gd name="T20" fmla="*/ 35 w 35"/>
              <a:gd name="T21" fmla="*/ 18 h 35"/>
              <a:gd name="T22" fmla="*/ 35 w 35"/>
              <a:gd name="T23" fmla="*/ 18 h 35"/>
              <a:gd name="T24" fmla="*/ 33 w 35"/>
              <a:gd name="T25" fmla="*/ 12 h 35"/>
              <a:gd name="T26" fmla="*/ 30 w 35"/>
              <a:gd name="T27" fmla="*/ 6 h 35"/>
              <a:gd name="T28" fmla="*/ 24 w 35"/>
              <a:gd name="T29" fmla="*/ 2 h 35"/>
              <a:gd name="T30" fmla="*/ 18 w 35"/>
              <a:gd name="T31" fmla="*/ 0 h 35"/>
              <a:gd name="T32" fmla="*/ 18 w 35"/>
              <a:gd name="T33" fmla="*/ 0 h 35"/>
              <a:gd name="T34" fmla="*/ 12 w 35"/>
              <a:gd name="T35" fmla="*/ 0 h 35"/>
              <a:gd name="T36" fmla="*/ 6 w 35"/>
              <a:gd name="T37" fmla="*/ 5 h 35"/>
              <a:gd name="T38" fmla="*/ 1 w 35"/>
              <a:gd name="T39" fmla="*/ 9 h 35"/>
              <a:gd name="T40" fmla="*/ 0 w 35"/>
              <a:gd name="T41" fmla="*/ 15 h 35"/>
              <a:gd name="T42" fmla="*/ 0 w 35"/>
              <a:gd name="T43"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5"/>
                </a:moveTo>
                <a:lnTo>
                  <a:pt x="0" y="15"/>
                </a:lnTo>
                <a:lnTo>
                  <a:pt x="1" y="23"/>
                </a:lnTo>
                <a:lnTo>
                  <a:pt x="4" y="29"/>
                </a:lnTo>
                <a:lnTo>
                  <a:pt x="9" y="32"/>
                </a:lnTo>
                <a:lnTo>
                  <a:pt x="15" y="35"/>
                </a:lnTo>
                <a:lnTo>
                  <a:pt x="15" y="35"/>
                </a:lnTo>
                <a:lnTo>
                  <a:pt x="22" y="33"/>
                </a:lnTo>
                <a:lnTo>
                  <a:pt x="28" y="30"/>
                </a:lnTo>
                <a:lnTo>
                  <a:pt x="32" y="24"/>
                </a:lnTo>
                <a:lnTo>
                  <a:pt x="35" y="18"/>
                </a:lnTo>
                <a:lnTo>
                  <a:pt x="35" y="18"/>
                </a:lnTo>
                <a:lnTo>
                  <a:pt x="33" y="12"/>
                </a:lnTo>
                <a:lnTo>
                  <a:pt x="30" y="6"/>
                </a:lnTo>
                <a:lnTo>
                  <a:pt x="24" y="2"/>
                </a:lnTo>
                <a:lnTo>
                  <a:pt x="18" y="0"/>
                </a:lnTo>
                <a:lnTo>
                  <a:pt x="18" y="0"/>
                </a:lnTo>
                <a:lnTo>
                  <a:pt x="12" y="0"/>
                </a:lnTo>
                <a:lnTo>
                  <a:pt x="6" y="5"/>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7" name="Freeform 473">
            <a:extLst>
              <a:ext uri="{FF2B5EF4-FFF2-40B4-BE49-F238E27FC236}">
                <a16:creationId xmlns:a16="http://schemas.microsoft.com/office/drawing/2014/main" id="{9CBF250B-17A6-4BA2-8A10-A1F37819AE78}"/>
              </a:ext>
            </a:extLst>
          </p:cNvPr>
          <p:cNvSpPr>
            <a:spLocks/>
          </p:cNvSpPr>
          <p:nvPr/>
        </p:nvSpPr>
        <p:spPr bwMode="auto">
          <a:xfrm>
            <a:off x="4541324" y="3713119"/>
            <a:ext cx="40937" cy="57526"/>
          </a:xfrm>
          <a:custGeom>
            <a:avLst/>
            <a:gdLst>
              <a:gd name="T0" fmla="*/ 0 w 35"/>
              <a:gd name="T1" fmla="*/ 17 h 35"/>
              <a:gd name="T2" fmla="*/ 0 w 35"/>
              <a:gd name="T3" fmla="*/ 17 h 35"/>
              <a:gd name="T4" fmla="*/ 2 w 35"/>
              <a:gd name="T5" fmla="*/ 23 h 35"/>
              <a:gd name="T6" fmla="*/ 5 w 35"/>
              <a:gd name="T7" fmla="*/ 29 h 35"/>
              <a:gd name="T8" fmla="*/ 10 w 35"/>
              <a:gd name="T9" fmla="*/ 33 h 35"/>
              <a:gd name="T10" fmla="*/ 17 w 35"/>
              <a:gd name="T11" fmla="*/ 35 h 35"/>
              <a:gd name="T12" fmla="*/ 17 w 35"/>
              <a:gd name="T13" fmla="*/ 35 h 35"/>
              <a:gd name="T14" fmla="*/ 23 w 35"/>
              <a:gd name="T15" fmla="*/ 33 h 35"/>
              <a:gd name="T16" fmla="*/ 29 w 35"/>
              <a:gd name="T17" fmla="*/ 30 h 35"/>
              <a:gd name="T18" fmla="*/ 34 w 35"/>
              <a:gd name="T19" fmla="*/ 26 h 35"/>
              <a:gd name="T20" fmla="*/ 35 w 35"/>
              <a:gd name="T21" fmla="*/ 18 h 35"/>
              <a:gd name="T22" fmla="*/ 35 w 35"/>
              <a:gd name="T23" fmla="*/ 18 h 35"/>
              <a:gd name="T24" fmla="*/ 34 w 35"/>
              <a:gd name="T25" fmla="*/ 12 h 35"/>
              <a:gd name="T26" fmla="*/ 31 w 35"/>
              <a:gd name="T27" fmla="*/ 6 h 35"/>
              <a:gd name="T28" fmla="*/ 26 w 35"/>
              <a:gd name="T29" fmla="*/ 3 h 35"/>
              <a:gd name="T30" fmla="*/ 19 w 35"/>
              <a:gd name="T31" fmla="*/ 0 h 35"/>
              <a:gd name="T32" fmla="*/ 19 w 35"/>
              <a:gd name="T33" fmla="*/ 0 h 35"/>
              <a:gd name="T34" fmla="*/ 13 w 35"/>
              <a:gd name="T35" fmla="*/ 2 h 35"/>
              <a:gd name="T36" fmla="*/ 7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3"/>
                </a:lnTo>
                <a:lnTo>
                  <a:pt x="5" y="29"/>
                </a:lnTo>
                <a:lnTo>
                  <a:pt x="10" y="33"/>
                </a:lnTo>
                <a:lnTo>
                  <a:pt x="17" y="35"/>
                </a:lnTo>
                <a:lnTo>
                  <a:pt x="17" y="35"/>
                </a:lnTo>
                <a:lnTo>
                  <a:pt x="23" y="33"/>
                </a:lnTo>
                <a:lnTo>
                  <a:pt x="29" y="30"/>
                </a:lnTo>
                <a:lnTo>
                  <a:pt x="34" y="26"/>
                </a:lnTo>
                <a:lnTo>
                  <a:pt x="35" y="18"/>
                </a:lnTo>
                <a:lnTo>
                  <a:pt x="35" y="18"/>
                </a:lnTo>
                <a:lnTo>
                  <a:pt x="34" y="12"/>
                </a:lnTo>
                <a:lnTo>
                  <a:pt x="31" y="6"/>
                </a:lnTo>
                <a:lnTo>
                  <a:pt x="26" y="3"/>
                </a:lnTo>
                <a:lnTo>
                  <a:pt x="19" y="0"/>
                </a:lnTo>
                <a:lnTo>
                  <a:pt x="19" y="0"/>
                </a:lnTo>
                <a:lnTo>
                  <a:pt x="13" y="2"/>
                </a:lnTo>
                <a:lnTo>
                  <a:pt x="7"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8" name="Freeform 474">
            <a:extLst>
              <a:ext uri="{FF2B5EF4-FFF2-40B4-BE49-F238E27FC236}">
                <a16:creationId xmlns:a16="http://schemas.microsoft.com/office/drawing/2014/main" id="{AEDF76A7-6AA4-41BB-BD35-4A610C90D9C8}"/>
              </a:ext>
            </a:extLst>
          </p:cNvPr>
          <p:cNvSpPr>
            <a:spLocks/>
          </p:cNvSpPr>
          <p:nvPr/>
        </p:nvSpPr>
        <p:spPr bwMode="auto">
          <a:xfrm>
            <a:off x="4550681" y="3713119"/>
            <a:ext cx="38598" cy="57526"/>
          </a:xfrm>
          <a:custGeom>
            <a:avLst/>
            <a:gdLst>
              <a:gd name="T0" fmla="*/ 0 w 33"/>
              <a:gd name="T1" fmla="*/ 17 h 35"/>
              <a:gd name="T2" fmla="*/ 0 w 33"/>
              <a:gd name="T3" fmla="*/ 17 h 35"/>
              <a:gd name="T4" fmla="*/ 0 w 33"/>
              <a:gd name="T5" fmla="*/ 23 h 35"/>
              <a:gd name="T6" fmla="*/ 3 w 33"/>
              <a:gd name="T7" fmla="*/ 29 h 35"/>
              <a:gd name="T8" fmla="*/ 9 w 33"/>
              <a:gd name="T9" fmla="*/ 33 h 35"/>
              <a:gd name="T10" fmla="*/ 15 w 33"/>
              <a:gd name="T11" fmla="*/ 35 h 35"/>
              <a:gd name="T12" fmla="*/ 15 w 33"/>
              <a:gd name="T13" fmla="*/ 35 h 35"/>
              <a:gd name="T14" fmla="*/ 23 w 33"/>
              <a:gd name="T15" fmla="*/ 33 h 35"/>
              <a:gd name="T16" fmla="*/ 27 w 33"/>
              <a:gd name="T17" fmla="*/ 30 h 35"/>
              <a:gd name="T18" fmla="*/ 32 w 33"/>
              <a:gd name="T19" fmla="*/ 26 h 35"/>
              <a:gd name="T20" fmla="*/ 33 w 33"/>
              <a:gd name="T21" fmla="*/ 18 h 35"/>
              <a:gd name="T22" fmla="*/ 33 w 33"/>
              <a:gd name="T23" fmla="*/ 18 h 35"/>
              <a:gd name="T24" fmla="*/ 33 w 33"/>
              <a:gd name="T25" fmla="*/ 12 h 35"/>
              <a:gd name="T26" fmla="*/ 29 w 33"/>
              <a:gd name="T27" fmla="*/ 6 h 35"/>
              <a:gd name="T28" fmla="*/ 24 w 33"/>
              <a:gd name="T29" fmla="*/ 3 h 35"/>
              <a:gd name="T30" fmla="*/ 18 w 33"/>
              <a:gd name="T31" fmla="*/ 0 h 35"/>
              <a:gd name="T32" fmla="*/ 18 w 33"/>
              <a:gd name="T33" fmla="*/ 0 h 35"/>
              <a:gd name="T34" fmla="*/ 11 w 33"/>
              <a:gd name="T35" fmla="*/ 2 h 35"/>
              <a:gd name="T36" fmla="*/ 5 w 33"/>
              <a:gd name="T37" fmla="*/ 5 h 35"/>
              <a:gd name="T38" fmla="*/ 2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3"/>
                </a:lnTo>
                <a:lnTo>
                  <a:pt x="3" y="29"/>
                </a:lnTo>
                <a:lnTo>
                  <a:pt x="9" y="33"/>
                </a:lnTo>
                <a:lnTo>
                  <a:pt x="15" y="35"/>
                </a:lnTo>
                <a:lnTo>
                  <a:pt x="15" y="35"/>
                </a:lnTo>
                <a:lnTo>
                  <a:pt x="23" y="33"/>
                </a:lnTo>
                <a:lnTo>
                  <a:pt x="27" y="30"/>
                </a:lnTo>
                <a:lnTo>
                  <a:pt x="32" y="26"/>
                </a:lnTo>
                <a:lnTo>
                  <a:pt x="33" y="18"/>
                </a:lnTo>
                <a:lnTo>
                  <a:pt x="33" y="18"/>
                </a:lnTo>
                <a:lnTo>
                  <a:pt x="33" y="12"/>
                </a:lnTo>
                <a:lnTo>
                  <a:pt x="29" y="6"/>
                </a:lnTo>
                <a:lnTo>
                  <a:pt x="24" y="3"/>
                </a:lnTo>
                <a:lnTo>
                  <a:pt x="18" y="0"/>
                </a:lnTo>
                <a:lnTo>
                  <a:pt x="18" y="0"/>
                </a:lnTo>
                <a:lnTo>
                  <a:pt x="11" y="2"/>
                </a:lnTo>
                <a:lnTo>
                  <a:pt x="5"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29" name="Freeform 475">
            <a:extLst>
              <a:ext uri="{FF2B5EF4-FFF2-40B4-BE49-F238E27FC236}">
                <a16:creationId xmlns:a16="http://schemas.microsoft.com/office/drawing/2014/main" id="{9C8EF2D4-35A6-4E4A-A974-A06CD09959CD}"/>
              </a:ext>
            </a:extLst>
          </p:cNvPr>
          <p:cNvSpPr>
            <a:spLocks/>
          </p:cNvSpPr>
          <p:nvPr/>
        </p:nvSpPr>
        <p:spPr bwMode="auto">
          <a:xfrm>
            <a:off x="4571734" y="3713119"/>
            <a:ext cx="40937" cy="57526"/>
          </a:xfrm>
          <a:custGeom>
            <a:avLst/>
            <a:gdLst>
              <a:gd name="T0" fmla="*/ 0 w 35"/>
              <a:gd name="T1" fmla="*/ 17 h 35"/>
              <a:gd name="T2" fmla="*/ 0 w 35"/>
              <a:gd name="T3" fmla="*/ 17 h 35"/>
              <a:gd name="T4" fmla="*/ 2 w 35"/>
              <a:gd name="T5" fmla="*/ 23 h 35"/>
              <a:gd name="T6" fmla="*/ 5 w 35"/>
              <a:gd name="T7" fmla="*/ 29 h 35"/>
              <a:gd name="T8" fmla="*/ 11 w 35"/>
              <a:gd name="T9" fmla="*/ 33 h 35"/>
              <a:gd name="T10" fmla="*/ 17 w 35"/>
              <a:gd name="T11" fmla="*/ 35 h 35"/>
              <a:gd name="T12" fmla="*/ 17 w 35"/>
              <a:gd name="T13" fmla="*/ 35 h 35"/>
              <a:gd name="T14" fmla="*/ 23 w 35"/>
              <a:gd name="T15" fmla="*/ 33 h 35"/>
              <a:gd name="T16" fmla="*/ 29 w 35"/>
              <a:gd name="T17" fmla="*/ 30 h 35"/>
              <a:gd name="T18" fmla="*/ 33 w 35"/>
              <a:gd name="T19" fmla="*/ 26 h 35"/>
              <a:gd name="T20" fmla="*/ 35 w 35"/>
              <a:gd name="T21" fmla="*/ 18 h 35"/>
              <a:gd name="T22" fmla="*/ 35 w 35"/>
              <a:gd name="T23" fmla="*/ 18 h 35"/>
              <a:gd name="T24" fmla="*/ 35 w 35"/>
              <a:gd name="T25" fmla="*/ 12 h 35"/>
              <a:gd name="T26" fmla="*/ 30 w 35"/>
              <a:gd name="T27" fmla="*/ 6 h 35"/>
              <a:gd name="T28" fmla="*/ 26 w 35"/>
              <a:gd name="T29" fmla="*/ 3 h 35"/>
              <a:gd name="T30" fmla="*/ 20 w 35"/>
              <a:gd name="T31" fmla="*/ 0 h 35"/>
              <a:gd name="T32" fmla="*/ 20 w 35"/>
              <a:gd name="T33" fmla="*/ 0 h 35"/>
              <a:gd name="T34" fmla="*/ 12 w 35"/>
              <a:gd name="T35" fmla="*/ 2 h 35"/>
              <a:gd name="T36" fmla="*/ 6 w 35"/>
              <a:gd name="T37" fmla="*/ 5 h 35"/>
              <a:gd name="T38" fmla="*/ 3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3"/>
                </a:lnTo>
                <a:lnTo>
                  <a:pt x="5" y="29"/>
                </a:lnTo>
                <a:lnTo>
                  <a:pt x="11" y="33"/>
                </a:lnTo>
                <a:lnTo>
                  <a:pt x="17" y="35"/>
                </a:lnTo>
                <a:lnTo>
                  <a:pt x="17" y="35"/>
                </a:lnTo>
                <a:lnTo>
                  <a:pt x="23" y="33"/>
                </a:lnTo>
                <a:lnTo>
                  <a:pt x="29" y="30"/>
                </a:lnTo>
                <a:lnTo>
                  <a:pt x="33" y="26"/>
                </a:lnTo>
                <a:lnTo>
                  <a:pt x="35" y="18"/>
                </a:lnTo>
                <a:lnTo>
                  <a:pt x="35" y="18"/>
                </a:lnTo>
                <a:lnTo>
                  <a:pt x="35" y="12"/>
                </a:lnTo>
                <a:lnTo>
                  <a:pt x="30" y="6"/>
                </a:lnTo>
                <a:lnTo>
                  <a:pt x="26" y="3"/>
                </a:lnTo>
                <a:lnTo>
                  <a:pt x="20" y="0"/>
                </a:lnTo>
                <a:lnTo>
                  <a:pt x="20" y="0"/>
                </a:lnTo>
                <a:lnTo>
                  <a:pt x="12" y="2"/>
                </a:lnTo>
                <a:lnTo>
                  <a:pt x="6" y="5"/>
                </a:lnTo>
                <a:lnTo>
                  <a:pt x="3"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0" name="Freeform 476">
            <a:extLst>
              <a:ext uri="{FF2B5EF4-FFF2-40B4-BE49-F238E27FC236}">
                <a16:creationId xmlns:a16="http://schemas.microsoft.com/office/drawing/2014/main" id="{6A77B435-29E4-4F6D-A421-E5A6DB0E7A20}"/>
              </a:ext>
            </a:extLst>
          </p:cNvPr>
          <p:cNvSpPr>
            <a:spLocks/>
          </p:cNvSpPr>
          <p:nvPr/>
        </p:nvSpPr>
        <p:spPr bwMode="auto">
          <a:xfrm>
            <a:off x="4595127" y="3713119"/>
            <a:ext cx="40937" cy="57526"/>
          </a:xfrm>
          <a:custGeom>
            <a:avLst/>
            <a:gdLst>
              <a:gd name="T0" fmla="*/ 0 w 35"/>
              <a:gd name="T1" fmla="*/ 17 h 35"/>
              <a:gd name="T2" fmla="*/ 0 w 35"/>
              <a:gd name="T3" fmla="*/ 17 h 35"/>
              <a:gd name="T4" fmla="*/ 1 w 35"/>
              <a:gd name="T5" fmla="*/ 23 h 35"/>
              <a:gd name="T6" fmla="*/ 4 w 35"/>
              <a:gd name="T7" fmla="*/ 29 h 35"/>
              <a:gd name="T8" fmla="*/ 10 w 35"/>
              <a:gd name="T9" fmla="*/ 33 h 35"/>
              <a:gd name="T10" fmla="*/ 16 w 35"/>
              <a:gd name="T11" fmla="*/ 35 h 35"/>
              <a:gd name="T12" fmla="*/ 16 w 35"/>
              <a:gd name="T13" fmla="*/ 35 h 35"/>
              <a:gd name="T14" fmla="*/ 22 w 35"/>
              <a:gd name="T15" fmla="*/ 33 h 35"/>
              <a:gd name="T16" fmla="*/ 29 w 35"/>
              <a:gd name="T17" fmla="*/ 30 h 35"/>
              <a:gd name="T18" fmla="*/ 33 w 35"/>
              <a:gd name="T19" fmla="*/ 26 h 35"/>
              <a:gd name="T20" fmla="*/ 35 w 35"/>
              <a:gd name="T21" fmla="*/ 18 h 35"/>
              <a:gd name="T22" fmla="*/ 35 w 35"/>
              <a:gd name="T23" fmla="*/ 18 h 35"/>
              <a:gd name="T24" fmla="*/ 33 w 35"/>
              <a:gd name="T25" fmla="*/ 12 h 35"/>
              <a:gd name="T26" fmla="*/ 30 w 35"/>
              <a:gd name="T27" fmla="*/ 6 h 35"/>
              <a:gd name="T28" fmla="*/ 25 w 35"/>
              <a:gd name="T29" fmla="*/ 3 h 35"/>
              <a:gd name="T30" fmla="*/ 18 w 35"/>
              <a:gd name="T31" fmla="*/ 0 h 35"/>
              <a:gd name="T32" fmla="*/ 18 w 35"/>
              <a:gd name="T33" fmla="*/ 0 h 35"/>
              <a:gd name="T34" fmla="*/ 12 w 35"/>
              <a:gd name="T35" fmla="*/ 2 h 35"/>
              <a:gd name="T36" fmla="*/ 6 w 35"/>
              <a:gd name="T37" fmla="*/ 5 h 35"/>
              <a:gd name="T38" fmla="*/ 3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1" y="23"/>
                </a:lnTo>
                <a:lnTo>
                  <a:pt x="4" y="29"/>
                </a:lnTo>
                <a:lnTo>
                  <a:pt x="10" y="33"/>
                </a:lnTo>
                <a:lnTo>
                  <a:pt x="16" y="35"/>
                </a:lnTo>
                <a:lnTo>
                  <a:pt x="16" y="35"/>
                </a:lnTo>
                <a:lnTo>
                  <a:pt x="22" y="33"/>
                </a:lnTo>
                <a:lnTo>
                  <a:pt x="29" y="30"/>
                </a:lnTo>
                <a:lnTo>
                  <a:pt x="33" y="26"/>
                </a:lnTo>
                <a:lnTo>
                  <a:pt x="35" y="18"/>
                </a:lnTo>
                <a:lnTo>
                  <a:pt x="35" y="18"/>
                </a:lnTo>
                <a:lnTo>
                  <a:pt x="33" y="12"/>
                </a:lnTo>
                <a:lnTo>
                  <a:pt x="30" y="6"/>
                </a:lnTo>
                <a:lnTo>
                  <a:pt x="25" y="3"/>
                </a:lnTo>
                <a:lnTo>
                  <a:pt x="18" y="0"/>
                </a:lnTo>
                <a:lnTo>
                  <a:pt x="18" y="0"/>
                </a:lnTo>
                <a:lnTo>
                  <a:pt x="12" y="2"/>
                </a:lnTo>
                <a:lnTo>
                  <a:pt x="6" y="5"/>
                </a:lnTo>
                <a:lnTo>
                  <a:pt x="3"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1" name="Freeform 477">
            <a:extLst>
              <a:ext uri="{FF2B5EF4-FFF2-40B4-BE49-F238E27FC236}">
                <a16:creationId xmlns:a16="http://schemas.microsoft.com/office/drawing/2014/main" id="{0934CD57-3E10-4D89-81A3-8E083696D0F7}"/>
              </a:ext>
            </a:extLst>
          </p:cNvPr>
          <p:cNvSpPr>
            <a:spLocks/>
          </p:cNvSpPr>
          <p:nvPr/>
        </p:nvSpPr>
        <p:spPr bwMode="auto">
          <a:xfrm>
            <a:off x="4603314" y="3713119"/>
            <a:ext cx="39768" cy="57526"/>
          </a:xfrm>
          <a:custGeom>
            <a:avLst/>
            <a:gdLst>
              <a:gd name="T0" fmla="*/ 0 w 34"/>
              <a:gd name="T1" fmla="*/ 17 h 35"/>
              <a:gd name="T2" fmla="*/ 0 w 34"/>
              <a:gd name="T3" fmla="*/ 17 h 35"/>
              <a:gd name="T4" fmla="*/ 0 w 34"/>
              <a:gd name="T5" fmla="*/ 23 h 35"/>
              <a:gd name="T6" fmla="*/ 3 w 34"/>
              <a:gd name="T7" fmla="*/ 29 h 35"/>
              <a:gd name="T8" fmla="*/ 9 w 34"/>
              <a:gd name="T9" fmla="*/ 33 h 35"/>
              <a:gd name="T10" fmla="*/ 15 w 34"/>
              <a:gd name="T11" fmla="*/ 35 h 35"/>
              <a:gd name="T12" fmla="*/ 15 w 34"/>
              <a:gd name="T13" fmla="*/ 35 h 35"/>
              <a:gd name="T14" fmla="*/ 23 w 34"/>
              <a:gd name="T15" fmla="*/ 33 h 35"/>
              <a:gd name="T16" fmla="*/ 28 w 34"/>
              <a:gd name="T17" fmla="*/ 30 h 35"/>
              <a:gd name="T18" fmla="*/ 32 w 34"/>
              <a:gd name="T19" fmla="*/ 26 h 35"/>
              <a:gd name="T20" fmla="*/ 34 w 34"/>
              <a:gd name="T21" fmla="*/ 18 h 35"/>
              <a:gd name="T22" fmla="*/ 34 w 34"/>
              <a:gd name="T23" fmla="*/ 18 h 35"/>
              <a:gd name="T24" fmla="*/ 34 w 34"/>
              <a:gd name="T25" fmla="*/ 12 h 35"/>
              <a:gd name="T26" fmla="*/ 31 w 34"/>
              <a:gd name="T27" fmla="*/ 6 h 35"/>
              <a:gd name="T28" fmla="*/ 25 w 34"/>
              <a:gd name="T29" fmla="*/ 3 h 35"/>
              <a:gd name="T30" fmla="*/ 18 w 34"/>
              <a:gd name="T31" fmla="*/ 0 h 35"/>
              <a:gd name="T32" fmla="*/ 18 w 34"/>
              <a:gd name="T33" fmla="*/ 0 h 35"/>
              <a:gd name="T34" fmla="*/ 11 w 34"/>
              <a:gd name="T35" fmla="*/ 2 h 35"/>
              <a:gd name="T36" fmla="*/ 6 w 34"/>
              <a:gd name="T37" fmla="*/ 5 h 35"/>
              <a:gd name="T38" fmla="*/ 2 w 34"/>
              <a:gd name="T39" fmla="*/ 11 h 35"/>
              <a:gd name="T40" fmla="*/ 0 w 34"/>
              <a:gd name="T41" fmla="*/ 17 h 35"/>
              <a:gd name="T42" fmla="*/ 0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7"/>
                </a:moveTo>
                <a:lnTo>
                  <a:pt x="0" y="17"/>
                </a:lnTo>
                <a:lnTo>
                  <a:pt x="0" y="23"/>
                </a:lnTo>
                <a:lnTo>
                  <a:pt x="3" y="29"/>
                </a:lnTo>
                <a:lnTo>
                  <a:pt x="9" y="33"/>
                </a:lnTo>
                <a:lnTo>
                  <a:pt x="15" y="35"/>
                </a:lnTo>
                <a:lnTo>
                  <a:pt x="15" y="35"/>
                </a:lnTo>
                <a:lnTo>
                  <a:pt x="23" y="33"/>
                </a:lnTo>
                <a:lnTo>
                  <a:pt x="28" y="30"/>
                </a:lnTo>
                <a:lnTo>
                  <a:pt x="32" y="26"/>
                </a:lnTo>
                <a:lnTo>
                  <a:pt x="34" y="18"/>
                </a:lnTo>
                <a:lnTo>
                  <a:pt x="34" y="18"/>
                </a:lnTo>
                <a:lnTo>
                  <a:pt x="34" y="12"/>
                </a:lnTo>
                <a:lnTo>
                  <a:pt x="31" y="6"/>
                </a:lnTo>
                <a:lnTo>
                  <a:pt x="25" y="3"/>
                </a:lnTo>
                <a:lnTo>
                  <a:pt x="18" y="0"/>
                </a:lnTo>
                <a:lnTo>
                  <a:pt x="18" y="0"/>
                </a:lnTo>
                <a:lnTo>
                  <a:pt x="11" y="2"/>
                </a:lnTo>
                <a:lnTo>
                  <a:pt x="6"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2" name="Freeform 478">
            <a:extLst>
              <a:ext uri="{FF2B5EF4-FFF2-40B4-BE49-F238E27FC236}">
                <a16:creationId xmlns:a16="http://schemas.microsoft.com/office/drawing/2014/main" id="{98A84238-0A5D-4645-B2F6-9FDA667F6BBF}"/>
              </a:ext>
            </a:extLst>
          </p:cNvPr>
          <p:cNvSpPr>
            <a:spLocks/>
          </p:cNvSpPr>
          <p:nvPr/>
        </p:nvSpPr>
        <p:spPr bwMode="auto">
          <a:xfrm>
            <a:off x="4613841" y="3713119"/>
            <a:ext cx="40937" cy="57526"/>
          </a:xfrm>
          <a:custGeom>
            <a:avLst/>
            <a:gdLst>
              <a:gd name="T0" fmla="*/ 0 w 35"/>
              <a:gd name="T1" fmla="*/ 17 h 35"/>
              <a:gd name="T2" fmla="*/ 0 w 35"/>
              <a:gd name="T3" fmla="*/ 17 h 35"/>
              <a:gd name="T4" fmla="*/ 2 w 35"/>
              <a:gd name="T5" fmla="*/ 23 h 35"/>
              <a:gd name="T6" fmla="*/ 5 w 35"/>
              <a:gd name="T7" fmla="*/ 29 h 35"/>
              <a:gd name="T8" fmla="*/ 9 w 35"/>
              <a:gd name="T9" fmla="*/ 33 h 35"/>
              <a:gd name="T10" fmla="*/ 17 w 35"/>
              <a:gd name="T11" fmla="*/ 35 h 35"/>
              <a:gd name="T12" fmla="*/ 17 w 35"/>
              <a:gd name="T13" fmla="*/ 35 h 35"/>
              <a:gd name="T14" fmla="*/ 23 w 35"/>
              <a:gd name="T15" fmla="*/ 33 h 35"/>
              <a:gd name="T16" fmla="*/ 29 w 35"/>
              <a:gd name="T17" fmla="*/ 30 h 35"/>
              <a:gd name="T18" fmla="*/ 34 w 35"/>
              <a:gd name="T19" fmla="*/ 26 h 35"/>
              <a:gd name="T20" fmla="*/ 35 w 35"/>
              <a:gd name="T21" fmla="*/ 18 h 35"/>
              <a:gd name="T22" fmla="*/ 35 w 35"/>
              <a:gd name="T23" fmla="*/ 18 h 35"/>
              <a:gd name="T24" fmla="*/ 34 w 35"/>
              <a:gd name="T25" fmla="*/ 12 h 35"/>
              <a:gd name="T26" fmla="*/ 31 w 35"/>
              <a:gd name="T27" fmla="*/ 6 h 35"/>
              <a:gd name="T28" fmla="*/ 26 w 35"/>
              <a:gd name="T29" fmla="*/ 3 h 35"/>
              <a:gd name="T30" fmla="*/ 19 w 35"/>
              <a:gd name="T31" fmla="*/ 0 h 35"/>
              <a:gd name="T32" fmla="*/ 19 w 35"/>
              <a:gd name="T33" fmla="*/ 0 h 35"/>
              <a:gd name="T34" fmla="*/ 13 w 35"/>
              <a:gd name="T35" fmla="*/ 2 h 35"/>
              <a:gd name="T36" fmla="*/ 6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3"/>
                </a:lnTo>
                <a:lnTo>
                  <a:pt x="5" y="29"/>
                </a:lnTo>
                <a:lnTo>
                  <a:pt x="9" y="33"/>
                </a:lnTo>
                <a:lnTo>
                  <a:pt x="17" y="35"/>
                </a:lnTo>
                <a:lnTo>
                  <a:pt x="17" y="35"/>
                </a:lnTo>
                <a:lnTo>
                  <a:pt x="23" y="33"/>
                </a:lnTo>
                <a:lnTo>
                  <a:pt x="29" y="30"/>
                </a:lnTo>
                <a:lnTo>
                  <a:pt x="34" y="26"/>
                </a:lnTo>
                <a:lnTo>
                  <a:pt x="35" y="18"/>
                </a:lnTo>
                <a:lnTo>
                  <a:pt x="35" y="18"/>
                </a:lnTo>
                <a:lnTo>
                  <a:pt x="34" y="12"/>
                </a:lnTo>
                <a:lnTo>
                  <a:pt x="31" y="6"/>
                </a:lnTo>
                <a:lnTo>
                  <a:pt x="26" y="3"/>
                </a:lnTo>
                <a:lnTo>
                  <a:pt x="19" y="0"/>
                </a:lnTo>
                <a:lnTo>
                  <a:pt x="19" y="0"/>
                </a:lnTo>
                <a:lnTo>
                  <a:pt x="13" y="2"/>
                </a:lnTo>
                <a:lnTo>
                  <a:pt x="6"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3" name="Freeform 479">
            <a:extLst>
              <a:ext uri="{FF2B5EF4-FFF2-40B4-BE49-F238E27FC236}">
                <a16:creationId xmlns:a16="http://schemas.microsoft.com/office/drawing/2014/main" id="{60E90526-A259-4545-AB6D-0CF42AF7F65E}"/>
              </a:ext>
            </a:extLst>
          </p:cNvPr>
          <p:cNvSpPr>
            <a:spLocks/>
          </p:cNvSpPr>
          <p:nvPr/>
        </p:nvSpPr>
        <p:spPr bwMode="auto">
          <a:xfrm>
            <a:off x="4633725" y="3741060"/>
            <a:ext cx="38598" cy="54239"/>
          </a:xfrm>
          <a:custGeom>
            <a:avLst/>
            <a:gdLst>
              <a:gd name="T0" fmla="*/ 0 w 33"/>
              <a:gd name="T1" fmla="*/ 15 h 33"/>
              <a:gd name="T2" fmla="*/ 0 w 33"/>
              <a:gd name="T3" fmla="*/ 15 h 33"/>
              <a:gd name="T4" fmla="*/ 0 w 33"/>
              <a:gd name="T5" fmla="*/ 22 h 33"/>
              <a:gd name="T6" fmla="*/ 5 w 33"/>
              <a:gd name="T7" fmla="*/ 27 h 33"/>
              <a:gd name="T8" fmla="*/ 9 w 33"/>
              <a:gd name="T9" fmla="*/ 31 h 33"/>
              <a:gd name="T10" fmla="*/ 15 w 33"/>
              <a:gd name="T11" fmla="*/ 33 h 33"/>
              <a:gd name="T12" fmla="*/ 15 w 33"/>
              <a:gd name="T13" fmla="*/ 33 h 33"/>
              <a:gd name="T14" fmla="*/ 23 w 33"/>
              <a:gd name="T15" fmla="*/ 33 h 33"/>
              <a:gd name="T16" fmla="*/ 29 w 33"/>
              <a:gd name="T17" fmla="*/ 28 h 33"/>
              <a:gd name="T18" fmla="*/ 32 w 33"/>
              <a:gd name="T19" fmla="*/ 24 h 33"/>
              <a:gd name="T20" fmla="*/ 33 w 33"/>
              <a:gd name="T21" fmla="*/ 18 h 33"/>
              <a:gd name="T22" fmla="*/ 33 w 33"/>
              <a:gd name="T23" fmla="*/ 18 h 33"/>
              <a:gd name="T24" fmla="*/ 33 w 33"/>
              <a:gd name="T25" fmla="*/ 10 h 33"/>
              <a:gd name="T26" fmla="*/ 30 w 33"/>
              <a:gd name="T27" fmla="*/ 4 h 33"/>
              <a:gd name="T28" fmla="*/ 24 w 33"/>
              <a:gd name="T29" fmla="*/ 1 h 33"/>
              <a:gd name="T30" fmla="*/ 18 w 33"/>
              <a:gd name="T31" fmla="*/ 0 h 33"/>
              <a:gd name="T32" fmla="*/ 18 w 33"/>
              <a:gd name="T33" fmla="*/ 0 h 33"/>
              <a:gd name="T34" fmla="*/ 11 w 33"/>
              <a:gd name="T35" fmla="*/ 0 h 33"/>
              <a:gd name="T36" fmla="*/ 6 w 33"/>
              <a:gd name="T37" fmla="*/ 3 h 33"/>
              <a:gd name="T38" fmla="*/ 2 w 33"/>
              <a:gd name="T39" fmla="*/ 9 h 33"/>
              <a:gd name="T40" fmla="*/ 0 w 33"/>
              <a:gd name="T41" fmla="*/ 15 h 33"/>
              <a:gd name="T42" fmla="*/ 0 w 33"/>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5"/>
                </a:moveTo>
                <a:lnTo>
                  <a:pt x="0" y="15"/>
                </a:lnTo>
                <a:lnTo>
                  <a:pt x="0" y="22"/>
                </a:lnTo>
                <a:lnTo>
                  <a:pt x="5" y="27"/>
                </a:lnTo>
                <a:lnTo>
                  <a:pt x="9" y="31"/>
                </a:lnTo>
                <a:lnTo>
                  <a:pt x="15" y="33"/>
                </a:lnTo>
                <a:lnTo>
                  <a:pt x="15" y="33"/>
                </a:lnTo>
                <a:lnTo>
                  <a:pt x="23" y="33"/>
                </a:lnTo>
                <a:lnTo>
                  <a:pt x="29" y="28"/>
                </a:lnTo>
                <a:lnTo>
                  <a:pt x="32" y="24"/>
                </a:lnTo>
                <a:lnTo>
                  <a:pt x="33" y="18"/>
                </a:lnTo>
                <a:lnTo>
                  <a:pt x="33" y="18"/>
                </a:lnTo>
                <a:lnTo>
                  <a:pt x="33" y="10"/>
                </a:lnTo>
                <a:lnTo>
                  <a:pt x="30" y="4"/>
                </a:lnTo>
                <a:lnTo>
                  <a:pt x="24" y="1"/>
                </a:lnTo>
                <a:lnTo>
                  <a:pt x="18" y="0"/>
                </a:lnTo>
                <a:lnTo>
                  <a:pt x="18" y="0"/>
                </a:lnTo>
                <a:lnTo>
                  <a:pt x="11" y="0"/>
                </a:lnTo>
                <a:lnTo>
                  <a:pt x="6" y="3"/>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4" name="Freeform 480">
            <a:extLst>
              <a:ext uri="{FF2B5EF4-FFF2-40B4-BE49-F238E27FC236}">
                <a16:creationId xmlns:a16="http://schemas.microsoft.com/office/drawing/2014/main" id="{689F8874-FB76-499F-9260-C8CD5BF2EA66}"/>
              </a:ext>
            </a:extLst>
          </p:cNvPr>
          <p:cNvSpPr>
            <a:spLocks/>
          </p:cNvSpPr>
          <p:nvPr/>
        </p:nvSpPr>
        <p:spPr bwMode="auto">
          <a:xfrm>
            <a:off x="4644252" y="3752564"/>
            <a:ext cx="40937" cy="55882"/>
          </a:xfrm>
          <a:custGeom>
            <a:avLst/>
            <a:gdLst>
              <a:gd name="T0" fmla="*/ 0 w 35"/>
              <a:gd name="T1" fmla="*/ 15 h 34"/>
              <a:gd name="T2" fmla="*/ 0 w 35"/>
              <a:gd name="T3" fmla="*/ 15 h 34"/>
              <a:gd name="T4" fmla="*/ 2 w 35"/>
              <a:gd name="T5" fmla="*/ 23 h 34"/>
              <a:gd name="T6" fmla="*/ 5 w 35"/>
              <a:gd name="T7" fmla="*/ 29 h 34"/>
              <a:gd name="T8" fmla="*/ 9 w 35"/>
              <a:gd name="T9" fmla="*/ 32 h 34"/>
              <a:gd name="T10" fmla="*/ 17 w 35"/>
              <a:gd name="T11" fmla="*/ 34 h 34"/>
              <a:gd name="T12" fmla="*/ 17 w 35"/>
              <a:gd name="T13" fmla="*/ 34 h 34"/>
              <a:gd name="T14" fmla="*/ 23 w 35"/>
              <a:gd name="T15" fmla="*/ 34 h 34"/>
              <a:gd name="T16" fmla="*/ 29 w 35"/>
              <a:gd name="T17" fmla="*/ 30 h 34"/>
              <a:gd name="T18" fmla="*/ 33 w 35"/>
              <a:gd name="T19" fmla="*/ 24 h 34"/>
              <a:gd name="T20" fmla="*/ 35 w 35"/>
              <a:gd name="T21" fmla="*/ 18 h 34"/>
              <a:gd name="T22" fmla="*/ 35 w 35"/>
              <a:gd name="T23" fmla="*/ 18 h 34"/>
              <a:gd name="T24" fmla="*/ 33 w 35"/>
              <a:gd name="T25" fmla="*/ 11 h 34"/>
              <a:gd name="T26" fmla="*/ 30 w 35"/>
              <a:gd name="T27" fmla="*/ 6 h 34"/>
              <a:gd name="T28" fmla="*/ 26 w 35"/>
              <a:gd name="T29" fmla="*/ 2 h 34"/>
              <a:gd name="T30" fmla="*/ 18 w 35"/>
              <a:gd name="T31" fmla="*/ 0 h 34"/>
              <a:gd name="T32" fmla="*/ 18 w 35"/>
              <a:gd name="T33" fmla="*/ 0 h 34"/>
              <a:gd name="T34" fmla="*/ 12 w 35"/>
              <a:gd name="T35" fmla="*/ 0 h 34"/>
              <a:gd name="T36" fmla="*/ 6 w 35"/>
              <a:gd name="T37" fmla="*/ 5 h 34"/>
              <a:gd name="T38" fmla="*/ 3 w 35"/>
              <a:gd name="T39" fmla="*/ 9 h 34"/>
              <a:gd name="T40" fmla="*/ 0 w 35"/>
              <a:gd name="T41" fmla="*/ 15 h 34"/>
              <a:gd name="T42" fmla="*/ 0 w 35"/>
              <a:gd name="T43"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5"/>
                </a:moveTo>
                <a:lnTo>
                  <a:pt x="0" y="15"/>
                </a:lnTo>
                <a:lnTo>
                  <a:pt x="2" y="23"/>
                </a:lnTo>
                <a:lnTo>
                  <a:pt x="5" y="29"/>
                </a:lnTo>
                <a:lnTo>
                  <a:pt x="9" y="32"/>
                </a:lnTo>
                <a:lnTo>
                  <a:pt x="17" y="34"/>
                </a:lnTo>
                <a:lnTo>
                  <a:pt x="17" y="34"/>
                </a:lnTo>
                <a:lnTo>
                  <a:pt x="23" y="34"/>
                </a:lnTo>
                <a:lnTo>
                  <a:pt x="29" y="30"/>
                </a:lnTo>
                <a:lnTo>
                  <a:pt x="33" y="24"/>
                </a:lnTo>
                <a:lnTo>
                  <a:pt x="35" y="18"/>
                </a:lnTo>
                <a:lnTo>
                  <a:pt x="35" y="18"/>
                </a:lnTo>
                <a:lnTo>
                  <a:pt x="33" y="11"/>
                </a:lnTo>
                <a:lnTo>
                  <a:pt x="30" y="6"/>
                </a:lnTo>
                <a:lnTo>
                  <a:pt x="26" y="2"/>
                </a:lnTo>
                <a:lnTo>
                  <a:pt x="18" y="0"/>
                </a:lnTo>
                <a:lnTo>
                  <a:pt x="18" y="0"/>
                </a:lnTo>
                <a:lnTo>
                  <a:pt x="12" y="0"/>
                </a:lnTo>
                <a:lnTo>
                  <a:pt x="6" y="5"/>
                </a:lnTo>
                <a:lnTo>
                  <a:pt x="3"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5" name="Freeform 481">
            <a:extLst>
              <a:ext uri="{FF2B5EF4-FFF2-40B4-BE49-F238E27FC236}">
                <a16:creationId xmlns:a16="http://schemas.microsoft.com/office/drawing/2014/main" id="{4FD25755-59AC-4925-A190-D21972902938}"/>
              </a:ext>
            </a:extLst>
          </p:cNvPr>
          <p:cNvSpPr>
            <a:spLocks/>
          </p:cNvSpPr>
          <p:nvPr/>
        </p:nvSpPr>
        <p:spPr bwMode="auto">
          <a:xfrm>
            <a:off x="4647761" y="3752564"/>
            <a:ext cx="40937" cy="55882"/>
          </a:xfrm>
          <a:custGeom>
            <a:avLst/>
            <a:gdLst>
              <a:gd name="T0" fmla="*/ 0 w 35"/>
              <a:gd name="T1" fmla="*/ 15 h 34"/>
              <a:gd name="T2" fmla="*/ 0 w 35"/>
              <a:gd name="T3" fmla="*/ 15 h 34"/>
              <a:gd name="T4" fmla="*/ 2 w 35"/>
              <a:gd name="T5" fmla="*/ 23 h 34"/>
              <a:gd name="T6" fmla="*/ 5 w 35"/>
              <a:gd name="T7" fmla="*/ 29 h 34"/>
              <a:gd name="T8" fmla="*/ 11 w 35"/>
              <a:gd name="T9" fmla="*/ 32 h 34"/>
              <a:gd name="T10" fmla="*/ 17 w 35"/>
              <a:gd name="T11" fmla="*/ 34 h 34"/>
              <a:gd name="T12" fmla="*/ 17 w 35"/>
              <a:gd name="T13" fmla="*/ 34 h 34"/>
              <a:gd name="T14" fmla="*/ 23 w 35"/>
              <a:gd name="T15" fmla="*/ 34 h 34"/>
              <a:gd name="T16" fmla="*/ 29 w 35"/>
              <a:gd name="T17" fmla="*/ 30 h 34"/>
              <a:gd name="T18" fmla="*/ 33 w 35"/>
              <a:gd name="T19" fmla="*/ 24 h 34"/>
              <a:gd name="T20" fmla="*/ 35 w 35"/>
              <a:gd name="T21" fmla="*/ 18 h 34"/>
              <a:gd name="T22" fmla="*/ 35 w 35"/>
              <a:gd name="T23" fmla="*/ 18 h 34"/>
              <a:gd name="T24" fmla="*/ 33 w 35"/>
              <a:gd name="T25" fmla="*/ 11 h 34"/>
              <a:gd name="T26" fmla="*/ 30 w 35"/>
              <a:gd name="T27" fmla="*/ 6 h 34"/>
              <a:gd name="T28" fmla="*/ 26 w 35"/>
              <a:gd name="T29" fmla="*/ 2 h 34"/>
              <a:gd name="T30" fmla="*/ 20 w 35"/>
              <a:gd name="T31" fmla="*/ 0 h 34"/>
              <a:gd name="T32" fmla="*/ 20 w 35"/>
              <a:gd name="T33" fmla="*/ 0 h 34"/>
              <a:gd name="T34" fmla="*/ 12 w 35"/>
              <a:gd name="T35" fmla="*/ 0 h 34"/>
              <a:gd name="T36" fmla="*/ 6 w 35"/>
              <a:gd name="T37" fmla="*/ 5 h 34"/>
              <a:gd name="T38" fmla="*/ 3 w 35"/>
              <a:gd name="T39" fmla="*/ 9 h 34"/>
              <a:gd name="T40" fmla="*/ 0 w 35"/>
              <a:gd name="T41" fmla="*/ 15 h 34"/>
              <a:gd name="T42" fmla="*/ 0 w 35"/>
              <a:gd name="T43"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5"/>
                </a:moveTo>
                <a:lnTo>
                  <a:pt x="0" y="15"/>
                </a:lnTo>
                <a:lnTo>
                  <a:pt x="2" y="23"/>
                </a:lnTo>
                <a:lnTo>
                  <a:pt x="5" y="29"/>
                </a:lnTo>
                <a:lnTo>
                  <a:pt x="11" y="32"/>
                </a:lnTo>
                <a:lnTo>
                  <a:pt x="17" y="34"/>
                </a:lnTo>
                <a:lnTo>
                  <a:pt x="17" y="34"/>
                </a:lnTo>
                <a:lnTo>
                  <a:pt x="23" y="34"/>
                </a:lnTo>
                <a:lnTo>
                  <a:pt x="29" y="30"/>
                </a:lnTo>
                <a:lnTo>
                  <a:pt x="33" y="24"/>
                </a:lnTo>
                <a:lnTo>
                  <a:pt x="35" y="18"/>
                </a:lnTo>
                <a:lnTo>
                  <a:pt x="35" y="18"/>
                </a:lnTo>
                <a:lnTo>
                  <a:pt x="33" y="11"/>
                </a:lnTo>
                <a:lnTo>
                  <a:pt x="30" y="6"/>
                </a:lnTo>
                <a:lnTo>
                  <a:pt x="26" y="2"/>
                </a:lnTo>
                <a:lnTo>
                  <a:pt x="20" y="0"/>
                </a:lnTo>
                <a:lnTo>
                  <a:pt x="20" y="0"/>
                </a:lnTo>
                <a:lnTo>
                  <a:pt x="12" y="0"/>
                </a:lnTo>
                <a:lnTo>
                  <a:pt x="6" y="5"/>
                </a:lnTo>
                <a:lnTo>
                  <a:pt x="3"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6" name="Freeform 482">
            <a:extLst>
              <a:ext uri="{FF2B5EF4-FFF2-40B4-BE49-F238E27FC236}">
                <a16:creationId xmlns:a16="http://schemas.microsoft.com/office/drawing/2014/main" id="{454AF7EA-C6A6-405E-B605-4EFCE124CDD6}"/>
              </a:ext>
            </a:extLst>
          </p:cNvPr>
          <p:cNvSpPr>
            <a:spLocks/>
          </p:cNvSpPr>
          <p:nvPr/>
        </p:nvSpPr>
        <p:spPr bwMode="auto">
          <a:xfrm>
            <a:off x="4686358" y="3765714"/>
            <a:ext cx="40937" cy="57526"/>
          </a:xfrm>
          <a:custGeom>
            <a:avLst/>
            <a:gdLst>
              <a:gd name="T0" fmla="*/ 0 w 35"/>
              <a:gd name="T1" fmla="*/ 16 h 35"/>
              <a:gd name="T2" fmla="*/ 0 w 35"/>
              <a:gd name="T3" fmla="*/ 16 h 35"/>
              <a:gd name="T4" fmla="*/ 2 w 35"/>
              <a:gd name="T5" fmla="*/ 22 h 35"/>
              <a:gd name="T6" fmla="*/ 5 w 35"/>
              <a:gd name="T7" fmla="*/ 29 h 35"/>
              <a:gd name="T8" fmla="*/ 9 w 35"/>
              <a:gd name="T9" fmla="*/ 33 h 35"/>
              <a:gd name="T10" fmla="*/ 15 w 35"/>
              <a:gd name="T11" fmla="*/ 35 h 35"/>
              <a:gd name="T12" fmla="*/ 15 w 35"/>
              <a:gd name="T13" fmla="*/ 35 h 35"/>
              <a:gd name="T14" fmla="*/ 23 w 35"/>
              <a:gd name="T15" fmla="*/ 33 h 35"/>
              <a:gd name="T16" fmla="*/ 29 w 35"/>
              <a:gd name="T17" fmla="*/ 30 h 35"/>
              <a:gd name="T18" fmla="*/ 32 w 35"/>
              <a:gd name="T19" fmla="*/ 26 h 35"/>
              <a:gd name="T20" fmla="*/ 35 w 35"/>
              <a:gd name="T21" fmla="*/ 18 h 35"/>
              <a:gd name="T22" fmla="*/ 35 w 35"/>
              <a:gd name="T23" fmla="*/ 18 h 35"/>
              <a:gd name="T24" fmla="*/ 34 w 35"/>
              <a:gd name="T25" fmla="*/ 12 h 35"/>
              <a:gd name="T26" fmla="*/ 31 w 35"/>
              <a:gd name="T27" fmla="*/ 6 h 35"/>
              <a:gd name="T28" fmla="*/ 25 w 35"/>
              <a:gd name="T29" fmla="*/ 1 h 35"/>
              <a:gd name="T30" fmla="*/ 19 w 35"/>
              <a:gd name="T31" fmla="*/ 0 h 35"/>
              <a:gd name="T32" fmla="*/ 19 w 35"/>
              <a:gd name="T33" fmla="*/ 0 h 35"/>
              <a:gd name="T34" fmla="*/ 12 w 35"/>
              <a:gd name="T35" fmla="*/ 1 h 35"/>
              <a:gd name="T36" fmla="*/ 6 w 35"/>
              <a:gd name="T37" fmla="*/ 4 h 35"/>
              <a:gd name="T38" fmla="*/ 2 w 35"/>
              <a:gd name="T39" fmla="*/ 9 h 35"/>
              <a:gd name="T40" fmla="*/ 0 w 35"/>
              <a:gd name="T41" fmla="*/ 16 h 35"/>
              <a:gd name="T42" fmla="*/ 0 w 35"/>
              <a:gd name="T4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6"/>
                </a:moveTo>
                <a:lnTo>
                  <a:pt x="0" y="16"/>
                </a:lnTo>
                <a:lnTo>
                  <a:pt x="2" y="22"/>
                </a:lnTo>
                <a:lnTo>
                  <a:pt x="5" y="29"/>
                </a:lnTo>
                <a:lnTo>
                  <a:pt x="9" y="33"/>
                </a:lnTo>
                <a:lnTo>
                  <a:pt x="15" y="35"/>
                </a:lnTo>
                <a:lnTo>
                  <a:pt x="15" y="35"/>
                </a:lnTo>
                <a:lnTo>
                  <a:pt x="23" y="33"/>
                </a:lnTo>
                <a:lnTo>
                  <a:pt x="29" y="30"/>
                </a:lnTo>
                <a:lnTo>
                  <a:pt x="32" y="26"/>
                </a:lnTo>
                <a:lnTo>
                  <a:pt x="35" y="18"/>
                </a:lnTo>
                <a:lnTo>
                  <a:pt x="35" y="18"/>
                </a:lnTo>
                <a:lnTo>
                  <a:pt x="34" y="12"/>
                </a:lnTo>
                <a:lnTo>
                  <a:pt x="31" y="6"/>
                </a:lnTo>
                <a:lnTo>
                  <a:pt x="25" y="1"/>
                </a:lnTo>
                <a:lnTo>
                  <a:pt x="19" y="0"/>
                </a:lnTo>
                <a:lnTo>
                  <a:pt x="19" y="0"/>
                </a:lnTo>
                <a:lnTo>
                  <a:pt x="12"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7" name="Freeform 483">
            <a:extLst>
              <a:ext uri="{FF2B5EF4-FFF2-40B4-BE49-F238E27FC236}">
                <a16:creationId xmlns:a16="http://schemas.microsoft.com/office/drawing/2014/main" id="{009AD4C8-DEA4-4ECE-A21A-F25B39DA58FB}"/>
              </a:ext>
            </a:extLst>
          </p:cNvPr>
          <p:cNvSpPr>
            <a:spLocks/>
          </p:cNvSpPr>
          <p:nvPr/>
        </p:nvSpPr>
        <p:spPr bwMode="auto">
          <a:xfrm>
            <a:off x="4702733" y="3780506"/>
            <a:ext cx="38598" cy="54239"/>
          </a:xfrm>
          <a:custGeom>
            <a:avLst/>
            <a:gdLst>
              <a:gd name="T0" fmla="*/ 0 w 33"/>
              <a:gd name="T1" fmla="*/ 15 h 33"/>
              <a:gd name="T2" fmla="*/ 0 w 33"/>
              <a:gd name="T3" fmla="*/ 15 h 33"/>
              <a:gd name="T4" fmla="*/ 0 w 33"/>
              <a:gd name="T5" fmla="*/ 23 h 33"/>
              <a:gd name="T6" fmla="*/ 3 w 33"/>
              <a:gd name="T7" fmla="*/ 29 h 33"/>
              <a:gd name="T8" fmla="*/ 9 w 33"/>
              <a:gd name="T9" fmla="*/ 32 h 33"/>
              <a:gd name="T10" fmla="*/ 15 w 33"/>
              <a:gd name="T11" fmla="*/ 33 h 33"/>
              <a:gd name="T12" fmla="*/ 15 w 33"/>
              <a:gd name="T13" fmla="*/ 33 h 33"/>
              <a:gd name="T14" fmla="*/ 23 w 33"/>
              <a:gd name="T15" fmla="*/ 33 h 33"/>
              <a:gd name="T16" fmla="*/ 27 w 33"/>
              <a:gd name="T17" fmla="*/ 30 h 33"/>
              <a:gd name="T18" fmla="*/ 32 w 33"/>
              <a:gd name="T19" fmla="*/ 24 h 33"/>
              <a:gd name="T20" fmla="*/ 33 w 33"/>
              <a:gd name="T21" fmla="*/ 18 h 33"/>
              <a:gd name="T22" fmla="*/ 33 w 33"/>
              <a:gd name="T23" fmla="*/ 18 h 33"/>
              <a:gd name="T24" fmla="*/ 33 w 33"/>
              <a:gd name="T25" fmla="*/ 10 h 33"/>
              <a:gd name="T26" fmla="*/ 29 w 33"/>
              <a:gd name="T27" fmla="*/ 6 h 33"/>
              <a:gd name="T28" fmla="*/ 24 w 33"/>
              <a:gd name="T29" fmla="*/ 1 h 33"/>
              <a:gd name="T30" fmla="*/ 18 w 33"/>
              <a:gd name="T31" fmla="*/ 0 h 33"/>
              <a:gd name="T32" fmla="*/ 18 w 33"/>
              <a:gd name="T33" fmla="*/ 0 h 33"/>
              <a:gd name="T34" fmla="*/ 11 w 33"/>
              <a:gd name="T35" fmla="*/ 0 h 33"/>
              <a:gd name="T36" fmla="*/ 5 w 33"/>
              <a:gd name="T37" fmla="*/ 4 h 33"/>
              <a:gd name="T38" fmla="*/ 1 w 33"/>
              <a:gd name="T39" fmla="*/ 9 h 33"/>
              <a:gd name="T40" fmla="*/ 0 w 33"/>
              <a:gd name="T41" fmla="*/ 15 h 33"/>
              <a:gd name="T42" fmla="*/ 0 w 33"/>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5"/>
                </a:moveTo>
                <a:lnTo>
                  <a:pt x="0" y="15"/>
                </a:lnTo>
                <a:lnTo>
                  <a:pt x="0" y="23"/>
                </a:lnTo>
                <a:lnTo>
                  <a:pt x="3" y="29"/>
                </a:lnTo>
                <a:lnTo>
                  <a:pt x="9" y="32"/>
                </a:lnTo>
                <a:lnTo>
                  <a:pt x="15" y="33"/>
                </a:lnTo>
                <a:lnTo>
                  <a:pt x="15" y="33"/>
                </a:lnTo>
                <a:lnTo>
                  <a:pt x="23" y="33"/>
                </a:lnTo>
                <a:lnTo>
                  <a:pt x="27" y="30"/>
                </a:lnTo>
                <a:lnTo>
                  <a:pt x="32" y="24"/>
                </a:lnTo>
                <a:lnTo>
                  <a:pt x="33" y="18"/>
                </a:lnTo>
                <a:lnTo>
                  <a:pt x="33" y="18"/>
                </a:lnTo>
                <a:lnTo>
                  <a:pt x="33" y="10"/>
                </a:lnTo>
                <a:lnTo>
                  <a:pt x="29" y="6"/>
                </a:lnTo>
                <a:lnTo>
                  <a:pt x="24" y="1"/>
                </a:lnTo>
                <a:lnTo>
                  <a:pt x="18" y="0"/>
                </a:lnTo>
                <a:lnTo>
                  <a:pt x="18" y="0"/>
                </a:lnTo>
                <a:lnTo>
                  <a:pt x="11" y="0"/>
                </a:lnTo>
                <a:lnTo>
                  <a:pt x="5" y="4"/>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8" name="Freeform 484">
            <a:extLst>
              <a:ext uri="{FF2B5EF4-FFF2-40B4-BE49-F238E27FC236}">
                <a16:creationId xmlns:a16="http://schemas.microsoft.com/office/drawing/2014/main" id="{BE214F9A-1331-4F49-82BE-590684BB6D88}"/>
              </a:ext>
            </a:extLst>
          </p:cNvPr>
          <p:cNvSpPr>
            <a:spLocks/>
          </p:cNvSpPr>
          <p:nvPr/>
        </p:nvSpPr>
        <p:spPr bwMode="auto">
          <a:xfrm>
            <a:off x="4709752" y="3780506"/>
            <a:ext cx="38598" cy="54239"/>
          </a:xfrm>
          <a:custGeom>
            <a:avLst/>
            <a:gdLst>
              <a:gd name="T0" fmla="*/ 0 w 33"/>
              <a:gd name="T1" fmla="*/ 15 h 33"/>
              <a:gd name="T2" fmla="*/ 0 w 33"/>
              <a:gd name="T3" fmla="*/ 15 h 33"/>
              <a:gd name="T4" fmla="*/ 0 w 33"/>
              <a:gd name="T5" fmla="*/ 23 h 33"/>
              <a:gd name="T6" fmla="*/ 5 w 33"/>
              <a:gd name="T7" fmla="*/ 29 h 33"/>
              <a:gd name="T8" fmla="*/ 9 w 33"/>
              <a:gd name="T9" fmla="*/ 32 h 33"/>
              <a:gd name="T10" fmla="*/ 15 w 33"/>
              <a:gd name="T11" fmla="*/ 33 h 33"/>
              <a:gd name="T12" fmla="*/ 15 w 33"/>
              <a:gd name="T13" fmla="*/ 33 h 33"/>
              <a:gd name="T14" fmla="*/ 23 w 33"/>
              <a:gd name="T15" fmla="*/ 33 h 33"/>
              <a:gd name="T16" fmla="*/ 29 w 33"/>
              <a:gd name="T17" fmla="*/ 30 h 33"/>
              <a:gd name="T18" fmla="*/ 32 w 33"/>
              <a:gd name="T19" fmla="*/ 24 h 33"/>
              <a:gd name="T20" fmla="*/ 33 w 33"/>
              <a:gd name="T21" fmla="*/ 18 h 33"/>
              <a:gd name="T22" fmla="*/ 33 w 33"/>
              <a:gd name="T23" fmla="*/ 18 h 33"/>
              <a:gd name="T24" fmla="*/ 33 w 33"/>
              <a:gd name="T25" fmla="*/ 10 h 33"/>
              <a:gd name="T26" fmla="*/ 30 w 33"/>
              <a:gd name="T27" fmla="*/ 6 h 33"/>
              <a:gd name="T28" fmla="*/ 24 w 33"/>
              <a:gd name="T29" fmla="*/ 1 h 33"/>
              <a:gd name="T30" fmla="*/ 18 w 33"/>
              <a:gd name="T31" fmla="*/ 0 h 33"/>
              <a:gd name="T32" fmla="*/ 18 w 33"/>
              <a:gd name="T33" fmla="*/ 0 h 33"/>
              <a:gd name="T34" fmla="*/ 11 w 33"/>
              <a:gd name="T35" fmla="*/ 0 h 33"/>
              <a:gd name="T36" fmla="*/ 6 w 33"/>
              <a:gd name="T37" fmla="*/ 4 h 33"/>
              <a:gd name="T38" fmla="*/ 2 w 33"/>
              <a:gd name="T39" fmla="*/ 9 h 33"/>
              <a:gd name="T40" fmla="*/ 0 w 33"/>
              <a:gd name="T41" fmla="*/ 15 h 33"/>
              <a:gd name="T42" fmla="*/ 0 w 33"/>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5"/>
                </a:moveTo>
                <a:lnTo>
                  <a:pt x="0" y="15"/>
                </a:lnTo>
                <a:lnTo>
                  <a:pt x="0" y="23"/>
                </a:lnTo>
                <a:lnTo>
                  <a:pt x="5" y="29"/>
                </a:lnTo>
                <a:lnTo>
                  <a:pt x="9" y="32"/>
                </a:lnTo>
                <a:lnTo>
                  <a:pt x="15" y="33"/>
                </a:lnTo>
                <a:lnTo>
                  <a:pt x="15" y="33"/>
                </a:lnTo>
                <a:lnTo>
                  <a:pt x="23" y="33"/>
                </a:lnTo>
                <a:lnTo>
                  <a:pt x="29" y="30"/>
                </a:lnTo>
                <a:lnTo>
                  <a:pt x="32" y="24"/>
                </a:lnTo>
                <a:lnTo>
                  <a:pt x="33" y="18"/>
                </a:lnTo>
                <a:lnTo>
                  <a:pt x="33" y="18"/>
                </a:lnTo>
                <a:lnTo>
                  <a:pt x="33" y="10"/>
                </a:lnTo>
                <a:lnTo>
                  <a:pt x="30" y="6"/>
                </a:lnTo>
                <a:lnTo>
                  <a:pt x="24" y="1"/>
                </a:lnTo>
                <a:lnTo>
                  <a:pt x="18" y="0"/>
                </a:lnTo>
                <a:lnTo>
                  <a:pt x="18" y="0"/>
                </a:lnTo>
                <a:lnTo>
                  <a:pt x="11" y="0"/>
                </a:lnTo>
                <a:lnTo>
                  <a:pt x="6" y="4"/>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39" name="Freeform 485">
            <a:extLst>
              <a:ext uri="{FF2B5EF4-FFF2-40B4-BE49-F238E27FC236}">
                <a16:creationId xmlns:a16="http://schemas.microsoft.com/office/drawing/2014/main" id="{F1E68011-E07A-4315-A8E0-5C65CDAB0FFD}"/>
              </a:ext>
            </a:extLst>
          </p:cNvPr>
          <p:cNvSpPr>
            <a:spLocks/>
          </p:cNvSpPr>
          <p:nvPr/>
        </p:nvSpPr>
        <p:spPr bwMode="auto">
          <a:xfrm>
            <a:off x="4765894" y="3810091"/>
            <a:ext cx="40937" cy="54239"/>
          </a:xfrm>
          <a:custGeom>
            <a:avLst/>
            <a:gdLst>
              <a:gd name="T0" fmla="*/ 0 w 35"/>
              <a:gd name="T1" fmla="*/ 15 h 33"/>
              <a:gd name="T2" fmla="*/ 0 w 35"/>
              <a:gd name="T3" fmla="*/ 15 h 33"/>
              <a:gd name="T4" fmla="*/ 2 w 35"/>
              <a:gd name="T5" fmla="*/ 23 h 33"/>
              <a:gd name="T6" fmla="*/ 5 w 35"/>
              <a:gd name="T7" fmla="*/ 29 h 33"/>
              <a:gd name="T8" fmla="*/ 9 w 35"/>
              <a:gd name="T9" fmla="*/ 32 h 33"/>
              <a:gd name="T10" fmla="*/ 17 w 35"/>
              <a:gd name="T11" fmla="*/ 33 h 33"/>
              <a:gd name="T12" fmla="*/ 17 w 35"/>
              <a:gd name="T13" fmla="*/ 33 h 33"/>
              <a:gd name="T14" fmla="*/ 23 w 35"/>
              <a:gd name="T15" fmla="*/ 33 h 33"/>
              <a:gd name="T16" fmla="*/ 29 w 35"/>
              <a:gd name="T17" fmla="*/ 30 h 33"/>
              <a:gd name="T18" fmla="*/ 34 w 35"/>
              <a:gd name="T19" fmla="*/ 24 h 33"/>
              <a:gd name="T20" fmla="*/ 35 w 35"/>
              <a:gd name="T21" fmla="*/ 18 h 33"/>
              <a:gd name="T22" fmla="*/ 35 w 35"/>
              <a:gd name="T23" fmla="*/ 18 h 33"/>
              <a:gd name="T24" fmla="*/ 34 w 35"/>
              <a:gd name="T25" fmla="*/ 11 h 33"/>
              <a:gd name="T26" fmla="*/ 31 w 35"/>
              <a:gd name="T27" fmla="*/ 6 h 33"/>
              <a:gd name="T28" fmla="*/ 26 w 35"/>
              <a:gd name="T29" fmla="*/ 2 h 33"/>
              <a:gd name="T30" fmla="*/ 18 w 35"/>
              <a:gd name="T31" fmla="*/ 0 h 33"/>
              <a:gd name="T32" fmla="*/ 18 w 35"/>
              <a:gd name="T33" fmla="*/ 0 h 33"/>
              <a:gd name="T34" fmla="*/ 12 w 35"/>
              <a:gd name="T35" fmla="*/ 0 h 33"/>
              <a:gd name="T36" fmla="*/ 6 w 35"/>
              <a:gd name="T37" fmla="*/ 5 h 33"/>
              <a:gd name="T38" fmla="*/ 2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2" y="23"/>
                </a:lnTo>
                <a:lnTo>
                  <a:pt x="5" y="29"/>
                </a:lnTo>
                <a:lnTo>
                  <a:pt x="9" y="32"/>
                </a:lnTo>
                <a:lnTo>
                  <a:pt x="17" y="33"/>
                </a:lnTo>
                <a:lnTo>
                  <a:pt x="17" y="33"/>
                </a:lnTo>
                <a:lnTo>
                  <a:pt x="23" y="33"/>
                </a:lnTo>
                <a:lnTo>
                  <a:pt x="29" y="30"/>
                </a:lnTo>
                <a:lnTo>
                  <a:pt x="34" y="24"/>
                </a:lnTo>
                <a:lnTo>
                  <a:pt x="35" y="18"/>
                </a:lnTo>
                <a:lnTo>
                  <a:pt x="35" y="18"/>
                </a:lnTo>
                <a:lnTo>
                  <a:pt x="34" y="11"/>
                </a:lnTo>
                <a:lnTo>
                  <a:pt x="31" y="6"/>
                </a:lnTo>
                <a:lnTo>
                  <a:pt x="26" y="2"/>
                </a:lnTo>
                <a:lnTo>
                  <a:pt x="18" y="0"/>
                </a:lnTo>
                <a:lnTo>
                  <a:pt x="18" y="0"/>
                </a:lnTo>
                <a:lnTo>
                  <a:pt x="12" y="0"/>
                </a:lnTo>
                <a:lnTo>
                  <a:pt x="6" y="5"/>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0" name="Freeform 486">
            <a:extLst>
              <a:ext uri="{FF2B5EF4-FFF2-40B4-BE49-F238E27FC236}">
                <a16:creationId xmlns:a16="http://schemas.microsoft.com/office/drawing/2014/main" id="{4F58FDC8-C73E-4B60-A79B-165D0EB91DA1}"/>
              </a:ext>
            </a:extLst>
          </p:cNvPr>
          <p:cNvSpPr>
            <a:spLocks/>
          </p:cNvSpPr>
          <p:nvPr/>
        </p:nvSpPr>
        <p:spPr bwMode="auto">
          <a:xfrm>
            <a:off x="4769403" y="3810091"/>
            <a:ext cx="40937" cy="54239"/>
          </a:xfrm>
          <a:custGeom>
            <a:avLst/>
            <a:gdLst>
              <a:gd name="T0" fmla="*/ 0 w 35"/>
              <a:gd name="T1" fmla="*/ 15 h 33"/>
              <a:gd name="T2" fmla="*/ 0 w 35"/>
              <a:gd name="T3" fmla="*/ 15 h 33"/>
              <a:gd name="T4" fmla="*/ 2 w 35"/>
              <a:gd name="T5" fmla="*/ 23 h 33"/>
              <a:gd name="T6" fmla="*/ 5 w 35"/>
              <a:gd name="T7" fmla="*/ 29 h 33"/>
              <a:gd name="T8" fmla="*/ 9 w 35"/>
              <a:gd name="T9" fmla="*/ 32 h 33"/>
              <a:gd name="T10" fmla="*/ 17 w 35"/>
              <a:gd name="T11" fmla="*/ 33 h 33"/>
              <a:gd name="T12" fmla="*/ 17 w 35"/>
              <a:gd name="T13" fmla="*/ 33 h 33"/>
              <a:gd name="T14" fmla="*/ 23 w 35"/>
              <a:gd name="T15" fmla="*/ 33 h 33"/>
              <a:gd name="T16" fmla="*/ 29 w 35"/>
              <a:gd name="T17" fmla="*/ 30 h 33"/>
              <a:gd name="T18" fmla="*/ 34 w 35"/>
              <a:gd name="T19" fmla="*/ 24 h 33"/>
              <a:gd name="T20" fmla="*/ 35 w 35"/>
              <a:gd name="T21" fmla="*/ 18 h 33"/>
              <a:gd name="T22" fmla="*/ 35 w 35"/>
              <a:gd name="T23" fmla="*/ 18 h 33"/>
              <a:gd name="T24" fmla="*/ 34 w 35"/>
              <a:gd name="T25" fmla="*/ 11 h 33"/>
              <a:gd name="T26" fmla="*/ 31 w 35"/>
              <a:gd name="T27" fmla="*/ 6 h 33"/>
              <a:gd name="T28" fmla="*/ 26 w 35"/>
              <a:gd name="T29" fmla="*/ 2 h 33"/>
              <a:gd name="T30" fmla="*/ 19 w 35"/>
              <a:gd name="T31" fmla="*/ 0 h 33"/>
              <a:gd name="T32" fmla="*/ 19 w 35"/>
              <a:gd name="T33" fmla="*/ 0 h 33"/>
              <a:gd name="T34" fmla="*/ 12 w 35"/>
              <a:gd name="T35" fmla="*/ 0 h 33"/>
              <a:gd name="T36" fmla="*/ 6 w 35"/>
              <a:gd name="T37" fmla="*/ 5 h 33"/>
              <a:gd name="T38" fmla="*/ 2 w 35"/>
              <a:gd name="T39" fmla="*/ 9 h 33"/>
              <a:gd name="T40" fmla="*/ 0 w 35"/>
              <a:gd name="T41" fmla="*/ 15 h 33"/>
              <a:gd name="T42" fmla="*/ 0 w 35"/>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0" y="15"/>
                </a:moveTo>
                <a:lnTo>
                  <a:pt x="0" y="15"/>
                </a:lnTo>
                <a:lnTo>
                  <a:pt x="2" y="23"/>
                </a:lnTo>
                <a:lnTo>
                  <a:pt x="5" y="29"/>
                </a:lnTo>
                <a:lnTo>
                  <a:pt x="9" y="32"/>
                </a:lnTo>
                <a:lnTo>
                  <a:pt x="17" y="33"/>
                </a:lnTo>
                <a:lnTo>
                  <a:pt x="17" y="33"/>
                </a:lnTo>
                <a:lnTo>
                  <a:pt x="23" y="33"/>
                </a:lnTo>
                <a:lnTo>
                  <a:pt x="29" y="30"/>
                </a:lnTo>
                <a:lnTo>
                  <a:pt x="34" y="24"/>
                </a:lnTo>
                <a:lnTo>
                  <a:pt x="35" y="18"/>
                </a:lnTo>
                <a:lnTo>
                  <a:pt x="35" y="18"/>
                </a:lnTo>
                <a:lnTo>
                  <a:pt x="34" y="11"/>
                </a:lnTo>
                <a:lnTo>
                  <a:pt x="31" y="6"/>
                </a:lnTo>
                <a:lnTo>
                  <a:pt x="26" y="2"/>
                </a:lnTo>
                <a:lnTo>
                  <a:pt x="19" y="0"/>
                </a:lnTo>
                <a:lnTo>
                  <a:pt x="19" y="0"/>
                </a:lnTo>
                <a:lnTo>
                  <a:pt x="12" y="0"/>
                </a:lnTo>
                <a:lnTo>
                  <a:pt x="6" y="5"/>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1" name="Freeform 487">
            <a:extLst>
              <a:ext uri="{FF2B5EF4-FFF2-40B4-BE49-F238E27FC236}">
                <a16:creationId xmlns:a16="http://schemas.microsoft.com/office/drawing/2014/main" id="{9F097750-6A66-4DD5-99BA-672D131A8D95}"/>
              </a:ext>
            </a:extLst>
          </p:cNvPr>
          <p:cNvSpPr>
            <a:spLocks/>
          </p:cNvSpPr>
          <p:nvPr/>
        </p:nvSpPr>
        <p:spPr bwMode="auto">
          <a:xfrm>
            <a:off x="4778760" y="3810091"/>
            <a:ext cx="38598" cy="54239"/>
          </a:xfrm>
          <a:custGeom>
            <a:avLst/>
            <a:gdLst>
              <a:gd name="T0" fmla="*/ 0 w 33"/>
              <a:gd name="T1" fmla="*/ 15 h 33"/>
              <a:gd name="T2" fmla="*/ 0 w 33"/>
              <a:gd name="T3" fmla="*/ 15 h 33"/>
              <a:gd name="T4" fmla="*/ 0 w 33"/>
              <a:gd name="T5" fmla="*/ 23 h 33"/>
              <a:gd name="T6" fmla="*/ 3 w 33"/>
              <a:gd name="T7" fmla="*/ 29 h 33"/>
              <a:gd name="T8" fmla="*/ 9 w 33"/>
              <a:gd name="T9" fmla="*/ 32 h 33"/>
              <a:gd name="T10" fmla="*/ 15 w 33"/>
              <a:gd name="T11" fmla="*/ 33 h 33"/>
              <a:gd name="T12" fmla="*/ 15 w 33"/>
              <a:gd name="T13" fmla="*/ 33 h 33"/>
              <a:gd name="T14" fmla="*/ 23 w 33"/>
              <a:gd name="T15" fmla="*/ 33 h 33"/>
              <a:gd name="T16" fmla="*/ 27 w 33"/>
              <a:gd name="T17" fmla="*/ 30 h 33"/>
              <a:gd name="T18" fmla="*/ 32 w 33"/>
              <a:gd name="T19" fmla="*/ 24 h 33"/>
              <a:gd name="T20" fmla="*/ 33 w 33"/>
              <a:gd name="T21" fmla="*/ 18 h 33"/>
              <a:gd name="T22" fmla="*/ 33 w 33"/>
              <a:gd name="T23" fmla="*/ 18 h 33"/>
              <a:gd name="T24" fmla="*/ 33 w 33"/>
              <a:gd name="T25" fmla="*/ 11 h 33"/>
              <a:gd name="T26" fmla="*/ 29 w 33"/>
              <a:gd name="T27" fmla="*/ 6 h 33"/>
              <a:gd name="T28" fmla="*/ 24 w 33"/>
              <a:gd name="T29" fmla="*/ 2 h 33"/>
              <a:gd name="T30" fmla="*/ 18 w 33"/>
              <a:gd name="T31" fmla="*/ 0 h 33"/>
              <a:gd name="T32" fmla="*/ 18 w 33"/>
              <a:gd name="T33" fmla="*/ 0 h 33"/>
              <a:gd name="T34" fmla="*/ 11 w 33"/>
              <a:gd name="T35" fmla="*/ 0 h 33"/>
              <a:gd name="T36" fmla="*/ 4 w 33"/>
              <a:gd name="T37" fmla="*/ 5 h 33"/>
              <a:gd name="T38" fmla="*/ 1 w 33"/>
              <a:gd name="T39" fmla="*/ 9 h 33"/>
              <a:gd name="T40" fmla="*/ 0 w 33"/>
              <a:gd name="T41" fmla="*/ 15 h 33"/>
              <a:gd name="T42" fmla="*/ 0 w 33"/>
              <a:gd name="T43"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0" y="15"/>
                </a:moveTo>
                <a:lnTo>
                  <a:pt x="0" y="15"/>
                </a:lnTo>
                <a:lnTo>
                  <a:pt x="0" y="23"/>
                </a:lnTo>
                <a:lnTo>
                  <a:pt x="3" y="29"/>
                </a:lnTo>
                <a:lnTo>
                  <a:pt x="9" y="32"/>
                </a:lnTo>
                <a:lnTo>
                  <a:pt x="15" y="33"/>
                </a:lnTo>
                <a:lnTo>
                  <a:pt x="15" y="33"/>
                </a:lnTo>
                <a:lnTo>
                  <a:pt x="23" y="33"/>
                </a:lnTo>
                <a:lnTo>
                  <a:pt x="27" y="30"/>
                </a:lnTo>
                <a:lnTo>
                  <a:pt x="32" y="24"/>
                </a:lnTo>
                <a:lnTo>
                  <a:pt x="33" y="18"/>
                </a:lnTo>
                <a:lnTo>
                  <a:pt x="33" y="18"/>
                </a:lnTo>
                <a:lnTo>
                  <a:pt x="33" y="11"/>
                </a:lnTo>
                <a:lnTo>
                  <a:pt x="29" y="6"/>
                </a:lnTo>
                <a:lnTo>
                  <a:pt x="24" y="2"/>
                </a:lnTo>
                <a:lnTo>
                  <a:pt x="18" y="0"/>
                </a:lnTo>
                <a:lnTo>
                  <a:pt x="18" y="0"/>
                </a:lnTo>
                <a:lnTo>
                  <a:pt x="11" y="0"/>
                </a:lnTo>
                <a:lnTo>
                  <a:pt x="4" y="5"/>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2" name="Freeform 488">
            <a:extLst>
              <a:ext uri="{FF2B5EF4-FFF2-40B4-BE49-F238E27FC236}">
                <a16:creationId xmlns:a16="http://schemas.microsoft.com/office/drawing/2014/main" id="{585DDA2B-F746-42E4-925C-463DC81BD1CC}"/>
              </a:ext>
            </a:extLst>
          </p:cNvPr>
          <p:cNvSpPr>
            <a:spLocks/>
          </p:cNvSpPr>
          <p:nvPr/>
        </p:nvSpPr>
        <p:spPr bwMode="auto">
          <a:xfrm>
            <a:off x="4816187" y="3824884"/>
            <a:ext cx="39768" cy="57526"/>
          </a:xfrm>
          <a:custGeom>
            <a:avLst/>
            <a:gdLst>
              <a:gd name="T0" fmla="*/ 0 w 34"/>
              <a:gd name="T1" fmla="*/ 17 h 35"/>
              <a:gd name="T2" fmla="*/ 0 w 34"/>
              <a:gd name="T3" fmla="*/ 17 h 35"/>
              <a:gd name="T4" fmla="*/ 1 w 34"/>
              <a:gd name="T5" fmla="*/ 23 h 35"/>
              <a:gd name="T6" fmla="*/ 4 w 34"/>
              <a:gd name="T7" fmla="*/ 29 h 35"/>
              <a:gd name="T8" fmla="*/ 9 w 34"/>
              <a:gd name="T9" fmla="*/ 33 h 35"/>
              <a:gd name="T10" fmla="*/ 16 w 34"/>
              <a:gd name="T11" fmla="*/ 35 h 35"/>
              <a:gd name="T12" fmla="*/ 16 w 34"/>
              <a:gd name="T13" fmla="*/ 35 h 35"/>
              <a:gd name="T14" fmla="*/ 22 w 34"/>
              <a:gd name="T15" fmla="*/ 33 h 35"/>
              <a:gd name="T16" fmla="*/ 28 w 34"/>
              <a:gd name="T17" fmla="*/ 30 h 35"/>
              <a:gd name="T18" fmla="*/ 31 w 34"/>
              <a:gd name="T19" fmla="*/ 26 h 35"/>
              <a:gd name="T20" fmla="*/ 34 w 34"/>
              <a:gd name="T21" fmla="*/ 20 h 35"/>
              <a:gd name="T22" fmla="*/ 34 w 34"/>
              <a:gd name="T23" fmla="*/ 20 h 35"/>
              <a:gd name="T24" fmla="*/ 33 w 34"/>
              <a:gd name="T25" fmla="*/ 12 h 35"/>
              <a:gd name="T26" fmla="*/ 30 w 34"/>
              <a:gd name="T27" fmla="*/ 6 h 35"/>
              <a:gd name="T28" fmla="*/ 24 w 34"/>
              <a:gd name="T29" fmla="*/ 3 h 35"/>
              <a:gd name="T30" fmla="*/ 18 w 34"/>
              <a:gd name="T31" fmla="*/ 0 h 35"/>
              <a:gd name="T32" fmla="*/ 18 w 34"/>
              <a:gd name="T33" fmla="*/ 0 h 35"/>
              <a:gd name="T34" fmla="*/ 12 w 34"/>
              <a:gd name="T35" fmla="*/ 2 h 35"/>
              <a:gd name="T36" fmla="*/ 6 w 34"/>
              <a:gd name="T37" fmla="*/ 5 h 35"/>
              <a:gd name="T38" fmla="*/ 1 w 34"/>
              <a:gd name="T39" fmla="*/ 11 h 35"/>
              <a:gd name="T40" fmla="*/ 0 w 34"/>
              <a:gd name="T41" fmla="*/ 17 h 35"/>
              <a:gd name="T42" fmla="*/ 0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7"/>
                </a:moveTo>
                <a:lnTo>
                  <a:pt x="0" y="17"/>
                </a:lnTo>
                <a:lnTo>
                  <a:pt x="1" y="23"/>
                </a:lnTo>
                <a:lnTo>
                  <a:pt x="4" y="29"/>
                </a:lnTo>
                <a:lnTo>
                  <a:pt x="9" y="33"/>
                </a:lnTo>
                <a:lnTo>
                  <a:pt x="16" y="35"/>
                </a:lnTo>
                <a:lnTo>
                  <a:pt x="16" y="35"/>
                </a:lnTo>
                <a:lnTo>
                  <a:pt x="22" y="33"/>
                </a:lnTo>
                <a:lnTo>
                  <a:pt x="28" y="30"/>
                </a:lnTo>
                <a:lnTo>
                  <a:pt x="31" y="26"/>
                </a:lnTo>
                <a:lnTo>
                  <a:pt x="34" y="20"/>
                </a:lnTo>
                <a:lnTo>
                  <a:pt x="34" y="20"/>
                </a:lnTo>
                <a:lnTo>
                  <a:pt x="33" y="12"/>
                </a:lnTo>
                <a:lnTo>
                  <a:pt x="30" y="6"/>
                </a:lnTo>
                <a:lnTo>
                  <a:pt x="24" y="3"/>
                </a:lnTo>
                <a:lnTo>
                  <a:pt x="18" y="0"/>
                </a:lnTo>
                <a:lnTo>
                  <a:pt x="18" y="0"/>
                </a:lnTo>
                <a:lnTo>
                  <a:pt x="12" y="2"/>
                </a:lnTo>
                <a:lnTo>
                  <a:pt x="6"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3" name="Freeform 489">
            <a:extLst>
              <a:ext uri="{FF2B5EF4-FFF2-40B4-BE49-F238E27FC236}">
                <a16:creationId xmlns:a16="http://schemas.microsoft.com/office/drawing/2014/main" id="{429AD7B3-BFD8-4E35-8D83-DC7BFE7C9E30}"/>
              </a:ext>
            </a:extLst>
          </p:cNvPr>
          <p:cNvSpPr>
            <a:spLocks/>
          </p:cNvSpPr>
          <p:nvPr/>
        </p:nvSpPr>
        <p:spPr bwMode="auto">
          <a:xfrm>
            <a:off x="4868822" y="3824884"/>
            <a:ext cx="38598" cy="57526"/>
          </a:xfrm>
          <a:custGeom>
            <a:avLst/>
            <a:gdLst>
              <a:gd name="T0" fmla="*/ 0 w 33"/>
              <a:gd name="T1" fmla="*/ 17 h 35"/>
              <a:gd name="T2" fmla="*/ 0 w 33"/>
              <a:gd name="T3" fmla="*/ 17 h 35"/>
              <a:gd name="T4" fmla="*/ 0 w 33"/>
              <a:gd name="T5" fmla="*/ 23 h 35"/>
              <a:gd name="T6" fmla="*/ 5 w 33"/>
              <a:gd name="T7" fmla="*/ 29 h 35"/>
              <a:gd name="T8" fmla="*/ 9 w 33"/>
              <a:gd name="T9" fmla="*/ 33 h 35"/>
              <a:gd name="T10" fmla="*/ 15 w 33"/>
              <a:gd name="T11" fmla="*/ 35 h 35"/>
              <a:gd name="T12" fmla="*/ 15 w 33"/>
              <a:gd name="T13" fmla="*/ 35 h 35"/>
              <a:gd name="T14" fmla="*/ 23 w 33"/>
              <a:gd name="T15" fmla="*/ 33 h 35"/>
              <a:gd name="T16" fmla="*/ 29 w 33"/>
              <a:gd name="T17" fmla="*/ 30 h 35"/>
              <a:gd name="T18" fmla="*/ 32 w 33"/>
              <a:gd name="T19" fmla="*/ 26 h 35"/>
              <a:gd name="T20" fmla="*/ 33 w 33"/>
              <a:gd name="T21" fmla="*/ 18 h 35"/>
              <a:gd name="T22" fmla="*/ 33 w 33"/>
              <a:gd name="T23" fmla="*/ 18 h 35"/>
              <a:gd name="T24" fmla="*/ 33 w 33"/>
              <a:gd name="T25" fmla="*/ 12 h 35"/>
              <a:gd name="T26" fmla="*/ 30 w 33"/>
              <a:gd name="T27" fmla="*/ 6 h 35"/>
              <a:gd name="T28" fmla="*/ 24 w 33"/>
              <a:gd name="T29" fmla="*/ 2 h 35"/>
              <a:gd name="T30" fmla="*/ 18 w 33"/>
              <a:gd name="T31" fmla="*/ 0 h 35"/>
              <a:gd name="T32" fmla="*/ 18 w 33"/>
              <a:gd name="T33" fmla="*/ 0 h 35"/>
              <a:gd name="T34" fmla="*/ 11 w 33"/>
              <a:gd name="T35" fmla="*/ 2 h 35"/>
              <a:gd name="T36" fmla="*/ 6 w 33"/>
              <a:gd name="T37" fmla="*/ 5 h 35"/>
              <a:gd name="T38" fmla="*/ 1 w 33"/>
              <a:gd name="T39" fmla="*/ 9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3"/>
                </a:lnTo>
                <a:lnTo>
                  <a:pt x="5" y="29"/>
                </a:lnTo>
                <a:lnTo>
                  <a:pt x="9" y="33"/>
                </a:lnTo>
                <a:lnTo>
                  <a:pt x="15" y="35"/>
                </a:lnTo>
                <a:lnTo>
                  <a:pt x="15" y="35"/>
                </a:lnTo>
                <a:lnTo>
                  <a:pt x="23" y="33"/>
                </a:lnTo>
                <a:lnTo>
                  <a:pt x="29" y="30"/>
                </a:lnTo>
                <a:lnTo>
                  <a:pt x="32" y="26"/>
                </a:lnTo>
                <a:lnTo>
                  <a:pt x="33" y="18"/>
                </a:lnTo>
                <a:lnTo>
                  <a:pt x="33" y="18"/>
                </a:lnTo>
                <a:lnTo>
                  <a:pt x="33" y="12"/>
                </a:lnTo>
                <a:lnTo>
                  <a:pt x="30" y="6"/>
                </a:lnTo>
                <a:lnTo>
                  <a:pt x="24" y="2"/>
                </a:lnTo>
                <a:lnTo>
                  <a:pt x="18" y="0"/>
                </a:lnTo>
                <a:lnTo>
                  <a:pt x="18" y="0"/>
                </a:lnTo>
                <a:lnTo>
                  <a:pt x="11" y="2"/>
                </a:lnTo>
                <a:lnTo>
                  <a:pt x="6" y="5"/>
                </a:lnTo>
                <a:lnTo>
                  <a:pt x="1" y="9"/>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4" name="Freeform 490">
            <a:extLst>
              <a:ext uri="{FF2B5EF4-FFF2-40B4-BE49-F238E27FC236}">
                <a16:creationId xmlns:a16="http://schemas.microsoft.com/office/drawing/2014/main" id="{8170C743-4478-43E4-8262-A7F40A1FA0C7}"/>
              </a:ext>
            </a:extLst>
          </p:cNvPr>
          <p:cNvSpPr>
            <a:spLocks/>
          </p:cNvSpPr>
          <p:nvPr/>
        </p:nvSpPr>
        <p:spPr bwMode="auto">
          <a:xfrm>
            <a:off x="4888706" y="3824884"/>
            <a:ext cx="38598" cy="57526"/>
          </a:xfrm>
          <a:custGeom>
            <a:avLst/>
            <a:gdLst>
              <a:gd name="T0" fmla="*/ 0 w 33"/>
              <a:gd name="T1" fmla="*/ 17 h 35"/>
              <a:gd name="T2" fmla="*/ 0 w 33"/>
              <a:gd name="T3" fmla="*/ 17 h 35"/>
              <a:gd name="T4" fmla="*/ 0 w 33"/>
              <a:gd name="T5" fmla="*/ 23 h 35"/>
              <a:gd name="T6" fmla="*/ 4 w 33"/>
              <a:gd name="T7" fmla="*/ 29 h 35"/>
              <a:gd name="T8" fmla="*/ 9 w 33"/>
              <a:gd name="T9" fmla="*/ 33 h 35"/>
              <a:gd name="T10" fmla="*/ 15 w 33"/>
              <a:gd name="T11" fmla="*/ 35 h 35"/>
              <a:gd name="T12" fmla="*/ 15 w 33"/>
              <a:gd name="T13" fmla="*/ 35 h 35"/>
              <a:gd name="T14" fmla="*/ 22 w 33"/>
              <a:gd name="T15" fmla="*/ 33 h 35"/>
              <a:gd name="T16" fmla="*/ 28 w 33"/>
              <a:gd name="T17" fmla="*/ 30 h 35"/>
              <a:gd name="T18" fmla="*/ 31 w 33"/>
              <a:gd name="T19" fmla="*/ 26 h 35"/>
              <a:gd name="T20" fmla="*/ 33 w 33"/>
              <a:gd name="T21" fmla="*/ 20 h 35"/>
              <a:gd name="T22" fmla="*/ 33 w 33"/>
              <a:gd name="T23" fmla="*/ 20 h 35"/>
              <a:gd name="T24" fmla="*/ 33 w 33"/>
              <a:gd name="T25" fmla="*/ 12 h 35"/>
              <a:gd name="T26" fmla="*/ 30 w 33"/>
              <a:gd name="T27" fmla="*/ 6 h 35"/>
              <a:gd name="T28" fmla="*/ 24 w 33"/>
              <a:gd name="T29" fmla="*/ 3 h 35"/>
              <a:gd name="T30" fmla="*/ 18 w 33"/>
              <a:gd name="T31" fmla="*/ 0 h 35"/>
              <a:gd name="T32" fmla="*/ 18 w 33"/>
              <a:gd name="T33" fmla="*/ 0 h 35"/>
              <a:gd name="T34" fmla="*/ 10 w 33"/>
              <a:gd name="T35" fmla="*/ 2 h 35"/>
              <a:gd name="T36" fmla="*/ 6 w 33"/>
              <a:gd name="T37" fmla="*/ 5 h 35"/>
              <a:gd name="T38" fmla="*/ 1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3"/>
                </a:lnTo>
                <a:lnTo>
                  <a:pt x="4" y="29"/>
                </a:lnTo>
                <a:lnTo>
                  <a:pt x="9" y="33"/>
                </a:lnTo>
                <a:lnTo>
                  <a:pt x="15" y="35"/>
                </a:lnTo>
                <a:lnTo>
                  <a:pt x="15" y="35"/>
                </a:lnTo>
                <a:lnTo>
                  <a:pt x="22" y="33"/>
                </a:lnTo>
                <a:lnTo>
                  <a:pt x="28" y="30"/>
                </a:lnTo>
                <a:lnTo>
                  <a:pt x="31" y="26"/>
                </a:lnTo>
                <a:lnTo>
                  <a:pt x="33" y="20"/>
                </a:lnTo>
                <a:lnTo>
                  <a:pt x="33" y="20"/>
                </a:lnTo>
                <a:lnTo>
                  <a:pt x="33" y="12"/>
                </a:lnTo>
                <a:lnTo>
                  <a:pt x="30" y="6"/>
                </a:lnTo>
                <a:lnTo>
                  <a:pt x="24" y="3"/>
                </a:lnTo>
                <a:lnTo>
                  <a:pt x="18" y="0"/>
                </a:lnTo>
                <a:lnTo>
                  <a:pt x="18" y="0"/>
                </a:lnTo>
                <a:lnTo>
                  <a:pt x="10" y="2"/>
                </a:lnTo>
                <a:lnTo>
                  <a:pt x="6"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5" name="Freeform 491">
            <a:extLst>
              <a:ext uri="{FF2B5EF4-FFF2-40B4-BE49-F238E27FC236}">
                <a16:creationId xmlns:a16="http://schemas.microsoft.com/office/drawing/2014/main" id="{51798DF1-DD53-4672-8581-8A8B610B9E15}"/>
              </a:ext>
            </a:extLst>
          </p:cNvPr>
          <p:cNvSpPr>
            <a:spLocks/>
          </p:cNvSpPr>
          <p:nvPr/>
        </p:nvSpPr>
        <p:spPr bwMode="auto">
          <a:xfrm>
            <a:off x="4899232" y="3824884"/>
            <a:ext cx="39768" cy="57526"/>
          </a:xfrm>
          <a:custGeom>
            <a:avLst/>
            <a:gdLst>
              <a:gd name="T0" fmla="*/ 0 w 34"/>
              <a:gd name="T1" fmla="*/ 17 h 35"/>
              <a:gd name="T2" fmla="*/ 0 w 34"/>
              <a:gd name="T3" fmla="*/ 17 h 35"/>
              <a:gd name="T4" fmla="*/ 1 w 34"/>
              <a:gd name="T5" fmla="*/ 23 h 35"/>
              <a:gd name="T6" fmla="*/ 4 w 34"/>
              <a:gd name="T7" fmla="*/ 29 h 35"/>
              <a:gd name="T8" fmla="*/ 10 w 34"/>
              <a:gd name="T9" fmla="*/ 33 h 35"/>
              <a:gd name="T10" fmla="*/ 16 w 34"/>
              <a:gd name="T11" fmla="*/ 35 h 35"/>
              <a:gd name="T12" fmla="*/ 16 w 34"/>
              <a:gd name="T13" fmla="*/ 35 h 35"/>
              <a:gd name="T14" fmla="*/ 22 w 34"/>
              <a:gd name="T15" fmla="*/ 33 h 35"/>
              <a:gd name="T16" fmla="*/ 28 w 34"/>
              <a:gd name="T17" fmla="*/ 30 h 35"/>
              <a:gd name="T18" fmla="*/ 33 w 34"/>
              <a:gd name="T19" fmla="*/ 26 h 35"/>
              <a:gd name="T20" fmla="*/ 34 w 34"/>
              <a:gd name="T21" fmla="*/ 20 h 35"/>
              <a:gd name="T22" fmla="*/ 34 w 34"/>
              <a:gd name="T23" fmla="*/ 20 h 35"/>
              <a:gd name="T24" fmla="*/ 33 w 34"/>
              <a:gd name="T25" fmla="*/ 12 h 35"/>
              <a:gd name="T26" fmla="*/ 30 w 34"/>
              <a:gd name="T27" fmla="*/ 6 h 35"/>
              <a:gd name="T28" fmla="*/ 25 w 34"/>
              <a:gd name="T29" fmla="*/ 3 h 35"/>
              <a:gd name="T30" fmla="*/ 18 w 34"/>
              <a:gd name="T31" fmla="*/ 0 h 35"/>
              <a:gd name="T32" fmla="*/ 18 w 34"/>
              <a:gd name="T33" fmla="*/ 0 h 35"/>
              <a:gd name="T34" fmla="*/ 12 w 34"/>
              <a:gd name="T35" fmla="*/ 2 h 35"/>
              <a:gd name="T36" fmla="*/ 6 w 34"/>
              <a:gd name="T37" fmla="*/ 5 h 35"/>
              <a:gd name="T38" fmla="*/ 3 w 34"/>
              <a:gd name="T39" fmla="*/ 11 h 35"/>
              <a:gd name="T40" fmla="*/ 0 w 34"/>
              <a:gd name="T41" fmla="*/ 17 h 35"/>
              <a:gd name="T42" fmla="*/ 0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7"/>
                </a:moveTo>
                <a:lnTo>
                  <a:pt x="0" y="17"/>
                </a:lnTo>
                <a:lnTo>
                  <a:pt x="1" y="23"/>
                </a:lnTo>
                <a:lnTo>
                  <a:pt x="4" y="29"/>
                </a:lnTo>
                <a:lnTo>
                  <a:pt x="10" y="33"/>
                </a:lnTo>
                <a:lnTo>
                  <a:pt x="16" y="35"/>
                </a:lnTo>
                <a:lnTo>
                  <a:pt x="16" y="35"/>
                </a:lnTo>
                <a:lnTo>
                  <a:pt x="22" y="33"/>
                </a:lnTo>
                <a:lnTo>
                  <a:pt x="28" y="30"/>
                </a:lnTo>
                <a:lnTo>
                  <a:pt x="33" y="26"/>
                </a:lnTo>
                <a:lnTo>
                  <a:pt x="34" y="20"/>
                </a:lnTo>
                <a:lnTo>
                  <a:pt x="34" y="20"/>
                </a:lnTo>
                <a:lnTo>
                  <a:pt x="33" y="12"/>
                </a:lnTo>
                <a:lnTo>
                  <a:pt x="30" y="6"/>
                </a:lnTo>
                <a:lnTo>
                  <a:pt x="25" y="3"/>
                </a:lnTo>
                <a:lnTo>
                  <a:pt x="18" y="0"/>
                </a:lnTo>
                <a:lnTo>
                  <a:pt x="18" y="0"/>
                </a:lnTo>
                <a:lnTo>
                  <a:pt x="12" y="2"/>
                </a:lnTo>
                <a:lnTo>
                  <a:pt x="6" y="5"/>
                </a:lnTo>
                <a:lnTo>
                  <a:pt x="3"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6" name="Freeform 492">
            <a:extLst>
              <a:ext uri="{FF2B5EF4-FFF2-40B4-BE49-F238E27FC236}">
                <a16:creationId xmlns:a16="http://schemas.microsoft.com/office/drawing/2014/main" id="{B65CC0CC-40FE-4B1A-B3AF-FCE4B0159825}"/>
              </a:ext>
            </a:extLst>
          </p:cNvPr>
          <p:cNvSpPr>
            <a:spLocks/>
          </p:cNvSpPr>
          <p:nvPr/>
        </p:nvSpPr>
        <p:spPr bwMode="auto">
          <a:xfrm>
            <a:off x="4944848" y="3824884"/>
            <a:ext cx="40937" cy="57526"/>
          </a:xfrm>
          <a:custGeom>
            <a:avLst/>
            <a:gdLst>
              <a:gd name="T0" fmla="*/ 0 w 35"/>
              <a:gd name="T1" fmla="*/ 17 h 35"/>
              <a:gd name="T2" fmla="*/ 0 w 35"/>
              <a:gd name="T3" fmla="*/ 17 h 35"/>
              <a:gd name="T4" fmla="*/ 1 w 35"/>
              <a:gd name="T5" fmla="*/ 23 h 35"/>
              <a:gd name="T6" fmla="*/ 4 w 35"/>
              <a:gd name="T7" fmla="*/ 29 h 35"/>
              <a:gd name="T8" fmla="*/ 9 w 35"/>
              <a:gd name="T9" fmla="*/ 33 h 35"/>
              <a:gd name="T10" fmla="*/ 17 w 35"/>
              <a:gd name="T11" fmla="*/ 35 h 35"/>
              <a:gd name="T12" fmla="*/ 17 w 35"/>
              <a:gd name="T13" fmla="*/ 35 h 35"/>
              <a:gd name="T14" fmla="*/ 23 w 35"/>
              <a:gd name="T15" fmla="*/ 33 h 35"/>
              <a:gd name="T16" fmla="*/ 29 w 35"/>
              <a:gd name="T17" fmla="*/ 30 h 35"/>
              <a:gd name="T18" fmla="*/ 33 w 35"/>
              <a:gd name="T19" fmla="*/ 26 h 35"/>
              <a:gd name="T20" fmla="*/ 35 w 35"/>
              <a:gd name="T21" fmla="*/ 20 h 35"/>
              <a:gd name="T22" fmla="*/ 35 w 35"/>
              <a:gd name="T23" fmla="*/ 20 h 35"/>
              <a:gd name="T24" fmla="*/ 33 w 35"/>
              <a:gd name="T25" fmla="*/ 12 h 35"/>
              <a:gd name="T26" fmla="*/ 30 w 35"/>
              <a:gd name="T27" fmla="*/ 6 h 35"/>
              <a:gd name="T28" fmla="*/ 26 w 35"/>
              <a:gd name="T29" fmla="*/ 3 h 35"/>
              <a:gd name="T30" fmla="*/ 18 w 35"/>
              <a:gd name="T31" fmla="*/ 0 h 35"/>
              <a:gd name="T32" fmla="*/ 18 w 35"/>
              <a:gd name="T33" fmla="*/ 0 h 35"/>
              <a:gd name="T34" fmla="*/ 12 w 35"/>
              <a:gd name="T35" fmla="*/ 2 h 35"/>
              <a:gd name="T36" fmla="*/ 6 w 35"/>
              <a:gd name="T37" fmla="*/ 5 h 35"/>
              <a:gd name="T38" fmla="*/ 1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1" y="23"/>
                </a:lnTo>
                <a:lnTo>
                  <a:pt x="4" y="29"/>
                </a:lnTo>
                <a:lnTo>
                  <a:pt x="9" y="33"/>
                </a:lnTo>
                <a:lnTo>
                  <a:pt x="17" y="35"/>
                </a:lnTo>
                <a:lnTo>
                  <a:pt x="17" y="35"/>
                </a:lnTo>
                <a:lnTo>
                  <a:pt x="23" y="33"/>
                </a:lnTo>
                <a:lnTo>
                  <a:pt x="29" y="30"/>
                </a:lnTo>
                <a:lnTo>
                  <a:pt x="33" y="26"/>
                </a:lnTo>
                <a:lnTo>
                  <a:pt x="35" y="20"/>
                </a:lnTo>
                <a:lnTo>
                  <a:pt x="35" y="20"/>
                </a:lnTo>
                <a:lnTo>
                  <a:pt x="33" y="12"/>
                </a:lnTo>
                <a:lnTo>
                  <a:pt x="30" y="6"/>
                </a:lnTo>
                <a:lnTo>
                  <a:pt x="26" y="3"/>
                </a:lnTo>
                <a:lnTo>
                  <a:pt x="18" y="0"/>
                </a:lnTo>
                <a:lnTo>
                  <a:pt x="18" y="0"/>
                </a:lnTo>
                <a:lnTo>
                  <a:pt x="12" y="2"/>
                </a:lnTo>
                <a:lnTo>
                  <a:pt x="6"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7" name="Freeform 493">
            <a:extLst>
              <a:ext uri="{FF2B5EF4-FFF2-40B4-BE49-F238E27FC236}">
                <a16:creationId xmlns:a16="http://schemas.microsoft.com/office/drawing/2014/main" id="{1C2FC152-6425-46C6-A378-E2774697D04A}"/>
              </a:ext>
            </a:extLst>
          </p:cNvPr>
          <p:cNvSpPr>
            <a:spLocks/>
          </p:cNvSpPr>
          <p:nvPr/>
        </p:nvSpPr>
        <p:spPr bwMode="auto">
          <a:xfrm>
            <a:off x="4978767" y="3824884"/>
            <a:ext cx="39768" cy="57526"/>
          </a:xfrm>
          <a:custGeom>
            <a:avLst/>
            <a:gdLst>
              <a:gd name="T0" fmla="*/ 0 w 34"/>
              <a:gd name="T1" fmla="*/ 17 h 35"/>
              <a:gd name="T2" fmla="*/ 0 w 34"/>
              <a:gd name="T3" fmla="*/ 17 h 35"/>
              <a:gd name="T4" fmla="*/ 1 w 34"/>
              <a:gd name="T5" fmla="*/ 23 h 35"/>
              <a:gd name="T6" fmla="*/ 4 w 34"/>
              <a:gd name="T7" fmla="*/ 29 h 35"/>
              <a:gd name="T8" fmla="*/ 10 w 34"/>
              <a:gd name="T9" fmla="*/ 33 h 35"/>
              <a:gd name="T10" fmla="*/ 16 w 34"/>
              <a:gd name="T11" fmla="*/ 35 h 35"/>
              <a:gd name="T12" fmla="*/ 16 w 34"/>
              <a:gd name="T13" fmla="*/ 35 h 35"/>
              <a:gd name="T14" fmla="*/ 22 w 34"/>
              <a:gd name="T15" fmla="*/ 33 h 35"/>
              <a:gd name="T16" fmla="*/ 28 w 34"/>
              <a:gd name="T17" fmla="*/ 30 h 35"/>
              <a:gd name="T18" fmla="*/ 33 w 34"/>
              <a:gd name="T19" fmla="*/ 26 h 35"/>
              <a:gd name="T20" fmla="*/ 34 w 34"/>
              <a:gd name="T21" fmla="*/ 20 h 35"/>
              <a:gd name="T22" fmla="*/ 34 w 34"/>
              <a:gd name="T23" fmla="*/ 20 h 35"/>
              <a:gd name="T24" fmla="*/ 34 w 34"/>
              <a:gd name="T25" fmla="*/ 12 h 35"/>
              <a:gd name="T26" fmla="*/ 30 w 34"/>
              <a:gd name="T27" fmla="*/ 6 h 35"/>
              <a:gd name="T28" fmla="*/ 25 w 34"/>
              <a:gd name="T29" fmla="*/ 3 h 35"/>
              <a:gd name="T30" fmla="*/ 19 w 34"/>
              <a:gd name="T31" fmla="*/ 0 h 35"/>
              <a:gd name="T32" fmla="*/ 19 w 34"/>
              <a:gd name="T33" fmla="*/ 0 h 35"/>
              <a:gd name="T34" fmla="*/ 12 w 34"/>
              <a:gd name="T35" fmla="*/ 2 h 35"/>
              <a:gd name="T36" fmla="*/ 6 w 34"/>
              <a:gd name="T37" fmla="*/ 5 h 35"/>
              <a:gd name="T38" fmla="*/ 3 w 34"/>
              <a:gd name="T39" fmla="*/ 11 h 35"/>
              <a:gd name="T40" fmla="*/ 0 w 34"/>
              <a:gd name="T41" fmla="*/ 17 h 35"/>
              <a:gd name="T42" fmla="*/ 0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0" y="17"/>
                </a:moveTo>
                <a:lnTo>
                  <a:pt x="0" y="17"/>
                </a:lnTo>
                <a:lnTo>
                  <a:pt x="1" y="23"/>
                </a:lnTo>
                <a:lnTo>
                  <a:pt x="4" y="29"/>
                </a:lnTo>
                <a:lnTo>
                  <a:pt x="10" y="33"/>
                </a:lnTo>
                <a:lnTo>
                  <a:pt x="16" y="35"/>
                </a:lnTo>
                <a:lnTo>
                  <a:pt x="16" y="35"/>
                </a:lnTo>
                <a:lnTo>
                  <a:pt x="22" y="33"/>
                </a:lnTo>
                <a:lnTo>
                  <a:pt x="28" y="30"/>
                </a:lnTo>
                <a:lnTo>
                  <a:pt x="33" y="26"/>
                </a:lnTo>
                <a:lnTo>
                  <a:pt x="34" y="20"/>
                </a:lnTo>
                <a:lnTo>
                  <a:pt x="34" y="20"/>
                </a:lnTo>
                <a:lnTo>
                  <a:pt x="34" y="12"/>
                </a:lnTo>
                <a:lnTo>
                  <a:pt x="30" y="6"/>
                </a:lnTo>
                <a:lnTo>
                  <a:pt x="25" y="3"/>
                </a:lnTo>
                <a:lnTo>
                  <a:pt x="19" y="0"/>
                </a:lnTo>
                <a:lnTo>
                  <a:pt x="19" y="0"/>
                </a:lnTo>
                <a:lnTo>
                  <a:pt x="12" y="2"/>
                </a:lnTo>
                <a:lnTo>
                  <a:pt x="6" y="5"/>
                </a:lnTo>
                <a:lnTo>
                  <a:pt x="3"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8" name="Freeform 494">
            <a:extLst>
              <a:ext uri="{FF2B5EF4-FFF2-40B4-BE49-F238E27FC236}">
                <a16:creationId xmlns:a16="http://schemas.microsoft.com/office/drawing/2014/main" id="{54819D37-9F08-48F9-9891-23A8A63FE3C0}"/>
              </a:ext>
            </a:extLst>
          </p:cNvPr>
          <p:cNvSpPr>
            <a:spLocks/>
          </p:cNvSpPr>
          <p:nvPr/>
        </p:nvSpPr>
        <p:spPr bwMode="auto">
          <a:xfrm>
            <a:off x="4997481" y="3824884"/>
            <a:ext cx="40937" cy="57526"/>
          </a:xfrm>
          <a:custGeom>
            <a:avLst/>
            <a:gdLst>
              <a:gd name="T0" fmla="*/ 0 w 35"/>
              <a:gd name="T1" fmla="*/ 17 h 35"/>
              <a:gd name="T2" fmla="*/ 0 w 35"/>
              <a:gd name="T3" fmla="*/ 17 h 35"/>
              <a:gd name="T4" fmla="*/ 2 w 35"/>
              <a:gd name="T5" fmla="*/ 23 h 35"/>
              <a:gd name="T6" fmla="*/ 5 w 35"/>
              <a:gd name="T7" fmla="*/ 29 h 35"/>
              <a:gd name="T8" fmla="*/ 9 w 35"/>
              <a:gd name="T9" fmla="*/ 33 h 35"/>
              <a:gd name="T10" fmla="*/ 17 w 35"/>
              <a:gd name="T11" fmla="*/ 35 h 35"/>
              <a:gd name="T12" fmla="*/ 17 w 35"/>
              <a:gd name="T13" fmla="*/ 35 h 35"/>
              <a:gd name="T14" fmla="*/ 23 w 35"/>
              <a:gd name="T15" fmla="*/ 33 h 35"/>
              <a:gd name="T16" fmla="*/ 29 w 35"/>
              <a:gd name="T17" fmla="*/ 30 h 35"/>
              <a:gd name="T18" fmla="*/ 34 w 35"/>
              <a:gd name="T19" fmla="*/ 26 h 35"/>
              <a:gd name="T20" fmla="*/ 35 w 35"/>
              <a:gd name="T21" fmla="*/ 20 h 35"/>
              <a:gd name="T22" fmla="*/ 35 w 35"/>
              <a:gd name="T23" fmla="*/ 20 h 35"/>
              <a:gd name="T24" fmla="*/ 34 w 35"/>
              <a:gd name="T25" fmla="*/ 12 h 35"/>
              <a:gd name="T26" fmla="*/ 30 w 35"/>
              <a:gd name="T27" fmla="*/ 6 h 35"/>
              <a:gd name="T28" fmla="*/ 26 w 35"/>
              <a:gd name="T29" fmla="*/ 3 h 35"/>
              <a:gd name="T30" fmla="*/ 18 w 35"/>
              <a:gd name="T31" fmla="*/ 0 h 35"/>
              <a:gd name="T32" fmla="*/ 18 w 35"/>
              <a:gd name="T33" fmla="*/ 0 h 35"/>
              <a:gd name="T34" fmla="*/ 12 w 35"/>
              <a:gd name="T35" fmla="*/ 2 h 35"/>
              <a:gd name="T36" fmla="*/ 6 w 35"/>
              <a:gd name="T37" fmla="*/ 5 h 35"/>
              <a:gd name="T38" fmla="*/ 2 w 35"/>
              <a:gd name="T39" fmla="*/ 11 h 35"/>
              <a:gd name="T40" fmla="*/ 0 w 35"/>
              <a:gd name="T41" fmla="*/ 17 h 35"/>
              <a:gd name="T42" fmla="*/ 0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0" y="17"/>
                </a:moveTo>
                <a:lnTo>
                  <a:pt x="0" y="17"/>
                </a:lnTo>
                <a:lnTo>
                  <a:pt x="2" y="23"/>
                </a:lnTo>
                <a:lnTo>
                  <a:pt x="5" y="29"/>
                </a:lnTo>
                <a:lnTo>
                  <a:pt x="9" y="33"/>
                </a:lnTo>
                <a:lnTo>
                  <a:pt x="17" y="35"/>
                </a:lnTo>
                <a:lnTo>
                  <a:pt x="17" y="35"/>
                </a:lnTo>
                <a:lnTo>
                  <a:pt x="23" y="33"/>
                </a:lnTo>
                <a:lnTo>
                  <a:pt x="29" y="30"/>
                </a:lnTo>
                <a:lnTo>
                  <a:pt x="34" y="26"/>
                </a:lnTo>
                <a:lnTo>
                  <a:pt x="35" y="20"/>
                </a:lnTo>
                <a:lnTo>
                  <a:pt x="35" y="20"/>
                </a:lnTo>
                <a:lnTo>
                  <a:pt x="34" y="12"/>
                </a:lnTo>
                <a:lnTo>
                  <a:pt x="30" y="6"/>
                </a:lnTo>
                <a:lnTo>
                  <a:pt x="26" y="3"/>
                </a:lnTo>
                <a:lnTo>
                  <a:pt x="18" y="0"/>
                </a:lnTo>
                <a:lnTo>
                  <a:pt x="18" y="0"/>
                </a:lnTo>
                <a:lnTo>
                  <a:pt x="12" y="2"/>
                </a:lnTo>
                <a:lnTo>
                  <a:pt x="6" y="5"/>
                </a:lnTo>
                <a:lnTo>
                  <a:pt x="2"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49" name="Freeform 495">
            <a:extLst>
              <a:ext uri="{FF2B5EF4-FFF2-40B4-BE49-F238E27FC236}">
                <a16:creationId xmlns:a16="http://schemas.microsoft.com/office/drawing/2014/main" id="{583B5C95-1C98-4510-9360-00B40F42F0E7}"/>
              </a:ext>
            </a:extLst>
          </p:cNvPr>
          <p:cNvSpPr>
            <a:spLocks/>
          </p:cNvSpPr>
          <p:nvPr/>
        </p:nvSpPr>
        <p:spPr bwMode="auto">
          <a:xfrm>
            <a:off x="5013857" y="3824884"/>
            <a:ext cx="38598" cy="57526"/>
          </a:xfrm>
          <a:custGeom>
            <a:avLst/>
            <a:gdLst>
              <a:gd name="T0" fmla="*/ 0 w 33"/>
              <a:gd name="T1" fmla="*/ 17 h 35"/>
              <a:gd name="T2" fmla="*/ 0 w 33"/>
              <a:gd name="T3" fmla="*/ 17 h 35"/>
              <a:gd name="T4" fmla="*/ 0 w 33"/>
              <a:gd name="T5" fmla="*/ 23 h 35"/>
              <a:gd name="T6" fmla="*/ 4 w 33"/>
              <a:gd name="T7" fmla="*/ 29 h 35"/>
              <a:gd name="T8" fmla="*/ 9 w 33"/>
              <a:gd name="T9" fmla="*/ 33 h 35"/>
              <a:gd name="T10" fmla="*/ 15 w 33"/>
              <a:gd name="T11" fmla="*/ 35 h 35"/>
              <a:gd name="T12" fmla="*/ 15 w 33"/>
              <a:gd name="T13" fmla="*/ 35 h 35"/>
              <a:gd name="T14" fmla="*/ 23 w 33"/>
              <a:gd name="T15" fmla="*/ 33 h 35"/>
              <a:gd name="T16" fmla="*/ 29 w 33"/>
              <a:gd name="T17" fmla="*/ 30 h 35"/>
              <a:gd name="T18" fmla="*/ 32 w 33"/>
              <a:gd name="T19" fmla="*/ 26 h 35"/>
              <a:gd name="T20" fmla="*/ 33 w 33"/>
              <a:gd name="T21" fmla="*/ 20 h 35"/>
              <a:gd name="T22" fmla="*/ 33 w 33"/>
              <a:gd name="T23" fmla="*/ 20 h 35"/>
              <a:gd name="T24" fmla="*/ 33 w 33"/>
              <a:gd name="T25" fmla="*/ 12 h 35"/>
              <a:gd name="T26" fmla="*/ 30 w 33"/>
              <a:gd name="T27" fmla="*/ 6 h 35"/>
              <a:gd name="T28" fmla="*/ 24 w 33"/>
              <a:gd name="T29" fmla="*/ 3 h 35"/>
              <a:gd name="T30" fmla="*/ 18 w 33"/>
              <a:gd name="T31" fmla="*/ 0 h 35"/>
              <a:gd name="T32" fmla="*/ 18 w 33"/>
              <a:gd name="T33" fmla="*/ 0 h 35"/>
              <a:gd name="T34" fmla="*/ 10 w 33"/>
              <a:gd name="T35" fmla="*/ 2 h 35"/>
              <a:gd name="T36" fmla="*/ 6 w 33"/>
              <a:gd name="T37" fmla="*/ 5 h 35"/>
              <a:gd name="T38" fmla="*/ 1 w 33"/>
              <a:gd name="T39" fmla="*/ 11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3"/>
                </a:lnTo>
                <a:lnTo>
                  <a:pt x="4" y="29"/>
                </a:lnTo>
                <a:lnTo>
                  <a:pt x="9" y="33"/>
                </a:lnTo>
                <a:lnTo>
                  <a:pt x="15" y="35"/>
                </a:lnTo>
                <a:lnTo>
                  <a:pt x="15" y="35"/>
                </a:lnTo>
                <a:lnTo>
                  <a:pt x="23" y="33"/>
                </a:lnTo>
                <a:lnTo>
                  <a:pt x="29" y="30"/>
                </a:lnTo>
                <a:lnTo>
                  <a:pt x="32" y="26"/>
                </a:lnTo>
                <a:lnTo>
                  <a:pt x="33" y="20"/>
                </a:lnTo>
                <a:lnTo>
                  <a:pt x="33" y="20"/>
                </a:lnTo>
                <a:lnTo>
                  <a:pt x="33" y="12"/>
                </a:lnTo>
                <a:lnTo>
                  <a:pt x="30" y="6"/>
                </a:lnTo>
                <a:lnTo>
                  <a:pt x="24" y="3"/>
                </a:lnTo>
                <a:lnTo>
                  <a:pt x="18" y="0"/>
                </a:lnTo>
                <a:lnTo>
                  <a:pt x="18" y="0"/>
                </a:lnTo>
                <a:lnTo>
                  <a:pt x="10" y="2"/>
                </a:lnTo>
                <a:lnTo>
                  <a:pt x="6" y="5"/>
                </a:lnTo>
                <a:lnTo>
                  <a:pt x="1" y="11"/>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0" name="Freeform 496">
            <a:extLst>
              <a:ext uri="{FF2B5EF4-FFF2-40B4-BE49-F238E27FC236}">
                <a16:creationId xmlns:a16="http://schemas.microsoft.com/office/drawing/2014/main" id="{3D9EE353-1A07-4DB3-BAF9-BAED5D637D0A}"/>
              </a:ext>
            </a:extLst>
          </p:cNvPr>
          <p:cNvSpPr>
            <a:spLocks/>
          </p:cNvSpPr>
          <p:nvPr/>
        </p:nvSpPr>
        <p:spPr bwMode="auto">
          <a:xfrm>
            <a:off x="5115615" y="3847894"/>
            <a:ext cx="40937" cy="55882"/>
          </a:xfrm>
          <a:custGeom>
            <a:avLst/>
            <a:gdLst>
              <a:gd name="T0" fmla="*/ 0 w 35"/>
              <a:gd name="T1" fmla="*/ 16 h 34"/>
              <a:gd name="T2" fmla="*/ 0 w 35"/>
              <a:gd name="T3" fmla="*/ 16 h 34"/>
              <a:gd name="T4" fmla="*/ 2 w 35"/>
              <a:gd name="T5" fmla="*/ 22 h 34"/>
              <a:gd name="T6" fmla="*/ 5 w 35"/>
              <a:gd name="T7" fmla="*/ 28 h 34"/>
              <a:gd name="T8" fmla="*/ 10 w 35"/>
              <a:gd name="T9" fmla="*/ 33 h 34"/>
              <a:gd name="T10" fmla="*/ 17 w 35"/>
              <a:gd name="T11" fmla="*/ 34 h 34"/>
              <a:gd name="T12" fmla="*/ 17 w 35"/>
              <a:gd name="T13" fmla="*/ 34 h 34"/>
              <a:gd name="T14" fmla="*/ 23 w 35"/>
              <a:gd name="T15" fmla="*/ 33 h 34"/>
              <a:gd name="T16" fmla="*/ 29 w 35"/>
              <a:gd name="T17" fmla="*/ 30 h 34"/>
              <a:gd name="T18" fmla="*/ 32 w 35"/>
              <a:gd name="T19" fmla="*/ 25 h 34"/>
              <a:gd name="T20" fmla="*/ 35 w 35"/>
              <a:gd name="T21" fmla="*/ 18 h 34"/>
              <a:gd name="T22" fmla="*/ 35 w 35"/>
              <a:gd name="T23" fmla="*/ 18 h 34"/>
              <a:gd name="T24" fmla="*/ 34 w 35"/>
              <a:gd name="T25" fmla="*/ 12 h 34"/>
              <a:gd name="T26" fmla="*/ 31 w 35"/>
              <a:gd name="T27" fmla="*/ 6 h 34"/>
              <a:gd name="T28" fmla="*/ 25 w 35"/>
              <a:gd name="T29" fmla="*/ 1 h 34"/>
              <a:gd name="T30" fmla="*/ 19 w 35"/>
              <a:gd name="T31" fmla="*/ 0 h 34"/>
              <a:gd name="T32" fmla="*/ 19 w 35"/>
              <a:gd name="T33" fmla="*/ 0 h 34"/>
              <a:gd name="T34" fmla="*/ 13 w 35"/>
              <a:gd name="T35" fmla="*/ 1 h 34"/>
              <a:gd name="T36" fmla="*/ 7 w 35"/>
              <a:gd name="T37" fmla="*/ 4 h 34"/>
              <a:gd name="T38" fmla="*/ 2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2" y="22"/>
                </a:lnTo>
                <a:lnTo>
                  <a:pt x="5" y="28"/>
                </a:lnTo>
                <a:lnTo>
                  <a:pt x="10" y="33"/>
                </a:lnTo>
                <a:lnTo>
                  <a:pt x="17" y="34"/>
                </a:lnTo>
                <a:lnTo>
                  <a:pt x="17" y="34"/>
                </a:lnTo>
                <a:lnTo>
                  <a:pt x="23" y="33"/>
                </a:lnTo>
                <a:lnTo>
                  <a:pt x="29" y="30"/>
                </a:lnTo>
                <a:lnTo>
                  <a:pt x="32" y="25"/>
                </a:lnTo>
                <a:lnTo>
                  <a:pt x="35" y="18"/>
                </a:lnTo>
                <a:lnTo>
                  <a:pt x="35" y="18"/>
                </a:lnTo>
                <a:lnTo>
                  <a:pt x="34" y="12"/>
                </a:lnTo>
                <a:lnTo>
                  <a:pt x="31" y="6"/>
                </a:lnTo>
                <a:lnTo>
                  <a:pt x="25" y="1"/>
                </a:lnTo>
                <a:lnTo>
                  <a:pt x="19" y="0"/>
                </a:lnTo>
                <a:lnTo>
                  <a:pt x="19" y="0"/>
                </a:lnTo>
                <a:lnTo>
                  <a:pt x="13" y="1"/>
                </a:lnTo>
                <a:lnTo>
                  <a:pt x="7"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1" name="Freeform 497">
            <a:extLst>
              <a:ext uri="{FF2B5EF4-FFF2-40B4-BE49-F238E27FC236}">
                <a16:creationId xmlns:a16="http://schemas.microsoft.com/office/drawing/2014/main" id="{E7AC0029-3A1D-4CC9-8BAC-4639CE6B6432}"/>
              </a:ext>
            </a:extLst>
          </p:cNvPr>
          <p:cNvSpPr>
            <a:spLocks/>
          </p:cNvSpPr>
          <p:nvPr/>
        </p:nvSpPr>
        <p:spPr bwMode="auto">
          <a:xfrm>
            <a:off x="5146026" y="3847894"/>
            <a:ext cx="40937" cy="55882"/>
          </a:xfrm>
          <a:custGeom>
            <a:avLst/>
            <a:gdLst>
              <a:gd name="T0" fmla="*/ 0 w 35"/>
              <a:gd name="T1" fmla="*/ 16 h 34"/>
              <a:gd name="T2" fmla="*/ 0 w 35"/>
              <a:gd name="T3" fmla="*/ 16 h 34"/>
              <a:gd name="T4" fmla="*/ 2 w 35"/>
              <a:gd name="T5" fmla="*/ 22 h 34"/>
              <a:gd name="T6" fmla="*/ 5 w 35"/>
              <a:gd name="T7" fmla="*/ 28 h 34"/>
              <a:gd name="T8" fmla="*/ 9 w 35"/>
              <a:gd name="T9" fmla="*/ 33 h 34"/>
              <a:gd name="T10" fmla="*/ 17 w 35"/>
              <a:gd name="T11" fmla="*/ 34 h 34"/>
              <a:gd name="T12" fmla="*/ 17 w 35"/>
              <a:gd name="T13" fmla="*/ 34 h 34"/>
              <a:gd name="T14" fmla="*/ 23 w 35"/>
              <a:gd name="T15" fmla="*/ 33 h 34"/>
              <a:gd name="T16" fmla="*/ 29 w 35"/>
              <a:gd name="T17" fmla="*/ 30 h 34"/>
              <a:gd name="T18" fmla="*/ 32 w 35"/>
              <a:gd name="T19" fmla="*/ 25 h 34"/>
              <a:gd name="T20" fmla="*/ 35 w 35"/>
              <a:gd name="T21" fmla="*/ 18 h 34"/>
              <a:gd name="T22" fmla="*/ 35 w 35"/>
              <a:gd name="T23" fmla="*/ 18 h 34"/>
              <a:gd name="T24" fmla="*/ 33 w 35"/>
              <a:gd name="T25" fmla="*/ 12 h 34"/>
              <a:gd name="T26" fmla="*/ 30 w 35"/>
              <a:gd name="T27" fmla="*/ 6 h 34"/>
              <a:gd name="T28" fmla="*/ 24 w 35"/>
              <a:gd name="T29" fmla="*/ 1 h 34"/>
              <a:gd name="T30" fmla="*/ 18 w 35"/>
              <a:gd name="T31" fmla="*/ 0 h 34"/>
              <a:gd name="T32" fmla="*/ 18 w 35"/>
              <a:gd name="T33" fmla="*/ 0 h 34"/>
              <a:gd name="T34" fmla="*/ 12 w 35"/>
              <a:gd name="T35" fmla="*/ 1 h 34"/>
              <a:gd name="T36" fmla="*/ 6 w 35"/>
              <a:gd name="T37" fmla="*/ 4 h 34"/>
              <a:gd name="T38" fmla="*/ 2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2" y="22"/>
                </a:lnTo>
                <a:lnTo>
                  <a:pt x="5" y="28"/>
                </a:lnTo>
                <a:lnTo>
                  <a:pt x="9" y="33"/>
                </a:lnTo>
                <a:lnTo>
                  <a:pt x="17" y="34"/>
                </a:lnTo>
                <a:lnTo>
                  <a:pt x="17" y="34"/>
                </a:lnTo>
                <a:lnTo>
                  <a:pt x="23" y="33"/>
                </a:lnTo>
                <a:lnTo>
                  <a:pt x="29" y="30"/>
                </a:lnTo>
                <a:lnTo>
                  <a:pt x="32" y="25"/>
                </a:lnTo>
                <a:lnTo>
                  <a:pt x="35" y="18"/>
                </a:lnTo>
                <a:lnTo>
                  <a:pt x="35" y="18"/>
                </a:lnTo>
                <a:lnTo>
                  <a:pt x="33" y="12"/>
                </a:lnTo>
                <a:lnTo>
                  <a:pt x="30" y="6"/>
                </a:lnTo>
                <a:lnTo>
                  <a:pt x="24" y="1"/>
                </a:lnTo>
                <a:lnTo>
                  <a:pt x="18" y="0"/>
                </a:lnTo>
                <a:lnTo>
                  <a:pt x="18" y="0"/>
                </a:lnTo>
                <a:lnTo>
                  <a:pt x="12"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2" name="Freeform 498">
            <a:extLst>
              <a:ext uri="{FF2B5EF4-FFF2-40B4-BE49-F238E27FC236}">
                <a16:creationId xmlns:a16="http://schemas.microsoft.com/office/drawing/2014/main" id="{27386488-5F7B-4D96-BE61-8505BA284C1D}"/>
              </a:ext>
            </a:extLst>
          </p:cNvPr>
          <p:cNvSpPr>
            <a:spLocks/>
          </p:cNvSpPr>
          <p:nvPr/>
        </p:nvSpPr>
        <p:spPr bwMode="auto">
          <a:xfrm>
            <a:off x="5169418" y="3847894"/>
            <a:ext cx="40937" cy="55882"/>
          </a:xfrm>
          <a:custGeom>
            <a:avLst/>
            <a:gdLst>
              <a:gd name="T0" fmla="*/ 0 w 35"/>
              <a:gd name="T1" fmla="*/ 16 h 34"/>
              <a:gd name="T2" fmla="*/ 0 w 35"/>
              <a:gd name="T3" fmla="*/ 16 h 34"/>
              <a:gd name="T4" fmla="*/ 1 w 35"/>
              <a:gd name="T5" fmla="*/ 22 h 34"/>
              <a:gd name="T6" fmla="*/ 4 w 35"/>
              <a:gd name="T7" fmla="*/ 28 h 34"/>
              <a:gd name="T8" fmla="*/ 9 w 35"/>
              <a:gd name="T9" fmla="*/ 33 h 34"/>
              <a:gd name="T10" fmla="*/ 16 w 35"/>
              <a:gd name="T11" fmla="*/ 34 h 34"/>
              <a:gd name="T12" fmla="*/ 16 w 35"/>
              <a:gd name="T13" fmla="*/ 34 h 34"/>
              <a:gd name="T14" fmla="*/ 22 w 35"/>
              <a:gd name="T15" fmla="*/ 33 h 34"/>
              <a:gd name="T16" fmla="*/ 29 w 35"/>
              <a:gd name="T17" fmla="*/ 30 h 34"/>
              <a:gd name="T18" fmla="*/ 33 w 35"/>
              <a:gd name="T19" fmla="*/ 25 h 34"/>
              <a:gd name="T20" fmla="*/ 35 w 35"/>
              <a:gd name="T21" fmla="*/ 19 h 34"/>
              <a:gd name="T22" fmla="*/ 35 w 35"/>
              <a:gd name="T23" fmla="*/ 19 h 34"/>
              <a:gd name="T24" fmla="*/ 33 w 35"/>
              <a:gd name="T25" fmla="*/ 12 h 34"/>
              <a:gd name="T26" fmla="*/ 30 w 35"/>
              <a:gd name="T27" fmla="*/ 6 h 34"/>
              <a:gd name="T28" fmla="*/ 26 w 35"/>
              <a:gd name="T29" fmla="*/ 3 h 34"/>
              <a:gd name="T30" fmla="*/ 18 w 35"/>
              <a:gd name="T31" fmla="*/ 0 h 34"/>
              <a:gd name="T32" fmla="*/ 18 w 35"/>
              <a:gd name="T33" fmla="*/ 0 h 34"/>
              <a:gd name="T34" fmla="*/ 12 w 35"/>
              <a:gd name="T35" fmla="*/ 1 h 34"/>
              <a:gd name="T36" fmla="*/ 6 w 35"/>
              <a:gd name="T37" fmla="*/ 4 h 34"/>
              <a:gd name="T38" fmla="*/ 1 w 35"/>
              <a:gd name="T39" fmla="*/ 10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1" y="22"/>
                </a:lnTo>
                <a:lnTo>
                  <a:pt x="4" y="28"/>
                </a:lnTo>
                <a:lnTo>
                  <a:pt x="9" y="33"/>
                </a:lnTo>
                <a:lnTo>
                  <a:pt x="16" y="34"/>
                </a:lnTo>
                <a:lnTo>
                  <a:pt x="16" y="34"/>
                </a:lnTo>
                <a:lnTo>
                  <a:pt x="22" y="33"/>
                </a:lnTo>
                <a:lnTo>
                  <a:pt x="29" y="30"/>
                </a:lnTo>
                <a:lnTo>
                  <a:pt x="33" y="25"/>
                </a:lnTo>
                <a:lnTo>
                  <a:pt x="35" y="19"/>
                </a:lnTo>
                <a:lnTo>
                  <a:pt x="35" y="19"/>
                </a:lnTo>
                <a:lnTo>
                  <a:pt x="33" y="12"/>
                </a:lnTo>
                <a:lnTo>
                  <a:pt x="30" y="6"/>
                </a:lnTo>
                <a:lnTo>
                  <a:pt x="26" y="3"/>
                </a:lnTo>
                <a:lnTo>
                  <a:pt x="18" y="0"/>
                </a:lnTo>
                <a:lnTo>
                  <a:pt x="18" y="0"/>
                </a:lnTo>
                <a:lnTo>
                  <a:pt x="12"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3" name="Freeform 499">
            <a:extLst>
              <a:ext uri="{FF2B5EF4-FFF2-40B4-BE49-F238E27FC236}">
                <a16:creationId xmlns:a16="http://schemas.microsoft.com/office/drawing/2014/main" id="{40B1D23C-D605-4AB7-B1BA-A8C9578B781E}"/>
              </a:ext>
            </a:extLst>
          </p:cNvPr>
          <p:cNvSpPr>
            <a:spLocks/>
          </p:cNvSpPr>
          <p:nvPr/>
        </p:nvSpPr>
        <p:spPr bwMode="auto">
          <a:xfrm>
            <a:off x="5184623" y="3847894"/>
            <a:ext cx="39768" cy="55882"/>
          </a:xfrm>
          <a:custGeom>
            <a:avLst/>
            <a:gdLst>
              <a:gd name="T0" fmla="*/ 0 w 34"/>
              <a:gd name="T1" fmla="*/ 16 h 34"/>
              <a:gd name="T2" fmla="*/ 0 w 34"/>
              <a:gd name="T3" fmla="*/ 16 h 34"/>
              <a:gd name="T4" fmla="*/ 0 w 34"/>
              <a:gd name="T5" fmla="*/ 22 h 34"/>
              <a:gd name="T6" fmla="*/ 3 w 34"/>
              <a:gd name="T7" fmla="*/ 28 h 34"/>
              <a:gd name="T8" fmla="*/ 9 w 34"/>
              <a:gd name="T9" fmla="*/ 33 h 34"/>
              <a:gd name="T10" fmla="*/ 16 w 34"/>
              <a:gd name="T11" fmla="*/ 34 h 34"/>
              <a:gd name="T12" fmla="*/ 16 w 34"/>
              <a:gd name="T13" fmla="*/ 34 h 34"/>
              <a:gd name="T14" fmla="*/ 23 w 34"/>
              <a:gd name="T15" fmla="*/ 33 h 34"/>
              <a:gd name="T16" fmla="*/ 28 w 34"/>
              <a:gd name="T17" fmla="*/ 30 h 34"/>
              <a:gd name="T18" fmla="*/ 32 w 34"/>
              <a:gd name="T19" fmla="*/ 25 h 34"/>
              <a:gd name="T20" fmla="*/ 34 w 34"/>
              <a:gd name="T21" fmla="*/ 18 h 34"/>
              <a:gd name="T22" fmla="*/ 34 w 34"/>
              <a:gd name="T23" fmla="*/ 18 h 34"/>
              <a:gd name="T24" fmla="*/ 34 w 34"/>
              <a:gd name="T25" fmla="*/ 12 h 34"/>
              <a:gd name="T26" fmla="*/ 29 w 34"/>
              <a:gd name="T27" fmla="*/ 6 h 34"/>
              <a:gd name="T28" fmla="*/ 25 w 34"/>
              <a:gd name="T29" fmla="*/ 1 h 34"/>
              <a:gd name="T30" fmla="*/ 19 w 34"/>
              <a:gd name="T31" fmla="*/ 0 h 34"/>
              <a:gd name="T32" fmla="*/ 19 w 34"/>
              <a:gd name="T33" fmla="*/ 0 h 34"/>
              <a:gd name="T34" fmla="*/ 11 w 34"/>
              <a:gd name="T35" fmla="*/ 1 h 34"/>
              <a:gd name="T36" fmla="*/ 5 w 34"/>
              <a:gd name="T37" fmla="*/ 4 h 34"/>
              <a:gd name="T38" fmla="*/ 2 w 34"/>
              <a:gd name="T39" fmla="*/ 9 h 34"/>
              <a:gd name="T40" fmla="*/ 0 w 34"/>
              <a:gd name="T41" fmla="*/ 16 h 34"/>
              <a:gd name="T42" fmla="*/ 0 w 34"/>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6"/>
                </a:moveTo>
                <a:lnTo>
                  <a:pt x="0" y="16"/>
                </a:lnTo>
                <a:lnTo>
                  <a:pt x="0" y="22"/>
                </a:lnTo>
                <a:lnTo>
                  <a:pt x="3" y="28"/>
                </a:lnTo>
                <a:lnTo>
                  <a:pt x="9" y="33"/>
                </a:lnTo>
                <a:lnTo>
                  <a:pt x="16" y="34"/>
                </a:lnTo>
                <a:lnTo>
                  <a:pt x="16" y="34"/>
                </a:lnTo>
                <a:lnTo>
                  <a:pt x="23" y="33"/>
                </a:lnTo>
                <a:lnTo>
                  <a:pt x="28" y="30"/>
                </a:lnTo>
                <a:lnTo>
                  <a:pt x="32" y="25"/>
                </a:lnTo>
                <a:lnTo>
                  <a:pt x="34" y="18"/>
                </a:lnTo>
                <a:lnTo>
                  <a:pt x="34" y="18"/>
                </a:lnTo>
                <a:lnTo>
                  <a:pt x="34" y="12"/>
                </a:lnTo>
                <a:lnTo>
                  <a:pt x="29" y="6"/>
                </a:lnTo>
                <a:lnTo>
                  <a:pt x="25" y="1"/>
                </a:lnTo>
                <a:lnTo>
                  <a:pt x="19" y="0"/>
                </a:lnTo>
                <a:lnTo>
                  <a:pt x="19" y="0"/>
                </a:lnTo>
                <a:lnTo>
                  <a:pt x="11" y="1"/>
                </a:lnTo>
                <a:lnTo>
                  <a:pt x="5"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4" name="Freeform 500">
            <a:extLst>
              <a:ext uri="{FF2B5EF4-FFF2-40B4-BE49-F238E27FC236}">
                <a16:creationId xmlns:a16="http://schemas.microsoft.com/office/drawing/2014/main" id="{499B144F-A5DF-462C-AACF-C4C84039C667}"/>
              </a:ext>
            </a:extLst>
          </p:cNvPr>
          <p:cNvSpPr>
            <a:spLocks/>
          </p:cNvSpPr>
          <p:nvPr/>
        </p:nvSpPr>
        <p:spPr bwMode="auto">
          <a:xfrm>
            <a:off x="5264158" y="3847894"/>
            <a:ext cx="39768" cy="55882"/>
          </a:xfrm>
          <a:custGeom>
            <a:avLst/>
            <a:gdLst>
              <a:gd name="T0" fmla="*/ 0 w 34"/>
              <a:gd name="T1" fmla="*/ 16 h 34"/>
              <a:gd name="T2" fmla="*/ 0 w 34"/>
              <a:gd name="T3" fmla="*/ 16 h 34"/>
              <a:gd name="T4" fmla="*/ 0 w 34"/>
              <a:gd name="T5" fmla="*/ 22 h 34"/>
              <a:gd name="T6" fmla="*/ 3 w 34"/>
              <a:gd name="T7" fmla="*/ 28 h 34"/>
              <a:gd name="T8" fmla="*/ 9 w 34"/>
              <a:gd name="T9" fmla="*/ 33 h 34"/>
              <a:gd name="T10" fmla="*/ 16 w 34"/>
              <a:gd name="T11" fmla="*/ 34 h 34"/>
              <a:gd name="T12" fmla="*/ 16 w 34"/>
              <a:gd name="T13" fmla="*/ 34 h 34"/>
              <a:gd name="T14" fmla="*/ 23 w 34"/>
              <a:gd name="T15" fmla="*/ 33 h 34"/>
              <a:gd name="T16" fmla="*/ 28 w 34"/>
              <a:gd name="T17" fmla="*/ 30 h 34"/>
              <a:gd name="T18" fmla="*/ 32 w 34"/>
              <a:gd name="T19" fmla="*/ 25 h 34"/>
              <a:gd name="T20" fmla="*/ 34 w 34"/>
              <a:gd name="T21" fmla="*/ 18 h 34"/>
              <a:gd name="T22" fmla="*/ 34 w 34"/>
              <a:gd name="T23" fmla="*/ 18 h 34"/>
              <a:gd name="T24" fmla="*/ 34 w 34"/>
              <a:gd name="T25" fmla="*/ 12 h 34"/>
              <a:gd name="T26" fmla="*/ 31 w 34"/>
              <a:gd name="T27" fmla="*/ 6 h 34"/>
              <a:gd name="T28" fmla="*/ 25 w 34"/>
              <a:gd name="T29" fmla="*/ 1 h 34"/>
              <a:gd name="T30" fmla="*/ 19 w 34"/>
              <a:gd name="T31" fmla="*/ 0 h 34"/>
              <a:gd name="T32" fmla="*/ 19 w 34"/>
              <a:gd name="T33" fmla="*/ 0 h 34"/>
              <a:gd name="T34" fmla="*/ 11 w 34"/>
              <a:gd name="T35" fmla="*/ 1 h 34"/>
              <a:gd name="T36" fmla="*/ 6 w 34"/>
              <a:gd name="T37" fmla="*/ 4 h 34"/>
              <a:gd name="T38" fmla="*/ 2 w 34"/>
              <a:gd name="T39" fmla="*/ 9 h 34"/>
              <a:gd name="T40" fmla="*/ 0 w 34"/>
              <a:gd name="T41" fmla="*/ 16 h 34"/>
              <a:gd name="T42" fmla="*/ 0 w 34"/>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6"/>
                </a:moveTo>
                <a:lnTo>
                  <a:pt x="0" y="16"/>
                </a:lnTo>
                <a:lnTo>
                  <a:pt x="0" y="22"/>
                </a:lnTo>
                <a:lnTo>
                  <a:pt x="3" y="28"/>
                </a:lnTo>
                <a:lnTo>
                  <a:pt x="9" y="33"/>
                </a:lnTo>
                <a:lnTo>
                  <a:pt x="16" y="34"/>
                </a:lnTo>
                <a:lnTo>
                  <a:pt x="16" y="34"/>
                </a:lnTo>
                <a:lnTo>
                  <a:pt x="23" y="33"/>
                </a:lnTo>
                <a:lnTo>
                  <a:pt x="28" y="30"/>
                </a:lnTo>
                <a:lnTo>
                  <a:pt x="32" y="25"/>
                </a:lnTo>
                <a:lnTo>
                  <a:pt x="34" y="18"/>
                </a:lnTo>
                <a:lnTo>
                  <a:pt x="34" y="18"/>
                </a:lnTo>
                <a:lnTo>
                  <a:pt x="34" y="12"/>
                </a:lnTo>
                <a:lnTo>
                  <a:pt x="31" y="6"/>
                </a:lnTo>
                <a:lnTo>
                  <a:pt x="25" y="1"/>
                </a:lnTo>
                <a:lnTo>
                  <a:pt x="19" y="0"/>
                </a:lnTo>
                <a:lnTo>
                  <a:pt x="19" y="0"/>
                </a:lnTo>
                <a:lnTo>
                  <a:pt x="11"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5" name="Freeform 501">
            <a:extLst>
              <a:ext uri="{FF2B5EF4-FFF2-40B4-BE49-F238E27FC236}">
                <a16:creationId xmlns:a16="http://schemas.microsoft.com/office/drawing/2014/main" id="{C05700DC-4F28-4378-A2BD-D6F78145E59B}"/>
              </a:ext>
            </a:extLst>
          </p:cNvPr>
          <p:cNvSpPr>
            <a:spLocks/>
          </p:cNvSpPr>
          <p:nvPr/>
        </p:nvSpPr>
        <p:spPr bwMode="auto">
          <a:xfrm>
            <a:off x="5267667" y="3847894"/>
            <a:ext cx="40937" cy="55882"/>
          </a:xfrm>
          <a:custGeom>
            <a:avLst/>
            <a:gdLst>
              <a:gd name="T0" fmla="*/ 0 w 35"/>
              <a:gd name="T1" fmla="*/ 16 h 34"/>
              <a:gd name="T2" fmla="*/ 0 w 35"/>
              <a:gd name="T3" fmla="*/ 16 h 34"/>
              <a:gd name="T4" fmla="*/ 2 w 35"/>
              <a:gd name="T5" fmla="*/ 22 h 34"/>
              <a:gd name="T6" fmla="*/ 5 w 35"/>
              <a:gd name="T7" fmla="*/ 28 h 34"/>
              <a:gd name="T8" fmla="*/ 9 w 35"/>
              <a:gd name="T9" fmla="*/ 33 h 34"/>
              <a:gd name="T10" fmla="*/ 17 w 35"/>
              <a:gd name="T11" fmla="*/ 34 h 34"/>
              <a:gd name="T12" fmla="*/ 17 w 35"/>
              <a:gd name="T13" fmla="*/ 34 h 34"/>
              <a:gd name="T14" fmla="*/ 23 w 35"/>
              <a:gd name="T15" fmla="*/ 33 h 34"/>
              <a:gd name="T16" fmla="*/ 29 w 35"/>
              <a:gd name="T17" fmla="*/ 30 h 34"/>
              <a:gd name="T18" fmla="*/ 32 w 35"/>
              <a:gd name="T19" fmla="*/ 25 h 34"/>
              <a:gd name="T20" fmla="*/ 35 w 35"/>
              <a:gd name="T21" fmla="*/ 18 h 34"/>
              <a:gd name="T22" fmla="*/ 35 w 35"/>
              <a:gd name="T23" fmla="*/ 18 h 34"/>
              <a:gd name="T24" fmla="*/ 34 w 35"/>
              <a:gd name="T25" fmla="*/ 12 h 34"/>
              <a:gd name="T26" fmla="*/ 31 w 35"/>
              <a:gd name="T27" fmla="*/ 6 h 34"/>
              <a:gd name="T28" fmla="*/ 25 w 35"/>
              <a:gd name="T29" fmla="*/ 1 h 34"/>
              <a:gd name="T30" fmla="*/ 19 w 35"/>
              <a:gd name="T31" fmla="*/ 0 h 34"/>
              <a:gd name="T32" fmla="*/ 19 w 35"/>
              <a:gd name="T33" fmla="*/ 0 h 34"/>
              <a:gd name="T34" fmla="*/ 13 w 35"/>
              <a:gd name="T35" fmla="*/ 1 h 34"/>
              <a:gd name="T36" fmla="*/ 6 w 35"/>
              <a:gd name="T37" fmla="*/ 4 h 34"/>
              <a:gd name="T38" fmla="*/ 2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2" y="22"/>
                </a:lnTo>
                <a:lnTo>
                  <a:pt x="5" y="28"/>
                </a:lnTo>
                <a:lnTo>
                  <a:pt x="9" y="33"/>
                </a:lnTo>
                <a:lnTo>
                  <a:pt x="17" y="34"/>
                </a:lnTo>
                <a:lnTo>
                  <a:pt x="17" y="34"/>
                </a:lnTo>
                <a:lnTo>
                  <a:pt x="23" y="33"/>
                </a:lnTo>
                <a:lnTo>
                  <a:pt x="29" y="30"/>
                </a:lnTo>
                <a:lnTo>
                  <a:pt x="32" y="25"/>
                </a:lnTo>
                <a:lnTo>
                  <a:pt x="35" y="18"/>
                </a:lnTo>
                <a:lnTo>
                  <a:pt x="35" y="18"/>
                </a:lnTo>
                <a:lnTo>
                  <a:pt x="34" y="12"/>
                </a:lnTo>
                <a:lnTo>
                  <a:pt x="31" y="6"/>
                </a:lnTo>
                <a:lnTo>
                  <a:pt x="25" y="1"/>
                </a:lnTo>
                <a:lnTo>
                  <a:pt x="19" y="0"/>
                </a:lnTo>
                <a:lnTo>
                  <a:pt x="19" y="0"/>
                </a:lnTo>
                <a:lnTo>
                  <a:pt x="13"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6" name="Freeform 502">
            <a:extLst>
              <a:ext uri="{FF2B5EF4-FFF2-40B4-BE49-F238E27FC236}">
                <a16:creationId xmlns:a16="http://schemas.microsoft.com/office/drawing/2014/main" id="{C70B9F10-112F-4140-88D1-F7B8AD96068E}"/>
              </a:ext>
            </a:extLst>
          </p:cNvPr>
          <p:cNvSpPr>
            <a:spLocks/>
          </p:cNvSpPr>
          <p:nvPr/>
        </p:nvSpPr>
        <p:spPr bwMode="auto">
          <a:xfrm>
            <a:off x="5328488" y="3847894"/>
            <a:ext cx="40937" cy="55882"/>
          </a:xfrm>
          <a:custGeom>
            <a:avLst/>
            <a:gdLst>
              <a:gd name="T0" fmla="*/ 0 w 35"/>
              <a:gd name="T1" fmla="*/ 16 h 34"/>
              <a:gd name="T2" fmla="*/ 0 w 35"/>
              <a:gd name="T3" fmla="*/ 16 h 34"/>
              <a:gd name="T4" fmla="*/ 1 w 35"/>
              <a:gd name="T5" fmla="*/ 22 h 34"/>
              <a:gd name="T6" fmla="*/ 4 w 35"/>
              <a:gd name="T7" fmla="*/ 28 h 34"/>
              <a:gd name="T8" fmla="*/ 9 w 35"/>
              <a:gd name="T9" fmla="*/ 33 h 34"/>
              <a:gd name="T10" fmla="*/ 16 w 35"/>
              <a:gd name="T11" fmla="*/ 34 h 34"/>
              <a:gd name="T12" fmla="*/ 16 w 35"/>
              <a:gd name="T13" fmla="*/ 34 h 34"/>
              <a:gd name="T14" fmla="*/ 22 w 35"/>
              <a:gd name="T15" fmla="*/ 33 h 34"/>
              <a:gd name="T16" fmla="*/ 28 w 35"/>
              <a:gd name="T17" fmla="*/ 30 h 34"/>
              <a:gd name="T18" fmla="*/ 33 w 35"/>
              <a:gd name="T19" fmla="*/ 25 h 34"/>
              <a:gd name="T20" fmla="*/ 35 w 35"/>
              <a:gd name="T21" fmla="*/ 18 h 34"/>
              <a:gd name="T22" fmla="*/ 35 w 35"/>
              <a:gd name="T23" fmla="*/ 18 h 34"/>
              <a:gd name="T24" fmla="*/ 33 w 35"/>
              <a:gd name="T25" fmla="*/ 12 h 34"/>
              <a:gd name="T26" fmla="*/ 30 w 35"/>
              <a:gd name="T27" fmla="*/ 6 h 34"/>
              <a:gd name="T28" fmla="*/ 25 w 35"/>
              <a:gd name="T29" fmla="*/ 3 h 34"/>
              <a:gd name="T30" fmla="*/ 18 w 35"/>
              <a:gd name="T31" fmla="*/ 0 h 34"/>
              <a:gd name="T32" fmla="*/ 18 w 35"/>
              <a:gd name="T33" fmla="*/ 0 h 34"/>
              <a:gd name="T34" fmla="*/ 12 w 35"/>
              <a:gd name="T35" fmla="*/ 1 h 34"/>
              <a:gd name="T36" fmla="*/ 6 w 35"/>
              <a:gd name="T37" fmla="*/ 4 h 34"/>
              <a:gd name="T38" fmla="*/ 1 w 35"/>
              <a:gd name="T39" fmla="*/ 10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1" y="22"/>
                </a:lnTo>
                <a:lnTo>
                  <a:pt x="4" y="28"/>
                </a:lnTo>
                <a:lnTo>
                  <a:pt x="9" y="33"/>
                </a:lnTo>
                <a:lnTo>
                  <a:pt x="16" y="34"/>
                </a:lnTo>
                <a:lnTo>
                  <a:pt x="16" y="34"/>
                </a:lnTo>
                <a:lnTo>
                  <a:pt x="22" y="33"/>
                </a:lnTo>
                <a:lnTo>
                  <a:pt x="28" y="30"/>
                </a:lnTo>
                <a:lnTo>
                  <a:pt x="33" y="25"/>
                </a:lnTo>
                <a:lnTo>
                  <a:pt x="35" y="18"/>
                </a:lnTo>
                <a:lnTo>
                  <a:pt x="35" y="18"/>
                </a:lnTo>
                <a:lnTo>
                  <a:pt x="33" y="12"/>
                </a:lnTo>
                <a:lnTo>
                  <a:pt x="30" y="6"/>
                </a:lnTo>
                <a:lnTo>
                  <a:pt x="25" y="3"/>
                </a:lnTo>
                <a:lnTo>
                  <a:pt x="18" y="0"/>
                </a:lnTo>
                <a:lnTo>
                  <a:pt x="18" y="0"/>
                </a:lnTo>
                <a:lnTo>
                  <a:pt x="12" y="1"/>
                </a:lnTo>
                <a:lnTo>
                  <a:pt x="6" y="4"/>
                </a:lnTo>
                <a:lnTo>
                  <a:pt x="1" y="10"/>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7" name="Freeform 503">
            <a:extLst>
              <a:ext uri="{FF2B5EF4-FFF2-40B4-BE49-F238E27FC236}">
                <a16:creationId xmlns:a16="http://schemas.microsoft.com/office/drawing/2014/main" id="{1FFA1FD5-7D27-4B8C-8150-ECD625412AA5}"/>
              </a:ext>
            </a:extLst>
          </p:cNvPr>
          <p:cNvSpPr>
            <a:spLocks/>
          </p:cNvSpPr>
          <p:nvPr/>
        </p:nvSpPr>
        <p:spPr bwMode="auto">
          <a:xfrm>
            <a:off x="5331998" y="3847894"/>
            <a:ext cx="40937" cy="55882"/>
          </a:xfrm>
          <a:custGeom>
            <a:avLst/>
            <a:gdLst>
              <a:gd name="T0" fmla="*/ 0 w 35"/>
              <a:gd name="T1" fmla="*/ 16 h 34"/>
              <a:gd name="T2" fmla="*/ 0 w 35"/>
              <a:gd name="T3" fmla="*/ 16 h 34"/>
              <a:gd name="T4" fmla="*/ 1 w 35"/>
              <a:gd name="T5" fmla="*/ 22 h 34"/>
              <a:gd name="T6" fmla="*/ 4 w 35"/>
              <a:gd name="T7" fmla="*/ 28 h 34"/>
              <a:gd name="T8" fmla="*/ 10 w 35"/>
              <a:gd name="T9" fmla="*/ 33 h 34"/>
              <a:gd name="T10" fmla="*/ 16 w 35"/>
              <a:gd name="T11" fmla="*/ 34 h 34"/>
              <a:gd name="T12" fmla="*/ 16 w 35"/>
              <a:gd name="T13" fmla="*/ 34 h 34"/>
              <a:gd name="T14" fmla="*/ 22 w 35"/>
              <a:gd name="T15" fmla="*/ 33 h 34"/>
              <a:gd name="T16" fmla="*/ 29 w 35"/>
              <a:gd name="T17" fmla="*/ 30 h 34"/>
              <a:gd name="T18" fmla="*/ 33 w 35"/>
              <a:gd name="T19" fmla="*/ 25 h 34"/>
              <a:gd name="T20" fmla="*/ 35 w 35"/>
              <a:gd name="T21" fmla="*/ 18 h 34"/>
              <a:gd name="T22" fmla="*/ 35 w 35"/>
              <a:gd name="T23" fmla="*/ 18 h 34"/>
              <a:gd name="T24" fmla="*/ 33 w 35"/>
              <a:gd name="T25" fmla="*/ 12 h 34"/>
              <a:gd name="T26" fmla="*/ 30 w 35"/>
              <a:gd name="T27" fmla="*/ 6 h 34"/>
              <a:gd name="T28" fmla="*/ 25 w 35"/>
              <a:gd name="T29" fmla="*/ 1 h 34"/>
              <a:gd name="T30" fmla="*/ 18 w 35"/>
              <a:gd name="T31" fmla="*/ 0 h 34"/>
              <a:gd name="T32" fmla="*/ 18 w 35"/>
              <a:gd name="T33" fmla="*/ 0 h 34"/>
              <a:gd name="T34" fmla="*/ 12 w 35"/>
              <a:gd name="T35" fmla="*/ 1 h 34"/>
              <a:gd name="T36" fmla="*/ 6 w 35"/>
              <a:gd name="T37" fmla="*/ 4 h 34"/>
              <a:gd name="T38" fmla="*/ 3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1" y="22"/>
                </a:lnTo>
                <a:lnTo>
                  <a:pt x="4" y="28"/>
                </a:lnTo>
                <a:lnTo>
                  <a:pt x="10" y="33"/>
                </a:lnTo>
                <a:lnTo>
                  <a:pt x="16" y="34"/>
                </a:lnTo>
                <a:lnTo>
                  <a:pt x="16" y="34"/>
                </a:lnTo>
                <a:lnTo>
                  <a:pt x="22" y="33"/>
                </a:lnTo>
                <a:lnTo>
                  <a:pt x="29" y="30"/>
                </a:lnTo>
                <a:lnTo>
                  <a:pt x="33" y="25"/>
                </a:lnTo>
                <a:lnTo>
                  <a:pt x="35" y="18"/>
                </a:lnTo>
                <a:lnTo>
                  <a:pt x="35" y="18"/>
                </a:lnTo>
                <a:lnTo>
                  <a:pt x="33" y="12"/>
                </a:lnTo>
                <a:lnTo>
                  <a:pt x="30" y="6"/>
                </a:lnTo>
                <a:lnTo>
                  <a:pt x="25" y="1"/>
                </a:lnTo>
                <a:lnTo>
                  <a:pt x="18" y="0"/>
                </a:lnTo>
                <a:lnTo>
                  <a:pt x="18" y="0"/>
                </a:lnTo>
                <a:lnTo>
                  <a:pt x="12" y="1"/>
                </a:lnTo>
                <a:lnTo>
                  <a:pt x="6" y="4"/>
                </a:lnTo>
                <a:lnTo>
                  <a:pt x="3"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8" name="Freeform 504">
            <a:extLst>
              <a:ext uri="{FF2B5EF4-FFF2-40B4-BE49-F238E27FC236}">
                <a16:creationId xmlns:a16="http://schemas.microsoft.com/office/drawing/2014/main" id="{DD4F03BE-EDB4-4CB1-9EDB-8BCF308DA6F6}"/>
              </a:ext>
            </a:extLst>
          </p:cNvPr>
          <p:cNvSpPr>
            <a:spLocks/>
          </p:cNvSpPr>
          <p:nvPr/>
        </p:nvSpPr>
        <p:spPr bwMode="auto">
          <a:xfrm>
            <a:off x="5357730" y="3847894"/>
            <a:ext cx="40937" cy="55882"/>
          </a:xfrm>
          <a:custGeom>
            <a:avLst/>
            <a:gdLst>
              <a:gd name="T0" fmla="*/ 0 w 35"/>
              <a:gd name="T1" fmla="*/ 16 h 34"/>
              <a:gd name="T2" fmla="*/ 0 w 35"/>
              <a:gd name="T3" fmla="*/ 16 h 34"/>
              <a:gd name="T4" fmla="*/ 2 w 35"/>
              <a:gd name="T5" fmla="*/ 22 h 34"/>
              <a:gd name="T6" fmla="*/ 5 w 35"/>
              <a:gd name="T7" fmla="*/ 28 h 34"/>
              <a:gd name="T8" fmla="*/ 11 w 35"/>
              <a:gd name="T9" fmla="*/ 33 h 34"/>
              <a:gd name="T10" fmla="*/ 17 w 35"/>
              <a:gd name="T11" fmla="*/ 34 h 34"/>
              <a:gd name="T12" fmla="*/ 17 w 35"/>
              <a:gd name="T13" fmla="*/ 34 h 34"/>
              <a:gd name="T14" fmla="*/ 23 w 35"/>
              <a:gd name="T15" fmla="*/ 33 h 34"/>
              <a:gd name="T16" fmla="*/ 29 w 35"/>
              <a:gd name="T17" fmla="*/ 30 h 34"/>
              <a:gd name="T18" fmla="*/ 34 w 35"/>
              <a:gd name="T19" fmla="*/ 25 h 34"/>
              <a:gd name="T20" fmla="*/ 35 w 35"/>
              <a:gd name="T21" fmla="*/ 18 h 34"/>
              <a:gd name="T22" fmla="*/ 35 w 35"/>
              <a:gd name="T23" fmla="*/ 18 h 34"/>
              <a:gd name="T24" fmla="*/ 34 w 35"/>
              <a:gd name="T25" fmla="*/ 12 h 34"/>
              <a:gd name="T26" fmla="*/ 31 w 35"/>
              <a:gd name="T27" fmla="*/ 6 h 34"/>
              <a:gd name="T28" fmla="*/ 26 w 35"/>
              <a:gd name="T29" fmla="*/ 1 h 34"/>
              <a:gd name="T30" fmla="*/ 20 w 35"/>
              <a:gd name="T31" fmla="*/ 0 h 34"/>
              <a:gd name="T32" fmla="*/ 20 w 35"/>
              <a:gd name="T33" fmla="*/ 0 h 34"/>
              <a:gd name="T34" fmla="*/ 13 w 35"/>
              <a:gd name="T35" fmla="*/ 1 h 34"/>
              <a:gd name="T36" fmla="*/ 7 w 35"/>
              <a:gd name="T37" fmla="*/ 4 h 34"/>
              <a:gd name="T38" fmla="*/ 3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2" y="22"/>
                </a:lnTo>
                <a:lnTo>
                  <a:pt x="5" y="28"/>
                </a:lnTo>
                <a:lnTo>
                  <a:pt x="11" y="33"/>
                </a:lnTo>
                <a:lnTo>
                  <a:pt x="17" y="34"/>
                </a:lnTo>
                <a:lnTo>
                  <a:pt x="17" y="34"/>
                </a:lnTo>
                <a:lnTo>
                  <a:pt x="23" y="33"/>
                </a:lnTo>
                <a:lnTo>
                  <a:pt x="29" y="30"/>
                </a:lnTo>
                <a:lnTo>
                  <a:pt x="34" y="25"/>
                </a:lnTo>
                <a:lnTo>
                  <a:pt x="35" y="18"/>
                </a:lnTo>
                <a:lnTo>
                  <a:pt x="35" y="18"/>
                </a:lnTo>
                <a:lnTo>
                  <a:pt x="34" y="12"/>
                </a:lnTo>
                <a:lnTo>
                  <a:pt x="31" y="6"/>
                </a:lnTo>
                <a:lnTo>
                  <a:pt x="26" y="1"/>
                </a:lnTo>
                <a:lnTo>
                  <a:pt x="20" y="0"/>
                </a:lnTo>
                <a:lnTo>
                  <a:pt x="20" y="0"/>
                </a:lnTo>
                <a:lnTo>
                  <a:pt x="13" y="1"/>
                </a:lnTo>
                <a:lnTo>
                  <a:pt x="7" y="4"/>
                </a:lnTo>
                <a:lnTo>
                  <a:pt x="3"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59" name="Freeform 505">
            <a:extLst>
              <a:ext uri="{FF2B5EF4-FFF2-40B4-BE49-F238E27FC236}">
                <a16:creationId xmlns:a16="http://schemas.microsoft.com/office/drawing/2014/main" id="{4D7056A9-A423-4C4F-A493-14FA9FEAB43A}"/>
              </a:ext>
            </a:extLst>
          </p:cNvPr>
          <p:cNvSpPr>
            <a:spLocks/>
          </p:cNvSpPr>
          <p:nvPr/>
        </p:nvSpPr>
        <p:spPr bwMode="auto">
          <a:xfrm>
            <a:off x="5393988" y="3844607"/>
            <a:ext cx="38598" cy="57526"/>
          </a:xfrm>
          <a:custGeom>
            <a:avLst/>
            <a:gdLst>
              <a:gd name="T0" fmla="*/ 0 w 33"/>
              <a:gd name="T1" fmla="*/ 17 h 35"/>
              <a:gd name="T2" fmla="*/ 0 w 33"/>
              <a:gd name="T3" fmla="*/ 17 h 35"/>
              <a:gd name="T4" fmla="*/ 0 w 33"/>
              <a:gd name="T5" fmla="*/ 23 h 35"/>
              <a:gd name="T6" fmla="*/ 3 w 33"/>
              <a:gd name="T7" fmla="*/ 29 h 35"/>
              <a:gd name="T8" fmla="*/ 9 w 33"/>
              <a:gd name="T9" fmla="*/ 32 h 35"/>
              <a:gd name="T10" fmla="*/ 15 w 33"/>
              <a:gd name="T11" fmla="*/ 35 h 35"/>
              <a:gd name="T12" fmla="*/ 15 w 33"/>
              <a:gd name="T13" fmla="*/ 35 h 35"/>
              <a:gd name="T14" fmla="*/ 22 w 33"/>
              <a:gd name="T15" fmla="*/ 33 h 35"/>
              <a:gd name="T16" fmla="*/ 27 w 33"/>
              <a:gd name="T17" fmla="*/ 30 h 35"/>
              <a:gd name="T18" fmla="*/ 31 w 33"/>
              <a:gd name="T19" fmla="*/ 26 h 35"/>
              <a:gd name="T20" fmla="*/ 33 w 33"/>
              <a:gd name="T21" fmla="*/ 18 h 35"/>
              <a:gd name="T22" fmla="*/ 33 w 33"/>
              <a:gd name="T23" fmla="*/ 18 h 35"/>
              <a:gd name="T24" fmla="*/ 33 w 33"/>
              <a:gd name="T25" fmla="*/ 12 h 35"/>
              <a:gd name="T26" fmla="*/ 30 w 33"/>
              <a:gd name="T27" fmla="*/ 6 h 35"/>
              <a:gd name="T28" fmla="*/ 24 w 33"/>
              <a:gd name="T29" fmla="*/ 2 h 35"/>
              <a:gd name="T30" fmla="*/ 18 w 33"/>
              <a:gd name="T31" fmla="*/ 0 h 35"/>
              <a:gd name="T32" fmla="*/ 18 w 33"/>
              <a:gd name="T33" fmla="*/ 0 h 35"/>
              <a:gd name="T34" fmla="*/ 10 w 33"/>
              <a:gd name="T35" fmla="*/ 2 h 35"/>
              <a:gd name="T36" fmla="*/ 6 w 33"/>
              <a:gd name="T37" fmla="*/ 5 h 35"/>
              <a:gd name="T38" fmla="*/ 1 w 33"/>
              <a:gd name="T39" fmla="*/ 9 h 35"/>
              <a:gd name="T40" fmla="*/ 0 w 33"/>
              <a:gd name="T41" fmla="*/ 17 h 35"/>
              <a:gd name="T42" fmla="*/ 0 w 33"/>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0" y="17"/>
                </a:moveTo>
                <a:lnTo>
                  <a:pt x="0" y="17"/>
                </a:lnTo>
                <a:lnTo>
                  <a:pt x="0" y="23"/>
                </a:lnTo>
                <a:lnTo>
                  <a:pt x="3" y="29"/>
                </a:lnTo>
                <a:lnTo>
                  <a:pt x="9" y="32"/>
                </a:lnTo>
                <a:lnTo>
                  <a:pt x="15" y="35"/>
                </a:lnTo>
                <a:lnTo>
                  <a:pt x="15" y="35"/>
                </a:lnTo>
                <a:lnTo>
                  <a:pt x="22" y="33"/>
                </a:lnTo>
                <a:lnTo>
                  <a:pt x="27" y="30"/>
                </a:lnTo>
                <a:lnTo>
                  <a:pt x="31" y="26"/>
                </a:lnTo>
                <a:lnTo>
                  <a:pt x="33" y="18"/>
                </a:lnTo>
                <a:lnTo>
                  <a:pt x="33" y="18"/>
                </a:lnTo>
                <a:lnTo>
                  <a:pt x="33" y="12"/>
                </a:lnTo>
                <a:lnTo>
                  <a:pt x="30" y="6"/>
                </a:lnTo>
                <a:lnTo>
                  <a:pt x="24" y="2"/>
                </a:lnTo>
                <a:lnTo>
                  <a:pt x="18" y="0"/>
                </a:lnTo>
                <a:lnTo>
                  <a:pt x="18" y="0"/>
                </a:lnTo>
                <a:lnTo>
                  <a:pt x="10" y="2"/>
                </a:lnTo>
                <a:lnTo>
                  <a:pt x="6" y="5"/>
                </a:lnTo>
                <a:lnTo>
                  <a:pt x="1" y="9"/>
                </a:lnTo>
                <a:lnTo>
                  <a:pt x="0" y="17"/>
                </a:lnTo>
                <a:lnTo>
                  <a:pt x="0" y="17"/>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0" name="Freeform 506">
            <a:extLst>
              <a:ext uri="{FF2B5EF4-FFF2-40B4-BE49-F238E27FC236}">
                <a16:creationId xmlns:a16="http://schemas.microsoft.com/office/drawing/2014/main" id="{0F855C52-30AA-483C-8F94-72DCE223D1F6}"/>
              </a:ext>
            </a:extLst>
          </p:cNvPr>
          <p:cNvSpPr>
            <a:spLocks/>
          </p:cNvSpPr>
          <p:nvPr/>
        </p:nvSpPr>
        <p:spPr bwMode="auto">
          <a:xfrm>
            <a:off x="5408023" y="3847894"/>
            <a:ext cx="40937" cy="55882"/>
          </a:xfrm>
          <a:custGeom>
            <a:avLst/>
            <a:gdLst>
              <a:gd name="T0" fmla="*/ 0 w 35"/>
              <a:gd name="T1" fmla="*/ 16 h 34"/>
              <a:gd name="T2" fmla="*/ 0 w 35"/>
              <a:gd name="T3" fmla="*/ 16 h 34"/>
              <a:gd name="T4" fmla="*/ 1 w 35"/>
              <a:gd name="T5" fmla="*/ 22 h 34"/>
              <a:gd name="T6" fmla="*/ 4 w 35"/>
              <a:gd name="T7" fmla="*/ 28 h 34"/>
              <a:gd name="T8" fmla="*/ 10 w 35"/>
              <a:gd name="T9" fmla="*/ 33 h 34"/>
              <a:gd name="T10" fmla="*/ 16 w 35"/>
              <a:gd name="T11" fmla="*/ 34 h 34"/>
              <a:gd name="T12" fmla="*/ 16 w 35"/>
              <a:gd name="T13" fmla="*/ 34 h 34"/>
              <a:gd name="T14" fmla="*/ 22 w 35"/>
              <a:gd name="T15" fmla="*/ 33 h 34"/>
              <a:gd name="T16" fmla="*/ 28 w 35"/>
              <a:gd name="T17" fmla="*/ 30 h 34"/>
              <a:gd name="T18" fmla="*/ 33 w 35"/>
              <a:gd name="T19" fmla="*/ 25 h 34"/>
              <a:gd name="T20" fmla="*/ 35 w 35"/>
              <a:gd name="T21" fmla="*/ 18 h 34"/>
              <a:gd name="T22" fmla="*/ 35 w 35"/>
              <a:gd name="T23" fmla="*/ 18 h 34"/>
              <a:gd name="T24" fmla="*/ 33 w 35"/>
              <a:gd name="T25" fmla="*/ 12 h 34"/>
              <a:gd name="T26" fmla="*/ 30 w 35"/>
              <a:gd name="T27" fmla="*/ 6 h 34"/>
              <a:gd name="T28" fmla="*/ 25 w 35"/>
              <a:gd name="T29" fmla="*/ 1 h 34"/>
              <a:gd name="T30" fmla="*/ 18 w 35"/>
              <a:gd name="T31" fmla="*/ 0 h 34"/>
              <a:gd name="T32" fmla="*/ 18 w 35"/>
              <a:gd name="T33" fmla="*/ 0 h 34"/>
              <a:gd name="T34" fmla="*/ 12 w 35"/>
              <a:gd name="T35" fmla="*/ 1 h 34"/>
              <a:gd name="T36" fmla="*/ 6 w 35"/>
              <a:gd name="T37" fmla="*/ 4 h 34"/>
              <a:gd name="T38" fmla="*/ 3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1" y="22"/>
                </a:lnTo>
                <a:lnTo>
                  <a:pt x="4" y="28"/>
                </a:lnTo>
                <a:lnTo>
                  <a:pt x="10" y="33"/>
                </a:lnTo>
                <a:lnTo>
                  <a:pt x="16" y="34"/>
                </a:lnTo>
                <a:lnTo>
                  <a:pt x="16" y="34"/>
                </a:lnTo>
                <a:lnTo>
                  <a:pt x="22" y="33"/>
                </a:lnTo>
                <a:lnTo>
                  <a:pt x="28" y="30"/>
                </a:lnTo>
                <a:lnTo>
                  <a:pt x="33" y="25"/>
                </a:lnTo>
                <a:lnTo>
                  <a:pt x="35" y="18"/>
                </a:lnTo>
                <a:lnTo>
                  <a:pt x="35" y="18"/>
                </a:lnTo>
                <a:lnTo>
                  <a:pt x="33" y="12"/>
                </a:lnTo>
                <a:lnTo>
                  <a:pt x="30" y="6"/>
                </a:lnTo>
                <a:lnTo>
                  <a:pt x="25" y="1"/>
                </a:lnTo>
                <a:lnTo>
                  <a:pt x="18" y="0"/>
                </a:lnTo>
                <a:lnTo>
                  <a:pt x="18" y="0"/>
                </a:lnTo>
                <a:lnTo>
                  <a:pt x="12" y="1"/>
                </a:lnTo>
                <a:lnTo>
                  <a:pt x="6" y="4"/>
                </a:lnTo>
                <a:lnTo>
                  <a:pt x="3"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1" name="Freeform 507">
            <a:extLst>
              <a:ext uri="{FF2B5EF4-FFF2-40B4-BE49-F238E27FC236}">
                <a16:creationId xmlns:a16="http://schemas.microsoft.com/office/drawing/2014/main" id="{EC19AB2F-6F1D-488A-9A14-7D3BE1DA0421}"/>
              </a:ext>
            </a:extLst>
          </p:cNvPr>
          <p:cNvSpPr>
            <a:spLocks/>
          </p:cNvSpPr>
          <p:nvPr/>
        </p:nvSpPr>
        <p:spPr bwMode="auto">
          <a:xfrm>
            <a:off x="5450131" y="3847894"/>
            <a:ext cx="40937" cy="55882"/>
          </a:xfrm>
          <a:custGeom>
            <a:avLst/>
            <a:gdLst>
              <a:gd name="T0" fmla="*/ 0 w 35"/>
              <a:gd name="T1" fmla="*/ 16 h 34"/>
              <a:gd name="T2" fmla="*/ 0 w 35"/>
              <a:gd name="T3" fmla="*/ 16 h 34"/>
              <a:gd name="T4" fmla="*/ 2 w 35"/>
              <a:gd name="T5" fmla="*/ 22 h 34"/>
              <a:gd name="T6" fmla="*/ 5 w 35"/>
              <a:gd name="T7" fmla="*/ 28 h 34"/>
              <a:gd name="T8" fmla="*/ 9 w 35"/>
              <a:gd name="T9" fmla="*/ 33 h 34"/>
              <a:gd name="T10" fmla="*/ 17 w 35"/>
              <a:gd name="T11" fmla="*/ 34 h 34"/>
              <a:gd name="T12" fmla="*/ 17 w 35"/>
              <a:gd name="T13" fmla="*/ 34 h 34"/>
              <a:gd name="T14" fmla="*/ 23 w 35"/>
              <a:gd name="T15" fmla="*/ 33 h 34"/>
              <a:gd name="T16" fmla="*/ 29 w 35"/>
              <a:gd name="T17" fmla="*/ 30 h 34"/>
              <a:gd name="T18" fmla="*/ 32 w 35"/>
              <a:gd name="T19" fmla="*/ 25 h 34"/>
              <a:gd name="T20" fmla="*/ 35 w 35"/>
              <a:gd name="T21" fmla="*/ 18 h 34"/>
              <a:gd name="T22" fmla="*/ 35 w 35"/>
              <a:gd name="T23" fmla="*/ 18 h 34"/>
              <a:gd name="T24" fmla="*/ 33 w 35"/>
              <a:gd name="T25" fmla="*/ 12 h 34"/>
              <a:gd name="T26" fmla="*/ 30 w 35"/>
              <a:gd name="T27" fmla="*/ 6 h 34"/>
              <a:gd name="T28" fmla="*/ 24 w 35"/>
              <a:gd name="T29" fmla="*/ 1 h 34"/>
              <a:gd name="T30" fmla="*/ 18 w 35"/>
              <a:gd name="T31" fmla="*/ 0 h 34"/>
              <a:gd name="T32" fmla="*/ 18 w 35"/>
              <a:gd name="T33" fmla="*/ 0 h 34"/>
              <a:gd name="T34" fmla="*/ 12 w 35"/>
              <a:gd name="T35" fmla="*/ 1 h 34"/>
              <a:gd name="T36" fmla="*/ 6 w 35"/>
              <a:gd name="T37" fmla="*/ 4 h 34"/>
              <a:gd name="T38" fmla="*/ 2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2" y="22"/>
                </a:lnTo>
                <a:lnTo>
                  <a:pt x="5" y="28"/>
                </a:lnTo>
                <a:lnTo>
                  <a:pt x="9" y="33"/>
                </a:lnTo>
                <a:lnTo>
                  <a:pt x="17" y="34"/>
                </a:lnTo>
                <a:lnTo>
                  <a:pt x="17" y="34"/>
                </a:lnTo>
                <a:lnTo>
                  <a:pt x="23" y="33"/>
                </a:lnTo>
                <a:lnTo>
                  <a:pt x="29" y="30"/>
                </a:lnTo>
                <a:lnTo>
                  <a:pt x="32" y="25"/>
                </a:lnTo>
                <a:lnTo>
                  <a:pt x="35" y="18"/>
                </a:lnTo>
                <a:lnTo>
                  <a:pt x="35" y="18"/>
                </a:lnTo>
                <a:lnTo>
                  <a:pt x="33" y="12"/>
                </a:lnTo>
                <a:lnTo>
                  <a:pt x="30" y="6"/>
                </a:lnTo>
                <a:lnTo>
                  <a:pt x="24" y="1"/>
                </a:lnTo>
                <a:lnTo>
                  <a:pt x="18" y="0"/>
                </a:lnTo>
                <a:lnTo>
                  <a:pt x="18" y="0"/>
                </a:lnTo>
                <a:lnTo>
                  <a:pt x="12"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2" name="Freeform 508">
            <a:extLst>
              <a:ext uri="{FF2B5EF4-FFF2-40B4-BE49-F238E27FC236}">
                <a16:creationId xmlns:a16="http://schemas.microsoft.com/office/drawing/2014/main" id="{5F0C99F1-6347-4E73-8E73-6E9D5DF9F2DD}"/>
              </a:ext>
            </a:extLst>
          </p:cNvPr>
          <p:cNvSpPr>
            <a:spLocks/>
          </p:cNvSpPr>
          <p:nvPr/>
        </p:nvSpPr>
        <p:spPr bwMode="auto">
          <a:xfrm>
            <a:off x="5546041" y="3847894"/>
            <a:ext cx="38598" cy="55882"/>
          </a:xfrm>
          <a:custGeom>
            <a:avLst/>
            <a:gdLst>
              <a:gd name="T0" fmla="*/ 0 w 33"/>
              <a:gd name="T1" fmla="*/ 16 h 34"/>
              <a:gd name="T2" fmla="*/ 0 w 33"/>
              <a:gd name="T3" fmla="*/ 16 h 34"/>
              <a:gd name="T4" fmla="*/ 0 w 33"/>
              <a:gd name="T5" fmla="*/ 22 h 34"/>
              <a:gd name="T6" fmla="*/ 3 w 33"/>
              <a:gd name="T7" fmla="*/ 28 h 34"/>
              <a:gd name="T8" fmla="*/ 9 w 33"/>
              <a:gd name="T9" fmla="*/ 33 h 34"/>
              <a:gd name="T10" fmla="*/ 15 w 33"/>
              <a:gd name="T11" fmla="*/ 34 h 34"/>
              <a:gd name="T12" fmla="*/ 15 w 33"/>
              <a:gd name="T13" fmla="*/ 34 h 34"/>
              <a:gd name="T14" fmla="*/ 22 w 33"/>
              <a:gd name="T15" fmla="*/ 33 h 34"/>
              <a:gd name="T16" fmla="*/ 27 w 33"/>
              <a:gd name="T17" fmla="*/ 30 h 34"/>
              <a:gd name="T18" fmla="*/ 31 w 33"/>
              <a:gd name="T19" fmla="*/ 25 h 34"/>
              <a:gd name="T20" fmla="*/ 33 w 33"/>
              <a:gd name="T21" fmla="*/ 18 h 34"/>
              <a:gd name="T22" fmla="*/ 33 w 33"/>
              <a:gd name="T23" fmla="*/ 18 h 34"/>
              <a:gd name="T24" fmla="*/ 33 w 33"/>
              <a:gd name="T25" fmla="*/ 12 h 34"/>
              <a:gd name="T26" fmla="*/ 30 w 33"/>
              <a:gd name="T27" fmla="*/ 6 h 34"/>
              <a:gd name="T28" fmla="*/ 24 w 33"/>
              <a:gd name="T29" fmla="*/ 1 h 34"/>
              <a:gd name="T30" fmla="*/ 18 w 33"/>
              <a:gd name="T31" fmla="*/ 0 h 34"/>
              <a:gd name="T32" fmla="*/ 18 w 33"/>
              <a:gd name="T33" fmla="*/ 0 h 34"/>
              <a:gd name="T34" fmla="*/ 10 w 33"/>
              <a:gd name="T35" fmla="*/ 1 h 34"/>
              <a:gd name="T36" fmla="*/ 6 w 33"/>
              <a:gd name="T37" fmla="*/ 4 h 34"/>
              <a:gd name="T38" fmla="*/ 1 w 33"/>
              <a:gd name="T39" fmla="*/ 9 h 34"/>
              <a:gd name="T40" fmla="*/ 0 w 33"/>
              <a:gd name="T41" fmla="*/ 16 h 34"/>
              <a:gd name="T42" fmla="*/ 0 w 33"/>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4">
                <a:moveTo>
                  <a:pt x="0" y="16"/>
                </a:moveTo>
                <a:lnTo>
                  <a:pt x="0" y="16"/>
                </a:lnTo>
                <a:lnTo>
                  <a:pt x="0" y="22"/>
                </a:lnTo>
                <a:lnTo>
                  <a:pt x="3" y="28"/>
                </a:lnTo>
                <a:lnTo>
                  <a:pt x="9" y="33"/>
                </a:lnTo>
                <a:lnTo>
                  <a:pt x="15" y="34"/>
                </a:lnTo>
                <a:lnTo>
                  <a:pt x="15" y="34"/>
                </a:lnTo>
                <a:lnTo>
                  <a:pt x="22" y="33"/>
                </a:lnTo>
                <a:lnTo>
                  <a:pt x="27" y="30"/>
                </a:lnTo>
                <a:lnTo>
                  <a:pt x="31" y="25"/>
                </a:lnTo>
                <a:lnTo>
                  <a:pt x="33" y="18"/>
                </a:lnTo>
                <a:lnTo>
                  <a:pt x="33" y="18"/>
                </a:lnTo>
                <a:lnTo>
                  <a:pt x="33" y="12"/>
                </a:lnTo>
                <a:lnTo>
                  <a:pt x="30" y="6"/>
                </a:lnTo>
                <a:lnTo>
                  <a:pt x="24" y="1"/>
                </a:lnTo>
                <a:lnTo>
                  <a:pt x="18" y="0"/>
                </a:lnTo>
                <a:lnTo>
                  <a:pt x="18" y="0"/>
                </a:lnTo>
                <a:lnTo>
                  <a:pt x="10" y="1"/>
                </a:lnTo>
                <a:lnTo>
                  <a:pt x="6" y="4"/>
                </a:lnTo>
                <a:lnTo>
                  <a:pt x="1"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3" name="Freeform 509">
            <a:extLst>
              <a:ext uri="{FF2B5EF4-FFF2-40B4-BE49-F238E27FC236}">
                <a16:creationId xmlns:a16="http://schemas.microsoft.com/office/drawing/2014/main" id="{300357F4-BEB6-4915-BC68-2BCCE5C5351B}"/>
              </a:ext>
            </a:extLst>
          </p:cNvPr>
          <p:cNvSpPr>
            <a:spLocks/>
          </p:cNvSpPr>
          <p:nvPr/>
        </p:nvSpPr>
        <p:spPr bwMode="auto">
          <a:xfrm>
            <a:off x="5560076" y="3847894"/>
            <a:ext cx="39768" cy="55882"/>
          </a:xfrm>
          <a:custGeom>
            <a:avLst/>
            <a:gdLst>
              <a:gd name="T0" fmla="*/ 0 w 34"/>
              <a:gd name="T1" fmla="*/ 16 h 34"/>
              <a:gd name="T2" fmla="*/ 0 w 34"/>
              <a:gd name="T3" fmla="*/ 16 h 34"/>
              <a:gd name="T4" fmla="*/ 1 w 34"/>
              <a:gd name="T5" fmla="*/ 22 h 34"/>
              <a:gd name="T6" fmla="*/ 4 w 34"/>
              <a:gd name="T7" fmla="*/ 28 h 34"/>
              <a:gd name="T8" fmla="*/ 9 w 34"/>
              <a:gd name="T9" fmla="*/ 33 h 34"/>
              <a:gd name="T10" fmla="*/ 16 w 34"/>
              <a:gd name="T11" fmla="*/ 34 h 34"/>
              <a:gd name="T12" fmla="*/ 16 w 34"/>
              <a:gd name="T13" fmla="*/ 34 h 34"/>
              <a:gd name="T14" fmla="*/ 22 w 34"/>
              <a:gd name="T15" fmla="*/ 33 h 34"/>
              <a:gd name="T16" fmla="*/ 28 w 34"/>
              <a:gd name="T17" fmla="*/ 30 h 34"/>
              <a:gd name="T18" fmla="*/ 33 w 34"/>
              <a:gd name="T19" fmla="*/ 25 h 34"/>
              <a:gd name="T20" fmla="*/ 34 w 34"/>
              <a:gd name="T21" fmla="*/ 18 h 34"/>
              <a:gd name="T22" fmla="*/ 34 w 34"/>
              <a:gd name="T23" fmla="*/ 18 h 34"/>
              <a:gd name="T24" fmla="*/ 33 w 34"/>
              <a:gd name="T25" fmla="*/ 12 h 34"/>
              <a:gd name="T26" fmla="*/ 30 w 34"/>
              <a:gd name="T27" fmla="*/ 6 h 34"/>
              <a:gd name="T28" fmla="*/ 25 w 34"/>
              <a:gd name="T29" fmla="*/ 1 h 34"/>
              <a:gd name="T30" fmla="*/ 18 w 34"/>
              <a:gd name="T31" fmla="*/ 0 h 34"/>
              <a:gd name="T32" fmla="*/ 18 w 34"/>
              <a:gd name="T33" fmla="*/ 0 h 34"/>
              <a:gd name="T34" fmla="*/ 12 w 34"/>
              <a:gd name="T35" fmla="*/ 1 h 34"/>
              <a:gd name="T36" fmla="*/ 6 w 34"/>
              <a:gd name="T37" fmla="*/ 4 h 34"/>
              <a:gd name="T38" fmla="*/ 1 w 34"/>
              <a:gd name="T39" fmla="*/ 9 h 34"/>
              <a:gd name="T40" fmla="*/ 0 w 34"/>
              <a:gd name="T41" fmla="*/ 16 h 34"/>
              <a:gd name="T42" fmla="*/ 0 w 34"/>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6"/>
                </a:moveTo>
                <a:lnTo>
                  <a:pt x="0" y="16"/>
                </a:lnTo>
                <a:lnTo>
                  <a:pt x="1" y="22"/>
                </a:lnTo>
                <a:lnTo>
                  <a:pt x="4" y="28"/>
                </a:lnTo>
                <a:lnTo>
                  <a:pt x="9" y="33"/>
                </a:lnTo>
                <a:lnTo>
                  <a:pt x="16" y="34"/>
                </a:lnTo>
                <a:lnTo>
                  <a:pt x="16" y="34"/>
                </a:lnTo>
                <a:lnTo>
                  <a:pt x="22" y="33"/>
                </a:lnTo>
                <a:lnTo>
                  <a:pt x="28" y="30"/>
                </a:lnTo>
                <a:lnTo>
                  <a:pt x="33" y="25"/>
                </a:lnTo>
                <a:lnTo>
                  <a:pt x="34" y="18"/>
                </a:lnTo>
                <a:lnTo>
                  <a:pt x="34" y="18"/>
                </a:lnTo>
                <a:lnTo>
                  <a:pt x="33" y="12"/>
                </a:lnTo>
                <a:lnTo>
                  <a:pt x="30" y="6"/>
                </a:lnTo>
                <a:lnTo>
                  <a:pt x="25" y="1"/>
                </a:lnTo>
                <a:lnTo>
                  <a:pt x="18" y="0"/>
                </a:lnTo>
                <a:lnTo>
                  <a:pt x="18" y="0"/>
                </a:lnTo>
                <a:lnTo>
                  <a:pt x="12" y="1"/>
                </a:lnTo>
                <a:lnTo>
                  <a:pt x="6" y="4"/>
                </a:lnTo>
                <a:lnTo>
                  <a:pt x="1"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4" name="Freeform 510">
            <a:extLst>
              <a:ext uri="{FF2B5EF4-FFF2-40B4-BE49-F238E27FC236}">
                <a16:creationId xmlns:a16="http://schemas.microsoft.com/office/drawing/2014/main" id="{C713C511-8501-4F3D-B20D-F6FB1702130D}"/>
              </a:ext>
            </a:extLst>
          </p:cNvPr>
          <p:cNvSpPr>
            <a:spLocks/>
          </p:cNvSpPr>
          <p:nvPr/>
        </p:nvSpPr>
        <p:spPr bwMode="auto">
          <a:xfrm>
            <a:off x="5568264" y="3847894"/>
            <a:ext cx="38598" cy="55882"/>
          </a:xfrm>
          <a:custGeom>
            <a:avLst/>
            <a:gdLst>
              <a:gd name="T0" fmla="*/ 0 w 33"/>
              <a:gd name="T1" fmla="*/ 16 h 34"/>
              <a:gd name="T2" fmla="*/ 0 w 33"/>
              <a:gd name="T3" fmla="*/ 16 h 34"/>
              <a:gd name="T4" fmla="*/ 0 w 33"/>
              <a:gd name="T5" fmla="*/ 22 h 34"/>
              <a:gd name="T6" fmla="*/ 3 w 33"/>
              <a:gd name="T7" fmla="*/ 28 h 34"/>
              <a:gd name="T8" fmla="*/ 9 w 33"/>
              <a:gd name="T9" fmla="*/ 33 h 34"/>
              <a:gd name="T10" fmla="*/ 15 w 33"/>
              <a:gd name="T11" fmla="*/ 34 h 34"/>
              <a:gd name="T12" fmla="*/ 15 w 33"/>
              <a:gd name="T13" fmla="*/ 34 h 34"/>
              <a:gd name="T14" fmla="*/ 23 w 33"/>
              <a:gd name="T15" fmla="*/ 33 h 34"/>
              <a:gd name="T16" fmla="*/ 27 w 33"/>
              <a:gd name="T17" fmla="*/ 30 h 34"/>
              <a:gd name="T18" fmla="*/ 32 w 33"/>
              <a:gd name="T19" fmla="*/ 25 h 34"/>
              <a:gd name="T20" fmla="*/ 33 w 33"/>
              <a:gd name="T21" fmla="*/ 18 h 34"/>
              <a:gd name="T22" fmla="*/ 33 w 33"/>
              <a:gd name="T23" fmla="*/ 18 h 34"/>
              <a:gd name="T24" fmla="*/ 33 w 33"/>
              <a:gd name="T25" fmla="*/ 12 h 34"/>
              <a:gd name="T26" fmla="*/ 30 w 33"/>
              <a:gd name="T27" fmla="*/ 6 h 34"/>
              <a:gd name="T28" fmla="*/ 24 w 33"/>
              <a:gd name="T29" fmla="*/ 1 h 34"/>
              <a:gd name="T30" fmla="*/ 18 w 33"/>
              <a:gd name="T31" fmla="*/ 0 h 34"/>
              <a:gd name="T32" fmla="*/ 18 w 33"/>
              <a:gd name="T33" fmla="*/ 0 h 34"/>
              <a:gd name="T34" fmla="*/ 11 w 33"/>
              <a:gd name="T35" fmla="*/ 1 h 34"/>
              <a:gd name="T36" fmla="*/ 6 w 33"/>
              <a:gd name="T37" fmla="*/ 4 h 34"/>
              <a:gd name="T38" fmla="*/ 2 w 33"/>
              <a:gd name="T39" fmla="*/ 9 h 34"/>
              <a:gd name="T40" fmla="*/ 0 w 33"/>
              <a:gd name="T41" fmla="*/ 16 h 34"/>
              <a:gd name="T42" fmla="*/ 0 w 33"/>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4">
                <a:moveTo>
                  <a:pt x="0" y="16"/>
                </a:moveTo>
                <a:lnTo>
                  <a:pt x="0" y="16"/>
                </a:lnTo>
                <a:lnTo>
                  <a:pt x="0" y="22"/>
                </a:lnTo>
                <a:lnTo>
                  <a:pt x="3" y="28"/>
                </a:lnTo>
                <a:lnTo>
                  <a:pt x="9" y="33"/>
                </a:lnTo>
                <a:lnTo>
                  <a:pt x="15" y="34"/>
                </a:lnTo>
                <a:lnTo>
                  <a:pt x="15" y="34"/>
                </a:lnTo>
                <a:lnTo>
                  <a:pt x="23" y="33"/>
                </a:lnTo>
                <a:lnTo>
                  <a:pt x="27" y="30"/>
                </a:lnTo>
                <a:lnTo>
                  <a:pt x="32" y="25"/>
                </a:lnTo>
                <a:lnTo>
                  <a:pt x="33" y="18"/>
                </a:lnTo>
                <a:lnTo>
                  <a:pt x="33" y="18"/>
                </a:lnTo>
                <a:lnTo>
                  <a:pt x="33" y="12"/>
                </a:lnTo>
                <a:lnTo>
                  <a:pt x="30" y="6"/>
                </a:lnTo>
                <a:lnTo>
                  <a:pt x="24" y="1"/>
                </a:lnTo>
                <a:lnTo>
                  <a:pt x="18" y="0"/>
                </a:lnTo>
                <a:lnTo>
                  <a:pt x="18" y="0"/>
                </a:lnTo>
                <a:lnTo>
                  <a:pt x="11"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5" name="Freeform 511">
            <a:extLst>
              <a:ext uri="{FF2B5EF4-FFF2-40B4-BE49-F238E27FC236}">
                <a16:creationId xmlns:a16="http://schemas.microsoft.com/office/drawing/2014/main" id="{DEFEE704-6DD5-41B7-A465-E564B1B0553F}"/>
              </a:ext>
            </a:extLst>
          </p:cNvPr>
          <p:cNvSpPr>
            <a:spLocks/>
          </p:cNvSpPr>
          <p:nvPr/>
        </p:nvSpPr>
        <p:spPr bwMode="auto">
          <a:xfrm>
            <a:off x="5612710" y="3847894"/>
            <a:ext cx="40937" cy="55882"/>
          </a:xfrm>
          <a:custGeom>
            <a:avLst/>
            <a:gdLst>
              <a:gd name="T0" fmla="*/ 0 w 35"/>
              <a:gd name="T1" fmla="*/ 16 h 34"/>
              <a:gd name="T2" fmla="*/ 0 w 35"/>
              <a:gd name="T3" fmla="*/ 16 h 34"/>
              <a:gd name="T4" fmla="*/ 2 w 35"/>
              <a:gd name="T5" fmla="*/ 22 h 34"/>
              <a:gd name="T6" fmla="*/ 5 w 35"/>
              <a:gd name="T7" fmla="*/ 28 h 34"/>
              <a:gd name="T8" fmla="*/ 11 w 35"/>
              <a:gd name="T9" fmla="*/ 33 h 34"/>
              <a:gd name="T10" fmla="*/ 17 w 35"/>
              <a:gd name="T11" fmla="*/ 34 h 34"/>
              <a:gd name="T12" fmla="*/ 17 w 35"/>
              <a:gd name="T13" fmla="*/ 34 h 34"/>
              <a:gd name="T14" fmla="*/ 23 w 35"/>
              <a:gd name="T15" fmla="*/ 33 h 34"/>
              <a:gd name="T16" fmla="*/ 29 w 35"/>
              <a:gd name="T17" fmla="*/ 30 h 34"/>
              <a:gd name="T18" fmla="*/ 33 w 35"/>
              <a:gd name="T19" fmla="*/ 25 h 34"/>
              <a:gd name="T20" fmla="*/ 35 w 35"/>
              <a:gd name="T21" fmla="*/ 18 h 34"/>
              <a:gd name="T22" fmla="*/ 35 w 35"/>
              <a:gd name="T23" fmla="*/ 18 h 34"/>
              <a:gd name="T24" fmla="*/ 33 w 35"/>
              <a:gd name="T25" fmla="*/ 12 h 34"/>
              <a:gd name="T26" fmla="*/ 30 w 35"/>
              <a:gd name="T27" fmla="*/ 6 h 34"/>
              <a:gd name="T28" fmla="*/ 26 w 35"/>
              <a:gd name="T29" fmla="*/ 1 h 34"/>
              <a:gd name="T30" fmla="*/ 20 w 35"/>
              <a:gd name="T31" fmla="*/ 0 h 34"/>
              <a:gd name="T32" fmla="*/ 20 w 35"/>
              <a:gd name="T33" fmla="*/ 0 h 34"/>
              <a:gd name="T34" fmla="*/ 12 w 35"/>
              <a:gd name="T35" fmla="*/ 1 h 34"/>
              <a:gd name="T36" fmla="*/ 6 w 35"/>
              <a:gd name="T37" fmla="*/ 4 h 34"/>
              <a:gd name="T38" fmla="*/ 3 w 35"/>
              <a:gd name="T39" fmla="*/ 9 h 34"/>
              <a:gd name="T40" fmla="*/ 0 w 35"/>
              <a:gd name="T41" fmla="*/ 16 h 34"/>
              <a:gd name="T42" fmla="*/ 0 w 35"/>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6"/>
                </a:moveTo>
                <a:lnTo>
                  <a:pt x="0" y="16"/>
                </a:lnTo>
                <a:lnTo>
                  <a:pt x="2" y="22"/>
                </a:lnTo>
                <a:lnTo>
                  <a:pt x="5" y="28"/>
                </a:lnTo>
                <a:lnTo>
                  <a:pt x="11" y="33"/>
                </a:lnTo>
                <a:lnTo>
                  <a:pt x="17" y="34"/>
                </a:lnTo>
                <a:lnTo>
                  <a:pt x="17" y="34"/>
                </a:lnTo>
                <a:lnTo>
                  <a:pt x="23" y="33"/>
                </a:lnTo>
                <a:lnTo>
                  <a:pt x="29" y="30"/>
                </a:lnTo>
                <a:lnTo>
                  <a:pt x="33" y="25"/>
                </a:lnTo>
                <a:lnTo>
                  <a:pt x="35" y="18"/>
                </a:lnTo>
                <a:lnTo>
                  <a:pt x="35" y="18"/>
                </a:lnTo>
                <a:lnTo>
                  <a:pt x="33" y="12"/>
                </a:lnTo>
                <a:lnTo>
                  <a:pt x="30" y="6"/>
                </a:lnTo>
                <a:lnTo>
                  <a:pt x="26" y="1"/>
                </a:lnTo>
                <a:lnTo>
                  <a:pt x="20" y="0"/>
                </a:lnTo>
                <a:lnTo>
                  <a:pt x="20" y="0"/>
                </a:lnTo>
                <a:lnTo>
                  <a:pt x="12" y="1"/>
                </a:lnTo>
                <a:lnTo>
                  <a:pt x="6" y="4"/>
                </a:lnTo>
                <a:lnTo>
                  <a:pt x="3"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6" name="Freeform 512">
            <a:extLst>
              <a:ext uri="{FF2B5EF4-FFF2-40B4-BE49-F238E27FC236}">
                <a16:creationId xmlns:a16="http://schemas.microsoft.com/office/drawing/2014/main" id="{75256BCA-1AA5-4D0C-9CC0-E186507DD551}"/>
              </a:ext>
            </a:extLst>
          </p:cNvPr>
          <p:cNvSpPr>
            <a:spLocks/>
          </p:cNvSpPr>
          <p:nvPr/>
        </p:nvSpPr>
        <p:spPr bwMode="auto">
          <a:xfrm>
            <a:off x="5723826" y="3847894"/>
            <a:ext cx="38598" cy="55882"/>
          </a:xfrm>
          <a:custGeom>
            <a:avLst/>
            <a:gdLst>
              <a:gd name="T0" fmla="*/ 0 w 33"/>
              <a:gd name="T1" fmla="*/ 16 h 34"/>
              <a:gd name="T2" fmla="*/ 0 w 33"/>
              <a:gd name="T3" fmla="*/ 16 h 34"/>
              <a:gd name="T4" fmla="*/ 0 w 33"/>
              <a:gd name="T5" fmla="*/ 22 h 34"/>
              <a:gd name="T6" fmla="*/ 3 w 33"/>
              <a:gd name="T7" fmla="*/ 28 h 34"/>
              <a:gd name="T8" fmla="*/ 9 w 33"/>
              <a:gd name="T9" fmla="*/ 33 h 34"/>
              <a:gd name="T10" fmla="*/ 15 w 33"/>
              <a:gd name="T11" fmla="*/ 34 h 34"/>
              <a:gd name="T12" fmla="*/ 15 w 33"/>
              <a:gd name="T13" fmla="*/ 34 h 34"/>
              <a:gd name="T14" fmla="*/ 23 w 33"/>
              <a:gd name="T15" fmla="*/ 33 h 34"/>
              <a:gd name="T16" fmla="*/ 27 w 33"/>
              <a:gd name="T17" fmla="*/ 30 h 34"/>
              <a:gd name="T18" fmla="*/ 32 w 33"/>
              <a:gd name="T19" fmla="*/ 25 h 34"/>
              <a:gd name="T20" fmla="*/ 33 w 33"/>
              <a:gd name="T21" fmla="*/ 18 h 34"/>
              <a:gd name="T22" fmla="*/ 33 w 33"/>
              <a:gd name="T23" fmla="*/ 18 h 34"/>
              <a:gd name="T24" fmla="*/ 33 w 33"/>
              <a:gd name="T25" fmla="*/ 12 h 34"/>
              <a:gd name="T26" fmla="*/ 30 w 33"/>
              <a:gd name="T27" fmla="*/ 6 h 34"/>
              <a:gd name="T28" fmla="*/ 24 w 33"/>
              <a:gd name="T29" fmla="*/ 1 h 34"/>
              <a:gd name="T30" fmla="*/ 18 w 33"/>
              <a:gd name="T31" fmla="*/ 0 h 34"/>
              <a:gd name="T32" fmla="*/ 18 w 33"/>
              <a:gd name="T33" fmla="*/ 0 h 34"/>
              <a:gd name="T34" fmla="*/ 11 w 33"/>
              <a:gd name="T35" fmla="*/ 1 h 34"/>
              <a:gd name="T36" fmla="*/ 6 w 33"/>
              <a:gd name="T37" fmla="*/ 4 h 34"/>
              <a:gd name="T38" fmla="*/ 2 w 33"/>
              <a:gd name="T39" fmla="*/ 9 h 34"/>
              <a:gd name="T40" fmla="*/ 0 w 33"/>
              <a:gd name="T41" fmla="*/ 16 h 34"/>
              <a:gd name="T42" fmla="*/ 0 w 33"/>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4">
                <a:moveTo>
                  <a:pt x="0" y="16"/>
                </a:moveTo>
                <a:lnTo>
                  <a:pt x="0" y="16"/>
                </a:lnTo>
                <a:lnTo>
                  <a:pt x="0" y="22"/>
                </a:lnTo>
                <a:lnTo>
                  <a:pt x="3" y="28"/>
                </a:lnTo>
                <a:lnTo>
                  <a:pt x="9" y="33"/>
                </a:lnTo>
                <a:lnTo>
                  <a:pt x="15" y="34"/>
                </a:lnTo>
                <a:lnTo>
                  <a:pt x="15" y="34"/>
                </a:lnTo>
                <a:lnTo>
                  <a:pt x="23" y="33"/>
                </a:lnTo>
                <a:lnTo>
                  <a:pt x="27" y="30"/>
                </a:lnTo>
                <a:lnTo>
                  <a:pt x="32" y="25"/>
                </a:lnTo>
                <a:lnTo>
                  <a:pt x="33" y="18"/>
                </a:lnTo>
                <a:lnTo>
                  <a:pt x="33" y="18"/>
                </a:lnTo>
                <a:lnTo>
                  <a:pt x="33" y="12"/>
                </a:lnTo>
                <a:lnTo>
                  <a:pt x="30" y="6"/>
                </a:lnTo>
                <a:lnTo>
                  <a:pt x="24" y="1"/>
                </a:lnTo>
                <a:lnTo>
                  <a:pt x="18" y="0"/>
                </a:lnTo>
                <a:lnTo>
                  <a:pt x="18" y="0"/>
                </a:lnTo>
                <a:lnTo>
                  <a:pt x="11" y="1"/>
                </a:lnTo>
                <a:lnTo>
                  <a:pt x="6" y="4"/>
                </a:lnTo>
                <a:lnTo>
                  <a:pt x="2"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7" name="Freeform 513">
            <a:extLst>
              <a:ext uri="{FF2B5EF4-FFF2-40B4-BE49-F238E27FC236}">
                <a16:creationId xmlns:a16="http://schemas.microsoft.com/office/drawing/2014/main" id="{448E9D0C-9A77-4B07-9433-541D7E973AD4}"/>
              </a:ext>
            </a:extLst>
          </p:cNvPr>
          <p:cNvSpPr>
            <a:spLocks/>
          </p:cNvSpPr>
          <p:nvPr/>
        </p:nvSpPr>
        <p:spPr bwMode="auto">
          <a:xfrm>
            <a:off x="5743709" y="3847894"/>
            <a:ext cx="38598" cy="55882"/>
          </a:xfrm>
          <a:custGeom>
            <a:avLst/>
            <a:gdLst>
              <a:gd name="T0" fmla="*/ 0 w 33"/>
              <a:gd name="T1" fmla="*/ 16 h 34"/>
              <a:gd name="T2" fmla="*/ 0 w 33"/>
              <a:gd name="T3" fmla="*/ 16 h 34"/>
              <a:gd name="T4" fmla="*/ 0 w 33"/>
              <a:gd name="T5" fmla="*/ 22 h 34"/>
              <a:gd name="T6" fmla="*/ 3 w 33"/>
              <a:gd name="T7" fmla="*/ 28 h 34"/>
              <a:gd name="T8" fmla="*/ 9 w 33"/>
              <a:gd name="T9" fmla="*/ 31 h 34"/>
              <a:gd name="T10" fmla="*/ 15 w 33"/>
              <a:gd name="T11" fmla="*/ 34 h 34"/>
              <a:gd name="T12" fmla="*/ 15 w 33"/>
              <a:gd name="T13" fmla="*/ 34 h 34"/>
              <a:gd name="T14" fmla="*/ 22 w 33"/>
              <a:gd name="T15" fmla="*/ 33 h 34"/>
              <a:gd name="T16" fmla="*/ 27 w 33"/>
              <a:gd name="T17" fmla="*/ 30 h 34"/>
              <a:gd name="T18" fmla="*/ 32 w 33"/>
              <a:gd name="T19" fmla="*/ 24 h 34"/>
              <a:gd name="T20" fmla="*/ 33 w 33"/>
              <a:gd name="T21" fmla="*/ 18 h 34"/>
              <a:gd name="T22" fmla="*/ 33 w 33"/>
              <a:gd name="T23" fmla="*/ 18 h 34"/>
              <a:gd name="T24" fmla="*/ 33 w 33"/>
              <a:gd name="T25" fmla="*/ 12 h 34"/>
              <a:gd name="T26" fmla="*/ 29 w 33"/>
              <a:gd name="T27" fmla="*/ 6 h 34"/>
              <a:gd name="T28" fmla="*/ 24 w 33"/>
              <a:gd name="T29" fmla="*/ 1 h 34"/>
              <a:gd name="T30" fmla="*/ 18 w 33"/>
              <a:gd name="T31" fmla="*/ 0 h 34"/>
              <a:gd name="T32" fmla="*/ 18 w 33"/>
              <a:gd name="T33" fmla="*/ 0 h 34"/>
              <a:gd name="T34" fmla="*/ 10 w 33"/>
              <a:gd name="T35" fmla="*/ 1 h 34"/>
              <a:gd name="T36" fmla="*/ 4 w 33"/>
              <a:gd name="T37" fmla="*/ 4 h 34"/>
              <a:gd name="T38" fmla="*/ 1 w 33"/>
              <a:gd name="T39" fmla="*/ 9 h 34"/>
              <a:gd name="T40" fmla="*/ 0 w 33"/>
              <a:gd name="T41" fmla="*/ 16 h 34"/>
              <a:gd name="T42" fmla="*/ 0 w 33"/>
              <a:gd name="T4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4">
                <a:moveTo>
                  <a:pt x="0" y="16"/>
                </a:moveTo>
                <a:lnTo>
                  <a:pt x="0" y="16"/>
                </a:lnTo>
                <a:lnTo>
                  <a:pt x="0" y="22"/>
                </a:lnTo>
                <a:lnTo>
                  <a:pt x="3" y="28"/>
                </a:lnTo>
                <a:lnTo>
                  <a:pt x="9" y="31"/>
                </a:lnTo>
                <a:lnTo>
                  <a:pt x="15" y="34"/>
                </a:lnTo>
                <a:lnTo>
                  <a:pt x="15" y="34"/>
                </a:lnTo>
                <a:lnTo>
                  <a:pt x="22" y="33"/>
                </a:lnTo>
                <a:lnTo>
                  <a:pt x="27" y="30"/>
                </a:lnTo>
                <a:lnTo>
                  <a:pt x="32" y="24"/>
                </a:lnTo>
                <a:lnTo>
                  <a:pt x="33" y="18"/>
                </a:lnTo>
                <a:lnTo>
                  <a:pt x="33" y="18"/>
                </a:lnTo>
                <a:lnTo>
                  <a:pt x="33" y="12"/>
                </a:lnTo>
                <a:lnTo>
                  <a:pt x="29" y="6"/>
                </a:lnTo>
                <a:lnTo>
                  <a:pt x="24" y="1"/>
                </a:lnTo>
                <a:lnTo>
                  <a:pt x="18" y="0"/>
                </a:lnTo>
                <a:lnTo>
                  <a:pt x="18" y="0"/>
                </a:lnTo>
                <a:lnTo>
                  <a:pt x="10" y="1"/>
                </a:lnTo>
                <a:lnTo>
                  <a:pt x="4" y="4"/>
                </a:lnTo>
                <a:lnTo>
                  <a:pt x="1" y="9"/>
                </a:lnTo>
                <a:lnTo>
                  <a:pt x="0" y="16"/>
                </a:lnTo>
                <a:lnTo>
                  <a:pt x="0" y="16"/>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8" name="Freeform 514">
            <a:extLst>
              <a:ext uri="{FF2B5EF4-FFF2-40B4-BE49-F238E27FC236}">
                <a16:creationId xmlns:a16="http://schemas.microsoft.com/office/drawing/2014/main" id="{B801FCFC-DEB7-439C-A2F5-0031E6CB5BAF}"/>
              </a:ext>
            </a:extLst>
          </p:cNvPr>
          <p:cNvSpPr>
            <a:spLocks/>
          </p:cNvSpPr>
          <p:nvPr/>
        </p:nvSpPr>
        <p:spPr bwMode="auto">
          <a:xfrm>
            <a:off x="5788155" y="3847894"/>
            <a:ext cx="39768" cy="55882"/>
          </a:xfrm>
          <a:custGeom>
            <a:avLst/>
            <a:gdLst>
              <a:gd name="T0" fmla="*/ 0 w 34"/>
              <a:gd name="T1" fmla="*/ 15 h 34"/>
              <a:gd name="T2" fmla="*/ 0 w 34"/>
              <a:gd name="T3" fmla="*/ 15 h 34"/>
              <a:gd name="T4" fmla="*/ 1 w 34"/>
              <a:gd name="T5" fmla="*/ 22 h 34"/>
              <a:gd name="T6" fmla="*/ 4 w 34"/>
              <a:gd name="T7" fmla="*/ 28 h 34"/>
              <a:gd name="T8" fmla="*/ 9 w 34"/>
              <a:gd name="T9" fmla="*/ 31 h 34"/>
              <a:gd name="T10" fmla="*/ 16 w 34"/>
              <a:gd name="T11" fmla="*/ 34 h 34"/>
              <a:gd name="T12" fmla="*/ 16 w 34"/>
              <a:gd name="T13" fmla="*/ 34 h 34"/>
              <a:gd name="T14" fmla="*/ 22 w 34"/>
              <a:gd name="T15" fmla="*/ 33 h 34"/>
              <a:gd name="T16" fmla="*/ 28 w 34"/>
              <a:gd name="T17" fmla="*/ 30 h 34"/>
              <a:gd name="T18" fmla="*/ 33 w 34"/>
              <a:gd name="T19" fmla="*/ 25 h 34"/>
              <a:gd name="T20" fmla="*/ 34 w 34"/>
              <a:gd name="T21" fmla="*/ 19 h 34"/>
              <a:gd name="T22" fmla="*/ 34 w 34"/>
              <a:gd name="T23" fmla="*/ 19 h 34"/>
              <a:gd name="T24" fmla="*/ 33 w 34"/>
              <a:gd name="T25" fmla="*/ 12 h 34"/>
              <a:gd name="T26" fmla="*/ 30 w 34"/>
              <a:gd name="T27" fmla="*/ 6 h 34"/>
              <a:gd name="T28" fmla="*/ 25 w 34"/>
              <a:gd name="T29" fmla="*/ 1 h 34"/>
              <a:gd name="T30" fmla="*/ 19 w 34"/>
              <a:gd name="T31" fmla="*/ 0 h 34"/>
              <a:gd name="T32" fmla="*/ 19 w 34"/>
              <a:gd name="T33" fmla="*/ 0 h 34"/>
              <a:gd name="T34" fmla="*/ 12 w 34"/>
              <a:gd name="T35" fmla="*/ 1 h 34"/>
              <a:gd name="T36" fmla="*/ 6 w 34"/>
              <a:gd name="T37" fmla="*/ 4 h 34"/>
              <a:gd name="T38" fmla="*/ 3 w 34"/>
              <a:gd name="T39" fmla="*/ 9 h 34"/>
              <a:gd name="T40" fmla="*/ 0 w 34"/>
              <a:gd name="T41" fmla="*/ 15 h 34"/>
              <a:gd name="T42" fmla="*/ 0 w 34"/>
              <a:gd name="T43"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0" y="15"/>
                </a:moveTo>
                <a:lnTo>
                  <a:pt x="0" y="15"/>
                </a:lnTo>
                <a:lnTo>
                  <a:pt x="1" y="22"/>
                </a:lnTo>
                <a:lnTo>
                  <a:pt x="4" y="28"/>
                </a:lnTo>
                <a:lnTo>
                  <a:pt x="9" y="31"/>
                </a:lnTo>
                <a:lnTo>
                  <a:pt x="16" y="34"/>
                </a:lnTo>
                <a:lnTo>
                  <a:pt x="16" y="34"/>
                </a:lnTo>
                <a:lnTo>
                  <a:pt x="22" y="33"/>
                </a:lnTo>
                <a:lnTo>
                  <a:pt x="28" y="30"/>
                </a:lnTo>
                <a:lnTo>
                  <a:pt x="33" y="25"/>
                </a:lnTo>
                <a:lnTo>
                  <a:pt x="34" y="19"/>
                </a:lnTo>
                <a:lnTo>
                  <a:pt x="34" y="19"/>
                </a:lnTo>
                <a:lnTo>
                  <a:pt x="33" y="12"/>
                </a:lnTo>
                <a:lnTo>
                  <a:pt x="30" y="6"/>
                </a:lnTo>
                <a:lnTo>
                  <a:pt x="25" y="1"/>
                </a:lnTo>
                <a:lnTo>
                  <a:pt x="19" y="0"/>
                </a:lnTo>
                <a:lnTo>
                  <a:pt x="19" y="0"/>
                </a:lnTo>
                <a:lnTo>
                  <a:pt x="12" y="1"/>
                </a:lnTo>
                <a:lnTo>
                  <a:pt x="6" y="4"/>
                </a:lnTo>
                <a:lnTo>
                  <a:pt x="3"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69" name="Freeform 515">
            <a:extLst>
              <a:ext uri="{FF2B5EF4-FFF2-40B4-BE49-F238E27FC236}">
                <a16:creationId xmlns:a16="http://schemas.microsoft.com/office/drawing/2014/main" id="{0F2AD488-7384-48C5-961B-B15EBCD7B756}"/>
              </a:ext>
            </a:extLst>
          </p:cNvPr>
          <p:cNvSpPr>
            <a:spLocks/>
          </p:cNvSpPr>
          <p:nvPr/>
        </p:nvSpPr>
        <p:spPr bwMode="auto">
          <a:xfrm>
            <a:off x="5833771" y="3847894"/>
            <a:ext cx="40937" cy="55882"/>
          </a:xfrm>
          <a:custGeom>
            <a:avLst/>
            <a:gdLst>
              <a:gd name="T0" fmla="*/ 0 w 35"/>
              <a:gd name="T1" fmla="*/ 15 h 34"/>
              <a:gd name="T2" fmla="*/ 0 w 35"/>
              <a:gd name="T3" fmla="*/ 15 h 34"/>
              <a:gd name="T4" fmla="*/ 1 w 35"/>
              <a:gd name="T5" fmla="*/ 22 h 34"/>
              <a:gd name="T6" fmla="*/ 4 w 35"/>
              <a:gd name="T7" fmla="*/ 28 h 34"/>
              <a:gd name="T8" fmla="*/ 9 w 35"/>
              <a:gd name="T9" fmla="*/ 31 h 34"/>
              <a:gd name="T10" fmla="*/ 15 w 35"/>
              <a:gd name="T11" fmla="*/ 34 h 34"/>
              <a:gd name="T12" fmla="*/ 15 w 35"/>
              <a:gd name="T13" fmla="*/ 34 h 34"/>
              <a:gd name="T14" fmla="*/ 23 w 35"/>
              <a:gd name="T15" fmla="*/ 33 h 34"/>
              <a:gd name="T16" fmla="*/ 29 w 35"/>
              <a:gd name="T17" fmla="*/ 30 h 34"/>
              <a:gd name="T18" fmla="*/ 32 w 35"/>
              <a:gd name="T19" fmla="*/ 25 h 34"/>
              <a:gd name="T20" fmla="*/ 35 w 35"/>
              <a:gd name="T21" fmla="*/ 19 h 34"/>
              <a:gd name="T22" fmla="*/ 35 w 35"/>
              <a:gd name="T23" fmla="*/ 19 h 34"/>
              <a:gd name="T24" fmla="*/ 33 w 35"/>
              <a:gd name="T25" fmla="*/ 12 h 34"/>
              <a:gd name="T26" fmla="*/ 30 w 35"/>
              <a:gd name="T27" fmla="*/ 6 h 34"/>
              <a:gd name="T28" fmla="*/ 26 w 35"/>
              <a:gd name="T29" fmla="*/ 1 h 34"/>
              <a:gd name="T30" fmla="*/ 18 w 35"/>
              <a:gd name="T31" fmla="*/ 0 h 34"/>
              <a:gd name="T32" fmla="*/ 18 w 35"/>
              <a:gd name="T33" fmla="*/ 0 h 34"/>
              <a:gd name="T34" fmla="*/ 12 w 35"/>
              <a:gd name="T35" fmla="*/ 1 h 34"/>
              <a:gd name="T36" fmla="*/ 6 w 35"/>
              <a:gd name="T37" fmla="*/ 4 h 34"/>
              <a:gd name="T38" fmla="*/ 1 w 35"/>
              <a:gd name="T39" fmla="*/ 9 h 34"/>
              <a:gd name="T40" fmla="*/ 0 w 35"/>
              <a:gd name="T41" fmla="*/ 15 h 34"/>
              <a:gd name="T42" fmla="*/ 0 w 35"/>
              <a:gd name="T43"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5"/>
                </a:moveTo>
                <a:lnTo>
                  <a:pt x="0" y="15"/>
                </a:lnTo>
                <a:lnTo>
                  <a:pt x="1" y="22"/>
                </a:lnTo>
                <a:lnTo>
                  <a:pt x="4" y="28"/>
                </a:lnTo>
                <a:lnTo>
                  <a:pt x="9" y="31"/>
                </a:lnTo>
                <a:lnTo>
                  <a:pt x="15" y="34"/>
                </a:lnTo>
                <a:lnTo>
                  <a:pt x="15" y="34"/>
                </a:lnTo>
                <a:lnTo>
                  <a:pt x="23" y="33"/>
                </a:lnTo>
                <a:lnTo>
                  <a:pt x="29" y="30"/>
                </a:lnTo>
                <a:lnTo>
                  <a:pt x="32" y="25"/>
                </a:lnTo>
                <a:lnTo>
                  <a:pt x="35" y="19"/>
                </a:lnTo>
                <a:lnTo>
                  <a:pt x="35" y="19"/>
                </a:lnTo>
                <a:lnTo>
                  <a:pt x="33" y="12"/>
                </a:lnTo>
                <a:lnTo>
                  <a:pt x="30" y="6"/>
                </a:lnTo>
                <a:lnTo>
                  <a:pt x="26" y="1"/>
                </a:lnTo>
                <a:lnTo>
                  <a:pt x="18" y="0"/>
                </a:lnTo>
                <a:lnTo>
                  <a:pt x="18" y="0"/>
                </a:lnTo>
                <a:lnTo>
                  <a:pt x="12" y="1"/>
                </a:lnTo>
                <a:lnTo>
                  <a:pt x="6" y="4"/>
                </a:lnTo>
                <a:lnTo>
                  <a:pt x="1"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1670" name="Freeform 516">
            <a:extLst>
              <a:ext uri="{FF2B5EF4-FFF2-40B4-BE49-F238E27FC236}">
                <a16:creationId xmlns:a16="http://schemas.microsoft.com/office/drawing/2014/main" id="{36E670F3-3978-41BA-A1D3-93CEAA7D4E61}"/>
              </a:ext>
            </a:extLst>
          </p:cNvPr>
          <p:cNvSpPr>
            <a:spLocks/>
          </p:cNvSpPr>
          <p:nvPr/>
        </p:nvSpPr>
        <p:spPr bwMode="auto">
          <a:xfrm>
            <a:off x="6011555" y="3847894"/>
            <a:ext cx="40937" cy="55882"/>
          </a:xfrm>
          <a:custGeom>
            <a:avLst/>
            <a:gdLst>
              <a:gd name="T0" fmla="*/ 0 w 35"/>
              <a:gd name="T1" fmla="*/ 15 h 34"/>
              <a:gd name="T2" fmla="*/ 0 w 35"/>
              <a:gd name="T3" fmla="*/ 15 h 34"/>
              <a:gd name="T4" fmla="*/ 2 w 35"/>
              <a:gd name="T5" fmla="*/ 22 h 34"/>
              <a:gd name="T6" fmla="*/ 5 w 35"/>
              <a:gd name="T7" fmla="*/ 28 h 34"/>
              <a:gd name="T8" fmla="*/ 10 w 35"/>
              <a:gd name="T9" fmla="*/ 31 h 34"/>
              <a:gd name="T10" fmla="*/ 16 w 35"/>
              <a:gd name="T11" fmla="*/ 34 h 34"/>
              <a:gd name="T12" fmla="*/ 16 w 35"/>
              <a:gd name="T13" fmla="*/ 34 h 34"/>
              <a:gd name="T14" fmla="*/ 23 w 35"/>
              <a:gd name="T15" fmla="*/ 33 h 34"/>
              <a:gd name="T16" fmla="*/ 29 w 35"/>
              <a:gd name="T17" fmla="*/ 30 h 34"/>
              <a:gd name="T18" fmla="*/ 32 w 35"/>
              <a:gd name="T19" fmla="*/ 25 h 34"/>
              <a:gd name="T20" fmla="*/ 35 w 35"/>
              <a:gd name="T21" fmla="*/ 19 h 34"/>
              <a:gd name="T22" fmla="*/ 35 w 35"/>
              <a:gd name="T23" fmla="*/ 19 h 34"/>
              <a:gd name="T24" fmla="*/ 34 w 35"/>
              <a:gd name="T25" fmla="*/ 12 h 34"/>
              <a:gd name="T26" fmla="*/ 31 w 35"/>
              <a:gd name="T27" fmla="*/ 6 h 34"/>
              <a:gd name="T28" fmla="*/ 26 w 35"/>
              <a:gd name="T29" fmla="*/ 1 h 34"/>
              <a:gd name="T30" fmla="*/ 19 w 35"/>
              <a:gd name="T31" fmla="*/ 0 h 34"/>
              <a:gd name="T32" fmla="*/ 19 w 35"/>
              <a:gd name="T33" fmla="*/ 0 h 34"/>
              <a:gd name="T34" fmla="*/ 13 w 35"/>
              <a:gd name="T35" fmla="*/ 1 h 34"/>
              <a:gd name="T36" fmla="*/ 7 w 35"/>
              <a:gd name="T37" fmla="*/ 4 h 34"/>
              <a:gd name="T38" fmla="*/ 2 w 35"/>
              <a:gd name="T39" fmla="*/ 9 h 34"/>
              <a:gd name="T40" fmla="*/ 0 w 35"/>
              <a:gd name="T41" fmla="*/ 15 h 34"/>
              <a:gd name="T42" fmla="*/ 0 w 35"/>
              <a:gd name="T43"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0" y="15"/>
                </a:moveTo>
                <a:lnTo>
                  <a:pt x="0" y="15"/>
                </a:lnTo>
                <a:lnTo>
                  <a:pt x="2" y="22"/>
                </a:lnTo>
                <a:lnTo>
                  <a:pt x="5" y="28"/>
                </a:lnTo>
                <a:lnTo>
                  <a:pt x="10" y="31"/>
                </a:lnTo>
                <a:lnTo>
                  <a:pt x="16" y="34"/>
                </a:lnTo>
                <a:lnTo>
                  <a:pt x="16" y="34"/>
                </a:lnTo>
                <a:lnTo>
                  <a:pt x="23" y="33"/>
                </a:lnTo>
                <a:lnTo>
                  <a:pt x="29" y="30"/>
                </a:lnTo>
                <a:lnTo>
                  <a:pt x="32" y="25"/>
                </a:lnTo>
                <a:lnTo>
                  <a:pt x="35" y="19"/>
                </a:lnTo>
                <a:lnTo>
                  <a:pt x="35" y="19"/>
                </a:lnTo>
                <a:lnTo>
                  <a:pt x="34" y="12"/>
                </a:lnTo>
                <a:lnTo>
                  <a:pt x="31" y="6"/>
                </a:lnTo>
                <a:lnTo>
                  <a:pt x="26" y="1"/>
                </a:lnTo>
                <a:lnTo>
                  <a:pt x="19" y="0"/>
                </a:lnTo>
                <a:lnTo>
                  <a:pt x="19" y="0"/>
                </a:lnTo>
                <a:lnTo>
                  <a:pt x="13" y="1"/>
                </a:lnTo>
                <a:lnTo>
                  <a:pt x="7" y="4"/>
                </a:lnTo>
                <a:lnTo>
                  <a:pt x="2" y="9"/>
                </a:lnTo>
                <a:lnTo>
                  <a:pt x="0" y="15"/>
                </a:lnTo>
                <a:lnTo>
                  <a:pt x="0" y="15"/>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68" name="AutoShape 3">
            <a:extLst>
              <a:ext uri="{FF2B5EF4-FFF2-40B4-BE49-F238E27FC236}">
                <a16:creationId xmlns:a16="http://schemas.microsoft.com/office/drawing/2014/main" id="{264C6A3E-EA91-4E20-B921-77FD4FE643FC}"/>
              </a:ext>
            </a:extLst>
          </p:cNvPr>
          <p:cNvSpPr>
            <a:spLocks noChangeAspect="1" noChangeArrowheads="1" noTextEdit="1"/>
          </p:cNvSpPr>
          <p:nvPr/>
        </p:nvSpPr>
        <p:spPr bwMode="auto">
          <a:xfrm>
            <a:off x="6310471" y="2124915"/>
            <a:ext cx="5179909" cy="314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9" name="Freeform 5">
            <a:extLst>
              <a:ext uri="{FF2B5EF4-FFF2-40B4-BE49-F238E27FC236}">
                <a16:creationId xmlns:a16="http://schemas.microsoft.com/office/drawing/2014/main" id="{97749BA0-74E5-4870-85E5-244FB1927330}"/>
              </a:ext>
            </a:extLst>
          </p:cNvPr>
          <p:cNvSpPr>
            <a:spLocks/>
          </p:cNvSpPr>
          <p:nvPr/>
        </p:nvSpPr>
        <p:spPr bwMode="auto">
          <a:xfrm>
            <a:off x="11138692" y="4068418"/>
            <a:ext cx="37414" cy="49433"/>
          </a:xfrm>
          <a:custGeom>
            <a:avLst/>
            <a:gdLst>
              <a:gd name="T0" fmla="*/ 39 w 39"/>
              <a:gd name="T1" fmla="*/ 19 h 37"/>
              <a:gd name="T2" fmla="*/ 39 w 39"/>
              <a:gd name="T3" fmla="*/ 19 h 37"/>
              <a:gd name="T4" fmla="*/ 37 w 39"/>
              <a:gd name="T5" fmla="*/ 13 h 37"/>
              <a:gd name="T6" fmla="*/ 35 w 39"/>
              <a:gd name="T7" fmla="*/ 7 h 37"/>
              <a:gd name="T8" fmla="*/ 31 w 39"/>
              <a:gd name="T9" fmla="*/ 4 h 37"/>
              <a:gd name="T10" fmla="*/ 26 w 39"/>
              <a:gd name="T11" fmla="*/ 0 h 37"/>
              <a:gd name="T12" fmla="*/ 26 w 39"/>
              <a:gd name="T13" fmla="*/ 0 h 37"/>
              <a:gd name="T14" fmla="*/ 20 w 39"/>
              <a:gd name="T15" fmla="*/ 0 h 37"/>
              <a:gd name="T16" fmla="*/ 13 w 39"/>
              <a:gd name="T17" fmla="*/ 0 h 37"/>
              <a:gd name="T18" fmla="*/ 9 w 39"/>
              <a:gd name="T19" fmla="*/ 4 h 37"/>
              <a:gd name="T20" fmla="*/ 3 w 39"/>
              <a:gd name="T21" fmla="*/ 7 h 37"/>
              <a:gd name="T22" fmla="*/ 3 w 39"/>
              <a:gd name="T23" fmla="*/ 7 h 37"/>
              <a:gd name="T24" fmla="*/ 2 w 39"/>
              <a:gd name="T25" fmla="*/ 13 h 37"/>
              <a:gd name="T26" fmla="*/ 0 w 39"/>
              <a:gd name="T27" fmla="*/ 19 h 37"/>
              <a:gd name="T28" fmla="*/ 2 w 39"/>
              <a:gd name="T29" fmla="*/ 24 h 37"/>
              <a:gd name="T30" fmla="*/ 3 w 39"/>
              <a:gd name="T31" fmla="*/ 30 h 37"/>
              <a:gd name="T32" fmla="*/ 3 w 39"/>
              <a:gd name="T33" fmla="*/ 30 h 37"/>
              <a:gd name="T34" fmla="*/ 9 w 39"/>
              <a:gd name="T35" fmla="*/ 33 h 37"/>
              <a:gd name="T36" fmla="*/ 13 w 39"/>
              <a:gd name="T37" fmla="*/ 37 h 37"/>
              <a:gd name="T38" fmla="*/ 20 w 39"/>
              <a:gd name="T39" fmla="*/ 37 h 37"/>
              <a:gd name="T40" fmla="*/ 26 w 39"/>
              <a:gd name="T41" fmla="*/ 37 h 37"/>
              <a:gd name="T42" fmla="*/ 26 w 39"/>
              <a:gd name="T43" fmla="*/ 37 h 37"/>
              <a:gd name="T44" fmla="*/ 31 w 39"/>
              <a:gd name="T45" fmla="*/ 33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7"/>
                </a:lnTo>
                <a:lnTo>
                  <a:pt x="31" y="4"/>
                </a:lnTo>
                <a:lnTo>
                  <a:pt x="26" y="0"/>
                </a:lnTo>
                <a:lnTo>
                  <a:pt x="26" y="0"/>
                </a:lnTo>
                <a:lnTo>
                  <a:pt x="20" y="0"/>
                </a:lnTo>
                <a:lnTo>
                  <a:pt x="13" y="0"/>
                </a:lnTo>
                <a:lnTo>
                  <a:pt x="9" y="4"/>
                </a:lnTo>
                <a:lnTo>
                  <a:pt x="3" y="7"/>
                </a:lnTo>
                <a:lnTo>
                  <a:pt x="3" y="7"/>
                </a:lnTo>
                <a:lnTo>
                  <a:pt x="2" y="13"/>
                </a:lnTo>
                <a:lnTo>
                  <a:pt x="0" y="19"/>
                </a:lnTo>
                <a:lnTo>
                  <a:pt x="2" y="24"/>
                </a:lnTo>
                <a:lnTo>
                  <a:pt x="3" y="30"/>
                </a:lnTo>
                <a:lnTo>
                  <a:pt x="3" y="30"/>
                </a:lnTo>
                <a:lnTo>
                  <a:pt x="9" y="33"/>
                </a:lnTo>
                <a:lnTo>
                  <a:pt x="13" y="37"/>
                </a:lnTo>
                <a:lnTo>
                  <a:pt x="20" y="37"/>
                </a:lnTo>
                <a:lnTo>
                  <a:pt x="26" y="37"/>
                </a:lnTo>
                <a:lnTo>
                  <a:pt x="26" y="37"/>
                </a:lnTo>
                <a:lnTo>
                  <a:pt x="31" y="33"/>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0" name="Freeform 6">
            <a:extLst>
              <a:ext uri="{FF2B5EF4-FFF2-40B4-BE49-F238E27FC236}">
                <a16:creationId xmlns:a16="http://schemas.microsoft.com/office/drawing/2014/main" id="{60975920-E926-4223-ABAD-3F8C53E06378}"/>
              </a:ext>
            </a:extLst>
          </p:cNvPr>
          <p:cNvSpPr>
            <a:spLocks/>
          </p:cNvSpPr>
          <p:nvPr/>
        </p:nvSpPr>
        <p:spPr bwMode="auto">
          <a:xfrm>
            <a:off x="11082572" y="4068418"/>
            <a:ext cx="35543" cy="52035"/>
          </a:xfrm>
          <a:custGeom>
            <a:avLst/>
            <a:gdLst>
              <a:gd name="T0" fmla="*/ 37 w 37"/>
              <a:gd name="T1" fmla="*/ 20 h 39"/>
              <a:gd name="T2" fmla="*/ 37 w 37"/>
              <a:gd name="T3" fmla="*/ 20 h 39"/>
              <a:gd name="T4" fmla="*/ 37 w 37"/>
              <a:gd name="T5" fmla="*/ 13 h 39"/>
              <a:gd name="T6" fmla="*/ 34 w 37"/>
              <a:gd name="T7" fmla="*/ 9 h 39"/>
              <a:gd name="T8" fmla="*/ 30 w 37"/>
              <a:gd name="T9" fmla="*/ 4 h 39"/>
              <a:gd name="T10" fmla="*/ 24 w 37"/>
              <a:gd name="T11" fmla="*/ 2 h 39"/>
              <a:gd name="T12" fmla="*/ 24 w 37"/>
              <a:gd name="T13" fmla="*/ 2 h 39"/>
              <a:gd name="T14" fmla="*/ 19 w 37"/>
              <a:gd name="T15" fmla="*/ 0 h 39"/>
              <a:gd name="T16" fmla="*/ 13 w 37"/>
              <a:gd name="T17" fmla="*/ 2 h 39"/>
              <a:gd name="T18" fmla="*/ 7 w 37"/>
              <a:gd name="T19" fmla="*/ 4 h 39"/>
              <a:gd name="T20" fmla="*/ 4 w 37"/>
              <a:gd name="T21" fmla="*/ 9 h 39"/>
              <a:gd name="T22" fmla="*/ 4 w 37"/>
              <a:gd name="T23" fmla="*/ 9 h 39"/>
              <a:gd name="T24" fmla="*/ 0 w 37"/>
              <a:gd name="T25" fmla="*/ 13 h 39"/>
              <a:gd name="T26" fmla="*/ 0 w 37"/>
              <a:gd name="T27" fmla="*/ 20 h 39"/>
              <a:gd name="T28" fmla="*/ 0 w 37"/>
              <a:gd name="T29" fmla="*/ 26 h 39"/>
              <a:gd name="T30" fmla="*/ 4 w 37"/>
              <a:gd name="T31" fmla="*/ 32 h 39"/>
              <a:gd name="T32" fmla="*/ 4 w 37"/>
              <a:gd name="T33" fmla="*/ 32 h 39"/>
              <a:gd name="T34" fmla="*/ 7 w 37"/>
              <a:gd name="T35" fmla="*/ 35 h 39"/>
              <a:gd name="T36" fmla="*/ 13 w 37"/>
              <a:gd name="T37" fmla="*/ 37 h 39"/>
              <a:gd name="T38" fmla="*/ 19 w 37"/>
              <a:gd name="T39" fmla="*/ 39 h 39"/>
              <a:gd name="T40" fmla="*/ 24 w 37"/>
              <a:gd name="T41" fmla="*/ 37 h 39"/>
              <a:gd name="T42" fmla="*/ 24 w 37"/>
              <a:gd name="T43" fmla="*/ 37 h 39"/>
              <a:gd name="T44" fmla="*/ 30 w 37"/>
              <a:gd name="T45" fmla="*/ 35 h 39"/>
              <a:gd name="T46" fmla="*/ 34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4" y="9"/>
                </a:lnTo>
                <a:lnTo>
                  <a:pt x="30" y="4"/>
                </a:lnTo>
                <a:lnTo>
                  <a:pt x="24" y="2"/>
                </a:lnTo>
                <a:lnTo>
                  <a:pt x="24" y="2"/>
                </a:lnTo>
                <a:lnTo>
                  <a:pt x="19" y="0"/>
                </a:lnTo>
                <a:lnTo>
                  <a:pt x="13" y="2"/>
                </a:lnTo>
                <a:lnTo>
                  <a:pt x="7" y="4"/>
                </a:lnTo>
                <a:lnTo>
                  <a:pt x="4" y="9"/>
                </a:lnTo>
                <a:lnTo>
                  <a:pt x="4" y="9"/>
                </a:lnTo>
                <a:lnTo>
                  <a:pt x="0" y="13"/>
                </a:lnTo>
                <a:lnTo>
                  <a:pt x="0" y="20"/>
                </a:lnTo>
                <a:lnTo>
                  <a:pt x="0" y="26"/>
                </a:lnTo>
                <a:lnTo>
                  <a:pt x="4" y="32"/>
                </a:lnTo>
                <a:lnTo>
                  <a:pt x="4" y="32"/>
                </a:lnTo>
                <a:lnTo>
                  <a:pt x="7" y="35"/>
                </a:lnTo>
                <a:lnTo>
                  <a:pt x="13" y="37"/>
                </a:lnTo>
                <a:lnTo>
                  <a:pt x="19" y="39"/>
                </a:lnTo>
                <a:lnTo>
                  <a:pt x="24" y="37"/>
                </a:lnTo>
                <a:lnTo>
                  <a:pt x="24" y="37"/>
                </a:lnTo>
                <a:lnTo>
                  <a:pt x="30" y="35"/>
                </a:lnTo>
                <a:lnTo>
                  <a:pt x="34" y="32"/>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1" name="Freeform 7">
            <a:extLst>
              <a:ext uri="{FF2B5EF4-FFF2-40B4-BE49-F238E27FC236}">
                <a16:creationId xmlns:a16="http://schemas.microsoft.com/office/drawing/2014/main" id="{CADE2757-FF60-4262-B3F2-7137FFB416F5}"/>
              </a:ext>
            </a:extLst>
          </p:cNvPr>
          <p:cNvSpPr>
            <a:spLocks/>
          </p:cNvSpPr>
          <p:nvPr/>
        </p:nvSpPr>
        <p:spPr bwMode="auto">
          <a:xfrm>
            <a:off x="10979685" y="4068418"/>
            <a:ext cx="37414" cy="49433"/>
          </a:xfrm>
          <a:custGeom>
            <a:avLst/>
            <a:gdLst>
              <a:gd name="T0" fmla="*/ 39 w 39"/>
              <a:gd name="T1" fmla="*/ 19 h 37"/>
              <a:gd name="T2" fmla="*/ 39 w 39"/>
              <a:gd name="T3" fmla="*/ 19 h 37"/>
              <a:gd name="T4" fmla="*/ 37 w 39"/>
              <a:gd name="T5" fmla="*/ 13 h 37"/>
              <a:gd name="T6" fmla="*/ 35 w 39"/>
              <a:gd name="T7" fmla="*/ 7 h 37"/>
              <a:gd name="T8" fmla="*/ 32 w 39"/>
              <a:gd name="T9" fmla="*/ 4 h 37"/>
              <a:gd name="T10" fmla="*/ 26 w 39"/>
              <a:gd name="T11" fmla="*/ 0 h 37"/>
              <a:gd name="T12" fmla="*/ 26 w 39"/>
              <a:gd name="T13" fmla="*/ 0 h 37"/>
              <a:gd name="T14" fmla="*/ 20 w 39"/>
              <a:gd name="T15" fmla="*/ 0 h 37"/>
              <a:gd name="T16" fmla="*/ 13 w 39"/>
              <a:gd name="T17" fmla="*/ 0 h 37"/>
              <a:gd name="T18" fmla="*/ 9 w 39"/>
              <a:gd name="T19" fmla="*/ 4 h 37"/>
              <a:gd name="T20" fmla="*/ 4 w 39"/>
              <a:gd name="T21" fmla="*/ 7 h 37"/>
              <a:gd name="T22" fmla="*/ 4 w 39"/>
              <a:gd name="T23" fmla="*/ 7 h 37"/>
              <a:gd name="T24" fmla="*/ 2 w 39"/>
              <a:gd name="T25" fmla="*/ 13 h 37"/>
              <a:gd name="T26" fmla="*/ 0 w 39"/>
              <a:gd name="T27" fmla="*/ 19 h 37"/>
              <a:gd name="T28" fmla="*/ 2 w 39"/>
              <a:gd name="T29" fmla="*/ 24 h 37"/>
              <a:gd name="T30" fmla="*/ 4 w 39"/>
              <a:gd name="T31" fmla="*/ 30 h 37"/>
              <a:gd name="T32" fmla="*/ 4 w 39"/>
              <a:gd name="T33" fmla="*/ 30 h 37"/>
              <a:gd name="T34" fmla="*/ 9 w 39"/>
              <a:gd name="T35" fmla="*/ 33 h 37"/>
              <a:gd name="T36" fmla="*/ 13 w 39"/>
              <a:gd name="T37" fmla="*/ 37 h 37"/>
              <a:gd name="T38" fmla="*/ 20 w 39"/>
              <a:gd name="T39" fmla="*/ 37 h 37"/>
              <a:gd name="T40" fmla="*/ 26 w 39"/>
              <a:gd name="T41" fmla="*/ 37 h 37"/>
              <a:gd name="T42" fmla="*/ 26 w 39"/>
              <a:gd name="T43" fmla="*/ 37 h 37"/>
              <a:gd name="T44" fmla="*/ 32 w 39"/>
              <a:gd name="T45" fmla="*/ 33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7"/>
                </a:lnTo>
                <a:lnTo>
                  <a:pt x="32" y="4"/>
                </a:lnTo>
                <a:lnTo>
                  <a:pt x="26" y="0"/>
                </a:lnTo>
                <a:lnTo>
                  <a:pt x="26" y="0"/>
                </a:lnTo>
                <a:lnTo>
                  <a:pt x="20" y="0"/>
                </a:lnTo>
                <a:lnTo>
                  <a:pt x="13" y="0"/>
                </a:lnTo>
                <a:lnTo>
                  <a:pt x="9" y="4"/>
                </a:lnTo>
                <a:lnTo>
                  <a:pt x="4" y="7"/>
                </a:lnTo>
                <a:lnTo>
                  <a:pt x="4" y="7"/>
                </a:lnTo>
                <a:lnTo>
                  <a:pt x="2" y="13"/>
                </a:lnTo>
                <a:lnTo>
                  <a:pt x="0" y="19"/>
                </a:lnTo>
                <a:lnTo>
                  <a:pt x="2" y="24"/>
                </a:lnTo>
                <a:lnTo>
                  <a:pt x="4" y="30"/>
                </a:lnTo>
                <a:lnTo>
                  <a:pt x="4" y="30"/>
                </a:lnTo>
                <a:lnTo>
                  <a:pt x="9" y="33"/>
                </a:lnTo>
                <a:lnTo>
                  <a:pt x="13" y="37"/>
                </a:lnTo>
                <a:lnTo>
                  <a:pt x="20" y="37"/>
                </a:lnTo>
                <a:lnTo>
                  <a:pt x="26" y="37"/>
                </a:lnTo>
                <a:lnTo>
                  <a:pt x="26" y="37"/>
                </a:lnTo>
                <a:lnTo>
                  <a:pt x="32" y="33"/>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2" name="Freeform 8">
            <a:extLst>
              <a:ext uri="{FF2B5EF4-FFF2-40B4-BE49-F238E27FC236}">
                <a16:creationId xmlns:a16="http://schemas.microsoft.com/office/drawing/2014/main" id="{27C3C7F4-FF58-4022-B818-6AED1508E6B2}"/>
              </a:ext>
            </a:extLst>
          </p:cNvPr>
          <p:cNvSpPr>
            <a:spLocks/>
          </p:cNvSpPr>
          <p:nvPr/>
        </p:nvSpPr>
        <p:spPr bwMode="auto">
          <a:xfrm>
            <a:off x="10846867" y="4068418"/>
            <a:ext cx="35543" cy="52035"/>
          </a:xfrm>
          <a:custGeom>
            <a:avLst/>
            <a:gdLst>
              <a:gd name="T0" fmla="*/ 39 w 39"/>
              <a:gd name="T1" fmla="*/ 20 h 39"/>
              <a:gd name="T2" fmla="*/ 39 w 39"/>
              <a:gd name="T3" fmla="*/ 20 h 39"/>
              <a:gd name="T4" fmla="*/ 37 w 39"/>
              <a:gd name="T5" fmla="*/ 13 h 39"/>
              <a:gd name="T6" fmla="*/ 35 w 39"/>
              <a:gd name="T7" fmla="*/ 9 h 39"/>
              <a:gd name="T8" fmla="*/ 32 w 39"/>
              <a:gd name="T9" fmla="*/ 4 h 39"/>
              <a:gd name="T10" fmla="*/ 26 w 39"/>
              <a:gd name="T11" fmla="*/ 2 h 39"/>
              <a:gd name="T12" fmla="*/ 26 w 39"/>
              <a:gd name="T13" fmla="*/ 2 h 39"/>
              <a:gd name="T14" fmla="*/ 21 w 39"/>
              <a:gd name="T15" fmla="*/ 0 h 39"/>
              <a:gd name="T16" fmla="*/ 13 w 39"/>
              <a:gd name="T17" fmla="*/ 2 h 39"/>
              <a:gd name="T18" fmla="*/ 9 w 39"/>
              <a:gd name="T19" fmla="*/ 4 h 39"/>
              <a:gd name="T20" fmla="*/ 4 w 39"/>
              <a:gd name="T21" fmla="*/ 9 h 39"/>
              <a:gd name="T22" fmla="*/ 4 w 39"/>
              <a:gd name="T23" fmla="*/ 9 h 39"/>
              <a:gd name="T24" fmla="*/ 2 w 39"/>
              <a:gd name="T25" fmla="*/ 13 h 39"/>
              <a:gd name="T26" fmla="*/ 0 w 39"/>
              <a:gd name="T27" fmla="*/ 20 h 39"/>
              <a:gd name="T28" fmla="*/ 2 w 39"/>
              <a:gd name="T29" fmla="*/ 26 h 39"/>
              <a:gd name="T30" fmla="*/ 4 w 39"/>
              <a:gd name="T31" fmla="*/ 32 h 39"/>
              <a:gd name="T32" fmla="*/ 4 w 39"/>
              <a:gd name="T33" fmla="*/ 32 h 39"/>
              <a:gd name="T34" fmla="*/ 9 w 39"/>
              <a:gd name="T35" fmla="*/ 35 h 39"/>
              <a:gd name="T36" fmla="*/ 13 w 39"/>
              <a:gd name="T37" fmla="*/ 37 h 39"/>
              <a:gd name="T38" fmla="*/ 21 w 39"/>
              <a:gd name="T39" fmla="*/ 39 h 39"/>
              <a:gd name="T40" fmla="*/ 26 w 39"/>
              <a:gd name="T41" fmla="*/ 37 h 39"/>
              <a:gd name="T42" fmla="*/ 26 w 39"/>
              <a:gd name="T43" fmla="*/ 37 h 39"/>
              <a:gd name="T44" fmla="*/ 32 w 39"/>
              <a:gd name="T45" fmla="*/ 35 h 39"/>
              <a:gd name="T46" fmla="*/ 35 w 39"/>
              <a:gd name="T47" fmla="*/ 32 h 39"/>
              <a:gd name="T48" fmla="*/ 37 w 39"/>
              <a:gd name="T49" fmla="*/ 26 h 39"/>
              <a:gd name="T50" fmla="*/ 39 w 39"/>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0"/>
                </a:moveTo>
                <a:lnTo>
                  <a:pt x="39" y="20"/>
                </a:lnTo>
                <a:lnTo>
                  <a:pt x="37" y="13"/>
                </a:lnTo>
                <a:lnTo>
                  <a:pt x="35" y="9"/>
                </a:lnTo>
                <a:lnTo>
                  <a:pt x="32" y="4"/>
                </a:lnTo>
                <a:lnTo>
                  <a:pt x="26" y="2"/>
                </a:lnTo>
                <a:lnTo>
                  <a:pt x="26" y="2"/>
                </a:lnTo>
                <a:lnTo>
                  <a:pt x="21" y="0"/>
                </a:lnTo>
                <a:lnTo>
                  <a:pt x="13" y="2"/>
                </a:lnTo>
                <a:lnTo>
                  <a:pt x="9" y="4"/>
                </a:lnTo>
                <a:lnTo>
                  <a:pt x="4" y="9"/>
                </a:lnTo>
                <a:lnTo>
                  <a:pt x="4" y="9"/>
                </a:lnTo>
                <a:lnTo>
                  <a:pt x="2" y="13"/>
                </a:lnTo>
                <a:lnTo>
                  <a:pt x="0" y="20"/>
                </a:lnTo>
                <a:lnTo>
                  <a:pt x="2" y="26"/>
                </a:lnTo>
                <a:lnTo>
                  <a:pt x="4" y="32"/>
                </a:lnTo>
                <a:lnTo>
                  <a:pt x="4" y="32"/>
                </a:lnTo>
                <a:lnTo>
                  <a:pt x="9" y="35"/>
                </a:lnTo>
                <a:lnTo>
                  <a:pt x="13" y="37"/>
                </a:lnTo>
                <a:lnTo>
                  <a:pt x="21" y="39"/>
                </a:lnTo>
                <a:lnTo>
                  <a:pt x="26" y="37"/>
                </a:lnTo>
                <a:lnTo>
                  <a:pt x="26" y="37"/>
                </a:lnTo>
                <a:lnTo>
                  <a:pt x="32" y="35"/>
                </a:lnTo>
                <a:lnTo>
                  <a:pt x="35" y="32"/>
                </a:lnTo>
                <a:lnTo>
                  <a:pt x="37" y="26"/>
                </a:lnTo>
                <a:lnTo>
                  <a:pt x="39"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3" name="Freeform 9">
            <a:extLst>
              <a:ext uri="{FF2B5EF4-FFF2-40B4-BE49-F238E27FC236}">
                <a16:creationId xmlns:a16="http://schemas.microsoft.com/office/drawing/2014/main" id="{E23CFDF6-66A9-4DC9-80E3-91A5CC617A25}"/>
              </a:ext>
            </a:extLst>
          </p:cNvPr>
          <p:cNvSpPr>
            <a:spLocks/>
          </p:cNvSpPr>
          <p:nvPr/>
        </p:nvSpPr>
        <p:spPr bwMode="auto">
          <a:xfrm>
            <a:off x="10787005" y="4068418"/>
            <a:ext cx="35543" cy="52035"/>
          </a:xfrm>
          <a:custGeom>
            <a:avLst/>
            <a:gdLst>
              <a:gd name="T0" fmla="*/ 39 w 39"/>
              <a:gd name="T1" fmla="*/ 20 h 39"/>
              <a:gd name="T2" fmla="*/ 39 w 39"/>
              <a:gd name="T3" fmla="*/ 20 h 39"/>
              <a:gd name="T4" fmla="*/ 37 w 39"/>
              <a:gd name="T5" fmla="*/ 13 h 39"/>
              <a:gd name="T6" fmla="*/ 35 w 39"/>
              <a:gd name="T7" fmla="*/ 9 h 39"/>
              <a:gd name="T8" fmla="*/ 31 w 39"/>
              <a:gd name="T9" fmla="*/ 4 h 39"/>
              <a:gd name="T10" fmla="*/ 26 w 39"/>
              <a:gd name="T11" fmla="*/ 2 h 39"/>
              <a:gd name="T12" fmla="*/ 26 w 39"/>
              <a:gd name="T13" fmla="*/ 2 h 39"/>
              <a:gd name="T14" fmla="*/ 18 w 39"/>
              <a:gd name="T15" fmla="*/ 0 h 39"/>
              <a:gd name="T16" fmla="*/ 13 w 39"/>
              <a:gd name="T17" fmla="*/ 2 h 39"/>
              <a:gd name="T18" fmla="*/ 9 w 39"/>
              <a:gd name="T19" fmla="*/ 4 h 39"/>
              <a:gd name="T20" fmla="*/ 3 w 39"/>
              <a:gd name="T21" fmla="*/ 9 h 39"/>
              <a:gd name="T22" fmla="*/ 3 w 39"/>
              <a:gd name="T23" fmla="*/ 9 h 39"/>
              <a:gd name="T24" fmla="*/ 1 w 39"/>
              <a:gd name="T25" fmla="*/ 13 h 39"/>
              <a:gd name="T26" fmla="*/ 0 w 39"/>
              <a:gd name="T27" fmla="*/ 20 h 39"/>
              <a:gd name="T28" fmla="*/ 1 w 39"/>
              <a:gd name="T29" fmla="*/ 26 h 39"/>
              <a:gd name="T30" fmla="*/ 3 w 39"/>
              <a:gd name="T31" fmla="*/ 32 h 39"/>
              <a:gd name="T32" fmla="*/ 3 w 39"/>
              <a:gd name="T33" fmla="*/ 32 h 39"/>
              <a:gd name="T34" fmla="*/ 9 w 39"/>
              <a:gd name="T35" fmla="*/ 35 h 39"/>
              <a:gd name="T36" fmla="*/ 13 w 39"/>
              <a:gd name="T37" fmla="*/ 37 h 39"/>
              <a:gd name="T38" fmla="*/ 18 w 39"/>
              <a:gd name="T39" fmla="*/ 39 h 39"/>
              <a:gd name="T40" fmla="*/ 26 w 39"/>
              <a:gd name="T41" fmla="*/ 37 h 39"/>
              <a:gd name="T42" fmla="*/ 26 w 39"/>
              <a:gd name="T43" fmla="*/ 37 h 39"/>
              <a:gd name="T44" fmla="*/ 31 w 39"/>
              <a:gd name="T45" fmla="*/ 35 h 39"/>
              <a:gd name="T46" fmla="*/ 35 w 39"/>
              <a:gd name="T47" fmla="*/ 32 h 39"/>
              <a:gd name="T48" fmla="*/ 37 w 39"/>
              <a:gd name="T49" fmla="*/ 26 h 39"/>
              <a:gd name="T50" fmla="*/ 39 w 39"/>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0"/>
                </a:moveTo>
                <a:lnTo>
                  <a:pt x="39" y="20"/>
                </a:lnTo>
                <a:lnTo>
                  <a:pt x="37" y="13"/>
                </a:lnTo>
                <a:lnTo>
                  <a:pt x="35" y="9"/>
                </a:lnTo>
                <a:lnTo>
                  <a:pt x="31" y="4"/>
                </a:lnTo>
                <a:lnTo>
                  <a:pt x="26" y="2"/>
                </a:lnTo>
                <a:lnTo>
                  <a:pt x="26" y="2"/>
                </a:lnTo>
                <a:lnTo>
                  <a:pt x="18" y="0"/>
                </a:lnTo>
                <a:lnTo>
                  <a:pt x="13" y="2"/>
                </a:lnTo>
                <a:lnTo>
                  <a:pt x="9" y="4"/>
                </a:lnTo>
                <a:lnTo>
                  <a:pt x="3" y="9"/>
                </a:lnTo>
                <a:lnTo>
                  <a:pt x="3" y="9"/>
                </a:lnTo>
                <a:lnTo>
                  <a:pt x="1" y="13"/>
                </a:lnTo>
                <a:lnTo>
                  <a:pt x="0" y="20"/>
                </a:lnTo>
                <a:lnTo>
                  <a:pt x="1" y="26"/>
                </a:lnTo>
                <a:lnTo>
                  <a:pt x="3" y="32"/>
                </a:lnTo>
                <a:lnTo>
                  <a:pt x="3" y="32"/>
                </a:lnTo>
                <a:lnTo>
                  <a:pt x="9" y="35"/>
                </a:lnTo>
                <a:lnTo>
                  <a:pt x="13" y="37"/>
                </a:lnTo>
                <a:lnTo>
                  <a:pt x="18" y="39"/>
                </a:lnTo>
                <a:lnTo>
                  <a:pt x="26" y="37"/>
                </a:lnTo>
                <a:lnTo>
                  <a:pt x="26" y="37"/>
                </a:lnTo>
                <a:lnTo>
                  <a:pt x="31" y="35"/>
                </a:lnTo>
                <a:lnTo>
                  <a:pt x="35" y="32"/>
                </a:lnTo>
                <a:lnTo>
                  <a:pt x="37" y="26"/>
                </a:lnTo>
                <a:lnTo>
                  <a:pt x="39"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4" name="Freeform 10">
            <a:extLst>
              <a:ext uri="{FF2B5EF4-FFF2-40B4-BE49-F238E27FC236}">
                <a16:creationId xmlns:a16="http://schemas.microsoft.com/office/drawing/2014/main" id="{2DD11B42-909A-4F5D-A4AA-6CE23CC76902}"/>
              </a:ext>
            </a:extLst>
          </p:cNvPr>
          <p:cNvSpPr>
            <a:spLocks/>
          </p:cNvSpPr>
          <p:nvPr/>
        </p:nvSpPr>
        <p:spPr bwMode="auto">
          <a:xfrm>
            <a:off x="10757074" y="4068418"/>
            <a:ext cx="35543" cy="52035"/>
          </a:xfrm>
          <a:custGeom>
            <a:avLst/>
            <a:gdLst>
              <a:gd name="T0" fmla="*/ 37 w 37"/>
              <a:gd name="T1" fmla="*/ 20 h 39"/>
              <a:gd name="T2" fmla="*/ 37 w 37"/>
              <a:gd name="T3" fmla="*/ 20 h 39"/>
              <a:gd name="T4" fmla="*/ 37 w 37"/>
              <a:gd name="T5" fmla="*/ 13 h 39"/>
              <a:gd name="T6" fmla="*/ 33 w 37"/>
              <a:gd name="T7" fmla="*/ 9 h 39"/>
              <a:gd name="T8" fmla="*/ 30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4 w 37"/>
              <a:gd name="T21" fmla="*/ 9 h 39"/>
              <a:gd name="T22" fmla="*/ 4 w 37"/>
              <a:gd name="T23" fmla="*/ 9 h 39"/>
              <a:gd name="T24" fmla="*/ 0 w 37"/>
              <a:gd name="T25" fmla="*/ 13 h 39"/>
              <a:gd name="T26" fmla="*/ 0 w 37"/>
              <a:gd name="T27" fmla="*/ 20 h 39"/>
              <a:gd name="T28" fmla="*/ 0 w 37"/>
              <a:gd name="T29" fmla="*/ 26 h 39"/>
              <a:gd name="T30" fmla="*/ 4 w 37"/>
              <a:gd name="T31" fmla="*/ 32 h 39"/>
              <a:gd name="T32" fmla="*/ 4 w 37"/>
              <a:gd name="T33" fmla="*/ 32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3" y="9"/>
                </a:lnTo>
                <a:lnTo>
                  <a:pt x="30" y="4"/>
                </a:lnTo>
                <a:lnTo>
                  <a:pt x="24" y="2"/>
                </a:lnTo>
                <a:lnTo>
                  <a:pt x="24" y="2"/>
                </a:lnTo>
                <a:lnTo>
                  <a:pt x="18" y="0"/>
                </a:lnTo>
                <a:lnTo>
                  <a:pt x="13" y="2"/>
                </a:lnTo>
                <a:lnTo>
                  <a:pt x="7" y="4"/>
                </a:lnTo>
                <a:lnTo>
                  <a:pt x="4" y="9"/>
                </a:lnTo>
                <a:lnTo>
                  <a:pt x="4" y="9"/>
                </a:lnTo>
                <a:lnTo>
                  <a:pt x="0" y="13"/>
                </a:lnTo>
                <a:lnTo>
                  <a:pt x="0" y="20"/>
                </a:lnTo>
                <a:lnTo>
                  <a:pt x="0" y="26"/>
                </a:lnTo>
                <a:lnTo>
                  <a:pt x="4" y="32"/>
                </a:lnTo>
                <a:lnTo>
                  <a:pt x="4" y="32"/>
                </a:lnTo>
                <a:lnTo>
                  <a:pt x="7" y="35"/>
                </a:lnTo>
                <a:lnTo>
                  <a:pt x="13" y="37"/>
                </a:lnTo>
                <a:lnTo>
                  <a:pt x="18" y="39"/>
                </a:lnTo>
                <a:lnTo>
                  <a:pt x="24" y="37"/>
                </a:lnTo>
                <a:lnTo>
                  <a:pt x="24" y="37"/>
                </a:lnTo>
                <a:lnTo>
                  <a:pt x="30" y="35"/>
                </a:lnTo>
                <a:lnTo>
                  <a:pt x="33" y="32"/>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5" name="Freeform 11">
            <a:extLst>
              <a:ext uri="{FF2B5EF4-FFF2-40B4-BE49-F238E27FC236}">
                <a16:creationId xmlns:a16="http://schemas.microsoft.com/office/drawing/2014/main" id="{1D234C5B-AACF-4F64-B51C-A108F64E94D2}"/>
              </a:ext>
            </a:extLst>
          </p:cNvPr>
          <p:cNvSpPr>
            <a:spLocks/>
          </p:cNvSpPr>
          <p:nvPr/>
        </p:nvSpPr>
        <p:spPr bwMode="auto">
          <a:xfrm>
            <a:off x="10700954" y="4068418"/>
            <a:ext cx="37414" cy="52035"/>
          </a:xfrm>
          <a:custGeom>
            <a:avLst/>
            <a:gdLst>
              <a:gd name="T0" fmla="*/ 39 w 39"/>
              <a:gd name="T1" fmla="*/ 20 h 39"/>
              <a:gd name="T2" fmla="*/ 39 w 39"/>
              <a:gd name="T3" fmla="*/ 20 h 39"/>
              <a:gd name="T4" fmla="*/ 37 w 39"/>
              <a:gd name="T5" fmla="*/ 13 h 39"/>
              <a:gd name="T6" fmla="*/ 36 w 39"/>
              <a:gd name="T7" fmla="*/ 9 h 39"/>
              <a:gd name="T8" fmla="*/ 32 w 39"/>
              <a:gd name="T9" fmla="*/ 4 h 39"/>
              <a:gd name="T10" fmla="*/ 26 w 39"/>
              <a:gd name="T11" fmla="*/ 2 h 39"/>
              <a:gd name="T12" fmla="*/ 26 w 39"/>
              <a:gd name="T13" fmla="*/ 2 h 39"/>
              <a:gd name="T14" fmla="*/ 21 w 39"/>
              <a:gd name="T15" fmla="*/ 0 h 39"/>
              <a:gd name="T16" fmla="*/ 13 w 39"/>
              <a:gd name="T17" fmla="*/ 2 h 39"/>
              <a:gd name="T18" fmla="*/ 9 w 39"/>
              <a:gd name="T19" fmla="*/ 4 h 39"/>
              <a:gd name="T20" fmla="*/ 4 w 39"/>
              <a:gd name="T21" fmla="*/ 9 h 39"/>
              <a:gd name="T22" fmla="*/ 4 w 39"/>
              <a:gd name="T23" fmla="*/ 9 h 39"/>
              <a:gd name="T24" fmla="*/ 2 w 39"/>
              <a:gd name="T25" fmla="*/ 13 h 39"/>
              <a:gd name="T26" fmla="*/ 0 w 39"/>
              <a:gd name="T27" fmla="*/ 20 h 39"/>
              <a:gd name="T28" fmla="*/ 2 w 39"/>
              <a:gd name="T29" fmla="*/ 26 h 39"/>
              <a:gd name="T30" fmla="*/ 4 w 39"/>
              <a:gd name="T31" fmla="*/ 32 h 39"/>
              <a:gd name="T32" fmla="*/ 4 w 39"/>
              <a:gd name="T33" fmla="*/ 32 h 39"/>
              <a:gd name="T34" fmla="*/ 9 w 39"/>
              <a:gd name="T35" fmla="*/ 35 h 39"/>
              <a:gd name="T36" fmla="*/ 13 w 39"/>
              <a:gd name="T37" fmla="*/ 37 h 39"/>
              <a:gd name="T38" fmla="*/ 21 w 39"/>
              <a:gd name="T39" fmla="*/ 39 h 39"/>
              <a:gd name="T40" fmla="*/ 26 w 39"/>
              <a:gd name="T41" fmla="*/ 37 h 39"/>
              <a:gd name="T42" fmla="*/ 26 w 39"/>
              <a:gd name="T43" fmla="*/ 37 h 39"/>
              <a:gd name="T44" fmla="*/ 32 w 39"/>
              <a:gd name="T45" fmla="*/ 35 h 39"/>
              <a:gd name="T46" fmla="*/ 36 w 39"/>
              <a:gd name="T47" fmla="*/ 32 h 39"/>
              <a:gd name="T48" fmla="*/ 37 w 39"/>
              <a:gd name="T49" fmla="*/ 26 h 39"/>
              <a:gd name="T50" fmla="*/ 39 w 39"/>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0"/>
                </a:moveTo>
                <a:lnTo>
                  <a:pt x="39" y="20"/>
                </a:lnTo>
                <a:lnTo>
                  <a:pt x="37" y="13"/>
                </a:lnTo>
                <a:lnTo>
                  <a:pt x="36" y="9"/>
                </a:lnTo>
                <a:lnTo>
                  <a:pt x="32" y="4"/>
                </a:lnTo>
                <a:lnTo>
                  <a:pt x="26" y="2"/>
                </a:lnTo>
                <a:lnTo>
                  <a:pt x="26" y="2"/>
                </a:lnTo>
                <a:lnTo>
                  <a:pt x="21" y="0"/>
                </a:lnTo>
                <a:lnTo>
                  <a:pt x="13" y="2"/>
                </a:lnTo>
                <a:lnTo>
                  <a:pt x="9" y="4"/>
                </a:lnTo>
                <a:lnTo>
                  <a:pt x="4" y="9"/>
                </a:lnTo>
                <a:lnTo>
                  <a:pt x="4" y="9"/>
                </a:lnTo>
                <a:lnTo>
                  <a:pt x="2" y="13"/>
                </a:lnTo>
                <a:lnTo>
                  <a:pt x="0" y="20"/>
                </a:lnTo>
                <a:lnTo>
                  <a:pt x="2" y="26"/>
                </a:lnTo>
                <a:lnTo>
                  <a:pt x="4" y="32"/>
                </a:lnTo>
                <a:lnTo>
                  <a:pt x="4" y="32"/>
                </a:lnTo>
                <a:lnTo>
                  <a:pt x="9" y="35"/>
                </a:lnTo>
                <a:lnTo>
                  <a:pt x="13" y="37"/>
                </a:lnTo>
                <a:lnTo>
                  <a:pt x="21" y="39"/>
                </a:lnTo>
                <a:lnTo>
                  <a:pt x="26" y="37"/>
                </a:lnTo>
                <a:lnTo>
                  <a:pt x="26" y="37"/>
                </a:lnTo>
                <a:lnTo>
                  <a:pt x="32" y="35"/>
                </a:lnTo>
                <a:lnTo>
                  <a:pt x="36" y="32"/>
                </a:lnTo>
                <a:lnTo>
                  <a:pt x="37" y="26"/>
                </a:lnTo>
                <a:lnTo>
                  <a:pt x="39"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6" name="Freeform 12">
            <a:extLst>
              <a:ext uri="{FF2B5EF4-FFF2-40B4-BE49-F238E27FC236}">
                <a16:creationId xmlns:a16="http://schemas.microsoft.com/office/drawing/2014/main" id="{9E6F0BA1-CAE5-44CD-BA19-3589CEDC78D9}"/>
              </a:ext>
            </a:extLst>
          </p:cNvPr>
          <p:cNvSpPr>
            <a:spLocks/>
          </p:cNvSpPr>
          <p:nvPr/>
        </p:nvSpPr>
        <p:spPr bwMode="auto">
          <a:xfrm>
            <a:off x="10671023" y="4068418"/>
            <a:ext cx="35543" cy="52035"/>
          </a:xfrm>
          <a:custGeom>
            <a:avLst/>
            <a:gdLst>
              <a:gd name="T0" fmla="*/ 38 w 38"/>
              <a:gd name="T1" fmla="*/ 20 h 39"/>
              <a:gd name="T2" fmla="*/ 38 w 38"/>
              <a:gd name="T3" fmla="*/ 20 h 39"/>
              <a:gd name="T4" fmla="*/ 38 w 38"/>
              <a:gd name="T5" fmla="*/ 13 h 39"/>
              <a:gd name="T6" fmla="*/ 34 w 38"/>
              <a:gd name="T7" fmla="*/ 9 h 39"/>
              <a:gd name="T8" fmla="*/ 30 w 38"/>
              <a:gd name="T9" fmla="*/ 4 h 39"/>
              <a:gd name="T10" fmla="*/ 25 w 38"/>
              <a:gd name="T11" fmla="*/ 2 h 39"/>
              <a:gd name="T12" fmla="*/ 25 w 38"/>
              <a:gd name="T13" fmla="*/ 2 h 39"/>
              <a:gd name="T14" fmla="*/ 19 w 38"/>
              <a:gd name="T15" fmla="*/ 0 h 39"/>
              <a:gd name="T16" fmla="*/ 13 w 38"/>
              <a:gd name="T17" fmla="*/ 2 h 39"/>
              <a:gd name="T18" fmla="*/ 8 w 38"/>
              <a:gd name="T19" fmla="*/ 4 h 39"/>
              <a:gd name="T20" fmla="*/ 4 w 38"/>
              <a:gd name="T21" fmla="*/ 9 h 39"/>
              <a:gd name="T22" fmla="*/ 4 w 38"/>
              <a:gd name="T23" fmla="*/ 9 h 39"/>
              <a:gd name="T24" fmla="*/ 0 w 38"/>
              <a:gd name="T25" fmla="*/ 13 h 39"/>
              <a:gd name="T26" fmla="*/ 0 w 38"/>
              <a:gd name="T27" fmla="*/ 20 h 39"/>
              <a:gd name="T28" fmla="*/ 0 w 38"/>
              <a:gd name="T29" fmla="*/ 26 h 39"/>
              <a:gd name="T30" fmla="*/ 4 w 38"/>
              <a:gd name="T31" fmla="*/ 32 h 39"/>
              <a:gd name="T32" fmla="*/ 4 w 38"/>
              <a:gd name="T33" fmla="*/ 32 h 39"/>
              <a:gd name="T34" fmla="*/ 8 w 38"/>
              <a:gd name="T35" fmla="*/ 35 h 39"/>
              <a:gd name="T36" fmla="*/ 13 w 38"/>
              <a:gd name="T37" fmla="*/ 37 h 39"/>
              <a:gd name="T38" fmla="*/ 19 w 38"/>
              <a:gd name="T39" fmla="*/ 39 h 39"/>
              <a:gd name="T40" fmla="*/ 25 w 38"/>
              <a:gd name="T41" fmla="*/ 37 h 39"/>
              <a:gd name="T42" fmla="*/ 25 w 38"/>
              <a:gd name="T43" fmla="*/ 37 h 39"/>
              <a:gd name="T44" fmla="*/ 30 w 38"/>
              <a:gd name="T45" fmla="*/ 35 h 39"/>
              <a:gd name="T46" fmla="*/ 34 w 38"/>
              <a:gd name="T47" fmla="*/ 32 h 39"/>
              <a:gd name="T48" fmla="*/ 38 w 38"/>
              <a:gd name="T49" fmla="*/ 26 h 39"/>
              <a:gd name="T50" fmla="*/ 38 w 38"/>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0"/>
                </a:moveTo>
                <a:lnTo>
                  <a:pt x="38" y="20"/>
                </a:lnTo>
                <a:lnTo>
                  <a:pt x="38" y="13"/>
                </a:lnTo>
                <a:lnTo>
                  <a:pt x="34" y="9"/>
                </a:lnTo>
                <a:lnTo>
                  <a:pt x="30" y="4"/>
                </a:lnTo>
                <a:lnTo>
                  <a:pt x="25" y="2"/>
                </a:lnTo>
                <a:lnTo>
                  <a:pt x="25" y="2"/>
                </a:lnTo>
                <a:lnTo>
                  <a:pt x="19" y="0"/>
                </a:lnTo>
                <a:lnTo>
                  <a:pt x="13" y="2"/>
                </a:lnTo>
                <a:lnTo>
                  <a:pt x="8" y="4"/>
                </a:lnTo>
                <a:lnTo>
                  <a:pt x="4" y="9"/>
                </a:lnTo>
                <a:lnTo>
                  <a:pt x="4" y="9"/>
                </a:lnTo>
                <a:lnTo>
                  <a:pt x="0" y="13"/>
                </a:lnTo>
                <a:lnTo>
                  <a:pt x="0" y="20"/>
                </a:lnTo>
                <a:lnTo>
                  <a:pt x="0" y="26"/>
                </a:lnTo>
                <a:lnTo>
                  <a:pt x="4" y="32"/>
                </a:lnTo>
                <a:lnTo>
                  <a:pt x="4" y="32"/>
                </a:lnTo>
                <a:lnTo>
                  <a:pt x="8" y="35"/>
                </a:lnTo>
                <a:lnTo>
                  <a:pt x="13" y="37"/>
                </a:lnTo>
                <a:lnTo>
                  <a:pt x="19" y="39"/>
                </a:lnTo>
                <a:lnTo>
                  <a:pt x="25" y="37"/>
                </a:lnTo>
                <a:lnTo>
                  <a:pt x="25" y="37"/>
                </a:lnTo>
                <a:lnTo>
                  <a:pt x="30" y="35"/>
                </a:lnTo>
                <a:lnTo>
                  <a:pt x="34" y="32"/>
                </a:lnTo>
                <a:lnTo>
                  <a:pt x="38" y="26"/>
                </a:lnTo>
                <a:lnTo>
                  <a:pt x="38"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7" name="Freeform 13">
            <a:extLst>
              <a:ext uri="{FF2B5EF4-FFF2-40B4-BE49-F238E27FC236}">
                <a16:creationId xmlns:a16="http://schemas.microsoft.com/office/drawing/2014/main" id="{8CE97F99-C253-4784-94D0-668435204571}"/>
              </a:ext>
            </a:extLst>
          </p:cNvPr>
          <p:cNvSpPr>
            <a:spLocks/>
          </p:cNvSpPr>
          <p:nvPr/>
        </p:nvSpPr>
        <p:spPr bwMode="auto">
          <a:xfrm>
            <a:off x="10609290" y="4068418"/>
            <a:ext cx="35543" cy="52035"/>
          </a:xfrm>
          <a:custGeom>
            <a:avLst/>
            <a:gdLst>
              <a:gd name="T0" fmla="*/ 39 w 39"/>
              <a:gd name="T1" fmla="*/ 20 h 39"/>
              <a:gd name="T2" fmla="*/ 39 w 39"/>
              <a:gd name="T3" fmla="*/ 20 h 39"/>
              <a:gd name="T4" fmla="*/ 37 w 39"/>
              <a:gd name="T5" fmla="*/ 13 h 39"/>
              <a:gd name="T6" fmla="*/ 36 w 39"/>
              <a:gd name="T7" fmla="*/ 9 h 39"/>
              <a:gd name="T8" fmla="*/ 32 w 39"/>
              <a:gd name="T9" fmla="*/ 4 h 39"/>
              <a:gd name="T10" fmla="*/ 26 w 39"/>
              <a:gd name="T11" fmla="*/ 2 h 39"/>
              <a:gd name="T12" fmla="*/ 26 w 39"/>
              <a:gd name="T13" fmla="*/ 2 h 39"/>
              <a:gd name="T14" fmla="*/ 21 w 39"/>
              <a:gd name="T15" fmla="*/ 0 h 39"/>
              <a:gd name="T16" fmla="*/ 13 w 39"/>
              <a:gd name="T17" fmla="*/ 2 h 39"/>
              <a:gd name="T18" fmla="*/ 9 w 39"/>
              <a:gd name="T19" fmla="*/ 4 h 39"/>
              <a:gd name="T20" fmla="*/ 4 w 39"/>
              <a:gd name="T21" fmla="*/ 9 h 39"/>
              <a:gd name="T22" fmla="*/ 4 w 39"/>
              <a:gd name="T23" fmla="*/ 9 h 39"/>
              <a:gd name="T24" fmla="*/ 2 w 39"/>
              <a:gd name="T25" fmla="*/ 13 h 39"/>
              <a:gd name="T26" fmla="*/ 0 w 39"/>
              <a:gd name="T27" fmla="*/ 20 h 39"/>
              <a:gd name="T28" fmla="*/ 2 w 39"/>
              <a:gd name="T29" fmla="*/ 26 h 39"/>
              <a:gd name="T30" fmla="*/ 4 w 39"/>
              <a:gd name="T31" fmla="*/ 32 h 39"/>
              <a:gd name="T32" fmla="*/ 4 w 39"/>
              <a:gd name="T33" fmla="*/ 32 h 39"/>
              <a:gd name="T34" fmla="*/ 9 w 39"/>
              <a:gd name="T35" fmla="*/ 35 h 39"/>
              <a:gd name="T36" fmla="*/ 13 w 39"/>
              <a:gd name="T37" fmla="*/ 37 h 39"/>
              <a:gd name="T38" fmla="*/ 21 w 39"/>
              <a:gd name="T39" fmla="*/ 39 h 39"/>
              <a:gd name="T40" fmla="*/ 26 w 39"/>
              <a:gd name="T41" fmla="*/ 37 h 39"/>
              <a:gd name="T42" fmla="*/ 26 w 39"/>
              <a:gd name="T43" fmla="*/ 37 h 39"/>
              <a:gd name="T44" fmla="*/ 32 w 39"/>
              <a:gd name="T45" fmla="*/ 35 h 39"/>
              <a:gd name="T46" fmla="*/ 36 w 39"/>
              <a:gd name="T47" fmla="*/ 32 h 39"/>
              <a:gd name="T48" fmla="*/ 37 w 39"/>
              <a:gd name="T49" fmla="*/ 26 h 39"/>
              <a:gd name="T50" fmla="*/ 39 w 39"/>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0"/>
                </a:moveTo>
                <a:lnTo>
                  <a:pt x="39" y="20"/>
                </a:lnTo>
                <a:lnTo>
                  <a:pt x="37" y="13"/>
                </a:lnTo>
                <a:lnTo>
                  <a:pt x="36" y="9"/>
                </a:lnTo>
                <a:lnTo>
                  <a:pt x="32" y="4"/>
                </a:lnTo>
                <a:lnTo>
                  <a:pt x="26" y="2"/>
                </a:lnTo>
                <a:lnTo>
                  <a:pt x="26" y="2"/>
                </a:lnTo>
                <a:lnTo>
                  <a:pt x="21" y="0"/>
                </a:lnTo>
                <a:lnTo>
                  <a:pt x="13" y="2"/>
                </a:lnTo>
                <a:lnTo>
                  <a:pt x="9" y="4"/>
                </a:lnTo>
                <a:lnTo>
                  <a:pt x="4" y="9"/>
                </a:lnTo>
                <a:lnTo>
                  <a:pt x="4" y="9"/>
                </a:lnTo>
                <a:lnTo>
                  <a:pt x="2" y="13"/>
                </a:lnTo>
                <a:lnTo>
                  <a:pt x="0" y="20"/>
                </a:lnTo>
                <a:lnTo>
                  <a:pt x="2" y="26"/>
                </a:lnTo>
                <a:lnTo>
                  <a:pt x="4" y="32"/>
                </a:lnTo>
                <a:lnTo>
                  <a:pt x="4" y="32"/>
                </a:lnTo>
                <a:lnTo>
                  <a:pt x="9" y="35"/>
                </a:lnTo>
                <a:lnTo>
                  <a:pt x="13" y="37"/>
                </a:lnTo>
                <a:lnTo>
                  <a:pt x="21" y="39"/>
                </a:lnTo>
                <a:lnTo>
                  <a:pt x="26" y="37"/>
                </a:lnTo>
                <a:lnTo>
                  <a:pt x="26" y="37"/>
                </a:lnTo>
                <a:lnTo>
                  <a:pt x="32" y="35"/>
                </a:lnTo>
                <a:lnTo>
                  <a:pt x="36" y="32"/>
                </a:lnTo>
                <a:lnTo>
                  <a:pt x="37" y="26"/>
                </a:lnTo>
                <a:lnTo>
                  <a:pt x="39"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8" name="Freeform 14">
            <a:extLst>
              <a:ext uri="{FF2B5EF4-FFF2-40B4-BE49-F238E27FC236}">
                <a16:creationId xmlns:a16="http://schemas.microsoft.com/office/drawing/2014/main" id="{81D9F286-8B47-4965-BF99-DFF6709949E3}"/>
              </a:ext>
            </a:extLst>
          </p:cNvPr>
          <p:cNvSpPr>
            <a:spLocks/>
          </p:cNvSpPr>
          <p:nvPr/>
        </p:nvSpPr>
        <p:spPr bwMode="auto">
          <a:xfrm>
            <a:off x="10556911" y="4068418"/>
            <a:ext cx="37414" cy="52035"/>
          </a:xfrm>
          <a:custGeom>
            <a:avLst/>
            <a:gdLst>
              <a:gd name="T0" fmla="*/ 39 w 39"/>
              <a:gd name="T1" fmla="*/ 20 h 39"/>
              <a:gd name="T2" fmla="*/ 39 w 39"/>
              <a:gd name="T3" fmla="*/ 20 h 39"/>
              <a:gd name="T4" fmla="*/ 37 w 39"/>
              <a:gd name="T5" fmla="*/ 13 h 39"/>
              <a:gd name="T6" fmla="*/ 35 w 39"/>
              <a:gd name="T7" fmla="*/ 9 h 39"/>
              <a:gd name="T8" fmla="*/ 32 w 39"/>
              <a:gd name="T9" fmla="*/ 4 h 39"/>
              <a:gd name="T10" fmla="*/ 26 w 39"/>
              <a:gd name="T11" fmla="*/ 2 h 39"/>
              <a:gd name="T12" fmla="*/ 26 w 39"/>
              <a:gd name="T13" fmla="*/ 2 h 39"/>
              <a:gd name="T14" fmla="*/ 19 w 39"/>
              <a:gd name="T15" fmla="*/ 0 h 39"/>
              <a:gd name="T16" fmla="*/ 13 w 39"/>
              <a:gd name="T17" fmla="*/ 2 h 39"/>
              <a:gd name="T18" fmla="*/ 7 w 39"/>
              <a:gd name="T19" fmla="*/ 4 h 39"/>
              <a:gd name="T20" fmla="*/ 4 w 39"/>
              <a:gd name="T21" fmla="*/ 9 h 39"/>
              <a:gd name="T22" fmla="*/ 4 w 39"/>
              <a:gd name="T23" fmla="*/ 9 h 39"/>
              <a:gd name="T24" fmla="*/ 2 w 39"/>
              <a:gd name="T25" fmla="*/ 13 h 39"/>
              <a:gd name="T26" fmla="*/ 0 w 39"/>
              <a:gd name="T27" fmla="*/ 20 h 39"/>
              <a:gd name="T28" fmla="*/ 2 w 39"/>
              <a:gd name="T29" fmla="*/ 26 h 39"/>
              <a:gd name="T30" fmla="*/ 4 w 39"/>
              <a:gd name="T31" fmla="*/ 32 h 39"/>
              <a:gd name="T32" fmla="*/ 4 w 39"/>
              <a:gd name="T33" fmla="*/ 32 h 39"/>
              <a:gd name="T34" fmla="*/ 7 w 39"/>
              <a:gd name="T35" fmla="*/ 35 h 39"/>
              <a:gd name="T36" fmla="*/ 13 w 39"/>
              <a:gd name="T37" fmla="*/ 37 h 39"/>
              <a:gd name="T38" fmla="*/ 19 w 39"/>
              <a:gd name="T39" fmla="*/ 39 h 39"/>
              <a:gd name="T40" fmla="*/ 26 w 39"/>
              <a:gd name="T41" fmla="*/ 37 h 39"/>
              <a:gd name="T42" fmla="*/ 26 w 39"/>
              <a:gd name="T43" fmla="*/ 37 h 39"/>
              <a:gd name="T44" fmla="*/ 32 w 39"/>
              <a:gd name="T45" fmla="*/ 35 h 39"/>
              <a:gd name="T46" fmla="*/ 35 w 39"/>
              <a:gd name="T47" fmla="*/ 32 h 39"/>
              <a:gd name="T48" fmla="*/ 37 w 39"/>
              <a:gd name="T49" fmla="*/ 26 h 39"/>
              <a:gd name="T50" fmla="*/ 39 w 39"/>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0"/>
                </a:moveTo>
                <a:lnTo>
                  <a:pt x="39" y="20"/>
                </a:lnTo>
                <a:lnTo>
                  <a:pt x="37" y="13"/>
                </a:lnTo>
                <a:lnTo>
                  <a:pt x="35" y="9"/>
                </a:lnTo>
                <a:lnTo>
                  <a:pt x="32" y="4"/>
                </a:lnTo>
                <a:lnTo>
                  <a:pt x="26" y="2"/>
                </a:lnTo>
                <a:lnTo>
                  <a:pt x="26" y="2"/>
                </a:lnTo>
                <a:lnTo>
                  <a:pt x="19" y="0"/>
                </a:lnTo>
                <a:lnTo>
                  <a:pt x="13" y="2"/>
                </a:lnTo>
                <a:lnTo>
                  <a:pt x="7" y="4"/>
                </a:lnTo>
                <a:lnTo>
                  <a:pt x="4" y="9"/>
                </a:lnTo>
                <a:lnTo>
                  <a:pt x="4" y="9"/>
                </a:lnTo>
                <a:lnTo>
                  <a:pt x="2" y="13"/>
                </a:lnTo>
                <a:lnTo>
                  <a:pt x="0" y="20"/>
                </a:lnTo>
                <a:lnTo>
                  <a:pt x="2" y="26"/>
                </a:lnTo>
                <a:lnTo>
                  <a:pt x="4" y="32"/>
                </a:lnTo>
                <a:lnTo>
                  <a:pt x="4" y="32"/>
                </a:lnTo>
                <a:lnTo>
                  <a:pt x="7" y="35"/>
                </a:lnTo>
                <a:lnTo>
                  <a:pt x="13" y="37"/>
                </a:lnTo>
                <a:lnTo>
                  <a:pt x="19" y="39"/>
                </a:lnTo>
                <a:lnTo>
                  <a:pt x="26" y="37"/>
                </a:lnTo>
                <a:lnTo>
                  <a:pt x="26" y="37"/>
                </a:lnTo>
                <a:lnTo>
                  <a:pt x="32" y="35"/>
                </a:lnTo>
                <a:lnTo>
                  <a:pt x="35" y="32"/>
                </a:lnTo>
                <a:lnTo>
                  <a:pt x="37" y="26"/>
                </a:lnTo>
                <a:lnTo>
                  <a:pt x="39"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39" name="Freeform 15">
            <a:extLst>
              <a:ext uri="{FF2B5EF4-FFF2-40B4-BE49-F238E27FC236}">
                <a16:creationId xmlns:a16="http://schemas.microsoft.com/office/drawing/2014/main" id="{8CF25707-DB13-4796-BCB6-CEF7CE5BF548}"/>
              </a:ext>
            </a:extLst>
          </p:cNvPr>
          <p:cNvSpPr>
            <a:spLocks/>
          </p:cNvSpPr>
          <p:nvPr/>
        </p:nvSpPr>
        <p:spPr bwMode="auto">
          <a:xfrm>
            <a:off x="10498920" y="4068418"/>
            <a:ext cx="33672" cy="52035"/>
          </a:xfrm>
          <a:custGeom>
            <a:avLst/>
            <a:gdLst>
              <a:gd name="T0" fmla="*/ 38 w 38"/>
              <a:gd name="T1" fmla="*/ 20 h 39"/>
              <a:gd name="T2" fmla="*/ 38 w 38"/>
              <a:gd name="T3" fmla="*/ 20 h 39"/>
              <a:gd name="T4" fmla="*/ 38 w 38"/>
              <a:gd name="T5" fmla="*/ 13 h 39"/>
              <a:gd name="T6" fmla="*/ 34 w 38"/>
              <a:gd name="T7" fmla="*/ 9 h 39"/>
              <a:gd name="T8" fmla="*/ 30 w 38"/>
              <a:gd name="T9" fmla="*/ 4 h 39"/>
              <a:gd name="T10" fmla="*/ 25 w 38"/>
              <a:gd name="T11" fmla="*/ 2 h 39"/>
              <a:gd name="T12" fmla="*/ 25 w 38"/>
              <a:gd name="T13" fmla="*/ 2 h 39"/>
              <a:gd name="T14" fmla="*/ 19 w 38"/>
              <a:gd name="T15" fmla="*/ 0 h 39"/>
              <a:gd name="T16" fmla="*/ 14 w 38"/>
              <a:gd name="T17" fmla="*/ 2 h 39"/>
              <a:gd name="T18" fmla="*/ 8 w 38"/>
              <a:gd name="T19" fmla="*/ 4 h 39"/>
              <a:gd name="T20" fmla="*/ 4 w 38"/>
              <a:gd name="T21" fmla="*/ 9 h 39"/>
              <a:gd name="T22" fmla="*/ 4 w 38"/>
              <a:gd name="T23" fmla="*/ 9 h 39"/>
              <a:gd name="T24" fmla="*/ 0 w 38"/>
              <a:gd name="T25" fmla="*/ 13 h 39"/>
              <a:gd name="T26" fmla="*/ 0 w 38"/>
              <a:gd name="T27" fmla="*/ 20 h 39"/>
              <a:gd name="T28" fmla="*/ 0 w 38"/>
              <a:gd name="T29" fmla="*/ 26 h 39"/>
              <a:gd name="T30" fmla="*/ 4 w 38"/>
              <a:gd name="T31" fmla="*/ 32 h 39"/>
              <a:gd name="T32" fmla="*/ 4 w 38"/>
              <a:gd name="T33" fmla="*/ 32 h 39"/>
              <a:gd name="T34" fmla="*/ 8 w 38"/>
              <a:gd name="T35" fmla="*/ 35 h 39"/>
              <a:gd name="T36" fmla="*/ 14 w 38"/>
              <a:gd name="T37" fmla="*/ 37 h 39"/>
              <a:gd name="T38" fmla="*/ 19 w 38"/>
              <a:gd name="T39" fmla="*/ 39 h 39"/>
              <a:gd name="T40" fmla="*/ 25 w 38"/>
              <a:gd name="T41" fmla="*/ 37 h 39"/>
              <a:gd name="T42" fmla="*/ 25 w 38"/>
              <a:gd name="T43" fmla="*/ 37 h 39"/>
              <a:gd name="T44" fmla="*/ 30 w 38"/>
              <a:gd name="T45" fmla="*/ 35 h 39"/>
              <a:gd name="T46" fmla="*/ 34 w 38"/>
              <a:gd name="T47" fmla="*/ 32 h 39"/>
              <a:gd name="T48" fmla="*/ 38 w 38"/>
              <a:gd name="T49" fmla="*/ 26 h 39"/>
              <a:gd name="T50" fmla="*/ 38 w 38"/>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0"/>
                </a:moveTo>
                <a:lnTo>
                  <a:pt x="38" y="20"/>
                </a:lnTo>
                <a:lnTo>
                  <a:pt x="38" y="13"/>
                </a:lnTo>
                <a:lnTo>
                  <a:pt x="34" y="9"/>
                </a:lnTo>
                <a:lnTo>
                  <a:pt x="30" y="4"/>
                </a:lnTo>
                <a:lnTo>
                  <a:pt x="25" y="2"/>
                </a:lnTo>
                <a:lnTo>
                  <a:pt x="25" y="2"/>
                </a:lnTo>
                <a:lnTo>
                  <a:pt x="19" y="0"/>
                </a:lnTo>
                <a:lnTo>
                  <a:pt x="14" y="2"/>
                </a:lnTo>
                <a:lnTo>
                  <a:pt x="8" y="4"/>
                </a:lnTo>
                <a:lnTo>
                  <a:pt x="4" y="9"/>
                </a:lnTo>
                <a:lnTo>
                  <a:pt x="4" y="9"/>
                </a:lnTo>
                <a:lnTo>
                  <a:pt x="0" y="13"/>
                </a:lnTo>
                <a:lnTo>
                  <a:pt x="0" y="20"/>
                </a:lnTo>
                <a:lnTo>
                  <a:pt x="0" y="26"/>
                </a:lnTo>
                <a:lnTo>
                  <a:pt x="4" y="32"/>
                </a:lnTo>
                <a:lnTo>
                  <a:pt x="4" y="32"/>
                </a:lnTo>
                <a:lnTo>
                  <a:pt x="8" y="35"/>
                </a:lnTo>
                <a:lnTo>
                  <a:pt x="14" y="37"/>
                </a:lnTo>
                <a:lnTo>
                  <a:pt x="19" y="39"/>
                </a:lnTo>
                <a:lnTo>
                  <a:pt x="25" y="37"/>
                </a:lnTo>
                <a:lnTo>
                  <a:pt x="25" y="37"/>
                </a:lnTo>
                <a:lnTo>
                  <a:pt x="30" y="35"/>
                </a:lnTo>
                <a:lnTo>
                  <a:pt x="34" y="32"/>
                </a:lnTo>
                <a:lnTo>
                  <a:pt x="38" y="26"/>
                </a:lnTo>
                <a:lnTo>
                  <a:pt x="38"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0" name="Freeform 16">
            <a:extLst>
              <a:ext uri="{FF2B5EF4-FFF2-40B4-BE49-F238E27FC236}">
                <a16:creationId xmlns:a16="http://schemas.microsoft.com/office/drawing/2014/main" id="{8C4B7358-CE2B-45DC-A703-4BA0A11BA55C}"/>
              </a:ext>
            </a:extLst>
          </p:cNvPr>
          <p:cNvSpPr>
            <a:spLocks/>
          </p:cNvSpPr>
          <p:nvPr/>
        </p:nvSpPr>
        <p:spPr bwMode="auto">
          <a:xfrm>
            <a:off x="10459636" y="4068418"/>
            <a:ext cx="37414" cy="52035"/>
          </a:xfrm>
          <a:custGeom>
            <a:avLst/>
            <a:gdLst>
              <a:gd name="T0" fmla="*/ 40 w 40"/>
              <a:gd name="T1" fmla="*/ 20 h 39"/>
              <a:gd name="T2" fmla="*/ 40 w 40"/>
              <a:gd name="T3" fmla="*/ 20 h 39"/>
              <a:gd name="T4" fmla="*/ 38 w 40"/>
              <a:gd name="T5" fmla="*/ 13 h 39"/>
              <a:gd name="T6" fmla="*/ 36 w 40"/>
              <a:gd name="T7" fmla="*/ 9 h 39"/>
              <a:gd name="T8" fmla="*/ 32 w 40"/>
              <a:gd name="T9" fmla="*/ 4 h 39"/>
              <a:gd name="T10" fmla="*/ 27 w 40"/>
              <a:gd name="T11" fmla="*/ 2 h 39"/>
              <a:gd name="T12" fmla="*/ 27 w 40"/>
              <a:gd name="T13" fmla="*/ 2 h 39"/>
              <a:gd name="T14" fmla="*/ 21 w 40"/>
              <a:gd name="T15" fmla="*/ 0 h 39"/>
              <a:gd name="T16" fmla="*/ 15 w 40"/>
              <a:gd name="T17" fmla="*/ 2 h 39"/>
              <a:gd name="T18" fmla="*/ 10 w 40"/>
              <a:gd name="T19" fmla="*/ 4 h 39"/>
              <a:gd name="T20" fmla="*/ 4 w 40"/>
              <a:gd name="T21" fmla="*/ 9 h 39"/>
              <a:gd name="T22" fmla="*/ 4 w 40"/>
              <a:gd name="T23" fmla="*/ 9 h 39"/>
              <a:gd name="T24" fmla="*/ 2 w 40"/>
              <a:gd name="T25" fmla="*/ 13 h 39"/>
              <a:gd name="T26" fmla="*/ 0 w 40"/>
              <a:gd name="T27" fmla="*/ 20 h 39"/>
              <a:gd name="T28" fmla="*/ 2 w 40"/>
              <a:gd name="T29" fmla="*/ 26 h 39"/>
              <a:gd name="T30" fmla="*/ 4 w 40"/>
              <a:gd name="T31" fmla="*/ 32 h 39"/>
              <a:gd name="T32" fmla="*/ 4 w 40"/>
              <a:gd name="T33" fmla="*/ 32 h 39"/>
              <a:gd name="T34" fmla="*/ 10 w 40"/>
              <a:gd name="T35" fmla="*/ 35 h 39"/>
              <a:gd name="T36" fmla="*/ 15 w 40"/>
              <a:gd name="T37" fmla="*/ 37 h 39"/>
              <a:gd name="T38" fmla="*/ 21 w 40"/>
              <a:gd name="T39" fmla="*/ 39 h 39"/>
              <a:gd name="T40" fmla="*/ 27 w 40"/>
              <a:gd name="T41" fmla="*/ 37 h 39"/>
              <a:gd name="T42" fmla="*/ 27 w 40"/>
              <a:gd name="T43" fmla="*/ 37 h 39"/>
              <a:gd name="T44" fmla="*/ 32 w 40"/>
              <a:gd name="T45" fmla="*/ 35 h 39"/>
              <a:gd name="T46" fmla="*/ 36 w 40"/>
              <a:gd name="T47" fmla="*/ 32 h 39"/>
              <a:gd name="T48" fmla="*/ 38 w 40"/>
              <a:gd name="T49" fmla="*/ 26 h 39"/>
              <a:gd name="T50" fmla="*/ 40 w 40"/>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40" y="20"/>
                </a:moveTo>
                <a:lnTo>
                  <a:pt x="40" y="20"/>
                </a:lnTo>
                <a:lnTo>
                  <a:pt x="38" y="13"/>
                </a:lnTo>
                <a:lnTo>
                  <a:pt x="36" y="9"/>
                </a:lnTo>
                <a:lnTo>
                  <a:pt x="32" y="4"/>
                </a:lnTo>
                <a:lnTo>
                  <a:pt x="27" y="2"/>
                </a:lnTo>
                <a:lnTo>
                  <a:pt x="27" y="2"/>
                </a:lnTo>
                <a:lnTo>
                  <a:pt x="21" y="0"/>
                </a:lnTo>
                <a:lnTo>
                  <a:pt x="15" y="2"/>
                </a:lnTo>
                <a:lnTo>
                  <a:pt x="10" y="4"/>
                </a:lnTo>
                <a:lnTo>
                  <a:pt x="4" y="9"/>
                </a:lnTo>
                <a:lnTo>
                  <a:pt x="4" y="9"/>
                </a:lnTo>
                <a:lnTo>
                  <a:pt x="2" y="13"/>
                </a:lnTo>
                <a:lnTo>
                  <a:pt x="0" y="20"/>
                </a:lnTo>
                <a:lnTo>
                  <a:pt x="2" y="26"/>
                </a:lnTo>
                <a:lnTo>
                  <a:pt x="4" y="32"/>
                </a:lnTo>
                <a:lnTo>
                  <a:pt x="4" y="32"/>
                </a:lnTo>
                <a:lnTo>
                  <a:pt x="10" y="35"/>
                </a:lnTo>
                <a:lnTo>
                  <a:pt x="15" y="37"/>
                </a:lnTo>
                <a:lnTo>
                  <a:pt x="21" y="39"/>
                </a:lnTo>
                <a:lnTo>
                  <a:pt x="27" y="37"/>
                </a:lnTo>
                <a:lnTo>
                  <a:pt x="27" y="37"/>
                </a:lnTo>
                <a:lnTo>
                  <a:pt x="32" y="35"/>
                </a:lnTo>
                <a:lnTo>
                  <a:pt x="36" y="32"/>
                </a:lnTo>
                <a:lnTo>
                  <a:pt x="38" y="26"/>
                </a:lnTo>
                <a:lnTo>
                  <a:pt x="40"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1" name="Freeform 17">
            <a:extLst>
              <a:ext uri="{FF2B5EF4-FFF2-40B4-BE49-F238E27FC236}">
                <a16:creationId xmlns:a16="http://schemas.microsoft.com/office/drawing/2014/main" id="{51FDC59D-1652-4D93-9213-8F1576E9F301}"/>
              </a:ext>
            </a:extLst>
          </p:cNvPr>
          <p:cNvSpPr>
            <a:spLocks/>
          </p:cNvSpPr>
          <p:nvPr/>
        </p:nvSpPr>
        <p:spPr bwMode="auto">
          <a:xfrm>
            <a:off x="10399774" y="4050206"/>
            <a:ext cx="35543" cy="52035"/>
          </a:xfrm>
          <a:custGeom>
            <a:avLst/>
            <a:gdLst>
              <a:gd name="T0" fmla="*/ 37 w 37"/>
              <a:gd name="T1" fmla="*/ 20 h 39"/>
              <a:gd name="T2" fmla="*/ 37 w 37"/>
              <a:gd name="T3" fmla="*/ 20 h 39"/>
              <a:gd name="T4" fmla="*/ 37 w 37"/>
              <a:gd name="T5" fmla="*/ 13 h 39"/>
              <a:gd name="T6" fmla="*/ 34 w 37"/>
              <a:gd name="T7" fmla="*/ 9 h 39"/>
              <a:gd name="T8" fmla="*/ 30 w 37"/>
              <a:gd name="T9" fmla="*/ 3 h 39"/>
              <a:gd name="T10" fmla="*/ 24 w 37"/>
              <a:gd name="T11" fmla="*/ 2 h 39"/>
              <a:gd name="T12" fmla="*/ 24 w 37"/>
              <a:gd name="T13" fmla="*/ 2 h 39"/>
              <a:gd name="T14" fmla="*/ 19 w 37"/>
              <a:gd name="T15" fmla="*/ 0 h 39"/>
              <a:gd name="T16" fmla="*/ 13 w 37"/>
              <a:gd name="T17" fmla="*/ 2 h 39"/>
              <a:gd name="T18" fmla="*/ 7 w 37"/>
              <a:gd name="T19" fmla="*/ 3 h 39"/>
              <a:gd name="T20" fmla="*/ 4 w 37"/>
              <a:gd name="T21" fmla="*/ 9 h 39"/>
              <a:gd name="T22" fmla="*/ 4 w 37"/>
              <a:gd name="T23" fmla="*/ 9 h 39"/>
              <a:gd name="T24" fmla="*/ 0 w 37"/>
              <a:gd name="T25" fmla="*/ 15 h 39"/>
              <a:gd name="T26" fmla="*/ 0 w 37"/>
              <a:gd name="T27" fmla="*/ 20 h 39"/>
              <a:gd name="T28" fmla="*/ 0 w 37"/>
              <a:gd name="T29" fmla="*/ 26 h 39"/>
              <a:gd name="T30" fmla="*/ 4 w 37"/>
              <a:gd name="T31" fmla="*/ 32 h 39"/>
              <a:gd name="T32" fmla="*/ 4 w 37"/>
              <a:gd name="T33" fmla="*/ 32 h 39"/>
              <a:gd name="T34" fmla="*/ 7 w 37"/>
              <a:gd name="T35" fmla="*/ 35 h 39"/>
              <a:gd name="T36" fmla="*/ 13 w 37"/>
              <a:gd name="T37" fmla="*/ 37 h 39"/>
              <a:gd name="T38" fmla="*/ 19 w 37"/>
              <a:gd name="T39" fmla="*/ 39 h 39"/>
              <a:gd name="T40" fmla="*/ 24 w 37"/>
              <a:gd name="T41" fmla="*/ 37 h 39"/>
              <a:gd name="T42" fmla="*/ 24 w 37"/>
              <a:gd name="T43" fmla="*/ 37 h 39"/>
              <a:gd name="T44" fmla="*/ 30 w 37"/>
              <a:gd name="T45" fmla="*/ 35 h 39"/>
              <a:gd name="T46" fmla="*/ 34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4" y="9"/>
                </a:lnTo>
                <a:lnTo>
                  <a:pt x="30" y="3"/>
                </a:lnTo>
                <a:lnTo>
                  <a:pt x="24" y="2"/>
                </a:lnTo>
                <a:lnTo>
                  <a:pt x="24" y="2"/>
                </a:lnTo>
                <a:lnTo>
                  <a:pt x="19" y="0"/>
                </a:lnTo>
                <a:lnTo>
                  <a:pt x="13" y="2"/>
                </a:lnTo>
                <a:lnTo>
                  <a:pt x="7" y="3"/>
                </a:lnTo>
                <a:lnTo>
                  <a:pt x="4" y="9"/>
                </a:lnTo>
                <a:lnTo>
                  <a:pt x="4" y="9"/>
                </a:lnTo>
                <a:lnTo>
                  <a:pt x="0" y="15"/>
                </a:lnTo>
                <a:lnTo>
                  <a:pt x="0" y="20"/>
                </a:lnTo>
                <a:lnTo>
                  <a:pt x="0" y="26"/>
                </a:lnTo>
                <a:lnTo>
                  <a:pt x="4" y="32"/>
                </a:lnTo>
                <a:lnTo>
                  <a:pt x="4" y="32"/>
                </a:lnTo>
                <a:lnTo>
                  <a:pt x="7" y="35"/>
                </a:lnTo>
                <a:lnTo>
                  <a:pt x="13" y="37"/>
                </a:lnTo>
                <a:lnTo>
                  <a:pt x="19" y="39"/>
                </a:lnTo>
                <a:lnTo>
                  <a:pt x="24" y="37"/>
                </a:lnTo>
                <a:lnTo>
                  <a:pt x="24" y="37"/>
                </a:lnTo>
                <a:lnTo>
                  <a:pt x="30" y="35"/>
                </a:lnTo>
                <a:lnTo>
                  <a:pt x="34" y="32"/>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2" name="Freeform 18">
            <a:extLst>
              <a:ext uri="{FF2B5EF4-FFF2-40B4-BE49-F238E27FC236}">
                <a16:creationId xmlns:a16="http://schemas.microsoft.com/office/drawing/2014/main" id="{6FFDA06B-0E17-4DE3-A2F8-C43946028855}"/>
              </a:ext>
            </a:extLst>
          </p:cNvPr>
          <p:cNvSpPr>
            <a:spLocks/>
          </p:cNvSpPr>
          <p:nvPr/>
        </p:nvSpPr>
        <p:spPr bwMode="auto">
          <a:xfrm>
            <a:off x="10373585" y="4050206"/>
            <a:ext cx="35543" cy="52035"/>
          </a:xfrm>
          <a:custGeom>
            <a:avLst/>
            <a:gdLst>
              <a:gd name="T0" fmla="*/ 37 w 37"/>
              <a:gd name="T1" fmla="*/ 20 h 39"/>
              <a:gd name="T2" fmla="*/ 37 w 37"/>
              <a:gd name="T3" fmla="*/ 20 h 39"/>
              <a:gd name="T4" fmla="*/ 37 w 37"/>
              <a:gd name="T5" fmla="*/ 13 h 39"/>
              <a:gd name="T6" fmla="*/ 33 w 37"/>
              <a:gd name="T7" fmla="*/ 9 h 39"/>
              <a:gd name="T8" fmla="*/ 30 w 37"/>
              <a:gd name="T9" fmla="*/ 3 h 39"/>
              <a:gd name="T10" fmla="*/ 24 w 37"/>
              <a:gd name="T11" fmla="*/ 2 h 39"/>
              <a:gd name="T12" fmla="*/ 24 w 37"/>
              <a:gd name="T13" fmla="*/ 2 h 39"/>
              <a:gd name="T14" fmla="*/ 19 w 37"/>
              <a:gd name="T15" fmla="*/ 0 h 39"/>
              <a:gd name="T16" fmla="*/ 13 w 37"/>
              <a:gd name="T17" fmla="*/ 2 h 39"/>
              <a:gd name="T18" fmla="*/ 7 w 37"/>
              <a:gd name="T19" fmla="*/ 3 h 39"/>
              <a:gd name="T20" fmla="*/ 4 w 37"/>
              <a:gd name="T21" fmla="*/ 9 h 39"/>
              <a:gd name="T22" fmla="*/ 4 w 37"/>
              <a:gd name="T23" fmla="*/ 9 h 39"/>
              <a:gd name="T24" fmla="*/ 0 w 37"/>
              <a:gd name="T25" fmla="*/ 15 h 39"/>
              <a:gd name="T26" fmla="*/ 0 w 37"/>
              <a:gd name="T27" fmla="*/ 20 h 39"/>
              <a:gd name="T28" fmla="*/ 0 w 37"/>
              <a:gd name="T29" fmla="*/ 26 h 39"/>
              <a:gd name="T30" fmla="*/ 4 w 37"/>
              <a:gd name="T31" fmla="*/ 32 h 39"/>
              <a:gd name="T32" fmla="*/ 4 w 37"/>
              <a:gd name="T33" fmla="*/ 32 h 39"/>
              <a:gd name="T34" fmla="*/ 7 w 37"/>
              <a:gd name="T35" fmla="*/ 35 h 39"/>
              <a:gd name="T36" fmla="*/ 13 w 37"/>
              <a:gd name="T37" fmla="*/ 37 h 39"/>
              <a:gd name="T38" fmla="*/ 19 w 37"/>
              <a:gd name="T39" fmla="*/ 39 h 39"/>
              <a:gd name="T40" fmla="*/ 24 w 37"/>
              <a:gd name="T41" fmla="*/ 37 h 39"/>
              <a:gd name="T42" fmla="*/ 24 w 37"/>
              <a:gd name="T43" fmla="*/ 37 h 39"/>
              <a:gd name="T44" fmla="*/ 30 w 37"/>
              <a:gd name="T45" fmla="*/ 35 h 39"/>
              <a:gd name="T46" fmla="*/ 33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3" y="9"/>
                </a:lnTo>
                <a:lnTo>
                  <a:pt x="30" y="3"/>
                </a:lnTo>
                <a:lnTo>
                  <a:pt x="24" y="2"/>
                </a:lnTo>
                <a:lnTo>
                  <a:pt x="24" y="2"/>
                </a:lnTo>
                <a:lnTo>
                  <a:pt x="19" y="0"/>
                </a:lnTo>
                <a:lnTo>
                  <a:pt x="13" y="2"/>
                </a:lnTo>
                <a:lnTo>
                  <a:pt x="7" y="3"/>
                </a:lnTo>
                <a:lnTo>
                  <a:pt x="4" y="9"/>
                </a:lnTo>
                <a:lnTo>
                  <a:pt x="4" y="9"/>
                </a:lnTo>
                <a:lnTo>
                  <a:pt x="0" y="15"/>
                </a:lnTo>
                <a:lnTo>
                  <a:pt x="0" y="20"/>
                </a:lnTo>
                <a:lnTo>
                  <a:pt x="0" y="26"/>
                </a:lnTo>
                <a:lnTo>
                  <a:pt x="4" y="32"/>
                </a:lnTo>
                <a:lnTo>
                  <a:pt x="4" y="32"/>
                </a:lnTo>
                <a:lnTo>
                  <a:pt x="7" y="35"/>
                </a:lnTo>
                <a:lnTo>
                  <a:pt x="13" y="37"/>
                </a:lnTo>
                <a:lnTo>
                  <a:pt x="19" y="39"/>
                </a:lnTo>
                <a:lnTo>
                  <a:pt x="24" y="37"/>
                </a:lnTo>
                <a:lnTo>
                  <a:pt x="24" y="37"/>
                </a:lnTo>
                <a:lnTo>
                  <a:pt x="30" y="35"/>
                </a:lnTo>
                <a:lnTo>
                  <a:pt x="33" y="32"/>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3" name="Freeform 19">
            <a:extLst>
              <a:ext uri="{FF2B5EF4-FFF2-40B4-BE49-F238E27FC236}">
                <a16:creationId xmlns:a16="http://schemas.microsoft.com/office/drawing/2014/main" id="{90FA81E8-72D1-466D-8428-AD885FEAC7F2}"/>
              </a:ext>
            </a:extLst>
          </p:cNvPr>
          <p:cNvSpPr>
            <a:spLocks/>
          </p:cNvSpPr>
          <p:nvPr/>
        </p:nvSpPr>
        <p:spPr bwMode="auto">
          <a:xfrm>
            <a:off x="10330559" y="4050206"/>
            <a:ext cx="35543" cy="52035"/>
          </a:xfrm>
          <a:custGeom>
            <a:avLst/>
            <a:gdLst>
              <a:gd name="T0" fmla="*/ 38 w 38"/>
              <a:gd name="T1" fmla="*/ 20 h 39"/>
              <a:gd name="T2" fmla="*/ 38 w 38"/>
              <a:gd name="T3" fmla="*/ 20 h 39"/>
              <a:gd name="T4" fmla="*/ 38 w 38"/>
              <a:gd name="T5" fmla="*/ 13 h 39"/>
              <a:gd name="T6" fmla="*/ 34 w 38"/>
              <a:gd name="T7" fmla="*/ 9 h 39"/>
              <a:gd name="T8" fmla="*/ 30 w 38"/>
              <a:gd name="T9" fmla="*/ 3 h 39"/>
              <a:gd name="T10" fmla="*/ 24 w 38"/>
              <a:gd name="T11" fmla="*/ 2 h 39"/>
              <a:gd name="T12" fmla="*/ 24 w 38"/>
              <a:gd name="T13" fmla="*/ 2 h 39"/>
              <a:gd name="T14" fmla="*/ 19 w 38"/>
              <a:gd name="T15" fmla="*/ 0 h 39"/>
              <a:gd name="T16" fmla="*/ 13 w 38"/>
              <a:gd name="T17" fmla="*/ 2 h 39"/>
              <a:gd name="T18" fmla="*/ 8 w 38"/>
              <a:gd name="T19" fmla="*/ 3 h 39"/>
              <a:gd name="T20" fmla="*/ 4 w 38"/>
              <a:gd name="T21" fmla="*/ 9 h 39"/>
              <a:gd name="T22" fmla="*/ 4 w 38"/>
              <a:gd name="T23" fmla="*/ 9 h 39"/>
              <a:gd name="T24" fmla="*/ 0 w 38"/>
              <a:gd name="T25" fmla="*/ 15 h 39"/>
              <a:gd name="T26" fmla="*/ 0 w 38"/>
              <a:gd name="T27" fmla="*/ 20 h 39"/>
              <a:gd name="T28" fmla="*/ 0 w 38"/>
              <a:gd name="T29" fmla="*/ 26 h 39"/>
              <a:gd name="T30" fmla="*/ 4 w 38"/>
              <a:gd name="T31" fmla="*/ 32 h 39"/>
              <a:gd name="T32" fmla="*/ 4 w 38"/>
              <a:gd name="T33" fmla="*/ 32 h 39"/>
              <a:gd name="T34" fmla="*/ 8 w 38"/>
              <a:gd name="T35" fmla="*/ 35 h 39"/>
              <a:gd name="T36" fmla="*/ 13 w 38"/>
              <a:gd name="T37" fmla="*/ 37 h 39"/>
              <a:gd name="T38" fmla="*/ 19 w 38"/>
              <a:gd name="T39" fmla="*/ 39 h 39"/>
              <a:gd name="T40" fmla="*/ 24 w 38"/>
              <a:gd name="T41" fmla="*/ 37 h 39"/>
              <a:gd name="T42" fmla="*/ 24 w 38"/>
              <a:gd name="T43" fmla="*/ 37 h 39"/>
              <a:gd name="T44" fmla="*/ 30 w 38"/>
              <a:gd name="T45" fmla="*/ 35 h 39"/>
              <a:gd name="T46" fmla="*/ 34 w 38"/>
              <a:gd name="T47" fmla="*/ 32 h 39"/>
              <a:gd name="T48" fmla="*/ 38 w 38"/>
              <a:gd name="T49" fmla="*/ 26 h 39"/>
              <a:gd name="T50" fmla="*/ 38 w 38"/>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0"/>
                </a:moveTo>
                <a:lnTo>
                  <a:pt x="38" y="20"/>
                </a:lnTo>
                <a:lnTo>
                  <a:pt x="38" y="13"/>
                </a:lnTo>
                <a:lnTo>
                  <a:pt x="34" y="9"/>
                </a:lnTo>
                <a:lnTo>
                  <a:pt x="30" y="3"/>
                </a:lnTo>
                <a:lnTo>
                  <a:pt x="24" y="2"/>
                </a:lnTo>
                <a:lnTo>
                  <a:pt x="24" y="2"/>
                </a:lnTo>
                <a:lnTo>
                  <a:pt x="19" y="0"/>
                </a:lnTo>
                <a:lnTo>
                  <a:pt x="13" y="2"/>
                </a:lnTo>
                <a:lnTo>
                  <a:pt x="8" y="3"/>
                </a:lnTo>
                <a:lnTo>
                  <a:pt x="4" y="9"/>
                </a:lnTo>
                <a:lnTo>
                  <a:pt x="4" y="9"/>
                </a:lnTo>
                <a:lnTo>
                  <a:pt x="0" y="15"/>
                </a:lnTo>
                <a:lnTo>
                  <a:pt x="0" y="20"/>
                </a:lnTo>
                <a:lnTo>
                  <a:pt x="0" y="26"/>
                </a:lnTo>
                <a:lnTo>
                  <a:pt x="4" y="32"/>
                </a:lnTo>
                <a:lnTo>
                  <a:pt x="4" y="32"/>
                </a:lnTo>
                <a:lnTo>
                  <a:pt x="8" y="35"/>
                </a:lnTo>
                <a:lnTo>
                  <a:pt x="13" y="37"/>
                </a:lnTo>
                <a:lnTo>
                  <a:pt x="19" y="39"/>
                </a:lnTo>
                <a:lnTo>
                  <a:pt x="24" y="37"/>
                </a:lnTo>
                <a:lnTo>
                  <a:pt x="24" y="37"/>
                </a:lnTo>
                <a:lnTo>
                  <a:pt x="30" y="35"/>
                </a:lnTo>
                <a:lnTo>
                  <a:pt x="34" y="32"/>
                </a:lnTo>
                <a:lnTo>
                  <a:pt x="38" y="26"/>
                </a:lnTo>
                <a:lnTo>
                  <a:pt x="38"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4" name="Freeform 20">
            <a:extLst>
              <a:ext uri="{FF2B5EF4-FFF2-40B4-BE49-F238E27FC236}">
                <a16:creationId xmlns:a16="http://schemas.microsoft.com/office/drawing/2014/main" id="{11AA87BE-2254-49E6-B325-26AA7B438806}"/>
              </a:ext>
            </a:extLst>
          </p:cNvPr>
          <p:cNvSpPr>
            <a:spLocks/>
          </p:cNvSpPr>
          <p:nvPr/>
        </p:nvSpPr>
        <p:spPr bwMode="auto">
          <a:xfrm>
            <a:off x="10255732" y="4011180"/>
            <a:ext cx="37414" cy="46831"/>
          </a:xfrm>
          <a:custGeom>
            <a:avLst/>
            <a:gdLst>
              <a:gd name="T0" fmla="*/ 39 w 39"/>
              <a:gd name="T1" fmla="*/ 19 h 37"/>
              <a:gd name="T2" fmla="*/ 39 w 39"/>
              <a:gd name="T3" fmla="*/ 19 h 37"/>
              <a:gd name="T4" fmla="*/ 37 w 39"/>
              <a:gd name="T5" fmla="*/ 13 h 37"/>
              <a:gd name="T6" fmla="*/ 35 w 39"/>
              <a:gd name="T7" fmla="*/ 7 h 37"/>
              <a:gd name="T8" fmla="*/ 32 w 39"/>
              <a:gd name="T9" fmla="*/ 4 h 37"/>
              <a:gd name="T10" fmla="*/ 26 w 39"/>
              <a:gd name="T11" fmla="*/ 0 h 37"/>
              <a:gd name="T12" fmla="*/ 26 w 39"/>
              <a:gd name="T13" fmla="*/ 0 h 37"/>
              <a:gd name="T14" fmla="*/ 19 w 39"/>
              <a:gd name="T15" fmla="*/ 0 h 37"/>
              <a:gd name="T16" fmla="*/ 13 w 39"/>
              <a:gd name="T17" fmla="*/ 0 h 37"/>
              <a:gd name="T18" fmla="*/ 9 w 39"/>
              <a:gd name="T19" fmla="*/ 4 h 37"/>
              <a:gd name="T20" fmla="*/ 4 w 39"/>
              <a:gd name="T21" fmla="*/ 7 h 37"/>
              <a:gd name="T22" fmla="*/ 4 w 39"/>
              <a:gd name="T23" fmla="*/ 7 h 37"/>
              <a:gd name="T24" fmla="*/ 2 w 39"/>
              <a:gd name="T25" fmla="*/ 13 h 37"/>
              <a:gd name="T26" fmla="*/ 0 w 39"/>
              <a:gd name="T27" fmla="*/ 19 h 37"/>
              <a:gd name="T28" fmla="*/ 2 w 39"/>
              <a:gd name="T29" fmla="*/ 24 h 37"/>
              <a:gd name="T30" fmla="*/ 4 w 39"/>
              <a:gd name="T31" fmla="*/ 30 h 37"/>
              <a:gd name="T32" fmla="*/ 4 w 39"/>
              <a:gd name="T33" fmla="*/ 30 h 37"/>
              <a:gd name="T34" fmla="*/ 9 w 39"/>
              <a:gd name="T35" fmla="*/ 34 h 37"/>
              <a:gd name="T36" fmla="*/ 13 w 39"/>
              <a:gd name="T37" fmla="*/ 37 h 37"/>
              <a:gd name="T38" fmla="*/ 19 w 39"/>
              <a:gd name="T39" fmla="*/ 37 h 37"/>
              <a:gd name="T40" fmla="*/ 26 w 39"/>
              <a:gd name="T41" fmla="*/ 37 h 37"/>
              <a:gd name="T42" fmla="*/ 26 w 39"/>
              <a:gd name="T43" fmla="*/ 37 h 37"/>
              <a:gd name="T44" fmla="*/ 32 w 39"/>
              <a:gd name="T45" fmla="*/ 34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7"/>
                </a:lnTo>
                <a:lnTo>
                  <a:pt x="32" y="4"/>
                </a:lnTo>
                <a:lnTo>
                  <a:pt x="26" y="0"/>
                </a:lnTo>
                <a:lnTo>
                  <a:pt x="26" y="0"/>
                </a:lnTo>
                <a:lnTo>
                  <a:pt x="19" y="0"/>
                </a:lnTo>
                <a:lnTo>
                  <a:pt x="13" y="0"/>
                </a:lnTo>
                <a:lnTo>
                  <a:pt x="9" y="4"/>
                </a:lnTo>
                <a:lnTo>
                  <a:pt x="4" y="7"/>
                </a:lnTo>
                <a:lnTo>
                  <a:pt x="4" y="7"/>
                </a:lnTo>
                <a:lnTo>
                  <a:pt x="2" y="13"/>
                </a:lnTo>
                <a:lnTo>
                  <a:pt x="0" y="19"/>
                </a:lnTo>
                <a:lnTo>
                  <a:pt x="2" y="24"/>
                </a:lnTo>
                <a:lnTo>
                  <a:pt x="4" y="30"/>
                </a:lnTo>
                <a:lnTo>
                  <a:pt x="4" y="30"/>
                </a:lnTo>
                <a:lnTo>
                  <a:pt x="9" y="34"/>
                </a:lnTo>
                <a:lnTo>
                  <a:pt x="13" y="37"/>
                </a:lnTo>
                <a:lnTo>
                  <a:pt x="19" y="37"/>
                </a:lnTo>
                <a:lnTo>
                  <a:pt x="26" y="37"/>
                </a:lnTo>
                <a:lnTo>
                  <a:pt x="26" y="37"/>
                </a:lnTo>
                <a:lnTo>
                  <a:pt x="32" y="34"/>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5" name="Freeform 21">
            <a:extLst>
              <a:ext uri="{FF2B5EF4-FFF2-40B4-BE49-F238E27FC236}">
                <a16:creationId xmlns:a16="http://schemas.microsoft.com/office/drawing/2014/main" id="{86D832ED-AA95-48C2-BC8C-8C26237C4EBA}"/>
              </a:ext>
            </a:extLst>
          </p:cNvPr>
          <p:cNvSpPr>
            <a:spLocks/>
          </p:cNvSpPr>
          <p:nvPr/>
        </p:nvSpPr>
        <p:spPr bwMode="auto">
          <a:xfrm>
            <a:off x="10207094" y="3979959"/>
            <a:ext cx="35543" cy="49433"/>
          </a:xfrm>
          <a:custGeom>
            <a:avLst/>
            <a:gdLst>
              <a:gd name="T0" fmla="*/ 39 w 39"/>
              <a:gd name="T1" fmla="*/ 18 h 37"/>
              <a:gd name="T2" fmla="*/ 39 w 39"/>
              <a:gd name="T3" fmla="*/ 18 h 37"/>
              <a:gd name="T4" fmla="*/ 37 w 39"/>
              <a:gd name="T5" fmla="*/ 13 h 37"/>
              <a:gd name="T6" fmla="*/ 35 w 39"/>
              <a:gd name="T7" fmla="*/ 7 h 37"/>
              <a:gd name="T8" fmla="*/ 31 w 39"/>
              <a:gd name="T9" fmla="*/ 3 h 37"/>
              <a:gd name="T10" fmla="*/ 26 w 39"/>
              <a:gd name="T11" fmla="*/ 0 h 37"/>
              <a:gd name="T12" fmla="*/ 26 w 39"/>
              <a:gd name="T13" fmla="*/ 0 h 37"/>
              <a:gd name="T14" fmla="*/ 18 w 39"/>
              <a:gd name="T15" fmla="*/ 0 h 37"/>
              <a:gd name="T16" fmla="*/ 13 w 39"/>
              <a:gd name="T17" fmla="*/ 0 h 37"/>
              <a:gd name="T18" fmla="*/ 9 w 39"/>
              <a:gd name="T19" fmla="*/ 3 h 37"/>
              <a:gd name="T20" fmla="*/ 3 w 39"/>
              <a:gd name="T21" fmla="*/ 7 h 37"/>
              <a:gd name="T22" fmla="*/ 3 w 39"/>
              <a:gd name="T23" fmla="*/ 7 h 37"/>
              <a:gd name="T24" fmla="*/ 2 w 39"/>
              <a:gd name="T25" fmla="*/ 13 h 37"/>
              <a:gd name="T26" fmla="*/ 0 w 39"/>
              <a:gd name="T27" fmla="*/ 18 h 37"/>
              <a:gd name="T28" fmla="*/ 2 w 39"/>
              <a:gd name="T29" fmla="*/ 24 h 37"/>
              <a:gd name="T30" fmla="*/ 3 w 39"/>
              <a:gd name="T31" fmla="*/ 29 h 37"/>
              <a:gd name="T32" fmla="*/ 3 w 39"/>
              <a:gd name="T33" fmla="*/ 29 h 37"/>
              <a:gd name="T34" fmla="*/ 9 w 39"/>
              <a:gd name="T35" fmla="*/ 33 h 37"/>
              <a:gd name="T36" fmla="*/ 13 w 39"/>
              <a:gd name="T37" fmla="*/ 37 h 37"/>
              <a:gd name="T38" fmla="*/ 18 w 39"/>
              <a:gd name="T39" fmla="*/ 37 h 37"/>
              <a:gd name="T40" fmla="*/ 26 w 39"/>
              <a:gd name="T41" fmla="*/ 37 h 37"/>
              <a:gd name="T42" fmla="*/ 26 w 39"/>
              <a:gd name="T43" fmla="*/ 37 h 37"/>
              <a:gd name="T44" fmla="*/ 31 w 39"/>
              <a:gd name="T45" fmla="*/ 33 h 37"/>
              <a:gd name="T46" fmla="*/ 35 w 39"/>
              <a:gd name="T47" fmla="*/ 29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5" y="7"/>
                </a:lnTo>
                <a:lnTo>
                  <a:pt x="31" y="3"/>
                </a:lnTo>
                <a:lnTo>
                  <a:pt x="26" y="0"/>
                </a:lnTo>
                <a:lnTo>
                  <a:pt x="26" y="0"/>
                </a:lnTo>
                <a:lnTo>
                  <a:pt x="18" y="0"/>
                </a:lnTo>
                <a:lnTo>
                  <a:pt x="13" y="0"/>
                </a:lnTo>
                <a:lnTo>
                  <a:pt x="9" y="3"/>
                </a:lnTo>
                <a:lnTo>
                  <a:pt x="3" y="7"/>
                </a:lnTo>
                <a:lnTo>
                  <a:pt x="3" y="7"/>
                </a:lnTo>
                <a:lnTo>
                  <a:pt x="2" y="13"/>
                </a:lnTo>
                <a:lnTo>
                  <a:pt x="0" y="18"/>
                </a:lnTo>
                <a:lnTo>
                  <a:pt x="2" y="24"/>
                </a:lnTo>
                <a:lnTo>
                  <a:pt x="3" y="29"/>
                </a:lnTo>
                <a:lnTo>
                  <a:pt x="3" y="29"/>
                </a:lnTo>
                <a:lnTo>
                  <a:pt x="9" y="33"/>
                </a:lnTo>
                <a:lnTo>
                  <a:pt x="13" y="37"/>
                </a:lnTo>
                <a:lnTo>
                  <a:pt x="18" y="37"/>
                </a:lnTo>
                <a:lnTo>
                  <a:pt x="26" y="37"/>
                </a:lnTo>
                <a:lnTo>
                  <a:pt x="26" y="37"/>
                </a:lnTo>
                <a:lnTo>
                  <a:pt x="31" y="33"/>
                </a:lnTo>
                <a:lnTo>
                  <a:pt x="35" y="29"/>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6" name="Freeform 22">
            <a:extLst>
              <a:ext uri="{FF2B5EF4-FFF2-40B4-BE49-F238E27FC236}">
                <a16:creationId xmlns:a16="http://schemas.microsoft.com/office/drawing/2014/main" id="{1F26179C-5A04-493D-9456-600B1F4A3C78}"/>
              </a:ext>
            </a:extLst>
          </p:cNvPr>
          <p:cNvSpPr>
            <a:spLocks/>
          </p:cNvSpPr>
          <p:nvPr/>
        </p:nvSpPr>
        <p:spPr bwMode="auto">
          <a:xfrm>
            <a:off x="10175293" y="3979959"/>
            <a:ext cx="35543" cy="49433"/>
          </a:xfrm>
          <a:custGeom>
            <a:avLst/>
            <a:gdLst>
              <a:gd name="T0" fmla="*/ 37 w 37"/>
              <a:gd name="T1" fmla="*/ 18 h 37"/>
              <a:gd name="T2" fmla="*/ 37 w 37"/>
              <a:gd name="T3" fmla="*/ 18 h 37"/>
              <a:gd name="T4" fmla="*/ 37 w 37"/>
              <a:gd name="T5" fmla="*/ 13 h 37"/>
              <a:gd name="T6" fmla="*/ 34 w 37"/>
              <a:gd name="T7" fmla="*/ 7 h 37"/>
              <a:gd name="T8" fmla="*/ 30 w 37"/>
              <a:gd name="T9" fmla="*/ 3 h 37"/>
              <a:gd name="T10" fmla="*/ 24 w 37"/>
              <a:gd name="T11" fmla="*/ 0 h 37"/>
              <a:gd name="T12" fmla="*/ 24 w 37"/>
              <a:gd name="T13" fmla="*/ 0 h 37"/>
              <a:gd name="T14" fmla="*/ 19 w 37"/>
              <a:gd name="T15" fmla="*/ 0 h 37"/>
              <a:gd name="T16" fmla="*/ 13 w 37"/>
              <a:gd name="T17" fmla="*/ 0 h 37"/>
              <a:gd name="T18" fmla="*/ 7 w 37"/>
              <a:gd name="T19" fmla="*/ 3 h 37"/>
              <a:gd name="T20" fmla="*/ 4 w 37"/>
              <a:gd name="T21" fmla="*/ 7 h 37"/>
              <a:gd name="T22" fmla="*/ 4 w 37"/>
              <a:gd name="T23" fmla="*/ 7 h 37"/>
              <a:gd name="T24" fmla="*/ 0 w 37"/>
              <a:gd name="T25" fmla="*/ 13 h 37"/>
              <a:gd name="T26" fmla="*/ 0 w 37"/>
              <a:gd name="T27" fmla="*/ 18 h 37"/>
              <a:gd name="T28" fmla="*/ 0 w 37"/>
              <a:gd name="T29" fmla="*/ 24 h 37"/>
              <a:gd name="T30" fmla="*/ 4 w 37"/>
              <a:gd name="T31" fmla="*/ 29 h 37"/>
              <a:gd name="T32" fmla="*/ 4 w 37"/>
              <a:gd name="T33" fmla="*/ 29 h 37"/>
              <a:gd name="T34" fmla="*/ 7 w 37"/>
              <a:gd name="T35" fmla="*/ 33 h 37"/>
              <a:gd name="T36" fmla="*/ 13 w 37"/>
              <a:gd name="T37" fmla="*/ 37 h 37"/>
              <a:gd name="T38" fmla="*/ 19 w 37"/>
              <a:gd name="T39" fmla="*/ 37 h 37"/>
              <a:gd name="T40" fmla="*/ 24 w 37"/>
              <a:gd name="T41" fmla="*/ 37 h 37"/>
              <a:gd name="T42" fmla="*/ 24 w 37"/>
              <a:gd name="T43" fmla="*/ 37 h 37"/>
              <a:gd name="T44" fmla="*/ 30 w 37"/>
              <a:gd name="T45" fmla="*/ 33 h 37"/>
              <a:gd name="T46" fmla="*/ 34 w 37"/>
              <a:gd name="T47" fmla="*/ 29 h 37"/>
              <a:gd name="T48" fmla="*/ 37 w 37"/>
              <a:gd name="T49" fmla="*/ 24 h 37"/>
              <a:gd name="T50" fmla="*/ 37 w 37"/>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8"/>
                </a:moveTo>
                <a:lnTo>
                  <a:pt x="37" y="18"/>
                </a:lnTo>
                <a:lnTo>
                  <a:pt x="37" y="13"/>
                </a:lnTo>
                <a:lnTo>
                  <a:pt x="34" y="7"/>
                </a:lnTo>
                <a:lnTo>
                  <a:pt x="30" y="3"/>
                </a:lnTo>
                <a:lnTo>
                  <a:pt x="24" y="0"/>
                </a:lnTo>
                <a:lnTo>
                  <a:pt x="24" y="0"/>
                </a:lnTo>
                <a:lnTo>
                  <a:pt x="19" y="0"/>
                </a:lnTo>
                <a:lnTo>
                  <a:pt x="13" y="0"/>
                </a:lnTo>
                <a:lnTo>
                  <a:pt x="7" y="3"/>
                </a:lnTo>
                <a:lnTo>
                  <a:pt x="4" y="7"/>
                </a:lnTo>
                <a:lnTo>
                  <a:pt x="4" y="7"/>
                </a:lnTo>
                <a:lnTo>
                  <a:pt x="0" y="13"/>
                </a:lnTo>
                <a:lnTo>
                  <a:pt x="0" y="18"/>
                </a:lnTo>
                <a:lnTo>
                  <a:pt x="0" y="24"/>
                </a:lnTo>
                <a:lnTo>
                  <a:pt x="4" y="29"/>
                </a:lnTo>
                <a:lnTo>
                  <a:pt x="4" y="29"/>
                </a:lnTo>
                <a:lnTo>
                  <a:pt x="7" y="33"/>
                </a:lnTo>
                <a:lnTo>
                  <a:pt x="13" y="37"/>
                </a:lnTo>
                <a:lnTo>
                  <a:pt x="19" y="37"/>
                </a:lnTo>
                <a:lnTo>
                  <a:pt x="24" y="37"/>
                </a:lnTo>
                <a:lnTo>
                  <a:pt x="24" y="37"/>
                </a:lnTo>
                <a:lnTo>
                  <a:pt x="30" y="33"/>
                </a:lnTo>
                <a:lnTo>
                  <a:pt x="34" y="29"/>
                </a:lnTo>
                <a:lnTo>
                  <a:pt x="37" y="24"/>
                </a:lnTo>
                <a:lnTo>
                  <a:pt x="37"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7" name="Freeform 23">
            <a:extLst>
              <a:ext uri="{FF2B5EF4-FFF2-40B4-BE49-F238E27FC236}">
                <a16:creationId xmlns:a16="http://schemas.microsoft.com/office/drawing/2014/main" id="{EDE8A3CD-DE16-4197-99FF-4E2373620F9E}"/>
              </a:ext>
            </a:extLst>
          </p:cNvPr>
          <p:cNvSpPr>
            <a:spLocks/>
          </p:cNvSpPr>
          <p:nvPr/>
        </p:nvSpPr>
        <p:spPr bwMode="auto">
          <a:xfrm>
            <a:off x="10149103" y="3979959"/>
            <a:ext cx="37414" cy="49433"/>
          </a:xfrm>
          <a:custGeom>
            <a:avLst/>
            <a:gdLst>
              <a:gd name="T0" fmla="*/ 39 w 39"/>
              <a:gd name="T1" fmla="*/ 18 h 37"/>
              <a:gd name="T2" fmla="*/ 39 w 39"/>
              <a:gd name="T3" fmla="*/ 18 h 37"/>
              <a:gd name="T4" fmla="*/ 37 w 39"/>
              <a:gd name="T5" fmla="*/ 13 h 37"/>
              <a:gd name="T6" fmla="*/ 35 w 39"/>
              <a:gd name="T7" fmla="*/ 7 h 37"/>
              <a:gd name="T8" fmla="*/ 32 w 39"/>
              <a:gd name="T9" fmla="*/ 3 h 37"/>
              <a:gd name="T10" fmla="*/ 26 w 39"/>
              <a:gd name="T11" fmla="*/ 0 h 37"/>
              <a:gd name="T12" fmla="*/ 26 w 39"/>
              <a:gd name="T13" fmla="*/ 0 h 37"/>
              <a:gd name="T14" fmla="*/ 21 w 39"/>
              <a:gd name="T15" fmla="*/ 0 h 37"/>
              <a:gd name="T16" fmla="*/ 15 w 39"/>
              <a:gd name="T17" fmla="*/ 0 h 37"/>
              <a:gd name="T18" fmla="*/ 9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29 h 37"/>
              <a:gd name="T32" fmla="*/ 4 w 39"/>
              <a:gd name="T33" fmla="*/ 29 h 37"/>
              <a:gd name="T34" fmla="*/ 9 w 39"/>
              <a:gd name="T35" fmla="*/ 33 h 37"/>
              <a:gd name="T36" fmla="*/ 15 w 39"/>
              <a:gd name="T37" fmla="*/ 37 h 37"/>
              <a:gd name="T38" fmla="*/ 21 w 39"/>
              <a:gd name="T39" fmla="*/ 37 h 37"/>
              <a:gd name="T40" fmla="*/ 26 w 39"/>
              <a:gd name="T41" fmla="*/ 37 h 37"/>
              <a:gd name="T42" fmla="*/ 26 w 39"/>
              <a:gd name="T43" fmla="*/ 37 h 37"/>
              <a:gd name="T44" fmla="*/ 32 w 39"/>
              <a:gd name="T45" fmla="*/ 33 h 37"/>
              <a:gd name="T46" fmla="*/ 35 w 39"/>
              <a:gd name="T47" fmla="*/ 29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5" y="7"/>
                </a:lnTo>
                <a:lnTo>
                  <a:pt x="32" y="3"/>
                </a:lnTo>
                <a:lnTo>
                  <a:pt x="26" y="0"/>
                </a:lnTo>
                <a:lnTo>
                  <a:pt x="26" y="0"/>
                </a:lnTo>
                <a:lnTo>
                  <a:pt x="21" y="0"/>
                </a:lnTo>
                <a:lnTo>
                  <a:pt x="15" y="0"/>
                </a:lnTo>
                <a:lnTo>
                  <a:pt x="9" y="3"/>
                </a:lnTo>
                <a:lnTo>
                  <a:pt x="4" y="7"/>
                </a:lnTo>
                <a:lnTo>
                  <a:pt x="4" y="7"/>
                </a:lnTo>
                <a:lnTo>
                  <a:pt x="2" y="13"/>
                </a:lnTo>
                <a:lnTo>
                  <a:pt x="0" y="18"/>
                </a:lnTo>
                <a:lnTo>
                  <a:pt x="2" y="24"/>
                </a:lnTo>
                <a:lnTo>
                  <a:pt x="4" y="29"/>
                </a:lnTo>
                <a:lnTo>
                  <a:pt x="4" y="29"/>
                </a:lnTo>
                <a:lnTo>
                  <a:pt x="9" y="33"/>
                </a:lnTo>
                <a:lnTo>
                  <a:pt x="15" y="37"/>
                </a:lnTo>
                <a:lnTo>
                  <a:pt x="21" y="37"/>
                </a:lnTo>
                <a:lnTo>
                  <a:pt x="26" y="37"/>
                </a:lnTo>
                <a:lnTo>
                  <a:pt x="26" y="37"/>
                </a:lnTo>
                <a:lnTo>
                  <a:pt x="32" y="33"/>
                </a:lnTo>
                <a:lnTo>
                  <a:pt x="35" y="29"/>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8" name="Freeform 24">
            <a:extLst>
              <a:ext uri="{FF2B5EF4-FFF2-40B4-BE49-F238E27FC236}">
                <a16:creationId xmlns:a16="http://schemas.microsoft.com/office/drawing/2014/main" id="{B76DFB1B-B02D-43F7-9B0C-3C471A50AC77}"/>
              </a:ext>
            </a:extLst>
          </p:cNvPr>
          <p:cNvSpPr>
            <a:spLocks/>
          </p:cNvSpPr>
          <p:nvPr/>
        </p:nvSpPr>
        <p:spPr bwMode="auto">
          <a:xfrm>
            <a:off x="10115431" y="3979959"/>
            <a:ext cx="37414" cy="49433"/>
          </a:xfrm>
          <a:custGeom>
            <a:avLst/>
            <a:gdLst>
              <a:gd name="T0" fmla="*/ 39 w 39"/>
              <a:gd name="T1" fmla="*/ 18 h 37"/>
              <a:gd name="T2" fmla="*/ 39 w 39"/>
              <a:gd name="T3" fmla="*/ 18 h 37"/>
              <a:gd name="T4" fmla="*/ 37 w 39"/>
              <a:gd name="T5" fmla="*/ 13 h 37"/>
              <a:gd name="T6" fmla="*/ 35 w 39"/>
              <a:gd name="T7" fmla="*/ 7 h 37"/>
              <a:gd name="T8" fmla="*/ 31 w 39"/>
              <a:gd name="T9" fmla="*/ 3 h 37"/>
              <a:gd name="T10" fmla="*/ 26 w 39"/>
              <a:gd name="T11" fmla="*/ 0 h 37"/>
              <a:gd name="T12" fmla="*/ 26 w 39"/>
              <a:gd name="T13" fmla="*/ 0 h 37"/>
              <a:gd name="T14" fmla="*/ 18 w 39"/>
              <a:gd name="T15" fmla="*/ 0 h 37"/>
              <a:gd name="T16" fmla="*/ 13 w 39"/>
              <a:gd name="T17" fmla="*/ 0 h 37"/>
              <a:gd name="T18" fmla="*/ 9 w 39"/>
              <a:gd name="T19" fmla="*/ 3 h 37"/>
              <a:gd name="T20" fmla="*/ 3 w 39"/>
              <a:gd name="T21" fmla="*/ 7 h 37"/>
              <a:gd name="T22" fmla="*/ 3 w 39"/>
              <a:gd name="T23" fmla="*/ 7 h 37"/>
              <a:gd name="T24" fmla="*/ 1 w 39"/>
              <a:gd name="T25" fmla="*/ 13 h 37"/>
              <a:gd name="T26" fmla="*/ 0 w 39"/>
              <a:gd name="T27" fmla="*/ 18 h 37"/>
              <a:gd name="T28" fmla="*/ 1 w 39"/>
              <a:gd name="T29" fmla="*/ 24 h 37"/>
              <a:gd name="T30" fmla="*/ 3 w 39"/>
              <a:gd name="T31" fmla="*/ 29 h 37"/>
              <a:gd name="T32" fmla="*/ 3 w 39"/>
              <a:gd name="T33" fmla="*/ 29 h 37"/>
              <a:gd name="T34" fmla="*/ 9 w 39"/>
              <a:gd name="T35" fmla="*/ 33 h 37"/>
              <a:gd name="T36" fmla="*/ 13 w 39"/>
              <a:gd name="T37" fmla="*/ 37 h 37"/>
              <a:gd name="T38" fmla="*/ 18 w 39"/>
              <a:gd name="T39" fmla="*/ 37 h 37"/>
              <a:gd name="T40" fmla="*/ 26 w 39"/>
              <a:gd name="T41" fmla="*/ 37 h 37"/>
              <a:gd name="T42" fmla="*/ 26 w 39"/>
              <a:gd name="T43" fmla="*/ 37 h 37"/>
              <a:gd name="T44" fmla="*/ 31 w 39"/>
              <a:gd name="T45" fmla="*/ 33 h 37"/>
              <a:gd name="T46" fmla="*/ 35 w 39"/>
              <a:gd name="T47" fmla="*/ 29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5" y="7"/>
                </a:lnTo>
                <a:lnTo>
                  <a:pt x="31" y="3"/>
                </a:lnTo>
                <a:lnTo>
                  <a:pt x="26" y="0"/>
                </a:lnTo>
                <a:lnTo>
                  <a:pt x="26" y="0"/>
                </a:lnTo>
                <a:lnTo>
                  <a:pt x="18" y="0"/>
                </a:lnTo>
                <a:lnTo>
                  <a:pt x="13" y="0"/>
                </a:lnTo>
                <a:lnTo>
                  <a:pt x="9" y="3"/>
                </a:lnTo>
                <a:lnTo>
                  <a:pt x="3" y="7"/>
                </a:lnTo>
                <a:lnTo>
                  <a:pt x="3" y="7"/>
                </a:lnTo>
                <a:lnTo>
                  <a:pt x="1" y="13"/>
                </a:lnTo>
                <a:lnTo>
                  <a:pt x="0" y="18"/>
                </a:lnTo>
                <a:lnTo>
                  <a:pt x="1" y="24"/>
                </a:lnTo>
                <a:lnTo>
                  <a:pt x="3" y="29"/>
                </a:lnTo>
                <a:lnTo>
                  <a:pt x="3" y="29"/>
                </a:lnTo>
                <a:lnTo>
                  <a:pt x="9" y="33"/>
                </a:lnTo>
                <a:lnTo>
                  <a:pt x="13" y="37"/>
                </a:lnTo>
                <a:lnTo>
                  <a:pt x="18" y="37"/>
                </a:lnTo>
                <a:lnTo>
                  <a:pt x="26" y="37"/>
                </a:lnTo>
                <a:lnTo>
                  <a:pt x="26" y="37"/>
                </a:lnTo>
                <a:lnTo>
                  <a:pt x="31" y="33"/>
                </a:lnTo>
                <a:lnTo>
                  <a:pt x="35" y="29"/>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49" name="Freeform 25">
            <a:extLst>
              <a:ext uri="{FF2B5EF4-FFF2-40B4-BE49-F238E27FC236}">
                <a16:creationId xmlns:a16="http://schemas.microsoft.com/office/drawing/2014/main" id="{5DA4CD05-5A25-47E6-A82C-958E308B33F4}"/>
              </a:ext>
            </a:extLst>
          </p:cNvPr>
          <p:cNvSpPr>
            <a:spLocks/>
          </p:cNvSpPr>
          <p:nvPr/>
        </p:nvSpPr>
        <p:spPr bwMode="auto">
          <a:xfrm>
            <a:off x="10098595" y="3979959"/>
            <a:ext cx="35543" cy="49433"/>
          </a:xfrm>
          <a:custGeom>
            <a:avLst/>
            <a:gdLst>
              <a:gd name="T0" fmla="*/ 37 w 37"/>
              <a:gd name="T1" fmla="*/ 18 h 37"/>
              <a:gd name="T2" fmla="*/ 37 w 37"/>
              <a:gd name="T3" fmla="*/ 18 h 37"/>
              <a:gd name="T4" fmla="*/ 37 w 37"/>
              <a:gd name="T5" fmla="*/ 13 h 37"/>
              <a:gd name="T6" fmla="*/ 35 w 37"/>
              <a:gd name="T7" fmla="*/ 7 h 37"/>
              <a:gd name="T8" fmla="*/ 30 w 37"/>
              <a:gd name="T9" fmla="*/ 3 h 37"/>
              <a:gd name="T10" fmla="*/ 24 w 37"/>
              <a:gd name="T11" fmla="*/ 0 h 37"/>
              <a:gd name="T12" fmla="*/ 24 w 37"/>
              <a:gd name="T13" fmla="*/ 0 h 37"/>
              <a:gd name="T14" fmla="*/ 19 w 37"/>
              <a:gd name="T15" fmla="*/ 0 h 37"/>
              <a:gd name="T16" fmla="*/ 13 w 37"/>
              <a:gd name="T17" fmla="*/ 0 h 37"/>
              <a:gd name="T18" fmla="*/ 7 w 37"/>
              <a:gd name="T19" fmla="*/ 3 h 37"/>
              <a:gd name="T20" fmla="*/ 4 w 37"/>
              <a:gd name="T21" fmla="*/ 7 h 37"/>
              <a:gd name="T22" fmla="*/ 4 w 37"/>
              <a:gd name="T23" fmla="*/ 7 h 37"/>
              <a:gd name="T24" fmla="*/ 0 w 37"/>
              <a:gd name="T25" fmla="*/ 13 h 37"/>
              <a:gd name="T26" fmla="*/ 0 w 37"/>
              <a:gd name="T27" fmla="*/ 18 h 37"/>
              <a:gd name="T28" fmla="*/ 0 w 37"/>
              <a:gd name="T29" fmla="*/ 24 h 37"/>
              <a:gd name="T30" fmla="*/ 4 w 37"/>
              <a:gd name="T31" fmla="*/ 29 h 37"/>
              <a:gd name="T32" fmla="*/ 4 w 37"/>
              <a:gd name="T33" fmla="*/ 29 h 37"/>
              <a:gd name="T34" fmla="*/ 7 w 37"/>
              <a:gd name="T35" fmla="*/ 33 h 37"/>
              <a:gd name="T36" fmla="*/ 13 w 37"/>
              <a:gd name="T37" fmla="*/ 37 h 37"/>
              <a:gd name="T38" fmla="*/ 19 w 37"/>
              <a:gd name="T39" fmla="*/ 37 h 37"/>
              <a:gd name="T40" fmla="*/ 24 w 37"/>
              <a:gd name="T41" fmla="*/ 37 h 37"/>
              <a:gd name="T42" fmla="*/ 24 w 37"/>
              <a:gd name="T43" fmla="*/ 37 h 37"/>
              <a:gd name="T44" fmla="*/ 30 w 37"/>
              <a:gd name="T45" fmla="*/ 33 h 37"/>
              <a:gd name="T46" fmla="*/ 35 w 37"/>
              <a:gd name="T47" fmla="*/ 29 h 37"/>
              <a:gd name="T48" fmla="*/ 37 w 37"/>
              <a:gd name="T49" fmla="*/ 24 h 37"/>
              <a:gd name="T50" fmla="*/ 37 w 37"/>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8"/>
                </a:moveTo>
                <a:lnTo>
                  <a:pt x="37" y="18"/>
                </a:lnTo>
                <a:lnTo>
                  <a:pt x="37" y="13"/>
                </a:lnTo>
                <a:lnTo>
                  <a:pt x="35" y="7"/>
                </a:lnTo>
                <a:lnTo>
                  <a:pt x="30" y="3"/>
                </a:lnTo>
                <a:lnTo>
                  <a:pt x="24" y="0"/>
                </a:lnTo>
                <a:lnTo>
                  <a:pt x="24" y="0"/>
                </a:lnTo>
                <a:lnTo>
                  <a:pt x="19" y="0"/>
                </a:lnTo>
                <a:lnTo>
                  <a:pt x="13" y="0"/>
                </a:lnTo>
                <a:lnTo>
                  <a:pt x="7" y="3"/>
                </a:lnTo>
                <a:lnTo>
                  <a:pt x="4" y="7"/>
                </a:lnTo>
                <a:lnTo>
                  <a:pt x="4" y="7"/>
                </a:lnTo>
                <a:lnTo>
                  <a:pt x="0" y="13"/>
                </a:lnTo>
                <a:lnTo>
                  <a:pt x="0" y="18"/>
                </a:lnTo>
                <a:lnTo>
                  <a:pt x="0" y="24"/>
                </a:lnTo>
                <a:lnTo>
                  <a:pt x="4" y="29"/>
                </a:lnTo>
                <a:lnTo>
                  <a:pt x="4" y="29"/>
                </a:lnTo>
                <a:lnTo>
                  <a:pt x="7" y="33"/>
                </a:lnTo>
                <a:lnTo>
                  <a:pt x="13" y="37"/>
                </a:lnTo>
                <a:lnTo>
                  <a:pt x="19" y="37"/>
                </a:lnTo>
                <a:lnTo>
                  <a:pt x="24" y="37"/>
                </a:lnTo>
                <a:lnTo>
                  <a:pt x="24" y="37"/>
                </a:lnTo>
                <a:lnTo>
                  <a:pt x="30" y="33"/>
                </a:lnTo>
                <a:lnTo>
                  <a:pt x="35" y="29"/>
                </a:lnTo>
                <a:lnTo>
                  <a:pt x="37" y="24"/>
                </a:lnTo>
                <a:lnTo>
                  <a:pt x="37"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0" name="Freeform 26">
            <a:extLst>
              <a:ext uri="{FF2B5EF4-FFF2-40B4-BE49-F238E27FC236}">
                <a16:creationId xmlns:a16="http://schemas.microsoft.com/office/drawing/2014/main" id="{D97CAEE7-3ACE-42EF-A8FA-03A755B3DEEC}"/>
              </a:ext>
            </a:extLst>
          </p:cNvPr>
          <p:cNvSpPr>
            <a:spLocks/>
          </p:cNvSpPr>
          <p:nvPr/>
        </p:nvSpPr>
        <p:spPr bwMode="auto">
          <a:xfrm>
            <a:off x="10057440" y="3979959"/>
            <a:ext cx="33672" cy="49433"/>
          </a:xfrm>
          <a:custGeom>
            <a:avLst/>
            <a:gdLst>
              <a:gd name="T0" fmla="*/ 37 w 37"/>
              <a:gd name="T1" fmla="*/ 18 h 37"/>
              <a:gd name="T2" fmla="*/ 37 w 37"/>
              <a:gd name="T3" fmla="*/ 18 h 37"/>
              <a:gd name="T4" fmla="*/ 37 w 37"/>
              <a:gd name="T5" fmla="*/ 13 h 37"/>
              <a:gd name="T6" fmla="*/ 34 w 37"/>
              <a:gd name="T7" fmla="*/ 7 h 37"/>
              <a:gd name="T8" fmla="*/ 30 w 37"/>
              <a:gd name="T9" fmla="*/ 3 h 37"/>
              <a:gd name="T10" fmla="*/ 24 w 37"/>
              <a:gd name="T11" fmla="*/ 0 h 37"/>
              <a:gd name="T12" fmla="*/ 24 w 37"/>
              <a:gd name="T13" fmla="*/ 0 h 37"/>
              <a:gd name="T14" fmla="*/ 19 w 37"/>
              <a:gd name="T15" fmla="*/ 0 h 37"/>
              <a:gd name="T16" fmla="*/ 13 w 37"/>
              <a:gd name="T17" fmla="*/ 0 h 37"/>
              <a:gd name="T18" fmla="*/ 8 w 37"/>
              <a:gd name="T19" fmla="*/ 3 h 37"/>
              <a:gd name="T20" fmla="*/ 4 w 37"/>
              <a:gd name="T21" fmla="*/ 7 h 37"/>
              <a:gd name="T22" fmla="*/ 4 w 37"/>
              <a:gd name="T23" fmla="*/ 7 h 37"/>
              <a:gd name="T24" fmla="*/ 0 w 37"/>
              <a:gd name="T25" fmla="*/ 13 h 37"/>
              <a:gd name="T26" fmla="*/ 0 w 37"/>
              <a:gd name="T27" fmla="*/ 18 h 37"/>
              <a:gd name="T28" fmla="*/ 0 w 37"/>
              <a:gd name="T29" fmla="*/ 24 h 37"/>
              <a:gd name="T30" fmla="*/ 4 w 37"/>
              <a:gd name="T31" fmla="*/ 29 h 37"/>
              <a:gd name="T32" fmla="*/ 4 w 37"/>
              <a:gd name="T33" fmla="*/ 29 h 37"/>
              <a:gd name="T34" fmla="*/ 8 w 37"/>
              <a:gd name="T35" fmla="*/ 33 h 37"/>
              <a:gd name="T36" fmla="*/ 13 w 37"/>
              <a:gd name="T37" fmla="*/ 37 h 37"/>
              <a:gd name="T38" fmla="*/ 19 w 37"/>
              <a:gd name="T39" fmla="*/ 37 h 37"/>
              <a:gd name="T40" fmla="*/ 24 w 37"/>
              <a:gd name="T41" fmla="*/ 37 h 37"/>
              <a:gd name="T42" fmla="*/ 24 w 37"/>
              <a:gd name="T43" fmla="*/ 37 h 37"/>
              <a:gd name="T44" fmla="*/ 30 w 37"/>
              <a:gd name="T45" fmla="*/ 33 h 37"/>
              <a:gd name="T46" fmla="*/ 34 w 37"/>
              <a:gd name="T47" fmla="*/ 29 h 37"/>
              <a:gd name="T48" fmla="*/ 37 w 37"/>
              <a:gd name="T49" fmla="*/ 24 h 37"/>
              <a:gd name="T50" fmla="*/ 37 w 37"/>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8"/>
                </a:moveTo>
                <a:lnTo>
                  <a:pt x="37" y="18"/>
                </a:lnTo>
                <a:lnTo>
                  <a:pt x="37" y="13"/>
                </a:lnTo>
                <a:lnTo>
                  <a:pt x="34" y="7"/>
                </a:lnTo>
                <a:lnTo>
                  <a:pt x="30" y="3"/>
                </a:lnTo>
                <a:lnTo>
                  <a:pt x="24" y="0"/>
                </a:lnTo>
                <a:lnTo>
                  <a:pt x="24" y="0"/>
                </a:lnTo>
                <a:lnTo>
                  <a:pt x="19" y="0"/>
                </a:lnTo>
                <a:lnTo>
                  <a:pt x="13" y="0"/>
                </a:lnTo>
                <a:lnTo>
                  <a:pt x="8" y="3"/>
                </a:lnTo>
                <a:lnTo>
                  <a:pt x="4" y="7"/>
                </a:lnTo>
                <a:lnTo>
                  <a:pt x="4" y="7"/>
                </a:lnTo>
                <a:lnTo>
                  <a:pt x="0" y="13"/>
                </a:lnTo>
                <a:lnTo>
                  <a:pt x="0" y="18"/>
                </a:lnTo>
                <a:lnTo>
                  <a:pt x="0" y="24"/>
                </a:lnTo>
                <a:lnTo>
                  <a:pt x="4" y="29"/>
                </a:lnTo>
                <a:lnTo>
                  <a:pt x="4" y="29"/>
                </a:lnTo>
                <a:lnTo>
                  <a:pt x="8" y="33"/>
                </a:lnTo>
                <a:lnTo>
                  <a:pt x="13" y="37"/>
                </a:lnTo>
                <a:lnTo>
                  <a:pt x="19" y="37"/>
                </a:lnTo>
                <a:lnTo>
                  <a:pt x="24" y="37"/>
                </a:lnTo>
                <a:lnTo>
                  <a:pt x="24" y="37"/>
                </a:lnTo>
                <a:lnTo>
                  <a:pt x="30" y="33"/>
                </a:lnTo>
                <a:lnTo>
                  <a:pt x="34" y="29"/>
                </a:lnTo>
                <a:lnTo>
                  <a:pt x="37" y="24"/>
                </a:lnTo>
                <a:lnTo>
                  <a:pt x="37"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1" name="Freeform 27">
            <a:extLst>
              <a:ext uri="{FF2B5EF4-FFF2-40B4-BE49-F238E27FC236}">
                <a16:creationId xmlns:a16="http://schemas.microsoft.com/office/drawing/2014/main" id="{20D0A720-3D5F-477C-8287-FB7B79977A32}"/>
              </a:ext>
            </a:extLst>
          </p:cNvPr>
          <p:cNvSpPr>
            <a:spLocks/>
          </p:cNvSpPr>
          <p:nvPr/>
        </p:nvSpPr>
        <p:spPr bwMode="auto">
          <a:xfrm>
            <a:off x="10040604" y="3979959"/>
            <a:ext cx="35543" cy="49433"/>
          </a:xfrm>
          <a:custGeom>
            <a:avLst/>
            <a:gdLst>
              <a:gd name="T0" fmla="*/ 38 w 38"/>
              <a:gd name="T1" fmla="*/ 18 h 37"/>
              <a:gd name="T2" fmla="*/ 38 w 38"/>
              <a:gd name="T3" fmla="*/ 18 h 37"/>
              <a:gd name="T4" fmla="*/ 36 w 38"/>
              <a:gd name="T5" fmla="*/ 13 h 37"/>
              <a:gd name="T6" fmla="*/ 34 w 38"/>
              <a:gd name="T7" fmla="*/ 7 h 37"/>
              <a:gd name="T8" fmla="*/ 30 w 38"/>
              <a:gd name="T9" fmla="*/ 3 h 37"/>
              <a:gd name="T10" fmla="*/ 25 w 38"/>
              <a:gd name="T11" fmla="*/ 0 h 37"/>
              <a:gd name="T12" fmla="*/ 25 w 38"/>
              <a:gd name="T13" fmla="*/ 0 h 37"/>
              <a:gd name="T14" fmla="*/ 19 w 38"/>
              <a:gd name="T15" fmla="*/ 0 h 37"/>
              <a:gd name="T16" fmla="*/ 13 w 38"/>
              <a:gd name="T17" fmla="*/ 0 h 37"/>
              <a:gd name="T18" fmla="*/ 8 w 38"/>
              <a:gd name="T19" fmla="*/ 3 h 37"/>
              <a:gd name="T20" fmla="*/ 2 w 38"/>
              <a:gd name="T21" fmla="*/ 7 h 37"/>
              <a:gd name="T22" fmla="*/ 2 w 38"/>
              <a:gd name="T23" fmla="*/ 7 h 37"/>
              <a:gd name="T24" fmla="*/ 0 w 38"/>
              <a:gd name="T25" fmla="*/ 13 h 37"/>
              <a:gd name="T26" fmla="*/ 0 w 38"/>
              <a:gd name="T27" fmla="*/ 18 h 37"/>
              <a:gd name="T28" fmla="*/ 0 w 38"/>
              <a:gd name="T29" fmla="*/ 24 h 37"/>
              <a:gd name="T30" fmla="*/ 2 w 38"/>
              <a:gd name="T31" fmla="*/ 29 h 37"/>
              <a:gd name="T32" fmla="*/ 2 w 38"/>
              <a:gd name="T33" fmla="*/ 29 h 37"/>
              <a:gd name="T34" fmla="*/ 8 w 38"/>
              <a:gd name="T35" fmla="*/ 33 h 37"/>
              <a:gd name="T36" fmla="*/ 13 w 38"/>
              <a:gd name="T37" fmla="*/ 37 h 37"/>
              <a:gd name="T38" fmla="*/ 19 w 38"/>
              <a:gd name="T39" fmla="*/ 37 h 37"/>
              <a:gd name="T40" fmla="*/ 25 w 38"/>
              <a:gd name="T41" fmla="*/ 37 h 37"/>
              <a:gd name="T42" fmla="*/ 25 w 38"/>
              <a:gd name="T43" fmla="*/ 37 h 37"/>
              <a:gd name="T44" fmla="*/ 30 w 38"/>
              <a:gd name="T45" fmla="*/ 33 h 37"/>
              <a:gd name="T46" fmla="*/ 34 w 38"/>
              <a:gd name="T47" fmla="*/ 29 h 37"/>
              <a:gd name="T48" fmla="*/ 36 w 38"/>
              <a:gd name="T49" fmla="*/ 24 h 37"/>
              <a:gd name="T50" fmla="*/ 38 w 38"/>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8"/>
                </a:moveTo>
                <a:lnTo>
                  <a:pt x="38" y="18"/>
                </a:lnTo>
                <a:lnTo>
                  <a:pt x="36" y="13"/>
                </a:lnTo>
                <a:lnTo>
                  <a:pt x="34" y="7"/>
                </a:lnTo>
                <a:lnTo>
                  <a:pt x="30" y="3"/>
                </a:lnTo>
                <a:lnTo>
                  <a:pt x="25" y="0"/>
                </a:lnTo>
                <a:lnTo>
                  <a:pt x="25" y="0"/>
                </a:lnTo>
                <a:lnTo>
                  <a:pt x="19" y="0"/>
                </a:lnTo>
                <a:lnTo>
                  <a:pt x="13" y="0"/>
                </a:lnTo>
                <a:lnTo>
                  <a:pt x="8" y="3"/>
                </a:lnTo>
                <a:lnTo>
                  <a:pt x="2" y="7"/>
                </a:lnTo>
                <a:lnTo>
                  <a:pt x="2" y="7"/>
                </a:lnTo>
                <a:lnTo>
                  <a:pt x="0" y="13"/>
                </a:lnTo>
                <a:lnTo>
                  <a:pt x="0" y="18"/>
                </a:lnTo>
                <a:lnTo>
                  <a:pt x="0" y="24"/>
                </a:lnTo>
                <a:lnTo>
                  <a:pt x="2" y="29"/>
                </a:lnTo>
                <a:lnTo>
                  <a:pt x="2" y="29"/>
                </a:lnTo>
                <a:lnTo>
                  <a:pt x="8" y="33"/>
                </a:lnTo>
                <a:lnTo>
                  <a:pt x="13" y="37"/>
                </a:lnTo>
                <a:lnTo>
                  <a:pt x="19" y="37"/>
                </a:lnTo>
                <a:lnTo>
                  <a:pt x="25" y="37"/>
                </a:lnTo>
                <a:lnTo>
                  <a:pt x="25" y="37"/>
                </a:lnTo>
                <a:lnTo>
                  <a:pt x="30" y="33"/>
                </a:lnTo>
                <a:lnTo>
                  <a:pt x="34" y="29"/>
                </a:lnTo>
                <a:lnTo>
                  <a:pt x="36" y="24"/>
                </a:lnTo>
                <a:lnTo>
                  <a:pt x="38"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2" name="Freeform 28">
            <a:extLst>
              <a:ext uri="{FF2B5EF4-FFF2-40B4-BE49-F238E27FC236}">
                <a16:creationId xmlns:a16="http://schemas.microsoft.com/office/drawing/2014/main" id="{4038CE90-39DF-46C2-8752-E9945DB0B3B2}"/>
              </a:ext>
            </a:extLst>
          </p:cNvPr>
          <p:cNvSpPr>
            <a:spLocks/>
          </p:cNvSpPr>
          <p:nvPr/>
        </p:nvSpPr>
        <p:spPr bwMode="auto">
          <a:xfrm>
            <a:off x="10025639" y="3979959"/>
            <a:ext cx="33672" cy="49433"/>
          </a:xfrm>
          <a:custGeom>
            <a:avLst/>
            <a:gdLst>
              <a:gd name="T0" fmla="*/ 38 w 38"/>
              <a:gd name="T1" fmla="*/ 18 h 37"/>
              <a:gd name="T2" fmla="*/ 38 w 38"/>
              <a:gd name="T3" fmla="*/ 18 h 37"/>
              <a:gd name="T4" fmla="*/ 38 w 38"/>
              <a:gd name="T5" fmla="*/ 13 h 37"/>
              <a:gd name="T6" fmla="*/ 34 w 38"/>
              <a:gd name="T7" fmla="*/ 7 h 37"/>
              <a:gd name="T8" fmla="*/ 30 w 38"/>
              <a:gd name="T9" fmla="*/ 3 h 37"/>
              <a:gd name="T10" fmla="*/ 25 w 38"/>
              <a:gd name="T11" fmla="*/ 0 h 37"/>
              <a:gd name="T12" fmla="*/ 25 w 38"/>
              <a:gd name="T13" fmla="*/ 0 h 37"/>
              <a:gd name="T14" fmla="*/ 19 w 38"/>
              <a:gd name="T15" fmla="*/ 0 h 37"/>
              <a:gd name="T16" fmla="*/ 14 w 38"/>
              <a:gd name="T17" fmla="*/ 0 h 37"/>
              <a:gd name="T18" fmla="*/ 8 w 38"/>
              <a:gd name="T19" fmla="*/ 3 h 37"/>
              <a:gd name="T20" fmla="*/ 4 w 38"/>
              <a:gd name="T21" fmla="*/ 7 h 37"/>
              <a:gd name="T22" fmla="*/ 4 w 38"/>
              <a:gd name="T23" fmla="*/ 7 h 37"/>
              <a:gd name="T24" fmla="*/ 0 w 38"/>
              <a:gd name="T25" fmla="*/ 13 h 37"/>
              <a:gd name="T26" fmla="*/ 0 w 38"/>
              <a:gd name="T27" fmla="*/ 18 h 37"/>
              <a:gd name="T28" fmla="*/ 0 w 38"/>
              <a:gd name="T29" fmla="*/ 24 h 37"/>
              <a:gd name="T30" fmla="*/ 4 w 38"/>
              <a:gd name="T31" fmla="*/ 29 h 37"/>
              <a:gd name="T32" fmla="*/ 4 w 38"/>
              <a:gd name="T33" fmla="*/ 29 h 37"/>
              <a:gd name="T34" fmla="*/ 8 w 38"/>
              <a:gd name="T35" fmla="*/ 33 h 37"/>
              <a:gd name="T36" fmla="*/ 14 w 38"/>
              <a:gd name="T37" fmla="*/ 37 h 37"/>
              <a:gd name="T38" fmla="*/ 19 w 38"/>
              <a:gd name="T39" fmla="*/ 37 h 37"/>
              <a:gd name="T40" fmla="*/ 25 w 38"/>
              <a:gd name="T41" fmla="*/ 37 h 37"/>
              <a:gd name="T42" fmla="*/ 25 w 38"/>
              <a:gd name="T43" fmla="*/ 37 h 37"/>
              <a:gd name="T44" fmla="*/ 30 w 38"/>
              <a:gd name="T45" fmla="*/ 33 h 37"/>
              <a:gd name="T46" fmla="*/ 34 w 38"/>
              <a:gd name="T47" fmla="*/ 29 h 37"/>
              <a:gd name="T48" fmla="*/ 38 w 38"/>
              <a:gd name="T49" fmla="*/ 24 h 37"/>
              <a:gd name="T50" fmla="*/ 38 w 38"/>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8"/>
                </a:moveTo>
                <a:lnTo>
                  <a:pt x="38" y="18"/>
                </a:lnTo>
                <a:lnTo>
                  <a:pt x="38" y="13"/>
                </a:lnTo>
                <a:lnTo>
                  <a:pt x="34" y="7"/>
                </a:lnTo>
                <a:lnTo>
                  <a:pt x="30" y="3"/>
                </a:lnTo>
                <a:lnTo>
                  <a:pt x="25" y="0"/>
                </a:lnTo>
                <a:lnTo>
                  <a:pt x="25" y="0"/>
                </a:lnTo>
                <a:lnTo>
                  <a:pt x="19" y="0"/>
                </a:lnTo>
                <a:lnTo>
                  <a:pt x="14" y="0"/>
                </a:lnTo>
                <a:lnTo>
                  <a:pt x="8" y="3"/>
                </a:lnTo>
                <a:lnTo>
                  <a:pt x="4" y="7"/>
                </a:lnTo>
                <a:lnTo>
                  <a:pt x="4" y="7"/>
                </a:lnTo>
                <a:lnTo>
                  <a:pt x="0" y="13"/>
                </a:lnTo>
                <a:lnTo>
                  <a:pt x="0" y="18"/>
                </a:lnTo>
                <a:lnTo>
                  <a:pt x="0" y="24"/>
                </a:lnTo>
                <a:lnTo>
                  <a:pt x="4" y="29"/>
                </a:lnTo>
                <a:lnTo>
                  <a:pt x="4" y="29"/>
                </a:lnTo>
                <a:lnTo>
                  <a:pt x="8" y="33"/>
                </a:lnTo>
                <a:lnTo>
                  <a:pt x="14" y="37"/>
                </a:lnTo>
                <a:lnTo>
                  <a:pt x="19" y="37"/>
                </a:lnTo>
                <a:lnTo>
                  <a:pt x="25" y="37"/>
                </a:lnTo>
                <a:lnTo>
                  <a:pt x="25" y="37"/>
                </a:lnTo>
                <a:lnTo>
                  <a:pt x="30" y="33"/>
                </a:lnTo>
                <a:lnTo>
                  <a:pt x="34" y="29"/>
                </a:lnTo>
                <a:lnTo>
                  <a:pt x="38" y="24"/>
                </a:lnTo>
                <a:lnTo>
                  <a:pt x="38"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3" name="Freeform 29">
            <a:extLst>
              <a:ext uri="{FF2B5EF4-FFF2-40B4-BE49-F238E27FC236}">
                <a16:creationId xmlns:a16="http://schemas.microsoft.com/office/drawing/2014/main" id="{F10C8041-DC8D-457A-9012-80232B69F195}"/>
              </a:ext>
            </a:extLst>
          </p:cNvPr>
          <p:cNvSpPr>
            <a:spLocks/>
          </p:cNvSpPr>
          <p:nvPr/>
        </p:nvSpPr>
        <p:spPr bwMode="auto">
          <a:xfrm>
            <a:off x="10005061" y="3979959"/>
            <a:ext cx="37414" cy="49433"/>
          </a:xfrm>
          <a:custGeom>
            <a:avLst/>
            <a:gdLst>
              <a:gd name="T0" fmla="*/ 39 w 39"/>
              <a:gd name="T1" fmla="*/ 18 h 37"/>
              <a:gd name="T2" fmla="*/ 39 w 39"/>
              <a:gd name="T3" fmla="*/ 18 h 37"/>
              <a:gd name="T4" fmla="*/ 37 w 39"/>
              <a:gd name="T5" fmla="*/ 13 h 37"/>
              <a:gd name="T6" fmla="*/ 35 w 39"/>
              <a:gd name="T7" fmla="*/ 7 h 37"/>
              <a:gd name="T8" fmla="*/ 32 w 39"/>
              <a:gd name="T9" fmla="*/ 3 h 37"/>
              <a:gd name="T10" fmla="*/ 26 w 39"/>
              <a:gd name="T11" fmla="*/ 0 h 37"/>
              <a:gd name="T12" fmla="*/ 26 w 39"/>
              <a:gd name="T13" fmla="*/ 0 h 37"/>
              <a:gd name="T14" fmla="*/ 20 w 39"/>
              <a:gd name="T15" fmla="*/ 0 h 37"/>
              <a:gd name="T16" fmla="*/ 15 w 39"/>
              <a:gd name="T17" fmla="*/ 0 h 37"/>
              <a:gd name="T18" fmla="*/ 9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29 h 37"/>
              <a:gd name="T32" fmla="*/ 4 w 39"/>
              <a:gd name="T33" fmla="*/ 29 h 37"/>
              <a:gd name="T34" fmla="*/ 9 w 39"/>
              <a:gd name="T35" fmla="*/ 33 h 37"/>
              <a:gd name="T36" fmla="*/ 15 w 39"/>
              <a:gd name="T37" fmla="*/ 37 h 37"/>
              <a:gd name="T38" fmla="*/ 20 w 39"/>
              <a:gd name="T39" fmla="*/ 37 h 37"/>
              <a:gd name="T40" fmla="*/ 26 w 39"/>
              <a:gd name="T41" fmla="*/ 37 h 37"/>
              <a:gd name="T42" fmla="*/ 26 w 39"/>
              <a:gd name="T43" fmla="*/ 37 h 37"/>
              <a:gd name="T44" fmla="*/ 32 w 39"/>
              <a:gd name="T45" fmla="*/ 33 h 37"/>
              <a:gd name="T46" fmla="*/ 35 w 39"/>
              <a:gd name="T47" fmla="*/ 29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5" y="7"/>
                </a:lnTo>
                <a:lnTo>
                  <a:pt x="32" y="3"/>
                </a:lnTo>
                <a:lnTo>
                  <a:pt x="26" y="0"/>
                </a:lnTo>
                <a:lnTo>
                  <a:pt x="26" y="0"/>
                </a:lnTo>
                <a:lnTo>
                  <a:pt x="20" y="0"/>
                </a:lnTo>
                <a:lnTo>
                  <a:pt x="15" y="0"/>
                </a:lnTo>
                <a:lnTo>
                  <a:pt x="9" y="3"/>
                </a:lnTo>
                <a:lnTo>
                  <a:pt x="4" y="7"/>
                </a:lnTo>
                <a:lnTo>
                  <a:pt x="4" y="7"/>
                </a:lnTo>
                <a:lnTo>
                  <a:pt x="2" y="13"/>
                </a:lnTo>
                <a:lnTo>
                  <a:pt x="0" y="18"/>
                </a:lnTo>
                <a:lnTo>
                  <a:pt x="2" y="24"/>
                </a:lnTo>
                <a:lnTo>
                  <a:pt x="4" y="29"/>
                </a:lnTo>
                <a:lnTo>
                  <a:pt x="4" y="29"/>
                </a:lnTo>
                <a:lnTo>
                  <a:pt x="9" y="33"/>
                </a:lnTo>
                <a:lnTo>
                  <a:pt x="15" y="37"/>
                </a:lnTo>
                <a:lnTo>
                  <a:pt x="20" y="37"/>
                </a:lnTo>
                <a:lnTo>
                  <a:pt x="26" y="37"/>
                </a:lnTo>
                <a:lnTo>
                  <a:pt x="26" y="37"/>
                </a:lnTo>
                <a:lnTo>
                  <a:pt x="32" y="33"/>
                </a:lnTo>
                <a:lnTo>
                  <a:pt x="35" y="29"/>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4" name="Freeform 30">
            <a:extLst>
              <a:ext uri="{FF2B5EF4-FFF2-40B4-BE49-F238E27FC236}">
                <a16:creationId xmlns:a16="http://schemas.microsoft.com/office/drawing/2014/main" id="{06C9637E-D407-4EDF-8D93-1CCDE28747FC}"/>
              </a:ext>
            </a:extLst>
          </p:cNvPr>
          <p:cNvSpPr>
            <a:spLocks/>
          </p:cNvSpPr>
          <p:nvPr/>
        </p:nvSpPr>
        <p:spPr bwMode="auto">
          <a:xfrm>
            <a:off x="9958294" y="3979959"/>
            <a:ext cx="37414" cy="49433"/>
          </a:xfrm>
          <a:custGeom>
            <a:avLst/>
            <a:gdLst>
              <a:gd name="T0" fmla="*/ 40 w 40"/>
              <a:gd name="T1" fmla="*/ 18 h 37"/>
              <a:gd name="T2" fmla="*/ 40 w 40"/>
              <a:gd name="T3" fmla="*/ 18 h 37"/>
              <a:gd name="T4" fmla="*/ 38 w 40"/>
              <a:gd name="T5" fmla="*/ 13 h 37"/>
              <a:gd name="T6" fmla="*/ 36 w 40"/>
              <a:gd name="T7" fmla="*/ 7 h 37"/>
              <a:gd name="T8" fmla="*/ 32 w 40"/>
              <a:gd name="T9" fmla="*/ 3 h 37"/>
              <a:gd name="T10" fmla="*/ 27 w 40"/>
              <a:gd name="T11" fmla="*/ 0 h 37"/>
              <a:gd name="T12" fmla="*/ 27 w 40"/>
              <a:gd name="T13" fmla="*/ 0 h 37"/>
              <a:gd name="T14" fmla="*/ 21 w 40"/>
              <a:gd name="T15" fmla="*/ 0 h 37"/>
              <a:gd name="T16" fmla="*/ 15 w 40"/>
              <a:gd name="T17" fmla="*/ 0 h 37"/>
              <a:gd name="T18" fmla="*/ 10 w 40"/>
              <a:gd name="T19" fmla="*/ 3 h 37"/>
              <a:gd name="T20" fmla="*/ 4 w 40"/>
              <a:gd name="T21" fmla="*/ 7 h 37"/>
              <a:gd name="T22" fmla="*/ 4 w 40"/>
              <a:gd name="T23" fmla="*/ 7 h 37"/>
              <a:gd name="T24" fmla="*/ 2 w 40"/>
              <a:gd name="T25" fmla="*/ 13 h 37"/>
              <a:gd name="T26" fmla="*/ 0 w 40"/>
              <a:gd name="T27" fmla="*/ 18 h 37"/>
              <a:gd name="T28" fmla="*/ 2 w 40"/>
              <a:gd name="T29" fmla="*/ 24 h 37"/>
              <a:gd name="T30" fmla="*/ 4 w 40"/>
              <a:gd name="T31" fmla="*/ 29 h 37"/>
              <a:gd name="T32" fmla="*/ 4 w 40"/>
              <a:gd name="T33" fmla="*/ 29 h 37"/>
              <a:gd name="T34" fmla="*/ 10 w 40"/>
              <a:gd name="T35" fmla="*/ 33 h 37"/>
              <a:gd name="T36" fmla="*/ 15 w 40"/>
              <a:gd name="T37" fmla="*/ 37 h 37"/>
              <a:gd name="T38" fmla="*/ 21 w 40"/>
              <a:gd name="T39" fmla="*/ 37 h 37"/>
              <a:gd name="T40" fmla="*/ 27 w 40"/>
              <a:gd name="T41" fmla="*/ 37 h 37"/>
              <a:gd name="T42" fmla="*/ 27 w 40"/>
              <a:gd name="T43" fmla="*/ 37 h 37"/>
              <a:gd name="T44" fmla="*/ 32 w 40"/>
              <a:gd name="T45" fmla="*/ 33 h 37"/>
              <a:gd name="T46" fmla="*/ 36 w 40"/>
              <a:gd name="T47" fmla="*/ 29 h 37"/>
              <a:gd name="T48" fmla="*/ 38 w 40"/>
              <a:gd name="T49" fmla="*/ 24 h 37"/>
              <a:gd name="T50" fmla="*/ 40 w 40"/>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7">
                <a:moveTo>
                  <a:pt x="40" y="18"/>
                </a:moveTo>
                <a:lnTo>
                  <a:pt x="40" y="18"/>
                </a:lnTo>
                <a:lnTo>
                  <a:pt x="38" y="13"/>
                </a:lnTo>
                <a:lnTo>
                  <a:pt x="36" y="7"/>
                </a:lnTo>
                <a:lnTo>
                  <a:pt x="32" y="3"/>
                </a:lnTo>
                <a:lnTo>
                  <a:pt x="27" y="0"/>
                </a:lnTo>
                <a:lnTo>
                  <a:pt x="27" y="0"/>
                </a:lnTo>
                <a:lnTo>
                  <a:pt x="21" y="0"/>
                </a:lnTo>
                <a:lnTo>
                  <a:pt x="15" y="0"/>
                </a:lnTo>
                <a:lnTo>
                  <a:pt x="10" y="3"/>
                </a:lnTo>
                <a:lnTo>
                  <a:pt x="4" y="7"/>
                </a:lnTo>
                <a:lnTo>
                  <a:pt x="4" y="7"/>
                </a:lnTo>
                <a:lnTo>
                  <a:pt x="2" y="13"/>
                </a:lnTo>
                <a:lnTo>
                  <a:pt x="0" y="18"/>
                </a:lnTo>
                <a:lnTo>
                  <a:pt x="2" y="24"/>
                </a:lnTo>
                <a:lnTo>
                  <a:pt x="4" y="29"/>
                </a:lnTo>
                <a:lnTo>
                  <a:pt x="4" y="29"/>
                </a:lnTo>
                <a:lnTo>
                  <a:pt x="10" y="33"/>
                </a:lnTo>
                <a:lnTo>
                  <a:pt x="15" y="37"/>
                </a:lnTo>
                <a:lnTo>
                  <a:pt x="21" y="37"/>
                </a:lnTo>
                <a:lnTo>
                  <a:pt x="27" y="37"/>
                </a:lnTo>
                <a:lnTo>
                  <a:pt x="27" y="37"/>
                </a:lnTo>
                <a:lnTo>
                  <a:pt x="32" y="33"/>
                </a:lnTo>
                <a:lnTo>
                  <a:pt x="36" y="29"/>
                </a:lnTo>
                <a:lnTo>
                  <a:pt x="38" y="24"/>
                </a:lnTo>
                <a:lnTo>
                  <a:pt x="40"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5" name="Freeform 31">
            <a:extLst>
              <a:ext uri="{FF2B5EF4-FFF2-40B4-BE49-F238E27FC236}">
                <a16:creationId xmlns:a16="http://schemas.microsoft.com/office/drawing/2014/main" id="{AA0AC961-F8BD-4189-9978-CB01D25A8B1F}"/>
              </a:ext>
            </a:extLst>
          </p:cNvPr>
          <p:cNvSpPr>
            <a:spLocks/>
          </p:cNvSpPr>
          <p:nvPr/>
        </p:nvSpPr>
        <p:spPr bwMode="auto">
          <a:xfrm>
            <a:off x="9928363" y="3974756"/>
            <a:ext cx="35543" cy="52035"/>
          </a:xfrm>
          <a:custGeom>
            <a:avLst/>
            <a:gdLst>
              <a:gd name="T0" fmla="*/ 37 w 37"/>
              <a:gd name="T1" fmla="*/ 19 h 39"/>
              <a:gd name="T2" fmla="*/ 37 w 37"/>
              <a:gd name="T3" fmla="*/ 19 h 39"/>
              <a:gd name="T4" fmla="*/ 37 w 37"/>
              <a:gd name="T5" fmla="*/ 13 h 39"/>
              <a:gd name="T6" fmla="*/ 33 w 37"/>
              <a:gd name="T7" fmla="*/ 7 h 39"/>
              <a:gd name="T8" fmla="*/ 30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3 w 37"/>
              <a:gd name="T21" fmla="*/ 7 h 39"/>
              <a:gd name="T22" fmla="*/ 3 w 37"/>
              <a:gd name="T23" fmla="*/ 7 h 39"/>
              <a:gd name="T24" fmla="*/ 0 w 37"/>
              <a:gd name="T25" fmla="*/ 13 h 39"/>
              <a:gd name="T26" fmla="*/ 0 w 37"/>
              <a:gd name="T27" fmla="*/ 19 h 39"/>
              <a:gd name="T28" fmla="*/ 0 w 37"/>
              <a:gd name="T29" fmla="*/ 24 h 39"/>
              <a:gd name="T30" fmla="*/ 3 w 37"/>
              <a:gd name="T31" fmla="*/ 30 h 39"/>
              <a:gd name="T32" fmla="*/ 3 w 37"/>
              <a:gd name="T33" fmla="*/ 30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0 h 39"/>
              <a:gd name="T48" fmla="*/ 37 w 37"/>
              <a:gd name="T49" fmla="*/ 24 h 39"/>
              <a:gd name="T50" fmla="*/ 37 w 37"/>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19"/>
                </a:moveTo>
                <a:lnTo>
                  <a:pt x="37" y="19"/>
                </a:lnTo>
                <a:lnTo>
                  <a:pt x="37" y="13"/>
                </a:lnTo>
                <a:lnTo>
                  <a:pt x="33" y="7"/>
                </a:lnTo>
                <a:lnTo>
                  <a:pt x="30" y="4"/>
                </a:lnTo>
                <a:lnTo>
                  <a:pt x="24" y="2"/>
                </a:lnTo>
                <a:lnTo>
                  <a:pt x="24" y="2"/>
                </a:lnTo>
                <a:lnTo>
                  <a:pt x="18" y="0"/>
                </a:lnTo>
                <a:lnTo>
                  <a:pt x="13" y="2"/>
                </a:lnTo>
                <a:lnTo>
                  <a:pt x="7" y="4"/>
                </a:lnTo>
                <a:lnTo>
                  <a:pt x="3" y="7"/>
                </a:lnTo>
                <a:lnTo>
                  <a:pt x="3" y="7"/>
                </a:lnTo>
                <a:lnTo>
                  <a:pt x="0" y="13"/>
                </a:lnTo>
                <a:lnTo>
                  <a:pt x="0" y="19"/>
                </a:lnTo>
                <a:lnTo>
                  <a:pt x="0" y="24"/>
                </a:lnTo>
                <a:lnTo>
                  <a:pt x="3" y="30"/>
                </a:lnTo>
                <a:lnTo>
                  <a:pt x="3" y="30"/>
                </a:lnTo>
                <a:lnTo>
                  <a:pt x="7" y="35"/>
                </a:lnTo>
                <a:lnTo>
                  <a:pt x="13" y="37"/>
                </a:lnTo>
                <a:lnTo>
                  <a:pt x="18" y="39"/>
                </a:lnTo>
                <a:lnTo>
                  <a:pt x="24" y="37"/>
                </a:lnTo>
                <a:lnTo>
                  <a:pt x="24" y="37"/>
                </a:lnTo>
                <a:lnTo>
                  <a:pt x="30" y="35"/>
                </a:lnTo>
                <a:lnTo>
                  <a:pt x="33" y="30"/>
                </a:lnTo>
                <a:lnTo>
                  <a:pt x="37"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6" name="Freeform 32">
            <a:extLst>
              <a:ext uri="{FF2B5EF4-FFF2-40B4-BE49-F238E27FC236}">
                <a16:creationId xmlns:a16="http://schemas.microsoft.com/office/drawing/2014/main" id="{A72EA173-AB61-4D49-9C07-D6CD94E9AA68}"/>
              </a:ext>
            </a:extLst>
          </p:cNvPr>
          <p:cNvSpPr>
            <a:spLocks/>
          </p:cNvSpPr>
          <p:nvPr/>
        </p:nvSpPr>
        <p:spPr bwMode="auto">
          <a:xfrm>
            <a:off x="9898432" y="3951340"/>
            <a:ext cx="33672" cy="49433"/>
          </a:xfrm>
          <a:custGeom>
            <a:avLst/>
            <a:gdLst>
              <a:gd name="T0" fmla="*/ 37 w 37"/>
              <a:gd name="T1" fmla="*/ 19 h 38"/>
              <a:gd name="T2" fmla="*/ 37 w 37"/>
              <a:gd name="T3" fmla="*/ 19 h 38"/>
              <a:gd name="T4" fmla="*/ 37 w 37"/>
              <a:gd name="T5" fmla="*/ 13 h 38"/>
              <a:gd name="T6" fmla="*/ 34 w 37"/>
              <a:gd name="T7" fmla="*/ 8 h 38"/>
              <a:gd name="T8" fmla="*/ 30 w 37"/>
              <a:gd name="T9" fmla="*/ 4 h 38"/>
              <a:gd name="T10" fmla="*/ 24 w 37"/>
              <a:gd name="T11" fmla="*/ 0 h 38"/>
              <a:gd name="T12" fmla="*/ 24 w 37"/>
              <a:gd name="T13" fmla="*/ 0 h 38"/>
              <a:gd name="T14" fmla="*/ 19 w 37"/>
              <a:gd name="T15" fmla="*/ 0 h 38"/>
              <a:gd name="T16" fmla="*/ 13 w 37"/>
              <a:gd name="T17" fmla="*/ 0 h 38"/>
              <a:gd name="T18" fmla="*/ 8 w 37"/>
              <a:gd name="T19" fmla="*/ 4 h 38"/>
              <a:gd name="T20" fmla="*/ 4 w 37"/>
              <a:gd name="T21" fmla="*/ 8 h 38"/>
              <a:gd name="T22" fmla="*/ 4 w 37"/>
              <a:gd name="T23" fmla="*/ 8 h 38"/>
              <a:gd name="T24" fmla="*/ 0 w 37"/>
              <a:gd name="T25" fmla="*/ 13 h 38"/>
              <a:gd name="T26" fmla="*/ 0 w 37"/>
              <a:gd name="T27" fmla="*/ 19 h 38"/>
              <a:gd name="T28" fmla="*/ 0 w 37"/>
              <a:gd name="T29" fmla="*/ 24 h 38"/>
              <a:gd name="T30" fmla="*/ 4 w 37"/>
              <a:gd name="T31" fmla="*/ 30 h 38"/>
              <a:gd name="T32" fmla="*/ 4 w 37"/>
              <a:gd name="T33" fmla="*/ 30 h 38"/>
              <a:gd name="T34" fmla="*/ 8 w 37"/>
              <a:gd name="T35" fmla="*/ 34 h 38"/>
              <a:gd name="T36" fmla="*/ 13 w 37"/>
              <a:gd name="T37" fmla="*/ 38 h 38"/>
              <a:gd name="T38" fmla="*/ 19 w 37"/>
              <a:gd name="T39" fmla="*/ 38 h 38"/>
              <a:gd name="T40" fmla="*/ 24 w 37"/>
              <a:gd name="T41" fmla="*/ 38 h 38"/>
              <a:gd name="T42" fmla="*/ 24 w 37"/>
              <a:gd name="T43" fmla="*/ 38 h 38"/>
              <a:gd name="T44" fmla="*/ 30 w 37"/>
              <a:gd name="T45" fmla="*/ 34 h 38"/>
              <a:gd name="T46" fmla="*/ 34 w 37"/>
              <a:gd name="T47" fmla="*/ 30 h 38"/>
              <a:gd name="T48" fmla="*/ 37 w 37"/>
              <a:gd name="T49" fmla="*/ 24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4" y="8"/>
                </a:lnTo>
                <a:lnTo>
                  <a:pt x="30" y="4"/>
                </a:lnTo>
                <a:lnTo>
                  <a:pt x="24" y="0"/>
                </a:lnTo>
                <a:lnTo>
                  <a:pt x="24" y="0"/>
                </a:lnTo>
                <a:lnTo>
                  <a:pt x="19" y="0"/>
                </a:lnTo>
                <a:lnTo>
                  <a:pt x="13" y="0"/>
                </a:lnTo>
                <a:lnTo>
                  <a:pt x="8" y="4"/>
                </a:lnTo>
                <a:lnTo>
                  <a:pt x="4" y="8"/>
                </a:lnTo>
                <a:lnTo>
                  <a:pt x="4" y="8"/>
                </a:lnTo>
                <a:lnTo>
                  <a:pt x="0" y="13"/>
                </a:lnTo>
                <a:lnTo>
                  <a:pt x="0" y="19"/>
                </a:lnTo>
                <a:lnTo>
                  <a:pt x="0" y="24"/>
                </a:lnTo>
                <a:lnTo>
                  <a:pt x="4" y="30"/>
                </a:lnTo>
                <a:lnTo>
                  <a:pt x="4" y="30"/>
                </a:lnTo>
                <a:lnTo>
                  <a:pt x="8" y="34"/>
                </a:lnTo>
                <a:lnTo>
                  <a:pt x="13" y="38"/>
                </a:lnTo>
                <a:lnTo>
                  <a:pt x="19" y="38"/>
                </a:lnTo>
                <a:lnTo>
                  <a:pt x="24" y="38"/>
                </a:lnTo>
                <a:lnTo>
                  <a:pt x="24" y="38"/>
                </a:lnTo>
                <a:lnTo>
                  <a:pt x="30" y="34"/>
                </a:lnTo>
                <a:lnTo>
                  <a:pt x="34" y="30"/>
                </a:lnTo>
                <a:lnTo>
                  <a:pt x="37"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7" name="Freeform 33">
            <a:extLst>
              <a:ext uri="{FF2B5EF4-FFF2-40B4-BE49-F238E27FC236}">
                <a16:creationId xmlns:a16="http://schemas.microsoft.com/office/drawing/2014/main" id="{30F654B6-667B-4D3B-8A74-379766889276}"/>
              </a:ext>
            </a:extLst>
          </p:cNvPr>
          <p:cNvSpPr>
            <a:spLocks/>
          </p:cNvSpPr>
          <p:nvPr/>
        </p:nvSpPr>
        <p:spPr bwMode="auto">
          <a:xfrm>
            <a:off x="9877855" y="3951340"/>
            <a:ext cx="35543" cy="49433"/>
          </a:xfrm>
          <a:custGeom>
            <a:avLst/>
            <a:gdLst>
              <a:gd name="T0" fmla="*/ 37 w 37"/>
              <a:gd name="T1" fmla="*/ 19 h 38"/>
              <a:gd name="T2" fmla="*/ 37 w 37"/>
              <a:gd name="T3" fmla="*/ 19 h 38"/>
              <a:gd name="T4" fmla="*/ 37 w 37"/>
              <a:gd name="T5" fmla="*/ 13 h 38"/>
              <a:gd name="T6" fmla="*/ 33 w 37"/>
              <a:gd name="T7" fmla="*/ 8 h 38"/>
              <a:gd name="T8" fmla="*/ 29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3 w 37"/>
              <a:gd name="T21" fmla="*/ 8 h 38"/>
              <a:gd name="T22" fmla="*/ 3 w 37"/>
              <a:gd name="T23" fmla="*/ 8 h 38"/>
              <a:gd name="T24" fmla="*/ 0 w 37"/>
              <a:gd name="T25" fmla="*/ 13 h 38"/>
              <a:gd name="T26" fmla="*/ 0 w 37"/>
              <a:gd name="T27" fmla="*/ 19 h 38"/>
              <a:gd name="T28" fmla="*/ 0 w 37"/>
              <a:gd name="T29" fmla="*/ 24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29 w 37"/>
              <a:gd name="T45" fmla="*/ 34 h 38"/>
              <a:gd name="T46" fmla="*/ 33 w 37"/>
              <a:gd name="T47" fmla="*/ 30 h 38"/>
              <a:gd name="T48" fmla="*/ 37 w 37"/>
              <a:gd name="T49" fmla="*/ 24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3" y="8"/>
                </a:lnTo>
                <a:lnTo>
                  <a:pt x="29" y="4"/>
                </a:lnTo>
                <a:lnTo>
                  <a:pt x="24" y="0"/>
                </a:lnTo>
                <a:lnTo>
                  <a:pt x="24" y="0"/>
                </a:lnTo>
                <a:lnTo>
                  <a:pt x="18" y="0"/>
                </a:lnTo>
                <a:lnTo>
                  <a:pt x="13" y="0"/>
                </a:lnTo>
                <a:lnTo>
                  <a:pt x="7" y="4"/>
                </a:lnTo>
                <a:lnTo>
                  <a:pt x="3" y="8"/>
                </a:lnTo>
                <a:lnTo>
                  <a:pt x="3" y="8"/>
                </a:lnTo>
                <a:lnTo>
                  <a:pt x="0" y="13"/>
                </a:lnTo>
                <a:lnTo>
                  <a:pt x="0" y="19"/>
                </a:lnTo>
                <a:lnTo>
                  <a:pt x="0" y="24"/>
                </a:lnTo>
                <a:lnTo>
                  <a:pt x="3" y="30"/>
                </a:lnTo>
                <a:lnTo>
                  <a:pt x="3" y="30"/>
                </a:lnTo>
                <a:lnTo>
                  <a:pt x="7" y="34"/>
                </a:lnTo>
                <a:lnTo>
                  <a:pt x="13" y="38"/>
                </a:lnTo>
                <a:lnTo>
                  <a:pt x="18" y="38"/>
                </a:lnTo>
                <a:lnTo>
                  <a:pt x="24" y="38"/>
                </a:lnTo>
                <a:lnTo>
                  <a:pt x="24" y="38"/>
                </a:lnTo>
                <a:lnTo>
                  <a:pt x="29" y="34"/>
                </a:lnTo>
                <a:lnTo>
                  <a:pt x="33" y="30"/>
                </a:lnTo>
                <a:lnTo>
                  <a:pt x="37"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8" name="Freeform 34">
            <a:extLst>
              <a:ext uri="{FF2B5EF4-FFF2-40B4-BE49-F238E27FC236}">
                <a16:creationId xmlns:a16="http://schemas.microsoft.com/office/drawing/2014/main" id="{48ACE70B-1801-4EC4-B671-630EC02DA276}"/>
              </a:ext>
            </a:extLst>
          </p:cNvPr>
          <p:cNvSpPr>
            <a:spLocks/>
          </p:cNvSpPr>
          <p:nvPr/>
        </p:nvSpPr>
        <p:spPr bwMode="auto">
          <a:xfrm>
            <a:off x="9861019" y="3951340"/>
            <a:ext cx="37414" cy="49433"/>
          </a:xfrm>
          <a:custGeom>
            <a:avLst/>
            <a:gdLst>
              <a:gd name="T0" fmla="*/ 39 w 39"/>
              <a:gd name="T1" fmla="*/ 19 h 38"/>
              <a:gd name="T2" fmla="*/ 39 w 39"/>
              <a:gd name="T3" fmla="*/ 19 h 38"/>
              <a:gd name="T4" fmla="*/ 37 w 39"/>
              <a:gd name="T5" fmla="*/ 13 h 38"/>
              <a:gd name="T6" fmla="*/ 35 w 39"/>
              <a:gd name="T7" fmla="*/ 8 h 38"/>
              <a:gd name="T8" fmla="*/ 32 w 39"/>
              <a:gd name="T9" fmla="*/ 4 h 38"/>
              <a:gd name="T10" fmla="*/ 26 w 39"/>
              <a:gd name="T11" fmla="*/ 0 h 38"/>
              <a:gd name="T12" fmla="*/ 26 w 39"/>
              <a:gd name="T13" fmla="*/ 0 h 38"/>
              <a:gd name="T14" fmla="*/ 20 w 39"/>
              <a:gd name="T15" fmla="*/ 0 h 38"/>
              <a:gd name="T16" fmla="*/ 13 w 39"/>
              <a:gd name="T17" fmla="*/ 0 h 38"/>
              <a:gd name="T18" fmla="*/ 9 w 39"/>
              <a:gd name="T19" fmla="*/ 4 h 38"/>
              <a:gd name="T20" fmla="*/ 4 w 39"/>
              <a:gd name="T21" fmla="*/ 8 h 38"/>
              <a:gd name="T22" fmla="*/ 4 w 39"/>
              <a:gd name="T23" fmla="*/ 8 h 38"/>
              <a:gd name="T24" fmla="*/ 2 w 39"/>
              <a:gd name="T25" fmla="*/ 13 h 38"/>
              <a:gd name="T26" fmla="*/ 0 w 39"/>
              <a:gd name="T27" fmla="*/ 19 h 38"/>
              <a:gd name="T28" fmla="*/ 2 w 39"/>
              <a:gd name="T29" fmla="*/ 24 h 38"/>
              <a:gd name="T30" fmla="*/ 4 w 39"/>
              <a:gd name="T31" fmla="*/ 30 h 38"/>
              <a:gd name="T32" fmla="*/ 4 w 39"/>
              <a:gd name="T33" fmla="*/ 30 h 38"/>
              <a:gd name="T34" fmla="*/ 9 w 39"/>
              <a:gd name="T35" fmla="*/ 34 h 38"/>
              <a:gd name="T36" fmla="*/ 13 w 39"/>
              <a:gd name="T37" fmla="*/ 38 h 38"/>
              <a:gd name="T38" fmla="*/ 20 w 39"/>
              <a:gd name="T39" fmla="*/ 38 h 38"/>
              <a:gd name="T40" fmla="*/ 26 w 39"/>
              <a:gd name="T41" fmla="*/ 38 h 38"/>
              <a:gd name="T42" fmla="*/ 26 w 39"/>
              <a:gd name="T43" fmla="*/ 38 h 38"/>
              <a:gd name="T44" fmla="*/ 32 w 39"/>
              <a:gd name="T45" fmla="*/ 34 h 38"/>
              <a:gd name="T46" fmla="*/ 35 w 39"/>
              <a:gd name="T47" fmla="*/ 30 h 38"/>
              <a:gd name="T48" fmla="*/ 37 w 39"/>
              <a:gd name="T49" fmla="*/ 24 h 38"/>
              <a:gd name="T50" fmla="*/ 39 w 39"/>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9" y="19"/>
                </a:moveTo>
                <a:lnTo>
                  <a:pt x="39" y="19"/>
                </a:lnTo>
                <a:lnTo>
                  <a:pt x="37" y="13"/>
                </a:lnTo>
                <a:lnTo>
                  <a:pt x="35" y="8"/>
                </a:lnTo>
                <a:lnTo>
                  <a:pt x="32" y="4"/>
                </a:lnTo>
                <a:lnTo>
                  <a:pt x="26" y="0"/>
                </a:lnTo>
                <a:lnTo>
                  <a:pt x="26" y="0"/>
                </a:lnTo>
                <a:lnTo>
                  <a:pt x="20" y="0"/>
                </a:lnTo>
                <a:lnTo>
                  <a:pt x="13" y="0"/>
                </a:lnTo>
                <a:lnTo>
                  <a:pt x="9" y="4"/>
                </a:lnTo>
                <a:lnTo>
                  <a:pt x="4" y="8"/>
                </a:lnTo>
                <a:lnTo>
                  <a:pt x="4" y="8"/>
                </a:lnTo>
                <a:lnTo>
                  <a:pt x="2" y="13"/>
                </a:lnTo>
                <a:lnTo>
                  <a:pt x="0" y="19"/>
                </a:lnTo>
                <a:lnTo>
                  <a:pt x="2" y="24"/>
                </a:lnTo>
                <a:lnTo>
                  <a:pt x="4" y="30"/>
                </a:lnTo>
                <a:lnTo>
                  <a:pt x="4" y="30"/>
                </a:lnTo>
                <a:lnTo>
                  <a:pt x="9" y="34"/>
                </a:lnTo>
                <a:lnTo>
                  <a:pt x="13" y="38"/>
                </a:lnTo>
                <a:lnTo>
                  <a:pt x="20" y="38"/>
                </a:lnTo>
                <a:lnTo>
                  <a:pt x="26" y="38"/>
                </a:lnTo>
                <a:lnTo>
                  <a:pt x="26" y="38"/>
                </a:lnTo>
                <a:lnTo>
                  <a:pt x="32" y="34"/>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59" name="Freeform 35">
            <a:extLst>
              <a:ext uri="{FF2B5EF4-FFF2-40B4-BE49-F238E27FC236}">
                <a16:creationId xmlns:a16="http://schemas.microsoft.com/office/drawing/2014/main" id="{B9C15BA7-BBD4-49F3-8A97-13CFEA4FA3B3}"/>
              </a:ext>
            </a:extLst>
          </p:cNvPr>
          <p:cNvSpPr>
            <a:spLocks/>
          </p:cNvSpPr>
          <p:nvPr/>
        </p:nvSpPr>
        <p:spPr bwMode="auto">
          <a:xfrm>
            <a:off x="9804898" y="3935729"/>
            <a:ext cx="35543" cy="49433"/>
          </a:xfrm>
          <a:custGeom>
            <a:avLst/>
            <a:gdLst>
              <a:gd name="T0" fmla="*/ 38 w 38"/>
              <a:gd name="T1" fmla="*/ 21 h 39"/>
              <a:gd name="T2" fmla="*/ 38 w 38"/>
              <a:gd name="T3" fmla="*/ 21 h 39"/>
              <a:gd name="T4" fmla="*/ 38 w 38"/>
              <a:gd name="T5" fmla="*/ 13 h 39"/>
              <a:gd name="T6" fmla="*/ 34 w 38"/>
              <a:gd name="T7" fmla="*/ 9 h 39"/>
              <a:gd name="T8" fmla="*/ 30 w 38"/>
              <a:gd name="T9" fmla="*/ 4 h 39"/>
              <a:gd name="T10" fmla="*/ 24 w 38"/>
              <a:gd name="T11" fmla="*/ 2 h 39"/>
              <a:gd name="T12" fmla="*/ 24 w 38"/>
              <a:gd name="T13" fmla="*/ 2 h 39"/>
              <a:gd name="T14" fmla="*/ 19 w 38"/>
              <a:gd name="T15" fmla="*/ 0 h 39"/>
              <a:gd name="T16" fmla="*/ 13 w 38"/>
              <a:gd name="T17" fmla="*/ 2 h 39"/>
              <a:gd name="T18" fmla="*/ 8 w 38"/>
              <a:gd name="T19" fmla="*/ 4 h 39"/>
              <a:gd name="T20" fmla="*/ 4 w 38"/>
              <a:gd name="T21" fmla="*/ 9 h 39"/>
              <a:gd name="T22" fmla="*/ 4 w 38"/>
              <a:gd name="T23" fmla="*/ 9 h 39"/>
              <a:gd name="T24" fmla="*/ 0 w 38"/>
              <a:gd name="T25" fmla="*/ 15 h 39"/>
              <a:gd name="T26" fmla="*/ 0 w 38"/>
              <a:gd name="T27" fmla="*/ 21 h 39"/>
              <a:gd name="T28" fmla="*/ 0 w 38"/>
              <a:gd name="T29" fmla="*/ 26 h 39"/>
              <a:gd name="T30" fmla="*/ 4 w 38"/>
              <a:gd name="T31" fmla="*/ 32 h 39"/>
              <a:gd name="T32" fmla="*/ 4 w 38"/>
              <a:gd name="T33" fmla="*/ 32 h 39"/>
              <a:gd name="T34" fmla="*/ 8 w 38"/>
              <a:gd name="T35" fmla="*/ 36 h 39"/>
              <a:gd name="T36" fmla="*/ 13 w 38"/>
              <a:gd name="T37" fmla="*/ 37 h 39"/>
              <a:gd name="T38" fmla="*/ 19 w 38"/>
              <a:gd name="T39" fmla="*/ 39 h 39"/>
              <a:gd name="T40" fmla="*/ 24 w 38"/>
              <a:gd name="T41" fmla="*/ 37 h 39"/>
              <a:gd name="T42" fmla="*/ 24 w 38"/>
              <a:gd name="T43" fmla="*/ 37 h 39"/>
              <a:gd name="T44" fmla="*/ 30 w 38"/>
              <a:gd name="T45" fmla="*/ 36 h 39"/>
              <a:gd name="T46" fmla="*/ 34 w 38"/>
              <a:gd name="T47" fmla="*/ 32 h 39"/>
              <a:gd name="T48" fmla="*/ 38 w 38"/>
              <a:gd name="T49" fmla="*/ 26 h 39"/>
              <a:gd name="T50" fmla="*/ 38 w 38"/>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1"/>
                </a:moveTo>
                <a:lnTo>
                  <a:pt x="38" y="21"/>
                </a:lnTo>
                <a:lnTo>
                  <a:pt x="38" y="13"/>
                </a:lnTo>
                <a:lnTo>
                  <a:pt x="34" y="9"/>
                </a:lnTo>
                <a:lnTo>
                  <a:pt x="30" y="4"/>
                </a:lnTo>
                <a:lnTo>
                  <a:pt x="24" y="2"/>
                </a:lnTo>
                <a:lnTo>
                  <a:pt x="24" y="2"/>
                </a:lnTo>
                <a:lnTo>
                  <a:pt x="19" y="0"/>
                </a:lnTo>
                <a:lnTo>
                  <a:pt x="13" y="2"/>
                </a:lnTo>
                <a:lnTo>
                  <a:pt x="8" y="4"/>
                </a:lnTo>
                <a:lnTo>
                  <a:pt x="4" y="9"/>
                </a:lnTo>
                <a:lnTo>
                  <a:pt x="4" y="9"/>
                </a:lnTo>
                <a:lnTo>
                  <a:pt x="0" y="15"/>
                </a:lnTo>
                <a:lnTo>
                  <a:pt x="0" y="21"/>
                </a:lnTo>
                <a:lnTo>
                  <a:pt x="0" y="26"/>
                </a:lnTo>
                <a:lnTo>
                  <a:pt x="4" y="32"/>
                </a:lnTo>
                <a:lnTo>
                  <a:pt x="4" y="32"/>
                </a:lnTo>
                <a:lnTo>
                  <a:pt x="8" y="36"/>
                </a:lnTo>
                <a:lnTo>
                  <a:pt x="13" y="37"/>
                </a:lnTo>
                <a:lnTo>
                  <a:pt x="19" y="39"/>
                </a:lnTo>
                <a:lnTo>
                  <a:pt x="24" y="37"/>
                </a:lnTo>
                <a:lnTo>
                  <a:pt x="24" y="37"/>
                </a:lnTo>
                <a:lnTo>
                  <a:pt x="30" y="36"/>
                </a:lnTo>
                <a:lnTo>
                  <a:pt x="34" y="32"/>
                </a:lnTo>
                <a:lnTo>
                  <a:pt x="38" y="26"/>
                </a:lnTo>
                <a:lnTo>
                  <a:pt x="38"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0" name="Freeform 36">
            <a:extLst>
              <a:ext uri="{FF2B5EF4-FFF2-40B4-BE49-F238E27FC236}">
                <a16:creationId xmlns:a16="http://schemas.microsoft.com/office/drawing/2014/main" id="{FC065A9B-ADDD-4D1A-AF7A-13E96AA48A61}"/>
              </a:ext>
            </a:extLst>
          </p:cNvPr>
          <p:cNvSpPr>
            <a:spLocks/>
          </p:cNvSpPr>
          <p:nvPr/>
        </p:nvSpPr>
        <p:spPr bwMode="auto">
          <a:xfrm>
            <a:off x="9746907" y="3909712"/>
            <a:ext cx="35543" cy="52035"/>
          </a:xfrm>
          <a:custGeom>
            <a:avLst/>
            <a:gdLst>
              <a:gd name="T0" fmla="*/ 37 w 37"/>
              <a:gd name="T1" fmla="*/ 19 h 40"/>
              <a:gd name="T2" fmla="*/ 37 w 37"/>
              <a:gd name="T3" fmla="*/ 19 h 40"/>
              <a:gd name="T4" fmla="*/ 37 w 37"/>
              <a:gd name="T5" fmla="*/ 14 h 40"/>
              <a:gd name="T6" fmla="*/ 33 w 37"/>
              <a:gd name="T7" fmla="*/ 8 h 40"/>
              <a:gd name="T8" fmla="*/ 29 w 37"/>
              <a:gd name="T9" fmla="*/ 4 h 40"/>
              <a:gd name="T10" fmla="*/ 24 w 37"/>
              <a:gd name="T11" fmla="*/ 2 h 40"/>
              <a:gd name="T12" fmla="*/ 24 w 37"/>
              <a:gd name="T13" fmla="*/ 2 h 40"/>
              <a:gd name="T14" fmla="*/ 18 w 37"/>
              <a:gd name="T15" fmla="*/ 0 h 40"/>
              <a:gd name="T16" fmla="*/ 13 w 37"/>
              <a:gd name="T17" fmla="*/ 2 h 40"/>
              <a:gd name="T18" fmla="*/ 7 w 37"/>
              <a:gd name="T19" fmla="*/ 4 h 40"/>
              <a:gd name="T20" fmla="*/ 3 w 37"/>
              <a:gd name="T21" fmla="*/ 8 h 40"/>
              <a:gd name="T22" fmla="*/ 3 w 37"/>
              <a:gd name="T23" fmla="*/ 8 h 40"/>
              <a:gd name="T24" fmla="*/ 0 w 37"/>
              <a:gd name="T25" fmla="*/ 14 h 40"/>
              <a:gd name="T26" fmla="*/ 0 w 37"/>
              <a:gd name="T27" fmla="*/ 19 h 40"/>
              <a:gd name="T28" fmla="*/ 0 w 37"/>
              <a:gd name="T29" fmla="*/ 27 h 40"/>
              <a:gd name="T30" fmla="*/ 3 w 37"/>
              <a:gd name="T31" fmla="*/ 30 h 40"/>
              <a:gd name="T32" fmla="*/ 3 w 37"/>
              <a:gd name="T33" fmla="*/ 30 h 40"/>
              <a:gd name="T34" fmla="*/ 7 w 37"/>
              <a:gd name="T35" fmla="*/ 36 h 40"/>
              <a:gd name="T36" fmla="*/ 13 w 37"/>
              <a:gd name="T37" fmla="*/ 38 h 40"/>
              <a:gd name="T38" fmla="*/ 18 w 37"/>
              <a:gd name="T39" fmla="*/ 40 h 40"/>
              <a:gd name="T40" fmla="*/ 24 w 37"/>
              <a:gd name="T41" fmla="*/ 38 h 40"/>
              <a:gd name="T42" fmla="*/ 24 w 37"/>
              <a:gd name="T43" fmla="*/ 38 h 40"/>
              <a:gd name="T44" fmla="*/ 29 w 37"/>
              <a:gd name="T45" fmla="*/ 36 h 40"/>
              <a:gd name="T46" fmla="*/ 33 w 37"/>
              <a:gd name="T47" fmla="*/ 30 h 40"/>
              <a:gd name="T48" fmla="*/ 37 w 37"/>
              <a:gd name="T49" fmla="*/ 27 h 40"/>
              <a:gd name="T50" fmla="*/ 37 w 37"/>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0">
                <a:moveTo>
                  <a:pt x="37" y="19"/>
                </a:moveTo>
                <a:lnTo>
                  <a:pt x="37" y="19"/>
                </a:lnTo>
                <a:lnTo>
                  <a:pt x="37" y="14"/>
                </a:lnTo>
                <a:lnTo>
                  <a:pt x="33" y="8"/>
                </a:lnTo>
                <a:lnTo>
                  <a:pt x="29" y="4"/>
                </a:lnTo>
                <a:lnTo>
                  <a:pt x="24" y="2"/>
                </a:lnTo>
                <a:lnTo>
                  <a:pt x="24" y="2"/>
                </a:lnTo>
                <a:lnTo>
                  <a:pt x="18" y="0"/>
                </a:lnTo>
                <a:lnTo>
                  <a:pt x="13" y="2"/>
                </a:lnTo>
                <a:lnTo>
                  <a:pt x="7" y="4"/>
                </a:lnTo>
                <a:lnTo>
                  <a:pt x="3" y="8"/>
                </a:lnTo>
                <a:lnTo>
                  <a:pt x="3" y="8"/>
                </a:lnTo>
                <a:lnTo>
                  <a:pt x="0" y="14"/>
                </a:lnTo>
                <a:lnTo>
                  <a:pt x="0" y="19"/>
                </a:lnTo>
                <a:lnTo>
                  <a:pt x="0" y="27"/>
                </a:lnTo>
                <a:lnTo>
                  <a:pt x="3" y="30"/>
                </a:lnTo>
                <a:lnTo>
                  <a:pt x="3" y="30"/>
                </a:lnTo>
                <a:lnTo>
                  <a:pt x="7" y="36"/>
                </a:lnTo>
                <a:lnTo>
                  <a:pt x="13" y="38"/>
                </a:lnTo>
                <a:lnTo>
                  <a:pt x="18" y="40"/>
                </a:lnTo>
                <a:lnTo>
                  <a:pt x="24" y="38"/>
                </a:lnTo>
                <a:lnTo>
                  <a:pt x="24" y="38"/>
                </a:lnTo>
                <a:lnTo>
                  <a:pt x="29" y="36"/>
                </a:lnTo>
                <a:lnTo>
                  <a:pt x="33" y="30"/>
                </a:lnTo>
                <a:lnTo>
                  <a:pt x="37" y="27"/>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1" name="Freeform 37">
            <a:extLst>
              <a:ext uri="{FF2B5EF4-FFF2-40B4-BE49-F238E27FC236}">
                <a16:creationId xmlns:a16="http://schemas.microsoft.com/office/drawing/2014/main" id="{A1CA6389-1DBF-415C-BE24-696F0AC465E5}"/>
              </a:ext>
            </a:extLst>
          </p:cNvPr>
          <p:cNvSpPr>
            <a:spLocks/>
          </p:cNvSpPr>
          <p:nvPr/>
        </p:nvSpPr>
        <p:spPr bwMode="auto">
          <a:xfrm>
            <a:off x="9728201" y="3909712"/>
            <a:ext cx="37414" cy="52035"/>
          </a:xfrm>
          <a:custGeom>
            <a:avLst/>
            <a:gdLst>
              <a:gd name="T0" fmla="*/ 39 w 39"/>
              <a:gd name="T1" fmla="*/ 19 h 40"/>
              <a:gd name="T2" fmla="*/ 39 w 39"/>
              <a:gd name="T3" fmla="*/ 19 h 40"/>
              <a:gd name="T4" fmla="*/ 37 w 39"/>
              <a:gd name="T5" fmla="*/ 14 h 40"/>
              <a:gd name="T6" fmla="*/ 36 w 39"/>
              <a:gd name="T7" fmla="*/ 8 h 40"/>
              <a:gd name="T8" fmla="*/ 32 w 39"/>
              <a:gd name="T9" fmla="*/ 4 h 40"/>
              <a:gd name="T10" fmla="*/ 26 w 39"/>
              <a:gd name="T11" fmla="*/ 2 h 40"/>
              <a:gd name="T12" fmla="*/ 26 w 39"/>
              <a:gd name="T13" fmla="*/ 2 h 40"/>
              <a:gd name="T14" fmla="*/ 21 w 39"/>
              <a:gd name="T15" fmla="*/ 0 h 40"/>
              <a:gd name="T16" fmla="*/ 15 w 39"/>
              <a:gd name="T17" fmla="*/ 2 h 40"/>
              <a:gd name="T18" fmla="*/ 9 w 39"/>
              <a:gd name="T19" fmla="*/ 4 h 40"/>
              <a:gd name="T20" fmla="*/ 4 w 39"/>
              <a:gd name="T21" fmla="*/ 8 h 40"/>
              <a:gd name="T22" fmla="*/ 4 w 39"/>
              <a:gd name="T23" fmla="*/ 8 h 40"/>
              <a:gd name="T24" fmla="*/ 2 w 39"/>
              <a:gd name="T25" fmla="*/ 14 h 40"/>
              <a:gd name="T26" fmla="*/ 0 w 39"/>
              <a:gd name="T27" fmla="*/ 19 h 40"/>
              <a:gd name="T28" fmla="*/ 2 w 39"/>
              <a:gd name="T29" fmla="*/ 27 h 40"/>
              <a:gd name="T30" fmla="*/ 4 w 39"/>
              <a:gd name="T31" fmla="*/ 30 h 40"/>
              <a:gd name="T32" fmla="*/ 4 w 39"/>
              <a:gd name="T33" fmla="*/ 30 h 40"/>
              <a:gd name="T34" fmla="*/ 9 w 39"/>
              <a:gd name="T35" fmla="*/ 36 h 40"/>
              <a:gd name="T36" fmla="*/ 15 w 39"/>
              <a:gd name="T37" fmla="*/ 38 h 40"/>
              <a:gd name="T38" fmla="*/ 21 w 39"/>
              <a:gd name="T39" fmla="*/ 40 h 40"/>
              <a:gd name="T40" fmla="*/ 26 w 39"/>
              <a:gd name="T41" fmla="*/ 38 h 40"/>
              <a:gd name="T42" fmla="*/ 26 w 39"/>
              <a:gd name="T43" fmla="*/ 38 h 40"/>
              <a:gd name="T44" fmla="*/ 32 w 39"/>
              <a:gd name="T45" fmla="*/ 36 h 40"/>
              <a:gd name="T46" fmla="*/ 36 w 39"/>
              <a:gd name="T47" fmla="*/ 30 h 40"/>
              <a:gd name="T48" fmla="*/ 37 w 39"/>
              <a:gd name="T49" fmla="*/ 27 h 40"/>
              <a:gd name="T50" fmla="*/ 39 w 39"/>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9" y="19"/>
                </a:moveTo>
                <a:lnTo>
                  <a:pt x="39" y="19"/>
                </a:lnTo>
                <a:lnTo>
                  <a:pt x="37" y="14"/>
                </a:lnTo>
                <a:lnTo>
                  <a:pt x="36" y="8"/>
                </a:lnTo>
                <a:lnTo>
                  <a:pt x="32" y="4"/>
                </a:lnTo>
                <a:lnTo>
                  <a:pt x="26" y="2"/>
                </a:lnTo>
                <a:lnTo>
                  <a:pt x="26" y="2"/>
                </a:lnTo>
                <a:lnTo>
                  <a:pt x="21" y="0"/>
                </a:lnTo>
                <a:lnTo>
                  <a:pt x="15" y="2"/>
                </a:lnTo>
                <a:lnTo>
                  <a:pt x="9" y="4"/>
                </a:lnTo>
                <a:lnTo>
                  <a:pt x="4" y="8"/>
                </a:lnTo>
                <a:lnTo>
                  <a:pt x="4" y="8"/>
                </a:lnTo>
                <a:lnTo>
                  <a:pt x="2" y="14"/>
                </a:lnTo>
                <a:lnTo>
                  <a:pt x="0" y="19"/>
                </a:lnTo>
                <a:lnTo>
                  <a:pt x="2" y="27"/>
                </a:lnTo>
                <a:lnTo>
                  <a:pt x="4" y="30"/>
                </a:lnTo>
                <a:lnTo>
                  <a:pt x="4" y="30"/>
                </a:lnTo>
                <a:lnTo>
                  <a:pt x="9" y="36"/>
                </a:lnTo>
                <a:lnTo>
                  <a:pt x="15" y="38"/>
                </a:lnTo>
                <a:lnTo>
                  <a:pt x="21" y="40"/>
                </a:lnTo>
                <a:lnTo>
                  <a:pt x="26" y="38"/>
                </a:lnTo>
                <a:lnTo>
                  <a:pt x="26" y="38"/>
                </a:lnTo>
                <a:lnTo>
                  <a:pt x="32" y="36"/>
                </a:lnTo>
                <a:lnTo>
                  <a:pt x="36" y="30"/>
                </a:lnTo>
                <a:lnTo>
                  <a:pt x="37" y="27"/>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2" name="Freeform 38">
            <a:extLst>
              <a:ext uri="{FF2B5EF4-FFF2-40B4-BE49-F238E27FC236}">
                <a16:creationId xmlns:a16="http://schemas.microsoft.com/office/drawing/2014/main" id="{89D3AB24-944F-4454-97BD-DD1155E582D2}"/>
              </a:ext>
            </a:extLst>
          </p:cNvPr>
          <p:cNvSpPr>
            <a:spLocks/>
          </p:cNvSpPr>
          <p:nvPr/>
        </p:nvSpPr>
        <p:spPr bwMode="auto">
          <a:xfrm>
            <a:off x="9715106" y="3909712"/>
            <a:ext cx="35543" cy="52035"/>
          </a:xfrm>
          <a:custGeom>
            <a:avLst/>
            <a:gdLst>
              <a:gd name="T0" fmla="*/ 37 w 37"/>
              <a:gd name="T1" fmla="*/ 19 h 40"/>
              <a:gd name="T2" fmla="*/ 37 w 37"/>
              <a:gd name="T3" fmla="*/ 19 h 40"/>
              <a:gd name="T4" fmla="*/ 37 w 37"/>
              <a:gd name="T5" fmla="*/ 14 h 40"/>
              <a:gd name="T6" fmla="*/ 35 w 37"/>
              <a:gd name="T7" fmla="*/ 8 h 40"/>
              <a:gd name="T8" fmla="*/ 30 w 37"/>
              <a:gd name="T9" fmla="*/ 4 h 40"/>
              <a:gd name="T10" fmla="*/ 24 w 37"/>
              <a:gd name="T11" fmla="*/ 2 h 40"/>
              <a:gd name="T12" fmla="*/ 24 w 37"/>
              <a:gd name="T13" fmla="*/ 2 h 40"/>
              <a:gd name="T14" fmla="*/ 19 w 37"/>
              <a:gd name="T15" fmla="*/ 0 h 40"/>
              <a:gd name="T16" fmla="*/ 13 w 37"/>
              <a:gd name="T17" fmla="*/ 2 h 40"/>
              <a:gd name="T18" fmla="*/ 7 w 37"/>
              <a:gd name="T19" fmla="*/ 4 h 40"/>
              <a:gd name="T20" fmla="*/ 4 w 37"/>
              <a:gd name="T21" fmla="*/ 8 h 40"/>
              <a:gd name="T22" fmla="*/ 4 w 37"/>
              <a:gd name="T23" fmla="*/ 8 h 40"/>
              <a:gd name="T24" fmla="*/ 0 w 37"/>
              <a:gd name="T25" fmla="*/ 14 h 40"/>
              <a:gd name="T26" fmla="*/ 0 w 37"/>
              <a:gd name="T27" fmla="*/ 19 h 40"/>
              <a:gd name="T28" fmla="*/ 0 w 37"/>
              <a:gd name="T29" fmla="*/ 27 h 40"/>
              <a:gd name="T30" fmla="*/ 4 w 37"/>
              <a:gd name="T31" fmla="*/ 30 h 40"/>
              <a:gd name="T32" fmla="*/ 4 w 37"/>
              <a:gd name="T33" fmla="*/ 30 h 40"/>
              <a:gd name="T34" fmla="*/ 7 w 37"/>
              <a:gd name="T35" fmla="*/ 36 h 40"/>
              <a:gd name="T36" fmla="*/ 13 w 37"/>
              <a:gd name="T37" fmla="*/ 38 h 40"/>
              <a:gd name="T38" fmla="*/ 19 w 37"/>
              <a:gd name="T39" fmla="*/ 40 h 40"/>
              <a:gd name="T40" fmla="*/ 24 w 37"/>
              <a:gd name="T41" fmla="*/ 38 h 40"/>
              <a:gd name="T42" fmla="*/ 24 w 37"/>
              <a:gd name="T43" fmla="*/ 38 h 40"/>
              <a:gd name="T44" fmla="*/ 30 w 37"/>
              <a:gd name="T45" fmla="*/ 36 h 40"/>
              <a:gd name="T46" fmla="*/ 35 w 37"/>
              <a:gd name="T47" fmla="*/ 30 h 40"/>
              <a:gd name="T48" fmla="*/ 37 w 37"/>
              <a:gd name="T49" fmla="*/ 27 h 40"/>
              <a:gd name="T50" fmla="*/ 37 w 37"/>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0">
                <a:moveTo>
                  <a:pt x="37" y="19"/>
                </a:moveTo>
                <a:lnTo>
                  <a:pt x="37" y="19"/>
                </a:lnTo>
                <a:lnTo>
                  <a:pt x="37" y="14"/>
                </a:lnTo>
                <a:lnTo>
                  <a:pt x="35" y="8"/>
                </a:lnTo>
                <a:lnTo>
                  <a:pt x="30" y="4"/>
                </a:lnTo>
                <a:lnTo>
                  <a:pt x="24" y="2"/>
                </a:lnTo>
                <a:lnTo>
                  <a:pt x="24" y="2"/>
                </a:lnTo>
                <a:lnTo>
                  <a:pt x="19" y="0"/>
                </a:lnTo>
                <a:lnTo>
                  <a:pt x="13" y="2"/>
                </a:lnTo>
                <a:lnTo>
                  <a:pt x="7" y="4"/>
                </a:lnTo>
                <a:lnTo>
                  <a:pt x="4" y="8"/>
                </a:lnTo>
                <a:lnTo>
                  <a:pt x="4" y="8"/>
                </a:lnTo>
                <a:lnTo>
                  <a:pt x="0" y="14"/>
                </a:lnTo>
                <a:lnTo>
                  <a:pt x="0" y="19"/>
                </a:lnTo>
                <a:lnTo>
                  <a:pt x="0" y="27"/>
                </a:lnTo>
                <a:lnTo>
                  <a:pt x="4" y="30"/>
                </a:lnTo>
                <a:lnTo>
                  <a:pt x="4" y="30"/>
                </a:lnTo>
                <a:lnTo>
                  <a:pt x="7" y="36"/>
                </a:lnTo>
                <a:lnTo>
                  <a:pt x="13" y="38"/>
                </a:lnTo>
                <a:lnTo>
                  <a:pt x="19" y="40"/>
                </a:lnTo>
                <a:lnTo>
                  <a:pt x="24" y="38"/>
                </a:lnTo>
                <a:lnTo>
                  <a:pt x="24" y="38"/>
                </a:lnTo>
                <a:lnTo>
                  <a:pt x="30" y="36"/>
                </a:lnTo>
                <a:lnTo>
                  <a:pt x="35" y="30"/>
                </a:lnTo>
                <a:lnTo>
                  <a:pt x="37" y="27"/>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3" name="Freeform 39">
            <a:extLst>
              <a:ext uri="{FF2B5EF4-FFF2-40B4-BE49-F238E27FC236}">
                <a16:creationId xmlns:a16="http://schemas.microsoft.com/office/drawing/2014/main" id="{FDCA3128-BAA2-4C8A-B873-7377BF25A89E}"/>
              </a:ext>
            </a:extLst>
          </p:cNvPr>
          <p:cNvSpPr>
            <a:spLocks/>
          </p:cNvSpPr>
          <p:nvPr/>
        </p:nvSpPr>
        <p:spPr bwMode="auto">
          <a:xfrm>
            <a:off x="9685175" y="3909712"/>
            <a:ext cx="35543" cy="52035"/>
          </a:xfrm>
          <a:custGeom>
            <a:avLst/>
            <a:gdLst>
              <a:gd name="T0" fmla="*/ 40 w 40"/>
              <a:gd name="T1" fmla="*/ 19 h 40"/>
              <a:gd name="T2" fmla="*/ 40 w 40"/>
              <a:gd name="T3" fmla="*/ 19 h 40"/>
              <a:gd name="T4" fmla="*/ 38 w 40"/>
              <a:gd name="T5" fmla="*/ 14 h 40"/>
              <a:gd name="T6" fmla="*/ 36 w 40"/>
              <a:gd name="T7" fmla="*/ 8 h 40"/>
              <a:gd name="T8" fmla="*/ 30 w 40"/>
              <a:gd name="T9" fmla="*/ 4 h 40"/>
              <a:gd name="T10" fmla="*/ 26 w 40"/>
              <a:gd name="T11" fmla="*/ 2 h 40"/>
              <a:gd name="T12" fmla="*/ 26 w 40"/>
              <a:gd name="T13" fmla="*/ 2 h 40"/>
              <a:gd name="T14" fmla="*/ 19 w 40"/>
              <a:gd name="T15" fmla="*/ 0 h 40"/>
              <a:gd name="T16" fmla="*/ 13 w 40"/>
              <a:gd name="T17" fmla="*/ 2 h 40"/>
              <a:gd name="T18" fmla="*/ 8 w 40"/>
              <a:gd name="T19" fmla="*/ 4 h 40"/>
              <a:gd name="T20" fmla="*/ 4 w 40"/>
              <a:gd name="T21" fmla="*/ 8 h 40"/>
              <a:gd name="T22" fmla="*/ 4 w 40"/>
              <a:gd name="T23" fmla="*/ 8 h 40"/>
              <a:gd name="T24" fmla="*/ 2 w 40"/>
              <a:gd name="T25" fmla="*/ 14 h 40"/>
              <a:gd name="T26" fmla="*/ 0 w 40"/>
              <a:gd name="T27" fmla="*/ 19 h 40"/>
              <a:gd name="T28" fmla="*/ 2 w 40"/>
              <a:gd name="T29" fmla="*/ 27 h 40"/>
              <a:gd name="T30" fmla="*/ 4 w 40"/>
              <a:gd name="T31" fmla="*/ 30 h 40"/>
              <a:gd name="T32" fmla="*/ 4 w 40"/>
              <a:gd name="T33" fmla="*/ 30 h 40"/>
              <a:gd name="T34" fmla="*/ 8 w 40"/>
              <a:gd name="T35" fmla="*/ 36 h 40"/>
              <a:gd name="T36" fmla="*/ 13 w 40"/>
              <a:gd name="T37" fmla="*/ 38 h 40"/>
              <a:gd name="T38" fmla="*/ 19 w 40"/>
              <a:gd name="T39" fmla="*/ 40 h 40"/>
              <a:gd name="T40" fmla="*/ 26 w 40"/>
              <a:gd name="T41" fmla="*/ 38 h 40"/>
              <a:gd name="T42" fmla="*/ 26 w 40"/>
              <a:gd name="T43" fmla="*/ 38 h 40"/>
              <a:gd name="T44" fmla="*/ 30 w 40"/>
              <a:gd name="T45" fmla="*/ 36 h 40"/>
              <a:gd name="T46" fmla="*/ 36 w 40"/>
              <a:gd name="T47" fmla="*/ 30 h 40"/>
              <a:gd name="T48" fmla="*/ 38 w 40"/>
              <a:gd name="T49" fmla="*/ 27 h 40"/>
              <a:gd name="T50" fmla="*/ 40 w 40"/>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0">
                <a:moveTo>
                  <a:pt x="40" y="19"/>
                </a:moveTo>
                <a:lnTo>
                  <a:pt x="40" y="19"/>
                </a:lnTo>
                <a:lnTo>
                  <a:pt x="38" y="14"/>
                </a:lnTo>
                <a:lnTo>
                  <a:pt x="36" y="8"/>
                </a:lnTo>
                <a:lnTo>
                  <a:pt x="30" y="4"/>
                </a:lnTo>
                <a:lnTo>
                  <a:pt x="26" y="2"/>
                </a:lnTo>
                <a:lnTo>
                  <a:pt x="26" y="2"/>
                </a:lnTo>
                <a:lnTo>
                  <a:pt x="19" y="0"/>
                </a:lnTo>
                <a:lnTo>
                  <a:pt x="13" y="2"/>
                </a:lnTo>
                <a:lnTo>
                  <a:pt x="8" y="4"/>
                </a:lnTo>
                <a:lnTo>
                  <a:pt x="4" y="8"/>
                </a:lnTo>
                <a:lnTo>
                  <a:pt x="4" y="8"/>
                </a:lnTo>
                <a:lnTo>
                  <a:pt x="2" y="14"/>
                </a:lnTo>
                <a:lnTo>
                  <a:pt x="0" y="19"/>
                </a:lnTo>
                <a:lnTo>
                  <a:pt x="2" y="27"/>
                </a:lnTo>
                <a:lnTo>
                  <a:pt x="4" y="30"/>
                </a:lnTo>
                <a:lnTo>
                  <a:pt x="4" y="30"/>
                </a:lnTo>
                <a:lnTo>
                  <a:pt x="8" y="36"/>
                </a:lnTo>
                <a:lnTo>
                  <a:pt x="13" y="38"/>
                </a:lnTo>
                <a:lnTo>
                  <a:pt x="19" y="40"/>
                </a:lnTo>
                <a:lnTo>
                  <a:pt x="26" y="38"/>
                </a:lnTo>
                <a:lnTo>
                  <a:pt x="26" y="38"/>
                </a:lnTo>
                <a:lnTo>
                  <a:pt x="30" y="36"/>
                </a:lnTo>
                <a:lnTo>
                  <a:pt x="36" y="30"/>
                </a:lnTo>
                <a:lnTo>
                  <a:pt x="38" y="27"/>
                </a:lnTo>
                <a:lnTo>
                  <a:pt x="40"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4" name="Freeform 40">
            <a:extLst>
              <a:ext uri="{FF2B5EF4-FFF2-40B4-BE49-F238E27FC236}">
                <a16:creationId xmlns:a16="http://schemas.microsoft.com/office/drawing/2014/main" id="{279686EC-5E55-4BD7-AE0C-0FB99263E5BA}"/>
              </a:ext>
            </a:extLst>
          </p:cNvPr>
          <p:cNvSpPr>
            <a:spLocks/>
          </p:cNvSpPr>
          <p:nvPr/>
        </p:nvSpPr>
        <p:spPr bwMode="auto">
          <a:xfrm>
            <a:off x="9673951" y="3909712"/>
            <a:ext cx="35543" cy="52035"/>
          </a:xfrm>
          <a:custGeom>
            <a:avLst/>
            <a:gdLst>
              <a:gd name="T0" fmla="*/ 37 w 37"/>
              <a:gd name="T1" fmla="*/ 19 h 40"/>
              <a:gd name="T2" fmla="*/ 37 w 37"/>
              <a:gd name="T3" fmla="*/ 19 h 40"/>
              <a:gd name="T4" fmla="*/ 37 w 37"/>
              <a:gd name="T5" fmla="*/ 14 h 40"/>
              <a:gd name="T6" fmla="*/ 34 w 37"/>
              <a:gd name="T7" fmla="*/ 8 h 40"/>
              <a:gd name="T8" fmla="*/ 30 w 37"/>
              <a:gd name="T9" fmla="*/ 4 h 40"/>
              <a:gd name="T10" fmla="*/ 24 w 37"/>
              <a:gd name="T11" fmla="*/ 2 h 40"/>
              <a:gd name="T12" fmla="*/ 24 w 37"/>
              <a:gd name="T13" fmla="*/ 2 h 40"/>
              <a:gd name="T14" fmla="*/ 19 w 37"/>
              <a:gd name="T15" fmla="*/ 0 h 40"/>
              <a:gd name="T16" fmla="*/ 13 w 37"/>
              <a:gd name="T17" fmla="*/ 2 h 40"/>
              <a:gd name="T18" fmla="*/ 8 w 37"/>
              <a:gd name="T19" fmla="*/ 4 h 40"/>
              <a:gd name="T20" fmla="*/ 4 w 37"/>
              <a:gd name="T21" fmla="*/ 8 h 40"/>
              <a:gd name="T22" fmla="*/ 4 w 37"/>
              <a:gd name="T23" fmla="*/ 8 h 40"/>
              <a:gd name="T24" fmla="*/ 0 w 37"/>
              <a:gd name="T25" fmla="*/ 14 h 40"/>
              <a:gd name="T26" fmla="*/ 0 w 37"/>
              <a:gd name="T27" fmla="*/ 19 h 40"/>
              <a:gd name="T28" fmla="*/ 0 w 37"/>
              <a:gd name="T29" fmla="*/ 27 h 40"/>
              <a:gd name="T30" fmla="*/ 4 w 37"/>
              <a:gd name="T31" fmla="*/ 30 h 40"/>
              <a:gd name="T32" fmla="*/ 4 w 37"/>
              <a:gd name="T33" fmla="*/ 30 h 40"/>
              <a:gd name="T34" fmla="*/ 8 w 37"/>
              <a:gd name="T35" fmla="*/ 36 h 40"/>
              <a:gd name="T36" fmla="*/ 13 w 37"/>
              <a:gd name="T37" fmla="*/ 38 h 40"/>
              <a:gd name="T38" fmla="*/ 19 w 37"/>
              <a:gd name="T39" fmla="*/ 40 h 40"/>
              <a:gd name="T40" fmla="*/ 24 w 37"/>
              <a:gd name="T41" fmla="*/ 38 h 40"/>
              <a:gd name="T42" fmla="*/ 24 w 37"/>
              <a:gd name="T43" fmla="*/ 38 h 40"/>
              <a:gd name="T44" fmla="*/ 30 w 37"/>
              <a:gd name="T45" fmla="*/ 36 h 40"/>
              <a:gd name="T46" fmla="*/ 34 w 37"/>
              <a:gd name="T47" fmla="*/ 30 h 40"/>
              <a:gd name="T48" fmla="*/ 37 w 37"/>
              <a:gd name="T49" fmla="*/ 27 h 40"/>
              <a:gd name="T50" fmla="*/ 37 w 37"/>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0">
                <a:moveTo>
                  <a:pt x="37" y="19"/>
                </a:moveTo>
                <a:lnTo>
                  <a:pt x="37" y="19"/>
                </a:lnTo>
                <a:lnTo>
                  <a:pt x="37" y="14"/>
                </a:lnTo>
                <a:lnTo>
                  <a:pt x="34" y="8"/>
                </a:lnTo>
                <a:lnTo>
                  <a:pt x="30" y="4"/>
                </a:lnTo>
                <a:lnTo>
                  <a:pt x="24" y="2"/>
                </a:lnTo>
                <a:lnTo>
                  <a:pt x="24" y="2"/>
                </a:lnTo>
                <a:lnTo>
                  <a:pt x="19" y="0"/>
                </a:lnTo>
                <a:lnTo>
                  <a:pt x="13" y="2"/>
                </a:lnTo>
                <a:lnTo>
                  <a:pt x="8" y="4"/>
                </a:lnTo>
                <a:lnTo>
                  <a:pt x="4" y="8"/>
                </a:lnTo>
                <a:lnTo>
                  <a:pt x="4" y="8"/>
                </a:lnTo>
                <a:lnTo>
                  <a:pt x="0" y="14"/>
                </a:lnTo>
                <a:lnTo>
                  <a:pt x="0" y="19"/>
                </a:lnTo>
                <a:lnTo>
                  <a:pt x="0" y="27"/>
                </a:lnTo>
                <a:lnTo>
                  <a:pt x="4" y="30"/>
                </a:lnTo>
                <a:lnTo>
                  <a:pt x="4" y="30"/>
                </a:lnTo>
                <a:lnTo>
                  <a:pt x="8" y="36"/>
                </a:lnTo>
                <a:lnTo>
                  <a:pt x="13" y="38"/>
                </a:lnTo>
                <a:lnTo>
                  <a:pt x="19" y="40"/>
                </a:lnTo>
                <a:lnTo>
                  <a:pt x="24" y="38"/>
                </a:lnTo>
                <a:lnTo>
                  <a:pt x="24" y="38"/>
                </a:lnTo>
                <a:lnTo>
                  <a:pt x="30" y="36"/>
                </a:lnTo>
                <a:lnTo>
                  <a:pt x="34" y="30"/>
                </a:lnTo>
                <a:lnTo>
                  <a:pt x="37" y="27"/>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5" name="Freeform 41">
            <a:extLst>
              <a:ext uri="{FF2B5EF4-FFF2-40B4-BE49-F238E27FC236}">
                <a16:creationId xmlns:a16="http://schemas.microsoft.com/office/drawing/2014/main" id="{F9D24741-7070-474C-A97A-4060C7E9111F}"/>
              </a:ext>
            </a:extLst>
          </p:cNvPr>
          <p:cNvSpPr>
            <a:spLocks/>
          </p:cNvSpPr>
          <p:nvPr/>
        </p:nvSpPr>
        <p:spPr bwMode="auto">
          <a:xfrm>
            <a:off x="9630925" y="3904509"/>
            <a:ext cx="33672" cy="52035"/>
          </a:xfrm>
          <a:custGeom>
            <a:avLst/>
            <a:gdLst>
              <a:gd name="T0" fmla="*/ 38 w 38"/>
              <a:gd name="T1" fmla="*/ 18 h 39"/>
              <a:gd name="T2" fmla="*/ 38 w 38"/>
              <a:gd name="T3" fmla="*/ 18 h 39"/>
              <a:gd name="T4" fmla="*/ 38 w 38"/>
              <a:gd name="T5" fmla="*/ 13 h 39"/>
              <a:gd name="T6" fmla="*/ 34 w 38"/>
              <a:gd name="T7" fmla="*/ 7 h 39"/>
              <a:gd name="T8" fmla="*/ 30 w 38"/>
              <a:gd name="T9" fmla="*/ 3 h 39"/>
              <a:gd name="T10" fmla="*/ 25 w 38"/>
              <a:gd name="T11" fmla="*/ 2 h 39"/>
              <a:gd name="T12" fmla="*/ 25 w 38"/>
              <a:gd name="T13" fmla="*/ 2 h 39"/>
              <a:gd name="T14" fmla="*/ 19 w 38"/>
              <a:gd name="T15" fmla="*/ 0 h 39"/>
              <a:gd name="T16" fmla="*/ 14 w 38"/>
              <a:gd name="T17" fmla="*/ 2 h 39"/>
              <a:gd name="T18" fmla="*/ 8 w 38"/>
              <a:gd name="T19" fmla="*/ 3 h 39"/>
              <a:gd name="T20" fmla="*/ 4 w 38"/>
              <a:gd name="T21" fmla="*/ 7 h 39"/>
              <a:gd name="T22" fmla="*/ 4 w 38"/>
              <a:gd name="T23" fmla="*/ 7 h 39"/>
              <a:gd name="T24" fmla="*/ 0 w 38"/>
              <a:gd name="T25" fmla="*/ 13 h 39"/>
              <a:gd name="T26" fmla="*/ 0 w 38"/>
              <a:gd name="T27" fmla="*/ 18 h 39"/>
              <a:gd name="T28" fmla="*/ 0 w 38"/>
              <a:gd name="T29" fmla="*/ 24 h 39"/>
              <a:gd name="T30" fmla="*/ 4 w 38"/>
              <a:gd name="T31" fmla="*/ 30 h 39"/>
              <a:gd name="T32" fmla="*/ 4 w 38"/>
              <a:gd name="T33" fmla="*/ 30 h 39"/>
              <a:gd name="T34" fmla="*/ 8 w 38"/>
              <a:gd name="T35" fmla="*/ 35 h 39"/>
              <a:gd name="T36" fmla="*/ 14 w 38"/>
              <a:gd name="T37" fmla="*/ 37 h 39"/>
              <a:gd name="T38" fmla="*/ 19 w 38"/>
              <a:gd name="T39" fmla="*/ 39 h 39"/>
              <a:gd name="T40" fmla="*/ 25 w 38"/>
              <a:gd name="T41" fmla="*/ 37 h 39"/>
              <a:gd name="T42" fmla="*/ 25 w 38"/>
              <a:gd name="T43" fmla="*/ 37 h 39"/>
              <a:gd name="T44" fmla="*/ 30 w 38"/>
              <a:gd name="T45" fmla="*/ 35 h 39"/>
              <a:gd name="T46" fmla="*/ 34 w 38"/>
              <a:gd name="T47" fmla="*/ 30 h 39"/>
              <a:gd name="T48" fmla="*/ 38 w 38"/>
              <a:gd name="T49" fmla="*/ 26 h 39"/>
              <a:gd name="T50" fmla="*/ 38 w 38"/>
              <a:gd name="T51"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18"/>
                </a:moveTo>
                <a:lnTo>
                  <a:pt x="38" y="18"/>
                </a:lnTo>
                <a:lnTo>
                  <a:pt x="38" y="13"/>
                </a:lnTo>
                <a:lnTo>
                  <a:pt x="34" y="7"/>
                </a:lnTo>
                <a:lnTo>
                  <a:pt x="30" y="3"/>
                </a:lnTo>
                <a:lnTo>
                  <a:pt x="25" y="2"/>
                </a:lnTo>
                <a:lnTo>
                  <a:pt x="25" y="2"/>
                </a:lnTo>
                <a:lnTo>
                  <a:pt x="19" y="0"/>
                </a:lnTo>
                <a:lnTo>
                  <a:pt x="14" y="2"/>
                </a:lnTo>
                <a:lnTo>
                  <a:pt x="8" y="3"/>
                </a:lnTo>
                <a:lnTo>
                  <a:pt x="4" y="7"/>
                </a:lnTo>
                <a:lnTo>
                  <a:pt x="4" y="7"/>
                </a:lnTo>
                <a:lnTo>
                  <a:pt x="0" y="13"/>
                </a:lnTo>
                <a:lnTo>
                  <a:pt x="0" y="18"/>
                </a:lnTo>
                <a:lnTo>
                  <a:pt x="0" y="24"/>
                </a:lnTo>
                <a:lnTo>
                  <a:pt x="4" y="30"/>
                </a:lnTo>
                <a:lnTo>
                  <a:pt x="4" y="30"/>
                </a:lnTo>
                <a:lnTo>
                  <a:pt x="8" y="35"/>
                </a:lnTo>
                <a:lnTo>
                  <a:pt x="14" y="37"/>
                </a:lnTo>
                <a:lnTo>
                  <a:pt x="19" y="39"/>
                </a:lnTo>
                <a:lnTo>
                  <a:pt x="25" y="37"/>
                </a:lnTo>
                <a:lnTo>
                  <a:pt x="25" y="37"/>
                </a:lnTo>
                <a:lnTo>
                  <a:pt x="30" y="35"/>
                </a:lnTo>
                <a:lnTo>
                  <a:pt x="34" y="30"/>
                </a:lnTo>
                <a:lnTo>
                  <a:pt x="38" y="26"/>
                </a:lnTo>
                <a:lnTo>
                  <a:pt x="38"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6" name="Freeform 42">
            <a:extLst>
              <a:ext uri="{FF2B5EF4-FFF2-40B4-BE49-F238E27FC236}">
                <a16:creationId xmlns:a16="http://schemas.microsoft.com/office/drawing/2014/main" id="{C9727A40-24E2-4820-BEDD-ABA140F2D330}"/>
              </a:ext>
            </a:extLst>
          </p:cNvPr>
          <p:cNvSpPr>
            <a:spLocks/>
          </p:cNvSpPr>
          <p:nvPr/>
        </p:nvSpPr>
        <p:spPr bwMode="auto">
          <a:xfrm>
            <a:off x="9610348" y="3899305"/>
            <a:ext cx="35543" cy="49433"/>
          </a:xfrm>
          <a:custGeom>
            <a:avLst/>
            <a:gdLst>
              <a:gd name="T0" fmla="*/ 37 w 37"/>
              <a:gd name="T1" fmla="*/ 19 h 39"/>
              <a:gd name="T2" fmla="*/ 37 w 37"/>
              <a:gd name="T3" fmla="*/ 19 h 39"/>
              <a:gd name="T4" fmla="*/ 37 w 37"/>
              <a:gd name="T5" fmla="*/ 13 h 39"/>
              <a:gd name="T6" fmla="*/ 34 w 37"/>
              <a:gd name="T7" fmla="*/ 8 h 39"/>
              <a:gd name="T8" fmla="*/ 30 w 37"/>
              <a:gd name="T9" fmla="*/ 4 h 39"/>
              <a:gd name="T10" fmla="*/ 24 w 37"/>
              <a:gd name="T11" fmla="*/ 2 h 39"/>
              <a:gd name="T12" fmla="*/ 24 w 37"/>
              <a:gd name="T13" fmla="*/ 2 h 39"/>
              <a:gd name="T14" fmla="*/ 19 w 37"/>
              <a:gd name="T15" fmla="*/ 0 h 39"/>
              <a:gd name="T16" fmla="*/ 13 w 37"/>
              <a:gd name="T17" fmla="*/ 2 h 39"/>
              <a:gd name="T18" fmla="*/ 7 w 37"/>
              <a:gd name="T19" fmla="*/ 4 h 39"/>
              <a:gd name="T20" fmla="*/ 4 w 37"/>
              <a:gd name="T21" fmla="*/ 8 h 39"/>
              <a:gd name="T22" fmla="*/ 4 w 37"/>
              <a:gd name="T23" fmla="*/ 8 h 39"/>
              <a:gd name="T24" fmla="*/ 0 w 37"/>
              <a:gd name="T25" fmla="*/ 13 h 39"/>
              <a:gd name="T26" fmla="*/ 0 w 37"/>
              <a:gd name="T27" fmla="*/ 19 h 39"/>
              <a:gd name="T28" fmla="*/ 0 w 37"/>
              <a:gd name="T29" fmla="*/ 24 h 39"/>
              <a:gd name="T30" fmla="*/ 4 w 37"/>
              <a:gd name="T31" fmla="*/ 30 h 39"/>
              <a:gd name="T32" fmla="*/ 4 w 37"/>
              <a:gd name="T33" fmla="*/ 30 h 39"/>
              <a:gd name="T34" fmla="*/ 7 w 37"/>
              <a:gd name="T35" fmla="*/ 36 h 39"/>
              <a:gd name="T36" fmla="*/ 13 w 37"/>
              <a:gd name="T37" fmla="*/ 37 h 39"/>
              <a:gd name="T38" fmla="*/ 19 w 37"/>
              <a:gd name="T39" fmla="*/ 39 h 39"/>
              <a:gd name="T40" fmla="*/ 24 w 37"/>
              <a:gd name="T41" fmla="*/ 37 h 39"/>
              <a:gd name="T42" fmla="*/ 24 w 37"/>
              <a:gd name="T43" fmla="*/ 37 h 39"/>
              <a:gd name="T44" fmla="*/ 30 w 37"/>
              <a:gd name="T45" fmla="*/ 36 h 39"/>
              <a:gd name="T46" fmla="*/ 34 w 37"/>
              <a:gd name="T47" fmla="*/ 30 h 39"/>
              <a:gd name="T48" fmla="*/ 37 w 37"/>
              <a:gd name="T49" fmla="*/ 24 h 39"/>
              <a:gd name="T50" fmla="*/ 37 w 37"/>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19"/>
                </a:moveTo>
                <a:lnTo>
                  <a:pt x="37" y="19"/>
                </a:lnTo>
                <a:lnTo>
                  <a:pt x="37" y="13"/>
                </a:lnTo>
                <a:lnTo>
                  <a:pt x="34" y="8"/>
                </a:lnTo>
                <a:lnTo>
                  <a:pt x="30" y="4"/>
                </a:lnTo>
                <a:lnTo>
                  <a:pt x="24" y="2"/>
                </a:lnTo>
                <a:lnTo>
                  <a:pt x="24" y="2"/>
                </a:lnTo>
                <a:lnTo>
                  <a:pt x="19" y="0"/>
                </a:lnTo>
                <a:lnTo>
                  <a:pt x="13" y="2"/>
                </a:lnTo>
                <a:lnTo>
                  <a:pt x="7" y="4"/>
                </a:lnTo>
                <a:lnTo>
                  <a:pt x="4" y="8"/>
                </a:lnTo>
                <a:lnTo>
                  <a:pt x="4" y="8"/>
                </a:lnTo>
                <a:lnTo>
                  <a:pt x="0" y="13"/>
                </a:lnTo>
                <a:lnTo>
                  <a:pt x="0" y="19"/>
                </a:lnTo>
                <a:lnTo>
                  <a:pt x="0" y="24"/>
                </a:lnTo>
                <a:lnTo>
                  <a:pt x="4" y="30"/>
                </a:lnTo>
                <a:lnTo>
                  <a:pt x="4" y="30"/>
                </a:lnTo>
                <a:lnTo>
                  <a:pt x="7" y="36"/>
                </a:lnTo>
                <a:lnTo>
                  <a:pt x="13" y="37"/>
                </a:lnTo>
                <a:lnTo>
                  <a:pt x="19" y="39"/>
                </a:lnTo>
                <a:lnTo>
                  <a:pt x="24" y="37"/>
                </a:lnTo>
                <a:lnTo>
                  <a:pt x="24" y="37"/>
                </a:lnTo>
                <a:lnTo>
                  <a:pt x="30" y="36"/>
                </a:lnTo>
                <a:lnTo>
                  <a:pt x="34" y="30"/>
                </a:lnTo>
                <a:lnTo>
                  <a:pt x="37"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7" name="Freeform 43">
            <a:extLst>
              <a:ext uri="{FF2B5EF4-FFF2-40B4-BE49-F238E27FC236}">
                <a16:creationId xmlns:a16="http://schemas.microsoft.com/office/drawing/2014/main" id="{C7C99E62-3BC9-4D1A-8DB4-B3D756793F2B}"/>
              </a:ext>
            </a:extLst>
          </p:cNvPr>
          <p:cNvSpPr>
            <a:spLocks/>
          </p:cNvSpPr>
          <p:nvPr/>
        </p:nvSpPr>
        <p:spPr bwMode="auto">
          <a:xfrm>
            <a:off x="9574805" y="3899305"/>
            <a:ext cx="35543" cy="49433"/>
          </a:xfrm>
          <a:custGeom>
            <a:avLst/>
            <a:gdLst>
              <a:gd name="T0" fmla="*/ 39 w 39"/>
              <a:gd name="T1" fmla="*/ 19 h 39"/>
              <a:gd name="T2" fmla="*/ 39 w 39"/>
              <a:gd name="T3" fmla="*/ 19 h 39"/>
              <a:gd name="T4" fmla="*/ 37 w 39"/>
              <a:gd name="T5" fmla="*/ 13 h 39"/>
              <a:gd name="T6" fmla="*/ 35 w 39"/>
              <a:gd name="T7" fmla="*/ 8 h 39"/>
              <a:gd name="T8" fmla="*/ 30 w 39"/>
              <a:gd name="T9" fmla="*/ 4 h 39"/>
              <a:gd name="T10" fmla="*/ 26 w 39"/>
              <a:gd name="T11" fmla="*/ 2 h 39"/>
              <a:gd name="T12" fmla="*/ 26 w 39"/>
              <a:gd name="T13" fmla="*/ 2 h 39"/>
              <a:gd name="T14" fmla="*/ 18 w 39"/>
              <a:gd name="T15" fmla="*/ 0 h 39"/>
              <a:gd name="T16" fmla="*/ 13 w 39"/>
              <a:gd name="T17" fmla="*/ 2 h 39"/>
              <a:gd name="T18" fmla="*/ 7 w 39"/>
              <a:gd name="T19" fmla="*/ 4 h 39"/>
              <a:gd name="T20" fmla="*/ 3 w 39"/>
              <a:gd name="T21" fmla="*/ 8 h 39"/>
              <a:gd name="T22" fmla="*/ 3 w 39"/>
              <a:gd name="T23" fmla="*/ 8 h 39"/>
              <a:gd name="T24" fmla="*/ 2 w 39"/>
              <a:gd name="T25" fmla="*/ 13 h 39"/>
              <a:gd name="T26" fmla="*/ 0 w 39"/>
              <a:gd name="T27" fmla="*/ 19 h 39"/>
              <a:gd name="T28" fmla="*/ 2 w 39"/>
              <a:gd name="T29" fmla="*/ 24 h 39"/>
              <a:gd name="T30" fmla="*/ 3 w 39"/>
              <a:gd name="T31" fmla="*/ 30 h 39"/>
              <a:gd name="T32" fmla="*/ 3 w 39"/>
              <a:gd name="T33" fmla="*/ 30 h 39"/>
              <a:gd name="T34" fmla="*/ 7 w 39"/>
              <a:gd name="T35" fmla="*/ 36 h 39"/>
              <a:gd name="T36" fmla="*/ 13 w 39"/>
              <a:gd name="T37" fmla="*/ 37 h 39"/>
              <a:gd name="T38" fmla="*/ 18 w 39"/>
              <a:gd name="T39" fmla="*/ 39 h 39"/>
              <a:gd name="T40" fmla="*/ 26 w 39"/>
              <a:gd name="T41" fmla="*/ 37 h 39"/>
              <a:gd name="T42" fmla="*/ 26 w 39"/>
              <a:gd name="T43" fmla="*/ 37 h 39"/>
              <a:gd name="T44" fmla="*/ 30 w 39"/>
              <a:gd name="T45" fmla="*/ 36 h 39"/>
              <a:gd name="T46" fmla="*/ 35 w 39"/>
              <a:gd name="T47" fmla="*/ 30 h 39"/>
              <a:gd name="T48" fmla="*/ 37 w 39"/>
              <a:gd name="T49" fmla="*/ 24 h 39"/>
              <a:gd name="T50" fmla="*/ 39 w 39"/>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19"/>
                </a:moveTo>
                <a:lnTo>
                  <a:pt x="39" y="19"/>
                </a:lnTo>
                <a:lnTo>
                  <a:pt x="37" y="13"/>
                </a:lnTo>
                <a:lnTo>
                  <a:pt x="35" y="8"/>
                </a:lnTo>
                <a:lnTo>
                  <a:pt x="30" y="4"/>
                </a:lnTo>
                <a:lnTo>
                  <a:pt x="26" y="2"/>
                </a:lnTo>
                <a:lnTo>
                  <a:pt x="26" y="2"/>
                </a:lnTo>
                <a:lnTo>
                  <a:pt x="18" y="0"/>
                </a:lnTo>
                <a:lnTo>
                  <a:pt x="13" y="2"/>
                </a:lnTo>
                <a:lnTo>
                  <a:pt x="7" y="4"/>
                </a:lnTo>
                <a:lnTo>
                  <a:pt x="3" y="8"/>
                </a:lnTo>
                <a:lnTo>
                  <a:pt x="3" y="8"/>
                </a:lnTo>
                <a:lnTo>
                  <a:pt x="2" y="13"/>
                </a:lnTo>
                <a:lnTo>
                  <a:pt x="0" y="19"/>
                </a:lnTo>
                <a:lnTo>
                  <a:pt x="2" y="24"/>
                </a:lnTo>
                <a:lnTo>
                  <a:pt x="3" y="30"/>
                </a:lnTo>
                <a:lnTo>
                  <a:pt x="3" y="30"/>
                </a:lnTo>
                <a:lnTo>
                  <a:pt x="7" y="36"/>
                </a:lnTo>
                <a:lnTo>
                  <a:pt x="13" y="37"/>
                </a:lnTo>
                <a:lnTo>
                  <a:pt x="18" y="39"/>
                </a:lnTo>
                <a:lnTo>
                  <a:pt x="26" y="37"/>
                </a:lnTo>
                <a:lnTo>
                  <a:pt x="26" y="37"/>
                </a:lnTo>
                <a:lnTo>
                  <a:pt x="30" y="36"/>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8" name="Freeform 44">
            <a:extLst>
              <a:ext uri="{FF2B5EF4-FFF2-40B4-BE49-F238E27FC236}">
                <a16:creationId xmlns:a16="http://schemas.microsoft.com/office/drawing/2014/main" id="{30042B26-0F54-4D25-96BA-364702C9F312}"/>
              </a:ext>
            </a:extLst>
          </p:cNvPr>
          <p:cNvSpPr>
            <a:spLocks/>
          </p:cNvSpPr>
          <p:nvPr/>
        </p:nvSpPr>
        <p:spPr bwMode="auto">
          <a:xfrm>
            <a:off x="9526167" y="3883695"/>
            <a:ext cx="33672" cy="52035"/>
          </a:xfrm>
          <a:custGeom>
            <a:avLst/>
            <a:gdLst>
              <a:gd name="T0" fmla="*/ 38 w 38"/>
              <a:gd name="T1" fmla="*/ 19 h 39"/>
              <a:gd name="T2" fmla="*/ 38 w 38"/>
              <a:gd name="T3" fmla="*/ 19 h 39"/>
              <a:gd name="T4" fmla="*/ 36 w 38"/>
              <a:gd name="T5" fmla="*/ 13 h 39"/>
              <a:gd name="T6" fmla="*/ 34 w 38"/>
              <a:gd name="T7" fmla="*/ 7 h 39"/>
              <a:gd name="T8" fmla="*/ 30 w 38"/>
              <a:gd name="T9" fmla="*/ 4 h 39"/>
              <a:gd name="T10" fmla="*/ 25 w 38"/>
              <a:gd name="T11" fmla="*/ 2 h 39"/>
              <a:gd name="T12" fmla="*/ 25 w 38"/>
              <a:gd name="T13" fmla="*/ 2 h 39"/>
              <a:gd name="T14" fmla="*/ 19 w 38"/>
              <a:gd name="T15" fmla="*/ 0 h 39"/>
              <a:gd name="T16" fmla="*/ 14 w 38"/>
              <a:gd name="T17" fmla="*/ 2 h 39"/>
              <a:gd name="T18" fmla="*/ 8 w 38"/>
              <a:gd name="T19" fmla="*/ 4 h 39"/>
              <a:gd name="T20" fmla="*/ 2 w 38"/>
              <a:gd name="T21" fmla="*/ 7 h 39"/>
              <a:gd name="T22" fmla="*/ 2 w 38"/>
              <a:gd name="T23" fmla="*/ 7 h 39"/>
              <a:gd name="T24" fmla="*/ 0 w 38"/>
              <a:gd name="T25" fmla="*/ 13 h 39"/>
              <a:gd name="T26" fmla="*/ 0 w 38"/>
              <a:gd name="T27" fmla="*/ 19 h 39"/>
              <a:gd name="T28" fmla="*/ 0 w 38"/>
              <a:gd name="T29" fmla="*/ 24 h 39"/>
              <a:gd name="T30" fmla="*/ 2 w 38"/>
              <a:gd name="T31" fmla="*/ 30 h 39"/>
              <a:gd name="T32" fmla="*/ 2 w 38"/>
              <a:gd name="T33" fmla="*/ 30 h 39"/>
              <a:gd name="T34" fmla="*/ 8 w 38"/>
              <a:gd name="T35" fmla="*/ 35 h 39"/>
              <a:gd name="T36" fmla="*/ 14 w 38"/>
              <a:gd name="T37" fmla="*/ 37 h 39"/>
              <a:gd name="T38" fmla="*/ 19 w 38"/>
              <a:gd name="T39" fmla="*/ 39 h 39"/>
              <a:gd name="T40" fmla="*/ 25 w 38"/>
              <a:gd name="T41" fmla="*/ 37 h 39"/>
              <a:gd name="T42" fmla="*/ 25 w 38"/>
              <a:gd name="T43" fmla="*/ 37 h 39"/>
              <a:gd name="T44" fmla="*/ 30 w 38"/>
              <a:gd name="T45" fmla="*/ 35 h 39"/>
              <a:gd name="T46" fmla="*/ 34 w 38"/>
              <a:gd name="T47" fmla="*/ 30 h 39"/>
              <a:gd name="T48" fmla="*/ 36 w 38"/>
              <a:gd name="T49" fmla="*/ 26 h 39"/>
              <a:gd name="T50" fmla="*/ 38 w 38"/>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19"/>
                </a:moveTo>
                <a:lnTo>
                  <a:pt x="38" y="19"/>
                </a:lnTo>
                <a:lnTo>
                  <a:pt x="36" y="13"/>
                </a:lnTo>
                <a:lnTo>
                  <a:pt x="34" y="7"/>
                </a:lnTo>
                <a:lnTo>
                  <a:pt x="30" y="4"/>
                </a:lnTo>
                <a:lnTo>
                  <a:pt x="25" y="2"/>
                </a:lnTo>
                <a:lnTo>
                  <a:pt x="25" y="2"/>
                </a:lnTo>
                <a:lnTo>
                  <a:pt x="19" y="0"/>
                </a:lnTo>
                <a:lnTo>
                  <a:pt x="14" y="2"/>
                </a:lnTo>
                <a:lnTo>
                  <a:pt x="8" y="4"/>
                </a:lnTo>
                <a:lnTo>
                  <a:pt x="2" y="7"/>
                </a:lnTo>
                <a:lnTo>
                  <a:pt x="2" y="7"/>
                </a:lnTo>
                <a:lnTo>
                  <a:pt x="0" y="13"/>
                </a:lnTo>
                <a:lnTo>
                  <a:pt x="0" y="19"/>
                </a:lnTo>
                <a:lnTo>
                  <a:pt x="0" y="24"/>
                </a:lnTo>
                <a:lnTo>
                  <a:pt x="2" y="30"/>
                </a:lnTo>
                <a:lnTo>
                  <a:pt x="2" y="30"/>
                </a:lnTo>
                <a:lnTo>
                  <a:pt x="8" y="35"/>
                </a:lnTo>
                <a:lnTo>
                  <a:pt x="14" y="37"/>
                </a:lnTo>
                <a:lnTo>
                  <a:pt x="19" y="39"/>
                </a:lnTo>
                <a:lnTo>
                  <a:pt x="25" y="37"/>
                </a:lnTo>
                <a:lnTo>
                  <a:pt x="25" y="37"/>
                </a:lnTo>
                <a:lnTo>
                  <a:pt x="30" y="35"/>
                </a:lnTo>
                <a:lnTo>
                  <a:pt x="34" y="30"/>
                </a:lnTo>
                <a:lnTo>
                  <a:pt x="36" y="26"/>
                </a:lnTo>
                <a:lnTo>
                  <a:pt x="38"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69" name="Freeform 45">
            <a:extLst>
              <a:ext uri="{FF2B5EF4-FFF2-40B4-BE49-F238E27FC236}">
                <a16:creationId xmlns:a16="http://schemas.microsoft.com/office/drawing/2014/main" id="{382DD75B-87C1-4C8D-838B-ED2F0CD1C83F}"/>
              </a:ext>
            </a:extLst>
          </p:cNvPr>
          <p:cNvSpPr>
            <a:spLocks/>
          </p:cNvSpPr>
          <p:nvPr/>
        </p:nvSpPr>
        <p:spPr bwMode="auto">
          <a:xfrm>
            <a:off x="9490624" y="3873288"/>
            <a:ext cx="37414" cy="49433"/>
          </a:xfrm>
          <a:custGeom>
            <a:avLst/>
            <a:gdLst>
              <a:gd name="T0" fmla="*/ 39 w 39"/>
              <a:gd name="T1" fmla="*/ 19 h 38"/>
              <a:gd name="T2" fmla="*/ 39 w 39"/>
              <a:gd name="T3" fmla="*/ 19 h 38"/>
              <a:gd name="T4" fmla="*/ 37 w 39"/>
              <a:gd name="T5" fmla="*/ 14 h 38"/>
              <a:gd name="T6" fmla="*/ 36 w 39"/>
              <a:gd name="T7" fmla="*/ 8 h 38"/>
              <a:gd name="T8" fmla="*/ 32 w 39"/>
              <a:gd name="T9" fmla="*/ 4 h 38"/>
              <a:gd name="T10" fmla="*/ 26 w 39"/>
              <a:gd name="T11" fmla="*/ 0 h 38"/>
              <a:gd name="T12" fmla="*/ 26 w 39"/>
              <a:gd name="T13" fmla="*/ 0 h 38"/>
              <a:gd name="T14" fmla="*/ 21 w 39"/>
              <a:gd name="T15" fmla="*/ 0 h 38"/>
              <a:gd name="T16" fmla="*/ 13 w 39"/>
              <a:gd name="T17" fmla="*/ 0 h 38"/>
              <a:gd name="T18" fmla="*/ 9 w 39"/>
              <a:gd name="T19" fmla="*/ 4 h 38"/>
              <a:gd name="T20" fmla="*/ 4 w 39"/>
              <a:gd name="T21" fmla="*/ 8 h 38"/>
              <a:gd name="T22" fmla="*/ 4 w 39"/>
              <a:gd name="T23" fmla="*/ 8 h 38"/>
              <a:gd name="T24" fmla="*/ 2 w 39"/>
              <a:gd name="T25" fmla="*/ 14 h 38"/>
              <a:gd name="T26" fmla="*/ 0 w 39"/>
              <a:gd name="T27" fmla="*/ 19 h 38"/>
              <a:gd name="T28" fmla="*/ 2 w 39"/>
              <a:gd name="T29" fmla="*/ 25 h 38"/>
              <a:gd name="T30" fmla="*/ 4 w 39"/>
              <a:gd name="T31" fmla="*/ 30 h 38"/>
              <a:gd name="T32" fmla="*/ 4 w 39"/>
              <a:gd name="T33" fmla="*/ 30 h 38"/>
              <a:gd name="T34" fmla="*/ 9 w 39"/>
              <a:gd name="T35" fmla="*/ 34 h 38"/>
              <a:gd name="T36" fmla="*/ 13 w 39"/>
              <a:gd name="T37" fmla="*/ 38 h 38"/>
              <a:gd name="T38" fmla="*/ 21 w 39"/>
              <a:gd name="T39" fmla="*/ 38 h 38"/>
              <a:gd name="T40" fmla="*/ 26 w 39"/>
              <a:gd name="T41" fmla="*/ 38 h 38"/>
              <a:gd name="T42" fmla="*/ 26 w 39"/>
              <a:gd name="T43" fmla="*/ 38 h 38"/>
              <a:gd name="T44" fmla="*/ 32 w 39"/>
              <a:gd name="T45" fmla="*/ 34 h 38"/>
              <a:gd name="T46" fmla="*/ 36 w 39"/>
              <a:gd name="T47" fmla="*/ 30 h 38"/>
              <a:gd name="T48" fmla="*/ 37 w 39"/>
              <a:gd name="T49" fmla="*/ 25 h 38"/>
              <a:gd name="T50" fmla="*/ 39 w 39"/>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9" y="19"/>
                </a:moveTo>
                <a:lnTo>
                  <a:pt x="39" y="19"/>
                </a:lnTo>
                <a:lnTo>
                  <a:pt x="37" y="14"/>
                </a:lnTo>
                <a:lnTo>
                  <a:pt x="36" y="8"/>
                </a:lnTo>
                <a:lnTo>
                  <a:pt x="32" y="4"/>
                </a:lnTo>
                <a:lnTo>
                  <a:pt x="26" y="0"/>
                </a:lnTo>
                <a:lnTo>
                  <a:pt x="26" y="0"/>
                </a:lnTo>
                <a:lnTo>
                  <a:pt x="21" y="0"/>
                </a:lnTo>
                <a:lnTo>
                  <a:pt x="13" y="0"/>
                </a:lnTo>
                <a:lnTo>
                  <a:pt x="9" y="4"/>
                </a:lnTo>
                <a:lnTo>
                  <a:pt x="4" y="8"/>
                </a:lnTo>
                <a:lnTo>
                  <a:pt x="4" y="8"/>
                </a:lnTo>
                <a:lnTo>
                  <a:pt x="2" y="14"/>
                </a:lnTo>
                <a:lnTo>
                  <a:pt x="0" y="19"/>
                </a:lnTo>
                <a:lnTo>
                  <a:pt x="2" y="25"/>
                </a:lnTo>
                <a:lnTo>
                  <a:pt x="4" y="30"/>
                </a:lnTo>
                <a:lnTo>
                  <a:pt x="4" y="30"/>
                </a:lnTo>
                <a:lnTo>
                  <a:pt x="9" y="34"/>
                </a:lnTo>
                <a:lnTo>
                  <a:pt x="13" y="38"/>
                </a:lnTo>
                <a:lnTo>
                  <a:pt x="21" y="38"/>
                </a:lnTo>
                <a:lnTo>
                  <a:pt x="26" y="38"/>
                </a:lnTo>
                <a:lnTo>
                  <a:pt x="26" y="38"/>
                </a:lnTo>
                <a:lnTo>
                  <a:pt x="32" y="34"/>
                </a:lnTo>
                <a:lnTo>
                  <a:pt x="36" y="30"/>
                </a:lnTo>
                <a:lnTo>
                  <a:pt x="37" y="25"/>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0" name="Freeform 46">
            <a:extLst>
              <a:ext uri="{FF2B5EF4-FFF2-40B4-BE49-F238E27FC236}">
                <a16:creationId xmlns:a16="http://schemas.microsoft.com/office/drawing/2014/main" id="{983D215D-C3A8-4B9F-BD90-EF8130A8FD79}"/>
              </a:ext>
            </a:extLst>
          </p:cNvPr>
          <p:cNvSpPr>
            <a:spLocks/>
          </p:cNvSpPr>
          <p:nvPr/>
        </p:nvSpPr>
        <p:spPr bwMode="auto">
          <a:xfrm>
            <a:off x="9460694" y="3860279"/>
            <a:ext cx="37414" cy="46831"/>
          </a:xfrm>
          <a:custGeom>
            <a:avLst/>
            <a:gdLst>
              <a:gd name="T0" fmla="*/ 40 w 40"/>
              <a:gd name="T1" fmla="*/ 19 h 38"/>
              <a:gd name="T2" fmla="*/ 40 w 40"/>
              <a:gd name="T3" fmla="*/ 19 h 38"/>
              <a:gd name="T4" fmla="*/ 38 w 40"/>
              <a:gd name="T5" fmla="*/ 13 h 38"/>
              <a:gd name="T6" fmla="*/ 36 w 40"/>
              <a:gd name="T7" fmla="*/ 8 h 38"/>
              <a:gd name="T8" fmla="*/ 32 w 40"/>
              <a:gd name="T9" fmla="*/ 4 h 38"/>
              <a:gd name="T10" fmla="*/ 26 w 40"/>
              <a:gd name="T11" fmla="*/ 0 h 38"/>
              <a:gd name="T12" fmla="*/ 26 w 40"/>
              <a:gd name="T13" fmla="*/ 0 h 38"/>
              <a:gd name="T14" fmla="*/ 19 w 40"/>
              <a:gd name="T15" fmla="*/ 0 h 38"/>
              <a:gd name="T16" fmla="*/ 13 w 40"/>
              <a:gd name="T17" fmla="*/ 0 h 38"/>
              <a:gd name="T18" fmla="*/ 8 w 40"/>
              <a:gd name="T19" fmla="*/ 4 h 38"/>
              <a:gd name="T20" fmla="*/ 4 w 40"/>
              <a:gd name="T21" fmla="*/ 8 h 38"/>
              <a:gd name="T22" fmla="*/ 4 w 40"/>
              <a:gd name="T23" fmla="*/ 8 h 38"/>
              <a:gd name="T24" fmla="*/ 2 w 40"/>
              <a:gd name="T25" fmla="*/ 13 h 38"/>
              <a:gd name="T26" fmla="*/ 0 w 40"/>
              <a:gd name="T27" fmla="*/ 19 h 38"/>
              <a:gd name="T28" fmla="*/ 2 w 40"/>
              <a:gd name="T29" fmla="*/ 25 h 38"/>
              <a:gd name="T30" fmla="*/ 4 w 40"/>
              <a:gd name="T31" fmla="*/ 30 h 38"/>
              <a:gd name="T32" fmla="*/ 4 w 40"/>
              <a:gd name="T33" fmla="*/ 30 h 38"/>
              <a:gd name="T34" fmla="*/ 8 w 40"/>
              <a:gd name="T35" fmla="*/ 34 h 38"/>
              <a:gd name="T36" fmla="*/ 13 w 40"/>
              <a:gd name="T37" fmla="*/ 38 h 38"/>
              <a:gd name="T38" fmla="*/ 19 w 40"/>
              <a:gd name="T39" fmla="*/ 38 h 38"/>
              <a:gd name="T40" fmla="*/ 26 w 40"/>
              <a:gd name="T41" fmla="*/ 38 h 38"/>
              <a:gd name="T42" fmla="*/ 26 w 40"/>
              <a:gd name="T43" fmla="*/ 38 h 38"/>
              <a:gd name="T44" fmla="*/ 32 w 40"/>
              <a:gd name="T45" fmla="*/ 34 h 38"/>
              <a:gd name="T46" fmla="*/ 36 w 40"/>
              <a:gd name="T47" fmla="*/ 30 h 38"/>
              <a:gd name="T48" fmla="*/ 38 w 40"/>
              <a:gd name="T49" fmla="*/ 25 h 38"/>
              <a:gd name="T50" fmla="*/ 40 w 40"/>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40" y="19"/>
                </a:moveTo>
                <a:lnTo>
                  <a:pt x="40" y="19"/>
                </a:lnTo>
                <a:lnTo>
                  <a:pt x="38" y="13"/>
                </a:lnTo>
                <a:lnTo>
                  <a:pt x="36" y="8"/>
                </a:lnTo>
                <a:lnTo>
                  <a:pt x="32" y="4"/>
                </a:lnTo>
                <a:lnTo>
                  <a:pt x="26" y="0"/>
                </a:lnTo>
                <a:lnTo>
                  <a:pt x="26" y="0"/>
                </a:lnTo>
                <a:lnTo>
                  <a:pt x="19" y="0"/>
                </a:lnTo>
                <a:lnTo>
                  <a:pt x="13" y="0"/>
                </a:lnTo>
                <a:lnTo>
                  <a:pt x="8" y="4"/>
                </a:lnTo>
                <a:lnTo>
                  <a:pt x="4" y="8"/>
                </a:lnTo>
                <a:lnTo>
                  <a:pt x="4" y="8"/>
                </a:lnTo>
                <a:lnTo>
                  <a:pt x="2" y="13"/>
                </a:lnTo>
                <a:lnTo>
                  <a:pt x="0" y="19"/>
                </a:lnTo>
                <a:lnTo>
                  <a:pt x="2" y="25"/>
                </a:lnTo>
                <a:lnTo>
                  <a:pt x="4" y="30"/>
                </a:lnTo>
                <a:lnTo>
                  <a:pt x="4" y="30"/>
                </a:lnTo>
                <a:lnTo>
                  <a:pt x="8" y="34"/>
                </a:lnTo>
                <a:lnTo>
                  <a:pt x="13" y="38"/>
                </a:lnTo>
                <a:lnTo>
                  <a:pt x="19" y="38"/>
                </a:lnTo>
                <a:lnTo>
                  <a:pt x="26" y="38"/>
                </a:lnTo>
                <a:lnTo>
                  <a:pt x="26" y="38"/>
                </a:lnTo>
                <a:lnTo>
                  <a:pt x="32" y="34"/>
                </a:lnTo>
                <a:lnTo>
                  <a:pt x="36" y="30"/>
                </a:lnTo>
                <a:lnTo>
                  <a:pt x="38" y="25"/>
                </a:lnTo>
                <a:lnTo>
                  <a:pt x="40"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1" name="Freeform 47">
            <a:extLst>
              <a:ext uri="{FF2B5EF4-FFF2-40B4-BE49-F238E27FC236}">
                <a16:creationId xmlns:a16="http://schemas.microsoft.com/office/drawing/2014/main" id="{A51BCD27-F2D7-43F5-86E3-6539874A91EC}"/>
              </a:ext>
            </a:extLst>
          </p:cNvPr>
          <p:cNvSpPr>
            <a:spLocks/>
          </p:cNvSpPr>
          <p:nvPr/>
        </p:nvSpPr>
        <p:spPr bwMode="auto">
          <a:xfrm>
            <a:off x="9443857" y="3860279"/>
            <a:ext cx="35543" cy="46831"/>
          </a:xfrm>
          <a:custGeom>
            <a:avLst/>
            <a:gdLst>
              <a:gd name="T0" fmla="*/ 37 w 37"/>
              <a:gd name="T1" fmla="*/ 19 h 38"/>
              <a:gd name="T2" fmla="*/ 37 w 37"/>
              <a:gd name="T3" fmla="*/ 19 h 38"/>
              <a:gd name="T4" fmla="*/ 37 w 37"/>
              <a:gd name="T5" fmla="*/ 13 h 38"/>
              <a:gd name="T6" fmla="*/ 33 w 37"/>
              <a:gd name="T7" fmla="*/ 8 h 38"/>
              <a:gd name="T8" fmla="*/ 30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3 w 37"/>
              <a:gd name="T21" fmla="*/ 8 h 38"/>
              <a:gd name="T22" fmla="*/ 3 w 37"/>
              <a:gd name="T23" fmla="*/ 8 h 38"/>
              <a:gd name="T24" fmla="*/ 0 w 37"/>
              <a:gd name="T25" fmla="*/ 13 h 38"/>
              <a:gd name="T26" fmla="*/ 0 w 37"/>
              <a:gd name="T27" fmla="*/ 19 h 38"/>
              <a:gd name="T28" fmla="*/ 0 w 37"/>
              <a:gd name="T29" fmla="*/ 25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30 w 37"/>
              <a:gd name="T45" fmla="*/ 34 h 38"/>
              <a:gd name="T46" fmla="*/ 33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3" y="8"/>
                </a:lnTo>
                <a:lnTo>
                  <a:pt x="30" y="4"/>
                </a:lnTo>
                <a:lnTo>
                  <a:pt x="24" y="0"/>
                </a:lnTo>
                <a:lnTo>
                  <a:pt x="24" y="0"/>
                </a:lnTo>
                <a:lnTo>
                  <a:pt x="18" y="0"/>
                </a:lnTo>
                <a:lnTo>
                  <a:pt x="13" y="0"/>
                </a:lnTo>
                <a:lnTo>
                  <a:pt x="7" y="4"/>
                </a:lnTo>
                <a:lnTo>
                  <a:pt x="3" y="8"/>
                </a:lnTo>
                <a:lnTo>
                  <a:pt x="3" y="8"/>
                </a:lnTo>
                <a:lnTo>
                  <a:pt x="0" y="13"/>
                </a:lnTo>
                <a:lnTo>
                  <a:pt x="0" y="19"/>
                </a:lnTo>
                <a:lnTo>
                  <a:pt x="0" y="25"/>
                </a:lnTo>
                <a:lnTo>
                  <a:pt x="3" y="30"/>
                </a:lnTo>
                <a:lnTo>
                  <a:pt x="3" y="30"/>
                </a:lnTo>
                <a:lnTo>
                  <a:pt x="7" y="34"/>
                </a:lnTo>
                <a:lnTo>
                  <a:pt x="13" y="38"/>
                </a:lnTo>
                <a:lnTo>
                  <a:pt x="18" y="38"/>
                </a:lnTo>
                <a:lnTo>
                  <a:pt x="24" y="38"/>
                </a:lnTo>
                <a:lnTo>
                  <a:pt x="24" y="38"/>
                </a:lnTo>
                <a:lnTo>
                  <a:pt x="30" y="34"/>
                </a:lnTo>
                <a:lnTo>
                  <a:pt x="33"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2" name="Freeform 48">
            <a:extLst>
              <a:ext uri="{FF2B5EF4-FFF2-40B4-BE49-F238E27FC236}">
                <a16:creationId xmlns:a16="http://schemas.microsoft.com/office/drawing/2014/main" id="{B8786C84-C616-4E39-A36C-B306EB66DB79}"/>
              </a:ext>
            </a:extLst>
          </p:cNvPr>
          <p:cNvSpPr>
            <a:spLocks/>
          </p:cNvSpPr>
          <p:nvPr/>
        </p:nvSpPr>
        <p:spPr bwMode="auto">
          <a:xfrm>
            <a:off x="9428892" y="3860279"/>
            <a:ext cx="35543" cy="46831"/>
          </a:xfrm>
          <a:custGeom>
            <a:avLst/>
            <a:gdLst>
              <a:gd name="T0" fmla="*/ 37 w 37"/>
              <a:gd name="T1" fmla="*/ 19 h 38"/>
              <a:gd name="T2" fmla="*/ 37 w 37"/>
              <a:gd name="T3" fmla="*/ 19 h 38"/>
              <a:gd name="T4" fmla="*/ 37 w 37"/>
              <a:gd name="T5" fmla="*/ 13 h 38"/>
              <a:gd name="T6" fmla="*/ 33 w 37"/>
              <a:gd name="T7" fmla="*/ 8 h 38"/>
              <a:gd name="T8" fmla="*/ 30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3 w 37"/>
              <a:gd name="T21" fmla="*/ 8 h 38"/>
              <a:gd name="T22" fmla="*/ 3 w 37"/>
              <a:gd name="T23" fmla="*/ 8 h 38"/>
              <a:gd name="T24" fmla="*/ 0 w 37"/>
              <a:gd name="T25" fmla="*/ 13 h 38"/>
              <a:gd name="T26" fmla="*/ 0 w 37"/>
              <a:gd name="T27" fmla="*/ 19 h 38"/>
              <a:gd name="T28" fmla="*/ 0 w 37"/>
              <a:gd name="T29" fmla="*/ 25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30 w 37"/>
              <a:gd name="T45" fmla="*/ 34 h 38"/>
              <a:gd name="T46" fmla="*/ 33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3" y="8"/>
                </a:lnTo>
                <a:lnTo>
                  <a:pt x="30" y="4"/>
                </a:lnTo>
                <a:lnTo>
                  <a:pt x="24" y="0"/>
                </a:lnTo>
                <a:lnTo>
                  <a:pt x="24" y="0"/>
                </a:lnTo>
                <a:lnTo>
                  <a:pt x="18" y="0"/>
                </a:lnTo>
                <a:lnTo>
                  <a:pt x="13" y="0"/>
                </a:lnTo>
                <a:lnTo>
                  <a:pt x="7" y="4"/>
                </a:lnTo>
                <a:lnTo>
                  <a:pt x="3" y="8"/>
                </a:lnTo>
                <a:lnTo>
                  <a:pt x="3" y="8"/>
                </a:lnTo>
                <a:lnTo>
                  <a:pt x="0" y="13"/>
                </a:lnTo>
                <a:lnTo>
                  <a:pt x="0" y="19"/>
                </a:lnTo>
                <a:lnTo>
                  <a:pt x="0" y="25"/>
                </a:lnTo>
                <a:lnTo>
                  <a:pt x="3" y="30"/>
                </a:lnTo>
                <a:lnTo>
                  <a:pt x="3" y="30"/>
                </a:lnTo>
                <a:lnTo>
                  <a:pt x="7" y="34"/>
                </a:lnTo>
                <a:lnTo>
                  <a:pt x="13" y="38"/>
                </a:lnTo>
                <a:lnTo>
                  <a:pt x="18" y="38"/>
                </a:lnTo>
                <a:lnTo>
                  <a:pt x="24" y="38"/>
                </a:lnTo>
                <a:lnTo>
                  <a:pt x="24" y="38"/>
                </a:lnTo>
                <a:lnTo>
                  <a:pt x="30" y="34"/>
                </a:lnTo>
                <a:lnTo>
                  <a:pt x="33"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3" name="Freeform 49">
            <a:extLst>
              <a:ext uri="{FF2B5EF4-FFF2-40B4-BE49-F238E27FC236}">
                <a16:creationId xmlns:a16="http://schemas.microsoft.com/office/drawing/2014/main" id="{B16EE52B-A756-4147-B035-3A7AFB95BCD8}"/>
              </a:ext>
            </a:extLst>
          </p:cNvPr>
          <p:cNvSpPr>
            <a:spLocks/>
          </p:cNvSpPr>
          <p:nvPr/>
        </p:nvSpPr>
        <p:spPr bwMode="auto">
          <a:xfrm>
            <a:off x="9404573" y="3842067"/>
            <a:ext cx="35543" cy="49433"/>
          </a:xfrm>
          <a:custGeom>
            <a:avLst/>
            <a:gdLst>
              <a:gd name="T0" fmla="*/ 37 w 37"/>
              <a:gd name="T1" fmla="*/ 19 h 38"/>
              <a:gd name="T2" fmla="*/ 37 w 37"/>
              <a:gd name="T3" fmla="*/ 19 h 38"/>
              <a:gd name="T4" fmla="*/ 37 w 37"/>
              <a:gd name="T5" fmla="*/ 13 h 38"/>
              <a:gd name="T6" fmla="*/ 33 w 37"/>
              <a:gd name="T7" fmla="*/ 8 h 38"/>
              <a:gd name="T8" fmla="*/ 29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3 w 37"/>
              <a:gd name="T21" fmla="*/ 8 h 38"/>
              <a:gd name="T22" fmla="*/ 3 w 37"/>
              <a:gd name="T23" fmla="*/ 8 h 38"/>
              <a:gd name="T24" fmla="*/ 0 w 37"/>
              <a:gd name="T25" fmla="*/ 13 h 38"/>
              <a:gd name="T26" fmla="*/ 0 w 37"/>
              <a:gd name="T27" fmla="*/ 19 h 38"/>
              <a:gd name="T28" fmla="*/ 0 w 37"/>
              <a:gd name="T29" fmla="*/ 24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29 w 37"/>
              <a:gd name="T45" fmla="*/ 34 h 38"/>
              <a:gd name="T46" fmla="*/ 33 w 37"/>
              <a:gd name="T47" fmla="*/ 30 h 38"/>
              <a:gd name="T48" fmla="*/ 37 w 37"/>
              <a:gd name="T49" fmla="*/ 24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3" y="8"/>
                </a:lnTo>
                <a:lnTo>
                  <a:pt x="29" y="4"/>
                </a:lnTo>
                <a:lnTo>
                  <a:pt x="24" y="0"/>
                </a:lnTo>
                <a:lnTo>
                  <a:pt x="24" y="0"/>
                </a:lnTo>
                <a:lnTo>
                  <a:pt x="18" y="0"/>
                </a:lnTo>
                <a:lnTo>
                  <a:pt x="13" y="0"/>
                </a:lnTo>
                <a:lnTo>
                  <a:pt x="7" y="4"/>
                </a:lnTo>
                <a:lnTo>
                  <a:pt x="3" y="8"/>
                </a:lnTo>
                <a:lnTo>
                  <a:pt x="3" y="8"/>
                </a:lnTo>
                <a:lnTo>
                  <a:pt x="0" y="13"/>
                </a:lnTo>
                <a:lnTo>
                  <a:pt x="0" y="19"/>
                </a:lnTo>
                <a:lnTo>
                  <a:pt x="0" y="24"/>
                </a:lnTo>
                <a:lnTo>
                  <a:pt x="3" y="30"/>
                </a:lnTo>
                <a:lnTo>
                  <a:pt x="3" y="30"/>
                </a:lnTo>
                <a:lnTo>
                  <a:pt x="7" y="34"/>
                </a:lnTo>
                <a:lnTo>
                  <a:pt x="13" y="38"/>
                </a:lnTo>
                <a:lnTo>
                  <a:pt x="18" y="38"/>
                </a:lnTo>
                <a:lnTo>
                  <a:pt x="24" y="38"/>
                </a:lnTo>
                <a:lnTo>
                  <a:pt x="24" y="38"/>
                </a:lnTo>
                <a:lnTo>
                  <a:pt x="29" y="34"/>
                </a:lnTo>
                <a:lnTo>
                  <a:pt x="33" y="30"/>
                </a:lnTo>
                <a:lnTo>
                  <a:pt x="37"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4" name="Freeform 50">
            <a:extLst>
              <a:ext uri="{FF2B5EF4-FFF2-40B4-BE49-F238E27FC236}">
                <a16:creationId xmlns:a16="http://schemas.microsoft.com/office/drawing/2014/main" id="{0A1B84B8-CDC2-49CF-8DC5-0A2B71B75C9C}"/>
              </a:ext>
            </a:extLst>
          </p:cNvPr>
          <p:cNvSpPr>
            <a:spLocks/>
          </p:cNvSpPr>
          <p:nvPr/>
        </p:nvSpPr>
        <p:spPr bwMode="auto">
          <a:xfrm>
            <a:off x="9382125" y="3834261"/>
            <a:ext cx="35543" cy="49433"/>
          </a:xfrm>
          <a:custGeom>
            <a:avLst/>
            <a:gdLst>
              <a:gd name="T0" fmla="*/ 38 w 38"/>
              <a:gd name="T1" fmla="*/ 18 h 37"/>
              <a:gd name="T2" fmla="*/ 38 w 38"/>
              <a:gd name="T3" fmla="*/ 18 h 37"/>
              <a:gd name="T4" fmla="*/ 38 w 38"/>
              <a:gd name="T5" fmla="*/ 13 h 37"/>
              <a:gd name="T6" fmla="*/ 34 w 38"/>
              <a:gd name="T7" fmla="*/ 7 h 37"/>
              <a:gd name="T8" fmla="*/ 30 w 38"/>
              <a:gd name="T9" fmla="*/ 3 h 37"/>
              <a:gd name="T10" fmla="*/ 25 w 38"/>
              <a:gd name="T11" fmla="*/ 0 h 37"/>
              <a:gd name="T12" fmla="*/ 25 w 38"/>
              <a:gd name="T13" fmla="*/ 0 h 37"/>
              <a:gd name="T14" fmla="*/ 19 w 38"/>
              <a:gd name="T15" fmla="*/ 0 h 37"/>
              <a:gd name="T16" fmla="*/ 13 w 38"/>
              <a:gd name="T17" fmla="*/ 0 h 37"/>
              <a:gd name="T18" fmla="*/ 8 w 38"/>
              <a:gd name="T19" fmla="*/ 3 h 37"/>
              <a:gd name="T20" fmla="*/ 4 w 38"/>
              <a:gd name="T21" fmla="*/ 7 h 37"/>
              <a:gd name="T22" fmla="*/ 4 w 38"/>
              <a:gd name="T23" fmla="*/ 7 h 37"/>
              <a:gd name="T24" fmla="*/ 0 w 38"/>
              <a:gd name="T25" fmla="*/ 13 h 37"/>
              <a:gd name="T26" fmla="*/ 0 w 38"/>
              <a:gd name="T27" fmla="*/ 18 h 37"/>
              <a:gd name="T28" fmla="*/ 0 w 38"/>
              <a:gd name="T29" fmla="*/ 24 h 37"/>
              <a:gd name="T30" fmla="*/ 4 w 38"/>
              <a:gd name="T31" fmla="*/ 29 h 37"/>
              <a:gd name="T32" fmla="*/ 4 w 38"/>
              <a:gd name="T33" fmla="*/ 29 h 37"/>
              <a:gd name="T34" fmla="*/ 8 w 38"/>
              <a:gd name="T35" fmla="*/ 33 h 37"/>
              <a:gd name="T36" fmla="*/ 13 w 38"/>
              <a:gd name="T37" fmla="*/ 37 h 37"/>
              <a:gd name="T38" fmla="*/ 19 w 38"/>
              <a:gd name="T39" fmla="*/ 37 h 37"/>
              <a:gd name="T40" fmla="*/ 25 w 38"/>
              <a:gd name="T41" fmla="*/ 37 h 37"/>
              <a:gd name="T42" fmla="*/ 25 w 38"/>
              <a:gd name="T43" fmla="*/ 37 h 37"/>
              <a:gd name="T44" fmla="*/ 30 w 38"/>
              <a:gd name="T45" fmla="*/ 33 h 37"/>
              <a:gd name="T46" fmla="*/ 34 w 38"/>
              <a:gd name="T47" fmla="*/ 29 h 37"/>
              <a:gd name="T48" fmla="*/ 38 w 38"/>
              <a:gd name="T49" fmla="*/ 24 h 37"/>
              <a:gd name="T50" fmla="*/ 38 w 38"/>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8"/>
                </a:moveTo>
                <a:lnTo>
                  <a:pt x="38" y="18"/>
                </a:lnTo>
                <a:lnTo>
                  <a:pt x="38" y="13"/>
                </a:lnTo>
                <a:lnTo>
                  <a:pt x="34" y="7"/>
                </a:lnTo>
                <a:lnTo>
                  <a:pt x="30" y="3"/>
                </a:lnTo>
                <a:lnTo>
                  <a:pt x="25" y="0"/>
                </a:lnTo>
                <a:lnTo>
                  <a:pt x="25" y="0"/>
                </a:lnTo>
                <a:lnTo>
                  <a:pt x="19" y="0"/>
                </a:lnTo>
                <a:lnTo>
                  <a:pt x="13" y="0"/>
                </a:lnTo>
                <a:lnTo>
                  <a:pt x="8" y="3"/>
                </a:lnTo>
                <a:lnTo>
                  <a:pt x="4" y="7"/>
                </a:lnTo>
                <a:lnTo>
                  <a:pt x="4" y="7"/>
                </a:lnTo>
                <a:lnTo>
                  <a:pt x="0" y="13"/>
                </a:lnTo>
                <a:lnTo>
                  <a:pt x="0" y="18"/>
                </a:lnTo>
                <a:lnTo>
                  <a:pt x="0" y="24"/>
                </a:lnTo>
                <a:lnTo>
                  <a:pt x="4" y="29"/>
                </a:lnTo>
                <a:lnTo>
                  <a:pt x="4" y="29"/>
                </a:lnTo>
                <a:lnTo>
                  <a:pt x="8" y="33"/>
                </a:lnTo>
                <a:lnTo>
                  <a:pt x="13" y="37"/>
                </a:lnTo>
                <a:lnTo>
                  <a:pt x="19" y="37"/>
                </a:lnTo>
                <a:lnTo>
                  <a:pt x="25" y="37"/>
                </a:lnTo>
                <a:lnTo>
                  <a:pt x="25" y="37"/>
                </a:lnTo>
                <a:lnTo>
                  <a:pt x="30" y="33"/>
                </a:lnTo>
                <a:lnTo>
                  <a:pt x="34" y="29"/>
                </a:lnTo>
                <a:lnTo>
                  <a:pt x="38" y="24"/>
                </a:lnTo>
                <a:lnTo>
                  <a:pt x="38"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5" name="Freeform 51">
            <a:extLst>
              <a:ext uri="{FF2B5EF4-FFF2-40B4-BE49-F238E27FC236}">
                <a16:creationId xmlns:a16="http://schemas.microsoft.com/office/drawing/2014/main" id="{F0924A8A-D5BE-4BF0-A2A9-24D4854B6DA7}"/>
              </a:ext>
            </a:extLst>
          </p:cNvPr>
          <p:cNvSpPr>
            <a:spLocks/>
          </p:cNvSpPr>
          <p:nvPr/>
        </p:nvSpPr>
        <p:spPr bwMode="auto">
          <a:xfrm>
            <a:off x="9365289" y="3834261"/>
            <a:ext cx="35543" cy="49433"/>
          </a:xfrm>
          <a:custGeom>
            <a:avLst/>
            <a:gdLst>
              <a:gd name="T0" fmla="*/ 37 w 37"/>
              <a:gd name="T1" fmla="*/ 18 h 37"/>
              <a:gd name="T2" fmla="*/ 37 w 37"/>
              <a:gd name="T3" fmla="*/ 18 h 37"/>
              <a:gd name="T4" fmla="*/ 37 w 37"/>
              <a:gd name="T5" fmla="*/ 13 h 37"/>
              <a:gd name="T6" fmla="*/ 33 w 37"/>
              <a:gd name="T7" fmla="*/ 7 h 37"/>
              <a:gd name="T8" fmla="*/ 30 w 37"/>
              <a:gd name="T9" fmla="*/ 3 h 37"/>
              <a:gd name="T10" fmla="*/ 24 w 37"/>
              <a:gd name="T11" fmla="*/ 0 h 37"/>
              <a:gd name="T12" fmla="*/ 24 w 37"/>
              <a:gd name="T13" fmla="*/ 0 h 37"/>
              <a:gd name="T14" fmla="*/ 18 w 37"/>
              <a:gd name="T15" fmla="*/ 0 h 37"/>
              <a:gd name="T16" fmla="*/ 13 w 37"/>
              <a:gd name="T17" fmla="*/ 0 h 37"/>
              <a:gd name="T18" fmla="*/ 7 w 37"/>
              <a:gd name="T19" fmla="*/ 3 h 37"/>
              <a:gd name="T20" fmla="*/ 3 w 37"/>
              <a:gd name="T21" fmla="*/ 7 h 37"/>
              <a:gd name="T22" fmla="*/ 3 w 37"/>
              <a:gd name="T23" fmla="*/ 7 h 37"/>
              <a:gd name="T24" fmla="*/ 0 w 37"/>
              <a:gd name="T25" fmla="*/ 13 h 37"/>
              <a:gd name="T26" fmla="*/ 0 w 37"/>
              <a:gd name="T27" fmla="*/ 18 h 37"/>
              <a:gd name="T28" fmla="*/ 0 w 37"/>
              <a:gd name="T29" fmla="*/ 24 h 37"/>
              <a:gd name="T30" fmla="*/ 3 w 37"/>
              <a:gd name="T31" fmla="*/ 29 h 37"/>
              <a:gd name="T32" fmla="*/ 3 w 37"/>
              <a:gd name="T33" fmla="*/ 29 h 37"/>
              <a:gd name="T34" fmla="*/ 7 w 37"/>
              <a:gd name="T35" fmla="*/ 33 h 37"/>
              <a:gd name="T36" fmla="*/ 13 w 37"/>
              <a:gd name="T37" fmla="*/ 37 h 37"/>
              <a:gd name="T38" fmla="*/ 18 w 37"/>
              <a:gd name="T39" fmla="*/ 37 h 37"/>
              <a:gd name="T40" fmla="*/ 24 w 37"/>
              <a:gd name="T41" fmla="*/ 37 h 37"/>
              <a:gd name="T42" fmla="*/ 24 w 37"/>
              <a:gd name="T43" fmla="*/ 37 h 37"/>
              <a:gd name="T44" fmla="*/ 30 w 37"/>
              <a:gd name="T45" fmla="*/ 33 h 37"/>
              <a:gd name="T46" fmla="*/ 33 w 37"/>
              <a:gd name="T47" fmla="*/ 29 h 37"/>
              <a:gd name="T48" fmla="*/ 37 w 37"/>
              <a:gd name="T49" fmla="*/ 24 h 37"/>
              <a:gd name="T50" fmla="*/ 37 w 37"/>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8"/>
                </a:moveTo>
                <a:lnTo>
                  <a:pt x="37" y="18"/>
                </a:lnTo>
                <a:lnTo>
                  <a:pt x="37" y="13"/>
                </a:lnTo>
                <a:lnTo>
                  <a:pt x="33" y="7"/>
                </a:lnTo>
                <a:lnTo>
                  <a:pt x="30" y="3"/>
                </a:lnTo>
                <a:lnTo>
                  <a:pt x="24" y="0"/>
                </a:lnTo>
                <a:lnTo>
                  <a:pt x="24" y="0"/>
                </a:lnTo>
                <a:lnTo>
                  <a:pt x="18" y="0"/>
                </a:lnTo>
                <a:lnTo>
                  <a:pt x="13" y="0"/>
                </a:lnTo>
                <a:lnTo>
                  <a:pt x="7" y="3"/>
                </a:lnTo>
                <a:lnTo>
                  <a:pt x="3" y="7"/>
                </a:lnTo>
                <a:lnTo>
                  <a:pt x="3" y="7"/>
                </a:lnTo>
                <a:lnTo>
                  <a:pt x="0" y="13"/>
                </a:lnTo>
                <a:lnTo>
                  <a:pt x="0" y="18"/>
                </a:lnTo>
                <a:lnTo>
                  <a:pt x="0" y="24"/>
                </a:lnTo>
                <a:lnTo>
                  <a:pt x="3" y="29"/>
                </a:lnTo>
                <a:lnTo>
                  <a:pt x="3" y="29"/>
                </a:lnTo>
                <a:lnTo>
                  <a:pt x="7" y="33"/>
                </a:lnTo>
                <a:lnTo>
                  <a:pt x="13" y="37"/>
                </a:lnTo>
                <a:lnTo>
                  <a:pt x="18" y="37"/>
                </a:lnTo>
                <a:lnTo>
                  <a:pt x="24" y="37"/>
                </a:lnTo>
                <a:lnTo>
                  <a:pt x="24" y="37"/>
                </a:lnTo>
                <a:lnTo>
                  <a:pt x="30" y="33"/>
                </a:lnTo>
                <a:lnTo>
                  <a:pt x="33" y="29"/>
                </a:lnTo>
                <a:lnTo>
                  <a:pt x="37" y="24"/>
                </a:lnTo>
                <a:lnTo>
                  <a:pt x="37"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6" name="Freeform 52">
            <a:extLst>
              <a:ext uri="{FF2B5EF4-FFF2-40B4-BE49-F238E27FC236}">
                <a16:creationId xmlns:a16="http://schemas.microsoft.com/office/drawing/2014/main" id="{C8B4C810-9E81-41C4-89A1-4E36CEA2F6C5}"/>
              </a:ext>
            </a:extLst>
          </p:cNvPr>
          <p:cNvSpPr>
            <a:spLocks/>
          </p:cNvSpPr>
          <p:nvPr/>
        </p:nvSpPr>
        <p:spPr bwMode="auto">
          <a:xfrm>
            <a:off x="9346582" y="3834261"/>
            <a:ext cx="35543" cy="49433"/>
          </a:xfrm>
          <a:custGeom>
            <a:avLst/>
            <a:gdLst>
              <a:gd name="T0" fmla="*/ 39 w 39"/>
              <a:gd name="T1" fmla="*/ 18 h 37"/>
              <a:gd name="T2" fmla="*/ 39 w 39"/>
              <a:gd name="T3" fmla="*/ 18 h 37"/>
              <a:gd name="T4" fmla="*/ 37 w 39"/>
              <a:gd name="T5" fmla="*/ 13 h 37"/>
              <a:gd name="T6" fmla="*/ 36 w 39"/>
              <a:gd name="T7" fmla="*/ 7 h 37"/>
              <a:gd name="T8" fmla="*/ 32 w 39"/>
              <a:gd name="T9" fmla="*/ 3 h 37"/>
              <a:gd name="T10" fmla="*/ 26 w 39"/>
              <a:gd name="T11" fmla="*/ 0 h 37"/>
              <a:gd name="T12" fmla="*/ 26 w 39"/>
              <a:gd name="T13" fmla="*/ 0 h 37"/>
              <a:gd name="T14" fmla="*/ 21 w 39"/>
              <a:gd name="T15" fmla="*/ 0 h 37"/>
              <a:gd name="T16" fmla="*/ 13 w 39"/>
              <a:gd name="T17" fmla="*/ 0 h 37"/>
              <a:gd name="T18" fmla="*/ 9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29 h 37"/>
              <a:gd name="T32" fmla="*/ 4 w 39"/>
              <a:gd name="T33" fmla="*/ 29 h 37"/>
              <a:gd name="T34" fmla="*/ 9 w 39"/>
              <a:gd name="T35" fmla="*/ 33 h 37"/>
              <a:gd name="T36" fmla="*/ 13 w 39"/>
              <a:gd name="T37" fmla="*/ 37 h 37"/>
              <a:gd name="T38" fmla="*/ 21 w 39"/>
              <a:gd name="T39" fmla="*/ 37 h 37"/>
              <a:gd name="T40" fmla="*/ 26 w 39"/>
              <a:gd name="T41" fmla="*/ 37 h 37"/>
              <a:gd name="T42" fmla="*/ 26 w 39"/>
              <a:gd name="T43" fmla="*/ 37 h 37"/>
              <a:gd name="T44" fmla="*/ 32 w 39"/>
              <a:gd name="T45" fmla="*/ 33 h 37"/>
              <a:gd name="T46" fmla="*/ 36 w 39"/>
              <a:gd name="T47" fmla="*/ 29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6" y="7"/>
                </a:lnTo>
                <a:lnTo>
                  <a:pt x="32" y="3"/>
                </a:lnTo>
                <a:lnTo>
                  <a:pt x="26" y="0"/>
                </a:lnTo>
                <a:lnTo>
                  <a:pt x="26" y="0"/>
                </a:lnTo>
                <a:lnTo>
                  <a:pt x="21" y="0"/>
                </a:lnTo>
                <a:lnTo>
                  <a:pt x="13" y="0"/>
                </a:lnTo>
                <a:lnTo>
                  <a:pt x="9" y="3"/>
                </a:lnTo>
                <a:lnTo>
                  <a:pt x="4" y="7"/>
                </a:lnTo>
                <a:lnTo>
                  <a:pt x="4" y="7"/>
                </a:lnTo>
                <a:lnTo>
                  <a:pt x="2" y="13"/>
                </a:lnTo>
                <a:lnTo>
                  <a:pt x="0" y="18"/>
                </a:lnTo>
                <a:lnTo>
                  <a:pt x="2" y="24"/>
                </a:lnTo>
                <a:lnTo>
                  <a:pt x="4" y="29"/>
                </a:lnTo>
                <a:lnTo>
                  <a:pt x="4" y="29"/>
                </a:lnTo>
                <a:lnTo>
                  <a:pt x="9" y="33"/>
                </a:lnTo>
                <a:lnTo>
                  <a:pt x="13" y="37"/>
                </a:lnTo>
                <a:lnTo>
                  <a:pt x="21" y="37"/>
                </a:lnTo>
                <a:lnTo>
                  <a:pt x="26" y="37"/>
                </a:lnTo>
                <a:lnTo>
                  <a:pt x="26" y="37"/>
                </a:lnTo>
                <a:lnTo>
                  <a:pt x="32" y="33"/>
                </a:lnTo>
                <a:lnTo>
                  <a:pt x="36" y="29"/>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7" name="Freeform 53">
            <a:extLst>
              <a:ext uri="{FF2B5EF4-FFF2-40B4-BE49-F238E27FC236}">
                <a16:creationId xmlns:a16="http://schemas.microsoft.com/office/drawing/2014/main" id="{F271DF0F-81DB-4989-9F7E-490364F81B28}"/>
              </a:ext>
            </a:extLst>
          </p:cNvPr>
          <p:cNvSpPr>
            <a:spLocks/>
          </p:cNvSpPr>
          <p:nvPr/>
        </p:nvSpPr>
        <p:spPr bwMode="auto">
          <a:xfrm>
            <a:off x="9324134" y="3829058"/>
            <a:ext cx="37414" cy="49433"/>
          </a:xfrm>
          <a:custGeom>
            <a:avLst/>
            <a:gdLst>
              <a:gd name="T0" fmla="*/ 39 w 39"/>
              <a:gd name="T1" fmla="*/ 19 h 37"/>
              <a:gd name="T2" fmla="*/ 39 w 39"/>
              <a:gd name="T3" fmla="*/ 19 h 37"/>
              <a:gd name="T4" fmla="*/ 37 w 39"/>
              <a:gd name="T5" fmla="*/ 13 h 37"/>
              <a:gd name="T6" fmla="*/ 35 w 39"/>
              <a:gd name="T7" fmla="*/ 7 h 37"/>
              <a:gd name="T8" fmla="*/ 31 w 39"/>
              <a:gd name="T9" fmla="*/ 4 h 37"/>
              <a:gd name="T10" fmla="*/ 26 w 39"/>
              <a:gd name="T11" fmla="*/ 0 h 37"/>
              <a:gd name="T12" fmla="*/ 26 w 39"/>
              <a:gd name="T13" fmla="*/ 0 h 37"/>
              <a:gd name="T14" fmla="*/ 20 w 39"/>
              <a:gd name="T15" fmla="*/ 0 h 37"/>
              <a:gd name="T16" fmla="*/ 15 w 39"/>
              <a:gd name="T17" fmla="*/ 0 h 37"/>
              <a:gd name="T18" fmla="*/ 9 w 39"/>
              <a:gd name="T19" fmla="*/ 4 h 37"/>
              <a:gd name="T20" fmla="*/ 3 w 39"/>
              <a:gd name="T21" fmla="*/ 7 h 37"/>
              <a:gd name="T22" fmla="*/ 3 w 39"/>
              <a:gd name="T23" fmla="*/ 7 h 37"/>
              <a:gd name="T24" fmla="*/ 2 w 39"/>
              <a:gd name="T25" fmla="*/ 13 h 37"/>
              <a:gd name="T26" fmla="*/ 0 w 39"/>
              <a:gd name="T27" fmla="*/ 19 h 37"/>
              <a:gd name="T28" fmla="*/ 2 w 39"/>
              <a:gd name="T29" fmla="*/ 24 h 37"/>
              <a:gd name="T30" fmla="*/ 3 w 39"/>
              <a:gd name="T31" fmla="*/ 30 h 37"/>
              <a:gd name="T32" fmla="*/ 3 w 39"/>
              <a:gd name="T33" fmla="*/ 30 h 37"/>
              <a:gd name="T34" fmla="*/ 9 w 39"/>
              <a:gd name="T35" fmla="*/ 33 h 37"/>
              <a:gd name="T36" fmla="*/ 15 w 39"/>
              <a:gd name="T37" fmla="*/ 37 h 37"/>
              <a:gd name="T38" fmla="*/ 20 w 39"/>
              <a:gd name="T39" fmla="*/ 37 h 37"/>
              <a:gd name="T40" fmla="*/ 26 w 39"/>
              <a:gd name="T41" fmla="*/ 37 h 37"/>
              <a:gd name="T42" fmla="*/ 26 w 39"/>
              <a:gd name="T43" fmla="*/ 37 h 37"/>
              <a:gd name="T44" fmla="*/ 31 w 39"/>
              <a:gd name="T45" fmla="*/ 33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7"/>
                </a:lnTo>
                <a:lnTo>
                  <a:pt x="31" y="4"/>
                </a:lnTo>
                <a:lnTo>
                  <a:pt x="26" y="0"/>
                </a:lnTo>
                <a:lnTo>
                  <a:pt x="26" y="0"/>
                </a:lnTo>
                <a:lnTo>
                  <a:pt x="20" y="0"/>
                </a:lnTo>
                <a:lnTo>
                  <a:pt x="15" y="0"/>
                </a:lnTo>
                <a:lnTo>
                  <a:pt x="9" y="4"/>
                </a:lnTo>
                <a:lnTo>
                  <a:pt x="3" y="7"/>
                </a:lnTo>
                <a:lnTo>
                  <a:pt x="3" y="7"/>
                </a:lnTo>
                <a:lnTo>
                  <a:pt x="2" y="13"/>
                </a:lnTo>
                <a:lnTo>
                  <a:pt x="0" y="19"/>
                </a:lnTo>
                <a:lnTo>
                  <a:pt x="2" y="24"/>
                </a:lnTo>
                <a:lnTo>
                  <a:pt x="3" y="30"/>
                </a:lnTo>
                <a:lnTo>
                  <a:pt x="3" y="30"/>
                </a:lnTo>
                <a:lnTo>
                  <a:pt x="9" y="33"/>
                </a:lnTo>
                <a:lnTo>
                  <a:pt x="15" y="37"/>
                </a:lnTo>
                <a:lnTo>
                  <a:pt x="20" y="37"/>
                </a:lnTo>
                <a:lnTo>
                  <a:pt x="26" y="37"/>
                </a:lnTo>
                <a:lnTo>
                  <a:pt x="26" y="37"/>
                </a:lnTo>
                <a:lnTo>
                  <a:pt x="31" y="33"/>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8" name="Freeform 54">
            <a:extLst>
              <a:ext uri="{FF2B5EF4-FFF2-40B4-BE49-F238E27FC236}">
                <a16:creationId xmlns:a16="http://schemas.microsoft.com/office/drawing/2014/main" id="{BFEF0289-51DF-43E1-8AD2-B66901A14BF2}"/>
              </a:ext>
            </a:extLst>
          </p:cNvPr>
          <p:cNvSpPr>
            <a:spLocks/>
          </p:cNvSpPr>
          <p:nvPr/>
        </p:nvSpPr>
        <p:spPr bwMode="auto">
          <a:xfrm>
            <a:off x="9307298" y="3826456"/>
            <a:ext cx="37414" cy="49433"/>
          </a:xfrm>
          <a:custGeom>
            <a:avLst/>
            <a:gdLst>
              <a:gd name="T0" fmla="*/ 39 w 39"/>
              <a:gd name="T1" fmla="*/ 19 h 37"/>
              <a:gd name="T2" fmla="*/ 39 w 39"/>
              <a:gd name="T3" fmla="*/ 19 h 37"/>
              <a:gd name="T4" fmla="*/ 37 w 39"/>
              <a:gd name="T5" fmla="*/ 13 h 37"/>
              <a:gd name="T6" fmla="*/ 36 w 39"/>
              <a:gd name="T7" fmla="*/ 7 h 37"/>
              <a:gd name="T8" fmla="*/ 32 w 39"/>
              <a:gd name="T9" fmla="*/ 4 h 37"/>
              <a:gd name="T10" fmla="*/ 26 w 39"/>
              <a:gd name="T11" fmla="*/ 0 h 37"/>
              <a:gd name="T12" fmla="*/ 26 w 39"/>
              <a:gd name="T13" fmla="*/ 0 h 37"/>
              <a:gd name="T14" fmla="*/ 19 w 39"/>
              <a:gd name="T15" fmla="*/ 0 h 37"/>
              <a:gd name="T16" fmla="*/ 13 w 39"/>
              <a:gd name="T17" fmla="*/ 0 h 37"/>
              <a:gd name="T18" fmla="*/ 8 w 39"/>
              <a:gd name="T19" fmla="*/ 4 h 37"/>
              <a:gd name="T20" fmla="*/ 4 w 39"/>
              <a:gd name="T21" fmla="*/ 7 h 37"/>
              <a:gd name="T22" fmla="*/ 4 w 39"/>
              <a:gd name="T23" fmla="*/ 7 h 37"/>
              <a:gd name="T24" fmla="*/ 2 w 39"/>
              <a:gd name="T25" fmla="*/ 13 h 37"/>
              <a:gd name="T26" fmla="*/ 0 w 39"/>
              <a:gd name="T27" fmla="*/ 19 h 37"/>
              <a:gd name="T28" fmla="*/ 2 w 39"/>
              <a:gd name="T29" fmla="*/ 24 h 37"/>
              <a:gd name="T30" fmla="*/ 4 w 39"/>
              <a:gd name="T31" fmla="*/ 30 h 37"/>
              <a:gd name="T32" fmla="*/ 4 w 39"/>
              <a:gd name="T33" fmla="*/ 30 h 37"/>
              <a:gd name="T34" fmla="*/ 8 w 39"/>
              <a:gd name="T35" fmla="*/ 34 h 37"/>
              <a:gd name="T36" fmla="*/ 13 w 39"/>
              <a:gd name="T37" fmla="*/ 37 h 37"/>
              <a:gd name="T38" fmla="*/ 19 w 39"/>
              <a:gd name="T39" fmla="*/ 37 h 37"/>
              <a:gd name="T40" fmla="*/ 26 w 39"/>
              <a:gd name="T41" fmla="*/ 37 h 37"/>
              <a:gd name="T42" fmla="*/ 26 w 39"/>
              <a:gd name="T43" fmla="*/ 37 h 37"/>
              <a:gd name="T44" fmla="*/ 32 w 39"/>
              <a:gd name="T45" fmla="*/ 34 h 37"/>
              <a:gd name="T46" fmla="*/ 36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6" y="7"/>
                </a:lnTo>
                <a:lnTo>
                  <a:pt x="32" y="4"/>
                </a:lnTo>
                <a:lnTo>
                  <a:pt x="26" y="0"/>
                </a:lnTo>
                <a:lnTo>
                  <a:pt x="26" y="0"/>
                </a:lnTo>
                <a:lnTo>
                  <a:pt x="19" y="0"/>
                </a:lnTo>
                <a:lnTo>
                  <a:pt x="13" y="0"/>
                </a:lnTo>
                <a:lnTo>
                  <a:pt x="8" y="4"/>
                </a:lnTo>
                <a:lnTo>
                  <a:pt x="4" y="7"/>
                </a:lnTo>
                <a:lnTo>
                  <a:pt x="4" y="7"/>
                </a:lnTo>
                <a:lnTo>
                  <a:pt x="2" y="13"/>
                </a:lnTo>
                <a:lnTo>
                  <a:pt x="0" y="19"/>
                </a:lnTo>
                <a:lnTo>
                  <a:pt x="2" y="24"/>
                </a:lnTo>
                <a:lnTo>
                  <a:pt x="4" y="30"/>
                </a:lnTo>
                <a:lnTo>
                  <a:pt x="4" y="30"/>
                </a:lnTo>
                <a:lnTo>
                  <a:pt x="8" y="34"/>
                </a:lnTo>
                <a:lnTo>
                  <a:pt x="13" y="37"/>
                </a:lnTo>
                <a:lnTo>
                  <a:pt x="19" y="37"/>
                </a:lnTo>
                <a:lnTo>
                  <a:pt x="26" y="37"/>
                </a:lnTo>
                <a:lnTo>
                  <a:pt x="26" y="37"/>
                </a:lnTo>
                <a:lnTo>
                  <a:pt x="32" y="34"/>
                </a:lnTo>
                <a:lnTo>
                  <a:pt x="36"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79" name="Freeform 55">
            <a:extLst>
              <a:ext uri="{FF2B5EF4-FFF2-40B4-BE49-F238E27FC236}">
                <a16:creationId xmlns:a16="http://schemas.microsoft.com/office/drawing/2014/main" id="{DD3CEE36-440A-4A77-AD69-BBA1D381D685}"/>
              </a:ext>
            </a:extLst>
          </p:cNvPr>
          <p:cNvSpPr>
            <a:spLocks/>
          </p:cNvSpPr>
          <p:nvPr/>
        </p:nvSpPr>
        <p:spPr bwMode="auto">
          <a:xfrm>
            <a:off x="9284850" y="3818651"/>
            <a:ext cx="35543" cy="49433"/>
          </a:xfrm>
          <a:custGeom>
            <a:avLst/>
            <a:gdLst>
              <a:gd name="T0" fmla="*/ 37 w 37"/>
              <a:gd name="T1" fmla="*/ 21 h 40"/>
              <a:gd name="T2" fmla="*/ 37 w 37"/>
              <a:gd name="T3" fmla="*/ 21 h 40"/>
              <a:gd name="T4" fmla="*/ 37 w 37"/>
              <a:gd name="T5" fmla="*/ 14 h 40"/>
              <a:gd name="T6" fmla="*/ 33 w 37"/>
              <a:gd name="T7" fmla="*/ 10 h 40"/>
              <a:gd name="T8" fmla="*/ 30 w 37"/>
              <a:gd name="T9" fmla="*/ 4 h 40"/>
              <a:gd name="T10" fmla="*/ 24 w 37"/>
              <a:gd name="T11" fmla="*/ 2 h 40"/>
              <a:gd name="T12" fmla="*/ 24 w 37"/>
              <a:gd name="T13" fmla="*/ 2 h 40"/>
              <a:gd name="T14" fmla="*/ 18 w 37"/>
              <a:gd name="T15" fmla="*/ 0 h 40"/>
              <a:gd name="T16" fmla="*/ 13 w 37"/>
              <a:gd name="T17" fmla="*/ 2 h 40"/>
              <a:gd name="T18" fmla="*/ 7 w 37"/>
              <a:gd name="T19" fmla="*/ 4 h 40"/>
              <a:gd name="T20" fmla="*/ 4 w 37"/>
              <a:gd name="T21" fmla="*/ 10 h 40"/>
              <a:gd name="T22" fmla="*/ 4 w 37"/>
              <a:gd name="T23" fmla="*/ 10 h 40"/>
              <a:gd name="T24" fmla="*/ 0 w 37"/>
              <a:gd name="T25" fmla="*/ 14 h 40"/>
              <a:gd name="T26" fmla="*/ 0 w 37"/>
              <a:gd name="T27" fmla="*/ 21 h 40"/>
              <a:gd name="T28" fmla="*/ 0 w 37"/>
              <a:gd name="T29" fmla="*/ 27 h 40"/>
              <a:gd name="T30" fmla="*/ 4 w 37"/>
              <a:gd name="T31" fmla="*/ 32 h 40"/>
              <a:gd name="T32" fmla="*/ 4 w 37"/>
              <a:gd name="T33" fmla="*/ 32 h 40"/>
              <a:gd name="T34" fmla="*/ 7 w 37"/>
              <a:gd name="T35" fmla="*/ 36 h 40"/>
              <a:gd name="T36" fmla="*/ 13 w 37"/>
              <a:gd name="T37" fmla="*/ 38 h 40"/>
              <a:gd name="T38" fmla="*/ 18 w 37"/>
              <a:gd name="T39" fmla="*/ 40 h 40"/>
              <a:gd name="T40" fmla="*/ 24 w 37"/>
              <a:gd name="T41" fmla="*/ 38 h 40"/>
              <a:gd name="T42" fmla="*/ 24 w 37"/>
              <a:gd name="T43" fmla="*/ 38 h 40"/>
              <a:gd name="T44" fmla="*/ 30 w 37"/>
              <a:gd name="T45" fmla="*/ 36 h 40"/>
              <a:gd name="T46" fmla="*/ 33 w 37"/>
              <a:gd name="T47" fmla="*/ 32 h 40"/>
              <a:gd name="T48" fmla="*/ 37 w 37"/>
              <a:gd name="T49" fmla="*/ 27 h 40"/>
              <a:gd name="T50" fmla="*/ 37 w 37"/>
              <a:gd name="T5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0">
                <a:moveTo>
                  <a:pt x="37" y="21"/>
                </a:moveTo>
                <a:lnTo>
                  <a:pt x="37" y="21"/>
                </a:lnTo>
                <a:lnTo>
                  <a:pt x="37" y="14"/>
                </a:lnTo>
                <a:lnTo>
                  <a:pt x="33" y="10"/>
                </a:lnTo>
                <a:lnTo>
                  <a:pt x="30" y="4"/>
                </a:lnTo>
                <a:lnTo>
                  <a:pt x="24" y="2"/>
                </a:lnTo>
                <a:lnTo>
                  <a:pt x="24" y="2"/>
                </a:lnTo>
                <a:lnTo>
                  <a:pt x="18" y="0"/>
                </a:lnTo>
                <a:lnTo>
                  <a:pt x="13" y="2"/>
                </a:lnTo>
                <a:lnTo>
                  <a:pt x="7" y="4"/>
                </a:lnTo>
                <a:lnTo>
                  <a:pt x="4" y="10"/>
                </a:lnTo>
                <a:lnTo>
                  <a:pt x="4" y="10"/>
                </a:lnTo>
                <a:lnTo>
                  <a:pt x="0" y="14"/>
                </a:lnTo>
                <a:lnTo>
                  <a:pt x="0" y="21"/>
                </a:lnTo>
                <a:lnTo>
                  <a:pt x="0" y="27"/>
                </a:lnTo>
                <a:lnTo>
                  <a:pt x="4" y="32"/>
                </a:lnTo>
                <a:lnTo>
                  <a:pt x="4" y="32"/>
                </a:lnTo>
                <a:lnTo>
                  <a:pt x="7" y="36"/>
                </a:lnTo>
                <a:lnTo>
                  <a:pt x="13" y="38"/>
                </a:lnTo>
                <a:lnTo>
                  <a:pt x="18" y="40"/>
                </a:lnTo>
                <a:lnTo>
                  <a:pt x="24" y="38"/>
                </a:lnTo>
                <a:lnTo>
                  <a:pt x="24" y="38"/>
                </a:lnTo>
                <a:lnTo>
                  <a:pt x="30" y="36"/>
                </a:lnTo>
                <a:lnTo>
                  <a:pt x="33" y="32"/>
                </a:lnTo>
                <a:lnTo>
                  <a:pt x="37" y="27"/>
                </a:lnTo>
                <a:lnTo>
                  <a:pt x="37"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0" name="Freeform 56">
            <a:extLst>
              <a:ext uri="{FF2B5EF4-FFF2-40B4-BE49-F238E27FC236}">
                <a16:creationId xmlns:a16="http://schemas.microsoft.com/office/drawing/2014/main" id="{B145E491-202A-416E-88EC-249A1098F923}"/>
              </a:ext>
            </a:extLst>
          </p:cNvPr>
          <p:cNvSpPr>
            <a:spLocks/>
          </p:cNvSpPr>
          <p:nvPr/>
        </p:nvSpPr>
        <p:spPr bwMode="auto">
          <a:xfrm>
            <a:off x="9260531" y="3816049"/>
            <a:ext cx="33672" cy="49433"/>
          </a:xfrm>
          <a:custGeom>
            <a:avLst/>
            <a:gdLst>
              <a:gd name="T0" fmla="*/ 37 w 37"/>
              <a:gd name="T1" fmla="*/ 20 h 39"/>
              <a:gd name="T2" fmla="*/ 37 w 37"/>
              <a:gd name="T3" fmla="*/ 20 h 39"/>
              <a:gd name="T4" fmla="*/ 37 w 37"/>
              <a:gd name="T5" fmla="*/ 13 h 39"/>
              <a:gd name="T6" fmla="*/ 33 w 37"/>
              <a:gd name="T7" fmla="*/ 9 h 39"/>
              <a:gd name="T8" fmla="*/ 30 w 37"/>
              <a:gd name="T9" fmla="*/ 3 h 39"/>
              <a:gd name="T10" fmla="*/ 24 w 37"/>
              <a:gd name="T11" fmla="*/ 1 h 39"/>
              <a:gd name="T12" fmla="*/ 24 w 37"/>
              <a:gd name="T13" fmla="*/ 1 h 39"/>
              <a:gd name="T14" fmla="*/ 18 w 37"/>
              <a:gd name="T15" fmla="*/ 0 h 39"/>
              <a:gd name="T16" fmla="*/ 13 w 37"/>
              <a:gd name="T17" fmla="*/ 1 h 39"/>
              <a:gd name="T18" fmla="*/ 7 w 37"/>
              <a:gd name="T19" fmla="*/ 3 h 39"/>
              <a:gd name="T20" fmla="*/ 3 w 37"/>
              <a:gd name="T21" fmla="*/ 9 h 39"/>
              <a:gd name="T22" fmla="*/ 3 w 37"/>
              <a:gd name="T23" fmla="*/ 9 h 39"/>
              <a:gd name="T24" fmla="*/ 0 w 37"/>
              <a:gd name="T25" fmla="*/ 13 h 39"/>
              <a:gd name="T26" fmla="*/ 0 w 37"/>
              <a:gd name="T27" fmla="*/ 20 h 39"/>
              <a:gd name="T28" fmla="*/ 0 w 37"/>
              <a:gd name="T29" fmla="*/ 26 h 39"/>
              <a:gd name="T30" fmla="*/ 3 w 37"/>
              <a:gd name="T31" fmla="*/ 31 h 39"/>
              <a:gd name="T32" fmla="*/ 3 w 37"/>
              <a:gd name="T33" fmla="*/ 31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1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3" y="9"/>
                </a:lnTo>
                <a:lnTo>
                  <a:pt x="30" y="3"/>
                </a:lnTo>
                <a:lnTo>
                  <a:pt x="24" y="1"/>
                </a:lnTo>
                <a:lnTo>
                  <a:pt x="24" y="1"/>
                </a:lnTo>
                <a:lnTo>
                  <a:pt x="18" y="0"/>
                </a:lnTo>
                <a:lnTo>
                  <a:pt x="13" y="1"/>
                </a:lnTo>
                <a:lnTo>
                  <a:pt x="7" y="3"/>
                </a:lnTo>
                <a:lnTo>
                  <a:pt x="3" y="9"/>
                </a:lnTo>
                <a:lnTo>
                  <a:pt x="3" y="9"/>
                </a:lnTo>
                <a:lnTo>
                  <a:pt x="0" y="13"/>
                </a:lnTo>
                <a:lnTo>
                  <a:pt x="0" y="20"/>
                </a:lnTo>
                <a:lnTo>
                  <a:pt x="0" y="26"/>
                </a:lnTo>
                <a:lnTo>
                  <a:pt x="3" y="31"/>
                </a:lnTo>
                <a:lnTo>
                  <a:pt x="3" y="31"/>
                </a:lnTo>
                <a:lnTo>
                  <a:pt x="7" y="35"/>
                </a:lnTo>
                <a:lnTo>
                  <a:pt x="13" y="37"/>
                </a:lnTo>
                <a:lnTo>
                  <a:pt x="18" y="39"/>
                </a:lnTo>
                <a:lnTo>
                  <a:pt x="24" y="37"/>
                </a:lnTo>
                <a:lnTo>
                  <a:pt x="24" y="37"/>
                </a:lnTo>
                <a:lnTo>
                  <a:pt x="30" y="35"/>
                </a:lnTo>
                <a:lnTo>
                  <a:pt x="33" y="31"/>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1" name="Freeform 57">
            <a:extLst>
              <a:ext uri="{FF2B5EF4-FFF2-40B4-BE49-F238E27FC236}">
                <a16:creationId xmlns:a16="http://schemas.microsoft.com/office/drawing/2014/main" id="{477AA30F-DF22-40D7-8635-BA8980C8B04D}"/>
              </a:ext>
            </a:extLst>
          </p:cNvPr>
          <p:cNvSpPr>
            <a:spLocks/>
          </p:cNvSpPr>
          <p:nvPr/>
        </p:nvSpPr>
        <p:spPr bwMode="auto">
          <a:xfrm>
            <a:off x="9241824" y="3808244"/>
            <a:ext cx="35543" cy="52035"/>
          </a:xfrm>
          <a:custGeom>
            <a:avLst/>
            <a:gdLst>
              <a:gd name="T0" fmla="*/ 39 w 39"/>
              <a:gd name="T1" fmla="*/ 21 h 39"/>
              <a:gd name="T2" fmla="*/ 39 w 39"/>
              <a:gd name="T3" fmla="*/ 21 h 39"/>
              <a:gd name="T4" fmla="*/ 37 w 39"/>
              <a:gd name="T5" fmla="*/ 13 h 39"/>
              <a:gd name="T6" fmla="*/ 36 w 39"/>
              <a:gd name="T7" fmla="*/ 9 h 39"/>
              <a:gd name="T8" fmla="*/ 32 w 39"/>
              <a:gd name="T9" fmla="*/ 4 h 39"/>
              <a:gd name="T10" fmla="*/ 26 w 39"/>
              <a:gd name="T11" fmla="*/ 2 h 39"/>
              <a:gd name="T12" fmla="*/ 26 w 39"/>
              <a:gd name="T13" fmla="*/ 2 h 39"/>
              <a:gd name="T14" fmla="*/ 21 w 39"/>
              <a:gd name="T15" fmla="*/ 0 h 39"/>
              <a:gd name="T16" fmla="*/ 13 w 39"/>
              <a:gd name="T17" fmla="*/ 2 h 39"/>
              <a:gd name="T18" fmla="*/ 9 w 39"/>
              <a:gd name="T19" fmla="*/ 4 h 39"/>
              <a:gd name="T20" fmla="*/ 4 w 39"/>
              <a:gd name="T21" fmla="*/ 9 h 39"/>
              <a:gd name="T22" fmla="*/ 4 w 39"/>
              <a:gd name="T23" fmla="*/ 9 h 39"/>
              <a:gd name="T24" fmla="*/ 2 w 39"/>
              <a:gd name="T25" fmla="*/ 13 h 39"/>
              <a:gd name="T26" fmla="*/ 0 w 39"/>
              <a:gd name="T27" fmla="*/ 21 h 39"/>
              <a:gd name="T28" fmla="*/ 2 w 39"/>
              <a:gd name="T29" fmla="*/ 26 h 39"/>
              <a:gd name="T30" fmla="*/ 4 w 39"/>
              <a:gd name="T31" fmla="*/ 32 h 39"/>
              <a:gd name="T32" fmla="*/ 4 w 39"/>
              <a:gd name="T33" fmla="*/ 32 h 39"/>
              <a:gd name="T34" fmla="*/ 9 w 39"/>
              <a:gd name="T35" fmla="*/ 36 h 39"/>
              <a:gd name="T36" fmla="*/ 13 w 39"/>
              <a:gd name="T37" fmla="*/ 37 h 39"/>
              <a:gd name="T38" fmla="*/ 21 w 39"/>
              <a:gd name="T39" fmla="*/ 39 h 39"/>
              <a:gd name="T40" fmla="*/ 26 w 39"/>
              <a:gd name="T41" fmla="*/ 37 h 39"/>
              <a:gd name="T42" fmla="*/ 26 w 39"/>
              <a:gd name="T43" fmla="*/ 37 h 39"/>
              <a:gd name="T44" fmla="*/ 32 w 39"/>
              <a:gd name="T45" fmla="*/ 36 h 39"/>
              <a:gd name="T46" fmla="*/ 36 w 39"/>
              <a:gd name="T47" fmla="*/ 32 h 39"/>
              <a:gd name="T48" fmla="*/ 37 w 39"/>
              <a:gd name="T49" fmla="*/ 26 h 39"/>
              <a:gd name="T50" fmla="*/ 39 w 39"/>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1"/>
                </a:moveTo>
                <a:lnTo>
                  <a:pt x="39" y="21"/>
                </a:lnTo>
                <a:lnTo>
                  <a:pt x="37" y="13"/>
                </a:lnTo>
                <a:lnTo>
                  <a:pt x="36" y="9"/>
                </a:lnTo>
                <a:lnTo>
                  <a:pt x="32" y="4"/>
                </a:lnTo>
                <a:lnTo>
                  <a:pt x="26" y="2"/>
                </a:lnTo>
                <a:lnTo>
                  <a:pt x="26" y="2"/>
                </a:lnTo>
                <a:lnTo>
                  <a:pt x="21" y="0"/>
                </a:lnTo>
                <a:lnTo>
                  <a:pt x="13" y="2"/>
                </a:lnTo>
                <a:lnTo>
                  <a:pt x="9" y="4"/>
                </a:lnTo>
                <a:lnTo>
                  <a:pt x="4" y="9"/>
                </a:lnTo>
                <a:lnTo>
                  <a:pt x="4" y="9"/>
                </a:lnTo>
                <a:lnTo>
                  <a:pt x="2" y="13"/>
                </a:lnTo>
                <a:lnTo>
                  <a:pt x="0" y="21"/>
                </a:lnTo>
                <a:lnTo>
                  <a:pt x="2" y="26"/>
                </a:lnTo>
                <a:lnTo>
                  <a:pt x="4" y="32"/>
                </a:lnTo>
                <a:lnTo>
                  <a:pt x="4" y="32"/>
                </a:lnTo>
                <a:lnTo>
                  <a:pt x="9" y="36"/>
                </a:lnTo>
                <a:lnTo>
                  <a:pt x="13" y="37"/>
                </a:lnTo>
                <a:lnTo>
                  <a:pt x="21" y="39"/>
                </a:lnTo>
                <a:lnTo>
                  <a:pt x="26" y="37"/>
                </a:lnTo>
                <a:lnTo>
                  <a:pt x="26" y="37"/>
                </a:lnTo>
                <a:lnTo>
                  <a:pt x="32" y="36"/>
                </a:lnTo>
                <a:lnTo>
                  <a:pt x="36"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2" name="Freeform 58">
            <a:extLst>
              <a:ext uri="{FF2B5EF4-FFF2-40B4-BE49-F238E27FC236}">
                <a16:creationId xmlns:a16="http://schemas.microsoft.com/office/drawing/2014/main" id="{2C52C0EC-4F3D-41B5-934E-26CA97BA9BB9}"/>
              </a:ext>
            </a:extLst>
          </p:cNvPr>
          <p:cNvSpPr>
            <a:spLocks/>
          </p:cNvSpPr>
          <p:nvPr/>
        </p:nvSpPr>
        <p:spPr bwMode="auto">
          <a:xfrm>
            <a:off x="9223117" y="3808244"/>
            <a:ext cx="37414" cy="52035"/>
          </a:xfrm>
          <a:custGeom>
            <a:avLst/>
            <a:gdLst>
              <a:gd name="T0" fmla="*/ 40 w 40"/>
              <a:gd name="T1" fmla="*/ 21 h 39"/>
              <a:gd name="T2" fmla="*/ 40 w 40"/>
              <a:gd name="T3" fmla="*/ 21 h 39"/>
              <a:gd name="T4" fmla="*/ 38 w 40"/>
              <a:gd name="T5" fmla="*/ 13 h 39"/>
              <a:gd name="T6" fmla="*/ 36 w 40"/>
              <a:gd name="T7" fmla="*/ 9 h 39"/>
              <a:gd name="T8" fmla="*/ 30 w 40"/>
              <a:gd name="T9" fmla="*/ 4 h 39"/>
              <a:gd name="T10" fmla="*/ 27 w 40"/>
              <a:gd name="T11" fmla="*/ 2 h 39"/>
              <a:gd name="T12" fmla="*/ 27 w 40"/>
              <a:gd name="T13" fmla="*/ 2 h 39"/>
              <a:gd name="T14" fmla="*/ 19 w 40"/>
              <a:gd name="T15" fmla="*/ 0 h 39"/>
              <a:gd name="T16" fmla="*/ 13 w 40"/>
              <a:gd name="T17" fmla="*/ 2 h 39"/>
              <a:gd name="T18" fmla="*/ 8 w 40"/>
              <a:gd name="T19" fmla="*/ 4 h 39"/>
              <a:gd name="T20" fmla="*/ 4 w 40"/>
              <a:gd name="T21" fmla="*/ 9 h 39"/>
              <a:gd name="T22" fmla="*/ 4 w 40"/>
              <a:gd name="T23" fmla="*/ 9 h 39"/>
              <a:gd name="T24" fmla="*/ 2 w 40"/>
              <a:gd name="T25" fmla="*/ 13 h 39"/>
              <a:gd name="T26" fmla="*/ 0 w 40"/>
              <a:gd name="T27" fmla="*/ 21 h 39"/>
              <a:gd name="T28" fmla="*/ 2 w 40"/>
              <a:gd name="T29" fmla="*/ 26 h 39"/>
              <a:gd name="T30" fmla="*/ 4 w 40"/>
              <a:gd name="T31" fmla="*/ 32 h 39"/>
              <a:gd name="T32" fmla="*/ 4 w 40"/>
              <a:gd name="T33" fmla="*/ 32 h 39"/>
              <a:gd name="T34" fmla="*/ 8 w 40"/>
              <a:gd name="T35" fmla="*/ 36 h 39"/>
              <a:gd name="T36" fmla="*/ 13 w 40"/>
              <a:gd name="T37" fmla="*/ 37 h 39"/>
              <a:gd name="T38" fmla="*/ 19 w 40"/>
              <a:gd name="T39" fmla="*/ 39 h 39"/>
              <a:gd name="T40" fmla="*/ 27 w 40"/>
              <a:gd name="T41" fmla="*/ 37 h 39"/>
              <a:gd name="T42" fmla="*/ 27 w 40"/>
              <a:gd name="T43" fmla="*/ 37 h 39"/>
              <a:gd name="T44" fmla="*/ 30 w 40"/>
              <a:gd name="T45" fmla="*/ 36 h 39"/>
              <a:gd name="T46" fmla="*/ 36 w 40"/>
              <a:gd name="T47" fmla="*/ 32 h 39"/>
              <a:gd name="T48" fmla="*/ 38 w 40"/>
              <a:gd name="T49" fmla="*/ 26 h 39"/>
              <a:gd name="T50" fmla="*/ 40 w 40"/>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40" y="21"/>
                </a:moveTo>
                <a:lnTo>
                  <a:pt x="40" y="21"/>
                </a:lnTo>
                <a:lnTo>
                  <a:pt x="38" y="13"/>
                </a:lnTo>
                <a:lnTo>
                  <a:pt x="36" y="9"/>
                </a:lnTo>
                <a:lnTo>
                  <a:pt x="30" y="4"/>
                </a:lnTo>
                <a:lnTo>
                  <a:pt x="27" y="2"/>
                </a:lnTo>
                <a:lnTo>
                  <a:pt x="27" y="2"/>
                </a:lnTo>
                <a:lnTo>
                  <a:pt x="19" y="0"/>
                </a:lnTo>
                <a:lnTo>
                  <a:pt x="13" y="2"/>
                </a:lnTo>
                <a:lnTo>
                  <a:pt x="8" y="4"/>
                </a:lnTo>
                <a:lnTo>
                  <a:pt x="4" y="9"/>
                </a:lnTo>
                <a:lnTo>
                  <a:pt x="4" y="9"/>
                </a:lnTo>
                <a:lnTo>
                  <a:pt x="2" y="13"/>
                </a:lnTo>
                <a:lnTo>
                  <a:pt x="0" y="21"/>
                </a:lnTo>
                <a:lnTo>
                  <a:pt x="2" y="26"/>
                </a:lnTo>
                <a:lnTo>
                  <a:pt x="4" y="32"/>
                </a:lnTo>
                <a:lnTo>
                  <a:pt x="4" y="32"/>
                </a:lnTo>
                <a:lnTo>
                  <a:pt x="8" y="36"/>
                </a:lnTo>
                <a:lnTo>
                  <a:pt x="13" y="37"/>
                </a:lnTo>
                <a:lnTo>
                  <a:pt x="19" y="39"/>
                </a:lnTo>
                <a:lnTo>
                  <a:pt x="27" y="37"/>
                </a:lnTo>
                <a:lnTo>
                  <a:pt x="27" y="37"/>
                </a:lnTo>
                <a:lnTo>
                  <a:pt x="30" y="36"/>
                </a:lnTo>
                <a:lnTo>
                  <a:pt x="36" y="32"/>
                </a:lnTo>
                <a:lnTo>
                  <a:pt x="38" y="26"/>
                </a:lnTo>
                <a:lnTo>
                  <a:pt x="40"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3" name="Freeform 59">
            <a:extLst>
              <a:ext uri="{FF2B5EF4-FFF2-40B4-BE49-F238E27FC236}">
                <a16:creationId xmlns:a16="http://schemas.microsoft.com/office/drawing/2014/main" id="{274C9DE7-4C83-44BE-A138-A533168A4F3D}"/>
              </a:ext>
            </a:extLst>
          </p:cNvPr>
          <p:cNvSpPr>
            <a:spLocks/>
          </p:cNvSpPr>
          <p:nvPr/>
        </p:nvSpPr>
        <p:spPr bwMode="auto">
          <a:xfrm>
            <a:off x="9206281" y="3805642"/>
            <a:ext cx="35543" cy="52035"/>
          </a:xfrm>
          <a:custGeom>
            <a:avLst/>
            <a:gdLst>
              <a:gd name="T0" fmla="*/ 37 w 37"/>
              <a:gd name="T1" fmla="*/ 21 h 39"/>
              <a:gd name="T2" fmla="*/ 37 w 37"/>
              <a:gd name="T3" fmla="*/ 21 h 39"/>
              <a:gd name="T4" fmla="*/ 37 w 37"/>
              <a:gd name="T5" fmla="*/ 13 h 39"/>
              <a:gd name="T6" fmla="*/ 33 w 37"/>
              <a:gd name="T7" fmla="*/ 9 h 39"/>
              <a:gd name="T8" fmla="*/ 30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3 w 37"/>
              <a:gd name="T21" fmla="*/ 9 h 39"/>
              <a:gd name="T22" fmla="*/ 3 w 37"/>
              <a:gd name="T23" fmla="*/ 9 h 39"/>
              <a:gd name="T24" fmla="*/ 0 w 37"/>
              <a:gd name="T25" fmla="*/ 15 h 39"/>
              <a:gd name="T26" fmla="*/ 0 w 37"/>
              <a:gd name="T27" fmla="*/ 21 h 39"/>
              <a:gd name="T28" fmla="*/ 0 w 37"/>
              <a:gd name="T29" fmla="*/ 26 h 39"/>
              <a:gd name="T30" fmla="*/ 3 w 37"/>
              <a:gd name="T31" fmla="*/ 32 h 39"/>
              <a:gd name="T32" fmla="*/ 3 w 37"/>
              <a:gd name="T33" fmla="*/ 32 h 39"/>
              <a:gd name="T34" fmla="*/ 7 w 37"/>
              <a:gd name="T35" fmla="*/ 36 h 39"/>
              <a:gd name="T36" fmla="*/ 13 w 37"/>
              <a:gd name="T37" fmla="*/ 38 h 39"/>
              <a:gd name="T38" fmla="*/ 18 w 37"/>
              <a:gd name="T39" fmla="*/ 39 h 39"/>
              <a:gd name="T40" fmla="*/ 24 w 37"/>
              <a:gd name="T41" fmla="*/ 38 h 39"/>
              <a:gd name="T42" fmla="*/ 24 w 37"/>
              <a:gd name="T43" fmla="*/ 38 h 39"/>
              <a:gd name="T44" fmla="*/ 30 w 37"/>
              <a:gd name="T45" fmla="*/ 36 h 39"/>
              <a:gd name="T46" fmla="*/ 33 w 37"/>
              <a:gd name="T47" fmla="*/ 32 h 39"/>
              <a:gd name="T48" fmla="*/ 37 w 37"/>
              <a:gd name="T49" fmla="*/ 26 h 39"/>
              <a:gd name="T50" fmla="*/ 37 w 37"/>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1"/>
                </a:moveTo>
                <a:lnTo>
                  <a:pt x="37" y="21"/>
                </a:lnTo>
                <a:lnTo>
                  <a:pt x="37" y="13"/>
                </a:lnTo>
                <a:lnTo>
                  <a:pt x="33" y="9"/>
                </a:lnTo>
                <a:lnTo>
                  <a:pt x="30" y="4"/>
                </a:lnTo>
                <a:lnTo>
                  <a:pt x="24" y="2"/>
                </a:lnTo>
                <a:lnTo>
                  <a:pt x="24" y="2"/>
                </a:lnTo>
                <a:lnTo>
                  <a:pt x="18" y="0"/>
                </a:lnTo>
                <a:lnTo>
                  <a:pt x="13" y="2"/>
                </a:lnTo>
                <a:lnTo>
                  <a:pt x="7" y="4"/>
                </a:lnTo>
                <a:lnTo>
                  <a:pt x="3" y="9"/>
                </a:lnTo>
                <a:lnTo>
                  <a:pt x="3" y="9"/>
                </a:lnTo>
                <a:lnTo>
                  <a:pt x="0" y="15"/>
                </a:lnTo>
                <a:lnTo>
                  <a:pt x="0" y="21"/>
                </a:lnTo>
                <a:lnTo>
                  <a:pt x="0" y="26"/>
                </a:lnTo>
                <a:lnTo>
                  <a:pt x="3" y="32"/>
                </a:lnTo>
                <a:lnTo>
                  <a:pt x="3" y="32"/>
                </a:lnTo>
                <a:lnTo>
                  <a:pt x="7" y="36"/>
                </a:lnTo>
                <a:lnTo>
                  <a:pt x="13" y="38"/>
                </a:lnTo>
                <a:lnTo>
                  <a:pt x="18" y="39"/>
                </a:lnTo>
                <a:lnTo>
                  <a:pt x="24" y="38"/>
                </a:lnTo>
                <a:lnTo>
                  <a:pt x="24" y="38"/>
                </a:lnTo>
                <a:lnTo>
                  <a:pt x="30" y="36"/>
                </a:lnTo>
                <a:lnTo>
                  <a:pt x="33" y="32"/>
                </a:lnTo>
                <a:lnTo>
                  <a:pt x="37" y="26"/>
                </a:lnTo>
                <a:lnTo>
                  <a:pt x="37"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4" name="Freeform 60">
            <a:extLst>
              <a:ext uri="{FF2B5EF4-FFF2-40B4-BE49-F238E27FC236}">
                <a16:creationId xmlns:a16="http://schemas.microsoft.com/office/drawing/2014/main" id="{289AD14B-03C7-40D9-977A-7512A2AF5FE5}"/>
              </a:ext>
            </a:extLst>
          </p:cNvPr>
          <p:cNvSpPr>
            <a:spLocks/>
          </p:cNvSpPr>
          <p:nvPr/>
        </p:nvSpPr>
        <p:spPr bwMode="auto">
          <a:xfrm>
            <a:off x="9185704" y="3805642"/>
            <a:ext cx="35543" cy="49433"/>
          </a:xfrm>
          <a:custGeom>
            <a:avLst/>
            <a:gdLst>
              <a:gd name="T0" fmla="*/ 40 w 40"/>
              <a:gd name="T1" fmla="*/ 19 h 38"/>
              <a:gd name="T2" fmla="*/ 40 w 40"/>
              <a:gd name="T3" fmla="*/ 19 h 38"/>
              <a:gd name="T4" fmla="*/ 38 w 40"/>
              <a:gd name="T5" fmla="*/ 13 h 38"/>
              <a:gd name="T6" fmla="*/ 36 w 40"/>
              <a:gd name="T7" fmla="*/ 8 h 38"/>
              <a:gd name="T8" fmla="*/ 30 w 40"/>
              <a:gd name="T9" fmla="*/ 4 h 38"/>
              <a:gd name="T10" fmla="*/ 26 w 40"/>
              <a:gd name="T11" fmla="*/ 0 h 38"/>
              <a:gd name="T12" fmla="*/ 26 w 40"/>
              <a:gd name="T13" fmla="*/ 0 h 38"/>
              <a:gd name="T14" fmla="*/ 19 w 40"/>
              <a:gd name="T15" fmla="*/ 0 h 38"/>
              <a:gd name="T16" fmla="*/ 13 w 40"/>
              <a:gd name="T17" fmla="*/ 0 h 38"/>
              <a:gd name="T18" fmla="*/ 8 w 40"/>
              <a:gd name="T19" fmla="*/ 4 h 38"/>
              <a:gd name="T20" fmla="*/ 4 w 40"/>
              <a:gd name="T21" fmla="*/ 8 h 38"/>
              <a:gd name="T22" fmla="*/ 4 w 40"/>
              <a:gd name="T23" fmla="*/ 8 h 38"/>
              <a:gd name="T24" fmla="*/ 2 w 40"/>
              <a:gd name="T25" fmla="*/ 13 h 38"/>
              <a:gd name="T26" fmla="*/ 0 w 40"/>
              <a:gd name="T27" fmla="*/ 19 h 38"/>
              <a:gd name="T28" fmla="*/ 2 w 40"/>
              <a:gd name="T29" fmla="*/ 24 h 38"/>
              <a:gd name="T30" fmla="*/ 4 w 40"/>
              <a:gd name="T31" fmla="*/ 30 h 38"/>
              <a:gd name="T32" fmla="*/ 4 w 40"/>
              <a:gd name="T33" fmla="*/ 30 h 38"/>
              <a:gd name="T34" fmla="*/ 8 w 40"/>
              <a:gd name="T35" fmla="*/ 34 h 38"/>
              <a:gd name="T36" fmla="*/ 13 w 40"/>
              <a:gd name="T37" fmla="*/ 38 h 38"/>
              <a:gd name="T38" fmla="*/ 19 w 40"/>
              <a:gd name="T39" fmla="*/ 38 h 38"/>
              <a:gd name="T40" fmla="*/ 26 w 40"/>
              <a:gd name="T41" fmla="*/ 38 h 38"/>
              <a:gd name="T42" fmla="*/ 26 w 40"/>
              <a:gd name="T43" fmla="*/ 38 h 38"/>
              <a:gd name="T44" fmla="*/ 30 w 40"/>
              <a:gd name="T45" fmla="*/ 34 h 38"/>
              <a:gd name="T46" fmla="*/ 36 w 40"/>
              <a:gd name="T47" fmla="*/ 30 h 38"/>
              <a:gd name="T48" fmla="*/ 38 w 40"/>
              <a:gd name="T49" fmla="*/ 24 h 38"/>
              <a:gd name="T50" fmla="*/ 40 w 40"/>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40" y="19"/>
                </a:moveTo>
                <a:lnTo>
                  <a:pt x="40" y="19"/>
                </a:lnTo>
                <a:lnTo>
                  <a:pt x="38" y="13"/>
                </a:lnTo>
                <a:lnTo>
                  <a:pt x="36" y="8"/>
                </a:lnTo>
                <a:lnTo>
                  <a:pt x="30" y="4"/>
                </a:lnTo>
                <a:lnTo>
                  <a:pt x="26" y="0"/>
                </a:lnTo>
                <a:lnTo>
                  <a:pt x="26" y="0"/>
                </a:lnTo>
                <a:lnTo>
                  <a:pt x="19" y="0"/>
                </a:lnTo>
                <a:lnTo>
                  <a:pt x="13" y="0"/>
                </a:lnTo>
                <a:lnTo>
                  <a:pt x="8" y="4"/>
                </a:lnTo>
                <a:lnTo>
                  <a:pt x="4" y="8"/>
                </a:lnTo>
                <a:lnTo>
                  <a:pt x="4" y="8"/>
                </a:lnTo>
                <a:lnTo>
                  <a:pt x="2" y="13"/>
                </a:lnTo>
                <a:lnTo>
                  <a:pt x="0" y="19"/>
                </a:lnTo>
                <a:lnTo>
                  <a:pt x="2" y="24"/>
                </a:lnTo>
                <a:lnTo>
                  <a:pt x="4" y="30"/>
                </a:lnTo>
                <a:lnTo>
                  <a:pt x="4" y="30"/>
                </a:lnTo>
                <a:lnTo>
                  <a:pt x="8" y="34"/>
                </a:lnTo>
                <a:lnTo>
                  <a:pt x="13" y="38"/>
                </a:lnTo>
                <a:lnTo>
                  <a:pt x="19" y="38"/>
                </a:lnTo>
                <a:lnTo>
                  <a:pt x="26" y="38"/>
                </a:lnTo>
                <a:lnTo>
                  <a:pt x="26" y="38"/>
                </a:lnTo>
                <a:lnTo>
                  <a:pt x="30" y="34"/>
                </a:lnTo>
                <a:lnTo>
                  <a:pt x="36" y="30"/>
                </a:lnTo>
                <a:lnTo>
                  <a:pt x="38" y="24"/>
                </a:lnTo>
                <a:lnTo>
                  <a:pt x="40"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5" name="Freeform 61">
            <a:extLst>
              <a:ext uri="{FF2B5EF4-FFF2-40B4-BE49-F238E27FC236}">
                <a16:creationId xmlns:a16="http://schemas.microsoft.com/office/drawing/2014/main" id="{0DD96D61-E35C-4BE9-B681-26F39626BA45}"/>
              </a:ext>
            </a:extLst>
          </p:cNvPr>
          <p:cNvSpPr>
            <a:spLocks/>
          </p:cNvSpPr>
          <p:nvPr/>
        </p:nvSpPr>
        <p:spPr bwMode="auto">
          <a:xfrm>
            <a:off x="9172609" y="3790032"/>
            <a:ext cx="35543" cy="52035"/>
          </a:xfrm>
          <a:custGeom>
            <a:avLst/>
            <a:gdLst>
              <a:gd name="T0" fmla="*/ 38 w 38"/>
              <a:gd name="T1" fmla="*/ 19 h 39"/>
              <a:gd name="T2" fmla="*/ 38 w 38"/>
              <a:gd name="T3" fmla="*/ 19 h 39"/>
              <a:gd name="T4" fmla="*/ 38 w 38"/>
              <a:gd name="T5" fmla="*/ 13 h 39"/>
              <a:gd name="T6" fmla="*/ 34 w 38"/>
              <a:gd name="T7" fmla="*/ 7 h 39"/>
              <a:gd name="T8" fmla="*/ 30 w 38"/>
              <a:gd name="T9" fmla="*/ 4 h 39"/>
              <a:gd name="T10" fmla="*/ 25 w 38"/>
              <a:gd name="T11" fmla="*/ 2 h 39"/>
              <a:gd name="T12" fmla="*/ 25 w 38"/>
              <a:gd name="T13" fmla="*/ 2 h 39"/>
              <a:gd name="T14" fmla="*/ 19 w 38"/>
              <a:gd name="T15" fmla="*/ 0 h 39"/>
              <a:gd name="T16" fmla="*/ 13 w 38"/>
              <a:gd name="T17" fmla="*/ 2 h 39"/>
              <a:gd name="T18" fmla="*/ 8 w 38"/>
              <a:gd name="T19" fmla="*/ 4 h 39"/>
              <a:gd name="T20" fmla="*/ 4 w 38"/>
              <a:gd name="T21" fmla="*/ 7 h 39"/>
              <a:gd name="T22" fmla="*/ 4 w 38"/>
              <a:gd name="T23" fmla="*/ 7 h 39"/>
              <a:gd name="T24" fmla="*/ 0 w 38"/>
              <a:gd name="T25" fmla="*/ 13 h 39"/>
              <a:gd name="T26" fmla="*/ 0 w 38"/>
              <a:gd name="T27" fmla="*/ 19 h 39"/>
              <a:gd name="T28" fmla="*/ 0 w 38"/>
              <a:gd name="T29" fmla="*/ 24 h 39"/>
              <a:gd name="T30" fmla="*/ 4 w 38"/>
              <a:gd name="T31" fmla="*/ 30 h 39"/>
              <a:gd name="T32" fmla="*/ 4 w 38"/>
              <a:gd name="T33" fmla="*/ 30 h 39"/>
              <a:gd name="T34" fmla="*/ 8 w 38"/>
              <a:gd name="T35" fmla="*/ 35 h 39"/>
              <a:gd name="T36" fmla="*/ 13 w 38"/>
              <a:gd name="T37" fmla="*/ 37 h 39"/>
              <a:gd name="T38" fmla="*/ 19 w 38"/>
              <a:gd name="T39" fmla="*/ 39 h 39"/>
              <a:gd name="T40" fmla="*/ 25 w 38"/>
              <a:gd name="T41" fmla="*/ 37 h 39"/>
              <a:gd name="T42" fmla="*/ 25 w 38"/>
              <a:gd name="T43" fmla="*/ 37 h 39"/>
              <a:gd name="T44" fmla="*/ 30 w 38"/>
              <a:gd name="T45" fmla="*/ 35 h 39"/>
              <a:gd name="T46" fmla="*/ 34 w 38"/>
              <a:gd name="T47" fmla="*/ 30 h 39"/>
              <a:gd name="T48" fmla="*/ 38 w 38"/>
              <a:gd name="T49" fmla="*/ 26 h 39"/>
              <a:gd name="T50" fmla="*/ 38 w 38"/>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19"/>
                </a:moveTo>
                <a:lnTo>
                  <a:pt x="38" y="19"/>
                </a:lnTo>
                <a:lnTo>
                  <a:pt x="38" y="13"/>
                </a:lnTo>
                <a:lnTo>
                  <a:pt x="34" y="7"/>
                </a:lnTo>
                <a:lnTo>
                  <a:pt x="30" y="4"/>
                </a:lnTo>
                <a:lnTo>
                  <a:pt x="25" y="2"/>
                </a:lnTo>
                <a:lnTo>
                  <a:pt x="25" y="2"/>
                </a:lnTo>
                <a:lnTo>
                  <a:pt x="19" y="0"/>
                </a:lnTo>
                <a:lnTo>
                  <a:pt x="13" y="2"/>
                </a:lnTo>
                <a:lnTo>
                  <a:pt x="8" y="4"/>
                </a:lnTo>
                <a:lnTo>
                  <a:pt x="4" y="7"/>
                </a:lnTo>
                <a:lnTo>
                  <a:pt x="4" y="7"/>
                </a:lnTo>
                <a:lnTo>
                  <a:pt x="0" y="13"/>
                </a:lnTo>
                <a:lnTo>
                  <a:pt x="0" y="19"/>
                </a:lnTo>
                <a:lnTo>
                  <a:pt x="0" y="24"/>
                </a:lnTo>
                <a:lnTo>
                  <a:pt x="4" y="30"/>
                </a:lnTo>
                <a:lnTo>
                  <a:pt x="4" y="30"/>
                </a:lnTo>
                <a:lnTo>
                  <a:pt x="8" y="35"/>
                </a:lnTo>
                <a:lnTo>
                  <a:pt x="13" y="37"/>
                </a:lnTo>
                <a:lnTo>
                  <a:pt x="19" y="39"/>
                </a:lnTo>
                <a:lnTo>
                  <a:pt x="25" y="37"/>
                </a:lnTo>
                <a:lnTo>
                  <a:pt x="25" y="37"/>
                </a:lnTo>
                <a:lnTo>
                  <a:pt x="30" y="35"/>
                </a:lnTo>
                <a:lnTo>
                  <a:pt x="34" y="30"/>
                </a:lnTo>
                <a:lnTo>
                  <a:pt x="38" y="26"/>
                </a:lnTo>
                <a:lnTo>
                  <a:pt x="38"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6" name="Freeform 62">
            <a:extLst>
              <a:ext uri="{FF2B5EF4-FFF2-40B4-BE49-F238E27FC236}">
                <a16:creationId xmlns:a16="http://schemas.microsoft.com/office/drawing/2014/main" id="{632E5CE3-C2D9-4E78-80FC-B8C48564C41D}"/>
              </a:ext>
            </a:extLst>
          </p:cNvPr>
          <p:cNvSpPr>
            <a:spLocks/>
          </p:cNvSpPr>
          <p:nvPr/>
        </p:nvSpPr>
        <p:spPr bwMode="auto">
          <a:xfrm>
            <a:off x="9133325" y="3777023"/>
            <a:ext cx="33672" cy="49433"/>
          </a:xfrm>
          <a:custGeom>
            <a:avLst/>
            <a:gdLst>
              <a:gd name="T0" fmla="*/ 38 w 38"/>
              <a:gd name="T1" fmla="*/ 18 h 37"/>
              <a:gd name="T2" fmla="*/ 38 w 38"/>
              <a:gd name="T3" fmla="*/ 18 h 37"/>
              <a:gd name="T4" fmla="*/ 38 w 38"/>
              <a:gd name="T5" fmla="*/ 13 h 37"/>
              <a:gd name="T6" fmla="*/ 34 w 38"/>
              <a:gd name="T7" fmla="*/ 7 h 37"/>
              <a:gd name="T8" fmla="*/ 30 w 38"/>
              <a:gd name="T9" fmla="*/ 3 h 37"/>
              <a:gd name="T10" fmla="*/ 25 w 38"/>
              <a:gd name="T11" fmla="*/ 2 h 37"/>
              <a:gd name="T12" fmla="*/ 25 w 38"/>
              <a:gd name="T13" fmla="*/ 2 h 37"/>
              <a:gd name="T14" fmla="*/ 19 w 38"/>
              <a:gd name="T15" fmla="*/ 0 h 37"/>
              <a:gd name="T16" fmla="*/ 13 w 38"/>
              <a:gd name="T17" fmla="*/ 0 h 37"/>
              <a:gd name="T18" fmla="*/ 8 w 38"/>
              <a:gd name="T19" fmla="*/ 3 h 37"/>
              <a:gd name="T20" fmla="*/ 4 w 38"/>
              <a:gd name="T21" fmla="*/ 7 h 37"/>
              <a:gd name="T22" fmla="*/ 4 w 38"/>
              <a:gd name="T23" fmla="*/ 7 h 37"/>
              <a:gd name="T24" fmla="*/ 0 w 38"/>
              <a:gd name="T25" fmla="*/ 13 h 37"/>
              <a:gd name="T26" fmla="*/ 0 w 38"/>
              <a:gd name="T27" fmla="*/ 18 h 37"/>
              <a:gd name="T28" fmla="*/ 0 w 38"/>
              <a:gd name="T29" fmla="*/ 24 h 37"/>
              <a:gd name="T30" fmla="*/ 4 w 38"/>
              <a:gd name="T31" fmla="*/ 30 h 37"/>
              <a:gd name="T32" fmla="*/ 4 w 38"/>
              <a:gd name="T33" fmla="*/ 30 h 37"/>
              <a:gd name="T34" fmla="*/ 8 w 38"/>
              <a:gd name="T35" fmla="*/ 35 h 37"/>
              <a:gd name="T36" fmla="*/ 13 w 38"/>
              <a:gd name="T37" fmla="*/ 37 h 37"/>
              <a:gd name="T38" fmla="*/ 19 w 38"/>
              <a:gd name="T39" fmla="*/ 37 h 37"/>
              <a:gd name="T40" fmla="*/ 25 w 38"/>
              <a:gd name="T41" fmla="*/ 37 h 37"/>
              <a:gd name="T42" fmla="*/ 25 w 38"/>
              <a:gd name="T43" fmla="*/ 37 h 37"/>
              <a:gd name="T44" fmla="*/ 30 w 38"/>
              <a:gd name="T45" fmla="*/ 35 h 37"/>
              <a:gd name="T46" fmla="*/ 34 w 38"/>
              <a:gd name="T47" fmla="*/ 30 h 37"/>
              <a:gd name="T48" fmla="*/ 38 w 38"/>
              <a:gd name="T49" fmla="*/ 24 h 37"/>
              <a:gd name="T50" fmla="*/ 38 w 38"/>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8"/>
                </a:moveTo>
                <a:lnTo>
                  <a:pt x="38" y="18"/>
                </a:lnTo>
                <a:lnTo>
                  <a:pt x="38" y="13"/>
                </a:lnTo>
                <a:lnTo>
                  <a:pt x="34" y="7"/>
                </a:lnTo>
                <a:lnTo>
                  <a:pt x="30" y="3"/>
                </a:lnTo>
                <a:lnTo>
                  <a:pt x="25" y="2"/>
                </a:lnTo>
                <a:lnTo>
                  <a:pt x="25" y="2"/>
                </a:lnTo>
                <a:lnTo>
                  <a:pt x="19" y="0"/>
                </a:lnTo>
                <a:lnTo>
                  <a:pt x="13" y="0"/>
                </a:lnTo>
                <a:lnTo>
                  <a:pt x="8" y="3"/>
                </a:lnTo>
                <a:lnTo>
                  <a:pt x="4" y="7"/>
                </a:lnTo>
                <a:lnTo>
                  <a:pt x="4" y="7"/>
                </a:lnTo>
                <a:lnTo>
                  <a:pt x="0" y="13"/>
                </a:lnTo>
                <a:lnTo>
                  <a:pt x="0" y="18"/>
                </a:lnTo>
                <a:lnTo>
                  <a:pt x="0" y="24"/>
                </a:lnTo>
                <a:lnTo>
                  <a:pt x="4" y="30"/>
                </a:lnTo>
                <a:lnTo>
                  <a:pt x="4" y="30"/>
                </a:lnTo>
                <a:lnTo>
                  <a:pt x="8" y="35"/>
                </a:lnTo>
                <a:lnTo>
                  <a:pt x="13" y="37"/>
                </a:lnTo>
                <a:lnTo>
                  <a:pt x="19" y="37"/>
                </a:lnTo>
                <a:lnTo>
                  <a:pt x="25" y="37"/>
                </a:lnTo>
                <a:lnTo>
                  <a:pt x="25" y="37"/>
                </a:lnTo>
                <a:lnTo>
                  <a:pt x="30" y="35"/>
                </a:lnTo>
                <a:lnTo>
                  <a:pt x="34" y="30"/>
                </a:lnTo>
                <a:lnTo>
                  <a:pt x="38" y="24"/>
                </a:lnTo>
                <a:lnTo>
                  <a:pt x="38"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7" name="Freeform 63">
            <a:extLst>
              <a:ext uri="{FF2B5EF4-FFF2-40B4-BE49-F238E27FC236}">
                <a16:creationId xmlns:a16="http://schemas.microsoft.com/office/drawing/2014/main" id="{A2CBA67F-53F3-43D6-A86E-835AD832479B}"/>
              </a:ext>
            </a:extLst>
          </p:cNvPr>
          <p:cNvSpPr>
            <a:spLocks/>
          </p:cNvSpPr>
          <p:nvPr/>
        </p:nvSpPr>
        <p:spPr bwMode="auto">
          <a:xfrm>
            <a:off x="9116489" y="3766616"/>
            <a:ext cx="35543" cy="49433"/>
          </a:xfrm>
          <a:custGeom>
            <a:avLst/>
            <a:gdLst>
              <a:gd name="T0" fmla="*/ 37 w 37"/>
              <a:gd name="T1" fmla="*/ 19 h 38"/>
              <a:gd name="T2" fmla="*/ 37 w 37"/>
              <a:gd name="T3" fmla="*/ 19 h 38"/>
              <a:gd name="T4" fmla="*/ 37 w 37"/>
              <a:gd name="T5" fmla="*/ 13 h 38"/>
              <a:gd name="T6" fmla="*/ 33 w 37"/>
              <a:gd name="T7" fmla="*/ 8 h 38"/>
              <a:gd name="T8" fmla="*/ 29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3 w 37"/>
              <a:gd name="T21" fmla="*/ 8 h 38"/>
              <a:gd name="T22" fmla="*/ 3 w 37"/>
              <a:gd name="T23" fmla="*/ 8 h 38"/>
              <a:gd name="T24" fmla="*/ 0 w 37"/>
              <a:gd name="T25" fmla="*/ 13 h 38"/>
              <a:gd name="T26" fmla="*/ 0 w 37"/>
              <a:gd name="T27" fmla="*/ 19 h 38"/>
              <a:gd name="T28" fmla="*/ 0 w 37"/>
              <a:gd name="T29" fmla="*/ 25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29 w 37"/>
              <a:gd name="T45" fmla="*/ 34 h 38"/>
              <a:gd name="T46" fmla="*/ 33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3" y="8"/>
                </a:lnTo>
                <a:lnTo>
                  <a:pt x="29" y="4"/>
                </a:lnTo>
                <a:lnTo>
                  <a:pt x="24" y="0"/>
                </a:lnTo>
                <a:lnTo>
                  <a:pt x="24" y="0"/>
                </a:lnTo>
                <a:lnTo>
                  <a:pt x="18" y="0"/>
                </a:lnTo>
                <a:lnTo>
                  <a:pt x="13" y="0"/>
                </a:lnTo>
                <a:lnTo>
                  <a:pt x="7" y="4"/>
                </a:lnTo>
                <a:lnTo>
                  <a:pt x="3" y="8"/>
                </a:lnTo>
                <a:lnTo>
                  <a:pt x="3" y="8"/>
                </a:lnTo>
                <a:lnTo>
                  <a:pt x="0" y="13"/>
                </a:lnTo>
                <a:lnTo>
                  <a:pt x="0" y="19"/>
                </a:lnTo>
                <a:lnTo>
                  <a:pt x="0" y="25"/>
                </a:lnTo>
                <a:lnTo>
                  <a:pt x="3" y="30"/>
                </a:lnTo>
                <a:lnTo>
                  <a:pt x="3" y="30"/>
                </a:lnTo>
                <a:lnTo>
                  <a:pt x="7" y="34"/>
                </a:lnTo>
                <a:lnTo>
                  <a:pt x="13" y="38"/>
                </a:lnTo>
                <a:lnTo>
                  <a:pt x="18" y="38"/>
                </a:lnTo>
                <a:lnTo>
                  <a:pt x="24" y="38"/>
                </a:lnTo>
                <a:lnTo>
                  <a:pt x="24" y="38"/>
                </a:lnTo>
                <a:lnTo>
                  <a:pt x="29" y="34"/>
                </a:lnTo>
                <a:lnTo>
                  <a:pt x="33"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8" name="Freeform 64">
            <a:extLst>
              <a:ext uri="{FF2B5EF4-FFF2-40B4-BE49-F238E27FC236}">
                <a16:creationId xmlns:a16="http://schemas.microsoft.com/office/drawing/2014/main" id="{6EAB29E4-2DF0-4BB0-A10C-223DBD9B8496}"/>
              </a:ext>
            </a:extLst>
          </p:cNvPr>
          <p:cNvSpPr>
            <a:spLocks/>
          </p:cNvSpPr>
          <p:nvPr/>
        </p:nvSpPr>
        <p:spPr bwMode="auto">
          <a:xfrm>
            <a:off x="9088429" y="3756209"/>
            <a:ext cx="37414" cy="52035"/>
          </a:xfrm>
          <a:custGeom>
            <a:avLst/>
            <a:gdLst>
              <a:gd name="T0" fmla="*/ 39 w 39"/>
              <a:gd name="T1" fmla="*/ 18 h 39"/>
              <a:gd name="T2" fmla="*/ 39 w 39"/>
              <a:gd name="T3" fmla="*/ 18 h 39"/>
              <a:gd name="T4" fmla="*/ 37 w 39"/>
              <a:gd name="T5" fmla="*/ 13 h 39"/>
              <a:gd name="T6" fmla="*/ 35 w 39"/>
              <a:gd name="T7" fmla="*/ 7 h 39"/>
              <a:gd name="T8" fmla="*/ 31 w 39"/>
              <a:gd name="T9" fmla="*/ 4 h 39"/>
              <a:gd name="T10" fmla="*/ 26 w 39"/>
              <a:gd name="T11" fmla="*/ 2 h 39"/>
              <a:gd name="T12" fmla="*/ 26 w 39"/>
              <a:gd name="T13" fmla="*/ 2 h 39"/>
              <a:gd name="T14" fmla="*/ 20 w 39"/>
              <a:gd name="T15" fmla="*/ 0 h 39"/>
              <a:gd name="T16" fmla="*/ 13 w 39"/>
              <a:gd name="T17" fmla="*/ 2 h 39"/>
              <a:gd name="T18" fmla="*/ 9 w 39"/>
              <a:gd name="T19" fmla="*/ 4 h 39"/>
              <a:gd name="T20" fmla="*/ 3 w 39"/>
              <a:gd name="T21" fmla="*/ 7 h 39"/>
              <a:gd name="T22" fmla="*/ 3 w 39"/>
              <a:gd name="T23" fmla="*/ 7 h 39"/>
              <a:gd name="T24" fmla="*/ 2 w 39"/>
              <a:gd name="T25" fmla="*/ 13 h 39"/>
              <a:gd name="T26" fmla="*/ 0 w 39"/>
              <a:gd name="T27" fmla="*/ 18 h 39"/>
              <a:gd name="T28" fmla="*/ 2 w 39"/>
              <a:gd name="T29" fmla="*/ 24 h 39"/>
              <a:gd name="T30" fmla="*/ 3 w 39"/>
              <a:gd name="T31" fmla="*/ 30 h 39"/>
              <a:gd name="T32" fmla="*/ 3 w 39"/>
              <a:gd name="T33" fmla="*/ 30 h 39"/>
              <a:gd name="T34" fmla="*/ 9 w 39"/>
              <a:gd name="T35" fmla="*/ 35 h 39"/>
              <a:gd name="T36" fmla="*/ 13 w 39"/>
              <a:gd name="T37" fmla="*/ 37 h 39"/>
              <a:gd name="T38" fmla="*/ 20 w 39"/>
              <a:gd name="T39" fmla="*/ 39 h 39"/>
              <a:gd name="T40" fmla="*/ 26 w 39"/>
              <a:gd name="T41" fmla="*/ 37 h 39"/>
              <a:gd name="T42" fmla="*/ 26 w 39"/>
              <a:gd name="T43" fmla="*/ 37 h 39"/>
              <a:gd name="T44" fmla="*/ 31 w 39"/>
              <a:gd name="T45" fmla="*/ 35 h 39"/>
              <a:gd name="T46" fmla="*/ 35 w 39"/>
              <a:gd name="T47" fmla="*/ 30 h 39"/>
              <a:gd name="T48" fmla="*/ 37 w 39"/>
              <a:gd name="T49" fmla="*/ 26 h 39"/>
              <a:gd name="T50" fmla="*/ 39 w 39"/>
              <a:gd name="T51"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18"/>
                </a:moveTo>
                <a:lnTo>
                  <a:pt x="39" y="18"/>
                </a:lnTo>
                <a:lnTo>
                  <a:pt x="37" y="13"/>
                </a:lnTo>
                <a:lnTo>
                  <a:pt x="35" y="7"/>
                </a:lnTo>
                <a:lnTo>
                  <a:pt x="31" y="4"/>
                </a:lnTo>
                <a:lnTo>
                  <a:pt x="26" y="2"/>
                </a:lnTo>
                <a:lnTo>
                  <a:pt x="26" y="2"/>
                </a:lnTo>
                <a:lnTo>
                  <a:pt x="20" y="0"/>
                </a:lnTo>
                <a:lnTo>
                  <a:pt x="13" y="2"/>
                </a:lnTo>
                <a:lnTo>
                  <a:pt x="9" y="4"/>
                </a:lnTo>
                <a:lnTo>
                  <a:pt x="3" y="7"/>
                </a:lnTo>
                <a:lnTo>
                  <a:pt x="3" y="7"/>
                </a:lnTo>
                <a:lnTo>
                  <a:pt x="2" y="13"/>
                </a:lnTo>
                <a:lnTo>
                  <a:pt x="0" y="18"/>
                </a:lnTo>
                <a:lnTo>
                  <a:pt x="2" y="24"/>
                </a:lnTo>
                <a:lnTo>
                  <a:pt x="3" y="30"/>
                </a:lnTo>
                <a:lnTo>
                  <a:pt x="3" y="30"/>
                </a:lnTo>
                <a:lnTo>
                  <a:pt x="9" y="35"/>
                </a:lnTo>
                <a:lnTo>
                  <a:pt x="13" y="37"/>
                </a:lnTo>
                <a:lnTo>
                  <a:pt x="20" y="39"/>
                </a:lnTo>
                <a:lnTo>
                  <a:pt x="26" y="37"/>
                </a:lnTo>
                <a:lnTo>
                  <a:pt x="26" y="37"/>
                </a:lnTo>
                <a:lnTo>
                  <a:pt x="31" y="35"/>
                </a:lnTo>
                <a:lnTo>
                  <a:pt x="35" y="30"/>
                </a:lnTo>
                <a:lnTo>
                  <a:pt x="37" y="26"/>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89" name="Freeform 65">
            <a:extLst>
              <a:ext uri="{FF2B5EF4-FFF2-40B4-BE49-F238E27FC236}">
                <a16:creationId xmlns:a16="http://schemas.microsoft.com/office/drawing/2014/main" id="{CE5039D9-B5A1-4E99-B1ED-151D97C93430}"/>
              </a:ext>
            </a:extLst>
          </p:cNvPr>
          <p:cNvSpPr>
            <a:spLocks/>
          </p:cNvSpPr>
          <p:nvPr/>
        </p:nvSpPr>
        <p:spPr bwMode="auto">
          <a:xfrm>
            <a:off x="9067851" y="3753607"/>
            <a:ext cx="37414" cy="46831"/>
          </a:xfrm>
          <a:custGeom>
            <a:avLst/>
            <a:gdLst>
              <a:gd name="T0" fmla="*/ 39 w 39"/>
              <a:gd name="T1" fmla="*/ 19 h 37"/>
              <a:gd name="T2" fmla="*/ 39 w 39"/>
              <a:gd name="T3" fmla="*/ 19 h 37"/>
              <a:gd name="T4" fmla="*/ 38 w 39"/>
              <a:gd name="T5" fmla="*/ 13 h 37"/>
              <a:gd name="T6" fmla="*/ 36 w 39"/>
              <a:gd name="T7" fmla="*/ 8 h 37"/>
              <a:gd name="T8" fmla="*/ 30 w 39"/>
              <a:gd name="T9" fmla="*/ 4 h 37"/>
              <a:gd name="T10" fmla="*/ 26 w 39"/>
              <a:gd name="T11" fmla="*/ 0 h 37"/>
              <a:gd name="T12" fmla="*/ 26 w 39"/>
              <a:gd name="T13" fmla="*/ 0 h 37"/>
              <a:gd name="T14" fmla="*/ 19 w 39"/>
              <a:gd name="T15" fmla="*/ 0 h 37"/>
              <a:gd name="T16" fmla="*/ 13 w 39"/>
              <a:gd name="T17" fmla="*/ 0 h 37"/>
              <a:gd name="T18" fmla="*/ 8 w 39"/>
              <a:gd name="T19" fmla="*/ 4 h 37"/>
              <a:gd name="T20" fmla="*/ 4 w 39"/>
              <a:gd name="T21" fmla="*/ 8 h 37"/>
              <a:gd name="T22" fmla="*/ 4 w 39"/>
              <a:gd name="T23" fmla="*/ 8 h 37"/>
              <a:gd name="T24" fmla="*/ 2 w 39"/>
              <a:gd name="T25" fmla="*/ 13 h 37"/>
              <a:gd name="T26" fmla="*/ 0 w 39"/>
              <a:gd name="T27" fmla="*/ 19 h 37"/>
              <a:gd name="T28" fmla="*/ 2 w 39"/>
              <a:gd name="T29" fmla="*/ 24 h 37"/>
              <a:gd name="T30" fmla="*/ 4 w 39"/>
              <a:gd name="T31" fmla="*/ 30 h 37"/>
              <a:gd name="T32" fmla="*/ 4 w 39"/>
              <a:gd name="T33" fmla="*/ 30 h 37"/>
              <a:gd name="T34" fmla="*/ 8 w 39"/>
              <a:gd name="T35" fmla="*/ 34 h 37"/>
              <a:gd name="T36" fmla="*/ 13 w 39"/>
              <a:gd name="T37" fmla="*/ 37 h 37"/>
              <a:gd name="T38" fmla="*/ 19 w 39"/>
              <a:gd name="T39" fmla="*/ 37 h 37"/>
              <a:gd name="T40" fmla="*/ 26 w 39"/>
              <a:gd name="T41" fmla="*/ 37 h 37"/>
              <a:gd name="T42" fmla="*/ 26 w 39"/>
              <a:gd name="T43" fmla="*/ 37 h 37"/>
              <a:gd name="T44" fmla="*/ 30 w 39"/>
              <a:gd name="T45" fmla="*/ 34 h 37"/>
              <a:gd name="T46" fmla="*/ 36 w 39"/>
              <a:gd name="T47" fmla="*/ 30 h 37"/>
              <a:gd name="T48" fmla="*/ 38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8" y="13"/>
                </a:lnTo>
                <a:lnTo>
                  <a:pt x="36" y="8"/>
                </a:lnTo>
                <a:lnTo>
                  <a:pt x="30" y="4"/>
                </a:lnTo>
                <a:lnTo>
                  <a:pt x="26" y="0"/>
                </a:lnTo>
                <a:lnTo>
                  <a:pt x="26" y="0"/>
                </a:lnTo>
                <a:lnTo>
                  <a:pt x="19" y="0"/>
                </a:lnTo>
                <a:lnTo>
                  <a:pt x="13" y="0"/>
                </a:lnTo>
                <a:lnTo>
                  <a:pt x="8" y="4"/>
                </a:lnTo>
                <a:lnTo>
                  <a:pt x="4" y="8"/>
                </a:lnTo>
                <a:lnTo>
                  <a:pt x="4" y="8"/>
                </a:lnTo>
                <a:lnTo>
                  <a:pt x="2" y="13"/>
                </a:lnTo>
                <a:lnTo>
                  <a:pt x="0" y="19"/>
                </a:lnTo>
                <a:lnTo>
                  <a:pt x="2" y="24"/>
                </a:lnTo>
                <a:lnTo>
                  <a:pt x="4" y="30"/>
                </a:lnTo>
                <a:lnTo>
                  <a:pt x="4" y="30"/>
                </a:lnTo>
                <a:lnTo>
                  <a:pt x="8" y="34"/>
                </a:lnTo>
                <a:lnTo>
                  <a:pt x="13" y="37"/>
                </a:lnTo>
                <a:lnTo>
                  <a:pt x="19" y="37"/>
                </a:lnTo>
                <a:lnTo>
                  <a:pt x="26" y="37"/>
                </a:lnTo>
                <a:lnTo>
                  <a:pt x="26" y="37"/>
                </a:lnTo>
                <a:lnTo>
                  <a:pt x="30" y="34"/>
                </a:lnTo>
                <a:lnTo>
                  <a:pt x="36" y="30"/>
                </a:lnTo>
                <a:lnTo>
                  <a:pt x="38"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0" name="Freeform 66">
            <a:extLst>
              <a:ext uri="{FF2B5EF4-FFF2-40B4-BE49-F238E27FC236}">
                <a16:creationId xmlns:a16="http://schemas.microsoft.com/office/drawing/2014/main" id="{3F9EF956-A9CF-4CA0-9A5B-E393832358BA}"/>
              </a:ext>
            </a:extLst>
          </p:cNvPr>
          <p:cNvSpPr>
            <a:spLocks/>
          </p:cNvSpPr>
          <p:nvPr/>
        </p:nvSpPr>
        <p:spPr bwMode="auto">
          <a:xfrm>
            <a:off x="9049144" y="3745802"/>
            <a:ext cx="35543" cy="46831"/>
          </a:xfrm>
          <a:custGeom>
            <a:avLst/>
            <a:gdLst>
              <a:gd name="T0" fmla="*/ 37 w 37"/>
              <a:gd name="T1" fmla="*/ 19 h 38"/>
              <a:gd name="T2" fmla="*/ 37 w 37"/>
              <a:gd name="T3" fmla="*/ 19 h 38"/>
              <a:gd name="T4" fmla="*/ 37 w 37"/>
              <a:gd name="T5" fmla="*/ 14 h 38"/>
              <a:gd name="T6" fmla="*/ 35 w 37"/>
              <a:gd name="T7" fmla="*/ 8 h 38"/>
              <a:gd name="T8" fmla="*/ 30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3 w 37"/>
              <a:gd name="T21" fmla="*/ 8 h 38"/>
              <a:gd name="T22" fmla="*/ 3 w 37"/>
              <a:gd name="T23" fmla="*/ 8 h 38"/>
              <a:gd name="T24" fmla="*/ 0 w 37"/>
              <a:gd name="T25" fmla="*/ 14 h 38"/>
              <a:gd name="T26" fmla="*/ 0 w 37"/>
              <a:gd name="T27" fmla="*/ 19 h 38"/>
              <a:gd name="T28" fmla="*/ 0 w 37"/>
              <a:gd name="T29" fmla="*/ 25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30 w 37"/>
              <a:gd name="T45" fmla="*/ 34 h 38"/>
              <a:gd name="T46" fmla="*/ 35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4"/>
                </a:lnTo>
                <a:lnTo>
                  <a:pt x="35" y="8"/>
                </a:lnTo>
                <a:lnTo>
                  <a:pt x="30" y="4"/>
                </a:lnTo>
                <a:lnTo>
                  <a:pt x="24" y="0"/>
                </a:lnTo>
                <a:lnTo>
                  <a:pt x="24" y="0"/>
                </a:lnTo>
                <a:lnTo>
                  <a:pt x="18" y="0"/>
                </a:lnTo>
                <a:lnTo>
                  <a:pt x="13" y="0"/>
                </a:lnTo>
                <a:lnTo>
                  <a:pt x="7" y="4"/>
                </a:lnTo>
                <a:lnTo>
                  <a:pt x="3" y="8"/>
                </a:lnTo>
                <a:lnTo>
                  <a:pt x="3" y="8"/>
                </a:lnTo>
                <a:lnTo>
                  <a:pt x="0" y="14"/>
                </a:lnTo>
                <a:lnTo>
                  <a:pt x="0" y="19"/>
                </a:lnTo>
                <a:lnTo>
                  <a:pt x="0" y="25"/>
                </a:lnTo>
                <a:lnTo>
                  <a:pt x="3" y="30"/>
                </a:lnTo>
                <a:lnTo>
                  <a:pt x="3" y="30"/>
                </a:lnTo>
                <a:lnTo>
                  <a:pt x="7" y="34"/>
                </a:lnTo>
                <a:lnTo>
                  <a:pt x="13" y="38"/>
                </a:lnTo>
                <a:lnTo>
                  <a:pt x="18" y="38"/>
                </a:lnTo>
                <a:lnTo>
                  <a:pt x="24" y="38"/>
                </a:lnTo>
                <a:lnTo>
                  <a:pt x="24" y="38"/>
                </a:lnTo>
                <a:lnTo>
                  <a:pt x="30" y="34"/>
                </a:lnTo>
                <a:lnTo>
                  <a:pt x="35"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1" name="Freeform 67">
            <a:extLst>
              <a:ext uri="{FF2B5EF4-FFF2-40B4-BE49-F238E27FC236}">
                <a16:creationId xmlns:a16="http://schemas.microsoft.com/office/drawing/2014/main" id="{2AB8AB2E-DA11-4670-9AD2-3CA087716D22}"/>
              </a:ext>
            </a:extLst>
          </p:cNvPr>
          <p:cNvSpPr>
            <a:spLocks/>
          </p:cNvSpPr>
          <p:nvPr/>
        </p:nvSpPr>
        <p:spPr bwMode="auto">
          <a:xfrm>
            <a:off x="9011731" y="3732793"/>
            <a:ext cx="35543" cy="49433"/>
          </a:xfrm>
          <a:custGeom>
            <a:avLst/>
            <a:gdLst>
              <a:gd name="T0" fmla="*/ 38 w 38"/>
              <a:gd name="T1" fmla="*/ 19 h 37"/>
              <a:gd name="T2" fmla="*/ 38 w 38"/>
              <a:gd name="T3" fmla="*/ 19 h 37"/>
              <a:gd name="T4" fmla="*/ 38 w 38"/>
              <a:gd name="T5" fmla="*/ 13 h 37"/>
              <a:gd name="T6" fmla="*/ 34 w 38"/>
              <a:gd name="T7" fmla="*/ 8 h 37"/>
              <a:gd name="T8" fmla="*/ 30 w 38"/>
              <a:gd name="T9" fmla="*/ 4 h 37"/>
              <a:gd name="T10" fmla="*/ 25 w 38"/>
              <a:gd name="T11" fmla="*/ 0 h 37"/>
              <a:gd name="T12" fmla="*/ 25 w 38"/>
              <a:gd name="T13" fmla="*/ 0 h 37"/>
              <a:gd name="T14" fmla="*/ 19 w 38"/>
              <a:gd name="T15" fmla="*/ 0 h 37"/>
              <a:gd name="T16" fmla="*/ 14 w 38"/>
              <a:gd name="T17" fmla="*/ 0 h 37"/>
              <a:gd name="T18" fmla="*/ 8 w 38"/>
              <a:gd name="T19" fmla="*/ 4 h 37"/>
              <a:gd name="T20" fmla="*/ 4 w 38"/>
              <a:gd name="T21" fmla="*/ 8 h 37"/>
              <a:gd name="T22" fmla="*/ 4 w 38"/>
              <a:gd name="T23" fmla="*/ 8 h 37"/>
              <a:gd name="T24" fmla="*/ 0 w 38"/>
              <a:gd name="T25" fmla="*/ 13 h 37"/>
              <a:gd name="T26" fmla="*/ 0 w 38"/>
              <a:gd name="T27" fmla="*/ 19 h 37"/>
              <a:gd name="T28" fmla="*/ 0 w 38"/>
              <a:gd name="T29" fmla="*/ 24 h 37"/>
              <a:gd name="T30" fmla="*/ 4 w 38"/>
              <a:gd name="T31" fmla="*/ 30 h 37"/>
              <a:gd name="T32" fmla="*/ 4 w 38"/>
              <a:gd name="T33" fmla="*/ 30 h 37"/>
              <a:gd name="T34" fmla="*/ 8 w 38"/>
              <a:gd name="T35" fmla="*/ 34 h 37"/>
              <a:gd name="T36" fmla="*/ 14 w 38"/>
              <a:gd name="T37" fmla="*/ 37 h 37"/>
              <a:gd name="T38" fmla="*/ 19 w 38"/>
              <a:gd name="T39" fmla="*/ 37 h 37"/>
              <a:gd name="T40" fmla="*/ 25 w 38"/>
              <a:gd name="T41" fmla="*/ 37 h 37"/>
              <a:gd name="T42" fmla="*/ 25 w 38"/>
              <a:gd name="T43" fmla="*/ 37 h 37"/>
              <a:gd name="T44" fmla="*/ 30 w 38"/>
              <a:gd name="T45" fmla="*/ 34 h 37"/>
              <a:gd name="T46" fmla="*/ 34 w 38"/>
              <a:gd name="T47" fmla="*/ 30 h 37"/>
              <a:gd name="T48" fmla="*/ 38 w 38"/>
              <a:gd name="T49" fmla="*/ 24 h 37"/>
              <a:gd name="T50" fmla="*/ 38 w 38"/>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9"/>
                </a:moveTo>
                <a:lnTo>
                  <a:pt x="38" y="19"/>
                </a:lnTo>
                <a:lnTo>
                  <a:pt x="38" y="13"/>
                </a:lnTo>
                <a:lnTo>
                  <a:pt x="34" y="8"/>
                </a:lnTo>
                <a:lnTo>
                  <a:pt x="30" y="4"/>
                </a:lnTo>
                <a:lnTo>
                  <a:pt x="25" y="0"/>
                </a:lnTo>
                <a:lnTo>
                  <a:pt x="25" y="0"/>
                </a:lnTo>
                <a:lnTo>
                  <a:pt x="19" y="0"/>
                </a:lnTo>
                <a:lnTo>
                  <a:pt x="14" y="0"/>
                </a:lnTo>
                <a:lnTo>
                  <a:pt x="8" y="4"/>
                </a:lnTo>
                <a:lnTo>
                  <a:pt x="4" y="8"/>
                </a:lnTo>
                <a:lnTo>
                  <a:pt x="4" y="8"/>
                </a:lnTo>
                <a:lnTo>
                  <a:pt x="0" y="13"/>
                </a:lnTo>
                <a:lnTo>
                  <a:pt x="0" y="19"/>
                </a:lnTo>
                <a:lnTo>
                  <a:pt x="0" y="24"/>
                </a:lnTo>
                <a:lnTo>
                  <a:pt x="4" y="30"/>
                </a:lnTo>
                <a:lnTo>
                  <a:pt x="4" y="30"/>
                </a:lnTo>
                <a:lnTo>
                  <a:pt x="8" y="34"/>
                </a:lnTo>
                <a:lnTo>
                  <a:pt x="14" y="37"/>
                </a:lnTo>
                <a:lnTo>
                  <a:pt x="19" y="37"/>
                </a:lnTo>
                <a:lnTo>
                  <a:pt x="25" y="37"/>
                </a:lnTo>
                <a:lnTo>
                  <a:pt x="25" y="37"/>
                </a:lnTo>
                <a:lnTo>
                  <a:pt x="30" y="34"/>
                </a:lnTo>
                <a:lnTo>
                  <a:pt x="34" y="30"/>
                </a:lnTo>
                <a:lnTo>
                  <a:pt x="38" y="24"/>
                </a:lnTo>
                <a:lnTo>
                  <a:pt x="38"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2" name="Freeform 68">
            <a:extLst>
              <a:ext uri="{FF2B5EF4-FFF2-40B4-BE49-F238E27FC236}">
                <a16:creationId xmlns:a16="http://schemas.microsoft.com/office/drawing/2014/main" id="{D0FA0E1C-68CD-4AAB-A2C5-4AD29B816DEE}"/>
              </a:ext>
            </a:extLst>
          </p:cNvPr>
          <p:cNvSpPr>
            <a:spLocks/>
          </p:cNvSpPr>
          <p:nvPr/>
        </p:nvSpPr>
        <p:spPr bwMode="auto">
          <a:xfrm>
            <a:off x="8929421" y="3711980"/>
            <a:ext cx="35543" cy="46831"/>
          </a:xfrm>
          <a:custGeom>
            <a:avLst/>
            <a:gdLst>
              <a:gd name="T0" fmla="*/ 37 w 37"/>
              <a:gd name="T1" fmla="*/ 19 h 38"/>
              <a:gd name="T2" fmla="*/ 37 w 37"/>
              <a:gd name="T3" fmla="*/ 19 h 38"/>
              <a:gd name="T4" fmla="*/ 37 w 37"/>
              <a:gd name="T5" fmla="*/ 13 h 38"/>
              <a:gd name="T6" fmla="*/ 33 w 37"/>
              <a:gd name="T7" fmla="*/ 8 h 38"/>
              <a:gd name="T8" fmla="*/ 30 w 37"/>
              <a:gd name="T9" fmla="*/ 2 h 38"/>
              <a:gd name="T10" fmla="*/ 24 w 37"/>
              <a:gd name="T11" fmla="*/ 0 h 38"/>
              <a:gd name="T12" fmla="*/ 24 w 37"/>
              <a:gd name="T13" fmla="*/ 0 h 38"/>
              <a:gd name="T14" fmla="*/ 18 w 37"/>
              <a:gd name="T15" fmla="*/ 0 h 38"/>
              <a:gd name="T16" fmla="*/ 13 w 37"/>
              <a:gd name="T17" fmla="*/ 0 h 38"/>
              <a:gd name="T18" fmla="*/ 7 w 37"/>
              <a:gd name="T19" fmla="*/ 2 h 38"/>
              <a:gd name="T20" fmla="*/ 3 w 37"/>
              <a:gd name="T21" fmla="*/ 8 h 38"/>
              <a:gd name="T22" fmla="*/ 3 w 37"/>
              <a:gd name="T23" fmla="*/ 8 h 38"/>
              <a:gd name="T24" fmla="*/ 0 w 37"/>
              <a:gd name="T25" fmla="*/ 13 h 38"/>
              <a:gd name="T26" fmla="*/ 0 w 37"/>
              <a:gd name="T27" fmla="*/ 19 h 38"/>
              <a:gd name="T28" fmla="*/ 0 w 37"/>
              <a:gd name="T29" fmla="*/ 25 h 38"/>
              <a:gd name="T30" fmla="*/ 3 w 37"/>
              <a:gd name="T31" fmla="*/ 30 h 38"/>
              <a:gd name="T32" fmla="*/ 3 w 37"/>
              <a:gd name="T33" fmla="*/ 30 h 38"/>
              <a:gd name="T34" fmla="*/ 7 w 37"/>
              <a:gd name="T35" fmla="*/ 34 h 38"/>
              <a:gd name="T36" fmla="*/ 13 w 37"/>
              <a:gd name="T37" fmla="*/ 38 h 38"/>
              <a:gd name="T38" fmla="*/ 18 w 37"/>
              <a:gd name="T39" fmla="*/ 38 h 38"/>
              <a:gd name="T40" fmla="*/ 24 w 37"/>
              <a:gd name="T41" fmla="*/ 36 h 38"/>
              <a:gd name="T42" fmla="*/ 24 w 37"/>
              <a:gd name="T43" fmla="*/ 36 h 38"/>
              <a:gd name="T44" fmla="*/ 30 w 37"/>
              <a:gd name="T45" fmla="*/ 34 h 38"/>
              <a:gd name="T46" fmla="*/ 33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3" y="8"/>
                </a:lnTo>
                <a:lnTo>
                  <a:pt x="30" y="2"/>
                </a:lnTo>
                <a:lnTo>
                  <a:pt x="24" y="0"/>
                </a:lnTo>
                <a:lnTo>
                  <a:pt x="24" y="0"/>
                </a:lnTo>
                <a:lnTo>
                  <a:pt x="18" y="0"/>
                </a:lnTo>
                <a:lnTo>
                  <a:pt x="13" y="0"/>
                </a:lnTo>
                <a:lnTo>
                  <a:pt x="7" y="2"/>
                </a:lnTo>
                <a:lnTo>
                  <a:pt x="3" y="8"/>
                </a:lnTo>
                <a:lnTo>
                  <a:pt x="3" y="8"/>
                </a:lnTo>
                <a:lnTo>
                  <a:pt x="0" y="13"/>
                </a:lnTo>
                <a:lnTo>
                  <a:pt x="0" y="19"/>
                </a:lnTo>
                <a:lnTo>
                  <a:pt x="0" y="25"/>
                </a:lnTo>
                <a:lnTo>
                  <a:pt x="3" y="30"/>
                </a:lnTo>
                <a:lnTo>
                  <a:pt x="3" y="30"/>
                </a:lnTo>
                <a:lnTo>
                  <a:pt x="7" y="34"/>
                </a:lnTo>
                <a:lnTo>
                  <a:pt x="13" y="38"/>
                </a:lnTo>
                <a:lnTo>
                  <a:pt x="18" y="38"/>
                </a:lnTo>
                <a:lnTo>
                  <a:pt x="24" y="36"/>
                </a:lnTo>
                <a:lnTo>
                  <a:pt x="24" y="36"/>
                </a:lnTo>
                <a:lnTo>
                  <a:pt x="30" y="34"/>
                </a:lnTo>
                <a:lnTo>
                  <a:pt x="33"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3" name="Freeform 69">
            <a:extLst>
              <a:ext uri="{FF2B5EF4-FFF2-40B4-BE49-F238E27FC236}">
                <a16:creationId xmlns:a16="http://schemas.microsoft.com/office/drawing/2014/main" id="{8E994FFF-B4D0-4F57-8867-D573399BC0C2}"/>
              </a:ext>
            </a:extLst>
          </p:cNvPr>
          <p:cNvSpPr>
            <a:spLocks/>
          </p:cNvSpPr>
          <p:nvPr/>
        </p:nvSpPr>
        <p:spPr bwMode="auto">
          <a:xfrm>
            <a:off x="8886395" y="3683360"/>
            <a:ext cx="35543" cy="52035"/>
          </a:xfrm>
          <a:custGeom>
            <a:avLst/>
            <a:gdLst>
              <a:gd name="T0" fmla="*/ 37 w 37"/>
              <a:gd name="T1" fmla="*/ 20 h 39"/>
              <a:gd name="T2" fmla="*/ 37 w 37"/>
              <a:gd name="T3" fmla="*/ 20 h 39"/>
              <a:gd name="T4" fmla="*/ 37 w 37"/>
              <a:gd name="T5" fmla="*/ 13 h 39"/>
              <a:gd name="T6" fmla="*/ 34 w 37"/>
              <a:gd name="T7" fmla="*/ 7 h 39"/>
              <a:gd name="T8" fmla="*/ 30 w 37"/>
              <a:gd name="T9" fmla="*/ 4 h 39"/>
              <a:gd name="T10" fmla="*/ 24 w 37"/>
              <a:gd name="T11" fmla="*/ 2 h 39"/>
              <a:gd name="T12" fmla="*/ 24 w 37"/>
              <a:gd name="T13" fmla="*/ 2 h 39"/>
              <a:gd name="T14" fmla="*/ 19 w 37"/>
              <a:gd name="T15" fmla="*/ 0 h 39"/>
              <a:gd name="T16" fmla="*/ 13 w 37"/>
              <a:gd name="T17" fmla="*/ 2 h 39"/>
              <a:gd name="T18" fmla="*/ 8 w 37"/>
              <a:gd name="T19" fmla="*/ 4 h 39"/>
              <a:gd name="T20" fmla="*/ 4 w 37"/>
              <a:gd name="T21" fmla="*/ 9 h 39"/>
              <a:gd name="T22" fmla="*/ 4 w 37"/>
              <a:gd name="T23" fmla="*/ 9 h 39"/>
              <a:gd name="T24" fmla="*/ 0 w 37"/>
              <a:gd name="T25" fmla="*/ 13 h 39"/>
              <a:gd name="T26" fmla="*/ 0 w 37"/>
              <a:gd name="T27" fmla="*/ 20 h 39"/>
              <a:gd name="T28" fmla="*/ 0 w 37"/>
              <a:gd name="T29" fmla="*/ 26 h 39"/>
              <a:gd name="T30" fmla="*/ 4 w 37"/>
              <a:gd name="T31" fmla="*/ 32 h 39"/>
              <a:gd name="T32" fmla="*/ 4 w 37"/>
              <a:gd name="T33" fmla="*/ 32 h 39"/>
              <a:gd name="T34" fmla="*/ 8 w 37"/>
              <a:gd name="T35" fmla="*/ 35 h 39"/>
              <a:gd name="T36" fmla="*/ 13 w 37"/>
              <a:gd name="T37" fmla="*/ 37 h 39"/>
              <a:gd name="T38" fmla="*/ 19 w 37"/>
              <a:gd name="T39" fmla="*/ 39 h 39"/>
              <a:gd name="T40" fmla="*/ 24 w 37"/>
              <a:gd name="T41" fmla="*/ 37 h 39"/>
              <a:gd name="T42" fmla="*/ 24 w 37"/>
              <a:gd name="T43" fmla="*/ 37 h 39"/>
              <a:gd name="T44" fmla="*/ 30 w 37"/>
              <a:gd name="T45" fmla="*/ 35 h 39"/>
              <a:gd name="T46" fmla="*/ 34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4" y="7"/>
                </a:lnTo>
                <a:lnTo>
                  <a:pt x="30" y="4"/>
                </a:lnTo>
                <a:lnTo>
                  <a:pt x="24" y="2"/>
                </a:lnTo>
                <a:lnTo>
                  <a:pt x="24" y="2"/>
                </a:lnTo>
                <a:lnTo>
                  <a:pt x="19" y="0"/>
                </a:lnTo>
                <a:lnTo>
                  <a:pt x="13" y="2"/>
                </a:lnTo>
                <a:lnTo>
                  <a:pt x="8" y="4"/>
                </a:lnTo>
                <a:lnTo>
                  <a:pt x="4" y="9"/>
                </a:lnTo>
                <a:lnTo>
                  <a:pt x="4" y="9"/>
                </a:lnTo>
                <a:lnTo>
                  <a:pt x="0" y="13"/>
                </a:lnTo>
                <a:lnTo>
                  <a:pt x="0" y="20"/>
                </a:lnTo>
                <a:lnTo>
                  <a:pt x="0" y="26"/>
                </a:lnTo>
                <a:lnTo>
                  <a:pt x="4" y="32"/>
                </a:lnTo>
                <a:lnTo>
                  <a:pt x="4" y="32"/>
                </a:lnTo>
                <a:lnTo>
                  <a:pt x="8" y="35"/>
                </a:lnTo>
                <a:lnTo>
                  <a:pt x="13" y="37"/>
                </a:lnTo>
                <a:lnTo>
                  <a:pt x="19" y="39"/>
                </a:lnTo>
                <a:lnTo>
                  <a:pt x="24" y="37"/>
                </a:lnTo>
                <a:lnTo>
                  <a:pt x="24" y="37"/>
                </a:lnTo>
                <a:lnTo>
                  <a:pt x="30" y="35"/>
                </a:lnTo>
                <a:lnTo>
                  <a:pt x="34" y="32"/>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4" name="Freeform 70">
            <a:extLst>
              <a:ext uri="{FF2B5EF4-FFF2-40B4-BE49-F238E27FC236}">
                <a16:creationId xmlns:a16="http://schemas.microsoft.com/office/drawing/2014/main" id="{14A135E5-C669-4276-8BE4-AB1B59B76FAA}"/>
              </a:ext>
            </a:extLst>
          </p:cNvPr>
          <p:cNvSpPr>
            <a:spLocks/>
          </p:cNvSpPr>
          <p:nvPr/>
        </p:nvSpPr>
        <p:spPr bwMode="auto">
          <a:xfrm>
            <a:off x="8862076" y="3670352"/>
            <a:ext cx="35543" cy="49433"/>
          </a:xfrm>
          <a:custGeom>
            <a:avLst/>
            <a:gdLst>
              <a:gd name="T0" fmla="*/ 37 w 37"/>
              <a:gd name="T1" fmla="*/ 18 h 39"/>
              <a:gd name="T2" fmla="*/ 37 w 37"/>
              <a:gd name="T3" fmla="*/ 18 h 39"/>
              <a:gd name="T4" fmla="*/ 35 w 37"/>
              <a:gd name="T5" fmla="*/ 13 h 39"/>
              <a:gd name="T6" fmla="*/ 34 w 37"/>
              <a:gd name="T7" fmla="*/ 7 h 39"/>
              <a:gd name="T8" fmla="*/ 30 w 37"/>
              <a:gd name="T9" fmla="*/ 3 h 39"/>
              <a:gd name="T10" fmla="*/ 24 w 37"/>
              <a:gd name="T11" fmla="*/ 1 h 39"/>
              <a:gd name="T12" fmla="*/ 24 w 37"/>
              <a:gd name="T13" fmla="*/ 1 h 39"/>
              <a:gd name="T14" fmla="*/ 19 w 37"/>
              <a:gd name="T15" fmla="*/ 0 h 39"/>
              <a:gd name="T16" fmla="*/ 13 w 37"/>
              <a:gd name="T17" fmla="*/ 1 h 39"/>
              <a:gd name="T18" fmla="*/ 7 w 37"/>
              <a:gd name="T19" fmla="*/ 3 h 39"/>
              <a:gd name="T20" fmla="*/ 2 w 37"/>
              <a:gd name="T21" fmla="*/ 7 h 39"/>
              <a:gd name="T22" fmla="*/ 2 w 37"/>
              <a:gd name="T23" fmla="*/ 7 h 39"/>
              <a:gd name="T24" fmla="*/ 0 w 37"/>
              <a:gd name="T25" fmla="*/ 13 h 39"/>
              <a:gd name="T26" fmla="*/ 0 w 37"/>
              <a:gd name="T27" fmla="*/ 18 h 39"/>
              <a:gd name="T28" fmla="*/ 0 w 37"/>
              <a:gd name="T29" fmla="*/ 24 h 39"/>
              <a:gd name="T30" fmla="*/ 2 w 37"/>
              <a:gd name="T31" fmla="*/ 29 h 39"/>
              <a:gd name="T32" fmla="*/ 2 w 37"/>
              <a:gd name="T33" fmla="*/ 29 h 39"/>
              <a:gd name="T34" fmla="*/ 7 w 37"/>
              <a:gd name="T35" fmla="*/ 35 h 39"/>
              <a:gd name="T36" fmla="*/ 13 w 37"/>
              <a:gd name="T37" fmla="*/ 37 h 39"/>
              <a:gd name="T38" fmla="*/ 19 w 37"/>
              <a:gd name="T39" fmla="*/ 39 h 39"/>
              <a:gd name="T40" fmla="*/ 24 w 37"/>
              <a:gd name="T41" fmla="*/ 37 h 39"/>
              <a:gd name="T42" fmla="*/ 24 w 37"/>
              <a:gd name="T43" fmla="*/ 37 h 39"/>
              <a:gd name="T44" fmla="*/ 30 w 37"/>
              <a:gd name="T45" fmla="*/ 35 h 39"/>
              <a:gd name="T46" fmla="*/ 34 w 37"/>
              <a:gd name="T47" fmla="*/ 29 h 39"/>
              <a:gd name="T48" fmla="*/ 35 w 37"/>
              <a:gd name="T49" fmla="*/ 26 h 39"/>
              <a:gd name="T50" fmla="*/ 37 w 37"/>
              <a:gd name="T51"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18"/>
                </a:moveTo>
                <a:lnTo>
                  <a:pt x="37" y="18"/>
                </a:lnTo>
                <a:lnTo>
                  <a:pt x="35" y="13"/>
                </a:lnTo>
                <a:lnTo>
                  <a:pt x="34" y="7"/>
                </a:lnTo>
                <a:lnTo>
                  <a:pt x="30" y="3"/>
                </a:lnTo>
                <a:lnTo>
                  <a:pt x="24" y="1"/>
                </a:lnTo>
                <a:lnTo>
                  <a:pt x="24" y="1"/>
                </a:lnTo>
                <a:lnTo>
                  <a:pt x="19" y="0"/>
                </a:lnTo>
                <a:lnTo>
                  <a:pt x="13" y="1"/>
                </a:lnTo>
                <a:lnTo>
                  <a:pt x="7" y="3"/>
                </a:lnTo>
                <a:lnTo>
                  <a:pt x="2" y="7"/>
                </a:lnTo>
                <a:lnTo>
                  <a:pt x="2" y="7"/>
                </a:lnTo>
                <a:lnTo>
                  <a:pt x="0" y="13"/>
                </a:lnTo>
                <a:lnTo>
                  <a:pt x="0" y="18"/>
                </a:lnTo>
                <a:lnTo>
                  <a:pt x="0" y="24"/>
                </a:lnTo>
                <a:lnTo>
                  <a:pt x="2" y="29"/>
                </a:lnTo>
                <a:lnTo>
                  <a:pt x="2" y="29"/>
                </a:lnTo>
                <a:lnTo>
                  <a:pt x="7" y="35"/>
                </a:lnTo>
                <a:lnTo>
                  <a:pt x="13" y="37"/>
                </a:lnTo>
                <a:lnTo>
                  <a:pt x="19" y="39"/>
                </a:lnTo>
                <a:lnTo>
                  <a:pt x="24" y="37"/>
                </a:lnTo>
                <a:lnTo>
                  <a:pt x="24" y="37"/>
                </a:lnTo>
                <a:lnTo>
                  <a:pt x="30" y="35"/>
                </a:lnTo>
                <a:lnTo>
                  <a:pt x="34" y="29"/>
                </a:lnTo>
                <a:lnTo>
                  <a:pt x="35" y="26"/>
                </a:lnTo>
                <a:lnTo>
                  <a:pt x="37"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5" name="Freeform 71">
            <a:extLst>
              <a:ext uri="{FF2B5EF4-FFF2-40B4-BE49-F238E27FC236}">
                <a16:creationId xmlns:a16="http://schemas.microsoft.com/office/drawing/2014/main" id="{73868821-8224-413D-B7BF-5D3ED23D0C51}"/>
              </a:ext>
            </a:extLst>
          </p:cNvPr>
          <p:cNvSpPr>
            <a:spLocks/>
          </p:cNvSpPr>
          <p:nvPr/>
        </p:nvSpPr>
        <p:spPr bwMode="auto">
          <a:xfrm>
            <a:off x="8834016" y="3662546"/>
            <a:ext cx="37414" cy="52035"/>
          </a:xfrm>
          <a:custGeom>
            <a:avLst/>
            <a:gdLst>
              <a:gd name="T0" fmla="*/ 39 w 39"/>
              <a:gd name="T1" fmla="*/ 21 h 39"/>
              <a:gd name="T2" fmla="*/ 39 w 39"/>
              <a:gd name="T3" fmla="*/ 21 h 39"/>
              <a:gd name="T4" fmla="*/ 37 w 39"/>
              <a:gd name="T5" fmla="*/ 13 h 39"/>
              <a:gd name="T6" fmla="*/ 36 w 39"/>
              <a:gd name="T7" fmla="*/ 7 h 39"/>
              <a:gd name="T8" fmla="*/ 32 w 39"/>
              <a:gd name="T9" fmla="*/ 4 h 39"/>
              <a:gd name="T10" fmla="*/ 26 w 39"/>
              <a:gd name="T11" fmla="*/ 2 h 39"/>
              <a:gd name="T12" fmla="*/ 26 w 39"/>
              <a:gd name="T13" fmla="*/ 2 h 39"/>
              <a:gd name="T14" fmla="*/ 19 w 39"/>
              <a:gd name="T15" fmla="*/ 0 h 39"/>
              <a:gd name="T16" fmla="*/ 13 w 39"/>
              <a:gd name="T17" fmla="*/ 2 h 39"/>
              <a:gd name="T18" fmla="*/ 9 w 39"/>
              <a:gd name="T19" fmla="*/ 4 h 39"/>
              <a:gd name="T20" fmla="*/ 4 w 39"/>
              <a:gd name="T21" fmla="*/ 7 h 39"/>
              <a:gd name="T22" fmla="*/ 4 w 39"/>
              <a:gd name="T23" fmla="*/ 7 h 39"/>
              <a:gd name="T24" fmla="*/ 2 w 39"/>
              <a:gd name="T25" fmla="*/ 13 h 39"/>
              <a:gd name="T26" fmla="*/ 0 w 39"/>
              <a:gd name="T27" fmla="*/ 19 h 39"/>
              <a:gd name="T28" fmla="*/ 2 w 39"/>
              <a:gd name="T29" fmla="*/ 26 h 39"/>
              <a:gd name="T30" fmla="*/ 4 w 39"/>
              <a:gd name="T31" fmla="*/ 30 h 39"/>
              <a:gd name="T32" fmla="*/ 4 w 39"/>
              <a:gd name="T33" fmla="*/ 30 h 39"/>
              <a:gd name="T34" fmla="*/ 9 w 39"/>
              <a:gd name="T35" fmla="*/ 35 h 39"/>
              <a:gd name="T36" fmla="*/ 13 w 39"/>
              <a:gd name="T37" fmla="*/ 37 h 39"/>
              <a:gd name="T38" fmla="*/ 19 w 39"/>
              <a:gd name="T39" fmla="*/ 39 h 39"/>
              <a:gd name="T40" fmla="*/ 26 w 39"/>
              <a:gd name="T41" fmla="*/ 37 h 39"/>
              <a:gd name="T42" fmla="*/ 26 w 39"/>
              <a:gd name="T43" fmla="*/ 37 h 39"/>
              <a:gd name="T44" fmla="*/ 32 w 39"/>
              <a:gd name="T45" fmla="*/ 35 h 39"/>
              <a:gd name="T46" fmla="*/ 36 w 39"/>
              <a:gd name="T47" fmla="*/ 32 h 39"/>
              <a:gd name="T48" fmla="*/ 37 w 39"/>
              <a:gd name="T49" fmla="*/ 26 h 39"/>
              <a:gd name="T50" fmla="*/ 39 w 39"/>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1"/>
                </a:moveTo>
                <a:lnTo>
                  <a:pt x="39" y="21"/>
                </a:lnTo>
                <a:lnTo>
                  <a:pt x="37" y="13"/>
                </a:lnTo>
                <a:lnTo>
                  <a:pt x="36" y="7"/>
                </a:lnTo>
                <a:lnTo>
                  <a:pt x="32" y="4"/>
                </a:lnTo>
                <a:lnTo>
                  <a:pt x="26" y="2"/>
                </a:lnTo>
                <a:lnTo>
                  <a:pt x="26" y="2"/>
                </a:lnTo>
                <a:lnTo>
                  <a:pt x="19" y="0"/>
                </a:lnTo>
                <a:lnTo>
                  <a:pt x="13" y="2"/>
                </a:lnTo>
                <a:lnTo>
                  <a:pt x="9" y="4"/>
                </a:lnTo>
                <a:lnTo>
                  <a:pt x="4" y="7"/>
                </a:lnTo>
                <a:lnTo>
                  <a:pt x="4" y="7"/>
                </a:lnTo>
                <a:lnTo>
                  <a:pt x="2" y="13"/>
                </a:lnTo>
                <a:lnTo>
                  <a:pt x="0" y="19"/>
                </a:lnTo>
                <a:lnTo>
                  <a:pt x="2" y="26"/>
                </a:lnTo>
                <a:lnTo>
                  <a:pt x="4" y="30"/>
                </a:lnTo>
                <a:lnTo>
                  <a:pt x="4" y="30"/>
                </a:lnTo>
                <a:lnTo>
                  <a:pt x="9" y="35"/>
                </a:lnTo>
                <a:lnTo>
                  <a:pt x="13" y="37"/>
                </a:lnTo>
                <a:lnTo>
                  <a:pt x="19" y="39"/>
                </a:lnTo>
                <a:lnTo>
                  <a:pt x="26" y="37"/>
                </a:lnTo>
                <a:lnTo>
                  <a:pt x="26" y="37"/>
                </a:lnTo>
                <a:lnTo>
                  <a:pt x="32" y="35"/>
                </a:lnTo>
                <a:lnTo>
                  <a:pt x="36"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6" name="Freeform 72">
            <a:extLst>
              <a:ext uri="{FF2B5EF4-FFF2-40B4-BE49-F238E27FC236}">
                <a16:creationId xmlns:a16="http://schemas.microsoft.com/office/drawing/2014/main" id="{57EA02F6-4EB9-4F55-913C-7037541CB80B}"/>
              </a:ext>
            </a:extLst>
          </p:cNvPr>
          <p:cNvSpPr>
            <a:spLocks/>
          </p:cNvSpPr>
          <p:nvPr/>
        </p:nvSpPr>
        <p:spPr bwMode="auto">
          <a:xfrm>
            <a:off x="8809697" y="3652139"/>
            <a:ext cx="37414" cy="49433"/>
          </a:xfrm>
          <a:custGeom>
            <a:avLst/>
            <a:gdLst>
              <a:gd name="T0" fmla="*/ 39 w 39"/>
              <a:gd name="T1" fmla="*/ 18 h 37"/>
              <a:gd name="T2" fmla="*/ 39 w 39"/>
              <a:gd name="T3" fmla="*/ 18 h 37"/>
              <a:gd name="T4" fmla="*/ 37 w 39"/>
              <a:gd name="T5" fmla="*/ 13 h 37"/>
              <a:gd name="T6" fmla="*/ 35 w 39"/>
              <a:gd name="T7" fmla="*/ 7 h 37"/>
              <a:gd name="T8" fmla="*/ 30 w 39"/>
              <a:gd name="T9" fmla="*/ 3 h 37"/>
              <a:gd name="T10" fmla="*/ 26 w 39"/>
              <a:gd name="T11" fmla="*/ 0 h 37"/>
              <a:gd name="T12" fmla="*/ 26 w 39"/>
              <a:gd name="T13" fmla="*/ 0 h 37"/>
              <a:gd name="T14" fmla="*/ 19 w 39"/>
              <a:gd name="T15" fmla="*/ 0 h 37"/>
              <a:gd name="T16" fmla="*/ 13 w 39"/>
              <a:gd name="T17" fmla="*/ 0 h 37"/>
              <a:gd name="T18" fmla="*/ 7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29 h 37"/>
              <a:gd name="T32" fmla="*/ 4 w 39"/>
              <a:gd name="T33" fmla="*/ 29 h 37"/>
              <a:gd name="T34" fmla="*/ 7 w 39"/>
              <a:gd name="T35" fmla="*/ 33 h 37"/>
              <a:gd name="T36" fmla="*/ 13 w 39"/>
              <a:gd name="T37" fmla="*/ 37 h 37"/>
              <a:gd name="T38" fmla="*/ 19 w 39"/>
              <a:gd name="T39" fmla="*/ 37 h 37"/>
              <a:gd name="T40" fmla="*/ 26 w 39"/>
              <a:gd name="T41" fmla="*/ 37 h 37"/>
              <a:gd name="T42" fmla="*/ 26 w 39"/>
              <a:gd name="T43" fmla="*/ 37 h 37"/>
              <a:gd name="T44" fmla="*/ 30 w 39"/>
              <a:gd name="T45" fmla="*/ 33 h 37"/>
              <a:gd name="T46" fmla="*/ 35 w 39"/>
              <a:gd name="T47" fmla="*/ 29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5" y="7"/>
                </a:lnTo>
                <a:lnTo>
                  <a:pt x="30" y="3"/>
                </a:lnTo>
                <a:lnTo>
                  <a:pt x="26" y="0"/>
                </a:lnTo>
                <a:lnTo>
                  <a:pt x="26" y="0"/>
                </a:lnTo>
                <a:lnTo>
                  <a:pt x="19" y="0"/>
                </a:lnTo>
                <a:lnTo>
                  <a:pt x="13" y="0"/>
                </a:lnTo>
                <a:lnTo>
                  <a:pt x="7" y="3"/>
                </a:lnTo>
                <a:lnTo>
                  <a:pt x="4" y="7"/>
                </a:lnTo>
                <a:lnTo>
                  <a:pt x="4" y="7"/>
                </a:lnTo>
                <a:lnTo>
                  <a:pt x="2" y="13"/>
                </a:lnTo>
                <a:lnTo>
                  <a:pt x="0" y="18"/>
                </a:lnTo>
                <a:lnTo>
                  <a:pt x="2" y="24"/>
                </a:lnTo>
                <a:lnTo>
                  <a:pt x="4" y="29"/>
                </a:lnTo>
                <a:lnTo>
                  <a:pt x="4" y="29"/>
                </a:lnTo>
                <a:lnTo>
                  <a:pt x="7" y="33"/>
                </a:lnTo>
                <a:lnTo>
                  <a:pt x="13" y="37"/>
                </a:lnTo>
                <a:lnTo>
                  <a:pt x="19" y="37"/>
                </a:lnTo>
                <a:lnTo>
                  <a:pt x="26" y="37"/>
                </a:lnTo>
                <a:lnTo>
                  <a:pt x="26" y="37"/>
                </a:lnTo>
                <a:lnTo>
                  <a:pt x="30" y="33"/>
                </a:lnTo>
                <a:lnTo>
                  <a:pt x="35" y="29"/>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7" name="Freeform 73">
            <a:extLst>
              <a:ext uri="{FF2B5EF4-FFF2-40B4-BE49-F238E27FC236}">
                <a16:creationId xmlns:a16="http://schemas.microsoft.com/office/drawing/2014/main" id="{CBE7CAF6-74E7-43B8-A5B8-3FF30090DCDE}"/>
              </a:ext>
            </a:extLst>
          </p:cNvPr>
          <p:cNvSpPr>
            <a:spLocks/>
          </p:cNvSpPr>
          <p:nvPr/>
        </p:nvSpPr>
        <p:spPr bwMode="auto">
          <a:xfrm>
            <a:off x="8789120" y="3639131"/>
            <a:ext cx="35543" cy="46831"/>
          </a:xfrm>
          <a:custGeom>
            <a:avLst/>
            <a:gdLst>
              <a:gd name="T0" fmla="*/ 39 w 39"/>
              <a:gd name="T1" fmla="*/ 19 h 38"/>
              <a:gd name="T2" fmla="*/ 39 w 39"/>
              <a:gd name="T3" fmla="*/ 19 h 38"/>
              <a:gd name="T4" fmla="*/ 37 w 39"/>
              <a:gd name="T5" fmla="*/ 13 h 38"/>
              <a:gd name="T6" fmla="*/ 35 w 39"/>
              <a:gd name="T7" fmla="*/ 8 h 38"/>
              <a:gd name="T8" fmla="*/ 29 w 39"/>
              <a:gd name="T9" fmla="*/ 4 h 38"/>
              <a:gd name="T10" fmla="*/ 24 w 39"/>
              <a:gd name="T11" fmla="*/ 0 h 38"/>
              <a:gd name="T12" fmla="*/ 24 w 39"/>
              <a:gd name="T13" fmla="*/ 0 h 38"/>
              <a:gd name="T14" fmla="*/ 18 w 39"/>
              <a:gd name="T15" fmla="*/ 0 h 38"/>
              <a:gd name="T16" fmla="*/ 13 w 39"/>
              <a:gd name="T17" fmla="*/ 0 h 38"/>
              <a:gd name="T18" fmla="*/ 7 w 39"/>
              <a:gd name="T19" fmla="*/ 4 h 38"/>
              <a:gd name="T20" fmla="*/ 3 w 39"/>
              <a:gd name="T21" fmla="*/ 8 h 38"/>
              <a:gd name="T22" fmla="*/ 3 w 39"/>
              <a:gd name="T23" fmla="*/ 8 h 38"/>
              <a:gd name="T24" fmla="*/ 1 w 39"/>
              <a:gd name="T25" fmla="*/ 13 h 38"/>
              <a:gd name="T26" fmla="*/ 0 w 39"/>
              <a:gd name="T27" fmla="*/ 19 h 38"/>
              <a:gd name="T28" fmla="*/ 1 w 39"/>
              <a:gd name="T29" fmla="*/ 25 h 38"/>
              <a:gd name="T30" fmla="*/ 3 w 39"/>
              <a:gd name="T31" fmla="*/ 30 h 38"/>
              <a:gd name="T32" fmla="*/ 3 w 39"/>
              <a:gd name="T33" fmla="*/ 30 h 38"/>
              <a:gd name="T34" fmla="*/ 7 w 39"/>
              <a:gd name="T35" fmla="*/ 36 h 38"/>
              <a:gd name="T36" fmla="*/ 13 w 39"/>
              <a:gd name="T37" fmla="*/ 38 h 38"/>
              <a:gd name="T38" fmla="*/ 18 w 39"/>
              <a:gd name="T39" fmla="*/ 38 h 38"/>
              <a:gd name="T40" fmla="*/ 24 w 39"/>
              <a:gd name="T41" fmla="*/ 38 h 38"/>
              <a:gd name="T42" fmla="*/ 24 w 39"/>
              <a:gd name="T43" fmla="*/ 38 h 38"/>
              <a:gd name="T44" fmla="*/ 29 w 39"/>
              <a:gd name="T45" fmla="*/ 34 h 38"/>
              <a:gd name="T46" fmla="*/ 35 w 39"/>
              <a:gd name="T47" fmla="*/ 30 h 38"/>
              <a:gd name="T48" fmla="*/ 37 w 39"/>
              <a:gd name="T49" fmla="*/ 25 h 38"/>
              <a:gd name="T50" fmla="*/ 39 w 39"/>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9" y="19"/>
                </a:moveTo>
                <a:lnTo>
                  <a:pt x="39" y="19"/>
                </a:lnTo>
                <a:lnTo>
                  <a:pt x="37" y="13"/>
                </a:lnTo>
                <a:lnTo>
                  <a:pt x="35" y="8"/>
                </a:lnTo>
                <a:lnTo>
                  <a:pt x="29" y="4"/>
                </a:lnTo>
                <a:lnTo>
                  <a:pt x="24" y="0"/>
                </a:lnTo>
                <a:lnTo>
                  <a:pt x="24" y="0"/>
                </a:lnTo>
                <a:lnTo>
                  <a:pt x="18" y="0"/>
                </a:lnTo>
                <a:lnTo>
                  <a:pt x="13" y="0"/>
                </a:lnTo>
                <a:lnTo>
                  <a:pt x="7" y="4"/>
                </a:lnTo>
                <a:lnTo>
                  <a:pt x="3" y="8"/>
                </a:lnTo>
                <a:lnTo>
                  <a:pt x="3" y="8"/>
                </a:lnTo>
                <a:lnTo>
                  <a:pt x="1" y="13"/>
                </a:lnTo>
                <a:lnTo>
                  <a:pt x="0" y="19"/>
                </a:lnTo>
                <a:lnTo>
                  <a:pt x="1" y="25"/>
                </a:lnTo>
                <a:lnTo>
                  <a:pt x="3" y="30"/>
                </a:lnTo>
                <a:lnTo>
                  <a:pt x="3" y="30"/>
                </a:lnTo>
                <a:lnTo>
                  <a:pt x="7" y="36"/>
                </a:lnTo>
                <a:lnTo>
                  <a:pt x="13" y="38"/>
                </a:lnTo>
                <a:lnTo>
                  <a:pt x="18" y="38"/>
                </a:lnTo>
                <a:lnTo>
                  <a:pt x="24" y="38"/>
                </a:lnTo>
                <a:lnTo>
                  <a:pt x="24" y="38"/>
                </a:lnTo>
                <a:lnTo>
                  <a:pt x="29" y="34"/>
                </a:lnTo>
                <a:lnTo>
                  <a:pt x="35" y="30"/>
                </a:lnTo>
                <a:lnTo>
                  <a:pt x="37" y="25"/>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8" name="Freeform 74">
            <a:extLst>
              <a:ext uri="{FF2B5EF4-FFF2-40B4-BE49-F238E27FC236}">
                <a16:creationId xmlns:a16="http://schemas.microsoft.com/office/drawing/2014/main" id="{5C063C9B-D0EB-4288-BBB6-57A4D85BD86B}"/>
              </a:ext>
            </a:extLst>
          </p:cNvPr>
          <p:cNvSpPr>
            <a:spLocks/>
          </p:cNvSpPr>
          <p:nvPr/>
        </p:nvSpPr>
        <p:spPr bwMode="auto">
          <a:xfrm>
            <a:off x="8762930" y="3620918"/>
            <a:ext cx="33672" cy="52035"/>
          </a:xfrm>
          <a:custGeom>
            <a:avLst/>
            <a:gdLst>
              <a:gd name="T0" fmla="*/ 38 w 38"/>
              <a:gd name="T1" fmla="*/ 21 h 39"/>
              <a:gd name="T2" fmla="*/ 38 w 38"/>
              <a:gd name="T3" fmla="*/ 21 h 39"/>
              <a:gd name="T4" fmla="*/ 38 w 38"/>
              <a:gd name="T5" fmla="*/ 13 h 39"/>
              <a:gd name="T6" fmla="*/ 36 w 38"/>
              <a:gd name="T7" fmla="*/ 10 h 39"/>
              <a:gd name="T8" fmla="*/ 30 w 38"/>
              <a:gd name="T9" fmla="*/ 4 h 39"/>
              <a:gd name="T10" fmla="*/ 25 w 38"/>
              <a:gd name="T11" fmla="*/ 2 h 39"/>
              <a:gd name="T12" fmla="*/ 25 w 38"/>
              <a:gd name="T13" fmla="*/ 2 h 39"/>
              <a:gd name="T14" fmla="*/ 19 w 38"/>
              <a:gd name="T15" fmla="*/ 0 h 39"/>
              <a:gd name="T16" fmla="*/ 14 w 38"/>
              <a:gd name="T17" fmla="*/ 2 h 39"/>
              <a:gd name="T18" fmla="*/ 8 w 38"/>
              <a:gd name="T19" fmla="*/ 4 h 39"/>
              <a:gd name="T20" fmla="*/ 4 w 38"/>
              <a:gd name="T21" fmla="*/ 10 h 39"/>
              <a:gd name="T22" fmla="*/ 4 w 38"/>
              <a:gd name="T23" fmla="*/ 10 h 39"/>
              <a:gd name="T24" fmla="*/ 0 w 38"/>
              <a:gd name="T25" fmla="*/ 13 h 39"/>
              <a:gd name="T26" fmla="*/ 0 w 38"/>
              <a:gd name="T27" fmla="*/ 21 h 39"/>
              <a:gd name="T28" fmla="*/ 0 w 38"/>
              <a:gd name="T29" fmla="*/ 26 h 39"/>
              <a:gd name="T30" fmla="*/ 4 w 38"/>
              <a:gd name="T31" fmla="*/ 32 h 39"/>
              <a:gd name="T32" fmla="*/ 4 w 38"/>
              <a:gd name="T33" fmla="*/ 32 h 39"/>
              <a:gd name="T34" fmla="*/ 8 w 38"/>
              <a:gd name="T35" fmla="*/ 36 h 39"/>
              <a:gd name="T36" fmla="*/ 14 w 38"/>
              <a:gd name="T37" fmla="*/ 38 h 39"/>
              <a:gd name="T38" fmla="*/ 19 w 38"/>
              <a:gd name="T39" fmla="*/ 39 h 39"/>
              <a:gd name="T40" fmla="*/ 25 w 38"/>
              <a:gd name="T41" fmla="*/ 38 h 39"/>
              <a:gd name="T42" fmla="*/ 25 w 38"/>
              <a:gd name="T43" fmla="*/ 38 h 39"/>
              <a:gd name="T44" fmla="*/ 30 w 38"/>
              <a:gd name="T45" fmla="*/ 36 h 39"/>
              <a:gd name="T46" fmla="*/ 36 w 38"/>
              <a:gd name="T47" fmla="*/ 32 h 39"/>
              <a:gd name="T48" fmla="*/ 38 w 38"/>
              <a:gd name="T49" fmla="*/ 26 h 39"/>
              <a:gd name="T50" fmla="*/ 38 w 38"/>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1"/>
                </a:moveTo>
                <a:lnTo>
                  <a:pt x="38" y="21"/>
                </a:lnTo>
                <a:lnTo>
                  <a:pt x="38" y="13"/>
                </a:lnTo>
                <a:lnTo>
                  <a:pt x="36" y="10"/>
                </a:lnTo>
                <a:lnTo>
                  <a:pt x="30" y="4"/>
                </a:lnTo>
                <a:lnTo>
                  <a:pt x="25" y="2"/>
                </a:lnTo>
                <a:lnTo>
                  <a:pt x="25" y="2"/>
                </a:lnTo>
                <a:lnTo>
                  <a:pt x="19" y="0"/>
                </a:lnTo>
                <a:lnTo>
                  <a:pt x="14" y="2"/>
                </a:lnTo>
                <a:lnTo>
                  <a:pt x="8" y="4"/>
                </a:lnTo>
                <a:lnTo>
                  <a:pt x="4" y="10"/>
                </a:lnTo>
                <a:lnTo>
                  <a:pt x="4" y="10"/>
                </a:lnTo>
                <a:lnTo>
                  <a:pt x="0" y="13"/>
                </a:lnTo>
                <a:lnTo>
                  <a:pt x="0" y="21"/>
                </a:lnTo>
                <a:lnTo>
                  <a:pt x="0" y="26"/>
                </a:lnTo>
                <a:lnTo>
                  <a:pt x="4" y="32"/>
                </a:lnTo>
                <a:lnTo>
                  <a:pt x="4" y="32"/>
                </a:lnTo>
                <a:lnTo>
                  <a:pt x="8" y="36"/>
                </a:lnTo>
                <a:lnTo>
                  <a:pt x="14" y="38"/>
                </a:lnTo>
                <a:lnTo>
                  <a:pt x="19" y="39"/>
                </a:lnTo>
                <a:lnTo>
                  <a:pt x="25" y="38"/>
                </a:lnTo>
                <a:lnTo>
                  <a:pt x="25" y="38"/>
                </a:lnTo>
                <a:lnTo>
                  <a:pt x="30" y="36"/>
                </a:lnTo>
                <a:lnTo>
                  <a:pt x="36" y="32"/>
                </a:lnTo>
                <a:lnTo>
                  <a:pt x="38" y="26"/>
                </a:lnTo>
                <a:lnTo>
                  <a:pt x="38"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99" name="Freeform 75">
            <a:extLst>
              <a:ext uri="{FF2B5EF4-FFF2-40B4-BE49-F238E27FC236}">
                <a16:creationId xmlns:a16="http://schemas.microsoft.com/office/drawing/2014/main" id="{E587416E-72BE-49B9-A916-5A7A1CD85851}"/>
              </a:ext>
            </a:extLst>
          </p:cNvPr>
          <p:cNvSpPr>
            <a:spLocks/>
          </p:cNvSpPr>
          <p:nvPr/>
        </p:nvSpPr>
        <p:spPr bwMode="auto">
          <a:xfrm>
            <a:off x="8729258" y="3592299"/>
            <a:ext cx="37414" cy="49433"/>
          </a:xfrm>
          <a:custGeom>
            <a:avLst/>
            <a:gdLst>
              <a:gd name="T0" fmla="*/ 39 w 39"/>
              <a:gd name="T1" fmla="*/ 19 h 37"/>
              <a:gd name="T2" fmla="*/ 39 w 39"/>
              <a:gd name="T3" fmla="*/ 19 h 37"/>
              <a:gd name="T4" fmla="*/ 37 w 39"/>
              <a:gd name="T5" fmla="*/ 13 h 37"/>
              <a:gd name="T6" fmla="*/ 35 w 39"/>
              <a:gd name="T7" fmla="*/ 7 h 37"/>
              <a:gd name="T8" fmla="*/ 32 w 39"/>
              <a:gd name="T9" fmla="*/ 4 h 37"/>
              <a:gd name="T10" fmla="*/ 26 w 39"/>
              <a:gd name="T11" fmla="*/ 0 h 37"/>
              <a:gd name="T12" fmla="*/ 26 w 39"/>
              <a:gd name="T13" fmla="*/ 0 h 37"/>
              <a:gd name="T14" fmla="*/ 21 w 39"/>
              <a:gd name="T15" fmla="*/ 0 h 37"/>
              <a:gd name="T16" fmla="*/ 15 w 39"/>
              <a:gd name="T17" fmla="*/ 0 h 37"/>
              <a:gd name="T18" fmla="*/ 9 w 39"/>
              <a:gd name="T19" fmla="*/ 4 h 37"/>
              <a:gd name="T20" fmla="*/ 4 w 39"/>
              <a:gd name="T21" fmla="*/ 7 h 37"/>
              <a:gd name="T22" fmla="*/ 4 w 39"/>
              <a:gd name="T23" fmla="*/ 7 h 37"/>
              <a:gd name="T24" fmla="*/ 2 w 39"/>
              <a:gd name="T25" fmla="*/ 13 h 37"/>
              <a:gd name="T26" fmla="*/ 0 w 39"/>
              <a:gd name="T27" fmla="*/ 19 h 37"/>
              <a:gd name="T28" fmla="*/ 2 w 39"/>
              <a:gd name="T29" fmla="*/ 24 h 37"/>
              <a:gd name="T30" fmla="*/ 4 w 39"/>
              <a:gd name="T31" fmla="*/ 30 h 37"/>
              <a:gd name="T32" fmla="*/ 4 w 39"/>
              <a:gd name="T33" fmla="*/ 30 h 37"/>
              <a:gd name="T34" fmla="*/ 9 w 39"/>
              <a:gd name="T35" fmla="*/ 33 h 37"/>
              <a:gd name="T36" fmla="*/ 15 w 39"/>
              <a:gd name="T37" fmla="*/ 37 h 37"/>
              <a:gd name="T38" fmla="*/ 21 w 39"/>
              <a:gd name="T39" fmla="*/ 37 h 37"/>
              <a:gd name="T40" fmla="*/ 26 w 39"/>
              <a:gd name="T41" fmla="*/ 37 h 37"/>
              <a:gd name="T42" fmla="*/ 26 w 39"/>
              <a:gd name="T43" fmla="*/ 37 h 37"/>
              <a:gd name="T44" fmla="*/ 32 w 39"/>
              <a:gd name="T45" fmla="*/ 33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7"/>
                </a:lnTo>
                <a:lnTo>
                  <a:pt x="32" y="4"/>
                </a:lnTo>
                <a:lnTo>
                  <a:pt x="26" y="0"/>
                </a:lnTo>
                <a:lnTo>
                  <a:pt x="26" y="0"/>
                </a:lnTo>
                <a:lnTo>
                  <a:pt x="21" y="0"/>
                </a:lnTo>
                <a:lnTo>
                  <a:pt x="15" y="0"/>
                </a:lnTo>
                <a:lnTo>
                  <a:pt x="9" y="4"/>
                </a:lnTo>
                <a:lnTo>
                  <a:pt x="4" y="7"/>
                </a:lnTo>
                <a:lnTo>
                  <a:pt x="4" y="7"/>
                </a:lnTo>
                <a:lnTo>
                  <a:pt x="2" y="13"/>
                </a:lnTo>
                <a:lnTo>
                  <a:pt x="0" y="19"/>
                </a:lnTo>
                <a:lnTo>
                  <a:pt x="2" y="24"/>
                </a:lnTo>
                <a:lnTo>
                  <a:pt x="4" y="30"/>
                </a:lnTo>
                <a:lnTo>
                  <a:pt x="4" y="30"/>
                </a:lnTo>
                <a:lnTo>
                  <a:pt x="9" y="33"/>
                </a:lnTo>
                <a:lnTo>
                  <a:pt x="15" y="37"/>
                </a:lnTo>
                <a:lnTo>
                  <a:pt x="21" y="37"/>
                </a:lnTo>
                <a:lnTo>
                  <a:pt x="26" y="37"/>
                </a:lnTo>
                <a:lnTo>
                  <a:pt x="26" y="37"/>
                </a:lnTo>
                <a:lnTo>
                  <a:pt x="32" y="33"/>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0" name="Freeform 76">
            <a:extLst>
              <a:ext uri="{FF2B5EF4-FFF2-40B4-BE49-F238E27FC236}">
                <a16:creationId xmlns:a16="http://schemas.microsoft.com/office/drawing/2014/main" id="{B4274410-1C39-4D06-AED9-1E3B13551912}"/>
              </a:ext>
            </a:extLst>
          </p:cNvPr>
          <p:cNvSpPr>
            <a:spLocks/>
          </p:cNvSpPr>
          <p:nvPr/>
        </p:nvSpPr>
        <p:spPr bwMode="auto">
          <a:xfrm>
            <a:off x="8704939" y="3576689"/>
            <a:ext cx="37414" cy="49433"/>
          </a:xfrm>
          <a:custGeom>
            <a:avLst/>
            <a:gdLst>
              <a:gd name="T0" fmla="*/ 39 w 39"/>
              <a:gd name="T1" fmla="*/ 18 h 37"/>
              <a:gd name="T2" fmla="*/ 39 w 39"/>
              <a:gd name="T3" fmla="*/ 18 h 37"/>
              <a:gd name="T4" fmla="*/ 37 w 39"/>
              <a:gd name="T5" fmla="*/ 13 h 37"/>
              <a:gd name="T6" fmla="*/ 35 w 39"/>
              <a:gd name="T7" fmla="*/ 7 h 37"/>
              <a:gd name="T8" fmla="*/ 32 w 39"/>
              <a:gd name="T9" fmla="*/ 3 h 37"/>
              <a:gd name="T10" fmla="*/ 26 w 39"/>
              <a:gd name="T11" fmla="*/ 0 h 37"/>
              <a:gd name="T12" fmla="*/ 26 w 39"/>
              <a:gd name="T13" fmla="*/ 0 h 37"/>
              <a:gd name="T14" fmla="*/ 19 w 39"/>
              <a:gd name="T15" fmla="*/ 0 h 37"/>
              <a:gd name="T16" fmla="*/ 13 w 39"/>
              <a:gd name="T17" fmla="*/ 0 h 37"/>
              <a:gd name="T18" fmla="*/ 9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30 h 37"/>
              <a:gd name="T32" fmla="*/ 4 w 39"/>
              <a:gd name="T33" fmla="*/ 30 h 37"/>
              <a:gd name="T34" fmla="*/ 9 w 39"/>
              <a:gd name="T35" fmla="*/ 33 h 37"/>
              <a:gd name="T36" fmla="*/ 13 w 39"/>
              <a:gd name="T37" fmla="*/ 37 h 37"/>
              <a:gd name="T38" fmla="*/ 19 w 39"/>
              <a:gd name="T39" fmla="*/ 37 h 37"/>
              <a:gd name="T40" fmla="*/ 26 w 39"/>
              <a:gd name="T41" fmla="*/ 37 h 37"/>
              <a:gd name="T42" fmla="*/ 26 w 39"/>
              <a:gd name="T43" fmla="*/ 37 h 37"/>
              <a:gd name="T44" fmla="*/ 32 w 39"/>
              <a:gd name="T45" fmla="*/ 33 h 37"/>
              <a:gd name="T46" fmla="*/ 35 w 39"/>
              <a:gd name="T47" fmla="*/ 30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5" y="7"/>
                </a:lnTo>
                <a:lnTo>
                  <a:pt x="32" y="3"/>
                </a:lnTo>
                <a:lnTo>
                  <a:pt x="26" y="0"/>
                </a:lnTo>
                <a:lnTo>
                  <a:pt x="26" y="0"/>
                </a:lnTo>
                <a:lnTo>
                  <a:pt x="19" y="0"/>
                </a:lnTo>
                <a:lnTo>
                  <a:pt x="13" y="0"/>
                </a:lnTo>
                <a:lnTo>
                  <a:pt x="9" y="3"/>
                </a:lnTo>
                <a:lnTo>
                  <a:pt x="4" y="7"/>
                </a:lnTo>
                <a:lnTo>
                  <a:pt x="4" y="7"/>
                </a:lnTo>
                <a:lnTo>
                  <a:pt x="2" y="13"/>
                </a:lnTo>
                <a:lnTo>
                  <a:pt x="0" y="18"/>
                </a:lnTo>
                <a:lnTo>
                  <a:pt x="2" y="24"/>
                </a:lnTo>
                <a:lnTo>
                  <a:pt x="4" y="30"/>
                </a:lnTo>
                <a:lnTo>
                  <a:pt x="4" y="30"/>
                </a:lnTo>
                <a:lnTo>
                  <a:pt x="9" y="33"/>
                </a:lnTo>
                <a:lnTo>
                  <a:pt x="13" y="37"/>
                </a:lnTo>
                <a:lnTo>
                  <a:pt x="19" y="37"/>
                </a:lnTo>
                <a:lnTo>
                  <a:pt x="26" y="37"/>
                </a:lnTo>
                <a:lnTo>
                  <a:pt x="26" y="37"/>
                </a:lnTo>
                <a:lnTo>
                  <a:pt x="32" y="33"/>
                </a:lnTo>
                <a:lnTo>
                  <a:pt x="35" y="30"/>
                </a:lnTo>
                <a:lnTo>
                  <a:pt x="37"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1" name="Freeform 77">
            <a:extLst>
              <a:ext uri="{FF2B5EF4-FFF2-40B4-BE49-F238E27FC236}">
                <a16:creationId xmlns:a16="http://schemas.microsoft.com/office/drawing/2014/main" id="{C2F81710-C8D3-4764-B820-3BA863182B4F}"/>
              </a:ext>
            </a:extLst>
          </p:cNvPr>
          <p:cNvSpPr>
            <a:spLocks/>
          </p:cNvSpPr>
          <p:nvPr/>
        </p:nvSpPr>
        <p:spPr bwMode="auto">
          <a:xfrm>
            <a:off x="8684362" y="3558477"/>
            <a:ext cx="35543" cy="49433"/>
          </a:xfrm>
          <a:custGeom>
            <a:avLst/>
            <a:gdLst>
              <a:gd name="T0" fmla="*/ 40 w 40"/>
              <a:gd name="T1" fmla="*/ 18 h 37"/>
              <a:gd name="T2" fmla="*/ 40 w 40"/>
              <a:gd name="T3" fmla="*/ 18 h 37"/>
              <a:gd name="T4" fmla="*/ 38 w 40"/>
              <a:gd name="T5" fmla="*/ 13 h 37"/>
              <a:gd name="T6" fmla="*/ 36 w 40"/>
              <a:gd name="T7" fmla="*/ 7 h 37"/>
              <a:gd name="T8" fmla="*/ 32 w 40"/>
              <a:gd name="T9" fmla="*/ 3 h 37"/>
              <a:gd name="T10" fmla="*/ 27 w 40"/>
              <a:gd name="T11" fmla="*/ 0 h 37"/>
              <a:gd name="T12" fmla="*/ 27 w 40"/>
              <a:gd name="T13" fmla="*/ 0 h 37"/>
              <a:gd name="T14" fmla="*/ 19 w 40"/>
              <a:gd name="T15" fmla="*/ 0 h 37"/>
              <a:gd name="T16" fmla="*/ 14 w 40"/>
              <a:gd name="T17" fmla="*/ 0 h 37"/>
              <a:gd name="T18" fmla="*/ 8 w 40"/>
              <a:gd name="T19" fmla="*/ 2 h 37"/>
              <a:gd name="T20" fmla="*/ 4 w 40"/>
              <a:gd name="T21" fmla="*/ 7 h 37"/>
              <a:gd name="T22" fmla="*/ 4 w 40"/>
              <a:gd name="T23" fmla="*/ 7 h 37"/>
              <a:gd name="T24" fmla="*/ 2 w 40"/>
              <a:gd name="T25" fmla="*/ 13 h 37"/>
              <a:gd name="T26" fmla="*/ 0 w 40"/>
              <a:gd name="T27" fmla="*/ 18 h 37"/>
              <a:gd name="T28" fmla="*/ 2 w 40"/>
              <a:gd name="T29" fmla="*/ 24 h 37"/>
              <a:gd name="T30" fmla="*/ 4 w 40"/>
              <a:gd name="T31" fmla="*/ 30 h 37"/>
              <a:gd name="T32" fmla="*/ 4 w 40"/>
              <a:gd name="T33" fmla="*/ 30 h 37"/>
              <a:gd name="T34" fmla="*/ 8 w 40"/>
              <a:gd name="T35" fmla="*/ 33 h 37"/>
              <a:gd name="T36" fmla="*/ 14 w 40"/>
              <a:gd name="T37" fmla="*/ 37 h 37"/>
              <a:gd name="T38" fmla="*/ 19 w 40"/>
              <a:gd name="T39" fmla="*/ 37 h 37"/>
              <a:gd name="T40" fmla="*/ 27 w 40"/>
              <a:gd name="T41" fmla="*/ 37 h 37"/>
              <a:gd name="T42" fmla="*/ 27 w 40"/>
              <a:gd name="T43" fmla="*/ 37 h 37"/>
              <a:gd name="T44" fmla="*/ 32 w 40"/>
              <a:gd name="T45" fmla="*/ 33 h 37"/>
              <a:gd name="T46" fmla="*/ 36 w 40"/>
              <a:gd name="T47" fmla="*/ 30 h 37"/>
              <a:gd name="T48" fmla="*/ 38 w 40"/>
              <a:gd name="T49" fmla="*/ 24 h 37"/>
              <a:gd name="T50" fmla="*/ 40 w 40"/>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7">
                <a:moveTo>
                  <a:pt x="40" y="18"/>
                </a:moveTo>
                <a:lnTo>
                  <a:pt x="40" y="18"/>
                </a:lnTo>
                <a:lnTo>
                  <a:pt x="38" y="13"/>
                </a:lnTo>
                <a:lnTo>
                  <a:pt x="36" y="7"/>
                </a:lnTo>
                <a:lnTo>
                  <a:pt x="32" y="3"/>
                </a:lnTo>
                <a:lnTo>
                  <a:pt x="27" y="0"/>
                </a:lnTo>
                <a:lnTo>
                  <a:pt x="27" y="0"/>
                </a:lnTo>
                <a:lnTo>
                  <a:pt x="19" y="0"/>
                </a:lnTo>
                <a:lnTo>
                  <a:pt x="14" y="0"/>
                </a:lnTo>
                <a:lnTo>
                  <a:pt x="8" y="2"/>
                </a:lnTo>
                <a:lnTo>
                  <a:pt x="4" y="7"/>
                </a:lnTo>
                <a:lnTo>
                  <a:pt x="4" y="7"/>
                </a:lnTo>
                <a:lnTo>
                  <a:pt x="2" y="13"/>
                </a:lnTo>
                <a:lnTo>
                  <a:pt x="0" y="18"/>
                </a:lnTo>
                <a:lnTo>
                  <a:pt x="2" y="24"/>
                </a:lnTo>
                <a:lnTo>
                  <a:pt x="4" y="30"/>
                </a:lnTo>
                <a:lnTo>
                  <a:pt x="4" y="30"/>
                </a:lnTo>
                <a:lnTo>
                  <a:pt x="8" y="33"/>
                </a:lnTo>
                <a:lnTo>
                  <a:pt x="14" y="37"/>
                </a:lnTo>
                <a:lnTo>
                  <a:pt x="19" y="37"/>
                </a:lnTo>
                <a:lnTo>
                  <a:pt x="27" y="37"/>
                </a:lnTo>
                <a:lnTo>
                  <a:pt x="27" y="37"/>
                </a:lnTo>
                <a:lnTo>
                  <a:pt x="32" y="33"/>
                </a:lnTo>
                <a:lnTo>
                  <a:pt x="36" y="30"/>
                </a:lnTo>
                <a:lnTo>
                  <a:pt x="38" y="24"/>
                </a:lnTo>
                <a:lnTo>
                  <a:pt x="40"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2" name="Freeform 78">
            <a:extLst>
              <a:ext uri="{FF2B5EF4-FFF2-40B4-BE49-F238E27FC236}">
                <a16:creationId xmlns:a16="http://schemas.microsoft.com/office/drawing/2014/main" id="{7366FEE2-86EE-44A1-8F7C-A60004C25897}"/>
              </a:ext>
            </a:extLst>
          </p:cNvPr>
          <p:cNvSpPr>
            <a:spLocks/>
          </p:cNvSpPr>
          <p:nvPr/>
        </p:nvSpPr>
        <p:spPr bwMode="auto">
          <a:xfrm>
            <a:off x="8654431" y="3540264"/>
            <a:ext cx="35543" cy="52035"/>
          </a:xfrm>
          <a:custGeom>
            <a:avLst/>
            <a:gdLst>
              <a:gd name="T0" fmla="*/ 37 w 37"/>
              <a:gd name="T1" fmla="*/ 20 h 39"/>
              <a:gd name="T2" fmla="*/ 37 w 37"/>
              <a:gd name="T3" fmla="*/ 20 h 39"/>
              <a:gd name="T4" fmla="*/ 37 w 37"/>
              <a:gd name="T5" fmla="*/ 13 h 39"/>
              <a:gd name="T6" fmla="*/ 33 w 37"/>
              <a:gd name="T7" fmla="*/ 9 h 39"/>
              <a:gd name="T8" fmla="*/ 30 w 37"/>
              <a:gd name="T9" fmla="*/ 3 h 39"/>
              <a:gd name="T10" fmla="*/ 24 w 37"/>
              <a:gd name="T11" fmla="*/ 1 h 39"/>
              <a:gd name="T12" fmla="*/ 24 w 37"/>
              <a:gd name="T13" fmla="*/ 1 h 39"/>
              <a:gd name="T14" fmla="*/ 18 w 37"/>
              <a:gd name="T15" fmla="*/ 0 h 39"/>
              <a:gd name="T16" fmla="*/ 13 w 37"/>
              <a:gd name="T17" fmla="*/ 1 h 39"/>
              <a:gd name="T18" fmla="*/ 7 w 37"/>
              <a:gd name="T19" fmla="*/ 3 h 39"/>
              <a:gd name="T20" fmla="*/ 3 w 37"/>
              <a:gd name="T21" fmla="*/ 9 h 39"/>
              <a:gd name="T22" fmla="*/ 3 w 37"/>
              <a:gd name="T23" fmla="*/ 9 h 39"/>
              <a:gd name="T24" fmla="*/ 0 w 37"/>
              <a:gd name="T25" fmla="*/ 15 h 39"/>
              <a:gd name="T26" fmla="*/ 0 w 37"/>
              <a:gd name="T27" fmla="*/ 20 h 39"/>
              <a:gd name="T28" fmla="*/ 0 w 37"/>
              <a:gd name="T29" fmla="*/ 26 h 39"/>
              <a:gd name="T30" fmla="*/ 3 w 37"/>
              <a:gd name="T31" fmla="*/ 31 h 39"/>
              <a:gd name="T32" fmla="*/ 3 w 37"/>
              <a:gd name="T33" fmla="*/ 31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1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3" y="9"/>
                </a:lnTo>
                <a:lnTo>
                  <a:pt x="30" y="3"/>
                </a:lnTo>
                <a:lnTo>
                  <a:pt x="24" y="1"/>
                </a:lnTo>
                <a:lnTo>
                  <a:pt x="24" y="1"/>
                </a:lnTo>
                <a:lnTo>
                  <a:pt x="18" y="0"/>
                </a:lnTo>
                <a:lnTo>
                  <a:pt x="13" y="1"/>
                </a:lnTo>
                <a:lnTo>
                  <a:pt x="7" y="3"/>
                </a:lnTo>
                <a:lnTo>
                  <a:pt x="3" y="9"/>
                </a:lnTo>
                <a:lnTo>
                  <a:pt x="3" y="9"/>
                </a:lnTo>
                <a:lnTo>
                  <a:pt x="0" y="15"/>
                </a:lnTo>
                <a:lnTo>
                  <a:pt x="0" y="20"/>
                </a:lnTo>
                <a:lnTo>
                  <a:pt x="0" y="26"/>
                </a:lnTo>
                <a:lnTo>
                  <a:pt x="3" y="31"/>
                </a:lnTo>
                <a:lnTo>
                  <a:pt x="3" y="31"/>
                </a:lnTo>
                <a:lnTo>
                  <a:pt x="7" y="35"/>
                </a:lnTo>
                <a:lnTo>
                  <a:pt x="13" y="37"/>
                </a:lnTo>
                <a:lnTo>
                  <a:pt x="18" y="39"/>
                </a:lnTo>
                <a:lnTo>
                  <a:pt x="24" y="37"/>
                </a:lnTo>
                <a:lnTo>
                  <a:pt x="24" y="37"/>
                </a:lnTo>
                <a:lnTo>
                  <a:pt x="30" y="35"/>
                </a:lnTo>
                <a:lnTo>
                  <a:pt x="33" y="31"/>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3" name="Freeform 79">
            <a:extLst>
              <a:ext uri="{FF2B5EF4-FFF2-40B4-BE49-F238E27FC236}">
                <a16:creationId xmlns:a16="http://schemas.microsoft.com/office/drawing/2014/main" id="{51B4FD52-5584-4E32-BC7C-46B661CE8F19}"/>
              </a:ext>
            </a:extLst>
          </p:cNvPr>
          <p:cNvSpPr>
            <a:spLocks/>
          </p:cNvSpPr>
          <p:nvPr/>
        </p:nvSpPr>
        <p:spPr bwMode="auto">
          <a:xfrm>
            <a:off x="8631983" y="3532459"/>
            <a:ext cx="33672" cy="49433"/>
          </a:xfrm>
          <a:custGeom>
            <a:avLst/>
            <a:gdLst>
              <a:gd name="T0" fmla="*/ 38 w 38"/>
              <a:gd name="T1" fmla="*/ 21 h 39"/>
              <a:gd name="T2" fmla="*/ 38 w 38"/>
              <a:gd name="T3" fmla="*/ 21 h 39"/>
              <a:gd name="T4" fmla="*/ 38 w 38"/>
              <a:gd name="T5" fmla="*/ 13 h 39"/>
              <a:gd name="T6" fmla="*/ 36 w 38"/>
              <a:gd name="T7" fmla="*/ 9 h 39"/>
              <a:gd name="T8" fmla="*/ 30 w 38"/>
              <a:gd name="T9" fmla="*/ 4 h 39"/>
              <a:gd name="T10" fmla="*/ 25 w 38"/>
              <a:gd name="T11" fmla="*/ 2 h 39"/>
              <a:gd name="T12" fmla="*/ 25 w 38"/>
              <a:gd name="T13" fmla="*/ 2 h 39"/>
              <a:gd name="T14" fmla="*/ 19 w 38"/>
              <a:gd name="T15" fmla="*/ 0 h 39"/>
              <a:gd name="T16" fmla="*/ 14 w 38"/>
              <a:gd name="T17" fmla="*/ 2 h 39"/>
              <a:gd name="T18" fmla="*/ 8 w 38"/>
              <a:gd name="T19" fmla="*/ 4 h 39"/>
              <a:gd name="T20" fmla="*/ 4 w 38"/>
              <a:gd name="T21" fmla="*/ 9 h 39"/>
              <a:gd name="T22" fmla="*/ 4 w 38"/>
              <a:gd name="T23" fmla="*/ 9 h 39"/>
              <a:gd name="T24" fmla="*/ 0 w 38"/>
              <a:gd name="T25" fmla="*/ 13 h 39"/>
              <a:gd name="T26" fmla="*/ 0 w 38"/>
              <a:gd name="T27" fmla="*/ 21 h 39"/>
              <a:gd name="T28" fmla="*/ 0 w 38"/>
              <a:gd name="T29" fmla="*/ 26 h 39"/>
              <a:gd name="T30" fmla="*/ 4 w 38"/>
              <a:gd name="T31" fmla="*/ 32 h 39"/>
              <a:gd name="T32" fmla="*/ 4 w 38"/>
              <a:gd name="T33" fmla="*/ 32 h 39"/>
              <a:gd name="T34" fmla="*/ 8 w 38"/>
              <a:gd name="T35" fmla="*/ 36 h 39"/>
              <a:gd name="T36" fmla="*/ 14 w 38"/>
              <a:gd name="T37" fmla="*/ 38 h 39"/>
              <a:gd name="T38" fmla="*/ 19 w 38"/>
              <a:gd name="T39" fmla="*/ 39 h 39"/>
              <a:gd name="T40" fmla="*/ 25 w 38"/>
              <a:gd name="T41" fmla="*/ 38 h 39"/>
              <a:gd name="T42" fmla="*/ 25 w 38"/>
              <a:gd name="T43" fmla="*/ 38 h 39"/>
              <a:gd name="T44" fmla="*/ 30 w 38"/>
              <a:gd name="T45" fmla="*/ 36 h 39"/>
              <a:gd name="T46" fmla="*/ 36 w 38"/>
              <a:gd name="T47" fmla="*/ 32 h 39"/>
              <a:gd name="T48" fmla="*/ 38 w 38"/>
              <a:gd name="T49" fmla="*/ 26 h 39"/>
              <a:gd name="T50" fmla="*/ 38 w 38"/>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1"/>
                </a:moveTo>
                <a:lnTo>
                  <a:pt x="38" y="21"/>
                </a:lnTo>
                <a:lnTo>
                  <a:pt x="38" y="13"/>
                </a:lnTo>
                <a:lnTo>
                  <a:pt x="36" y="9"/>
                </a:lnTo>
                <a:lnTo>
                  <a:pt x="30" y="4"/>
                </a:lnTo>
                <a:lnTo>
                  <a:pt x="25" y="2"/>
                </a:lnTo>
                <a:lnTo>
                  <a:pt x="25" y="2"/>
                </a:lnTo>
                <a:lnTo>
                  <a:pt x="19" y="0"/>
                </a:lnTo>
                <a:lnTo>
                  <a:pt x="14" y="2"/>
                </a:lnTo>
                <a:lnTo>
                  <a:pt x="8" y="4"/>
                </a:lnTo>
                <a:lnTo>
                  <a:pt x="4" y="9"/>
                </a:lnTo>
                <a:lnTo>
                  <a:pt x="4" y="9"/>
                </a:lnTo>
                <a:lnTo>
                  <a:pt x="0" y="13"/>
                </a:lnTo>
                <a:lnTo>
                  <a:pt x="0" y="21"/>
                </a:lnTo>
                <a:lnTo>
                  <a:pt x="0" y="26"/>
                </a:lnTo>
                <a:lnTo>
                  <a:pt x="4" y="32"/>
                </a:lnTo>
                <a:lnTo>
                  <a:pt x="4" y="32"/>
                </a:lnTo>
                <a:lnTo>
                  <a:pt x="8" y="36"/>
                </a:lnTo>
                <a:lnTo>
                  <a:pt x="14" y="38"/>
                </a:lnTo>
                <a:lnTo>
                  <a:pt x="19" y="39"/>
                </a:lnTo>
                <a:lnTo>
                  <a:pt x="25" y="38"/>
                </a:lnTo>
                <a:lnTo>
                  <a:pt x="25" y="38"/>
                </a:lnTo>
                <a:lnTo>
                  <a:pt x="30" y="36"/>
                </a:lnTo>
                <a:lnTo>
                  <a:pt x="36" y="32"/>
                </a:lnTo>
                <a:lnTo>
                  <a:pt x="38" y="26"/>
                </a:lnTo>
                <a:lnTo>
                  <a:pt x="38"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4" name="Freeform 80">
            <a:extLst>
              <a:ext uri="{FF2B5EF4-FFF2-40B4-BE49-F238E27FC236}">
                <a16:creationId xmlns:a16="http://schemas.microsoft.com/office/drawing/2014/main" id="{68A4AEDB-73EA-457B-BEFE-B0481B13C8E4}"/>
              </a:ext>
            </a:extLst>
          </p:cNvPr>
          <p:cNvSpPr>
            <a:spLocks/>
          </p:cNvSpPr>
          <p:nvPr/>
        </p:nvSpPr>
        <p:spPr bwMode="auto">
          <a:xfrm>
            <a:off x="8602052" y="3516849"/>
            <a:ext cx="35543" cy="52035"/>
          </a:xfrm>
          <a:custGeom>
            <a:avLst/>
            <a:gdLst>
              <a:gd name="T0" fmla="*/ 37 w 37"/>
              <a:gd name="T1" fmla="*/ 19 h 39"/>
              <a:gd name="T2" fmla="*/ 37 w 37"/>
              <a:gd name="T3" fmla="*/ 19 h 39"/>
              <a:gd name="T4" fmla="*/ 37 w 37"/>
              <a:gd name="T5" fmla="*/ 13 h 39"/>
              <a:gd name="T6" fmla="*/ 33 w 37"/>
              <a:gd name="T7" fmla="*/ 7 h 39"/>
              <a:gd name="T8" fmla="*/ 30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3 w 37"/>
              <a:gd name="T21" fmla="*/ 7 h 39"/>
              <a:gd name="T22" fmla="*/ 3 w 37"/>
              <a:gd name="T23" fmla="*/ 7 h 39"/>
              <a:gd name="T24" fmla="*/ 0 w 37"/>
              <a:gd name="T25" fmla="*/ 13 h 39"/>
              <a:gd name="T26" fmla="*/ 0 w 37"/>
              <a:gd name="T27" fmla="*/ 19 h 39"/>
              <a:gd name="T28" fmla="*/ 0 w 37"/>
              <a:gd name="T29" fmla="*/ 26 h 39"/>
              <a:gd name="T30" fmla="*/ 3 w 37"/>
              <a:gd name="T31" fmla="*/ 30 h 39"/>
              <a:gd name="T32" fmla="*/ 3 w 37"/>
              <a:gd name="T33" fmla="*/ 30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0 h 39"/>
              <a:gd name="T48" fmla="*/ 37 w 37"/>
              <a:gd name="T49" fmla="*/ 26 h 39"/>
              <a:gd name="T50" fmla="*/ 37 w 37"/>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19"/>
                </a:moveTo>
                <a:lnTo>
                  <a:pt x="37" y="19"/>
                </a:lnTo>
                <a:lnTo>
                  <a:pt x="37" y="13"/>
                </a:lnTo>
                <a:lnTo>
                  <a:pt x="33" y="7"/>
                </a:lnTo>
                <a:lnTo>
                  <a:pt x="30" y="4"/>
                </a:lnTo>
                <a:lnTo>
                  <a:pt x="24" y="2"/>
                </a:lnTo>
                <a:lnTo>
                  <a:pt x="24" y="2"/>
                </a:lnTo>
                <a:lnTo>
                  <a:pt x="18" y="0"/>
                </a:lnTo>
                <a:lnTo>
                  <a:pt x="13" y="2"/>
                </a:lnTo>
                <a:lnTo>
                  <a:pt x="7" y="4"/>
                </a:lnTo>
                <a:lnTo>
                  <a:pt x="3" y="7"/>
                </a:lnTo>
                <a:lnTo>
                  <a:pt x="3" y="7"/>
                </a:lnTo>
                <a:lnTo>
                  <a:pt x="0" y="13"/>
                </a:lnTo>
                <a:lnTo>
                  <a:pt x="0" y="19"/>
                </a:lnTo>
                <a:lnTo>
                  <a:pt x="0" y="26"/>
                </a:lnTo>
                <a:lnTo>
                  <a:pt x="3" y="30"/>
                </a:lnTo>
                <a:lnTo>
                  <a:pt x="3" y="30"/>
                </a:lnTo>
                <a:lnTo>
                  <a:pt x="7" y="35"/>
                </a:lnTo>
                <a:lnTo>
                  <a:pt x="13" y="37"/>
                </a:lnTo>
                <a:lnTo>
                  <a:pt x="18" y="39"/>
                </a:lnTo>
                <a:lnTo>
                  <a:pt x="24" y="37"/>
                </a:lnTo>
                <a:lnTo>
                  <a:pt x="24" y="37"/>
                </a:lnTo>
                <a:lnTo>
                  <a:pt x="30" y="35"/>
                </a:lnTo>
                <a:lnTo>
                  <a:pt x="33" y="30"/>
                </a:lnTo>
                <a:lnTo>
                  <a:pt x="37" y="26"/>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5" name="Freeform 81">
            <a:extLst>
              <a:ext uri="{FF2B5EF4-FFF2-40B4-BE49-F238E27FC236}">
                <a16:creationId xmlns:a16="http://schemas.microsoft.com/office/drawing/2014/main" id="{E1290B32-5F54-4EE4-99A9-70717393EDEB}"/>
              </a:ext>
            </a:extLst>
          </p:cNvPr>
          <p:cNvSpPr>
            <a:spLocks/>
          </p:cNvSpPr>
          <p:nvPr/>
        </p:nvSpPr>
        <p:spPr bwMode="auto">
          <a:xfrm>
            <a:off x="8572121" y="3509043"/>
            <a:ext cx="35543" cy="52035"/>
          </a:xfrm>
          <a:custGeom>
            <a:avLst/>
            <a:gdLst>
              <a:gd name="T0" fmla="*/ 37 w 37"/>
              <a:gd name="T1" fmla="*/ 19 h 40"/>
              <a:gd name="T2" fmla="*/ 37 w 37"/>
              <a:gd name="T3" fmla="*/ 19 h 40"/>
              <a:gd name="T4" fmla="*/ 37 w 37"/>
              <a:gd name="T5" fmla="*/ 13 h 40"/>
              <a:gd name="T6" fmla="*/ 34 w 37"/>
              <a:gd name="T7" fmla="*/ 8 h 40"/>
              <a:gd name="T8" fmla="*/ 30 w 37"/>
              <a:gd name="T9" fmla="*/ 4 h 40"/>
              <a:gd name="T10" fmla="*/ 24 w 37"/>
              <a:gd name="T11" fmla="*/ 2 h 40"/>
              <a:gd name="T12" fmla="*/ 24 w 37"/>
              <a:gd name="T13" fmla="*/ 2 h 40"/>
              <a:gd name="T14" fmla="*/ 19 w 37"/>
              <a:gd name="T15" fmla="*/ 0 h 40"/>
              <a:gd name="T16" fmla="*/ 13 w 37"/>
              <a:gd name="T17" fmla="*/ 2 h 40"/>
              <a:gd name="T18" fmla="*/ 7 w 37"/>
              <a:gd name="T19" fmla="*/ 4 h 40"/>
              <a:gd name="T20" fmla="*/ 4 w 37"/>
              <a:gd name="T21" fmla="*/ 8 h 40"/>
              <a:gd name="T22" fmla="*/ 4 w 37"/>
              <a:gd name="T23" fmla="*/ 8 h 40"/>
              <a:gd name="T24" fmla="*/ 0 w 37"/>
              <a:gd name="T25" fmla="*/ 13 h 40"/>
              <a:gd name="T26" fmla="*/ 0 w 37"/>
              <a:gd name="T27" fmla="*/ 19 h 40"/>
              <a:gd name="T28" fmla="*/ 0 w 37"/>
              <a:gd name="T29" fmla="*/ 26 h 40"/>
              <a:gd name="T30" fmla="*/ 4 w 37"/>
              <a:gd name="T31" fmla="*/ 30 h 40"/>
              <a:gd name="T32" fmla="*/ 4 w 37"/>
              <a:gd name="T33" fmla="*/ 30 h 40"/>
              <a:gd name="T34" fmla="*/ 7 w 37"/>
              <a:gd name="T35" fmla="*/ 36 h 40"/>
              <a:gd name="T36" fmla="*/ 13 w 37"/>
              <a:gd name="T37" fmla="*/ 38 h 40"/>
              <a:gd name="T38" fmla="*/ 19 w 37"/>
              <a:gd name="T39" fmla="*/ 40 h 40"/>
              <a:gd name="T40" fmla="*/ 24 w 37"/>
              <a:gd name="T41" fmla="*/ 38 h 40"/>
              <a:gd name="T42" fmla="*/ 24 w 37"/>
              <a:gd name="T43" fmla="*/ 38 h 40"/>
              <a:gd name="T44" fmla="*/ 30 w 37"/>
              <a:gd name="T45" fmla="*/ 36 h 40"/>
              <a:gd name="T46" fmla="*/ 34 w 37"/>
              <a:gd name="T47" fmla="*/ 30 h 40"/>
              <a:gd name="T48" fmla="*/ 37 w 37"/>
              <a:gd name="T49" fmla="*/ 26 h 40"/>
              <a:gd name="T50" fmla="*/ 37 w 37"/>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0">
                <a:moveTo>
                  <a:pt x="37" y="19"/>
                </a:moveTo>
                <a:lnTo>
                  <a:pt x="37" y="19"/>
                </a:lnTo>
                <a:lnTo>
                  <a:pt x="37" y="13"/>
                </a:lnTo>
                <a:lnTo>
                  <a:pt x="34" y="8"/>
                </a:lnTo>
                <a:lnTo>
                  <a:pt x="30" y="4"/>
                </a:lnTo>
                <a:lnTo>
                  <a:pt x="24" y="2"/>
                </a:lnTo>
                <a:lnTo>
                  <a:pt x="24" y="2"/>
                </a:lnTo>
                <a:lnTo>
                  <a:pt x="19" y="0"/>
                </a:lnTo>
                <a:lnTo>
                  <a:pt x="13" y="2"/>
                </a:lnTo>
                <a:lnTo>
                  <a:pt x="7" y="4"/>
                </a:lnTo>
                <a:lnTo>
                  <a:pt x="4" y="8"/>
                </a:lnTo>
                <a:lnTo>
                  <a:pt x="4" y="8"/>
                </a:lnTo>
                <a:lnTo>
                  <a:pt x="0" y="13"/>
                </a:lnTo>
                <a:lnTo>
                  <a:pt x="0" y="19"/>
                </a:lnTo>
                <a:lnTo>
                  <a:pt x="0" y="26"/>
                </a:lnTo>
                <a:lnTo>
                  <a:pt x="4" y="30"/>
                </a:lnTo>
                <a:lnTo>
                  <a:pt x="4" y="30"/>
                </a:lnTo>
                <a:lnTo>
                  <a:pt x="7" y="36"/>
                </a:lnTo>
                <a:lnTo>
                  <a:pt x="13" y="38"/>
                </a:lnTo>
                <a:lnTo>
                  <a:pt x="19" y="40"/>
                </a:lnTo>
                <a:lnTo>
                  <a:pt x="24" y="38"/>
                </a:lnTo>
                <a:lnTo>
                  <a:pt x="24" y="38"/>
                </a:lnTo>
                <a:lnTo>
                  <a:pt x="30" y="36"/>
                </a:lnTo>
                <a:lnTo>
                  <a:pt x="34" y="30"/>
                </a:lnTo>
                <a:lnTo>
                  <a:pt x="37" y="26"/>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6" name="Freeform 82">
            <a:extLst>
              <a:ext uri="{FF2B5EF4-FFF2-40B4-BE49-F238E27FC236}">
                <a16:creationId xmlns:a16="http://schemas.microsoft.com/office/drawing/2014/main" id="{5B5B7512-BB7C-4307-A152-9D200E6338BE}"/>
              </a:ext>
            </a:extLst>
          </p:cNvPr>
          <p:cNvSpPr>
            <a:spLocks/>
          </p:cNvSpPr>
          <p:nvPr/>
        </p:nvSpPr>
        <p:spPr bwMode="auto">
          <a:xfrm>
            <a:off x="8551544" y="3498636"/>
            <a:ext cx="33672" cy="49433"/>
          </a:xfrm>
          <a:custGeom>
            <a:avLst/>
            <a:gdLst>
              <a:gd name="T0" fmla="*/ 37 w 37"/>
              <a:gd name="T1" fmla="*/ 19 h 37"/>
              <a:gd name="T2" fmla="*/ 37 w 37"/>
              <a:gd name="T3" fmla="*/ 19 h 37"/>
              <a:gd name="T4" fmla="*/ 37 w 37"/>
              <a:gd name="T5" fmla="*/ 13 h 37"/>
              <a:gd name="T6" fmla="*/ 33 w 37"/>
              <a:gd name="T7" fmla="*/ 7 h 37"/>
              <a:gd name="T8" fmla="*/ 29 w 37"/>
              <a:gd name="T9" fmla="*/ 4 h 37"/>
              <a:gd name="T10" fmla="*/ 24 w 37"/>
              <a:gd name="T11" fmla="*/ 0 h 37"/>
              <a:gd name="T12" fmla="*/ 24 w 37"/>
              <a:gd name="T13" fmla="*/ 0 h 37"/>
              <a:gd name="T14" fmla="*/ 18 w 37"/>
              <a:gd name="T15" fmla="*/ 0 h 37"/>
              <a:gd name="T16" fmla="*/ 13 w 37"/>
              <a:gd name="T17" fmla="*/ 0 h 37"/>
              <a:gd name="T18" fmla="*/ 7 w 37"/>
              <a:gd name="T19" fmla="*/ 4 h 37"/>
              <a:gd name="T20" fmla="*/ 3 w 37"/>
              <a:gd name="T21" fmla="*/ 7 h 37"/>
              <a:gd name="T22" fmla="*/ 3 w 37"/>
              <a:gd name="T23" fmla="*/ 7 h 37"/>
              <a:gd name="T24" fmla="*/ 0 w 37"/>
              <a:gd name="T25" fmla="*/ 13 h 37"/>
              <a:gd name="T26" fmla="*/ 0 w 37"/>
              <a:gd name="T27" fmla="*/ 19 h 37"/>
              <a:gd name="T28" fmla="*/ 0 w 37"/>
              <a:gd name="T29" fmla="*/ 24 h 37"/>
              <a:gd name="T30" fmla="*/ 3 w 37"/>
              <a:gd name="T31" fmla="*/ 30 h 37"/>
              <a:gd name="T32" fmla="*/ 3 w 37"/>
              <a:gd name="T33" fmla="*/ 30 h 37"/>
              <a:gd name="T34" fmla="*/ 7 w 37"/>
              <a:gd name="T35" fmla="*/ 33 h 37"/>
              <a:gd name="T36" fmla="*/ 13 w 37"/>
              <a:gd name="T37" fmla="*/ 37 h 37"/>
              <a:gd name="T38" fmla="*/ 18 w 37"/>
              <a:gd name="T39" fmla="*/ 37 h 37"/>
              <a:gd name="T40" fmla="*/ 24 w 37"/>
              <a:gd name="T41" fmla="*/ 37 h 37"/>
              <a:gd name="T42" fmla="*/ 24 w 37"/>
              <a:gd name="T43" fmla="*/ 37 h 37"/>
              <a:gd name="T44" fmla="*/ 29 w 37"/>
              <a:gd name="T45" fmla="*/ 33 h 37"/>
              <a:gd name="T46" fmla="*/ 33 w 37"/>
              <a:gd name="T47" fmla="*/ 30 h 37"/>
              <a:gd name="T48" fmla="*/ 37 w 37"/>
              <a:gd name="T49" fmla="*/ 24 h 37"/>
              <a:gd name="T50" fmla="*/ 37 w 37"/>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9"/>
                </a:moveTo>
                <a:lnTo>
                  <a:pt x="37" y="19"/>
                </a:lnTo>
                <a:lnTo>
                  <a:pt x="37" y="13"/>
                </a:lnTo>
                <a:lnTo>
                  <a:pt x="33" y="7"/>
                </a:lnTo>
                <a:lnTo>
                  <a:pt x="29" y="4"/>
                </a:lnTo>
                <a:lnTo>
                  <a:pt x="24" y="0"/>
                </a:lnTo>
                <a:lnTo>
                  <a:pt x="24" y="0"/>
                </a:lnTo>
                <a:lnTo>
                  <a:pt x="18" y="0"/>
                </a:lnTo>
                <a:lnTo>
                  <a:pt x="13" y="0"/>
                </a:lnTo>
                <a:lnTo>
                  <a:pt x="7" y="4"/>
                </a:lnTo>
                <a:lnTo>
                  <a:pt x="3" y="7"/>
                </a:lnTo>
                <a:lnTo>
                  <a:pt x="3" y="7"/>
                </a:lnTo>
                <a:lnTo>
                  <a:pt x="0" y="13"/>
                </a:lnTo>
                <a:lnTo>
                  <a:pt x="0" y="19"/>
                </a:lnTo>
                <a:lnTo>
                  <a:pt x="0" y="24"/>
                </a:lnTo>
                <a:lnTo>
                  <a:pt x="3" y="30"/>
                </a:lnTo>
                <a:lnTo>
                  <a:pt x="3" y="30"/>
                </a:lnTo>
                <a:lnTo>
                  <a:pt x="7" y="33"/>
                </a:lnTo>
                <a:lnTo>
                  <a:pt x="13" y="37"/>
                </a:lnTo>
                <a:lnTo>
                  <a:pt x="18" y="37"/>
                </a:lnTo>
                <a:lnTo>
                  <a:pt x="24" y="37"/>
                </a:lnTo>
                <a:lnTo>
                  <a:pt x="24" y="37"/>
                </a:lnTo>
                <a:lnTo>
                  <a:pt x="29" y="33"/>
                </a:lnTo>
                <a:lnTo>
                  <a:pt x="33" y="30"/>
                </a:lnTo>
                <a:lnTo>
                  <a:pt x="37"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7" name="Freeform 83">
            <a:extLst>
              <a:ext uri="{FF2B5EF4-FFF2-40B4-BE49-F238E27FC236}">
                <a16:creationId xmlns:a16="http://schemas.microsoft.com/office/drawing/2014/main" id="{614AC91F-8CB4-4039-887A-C1E14F64D0D9}"/>
              </a:ext>
            </a:extLst>
          </p:cNvPr>
          <p:cNvSpPr>
            <a:spLocks/>
          </p:cNvSpPr>
          <p:nvPr/>
        </p:nvSpPr>
        <p:spPr bwMode="auto">
          <a:xfrm>
            <a:off x="8523484" y="3472619"/>
            <a:ext cx="35543" cy="52035"/>
          </a:xfrm>
          <a:custGeom>
            <a:avLst/>
            <a:gdLst>
              <a:gd name="T0" fmla="*/ 39 w 39"/>
              <a:gd name="T1" fmla="*/ 21 h 40"/>
              <a:gd name="T2" fmla="*/ 39 w 39"/>
              <a:gd name="T3" fmla="*/ 21 h 40"/>
              <a:gd name="T4" fmla="*/ 37 w 39"/>
              <a:gd name="T5" fmla="*/ 13 h 40"/>
              <a:gd name="T6" fmla="*/ 35 w 39"/>
              <a:gd name="T7" fmla="*/ 10 h 40"/>
              <a:gd name="T8" fmla="*/ 31 w 39"/>
              <a:gd name="T9" fmla="*/ 4 h 40"/>
              <a:gd name="T10" fmla="*/ 26 w 39"/>
              <a:gd name="T11" fmla="*/ 2 h 40"/>
              <a:gd name="T12" fmla="*/ 26 w 39"/>
              <a:gd name="T13" fmla="*/ 2 h 40"/>
              <a:gd name="T14" fmla="*/ 20 w 39"/>
              <a:gd name="T15" fmla="*/ 0 h 40"/>
              <a:gd name="T16" fmla="*/ 15 w 39"/>
              <a:gd name="T17" fmla="*/ 2 h 40"/>
              <a:gd name="T18" fmla="*/ 9 w 39"/>
              <a:gd name="T19" fmla="*/ 4 h 40"/>
              <a:gd name="T20" fmla="*/ 3 w 39"/>
              <a:gd name="T21" fmla="*/ 10 h 40"/>
              <a:gd name="T22" fmla="*/ 3 w 39"/>
              <a:gd name="T23" fmla="*/ 10 h 40"/>
              <a:gd name="T24" fmla="*/ 2 w 39"/>
              <a:gd name="T25" fmla="*/ 13 h 40"/>
              <a:gd name="T26" fmla="*/ 0 w 39"/>
              <a:gd name="T27" fmla="*/ 21 h 40"/>
              <a:gd name="T28" fmla="*/ 2 w 39"/>
              <a:gd name="T29" fmla="*/ 26 h 40"/>
              <a:gd name="T30" fmla="*/ 3 w 39"/>
              <a:gd name="T31" fmla="*/ 32 h 40"/>
              <a:gd name="T32" fmla="*/ 3 w 39"/>
              <a:gd name="T33" fmla="*/ 32 h 40"/>
              <a:gd name="T34" fmla="*/ 9 w 39"/>
              <a:gd name="T35" fmla="*/ 36 h 40"/>
              <a:gd name="T36" fmla="*/ 15 w 39"/>
              <a:gd name="T37" fmla="*/ 38 h 40"/>
              <a:gd name="T38" fmla="*/ 20 w 39"/>
              <a:gd name="T39" fmla="*/ 40 h 40"/>
              <a:gd name="T40" fmla="*/ 26 w 39"/>
              <a:gd name="T41" fmla="*/ 38 h 40"/>
              <a:gd name="T42" fmla="*/ 26 w 39"/>
              <a:gd name="T43" fmla="*/ 38 h 40"/>
              <a:gd name="T44" fmla="*/ 31 w 39"/>
              <a:gd name="T45" fmla="*/ 36 h 40"/>
              <a:gd name="T46" fmla="*/ 35 w 39"/>
              <a:gd name="T47" fmla="*/ 32 h 40"/>
              <a:gd name="T48" fmla="*/ 37 w 39"/>
              <a:gd name="T49" fmla="*/ 26 h 40"/>
              <a:gd name="T50" fmla="*/ 39 w 39"/>
              <a:gd name="T5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9" y="21"/>
                </a:moveTo>
                <a:lnTo>
                  <a:pt x="39" y="21"/>
                </a:lnTo>
                <a:lnTo>
                  <a:pt x="37" y="13"/>
                </a:lnTo>
                <a:lnTo>
                  <a:pt x="35" y="10"/>
                </a:lnTo>
                <a:lnTo>
                  <a:pt x="31" y="4"/>
                </a:lnTo>
                <a:lnTo>
                  <a:pt x="26" y="2"/>
                </a:lnTo>
                <a:lnTo>
                  <a:pt x="26" y="2"/>
                </a:lnTo>
                <a:lnTo>
                  <a:pt x="20" y="0"/>
                </a:lnTo>
                <a:lnTo>
                  <a:pt x="15" y="2"/>
                </a:lnTo>
                <a:lnTo>
                  <a:pt x="9" y="4"/>
                </a:lnTo>
                <a:lnTo>
                  <a:pt x="3" y="10"/>
                </a:lnTo>
                <a:lnTo>
                  <a:pt x="3" y="10"/>
                </a:lnTo>
                <a:lnTo>
                  <a:pt x="2" y="13"/>
                </a:lnTo>
                <a:lnTo>
                  <a:pt x="0" y="21"/>
                </a:lnTo>
                <a:lnTo>
                  <a:pt x="2" y="26"/>
                </a:lnTo>
                <a:lnTo>
                  <a:pt x="3" y="32"/>
                </a:lnTo>
                <a:lnTo>
                  <a:pt x="3" y="32"/>
                </a:lnTo>
                <a:lnTo>
                  <a:pt x="9" y="36"/>
                </a:lnTo>
                <a:lnTo>
                  <a:pt x="15" y="38"/>
                </a:lnTo>
                <a:lnTo>
                  <a:pt x="20" y="40"/>
                </a:lnTo>
                <a:lnTo>
                  <a:pt x="26" y="38"/>
                </a:lnTo>
                <a:lnTo>
                  <a:pt x="26" y="38"/>
                </a:lnTo>
                <a:lnTo>
                  <a:pt x="31" y="36"/>
                </a:lnTo>
                <a:lnTo>
                  <a:pt x="35"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8" name="Freeform 84">
            <a:extLst>
              <a:ext uri="{FF2B5EF4-FFF2-40B4-BE49-F238E27FC236}">
                <a16:creationId xmlns:a16="http://schemas.microsoft.com/office/drawing/2014/main" id="{3DD522C5-7DCB-42B2-8615-C540E67BF84D}"/>
              </a:ext>
            </a:extLst>
          </p:cNvPr>
          <p:cNvSpPr>
            <a:spLocks/>
          </p:cNvSpPr>
          <p:nvPr/>
        </p:nvSpPr>
        <p:spPr bwMode="auto">
          <a:xfrm>
            <a:off x="8458010" y="3420584"/>
            <a:ext cx="37414" cy="49433"/>
          </a:xfrm>
          <a:custGeom>
            <a:avLst/>
            <a:gdLst>
              <a:gd name="T0" fmla="*/ 39 w 39"/>
              <a:gd name="T1" fmla="*/ 21 h 39"/>
              <a:gd name="T2" fmla="*/ 39 w 39"/>
              <a:gd name="T3" fmla="*/ 21 h 39"/>
              <a:gd name="T4" fmla="*/ 37 w 39"/>
              <a:gd name="T5" fmla="*/ 13 h 39"/>
              <a:gd name="T6" fmla="*/ 35 w 39"/>
              <a:gd name="T7" fmla="*/ 10 h 39"/>
              <a:gd name="T8" fmla="*/ 31 w 39"/>
              <a:gd name="T9" fmla="*/ 4 h 39"/>
              <a:gd name="T10" fmla="*/ 26 w 39"/>
              <a:gd name="T11" fmla="*/ 2 h 39"/>
              <a:gd name="T12" fmla="*/ 26 w 39"/>
              <a:gd name="T13" fmla="*/ 2 h 39"/>
              <a:gd name="T14" fmla="*/ 20 w 39"/>
              <a:gd name="T15" fmla="*/ 0 h 39"/>
              <a:gd name="T16" fmla="*/ 13 w 39"/>
              <a:gd name="T17" fmla="*/ 2 h 39"/>
              <a:gd name="T18" fmla="*/ 9 w 39"/>
              <a:gd name="T19" fmla="*/ 4 h 39"/>
              <a:gd name="T20" fmla="*/ 3 w 39"/>
              <a:gd name="T21" fmla="*/ 10 h 39"/>
              <a:gd name="T22" fmla="*/ 3 w 39"/>
              <a:gd name="T23" fmla="*/ 10 h 39"/>
              <a:gd name="T24" fmla="*/ 1 w 39"/>
              <a:gd name="T25" fmla="*/ 15 h 39"/>
              <a:gd name="T26" fmla="*/ 0 w 39"/>
              <a:gd name="T27" fmla="*/ 21 h 39"/>
              <a:gd name="T28" fmla="*/ 1 w 39"/>
              <a:gd name="T29" fmla="*/ 26 h 39"/>
              <a:gd name="T30" fmla="*/ 3 w 39"/>
              <a:gd name="T31" fmla="*/ 32 h 39"/>
              <a:gd name="T32" fmla="*/ 3 w 39"/>
              <a:gd name="T33" fmla="*/ 32 h 39"/>
              <a:gd name="T34" fmla="*/ 9 w 39"/>
              <a:gd name="T35" fmla="*/ 36 h 39"/>
              <a:gd name="T36" fmla="*/ 13 w 39"/>
              <a:gd name="T37" fmla="*/ 38 h 39"/>
              <a:gd name="T38" fmla="*/ 20 w 39"/>
              <a:gd name="T39" fmla="*/ 39 h 39"/>
              <a:gd name="T40" fmla="*/ 26 w 39"/>
              <a:gd name="T41" fmla="*/ 38 h 39"/>
              <a:gd name="T42" fmla="*/ 26 w 39"/>
              <a:gd name="T43" fmla="*/ 38 h 39"/>
              <a:gd name="T44" fmla="*/ 31 w 39"/>
              <a:gd name="T45" fmla="*/ 36 h 39"/>
              <a:gd name="T46" fmla="*/ 35 w 39"/>
              <a:gd name="T47" fmla="*/ 32 h 39"/>
              <a:gd name="T48" fmla="*/ 37 w 39"/>
              <a:gd name="T49" fmla="*/ 26 h 39"/>
              <a:gd name="T50" fmla="*/ 39 w 39"/>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1"/>
                </a:moveTo>
                <a:lnTo>
                  <a:pt x="39" y="21"/>
                </a:lnTo>
                <a:lnTo>
                  <a:pt x="37" y="13"/>
                </a:lnTo>
                <a:lnTo>
                  <a:pt x="35" y="10"/>
                </a:lnTo>
                <a:lnTo>
                  <a:pt x="31" y="4"/>
                </a:lnTo>
                <a:lnTo>
                  <a:pt x="26" y="2"/>
                </a:lnTo>
                <a:lnTo>
                  <a:pt x="26" y="2"/>
                </a:lnTo>
                <a:lnTo>
                  <a:pt x="20" y="0"/>
                </a:lnTo>
                <a:lnTo>
                  <a:pt x="13" y="2"/>
                </a:lnTo>
                <a:lnTo>
                  <a:pt x="9" y="4"/>
                </a:lnTo>
                <a:lnTo>
                  <a:pt x="3" y="10"/>
                </a:lnTo>
                <a:lnTo>
                  <a:pt x="3" y="10"/>
                </a:lnTo>
                <a:lnTo>
                  <a:pt x="1" y="15"/>
                </a:lnTo>
                <a:lnTo>
                  <a:pt x="0" y="21"/>
                </a:lnTo>
                <a:lnTo>
                  <a:pt x="1" y="26"/>
                </a:lnTo>
                <a:lnTo>
                  <a:pt x="3" y="32"/>
                </a:lnTo>
                <a:lnTo>
                  <a:pt x="3" y="32"/>
                </a:lnTo>
                <a:lnTo>
                  <a:pt x="9" y="36"/>
                </a:lnTo>
                <a:lnTo>
                  <a:pt x="13" y="38"/>
                </a:lnTo>
                <a:lnTo>
                  <a:pt x="20" y="39"/>
                </a:lnTo>
                <a:lnTo>
                  <a:pt x="26" y="38"/>
                </a:lnTo>
                <a:lnTo>
                  <a:pt x="26" y="38"/>
                </a:lnTo>
                <a:lnTo>
                  <a:pt x="31" y="36"/>
                </a:lnTo>
                <a:lnTo>
                  <a:pt x="35"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09" name="Freeform 85">
            <a:extLst>
              <a:ext uri="{FF2B5EF4-FFF2-40B4-BE49-F238E27FC236}">
                <a16:creationId xmlns:a16="http://schemas.microsoft.com/office/drawing/2014/main" id="{0506AA20-705C-44B7-91F3-A26A469DDC30}"/>
              </a:ext>
            </a:extLst>
          </p:cNvPr>
          <p:cNvSpPr>
            <a:spLocks/>
          </p:cNvSpPr>
          <p:nvPr/>
        </p:nvSpPr>
        <p:spPr bwMode="auto">
          <a:xfrm>
            <a:off x="8429950" y="3381558"/>
            <a:ext cx="35543" cy="49433"/>
          </a:xfrm>
          <a:custGeom>
            <a:avLst/>
            <a:gdLst>
              <a:gd name="T0" fmla="*/ 37 w 37"/>
              <a:gd name="T1" fmla="*/ 19 h 40"/>
              <a:gd name="T2" fmla="*/ 37 w 37"/>
              <a:gd name="T3" fmla="*/ 19 h 40"/>
              <a:gd name="T4" fmla="*/ 37 w 37"/>
              <a:gd name="T5" fmla="*/ 13 h 40"/>
              <a:gd name="T6" fmla="*/ 33 w 37"/>
              <a:gd name="T7" fmla="*/ 8 h 40"/>
              <a:gd name="T8" fmla="*/ 30 w 37"/>
              <a:gd name="T9" fmla="*/ 4 h 40"/>
              <a:gd name="T10" fmla="*/ 24 w 37"/>
              <a:gd name="T11" fmla="*/ 2 h 40"/>
              <a:gd name="T12" fmla="*/ 24 w 37"/>
              <a:gd name="T13" fmla="*/ 2 h 40"/>
              <a:gd name="T14" fmla="*/ 18 w 37"/>
              <a:gd name="T15" fmla="*/ 0 h 40"/>
              <a:gd name="T16" fmla="*/ 13 w 37"/>
              <a:gd name="T17" fmla="*/ 2 h 40"/>
              <a:gd name="T18" fmla="*/ 7 w 37"/>
              <a:gd name="T19" fmla="*/ 4 h 40"/>
              <a:gd name="T20" fmla="*/ 3 w 37"/>
              <a:gd name="T21" fmla="*/ 8 h 40"/>
              <a:gd name="T22" fmla="*/ 3 w 37"/>
              <a:gd name="T23" fmla="*/ 8 h 40"/>
              <a:gd name="T24" fmla="*/ 0 w 37"/>
              <a:gd name="T25" fmla="*/ 13 h 40"/>
              <a:gd name="T26" fmla="*/ 0 w 37"/>
              <a:gd name="T27" fmla="*/ 19 h 40"/>
              <a:gd name="T28" fmla="*/ 0 w 37"/>
              <a:gd name="T29" fmla="*/ 27 h 40"/>
              <a:gd name="T30" fmla="*/ 3 w 37"/>
              <a:gd name="T31" fmla="*/ 30 h 40"/>
              <a:gd name="T32" fmla="*/ 3 w 37"/>
              <a:gd name="T33" fmla="*/ 30 h 40"/>
              <a:gd name="T34" fmla="*/ 7 w 37"/>
              <a:gd name="T35" fmla="*/ 36 h 40"/>
              <a:gd name="T36" fmla="*/ 13 w 37"/>
              <a:gd name="T37" fmla="*/ 38 h 40"/>
              <a:gd name="T38" fmla="*/ 18 w 37"/>
              <a:gd name="T39" fmla="*/ 40 h 40"/>
              <a:gd name="T40" fmla="*/ 24 w 37"/>
              <a:gd name="T41" fmla="*/ 38 h 40"/>
              <a:gd name="T42" fmla="*/ 24 w 37"/>
              <a:gd name="T43" fmla="*/ 38 h 40"/>
              <a:gd name="T44" fmla="*/ 30 w 37"/>
              <a:gd name="T45" fmla="*/ 36 h 40"/>
              <a:gd name="T46" fmla="*/ 33 w 37"/>
              <a:gd name="T47" fmla="*/ 30 h 40"/>
              <a:gd name="T48" fmla="*/ 37 w 37"/>
              <a:gd name="T49" fmla="*/ 27 h 40"/>
              <a:gd name="T50" fmla="*/ 37 w 37"/>
              <a:gd name="T5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40">
                <a:moveTo>
                  <a:pt x="37" y="19"/>
                </a:moveTo>
                <a:lnTo>
                  <a:pt x="37" y="19"/>
                </a:lnTo>
                <a:lnTo>
                  <a:pt x="37" y="13"/>
                </a:lnTo>
                <a:lnTo>
                  <a:pt x="33" y="8"/>
                </a:lnTo>
                <a:lnTo>
                  <a:pt x="30" y="4"/>
                </a:lnTo>
                <a:lnTo>
                  <a:pt x="24" y="2"/>
                </a:lnTo>
                <a:lnTo>
                  <a:pt x="24" y="2"/>
                </a:lnTo>
                <a:lnTo>
                  <a:pt x="18" y="0"/>
                </a:lnTo>
                <a:lnTo>
                  <a:pt x="13" y="2"/>
                </a:lnTo>
                <a:lnTo>
                  <a:pt x="7" y="4"/>
                </a:lnTo>
                <a:lnTo>
                  <a:pt x="3" y="8"/>
                </a:lnTo>
                <a:lnTo>
                  <a:pt x="3" y="8"/>
                </a:lnTo>
                <a:lnTo>
                  <a:pt x="0" y="13"/>
                </a:lnTo>
                <a:lnTo>
                  <a:pt x="0" y="19"/>
                </a:lnTo>
                <a:lnTo>
                  <a:pt x="0" y="27"/>
                </a:lnTo>
                <a:lnTo>
                  <a:pt x="3" y="30"/>
                </a:lnTo>
                <a:lnTo>
                  <a:pt x="3" y="30"/>
                </a:lnTo>
                <a:lnTo>
                  <a:pt x="7" y="36"/>
                </a:lnTo>
                <a:lnTo>
                  <a:pt x="13" y="38"/>
                </a:lnTo>
                <a:lnTo>
                  <a:pt x="18" y="40"/>
                </a:lnTo>
                <a:lnTo>
                  <a:pt x="24" y="38"/>
                </a:lnTo>
                <a:lnTo>
                  <a:pt x="24" y="38"/>
                </a:lnTo>
                <a:lnTo>
                  <a:pt x="30" y="36"/>
                </a:lnTo>
                <a:lnTo>
                  <a:pt x="33" y="30"/>
                </a:lnTo>
                <a:lnTo>
                  <a:pt x="37" y="27"/>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0" name="Freeform 86">
            <a:extLst>
              <a:ext uri="{FF2B5EF4-FFF2-40B4-BE49-F238E27FC236}">
                <a16:creationId xmlns:a16="http://schemas.microsoft.com/office/drawing/2014/main" id="{C071E529-0258-4C73-B2D5-682AE7AE605A}"/>
              </a:ext>
            </a:extLst>
          </p:cNvPr>
          <p:cNvSpPr>
            <a:spLocks/>
          </p:cNvSpPr>
          <p:nvPr/>
        </p:nvSpPr>
        <p:spPr bwMode="auto">
          <a:xfrm>
            <a:off x="8312097" y="3277488"/>
            <a:ext cx="35543" cy="49433"/>
          </a:xfrm>
          <a:custGeom>
            <a:avLst/>
            <a:gdLst>
              <a:gd name="T0" fmla="*/ 39 w 39"/>
              <a:gd name="T1" fmla="*/ 21 h 39"/>
              <a:gd name="T2" fmla="*/ 39 w 39"/>
              <a:gd name="T3" fmla="*/ 21 h 39"/>
              <a:gd name="T4" fmla="*/ 37 w 39"/>
              <a:gd name="T5" fmla="*/ 13 h 39"/>
              <a:gd name="T6" fmla="*/ 35 w 39"/>
              <a:gd name="T7" fmla="*/ 9 h 39"/>
              <a:gd name="T8" fmla="*/ 32 w 39"/>
              <a:gd name="T9" fmla="*/ 4 h 39"/>
              <a:gd name="T10" fmla="*/ 26 w 39"/>
              <a:gd name="T11" fmla="*/ 2 h 39"/>
              <a:gd name="T12" fmla="*/ 26 w 39"/>
              <a:gd name="T13" fmla="*/ 2 h 39"/>
              <a:gd name="T14" fmla="*/ 20 w 39"/>
              <a:gd name="T15" fmla="*/ 0 h 39"/>
              <a:gd name="T16" fmla="*/ 13 w 39"/>
              <a:gd name="T17" fmla="*/ 2 h 39"/>
              <a:gd name="T18" fmla="*/ 9 w 39"/>
              <a:gd name="T19" fmla="*/ 4 h 39"/>
              <a:gd name="T20" fmla="*/ 4 w 39"/>
              <a:gd name="T21" fmla="*/ 9 h 39"/>
              <a:gd name="T22" fmla="*/ 4 w 39"/>
              <a:gd name="T23" fmla="*/ 9 h 39"/>
              <a:gd name="T24" fmla="*/ 2 w 39"/>
              <a:gd name="T25" fmla="*/ 13 h 39"/>
              <a:gd name="T26" fmla="*/ 0 w 39"/>
              <a:gd name="T27" fmla="*/ 21 h 39"/>
              <a:gd name="T28" fmla="*/ 2 w 39"/>
              <a:gd name="T29" fmla="*/ 26 h 39"/>
              <a:gd name="T30" fmla="*/ 4 w 39"/>
              <a:gd name="T31" fmla="*/ 32 h 39"/>
              <a:gd name="T32" fmla="*/ 4 w 39"/>
              <a:gd name="T33" fmla="*/ 32 h 39"/>
              <a:gd name="T34" fmla="*/ 9 w 39"/>
              <a:gd name="T35" fmla="*/ 36 h 39"/>
              <a:gd name="T36" fmla="*/ 13 w 39"/>
              <a:gd name="T37" fmla="*/ 37 h 39"/>
              <a:gd name="T38" fmla="*/ 20 w 39"/>
              <a:gd name="T39" fmla="*/ 39 h 39"/>
              <a:gd name="T40" fmla="*/ 26 w 39"/>
              <a:gd name="T41" fmla="*/ 37 h 39"/>
              <a:gd name="T42" fmla="*/ 26 w 39"/>
              <a:gd name="T43" fmla="*/ 37 h 39"/>
              <a:gd name="T44" fmla="*/ 32 w 39"/>
              <a:gd name="T45" fmla="*/ 36 h 39"/>
              <a:gd name="T46" fmla="*/ 35 w 39"/>
              <a:gd name="T47" fmla="*/ 32 h 39"/>
              <a:gd name="T48" fmla="*/ 37 w 39"/>
              <a:gd name="T49" fmla="*/ 26 h 39"/>
              <a:gd name="T50" fmla="*/ 39 w 39"/>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1"/>
                </a:moveTo>
                <a:lnTo>
                  <a:pt x="39" y="21"/>
                </a:lnTo>
                <a:lnTo>
                  <a:pt x="37" y="13"/>
                </a:lnTo>
                <a:lnTo>
                  <a:pt x="35" y="9"/>
                </a:lnTo>
                <a:lnTo>
                  <a:pt x="32" y="4"/>
                </a:lnTo>
                <a:lnTo>
                  <a:pt x="26" y="2"/>
                </a:lnTo>
                <a:lnTo>
                  <a:pt x="26" y="2"/>
                </a:lnTo>
                <a:lnTo>
                  <a:pt x="20" y="0"/>
                </a:lnTo>
                <a:lnTo>
                  <a:pt x="13" y="2"/>
                </a:lnTo>
                <a:lnTo>
                  <a:pt x="9" y="4"/>
                </a:lnTo>
                <a:lnTo>
                  <a:pt x="4" y="9"/>
                </a:lnTo>
                <a:lnTo>
                  <a:pt x="4" y="9"/>
                </a:lnTo>
                <a:lnTo>
                  <a:pt x="2" y="13"/>
                </a:lnTo>
                <a:lnTo>
                  <a:pt x="0" y="21"/>
                </a:lnTo>
                <a:lnTo>
                  <a:pt x="2" y="26"/>
                </a:lnTo>
                <a:lnTo>
                  <a:pt x="4" y="32"/>
                </a:lnTo>
                <a:lnTo>
                  <a:pt x="4" y="32"/>
                </a:lnTo>
                <a:lnTo>
                  <a:pt x="9" y="36"/>
                </a:lnTo>
                <a:lnTo>
                  <a:pt x="13" y="37"/>
                </a:lnTo>
                <a:lnTo>
                  <a:pt x="20" y="39"/>
                </a:lnTo>
                <a:lnTo>
                  <a:pt x="26" y="37"/>
                </a:lnTo>
                <a:lnTo>
                  <a:pt x="26" y="37"/>
                </a:lnTo>
                <a:lnTo>
                  <a:pt x="32" y="36"/>
                </a:lnTo>
                <a:lnTo>
                  <a:pt x="35"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1" name="Freeform 87">
            <a:extLst>
              <a:ext uri="{FF2B5EF4-FFF2-40B4-BE49-F238E27FC236}">
                <a16:creationId xmlns:a16="http://schemas.microsoft.com/office/drawing/2014/main" id="{7212A54F-8E4B-459E-B98F-111EA2578B57}"/>
              </a:ext>
            </a:extLst>
          </p:cNvPr>
          <p:cNvSpPr>
            <a:spLocks/>
          </p:cNvSpPr>
          <p:nvPr/>
        </p:nvSpPr>
        <p:spPr bwMode="auto">
          <a:xfrm>
            <a:off x="8274683" y="3241064"/>
            <a:ext cx="35543" cy="52035"/>
          </a:xfrm>
          <a:custGeom>
            <a:avLst/>
            <a:gdLst>
              <a:gd name="T0" fmla="*/ 37 w 37"/>
              <a:gd name="T1" fmla="*/ 20 h 39"/>
              <a:gd name="T2" fmla="*/ 37 w 37"/>
              <a:gd name="T3" fmla="*/ 20 h 39"/>
              <a:gd name="T4" fmla="*/ 37 w 37"/>
              <a:gd name="T5" fmla="*/ 15 h 39"/>
              <a:gd name="T6" fmla="*/ 33 w 37"/>
              <a:gd name="T7" fmla="*/ 9 h 39"/>
              <a:gd name="T8" fmla="*/ 29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3 w 37"/>
              <a:gd name="T21" fmla="*/ 9 h 39"/>
              <a:gd name="T22" fmla="*/ 3 w 37"/>
              <a:gd name="T23" fmla="*/ 9 h 39"/>
              <a:gd name="T24" fmla="*/ 0 w 37"/>
              <a:gd name="T25" fmla="*/ 15 h 39"/>
              <a:gd name="T26" fmla="*/ 0 w 37"/>
              <a:gd name="T27" fmla="*/ 20 h 39"/>
              <a:gd name="T28" fmla="*/ 0 w 37"/>
              <a:gd name="T29" fmla="*/ 26 h 39"/>
              <a:gd name="T30" fmla="*/ 3 w 37"/>
              <a:gd name="T31" fmla="*/ 32 h 39"/>
              <a:gd name="T32" fmla="*/ 3 w 37"/>
              <a:gd name="T33" fmla="*/ 32 h 39"/>
              <a:gd name="T34" fmla="*/ 7 w 37"/>
              <a:gd name="T35" fmla="*/ 35 h 39"/>
              <a:gd name="T36" fmla="*/ 13 w 37"/>
              <a:gd name="T37" fmla="*/ 37 h 39"/>
              <a:gd name="T38" fmla="*/ 18 w 37"/>
              <a:gd name="T39" fmla="*/ 39 h 39"/>
              <a:gd name="T40" fmla="*/ 24 w 37"/>
              <a:gd name="T41" fmla="*/ 37 h 39"/>
              <a:gd name="T42" fmla="*/ 24 w 37"/>
              <a:gd name="T43" fmla="*/ 37 h 39"/>
              <a:gd name="T44" fmla="*/ 29 w 37"/>
              <a:gd name="T45" fmla="*/ 35 h 39"/>
              <a:gd name="T46" fmla="*/ 33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5"/>
                </a:lnTo>
                <a:lnTo>
                  <a:pt x="33" y="9"/>
                </a:lnTo>
                <a:lnTo>
                  <a:pt x="29" y="4"/>
                </a:lnTo>
                <a:lnTo>
                  <a:pt x="24" y="2"/>
                </a:lnTo>
                <a:lnTo>
                  <a:pt x="24" y="2"/>
                </a:lnTo>
                <a:lnTo>
                  <a:pt x="18" y="0"/>
                </a:lnTo>
                <a:lnTo>
                  <a:pt x="13" y="2"/>
                </a:lnTo>
                <a:lnTo>
                  <a:pt x="7" y="4"/>
                </a:lnTo>
                <a:lnTo>
                  <a:pt x="3" y="9"/>
                </a:lnTo>
                <a:lnTo>
                  <a:pt x="3" y="9"/>
                </a:lnTo>
                <a:lnTo>
                  <a:pt x="0" y="15"/>
                </a:lnTo>
                <a:lnTo>
                  <a:pt x="0" y="20"/>
                </a:lnTo>
                <a:lnTo>
                  <a:pt x="0" y="26"/>
                </a:lnTo>
                <a:lnTo>
                  <a:pt x="3" y="32"/>
                </a:lnTo>
                <a:lnTo>
                  <a:pt x="3" y="32"/>
                </a:lnTo>
                <a:lnTo>
                  <a:pt x="7" y="35"/>
                </a:lnTo>
                <a:lnTo>
                  <a:pt x="13" y="37"/>
                </a:lnTo>
                <a:lnTo>
                  <a:pt x="18" y="39"/>
                </a:lnTo>
                <a:lnTo>
                  <a:pt x="24" y="37"/>
                </a:lnTo>
                <a:lnTo>
                  <a:pt x="24" y="37"/>
                </a:lnTo>
                <a:lnTo>
                  <a:pt x="29" y="35"/>
                </a:lnTo>
                <a:lnTo>
                  <a:pt x="33" y="32"/>
                </a:lnTo>
                <a:lnTo>
                  <a:pt x="37" y="26"/>
                </a:lnTo>
                <a:lnTo>
                  <a:pt x="37"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2" name="Freeform 88">
            <a:extLst>
              <a:ext uri="{FF2B5EF4-FFF2-40B4-BE49-F238E27FC236}">
                <a16:creationId xmlns:a16="http://schemas.microsoft.com/office/drawing/2014/main" id="{5DEEC6F7-C874-4302-8E0D-975B69275C21}"/>
              </a:ext>
            </a:extLst>
          </p:cNvPr>
          <p:cNvSpPr>
            <a:spLocks/>
          </p:cNvSpPr>
          <p:nvPr/>
        </p:nvSpPr>
        <p:spPr bwMode="auto">
          <a:xfrm>
            <a:off x="8209210" y="3183825"/>
            <a:ext cx="35543" cy="52035"/>
          </a:xfrm>
          <a:custGeom>
            <a:avLst/>
            <a:gdLst>
              <a:gd name="T0" fmla="*/ 39 w 39"/>
              <a:gd name="T1" fmla="*/ 19 h 39"/>
              <a:gd name="T2" fmla="*/ 39 w 39"/>
              <a:gd name="T3" fmla="*/ 19 h 39"/>
              <a:gd name="T4" fmla="*/ 37 w 39"/>
              <a:gd name="T5" fmla="*/ 13 h 39"/>
              <a:gd name="T6" fmla="*/ 35 w 39"/>
              <a:gd name="T7" fmla="*/ 8 h 39"/>
              <a:gd name="T8" fmla="*/ 29 w 39"/>
              <a:gd name="T9" fmla="*/ 4 h 39"/>
              <a:gd name="T10" fmla="*/ 26 w 39"/>
              <a:gd name="T11" fmla="*/ 2 h 39"/>
              <a:gd name="T12" fmla="*/ 26 w 39"/>
              <a:gd name="T13" fmla="*/ 2 h 39"/>
              <a:gd name="T14" fmla="*/ 18 w 39"/>
              <a:gd name="T15" fmla="*/ 0 h 39"/>
              <a:gd name="T16" fmla="*/ 13 w 39"/>
              <a:gd name="T17" fmla="*/ 2 h 39"/>
              <a:gd name="T18" fmla="*/ 7 w 39"/>
              <a:gd name="T19" fmla="*/ 4 h 39"/>
              <a:gd name="T20" fmla="*/ 3 w 39"/>
              <a:gd name="T21" fmla="*/ 8 h 39"/>
              <a:gd name="T22" fmla="*/ 3 w 39"/>
              <a:gd name="T23" fmla="*/ 8 h 39"/>
              <a:gd name="T24" fmla="*/ 1 w 39"/>
              <a:gd name="T25" fmla="*/ 13 h 39"/>
              <a:gd name="T26" fmla="*/ 0 w 39"/>
              <a:gd name="T27" fmla="*/ 19 h 39"/>
              <a:gd name="T28" fmla="*/ 1 w 39"/>
              <a:gd name="T29" fmla="*/ 24 h 39"/>
              <a:gd name="T30" fmla="*/ 3 w 39"/>
              <a:gd name="T31" fmla="*/ 30 h 39"/>
              <a:gd name="T32" fmla="*/ 3 w 39"/>
              <a:gd name="T33" fmla="*/ 30 h 39"/>
              <a:gd name="T34" fmla="*/ 7 w 39"/>
              <a:gd name="T35" fmla="*/ 36 h 39"/>
              <a:gd name="T36" fmla="*/ 13 w 39"/>
              <a:gd name="T37" fmla="*/ 37 h 39"/>
              <a:gd name="T38" fmla="*/ 18 w 39"/>
              <a:gd name="T39" fmla="*/ 39 h 39"/>
              <a:gd name="T40" fmla="*/ 26 w 39"/>
              <a:gd name="T41" fmla="*/ 37 h 39"/>
              <a:gd name="T42" fmla="*/ 26 w 39"/>
              <a:gd name="T43" fmla="*/ 37 h 39"/>
              <a:gd name="T44" fmla="*/ 29 w 39"/>
              <a:gd name="T45" fmla="*/ 36 h 39"/>
              <a:gd name="T46" fmla="*/ 35 w 39"/>
              <a:gd name="T47" fmla="*/ 30 h 39"/>
              <a:gd name="T48" fmla="*/ 37 w 39"/>
              <a:gd name="T49" fmla="*/ 24 h 39"/>
              <a:gd name="T50" fmla="*/ 39 w 39"/>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19"/>
                </a:moveTo>
                <a:lnTo>
                  <a:pt x="39" y="19"/>
                </a:lnTo>
                <a:lnTo>
                  <a:pt x="37" y="13"/>
                </a:lnTo>
                <a:lnTo>
                  <a:pt x="35" y="8"/>
                </a:lnTo>
                <a:lnTo>
                  <a:pt x="29" y="4"/>
                </a:lnTo>
                <a:lnTo>
                  <a:pt x="26" y="2"/>
                </a:lnTo>
                <a:lnTo>
                  <a:pt x="26" y="2"/>
                </a:lnTo>
                <a:lnTo>
                  <a:pt x="18" y="0"/>
                </a:lnTo>
                <a:lnTo>
                  <a:pt x="13" y="2"/>
                </a:lnTo>
                <a:lnTo>
                  <a:pt x="7" y="4"/>
                </a:lnTo>
                <a:lnTo>
                  <a:pt x="3" y="8"/>
                </a:lnTo>
                <a:lnTo>
                  <a:pt x="3" y="8"/>
                </a:lnTo>
                <a:lnTo>
                  <a:pt x="1" y="13"/>
                </a:lnTo>
                <a:lnTo>
                  <a:pt x="0" y="19"/>
                </a:lnTo>
                <a:lnTo>
                  <a:pt x="1" y="24"/>
                </a:lnTo>
                <a:lnTo>
                  <a:pt x="3" y="30"/>
                </a:lnTo>
                <a:lnTo>
                  <a:pt x="3" y="30"/>
                </a:lnTo>
                <a:lnTo>
                  <a:pt x="7" y="36"/>
                </a:lnTo>
                <a:lnTo>
                  <a:pt x="13" y="37"/>
                </a:lnTo>
                <a:lnTo>
                  <a:pt x="18" y="39"/>
                </a:lnTo>
                <a:lnTo>
                  <a:pt x="26" y="37"/>
                </a:lnTo>
                <a:lnTo>
                  <a:pt x="26" y="37"/>
                </a:lnTo>
                <a:lnTo>
                  <a:pt x="29" y="36"/>
                </a:lnTo>
                <a:lnTo>
                  <a:pt x="35" y="30"/>
                </a:lnTo>
                <a:lnTo>
                  <a:pt x="37" y="24"/>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3" name="Freeform 89">
            <a:extLst>
              <a:ext uri="{FF2B5EF4-FFF2-40B4-BE49-F238E27FC236}">
                <a16:creationId xmlns:a16="http://schemas.microsoft.com/office/drawing/2014/main" id="{7BBAB774-F258-4AE5-9A5E-887619FB13CF}"/>
              </a:ext>
            </a:extLst>
          </p:cNvPr>
          <p:cNvSpPr>
            <a:spLocks/>
          </p:cNvSpPr>
          <p:nvPr/>
        </p:nvSpPr>
        <p:spPr bwMode="auto">
          <a:xfrm>
            <a:off x="8087615" y="3090163"/>
            <a:ext cx="37414" cy="49433"/>
          </a:xfrm>
          <a:custGeom>
            <a:avLst/>
            <a:gdLst>
              <a:gd name="T0" fmla="*/ 39 w 39"/>
              <a:gd name="T1" fmla="*/ 21 h 40"/>
              <a:gd name="T2" fmla="*/ 39 w 39"/>
              <a:gd name="T3" fmla="*/ 21 h 40"/>
              <a:gd name="T4" fmla="*/ 37 w 39"/>
              <a:gd name="T5" fmla="*/ 13 h 40"/>
              <a:gd name="T6" fmla="*/ 35 w 39"/>
              <a:gd name="T7" fmla="*/ 10 h 40"/>
              <a:gd name="T8" fmla="*/ 32 w 39"/>
              <a:gd name="T9" fmla="*/ 4 h 40"/>
              <a:gd name="T10" fmla="*/ 26 w 39"/>
              <a:gd name="T11" fmla="*/ 2 h 40"/>
              <a:gd name="T12" fmla="*/ 26 w 39"/>
              <a:gd name="T13" fmla="*/ 2 h 40"/>
              <a:gd name="T14" fmla="*/ 20 w 39"/>
              <a:gd name="T15" fmla="*/ 0 h 40"/>
              <a:gd name="T16" fmla="*/ 13 w 39"/>
              <a:gd name="T17" fmla="*/ 2 h 40"/>
              <a:gd name="T18" fmla="*/ 9 w 39"/>
              <a:gd name="T19" fmla="*/ 4 h 40"/>
              <a:gd name="T20" fmla="*/ 4 w 39"/>
              <a:gd name="T21" fmla="*/ 10 h 40"/>
              <a:gd name="T22" fmla="*/ 4 w 39"/>
              <a:gd name="T23" fmla="*/ 10 h 40"/>
              <a:gd name="T24" fmla="*/ 2 w 39"/>
              <a:gd name="T25" fmla="*/ 15 h 40"/>
              <a:gd name="T26" fmla="*/ 0 w 39"/>
              <a:gd name="T27" fmla="*/ 21 h 40"/>
              <a:gd name="T28" fmla="*/ 2 w 39"/>
              <a:gd name="T29" fmla="*/ 26 h 40"/>
              <a:gd name="T30" fmla="*/ 4 w 39"/>
              <a:gd name="T31" fmla="*/ 32 h 40"/>
              <a:gd name="T32" fmla="*/ 4 w 39"/>
              <a:gd name="T33" fmla="*/ 32 h 40"/>
              <a:gd name="T34" fmla="*/ 9 w 39"/>
              <a:gd name="T35" fmla="*/ 36 h 40"/>
              <a:gd name="T36" fmla="*/ 13 w 39"/>
              <a:gd name="T37" fmla="*/ 38 h 40"/>
              <a:gd name="T38" fmla="*/ 20 w 39"/>
              <a:gd name="T39" fmla="*/ 40 h 40"/>
              <a:gd name="T40" fmla="*/ 26 w 39"/>
              <a:gd name="T41" fmla="*/ 38 h 40"/>
              <a:gd name="T42" fmla="*/ 26 w 39"/>
              <a:gd name="T43" fmla="*/ 38 h 40"/>
              <a:gd name="T44" fmla="*/ 32 w 39"/>
              <a:gd name="T45" fmla="*/ 36 h 40"/>
              <a:gd name="T46" fmla="*/ 35 w 39"/>
              <a:gd name="T47" fmla="*/ 32 h 40"/>
              <a:gd name="T48" fmla="*/ 37 w 39"/>
              <a:gd name="T49" fmla="*/ 26 h 40"/>
              <a:gd name="T50" fmla="*/ 39 w 39"/>
              <a:gd name="T5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9" y="21"/>
                </a:moveTo>
                <a:lnTo>
                  <a:pt x="39" y="21"/>
                </a:lnTo>
                <a:lnTo>
                  <a:pt x="37" y="13"/>
                </a:lnTo>
                <a:lnTo>
                  <a:pt x="35" y="10"/>
                </a:lnTo>
                <a:lnTo>
                  <a:pt x="32" y="4"/>
                </a:lnTo>
                <a:lnTo>
                  <a:pt x="26" y="2"/>
                </a:lnTo>
                <a:lnTo>
                  <a:pt x="26" y="2"/>
                </a:lnTo>
                <a:lnTo>
                  <a:pt x="20" y="0"/>
                </a:lnTo>
                <a:lnTo>
                  <a:pt x="13" y="2"/>
                </a:lnTo>
                <a:lnTo>
                  <a:pt x="9" y="4"/>
                </a:lnTo>
                <a:lnTo>
                  <a:pt x="4" y="10"/>
                </a:lnTo>
                <a:lnTo>
                  <a:pt x="4" y="10"/>
                </a:lnTo>
                <a:lnTo>
                  <a:pt x="2" y="15"/>
                </a:lnTo>
                <a:lnTo>
                  <a:pt x="0" y="21"/>
                </a:lnTo>
                <a:lnTo>
                  <a:pt x="2" y="26"/>
                </a:lnTo>
                <a:lnTo>
                  <a:pt x="4" y="32"/>
                </a:lnTo>
                <a:lnTo>
                  <a:pt x="4" y="32"/>
                </a:lnTo>
                <a:lnTo>
                  <a:pt x="9" y="36"/>
                </a:lnTo>
                <a:lnTo>
                  <a:pt x="13" y="38"/>
                </a:lnTo>
                <a:lnTo>
                  <a:pt x="20" y="40"/>
                </a:lnTo>
                <a:lnTo>
                  <a:pt x="26" y="38"/>
                </a:lnTo>
                <a:lnTo>
                  <a:pt x="26" y="38"/>
                </a:lnTo>
                <a:lnTo>
                  <a:pt x="32" y="36"/>
                </a:lnTo>
                <a:lnTo>
                  <a:pt x="35"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4" name="Freeform 90">
            <a:extLst>
              <a:ext uri="{FF2B5EF4-FFF2-40B4-BE49-F238E27FC236}">
                <a16:creationId xmlns:a16="http://schemas.microsoft.com/office/drawing/2014/main" id="{14344C32-9321-41BA-A934-D707BEAFC5BD}"/>
              </a:ext>
            </a:extLst>
          </p:cNvPr>
          <p:cNvSpPr>
            <a:spLocks/>
          </p:cNvSpPr>
          <p:nvPr/>
        </p:nvSpPr>
        <p:spPr bwMode="auto">
          <a:xfrm>
            <a:off x="7939832" y="2978288"/>
            <a:ext cx="35543" cy="46831"/>
          </a:xfrm>
          <a:custGeom>
            <a:avLst/>
            <a:gdLst>
              <a:gd name="T0" fmla="*/ 37 w 37"/>
              <a:gd name="T1" fmla="*/ 19 h 38"/>
              <a:gd name="T2" fmla="*/ 37 w 37"/>
              <a:gd name="T3" fmla="*/ 19 h 38"/>
              <a:gd name="T4" fmla="*/ 37 w 37"/>
              <a:gd name="T5" fmla="*/ 13 h 38"/>
              <a:gd name="T6" fmla="*/ 34 w 37"/>
              <a:gd name="T7" fmla="*/ 8 h 38"/>
              <a:gd name="T8" fmla="*/ 30 w 37"/>
              <a:gd name="T9" fmla="*/ 4 h 38"/>
              <a:gd name="T10" fmla="*/ 24 w 37"/>
              <a:gd name="T11" fmla="*/ 0 h 38"/>
              <a:gd name="T12" fmla="*/ 24 w 37"/>
              <a:gd name="T13" fmla="*/ 0 h 38"/>
              <a:gd name="T14" fmla="*/ 19 w 37"/>
              <a:gd name="T15" fmla="*/ 0 h 38"/>
              <a:gd name="T16" fmla="*/ 13 w 37"/>
              <a:gd name="T17" fmla="*/ 0 h 38"/>
              <a:gd name="T18" fmla="*/ 8 w 37"/>
              <a:gd name="T19" fmla="*/ 4 h 38"/>
              <a:gd name="T20" fmla="*/ 4 w 37"/>
              <a:gd name="T21" fmla="*/ 8 h 38"/>
              <a:gd name="T22" fmla="*/ 4 w 37"/>
              <a:gd name="T23" fmla="*/ 8 h 38"/>
              <a:gd name="T24" fmla="*/ 0 w 37"/>
              <a:gd name="T25" fmla="*/ 13 h 38"/>
              <a:gd name="T26" fmla="*/ 0 w 37"/>
              <a:gd name="T27" fmla="*/ 19 h 38"/>
              <a:gd name="T28" fmla="*/ 0 w 37"/>
              <a:gd name="T29" fmla="*/ 25 h 38"/>
              <a:gd name="T30" fmla="*/ 4 w 37"/>
              <a:gd name="T31" fmla="*/ 30 h 38"/>
              <a:gd name="T32" fmla="*/ 4 w 37"/>
              <a:gd name="T33" fmla="*/ 30 h 38"/>
              <a:gd name="T34" fmla="*/ 8 w 37"/>
              <a:gd name="T35" fmla="*/ 34 h 38"/>
              <a:gd name="T36" fmla="*/ 13 w 37"/>
              <a:gd name="T37" fmla="*/ 38 h 38"/>
              <a:gd name="T38" fmla="*/ 19 w 37"/>
              <a:gd name="T39" fmla="*/ 38 h 38"/>
              <a:gd name="T40" fmla="*/ 24 w 37"/>
              <a:gd name="T41" fmla="*/ 38 h 38"/>
              <a:gd name="T42" fmla="*/ 24 w 37"/>
              <a:gd name="T43" fmla="*/ 38 h 38"/>
              <a:gd name="T44" fmla="*/ 30 w 37"/>
              <a:gd name="T45" fmla="*/ 34 h 38"/>
              <a:gd name="T46" fmla="*/ 34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4" y="8"/>
                </a:lnTo>
                <a:lnTo>
                  <a:pt x="30" y="4"/>
                </a:lnTo>
                <a:lnTo>
                  <a:pt x="24" y="0"/>
                </a:lnTo>
                <a:lnTo>
                  <a:pt x="24" y="0"/>
                </a:lnTo>
                <a:lnTo>
                  <a:pt x="19" y="0"/>
                </a:lnTo>
                <a:lnTo>
                  <a:pt x="13" y="0"/>
                </a:lnTo>
                <a:lnTo>
                  <a:pt x="8" y="4"/>
                </a:lnTo>
                <a:lnTo>
                  <a:pt x="4" y="8"/>
                </a:lnTo>
                <a:lnTo>
                  <a:pt x="4" y="8"/>
                </a:lnTo>
                <a:lnTo>
                  <a:pt x="0" y="13"/>
                </a:lnTo>
                <a:lnTo>
                  <a:pt x="0" y="19"/>
                </a:lnTo>
                <a:lnTo>
                  <a:pt x="0" y="25"/>
                </a:lnTo>
                <a:lnTo>
                  <a:pt x="4" y="30"/>
                </a:lnTo>
                <a:lnTo>
                  <a:pt x="4" y="30"/>
                </a:lnTo>
                <a:lnTo>
                  <a:pt x="8" y="34"/>
                </a:lnTo>
                <a:lnTo>
                  <a:pt x="13" y="38"/>
                </a:lnTo>
                <a:lnTo>
                  <a:pt x="19" y="38"/>
                </a:lnTo>
                <a:lnTo>
                  <a:pt x="24" y="38"/>
                </a:lnTo>
                <a:lnTo>
                  <a:pt x="24" y="38"/>
                </a:lnTo>
                <a:lnTo>
                  <a:pt x="30" y="34"/>
                </a:lnTo>
                <a:lnTo>
                  <a:pt x="34"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5" name="Freeform 91">
            <a:extLst>
              <a:ext uri="{FF2B5EF4-FFF2-40B4-BE49-F238E27FC236}">
                <a16:creationId xmlns:a16="http://schemas.microsoft.com/office/drawing/2014/main" id="{0F0A4067-7F1B-488C-95B3-7590567F2815}"/>
              </a:ext>
            </a:extLst>
          </p:cNvPr>
          <p:cNvSpPr>
            <a:spLocks/>
          </p:cNvSpPr>
          <p:nvPr/>
        </p:nvSpPr>
        <p:spPr bwMode="auto">
          <a:xfrm>
            <a:off x="7900548" y="2923651"/>
            <a:ext cx="35543" cy="49433"/>
          </a:xfrm>
          <a:custGeom>
            <a:avLst/>
            <a:gdLst>
              <a:gd name="T0" fmla="*/ 39 w 39"/>
              <a:gd name="T1" fmla="*/ 19 h 38"/>
              <a:gd name="T2" fmla="*/ 39 w 39"/>
              <a:gd name="T3" fmla="*/ 19 h 38"/>
              <a:gd name="T4" fmla="*/ 37 w 39"/>
              <a:gd name="T5" fmla="*/ 13 h 38"/>
              <a:gd name="T6" fmla="*/ 36 w 39"/>
              <a:gd name="T7" fmla="*/ 8 h 38"/>
              <a:gd name="T8" fmla="*/ 32 w 39"/>
              <a:gd name="T9" fmla="*/ 4 h 38"/>
              <a:gd name="T10" fmla="*/ 26 w 39"/>
              <a:gd name="T11" fmla="*/ 0 h 38"/>
              <a:gd name="T12" fmla="*/ 26 w 39"/>
              <a:gd name="T13" fmla="*/ 0 h 38"/>
              <a:gd name="T14" fmla="*/ 19 w 39"/>
              <a:gd name="T15" fmla="*/ 0 h 38"/>
              <a:gd name="T16" fmla="*/ 13 w 39"/>
              <a:gd name="T17" fmla="*/ 0 h 38"/>
              <a:gd name="T18" fmla="*/ 9 w 39"/>
              <a:gd name="T19" fmla="*/ 4 h 38"/>
              <a:gd name="T20" fmla="*/ 4 w 39"/>
              <a:gd name="T21" fmla="*/ 8 h 38"/>
              <a:gd name="T22" fmla="*/ 4 w 39"/>
              <a:gd name="T23" fmla="*/ 8 h 38"/>
              <a:gd name="T24" fmla="*/ 2 w 39"/>
              <a:gd name="T25" fmla="*/ 13 h 38"/>
              <a:gd name="T26" fmla="*/ 0 w 39"/>
              <a:gd name="T27" fmla="*/ 19 h 38"/>
              <a:gd name="T28" fmla="*/ 2 w 39"/>
              <a:gd name="T29" fmla="*/ 25 h 38"/>
              <a:gd name="T30" fmla="*/ 4 w 39"/>
              <a:gd name="T31" fmla="*/ 30 h 38"/>
              <a:gd name="T32" fmla="*/ 4 w 39"/>
              <a:gd name="T33" fmla="*/ 30 h 38"/>
              <a:gd name="T34" fmla="*/ 9 w 39"/>
              <a:gd name="T35" fmla="*/ 34 h 38"/>
              <a:gd name="T36" fmla="*/ 13 w 39"/>
              <a:gd name="T37" fmla="*/ 38 h 38"/>
              <a:gd name="T38" fmla="*/ 19 w 39"/>
              <a:gd name="T39" fmla="*/ 38 h 38"/>
              <a:gd name="T40" fmla="*/ 26 w 39"/>
              <a:gd name="T41" fmla="*/ 38 h 38"/>
              <a:gd name="T42" fmla="*/ 26 w 39"/>
              <a:gd name="T43" fmla="*/ 38 h 38"/>
              <a:gd name="T44" fmla="*/ 32 w 39"/>
              <a:gd name="T45" fmla="*/ 34 h 38"/>
              <a:gd name="T46" fmla="*/ 36 w 39"/>
              <a:gd name="T47" fmla="*/ 30 h 38"/>
              <a:gd name="T48" fmla="*/ 37 w 39"/>
              <a:gd name="T49" fmla="*/ 25 h 38"/>
              <a:gd name="T50" fmla="*/ 39 w 39"/>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9" y="19"/>
                </a:moveTo>
                <a:lnTo>
                  <a:pt x="39" y="19"/>
                </a:lnTo>
                <a:lnTo>
                  <a:pt x="37" y="13"/>
                </a:lnTo>
                <a:lnTo>
                  <a:pt x="36" y="8"/>
                </a:lnTo>
                <a:lnTo>
                  <a:pt x="32" y="4"/>
                </a:lnTo>
                <a:lnTo>
                  <a:pt x="26" y="0"/>
                </a:lnTo>
                <a:lnTo>
                  <a:pt x="26" y="0"/>
                </a:lnTo>
                <a:lnTo>
                  <a:pt x="19" y="0"/>
                </a:lnTo>
                <a:lnTo>
                  <a:pt x="13" y="0"/>
                </a:lnTo>
                <a:lnTo>
                  <a:pt x="9" y="4"/>
                </a:lnTo>
                <a:lnTo>
                  <a:pt x="4" y="8"/>
                </a:lnTo>
                <a:lnTo>
                  <a:pt x="4" y="8"/>
                </a:lnTo>
                <a:lnTo>
                  <a:pt x="2" y="13"/>
                </a:lnTo>
                <a:lnTo>
                  <a:pt x="0" y="19"/>
                </a:lnTo>
                <a:lnTo>
                  <a:pt x="2" y="25"/>
                </a:lnTo>
                <a:lnTo>
                  <a:pt x="4" y="30"/>
                </a:lnTo>
                <a:lnTo>
                  <a:pt x="4" y="30"/>
                </a:lnTo>
                <a:lnTo>
                  <a:pt x="9" y="34"/>
                </a:lnTo>
                <a:lnTo>
                  <a:pt x="13" y="38"/>
                </a:lnTo>
                <a:lnTo>
                  <a:pt x="19" y="38"/>
                </a:lnTo>
                <a:lnTo>
                  <a:pt x="26" y="38"/>
                </a:lnTo>
                <a:lnTo>
                  <a:pt x="26" y="38"/>
                </a:lnTo>
                <a:lnTo>
                  <a:pt x="32" y="34"/>
                </a:lnTo>
                <a:lnTo>
                  <a:pt x="36" y="30"/>
                </a:lnTo>
                <a:lnTo>
                  <a:pt x="37" y="25"/>
                </a:lnTo>
                <a:lnTo>
                  <a:pt x="39"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6" name="Freeform 92">
            <a:extLst>
              <a:ext uri="{FF2B5EF4-FFF2-40B4-BE49-F238E27FC236}">
                <a16:creationId xmlns:a16="http://schemas.microsoft.com/office/drawing/2014/main" id="{28568C02-D5FF-4AAD-AB82-B93A40069694}"/>
              </a:ext>
            </a:extLst>
          </p:cNvPr>
          <p:cNvSpPr>
            <a:spLocks/>
          </p:cNvSpPr>
          <p:nvPr/>
        </p:nvSpPr>
        <p:spPr bwMode="auto">
          <a:xfrm>
            <a:off x="7842557" y="2866413"/>
            <a:ext cx="35543" cy="49433"/>
          </a:xfrm>
          <a:custGeom>
            <a:avLst/>
            <a:gdLst>
              <a:gd name="T0" fmla="*/ 39 w 39"/>
              <a:gd name="T1" fmla="*/ 18 h 39"/>
              <a:gd name="T2" fmla="*/ 39 w 39"/>
              <a:gd name="T3" fmla="*/ 18 h 39"/>
              <a:gd name="T4" fmla="*/ 37 w 39"/>
              <a:gd name="T5" fmla="*/ 13 h 39"/>
              <a:gd name="T6" fmla="*/ 35 w 39"/>
              <a:gd name="T7" fmla="*/ 7 h 39"/>
              <a:gd name="T8" fmla="*/ 31 w 39"/>
              <a:gd name="T9" fmla="*/ 3 h 39"/>
              <a:gd name="T10" fmla="*/ 26 w 39"/>
              <a:gd name="T11" fmla="*/ 1 h 39"/>
              <a:gd name="T12" fmla="*/ 26 w 39"/>
              <a:gd name="T13" fmla="*/ 1 h 39"/>
              <a:gd name="T14" fmla="*/ 20 w 39"/>
              <a:gd name="T15" fmla="*/ 0 h 39"/>
              <a:gd name="T16" fmla="*/ 13 w 39"/>
              <a:gd name="T17" fmla="*/ 1 h 39"/>
              <a:gd name="T18" fmla="*/ 9 w 39"/>
              <a:gd name="T19" fmla="*/ 3 h 39"/>
              <a:gd name="T20" fmla="*/ 3 w 39"/>
              <a:gd name="T21" fmla="*/ 7 h 39"/>
              <a:gd name="T22" fmla="*/ 3 w 39"/>
              <a:gd name="T23" fmla="*/ 7 h 39"/>
              <a:gd name="T24" fmla="*/ 1 w 39"/>
              <a:gd name="T25" fmla="*/ 13 h 39"/>
              <a:gd name="T26" fmla="*/ 0 w 39"/>
              <a:gd name="T27" fmla="*/ 18 h 39"/>
              <a:gd name="T28" fmla="*/ 1 w 39"/>
              <a:gd name="T29" fmla="*/ 26 h 39"/>
              <a:gd name="T30" fmla="*/ 3 w 39"/>
              <a:gd name="T31" fmla="*/ 29 h 39"/>
              <a:gd name="T32" fmla="*/ 3 w 39"/>
              <a:gd name="T33" fmla="*/ 29 h 39"/>
              <a:gd name="T34" fmla="*/ 9 w 39"/>
              <a:gd name="T35" fmla="*/ 35 h 39"/>
              <a:gd name="T36" fmla="*/ 13 w 39"/>
              <a:gd name="T37" fmla="*/ 37 h 39"/>
              <a:gd name="T38" fmla="*/ 20 w 39"/>
              <a:gd name="T39" fmla="*/ 39 h 39"/>
              <a:gd name="T40" fmla="*/ 26 w 39"/>
              <a:gd name="T41" fmla="*/ 37 h 39"/>
              <a:gd name="T42" fmla="*/ 26 w 39"/>
              <a:gd name="T43" fmla="*/ 37 h 39"/>
              <a:gd name="T44" fmla="*/ 31 w 39"/>
              <a:gd name="T45" fmla="*/ 35 h 39"/>
              <a:gd name="T46" fmla="*/ 35 w 39"/>
              <a:gd name="T47" fmla="*/ 29 h 39"/>
              <a:gd name="T48" fmla="*/ 37 w 39"/>
              <a:gd name="T49" fmla="*/ 26 h 39"/>
              <a:gd name="T50" fmla="*/ 39 w 39"/>
              <a:gd name="T51"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18"/>
                </a:moveTo>
                <a:lnTo>
                  <a:pt x="39" y="18"/>
                </a:lnTo>
                <a:lnTo>
                  <a:pt x="37" y="13"/>
                </a:lnTo>
                <a:lnTo>
                  <a:pt x="35" y="7"/>
                </a:lnTo>
                <a:lnTo>
                  <a:pt x="31" y="3"/>
                </a:lnTo>
                <a:lnTo>
                  <a:pt x="26" y="1"/>
                </a:lnTo>
                <a:lnTo>
                  <a:pt x="26" y="1"/>
                </a:lnTo>
                <a:lnTo>
                  <a:pt x="20" y="0"/>
                </a:lnTo>
                <a:lnTo>
                  <a:pt x="13" y="1"/>
                </a:lnTo>
                <a:lnTo>
                  <a:pt x="9" y="3"/>
                </a:lnTo>
                <a:lnTo>
                  <a:pt x="3" y="7"/>
                </a:lnTo>
                <a:lnTo>
                  <a:pt x="3" y="7"/>
                </a:lnTo>
                <a:lnTo>
                  <a:pt x="1" y="13"/>
                </a:lnTo>
                <a:lnTo>
                  <a:pt x="0" y="18"/>
                </a:lnTo>
                <a:lnTo>
                  <a:pt x="1" y="26"/>
                </a:lnTo>
                <a:lnTo>
                  <a:pt x="3" y="29"/>
                </a:lnTo>
                <a:lnTo>
                  <a:pt x="3" y="29"/>
                </a:lnTo>
                <a:lnTo>
                  <a:pt x="9" y="35"/>
                </a:lnTo>
                <a:lnTo>
                  <a:pt x="13" y="37"/>
                </a:lnTo>
                <a:lnTo>
                  <a:pt x="20" y="39"/>
                </a:lnTo>
                <a:lnTo>
                  <a:pt x="26" y="37"/>
                </a:lnTo>
                <a:lnTo>
                  <a:pt x="26" y="37"/>
                </a:lnTo>
                <a:lnTo>
                  <a:pt x="31" y="35"/>
                </a:lnTo>
                <a:lnTo>
                  <a:pt x="35" y="29"/>
                </a:lnTo>
                <a:lnTo>
                  <a:pt x="37" y="26"/>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7" name="Freeform 93">
            <a:extLst>
              <a:ext uri="{FF2B5EF4-FFF2-40B4-BE49-F238E27FC236}">
                <a16:creationId xmlns:a16="http://schemas.microsoft.com/office/drawing/2014/main" id="{BD9D8E47-FFDB-448C-B1FC-FD81F34832BB}"/>
              </a:ext>
            </a:extLst>
          </p:cNvPr>
          <p:cNvSpPr>
            <a:spLocks/>
          </p:cNvSpPr>
          <p:nvPr/>
        </p:nvSpPr>
        <p:spPr bwMode="auto">
          <a:xfrm>
            <a:off x="7767729" y="2803970"/>
            <a:ext cx="33672" cy="52035"/>
          </a:xfrm>
          <a:custGeom>
            <a:avLst/>
            <a:gdLst>
              <a:gd name="T0" fmla="*/ 38 w 38"/>
              <a:gd name="T1" fmla="*/ 19 h 39"/>
              <a:gd name="T2" fmla="*/ 38 w 38"/>
              <a:gd name="T3" fmla="*/ 19 h 39"/>
              <a:gd name="T4" fmla="*/ 38 w 38"/>
              <a:gd name="T5" fmla="*/ 13 h 39"/>
              <a:gd name="T6" fmla="*/ 34 w 38"/>
              <a:gd name="T7" fmla="*/ 7 h 39"/>
              <a:gd name="T8" fmla="*/ 30 w 38"/>
              <a:gd name="T9" fmla="*/ 4 h 39"/>
              <a:gd name="T10" fmla="*/ 24 w 38"/>
              <a:gd name="T11" fmla="*/ 2 h 39"/>
              <a:gd name="T12" fmla="*/ 24 w 38"/>
              <a:gd name="T13" fmla="*/ 2 h 39"/>
              <a:gd name="T14" fmla="*/ 19 w 38"/>
              <a:gd name="T15" fmla="*/ 0 h 39"/>
              <a:gd name="T16" fmla="*/ 13 w 38"/>
              <a:gd name="T17" fmla="*/ 2 h 39"/>
              <a:gd name="T18" fmla="*/ 8 w 38"/>
              <a:gd name="T19" fmla="*/ 4 h 39"/>
              <a:gd name="T20" fmla="*/ 4 w 38"/>
              <a:gd name="T21" fmla="*/ 7 h 39"/>
              <a:gd name="T22" fmla="*/ 4 w 38"/>
              <a:gd name="T23" fmla="*/ 7 h 39"/>
              <a:gd name="T24" fmla="*/ 0 w 38"/>
              <a:gd name="T25" fmla="*/ 13 h 39"/>
              <a:gd name="T26" fmla="*/ 0 w 38"/>
              <a:gd name="T27" fmla="*/ 19 h 39"/>
              <a:gd name="T28" fmla="*/ 0 w 38"/>
              <a:gd name="T29" fmla="*/ 26 h 39"/>
              <a:gd name="T30" fmla="*/ 4 w 38"/>
              <a:gd name="T31" fmla="*/ 30 h 39"/>
              <a:gd name="T32" fmla="*/ 4 w 38"/>
              <a:gd name="T33" fmla="*/ 30 h 39"/>
              <a:gd name="T34" fmla="*/ 8 w 38"/>
              <a:gd name="T35" fmla="*/ 35 h 39"/>
              <a:gd name="T36" fmla="*/ 13 w 38"/>
              <a:gd name="T37" fmla="*/ 37 h 39"/>
              <a:gd name="T38" fmla="*/ 19 w 38"/>
              <a:gd name="T39" fmla="*/ 39 h 39"/>
              <a:gd name="T40" fmla="*/ 24 w 38"/>
              <a:gd name="T41" fmla="*/ 37 h 39"/>
              <a:gd name="T42" fmla="*/ 24 w 38"/>
              <a:gd name="T43" fmla="*/ 37 h 39"/>
              <a:gd name="T44" fmla="*/ 30 w 38"/>
              <a:gd name="T45" fmla="*/ 35 h 39"/>
              <a:gd name="T46" fmla="*/ 34 w 38"/>
              <a:gd name="T47" fmla="*/ 30 h 39"/>
              <a:gd name="T48" fmla="*/ 38 w 38"/>
              <a:gd name="T49" fmla="*/ 26 h 39"/>
              <a:gd name="T50" fmla="*/ 38 w 38"/>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19"/>
                </a:moveTo>
                <a:lnTo>
                  <a:pt x="38" y="19"/>
                </a:lnTo>
                <a:lnTo>
                  <a:pt x="38" y="13"/>
                </a:lnTo>
                <a:lnTo>
                  <a:pt x="34" y="7"/>
                </a:lnTo>
                <a:lnTo>
                  <a:pt x="30" y="4"/>
                </a:lnTo>
                <a:lnTo>
                  <a:pt x="24" y="2"/>
                </a:lnTo>
                <a:lnTo>
                  <a:pt x="24" y="2"/>
                </a:lnTo>
                <a:lnTo>
                  <a:pt x="19" y="0"/>
                </a:lnTo>
                <a:lnTo>
                  <a:pt x="13" y="2"/>
                </a:lnTo>
                <a:lnTo>
                  <a:pt x="8" y="4"/>
                </a:lnTo>
                <a:lnTo>
                  <a:pt x="4" y="7"/>
                </a:lnTo>
                <a:lnTo>
                  <a:pt x="4" y="7"/>
                </a:lnTo>
                <a:lnTo>
                  <a:pt x="0" y="13"/>
                </a:lnTo>
                <a:lnTo>
                  <a:pt x="0" y="19"/>
                </a:lnTo>
                <a:lnTo>
                  <a:pt x="0" y="26"/>
                </a:lnTo>
                <a:lnTo>
                  <a:pt x="4" y="30"/>
                </a:lnTo>
                <a:lnTo>
                  <a:pt x="4" y="30"/>
                </a:lnTo>
                <a:lnTo>
                  <a:pt x="8" y="35"/>
                </a:lnTo>
                <a:lnTo>
                  <a:pt x="13" y="37"/>
                </a:lnTo>
                <a:lnTo>
                  <a:pt x="19" y="39"/>
                </a:lnTo>
                <a:lnTo>
                  <a:pt x="24" y="37"/>
                </a:lnTo>
                <a:lnTo>
                  <a:pt x="24" y="37"/>
                </a:lnTo>
                <a:lnTo>
                  <a:pt x="30" y="35"/>
                </a:lnTo>
                <a:lnTo>
                  <a:pt x="34" y="30"/>
                </a:lnTo>
                <a:lnTo>
                  <a:pt x="38" y="26"/>
                </a:lnTo>
                <a:lnTo>
                  <a:pt x="38"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8" name="Freeform 94">
            <a:extLst>
              <a:ext uri="{FF2B5EF4-FFF2-40B4-BE49-F238E27FC236}">
                <a16:creationId xmlns:a16="http://schemas.microsoft.com/office/drawing/2014/main" id="{FC27B312-1794-4788-94F0-C46C542C1F48}"/>
              </a:ext>
            </a:extLst>
          </p:cNvPr>
          <p:cNvSpPr>
            <a:spLocks/>
          </p:cNvSpPr>
          <p:nvPr/>
        </p:nvSpPr>
        <p:spPr bwMode="auto">
          <a:xfrm>
            <a:off x="7705997" y="2746731"/>
            <a:ext cx="35543" cy="52035"/>
          </a:xfrm>
          <a:custGeom>
            <a:avLst/>
            <a:gdLst>
              <a:gd name="T0" fmla="*/ 37 w 37"/>
              <a:gd name="T1" fmla="*/ 21 h 39"/>
              <a:gd name="T2" fmla="*/ 37 w 37"/>
              <a:gd name="T3" fmla="*/ 21 h 39"/>
              <a:gd name="T4" fmla="*/ 37 w 37"/>
              <a:gd name="T5" fmla="*/ 13 h 39"/>
              <a:gd name="T6" fmla="*/ 33 w 37"/>
              <a:gd name="T7" fmla="*/ 9 h 39"/>
              <a:gd name="T8" fmla="*/ 30 w 37"/>
              <a:gd name="T9" fmla="*/ 4 h 39"/>
              <a:gd name="T10" fmla="*/ 24 w 37"/>
              <a:gd name="T11" fmla="*/ 2 h 39"/>
              <a:gd name="T12" fmla="*/ 24 w 37"/>
              <a:gd name="T13" fmla="*/ 2 h 39"/>
              <a:gd name="T14" fmla="*/ 19 w 37"/>
              <a:gd name="T15" fmla="*/ 0 h 39"/>
              <a:gd name="T16" fmla="*/ 13 w 37"/>
              <a:gd name="T17" fmla="*/ 2 h 39"/>
              <a:gd name="T18" fmla="*/ 7 w 37"/>
              <a:gd name="T19" fmla="*/ 4 h 39"/>
              <a:gd name="T20" fmla="*/ 2 w 37"/>
              <a:gd name="T21" fmla="*/ 9 h 39"/>
              <a:gd name="T22" fmla="*/ 2 w 37"/>
              <a:gd name="T23" fmla="*/ 9 h 39"/>
              <a:gd name="T24" fmla="*/ 0 w 37"/>
              <a:gd name="T25" fmla="*/ 13 h 39"/>
              <a:gd name="T26" fmla="*/ 0 w 37"/>
              <a:gd name="T27" fmla="*/ 21 h 39"/>
              <a:gd name="T28" fmla="*/ 0 w 37"/>
              <a:gd name="T29" fmla="*/ 26 h 39"/>
              <a:gd name="T30" fmla="*/ 2 w 37"/>
              <a:gd name="T31" fmla="*/ 32 h 39"/>
              <a:gd name="T32" fmla="*/ 2 w 37"/>
              <a:gd name="T33" fmla="*/ 32 h 39"/>
              <a:gd name="T34" fmla="*/ 7 w 37"/>
              <a:gd name="T35" fmla="*/ 36 h 39"/>
              <a:gd name="T36" fmla="*/ 13 w 37"/>
              <a:gd name="T37" fmla="*/ 37 h 39"/>
              <a:gd name="T38" fmla="*/ 19 w 37"/>
              <a:gd name="T39" fmla="*/ 39 h 39"/>
              <a:gd name="T40" fmla="*/ 24 w 37"/>
              <a:gd name="T41" fmla="*/ 37 h 39"/>
              <a:gd name="T42" fmla="*/ 24 w 37"/>
              <a:gd name="T43" fmla="*/ 37 h 39"/>
              <a:gd name="T44" fmla="*/ 30 w 37"/>
              <a:gd name="T45" fmla="*/ 36 h 39"/>
              <a:gd name="T46" fmla="*/ 33 w 37"/>
              <a:gd name="T47" fmla="*/ 32 h 39"/>
              <a:gd name="T48" fmla="*/ 37 w 37"/>
              <a:gd name="T49" fmla="*/ 26 h 39"/>
              <a:gd name="T50" fmla="*/ 37 w 37"/>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1"/>
                </a:moveTo>
                <a:lnTo>
                  <a:pt x="37" y="21"/>
                </a:lnTo>
                <a:lnTo>
                  <a:pt x="37" y="13"/>
                </a:lnTo>
                <a:lnTo>
                  <a:pt x="33" y="9"/>
                </a:lnTo>
                <a:lnTo>
                  <a:pt x="30" y="4"/>
                </a:lnTo>
                <a:lnTo>
                  <a:pt x="24" y="2"/>
                </a:lnTo>
                <a:lnTo>
                  <a:pt x="24" y="2"/>
                </a:lnTo>
                <a:lnTo>
                  <a:pt x="19" y="0"/>
                </a:lnTo>
                <a:lnTo>
                  <a:pt x="13" y="2"/>
                </a:lnTo>
                <a:lnTo>
                  <a:pt x="7" y="4"/>
                </a:lnTo>
                <a:lnTo>
                  <a:pt x="2" y="9"/>
                </a:lnTo>
                <a:lnTo>
                  <a:pt x="2" y="9"/>
                </a:lnTo>
                <a:lnTo>
                  <a:pt x="0" y="13"/>
                </a:lnTo>
                <a:lnTo>
                  <a:pt x="0" y="21"/>
                </a:lnTo>
                <a:lnTo>
                  <a:pt x="0" y="26"/>
                </a:lnTo>
                <a:lnTo>
                  <a:pt x="2" y="32"/>
                </a:lnTo>
                <a:lnTo>
                  <a:pt x="2" y="32"/>
                </a:lnTo>
                <a:lnTo>
                  <a:pt x="7" y="36"/>
                </a:lnTo>
                <a:lnTo>
                  <a:pt x="13" y="37"/>
                </a:lnTo>
                <a:lnTo>
                  <a:pt x="19" y="39"/>
                </a:lnTo>
                <a:lnTo>
                  <a:pt x="24" y="37"/>
                </a:lnTo>
                <a:lnTo>
                  <a:pt x="24" y="37"/>
                </a:lnTo>
                <a:lnTo>
                  <a:pt x="30" y="36"/>
                </a:lnTo>
                <a:lnTo>
                  <a:pt x="33" y="32"/>
                </a:lnTo>
                <a:lnTo>
                  <a:pt x="37" y="26"/>
                </a:lnTo>
                <a:lnTo>
                  <a:pt x="37" y="21"/>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19" name="Freeform 95">
            <a:extLst>
              <a:ext uri="{FF2B5EF4-FFF2-40B4-BE49-F238E27FC236}">
                <a16:creationId xmlns:a16="http://schemas.microsoft.com/office/drawing/2014/main" id="{4AFF95A0-9A0C-46B1-9897-8D40DA062B4F}"/>
              </a:ext>
            </a:extLst>
          </p:cNvPr>
          <p:cNvSpPr>
            <a:spLocks/>
          </p:cNvSpPr>
          <p:nvPr/>
        </p:nvSpPr>
        <p:spPr bwMode="auto">
          <a:xfrm>
            <a:off x="7734057" y="2767545"/>
            <a:ext cx="35543" cy="52035"/>
          </a:xfrm>
          <a:custGeom>
            <a:avLst/>
            <a:gdLst>
              <a:gd name="T0" fmla="*/ 37 w 37"/>
              <a:gd name="T1" fmla="*/ 20 h 39"/>
              <a:gd name="T2" fmla="*/ 37 w 37"/>
              <a:gd name="T3" fmla="*/ 20 h 39"/>
              <a:gd name="T4" fmla="*/ 37 w 37"/>
              <a:gd name="T5" fmla="*/ 15 h 39"/>
              <a:gd name="T6" fmla="*/ 33 w 37"/>
              <a:gd name="T7" fmla="*/ 9 h 39"/>
              <a:gd name="T8" fmla="*/ 30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3 w 37"/>
              <a:gd name="T21" fmla="*/ 9 h 39"/>
              <a:gd name="T22" fmla="*/ 3 w 37"/>
              <a:gd name="T23" fmla="*/ 9 h 39"/>
              <a:gd name="T24" fmla="*/ 0 w 37"/>
              <a:gd name="T25" fmla="*/ 15 h 39"/>
              <a:gd name="T26" fmla="*/ 0 w 37"/>
              <a:gd name="T27" fmla="*/ 20 h 39"/>
              <a:gd name="T28" fmla="*/ 0 w 37"/>
              <a:gd name="T29" fmla="*/ 26 h 39"/>
              <a:gd name="T30" fmla="*/ 3 w 37"/>
              <a:gd name="T31" fmla="*/ 32 h 39"/>
              <a:gd name="T32" fmla="*/ 3 w 37"/>
              <a:gd name="T33" fmla="*/ 32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2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5"/>
                </a:lnTo>
                <a:lnTo>
                  <a:pt x="33" y="9"/>
                </a:lnTo>
                <a:lnTo>
                  <a:pt x="30" y="4"/>
                </a:lnTo>
                <a:lnTo>
                  <a:pt x="24" y="2"/>
                </a:lnTo>
                <a:lnTo>
                  <a:pt x="24" y="2"/>
                </a:lnTo>
                <a:lnTo>
                  <a:pt x="18" y="0"/>
                </a:lnTo>
                <a:lnTo>
                  <a:pt x="13" y="2"/>
                </a:lnTo>
                <a:lnTo>
                  <a:pt x="7" y="4"/>
                </a:lnTo>
                <a:lnTo>
                  <a:pt x="3" y="9"/>
                </a:lnTo>
                <a:lnTo>
                  <a:pt x="3" y="9"/>
                </a:lnTo>
                <a:lnTo>
                  <a:pt x="0" y="15"/>
                </a:lnTo>
                <a:lnTo>
                  <a:pt x="0" y="20"/>
                </a:lnTo>
                <a:lnTo>
                  <a:pt x="0" y="26"/>
                </a:lnTo>
                <a:lnTo>
                  <a:pt x="3" y="32"/>
                </a:lnTo>
                <a:lnTo>
                  <a:pt x="3" y="32"/>
                </a:lnTo>
                <a:lnTo>
                  <a:pt x="7" y="35"/>
                </a:lnTo>
                <a:lnTo>
                  <a:pt x="13" y="37"/>
                </a:lnTo>
                <a:lnTo>
                  <a:pt x="18" y="39"/>
                </a:lnTo>
                <a:lnTo>
                  <a:pt x="24" y="37"/>
                </a:lnTo>
                <a:lnTo>
                  <a:pt x="24" y="37"/>
                </a:lnTo>
                <a:lnTo>
                  <a:pt x="30" y="35"/>
                </a:lnTo>
                <a:lnTo>
                  <a:pt x="33" y="32"/>
                </a:lnTo>
                <a:lnTo>
                  <a:pt x="37" y="26"/>
                </a:lnTo>
                <a:lnTo>
                  <a:pt x="37" y="20"/>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0" name="Freeform 96">
            <a:extLst>
              <a:ext uri="{FF2B5EF4-FFF2-40B4-BE49-F238E27FC236}">
                <a16:creationId xmlns:a16="http://schemas.microsoft.com/office/drawing/2014/main" id="{E6F57DD7-0FFD-4442-82F2-90EC778F8F3C}"/>
              </a:ext>
            </a:extLst>
          </p:cNvPr>
          <p:cNvSpPr>
            <a:spLocks/>
          </p:cNvSpPr>
          <p:nvPr/>
        </p:nvSpPr>
        <p:spPr bwMode="auto">
          <a:xfrm>
            <a:off x="7662971" y="2705104"/>
            <a:ext cx="35543" cy="52035"/>
          </a:xfrm>
          <a:custGeom>
            <a:avLst/>
            <a:gdLst>
              <a:gd name="T0" fmla="*/ 39 w 39"/>
              <a:gd name="T1" fmla="*/ 19 h 39"/>
              <a:gd name="T2" fmla="*/ 39 w 39"/>
              <a:gd name="T3" fmla="*/ 19 h 39"/>
              <a:gd name="T4" fmla="*/ 38 w 39"/>
              <a:gd name="T5" fmla="*/ 13 h 39"/>
              <a:gd name="T6" fmla="*/ 36 w 39"/>
              <a:gd name="T7" fmla="*/ 8 h 39"/>
              <a:gd name="T8" fmla="*/ 30 w 39"/>
              <a:gd name="T9" fmla="*/ 4 h 39"/>
              <a:gd name="T10" fmla="*/ 24 w 39"/>
              <a:gd name="T11" fmla="*/ 2 h 39"/>
              <a:gd name="T12" fmla="*/ 24 w 39"/>
              <a:gd name="T13" fmla="*/ 2 h 39"/>
              <a:gd name="T14" fmla="*/ 19 w 39"/>
              <a:gd name="T15" fmla="*/ 0 h 39"/>
              <a:gd name="T16" fmla="*/ 13 w 39"/>
              <a:gd name="T17" fmla="*/ 2 h 39"/>
              <a:gd name="T18" fmla="*/ 8 w 39"/>
              <a:gd name="T19" fmla="*/ 4 h 39"/>
              <a:gd name="T20" fmla="*/ 4 w 39"/>
              <a:gd name="T21" fmla="*/ 8 h 39"/>
              <a:gd name="T22" fmla="*/ 4 w 39"/>
              <a:gd name="T23" fmla="*/ 8 h 39"/>
              <a:gd name="T24" fmla="*/ 2 w 39"/>
              <a:gd name="T25" fmla="*/ 13 h 39"/>
              <a:gd name="T26" fmla="*/ 0 w 39"/>
              <a:gd name="T27" fmla="*/ 19 h 39"/>
              <a:gd name="T28" fmla="*/ 2 w 39"/>
              <a:gd name="T29" fmla="*/ 25 h 39"/>
              <a:gd name="T30" fmla="*/ 4 w 39"/>
              <a:gd name="T31" fmla="*/ 30 h 39"/>
              <a:gd name="T32" fmla="*/ 4 w 39"/>
              <a:gd name="T33" fmla="*/ 30 h 39"/>
              <a:gd name="T34" fmla="*/ 8 w 39"/>
              <a:gd name="T35" fmla="*/ 36 h 39"/>
              <a:gd name="T36" fmla="*/ 13 w 39"/>
              <a:gd name="T37" fmla="*/ 38 h 39"/>
              <a:gd name="T38" fmla="*/ 19 w 39"/>
              <a:gd name="T39" fmla="*/ 39 h 39"/>
              <a:gd name="T40" fmla="*/ 24 w 39"/>
              <a:gd name="T41" fmla="*/ 38 h 39"/>
              <a:gd name="T42" fmla="*/ 24 w 39"/>
              <a:gd name="T43" fmla="*/ 38 h 39"/>
              <a:gd name="T44" fmla="*/ 30 w 39"/>
              <a:gd name="T45" fmla="*/ 36 h 39"/>
              <a:gd name="T46" fmla="*/ 36 w 39"/>
              <a:gd name="T47" fmla="*/ 30 h 39"/>
              <a:gd name="T48" fmla="*/ 38 w 39"/>
              <a:gd name="T49" fmla="*/ 26 h 39"/>
              <a:gd name="T50" fmla="*/ 39 w 39"/>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19"/>
                </a:moveTo>
                <a:lnTo>
                  <a:pt x="39" y="19"/>
                </a:lnTo>
                <a:lnTo>
                  <a:pt x="38" y="13"/>
                </a:lnTo>
                <a:lnTo>
                  <a:pt x="36" y="8"/>
                </a:lnTo>
                <a:lnTo>
                  <a:pt x="30" y="4"/>
                </a:lnTo>
                <a:lnTo>
                  <a:pt x="24" y="2"/>
                </a:lnTo>
                <a:lnTo>
                  <a:pt x="24" y="2"/>
                </a:lnTo>
                <a:lnTo>
                  <a:pt x="19" y="0"/>
                </a:lnTo>
                <a:lnTo>
                  <a:pt x="13" y="2"/>
                </a:lnTo>
                <a:lnTo>
                  <a:pt x="8" y="4"/>
                </a:lnTo>
                <a:lnTo>
                  <a:pt x="4" y="8"/>
                </a:lnTo>
                <a:lnTo>
                  <a:pt x="4" y="8"/>
                </a:lnTo>
                <a:lnTo>
                  <a:pt x="2" y="13"/>
                </a:lnTo>
                <a:lnTo>
                  <a:pt x="0" y="19"/>
                </a:lnTo>
                <a:lnTo>
                  <a:pt x="2" y="25"/>
                </a:lnTo>
                <a:lnTo>
                  <a:pt x="4" y="30"/>
                </a:lnTo>
                <a:lnTo>
                  <a:pt x="4" y="30"/>
                </a:lnTo>
                <a:lnTo>
                  <a:pt x="8" y="36"/>
                </a:lnTo>
                <a:lnTo>
                  <a:pt x="13" y="38"/>
                </a:lnTo>
                <a:lnTo>
                  <a:pt x="19" y="39"/>
                </a:lnTo>
                <a:lnTo>
                  <a:pt x="24" y="38"/>
                </a:lnTo>
                <a:lnTo>
                  <a:pt x="24" y="38"/>
                </a:lnTo>
                <a:lnTo>
                  <a:pt x="30" y="36"/>
                </a:lnTo>
                <a:lnTo>
                  <a:pt x="36" y="30"/>
                </a:lnTo>
                <a:lnTo>
                  <a:pt x="38" y="26"/>
                </a:lnTo>
                <a:lnTo>
                  <a:pt x="39"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1" name="Freeform 97">
            <a:extLst>
              <a:ext uri="{FF2B5EF4-FFF2-40B4-BE49-F238E27FC236}">
                <a16:creationId xmlns:a16="http://schemas.microsoft.com/office/drawing/2014/main" id="{51671547-B7E4-4DB3-AF58-BD3CA8B9EDC1}"/>
              </a:ext>
            </a:extLst>
          </p:cNvPr>
          <p:cNvSpPr>
            <a:spLocks/>
          </p:cNvSpPr>
          <p:nvPr/>
        </p:nvSpPr>
        <p:spPr bwMode="auto">
          <a:xfrm>
            <a:off x="7603110" y="2655670"/>
            <a:ext cx="35543" cy="49433"/>
          </a:xfrm>
          <a:custGeom>
            <a:avLst/>
            <a:gdLst>
              <a:gd name="T0" fmla="*/ 39 w 39"/>
              <a:gd name="T1" fmla="*/ 19 h 37"/>
              <a:gd name="T2" fmla="*/ 39 w 39"/>
              <a:gd name="T3" fmla="*/ 19 h 37"/>
              <a:gd name="T4" fmla="*/ 37 w 39"/>
              <a:gd name="T5" fmla="*/ 13 h 37"/>
              <a:gd name="T6" fmla="*/ 35 w 39"/>
              <a:gd name="T7" fmla="*/ 7 h 37"/>
              <a:gd name="T8" fmla="*/ 31 w 39"/>
              <a:gd name="T9" fmla="*/ 4 h 37"/>
              <a:gd name="T10" fmla="*/ 26 w 39"/>
              <a:gd name="T11" fmla="*/ 0 h 37"/>
              <a:gd name="T12" fmla="*/ 26 w 39"/>
              <a:gd name="T13" fmla="*/ 0 h 37"/>
              <a:gd name="T14" fmla="*/ 20 w 39"/>
              <a:gd name="T15" fmla="*/ 0 h 37"/>
              <a:gd name="T16" fmla="*/ 13 w 39"/>
              <a:gd name="T17" fmla="*/ 0 h 37"/>
              <a:gd name="T18" fmla="*/ 9 w 39"/>
              <a:gd name="T19" fmla="*/ 2 h 37"/>
              <a:gd name="T20" fmla="*/ 3 w 39"/>
              <a:gd name="T21" fmla="*/ 7 h 37"/>
              <a:gd name="T22" fmla="*/ 3 w 39"/>
              <a:gd name="T23" fmla="*/ 7 h 37"/>
              <a:gd name="T24" fmla="*/ 2 w 39"/>
              <a:gd name="T25" fmla="*/ 13 h 37"/>
              <a:gd name="T26" fmla="*/ 0 w 39"/>
              <a:gd name="T27" fmla="*/ 19 h 37"/>
              <a:gd name="T28" fmla="*/ 2 w 39"/>
              <a:gd name="T29" fmla="*/ 24 h 37"/>
              <a:gd name="T30" fmla="*/ 3 w 39"/>
              <a:gd name="T31" fmla="*/ 30 h 37"/>
              <a:gd name="T32" fmla="*/ 3 w 39"/>
              <a:gd name="T33" fmla="*/ 30 h 37"/>
              <a:gd name="T34" fmla="*/ 9 w 39"/>
              <a:gd name="T35" fmla="*/ 34 h 37"/>
              <a:gd name="T36" fmla="*/ 13 w 39"/>
              <a:gd name="T37" fmla="*/ 37 h 37"/>
              <a:gd name="T38" fmla="*/ 20 w 39"/>
              <a:gd name="T39" fmla="*/ 37 h 37"/>
              <a:gd name="T40" fmla="*/ 26 w 39"/>
              <a:gd name="T41" fmla="*/ 37 h 37"/>
              <a:gd name="T42" fmla="*/ 26 w 39"/>
              <a:gd name="T43" fmla="*/ 37 h 37"/>
              <a:gd name="T44" fmla="*/ 31 w 39"/>
              <a:gd name="T45" fmla="*/ 34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7"/>
                </a:lnTo>
                <a:lnTo>
                  <a:pt x="31" y="4"/>
                </a:lnTo>
                <a:lnTo>
                  <a:pt x="26" y="0"/>
                </a:lnTo>
                <a:lnTo>
                  <a:pt x="26" y="0"/>
                </a:lnTo>
                <a:lnTo>
                  <a:pt x="20" y="0"/>
                </a:lnTo>
                <a:lnTo>
                  <a:pt x="13" y="0"/>
                </a:lnTo>
                <a:lnTo>
                  <a:pt x="9" y="2"/>
                </a:lnTo>
                <a:lnTo>
                  <a:pt x="3" y="7"/>
                </a:lnTo>
                <a:lnTo>
                  <a:pt x="3" y="7"/>
                </a:lnTo>
                <a:lnTo>
                  <a:pt x="2" y="13"/>
                </a:lnTo>
                <a:lnTo>
                  <a:pt x="0" y="19"/>
                </a:lnTo>
                <a:lnTo>
                  <a:pt x="2" y="24"/>
                </a:lnTo>
                <a:lnTo>
                  <a:pt x="3" y="30"/>
                </a:lnTo>
                <a:lnTo>
                  <a:pt x="3" y="30"/>
                </a:lnTo>
                <a:lnTo>
                  <a:pt x="9" y="34"/>
                </a:lnTo>
                <a:lnTo>
                  <a:pt x="13" y="37"/>
                </a:lnTo>
                <a:lnTo>
                  <a:pt x="20" y="37"/>
                </a:lnTo>
                <a:lnTo>
                  <a:pt x="26" y="37"/>
                </a:lnTo>
                <a:lnTo>
                  <a:pt x="26" y="37"/>
                </a:lnTo>
                <a:lnTo>
                  <a:pt x="31" y="34"/>
                </a:lnTo>
                <a:lnTo>
                  <a:pt x="35" y="30"/>
                </a:lnTo>
                <a:lnTo>
                  <a:pt x="37" y="24"/>
                </a:lnTo>
                <a:lnTo>
                  <a:pt x="39"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2" name="Freeform 98">
            <a:extLst>
              <a:ext uri="{FF2B5EF4-FFF2-40B4-BE49-F238E27FC236}">
                <a16:creationId xmlns:a16="http://schemas.microsoft.com/office/drawing/2014/main" id="{C78F7446-9FA2-4753-9409-7811DB37CCA0}"/>
              </a:ext>
            </a:extLst>
          </p:cNvPr>
          <p:cNvSpPr>
            <a:spLocks/>
          </p:cNvSpPr>
          <p:nvPr/>
        </p:nvSpPr>
        <p:spPr bwMode="auto">
          <a:xfrm>
            <a:off x="7470291" y="2530787"/>
            <a:ext cx="35543" cy="52035"/>
          </a:xfrm>
          <a:custGeom>
            <a:avLst/>
            <a:gdLst>
              <a:gd name="T0" fmla="*/ 37 w 37"/>
              <a:gd name="T1" fmla="*/ 19 h 39"/>
              <a:gd name="T2" fmla="*/ 37 w 37"/>
              <a:gd name="T3" fmla="*/ 19 h 39"/>
              <a:gd name="T4" fmla="*/ 37 w 37"/>
              <a:gd name="T5" fmla="*/ 13 h 39"/>
              <a:gd name="T6" fmla="*/ 33 w 37"/>
              <a:gd name="T7" fmla="*/ 7 h 39"/>
              <a:gd name="T8" fmla="*/ 30 w 37"/>
              <a:gd name="T9" fmla="*/ 4 h 39"/>
              <a:gd name="T10" fmla="*/ 24 w 37"/>
              <a:gd name="T11" fmla="*/ 2 h 39"/>
              <a:gd name="T12" fmla="*/ 24 w 37"/>
              <a:gd name="T13" fmla="*/ 2 h 39"/>
              <a:gd name="T14" fmla="*/ 18 w 37"/>
              <a:gd name="T15" fmla="*/ 0 h 39"/>
              <a:gd name="T16" fmla="*/ 13 w 37"/>
              <a:gd name="T17" fmla="*/ 2 h 39"/>
              <a:gd name="T18" fmla="*/ 7 w 37"/>
              <a:gd name="T19" fmla="*/ 4 h 39"/>
              <a:gd name="T20" fmla="*/ 4 w 37"/>
              <a:gd name="T21" fmla="*/ 7 h 39"/>
              <a:gd name="T22" fmla="*/ 4 w 37"/>
              <a:gd name="T23" fmla="*/ 7 h 39"/>
              <a:gd name="T24" fmla="*/ 0 w 37"/>
              <a:gd name="T25" fmla="*/ 13 h 39"/>
              <a:gd name="T26" fmla="*/ 0 w 37"/>
              <a:gd name="T27" fmla="*/ 19 h 39"/>
              <a:gd name="T28" fmla="*/ 0 w 37"/>
              <a:gd name="T29" fmla="*/ 24 h 39"/>
              <a:gd name="T30" fmla="*/ 4 w 37"/>
              <a:gd name="T31" fmla="*/ 30 h 39"/>
              <a:gd name="T32" fmla="*/ 4 w 37"/>
              <a:gd name="T33" fmla="*/ 30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0 h 39"/>
              <a:gd name="T48" fmla="*/ 37 w 37"/>
              <a:gd name="T49" fmla="*/ 26 h 39"/>
              <a:gd name="T50" fmla="*/ 37 w 37"/>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19"/>
                </a:moveTo>
                <a:lnTo>
                  <a:pt x="37" y="19"/>
                </a:lnTo>
                <a:lnTo>
                  <a:pt x="37" y="13"/>
                </a:lnTo>
                <a:lnTo>
                  <a:pt x="33" y="7"/>
                </a:lnTo>
                <a:lnTo>
                  <a:pt x="30" y="4"/>
                </a:lnTo>
                <a:lnTo>
                  <a:pt x="24" y="2"/>
                </a:lnTo>
                <a:lnTo>
                  <a:pt x="24" y="2"/>
                </a:lnTo>
                <a:lnTo>
                  <a:pt x="18" y="0"/>
                </a:lnTo>
                <a:lnTo>
                  <a:pt x="13" y="2"/>
                </a:lnTo>
                <a:lnTo>
                  <a:pt x="7" y="4"/>
                </a:lnTo>
                <a:lnTo>
                  <a:pt x="4" y="7"/>
                </a:lnTo>
                <a:lnTo>
                  <a:pt x="4" y="7"/>
                </a:lnTo>
                <a:lnTo>
                  <a:pt x="0" y="13"/>
                </a:lnTo>
                <a:lnTo>
                  <a:pt x="0" y="19"/>
                </a:lnTo>
                <a:lnTo>
                  <a:pt x="0" y="24"/>
                </a:lnTo>
                <a:lnTo>
                  <a:pt x="4" y="30"/>
                </a:lnTo>
                <a:lnTo>
                  <a:pt x="4" y="30"/>
                </a:lnTo>
                <a:lnTo>
                  <a:pt x="7" y="35"/>
                </a:lnTo>
                <a:lnTo>
                  <a:pt x="13" y="37"/>
                </a:lnTo>
                <a:lnTo>
                  <a:pt x="18" y="39"/>
                </a:lnTo>
                <a:lnTo>
                  <a:pt x="24" y="37"/>
                </a:lnTo>
                <a:lnTo>
                  <a:pt x="24" y="37"/>
                </a:lnTo>
                <a:lnTo>
                  <a:pt x="30" y="35"/>
                </a:lnTo>
                <a:lnTo>
                  <a:pt x="33" y="30"/>
                </a:lnTo>
                <a:lnTo>
                  <a:pt x="37" y="26"/>
                </a:lnTo>
                <a:lnTo>
                  <a:pt x="37"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3" name="Freeform 99">
            <a:extLst>
              <a:ext uri="{FF2B5EF4-FFF2-40B4-BE49-F238E27FC236}">
                <a16:creationId xmlns:a16="http://schemas.microsoft.com/office/drawing/2014/main" id="{43A07B85-6355-4D1E-9AB7-4654D02DE41B}"/>
              </a:ext>
            </a:extLst>
          </p:cNvPr>
          <p:cNvSpPr>
            <a:spLocks/>
          </p:cNvSpPr>
          <p:nvPr/>
        </p:nvSpPr>
        <p:spPr bwMode="auto">
          <a:xfrm>
            <a:off x="7386111" y="2468345"/>
            <a:ext cx="35543" cy="46831"/>
          </a:xfrm>
          <a:custGeom>
            <a:avLst/>
            <a:gdLst>
              <a:gd name="T0" fmla="*/ 38 w 38"/>
              <a:gd name="T1" fmla="*/ 19 h 38"/>
              <a:gd name="T2" fmla="*/ 38 w 38"/>
              <a:gd name="T3" fmla="*/ 19 h 38"/>
              <a:gd name="T4" fmla="*/ 38 w 38"/>
              <a:gd name="T5" fmla="*/ 13 h 38"/>
              <a:gd name="T6" fmla="*/ 34 w 38"/>
              <a:gd name="T7" fmla="*/ 8 h 38"/>
              <a:gd name="T8" fmla="*/ 30 w 38"/>
              <a:gd name="T9" fmla="*/ 4 h 38"/>
              <a:gd name="T10" fmla="*/ 24 w 38"/>
              <a:gd name="T11" fmla="*/ 0 h 38"/>
              <a:gd name="T12" fmla="*/ 24 w 38"/>
              <a:gd name="T13" fmla="*/ 0 h 38"/>
              <a:gd name="T14" fmla="*/ 19 w 38"/>
              <a:gd name="T15" fmla="*/ 0 h 38"/>
              <a:gd name="T16" fmla="*/ 13 w 38"/>
              <a:gd name="T17" fmla="*/ 0 h 38"/>
              <a:gd name="T18" fmla="*/ 8 w 38"/>
              <a:gd name="T19" fmla="*/ 4 h 38"/>
              <a:gd name="T20" fmla="*/ 4 w 38"/>
              <a:gd name="T21" fmla="*/ 8 h 38"/>
              <a:gd name="T22" fmla="*/ 4 w 38"/>
              <a:gd name="T23" fmla="*/ 8 h 38"/>
              <a:gd name="T24" fmla="*/ 0 w 38"/>
              <a:gd name="T25" fmla="*/ 13 h 38"/>
              <a:gd name="T26" fmla="*/ 0 w 38"/>
              <a:gd name="T27" fmla="*/ 19 h 38"/>
              <a:gd name="T28" fmla="*/ 0 w 38"/>
              <a:gd name="T29" fmla="*/ 25 h 38"/>
              <a:gd name="T30" fmla="*/ 4 w 38"/>
              <a:gd name="T31" fmla="*/ 30 h 38"/>
              <a:gd name="T32" fmla="*/ 4 w 38"/>
              <a:gd name="T33" fmla="*/ 30 h 38"/>
              <a:gd name="T34" fmla="*/ 8 w 38"/>
              <a:gd name="T35" fmla="*/ 34 h 38"/>
              <a:gd name="T36" fmla="*/ 13 w 38"/>
              <a:gd name="T37" fmla="*/ 38 h 38"/>
              <a:gd name="T38" fmla="*/ 19 w 38"/>
              <a:gd name="T39" fmla="*/ 38 h 38"/>
              <a:gd name="T40" fmla="*/ 24 w 38"/>
              <a:gd name="T41" fmla="*/ 38 h 38"/>
              <a:gd name="T42" fmla="*/ 24 w 38"/>
              <a:gd name="T43" fmla="*/ 38 h 38"/>
              <a:gd name="T44" fmla="*/ 30 w 38"/>
              <a:gd name="T45" fmla="*/ 34 h 38"/>
              <a:gd name="T46" fmla="*/ 34 w 38"/>
              <a:gd name="T47" fmla="*/ 30 h 38"/>
              <a:gd name="T48" fmla="*/ 38 w 38"/>
              <a:gd name="T49" fmla="*/ 25 h 38"/>
              <a:gd name="T50" fmla="*/ 38 w 38"/>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8" y="19"/>
                </a:moveTo>
                <a:lnTo>
                  <a:pt x="38" y="19"/>
                </a:lnTo>
                <a:lnTo>
                  <a:pt x="38" y="13"/>
                </a:lnTo>
                <a:lnTo>
                  <a:pt x="34" y="8"/>
                </a:lnTo>
                <a:lnTo>
                  <a:pt x="30" y="4"/>
                </a:lnTo>
                <a:lnTo>
                  <a:pt x="24" y="0"/>
                </a:lnTo>
                <a:lnTo>
                  <a:pt x="24" y="0"/>
                </a:lnTo>
                <a:lnTo>
                  <a:pt x="19" y="0"/>
                </a:lnTo>
                <a:lnTo>
                  <a:pt x="13" y="0"/>
                </a:lnTo>
                <a:lnTo>
                  <a:pt x="8" y="4"/>
                </a:lnTo>
                <a:lnTo>
                  <a:pt x="4" y="8"/>
                </a:lnTo>
                <a:lnTo>
                  <a:pt x="4" y="8"/>
                </a:lnTo>
                <a:lnTo>
                  <a:pt x="0" y="13"/>
                </a:lnTo>
                <a:lnTo>
                  <a:pt x="0" y="19"/>
                </a:lnTo>
                <a:lnTo>
                  <a:pt x="0" y="25"/>
                </a:lnTo>
                <a:lnTo>
                  <a:pt x="4" y="30"/>
                </a:lnTo>
                <a:lnTo>
                  <a:pt x="4" y="30"/>
                </a:lnTo>
                <a:lnTo>
                  <a:pt x="8" y="34"/>
                </a:lnTo>
                <a:lnTo>
                  <a:pt x="13" y="38"/>
                </a:lnTo>
                <a:lnTo>
                  <a:pt x="19" y="38"/>
                </a:lnTo>
                <a:lnTo>
                  <a:pt x="24" y="38"/>
                </a:lnTo>
                <a:lnTo>
                  <a:pt x="24" y="38"/>
                </a:lnTo>
                <a:lnTo>
                  <a:pt x="30" y="34"/>
                </a:lnTo>
                <a:lnTo>
                  <a:pt x="34" y="30"/>
                </a:lnTo>
                <a:lnTo>
                  <a:pt x="38" y="25"/>
                </a:lnTo>
                <a:lnTo>
                  <a:pt x="38"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4" name="Freeform 100">
            <a:extLst>
              <a:ext uri="{FF2B5EF4-FFF2-40B4-BE49-F238E27FC236}">
                <a16:creationId xmlns:a16="http://schemas.microsoft.com/office/drawing/2014/main" id="{A36D2662-3108-4259-9DB8-2E347A87CFF0}"/>
              </a:ext>
            </a:extLst>
          </p:cNvPr>
          <p:cNvSpPr>
            <a:spLocks/>
          </p:cNvSpPr>
          <p:nvPr/>
        </p:nvSpPr>
        <p:spPr bwMode="auto">
          <a:xfrm>
            <a:off x="7335603" y="2424115"/>
            <a:ext cx="35543" cy="49433"/>
          </a:xfrm>
          <a:custGeom>
            <a:avLst/>
            <a:gdLst>
              <a:gd name="T0" fmla="*/ 37 w 37"/>
              <a:gd name="T1" fmla="*/ 18 h 37"/>
              <a:gd name="T2" fmla="*/ 37 w 37"/>
              <a:gd name="T3" fmla="*/ 18 h 37"/>
              <a:gd name="T4" fmla="*/ 37 w 37"/>
              <a:gd name="T5" fmla="*/ 13 h 37"/>
              <a:gd name="T6" fmla="*/ 34 w 37"/>
              <a:gd name="T7" fmla="*/ 7 h 37"/>
              <a:gd name="T8" fmla="*/ 30 w 37"/>
              <a:gd name="T9" fmla="*/ 3 h 37"/>
              <a:gd name="T10" fmla="*/ 24 w 37"/>
              <a:gd name="T11" fmla="*/ 0 h 37"/>
              <a:gd name="T12" fmla="*/ 24 w 37"/>
              <a:gd name="T13" fmla="*/ 0 h 37"/>
              <a:gd name="T14" fmla="*/ 19 w 37"/>
              <a:gd name="T15" fmla="*/ 0 h 37"/>
              <a:gd name="T16" fmla="*/ 13 w 37"/>
              <a:gd name="T17" fmla="*/ 0 h 37"/>
              <a:gd name="T18" fmla="*/ 7 w 37"/>
              <a:gd name="T19" fmla="*/ 3 h 37"/>
              <a:gd name="T20" fmla="*/ 4 w 37"/>
              <a:gd name="T21" fmla="*/ 7 h 37"/>
              <a:gd name="T22" fmla="*/ 4 w 37"/>
              <a:gd name="T23" fmla="*/ 7 h 37"/>
              <a:gd name="T24" fmla="*/ 0 w 37"/>
              <a:gd name="T25" fmla="*/ 13 h 37"/>
              <a:gd name="T26" fmla="*/ 0 w 37"/>
              <a:gd name="T27" fmla="*/ 18 h 37"/>
              <a:gd name="T28" fmla="*/ 0 w 37"/>
              <a:gd name="T29" fmla="*/ 24 h 37"/>
              <a:gd name="T30" fmla="*/ 4 w 37"/>
              <a:gd name="T31" fmla="*/ 30 h 37"/>
              <a:gd name="T32" fmla="*/ 4 w 37"/>
              <a:gd name="T33" fmla="*/ 30 h 37"/>
              <a:gd name="T34" fmla="*/ 7 w 37"/>
              <a:gd name="T35" fmla="*/ 33 h 37"/>
              <a:gd name="T36" fmla="*/ 13 w 37"/>
              <a:gd name="T37" fmla="*/ 37 h 37"/>
              <a:gd name="T38" fmla="*/ 19 w 37"/>
              <a:gd name="T39" fmla="*/ 37 h 37"/>
              <a:gd name="T40" fmla="*/ 24 w 37"/>
              <a:gd name="T41" fmla="*/ 37 h 37"/>
              <a:gd name="T42" fmla="*/ 24 w 37"/>
              <a:gd name="T43" fmla="*/ 37 h 37"/>
              <a:gd name="T44" fmla="*/ 30 w 37"/>
              <a:gd name="T45" fmla="*/ 33 h 37"/>
              <a:gd name="T46" fmla="*/ 34 w 37"/>
              <a:gd name="T47" fmla="*/ 30 h 37"/>
              <a:gd name="T48" fmla="*/ 37 w 37"/>
              <a:gd name="T49" fmla="*/ 24 h 37"/>
              <a:gd name="T50" fmla="*/ 37 w 37"/>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8"/>
                </a:moveTo>
                <a:lnTo>
                  <a:pt x="37" y="18"/>
                </a:lnTo>
                <a:lnTo>
                  <a:pt x="37" y="13"/>
                </a:lnTo>
                <a:lnTo>
                  <a:pt x="34" y="7"/>
                </a:lnTo>
                <a:lnTo>
                  <a:pt x="30" y="3"/>
                </a:lnTo>
                <a:lnTo>
                  <a:pt x="24" y="0"/>
                </a:lnTo>
                <a:lnTo>
                  <a:pt x="24" y="0"/>
                </a:lnTo>
                <a:lnTo>
                  <a:pt x="19" y="0"/>
                </a:lnTo>
                <a:lnTo>
                  <a:pt x="13" y="0"/>
                </a:lnTo>
                <a:lnTo>
                  <a:pt x="7" y="3"/>
                </a:lnTo>
                <a:lnTo>
                  <a:pt x="4" y="7"/>
                </a:lnTo>
                <a:lnTo>
                  <a:pt x="4" y="7"/>
                </a:lnTo>
                <a:lnTo>
                  <a:pt x="0" y="13"/>
                </a:lnTo>
                <a:lnTo>
                  <a:pt x="0" y="18"/>
                </a:lnTo>
                <a:lnTo>
                  <a:pt x="0" y="24"/>
                </a:lnTo>
                <a:lnTo>
                  <a:pt x="4" y="30"/>
                </a:lnTo>
                <a:lnTo>
                  <a:pt x="4" y="30"/>
                </a:lnTo>
                <a:lnTo>
                  <a:pt x="7" y="33"/>
                </a:lnTo>
                <a:lnTo>
                  <a:pt x="13" y="37"/>
                </a:lnTo>
                <a:lnTo>
                  <a:pt x="19" y="37"/>
                </a:lnTo>
                <a:lnTo>
                  <a:pt x="24" y="37"/>
                </a:lnTo>
                <a:lnTo>
                  <a:pt x="24" y="37"/>
                </a:lnTo>
                <a:lnTo>
                  <a:pt x="30" y="33"/>
                </a:lnTo>
                <a:lnTo>
                  <a:pt x="34" y="30"/>
                </a:lnTo>
                <a:lnTo>
                  <a:pt x="37" y="24"/>
                </a:lnTo>
                <a:lnTo>
                  <a:pt x="37" y="18"/>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5" name="Freeform 101">
            <a:extLst>
              <a:ext uri="{FF2B5EF4-FFF2-40B4-BE49-F238E27FC236}">
                <a16:creationId xmlns:a16="http://schemas.microsoft.com/office/drawing/2014/main" id="{B8106EC7-ABCF-4EA5-B34B-6111F85A2AF7}"/>
              </a:ext>
            </a:extLst>
          </p:cNvPr>
          <p:cNvSpPr>
            <a:spLocks/>
          </p:cNvSpPr>
          <p:nvPr/>
        </p:nvSpPr>
        <p:spPr bwMode="auto">
          <a:xfrm>
            <a:off x="7260775" y="2379886"/>
            <a:ext cx="35543" cy="49433"/>
          </a:xfrm>
          <a:custGeom>
            <a:avLst/>
            <a:gdLst>
              <a:gd name="T0" fmla="*/ 39 w 39"/>
              <a:gd name="T1" fmla="*/ 19 h 37"/>
              <a:gd name="T2" fmla="*/ 39 w 39"/>
              <a:gd name="T3" fmla="*/ 19 h 37"/>
              <a:gd name="T4" fmla="*/ 37 w 39"/>
              <a:gd name="T5" fmla="*/ 13 h 37"/>
              <a:gd name="T6" fmla="*/ 35 w 39"/>
              <a:gd name="T7" fmla="*/ 8 h 37"/>
              <a:gd name="T8" fmla="*/ 31 w 39"/>
              <a:gd name="T9" fmla="*/ 4 h 37"/>
              <a:gd name="T10" fmla="*/ 26 w 39"/>
              <a:gd name="T11" fmla="*/ 0 h 37"/>
              <a:gd name="T12" fmla="*/ 26 w 39"/>
              <a:gd name="T13" fmla="*/ 0 h 37"/>
              <a:gd name="T14" fmla="*/ 18 w 39"/>
              <a:gd name="T15" fmla="*/ 0 h 37"/>
              <a:gd name="T16" fmla="*/ 13 w 39"/>
              <a:gd name="T17" fmla="*/ 0 h 37"/>
              <a:gd name="T18" fmla="*/ 9 w 39"/>
              <a:gd name="T19" fmla="*/ 4 h 37"/>
              <a:gd name="T20" fmla="*/ 3 w 39"/>
              <a:gd name="T21" fmla="*/ 8 h 37"/>
              <a:gd name="T22" fmla="*/ 3 w 39"/>
              <a:gd name="T23" fmla="*/ 8 h 37"/>
              <a:gd name="T24" fmla="*/ 2 w 39"/>
              <a:gd name="T25" fmla="*/ 13 h 37"/>
              <a:gd name="T26" fmla="*/ 0 w 39"/>
              <a:gd name="T27" fmla="*/ 19 h 37"/>
              <a:gd name="T28" fmla="*/ 2 w 39"/>
              <a:gd name="T29" fmla="*/ 24 h 37"/>
              <a:gd name="T30" fmla="*/ 3 w 39"/>
              <a:gd name="T31" fmla="*/ 30 h 37"/>
              <a:gd name="T32" fmla="*/ 3 w 39"/>
              <a:gd name="T33" fmla="*/ 30 h 37"/>
              <a:gd name="T34" fmla="*/ 9 w 39"/>
              <a:gd name="T35" fmla="*/ 34 h 37"/>
              <a:gd name="T36" fmla="*/ 13 w 39"/>
              <a:gd name="T37" fmla="*/ 37 h 37"/>
              <a:gd name="T38" fmla="*/ 18 w 39"/>
              <a:gd name="T39" fmla="*/ 37 h 37"/>
              <a:gd name="T40" fmla="*/ 26 w 39"/>
              <a:gd name="T41" fmla="*/ 37 h 37"/>
              <a:gd name="T42" fmla="*/ 26 w 39"/>
              <a:gd name="T43" fmla="*/ 37 h 37"/>
              <a:gd name="T44" fmla="*/ 31 w 39"/>
              <a:gd name="T45" fmla="*/ 34 h 37"/>
              <a:gd name="T46" fmla="*/ 35 w 39"/>
              <a:gd name="T47" fmla="*/ 30 h 37"/>
              <a:gd name="T48" fmla="*/ 37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7" y="13"/>
                </a:lnTo>
                <a:lnTo>
                  <a:pt x="35" y="8"/>
                </a:lnTo>
                <a:lnTo>
                  <a:pt x="31" y="4"/>
                </a:lnTo>
                <a:lnTo>
                  <a:pt x="26" y="0"/>
                </a:lnTo>
                <a:lnTo>
                  <a:pt x="26" y="0"/>
                </a:lnTo>
                <a:lnTo>
                  <a:pt x="18" y="0"/>
                </a:lnTo>
                <a:lnTo>
                  <a:pt x="13" y="0"/>
                </a:lnTo>
                <a:lnTo>
                  <a:pt x="9" y="4"/>
                </a:lnTo>
                <a:lnTo>
                  <a:pt x="3" y="8"/>
                </a:lnTo>
                <a:lnTo>
                  <a:pt x="3" y="8"/>
                </a:lnTo>
                <a:lnTo>
                  <a:pt x="2" y="13"/>
                </a:lnTo>
                <a:lnTo>
                  <a:pt x="0" y="19"/>
                </a:lnTo>
                <a:lnTo>
                  <a:pt x="2" y="24"/>
                </a:lnTo>
                <a:lnTo>
                  <a:pt x="3" y="30"/>
                </a:lnTo>
                <a:lnTo>
                  <a:pt x="3" y="30"/>
                </a:lnTo>
                <a:lnTo>
                  <a:pt x="9" y="34"/>
                </a:lnTo>
                <a:lnTo>
                  <a:pt x="13" y="37"/>
                </a:lnTo>
                <a:lnTo>
                  <a:pt x="18" y="37"/>
                </a:lnTo>
                <a:lnTo>
                  <a:pt x="26" y="37"/>
                </a:lnTo>
                <a:lnTo>
                  <a:pt x="26" y="37"/>
                </a:lnTo>
                <a:lnTo>
                  <a:pt x="31" y="34"/>
                </a:lnTo>
                <a:lnTo>
                  <a:pt x="35" y="30"/>
                </a:lnTo>
                <a:lnTo>
                  <a:pt x="37" y="24"/>
                </a:lnTo>
                <a:lnTo>
                  <a:pt x="39"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6" name="Freeform 102">
            <a:extLst>
              <a:ext uri="{FF2B5EF4-FFF2-40B4-BE49-F238E27FC236}">
                <a16:creationId xmlns:a16="http://schemas.microsoft.com/office/drawing/2014/main" id="{921E6B70-CBF2-4E10-BA70-C4D1F89AB578}"/>
              </a:ext>
            </a:extLst>
          </p:cNvPr>
          <p:cNvSpPr>
            <a:spLocks/>
          </p:cNvSpPr>
          <p:nvPr/>
        </p:nvSpPr>
        <p:spPr bwMode="auto">
          <a:xfrm>
            <a:off x="7208396" y="2330452"/>
            <a:ext cx="35543" cy="52035"/>
          </a:xfrm>
          <a:custGeom>
            <a:avLst/>
            <a:gdLst>
              <a:gd name="T0" fmla="*/ 37 w 37"/>
              <a:gd name="T1" fmla="*/ 20 h 39"/>
              <a:gd name="T2" fmla="*/ 37 w 37"/>
              <a:gd name="T3" fmla="*/ 20 h 39"/>
              <a:gd name="T4" fmla="*/ 37 w 37"/>
              <a:gd name="T5" fmla="*/ 13 h 39"/>
              <a:gd name="T6" fmla="*/ 33 w 37"/>
              <a:gd name="T7" fmla="*/ 9 h 39"/>
              <a:gd name="T8" fmla="*/ 30 w 37"/>
              <a:gd name="T9" fmla="*/ 3 h 39"/>
              <a:gd name="T10" fmla="*/ 24 w 37"/>
              <a:gd name="T11" fmla="*/ 2 h 39"/>
              <a:gd name="T12" fmla="*/ 24 w 37"/>
              <a:gd name="T13" fmla="*/ 2 h 39"/>
              <a:gd name="T14" fmla="*/ 18 w 37"/>
              <a:gd name="T15" fmla="*/ 0 h 39"/>
              <a:gd name="T16" fmla="*/ 13 w 37"/>
              <a:gd name="T17" fmla="*/ 2 h 39"/>
              <a:gd name="T18" fmla="*/ 7 w 37"/>
              <a:gd name="T19" fmla="*/ 3 h 39"/>
              <a:gd name="T20" fmla="*/ 3 w 37"/>
              <a:gd name="T21" fmla="*/ 9 h 39"/>
              <a:gd name="T22" fmla="*/ 3 w 37"/>
              <a:gd name="T23" fmla="*/ 9 h 39"/>
              <a:gd name="T24" fmla="*/ 0 w 37"/>
              <a:gd name="T25" fmla="*/ 13 h 39"/>
              <a:gd name="T26" fmla="*/ 0 w 37"/>
              <a:gd name="T27" fmla="*/ 20 h 39"/>
              <a:gd name="T28" fmla="*/ 0 w 37"/>
              <a:gd name="T29" fmla="*/ 26 h 39"/>
              <a:gd name="T30" fmla="*/ 3 w 37"/>
              <a:gd name="T31" fmla="*/ 31 h 39"/>
              <a:gd name="T32" fmla="*/ 3 w 37"/>
              <a:gd name="T33" fmla="*/ 31 h 39"/>
              <a:gd name="T34" fmla="*/ 7 w 37"/>
              <a:gd name="T35" fmla="*/ 35 h 39"/>
              <a:gd name="T36" fmla="*/ 13 w 37"/>
              <a:gd name="T37" fmla="*/ 37 h 39"/>
              <a:gd name="T38" fmla="*/ 18 w 37"/>
              <a:gd name="T39" fmla="*/ 39 h 39"/>
              <a:gd name="T40" fmla="*/ 24 w 37"/>
              <a:gd name="T41" fmla="*/ 37 h 39"/>
              <a:gd name="T42" fmla="*/ 24 w 37"/>
              <a:gd name="T43" fmla="*/ 37 h 39"/>
              <a:gd name="T44" fmla="*/ 30 w 37"/>
              <a:gd name="T45" fmla="*/ 35 h 39"/>
              <a:gd name="T46" fmla="*/ 33 w 37"/>
              <a:gd name="T47" fmla="*/ 31 h 39"/>
              <a:gd name="T48" fmla="*/ 37 w 37"/>
              <a:gd name="T49" fmla="*/ 26 h 39"/>
              <a:gd name="T50" fmla="*/ 37 w 37"/>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20"/>
                </a:moveTo>
                <a:lnTo>
                  <a:pt x="37" y="20"/>
                </a:lnTo>
                <a:lnTo>
                  <a:pt x="37" y="13"/>
                </a:lnTo>
                <a:lnTo>
                  <a:pt x="33" y="9"/>
                </a:lnTo>
                <a:lnTo>
                  <a:pt x="30" y="3"/>
                </a:lnTo>
                <a:lnTo>
                  <a:pt x="24" y="2"/>
                </a:lnTo>
                <a:lnTo>
                  <a:pt x="24" y="2"/>
                </a:lnTo>
                <a:lnTo>
                  <a:pt x="18" y="0"/>
                </a:lnTo>
                <a:lnTo>
                  <a:pt x="13" y="2"/>
                </a:lnTo>
                <a:lnTo>
                  <a:pt x="7" y="3"/>
                </a:lnTo>
                <a:lnTo>
                  <a:pt x="3" y="9"/>
                </a:lnTo>
                <a:lnTo>
                  <a:pt x="3" y="9"/>
                </a:lnTo>
                <a:lnTo>
                  <a:pt x="0" y="13"/>
                </a:lnTo>
                <a:lnTo>
                  <a:pt x="0" y="20"/>
                </a:lnTo>
                <a:lnTo>
                  <a:pt x="0" y="26"/>
                </a:lnTo>
                <a:lnTo>
                  <a:pt x="3" y="31"/>
                </a:lnTo>
                <a:lnTo>
                  <a:pt x="3" y="31"/>
                </a:lnTo>
                <a:lnTo>
                  <a:pt x="7" y="35"/>
                </a:lnTo>
                <a:lnTo>
                  <a:pt x="13" y="37"/>
                </a:lnTo>
                <a:lnTo>
                  <a:pt x="18" y="39"/>
                </a:lnTo>
                <a:lnTo>
                  <a:pt x="24" y="37"/>
                </a:lnTo>
                <a:lnTo>
                  <a:pt x="24" y="37"/>
                </a:lnTo>
                <a:lnTo>
                  <a:pt x="30" y="35"/>
                </a:lnTo>
                <a:lnTo>
                  <a:pt x="33" y="31"/>
                </a:lnTo>
                <a:lnTo>
                  <a:pt x="37" y="26"/>
                </a:lnTo>
                <a:lnTo>
                  <a:pt x="37" y="20"/>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7" name="Freeform 103">
            <a:extLst>
              <a:ext uri="{FF2B5EF4-FFF2-40B4-BE49-F238E27FC236}">
                <a16:creationId xmlns:a16="http://schemas.microsoft.com/office/drawing/2014/main" id="{0D19D8AA-1E0A-4150-ABBE-C3359AC753EC}"/>
              </a:ext>
            </a:extLst>
          </p:cNvPr>
          <p:cNvSpPr>
            <a:spLocks/>
          </p:cNvSpPr>
          <p:nvPr/>
        </p:nvSpPr>
        <p:spPr bwMode="auto">
          <a:xfrm>
            <a:off x="7163500" y="2291426"/>
            <a:ext cx="35543" cy="49433"/>
          </a:xfrm>
          <a:custGeom>
            <a:avLst/>
            <a:gdLst>
              <a:gd name="T0" fmla="*/ 39 w 39"/>
              <a:gd name="T1" fmla="*/ 19 h 37"/>
              <a:gd name="T2" fmla="*/ 39 w 39"/>
              <a:gd name="T3" fmla="*/ 19 h 37"/>
              <a:gd name="T4" fmla="*/ 38 w 39"/>
              <a:gd name="T5" fmla="*/ 13 h 37"/>
              <a:gd name="T6" fmla="*/ 36 w 39"/>
              <a:gd name="T7" fmla="*/ 7 h 37"/>
              <a:gd name="T8" fmla="*/ 32 w 39"/>
              <a:gd name="T9" fmla="*/ 4 h 37"/>
              <a:gd name="T10" fmla="*/ 26 w 39"/>
              <a:gd name="T11" fmla="*/ 0 h 37"/>
              <a:gd name="T12" fmla="*/ 26 w 39"/>
              <a:gd name="T13" fmla="*/ 0 h 37"/>
              <a:gd name="T14" fmla="*/ 21 w 39"/>
              <a:gd name="T15" fmla="*/ 0 h 37"/>
              <a:gd name="T16" fmla="*/ 15 w 39"/>
              <a:gd name="T17" fmla="*/ 0 h 37"/>
              <a:gd name="T18" fmla="*/ 10 w 39"/>
              <a:gd name="T19" fmla="*/ 4 h 37"/>
              <a:gd name="T20" fmla="*/ 4 w 39"/>
              <a:gd name="T21" fmla="*/ 7 h 37"/>
              <a:gd name="T22" fmla="*/ 4 w 39"/>
              <a:gd name="T23" fmla="*/ 7 h 37"/>
              <a:gd name="T24" fmla="*/ 2 w 39"/>
              <a:gd name="T25" fmla="*/ 13 h 37"/>
              <a:gd name="T26" fmla="*/ 0 w 39"/>
              <a:gd name="T27" fmla="*/ 19 h 37"/>
              <a:gd name="T28" fmla="*/ 2 w 39"/>
              <a:gd name="T29" fmla="*/ 24 h 37"/>
              <a:gd name="T30" fmla="*/ 4 w 39"/>
              <a:gd name="T31" fmla="*/ 30 h 37"/>
              <a:gd name="T32" fmla="*/ 4 w 39"/>
              <a:gd name="T33" fmla="*/ 30 h 37"/>
              <a:gd name="T34" fmla="*/ 10 w 39"/>
              <a:gd name="T35" fmla="*/ 33 h 37"/>
              <a:gd name="T36" fmla="*/ 15 w 39"/>
              <a:gd name="T37" fmla="*/ 37 h 37"/>
              <a:gd name="T38" fmla="*/ 21 w 39"/>
              <a:gd name="T39" fmla="*/ 37 h 37"/>
              <a:gd name="T40" fmla="*/ 26 w 39"/>
              <a:gd name="T41" fmla="*/ 37 h 37"/>
              <a:gd name="T42" fmla="*/ 26 w 39"/>
              <a:gd name="T43" fmla="*/ 37 h 37"/>
              <a:gd name="T44" fmla="*/ 32 w 39"/>
              <a:gd name="T45" fmla="*/ 33 h 37"/>
              <a:gd name="T46" fmla="*/ 36 w 39"/>
              <a:gd name="T47" fmla="*/ 30 h 37"/>
              <a:gd name="T48" fmla="*/ 38 w 39"/>
              <a:gd name="T49" fmla="*/ 24 h 37"/>
              <a:gd name="T50" fmla="*/ 39 w 39"/>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9"/>
                </a:moveTo>
                <a:lnTo>
                  <a:pt x="39" y="19"/>
                </a:lnTo>
                <a:lnTo>
                  <a:pt x="38" y="13"/>
                </a:lnTo>
                <a:lnTo>
                  <a:pt x="36" y="7"/>
                </a:lnTo>
                <a:lnTo>
                  <a:pt x="32" y="4"/>
                </a:lnTo>
                <a:lnTo>
                  <a:pt x="26" y="0"/>
                </a:lnTo>
                <a:lnTo>
                  <a:pt x="26" y="0"/>
                </a:lnTo>
                <a:lnTo>
                  <a:pt x="21" y="0"/>
                </a:lnTo>
                <a:lnTo>
                  <a:pt x="15" y="0"/>
                </a:lnTo>
                <a:lnTo>
                  <a:pt x="10" y="4"/>
                </a:lnTo>
                <a:lnTo>
                  <a:pt x="4" y="7"/>
                </a:lnTo>
                <a:lnTo>
                  <a:pt x="4" y="7"/>
                </a:lnTo>
                <a:lnTo>
                  <a:pt x="2" y="13"/>
                </a:lnTo>
                <a:lnTo>
                  <a:pt x="0" y="19"/>
                </a:lnTo>
                <a:lnTo>
                  <a:pt x="2" y="24"/>
                </a:lnTo>
                <a:lnTo>
                  <a:pt x="4" y="30"/>
                </a:lnTo>
                <a:lnTo>
                  <a:pt x="4" y="30"/>
                </a:lnTo>
                <a:lnTo>
                  <a:pt x="10" y="33"/>
                </a:lnTo>
                <a:lnTo>
                  <a:pt x="15" y="37"/>
                </a:lnTo>
                <a:lnTo>
                  <a:pt x="21" y="37"/>
                </a:lnTo>
                <a:lnTo>
                  <a:pt x="26" y="37"/>
                </a:lnTo>
                <a:lnTo>
                  <a:pt x="26" y="37"/>
                </a:lnTo>
                <a:lnTo>
                  <a:pt x="32" y="33"/>
                </a:lnTo>
                <a:lnTo>
                  <a:pt x="36" y="30"/>
                </a:lnTo>
                <a:lnTo>
                  <a:pt x="38" y="24"/>
                </a:lnTo>
                <a:lnTo>
                  <a:pt x="39"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8" name="Freeform 104">
            <a:extLst>
              <a:ext uri="{FF2B5EF4-FFF2-40B4-BE49-F238E27FC236}">
                <a16:creationId xmlns:a16="http://schemas.microsoft.com/office/drawing/2014/main" id="{B71C9AF1-88B6-49CC-BECC-F0E0DE467FD1}"/>
              </a:ext>
            </a:extLst>
          </p:cNvPr>
          <p:cNvSpPr>
            <a:spLocks/>
          </p:cNvSpPr>
          <p:nvPr/>
        </p:nvSpPr>
        <p:spPr bwMode="auto">
          <a:xfrm>
            <a:off x="7124216" y="2257604"/>
            <a:ext cx="37414" cy="49433"/>
          </a:xfrm>
          <a:custGeom>
            <a:avLst/>
            <a:gdLst>
              <a:gd name="T0" fmla="*/ 39 w 39"/>
              <a:gd name="T1" fmla="*/ 18 h 37"/>
              <a:gd name="T2" fmla="*/ 39 w 39"/>
              <a:gd name="T3" fmla="*/ 18 h 37"/>
              <a:gd name="T4" fmla="*/ 37 w 39"/>
              <a:gd name="T5" fmla="*/ 13 h 37"/>
              <a:gd name="T6" fmla="*/ 36 w 39"/>
              <a:gd name="T7" fmla="*/ 7 h 37"/>
              <a:gd name="T8" fmla="*/ 32 w 39"/>
              <a:gd name="T9" fmla="*/ 3 h 37"/>
              <a:gd name="T10" fmla="*/ 26 w 39"/>
              <a:gd name="T11" fmla="*/ 0 h 37"/>
              <a:gd name="T12" fmla="*/ 26 w 39"/>
              <a:gd name="T13" fmla="*/ 0 h 37"/>
              <a:gd name="T14" fmla="*/ 21 w 39"/>
              <a:gd name="T15" fmla="*/ 0 h 37"/>
              <a:gd name="T16" fmla="*/ 15 w 39"/>
              <a:gd name="T17" fmla="*/ 0 h 37"/>
              <a:gd name="T18" fmla="*/ 9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30 h 37"/>
              <a:gd name="T32" fmla="*/ 4 w 39"/>
              <a:gd name="T33" fmla="*/ 30 h 37"/>
              <a:gd name="T34" fmla="*/ 9 w 39"/>
              <a:gd name="T35" fmla="*/ 33 h 37"/>
              <a:gd name="T36" fmla="*/ 15 w 39"/>
              <a:gd name="T37" fmla="*/ 37 h 37"/>
              <a:gd name="T38" fmla="*/ 21 w 39"/>
              <a:gd name="T39" fmla="*/ 37 h 37"/>
              <a:gd name="T40" fmla="*/ 26 w 39"/>
              <a:gd name="T41" fmla="*/ 37 h 37"/>
              <a:gd name="T42" fmla="*/ 26 w 39"/>
              <a:gd name="T43" fmla="*/ 37 h 37"/>
              <a:gd name="T44" fmla="*/ 32 w 39"/>
              <a:gd name="T45" fmla="*/ 33 h 37"/>
              <a:gd name="T46" fmla="*/ 36 w 39"/>
              <a:gd name="T47" fmla="*/ 30 h 37"/>
              <a:gd name="T48" fmla="*/ 37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7" y="13"/>
                </a:lnTo>
                <a:lnTo>
                  <a:pt x="36" y="7"/>
                </a:lnTo>
                <a:lnTo>
                  <a:pt x="32" y="3"/>
                </a:lnTo>
                <a:lnTo>
                  <a:pt x="26" y="0"/>
                </a:lnTo>
                <a:lnTo>
                  <a:pt x="26" y="0"/>
                </a:lnTo>
                <a:lnTo>
                  <a:pt x="21" y="0"/>
                </a:lnTo>
                <a:lnTo>
                  <a:pt x="15" y="0"/>
                </a:lnTo>
                <a:lnTo>
                  <a:pt x="9" y="3"/>
                </a:lnTo>
                <a:lnTo>
                  <a:pt x="4" y="7"/>
                </a:lnTo>
                <a:lnTo>
                  <a:pt x="4" y="7"/>
                </a:lnTo>
                <a:lnTo>
                  <a:pt x="2" y="13"/>
                </a:lnTo>
                <a:lnTo>
                  <a:pt x="0" y="18"/>
                </a:lnTo>
                <a:lnTo>
                  <a:pt x="2" y="24"/>
                </a:lnTo>
                <a:lnTo>
                  <a:pt x="4" y="30"/>
                </a:lnTo>
                <a:lnTo>
                  <a:pt x="4" y="30"/>
                </a:lnTo>
                <a:lnTo>
                  <a:pt x="9" y="33"/>
                </a:lnTo>
                <a:lnTo>
                  <a:pt x="15" y="37"/>
                </a:lnTo>
                <a:lnTo>
                  <a:pt x="21" y="37"/>
                </a:lnTo>
                <a:lnTo>
                  <a:pt x="26" y="37"/>
                </a:lnTo>
                <a:lnTo>
                  <a:pt x="26" y="37"/>
                </a:lnTo>
                <a:lnTo>
                  <a:pt x="32" y="33"/>
                </a:lnTo>
                <a:lnTo>
                  <a:pt x="36" y="30"/>
                </a:lnTo>
                <a:lnTo>
                  <a:pt x="37" y="24"/>
                </a:lnTo>
                <a:lnTo>
                  <a:pt x="39" y="18"/>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29" name="Freeform 105">
            <a:extLst>
              <a:ext uri="{FF2B5EF4-FFF2-40B4-BE49-F238E27FC236}">
                <a16:creationId xmlns:a16="http://schemas.microsoft.com/office/drawing/2014/main" id="{AB2D098E-14EE-4A70-89EA-6F4DA56FBB93}"/>
              </a:ext>
            </a:extLst>
          </p:cNvPr>
          <p:cNvSpPr>
            <a:spLocks/>
          </p:cNvSpPr>
          <p:nvPr/>
        </p:nvSpPr>
        <p:spPr bwMode="auto">
          <a:xfrm>
            <a:off x="7034423" y="2210772"/>
            <a:ext cx="37414" cy="49433"/>
          </a:xfrm>
          <a:custGeom>
            <a:avLst/>
            <a:gdLst>
              <a:gd name="T0" fmla="*/ 39 w 39"/>
              <a:gd name="T1" fmla="*/ 21 h 40"/>
              <a:gd name="T2" fmla="*/ 39 w 39"/>
              <a:gd name="T3" fmla="*/ 21 h 40"/>
              <a:gd name="T4" fmla="*/ 37 w 39"/>
              <a:gd name="T5" fmla="*/ 15 h 40"/>
              <a:gd name="T6" fmla="*/ 35 w 39"/>
              <a:gd name="T7" fmla="*/ 10 h 40"/>
              <a:gd name="T8" fmla="*/ 32 w 39"/>
              <a:gd name="T9" fmla="*/ 4 h 40"/>
              <a:gd name="T10" fmla="*/ 26 w 39"/>
              <a:gd name="T11" fmla="*/ 2 h 40"/>
              <a:gd name="T12" fmla="*/ 26 w 39"/>
              <a:gd name="T13" fmla="*/ 2 h 40"/>
              <a:gd name="T14" fmla="*/ 20 w 39"/>
              <a:gd name="T15" fmla="*/ 0 h 40"/>
              <a:gd name="T16" fmla="*/ 13 w 39"/>
              <a:gd name="T17" fmla="*/ 2 h 40"/>
              <a:gd name="T18" fmla="*/ 9 w 39"/>
              <a:gd name="T19" fmla="*/ 4 h 40"/>
              <a:gd name="T20" fmla="*/ 4 w 39"/>
              <a:gd name="T21" fmla="*/ 10 h 40"/>
              <a:gd name="T22" fmla="*/ 4 w 39"/>
              <a:gd name="T23" fmla="*/ 10 h 40"/>
              <a:gd name="T24" fmla="*/ 2 w 39"/>
              <a:gd name="T25" fmla="*/ 15 h 40"/>
              <a:gd name="T26" fmla="*/ 0 w 39"/>
              <a:gd name="T27" fmla="*/ 21 h 40"/>
              <a:gd name="T28" fmla="*/ 2 w 39"/>
              <a:gd name="T29" fmla="*/ 26 h 40"/>
              <a:gd name="T30" fmla="*/ 4 w 39"/>
              <a:gd name="T31" fmla="*/ 32 h 40"/>
              <a:gd name="T32" fmla="*/ 4 w 39"/>
              <a:gd name="T33" fmla="*/ 32 h 40"/>
              <a:gd name="T34" fmla="*/ 9 w 39"/>
              <a:gd name="T35" fmla="*/ 36 h 40"/>
              <a:gd name="T36" fmla="*/ 13 w 39"/>
              <a:gd name="T37" fmla="*/ 38 h 40"/>
              <a:gd name="T38" fmla="*/ 20 w 39"/>
              <a:gd name="T39" fmla="*/ 40 h 40"/>
              <a:gd name="T40" fmla="*/ 26 w 39"/>
              <a:gd name="T41" fmla="*/ 38 h 40"/>
              <a:gd name="T42" fmla="*/ 26 w 39"/>
              <a:gd name="T43" fmla="*/ 38 h 40"/>
              <a:gd name="T44" fmla="*/ 32 w 39"/>
              <a:gd name="T45" fmla="*/ 36 h 40"/>
              <a:gd name="T46" fmla="*/ 35 w 39"/>
              <a:gd name="T47" fmla="*/ 32 h 40"/>
              <a:gd name="T48" fmla="*/ 37 w 39"/>
              <a:gd name="T49" fmla="*/ 26 h 40"/>
              <a:gd name="T50" fmla="*/ 39 w 39"/>
              <a:gd name="T5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9" y="21"/>
                </a:moveTo>
                <a:lnTo>
                  <a:pt x="39" y="21"/>
                </a:lnTo>
                <a:lnTo>
                  <a:pt x="37" y="15"/>
                </a:lnTo>
                <a:lnTo>
                  <a:pt x="35" y="10"/>
                </a:lnTo>
                <a:lnTo>
                  <a:pt x="32" y="4"/>
                </a:lnTo>
                <a:lnTo>
                  <a:pt x="26" y="2"/>
                </a:lnTo>
                <a:lnTo>
                  <a:pt x="26" y="2"/>
                </a:lnTo>
                <a:lnTo>
                  <a:pt x="20" y="0"/>
                </a:lnTo>
                <a:lnTo>
                  <a:pt x="13" y="2"/>
                </a:lnTo>
                <a:lnTo>
                  <a:pt x="9" y="4"/>
                </a:lnTo>
                <a:lnTo>
                  <a:pt x="4" y="10"/>
                </a:lnTo>
                <a:lnTo>
                  <a:pt x="4" y="10"/>
                </a:lnTo>
                <a:lnTo>
                  <a:pt x="2" y="15"/>
                </a:lnTo>
                <a:lnTo>
                  <a:pt x="0" y="21"/>
                </a:lnTo>
                <a:lnTo>
                  <a:pt x="2" y="26"/>
                </a:lnTo>
                <a:lnTo>
                  <a:pt x="4" y="32"/>
                </a:lnTo>
                <a:lnTo>
                  <a:pt x="4" y="32"/>
                </a:lnTo>
                <a:lnTo>
                  <a:pt x="9" y="36"/>
                </a:lnTo>
                <a:lnTo>
                  <a:pt x="13" y="38"/>
                </a:lnTo>
                <a:lnTo>
                  <a:pt x="20" y="40"/>
                </a:lnTo>
                <a:lnTo>
                  <a:pt x="26" y="38"/>
                </a:lnTo>
                <a:lnTo>
                  <a:pt x="26" y="38"/>
                </a:lnTo>
                <a:lnTo>
                  <a:pt x="32" y="36"/>
                </a:lnTo>
                <a:lnTo>
                  <a:pt x="35" y="32"/>
                </a:lnTo>
                <a:lnTo>
                  <a:pt x="37" y="26"/>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0" name="Freeform 106">
            <a:extLst>
              <a:ext uri="{FF2B5EF4-FFF2-40B4-BE49-F238E27FC236}">
                <a16:creationId xmlns:a16="http://schemas.microsoft.com/office/drawing/2014/main" id="{FF096B56-5970-4916-9B7D-67631F57111A}"/>
              </a:ext>
            </a:extLst>
          </p:cNvPr>
          <p:cNvSpPr>
            <a:spLocks/>
          </p:cNvSpPr>
          <p:nvPr/>
        </p:nvSpPr>
        <p:spPr bwMode="auto">
          <a:xfrm>
            <a:off x="6970820" y="2187357"/>
            <a:ext cx="35543" cy="49433"/>
          </a:xfrm>
          <a:custGeom>
            <a:avLst/>
            <a:gdLst>
              <a:gd name="T0" fmla="*/ 37 w 37"/>
              <a:gd name="T1" fmla="*/ 18 h 37"/>
              <a:gd name="T2" fmla="*/ 37 w 37"/>
              <a:gd name="T3" fmla="*/ 18 h 37"/>
              <a:gd name="T4" fmla="*/ 35 w 37"/>
              <a:gd name="T5" fmla="*/ 13 h 37"/>
              <a:gd name="T6" fmla="*/ 33 w 37"/>
              <a:gd name="T7" fmla="*/ 7 h 37"/>
              <a:gd name="T8" fmla="*/ 30 w 37"/>
              <a:gd name="T9" fmla="*/ 3 h 37"/>
              <a:gd name="T10" fmla="*/ 24 w 37"/>
              <a:gd name="T11" fmla="*/ 0 h 37"/>
              <a:gd name="T12" fmla="*/ 24 w 37"/>
              <a:gd name="T13" fmla="*/ 0 h 37"/>
              <a:gd name="T14" fmla="*/ 18 w 37"/>
              <a:gd name="T15" fmla="*/ 0 h 37"/>
              <a:gd name="T16" fmla="*/ 13 w 37"/>
              <a:gd name="T17" fmla="*/ 0 h 37"/>
              <a:gd name="T18" fmla="*/ 7 w 37"/>
              <a:gd name="T19" fmla="*/ 3 h 37"/>
              <a:gd name="T20" fmla="*/ 2 w 37"/>
              <a:gd name="T21" fmla="*/ 7 h 37"/>
              <a:gd name="T22" fmla="*/ 2 w 37"/>
              <a:gd name="T23" fmla="*/ 7 h 37"/>
              <a:gd name="T24" fmla="*/ 0 w 37"/>
              <a:gd name="T25" fmla="*/ 13 h 37"/>
              <a:gd name="T26" fmla="*/ 0 w 37"/>
              <a:gd name="T27" fmla="*/ 18 h 37"/>
              <a:gd name="T28" fmla="*/ 0 w 37"/>
              <a:gd name="T29" fmla="*/ 24 h 37"/>
              <a:gd name="T30" fmla="*/ 2 w 37"/>
              <a:gd name="T31" fmla="*/ 29 h 37"/>
              <a:gd name="T32" fmla="*/ 2 w 37"/>
              <a:gd name="T33" fmla="*/ 29 h 37"/>
              <a:gd name="T34" fmla="*/ 7 w 37"/>
              <a:gd name="T35" fmla="*/ 33 h 37"/>
              <a:gd name="T36" fmla="*/ 13 w 37"/>
              <a:gd name="T37" fmla="*/ 37 h 37"/>
              <a:gd name="T38" fmla="*/ 18 w 37"/>
              <a:gd name="T39" fmla="*/ 37 h 37"/>
              <a:gd name="T40" fmla="*/ 24 w 37"/>
              <a:gd name="T41" fmla="*/ 37 h 37"/>
              <a:gd name="T42" fmla="*/ 24 w 37"/>
              <a:gd name="T43" fmla="*/ 37 h 37"/>
              <a:gd name="T44" fmla="*/ 30 w 37"/>
              <a:gd name="T45" fmla="*/ 33 h 37"/>
              <a:gd name="T46" fmla="*/ 33 w 37"/>
              <a:gd name="T47" fmla="*/ 29 h 37"/>
              <a:gd name="T48" fmla="*/ 35 w 37"/>
              <a:gd name="T49" fmla="*/ 24 h 37"/>
              <a:gd name="T50" fmla="*/ 37 w 37"/>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8"/>
                </a:moveTo>
                <a:lnTo>
                  <a:pt x="37" y="18"/>
                </a:lnTo>
                <a:lnTo>
                  <a:pt x="35" y="13"/>
                </a:lnTo>
                <a:lnTo>
                  <a:pt x="33" y="7"/>
                </a:lnTo>
                <a:lnTo>
                  <a:pt x="30" y="3"/>
                </a:lnTo>
                <a:lnTo>
                  <a:pt x="24" y="0"/>
                </a:lnTo>
                <a:lnTo>
                  <a:pt x="24" y="0"/>
                </a:lnTo>
                <a:lnTo>
                  <a:pt x="18" y="0"/>
                </a:lnTo>
                <a:lnTo>
                  <a:pt x="13" y="0"/>
                </a:lnTo>
                <a:lnTo>
                  <a:pt x="7" y="3"/>
                </a:lnTo>
                <a:lnTo>
                  <a:pt x="2" y="7"/>
                </a:lnTo>
                <a:lnTo>
                  <a:pt x="2" y="7"/>
                </a:lnTo>
                <a:lnTo>
                  <a:pt x="0" y="13"/>
                </a:lnTo>
                <a:lnTo>
                  <a:pt x="0" y="18"/>
                </a:lnTo>
                <a:lnTo>
                  <a:pt x="0" y="24"/>
                </a:lnTo>
                <a:lnTo>
                  <a:pt x="2" y="29"/>
                </a:lnTo>
                <a:lnTo>
                  <a:pt x="2" y="29"/>
                </a:lnTo>
                <a:lnTo>
                  <a:pt x="7" y="33"/>
                </a:lnTo>
                <a:lnTo>
                  <a:pt x="13" y="37"/>
                </a:lnTo>
                <a:lnTo>
                  <a:pt x="18" y="37"/>
                </a:lnTo>
                <a:lnTo>
                  <a:pt x="24" y="37"/>
                </a:lnTo>
                <a:lnTo>
                  <a:pt x="24" y="37"/>
                </a:lnTo>
                <a:lnTo>
                  <a:pt x="30" y="33"/>
                </a:lnTo>
                <a:lnTo>
                  <a:pt x="33" y="29"/>
                </a:lnTo>
                <a:lnTo>
                  <a:pt x="35" y="24"/>
                </a:lnTo>
                <a:lnTo>
                  <a:pt x="37" y="18"/>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1" name="Freeform 107">
            <a:extLst>
              <a:ext uri="{FF2B5EF4-FFF2-40B4-BE49-F238E27FC236}">
                <a16:creationId xmlns:a16="http://schemas.microsoft.com/office/drawing/2014/main" id="{BC028784-2097-473A-971D-C74B2C6EEABB}"/>
              </a:ext>
            </a:extLst>
          </p:cNvPr>
          <p:cNvSpPr>
            <a:spLocks/>
          </p:cNvSpPr>
          <p:nvPr/>
        </p:nvSpPr>
        <p:spPr bwMode="auto">
          <a:xfrm>
            <a:off x="7112992" y="2252400"/>
            <a:ext cx="37414" cy="49433"/>
          </a:xfrm>
          <a:custGeom>
            <a:avLst/>
            <a:gdLst>
              <a:gd name="T0" fmla="*/ 39 w 39"/>
              <a:gd name="T1" fmla="*/ 21 h 39"/>
              <a:gd name="T2" fmla="*/ 39 w 39"/>
              <a:gd name="T3" fmla="*/ 21 h 39"/>
              <a:gd name="T4" fmla="*/ 37 w 39"/>
              <a:gd name="T5" fmla="*/ 13 h 39"/>
              <a:gd name="T6" fmla="*/ 35 w 39"/>
              <a:gd name="T7" fmla="*/ 9 h 39"/>
              <a:gd name="T8" fmla="*/ 32 w 39"/>
              <a:gd name="T9" fmla="*/ 4 h 39"/>
              <a:gd name="T10" fmla="*/ 26 w 39"/>
              <a:gd name="T11" fmla="*/ 2 h 39"/>
              <a:gd name="T12" fmla="*/ 26 w 39"/>
              <a:gd name="T13" fmla="*/ 2 h 39"/>
              <a:gd name="T14" fmla="*/ 20 w 39"/>
              <a:gd name="T15" fmla="*/ 0 h 39"/>
              <a:gd name="T16" fmla="*/ 13 w 39"/>
              <a:gd name="T17" fmla="*/ 2 h 39"/>
              <a:gd name="T18" fmla="*/ 9 w 39"/>
              <a:gd name="T19" fmla="*/ 4 h 39"/>
              <a:gd name="T20" fmla="*/ 4 w 39"/>
              <a:gd name="T21" fmla="*/ 9 h 39"/>
              <a:gd name="T22" fmla="*/ 4 w 39"/>
              <a:gd name="T23" fmla="*/ 9 h 39"/>
              <a:gd name="T24" fmla="*/ 2 w 39"/>
              <a:gd name="T25" fmla="*/ 15 h 39"/>
              <a:gd name="T26" fmla="*/ 0 w 39"/>
              <a:gd name="T27" fmla="*/ 21 h 39"/>
              <a:gd name="T28" fmla="*/ 2 w 39"/>
              <a:gd name="T29" fmla="*/ 26 h 39"/>
              <a:gd name="T30" fmla="*/ 4 w 39"/>
              <a:gd name="T31" fmla="*/ 32 h 39"/>
              <a:gd name="T32" fmla="*/ 4 w 39"/>
              <a:gd name="T33" fmla="*/ 32 h 39"/>
              <a:gd name="T34" fmla="*/ 9 w 39"/>
              <a:gd name="T35" fmla="*/ 36 h 39"/>
              <a:gd name="T36" fmla="*/ 13 w 39"/>
              <a:gd name="T37" fmla="*/ 37 h 39"/>
              <a:gd name="T38" fmla="*/ 20 w 39"/>
              <a:gd name="T39" fmla="*/ 39 h 39"/>
              <a:gd name="T40" fmla="*/ 26 w 39"/>
              <a:gd name="T41" fmla="*/ 37 h 39"/>
              <a:gd name="T42" fmla="*/ 26 w 39"/>
              <a:gd name="T43" fmla="*/ 37 h 39"/>
              <a:gd name="T44" fmla="*/ 32 w 39"/>
              <a:gd name="T45" fmla="*/ 36 h 39"/>
              <a:gd name="T46" fmla="*/ 35 w 39"/>
              <a:gd name="T47" fmla="*/ 32 h 39"/>
              <a:gd name="T48" fmla="*/ 37 w 39"/>
              <a:gd name="T49" fmla="*/ 26 h 39"/>
              <a:gd name="T50" fmla="*/ 39 w 39"/>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9" y="21"/>
                </a:moveTo>
                <a:lnTo>
                  <a:pt x="39" y="21"/>
                </a:lnTo>
                <a:lnTo>
                  <a:pt x="37" y="13"/>
                </a:lnTo>
                <a:lnTo>
                  <a:pt x="35" y="9"/>
                </a:lnTo>
                <a:lnTo>
                  <a:pt x="32" y="4"/>
                </a:lnTo>
                <a:lnTo>
                  <a:pt x="26" y="2"/>
                </a:lnTo>
                <a:lnTo>
                  <a:pt x="26" y="2"/>
                </a:lnTo>
                <a:lnTo>
                  <a:pt x="20" y="0"/>
                </a:lnTo>
                <a:lnTo>
                  <a:pt x="13" y="2"/>
                </a:lnTo>
                <a:lnTo>
                  <a:pt x="9" y="4"/>
                </a:lnTo>
                <a:lnTo>
                  <a:pt x="4" y="9"/>
                </a:lnTo>
                <a:lnTo>
                  <a:pt x="4" y="9"/>
                </a:lnTo>
                <a:lnTo>
                  <a:pt x="2" y="15"/>
                </a:lnTo>
                <a:lnTo>
                  <a:pt x="0" y="21"/>
                </a:lnTo>
                <a:lnTo>
                  <a:pt x="2" y="26"/>
                </a:lnTo>
                <a:lnTo>
                  <a:pt x="4" y="32"/>
                </a:lnTo>
                <a:lnTo>
                  <a:pt x="4" y="32"/>
                </a:lnTo>
                <a:lnTo>
                  <a:pt x="9" y="36"/>
                </a:lnTo>
                <a:lnTo>
                  <a:pt x="13" y="37"/>
                </a:lnTo>
                <a:lnTo>
                  <a:pt x="20" y="39"/>
                </a:lnTo>
                <a:lnTo>
                  <a:pt x="26" y="37"/>
                </a:lnTo>
                <a:lnTo>
                  <a:pt x="26" y="37"/>
                </a:lnTo>
                <a:lnTo>
                  <a:pt x="32" y="36"/>
                </a:lnTo>
                <a:lnTo>
                  <a:pt x="35" y="32"/>
                </a:lnTo>
                <a:lnTo>
                  <a:pt x="37" y="26"/>
                </a:lnTo>
                <a:lnTo>
                  <a:pt x="39" y="21"/>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2" name="Freeform 108">
            <a:extLst>
              <a:ext uri="{FF2B5EF4-FFF2-40B4-BE49-F238E27FC236}">
                <a16:creationId xmlns:a16="http://schemas.microsoft.com/office/drawing/2014/main" id="{917F6D12-E321-4707-BB26-9DCF7C814E00}"/>
              </a:ext>
            </a:extLst>
          </p:cNvPr>
          <p:cNvSpPr>
            <a:spLocks/>
          </p:cNvSpPr>
          <p:nvPr/>
        </p:nvSpPr>
        <p:spPr bwMode="auto">
          <a:xfrm>
            <a:off x="7242069" y="2359072"/>
            <a:ext cx="35543" cy="46831"/>
          </a:xfrm>
          <a:custGeom>
            <a:avLst/>
            <a:gdLst>
              <a:gd name="T0" fmla="*/ 39 w 39"/>
              <a:gd name="T1" fmla="*/ 19 h 38"/>
              <a:gd name="T2" fmla="*/ 39 w 39"/>
              <a:gd name="T3" fmla="*/ 19 h 38"/>
              <a:gd name="T4" fmla="*/ 38 w 39"/>
              <a:gd name="T5" fmla="*/ 13 h 38"/>
              <a:gd name="T6" fmla="*/ 36 w 39"/>
              <a:gd name="T7" fmla="*/ 8 h 38"/>
              <a:gd name="T8" fmla="*/ 32 w 39"/>
              <a:gd name="T9" fmla="*/ 4 h 38"/>
              <a:gd name="T10" fmla="*/ 26 w 39"/>
              <a:gd name="T11" fmla="*/ 0 h 38"/>
              <a:gd name="T12" fmla="*/ 26 w 39"/>
              <a:gd name="T13" fmla="*/ 0 h 38"/>
              <a:gd name="T14" fmla="*/ 21 w 39"/>
              <a:gd name="T15" fmla="*/ 0 h 38"/>
              <a:gd name="T16" fmla="*/ 13 w 39"/>
              <a:gd name="T17" fmla="*/ 0 h 38"/>
              <a:gd name="T18" fmla="*/ 10 w 39"/>
              <a:gd name="T19" fmla="*/ 4 h 38"/>
              <a:gd name="T20" fmla="*/ 4 w 39"/>
              <a:gd name="T21" fmla="*/ 8 h 38"/>
              <a:gd name="T22" fmla="*/ 4 w 39"/>
              <a:gd name="T23" fmla="*/ 8 h 38"/>
              <a:gd name="T24" fmla="*/ 2 w 39"/>
              <a:gd name="T25" fmla="*/ 13 h 38"/>
              <a:gd name="T26" fmla="*/ 0 w 39"/>
              <a:gd name="T27" fmla="*/ 19 h 38"/>
              <a:gd name="T28" fmla="*/ 2 w 39"/>
              <a:gd name="T29" fmla="*/ 25 h 38"/>
              <a:gd name="T30" fmla="*/ 4 w 39"/>
              <a:gd name="T31" fmla="*/ 30 h 38"/>
              <a:gd name="T32" fmla="*/ 4 w 39"/>
              <a:gd name="T33" fmla="*/ 30 h 38"/>
              <a:gd name="T34" fmla="*/ 10 w 39"/>
              <a:gd name="T35" fmla="*/ 34 h 38"/>
              <a:gd name="T36" fmla="*/ 13 w 39"/>
              <a:gd name="T37" fmla="*/ 38 h 38"/>
              <a:gd name="T38" fmla="*/ 21 w 39"/>
              <a:gd name="T39" fmla="*/ 38 h 38"/>
              <a:gd name="T40" fmla="*/ 26 w 39"/>
              <a:gd name="T41" fmla="*/ 38 h 38"/>
              <a:gd name="T42" fmla="*/ 26 w 39"/>
              <a:gd name="T43" fmla="*/ 38 h 38"/>
              <a:gd name="T44" fmla="*/ 32 w 39"/>
              <a:gd name="T45" fmla="*/ 34 h 38"/>
              <a:gd name="T46" fmla="*/ 36 w 39"/>
              <a:gd name="T47" fmla="*/ 30 h 38"/>
              <a:gd name="T48" fmla="*/ 38 w 39"/>
              <a:gd name="T49" fmla="*/ 25 h 38"/>
              <a:gd name="T50" fmla="*/ 39 w 39"/>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9" y="19"/>
                </a:moveTo>
                <a:lnTo>
                  <a:pt x="39" y="19"/>
                </a:lnTo>
                <a:lnTo>
                  <a:pt x="38" y="13"/>
                </a:lnTo>
                <a:lnTo>
                  <a:pt x="36" y="8"/>
                </a:lnTo>
                <a:lnTo>
                  <a:pt x="32" y="4"/>
                </a:lnTo>
                <a:lnTo>
                  <a:pt x="26" y="0"/>
                </a:lnTo>
                <a:lnTo>
                  <a:pt x="26" y="0"/>
                </a:lnTo>
                <a:lnTo>
                  <a:pt x="21" y="0"/>
                </a:lnTo>
                <a:lnTo>
                  <a:pt x="13" y="0"/>
                </a:lnTo>
                <a:lnTo>
                  <a:pt x="10" y="4"/>
                </a:lnTo>
                <a:lnTo>
                  <a:pt x="4" y="8"/>
                </a:lnTo>
                <a:lnTo>
                  <a:pt x="4" y="8"/>
                </a:lnTo>
                <a:lnTo>
                  <a:pt x="2" y="13"/>
                </a:lnTo>
                <a:lnTo>
                  <a:pt x="0" y="19"/>
                </a:lnTo>
                <a:lnTo>
                  <a:pt x="2" y="25"/>
                </a:lnTo>
                <a:lnTo>
                  <a:pt x="4" y="30"/>
                </a:lnTo>
                <a:lnTo>
                  <a:pt x="4" y="30"/>
                </a:lnTo>
                <a:lnTo>
                  <a:pt x="10" y="34"/>
                </a:lnTo>
                <a:lnTo>
                  <a:pt x="13" y="38"/>
                </a:lnTo>
                <a:lnTo>
                  <a:pt x="21" y="38"/>
                </a:lnTo>
                <a:lnTo>
                  <a:pt x="26" y="38"/>
                </a:lnTo>
                <a:lnTo>
                  <a:pt x="26" y="38"/>
                </a:lnTo>
                <a:lnTo>
                  <a:pt x="32" y="34"/>
                </a:lnTo>
                <a:lnTo>
                  <a:pt x="36" y="30"/>
                </a:lnTo>
                <a:lnTo>
                  <a:pt x="38" y="25"/>
                </a:lnTo>
                <a:lnTo>
                  <a:pt x="39" y="19"/>
                </a:lnTo>
              </a:path>
            </a:pathLst>
          </a:custGeom>
          <a:noFill/>
          <a:ln w="635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3" name="Freeform 109">
            <a:extLst>
              <a:ext uri="{FF2B5EF4-FFF2-40B4-BE49-F238E27FC236}">
                <a16:creationId xmlns:a16="http://schemas.microsoft.com/office/drawing/2014/main" id="{3C7A400F-FB67-4FF8-8BAB-10179A168DD3}"/>
              </a:ext>
            </a:extLst>
          </p:cNvPr>
          <p:cNvSpPr>
            <a:spLocks/>
          </p:cNvSpPr>
          <p:nvPr/>
        </p:nvSpPr>
        <p:spPr bwMode="auto">
          <a:xfrm>
            <a:off x="8411243" y="3358142"/>
            <a:ext cx="37414" cy="49433"/>
          </a:xfrm>
          <a:custGeom>
            <a:avLst/>
            <a:gdLst>
              <a:gd name="T0" fmla="*/ 39 w 39"/>
              <a:gd name="T1" fmla="*/ 18 h 37"/>
              <a:gd name="T2" fmla="*/ 39 w 39"/>
              <a:gd name="T3" fmla="*/ 18 h 37"/>
              <a:gd name="T4" fmla="*/ 38 w 39"/>
              <a:gd name="T5" fmla="*/ 13 h 37"/>
              <a:gd name="T6" fmla="*/ 36 w 39"/>
              <a:gd name="T7" fmla="*/ 7 h 37"/>
              <a:gd name="T8" fmla="*/ 32 w 39"/>
              <a:gd name="T9" fmla="*/ 3 h 37"/>
              <a:gd name="T10" fmla="*/ 26 w 39"/>
              <a:gd name="T11" fmla="*/ 0 h 37"/>
              <a:gd name="T12" fmla="*/ 26 w 39"/>
              <a:gd name="T13" fmla="*/ 0 h 37"/>
              <a:gd name="T14" fmla="*/ 21 w 39"/>
              <a:gd name="T15" fmla="*/ 0 h 37"/>
              <a:gd name="T16" fmla="*/ 15 w 39"/>
              <a:gd name="T17" fmla="*/ 0 h 37"/>
              <a:gd name="T18" fmla="*/ 10 w 39"/>
              <a:gd name="T19" fmla="*/ 3 h 37"/>
              <a:gd name="T20" fmla="*/ 4 w 39"/>
              <a:gd name="T21" fmla="*/ 7 h 37"/>
              <a:gd name="T22" fmla="*/ 4 w 39"/>
              <a:gd name="T23" fmla="*/ 7 h 37"/>
              <a:gd name="T24" fmla="*/ 2 w 39"/>
              <a:gd name="T25" fmla="*/ 13 h 37"/>
              <a:gd name="T26" fmla="*/ 0 w 39"/>
              <a:gd name="T27" fmla="*/ 18 h 37"/>
              <a:gd name="T28" fmla="*/ 2 w 39"/>
              <a:gd name="T29" fmla="*/ 24 h 37"/>
              <a:gd name="T30" fmla="*/ 4 w 39"/>
              <a:gd name="T31" fmla="*/ 29 h 37"/>
              <a:gd name="T32" fmla="*/ 4 w 39"/>
              <a:gd name="T33" fmla="*/ 29 h 37"/>
              <a:gd name="T34" fmla="*/ 10 w 39"/>
              <a:gd name="T35" fmla="*/ 33 h 37"/>
              <a:gd name="T36" fmla="*/ 15 w 39"/>
              <a:gd name="T37" fmla="*/ 37 h 37"/>
              <a:gd name="T38" fmla="*/ 21 w 39"/>
              <a:gd name="T39" fmla="*/ 37 h 37"/>
              <a:gd name="T40" fmla="*/ 26 w 39"/>
              <a:gd name="T41" fmla="*/ 37 h 37"/>
              <a:gd name="T42" fmla="*/ 26 w 39"/>
              <a:gd name="T43" fmla="*/ 37 h 37"/>
              <a:gd name="T44" fmla="*/ 32 w 39"/>
              <a:gd name="T45" fmla="*/ 33 h 37"/>
              <a:gd name="T46" fmla="*/ 36 w 39"/>
              <a:gd name="T47" fmla="*/ 29 h 37"/>
              <a:gd name="T48" fmla="*/ 38 w 39"/>
              <a:gd name="T49" fmla="*/ 24 h 37"/>
              <a:gd name="T50" fmla="*/ 39 w 39"/>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39" y="18"/>
                </a:moveTo>
                <a:lnTo>
                  <a:pt x="39" y="18"/>
                </a:lnTo>
                <a:lnTo>
                  <a:pt x="38" y="13"/>
                </a:lnTo>
                <a:lnTo>
                  <a:pt x="36" y="7"/>
                </a:lnTo>
                <a:lnTo>
                  <a:pt x="32" y="3"/>
                </a:lnTo>
                <a:lnTo>
                  <a:pt x="26" y="0"/>
                </a:lnTo>
                <a:lnTo>
                  <a:pt x="26" y="0"/>
                </a:lnTo>
                <a:lnTo>
                  <a:pt x="21" y="0"/>
                </a:lnTo>
                <a:lnTo>
                  <a:pt x="15" y="0"/>
                </a:lnTo>
                <a:lnTo>
                  <a:pt x="10" y="3"/>
                </a:lnTo>
                <a:lnTo>
                  <a:pt x="4" y="7"/>
                </a:lnTo>
                <a:lnTo>
                  <a:pt x="4" y="7"/>
                </a:lnTo>
                <a:lnTo>
                  <a:pt x="2" y="13"/>
                </a:lnTo>
                <a:lnTo>
                  <a:pt x="0" y="18"/>
                </a:lnTo>
                <a:lnTo>
                  <a:pt x="2" y="24"/>
                </a:lnTo>
                <a:lnTo>
                  <a:pt x="4" y="29"/>
                </a:lnTo>
                <a:lnTo>
                  <a:pt x="4" y="29"/>
                </a:lnTo>
                <a:lnTo>
                  <a:pt x="10" y="33"/>
                </a:lnTo>
                <a:lnTo>
                  <a:pt x="15" y="37"/>
                </a:lnTo>
                <a:lnTo>
                  <a:pt x="21" y="37"/>
                </a:lnTo>
                <a:lnTo>
                  <a:pt x="26" y="37"/>
                </a:lnTo>
                <a:lnTo>
                  <a:pt x="26" y="37"/>
                </a:lnTo>
                <a:lnTo>
                  <a:pt x="32" y="33"/>
                </a:lnTo>
                <a:lnTo>
                  <a:pt x="36" y="29"/>
                </a:lnTo>
                <a:lnTo>
                  <a:pt x="38" y="24"/>
                </a:lnTo>
                <a:lnTo>
                  <a:pt x="39"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4" name="Freeform 110">
            <a:extLst>
              <a:ext uri="{FF2B5EF4-FFF2-40B4-BE49-F238E27FC236}">
                <a16:creationId xmlns:a16="http://schemas.microsoft.com/office/drawing/2014/main" id="{F883923D-8E8C-4C23-B036-37F6BD63310E}"/>
              </a:ext>
            </a:extLst>
          </p:cNvPr>
          <p:cNvSpPr>
            <a:spLocks/>
          </p:cNvSpPr>
          <p:nvPr/>
        </p:nvSpPr>
        <p:spPr bwMode="auto">
          <a:xfrm>
            <a:off x="8501035" y="3457009"/>
            <a:ext cx="35543" cy="49433"/>
          </a:xfrm>
          <a:custGeom>
            <a:avLst/>
            <a:gdLst>
              <a:gd name="T0" fmla="*/ 40 w 40"/>
              <a:gd name="T1" fmla="*/ 19 h 39"/>
              <a:gd name="T2" fmla="*/ 40 w 40"/>
              <a:gd name="T3" fmla="*/ 19 h 39"/>
              <a:gd name="T4" fmla="*/ 38 w 40"/>
              <a:gd name="T5" fmla="*/ 13 h 39"/>
              <a:gd name="T6" fmla="*/ 36 w 40"/>
              <a:gd name="T7" fmla="*/ 8 h 39"/>
              <a:gd name="T8" fmla="*/ 30 w 40"/>
              <a:gd name="T9" fmla="*/ 4 h 39"/>
              <a:gd name="T10" fmla="*/ 25 w 40"/>
              <a:gd name="T11" fmla="*/ 2 h 39"/>
              <a:gd name="T12" fmla="*/ 25 w 40"/>
              <a:gd name="T13" fmla="*/ 2 h 39"/>
              <a:gd name="T14" fmla="*/ 19 w 40"/>
              <a:gd name="T15" fmla="*/ 0 h 39"/>
              <a:gd name="T16" fmla="*/ 13 w 40"/>
              <a:gd name="T17" fmla="*/ 2 h 39"/>
              <a:gd name="T18" fmla="*/ 8 w 40"/>
              <a:gd name="T19" fmla="*/ 4 h 39"/>
              <a:gd name="T20" fmla="*/ 4 w 40"/>
              <a:gd name="T21" fmla="*/ 8 h 39"/>
              <a:gd name="T22" fmla="*/ 4 w 40"/>
              <a:gd name="T23" fmla="*/ 8 h 39"/>
              <a:gd name="T24" fmla="*/ 2 w 40"/>
              <a:gd name="T25" fmla="*/ 13 h 39"/>
              <a:gd name="T26" fmla="*/ 0 w 40"/>
              <a:gd name="T27" fmla="*/ 19 h 39"/>
              <a:gd name="T28" fmla="*/ 2 w 40"/>
              <a:gd name="T29" fmla="*/ 26 h 39"/>
              <a:gd name="T30" fmla="*/ 4 w 40"/>
              <a:gd name="T31" fmla="*/ 30 h 39"/>
              <a:gd name="T32" fmla="*/ 4 w 40"/>
              <a:gd name="T33" fmla="*/ 30 h 39"/>
              <a:gd name="T34" fmla="*/ 8 w 40"/>
              <a:gd name="T35" fmla="*/ 36 h 39"/>
              <a:gd name="T36" fmla="*/ 13 w 40"/>
              <a:gd name="T37" fmla="*/ 38 h 39"/>
              <a:gd name="T38" fmla="*/ 19 w 40"/>
              <a:gd name="T39" fmla="*/ 39 h 39"/>
              <a:gd name="T40" fmla="*/ 25 w 40"/>
              <a:gd name="T41" fmla="*/ 38 h 39"/>
              <a:gd name="T42" fmla="*/ 25 w 40"/>
              <a:gd name="T43" fmla="*/ 38 h 39"/>
              <a:gd name="T44" fmla="*/ 30 w 40"/>
              <a:gd name="T45" fmla="*/ 36 h 39"/>
              <a:gd name="T46" fmla="*/ 36 w 40"/>
              <a:gd name="T47" fmla="*/ 30 h 39"/>
              <a:gd name="T48" fmla="*/ 38 w 40"/>
              <a:gd name="T49" fmla="*/ 26 h 39"/>
              <a:gd name="T50" fmla="*/ 40 w 40"/>
              <a:gd name="T51"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40" y="19"/>
                </a:moveTo>
                <a:lnTo>
                  <a:pt x="40" y="19"/>
                </a:lnTo>
                <a:lnTo>
                  <a:pt x="38" y="13"/>
                </a:lnTo>
                <a:lnTo>
                  <a:pt x="36" y="8"/>
                </a:lnTo>
                <a:lnTo>
                  <a:pt x="30" y="4"/>
                </a:lnTo>
                <a:lnTo>
                  <a:pt x="25" y="2"/>
                </a:lnTo>
                <a:lnTo>
                  <a:pt x="25" y="2"/>
                </a:lnTo>
                <a:lnTo>
                  <a:pt x="19" y="0"/>
                </a:lnTo>
                <a:lnTo>
                  <a:pt x="13" y="2"/>
                </a:lnTo>
                <a:lnTo>
                  <a:pt x="8" y="4"/>
                </a:lnTo>
                <a:lnTo>
                  <a:pt x="4" y="8"/>
                </a:lnTo>
                <a:lnTo>
                  <a:pt x="4" y="8"/>
                </a:lnTo>
                <a:lnTo>
                  <a:pt x="2" y="13"/>
                </a:lnTo>
                <a:lnTo>
                  <a:pt x="0" y="19"/>
                </a:lnTo>
                <a:lnTo>
                  <a:pt x="2" y="26"/>
                </a:lnTo>
                <a:lnTo>
                  <a:pt x="4" y="30"/>
                </a:lnTo>
                <a:lnTo>
                  <a:pt x="4" y="30"/>
                </a:lnTo>
                <a:lnTo>
                  <a:pt x="8" y="36"/>
                </a:lnTo>
                <a:lnTo>
                  <a:pt x="13" y="38"/>
                </a:lnTo>
                <a:lnTo>
                  <a:pt x="19" y="39"/>
                </a:lnTo>
                <a:lnTo>
                  <a:pt x="25" y="38"/>
                </a:lnTo>
                <a:lnTo>
                  <a:pt x="25" y="38"/>
                </a:lnTo>
                <a:lnTo>
                  <a:pt x="30" y="36"/>
                </a:lnTo>
                <a:lnTo>
                  <a:pt x="36" y="30"/>
                </a:lnTo>
                <a:lnTo>
                  <a:pt x="38" y="26"/>
                </a:lnTo>
                <a:lnTo>
                  <a:pt x="40"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5" name="Freeform 111">
            <a:extLst>
              <a:ext uri="{FF2B5EF4-FFF2-40B4-BE49-F238E27FC236}">
                <a16:creationId xmlns:a16="http://schemas.microsoft.com/office/drawing/2014/main" id="{7391EF26-78F6-4634-8FA0-7F39FEBEF4E3}"/>
              </a:ext>
            </a:extLst>
          </p:cNvPr>
          <p:cNvSpPr>
            <a:spLocks/>
          </p:cNvSpPr>
          <p:nvPr/>
        </p:nvSpPr>
        <p:spPr bwMode="auto">
          <a:xfrm>
            <a:off x="8484199" y="3441398"/>
            <a:ext cx="35543" cy="49433"/>
          </a:xfrm>
          <a:custGeom>
            <a:avLst/>
            <a:gdLst>
              <a:gd name="T0" fmla="*/ 37 w 37"/>
              <a:gd name="T1" fmla="*/ 19 h 37"/>
              <a:gd name="T2" fmla="*/ 37 w 37"/>
              <a:gd name="T3" fmla="*/ 19 h 37"/>
              <a:gd name="T4" fmla="*/ 35 w 37"/>
              <a:gd name="T5" fmla="*/ 13 h 37"/>
              <a:gd name="T6" fmla="*/ 33 w 37"/>
              <a:gd name="T7" fmla="*/ 8 h 37"/>
              <a:gd name="T8" fmla="*/ 29 w 37"/>
              <a:gd name="T9" fmla="*/ 4 h 37"/>
              <a:gd name="T10" fmla="*/ 24 w 37"/>
              <a:gd name="T11" fmla="*/ 0 h 37"/>
              <a:gd name="T12" fmla="*/ 24 w 37"/>
              <a:gd name="T13" fmla="*/ 0 h 37"/>
              <a:gd name="T14" fmla="*/ 18 w 37"/>
              <a:gd name="T15" fmla="*/ 0 h 37"/>
              <a:gd name="T16" fmla="*/ 13 w 37"/>
              <a:gd name="T17" fmla="*/ 0 h 37"/>
              <a:gd name="T18" fmla="*/ 7 w 37"/>
              <a:gd name="T19" fmla="*/ 4 h 37"/>
              <a:gd name="T20" fmla="*/ 1 w 37"/>
              <a:gd name="T21" fmla="*/ 8 h 37"/>
              <a:gd name="T22" fmla="*/ 1 w 37"/>
              <a:gd name="T23" fmla="*/ 8 h 37"/>
              <a:gd name="T24" fmla="*/ 0 w 37"/>
              <a:gd name="T25" fmla="*/ 13 h 37"/>
              <a:gd name="T26" fmla="*/ 0 w 37"/>
              <a:gd name="T27" fmla="*/ 19 h 37"/>
              <a:gd name="T28" fmla="*/ 0 w 37"/>
              <a:gd name="T29" fmla="*/ 24 h 37"/>
              <a:gd name="T30" fmla="*/ 1 w 37"/>
              <a:gd name="T31" fmla="*/ 30 h 37"/>
              <a:gd name="T32" fmla="*/ 1 w 37"/>
              <a:gd name="T33" fmla="*/ 30 h 37"/>
              <a:gd name="T34" fmla="*/ 7 w 37"/>
              <a:gd name="T35" fmla="*/ 36 h 37"/>
              <a:gd name="T36" fmla="*/ 13 w 37"/>
              <a:gd name="T37" fmla="*/ 37 h 37"/>
              <a:gd name="T38" fmla="*/ 18 w 37"/>
              <a:gd name="T39" fmla="*/ 37 h 37"/>
              <a:gd name="T40" fmla="*/ 24 w 37"/>
              <a:gd name="T41" fmla="*/ 37 h 37"/>
              <a:gd name="T42" fmla="*/ 24 w 37"/>
              <a:gd name="T43" fmla="*/ 37 h 37"/>
              <a:gd name="T44" fmla="*/ 29 w 37"/>
              <a:gd name="T45" fmla="*/ 34 h 37"/>
              <a:gd name="T46" fmla="*/ 33 w 37"/>
              <a:gd name="T47" fmla="*/ 30 h 37"/>
              <a:gd name="T48" fmla="*/ 35 w 37"/>
              <a:gd name="T49" fmla="*/ 24 h 37"/>
              <a:gd name="T50" fmla="*/ 37 w 37"/>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7">
                <a:moveTo>
                  <a:pt x="37" y="19"/>
                </a:moveTo>
                <a:lnTo>
                  <a:pt x="37" y="19"/>
                </a:lnTo>
                <a:lnTo>
                  <a:pt x="35" y="13"/>
                </a:lnTo>
                <a:lnTo>
                  <a:pt x="33" y="8"/>
                </a:lnTo>
                <a:lnTo>
                  <a:pt x="29" y="4"/>
                </a:lnTo>
                <a:lnTo>
                  <a:pt x="24" y="0"/>
                </a:lnTo>
                <a:lnTo>
                  <a:pt x="24" y="0"/>
                </a:lnTo>
                <a:lnTo>
                  <a:pt x="18" y="0"/>
                </a:lnTo>
                <a:lnTo>
                  <a:pt x="13" y="0"/>
                </a:lnTo>
                <a:lnTo>
                  <a:pt x="7" y="4"/>
                </a:lnTo>
                <a:lnTo>
                  <a:pt x="1" y="8"/>
                </a:lnTo>
                <a:lnTo>
                  <a:pt x="1" y="8"/>
                </a:lnTo>
                <a:lnTo>
                  <a:pt x="0" y="13"/>
                </a:lnTo>
                <a:lnTo>
                  <a:pt x="0" y="19"/>
                </a:lnTo>
                <a:lnTo>
                  <a:pt x="0" y="24"/>
                </a:lnTo>
                <a:lnTo>
                  <a:pt x="1" y="30"/>
                </a:lnTo>
                <a:lnTo>
                  <a:pt x="1" y="30"/>
                </a:lnTo>
                <a:lnTo>
                  <a:pt x="7" y="36"/>
                </a:lnTo>
                <a:lnTo>
                  <a:pt x="13" y="37"/>
                </a:lnTo>
                <a:lnTo>
                  <a:pt x="18" y="37"/>
                </a:lnTo>
                <a:lnTo>
                  <a:pt x="24" y="37"/>
                </a:lnTo>
                <a:lnTo>
                  <a:pt x="24" y="37"/>
                </a:lnTo>
                <a:lnTo>
                  <a:pt x="29" y="34"/>
                </a:lnTo>
                <a:lnTo>
                  <a:pt x="33" y="30"/>
                </a:lnTo>
                <a:lnTo>
                  <a:pt x="35" y="24"/>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6" name="Freeform 112">
            <a:extLst>
              <a:ext uri="{FF2B5EF4-FFF2-40B4-BE49-F238E27FC236}">
                <a16:creationId xmlns:a16="http://schemas.microsoft.com/office/drawing/2014/main" id="{C45996B0-1086-457B-B692-2FE19E7A2ACA}"/>
              </a:ext>
            </a:extLst>
          </p:cNvPr>
          <p:cNvSpPr>
            <a:spLocks/>
          </p:cNvSpPr>
          <p:nvPr/>
        </p:nvSpPr>
        <p:spPr bwMode="auto">
          <a:xfrm>
            <a:off x="8910714" y="3693767"/>
            <a:ext cx="35543" cy="52035"/>
          </a:xfrm>
          <a:custGeom>
            <a:avLst/>
            <a:gdLst>
              <a:gd name="T0" fmla="*/ 38 w 38"/>
              <a:gd name="T1" fmla="*/ 21 h 39"/>
              <a:gd name="T2" fmla="*/ 38 w 38"/>
              <a:gd name="T3" fmla="*/ 21 h 39"/>
              <a:gd name="T4" fmla="*/ 38 w 38"/>
              <a:gd name="T5" fmla="*/ 13 h 39"/>
              <a:gd name="T6" fmla="*/ 34 w 38"/>
              <a:gd name="T7" fmla="*/ 10 h 39"/>
              <a:gd name="T8" fmla="*/ 30 w 38"/>
              <a:gd name="T9" fmla="*/ 4 h 39"/>
              <a:gd name="T10" fmla="*/ 24 w 38"/>
              <a:gd name="T11" fmla="*/ 2 h 39"/>
              <a:gd name="T12" fmla="*/ 24 w 38"/>
              <a:gd name="T13" fmla="*/ 2 h 39"/>
              <a:gd name="T14" fmla="*/ 19 w 38"/>
              <a:gd name="T15" fmla="*/ 0 h 39"/>
              <a:gd name="T16" fmla="*/ 13 w 38"/>
              <a:gd name="T17" fmla="*/ 2 h 39"/>
              <a:gd name="T18" fmla="*/ 8 w 38"/>
              <a:gd name="T19" fmla="*/ 4 h 39"/>
              <a:gd name="T20" fmla="*/ 4 w 38"/>
              <a:gd name="T21" fmla="*/ 10 h 39"/>
              <a:gd name="T22" fmla="*/ 4 w 38"/>
              <a:gd name="T23" fmla="*/ 10 h 39"/>
              <a:gd name="T24" fmla="*/ 0 w 38"/>
              <a:gd name="T25" fmla="*/ 13 h 39"/>
              <a:gd name="T26" fmla="*/ 0 w 38"/>
              <a:gd name="T27" fmla="*/ 21 h 39"/>
              <a:gd name="T28" fmla="*/ 0 w 38"/>
              <a:gd name="T29" fmla="*/ 26 h 39"/>
              <a:gd name="T30" fmla="*/ 4 w 38"/>
              <a:gd name="T31" fmla="*/ 32 h 39"/>
              <a:gd name="T32" fmla="*/ 4 w 38"/>
              <a:gd name="T33" fmla="*/ 32 h 39"/>
              <a:gd name="T34" fmla="*/ 8 w 38"/>
              <a:gd name="T35" fmla="*/ 36 h 39"/>
              <a:gd name="T36" fmla="*/ 13 w 38"/>
              <a:gd name="T37" fmla="*/ 38 h 39"/>
              <a:gd name="T38" fmla="*/ 19 w 38"/>
              <a:gd name="T39" fmla="*/ 39 h 39"/>
              <a:gd name="T40" fmla="*/ 24 w 38"/>
              <a:gd name="T41" fmla="*/ 38 h 39"/>
              <a:gd name="T42" fmla="*/ 24 w 38"/>
              <a:gd name="T43" fmla="*/ 38 h 39"/>
              <a:gd name="T44" fmla="*/ 30 w 38"/>
              <a:gd name="T45" fmla="*/ 36 h 39"/>
              <a:gd name="T46" fmla="*/ 34 w 38"/>
              <a:gd name="T47" fmla="*/ 32 h 39"/>
              <a:gd name="T48" fmla="*/ 38 w 38"/>
              <a:gd name="T49" fmla="*/ 26 h 39"/>
              <a:gd name="T50" fmla="*/ 38 w 38"/>
              <a:gd name="T51"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1"/>
                </a:moveTo>
                <a:lnTo>
                  <a:pt x="38" y="21"/>
                </a:lnTo>
                <a:lnTo>
                  <a:pt x="38" y="13"/>
                </a:lnTo>
                <a:lnTo>
                  <a:pt x="34" y="10"/>
                </a:lnTo>
                <a:lnTo>
                  <a:pt x="30" y="4"/>
                </a:lnTo>
                <a:lnTo>
                  <a:pt x="24" y="2"/>
                </a:lnTo>
                <a:lnTo>
                  <a:pt x="24" y="2"/>
                </a:lnTo>
                <a:lnTo>
                  <a:pt x="19" y="0"/>
                </a:lnTo>
                <a:lnTo>
                  <a:pt x="13" y="2"/>
                </a:lnTo>
                <a:lnTo>
                  <a:pt x="8" y="4"/>
                </a:lnTo>
                <a:lnTo>
                  <a:pt x="4" y="10"/>
                </a:lnTo>
                <a:lnTo>
                  <a:pt x="4" y="10"/>
                </a:lnTo>
                <a:lnTo>
                  <a:pt x="0" y="13"/>
                </a:lnTo>
                <a:lnTo>
                  <a:pt x="0" y="21"/>
                </a:lnTo>
                <a:lnTo>
                  <a:pt x="0" y="26"/>
                </a:lnTo>
                <a:lnTo>
                  <a:pt x="4" y="32"/>
                </a:lnTo>
                <a:lnTo>
                  <a:pt x="4" y="32"/>
                </a:lnTo>
                <a:lnTo>
                  <a:pt x="8" y="36"/>
                </a:lnTo>
                <a:lnTo>
                  <a:pt x="13" y="38"/>
                </a:lnTo>
                <a:lnTo>
                  <a:pt x="19" y="39"/>
                </a:lnTo>
                <a:lnTo>
                  <a:pt x="24" y="38"/>
                </a:lnTo>
                <a:lnTo>
                  <a:pt x="24" y="38"/>
                </a:lnTo>
                <a:lnTo>
                  <a:pt x="30" y="36"/>
                </a:lnTo>
                <a:lnTo>
                  <a:pt x="34" y="32"/>
                </a:lnTo>
                <a:lnTo>
                  <a:pt x="38" y="26"/>
                </a:lnTo>
                <a:lnTo>
                  <a:pt x="38"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7" name="Freeform 113">
            <a:extLst>
              <a:ext uri="{FF2B5EF4-FFF2-40B4-BE49-F238E27FC236}">
                <a16:creationId xmlns:a16="http://schemas.microsoft.com/office/drawing/2014/main" id="{596765A8-F2C6-4601-908B-C1DA84CDDC19}"/>
              </a:ext>
            </a:extLst>
          </p:cNvPr>
          <p:cNvSpPr>
            <a:spLocks/>
          </p:cNvSpPr>
          <p:nvPr/>
        </p:nvSpPr>
        <p:spPr bwMode="auto">
          <a:xfrm>
            <a:off x="8989283" y="3719785"/>
            <a:ext cx="35543" cy="49433"/>
          </a:xfrm>
          <a:custGeom>
            <a:avLst/>
            <a:gdLst>
              <a:gd name="T0" fmla="*/ 38 w 38"/>
              <a:gd name="T1" fmla="*/ 18 h 37"/>
              <a:gd name="T2" fmla="*/ 38 w 38"/>
              <a:gd name="T3" fmla="*/ 18 h 37"/>
              <a:gd name="T4" fmla="*/ 38 w 38"/>
              <a:gd name="T5" fmla="*/ 13 h 37"/>
              <a:gd name="T6" fmla="*/ 34 w 38"/>
              <a:gd name="T7" fmla="*/ 7 h 37"/>
              <a:gd name="T8" fmla="*/ 30 w 38"/>
              <a:gd name="T9" fmla="*/ 4 h 37"/>
              <a:gd name="T10" fmla="*/ 24 w 38"/>
              <a:gd name="T11" fmla="*/ 0 h 37"/>
              <a:gd name="T12" fmla="*/ 24 w 38"/>
              <a:gd name="T13" fmla="*/ 0 h 37"/>
              <a:gd name="T14" fmla="*/ 19 w 38"/>
              <a:gd name="T15" fmla="*/ 0 h 37"/>
              <a:gd name="T16" fmla="*/ 13 w 38"/>
              <a:gd name="T17" fmla="*/ 0 h 37"/>
              <a:gd name="T18" fmla="*/ 8 w 38"/>
              <a:gd name="T19" fmla="*/ 4 h 37"/>
              <a:gd name="T20" fmla="*/ 4 w 38"/>
              <a:gd name="T21" fmla="*/ 7 h 37"/>
              <a:gd name="T22" fmla="*/ 4 w 38"/>
              <a:gd name="T23" fmla="*/ 7 h 37"/>
              <a:gd name="T24" fmla="*/ 0 w 38"/>
              <a:gd name="T25" fmla="*/ 13 h 37"/>
              <a:gd name="T26" fmla="*/ 0 w 38"/>
              <a:gd name="T27" fmla="*/ 18 h 37"/>
              <a:gd name="T28" fmla="*/ 0 w 38"/>
              <a:gd name="T29" fmla="*/ 24 h 37"/>
              <a:gd name="T30" fmla="*/ 4 w 38"/>
              <a:gd name="T31" fmla="*/ 30 h 37"/>
              <a:gd name="T32" fmla="*/ 4 w 38"/>
              <a:gd name="T33" fmla="*/ 30 h 37"/>
              <a:gd name="T34" fmla="*/ 8 w 38"/>
              <a:gd name="T35" fmla="*/ 33 h 37"/>
              <a:gd name="T36" fmla="*/ 13 w 38"/>
              <a:gd name="T37" fmla="*/ 37 h 37"/>
              <a:gd name="T38" fmla="*/ 19 w 38"/>
              <a:gd name="T39" fmla="*/ 37 h 37"/>
              <a:gd name="T40" fmla="*/ 24 w 38"/>
              <a:gd name="T41" fmla="*/ 37 h 37"/>
              <a:gd name="T42" fmla="*/ 24 w 38"/>
              <a:gd name="T43" fmla="*/ 37 h 37"/>
              <a:gd name="T44" fmla="*/ 30 w 38"/>
              <a:gd name="T45" fmla="*/ 33 h 37"/>
              <a:gd name="T46" fmla="*/ 34 w 38"/>
              <a:gd name="T47" fmla="*/ 30 h 37"/>
              <a:gd name="T48" fmla="*/ 38 w 38"/>
              <a:gd name="T49" fmla="*/ 24 h 37"/>
              <a:gd name="T50" fmla="*/ 38 w 38"/>
              <a:gd name="T5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8"/>
                </a:moveTo>
                <a:lnTo>
                  <a:pt x="38" y="18"/>
                </a:lnTo>
                <a:lnTo>
                  <a:pt x="38" y="13"/>
                </a:lnTo>
                <a:lnTo>
                  <a:pt x="34" y="7"/>
                </a:lnTo>
                <a:lnTo>
                  <a:pt x="30" y="4"/>
                </a:lnTo>
                <a:lnTo>
                  <a:pt x="24" y="0"/>
                </a:lnTo>
                <a:lnTo>
                  <a:pt x="24" y="0"/>
                </a:lnTo>
                <a:lnTo>
                  <a:pt x="19" y="0"/>
                </a:lnTo>
                <a:lnTo>
                  <a:pt x="13" y="0"/>
                </a:lnTo>
                <a:lnTo>
                  <a:pt x="8" y="4"/>
                </a:lnTo>
                <a:lnTo>
                  <a:pt x="4" y="7"/>
                </a:lnTo>
                <a:lnTo>
                  <a:pt x="4" y="7"/>
                </a:lnTo>
                <a:lnTo>
                  <a:pt x="0" y="13"/>
                </a:lnTo>
                <a:lnTo>
                  <a:pt x="0" y="18"/>
                </a:lnTo>
                <a:lnTo>
                  <a:pt x="0" y="24"/>
                </a:lnTo>
                <a:lnTo>
                  <a:pt x="4" y="30"/>
                </a:lnTo>
                <a:lnTo>
                  <a:pt x="4" y="30"/>
                </a:lnTo>
                <a:lnTo>
                  <a:pt x="8" y="33"/>
                </a:lnTo>
                <a:lnTo>
                  <a:pt x="13" y="37"/>
                </a:lnTo>
                <a:lnTo>
                  <a:pt x="19" y="37"/>
                </a:lnTo>
                <a:lnTo>
                  <a:pt x="24" y="37"/>
                </a:lnTo>
                <a:lnTo>
                  <a:pt x="24" y="37"/>
                </a:lnTo>
                <a:lnTo>
                  <a:pt x="30" y="33"/>
                </a:lnTo>
                <a:lnTo>
                  <a:pt x="34" y="30"/>
                </a:lnTo>
                <a:lnTo>
                  <a:pt x="38" y="24"/>
                </a:lnTo>
                <a:lnTo>
                  <a:pt x="38"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8" name="Freeform 114">
            <a:extLst>
              <a:ext uri="{FF2B5EF4-FFF2-40B4-BE49-F238E27FC236}">
                <a16:creationId xmlns:a16="http://schemas.microsoft.com/office/drawing/2014/main" id="{FE09CD4E-F5D1-4582-A548-E24DE169CC81}"/>
              </a:ext>
            </a:extLst>
          </p:cNvPr>
          <p:cNvSpPr>
            <a:spLocks/>
          </p:cNvSpPr>
          <p:nvPr/>
        </p:nvSpPr>
        <p:spPr bwMode="auto">
          <a:xfrm>
            <a:off x="9152032" y="3782227"/>
            <a:ext cx="37414" cy="49433"/>
          </a:xfrm>
          <a:custGeom>
            <a:avLst/>
            <a:gdLst>
              <a:gd name="T0" fmla="*/ 39 w 39"/>
              <a:gd name="T1" fmla="*/ 21 h 40"/>
              <a:gd name="T2" fmla="*/ 39 w 39"/>
              <a:gd name="T3" fmla="*/ 21 h 40"/>
              <a:gd name="T4" fmla="*/ 37 w 39"/>
              <a:gd name="T5" fmla="*/ 14 h 40"/>
              <a:gd name="T6" fmla="*/ 35 w 39"/>
              <a:gd name="T7" fmla="*/ 10 h 40"/>
              <a:gd name="T8" fmla="*/ 32 w 39"/>
              <a:gd name="T9" fmla="*/ 4 h 40"/>
              <a:gd name="T10" fmla="*/ 26 w 39"/>
              <a:gd name="T11" fmla="*/ 2 h 40"/>
              <a:gd name="T12" fmla="*/ 26 w 39"/>
              <a:gd name="T13" fmla="*/ 2 h 40"/>
              <a:gd name="T14" fmla="*/ 19 w 39"/>
              <a:gd name="T15" fmla="*/ 0 h 40"/>
              <a:gd name="T16" fmla="*/ 13 w 39"/>
              <a:gd name="T17" fmla="*/ 2 h 40"/>
              <a:gd name="T18" fmla="*/ 7 w 39"/>
              <a:gd name="T19" fmla="*/ 4 h 40"/>
              <a:gd name="T20" fmla="*/ 4 w 39"/>
              <a:gd name="T21" fmla="*/ 10 h 40"/>
              <a:gd name="T22" fmla="*/ 4 w 39"/>
              <a:gd name="T23" fmla="*/ 10 h 40"/>
              <a:gd name="T24" fmla="*/ 2 w 39"/>
              <a:gd name="T25" fmla="*/ 14 h 40"/>
              <a:gd name="T26" fmla="*/ 0 w 39"/>
              <a:gd name="T27" fmla="*/ 21 h 40"/>
              <a:gd name="T28" fmla="*/ 2 w 39"/>
              <a:gd name="T29" fmla="*/ 27 h 40"/>
              <a:gd name="T30" fmla="*/ 4 w 39"/>
              <a:gd name="T31" fmla="*/ 32 h 40"/>
              <a:gd name="T32" fmla="*/ 4 w 39"/>
              <a:gd name="T33" fmla="*/ 32 h 40"/>
              <a:gd name="T34" fmla="*/ 7 w 39"/>
              <a:gd name="T35" fmla="*/ 36 h 40"/>
              <a:gd name="T36" fmla="*/ 13 w 39"/>
              <a:gd name="T37" fmla="*/ 38 h 40"/>
              <a:gd name="T38" fmla="*/ 19 w 39"/>
              <a:gd name="T39" fmla="*/ 40 h 40"/>
              <a:gd name="T40" fmla="*/ 26 w 39"/>
              <a:gd name="T41" fmla="*/ 38 h 40"/>
              <a:gd name="T42" fmla="*/ 26 w 39"/>
              <a:gd name="T43" fmla="*/ 38 h 40"/>
              <a:gd name="T44" fmla="*/ 32 w 39"/>
              <a:gd name="T45" fmla="*/ 36 h 40"/>
              <a:gd name="T46" fmla="*/ 35 w 39"/>
              <a:gd name="T47" fmla="*/ 32 h 40"/>
              <a:gd name="T48" fmla="*/ 37 w 39"/>
              <a:gd name="T49" fmla="*/ 27 h 40"/>
              <a:gd name="T50" fmla="*/ 39 w 39"/>
              <a:gd name="T5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9" y="21"/>
                </a:moveTo>
                <a:lnTo>
                  <a:pt x="39" y="21"/>
                </a:lnTo>
                <a:lnTo>
                  <a:pt x="37" y="14"/>
                </a:lnTo>
                <a:lnTo>
                  <a:pt x="35" y="10"/>
                </a:lnTo>
                <a:lnTo>
                  <a:pt x="32" y="4"/>
                </a:lnTo>
                <a:lnTo>
                  <a:pt x="26" y="2"/>
                </a:lnTo>
                <a:lnTo>
                  <a:pt x="26" y="2"/>
                </a:lnTo>
                <a:lnTo>
                  <a:pt x="19" y="0"/>
                </a:lnTo>
                <a:lnTo>
                  <a:pt x="13" y="2"/>
                </a:lnTo>
                <a:lnTo>
                  <a:pt x="7" y="4"/>
                </a:lnTo>
                <a:lnTo>
                  <a:pt x="4" y="10"/>
                </a:lnTo>
                <a:lnTo>
                  <a:pt x="4" y="10"/>
                </a:lnTo>
                <a:lnTo>
                  <a:pt x="2" y="14"/>
                </a:lnTo>
                <a:lnTo>
                  <a:pt x="0" y="21"/>
                </a:lnTo>
                <a:lnTo>
                  <a:pt x="2" y="27"/>
                </a:lnTo>
                <a:lnTo>
                  <a:pt x="4" y="32"/>
                </a:lnTo>
                <a:lnTo>
                  <a:pt x="4" y="32"/>
                </a:lnTo>
                <a:lnTo>
                  <a:pt x="7" y="36"/>
                </a:lnTo>
                <a:lnTo>
                  <a:pt x="13" y="38"/>
                </a:lnTo>
                <a:lnTo>
                  <a:pt x="19" y="40"/>
                </a:lnTo>
                <a:lnTo>
                  <a:pt x="26" y="38"/>
                </a:lnTo>
                <a:lnTo>
                  <a:pt x="26" y="38"/>
                </a:lnTo>
                <a:lnTo>
                  <a:pt x="32" y="36"/>
                </a:lnTo>
                <a:lnTo>
                  <a:pt x="35" y="32"/>
                </a:lnTo>
                <a:lnTo>
                  <a:pt x="37" y="27"/>
                </a:lnTo>
                <a:lnTo>
                  <a:pt x="39" y="21"/>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39" name="Freeform 115">
            <a:extLst>
              <a:ext uri="{FF2B5EF4-FFF2-40B4-BE49-F238E27FC236}">
                <a16:creationId xmlns:a16="http://schemas.microsoft.com/office/drawing/2014/main" id="{C2319134-16DC-4797-AFAE-7E5702A1D0D9}"/>
              </a:ext>
            </a:extLst>
          </p:cNvPr>
          <p:cNvSpPr>
            <a:spLocks/>
          </p:cNvSpPr>
          <p:nvPr/>
        </p:nvSpPr>
        <p:spPr bwMode="auto">
          <a:xfrm>
            <a:off x="9559840" y="3896703"/>
            <a:ext cx="35543" cy="46831"/>
          </a:xfrm>
          <a:custGeom>
            <a:avLst/>
            <a:gdLst>
              <a:gd name="T0" fmla="*/ 37 w 37"/>
              <a:gd name="T1" fmla="*/ 19 h 38"/>
              <a:gd name="T2" fmla="*/ 37 w 37"/>
              <a:gd name="T3" fmla="*/ 19 h 38"/>
              <a:gd name="T4" fmla="*/ 37 w 37"/>
              <a:gd name="T5" fmla="*/ 13 h 38"/>
              <a:gd name="T6" fmla="*/ 35 w 37"/>
              <a:gd name="T7" fmla="*/ 8 h 38"/>
              <a:gd name="T8" fmla="*/ 30 w 37"/>
              <a:gd name="T9" fmla="*/ 4 h 38"/>
              <a:gd name="T10" fmla="*/ 24 w 37"/>
              <a:gd name="T11" fmla="*/ 0 h 38"/>
              <a:gd name="T12" fmla="*/ 24 w 37"/>
              <a:gd name="T13" fmla="*/ 0 h 38"/>
              <a:gd name="T14" fmla="*/ 18 w 37"/>
              <a:gd name="T15" fmla="*/ 0 h 38"/>
              <a:gd name="T16" fmla="*/ 13 w 37"/>
              <a:gd name="T17" fmla="*/ 0 h 38"/>
              <a:gd name="T18" fmla="*/ 7 w 37"/>
              <a:gd name="T19" fmla="*/ 4 h 38"/>
              <a:gd name="T20" fmla="*/ 4 w 37"/>
              <a:gd name="T21" fmla="*/ 8 h 38"/>
              <a:gd name="T22" fmla="*/ 4 w 37"/>
              <a:gd name="T23" fmla="*/ 8 h 38"/>
              <a:gd name="T24" fmla="*/ 0 w 37"/>
              <a:gd name="T25" fmla="*/ 13 h 38"/>
              <a:gd name="T26" fmla="*/ 0 w 37"/>
              <a:gd name="T27" fmla="*/ 19 h 38"/>
              <a:gd name="T28" fmla="*/ 0 w 37"/>
              <a:gd name="T29" fmla="*/ 25 h 38"/>
              <a:gd name="T30" fmla="*/ 4 w 37"/>
              <a:gd name="T31" fmla="*/ 30 h 38"/>
              <a:gd name="T32" fmla="*/ 4 w 37"/>
              <a:gd name="T33" fmla="*/ 30 h 38"/>
              <a:gd name="T34" fmla="*/ 7 w 37"/>
              <a:gd name="T35" fmla="*/ 34 h 38"/>
              <a:gd name="T36" fmla="*/ 13 w 37"/>
              <a:gd name="T37" fmla="*/ 38 h 38"/>
              <a:gd name="T38" fmla="*/ 18 w 37"/>
              <a:gd name="T39" fmla="*/ 38 h 38"/>
              <a:gd name="T40" fmla="*/ 24 w 37"/>
              <a:gd name="T41" fmla="*/ 38 h 38"/>
              <a:gd name="T42" fmla="*/ 24 w 37"/>
              <a:gd name="T43" fmla="*/ 38 h 38"/>
              <a:gd name="T44" fmla="*/ 30 w 37"/>
              <a:gd name="T45" fmla="*/ 34 h 38"/>
              <a:gd name="T46" fmla="*/ 35 w 37"/>
              <a:gd name="T47" fmla="*/ 30 h 38"/>
              <a:gd name="T48" fmla="*/ 37 w 37"/>
              <a:gd name="T49" fmla="*/ 25 h 38"/>
              <a:gd name="T50" fmla="*/ 37 w 37"/>
              <a:gd name="T5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37" y="19"/>
                </a:moveTo>
                <a:lnTo>
                  <a:pt x="37" y="19"/>
                </a:lnTo>
                <a:lnTo>
                  <a:pt x="37" y="13"/>
                </a:lnTo>
                <a:lnTo>
                  <a:pt x="35" y="8"/>
                </a:lnTo>
                <a:lnTo>
                  <a:pt x="30" y="4"/>
                </a:lnTo>
                <a:lnTo>
                  <a:pt x="24" y="0"/>
                </a:lnTo>
                <a:lnTo>
                  <a:pt x="24" y="0"/>
                </a:lnTo>
                <a:lnTo>
                  <a:pt x="18" y="0"/>
                </a:lnTo>
                <a:lnTo>
                  <a:pt x="13" y="0"/>
                </a:lnTo>
                <a:lnTo>
                  <a:pt x="7" y="4"/>
                </a:lnTo>
                <a:lnTo>
                  <a:pt x="4" y="8"/>
                </a:lnTo>
                <a:lnTo>
                  <a:pt x="4" y="8"/>
                </a:lnTo>
                <a:lnTo>
                  <a:pt x="0" y="13"/>
                </a:lnTo>
                <a:lnTo>
                  <a:pt x="0" y="19"/>
                </a:lnTo>
                <a:lnTo>
                  <a:pt x="0" y="25"/>
                </a:lnTo>
                <a:lnTo>
                  <a:pt x="4" y="30"/>
                </a:lnTo>
                <a:lnTo>
                  <a:pt x="4" y="30"/>
                </a:lnTo>
                <a:lnTo>
                  <a:pt x="7" y="34"/>
                </a:lnTo>
                <a:lnTo>
                  <a:pt x="13" y="38"/>
                </a:lnTo>
                <a:lnTo>
                  <a:pt x="18" y="38"/>
                </a:lnTo>
                <a:lnTo>
                  <a:pt x="24" y="38"/>
                </a:lnTo>
                <a:lnTo>
                  <a:pt x="24" y="38"/>
                </a:lnTo>
                <a:lnTo>
                  <a:pt x="30" y="34"/>
                </a:lnTo>
                <a:lnTo>
                  <a:pt x="35" y="30"/>
                </a:lnTo>
                <a:lnTo>
                  <a:pt x="37" y="25"/>
                </a:lnTo>
                <a:lnTo>
                  <a:pt x="37"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40" name="Freeform 116">
            <a:extLst>
              <a:ext uri="{FF2B5EF4-FFF2-40B4-BE49-F238E27FC236}">
                <a16:creationId xmlns:a16="http://schemas.microsoft.com/office/drawing/2014/main" id="{B57B55FF-B48B-40B0-BD32-81C13071FAC3}"/>
              </a:ext>
            </a:extLst>
          </p:cNvPr>
          <p:cNvSpPr>
            <a:spLocks/>
          </p:cNvSpPr>
          <p:nvPr/>
        </p:nvSpPr>
        <p:spPr bwMode="auto">
          <a:xfrm>
            <a:off x="9655244" y="3904509"/>
            <a:ext cx="33672" cy="52035"/>
          </a:xfrm>
          <a:custGeom>
            <a:avLst/>
            <a:gdLst>
              <a:gd name="T0" fmla="*/ 37 w 37"/>
              <a:gd name="T1" fmla="*/ 18 h 39"/>
              <a:gd name="T2" fmla="*/ 37 w 37"/>
              <a:gd name="T3" fmla="*/ 18 h 39"/>
              <a:gd name="T4" fmla="*/ 37 w 37"/>
              <a:gd name="T5" fmla="*/ 13 h 39"/>
              <a:gd name="T6" fmla="*/ 33 w 37"/>
              <a:gd name="T7" fmla="*/ 7 h 39"/>
              <a:gd name="T8" fmla="*/ 29 w 37"/>
              <a:gd name="T9" fmla="*/ 3 h 39"/>
              <a:gd name="T10" fmla="*/ 24 w 37"/>
              <a:gd name="T11" fmla="*/ 2 h 39"/>
              <a:gd name="T12" fmla="*/ 24 w 37"/>
              <a:gd name="T13" fmla="*/ 2 h 39"/>
              <a:gd name="T14" fmla="*/ 18 w 37"/>
              <a:gd name="T15" fmla="*/ 0 h 39"/>
              <a:gd name="T16" fmla="*/ 13 w 37"/>
              <a:gd name="T17" fmla="*/ 2 h 39"/>
              <a:gd name="T18" fmla="*/ 7 w 37"/>
              <a:gd name="T19" fmla="*/ 3 h 39"/>
              <a:gd name="T20" fmla="*/ 1 w 37"/>
              <a:gd name="T21" fmla="*/ 7 h 39"/>
              <a:gd name="T22" fmla="*/ 1 w 37"/>
              <a:gd name="T23" fmla="*/ 7 h 39"/>
              <a:gd name="T24" fmla="*/ 0 w 37"/>
              <a:gd name="T25" fmla="*/ 13 h 39"/>
              <a:gd name="T26" fmla="*/ 0 w 37"/>
              <a:gd name="T27" fmla="*/ 18 h 39"/>
              <a:gd name="T28" fmla="*/ 0 w 37"/>
              <a:gd name="T29" fmla="*/ 24 h 39"/>
              <a:gd name="T30" fmla="*/ 1 w 37"/>
              <a:gd name="T31" fmla="*/ 30 h 39"/>
              <a:gd name="T32" fmla="*/ 1 w 37"/>
              <a:gd name="T33" fmla="*/ 30 h 39"/>
              <a:gd name="T34" fmla="*/ 7 w 37"/>
              <a:gd name="T35" fmla="*/ 35 h 39"/>
              <a:gd name="T36" fmla="*/ 13 w 37"/>
              <a:gd name="T37" fmla="*/ 37 h 39"/>
              <a:gd name="T38" fmla="*/ 18 w 37"/>
              <a:gd name="T39" fmla="*/ 39 h 39"/>
              <a:gd name="T40" fmla="*/ 24 w 37"/>
              <a:gd name="T41" fmla="*/ 37 h 39"/>
              <a:gd name="T42" fmla="*/ 24 w 37"/>
              <a:gd name="T43" fmla="*/ 37 h 39"/>
              <a:gd name="T44" fmla="*/ 29 w 37"/>
              <a:gd name="T45" fmla="*/ 35 h 39"/>
              <a:gd name="T46" fmla="*/ 33 w 37"/>
              <a:gd name="T47" fmla="*/ 30 h 39"/>
              <a:gd name="T48" fmla="*/ 37 w 37"/>
              <a:gd name="T49" fmla="*/ 26 h 39"/>
              <a:gd name="T50" fmla="*/ 37 w 37"/>
              <a:gd name="T51"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7" y="18"/>
                </a:moveTo>
                <a:lnTo>
                  <a:pt x="37" y="18"/>
                </a:lnTo>
                <a:lnTo>
                  <a:pt x="37" y="13"/>
                </a:lnTo>
                <a:lnTo>
                  <a:pt x="33" y="7"/>
                </a:lnTo>
                <a:lnTo>
                  <a:pt x="29" y="3"/>
                </a:lnTo>
                <a:lnTo>
                  <a:pt x="24" y="2"/>
                </a:lnTo>
                <a:lnTo>
                  <a:pt x="24" y="2"/>
                </a:lnTo>
                <a:lnTo>
                  <a:pt x="18" y="0"/>
                </a:lnTo>
                <a:lnTo>
                  <a:pt x="13" y="2"/>
                </a:lnTo>
                <a:lnTo>
                  <a:pt x="7" y="3"/>
                </a:lnTo>
                <a:lnTo>
                  <a:pt x="1" y="7"/>
                </a:lnTo>
                <a:lnTo>
                  <a:pt x="1" y="7"/>
                </a:lnTo>
                <a:lnTo>
                  <a:pt x="0" y="13"/>
                </a:lnTo>
                <a:lnTo>
                  <a:pt x="0" y="18"/>
                </a:lnTo>
                <a:lnTo>
                  <a:pt x="0" y="24"/>
                </a:lnTo>
                <a:lnTo>
                  <a:pt x="1" y="30"/>
                </a:lnTo>
                <a:lnTo>
                  <a:pt x="1" y="30"/>
                </a:lnTo>
                <a:lnTo>
                  <a:pt x="7" y="35"/>
                </a:lnTo>
                <a:lnTo>
                  <a:pt x="13" y="37"/>
                </a:lnTo>
                <a:lnTo>
                  <a:pt x="18" y="39"/>
                </a:lnTo>
                <a:lnTo>
                  <a:pt x="24" y="37"/>
                </a:lnTo>
                <a:lnTo>
                  <a:pt x="24" y="37"/>
                </a:lnTo>
                <a:lnTo>
                  <a:pt x="29" y="35"/>
                </a:lnTo>
                <a:lnTo>
                  <a:pt x="33" y="30"/>
                </a:lnTo>
                <a:lnTo>
                  <a:pt x="37" y="26"/>
                </a:lnTo>
                <a:lnTo>
                  <a:pt x="37" y="18"/>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41" name="Freeform 117">
            <a:extLst>
              <a:ext uri="{FF2B5EF4-FFF2-40B4-BE49-F238E27FC236}">
                <a16:creationId xmlns:a16="http://schemas.microsoft.com/office/drawing/2014/main" id="{0A196E89-0186-4D4C-8078-3B033AFB5136}"/>
              </a:ext>
            </a:extLst>
          </p:cNvPr>
          <p:cNvSpPr>
            <a:spLocks/>
          </p:cNvSpPr>
          <p:nvPr/>
        </p:nvSpPr>
        <p:spPr bwMode="auto">
          <a:xfrm>
            <a:off x="10237025" y="4008578"/>
            <a:ext cx="33672" cy="46831"/>
          </a:xfrm>
          <a:custGeom>
            <a:avLst/>
            <a:gdLst>
              <a:gd name="T0" fmla="*/ 38 w 38"/>
              <a:gd name="T1" fmla="*/ 19 h 37"/>
              <a:gd name="T2" fmla="*/ 38 w 38"/>
              <a:gd name="T3" fmla="*/ 19 h 37"/>
              <a:gd name="T4" fmla="*/ 38 w 38"/>
              <a:gd name="T5" fmla="*/ 13 h 37"/>
              <a:gd name="T6" fmla="*/ 34 w 38"/>
              <a:gd name="T7" fmla="*/ 8 h 37"/>
              <a:gd name="T8" fmla="*/ 30 w 38"/>
              <a:gd name="T9" fmla="*/ 4 h 37"/>
              <a:gd name="T10" fmla="*/ 25 w 38"/>
              <a:gd name="T11" fmla="*/ 0 h 37"/>
              <a:gd name="T12" fmla="*/ 25 w 38"/>
              <a:gd name="T13" fmla="*/ 0 h 37"/>
              <a:gd name="T14" fmla="*/ 19 w 38"/>
              <a:gd name="T15" fmla="*/ 0 h 37"/>
              <a:gd name="T16" fmla="*/ 13 w 38"/>
              <a:gd name="T17" fmla="*/ 0 h 37"/>
              <a:gd name="T18" fmla="*/ 8 w 38"/>
              <a:gd name="T19" fmla="*/ 4 h 37"/>
              <a:gd name="T20" fmla="*/ 4 w 38"/>
              <a:gd name="T21" fmla="*/ 8 h 37"/>
              <a:gd name="T22" fmla="*/ 4 w 38"/>
              <a:gd name="T23" fmla="*/ 8 h 37"/>
              <a:gd name="T24" fmla="*/ 0 w 38"/>
              <a:gd name="T25" fmla="*/ 13 h 37"/>
              <a:gd name="T26" fmla="*/ 0 w 38"/>
              <a:gd name="T27" fmla="*/ 19 h 37"/>
              <a:gd name="T28" fmla="*/ 0 w 38"/>
              <a:gd name="T29" fmla="*/ 24 h 37"/>
              <a:gd name="T30" fmla="*/ 4 w 38"/>
              <a:gd name="T31" fmla="*/ 30 h 37"/>
              <a:gd name="T32" fmla="*/ 4 w 38"/>
              <a:gd name="T33" fmla="*/ 30 h 37"/>
              <a:gd name="T34" fmla="*/ 8 w 38"/>
              <a:gd name="T35" fmla="*/ 34 h 37"/>
              <a:gd name="T36" fmla="*/ 13 w 38"/>
              <a:gd name="T37" fmla="*/ 37 h 37"/>
              <a:gd name="T38" fmla="*/ 19 w 38"/>
              <a:gd name="T39" fmla="*/ 37 h 37"/>
              <a:gd name="T40" fmla="*/ 25 w 38"/>
              <a:gd name="T41" fmla="*/ 37 h 37"/>
              <a:gd name="T42" fmla="*/ 25 w 38"/>
              <a:gd name="T43" fmla="*/ 37 h 37"/>
              <a:gd name="T44" fmla="*/ 30 w 38"/>
              <a:gd name="T45" fmla="*/ 34 h 37"/>
              <a:gd name="T46" fmla="*/ 34 w 38"/>
              <a:gd name="T47" fmla="*/ 30 h 37"/>
              <a:gd name="T48" fmla="*/ 38 w 38"/>
              <a:gd name="T49" fmla="*/ 24 h 37"/>
              <a:gd name="T50" fmla="*/ 38 w 38"/>
              <a:gd name="T5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7">
                <a:moveTo>
                  <a:pt x="38" y="19"/>
                </a:moveTo>
                <a:lnTo>
                  <a:pt x="38" y="19"/>
                </a:lnTo>
                <a:lnTo>
                  <a:pt x="38" y="13"/>
                </a:lnTo>
                <a:lnTo>
                  <a:pt x="34" y="8"/>
                </a:lnTo>
                <a:lnTo>
                  <a:pt x="30" y="4"/>
                </a:lnTo>
                <a:lnTo>
                  <a:pt x="25" y="0"/>
                </a:lnTo>
                <a:lnTo>
                  <a:pt x="25" y="0"/>
                </a:lnTo>
                <a:lnTo>
                  <a:pt x="19" y="0"/>
                </a:lnTo>
                <a:lnTo>
                  <a:pt x="13" y="0"/>
                </a:lnTo>
                <a:lnTo>
                  <a:pt x="8" y="4"/>
                </a:lnTo>
                <a:lnTo>
                  <a:pt x="4" y="8"/>
                </a:lnTo>
                <a:lnTo>
                  <a:pt x="4" y="8"/>
                </a:lnTo>
                <a:lnTo>
                  <a:pt x="0" y="13"/>
                </a:lnTo>
                <a:lnTo>
                  <a:pt x="0" y="19"/>
                </a:lnTo>
                <a:lnTo>
                  <a:pt x="0" y="24"/>
                </a:lnTo>
                <a:lnTo>
                  <a:pt x="4" y="30"/>
                </a:lnTo>
                <a:lnTo>
                  <a:pt x="4" y="30"/>
                </a:lnTo>
                <a:lnTo>
                  <a:pt x="8" y="34"/>
                </a:lnTo>
                <a:lnTo>
                  <a:pt x="13" y="37"/>
                </a:lnTo>
                <a:lnTo>
                  <a:pt x="19" y="37"/>
                </a:lnTo>
                <a:lnTo>
                  <a:pt x="25" y="37"/>
                </a:lnTo>
                <a:lnTo>
                  <a:pt x="25" y="37"/>
                </a:lnTo>
                <a:lnTo>
                  <a:pt x="30" y="34"/>
                </a:lnTo>
                <a:lnTo>
                  <a:pt x="34" y="30"/>
                </a:lnTo>
                <a:lnTo>
                  <a:pt x="38" y="24"/>
                </a:lnTo>
                <a:lnTo>
                  <a:pt x="38" y="19"/>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42" name="Freeform 118">
            <a:extLst>
              <a:ext uri="{FF2B5EF4-FFF2-40B4-BE49-F238E27FC236}">
                <a16:creationId xmlns:a16="http://schemas.microsoft.com/office/drawing/2014/main" id="{5ECDB38E-C30E-4D84-B142-6D122BA33217}"/>
              </a:ext>
            </a:extLst>
          </p:cNvPr>
          <p:cNvSpPr>
            <a:spLocks/>
          </p:cNvSpPr>
          <p:nvPr/>
        </p:nvSpPr>
        <p:spPr bwMode="auto">
          <a:xfrm>
            <a:off x="10300628" y="4037197"/>
            <a:ext cx="35543" cy="49433"/>
          </a:xfrm>
          <a:custGeom>
            <a:avLst/>
            <a:gdLst>
              <a:gd name="T0" fmla="*/ 38 w 38"/>
              <a:gd name="T1" fmla="*/ 20 h 39"/>
              <a:gd name="T2" fmla="*/ 38 w 38"/>
              <a:gd name="T3" fmla="*/ 20 h 39"/>
              <a:gd name="T4" fmla="*/ 38 w 38"/>
              <a:gd name="T5" fmla="*/ 13 h 39"/>
              <a:gd name="T6" fmla="*/ 36 w 38"/>
              <a:gd name="T7" fmla="*/ 9 h 39"/>
              <a:gd name="T8" fmla="*/ 30 w 38"/>
              <a:gd name="T9" fmla="*/ 3 h 39"/>
              <a:gd name="T10" fmla="*/ 25 w 38"/>
              <a:gd name="T11" fmla="*/ 1 h 39"/>
              <a:gd name="T12" fmla="*/ 25 w 38"/>
              <a:gd name="T13" fmla="*/ 1 h 39"/>
              <a:gd name="T14" fmla="*/ 19 w 38"/>
              <a:gd name="T15" fmla="*/ 0 h 39"/>
              <a:gd name="T16" fmla="*/ 14 w 38"/>
              <a:gd name="T17" fmla="*/ 1 h 39"/>
              <a:gd name="T18" fmla="*/ 8 w 38"/>
              <a:gd name="T19" fmla="*/ 3 h 39"/>
              <a:gd name="T20" fmla="*/ 4 w 38"/>
              <a:gd name="T21" fmla="*/ 9 h 39"/>
              <a:gd name="T22" fmla="*/ 4 w 38"/>
              <a:gd name="T23" fmla="*/ 9 h 39"/>
              <a:gd name="T24" fmla="*/ 0 w 38"/>
              <a:gd name="T25" fmla="*/ 13 h 39"/>
              <a:gd name="T26" fmla="*/ 0 w 38"/>
              <a:gd name="T27" fmla="*/ 20 h 39"/>
              <a:gd name="T28" fmla="*/ 0 w 38"/>
              <a:gd name="T29" fmla="*/ 26 h 39"/>
              <a:gd name="T30" fmla="*/ 4 w 38"/>
              <a:gd name="T31" fmla="*/ 31 h 39"/>
              <a:gd name="T32" fmla="*/ 4 w 38"/>
              <a:gd name="T33" fmla="*/ 31 h 39"/>
              <a:gd name="T34" fmla="*/ 8 w 38"/>
              <a:gd name="T35" fmla="*/ 35 h 39"/>
              <a:gd name="T36" fmla="*/ 14 w 38"/>
              <a:gd name="T37" fmla="*/ 37 h 39"/>
              <a:gd name="T38" fmla="*/ 19 w 38"/>
              <a:gd name="T39" fmla="*/ 39 h 39"/>
              <a:gd name="T40" fmla="*/ 25 w 38"/>
              <a:gd name="T41" fmla="*/ 37 h 39"/>
              <a:gd name="T42" fmla="*/ 25 w 38"/>
              <a:gd name="T43" fmla="*/ 37 h 39"/>
              <a:gd name="T44" fmla="*/ 30 w 38"/>
              <a:gd name="T45" fmla="*/ 35 h 39"/>
              <a:gd name="T46" fmla="*/ 36 w 38"/>
              <a:gd name="T47" fmla="*/ 31 h 39"/>
              <a:gd name="T48" fmla="*/ 38 w 38"/>
              <a:gd name="T49" fmla="*/ 26 h 39"/>
              <a:gd name="T50" fmla="*/ 38 w 38"/>
              <a:gd name="T5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8" y="20"/>
                </a:moveTo>
                <a:lnTo>
                  <a:pt x="38" y="20"/>
                </a:lnTo>
                <a:lnTo>
                  <a:pt x="38" y="13"/>
                </a:lnTo>
                <a:lnTo>
                  <a:pt x="36" y="9"/>
                </a:lnTo>
                <a:lnTo>
                  <a:pt x="30" y="3"/>
                </a:lnTo>
                <a:lnTo>
                  <a:pt x="25" y="1"/>
                </a:lnTo>
                <a:lnTo>
                  <a:pt x="25" y="1"/>
                </a:lnTo>
                <a:lnTo>
                  <a:pt x="19" y="0"/>
                </a:lnTo>
                <a:lnTo>
                  <a:pt x="14" y="1"/>
                </a:lnTo>
                <a:lnTo>
                  <a:pt x="8" y="3"/>
                </a:lnTo>
                <a:lnTo>
                  <a:pt x="4" y="9"/>
                </a:lnTo>
                <a:lnTo>
                  <a:pt x="4" y="9"/>
                </a:lnTo>
                <a:lnTo>
                  <a:pt x="0" y="13"/>
                </a:lnTo>
                <a:lnTo>
                  <a:pt x="0" y="20"/>
                </a:lnTo>
                <a:lnTo>
                  <a:pt x="0" y="26"/>
                </a:lnTo>
                <a:lnTo>
                  <a:pt x="4" y="31"/>
                </a:lnTo>
                <a:lnTo>
                  <a:pt x="4" y="31"/>
                </a:lnTo>
                <a:lnTo>
                  <a:pt x="8" y="35"/>
                </a:lnTo>
                <a:lnTo>
                  <a:pt x="14" y="37"/>
                </a:lnTo>
                <a:lnTo>
                  <a:pt x="19" y="39"/>
                </a:lnTo>
                <a:lnTo>
                  <a:pt x="25" y="37"/>
                </a:lnTo>
                <a:lnTo>
                  <a:pt x="25" y="37"/>
                </a:lnTo>
                <a:lnTo>
                  <a:pt x="30" y="35"/>
                </a:lnTo>
                <a:lnTo>
                  <a:pt x="36" y="31"/>
                </a:lnTo>
                <a:lnTo>
                  <a:pt x="38" y="26"/>
                </a:lnTo>
                <a:lnTo>
                  <a:pt x="38" y="20"/>
                </a:lnTo>
              </a:path>
            </a:pathLst>
          </a:custGeom>
          <a:noFill/>
          <a:ln w="63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43" name="Freeform 119">
            <a:extLst>
              <a:ext uri="{FF2B5EF4-FFF2-40B4-BE49-F238E27FC236}">
                <a16:creationId xmlns:a16="http://schemas.microsoft.com/office/drawing/2014/main" id="{A8FFF53F-FBC6-40F8-A06B-85847447F6B0}"/>
              </a:ext>
            </a:extLst>
          </p:cNvPr>
          <p:cNvSpPr>
            <a:spLocks/>
          </p:cNvSpPr>
          <p:nvPr/>
        </p:nvSpPr>
        <p:spPr bwMode="auto">
          <a:xfrm>
            <a:off x="6976432" y="2210772"/>
            <a:ext cx="4182838" cy="1886265"/>
          </a:xfrm>
          <a:custGeom>
            <a:avLst/>
            <a:gdLst>
              <a:gd name="T0" fmla="*/ 3569 w 4472"/>
              <a:gd name="T1" fmla="*/ 1421 h 1451"/>
              <a:gd name="T2" fmla="*/ 3477 w 4472"/>
              <a:gd name="T3" fmla="*/ 1393 h 1451"/>
              <a:gd name="T4" fmla="*/ 3083 w 4472"/>
              <a:gd name="T5" fmla="*/ 1354 h 1451"/>
              <a:gd name="T6" fmla="*/ 3016 w 4472"/>
              <a:gd name="T7" fmla="*/ 1337 h 1451"/>
              <a:gd name="T8" fmla="*/ 2781 w 4472"/>
              <a:gd name="T9" fmla="*/ 1315 h 1451"/>
              <a:gd name="T10" fmla="*/ 2678 w 4472"/>
              <a:gd name="T11" fmla="*/ 1296 h 1451"/>
              <a:gd name="T12" fmla="*/ 2605 w 4472"/>
              <a:gd name="T13" fmla="*/ 1276 h 1451"/>
              <a:gd name="T14" fmla="*/ 2465 w 4472"/>
              <a:gd name="T15" fmla="*/ 1257 h 1451"/>
              <a:gd name="T16" fmla="*/ 2334 w 4472"/>
              <a:gd name="T17" fmla="*/ 1231 h 1451"/>
              <a:gd name="T18" fmla="*/ 2263 w 4472"/>
              <a:gd name="T19" fmla="*/ 1207 h 1451"/>
              <a:gd name="T20" fmla="*/ 2172 w 4472"/>
              <a:gd name="T21" fmla="*/ 1179 h 1451"/>
              <a:gd name="T22" fmla="*/ 2097 w 4472"/>
              <a:gd name="T23" fmla="*/ 1162 h 1451"/>
              <a:gd name="T24" fmla="*/ 2013 w 4472"/>
              <a:gd name="T25" fmla="*/ 1138 h 1451"/>
              <a:gd name="T26" fmla="*/ 1972 w 4472"/>
              <a:gd name="T27" fmla="*/ 1117 h 1451"/>
              <a:gd name="T28" fmla="*/ 1924 w 4472"/>
              <a:gd name="T29" fmla="*/ 1093 h 1451"/>
              <a:gd name="T30" fmla="*/ 1886 w 4472"/>
              <a:gd name="T31" fmla="*/ 1072 h 1451"/>
              <a:gd name="T32" fmla="*/ 1838 w 4472"/>
              <a:gd name="T33" fmla="*/ 1048 h 1451"/>
              <a:gd name="T34" fmla="*/ 1765 w 4472"/>
              <a:gd name="T35" fmla="*/ 1022 h 1451"/>
              <a:gd name="T36" fmla="*/ 1658 w 4472"/>
              <a:gd name="T37" fmla="*/ 994 h 1451"/>
              <a:gd name="T38" fmla="*/ 1614 w 4472"/>
              <a:gd name="T39" fmla="*/ 964 h 1451"/>
              <a:gd name="T40" fmla="*/ 1591 w 4472"/>
              <a:gd name="T41" fmla="*/ 934 h 1451"/>
              <a:gd name="T42" fmla="*/ 1556 w 4472"/>
              <a:gd name="T43" fmla="*/ 908 h 1451"/>
              <a:gd name="T44" fmla="*/ 1494 w 4472"/>
              <a:gd name="T45" fmla="*/ 874 h 1451"/>
              <a:gd name="T46" fmla="*/ 1446 w 4472"/>
              <a:gd name="T47" fmla="*/ 841 h 1451"/>
              <a:gd name="T48" fmla="*/ 1418 w 4472"/>
              <a:gd name="T49" fmla="*/ 824 h 1451"/>
              <a:gd name="T50" fmla="*/ 1376 w 4472"/>
              <a:gd name="T51" fmla="*/ 801 h 1451"/>
              <a:gd name="T52" fmla="*/ 1343 w 4472"/>
              <a:gd name="T53" fmla="*/ 779 h 1451"/>
              <a:gd name="T54" fmla="*/ 1320 w 4472"/>
              <a:gd name="T55" fmla="*/ 755 h 1451"/>
              <a:gd name="T56" fmla="*/ 1281 w 4472"/>
              <a:gd name="T57" fmla="*/ 738 h 1451"/>
              <a:gd name="T58" fmla="*/ 1225 w 4472"/>
              <a:gd name="T59" fmla="*/ 716 h 1451"/>
              <a:gd name="T60" fmla="*/ 1180 w 4472"/>
              <a:gd name="T61" fmla="*/ 676 h 1451"/>
              <a:gd name="T62" fmla="*/ 1137 w 4472"/>
              <a:gd name="T63" fmla="*/ 648 h 1451"/>
              <a:gd name="T64" fmla="*/ 1080 w 4472"/>
              <a:gd name="T65" fmla="*/ 626 h 1451"/>
              <a:gd name="T66" fmla="*/ 1040 w 4472"/>
              <a:gd name="T67" fmla="*/ 603 h 1451"/>
              <a:gd name="T68" fmla="*/ 1016 w 4472"/>
              <a:gd name="T69" fmla="*/ 574 h 1451"/>
              <a:gd name="T70" fmla="*/ 994 w 4472"/>
              <a:gd name="T71" fmla="*/ 559 h 1451"/>
              <a:gd name="T72" fmla="*/ 960 w 4472"/>
              <a:gd name="T73" fmla="*/ 540 h 1451"/>
              <a:gd name="T74" fmla="*/ 936 w 4472"/>
              <a:gd name="T75" fmla="*/ 523 h 1451"/>
              <a:gd name="T76" fmla="*/ 915 w 4472"/>
              <a:gd name="T77" fmla="*/ 508 h 1451"/>
              <a:gd name="T78" fmla="*/ 882 w 4472"/>
              <a:gd name="T79" fmla="*/ 490 h 1451"/>
              <a:gd name="T80" fmla="*/ 854 w 4472"/>
              <a:gd name="T81" fmla="*/ 467 h 1451"/>
              <a:gd name="T82" fmla="*/ 818 w 4472"/>
              <a:gd name="T83" fmla="*/ 445 h 1451"/>
              <a:gd name="T84" fmla="*/ 781 w 4472"/>
              <a:gd name="T85" fmla="*/ 420 h 1451"/>
              <a:gd name="T86" fmla="*/ 729 w 4472"/>
              <a:gd name="T87" fmla="*/ 394 h 1451"/>
              <a:gd name="T88" fmla="*/ 661 w 4472"/>
              <a:gd name="T89" fmla="*/ 350 h 1451"/>
              <a:gd name="T90" fmla="*/ 633 w 4472"/>
              <a:gd name="T91" fmla="*/ 331 h 1451"/>
              <a:gd name="T92" fmla="*/ 605 w 4472"/>
              <a:gd name="T93" fmla="*/ 305 h 1451"/>
              <a:gd name="T94" fmla="*/ 575 w 4472"/>
              <a:gd name="T95" fmla="*/ 279 h 1451"/>
              <a:gd name="T96" fmla="*/ 501 w 4472"/>
              <a:gd name="T97" fmla="*/ 247 h 1451"/>
              <a:gd name="T98" fmla="*/ 437 w 4472"/>
              <a:gd name="T99" fmla="*/ 209 h 1451"/>
              <a:gd name="T100" fmla="*/ 396 w 4472"/>
              <a:gd name="T101" fmla="*/ 185 h 1451"/>
              <a:gd name="T102" fmla="*/ 348 w 4472"/>
              <a:gd name="T103" fmla="*/ 157 h 1451"/>
              <a:gd name="T104" fmla="*/ 290 w 4472"/>
              <a:gd name="T105" fmla="*/ 133 h 1451"/>
              <a:gd name="T106" fmla="*/ 251 w 4472"/>
              <a:gd name="T107" fmla="*/ 105 h 1451"/>
              <a:gd name="T108" fmla="*/ 206 w 4472"/>
              <a:gd name="T109" fmla="*/ 79 h 1451"/>
              <a:gd name="T110" fmla="*/ 129 w 4472"/>
              <a:gd name="T111" fmla="*/ 38 h 1451"/>
              <a:gd name="T112" fmla="*/ 0 w 4472"/>
              <a:gd name="T113" fmla="*/ 0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2" h="1451">
                <a:moveTo>
                  <a:pt x="4472" y="1451"/>
                </a:moveTo>
                <a:lnTo>
                  <a:pt x="3707" y="1451"/>
                </a:lnTo>
                <a:lnTo>
                  <a:pt x="3707" y="1434"/>
                </a:lnTo>
                <a:lnTo>
                  <a:pt x="3583" y="1434"/>
                </a:lnTo>
                <a:lnTo>
                  <a:pt x="3583" y="1421"/>
                </a:lnTo>
                <a:lnTo>
                  <a:pt x="3569" y="1421"/>
                </a:lnTo>
                <a:lnTo>
                  <a:pt x="3569" y="1410"/>
                </a:lnTo>
                <a:lnTo>
                  <a:pt x="3526" y="1410"/>
                </a:lnTo>
                <a:lnTo>
                  <a:pt x="3526" y="1399"/>
                </a:lnTo>
                <a:lnTo>
                  <a:pt x="3488" y="1399"/>
                </a:lnTo>
                <a:lnTo>
                  <a:pt x="3488" y="1393"/>
                </a:lnTo>
                <a:lnTo>
                  <a:pt x="3477" y="1393"/>
                </a:lnTo>
                <a:lnTo>
                  <a:pt x="3477" y="1377"/>
                </a:lnTo>
                <a:lnTo>
                  <a:pt x="3191" y="1377"/>
                </a:lnTo>
                <a:lnTo>
                  <a:pt x="3191" y="1369"/>
                </a:lnTo>
                <a:lnTo>
                  <a:pt x="3156" y="1369"/>
                </a:lnTo>
                <a:lnTo>
                  <a:pt x="3156" y="1354"/>
                </a:lnTo>
                <a:lnTo>
                  <a:pt x="3083" y="1354"/>
                </a:lnTo>
                <a:lnTo>
                  <a:pt x="3083" y="1347"/>
                </a:lnTo>
                <a:lnTo>
                  <a:pt x="3038" y="1347"/>
                </a:lnTo>
                <a:lnTo>
                  <a:pt x="3038" y="1343"/>
                </a:lnTo>
                <a:lnTo>
                  <a:pt x="3027" y="1343"/>
                </a:lnTo>
                <a:lnTo>
                  <a:pt x="3027" y="1337"/>
                </a:lnTo>
                <a:lnTo>
                  <a:pt x="3016" y="1337"/>
                </a:lnTo>
                <a:lnTo>
                  <a:pt x="3016" y="1326"/>
                </a:lnTo>
                <a:lnTo>
                  <a:pt x="2893" y="1326"/>
                </a:lnTo>
                <a:lnTo>
                  <a:pt x="2893" y="1319"/>
                </a:lnTo>
                <a:lnTo>
                  <a:pt x="2840" y="1319"/>
                </a:lnTo>
                <a:lnTo>
                  <a:pt x="2840" y="1315"/>
                </a:lnTo>
                <a:lnTo>
                  <a:pt x="2781" y="1315"/>
                </a:lnTo>
                <a:lnTo>
                  <a:pt x="2781" y="1309"/>
                </a:lnTo>
                <a:lnTo>
                  <a:pt x="2766" y="1309"/>
                </a:lnTo>
                <a:lnTo>
                  <a:pt x="2766" y="1304"/>
                </a:lnTo>
                <a:lnTo>
                  <a:pt x="2734" y="1304"/>
                </a:lnTo>
                <a:lnTo>
                  <a:pt x="2734" y="1296"/>
                </a:lnTo>
                <a:lnTo>
                  <a:pt x="2678" y="1296"/>
                </a:lnTo>
                <a:lnTo>
                  <a:pt x="2678" y="1287"/>
                </a:lnTo>
                <a:lnTo>
                  <a:pt x="2637" y="1287"/>
                </a:lnTo>
                <a:lnTo>
                  <a:pt x="2637" y="1281"/>
                </a:lnTo>
                <a:lnTo>
                  <a:pt x="2624" y="1281"/>
                </a:lnTo>
                <a:lnTo>
                  <a:pt x="2624" y="1276"/>
                </a:lnTo>
                <a:lnTo>
                  <a:pt x="2605" y="1276"/>
                </a:lnTo>
                <a:lnTo>
                  <a:pt x="2605" y="1266"/>
                </a:lnTo>
                <a:lnTo>
                  <a:pt x="2575" y="1266"/>
                </a:lnTo>
                <a:lnTo>
                  <a:pt x="2575" y="1263"/>
                </a:lnTo>
                <a:lnTo>
                  <a:pt x="2497" y="1263"/>
                </a:lnTo>
                <a:lnTo>
                  <a:pt x="2497" y="1257"/>
                </a:lnTo>
                <a:lnTo>
                  <a:pt x="2465" y="1257"/>
                </a:lnTo>
                <a:lnTo>
                  <a:pt x="2465" y="1253"/>
                </a:lnTo>
                <a:lnTo>
                  <a:pt x="2458" y="1253"/>
                </a:lnTo>
                <a:lnTo>
                  <a:pt x="2458" y="1246"/>
                </a:lnTo>
                <a:lnTo>
                  <a:pt x="2374" y="1246"/>
                </a:lnTo>
                <a:lnTo>
                  <a:pt x="2374" y="1231"/>
                </a:lnTo>
                <a:lnTo>
                  <a:pt x="2334" y="1231"/>
                </a:lnTo>
                <a:lnTo>
                  <a:pt x="2334" y="1223"/>
                </a:lnTo>
                <a:lnTo>
                  <a:pt x="2318" y="1223"/>
                </a:lnTo>
                <a:lnTo>
                  <a:pt x="2318" y="1212"/>
                </a:lnTo>
                <a:lnTo>
                  <a:pt x="2299" y="1212"/>
                </a:lnTo>
                <a:lnTo>
                  <a:pt x="2263" y="1212"/>
                </a:lnTo>
                <a:lnTo>
                  <a:pt x="2263" y="1207"/>
                </a:lnTo>
                <a:lnTo>
                  <a:pt x="2254" y="1207"/>
                </a:lnTo>
                <a:lnTo>
                  <a:pt x="2254" y="1201"/>
                </a:lnTo>
                <a:lnTo>
                  <a:pt x="2220" y="1201"/>
                </a:lnTo>
                <a:lnTo>
                  <a:pt x="2220" y="1186"/>
                </a:lnTo>
                <a:lnTo>
                  <a:pt x="2172" y="1186"/>
                </a:lnTo>
                <a:lnTo>
                  <a:pt x="2172" y="1179"/>
                </a:lnTo>
                <a:lnTo>
                  <a:pt x="2125" y="1179"/>
                </a:lnTo>
                <a:lnTo>
                  <a:pt x="2125" y="1173"/>
                </a:lnTo>
                <a:lnTo>
                  <a:pt x="2114" y="1173"/>
                </a:lnTo>
                <a:lnTo>
                  <a:pt x="2114" y="1167"/>
                </a:lnTo>
                <a:lnTo>
                  <a:pt x="2097" y="1167"/>
                </a:lnTo>
                <a:lnTo>
                  <a:pt x="2097" y="1162"/>
                </a:lnTo>
                <a:lnTo>
                  <a:pt x="2071" y="1162"/>
                </a:lnTo>
                <a:lnTo>
                  <a:pt x="2071" y="1151"/>
                </a:lnTo>
                <a:lnTo>
                  <a:pt x="2052" y="1151"/>
                </a:lnTo>
                <a:lnTo>
                  <a:pt x="2052" y="1143"/>
                </a:lnTo>
                <a:lnTo>
                  <a:pt x="2013" y="1143"/>
                </a:lnTo>
                <a:lnTo>
                  <a:pt x="2013" y="1138"/>
                </a:lnTo>
                <a:lnTo>
                  <a:pt x="1996" y="1138"/>
                </a:lnTo>
                <a:lnTo>
                  <a:pt x="1996" y="1134"/>
                </a:lnTo>
                <a:lnTo>
                  <a:pt x="1987" y="1134"/>
                </a:lnTo>
                <a:lnTo>
                  <a:pt x="1987" y="1128"/>
                </a:lnTo>
                <a:lnTo>
                  <a:pt x="1972" y="1128"/>
                </a:lnTo>
                <a:lnTo>
                  <a:pt x="1972" y="1117"/>
                </a:lnTo>
                <a:lnTo>
                  <a:pt x="1942" y="1117"/>
                </a:lnTo>
                <a:lnTo>
                  <a:pt x="1942" y="1106"/>
                </a:lnTo>
                <a:lnTo>
                  <a:pt x="1929" y="1106"/>
                </a:lnTo>
                <a:lnTo>
                  <a:pt x="1929" y="1100"/>
                </a:lnTo>
                <a:lnTo>
                  <a:pt x="1924" y="1100"/>
                </a:lnTo>
                <a:lnTo>
                  <a:pt x="1924" y="1093"/>
                </a:lnTo>
                <a:lnTo>
                  <a:pt x="1910" y="1093"/>
                </a:lnTo>
                <a:lnTo>
                  <a:pt x="1910" y="1089"/>
                </a:lnTo>
                <a:lnTo>
                  <a:pt x="1897" y="1089"/>
                </a:lnTo>
                <a:lnTo>
                  <a:pt x="1897" y="1083"/>
                </a:lnTo>
                <a:lnTo>
                  <a:pt x="1886" y="1083"/>
                </a:lnTo>
                <a:lnTo>
                  <a:pt x="1886" y="1072"/>
                </a:lnTo>
                <a:lnTo>
                  <a:pt x="1862" y="1072"/>
                </a:lnTo>
                <a:lnTo>
                  <a:pt x="1862" y="1061"/>
                </a:lnTo>
                <a:lnTo>
                  <a:pt x="1851" y="1061"/>
                </a:lnTo>
                <a:lnTo>
                  <a:pt x="1851" y="1054"/>
                </a:lnTo>
                <a:lnTo>
                  <a:pt x="1838" y="1054"/>
                </a:lnTo>
                <a:lnTo>
                  <a:pt x="1838" y="1048"/>
                </a:lnTo>
                <a:lnTo>
                  <a:pt x="1812" y="1048"/>
                </a:lnTo>
                <a:lnTo>
                  <a:pt x="1812" y="1039"/>
                </a:lnTo>
                <a:lnTo>
                  <a:pt x="1784" y="1039"/>
                </a:lnTo>
                <a:lnTo>
                  <a:pt x="1784" y="1027"/>
                </a:lnTo>
                <a:lnTo>
                  <a:pt x="1765" y="1027"/>
                </a:lnTo>
                <a:lnTo>
                  <a:pt x="1765" y="1022"/>
                </a:lnTo>
                <a:lnTo>
                  <a:pt x="1741" y="1022"/>
                </a:lnTo>
                <a:lnTo>
                  <a:pt x="1716" y="1022"/>
                </a:lnTo>
                <a:lnTo>
                  <a:pt x="1716" y="1003"/>
                </a:lnTo>
                <a:lnTo>
                  <a:pt x="1692" y="1003"/>
                </a:lnTo>
                <a:lnTo>
                  <a:pt x="1692" y="994"/>
                </a:lnTo>
                <a:lnTo>
                  <a:pt x="1658" y="994"/>
                </a:lnTo>
                <a:lnTo>
                  <a:pt x="1658" y="983"/>
                </a:lnTo>
                <a:lnTo>
                  <a:pt x="1647" y="983"/>
                </a:lnTo>
                <a:lnTo>
                  <a:pt x="1647" y="975"/>
                </a:lnTo>
                <a:lnTo>
                  <a:pt x="1636" y="975"/>
                </a:lnTo>
                <a:lnTo>
                  <a:pt x="1636" y="964"/>
                </a:lnTo>
                <a:lnTo>
                  <a:pt x="1614" y="964"/>
                </a:lnTo>
                <a:lnTo>
                  <a:pt x="1614" y="953"/>
                </a:lnTo>
                <a:lnTo>
                  <a:pt x="1608" y="953"/>
                </a:lnTo>
                <a:lnTo>
                  <a:pt x="1608" y="941"/>
                </a:lnTo>
                <a:lnTo>
                  <a:pt x="1597" y="941"/>
                </a:lnTo>
                <a:lnTo>
                  <a:pt x="1597" y="934"/>
                </a:lnTo>
                <a:lnTo>
                  <a:pt x="1591" y="934"/>
                </a:lnTo>
                <a:lnTo>
                  <a:pt x="1591" y="925"/>
                </a:lnTo>
                <a:lnTo>
                  <a:pt x="1580" y="925"/>
                </a:lnTo>
                <a:lnTo>
                  <a:pt x="1580" y="919"/>
                </a:lnTo>
                <a:lnTo>
                  <a:pt x="1571" y="919"/>
                </a:lnTo>
                <a:lnTo>
                  <a:pt x="1571" y="908"/>
                </a:lnTo>
                <a:lnTo>
                  <a:pt x="1556" y="908"/>
                </a:lnTo>
                <a:lnTo>
                  <a:pt x="1556" y="900"/>
                </a:lnTo>
                <a:lnTo>
                  <a:pt x="1541" y="900"/>
                </a:lnTo>
                <a:lnTo>
                  <a:pt x="1541" y="891"/>
                </a:lnTo>
                <a:lnTo>
                  <a:pt x="1530" y="891"/>
                </a:lnTo>
                <a:lnTo>
                  <a:pt x="1530" y="874"/>
                </a:lnTo>
                <a:lnTo>
                  <a:pt x="1494" y="874"/>
                </a:lnTo>
                <a:lnTo>
                  <a:pt x="1494" y="867"/>
                </a:lnTo>
                <a:lnTo>
                  <a:pt x="1481" y="867"/>
                </a:lnTo>
                <a:lnTo>
                  <a:pt x="1481" y="856"/>
                </a:lnTo>
                <a:lnTo>
                  <a:pt x="1466" y="856"/>
                </a:lnTo>
                <a:lnTo>
                  <a:pt x="1466" y="841"/>
                </a:lnTo>
                <a:lnTo>
                  <a:pt x="1446" y="841"/>
                </a:lnTo>
                <a:lnTo>
                  <a:pt x="1446" y="835"/>
                </a:lnTo>
                <a:lnTo>
                  <a:pt x="1438" y="835"/>
                </a:lnTo>
                <a:lnTo>
                  <a:pt x="1438" y="828"/>
                </a:lnTo>
                <a:lnTo>
                  <a:pt x="1423" y="828"/>
                </a:lnTo>
                <a:lnTo>
                  <a:pt x="1423" y="824"/>
                </a:lnTo>
                <a:lnTo>
                  <a:pt x="1418" y="824"/>
                </a:lnTo>
                <a:lnTo>
                  <a:pt x="1418" y="818"/>
                </a:lnTo>
                <a:lnTo>
                  <a:pt x="1399" y="818"/>
                </a:lnTo>
                <a:lnTo>
                  <a:pt x="1399" y="811"/>
                </a:lnTo>
                <a:lnTo>
                  <a:pt x="1393" y="811"/>
                </a:lnTo>
                <a:lnTo>
                  <a:pt x="1393" y="801"/>
                </a:lnTo>
                <a:lnTo>
                  <a:pt x="1376" y="801"/>
                </a:lnTo>
                <a:lnTo>
                  <a:pt x="1376" y="796"/>
                </a:lnTo>
                <a:lnTo>
                  <a:pt x="1369" y="796"/>
                </a:lnTo>
                <a:lnTo>
                  <a:pt x="1369" y="783"/>
                </a:lnTo>
                <a:lnTo>
                  <a:pt x="1362" y="783"/>
                </a:lnTo>
                <a:lnTo>
                  <a:pt x="1362" y="779"/>
                </a:lnTo>
                <a:lnTo>
                  <a:pt x="1343" y="779"/>
                </a:lnTo>
                <a:lnTo>
                  <a:pt x="1343" y="768"/>
                </a:lnTo>
                <a:lnTo>
                  <a:pt x="1332" y="768"/>
                </a:lnTo>
                <a:lnTo>
                  <a:pt x="1332" y="760"/>
                </a:lnTo>
                <a:lnTo>
                  <a:pt x="1322" y="760"/>
                </a:lnTo>
                <a:lnTo>
                  <a:pt x="1322" y="755"/>
                </a:lnTo>
                <a:lnTo>
                  <a:pt x="1320" y="755"/>
                </a:lnTo>
                <a:lnTo>
                  <a:pt x="1320" y="749"/>
                </a:lnTo>
                <a:lnTo>
                  <a:pt x="1304" y="749"/>
                </a:lnTo>
                <a:lnTo>
                  <a:pt x="1304" y="744"/>
                </a:lnTo>
                <a:lnTo>
                  <a:pt x="1292" y="744"/>
                </a:lnTo>
                <a:lnTo>
                  <a:pt x="1292" y="738"/>
                </a:lnTo>
                <a:lnTo>
                  <a:pt x="1281" y="738"/>
                </a:lnTo>
                <a:lnTo>
                  <a:pt x="1281" y="732"/>
                </a:lnTo>
                <a:lnTo>
                  <a:pt x="1242" y="732"/>
                </a:lnTo>
                <a:lnTo>
                  <a:pt x="1242" y="721"/>
                </a:lnTo>
                <a:lnTo>
                  <a:pt x="1231" y="721"/>
                </a:lnTo>
                <a:lnTo>
                  <a:pt x="1231" y="716"/>
                </a:lnTo>
                <a:lnTo>
                  <a:pt x="1225" y="716"/>
                </a:lnTo>
                <a:lnTo>
                  <a:pt x="1225" y="699"/>
                </a:lnTo>
                <a:lnTo>
                  <a:pt x="1210" y="699"/>
                </a:lnTo>
                <a:lnTo>
                  <a:pt x="1210" y="688"/>
                </a:lnTo>
                <a:lnTo>
                  <a:pt x="1199" y="688"/>
                </a:lnTo>
                <a:lnTo>
                  <a:pt x="1199" y="676"/>
                </a:lnTo>
                <a:lnTo>
                  <a:pt x="1180" y="676"/>
                </a:lnTo>
                <a:lnTo>
                  <a:pt x="1180" y="665"/>
                </a:lnTo>
                <a:lnTo>
                  <a:pt x="1167" y="665"/>
                </a:lnTo>
                <a:lnTo>
                  <a:pt x="1167" y="660"/>
                </a:lnTo>
                <a:lnTo>
                  <a:pt x="1147" y="660"/>
                </a:lnTo>
                <a:lnTo>
                  <a:pt x="1147" y="648"/>
                </a:lnTo>
                <a:lnTo>
                  <a:pt x="1137" y="648"/>
                </a:lnTo>
                <a:lnTo>
                  <a:pt x="1137" y="643"/>
                </a:lnTo>
                <a:lnTo>
                  <a:pt x="1117" y="643"/>
                </a:lnTo>
                <a:lnTo>
                  <a:pt x="1117" y="631"/>
                </a:lnTo>
                <a:lnTo>
                  <a:pt x="1102" y="631"/>
                </a:lnTo>
                <a:lnTo>
                  <a:pt x="1102" y="626"/>
                </a:lnTo>
                <a:lnTo>
                  <a:pt x="1080" y="626"/>
                </a:lnTo>
                <a:lnTo>
                  <a:pt x="1080" y="620"/>
                </a:lnTo>
                <a:lnTo>
                  <a:pt x="1068" y="620"/>
                </a:lnTo>
                <a:lnTo>
                  <a:pt x="1068" y="607"/>
                </a:lnTo>
                <a:lnTo>
                  <a:pt x="1050" y="607"/>
                </a:lnTo>
                <a:lnTo>
                  <a:pt x="1050" y="603"/>
                </a:lnTo>
                <a:lnTo>
                  <a:pt x="1040" y="603"/>
                </a:lnTo>
                <a:lnTo>
                  <a:pt x="1040" y="596"/>
                </a:lnTo>
                <a:lnTo>
                  <a:pt x="1033" y="596"/>
                </a:lnTo>
                <a:lnTo>
                  <a:pt x="1033" y="590"/>
                </a:lnTo>
                <a:lnTo>
                  <a:pt x="1022" y="590"/>
                </a:lnTo>
                <a:lnTo>
                  <a:pt x="1022" y="574"/>
                </a:lnTo>
                <a:lnTo>
                  <a:pt x="1016" y="574"/>
                </a:lnTo>
                <a:lnTo>
                  <a:pt x="1016" y="570"/>
                </a:lnTo>
                <a:lnTo>
                  <a:pt x="1011" y="570"/>
                </a:lnTo>
                <a:lnTo>
                  <a:pt x="1011" y="564"/>
                </a:lnTo>
                <a:lnTo>
                  <a:pt x="1005" y="564"/>
                </a:lnTo>
                <a:lnTo>
                  <a:pt x="1005" y="559"/>
                </a:lnTo>
                <a:lnTo>
                  <a:pt x="994" y="559"/>
                </a:lnTo>
                <a:lnTo>
                  <a:pt x="994" y="553"/>
                </a:lnTo>
                <a:lnTo>
                  <a:pt x="973" y="553"/>
                </a:lnTo>
                <a:lnTo>
                  <a:pt x="973" y="546"/>
                </a:lnTo>
                <a:lnTo>
                  <a:pt x="966" y="546"/>
                </a:lnTo>
                <a:lnTo>
                  <a:pt x="966" y="540"/>
                </a:lnTo>
                <a:lnTo>
                  <a:pt x="960" y="540"/>
                </a:lnTo>
                <a:lnTo>
                  <a:pt x="960" y="534"/>
                </a:lnTo>
                <a:lnTo>
                  <a:pt x="955" y="534"/>
                </a:lnTo>
                <a:lnTo>
                  <a:pt x="955" y="529"/>
                </a:lnTo>
                <a:lnTo>
                  <a:pt x="947" y="529"/>
                </a:lnTo>
                <a:lnTo>
                  <a:pt x="947" y="523"/>
                </a:lnTo>
                <a:lnTo>
                  <a:pt x="936" y="523"/>
                </a:lnTo>
                <a:lnTo>
                  <a:pt x="936" y="518"/>
                </a:lnTo>
                <a:lnTo>
                  <a:pt x="927" y="518"/>
                </a:lnTo>
                <a:lnTo>
                  <a:pt x="927" y="514"/>
                </a:lnTo>
                <a:lnTo>
                  <a:pt x="921" y="514"/>
                </a:lnTo>
                <a:lnTo>
                  <a:pt x="921" y="508"/>
                </a:lnTo>
                <a:lnTo>
                  <a:pt x="915" y="508"/>
                </a:lnTo>
                <a:lnTo>
                  <a:pt x="915" y="501"/>
                </a:lnTo>
                <a:lnTo>
                  <a:pt x="910" y="501"/>
                </a:lnTo>
                <a:lnTo>
                  <a:pt x="910" y="495"/>
                </a:lnTo>
                <a:lnTo>
                  <a:pt x="893" y="495"/>
                </a:lnTo>
                <a:lnTo>
                  <a:pt x="893" y="490"/>
                </a:lnTo>
                <a:lnTo>
                  <a:pt x="882" y="490"/>
                </a:lnTo>
                <a:lnTo>
                  <a:pt x="882" y="482"/>
                </a:lnTo>
                <a:lnTo>
                  <a:pt x="870" y="482"/>
                </a:lnTo>
                <a:lnTo>
                  <a:pt x="870" y="473"/>
                </a:lnTo>
                <a:lnTo>
                  <a:pt x="859" y="473"/>
                </a:lnTo>
                <a:lnTo>
                  <a:pt x="859" y="467"/>
                </a:lnTo>
                <a:lnTo>
                  <a:pt x="854" y="467"/>
                </a:lnTo>
                <a:lnTo>
                  <a:pt x="854" y="462"/>
                </a:lnTo>
                <a:lnTo>
                  <a:pt x="844" y="462"/>
                </a:lnTo>
                <a:lnTo>
                  <a:pt x="844" y="452"/>
                </a:lnTo>
                <a:lnTo>
                  <a:pt x="824" y="452"/>
                </a:lnTo>
                <a:lnTo>
                  <a:pt x="824" y="445"/>
                </a:lnTo>
                <a:lnTo>
                  <a:pt x="818" y="445"/>
                </a:lnTo>
                <a:lnTo>
                  <a:pt x="818" y="434"/>
                </a:lnTo>
                <a:lnTo>
                  <a:pt x="807" y="434"/>
                </a:lnTo>
                <a:lnTo>
                  <a:pt x="807" y="428"/>
                </a:lnTo>
                <a:lnTo>
                  <a:pt x="792" y="428"/>
                </a:lnTo>
                <a:lnTo>
                  <a:pt x="792" y="420"/>
                </a:lnTo>
                <a:lnTo>
                  <a:pt x="781" y="420"/>
                </a:lnTo>
                <a:lnTo>
                  <a:pt x="781" y="411"/>
                </a:lnTo>
                <a:lnTo>
                  <a:pt x="768" y="411"/>
                </a:lnTo>
                <a:lnTo>
                  <a:pt x="768" y="406"/>
                </a:lnTo>
                <a:lnTo>
                  <a:pt x="760" y="406"/>
                </a:lnTo>
                <a:lnTo>
                  <a:pt x="760" y="394"/>
                </a:lnTo>
                <a:lnTo>
                  <a:pt x="729" y="394"/>
                </a:lnTo>
                <a:lnTo>
                  <a:pt x="729" y="376"/>
                </a:lnTo>
                <a:lnTo>
                  <a:pt x="706" y="376"/>
                </a:lnTo>
                <a:lnTo>
                  <a:pt x="706" y="361"/>
                </a:lnTo>
                <a:lnTo>
                  <a:pt x="674" y="361"/>
                </a:lnTo>
                <a:lnTo>
                  <a:pt x="674" y="350"/>
                </a:lnTo>
                <a:lnTo>
                  <a:pt x="661" y="350"/>
                </a:lnTo>
                <a:lnTo>
                  <a:pt x="661" y="342"/>
                </a:lnTo>
                <a:lnTo>
                  <a:pt x="650" y="342"/>
                </a:lnTo>
                <a:lnTo>
                  <a:pt x="650" y="336"/>
                </a:lnTo>
                <a:lnTo>
                  <a:pt x="639" y="336"/>
                </a:lnTo>
                <a:lnTo>
                  <a:pt x="639" y="331"/>
                </a:lnTo>
                <a:lnTo>
                  <a:pt x="633" y="331"/>
                </a:lnTo>
                <a:lnTo>
                  <a:pt x="633" y="322"/>
                </a:lnTo>
                <a:lnTo>
                  <a:pt x="622" y="322"/>
                </a:lnTo>
                <a:lnTo>
                  <a:pt x="622" y="316"/>
                </a:lnTo>
                <a:lnTo>
                  <a:pt x="617" y="316"/>
                </a:lnTo>
                <a:lnTo>
                  <a:pt x="617" y="305"/>
                </a:lnTo>
                <a:lnTo>
                  <a:pt x="605" y="305"/>
                </a:lnTo>
                <a:lnTo>
                  <a:pt x="605" y="294"/>
                </a:lnTo>
                <a:lnTo>
                  <a:pt x="594" y="294"/>
                </a:lnTo>
                <a:lnTo>
                  <a:pt x="594" y="286"/>
                </a:lnTo>
                <a:lnTo>
                  <a:pt x="583" y="286"/>
                </a:lnTo>
                <a:lnTo>
                  <a:pt x="583" y="279"/>
                </a:lnTo>
                <a:lnTo>
                  <a:pt x="575" y="279"/>
                </a:lnTo>
                <a:lnTo>
                  <a:pt x="575" y="269"/>
                </a:lnTo>
                <a:lnTo>
                  <a:pt x="555" y="269"/>
                </a:lnTo>
                <a:lnTo>
                  <a:pt x="555" y="264"/>
                </a:lnTo>
                <a:lnTo>
                  <a:pt x="521" y="264"/>
                </a:lnTo>
                <a:lnTo>
                  <a:pt x="521" y="247"/>
                </a:lnTo>
                <a:lnTo>
                  <a:pt x="501" y="247"/>
                </a:lnTo>
                <a:lnTo>
                  <a:pt x="501" y="230"/>
                </a:lnTo>
                <a:lnTo>
                  <a:pt x="475" y="230"/>
                </a:lnTo>
                <a:lnTo>
                  <a:pt x="475" y="219"/>
                </a:lnTo>
                <a:lnTo>
                  <a:pt x="452" y="219"/>
                </a:lnTo>
                <a:lnTo>
                  <a:pt x="452" y="209"/>
                </a:lnTo>
                <a:lnTo>
                  <a:pt x="437" y="209"/>
                </a:lnTo>
                <a:lnTo>
                  <a:pt x="437" y="200"/>
                </a:lnTo>
                <a:lnTo>
                  <a:pt x="430" y="200"/>
                </a:lnTo>
                <a:lnTo>
                  <a:pt x="430" y="193"/>
                </a:lnTo>
                <a:lnTo>
                  <a:pt x="413" y="193"/>
                </a:lnTo>
                <a:lnTo>
                  <a:pt x="413" y="185"/>
                </a:lnTo>
                <a:lnTo>
                  <a:pt x="396" y="185"/>
                </a:lnTo>
                <a:lnTo>
                  <a:pt x="396" y="174"/>
                </a:lnTo>
                <a:lnTo>
                  <a:pt x="378" y="174"/>
                </a:lnTo>
                <a:lnTo>
                  <a:pt x="378" y="167"/>
                </a:lnTo>
                <a:lnTo>
                  <a:pt x="357" y="167"/>
                </a:lnTo>
                <a:lnTo>
                  <a:pt x="357" y="157"/>
                </a:lnTo>
                <a:lnTo>
                  <a:pt x="348" y="157"/>
                </a:lnTo>
                <a:lnTo>
                  <a:pt x="348" y="152"/>
                </a:lnTo>
                <a:lnTo>
                  <a:pt x="329" y="152"/>
                </a:lnTo>
                <a:lnTo>
                  <a:pt x="329" y="142"/>
                </a:lnTo>
                <a:lnTo>
                  <a:pt x="314" y="142"/>
                </a:lnTo>
                <a:lnTo>
                  <a:pt x="314" y="133"/>
                </a:lnTo>
                <a:lnTo>
                  <a:pt x="290" y="133"/>
                </a:lnTo>
                <a:lnTo>
                  <a:pt x="290" y="116"/>
                </a:lnTo>
                <a:lnTo>
                  <a:pt x="279" y="116"/>
                </a:lnTo>
                <a:lnTo>
                  <a:pt x="279" y="112"/>
                </a:lnTo>
                <a:lnTo>
                  <a:pt x="266" y="112"/>
                </a:lnTo>
                <a:lnTo>
                  <a:pt x="266" y="105"/>
                </a:lnTo>
                <a:lnTo>
                  <a:pt x="251" y="105"/>
                </a:lnTo>
                <a:lnTo>
                  <a:pt x="251" y="96"/>
                </a:lnTo>
                <a:lnTo>
                  <a:pt x="226" y="96"/>
                </a:lnTo>
                <a:lnTo>
                  <a:pt x="226" y="83"/>
                </a:lnTo>
                <a:lnTo>
                  <a:pt x="215" y="83"/>
                </a:lnTo>
                <a:lnTo>
                  <a:pt x="215" y="79"/>
                </a:lnTo>
                <a:lnTo>
                  <a:pt x="206" y="79"/>
                </a:lnTo>
                <a:lnTo>
                  <a:pt x="206" y="73"/>
                </a:lnTo>
                <a:lnTo>
                  <a:pt x="189" y="73"/>
                </a:lnTo>
                <a:lnTo>
                  <a:pt x="189" y="49"/>
                </a:lnTo>
                <a:lnTo>
                  <a:pt x="157" y="49"/>
                </a:lnTo>
                <a:lnTo>
                  <a:pt x="157" y="38"/>
                </a:lnTo>
                <a:lnTo>
                  <a:pt x="129" y="38"/>
                </a:lnTo>
                <a:lnTo>
                  <a:pt x="129" y="28"/>
                </a:lnTo>
                <a:lnTo>
                  <a:pt x="105" y="28"/>
                </a:lnTo>
                <a:lnTo>
                  <a:pt x="105" y="12"/>
                </a:lnTo>
                <a:lnTo>
                  <a:pt x="36" y="12"/>
                </a:lnTo>
                <a:lnTo>
                  <a:pt x="36" y="0"/>
                </a:lnTo>
                <a:lnTo>
                  <a:pt x="0" y="0"/>
                </a:lnTo>
              </a:path>
            </a:pathLst>
          </a:custGeom>
          <a:noFill/>
          <a:ln w="11113">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44" name="Rectangle 120">
            <a:extLst>
              <a:ext uri="{FF2B5EF4-FFF2-40B4-BE49-F238E27FC236}">
                <a16:creationId xmlns:a16="http://schemas.microsoft.com/office/drawing/2014/main" id="{96466338-6E22-41BC-9E15-4F120FF8FA63}"/>
              </a:ext>
            </a:extLst>
          </p:cNvPr>
          <p:cNvSpPr>
            <a:spLocks noChangeArrowheads="1"/>
          </p:cNvSpPr>
          <p:nvPr/>
        </p:nvSpPr>
        <p:spPr bwMode="auto">
          <a:xfrm>
            <a:off x="10644832" y="3709378"/>
            <a:ext cx="10483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chemeClr val="accent1"/>
                </a:solidFill>
                <a:effectLst/>
                <a:uLnTx/>
                <a:uFillTx/>
                <a:latin typeface="Arial"/>
                <a:ea typeface="+mn-ea"/>
                <a:cs typeface="+mn-cs"/>
              </a:rPr>
              <a:t>NIVO + chemo</a:t>
            </a:r>
          </a:p>
        </p:txBody>
      </p:sp>
      <p:sp>
        <p:nvSpPr>
          <p:cNvPr id="2345" name="Rectangle 121">
            <a:extLst>
              <a:ext uri="{FF2B5EF4-FFF2-40B4-BE49-F238E27FC236}">
                <a16:creationId xmlns:a16="http://schemas.microsoft.com/office/drawing/2014/main" id="{165B0D02-AC3B-4332-B554-0EED6DA9A32F}"/>
              </a:ext>
            </a:extLst>
          </p:cNvPr>
          <p:cNvSpPr>
            <a:spLocks noChangeArrowheads="1"/>
          </p:cNvSpPr>
          <p:nvPr/>
        </p:nvSpPr>
        <p:spPr bwMode="auto">
          <a:xfrm>
            <a:off x="10859961" y="4138666"/>
            <a:ext cx="5209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chemeClr val="accent6"/>
                </a:solidFill>
                <a:effectLst/>
                <a:uLnTx/>
                <a:uFillTx/>
                <a:latin typeface="Arial"/>
                <a:ea typeface="+mn-ea"/>
                <a:cs typeface="+mn-cs"/>
              </a:rPr>
              <a:t>Chemo</a:t>
            </a:r>
          </a:p>
        </p:txBody>
      </p:sp>
      <p:sp>
        <p:nvSpPr>
          <p:cNvPr id="2346" name="Rectangle 122">
            <a:extLst>
              <a:ext uri="{FF2B5EF4-FFF2-40B4-BE49-F238E27FC236}">
                <a16:creationId xmlns:a16="http://schemas.microsoft.com/office/drawing/2014/main" id="{553BB6D6-CABC-4D5F-A67E-24ADC4CC6861}"/>
              </a:ext>
            </a:extLst>
          </p:cNvPr>
          <p:cNvSpPr>
            <a:spLocks noChangeArrowheads="1"/>
          </p:cNvSpPr>
          <p:nvPr/>
        </p:nvSpPr>
        <p:spPr bwMode="auto">
          <a:xfrm rot="16200000">
            <a:off x="6293363" y="3173447"/>
            <a:ext cx="50494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latin typeface="Arial"/>
                <a:ea typeface="+mn-ea"/>
                <a:cs typeface="+mn-cs"/>
              </a:rPr>
              <a:t>OS (%)</a:t>
            </a:r>
            <a:endParaRPr kumimoji="0" lang="en-US" altLang="en-US" sz="1200" b="0" i="0" u="none" strike="noStrike" kern="1200" cap="none" spc="0" normalizeH="0" baseline="30000" noProof="0" dirty="0">
              <a:ln>
                <a:noFill/>
              </a:ln>
              <a:effectLst/>
              <a:uLnTx/>
              <a:uFillTx/>
              <a:latin typeface="Arial"/>
              <a:ea typeface="+mn-ea"/>
              <a:cs typeface="+mn-cs"/>
            </a:endParaRPr>
          </a:p>
        </p:txBody>
      </p:sp>
      <p:sp>
        <p:nvSpPr>
          <p:cNvPr id="2347" name="Rectangle 124">
            <a:extLst>
              <a:ext uri="{FF2B5EF4-FFF2-40B4-BE49-F238E27FC236}">
                <a16:creationId xmlns:a16="http://schemas.microsoft.com/office/drawing/2014/main" id="{8828F350-2016-4C07-AED3-C48E9C91B8B6}"/>
              </a:ext>
            </a:extLst>
          </p:cNvPr>
          <p:cNvSpPr>
            <a:spLocks noChangeArrowheads="1"/>
          </p:cNvSpPr>
          <p:nvPr/>
        </p:nvSpPr>
        <p:spPr bwMode="auto">
          <a:xfrm>
            <a:off x="6825640" y="4242267"/>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0</a:t>
            </a:r>
          </a:p>
        </p:txBody>
      </p:sp>
      <p:sp>
        <p:nvSpPr>
          <p:cNvPr id="2348" name="Rectangle 125">
            <a:extLst>
              <a:ext uri="{FF2B5EF4-FFF2-40B4-BE49-F238E27FC236}">
                <a16:creationId xmlns:a16="http://schemas.microsoft.com/office/drawing/2014/main" id="{6FFF28BE-74FB-459D-93C3-367DA4DCD877}"/>
              </a:ext>
            </a:extLst>
          </p:cNvPr>
          <p:cNvSpPr>
            <a:spLocks noChangeArrowheads="1"/>
          </p:cNvSpPr>
          <p:nvPr/>
        </p:nvSpPr>
        <p:spPr bwMode="auto">
          <a:xfrm>
            <a:off x="6740682" y="382078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20</a:t>
            </a:r>
          </a:p>
        </p:txBody>
      </p:sp>
      <p:sp>
        <p:nvSpPr>
          <p:cNvPr id="2349" name="Rectangle 126">
            <a:extLst>
              <a:ext uri="{FF2B5EF4-FFF2-40B4-BE49-F238E27FC236}">
                <a16:creationId xmlns:a16="http://schemas.microsoft.com/office/drawing/2014/main" id="{A7B22FBC-F7B5-4330-A507-4BA2D6D13D0A}"/>
              </a:ext>
            </a:extLst>
          </p:cNvPr>
          <p:cNvSpPr>
            <a:spLocks noChangeArrowheads="1"/>
          </p:cNvSpPr>
          <p:nvPr/>
        </p:nvSpPr>
        <p:spPr bwMode="auto">
          <a:xfrm>
            <a:off x="6740682" y="338889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40</a:t>
            </a:r>
          </a:p>
        </p:txBody>
      </p:sp>
      <p:sp>
        <p:nvSpPr>
          <p:cNvPr id="2350" name="Rectangle 127">
            <a:extLst>
              <a:ext uri="{FF2B5EF4-FFF2-40B4-BE49-F238E27FC236}">
                <a16:creationId xmlns:a16="http://schemas.microsoft.com/office/drawing/2014/main" id="{916BC964-7928-4264-AFF1-CF03A7A64786}"/>
              </a:ext>
            </a:extLst>
          </p:cNvPr>
          <p:cNvSpPr>
            <a:spLocks noChangeArrowheads="1"/>
          </p:cNvSpPr>
          <p:nvPr/>
        </p:nvSpPr>
        <p:spPr bwMode="auto">
          <a:xfrm>
            <a:off x="6740682" y="296481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60</a:t>
            </a:r>
          </a:p>
        </p:txBody>
      </p:sp>
      <p:sp>
        <p:nvSpPr>
          <p:cNvPr id="2351" name="Rectangle 128">
            <a:extLst>
              <a:ext uri="{FF2B5EF4-FFF2-40B4-BE49-F238E27FC236}">
                <a16:creationId xmlns:a16="http://schemas.microsoft.com/office/drawing/2014/main" id="{1C4F6495-DBC4-4902-8450-9C2048DACDC6}"/>
              </a:ext>
            </a:extLst>
          </p:cNvPr>
          <p:cNvSpPr>
            <a:spLocks noChangeArrowheads="1"/>
          </p:cNvSpPr>
          <p:nvPr/>
        </p:nvSpPr>
        <p:spPr bwMode="auto">
          <a:xfrm>
            <a:off x="6740682" y="2535522"/>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80</a:t>
            </a:r>
          </a:p>
        </p:txBody>
      </p:sp>
      <p:sp>
        <p:nvSpPr>
          <p:cNvPr id="2352" name="Rectangle 129">
            <a:extLst>
              <a:ext uri="{FF2B5EF4-FFF2-40B4-BE49-F238E27FC236}">
                <a16:creationId xmlns:a16="http://schemas.microsoft.com/office/drawing/2014/main" id="{0E2464AF-04BB-4BD8-B991-37D3A4A43C07}"/>
              </a:ext>
            </a:extLst>
          </p:cNvPr>
          <p:cNvSpPr>
            <a:spLocks noChangeArrowheads="1"/>
          </p:cNvSpPr>
          <p:nvPr/>
        </p:nvSpPr>
        <p:spPr bwMode="auto">
          <a:xfrm>
            <a:off x="6655723" y="2111438"/>
            <a:ext cx="2548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100</a:t>
            </a:r>
          </a:p>
        </p:txBody>
      </p:sp>
      <p:sp>
        <p:nvSpPr>
          <p:cNvPr id="2353" name="Line 130">
            <a:extLst>
              <a:ext uri="{FF2B5EF4-FFF2-40B4-BE49-F238E27FC236}">
                <a16:creationId xmlns:a16="http://schemas.microsoft.com/office/drawing/2014/main" id="{36C23C24-D9AA-492C-BFA7-E5B9998A266F}"/>
              </a:ext>
            </a:extLst>
          </p:cNvPr>
          <p:cNvSpPr>
            <a:spLocks noChangeShapeType="1"/>
          </p:cNvSpPr>
          <p:nvPr/>
        </p:nvSpPr>
        <p:spPr bwMode="auto">
          <a:xfrm flipV="1">
            <a:off x="8347640" y="4312982"/>
            <a:ext cx="0" cy="39026"/>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54" name="Line 131">
            <a:extLst>
              <a:ext uri="{FF2B5EF4-FFF2-40B4-BE49-F238E27FC236}">
                <a16:creationId xmlns:a16="http://schemas.microsoft.com/office/drawing/2014/main" id="{755FB8D0-871A-440D-8BB2-CB3F9B268DF5}"/>
              </a:ext>
            </a:extLst>
          </p:cNvPr>
          <p:cNvSpPr>
            <a:spLocks noChangeShapeType="1"/>
          </p:cNvSpPr>
          <p:nvPr/>
        </p:nvSpPr>
        <p:spPr bwMode="auto">
          <a:xfrm flipV="1">
            <a:off x="8347640" y="4234930"/>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55" name="Line 132">
            <a:extLst>
              <a:ext uri="{FF2B5EF4-FFF2-40B4-BE49-F238E27FC236}">
                <a16:creationId xmlns:a16="http://schemas.microsoft.com/office/drawing/2014/main" id="{C4D77229-0E05-4BE9-B9DF-8BE4EDF7E10F}"/>
              </a:ext>
            </a:extLst>
          </p:cNvPr>
          <p:cNvSpPr>
            <a:spLocks noChangeShapeType="1"/>
          </p:cNvSpPr>
          <p:nvPr/>
        </p:nvSpPr>
        <p:spPr bwMode="auto">
          <a:xfrm flipV="1">
            <a:off x="8347640" y="4156878"/>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56" name="Line 133">
            <a:extLst>
              <a:ext uri="{FF2B5EF4-FFF2-40B4-BE49-F238E27FC236}">
                <a16:creationId xmlns:a16="http://schemas.microsoft.com/office/drawing/2014/main" id="{5A0A3758-F6C6-41E6-9A18-3A30ABCCCC4B}"/>
              </a:ext>
            </a:extLst>
          </p:cNvPr>
          <p:cNvSpPr>
            <a:spLocks noChangeShapeType="1"/>
          </p:cNvSpPr>
          <p:nvPr/>
        </p:nvSpPr>
        <p:spPr bwMode="auto">
          <a:xfrm flipV="1">
            <a:off x="8347640" y="4081427"/>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57" name="Line 134">
            <a:extLst>
              <a:ext uri="{FF2B5EF4-FFF2-40B4-BE49-F238E27FC236}">
                <a16:creationId xmlns:a16="http://schemas.microsoft.com/office/drawing/2014/main" id="{8E603A4B-2B14-4210-AB66-6BAB9C4734CB}"/>
              </a:ext>
            </a:extLst>
          </p:cNvPr>
          <p:cNvSpPr>
            <a:spLocks noChangeShapeType="1"/>
          </p:cNvSpPr>
          <p:nvPr/>
        </p:nvSpPr>
        <p:spPr bwMode="auto">
          <a:xfrm flipV="1">
            <a:off x="8347640" y="4003375"/>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58" name="Line 135">
            <a:extLst>
              <a:ext uri="{FF2B5EF4-FFF2-40B4-BE49-F238E27FC236}">
                <a16:creationId xmlns:a16="http://schemas.microsoft.com/office/drawing/2014/main" id="{1AC0CD5E-D19C-49CA-A9E9-0663479EE4E6}"/>
              </a:ext>
            </a:extLst>
          </p:cNvPr>
          <p:cNvSpPr>
            <a:spLocks noChangeShapeType="1"/>
          </p:cNvSpPr>
          <p:nvPr/>
        </p:nvSpPr>
        <p:spPr bwMode="auto">
          <a:xfrm flipV="1">
            <a:off x="8347640" y="3925323"/>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59" name="Line 136">
            <a:extLst>
              <a:ext uri="{FF2B5EF4-FFF2-40B4-BE49-F238E27FC236}">
                <a16:creationId xmlns:a16="http://schemas.microsoft.com/office/drawing/2014/main" id="{3EB65BFF-29AB-42CE-85B2-4ED7EC2FA5B5}"/>
              </a:ext>
            </a:extLst>
          </p:cNvPr>
          <p:cNvSpPr>
            <a:spLocks noChangeShapeType="1"/>
          </p:cNvSpPr>
          <p:nvPr/>
        </p:nvSpPr>
        <p:spPr bwMode="auto">
          <a:xfrm flipV="1">
            <a:off x="8347640" y="3847270"/>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0" name="Line 137">
            <a:extLst>
              <a:ext uri="{FF2B5EF4-FFF2-40B4-BE49-F238E27FC236}">
                <a16:creationId xmlns:a16="http://schemas.microsoft.com/office/drawing/2014/main" id="{A9D20433-581E-4773-8D6D-23B36FBC6052}"/>
              </a:ext>
            </a:extLst>
          </p:cNvPr>
          <p:cNvSpPr>
            <a:spLocks noChangeShapeType="1"/>
          </p:cNvSpPr>
          <p:nvPr/>
        </p:nvSpPr>
        <p:spPr bwMode="auto">
          <a:xfrm flipV="1">
            <a:off x="8347640" y="3769218"/>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1" name="Line 138">
            <a:extLst>
              <a:ext uri="{FF2B5EF4-FFF2-40B4-BE49-F238E27FC236}">
                <a16:creationId xmlns:a16="http://schemas.microsoft.com/office/drawing/2014/main" id="{225D1EF7-5D07-4116-99CB-8579E206D375}"/>
              </a:ext>
            </a:extLst>
          </p:cNvPr>
          <p:cNvSpPr>
            <a:spLocks noChangeShapeType="1"/>
          </p:cNvSpPr>
          <p:nvPr/>
        </p:nvSpPr>
        <p:spPr bwMode="auto">
          <a:xfrm flipV="1">
            <a:off x="8347640" y="3691166"/>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2" name="Line 139">
            <a:extLst>
              <a:ext uri="{FF2B5EF4-FFF2-40B4-BE49-F238E27FC236}">
                <a16:creationId xmlns:a16="http://schemas.microsoft.com/office/drawing/2014/main" id="{3E25F876-43CC-45AE-98F3-440217875770}"/>
              </a:ext>
            </a:extLst>
          </p:cNvPr>
          <p:cNvSpPr>
            <a:spLocks noChangeShapeType="1"/>
          </p:cNvSpPr>
          <p:nvPr/>
        </p:nvSpPr>
        <p:spPr bwMode="auto">
          <a:xfrm flipV="1">
            <a:off x="8347640" y="3613113"/>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3" name="Line 140">
            <a:extLst>
              <a:ext uri="{FF2B5EF4-FFF2-40B4-BE49-F238E27FC236}">
                <a16:creationId xmlns:a16="http://schemas.microsoft.com/office/drawing/2014/main" id="{55CD7621-22EE-4770-A716-C1CFD0A1D394}"/>
              </a:ext>
            </a:extLst>
          </p:cNvPr>
          <p:cNvSpPr>
            <a:spLocks noChangeShapeType="1"/>
          </p:cNvSpPr>
          <p:nvPr/>
        </p:nvSpPr>
        <p:spPr bwMode="auto">
          <a:xfrm flipV="1">
            <a:off x="8347640" y="3535061"/>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4" name="Line 141">
            <a:extLst>
              <a:ext uri="{FF2B5EF4-FFF2-40B4-BE49-F238E27FC236}">
                <a16:creationId xmlns:a16="http://schemas.microsoft.com/office/drawing/2014/main" id="{ACD09AEF-5882-4219-8C99-747791B94E6E}"/>
              </a:ext>
            </a:extLst>
          </p:cNvPr>
          <p:cNvSpPr>
            <a:spLocks noChangeShapeType="1"/>
          </p:cNvSpPr>
          <p:nvPr/>
        </p:nvSpPr>
        <p:spPr bwMode="auto">
          <a:xfrm flipV="1">
            <a:off x="8347640" y="3459610"/>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5" name="Line 142">
            <a:extLst>
              <a:ext uri="{FF2B5EF4-FFF2-40B4-BE49-F238E27FC236}">
                <a16:creationId xmlns:a16="http://schemas.microsoft.com/office/drawing/2014/main" id="{F7FE50E7-E87C-4242-A401-ADDADEB60955}"/>
              </a:ext>
            </a:extLst>
          </p:cNvPr>
          <p:cNvSpPr>
            <a:spLocks noChangeShapeType="1"/>
          </p:cNvSpPr>
          <p:nvPr/>
        </p:nvSpPr>
        <p:spPr bwMode="auto">
          <a:xfrm flipV="1">
            <a:off x="8347640" y="3381558"/>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6" name="Line 143">
            <a:extLst>
              <a:ext uri="{FF2B5EF4-FFF2-40B4-BE49-F238E27FC236}">
                <a16:creationId xmlns:a16="http://schemas.microsoft.com/office/drawing/2014/main" id="{83E573E4-D336-4CB5-BAFB-E997A31FAD36}"/>
              </a:ext>
            </a:extLst>
          </p:cNvPr>
          <p:cNvSpPr>
            <a:spLocks noChangeShapeType="1"/>
          </p:cNvSpPr>
          <p:nvPr/>
        </p:nvSpPr>
        <p:spPr bwMode="auto">
          <a:xfrm flipV="1">
            <a:off x="8347640" y="3303506"/>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7" name="Line 144">
            <a:extLst>
              <a:ext uri="{FF2B5EF4-FFF2-40B4-BE49-F238E27FC236}">
                <a16:creationId xmlns:a16="http://schemas.microsoft.com/office/drawing/2014/main" id="{536E8768-EA79-47EB-B3BA-8A7D6A76ED96}"/>
              </a:ext>
            </a:extLst>
          </p:cNvPr>
          <p:cNvSpPr>
            <a:spLocks noChangeShapeType="1"/>
          </p:cNvSpPr>
          <p:nvPr/>
        </p:nvSpPr>
        <p:spPr bwMode="auto">
          <a:xfrm flipV="1">
            <a:off x="8347640" y="3225453"/>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8" name="Line 145">
            <a:extLst>
              <a:ext uri="{FF2B5EF4-FFF2-40B4-BE49-F238E27FC236}">
                <a16:creationId xmlns:a16="http://schemas.microsoft.com/office/drawing/2014/main" id="{EC57716F-5A06-4CDF-B93A-AAE5E34F6A2F}"/>
              </a:ext>
            </a:extLst>
          </p:cNvPr>
          <p:cNvSpPr>
            <a:spLocks noChangeShapeType="1"/>
          </p:cNvSpPr>
          <p:nvPr/>
        </p:nvSpPr>
        <p:spPr bwMode="auto">
          <a:xfrm flipV="1">
            <a:off x="8347640" y="3147401"/>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69" name="Line 146">
            <a:extLst>
              <a:ext uri="{FF2B5EF4-FFF2-40B4-BE49-F238E27FC236}">
                <a16:creationId xmlns:a16="http://schemas.microsoft.com/office/drawing/2014/main" id="{18FD2CAE-35DC-4FFE-801E-73545E740C32}"/>
              </a:ext>
            </a:extLst>
          </p:cNvPr>
          <p:cNvSpPr>
            <a:spLocks noChangeShapeType="1"/>
          </p:cNvSpPr>
          <p:nvPr/>
        </p:nvSpPr>
        <p:spPr bwMode="auto">
          <a:xfrm flipV="1">
            <a:off x="8347640" y="3069349"/>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0" name="Line 147">
            <a:extLst>
              <a:ext uri="{FF2B5EF4-FFF2-40B4-BE49-F238E27FC236}">
                <a16:creationId xmlns:a16="http://schemas.microsoft.com/office/drawing/2014/main" id="{6D2496D5-3736-4AC9-BCF9-A03440A640A4}"/>
              </a:ext>
            </a:extLst>
          </p:cNvPr>
          <p:cNvSpPr>
            <a:spLocks noChangeShapeType="1"/>
          </p:cNvSpPr>
          <p:nvPr/>
        </p:nvSpPr>
        <p:spPr bwMode="auto">
          <a:xfrm flipV="1">
            <a:off x="8347640" y="2991296"/>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1" name="Line 148">
            <a:extLst>
              <a:ext uri="{FF2B5EF4-FFF2-40B4-BE49-F238E27FC236}">
                <a16:creationId xmlns:a16="http://schemas.microsoft.com/office/drawing/2014/main" id="{75DE7123-3ED0-42A3-AB7D-E99C6CD3D146}"/>
              </a:ext>
            </a:extLst>
          </p:cNvPr>
          <p:cNvSpPr>
            <a:spLocks noChangeShapeType="1"/>
          </p:cNvSpPr>
          <p:nvPr/>
        </p:nvSpPr>
        <p:spPr bwMode="auto">
          <a:xfrm flipV="1">
            <a:off x="8347640" y="2913244"/>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2" name="Line 149">
            <a:extLst>
              <a:ext uri="{FF2B5EF4-FFF2-40B4-BE49-F238E27FC236}">
                <a16:creationId xmlns:a16="http://schemas.microsoft.com/office/drawing/2014/main" id="{3BE366A2-43E0-46B9-AD96-2BE168541EB8}"/>
              </a:ext>
            </a:extLst>
          </p:cNvPr>
          <p:cNvSpPr>
            <a:spLocks noChangeShapeType="1"/>
          </p:cNvSpPr>
          <p:nvPr/>
        </p:nvSpPr>
        <p:spPr bwMode="auto">
          <a:xfrm flipV="1">
            <a:off x="8347640" y="2837794"/>
            <a:ext cx="0" cy="36424"/>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3" name="Line 150">
            <a:extLst>
              <a:ext uri="{FF2B5EF4-FFF2-40B4-BE49-F238E27FC236}">
                <a16:creationId xmlns:a16="http://schemas.microsoft.com/office/drawing/2014/main" id="{36AA218B-646C-41AE-8F4A-AF68A737023C}"/>
              </a:ext>
            </a:extLst>
          </p:cNvPr>
          <p:cNvSpPr>
            <a:spLocks noChangeShapeType="1"/>
          </p:cNvSpPr>
          <p:nvPr/>
        </p:nvSpPr>
        <p:spPr bwMode="auto">
          <a:xfrm flipV="1">
            <a:off x="8347640" y="2759740"/>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4" name="Line 151">
            <a:extLst>
              <a:ext uri="{FF2B5EF4-FFF2-40B4-BE49-F238E27FC236}">
                <a16:creationId xmlns:a16="http://schemas.microsoft.com/office/drawing/2014/main" id="{B6FBA490-3599-42BD-A2B4-34C9A389EBD3}"/>
              </a:ext>
            </a:extLst>
          </p:cNvPr>
          <p:cNvSpPr>
            <a:spLocks noChangeShapeType="1"/>
          </p:cNvSpPr>
          <p:nvPr/>
        </p:nvSpPr>
        <p:spPr bwMode="auto">
          <a:xfrm flipV="1">
            <a:off x="8347640" y="2681688"/>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5" name="Line 152">
            <a:extLst>
              <a:ext uri="{FF2B5EF4-FFF2-40B4-BE49-F238E27FC236}">
                <a16:creationId xmlns:a16="http://schemas.microsoft.com/office/drawing/2014/main" id="{FD2B013D-4B9C-42A2-B37C-5043C07C4F91}"/>
              </a:ext>
            </a:extLst>
          </p:cNvPr>
          <p:cNvSpPr>
            <a:spLocks noChangeShapeType="1"/>
          </p:cNvSpPr>
          <p:nvPr/>
        </p:nvSpPr>
        <p:spPr bwMode="auto">
          <a:xfrm flipV="1">
            <a:off x="8347640" y="2603636"/>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6" name="Line 153">
            <a:extLst>
              <a:ext uri="{FF2B5EF4-FFF2-40B4-BE49-F238E27FC236}">
                <a16:creationId xmlns:a16="http://schemas.microsoft.com/office/drawing/2014/main" id="{462D6C22-551B-4BD3-A87A-C01BFD20C7F4}"/>
              </a:ext>
            </a:extLst>
          </p:cNvPr>
          <p:cNvSpPr>
            <a:spLocks noChangeShapeType="1"/>
          </p:cNvSpPr>
          <p:nvPr/>
        </p:nvSpPr>
        <p:spPr bwMode="auto">
          <a:xfrm flipV="1">
            <a:off x="8347640" y="2525583"/>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7" name="Line 154">
            <a:extLst>
              <a:ext uri="{FF2B5EF4-FFF2-40B4-BE49-F238E27FC236}">
                <a16:creationId xmlns:a16="http://schemas.microsoft.com/office/drawing/2014/main" id="{0AA573DB-1EF7-4E99-8BD7-3AD68E4B58A5}"/>
              </a:ext>
            </a:extLst>
          </p:cNvPr>
          <p:cNvSpPr>
            <a:spLocks noChangeShapeType="1"/>
          </p:cNvSpPr>
          <p:nvPr/>
        </p:nvSpPr>
        <p:spPr bwMode="auto">
          <a:xfrm flipV="1">
            <a:off x="8347640" y="2447531"/>
            <a:ext cx="0" cy="39026"/>
          </a:xfrm>
          <a:prstGeom prst="line">
            <a:avLst/>
          </a:prstGeom>
          <a:noFill/>
          <a:ln w="635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378" name="Rectangle 155">
            <a:extLst>
              <a:ext uri="{FF2B5EF4-FFF2-40B4-BE49-F238E27FC236}">
                <a16:creationId xmlns:a16="http://schemas.microsoft.com/office/drawing/2014/main" id="{3ADDFB7F-1BC7-45A8-BC01-B156A229C751}"/>
              </a:ext>
            </a:extLst>
          </p:cNvPr>
          <p:cNvSpPr>
            <a:spLocks noChangeArrowheads="1"/>
          </p:cNvSpPr>
          <p:nvPr/>
        </p:nvSpPr>
        <p:spPr bwMode="auto">
          <a:xfrm>
            <a:off x="2970639" y="2052084"/>
            <a:ext cx="4344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12-mo</a:t>
            </a:r>
            <a:br>
              <a:rPr kumimoji="0" lang="en-US" altLang="en-US" sz="1200" b="0" i="0" u="none" strike="noStrike" kern="1200" cap="none" spc="0" normalizeH="0" baseline="0" noProof="0" dirty="0">
                <a:ln>
                  <a:noFill/>
                </a:ln>
                <a:effectLst/>
                <a:uLnTx/>
                <a:uFillTx/>
                <a:latin typeface="Arial"/>
                <a:ea typeface="+mn-ea"/>
                <a:cs typeface="+mn-cs"/>
              </a:rPr>
            </a:br>
            <a:r>
              <a:rPr kumimoji="0" lang="en-US" altLang="en-US" sz="1200" b="0" i="0" u="none" strike="noStrike" kern="1200" cap="none" spc="0" normalizeH="0" baseline="0" noProof="0" dirty="0">
                <a:ln>
                  <a:noFill/>
                </a:ln>
                <a:effectLst/>
                <a:uLnTx/>
                <a:uFillTx/>
                <a:latin typeface="Arial"/>
                <a:ea typeface="+mn-ea"/>
                <a:cs typeface="+mn-cs"/>
              </a:rPr>
              <a:t>rate</a:t>
            </a:r>
          </a:p>
        </p:txBody>
      </p:sp>
      <p:sp>
        <p:nvSpPr>
          <p:cNvPr id="2380" name="Rectangle 157">
            <a:extLst>
              <a:ext uri="{FF2B5EF4-FFF2-40B4-BE49-F238E27FC236}">
                <a16:creationId xmlns:a16="http://schemas.microsoft.com/office/drawing/2014/main" id="{181E9E49-D03E-4CE7-AC95-096665E91E19}"/>
              </a:ext>
            </a:extLst>
          </p:cNvPr>
          <p:cNvSpPr>
            <a:spLocks noChangeArrowheads="1"/>
          </p:cNvSpPr>
          <p:nvPr/>
        </p:nvSpPr>
        <p:spPr bwMode="auto">
          <a:xfrm>
            <a:off x="8377571" y="2980889"/>
            <a:ext cx="3061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i="0" u="none" strike="noStrike" kern="1200" cap="none" spc="0" normalizeH="0" baseline="0" noProof="0" dirty="0">
                <a:ln>
                  <a:noFill/>
                </a:ln>
                <a:solidFill>
                  <a:schemeClr val="accent1"/>
                </a:solidFill>
                <a:effectLst/>
                <a:uLnTx/>
                <a:uFillTx/>
                <a:latin typeface="Arial"/>
                <a:ea typeface="+mn-ea"/>
                <a:cs typeface="+mn-cs"/>
              </a:rPr>
              <a:t>55%</a:t>
            </a:r>
          </a:p>
        </p:txBody>
      </p:sp>
      <p:sp>
        <p:nvSpPr>
          <p:cNvPr id="2381" name="Rectangle 158">
            <a:extLst>
              <a:ext uri="{FF2B5EF4-FFF2-40B4-BE49-F238E27FC236}">
                <a16:creationId xmlns:a16="http://schemas.microsoft.com/office/drawing/2014/main" id="{4422B0B0-6781-4980-91CA-6EC7EF9F0562}"/>
              </a:ext>
            </a:extLst>
          </p:cNvPr>
          <p:cNvSpPr>
            <a:spLocks noChangeArrowheads="1"/>
          </p:cNvSpPr>
          <p:nvPr/>
        </p:nvSpPr>
        <p:spPr bwMode="auto">
          <a:xfrm>
            <a:off x="8377571" y="3576689"/>
            <a:ext cx="3061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i="0" u="none" strike="noStrike" kern="1200" cap="none" spc="0" normalizeH="0" baseline="0" noProof="0" dirty="0">
                <a:ln>
                  <a:noFill/>
                </a:ln>
                <a:solidFill>
                  <a:schemeClr val="accent6"/>
                </a:solidFill>
                <a:effectLst/>
                <a:uLnTx/>
                <a:uFillTx/>
                <a:latin typeface="Arial"/>
                <a:ea typeface="+mn-ea"/>
                <a:cs typeface="+mn-cs"/>
              </a:rPr>
              <a:t>48%</a:t>
            </a:r>
          </a:p>
        </p:txBody>
      </p:sp>
      <p:sp>
        <p:nvSpPr>
          <p:cNvPr id="2382" name="Rectangle 159">
            <a:extLst>
              <a:ext uri="{FF2B5EF4-FFF2-40B4-BE49-F238E27FC236}">
                <a16:creationId xmlns:a16="http://schemas.microsoft.com/office/drawing/2014/main" id="{E678B0D0-FBAA-4FAB-B462-E4C0B4A5D0EB}"/>
              </a:ext>
            </a:extLst>
          </p:cNvPr>
          <p:cNvSpPr>
            <a:spLocks noChangeArrowheads="1"/>
          </p:cNvSpPr>
          <p:nvPr/>
        </p:nvSpPr>
        <p:spPr bwMode="auto">
          <a:xfrm>
            <a:off x="8974317" y="4635600"/>
            <a:ext cx="54822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latin typeface="Arial"/>
                <a:ea typeface="+mn-ea"/>
                <a:cs typeface="+mn-cs"/>
              </a:rPr>
              <a:t>Months</a:t>
            </a:r>
            <a:endParaRPr kumimoji="0" lang="en-US" altLang="en-US" sz="1200" b="0" i="0" u="none" strike="noStrike" kern="1200" cap="none" spc="0" normalizeH="0" baseline="0" noProof="0" dirty="0">
              <a:ln>
                <a:noFill/>
              </a:ln>
              <a:effectLst/>
              <a:uLnTx/>
              <a:uFillTx/>
              <a:latin typeface="Arial"/>
              <a:ea typeface="+mn-ea"/>
              <a:cs typeface="+mn-cs"/>
            </a:endParaRPr>
          </a:p>
        </p:txBody>
      </p:sp>
      <p:sp>
        <p:nvSpPr>
          <p:cNvPr id="2383" name="Rectangle 160">
            <a:extLst>
              <a:ext uri="{FF2B5EF4-FFF2-40B4-BE49-F238E27FC236}">
                <a16:creationId xmlns:a16="http://schemas.microsoft.com/office/drawing/2014/main" id="{79FFB0DF-09F5-4D2B-8915-AC388AF93EEE}"/>
              </a:ext>
            </a:extLst>
          </p:cNvPr>
          <p:cNvSpPr>
            <a:spLocks noChangeArrowheads="1"/>
          </p:cNvSpPr>
          <p:nvPr/>
        </p:nvSpPr>
        <p:spPr bwMode="auto">
          <a:xfrm>
            <a:off x="6910958"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789</a:t>
            </a:r>
          </a:p>
        </p:txBody>
      </p:sp>
      <p:sp>
        <p:nvSpPr>
          <p:cNvPr id="2384" name="Rectangle 161">
            <a:extLst>
              <a:ext uri="{FF2B5EF4-FFF2-40B4-BE49-F238E27FC236}">
                <a16:creationId xmlns:a16="http://schemas.microsoft.com/office/drawing/2014/main" id="{56D21AE8-D420-4B41-8082-B04E7EA572D0}"/>
              </a:ext>
            </a:extLst>
          </p:cNvPr>
          <p:cNvSpPr>
            <a:spLocks noChangeArrowheads="1"/>
          </p:cNvSpPr>
          <p:nvPr/>
        </p:nvSpPr>
        <p:spPr bwMode="auto">
          <a:xfrm>
            <a:off x="7247682"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731</a:t>
            </a:r>
          </a:p>
        </p:txBody>
      </p:sp>
      <p:sp>
        <p:nvSpPr>
          <p:cNvPr id="2385" name="Rectangle 162">
            <a:extLst>
              <a:ext uri="{FF2B5EF4-FFF2-40B4-BE49-F238E27FC236}">
                <a16:creationId xmlns:a16="http://schemas.microsoft.com/office/drawing/2014/main" id="{84B4B740-E4DE-4534-889D-3CC00E679033}"/>
              </a:ext>
            </a:extLst>
          </p:cNvPr>
          <p:cNvSpPr>
            <a:spLocks noChangeArrowheads="1"/>
          </p:cNvSpPr>
          <p:nvPr/>
        </p:nvSpPr>
        <p:spPr bwMode="auto">
          <a:xfrm>
            <a:off x="7597498"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621</a:t>
            </a:r>
          </a:p>
        </p:txBody>
      </p:sp>
      <p:sp>
        <p:nvSpPr>
          <p:cNvPr id="2386" name="Rectangle 163">
            <a:extLst>
              <a:ext uri="{FF2B5EF4-FFF2-40B4-BE49-F238E27FC236}">
                <a16:creationId xmlns:a16="http://schemas.microsoft.com/office/drawing/2014/main" id="{54C88F64-A533-4010-8824-7BA696A050C6}"/>
              </a:ext>
            </a:extLst>
          </p:cNvPr>
          <p:cNvSpPr>
            <a:spLocks noChangeArrowheads="1"/>
          </p:cNvSpPr>
          <p:nvPr/>
        </p:nvSpPr>
        <p:spPr bwMode="auto">
          <a:xfrm>
            <a:off x="7939832"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506</a:t>
            </a:r>
          </a:p>
        </p:txBody>
      </p:sp>
      <p:sp>
        <p:nvSpPr>
          <p:cNvPr id="2387" name="Rectangle 164">
            <a:extLst>
              <a:ext uri="{FF2B5EF4-FFF2-40B4-BE49-F238E27FC236}">
                <a16:creationId xmlns:a16="http://schemas.microsoft.com/office/drawing/2014/main" id="{7A55E829-B7AC-4A25-B68E-339A68DDFBDB}"/>
              </a:ext>
            </a:extLst>
          </p:cNvPr>
          <p:cNvSpPr>
            <a:spLocks noChangeArrowheads="1"/>
          </p:cNvSpPr>
          <p:nvPr/>
        </p:nvSpPr>
        <p:spPr bwMode="auto">
          <a:xfrm>
            <a:off x="8280295"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420</a:t>
            </a:r>
          </a:p>
        </p:txBody>
      </p:sp>
      <p:sp>
        <p:nvSpPr>
          <p:cNvPr id="2388" name="Rectangle 165">
            <a:extLst>
              <a:ext uri="{FF2B5EF4-FFF2-40B4-BE49-F238E27FC236}">
                <a16:creationId xmlns:a16="http://schemas.microsoft.com/office/drawing/2014/main" id="{53E3798F-9593-4249-A396-E6CF0BDA2581}"/>
              </a:ext>
            </a:extLst>
          </p:cNvPr>
          <p:cNvSpPr>
            <a:spLocks noChangeArrowheads="1"/>
          </p:cNvSpPr>
          <p:nvPr/>
        </p:nvSpPr>
        <p:spPr bwMode="auto">
          <a:xfrm>
            <a:off x="8618888"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308</a:t>
            </a:r>
          </a:p>
        </p:txBody>
      </p:sp>
      <p:sp>
        <p:nvSpPr>
          <p:cNvPr id="2389" name="Rectangle 166">
            <a:extLst>
              <a:ext uri="{FF2B5EF4-FFF2-40B4-BE49-F238E27FC236}">
                <a16:creationId xmlns:a16="http://schemas.microsoft.com/office/drawing/2014/main" id="{38192C26-51AE-4C35-8F17-B8574404E758}"/>
              </a:ext>
            </a:extLst>
          </p:cNvPr>
          <p:cNvSpPr>
            <a:spLocks noChangeArrowheads="1"/>
          </p:cNvSpPr>
          <p:nvPr/>
        </p:nvSpPr>
        <p:spPr bwMode="auto">
          <a:xfrm>
            <a:off x="8966835"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226</a:t>
            </a:r>
          </a:p>
        </p:txBody>
      </p:sp>
      <p:sp>
        <p:nvSpPr>
          <p:cNvPr id="2390" name="Rectangle 167">
            <a:extLst>
              <a:ext uri="{FF2B5EF4-FFF2-40B4-BE49-F238E27FC236}">
                <a16:creationId xmlns:a16="http://schemas.microsoft.com/office/drawing/2014/main" id="{EB3C5CBB-FB6F-4F1F-B5E5-BCB145B27627}"/>
              </a:ext>
            </a:extLst>
          </p:cNvPr>
          <p:cNvSpPr>
            <a:spLocks noChangeArrowheads="1"/>
          </p:cNvSpPr>
          <p:nvPr/>
        </p:nvSpPr>
        <p:spPr bwMode="auto">
          <a:xfrm>
            <a:off x="9311039"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147</a:t>
            </a:r>
          </a:p>
        </p:txBody>
      </p:sp>
      <p:sp>
        <p:nvSpPr>
          <p:cNvPr id="2391" name="Rectangle 168">
            <a:extLst>
              <a:ext uri="{FF2B5EF4-FFF2-40B4-BE49-F238E27FC236}">
                <a16:creationId xmlns:a16="http://schemas.microsoft.com/office/drawing/2014/main" id="{78138277-68F9-44F6-B4A6-58A0033BFA83}"/>
              </a:ext>
            </a:extLst>
          </p:cNvPr>
          <p:cNvSpPr>
            <a:spLocks noChangeArrowheads="1"/>
          </p:cNvSpPr>
          <p:nvPr/>
        </p:nvSpPr>
        <p:spPr bwMode="auto">
          <a:xfrm>
            <a:off x="9653375" y="4992038"/>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100</a:t>
            </a:r>
          </a:p>
        </p:txBody>
      </p:sp>
      <p:sp>
        <p:nvSpPr>
          <p:cNvPr id="2392" name="Rectangle 169">
            <a:extLst>
              <a:ext uri="{FF2B5EF4-FFF2-40B4-BE49-F238E27FC236}">
                <a16:creationId xmlns:a16="http://schemas.microsoft.com/office/drawing/2014/main" id="{4EDFBA7A-42A3-4AB5-A9B4-7CBE3D9E320A}"/>
              </a:ext>
            </a:extLst>
          </p:cNvPr>
          <p:cNvSpPr>
            <a:spLocks noChangeArrowheads="1"/>
          </p:cNvSpPr>
          <p:nvPr/>
        </p:nvSpPr>
        <p:spPr bwMode="auto">
          <a:xfrm>
            <a:off x="10014415" y="4992038"/>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49</a:t>
            </a:r>
          </a:p>
        </p:txBody>
      </p:sp>
      <p:sp>
        <p:nvSpPr>
          <p:cNvPr id="2393" name="Rectangle 170">
            <a:extLst>
              <a:ext uri="{FF2B5EF4-FFF2-40B4-BE49-F238E27FC236}">
                <a16:creationId xmlns:a16="http://schemas.microsoft.com/office/drawing/2014/main" id="{AF704DBD-42F5-49E9-8092-A3E78FB4645E}"/>
              </a:ext>
            </a:extLst>
          </p:cNvPr>
          <p:cNvSpPr>
            <a:spLocks noChangeArrowheads="1"/>
          </p:cNvSpPr>
          <p:nvPr/>
        </p:nvSpPr>
        <p:spPr bwMode="auto">
          <a:xfrm>
            <a:off x="10358619" y="4992038"/>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34</a:t>
            </a:r>
          </a:p>
        </p:txBody>
      </p:sp>
      <p:sp>
        <p:nvSpPr>
          <p:cNvPr id="2394" name="Rectangle 171">
            <a:extLst>
              <a:ext uri="{FF2B5EF4-FFF2-40B4-BE49-F238E27FC236}">
                <a16:creationId xmlns:a16="http://schemas.microsoft.com/office/drawing/2014/main" id="{AA1EB2E2-6298-49CB-B355-8E6221BA127F}"/>
              </a:ext>
            </a:extLst>
          </p:cNvPr>
          <p:cNvSpPr>
            <a:spLocks noChangeArrowheads="1"/>
          </p:cNvSpPr>
          <p:nvPr/>
        </p:nvSpPr>
        <p:spPr bwMode="auto">
          <a:xfrm>
            <a:off x="10706566" y="4992038"/>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14</a:t>
            </a:r>
          </a:p>
        </p:txBody>
      </p:sp>
      <p:sp>
        <p:nvSpPr>
          <p:cNvPr id="2395" name="Rectangle 172">
            <a:extLst>
              <a:ext uri="{FF2B5EF4-FFF2-40B4-BE49-F238E27FC236}">
                <a16:creationId xmlns:a16="http://schemas.microsoft.com/office/drawing/2014/main" id="{A96C25A3-7032-4B39-95B6-CE997E653312}"/>
              </a:ext>
            </a:extLst>
          </p:cNvPr>
          <p:cNvSpPr>
            <a:spLocks noChangeArrowheads="1"/>
          </p:cNvSpPr>
          <p:nvPr/>
        </p:nvSpPr>
        <p:spPr bwMode="auto">
          <a:xfrm>
            <a:off x="11063865" y="4992038"/>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a:t>
            </a:r>
          </a:p>
        </p:txBody>
      </p:sp>
      <p:sp>
        <p:nvSpPr>
          <p:cNvPr id="2396" name="Rectangle 173">
            <a:extLst>
              <a:ext uri="{FF2B5EF4-FFF2-40B4-BE49-F238E27FC236}">
                <a16:creationId xmlns:a16="http://schemas.microsoft.com/office/drawing/2014/main" id="{25DA33D2-C772-4E4A-B6BD-E4111F87F41C}"/>
              </a:ext>
            </a:extLst>
          </p:cNvPr>
          <p:cNvSpPr>
            <a:spLocks noChangeArrowheads="1"/>
          </p:cNvSpPr>
          <p:nvPr/>
        </p:nvSpPr>
        <p:spPr bwMode="auto">
          <a:xfrm>
            <a:off x="11415553" y="4992038"/>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0</a:t>
            </a:r>
          </a:p>
        </p:txBody>
      </p:sp>
      <p:sp>
        <p:nvSpPr>
          <p:cNvPr id="2397" name="Rectangle 174">
            <a:extLst>
              <a:ext uri="{FF2B5EF4-FFF2-40B4-BE49-F238E27FC236}">
                <a16:creationId xmlns:a16="http://schemas.microsoft.com/office/drawing/2014/main" id="{91B82464-A6FD-4A67-BB85-B41BD109E19A}"/>
              </a:ext>
            </a:extLst>
          </p:cNvPr>
          <p:cNvSpPr>
            <a:spLocks noChangeArrowheads="1"/>
          </p:cNvSpPr>
          <p:nvPr/>
        </p:nvSpPr>
        <p:spPr bwMode="auto">
          <a:xfrm>
            <a:off x="6910958"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792</a:t>
            </a:r>
          </a:p>
        </p:txBody>
      </p:sp>
      <p:sp>
        <p:nvSpPr>
          <p:cNvPr id="2398" name="Rectangle 175">
            <a:extLst>
              <a:ext uri="{FF2B5EF4-FFF2-40B4-BE49-F238E27FC236}">
                <a16:creationId xmlns:a16="http://schemas.microsoft.com/office/drawing/2014/main" id="{6DD2CF30-D392-44D9-88BB-9C9DCE949A06}"/>
              </a:ext>
            </a:extLst>
          </p:cNvPr>
          <p:cNvSpPr>
            <a:spLocks noChangeArrowheads="1"/>
          </p:cNvSpPr>
          <p:nvPr/>
        </p:nvSpPr>
        <p:spPr bwMode="auto">
          <a:xfrm>
            <a:off x="7247682"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697</a:t>
            </a:r>
          </a:p>
        </p:txBody>
      </p:sp>
      <p:sp>
        <p:nvSpPr>
          <p:cNvPr id="2399" name="Rectangle 176">
            <a:extLst>
              <a:ext uri="{FF2B5EF4-FFF2-40B4-BE49-F238E27FC236}">
                <a16:creationId xmlns:a16="http://schemas.microsoft.com/office/drawing/2014/main" id="{0D7ABEE8-7A49-492A-9A05-CE2A9E18077A}"/>
              </a:ext>
            </a:extLst>
          </p:cNvPr>
          <p:cNvSpPr>
            <a:spLocks noChangeArrowheads="1"/>
          </p:cNvSpPr>
          <p:nvPr/>
        </p:nvSpPr>
        <p:spPr bwMode="auto">
          <a:xfrm>
            <a:off x="7597498"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586</a:t>
            </a:r>
          </a:p>
        </p:txBody>
      </p:sp>
      <p:sp>
        <p:nvSpPr>
          <p:cNvPr id="2400" name="Rectangle 177">
            <a:extLst>
              <a:ext uri="{FF2B5EF4-FFF2-40B4-BE49-F238E27FC236}">
                <a16:creationId xmlns:a16="http://schemas.microsoft.com/office/drawing/2014/main" id="{5B178656-6D4C-4BED-81E0-6DFC488E19B4}"/>
              </a:ext>
            </a:extLst>
          </p:cNvPr>
          <p:cNvSpPr>
            <a:spLocks noChangeArrowheads="1"/>
          </p:cNvSpPr>
          <p:nvPr/>
        </p:nvSpPr>
        <p:spPr bwMode="auto">
          <a:xfrm>
            <a:off x="7939832"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469</a:t>
            </a:r>
          </a:p>
        </p:txBody>
      </p:sp>
      <p:sp>
        <p:nvSpPr>
          <p:cNvPr id="2401" name="Rectangle 178">
            <a:extLst>
              <a:ext uri="{FF2B5EF4-FFF2-40B4-BE49-F238E27FC236}">
                <a16:creationId xmlns:a16="http://schemas.microsoft.com/office/drawing/2014/main" id="{BB4311A1-F017-4DB9-A536-2320FDC4ADF6}"/>
              </a:ext>
            </a:extLst>
          </p:cNvPr>
          <p:cNvSpPr>
            <a:spLocks noChangeArrowheads="1"/>
          </p:cNvSpPr>
          <p:nvPr/>
        </p:nvSpPr>
        <p:spPr bwMode="auto">
          <a:xfrm>
            <a:off x="8280295"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359</a:t>
            </a:r>
          </a:p>
        </p:txBody>
      </p:sp>
      <p:sp>
        <p:nvSpPr>
          <p:cNvPr id="2402" name="Rectangle 179">
            <a:extLst>
              <a:ext uri="{FF2B5EF4-FFF2-40B4-BE49-F238E27FC236}">
                <a16:creationId xmlns:a16="http://schemas.microsoft.com/office/drawing/2014/main" id="{91360B6B-D261-4C69-B6CA-550F542103A3}"/>
              </a:ext>
            </a:extLst>
          </p:cNvPr>
          <p:cNvSpPr>
            <a:spLocks noChangeArrowheads="1"/>
          </p:cNvSpPr>
          <p:nvPr/>
        </p:nvSpPr>
        <p:spPr bwMode="auto">
          <a:xfrm>
            <a:off x="8618888"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239</a:t>
            </a:r>
          </a:p>
        </p:txBody>
      </p:sp>
      <p:sp>
        <p:nvSpPr>
          <p:cNvPr id="2403" name="Rectangle 180">
            <a:extLst>
              <a:ext uri="{FF2B5EF4-FFF2-40B4-BE49-F238E27FC236}">
                <a16:creationId xmlns:a16="http://schemas.microsoft.com/office/drawing/2014/main" id="{0E5D56C0-DF26-414E-B286-7E9A978327B0}"/>
              </a:ext>
            </a:extLst>
          </p:cNvPr>
          <p:cNvSpPr>
            <a:spLocks noChangeArrowheads="1"/>
          </p:cNvSpPr>
          <p:nvPr/>
        </p:nvSpPr>
        <p:spPr bwMode="auto">
          <a:xfrm>
            <a:off x="8966835" y="5157614"/>
            <a:ext cx="226024"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160</a:t>
            </a:r>
          </a:p>
        </p:txBody>
      </p:sp>
      <p:sp>
        <p:nvSpPr>
          <p:cNvPr id="2404" name="Rectangle 181">
            <a:extLst>
              <a:ext uri="{FF2B5EF4-FFF2-40B4-BE49-F238E27FC236}">
                <a16:creationId xmlns:a16="http://schemas.microsoft.com/office/drawing/2014/main" id="{1312DEBC-E514-4A67-923D-6AB4050B0649}"/>
              </a:ext>
            </a:extLst>
          </p:cNvPr>
          <p:cNvSpPr>
            <a:spLocks noChangeArrowheads="1"/>
          </p:cNvSpPr>
          <p:nvPr/>
        </p:nvSpPr>
        <p:spPr bwMode="auto">
          <a:xfrm>
            <a:off x="9329747" y="5157614"/>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94</a:t>
            </a:r>
          </a:p>
        </p:txBody>
      </p:sp>
      <p:sp>
        <p:nvSpPr>
          <p:cNvPr id="2405" name="Rectangle 182">
            <a:extLst>
              <a:ext uri="{FF2B5EF4-FFF2-40B4-BE49-F238E27FC236}">
                <a16:creationId xmlns:a16="http://schemas.microsoft.com/office/drawing/2014/main" id="{63F24689-BA2B-4F85-A971-B7E9AB61CBF5}"/>
              </a:ext>
            </a:extLst>
          </p:cNvPr>
          <p:cNvSpPr>
            <a:spLocks noChangeArrowheads="1"/>
          </p:cNvSpPr>
          <p:nvPr/>
        </p:nvSpPr>
        <p:spPr bwMode="auto">
          <a:xfrm>
            <a:off x="9673951" y="5157614"/>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59</a:t>
            </a:r>
          </a:p>
        </p:txBody>
      </p:sp>
      <p:sp>
        <p:nvSpPr>
          <p:cNvPr id="2406" name="Rectangle 183">
            <a:extLst>
              <a:ext uri="{FF2B5EF4-FFF2-40B4-BE49-F238E27FC236}">
                <a16:creationId xmlns:a16="http://schemas.microsoft.com/office/drawing/2014/main" id="{E35F41CC-264B-4B7E-B5C2-BF23601D3237}"/>
              </a:ext>
            </a:extLst>
          </p:cNvPr>
          <p:cNvSpPr>
            <a:spLocks noChangeArrowheads="1"/>
          </p:cNvSpPr>
          <p:nvPr/>
        </p:nvSpPr>
        <p:spPr bwMode="auto">
          <a:xfrm>
            <a:off x="10014415" y="5157614"/>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35</a:t>
            </a:r>
          </a:p>
        </p:txBody>
      </p:sp>
      <p:sp>
        <p:nvSpPr>
          <p:cNvPr id="2407" name="Rectangle 184">
            <a:extLst>
              <a:ext uri="{FF2B5EF4-FFF2-40B4-BE49-F238E27FC236}">
                <a16:creationId xmlns:a16="http://schemas.microsoft.com/office/drawing/2014/main" id="{0C7A6026-937F-448D-A353-30E5078D38CA}"/>
              </a:ext>
            </a:extLst>
          </p:cNvPr>
          <p:cNvSpPr>
            <a:spLocks noChangeArrowheads="1"/>
          </p:cNvSpPr>
          <p:nvPr/>
        </p:nvSpPr>
        <p:spPr bwMode="auto">
          <a:xfrm>
            <a:off x="10358619" y="5157614"/>
            <a:ext cx="15068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15</a:t>
            </a:r>
          </a:p>
        </p:txBody>
      </p:sp>
      <p:sp>
        <p:nvSpPr>
          <p:cNvPr id="2408" name="Rectangle 185">
            <a:extLst>
              <a:ext uri="{FF2B5EF4-FFF2-40B4-BE49-F238E27FC236}">
                <a16:creationId xmlns:a16="http://schemas.microsoft.com/office/drawing/2014/main" id="{BB4412C9-6260-4562-8A45-8CE4756A8373}"/>
              </a:ext>
            </a:extLst>
          </p:cNvPr>
          <p:cNvSpPr>
            <a:spLocks noChangeArrowheads="1"/>
          </p:cNvSpPr>
          <p:nvPr/>
        </p:nvSpPr>
        <p:spPr bwMode="auto">
          <a:xfrm>
            <a:off x="10727142" y="5157614"/>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7</a:t>
            </a:r>
          </a:p>
        </p:txBody>
      </p:sp>
      <p:sp>
        <p:nvSpPr>
          <p:cNvPr id="2409" name="Rectangle 186">
            <a:extLst>
              <a:ext uri="{FF2B5EF4-FFF2-40B4-BE49-F238E27FC236}">
                <a16:creationId xmlns:a16="http://schemas.microsoft.com/office/drawing/2014/main" id="{E3625AE1-26B6-4A38-8D2F-5F2ADCF10E35}"/>
              </a:ext>
            </a:extLst>
          </p:cNvPr>
          <p:cNvSpPr>
            <a:spLocks noChangeArrowheads="1"/>
          </p:cNvSpPr>
          <p:nvPr/>
        </p:nvSpPr>
        <p:spPr bwMode="auto">
          <a:xfrm>
            <a:off x="11063865" y="5157614"/>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2</a:t>
            </a:r>
          </a:p>
        </p:txBody>
      </p:sp>
      <p:sp>
        <p:nvSpPr>
          <p:cNvPr id="2410" name="Rectangle 187">
            <a:extLst>
              <a:ext uri="{FF2B5EF4-FFF2-40B4-BE49-F238E27FC236}">
                <a16:creationId xmlns:a16="http://schemas.microsoft.com/office/drawing/2014/main" id="{5BCC2443-CE20-4AC4-9B2F-D3E85C678622}"/>
              </a:ext>
            </a:extLst>
          </p:cNvPr>
          <p:cNvSpPr>
            <a:spLocks noChangeArrowheads="1"/>
          </p:cNvSpPr>
          <p:nvPr/>
        </p:nvSpPr>
        <p:spPr bwMode="auto">
          <a:xfrm>
            <a:off x="11415553" y="5157614"/>
            <a:ext cx="75342" cy="1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051" b="0" i="0" u="none" strike="noStrike" kern="1200" cap="none" spc="0" normalizeH="0" baseline="0" noProof="0" dirty="0">
                <a:ln>
                  <a:noFill/>
                </a:ln>
                <a:effectLst/>
                <a:uLnTx/>
                <a:uFillTx/>
                <a:latin typeface="Arial"/>
                <a:ea typeface="+mn-ea"/>
                <a:cs typeface="+mn-cs"/>
              </a:rPr>
              <a:t>0</a:t>
            </a:r>
          </a:p>
        </p:txBody>
      </p:sp>
      <p:sp>
        <p:nvSpPr>
          <p:cNvPr id="2411" name="Rectangle 188">
            <a:extLst>
              <a:ext uri="{FF2B5EF4-FFF2-40B4-BE49-F238E27FC236}">
                <a16:creationId xmlns:a16="http://schemas.microsoft.com/office/drawing/2014/main" id="{05B05BD4-2967-4BBC-A6DF-4D5A407F644E}"/>
              </a:ext>
            </a:extLst>
          </p:cNvPr>
          <p:cNvSpPr>
            <a:spLocks noChangeArrowheads="1"/>
          </p:cNvSpPr>
          <p:nvPr/>
        </p:nvSpPr>
        <p:spPr bwMode="auto">
          <a:xfrm>
            <a:off x="6946502" y="4427459"/>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0</a:t>
            </a:r>
          </a:p>
        </p:txBody>
      </p:sp>
      <p:sp>
        <p:nvSpPr>
          <p:cNvPr id="2412" name="Rectangle 189">
            <a:extLst>
              <a:ext uri="{FF2B5EF4-FFF2-40B4-BE49-F238E27FC236}">
                <a16:creationId xmlns:a16="http://schemas.microsoft.com/office/drawing/2014/main" id="{F01AC16E-8949-4561-9ADE-3506B6E8893D}"/>
              </a:ext>
            </a:extLst>
          </p:cNvPr>
          <p:cNvSpPr>
            <a:spLocks noChangeArrowheads="1"/>
          </p:cNvSpPr>
          <p:nvPr/>
        </p:nvSpPr>
        <p:spPr bwMode="auto">
          <a:xfrm>
            <a:off x="7288836" y="4427459"/>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a:t>
            </a:r>
          </a:p>
        </p:txBody>
      </p:sp>
      <p:sp>
        <p:nvSpPr>
          <p:cNvPr id="2413" name="Rectangle 190">
            <a:extLst>
              <a:ext uri="{FF2B5EF4-FFF2-40B4-BE49-F238E27FC236}">
                <a16:creationId xmlns:a16="http://schemas.microsoft.com/office/drawing/2014/main" id="{8817FE76-62F5-4682-994F-24767E693D9E}"/>
              </a:ext>
            </a:extLst>
          </p:cNvPr>
          <p:cNvSpPr>
            <a:spLocks noChangeArrowheads="1"/>
          </p:cNvSpPr>
          <p:nvPr/>
        </p:nvSpPr>
        <p:spPr bwMode="auto">
          <a:xfrm>
            <a:off x="7631169" y="4427459"/>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6</a:t>
            </a:r>
          </a:p>
        </p:txBody>
      </p:sp>
      <p:sp>
        <p:nvSpPr>
          <p:cNvPr id="2414" name="Rectangle 191">
            <a:extLst>
              <a:ext uri="{FF2B5EF4-FFF2-40B4-BE49-F238E27FC236}">
                <a16:creationId xmlns:a16="http://schemas.microsoft.com/office/drawing/2014/main" id="{331A7A5C-605D-487E-8DEB-C33A992EF150}"/>
              </a:ext>
            </a:extLst>
          </p:cNvPr>
          <p:cNvSpPr>
            <a:spLocks noChangeArrowheads="1"/>
          </p:cNvSpPr>
          <p:nvPr/>
        </p:nvSpPr>
        <p:spPr bwMode="auto">
          <a:xfrm>
            <a:off x="7973504" y="4427459"/>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9</a:t>
            </a:r>
          </a:p>
        </p:txBody>
      </p:sp>
      <p:sp>
        <p:nvSpPr>
          <p:cNvPr id="2415" name="Rectangle 192">
            <a:extLst>
              <a:ext uri="{FF2B5EF4-FFF2-40B4-BE49-F238E27FC236}">
                <a16:creationId xmlns:a16="http://schemas.microsoft.com/office/drawing/2014/main" id="{54FD49FF-BC7D-4DDC-9AB6-38407F48E9DC}"/>
              </a:ext>
            </a:extLst>
          </p:cNvPr>
          <p:cNvSpPr>
            <a:spLocks noChangeArrowheads="1"/>
          </p:cNvSpPr>
          <p:nvPr/>
        </p:nvSpPr>
        <p:spPr bwMode="auto">
          <a:xfrm>
            <a:off x="8287779"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12</a:t>
            </a:r>
          </a:p>
        </p:txBody>
      </p:sp>
      <p:sp>
        <p:nvSpPr>
          <p:cNvPr id="2416" name="Rectangle 193">
            <a:extLst>
              <a:ext uri="{FF2B5EF4-FFF2-40B4-BE49-F238E27FC236}">
                <a16:creationId xmlns:a16="http://schemas.microsoft.com/office/drawing/2014/main" id="{FF10B8D8-4212-486B-BE36-E7FC401747A5}"/>
              </a:ext>
            </a:extLst>
          </p:cNvPr>
          <p:cNvSpPr>
            <a:spLocks noChangeArrowheads="1"/>
          </p:cNvSpPr>
          <p:nvPr/>
        </p:nvSpPr>
        <p:spPr bwMode="auto">
          <a:xfrm>
            <a:off x="8630112"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15</a:t>
            </a:r>
          </a:p>
        </p:txBody>
      </p:sp>
      <p:sp>
        <p:nvSpPr>
          <p:cNvPr id="2417" name="Rectangle 194">
            <a:extLst>
              <a:ext uri="{FF2B5EF4-FFF2-40B4-BE49-F238E27FC236}">
                <a16:creationId xmlns:a16="http://schemas.microsoft.com/office/drawing/2014/main" id="{EF5CFBDB-C21E-41F4-B07C-E52743E80283}"/>
              </a:ext>
            </a:extLst>
          </p:cNvPr>
          <p:cNvSpPr>
            <a:spLocks noChangeArrowheads="1"/>
          </p:cNvSpPr>
          <p:nvPr/>
        </p:nvSpPr>
        <p:spPr bwMode="auto">
          <a:xfrm>
            <a:off x="8972447"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18</a:t>
            </a:r>
          </a:p>
        </p:txBody>
      </p:sp>
      <p:sp>
        <p:nvSpPr>
          <p:cNvPr id="2418" name="Rectangle 195">
            <a:extLst>
              <a:ext uri="{FF2B5EF4-FFF2-40B4-BE49-F238E27FC236}">
                <a16:creationId xmlns:a16="http://schemas.microsoft.com/office/drawing/2014/main" id="{50FFEE61-8917-4331-9899-924DB9D677AF}"/>
              </a:ext>
            </a:extLst>
          </p:cNvPr>
          <p:cNvSpPr>
            <a:spLocks noChangeArrowheads="1"/>
          </p:cNvSpPr>
          <p:nvPr/>
        </p:nvSpPr>
        <p:spPr bwMode="auto">
          <a:xfrm>
            <a:off x="9316651"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21</a:t>
            </a:r>
          </a:p>
        </p:txBody>
      </p:sp>
      <p:sp>
        <p:nvSpPr>
          <p:cNvPr id="2419" name="Rectangle 196">
            <a:extLst>
              <a:ext uri="{FF2B5EF4-FFF2-40B4-BE49-F238E27FC236}">
                <a16:creationId xmlns:a16="http://schemas.microsoft.com/office/drawing/2014/main" id="{DC67BE1D-F3D3-4DF0-84A9-B38358E98046}"/>
              </a:ext>
            </a:extLst>
          </p:cNvPr>
          <p:cNvSpPr>
            <a:spLocks noChangeArrowheads="1"/>
          </p:cNvSpPr>
          <p:nvPr/>
        </p:nvSpPr>
        <p:spPr bwMode="auto">
          <a:xfrm>
            <a:off x="9658987"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24</a:t>
            </a:r>
          </a:p>
        </p:txBody>
      </p:sp>
      <p:sp>
        <p:nvSpPr>
          <p:cNvPr id="2420" name="Rectangle 197">
            <a:extLst>
              <a:ext uri="{FF2B5EF4-FFF2-40B4-BE49-F238E27FC236}">
                <a16:creationId xmlns:a16="http://schemas.microsoft.com/office/drawing/2014/main" id="{6909D593-D2DA-48C0-B826-821CA61E876A}"/>
              </a:ext>
            </a:extLst>
          </p:cNvPr>
          <p:cNvSpPr>
            <a:spLocks noChangeArrowheads="1"/>
          </p:cNvSpPr>
          <p:nvPr/>
        </p:nvSpPr>
        <p:spPr bwMode="auto">
          <a:xfrm>
            <a:off x="10001320"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27</a:t>
            </a:r>
          </a:p>
        </p:txBody>
      </p:sp>
      <p:sp>
        <p:nvSpPr>
          <p:cNvPr id="2421" name="Rectangle 198">
            <a:extLst>
              <a:ext uri="{FF2B5EF4-FFF2-40B4-BE49-F238E27FC236}">
                <a16:creationId xmlns:a16="http://schemas.microsoft.com/office/drawing/2014/main" id="{704335F4-BB57-4D63-9F77-F288F06810FB}"/>
              </a:ext>
            </a:extLst>
          </p:cNvPr>
          <p:cNvSpPr>
            <a:spLocks noChangeArrowheads="1"/>
          </p:cNvSpPr>
          <p:nvPr/>
        </p:nvSpPr>
        <p:spPr bwMode="auto">
          <a:xfrm>
            <a:off x="10343655"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30</a:t>
            </a:r>
          </a:p>
        </p:txBody>
      </p:sp>
      <p:sp>
        <p:nvSpPr>
          <p:cNvPr id="2422" name="Rectangle 199">
            <a:extLst>
              <a:ext uri="{FF2B5EF4-FFF2-40B4-BE49-F238E27FC236}">
                <a16:creationId xmlns:a16="http://schemas.microsoft.com/office/drawing/2014/main" id="{4D919F7E-EC99-4E95-9CD4-99806219E8FD}"/>
              </a:ext>
            </a:extLst>
          </p:cNvPr>
          <p:cNvSpPr>
            <a:spLocks noChangeArrowheads="1"/>
          </p:cNvSpPr>
          <p:nvPr/>
        </p:nvSpPr>
        <p:spPr bwMode="auto">
          <a:xfrm>
            <a:off x="10687858"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33</a:t>
            </a:r>
          </a:p>
        </p:txBody>
      </p:sp>
      <p:sp>
        <p:nvSpPr>
          <p:cNvPr id="2423" name="Rectangle 200">
            <a:extLst>
              <a:ext uri="{FF2B5EF4-FFF2-40B4-BE49-F238E27FC236}">
                <a16:creationId xmlns:a16="http://schemas.microsoft.com/office/drawing/2014/main" id="{DF15C5D9-D302-4878-A71F-E49FFBB4AC4E}"/>
              </a:ext>
            </a:extLst>
          </p:cNvPr>
          <p:cNvSpPr>
            <a:spLocks noChangeArrowheads="1"/>
          </p:cNvSpPr>
          <p:nvPr/>
        </p:nvSpPr>
        <p:spPr bwMode="auto">
          <a:xfrm>
            <a:off x="11030193"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36</a:t>
            </a:r>
          </a:p>
        </p:txBody>
      </p:sp>
      <p:sp>
        <p:nvSpPr>
          <p:cNvPr id="2424" name="Rectangle 201">
            <a:extLst>
              <a:ext uri="{FF2B5EF4-FFF2-40B4-BE49-F238E27FC236}">
                <a16:creationId xmlns:a16="http://schemas.microsoft.com/office/drawing/2014/main" id="{97132F79-FA8A-4BDA-BE8F-9D688A4BA7AC}"/>
              </a:ext>
            </a:extLst>
          </p:cNvPr>
          <p:cNvSpPr>
            <a:spLocks noChangeArrowheads="1"/>
          </p:cNvSpPr>
          <p:nvPr/>
        </p:nvSpPr>
        <p:spPr bwMode="auto">
          <a:xfrm>
            <a:off x="11372526" y="4427459"/>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39</a:t>
            </a:r>
          </a:p>
        </p:txBody>
      </p:sp>
      <p:sp>
        <p:nvSpPr>
          <p:cNvPr id="2425" name="Line 202">
            <a:extLst>
              <a:ext uri="{FF2B5EF4-FFF2-40B4-BE49-F238E27FC236}">
                <a16:creationId xmlns:a16="http://schemas.microsoft.com/office/drawing/2014/main" id="{12926434-3633-451F-971F-AB5EBFE1E5F7}"/>
              </a:ext>
            </a:extLst>
          </p:cNvPr>
          <p:cNvSpPr>
            <a:spLocks noChangeShapeType="1"/>
          </p:cNvSpPr>
          <p:nvPr/>
        </p:nvSpPr>
        <p:spPr bwMode="auto">
          <a:xfrm>
            <a:off x="6931536" y="4346805"/>
            <a:ext cx="4502724"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426" name="Line 203">
            <a:extLst>
              <a:ext uri="{FF2B5EF4-FFF2-40B4-BE49-F238E27FC236}">
                <a16:creationId xmlns:a16="http://schemas.microsoft.com/office/drawing/2014/main" id="{53BBB0B3-8C5F-44E6-9F1A-0E3645EADFE1}"/>
              </a:ext>
            </a:extLst>
          </p:cNvPr>
          <p:cNvSpPr>
            <a:spLocks noChangeShapeType="1"/>
          </p:cNvSpPr>
          <p:nvPr/>
        </p:nvSpPr>
        <p:spPr bwMode="auto">
          <a:xfrm flipV="1">
            <a:off x="6976432" y="2215976"/>
            <a:ext cx="0" cy="2190669"/>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427" name="Line 204">
            <a:extLst>
              <a:ext uri="{FF2B5EF4-FFF2-40B4-BE49-F238E27FC236}">
                <a16:creationId xmlns:a16="http://schemas.microsoft.com/office/drawing/2014/main" id="{6026468E-BE45-4A4A-B3BD-08F95F4D8754}"/>
              </a:ext>
            </a:extLst>
          </p:cNvPr>
          <p:cNvSpPr>
            <a:spLocks noChangeShapeType="1"/>
          </p:cNvSpPr>
          <p:nvPr/>
        </p:nvSpPr>
        <p:spPr bwMode="auto">
          <a:xfrm>
            <a:off x="7318766"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0" name="Line 206">
            <a:extLst>
              <a:ext uri="{FF2B5EF4-FFF2-40B4-BE49-F238E27FC236}">
                <a16:creationId xmlns:a16="http://schemas.microsoft.com/office/drawing/2014/main" id="{59038E50-0A20-4473-BECF-BD43632B03AD}"/>
              </a:ext>
            </a:extLst>
          </p:cNvPr>
          <p:cNvSpPr>
            <a:spLocks noChangeShapeType="1"/>
          </p:cNvSpPr>
          <p:nvPr/>
        </p:nvSpPr>
        <p:spPr bwMode="auto">
          <a:xfrm>
            <a:off x="7661101"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1" name="Line 207">
            <a:extLst>
              <a:ext uri="{FF2B5EF4-FFF2-40B4-BE49-F238E27FC236}">
                <a16:creationId xmlns:a16="http://schemas.microsoft.com/office/drawing/2014/main" id="{AB6FA153-7837-4030-820E-22D64D6370C8}"/>
              </a:ext>
            </a:extLst>
          </p:cNvPr>
          <p:cNvSpPr>
            <a:spLocks noChangeShapeType="1"/>
          </p:cNvSpPr>
          <p:nvPr/>
        </p:nvSpPr>
        <p:spPr bwMode="auto">
          <a:xfrm>
            <a:off x="8005306"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2" name="Line 208">
            <a:extLst>
              <a:ext uri="{FF2B5EF4-FFF2-40B4-BE49-F238E27FC236}">
                <a16:creationId xmlns:a16="http://schemas.microsoft.com/office/drawing/2014/main" id="{62C50F2D-A557-4514-8C7A-044F070B9B90}"/>
              </a:ext>
            </a:extLst>
          </p:cNvPr>
          <p:cNvSpPr>
            <a:spLocks noChangeShapeType="1"/>
          </p:cNvSpPr>
          <p:nvPr/>
        </p:nvSpPr>
        <p:spPr bwMode="auto">
          <a:xfrm>
            <a:off x="8347640"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3" name="Line 209">
            <a:extLst>
              <a:ext uri="{FF2B5EF4-FFF2-40B4-BE49-F238E27FC236}">
                <a16:creationId xmlns:a16="http://schemas.microsoft.com/office/drawing/2014/main" id="{1CB69CE4-7EC6-4A14-8CC6-536F2E1ABAD1}"/>
              </a:ext>
            </a:extLst>
          </p:cNvPr>
          <p:cNvSpPr>
            <a:spLocks noChangeShapeType="1"/>
          </p:cNvSpPr>
          <p:nvPr/>
        </p:nvSpPr>
        <p:spPr bwMode="auto">
          <a:xfrm>
            <a:off x="8689974"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4" name="Line 210">
            <a:extLst>
              <a:ext uri="{FF2B5EF4-FFF2-40B4-BE49-F238E27FC236}">
                <a16:creationId xmlns:a16="http://schemas.microsoft.com/office/drawing/2014/main" id="{FB22450E-BF37-4F63-AC74-21875BFAD1AC}"/>
              </a:ext>
            </a:extLst>
          </p:cNvPr>
          <p:cNvSpPr>
            <a:spLocks noChangeShapeType="1"/>
          </p:cNvSpPr>
          <p:nvPr/>
        </p:nvSpPr>
        <p:spPr bwMode="auto">
          <a:xfrm>
            <a:off x="9032308"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5" name="Line 211">
            <a:extLst>
              <a:ext uri="{FF2B5EF4-FFF2-40B4-BE49-F238E27FC236}">
                <a16:creationId xmlns:a16="http://schemas.microsoft.com/office/drawing/2014/main" id="{44AD253B-20C1-4CCA-BC26-442B3323D255}"/>
              </a:ext>
            </a:extLst>
          </p:cNvPr>
          <p:cNvSpPr>
            <a:spLocks noChangeShapeType="1"/>
          </p:cNvSpPr>
          <p:nvPr/>
        </p:nvSpPr>
        <p:spPr bwMode="auto">
          <a:xfrm>
            <a:off x="9374643"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6" name="Line 212">
            <a:extLst>
              <a:ext uri="{FF2B5EF4-FFF2-40B4-BE49-F238E27FC236}">
                <a16:creationId xmlns:a16="http://schemas.microsoft.com/office/drawing/2014/main" id="{E15AA78D-E0E2-4AE3-9FD2-E331CEDFBB92}"/>
              </a:ext>
            </a:extLst>
          </p:cNvPr>
          <p:cNvSpPr>
            <a:spLocks noChangeShapeType="1"/>
          </p:cNvSpPr>
          <p:nvPr/>
        </p:nvSpPr>
        <p:spPr bwMode="auto">
          <a:xfrm>
            <a:off x="9716977"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7" name="Line 213">
            <a:extLst>
              <a:ext uri="{FF2B5EF4-FFF2-40B4-BE49-F238E27FC236}">
                <a16:creationId xmlns:a16="http://schemas.microsoft.com/office/drawing/2014/main" id="{DAC0D401-30FC-455A-8DFC-4362C5440FC4}"/>
              </a:ext>
            </a:extLst>
          </p:cNvPr>
          <p:cNvSpPr>
            <a:spLocks noChangeShapeType="1"/>
          </p:cNvSpPr>
          <p:nvPr/>
        </p:nvSpPr>
        <p:spPr bwMode="auto">
          <a:xfrm>
            <a:off x="10059311"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8" name="Line 214">
            <a:extLst>
              <a:ext uri="{FF2B5EF4-FFF2-40B4-BE49-F238E27FC236}">
                <a16:creationId xmlns:a16="http://schemas.microsoft.com/office/drawing/2014/main" id="{B00DABE5-F07F-44CD-93F7-4FD005144313}"/>
              </a:ext>
            </a:extLst>
          </p:cNvPr>
          <p:cNvSpPr>
            <a:spLocks noChangeShapeType="1"/>
          </p:cNvSpPr>
          <p:nvPr/>
        </p:nvSpPr>
        <p:spPr bwMode="auto">
          <a:xfrm>
            <a:off x="10401645"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79" name="Line 215">
            <a:extLst>
              <a:ext uri="{FF2B5EF4-FFF2-40B4-BE49-F238E27FC236}">
                <a16:creationId xmlns:a16="http://schemas.microsoft.com/office/drawing/2014/main" id="{CE8F9B55-502C-4248-8269-86204C85712B}"/>
              </a:ext>
            </a:extLst>
          </p:cNvPr>
          <p:cNvSpPr>
            <a:spLocks noChangeShapeType="1"/>
          </p:cNvSpPr>
          <p:nvPr/>
        </p:nvSpPr>
        <p:spPr bwMode="auto">
          <a:xfrm>
            <a:off x="10745850"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0" name="Line 216">
            <a:extLst>
              <a:ext uri="{FF2B5EF4-FFF2-40B4-BE49-F238E27FC236}">
                <a16:creationId xmlns:a16="http://schemas.microsoft.com/office/drawing/2014/main" id="{F3EB673C-59F4-43A2-B87E-039EFE786F89}"/>
              </a:ext>
            </a:extLst>
          </p:cNvPr>
          <p:cNvSpPr>
            <a:spLocks noChangeShapeType="1"/>
          </p:cNvSpPr>
          <p:nvPr/>
        </p:nvSpPr>
        <p:spPr bwMode="auto">
          <a:xfrm>
            <a:off x="11088184"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1" name="Line 217">
            <a:extLst>
              <a:ext uri="{FF2B5EF4-FFF2-40B4-BE49-F238E27FC236}">
                <a16:creationId xmlns:a16="http://schemas.microsoft.com/office/drawing/2014/main" id="{EEF4CF5F-491F-42D1-AA7D-137C382ACA2F}"/>
              </a:ext>
            </a:extLst>
          </p:cNvPr>
          <p:cNvSpPr>
            <a:spLocks noChangeShapeType="1"/>
          </p:cNvSpPr>
          <p:nvPr/>
        </p:nvSpPr>
        <p:spPr bwMode="auto">
          <a:xfrm>
            <a:off x="11430518"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2" name="Line 218">
            <a:extLst>
              <a:ext uri="{FF2B5EF4-FFF2-40B4-BE49-F238E27FC236}">
                <a16:creationId xmlns:a16="http://schemas.microsoft.com/office/drawing/2014/main" id="{8A6E9566-4F1C-4292-9D36-041C28EF878C}"/>
              </a:ext>
            </a:extLst>
          </p:cNvPr>
          <p:cNvSpPr>
            <a:spLocks noChangeShapeType="1"/>
          </p:cNvSpPr>
          <p:nvPr/>
        </p:nvSpPr>
        <p:spPr bwMode="auto">
          <a:xfrm flipH="1">
            <a:off x="6931536" y="3920119"/>
            <a:ext cx="4489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3" name="Line 219">
            <a:extLst>
              <a:ext uri="{FF2B5EF4-FFF2-40B4-BE49-F238E27FC236}">
                <a16:creationId xmlns:a16="http://schemas.microsoft.com/office/drawing/2014/main" id="{E893246E-DBD5-4BF0-A825-E336EF28D1BF}"/>
              </a:ext>
            </a:extLst>
          </p:cNvPr>
          <p:cNvSpPr>
            <a:spLocks noChangeShapeType="1"/>
          </p:cNvSpPr>
          <p:nvPr/>
        </p:nvSpPr>
        <p:spPr bwMode="auto">
          <a:xfrm flipH="1">
            <a:off x="6931536" y="3496035"/>
            <a:ext cx="4489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4" name="Line 220">
            <a:extLst>
              <a:ext uri="{FF2B5EF4-FFF2-40B4-BE49-F238E27FC236}">
                <a16:creationId xmlns:a16="http://schemas.microsoft.com/office/drawing/2014/main" id="{ECE1B577-C325-4BDD-AAF9-D0BCD4094B12}"/>
              </a:ext>
            </a:extLst>
          </p:cNvPr>
          <p:cNvSpPr>
            <a:spLocks noChangeShapeType="1"/>
          </p:cNvSpPr>
          <p:nvPr/>
        </p:nvSpPr>
        <p:spPr bwMode="auto">
          <a:xfrm flipH="1">
            <a:off x="6931536" y="3069349"/>
            <a:ext cx="4489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5" name="Line 221">
            <a:extLst>
              <a:ext uri="{FF2B5EF4-FFF2-40B4-BE49-F238E27FC236}">
                <a16:creationId xmlns:a16="http://schemas.microsoft.com/office/drawing/2014/main" id="{268E6628-A628-4315-A19F-9CBC233328C1}"/>
              </a:ext>
            </a:extLst>
          </p:cNvPr>
          <p:cNvSpPr>
            <a:spLocks noChangeShapeType="1"/>
          </p:cNvSpPr>
          <p:nvPr/>
        </p:nvSpPr>
        <p:spPr bwMode="auto">
          <a:xfrm flipH="1">
            <a:off x="6931536" y="2642662"/>
            <a:ext cx="4489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6" name="Line 222">
            <a:extLst>
              <a:ext uri="{FF2B5EF4-FFF2-40B4-BE49-F238E27FC236}">
                <a16:creationId xmlns:a16="http://schemas.microsoft.com/office/drawing/2014/main" id="{6C44FFF3-5557-4538-A8E1-E9F4E9A2DEDF}"/>
              </a:ext>
            </a:extLst>
          </p:cNvPr>
          <p:cNvSpPr>
            <a:spLocks noChangeShapeType="1"/>
          </p:cNvSpPr>
          <p:nvPr/>
        </p:nvSpPr>
        <p:spPr bwMode="auto">
          <a:xfrm flipH="1">
            <a:off x="6931536" y="2215976"/>
            <a:ext cx="44896"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7" name="Line 223">
            <a:extLst>
              <a:ext uri="{FF2B5EF4-FFF2-40B4-BE49-F238E27FC236}">
                <a16:creationId xmlns:a16="http://schemas.microsoft.com/office/drawing/2014/main" id="{1E887C99-B678-4585-8234-DE4BA6A6AFAB}"/>
              </a:ext>
            </a:extLst>
          </p:cNvPr>
          <p:cNvSpPr>
            <a:spLocks noChangeShapeType="1"/>
          </p:cNvSpPr>
          <p:nvPr/>
        </p:nvSpPr>
        <p:spPr bwMode="auto">
          <a:xfrm>
            <a:off x="7318767"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8" name="Line 224">
            <a:extLst>
              <a:ext uri="{FF2B5EF4-FFF2-40B4-BE49-F238E27FC236}">
                <a16:creationId xmlns:a16="http://schemas.microsoft.com/office/drawing/2014/main" id="{B31A0ED1-7524-472B-A45D-2BB29A208079}"/>
              </a:ext>
            </a:extLst>
          </p:cNvPr>
          <p:cNvSpPr>
            <a:spLocks noChangeShapeType="1"/>
          </p:cNvSpPr>
          <p:nvPr/>
        </p:nvSpPr>
        <p:spPr bwMode="auto">
          <a:xfrm>
            <a:off x="7661101"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89" name="Line 225">
            <a:extLst>
              <a:ext uri="{FF2B5EF4-FFF2-40B4-BE49-F238E27FC236}">
                <a16:creationId xmlns:a16="http://schemas.microsoft.com/office/drawing/2014/main" id="{27E8AEE0-DCB9-4DBE-8B3A-99041C8DFEFD}"/>
              </a:ext>
            </a:extLst>
          </p:cNvPr>
          <p:cNvSpPr>
            <a:spLocks noChangeShapeType="1"/>
          </p:cNvSpPr>
          <p:nvPr/>
        </p:nvSpPr>
        <p:spPr bwMode="auto">
          <a:xfrm>
            <a:off x="8005306"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0" name="Line 226">
            <a:extLst>
              <a:ext uri="{FF2B5EF4-FFF2-40B4-BE49-F238E27FC236}">
                <a16:creationId xmlns:a16="http://schemas.microsoft.com/office/drawing/2014/main" id="{1EA294C0-E4FC-4653-B167-ABBA7E97A91B}"/>
              </a:ext>
            </a:extLst>
          </p:cNvPr>
          <p:cNvSpPr>
            <a:spLocks noChangeShapeType="1"/>
          </p:cNvSpPr>
          <p:nvPr/>
        </p:nvSpPr>
        <p:spPr bwMode="auto">
          <a:xfrm>
            <a:off x="8347640"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1" name="Line 227">
            <a:extLst>
              <a:ext uri="{FF2B5EF4-FFF2-40B4-BE49-F238E27FC236}">
                <a16:creationId xmlns:a16="http://schemas.microsoft.com/office/drawing/2014/main" id="{B83DD164-FF98-44DF-B3BE-6D1EE25CC92B}"/>
              </a:ext>
            </a:extLst>
          </p:cNvPr>
          <p:cNvSpPr>
            <a:spLocks noChangeShapeType="1"/>
          </p:cNvSpPr>
          <p:nvPr/>
        </p:nvSpPr>
        <p:spPr bwMode="auto">
          <a:xfrm>
            <a:off x="8689974"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2" name="Line 228">
            <a:extLst>
              <a:ext uri="{FF2B5EF4-FFF2-40B4-BE49-F238E27FC236}">
                <a16:creationId xmlns:a16="http://schemas.microsoft.com/office/drawing/2014/main" id="{FEEFCD33-D431-467D-88A3-A45803D4A798}"/>
              </a:ext>
            </a:extLst>
          </p:cNvPr>
          <p:cNvSpPr>
            <a:spLocks noChangeShapeType="1"/>
          </p:cNvSpPr>
          <p:nvPr/>
        </p:nvSpPr>
        <p:spPr bwMode="auto">
          <a:xfrm>
            <a:off x="9032308"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3" name="Line 229">
            <a:extLst>
              <a:ext uri="{FF2B5EF4-FFF2-40B4-BE49-F238E27FC236}">
                <a16:creationId xmlns:a16="http://schemas.microsoft.com/office/drawing/2014/main" id="{E9FC6128-7D9B-4E1B-8E81-491D8E7A0ACB}"/>
              </a:ext>
            </a:extLst>
          </p:cNvPr>
          <p:cNvSpPr>
            <a:spLocks noChangeShapeType="1"/>
          </p:cNvSpPr>
          <p:nvPr/>
        </p:nvSpPr>
        <p:spPr bwMode="auto">
          <a:xfrm>
            <a:off x="9374643"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4" name="Line 230">
            <a:extLst>
              <a:ext uri="{FF2B5EF4-FFF2-40B4-BE49-F238E27FC236}">
                <a16:creationId xmlns:a16="http://schemas.microsoft.com/office/drawing/2014/main" id="{FD4221E6-496F-4294-9226-D5FDD05A1580}"/>
              </a:ext>
            </a:extLst>
          </p:cNvPr>
          <p:cNvSpPr>
            <a:spLocks noChangeShapeType="1"/>
          </p:cNvSpPr>
          <p:nvPr/>
        </p:nvSpPr>
        <p:spPr bwMode="auto">
          <a:xfrm>
            <a:off x="9716977"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5" name="Line 231">
            <a:extLst>
              <a:ext uri="{FF2B5EF4-FFF2-40B4-BE49-F238E27FC236}">
                <a16:creationId xmlns:a16="http://schemas.microsoft.com/office/drawing/2014/main" id="{53B1F844-86D0-4A55-A7D8-A9DC4626DC3F}"/>
              </a:ext>
            </a:extLst>
          </p:cNvPr>
          <p:cNvSpPr>
            <a:spLocks noChangeShapeType="1"/>
          </p:cNvSpPr>
          <p:nvPr/>
        </p:nvSpPr>
        <p:spPr bwMode="auto">
          <a:xfrm>
            <a:off x="10059311"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6" name="Line 232">
            <a:extLst>
              <a:ext uri="{FF2B5EF4-FFF2-40B4-BE49-F238E27FC236}">
                <a16:creationId xmlns:a16="http://schemas.microsoft.com/office/drawing/2014/main" id="{1DE59EEE-630D-4B57-9980-4D1939FDE701}"/>
              </a:ext>
            </a:extLst>
          </p:cNvPr>
          <p:cNvSpPr>
            <a:spLocks noChangeShapeType="1"/>
          </p:cNvSpPr>
          <p:nvPr/>
        </p:nvSpPr>
        <p:spPr bwMode="auto">
          <a:xfrm>
            <a:off x="10401645"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7" name="Line 233">
            <a:extLst>
              <a:ext uri="{FF2B5EF4-FFF2-40B4-BE49-F238E27FC236}">
                <a16:creationId xmlns:a16="http://schemas.microsoft.com/office/drawing/2014/main" id="{779133EF-9908-4E61-9FB2-3847C67B19B8}"/>
              </a:ext>
            </a:extLst>
          </p:cNvPr>
          <p:cNvSpPr>
            <a:spLocks noChangeShapeType="1"/>
          </p:cNvSpPr>
          <p:nvPr/>
        </p:nvSpPr>
        <p:spPr bwMode="auto">
          <a:xfrm>
            <a:off x="10745850"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8" name="Line 234">
            <a:extLst>
              <a:ext uri="{FF2B5EF4-FFF2-40B4-BE49-F238E27FC236}">
                <a16:creationId xmlns:a16="http://schemas.microsoft.com/office/drawing/2014/main" id="{A98A8D62-3B3C-43B7-B5D8-22C61827D93A}"/>
              </a:ext>
            </a:extLst>
          </p:cNvPr>
          <p:cNvSpPr>
            <a:spLocks noChangeShapeType="1"/>
          </p:cNvSpPr>
          <p:nvPr/>
        </p:nvSpPr>
        <p:spPr bwMode="auto">
          <a:xfrm>
            <a:off x="11088184"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099" name="Line 235">
            <a:extLst>
              <a:ext uri="{FF2B5EF4-FFF2-40B4-BE49-F238E27FC236}">
                <a16:creationId xmlns:a16="http://schemas.microsoft.com/office/drawing/2014/main" id="{2F57817F-9B4E-432E-BA05-43771A93F5A3}"/>
              </a:ext>
            </a:extLst>
          </p:cNvPr>
          <p:cNvSpPr>
            <a:spLocks noChangeShapeType="1"/>
          </p:cNvSpPr>
          <p:nvPr/>
        </p:nvSpPr>
        <p:spPr bwMode="auto">
          <a:xfrm>
            <a:off x="11430518" y="4346805"/>
            <a:ext cx="0" cy="5984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0" name="Freeform 236">
            <a:extLst>
              <a:ext uri="{FF2B5EF4-FFF2-40B4-BE49-F238E27FC236}">
                <a16:creationId xmlns:a16="http://schemas.microsoft.com/office/drawing/2014/main" id="{117198AF-E564-4F11-88D5-E40CE0E4488F}"/>
              </a:ext>
            </a:extLst>
          </p:cNvPr>
          <p:cNvSpPr>
            <a:spLocks/>
          </p:cNvSpPr>
          <p:nvPr/>
        </p:nvSpPr>
        <p:spPr bwMode="auto">
          <a:xfrm>
            <a:off x="11243450" y="3925323"/>
            <a:ext cx="39284" cy="52035"/>
          </a:xfrm>
          <a:custGeom>
            <a:avLst/>
            <a:gdLst>
              <a:gd name="T0" fmla="*/ 0 w 41"/>
              <a:gd name="T1" fmla="*/ 18 h 41"/>
              <a:gd name="T2" fmla="*/ 0 w 41"/>
              <a:gd name="T3" fmla="*/ 18 h 41"/>
              <a:gd name="T4" fmla="*/ 0 w 41"/>
              <a:gd name="T5" fmla="*/ 28 h 41"/>
              <a:gd name="T6" fmla="*/ 3 w 41"/>
              <a:gd name="T7" fmla="*/ 33 h 41"/>
              <a:gd name="T8" fmla="*/ 11 w 41"/>
              <a:gd name="T9" fmla="*/ 39 h 41"/>
              <a:gd name="T10" fmla="*/ 18 w 41"/>
              <a:gd name="T11" fmla="*/ 41 h 41"/>
              <a:gd name="T12" fmla="*/ 18 w 41"/>
              <a:gd name="T13" fmla="*/ 41 h 41"/>
              <a:gd name="T14" fmla="*/ 28 w 41"/>
              <a:gd name="T15" fmla="*/ 41 h 41"/>
              <a:gd name="T16" fmla="*/ 33 w 41"/>
              <a:gd name="T17" fmla="*/ 37 h 41"/>
              <a:gd name="T18" fmla="*/ 39 w 41"/>
              <a:gd name="T19" fmla="*/ 30 h 41"/>
              <a:gd name="T20" fmla="*/ 41 w 41"/>
              <a:gd name="T21" fmla="*/ 22 h 41"/>
              <a:gd name="T22" fmla="*/ 41 w 41"/>
              <a:gd name="T23" fmla="*/ 22 h 41"/>
              <a:gd name="T24" fmla="*/ 41 w 41"/>
              <a:gd name="T25" fmla="*/ 15 h 41"/>
              <a:gd name="T26" fmla="*/ 37 w 41"/>
              <a:gd name="T27" fmla="*/ 7 h 41"/>
              <a:gd name="T28" fmla="*/ 30 w 41"/>
              <a:gd name="T29" fmla="*/ 2 h 41"/>
              <a:gd name="T30" fmla="*/ 22 w 41"/>
              <a:gd name="T31" fmla="*/ 0 h 41"/>
              <a:gd name="T32" fmla="*/ 22 w 41"/>
              <a:gd name="T33" fmla="*/ 0 h 41"/>
              <a:gd name="T34" fmla="*/ 15 w 41"/>
              <a:gd name="T35" fmla="*/ 0 h 41"/>
              <a:gd name="T36" fmla="*/ 7 w 41"/>
              <a:gd name="T37" fmla="*/ 3 h 41"/>
              <a:gd name="T38" fmla="*/ 2 w 41"/>
              <a:gd name="T39" fmla="*/ 11 h 41"/>
              <a:gd name="T40" fmla="*/ 0 w 41"/>
              <a:gd name="T41" fmla="*/ 18 h 41"/>
              <a:gd name="T42" fmla="*/ 0 w 41"/>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8"/>
                </a:moveTo>
                <a:lnTo>
                  <a:pt x="0" y="18"/>
                </a:lnTo>
                <a:lnTo>
                  <a:pt x="0" y="28"/>
                </a:lnTo>
                <a:lnTo>
                  <a:pt x="3" y="33"/>
                </a:lnTo>
                <a:lnTo>
                  <a:pt x="11" y="39"/>
                </a:lnTo>
                <a:lnTo>
                  <a:pt x="18" y="41"/>
                </a:lnTo>
                <a:lnTo>
                  <a:pt x="18" y="41"/>
                </a:lnTo>
                <a:lnTo>
                  <a:pt x="28" y="41"/>
                </a:lnTo>
                <a:lnTo>
                  <a:pt x="33" y="37"/>
                </a:lnTo>
                <a:lnTo>
                  <a:pt x="39" y="30"/>
                </a:lnTo>
                <a:lnTo>
                  <a:pt x="41" y="22"/>
                </a:lnTo>
                <a:lnTo>
                  <a:pt x="41" y="22"/>
                </a:lnTo>
                <a:lnTo>
                  <a:pt x="41" y="15"/>
                </a:lnTo>
                <a:lnTo>
                  <a:pt x="37" y="7"/>
                </a:lnTo>
                <a:lnTo>
                  <a:pt x="30" y="2"/>
                </a:lnTo>
                <a:lnTo>
                  <a:pt x="22" y="0"/>
                </a:lnTo>
                <a:lnTo>
                  <a:pt x="22" y="0"/>
                </a:lnTo>
                <a:lnTo>
                  <a:pt x="15"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1" name="Freeform 237">
            <a:extLst>
              <a:ext uri="{FF2B5EF4-FFF2-40B4-BE49-F238E27FC236}">
                <a16:creationId xmlns:a16="http://schemas.microsoft.com/office/drawing/2014/main" id="{E54A82B0-CBB7-49E8-A877-E3733EE11A44}"/>
              </a:ext>
            </a:extLst>
          </p:cNvPr>
          <p:cNvSpPr>
            <a:spLocks/>
          </p:cNvSpPr>
          <p:nvPr/>
        </p:nvSpPr>
        <p:spPr bwMode="auto">
          <a:xfrm>
            <a:off x="11082572" y="3925323"/>
            <a:ext cx="39284"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19 w 43"/>
              <a:gd name="T11" fmla="*/ 41 h 41"/>
              <a:gd name="T12" fmla="*/ 19 w 43"/>
              <a:gd name="T13" fmla="*/ 41 h 41"/>
              <a:gd name="T14" fmla="*/ 28 w 43"/>
              <a:gd name="T15" fmla="*/ 41 h 41"/>
              <a:gd name="T16" fmla="*/ 36 w 43"/>
              <a:gd name="T17" fmla="*/ 37 h 41"/>
              <a:gd name="T18" fmla="*/ 39 w 43"/>
              <a:gd name="T19" fmla="*/ 30 h 41"/>
              <a:gd name="T20" fmla="*/ 43 w 43"/>
              <a:gd name="T21" fmla="*/ 22 h 41"/>
              <a:gd name="T22" fmla="*/ 43 w 43"/>
              <a:gd name="T23" fmla="*/ 22 h 41"/>
              <a:gd name="T24" fmla="*/ 41 w 43"/>
              <a:gd name="T25" fmla="*/ 15 h 41"/>
              <a:gd name="T26" fmla="*/ 37 w 43"/>
              <a:gd name="T27" fmla="*/ 7 h 41"/>
              <a:gd name="T28" fmla="*/ 32 w 43"/>
              <a:gd name="T29" fmla="*/ 2 h 41"/>
              <a:gd name="T30" fmla="*/ 24 w 43"/>
              <a:gd name="T31" fmla="*/ 0 h 41"/>
              <a:gd name="T32" fmla="*/ 24 w 43"/>
              <a:gd name="T33" fmla="*/ 0 h 41"/>
              <a:gd name="T34" fmla="*/ 15 w 43"/>
              <a:gd name="T35" fmla="*/ 0 h 41"/>
              <a:gd name="T36" fmla="*/ 8 w 43"/>
              <a:gd name="T37" fmla="*/ 3 h 41"/>
              <a:gd name="T38" fmla="*/ 2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19" y="41"/>
                </a:lnTo>
                <a:lnTo>
                  <a:pt x="19" y="41"/>
                </a:lnTo>
                <a:lnTo>
                  <a:pt x="28" y="41"/>
                </a:lnTo>
                <a:lnTo>
                  <a:pt x="36" y="37"/>
                </a:lnTo>
                <a:lnTo>
                  <a:pt x="39" y="30"/>
                </a:lnTo>
                <a:lnTo>
                  <a:pt x="43" y="22"/>
                </a:lnTo>
                <a:lnTo>
                  <a:pt x="43" y="22"/>
                </a:lnTo>
                <a:lnTo>
                  <a:pt x="41" y="15"/>
                </a:lnTo>
                <a:lnTo>
                  <a:pt x="37" y="7"/>
                </a:lnTo>
                <a:lnTo>
                  <a:pt x="32" y="2"/>
                </a:lnTo>
                <a:lnTo>
                  <a:pt x="24" y="0"/>
                </a:lnTo>
                <a:lnTo>
                  <a:pt x="24" y="0"/>
                </a:lnTo>
                <a:lnTo>
                  <a:pt x="15" y="0"/>
                </a:lnTo>
                <a:lnTo>
                  <a:pt x="8"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2" name="Freeform 238">
            <a:extLst>
              <a:ext uri="{FF2B5EF4-FFF2-40B4-BE49-F238E27FC236}">
                <a16:creationId xmlns:a16="http://schemas.microsoft.com/office/drawing/2014/main" id="{CB3AC1C8-33A1-4B45-A1E0-BF1500720A3D}"/>
              </a:ext>
            </a:extLst>
          </p:cNvPr>
          <p:cNvSpPr>
            <a:spLocks/>
          </p:cNvSpPr>
          <p:nvPr/>
        </p:nvSpPr>
        <p:spPr bwMode="auto">
          <a:xfrm>
            <a:off x="11065736" y="3925323"/>
            <a:ext cx="41155"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21 w 43"/>
              <a:gd name="T11" fmla="*/ 41 h 41"/>
              <a:gd name="T12" fmla="*/ 21 w 43"/>
              <a:gd name="T13" fmla="*/ 41 h 41"/>
              <a:gd name="T14" fmla="*/ 28 w 43"/>
              <a:gd name="T15" fmla="*/ 41 h 41"/>
              <a:gd name="T16" fmla="*/ 36 w 43"/>
              <a:gd name="T17" fmla="*/ 37 h 41"/>
              <a:gd name="T18" fmla="*/ 41 w 43"/>
              <a:gd name="T19" fmla="*/ 30 h 41"/>
              <a:gd name="T20" fmla="*/ 43 w 43"/>
              <a:gd name="T21" fmla="*/ 22 h 41"/>
              <a:gd name="T22" fmla="*/ 43 w 43"/>
              <a:gd name="T23" fmla="*/ 22 h 41"/>
              <a:gd name="T24" fmla="*/ 43 w 43"/>
              <a:gd name="T25" fmla="*/ 15 h 41"/>
              <a:gd name="T26" fmla="*/ 38 w 43"/>
              <a:gd name="T27" fmla="*/ 7 h 41"/>
              <a:gd name="T28" fmla="*/ 32 w 43"/>
              <a:gd name="T29" fmla="*/ 2 h 41"/>
              <a:gd name="T30" fmla="*/ 25 w 43"/>
              <a:gd name="T31" fmla="*/ 0 h 41"/>
              <a:gd name="T32" fmla="*/ 25 w 43"/>
              <a:gd name="T33" fmla="*/ 0 h 41"/>
              <a:gd name="T34" fmla="*/ 15 w 43"/>
              <a:gd name="T35" fmla="*/ 0 h 41"/>
              <a:gd name="T36" fmla="*/ 10 w 43"/>
              <a:gd name="T37" fmla="*/ 3 h 41"/>
              <a:gd name="T38" fmla="*/ 4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21" y="41"/>
                </a:lnTo>
                <a:lnTo>
                  <a:pt x="21" y="41"/>
                </a:lnTo>
                <a:lnTo>
                  <a:pt x="28" y="41"/>
                </a:lnTo>
                <a:lnTo>
                  <a:pt x="36" y="37"/>
                </a:lnTo>
                <a:lnTo>
                  <a:pt x="41" y="30"/>
                </a:lnTo>
                <a:lnTo>
                  <a:pt x="43" y="22"/>
                </a:lnTo>
                <a:lnTo>
                  <a:pt x="43" y="22"/>
                </a:lnTo>
                <a:lnTo>
                  <a:pt x="43" y="15"/>
                </a:lnTo>
                <a:lnTo>
                  <a:pt x="38" y="7"/>
                </a:lnTo>
                <a:lnTo>
                  <a:pt x="32" y="2"/>
                </a:lnTo>
                <a:lnTo>
                  <a:pt x="25" y="0"/>
                </a:lnTo>
                <a:lnTo>
                  <a:pt x="25" y="0"/>
                </a:lnTo>
                <a:lnTo>
                  <a:pt x="15" y="0"/>
                </a:lnTo>
                <a:lnTo>
                  <a:pt x="10" y="3"/>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3" name="Freeform 239">
            <a:extLst>
              <a:ext uri="{FF2B5EF4-FFF2-40B4-BE49-F238E27FC236}">
                <a16:creationId xmlns:a16="http://schemas.microsoft.com/office/drawing/2014/main" id="{2163682C-BDA5-44E0-BFFB-E9759E348227}"/>
              </a:ext>
            </a:extLst>
          </p:cNvPr>
          <p:cNvSpPr>
            <a:spLocks/>
          </p:cNvSpPr>
          <p:nvPr/>
        </p:nvSpPr>
        <p:spPr bwMode="auto">
          <a:xfrm>
            <a:off x="11020840" y="3925323"/>
            <a:ext cx="37414" cy="52035"/>
          </a:xfrm>
          <a:custGeom>
            <a:avLst/>
            <a:gdLst>
              <a:gd name="T0" fmla="*/ 0 w 41"/>
              <a:gd name="T1" fmla="*/ 18 h 41"/>
              <a:gd name="T2" fmla="*/ 0 w 41"/>
              <a:gd name="T3" fmla="*/ 18 h 41"/>
              <a:gd name="T4" fmla="*/ 0 w 41"/>
              <a:gd name="T5" fmla="*/ 28 h 41"/>
              <a:gd name="T6" fmla="*/ 3 w 41"/>
              <a:gd name="T7" fmla="*/ 33 h 41"/>
              <a:gd name="T8" fmla="*/ 9 w 41"/>
              <a:gd name="T9" fmla="*/ 39 h 41"/>
              <a:gd name="T10" fmla="*/ 18 w 41"/>
              <a:gd name="T11" fmla="*/ 41 h 41"/>
              <a:gd name="T12" fmla="*/ 18 w 41"/>
              <a:gd name="T13" fmla="*/ 41 h 41"/>
              <a:gd name="T14" fmla="*/ 26 w 41"/>
              <a:gd name="T15" fmla="*/ 41 h 41"/>
              <a:gd name="T16" fmla="*/ 33 w 41"/>
              <a:gd name="T17" fmla="*/ 37 h 41"/>
              <a:gd name="T18" fmla="*/ 39 w 41"/>
              <a:gd name="T19" fmla="*/ 30 h 41"/>
              <a:gd name="T20" fmla="*/ 41 w 41"/>
              <a:gd name="T21" fmla="*/ 22 h 41"/>
              <a:gd name="T22" fmla="*/ 41 w 41"/>
              <a:gd name="T23" fmla="*/ 22 h 41"/>
              <a:gd name="T24" fmla="*/ 41 w 41"/>
              <a:gd name="T25" fmla="*/ 15 h 41"/>
              <a:gd name="T26" fmla="*/ 37 w 41"/>
              <a:gd name="T27" fmla="*/ 7 h 41"/>
              <a:gd name="T28" fmla="*/ 30 w 41"/>
              <a:gd name="T29" fmla="*/ 2 h 41"/>
              <a:gd name="T30" fmla="*/ 22 w 41"/>
              <a:gd name="T31" fmla="*/ 0 h 41"/>
              <a:gd name="T32" fmla="*/ 22 w 41"/>
              <a:gd name="T33" fmla="*/ 0 h 41"/>
              <a:gd name="T34" fmla="*/ 13 w 41"/>
              <a:gd name="T35" fmla="*/ 0 h 41"/>
              <a:gd name="T36" fmla="*/ 7 w 41"/>
              <a:gd name="T37" fmla="*/ 3 h 41"/>
              <a:gd name="T38" fmla="*/ 2 w 41"/>
              <a:gd name="T39" fmla="*/ 11 h 41"/>
              <a:gd name="T40" fmla="*/ 0 w 41"/>
              <a:gd name="T41" fmla="*/ 18 h 41"/>
              <a:gd name="T42" fmla="*/ 0 w 41"/>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8"/>
                </a:moveTo>
                <a:lnTo>
                  <a:pt x="0" y="18"/>
                </a:lnTo>
                <a:lnTo>
                  <a:pt x="0" y="28"/>
                </a:lnTo>
                <a:lnTo>
                  <a:pt x="3" y="33"/>
                </a:lnTo>
                <a:lnTo>
                  <a:pt x="9" y="39"/>
                </a:lnTo>
                <a:lnTo>
                  <a:pt x="18" y="41"/>
                </a:lnTo>
                <a:lnTo>
                  <a:pt x="18" y="41"/>
                </a:lnTo>
                <a:lnTo>
                  <a:pt x="26" y="41"/>
                </a:lnTo>
                <a:lnTo>
                  <a:pt x="33" y="37"/>
                </a:lnTo>
                <a:lnTo>
                  <a:pt x="39" y="30"/>
                </a:lnTo>
                <a:lnTo>
                  <a:pt x="41" y="22"/>
                </a:lnTo>
                <a:lnTo>
                  <a:pt x="41" y="22"/>
                </a:lnTo>
                <a:lnTo>
                  <a:pt x="41" y="15"/>
                </a:lnTo>
                <a:lnTo>
                  <a:pt x="37" y="7"/>
                </a:lnTo>
                <a:lnTo>
                  <a:pt x="30" y="2"/>
                </a:lnTo>
                <a:lnTo>
                  <a:pt x="22" y="0"/>
                </a:lnTo>
                <a:lnTo>
                  <a:pt x="22" y="0"/>
                </a:lnTo>
                <a:lnTo>
                  <a:pt x="13"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4" name="Freeform 240">
            <a:extLst>
              <a:ext uri="{FF2B5EF4-FFF2-40B4-BE49-F238E27FC236}">
                <a16:creationId xmlns:a16="http://schemas.microsoft.com/office/drawing/2014/main" id="{73442A2E-0006-4D0D-9A25-BEDE7A0E6F55}"/>
              </a:ext>
            </a:extLst>
          </p:cNvPr>
          <p:cNvSpPr>
            <a:spLocks/>
          </p:cNvSpPr>
          <p:nvPr/>
        </p:nvSpPr>
        <p:spPr bwMode="auto">
          <a:xfrm>
            <a:off x="10977814" y="3925323"/>
            <a:ext cx="41155"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19 w 43"/>
              <a:gd name="T11" fmla="*/ 41 h 41"/>
              <a:gd name="T12" fmla="*/ 19 w 43"/>
              <a:gd name="T13" fmla="*/ 41 h 41"/>
              <a:gd name="T14" fmla="*/ 28 w 43"/>
              <a:gd name="T15" fmla="*/ 41 h 41"/>
              <a:gd name="T16" fmla="*/ 35 w 43"/>
              <a:gd name="T17" fmla="*/ 37 h 41"/>
              <a:gd name="T18" fmla="*/ 39 w 43"/>
              <a:gd name="T19" fmla="*/ 30 h 41"/>
              <a:gd name="T20" fmla="*/ 43 w 43"/>
              <a:gd name="T21" fmla="*/ 22 h 41"/>
              <a:gd name="T22" fmla="*/ 43 w 43"/>
              <a:gd name="T23" fmla="*/ 22 h 41"/>
              <a:gd name="T24" fmla="*/ 41 w 43"/>
              <a:gd name="T25" fmla="*/ 15 h 41"/>
              <a:gd name="T26" fmla="*/ 37 w 43"/>
              <a:gd name="T27" fmla="*/ 7 h 41"/>
              <a:gd name="T28" fmla="*/ 32 w 43"/>
              <a:gd name="T29" fmla="*/ 2 h 41"/>
              <a:gd name="T30" fmla="*/ 22 w 43"/>
              <a:gd name="T31" fmla="*/ 0 h 41"/>
              <a:gd name="T32" fmla="*/ 22 w 43"/>
              <a:gd name="T33" fmla="*/ 0 h 41"/>
              <a:gd name="T34" fmla="*/ 15 w 43"/>
              <a:gd name="T35" fmla="*/ 0 h 41"/>
              <a:gd name="T36" fmla="*/ 7 w 43"/>
              <a:gd name="T37" fmla="*/ 3 h 41"/>
              <a:gd name="T38" fmla="*/ 2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19" y="41"/>
                </a:lnTo>
                <a:lnTo>
                  <a:pt x="19" y="41"/>
                </a:lnTo>
                <a:lnTo>
                  <a:pt x="28" y="41"/>
                </a:lnTo>
                <a:lnTo>
                  <a:pt x="35" y="37"/>
                </a:lnTo>
                <a:lnTo>
                  <a:pt x="39" y="30"/>
                </a:lnTo>
                <a:lnTo>
                  <a:pt x="43" y="22"/>
                </a:lnTo>
                <a:lnTo>
                  <a:pt x="43" y="22"/>
                </a:lnTo>
                <a:lnTo>
                  <a:pt x="41" y="15"/>
                </a:lnTo>
                <a:lnTo>
                  <a:pt x="37" y="7"/>
                </a:lnTo>
                <a:lnTo>
                  <a:pt x="32" y="2"/>
                </a:lnTo>
                <a:lnTo>
                  <a:pt x="22" y="0"/>
                </a:lnTo>
                <a:lnTo>
                  <a:pt x="22" y="0"/>
                </a:lnTo>
                <a:lnTo>
                  <a:pt x="15"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5" name="Freeform 241">
            <a:extLst>
              <a:ext uri="{FF2B5EF4-FFF2-40B4-BE49-F238E27FC236}">
                <a16:creationId xmlns:a16="http://schemas.microsoft.com/office/drawing/2014/main" id="{45BAC462-F496-4C57-96EB-3475AD4A83A8}"/>
              </a:ext>
            </a:extLst>
          </p:cNvPr>
          <p:cNvSpPr>
            <a:spLocks/>
          </p:cNvSpPr>
          <p:nvPr/>
        </p:nvSpPr>
        <p:spPr bwMode="auto">
          <a:xfrm>
            <a:off x="10955366" y="3925323"/>
            <a:ext cx="41155" cy="52035"/>
          </a:xfrm>
          <a:custGeom>
            <a:avLst/>
            <a:gdLst>
              <a:gd name="T0" fmla="*/ 0 w 43"/>
              <a:gd name="T1" fmla="*/ 18 h 41"/>
              <a:gd name="T2" fmla="*/ 0 w 43"/>
              <a:gd name="T3" fmla="*/ 18 h 41"/>
              <a:gd name="T4" fmla="*/ 2 w 43"/>
              <a:gd name="T5" fmla="*/ 28 h 41"/>
              <a:gd name="T6" fmla="*/ 5 w 43"/>
              <a:gd name="T7" fmla="*/ 33 h 41"/>
              <a:gd name="T8" fmla="*/ 11 w 43"/>
              <a:gd name="T9" fmla="*/ 39 h 41"/>
              <a:gd name="T10" fmla="*/ 20 w 43"/>
              <a:gd name="T11" fmla="*/ 41 h 41"/>
              <a:gd name="T12" fmla="*/ 20 w 43"/>
              <a:gd name="T13" fmla="*/ 41 h 41"/>
              <a:gd name="T14" fmla="*/ 28 w 43"/>
              <a:gd name="T15" fmla="*/ 41 h 41"/>
              <a:gd name="T16" fmla="*/ 35 w 43"/>
              <a:gd name="T17" fmla="*/ 37 h 41"/>
              <a:gd name="T18" fmla="*/ 41 w 43"/>
              <a:gd name="T19" fmla="*/ 30 h 41"/>
              <a:gd name="T20" fmla="*/ 43 w 43"/>
              <a:gd name="T21" fmla="*/ 22 h 41"/>
              <a:gd name="T22" fmla="*/ 43 w 43"/>
              <a:gd name="T23" fmla="*/ 22 h 41"/>
              <a:gd name="T24" fmla="*/ 41 w 43"/>
              <a:gd name="T25" fmla="*/ 15 h 41"/>
              <a:gd name="T26" fmla="*/ 37 w 43"/>
              <a:gd name="T27" fmla="*/ 7 h 41"/>
              <a:gd name="T28" fmla="*/ 31 w 43"/>
              <a:gd name="T29" fmla="*/ 2 h 41"/>
              <a:gd name="T30" fmla="*/ 24 w 43"/>
              <a:gd name="T31" fmla="*/ 0 h 41"/>
              <a:gd name="T32" fmla="*/ 24 w 43"/>
              <a:gd name="T33" fmla="*/ 0 h 41"/>
              <a:gd name="T34" fmla="*/ 15 w 43"/>
              <a:gd name="T35" fmla="*/ 0 h 41"/>
              <a:gd name="T36" fmla="*/ 7 w 43"/>
              <a:gd name="T37" fmla="*/ 3 h 41"/>
              <a:gd name="T38" fmla="*/ 3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5" y="33"/>
                </a:lnTo>
                <a:lnTo>
                  <a:pt x="11" y="39"/>
                </a:lnTo>
                <a:lnTo>
                  <a:pt x="20" y="41"/>
                </a:lnTo>
                <a:lnTo>
                  <a:pt x="20" y="41"/>
                </a:lnTo>
                <a:lnTo>
                  <a:pt x="28" y="41"/>
                </a:lnTo>
                <a:lnTo>
                  <a:pt x="35" y="37"/>
                </a:lnTo>
                <a:lnTo>
                  <a:pt x="41" y="30"/>
                </a:lnTo>
                <a:lnTo>
                  <a:pt x="43" y="22"/>
                </a:lnTo>
                <a:lnTo>
                  <a:pt x="43" y="22"/>
                </a:lnTo>
                <a:lnTo>
                  <a:pt x="41" y="15"/>
                </a:lnTo>
                <a:lnTo>
                  <a:pt x="37" y="7"/>
                </a:lnTo>
                <a:lnTo>
                  <a:pt x="31" y="2"/>
                </a:lnTo>
                <a:lnTo>
                  <a:pt x="24" y="0"/>
                </a:lnTo>
                <a:lnTo>
                  <a:pt x="24" y="0"/>
                </a:lnTo>
                <a:lnTo>
                  <a:pt x="15" y="0"/>
                </a:lnTo>
                <a:lnTo>
                  <a:pt x="7" y="3"/>
                </a:lnTo>
                <a:lnTo>
                  <a:pt x="3"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6" name="Freeform 242">
            <a:extLst>
              <a:ext uri="{FF2B5EF4-FFF2-40B4-BE49-F238E27FC236}">
                <a16:creationId xmlns:a16="http://schemas.microsoft.com/office/drawing/2014/main" id="{E90D3B0A-E63E-408E-957D-C3B3C11AAF98}"/>
              </a:ext>
            </a:extLst>
          </p:cNvPr>
          <p:cNvSpPr>
            <a:spLocks/>
          </p:cNvSpPr>
          <p:nvPr/>
        </p:nvSpPr>
        <p:spPr bwMode="auto">
          <a:xfrm>
            <a:off x="10876797" y="3925323"/>
            <a:ext cx="41155" cy="52035"/>
          </a:xfrm>
          <a:custGeom>
            <a:avLst/>
            <a:gdLst>
              <a:gd name="T0" fmla="*/ 0 w 43"/>
              <a:gd name="T1" fmla="*/ 18 h 41"/>
              <a:gd name="T2" fmla="*/ 0 w 43"/>
              <a:gd name="T3" fmla="*/ 18 h 41"/>
              <a:gd name="T4" fmla="*/ 0 w 43"/>
              <a:gd name="T5" fmla="*/ 28 h 41"/>
              <a:gd name="T6" fmla="*/ 5 w 43"/>
              <a:gd name="T7" fmla="*/ 33 h 41"/>
              <a:gd name="T8" fmla="*/ 11 w 43"/>
              <a:gd name="T9" fmla="*/ 39 h 41"/>
              <a:gd name="T10" fmla="*/ 18 w 43"/>
              <a:gd name="T11" fmla="*/ 41 h 41"/>
              <a:gd name="T12" fmla="*/ 18 w 43"/>
              <a:gd name="T13" fmla="*/ 41 h 41"/>
              <a:gd name="T14" fmla="*/ 28 w 43"/>
              <a:gd name="T15" fmla="*/ 41 h 41"/>
              <a:gd name="T16" fmla="*/ 33 w 43"/>
              <a:gd name="T17" fmla="*/ 37 h 41"/>
              <a:gd name="T18" fmla="*/ 39 w 43"/>
              <a:gd name="T19" fmla="*/ 30 h 41"/>
              <a:gd name="T20" fmla="*/ 43 w 43"/>
              <a:gd name="T21" fmla="*/ 22 h 41"/>
              <a:gd name="T22" fmla="*/ 43 w 43"/>
              <a:gd name="T23" fmla="*/ 22 h 41"/>
              <a:gd name="T24" fmla="*/ 41 w 43"/>
              <a:gd name="T25" fmla="*/ 15 h 41"/>
              <a:gd name="T26" fmla="*/ 37 w 43"/>
              <a:gd name="T27" fmla="*/ 7 h 41"/>
              <a:gd name="T28" fmla="*/ 31 w 43"/>
              <a:gd name="T29" fmla="*/ 2 h 41"/>
              <a:gd name="T30" fmla="*/ 22 w 43"/>
              <a:gd name="T31" fmla="*/ 0 h 41"/>
              <a:gd name="T32" fmla="*/ 22 w 43"/>
              <a:gd name="T33" fmla="*/ 0 h 41"/>
              <a:gd name="T34" fmla="*/ 15 w 43"/>
              <a:gd name="T35" fmla="*/ 0 h 41"/>
              <a:gd name="T36" fmla="*/ 7 w 43"/>
              <a:gd name="T37" fmla="*/ 3 h 41"/>
              <a:gd name="T38" fmla="*/ 1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0" y="28"/>
                </a:lnTo>
                <a:lnTo>
                  <a:pt x="5" y="33"/>
                </a:lnTo>
                <a:lnTo>
                  <a:pt x="11" y="39"/>
                </a:lnTo>
                <a:lnTo>
                  <a:pt x="18" y="41"/>
                </a:lnTo>
                <a:lnTo>
                  <a:pt x="18" y="41"/>
                </a:lnTo>
                <a:lnTo>
                  <a:pt x="28" y="41"/>
                </a:lnTo>
                <a:lnTo>
                  <a:pt x="33" y="37"/>
                </a:lnTo>
                <a:lnTo>
                  <a:pt x="39" y="30"/>
                </a:lnTo>
                <a:lnTo>
                  <a:pt x="43" y="22"/>
                </a:lnTo>
                <a:lnTo>
                  <a:pt x="43" y="22"/>
                </a:lnTo>
                <a:lnTo>
                  <a:pt x="41" y="15"/>
                </a:lnTo>
                <a:lnTo>
                  <a:pt x="37" y="7"/>
                </a:lnTo>
                <a:lnTo>
                  <a:pt x="31" y="2"/>
                </a:lnTo>
                <a:lnTo>
                  <a:pt x="22" y="0"/>
                </a:lnTo>
                <a:lnTo>
                  <a:pt x="22" y="0"/>
                </a:lnTo>
                <a:lnTo>
                  <a:pt x="15" y="0"/>
                </a:lnTo>
                <a:lnTo>
                  <a:pt x="7" y="3"/>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7" name="Freeform 243">
            <a:extLst>
              <a:ext uri="{FF2B5EF4-FFF2-40B4-BE49-F238E27FC236}">
                <a16:creationId xmlns:a16="http://schemas.microsoft.com/office/drawing/2014/main" id="{0566F85D-E15A-4C96-8EF5-A490963FA691}"/>
              </a:ext>
            </a:extLst>
          </p:cNvPr>
          <p:cNvSpPr>
            <a:spLocks/>
          </p:cNvSpPr>
          <p:nvPr/>
        </p:nvSpPr>
        <p:spPr bwMode="auto">
          <a:xfrm>
            <a:off x="10848737" y="3925323"/>
            <a:ext cx="41155" cy="52035"/>
          </a:xfrm>
          <a:custGeom>
            <a:avLst/>
            <a:gdLst>
              <a:gd name="T0" fmla="*/ 0 w 43"/>
              <a:gd name="T1" fmla="*/ 18 h 41"/>
              <a:gd name="T2" fmla="*/ 0 w 43"/>
              <a:gd name="T3" fmla="*/ 18 h 41"/>
              <a:gd name="T4" fmla="*/ 2 w 43"/>
              <a:gd name="T5" fmla="*/ 28 h 41"/>
              <a:gd name="T6" fmla="*/ 5 w 43"/>
              <a:gd name="T7" fmla="*/ 33 h 41"/>
              <a:gd name="T8" fmla="*/ 11 w 43"/>
              <a:gd name="T9" fmla="*/ 39 h 41"/>
              <a:gd name="T10" fmla="*/ 20 w 43"/>
              <a:gd name="T11" fmla="*/ 41 h 41"/>
              <a:gd name="T12" fmla="*/ 20 w 43"/>
              <a:gd name="T13" fmla="*/ 41 h 41"/>
              <a:gd name="T14" fmla="*/ 28 w 43"/>
              <a:gd name="T15" fmla="*/ 41 h 41"/>
              <a:gd name="T16" fmla="*/ 35 w 43"/>
              <a:gd name="T17" fmla="*/ 37 h 41"/>
              <a:gd name="T18" fmla="*/ 41 w 43"/>
              <a:gd name="T19" fmla="*/ 30 h 41"/>
              <a:gd name="T20" fmla="*/ 43 w 43"/>
              <a:gd name="T21" fmla="*/ 22 h 41"/>
              <a:gd name="T22" fmla="*/ 43 w 43"/>
              <a:gd name="T23" fmla="*/ 22 h 41"/>
              <a:gd name="T24" fmla="*/ 43 w 43"/>
              <a:gd name="T25" fmla="*/ 15 h 41"/>
              <a:gd name="T26" fmla="*/ 39 w 43"/>
              <a:gd name="T27" fmla="*/ 7 h 41"/>
              <a:gd name="T28" fmla="*/ 31 w 43"/>
              <a:gd name="T29" fmla="*/ 2 h 41"/>
              <a:gd name="T30" fmla="*/ 24 w 43"/>
              <a:gd name="T31" fmla="*/ 0 h 41"/>
              <a:gd name="T32" fmla="*/ 24 w 43"/>
              <a:gd name="T33" fmla="*/ 0 h 41"/>
              <a:gd name="T34" fmla="*/ 15 w 43"/>
              <a:gd name="T35" fmla="*/ 0 h 41"/>
              <a:gd name="T36" fmla="*/ 9 w 43"/>
              <a:gd name="T37" fmla="*/ 3 h 41"/>
              <a:gd name="T38" fmla="*/ 3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5" y="33"/>
                </a:lnTo>
                <a:lnTo>
                  <a:pt x="11" y="39"/>
                </a:lnTo>
                <a:lnTo>
                  <a:pt x="20" y="41"/>
                </a:lnTo>
                <a:lnTo>
                  <a:pt x="20" y="41"/>
                </a:lnTo>
                <a:lnTo>
                  <a:pt x="28" y="41"/>
                </a:lnTo>
                <a:lnTo>
                  <a:pt x="35" y="37"/>
                </a:lnTo>
                <a:lnTo>
                  <a:pt x="41" y="30"/>
                </a:lnTo>
                <a:lnTo>
                  <a:pt x="43" y="22"/>
                </a:lnTo>
                <a:lnTo>
                  <a:pt x="43" y="22"/>
                </a:lnTo>
                <a:lnTo>
                  <a:pt x="43" y="15"/>
                </a:lnTo>
                <a:lnTo>
                  <a:pt x="39" y="7"/>
                </a:lnTo>
                <a:lnTo>
                  <a:pt x="31" y="2"/>
                </a:lnTo>
                <a:lnTo>
                  <a:pt x="24" y="0"/>
                </a:lnTo>
                <a:lnTo>
                  <a:pt x="24" y="0"/>
                </a:lnTo>
                <a:lnTo>
                  <a:pt x="15" y="0"/>
                </a:lnTo>
                <a:lnTo>
                  <a:pt x="9" y="3"/>
                </a:lnTo>
                <a:lnTo>
                  <a:pt x="3"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8" name="Freeform 244">
            <a:extLst>
              <a:ext uri="{FF2B5EF4-FFF2-40B4-BE49-F238E27FC236}">
                <a16:creationId xmlns:a16="http://schemas.microsoft.com/office/drawing/2014/main" id="{AC3F28C0-52C0-4FC2-98BB-C74886D974CA}"/>
              </a:ext>
            </a:extLst>
          </p:cNvPr>
          <p:cNvSpPr>
            <a:spLocks/>
          </p:cNvSpPr>
          <p:nvPr/>
        </p:nvSpPr>
        <p:spPr bwMode="auto">
          <a:xfrm>
            <a:off x="10807582" y="3925323"/>
            <a:ext cx="39284"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20 w 43"/>
              <a:gd name="T11" fmla="*/ 41 h 41"/>
              <a:gd name="T12" fmla="*/ 20 w 43"/>
              <a:gd name="T13" fmla="*/ 41 h 41"/>
              <a:gd name="T14" fmla="*/ 28 w 43"/>
              <a:gd name="T15" fmla="*/ 41 h 41"/>
              <a:gd name="T16" fmla="*/ 35 w 43"/>
              <a:gd name="T17" fmla="*/ 37 h 41"/>
              <a:gd name="T18" fmla="*/ 41 w 43"/>
              <a:gd name="T19" fmla="*/ 30 h 41"/>
              <a:gd name="T20" fmla="*/ 43 w 43"/>
              <a:gd name="T21" fmla="*/ 22 h 41"/>
              <a:gd name="T22" fmla="*/ 43 w 43"/>
              <a:gd name="T23" fmla="*/ 22 h 41"/>
              <a:gd name="T24" fmla="*/ 43 w 43"/>
              <a:gd name="T25" fmla="*/ 15 h 41"/>
              <a:gd name="T26" fmla="*/ 37 w 43"/>
              <a:gd name="T27" fmla="*/ 7 h 41"/>
              <a:gd name="T28" fmla="*/ 32 w 43"/>
              <a:gd name="T29" fmla="*/ 2 h 41"/>
              <a:gd name="T30" fmla="*/ 24 w 43"/>
              <a:gd name="T31" fmla="*/ 0 h 41"/>
              <a:gd name="T32" fmla="*/ 24 w 43"/>
              <a:gd name="T33" fmla="*/ 0 h 41"/>
              <a:gd name="T34" fmla="*/ 15 w 43"/>
              <a:gd name="T35" fmla="*/ 0 h 41"/>
              <a:gd name="T36" fmla="*/ 9 w 43"/>
              <a:gd name="T37" fmla="*/ 3 h 41"/>
              <a:gd name="T38" fmla="*/ 4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20" y="41"/>
                </a:lnTo>
                <a:lnTo>
                  <a:pt x="20" y="41"/>
                </a:lnTo>
                <a:lnTo>
                  <a:pt x="28" y="41"/>
                </a:lnTo>
                <a:lnTo>
                  <a:pt x="35" y="37"/>
                </a:lnTo>
                <a:lnTo>
                  <a:pt x="41" y="30"/>
                </a:lnTo>
                <a:lnTo>
                  <a:pt x="43" y="22"/>
                </a:lnTo>
                <a:lnTo>
                  <a:pt x="43" y="22"/>
                </a:lnTo>
                <a:lnTo>
                  <a:pt x="43" y="15"/>
                </a:lnTo>
                <a:lnTo>
                  <a:pt x="37" y="7"/>
                </a:lnTo>
                <a:lnTo>
                  <a:pt x="32" y="2"/>
                </a:lnTo>
                <a:lnTo>
                  <a:pt x="24" y="0"/>
                </a:lnTo>
                <a:lnTo>
                  <a:pt x="24" y="0"/>
                </a:lnTo>
                <a:lnTo>
                  <a:pt x="15" y="0"/>
                </a:lnTo>
                <a:lnTo>
                  <a:pt x="9" y="3"/>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09" name="Freeform 245">
            <a:extLst>
              <a:ext uri="{FF2B5EF4-FFF2-40B4-BE49-F238E27FC236}">
                <a16:creationId xmlns:a16="http://schemas.microsoft.com/office/drawing/2014/main" id="{CB4E0ACC-76CD-4EDA-9A55-8F1521CC8C83}"/>
              </a:ext>
            </a:extLst>
          </p:cNvPr>
          <p:cNvSpPr>
            <a:spLocks/>
          </p:cNvSpPr>
          <p:nvPr/>
        </p:nvSpPr>
        <p:spPr bwMode="auto">
          <a:xfrm>
            <a:off x="10798229" y="3925323"/>
            <a:ext cx="39284" cy="52035"/>
          </a:xfrm>
          <a:custGeom>
            <a:avLst/>
            <a:gdLst>
              <a:gd name="T0" fmla="*/ 0 w 41"/>
              <a:gd name="T1" fmla="*/ 18 h 41"/>
              <a:gd name="T2" fmla="*/ 0 w 41"/>
              <a:gd name="T3" fmla="*/ 18 h 41"/>
              <a:gd name="T4" fmla="*/ 0 w 41"/>
              <a:gd name="T5" fmla="*/ 28 h 41"/>
              <a:gd name="T6" fmla="*/ 3 w 41"/>
              <a:gd name="T7" fmla="*/ 33 h 41"/>
              <a:gd name="T8" fmla="*/ 11 w 41"/>
              <a:gd name="T9" fmla="*/ 39 h 41"/>
              <a:gd name="T10" fmla="*/ 18 w 41"/>
              <a:gd name="T11" fmla="*/ 41 h 41"/>
              <a:gd name="T12" fmla="*/ 18 w 41"/>
              <a:gd name="T13" fmla="*/ 41 h 41"/>
              <a:gd name="T14" fmla="*/ 26 w 41"/>
              <a:gd name="T15" fmla="*/ 41 h 41"/>
              <a:gd name="T16" fmla="*/ 33 w 41"/>
              <a:gd name="T17" fmla="*/ 37 h 41"/>
              <a:gd name="T18" fmla="*/ 39 w 41"/>
              <a:gd name="T19" fmla="*/ 30 h 41"/>
              <a:gd name="T20" fmla="*/ 41 w 41"/>
              <a:gd name="T21" fmla="*/ 22 h 41"/>
              <a:gd name="T22" fmla="*/ 41 w 41"/>
              <a:gd name="T23" fmla="*/ 22 h 41"/>
              <a:gd name="T24" fmla="*/ 41 w 41"/>
              <a:gd name="T25" fmla="*/ 15 h 41"/>
              <a:gd name="T26" fmla="*/ 37 w 41"/>
              <a:gd name="T27" fmla="*/ 7 h 41"/>
              <a:gd name="T28" fmla="*/ 29 w 41"/>
              <a:gd name="T29" fmla="*/ 2 h 41"/>
              <a:gd name="T30" fmla="*/ 22 w 41"/>
              <a:gd name="T31" fmla="*/ 0 h 41"/>
              <a:gd name="T32" fmla="*/ 22 w 41"/>
              <a:gd name="T33" fmla="*/ 0 h 41"/>
              <a:gd name="T34" fmla="*/ 15 w 41"/>
              <a:gd name="T35" fmla="*/ 0 h 41"/>
              <a:gd name="T36" fmla="*/ 7 w 41"/>
              <a:gd name="T37" fmla="*/ 3 h 41"/>
              <a:gd name="T38" fmla="*/ 1 w 41"/>
              <a:gd name="T39" fmla="*/ 11 h 41"/>
              <a:gd name="T40" fmla="*/ 0 w 41"/>
              <a:gd name="T41" fmla="*/ 18 h 41"/>
              <a:gd name="T42" fmla="*/ 0 w 41"/>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8"/>
                </a:moveTo>
                <a:lnTo>
                  <a:pt x="0" y="18"/>
                </a:lnTo>
                <a:lnTo>
                  <a:pt x="0" y="28"/>
                </a:lnTo>
                <a:lnTo>
                  <a:pt x="3" y="33"/>
                </a:lnTo>
                <a:lnTo>
                  <a:pt x="11" y="39"/>
                </a:lnTo>
                <a:lnTo>
                  <a:pt x="18" y="41"/>
                </a:lnTo>
                <a:lnTo>
                  <a:pt x="18" y="41"/>
                </a:lnTo>
                <a:lnTo>
                  <a:pt x="26" y="41"/>
                </a:lnTo>
                <a:lnTo>
                  <a:pt x="33" y="37"/>
                </a:lnTo>
                <a:lnTo>
                  <a:pt x="39" y="30"/>
                </a:lnTo>
                <a:lnTo>
                  <a:pt x="41" y="22"/>
                </a:lnTo>
                <a:lnTo>
                  <a:pt x="41" y="22"/>
                </a:lnTo>
                <a:lnTo>
                  <a:pt x="41" y="15"/>
                </a:lnTo>
                <a:lnTo>
                  <a:pt x="37" y="7"/>
                </a:lnTo>
                <a:lnTo>
                  <a:pt x="29" y="2"/>
                </a:lnTo>
                <a:lnTo>
                  <a:pt x="22" y="0"/>
                </a:lnTo>
                <a:lnTo>
                  <a:pt x="22" y="0"/>
                </a:lnTo>
                <a:lnTo>
                  <a:pt x="15" y="0"/>
                </a:lnTo>
                <a:lnTo>
                  <a:pt x="7" y="3"/>
                </a:lnTo>
                <a:lnTo>
                  <a:pt x="1"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0" name="Freeform 246">
            <a:extLst>
              <a:ext uri="{FF2B5EF4-FFF2-40B4-BE49-F238E27FC236}">
                <a16:creationId xmlns:a16="http://schemas.microsoft.com/office/drawing/2014/main" id="{373AA931-2EFA-4016-8F85-279EA4AB4570}"/>
              </a:ext>
            </a:extLst>
          </p:cNvPr>
          <p:cNvSpPr>
            <a:spLocks/>
          </p:cNvSpPr>
          <p:nvPr/>
        </p:nvSpPr>
        <p:spPr bwMode="auto">
          <a:xfrm>
            <a:off x="10783264" y="3925323"/>
            <a:ext cx="37414" cy="52035"/>
          </a:xfrm>
          <a:custGeom>
            <a:avLst/>
            <a:gdLst>
              <a:gd name="T0" fmla="*/ 0 w 41"/>
              <a:gd name="T1" fmla="*/ 18 h 41"/>
              <a:gd name="T2" fmla="*/ 0 w 41"/>
              <a:gd name="T3" fmla="*/ 18 h 41"/>
              <a:gd name="T4" fmla="*/ 0 w 41"/>
              <a:gd name="T5" fmla="*/ 28 h 41"/>
              <a:gd name="T6" fmla="*/ 4 w 41"/>
              <a:gd name="T7" fmla="*/ 33 h 41"/>
              <a:gd name="T8" fmla="*/ 11 w 41"/>
              <a:gd name="T9" fmla="*/ 39 h 41"/>
              <a:gd name="T10" fmla="*/ 18 w 41"/>
              <a:gd name="T11" fmla="*/ 41 h 41"/>
              <a:gd name="T12" fmla="*/ 18 w 41"/>
              <a:gd name="T13" fmla="*/ 41 h 41"/>
              <a:gd name="T14" fmla="*/ 28 w 41"/>
              <a:gd name="T15" fmla="*/ 41 h 41"/>
              <a:gd name="T16" fmla="*/ 33 w 41"/>
              <a:gd name="T17" fmla="*/ 37 h 41"/>
              <a:gd name="T18" fmla="*/ 39 w 41"/>
              <a:gd name="T19" fmla="*/ 30 h 41"/>
              <a:gd name="T20" fmla="*/ 41 w 41"/>
              <a:gd name="T21" fmla="*/ 22 h 41"/>
              <a:gd name="T22" fmla="*/ 41 w 41"/>
              <a:gd name="T23" fmla="*/ 22 h 41"/>
              <a:gd name="T24" fmla="*/ 41 w 41"/>
              <a:gd name="T25" fmla="*/ 15 h 41"/>
              <a:gd name="T26" fmla="*/ 37 w 41"/>
              <a:gd name="T27" fmla="*/ 7 h 41"/>
              <a:gd name="T28" fmla="*/ 30 w 41"/>
              <a:gd name="T29" fmla="*/ 2 h 41"/>
              <a:gd name="T30" fmla="*/ 22 w 41"/>
              <a:gd name="T31" fmla="*/ 0 h 41"/>
              <a:gd name="T32" fmla="*/ 22 w 41"/>
              <a:gd name="T33" fmla="*/ 0 h 41"/>
              <a:gd name="T34" fmla="*/ 15 w 41"/>
              <a:gd name="T35" fmla="*/ 0 h 41"/>
              <a:gd name="T36" fmla="*/ 7 w 41"/>
              <a:gd name="T37" fmla="*/ 3 h 41"/>
              <a:gd name="T38" fmla="*/ 2 w 41"/>
              <a:gd name="T39" fmla="*/ 11 h 41"/>
              <a:gd name="T40" fmla="*/ 0 w 41"/>
              <a:gd name="T41" fmla="*/ 18 h 41"/>
              <a:gd name="T42" fmla="*/ 0 w 41"/>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8"/>
                </a:moveTo>
                <a:lnTo>
                  <a:pt x="0" y="18"/>
                </a:lnTo>
                <a:lnTo>
                  <a:pt x="0" y="28"/>
                </a:lnTo>
                <a:lnTo>
                  <a:pt x="4" y="33"/>
                </a:lnTo>
                <a:lnTo>
                  <a:pt x="11" y="39"/>
                </a:lnTo>
                <a:lnTo>
                  <a:pt x="18" y="41"/>
                </a:lnTo>
                <a:lnTo>
                  <a:pt x="18" y="41"/>
                </a:lnTo>
                <a:lnTo>
                  <a:pt x="28" y="41"/>
                </a:lnTo>
                <a:lnTo>
                  <a:pt x="33" y="37"/>
                </a:lnTo>
                <a:lnTo>
                  <a:pt x="39" y="30"/>
                </a:lnTo>
                <a:lnTo>
                  <a:pt x="41" y="22"/>
                </a:lnTo>
                <a:lnTo>
                  <a:pt x="41" y="22"/>
                </a:lnTo>
                <a:lnTo>
                  <a:pt x="41" y="15"/>
                </a:lnTo>
                <a:lnTo>
                  <a:pt x="37" y="7"/>
                </a:lnTo>
                <a:lnTo>
                  <a:pt x="30" y="2"/>
                </a:lnTo>
                <a:lnTo>
                  <a:pt x="22" y="0"/>
                </a:lnTo>
                <a:lnTo>
                  <a:pt x="22" y="0"/>
                </a:lnTo>
                <a:lnTo>
                  <a:pt x="15"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1" name="Freeform 247">
            <a:extLst>
              <a:ext uri="{FF2B5EF4-FFF2-40B4-BE49-F238E27FC236}">
                <a16:creationId xmlns:a16="http://schemas.microsoft.com/office/drawing/2014/main" id="{E2BD8E2A-C5A1-48C5-BDE1-766743AA5CA4}"/>
              </a:ext>
            </a:extLst>
          </p:cNvPr>
          <p:cNvSpPr>
            <a:spLocks/>
          </p:cNvSpPr>
          <p:nvPr/>
        </p:nvSpPr>
        <p:spPr bwMode="auto">
          <a:xfrm>
            <a:off x="10740238" y="3925323"/>
            <a:ext cx="39284" cy="52035"/>
          </a:xfrm>
          <a:custGeom>
            <a:avLst/>
            <a:gdLst>
              <a:gd name="T0" fmla="*/ 0 w 43"/>
              <a:gd name="T1" fmla="*/ 18 h 41"/>
              <a:gd name="T2" fmla="*/ 0 w 43"/>
              <a:gd name="T3" fmla="*/ 18 h 41"/>
              <a:gd name="T4" fmla="*/ 0 w 43"/>
              <a:gd name="T5" fmla="*/ 28 h 41"/>
              <a:gd name="T6" fmla="*/ 6 w 43"/>
              <a:gd name="T7" fmla="*/ 33 h 41"/>
              <a:gd name="T8" fmla="*/ 11 w 43"/>
              <a:gd name="T9" fmla="*/ 39 h 41"/>
              <a:gd name="T10" fmla="*/ 19 w 43"/>
              <a:gd name="T11" fmla="*/ 41 h 41"/>
              <a:gd name="T12" fmla="*/ 19 w 43"/>
              <a:gd name="T13" fmla="*/ 41 h 41"/>
              <a:gd name="T14" fmla="*/ 28 w 43"/>
              <a:gd name="T15" fmla="*/ 41 h 41"/>
              <a:gd name="T16" fmla="*/ 36 w 43"/>
              <a:gd name="T17" fmla="*/ 37 h 41"/>
              <a:gd name="T18" fmla="*/ 39 w 43"/>
              <a:gd name="T19" fmla="*/ 30 h 41"/>
              <a:gd name="T20" fmla="*/ 43 w 43"/>
              <a:gd name="T21" fmla="*/ 22 h 41"/>
              <a:gd name="T22" fmla="*/ 43 w 43"/>
              <a:gd name="T23" fmla="*/ 22 h 41"/>
              <a:gd name="T24" fmla="*/ 41 w 43"/>
              <a:gd name="T25" fmla="*/ 15 h 41"/>
              <a:gd name="T26" fmla="*/ 37 w 43"/>
              <a:gd name="T27" fmla="*/ 7 h 41"/>
              <a:gd name="T28" fmla="*/ 32 w 43"/>
              <a:gd name="T29" fmla="*/ 2 h 41"/>
              <a:gd name="T30" fmla="*/ 23 w 43"/>
              <a:gd name="T31" fmla="*/ 0 h 41"/>
              <a:gd name="T32" fmla="*/ 23 w 43"/>
              <a:gd name="T33" fmla="*/ 0 h 41"/>
              <a:gd name="T34" fmla="*/ 15 w 43"/>
              <a:gd name="T35" fmla="*/ 0 h 41"/>
              <a:gd name="T36" fmla="*/ 8 w 43"/>
              <a:gd name="T37" fmla="*/ 3 h 41"/>
              <a:gd name="T38" fmla="*/ 2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0" y="28"/>
                </a:lnTo>
                <a:lnTo>
                  <a:pt x="6" y="33"/>
                </a:lnTo>
                <a:lnTo>
                  <a:pt x="11" y="39"/>
                </a:lnTo>
                <a:lnTo>
                  <a:pt x="19" y="41"/>
                </a:lnTo>
                <a:lnTo>
                  <a:pt x="19" y="41"/>
                </a:lnTo>
                <a:lnTo>
                  <a:pt x="28" y="41"/>
                </a:lnTo>
                <a:lnTo>
                  <a:pt x="36" y="37"/>
                </a:lnTo>
                <a:lnTo>
                  <a:pt x="39" y="30"/>
                </a:lnTo>
                <a:lnTo>
                  <a:pt x="43" y="22"/>
                </a:lnTo>
                <a:lnTo>
                  <a:pt x="43" y="22"/>
                </a:lnTo>
                <a:lnTo>
                  <a:pt x="41" y="15"/>
                </a:lnTo>
                <a:lnTo>
                  <a:pt x="37" y="7"/>
                </a:lnTo>
                <a:lnTo>
                  <a:pt x="32" y="2"/>
                </a:lnTo>
                <a:lnTo>
                  <a:pt x="23" y="0"/>
                </a:lnTo>
                <a:lnTo>
                  <a:pt x="23" y="0"/>
                </a:lnTo>
                <a:lnTo>
                  <a:pt x="15" y="0"/>
                </a:lnTo>
                <a:lnTo>
                  <a:pt x="8"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2" name="Freeform 248">
            <a:extLst>
              <a:ext uri="{FF2B5EF4-FFF2-40B4-BE49-F238E27FC236}">
                <a16:creationId xmlns:a16="http://schemas.microsoft.com/office/drawing/2014/main" id="{63687252-BEF7-4781-BDB2-C72E502C2F78}"/>
              </a:ext>
            </a:extLst>
          </p:cNvPr>
          <p:cNvSpPr>
            <a:spLocks/>
          </p:cNvSpPr>
          <p:nvPr/>
        </p:nvSpPr>
        <p:spPr bwMode="auto">
          <a:xfrm>
            <a:off x="10689730" y="3925323"/>
            <a:ext cx="41155" cy="52035"/>
          </a:xfrm>
          <a:custGeom>
            <a:avLst/>
            <a:gdLst>
              <a:gd name="T0" fmla="*/ 0 w 43"/>
              <a:gd name="T1" fmla="*/ 18 h 41"/>
              <a:gd name="T2" fmla="*/ 0 w 43"/>
              <a:gd name="T3" fmla="*/ 18 h 41"/>
              <a:gd name="T4" fmla="*/ 2 w 43"/>
              <a:gd name="T5" fmla="*/ 28 h 41"/>
              <a:gd name="T6" fmla="*/ 5 w 43"/>
              <a:gd name="T7" fmla="*/ 33 h 41"/>
              <a:gd name="T8" fmla="*/ 11 w 43"/>
              <a:gd name="T9" fmla="*/ 39 h 41"/>
              <a:gd name="T10" fmla="*/ 19 w 43"/>
              <a:gd name="T11" fmla="*/ 41 h 41"/>
              <a:gd name="T12" fmla="*/ 19 w 43"/>
              <a:gd name="T13" fmla="*/ 41 h 41"/>
              <a:gd name="T14" fmla="*/ 28 w 43"/>
              <a:gd name="T15" fmla="*/ 41 h 41"/>
              <a:gd name="T16" fmla="*/ 35 w 43"/>
              <a:gd name="T17" fmla="*/ 37 h 41"/>
              <a:gd name="T18" fmla="*/ 41 w 43"/>
              <a:gd name="T19" fmla="*/ 30 h 41"/>
              <a:gd name="T20" fmla="*/ 43 w 43"/>
              <a:gd name="T21" fmla="*/ 22 h 41"/>
              <a:gd name="T22" fmla="*/ 43 w 43"/>
              <a:gd name="T23" fmla="*/ 22 h 41"/>
              <a:gd name="T24" fmla="*/ 41 w 43"/>
              <a:gd name="T25" fmla="*/ 15 h 41"/>
              <a:gd name="T26" fmla="*/ 37 w 43"/>
              <a:gd name="T27" fmla="*/ 7 h 41"/>
              <a:gd name="T28" fmla="*/ 32 w 43"/>
              <a:gd name="T29" fmla="*/ 2 h 41"/>
              <a:gd name="T30" fmla="*/ 24 w 43"/>
              <a:gd name="T31" fmla="*/ 0 h 41"/>
              <a:gd name="T32" fmla="*/ 24 w 43"/>
              <a:gd name="T33" fmla="*/ 0 h 41"/>
              <a:gd name="T34" fmla="*/ 15 w 43"/>
              <a:gd name="T35" fmla="*/ 0 h 41"/>
              <a:gd name="T36" fmla="*/ 7 w 43"/>
              <a:gd name="T37" fmla="*/ 3 h 41"/>
              <a:gd name="T38" fmla="*/ 4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5" y="33"/>
                </a:lnTo>
                <a:lnTo>
                  <a:pt x="11" y="39"/>
                </a:lnTo>
                <a:lnTo>
                  <a:pt x="19" y="41"/>
                </a:lnTo>
                <a:lnTo>
                  <a:pt x="19" y="41"/>
                </a:lnTo>
                <a:lnTo>
                  <a:pt x="28" y="41"/>
                </a:lnTo>
                <a:lnTo>
                  <a:pt x="35" y="37"/>
                </a:lnTo>
                <a:lnTo>
                  <a:pt x="41" y="30"/>
                </a:lnTo>
                <a:lnTo>
                  <a:pt x="43" y="22"/>
                </a:lnTo>
                <a:lnTo>
                  <a:pt x="43" y="22"/>
                </a:lnTo>
                <a:lnTo>
                  <a:pt x="41" y="15"/>
                </a:lnTo>
                <a:lnTo>
                  <a:pt x="37" y="7"/>
                </a:lnTo>
                <a:lnTo>
                  <a:pt x="32" y="2"/>
                </a:lnTo>
                <a:lnTo>
                  <a:pt x="24" y="0"/>
                </a:lnTo>
                <a:lnTo>
                  <a:pt x="24" y="0"/>
                </a:lnTo>
                <a:lnTo>
                  <a:pt x="15" y="0"/>
                </a:lnTo>
                <a:lnTo>
                  <a:pt x="7" y="3"/>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3" name="Freeform 249">
            <a:extLst>
              <a:ext uri="{FF2B5EF4-FFF2-40B4-BE49-F238E27FC236}">
                <a16:creationId xmlns:a16="http://schemas.microsoft.com/office/drawing/2014/main" id="{EBAB59EC-8EE7-45B2-850C-9247FF634902}"/>
              </a:ext>
            </a:extLst>
          </p:cNvPr>
          <p:cNvSpPr>
            <a:spLocks/>
          </p:cNvSpPr>
          <p:nvPr/>
        </p:nvSpPr>
        <p:spPr bwMode="auto">
          <a:xfrm>
            <a:off x="10644833" y="3925323"/>
            <a:ext cx="41155"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21 w 43"/>
              <a:gd name="T11" fmla="*/ 41 h 41"/>
              <a:gd name="T12" fmla="*/ 21 w 43"/>
              <a:gd name="T13" fmla="*/ 41 h 41"/>
              <a:gd name="T14" fmla="*/ 28 w 43"/>
              <a:gd name="T15" fmla="*/ 41 h 41"/>
              <a:gd name="T16" fmla="*/ 36 w 43"/>
              <a:gd name="T17" fmla="*/ 37 h 41"/>
              <a:gd name="T18" fmla="*/ 41 w 43"/>
              <a:gd name="T19" fmla="*/ 30 h 41"/>
              <a:gd name="T20" fmla="*/ 43 w 43"/>
              <a:gd name="T21" fmla="*/ 22 h 41"/>
              <a:gd name="T22" fmla="*/ 43 w 43"/>
              <a:gd name="T23" fmla="*/ 22 h 41"/>
              <a:gd name="T24" fmla="*/ 41 w 43"/>
              <a:gd name="T25" fmla="*/ 15 h 41"/>
              <a:gd name="T26" fmla="*/ 38 w 43"/>
              <a:gd name="T27" fmla="*/ 7 h 41"/>
              <a:gd name="T28" fmla="*/ 32 w 43"/>
              <a:gd name="T29" fmla="*/ 2 h 41"/>
              <a:gd name="T30" fmla="*/ 25 w 43"/>
              <a:gd name="T31" fmla="*/ 0 h 41"/>
              <a:gd name="T32" fmla="*/ 25 w 43"/>
              <a:gd name="T33" fmla="*/ 0 h 41"/>
              <a:gd name="T34" fmla="*/ 15 w 43"/>
              <a:gd name="T35" fmla="*/ 0 h 41"/>
              <a:gd name="T36" fmla="*/ 8 w 43"/>
              <a:gd name="T37" fmla="*/ 3 h 41"/>
              <a:gd name="T38" fmla="*/ 4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21" y="41"/>
                </a:lnTo>
                <a:lnTo>
                  <a:pt x="21" y="41"/>
                </a:lnTo>
                <a:lnTo>
                  <a:pt x="28" y="41"/>
                </a:lnTo>
                <a:lnTo>
                  <a:pt x="36" y="37"/>
                </a:lnTo>
                <a:lnTo>
                  <a:pt x="41" y="30"/>
                </a:lnTo>
                <a:lnTo>
                  <a:pt x="43" y="22"/>
                </a:lnTo>
                <a:lnTo>
                  <a:pt x="43" y="22"/>
                </a:lnTo>
                <a:lnTo>
                  <a:pt x="41" y="15"/>
                </a:lnTo>
                <a:lnTo>
                  <a:pt x="38" y="7"/>
                </a:lnTo>
                <a:lnTo>
                  <a:pt x="32" y="2"/>
                </a:lnTo>
                <a:lnTo>
                  <a:pt x="25" y="0"/>
                </a:lnTo>
                <a:lnTo>
                  <a:pt x="25" y="0"/>
                </a:lnTo>
                <a:lnTo>
                  <a:pt x="15" y="0"/>
                </a:lnTo>
                <a:lnTo>
                  <a:pt x="8" y="3"/>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4" name="Freeform 250">
            <a:extLst>
              <a:ext uri="{FF2B5EF4-FFF2-40B4-BE49-F238E27FC236}">
                <a16:creationId xmlns:a16="http://schemas.microsoft.com/office/drawing/2014/main" id="{BCD82EFB-D5F0-478E-B7BC-483277A0ABD2}"/>
              </a:ext>
            </a:extLst>
          </p:cNvPr>
          <p:cNvSpPr>
            <a:spLocks/>
          </p:cNvSpPr>
          <p:nvPr/>
        </p:nvSpPr>
        <p:spPr bwMode="auto">
          <a:xfrm>
            <a:off x="10629868" y="3925323"/>
            <a:ext cx="37414" cy="52035"/>
          </a:xfrm>
          <a:custGeom>
            <a:avLst/>
            <a:gdLst>
              <a:gd name="T0" fmla="*/ 0 w 42"/>
              <a:gd name="T1" fmla="*/ 18 h 41"/>
              <a:gd name="T2" fmla="*/ 0 w 42"/>
              <a:gd name="T3" fmla="*/ 18 h 41"/>
              <a:gd name="T4" fmla="*/ 0 w 42"/>
              <a:gd name="T5" fmla="*/ 28 h 41"/>
              <a:gd name="T6" fmla="*/ 4 w 42"/>
              <a:gd name="T7" fmla="*/ 33 h 41"/>
              <a:gd name="T8" fmla="*/ 12 w 42"/>
              <a:gd name="T9" fmla="*/ 39 h 41"/>
              <a:gd name="T10" fmla="*/ 19 w 42"/>
              <a:gd name="T11" fmla="*/ 41 h 41"/>
              <a:gd name="T12" fmla="*/ 19 w 42"/>
              <a:gd name="T13" fmla="*/ 41 h 41"/>
              <a:gd name="T14" fmla="*/ 28 w 42"/>
              <a:gd name="T15" fmla="*/ 41 h 41"/>
              <a:gd name="T16" fmla="*/ 34 w 42"/>
              <a:gd name="T17" fmla="*/ 37 h 41"/>
              <a:gd name="T18" fmla="*/ 40 w 42"/>
              <a:gd name="T19" fmla="*/ 30 h 41"/>
              <a:gd name="T20" fmla="*/ 42 w 42"/>
              <a:gd name="T21" fmla="*/ 22 h 41"/>
              <a:gd name="T22" fmla="*/ 42 w 42"/>
              <a:gd name="T23" fmla="*/ 22 h 41"/>
              <a:gd name="T24" fmla="*/ 42 w 42"/>
              <a:gd name="T25" fmla="*/ 15 h 41"/>
              <a:gd name="T26" fmla="*/ 38 w 42"/>
              <a:gd name="T27" fmla="*/ 7 h 41"/>
              <a:gd name="T28" fmla="*/ 32 w 42"/>
              <a:gd name="T29" fmla="*/ 2 h 41"/>
              <a:gd name="T30" fmla="*/ 23 w 42"/>
              <a:gd name="T31" fmla="*/ 0 h 41"/>
              <a:gd name="T32" fmla="*/ 23 w 42"/>
              <a:gd name="T33" fmla="*/ 0 h 41"/>
              <a:gd name="T34" fmla="*/ 15 w 42"/>
              <a:gd name="T35" fmla="*/ 0 h 41"/>
              <a:gd name="T36" fmla="*/ 8 w 42"/>
              <a:gd name="T37" fmla="*/ 3 h 41"/>
              <a:gd name="T38" fmla="*/ 2 w 42"/>
              <a:gd name="T39" fmla="*/ 11 h 41"/>
              <a:gd name="T40" fmla="*/ 0 w 42"/>
              <a:gd name="T41" fmla="*/ 18 h 41"/>
              <a:gd name="T42" fmla="*/ 0 w 42"/>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1">
                <a:moveTo>
                  <a:pt x="0" y="18"/>
                </a:moveTo>
                <a:lnTo>
                  <a:pt x="0" y="18"/>
                </a:lnTo>
                <a:lnTo>
                  <a:pt x="0" y="28"/>
                </a:lnTo>
                <a:lnTo>
                  <a:pt x="4" y="33"/>
                </a:lnTo>
                <a:lnTo>
                  <a:pt x="12" y="39"/>
                </a:lnTo>
                <a:lnTo>
                  <a:pt x="19" y="41"/>
                </a:lnTo>
                <a:lnTo>
                  <a:pt x="19" y="41"/>
                </a:lnTo>
                <a:lnTo>
                  <a:pt x="28" y="41"/>
                </a:lnTo>
                <a:lnTo>
                  <a:pt x="34" y="37"/>
                </a:lnTo>
                <a:lnTo>
                  <a:pt x="40" y="30"/>
                </a:lnTo>
                <a:lnTo>
                  <a:pt x="42" y="22"/>
                </a:lnTo>
                <a:lnTo>
                  <a:pt x="42" y="22"/>
                </a:lnTo>
                <a:lnTo>
                  <a:pt x="42" y="15"/>
                </a:lnTo>
                <a:lnTo>
                  <a:pt x="38" y="7"/>
                </a:lnTo>
                <a:lnTo>
                  <a:pt x="32" y="2"/>
                </a:lnTo>
                <a:lnTo>
                  <a:pt x="23" y="0"/>
                </a:lnTo>
                <a:lnTo>
                  <a:pt x="23" y="0"/>
                </a:lnTo>
                <a:lnTo>
                  <a:pt x="15" y="0"/>
                </a:lnTo>
                <a:lnTo>
                  <a:pt x="8"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5" name="Freeform 251">
            <a:extLst>
              <a:ext uri="{FF2B5EF4-FFF2-40B4-BE49-F238E27FC236}">
                <a16:creationId xmlns:a16="http://schemas.microsoft.com/office/drawing/2014/main" id="{093D469A-E4A3-4C6F-BDBE-EE26E0F55F71}"/>
              </a:ext>
            </a:extLst>
          </p:cNvPr>
          <p:cNvSpPr>
            <a:spLocks/>
          </p:cNvSpPr>
          <p:nvPr/>
        </p:nvSpPr>
        <p:spPr bwMode="auto">
          <a:xfrm>
            <a:off x="10598066" y="3925323"/>
            <a:ext cx="37414" cy="52035"/>
          </a:xfrm>
          <a:custGeom>
            <a:avLst/>
            <a:gdLst>
              <a:gd name="T0" fmla="*/ 0 w 41"/>
              <a:gd name="T1" fmla="*/ 18 h 41"/>
              <a:gd name="T2" fmla="*/ 0 w 41"/>
              <a:gd name="T3" fmla="*/ 18 h 41"/>
              <a:gd name="T4" fmla="*/ 0 w 41"/>
              <a:gd name="T5" fmla="*/ 28 h 41"/>
              <a:gd name="T6" fmla="*/ 4 w 41"/>
              <a:gd name="T7" fmla="*/ 33 h 41"/>
              <a:gd name="T8" fmla="*/ 11 w 41"/>
              <a:gd name="T9" fmla="*/ 39 h 41"/>
              <a:gd name="T10" fmla="*/ 19 w 41"/>
              <a:gd name="T11" fmla="*/ 41 h 41"/>
              <a:gd name="T12" fmla="*/ 19 w 41"/>
              <a:gd name="T13" fmla="*/ 41 h 41"/>
              <a:gd name="T14" fmla="*/ 26 w 41"/>
              <a:gd name="T15" fmla="*/ 41 h 41"/>
              <a:gd name="T16" fmla="*/ 33 w 41"/>
              <a:gd name="T17" fmla="*/ 37 h 41"/>
              <a:gd name="T18" fmla="*/ 39 w 41"/>
              <a:gd name="T19" fmla="*/ 30 h 41"/>
              <a:gd name="T20" fmla="*/ 41 w 41"/>
              <a:gd name="T21" fmla="*/ 22 h 41"/>
              <a:gd name="T22" fmla="*/ 41 w 41"/>
              <a:gd name="T23" fmla="*/ 22 h 41"/>
              <a:gd name="T24" fmla="*/ 41 w 41"/>
              <a:gd name="T25" fmla="*/ 15 h 41"/>
              <a:gd name="T26" fmla="*/ 37 w 41"/>
              <a:gd name="T27" fmla="*/ 7 h 41"/>
              <a:gd name="T28" fmla="*/ 30 w 41"/>
              <a:gd name="T29" fmla="*/ 2 h 41"/>
              <a:gd name="T30" fmla="*/ 22 w 41"/>
              <a:gd name="T31" fmla="*/ 0 h 41"/>
              <a:gd name="T32" fmla="*/ 22 w 41"/>
              <a:gd name="T33" fmla="*/ 0 h 41"/>
              <a:gd name="T34" fmla="*/ 15 w 41"/>
              <a:gd name="T35" fmla="*/ 0 h 41"/>
              <a:gd name="T36" fmla="*/ 7 w 41"/>
              <a:gd name="T37" fmla="*/ 3 h 41"/>
              <a:gd name="T38" fmla="*/ 2 w 41"/>
              <a:gd name="T39" fmla="*/ 11 h 41"/>
              <a:gd name="T40" fmla="*/ 0 w 41"/>
              <a:gd name="T41" fmla="*/ 18 h 41"/>
              <a:gd name="T42" fmla="*/ 0 w 41"/>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8"/>
                </a:moveTo>
                <a:lnTo>
                  <a:pt x="0" y="18"/>
                </a:lnTo>
                <a:lnTo>
                  <a:pt x="0" y="28"/>
                </a:lnTo>
                <a:lnTo>
                  <a:pt x="4" y="33"/>
                </a:lnTo>
                <a:lnTo>
                  <a:pt x="11" y="39"/>
                </a:lnTo>
                <a:lnTo>
                  <a:pt x="19" y="41"/>
                </a:lnTo>
                <a:lnTo>
                  <a:pt x="19" y="41"/>
                </a:lnTo>
                <a:lnTo>
                  <a:pt x="26" y="41"/>
                </a:lnTo>
                <a:lnTo>
                  <a:pt x="33" y="37"/>
                </a:lnTo>
                <a:lnTo>
                  <a:pt x="39" y="30"/>
                </a:lnTo>
                <a:lnTo>
                  <a:pt x="41" y="22"/>
                </a:lnTo>
                <a:lnTo>
                  <a:pt x="41" y="22"/>
                </a:lnTo>
                <a:lnTo>
                  <a:pt x="41" y="15"/>
                </a:lnTo>
                <a:lnTo>
                  <a:pt x="37" y="7"/>
                </a:lnTo>
                <a:lnTo>
                  <a:pt x="30" y="2"/>
                </a:lnTo>
                <a:lnTo>
                  <a:pt x="22" y="0"/>
                </a:lnTo>
                <a:lnTo>
                  <a:pt x="22" y="0"/>
                </a:lnTo>
                <a:lnTo>
                  <a:pt x="15"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6" name="Freeform 252">
            <a:extLst>
              <a:ext uri="{FF2B5EF4-FFF2-40B4-BE49-F238E27FC236}">
                <a16:creationId xmlns:a16="http://schemas.microsoft.com/office/drawing/2014/main" id="{47807771-D474-4E18-9181-C9049432E464}"/>
              </a:ext>
            </a:extLst>
          </p:cNvPr>
          <p:cNvSpPr>
            <a:spLocks/>
          </p:cNvSpPr>
          <p:nvPr/>
        </p:nvSpPr>
        <p:spPr bwMode="auto">
          <a:xfrm>
            <a:off x="10583101" y="3925323"/>
            <a:ext cx="39284"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19 w 43"/>
              <a:gd name="T11" fmla="*/ 41 h 41"/>
              <a:gd name="T12" fmla="*/ 19 w 43"/>
              <a:gd name="T13" fmla="*/ 41 h 41"/>
              <a:gd name="T14" fmla="*/ 28 w 43"/>
              <a:gd name="T15" fmla="*/ 41 h 41"/>
              <a:gd name="T16" fmla="*/ 36 w 43"/>
              <a:gd name="T17" fmla="*/ 37 h 41"/>
              <a:gd name="T18" fmla="*/ 39 w 43"/>
              <a:gd name="T19" fmla="*/ 30 h 41"/>
              <a:gd name="T20" fmla="*/ 43 w 43"/>
              <a:gd name="T21" fmla="*/ 22 h 41"/>
              <a:gd name="T22" fmla="*/ 43 w 43"/>
              <a:gd name="T23" fmla="*/ 22 h 41"/>
              <a:gd name="T24" fmla="*/ 41 w 43"/>
              <a:gd name="T25" fmla="*/ 15 h 41"/>
              <a:gd name="T26" fmla="*/ 37 w 43"/>
              <a:gd name="T27" fmla="*/ 7 h 41"/>
              <a:gd name="T28" fmla="*/ 32 w 43"/>
              <a:gd name="T29" fmla="*/ 2 h 41"/>
              <a:gd name="T30" fmla="*/ 22 w 43"/>
              <a:gd name="T31" fmla="*/ 0 h 41"/>
              <a:gd name="T32" fmla="*/ 22 w 43"/>
              <a:gd name="T33" fmla="*/ 0 h 41"/>
              <a:gd name="T34" fmla="*/ 15 w 43"/>
              <a:gd name="T35" fmla="*/ 0 h 41"/>
              <a:gd name="T36" fmla="*/ 8 w 43"/>
              <a:gd name="T37" fmla="*/ 3 h 41"/>
              <a:gd name="T38" fmla="*/ 2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19" y="41"/>
                </a:lnTo>
                <a:lnTo>
                  <a:pt x="19" y="41"/>
                </a:lnTo>
                <a:lnTo>
                  <a:pt x="28" y="41"/>
                </a:lnTo>
                <a:lnTo>
                  <a:pt x="36" y="37"/>
                </a:lnTo>
                <a:lnTo>
                  <a:pt x="39" y="30"/>
                </a:lnTo>
                <a:lnTo>
                  <a:pt x="43" y="22"/>
                </a:lnTo>
                <a:lnTo>
                  <a:pt x="43" y="22"/>
                </a:lnTo>
                <a:lnTo>
                  <a:pt x="41" y="15"/>
                </a:lnTo>
                <a:lnTo>
                  <a:pt x="37" y="7"/>
                </a:lnTo>
                <a:lnTo>
                  <a:pt x="32" y="2"/>
                </a:lnTo>
                <a:lnTo>
                  <a:pt x="22" y="0"/>
                </a:lnTo>
                <a:lnTo>
                  <a:pt x="22" y="0"/>
                </a:lnTo>
                <a:lnTo>
                  <a:pt x="15" y="0"/>
                </a:lnTo>
                <a:lnTo>
                  <a:pt x="8"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7" name="Freeform 253">
            <a:extLst>
              <a:ext uri="{FF2B5EF4-FFF2-40B4-BE49-F238E27FC236}">
                <a16:creationId xmlns:a16="http://schemas.microsoft.com/office/drawing/2014/main" id="{DACDB143-C098-495B-9212-97BABC32FCD3}"/>
              </a:ext>
            </a:extLst>
          </p:cNvPr>
          <p:cNvSpPr>
            <a:spLocks/>
          </p:cNvSpPr>
          <p:nvPr/>
        </p:nvSpPr>
        <p:spPr bwMode="auto">
          <a:xfrm>
            <a:off x="10570006" y="3925323"/>
            <a:ext cx="39284" cy="52035"/>
          </a:xfrm>
          <a:custGeom>
            <a:avLst/>
            <a:gdLst>
              <a:gd name="T0" fmla="*/ 0 w 41"/>
              <a:gd name="T1" fmla="*/ 18 h 41"/>
              <a:gd name="T2" fmla="*/ 0 w 41"/>
              <a:gd name="T3" fmla="*/ 18 h 41"/>
              <a:gd name="T4" fmla="*/ 0 w 41"/>
              <a:gd name="T5" fmla="*/ 28 h 41"/>
              <a:gd name="T6" fmla="*/ 4 w 41"/>
              <a:gd name="T7" fmla="*/ 33 h 41"/>
              <a:gd name="T8" fmla="*/ 11 w 41"/>
              <a:gd name="T9" fmla="*/ 39 h 41"/>
              <a:gd name="T10" fmla="*/ 19 w 41"/>
              <a:gd name="T11" fmla="*/ 41 h 41"/>
              <a:gd name="T12" fmla="*/ 19 w 41"/>
              <a:gd name="T13" fmla="*/ 41 h 41"/>
              <a:gd name="T14" fmla="*/ 26 w 41"/>
              <a:gd name="T15" fmla="*/ 41 h 41"/>
              <a:gd name="T16" fmla="*/ 34 w 41"/>
              <a:gd name="T17" fmla="*/ 37 h 41"/>
              <a:gd name="T18" fmla="*/ 39 w 41"/>
              <a:gd name="T19" fmla="*/ 30 h 41"/>
              <a:gd name="T20" fmla="*/ 41 w 41"/>
              <a:gd name="T21" fmla="*/ 22 h 41"/>
              <a:gd name="T22" fmla="*/ 41 w 41"/>
              <a:gd name="T23" fmla="*/ 22 h 41"/>
              <a:gd name="T24" fmla="*/ 41 w 41"/>
              <a:gd name="T25" fmla="*/ 15 h 41"/>
              <a:gd name="T26" fmla="*/ 37 w 41"/>
              <a:gd name="T27" fmla="*/ 7 h 41"/>
              <a:gd name="T28" fmla="*/ 30 w 41"/>
              <a:gd name="T29" fmla="*/ 2 h 41"/>
              <a:gd name="T30" fmla="*/ 22 w 41"/>
              <a:gd name="T31" fmla="*/ 0 h 41"/>
              <a:gd name="T32" fmla="*/ 22 w 41"/>
              <a:gd name="T33" fmla="*/ 0 h 41"/>
              <a:gd name="T34" fmla="*/ 15 w 41"/>
              <a:gd name="T35" fmla="*/ 0 h 41"/>
              <a:gd name="T36" fmla="*/ 7 w 41"/>
              <a:gd name="T37" fmla="*/ 3 h 41"/>
              <a:gd name="T38" fmla="*/ 2 w 41"/>
              <a:gd name="T39" fmla="*/ 11 h 41"/>
              <a:gd name="T40" fmla="*/ 0 w 41"/>
              <a:gd name="T41" fmla="*/ 18 h 41"/>
              <a:gd name="T42" fmla="*/ 0 w 41"/>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8"/>
                </a:moveTo>
                <a:lnTo>
                  <a:pt x="0" y="18"/>
                </a:lnTo>
                <a:lnTo>
                  <a:pt x="0" y="28"/>
                </a:lnTo>
                <a:lnTo>
                  <a:pt x="4" y="33"/>
                </a:lnTo>
                <a:lnTo>
                  <a:pt x="11" y="39"/>
                </a:lnTo>
                <a:lnTo>
                  <a:pt x="19" y="41"/>
                </a:lnTo>
                <a:lnTo>
                  <a:pt x="19" y="41"/>
                </a:lnTo>
                <a:lnTo>
                  <a:pt x="26" y="41"/>
                </a:lnTo>
                <a:lnTo>
                  <a:pt x="34" y="37"/>
                </a:lnTo>
                <a:lnTo>
                  <a:pt x="39" y="30"/>
                </a:lnTo>
                <a:lnTo>
                  <a:pt x="41" y="22"/>
                </a:lnTo>
                <a:lnTo>
                  <a:pt x="41" y="22"/>
                </a:lnTo>
                <a:lnTo>
                  <a:pt x="41" y="15"/>
                </a:lnTo>
                <a:lnTo>
                  <a:pt x="37" y="7"/>
                </a:lnTo>
                <a:lnTo>
                  <a:pt x="30" y="2"/>
                </a:lnTo>
                <a:lnTo>
                  <a:pt x="22" y="0"/>
                </a:lnTo>
                <a:lnTo>
                  <a:pt x="22" y="0"/>
                </a:lnTo>
                <a:lnTo>
                  <a:pt x="15"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8" name="Freeform 254">
            <a:extLst>
              <a:ext uri="{FF2B5EF4-FFF2-40B4-BE49-F238E27FC236}">
                <a16:creationId xmlns:a16="http://schemas.microsoft.com/office/drawing/2014/main" id="{95F5FC55-70EE-4690-A59E-9559F16DE7A3}"/>
              </a:ext>
            </a:extLst>
          </p:cNvPr>
          <p:cNvSpPr>
            <a:spLocks/>
          </p:cNvSpPr>
          <p:nvPr/>
        </p:nvSpPr>
        <p:spPr bwMode="auto">
          <a:xfrm>
            <a:off x="10504532" y="3925323"/>
            <a:ext cx="41155"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19 w 43"/>
              <a:gd name="T11" fmla="*/ 41 h 41"/>
              <a:gd name="T12" fmla="*/ 19 w 43"/>
              <a:gd name="T13" fmla="*/ 41 h 41"/>
              <a:gd name="T14" fmla="*/ 28 w 43"/>
              <a:gd name="T15" fmla="*/ 41 h 41"/>
              <a:gd name="T16" fmla="*/ 35 w 43"/>
              <a:gd name="T17" fmla="*/ 37 h 41"/>
              <a:gd name="T18" fmla="*/ 39 w 43"/>
              <a:gd name="T19" fmla="*/ 30 h 41"/>
              <a:gd name="T20" fmla="*/ 43 w 43"/>
              <a:gd name="T21" fmla="*/ 22 h 41"/>
              <a:gd name="T22" fmla="*/ 43 w 43"/>
              <a:gd name="T23" fmla="*/ 22 h 41"/>
              <a:gd name="T24" fmla="*/ 41 w 43"/>
              <a:gd name="T25" fmla="*/ 15 h 41"/>
              <a:gd name="T26" fmla="*/ 37 w 43"/>
              <a:gd name="T27" fmla="*/ 7 h 41"/>
              <a:gd name="T28" fmla="*/ 32 w 43"/>
              <a:gd name="T29" fmla="*/ 2 h 41"/>
              <a:gd name="T30" fmla="*/ 22 w 43"/>
              <a:gd name="T31" fmla="*/ 0 h 41"/>
              <a:gd name="T32" fmla="*/ 22 w 43"/>
              <a:gd name="T33" fmla="*/ 0 h 41"/>
              <a:gd name="T34" fmla="*/ 15 w 43"/>
              <a:gd name="T35" fmla="*/ 0 h 41"/>
              <a:gd name="T36" fmla="*/ 7 w 43"/>
              <a:gd name="T37" fmla="*/ 3 h 41"/>
              <a:gd name="T38" fmla="*/ 2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19" y="41"/>
                </a:lnTo>
                <a:lnTo>
                  <a:pt x="19" y="41"/>
                </a:lnTo>
                <a:lnTo>
                  <a:pt x="28" y="41"/>
                </a:lnTo>
                <a:lnTo>
                  <a:pt x="35" y="37"/>
                </a:lnTo>
                <a:lnTo>
                  <a:pt x="39" y="30"/>
                </a:lnTo>
                <a:lnTo>
                  <a:pt x="43" y="22"/>
                </a:lnTo>
                <a:lnTo>
                  <a:pt x="43" y="22"/>
                </a:lnTo>
                <a:lnTo>
                  <a:pt x="41" y="15"/>
                </a:lnTo>
                <a:lnTo>
                  <a:pt x="37" y="7"/>
                </a:lnTo>
                <a:lnTo>
                  <a:pt x="32" y="2"/>
                </a:lnTo>
                <a:lnTo>
                  <a:pt x="22" y="0"/>
                </a:lnTo>
                <a:lnTo>
                  <a:pt x="22" y="0"/>
                </a:lnTo>
                <a:lnTo>
                  <a:pt x="15" y="0"/>
                </a:lnTo>
                <a:lnTo>
                  <a:pt x="7" y="3"/>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19" name="Freeform 255">
            <a:extLst>
              <a:ext uri="{FF2B5EF4-FFF2-40B4-BE49-F238E27FC236}">
                <a16:creationId xmlns:a16="http://schemas.microsoft.com/office/drawing/2014/main" id="{A0786A4C-7211-497D-AC69-C3375BD480CB}"/>
              </a:ext>
            </a:extLst>
          </p:cNvPr>
          <p:cNvSpPr>
            <a:spLocks/>
          </p:cNvSpPr>
          <p:nvPr/>
        </p:nvSpPr>
        <p:spPr bwMode="auto">
          <a:xfrm>
            <a:off x="10424093" y="3925323"/>
            <a:ext cx="39284" cy="52035"/>
          </a:xfrm>
          <a:custGeom>
            <a:avLst/>
            <a:gdLst>
              <a:gd name="T0" fmla="*/ 0 w 43"/>
              <a:gd name="T1" fmla="*/ 18 h 41"/>
              <a:gd name="T2" fmla="*/ 0 w 43"/>
              <a:gd name="T3" fmla="*/ 18 h 41"/>
              <a:gd name="T4" fmla="*/ 2 w 43"/>
              <a:gd name="T5" fmla="*/ 28 h 41"/>
              <a:gd name="T6" fmla="*/ 6 w 43"/>
              <a:gd name="T7" fmla="*/ 33 h 41"/>
              <a:gd name="T8" fmla="*/ 11 w 43"/>
              <a:gd name="T9" fmla="*/ 39 h 41"/>
              <a:gd name="T10" fmla="*/ 21 w 43"/>
              <a:gd name="T11" fmla="*/ 41 h 41"/>
              <a:gd name="T12" fmla="*/ 21 w 43"/>
              <a:gd name="T13" fmla="*/ 41 h 41"/>
              <a:gd name="T14" fmla="*/ 28 w 43"/>
              <a:gd name="T15" fmla="*/ 41 h 41"/>
              <a:gd name="T16" fmla="*/ 36 w 43"/>
              <a:gd name="T17" fmla="*/ 37 h 41"/>
              <a:gd name="T18" fmla="*/ 41 w 43"/>
              <a:gd name="T19" fmla="*/ 30 h 41"/>
              <a:gd name="T20" fmla="*/ 43 w 43"/>
              <a:gd name="T21" fmla="*/ 22 h 41"/>
              <a:gd name="T22" fmla="*/ 43 w 43"/>
              <a:gd name="T23" fmla="*/ 22 h 41"/>
              <a:gd name="T24" fmla="*/ 43 w 43"/>
              <a:gd name="T25" fmla="*/ 15 h 41"/>
              <a:gd name="T26" fmla="*/ 38 w 43"/>
              <a:gd name="T27" fmla="*/ 7 h 41"/>
              <a:gd name="T28" fmla="*/ 32 w 43"/>
              <a:gd name="T29" fmla="*/ 2 h 41"/>
              <a:gd name="T30" fmla="*/ 24 w 43"/>
              <a:gd name="T31" fmla="*/ 0 h 41"/>
              <a:gd name="T32" fmla="*/ 24 w 43"/>
              <a:gd name="T33" fmla="*/ 0 h 41"/>
              <a:gd name="T34" fmla="*/ 15 w 43"/>
              <a:gd name="T35" fmla="*/ 0 h 41"/>
              <a:gd name="T36" fmla="*/ 8 w 43"/>
              <a:gd name="T37" fmla="*/ 3 h 41"/>
              <a:gd name="T38" fmla="*/ 4 w 43"/>
              <a:gd name="T39" fmla="*/ 11 h 41"/>
              <a:gd name="T40" fmla="*/ 0 w 43"/>
              <a:gd name="T41" fmla="*/ 18 h 41"/>
              <a:gd name="T42" fmla="*/ 0 w 43"/>
              <a:gd name="T4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8"/>
                </a:moveTo>
                <a:lnTo>
                  <a:pt x="0" y="18"/>
                </a:lnTo>
                <a:lnTo>
                  <a:pt x="2" y="28"/>
                </a:lnTo>
                <a:lnTo>
                  <a:pt x="6" y="33"/>
                </a:lnTo>
                <a:lnTo>
                  <a:pt x="11" y="39"/>
                </a:lnTo>
                <a:lnTo>
                  <a:pt x="21" y="41"/>
                </a:lnTo>
                <a:lnTo>
                  <a:pt x="21" y="41"/>
                </a:lnTo>
                <a:lnTo>
                  <a:pt x="28" y="41"/>
                </a:lnTo>
                <a:lnTo>
                  <a:pt x="36" y="37"/>
                </a:lnTo>
                <a:lnTo>
                  <a:pt x="41" y="30"/>
                </a:lnTo>
                <a:lnTo>
                  <a:pt x="43" y="22"/>
                </a:lnTo>
                <a:lnTo>
                  <a:pt x="43" y="22"/>
                </a:lnTo>
                <a:lnTo>
                  <a:pt x="43" y="15"/>
                </a:lnTo>
                <a:lnTo>
                  <a:pt x="38" y="7"/>
                </a:lnTo>
                <a:lnTo>
                  <a:pt x="32" y="2"/>
                </a:lnTo>
                <a:lnTo>
                  <a:pt x="24" y="0"/>
                </a:lnTo>
                <a:lnTo>
                  <a:pt x="24" y="0"/>
                </a:lnTo>
                <a:lnTo>
                  <a:pt x="15" y="0"/>
                </a:lnTo>
                <a:lnTo>
                  <a:pt x="8" y="3"/>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0" name="Freeform 256">
            <a:extLst>
              <a:ext uri="{FF2B5EF4-FFF2-40B4-BE49-F238E27FC236}">
                <a16:creationId xmlns:a16="http://schemas.microsoft.com/office/drawing/2014/main" id="{B112F344-D99A-4E6B-9259-31052B2FA959}"/>
              </a:ext>
            </a:extLst>
          </p:cNvPr>
          <p:cNvSpPr>
            <a:spLocks/>
          </p:cNvSpPr>
          <p:nvPr/>
        </p:nvSpPr>
        <p:spPr bwMode="auto">
          <a:xfrm>
            <a:off x="10416611" y="3909712"/>
            <a:ext cx="37414" cy="54637"/>
          </a:xfrm>
          <a:custGeom>
            <a:avLst/>
            <a:gdLst>
              <a:gd name="T0" fmla="*/ 0 w 41"/>
              <a:gd name="T1" fmla="*/ 19 h 42"/>
              <a:gd name="T2" fmla="*/ 0 w 41"/>
              <a:gd name="T3" fmla="*/ 19 h 42"/>
              <a:gd name="T4" fmla="*/ 0 w 41"/>
              <a:gd name="T5" fmla="*/ 28 h 42"/>
              <a:gd name="T6" fmla="*/ 3 w 41"/>
              <a:gd name="T7" fmla="*/ 34 h 42"/>
              <a:gd name="T8" fmla="*/ 9 w 41"/>
              <a:gd name="T9" fmla="*/ 40 h 42"/>
              <a:gd name="T10" fmla="*/ 18 w 41"/>
              <a:gd name="T11" fmla="*/ 42 h 42"/>
              <a:gd name="T12" fmla="*/ 18 w 41"/>
              <a:gd name="T13" fmla="*/ 42 h 42"/>
              <a:gd name="T14" fmla="*/ 26 w 41"/>
              <a:gd name="T15" fmla="*/ 42 h 42"/>
              <a:gd name="T16" fmla="*/ 33 w 41"/>
              <a:gd name="T17" fmla="*/ 38 h 42"/>
              <a:gd name="T18" fmla="*/ 39 w 41"/>
              <a:gd name="T19" fmla="*/ 32 h 42"/>
              <a:gd name="T20" fmla="*/ 41 w 41"/>
              <a:gd name="T21" fmla="*/ 23 h 42"/>
              <a:gd name="T22" fmla="*/ 41 w 41"/>
              <a:gd name="T23" fmla="*/ 23 h 42"/>
              <a:gd name="T24" fmla="*/ 41 w 41"/>
              <a:gd name="T25" fmla="*/ 15 h 42"/>
              <a:gd name="T26" fmla="*/ 37 w 41"/>
              <a:gd name="T27" fmla="*/ 8 h 42"/>
              <a:gd name="T28" fmla="*/ 30 w 41"/>
              <a:gd name="T29" fmla="*/ 2 h 42"/>
              <a:gd name="T30" fmla="*/ 22 w 41"/>
              <a:gd name="T31" fmla="*/ 0 h 42"/>
              <a:gd name="T32" fmla="*/ 22 w 41"/>
              <a:gd name="T33" fmla="*/ 0 h 42"/>
              <a:gd name="T34" fmla="*/ 13 w 41"/>
              <a:gd name="T35" fmla="*/ 0 h 42"/>
              <a:gd name="T36" fmla="*/ 7 w 41"/>
              <a:gd name="T37" fmla="*/ 4 h 42"/>
              <a:gd name="T38" fmla="*/ 2 w 41"/>
              <a:gd name="T39" fmla="*/ 12 h 42"/>
              <a:gd name="T40" fmla="*/ 0 w 41"/>
              <a:gd name="T41" fmla="*/ 19 h 42"/>
              <a:gd name="T42" fmla="*/ 0 w 41"/>
              <a:gd name="T4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0" y="19"/>
                </a:moveTo>
                <a:lnTo>
                  <a:pt x="0" y="19"/>
                </a:lnTo>
                <a:lnTo>
                  <a:pt x="0" y="28"/>
                </a:lnTo>
                <a:lnTo>
                  <a:pt x="3" y="34"/>
                </a:lnTo>
                <a:lnTo>
                  <a:pt x="9" y="40"/>
                </a:lnTo>
                <a:lnTo>
                  <a:pt x="18" y="42"/>
                </a:lnTo>
                <a:lnTo>
                  <a:pt x="18" y="42"/>
                </a:lnTo>
                <a:lnTo>
                  <a:pt x="26" y="42"/>
                </a:lnTo>
                <a:lnTo>
                  <a:pt x="33" y="38"/>
                </a:lnTo>
                <a:lnTo>
                  <a:pt x="39" y="32"/>
                </a:lnTo>
                <a:lnTo>
                  <a:pt x="41" y="23"/>
                </a:lnTo>
                <a:lnTo>
                  <a:pt x="41" y="23"/>
                </a:lnTo>
                <a:lnTo>
                  <a:pt x="41" y="15"/>
                </a:lnTo>
                <a:lnTo>
                  <a:pt x="37" y="8"/>
                </a:lnTo>
                <a:lnTo>
                  <a:pt x="30" y="2"/>
                </a:lnTo>
                <a:lnTo>
                  <a:pt x="22" y="0"/>
                </a:lnTo>
                <a:lnTo>
                  <a:pt x="22" y="0"/>
                </a:lnTo>
                <a:lnTo>
                  <a:pt x="13" y="0"/>
                </a:lnTo>
                <a:lnTo>
                  <a:pt x="7" y="4"/>
                </a:lnTo>
                <a:lnTo>
                  <a:pt x="2" y="12"/>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1" name="Freeform 257">
            <a:extLst>
              <a:ext uri="{FF2B5EF4-FFF2-40B4-BE49-F238E27FC236}">
                <a16:creationId xmlns:a16="http://schemas.microsoft.com/office/drawing/2014/main" id="{D35C7AED-476A-4DF0-937A-E0C53A39F461}"/>
              </a:ext>
            </a:extLst>
          </p:cNvPr>
          <p:cNvSpPr>
            <a:spLocks/>
          </p:cNvSpPr>
          <p:nvPr/>
        </p:nvSpPr>
        <p:spPr bwMode="auto">
          <a:xfrm>
            <a:off x="10401645" y="3909712"/>
            <a:ext cx="39284" cy="54637"/>
          </a:xfrm>
          <a:custGeom>
            <a:avLst/>
            <a:gdLst>
              <a:gd name="T0" fmla="*/ 0 w 41"/>
              <a:gd name="T1" fmla="*/ 19 h 42"/>
              <a:gd name="T2" fmla="*/ 0 w 41"/>
              <a:gd name="T3" fmla="*/ 19 h 42"/>
              <a:gd name="T4" fmla="*/ 0 w 41"/>
              <a:gd name="T5" fmla="*/ 28 h 42"/>
              <a:gd name="T6" fmla="*/ 3 w 41"/>
              <a:gd name="T7" fmla="*/ 34 h 42"/>
              <a:gd name="T8" fmla="*/ 11 w 41"/>
              <a:gd name="T9" fmla="*/ 40 h 42"/>
              <a:gd name="T10" fmla="*/ 18 w 41"/>
              <a:gd name="T11" fmla="*/ 42 h 42"/>
              <a:gd name="T12" fmla="*/ 18 w 41"/>
              <a:gd name="T13" fmla="*/ 42 h 42"/>
              <a:gd name="T14" fmla="*/ 26 w 41"/>
              <a:gd name="T15" fmla="*/ 42 h 42"/>
              <a:gd name="T16" fmla="*/ 33 w 41"/>
              <a:gd name="T17" fmla="*/ 38 h 42"/>
              <a:gd name="T18" fmla="*/ 39 w 41"/>
              <a:gd name="T19" fmla="*/ 32 h 42"/>
              <a:gd name="T20" fmla="*/ 41 w 41"/>
              <a:gd name="T21" fmla="*/ 23 h 42"/>
              <a:gd name="T22" fmla="*/ 41 w 41"/>
              <a:gd name="T23" fmla="*/ 23 h 42"/>
              <a:gd name="T24" fmla="*/ 41 w 41"/>
              <a:gd name="T25" fmla="*/ 15 h 42"/>
              <a:gd name="T26" fmla="*/ 37 w 41"/>
              <a:gd name="T27" fmla="*/ 8 h 42"/>
              <a:gd name="T28" fmla="*/ 30 w 41"/>
              <a:gd name="T29" fmla="*/ 2 h 42"/>
              <a:gd name="T30" fmla="*/ 22 w 41"/>
              <a:gd name="T31" fmla="*/ 0 h 42"/>
              <a:gd name="T32" fmla="*/ 22 w 41"/>
              <a:gd name="T33" fmla="*/ 0 h 42"/>
              <a:gd name="T34" fmla="*/ 15 w 41"/>
              <a:gd name="T35" fmla="*/ 0 h 42"/>
              <a:gd name="T36" fmla="*/ 7 w 41"/>
              <a:gd name="T37" fmla="*/ 4 h 42"/>
              <a:gd name="T38" fmla="*/ 2 w 41"/>
              <a:gd name="T39" fmla="*/ 12 h 42"/>
              <a:gd name="T40" fmla="*/ 0 w 41"/>
              <a:gd name="T41" fmla="*/ 19 h 42"/>
              <a:gd name="T42" fmla="*/ 0 w 41"/>
              <a:gd name="T4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0" y="19"/>
                </a:moveTo>
                <a:lnTo>
                  <a:pt x="0" y="19"/>
                </a:lnTo>
                <a:lnTo>
                  <a:pt x="0" y="28"/>
                </a:lnTo>
                <a:lnTo>
                  <a:pt x="3" y="34"/>
                </a:lnTo>
                <a:lnTo>
                  <a:pt x="11" y="40"/>
                </a:lnTo>
                <a:lnTo>
                  <a:pt x="18" y="42"/>
                </a:lnTo>
                <a:lnTo>
                  <a:pt x="18" y="42"/>
                </a:lnTo>
                <a:lnTo>
                  <a:pt x="26" y="42"/>
                </a:lnTo>
                <a:lnTo>
                  <a:pt x="33" y="38"/>
                </a:lnTo>
                <a:lnTo>
                  <a:pt x="39" y="32"/>
                </a:lnTo>
                <a:lnTo>
                  <a:pt x="41" y="23"/>
                </a:lnTo>
                <a:lnTo>
                  <a:pt x="41" y="23"/>
                </a:lnTo>
                <a:lnTo>
                  <a:pt x="41" y="15"/>
                </a:lnTo>
                <a:lnTo>
                  <a:pt x="37" y="8"/>
                </a:lnTo>
                <a:lnTo>
                  <a:pt x="30" y="2"/>
                </a:lnTo>
                <a:lnTo>
                  <a:pt x="22" y="0"/>
                </a:lnTo>
                <a:lnTo>
                  <a:pt x="22" y="0"/>
                </a:lnTo>
                <a:lnTo>
                  <a:pt x="15" y="0"/>
                </a:lnTo>
                <a:lnTo>
                  <a:pt x="7" y="4"/>
                </a:lnTo>
                <a:lnTo>
                  <a:pt x="2" y="12"/>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2" name="Freeform 258">
            <a:extLst>
              <a:ext uri="{FF2B5EF4-FFF2-40B4-BE49-F238E27FC236}">
                <a16:creationId xmlns:a16="http://schemas.microsoft.com/office/drawing/2014/main" id="{53C2759F-C052-4A54-9ECC-DC8AB64E5DB5}"/>
              </a:ext>
            </a:extLst>
          </p:cNvPr>
          <p:cNvSpPr>
            <a:spLocks/>
          </p:cNvSpPr>
          <p:nvPr/>
        </p:nvSpPr>
        <p:spPr bwMode="auto">
          <a:xfrm>
            <a:off x="10388550" y="3909712"/>
            <a:ext cx="37414" cy="54637"/>
          </a:xfrm>
          <a:custGeom>
            <a:avLst/>
            <a:gdLst>
              <a:gd name="T0" fmla="*/ 0 w 41"/>
              <a:gd name="T1" fmla="*/ 19 h 42"/>
              <a:gd name="T2" fmla="*/ 0 w 41"/>
              <a:gd name="T3" fmla="*/ 19 h 42"/>
              <a:gd name="T4" fmla="*/ 0 w 41"/>
              <a:gd name="T5" fmla="*/ 28 h 42"/>
              <a:gd name="T6" fmla="*/ 4 w 41"/>
              <a:gd name="T7" fmla="*/ 34 h 42"/>
              <a:gd name="T8" fmla="*/ 11 w 41"/>
              <a:gd name="T9" fmla="*/ 40 h 42"/>
              <a:gd name="T10" fmla="*/ 18 w 41"/>
              <a:gd name="T11" fmla="*/ 42 h 42"/>
              <a:gd name="T12" fmla="*/ 18 w 41"/>
              <a:gd name="T13" fmla="*/ 42 h 42"/>
              <a:gd name="T14" fmla="*/ 28 w 41"/>
              <a:gd name="T15" fmla="*/ 42 h 42"/>
              <a:gd name="T16" fmla="*/ 33 w 41"/>
              <a:gd name="T17" fmla="*/ 38 h 42"/>
              <a:gd name="T18" fmla="*/ 39 w 41"/>
              <a:gd name="T19" fmla="*/ 32 h 42"/>
              <a:gd name="T20" fmla="*/ 41 w 41"/>
              <a:gd name="T21" fmla="*/ 23 h 42"/>
              <a:gd name="T22" fmla="*/ 41 w 41"/>
              <a:gd name="T23" fmla="*/ 23 h 42"/>
              <a:gd name="T24" fmla="*/ 41 w 41"/>
              <a:gd name="T25" fmla="*/ 15 h 42"/>
              <a:gd name="T26" fmla="*/ 37 w 41"/>
              <a:gd name="T27" fmla="*/ 8 h 42"/>
              <a:gd name="T28" fmla="*/ 30 w 41"/>
              <a:gd name="T29" fmla="*/ 2 h 42"/>
              <a:gd name="T30" fmla="*/ 22 w 41"/>
              <a:gd name="T31" fmla="*/ 0 h 42"/>
              <a:gd name="T32" fmla="*/ 22 w 41"/>
              <a:gd name="T33" fmla="*/ 0 h 42"/>
              <a:gd name="T34" fmla="*/ 15 w 41"/>
              <a:gd name="T35" fmla="*/ 0 h 42"/>
              <a:gd name="T36" fmla="*/ 7 w 41"/>
              <a:gd name="T37" fmla="*/ 4 h 42"/>
              <a:gd name="T38" fmla="*/ 2 w 41"/>
              <a:gd name="T39" fmla="*/ 12 h 42"/>
              <a:gd name="T40" fmla="*/ 0 w 41"/>
              <a:gd name="T41" fmla="*/ 19 h 42"/>
              <a:gd name="T42" fmla="*/ 0 w 41"/>
              <a:gd name="T4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0" y="19"/>
                </a:moveTo>
                <a:lnTo>
                  <a:pt x="0" y="19"/>
                </a:lnTo>
                <a:lnTo>
                  <a:pt x="0" y="28"/>
                </a:lnTo>
                <a:lnTo>
                  <a:pt x="4" y="34"/>
                </a:lnTo>
                <a:lnTo>
                  <a:pt x="11" y="40"/>
                </a:lnTo>
                <a:lnTo>
                  <a:pt x="18" y="42"/>
                </a:lnTo>
                <a:lnTo>
                  <a:pt x="18" y="42"/>
                </a:lnTo>
                <a:lnTo>
                  <a:pt x="28" y="42"/>
                </a:lnTo>
                <a:lnTo>
                  <a:pt x="33" y="38"/>
                </a:lnTo>
                <a:lnTo>
                  <a:pt x="39" y="32"/>
                </a:lnTo>
                <a:lnTo>
                  <a:pt x="41" y="23"/>
                </a:lnTo>
                <a:lnTo>
                  <a:pt x="41" y="23"/>
                </a:lnTo>
                <a:lnTo>
                  <a:pt x="41" y="15"/>
                </a:lnTo>
                <a:lnTo>
                  <a:pt x="37" y="8"/>
                </a:lnTo>
                <a:lnTo>
                  <a:pt x="30" y="2"/>
                </a:lnTo>
                <a:lnTo>
                  <a:pt x="22" y="0"/>
                </a:lnTo>
                <a:lnTo>
                  <a:pt x="22" y="0"/>
                </a:lnTo>
                <a:lnTo>
                  <a:pt x="15" y="0"/>
                </a:lnTo>
                <a:lnTo>
                  <a:pt x="7" y="4"/>
                </a:lnTo>
                <a:lnTo>
                  <a:pt x="2" y="12"/>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3" name="Freeform 259">
            <a:extLst>
              <a:ext uri="{FF2B5EF4-FFF2-40B4-BE49-F238E27FC236}">
                <a16:creationId xmlns:a16="http://schemas.microsoft.com/office/drawing/2014/main" id="{99448FB0-7396-4A10-B0D6-F1C85B6145E8}"/>
              </a:ext>
            </a:extLst>
          </p:cNvPr>
          <p:cNvSpPr>
            <a:spLocks/>
          </p:cNvSpPr>
          <p:nvPr/>
        </p:nvSpPr>
        <p:spPr bwMode="auto">
          <a:xfrm>
            <a:off x="10356749" y="3909712"/>
            <a:ext cx="41155" cy="54637"/>
          </a:xfrm>
          <a:custGeom>
            <a:avLst/>
            <a:gdLst>
              <a:gd name="T0" fmla="*/ 0 w 43"/>
              <a:gd name="T1" fmla="*/ 19 h 42"/>
              <a:gd name="T2" fmla="*/ 0 w 43"/>
              <a:gd name="T3" fmla="*/ 19 h 42"/>
              <a:gd name="T4" fmla="*/ 2 w 43"/>
              <a:gd name="T5" fmla="*/ 28 h 42"/>
              <a:gd name="T6" fmla="*/ 6 w 43"/>
              <a:gd name="T7" fmla="*/ 34 h 42"/>
              <a:gd name="T8" fmla="*/ 11 w 43"/>
              <a:gd name="T9" fmla="*/ 40 h 42"/>
              <a:gd name="T10" fmla="*/ 21 w 43"/>
              <a:gd name="T11" fmla="*/ 42 h 42"/>
              <a:gd name="T12" fmla="*/ 21 w 43"/>
              <a:gd name="T13" fmla="*/ 42 h 42"/>
              <a:gd name="T14" fmla="*/ 28 w 43"/>
              <a:gd name="T15" fmla="*/ 42 h 42"/>
              <a:gd name="T16" fmla="*/ 36 w 43"/>
              <a:gd name="T17" fmla="*/ 38 h 42"/>
              <a:gd name="T18" fmla="*/ 41 w 43"/>
              <a:gd name="T19" fmla="*/ 32 h 42"/>
              <a:gd name="T20" fmla="*/ 43 w 43"/>
              <a:gd name="T21" fmla="*/ 23 h 42"/>
              <a:gd name="T22" fmla="*/ 43 w 43"/>
              <a:gd name="T23" fmla="*/ 23 h 42"/>
              <a:gd name="T24" fmla="*/ 41 w 43"/>
              <a:gd name="T25" fmla="*/ 15 h 42"/>
              <a:gd name="T26" fmla="*/ 38 w 43"/>
              <a:gd name="T27" fmla="*/ 8 h 42"/>
              <a:gd name="T28" fmla="*/ 32 w 43"/>
              <a:gd name="T29" fmla="*/ 2 h 42"/>
              <a:gd name="T30" fmla="*/ 24 w 43"/>
              <a:gd name="T31" fmla="*/ 0 h 42"/>
              <a:gd name="T32" fmla="*/ 24 w 43"/>
              <a:gd name="T33" fmla="*/ 0 h 42"/>
              <a:gd name="T34" fmla="*/ 15 w 43"/>
              <a:gd name="T35" fmla="*/ 0 h 42"/>
              <a:gd name="T36" fmla="*/ 8 w 43"/>
              <a:gd name="T37" fmla="*/ 4 h 42"/>
              <a:gd name="T38" fmla="*/ 4 w 43"/>
              <a:gd name="T39" fmla="*/ 12 h 42"/>
              <a:gd name="T40" fmla="*/ 0 w 43"/>
              <a:gd name="T41" fmla="*/ 19 h 42"/>
              <a:gd name="T42" fmla="*/ 0 w 43"/>
              <a:gd name="T43"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2">
                <a:moveTo>
                  <a:pt x="0" y="19"/>
                </a:moveTo>
                <a:lnTo>
                  <a:pt x="0" y="19"/>
                </a:lnTo>
                <a:lnTo>
                  <a:pt x="2" y="28"/>
                </a:lnTo>
                <a:lnTo>
                  <a:pt x="6" y="34"/>
                </a:lnTo>
                <a:lnTo>
                  <a:pt x="11" y="40"/>
                </a:lnTo>
                <a:lnTo>
                  <a:pt x="21" y="42"/>
                </a:lnTo>
                <a:lnTo>
                  <a:pt x="21" y="42"/>
                </a:lnTo>
                <a:lnTo>
                  <a:pt x="28" y="42"/>
                </a:lnTo>
                <a:lnTo>
                  <a:pt x="36" y="38"/>
                </a:lnTo>
                <a:lnTo>
                  <a:pt x="41" y="32"/>
                </a:lnTo>
                <a:lnTo>
                  <a:pt x="43" y="23"/>
                </a:lnTo>
                <a:lnTo>
                  <a:pt x="43" y="23"/>
                </a:lnTo>
                <a:lnTo>
                  <a:pt x="41" y="15"/>
                </a:lnTo>
                <a:lnTo>
                  <a:pt x="38" y="8"/>
                </a:lnTo>
                <a:lnTo>
                  <a:pt x="32" y="2"/>
                </a:lnTo>
                <a:lnTo>
                  <a:pt x="24" y="0"/>
                </a:lnTo>
                <a:lnTo>
                  <a:pt x="24" y="0"/>
                </a:lnTo>
                <a:lnTo>
                  <a:pt x="15" y="0"/>
                </a:lnTo>
                <a:lnTo>
                  <a:pt x="8" y="4"/>
                </a:lnTo>
                <a:lnTo>
                  <a:pt x="4" y="12"/>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4" name="Freeform 260">
            <a:extLst>
              <a:ext uri="{FF2B5EF4-FFF2-40B4-BE49-F238E27FC236}">
                <a16:creationId xmlns:a16="http://schemas.microsoft.com/office/drawing/2014/main" id="{8AF89B0E-778E-4190-B81C-D4B9B61487FC}"/>
              </a:ext>
            </a:extLst>
          </p:cNvPr>
          <p:cNvSpPr>
            <a:spLocks/>
          </p:cNvSpPr>
          <p:nvPr/>
        </p:nvSpPr>
        <p:spPr bwMode="auto">
          <a:xfrm>
            <a:off x="10274439" y="3899305"/>
            <a:ext cx="39284" cy="57238"/>
          </a:xfrm>
          <a:custGeom>
            <a:avLst/>
            <a:gdLst>
              <a:gd name="T0" fmla="*/ 0 w 42"/>
              <a:gd name="T1" fmla="*/ 19 h 43"/>
              <a:gd name="T2" fmla="*/ 0 w 42"/>
              <a:gd name="T3" fmla="*/ 19 h 43"/>
              <a:gd name="T4" fmla="*/ 0 w 42"/>
              <a:gd name="T5" fmla="*/ 28 h 43"/>
              <a:gd name="T6" fmla="*/ 4 w 42"/>
              <a:gd name="T7" fmla="*/ 35 h 43"/>
              <a:gd name="T8" fmla="*/ 10 w 42"/>
              <a:gd name="T9" fmla="*/ 39 h 43"/>
              <a:gd name="T10" fmla="*/ 19 w 42"/>
              <a:gd name="T11" fmla="*/ 43 h 43"/>
              <a:gd name="T12" fmla="*/ 19 w 42"/>
              <a:gd name="T13" fmla="*/ 43 h 43"/>
              <a:gd name="T14" fmla="*/ 27 w 42"/>
              <a:gd name="T15" fmla="*/ 41 h 43"/>
              <a:gd name="T16" fmla="*/ 34 w 42"/>
              <a:gd name="T17" fmla="*/ 37 h 43"/>
              <a:gd name="T18" fmla="*/ 40 w 42"/>
              <a:gd name="T19" fmla="*/ 32 h 43"/>
              <a:gd name="T20" fmla="*/ 42 w 42"/>
              <a:gd name="T21" fmla="*/ 22 h 43"/>
              <a:gd name="T22" fmla="*/ 42 w 42"/>
              <a:gd name="T23" fmla="*/ 22 h 43"/>
              <a:gd name="T24" fmla="*/ 42 w 42"/>
              <a:gd name="T25" fmla="*/ 15 h 43"/>
              <a:gd name="T26" fmla="*/ 38 w 42"/>
              <a:gd name="T27" fmla="*/ 7 h 43"/>
              <a:gd name="T28" fmla="*/ 30 w 42"/>
              <a:gd name="T29" fmla="*/ 2 h 43"/>
              <a:gd name="T30" fmla="*/ 23 w 42"/>
              <a:gd name="T31" fmla="*/ 0 h 43"/>
              <a:gd name="T32" fmla="*/ 23 w 42"/>
              <a:gd name="T33" fmla="*/ 0 h 43"/>
              <a:gd name="T34" fmla="*/ 14 w 42"/>
              <a:gd name="T35" fmla="*/ 2 h 43"/>
              <a:gd name="T36" fmla="*/ 8 w 42"/>
              <a:gd name="T37" fmla="*/ 6 h 43"/>
              <a:gd name="T38" fmla="*/ 2 w 42"/>
              <a:gd name="T39" fmla="*/ 11 h 43"/>
              <a:gd name="T40" fmla="*/ 0 w 42"/>
              <a:gd name="T41" fmla="*/ 19 h 43"/>
              <a:gd name="T42" fmla="*/ 0 w 42"/>
              <a:gd name="T43"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3">
                <a:moveTo>
                  <a:pt x="0" y="19"/>
                </a:moveTo>
                <a:lnTo>
                  <a:pt x="0" y="19"/>
                </a:lnTo>
                <a:lnTo>
                  <a:pt x="0" y="28"/>
                </a:lnTo>
                <a:lnTo>
                  <a:pt x="4" y="35"/>
                </a:lnTo>
                <a:lnTo>
                  <a:pt x="10" y="39"/>
                </a:lnTo>
                <a:lnTo>
                  <a:pt x="19" y="43"/>
                </a:lnTo>
                <a:lnTo>
                  <a:pt x="19" y="43"/>
                </a:lnTo>
                <a:lnTo>
                  <a:pt x="27" y="41"/>
                </a:lnTo>
                <a:lnTo>
                  <a:pt x="34" y="37"/>
                </a:lnTo>
                <a:lnTo>
                  <a:pt x="40" y="32"/>
                </a:lnTo>
                <a:lnTo>
                  <a:pt x="42" y="22"/>
                </a:lnTo>
                <a:lnTo>
                  <a:pt x="42" y="22"/>
                </a:lnTo>
                <a:lnTo>
                  <a:pt x="42" y="15"/>
                </a:lnTo>
                <a:lnTo>
                  <a:pt x="38" y="7"/>
                </a:lnTo>
                <a:lnTo>
                  <a:pt x="30" y="2"/>
                </a:lnTo>
                <a:lnTo>
                  <a:pt x="23" y="0"/>
                </a:lnTo>
                <a:lnTo>
                  <a:pt x="23" y="0"/>
                </a:lnTo>
                <a:lnTo>
                  <a:pt x="14" y="2"/>
                </a:lnTo>
                <a:lnTo>
                  <a:pt x="8" y="6"/>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5" name="Freeform 261">
            <a:extLst>
              <a:ext uri="{FF2B5EF4-FFF2-40B4-BE49-F238E27FC236}">
                <a16:creationId xmlns:a16="http://schemas.microsoft.com/office/drawing/2014/main" id="{68DE6D2C-63F7-4AC4-8919-341F5BD04928}"/>
              </a:ext>
            </a:extLst>
          </p:cNvPr>
          <p:cNvSpPr>
            <a:spLocks/>
          </p:cNvSpPr>
          <p:nvPr/>
        </p:nvSpPr>
        <p:spPr bwMode="auto">
          <a:xfrm>
            <a:off x="10255732" y="3899305"/>
            <a:ext cx="39284" cy="57238"/>
          </a:xfrm>
          <a:custGeom>
            <a:avLst/>
            <a:gdLst>
              <a:gd name="T0" fmla="*/ 0 w 43"/>
              <a:gd name="T1" fmla="*/ 19 h 43"/>
              <a:gd name="T2" fmla="*/ 0 w 43"/>
              <a:gd name="T3" fmla="*/ 19 h 43"/>
              <a:gd name="T4" fmla="*/ 2 w 43"/>
              <a:gd name="T5" fmla="*/ 28 h 43"/>
              <a:gd name="T6" fmla="*/ 6 w 43"/>
              <a:gd name="T7" fmla="*/ 35 h 43"/>
              <a:gd name="T8" fmla="*/ 11 w 43"/>
              <a:gd name="T9" fmla="*/ 39 h 43"/>
              <a:gd name="T10" fmla="*/ 19 w 43"/>
              <a:gd name="T11" fmla="*/ 43 h 43"/>
              <a:gd name="T12" fmla="*/ 19 w 43"/>
              <a:gd name="T13" fmla="*/ 43 h 43"/>
              <a:gd name="T14" fmla="*/ 28 w 43"/>
              <a:gd name="T15" fmla="*/ 41 h 43"/>
              <a:gd name="T16" fmla="*/ 35 w 43"/>
              <a:gd name="T17" fmla="*/ 37 h 43"/>
              <a:gd name="T18" fmla="*/ 39 w 43"/>
              <a:gd name="T19" fmla="*/ 32 h 43"/>
              <a:gd name="T20" fmla="*/ 43 w 43"/>
              <a:gd name="T21" fmla="*/ 22 h 43"/>
              <a:gd name="T22" fmla="*/ 43 w 43"/>
              <a:gd name="T23" fmla="*/ 22 h 43"/>
              <a:gd name="T24" fmla="*/ 41 w 43"/>
              <a:gd name="T25" fmla="*/ 15 h 43"/>
              <a:gd name="T26" fmla="*/ 37 w 43"/>
              <a:gd name="T27" fmla="*/ 7 h 43"/>
              <a:gd name="T28" fmla="*/ 32 w 43"/>
              <a:gd name="T29" fmla="*/ 2 h 43"/>
              <a:gd name="T30" fmla="*/ 24 w 43"/>
              <a:gd name="T31" fmla="*/ 0 h 43"/>
              <a:gd name="T32" fmla="*/ 24 w 43"/>
              <a:gd name="T33" fmla="*/ 0 h 43"/>
              <a:gd name="T34" fmla="*/ 15 w 43"/>
              <a:gd name="T35" fmla="*/ 2 h 43"/>
              <a:gd name="T36" fmla="*/ 7 w 43"/>
              <a:gd name="T37" fmla="*/ 6 h 43"/>
              <a:gd name="T38" fmla="*/ 2 w 43"/>
              <a:gd name="T39" fmla="*/ 11 h 43"/>
              <a:gd name="T40" fmla="*/ 0 w 43"/>
              <a:gd name="T41" fmla="*/ 19 h 43"/>
              <a:gd name="T42" fmla="*/ 0 w 43"/>
              <a:gd name="T43"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19"/>
                </a:moveTo>
                <a:lnTo>
                  <a:pt x="0" y="19"/>
                </a:lnTo>
                <a:lnTo>
                  <a:pt x="2" y="28"/>
                </a:lnTo>
                <a:lnTo>
                  <a:pt x="6" y="35"/>
                </a:lnTo>
                <a:lnTo>
                  <a:pt x="11" y="39"/>
                </a:lnTo>
                <a:lnTo>
                  <a:pt x="19" y="43"/>
                </a:lnTo>
                <a:lnTo>
                  <a:pt x="19" y="43"/>
                </a:lnTo>
                <a:lnTo>
                  <a:pt x="28" y="41"/>
                </a:lnTo>
                <a:lnTo>
                  <a:pt x="35" y="37"/>
                </a:lnTo>
                <a:lnTo>
                  <a:pt x="39" y="32"/>
                </a:lnTo>
                <a:lnTo>
                  <a:pt x="43" y="22"/>
                </a:lnTo>
                <a:lnTo>
                  <a:pt x="43" y="22"/>
                </a:lnTo>
                <a:lnTo>
                  <a:pt x="41" y="15"/>
                </a:lnTo>
                <a:lnTo>
                  <a:pt x="37" y="7"/>
                </a:lnTo>
                <a:lnTo>
                  <a:pt x="32" y="2"/>
                </a:lnTo>
                <a:lnTo>
                  <a:pt x="24" y="0"/>
                </a:lnTo>
                <a:lnTo>
                  <a:pt x="24" y="0"/>
                </a:lnTo>
                <a:lnTo>
                  <a:pt x="15" y="2"/>
                </a:lnTo>
                <a:lnTo>
                  <a:pt x="7" y="6"/>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6" name="Freeform 262">
            <a:extLst>
              <a:ext uri="{FF2B5EF4-FFF2-40B4-BE49-F238E27FC236}">
                <a16:creationId xmlns:a16="http://schemas.microsoft.com/office/drawing/2014/main" id="{1ADD25B6-2CBA-4B99-8CC1-ABCF464A3D62}"/>
              </a:ext>
            </a:extLst>
          </p:cNvPr>
          <p:cNvSpPr>
            <a:spLocks/>
          </p:cNvSpPr>
          <p:nvPr/>
        </p:nvSpPr>
        <p:spPr bwMode="auto">
          <a:xfrm>
            <a:off x="10242637" y="3888898"/>
            <a:ext cx="39284" cy="54637"/>
          </a:xfrm>
          <a:custGeom>
            <a:avLst/>
            <a:gdLst>
              <a:gd name="T0" fmla="*/ 0 w 41"/>
              <a:gd name="T1" fmla="*/ 18 h 43"/>
              <a:gd name="T2" fmla="*/ 0 w 41"/>
              <a:gd name="T3" fmla="*/ 18 h 43"/>
              <a:gd name="T4" fmla="*/ 0 w 41"/>
              <a:gd name="T5" fmla="*/ 28 h 43"/>
              <a:gd name="T6" fmla="*/ 4 w 41"/>
              <a:gd name="T7" fmla="*/ 33 h 43"/>
              <a:gd name="T8" fmla="*/ 11 w 41"/>
              <a:gd name="T9" fmla="*/ 39 h 43"/>
              <a:gd name="T10" fmla="*/ 19 w 41"/>
              <a:gd name="T11" fmla="*/ 43 h 43"/>
              <a:gd name="T12" fmla="*/ 19 w 41"/>
              <a:gd name="T13" fmla="*/ 43 h 43"/>
              <a:gd name="T14" fmla="*/ 26 w 41"/>
              <a:gd name="T15" fmla="*/ 41 h 43"/>
              <a:gd name="T16" fmla="*/ 33 w 41"/>
              <a:gd name="T17" fmla="*/ 37 h 43"/>
              <a:gd name="T18" fmla="*/ 39 w 41"/>
              <a:gd name="T19" fmla="*/ 31 h 43"/>
              <a:gd name="T20" fmla="*/ 41 w 41"/>
              <a:gd name="T21" fmla="*/ 22 h 43"/>
              <a:gd name="T22" fmla="*/ 41 w 41"/>
              <a:gd name="T23" fmla="*/ 22 h 43"/>
              <a:gd name="T24" fmla="*/ 41 w 41"/>
              <a:gd name="T25" fmla="*/ 15 h 43"/>
              <a:gd name="T26" fmla="*/ 37 w 41"/>
              <a:gd name="T27" fmla="*/ 7 h 43"/>
              <a:gd name="T28" fmla="*/ 30 w 41"/>
              <a:gd name="T29" fmla="*/ 2 h 43"/>
              <a:gd name="T30" fmla="*/ 22 w 41"/>
              <a:gd name="T31" fmla="*/ 0 h 43"/>
              <a:gd name="T32" fmla="*/ 22 w 41"/>
              <a:gd name="T33" fmla="*/ 0 h 43"/>
              <a:gd name="T34" fmla="*/ 13 w 41"/>
              <a:gd name="T35" fmla="*/ 0 h 43"/>
              <a:gd name="T36" fmla="*/ 7 w 41"/>
              <a:gd name="T37" fmla="*/ 5 h 43"/>
              <a:gd name="T38" fmla="*/ 2 w 41"/>
              <a:gd name="T39" fmla="*/ 11 h 43"/>
              <a:gd name="T40" fmla="*/ 0 w 41"/>
              <a:gd name="T41" fmla="*/ 18 h 43"/>
              <a:gd name="T42" fmla="*/ 0 w 41"/>
              <a:gd name="T4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18"/>
                </a:moveTo>
                <a:lnTo>
                  <a:pt x="0" y="18"/>
                </a:lnTo>
                <a:lnTo>
                  <a:pt x="0" y="28"/>
                </a:lnTo>
                <a:lnTo>
                  <a:pt x="4" y="33"/>
                </a:lnTo>
                <a:lnTo>
                  <a:pt x="11" y="39"/>
                </a:lnTo>
                <a:lnTo>
                  <a:pt x="19" y="43"/>
                </a:lnTo>
                <a:lnTo>
                  <a:pt x="19" y="43"/>
                </a:lnTo>
                <a:lnTo>
                  <a:pt x="26" y="41"/>
                </a:lnTo>
                <a:lnTo>
                  <a:pt x="33" y="37"/>
                </a:lnTo>
                <a:lnTo>
                  <a:pt x="39" y="31"/>
                </a:lnTo>
                <a:lnTo>
                  <a:pt x="41" y="22"/>
                </a:lnTo>
                <a:lnTo>
                  <a:pt x="41" y="22"/>
                </a:lnTo>
                <a:lnTo>
                  <a:pt x="41" y="15"/>
                </a:lnTo>
                <a:lnTo>
                  <a:pt x="37" y="7"/>
                </a:lnTo>
                <a:lnTo>
                  <a:pt x="30" y="2"/>
                </a:lnTo>
                <a:lnTo>
                  <a:pt x="22" y="0"/>
                </a:lnTo>
                <a:lnTo>
                  <a:pt x="22" y="0"/>
                </a:lnTo>
                <a:lnTo>
                  <a:pt x="13" y="0"/>
                </a:lnTo>
                <a:lnTo>
                  <a:pt x="7" y="5"/>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7" name="Freeform 263">
            <a:extLst>
              <a:ext uri="{FF2B5EF4-FFF2-40B4-BE49-F238E27FC236}">
                <a16:creationId xmlns:a16="http://schemas.microsoft.com/office/drawing/2014/main" id="{203FD050-C4A3-4892-8286-2C13A3C7B912}"/>
              </a:ext>
            </a:extLst>
          </p:cNvPr>
          <p:cNvSpPr>
            <a:spLocks/>
          </p:cNvSpPr>
          <p:nvPr/>
        </p:nvSpPr>
        <p:spPr bwMode="auto">
          <a:xfrm>
            <a:off x="10222060" y="3888898"/>
            <a:ext cx="41155" cy="54637"/>
          </a:xfrm>
          <a:custGeom>
            <a:avLst/>
            <a:gdLst>
              <a:gd name="T0" fmla="*/ 0 w 43"/>
              <a:gd name="T1" fmla="*/ 18 h 43"/>
              <a:gd name="T2" fmla="*/ 0 w 43"/>
              <a:gd name="T3" fmla="*/ 18 h 43"/>
              <a:gd name="T4" fmla="*/ 2 w 43"/>
              <a:gd name="T5" fmla="*/ 28 h 43"/>
              <a:gd name="T6" fmla="*/ 6 w 43"/>
              <a:gd name="T7" fmla="*/ 33 h 43"/>
              <a:gd name="T8" fmla="*/ 12 w 43"/>
              <a:gd name="T9" fmla="*/ 39 h 43"/>
              <a:gd name="T10" fmla="*/ 21 w 43"/>
              <a:gd name="T11" fmla="*/ 43 h 43"/>
              <a:gd name="T12" fmla="*/ 21 w 43"/>
              <a:gd name="T13" fmla="*/ 43 h 43"/>
              <a:gd name="T14" fmla="*/ 28 w 43"/>
              <a:gd name="T15" fmla="*/ 41 h 43"/>
              <a:gd name="T16" fmla="*/ 36 w 43"/>
              <a:gd name="T17" fmla="*/ 37 h 43"/>
              <a:gd name="T18" fmla="*/ 42 w 43"/>
              <a:gd name="T19" fmla="*/ 31 h 43"/>
              <a:gd name="T20" fmla="*/ 43 w 43"/>
              <a:gd name="T21" fmla="*/ 22 h 43"/>
              <a:gd name="T22" fmla="*/ 43 w 43"/>
              <a:gd name="T23" fmla="*/ 22 h 43"/>
              <a:gd name="T24" fmla="*/ 42 w 43"/>
              <a:gd name="T25" fmla="*/ 15 h 43"/>
              <a:gd name="T26" fmla="*/ 38 w 43"/>
              <a:gd name="T27" fmla="*/ 7 h 43"/>
              <a:gd name="T28" fmla="*/ 32 w 43"/>
              <a:gd name="T29" fmla="*/ 2 h 43"/>
              <a:gd name="T30" fmla="*/ 25 w 43"/>
              <a:gd name="T31" fmla="*/ 0 h 43"/>
              <a:gd name="T32" fmla="*/ 25 w 43"/>
              <a:gd name="T33" fmla="*/ 0 h 43"/>
              <a:gd name="T34" fmla="*/ 15 w 43"/>
              <a:gd name="T35" fmla="*/ 0 h 43"/>
              <a:gd name="T36" fmla="*/ 8 w 43"/>
              <a:gd name="T37" fmla="*/ 5 h 43"/>
              <a:gd name="T38" fmla="*/ 4 w 43"/>
              <a:gd name="T39" fmla="*/ 11 h 43"/>
              <a:gd name="T40" fmla="*/ 0 w 43"/>
              <a:gd name="T41" fmla="*/ 18 h 43"/>
              <a:gd name="T42" fmla="*/ 0 w 43"/>
              <a:gd name="T4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18"/>
                </a:moveTo>
                <a:lnTo>
                  <a:pt x="0" y="18"/>
                </a:lnTo>
                <a:lnTo>
                  <a:pt x="2" y="28"/>
                </a:lnTo>
                <a:lnTo>
                  <a:pt x="6" y="33"/>
                </a:lnTo>
                <a:lnTo>
                  <a:pt x="12" y="39"/>
                </a:lnTo>
                <a:lnTo>
                  <a:pt x="21" y="43"/>
                </a:lnTo>
                <a:lnTo>
                  <a:pt x="21" y="43"/>
                </a:lnTo>
                <a:lnTo>
                  <a:pt x="28" y="41"/>
                </a:lnTo>
                <a:lnTo>
                  <a:pt x="36" y="37"/>
                </a:lnTo>
                <a:lnTo>
                  <a:pt x="42" y="31"/>
                </a:lnTo>
                <a:lnTo>
                  <a:pt x="43" y="22"/>
                </a:lnTo>
                <a:lnTo>
                  <a:pt x="43" y="22"/>
                </a:lnTo>
                <a:lnTo>
                  <a:pt x="42" y="15"/>
                </a:lnTo>
                <a:lnTo>
                  <a:pt x="38" y="7"/>
                </a:lnTo>
                <a:lnTo>
                  <a:pt x="32" y="2"/>
                </a:lnTo>
                <a:lnTo>
                  <a:pt x="25" y="0"/>
                </a:lnTo>
                <a:lnTo>
                  <a:pt x="25" y="0"/>
                </a:lnTo>
                <a:lnTo>
                  <a:pt x="15" y="0"/>
                </a:lnTo>
                <a:lnTo>
                  <a:pt x="8" y="5"/>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8" name="Freeform 264">
            <a:extLst>
              <a:ext uri="{FF2B5EF4-FFF2-40B4-BE49-F238E27FC236}">
                <a16:creationId xmlns:a16="http://schemas.microsoft.com/office/drawing/2014/main" id="{0DC8E6A4-379C-40EC-85B0-E845CB126017}"/>
              </a:ext>
            </a:extLst>
          </p:cNvPr>
          <p:cNvSpPr>
            <a:spLocks/>
          </p:cNvSpPr>
          <p:nvPr/>
        </p:nvSpPr>
        <p:spPr bwMode="auto">
          <a:xfrm>
            <a:off x="10188388" y="3888898"/>
            <a:ext cx="37414" cy="54637"/>
          </a:xfrm>
          <a:custGeom>
            <a:avLst/>
            <a:gdLst>
              <a:gd name="T0" fmla="*/ 0 w 41"/>
              <a:gd name="T1" fmla="*/ 18 h 43"/>
              <a:gd name="T2" fmla="*/ 0 w 41"/>
              <a:gd name="T3" fmla="*/ 18 h 43"/>
              <a:gd name="T4" fmla="*/ 0 w 41"/>
              <a:gd name="T5" fmla="*/ 28 h 43"/>
              <a:gd name="T6" fmla="*/ 4 w 41"/>
              <a:gd name="T7" fmla="*/ 33 h 43"/>
              <a:gd name="T8" fmla="*/ 9 w 41"/>
              <a:gd name="T9" fmla="*/ 39 h 43"/>
              <a:gd name="T10" fmla="*/ 19 w 41"/>
              <a:gd name="T11" fmla="*/ 43 h 43"/>
              <a:gd name="T12" fmla="*/ 19 w 41"/>
              <a:gd name="T13" fmla="*/ 43 h 43"/>
              <a:gd name="T14" fmla="*/ 26 w 41"/>
              <a:gd name="T15" fmla="*/ 41 h 43"/>
              <a:gd name="T16" fmla="*/ 34 w 41"/>
              <a:gd name="T17" fmla="*/ 37 h 43"/>
              <a:gd name="T18" fmla="*/ 39 w 41"/>
              <a:gd name="T19" fmla="*/ 31 h 43"/>
              <a:gd name="T20" fmla="*/ 41 w 41"/>
              <a:gd name="T21" fmla="*/ 22 h 43"/>
              <a:gd name="T22" fmla="*/ 41 w 41"/>
              <a:gd name="T23" fmla="*/ 22 h 43"/>
              <a:gd name="T24" fmla="*/ 41 w 41"/>
              <a:gd name="T25" fmla="*/ 15 h 43"/>
              <a:gd name="T26" fmla="*/ 37 w 41"/>
              <a:gd name="T27" fmla="*/ 7 h 43"/>
              <a:gd name="T28" fmla="*/ 30 w 41"/>
              <a:gd name="T29" fmla="*/ 2 h 43"/>
              <a:gd name="T30" fmla="*/ 23 w 41"/>
              <a:gd name="T31" fmla="*/ 0 h 43"/>
              <a:gd name="T32" fmla="*/ 23 w 41"/>
              <a:gd name="T33" fmla="*/ 0 h 43"/>
              <a:gd name="T34" fmla="*/ 13 w 41"/>
              <a:gd name="T35" fmla="*/ 0 h 43"/>
              <a:gd name="T36" fmla="*/ 8 w 41"/>
              <a:gd name="T37" fmla="*/ 5 h 43"/>
              <a:gd name="T38" fmla="*/ 2 w 41"/>
              <a:gd name="T39" fmla="*/ 11 h 43"/>
              <a:gd name="T40" fmla="*/ 0 w 41"/>
              <a:gd name="T41" fmla="*/ 18 h 43"/>
              <a:gd name="T42" fmla="*/ 0 w 41"/>
              <a:gd name="T4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18"/>
                </a:moveTo>
                <a:lnTo>
                  <a:pt x="0" y="18"/>
                </a:lnTo>
                <a:lnTo>
                  <a:pt x="0" y="28"/>
                </a:lnTo>
                <a:lnTo>
                  <a:pt x="4" y="33"/>
                </a:lnTo>
                <a:lnTo>
                  <a:pt x="9" y="39"/>
                </a:lnTo>
                <a:lnTo>
                  <a:pt x="19" y="43"/>
                </a:lnTo>
                <a:lnTo>
                  <a:pt x="19" y="43"/>
                </a:lnTo>
                <a:lnTo>
                  <a:pt x="26" y="41"/>
                </a:lnTo>
                <a:lnTo>
                  <a:pt x="34" y="37"/>
                </a:lnTo>
                <a:lnTo>
                  <a:pt x="39" y="31"/>
                </a:lnTo>
                <a:lnTo>
                  <a:pt x="41" y="22"/>
                </a:lnTo>
                <a:lnTo>
                  <a:pt x="41" y="22"/>
                </a:lnTo>
                <a:lnTo>
                  <a:pt x="41" y="15"/>
                </a:lnTo>
                <a:lnTo>
                  <a:pt x="37" y="7"/>
                </a:lnTo>
                <a:lnTo>
                  <a:pt x="30" y="2"/>
                </a:lnTo>
                <a:lnTo>
                  <a:pt x="23" y="0"/>
                </a:lnTo>
                <a:lnTo>
                  <a:pt x="23" y="0"/>
                </a:lnTo>
                <a:lnTo>
                  <a:pt x="13" y="0"/>
                </a:lnTo>
                <a:lnTo>
                  <a:pt x="8" y="5"/>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29" name="Freeform 265">
            <a:extLst>
              <a:ext uri="{FF2B5EF4-FFF2-40B4-BE49-F238E27FC236}">
                <a16:creationId xmlns:a16="http://schemas.microsoft.com/office/drawing/2014/main" id="{9508444E-EA29-4B3F-A1F3-913891A358B9}"/>
              </a:ext>
            </a:extLst>
          </p:cNvPr>
          <p:cNvSpPr>
            <a:spLocks/>
          </p:cNvSpPr>
          <p:nvPr/>
        </p:nvSpPr>
        <p:spPr bwMode="auto">
          <a:xfrm>
            <a:off x="10143491" y="3888898"/>
            <a:ext cx="41155" cy="54637"/>
          </a:xfrm>
          <a:custGeom>
            <a:avLst/>
            <a:gdLst>
              <a:gd name="T0" fmla="*/ 0 w 43"/>
              <a:gd name="T1" fmla="*/ 18 h 43"/>
              <a:gd name="T2" fmla="*/ 0 w 43"/>
              <a:gd name="T3" fmla="*/ 18 h 43"/>
              <a:gd name="T4" fmla="*/ 2 w 43"/>
              <a:gd name="T5" fmla="*/ 28 h 43"/>
              <a:gd name="T6" fmla="*/ 6 w 43"/>
              <a:gd name="T7" fmla="*/ 33 h 43"/>
              <a:gd name="T8" fmla="*/ 12 w 43"/>
              <a:gd name="T9" fmla="*/ 39 h 43"/>
              <a:gd name="T10" fmla="*/ 21 w 43"/>
              <a:gd name="T11" fmla="*/ 43 h 43"/>
              <a:gd name="T12" fmla="*/ 21 w 43"/>
              <a:gd name="T13" fmla="*/ 43 h 43"/>
              <a:gd name="T14" fmla="*/ 28 w 43"/>
              <a:gd name="T15" fmla="*/ 41 h 43"/>
              <a:gd name="T16" fmla="*/ 36 w 43"/>
              <a:gd name="T17" fmla="*/ 37 h 43"/>
              <a:gd name="T18" fmla="*/ 41 w 43"/>
              <a:gd name="T19" fmla="*/ 31 h 43"/>
              <a:gd name="T20" fmla="*/ 43 w 43"/>
              <a:gd name="T21" fmla="*/ 22 h 43"/>
              <a:gd name="T22" fmla="*/ 43 w 43"/>
              <a:gd name="T23" fmla="*/ 22 h 43"/>
              <a:gd name="T24" fmla="*/ 41 w 43"/>
              <a:gd name="T25" fmla="*/ 15 h 43"/>
              <a:gd name="T26" fmla="*/ 38 w 43"/>
              <a:gd name="T27" fmla="*/ 7 h 43"/>
              <a:gd name="T28" fmla="*/ 32 w 43"/>
              <a:gd name="T29" fmla="*/ 2 h 43"/>
              <a:gd name="T30" fmla="*/ 25 w 43"/>
              <a:gd name="T31" fmla="*/ 0 h 43"/>
              <a:gd name="T32" fmla="*/ 25 w 43"/>
              <a:gd name="T33" fmla="*/ 0 h 43"/>
              <a:gd name="T34" fmla="*/ 15 w 43"/>
              <a:gd name="T35" fmla="*/ 0 h 43"/>
              <a:gd name="T36" fmla="*/ 8 w 43"/>
              <a:gd name="T37" fmla="*/ 5 h 43"/>
              <a:gd name="T38" fmla="*/ 4 w 43"/>
              <a:gd name="T39" fmla="*/ 11 h 43"/>
              <a:gd name="T40" fmla="*/ 0 w 43"/>
              <a:gd name="T41" fmla="*/ 18 h 43"/>
              <a:gd name="T42" fmla="*/ 0 w 43"/>
              <a:gd name="T4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18"/>
                </a:moveTo>
                <a:lnTo>
                  <a:pt x="0" y="18"/>
                </a:lnTo>
                <a:lnTo>
                  <a:pt x="2" y="28"/>
                </a:lnTo>
                <a:lnTo>
                  <a:pt x="6" y="33"/>
                </a:lnTo>
                <a:lnTo>
                  <a:pt x="12" y="39"/>
                </a:lnTo>
                <a:lnTo>
                  <a:pt x="21" y="43"/>
                </a:lnTo>
                <a:lnTo>
                  <a:pt x="21" y="43"/>
                </a:lnTo>
                <a:lnTo>
                  <a:pt x="28" y="41"/>
                </a:lnTo>
                <a:lnTo>
                  <a:pt x="36" y="37"/>
                </a:lnTo>
                <a:lnTo>
                  <a:pt x="41" y="31"/>
                </a:lnTo>
                <a:lnTo>
                  <a:pt x="43" y="22"/>
                </a:lnTo>
                <a:lnTo>
                  <a:pt x="43" y="22"/>
                </a:lnTo>
                <a:lnTo>
                  <a:pt x="41" y="15"/>
                </a:lnTo>
                <a:lnTo>
                  <a:pt x="38" y="7"/>
                </a:lnTo>
                <a:lnTo>
                  <a:pt x="32" y="2"/>
                </a:lnTo>
                <a:lnTo>
                  <a:pt x="25" y="0"/>
                </a:lnTo>
                <a:lnTo>
                  <a:pt x="25" y="0"/>
                </a:lnTo>
                <a:lnTo>
                  <a:pt x="15" y="0"/>
                </a:lnTo>
                <a:lnTo>
                  <a:pt x="8" y="5"/>
                </a:lnTo>
                <a:lnTo>
                  <a:pt x="4"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0" name="Freeform 266">
            <a:extLst>
              <a:ext uri="{FF2B5EF4-FFF2-40B4-BE49-F238E27FC236}">
                <a16:creationId xmlns:a16="http://schemas.microsoft.com/office/drawing/2014/main" id="{F2E0C94D-BE60-4487-B63E-42CCC81954C2}"/>
              </a:ext>
            </a:extLst>
          </p:cNvPr>
          <p:cNvSpPr>
            <a:spLocks/>
          </p:cNvSpPr>
          <p:nvPr/>
        </p:nvSpPr>
        <p:spPr bwMode="auto">
          <a:xfrm>
            <a:off x="10136009" y="3888898"/>
            <a:ext cx="39284" cy="54637"/>
          </a:xfrm>
          <a:custGeom>
            <a:avLst/>
            <a:gdLst>
              <a:gd name="T0" fmla="*/ 0 w 43"/>
              <a:gd name="T1" fmla="*/ 18 h 43"/>
              <a:gd name="T2" fmla="*/ 0 w 43"/>
              <a:gd name="T3" fmla="*/ 18 h 43"/>
              <a:gd name="T4" fmla="*/ 2 w 43"/>
              <a:gd name="T5" fmla="*/ 28 h 43"/>
              <a:gd name="T6" fmla="*/ 6 w 43"/>
              <a:gd name="T7" fmla="*/ 33 h 43"/>
              <a:gd name="T8" fmla="*/ 11 w 43"/>
              <a:gd name="T9" fmla="*/ 39 h 43"/>
              <a:gd name="T10" fmla="*/ 19 w 43"/>
              <a:gd name="T11" fmla="*/ 43 h 43"/>
              <a:gd name="T12" fmla="*/ 19 w 43"/>
              <a:gd name="T13" fmla="*/ 43 h 43"/>
              <a:gd name="T14" fmla="*/ 28 w 43"/>
              <a:gd name="T15" fmla="*/ 41 h 43"/>
              <a:gd name="T16" fmla="*/ 36 w 43"/>
              <a:gd name="T17" fmla="*/ 37 h 43"/>
              <a:gd name="T18" fmla="*/ 39 w 43"/>
              <a:gd name="T19" fmla="*/ 31 h 43"/>
              <a:gd name="T20" fmla="*/ 43 w 43"/>
              <a:gd name="T21" fmla="*/ 22 h 43"/>
              <a:gd name="T22" fmla="*/ 43 w 43"/>
              <a:gd name="T23" fmla="*/ 22 h 43"/>
              <a:gd name="T24" fmla="*/ 41 w 43"/>
              <a:gd name="T25" fmla="*/ 15 h 43"/>
              <a:gd name="T26" fmla="*/ 37 w 43"/>
              <a:gd name="T27" fmla="*/ 7 h 43"/>
              <a:gd name="T28" fmla="*/ 32 w 43"/>
              <a:gd name="T29" fmla="*/ 2 h 43"/>
              <a:gd name="T30" fmla="*/ 22 w 43"/>
              <a:gd name="T31" fmla="*/ 0 h 43"/>
              <a:gd name="T32" fmla="*/ 22 w 43"/>
              <a:gd name="T33" fmla="*/ 0 h 43"/>
              <a:gd name="T34" fmla="*/ 15 w 43"/>
              <a:gd name="T35" fmla="*/ 0 h 43"/>
              <a:gd name="T36" fmla="*/ 8 w 43"/>
              <a:gd name="T37" fmla="*/ 5 h 43"/>
              <a:gd name="T38" fmla="*/ 2 w 43"/>
              <a:gd name="T39" fmla="*/ 11 h 43"/>
              <a:gd name="T40" fmla="*/ 0 w 43"/>
              <a:gd name="T41" fmla="*/ 18 h 43"/>
              <a:gd name="T42" fmla="*/ 0 w 43"/>
              <a:gd name="T4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18"/>
                </a:moveTo>
                <a:lnTo>
                  <a:pt x="0" y="18"/>
                </a:lnTo>
                <a:lnTo>
                  <a:pt x="2" y="28"/>
                </a:lnTo>
                <a:lnTo>
                  <a:pt x="6" y="33"/>
                </a:lnTo>
                <a:lnTo>
                  <a:pt x="11" y="39"/>
                </a:lnTo>
                <a:lnTo>
                  <a:pt x="19" y="43"/>
                </a:lnTo>
                <a:lnTo>
                  <a:pt x="19" y="43"/>
                </a:lnTo>
                <a:lnTo>
                  <a:pt x="28" y="41"/>
                </a:lnTo>
                <a:lnTo>
                  <a:pt x="36" y="37"/>
                </a:lnTo>
                <a:lnTo>
                  <a:pt x="39" y="31"/>
                </a:lnTo>
                <a:lnTo>
                  <a:pt x="43" y="22"/>
                </a:lnTo>
                <a:lnTo>
                  <a:pt x="43" y="22"/>
                </a:lnTo>
                <a:lnTo>
                  <a:pt x="41" y="15"/>
                </a:lnTo>
                <a:lnTo>
                  <a:pt x="37" y="7"/>
                </a:lnTo>
                <a:lnTo>
                  <a:pt x="32" y="2"/>
                </a:lnTo>
                <a:lnTo>
                  <a:pt x="22" y="0"/>
                </a:lnTo>
                <a:lnTo>
                  <a:pt x="22" y="0"/>
                </a:lnTo>
                <a:lnTo>
                  <a:pt x="15" y="0"/>
                </a:lnTo>
                <a:lnTo>
                  <a:pt x="8" y="5"/>
                </a:lnTo>
                <a:lnTo>
                  <a:pt x="2" y="11"/>
                </a:lnTo>
                <a:lnTo>
                  <a:pt x="0" y="18"/>
                </a:lnTo>
                <a:lnTo>
                  <a:pt x="0" y="1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1" name="Freeform 267">
            <a:extLst>
              <a:ext uri="{FF2B5EF4-FFF2-40B4-BE49-F238E27FC236}">
                <a16:creationId xmlns:a16="http://schemas.microsoft.com/office/drawing/2014/main" id="{DD113B07-B089-4E14-B5F8-DC4440A267B6}"/>
              </a:ext>
            </a:extLst>
          </p:cNvPr>
          <p:cNvSpPr>
            <a:spLocks/>
          </p:cNvSpPr>
          <p:nvPr/>
        </p:nvSpPr>
        <p:spPr bwMode="auto">
          <a:xfrm>
            <a:off x="10111690" y="3883695"/>
            <a:ext cx="41155" cy="52035"/>
          </a:xfrm>
          <a:custGeom>
            <a:avLst/>
            <a:gdLst>
              <a:gd name="T0" fmla="*/ 0 w 43"/>
              <a:gd name="T1" fmla="*/ 19 h 41"/>
              <a:gd name="T2" fmla="*/ 0 w 43"/>
              <a:gd name="T3" fmla="*/ 19 h 41"/>
              <a:gd name="T4" fmla="*/ 0 w 43"/>
              <a:gd name="T5" fmla="*/ 26 h 41"/>
              <a:gd name="T6" fmla="*/ 5 w 43"/>
              <a:gd name="T7" fmla="*/ 34 h 41"/>
              <a:gd name="T8" fmla="*/ 11 w 43"/>
              <a:gd name="T9" fmla="*/ 39 h 41"/>
              <a:gd name="T10" fmla="*/ 18 w 43"/>
              <a:gd name="T11" fmla="*/ 41 h 41"/>
              <a:gd name="T12" fmla="*/ 18 w 43"/>
              <a:gd name="T13" fmla="*/ 41 h 41"/>
              <a:gd name="T14" fmla="*/ 28 w 43"/>
              <a:gd name="T15" fmla="*/ 41 h 41"/>
              <a:gd name="T16" fmla="*/ 35 w 43"/>
              <a:gd name="T17" fmla="*/ 37 h 41"/>
              <a:gd name="T18" fmla="*/ 39 w 43"/>
              <a:gd name="T19" fmla="*/ 30 h 41"/>
              <a:gd name="T20" fmla="*/ 43 w 43"/>
              <a:gd name="T21" fmla="*/ 22 h 41"/>
              <a:gd name="T22" fmla="*/ 43 w 43"/>
              <a:gd name="T23" fmla="*/ 22 h 41"/>
              <a:gd name="T24" fmla="*/ 41 w 43"/>
              <a:gd name="T25" fmla="*/ 13 h 41"/>
              <a:gd name="T26" fmla="*/ 37 w 43"/>
              <a:gd name="T27" fmla="*/ 7 h 41"/>
              <a:gd name="T28" fmla="*/ 32 w 43"/>
              <a:gd name="T29" fmla="*/ 2 h 41"/>
              <a:gd name="T30" fmla="*/ 22 w 43"/>
              <a:gd name="T31" fmla="*/ 0 h 41"/>
              <a:gd name="T32" fmla="*/ 22 w 43"/>
              <a:gd name="T33" fmla="*/ 0 h 41"/>
              <a:gd name="T34" fmla="*/ 15 w 43"/>
              <a:gd name="T35" fmla="*/ 0 h 41"/>
              <a:gd name="T36" fmla="*/ 7 w 43"/>
              <a:gd name="T37" fmla="*/ 4 h 41"/>
              <a:gd name="T38" fmla="*/ 2 w 43"/>
              <a:gd name="T39" fmla="*/ 9 h 41"/>
              <a:gd name="T40" fmla="*/ 0 w 43"/>
              <a:gd name="T41" fmla="*/ 19 h 41"/>
              <a:gd name="T42" fmla="*/ 0 w 43"/>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9"/>
                </a:moveTo>
                <a:lnTo>
                  <a:pt x="0" y="19"/>
                </a:lnTo>
                <a:lnTo>
                  <a:pt x="0" y="26"/>
                </a:lnTo>
                <a:lnTo>
                  <a:pt x="5" y="34"/>
                </a:lnTo>
                <a:lnTo>
                  <a:pt x="11" y="39"/>
                </a:lnTo>
                <a:lnTo>
                  <a:pt x="18" y="41"/>
                </a:lnTo>
                <a:lnTo>
                  <a:pt x="18" y="41"/>
                </a:lnTo>
                <a:lnTo>
                  <a:pt x="28" y="41"/>
                </a:lnTo>
                <a:lnTo>
                  <a:pt x="35" y="37"/>
                </a:lnTo>
                <a:lnTo>
                  <a:pt x="39" y="30"/>
                </a:lnTo>
                <a:lnTo>
                  <a:pt x="43" y="22"/>
                </a:lnTo>
                <a:lnTo>
                  <a:pt x="43" y="22"/>
                </a:lnTo>
                <a:lnTo>
                  <a:pt x="41" y="13"/>
                </a:lnTo>
                <a:lnTo>
                  <a:pt x="37" y="7"/>
                </a:lnTo>
                <a:lnTo>
                  <a:pt x="32" y="2"/>
                </a:lnTo>
                <a:lnTo>
                  <a:pt x="22" y="0"/>
                </a:lnTo>
                <a:lnTo>
                  <a:pt x="22" y="0"/>
                </a:lnTo>
                <a:lnTo>
                  <a:pt x="15" y="0"/>
                </a:lnTo>
                <a:lnTo>
                  <a:pt x="7" y="4"/>
                </a:lnTo>
                <a:lnTo>
                  <a:pt x="2" y="9"/>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2" name="Freeform 268">
            <a:extLst>
              <a:ext uri="{FF2B5EF4-FFF2-40B4-BE49-F238E27FC236}">
                <a16:creationId xmlns:a16="http://schemas.microsoft.com/office/drawing/2014/main" id="{609B114D-0376-467C-BCB6-3EF1FAB4CA57}"/>
              </a:ext>
            </a:extLst>
          </p:cNvPr>
          <p:cNvSpPr>
            <a:spLocks/>
          </p:cNvSpPr>
          <p:nvPr/>
        </p:nvSpPr>
        <p:spPr bwMode="auto">
          <a:xfrm>
            <a:off x="10063052" y="3883695"/>
            <a:ext cx="41155" cy="52035"/>
          </a:xfrm>
          <a:custGeom>
            <a:avLst/>
            <a:gdLst>
              <a:gd name="T0" fmla="*/ 0 w 42"/>
              <a:gd name="T1" fmla="*/ 19 h 41"/>
              <a:gd name="T2" fmla="*/ 0 w 42"/>
              <a:gd name="T3" fmla="*/ 19 h 41"/>
              <a:gd name="T4" fmla="*/ 0 w 42"/>
              <a:gd name="T5" fmla="*/ 26 h 41"/>
              <a:gd name="T6" fmla="*/ 5 w 42"/>
              <a:gd name="T7" fmla="*/ 34 h 41"/>
              <a:gd name="T8" fmla="*/ 11 w 42"/>
              <a:gd name="T9" fmla="*/ 39 h 41"/>
              <a:gd name="T10" fmla="*/ 18 w 42"/>
              <a:gd name="T11" fmla="*/ 41 h 41"/>
              <a:gd name="T12" fmla="*/ 18 w 42"/>
              <a:gd name="T13" fmla="*/ 41 h 41"/>
              <a:gd name="T14" fmla="*/ 28 w 42"/>
              <a:gd name="T15" fmla="*/ 41 h 41"/>
              <a:gd name="T16" fmla="*/ 35 w 42"/>
              <a:gd name="T17" fmla="*/ 37 h 41"/>
              <a:gd name="T18" fmla="*/ 39 w 42"/>
              <a:gd name="T19" fmla="*/ 30 h 41"/>
              <a:gd name="T20" fmla="*/ 42 w 42"/>
              <a:gd name="T21" fmla="*/ 22 h 41"/>
              <a:gd name="T22" fmla="*/ 42 w 42"/>
              <a:gd name="T23" fmla="*/ 22 h 41"/>
              <a:gd name="T24" fmla="*/ 41 w 42"/>
              <a:gd name="T25" fmla="*/ 13 h 41"/>
              <a:gd name="T26" fmla="*/ 37 w 42"/>
              <a:gd name="T27" fmla="*/ 7 h 41"/>
              <a:gd name="T28" fmla="*/ 31 w 42"/>
              <a:gd name="T29" fmla="*/ 2 h 41"/>
              <a:gd name="T30" fmla="*/ 22 w 42"/>
              <a:gd name="T31" fmla="*/ 0 h 41"/>
              <a:gd name="T32" fmla="*/ 22 w 42"/>
              <a:gd name="T33" fmla="*/ 0 h 41"/>
              <a:gd name="T34" fmla="*/ 14 w 42"/>
              <a:gd name="T35" fmla="*/ 0 h 41"/>
              <a:gd name="T36" fmla="*/ 7 w 42"/>
              <a:gd name="T37" fmla="*/ 4 h 41"/>
              <a:gd name="T38" fmla="*/ 1 w 42"/>
              <a:gd name="T39" fmla="*/ 9 h 41"/>
              <a:gd name="T40" fmla="*/ 0 w 42"/>
              <a:gd name="T41" fmla="*/ 19 h 41"/>
              <a:gd name="T42" fmla="*/ 0 w 42"/>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1">
                <a:moveTo>
                  <a:pt x="0" y="19"/>
                </a:moveTo>
                <a:lnTo>
                  <a:pt x="0" y="19"/>
                </a:lnTo>
                <a:lnTo>
                  <a:pt x="0" y="26"/>
                </a:lnTo>
                <a:lnTo>
                  <a:pt x="5" y="34"/>
                </a:lnTo>
                <a:lnTo>
                  <a:pt x="11" y="39"/>
                </a:lnTo>
                <a:lnTo>
                  <a:pt x="18" y="41"/>
                </a:lnTo>
                <a:lnTo>
                  <a:pt x="18" y="41"/>
                </a:lnTo>
                <a:lnTo>
                  <a:pt x="28" y="41"/>
                </a:lnTo>
                <a:lnTo>
                  <a:pt x="35" y="37"/>
                </a:lnTo>
                <a:lnTo>
                  <a:pt x="39" y="30"/>
                </a:lnTo>
                <a:lnTo>
                  <a:pt x="42" y="22"/>
                </a:lnTo>
                <a:lnTo>
                  <a:pt x="42" y="22"/>
                </a:lnTo>
                <a:lnTo>
                  <a:pt x="41" y="13"/>
                </a:lnTo>
                <a:lnTo>
                  <a:pt x="37" y="7"/>
                </a:lnTo>
                <a:lnTo>
                  <a:pt x="31" y="2"/>
                </a:lnTo>
                <a:lnTo>
                  <a:pt x="22" y="0"/>
                </a:lnTo>
                <a:lnTo>
                  <a:pt x="22" y="0"/>
                </a:lnTo>
                <a:lnTo>
                  <a:pt x="14" y="0"/>
                </a:lnTo>
                <a:lnTo>
                  <a:pt x="7" y="4"/>
                </a:lnTo>
                <a:lnTo>
                  <a:pt x="1" y="9"/>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3" name="Freeform 269">
            <a:extLst>
              <a:ext uri="{FF2B5EF4-FFF2-40B4-BE49-F238E27FC236}">
                <a16:creationId xmlns:a16="http://schemas.microsoft.com/office/drawing/2014/main" id="{F6E38A9C-B093-4F65-B831-7186340981D7}"/>
              </a:ext>
            </a:extLst>
          </p:cNvPr>
          <p:cNvSpPr>
            <a:spLocks/>
          </p:cNvSpPr>
          <p:nvPr/>
        </p:nvSpPr>
        <p:spPr bwMode="auto">
          <a:xfrm>
            <a:off x="10021897" y="3862881"/>
            <a:ext cx="39284" cy="52035"/>
          </a:xfrm>
          <a:custGeom>
            <a:avLst/>
            <a:gdLst>
              <a:gd name="T0" fmla="*/ 0 w 43"/>
              <a:gd name="T1" fmla="*/ 19 h 41"/>
              <a:gd name="T2" fmla="*/ 0 w 43"/>
              <a:gd name="T3" fmla="*/ 19 h 41"/>
              <a:gd name="T4" fmla="*/ 2 w 43"/>
              <a:gd name="T5" fmla="*/ 26 h 41"/>
              <a:gd name="T6" fmla="*/ 5 w 43"/>
              <a:gd name="T7" fmla="*/ 34 h 41"/>
              <a:gd name="T8" fmla="*/ 11 w 43"/>
              <a:gd name="T9" fmla="*/ 39 h 41"/>
              <a:gd name="T10" fmla="*/ 20 w 43"/>
              <a:gd name="T11" fmla="*/ 41 h 41"/>
              <a:gd name="T12" fmla="*/ 20 w 43"/>
              <a:gd name="T13" fmla="*/ 41 h 41"/>
              <a:gd name="T14" fmla="*/ 28 w 43"/>
              <a:gd name="T15" fmla="*/ 41 h 41"/>
              <a:gd name="T16" fmla="*/ 35 w 43"/>
              <a:gd name="T17" fmla="*/ 37 h 41"/>
              <a:gd name="T18" fmla="*/ 41 w 43"/>
              <a:gd name="T19" fmla="*/ 30 h 41"/>
              <a:gd name="T20" fmla="*/ 43 w 43"/>
              <a:gd name="T21" fmla="*/ 23 h 41"/>
              <a:gd name="T22" fmla="*/ 43 w 43"/>
              <a:gd name="T23" fmla="*/ 23 h 41"/>
              <a:gd name="T24" fmla="*/ 41 w 43"/>
              <a:gd name="T25" fmla="*/ 13 h 41"/>
              <a:gd name="T26" fmla="*/ 37 w 43"/>
              <a:gd name="T27" fmla="*/ 8 h 41"/>
              <a:gd name="T28" fmla="*/ 31 w 43"/>
              <a:gd name="T29" fmla="*/ 2 h 41"/>
              <a:gd name="T30" fmla="*/ 24 w 43"/>
              <a:gd name="T31" fmla="*/ 0 h 41"/>
              <a:gd name="T32" fmla="*/ 24 w 43"/>
              <a:gd name="T33" fmla="*/ 0 h 41"/>
              <a:gd name="T34" fmla="*/ 15 w 43"/>
              <a:gd name="T35" fmla="*/ 0 h 41"/>
              <a:gd name="T36" fmla="*/ 7 w 43"/>
              <a:gd name="T37" fmla="*/ 4 h 41"/>
              <a:gd name="T38" fmla="*/ 3 w 43"/>
              <a:gd name="T39" fmla="*/ 11 h 41"/>
              <a:gd name="T40" fmla="*/ 0 w 43"/>
              <a:gd name="T41" fmla="*/ 19 h 41"/>
              <a:gd name="T42" fmla="*/ 0 w 43"/>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19"/>
                </a:moveTo>
                <a:lnTo>
                  <a:pt x="0" y="19"/>
                </a:lnTo>
                <a:lnTo>
                  <a:pt x="2" y="26"/>
                </a:lnTo>
                <a:lnTo>
                  <a:pt x="5" y="34"/>
                </a:lnTo>
                <a:lnTo>
                  <a:pt x="11" y="39"/>
                </a:lnTo>
                <a:lnTo>
                  <a:pt x="20" y="41"/>
                </a:lnTo>
                <a:lnTo>
                  <a:pt x="20" y="41"/>
                </a:lnTo>
                <a:lnTo>
                  <a:pt x="28" y="41"/>
                </a:lnTo>
                <a:lnTo>
                  <a:pt x="35" y="37"/>
                </a:lnTo>
                <a:lnTo>
                  <a:pt x="41" y="30"/>
                </a:lnTo>
                <a:lnTo>
                  <a:pt x="43" y="23"/>
                </a:lnTo>
                <a:lnTo>
                  <a:pt x="43" y="23"/>
                </a:lnTo>
                <a:lnTo>
                  <a:pt x="41" y="13"/>
                </a:lnTo>
                <a:lnTo>
                  <a:pt x="37" y="8"/>
                </a:lnTo>
                <a:lnTo>
                  <a:pt x="31" y="2"/>
                </a:lnTo>
                <a:lnTo>
                  <a:pt x="24" y="0"/>
                </a:lnTo>
                <a:lnTo>
                  <a:pt x="24" y="0"/>
                </a:lnTo>
                <a:lnTo>
                  <a:pt x="15" y="0"/>
                </a:lnTo>
                <a:lnTo>
                  <a:pt x="7" y="4"/>
                </a:lnTo>
                <a:lnTo>
                  <a:pt x="3"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4" name="Freeform 270">
            <a:extLst>
              <a:ext uri="{FF2B5EF4-FFF2-40B4-BE49-F238E27FC236}">
                <a16:creationId xmlns:a16="http://schemas.microsoft.com/office/drawing/2014/main" id="{83483234-0A55-4D46-A843-2A7ADEE946A8}"/>
              </a:ext>
            </a:extLst>
          </p:cNvPr>
          <p:cNvSpPr>
            <a:spLocks/>
          </p:cNvSpPr>
          <p:nvPr/>
        </p:nvSpPr>
        <p:spPr bwMode="auto">
          <a:xfrm>
            <a:off x="10016285" y="3862881"/>
            <a:ext cx="39284" cy="52035"/>
          </a:xfrm>
          <a:custGeom>
            <a:avLst/>
            <a:gdLst>
              <a:gd name="T0" fmla="*/ 0 w 41"/>
              <a:gd name="T1" fmla="*/ 19 h 41"/>
              <a:gd name="T2" fmla="*/ 0 w 41"/>
              <a:gd name="T3" fmla="*/ 19 h 41"/>
              <a:gd name="T4" fmla="*/ 0 w 41"/>
              <a:gd name="T5" fmla="*/ 26 h 41"/>
              <a:gd name="T6" fmla="*/ 4 w 41"/>
              <a:gd name="T7" fmla="*/ 34 h 41"/>
              <a:gd name="T8" fmla="*/ 11 w 41"/>
              <a:gd name="T9" fmla="*/ 39 h 41"/>
              <a:gd name="T10" fmla="*/ 19 w 41"/>
              <a:gd name="T11" fmla="*/ 41 h 41"/>
              <a:gd name="T12" fmla="*/ 19 w 41"/>
              <a:gd name="T13" fmla="*/ 41 h 41"/>
              <a:gd name="T14" fmla="*/ 28 w 41"/>
              <a:gd name="T15" fmla="*/ 41 h 41"/>
              <a:gd name="T16" fmla="*/ 34 w 41"/>
              <a:gd name="T17" fmla="*/ 37 h 41"/>
              <a:gd name="T18" fmla="*/ 39 w 41"/>
              <a:gd name="T19" fmla="*/ 30 h 41"/>
              <a:gd name="T20" fmla="*/ 41 w 41"/>
              <a:gd name="T21" fmla="*/ 23 h 41"/>
              <a:gd name="T22" fmla="*/ 41 w 41"/>
              <a:gd name="T23" fmla="*/ 23 h 41"/>
              <a:gd name="T24" fmla="*/ 41 w 41"/>
              <a:gd name="T25" fmla="*/ 13 h 41"/>
              <a:gd name="T26" fmla="*/ 37 w 41"/>
              <a:gd name="T27" fmla="*/ 8 h 41"/>
              <a:gd name="T28" fmla="*/ 32 w 41"/>
              <a:gd name="T29" fmla="*/ 2 h 41"/>
              <a:gd name="T30" fmla="*/ 23 w 41"/>
              <a:gd name="T31" fmla="*/ 0 h 41"/>
              <a:gd name="T32" fmla="*/ 23 w 41"/>
              <a:gd name="T33" fmla="*/ 0 h 41"/>
              <a:gd name="T34" fmla="*/ 15 w 41"/>
              <a:gd name="T35" fmla="*/ 0 h 41"/>
              <a:gd name="T36" fmla="*/ 8 w 41"/>
              <a:gd name="T37" fmla="*/ 4 h 41"/>
              <a:gd name="T38" fmla="*/ 2 w 41"/>
              <a:gd name="T39" fmla="*/ 11 h 41"/>
              <a:gd name="T40" fmla="*/ 0 w 41"/>
              <a:gd name="T41" fmla="*/ 19 h 41"/>
              <a:gd name="T42" fmla="*/ 0 w 41"/>
              <a:gd name="T4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19"/>
                </a:moveTo>
                <a:lnTo>
                  <a:pt x="0" y="19"/>
                </a:lnTo>
                <a:lnTo>
                  <a:pt x="0" y="26"/>
                </a:lnTo>
                <a:lnTo>
                  <a:pt x="4" y="34"/>
                </a:lnTo>
                <a:lnTo>
                  <a:pt x="11" y="39"/>
                </a:lnTo>
                <a:lnTo>
                  <a:pt x="19" y="41"/>
                </a:lnTo>
                <a:lnTo>
                  <a:pt x="19" y="41"/>
                </a:lnTo>
                <a:lnTo>
                  <a:pt x="28" y="41"/>
                </a:lnTo>
                <a:lnTo>
                  <a:pt x="34" y="37"/>
                </a:lnTo>
                <a:lnTo>
                  <a:pt x="39" y="30"/>
                </a:lnTo>
                <a:lnTo>
                  <a:pt x="41" y="23"/>
                </a:lnTo>
                <a:lnTo>
                  <a:pt x="41" y="23"/>
                </a:lnTo>
                <a:lnTo>
                  <a:pt x="41" y="13"/>
                </a:lnTo>
                <a:lnTo>
                  <a:pt x="37" y="8"/>
                </a:lnTo>
                <a:lnTo>
                  <a:pt x="32" y="2"/>
                </a:lnTo>
                <a:lnTo>
                  <a:pt x="23" y="0"/>
                </a:lnTo>
                <a:lnTo>
                  <a:pt x="23" y="0"/>
                </a:lnTo>
                <a:lnTo>
                  <a:pt x="15" y="0"/>
                </a:lnTo>
                <a:lnTo>
                  <a:pt x="8" y="4"/>
                </a:lnTo>
                <a:lnTo>
                  <a:pt x="2" y="11"/>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5" name="Freeform 271">
            <a:extLst>
              <a:ext uri="{FF2B5EF4-FFF2-40B4-BE49-F238E27FC236}">
                <a16:creationId xmlns:a16="http://schemas.microsoft.com/office/drawing/2014/main" id="{3F5DD331-712C-49B4-926E-2A138FDF1430}"/>
              </a:ext>
            </a:extLst>
          </p:cNvPr>
          <p:cNvSpPr>
            <a:spLocks/>
          </p:cNvSpPr>
          <p:nvPr/>
        </p:nvSpPr>
        <p:spPr bwMode="auto">
          <a:xfrm>
            <a:off x="9986354" y="3842067"/>
            <a:ext cx="41155" cy="57238"/>
          </a:xfrm>
          <a:custGeom>
            <a:avLst/>
            <a:gdLst>
              <a:gd name="T0" fmla="*/ 0 w 43"/>
              <a:gd name="T1" fmla="*/ 21 h 43"/>
              <a:gd name="T2" fmla="*/ 0 w 43"/>
              <a:gd name="T3" fmla="*/ 21 h 43"/>
              <a:gd name="T4" fmla="*/ 0 w 43"/>
              <a:gd name="T5" fmla="*/ 28 h 43"/>
              <a:gd name="T6" fmla="*/ 6 w 43"/>
              <a:gd name="T7" fmla="*/ 36 h 43"/>
              <a:gd name="T8" fmla="*/ 12 w 43"/>
              <a:gd name="T9" fmla="*/ 41 h 43"/>
              <a:gd name="T10" fmla="*/ 19 w 43"/>
              <a:gd name="T11" fmla="*/ 43 h 43"/>
              <a:gd name="T12" fmla="*/ 19 w 43"/>
              <a:gd name="T13" fmla="*/ 43 h 43"/>
              <a:gd name="T14" fmla="*/ 28 w 43"/>
              <a:gd name="T15" fmla="*/ 41 h 43"/>
              <a:gd name="T16" fmla="*/ 34 w 43"/>
              <a:gd name="T17" fmla="*/ 38 h 43"/>
              <a:gd name="T18" fmla="*/ 40 w 43"/>
              <a:gd name="T19" fmla="*/ 32 h 43"/>
              <a:gd name="T20" fmla="*/ 43 w 43"/>
              <a:gd name="T21" fmla="*/ 24 h 43"/>
              <a:gd name="T22" fmla="*/ 43 w 43"/>
              <a:gd name="T23" fmla="*/ 24 h 43"/>
              <a:gd name="T24" fmla="*/ 41 w 43"/>
              <a:gd name="T25" fmla="*/ 15 h 43"/>
              <a:gd name="T26" fmla="*/ 38 w 43"/>
              <a:gd name="T27" fmla="*/ 8 h 43"/>
              <a:gd name="T28" fmla="*/ 32 w 43"/>
              <a:gd name="T29" fmla="*/ 4 h 43"/>
              <a:gd name="T30" fmla="*/ 23 w 43"/>
              <a:gd name="T31" fmla="*/ 0 h 43"/>
              <a:gd name="T32" fmla="*/ 23 w 43"/>
              <a:gd name="T33" fmla="*/ 0 h 43"/>
              <a:gd name="T34" fmla="*/ 15 w 43"/>
              <a:gd name="T35" fmla="*/ 2 h 43"/>
              <a:gd name="T36" fmla="*/ 8 w 43"/>
              <a:gd name="T37" fmla="*/ 6 h 43"/>
              <a:gd name="T38" fmla="*/ 2 w 43"/>
              <a:gd name="T39" fmla="*/ 11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0" y="28"/>
                </a:lnTo>
                <a:lnTo>
                  <a:pt x="6" y="36"/>
                </a:lnTo>
                <a:lnTo>
                  <a:pt x="12" y="41"/>
                </a:lnTo>
                <a:lnTo>
                  <a:pt x="19" y="43"/>
                </a:lnTo>
                <a:lnTo>
                  <a:pt x="19" y="43"/>
                </a:lnTo>
                <a:lnTo>
                  <a:pt x="28" y="41"/>
                </a:lnTo>
                <a:lnTo>
                  <a:pt x="34" y="38"/>
                </a:lnTo>
                <a:lnTo>
                  <a:pt x="40" y="32"/>
                </a:lnTo>
                <a:lnTo>
                  <a:pt x="43" y="24"/>
                </a:lnTo>
                <a:lnTo>
                  <a:pt x="43" y="24"/>
                </a:lnTo>
                <a:lnTo>
                  <a:pt x="41" y="15"/>
                </a:lnTo>
                <a:lnTo>
                  <a:pt x="38" y="8"/>
                </a:lnTo>
                <a:lnTo>
                  <a:pt x="32" y="4"/>
                </a:lnTo>
                <a:lnTo>
                  <a:pt x="23" y="0"/>
                </a:lnTo>
                <a:lnTo>
                  <a:pt x="23" y="0"/>
                </a:lnTo>
                <a:lnTo>
                  <a:pt x="15" y="2"/>
                </a:lnTo>
                <a:lnTo>
                  <a:pt x="8"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6" name="Freeform 272">
            <a:extLst>
              <a:ext uri="{FF2B5EF4-FFF2-40B4-BE49-F238E27FC236}">
                <a16:creationId xmlns:a16="http://schemas.microsoft.com/office/drawing/2014/main" id="{B743ACEE-EDFA-4691-BB6A-3DD5C08BC4D9}"/>
              </a:ext>
            </a:extLst>
          </p:cNvPr>
          <p:cNvSpPr>
            <a:spLocks/>
          </p:cNvSpPr>
          <p:nvPr/>
        </p:nvSpPr>
        <p:spPr bwMode="auto">
          <a:xfrm>
            <a:off x="9954553" y="3831660"/>
            <a:ext cx="41155" cy="57238"/>
          </a:xfrm>
          <a:custGeom>
            <a:avLst/>
            <a:gdLst>
              <a:gd name="T0" fmla="*/ 0 w 43"/>
              <a:gd name="T1" fmla="*/ 20 h 43"/>
              <a:gd name="T2" fmla="*/ 0 w 43"/>
              <a:gd name="T3" fmla="*/ 20 h 43"/>
              <a:gd name="T4" fmla="*/ 2 w 43"/>
              <a:gd name="T5" fmla="*/ 28 h 43"/>
              <a:gd name="T6" fmla="*/ 5 w 43"/>
              <a:gd name="T7" fmla="*/ 35 h 43"/>
              <a:gd name="T8" fmla="*/ 11 w 43"/>
              <a:gd name="T9" fmla="*/ 41 h 43"/>
              <a:gd name="T10" fmla="*/ 20 w 43"/>
              <a:gd name="T11" fmla="*/ 43 h 43"/>
              <a:gd name="T12" fmla="*/ 20 w 43"/>
              <a:gd name="T13" fmla="*/ 43 h 43"/>
              <a:gd name="T14" fmla="*/ 28 w 43"/>
              <a:gd name="T15" fmla="*/ 41 h 43"/>
              <a:gd name="T16" fmla="*/ 35 w 43"/>
              <a:gd name="T17" fmla="*/ 37 h 43"/>
              <a:gd name="T18" fmla="*/ 41 w 43"/>
              <a:gd name="T19" fmla="*/ 31 h 43"/>
              <a:gd name="T20" fmla="*/ 43 w 43"/>
              <a:gd name="T21" fmla="*/ 24 h 43"/>
              <a:gd name="T22" fmla="*/ 43 w 43"/>
              <a:gd name="T23" fmla="*/ 24 h 43"/>
              <a:gd name="T24" fmla="*/ 41 w 43"/>
              <a:gd name="T25" fmla="*/ 15 h 43"/>
              <a:gd name="T26" fmla="*/ 37 w 43"/>
              <a:gd name="T27" fmla="*/ 7 h 43"/>
              <a:gd name="T28" fmla="*/ 32 w 43"/>
              <a:gd name="T29" fmla="*/ 3 h 43"/>
              <a:gd name="T30" fmla="*/ 24 w 43"/>
              <a:gd name="T31" fmla="*/ 0 h 43"/>
              <a:gd name="T32" fmla="*/ 24 w 43"/>
              <a:gd name="T33" fmla="*/ 0 h 43"/>
              <a:gd name="T34" fmla="*/ 15 w 43"/>
              <a:gd name="T35" fmla="*/ 2 h 43"/>
              <a:gd name="T36" fmla="*/ 7 w 43"/>
              <a:gd name="T37" fmla="*/ 5 h 43"/>
              <a:gd name="T38" fmla="*/ 3 w 43"/>
              <a:gd name="T39" fmla="*/ 11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5" y="35"/>
                </a:lnTo>
                <a:lnTo>
                  <a:pt x="11" y="41"/>
                </a:lnTo>
                <a:lnTo>
                  <a:pt x="20" y="43"/>
                </a:lnTo>
                <a:lnTo>
                  <a:pt x="20" y="43"/>
                </a:lnTo>
                <a:lnTo>
                  <a:pt x="28" y="41"/>
                </a:lnTo>
                <a:lnTo>
                  <a:pt x="35" y="37"/>
                </a:lnTo>
                <a:lnTo>
                  <a:pt x="41" y="31"/>
                </a:lnTo>
                <a:lnTo>
                  <a:pt x="43" y="24"/>
                </a:lnTo>
                <a:lnTo>
                  <a:pt x="43" y="24"/>
                </a:lnTo>
                <a:lnTo>
                  <a:pt x="41" y="15"/>
                </a:lnTo>
                <a:lnTo>
                  <a:pt x="37" y="7"/>
                </a:lnTo>
                <a:lnTo>
                  <a:pt x="32" y="3"/>
                </a:lnTo>
                <a:lnTo>
                  <a:pt x="24" y="0"/>
                </a:lnTo>
                <a:lnTo>
                  <a:pt x="24" y="0"/>
                </a:lnTo>
                <a:lnTo>
                  <a:pt x="15" y="2"/>
                </a:lnTo>
                <a:lnTo>
                  <a:pt x="7" y="5"/>
                </a:lnTo>
                <a:lnTo>
                  <a:pt x="3"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7" name="Freeform 273">
            <a:extLst>
              <a:ext uri="{FF2B5EF4-FFF2-40B4-BE49-F238E27FC236}">
                <a16:creationId xmlns:a16="http://schemas.microsoft.com/office/drawing/2014/main" id="{15EF2D2F-94C8-4152-B10B-A96481464670}"/>
              </a:ext>
            </a:extLst>
          </p:cNvPr>
          <p:cNvSpPr>
            <a:spLocks/>
          </p:cNvSpPr>
          <p:nvPr/>
        </p:nvSpPr>
        <p:spPr bwMode="auto">
          <a:xfrm>
            <a:off x="9947070" y="3831660"/>
            <a:ext cx="39284" cy="57238"/>
          </a:xfrm>
          <a:custGeom>
            <a:avLst/>
            <a:gdLst>
              <a:gd name="T0" fmla="*/ 0 w 43"/>
              <a:gd name="T1" fmla="*/ 20 h 43"/>
              <a:gd name="T2" fmla="*/ 0 w 43"/>
              <a:gd name="T3" fmla="*/ 20 h 43"/>
              <a:gd name="T4" fmla="*/ 2 w 43"/>
              <a:gd name="T5" fmla="*/ 28 h 43"/>
              <a:gd name="T6" fmla="*/ 6 w 43"/>
              <a:gd name="T7" fmla="*/ 35 h 43"/>
              <a:gd name="T8" fmla="*/ 12 w 43"/>
              <a:gd name="T9" fmla="*/ 41 h 43"/>
              <a:gd name="T10" fmla="*/ 21 w 43"/>
              <a:gd name="T11" fmla="*/ 43 h 43"/>
              <a:gd name="T12" fmla="*/ 21 w 43"/>
              <a:gd name="T13" fmla="*/ 43 h 43"/>
              <a:gd name="T14" fmla="*/ 28 w 43"/>
              <a:gd name="T15" fmla="*/ 41 h 43"/>
              <a:gd name="T16" fmla="*/ 36 w 43"/>
              <a:gd name="T17" fmla="*/ 37 h 43"/>
              <a:gd name="T18" fmla="*/ 42 w 43"/>
              <a:gd name="T19" fmla="*/ 31 h 43"/>
              <a:gd name="T20" fmla="*/ 43 w 43"/>
              <a:gd name="T21" fmla="*/ 24 h 43"/>
              <a:gd name="T22" fmla="*/ 43 w 43"/>
              <a:gd name="T23" fmla="*/ 24 h 43"/>
              <a:gd name="T24" fmla="*/ 42 w 43"/>
              <a:gd name="T25" fmla="*/ 15 h 43"/>
              <a:gd name="T26" fmla="*/ 38 w 43"/>
              <a:gd name="T27" fmla="*/ 7 h 43"/>
              <a:gd name="T28" fmla="*/ 32 w 43"/>
              <a:gd name="T29" fmla="*/ 3 h 43"/>
              <a:gd name="T30" fmla="*/ 25 w 43"/>
              <a:gd name="T31" fmla="*/ 0 h 43"/>
              <a:gd name="T32" fmla="*/ 25 w 43"/>
              <a:gd name="T33" fmla="*/ 0 h 43"/>
              <a:gd name="T34" fmla="*/ 15 w 43"/>
              <a:gd name="T35" fmla="*/ 2 h 43"/>
              <a:gd name="T36" fmla="*/ 8 w 43"/>
              <a:gd name="T37" fmla="*/ 5 h 43"/>
              <a:gd name="T38" fmla="*/ 4 w 43"/>
              <a:gd name="T39" fmla="*/ 11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6" y="35"/>
                </a:lnTo>
                <a:lnTo>
                  <a:pt x="12" y="41"/>
                </a:lnTo>
                <a:lnTo>
                  <a:pt x="21" y="43"/>
                </a:lnTo>
                <a:lnTo>
                  <a:pt x="21" y="43"/>
                </a:lnTo>
                <a:lnTo>
                  <a:pt x="28" y="41"/>
                </a:lnTo>
                <a:lnTo>
                  <a:pt x="36" y="37"/>
                </a:lnTo>
                <a:lnTo>
                  <a:pt x="42" y="31"/>
                </a:lnTo>
                <a:lnTo>
                  <a:pt x="43" y="24"/>
                </a:lnTo>
                <a:lnTo>
                  <a:pt x="43" y="24"/>
                </a:lnTo>
                <a:lnTo>
                  <a:pt x="42" y="15"/>
                </a:lnTo>
                <a:lnTo>
                  <a:pt x="38" y="7"/>
                </a:lnTo>
                <a:lnTo>
                  <a:pt x="32" y="3"/>
                </a:lnTo>
                <a:lnTo>
                  <a:pt x="25" y="0"/>
                </a:lnTo>
                <a:lnTo>
                  <a:pt x="25" y="0"/>
                </a:lnTo>
                <a:lnTo>
                  <a:pt x="15" y="2"/>
                </a:lnTo>
                <a:lnTo>
                  <a:pt x="8" y="5"/>
                </a:lnTo>
                <a:lnTo>
                  <a:pt x="4"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8" name="Freeform 274">
            <a:extLst>
              <a:ext uri="{FF2B5EF4-FFF2-40B4-BE49-F238E27FC236}">
                <a16:creationId xmlns:a16="http://schemas.microsoft.com/office/drawing/2014/main" id="{AB47429A-DFCC-4C11-9494-5F961C7FB259}"/>
              </a:ext>
            </a:extLst>
          </p:cNvPr>
          <p:cNvSpPr>
            <a:spLocks/>
          </p:cNvSpPr>
          <p:nvPr/>
        </p:nvSpPr>
        <p:spPr bwMode="auto">
          <a:xfrm>
            <a:off x="9896562" y="3821253"/>
            <a:ext cx="37414" cy="54637"/>
          </a:xfrm>
          <a:custGeom>
            <a:avLst/>
            <a:gdLst>
              <a:gd name="T0" fmla="*/ 0 w 41"/>
              <a:gd name="T1" fmla="*/ 19 h 43"/>
              <a:gd name="T2" fmla="*/ 0 w 41"/>
              <a:gd name="T3" fmla="*/ 19 h 43"/>
              <a:gd name="T4" fmla="*/ 0 w 41"/>
              <a:gd name="T5" fmla="*/ 28 h 43"/>
              <a:gd name="T6" fmla="*/ 4 w 41"/>
              <a:gd name="T7" fmla="*/ 36 h 43"/>
              <a:gd name="T8" fmla="*/ 11 w 41"/>
              <a:gd name="T9" fmla="*/ 40 h 43"/>
              <a:gd name="T10" fmla="*/ 19 w 41"/>
              <a:gd name="T11" fmla="*/ 43 h 43"/>
              <a:gd name="T12" fmla="*/ 19 w 41"/>
              <a:gd name="T13" fmla="*/ 43 h 43"/>
              <a:gd name="T14" fmla="*/ 28 w 41"/>
              <a:gd name="T15" fmla="*/ 41 h 43"/>
              <a:gd name="T16" fmla="*/ 34 w 41"/>
              <a:gd name="T17" fmla="*/ 38 h 43"/>
              <a:gd name="T18" fmla="*/ 39 w 41"/>
              <a:gd name="T19" fmla="*/ 32 h 43"/>
              <a:gd name="T20" fmla="*/ 41 w 41"/>
              <a:gd name="T21" fmla="*/ 25 h 43"/>
              <a:gd name="T22" fmla="*/ 41 w 41"/>
              <a:gd name="T23" fmla="*/ 25 h 43"/>
              <a:gd name="T24" fmla="*/ 41 w 41"/>
              <a:gd name="T25" fmla="*/ 15 h 43"/>
              <a:gd name="T26" fmla="*/ 38 w 41"/>
              <a:gd name="T27" fmla="*/ 8 h 43"/>
              <a:gd name="T28" fmla="*/ 30 w 41"/>
              <a:gd name="T29" fmla="*/ 2 h 43"/>
              <a:gd name="T30" fmla="*/ 23 w 41"/>
              <a:gd name="T31" fmla="*/ 0 h 43"/>
              <a:gd name="T32" fmla="*/ 23 w 41"/>
              <a:gd name="T33" fmla="*/ 0 h 43"/>
              <a:gd name="T34" fmla="*/ 15 w 41"/>
              <a:gd name="T35" fmla="*/ 2 h 43"/>
              <a:gd name="T36" fmla="*/ 8 w 41"/>
              <a:gd name="T37" fmla="*/ 6 h 43"/>
              <a:gd name="T38" fmla="*/ 2 w 41"/>
              <a:gd name="T39" fmla="*/ 12 h 43"/>
              <a:gd name="T40" fmla="*/ 0 w 41"/>
              <a:gd name="T41" fmla="*/ 19 h 43"/>
              <a:gd name="T42" fmla="*/ 0 w 41"/>
              <a:gd name="T43"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19"/>
                </a:moveTo>
                <a:lnTo>
                  <a:pt x="0" y="19"/>
                </a:lnTo>
                <a:lnTo>
                  <a:pt x="0" y="28"/>
                </a:lnTo>
                <a:lnTo>
                  <a:pt x="4" y="36"/>
                </a:lnTo>
                <a:lnTo>
                  <a:pt x="11" y="40"/>
                </a:lnTo>
                <a:lnTo>
                  <a:pt x="19" y="43"/>
                </a:lnTo>
                <a:lnTo>
                  <a:pt x="19" y="43"/>
                </a:lnTo>
                <a:lnTo>
                  <a:pt x="28" y="41"/>
                </a:lnTo>
                <a:lnTo>
                  <a:pt x="34" y="38"/>
                </a:lnTo>
                <a:lnTo>
                  <a:pt x="39" y="32"/>
                </a:lnTo>
                <a:lnTo>
                  <a:pt x="41" y="25"/>
                </a:lnTo>
                <a:lnTo>
                  <a:pt x="41" y="25"/>
                </a:lnTo>
                <a:lnTo>
                  <a:pt x="41" y="15"/>
                </a:lnTo>
                <a:lnTo>
                  <a:pt x="38" y="8"/>
                </a:lnTo>
                <a:lnTo>
                  <a:pt x="30" y="2"/>
                </a:lnTo>
                <a:lnTo>
                  <a:pt x="23" y="0"/>
                </a:lnTo>
                <a:lnTo>
                  <a:pt x="23" y="0"/>
                </a:lnTo>
                <a:lnTo>
                  <a:pt x="15" y="2"/>
                </a:lnTo>
                <a:lnTo>
                  <a:pt x="8" y="6"/>
                </a:lnTo>
                <a:lnTo>
                  <a:pt x="2" y="12"/>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39" name="Freeform 275">
            <a:extLst>
              <a:ext uri="{FF2B5EF4-FFF2-40B4-BE49-F238E27FC236}">
                <a16:creationId xmlns:a16="http://schemas.microsoft.com/office/drawing/2014/main" id="{1C452BEF-3763-4252-9AAF-1FFF92F59418}"/>
              </a:ext>
            </a:extLst>
          </p:cNvPr>
          <p:cNvSpPr>
            <a:spLocks/>
          </p:cNvSpPr>
          <p:nvPr/>
        </p:nvSpPr>
        <p:spPr bwMode="auto">
          <a:xfrm>
            <a:off x="9887208" y="3800439"/>
            <a:ext cx="39284" cy="57238"/>
          </a:xfrm>
          <a:custGeom>
            <a:avLst/>
            <a:gdLst>
              <a:gd name="T0" fmla="*/ 0 w 43"/>
              <a:gd name="T1" fmla="*/ 21 h 43"/>
              <a:gd name="T2" fmla="*/ 0 w 43"/>
              <a:gd name="T3" fmla="*/ 21 h 43"/>
              <a:gd name="T4" fmla="*/ 2 w 43"/>
              <a:gd name="T5" fmla="*/ 30 h 43"/>
              <a:gd name="T6" fmla="*/ 6 w 43"/>
              <a:gd name="T7" fmla="*/ 36 h 43"/>
              <a:gd name="T8" fmla="*/ 13 w 43"/>
              <a:gd name="T9" fmla="*/ 42 h 43"/>
              <a:gd name="T10" fmla="*/ 20 w 43"/>
              <a:gd name="T11" fmla="*/ 43 h 43"/>
              <a:gd name="T12" fmla="*/ 20 w 43"/>
              <a:gd name="T13" fmla="*/ 43 h 43"/>
              <a:gd name="T14" fmla="*/ 30 w 43"/>
              <a:gd name="T15" fmla="*/ 42 h 43"/>
              <a:gd name="T16" fmla="*/ 35 w 43"/>
              <a:gd name="T17" fmla="*/ 38 h 43"/>
              <a:gd name="T18" fmla="*/ 41 w 43"/>
              <a:gd name="T19" fmla="*/ 32 h 43"/>
              <a:gd name="T20" fmla="*/ 43 w 43"/>
              <a:gd name="T21" fmla="*/ 23 h 43"/>
              <a:gd name="T22" fmla="*/ 43 w 43"/>
              <a:gd name="T23" fmla="*/ 23 h 43"/>
              <a:gd name="T24" fmla="*/ 41 w 43"/>
              <a:gd name="T25" fmla="*/ 15 h 43"/>
              <a:gd name="T26" fmla="*/ 37 w 43"/>
              <a:gd name="T27" fmla="*/ 8 h 43"/>
              <a:gd name="T28" fmla="*/ 30 w 43"/>
              <a:gd name="T29" fmla="*/ 2 h 43"/>
              <a:gd name="T30" fmla="*/ 22 w 43"/>
              <a:gd name="T31" fmla="*/ 0 h 43"/>
              <a:gd name="T32" fmla="*/ 22 w 43"/>
              <a:gd name="T33" fmla="*/ 0 h 43"/>
              <a:gd name="T34" fmla="*/ 15 w 43"/>
              <a:gd name="T35" fmla="*/ 2 h 43"/>
              <a:gd name="T36" fmla="*/ 7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6"/>
                </a:lnTo>
                <a:lnTo>
                  <a:pt x="13" y="42"/>
                </a:lnTo>
                <a:lnTo>
                  <a:pt x="20" y="43"/>
                </a:lnTo>
                <a:lnTo>
                  <a:pt x="20" y="43"/>
                </a:lnTo>
                <a:lnTo>
                  <a:pt x="30" y="42"/>
                </a:lnTo>
                <a:lnTo>
                  <a:pt x="35" y="38"/>
                </a:lnTo>
                <a:lnTo>
                  <a:pt x="41" y="32"/>
                </a:lnTo>
                <a:lnTo>
                  <a:pt x="43" y="23"/>
                </a:lnTo>
                <a:lnTo>
                  <a:pt x="43" y="23"/>
                </a:lnTo>
                <a:lnTo>
                  <a:pt x="41" y="15"/>
                </a:lnTo>
                <a:lnTo>
                  <a:pt x="37" y="8"/>
                </a:lnTo>
                <a:lnTo>
                  <a:pt x="30" y="2"/>
                </a:lnTo>
                <a:lnTo>
                  <a:pt x="22" y="0"/>
                </a:lnTo>
                <a:lnTo>
                  <a:pt x="22" y="0"/>
                </a:lnTo>
                <a:lnTo>
                  <a:pt x="15" y="2"/>
                </a:lnTo>
                <a:lnTo>
                  <a:pt x="7"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0" name="Freeform 276">
            <a:extLst>
              <a:ext uri="{FF2B5EF4-FFF2-40B4-BE49-F238E27FC236}">
                <a16:creationId xmlns:a16="http://schemas.microsoft.com/office/drawing/2014/main" id="{B4A55241-E6D6-4227-8190-C3F8415107AE}"/>
              </a:ext>
            </a:extLst>
          </p:cNvPr>
          <p:cNvSpPr>
            <a:spLocks/>
          </p:cNvSpPr>
          <p:nvPr/>
        </p:nvSpPr>
        <p:spPr bwMode="auto">
          <a:xfrm>
            <a:off x="9874114" y="3790032"/>
            <a:ext cx="41155" cy="52035"/>
          </a:xfrm>
          <a:custGeom>
            <a:avLst/>
            <a:gdLst>
              <a:gd name="T0" fmla="*/ 0 w 43"/>
              <a:gd name="T1" fmla="*/ 21 h 41"/>
              <a:gd name="T2" fmla="*/ 0 w 43"/>
              <a:gd name="T3" fmla="*/ 21 h 41"/>
              <a:gd name="T4" fmla="*/ 2 w 43"/>
              <a:gd name="T5" fmla="*/ 28 h 41"/>
              <a:gd name="T6" fmla="*/ 5 w 43"/>
              <a:gd name="T7" fmla="*/ 36 h 41"/>
              <a:gd name="T8" fmla="*/ 13 w 43"/>
              <a:gd name="T9" fmla="*/ 39 h 41"/>
              <a:gd name="T10" fmla="*/ 20 w 43"/>
              <a:gd name="T11" fmla="*/ 41 h 41"/>
              <a:gd name="T12" fmla="*/ 20 w 43"/>
              <a:gd name="T13" fmla="*/ 41 h 41"/>
              <a:gd name="T14" fmla="*/ 30 w 43"/>
              <a:gd name="T15" fmla="*/ 41 h 41"/>
              <a:gd name="T16" fmla="*/ 37 w 43"/>
              <a:gd name="T17" fmla="*/ 36 h 41"/>
              <a:gd name="T18" fmla="*/ 41 w 43"/>
              <a:gd name="T19" fmla="*/ 30 h 41"/>
              <a:gd name="T20" fmla="*/ 43 w 43"/>
              <a:gd name="T21" fmla="*/ 21 h 41"/>
              <a:gd name="T22" fmla="*/ 43 w 43"/>
              <a:gd name="T23" fmla="*/ 21 h 41"/>
              <a:gd name="T24" fmla="*/ 41 w 43"/>
              <a:gd name="T25" fmla="*/ 13 h 41"/>
              <a:gd name="T26" fmla="*/ 37 w 43"/>
              <a:gd name="T27" fmla="*/ 6 h 41"/>
              <a:gd name="T28" fmla="*/ 32 w 43"/>
              <a:gd name="T29" fmla="*/ 2 h 41"/>
              <a:gd name="T30" fmla="*/ 22 w 43"/>
              <a:gd name="T31" fmla="*/ 0 h 41"/>
              <a:gd name="T32" fmla="*/ 22 w 43"/>
              <a:gd name="T33" fmla="*/ 0 h 41"/>
              <a:gd name="T34" fmla="*/ 15 w 43"/>
              <a:gd name="T35" fmla="*/ 0 h 41"/>
              <a:gd name="T36" fmla="*/ 7 w 43"/>
              <a:gd name="T37" fmla="*/ 6 h 41"/>
              <a:gd name="T38" fmla="*/ 2 w 43"/>
              <a:gd name="T39" fmla="*/ 11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5" y="36"/>
                </a:lnTo>
                <a:lnTo>
                  <a:pt x="13" y="39"/>
                </a:lnTo>
                <a:lnTo>
                  <a:pt x="20" y="41"/>
                </a:lnTo>
                <a:lnTo>
                  <a:pt x="20" y="41"/>
                </a:lnTo>
                <a:lnTo>
                  <a:pt x="30" y="41"/>
                </a:lnTo>
                <a:lnTo>
                  <a:pt x="37" y="36"/>
                </a:lnTo>
                <a:lnTo>
                  <a:pt x="41" y="30"/>
                </a:lnTo>
                <a:lnTo>
                  <a:pt x="43" y="21"/>
                </a:lnTo>
                <a:lnTo>
                  <a:pt x="43" y="21"/>
                </a:lnTo>
                <a:lnTo>
                  <a:pt x="41" y="13"/>
                </a:lnTo>
                <a:lnTo>
                  <a:pt x="37" y="6"/>
                </a:lnTo>
                <a:lnTo>
                  <a:pt x="32" y="2"/>
                </a:lnTo>
                <a:lnTo>
                  <a:pt x="22" y="0"/>
                </a:lnTo>
                <a:lnTo>
                  <a:pt x="22" y="0"/>
                </a:lnTo>
                <a:lnTo>
                  <a:pt x="15" y="0"/>
                </a:lnTo>
                <a:lnTo>
                  <a:pt x="7"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1" name="Freeform 277">
            <a:extLst>
              <a:ext uri="{FF2B5EF4-FFF2-40B4-BE49-F238E27FC236}">
                <a16:creationId xmlns:a16="http://schemas.microsoft.com/office/drawing/2014/main" id="{8409AB91-91AE-44F0-A09E-AFC40AE4FD0F}"/>
              </a:ext>
            </a:extLst>
          </p:cNvPr>
          <p:cNvSpPr>
            <a:spLocks/>
          </p:cNvSpPr>
          <p:nvPr/>
        </p:nvSpPr>
        <p:spPr bwMode="auto">
          <a:xfrm>
            <a:off x="9859148" y="3764014"/>
            <a:ext cx="41155" cy="57238"/>
          </a:xfrm>
          <a:custGeom>
            <a:avLst/>
            <a:gdLst>
              <a:gd name="T0" fmla="*/ 0 w 43"/>
              <a:gd name="T1" fmla="*/ 21 h 43"/>
              <a:gd name="T2" fmla="*/ 0 w 43"/>
              <a:gd name="T3" fmla="*/ 21 h 43"/>
              <a:gd name="T4" fmla="*/ 2 w 43"/>
              <a:gd name="T5" fmla="*/ 30 h 43"/>
              <a:gd name="T6" fmla="*/ 6 w 43"/>
              <a:gd name="T7" fmla="*/ 38 h 43"/>
              <a:gd name="T8" fmla="*/ 13 w 43"/>
              <a:gd name="T9" fmla="*/ 41 h 43"/>
              <a:gd name="T10" fmla="*/ 21 w 43"/>
              <a:gd name="T11" fmla="*/ 43 h 43"/>
              <a:gd name="T12" fmla="*/ 21 w 43"/>
              <a:gd name="T13" fmla="*/ 43 h 43"/>
              <a:gd name="T14" fmla="*/ 30 w 43"/>
              <a:gd name="T15" fmla="*/ 41 h 43"/>
              <a:gd name="T16" fmla="*/ 36 w 43"/>
              <a:gd name="T17" fmla="*/ 38 h 43"/>
              <a:gd name="T18" fmla="*/ 41 w 43"/>
              <a:gd name="T19" fmla="*/ 32 h 43"/>
              <a:gd name="T20" fmla="*/ 43 w 43"/>
              <a:gd name="T21" fmla="*/ 23 h 43"/>
              <a:gd name="T22" fmla="*/ 43 w 43"/>
              <a:gd name="T23" fmla="*/ 23 h 43"/>
              <a:gd name="T24" fmla="*/ 41 w 43"/>
              <a:gd name="T25" fmla="*/ 15 h 43"/>
              <a:gd name="T26" fmla="*/ 37 w 43"/>
              <a:gd name="T27" fmla="*/ 8 h 43"/>
              <a:gd name="T28" fmla="*/ 30 w 43"/>
              <a:gd name="T29" fmla="*/ 2 h 43"/>
              <a:gd name="T30" fmla="*/ 22 w 43"/>
              <a:gd name="T31" fmla="*/ 0 h 43"/>
              <a:gd name="T32" fmla="*/ 22 w 43"/>
              <a:gd name="T33" fmla="*/ 0 h 43"/>
              <a:gd name="T34" fmla="*/ 15 w 43"/>
              <a:gd name="T35" fmla="*/ 2 h 43"/>
              <a:gd name="T36" fmla="*/ 8 w 43"/>
              <a:gd name="T37" fmla="*/ 8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8"/>
                </a:lnTo>
                <a:lnTo>
                  <a:pt x="13" y="41"/>
                </a:lnTo>
                <a:lnTo>
                  <a:pt x="21" y="43"/>
                </a:lnTo>
                <a:lnTo>
                  <a:pt x="21" y="43"/>
                </a:lnTo>
                <a:lnTo>
                  <a:pt x="30" y="41"/>
                </a:lnTo>
                <a:lnTo>
                  <a:pt x="36" y="38"/>
                </a:lnTo>
                <a:lnTo>
                  <a:pt x="41" y="32"/>
                </a:lnTo>
                <a:lnTo>
                  <a:pt x="43" y="23"/>
                </a:lnTo>
                <a:lnTo>
                  <a:pt x="43" y="23"/>
                </a:lnTo>
                <a:lnTo>
                  <a:pt x="41" y="15"/>
                </a:lnTo>
                <a:lnTo>
                  <a:pt x="37" y="8"/>
                </a:lnTo>
                <a:lnTo>
                  <a:pt x="30" y="2"/>
                </a:lnTo>
                <a:lnTo>
                  <a:pt x="22" y="0"/>
                </a:lnTo>
                <a:lnTo>
                  <a:pt x="22" y="0"/>
                </a:lnTo>
                <a:lnTo>
                  <a:pt x="15" y="2"/>
                </a:lnTo>
                <a:lnTo>
                  <a:pt x="8" y="8"/>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2" name="Freeform 278">
            <a:extLst>
              <a:ext uri="{FF2B5EF4-FFF2-40B4-BE49-F238E27FC236}">
                <a16:creationId xmlns:a16="http://schemas.microsoft.com/office/drawing/2014/main" id="{34F23089-0606-4B32-A4B3-138533D7BAF8}"/>
              </a:ext>
            </a:extLst>
          </p:cNvPr>
          <p:cNvSpPr>
            <a:spLocks/>
          </p:cNvSpPr>
          <p:nvPr/>
        </p:nvSpPr>
        <p:spPr bwMode="auto">
          <a:xfrm>
            <a:off x="9847924" y="3764014"/>
            <a:ext cx="39284" cy="57238"/>
          </a:xfrm>
          <a:custGeom>
            <a:avLst/>
            <a:gdLst>
              <a:gd name="T0" fmla="*/ 0 w 41"/>
              <a:gd name="T1" fmla="*/ 21 h 43"/>
              <a:gd name="T2" fmla="*/ 0 w 41"/>
              <a:gd name="T3" fmla="*/ 21 h 43"/>
              <a:gd name="T4" fmla="*/ 0 w 41"/>
              <a:gd name="T5" fmla="*/ 30 h 43"/>
              <a:gd name="T6" fmla="*/ 5 w 41"/>
              <a:gd name="T7" fmla="*/ 38 h 43"/>
              <a:gd name="T8" fmla="*/ 11 w 41"/>
              <a:gd name="T9" fmla="*/ 41 h 43"/>
              <a:gd name="T10" fmla="*/ 20 w 41"/>
              <a:gd name="T11" fmla="*/ 43 h 43"/>
              <a:gd name="T12" fmla="*/ 20 w 41"/>
              <a:gd name="T13" fmla="*/ 43 h 43"/>
              <a:gd name="T14" fmla="*/ 28 w 41"/>
              <a:gd name="T15" fmla="*/ 41 h 43"/>
              <a:gd name="T16" fmla="*/ 35 w 41"/>
              <a:gd name="T17" fmla="*/ 38 h 43"/>
              <a:gd name="T18" fmla="*/ 39 w 41"/>
              <a:gd name="T19" fmla="*/ 32 h 43"/>
              <a:gd name="T20" fmla="*/ 41 w 41"/>
              <a:gd name="T21" fmla="*/ 23 h 43"/>
              <a:gd name="T22" fmla="*/ 41 w 41"/>
              <a:gd name="T23" fmla="*/ 23 h 43"/>
              <a:gd name="T24" fmla="*/ 41 w 41"/>
              <a:gd name="T25" fmla="*/ 15 h 43"/>
              <a:gd name="T26" fmla="*/ 35 w 41"/>
              <a:gd name="T27" fmla="*/ 8 h 43"/>
              <a:gd name="T28" fmla="*/ 30 w 41"/>
              <a:gd name="T29" fmla="*/ 2 h 43"/>
              <a:gd name="T30" fmla="*/ 20 w 41"/>
              <a:gd name="T31" fmla="*/ 0 h 43"/>
              <a:gd name="T32" fmla="*/ 20 w 41"/>
              <a:gd name="T33" fmla="*/ 0 h 43"/>
              <a:gd name="T34" fmla="*/ 13 w 41"/>
              <a:gd name="T35" fmla="*/ 2 h 43"/>
              <a:gd name="T36" fmla="*/ 5 w 41"/>
              <a:gd name="T37" fmla="*/ 8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0" y="30"/>
                </a:lnTo>
                <a:lnTo>
                  <a:pt x="5" y="38"/>
                </a:lnTo>
                <a:lnTo>
                  <a:pt x="11" y="41"/>
                </a:lnTo>
                <a:lnTo>
                  <a:pt x="20" y="43"/>
                </a:lnTo>
                <a:lnTo>
                  <a:pt x="20" y="43"/>
                </a:lnTo>
                <a:lnTo>
                  <a:pt x="28" y="41"/>
                </a:lnTo>
                <a:lnTo>
                  <a:pt x="35" y="38"/>
                </a:lnTo>
                <a:lnTo>
                  <a:pt x="39" y="32"/>
                </a:lnTo>
                <a:lnTo>
                  <a:pt x="41" y="23"/>
                </a:lnTo>
                <a:lnTo>
                  <a:pt x="41" y="23"/>
                </a:lnTo>
                <a:lnTo>
                  <a:pt x="41" y="15"/>
                </a:lnTo>
                <a:lnTo>
                  <a:pt x="35" y="8"/>
                </a:lnTo>
                <a:lnTo>
                  <a:pt x="30" y="2"/>
                </a:lnTo>
                <a:lnTo>
                  <a:pt x="20" y="0"/>
                </a:lnTo>
                <a:lnTo>
                  <a:pt x="20" y="0"/>
                </a:lnTo>
                <a:lnTo>
                  <a:pt x="13" y="2"/>
                </a:lnTo>
                <a:lnTo>
                  <a:pt x="5" y="8"/>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3" name="Freeform 279">
            <a:extLst>
              <a:ext uri="{FF2B5EF4-FFF2-40B4-BE49-F238E27FC236}">
                <a16:creationId xmlns:a16="http://schemas.microsoft.com/office/drawing/2014/main" id="{2F5B69CE-CD12-436F-A47A-9F19D8D93BC8}"/>
              </a:ext>
            </a:extLst>
          </p:cNvPr>
          <p:cNvSpPr>
            <a:spLocks/>
          </p:cNvSpPr>
          <p:nvPr/>
        </p:nvSpPr>
        <p:spPr bwMode="auto">
          <a:xfrm>
            <a:off x="9821735" y="3764014"/>
            <a:ext cx="41155" cy="57238"/>
          </a:xfrm>
          <a:custGeom>
            <a:avLst/>
            <a:gdLst>
              <a:gd name="T0" fmla="*/ 0 w 43"/>
              <a:gd name="T1" fmla="*/ 21 h 43"/>
              <a:gd name="T2" fmla="*/ 0 w 43"/>
              <a:gd name="T3" fmla="*/ 21 h 43"/>
              <a:gd name="T4" fmla="*/ 2 w 43"/>
              <a:gd name="T5" fmla="*/ 30 h 43"/>
              <a:gd name="T6" fmla="*/ 5 w 43"/>
              <a:gd name="T7" fmla="*/ 38 h 43"/>
              <a:gd name="T8" fmla="*/ 11 w 43"/>
              <a:gd name="T9" fmla="*/ 41 h 43"/>
              <a:gd name="T10" fmla="*/ 20 w 43"/>
              <a:gd name="T11" fmla="*/ 43 h 43"/>
              <a:gd name="T12" fmla="*/ 20 w 43"/>
              <a:gd name="T13" fmla="*/ 43 h 43"/>
              <a:gd name="T14" fmla="*/ 28 w 43"/>
              <a:gd name="T15" fmla="*/ 41 h 43"/>
              <a:gd name="T16" fmla="*/ 35 w 43"/>
              <a:gd name="T17" fmla="*/ 38 h 43"/>
              <a:gd name="T18" fmla="*/ 39 w 43"/>
              <a:gd name="T19" fmla="*/ 32 h 43"/>
              <a:gd name="T20" fmla="*/ 43 w 43"/>
              <a:gd name="T21" fmla="*/ 23 h 43"/>
              <a:gd name="T22" fmla="*/ 43 w 43"/>
              <a:gd name="T23" fmla="*/ 23 h 43"/>
              <a:gd name="T24" fmla="*/ 41 w 43"/>
              <a:gd name="T25" fmla="*/ 15 h 43"/>
              <a:gd name="T26" fmla="*/ 35 w 43"/>
              <a:gd name="T27" fmla="*/ 8 h 43"/>
              <a:gd name="T28" fmla="*/ 30 w 43"/>
              <a:gd name="T29" fmla="*/ 2 h 43"/>
              <a:gd name="T30" fmla="*/ 22 w 43"/>
              <a:gd name="T31" fmla="*/ 0 h 43"/>
              <a:gd name="T32" fmla="*/ 22 w 43"/>
              <a:gd name="T33" fmla="*/ 0 h 43"/>
              <a:gd name="T34" fmla="*/ 13 w 43"/>
              <a:gd name="T35" fmla="*/ 2 h 43"/>
              <a:gd name="T36" fmla="*/ 5 w 43"/>
              <a:gd name="T37" fmla="*/ 8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5" y="38"/>
                </a:lnTo>
                <a:lnTo>
                  <a:pt x="11" y="41"/>
                </a:lnTo>
                <a:lnTo>
                  <a:pt x="20" y="43"/>
                </a:lnTo>
                <a:lnTo>
                  <a:pt x="20" y="43"/>
                </a:lnTo>
                <a:lnTo>
                  <a:pt x="28" y="41"/>
                </a:lnTo>
                <a:lnTo>
                  <a:pt x="35" y="38"/>
                </a:lnTo>
                <a:lnTo>
                  <a:pt x="39" y="32"/>
                </a:lnTo>
                <a:lnTo>
                  <a:pt x="43" y="23"/>
                </a:lnTo>
                <a:lnTo>
                  <a:pt x="43" y="23"/>
                </a:lnTo>
                <a:lnTo>
                  <a:pt x="41" y="15"/>
                </a:lnTo>
                <a:lnTo>
                  <a:pt x="35" y="8"/>
                </a:lnTo>
                <a:lnTo>
                  <a:pt x="30" y="2"/>
                </a:lnTo>
                <a:lnTo>
                  <a:pt x="22" y="0"/>
                </a:lnTo>
                <a:lnTo>
                  <a:pt x="22" y="0"/>
                </a:lnTo>
                <a:lnTo>
                  <a:pt x="13" y="2"/>
                </a:lnTo>
                <a:lnTo>
                  <a:pt x="5" y="8"/>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4" name="Freeform 280">
            <a:extLst>
              <a:ext uri="{FF2B5EF4-FFF2-40B4-BE49-F238E27FC236}">
                <a16:creationId xmlns:a16="http://schemas.microsoft.com/office/drawing/2014/main" id="{7DA8EE53-C69A-416A-82F0-002558D15693}"/>
              </a:ext>
            </a:extLst>
          </p:cNvPr>
          <p:cNvSpPr>
            <a:spLocks/>
          </p:cNvSpPr>
          <p:nvPr/>
        </p:nvSpPr>
        <p:spPr bwMode="auto">
          <a:xfrm>
            <a:off x="9804899" y="3764014"/>
            <a:ext cx="41155" cy="57238"/>
          </a:xfrm>
          <a:custGeom>
            <a:avLst/>
            <a:gdLst>
              <a:gd name="T0" fmla="*/ 0 w 43"/>
              <a:gd name="T1" fmla="*/ 21 h 43"/>
              <a:gd name="T2" fmla="*/ 0 w 43"/>
              <a:gd name="T3" fmla="*/ 21 h 43"/>
              <a:gd name="T4" fmla="*/ 2 w 43"/>
              <a:gd name="T5" fmla="*/ 30 h 43"/>
              <a:gd name="T6" fmla="*/ 6 w 43"/>
              <a:gd name="T7" fmla="*/ 38 h 43"/>
              <a:gd name="T8" fmla="*/ 13 w 43"/>
              <a:gd name="T9" fmla="*/ 41 h 43"/>
              <a:gd name="T10" fmla="*/ 21 w 43"/>
              <a:gd name="T11" fmla="*/ 43 h 43"/>
              <a:gd name="T12" fmla="*/ 21 w 43"/>
              <a:gd name="T13" fmla="*/ 43 h 43"/>
              <a:gd name="T14" fmla="*/ 30 w 43"/>
              <a:gd name="T15" fmla="*/ 41 h 43"/>
              <a:gd name="T16" fmla="*/ 36 w 43"/>
              <a:gd name="T17" fmla="*/ 38 h 43"/>
              <a:gd name="T18" fmla="*/ 41 w 43"/>
              <a:gd name="T19" fmla="*/ 32 h 43"/>
              <a:gd name="T20" fmla="*/ 43 w 43"/>
              <a:gd name="T21" fmla="*/ 23 h 43"/>
              <a:gd name="T22" fmla="*/ 43 w 43"/>
              <a:gd name="T23" fmla="*/ 23 h 43"/>
              <a:gd name="T24" fmla="*/ 41 w 43"/>
              <a:gd name="T25" fmla="*/ 15 h 43"/>
              <a:gd name="T26" fmla="*/ 38 w 43"/>
              <a:gd name="T27" fmla="*/ 8 h 43"/>
              <a:gd name="T28" fmla="*/ 30 w 43"/>
              <a:gd name="T29" fmla="*/ 2 h 43"/>
              <a:gd name="T30" fmla="*/ 23 w 43"/>
              <a:gd name="T31" fmla="*/ 0 h 43"/>
              <a:gd name="T32" fmla="*/ 23 w 43"/>
              <a:gd name="T33" fmla="*/ 0 h 43"/>
              <a:gd name="T34" fmla="*/ 15 w 43"/>
              <a:gd name="T35" fmla="*/ 2 h 43"/>
              <a:gd name="T36" fmla="*/ 8 w 43"/>
              <a:gd name="T37" fmla="*/ 8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8"/>
                </a:lnTo>
                <a:lnTo>
                  <a:pt x="13" y="41"/>
                </a:lnTo>
                <a:lnTo>
                  <a:pt x="21" y="43"/>
                </a:lnTo>
                <a:lnTo>
                  <a:pt x="21" y="43"/>
                </a:lnTo>
                <a:lnTo>
                  <a:pt x="30" y="41"/>
                </a:lnTo>
                <a:lnTo>
                  <a:pt x="36" y="38"/>
                </a:lnTo>
                <a:lnTo>
                  <a:pt x="41" y="32"/>
                </a:lnTo>
                <a:lnTo>
                  <a:pt x="43" y="23"/>
                </a:lnTo>
                <a:lnTo>
                  <a:pt x="43" y="23"/>
                </a:lnTo>
                <a:lnTo>
                  <a:pt x="41" y="15"/>
                </a:lnTo>
                <a:lnTo>
                  <a:pt x="38" y="8"/>
                </a:lnTo>
                <a:lnTo>
                  <a:pt x="30" y="2"/>
                </a:lnTo>
                <a:lnTo>
                  <a:pt x="23" y="0"/>
                </a:lnTo>
                <a:lnTo>
                  <a:pt x="23" y="0"/>
                </a:lnTo>
                <a:lnTo>
                  <a:pt x="15" y="2"/>
                </a:lnTo>
                <a:lnTo>
                  <a:pt x="8" y="8"/>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5" name="Freeform 281">
            <a:extLst>
              <a:ext uri="{FF2B5EF4-FFF2-40B4-BE49-F238E27FC236}">
                <a16:creationId xmlns:a16="http://schemas.microsoft.com/office/drawing/2014/main" id="{EB20BBBF-03F5-43FD-BE42-E2E43E6E7040}"/>
              </a:ext>
            </a:extLst>
          </p:cNvPr>
          <p:cNvSpPr>
            <a:spLocks/>
          </p:cNvSpPr>
          <p:nvPr/>
        </p:nvSpPr>
        <p:spPr bwMode="auto">
          <a:xfrm>
            <a:off x="9786192" y="3764014"/>
            <a:ext cx="39284" cy="57238"/>
          </a:xfrm>
          <a:custGeom>
            <a:avLst/>
            <a:gdLst>
              <a:gd name="T0" fmla="*/ 0 w 43"/>
              <a:gd name="T1" fmla="*/ 21 h 43"/>
              <a:gd name="T2" fmla="*/ 0 w 43"/>
              <a:gd name="T3" fmla="*/ 21 h 43"/>
              <a:gd name="T4" fmla="*/ 2 w 43"/>
              <a:gd name="T5" fmla="*/ 30 h 43"/>
              <a:gd name="T6" fmla="*/ 5 w 43"/>
              <a:gd name="T7" fmla="*/ 38 h 43"/>
              <a:gd name="T8" fmla="*/ 13 w 43"/>
              <a:gd name="T9" fmla="*/ 41 h 43"/>
              <a:gd name="T10" fmla="*/ 20 w 43"/>
              <a:gd name="T11" fmla="*/ 43 h 43"/>
              <a:gd name="T12" fmla="*/ 20 w 43"/>
              <a:gd name="T13" fmla="*/ 43 h 43"/>
              <a:gd name="T14" fmla="*/ 28 w 43"/>
              <a:gd name="T15" fmla="*/ 41 h 43"/>
              <a:gd name="T16" fmla="*/ 35 w 43"/>
              <a:gd name="T17" fmla="*/ 38 h 43"/>
              <a:gd name="T18" fmla="*/ 41 w 43"/>
              <a:gd name="T19" fmla="*/ 32 h 43"/>
              <a:gd name="T20" fmla="*/ 43 w 43"/>
              <a:gd name="T21" fmla="*/ 23 h 43"/>
              <a:gd name="T22" fmla="*/ 43 w 43"/>
              <a:gd name="T23" fmla="*/ 23 h 43"/>
              <a:gd name="T24" fmla="*/ 41 w 43"/>
              <a:gd name="T25" fmla="*/ 15 h 43"/>
              <a:gd name="T26" fmla="*/ 37 w 43"/>
              <a:gd name="T27" fmla="*/ 8 h 43"/>
              <a:gd name="T28" fmla="*/ 30 w 43"/>
              <a:gd name="T29" fmla="*/ 2 h 43"/>
              <a:gd name="T30" fmla="*/ 22 w 43"/>
              <a:gd name="T31" fmla="*/ 0 h 43"/>
              <a:gd name="T32" fmla="*/ 22 w 43"/>
              <a:gd name="T33" fmla="*/ 0 h 43"/>
              <a:gd name="T34" fmla="*/ 13 w 43"/>
              <a:gd name="T35" fmla="*/ 2 h 43"/>
              <a:gd name="T36" fmla="*/ 7 w 43"/>
              <a:gd name="T37" fmla="*/ 8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5" y="38"/>
                </a:lnTo>
                <a:lnTo>
                  <a:pt x="13" y="41"/>
                </a:lnTo>
                <a:lnTo>
                  <a:pt x="20" y="43"/>
                </a:lnTo>
                <a:lnTo>
                  <a:pt x="20" y="43"/>
                </a:lnTo>
                <a:lnTo>
                  <a:pt x="28" y="41"/>
                </a:lnTo>
                <a:lnTo>
                  <a:pt x="35" y="38"/>
                </a:lnTo>
                <a:lnTo>
                  <a:pt x="41" y="32"/>
                </a:lnTo>
                <a:lnTo>
                  <a:pt x="43" y="23"/>
                </a:lnTo>
                <a:lnTo>
                  <a:pt x="43" y="23"/>
                </a:lnTo>
                <a:lnTo>
                  <a:pt x="41" y="15"/>
                </a:lnTo>
                <a:lnTo>
                  <a:pt x="37" y="8"/>
                </a:lnTo>
                <a:lnTo>
                  <a:pt x="30" y="2"/>
                </a:lnTo>
                <a:lnTo>
                  <a:pt x="22" y="0"/>
                </a:lnTo>
                <a:lnTo>
                  <a:pt x="22" y="0"/>
                </a:lnTo>
                <a:lnTo>
                  <a:pt x="13" y="2"/>
                </a:lnTo>
                <a:lnTo>
                  <a:pt x="7" y="8"/>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6" name="Freeform 282">
            <a:extLst>
              <a:ext uri="{FF2B5EF4-FFF2-40B4-BE49-F238E27FC236}">
                <a16:creationId xmlns:a16="http://schemas.microsoft.com/office/drawing/2014/main" id="{275A4838-F102-4531-BC60-FAF33543A010}"/>
              </a:ext>
            </a:extLst>
          </p:cNvPr>
          <p:cNvSpPr>
            <a:spLocks/>
          </p:cNvSpPr>
          <p:nvPr/>
        </p:nvSpPr>
        <p:spPr bwMode="auto">
          <a:xfrm>
            <a:off x="9774968" y="3764014"/>
            <a:ext cx="41155" cy="57238"/>
          </a:xfrm>
          <a:custGeom>
            <a:avLst/>
            <a:gdLst>
              <a:gd name="T0" fmla="*/ 0 w 43"/>
              <a:gd name="T1" fmla="*/ 21 h 43"/>
              <a:gd name="T2" fmla="*/ 0 w 43"/>
              <a:gd name="T3" fmla="*/ 21 h 43"/>
              <a:gd name="T4" fmla="*/ 2 w 43"/>
              <a:gd name="T5" fmla="*/ 30 h 43"/>
              <a:gd name="T6" fmla="*/ 6 w 43"/>
              <a:gd name="T7" fmla="*/ 38 h 43"/>
              <a:gd name="T8" fmla="*/ 12 w 43"/>
              <a:gd name="T9" fmla="*/ 41 h 43"/>
              <a:gd name="T10" fmla="*/ 21 w 43"/>
              <a:gd name="T11" fmla="*/ 43 h 43"/>
              <a:gd name="T12" fmla="*/ 21 w 43"/>
              <a:gd name="T13" fmla="*/ 43 h 43"/>
              <a:gd name="T14" fmla="*/ 28 w 43"/>
              <a:gd name="T15" fmla="*/ 41 h 43"/>
              <a:gd name="T16" fmla="*/ 36 w 43"/>
              <a:gd name="T17" fmla="*/ 38 h 43"/>
              <a:gd name="T18" fmla="*/ 42 w 43"/>
              <a:gd name="T19" fmla="*/ 32 h 43"/>
              <a:gd name="T20" fmla="*/ 43 w 43"/>
              <a:gd name="T21" fmla="*/ 23 h 43"/>
              <a:gd name="T22" fmla="*/ 43 w 43"/>
              <a:gd name="T23" fmla="*/ 23 h 43"/>
              <a:gd name="T24" fmla="*/ 42 w 43"/>
              <a:gd name="T25" fmla="*/ 15 h 43"/>
              <a:gd name="T26" fmla="*/ 38 w 43"/>
              <a:gd name="T27" fmla="*/ 8 h 43"/>
              <a:gd name="T28" fmla="*/ 30 w 43"/>
              <a:gd name="T29" fmla="*/ 2 h 43"/>
              <a:gd name="T30" fmla="*/ 23 w 43"/>
              <a:gd name="T31" fmla="*/ 0 h 43"/>
              <a:gd name="T32" fmla="*/ 23 w 43"/>
              <a:gd name="T33" fmla="*/ 0 h 43"/>
              <a:gd name="T34" fmla="*/ 14 w 43"/>
              <a:gd name="T35" fmla="*/ 2 h 43"/>
              <a:gd name="T36" fmla="*/ 6 w 43"/>
              <a:gd name="T37" fmla="*/ 8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8"/>
                </a:lnTo>
                <a:lnTo>
                  <a:pt x="12" y="41"/>
                </a:lnTo>
                <a:lnTo>
                  <a:pt x="21" y="43"/>
                </a:lnTo>
                <a:lnTo>
                  <a:pt x="21" y="43"/>
                </a:lnTo>
                <a:lnTo>
                  <a:pt x="28" y="41"/>
                </a:lnTo>
                <a:lnTo>
                  <a:pt x="36" y="38"/>
                </a:lnTo>
                <a:lnTo>
                  <a:pt x="42" y="32"/>
                </a:lnTo>
                <a:lnTo>
                  <a:pt x="43" y="23"/>
                </a:lnTo>
                <a:lnTo>
                  <a:pt x="43" y="23"/>
                </a:lnTo>
                <a:lnTo>
                  <a:pt x="42" y="15"/>
                </a:lnTo>
                <a:lnTo>
                  <a:pt x="38" y="8"/>
                </a:lnTo>
                <a:lnTo>
                  <a:pt x="30" y="2"/>
                </a:lnTo>
                <a:lnTo>
                  <a:pt x="23" y="0"/>
                </a:lnTo>
                <a:lnTo>
                  <a:pt x="23" y="0"/>
                </a:lnTo>
                <a:lnTo>
                  <a:pt x="14" y="2"/>
                </a:lnTo>
                <a:lnTo>
                  <a:pt x="6" y="8"/>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7" name="Freeform 283">
            <a:extLst>
              <a:ext uri="{FF2B5EF4-FFF2-40B4-BE49-F238E27FC236}">
                <a16:creationId xmlns:a16="http://schemas.microsoft.com/office/drawing/2014/main" id="{4DB4DE02-87AD-4EBD-95BC-777F18CB11CB}"/>
              </a:ext>
            </a:extLst>
          </p:cNvPr>
          <p:cNvSpPr>
            <a:spLocks/>
          </p:cNvSpPr>
          <p:nvPr/>
        </p:nvSpPr>
        <p:spPr bwMode="auto">
          <a:xfrm>
            <a:off x="9758132" y="3756209"/>
            <a:ext cx="39284" cy="57238"/>
          </a:xfrm>
          <a:custGeom>
            <a:avLst/>
            <a:gdLst>
              <a:gd name="T0" fmla="*/ 0 w 43"/>
              <a:gd name="T1" fmla="*/ 20 h 43"/>
              <a:gd name="T2" fmla="*/ 0 w 43"/>
              <a:gd name="T3" fmla="*/ 20 h 43"/>
              <a:gd name="T4" fmla="*/ 2 w 43"/>
              <a:gd name="T5" fmla="*/ 28 h 43"/>
              <a:gd name="T6" fmla="*/ 5 w 43"/>
              <a:gd name="T7" fmla="*/ 35 h 43"/>
              <a:gd name="T8" fmla="*/ 13 w 43"/>
              <a:gd name="T9" fmla="*/ 39 h 43"/>
              <a:gd name="T10" fmla="*/ 20 w 43"/>
              <a:gd name="T11" fmla="*/ 43 h 43"/>
              <a:gd name="T12" fmla="*/ 20 w 43"/>
              <a:gd name="T13" fmla="*/ 43 h 43"/>
              <a:gd name="T14" fmla="*/ 30 w 43"/>
              <a:gd name="T15" fmla="*/ 41 h 43"/>
              <a:gd name="T16" fmla="*/ 35 w 43"/>
              <a:gd name="T17" fmla="*/ 35 h 43"/>
              <a:gd name="T18" fmla="*/ 41 w 43"/>
              <a:gd name="T19" fmla="*/ 30 h 43"/>
              <a:gd name="T20" fmla="*/ 43 w 43"/>
              <a:gd name="T21" fmla="*/ 22 h 43"/>
              <a:gd name="T22" fmla="*/ 43 w 43"/>
              <a:gd name="T23" fmla="*/ 22 h 43"/>
              <a:gd name="T24" fmla="*/ 41 w 43"/>
              <a:gd name="T25" fmla="*/ 13 h 43"/>
              <a:gd name="T26" fmla="*/ 37 w 43"/>
              <a:gd name="T27" fmla="*/ 5 h 43"/>
              <a:gd name="T28" fmla="*/ 30 w 43"/>
              <a:gd name="T29" fmla="*/ 2 h 43"/>
              <a:gd name="T30" fmla="*/ 22 w 43"/>
              <a:gd name="T31" fmla="*/ 0 h 43"/>
              <a:gd name="T32" fmla="*/ 22 w 43"/>
              <a:gd name="T33" fmla="*/ 0 h 43"/>
              <a:gd name="T34" fmla="*/ 13 w 43"/>
              <a:gd name="T35" fmla="*/ 2 h 43"/>
              <a:gd name="T36" fmla="*/ 7 w 43"/>
              <a:gd name="T37" fmla="*/ 5 h 43"/>
              <a:gd name="T38" fmla="*/ 2 w 43"/>
              <a:gd name="T39" fmla="*/ 11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5" y="35"/>
                </a:lnTo>
                <a:lnTo>
                  <a:pt x="13" y="39"/>
                </a:lnTo>
                <a:lnTo>
                  <a:pt x="20" y="43"/>
                </a:lnTo>
                <a:lnTo>
                  <a:pt x="20" y="43"/>
                </a:lnTo>
                <a:lnTo>
                  <a:pt x="30" y="41"/>
                </a:lnTo>
                <a:lnTo>
                  <a:pt x="35" y="35"/>
                </a:lnTo>
                <a:lnTo>
                  <a:pt x="41" y="30"/>
                </a:lnTo>
                <a:lnTo>
                  <a:pt x="43" y="22"/>
                </a:lnTo>
                <a:lnTo>
                  <a:pt x="43" y="22"/>
                </a:lnTo>
                <a:lnTo>
                  <a:pt x="41" y="13"/>
                </a:lnTo>
                <a:lnTo>
                  <a:pt x="37" y="5"/>
                </a:lnTo>
                <a:lnTo>
                  <a:pt x="30" y="2"/>
                </a:lnTo>
                <a:lnTo>
                  <a:pt x="22" y="0"/>
                </a:lnTo>
                <a:lnTo>
                  <a:pt x="22" y="0"/>
                </a:lnTo>
                <a:lnTo>
                  <a:pt x="13" y="2"/>
                </a:lnTo>
                <a:lnTo>
                  <a:pt x="7" y="5"/>
                </a:lnTo>
                <a:lnTo>
                  <a:pt x="2"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8" name="Freeform 284">
            <a:extLst>
              <a:ext uri="{FF2B5EF4-FFF2-40B4-BE49-F238E27FC236}">
                <a16:creationId xmlns:a16="http://schemas.microsoft.com/office/drawing/2014/main" id="{A7E89070-5259-40B8-8107-CCB59E300E96}"/>
              </a:ext>
            </a:extLst>
          </p:cNvPr>
          <p:cNvSpPr>
            <a:spLocks/>
          </p:cNvSpPr>
          <p:nvPr/>
        </p:nvSpPr>
        <p:spPr bwMode="auto">
          <a:xfrm>
            <a:off x="9739425" y="3753607"/>
            <a:ext cx="39284" cy="57238"/>
          </a:xfrm>
          <a:custGeom>
            <a:avLst/>
            <a:gdLst>
              <a:gd name="T0" fmla="*/ 0 w 43"/>
              <a:gd name="T1" fmla="*/ 20 h 43"/>
              <a:gd name="T2" fmla="*/ 0 w 43"/>
              <a:gd name="T3" fmla="*/ 20 h 43"/>
              <a:gd name="T4" fmla="*/ 2 w 43"/>
              <a:gd name="T5" fmla="*/ 28 h 43"/>
              <a:gd name="T6" fmla="*/ 6 w 43"/>
              <a:gd name="T7" fmla="*/ 35 h 43"/>
              <a:gd name="T8" fmla="*/ 11 w 43"/>
              <a:gd name="T9" fmla="*/ 41 h 43"/>
              <a:gd name="T10" fmla="*/ 21 w 43"/>
              <a:gd name="T11" fmla="*/ 43 h 43"/>
              <a:gd name="T12" fmla="*/ 21 w 43"/>
              <a:gd name="T13" fmla="*/ 43 h 43"/>
              <a:gd name="T14" fmla="*/ 28 w 43"/>
              <a:gd name="T15" fmla="*/ 41 h 43"/>
              <a:gd name="T16" fmla="*/ 36 w 43"/>
              <a:gd name="T17" fmla="*/ 37 h 43"/>
              <a:gd name="T18" fmla="*/ 39 w 43"/>
              <a:gd name="T19" fmla="*/ 30 h 43"/>
              <a:gd name="T20" fmla="*/ 43 w 43"/>
              <a:gd name="T21" fmla="*/ 22 h 43"/>
              <a:gd name="T22" fmla="*/ 43 w 43"/>
              <a:gd name="T23" fmla="*/ 22 h 43"/>
              <a:gd name="T24" fmla="*/ 41 w 43"/>
              <a:gd name="T25" fmla="*/ 13 h 43"/>
              <a:gd name="T26" fmla="*/ 36 w 43"/>
              <a:gd name="T27" fmla="*/ 7 h 43"/>
              <a:gd name="T28" fmla="*/ 30 w 43"/>
              <a:gd name="T29" fmla="*/ 2 h 43"/>
              <a:gd name="T30" fmla="*/ 23 w 43"/>
              <a:gd name="T31" fmla="*/ 0 h 43"/>
              <a:gd name="T32" fmla="*/ 23 w 43"/>
              <a:gd name="T33" fmla="*/ 0 h 43"/>
              <a:gd name="T34" fmla="*/ 13 w 43"/>
              <a:gd name="T35" fmla="*/ 2 h 43"/>
              <a:gd name="T36" fmla="*/ 6 w 43"/>
              <a:gd name="T37" fmla="*/ 6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6" y="35"/>
                </a:lnTo>
                <a:lnTo>
                  <a:pt x="11" y="41"/>
                </a:lnTo>
                <a:lnTo>
                  <a:pt x="21" y="43"/>
                </a:lnTo>
                <a:lnTo>
                  <a:pt x="21" y="43"/>
                </a:lnTo>
                <a:lnTo>
                  <a:pt x="28" y="41"/>
                </a:lnTo>
                <a:lnTo>
                  <a:pt x="36" y="37"/>
                </a:lnTo>
                <a:lnTo>
                  <a:pt x="39" y="30"/>
                </a:lnTo>
                <a:lnTo>
                  <a:pt x="43" y="22"/>
                </a:lnTo>
                <a:lnTo>
                  <a:pt x="43" y="22"/>
                </a:lnTo>
                <a:lnTo>
                  <a:pt x="41" y="13"/>
                </a:lnTo>
                <a:lnTo>
                  <a:pt x="36" y="7"/>
                </a:lnTo>
                <a:lnTo>
                  <a:pt x="30" y="2"/>
                </a:lnTo>
                <a:lnTo>
                  <a:pt x="23" y="0"/>
                </a:lnTo>
                <a:lnTo>
                  <a:pt x="23" y="0"/>
                </a:lnTo>
                <a:lnTo>
                  <a:pt x="13" y="2"/>
                </a:lnTo>
                <a:lnTo>
                  <a:pt x="6" y="6"/>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49" name="Freeform 285">
            <a:extLst>
              <a:ext uri="{FF2B5EF4-FFF2-40B4-BE49-F238E27FC236}">
                <a16:creationId xmlns:a16="http://schemas.microsoft.com/office/drawing/2014/main" id="{992AE5CF-B281-4022-A453-8AEFAF8B349A}"/>
              </a:ext>
            </a:extLst>
          </p:cNvPr>
          <p:cNvSpPr>
            <a:spLocks/>
          </p:cNvSpPr>
          <p:nvPr/>
        </p:nvSpPr>
        <p:spPr bwMode="auto">
          <a:xfrm>
            <a:off x="9711365" y="3743200"/>
            <a:ext cx="39284" cy="54637"/>
          </a:xfrm>
          <a:custGeom>
            <a:avLst/>
            <a:gdLst>
              <a:gd name="T0" fmla="*/ 0 w 43"/>
              <a:gd name="T1" fmla="*/ 20 h 43"/>
              <a:gd name="T2" fmla="*/ 0 w 43"/>
              <a:gd name="T3" fmla="*/ 20 h 43"/>
              <a:gd name="T4" fmla="*/ 2 w 43"/>
              <a:gd name="T5" fmla="*/ 29 h 43"/>
              <a:gd name="T6" fmla="*/ 6 w 43"/>
              <a:gd name="T7" fmla="*/ 35 h 43"/>
              <a:gd name="T8" fmla="*/ 13 w 43"/>
              <a:gd name="T9" fmla="*/ 41 h 43"/>
              <a:gd name="T10" fmla="*/ 21 w 43"/>
              <a:gd name="T11" fmla="*/ 43 h 43"/>
              <a:gd name="T12" fmla="*/ 21 w 43"/>
              <a:gd name="T13" fmla="*/ 43 h 43"/>
              <a:gd name="T14" fmla="*/ 30 w 43"/>
              <a:gd name="T15" fmla="*/ 41 h 43"/>
              <a:gd name="T16" fmla="*/ 36 w 43"/>
              <a:gd name="T17" fmla="*/ 37 h 43"/>
              <a:gd name="T18" fmla="*/ 41 w 43"/>
              <a:gd name="T19" fmla="*/ 31 h 43"/>
              <a:gd name="T20" fmla="*/ 43 w 43"/>
              <a:gd name="T21" fmla="*/ 22 h 43"/>
              <a:gd name="T22" fmla="*/ 43 w 43"/>
              <a:gd name="T23" fmla="*/ 22 h 43"/>
              <a:gd name="T24" fmla="*/ 41 w 43"/>
              <a:gd name="T25" fmla="*/ 15 h 43"/>
              <a:gd name="T26" fmla="*/ 38 w 43"/>
              <a:gd name="T27" fmla="*/ 7 h 43"/>
              <a:gd name="T28" fmla="*/ 32 w 43"/>
              <a:gd name="T29" fmla="*/ 1 h 43"/>
              <a:gd name="T30" fmla="*/ 23 w 43"/>
              <a:gd name="T31" fmla="*/ 0 h 43"/>
              <a:gd name="T32" fmla="*/ 23 w 43"/>
              <a:gd name="T33" fmla="*/ 0 h 43"/>
              <a:gd name="T34" fmla="*/ 15 w 43"/>
              <a:gd name="T35" fmla="*/ 1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9"/>
                </a:lnTo>
                <a:lnTo>
                  <a:pt x="6" y="35"/>
                </a:lnTo>
                <a:lnTo>
                  <a:pt x="13" y="41"/>
                </a:lnTo>
                <a:lnTo>
                  <a:pt x="21" y="43"/>
                </a:lnTo>
                <a:lnTo>
                  <a:pt x="21" y="43"/>
                </a:lnTo>
                <a:lnTo>
                  <a:pt x="30" y="41"/>
                </a:lnTo>
                <a:lnTo>
                  <a:pt x="36" y="37"/>
                </a:lnTo>
                <a:lnTo>
                  <a:pt x="41" y="31"/>
                </a:lnTo>
                <a:lnTo>
                  <a:pt x="43" y="22"/>
                </a:lnTo>
                <a:lnTo>
                  <a:pt x="43" y="22"/>
                </a:lnTo>
                <a:lnTo>
                  <a:pt x="41" y="15"/>
                </a:lnTo>
                <a:lnTo>
                  <a:pt x="38" y="7"/>
                </a:lnTo>
                <a:lnTo>
                  <a:pt x="32" y="1"/>
                </a:lnTo>
                <a:lnTo>
                  <a:pt x="23" y="0"/>
                </a:lnTo>
                <a:lnTo>
                  <a:pt x="23" y="0"/>
                </a:lnTo>
                <a:lnTo>
                  <a:pt x="15" y="1"/>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0" name="Freeform 286">
            <a:extLst>
              <a:ext uri="{FF2B5EF4-FFF2-40B4-BE49-F238E27FC236}">
                <a16:creationId xmlns:a16="http://schemas.microsoft.com/office/drawing/2014/main" id="{A4429D47-2242-4544-BB44-2EA2A1CAE0E4}"/>
              </a:ext>
            </a:extLst>
          </p:cNvPr>
          <p:cNvSpPr>
            <a:spLocks/>
          </p:cNvSpPr>
          <p:nvPr/>
        </p:nvSpPr>
        <p:spPr bwMode="auto">
          <a:xfrm>
            <a:off x="9702011" y="3743200"/>
            <a:ext cx="39284" cy="54637"/>
          </a:xfrm>
          <a:custGeom>
            <a:avLst/>
            <a:gdLst>
              <a:gd name="T0" fmla="*/ 0 w 41"/>
              <a:gd name="T1" fmla="*/ 20 h 43"/>
              <a:gd name="T2" fmla="*/ 0 w 41"/>
              <a:gd name="T3" fmla="*/ 20 h 43"/>
              <a:gd name="T4" fmla="*/ 0 w 41"/>
              <a:gd name="T5" fmla="*/ 29 h 43"/>
              <a:gd name="T6" fmla="*/ 6 w 41"/>
              <a:gd name="T7" fmla="*/ 35 h 43"/>
              <a:gd name="T8" fmla="*/ 11 w 41"/>
              <a:gd name="T9" fmla="*/ 41 h 43"/>
              <a:gd name="T10" fmla="*/ 21 w 41"/>
              <a:gd name="T11" fmla="*/ 43 h 43"/>
              <a:gd name="T12" fmla="*/ 21 w 41"/>
              <a:gd name="T13" fmla="*/ 43 h 43"/>
              <a:gd name="T14" fmla="*/ 28 w 41"/>
              <a:gd name="T15" fmla="*/ 41 h 43"/>
              <a:gd name="T16" fmla="*/ 36 w 41"/>
              <a:gd name="T17" fmla="*/ 37 h 43"/>
              <a:gd name="T18" fmla="*/ 39 w 41"/>
              <a:gd name="T19" fmla="*/ 31 h 43"/>
              <a:gd name="T20" fmla="*/ 41 w 41"/>
              <a:gd name="T21" fmla="*/ 22 h 43"/>
              <a:gd name="T22" fmla="*/ 41 w 41"/>
              <a:gd name="T23" fmla="*/ 22 h 43"/>
              <a:gd name="T24" fmla="*/ 41 w 41"/>
              <a:gd name="T25" fmla="*/ 15 h 43"/>
              <a:gd name="T26" fmla="*/ 36 w 41"/>
              <a:gd name="T27" fmla="*/ 7 h 43"/>
              <a:gd name="T28" fmla="*/ 30 w 41"/>
              <a:gd name="T29" fmla="*/ 1 h 43"/>
              <a:gd name="T30" fmla="*/ 21 w 41"/>
              <a:gd name="T31" fmla="*/ 0 h 43"/>
              <a:gd name="T32" fmla="*/ 21 w 41"/>
              <a:gd name="T33" fmla="*/ 0 h 43"/>
              <a:gd name="T34" fmla="*/ 13 w 41"/>
              <a:gd name="T35" fmla="*/ 1 h 43"/>
              <a:gd name="T36" fmla="*/ 6 w 41"/>
              <a:gd name="T37" fmla="*/ 5 h 43"/>
              <a:gd name="T38" fmla="*/ 2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0" y="29"/>
                </a:lnTo>
                <a:lnTo>
                  <a:pt x="6" y="35"/>
                </a:lnTo>
                <a:lnTo>
                  <a:pt x="11" y="41"/>
                </a:lnTo>
                <a:lnTo>
                  <a:pt x="21" y="43"/>
                </a:lnTo>
                <a:lnTo>
                  <a:pt x="21" y="43"/>
                </a:lnTo>
                <a:lnTo>
                  <a:pt x="28" y="41"/>
                </a:lnTo>
                <a:lnTo>
                  <a:pt x="36" y="37"/>
                </a:lnTo>
                <a:lnTo>
                  <a:pt x="39" y="31"/>
                </a:lnTo>
                <a:lnTo>
                  <a:pt x="41" y="22"/>
                </a:lnTo>
                <a:lnTo>
                  <a:pt x="41" y="22"/>
                </a:lnTo>
                <a:lnTo>
                  <a:pt x="41" y="15"/>
                </a:lnTo>
                <a:lnTo>
                  <a:pt x="36" y="7"/>
                </a:lnTo>
                <a:lnTo>
                  <a:pt x="30" y="1"/>
                </a:lnTo>
                <a:lnTo>
                  <a:pt x="21" y="0"/>
                </a:lnTo>
                <a:lnTo>
                  <a:pt x="21" y="0"/>
                </a:lnTo>
                <a:lnTo>
                  <a:pt x="13" y="1"/>
                </a:lnTo>
                <a:lnTo>
                  <a:pt x="6"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1" name="Freeform 287">
            <a:extLst>
              <a:ext uri="{FF2B5EF4-FFF2-40B4-BE49-F238E27FC236}">
                <a16:creationId xmlns:a16="http://schemas.microsoft.com/office/drawing/2014/main" id="{0053C7A7-DBD5-4BD5-8F44-93171ED1AE4D}"/>
              </a:ext>
            </a:extLst>
          </p:cNvPr>
          <p:cNvSpPr>
            <a:spLocks/>
          </p:cNvSpPr>
          <p:nvPr/>
        </p:nvSpPr>
        <p:spPr bwMode="auto">
          <a:xfrm>
            <a:off x="9687046" y="3737997"/>
            <a:ext cx="39284" cy="54637"/>
          </a:xfrm>
          <a:custGeom>
            <a:avLst/>
            <a:gdLst>
              <a:gd name="T0" fmla="*/ 0 w 43"/>
              <a:gd name="T1" fmla="*/ 20 h 43"/>
              <a:gd name="T2" fmla="*/ 0 w 43"/>
              <a:gd name="T3" fmla="*/ 20 h 43"/>
              <a:gd name="T4" fmla="*/ 2 w 43"/>
              <a:gd name="T5" fmla="*/ 30 h 43"/>
              <a:gd name="T6" fmla="*/ 6 w 43"/>
              <a:gd name="T7" fmla="*/ 35 h 43"/>
              <a:gd name="T8" fmla="*/ 13 w 43"/>
              <a:gd name="T9" fmla="*/ 41 h 43"/>
              <a:gd name="T10" fmla="*/ 21 w 43"/>
              <a:gd name="T11" fmla="*/ 43 h 43"/>
              <a:gd name="T12" fmla="*/ 21 w 43"/>
              <a:gd name="T13" fmla="*/ 43 h 43"/>
              <a:gd name="T14" fmla="*/ 28 w 43"/>
              <a:gd name="T15" fmla="*/ 41 h 43"/>
              <a:gd name="T16" fmla="*/ 36 w 43"/>
              <a:gd name="T17" fmla="*/ 37 h 43"/>
              <a:gd name="T18" fmla="*/ 41 w 43"/>
              <a:gd name="T19" fmla="*/ 30 h 43"/>
              <a:gd name="T20" fmla="*/ 43 w 43"/>
              <a:gd name="T21" fmla="*/ 22 h 43"/>
              <a:gd name="T22" fmla="*/ 43 w 43"/>
              <a:gd name="T23" fmla="*/ 22 h 43"/>
              <a:gd name="T24" fmla="*/ 41 w 43"/>
              <a:gd name="T25" fmla="*/ 13 h 43"/>
              <a:gd name="T26" fmla="*/ 38 w 43"/>
              <a:gd name="T27" fmla="*/ 7 h 43"/>
              <a:gd name="T28" fmla="*/ 30 w 43"/>
              <a:gd name="T29" fmla="*/ 2 h 43"/>
              <a:gd name="T30" fmla="*/ 23 w 43"/>
              <a:gd name="T31" fmla="*/ 0 h 43"/>
              <a:gd name="T32" fmla="*/ 23 w 43"/>
              <a:gd name="T33" fmla="*/ 0 h 43"/>
              <a:gd name="T34" fmla="*/ 13 w 43"/>
              <a:gd name="T35" fmla="*/ 2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30"/>
                </a:lnTo>
                <a:lnTo>
                  <a:pt x="6" y="35"/>
                </a:lnTo>
                <a:lnTo>
                  <a:pt x="13" y="41"/>
                </a:lnTo>
                <a:lnTo>
                  <a:pt x="21" y="43"/>
                </a:lnTo>
                <a:lnTo>
                  <a:pt x="21" y="43"/>
                </a:lnTo>
                <a:lnTo>
                  <a:pt x="28" y="41"/>
                </a:lnTo>
                <a:lnTo>
                  <a:pt x="36" y="37"/>
                </a:lnTo>
                <a:lnTo>
                  <a:pt x="41" y="30"/>
                </a:lnTo>
                <a:lnTo>
                  <a:pt x="43" y="22"/>
                </a:lnTo>
                <a:lnTo>
                  <a:pt x="43" y="22"/>
                </a:lnTo>
                <a:lnTo>
                  <a:pt x="41" y="13"/>
                </a:lnTo>
                <a:lnTo>
                  <a:pt x="38" y="7"/>
                </a:lnTo>
                <a:lnTo>
                  <a:pt x="30" y="2"/>
                </a:lnTo>
                <a:lnTo>
                  <a:pt x="23" y="0"/>
                </a:lnTo>
                <a:lnTo>
                  <a:pt x="23" y="0"/>
                </a:lnTo>
                <a:lnTo>
                  <a:pt x="13" y="2"/>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2" name="Freeform 288">
            <a:extLst>
              <a:ext uri="{FF2B5EF4-FFF2-40B4-BE49-F238E27FC236}">
                <a16:creationId xmlns:a16="http://schemas.microsoft.com/office/drawing/2014/main" id="{83EFF20D-5422-4F5E-90D8-45F88846E37A}"/>
              </a:ext>
            </a:extLst>
          </p:cNvPr>
          <p:cNvSpPr>
            <a:spLocks/>
          </p:cNvSpPr>
          <p:nvPr/>
        </p:nvSpPr>
        <p:spPr bwMode="auto">
          <a:xfrm>
            <a:off x="9677692" y="3719785"/>
            <a:ext cx="39284" cy="57238"/>
          </a:xfrm>
          <a:custGeom>
            <a:avLst/>
            <a:gdLst>
              <a:gd name="T0" fmla="*/ 0 w 43"/>
              <a:gd name="T1" fmla="*/ 20 h 43"/>
              <a:gd name="T2" fmla="*/ 0 w 43"/>
              <a:gd name="T3" fmla="*/ 20 h 43"/>
              <a:gd name="T4" fmla="*/ 2 w 43"/>
              <a:gd name="T5" fmla="*/ 30 h 43"/>
              <a:gd name="T6" fmla="*/ 5 w 43"/>
              <a:gd name="T7" fmla="*/ 35 h 43"/>
              <a:gd name="T8" fmla="*/ 13 w 43"/>
              <a:gd name="T9" fmla="*/ 41 h 43"/>
              <a:gd name="T10" fmla="*/ 20 w 43"/>
              <a:gd name="T11" fmla="*/ 43 h 43"/>
              <a:gd name="T12" fmla="*/ 20 w 43"/>
              <a:gd name="T13" fmla="*/ 43 h 43"/>
              <a:gd name="T14" fmla="*/ 30 w 43"/>
              <a:gd name="T15" fmla="*/ 41 h 43"/>
              <a:gd name="T16" fmla="*/ 35 w 43"/>
              <a:gd name="T17" fmla="*/ 37 h 43"/>
              <a:gd name="T18" fmla="*/ 41 w 43"/>
              <a:gd name="T19" fmla="*/ 30 h 43"/>
              <a:gd name="T20" fmla="*/ 43 w 43"/>
              <a:gd name="T21" fmla="*/ 22 h 43"/>
              <a:gd name="T22" fmla="*/ 43 w 43"/>
              <a:gd name="T23" fmla="*/ 22 h 43"/>
              <a:gd name="T24" fmla="*/ 41 w 43"/>
              <a:gd name="T25" fmla="*/ 15 h 43"/>
              <a:gd name="T26" fmla="*/ 37 w 43"/>
              <a:gd name="T27" fmla="*/ 7 h 43"/>
              <a:gd name="T28" fmla="*/ 30 w 43"/>
              <a:gd name="T29" fmla="*/ 2 h 43"/>
              <a:gd name="T30" fmla="*/ 22 w 43"/>
              <a:gd name="T31" fmla="*/ 0 h 43"/>
              <a:gd name="T32" fmla="*/ 22 w 43"/>
              <a:gd name="T33" fmla="*/ 0 h 43"/>
              <a:gd name="T34" fmla="*/ 15 w 43"/>
              <a:gd name="T35" fmla="*/ 2 h 43"/>
              <a:gd name="T36" fmla="*/ 7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30"/>
                </a:lnTo>
                <a:lnTo>
                  <a:pt x="5" y="35"/>
                </a:lnTo>
                <a:lnTo>
                  <a:pt x="13" y="41"/>
                </a:lnTo>
                <a:lnTo>
                  <a:pt x="20" y="43"/>
                </a:lnTo>
                <a:lnTo>
                  <a:pt x="20" y="43"/>
                </a:lnTo>
                <a:lnTo>
                  <a:pt x="30" y="41"/>
                </a:lnTo>
                <a:lnTo>
                  <a:pt x="35" y="37"/>
                </a:lnTo>
                <a:lnTo>
                  <a:pt x="41" y="30"/>
                </a:lnTo>
                <a:lnTo>
                  <a:pt x="43" y="22"/>
                </a:lnTo>
                <a:lnTo>
                  <a:pt x="43" y="22"/>
                </a:lnTo>
                <a:lnTo>
                  <a:pt x="41" y="15"/>
                </a:lnTo>
                <a:lnTo>
                  <a:pt x="37" y="7"/>
                </a:lnTo>
                <a:lnTo>
                  <a:pt x="30" y="2"/>
                </a:lnTo>
                <a:lnTo>
                  <a:pt x="22" y="0"/>
                </a:lnTo>
                <a:lnTo>
                  <a:pt x="22" y="0"/>
                </a:lnTo>
                <a:lnTo>
                  <a:pt x="15" y="2"/>
                </a:lnTo>
                <a:lnTo>
                  <a:pt x="7"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3" name="Freeform 289">
            <a:extLst>
              <a:ext uri="{FF2B5EF4-FFF2-40B4-BE49-F238E27FC236}">
                <a16:creationId xmlns:a16="http://schemas.microsoft.com/office/drawing/2014/main" id="{9DBC176D-8F4C-4D50-BA82-C4757FD47889}"/>
              </a:ext>
            </a:extLst>
          </p:cNvPr>
          <p:cNvSpPr>
            <a:spLocks/>
          </p:cNvSpPr>
          <p:nvPr/>
        </p:nvSpPr>
        <p:spPr bwMode="auto">
          <a:xfrm>
            <a:off x="9645891" y="3714581"/>
            <a:ext cx="41155" cy="54637"/>
          </a:xfrm>
          <a:custGeom>
            <a:avLst/>
            <a:gdLst>
              <a:gd name="T0" fmla="*/ 0 w 43"/>
              <a:gd name="T1" fmla="*/ 21 h 43"/>
              <a:gd name="T2" fmla="*/ 0 w 43"/>
              <a:gd name="T3" fmla="*/ 21 h 43"/>
              <a:gd name="T4" fmla="*/ 2 w 43"/>
              <a:gd name="T5" fmla="*/ 28 h 43"/>
              <a:gd name="T6" fmla="*/ 6 w 43"/>
              <a:gd name="T7" fmla="*/ 36 h 43"/>
              <a:gd name="T8" fmla="*/ 13 w 43"/>
              <a:gd name="T9" fmla="*/ 41 h 43"/>
              <a:gd name="T10" fmla="*/ 21 w 43"/>
              <a:gd name="T11" fmla="*/ 43 h 43"/>
              <a:gd name="T12" fmla="*/ 21 w 43"/>
              <a:gd name="T13" fmla="*/ 43 h 43"/>
              <a:gd name="T14" fmla="*/ 30 w 43"/>
              <a:gd name="T15" fmla="*/ 41 h 43"/>
              <a:gd name="T16" fmla="*/ 36 w 43"/>
              <a:gd name="T17" fmla="*/ 38 h 43"/>
              <a:gd name="T18" fmla="*/ 41 w 43"/>
              <a:gd name="T19" fmla="*/ 30 h 43"/>
              <a:gd name="T20" fmla="*/ 43 w 43"/>
              <a:gd name="T21" fmla="*/ 23 h 43"/>
              <a:gd name="T22" fmla="*/ 43 w 43"/>
              <a:gd name="T23" fmla="*/ 23 h 43"/>
              <a:gd name="T24" fmla="*/ 41 w 43"/>
              <a:gd name="T25" fmla="*/ 13 h 43"/>
              <a:gd name="T26" fmla="*/ 38 w 43"/>
              <a:gd name="T27" fmla="*/ 8 h 43"/>
              <a:gd name="T28" fmla="*/ 32 w 43"/>
              <a:gd name="T29" fmla="*/ 2 h 43"/>
              <a:gd name="T30" fmla="*/ 23 w 43"/>
              <a:gd name="T31" fmla="*/ 0 h 43"/>
              <a:gd name="T32" fmla="*/ 23 w 43"/>
              <a:gd name="T33" fmla="*/ 0 h 43"/>
              <a:gd name="T34" fmla="*/ 15 w 43"/>
              <a:gd name="T35" fmla="*/ 2 h 43"/>
              <a:gd name="T36" fmla="*/ 8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3" y="41"/>
                </a:lnTo>
                <a:lnTo>
                  <a:pt x="21" y="43"/>
                </a:lnTo>
                <a:lnTo>
                  <a:pt x="21" y="43"/>
                </a:lnTo>
                <a:lnTo>
                  <a:pt x="30" y="41"/>
                </a:lnTo>
                <a:lnTo>
                  <a:pt x="36" y="38"/>
                </a:lnTo>
                <a:lnTo>
                  <a:pt x="41" y="30"/>
                </a:lnTo>
                <a:lnTo>
                  <a:pt x="43" y="23"/>
                </a:lnTo>
                <a:lnTo>
                  <a:pt x="43" y="23"/>
                </a:lnTo>
                <a:lnTo>
                  <a:pt x="41" y="13"/>
                </a:lnTo>
                <a:lnTo>
                  <a:pt x="38" y="8"/>
                </a:lnTo>
                <a:lnTo>
                  <a:pt x="32" y="2"/>
                </a:lnTo>
                <a:lnTo>
                  <a:pt x="23" y="0"/>
                </a:lnTo>
                <a:lnTo>
                  <a:pt x="23" y="0"/>
                </a:lnTo>
                <a:lnTo>
                  <a:pt x="15"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4" name="Freeform 290">
            <a:extLst>
              <a:ext uri="{FF2B5EF4-FFF2-40B4-BE49-F238E27FC236}">
                <a16:creationId xmlns:a16="http://schemas.microsoft.com/office/drawing/2014/main" id="{0E41EA2A-2677-4300-99A4-DB52C8EB9DC6}"/>
              </a:ext>
            </a:extLst>
          </p:cNvPr>
          <p:cNvSpPr>
            <a:spLocks/>
          </p:cNvSpPr>
          <p:nvPr/>
        </p:nvSpPr>
        <p:spPr bwMode="auto">
          <a:xfrm>
            <a:off x="9623443" y="3696369"/>
            <a:ext cx="39284" cy="54637"/>
          </a:xfrm>
          <a:custGeom>
            <a:avLst/>
            <a:gdLst>
              <a:gd name="T0" fmla="*/ 0 w 43"/>
              <a:gd name="T1" fmla="*/ 21 h 41"/>
              <a:gd name="T2" fmla="*/ 0 w 43"/>
              <a:gd name="T3" fmla="*/ 21 h 41"/>
              <a:gd name="T4" fmla="*/ 2 w 43"/>
              <a:gd name="T5" fmla="*/ 28 h 41"/>
              <a:gd name="T6" fmla="*/ 6 w 43"/>
              <a:gd name="T7" fmla="*/ 36 h 41"/>
              <a:gd name="T8" fmla="*/ 13 w 43"/>
              <a:gd name="T9" fmla="*/ 39 h 41"/>
              <a:gd name="T10" fmla="*/ 21 w 43"/>
              <a:gd name="T11" fmla="*/ 41 h 41"/>
              <a:gd name="T12" fmla="*/ 21 w 43"/>
              <a:gd name="T13" fmla="*/ 41 h 41"/>
              <a:gd name="T14" fmla="*/ 30 w 43"/>
              <a:gd name="T15" fmla="*/ 41 h 41"/>
              <a:gd name="T16" fmla="*/ 35 w 43"/>
              <a:gd name="T17" fmla="*/ 36 h 41"/>
              <a:gd name="T18" fmla="*/ 41 w 43"/>
              <a:gd name="T19" fmla="*/ 30 h 41"/>
              <a:gd name="T20" fmla="*/ 43 w 43"/>
              <a:gd name="T21" fmla="*/ 23 h 41"/>
              <a:gd name="T22" fmla="*/ 43 w 43"/>
              <a:gd name="T23" fmla="*/ 23 h 41"/>
              <a:gd name="T24" fmla="*/ 41 w 43"/>
              <a:gd name="T25" fmla="*/ 13 h 41"/>
              <a:gd name="T26" fmla="*/ 37 w 43"/>
              <a:gd name="T27" fmla="*/ 6 h 41"/>
              <a:gd name="T28" fmla="*/ 30 w 43"/>
              <a:gd name="T29" fmla="*/ 2 h 41"/>
              <a:gd name="T30" fmla="*/ 22 w 43"/>
              <a:gd name="T31" fmla="*/ 0 h 41"/>
              <a:gd name="T32" fmla="*/ 22 w 43"/>
              <a:gd name="T33" fmla="*/ 0 h 41"/>
              <a:gd name="T34" fmla="*/ 13 w 43"/>
              <a:gd name="T35" fmla="*/ 2 h 41"/>
              <a:gd name="T36" fmla="*/ 7 w 43"/>
              <a:gd name="T37" fmla="*/ 6 h 41"/>
              <a:gd name="T38" fmla="*/ 2 w 43"/>
              <a:gd name="T39" fmla="*/ 11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6" y="36"/>
                </a:lnTo>
                <a:lnTo>
                  <a:pt x="13" y="39"/>
                </a:lnTo>
                <a:lnTo>
                  <a:pt x="21" y="41"/>
                </a:lnTo>
                <a:lnTo>
                  <a:pt x="21" y="41"/>
                </a:lnTo>
                <a:lnTo>
                  <a:pt x="30" y="41"/>
                </a:lnTo>
                <a:lnTo>
                  <a:pt x="35" y="36"/>
                </a:lnTo>
                <a:lnTo>
                  <a:pt x="41" y="30"/>
                </a:lnTo>
                <a:lnTo>
                  <a:pt x="43" y="23"/>
                </a:lnTo>
                <a:lnTo>
                  <a:pt x="43" y="23"/>
                </a:lnTo>
                <a:lnTo>
                  <a:pt x="41" y="13"/>
                </a:lnTo>
                <a:lnTo>
                  <a:pt x="37" y="6"/>
                </a:lnTo>
                <a:lnTo>
                  <a:pt x="30" y="2"/>
                </a:lnTo>
                <a:lnTo>
                  <a:pt x="22" y="0"/>
                </a:lnTo>
                <a:lnTo>
                  <a:pt x="22" y="0"/>
                </a:lnTo>
                <a:lnTo>
                  <a:pt x="13" y="2"/>
                </a:lnTo>
                <a:lnTo>
                  <a:pt x="7"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5" name="Freeform 291">
            <a:extLst>
              <a:ext uri="{FF2B5EF4-FFF2-40B4-BE49-F238E27FC236}">
                <a16:creationId xmlns:a16="http://schemas.microsoft.com/office/drawing/2014/main" id="{ADCB506C-A351-4882-BDE8-416387FACCC0}"/>
              </a:ext>
            </a:extLst>
          </p:cNvPr>
          <p:cNvSpPr>
            <a:spLocks/>
          </p:cNvSpPr>
          <p:nvPr/>
        </p:nvSpPr>
        <p:spPr bwMode="auto">
          <a:xfrm>
            <a:off x="9597253" y="3693767"/>
            <a:ext cx="39284" cy="57238"/>
          </a:xfrm>
          <a:custGeom>
            <a:avLst/>
            <a:gdLst>
              <a:gd name="T0" fmla="*/ 0 w 43"/>
              <a:gd name="T1" fmla="*/ 21 h 43"/>
              <a:gd name="T2" fmla="*/ 0 w 43"/>
              <a:gd name="T3" fmla="*/ 21 h 43"/>
              <a:gd name="T4" fmla="*/ 2 w 43"/>
              <a:gd name="T5" fmla="*/ 28 h 43"/>
              <a:gd name="T6" fmla="*/ 6 w 43"/>
              <a:gd name="T7" fmla="*/ 36 h 43"/>
              <a:gd name="T8" fmla="*/ 13 w 43"/>
              <a:gd name="T9" fmla="*/ 41 h 43"/>
              <a:gd name="T10" fmla="*/ 21 w 43"/>
              <a:gd name="T11" fmla="*/ 43 h 43"/>
              <a:gd name="T12" fmla="*/ 21 w 43"/>
              <a:gd name="T13" fmla="*/ 43 h 43"/>
              <a:gd name="T14" fmla="*/ 30 w 43"/>
              <a:gd name="T15" fmla="*/ 41 h 43"/>
              <a:gd name="T16" fmla="*/ 35 w 43"/>
              <a:gd name="T17" fmla="*/ 38 h 43"/>
              <a:gd name="T18" fmla="*/ 41 w 43"/>
              <a:gd name="T19" fmla="*/ 30 h 43"/>
              <a:gd name="T20" fmla="*/ 43 w 43"/>
              <a:gd name="T21" fmla="*/ 23 h 43"/>
              <a:gd name="T22" fmla="*/ 43 w 43"/>
              <a:gd name="T23" fmla="*/ 23 h 43"/>
              <a:gd name="T24" fmla="*/ 41 w 43"/>
              <a:gd name="T25" fmla="*/ 13 h 43"/>
              <a:gd name="T26" fmla="*/ 37 w 43"/>
              <a:gd name="T27" fmla="*/ 8 h 43"/>
              <a:gd name="T28" fmla="*/ 30 w 43"/>
              <a:gd name="T29" fmla="*/ 2 h 43"/>
              <a:gd name="T30" fmla="*/ 22 w 43"/>
              <a:gd name="T31" fmla="*/ 0 h 43"/>
              <a:gd name="T32" fmla="*/ 22 w 43"/>
              <a:gd name="T33" fmla="*/ 0 h 43"/>
              <a:gd name="T34" fmla="*/ 13 w 43"/>
              <a:gd name="T35" fmla="*/ 2 h 43"/>
              <a:gd name="T36" fmla="*/ 7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3" y="41"/>
                </a:lnTo>
                <a:lnTo>
                  <a:pt x="21" y="43"/>
                </a:lnTo>
                <a:lnTo>
                  <a:pt x="21" y="43"/>
                </a:lnTo>
                <a:lnTo>
                  <a:pt x="30" y="41"/>
                </a:lnTo>
                <a:lnTo>
                  <a:pt x="35" y="38"/>
                </a:lnTo>
                <a:lnTo>
                  <a:pt x="41" y="30"/>
                </a:lnTo>
                <a:lnTo>
                  <a:pt x="43" y="23"/>
                </a:lnTo>
                <a:lnTo>
                  <a:pt x="43" y="23"/>
                </a:lnTo>
                <a:lnTo>
                  <a:pt x="41" y="13"/>
                </a:lnTo>
                <a:lnTo>
                  <a:pt x="37" y="8"/>
                </a:lnTo>
                <a:lnTo>
                  <a:pt x="30" y="2"/>
                </a:lnTo>
                <a:lnTo>
                  <a:pt x="22" y="0"/>
                </a:lnTo>
                <a:lnTo>
                  <a:pt x="22" y="0"/>
                </a:lnTo>
                <a:lnTo>
                  <a:pt x="13" y="2"/>
                </a:lnTo>
                <a:lnTo>
                  <a:pt x="7"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6" name="Freeform 292">
            <a:extLst>
              <a:ext uri="{FF2B5EF4-FFF2-40B4-BE49-F238E27FC236}">
                <a16:creationId xmlns:a16="http://schemas.microsoft.com/office/drawing/2014/main" id="{0CCA28FD-1729-4D22-A278-2B606417395B}"/>
              </a:ext>
            </a:extLst>
          </p:cNvPr>
          <p:cNvSpPr>
            <a:spLocks/>
          </p:cNvSpPr>
          <p:nvPr/>
        </p:nvSpPr>
        <p:spPr bwMode="auto">
          <a:xfrm>
            <a:off x="9548616" y="3678157"/>
            <a:ext cx="39284" cy="54637"/>
          </a:xfrm>
          <a:custGeom>
            <a:avLst/>
            <a:gdLst>
              <a:gd name="T0" fmla="*/ 0 w 43"/>
              <a:gd name="T1" fmla="*/ 21 h 43"/>
              <a:gd name="T2" fmla="*/ 0 w 43"/>
              <a:gd name="T3" fmla="*/ 21 h 43"/>
              <a:gd name="T4" fmla="*/ 2 w 43"/>
              <a:gd name="T5" fmla="*/ 28 h 43"/>
              <a:gd name="T6" fmla="*/ 5 w 43"/>
              <a:gd name="T7" fmla="*/ 36 h 43"/>
              <a:gd name="T8" fmla="*/ 13 w 43"/>
              <a:gd name="T9" fmla="*/ 41 h 43"/>
              <a:gd name="T10" fmla="*/ 20 w 43"/>
              <a:gd name="T11" fmla="*/ 43 h 43"/>
              <a:gd name="T12" fmla="*/ 20 w 43"/>
              <a:gd name="T13" fmla="*/ 43 h 43"/>
              <a:gd name="T14" fmla="*/ 30 w 43"/>
              <a:gd name="T15" fmla="*/ 41 h 43"/>
              <a:gd name="T16" fmla="*/ 35 w 43"/>
              <a:gd name="T17" fmla="*/ 38 h 43"/>
              <a:gd name="T18" fmla="*/ 41 w 43"/>
              <a:gd name="T19" fmla="*/ 30 h 43"/>
              <a:gd name="T20" fmla="*/ 43 w 43"/>
              <a:gd name="T21" fmla="*/ 23 h 43"/>
              <a:gd name="T22" fmla="*/ 43 w 43"/>
              <a:gd name="T23" fmla="*/ 23 h 43"/>
              <a:gd name="T24" fmla="*/ 41 w 43"/>
              <a:gd name="T25" fmla="*/ 13 h 43"/>
              <a:gd name="T26" fmla="*/ 37 w 43"/>
              <a:gd name="T27" fmla="*/ 8 h 43"/>
              <a:gd name="T28" fmla="*/ 30 w 43"/>
              <a:gd name="T29" fmla="*/ 2 h 43"/>
              <a:gd name="T30" fmla="*/ 22 w 43"/>
              <a:gd name="T31" fmla="*/ 0 h 43"/>
              <a:gd name="T32" fmla="*/ 22 w 43"/>
              <a:gd name="T33" fmla="*/ 0 h 43"/>
              <a:gd name="T34" fmla="*/ 13 w 43"/>
              <a:gd name="T35" fmla="*/ 2 h 43"/>
              <a:gd name="T36" fmla="*/ 7 w 43"/>
              <a:gd name="T37" fmla="*/ 6 h 43"/>
              <a:gd name="T38" fmla="*/ 2 w 43"/>
              <a:gd name="T39" fmla="*/ 11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5" y="36"/>
                </a:lnTo>
                <a:lnTo>
                  <a:pt x="13" y="41"/>
                </a:lnTo>
                <a:lnTo>
                  <a:pt x="20" y="43"/>
                </a:lnTo>
                <a:lnTo>
                  <a:pt x="20" y="43"/>
                </a:lnTo>
                <a:lnTo>
                  <a:pt x="30" y="41"/>
                </a:lnTo>
                <a:lnTo>
                  <a:pt x="35" y="38"/>
                </a:lnTo>
                <a:lnTo>
                  <a:pt x="41" y="30"/>
                </a:lnTo>
                <a:lnTo>
                  <a:pt x="43" y="23"/>
                </a:lnTo>
                <a:lnTo>
                  <a:pt x="43" y="23"/>
                </a:lnTo>
                <a:lnTo>
                  <a:pt x="41" y="13"/>
                </a:lnTo>
                <a:lnTo>
                  <a:pt x="37" y="8"/>
                </a:lnTo>
                <a:lnTo>
                  <a:pt x="30" y="2"/>
                </a:lnTo>
                <a:lnTo>
                  <a:pt x="22" y="0"/>
                </a:lnTo>
                <a:lnTo>
                  <a:pt x="22" y="0"/>
                </a:lnTo>
                <a:lnTo>
                  <a:pt x="13" y="2"/>
                </a:lnTo>
                <a:lnTo>
                  <a:pt x="7"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7" name="Freeform 293">
            <a:extLst>
              <a:ext uri="{FF2B5EF4-FFF2-40B4-BE49-F238E27FC236}">
                <a16:creationId xmlns:a16="http://schemas.microsoft.com/office/drawing/2014/main" id="{3011338A-7830-4A81-8A1C-91F4D58EB0C0}"/>
              </a:ext>
            </a:extLst>
          </p:cNvPr>
          <p:cNvSpPr>
            <a:spLocks/>
          </p:cNvSpPr>
          <p:nvPr/>
        </p:nvSpPr>
        <p:spPr bwMode="auto">
          <a:xfrm>
            <a:off x="9526168" y="3678157"/>
            <a:ext cx="39284" cy="54637"/>
          </a:xfrm>
          <a:custGeom>
            <a:avLst/>
            <a:gdLst>
              <a:gd name="T0" fmla="*/ 0 w 43"/>
              <a:gd name="T1" fmla="*/ 21 h 43"/>
              <a:gd name="T2" fmla="*/ 0 w 43"/>
              <a:gd name="T3" fmla="*/ 21 h 43"/>
              <a:gd name="T4" fmla="*/ 2 w 43"/>
              <a:gd name="T5" fmla="*/ 28 h 43"/>
              <a:gd name="T6" fmla="*/ 6 w 43"/>
              <a:gd name="T7" fmla="*/ 36 h 43"/>
              <a:gd name="T8" fmla="*/ 14 w 43"/>
              <a:gd name="T9" fmla="*/ 41 h 43"/>
              <a:gd name="T10" fmla="*/ 21 w 43"/>
              <a:gd name="T11" fmla="*/ 43 h 43"/>
              <a:gd name="T12" fmla="*/ 21 w 43"/>
              <a:gd name="T13" fmla="*/ 43 h 43"/>
              <a:gd name="T14" fmla="*/ 30 w 43"/>
              <a:gd name="T15" fmla="*/ 41 h 43"/>
              <a:gd name="T16" fmla="*/ 36 w 43"/>
              <a:gd name="T17" fmla="*/ 38 h 43"/>
              <a:gd name="T18" fmla="*/ 42 w 43"/>
              <a:gd name="T19" fmla="*/ 30 h 43"/>
              <a:gd name="T20" fmla="*/ 43 w 43"/>
              <a:gd name="T21" fmla="*/ 23 h 43"/>
              <a:gd name="T22" fmla="*/ 43 w 43"/>
              <a:gd name="T23" fmla="*/ 23 h 43"/>
              <a:gd name="T24" fmla="*/ 42 w 43"/>
              <a:gd name="T25" fmla="*/ 13 h 43"/>
              <a:gd name="T26" fmla="*/ 38 w 43"/>
              <a:gd name="T27" fmla="*/ 8 h 43"/>
              <a:gd name="T28" fmla="*/ 30 w 43"/>
              <a:gd name="T29" fmla="*/ 2 h 43"/>
              <a:gd name="T30" fmla="*/ 23 w 43"/>
              <a:gd name="T31" fmla="*/ 0 h 43"/>
              <a:gd name="T32" fmla="*/ 23 w 43"/>
              <a:gd name="T33" fmla="*/ 0 h 43"/>
              <a:gd name="T34" fmla="*/ 15 w 43"/>
              <a:gd name="T35" fmla="*/ 2 h 43"/>
              <a:gd name="T36" fmla="*/ 8 w 43"/>
              <a:gd name="T37" fmla="*/ 6 h 43"/>
              <a:gd name="T38" fmla="*/ 2 w 43"/>
              <a:gd name="T39" fmla="*/ 11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4" y="41"/>
                </a:lnTo>
                <a:lnTo>
                  <a:pt x="21" y="43"/>
                </a:lnTo>
                <a:lnTo>
                  <a:pt x="21" y="43"/>
                </a:lnTo>
                <a:lnTo>
                  <a:pt x="30" y="41"/>
                </a:lnTo>
                <a:lnTo>
                  <a:pt x="36" y="38"/>
                </a:lnTo>
                <a:lnTo>
                  <a:pt x="42" y="30"/>
                </a:lnTo>
                <a:lnTo>
                  <a:pt x="43" y="23"/>
                </a:lnTo>
                <a:lnTo>
                  <a:pt x="43" y="23"/>
                </a:lnTo>
                <a:lnTo>
                  <a:pt x="42" y="13"/>
                </a:lnTo>
                <a:lnTo>
                  <a:pt x="38" y="8"/>
                </a:lnTo>
                <a:lnTo>
                  <a:pt x="30" y="2"/>
                </a:lnTo>
                <a:lnTo>
                  <a:pt x="23" y="0"/>
                </a:lnTo>
                <a:lnTo>
                  <a:pt x="23" y="0"/>
                </a:lnTo>
                <a:lnTo>
                  <a:pt x="15" y="2"/>
                </a:lnTo>
                <a:lnTo>
                  <a:pt x="8"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8" name="Freeform 294">
            <a:extLst>
              <a:ext uri="{FF2B5EF4-FFF2-40B4-BE49-F238E27FC236}">
                <a16:creationId xmlns:a16="http://schemas.microsoft.com/office/drawing/2014/main" id="{F285C311-753F-48C2-B223-B9D2489493DA}"/>
              </a:ext>
            </a:extLst>
          </p:cNvPr>
          <p:cNvSpPr>
            <a:spLocks/>
          </p:cNvSpPr>
          <p:nvPr/>
        </p:nvSpPr>
        <p:spPr bwMode="auto">
          <a:xfrm>
            <a:off x="9511202" y="3672953"/>
            <a:ext cx="39284" cy="54637"/>
          </a:xfrm>
          <a:custGeom>
            <a:avLst/>
            <a:gdLst>
              <a:gd name="T0" fmla="*/ 0 w 41"/>
              <a:gd name="T1" fmla="*/ 21 h 43"/>
              <a:gd name="T2" fmla="*/ 0 w 41"/>
              <a:gd name="T3" fmla="*/ 21 h 43"/>
              <a:gd name="T4" fmla="*/ 1 w 41"/>
              <a:gd name="T5" fmla="*/ 28 h 43"/>
              <a:gd name="T6" fmla="*/ 5 w 41"/>
              <a:gd name="T7" fmla="*/ 36 h 43"/>
              <a:gd name="T8" fmla="*/ 11 w 41"/>
              <a:gd name="T9" fmla="*/ 42 h 43"/>
              <a:gd name="T10" fmla="*/ 20 w 41"/>
              <a:gd name="T11" fmla="*/ 43 h 43"/>
              <a:gd name="T12" fmla="*/ 20 w 41"/>
              <a:gd name="T13" fmla="*/ 43 h 43"/>
              <a:gd name="T14" fmla="*/ 28 w 41"/>
              <a:gd name="T15" fmla="*/ 42 h 43"/>
              <a:gd name="T16" fmla="*/ 35 w 41"/>
              <a:gd name="T17" fmla="*/ 38 h 43"/>
              <a:gd name="T18" fmla="*/ 39 w 41"/>
              <a:gd name="T19" fmla="*/ 30 h 43"/>
              <a:gd name="T20" fmla="*/ 41 w 41"/>
              <a:gd name="T21" fmla="*/ 23 h 43"/>
              <a:gd name="T22" fmla="*/ 41 w 41"/>
              <a:gd name="T23" fmla="*/ 23 h 43"/>
              <a:gd name="T24" fmla="*/ 41 w 41"/>
              <a:gd name="T25" fmla="*/ 14 h 43"/>
              <a:gd name="T26" fmla="*/ 35 w 41"/>
              <a:gd name="T27" fmla="*/ 8 h 43"/>
              <a:gd name="T28" fmla="*/ 29 w 41"/>
              <a:gd name="T29" fmla="*/ 2 h 43"/>
              <a:gd name="T30" fmla="*/ 22 w 41"/>
              <a:gd name="T31" fmla="*/ 0 h 43"/>
              <a:gd name="T32" fmla="*/ 22 w 41"/>
              <a:gd name="T33" fmla="*/ 0 h 43"/>
              <a:gd name="T34" fmla="*/ 13 w 41"/>
              <a:gd name="T35" fmla="*/ 2 h 43"/>
              <a:gd name="T36" fmla="*/ 5 w 41"/>
              <a:gd name="T37" fmla="*/ 6 h 43"/>
              <a:gd name="T38" fmla="*/ 1 w 41"/>
              <a:gd name="T39" fmla="*/ 14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1" y="28"/>
                </a:lnTo>
                <a:lnTo>
                  <a:pt x="5" y="36"/>
                </a:lnTo>
                <a:lnTo>
                  <a:pt x="11" y="42"/>
                </a:lnTo>
                <a:lnTo>
                  <a:pt x="20" y="43"/>
                </a:lnTo>
                <a:lnTo>
                  <a:pt x="20" y="43"/>
                </a:lnTo>
                <a:lnTo>
                  <a:pt x="28" y="42"/>
                </a:lnTo>
                <a:lnTo>
                  <a:pt x="35" y="38"/>
                </a:lnTo>
                <a:lnTo>
                  <a:pt x="39" y="30"/>
                </a:lnTo>
                <a:lnTo>
                  <a:pt x="41" y="23"/>
                </a:lnTo>
                <a:lnTo>
                  <a:pt x="41" y="23"/>
                </a:lnTo>
                <a:lnTo>
                  <a:pt x="41" y="14"/>
                </a:lnTo>
                <a:lnTo>
                  <a:pt x="35" y="8"/>
                </a:lnTo>
                <a:lnTo>
                  <a:pt x="29" y="2"/>
                </a:lnTo>
                <a:lnTo>
                  <a:pt x="22" y="0"/>
                </a:lnTo>
                <a:lnTo>
                  <a:pt x="22" y="0"/>
                </a:lnTo>
                <a:lnTo>
                  <a:pt x="13" y="2"/>
                </a:lnTo>
                <a:lnTo>
                  <a:pt x="5" y="6"/>
                </a:lnTo>
                <a:lnTo>
                  <a:pt x="1" y="14"/>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59" name="Freeform 295">
            <a:extLst>
              <a:ext uri="{FF2B5EF4-FFF2-40B4-BE49-F238E27FC236}">
                <a16:creationId xmlns:a16="http://schemas.microsoft.com/office/drawing/2014/main" id="{E4D55911-4A13-4389-8376-450F11AD7F10}"/>
              </a:ext>
            </a:extLst>
          </p:cNvPr>
          <p:cNvSpPr>
            <a:spLocks/>
          </p:cNvSpPr>
          <p:nvPr/>
        </p:nvSpPr>
        <p:spPr bwMode="auto">
          <a:xfrm>
            <a:off x="9481271" y="3672953"/>
            <a:ext cx="41155" cy="54637"/>
          </a:xfrm>
          <a:custGeom>
            <a:avLst/>
            <a:gdLst>
              <a:gd name="T0" fmla="*/ 0 w 43"/>
              <a:gd name="T1" fmla="*/ 21 h 43"/>
              <a:gd name="T2" fmla="*/ 0 w 43"/>
              <a:gd name="T3" fmla="*/ 21 h 43"/>
              <a:gd name="T4" fmla="*/ 2 w 43"/>
              <a:gd name="T5" fmla="*/ 28 h 43"/>
              <a:gd name="T6" fmla="*/ 5 w 43"/>
              <a:gd name="T7" fmla="*/ 36 h 43"/>
              <a:gd name="T8" fmla="*/ 13 w 43"/>
              <a:gd name="T9" fmla="*/ 42 h 43"/>
              <a:gd name="T10" fmla="*/ 20 w 43"/>
              <a:gd name="T11" fmla="*/ 43 h 43"/>
              <a:gd name="T12" fmla="*/ 20 w 43"/>
              <a:gd name="T13" fmla="*/ 43 h 43"/>
              <a:gd name="T14" fmla="*/ 28 w 43"/>
              <a:gd name="T15" fmla="*/ 42 h 43"/>
              <a:gd name="T16" fmla="*/ 35 w 43"/>
              <a:gd name="T17" fmla="*/ 38 h 43"/>
              <a:gd name="T18" fmla="*/ 41 w 43"/>
              <a:gd name="T19" fmla="*/ 30 h 43"/>
              <a:gd name="T20" fmla="*/ 43 w 43"/>
              <a:gd name="T21" fmla="*/ 23 h 43"/>
              <a:gd name="T22" fmla="*/ 43 w 43"/>
              <a:gd name="T23" fmla="*/ 23 h 43"/>
              <a:gd name="T24" fmla="*/ 41 w 43"/>
              <a:gd name="T25" fmla="*/ 14 h 43"/>
              <a:gd name="T26" fmla="*/ 37 w 43"/>
              <a:gd name="T27" fmla="*/ 8 h 43"/>
              <a:gd name="T28" fmla="*/ 30 w 43"/>
              <a:gd name="T29" fmla="*/ 2 h 43"/>
              <a:gd name="T30" fmla="*/ 22 w 43"/>
              <a:gd name="T31" fmla="*/ 0 h 43"/>
              <a:gd name="T32" fmla="*/ 22 w 43"/>
              <a:gd name="T33" fmla="*/ 0 h 43"/>
              <a:gd name="T34" fmla="*/ 13 w 43"/>
              <a:gd name="T35" fmla="*/ 2 h 43"/>
              <a:gd name="T36" fmla="*/ 7 w 43"/>
              <a:gd name="T37" fmla="*/ 6 h 43"/>
              <a:gd name="T38" fmla="*/ 2 w 43"/>
              <a:gd name="T39" fmla="*/ 14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5" y="36"/>
                </a:lnTo>
                <a:lnTo>
                  <a:pt x="13" y="42"/>
                </a:lnTo>
                <a:lnTo>
                  <a:pt x="20" y="43"/>
                </a:lnTo>
                <a:lnTo>
                  <a:pt x="20" y="43"/>
                </a:lnTo>
                <a:lnTo>
                  <a:pt x="28" y="42"/>
                </a:lnTo>
                <a:lnTo>
                  <a:pt x="35" y="38"/>
                </a:lnTo>
                <a:lnTo>
                  <a:pt x="41" y="30"/>
                </a:lnTo>
                <a:lnTo>
                  <a:pt x="43" y="23"/>
                </a:lnTo>
                <a:lnTo>
                  <a:pt x="43" y="23"/>
                </a:lnTo>
                <a:lnTo>
                  <a:pt x="41" y="14"/>
                </a:lnTo>
                <a:lnTo>
                  <a:pt x="37" y="8"/>
                </a:lnTo>
                <a:lnTo>
                  <a:pt x="30" y="2"/>
                </a:lnTo>
                <a:lnTo>
                  <a:pt x="22" y="0"/>
                </a:lnTo>
                <a:lnTo>
                  <a:pt x="22" y="0"/>
                </a:lnTo>
                <a:lnTo>
                  <a:pt x="13" y="2"/>
                </a:lnTo>
                <a:lnTo>
                  <a:pt x="7" y="6"/>
                </a:lnTo>
                <a:lnTo>
                  <a:pt x="2" y="14"/>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0" name="Freeform 296">
            <a:extLst>
              <a:ext uri="{FF2B5EF4-FFF2-40B4-BE49-F238E27FC236}">
                <a16:creationId xmlns:a16="http://schemas.microsoft.com/office/drawing/2014/main" id="{A88F1F18-CEF5-4F92-A773-4D063883F7E0}"/>
              </a:ext>
            </a:extLst>
          </p:cNvPr>
          <p:cNvSpPr>
            <a:spLocks/>
          </p:cNvSpPr>
          <p:nvPr/>
        </p:nvSpPr>
        <p:spPr bwMode="auto">
          <a:xfrm>
            <a:off x="9462564" y="3667750"/>
            <a:ext cx="39284" cy="54637"/>
          </a:xfrm>
          <a:custGeom>
            <a:avLst/>
            <a:gdLst>
              <a:gd name="T0" fmla="*/ 0 w 41"/>
              <a:gd name="T1" fmla="*/ 20 h 43"/>
              <a:gd name="T2" fmla="*/ 0 w 41"/>
              <a:gd name="T3" fmla="*/ 20 h 43"/>
              <a:gd name="T4" fmla="*/ 0 w 41"/>
              <a:gd name="T5" fmla="*/ 30 h 43"/>
              <a:gd name="T6" fmla="*/ 6 w 41"/>
              <a:gd name="T7" fmla="*/ 37 h 43"/>
              <a:gd name="T8" fmla="*/ 11 w 41"/>
              <a:gd name="T9" fmla="*/ 41 h 43"/>
              <a:gd name="T10" fmla="*/ 21 w 41"/>
              <a:gd name="T11" fmla="*/ 43 h 43"/>
              <a:gd name="T12" fmla="*/ 21 w 41"/>
              <a:gd name="T13" fmla="*/ 43 h 43"/>
              <a:gd name="T14" fmla="*/ 28 w 41"/>
              <a:gd name="T15" fmla="*/ 41 h 43"/>
              <a:gd name="T16" fmla="*/ 36 w 41"/>
              <a:gd name="T17" fmla="*/ 37 h 43"/>
              <a:gd name="T18" fmla="*/ 39 w 41"/>
              <a:gd name="T19" fmla="*/ 31 h 43"/>
              <a:gd name="T20" fmla="*/ 41 w 41"/>
              <a:gd name="T21" fmla="*/ 22 h 43"/>
              <a:gd name="T22" fmla="*/ 41 w 41"/>
              <a:gd name="T23" fmla="*/ 22 h 43"/>
              <a:gd name="T24" fmla="*/ 41 w 41"/>
              <a:gd name="T25" fmla="*/ 15 h 43"/>
              <a:gd name="T26" fmla="*/ 36 w 41"/>
              <a:gd name="T27" fmla="*/ 7 h 43"/>
              <a:gd name="T28" fmla="*/ 30 w 41"/>
              <a:gd name="T29" fmla="*/ 3 h 43"/>
              <a:gd name="T30" fmla="*/ 21 w 41"/>
              <a:gd name="T31" fmla="*/ 0 h 43"/>
              <a:gd name="T32" fmla="*/ 21 w 41"/>
              <a:gd name="T33" fmla="*/ 0 h 43"/>
              <a:gd name="T34" fmla="*/ 13 w 41"/>
              <a:gd name="T35" fmla="*/ 2 h 43"/>
              <a:gd name="T36" fmla="*/ 6 w 41"/>
              <a:gd name="T37" fmla="*/ 7 h 43"/>
              <a:gd name="T38" fmla="*/ 2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0" y="30"/>
                </a:lnTo>
                <a:lnTo>
                  <a:pt x="6" y="37"/>
                </a:lnTo>
                <a:lnTo>
                  <a:pt x="11" y="41"/>
                </a:lnTo>
                <a:lnTo>
                  <a:pt x="21" y="43"/>
                </a:lnTo>
                <a:lnTo>
                  <a:pt x="21" y="43"/>
                </a:lnTo>
                <a:lnTo>
                  <a:pt x="28" y="41"/>
                </a:lnTo>
                <a:lnTo>
                  <a:pt x="36" y="37"/>
                </a:lnTo>
                <a:lnTo>
                  <a:pt x="39" y="31"/>
                </a:lnTo>
                <a:lnTo>
                  <a:pt x="41" y="22"/>
                </a:lnTo>
                <a:lnTo>
                  <a:pt x="41" y="22"/>
                </a:lnTo>
                <a:lnTo>
                  <a:pt x="41" y="15"/>
                </a:lnTo>
                <a:lnTo>
                  <a:pt x="36" y="7"/>
                </a:lnTo>
                <a:lnTo>
                  <a:pt x="30" y="3"/>
                </a:lnTo>
                <a:lnTo>
                  <a:pt x="21" y="0"/>
                </a:lnTo>
                <a:lnTo>
                  <a:pt x="21" y="0"/>
                </a:lnTo>
                <a:lnTo>
                  <a:pt x="13" y="2"/>
                </a:lnTo>
                <a:lnTo>
                  <a:pt x="6" y="7"/>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1" name="Freeform 297">
            <a:extLst>
              <a:ext uri="{FF2B5EF4-FFF2-40B4-BE49-F238E27FC236}">
                <a16:creationId xmlns:a16="http://schemas.microsoft.com/office/drawing/2014/main" id="{48931340-ACA3-40E3-B2AC-EBE896A232B5}"/>
              </a:ext>
            </a:extLst>
          </p:cNvPr>
          <p:cNvSpPr>
            <a:spLocks/>
          </p:cNvSpPr>
          <p:nvPr/>
        </p:nvSpPr>
        <p:spPr bwMode="auto">
          <a:xfrm>
            <a:off x="9434504" y="3667750"/>
            <a:ext cx="41155" cy="52035"/>
          </a:xfrm>
          <a:custGeom>
            <a:avLst/>
            <a:gdLst>
              <a:gd name="T0" fmla="*/ 0 w 43"/>
              <a:gd name="T1" fmla="*/ 20 h 41"/>
              <a:gd name="T2" fmla="*/ 0 w 43"/>
              <a:gd name="T3" fmla="*/ 20 h 41"/>
              <a:gd name="T4" fmla="*/ 2 w 43"/>
              <a:gd name="T5" fmla="*/ 28 h 41"/>
              <a:gd name="T6" fmla="*/ 6 w 43"/>
              <a:gd name="T7" fmla="*/ 35 h 41"/>
              <a:gd name="T8" fmla="*/ 13 w 43"/>
              <a:gd name="T9" fmla="*/ 39 h 41"/>
              <a:gd name="T10" fmla="*/ 21 w 43"/>
              <a:gd name="T11" fmla="*/ 41 h 41"/>
              <a:gd name="T12" fmla="*/ 21 w 43"/>
              <a:gd name="T13" fmla="*/ 41 h 41"/>
              <a:gd name="T14" fmla="*/ 30 w 43"/>
              <a:gd name="T15" fmla="*/ 41 h 41"/>
              <a:gd name="T16" fmla="*/ 36 w 43"/>
              <a:gd name="T17" fmla="*/ 35 h 41"/>
              <a:gd name="T18" fmla="*/ 41 w 43"/>
              <a:gd name="T19" fmla="*/ 30 h 41"/>
              <a:gd name="T20" fmla="*/ 43 w 43"/>
              <a:gd name="T21" fmla="*/ 20 h 41"/>
              <a:gd name="T22" fmla="*/ 43 w 43"/>
              <a:gd name="T23" fmla="*/ 20 h 41"/>
              <a:gd name="T24" fmla="*/ 41 w 43"/>
              <a:gd name="T25" fmla="*/ 13 h 41"/>
              <a:gd name="T26" fmla="*/ 38 w 43"/>
              <a:gd name="T27" fmla="*/ 5 h 41"/>
              <a:gd name="T28" fmla="*/ 30 w 43"/>
              <a:gd name="T29" fmla="*/ 2 h 41"/>
              <a:gd name="T30" fmla="*/ 23 w 43"/>
              <a:gd name="T31" fmla="*/ 0 h 41"/>
              <a:gd name="T32" fmla="*/ 23 w 43"/>
              <a:gd name="T33" fmla="*/ 0 h 41"/>
              <a:gd name="T34" fmla="*/ 15 w 43"/>
              <a:gd name="T35" fmla="*/ 0 h 41"/>
              <a:gd name="T36" fmla="*/ 8 w 43"/>
              <a:gd name="T37" fmla="*/ 5 h 41"/>
              <a:gd name="T38" fmla="*/ 2 w 43"/>
              <a:gd name="T39" fmla="*/ 11 h 41"/>
              <a:gd name="T40" fmla="*/ 0 w 43"/>
              <a:gd name="T41" fmla="*/ 20 h 41"/>
              <a:gd name="T42" fmla="*/ 0 w 43"/>
              <a:gd name="T43"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0"/>
                </a:moveTo>
                <a:lnTo>
                  <a:pt x="0" y="20"/>
                </a:lnTo>
                <a:lnTo>
                  <a:pt x="2" y="28"/>
                </a:lnTo>
                <a:lnTo>
                  <a:pt x="6" y="35"/>
                </a:lnTo>
                <a:lnTo>
                  <a:pt x="13" y="39"/>
                </a:lnTo>
                <a:lnTo>
                  <a:pt x="21" y="41"/>
                </a:lnTo>
                <a:lnTo>
                  <a:pt x="21" y="41"/>
                </a:lnTo>
                <a:lnTo>
                  <a:pt x="30" y="41"/>
                </a:lnTo>
                <a:lnTo>
                  <a:pt x="36" y="35"/>
                </a:lnTo>
                <a:lnTo>
                  <a:pt x="41" y="30"/>
                </a:lnTo>
                <a:lnTo>
                  <a:pt x="43" y="20"/>
                </a:lnTo>
                <a:lnTo>
                  <a:pt x="43" y="20"/>
                </a:lnTo>
                <a:lnTo>
                  <a:pt x="41" y="13"/>
                </a:lnTo>
                <a:lnTo>
                  <a:pt x="38" y="5"/>
                </a:lnTo>
                <a:lnTo>
                  <a:pt x="30" y="2"/>
                </a:lnTo>
                <a:lnTo>
                  <a:pt x="23" y="0"/>
                </a:lnTo>
                <a:lnTo>
                  <a:pt x="23" y="0"/>
                </a:lnTo>
                <a:lnTo>
                  <a:pt x="15" y="0"/>
                </a:lnTo>
                <a:lnTo>
                  <a:pt x="8" y="5"/>
                </a:lnTo>
                <a:lnTo>
                  <a:pt x="2"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2" name="Freeform 298">
            <a:extLst>
              <a:ext uri="{FF2B5EF4-FFF2-40B4-BE49-F238E27FC236}">
                <a16:creationId xmlns:a16="http://schemas.microsoft.com/office/drawing/2014/main" id="{00EFB9F4-A3D1-4A2F-BBBC-59A00074CD61}"/>
              </a:ext>
            </a:extLst>
          </p:cNvPr>
          <p:cNvSpPr>
            <a:spLocks/>
          </p:cNvSpPr>
          <p:nvPr/>
        </p:nvSpPr>
        <p:spPr bwMode="auto">
          <a:xfrm>
            <a:off x="9427022" y="3659945"/>
            <a:ext cx="39284" cy="54637"/>
          </a:xfrm>
          <a:custGeom>
            <a:avLst/>
            <a:gdLst>
              <a:gd name="T0" fmla="*/ 0 w 43"/>
              <a:gd name="T1" fmla="*/ 21 h 41"/>
              <a:gd name="T2" fmla="*/ 0 w 43"/>
              <a:gd name="T3" fmla="*/ 21 h 41"/>
              <a:gd name="T4" fmla="*/ 2 w 43"/>
              <a:gd name="T5" fmla="*/ 28 h 41"/>
              <a:gd name="T6" fmla="*/ 6 w 43"/>
              <a:gd name="T7" fmla="*/ 36 h 41"/>
              <a:gd name="T8" fmla="*/ 13 w 43"/>
              <a:gd name="T9" fmla="*/ 39 h 41"/>
              <a:gd name="T10" fmla="*/ 21 w 43"/>
              <a:gd name="T11" fmla="*/ 41 h 41"/>
              <a:gd name="T12" fmla="*/ 21 w 43"/>
              <a:gd name="T13" fmla="*/ 41 h 41"/>
              <a:gd name="T14" fmla="*/ 28 w 43"/>
              <a:gd name="T15" fmla="*/ 41 h 41"/>
              <a:gd name="T16" fmla="*/ 35 w 43"/>
              <a:gd name="T17" fmla="*/ 36 h 41"/>
              <a:gd name="T18" fmla="*/ 41 w 43"/>
              <a:gd name="T19" fmla="*/ 30 h 41"/>
              <a:gd name="T20" fmla="*/ 43 w 43"/>
              <a:gd name="T21" fmla="*/ 21 h 41"/>
              <a:gd name="T22" fmla="*/ 43 w 43"/>
              <a:gd name="T23" fmla="*/ 21 h 41"/>
              <a:gd name="T24" fmla="*/ 41 w 43"/>
              <a:gd name="T25" fmla="*/ 13 h 41"/>
              <a:gd name="T26" fmla="*/ 37 w 43"/>
              <a:gd name="T27" fmla="*/ 6 h 41"/>
              <a:gd name="T28" fmla="*/ 30 w 43"/>
              <a:gd name="T29" fmla="*/ 2 h 41"/>
              <a:gd name="T30" fmla="*/ 22 w 43"/>
              <a:gd name="T31" fmla="*/ 0 h 41"/>
              <a:gd name="T32" fmla="*/ 22 w 43"/>
              <a:gd name="T33" fmla="*/ 0 h 41"/>
              <a:gd name="T34" fmla="*/ 13 w 43"/>
              <a:gd name="T35" fmla="*/ 0 h 41"/>
              <a:gd name="T36" fmla="*/ 7 w 43"/>
              <a:gd name="T37" fmla="*/ 6 h 41"/>
              <a:gd name="T38" fmla="*/ 2 w 43"/>
              <a:gd name="T39" fmla="*/ 11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6" y="36"/>
                </a:lnTo>
                <a:lnTo>
                  <a:pt x="13" y="39"/>
                </a:lnTo>
                <a:lnTo>
                  <a:pt x="21" y="41"/>
                </a:lnTo>
                <a:lnTo>
                  <a:pt x="21" y="41"/>
                </a:lnTo>
                <a:lnTo>
                  <a:pt x="28" y="41"/>
                </a:lnTo>
                <a:lnTo>
                  <a:pt x="35" y="36"/>
                </a:lnTo>
                <a:lnTo>
                  <a:pt x="41" y="30"/>
                </a:lnTo>
                <a:lnTo>
                  <a:pt x="43" y="21"/>
                </a:lnTo>
                <a:lnTo>
                  <a:pt x="43" y="21"/>
                </a:lnTo>
                <a:lnTo>
                  <a:pt x="41" y="13"/>
                </a:lnTo>
                <a:lnTo>
                  <a:pt x="37" y="6"/>
                </a:lnTo>
                <a:lnTo>
                  <a:pt x="30" y="2"/>
                </a:lnTo>
                <a:lnTo>
                  <a:pt x="22" y="0"/>
                </a:lnTo>
                <a:lnTo>
                  <a:pt x="22" y="0"/>
                </a:lnTo>
                <a:lnTo>
                  <a:pt x="13" y="0"/>
                </a:lnTo>
                <a:lnTo>
                  <a:pt x="7"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3" name="Freeform 299">
            <a:extLst>
              <a:ext uri="{FF2B5EF4-FFF2-40B4-BE49-F238E27FC236}">
                <a16:creationId xmlns:a16="http://schemas.microsoft.com/office/drawing/2014/main" id="{17B8FCF2-CA42-49EF-9E15-2DC8FA4CBAE8}"/>
              </a:ext>
            </a:extLst>
          </p:cNvPr>
          <p:cNvSpPr>
            <a:spLocks/>
          </p:cNvSpPr>
          <p:nvPr/>
        </p:nvSpPr>
        <p:spPr bwMode="auto">
          <a:xfrm>
            <a:off x="9397091" y="3652139"/>
            <a:ext cx="37414" cy="57238"/>
          </a:xfrm>
          <a:custGeom>
            <a:avLst/>
            <a:gdLst>
              <a:gd name="T0" fmla="*/ 0 w 41"/>
              <a:gd name="T1" fmla="*/ 20 h 42"/>
              <a:gd name="T2" fmla="*/ 0 w 41"/>
              <a:gd name="T3" fmla="*/ 20 h 42"/>
              <a:gd name="T4" fmla="*/ 0 w 41"/>
              <a:gd name="T5" fmla="*/ 28 h 42"/>
              <a:gd name="T6" fmla="*/ 6 w 41"/>
              <a:gd name="T7" fmla="*/ 35 h 42"/>
              <a:gd name="T8" fmla="*/ 11 w 41"/>
              <a:gd name="T9" fmla="*/ 41 h 42"/>
              <a:gd name="T10" fmla="*/ 21 w 41"/>
              <a:gd name="T11" fmla="*/ 42 h 42"/>
              <a:gd name="T12" fmla="*/ 21 w 41"/>
              <a:gd name="T13" fmla="*/ 42 h 42"/>
              <a:gd name="T14" fmla="*/ 28 w 41"/>
              <a:gd name="T15" fmla="*/ 41 h 42"/>
              <a:gd name="T16" fmla="*/ 36 w 41"/>
              <a:gd name="T17" fmla="*/ 37 h 42"/>
              <a:gd name="T18" fmla="*/ 39 w 41"/>
              <a:gd name="T19" fmla="*/ 29 h 42"/>
              <a:gd name="T20" fmla="*/ 41 w 41"/>
              <a:gd name="T21" fmla="*/ 22 h 42"/>
              <a:gd name="T22" fmla="*/ 41 w 41"/>
              <a:gd name="T23" fmla="*/ 22 h 42"/>
              <a:gd name="T24" fmla="*/ 41 w 41"/>
              <a:gd name="T25" fmla="*/ 13 h 42"/>
              <a:gd name="T26" fmla="*/ 36 w 41"/>
              <a:gd name="T27" fmla="*/ 7 h 42"/>
              <a:gd name="T28" fmla="*/ 30 w 41"/>
              <a:gd name="T29" fmla="*/ 1 h 42"/>
              <a:gd name="T30" fmla="*/ 21 w 41"/>
              <a:gd name="T31" fmla="*/ 0 h 42"/>
              <a:gd name="T32" fmla="*/ 21 w 41"/>
              <a:gd name="T33" fmla="*/ 0 h 42"/>
              <a:gd name="T34" fmla="*/ 13 w 41"/>
              <a:gd name="T35" fmla="*/ 1 h 42"/>
              <a:gd name="T36" fmla="*/ 6 w 41"/>
              <a:gd name="T37" fmla="*/ 5 h 42"/>
              <a:gd name="T38" fmla="*/ 2 w 41"/>
              <a:gd name="T39" fmla="*/ 13 h 42"/>
              <a:gd name="T40" fmla="*/ 0 w 41"/>
              <a:gd name="T41" fmla="*/ 20 h 42"/>
              <a:gd name="T42" fmla="*/ 0 w 41"/>
              <a:gd name="T4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0" y="20"/>
                </a:moveTo>
                <a:lnTo>
                  <a:pt x="0" y="20"/>
                </a:lnTo>
                <a:lnTo>
                  <a:pt x="0" y="28"/>
                </a:lnTo>
                <a:lnTo>
                  <a:pt x="6" y="35"/>
                </a:lnTo>
                <a:lnTo>
                  <a:pt x="11" y="41"/>
                </a:lnTo>
                <a:lnTo>
                  <a:pt x="21" y="42"/>
                </a:lnTo>
                <a:lnTo>
                  <a:pt x="21" y="42"/>
                </a:lnTo>
                <a:lnTo>
                  <a:pt x="28" y="41"/>
                </a:lnTo>
                <a:lnTo>
                  <a:pt x="36" y="37"/>
                </a:lnTo>
                <a:lnTo>
                  <a:pt x="39" y="29"/>
                </a:lnTo>
                <a:lnTo>
                  <a:pt x="41" y="22"/>
                </a:lnTo>
                <a:lnTo>
                  <a:pt x="41" y="22"/>
                </a:lnTo>
                <a:lnTo>
                  <a:pt x="41" y="13"/>
                </a:lnTo>
                <a:lnTo>
                  <a:pt x="36" y="7"/>
                </a:lnTo>
                <a:lnTo>
                  <a:pt x="30" y="1"/>
                </a:lnTo>
                <a:lnTo>
                  <a:pt x="21" y="0"/>
                </a:lnTo>
                <a:lnTo>
                  <a:pt x="21" y="0"/>
                </a:lnTo>
                <a:lnTo>
                  <a:pt x="13" y="1"/>
                </a:lnTo>
                <a:lnTo>
                  <a:pt x="6"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4" name="Freeform 300">
            <a:extLst>
              <a:ext uri="{FF2B5EF4-FFF2-40B4-BE49-F238E27FC236}">
                <a16:creationId xmlns:a16="http://schemas.microsoft.com/office/drawing/2014/main" id="{A88F09BE-93B8-4D20-86EE-CC7F53AA410F}"/>
              </a:ext>
            </a:extLst>
          </p:cNvPr>
          <p:cNvSpPr>
            <a:spLocks/>
          </p:cNvSpPr>
          <p:nvPr/>
        </p:nvSpPr>
        <p:spPr bwMode="auto">
          <a:xfrm>
            <a:off x="9352194" y="3639131"/>
            <a:ext cx="41155" cy="54637"/>
          </a:xfrm>
          <a:custGeom>
            <a:avLst/>
            <a:gdLst>
              <a:gd name="T0" fmla="*/ 0 w 43"/>
              <a:gd name="T1" fmla="*/ 21 h 43"/>
              <a:gd name="T2" fmla="*/ 0 w 43"/>
              <a:gd name="T3" fmla="*/ 21 h 43"/>
              <a:gd name="T4" fmla="*/ 1 w 43"/>
              <a:gd name="T5" fmla="*/ 30 h 43"/>
              <a:gd name="T6" fmla="*/ 5 w 43"/>
              <a:gd name="T7" fmla="*/ 36 h 43"/>
              <a:gd name="T8" fmla="*/ 11 w 43"/>
              <a:gd name="T9" fmla="*/ 41 h 43"/>
              <a:gd name="T10" fmla="*/ 20 w 43"/>
              <a:gd name="T11" fmla="*/ 43 h 43"/>
              <a:gd name="T12" fmla="*/ 20 w 43"/>
              <a:gd name="T13" fmla="*/ 43 h 43"/>
              <a:gd name="T14" fmla="*/ 28 w 43"/>
              <a:gd name="T15" fmla="*/ 41 h 43"/>
              <a:gd name="T16" fmla="*/ 35 w 43"/>
              <a:gd name="T17" fmla="*/ 38 h 43"/>
              <a:gd name="T18" fmla="*/ 41 w 43"/>
              <a:gd name="T19" fmla="*/ 30 h 43"/>
              <a:gd name="T20" fmla="*/ 43 w 43"/>
              <a:gd name="T21" fmla="*/ 23 h 43"/>
              <a:gd name="T22" fmla="*/ 43 w 43"/>
              <a:gd name="T23" fmla="*/ 23 h 43"/>
              <a:gd name="T24" fmla="*/ 41 w 43"/>
              <a:gd name="T25" fmla="*/ 15 h 43"/>
              <a:gd name="T26" fmla="*/ 37 w 43"/>
              <a:gd name="T27" fmla="*/ 8 h 43"/>
              <a:gd name="T28" fmla="*/ 29 w 43"/>
              <a:gd name="T29" fmla="*/ 2 h 43"/>
              <a:gd name="T30" fmla="*/ 22 w 43"/>
              <a:gd name="T31" fmla="*/ 0 h 43"/>
              <a:gd name="T32" fmla="*/ 22 w 43"/>
              <a:gd name="T33" fmla="*/ 0 h 43"/>
              <a:gd name="T34" fmla="*/ 13 w 43"/>
              <a:gd name="T35" fmla="*/ 2 h 43"/>
              <a:gd name="T36" fmla="*/ 5 w 43"/>
              <a:gd name="T37" fmla="*/ 6 h 43"/>
              <a:gd name="T38" fmla="*/ 1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1" y="30"/>
                </a:lnTo>
                <a:lnTo>
                  <a:pt x="5" y="36"/>
                </a:lnTo>
                <a:lnTo>
                  <a:pt x="11" y="41"/>
                </a:lnTo>
                <a:lnTo>
                  <a:pt x="20" y="43"/>
                </a:lnTo>
                <a:lnTo>
                  <a:pt x="20" y="43"/>
                </a:lnTo>
                <a:lnTo>
                  <a:pt x="28" y="41"/>
                </a:lnTo>
                <a:lnTo>
                  <a:pt x="35" y="38"/>
                </a:lnTo>
                <a:lnTo>
                  <a:pt x="41" y="30"/>
                </a:lnTo>
                <a:lnTo>
                  <a:pt x="43" y="23"/>
                </a:lnTo>
                <a:lnTo>
                  <a:pt x="43" y="23"/>
                </a:lnTo>
                <a:lnTo>
                  <a:pt x="41" y="15"/>
                </a:lnTo>
                <a:lnTo>
                  <a:pt x="37" y="8"/>
                </a:lnTo>
                <a:lnTo>
                  <a:pt x="29" y="2"/>
                </a:lnTo>
                <a:lnTo>
                  <a:pt x="22" y="0"/>
                </a:lnTo>
                <a:lnTo>
                  <a:pt x="22" y="0"/>
                </a:lnTo>
                <a:lnTo>
                  <a:pt x="13" y="2"/>
                </a:lnTo>
                <a:lnTo>
                  <a:pt x="5" y="6"/>
                </a:lnTo>
                <a:lnTo>
                  <a:pt x="1"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5" name="Freeform 301">
            <a:extLst>
              <a:ext uri="{FF2B5EF4-FFF2-40B4-BE49-F238E27FC236}">
                <a16:creationId xmlns:a16="http://schemas.microsoft.com/office/drawing/2014/main" id="{54AA4EBE-3500-47B5-9588-86915A1C167A}"/>
              </a:ext>
            </a:extLst>
          </p:cNvPr>
          <p:cNvSpPr>
            <a:spLocks/>
          </p:cNvSpPr>
          <p:nvPr/>
        </p:nvSpPr>
        <p:spPr bwMode="auto">
          <a:xfrm>
            <a:off x="9329746" y="3631325"/>
            <a:ext cx="39284" cy="54637"/>
          </a:xfrm>
          <a:custGeom>
            <a:avLst/>
            <a:gdLst>
              <a:gd name="T0" fmla="*/ 0 w 41"/>
              <a:gd name="T1" fmla="*/ 20 h 43"/>
              <a:gd name="T2" fmla="*/ 0 w 41"/>
              <a:gd name="T3" fmla="*/ 20 h 43"/>
              <a:gd name="T4" fmla="*/ 0 w 41"/>
              <a:gd name="T5" fmla="*/ 30 h 43"/>
              <a:gd name="T6" fmla="*/ 6 w 41"/>
              <a:gd name="T7" fmla="*/ 35 h 43"/>
              <a:gd name="T8" fmla="*/ 12 w 41"/>
              <a:gd name="T9" fmla="*/ 41 h 43"/>
              <a:gd name="T10" fmla="*/ 21 w 41"/>
              <a:gd name="T11" fmla="*/ 43 h 43"/>
              <a:gd name="T12" fmla="*/ 21 w 41"/>
              <a:gd name="T13" fmla="*/ 43 h 43"/>
              <a:gd name="T14" fmla="*/ 28 w 41"/>
              <a:gd name="T15" fmla="*/ 41 h 43"/>
              <a:gd name="T16" fmla="*/ 36 w 41"/>
              <a:gd name="T17" fmla="*/ 37 h 43"/>
              <a:gd name="T18" fmla="*/ 40 w 41"/>
              <a:gd name="T19" fmla="*/ 30 h 43"/>
              <a:gd name="T20" fmla="*/ 41 w 41"/>
              <a:gd name="T21" fmla="*/ 22 h 43"/>
              <a:gd name="T22" fmla="*/ 41 w 41"/>
              <a:gd name="T23" fmla="*/ 22 h 43"/>
              <a:gd name="T24" fmla="*/ 41 w 41"/>
              <a:gd name="T25" fmla="*/ 15 h 43"/>
              <a:gd name="T26" fmla="*/ 36 w 41"/>
              <a:gd name="T27" fmla="*/ 7 h 43"/>
              <a:gd name="T28" fmla="*/ 30 w 41"/>
              <a:gd name="T29" fmla="*/ 2 h 43"/>
              <a:gd name="T30" fmla="*/ 21 w 41"/>
              <a:gd name="T31" fmla="*/ 0 h 43"/>
              <a:gd name="T32" fmla="*/ 21 w 41"/>
              <a:gd name="T33" fmla="*/ 0 h 43"/>
              <a:gd name="T34" fmla="*/ 13 w 41"/>
              <a:gd name="T35" fmla="*/ 2 h 43"/>
              <a:gd name="T36" fmla="*/ 6 w 41"/>
              <a:gd name="T37" fmla="*/ 5 h 43"/>
              <a:gd name="T38" fmla="*/ 2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0" y="30"/>
                </a:lnTo>
                <a:lnTo>
                  <a:pt x="6" y="35"/>
                </a:lnTo>
                <a:lnTo>
                  <a:pt x="12" y="41"/>
                </a:lnTo>
                <a:lnTo>
                  <a:pt x="21" y="43"/>
                </a:lnTo>
                <a:lnTo>
                  <a:pt x="21" y="43"/>
                </a:lnTo>
                <a:lnTo>
                  <a:pt x="28" y="41"/>
                </a:lnTo>
                <a:lnTo>
                  <a:pt x="36" y="37"/>
                </a:lnTo>
                <a:lnTo>
                  <a:pt x="40" y="30"/>
                </a:lnTo>
                <a:lnTo>
                  <a:pt x="41" y="22"/>
                </a:lnTo>
                <a:lnTo>
                  <a:pt x="41" y="22"/>
                </a:lnTo>
                <a:lnTo>
                  <a:pt x="41" y="15"/>
                </a:lnTo>
                <a:lnTo>
                  <a:pt x="36" y="7"/>
                </a:lnTo>
                <a:lnTo>
                  <a:pt x="30" y="2"/>
                </a:lnTo>
                <a:lnTo>
                  <a:pt x="21" y="0"/>
                </a:lnTo>
                <a:lnTo>
                  <a:pt x="21" y="0"/>
                </a:lnTo>
                <a:lnTo>
                  <a:pt x="13" y="2"/>
                </a:lnTo>
                <a:lnTo>
                  <a:pt x="6"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6" name="Freeform 302">
            <a:extLst>
              <a:ext uri="{FF2B5EF4-FFF2-40B4-BE49-F238E27FC236}">
                <a16:creationId xmlns:a16="http://schemas.microsoft.com/office/drawing/2014/main" id="{C67E2E55-3349-44E8-AC5B-1CAD051855BE}"/>
              </a:ext>
            </a:extLst>
          </p:cNvPr>
          <p:cNvSpPr>
            <a:spLocks/>
          </p:cNvSpPr>
          <p:nvPr/>
        </p:nvSpPr>
        <p:spPr bwMode="auto">
          <a:xfrm>
            <a:off x="9320393" y="3628724"/>
            <a:ext cx="37414" cy="54637"/>
          </a:xfrm>
          <a:custGeom>
            <a:avLst/>
            <a:gdLst>
              <a:gd name="T0" fmla="*/ 0 w 41"/>
              <a:gd name="T1" fmla="*/ 20 h 43"/>
              <a:gd name="T2" fmla="*/ 0 w 41"/>
              <a:gd name="T3" fmla="*/ 20 h 43"/>
              <a:gd name="T4" fmla="*/ 2 w 41"/>
              <a:gd name="T5" fmla="*/ 30 h 43"/>
              <a:gd name="T6" fmla="*/ 6 w 41"/>
              <a:gd name="T7" fmla="*/ 35 h 43"/>
              <a:gd name="T8" fmla="*/ 11 w 41"/>
              <a:gd name="T9" fmla="*/ 41 h 43"/>
              <a:gd name="T10" fmla="*/ 21 w 41"/>
              <a:gd name="T11" fmla="*/ 43 h 43"/>
              <a:gd name="T12" fmla="*/ 21 w 41"/>
              <a:gd name="T13" fmla="*/ 43 h 43"/>
              <a:gd name="T14" fmla="*/ 28 w 41"/>
              <a:gd name="T15" fmla="*/ 41 h 43"/>
              <a:gd name="T16" fmla="*/ 36 w 41"/>
              <a:gd name="T17" fmla="*/ 37 h 43"/>
              <a:gd name="T18" fmla="*/ 39 w 41"/>
              <a:gd name="T19" fmla="*/ 30 h 43"/>
              <a:gd name="T20" fmla="*/ 41 w 41"/>
              <a:gd name="T21" fmla="*/ 22 h 43"/>
              <a:gd name="T22" fmla="*/ 41 w 41"/>
              <a:gd name="T23" fmla="*/ 22 h 43"/>
              <a:gd name="T24" fmla="*/ 41 w 41"/>
              <a:gd name="T25" fmla="*/ 13 h 43"/>
              <a:gd name="T26" fmla="*/ 36 w 41"/>
              <a:gd name="T27" fmla="*/ 7 h 43"/>
              <a:gd name="T28" fmla="*/ 30 w 41"/>
              <a:gd name="T29" fmla="*/ 2 h 43"/>
              <a:gd name="T30" fmla="*/ 23 w 41"/>
              <a:gd name="T31" fmla="*/ 0 h 43"/>
              <a:gd name="T32" fmla="*/ 23 w 41"/>
              <a:gd name="T33" fmla="*/ 0 h 43"/>
              <a:gd name="T34" fmla="*/ 13 w 41"/>
              <a:gd name="T35" fmla="*/ 2 h 43"/>
              <a:gd name="T36" fmla="*/ 6 w 41"/>
              <a:gd name="T37" fmla="*/ 5 h 43"/>
              <a:gd name="T38" fmla="*/ 2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2" y="30"/>
                </a:lnTo>
                <a:lnTo>
                  <a:pt x="6" y="35"/>
                </a:lnTo>
                <a:lnTo>
                  <a:pt x="11" y="41"/>
                </a:lnTo>
                <a:lnTo>
                  <a:pt x="21" y="43"/>
                </a:lnTo>
                <a:lnTo>
                  <a:pt x="21" y="43"/>
                </a:lnTo>
                <a:lnTo>
                  <a:pt x="28" y="41"/>
                </a:lnTo>
                <a:lnTo>
                  <a:pt x="36" y="37"/>
                </a:lnTo>
                <a:lnTo>
                  <a:pt x="39" y="30"/>
                </a:lnTo>
                <a:lnTo>
                  <a:pt x="41" y="22"/>
                </a:lnTo>
                <a:lnTo>
                  <a:pt x="41" y="22"/>
                </a:lnTo>
                <a:lnTo>
                  <a:pt x="41" y="13"/>
                </a:lnTo>
                <a:lnTo>
                  <a:pt x="36" y="7"/>
                </a:lnTo>
                <a:lnTo>
                  <a:pt x="30" y="2"/>
                </a:lnTo>
                <a:lnTo>
                  <a:pt x="23" y="0"/>
                </a:lnTo>
                <a:lnTo>
                  <a:pt x="23" y="0"/>
                </a:lnTo>
                <a:lnTo>
                  <a:pt x="13" y="2"/>
                </a:lnTo>
                <a:lnTo>
                  <a:pt x="6"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7" name="Freeform 303">
            <a:extLst>
              <a:ext uri="{FF2B5EF4-FFF2-40B4-BE49-F238E27FC236}">
                <a16:creationId xmlns:a16="http://schemas.microsoft.com/office/drawing/2014/main" id="{0BDA70FC-45E6-4502-844C-A3020AFFA928}"/>
              </a:ext>
            </a:extLst>
          </p:cNvPr>
          <p:cNvSpPr>
            <a:spLocks/>
          </p:cNvSpPr>
          <p:nvPr/>
        </p:nvSpPr>
        <p:spPr bwMode="auto">
          <a:xfrm>
            <a:off x="9290462" y="3626122"/>
            <a:ext cx="39284" cy="54637"/>
          </a:xfrm>
          <a:custGeom>
            <a:avLst/>
            <a:gdLst>
              <a:gd name="T0" fmla="*/ 0 w 43"/>
              <a:gd name="T1" fmla="*/ 21 h 41"/>
              <a:gd name="T2" fmla="*/ 0 w 43"/>
              <a:gd name="T3" fmla="*/ 21 h 41"/>
              <a:gd name="T4" fmla="*/ 2 w 43"/>
              <a:gd name="T5" fmla="*/ 28 h 41"/>
              <a:gd name="T6" fmla="*/ 6 w 43"/>
              <a:gd name="T7" fmla="*/ 35 h 41"/>
              <a:gd name="T8" fmla="*/ 12 w 43"/>
              <a:gd name="T9" fmla="*/ 39 h 41"/>
              <a:gd name="T10" fmla="*/ 21 w 43"/>
              <a:gd name="T11" fmla="*/ 41 h 41"/>
              <a:gd name="T12" fmla="*/ 21 w 43"/>
              <a:gd name="T13" fmla="*/ 41 h 41"/>
              <a:gd name="T14" fmla="*/ 28 w 43"/>
              <a:gd name="T15" fmla="*/ 41 h 41"/>
              <a:gd name="T16" fmla="*/ 36 w 43"/>
              <a:gd name="T17" fmla="*/ 35 h 41"/>
              <a:gd name="T18" fmla="*/ 40 w 43"/>
              <a:gd name="T19" fmla="*/ 30 h 41"/>
              <a:gd name="T20" fmla="*/ 43 w 43"/>
              <a:gd name="T21" fmla="*/ 21 h 41"/>
              <a:gd name="T22" fmla="*/ 43 w 43"/>
              <a:gd name="T23" fmla="*/ 21 h 41"/>
              <a:gd name="T24" fmla="*/ 41 w 43"/>
              <a:gd name="T25" fmla="*/ 13 h 41"/>
              <a:gd name="T26" fmla="*/ 36 w 43"/>
              <a:gd name="T27" fmla="*/ 6 h 41"/>
              <a:gd name="T28" fmla="*/ 30 w 43"/>
              <a:gd name="T29" fmla="*/ 2 h 41"/>
              <a:gd name="T30" fmla="*/ 23 w 43"/>
              <a:gd name="T31" fmla="*/ 0 h 41"/>
              <a:gd name="T32" fmla="*/ 23 w 43"/>
              <a:gd name="T33" fmla="*/ 0 h 41"/>
              <a:gd name="T34" fmla="*/ 13 w 43"/>
              <a:gd name="T35" fmla="*/ 0 h 41"/>
              <a:gd name="T36" fmla="*/ 6 w 43"/>
              <a:gd name="T37" fmla="*/ 6 h 41"/>
              <a:gd name="T38" fmla="*/ 2 w 43"/>
              <a:gd name="T39" fmla="*/ 11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6" y="35"/>
                </a:lnTo>
                <a:lnTo>
                  <a:pt x="12" y="39"/>
                </a:lnTo>
                <a:lnTo>
                  <a:pt x="21" y="41"/>
                </a:lnTo>
                <a:lnTo>
                  <a:pt x="21" y="41"/>
                </a:lnTo>
                <a:lnTo>
                  <a:pt x="28" y="41"/>
                </a:lnTo>
                <a:lnTo>
                  <a:pt x="36" y="35"/>
                </a:lnTo>
                <a:lnTo>
                  <a:pt x="40" y="30"/>
                </a:lnTo>
                <a:lnTo>
                  <a:pt x="43" y="21"/>
                </a:lnTo>
                <a:lnTo>
                  <a:pt x="43" y="21"/>
                </a:lnTo>
                <a:lnTo>
                  <a:pt x="41" y="13"/>
                </a:lnTo>
                <a:lnTo>
                  <a:pt x="36" y="6"/>
                </a:lnTo>
                <a:lnTo>
                  <a:pt x="30" y="2"/>
                </a:lnTo>
                <a:lnTo>
                  <a:pt x="23" y="0"/>
                </a:lnTo>
                <a:lnTo>
                  <a:pt x="23" y="0"/>
                </a:lnTo>
                <a:lnTo>
                  <a:pt x="13" y="0"/>
                </a:lnTo>
                <a:lnTo>
                  <a:pt x="6"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8" name="Freeform 304">
            <a:extLst>
              <a:ext uri="{FF2B5EF4-FFF2-40B4-BE49-F238E27FC236}">
                <a16:creationId xmlns:a16="http://schemas.microsoft.com/office/drawing/2014/main" id="{E4D95C58-4F60-4971-8A82-74C6DEB601DC}"/>
              </a:ext>
            </a:extLst>
          </p:cNvPr>
          <p:cNvSpPr>
            <a:spLocks/>
          </p:cNvSpPr>
          <p:nvPr/>
        </p:nvSpPr>
        <p:spPr bwMode="auto">
          <a:xfrm>
            <a:off x="9277367" y="3618317"/>
            <a:ext cx="39284" cy="57238"/>
          </a:xfrm>
          <a:custGeom>
            <a:avLst/>
            <a:gdLst>
              <a:gd name="T0" fmla="*/ 0 w 41"/>
              <a:gd name="T1" fmla="*/ 21 h 43"/>
              <a:gd name="T2" fmla="*/ 0 w 41"/>
              <a:gd name="T3" fmla="*/ 21 h 43"/>
              <a:gd name="T4" fmla="*/ 2 w 41"/>
              <a:gd name="T5" fmla="*/ 28 h 43"/>
              <a:gd name="T6" fmla="*/ 6 w 41"/>
              <a:gd name="T7" fmla="*/ 36 h 43"/>
              <a:gd name="T8" fmla="*/ 12 w 41"/>
              <a:gd name="T9" fmla="*/ 41 h 43"/>
              <a:gd name="T10" fmla="*/ 21 w 41"/>
              <a:gd name="T11" fmla="*/ 43 h 43"/>
              <a:gd name="T12" fmla="*/ 21 w 41"/>
              <a:gd name="T13" fmla="*/ 43 h 43"/>
              <a:gd name="T14" fmla="*/ 28 w 41"/>
              <a:gd name="T15" fmla="*/ 41 h 43"/>
              <a:gd name="T16" fmla="*/ 36 w 41"/>
              <a:gd name="T17" fmla="*/ 38 h 43"/>
              <a:gd name="T18" fmla="*/ 40 w 41"/>
              <a:gd name="T19" fmla="*/ 30 h 43"/>
              <a:gd name="T20" fmla="*/ 41 w 41"/>
              <a:gd name="T21" fmla="*/ 23 h 43"/>
              <a:gd name="T22" fmla="*/ 41 w 41"/>
              <a:gd name="T23" fmla="*/ 23 h 43"/>
              <a:gd name="T24" fmla="*/ 41 w 41"/>
              <a:gd name="T25" fmla="*/ 13 h 43"/>
              <a:gd name="T26" fmla="*/ 36 w 41"/>
              <a:gd name="T27" fmla="*/ 8 h 43"/>
              <a:gd name="T28" fmla="*/ 30 w 41"/>
              <a:gd name="T29" fmla="*/ 2 h 43"/>
              <a:gd name="T30" fmla="*/ 23 w 41"/>
              <a:gd name="T31" fmla="*/ 0 h 43"/>
              <a:gd name="T32" fmla="*/ 23 w 41"/>
              <a:gd name="T33" fmla="*/ 0 h 43"/>
              <a:gd name="T34" fmla="*/ 13 w 41"/>
              <a:gd name="T35" fmla="*/ 2 h 43"/>
              <a:gd name="T36" fmla="*/ 6 w 41"/>
              <a:gd name="T37" fmla="*/ 6 h 43"/>
              <a:gd name="T38" fmla="*/ 2 w 41"/>
              <a:gd name="T39" fmla="*/ 12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2" y="28"/>
                </a:lnTo>
                <a:lnTo>
                  <a:pt x="6" y="36"/>
                </a:lnTo>
                <a:lnTo>
                  <a:pt x="12" y="41"/>
                </a:lnTo>
                <a:lnTo>
                  <a:pt x="21" y="43"/>
                </a:lnTo>
                <a:lnTo>
                  <a:pt x="21" y="43"/>
                </a:lnTo>
                <a:lnTo>
                  <a:pt x="28" y="41"/>
                </a:lnTo>
                <a:lnTo>
                  <a:pt x="36" y="38"/>
                </a:lnTo>
                <a:lnTo>
                  <a:pt x="40" y="30"/>
                </a:lnTo>
                <a:lnTo>
                  <a:pt x="41" y="23"/>
                </a:lnTo>
                <a:lnTo>
                  <a:pt x="41" y="23"/>
                </a:lnTo>
                <a:lnTo>
                  <a:pt x="41" y="13"/>
                </a:lnTo>
                <a:lnTo>
                  <a:pt x="36" y="8"/>
                </a:lnTo>
                <a:lnTo>
                  <a:pt x="30" y="2"/>
                </a:lnTo>
                <a:lnTo>
                  <a:pt x="23" y="0"/>
                </a:lnTo>
                <a:lnTo>
                  <a:pt x="23" y="0"/>
                </a:lnTo>
                <a:lnTo>
                  <a:pt x="13" y="2"/>
                </a:lnTo>
                <a:lnTo>
                  <a:pt x="6" y="6"/>
                </a:lnTo>
                <a:lnTo>
                  <a:pt x="2" y="12"/>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69" name="Freeform 305">
            <a:extLst>
              <a:ext uri="{FF2B5EF4-FFF2-40B4-BE49-F238E27FC236}">
                <a16:creationId xmlns:a16="http://schemas.microsoft.com/office/drawing/2014/main" id="{448E8253-1D49-4128-905C-481965B14ED8}"/>
              </a:ext>
            </a:extLst>
          </p:cNvPr>
          <p:cNvSpPr>
            <a:spLocks/>
          </p:cNvSpPr>
          <p:nvPr/>
        </p:nvSpPr>
        <p:spPr bwMode="auto">
          <a:xfrm>
            <a:off x="9245566" y="3605308"/>
            <a:ext cx="41155" cy="54637"/>
          </a:xfrm>
          <a:custGeom>
            <a:avLst/>
            <a:gdLst>
              <a:gd name="T0" fmla="*/ 0 w 43"/>
              <a:gd name="T1" fmla="*/ 21 h 43"/>
              <a:gd name="T2" fmla="*/ 0 w 43"/>
              <a:gd name="T3" fmla="*/ 21 h 43"/>
              <a:gd name="T4" fmla="*/ 2 w 43"/>
              <a:gd name="T5" fmla="*/ 28 h 43"/>
              <a:gd name="T6" fmla="*/ 5 w 43"/>
              <a:gd name="T7" fmla="*/ 36 h 43"/>
              <a:gd name="T8" fmla="*/ 11 w 43"/>
              <a:gd name="T9" fmla="*/ 41 h 43"/>
              <a:gd name="T10" fmla="*/ 20 w 43"/>
              <a:gd name="T11" fmla="*/ 43 h 43"/>
              <a:gd name="T12" fmla="*/ 20 w 43"/>
              <a:gd name="T13" fmla="*/ 43 h 43"/>
              <a:gd name="T14" fmla="*/ 28 w 43"/>
              <a:gd name="T15" fmla="*/ 41 h 43"/>
              <a:gd name="T16" fmla="*/ 35 w 43"/>
              <a:gd name="T17" fmla="*/ 38 h 43"/>
              <a:gd name="T18" fmla="*/ 41 w 43"/>
              <a:gd name="T19" fmla="*/ 30 h 43"/>
              <a:gd name="T20" fmla="*/ 43 w 43"/>
              <a:gd name="T21" fmla="*/ 23 h 43"/>
              <a:gd name="T22" fmla="*/ 43 w 43"/>
              <a:gd name="T23" fmla="*/ 23 h 43"/>
              <a:gd name="T24" fmla="*/ 41 w 43"/>
              <a:gd name="T25" fmla="*/ 13 h 43"/>
              <a:gd name="T26" fmla="*/ 35 w 43"/>
              <a:gd name="T27" fmla="*/ 8 h 43"/>
              <a:gd name="T28" fmla="*/ 30 w 43"/>
              <a:gd name="T29" fmla="*/ 2 h 43"/>
              <a:gd name="T30" fmla="*/ 22 w 43"/>
              <a:gd name="T31" fmla="*/ 0 h 43"/>
              <a:gd name="T32" fmla="*/ 22 w 43"/>
              <a:gd name="T33" fmla="*/ 0 h 43"/>
              <a:gd name="T34" fmla="*/ 13 w 43"/>
              <a:gd name="T35" fmla="*/ 2 h 43"/>
              <a:gd name="T36" fmla="*/ 5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5" y="36"/>
                </a:lnTo>
                <a:lnTo>
                  <a:pt x="11" y="41"/>
                </a:lnTo>
                <a:lnTo>
                  <a:pt x="20" y="43"/>
                </a:lnTo>
                <a:lnTo>
                  <a:pt x="20" y="43"/>
                </a:lnTo>
                <a:lnTo>
                  <a:pt x="28" y="41"/>
                </a:lnTo>
                <a:lnTo>
                  <a:pt x="35" y="38"/>
                </a:lnTo>
                <a:lnTo>
                  <a:pt x="41" y="30"/>
                </a:lnTo>
                <a:lnTo>
                  <a:pt x="43" y="23"/>
                </a:lnTo>
                <a:lnTo>
                  <a:pt x="43" y="23"/>
                </a:lnTo>
                <a:lnTo>
                  <a:pt x="41" y="13"/>
                </a:lnTo>
                <a:lnTo>
                  <a:pt x="35" y="8"/>
                </a:lnTo>
                <a:lnTo>
                  <a:pt x="30" y="2"/>
                </a:lnTo>
                <a:lnTo>
                  <a:pt x="22" y="0"/>
                </a:lnTo>
                <a:lnTo>
                  <a:pt x="22" y="0"/>
                </a:lnTo>
                <a:lnTo>
                  <a:pt x="13" y="2"/>
                </a:lnTo>
                <a:lnTo>
                  <a:pt x="5"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0" name="Freeform 306">
            <a:extLst>
              <a:ext uri="{FF2B5EF4-FFF2-40B4-BE49-F238E27FC236}">
                <a16:creationId xmlns:a16="http://schemas.microsoft.com/office/drawing/2014/main" id="{35CF04FF-6E66-49FF-97FF-A0A89DF9C1D2}"/>
              </a:ext>
            </a:extLst>
          </p:cNvPr>
          <p:cNvSpPr>
            <a:spLocks/>
          </p:cNvSpPr>
          <p:nvPr/>
        </p:nvSpPr>
        <p:spPr bwMode="auto">
          <a:xfrm>
            <a:off x="9228730" y="3602706"/>
            <a:ext cx="39284" cy="54637"/>
          </a:xfrm>
          <a:custGeom>
            <a:avLst/>
            <a:gdLst>
              <a:gd name="T0" fmla="*/ 0 w 43"/>
              <a:gd name="T1" fmla="*/ 21 h 43"/>
              <a:gd name="T2" fmla="*/ 0 w 43"/>
              <a:gd name="T3" fmla="*/ 21 h 43"/>
              <a:gd name="T4" fmla="*/ 2 w 43"/>
              <a:gd name="T5" fmla="*/ 28 h 43"/>
              <a:gd name="T6" fmla="*/ 6 w 43"/>
              <a:gd name="T7" fmla="*/ 36 h 43"/>
              <a:gd name="T8" fmla="*/ 13 w 43"/>
              <a:gd name="T9" fmla="*/ 40 h 43"/>
              <a:gd name="T10" fmla="*/ 21 w 43"/>
              <a:gd name="T11" fmla="*/ 43 h 43"/>
              <a:gd name="T12" fmla="*/ 21 w 43"/>
              <a:gd name="T13" fmla="*/ 43 h 43"/>
              <a:gd name="T14" fmla="*/ 30 w 43"/>
              <a:gd name="T15" fmla="*/ 41 h 43"/>
              <a:gd name="T16" fmla="*/ 36 w 43"/>
              <a:gd name="T17" fmla="*/ 36 h 43"/>
              <a:gd name="T18" fmla="*/ 41 w 43"/>
              <a:gd name="T19" fmla="*/ 30 h 43"/>
              <a:gd name="T20" fmla="*/ 43 w 43"/>
              <a:gd name="T21" fmla="*/ 23 h 43"/>
              <a:gd name="T22" fmla="*/ 43 w 43"/>
              <a:gd name="T23" fmla="*/ 23 h 43"/>
              <a:gd name="T24" fmla="*/ 41 w 43"/>
              <a:gd name="T25" fmla="*/ 13 h 43"/>
              <a:gd name="T26" fmla="*/ 37 w 43"/>
              <a:gd name="T27" fmla="*/ 6 h 43"/>
              <a:gd name="T28" fmla="*/ 30 w 43"/>
              <a:gd name="T29" fmla="*/ 2 h 43"/>
              <a:gd name="T30" fmla="*/ 22 w 43"/>
              <a:gd name="T31" fmla="*/ 0 h 43"/>
              <a:gd name="T32" fmla="*/ 22 w 43"/>
              <a:gd name="T33" fmla="*/ 0 h 43"/>
              <a:gd name="T34" fmla="*/ 15 w 43"/>
              <a:gd name="T35" fmla="*/ 2 h 43"/>
              <a:gd name="T36" fmla="*/ 7 w 43"/>
              <a:gd name="T37" fmla="*/ 6 h 43"/>
              <a:gd name="T38" fmla="*/ 2 w 43"/>
              <a:gd name="T39" fmla="*/ 12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3" y="40"/>
                </a:lnTo>
                <a:lnTo>
                  <a:pt x="21" y="43"/>
                </a:lnTo>
                <a:lnTo>
                  <a:pt x="21" y="43"/>
                </a:lnTo>
                <a:lnTo>
                  <a:pt x="30" y="41"/>
                </a:lnTo>
                <a:lnTo>
                  <a:pt x="36" y="36"/>
                </a:lnTo>
                <a:lnTo>
                  <a:pt x="41" y="30"/>
                </a:lnTo>
                <a:lnTo>
                  <a:pt x="43" y="23"/>
                </a:lnTo>
                <a:lnTo>
                  <a:pt x="43" y="23"/>
                </a:lnTo>
                <a:lnTo>
                  <a:pt x="41" y="13"/>
                </a:lnTo>
                <a:lnTo>
                  <a:pt x="37" y="6"/>
                </a:lnTo>
                <a:lnTo>
                  <a:pt x="30" y="2"/>
                </a:lnTo>
                <a:lnTo>
                  <a:pt x="22" y="0"/>
                </a:lnTo>
                <a:lnTo>
                  <a:pt x="22" y="0"/>
                </a:lnTo>
                <a:lnTo>
                  <a:pt x="15" y="2"/>
                </a:lnTo>
                <a:lnTo>
                  <a:pt x="7" y="6"/>
                </a:lnTo>
                <a:lnTo>
                  <a:pt x="2" y="12"/>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1" name="Freeform 307">
            <a:extLst>
              <a:ext uri="{FF2B5EF4-FFF2-40B4-BE49-F238E27FC236}">
                <a16:creationId xmlns:a16="http://schemas.microsoft.com/office/drawing/2014/main" id="{7DDAAB28-0267-414B-ACCB-1C69A4662E00}"/>
              </a:ext>
            </a:extLst>
          </p:cNvPr>
          <p:cNvSpPr>
            <a:spLocks/>
          </p:cNvSpPr>
          <p:nvPr/>
        </p:nvSpPr>
        <p:spPr bwMode="auto">
          <a:xfrm>
            <a:off x="9196928" y="3597503"/>
            <a:ext cx="41155" cy="54637"/>
          </a:xfrm>
          <a:custGeom>
            <a:avLst/>
            <a:gdLst>
              <a:gd name="T0" fmla="*/ 0 w 43"/>
              <a:gd name="T1" fmla="*/ 20 h 43"/>
              <a:gd name="T2" fmla="*/ 0 w 43"/>
              <a:gd name="T3" fmla="*/ 20 h 43"/>
              <a:gd name="T4" fmla="*/ 2 w 43"/>
              <a:gd name="T5" fmla="*/ 29 h 43"/>
              <a:gd name="T6" fmla="*/ 6 w 43"/>
              <a:gd name="T7" fmla="*/ 35 h 43"/>
              <a:gd name="T8" fmla="*/ 13 w 43"/>
              <a:gd name="T9" fmla="*/ 41 h 43"/>
              <a:gd name="T10" fmla="*/ 21 w 43"/>
              <a:gd name="T11" fmla="*/ 43 h 43"/>
              <a:gd name="T12" fmla="*/ 21 w 43"/>
              <a:gd name="T13" fmla="*/ 43 h 43"/>
              <a:gd name="T14" fmla="*/ 30 w 43"/>
              <a:gd name="T15" fmla="*/ 41 h 43"/>
              <a:gd name="T16" fmla="*/ 36 w 43"/>
              <a:gd name="T17" fmla="*/ 37 h 43"/>
              <a:gd name="T18" fmla="*/ 41 w 43"/>
              <a:gd name="T19" fmla="*/ 29 h 43"/>
              <a:gd name="T20" fmla="*/ 43 w 43"/>
              <a:gd name="T21" fmla="*/ 22 h 43"/>
              <a:gd name="T22" fmla="*/ 43 w 43"/>
              <a:gd name="T23" fmla="*/ 22 h 43"/>
              <a:gd name="T24" fmla="*/ 41 w 43"/>
              <a:gd name="T25" fmla="*/ 15 h 43"/>
              <a:gd name="T26" fmla="*/ 38 w 43"/>
              <a:gd name="T27" fmla="*/ 7 h 43"/>
              <a:gd name="T28" fmla="*/ 30 w 43"/>
              <a:gd name="T29" fmla="*/ 1 h 43"/>
              <a:gd name="T30" fmla="*/ 23 w 43"/>
              <a:gd name="T31" fmla="*/ 0 h 43"/>
              <a:gd name="T32" fmla="*/ 23 w 43"/>
              <a:gd name="T33" fmla="*/ 0 h 43"/>
              <a:gd name="T34" fmla="*/ 15 w 43"/>
              <a:gd name="T35" fmla="*/ 1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9"/>
                </a:lnTo>
                <a:lnTo>
                  <a:pt x="6" y="35"/>
                </a:lnTo>
                <a:lnTo>
                  <a:pt x="13" y="41"/>
                </a:lnTo>
                <a:lnTo>
                  <a:pt x="21" y="43"/>
                </a:lnTo>
                <a:lnTo>
                  <a:pt x="21" y="43"/>
                </a:lnTo>
                <a:lnTo>
                  <a:pt x="30" y="41"/>
                </a:lnTo>
                <a:lnTo>
                  <a:pt x="36" y="37"/>
                </a:lnTo>
                <a:lnTo>
                  <a:pt x="41" y="29"/>
                </a:lnTo>
                <a:lnTo>
                  <a:pt x="43" y="22"/>
                </a:lnTo>
                <a:lnTo>
                  <a:pt x="43" y="22"/>
                </a:lnTo>
                <a:lnTo>
                  <a:pt x="41" y="15"/>
                </a:lnTo>
                <a:lnTo>
                  <a:pt x="38" y="7"/>
                </a:lnTo>
                <a:lnTo>
                  <a:pt x="30" y="1"/>
                </a:lnTo>
                <a:lnTo>
                  <a:pt x="23" y="0"/>
                </a:lnTo>
                <a:lnTo>
                  <a:pt x="23" y="0"/>
                </a:lnTo>
                <a:lnTo>
                  <a:pt x="15" y="1"/>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2" name="Freeform 308">
            <a:extLst>
              <a:ext uri="{FF2B5EF4-FFF2-40B4-BE49-F238E27FC236}">
                <a16:creationId xmlns:a16="http://schemas.microsoft.com/office/drawing/2014/main" id="{1C0D0549-8747-4F1A-A6BC-5C91B1197A62}"/>
              </a:ext>
            </a:extLst>
          </p:cNvPr>
          <p:cNvSpPr>
            <a:spLocks/>
          </p:cNvSpPr>
          <p:nvPr/>
        </p:nvSpPr>
        <p:spPr bwMode="auto">
          <a:xfrm>
            <a:off x="9181963" y="3592299"/>
            <a:ext cx="39284" cy="52035"/>
          </a:xfrm>
          <a:custGeom>
            <a:avLst/>
            <a:gdLst>
              <a:gd name="T0" fmla="*/ 0 w 43"/>
              <a:gd name="T1" fmla="*/ 20 h 41"/>
              <a:gd name="T2" fmla="*/ 0 w 43"/>
              <a:gd name="T3" fmla="*/ 20 h 41"/>
              <a:gd name="T4" fmla="*/ 1 w 43"/>
              <a:gd name="T5" fmla="*/ 28 h 41"/>
              <a:gd name="T6" fmla="*/ 5 w 43"/>
              <a:gd name="T7" fmla="*/ 35 h 41"/>
              <a:gd name="T8" fmla="*/ 13 w 43"/>
              <a:gd name="T9" fmla="*/ 39 h 41"/>
              <a:gd name="T10" fmla="*/ 20 w 43"/>
              <a:gd name="T11" fmla="*/ 41 h 41"/>
              <a:gd name="T12" fmla="*/ 20 w 43"/>
              <a:gd name="T13" fmla="*/ 41 h 41"/>
              <a:gd name="T14" fmla="*/ 29 w 43"/>
              <a:gd name="T15" fmla="*/ 41 h 41"/>
              <a:gd name="T16" fmla="*/ 35 w 43"/>
              <a:gd name="T17" fmla="*/ 35 h 41"/>
              <a:gd name="T18" fmla="*/ 41 w 43"/>
              <a:gd name="T19" fmla="*/ 30 h 41"/>
              <a:gd name="T20" fmla="*/ 43 w 43"/>
              <a:gd name="T21" fmla="*/ 20 h 41"/>
              <a:gd name="T22" fmla="*/ 43 w 43"/>
              <a:gd name="T23" fmla="*/ 20 h 41"/>
              <a:gd name="T24" fmla="*/ 41 w 43"/>
              <a:gd name="T25" fmla="*/ 13 h 41"/>
              <a:gd name="T26" fmla="*/ 37 w 43"/>
              <a:gd name="T27" fmla="*/ 5 h 41"/>
              <a:gd name="T28" fmla="*/ 29 w 43"/>
              <a:gd name="T29" fmla="*/ 2 h 41"/>
              <a:gd name="T30" fmla="*/ 22 w 43"/>
              <a:gd name="T31" fmla="*/ 0 h 41"/>
              <a:gd name="T32" fmla="*/ 22 w 43"/>
              <a:gd name="T33" fmla="*/ 0 h 41"/>
              <a:gd name="T34" fmla="*/ 13 w 43"/>
              <a:gd name="T35" fmla="*/ 0 h 41"/>
              <a:gd name="T36" fmla="*/ 7 w 43"/>
              <a:gd name="T37" fmla="*/ 5 h 41"/>
              <a:gd name="T38" fmla="*/ 1 w 43"/>
              <a:gd name="T39" fmla="*/ 11 h 41"/>
              <a:gd name="T40" fmla="*/ 0 w 43"/>
              <a:gd name="T41" fmla="*/ 20 h 41"/>
              <a:gd name="T42" fmla="*/ 0 w 43"/>
              <a:gd name="T43"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0"/>
                </a:moveTo>
                <a:lnTo>
                  <a:pt x="0" y="20"/>
                </a:lnTo>
                <a:lnTo>
                  <a:pt x="1" y="28"/>
                </a:lnTo>
                <a:lnTo>
                  <a:pt x="5" y="35"/>
                </a:lnTo>
                <a:lnTo>
                  <a:pt x="13" y="39"/>
                </a:lnTo>
                <a:lnTo>
                  <a:pt x="20" y="41"/>
                </a:lnTo>
                <a:lnTo>
                  <a:pt x="20" y="41"/>
                </a:lnTo>
                <a:lnTo>
                  <a:pt x="29" y="41"/>
                </a:lnTo>
                <a:lnTo>
                  <a:pt x="35" y="35"/>
                </a:lnTo>
                <a:lnTo>
                  <a:pt x="41" y="30"/>
                </a:lnTo>
                <a:lnTo>
                  <a:pt x="43" y="20"/>
                </a:lnTo>
                <a:lnTo>
                  <a:pt x="43" y="20"/>
                </a:lnTo>
                <a:lnTo>
                  <a:pt x="41" y="13"/>
                </a:lnTo>
                <a:lnTo>
                  <a:pt x="37" y="5"/>
                </a:lnTo>
                <a:lnTo>
                  <a:pt x="29" y="2"/>
                </a:lnTo>
                <a:lnTo>
                  <a:pt x="22" y="0"/>
                </a:lnTo>
                <a:lnTo>
                  <a:pt x="22" y="0"/>
                </a:lnTo>
                <a:lnTo>
                  <a:pt x="13" y="0"/>
                </a:lnTo>
                <a:lnTo>
                  <a:pt x="7" y="5"/>
                </a:lnTo>
                <a:lnTo>
                  <a:pt x="1"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3" name="Freeform 309">
            <a:extLst>
              <a:ext uri="{FF2B5EF4-FFF2-40B4-BE49-F238E27FC236}">
                <a16:creationId xmlns:a16="http://schemas.microsoft.com/office/drawing/2014/main" id="{0DB731C9-A499-49B6-8A90-27674A767550}"/>
              </a:ext>
            </a:extLst>
          </p:cNvPr>
          <p:cNvSpPr>
            <a:spLocks/>
          </p:cNvSpPr>
          <p:nvPr/>
        </p:nvSpPr>
        <p:spPr bwMode="auto">
          <a:xfrm>
            <a:off x="9166997" y="3581892"/>
            <a:ext cx="39284" cy="54637"/>
          </a:xfrm>
          <a:custGeom>
            <a:avLst/>
            <a:gdLst>
              <a:gd name="T0" fmla="*/ 0 w 41"/>
              <a:gd name="T1" fmla="*/ 21 h 41"/>
              <a:gd name="T2" fmla="*/ 0 w 41"/>
              <a:gd name="T3" fmla="*/ 21 h 41"/>
              <a:gd name="T4" fmla="*/ 2 w 41"/>
              <a:gd name="T5" fmla="*/ 28 h 41"/>
              <a:gd name="T6" fmla="*/ 5 w 41"/>
              <a:gd name="T7" fmla="*/ 36 h 41"/>
              <a:gd name="T8" fmla="*/ 11 w 41"/>
              <a:gd name="T9" fmla="*/ 40 h 41"/>
              <a:gd name="T10" fmla="*/ 20 w 41"/>
              <a:gd name="T11" fmla="*/ 41 h 41"/>
              <a:gd name="T12" fmla="*/ 20 w 41"/>
              <a:gd name="T13" fmla="*/ 41 h 41"/>
              <a:gd name="T14" fmla="*/ 28 w 41"/>
              <a:gd name="T15" fmla="*/ 41 h 41"/>
              <a:gd name="T16" fmla="*/ 35 w 41"/>
              <a:gd name="T17" fmla="*/ 36 h 41"/>
              <a:gd name="T18" fmla="*/ 39 w 41"/>
              <a:gd name="T19" fmla="*/ 30 h 41"/>
              <a:gd name="T20" fmla="*/ 41 w 41"/>
              <a:gd name="T21" fmla="*/ 23 h 41"/>
              <a:gd name="T22" fmla="*/ 41 w 41"/>
              <a:gd name="T23" fmla="*/ 23 h 41"/>
              <a:gd name="T24" fmla="*/ 41 w 41"/>
              <a:gd name="T25" fmla="*/ 13 h 41"/>
              <a:gd name="T26" fmla="*/ 35 w 41"/>
              <a:gd name="T27" fmla="*/ 6 h 41"/>
              <a:gd name="T28" fmla="*/ 30 w 41"/>
              <a:gd name="T29" fmla="*/ 2 h 41"/>
              <a:gd name="T30" fmla="*/ 22 w 41"/>
              <a:gd name="T31" fmla="*/ 0 h 41"/>
              <a:gd name="T32" fmla="*/ 22 w 41"/>
              <a:gd name="T33" fmla="*/ 0 h 41"/>
              <a:gd name="T34" fmla="*/ 13 w 41"/>
              <a:gd name="T35" fmla="*/ 2 h 41"/>
              <a:gd name="T36" fmla="*/ 5 w 41"/>
              <a:gd name="T37" fmla="*/ 6 h 41"/>
              <a:gd name="T38" fmla="*/ 2 w 41"/>
              <a:gd name="T39" fmla="*/ 12 h 41"/>
              <a:gd name="T40" fmla="*/ 0 w 41"/>
              <a:gd name="T41" fmla="*/ 21 h 41"/>
              <a:gd name="T42" fmla="*/ 0 w 41"/>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21"/>
                </a:moveTo>
                <a:lnTo>
                  <a:pt x="0" y="21"/>
                </a:lnTo>
                <a:lnTo>
                  <a:pt x="2" y="28"/>
                </a:lnTo>
                <a:lnTo>
                  <a:pt x="5" y="36"/>
                </a:lnTo>
                <a:lnTo>
                  <a:pt x="11" y="40"/>
                </a:lnTo>
                <a:lnTo>
                  <a:pt x="20" y="41"/>
                </a:lnTo>
                <a:lnTo>
                  <a:pt x="20" y="41"/>
                </a:lnTo>
                <a:lnTo>
                  <a:pt x="28" y="41"/>
                </a:lnTo>
                <a:lnTo>
                  <a:pt x="35" y="36"/>
                </a:lnTo>
                <a:lnTo>
                  <a:pt x="39" y="30"/>
                </a:lnTo>
                <a:lnTo>
                  <a:pt x="41" y="23"/>
                </a:lnTo>
                <a:lnTo>
                  <a:pt x="41" y="23"/>
                </a:lnTo>
                <a:lnTo>
                  <a:pt x="41" y="13"/>
                </a:lnTo>
                <a:lnTo>
                  <a:pt x="35" y="6"/>
                </a:lnTo>
                <a:lnTo>
                  <a:pt x="30" y="2"/>
                </a:lnTo>
                <a:lnTo>
                  <a:pt x="22" y="0"/>
                </a:lnTo>
                <a:lnTo>
                  <a:pt x="22" y="0"/>
                </a:lnTo>
                <a:lnTo>
                  <a:pt x="13" y="2"/>
                </a:lnTo>
                <a:lnTo>
                  <a:pt x="5" y="6"/>
                </a:lnTo>
                <a:lnTo>
                  <a:pt x="2" y="12"/>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4" name="Freeform 310">
            <a:extLst>
              <a:ext uri="{FF2B5EF4-FFF2-40B4-BE49-F238E27FC236}">
                <a16:creationId xmlns:a16="http://schemas.microsoft.com/office/drawing/2014/main" id="{349113EF-4120-4188-AF33-D17CC17C02FB}"/>
              </a:ext>
            </a:extLst>
          </p:cNvPr>
          <p:cNvSpPr>
            <a:spLocks/>
          </p:cNvSpPr>
          <p:nvPr/>
        </p:nvSpPr>
        <p:spPr bwMode="auto">
          <a:xfrm>
            <a:off x="9146420" y="3566282"/>
            <a:ext cx="39284" cy="54637"/>
          </a:xfrm>
          <a:custGeom>
            <a:avLst/>
            <a:gdLst>
              <a:gd name="T0" fmla="*/ 0 w 41"/>
              <a:gd name="T1" fmla="*/ 21 h 43"/>
              <a:gd name="T2" fmla="*/ 0 w 41"/>
              <a:gd name="T3" fmla="*/ 21 h 43"/>
              <a:gd name="T4" fmla="*/ 0 w 41"/>
              <a:gd name="T5" fmla="*/ 30 h 43"/>
              <a:gd name="T6" fmla="*/ 6 w 41"/>
              <a:gd name="T7" fmla="*/ 36 h 43"/>
              <a:gd name="T8" fmla="*/ 11 w 41"/>
              <a:gd name="T9" fmla="*/ 41 h 43"/>
              <a:gd name="T10" fmla="*/ 21 w 41"/>
              <a:gd name="T11" fmla="*/ 43 h 43"/>
              <a:gd name="T12" fmla="*/ 21 w 41"/>
              <a:gd name="T13" fmla="*/ 43 h 43"/>
              <a:gd name="T14" fmla="*/ 28 w 41"/>
              <a:gd name="T15" fmla="*/ 41 h 43"/>
              <a:gd name="T16" fmla="*/ 36 w 41"/>
              <a:gd name="T17" fmla="*/ 38 h 43"/>
              <a:gd name="T18" fmla="*/ 39 w 41"/>
              <a:gd name="T19" fmla="*/ 30 h 43"/>
              <a:gd name="T20" fmla="*/ 41 w 41"/>
              <a:gd name="T21" fmla="*/ 23 h 43"/>
              <a:gd name="T22" fmla="*/ 41 w 41"/>
              <a:gd name="T23" fmla="*/ 23 h 43"/>
              <a:gd name="T24" fmla="*/ 41 w 41"/>
              <a:gd name="T25" fmla="*/ 15 h 43"/>
              <a:gd name="T26" fmla="*/ 36 w 41"/>
              <a:gd name="T27" fmla="*/ 8 h 43"/>
              <a:gd name="T28" fmla="*/ 30 w 41"/>
              <a:gd name="T29" fmla="*/ 2 h 43"/>
              <a:gd name="T30" fmla="*/ 21 w 41"/>
              <a:gd name="T31" fmla="*/ 0 h 43"/>
              <a:gd name="T32" fmla="*/ 21 w 41"/>
              <a:gd name="T33" fmla="*/ 0 h 43"/>
              <a:gd name="T34" fmla="*/ 13 w 41"/>
              <a:gd name="T35" fmla="*/ 2 h 43"/>
              <a:gd name="T36" fmla="*/ 6 w 41"/>
              <a:gd name="T37" fmla="*/ 6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0" y="30"/>
                </a:lnTo>
                <a:lnTo>
                  <a:pt x="6" y="36"/>
                </a:lnTo>
                <a:lnTo>
                  <a:pt x="11" y="41"/>
                </a:lnTo>
                <a:lnTo>
                  <a:pt x="21" y="43"/>
                </a:lnTo>
                <a:lnTo>
                  <a:pt x="21" y="43"/>
                </a:lnTo>
                <a:lnTo>
                  <a:pt x="28" y="41"/>
                </a:lnTo>
                <a:lnTo>
                  <a:pt x="36" y="38"/>
                </a:lnTo>
                <a:lnTo>
                  <a:pt x="39" y="30"/>
                </a:lnTo>
                <a:lnTo>
                  <a:pt x="41" y="23"/>
                </a:lnTo>
                <a:lnTo>
                  <a:pt x="41" y="23"/>
                </a:lnTo>
                <a:lnTo>
                  <a:pt x="41" y="15"/>
                </a:lnTo>
                <a:lnTo>
                  <a:pt x="36" y="8"/>
                </a:lnTo>
                <a:lnTo>
                  <a:pt x="30" y="2"/>
                </a:lnTo>
                <a:lnTo>
                  <a:pt x="21" y="0"/>
                </a:lnTo>
                <a:lnTo>
                  <a:pt x="21" y="0"/>
                </a:lnTo>
                <a:lnTo>
                  <a:pt x="13"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5" name="Freeform 311">
            <a:extLst>
              <a:ext uri="{FF2B5EF4-FFF2-40B4-BE49-F238E27FC236}">
                <a16:creationId xmlns:a16="http://schemas.microsoft.com/office/drawing/2014/main" id="{741D13A5-6E7D-4FD9-8CD0-41C645721F9C}"/>
              </a:ext>
            </a:extLst>
          </p:cNvPr>
          <p:cNvSpPr>
            <a:spLocks/>
          </p:cNvSpPr>
          <p:nvPr/>
        </p:nvSpPr>
        <p:spPr bwMode="auto">
          <a:xfrm>
            <a:off x="9122101" y="3563680"/>
            <a:ext cx="41155" cy="54637"/>
          </a:xfrm>
          <a:custGeom>
            <a:avLst/>
            <a:gdLst>
              <a:gd name="T0" fmla="*/ 0 w 43"/>
              <a:gd name="T1" fmla="*/ 21 h 43"/>
              <a:gd name="T2" fmla="*/ 0 w 43"/>
              <a:gd name="T3" fmla="*/ 21 h 43"/>
              <a:gd name="T4" fmla="*/ 2 w 43"/>
              <a:gd name="T5" fmla="*/ 30 h 43"/>
              <a:gd name="T6" fmla="*/ 6 w 43"/>
              <a:gd name="T7" fmla="*/ 36 h 43"/>
              <a:gd name="T8" fmla="*/ 13 w 43"/>
              <a:gd name="T9" fmla="*/ 42 h 43"/>
              <a:gd name="T10" fmla="*/ 21 w 43"/>
              <a:gd name="T11" fmla="*/ 43 h 43"/>
              <a:gd name="T12" fmla="*/ 21 w 43"/>
              <a:gd name="T13" fmla="*/ 43 h 43"/>
              <a:gd name="T14" fmla="*/ 30 w 43"/>
              <a:gd name="T15" fmla="*/ 42 h 43"/>
              <a:gd name="T16" fmla="*/ 36 w 43"/>
              <a:gd name="T17" fmla="*/ 38 h 43"/>
              <a:gd name="T18" fmla="*/ 41 w 43"/>
              <a:gd name="T19" fmla="*/ 30 h 43"/>
              <a:gd name="T20" fmla="*/ 43 w 43"/>
              <a:gd name="T21" fmla="*/ 23 h 43"/>
              <a:gd name="T22" fmla="*/ 43 w 43"/>
              <a:gd name="T23" fmla="*/ 23 h 43"/>
              <a:gd name="T24" fmla="*/ 41 w 43"/>
              <a:gd name="T25" fmla="*/ 15 h 43"/>
              <a:gd name="T26" fmla="*/ 37 w 43"/>
              <a:gd name="T27" fmla="*/ 8 h 43"/>
              <a:gd name="T28" fmla="*/ 30 w 43"/>
              <a:gd name="T29" fmla="*/ 2 h 43"/>
              <a:gd name="T30" fmla="*/ 23 w 43"/>
              <a:gd name="T31" fmla="*/ 0 h 43"/>
              <a:gd name="T32" fmla="*/ 23 w 43"/>
              <a:gd name="T33" fmla="*/ 0 h 43"/>
              <a:gd name="T34" fmla="*/ 15 w 43"/>
              <a:gd name="T35" fmla="*/ 2 h 43"/>
              <a:gd name="T36" fmla="*/ 8 w 43"/>
              <a:gd name="T37" fmla="*/ 6 h 43"/>
              <a:gd name="T38" fmla="*/ 2 w 43"/>
              <a:gd name="T39" fmla="*/ 14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6"/>
                </a:lnTo>
                <a:lnTo>
                  <a:pt x="13" y="42"/>
                </a:lnTo>
                <a:lnTo>
                  <a:pt x="21" y="43"/>
                </a:lnTo>
                <a:lnTo>
                  <a:pt x="21" y="43"/>
                </a:lnTo>
                <a:lnTo>
                  <a:pt x="30" y="42"/>
                </a:lnTo>
                <a:lnTo>
                  <a:pt x="36" y="38"/>
                </a:lnTo>
                <a:lnTo>
                  <a:pt x="41" y="30"/>
                </a:lnTo>
                <a:lnTo>
                  <a:pt x="43" y="23"/>
                </a:lnTo>
                <a:lnTo>
                  <a:pt x="43" y="23"/>
                </a:lnTo>
                <a:lnTo>
                  <a:pt x="41" y="15"/>
                </a:lnTo>
                <a:lnTo>
                  <a:pt x="37" y="8"/>
                </a:lnTo>
                <a:lnTo>
                  <a:pt x="30" y="2"/>
                </a:lnTo>
                <a:lnTo>
                  <a:pt x="23" y="0"/>
                </a:lnTo>
                <a:lnTo>
                  <a:pt x="23" y="0"/>
                </a:lnTo>
                <a:lnTo>
                  <a:pt x="15" y="2"/>
                </a:lnTo>
                <a:lnTo>
                  <a:pt x="8" y="6"/>
                </a:lnTo>
                <a:lnTo>
                  <a:pt x="2" y="14"/>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6" name="Freeform 312">
            <a:extLst>
              <a:ext uri="{FF2B5EF4-FFF2-40B4-BE49-F238E27FC236}">
                <a16:creationId xmlns:a16="http://schemas.microsoft.com/office/drawing/2014/main" id="{56A7C83D-DCF8-4EB9-950B-FF628CBC4725}"/>
              </a:ext>
            </a:extLst>
          </p:cNvPr>
          <p:cNvSpPr>
            <a:spLocks/>
          </p:cNvSpPr>
          <p:nvPr/>
        </p:nvSpPr>
        <p:spPr bwMode="auto">
          <a:xfrm>
            <a:off x="9099653" y="3561078"/>
            <a:ext cx="39284" cy="54637"/>
          </a:xfrm>
          <a:custGeom>
            <a:avLst/>
            <a:gdLst>
              <a:gd name="T0" fmla="*/ 0 w 43"/>
              <a:gd name="T1" fmla="*/ 20 h 43"/>
              <a:gd name="T2" fmla="*/ 0 w 43"/>
              <a:gd name="T3" fmla="*/ 20 h 43"/>
              <a:gd name="T4" fmla="*/ 2 w 43"/>
              <a:gd name="T5" fmla="*/ 28 h 43"/>
              <a:gd name="T6" fmla="*/ 5 w 43"/>
              <a:gd name="T7" fmla="*/ 35 h 43"/>
              <a:gd name="T8" fmla="*/ 13 w 43"/>
              <a:gd name="T9" fmla="*/ 41 h 43"/>
              <a:gd name="T10" fmla="*/ 20 w 43"/>
              <a:gd name="T11" fmla="*/ 43 h 43"/>
              <a:gd name="T12" fmla="*/ 20 w 43"/>
              <a:gd name="T13" fmla="*/ 43 h 43"/>
              <a:gd name="T14" fmla="*/ 30 w 43"/>
              <a:gd name="T15" fmla="*/ 41 h 43"/>
              <a:gd name="T16" fmla="*/ 35 w 43"/>
              <a:gd name="T17" fmla="*/ 37 h 43"/>
              <a:gd name="T18" fmla="*/ 41 w 43"/>
              <a:gd name="T19" fmla="*/ 29 h 43"/>
              <a:gd name="T20" fmla="*/ 43 w 43"/>
              <a:gd name="T21" fmla="*/ 22 h 43"/>
              <a:gd name="T22" fmla="*/ 43 w 43"/>
              <a:gd name="T23" fmla="*/ 22 h 43"/>
              <a:gd name="T24" fmla="*/ 41 w 43"/>
              <a:gd name="T25" fmla="*/ 13 h 43"/>
              <a:gd name="T26" fmla="*/ 37 w 43"/>
              <a:gd name="T27" fmla="*/ 7 h 43"/>
              <a:gd name="T28" fmla="*/ 30 w 43"/>
              <a:gd name="T29" fmla="*/ 1 h 43"/>
              <a:gd name="T30" fmla="*/ 22 w 43"/>
              <a:gd name="T31" fmla="*/ 0 h 43"/>
              <a:gd name="T32" fmla="*/ 22 w 43"/>
              <a:gd name="T33" fmla="*/ 0 h 43"/>
              <a:gd name="T34" fmla="*/ 13 w 43"/>
              <a:gd name="T35" fmla="*/ 1 h 43"/>
              <a:gd name="T36" fmla="*/ 7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5" y="35"/>
                </a:lnTo>
                <a:lnTo>
                  <a:pt x="13" y="41"/>
                </a:lnTo>
                <a:lnTo>
                  <a:pt x="20" y="43"/>
                </a:lnTo>
                <a:lnTo>
                  <a:pt x="20" y="43"/>
                </a:lnTo>
                <a:lnTo>
                  <a:pt x="30" y="41"/>
                </a:lnTo>
                <a:lnTo>
                  <a:pt x="35" y="37"/>
                </a:lnTo>
                <a:lnTo>
                  <a:pt x="41" y="29"/>
                </a:lnTo>
                <a:lnTo>
                  <a:pt x="43" y="22"/>
                </a:lnTo>
                <a:lnTo>
                  <a:pt x="43" y="22"/>
                </a:lnTo>
                <a:lnTo>
                  <a:pt x="41" y="13"/>
                </a:lnTo>
                <a:lnTo>
                  <a:pt x="37" y="7"/>
                </a:lnTo>
                <a:lnTo>
                  <a:pt x="30" y="1"/>
                </a:lnTo>
                <a:lnTo>
                  <a:pt x="22" y="0"/>
                </a:lnTo>
                <a:lnTo>
                  <a:pt x="22" y="0"/>
                </a:lnTo>
                <a:lnTo>
                  <a:pt x="13" y="1"/>
                </a:lnTo>
                <a:lnTo>
                  <a:pt x="7"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7" name="Freeform 313">
            <a:extLst>
              <a:ext uri="{FF2B5EF4-FFF2-40B4-BE49-F238E27FC236}">
                <a16:creationId xmlns:a16="http://schemas.microsoft.com/office/drawing/2014/main" id="{ACBB000B-2295-4DED-8336-7F03D912DFEF}"/>
              </a:ext>
            </a:extLst>
          </p:cNvPr>
          <p:cNvSpPr>
            <a:spLocks/>
          </p:cNvSpPr>
          <p:nvPr/>
        </p:nvSpPr>
        <p:spPr bwMode="auto">
          <a:xfrm>
            <a:off x="9079075" y="3561078"/>
            <a:ext cx="39284" cy="54637"/>
          </a:xfrm>
          <a:custGeom>
            <a:avLst/>
            <a:gdLst>
              <a:gd name="T0" fmla="*/ 0 w 43"/>
              <a:gd name="T1" fmla="*/ 20 h 43"/>
              <a:gd name="T2" fmla="*/ 0 w 43"/>
              <a:gd name="T3" fmla="*/ 20 h 43"/>
              <a:gd name="T4" fmla="*/ 2 w 43"/>
              <a:gd name="T5" fmla="*/ 28 h 43"/>
              <a:gd name="T6" fmla="*/ 6 w 43"/>
              <a:gd name="T7" fmla="*/ 35 h 43"/>
              <a:gd name="T8" fmla="*/ 14 w 43"/>
              <a:gd name="T9" fmla="*/ 41 h 43"/>
              <a:gd name="T10" fmla="*/ 21 w 43"/>
              <a:gd name="T11" fmla="*/ 43 h 43"/>
              <a:gd name="T12" fmla="*/ 21 w 43"/>
              <a:gd name="T13" fmla="*/ 43 h 43"/>
              <a:gd name="T14" fmla="*/ 28 w 43"/>
              <a:gd name="T15" fmla="*/ 41 h 43"/>
              <a:gd name="T16" fmla="*/ 36 w 43"/>
              <a:gd name="T17" fmla="*/ 37 h 43"/>
              <a:gd name="T18" fmla="*/ 42 w 43"/>
              <a:gd name="T19" fmla="*/ 29 h 43"/>
              <a:gd name="T20" fmla="*/ 43 w 43"/>
              <a:gd name="T21" fmla="*/ 22 h 43"/>
              <a:gd name="T22" fmla="*/ 43 w 43"/>
              <a:gd name="T23" fmla="*/ 22 h 43"/>
              <a:gd name="T24" fmla="*/ 42 w 43"/>
              <a:gd name="T25" fmla="*/ 13 h 43"/>
              <a:gd name="T26" fmla="*/ 38 w 43"/>
              <a:gd name="T27" fmla="*/ 7 h 43"/>
              <a:gd name="T28" fmla="*/ 30 w 43"/>
              <a:gd name="T29" fmla="*/ 1 h 43"/>
              <a:gd name="T30" fmla="*/ 23 w 43"/>
              <a:gd name="T31" fmla="*/ 0 h 43"/>
              <a:gd name="T32" fmla="*/ 23 w 43"/>
              <a:gd name="T33" fmla="*/ 0 h 43"/>
              <a:gd name="T34" fmla="*/ 14 w 43"/>
              <a:gd name="T35" fmla="*/ 1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6" y="35"/>
                </a:lnTo>
                <a:lnTo>
                  <a:pt x="14" y="41"/>
                </a:lnTo>
                <a:lnTo>
                  <a:pt x="21" y="43"/>
                </a:lnTo>
                <a:lnTo>
                  <a:pt x="21" y="43"/>
                </a:lnTo>
                <a:lnTo>
                  <a:pt x="28" y="41"/>
                </a:lnTo>
                <a:lnTo>
                  <a:pt x="36" y="37"/>
                </a:lnTo>
                <a:lnTo>
                  <a:pt x="42" y="29"/>
                </a:lnTo>
                <a:lnTo>
                  <a:pt x="43" y="22"/>
                </a:lnTo>
                <a:lnTo>
                  <a:pt x="43" y="22"/>
                </a:lnTo>
                <a:lnTo>
                  <a:pt x="42" y="13"/>
                </a:lnTo>
                <a:lnTo>
                  <a:pt x="38" y="7"/>
                </a:lnTo>
                <a:lnTo>
                  <a:pt x="30" y="1"/>
                </a:lnTo>
                <a:lnTo>
                  <a:pt x="23" y="0"/>
                </a:lnTo>
                <a:lnTo>
                  <a:pt x="23" y="0"/>
                </a:lnTo>
                <a:lnTo>
                  <a:pt x="14" y="1"/>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8" name="Freeform 314">
            <a:extLst>
              <a:ext uri="{FF2B5EF4-FFF2-40B4-BE49-F238E27FC236}">
                <a16:creationId xmlns:a16="http://schemas.microsoft.com/office/drawing/2014/main" id="{A25824E2-7DDC-4DBF-ADDE-52B9A7295B83}"/>
              </a:ext>
            </a:extLst>
          </p:cNvPr>
          <p:cNvSpPr>
            <a:spLocks/>
          </p:cNvSpPr>
          <p:nvPr/>
        </p:nvSpPr>
        <p:spPr bwMode="auto">
          <a:xfrm>
            <a:off x="9052886" y="3553273"/>
            <a:ext cx="39284" cy="54637"/>
          </a:xfrm>
          <a:custGeom>
            <a:avLst/>
            <a:gdLst>
              <a:gd name="T0" fmla="*/ 0 w 43"/>
              <a:gd name="T1" fmla="*/ 21 h 41"/>
              <a:gd name="T2" fmla="*/ 0 w 43"/>
              <a:gd name="T3" fmla="*/ 21 h 41"/>
              <a:gd name="T4" fmla="*/ 2 w 43"/>
              <a:gd name="T5" fmla="*/ 28 h 41"/>
              <a:gd name="T6" fmla="*/ 8 w 43"/>
              <a:gd name="T7" fmla="*/ 35 h 41"/>
              <a:gd name="T8" fmla="*/ 14 w 43"/>
              <a:gd name="T9" fmla="*/ 39 h 41"/>
              <a:gd name="T10" fmla="*/ 21 w 43"/>
              <a:gd name="T11" fmla="*/ 41 h 41"/>
              <a:gd name="T12" fmla="*/ 21 w 43"/>
              <a:gd name="T13" fmla="*/ 41 h 41"/>
              <a:gd name="T14" fmla="*/ 30 w 43"/>
              <a:gd name="T15" fmla="*/ 41 h 41"/>
              <a:gd name="T16" fmla="*/ 38 w 43"/>
              <a:gd name="T17" fmla="*/ 35 h 41"/>
              <a:gd name="T18" fmla="*/ 42 w 43"/>
              <a:gd name="T19" fmla="*/ 30 h 41"/>
              <a:gd name="T20" fmla="*/ 43 w 43"/>
              <a:gd name="T21" fmla="*/ 22 h 41"/>
              <a:gd name="T22" fmla="*/ 43 w 43"/>
              <a:gd name="T23" fmla="*/ 22 h 41"/>
              <a:gd name="T24" fmla="*/ 42 w 43"/>
              <a:gd name="T25" fmla="*/ 13 h 41"/>
              <a:gd name="T26" fmla="*/ 38 w 43"/>
              <a:gd name="T27" fmla="*/ 6 h 41"/>
              <a:gd name="T28" fmla="*/ 32 w 43"/>
              <a:gd name="T29" fmla="*/ 2 h 41"/>
              <a:gd name="T30" fmla="*/ 23 w 43"/>
              <a:gd name="T31" fmla="*/ 0 h 41"/>
              <a:gd name="T32" fmla="*/ 23 w 43"/>
              <a:gd name="T33" fmla="*/ 0 h 41"/>
              <a:gd name="T34" fmla="*/ 15 w 43"/>
              <a:gd name="T35" fmla="*/ 2 h 41"/>
              <a:gd name="T36" fmla="*/ 8 w 43"/>
              <a:gd name="T37" fmla="*/ 6 h 41"/>
              <a:gd name="T38" fmla="*/ 4 w 43"/>
              <a:gd name="T39" fmla="*/ 11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8" y="35"/>
                </a:lnTo>
                <a:lnTo>
                  <a:pt x="14" y="39"/>
                </a:lnTo>
                <a:lnTo>
                  <a:pt x="21" y="41"/>
                </a:lnTo>
                <a:lnTo>
                  <a:pt x="21" y="41"/>
                </a:lnTo>
                <a:lnTo>
                  <a:pt x="30" y="41"/>
                </a:lnTo>
                <a:lnTo>
                  <a:pt x="38" y="35"/>
                </a:lnTo>
                <a:lnTo>
                  <a:pt x="42" y="30"/>
                </a:lnTo>
                <a:lnTo>
                  <a:pt x="43" y="22"/>
                </a:lnTo>
                <a:lnTo>
                  <a:pt x="43" y="22"/>
                </a:lnTo>
                <a:lnTo>
                  <a:pt x="42" y="13"/>
                </a:lnTo>
                <a:lnTo>
                  <a:pt x="38" y="6"/>
                </a:lnTo>
                <a:lnTo>
                  <a:pt x="32" y="2"/>
                </a:lnTo>
                <a:lnTo>
                  <a:pt x="23" y="0"/>
                </a:lnTo>
                <a:lnTo>
                  <a:pt x="23" y="0"/>
                </a:lnTo>
                <a:lnTo>
                  <a:pt x="15" y="2"/>
                </a:lnTo>
                <a:lnTo>
                  <a:pt x="8" y="6"/>
                </a:lnTo>
                <a:lnTo>
                  <a:pt x="4"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79" name="Freeform 315">
            <a:extLst>
              <a:ext uri="{FF2B5EF4-FFF2-40B4-BE49-F238E27FC236}">
                <a16:creationId xmlns:a16="http://schemas.microsoft.com/office/drawing/2014/main" id="{25D89611-CB8A-4283-95A3-317D351200DF}"/>
              </a:ext>
            </a:extLst>
          </p:cNvPr>
          <p:cNvSpPr>
            <a:spLocks/>
          </p:cNvSpPr>
          <p:nvPr/>
        </p:nvSpPr>
        <p:spPr bwMode="auto">
          <a:xfrm>
            <a:off x="9037920" y="3542866"/>
            <a:ext cx="41155" cy="54637"/>
          </a:xfrm>
          <a:custGeom>
            <a:avLst/>
            <a:gdLst>
              <a:gd name="T0" fmla="*/ 0 w 42"/>
              <a:gd name="T1" fmla="*/ 21 h 42"/>
              <a:gd name="T2" fmla="*/ 0 w 42"/>
              <a:gd name="T3" fmla="*/ 21 h 42"/>
              <a:gd name="T4" fmla="*/ 1 w 42"/>
              <a:gd name="T5" fmla="*/ 29 h 42"/>
              <a:gd name="T6" fmla="*/ 5 w 42"/>
              <a:gd name="T7" fmla="*/ 36 h 42"/>
              <a:gd name="T8" fmla="*/ 13 w 42"/>
              <a:gd name="T9" fmla="*/ 40 h 42"/>
              <a:gd name="T10" fmla="*/ 20 w 42"/>
              <a:gd name="T11" fmla="*/ 42 h 42"/>
              <a:gd name="T12" fmla="*/ 20 w 42"/>
              <a:gd name="T13" fmla="*/ 42 h 42"/>
              <a:gd name="T14" fmla="*/ 29 w 42"/>
              <a:gd name="T15" fmla="*/ 42 h 42"/>
              <a:gd name="T16" fmla="*/ 35 w 42"/>
              <a:gd name="T17" fmla="*/ 36 h 42"/>
              <a:gd name="T18" fmla="*/ 41 w 42"/>
              <a:gd name="T19" fmla="*/ 30 h 42"/>
              <a:gd name="T20" fmla="*/ 42 w 42"/>
              <a:gd name="T21" fmla="*/ 21 h 42"/>
              <a:gd name="T22" fmla="*/ 42 w 42"/>
              <a:gd name="T23" fmla="*/ 21 h 42"/>
              <a:gd name="T24" fmla="*/ 41 w 42"/>
              <a:gd name="T25" fmla="*/ 14 h 42"/>
              <a:gd name="T26" fmla="*/ 37 w 42"/>
              <a:gd name="T27" fmla="*/ 6 h 42"/>
              <a:gd name="T28" fmla="*/ 29 w 42"/>
              <a:gd name="T29" fmla="*/ 2 h 42"/>
              <a:gd name="T30" fmla="*/ 22 w 42"/>
              <a:gd name="T31" fmla="*/ 0 h 42"/>
              <a:gd name="T32" fmla="*/ 22 w 42"/>
              <a:gd name="T33" fmla="*/ 0 h 42"/>
              <a:gd name="T34" fmla="*/ 14 w 42"/>
              <a:gd name="T35" fmla="*/ 0 h 42"/>
              <a:gd name="T36" fmla="*/ 7 w 42"/>
              <a:gd name="T37" fmla="*/ 6 h 42"/>
              <a:gd name="T38" fmla="*/ 1 w 42"/>
              <a:gd name="T39" fmla="*/ 12 h 42"/>
              <a:gd name="T40" fmla="*/ 0 w 42"/>
              <a:gd name="T41" fmla="*/ 21 h 42"/>
              <a:gd name="T42" fmla="*/ 0 w 42"/>
              <a:gd name="T43"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2">
                <a:moveTo>
                  <a:pt x="0" y="21"/>
                </a:moveTo>
                <a:lnTo>
                  <a:pt x="0" y="21"/>
                </a:lnTo>
                <a:lnTo>
                  <a:pt x="1" y="29"/>
                </a:lnTo>
                <a:lnTo>
                  <a:pt x="5" y="36"/>
                </a:lnTo>
                <a:lnTo>
                  <a:pt x="13" y="40"/>
                </a:lnTo>
                <a:lnTo>
                  <a:pt x="20" y="42"/>
                </a:lnTo>
                <a:lnTo>
                  <a:pt x="20" y="42"/>
                </a:lnTo>
                <a:lnTo>
                  <a:pt x="29" y="42"/>
                </a:lnTo>
                <a:lnTo>
                  <a:pt x="35" y="36"/>
                </a:lnTo>
                <a:lnTo>
                  <a:pt x="41" y="30"/>
                </a:lnTo>
                <a:lnTo>
                  <a:pt x="42" y="21"/>
                </a:lnTo>
                <a:lnTo>
                  <a:pt x="42" y="21"/>
                </a:lnTo>
                <a:lnTo>
                  <a:pt x="41" y="14"/>
                </a:lnTo>
                <a:lnTo>
                  <a:pt x="37" y="6"/>
                </a:lnTo>
                <a:lnTo>
                  <a:pt x="29" y="2"/>
                </a:lnTo>
                <a:lnTo>
                  <a:pt x="22" y="0"/>
                </a:lnTo>
                <a:lnTo>
                  <a:pt x="22" y="0"/>
                </a:lnTo>
                <a:lnTo>
                  <a:pt x="14" y="0"/>
                </a:lnTo>
                <a:lnTo>
                  <a:pt x="7" y="6"/>
                </a:lnTo>
                <a:lnTo>
                  <a:pt x="1" y="12"/>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0" name="Freeform 316">
            <a:extLst>
              <a:ext uri="{FF2B5EF4-FFF2-40B4-BE49-F238E27FC236}">
                <a16:creationId xmlns:a16="http://schemas.microsoft.com/office/drawing/2014/main" id="{63434D06-F6AD-47AB-A4E9-714E83B4E3BC}"/>
              </a:ext>
            </a:extLst>
          </p:cNvPr>
          <p:cNvSpPr>
            <a:spLocks/>
          </p:cNvSpPr>
          <p:nvPr/>
        </p:nvSpPr>
        <p:spPr bwMode="auto">
          <a:xfrm>
            <a:off x="9026696" y="3535061"/>
            <a:ext cx="37414" cy="54637"/>
          </a:xfrm>
          <a:custGeom>
            <a:avLst/>
            <a:gdLst>
              <a:gd name="T0" fmla="*/ 0 w 42"/>
              <a:gd name="T1" fmla="*/ 21 h 43"/>
              <a:gd name="T2" fmla="*/ 0 w 42"/>
              <a:gd name="T3" fmla="*/ 21 h 43"/>
              <a:gd name="T4" fmla="*/ 0 w 42"/>
              <a:gd name="T5" fmla="*/ 30 h 43"/>
              <a:gd name="T6" fmla="*/ 6 w 42"/>
              <a:gd name="T7" fmla="*/ 37 h 43"/>
              <a:gd name="T8" fmla="*/ 12 w 42"/>
              <a:gd name="T9" fmla="*/ 41 h 43"/>
              <a:gd name="T10" fmla="*/ 21 w 42"/>
              <a:gd name="T11" fmla="*/ 43 h 43"/>
              <a:gd name="T12" fmla="*/ 21 w 42"/>
              <a:gd name="T13" fmla="*/ 43 h 43"/>
              <a:gd name="T14" fmla="*/ 28 w 42"/>
              <a:gd name="T15" fmla="*/ 41 h 43"/>
              <a:gd name="T16" fmla="*/ 36 w 42"/>
              <a:gd name="T17" fmla="*/ 37 h 43"/>
              <a:gd name="T18" fmla="*/ 40 w 42"/>
              <a:gd name="T19" fmla="*/ 32 h 43"/>
              <a:gd name="T20" fmla="*/ 42 w 42"/>
              <a:gd name="T21" fmla="*/ 22 h 43"/>
              <a:gd name="T22" fmla="*/ 42 w 42"/>
              <a:gd name="T23" fmla="*/ 22 h 43"/>
              <a:gd name="T24" fmla="*/ 42 w 42"/>
              <a:gd name="T25" fmla="*/ 15 h 43"/>
              <a:gd name="T26" fmla="*/ 36 w 42"/>
              <a:gd name="T27" fmla="*/ 7 h 43"/>
              <a:gd name="T28" fmla="*/ 30 w 42"/>
              <a:gd name="T29" fmla="*/ 4 h 43"/>
              <a:gd name="T30" fmla="*/ 21 w 42"/>
              <a:gd name="T31" fmla="*/ 0 h 43"/>
              <a:gd name="T32" fmla="*/ 21 w 42"/>
              <a:gd name="T33" fmla="*/ 0 h 43"/>
              <a:gd name="T34" fmla="*/ 14 w 42"/>
              <a:gd name="T35" fmla="*/ 2 h 43"/>
              <a:gd name="T36" fmla="*/ 6 w 42"/>
              <a:gd name="T37" fmla="*/ 7 h 43"/>
              <a:gd name="T38" fmla="*/ 2 w 42"/>
              <a:gd name="T39" fmla="*/ 13 h 43"/>
              <a:gd name="T40" fmla="*/ 0 w 42"/>
              <a:gd name="T41" fmla="*/ 21 h 43"/>
              <a:gd name="T42" fmla="*/ 0 w 42"/>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3">
                <a:moveTo>
                  <a:pt x="0" y="21"/>
                </a:moveTo>
                <a:lnTo>
                  <a:pt x="0" y="21"/>
                </a:lnTo>
                <a:lnTo>
                  <a:pt x="0" y="30"/>
                </a:lnTo>
                <a:lnTo>
                  <a:pt x="6" y="37"/>
                </a:lnTo>
                <a:lnTo>
                  <a:pt x="12" y="41"/>
                </a:lnTo>
                <a:lnTo>
                  <a:pt x="21" y="43"/>
                </a:lnTo>
                <a:lnTo>
                  <a:pt x="21" y="43"/>
                </a:lnTo>
                <a:lnTo>
                  <a:pt x="28" y="41"/>
                </a:lnTo>
                <a:lnTo>
                  <a:pt x="36" y="37"/>
                </a:lnTo>
                <a:lnTo>
                  <a:pt x="40" y="32"/>
                </a:lnTo>
                <a:lnTo>
                  <a:pt x="42" y="22"/>
                </a:lnTo>
                <a:lnTo>
                  <a:pt x="42" y="22"/>
                </a:lnTo>
                <a:lnTo>
                  <a:pt x="42" y="15"/>
                </a:lnTo>
                <a:lnTo>
                  <a:pt x="36" y="7"/>
                </a:lnTo>
                <a:lnTo>
                  <a:pt x="30" y="4"/>
                </a:lnTo>
                <a:lnTo>
                  <a:pt x="21" y="0"/>
                </a:lnTo>
                <a:lnTo>
                  <a:pt x="21" y="0"/>
                </a:lnTo>
                <a:lnTo>
                  <a:pt x="14" y="2"/>
                </a:lnTo>
                <a:lnTo>
                  <a:pt x="6" y="7"/>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1" name="Freeform 317">
            <a:extLst>
              <a:ext uri="{FF2B5EF4-FFF2-40B4-BE49-F238E27FC236}">
                <a16:creationId xmlns:a16="http://schemas.microsoft.com/office/drawing/2014/main" id="{5924046A-8B62-461E-A382-0AEE2BEAF0C8}"/>
              </a:ext>
            </a:extLst>
          </p:cNvPr>
          <p:cNvSpPr>
            <a:spLocks/>
          </p:cNvSpPr>
          <p:nvPr/>
        </p:nvSpPr>
        <p:spPr bwMode="auto">
          <a:xfrm>
            <a:off x="8985541" y="3514247"/>
            <a:ext cx="41155" cy="57238"/>
          </a:xfrm>
          <a:custGeom>
            <a:avLst/>
            <a:gdLst>
              <a:gd name="T0" fmla="*/ 0 w 43"/>
              <a:gd name="T1" fmla="*/ 21 h 43"/>
              <a:gd name="T2" fmla="*/ 0 w 43"/>
              <a:gd name="T3" fmla="*/ 21 h 43"/>
              <a:gd name="T4" fmla="*/ 2 w 43"/>
              <a:gd name="T5" fmla="*/ 30 h 43"/>
              <a:gd name="T6" fmla="*/ 6 w 43"/>
              <a:gd name="T7" fmla="*/ 36 h 43"/>
              <a:gd name="T8" fmla="*/ 14 w 43"/>
              <a:gd name="T9" fmla="*/ 41 h 43"/>
              <a:gd name="T10" fmla="*/ 21 w 43"/>
              <a:gd name="T11" fmla="*/ 43 h 43"/>
              <a:gd name="T12" fmla="*/ 21 w 43"/>
              <a:gd name="T13" fmla="*/ 43 h 43"/>
              <a:gd name="T14" fmla="*/ 28 w 43"/>
              <a:gd name="T15" fmla="*/ 41 h 43"/>
              <a:gd name="T16" fmla="*/ 36 w 43"/>
              <a:gd name="T17" fmla="*/ 37 h 43"/>
              <a:gd name="T18" fmla="*/ 42 w 43"/>
              <a:gd name="T19" fmla="*/ 30 h 43"/>
              <a:gd name="T20" fmla="*/ 43 w 43"/>
              <a:gd name="T21" fmla="*/ 22 h 43"/>
              <a:gd name="T22" fmla="*/ 43 w 43"/>
              <a:gd name="T23" fmla="*/ 22 h 43"/>
              <a:gd name="T24" fmla="*/ 42 w 43"/>
              <a:gd name="T25" fmla="*/ 15 h 43"/>
              <a:gd name="T26" fmla="*/ 38 w 43"/>
              <a:gd name="T27" fmla="*/ 8 h 43"/>
              <a:gd name="T28" fmla="*/ 30 w 43"/>
              <a:gd name="T29" fmla="*/ 2 h 43"/>
              <a:gd name="T30" fmla="*/ 23 w 43"/>
              <a:gd name="T31" fmla="*/ 0 h 43"/>
              <a:gd name="T32" fmla="*/ 23 w 43"/>
              <a:gd name="T33" fmla="*/ 0 h 43"/>
              <a:gd name="T34" fmla="*/ 14 w 43"/>
              <a:gd name="T35" fmla="*/ 2 h 43"/>
              <a:gd name="T36" fmla="*/ 8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6"/>
                </a:lnTo>
                <a:lnTo>
                  <a:pt x="14" y="41"/>
                </a:lnTo>
                <a:lnTo>
                  <a:pt x="21" y="43"/>
                </a:lnTo>
                <a:lnTo>
                  <a:pt x="21" y="43"/>
                </a:lnTo>
                <a:lnTo>
                  <a:pt x="28" y="41"/>
                </a:lnTo>
                <a:lnTo>
                  <a:pt x="36" y="37"/>
                </a:lnTo>
                <a:lnTo>
                  <a:pt x="42" y="30"/>
                </a:lnTo>
                <a:lnTo>
                  <a:pt x="43" y="22"/>
                </a:lnTo>
                <a:lnTo>
                  <a:pt x="43" y="22"/>
                </a:lnTo>
                <a:lnTo>
                  <a:pt x="42" y="15"/>
                </a:lnTo>
                <a:lnTo>
                  <a:pt x="38" y="8"/>
                </a:lnTo>
                <a:lnTo>
                  <a:pt x="30" y="2"/>
                </a:lnTo>
                <a:lnTo>
                  <a:pt x="23" y="0"/>
                </a:lnTo>
                <a:lnTo>
                  <a:pt x="23" y="0"/>
                </a:lnTo>
                <a:lnTo>
                  <a:pt x="14"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2" name="Freeform 318">
            <a:extLst>
              <a:ext uri="{FF2B5EF4-FFF2-40B4-BE49-F238E27FC236}">
                <a16:creationId xmlns:a16="http://schemas.microsoft.com/office/drawing/2014/main" id="{24FB6518-A3AB-407A-B9A7-3D8E4C2145F9}"/>
              </a:ext>
            </a:extLst>
          </p:cNvPr>
          <p:cNvSpPr>
            <a:spLocks/>
          </p:cNvSpPr>
          <p:nvPr/>
        </p:nvSpPr>
        <p:spPr bwMode="auto">
          <a:xfrm>
            <a:off x="8972447" y="3506442"/>
            <a:ext cx="37414" cy="57238"/>
          </a:xfrm>
          <a:custGeom>
            <a:avLst/>
            <a:gdLst>
              <a:gd name="T0" fmla="*/ 0 w 41"/>
              <a:gd name="T1" fmla="*/ 21 h 43"/>
              <a:gd name="T2" fmla="*/ 0 w 41"/>
              <a:gd name="T3" fmla="*/ 21 h 43"/>
              <a:gd name="T4" fmla="*/ 0 w 41"/>
              <a:gd name="T5" fmla="*/ 30 h 43"/>
              <a:gd name="T6" fmla="*/ 5 w 41"/>
              <a:gd name="T7" fmla="*/ 36 h 43"/>
              <a:gd name="T8" fmla="*/ 11 w 41"/>
              <a:gd name="T9" fmla="*/ 42 h 43"/>
              <a:gd name="T10" fmla="*/ 20 w 41"/>
              <a:gd name="T11" fmla="*/ 43 h 43"/>
              <a:gd name="T12" fmla="*/ 20 w 41"/>
              <a:gd name="T13" fmla="*/ 43 h 43"/>
              <a:gd name="T14" fmla="*/ 28 w 41"/>
              <a:gd name="T15" fmla="*/ 42 h 43"/>
              <a:gd name="T16" fmla="*/ 35 w 41"/>
              <a:gd name="T17" fmla="*/ 38 h 43"/>
              <a:gd name="T18" fmla="*/ 39 w 41"/>
              <a:gd name="T19" fmla="*/ 30 h 43"/>
              <a:gd name="T20" fmla="*/ 41 w 41"/>
              <a:gd name="T21" fmla="*/ 23 h 43"/>
              <a:gd name="T22" fmla="*/ 41 w 41"/>
              <a:gd name="T23" fmla="*/ 23 h 43"/>
              <a:gd name="T24" fmla="*/ 41 w 41"/>
              <a:gd name="T25" fmla="*/ 14 h 43"/>
              <a:gd name="T26" fmla="*/ 35 w 41"/>
              <a:gd name="T27" fmla="*/ 8 h 43"/>
              <a:gd name="T28" fmla="*/ 29 w 41"/>
              <a:gd name="T29" fmla="*/ 2 h 43"/>
              <a:gd name="T30" fmla="*/ 20 w 41"/>
              <a:gd name="T31" fmla="*/ 0 h 43"/>
              <a:gd name="T32" fmla="*/ 20 w 41"/>
              <a:gd name="T33" fmla="*/ 0 h 43"/>
              <a:gd name="T34" fmla="*/ 13 w 41"/>
              <a:gd name="T35" fmla="*/ 2 h 43"/>
              <a:gd name="T36" fmla="*/ 5 w 41"/>
              <a:gd name="T37" fmla="*/ 6 h 43"/>
              <a:gd name="T38" fmla="*/ 1 w 41"/>
              <a:gd name="T39" fmla="*/ 14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0" y="30"/>
                </a:lnTo>
                <a:lnTo>
                  <a:pt x="5" y="36"/>
                </a:lnTo>
                <a:lnTo>
                  <a:pt x="11" y="42"/>
                </a:lnTo>
                <a:lnTo>
                  <a:pt x="20" y="43"/>
                </a:lnTo>
                <a:lnTo>
                  <a:pt x="20" y="43"/>
                </a:lnTo>
                <a:lnTo>
                  <a:pt x="28" y="42"/>
                </a:lnTo>
                <a:lnTo>
                  <a:pt x="35" y="38"/>
                </a:lnTo>
                <a:lnTo>
                  <a:pt x="39" y="30"/>
                </a:lnTo>
                <a:lnTo>
                  <a:pt x="41" y="23"/>
                </a:lnTo>
                <a:lnTo>
                  <a:pt x="41" y="23"/>
                </a:lnTo>
                <a:lnTo>
                  <a:pt x="41" y="14"/>
                </a:lnTo>
                <a:lnTo>
                  <a:pt x="35" y="8"/>
                </a:lnTo>
                <a:lnTo>
                  <a:pt x="29" y="2"/>
                </a:lnTo>
                <a:lnTo>
                  <a:pt x="20" y="0"/>
                </a:lnTo>
                <a:lnTo>
                  <a:pt x="20" y="0"/>
                </a:lnTo>
                <a:lnTo>
                  <a:pt x="13" y="2"/>
                </a:lnTo>
                <a:lnTo>
                  <a:pt x="5" y="6"/>
                </a:lnTo>
                <a:lnTo>
                  <a:pt x="1" y="14"/>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3" name="Freeform 319">
            <a:extLst>
              <a:ext uri="{FF2B5EF4-FFF2-40B4-BE49-F238E27FC236}">
                <a16:creationId xmlns:a16="http://schemas.microsoft.com/office/drawing/2014/main" id="{108758C3-5268-4430-9756-428F7E27F30A}"/>
              </a:ext>
            </a:extLst>
          </p:cNvPr>
          <p:cNvSpPr>
            <a:spLocks/>
          </p:cNvSpPr>
          <p:nvPr/>
        </p:nvSpPr>
        <p:spPr bwMode="auto">
          <a:xfrm>
            <a:off x="8957481" y="3498636"/>
            <a:ext cx="41155" cy="54637"/>
          </a:xfrm>
          <a:custGeom>
            <a:avLst/>
            <a:gdLst>
              <a:gd name="T0" fmla="*/ 0 w 43"/>
              <a:gd name="T1" fmla="*/ 21 h 43"/>
              <a:gd name="T2" fmla="*/ 0 w 43"/>
              <a:gd name="T3" fmla="*/ 21 h 43"/>
              <a:gd name="T4" fmla="*/ 1 w 43"/>
              <a:gd name="T5" fmla="*/ 30 h 43"/>
              <a:gd name="T6" fmla="*/ 5 w 43"/>
              <a:gd name="T7" fmla="*/ 35 h 43"/>
              <a:gd name="T8" fmla="*/ 13 w 43"/>
              <a:gd name="T9" fmla="*/ 41 h 43"/>
              <a:gd name="T10" fmla="*/ 20 w 43"/>
              <a:gd name="T11" fmla="*/ 43 h 43"/>
              <a:gd name="T12" fmla="*/ 20 w 43"/>
              <a:gd name="T13" fmla="*/ 43 h 43"/>
              <a:gd name="T14" fmla="*/ 28 w 43"/>
              <a:gd name="T15" fmla="*/ 41 h 43"/>
              <a:gd name="T16" fmla="*/ 35 w 43"/>
              <a:gd name="T17" fmla="*/ 37 h 43"/>
              <a:gd name="T18" fmla="*/ 41 w 43"/>
              <a:gd name="T19" fmla="*/ 30 h 43"/>
              <a:gd name="T20" fmla="*/ 43 w 43"/>
              <a:gd name="T21" fmla="*/ 22 h 43"/>
              <a:gd name="T22" fmla="*/ 43 w 43"/>
              <a:gd name="T23" fmla="*/ 22 h 43"/>
              <a:gd name="T24" fmla="*/ 41 w 43"/>
              <a:gd name="T25" fmla="*/ 13 h 43"/>
              <a:gd name="T26" fmla="*/ 37 w 43"/>
              <a:gd name="T27" fmla="*/ 7 h 43"/>
              <a:gd name="T28" fmla="*/ 29 w 43"/>
              <a:gd name="T29" fmla="*/ 2 h 43"/>
              <a:gd name="T30" fmla="*/ 22 w 43"/>
              <a:gd name="T31" fmla="*/ 0 h 43"/>
              <a:gd name="T32" fmla="*/ 22 w 43"/>
              <a:gd name="T33" fmla="*/ 0 h 43"/>
              <a:gd name="T34" fmla="*/ 13 w 43"/>
              <a:gd name="T35" fmla="*/ 2 h 43"/>
              <a:gd name="T36" fmla="*/ 7 w 43"/>
              <a:gd name="T37" fmla="*/ 6 h 43"/>
              <a:gd name="T38" fmla="*/ 1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1" y="30"/>
                </a:lnTo>
                <a:lnTo>
                  <a:pt x="5" y="35"/>
                </a:lnTo>
                <a:lnTo>
                  <a:pt x="13" y="41"/>
                </a:lnTo>
                <a:lnTo>
                  <a:pt x="20" y="43"/>
                </a:lnTo>
                <a:lnTo>
                  <a:pt x="20" y="43"/>
                </a:lnTo>
                <a:lnTo>
                  <a:pt x="28" y="41"/>
                </a:lnTo>
                <a:lnTo>
                  <a:pt x="35" y="37"/>
                </a:lnTo>
                <a:lnTo>
                  <a:pt x="41" y="30"/>
                </a:lnTo>
                <a:lnTo>
                  <a:pt x="43" y="22"/>
                </a:lnTo>
                <a:lnTo>
                  <a:pt x="43" y="22"/>
                </a:lnTo>
                <a:lnTo>
                  <a:pt x="41" y="13"/>
                </a:lnTo>
                <a:lnTo>
                  <a:pt x="37" y="7"/>
                </a:lnTo>
                <a:lnTo>
                  <a:pt x="29" y="2"/>
                </a:lnTo>
                <a:lnTo>
                  <a:pt x="22" y="0"/>
                </a:lnTo>
                <a:lnTo>
                  <a:pt x="22" y="0"/>
                </a:lnTo>
                <a:lnTo>
                  <a:pt x="13" y="2"/>
                </a:lnTo>
                <a:lnTo>
                  <a:pt x="7" y="6"/>
                </a:lnTo>
                <a:lnTo>
                  <a:pt x="1"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4" name="Freeform 320">
            <a:extLst>
              <a:ext uri="{FF2B5EF4-FFF2-40B4-BE49-F238E27FC236}">
                <a16:creationId xmlns:a16="http://schemas.microsoft.com/office/drawing/2014/main" id="{AD863010-CB40-4707-8A2A-C6503D83BB27}"/>
              </a:ext>
            </a:extLst>
          </p:cNvPr>
          <p:cNvSpPr>
            <a:spLocks/>
          </p:cNvSpPr>
          <p:nvPr/>
        </p:nvSpPr>
        <p:spPr bwMode="auto">
          <a:xfrm>
            <a:off x="8949998" y="3493433"/>
            <a:ext cx="39284" cy="54637"/>
          </a:xfrm>
          <a:custGeom>
            <a:avLst/>
            <a:gdLst>
              <a:gd name="T0" fmla="*/ 0 w 43"/>
              <a:gd name="T1" fmla="*/ 21 h 43"/>
              <a:gd name="T2" fmla="*/ 0 w 43"/>
              <a:gd name="T3" fmla="*/ 21 h 43"/>
              <a:gd name="T4" fmla="*/ 2 w 43"/>
              <a:gd name="T5" fmla="*/ 30 h 43"/>
              <a:gd name="T6" fmla="*/ 6 w 43"/>
              <a:gd name="T7" fmla="*/ 36 h 43"/>
              <a:gd name="T8" fmla="*/ 13 w 43"/>
              <a:gd name="T9" fmla="*/ 41 h 43"/>
              <a:gd name="T10" fmla="*/ 21 w 43"/>
              <a:gd name="T11" fmla="*/ 43 h 43"/>
              <a:gd name="T12" fmla="*/ 21 w 43"/>
              <a:gd name="T13" fmla="*/ 43 h 43"/>
              <a:gd name="T14" fmla="*/ 30 w 43"/>
              <a:gd name="T15" fmla="*/ 41 h 43"/>
              <a:gd name="T16" fmla="*/ 36 w 43"/>
              <a:gd name="T17" fmla="*/ 38 h 43"/>
              <a:gd name="T18" fmla="*/ 41 w 43"/>
              <a:gd name="T19" fmla="*/ 30 h 43"/>
              <a:gd name="T20" fmla="*/ 43 w 43"/>
              <a:gd name="T21" fmla="*/ 23 h 43"/>
              <a:gd name="T22" fmla="*/ 43 w 43"/>
              <a:gd name="T23" fmla="*/ 23 h 43"/>
              <a:gd name="T24" fmla="*/ 41 w 43"/>
              <a:gd name="T25" fmla="*/ 15 h 43"/>
              <a:gd name="T26" fmla="*/ 38 w 43"/>
              <a:gd name="T27" fmla="*/ 8 h 43"/>
              <a:gd name="T28" fmla="*/ 30 w 43"/>
              <a:gd name="T29" fmla="*/ 2 h 43"/>
              <a:gd name="T30" fmla="*/ 23 w 43"/>
              <a:gd name="T31" fmla="*/ 0 h 43"/>
              <a:gd name="T32" fmla="*/ 23 w 43"/>
              <a:gd name="T33" fmla="*/ 0 h 43"/>
              <a:gd name="T34" fmla="*/ 15 w 43"/>
              <a:gd name="T35" fmla="*/ 2 h 43"/>
              <a:gd name="T36" fmla="*/ 8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6"/>
                </a:lnTo>
                <a:lnTo>
                  <a:pt x="13" y="41"/>
                </a:lnTo>
                <a:lnTo>
                  <a:pt x="21" y="43"/>
                </a:lnTo>
                <a:lnTo>
                  <a:pt x="21" y="43"/>
                </a:lnTo>
                <a:lnTo>
                  <a:pt x="30" y="41"/>
                </a:lnTo>
                <a:lnTo>
                  <a:pt x="36" y="38"/>
                </a:lnTo>
                <a:lnTo>
                  <a:pt x="41" y="30"/>
                </a:lnTo>
                <a:lnTo>
                  <a:pt x="43" y="23"/>
                </a:lnTo>
                <a:lnTo>
                  <a:pt x="43" y="23"/>
                </a:lnTo>
                <a:lnTo>
                  <a:pt x="41" y="15"/>
                </a:lnTo>
                <a:lnTo>
                  <a:pt x="38" y="8"/>
                </a:lnTo>
                <a:lnTo>
                  <a:pt x="30" y="2"/>
                </a:lnTo>
                <a:lnTo>
                  <a:pt x="23" y="0"/>
                </a:lnTo>
                <a:lnTo>
                  <a:pt x="23" y="0"/>
                </a:lnTo>
                <a:lnTo>
                  <a:pt x="15"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5" name="Freeform 321">
            <a:extLst>
              <a:ext uri="{FF2B5EF4-FFF2-40B4-BE49-F238E27FC236}">
                <a16:creationId xmlns:a16="http://schemas.microsoft.com/office/drawing/2014/main" id="{3EE5A319-5F1F-460D-8ACD-7B35D991C997}"/>
              </a:ext>
            </a:extLst>
          </p:cNvPr>
          <p:cNvSpPr>
            <a:spLocks/>
          </p:cNvSpPr>
          <p:nvPr/>
        </p:nvSpPr>
        <p:spPr bwMode="auto">
          <a:xfrm>
            <a:off x="8927550" y="3488230"/>
            <a:ext cx="39284" cy="54637"/>
          </a:xfrm>
          <a:custGeom>
            <a:avLst/>
            <a:gdLst>
              <a:gd name="T0" fmla="*/ 0 w 43"/>
              <a:gd name="T1" fmla="*/ 20 h 42"/>
              <a:gd name="T2" fmla="*/ 0 w 43"/>
              <a:gd name="T3" fmla="*/ 20 h 42"/>
              <a:gd name="T4" fmla="*/ 2 w 43"/>
              <a:gd name="T5" fmla="*/ 28 h 42"/>
              <a:gd name="T6" fmla="*/ 6 w 43"/>
              <a:gd name="T7" fmla="*/ 35 h 42"/>
              <a:gd name="T8" fmla="*/ 13 w 43"/>
              <a:gd name="T9" fmla="*/ 41 h 42"/>
              <a:gd name="T10" fmla="*/ 21 w 43"/>
              <a:gd name="T11" fmla="*/ 42 h 42"/>
              <a:gd name="T12" fmla="*/ 21 w 43"/>
              <a:gd name="T13" fmla="*/ 42 h 42"/>
              <a:gd name="T14" fmla="*/ 28 w 43"/>
              <a:gd name="T15" fmla="*/ 41 h 42"/>
              <a:gd name="T16" fmla="*/ 35 w 43"/>
              <a:gd name="T17" fmla="*/ 37 h 42"/>
              <a:gd name="T18" fmla="*/ 41 w 43"/>
              <a:gd name="T19" fmla="*/ 29 h 42"/>
              <a:gd name="T20" fmla="*/ 43 w 43"/>
              <a:gd name="T21" fmla="*/ 22 h 42"/>
              <a:gd name="T22" fmla="*/ 43 w 43"/>
              <a:gd name="T23" fmla="*/ 22 h 42"/>
              <a:gd name="T24" fmla="*/ 41 w 43"/>
              <a:gd name="T25" fmla="*/ 13 h 42"/>
              <a:gd name="T26" fmla="*/ 37 w 43"/>
              <a:gd name="T27" fmla="*/ 7 h 42"/>
              <a:gd name="T28" fmla="*/ 30 w 43"/>
              <a:gd name="T29" fmla="*/ 1 h 42"/>
              <a:gd name="T30" fmla="*/ 22 w 43"/>
              <a:gd name="T31" fmla="*/ 0 h 42"/>
              <a:gd name="T32" fmla="*/ 22 w 43"/>
              <a:gd name="T33" fmla="*/ 0 h 42"/>
              <a:gd name="T34" fmla="*/ 13 w 43"/>
              <a:gd name="T35" fmla="*/ 1 h 42"/>
              <a:gd name="T36" fmla="*/ 7 w 43"/>
              <a:gd name="T37" fmla="*/ 5 h 42"/>
              <a:gd name="T38" fmla="*/ 2 w 43"/>
              <a:gd name="T39" fmla="*/ 13 h 42"/>
              <a:gd name="T40" fmla="*/ 0 w 43"/>
              <a:gd name="T41" fmla="*/ 20 h 42"/>
              <a:gd name="T42" fmla="*/ 0 w 43"/>
              <a:gd name="T4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2">
                <a:moveTo>
                  <a:pt x="0" y="20"/>
                </a:moveTo>
                <a:lnTo>
                  <a:pt x="0" y="20"/>
                </a:lnTo>
                <a:lnTo>
                  <a:pt x="2" y="28"/>
                </a:lnTo>
                <a:lnTo>
                  <a:pt x="6" y="35"/>
                </a:lnTo>
                <a:lnTo>
                  <a:pt x="13" y="41"/>
                </a:lnTo>
                <a:lnTo>
                  <a:pt x="21" y="42"/>
                </a:lnTo>
                <a:lnTo>
                  <a:pt x="21" y="42"/>
                </a:lnTo>
                <a:lnTo>
                  <a:pt x="28" y="41"/>
                </a:lnTo>
                <a:lnTo>
                  <a:pt x="35" y="37"/>
                </a:lnTo>
                <a:lnTo>
                  <a:pt x="41" y="29"/>
                </a:lnTo>
                <a:lnTo>
                  <a:pt x="43" y="22"/>
                </a:lnTo>
                <a:lnTo>
                  <a:pt x="43" y="22"/>
                </a:lnTo>
                <a:lnTo>
                  <a:pt x="41" y="13"/>
                </a:lnTo>
                <a:lnTo>
                  <a:pt x="37" y="7"/>
                </a:lnTo>
                <a:lnTo>
                  <a:pt x="30" y="1"/>
                </a:lnTo>
                <a:lnTo>
                  <a:pt x="22" y="0"/>
                </a:lnTo>
                <a:lnTo>
                  <a:pt x="22" y="0"/>
                </a:lnTo>
                <a:lnTo>
                  <a:pt x="13" y="1"/>
                </a:lnTo>
                <a:lnTo>
                  <a:pt x="7"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6" name="Freeform 322">
            <a:extLst>
              <a:ext uri="{FF2B5EF4-FFF2-40B4-BE49-F238E27FC236}">
                <a16:creationId xmlns:a16="http://schemas.microsoft.com/office/drawing/2014/main" id="{2CB3BD21-BD4D-4257-BA66-17BA1854BB49}"/>
              </a:ext>
            </a:extLst>
          </p:cNvPr>
          <p:cNvSpPr>
            <a:spLocks/>
          </p:cNvSpPr>
          <p:nvPr/>
        </p:nvSpPr>
        <p:spPr bwMode="auto">
          <a:xfrm>
            <a:off x="8920068" y="3483026"/>
            <a:ext cx="39284" cy="54637"/>
          </a:xfrm>
          <a:custGeom>
            <a:avLst/>
            <a:gdLst>
              <a:gd name="T0" fmla="*/ 0 w 42"/>
              <a:gd name="T1" fmla="*/ 20 h 43"/>
              <a:gd name="T2" fmla="*/ 0 w 42"/>
              <a:gd name="T3" fmla="*/ 20 h 43"/>
              <a:gd name="T4" fmla="*/ 1 w 42"/>
              <a:gd name="T5" fmla="*/ 30 h 43"/>
              <a:gd name="T6" fmla="*/ 5 w 42"/>
              <a:gd name="T7" fmla="*/ 35 h 43"/>
              <a:gd name="T8" fmla="*/ 13 w 42"/>
              <a:gd name="T9" fmla="*/ 41 h 43"/>
              <a:gd name="T10" fmla="*/ 20 w 42"/>
              <a:gd name="T11" fmla="*/ 43 h 43"/>
              <a:gd name="T12" fmla="*/ 20 w 42"/>
              <a:gd name="T13" fmla="*/ 43 h 43"/>
              <a:gd name="T14" fmla="*/ 29 w 42"/>
              <a:gd name="T15" fmla="*/ 41 h 43"/>
              <a:gd name="T16" fmla="*/ 35 w 42"/>
              <a:gd name="T17" fmla="*/ 37 h 43"/>
              <a:gd name="T18" fmla="*/ 41 w 42"/>
              <a:gd name="T19" fmla="*/ 30 h 43"/>
              <a:gd name="T20" fmla="*/ 42 w 42"/>
              <a:gd name="T21" fmla="*/ 22 h 43"/>
              <a:gd name="T22" fmla="*/ 42 w 42"/>
              <a:gd name="T23" fmla="*/ 22 h 43"/>
              <a:gd name="T24" fmla="*/ 41 w 42"/>
              <a:gd name="T25" fmla="*/ 15 h 43"/>
              <a:gd name="T26" fmla="*/ 37 w 42"/>
              <a:gd name="T27" fmla="*/ 7 h 43"/>
              <a:gd name="T28" fmla="*/ 29 w 42"/>
              <a:gd name="T29" fmla="*/ 2 h 43"/>
              <a:gd name="T30" fmla="*/ 22 w 42"/>
              <a:gd name="T31" fmla="*/ 0 h 43"/>
              <a:gd name="T32" fmla="*/ 22 w 42"/>
              <a:gd name="T33" fmla="*/ 0 h 43"/>
              <a:gd name="T34" fmla="*/ 14 w 42"/>
              <a:gd name="T35" fmla="*/ 2 h 43"/>
              <a:gd name="T36" fmla="*/ 7 w 42"/>
              <a:gd name="T37" fmla="*/ 5 h 43"/>
              <a:gd name="T38" fmla="*/ 1 w 42"/>
              <a:gd name="T39" fmla="*/ 13 h 43"/>
              <a:gd name="T40" fmla="*/ 0 w 42"/>
              <a:gd name="T41" fmla="*/ 20 h 43"/>
              <a:gd name="T42" fmla="*/ 0 w 42"/>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3">
                <a:moveTo>
                  <a:pt x="0" y="20"/>
                </a:moveTo>
                <a:lnTo>
                  <a:pt x="0" y="20"/>
                </a:lnTo>
                <a:lnTo>
                  <a:pt x="1" y="30"/>
                </a:lnTo>
                <a:lnTo>
                  <a:pt x="5" y="35"/>
                </a:lnTo>
                <a:lnTo>
                  <a:pt x="13" y="41"/>
                </a:lnTo>
                <a:lnTo>
                  <a:pt x="20" y="43"/>
                </a:lnTo>
                <a:lnTo>
                  <a:pt x="20" y="43"/>
                </a:lnTo>
                <a:lnTo>
                  <a:pt x="29" y="41"/>
                </a:lnTo>
                <a:lnTo>
                  <a:pt x="35" y="37"/>
                </a:lnTo>
                <a:lnTo>
                  <a:pt x="41" y="30"/>
                </a:lnTo>
                <a:lnTo>
                  <a:pt x="42" y="22"/>
                </a:lnTo>
                <a:lnTo>
                  <a:pt x="42" y="22"/>
                </a:lnTo>
                <a:lnTo>
                  <a:pt x="41" y="15"/>
                </a:lnTo>
                <a:lnTo>
                  <a:pt x="37" y="7"/>
                </a:lnTo>
                <a:lnTo>
                  <a:pt x="29" y="2"/>
                </a:lnTo>
                <a:lnTo>
                  <a:pt x="22" y="0"/>
                </a:lnTo>
                <a:lnTo>
                  <a:pt x="22" y="0"/>
                </a:lnTo>
                <a:lnTo>
                  <a:pt x="14" y="2"/>
                </a:lnTo>
                <a:lnTo>
                  <a:pt x="7" y="5"/>
                </a:lnTo>
                <a:lnTo>
                  <a:pt x="1"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7" name="Freeform 323">
            <a:extLst>
              <a:ext uri="{FF2B5EF4-FFF2-40B4-BE49-F238E27FC236}">
                <a16:creationId xmlns:a16="http://schemas.microsoft.com/office/drawing/2014/main" id="{89D89ED2-31EA-4EAB-94EF-3006542BBBC1}"/>
              </a:ext>
            </a:extLst>
          </p:cNvPr>
          <p:cNvSpPr>
            <a:spLocks/>
          </p:cNvSpPr>
          <p:nvPr/>
        </p:nvSpPr>
        <p:spPr bwMode="auto">
          <a:xfrm>
            <a:off x="8888266" y="3472619"/>
            <a:ext cx="39284" cy="57238"/>
          </a:xfrm>
          <a:custGeom>
            <a:avLst/>
            <a:gdLst>
              <a:gd name="T0" fmla="*/ 0 w 43"/>
              <a:gd name="T1" fmla="*/ 21 h 43"/>
              <a:gd name="T2" fmla="*/ 0 w 43"/>
              <a:gd name="T3" fmla="*/ 21 h 43"/>
              <a:gd name="T4" fmla="*/ 2 w 43"/>
              <a:gd name="T5" fmla="*/ 28 h 43"/>
              <a:gd name="T6" fmla="*/ 6 w 43"/>
              <a:gd name="T7" fmla="*/ 36 h 43"/>
              <a:gd name="T8" fmla="*/ 13 w 43"/>
              <a:gd name="T9" fmla="*/ 41 h 43"/>
              <a:gd name="T10" fmla="*/ 20 w 43"/>
              <a:gd name="T11" fmla="*/ 43 h 43"/>
              <a:gd name="T12" fmla="*/ 20 w 43"/>
              <a:gd name="T13" fmla="*/ 43 h 43"/>
              <a:gd name="T14" fmla="*/ 30 w 43"/>
              <a:gd name="T15" fmla="*/ 41 h 43"/>
              <a:gd name="T16" fmla="*/ 35 w 43"/>
              <a:gd name="T17" fmla="*/ 38 h 43"/>
              <a:gd name="T18" fmla="*/ 41 w 43"/>
              <a:gd name="T19" fmla="*/ 30 h 43"/>
              <a:gd name="T20" fmla="*/ 43 w 43"/>
              <a:gd name="T21" fmla="*/ 23 h 43"/>
              <a:gd name="T22" fmla="*/ 43 w 43"/>
              <a:gd name="T23" fmla="*/ 23 h 43"/>
              <a:gd name="T24" fmla="*/ 41 w 43"/>
              <a:gd name="T25" fmla="*/ 13 h 43"/>
              <a:gd name="T26" fmla="*/ 37 w 43"/>
              <a:gd name="T27" fmla="*/ 8 h 43"/>
              <a:gd name="T28" fmla="*/ 30 w 43"/>
              <a:gd name="T29" fmla="*/ 2 h 43"/>
              <a:gd name="T30" fmla="*/ 22 w 43"/>
              <a:gd name="T31" fmla="*/ 0 h 43"/>
              <a:gd name="T32" fmla="*/ 22 w 43"/>
              <a:gd name="T33" fmla="*/ 0 h 43"/>
              <a:gd name="T34" fmla="*/ 15 w 43"/>
              <a:gd name="T35" fmla="*/ 2 h 43"/>
              <a:gd name="T36" fmla="*/ 7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3" y="41"/>
                </a:lnTo>
                <a:lnTo>
                  <a:pt x="20" y="43"/>
                </a:lnTo>
                <a:lnTo>
                  <a:pt x="20" y="43"/>
                </a:lnTo>
                <a:lnTo>
                  <a:pt x="30" y="41"/>
                </a:lnTo>
                <a:lnTo>
                  <a:pt x="35" y="38"/>
                </a:lnTo>
                <a:lnTo>
                  <a:pt x="41" y="30"/>
                </a:lnTo>
                <a:lnTo>
                  <a:pt x="43" y="23"/>
                </a:lnTo>
                <a:lnTo>
                  <a:pt x="43" y="23"/>
                </a:lnTo>
                <a:lnTo>
                  <a:pt x="41" y="13"/>
                </a:lnTo>
                <a:lnTo>
                  <a:pt x="37" y="8"/>
                </a:lnTo>
                <a:lnTo>
                  <a:pt x="30" y="2"/>
                </a:lnTo>
                <a:lnTo>
                  <a:pt x="22" y="0"/>
                </a:lnTo>
                <a:lnTo>
                  <a:pt x="22" y="0"/>
                </a:lnTo>
                <a:lnTo>
                  <a:pt x="15" y="2"/>
                </a:lnTo>
                <a:lnTo>
                  <a:pt x="7"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8" name="Freeform 324">
            <a:extLst>
              <a:ext uri="{FF2B5EF4-FFF2-40B4-BE49-F238E27FC236}">
                <a16:creationId xmlns:a16="http://schemas.microsoft.com/office/drawing/2014/main" id="{A1D82723-B61E-47F1-B48D-AE3570FACF3F}"/>
              </a:ext>
            </a:extLst>
          </p:cNvPr>
          <p:cNvSpPr>
            <a:spLocks/>
          </p:cNvSpPr>
          <p:nvPr/>
        </p:nvSpPr>
        <p:spPr bwMode="auto">
          <a:xfrm>
            <a:off x="8856465" y="3438796"/>
            <a:ext cx="41155" cy="54637"/>
          </a:xfrm>
          <a:custGeom>
            <a:avLst/>
            <a:gdLst>
              <a:gd name="T0" fmla="*/ 0 w 43"/>
              <a:gd name="T1" fmla="*/ 21 h 41"/>
              <a:gd name="T2" fmla="*/ 0 w 43"/>
              <a:gd name="T3" fmla="*/ 21 h 41"/>
              <a:gd name="T4" fmla="*/ 2 w 43"/>
              <a:gd name="T5" fmla="*/ 28 h 41"/>
              <a:gd name="T6" fmla="*/ 6 w 43"/>
              <a:gd name="T7" fmla="*/ 36 h 41"/>
              <a:gd name="T8" fmla="*/ 12 w 43"/>
              <a:gd name="T9" fmla="*/ 39 h 41"/>
              <a:gd name="T10" fmla="*/ 21 w 43"/>
              <a:gd name="T11" fmla="*/ 41 h 41"/>
              <a:gd name="T12" fmla="*/ 21 w 43"/>
              <a:gd name="T13" fmla="*/ 41 h 41"/>
              <a:gd name="T14" fmla="*/ 28 w 43"/>
              <a:gd name="T15" fmla="*/ 41 h 41"/>
              <a:gd name="T16" fmla="*/ 36 w 43"/>
              <a:gd name="T17" fmla="*/ 36 h 41"/>
              <a:gd name="T18" fmla="*/ 41 w 43"/>
              <a:gd name="T19" fmla="*/ 30 h 41"/>
              <a:gd name="T20" fmla="*/ 43 w 43"/>
              <a:gd name="T21" fmla="*/ 21 h 41"/>
              <a:gd name="T22" fmla="*/ 43 w 43"/>
              <a:gd name="T23" fmla="*/ 21 h 41"/>
              <a:gd name="T24" fmla="*/ 41 w 43"/>
              <a:gd name="T25" fmla="*/ 13 h 41"/>
              <a:gd name="T26" fmla="*/ 38 w 43"/>
              <a:gd name="T27" fmla="*/ 6 h 41"/>
              <a:gd name="T28" fmla="*/ 30 w 43"/>
              <a:gd name="T29" fmla="*/ 2 h 41"/>
              <a:gd name="T30" fmla="*/ 23 w 43"/>
              <a:gd name="T31" fmla="*/ 0 h 41"/>
              <a:gd name="T32" fmla="*/ 23 w 43"/>
              <a:gd name="T33" fmla="*/ 0 h 41"/>
              <a:gd name="T34" fmla="*/ 13 w 43"/>
              <a:gd name="T35" fmla="*/ 0 h 41"/>
              <a:gd name="T36" fmla="*/ 6 w 43"/>
              <a:gd name="T37" fmla="*/ 6 h 41"/>
              <a:gd name="T38" fmla="*/ 2 w 43"/>
              <a:gd name="T39" fmla="*/ 11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6" y="36"/>
                </a:lnTo>
                <a:lnTo>
                  <a:pt x="12" y="39"/>
                </a:lnTo>
                <a:lnTo>
                  <a:pt x="21" y="41"/>
                </a:lnTo>
                <a:lnTo>
                  <a:pt x="21" y="41"/>
                </a:lnTo>
                <a:lnTo>
                  <a:pt x="28" y="41"/>
                </a:lnTo>
                <a:lnTo>
                  <a:pt x="36" y="36"/>
                </a:lnTo>
                <a:lnTo>
                  <a:pt x="41" y="30"/>
                </a:lnTo>
                <a:lnTo>
                  <a:pt x="43" y="21"/>
                </a:lnTo>
                <a:lnTo>
                  <a:pt x="43" y="21"/>
                </a:lnTo>
                <a:lnTo>
                  <a:pt x="41" y="13"/>
                </a:lnTo>
                <a:lnTo>
                  <a:pt x="38" y="6"/>
                </a:lnTo>
                <a:lnTo>
                  <a:pt x="30" y="2"/>
                </a:lnTo>
                <a:lnTo>
                  <a:pt x="23" y="0"/>
                </a:lnTo>
                <a:lnTo>
                  <a:pt x="23" y="0"/>
                </a:lnTo>
                <a:lnTo>
                  <a:pt x="13" y="0"/>
                </a:lnTo>
                <a:lnTo>
                  <a:pt x="6"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89" name="Freeform 325">
            <a:extLst>
              <a:ext uri="{FF2B5EF4-FFF2-40B4-BE49-F238E27FC236}">
                <a16:creationId xmlns:a16="http://schemas.microsoft.com/office/drawing/2014/main" id="{9ED377FE-7940-4C58-AFC6-0CF4C0AC85C0}"/>
              </a:ext>
            </a:extLst>
          </p:cNvPr>
          <p:cNvSpPr>
            <a:spLocks/>
          </p:cNvSpPr>
          <p:nvPr/>
        </p:nvSpPr>
        <p:spPr bwMode="auto">
          <a:xfrm>
            <a:off x="8830275" y="3423186"/>
            <a:ext cx="39284" cy="54637"/>
          </a:xfrm>
          <a:custGeom>
            <a:avLst/>
            <a:gdLst>
              <a:gd name="T0" fmla="*/ 0 w 41"/>
              <a:gd name="T1" fmla="*/ 21 h 43"/>
              <a:gd name="T2" fmla="*/ 0 w 41"/>
              <a:gd name="T3" fmla="*/ 21 h 43"/>
              <a:gd name="T4" fmla="*/ 0 w 41"/>
              <a:gd name="T5" fmla="*/ 30 h 43"/>
              <a:gd name="T6" fmla="*/ 6 w 41"/>
              <a:gd name="T7" fmla="*/ 36 h 43"/>
              <a:gd name="T8" fmla="*/ 12 w 41"/>
              <a:gd name="T9" fmla="*/ 41 h 43"/>
              <a:gd name="T10" fmla="*/ 21 w 41"/>
              <a:gd name="T11" fmla="*/ 43 h 43"/>
              <a:gd name="T12" fmla="*/ 21 w 41"/>
              <a:gd name="T13" fmla="*/ 43 h 43"/>
              <a:gd name="T14" fmla="*/ 28 w 41"/>
              <a:gd name="T15" fmla="*/ 41 h 43"/>
              <a:gd name="T16" fmla="*/ 36 w 41"/>
              <a:gd name="T17" fmla="*/ 37 h 43"/>
              <a:gd name="T18" fmla="*/ 40 w 41"/>
              <a:gd name="T19" fmla="*/ 30 h 43"/>
              <a:gd name="T20" fmla="*/ 41 w 41"/>
              <a:gd name="T21" fmla="*/ 23 h 43"/>
              <a:gd name="T22" fmla="*/ 41 w 41"/>
              <a:gd name="T23" fmla="*/ 23 h 43"/>
              <a:gd name="T24" fmla="*/ 41 w 41"/>
              <a:gd name="T25" fmla="*/ 15 h 43"/>
              <a:gd name="T26" fmla="*/ 36 w 41"/>
              <a:gd name="T27" fmla="*/ 8 h 43"/>
              <a:gd name="T28" fmla="*/ 30 w 41"/>
              <a:gd name="T29" fmla="*/ 2 h 43"/>
              <a:gd name="T30" fmla="*/ 21 w 41"/>
              <a:gd name="T31" fmla="*/ 0 h 43"/>
              <a:gd name="T32" fmla="*/ 21 w 41"/>
              <a:gd name="T33" fmla="*/ 0 h 43"/>
              <a:gd name="T34" fmla="*/ 13 w 41"/>
              <a:gd name="T35" fmla="*/ 2 h 43"/>
              <a:gd name="T36" fmla="*/ 6 w 41"/>
              <a:gd name="T37" fmla="*/ 6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0" y="30"/>
                </a:lnTo>
                <a:lnTo>
                  <a:pt x="6" y="36"/>
                </a:lnTo>
                <a:lnTo>
                  <a:pt x="12" y="41"/>
                </a:lnTo>
                <a:lnTo>
                  <a:pt x="21" y="43"/>
                </a:lnTo>
                <a:lnTo>
                  <a:pt x="21" y="43"/>
                </a:lnTo>
                <a:lnTo>
                  <a:pt x="28" y="41"/>
                </a:lnTo>
                <a:lnTo>
                  <a:pt x="36" y="37"/>
                </a:lnTo>
                <a:lnTo>
                  <a:pt x="40" y="30"/>
                </a:lnTo>
                <a:lnTo>
                  <a:pt x="41" y="23"/>
                </a:lnTo>
                <a:lnTo>
                  <a:pt x="41" y="23"/>
                </a:lnTo>
                <a:lnTo>
                  <a:pt x="41" y="15"/>
                </a:lnTo>
                <a:lnTo>
                  <a:pt x="36" y="8"/>
                </a:lnTo>
                <a:lnTo>
                  <a:pt x="30" y="2"/>
                </a:lnTo>
                <a:lnTo>
                  <a:pt x="21" y="0"/>
                </a:lnTo>
                <a:lnTo>
                  <a:pt x="21" y="0"/>
                </a:lnTo>
                <a:lnTo>
                  <a:pt x="13"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0" name="Freeform 326">
            <a:extLst>
              <a:ext uri="{FF2B5EF4-FFF2-40B4-BE49-F238E27FC236}">
                <a16:creationId xmlns:a16="http://schemas.microsoft.com/office/drawing/2014/main" id="{862D7DEF-DA94-4595-8AEF-951BEBB07796}"/>
              </a:ext>
            </a:extLst>
          </p:cNvPr>
          <p:cNvSpPr>
            <a:spLocks/>
          </p:cNvSpPr>
          <p:nvPr/>
        </p:nvSpPr>
        <p:spPr bwMode="auto">
          <a:xfrm>
            <a:off x="8809698" y="3407575"/>
            <a:ext cx="39284" cy="54637"/>
          </a:xfrm>
          <a:custGeom>
            <a:avLst/>
            <a:gdLst>
              <a:gd name="T0" fmla="*/ 0 w 43"/>
              <a:gd name="T1" fmla="*/ 20 h 43"/>
              <a:gd name="T2" fmla="*/ 0 w 43"/>
              <a:gd name="T3" fmla="*/ 20 h 43"/>
              <a:gd name="T4" fmla="*/ 2 w 43"/>
              <a:gd name="T5" fmla="*/ 28 h 43"/>
              <a:gd name="T6" fmla="*/ 6 w 43"/>
              <a:gd name="T7" fmla="*/ 35 h 43"/>
              <a:gd name="T8" fmla="*/ 13 w 43"/>
              <a:gd name="T9" fmla="*/ 41 h 43"/>
              <a:gd name="T10" fmla="*/ 20 w 43"/>
              <a:gd name="T11" fmla="*/ 43 h 43"/>
              <a:gd name="T12" fmla="*/ 20 w 43"/>
              <a:gd name="T13" fmla="*/ 43 h 43"/>
              <a:gd name="T14" fmla="*/ 30 w 43"/>
              <a:gd name="T15" fmla="*/ 41 h 43"/>
              <a:gd name="T16" fmla="*/ 35 w 43"/>
              <a:gd name="T17" fmla="*/ 37 h 43"/>
              <a:gd name="T18" fmla="*/ 41 w 43"/>
              <a:gd name="T19" fmla="*/ 30 h 43"/>
              <a:gd name="T20" fmla="*/ 43 w 43"/>
              <a:gd name="T21" fmla="*/ 22 h 43"/>
              <a:gd name="T22" fmla="*/ 43 w 43"/>
              <a:gd name="T23" fmla="*/ 22 h 43"/>
              <a:gd name="T24" fmla="*/ 41 w 43"/>
              <a:gd name="T25" fmla="*/ 13 h 43"/>
              <a:gd name="T26" fmla="*/ 37 w 43"/>
              <a:gd name="T27" fmla="*/ 7 h 43"/>
              <a:gd name="T28" fmla="*/ 30 w 43"/>
              <a:gd name="T29" fmla="*/ 2 h 43"/>
              <a:gd name="T30" fmla="*/ 22 w 43"/>
              <a:gd name="T31" fmla="*/ 0 h 43"/>
              <a:gd name="T32" fmla="*/ 22 w 43"/>
              <a:gd name="T33" fmla="*/ 0 h 43"/>
              <a:gd name="T34" fmla="*/ 15 w 43"/>
              <a:gd name="T35" fmla="*/ 2 h 43"/>
              <a:gd name="T36" fmla="*/ 7 w 43"/>
              <a:gd name="T37" fmla="*/ 6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6" y="35"/>
                </a:lnTo>
                <a:lnTo>
                  <a:pt x="13" y="41"/>
                </a:lnTo>
                <a:lnTo>
                  <a:pt x="20" y="43"/>
                </a:lnTo>
                <a:lnTo>
                  <a:pt x="20" y="43"/>
                </a:lnTo>
                <a:lnTo>
                  <a:pt x="30" y="41"/>
                </a:lnTo>
                <a:lnTo>
                  <a:pt x="35" y="37"/>
                </a:lnTo>
                <a:lnTo>
                  <a:pt x="41" y="30"/>
                </a:lnTo>
                <a:lnTo>
                  <a:pt x="43" y="22"/>
                </a:lnTo>
                <a:lnTo>
                  <a:pt x="43" y="22"/>
                </a:lnTo>
                <a:lnTo>
                  <a:pt x="41" y="13"/>
                </a:lnTo>
                <a:lnTo>
                  <a:pt x="37" y="7"/>
                </a:lnTo>
                <a:lnTo>
                  <a:pt x="30" y="2"/>
                </a:lnTo>
                <a:lnTo>
                  <a:pt x="22" y="0"/>
                </a:lnTo>
                <a:lnTo>
                  <a:pt x="22" y="0"/>
                </a:lnTo>
                <a:lnTo>
                  <a:pt x="15" y="2"/>
                </a:lnTo>
                <a:lnTo>
                  <a:pt x="7" y="6"/>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1" name="Freeform 327">
            <a:extLst>
              <a:ext uri="{FF2B5EF4-FFF2-40B4-BE49-F238E27FC236}">
                <a16:creationId xmlns:a16="http://schemas.microsoft.com/office/drawing/2014/main" id="{63F57054-C0DA-4200-8FCC-F54FCD487618}"/>
              </a:ext>
            </a:extLst>
          </p:cNvPr>
          <p:cNvSpPr>
            <a:spLocks/>
          </p:cNvSpPr>
          <p:nvPr/>
        </p:nvSpPr>
        <p:spPr bwMode="auto">
          <a:xfrm>
            <a:off x="8783508" y="3399770"/>
            <a:ext cx="39284" cy="54637"/>
          </a:xfrm>
          <a:custGeom>
            <a:avLst/>
            <a:gdLst>
              <a:gd name="T0" fmla="*/ 0 w 43"/>
              <a:gd name="T1" fmla="*/ 21 h 41"/>
              <a:gd name="T2" fmla="*/ 0 w 43"/>
              <a:gd name="T3" fmla="*/ 21 h 41"/>
              <a:gd name="T4" fmla="*/ 2 w 43"/>
              <a:gd name="T5" fmla="*/ 28 h 41"/>
              <a:gd name="T6" fmla="*/ 6 w 43"/>
              <a:gd name="T7" fmla="*/ 36 h 41"/>
              <a:gd name="T8" fmla="*/ 13 w 43"/>
              <a:gd name="T9" fmla="*/ 40 h 41"/>
              <a:gd name="T10" fmla="*/ 20 w 43"/>
              <a:gd name="T11" fmla="*/ 41 h 41"/>
              <a:gd name="T12" fmla="*/ 20 w 43"/>
              <a:gd name="T13" fmla="*/ 41 h 41"/>
              <a:gd name="T14" fmla="*/ 28 w 43"/>
              <a:gd name="T15" fmla="*/ 41 h 41"/>
              <a:gd name="T16" fmla="*/ 35 w 43"/>
              <a:gd name="T17" fmla="*/ 36 h 41"/>
              <a:gd name="T18" fmla="*/ 41 w 43"/>
              <a:gd name="T19" fmla="*/ 30 h 41"/>
              <a:gd name="T20" fmla="*/ 43 w 43"/>
              <a:gd name="T21" fmla="*/ 21 h 41"/>
              <a:gd name="T22" fmla="*/ 43 w 43"/>
              <a:gd name="T23" fmla="*/ 21 h 41"/>
              <a:gd name="T24" fmla="*/ 41 w 43"/>
              <a:gd name="T25" fmla="*/ 13 h 41"/>
              <a:gd name="T26" fmla="*/ 37 w 43"/>
              <a:gd name="T27" fmla="*/ 6 h 41"/>
              <a:gd name="T28" fmla="*/ 30 w 43"/>
              <a:gd name="T29" fmla="*/ 2 h 41"/>
              <a:gd name="T30" fmla="*/ 22 w 43"/>
              <a:gd name="T31" fmla="*/ 0 h 41"/>
              <a:gd name="T32" fmla="*/ 22 w 43"/>
              <a:gd name="T33" fmla="*/ 0 h 41"/>
              <a:gd name="T34" fmla="*/ 13 w 43"/>
              <a:gd name="T35" fmla="*/ 0 h 41"/>
              <a:gd name="T36" fmla="*/ 7 w 43"/>
              <a:gd name="T37" fmla="*/ 6 h 41"/>
              <a:gd name="T38" fmla="*/ 2 w 43"/>
              <a:gd name="T39" fmla="*/ 12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6" y="36"/>
                </a:lnTo>
                <a:lnTo>
                  <a:pt x="13" y="40"/>
                </a:lnTo>
                <a:lnTo>
                  <a:pt x="20" y="41"/>
                </a:lnTo>
                <a:lnTo>
                  <a:pt x="20" y="41"/>
                </a:lnTo>
                <a:lnTo>
                  <a:pt x="28" y="41"/>
                </a:lnTo>
                <a:lnTo>
                  <a:pt x="35" y="36"/>
                </a:lnTo>
                <a:lnTo>
                  <a:pt x="41" y="30"/>
                </a:lnTo>
                <a:lnTo>
                  <a:pt x="43" y="21"/>
                </a:lnTo>
                <a:lnTo>
                  <a:pt x="43" y="21"/>
                </a:lnTo>
                <a:lnTo>
                  <a:pt x="41" y="13"/>
                </a:lnTo>
                <a:lnTo>
                  <a:pt x="37" y="6"/>
                </a:lnTo>
                <a:lnTo>
                  <a:pt x="30" y="2"/>
                </a:lnTo>
                <a:lnTo>
                  <a:pt x="22" y="0"/>
                </a:lnTo>
                <a:lnTo>
                  <a:pt x="22" y="0"/>
                </a:lnTo>
                <a:lnTo>
                  <a:pt x="13" y="0"/>
                </a:lnTo>
                <a:lnTo>
                  <a:pt x="7" y="6"/>
                </a:lnTo>
                <a:lnTo>
                  <a:pt x="2" y="12"/>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2" name="Freeform 328">
            <a:extLst>
              <a:ext uri="{FF2B5EF4-FFF2-40B4-BE49-F238E27FC236}">
                <a16:creationId xmlns:a16="http://schemas.microsoft.com/office/drawing/2014/main" id="{AFE71EF5-4244-4ACC-8BC2-F14590E62261}"/>
              </a:ext>
            </a:extLst>
          </p:cNvPr>
          <p:cNvSpPr>
            <a:spLocks/>
          </p:cNvSpPr>
          <p:nvPr/>
        </p:nvSpPr>
        <p:spPr bwMode="auto">
          <a:xfrm>
            <a:off x="8749836" y="3394567"/>
            <a:ext cx="41155" cy="57238"/>
          </a:xfrm>
          <a:custGeom>
            <a:avLst/>
            <a:gdLst>
              <a:gd name="T0" fmla="*/ 0 w 43"/>
              <a:gd name="T1" fmla="*/ 20 h 43"/>
              <a:gd name="T2" fmla="*/ 0 w 43"/>
              <a:gd name="T3" fmla="*/ 20 h 43"/>
              <a:gd name="T4" fmla="*/ 2 w 43"/>
              <a:gd name="T5" fmla="*/ 28 h 43"/>
              <a:gd name="T6" fmla="*/ 6 w 43"/>
              <a:gd name="T7" fmla="*/ 35 h 43"/>
              <a:gd name="T8" fmla="*/ 13 w 43"/>
              <a:gd name="T9" fmla="*/ 41 h 43"/>
              <a:gd name="T10" fmla="*/ 21 w 43"/>
              <a:gd name="T11" fmla="*/ 43 h 43"/>
              <a:gd name="T12" fmla="*/ 21 w 43"/>
              <a:gd name="T13" fmla="*/ 43 h 43"/>
              <a:gd name="T14" fmla="*/ 30 w 43"/>
              <a:gd name="T15" fmla="*/ 41 h 43"/>
              <a:gd name="T16" fmla="*/ 36 w 43"/>
              <a:gd name="T17" fmla="*/ 37 h 43"/>
              <a:gd name="T18" fmla="*/ 42 w 43"/>
              <a:gd name="T19" fmla="*/ 29 h 43"/>
              <a:gd name="T20" fmla="*/ 43 w 43"/>
              <a:gd name="T21" fmla="*/ 22 h 43"/>
              <a:gd name="T22" fmla="*/ 43 w 43"/>
              <a:gd name="T23" fmla="*/ 22 h 43"/>
              <a:gd name="T24" fmla="*/ 42 w 43"/>
              <a:gd name="T25" fmla="*/ 13 h 43"/>
              <a:gd name="T26" fmla="*/ 38 w 43"/>
              <a:gd name="T27" fmla="*/ 7 h 43"/>
              <a:gd name="T28" fmla="*/ 30 w 43"/>
              <a:gd name="T29" fmla="*/ 1 h 43"/>
              <a:gd name="T30" fmla="*/ 23 w 43"/>
              <a:gd name="T31" fmla="*/ 0 h 43"/>
              <a:gd name="T32" fmla="*/ 23 w 43"/>
              <a:gd name="T33" fmla="*/ 0 h 43"/>
              <a:gd name="T34" fmla="*/ 13 w 43"/>
              <a:gd name="T35" fmla="*/ 1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6" y="35"/>
                </a:lnTo>
                <a:lnTo>
                  <a:pt x="13" y="41"/>
                </a:lnTo>
                <a:lnTo>
                  <a:pt x="21" y="43"/>
                </a:lnTo>
                <a:lnTo>
                  <a:pt x="21" y="43"/>
                </a:lnTo>
                <a:lnTo>
                  <a:pt x="30" y="41"/>
                </a:lnTo>
                <a:lnTo>
                  <a:pt x="36" y="37"/>
                </a:lnTo>
                <a:lnTo>
                  <a:pt x="42" y="29"/>
                </a:lnTo>
                <a:lnTo>
                  <a:pt x="43" y="22"/>
                </a:lnTo>
                <a:lnTo>
                  <a:pt x="43" y="22"/>
                </a:lnTo>
                <a:lnTo>
                  <a:pt x="42" y="13"/>
                </a:lnTo>
                <a:lnTo>
                  <a:pt x="38" y="7"/>
                </a:lnTo>
                <a:lnTo>
                  <a:pt x="30" y="1"/>
                </a:lnTo>
                <a:lnTo>
                  <a:pt x="23" y="0"/>
                </a:lnTo>
                <a:lnTo>
                  <a:pt x="23" y="0"/>
                </a:lnTo>
                <a:lnTo>
                  <a:pt x="13" y="1"/>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3" name="Freeform 329">
            <a:extLst>
              <a:ext uri="{FF2B5EF4-FFF2-40B4-BE49-F238E27FC236}">
                <a16:creationId xmlns:a16="http://schemas.microsoft.com/office/drawing/2014/main" id="{72C8F17F-7945-46A1-A47E-1BA133D299F2}"/>
              </a:ext>
            </a:extLst>
          </p:cNvPr>
          <p:cNvSpPr>
            <a:spLocks/>
          </p:cNvSpPr>
          <p:nvPr/>
        </p:nvSpPr>
        <p:spPr bwMode="auto">
          <a:xfrm>
            <a:off x="8676879" y="3350337"/>
            <a:ext cx="39284" cy="57238"/>
          </a:xfrm>
          <a:custGeom>
            <a:avLst/>
            <a:gdLst>
              <a:gd name="T0" fmla="*/ 0 w 43"/>
              <a:gd name="T1" fmla="*/ 21 h 43"/>
              <a:gd name="T2" fmla="*/ 0 w 43"/>
              <a:gd name="T3" fmla="*/ 21 h 43"/>
              <a:gd name="T4" fmla="*/ 2 w 43"/>
              <a:gd name="T5" fmla="*/ 30 h 43"/>
              <a:gd name="T6" fmla="*/ 6 w 43"/>
              <a:gd name="T7" fmla="*/ 35 h 43"/>
              <a:gd name="T8" fmla="*/ 11 w 43"/>
              <a:gd name="T9" fmla="*/ 41 h 43"/>
              <a:gd name="T10" fmla="*/ 21 w 43"/>
              <a:gd name="T11" fmla="*/ 43 h 43"/>
              <a:gd name="T12" fmla="*/ 21 w 43"/>
              <a:gd name="T13" fmla="*/ 43 h 43"/>
              <a:gd name="T14" fmla="*/ 28 w 43"/>
              <a:gd name="T15" fmla="*/ 41 h 43"/>
              <a:gd name="T16" fmla="*/ 35 w 43"/>
              <a:gd name="T17" fmla="*/ 37 h 43"/>
              <a:gd name="T18" fmla="*/ 41 w 43"/>
              <a:gd name="T19" fmla="*/ 30 h 43"/>
              <a:gd name="T20" fmla="*/ 43 w 43"/>
              <a:gd name="T21" fmla="*/ 22 h 43"/>
              <a:gd name="T22" fmla="*/ 43 w 43"/>
              <a:gd name="T23" fmla="*/ 22 h 43"/>
              <a:gd name="T24" fmla="*/ 41 w 43"/>
              <a:gd name="T25" fmla="*/ 15 h 43"/>
              <a:gd name="T26" fmla="*/ 37 w 43"/>
              <a:gd name="T27" fmla="*/ 7 h 43"/>
              <a:gd name="T28" fmla="*/ 30 w 43"/>
              <a:gd name="T29" fmla="*/ 2 h 43"/>
              <a:gd name="T30" fmla="*/ 22 w 43"/>
              <a:gd name="T31" fmla="*/ 0 h 43"/>
              <a:gd name="T32" fmla="*/ 22 w 43"/>
              <a:gd name="T33" fmla="*/ 0 h 43"/>
              <a:gd name="T34" fmla="*/ 13 w 43"/>
              <a:gd name="T35" fmla="*/ 2 h 43"/>
              <a:gd name="T36" fmla="*/ 6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5"/>
                </a:lnTo>
                <a:lnTo>
                  <a:pt x="11" y="41"/>
                </a:lnTo>
                <a:lnTo>
                  <a:pt x="21" y="43"/>
                </a:lnTo>
                <a:lnTo>
                  <a:pt x="21" y="43"/>
                </a:lnTo>
                <a:lnTo>
                  <a:pt x="28" y="41"/>
                </a:lnTo>
                <a:lnTo>
                  <a:pt x="35" y="37"/>
                </a:lnTo>
                <a:lnTo>
                  <a:pt x="41" y="30"/>
                </a:lnTo>
                <a:lnTo>
                  <a:pt x="43" y="22"/>
                </a:lnTo>
                <a:lnTo>
                  <a:pt x="43" y="22"/>
                </a:lnTo>
                <a:lnTo>
                  <a:pt x="41" y="15"/>
                </a:lnTo>
                <a:lnTo>
                  <a:pt x="37" y="7"/>
                </a:lnTo>
                <a:lnTo>
                  <a:pt x="30" y="2"/>
                </a:lnTo>
                <a:lnTo>
                  <a:pt x="22" y="0"/>
                </a:lnTo>
                <a:lnTo>
                  <a:pt x="22" y="0"/>
                </a:lnTo>
                <a:lnTo>
                  <a:pt x="13"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4" name="Freeform 330">
            <a:extLst>
              <a:ext uri="{FF2B5EF4-FFF2-40B4-BE49-F238E27FC236}">
                <a16:creationId xmlns:a16="http://schemas.microsoft.com/office/drawing/2014/main" id="{1532F41D-BAEC-41D7-8813-1B511BEF2AA4}"/>
              </a:ext>
            </a:extLst>
          </p:cNvPr>
          <p:cNvSpPr>
            <a:spLocks/>
          </p:cNvSpPr>
          <p:nvPr/>
        </p:nvSpPr>
        <p:spPr bwMode="auto">
          <a:xfrm>
            <a:off x="8643207" y="3339930"/>
            <a:ext cx="39284" cy="54637"/>
          </a:xfrm>
          <a:custGeom>
            <a:avLst/>
            <a:gdLst>
              <a:gd name="T0" fmla="*/ 0 w 41"/>
              <a:gd name="T1" fmla="*/ 20 h 43"/>
              <a:gd name="T2" fmla="*/ 0 w 41"/>
              <a:gd name="T3" fmla="*/ 20 h 43"/>
              <a:gd name="T4" fmla="*/ 1 w 41"/>
              <a:gd name="T5" fmla="*/ 30 h 43"/>
              <a:gd name="T6" fmla="*/ 5 w 41"/>
              <a:gd name="T7" fmla="*/ 35 h 43"/>
              <a:gd name="T8" fmla="*/ 11 w 41"/>
              <a:gd name="T9" fmla="*/ 41 h 43"/>
              <a:gd name="T10" fmla="*/ 20 w 41"/>
              <a:gd name="T11" fmla="*/ 43 h 43"/>
              <a:gd name="T12" fmla="*/ 20 w 41"/>
              <a:gd name="T13" fmla="*/ 43 h 43"/>
              <a:gd name="T14" fmla="*/ 28 w 41"/>
              <a:gd name="T15" fmla="*/ 41 h 43"/>
              <a:gd name="T16" fmla="*/ 35 w 41"/>
              <a:gd name="T17" fmla="*/ 37 h 43"/>
              <a:gd name="T18" fmla="*/ 39 w 41"/>
              <a:gd name="T19" fmla="*/ 30 h 43"/>
              <a:gd name="T20" fmla="*/ 41 w 41"/>
              <a:gd name="T21" fmla="*/ 22 h 43"/>
              <a:gd name="T22" fmla="*/ 41 w 41"/>
              <a:gd name="T23" fmla="*/ 22 h 43"/>
              <a:gd name="T24" fmla="*/ 41 w 41"/>
              <a:gd name="T25" fmla="*/ 15 h 43"/>
              <a:gd name="T26" fmla="*/ 35 w 41"/>
              <a:gd name="T27" fmla="*/ 7 h 43"/>
              <a:gd name="T28" fmla="*/ 29 w 41"/>
              <a:gd name="T29" fmla="*/ 2 h 43"/>
              <a:gd name="T30" fmla="*/ 22 w 41"/>
              <a:gd name="T31" fmla="*/ 0 h 43"/>
              <a:gd name="T32" fmla="*/ 22 w 41"/>
              <a:gd name="T33" fmla="*/ 0 h 43"/>
              <a:gd name="T34" fmla="*/ 13 w 41"/>
              <a:gd name="T35" fmla="*/ 2 h 43"/>
              <a:gd name="T36" fmla="*/ 5 w 41"/>
              <a:gd name="T37" fmla="*/ 5 h 43"/>
              <a:gd name="T38" fmla="*/ 1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1" y="30"/>
                </a:lnTo>
                <a:lnTo>
                  <a:pt x="5" y="35"/>
                </a:lnTo>
                <a:lnTo>
                  <a:pt x="11" y="41"/>
                </a:lnTo>
                <a:lnTo>
                  <a:pt x="20" y="43"/>
                </a:lnTo>
                <a:lnTo>
                  <a:pt x="20" y="43"/>
                </a:lnTo>
                <a:lnTo>
                  <a:pt x="28" y="41"/>
                </a:lnTo>
                <a:lnTo>
                  <a:pt x="35" y="37"/>
                </a:lnTo>
                <a:lnTo>
                  <a:pt x="39" y="30"/>
                </a:lnTo>
                <a:lnTo>
                  <a:pt x="41" y="22"/>
                </a:lnTo>
                <a:lnTo>
                  <a:pt x="41" y="22"/>
                </a:lnTo>
                <a:lnTo>
                  <a:pt x="41" y="15"/>
                </a:lnTo>
                <a:lnTo>
                  <a:pt x="35" y="7"/>
                </a:lnTo>
                <a:lnTo>
                  <a:pt x="29" y="2"/>
                </a:lnTo>
                <a:lnTo>
                  <a:pt x="22" y="0"/>
                </a:lnTo>
                <a:lnTo>
                  <a:pt x="22" y="0"/>
                </a:lnTo>
                <a:lnTo>
                  <a:pt x="13" y="2"/>
                </a:lnTo>
                <a:lnTo>
                  <a:pt x="5" y="5"/>
                </a:lnTo>
                <a:lnTo>
                  <a:pt x="1"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5" name="Freeform 331">
            <a:extLst>
              <a:ext uri="{FF2B5EF4-FFF2-40B4-BE49-F238E27FC236}">
                <a16:creationId xmlns:a16="http://schemas.microsoft.com/office/drawing/2014/main" id="{94BA7C05-8B61-4EEA-94DE-CAF1AA4F3F31}"/>
              </a:ext>
            </a:extLst>
          </p:cNvPr>
          <p:cNvSpPr>
            <a:spLocks/>
          </p:cNvSpPr>
          <p:nvPr/>
        </p:nvSpPr>
        <p:spPr bwMode="auto">
          <a:xfrm>
            <a:off x="8637595" y="3332125"/>
            <a:ext cx="39284" cy="54637"/>
          </a:xfrm>
          <a:custGeom>
            <a:avLst/>
            <a:gdLst>
              <a:gd name="T0" fmla="*/ 0 w 43"/>
              <a:gd name="T1" fmla="*/ 21 h 43"/>
              <a:gd name="T2" fmla="*/ 0 w 43"/>
              <a:gd name="T3" fmla="*/ 21 h 43"/>
              <a:gd name="T4" fmla="*/ 2 w 43"/>
              <a:gd name="T5" fmla="*/ 30 h 43"/>
              <a:gd name="T6" fmla="*/ 6 w 43"/>
              <a:gd name="T7" fmla="*/ 36 h 43"/>
              <a:gd name="T8" fmla="*/ 13 w 43"/>
              <a:gd name="T9" fmla="*/ 41 h 43"/>
              <a:gd name="T10" fmla="*/ 21 w 43"/>
              <a:gd name="T11" fmla="*/ 43 h 43"/>
              <a:gd name="T12" fmla="*/ 21 w 43"/>
              <a:gd name="T13" fmla="*/ 43 h 43"/>
              <a:gd name="T14" fmla="*/ 30 w 43"/>
              <a:gd name="T15" fmla="*/ 41 h 43"/>
              <a:gd name="T16" fmla="*/ 36 w 43"/>
              <a:gd name="T17" fmla="*/ 37 h 43"/>
              <a:gd name="T18" fmla="*/ 41 w 43"/>
              <a:gd name="T19" fmla="*/ 30 h 43"/>
              <a:gd name="T20" fmla="*/ 43 w 43"/>
              <a:gd name="T21" fmla="*/ 22 h 43"/>
              <a:gd name="T22" fmla="*/ 43 w 43"/>
              <a:gd name="T23" fmla="*/ 22 h 43"/>
              <a:gd name="T24" fmla="*/ 41 w 43"/>
              <a:gd name="T25" fmla="*/ 15 h 43"/>
              <a:gd name="T26" fmla="*/ 37 w 43"/>
              <a:gd name="T27" fmla="*/ 8 h 43"/>
              <a:gd name="T28" fmla="*/ 30 w 43"/>
              <a:gd name="T29" fmla="*/ 2 h 43"/>
              <a:gd name="T30" fmla="*/ 22 w 43"/>
              <a:gd name="T31" fmla="*/ 0 h 43"/>
              <a:gd name="T32" fmla="*/ 22 w 43"/>
              <a:gd name="T33" fmla="*/ 0 h 43"/>
              <a:gd name="T34" fmla="*/ 13 w 43"/>
              <a:gd name="T35" fmla="*/ 2 h 43"/>
              <a:gd name="T36" fmla="*/ 8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6"/>
                </a:lnTo>
                <a:lnTo>
                  <a:pt x="13" y="41"/>
                </a:lnTo>
                <a:lnTo>
                  <a:pt x="21" y="43"/>
                </a:lnTo>
                <a:lnTo>
                  <a:pt x="21" y="43"/>
                </a:lnTo>
                <a:lnTo>
                  <a:pt x="30" y="41"/>
                </a:lnTo>
                <a:lnTo>
                  <a:pt x="36" y="37"/>
                </a:lnTo>
                <a:lnTo>
                  <a:pt x="41" y="30"/>
                </a:lnTo>
                <a:lnTo>
                  <a:pt x="43" y="22"/>
                </a:lnTo>
                <a:lnTo>
                  <a:pt x="43" y="22"/>
                </a:lnTo>
                <a:lnTo>
                  <a:pt x="41" y="15"/>
                </a:lnTo>
                <a:lnTo>
                  <a:pt x="37" y="8"/>
                </a:lnTo>
                <a:lnTo>
                  <a:pt x="30" y="2"/>
                </a:lnTo>
                <a:lnTo>
                  <a:pt x="22" y="0"/>
                </a:lnTo>
                <a:lnTo>
                  <a:pt x="22" y="0"/>
                </a:lnTo>
                <a:lnTo>
                  <a:pt x="13"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6" name="Freeform 332">
            <a:extLst>
              <a:ext uri="{FF2B5EF4-FFF2-40B4-BE49-F238E27FC236}">
                <a16:creationId xmlns:a16="http://schemas.microsoft.com/office/drawing/2014/main" id="{FB634AD4-2AD3-4A3C-83FE-9BE22B4E8E17}"/>
              </a:ext>
            </a:extLst>
          </p:cNvPr>
          <p:cNvSpPr>
            <a:spLocks/>
          </p:cNvSpPr>
          <p:nvPr/>
        </p:nvSpPr>
        <p:spPr bwMode="auto">
          <a:xfrm>
            <a:off x="8613276" y="3319116"/>
            <a:ext cx="41155" cy="57238"/>
          </a:xfrm>
          <a:custGeom>
            <a:avLst/>
            <a:gdLst>
              <a:gd name="T0" fmla="*/ 0 w 43"/>
              <a:gd name="T1" fmla="*/ 20 h 43"/>
              <a:gd name="T2" fmla="*/ 0 w 43"/>
              <a:gd name="T3" fmla="*/ 20 h 43"/>
              <a:gd name="T4" fmla="*/ 2 w 43"/>
              <a:gd name="T5" fmla="*/ 28 h 43"/>
              <a:gd name="T6" fmla="*/ 5 w 43"/>
              <a:gd name="T7" fmla="*/ 35 h 43"/>
              <a:gd name="T8" fmla="*/ 13 w 43"/>
              <a:gd name="T9" fmla="*/ 41 h 43"/>
              <a:gd name="T10" fmla="*/ 20 w 43"/>
              <a:gd name="T11" fmla="*/ 43 h 43"/>
              <a:gd name="T12" fmla="*/ 20 w 43"/>
              <a:gd name="T13" fmla="*/ 43 h 43"/>
              <a:gd name="T14" fmla="*/ 30 w 43"/>
              <a:gd name="T15" fmla="*/ 41 h 43"/>
              <a:gd name="T16" fmla="*/ 35 w 43"/>
              <a:gd name="T17" fmla="*/ 37 h 43"/>
              <a:gd name="T18" fmla="*/ 41 w 43"/>
              <a:gd name="T19" fmla="*/ 30 h 43"/>
              <a:gd name="T20" fmla="*/ 43 w 43"/>
              <a:gd name="T21" fmla="*/ 22 h 43"/>
              <a:gd name="T22" fmla="*/ 43 w 43"/>
              <a:gd name="T23" fmla="*/ 22 h 43"/>
              <a:gd name="T24" fmla="*/ 41 w 43"/>
              <a:gd name="T25" fmla="*/ 13 h 43"/>
              <a:gd name="T26" fmla="*/ 37 w 43"/>
              <a:gd name="T27" fmla="*/ 7 h 43"/>
              <a:gd name="T28" fmla="*/ 30 w 43"/>
              <a:gd name="T29" fmla="*/ 2 h 43"/>
              <a:gd name="T30" fmla="*/ 22 w 43"/>
              <a:gd name="T31" fmla="*/ 0 h 43"/>
              <a:gd name="T32" fmla="*/ 22 w 43"/>
              <a:gd name="T33" fmla="*/ 0 h 43"/>
              <a:gd name="T34" fmla="*/ 15 w 43"/>
              <a:gd name="T35" fmla="*/ 2 h 43"/>
              <a:gd name="T36" fmla="*/ 7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5" y="35"/>
                </a:lnTo>
                <a:lnTo>
                  <a:pt x="13" y="41"/>
                </a:lnTo>
                <a:lnTo>
                  <a:pt x="20" y="43"/>
                </a:lnTo>
                <a:lnTo>
                  <a:pt x="20" y="43"/>
                </a:lnTo>
                <a:lnTo>
                  <a:pt x="30" y="41"/>
                </a:lnTo>
                <a:lnTo>
                  <a:pt x="35" y="37"/>
                </a:lnTo>
                <a:lnTo>
                  <a:pt x="41" y="30"/>
                </a:lnTo>
                <a:lnTo>
                  <a:pt x="43" y="22"/>
                </a:lnTo>
                <a:lnTo>
                  <a:pt x="43" y="22"/>
                </a:lnTo>
                <a:lnTo>
                  <a:pt x="41" y="13"/>
                </a:lnTo>
                <a:lnTo>
                  <a:pt x="37" y="7"/>
                </a:lnTo>
                <a:lnTo>
                  <a:pt x="30" y="2"/>
                </a:lnTo>
                <a:lnTo>
                  <a:pt x="22" y="0"/>
                </a:lnTo>
                <a:lnTo>
                  <a:pt x="22" y="0"/>
                </a:lnTo>
                <a:lnTo>
                  <a:pt x="15" y="2"/>
                </a:lnTo>
                <a:lnTo>
                  <a:pt x="7"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7" name="Freeform 333">
            <a:extLst>
              <a:ext uri="{FF2B5EF4-FFF2-40B4-BE49-F238E27FC236}">
                <a16:creationId xmlns:a16="http://schemas.microsoft.com/office/drawing/2014/main" id="{47665E0A-E2E8-49C8-9F72-68F91A9A2E4B}"/>
              </a:ext>
            </a:extLst>
          </p:cNvPr>
          <p:cNvSpPr>
            <a:spLocks/>
          </p:cNvSpPr>
          <p:nvPr/>
        </p:nvSpPr>
        <p:spPr bwMode="auto">
          <a:xfrm>
            <a:off x="8598311" y="3298302"/>
            <a:ext cx="39284" cy="52035"/>
          </a:xfrm>
          <a:custGeom>
            <a:avLst/>
            <a:gdLst>
              <a:gd name="T0" fmla="*/ 0 w 41"/>
              <a:gd name="T1" fmla="*/ 20 h 41"/>
              <a:gd name="T2" fmla="*/ 0 w 41"/>
              <a:gd name="T3" fmla="*/ 20 h 41"/>
              <a:gd name="T4" fmla="*/ 0 w 41"/>
              <a:gd name="T5" fmla="*/ 28 h 41"/>
              <a:gd name="T6" fmla="*/ 6 w 41"/>
              <a:gd name="T7" fmla="*/ 35 h 41"/>
              <a:gd name="T8" fmla="*/ 11 w 41"/>
              <a:gd name="T9" fmla="*/ 39 h 41"/>
              <a:gd name="T10" fmla="*/ 19 w 41"/>
              <a:gd name="T11" fmla="*/ 41 h 41"/>
              <a:gd name="T12" fmla="*/ 19 w 41"/>
              <a:gd name="T13" fmla="*/ 41 h 41"/>
              <a:gd name="T14" fmla="*/ 28 w 41"/>
              <a:gd name="T15" fmla="*/ 41 h 41"/>
              <a:gd name="T16" fmla="*/ 35 w 41"/>
              <a:gd name="T17" fmla="*/ 35 h 41"/>
              <a:gd name="T18" fmla="*/ 39 w 41"/>
              <a:gd name="T19" fmla="*/ 30 h 41"/>
              <a:gd name="T20" fmla="*/ 41 w 41"/>
              <a:gd name="T21" fmla="*/ 20 h 41"/>
              <a:gd name="T22" fmla="*/ 41 w 41"/>
              <a:gd name="T23" fmla="*/ 20 h 41"/>
              <a:gd name="T24" fmla="*/ 39 w 41"/>
              <a:gd name="T25" fmla="*/ 13 h 41"/>
              <a:gd name="T26" fmla="*/ 35 w 41"/>
              <a:gd name="T27" fmla="*/ 6 h 41"/>
              <a:gd name="T28" fmla="*/ 30 w 41"/>
              <a:gd name="T29" fmla="*/ 2 h 41"/>
              <a:gd name="T30" fmla="*/ 21 w 41"/>
              <a:gd name="T31" fmla="*/ 0 h 41"/>
              <a:gd name="T32" fmla="*/ 21 w 41"/>
              <a:gd name="T33" fmla="*/ 0 h 41"/>
              <a:gd name="T34" fmla="*/ 13 w 41"/>
              <a:gd name="T35" fmla="*/ 0 h 41"/>
              <a:gd name="T36" fmla="*/ 6 w 41"/>
              <a:gd name="T37" fmla="*/ 6 h 41"/>
              <a:gd name="T38" fmla="*/ 2 w 41"/>
              <a:gd name="T39" fmla="*/ 11 h 41"/>
              <a:gd name="T40" fmla="*/ 0 w 41"/>
              <a:gd name="T41" fmla="*/ 20 h 41"/>
              <a:gd name="T42" fmla="*/ 0 w 41"/>
              <a:gd name="T43"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20"/>
                </a:moveTo>
                <a:lnTo>
                  <a:pt x="0" y="20"/>
                </a:lnTo>
                <a:lnTo>
                  <a:pt x="0" y="28"/>
                </a:lnTo>
                <a:lnTo>
                  <a:pt x="6" y="35"/>
                </a:lnTo>
                <a:lnTo>
                  <a:pt x="11" y="39"/>
                </a:lnTo>
                <a:lnTo>
                  <a:pt x="19" y="41"/>
                </a:lnTo>
                <a:lnTo>
                  <a:pt x="19" y="41"/>
                </a:lnTo>
                <a:lnTo>
                  <a:pt x="28" y="41"/>
                </a:lnTo>
                <a:lnTo>
                  <a:pt x="35" y="35"/>
                </a:lnTo>
                <a:lnTo>
                  <a:pt x="39" y="30"/>
                </a:lnTo>
                <a:lnTo>
                  <a:pt x="41" y="20"/>
                </a:lnTo>
                <a:lnTo>
                  <a:pt x="41" y="20"/>
                </a:lnTo>
                <a:lnTo>
                  <a:pt x="39" y="13"/>
                </a:lnTo>
                <a:lnTo>
                  <a:pt x="35" y="6"/>
                </a:lnTo>
                <a:lnTo>
                  <a:pt x="30" y="2"/>
                </a:lnTo>
                <a:lnTo>
                  <a:pt x="21" y="0"/>
                </a:lnTo>
                <a:lnTo>
                  <a:pt x="21" y="0"/>
                </a:lnTo>
                <a:lnTo>
                  <a:pt x="13" y="0"/>
                </a:lnTo>
                <a:lnTo>
                  <a:pt x="6" y="6"/>
                </a:lnTo>
                <a:lnTo>
                  <a:pt x="2"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8" name="Freeform 334">
            <a:extLst>
              <a:ext uri="{FF2B5EF4-FFF2-40B4-BE49-F238E27FC236}">
                <a16:creationId xmlns:a16="http://schemas.microsoft.com/office/drawing/2014/main" id="{D847666B-B59A-48F7-9D36-22F603A18C76}"/>
              </a:ext>
            </a:extLst>
          </p:cNvPr>
          <p:cNvSpPr>
            <a:spLocks/>
          </p:cNvSpPr>
          <p:nvPr/>
        </p:nvSpPr>
        <p:spPr bwMode="auto">
          <a:xfrm>
            <a:off x="8581475" y="3277488"/>
            <a:ext cx="37414" cy="54637"/>
          </a:xfrm>
          <a:custGeom>
            <a:avLst/>
            <a:gdLst>
              <a:gd name="T0" fmla="*/ 0 w 41"/>
              <a:gd name="T1" fmla="*/ 21 h 41"/>
              <a:gd name="T2" fmla="*/ 0 w 41"/>
              <a:gd name="T3" fmla="*/ 21 h 41"/>
              <a:gd name="T4" fmla="*/ 2 w 41"/>
              <a:gd name="T5" fmla="*/ 28 h 41"/>
              <a:gd name="T6" fmla="*/ 6 w 41"/>
              <a:gd name="T7" fmla="*/ 35 h 41"/>
              <a:gd name="T8" fmla="*/ 12 w 41"/>
              <a:gd name="T9" fmla="*/ 39 h 41"/>
              <a:gd name="T10" fmla="*/ 21 w 41"/>
              <a:gd name="T11" fmla="*/ 41 h 41"/>
              <a:gd name="T12" fmla="*/ 21 w 41"/>
              <a:gd name="T13" fmla="*/ 41 h 41"/>
              <a:gd name="T14" fmla="*/ 28 w 41"/>
              <a:gd name="T15" fmla="*/ 41 h 41"/>
              <a:gd name="T16" fmla="*/ 36 w 41"/>
              <a:gd name="T17" fmla="*/ 35 h 41"/>
              <a:gd name="T18" fmla="*/ 40 w 41"/>
              <a:gd name="T19" fmla="*/ 30 h 41"/>
              <a:gd name="T20" fmla="*/ 41 w 41"/>
              <a:gd name="T21" fmla="*/ 21 h 41"/>
              <a:gd name="T22" fmla="*/ 41 w 41"/>
              <a:gd name="T23" fmla="*/ 21 h 41"/>
              <a:gd name="T24" fmla="*/ 41 w 41"/>
              <a:gd name="T25" fmla="*/ 13 h 41"/>
              <a:gd name="T26" fmla="*/ 36 w 41"/>
              <a:gd name="T27" fmla="*/ 6 h 41"/>
              <a:gd name="T28" fmla="*/ 30 w 41"/>
              <a:gd name="T29" fmla="*/ 2 h 41"/>
              <a:gd name="T30" fmla="*/ 23 w 41"/>
              <a:gd name="T31" fmla="*/ 0 h 41"/>
              <a:gd name="T32" fmla="*/ 23 w 41"/>
              <a:gd name="T33" fmla="*/ 0 h 41"/>
              <a:gd name="T34" fmla="*/ 13 w 41"/>
              <a:gd name="T35" fmla="*/ 0 h 41"/>
              <a:gd name="T36" fmla="*/ 6 w 41"/>
              <a:gd name="T37" fmla="*/ 6 h 41"/>
              <a:gd name="T38" fmla="*/ 2 w 41"/>
              <a:gd name="T39" fmla="*/ 11 h 41"/>
              <a:gd name="T40" fmla="*/ 0 w 41"/>
              <a:gd name="T41" fmla="*/ 21 h 41"/>
              <a:gd name="T42" fmla="*/ 0 w 41"/>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0" y="21"/>
                </a:moveTo>
                <a:lnTo>
                  <a:pt x="0" y="21"/>
                </a:lnTo>
                <a:lnTo>
                  <a:pt x="2" y="28"/>
                </a:lnTo>
                <a:lnTo>
                  <a:pt x="6" y="35"/>
                </a:lnTo>
                <a:lnTo>
                  <a:pt x="12" y="39"/>
                </a:lnTo>
                <a:lnTo>
                  <a:pt x="21" y="41"/>
                </a:lnTo>
                <a:lnTo>
                  <a:pt x="21" y="41"/>
                </a:lnTo>
                <a:lnTo>
                  <a:pt x="28" y="41"/>
                </a:lnTo>
                <a:lnTo>
                  <a:pt x="36" y="35"/>
                </a:lnTo>
                <a:lnTo>
                  <a:pt x="40" y="30"/>
                </a:lnTo>
                <a:lnTo>
                  <a:pt x="41" y="21"/>
                </a:lnTo>
                <a:lnTo>
                  <a:pt x="41" y="21"/>
                </a:lnTo>
                <a:lnTo>
                  <a:pt x="41" y="13"/>
                </a:lnTo>
                <a:lnTo>
                  <a:pt x="36" y="6"/>
                </a:lnTo>
                <a:lnTo>
                  <a:pt x="30" y="2"/>
                </a:lnTo>
                <a:lnTo>
                  <a:pt x="23" y="0"/>
                </a:lnTo>
                <a:lnTo>
                  <a:pt x="23" y="0"/>
                </a:lnTo>
                <a:lnTo>
                  <a:pt x="13" y="0"/>
                </a:lnTo>
                <a:lnTo>
                  <a:pt x="6"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199" name="Freeform 335">
            <a:extLst>
              <a:ext uri="{FF2B5EF4-FFF2-40B4-BE49-F238E27FC236}">
                <a16:creationId xmlns:a16="http://schemas.microsoft.com/office/drawing/2014/main" id="{B80D2D47-B92A-4789-A75C-2D0A35EAAB55}"/>
              </a:ext>
            </a:extLst>
          </p:cNvPr>
          <p:cNvSpPr>
            <a:spLocks/>
          </p:cNvSpPr>
          <p:nvPr/>
        </p:nvSpPr>
        <p:spPr bwMode="auto">
          <a:xfrm>
            <a:off x="8562768" y="3264480"/>
            <a:ext cx="41155" cy="54637"/>
          </a:xfrm>
          <a:custGeom>
            <a:avLst/>
            <a:gdLst>
              <a:gd name="T0" fmla="*/ 0 w 43"/>
              <a:gd name="T1" fmla="*/ 20 h 43"/>
              <a:gd name="T2" fmla="*/ 0 w 43"/>
              <a:gd name="T3" fmla="*/ 20 h 43"/>
              <a:gd name="T4" fmla="*/ 2 w 43"/>
              <a:gd name="T5" fmla="*/ 30 h 43"/>
              <a:gd name="T6" fmla="*/ 5 w 43"/>
              <a:gd name="T7" fmla="*/ 35 h 43"/>
              <a:gd name="T8" fmla="*/ 13 w 43"/>
              <a:gd name="T9" fmla="*/ 41 h 43"/>
              <a:gd name="T10" fmla="*/ 20 w 43"/>
              <a:gd name="T11" fmla="*/ 43 h 43"/>
              <a:gd name="T12" fmla="*/ 20 w 43"/>
              <a:gd name="T13" fmla="*/ 43 h 43"/>
              <a:gd name="T14" fmla="*/ 28 w 43"/>
              <a:gd name="T15" fmla="*/ 41 h 43"/>
              <a:gd name="T16" fmla="*/ 35 w 43"/>
              <a:gd name="T17" fmla="*/ 37 h 43"/>
              <a:gd name="T18" fmla="*/ 41 w 43"/>
              <a:gd name="T19" fmla="*/ 30 h 43"/>
              <a:gd name="T20" fmla="*/ 43 w 43"/>
              <a:gd name="T21" fmla="*/ 22 h 43"/>
              <a:gd name="T22" fmla="*/ 43 w 43"/>
              <a:gd name="T23" fmla="*/ 22 h 43"/>
              <a:gd name="T24" fmla="*/ 41 w 43"/>
              <a:gd name="T25" fmla="*/ 15 h 43"/>
              <a:gd name="T26" fmla="*/ 37 w 43"/>
              <a:gd name="T27" fmla="*/ 7 h 43"/>
              <a:gd name="T28" fmla="*/ 30 w 43"/>
              <a:gd name="T29" fmla="*/ 2 h 43"/>
              <a:gd name="T30" fmla="*/ 22 w 43"/>
              <a:gd name="T31" fmla="*/ 0 h 43"/>
              <a:gd name="T32" fmla="*/ 22 w 43"/>
              <a:gd name="T33" fmla="*/ 0 h 43"/>
              <a:gd name="T34" fmla="*/ 13 w 43"/>
              <a:gd name="T35" fmla="*/ 2 h 43"/>
              <a:gd name="T36" fmla="*/ 7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30"/>
                </a:lnTo>
                <a:lnTo>
                  <a:pt x="5" y="35"/>
                </a:lnTo>
                <a:lnTo>
                  <a:pt x="13" y="41"/>
                </a:lnTo>
                <a:lnTo>
                  <a:pt x="20" y="43"/>
                </a:lnTo>
                <a:lnTo>
                  <a:pt x="20" y="43"/>
                </a:lnTo>
                <a:lnTo>
                  <a:pt x="28" y="41"/>
                </a:lnTo>
                <a:lnTo>
                  <a:pt x="35" y="37"/>
                </a:lnTo>
                <a:lnTo>
                  <a:pt x="41" y="30"/>
                </a:lnTo>
                <a:lnTo>
                  <a:pt x="43" y="22"/>
                </a:lnTo>
                <a:lnTo>
                  <a:pt x="43" y="22"/>
                </a:lnTo>
                <a:lnTo>
                  <a:pt x="41" y="15"/>
                </a:lnTo>
                <a:lnTo>
                  <a:pt x="37" y="7"/>
                </a:lnTo>
                <a:lnTo>
                  <a:pt x="30" y="2"/>
                </a:lnTo>
                <a:lnTo>
                  <a:pt x="22" y="0"/>
                </a:lnTo>
                <a:lnTo>
                  <a:pt x="22" y="0"/>
                </a:lnTo>
                <a:lnTo>
                  <a:pt x="13" y="2"/>
                </a:lnTo>
                <a:lnTo>
                  <a:pt x="7"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0" name="Freeform 336">
            <a:extLst>
              <a:ext uri="{FF2B5EF4-FFF2-40B4-BE49-F238E27FC236}">
                <a16:creationId xmlns:a16="http://schemas.microsoft.com/office/drawing/2014/main" id="{F533C4FF-4A41-422F-BAEB-9BCFDAF770AC}"/>
              </a:ext>
            </a:extLst>
          </p:cNvPr>
          <p:cNvSpPr>
            <a:spLocks/>
          </p:cNvSpPr>
          <p:nvPr/>
        </p:nvSpPr>
        <p:spPr bwMode="auto">
          <a:xfrm>
            <a:off x="8540320" y="3251471"/>
            <a:ext cx="41155" cy="57238"/>
          </a:xfrm>
          <a:custGeom>
            <a:avLst/>
            <a:gdLst>
              <a:gd name="T0" fmla="*/ 0 w 43"/>
              <a:gd name="T1" fmla="*/ 21 h 43"/>
              <a:gd name="T2" fmla="*/ 0 w 43"/>
              <a:gd name="T3" fmla="*/ 21 h 43"/>
              <a:gd name="T4" fmla="*/ 2 w 43"/>
              <a:gd name="T5" fmla="*/ 28 h 43"/>
              <a:gd name="T6" fmla="*/ 6 w 43"/>
              <a:gd name="T7" fmla="*/ 36 h 43"/>
              <a:gd name="T8" fmla="*/ 13 w 43"/>
              <a:gd name="T9" fmla="*/ 42 h 43"/>
              <a:gd name="T10" fmla="*/ 21 w 43"/>
              <a:gd name="T11" fmla="*/ 43 h 43"/>
              <a:gd name="T12" fmla="*/ 21 w 43"/>
              <a:gd name="T13" fmla="*/ 43 h 43"/>
              <a:gd name="T14" fmla="*/ 30 w 43"/>
              <a:gd name="T15" fmla="*/ 42 h 43"/>
              <a:gd name="T16" fmla="*/ 36 w 43"/>
              <a:gd name="T17" fmla="*/ 38 h 43"/>
              <a:gd name="T18" fmla="*/ 41 w 43"/>
              <a:gd name="T19" fmla="*/ 30 h 43"/>
              <a:gd name="T20" fmla="*/ 43 w 43"/>
              <a:gd name="T21" fmla="*/ 23 h 43"/>
              <a:gd name="T22" fmla="*/ 43 w 43"/>
              <a:gd name="T23" fmla="*/ 23 h 43"/>
              <a:gd name="T24" fmla="*/ 41 w 43"/>
              <a:gd name="T25" fmla="*/ 13 h 43"/>
              <a:gd name="T26" fmla="*/ 38 w 43"/>
              <a:gd name="T27" fmla="*/ 8 h 43"/>
              <a:gd name="T28" fmla="*/ 30 w 43"/>
              <a:gd name="T29" fmla="*/ 2 h 43"/>
              <a:gd name="T30" fmla="*/ 23 w 43"/>
              <a:gd name="T31" fmla="*/ 0 h 43"/>
              <a:gd name="T32" fmla="*/ 23 w 43"/>
              <a:gd name="T33" fmla="*/ 0 h 43"/>
              <a:gd name="T34" fmla="*/ 13 w 43"/>
              <a:gd name="T35" fmla="*/ 2 h 43"/>
              <a:gd name="T36" fmla="*/ 8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3" y="42"/>
                </a:lnTo>
                <a:lnTo>
                  <a:pt x="21" y="43"/>
                </a:lnTo>
                <a:lnTo>
                  <a:pt x="21" y="43"/>
                </a:lnTo>
                <a:lnTo>
                  <a:pt x="30" y="42"/>
                </a:lnTo>
                <a:lnTo>
                  <a:pt x="36" y="38"/>
                </a:lnTo>
                <a:lnTo>
                  <a:pt x="41" y="30"/>
                </a:lnTo>
                <a:lnTo>
                  <a:pt x="43" y="23"/>
                </a:lnTo>
                <a:lnTo>
                  <a:pt x="43" y="23"/>
                </a:lnTo>
                <a:lnTo>
                  <a:pt x="41" y="13"/>
                </a:lnTo>
                <a:lnTo>
                  <a:pt x="38" y="8"/>
                </a:lnTo>
                <a:lnTo>
                  <a:pt x="30" y="2"/>
                </a:lnTo>
                <a:lnTo>
                  <a:pt x="23" y="0"/>
                </a:lnTo>
                <a:lnTo>
                  <a:pt x="23" y="0"/>
                </a:lnTo>
                <a:lnTo>
                  <a:pt x="13"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1" name="Freeform 337">
            <a:extLst>
              <a:ext uri="{FF2B5EF4-FFF2-40B4-BE49-F238E27FC236}">
                <a16:creationId xmlns:a16="http://schemas.microsoft.com/office/drawing/2014/main" id="{BAA7D0A0-4664-4525-BE2C-6522F032C87C}"/>
              </a:ext>
            </a:extLst>
          </p:cNvPr>
          <p:cNvSpPr>
            <a:spLocks/>
          </p:cNvSpPr>
          <p:nvPr/>
        </p:nvSpPr>
        <p:spPr bwMode="auto">
          <a:xfrm>
            <a:off x="8516001" y="3238462"/>
            <a:ext cx="39284" cy="54637"/>
          </a:xfrm>
          <a:custGeom>
            <a:avLst/>
            <a:gdLst>
              <a:gd name="T0" fmla="*/ 0 w 41"/>
              <a:gd name="T1" fmla="*/ 21 h 43"/>
              <a:gd name="T2" fmla="*/ 0 w 41"/>
              <a:gd name="T3" fmla="*/ 21 h 43"/>
              <a:gd name="T4" fmla="*/ 0 w 41"/>
              <a:gd name="T5" fmla="*/ 28 h 43"/>
              <a:gd name="T6" fmla="*/ 6 w 41"/>
              <a:gd name="T7" fmla="*/ 36 h 43"/>
              <a:gd name="T8" fmla="*/ 11 w 41"/>
              <a:gd name="T9" fmla="*/ 41 h 43"/>
              <a:gd name="T10" fmla="*/ 19 w 41"/>
              <a:gd name="T11" fmla="*/ 43 h 43"/>
              <a:gd name="T12" fmla="*/ 19 w 41"/>
              <a:gd name="T13" fmla="*/ 43 h 43"/>
              <a:gd name="T14" fmla="*/ 28 w 41"/>
              <a:gd name="T15" fmla="*/ 41 h 43"/>
              <a:gd name="T16" fmla="*/ 36 w 41"/>
              <a:gd name="T17" fmla="*/ 38 h 43"/>
              <a:gd name="T18" fmla="*/ 39 w 41"/>
              <a:gd name="T19" fmla="*/ 30 h 43"/>
              <a:gd name="T20" fmla="*/ 41 w 41"/>
              <a:gd name="T21" fmla="*/ 23 h 43"/>
              <a:gd name="T22" fmla="*/ 41 w 41"/>
              <a:gd name="T23" fmla="*/ 23 h 43"/>
              <a:gd name="T24" fmla="*/ 39 w 41"/>
              <a:gd name="T25" fmla="*/ 13 h 43"/>
              <a:gd name="T26" fmla="*/ 36 w 41"/>
              <a:gd name="T27" fmla="*/ 8 h 43"/>
              <a:gd name="T28" fmla="*/ 30 w 41"/>
              <a:gd name="T29" fmla="*/ 2 h 43"/>
              <a:gd name="T30" fmla="*/ 21 w 41"/>
              <a:gd name="T31" fmla="*/ 0 h 43"/>
              <a:gd name="T32" fmla="*/ 21 w 41"/>
              <a:gd name="T33" fmla="*/ 0 h 43"/>
              <a:gd name="T34" fmla="*/ 13 w 41"/>
              <a:gd name="T35" fmla="*/ 2 h 43"/>
              <a:gd name="T36" fmla="*/ 6 w 41"/>
              <a:gd name="T37" fmla="*/ 6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0" y="28"/>
                </a:lnTo>
                <a:lnTo>
                  <a:pt x="6" y="36"/>
                </a:lnTo>
                <a:lnTo>
                  <a:pt x="11" y="41"/>
                </a:lnTo>
                <a:lnTo>
                  <a:pt x="19" y="43"/>
                </a:lnTo>
                <a:lnTo>
                  <a:pt x="19" y="43"/>
                </a:lnTo>
                <a:lnTo>
                  <a:pt x="28" y="41"/>
                </a:lnTo>
                <a:lnTo>
                  <a:pt x="36" y="38"/>
                </a:lnTo>
                <a:lnTo>
                  <a:pt x="39" y="30"/>
                </a:lnTo>
                <a:lnTo>
                  <a:pt x="41" y="23"/>
                </a:lnTo>
                <a:lnTo>
                  <a:pt x="41" y="23"/>
                </a:lnTo>
                <a:lnTo>
                  <a:pt x="39" y="13"/>
                </a:lnTo>
                <a:lnTo>
                  <a:pt x="36" y="8"/>
                </a:lnTo>
                <a:lnTo>
                  <a:pt x="30" y="2"/>
                </a:lnTo>
                <a:lnTo>
                  <a:pt x="21" y="0"/>
                </a:lnTo>
                <a:lnTo>
                  <a:pt x="21" y="0"/>
                </a:lnTo>
                <a:lnTo>
                  <a:pt x="13"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2" name="Freeform 338">
            <a:extLst>
              <a:ext uri="{FF2B5EF4-FFF2-40B4-BE49-F238E27FC236}">
                <a16:creationId xmlns:a16="http://schemas.microsoft.com/office/drawing/2014/main" id="{27EB48EE-5669-4F66-A34B-3CB00038FB95}"/>
              </a:ext>
            </a:extLst>
          </p:cNvPr>
          <p:cNvSpPr>
            <a:spLocks/>
          </p:cNvSpPr>
          <p:nvPr/>
        </p:nvSpPr>
        <p:spPr bwMode="auto">
          <a:xfrm>
            <a:off x="8487941" y="3225453"/>
            <a:ext cx="41155" cy="52035"/>
          </a:xfrm>
          <a:custGeom>
            <a:avLst/>
            <a:gdLst>
              <a:gd name="T0" fmla="*/ 0 w 43"/>
              <a:gd name="T1" fmla="*/ 20 h 41"/>
              <a:gd name="T2" fmla="*/ 0 w 43"/>
              <a:gd name="T3" fmla="*/ 20 h 41"/>
              <a:gd name="T4" fmla="*/ 2 w 43"/>
              <a:gd name="T5" fmla="*/ 28 h 41"/>
              <a:gd name="T6" fmla="*/ 8 w 43"/>
              <a:gd name="T7" fmla="*/ 35 h 41"/>
              <a:gd name="T8" fmla="*/ 13 w 43"/>
              <a:gd name="T9" fmla="*/ 39 h 41"/>
              <a:gd name="T10" fmla="*/ 21 w 43"/>
              <a:gd name="T11" fmla="*/ 41 h 41"/>
              <a:gd name="T12" fmla="*/ 21 w 43"/>
              <a:gd name="T13" fmla="*/ 41 h 41"/>
              <a:gd name="T14" fmla="*/ 30 w 43"/>
              <a:gd name="T15" fmla="*/ 41 h 41"/>
              <a:gd name="T16" fmla="*/ 38 w 43"/>
              <a:gd name="T17" fmla="*/ 35 h 41"/>
              <a:gd name="T18" fmla="*/ 41 w 43"/>
              <a:gd name="T19" fmla="*/ 30 h 41"/>
              <a:gd name="T20" fmla="*/ 43 w 43"/>
              <a:gd name="T21" fmla="*/ 20 h 41"/>
              <a:gd name="T22" fmla="*/ 43 w 43"/>
              <a:gd name="T23" fmla="*/ 20 h 41"/>
              <a:gd name="T24" fmla="*/ 41 w 43"/>
              <a:gd name="T25" fmla="*/ 13 h 41"/>
              <a:gd name="T26" fmla="*/ 38 w 43"/>
              <a:gd name="T27" fmla="*/ 5 h 41"/>
              <a:gd name="T28" fmla="*/ 32 w 43"/>
              <a:gd name="T29" fmla="*/ 2 h 41"/>
              <a:gd name="T30" fmla="*/ 23 w 43"/>
              <a:gd name="T31" fmla="*/ 0 h 41"/>
              <a:gd name="T32" fmla="*/ 23 w 43"/>
              <a:gd name="T33" fmla="*/ 0 h 41"/>
              <a:gd name="T34" fmla="*/ 15 w 43"/>
              <a:gd name="T35" fmla="*/ 0 h 41"/>
              <a:gd name="T36" fmla="*/ 8 w 43"/>
              <a:gd name="T37" fmla="*/ 5 h 41"/>
              <a:gd name="T38" fmla="*/ 4 w 43"/>
              <a:gd name="T39" fmla="*/ 11 h 41"/>
              <a:gd name="T40" fmla="*/ 0 w 43"/>
              <a:gd name="T41" fmla="*/ 20 h 41"/>
              <a:gd name="T42" fmla="*/ 0 w 43"/>
              <a:gd name="T43"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0"/>
                </a:moveTo>
                <a:lnTo>
                  <a:pt x="0" y="20"/>
                </a:lnTo>
                <a:lnTo>
                  <a:pt x="2" y="28"/>
                </a:lnTo>
                <a:lnTo>
                  <a:pt x="8" y="35"/>
                </a:lnTo>
                <a:lnTo>
                  <a:pt x="13" y="39"/>
                </a:lnTo>
                <a:lnTo>
                  <a:pt x="21" y="41"/>
                </a:lnTo>
                <a:lnTo>
                  <a:pt x="21" y="41"/>
                </a:lnTo>
                <a:lnTo>
                  <a:pt x="30" y="41"/>
                </a:lnTo>
                <a:lnTo>
                  <a:pt x="38" y="35"/>
                </a:lnTo>
                <a:lnTo>
                  <a:pt x="41" y="30"/>
                </a:lnTo>
                <a:lnTo>
                  <a:pt x="43" y="20"/>
                </a:lnTo>
                <a:lnTo>
                  <a:pt x="43" y="20"/>
                </a:lnTo>
                <a:lnTo>
                  <a:pt x="41" y="13"/>
                </a:lnTo>
                <a:lnTo>
                  <a:pt x="38" y="5"/>
                </a:lnTo>
                <a:lnTo>
                  <a:pt x="32" y="2"/>
                </a:lnTo>
                <a:lnTo>
                  <a:pt x="23" y="0"/>
                </a:lnTo>
                <a:lnTo>
                  <a:pt x="23" y="0"/>
                </a:lnTo>
                <a:lnTo>
                  <a:pt x="15" y="0"/>
                </a:lnTo>
                <a:lnTo>
                  <a:pt x="8" y="5"/>
                </a:lnTo>
                <a:lnTo>
                  <a:pt x="4"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3" name="Freeform 339">
            <a:extLst>
              <a:ext uri="{FF2B5EF4-FFF2-40B4-BE49-F238E27FC236}">
                <a16:creationId xmlns:a16="http://schemas.microsoft.com/office/drawing/2014/main" id="{1B73BFCC-391E-4098-849E-2087878B1682}"/>
              </a:ext>
            </a:extLst>
          </p:cNvPr>
          <p:cNvSpPr>
            <a:spLocks/>
          </p:cNvSpPr>
          <p:nvPr/>
        </p:nvSpPr>
        <p:spPr bwMode="auto">
          <a:xfrm>
            <a:off x="8463622" y="3220250"/>
            <a:ext cx="41155" cy="57238"/>
          </a:xfrm>
          <a:custGeom>
            <a:avLst/>
            <a:gdLst>
              <a:gd name="T0" fmla="*/ 0 w 43"/>
              <a:gd name="T1" fmla="*/ 21 h 43"/>
              <a:gd name="T2" fmla="*/ 0 w 43"/>
              <a:gd name="T3" fmla="*/ 21 h 43"/>
              <a:gd name="T4" fmla="*/ 2 w 43"/>
              <a:gd name="T5" fmla="*/ 28 h 43"/>
              <a:gd name="T6" fmla="*/ 6 w 43"/>
              <a:gd name="T7" fmla="*/ 36 h 43"/>
              <a:gd name="T8" fmla="*/ 13 w 43"/>
              <a:gd name="T9" fmla="*/ 41 h 43"/>
              <a:gd name="T10" fmla="*/ 21 w 43"/>
              <a:gd name="T11" fmla="*/ 43 h 43"/>
              <a:gd name="T12" fmla="*/ 21 w 43"/>
              <a:gd name="T13" fmla="*/ 43 h 43"/>
              <a:gd name="T14" fmla="*/ 30 w 43"/>
              <a:gd name="T15" fmla="*/ 41 h 43"/>
              <a:gd name="T16" fmla="*/ 36 w 43"/>
              <a:gd name="T17" fmla="*/ 37 h 43"/>
              <a:gd name="T18" fmla="*/ 41 w 43"/>
              <a:gd name="T19" fmla="*/ 30 h 43"/>
              <a:gd name="T20" fmla="*/ 43 w 43"/>
              <a:gd name="T21" fmla="*/ 23 h 43"/>
              <a:gd name="T22" fmla="*/ 43 w 43"/>
              <a:gd name="T23" fmla="*/ 23 h 43"/>
              <a:gd name="T24" fmla="*/ 41 w 43"/>
              <a:gd name="T25" fmla="*/ 13 h 43"/>
              <a:gd name="T26" fmla="*/ 38 w 43"/>
              <a:gd name="T27" fmla="*/ 6 h 43"/>
              <a:gd name="T28" fmla="*/ 30 w 43"/>
              <a:gd name="T29" fmla="*/ 2 h 43"/>
              <a:gd name="T30" fmla="*/ 23 w 43"/>
              <a:gd name="T31" fmla="*/ 0 h 43"/>
              <a:gd name="T32" fmla="*/ 23 w 43"/>
              <a:gd name="T33" fmla="*/ 0 h 43"/>
              <a:gd name="T34" fmla="*/ 13 w 43"/>
              <a:gd name="T35" fmla="*/ 2 h 43"/>
              <a:gd name="T36" fmla="*/ 8 w 43"/>
              <a:gd name="T37" fmla="*/ 6 h 43"/>
              <a:gd name="T38" fmla="*/ 2 w 43"/>
              <a:gd name="T39" fmla="*/ 11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6" y="36"/>
                </a:lnTo>
                <a:lnTo>
                  <a:pt x="13" y="41"/>
                </a:lnTo>
                <a:lnTo>
                  <a:pt x="21" y="43"/>
                </a:lnTo>
                <a:lnTo>
                  <a:pt x="21" y="43"/>
                </a:lnTo>
                <a:lnTo>
                  <a:pt x="30" y="41"/>
                </a:lnTo>
                <a:lnTo>
                  <a:pt x="36" y="37"/>
                </a:lnTo>
                <a:lnTo>
                  <a:pt x="41" y="30"/>
                </a:lnTo>
                <a:lnTo>
                  <a:pt x="43" y="23"/>
                </a:lnTo>
                <a:lnTo>
                  <a:pt x="43" y="23"/>
                </a:lnTo>
                <a:lnTo>
                  <a:pt x="41" y="13"/>
                </a:lnTo>
                <a:lnTo>
                  <a:pt x="38" y="6"/>
                </a:lnTo>
                <a:lnTo>
                  <a:pt x="30" y="2"/>
                </a:lnTo>
                <a:lnTo>
                  <a:pt x="23" y="0"/>
                </a:lnTo>
                <a:lnTo>
                  <a:pt x="23" y="0"/>
                </a:lnTo>
                <a:lnTo>
                  <a:pt x="13" y="2"/>
                </a:lnTo>
                <a:lnTo>
                  <a:pt x="8" y="6"/>
                </a:lnTo>
                <a:lnTo>
                  <a:pt x="2" y="11"/>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4" name="Freeform 340">
            <a:extLst>
              <a:ext uri="{FF2B5EF4-FFF2-40B4-BE49-F238E27FC236}">
                <a16:creationId xmlns:a16="http://schemas.microsoft.com/office/drawing/2014/main" id="{AC207DA3-AF2F-494A-832C-F89B337CA049}"/>
              </a:ext>
            </a:extLst>
          </p:cNvPr>
          <p:cNvSpPr>
            <a:spLocks/>
          </p:cNvSpPr>
          <p:nvPr/>
        </p:nvSpPr>
        <p:spPr bwMode="auto">
          <a:xfrm>
            <a:off x="8418726" y="3194232"/>
            <a:ext cx="39284" cy="52035"/>
          </a:xfrm>
          <a:custGeom>
            <a:avLst/>
            <a:gdLst>
              <a:gd name="T0" fmla="*/ 0 w 43"/>
              <a:gd name="T1" fmla="*/ 20 h 41"/>
              <a:gd name="T2" fmla="*/ 0 w 43"/>
              <a:gd name="T3" fmla="*/ 20 h 41"/>
              <a:gd name="T4" fmla="*/ 2 w 43"/>
              <a:gd name="T5" fmla="*/ 28 h 41"/>
              <a:gd name="T6" fmla="*/ 5 w 43"/>
              <a:gd name="T7" fmla="*/ 35 h 41"/>
              <a:gd name="T8" fmla="*/ 13 w 43"/>
              <a:gd name="T9" fmla="*/ 39 h 41"/>
              <a:gd name="T10" fmla="*/ 20 w 43"/>
              <a:gd name="T11" fmla="*/ 41 h 41"/>
              <a:gd name="T12" fmla="*/ 20 w 43"/>
              <a:gd name="T13" fmla="*/ 41 h 41"/>
              <a:gd name="T14" fmla="*/ 28 w 43"/>
              <a:gd name="T15" fmla="*/ 39 h 41"/>
              <a:gd name="T16" fmla="*/ 35 w 43"/>
              <a:gd name="T17" fmla="*/ 35 h 41"/>
              <a:gd name="T18" fmla="*/ 41 w 43"/>
              <a:gd name="T19" fmla="*/ 29 h 41"/>
              <a:gd name="T20" fmla="*/ 43 w 43"/>
              <a:gd name="T21" fmla="*/ 20 h 41"/>
              <a:gd name="T22" fmla="*/ 43 w 43"/>
              <a:gd name="T23" fmla="*/ 20 h 41"/>
              <a:gd name="T24" fmla="*/ 41 w 43"/>
              <a:gd name="T25" fmla="*/ 13 h 41"/>
              <a:gd name="T26" fmla="*/ 37 w 43"/>
              <a:gd name="T27" fmla="*/ 5 h 41"/>
              <a:gd name="T28" fmla="*/ 30 w 43"/>
              <a:gd name="T29" fmla="*/ 1 h 41"/>
              <a:gd name="T30" fmla="*/ 22 w 43"/>
              <a:gd name="T31" fmla="*/ 0 h 41"/>
              <a:gd name="T32" fmla="*/ 22 w 43"/>
              <a:gd name="T33" fmla="*/ 0 h 41"/>
              <a:gd name="T34" fmla="*/ 13 w 43"/>
              <a:gd name="T35" fmla="*/ 0 h 41"/>
              <a:gd name="T36" fmla="*/ 7 w 43"/>
              <a:gd name="T37" fmla="*/ 5 h 41"/>
              <a:gd name="T38" fmla="*/ 2 w 43"/>
              <a:gd name="T39" fmla="*/ 11 h 41"/>
              <a:gd name="T40" fmla="*/ 0 w 43"/>
              <a:gd name="T41" fmla="*/ 20 h 41"/>
              <a:gd name="T42" fmla="*/ 0 w 43"/>
              <a:gd name="T43"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0"/>
                </a:moveTo>
                <a:lnTo>
                  <a:pt x="0" y="20"/>
                </a:lnTo>
                <a:lnTo>
                  <a:pt x="2" y="28"/>
                </a:lnTo>
                <a:lnTo>
                  <a:pt x="5" y="35"/>
                </a:lnTo>
                <a:lnTo>
                  <a:pt x="13" y="39"/>
                </a:lnTo>
                <a:lnTo>
                  <a:pt x="20" y="41"/>
                </a:lnTo>
                <a:lnTo>
                  <a:pt x="20" y="41"/>
                </a:lnTo>
                <a:lnTo>
                  <a:pt x="28" y="39"/>
                </a:lnTo>
                <a:lnTo>
                  <a:pt x="35" y="35"/>
                </a:lnTo>
                <a:lnTo>
                  <a:pt x="41" y="29"/>
                </a:lnTo>
                <a:lnTo>
                  <a:pt x="43" y="20"/>
                </a:lnTo>
                <a:lnTo>
                  <a:pt x="43" y="20"/>
                </a:lnTo>
                <a:lnTo>
                  <a:pt x="41" y="13"/>
                </a:lnTo>
                <a:lnTo>
                  <a:pt x="37" y="5"/>
                </a:lnTo>
                <a:lnTo>
                  <a:pt x="30" y="1"/>
                </a:lnTo>
                <a:lnTo>
                  <a:pt x="22" y="0"/>
                </a:lnTo>
                <a:lnTo>
                  <a:pt x="22" y="0"/>
                </a:lnTo>
                <a:lnTo>
                  <a:pt x="13" y="0"/>
                </a:lnTo>
                <a:lnTo>
                  <a:pt x="7" y="5"/>
                </a:lnTo>
                <a:lnTo>
                  <a:pt x="2"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5" name="Freeform 341">
            <a:extLst>
              <a:ext uri="{FF2B5EF4-FFF2-40B4-BE49-F238E27FC236}">
                <a16:creationId xmlns:a16="http://schemas.microsoft.com/office/drawing/2014/main" id="{AB76C44B-AA68-44F6-93B6-024EB30759E3}"/>
              </a:ext>
            </a:extLst>
          </p:cNvPr>
          <p:cNvSpPr>
            <a:spLocks/>
          </p:cNvSpPr>
          <p:nvPr/>
        </p:nvSpPr>
        <p:spPr bwMode="auto">
          <a:xfrm>
            <a:off x="8392536" y="3173419"/>
            <a:ext cx="39284" cy="57238"/>
          </a:xfrm>
          <a:custGeom>
            <a:avLst/>
            <a:gdLst>
              <a:gd name="T0" fmla="*/ 0 w 43"/>
              <a:gd name="T1" fmla="*/ 20 h 43"/>
              <a:gd name="T2" fmla="*/ 0 w 43"/>
              <a:gd name="T3" fmla="*/ 20 h 43"/>
              <a:gd name="T4" fmla="*/ 2 w 43"/>
              <a:gd name="T5" fmla="*/ 30 h 43"/>
              <a:gd name="T6" fmla="*/ 5 w 43"/>
              <a:gd name="T7" fmla="*/ 35 h 43"/>
              <a:gd name="T8" fmla="*/ 11 w 43"/>
              <a:gd name="T9" fmla="*/ 41 h 43"/>
              <a:gd name="T10" fmla="*/ 20 w 43"/>
              <a:gd name="T11" fmla="*/ 43 h 43"/>
              <a:gd name="T12" fmla="*/ 20 w 43"/>
              <a:gd name="T13" fmla="*/ 43 h 43"/>
              <a:gd name="T14" fmla="*/ 28 w 43"/>
              <a:gd name="T15" fmla="*/ 41 h 43"/>
              <a:gd name="T16" fmla="*/ 35 w 43"/>
              <a:gd name="T17" fmla="*/ 37 h 43"/>
              <a:gd name="T18" fmla="*/ 41 w 43"/>
              <a:gd name="T19" fmla="*/ 30 h 43"/>
              <a:gd name="T20" fmla="*/ 43 w 43"/>
              <a:gd name="T21" fmla="*/ 22 h 43"/>
              <a:gd name="T22" fmla="*/ 43 w 43"/>
              <a:gd name="T23" fmla="*/ 22 h 43"/>
              <a:gd name="T24" fmla="*/ 41 w 43"/>
              <a:gd name="T25" fmla="*/ 13 h 43"/>
              <a:gd name="T26" fmla="*/ 35 w 43"/>
              <a:gd name="T27" fmla="*/ 7 h 43"/>
              <a:gd name="T28" fmla="*/ 30 w 43"/>
              <a:gd name="T29" fmla="*/ 2 h 43"/>
              <a:gd name="T30" fmla="*/ 22 w 43"/>
              <a:gd name="T31" fmla="*/ 0 h 43"/>
              <a:gd name="T32" fmla="*/ 22 w 43"/>
              <a:gd name="T33" fmla="*/ 0 h 43"/>
              <a:gd name="T34" fmla="*/ 13 w 43"/>
              <a:gd name="T35" fmla="*/ 2 h 43"/>
              <a:gd name="T36" fmla="*/ 5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30"/>
                </a:lnTo>
                <a:lnTo>
                  <a:pt x="5" y="35"/>
                </a:lnTo>
                <a:lnTo>
                  <a:pt x="11" y="41"/>
                </a:lnTo>
                <a:lnTo>
                  <a:pt x="20" y="43"/>
                </a:lnTo>
                <a:lnTo>
                  <a:pt x="20" y="43"/>
                </a:lnTo>
                <a:lnTo>
                  <a:pt x="28" y="41"/>
                </a:lnTo>
                <a:lnTo>
                  <a:pt x="35" y="37"/>
                </a:lnTo>
                <a:lnTo>
                  <a:pt x="41" y="30"/>
                </a:lnTo>
                <a:lnTo>
                  <a:pt x="43" y="22"/>
                </a:lnTo>
                <a:lnTo>
                  <a:pt x="43" y="22"/>
                </a:lnTo>
                <a:lnTo>
                  <a:pt x="41" y="13"/>
                </a:lnTo>
                <a:lnTo>
                  <a:pt x="35" y="7"/>
                </a:lnTo>
                <a:lnTo>
                  <a:pt x="30" y="2"/>
                </a:lnTo>
                <a:lnTo>
                  <a:pt x="22" y="0"/>
                </a:lnTo>
                <a:lnTo>
                  <a:pt x="22" y="0"/>
                </a:lnTo>
                <a:lnTo>
                  <a:pt x="13" y="2"/>
                </a:lnTo>
                <a:lnTo>
                  <a:pt x="5"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6" name="Freeform 342">
            <a:extLst>
              <a:ext uri="{FF2B5EF4-FFF2-40B4-BE49-F238E27FC236}">
                <a16:creationId xmlns:a16="http://schemas.microsoft.com/office/drawing/2014/main" id="{8D292090-20A6-4596-A565-760B18D89262}"/>
              </a:ext>
            </a:extLst>
          </p:cNvPr>
          <p:cNvSpPr>
            <a:spLocks/>
          </p:cNvSpPr>
          <p:nvPr/>
        </p:nvSpPr>
        <p:spPr bwMode="auto">
          <a:xfrm>
            <a:off x="8383183" y="3168215"/>
            <a:ext cx="41155" cy="57238"/>
          </a:xfrm>
          <a:custGeom>
            <a:avLst/>
            <a:gdLst>
              <a:gd name="T0" fmla="*/ 0 w 43"/>
              <a:gd name="T1" fmla="*/ 20 h 43"/>
              <a:gd name="T2" fmla="*/ 0 w 43"/>
              <a:gd name="T3" fmla="*/ 20 h 43"/>
              <a:gd name="T4" fmla="*/ 2 w 43"/>
              <a:gd name="T5" fmla="*/ 28 h 43"/>
              <a:gd name="T6" fmla="*/ 6 w 43"/>
              <a:gd name="T7" fmla="*/ 35 h 43"/>
              <a:gd name="T8" fmla="*/ 13 w 43"/>
              <a:gd name="T9" fmla="*/ 41 h 43"/>
              <a:gd name="T10" fmla="*/ 21 w 43"/>
              <a:gd name="T11" fmla="*/ 43 h 43"/>
              <a:gd name="T12" fmla="*/ 21 w 43"/>
              <a:gd name="T13" fmla="*/ 43 h 43"/>
              <a:gd name="T14" fmla="*/ 30 w 43"/>
              <a:gd name="T15" fmla="*/ 41 h 43"/>
              <a:gd name="T16" fmla="*/ 36 w 43"/>
              <a:gd name="T17" fmla="*/ 37 h 43"/>
              <a:gd name="T18" fmla="*/ 41 w 43"/>
              <a:gd name="T19" fmla="*/ 30 h 43"/>
              <a:gd name="T20" fmla="*/ 43 w 43"/>
              <a:gd name="T21" fmla="*/ 22 h 43"/>
              <a:gd name="T22" fmla="*/ 43 w 43"/>
              <a:gd name="T23" fmla="*/ 22 h 43"/>
              <a:gd name="T24" fmla="*/ 41 w 43"/>
              <a:gd name="T25" fmla="*/ 13 h 43"/>
              <a:gd name="T26" fmla="*/ 38 w 43"/>
              <a:gd name="T27" fmla="*/ 7 h 43"/>
              <a:gd name="T28" fmla="*/ 30 w 43"/>
              <a:gd name="T29" fmla="*/ 2 h 43"/>
              <a:gd name="T30" fmla="*/ 23 w 43"/>
              <a:gd name="T31" fmla="*/ 0 h 43"/>
              <a:gd name="T32" fmla="*/ 23 w 43"/>
              <a:gd name="T33" fmla="*/ 0 h 43"/>
              <a:gd name="T34" fmla="*/ 15 w 43"/>
              <a:gd name="T35" fmla="*/ 2 h 43"/>
              <a:gd name="T36" fmla="*/ 8 w 43"/>
              <a:gd name="T37" fmla="*/ 6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8"/>
                </a:lnTo>
                <a:lnTo>
                  <a:pt x="6" y="35"/>
                </a:lnTo>
                <a:lnTo>
                  <a:pt x="13" y="41"/>
                </a:lnTo>
                <a:lnTo>
                  <a:pt x="21" y="43"/>
                </a:lnTo>
                <a:lnTo>
                  <a:pt x="21" y="43"/>
                </a:lnTo>
                <a:lnTo>
                  <a:pt x="30" y="41"/>
                </a:lnTo>
                <a:lnTo>
                  <a:pt x="36" y="37"/>
                </a:lnTo>
                <a:lnTo>
                  <a:pt x="41" y="30"/>
                </a:lnTo>
                <a:lnTo>
                  <a:pt x="43" y="22"/>
                </a:lnTo>
                <a:lnTo>
                  <a:pt x="43" y="22"/>
                </a:lnTo>
                <a:lnTo>
                  <a:pt x="41" y="13"/>
                </a:lnTo>
                <a:lnTo>
                  <a:pt x="38" y="7"/>
                </a:lnTo>
                <a:lnTo>
                  <a:pt x="30" y="2"/>
                </a:lnTo>
                <a:lnTo>
                  <a:pt x="23" y="0"/>
                </a:lnTo>
                <a:lnTo>
                  <a:pt x="23" y="0"/>
                </a:lnTo>
                <a:lnTo>
                  <a:pt x="15" y="2"/>
                </a:lnTo>
                <a:lnTo>
                  <a:pt x="8" y="6"/>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7" name="Freeform 343">
            <a:extLst>
              <a:ext uri="{FF2B5EF4-FFF2-40B4-BE49-F238E27FC236}">
                <a16:creationId xmlns:a16="http://schemas.microsoft.com/office/drawing/2014/main" id="{35E40514-61C3-4CF9-8FD5-6D410DE000E4}"/>
              </a:ext>
            </a:extLst>
          </p:cNvPr>
          <p:cNvSpPr>
            <a:spLocks/>
          </p:cNvSpPr>
          <p:nvPr/>
        </p:nvSpPr>
        <p:spPr bwMode="auto">
          <a:xfrm>
            <a:off x="8360735" y="3157808"/>
            <a:ext cx="39284" cy="54637"/>
          </a:xfrm>
          <a:custGeom>
            <a:avLst/>
            <a:gdLst>
              <a:gd name="T0" fmla="*/ 0 w 43"/>
              <a:gd name="T1" fmla="*/ 20 h 43"/>
              <a:gd name="T2" fmla="*/ 0 w 43"/>
              <a:gd name="T3" fmla="*/ 20 h 43"/>
              <a:gd name="T4" fmla="*/ 2 w 43"/>
              <a:gd name="T5" fmla="*/ 29 h 43"/>
              <a:gd name="T6" fmla="*/ 6 w 43"/>
              <a:gd name="T7" fmla="*/ 37 h 43"/>
              <a:gd name="T8" fmla="*/ 13 w 43"/>
              <a:gd name="T9" fmla="*/ 41 h 43"/>
              <a:gd name="T10" fmla="*/ 21 w 43"/>
              <a:gd name="T11" fmla="*/ 43 h 43"/>
              <a:gd name="T12" fmla="*/ 21 w 43"/>
              <a:gd name="T13" fmla="*/ 43 h 43"/>
              <a:gd name="T14" fmla="*/ 28 w 43"/>
              <a:gd name="T15" fmla="*/ 41 h 43"/>
              <a:gd name="T16" fmla="*/ 36 w 43"/>
              <a:gd name="T17" fmla="*/ 37 h 43"/>
              <a:gd name="T18" fmla="*/ 41 w 43"/>
              <a:gd name="T19" fmla="*/ 31 h 43"/>
              <a:gd name="T20" fmla="*/ 43 w 43"/>
              <a:gd name="T21" fmla="*/ 22 h 43"/>
              <a:gd name="T22" fmla="*/ 43 w 43"/>
              <a:gd name="T23" fmla="*/ 22 h 43"/>
              <a:gd name="T24" fmla="*/ 41 w 43"/>
              <a:gd name="T25" fmla="*/ 15 h 43"/>
              <a:gd name="T26" fmla="*/ 37 w 43"/>
              <a:gd name="T27" fmla="*/ 7 h 43"/>
              <a:gd name="T28" fmla="*/ 30 w 43"/>
              <a:gd name="T29" fmla="*/ 1 h 43"/>
              <a:gd name="T30" fmla="*/ 22 w 43"/>
              <a:gd name="T31" fmla="*/ 0 h 43"/>
              <a:gd name="T32" fmla="*/ 22 w 43"/>
              <a:gd name="T33" fmla="*/ 0 h 43"/>
              <a:gd name="T34" fmla="*/ 13 w 43"/>
              <a:gd name="T35" fmla="*/ 1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29"/>
                </a:lnTo>
                <a:lnTo>
                  <a:pt x="6" y="37"/>
                </a:lnTo>
                <a:lnTo>
                  <a:pt x="13" y="41"/>
                </a:lnTo>
                <a:lnTo>
                  <a:pt x="21" y="43"/>
                </a:lnTo>
                <a:lnTo>
                  <a:pt x="21" y="43"/>
                </a:lnTo>
                <a:lnTo>
                  <a:pt x="28" y="41"/>
                </a:lnTo>
                <a:lnTo>
                  <a:pt x="36" y="37"/>
                </a:lnTo>
                <a:lnTo>
                  <a:pt x="41" y="31"/>
                </a:lnTo>
                <a:lnTo>
                  <a:pt x="43" y="22"/>
                </a:lnTo>
                <a:lnTo>
                  <a:pt x="43" y="22"/>
                </a:lnTo>
                <a:lnTo>
                  <a:pt x="41" y="15"/>
                </a:lnTo>
                <a:lnTo>
                  <a:pt x="37" y="7"/>
                </a:lnTo>
                <a:lnTo>
                  <a:pt x="30" y="1"/>
                </a:lnTo>
                <a:lnTo>
                  <a:pt x="22" y="0"/>
                </a:lnTo>
                <a:lnTo>
                  <a:pt x="22" y="0"/>
                </a:lnTo>
                <a:lnTo>
                  <a:pt x="13" y="1"/>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8" name="Freeform 344">
            <a:extLst>
              <a:ext uri="{FF2B5EF4-FFF2-40B4-BE49-F238E27FC236}">
                <a16:creationId xmlns:a16="http://schemas.microsoft.com/office/drawing/2014/main" id="{0BD1CD6A-8CF4-4CAF-8587-A4739B5B7509}"/>
              </a:ext>
            </a:extLst>
          </p:cNvPr>
          <p:cNvSpPr>
            <a:spLocks/>
          </p:cNvSpPr>
          <p:nvPr/>
        </p:nvSpPr>
        <p:spPr bwMode="auto">
          <a:xfrm>
            <a:off x="8282166" y="3108375"/>
            <a:ext cx="39284" cy="57238"/>
          </a:xfrm>
          <a:custGeom>
            <a:avLst/>
            <a:gdLst>
              <a:gd name="T0" fmla="*/ 0 w 41"/>
              <a:gd name="T1" fmla="*/ 21 h 43"/>
              <a:gd name="T2" fmla="*/ 0 w 41"/>
              <a:gd name="T3" fmla="*/ 21 h 43"/>
              <a:gd name="T4" fmla="*/ 0 w 41"/>
              <a:gd name="T5" fmla="*/ 30 h 43"/>
              <a:gd name="T6" fmla="*/ 6 w 41"/>
              <a:gd name="T7" fmla="*/ 36 h 43"/>
              <a:gd name="T8" fmla="*/ 11 w 41"/>
              <a:gd name="T9" fmla="*/ 41 h 43"/>
              <a:gd name="T10" fmla="*/ 21 w 41"/>
              <a:gd name="T11" fmla="*/ 43 h 43"/>
              <a:gd name="T12" fmla="*/ 21 w 41"/>
              <a:gd name="T13" fmla="*/ 43 h 43"/>
              <a:gd name="T14" fmla="*/ 28 w 41"/>
              <a:gd name="T15" fmla="*/ 41 h 43"/>
              <a:gd name="T16" fmla="*/ 36 w 41"/>
              <a:gd name="T17" fmla="*/ 38 h 43"/>
              <a:gd name="T18" fmla="*/ 39 w 41"/>
              <a:gd name="T19" fmla="*/ 30 h 43"/>
              <a:gd name="T20" fmla="*/ 41 w 41"/>
              <a:gd name="T21" fmla="*/ 23 h 43"/>
              <a:gd name="T22" fmla="*/ 41 w 41"/>
              <a:gd name="T23" fmla="*/ 23 h 43"/>
              <a:gd name="T24" fmla="*/ 41 w 41"/>
              <a:gd name="T25" fmla="*/ 15 h 43"/>
              <a:gd name="T26" fmla="*/ 36 w 41"/>
              <a:gd name="T27" fmla="*/ 8 h 43"/>
              <a:gd name="T28" fmla="*/ 30 w 41"/>
              <a:gd name="T29" fmla="*/ 2 h 43"/>
              <a:gd name="T30" fmla="*/ 21 w 41"/>
              <a:gd name="T31" fmla="*/ 0 h 43"/>
              <a:gd name="T32" fmla="*/ 21 w 41"/>
              <a:gd name="T33" fmla="*/ 0 h 43"/>
              <a:gd name="T34" fmla="*/ 13 w 41"/>
              <a:gd name="T35" fmla="*/ 2 h 43"/>
              <a:gd name="T36" fmla="*/ 6 w 41"/>
              <a:gd name="T37" fmla="*/ 6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0" y="30"/>
                </a:lnTo>
                <a:lnTo>
                  <a:pt x="6" y="36"/>
                </a:lnTo>
                <a:lnTo>
                  <a:pt x="11" y="41"/>
                </a:lnTo>
                <a:lnTo>
                  <a:pt x="21" y="43"/>
                </a:lnTo>
                <a:lnTo>
                  <a:pt x="21" y="43"/>
                </a:lnTo>
                <a:lnTo>
                  <a:pt x="28" y="41"/>
                </a:lnTo>
                <a:lnTo>
                  <a:pt x="36" y="38"/>
                </a:lnTo>
                <a:lnTo>
                  <a:pt x="39" y="30"/>
                </a:lnTo>
                <a:lnTo>
                  <a:pt x="41" y="23"/>
                </a:lnTo>
                <a:lnTo>
                  <a:pt x="41" y="23"/>
                </a:lnTo>
                <a:lnTo>
                  <a:pt x="41" y="15"/>
                </a:lnTo>
                <a:lnTo>
                  <a:pt x="36" y="8"/>
                </a:lnTo>
                <a:lnTo>
                  <a:pt x="30" y="2"/>
                </a:lnTo>
                <a:lnTo>
                  <a:pt x="21" y="0"/>
                </a:lnTo>
                <a:lnTo>
                  <a:pt x="21" y="0"/>
                </a:lnTo>
                <a:lnTo>
                  <a:pt x="13"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09" name="Freeform 345">
            <a:extLst>
              <a:ext uri="{FF2B5EF4-FFF2-40B4-BE49-F238E27FC236}">
                <a16:creationId xmlns:a16="http://schemas.microsoft.com/office/drawing/2014/main" id="{0ED11A6D-E27A-41C1-BB23-54DC39650707}"/>
              </a:ext>
            </a:extLst>
          </p:cNvPr>
          <p:cNvSpPr>
            <a:spLocks/>
          </p:cNvSpPr>
          <p:nvPr/>
        </p:nvSpPr>
        <p:spPr bwMode="auto">
          <a:xfrm>
            <a:off x="8183020" y="3048535"/>
            <a:ext cx="37414" cy="54637"/>
          </a:xfrm>
          <a:custGeom>
            <a:avLst/>
            <a:gdLst>
              <a:gd name="T0" fmla="*/ 0 w 41"/>
              <a:gd name="T1" fmla="*/ 20 h 43"/>
              <a:gd name="T2" fmla="*/ 0 w 41"/>
              <a:gd name="T3" fmla="*/ 20 h 43"/>
              <a:gd name="T4" fmla="*/ 0 w 41"/>
              <a:gd name="T5" fmla="*/ 28 h 43"/>
              <a:gd name="T6" fmla="*/ 5 w 41"/>
              <a:gd name="T7" fmla="*/ 35 h 43"/>
              <a:gd name="T8" fmla="*/ 11 w 41"/>
              <a:gd name="T9" fmla="*/ 41 h 43"/>
              <a:gd name="T10" fmla="*/ 18 w 41"/>
              <a:gd name="T11" fmla="*/ 43 h 43"/>
              <a:gd name="T12" fmla="*/ 18 w 41"/>
              <a:gd name="T13" fmla="*/ 43 h 43"/>
              <a:gd name="T14" fmla="*/ 28 w 41"/>
              <a:gd name="T15" fmla="*/ 41 h 43"/>
              <a:gd name="T16" fmla="*/ 33 w 41"/>
              <a:gd name="T17" fmla="*/ 37 h 43"/>
              <a:gd name="T18" fmla="*/ 39 w 41"/>
              <a:gd name="T19" fmla="*/ 29 h 43"/>
              <a:gd name="T20" fmla="*/ 41 w 41"/>
              <a:gd name="T21" fmla="*/ 22 h 43"/>
              <a:gd name="T22" fmla="*/ 41 w 41"/>
              <a:gd name="T23" fmla="*/ 22 h 43"/>
              <a:gd name="T24" fmla="*/ 39 w 41"/>
              <a:gd name="T25" fmla="*/ 13 h 43"/>
              <a:gd name="T26" fmla="*/ 35 w 41"/>
              <a:gd name="T27" fmla="*/ 5 h 43"/>
              <a:gd name="T28" fmla="*/ 29 w 41"/>
              <a:gd name="T29" fmla="*/ 1 h 43"/>
              <a:gd name="T30" fmla="*/ 20 w 41"/>
              <a:gd name="T31" fmla="*/ 0 h 43"/>
              <a:gd name="T32" fmla="*/ 20 w 41"/>
              <a:gd name="T33" fmla="*/ 0 h 43"/>
              <a:gd name="T34" fmla="*/ 13 w 41"/>
              <a:gd name="T35" fmla="*/ 1 h 43"/>
              <a:gd name="T36" fmla="*/ 5 w 41"/>
              <a:gd name="T37" fmla="*/ 5 h 43"/>
              <a:gd name="T38" fmla="*/ 1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0" y="28"/>
                </a:lnTo>
                <a:lnTo>
                  <a:pt x="5" y="35"/>
                </a:lnTo>
                <a:lnTo>
                  <a:pt x="11" y="41"/>
                </a:lnTo>
                <a:lnTo>
                  <a:pt x="18" y="43"/>
                </a:lnTo>
                <a:lnTo>
                  <a:pt x="18" y="43"/>
                </a:lnTo>
                <a:lnTo>
                  <a:pt x="28" y="41"/>
                </a:lnTo>
                <a:lnTo>
                  <a:pt x="33" y="37"/>
                </a:lnTo>
                <a:lnTo>
                  <a:pt x="39" y="29"/>
                </a:lnTo>
                <a:lnTo>
                  <a:pt x="41" y="22"/>
                </a:lnTo>
                <a:lnTo>
                  <a:pt x="41" y="22"/>
                </a:lnTo>
                <a:lnTo>
                  <a:pt x="39" y="13"/>
                </a:lnTo>
                <a:lnTo>
                  <a:pt x="35" y="5"/>
                </a:lnTo>
                <a:lnTo>
                  <a:pt x="29" y="1"/>
                </a:lnTo>
                <a:lnTo>
                  <a:pt x="20" y="0"/>
                </a:lnTo>
                <a:lnTo>
                  <a:pt x="20" y="0"/>
                </a:lnTo>
                <a:lnTo>
                  <a:pt x="13" y="1"/>
                </a:lnTo>
                <a:lnTo>
                  <a:pt x="5" y="5"/>
                </a:lnTo>
                <a:lnTo>
                  <a:pt x="1"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0" name="Freeform 346">
            <a:extLst>
              <a:ext uri="{FF2B5EF4-FFF2-40B4-BE49-F238E27FC236}">
                <a16:creationId xmlns:a16="http://schemas.microsoft.com/office/drawing/2014/main" id="{CB38AEFB-9EA2-4D43-977F-A421016F02A6}"/>
              </a:ext>
            </a:extLst>
          </p:cNvPr>
          <p:cNvSpPr>
            <a:spLocks/>
          </p:cNvSpPr>
          <p:nvPr/>
        </p:nvSpPr>
        <p:spPr bwMode="auto">
          <a:xfrm>
            <a:off x="8106322" y="3009509"/>
            <a:ext cx="39284" cy="54637"/>
          </a:xfrm>
          <a:custGeom>
            <a:avLst/>
            <a:gdLst>
              <a:gd name="T0" fmla="*/ 0 w 43"/>
              <a:gd name="T1" fmla="*/ 22 h 43"/>
              <a:gd name="T2" fmla="*/ 0 w 43"/>
              <a:gd name="T3" fmla="*/ 22 h 43"/>
              <a:gd name="T4" fmla="*/ 2 w 43"/>
              <a:gd name="T5" fmla="*/ 30 h 43"/>
              <a:gd name="T6" fmla="*/ 6 w 43"/>
              <a:gd name="T7" fmla="*/ 37 h 43"/>
              <a:gd name="T8" fmla="*/ 14 w 43"/>
              <a:gd name="T9" fmla="*/ 41 h 43"/>
              <a:gd name="T10" fmla="*/ 21 w 43"/>
              <a:gd name="T11" fmla="*/ 43 h 43"/>
              <a:gd name="T12" fmla="*/ 21 w 43"/>
              <a:gd name="T13" fmla="*/ 43 h 43"/>
              <a:gd name="T14" fmla="*/ 30 w 43"/>
              <a:gd name="T15" fmla="*/ 43 h 43"/>
              <a:gd name="T16" fmla="*/ 36 w 43"/>
              <a:gd name="T17" fmla="*/ 37 h 43"/>
              <a:gd name="T18" fmla="*/ 42 w 43"/>
              <a:gd name="T19" fmla="*/ 31 h 43"/>
              <a:gd name="T20" fmla="*/ 43 w 43"/>
              <a:gd name="T21" fmla="*/ 22 h 43"/>
              <a:gd name="T22" fmla="*/ 43 w 43"/>
              <a:gd name="T23" fmla="*/ 22 h 43"/>
              <a:gd name="T24" fmla="*/ 42 w 43"/>
              <a:gd name="T25" fmla="*/ 15 h 43"/>
              <a:gd name="T26" fmla="*/ 38 w 43"/>
              <a:gd name="T27" fmla="*/ 7 h 43"/>
              <a:gd name="T28" fmla="*/ 30 w 43"/>
              <a:gd name="T29" fmla="*/ 2 h 43"/>
              <a:gd name="T30" fmla="*/ 23 w 43"/>
              <a:gd name="T31" fmla="*/ 0 h 43"/>
              <a:gd name="T32" fmla="*/ 23 w 43"/>
              <a:gd name="T33" fmla="*/ 0 h 43"/>
              <a:gd name="T34" fmla="*/ 15 w 43"/>
              <a:gd name="T35" fmla="*/ 2 h 43"/>
              <a:gd name="T36" fmla="*/ 8 w 43"/>
              <a:gd name="T37" fmla="*/ 5 h 43"/>
              <a:gd name="T38" fmla="*/ 2 w 43"/>
              <a:gd name="T39" fmla="*/ 13 h 43"/>
              <a:gd name="T40" fmla="*/ 0 w 43"/>
              <a:gd name="T41" fmla="*/ 22 h 43"/>
              <a:gd name="T42" fmla="*/ 0 w 43"/>
              <a:gd name="T43"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2"/>
                </a:moveTo>
                <a:lnTo>
                  <a:pt x="0" y="22"/>
                </a:lnTo>
                <a:lnTo>
                  <a:pt x="2" y="30"/>
                </a:lnTo>
                <a:lnTo>
                  <a:pt x="6" y="37"/>
                </a:lnTo>
                <a:lnTo>
                  <a:pt x="14" y="41"/>
                </a:lnTo>
                <a:lnTo>
                  <a:pt x="21" y="43"/>
                </a:lnTo>
                <a:lnTo>
                  <a:pt x="21" y="43"/>
                </a:lnTo>
                <a:lnTo>
                  <a:pt x="30" y="43"/>
                </a:lnTo>
                <a:lnTo>
                  <a:pt x="36" y="37"/>
                </a:lnTo>
                <a:lnTo>
                  <a:pt x="42" y="31"/>
                </a:lnTo>
                <a:lnTo>
                  <a:pt x="43" y="22"/>
                </a:lnTo>
                <a:lnTo>
                  <a:pt x="43" y="22"/>
                </a:lnTo>
                <a:lnTo>
                  <a:pt x="42" y="15"/>
                </a:lnTo>
                <a:lnTo>
                  <a:pt x="38" y="7"/>
                </a:lnTo>
                <a:lnTo>
                  <a:pt x="30" y="2"/>
                </a:lnTo>
                <a:lnTo>
                  <a:pt x="23" y="0"/>
                </a:lnTo>
                <a:lnTo>
                  <a:pt x="23" y="0"/>
                </a:lnTo>
                <a:lnTo>
                  <a:pt x="15" y="2"/>
                </a:lnTo>
                <a:lnTo>
                  <a:pt x="8" y="5"/>
                </a:lnTo>
                <a:lnTo>
                  <a:pt x="2" y="13"/>
                </a:lnTo>
                <a:lnTo>
                  <a:pt x="0" y="22"/>
                </a:lnTo>
                <a:lnTo>
                  <a:pt x="0" y="22"/>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1" name="Freeform 347">
            <a:extLst>
              <a:ext uri="{FF2B5EF4-FFF2-40B4-BE49-F238E27FC236}">
                <a16:creationId xmlns:a16="http://schemas.microsoft.com/office/drawing/2014/main" id="{42538CA3-0D23-4BD0-A9F4-222D6838F7A4}"/>
              </a:ext>
            </a:extLst>
          </p:cNvPr>
          <p:cNvSpPr>
            <a:spLocks/>
          </p:cNvSpPr>
          <p:nvPr/>
        </p:nvSpPr>
        <p:spPr bwMode="auto">
          <a:xfrm>
            <a:off x="8018401" y="2939262"/>
            <a:ext cx="39284" cy="54637"/>
          </a:xfrm>
          <a:custGeom>
            <a:avLst/>
            <a:gdLst>
              <a:gd name="T0" fmla="*/ 0 w 41"/>
              <a:gd name="T1" fmla="*/ 20 h 42"/>
              <a:gd name="T2" fmla="*/ 0 w 41"/>
              <a:gd name="T3" fmla="*/ 20 h 42"/>
              <a:gd name="T4" fmla="*/ 0 w 41"/>
              <a:gd name="T5" fmla="*/ 29 h 42"/>
              <a:gd name="T6" fmla="*/ 6 w 41"/>
              <a:gd name="T7" fmla="*/ 35 h 42"/>
              <a:gd name="T8" fmla="*/ 11 w 41"/>
              <a:gd name="T9" fmla="*/ 41 h 42"/>
              <a:gd name="T10" fmla="*/ 19 w 41"/>
              <a:gd name="T11" fmla="*/ 42 h 42"/>
              <a:gd name="T12" fmla="*/ 19 w 41"/>
              <a:gd name="T13" fmla="*/ 42 h 42"/>
              <a:gd name="T14" fmla="*/ 28 w 41"/>
              <a:gd name="T15" fmla="*/ 41 h 42"/>
              <a:gd name="T16" fmla="*/ 34 w 41"/>
              <a:gd name="T17" fmla="*/ 37 h 42"/>
              <a:gd name="T18" fmla="*/ 39 w 41"/>
              <a:gd name="T19" fmla="*/ 29 h 42"/>
              <a:gd name="T20" fmla="*/ 41 w 41"/>
              <a:gd name="T21" fmla="*/ 22 h 42"/>
              <a:gd name="T22" fmla="*/ 41 w 41"/>
              <a:gd name="T23" fmla="*/ 22 h 42"/>
              <a:gd name="T24" fmla="*/ 39 w 41"/>
              <a:gd name="T25" fmla="*/ 13 h 42"/>
              <a:gd name="T26" fmla="*/ 36 w 41"/>
              <a:gd name="T27" fmla="*/ 7 h 42"/>
              <a:gd name="T28" fmla="*/ 28 w 41"/>
              <a:gd name="T29" fmla="*/ 1 h 42"/>
              <a:gd name="T30" fmla="*/ 21 w 41"/>
              <a:gd name="T31" fmla="*/ 0 h 42"/>
              <a:gd name="T32" fmla="*/ 21 w 41"/>
              <a:gd name="T33" fmla="*/ 0 h 42"/>
              <a:gd name="T34" fmla="*/ 13 w 41"/>
              <a:gd name="T35" fmla="*/ 1 h 42"/>
              <a:gd name="T36" fmla="*/ 6 w 41"/>
              <a:gd name="T37" fmla="*/ 5 h 42"/>
              <a:gd name="T38" fmla="*/ 2 w 41"/>
              <a:gd name="T39" fmla="*/ 13 h 42"/>
              <a:gd name="T40" fmla="*/ 0 w 41"/>
              <a:gd name="T41" fmla="*/ 20 h 42"/>
              <a:gd name="T42" fmla="*/ 0 w 41"/>
              <a:gd name="T4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0" y="20"/>
                </a:moveTo>
                <a:lnTo>
                  <a:pt x="0" y="20"/>
                </a:lnTo>
                <a:lnTo>
                  <a:pt x="0" y="29"/>
                </a:lnTo>
                <a:lnTo>
                  <a:pt x="6" y="35"/>
                </a:lnTo>
                <a:lnTo>
                  <a:pt x="11" y="41"/>
                </a:lnTo>
                <a:lnTo>
                  <a:pt x="19" y="42"/>
                </a:lnTo>
                <a:lnTo>
                  <a:pt x="19" y="42"/>
                </a:lnTo>
                <a:lnTo>
                  <a:pt x="28" y="41"/>
                </a:lnTo>
                <a:lnTo>
                  <a:pt x="34" y="37"/>
                </a:lnTo>
                <a:lnTo>
                  <a:pt x="39" y="29"/>
                </a:lnTo>
                <a:lnTo>
                  <a:pt x="41" y="22"/>
                </a:lnTo>
                <a:lnTo>
                  <a:pt x="41" y="22"/>
                </a:lnTo>
                <a:lnTo>
                  <a:pt x="39" y="13"/>
                </a:lnTo>
                <a:lnTo>
                  <a:pt x="36" y="7"/>
                </a:lnTo>
                <a:lnTo>
                  <a:pt x="28" y="1"/>
                </a:lnTo>
                <a:lnTo>
                  <a:pt x="21" y="0"/>
                </a:lnTo>
                <a:lnTo>
                  <a:pt x="21" y="0"/>
                </a:lnTo>
                <a:lnTo>
                  <a:pt x="13" y="1"/>
                </a:lnTo>
                <a:lnTo>
                  <a:pt x="6"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2" name="Freeform 348">
            <a:extLst>
              <a:ext uri="{FF2B5EF4-FFF2-40B4-BE49-F238E27FC236}">
                <a16:creationId xmlns:a16="http://schemas.microsoft.com/office/drawing/2014/main" id="{48F278FD-D539-45C0-89C9-8E19957C9BC4}"/>
              </a:ext>
            </a:extLst>
          </p:cNvPr>
          <p:cNvSpPr>
            <a:spLocks/>
          </p:cNvSpPr>
          <p:nvPr/>
        </p:nvSpPr>
        <p:spPr bwMode="auto">
          <a:xfrm>
            <a:off x="7898677" y="2837794"/>
            <a:ext cx="37414" cy="54637"/>
          </a:xfrm>
          <a:custGeom>
            <a:avLst/>
            <a:gdLst>
              <a:gd name="T0" fmla="*/ 0 w 41"/>
              <a:gd name="T1" fmla="*/ 21 h 43"/>
              <a:gd name="T2" fmla="*/ 0 w 41"/>
              <a:gd name="T3" fmla="*/ 21 h 43"/>
              <a:gd name="T4" fmla="*/ 2 w 41"/>
              <a:gd name="T5" fmla="*/ 30 h 43"/>
              <a:gd name="T6" fmla="*/ 6 w 41"/>
              <a:gd name="T7" fmla="*/ 36 h 43"/>
              <a:gd name="T8" fmla="*/ 11 w 41"/>
              <a:gd name="T9" fmla="*/ 41 h 43"/>
              <a:gd name="T10" fmla="*/ 21 w 41"/>
              <a:gd name="T11" fmla="*/ 43 h 43"/>
              <a:gd name="T12" fmla="*/ 21 w 41"/>
              <a:gd name="T13" fmla="*/ 43 h 43"/>
              <a:gd name="T14" fmla="*/ 28 w 41"/>
              <a:gd name="T15" fmla="*/ 41 h 43"/>
              <a:gd name="T16" fmla="*/ 36 w 41"/>
              <a:gd name="T17" fmla="*/ 37 h 43"/>
              <a:gd name="T18" fmla="*/ 39 w 41"/>
              <a:gd name="T19" fmla="*/ 30 h 43"/>
              <a:gd name="T20" fmla="*/ 41 w 41"/>
              <a:gd name="T21" fmla="*/ 23 h 43"/>
              <a:gd name="T22" fmla="*/ 41 w 41"/>
              <a:gd name="T23" fmla="*/ 23 h 43"/>
              <a:gd name="T24" fmla="*/ 39 w 41"/>
              <a:gd name="T25" fmla="*/ 13 h 43"/>
              <a:gd name="T26" fmla="*/ 36 w 41"/>
              <a:gd name="T27" fmla="*/ 8 h 43"/>
              <a:gd name="T28" fmla="*/ 30 w 41"/>
              <a:gd name="T29" fmla="*/ 2 h 43"/>
              <a:gd name="T30" fmla="*/ 21 w 41"/>
              <a:gd name="T31" fmla="*/ 0 h 43"/>
              <a:gd name="T32" fmla="*/ 21 w 41"/>
              <a:gd name="T33" fmla="*/ 0 h 43"/>
              <a:gd name="T34" fmla="*/ 13 w 41"/>
              <a:gd name="T35" fmla="*/ 2 h 43"/>
              <a:gd name="T36" fmla="*/ 6 w 41"/>
              <a:gd name="T37" fmla="*/ 6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2" y="30"/>
                </a:lnTo>
                <a:lnTo>
                  <a:pt x="6" y="36"/>
                </a:lnTo>
                <a:lnTo>
                  <a:pt x="11" y="41"/>
                </a:lnTo>
                <a:lnTo>
                  <a:pt x="21" y="43"/>
                </a:lnTo>
                <a:lnTo>
                  <a:pt x="21" y="43"/>
                </a:lnTo>
                <a:lnTo>
                  <a:pt x="28" y="41"/>
                </a:lnTo>
                <a:lnTo>
                  <a:pt x="36" y="37"/>
                </a:lnTo>
                <a:lnTo>
                  <a:pt x="39" y="30"/>
                </a:lnTo>
                <a:lnTo>
                  <a:pt x="41" y="23"/>
                </a:lnTo>
                <a:lnTo>
                  <a:pt x="41" y="23"/>
                </a:lnTo>
                <a:lnTo>
                  <a:pt x="39" y="13"/>
                </a:lnTo>
                <a:lnTo>
                  <a:pt x="36" y="8"/>
                </a:lnTo>
                <a:lnTo>
                  <a:pt x="30" y="2"/>
                </a:lnTo>
                <a:lnTo>
                  <a:pt x="21" y="0"/>
                </a:lnTo>
                <a:lnTo>
                  <a:pt x="21" y="0"/>
                </a:lnTo>
                <a:lnTo>
                  <a:pt x="13"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3" name="Freeform 349">
            <a:extLst>
              <a:ext uri="{FF2B5EF4-FFF2-40B4-BE49-F238E27FC236}">
                <a16:creationId xmlns:a16="http://schemas.microsoft.com/office/drawing/2014/main" id="{1B6823DF-A2CC-4FAF-855A-12359FF9B119}"/>
              </a:ext>
            </a:extLst>
          </p:cNvPr>
          <p:cNvSpPr>
            <a:spLocks/>
          </p:cNvSpPr>
          <p:nvPr/>
        </p:nvSpPr>
        <p:spPr bwMode="auto">
          <a:xfrm>
            <a:off x="7726575" y="2692095"/>
            <a:ext cx="39284" cy="57238"/>
          </a:xfrm>
          <a:custGeom>
            <a:avLst/>
            <a:gdLst>
              <a:gd name="T0" fmla="*/ 0 w 41"/>
              <a:gd name="T1" fmla="*/ 20 h 43"/>
              <a:gd name="T2" fmla="*/ 0 w 41"/>
              <a:gd name="T3" fmla="*/ 20 h 43"/>
              <a:gd name="T4" fmla="*/ 0 w 41"/>
              <a:gd name="T5" fmla="*/ 30 h 43"/>
              <a:gd name="T6" fmla="*/ 6 w 41"/>
              <a:gd name="T7" fmla="*/ 35 h 43"/>
              <a:gd name="T8" fmla="*/ 11 w 41"/>
              <a:gd name="T9" fmla="*/ 41 h 43"/>
              <a:gd name="T10" fmla="*/ 19 w 41"/>
              <a:gd name="T11" fmla="*/ 43 h 43"/>
              <a:gd name="T12" fmla="*/ 19 w 41"/>
              <a:gd name="T13" fmla="*/ 43 h 43"/>
              <a:gd name="T14" fmla="*/ 28 w 41"/>
              <a:gd name="T15" fmla="*/ 41 h 43"/>
              <a:gd name="T16" fmla="*/ 34 w 41"/>
              <a:gd name="T17" fmla="*/ 37 h 43"/>
              <a:gd name="T18" fmla="*/ 39 w 41"/>
              <a:gd name="T19" fmla="*/ 30 h 43"/>
              <a:gd name="T20" fmla="*/ 41 w 41"/>
              <a:gd name="T21" fmla="*/ 22 h 43"/>
              <a:gd name="T22" fmla="*/ 41 w 41"/>
              <a:gd name="T23" fmla="*/ 22 h 43"/>
              <a:gd name="T24" fmla="*/ 39 w 41"/>
              <a:gd name="T25" fmla="*/ 13 h 43"/>
              <a:gd name="T26" fmla="*/ 36 w 41"/>
              <a:gd name="T27" fmla="*/ 7 h 43"/>
              <a:gd name="T28" fmla="*/ 30 w 41"/>
              <a:gd name="T29" fmla="*/ 2 h 43"/>
              <a:gd name="T30" fmla="*/ 21 w 41"/>
              <a:gd name="T31" fmla="*/ 0 h 43"/>
              <a:gd name="T32" fmla="*/ 21 w 41"/>
              <a:gd name="T33" fmla="*/ 0 h 43"/>
              <a:gd name="T34" fmla="*/ 13 w 41"/>
              <a:gd name="T35" fmla="*/ 2 h 43"/>
              <a:gd name="T36" fmla="*/ 6 w 41"/>
              <a:gd name="T37" fmla="*/ 6 h 43"/>
              <a:gd name="T38" fmla="*/ 2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0" y="30"/>
                </a:lnTo>
                <a:lnTo>
                  <a:pt x="6" y="35"/>
                </a:lnTo>
                <a:lnTo>
                  <a:pt x="11" y="41"/>
                </a:lnTo>
                <a:lnTo>
                  <a:pt x="19" y="43"/>
                </a:lnTo>
                <a:lnTo>
                  <a:pt x="19" y="43"/>
                </a:lnTo>
                <a:lnTo>
                  <a:pt x="28" y="41"/>
                </a:lnTo>
                <a:lnTo>
                  <a:pt x="34" y="37"/>
                </a:lnTo>
                <a:lnTo>
                  <a:pt x="39" y="30"/>
                </a:lnTo>
                <a:lnTo>
                  <a:pt x="41" y="22"/>
                </a:lnTo>
                <a:lnTo>
                  <a:pt x="41" y="22"/>
                </a:lnTo>
                <a:lnTo>
                  <a:pt x="39" y="13"/>
                </a:lnTo>
                <a:lnTo>
                  <a:pt x="36" y="7"/>
                </a:lnTo>
                <a:lnTo>
                  <a:pt x="30" y="2"/>
                </a:lnTo>
                <a:lnTo>
                  <a:pt x="21" y="0"/>
                </a:lnTo>
                <a:lnTo>
                  <a:pt x="21" y="0"/>
                </a:lnTo>
                <a:lnTo>
                  <a:pt x="13" y="2"/>
                </a:lnTo>
                <a:lnTo>
                  <a:pt x="6" y="6"/>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4" name="Freeform 350">
            <a:extLst>
              <a:ext uri="{FF2B5EF4-FFF2-40B4-BE49-F238E27FC236}">
                <a16:creationId xmlns:a16="http://schemas.microsoft.com/office/drawing/2014/main" id="{024F85EB-F638-4AEE-A545-6600A55A8012}"/>
              </a:ext>
            </a:extLst>
          </p:cNvPr>
          <p:cNvSpPr>
            <a:spLocks/>
          </p:cNvSpPr>
          <p:nvPr/>
        </p:nvSpPr>
        <p:spPr bwMode="auto">
          <a:xfrm>
            <a:off x="7621817" y="2593229"/>
            <a:ext cx="39284" cy="57238"/>
          </a:xfrm>
          <a:custGeom>
            <a:avLst/>
            <a:gdLst>
              <a:gd name="T0" fmla="*/ 0 w 41"/>
              <a:gd name="T1" fmla="*/ 21 h 43"/>
              <a:gd name="T2" fmla="*/ 0 w 41"/>
              <a:gd name="T3" fmla="*/ 21 h 43"/>
              <a:gd name="T4" fmla="*/ 2 w 41"/>
              <a:gd name="T5" fmla="*/ 30 h 43"/>
              <a:gd name="T6" fmla="*/ 6 w 41"/>
              <a:gd name="T7" fmla="*/ 36 h 43"/>
              <a:gd name="T8" fmla="*/ 11 w 41"/>
              <a:gd name="T9" fmla="*/ 41 h 43"/>
              <a:gd name="T10" fmla="*/ 21 w 41"/>
              <a:gd name="T11" fmla="*/ 43 h 43"/>
              <a:gd name="T12" fmla="*/ 21 w 41"/>
              <a:gd name="T13" fmla="*/ 43 h 43"/>
              <a:gd name="T14" fmla="*/ 28 w 41"/>
              <a:gd name="T15" fmla="*/ 41 h 43"/>
              <a:gd name="T16" fmla="*/ 36 w 41"/>
              <a:gd name="T17" fmla="*/ 38 h 43"/>
              <a:gd name="T18" fmla="*/ 39 w 41"/>
              <a:gd name="T19" fmla="*/ 30 h 43"/>
              <a:gd name="T20" fmla="*/ 41 w 41"/>
              <a:gd name="T21" fmla="*/ 23 h 43"/>
              <a:gd name="T22" fmla="*/ 41 w 41"/>
              <a:gd name="T23" fmla="*/ 23 h 43"/>
              <a:gd name="T24" fmla="*/ 41 w 41"/>
              <a:gd name="T25" fmla="*/ 13 h 43"/>
              <a:gd name="T26" fmla="*/ 36 w 41"/>
              <a:gd name="T27" fmla="*/ 6 h 43"/>
              <a:gd name="T28" fmla="*/ 30 w 41"/>
              <a:gd name="T29" fmla="*/ 2 h 43"/>
              <a:gd name="T30" fmla="*/ 21 w 41"/>
              <a:gd name="T31" fmla="*/ 0 h 43"/>
              <a:gd name="T32" fmla="*/ 21 w 41"/>
              <a:gd name="T33" fmla="*/ 0 h 43"/>
              <a:gd name="T34" fmla="*/ 13 w 41"/>
              <a:gd name="T35" fmla="*/ 2 h 43"/>
              <a:gd name="T36" fmla="*/ 8 w 41"/>
              <a:gd name="T37" fmla="*/ 6 h 43"/>
              <a:gd name="T38" fmla="*/ 2 w 41"/>
              <a:gd name="T39" fmla="*/ 13 h 43"/>
              <a:gd name="T40" fmla="*/ 0 w 41"/>
              <a:gd name="T41" fmla="*/ 21 h 43"/>
              <a:gd name="T42" fmla="*/ 0 w 41"/>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1"/>
                </a:moveTo>
                <a:lnTo>
                  <a:pt x="0" y="21"/>
                </a:lnTo>
                <a:lnTo>
                  <a:pt x="2" y="30"/>
                </a:lnTo>
                <a:lnTo>
                  <a:pt x="6" y="36"/>
                </a:lnTo>
                <a:lnTo>
                  <a:pt x="11" y="41"/>
                </a:lnTo>
                <a:lnTo>
                  <a:pt x="21" y="43"/>
                </a:lnTo>
                <a:lnTo>
                  <a:pt x="21" y="43"/>
                </a:lnTo>
                <a:lnTo>
                  <a:pt x="28" y="41"/>
                </a:lnTo>
                <a:lnTo>
                  <a:pt x="36" y="38"/>
                </a:lnTo>
                <a:lnTo>
                  <a:pt x="39" y="30"/>
                </a:lnTo>
                <a:lnTo>
                  <a:pt x="41" y="23"/>
                </a:lnTo>
                <a:lnTo>
                  <a:pt x="41" y="23"/>
                </a:lnTo>
                <a:lnTo>
                  <a:pt x="41" y="13"/>
                </a:lnTo>
                <a:lnTo>
                  <a:pt x="36" y="6"/>
                </a:lnTo>
                <a:lnTo>
                  <a:pt x="30" y="2"/>
                </a:lnTo>
                <a:lnTo>
                  <a:pt x="21" y="0"/>
                </a:lnTo>
                <a:lnTo>
                  <a:pt x="21" y="0"/>
                </a:lnTo>
                <a:lnTo>
                  <a:pt x="13"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5" name="Freeform 351">
            <a:extLst>
              <a:ext uri="{FF2B5EF4-FFF2-40B4-BE49-F238E27FC236}">
                <a16:creationId xmlns:a16="http://schemas.microsoft.com/office/drawing/2014/main" id="{8B43FEEC-7FBA-4E6A-871B-B6060110FF1A}"/>
              </a:ext>
            </a:extLst>
          </p:cNvPr>
          <p:cNvSpPr>
            <a:spLocks/>
          </p:cNvSpPr>
          <p:nvPr/>
        </p:nvSpPr>
        <p:spPr bwMode="auto">
          <a:xfrm>
            <a:off x="7434749" y="2434522"/>
            <a:ext cx="41155" cy="54637"/>
          </a:xfrm>
          <a:custGeom>
            <a:avLst/>
            <a:gdLst>
              <a:gd name="T0" fmla="*/ 0 w 43"/>
              <a:gd name="T1" fmla="*/ 21 h 43"/>
              <a:gd name="T2" fmla="*/ 0 w 43"/>
              <a:gd name="T3" fmla="*/ 21 h 43"/>
              <a:gd name="T4" fmla="*/ 2 w 43"/>
              <a:gd name="T5" fmla="*/ 30 h 43"/>
              <a:gd name="T6" fmla="*/ 6 w 43"/>
              <a:gd name="T7" fmla="*/ 37 h 43"/>
              <a:gd name="T8" fmla="*/ 14 w 43"/>
              <a:gd name="T9" fmla="*/ 41 h 43"/>
              <a:gd name="T10" fmla="*/ 21 w 43"/>
              <a:gd name="T11" fmla="*/ 43 h 43"/>
              <a:gd name="T12" fmla="*/ 21 w 43"/>
              <a:gd name="T13" fmla="*/ 43 h 43"/>
              <a:gd name="T14" fmla="*/ 28 w 43"/>
              <a:gd name="T15" fmla="*/ 43 h 43"/>
              <a:gd name="T16" fmla="*/ 36 w 43"/>
              <a:gd name="T17" fmla="*/ 37 h 43"/>
              <a:gd name="T18" fmla="*/ 40 w 43"/>
              <a:gd name="T19" fmla="*/ 32 h 43"/>
              <a:gd name="T20" fmla="*/ 43 w 43"/>
              <a:gd name="T21" fmla="*/ 23 h 43"/>
              <a:gd name="T22" fmla="*/ 43 w 43"/>
              <a:gd name="T23" fmla="*/ 23 h 43"/>
              <a:gd name="T24" fmla="*/ 42 w 43"/>
              <a:gd name="T25" fmla="*/ 15 h 43"/>
              <a:gd name="T26" fmla="*/ 38 w 43"/>
              <a:gd name="T27" fmla="*/ 8 h 43"/>
              <a:gd name="T28" fmla="*/ 30 w 43"/>
              <a:gd name="T29" fmla="*/ 2 h 43"/>
              <a:gd name="T30" fmla="*/ 23 w 43"/>
              <a:gd name="T31" fmla="*/ 0 h 43"/>
              <a:gd name="T32" fmla="*/ 23 w 43"/>
              <a:gd name="T33" fmla="*/ 0 h 43"/>
              <a:gd name="T34" fmla="*/ 14 w 43"/>
              <a:gd name="T35" fmla="*/ 2 h 43"/>
              <a:gd name="T36" fmla="*/ 8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30"/>
                </a:lnTo>
                <a:lnTo>
                  <a:pt x="6" y="37"/>
                </a:lnTo>
                <a:lnTo>
                  <a:pt x="14" y="41"/>
                </a:lnTo>
                <a:lnTo>
                  <a:pt x="21" y="43"/>
                </a:lnTo>
                <a:lnTo>
                  <a:pt x="21" y="43"/>
                </a:lnTo>
                <a:lnTo>
                  <a:pt x="28" y="43"/>
                </a:lnTo>
                <a:lnTo>
                  <a:pt x="36" y="37"/>
                </a:lnTo>
                <a:lnTo>
                  <a:pt x="40" y="32"/>
                </a:lnTo>
                <a:lnTo>
                  <a:pt x="43" y="23"/>
                </a:lnTo>
                <a:lnTo>
                  <a:pt x="43" y="23"/>
                </a:lnTo>
                <a:lnTo>
                  <a:pt x="42" y="15"/>
                </a:lnTo>
                <a:lnTo>
                  <a:pt x="38" y="8"/>
                </a:lnTo>
                <a:lnTo>
                  <a:pt x="30" y="2"/>
                </a:lnTo>
                <a:lnTo>
                  <a:pt x="23" y="0"/>
                </a:lnTo>
                <a:lnTo>
                  <a:pt x="23" y="0"/>
                </a:lnTo>
                <a:lnTo>
                  <a:pt x="14" y="2"/>
                </a:lnTo>
                <a:lnTo>
                  <a:pt x="8"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6" name="Freeform 352">
            <a:extLst>
              <a:ext uri="{FF2B5EF4-FFF2-40B4-BE49-F238E27FC236}">
                <a16:creationId xmlns:a16="http://schemas.microsoft.com/office/drawing/2014/main" id="{6759AFE2-6901-4FD2-9B5F-D8B57F734B9D}"/>
              </a:ext>
            </a:extLst>
          </p:cNvPr>
          <p:cNvSpPr>
            <a:spLocks/>
          </p:cNvSpPr>
          <p:nvPr/>
        </p:nvSpPr>
        <p:spPr bwMode="auto">
          <a:xfrm>
            <a:off x="7427266" y="2421514"/>
            <a:ext cx="37414" cy="54637"/>
          </a:xfrm>
          <a:custGeom>
            <a:avLst/>
            <a:gdLst>
              <a:gd name="T0" fmla="*/ 0 w 41"/>
              <a:gd name="T1" fmla="*/ 20 h 43"/>
              <a:gd name="T2" fmla="*/ 0 w 41"/>
              <a:gd name="T3" fmla="*/ 20 h 43"/>
              <a:gd name="T4" fmla="*/ 2 w 41"/>
              <a:gd name="T5" fmla="*/ 30 h 43"/>
              <a:gd name="T6" fmla="*/ 6 w 41"/>
              <a:gd name="T7" fmla="*/ 35 h 43"/>
              <a:gd name="T8" fmla="*/ 13 w 41"/>
              <a:gd name="T9" fmla="*/ 41 h 43"/>
              <a:gd name="T10" fmla="*/ 21 w 41"/>
              <a:gd name="T11" fmla="*/ 43 h 43"/>
              <a:gd name="T12" fmla="*/ 21 w 41"/>
              <a:gd name="T13" fmla="*/ 43 h 43"/>
              <a:gd name="T14" fmla="*/ 28 w 41"/>
              <a:gd name="T15" fmla="*/ 41 h 43"/>
              <a:gd name="T16" fmla="*/ 36 w 41"/>
              <a:gd name="T17" fmla="*/ 37 h 43"/>
              <a:gd name="T18" fmla="*/ 39 w 41"/>
              <a:gd name="T19" fmla="*/ 30 h 43"/>
              <a:gd name="T20" fmla="*/ 41 w 41"/>
              <a:gd name="T21" fmla="*/ 22 h 43"/>
              <a:gd name="T22" fmla="*/ 41 w 41"/>
              <a:gd name="T23" fmla="*/ 22 h 43"/>
              <a:gd name="T24" fmla="*/ 41 w 41"/>
              <a:gd name="T25" fmla="*/ 13 h 43"/>
              <a:gd name="T26" fmla="*/ 36 w 41"/>
              <a:gd name="T27" fmla="*/ 7 h 43"/>
              <a:gd name="T28" fmla="*/ 30 w 41"/>
              <a:gd name="T29" fmla="*/ 2 h 43"/>
              <a:gd name="T30" fmla="*/ 23 w 41"/>
              <a:gd name="T31" fmla="*/ 0 h 43"/>
              <a:gd name="T32" fmla="*/ 23 w 41"/>
              <a:gd name="T33" fmla="*/ 0 h 43"/>
              <a:gd name="T34" fmla="*/ 13 w 41"/>
              <a:gd name="T35" fmla="*/ 2 h 43"/>
              <a:gd name="T36" fmla="*/ 8 w 41"/>
              <a:gd name="T37" fmla="*/ 5 h 43"/>
              <a:gd name="T38" fmla="*/ 2 w 41"/>
              <a:gd name="T39" fmla="*/ 13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2" y="30"/>
                </a:lnTo>
                <a:lnTo>
                  <a:pt x="6" y="35"/>
                </a:lnTo>
                <a:lnTo>
                  <a:pt x="13" y="41"/>
                </a:lnTo>
                <a:lnTo>
                  <a:pt x="21" y="43"/>
                </a:lnTo>
                <a:lnTo>
                  <a:pt x="21" y="43"/>
                </a:lnTo>
                <a:lnTo>
                  <a:pt x="28" y="41"/>
                </a:lnTo>
                <a:lnTo>
                  <a:pt x="36" y="37"/>
                </a:lnTo>
                <a:lnTo>
                  <a:pt x="39" y="30"/>
                </a:lnTo>
                <a:lnTo>
                  <a:pt x="41" y="22"/>
                </a:lnTo>
                <a:lnTo>
                  <a:pt x="41" y="22"/>
                </a:lnTo>
                <a:lnTo>
                  <a:pt x="41" y="13"/>
                </a:lnTo>
                <a:lnTo>
                  <a:pt x="36" y="7"/>
                </a:lnTo>
                <a:lnTo>
                  <a:pt x="30" y="2"/>
                </a:lnTo>
                <a:lnTo>
                  <a:pt x="23" y="0"/>
                </a:lnTo>
                <a:lnTo>
                  <a:pt x="23" y="0"/>
                </a:lnTo>
                <a:lnTo>
                  <a:pt x="13" y="2"/>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7" name="Freeform 353">
            <a:extLst>
              <a:ext uri="{FF2B5EF4-FFF2-40B4-BE49-F238E27FC236}">
                <a16:creationId xmlns:a16="http://schemas.microsoft.com/office/drawing/2014/main" id="{B6F367DF-E99C-4F99-A8B1-057A35642694}"/>
              </a:ext>
            </a:extLst>
          </p:cNvPr>
          <p:cNvSpPr>
            <a:spLocks/>
          </p:cNvSpPr>
          <p:nvPr/>
        </p:nvSpPr>
        <p:spPr bwMode="auto">
          <a:xfrm>
            <a:off x="7387982" y="2390293"/>
            <a:ext cx="39284" cy="54637"/>
          </a:xfrm>
          <a:custGeom>
            <a:avLst/>
            <a:gdLst>
              <a:gd name="T0" fmla="*/ 0 w 41"/>
              <a:gd name="T1" fmla="*/ 20 h 42"/>
              <a:gd name="T2" fmla="*/ 0 w 41"/>
              <a:gd name="T3" fmla="*/ 20 h 42"/>
              <a:gd name="T4" fmla="*/ 2 w 41"/>
              <a:gd name="T5" fmla="*/ 29 h 42"/>
              <a:gd name="T6" fmla="*/ 6 w 41"/>
              <a:gd name="T7" fmla="*/ 37 h 42"/>
              <a:gd name="T8" fmla="*/ 11 w 41"/>
              <a:gd name="T9" fmla="*/ 41 h 42"/>
              <a:gd name="T10" fmla="*/ 21 w 41"/>
              <a:gd name="T11" fmla="*/ 42 h 42"/>
              <a:gd name="T12" fmla="*/ 21 w 41"/>
              <a:gd name="T13" fmla="*/ 42 h 42"/>
              <a:gd name="T14" fmla="*/ 28 w 41"/>
              <a:gd name="T15" fmla="*/ 42 h 42"/>
              <a:gd name="T16" fmla="*/ 36 w 41"/>
              <a:gd name="T17" fmla="*/ 37 h 42"/>
              <a:gd name="T18" fmla="*/ 39 w 41"/>
              <a:gd name="T19" fmla="*/ 31 h 42"/>
              <a:gd name="T20" fmla="*/ 41 w 41"/>
              <a:gd name="T21" fmla="*/ 22 h 42"/>
              <a:gd name="T22" fmla="*/ 41 w 41"/>
              <a:gd name="T23" fmla="*/ 22 h 42"/>
              <a:gd name="T24" fmla="*/ 39 w 41"/>
              <a:gd name="T25" fmla="*/ 14 h 42"/>
              <a:gd name="T26" fmla="*/ 36 w 41"/>
              <a:gd name="T27" fmla="*/ 7 h 42"/>
              <a:gd name="T28" fmla="*/ 30 w 41"/>
              <a:gd name="T29" fmla="*/ 1 h 42"/>
              <a:gd name="T30" fmla="*/ 21 w 41"/>
              <a:gd name="T31" fmla="*/ 0 h 42"/>
              <a:gd name="T32" fmla="*/ 21 w 41"/>
              <a:gd name="T33" fmla="*/ 0 h 42"/>
              <a:gd name="T34" fmla="*/ 13 w 41"/>
              <a:gd name="T35" fmla="*/ 1 h 42"/>
              <a:gd name="T36" fmla="*/ 6 w 41"/>
              <a:gd name="T37" fmla="*/ 5 h 42"/>
              <a:gd name="T38" fmla="*/ 2 w 41"/>
              <a:gd name="T39" fmla="*/ 13 h 42"/>
              <a:gd name="T40" fmla="*/ 0 w 41"/>
              <a:gd name="T41" fmla="*/ 20 h 42"/>
              <a:gd name="T42" fmla="*/ 0 w 41"/>
              <a:gd name="T4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0" y="20"/>
                </a:moveTo>
                <a:lnTo>
                  <a:pt x="0" y="20"/>
                </a:lnTo>
                <a:lnTo>
                  <a:pt x="2" y="29"/>
                </a:lnTo>
                <a:lnTo>
                  <a:pt x="6" y="37"/>
                </a:lnTo>
                <a:lnTo>
                  <a:pt x="11" y="41"/>
                </a:lnTo>
                <a:lnTo>
                  <a:pt x="21" y="42"/>
                </a:lnTo>
                <a:lnTo>
                  <a:pt x="21" y="42"/>
                </a:lnTo>
                <a:lnTo>
                  <a:pt x="28" y="42"/>
                </a:lnTo>
                <a:lnTo>
                  <a:pt x="36" y="37"/>
                </a:lnTo>
                <a:lnTo>
                  <a:pt x="39" y="31"/>
                </a:lnTo>
                <a:lnTo>
                  <a:pt x="41" y="22"/>
                </a:lnTo>
                <a:lnTo>
                  <a:pt x="41" y="22"/>
                </a:lnTo>
                <a:lnTo>
                  <a:pt x="39" y="14"/>
                </a:lnTo>
                <a:lnTo>
                  <a:pt x="36" y="7"/>
                </a:lnTo>
                <a:lnTo>
                  <a:pt x="30" y="1"/>
                </a:lnTo>
                <a:lnTo>
                  <a:pt x="21" y="0"/>
                </a:lnTo>
                <a:lnTo>
                  <a:pt x="21" y="0"/>
                </a:lnTo>
                <a:lnTo>
                  <a:pt x="13" y="1"/>
                </a:lnTo>
                <a:lnTo>
                  <a:pt x="6"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8" name="Freeform 354">
            <a:extLst>
              <a:ext uri="{FF2B5EF4-FFF2-40B4-BE49-F238E27FC236}">
                <a16:creationId xmlns:a16="http://schemas.microsoft.com/office/drawing/2014/main" id="{58C2CBAA-B5B4-405A-86F9-97F828353380}"/>
              </a:ext>
            </a:extLst>
          </p:cNvPr>
          <p:cNvSpPr>
            <a:spLocks/>
          </p:cNvSpPr>
          <p:nvPr/>
        </p:nvSpPr>
        <p:spPr bwMode="auto">
          <a:xfrm>
            <a:off x="7354310" y="2359072"/>
            <a:ext cx="41155" cy="57238"/>
          </a:xfrm>
          <a:custGeom>
            <a:avLst/>
            <a:gdLst>
              <a:gd name="T0" fmla="*/ 0 w 43"/>
              <a:gd name="T1" fmla="*/ 23 h 45"/>
              <a:gd name="T2" fmla="*/ 0 w 43"/>
              <a:gd name="T3" fmla="*/ 23 h 45"/>
              <a:gd name="T4" fmla="*/ 1 w 43"/>
              <a:gd name="T5" fmla="*/ 30 h 45"/>
              <a:gd name="T6" fmla="*/ 5 w 43"/>
              <a:gd name="T7" fmla="*/ 38 h 45"/>
              <a:gd name="T8" fmla="*/ 13 w 43"/>
              <a:gd name="T9" fmla="*/ 41 h 45"/>
              <a:gd name="T10" fmla="*/ 20 w 43"/>
              <a:gd name="T11" fmla="*/ 45 h 45"/>
              <a:gd name="T12" fmla="*/ 20 w 43"/>
              <a:gd name="T13" fmla="*/ 45 h 45"/>
              <a:gd name="T14" fmla="*/ 29 w 43"/>
              <a:gd name="T15" fmla="*/ 43 h 45"/>
              <a:gd name="T16" fmla="*/ 35 w 43"/>
              <a:gd name="T17" fmla="*/ 38 h 45"/>
              <a:gd name="T18" fmla="*/ 41 w 43"/>
              <a:gd name="T19" fmla="*/ 32 h 45"/>
              <a:gd name="T20" fmla="*/ 43 w 43"/>
              <a:gd name="T21" fmla="*/ 23 h 45"/>
              <a:gd name="T22" fmla="*/ 43 w 43"/>
              <a:gd name="T23" fmla="*/ 23 h 45"/>
              <a:gd name="T24" fmla="*/ 41 w 43"/>
              <a:gd name="T25" fmla="*/ 15 h 45"/>
              <a:gd name="T26" fmla="*/ 37 w 43"/>
              <a:gd name="T27" fmla="*/ 8 h 45"/>
              <a:gd name="T28" fmla="*/ 29 w 43"/>
              <a:gd name="T29" fmla="*/ 4 h 45"/>
              <a:gd name="T30" fmla="*/ 22 w 43"/>
              <a:gd name="T31" fmla="*/ 0 h 45"/>
              <a:gd name="T32" fmla="*/ 22 w 43"/>
              <a:gd name="T33" fmla="*/ 0 h 45"/>
              <a:gd name="T34" fmla="*/ 14 w 43"/>
              <a:gd name="T35" fmla="*/ 2 h 45"/>
              <a:gd name="T36" fmla="*/ 7 w 43"/>
              <a:gd name="T37" fmla="*/ 8 h 45"/>
              <a:gd name="T38" fmla="*/ 1 w 43"/>
              <a:gd name="T39" fmla="*/ 13 h 45"/>
              <a:gd name="T40" fmla="*/ 0 w 43"/>
              <a:gd name="T41" fmla="*/ 23 h 45"/>
              <a:gd name="T42" fmla="*/ 0 w 43"/>
              <a:gd name="T43"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5">
                <a:moveTo>
                  <a:pt x="0" y="23"/>
                </a:moveTo>
                <a:lnTo>
                  <a:pt x="0" y="23"/>
                </a:lnTo>
                <a:lnTo>
                  <a:pt x="1" y="30"/>
                </a:lnTo>
                <a:lnTo>
                  <a:pt x="5" y="38"/>
                </a:lnTo>
                <a:lnTo>
                  <a:pt x="13" y="41"/>
                </a:lnTo>
                <a:lnTo>
                  <a:pt x="20" y="45"/>
                </a:lnTo>
                <a:lnTo>
                  <a:pt x="20" y="45"/>
                </a:lnTo>
                <a:lnTo>
                  <a:pt x="29" y="43"/>
                </a:lnTo>
                <a:lnTo>
                  <a:pt x="35" y="38"/>
                </a:lnTo>
                <a:lnTo>
                  <a:pt x="41" y="32"/>
                </a:lnTo>
                <a:lnTo>
                  <a:pt x="43" y="23"/>
                </a:lnTo>
                <a:lnTo>
                  <a:pt x="43" y="23"/>
                </a:lnTo>
                <a:lnTo>
                  <a:pt x="41" y="15"/>
                </a:lnTo>
                <a:lnTo>
                  <a:pt x="37" y="8"/>
                </a:lnTo>
                <a:lnTo>
                  <a:pt x="29" y="4"/>
                </a:lnTo>
                <a:lnTo>
                  <a:pt x="22" y="0"/>
                </a:lnTo>
                <a:lnTo>
                  <a:pt x="22" y="0"/>
                </a:lnTo>
                <a:lnTo>
                  <a:pt x="14" y="2"/>
                </a:lnTo>
                <a:lnTo>
                  <a:pt x="7" y="8"/>
                </a:lnTo>
                <a:lnTo>
                  <a:pt x="1" y="13"/>
                </a:lnTo>
                <a:lnTo>
                  <a:pt x="0" y="23"/>
                </a:lnTo>
                <a:lnTo>
                  <a:pt x="0" y="23"/>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19" name="Freeform 355">
            <a:extLst>
              <a:ext uri="{FF2B5EF4-FFF2-40B4-BE49-F238E27FC236}">
                <a16:creationId xmlns:a16="http://schemas.microsoft.com/office/drawing/2014/main" id="{D219A1D4-71A9-478B-8F03-2FB1B07C614D}"/>
              </a:ext>
            </a:extLst>
          </p:cNvPr>
          <p:cNvSpPr>
            <a:spLocks/>
          </p:cNvSpPr>
          <p:nvPr/>
        </p:nvSpPr>
        <p:spPr bwMode="auto">
          <a:xfrm>
            <a:off x="7316896" y="2333054"/>
            <a:ext cx="37414" cy="57238"/>
          </a:xfrm>
          <a:custGeom>
            <a:avLst/>
            <a:gdLst>
              <a:gd name="T0" fmla="*/ 0 w 42"/>
              <a:gd name="T1" fmla="*/ 20 h 43"/>
              <a:gd name="T2" fmla="*/ 0 w 42"/>
              <a:gd name="T3" fmla="*/ 20 h 43"/>
              <a:gd name="T4" fmla="*/ 2 w 42"/>
              <a:gd name="T5" fmla="*/ 29 h 43"/>
              <a:gd name="T6" fmla="*/ 6 w 42"/>
              <a:gd name="T7" fmla="*/ 37 h 43"/>
              <a:gd name="T8" fmla="*/ 14 w 42"/>
              <a:gd name="T9" fmla="*/ 41 h 43"/>
              <a:gd name="T10" fmla="*/ 21 w 42"/>
              <a:gd name="T11" fmla="*/ 43 h 43"/>
              <a:gd name="T12" fmla="*/ 21 w 42"/>
              <a:gd name="T13" fmla="*/ 43 h 43"/>
              <a:gd name="T14" fmla="*/ 28 w 42"/>
              <a:gd name="T15" fmla="*/ 43 h 43"/>
              <a:gd name="T16" fmla="*/ 36 w 42"/>
              <a:gd name="T17" fmla="*/ 37 h 43"/>
              <a:gd name="T18" fmla="*/ 40 w 42"/>
              <a:gd name="T19" fmla="*/ 31 h 43"/>
              <a:gd name="T20" fmla="*/ 42 w 42"/>
              <a:gd name="T21" fmla="*/ 22 h 43"/>
              <a:gd name="T22" fmla="*/ 42 w 42"/>
              <a:gd name="T23" fmla="*/ 22 h 43"/>
              <a:gd name="T24" fmla="*/ 42 w 42"/>
              <a:gd name="T25" fmla="*/ 15 h 43"/>
              <a:gd name="T26" fmla="*/ 36 w 42"/>
              <a:gd name="T27" fmla="*/ 7 h 43"/>
              <a:gd name="T28" fmla="*/ 30 w 42"/>
              <a:gd name="T29" fmla="*/ 1 h 43"/>
              <a:gd name="T30" fmla="*/ 23 w 42"/>
              <a:gd name="T31" fmla="*/ 0 h 43"/>
              <a:gd name="T32" fmla="*/ 23 w 42"/>
              <a:gd name="T33" fmla="*/ 0 h 43"/>
              <a:gd name="T34" fmla="*/ 14 w 42"/>
              <a:gd name="T35" fmla="*/ 1 h 43"/>
              <a:gd name="T36" fmla="*/ 8 w 42"/>
              <a:gd name="T37" fmla="*/ 5 h 43"/>
              <a:gd name="T38" fmla="*/ 2 w 42"/>
              <a:gd name="T39" fmla="*/ 13 h 43"/>
              <a:gd name="T40" fmla="*/ 0 w 42"/>
              <a:gd name="T41" fmla="*/ 20 h 43"/>
              <a:gd name="T42" fmla="*/ 0 w 42"/>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3">
                <a:moveTo>
                  <a:pt x="0" y="20"/>
                </a:moveTo>
                <a:lnTo>
                  <a:pt x="0" y="20"/>
                </a:lnTo>
                <a:lnTo>
                  <a:pt x="2" y="29"/>
                </a:lnTo>
                <a:lnTo>
                  <a:pt x="6" y="37"/>
                </a:lnTo>
                <a:lnTo>
                  <a:pt x="14" y="41"/>
                </a:lnTo>
                <a:lnTo>
                  <a:pt x="21" y="43"/>
                </a:lnTo>
                <a:lnTo>
                  <a:pt x="21" y="43"/>
                </a:lnTo>
                <a:lnTo>
                  <a:pt x="28" y="43"/>
                </a:lnTo>
                <a:lnTo>
                  <a:pt x="36" y="37"/>
                </a:lnTo>
                <a:lnTo>
                  <a:pt x="40" y="31"/>
                </a:lnTo>
                <a:lnTo>
                  <a:pt x="42" y="22"/>
                </a:lnTo>
                <a:lnTo>
                  <a:pt x="42" y="22"/>
                </a:lnTo>
                <a:lnTo>
                  <a:pt x="42" y="15"/>
                </a:lnTo>
                <a:lnTo>
                  <a:pt x="36" y="7"/>
                </a:lnTo>
                <a:lnTo>
                  <a:pt x="30" y="1"/>
                </a:lnTo>
                <a:lnTo>
                  <a:pt x="23" y="0"/>
                </a:lnTo>
                <a:lnTo>
                  <a:pt x="23" y="0"/>
                </a:lnTo>
                <a:lnTo>
                  <a:pt x="14" y="1"/>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0" name="Freeform 356">
            <a:extLst>
              <a:ext uri="{FF2B5EF4-FFF2-40B4-BE49-F238E27FC236}">
                <a16:creationId xmlns:a16="http://schemas.microsoft.com/office/drawing/2014/main" id="{82315717-2762-4884-8925-A62CB7BDA93B}"/>
              </a:ext>
            </a:extLst>
          </p:cNvPr>
          <p:cNvSpPr>
            <a:spLocks/>
          </p:cNvSpPr>
          <p:nvPr/>
        </p:nvSpPr>
        <p:spPr bwMode="auto">
          <a:xfrm>
            <a:off x="7303801" y="2330452"/>
            <a:ext cx="41155" cy="57238"/>
          </a:xfrm>
          <a:custGeom>
            <a:avLst/>
            <a:gdLst>
              <a:gd name="T0" fmla="*/ 0 w 43"/>
              <a:gd name="T1" fmla="*/ 20 h 43"/>
              <a:gd name="T2" fmla="*/ 0 w 43"/>
              <a:gd name="T3" fmla="*/ 20 h 43"/>
              <a:gd name="T4" fmla="*/ 2 w 43"/>
              <a:gd name="T5" fmla="*/ 30 h 43"/>
              <a:gd name="T6" fmla="*/ 6 w 43"/>
              <a:gd name="T7" fmla="*/ 35 h 43"/>
              <a:gd name="T8" fmla="*/ 13 w 43"/>
              <a:gd name="T9" fmla="*/ 41 h 43"/>
              <a:gd name="T10" fmla="*/ 21 w 43"/>
              <a:gd name="T11" fmla="*/ 43 h 43"/>
              <a:gd name="T12" fmla="*/ 21 w 43"/>
              <a:gd name="T13" fmla="*/ 43 h 43"/>
              <a:gd name="T14" fmla="*/ 28 w 43"/>
              <a:gd name="T15" fmla="*/ 41 h 43"/>
              <a:gd name="T16" fmla="*/ 36 w 43"/>
              <a:gd name="T17" fmla="*/ 37 h 43"/>
              <a:gd name="T18" fmla="*/ 40 w 43"/>
              <a:gd name="T19" fmla="*/ 30 h 43"/>
              <a:gd name="T20" fmla="*/ 43 w 43"/>
              <a:gd name="T21" fmla="*/ 22 h 43"/>
              <a:gd name="T22" fmla="*/ 43 w 43"/>
              <a:gd name="T23" fmla="*/ 22 h 43"/>
              <a:gd name="T24" fmla="*/ 41 w 43"/>
              <a:gd name="T25" fmla="*/ 13 h 43"/>
              <a:gd name="T26" fmla="*/ 38 w 43"/>
              <a:gd name="T27" fmla="*/ 7 h 43"/>
              <a:gd name="T28" fmla="*/ 30 w 43"/>
              <a:gd name="T29" fmla="*/ 2 h 43"/>
              <a:gd name="T30" fmla="*/ 23 w 43"/>
              <a:gd name="T31" fmla="*/ 0 h 43"/>
              <a:gd name="T32" fmla="*/ 23 w 43"/>
              <a:gd name="T33" fmla="*/ 0 h 43"/>
              <a:gd name="T34" fmla="*/ 13 w 43"/>
              <a:gd name="T35" fmla="*/ 2 h 43"/>
              <a:gd name="T36" fmla="*/ 8 w 43"/>
              <a:gd name="T37" fmla="*/ 5 h 43"/>
              <a:gd name="T38" fmla="*/ 2 w 43"/>
              <a:gd name="T39" fmla="*/ 13 h 43"/>
              <a:gd name="T40" fmla="*/ 0 w 43"/>
              <a:gd name="T41" fmla="*/ 20 h 43"/>
              <a:gd name="T42" fmla="*/ 0 w 43"/>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0"/>
                </a:moveTo>
                <a:lnTo>
                  <a:pt x="0" y="20"/>
                </a:lnTo>
                <a:lnTo>
                  <a:pt x="2" y="30"/>
                </a:lnTo>
                <a:lnTo>
                  <a:pt x="6" y="35"/>
                </a:lnTo>
                <a:lnTo>
                  <a:pt x="13" y="41"/>
                </a:lnTo>
                <a:lnTo>
                  <a:pt x="21" y="43"/>
                </a:lnTo>
                <a:lnTo>
                  <a:pt x="21" y="43"/>
                </a:lnTo>
                <a:lnTo>
                  <a:pt x="28" y="41"/>
                </a:lnTo>
                <a:lnTo>
                  <a:pt x="36" y="37"/>
                </a:lnTo>
                <a:lnTo>
                  <a:pt x="40" y="30"/>
                </a:lnTo>
                <a:lnTo>
                  <a:pt x="43" y="22"/>
                </a:lnTo>
                <a:lnTo>
                  <a:pt x="43" y="22"/>
                </a:lnTo>
                <a:lnTo>
                  <a:pt x="41" y="13"/>
                </a:lnTo>
                <a:lnTo>
                  <a:pt x="38" y="7"/>
                </a:lnTo>
                <a:lnTo>
                  <a:pt x="30" y="2"/>
                </a:lnTo>
                <a:lnTo>
                  <a:pt x="23" y="0"/>
                </a:lnTo>
                <a:lnTo>
                  <a:pt x="23" y="0"/>
                </a:lnTo>
                <a:lnTo>
                  <a:pt x="13" y="2"/>
                </a:lnTo>
                <a:lnTo>
                  <a:pt x="8" y="5"/>
                </a:lnTo>
                <a:lnTo>
                  <a:pt x="2" y="13"/>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1" name="Freeform 357">
            <a:extLst>
              <a:ext uri="{FF2B5EF4-FFF2-40B4-BE49-F238E27FC236}">
                <a16:creationId xmlns:a16="http://schemas.microsoft.com/office/drawing/2014/main" id="{779C5748-FF4F-4EFE-A25F-B6578E1564C4}"/>
              </a:ext>
            </a:extLst>
          </p:cNvPr>
          <p:cNvSpPr>
            <a:spLocks/>
          </p:cNvSpPr>
          <p:nvPr/>
        </p:nvSpPr>
        <p:spPr bwMode="auto">
          <a:xfrm>
            <a:off x="7258905" y="2299232"/>
            <a:ext cx="37414" cy="57238"/>
          </a:xfrm>
          <a:custGeom>
            <a:avLst/>
            <a:gdLst>
              <a:gd name="T0" fmla="*/ 0 w 41"/>
              <a:gd name="T1" fmla="*/ 23 h 43"/>
              <a:gd name="T2" fmla="*/ 0 w 41"/>
              <a:gd name="T3" fmla="*/ 23 h 43"/>
              <a:gd name="T4" fmla="*/ 2 w 41"/>
              <a:gd name="T5" fmla="*/ 30 h 43"/>
              <a:gd name="T6" fmla="*/ 5 w 41"/>
              <a:gd name="T7" fmla="*/ 38 h 43"/>
              <a:gd name="T8" fmla="*/ 11 w 41"/>
              <a:gd name="T9" fmla="*/ 42 h 43"/>
              <a:gd name="T10" fmla="*/ 20 w 41"/>
              <a:gd name="T11" fmla="*/ 43 h 43"/>
              <a:gd name="T12" fmla="*/ 20 w 41"/>
              <a:gd name="T13" fmla="*/ 43 h 43"/>
              <a:gd name="T14" fmla="*/ 28 w 41"/>
              <a:gd name="T15" fmla="*/ 43 h 43"/>
              <a:gd name="T16" fmla="*/ 35 w 41"/>
              <a:gd name="T17" fmla="*/ 38 h 43"/>
              <a:gd name="T18" fmla="*/ 39 w 41"/>
              <a:gd name="T19" fmla="*/ 32 h 43"/>
              <a:gd name="T20" fmla="*/ 41 w 41"/>
              <a:gd name="T21" fmla="*/ 23 h 43"/>
              <a:gd name="T22" fmla="*/ 41 w 41"/>
              <a:gd name="T23" fmla="*/ 23 h 43"/>
              <a:gd name="T24" fmla="*/ 39 w 41"/>
              <a:gd name="T25" fmla="*/ 15 h 43"/>
              <a:gd name="T26" fmla="*/ 35 w 41"/>
              <a:gd name="T27" fmla="*/ 8 h 43"/>
              <a:gd name="T28" fmla="*/ 30 w 41"/>
              <a:gd name="T29" fmla="*/ 4 h 43"/>
              <a:gd name="T30" fmla="*/ 20 w 41"/>
              <a:gd name="T31" fmla="*/ 0 h 43"/>
              <a:gd name="T32" fmla="*/ 20 w 41"/>
              <a:gd name="T33" fmla="*/ 0 h 43"/>
              <a:gd name="T34" fmla="*/ 13 w 41"/>
              <a:gd name="T35" fmla="*/ 2 h 43"/>
              <a:gd name="T36" fmla="*/ 5 w 41"/>
              <a:gd name="T37" fmla="*/ 8 h 43"/>
              <a:gd name="T38" fmla="*/ 2 w 41"/>
              <a:gd name="T39" fmla="*/ 14 h 43"/>
              <a:gd name="T40" fmla="*/ 0 w 41"/>
              <a:gd name="T41" fmla="*/ 23 h 43"/>
              <a:gd name="T42" fmla="*/ 0 w 41"/>
              <a:gd name="T43"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3"/>
                </a:moveTo>
                <a:lnTo>
                  <a:pt x="0" y="23"/>
                </a:lnTo>
                <a:lnTo>
                  <a:pt x="2" y="30"/>
                </a:lnTo>
                <a:lnTo>
                  <a:pt x="5" y="38"/>
                </a:lnTo>
                <a:lnTo>
                  <a:pt x="11" y="42"/>
                </a:lnTo>
                <a:lnTo>
                  <a:pt x="20" y="43"/>
                </a:lnTo>
                <a:lnTo>
                  <a:pt x="20" y="43"/>
                </a:lnTo>
                <a:lnTo>
                  <a:pt x="28" y="43"/>
                </a:lnTo>
                <a:lnTo>
                  <a:pt x="35" y="38"/>
                </a:lnTo>
                <a:lnTo>
                  <a:pt x="39" y="32"/>
                </a:lnTo>
                <a:lnTo>
                  <a:pt x="41" y="23"/>
                </a:lnTo>
                <a:lnTo>
                  <a:pt x="41" y="23"/>
                </a:lnTo>
                <a:lnTo>
                  <a:pt x="39" y="15"/>
                </a:lnTo>
                <a:lnTo>
                  <a:pt x="35" y="8"/>
                </a:lnTo>
                <a:lnTo>
                  <a:pt x="30" y="4"/>
                </a:lnTo>
                <a:lnTo>
                  <a:pt x="20" y="0"/>
                </a:lnTo>
                <a:lnTo>
                  <a:pt x="20" y="0"/>
                </a:lnTo>
                <a:lnTo>
                  <a:pt x="13" y="2"/>
                </a:lnTo>
                <a:lnTo>
                  <a:pt x="5" y="8"/>
                </a:lnTo>
                <a:lnTo>
                  <a:pt x="2" y="14"/>
                </a:lnTo>
                <a:lnTo>
                  <a:pt x="0" y="23"/>
                </a:lnTo>
                <a:lnTo>
                  <a:pt x="0" y="23"/>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2" name="Freeform 358">
            <a:extLst>
              <a:ext uri="{FF2B5EF4-FFF2-40B4-BE49-F238E27FC236}">
                <a16:creationId xmlns:a16="http://schemas.microsoft.com/office/drawing/2014/main" id="{13A17F95-E7CC-441E-8619-CC8ED87DAF61}"/>
              </a:ext>
            </a:extLst>
          </p:cNvPr>
          <p:cNvSpPr>
            <a:spLocks/>
          </p:cNvSpPr>
          <p:nvPr/>
        </p:nvSpPr>
        <p:spPr bwMode="auto">
          <a:xfrm>
            <a:off x="7086803" y="2234188"/>
            <a:ext cx="41155" cy="54637"/>
          </a:xfrm>
          <a:custGeom>
            <a:avLst/>
            <a:gdLst>
              <a:gd name="T0" fmla="*/ 0 w 43"/>
              <a:gd name="T1" fmla="*/ 21 h 43"/>
              <a:gd name="T2" fmla="*/ 0 w 43"/>
              <a:gd name="T3" fmla="*/ 21 h 43"/>
              <a:gd name="T4" fmla="*/ 2 w 43"/>
              <a:gd name="T5" fmla="*/ 28 h 43"/>
              <a:gd name="T6" fmla="*/ 5 w 43"/>
              <a:gd name="T7" fmla="*/ 36 h 43"/>
              <a:gd name="T8" fmla="*/ 13 w 43"/>
              <a:gd name="T9" fmla="*/ 41 h 43"/>
              <a:gd name="T10" fmla="*/ 20 w 43"/>
              <a:gd name="T11" fmla="*/ 43 h 43"/>
              <a:gd name="T12" fmla="*/ 20 w 43"/>
              <a:gd name="T13" fmla="*/ 43 h 43"/>
              <a:gd name="T14" fmla="*/ 28 w 43"/>
              <a:gd name="T15" fmla="*/ 41 h 43"/>
              <a:gd name="T16" fmla="*/ 35 w 43"/>
              <a:gd name="T17" fmla="*/ 37 h 43"/>
              <a:gd name="T18" fmla="*/ 39 w 43"/>
              <a:gd name="T19" fmla="*/ 30 h 43"/>
              <a:gd name="T20" fmla="*/ 43 w 43"/>
              <a:gd name="T21" fmla="*/ 22 h 43"/>
              <a:gd name="T22" fmla="*/ 43 w 43"/>
              <a:gd name="T23" fmla="*/ 22 h 43"/>
              <a:gd name="T24" fmla="*/ 41 w 43"/>
              <a:gd name="T25" fmla="*/ 13 h 43"/>
              <a:gd name="T26" fmla="*/ 37 w 43"/>
              <a:gd name="T27" fmla="*/ 6 h 43"/>
              <a:gd name="T28" fmla="*/ 30 w 43"/>
              <a:gd name="T29" fmla="*/ 2 h 43"/>
              <a:gd name="T30" fmla="*/ 22 w 43"/>
              <a:gd name="T31" fmla="*/ 0 h 43"/>
              <a:gd name="T32" fmla="*/ 22 w 43"/>
              <a:gd name="T33" fmla="*/ 0 h 43"/>
              <a:gd name="T34" fmla="*/ 13 w 43"/>
              <a:gd name="T35" fmla="*/ 2 h 43"/>
              <a:gd name="T36" fmla="*/ 7 w 43"/>
              <a:gd name="T37" fmla="*/ 6 h 43"/>
              <a:gd name="T38" fmla="*/ 2 w 43"/>
              <a:gd name="T39" fmla="*/ 13 h 43"/>
              <a:gd name="T40" fmla="*/ 0 w 43"/>
              <a:gd name="T41" fmla="*/ 21 h 43"/>
              <a:gd name="T42" fmla="*/ 0 w 43"/>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0" y="21"/>
                </a:moveTo>
                <a:lnTo>
                  <a:pt x="0" y="21"/>
                </a:lnTo>
                <a:lnTo>
                  <a:pt x="2" y="28"/>
                </a:lnTo>
                <a:lnTo>
                  <a:pt x="5" y="36"/>
                </a:lnTo>
                <a:lnTo>
                  <a:pt x="13" y="41"/>
                </a:lnTo>
                <a:lnTo>
                  <a:pt x="20" y="43"/>
                </a:lnTo>
                <a:lnTo>
                  <a:pt x="20" y="43"/>
                </a:lnTo>
                <a:lnTo>
                  <a:pt x="28" y="41"/>
                </a:lnTo>
                <a:lnTo>
                  <a:pt x="35" y="37"/>
                </a:lnTo>
                <a:lnTo>
                  <a:pt x="39" y="30"/>
                </a:lnTo>
                <a:lnTo>
                  <a:pt x="43" y="22"/>
                </a:lnTo>
                <a:lnTo>
                  <a:pt x="43" y="22"/>
                </a:lnTo>
                <a:lnTo>
                  <a:pt x="41" y="13"/>
                </a:lnTo>
                <a:lnTo>
                  <a:pt x="37" y="6"/>
                </a:lnTo>
                <a:lnTo>
                  <a:pt x="30" y="2"/>
                </a:lnTo>
                <a:lnTo>
                  <a:pt x="22" y="0"/>
                </a:lnTo>
                <a:lnTo>
                  <a:pt x="22" y="0"/>
                </a:lnTo>
                <a:lnTo>
                  <a:pt x="13" y="2"/>
                </a:lnTo>
                <a:lnTo>
                  <a:pt x="7"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3" name="Freeform 359">
            <a:extLst>
              <a:ext uri="{FF2B5EF4-FFF2-40B4-BE49-F238E27FC236}">
                <a16:creationId xmlns:a16="http://schemas.microsoft.com/office/drawing/2014/main" id="{E05D256F-5836-4EB2-96A0-D52FB76001A1}"/>
              </a:ext>
            </a:extLst>
          </p:cNvPr>
          <p:cNvSpPr>
            <a:spLocks/>
          </p:cNvSpPr>
          <p:nvPr/>
        </p:nvSpPr>
        <p:spPr bwMode="auto">
          <a:xfrm>
            <a:off x="7073708" y="2218577"/>
            <a:ext cx="39284" cy="57238"/>
          </a:xfrm>
          <a:custGeom>
            <a:avLst/>
            <a:gdLst>
              <a:gd name="T0" fmla="*/ 0 w 41"/>
              <a:gd name="T1" fmla="*/ 22 h 43"/>
              <a:gd name="T2" fmla="*/ 0 w 41"/>
              <a:gd name="T3" fmla="*/ 22 h 43"/>
              <a:gd name="T4" fmla="*/ 2 w 41"/>
              <a:gd name="T5" fmla="*/ 30 h 43"/>
              <a:gd name="T6" fmla="*/ 6 w 41"/>
              <a:gd name="T7" fmla="*/ 37 h 43"/>
              <a:gd name="T8" fmla="*/ 11 w 41"/>
              <a:gd name="T9" fmla="*/ 41 h 43"/>
              <a:gd name="T10" fmla="*/ 20 w 41"/>
              <a:gd name="T11" fmla="*/ 43 h 43"/>
              <a:gd name="T12" fmla="*/ 20 w 41"/>
              <a:gd name="T13" fmla="*/ 43 h 43"/>
              <a:gd name="T14" fmla="*/ 28 w 41"/>
              <a:gd name="T15" fmla="*/ 43 h 43"/>
              <a:gd name="T16" fmla="*/ 35 w 41"/>
              <a:gd name="T17" fmla="*/ 37 h 43"/>
              <a:gd name="T18" fmla="*/ 39 w 41"/>
              <a:gd name="T19" fmla="*/ 32 h 43"/>
              <a:gd name="T20" fmla="*/ 41 w 41"/>
              <a:gd name="T21" fmla="*/ 22 h 43"/>
              <a:gd name="T22" fmla="*/ 41 w 41"/>
              <a:gd name="T23" fmla="*/ 22 h 43"/>
              <a:gd name="T24" fmla="*/ 41 w 41"/>
              <a:gd name="T25" fmla="*/ 15 h 43"/>
              <a:gd name="T26" fmla="*/ 35 w 41"/>
              <a:gd name="T27" fmla="*/ 7 h 43"/>
              <a:gd name="T28" fmla="*/ 30 w 41"/>
              <a:gd name="T29" fmla="*/ 2 h 43"/>
              <a:gd name="T30" fmla="*/ 22 w 41"/>
              <a:gd name="T31" fmla="*/ 0 h 43"/>
              <a:gd name="T32" fmla="*/ 22 w 41"/>
              <a:gd name="T33" fmla="*/ 0 h 43"/>
              <a:gd name="T34" fmla="*/ 13 w 41"/>
              <a:gd name="T35" fmla="*/ 2 h 43"/>
              <a:gd name="T36" fmla="*/ 7 w 41"/>
              <a:gd name="T37" fmla="*/ 7 h 43"/>
              <a:gd name="T38" fmla="*/ 2 w 41"/>
              <a:gd name="T39" fmla="*/ 13 h 43"/>
              <a:gd name="T40" fmla="*/ 0 w 41"/>
              <a:gd name="T41" fmla="*/ 22 h 43"/>
              <a:gd name="T42" fmla="*/ 0 w 41"/>
              <a:gd name="T43"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2"/>
                </a:moveTo>
                <a:lnTo>
                  <a:pt x="0" y="22"/>
                </a:lnTo>
                <a:lnTo>
                  <a:pt x="2" y="30"/>
                </a:lnTo>
                <a:lnTo>
                  <a:pt x="6" y="37"/>
                </a:lnTo>
                <a:lnTo>
                  <a:pt x="11" y="41"/>
                </a:lnTo>
                <a:lnTo>
                  <a:pt x="20" y="43"/>
                </a:lnTo>
                <a:lnTo>
                  <a:pt x="20" y="43"/>
                </a:lnTo>
                <a:lnTo>
                  <a:pt x="28" y="43"/>
                </a:lnTo>
                <a:lnTo>
                  <a:pt x="35" y="37"/>
                </a:lnTo>
                <a:lnTo>
                  <a:pt x="39" y="32"/>
                </a:lnTo>
                <a:lnTo>
                  <a:pt x="41" y="22"/>
                </a:lnTo>
                <a:lnTo>
                  <a:pt x="41" y="22"/>
                </a:lnTo>
                <a:lnTo>
                  <a:pt x="41" y="15"/>
                </a:lnTo>
                <a:lnTo>
                  <a:pt x="35" y="7"/>
                </a:lnTo>
                <a:lnTo>
                  <a:pt x="30" y="2"/>
                </a:lnTo>
                <a:lnTo>
                  <a:pt x="22" y="0"/>
                </a:lnTo>
                <a:lnTo>
                  <a:pt x="22" y="0"/>
                </a:lnTo>
                <a:lnTo>
                  <a:pt x="13" y="2"/>
                </a:lnTo>
                <a:lnTo>
                  <a:pt x="7" y="7"/>
                </a:lnTo>
                <a:lnTo>
                  <a:pt x="2" y="13"/>
                </a:lnTo>
                <a:lnTo>
                  <a:pt x="0" y="22"/>
                </a:lnTo>
                <a:lnTo>
                  <a:pt x="0" y="22"/>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4" name="Freeform 360">
            <a:extLst>
              <a:ext uri="{FF2B5EF4-FFF2-40B4-BE49-F238E27FC236}">
                <a16:creationId xmlns:a16="http://schemas.microsoft.com/office/drawing/2014/main" id="{9A353B4A-03D7-4EC6-9718-F728D553FF8E}"/>
              </a:ext>
            </a:extLst>
          </p:cNvPr>
          <p:cNvSpPr>
            <a:spLocks/>
          </p:cNvSpPr>
          <p:nvPr/>
        </p:nvSpPr>
        <p:spPr bwMode="auto">
          <a:xfrm>
            <a:off x="6968950" y="2184755"/>
            <a:ext cx="37414" cy="57238"/>
          </a:xfrm>
          <a:custGeom>
            <a:avLst/>
            <a:gdLst>
              <a:gd name="T0" fmla="*/ 0 w 41"/>
              <a:gd name="T1" fmla="*/ 20 h 43"/>
              <a:gd name="T2" fmla="*/ 0 w 41"/>
              <a:gd name="T3" fmla="*/ 20 h 43"/>
              <a:gd name="T4" fmla="*/ 0 w 41"/>
              <a:gd name="T5" fmla="*/ 28 h 43"/>
              <a:gd name="T6" fmla="*/ 6 w 41"/>
              <a:gd name="T7" fmla="*/ 35 h 43"/>
              <a:gd name="T8" fmla="*/ 11 w 41"/>
              <a:gd name="T9" fmla="*/ 41 h 43"/>
              <a:gd name="T10" fmla="*/ 19 w 41"/>
              <a:gd name="T11" fmla="*/ 43 h 43"/>
              <a:gd name="T12" fmla="*/ 19 w 41"/>
              <a:gd name="T13" fmla="*/ 43 h 43"/>
              <a:gd name="T14" fmla="*/ 28 w 41"/>
              <a:gd name="T15" fmla="*/ 41 h 43"/>
              <a:gd name="T16" fmla="*/ 34 w 41"/>
              <a:gd name="T17" fmla="*/ 37 h 43"/>
              <a:gd name="T18" fmla="*/ 39 w 41"/>
              <a:gd name="T19" fmla="*/ 30 h 43"/>
              <a:gd name="T20" fmla="*/ 41 w 41"/>
              <a:gd name="T21" fmla="*/ 22 h 43"/>
              <a:gd name="T22" fmla="*/ 41 w 41"/>
              <a:gd name="T23" fmla="*/ 22 h 43"/>
              <a:gd name="T24" fmla="*/ 39 w 41"/>
              <a:gd name="T25" fmla="*/ 13 h 43"/>
              <a:gd name="T26" fmla="*/ 35 w 41"/>
              <a:gd name="T27" fmla="*/ 5 h 43"/>
              <a:gd name="T28" fmla="*/ 28 w 41"/>
              <a:gd name="T29" fmla="*/ 2 h 43"/>
              <a:gd name="T30" fmla="*/ 20 w 41"/>
              <a:gd name="T31" fmla="*/ 0 h 43"/>
              <a:gd name="T32" fmla="*/ 20 w 41"/>
              <a:gd name="T33" fmla="*/ 0 h 43"/>
              <a:gd name="T34" fmla="*/ 13 w 41"/>
              <a:gd name="T35" fmla="*/ 0 h 43"/>
              <a:gd name="T36" fmla="*/ 6 w 41"/>
              <a:gd name="T37" fmla="*/ 5 h 43"/>
              <a:gd name="T38" fmla="*/ 2 w 41"/>
              <a:gd name="T39" fmla="*/ 11 h 43"/>
              <a:gd name="T40" fmla="*/ 0 w 41"/>
              <a:gd name="T41" fmla="*/ 20 h 43"/>
              <a:gd name="T42" fmla="*/ 0 w 41"/>
              <a:gd name="T4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20"/>
                </a:moveTo>
                <a:lnTo>
                  <a:pt x="0" y="20"/>
                </a:lnTo>
                <a:lnTo>
                  <a:pt x="0" y="28"/>
                </a:lnTo>
                <a:lnTo>
                  <a:pt x="6" y="35"/>
                </a:lnTo>
                <a:lnTo>
                  <a:pt x="11" y="41"/>
                </a:lnTo>
                <a:lnTo>
                  <a:pt x="19" y="43"/>
                </a:lnTo>
                <a:lnTo>
                  <a:pt x="19" y="43"/>
                </a:lnTo>
                <a:lnTo>
                  <a:pt x="28" y="41"/>
                </a:lnTo>
                <a:lnTo>
                  <a:pt x="34" y="37"/>
                </a:lnTo>
                <a:lnTo>
                  <a:pt x="39" y="30"/>
                </a:lnTo>
                <a:lnTo>
                  <a:pt x="41" y="22"/>
                </a:lnTo>
                <a:lnTo>
                  <a:pt x="41" y="22"/>
                </a:lnTo>
                <a:lnTo>
                  <a:pt x="39" y="13"/>
                </a:lnTo>
                <a:lnTo>
                  <a:pt x="35" y="5"/>
                </a:lnTo>
                <a:lnTo>
                  <a:pt x="28" y="2"/>
                </a:lnTo>
                <a:lnTo>
                  <a:pt x="20" y="0"/>
                </a:lnTo>
                <a:lnTo>
                  <a:pt x="20" y="0"/>
                </a:lnTo>
                <a:lnTo>
                  <a:pt x="13" y="0"/>
                </a:lnTo>
                <a:lnTo>
                  <a:pt x="6" y="5"/>
                </a:lnTo>
                <a:lnTo>
                  <a:pt x="2" y="11"/>
                </a:lnTo>
                <a:lnTo>
                  <a:pt x="0" y="20"/>
                </a:lnTo>
                <a:lnTo>
                  <a:pt x="0" y="2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5" name="Freeform 361">
            <a:extLst>
              <a:ext uri="{FF2B5EF4-FFF2-40B4-BE49-F238E27FC236}">
                <a16:creationId xmlns:a16="http://schemas.microsoft.com/office/drawing/2014/main" id="{D7EF4EB5-2CD0-4229-A1B5-FBB6F27CD35B}"/>
              </a:ext>
            </a:extLst>
          </p:cNvPr>
          <p:cNvSpPr>
            <a:spLocks/>
          </p:cNvSpPr>
          <p:nvPr/>
        </p:nvSpPr>
        <p:spPr bwMode="auto">
          <a:xfrm>
            <a:off x="8719905" y="3381558"/>
            <a:ext cx="41155" cy="52035"/>
          </a:xfrm>
          <a:custGeom>
            <a:avLst/>
            <a:gdLst>
              <a:gd name="T0" fmla="*/ 0 w 43"/>
              <a:gd name="T1" fmla="*/ 21 h 41"/>
              <a:gd name="T2" fmla="*/ 0 w 43"/>
              <a:gd name="T3" fmla="*/ 21 h 41"/>
              <a:gd name="T4" fmla="*/ 2 w 43"/>
              <a:gd name="T5" fmla="*/ 28 h 41"/>
              <a:gd name="T6" fmla="*/ 5 w 43"/>
              <a:gd name="T7" fmla="*/ 36 h 41"/>
              <a:gd name="T8" fmla="*/ 13 w 43"/>
              <a:gd name="T9" fmla="*/ 40 h 41"/>
              <a:gd name="T10" fmla="*/ 20 w 43"/>
              <a:gd name="T11" fmla="*/ 41 h 41"/>
              <a:gd name="T12" fmla="*/ 20 w 43"/>
              <a:gd name="T13" fmla="*/ 41 h 41"/>
              <a:gd name="T14" fmla="*/ 28 w 43"/>
              <a:gd name="T15" fmla="*/ 41 h 41"/>
              <a:gd name="T16" fmla="*/ 35 w 43"/>
              <a:gd name="T17" fmla="*/ 36 h 41"/>
              <a:gd name="T18" fmla="*/ 41 w 43"/>
              <a:gd name="T19" fmla="*/ 30 h 41"/>
              <a:gd name="T20" fmla="*/ 43 w 43"/>
              <a:gd name="T21" fmla="*/ 21 h 41"/>
              <a:gd name="T22" fmla="*/ 43 w 43"/>
              <a:gd name="T23" fmla="*/ 21 h 41"/>
              <a:gd name="T24" fmla="*/ 41 w 43"/>
              <a:gd name="T25" fmla="*/ 13 h 41"/>
              <a:gd name="T26" fmla="*/ 37 w 43"/>
              <a:gd name="T27" fmla="*/ 6 h 41"/>
              <a:gd name="T28" fmla="*/ 30 w 43"/>
              <a:gd name="T29" fmla="*/ 2 h 41"/>
              <a:gd name="T30" fmla="*/ 22 w 43"/>
              <a:gd name="T31" fmla="*/ 0 h 41"/>
              <a:gd name="T32" fmla="*/ 22 w 43"/>
              <a:gd name="T33" fmla="*/ 0 h 41"/>
              <a:gd name="T34" fmla="*/ 13 w 43"/>
              <a:gd name="T35" fmla="*/ 0 h 41"/>
              <a:gd name="T36" fmla="*/ 7 w 43"/>
              <a:gd name="T37" fmla="*/ 6 h 41"/>
              <a:gd name="T38" fmla="*/ 2 w 43"/>
              <a:gd name="T39" fmla="*/ 12 h 41"/>
              <a:gd name="T40" fmla="*/ 0 w 43"/>
              <a:gd name="T41" fmla="*/ 21 h 41"/>
              <a:gd name="T42" fmla="*/ 0 w 43"/>
              <a:gd name="T4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1">
                <a:moveTo>
                  <a:pt x="0" y="21"/>
                </a:moveTo>
                <a:lnTo>
                  <a:pt x="0" y="21"/>
                </a:lnTo>
                <a:lnTo>
                  <a:pt x="2" y="28"/>
                </a:lnTo>
                <a:lnTo>
                  <a:pt x="5" y="36"/>
                </a:lnTo>
                <a:lnTo>
                  <a:pt x="13" y="40"/>
                </a:lnTo>
                <a:lnTo>
                  <a:pt x="20" y="41"/>
                </a:lnTo>
                <a:lnTo>
                  <a:pt x="20" y="41"/>
                </a:lnTo>
                <a:lnTo>
                  <a:pt x="28" y="41"/>
                </a:lnTo>
                <a:lnTo>
                  <a:pt x="35" y="36"/>
                </a:lnTo>
                <a:lnTo>
                  <a:pt x="41" y="30"/>
                </a:lnTo>
                <a:lnTo>
                  <a:pt x="43" y="21"/>
                </a:lnTo>
                <a:lnTo>
                  <a:pt x="43" y="21"/>
                </a:lnTo>
                <a:lnTo>
                  <a:pt x="41" y="13"/>
                </a:lnTo>
                <a:lnTo>
                  <a:pt x="37" y="6"/>
                </a:lnTo>
                <a:lnTo>
                  <a:pt x="30" y="2"/>
                </a:lnTo>
                <a:lnTo>
                  <a:pt x="22" y="0"/>
                </a:lnTo>
                <a:lnTo>
                  <a:pt x="22" y="0"/>
                </a:lnTo>
                <a:lnTo>
                  <a:pt x="13" y="0"/>
                </a:lnTo>
                <a:lnTo>
                  <a:pt x="7" y="6"/>
                </a:lnTo>
                <a:lnTo>
                  <a:pt x="2" y="12"/>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6" name="Freeform 362">
            <a:extLst>
              <a:ext uri="{FF2B5EF4-FFF2-40B4-BE49-F238E27FC236}">
                <a16:creationId xmlns:a16="http://schemas.microsoft.com/office/drawing/2014/main" id="{0DC01FF2-220D-4503-AC4F-0EF84346907A}"/>
              </a:ext>
            </a:extLst>
          </p:cNvPr>
          <p:cNvSpPr>
            <a:spLocks/>
          </p:cNvSpPr>
          <p:nvPr/>
        </p:nvSpPr>
        <p:spPr bwMode="auto">
          <a:xfrm>
            <a:off x="8710552" y="3363346"/>
            <a:ext cx="37414" cy="57238"/>
          </a:xfrm>
          <a:custGeom>
            <a:avLst/>
            <a:gdLst>
              <a:gd name="T0" fmla="*/ 0 w 42"/>
              <a:gd name="T1" fmla="*/ 21 h 43"/>
              <a:gd name="T2" fmla="*/ 0 w 42"/>
              <a:gd name="T3" fmla="*/ 21 h 43"/>
              <a:gd name="T4" fmla="*/ 2 w 42"/>
              <a:gd name="T5" fmla="*/ 28 h 43"/>
              <a:gd name="T6" fmla="*/ 6 w 42"/>
              <a:gd name="T7" fmla="*/ 36 h 43"/>
              <a:gd name="T8" fmla="*/ 12 w 42"/>
              <a:gd name="T9" fmla="*/ 41 h 43"/>
              <a:gd name="T10" fmla="*/ 21 w 42"/>
              <a:gd name="T11" fmla="*/ 43 h 43"/>
              <a:gd name="T12" fmla="*/ 21 w 42"/>
              <a:gd name="T13" fmla="*/ 43 h 43"/>
              <a:gd name="T14" fmla="*/ 28 w 42"/>
              <a:gd name="T15" fmla="*/ 41 h 43"/>
              <a:gd name="T16" fmla="*/ 36 w 42"/>
              <a:gd name="T17" fmla="*/ 38 h 43"/>
              <a:gd name="T18" fmla="*/ 40 w 42"/>
              <a:gd name="T19" fmla="*/ 30 h 43"/>
              <a:gd name="T20" fmla="*/ 42 w 42"/>
              <a:gd name="T21" fmla="*/ 23 h 43"/>
              <a:gd name="T22" fmla="*/ 42 w 42"/>
              <a:gd name="T23" fmla="*/ 23 h 43"/>
              <a:gd name="T24" fmla="*/ 42 w 42"/>
              <a:gd name="T25" fmla="*/ 13 h 43"/>
              <a:gd name="T26" fmla="*/ 36 w 42"/>
              <a:gd name="T27" fmla="*/ 8 h 43"/>
              <a:gd name="T28" fmla="*/ 30 w 42"/>
              <a:gd name="T29" fmla="*/ 2 h 43"/>
              <a:gd name="T30" fmla="*/ 23 w 42"/>
              <a:gd name="T31" fmla="*/ 0 h 43"/>
              <a:gd name="T32" fmla="*/ 23 w 42"/>
              <a:gd name="T33" fmla="*/ 0 h 43"/>
              <a:gd name="T34" fmla="*/ 14 w 42"/>
              <a:gd name="T35" fmla="*/ 2 h 43"/>
              <a:gd name="T36" fmla="*/ 6 w 42"/>
              <a:gd name="T37" fmla="*/ 6 h 43"/>
              <a:gd name="T38" fmla="*/ 2 w 42"/>
              <a:gd name="T39" fmla="*/ 13 h 43"/>
              <a:gd name="T40" fmla="*/ 0 w 42"/>
              <a:gd name="T41" fmla="*/ 21 h 43"/>
              <a:gd name="T42" fmla="*/ 0 w 42"/>
              <a:gd name="T43"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3">
                <a:moveTo>
                  <a:pt x="0" y="21"/>
                </a:moveTo>
                <a:lnTo>
                  <a:pt x="0" y="21"/>
                </a:lnTo>
                <a:lnTo>
                  <a:pt x="2" y="28"/>
                </a:lnTo>
                <a:lnTo>
                  <a:pt x="6" y="36"/>
                </a:lnTo>
                <a:lnTo>
                  <a:pt x="12" y="41"/>
                </a:lnTo>
                <a:lnTo>
                  <a:pt x="21" y="43"/>
                </a:lnTo>
                <a:lnTo>
                  <a:pt x="21" y="43"/>
                </a:lnTo>
                <a:lnTo>
                  <a:pt x="28" y="41"/>
                </a:lnTo>
                <a:lnTo>
                  <a:pt x="36" y="38"/>
                </a:lnTo>
                <a:lnTo>
                  <a:pt x="40" y="30"/>
                </a:lnTo>
                <a:lnTo>
                  <a:pt x="42" y="23"/>
                </a:lnTo>
                <a:lnTo>
                  <a:pt x="42" y="23"/>
                </a:lnTo>
                <a:lnTo>
                  <a:pt x="42" y="13"/>
                </a:lnTo>
                <a:lnTo>
                  <a:pt x="36" y="8"/>
                </a:lnTo>
                <a:lnTo>
                  <a:pt x="30" y="2"/>
                </a:lnTo>
                <a:lnTo>
                  <a:pt x="23" y="0"/>
                </a:lnTo>
                <a:lnTo>
                  <a:pt x="23" y="0"/>
                </a:lnTo>
                <a:lnTo>
                  <a:pt x="14" y="2"/>
                </a:lnTo>
                <a:lnTo>
                  <a:pt x="6" y="6"/>
                </a:lnTo>
                <a:lnTo>
                  <a:pt x="2" y="13"/>
                </a:lnTo>
                <a:lnTo>
                  <a:pt x="0" y="21"/>
                </a:lnTo>
                <a:lnTo>
                  <a:pt x="0" y="2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7" name="Freeform 363">
            <a:extLst>
              <a:ext uri="{FF2B5EF4-FFF2-40B4-BE49-F238E27FC236}">
                <a16:creationId xmlns:a16="http://schemas.microsoft.com/office/drawing/2014/main" id="{559788EA-2644-4F57-8D12-B9E0C308737E}"/>
              </a:ext>
            </a:extLst>
          </p:cNvPr>
          <p:cNvSpPr>
            <a:spLocks/>
          </p:cNvSpPr>
          <p:nvPr/>
        </p:nvSpPr>
        <p:spPr bwMode="auto">
          <a:xfrm>
            <a:off x="9933975" y="3821253"/>
            <a:ext cx="39284" cy="54637"/>
          </a:xfrm>
          <a:custGeom>
            <a:avLst/>
            <a:gdLst>
              <a:gd name="T0" fmla="*/ 0 w 41"/>
              <a:gd name="T1" fmla="*/ 19 h 43"/>
              <a:gd name="T2" fmla="*/ 0 w 41"/>
              <a:gd name="T3" fmla="*/ 19 h 43"/>
              <a:gd name="T4" fmla="*/ 0 w 41"/>
              <a:gd name="T5" fmla="*/ 28 h 43"/>
              <a:gd name="T6" fmla="*/ 4 w 41"/>
              <a:gd name="T7" fmla="*/ 36 h 43"/>
              <a:gd name="T8" fmla="*/ 10 w 41"/>
              <a:gd name="T9" fmla="*/ 40 h 43"/>
              <a:gd name="T10" fmla="*/ 19 w 41"/>
              <a:gd name="T11" fmla="*/ 43 h 43"/>
              <a:gd name="T12" fmla="*/ 19 w 41"/>
              <a:gd name="T13" fmla="*/ 43 h 43"/>
              <a:gd name="T14" fmla="*/ 26 w 41"/>
              <a:gd name="T15" fmla="*/ 41 h 43"/>
              <a:gd name="T16" fmla="*/ 34 w 41"/>
              <a:gd name="T17" fmla="*/ 38 h 43"/>
              <a:gd name="T18" fmla="*/ 40 w 41"/>
              <a:gd name="T19" fmla="*/ 32 h 43"/>
              <a:gd name="T20" fmla="*/ 41 w 41"/>
              <a:gd name="T21" fmla="*/ 25 h 43"/>
              <a:gd name="T22" fmla="*/ 41 w 41"/>
              <a:gd name="T23" fmla="*/ 25 h 43"/>
              <a:gd name="T24" fmla="*/ 41 w 41"/>
              <a:gd name="T25" fmla="*/ 15 h 43"/>
              <a:gd name="T26" fmla="*/ 38 w 41"/>
              <a:gd name="T27" fmla="*/ 8 h 43"/>
              <a:gd name="T28" fmla="*/ 30 w 41"/>
              <a:gd name="T29" fmla="*/ 2 h 43"/>
              <a:gd name="T30" fmla="*/ 23 w 41"/>
              <a:gd name="T31" fmla="*/ 0 h 43"/>
              <a:gd name="T32" fmla="*/ 23 w 41"/>
              <a:gd name="T33" fmla="*/ 0 h 43"/>
              <a:gd name="T34" fmla="*/ 13 w 41"/>
              <a:gd name="T35" fmla="*/ 2 h 43"/>
              <a:gd name="T36" fmla="*/ 8 w 41"/>
              <a:gd name="T37" fmla="*/ 6 h 43"/>
              <a:gd name="T38" fmla="*/ 2 w 41"/>
              <a:gd name="T39" fmla="*/ 12 h 43"/>
              <a:gd name="T40" fmla="*/ 0 w 41"/>
              <a:gd name="T41" fmla="*/ 19 h 43"/>
              <a:gd name="T42" fmla="*/ 0 w 41"/>
              <a:gd name="T43"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3">
                <a:moveTo>
                  <a:pt x="0" y="19"/>
                </a:moveTo>
                <a:lnTo>
                  <a:pt x="0" y="19"/>
                </a:lnTo>
                <a:lnTo>
                  <a:pt x="0" y="28"/>
                </a:lnTo>
                <a:lnTo>
                  <a:pt x="4" y="36"/>
                </a:lnTo>
                <a:lnTo>
                  <a:pt x="10" y="40"/>
                </a:lnTo>
                <a:lnTo>
                  <a:pt x="19" y="43"/>
                </a:lnTo>
                <a:lnTo>
                  <a:pt x="19" y="43"/>
                </a:lnTo>
                <a:lnTo>
                  <a:pt x="26" y="41"/>
                </a:lnTo>
                <a:lnTo>
                  <a:pt x="34" y="38"/>
                </a:lnTo>
                <a:lnTo>
                  <a:pt x="40" y="32"/>
                </a:lnTo>
                <a:lnTo>
                  <a:pt x="41" y="25"/>
                </a:lnTo>
                <a:lnTo>
                  <a:pt x="41" y="25"/>
                </a:lnTo>
                <a:lnTo>
                  <a:pt x="41" y="15"/>
                </a:lnTo>
                <a:lnTo>
                  <a:pt x="38" y="8"/>
                </a:lnTo>
                <a:lnTo>
                  <a:pt x="30" y="2"/>
                </a:lnTo>
                <a:lnTo>
                  <a:pt x="23" y="0"/>
                </a:lnTo>
                <a:lnTo>
                  <a:pt x="23" y="0"/>
                </a:lnTo>
                <a:lnTo>
                  <a:pt x="13" y="2"/>
                </a:lnTo>
                <a:lnTo>
                  <a:pt x="8" y="6"/>
                </a:lnTo>
                <a:lnTo>
                  <a:pt x="2" y="12"/>
                </a:lnTo>
                <a:lnTo>
                  <a:pt x="0" y="19"/>
                </a:lnTo>
                <a:lnTo>
                  <a:pt x="0" y="19"/>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2228" name="Freeform 364">
            <a:extLst>
              <a:ext uri="{FF2B5EF4-FFF2-40B4-BE49-F238E27FC236}">
                <a16:creationId xmlns:a16="http://schemas.microsoft.com/office/drawing/2014/main" id="{3173B5DB-EC4B-4D5E-8F02-22B45421CF58}"/>
              </a:ext>
            </a:extLst>
          </p:cNvPr>
          <p:cNvSpPr>
            <a:spLocks/>
          </p:cNvSpPr>
          <p:nvPr/>
        </p:nvSpPr>
        <p:spPr bwMode="auto">
          <a:xfrm>
            <a:off x="6976433" y="2215976"/>
            <a:ext cx="4287595" cy="1740568"/>
          </a:xfrm>
          <a:custGeom>
            <a:avLst/>
            <a:gdLst>
              <a:gd name="T0" fmla="*/ 96 w 4584"/>
              <a:gd name="T1" fmla="*/ 9 h 1337"/>
              <a:gd name="T2" fmla="*/ 142 w 4584"/>
              <a:gd name="T3" fmla="*/ 37 h 1337"/>
              <a:gd name="T4" fmla="*/ 247 w 4584"/>
              <a:gd name="T5" fmla="*/ 67 h 1337"/>
              <a:gd name="T6" fmla="*/ 323 w 4584"/>
              <a:gd name="T7" fmla="*/ 86 h 1337"/>
              <a:gd name="T8" fmla="*/ 353 w 4584"/>
              <a:gd name="T9" fmla="*/ 101 h 1337"/>
              <a:gd name="T10" fmla="*/ 396 w 4584"/>
              <a:gd name="T11" fmla="*/ 121 h 1337"/>
              <a:gd name="T12" fmla="*/ 460 w 4584"/>
              <a:gd name="T13" fmla="*/ 134 h 1337"/>
              <a:gd name="T14" fmla="*/ 495 w 4584"/>
              <a:gd name="T15" fmla="*/ 174 h 1337"/>
              <a:gd name="T16" fmla="*/ 527 w 4584"/>
              <a:gd name="T17" fmla="*/ 192 h 1337"/>
              <a:gd name="T18" fmla="*/ 549 w 4584"/>
              <a:gd name="T19" fmla="*/ 224 h 1337"/>
              <a:gd name="T20" fmla="*/ 577 w 4584"/>
              <a:gd name="T21" fmla="*/ 241 h 1337"/>
              <a:gd name="T22" fmla="*/ 594 w 4584"/>
              <a:gd name="T23" fmla="*/ 261 h 1337"/>
              <a:gd name="T24" fmla="*/ 689 w 4584"/>
              <a:gd name="T25" fmla="*/ 297 h 1337"/>
              <a:gd name="T26" fmla="*/ 723 w 4584"/>
              <a:gd name="T27" fmla="*/ 321 h 1337"/>
              <a:gd name="T28" fmla="*/ 773 w 4584"/>
              <a:gd name="T29" fmla="*/ 344 h 1337"/>
              <a:gd name="T30" fmla="*/ 800 w 4584"/>
              <a:gd name="T31" fmla="*/ 366 h 1337"/>
              <a:gd name="T32" fmla="*/ 814 w 4584"/>
              <a:gd name="T33" fmla="*/ 377 h 1337"/>
              <a:gd name="T34" fmla="*/ 869 w 4584"/>
              <a:gd name="T35" fmla="*/ 416 h 1337"/>
              <a:gd name="T36" fmla="*/ 904 w 4584"/>
              <a:gd name="T37" fmla="*/ 428 h 1337"/>
              <a:gd name="T38" fmla="*/ 927 w 4584"/>
              <a:gd name="T39" fmla="*/ 450 h 1337"/>
              <a:gd name="T40" fmla="*/ 949 w 4584"/>
              <a:gd name="T41" fmla="*/ 467 h 1337"/>
              <a:gd name="T42" fmla="*/ 966 w 4584"/>
              <a:gd name="T43" fmla="*/ 484 h 1337"/>
              <a:gd name="T44" fmla="*/ 1027 w 4584"/>
              <a:gd name="T45" fmla="*/ 497 h 1337"/>
              <a:gd name="T46" fmla="*/ 1068 w 4584"/>
              <a:gd name="T47" fmla="*/ 547 h 1337"/>
              <a:gd name="T48" fmla="*/ 1106 w 4584"/>
              <a:gd name="T49" fmla="*/ 558 h 1337"/>
              <a:gd name="T50" fmla="*/ 1139 w 4584"/>
              <a:gd name="T51" fmla="*/ 584 h 1337"/>
              <a:gd name="T52" fmla="*/ 1179 w 4584"/>
              <a:gd name="T53" fmla="*/ 597 h 1337"/>
              <a:gd name="T54" fmla="*/ 1203 w 4584"/>
              <a:gd name="T55" fmla="*/ 625 h 1337"/>
              <a:gd name="T56" fmla="*/ 1307 w 4584"/>
              <a:gd name="T57" fmla="*/ 659 h 1337"/>
              <a:gd name="T58" fmla="*/ 1354 w 4584"/>
              <a:gd name="T59" fmla="*/ 683 h 1337"/>
              <a:gd name="T60" fmla="*/ 1395 w 4584"/>
              <a:gd name="T61" fmla="*/ 698 h 1337"/>
              <a:gd name="T62" fmla="*/ 1431 w 4584"/>
              <a:gd name="T63" fmla="*/ 743 h 1337"/>
              <a:gd name="T64" fmla="*/ 1535 w 4584"/>
              <a:gd name="T65" fmla="*/ 756 h 1337"/>
              <a:gd name="T66" fmla="*/ 1561 w 4584"/>
              <a:gd name="T67" fmla="*/ 773 h 1337"/>
              <a:gd name="T68" fmla="*/ 1640 w 4584"/>
              <a:gd name="T69" fmla="*/ 794 h 1337"/>
              <a:gd name="T70" fmla="*/ 1692 w 4584"/>
              <a:gd name="T71" fmla="*/ 825 h 1337"/>
              <a:gd name="T72" fmla="*/ 1757 w 4584"/>
              <a:gd name="T73" fmla="*/ 848 h 1337"/>
              <a:gd name="T74" fmla="*/ 1808 w 4584"/>
              <a:gd name="T75" fmla="*/ 889 h 1337"/>
              <a:gd name="T76" fmla="*/ 1888 w 4584"/>
              <a:gd name="T77" fmla="*/ 907 h 1337"/>
              <a:gd name="T78" fmla="*/ 1976 w 4584"/>
              <a:gd name="T79" fmla="*/ 930 h 1337"/>
              <a:gd name="T80" fmla="*/ 2002 w 4584"/>
              <a:gd name="T81" fmla="*/ 949 h 1337"/>
              <a:gd name="T82" fmla="*/ 2036 w 4584"/>
              <a:gd name="T83" fmla="*/ 958 h 1337"/>
              <a:gd name="T84" fmla="*/ 2052 w 4584"/>
              <a:gd name="T85" fmla="*/ 988 h 1337"/>
              <a:gd name="T86" fmla="*/ 2125 w 4584"/>
              <a:gd name="T87" fmla="*/ 997 h 1337"/>
              <a:gd name="T88" fmla="*/ 2155 w 4584"/>
              <a:gd name="T89" fmla="*/ 1014 h 1337"/>
              <a:gd name="T90" fmla="*/ 2220 w 4584"/>
              <a:gd name="T91" fmla="*/ 1031 h 1337"/>
              <a:gd name="T92" fmla="*/ 2248 w 4584"/>
              <a:gd name="T93" fmla="*/ 1053 h 1337"/>
              <a:gd name="T94" fmla="*/ 2368 w 4584"/>
              <a:gd name="T95" fmla="*/ 1070 h 1337"/>
              <a:gd name="T96" fmla="*/ 2463 w 4584"/>
              <a:gd name="T97" fmla="*/ 1100 h 1337"/>
              <a:gd name="T98" fmla="*/ 2542 w 4584"/>
              <a:gd name="T99" fmla="*/ 1109 h 1337"/>
              <a:gd name="T100" fmla="*/ 2609 w 4584"/>
              <a:gd name="T101" fmla="*/ 1128 h 1337"/>
              <a:gd name="T102" fmla="*/ 2734 w 4584"/>
              <a:gd name="T103" fmla="*/ 1139 h 1337"/>
              <a:gd name="T104" fmla="*/ 2812 w 4584"/>
              <a:gd name="T105" fmla="*/ 1156 h 1337"/>
              <a:gd name="T106" fmla="*/ 2878 w 4584"/>
              <a:gd name="T107" fmla="*/ 1171 h 1337"/>
              <a:gd name="T108" fmla="*/ 2954 w 4584"/>
              <a:gd name="T109" fmla="*/ 1202 h 1337"/>
              <a:gd name="T110" fmla="*/ 3115 w 4584"/>
              <a:gd name="T111" fmla="*/ 1212 h 1337"/>
              <a:gd name="T112" fmla="*/ 3141 w 4584"/>
              <a:gd name="T113" fmla="*/ 1251 h 1337"/>
              <a:gd name="T114" fmla="*/ 3251 w 4584"/>
              <a:gd name="T115" fmla="*/ 1273 h 1337"/>
              <a:gd name="T116" fmla="*/ 3374 w 4584"/>
              <a:gd name="T117" fmla="*/ 1303 h 1337"/>
              <a:gd name="T118" fmla="*/ 3613 w 4584"/>
              <a:gd name="T119" fmla="*/ 1315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84" h="1337">
                <a:moveTo>
                  <a:pt x="0" y="0"/>
                </a:moveTo>
                <a:lnTo>
                  <a:pt x="38" y="0"/>
                </a:lnTo>
                <a:lnTo>
                  <a:pt x="38" y="9"/>
                </a:lnTo>
                <a:lnTo>
                  <a:pt x="79" y="9"/>
                </a:lnTo>
                <a:lnTo>
                  <a:pt x="96" y="9"/>
                </a:lnTo>
                <a:lnTo>
                  <a:pt x="96" y="20"/>
                </a:lnTo>
                <a:lnTo>
                  <a:pt x="125" y="20"/>
                </a:lnTo>
                <a:lnTo>
                  <a:pt x="125" y="30"/>
                </a:lnTo>
                <a:lnTo>
                  <a:pt x="142" y="30"/>
                </a:lnTo>
                <a:lnTo>
                  <a:pt x="142" y="37"/>
                </a:lnTo>
                <a:lnTo>
                  <a:pt x="178" y="37"/>
                </a:lnTo>
                <a:lnTo>
                  <a:pt x="178" y="49"/>
                </a:lnTo>
                <a:lnTo>
                  <a:pt x="191" y="49"/>
                </a:lnTo>
                <a:lnTo>
                  <a:pt x="191" y="67"/>
                </a:lnTo>
                <a:lnTo>
                  <a:pt x="247" y="67"/>
                </a:lnTo>
                <a:lnTo>
                  <a:pt x="247" y="77"/>
                </a:lnTo>
                <a:lnTo>
                  <a:pt x="254" y="77"/>
                </a:lnTo>
                <a:lnTo>
                  <a:pt x="277" y="77"/>
                </a:lnTo>
                <a:lnTo>
                  <a:pt x="277" y="86"/>
                </a:lnTo>
                <a:lnTo>
                  <a:pt x="323" y="86"/>
                </a:lnTo>
                <a:lnTo>
                  <a:pt x="323" y="90"/>
                </a:lnTo>
                <a:lnTo>
                  <a:pt x="342" y="90"/>
                </a:lnTo>
                <a:lnTo>
                  <a:pt x="342" y="95"/>
                </a:lnTo>
                <a:lnTo>
                  <a:pt x="342" y="101"/>
                </a:lnTo>
                <a:lnTo>
                  <a:pt x="353" y="101"/>
                </a:lnTo>
                <a:lnTo>
                  <a:pt x="353" y="106"/>
                </a:lnTo>
                <a:lnTo>
                  <a:pt x="374" y="106"/>
                </a:lnTo>
                <a:lnTo>
                  <a:pt x="374" y="112"/>
                </a:lnTo>
                <a:lnTo>
                  <a:pt x="396" y="112"/>
                </a:lnTo>
                <a:lnTo>
                  <a:pt x="396" y="121"/>
                </a:lnTo>
                <a:lnTo>
                  <a:pt x="404" y="121"/>
                </a:lnTo>
                <a:lnTo>
                  <a:pt x="404" y="129"/>
                </a:lnTo>
                <a:lnTo>
                  <a:pt x="419" y="129"/>
                </a:lnTo>
                <a:lnTo>
                  <a:pt x="419" y="134"/>
                </a:lnTo>
                <a:lnTo>
                  <a:pt x="460" y="134"/>
                </a:lnTo>
                <a:lnTo>
                  <a:pt x="460" y="157"/>
                </a:lnTo>
                <a:lnTo>
                  <a:pt x="482" y="157"/>
                </a:lnTo>
                <a:lnTo>
                  <a:pt x="482" y="162"/>
                </a:lnTo>
                <a:lnTo>
                  <a:pt x="495" y="162"/>
                </a:lnTo>
                <a:lnTo>
                  <a:pt x="495" y="174"/>
                </a:lnTo>
                <a:lnTo>
                  <a:pt x="508" y="174"/>
                </a:lnTo>
                <a:lnTo>
                  <a:pt x="508" y="183"/>
                </a:lnTo>
                <a:lnTo>
                  <a:pt x="521" y="183"/>
                </a:lnTo>
                <a:lnTo>
                  <a:pt x="521" y="192"/>
                </a:lnTo>
                <a:lnTo>
                  <a:pt x="527" y="192"/>
                </a:lnTo>
                <a:lnTo>
                  <a:pt x="527" y="202"/>
                </a:lnTo>
                <a:lnTo>
                  <a:pt x="542" y="202"/>
                </a:lnTo>
                <a:lnTo>
                  <a:pt x="542" y="220"/>
                </a:lnTo>
                <a:lnTo>
                  <a:pt x="549" y="220"/>
                </a:lnTo>
                <a:lnTo>
                  <a:pt x="549" y="224"/>
                </a:lnTo>
                <a:lnTo>
                  <a:pt x="555" y="224"/>
                </a:lnTo>
                <a:lnTo>
                  <a:pt x="555" y="230"/>
                </a:lnTo>
                <a:lnTo>
                  <a:pt x="572" y="230"/>
                </a:lnTo>
                <a:lnTo>
                  <a:pt x="572" y="241"/>
                </a:lnTo>
                <a:lnTo>
                  <a:pt x="577" y="241"/>
                </a:lnTo>
                <a:lnTo>
                  <a:pt x="577" y="248"/>
                </a:lnTo>
                <a:lnTo>
                  <a:pt x="590" y="248"/>
                </a:lnTo>
                <a:lnTo>
                  <a:pt x="590" y="252"/>
                </a:lnTo>
                <a:lnTo>
                  <a:pt x="594" y="252"/>
                </a:lnTo>
                <a:lnTo>
                  <a:pt x="594" y="261"/>
                </a:lnTo>
                <a:lnTo>
                  <a:pt x="620" y="261"/>
                </a:lnTo>
                <a:lnTo>
                  <a:pt x="620" y="280"/>
                </a:lnTo>
                <a:lnTo>
                  <a:pt x="659" y="280"/>
                </a:lnTo>
                <a:lnTo>
                  <a:pt x="659" y="297"/>
                </a:lnTo>
                <a:lnTo>
                  <a:pt x="689" y="297"/>
                </a:lnTo>
                <a:lnTo>
                  <a:pt x="689" y="304"/>
                </a:lnTo>
                <a:lnTo>
                  <a:pt x="702" y="304"/>
                </a:lnTo>
                <a:lnTo>
                  <a:pt x="702" y="310"/>
                </a:lnTo>
                <a:lnTo>
                  <a:pt x="723" y="310"/>
                </a:lnTo>
                <a:lnTo>
                  <a:pt x="723" y="321"/>
                </a:lnTo>
                <a:lnTo>
                  <a:pt x="745" y="321"/>
                </a:lnTo>
                <a:lnTo>
                  <a:pt x="745" y="338"/>
                </a:lnTo>
                <a:lnTo>
                  <a:pt x="766" y="338"/>
                </a:lnTo>
                <a:lnTo>
                  <a:pt x="766" y="344"/>
                </a:lnTo>
                <a:lnTo>
                  <a:pt x="773" y="344"/>
                </a:lnTo>
                <a:lnTo>
                  <a:pt x="773" y="351"/>
                </a:lnTo>
                <a:lnTo>
                  <a:pt x="779" y="351"/>
                </a:lnTo>
                <a:lnTo>
                  <a:pt x="779" y="355"/>
                </a:lnTo>
                <a:lnTo>
                  <a:pt x="800" y="355"/>
                </a:lnTo>
                <a:lnTo>
                  <a:pt x="800" y="366"/>
                </a:lnTo>
                <a:lnTo>
                  <a:pt x="803" y="366"/>
                </a:lnTo>
                <a:lnTo>
                  <a:pt x="803" y="372"/>
                </a:lnTo>
                <a:lnTo>
                  <a:pt x="809" y="372"/>
                </a:lnTo>
                <a:lnTo>
                  <a:pt x="809" y="377"/>
                </a:lnTo>
                <a:lnTo>
                  <a:pt x="814" y="377"/>
                </a:lnTo>
                <a:lnTo>
                  <a:pt x="814" y="388"/>
                </a:lnTo>
                <a:lnTo>
                  <a:pt x="826" y="388"/>
                </a:lnTo>
                <a:lnTo>
                  <a:pt x="826" y="403"/>
                </a:lnTo>
                <a:lnTo>
                  <a:pt x="869" y="403"/>
                </a:lnTo>
                <a:lnTo>
                  <a:pt x="869" y="416"/>
                </a:lnTo>
                <a:lnTo>
                  <a:pt x="880" y="416"/>
                </a:lnTo>
                <a:lnTo>
                  <a:pt x="880" y="422"/>
                </a:lnTo>
                <a:lnTo>
                  <a:pt x="893" y="422"/>
                </a:lnTo>
                <a:lnTo>
                  <a:pt x="893" y="428"/>
                </a:lnTo>
                <a:lnTo>
                  <a:pt x="904" y="428"/>
                </a:lnTo>
                <a:lnTo>
                  <a:pt x="904" y="439"/>
                </a:lnTo>
                <a:lnTo>
                  <a:pt x="921" y="439"/>
                </a:lnTo>
                <a:lnTo>
                  <a:pt x="921" y="444"/>
                </a:lnTo>
                <a:lnTo>
                  <a:pt x="927" y="444"/>
                </a:lnTo>
                <a:lnTo>
                  <a:pt x="927" y="450"/>
                </a:lnTo>
                <a:lnTo>
                  <a:pt x="932" y="450"/>
                </a:lnTo>
                <a:lnTo>
                  <a:pt x="932" y="456"/>
                </a:lnTo>
                <a:lnTo>
                  <a:pt x="936" y="456"/>
                </a:lnTo>
                <a:lnTo>
                  <a:pt x="936" y="467"/>
                </a:lnTo>
                <a:lnTo>
                  <a:pt x="949" y="467"/>
                </a:lnTo>
                <a:lnTo>
                  <a:pt x="949" y="474"/>
                </a:lnTo>
                <a:lnTo>
                  <a:pt x="955" y="474"/>
                </a:lnTo>
                <a:lnTo>
                  <a:pt x="955" y="480"/>
                </a:lnTo>
                <a:lnTo>
                  <a:pt x="966" y="480"/>
                </a:lnTo>
                <a:lnTo>
                  <a:pt x="966" y="484"/>
                </a:lnTo>
                <a:lnTo>
                  <a:pt x="971" y="484"/>
                </a:lnTo>
                <a:lnTo>
                  <a:pt x="971" y="489"/>
                </a:lnTo>
                <a:lnTo>
                  <a:pt x="986" y="489"/>
                </a:lnTo>
                <a:lnTo>
                  <a:pt x="986" y="497"/>
                </a:lnTo>
                <a:lnTo>
                  <a:pt x="1027" y="497"/>
                </a:lnTo>
                <a:lnTo>
                  <a:pt x="1027" y="536"/>
                </a:lnTo>
                <a:lnTo>
                  <a:pt x="1061" y="536"/>
                </a:lnTo>
                <a:lnTo>
                  <a:pt x="1061" y="541"/>
                </a:lnTo>
                <a:lnTo>
                  <a:pt x="1068" y="541"/>
                </a:lnTo>
                <a:lnTo>
                  <a:pt x="1068" y="547"/>
                </a:lnTo>
                <a:lnTo>
                  <a:pt x="1078" y="547"/>
                </a:lnTo>
                <a:lnTo>
                  <a:pt x="1078" y="553"/>
                </a:lnTo>
                <a:lnTo>
                  <a:pt x="1089" y="553"/>
                </a:lnTo>
                <a:lnTo>
                  <a:pt x="1089" y="558"/>
                </a:lnTo>
                <a:lnTo>
                  <a:pt x="1106" y="558"/>
                </a:lnTo>
                <a:lnTo>
                  <a:pt x="1106" y="564"/>
                </a:lnTo>
                <a:lnTo>
                  <a:pt x="1119" y="564"/>
                </a:lnTo>
                <a:lnTo>
                  <a:pt x="1119" y="575"/>
                </a:lnTo>
                <a:lnTo>
                  <a:pt x="1139" y="575"/>
                </a:lnTo>
                <a:lnTo>
                  <a:pt x="1139" y="584"/>
                </a:lnTo>
                <a:lnTo>
                  <a:pt x="1158" y="584"/>
                </a:lnTo>
                <a:lnTo>
                  <a:pt x="1158" y="592"/>
                </a:lnTo>
                <a:lnTo>
                  <a:pt x="1167" y="592"/>
                </a:lnTo>
                <a:lnTo>
                  <a:pt x="1167" y="597"/>
                </a:lnTo>
                <a:lnTo>
                  <a:pt x="1179" y="597"/>
                </a:lnTo>
                <a:lnTo>
                  <a:pt x="1179" y="609"/>
                </a:lnTo>
                <a:lnTo>
                  <a:pt x="1194" y="609"/>
                </a:lnTo>
                <a:lnTo>
                  <a:pt x="1194" y="614"/>
                </a:lnTo>
                <a:lnTo>
                  <a:pt x="1203" y="614"/>
                </a:lnTo>
                <a:lnTo>
                  <a:pt x="1203" y="625"/>
                </a:lnTo>
                <a:lnTo>
                  <a:pt x="1231" y="625"/>
                </a:lnTo>
                <a:lnTo>
                  <a:pt x="1231" y="650"/>
                </a:lnTo>
                <a:lnTo>
                  <a:pt x="1292" y="650"/>
                </a:lnTo>
                <a:lnTo>
                  <a:pt x="1292" y="659"/>
                </a:lnTo>
                <a:lnTo>
                  <a:pt x="1307" y="659"/>
                </a:lnTo>
                <a:lnTo>
                  <a:pt x="1307" y="667"/>
                </a:lnTo>
                <a:lnTo>
                  <a:pt x="1326" y="667"/>
                </a:lnTo>
                <a:lnTo>
                  <a:pt x="1326" y="676"/>
                </a:lnTo>
                <a:lnTo>
                  <a:pt x="1354" y="676"/>
                </a:lnTo>
                <a:lnTo>
                  <a:pt x="1354" y="683"/>
                </a:lnTo>
                <a:lnTo>
                  <a:pt x="1371" y="683"/>
                </a:lnTo>
                <a:lnTo>
                  <a:pt x="1371" y="693"/>
                </a:lnTo>
                <a:lnTo>
                  <a:pt x="1382" y="693"/>
                </a:lnTo>
                <a:lnTo>
                  <a:pt x="1382" y="698"/>
                </a:lnTo>
                <a:lnTo>
                  <a:pt x="1395" y="698"/>
                </a:lnTo>
                <a:lnTo>
                  <a:pt x="1395" y="704"/>
                </a:lnTo>
                <a:lnTo>
                  <a:pt x="1416" y="704"/>
                </a:lnTo>
                <a:lnTo>
                  <a:pt x="1416" y="711"/>
                </a:lnTo>
                <a:lnTo>
                  <a:pt x="1431" y="711"/>
                </a:lnTo>
                <a:lnTo>
                  <a:pt x="1431" y="743"/>
                </a:lnTo>
                <a:lnTo>
                  <a:pt x="1502" y="743"/>
                </a:lnTo>
                <a:lnTo>
                  <a:pt x="1502" y="751"/>
                </a:lnTo>
                <a:lnTo>
                  <a:pt x="1522" y="751"/>
                </a:lnTo>
                <a:lnTo>
                  <a:pt x="1522" y="756"/>
                </a:lnTo>
                <a:lnTo>
                  <a:pt x="1535" y="756"/>
                </a:lnTo>
                <a:lnTo>
                  <a:pt x="1535" y="762"/>
                </a:lnTo>
                <a:lnTo>
                  <a:pt x="1546" y="762"/>
                </a:lnTo>
                <a:lnTo>
                  <a:pt x="1546" y="767"/>
                </a:lnTo>
                <a:lnTo>
                  <a:pt x="1561" y="767"/>
                </a:lnTo>
                <a:lnTo>
                  <a:pt x="1561" y="773"/>
                </a:lnTo>
                <a:lnTo>
                  <a:pt x="1591" y="773"/>
                </a:lnTo>
                <a:lnTo>
                  <a:pt x="1591" y="784"/>
                </a:lnTo>
                <a:lnTo>
                  <a:pt x="1602" y="784"/>
                </a:lnTo>
                <a:lnTo>
                  <a:pt x="1602" y="794"/>
                </a:lnTo>
                <a:lnTo>
                  <a:pt x="1640" y="794"/>
                </a:lnTo>
                <a:lnTo>
                  <a:pt x="1640" y="799"/>
                </a:lnTo>
                <a:lnTo>
                  <a:pt x="1670" y="799"/>
                </a:lnTo>
                <a:lnTo>
                  <a:pt x="1670" y="816"/>
                </a:lnTo>
                <a:lnTo>
                  <a:pt x="1692" y="816"/>
                </a:lnTo>
                <a:lnTo>
                  <a:pt x="1692" y="825"/>
                </a:lnTo>
                <a:lnTo>
                  <a:pt x="1718" y="825"/>
                </a:lnTo>
                <a:lnTo>
                  <a:pt x="1718" y="831"/>
                </a:lnTo>
                <a:lnTo>
                  <a:pt x="1737" y="831"/>
                </a:lnTo>
                <a:lnTo>
                  <a:pt x="1737" y="848"/>
                </a:lnTo>
                <a:lnTo>
                  <a:pt x="1757" y="848"/>
                </a:lnTo>
                <a:lnTo>
                  <a:pt x="1757" y="861"/>
                </a:lnTo>
                <a:lnTo>
                  <a:pt x="1780" y="861"/>
                </a:lnTo>
                <a:lnTo>
                  <a:pt x="1780" y="879"/>
                </a:lnTo>
                <a:lnTo>
                  <a:pt x="1808" y="879"/>
                </a:lnTo>
                <a:lnTo>
                  <a:pt x="1808" y="889"/>
                </a:lnTo>
                <a:lnTo>
                  <a:pt x="1840" y="889"/>
                </a:lnTo>
                <a:lnTo>
                  <a:pt x="1840" y="896"/>
                </a:lnTo>
                <a:lnTo>
                  <a:pt x="1881" y="896"/>
                </a:lnTo>
                <a:lnTo>
                  <a:pt x="1881" y="907"/>
                </a:lnTo>
                <a:lnTo>
                  <a:pt x="1888" y="907"/>
                </a:lnTo>
                <a:lnTo>
                  <a:pt x="1888" y="924"/>
                </a:lnTo>
                <a:lnTo>
                  <a:pt x="1920" y="924"/>
                </a:lnTo>
                <a:lnTo>
                  <a:pt x="1920" y="930"/>
                </a:lnTo>
                <a:lnTo>
                  <a:pt x="1948" y="930"/>
                </a:lnTo>
                <a:lnTo>
                  <a:pt x="1976" y="930"/>
                </a:lnTo>
                <a:lnTo>
                  <a:pt x="1976" y="939"/>
                </a:lnTo>
                <a:lnTo>
                  <a:pt x="1983" y="939"/>
                </a:lnTo>
                <a:lnTo>
                  <a:pt x="1983" y="945"/>
                </a:lnTo>
                <a:lnTo>
                  <a:pt x="2002" y="945"/>
                </a:lnTo>
                <a:lnTo>
                  <a:pt x="2002" y="949"/>
                </a:lnTo>
                <a:lnTo>
                  <a:pt x="2009" y="949"/>
                </a:lnTo>
                <a:lnTo>
                  <a:pt x="2009" y="952"/>
                </a:lnTo>
                <a:lnTo>
                  <a:pt x="2017" y="952"/>
                </a:lnTo>
                <a:lnTo>
                  <a:pt x="2017" y="958"/>
                </a:lnTo>
                <a:lnTo>
                  <a:pt x="2036" y="958"/>
                </a:lnTo>
                <a:lnTo>
                  <a:pt x="2036" y="963"/>
                </a:lnTo>
                <a:lnTo>
                  <a:pt x="2047" y="963"/>
                </a:lnTo>
                <a:lnTo>
                  <a:pt x="2047" y="969"/>
                </a:lnTo>
                <a:lnTo>
                  <a:pt x="2052" y="969"/>
                </a:lnTo>
                <a:lnTo>
                  <a:pt x="2052" y="988"/>
                </a:lnTo>
                <a:lnTo>
                  <a:pt x="2080" y="988"/>
                </a:lnTo>
                <a:lnTo>
                  <a:pt x="2080" y="991"/>
                </a:lnTo>
                <a:lnTo>
                  <a:pt x="2103" y="991"/>
                </a:lnTo>
                <a:lnTo>
                  <a:pt x="2103" y="997"/>
                </a:lnTo>
                <a:lnTo>
                  <a:pt x="2125" y="997"/>
                </a:lnTo>
                <a:lnTo>
                  <a:pt x="2125" y="1003"/>
                </a:lnTo>
                <a:lnTo>
                  <a:pt x="2138" y="1003"/>
                </a:lnTo>
                <a:lnTo>
                  <a:pt x="2138" y="1010"/>
                </a:lnTo>
                <a:lnTo>
                  <a:pt x="2155" y="1010"/>
                </a:lnTo>
                <a:lnTo>
                  <a:pt x="2155" y="1014"/>
                </a:lnTo>
                <a:lnTo>
                  <a:pt x="2170" y="1014"/>
                </a:lnTo>
                <a:lnTo>
                  <a:pt x="2170" y="1023"/>
                </a:lnTo>
                <a:lnTo>
                  <a:pt x="2194" y="1023"/>
                </a:lnTo>
                <a:lnTo>
                  <a:pt x="2194" y="1031"/>
                </a:lnTo>
                <a:lnTo>
                  <a:pt x="2220" y="1031"/>
                </a:lnTo>
                <a:lnTo>
                  <a:pt x="2220" y="1042"/>
                </a:lnTo>
                <a:lnTo>
                  <a:pt x="2237" y="1042"/>
                </a:lnTo>
                <a:lnTo>
                  <a:pt x="2237" y="1049"/>
                </a:lnTo>
                <a:lnTo>
                  <a:pt x="2248" y="1049"/>
                </a:lnTo>
                <a:lnTo>
                  <a:pt x="2248" y="1053"/>
                </a:lnTo>
                <a:lnTo>
                  <a:pt x="2290" y="1053"/>
                </a:lnTo>
                <a:lnTo>
                  <a:pt x="2290" y="1057"/>
                </a:lnTo>
                <a:lnTo>
                  <a:pt x="2340" y="1057"/>
                </a:lnTo>
                <a:lnTo>
                  <a:pt x="2340" y="1070"/>
                </a:lnTo>
                <a:lnTo>
                  <a:pt x="2368" y="1070"/>
                </a:lnTo>
                <a:lnTo>
                  <a:pt x="2368" y="1083"/>
                </a:lnTo>
                <a:lnTo>
                  <a:pt x="2430" y="1083"/>
                </a:lnTo>
                <a:lnTo>
                  <a:pt x="2430" y="1089"/>
                </a:lnTo>
                <a:lnTo>
                  <a:pt x="2463" y="1089"/>
                </a:lnTo>
                <a:lnTo>
                  <a:pt x="2463" y="1100"/>
                </a:lnTo>
                <a:lnTo>
                  <a:pt x="2480" y="1100"/>
                </a:lnTo>
                <a:lnTo>
                  <a:pt x="2480" y="1105"/>
                </a:lnTo>
                <a:lnTo>
                  <a:pt x="2510" y="1105"/>
                </a:lnTo>
                <a:lnTo>
                  <a:pt x="2510" y="1109"/>
                </a:lnTo>
                <a:lnTo>
                  <a:pt x="2542" y="1109"/>
                </a:lnTo>
                <a:lnTo>
                  <a:pt x="2542" y="1117"/>
                </a:lnTo>
                <a:lnTo>
                  <a:pt x="2577" y="1117"/>
                </a:lnTo>
                <a:lnTo>
                  <a:pt x="2577" y="1122"/>
                </a:lnTo>
                <a:lnTo>
                  <a:pt x="2609" y="1122"/>
                </a:lnTo>
                <a:lnTo>
                  <a:pt x="2609" y="1128"/>
                </a:lnTo>
                <a:lnTo>
                  <a:pt x="2639" y="1128"/>
                </a:lnTo>
                <a:lnTo>
                  <a:pt x="2639" y="1133"/>
                </a:lnTo>
                <a:lnTo>
                  <a:pt x="2654" y="1133"/>
                </a:lnTo>
                <a:lnTo>
                  <a:pt x="2654" y="1139"/>
                </a:lnTo>
                <a:lnTo>
                  <a:pt x="2734" y="1139"/>
                </a:lnTo>
                <a:lnTo>
                  <a:pt x="2734" y="1145"/>
                </a:lnTo>
                <a:lnTo>
                  <a:pt x="2790" y="1145"/>
                </a:lnTo>
                <a:lnTo>
                  <a:pt x="2790" y="1150"/>
                </a:lnTo>
                <a:lnTo>
                  <a:pt x="2812" y="1150"/>
                </a:lnTo>
                <a:lnTo>
                  <a:pt x="2812" y="1156"/>
                </a:lnTo>
                <a:lnTo>
                  <a:pt x="2850" y="1156"/>
                </a:lnTo>
                <a:lnTo>
                  <a:pt x="2850" y="1161"/>
                </a:lnTo>
                <a:lnTo>
                  <a:pt x="2863" y="1161"/>
                </a:lnTo>
                <a:lnTo>
                  <a:pt x="2863" y="1171"/>
                </a:lnTo>
                <a:lnTo>
                  <a:pt x="2878" y="1171"/>
                </a:lnTo>
                <a:lnTo>
                  <a:pt x="2878" y="1178"/>
                </a:lnTo>
                <a:lnTo>
                  <a:pt x="2911" y="1178"/>
                </a:lnTo>
                <a:lnTo>
                  <a:pt x="2911" y="1195"/>
                </a:lnTo>
                <a:lnTo>
                  <a:pt x="2954" y="1195"/>
                </a:lnTo>
                <a:lnTo>
                  <a:pt x="2954" y="1202"/>
                </a:lnTo>
                <a:lnTo>
                  <a:pt x="2995" y="1202"/>
                </a:lnTo>
                <a:lnTo>
                  <a:pt x="2995" y="1208"/>
                </a:lnTo>
                <a:lnTo>
                  <a:pt x="3027" y="1208"/>
                </a:lnTo>
                <a:lnTo>
                  <a:pt x="3027" y="1212"/>
                </a:lnTo>
                <a:lnTo>
                  <a:pt x="3115" y="1212"/>
                </a:lnTo>
                <a:lnTo>
                  <a:pt x="3115" y="1229"/>
                </a:lnTo>
                <a:lnTo>
                  <a:pt x="3122" y="1229"/>
                </a:lnTo>
                <a:lnTo>
                  <a:pt x="3122" y="1236"/>
                </a:lnTo>
                <a:lnTo>
                  <a:pt x="3141" y="1236"/>
                </a:lnTo>
                <a:lnTo>
                  <a:pt x="3141" y="1251"/>
                </a:lnTo>
                <a:lnTo>
                  <a:pt x="3184" y="1251"/>
                </a:lnTo>
                <a:lnTo>
                  <a:pt x="3184" y="1262"/>
                </a:lnTo>
                <a:lnTo>
                  <a:pt x="3240" y="1262"/>
                </a:lnTo>
                <a:lnTo>
                  <a:pt x="3240" y="1273"/>
                </a:lnTo>
                <a:lnTo>
                  <a:pt x="3251" y="1273"/>
                </a:lnTo>
                <a:lnTo>
                  <a:pt x="3251" y="1285"/>
                </a:lnTo>
                <a:lnTo>
                  <a:pt x="3296" y="1285"/>
                </a:lnTo>
                <a:lnTo>
                  <a:pt x="3296" y="1298"/>
                </a:lnTo>
                <a:lnTo>
                  <a:pt x="3374" y="1298"/>
                </a:lnTo>
                <a:lnTo>
                  <a:pt x="3374" y="1303"/>
                </a:lnTo>
                <a:lnTo>
                  <a:pt x="3399" y="1303"/>
                </a:lnTo>
                <a:lnTo>
                  <a:pt x="3399" y="1309"/>
                </a:lnTo>
                <a:lnTo>
                  <a:pt x="3529" y="1309"/>
                </a:lnTo>
                <a:lnTo>
                  <a:pt x="3529" y="1315"/>
                </a:lnTo>
                <a:lnTo>
                  <a:pt x="3613" y="1315"/>
                </a:lnTo>
                <a:lnTo>
                  <a:pt x="3613" y="1326"/>
                </a:lnTo>
                <a:lnTo>
                  <a:pt x="3696" y="1326"/>
                </a:lnTo>
                <a:lnTo>
                  <a:pt x="3696" y="1337"/>
                </a:lnTo>
                <a:lnTo>
                  <a:pt x="4584" y="1337"/>
                </a:lnTo>
              </a:path>
            </a:pathLst>
          </a:custGeom>
          <a:noFill/>
          <a:ln w="11113">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20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effectLst/>
              <a:uLnTx/>
              <a:uFillTx/>
              <a:latin typeface="Calibri" panose="020F0502020204030204"/>
              <a:ea typeface="+mn-ea"/>
              <a:cs typeface="+mn-cs"/>
            </a:endParaRPr>
          </a:p>
        </p:txBody>
      </p:sp>
      <p:sp>
        <p:nvSpPr>
          <p:cNvPr id="885" name="Rettangolo 5">
            <a:extLst>
              <a:ext uri="{FF2B5EF4-FFF2-40B4-BE49-F238E27FC236}">
                <a16:creationId xmlns:a16="http://schemas.microsoft.com/office/drawing/2014/main" id="{751717AB-FE8D-4CF0-9A21-3F711A7AC632}"/>
              </a:ext>
            </a:extLst>
          </p:cNvPr>
          <p:cNvSpPr/>
          <p:nvPr/>
        </p:nvSpPr>
        <p:spPr>
          <a:xfrm>
            <a:off x="4860727" y="5330620"/>
            <a:ext cx="2470548" cy="297454"/>
          </a:xfrm>
          <a:prstGeom prst="rect">
            <a:avLst/>
          </a:prstGeom>
        </p:spPr>
        <p:txBody>
          <a:bodyPr wrap="non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prstClr val="black"/>
                </a:solidFill>
                <a:effectLst/>
                <a:uLnTx/>
                <a:uFillTx/>
                <a:latin typeface="Arial" panose="020B0604020202020204" pitchFamily="34" charset="0"/>
                <a:ea typeface="ヒラギノ角ゴ Pro W3" charset="-128"/>
                <a:cs typeface="Arial" panose="020B0604020202020204" pitchFamily="34" charset="0"/>
              </a:rPr>
              <a:t>Adapted from Janjigian 2021</a:t>
            </a:r>
            <a:r>
              <a:rPr kumimoji="0" lang="en-US" sz="1333" b="0" i="0" u="none" strike="noStrike" kern="1200" cap="none" spc="0" normalizeH="0" baseline="30000" noProof="0" dirty="0">
                <a:ln>
                  <a:noFill/>
                </a:ln>
                <a:solidFill>
                  <a:prstClr val="black"/>
                </a:solidFill>
                <a:effectLst/>
                <a:uLnTx/>
                <a:uFillTx/>
                <a:latin typeface="Arial" panose="020B0604020202020204" pitchFamily="34" charset="0"/>
                <a:ea typeface="ヒラギノ角ゴ Pro W3" charset="-128"/>
                <a:cs typeface="Arial" panose="020B0604020202020204" pitchFamily="34" charset="0"/>
              </a:rPr>
              <a:t>2</a:t>
            </a:r>
            <a:endParaRPr kumimoji="0" lang="en-US" sz="1333" b="0" i="0" u="none" strike="noStrike" kern="1200" cap="none" spc="0" normalizeH="0" baseline="30000" noProof="0" dirty="0">
              <a:ln>
                <a:noFill/>
              </a:ln>
              <a:solidFill>
                <a:srgbClr val="595454"/>
              </a:solidFill>
              <a:effectLst/>
              <a:highlight>
                <a:srgbClr val="FFFF00"/>
              </a:highlight>
              <a:uLnTx/>
              <a:uFillTx/>
              <a:latin typeface="Arial" panose="020B0604020202020204" pitchFamily="34" charset="0"/>
              <a:ea typeface="ヒラギノ角ゴ Pro W3" charset="-128"/>
              <a:cs typeface="Arial" panose="020B0604020202020204" pitchFamily="34" charset="0"/>
            </a:endParaRPr>
          </a:p>
        </p:txBody>
      </p:sp>
      <p:sp>
        <p:nvSpPr>
          <p:cNvPr id="5" name="Title 4">
            <a:extLst>
              <a:ext uri="{FF2B5EF4-FFF2-40B4-BE49-F238E27FC236}">
                <a16:creationId xmlns:a16="http://schemas.microsoft.com/office/drawing/2014/main" id="{13F9ED85-8D9A-4D4F-B665-0A62C766CAE8}"/>
              </a:ext>
            </a:extLst>
          </p:cNvPr>
          <p:cNvSpPr>
            <a:spLocks noGrp="1"/>
          </p:cNvSpPr>
          <p:nvPr>
            <p:ph type="title"/>
          </p:nvPr>
        </p:nvSpPr>
        <p:spPr/>
        <p:txBody>
          <a:bodyPr>
            <a:normAutofit fontScale="90000"/>
          </a:bodyPr>
          <a:lstStyle/>
          <a:p>
            <a:r>
              <a:rPr lang="en-US" sz="3100" dirty="0"/>
              <a:t>CheckMate 649</a:t>
            </a:r>
            <a:r>
              <a:rPr lang="en-US" sz="3100" dirty="0">
                <a:sym typeface="Calibri"/>
              </a:rPr>
              <a:t>: Global Phase 3 Registration Trial</a:t>
            </a:r>
            <a:br>
              <a:rPr lang="en-US" sz="3100" dirty="0">
                <a:sym typeface="Calibri"/>
              </a:rPr>
            </a:br>
            <a:r>
              <a:rPr lang="en-US" sz="3100" dirty="0">
                <a:sym typeface="Calibri"/>
              </a:rPr>
              <a:t>NIVO + Chemo Improved Survival </a:t>
            </a:r>
            <a:br>
              <a:rPr lang="en-US" dirty="0">
                <a:sym typeface="Calibri"/>
              </a:rPr>
            </a:br>
            <a:r>
              <a:rPr lang="en-US" sz="2200" dirty="0">
                <a:solidFill>
                  <a:schemeClr val="accent1"/>
                </a:solidFill>
                <a:sym typeface="Calibri"/>
              </a:rPr>
              <a:t>FDA approved April 2021</a:t>
            </a:r>
            <a:r>
              <a:rPr lang="en-US" sz="2200" baseline="30000" dirty="0">
                <a:solidFill>
                  <a:schemeClr val="accent1"/>
                </a:solidFill>
                <a:sym typeface="Calibri"/>
              </a:rPr>
              <a:t>1</a:t>
            </a:r>
            <a:br>
              <a:rPr lang="en-US" sz="2200" baseline="30000" dirty="0">
                <a:solidFill>
                  <a:schemeClr val="accent1"/>
                </a:solidFill>
                <a:sym typeface="Calibri"/>
              </a:rPr>
            </a:br>
            <a:endParaRPr lang="en-US" sz="2200" dirty="0">
              <a:solidFill>
                <a:schemeClr val="accent1"/>
              </a:solidFill>
            </a:endParaRPr>
          </a:p>
        </p:txBody>
      </p:sp>
      <p:sp>
        <p:nvSpPr>
          <p:cNvPr id="6" name="Text Placeholder 5">
            <a:extLst>
              <a:ext uri="{FF2B5EF4-FFF2-40B4-BE49-F238E27FC236}">
                <a16:creationId xmlns:a16="http://schemas.microsoft.com/office/drawing/2014/main" id="{2AA01A0A-430C-614D-8CAC-C8E13087AAF0}"/>
              </a:ext>
            </a:extLst>
          </p:cNvPr>
          <p:cNvSpPr>
            <a:spLocks noGrp="1"/>
          </p:cNvSpPr>
          <p:nvPr>
            <p:ph sz="quarter" idx="14"/>
          </p:nvPr>
        </p:nvSpPr>
        <p:spPr>
          <a:xfrm>
            <a:off x="620184" y="5708590"/>
            <a:ext cx="10962216" cy="588541"/>
          </a:xfrm>
        </p:spPr>
        <p:txBody>
          <a:bodyPr>
            <a:normAutofit fontScale="92500"/>
          </a:bodyPr>
          <a:lstStyle/>
          <a:p>
            <a:pPr lvl="0">
              <a:spcBef>
                <a:spcPts val="600"/>
              </a:spcBef>
            </a:pPr>
            <a:r>
              <a:rPr lang="en-US" sz="1600" dirty="0"/>
              <a:t>Grade 3-4 TRAEs were reported in 59% of patients in the NIVO + chemo arm and 44% of patients in the chemo arm</a:t>
            </a:r>
            <a:r>
              <a:rPr lang="en-US" sz="1600" baseline="30000" dirty="0"/>
              <a:t>1</a:t>
            </a:r>
          </a:p>
          <a:p>
            <a:pPr lvl="0">
              <a:spcBef>
                <a:spcPts val="600"/>
              </a:spcBef>
            </a:pPr>
            <a:r>
              <a:rPr lang="en-US" sz="1600" dirty="0"/>
              <a:t>Treatment-related deaths occurred in 16 (2%) and 4 (1%) of patients in the NIVO + chemo and chemo arms, respectively</a:t>
            </a:r>
            <a:r>
              <a:rPr lang="en-US" sz="1600" baseline="30000" dirty="0"/>
              <a:t>1</a:t>
            </a:r>
          </a:p>
        </p:txBody>
      </p:sp>
      <p:sp>
        <p:nvSpPr>
          <p:cNvPr id="9" name="Content Placeholder 8">
            <a:extLst>
              <a:ext uri="{FF2B5EF4-FFF2-40B4-BE49-F238E27FC236}">
                <a16:creationId xmlns:a16="http://schemas.microsoft.com/office/drawing/2014/main" id="{1EC21C87-CC8F-ED45-9354-FD8847B1646A}"/>
              </a:ext>
            </a:extLst>
          </p:cNvPr>
          <p:cNvSpPr>
            <a:spLocks noGrp="1"/>
          </p:cNvSpPr>
          <p:nvPr>
            <p:ph sz="quarter" idx="15"/>
          </p:nvPr>
        </p:nvSpPr>
        <p:spPr>
          <a:xfrm>
            <a:off x="620183" y="6356351"/>
            <a:ext cx="10752343" cy="365125"/>
          </a:xfrm>
        </p:spPr>
        <p:txBody>
          <a:bodyPr anchor="b"/>
          <a:lstStyle/>
          <a:p>
            <a:r>
              <a:rPr lang="fr-FR" dirty="0"/>
              <a:t>CI, confidence interval; CPS, combined positive score; HR, hazard ratio; mo, months; NIVO, nivolumab; OS, overall survival; </a:t>
            </a:r>
            <a:r>
              <a:rPr lang="en-US" sz="1200" dirty="0">
                <a:sym typeface="Arial"/>
              </a:rPr>
              <a:t>PD-L1, </a:t>
            </a:r>
            <a:r>
              <a:rPr lang="en-GB" sz="1200" dirty="0"/>
              <a:t>programmed </a:t>
            </a:r>
            <a:r>
              <a:rPr lang="en-GB" sz="1200" dirty="0">
                <a:solidFill>
                  <a:schemeClr val="tx2"/>
                </a:solidFill>
              </a:rPr>
              <a:t>death-ligand 1 </a:t>
            </a:r>
            <a:endParaRPr lang="fr-FR" dirty="0"/>
          </a:p>
          <a:p>
            <a:r>
              <a:rPr lang="fr-FR" dirty="0"/>
              <a:t>1. OPDIVO (nivolumab) [package insert]. Princeton, NJ: Bristol Myers Squibb; 2021; 2. Janjigian YY, et al. Lancet. 2021;398:27-40</a:t>
            </a:r>
          </a:p>
        </p:txBody>
      </p:sp>
      <p:graphicFrame>
        <p:nvGraphicFramePr>
          <p:cNvPr id="1556" name="Table 1555">
            <a:extLst>
              <a:ext uri="{FF2B5EF4-FFF2-40B4-BE49-F238E27FC236}">
                <a16:creationId xmlns:a16="http://schemas.microsoft.com/office/drawing/2014/main" id="{44B45724-C44A-4502-9FD2-0D415629B678}"/>
              </a:ext>
            </a:extLst>
          </p:cNvPr>
          <p:cNvGraphicFramePr>
            <a:graphicFrameLocks noGrp="1"/>
          </p:cNvGraphicFramePr>
          <p:nvPr/>
        </p:nvGraphicFramePr>
        <p:xfrm>
          <a:off x="3518028" y="1842718"/>
          <a:ext cx="3010020" cy="1005840"/>
        </p:xfrm>
        <a:graphic>
          <a:graphicData uri="http://schemas.openxmlformats.org/drawingml/2006/table">
            <a:tbl>
              <a:tblPr firstRow="1" bandRow="1">
                <a:tableStyleId>{5C22544A-7EE6-4342-B048-85BDC9FD1C3A}</a:tableStyleId>
              </a:tblPr>
              <a:tblGrid>
                <a:gridCol w="1126816">
                  <a:extLst>
                    <a:ext uri="{9D8B030D-6E8A-4147-A177-3AD203B41FA5}">
                      <a16:colId xmlns:a16="http://schemas.microsoft.com/office/drawing/2014/main" val="20000"/>
                    </a:ext>
                  </a:extLst>
                </a:gridCol>
                <a:gridCol w="1141952">
                  <a:extLst>
                    <a:ext uri="{9D8B030D-6E8A-4147-A177-3AD203B41FA5}">
                      <a16:colId xmlns:a16="http://schemas.microsoft.com/office/drawing/2014/main" val="20001"/>
                    </a:ext>
                  </a:extLst>
                </a:gridCol>
                <a:gridCol w="741252">
                  <a:extLst>
                    <a:ext uri="{9D8B030D-6E8A-4147-A177-3AD203B41FA5}">
                      <a16:colId xmlns:a16="http://schemas.microsoft.com/office/drawing/2014/main" val="20002"/>
                    </a:ext>
                  </a:extLst>
                </a:gridCol>
              </a:tblGrid>
              <a:tr h="32512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1100" b="1" dirty="0">
                        <a:solidFill>
                          <a:schemeClr val="bg1"/>
                        </a:solidFill>
                        <a:latin typeface="Arial" panose="020B0604020202020204" pitchFamily="34" charset="0"/>
                        <a:cs typeface="Arial" panose="020B0604020202020204" pitchFamily="34" charset="0"/>
                      </a:endParaRPr>
                    </a:p>
                  </a:txBody>
                  <a:tcPr marL="24960" marR="24960" marT="0" marB="0">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100" dirty="0">
                          <a:latin typeface="Arial" panose="020B0604020202020204" pitchFamily="34" charset="0"/>
                          <a:cs typeface="Arial" panose="020B0604020202020204" pitchFamily="34" charset="0"/>
                        </a:rPr>
                        <a:t>NIVO + chemo</a:t>
                      </a:r>
                      <a:br>
                        <a:rPr lang="en-US" sz="1100" baseline="0" dirty="0">
                          <a:latin typeface="Arial" panose="020B0604020202020204" pitchFamily="34" charset="0"/>
                          <a:cs typeface="Arial" panose="020B0604020202020204" pitchFamily="34" charset="0"/>
                        </a:rPr>
                      </a:br>
                      <a:r>
                        <a:rPr lang="en-US" sz="1100" dirty="0">
                          <a:latin typeface="Arial" panose="020B0604020202020204" pitchFamily="34" charset="0"/>
                          <a:cs typeface="Arial" panose="020B0604020202020204" pitchFamily="34" charset="0"/>
                        </a:rPr>
                        <a:t>(N=473)</a:t>
                      </a:r>
                      <a:endParaRPr lang="en-US" sz="1100" b="1" baseline="30000" dirty="0">
                        <a:solidFill>
                          <a:schemeClr val="bg1"/>
                        </a:solidFill>
                        <a:latin typeface="Arial" panose="020B0604020202020204" pitchFamily="34" charset="0"/>
                        <a:cs typeface="Arial" panose="020B0604020202020204" pitchFamily="34" charset="0"/>
                      </a:endParaRPr>
                    </a:p>
                  </a:txBody>
                  <a:tcPr marL="24960" marR="24960" marT="0" marB="0" anchor="b"/>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100" dirty="0">
                          <a:latin typeface="Arial" panose="020B0604020202020204" pitchFamily="34" charset="0"/>
                          <a:cs typeface="Arial" panose="020B0604020202020204" pitchFamily="34" charset="0"/>
                        </a:rPr>
                        <a:t>Chemo</a:t>
                      </a:r>
                    </a:p>
                    <a:p>
                      <a:pPr algn="ctr"/>
                      <a:r>
                        <a:rPr lang="en-US" sz="1100" dirty="0">
                          <a:latin typeface="Arial" panose="020B0604020202020204" pitchFamily="34" charset="0"/>
                          <a:cs typeface="Arial" panose="020B0604020202020204" pitchFamily="34" charset="0"/>
                        </a:rPr>
                        <a:t>(N=</a:t>
                      </a:r>
                      <a:r>
                        <a:rPr lang="en-US" sz="1100" baseline="0" dirty="0">
                          <a:latin typeface="Arial" panose="020B0604020202020204" pitchFamily="34" charset="0"/>
                          <a:cs typeface="Arial" panose="020B0604020202020204" pitchFamily="34" charset="0"/>
                        </a:rPr>
                        <a:t>482</a:t>
                      </a:r>
                      <a:r>
                        <a:rPr lang="en-US" sz="1100" dirty="0">
                          <a:latin typeface="Arial" panose="020B0604020202020204" pitchFamily="34" charset="0"/>
                          <a:cs typeface="Arial" panose="020B0604020202020204" pitchFamily="34" charset="0"/>
                        </a:rPr>
                        <a:t>)</a:t>
                      </a:r>
                      <a:endParaRPr lang="en-US" sz="1100" b="1" dirty="0">
                        <a:solidFill>
                          <a:schemeClr val="bg1"/>
                        </a:solidFill>
                        <a:latin typeface="Arial" panose="020B0604020202020204" pitchFamily="34" charset="0"/>
                        <a:cs typeface="Arial" panose="020B0604020202020204" pitchFamily="34" charset="0"/>
                      </a:endParaRPr>
                    </a:p>
                  </a:txBody>
                  <a:tcPr marL="24960" marR="24960" marT="0" marB="0" anchor="b">
                    <a:solidFill>
                      <a:schemeClr val="accent6"/>
                    </a:solidFill>
                  </a:tcPr>
                </a:tc>
                <a:extLst>
                  <a:ext uri="{0D108BD9-81ED-4DB2-BD59-A6C34878D82A}">
                    <a16:rowId xmlns:a16="http://schemas.microsoft.com/office/drawing/2014/main" val="10000"/>
                  </a:ext>
                </a:extLst>
              </a:tr>
              <a:tr h="1625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a:latin typeface="Arial" panose="020B0604020202020204" pitchFamily="34" charset="0"/>
                          <a:cs typeface="Arial" panose="020B0604020202020204" pitchFamily="34" charset="0"/>
                        </a:rPr>
                        <a:t>Median OS, mo</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dirty="0">
                          <a:latin typeface="Arial" panose="020B0604020202020204" pitchFamily="34" charset="0"/>
                          <a:cs typeface="Arial" panose="020B0604020202020204" pitchFamily="34" charset="0"/>
                        </a:rPr>
                        <a:t>14.4</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dirty="0">
                          <a:latin typeface="Arial" panose="020B0604020202020204" pitchFamily="34" charset="0"/>
                          <a:cs typeface="Arial" panose="020B0604020202020204" pitchFamily="34" charset="0"/>
                        </a:rPr>
                        <a:t>11.1</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extLst>
                  <a:ext uri="{0D108BD9-81ED-4DB2-BD59-A6C34878D82A}">
                    <a16:rowId xmlns:a16="http://schemas.microsoft.com/office/drawing/2014/main" val="10002"/>
                  </a:ext>
                </a:extLst>
              </a:tr>
              <a:tr h="162560">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marL="112713" marR="0" lvl="0" indent="0" algn="l" defTabSz="914400" rtl="0" eaLnBrk="1" fontAlgn="auto" latinLnBrk="0" hangingPunct="1">
                        <a:lnSpc>
                          <a:spcPct val="100000"/>
                        </a:lnSpc>
                        <a:spcBef>
                          <a:spcPts val="0"/>
                        </a:spcBef>
                        <a:spcAft>
                          <a:spcPts val="0"/>
                        </a:spcAft>
                        <a:buClrTx/>
                        <a:buSzTx/>
                        <a:buFontTx/>
                        <a:buNone/>
                        <a:tabLst/>
                        <a:defRPr/>
                      </a:pPr>
                      <a:r>
                        <a:rPr lang="en-US" sz="1100" baseline="0" dirty="0">
                          <a:latin typeface="Arial" panose="020B0604020202020204" pitchFamily="34" charset="0"/>
                          <a:cs typeface="Arial" panose="020B0604020202020204" pitchFamily="34" charset="0"/>
                        </a:rPr>
                        <a:t>(95% CI)</a:t>
                      </a:r>
                      <a:endParaRPr lang="en-US" sz="1100" b="0"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algn="ctr"/>
                      <a:r>
                        <a:rPr lang="en-US" sz="1100" dirty="0">
                          <a:latin typeface="Arial" panose="020B0604020202020204" pitchFamily="34" charset="0"/>
                          <a:cs typeface="Arial" panose="020B0604020202020204" pitchFamily="34" charset="0"/>
                        </a:rPr>
                        <a:t>(13.1-16.2)</a:t>
                      </a:r>
                      <a:endParaRPr lang="en-US" sz="1100" b="0"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1100" dirty="0">
                          <a:latin typeface="Arial" panose="020B0604020202020204" pitchFamily="34" charset="0"/>
                          <a:cs typeface="Arial" panose="020B0604020202020204" pitchFamily="34" charset="0"/>
                        </a:rPr>
                        <a:t>(10.0-12.1)</a:t>
                      </a:r>
                      <a:endParaRPr lang="en-US" sz="1100" b="0" dirty="0">
                        <a:solidFill>
                          <a:srgbClr val="595454"/>
                        </a:solidFill>
                        <a:latin typeface="Arial" panose="020B0604020202020204" pitchFamily="34" charset="0"/>
                        <a:cs typeface="Arial" panose="020B0604020202020204" pitchFamily="34" charset="0"/>
                      </a:endParaRPr>
                    </a:p>
                  </a:txBody>
                  <a:tcPr marL="24960" marR="24960" marT="0" marB="0" anchor="ctr"/>
                </a:tc>
                <a:extLst>
                  <a:ext uri="{0D108BD9-81ED-4DB2-BD59-A6C34878D82A}">
                    <a16:rowId xmlns:a16="http://schemas.microsoft.com/office/drawing/2014/main" val="1321199278"/>
                  </a:ext>
                </a:extLst>
              </a:tr>
              <a:tr h="1625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100" b="1" dirty="0">
                          <a:latin typeface="Arial" panose="020B0604020202020204" pitchFamily="34" charset="0"/>
                          <a:cs typeface="Arial" panose="020B0604020202020204" pitchFamily="34" charset="0"/>
                        </a:rPr>
                        <a:t>HR (98.4% CI) </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dirty="0">
                          <a:latin typeface="Arial" panose="020B0604020202020204" pitchFamily="34" charset="0"/>
                          <a:cs typeface="Arial" panose="020B0604020202020204" pitchFamily="34" charset="0"/>
                        </a:rPr>
                        <a:t>0.71 (0.59-0.86) </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hMerge="1">
                  <a:txBody>
                    <a:bodyPr/>
                    <a:lstStyle/>
                    <a:p>
                      <a:pPr algn="ctr"/>
                      <a:endParaRPr lang="en-US" sz="1100" b="0">
                        <a:solidFill>
                          <a:schemeClr val="tx1"/>
                        </a:solidFill>
                      </a:endParaRPr>
                    </a:p>
                  </a:txBody>
                  <a:tcPr marL="18288" marR="18288" marT="18288" marB="1828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2560">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r>
                        <a:rPr lang="en-US" sz="1100" b="1" dirty="0">
                          <a:latin typeface="Arial" panose="020B0604020202020204" pitchFamily="34" charset="0"/>
                          <a:cs typeface="Arial" panose="020B0604020202020204" pitchFamily="34" charset="0"/>
                        </a:rPr>
                        <a:t>P value</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gridSpan="2">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algn="ctr"/>
                      <a:r>
                        <a:rPr lang="en-US" sz="1100" dirty="0">
                          <a:latin typeface="Arial" panose="020B0604020202020204" pitchFamily="34" charset="0"/>
                          <a:cs typeface="Arial" panose="020B0604020202020204" pitchFamily="34" charset="0"/>
                        </a:rPr>
                        <a:t>&lt;0.0001</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hMerge="1">
                  <a:txBody>
                    <a:bodyPr/>
                    <a:lstStyle/>
                    <a:p>
                      <a:endParaRPr lang="en-US"/>
                    </a:p>
                  </a:txBody>
                  <a:tcPr/>
                </a:tc>
                <a:extLst>
                  <a:ext uri="{0D108BD9-81ED-4DB2-BD59-A6C34878D82A}">
                    <a16:rowId xmlns:a16="http://schemas.microsoft.com/office/drawing/2014/main" val="931732231"/>
                  </a:ext>
                </a:extLst>
              </a:tr>
            </a:tbl>
          </a:graphicData>
        </a:graphic>
      </p:graphicFrame>
      <p:sp>
        <p:nvSpPr>
          <p:cNvPr id="886" name="Google Shape;395;p46">
            <a:extLst>
              <a:ext uri="{FF2B5EF4-FFF2-40B4-BE49-F238E27FC236}">
                <a16:creationId xmlns:a16="http://schemas.microsoft.com/office/drawing/2014/main" id="{574AB9A9-FF93-2E4C-93E7-07C25183F640}"/>
              </a:ext>
            </a:extLst>
          </p:cNvPr>
          <p:cNvSpPr/>
          <p:nvPr/>
        </p:nvSpPr>
        <p:spPr>
          <a:xfrm>
            <a:off x="2994433" y="1479507"/>
            <a:ext cx="1589399"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PD-L1 CPS ≥5</a:t>
            </a:r>
            <a:endParaRPr sz="1600" b="0" i="0" u="none" strike="noStrike" cap="none" dirty="0">
              <a:solidFill>
                <a:srgbClr val="000000"/>
              </a:solidFill>
              <a:latin typeface="Arial"/>
              <a:ea typeface="Arial"/>
              <a:cs typeface="Arial"/>
              <a:sym typeface="Arial"/>
            </a:endParaRPr>
          </a:p>
        </p:txBody>
      </p:sp>
      <p:sp>
        <p:nvSpPr>
          <p:cNvPr id="888" name="Google Shape;401;p46">
            <a:extLst>
              <a:ext uri="{FF2B5EF4-FFF2-40B4-BE49-F238E27FC236}">
                <a16:creationId xmlns:a16="http://schemas.microsoft.com/office/drawing/2014/main" id="{A4D6A6D1-9040-B448-A639-986FF467C673}"/>
              </a:ext>
            </a:extLst>
          </p:cNvPr>
          <p:cNvSpPr/>
          <p:nvPr/>
        </p:nvSpPr>
        <p:spPr>
          <a:xfrm>
            <a:off x="8622276" y="1479507"/>
            <a:ext cx="1722196"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All randomised</a:t>
            </a:r>
            <a:endParaRPr sz="1600" b="0" i="0" u="none" strike="noStrike" cap="none" dirty="0">
              <a:solidFill>
                <a:srgbClr val="000000"/>
              </a:solidFill>
              <a:latin typeface="Arial"/>
              <a:ea typeface="Arial"/>
              <a:cs typeface="Arial"/>
              <a:sym typeface="Arial"/>
            </a:endParaRPr>
          </a:p>
        </p:txBody>
      </p:sp>
      <p:graphicFrame>
        <p:nvGraphicFramePr>
          <p:cNvPr id="894" name="Table 893">
            <a:extLst>
              <a:ext uri="{FF2B5EF4-FFF2-40B4-BE49-F238E27FC236}">
                <a16:creationId xmlns:a16="http://schemas.microsoft.com/office/drawing/2014/main" id="{D6DC3714-DA27-5547-B62A-7E0881788348}"/>
              </a:ext>
            </a:extLst>
          </p:cNvPr>
          <p:cNvGraphicFramePr>
            <a:graphicFrameLocks noGrp="1"/>
          </p:cNvGraphicFramePr>
          <p:nvPr/>
        </p:nvGraphicFramePr>
        <p:xfrm>
          <a:off x="8730963" y="1842718"/>
          <a:ext cx="3010020" cy="1005840"/>
        </p:xfrm>
        <a:graphic>
          <a:graphicData uri="http://schemas.openxmlformats.org/drawingml/2006/table">
            <a:tbl>
              <a:tblPr firstRow="1" bandRow="1">
                <a:tableStyleId>{5C22544A-7EE6-4342-B048-85BDC9FD1C3A}</a:tableStyleId>
              </a:tblPr>
              <a:tblGrid>
                <a:gridCol w="1126816">
                  <a:extLst>
                    <a:ext uri="{9D8B030D-6E8A-4147-A177-3AD203B41FA5}">
                      <a16:colId xmlns:a16="http://schemas.microsoft.com/office/drawing/2014/main" val="20000"/>
                    </a:ext>
                  </a:extLst>
                </a:gridCol>
                <a:gridCol w="1141952">
                  <a:extLst>
                    <a:ext uri="{9D8B030D-6E8A-4147-A177-3AD203B41FA5}">
                      <a16:colId xmlns:a16="http://schemas.microsoft.com/office/drawing/2014/main" val="20001"/>
                    </a:ext>
                  </a:extLst>
                </a:gridCol>
                <a:gridCol w="741252">
                  <a:extLst>
                    <a:ext uri="{9D8B030D-6E8A-4147-A177-3AD203B41FA5}">
                      <a16:colId xmlns:a16="http://schemas.microsoft.com/office/drawing/2014/main" val="20002"/>
                    </a:ext>
                  </a:extLst>
                </a:gridCol>
              </a:tblGrid>
              <a:tr h="32512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1100" b="1" dirty="0">
                        <a:solidFill>
                          <a:schemeClr val="bg1"/>
                        </a:solidFill>
                        <a:latin typeface="Arial" panose="020B0604020202020204" pitchFamily="34" charset="0"/>
                        <a:cs typeface="Arial" panose="020B0604020202020204" pitchFamily="34" charset="0"/>
                      </a:endParaRPr>
                    </a:p>
                  </a:txBody>
                  <a:tcPr marL="24960" marR="24960" marT="0" marB="0">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100" dirty="0">
                          <a:latin typeface="Arial" panose="020B0604020202020204" pitchFamily="34" charset="0"/>
                          <a:cs typeface="Arial" panose="020B0604020202020204" pitchFamily="34" charset="0"/>
                        </a:rPr>
                        <a:t>NIVO + chemo</a:t>
                      </a:r>
                      <a:br>
                        <a:rPr lang="en-US" sz="1100" baseline="0" dirty="0">
                          <a:latin typeface="Arial" panose="020B0604020202020204" pitchFamily="34" charset="0"/>
                          <a:cs typeface="Arial" panose="020B0604020202020204" pitchFamily="34" charset="0"/>
                        </a:rPr>
                      </a:br>
                      <a:r>
                        <a:rPr lang="en-US" sz="1100" dirty="0">
                          <a:latin typeface="Arial" panose="020B0604020202020204" pitchFamily="34" charset="0"/>
                          <a:cs typeface="Arial" panose="020B0604020202020204" pitchFamily="34" charset="0"/>
                        </a:rPr>
                        <a:t>(N=789)</a:t>
                      </a:r>
                      <a:endParaRPr lang="en-US" sz="1100" b="1" baseline="30000" dirty="0">
                        <a:solidFill>
                          <a:schemeClr val="bg1"/>
                        </a:solidFill>
                        <a:latin typeface="Arial" panose="020B0604020202020204" pitchFamily="34" charset="0"/>
                        <a:cs typeface="Arial" panose="020B0604020202020204" pitchFamily="34" charset="0"/>
                      </a:endParaRPr>
                    </a:p>
                  </a:txBody>
                  <a:tcPr marL="24960" marR="24960" marT="0" marB="0" anchor="b"/>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100" dirty="0">
                          <a:latin typeface="Arial" panose="020B0604020202020204" pitchFamily="34" charset="0"/>
                          <a:cs typeface="Arial" panose="020B0604020202020204" pitchFamily="34" charset="0"/>
                        </a:rPr>
                        <a:t>Chemo</a:t>
                      </a:r>
                    </a:p>
                    <a:p>
                      <a:pPr algn="ctr"/>
                      <a:r>
                        <a:rPr lang="en-US" sz="1100" dirty="0">
                          <a:latin typeface="Arial" panose="020B0604020202020204" pitchFamily="34" charset="0"/>
                          <a:cs typeface="Arial" panose="020B0604020202020204" pitchFamily="34" charset="0"/>
                        </a:rPr>
                        <a:t>(N=</a:t>
                      </a:r>
                      <a:r>
                        <a:rPr lang="en-US" sz="1100" baseline="0" dirty="0">
                          <a:latin typeface="Arial" panose="020B0604020202020204" pitchFamily="34" charset="0"/>
                          <a:cs typeface="Arial" panose="020B0604020202020204" pitchFamily="34" charset="0"/>
                        </a:rPr>
                        <a:t>792</a:t>
                      </a:r>
                      <a:r>
                        <a:rPr lang="en-US" sz="1100" dirty="0">
                          <a:latin typeface="Arial" panose="020B0604020202020204" pitchFamily="34" charset="0"/>
                          <a:cs typeface="Arial" panose="020B0604020202020204" pitchFamily="34" charset="0"/>
                        </a:rPr>
                        <a:t>)</a:t>
                      </a:r>
                      <a:endParaRPr lang="en-US" sz="1100" b="1" dirty="0">
                        <a:solidFill>
                          <a:schemeClr val="bg1"/>
                        </a:solidFill>
                        <a:latin typeface="Arial" panose="020B0604020202020204" pitchFamily="34" charset="0"/>
                        <a:cs typeface="Arial" panose="020B0604020202020204" pitchFamily="34" charset="0"/>
                      </a:endParaRPr>
                    </a:p>
                  </a:txBody>
                  <a:tcPr marL="24960" marR="24960" marT="0" marB="0" anchor="b">
                    <a:solidFill>
                      <a:schemeClr val="accent6"/>
                    </a:solidFill>
                  </a:tcPr>
                </a:tc>
                <a:extLst>
                  <a:ext uri="{0D108BD9-81ED-4DB2-BD59-A6C34878D82A}">
                    <a16:rowId xmlns:a16="http://schemas.microsoft.com/office/drawing/2014/main" val="10000"/>
                  </a:ext>
                </a:extLst>
              </a:tr>
              <a:tr h="1625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a:latin typeface="Arial" panose="020B0604020202020204" pitchFamily="34" charset="0"/>
                          <a:cs typeface="Arial" panose="020B0604020202020204" pitchFamily="34" charset="0"/>
                        </a:rPr>
                        <a:t>Median OS, mo</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dirty="0">
                          <a:latin typeface="Arial" panose="020B0604020202020204" pitchFamily="34" charset="0"/>
                          <a:cs typeface="Arial" panose="020B0604020202020204" pitchFamily="34" charset="0"/>
                        </a:rPr>
                        <a:t>13.8</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dirty="0">
                          <a:latin typeface="Arial" panose="020B0604020202020204" pitchFamily="34" charset="0"/>
                          <a:cs typeface="Arial" panose="020B0604020202020204" pitchFamily="34" charset="0"/>
                        </a:rPr>
                        <a:t>11.6</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extLst>
                  <a:ext uri="{0D108BD9-81ED-4DB2-BD59-A6C34878D82A}">
                    <a16:rowId xmlns:a16="http://schemas.microsoft.com/office/drawing/2014/main" val="10002"/>
                  </a:ext>
                </a:extLst>
              </a:tr>
              <a:tr h="162560">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marL="112713" marR="0" lvl="0" indent="0" algn="l" defTabSz="914400" rtl="0" eaLnBrk="1" fontAlgn="auto" latinLnBrk="0" hangingPunct="1">
                        <a:lnSpc>
                          <a:spcPct val="100000"/>
                        </a:lnSpc>
                        <a:spcBef>
                          <a:spcPts val="0"/>
                        </a:spcBef>
                        <a:spcAft>
                          <a:spcPts val="0"/>
                        </a:spcAft>
                        <a:buClrTx/>
                        <a:buSzTx/>
                        <a:buFontTx/>
                        <a:buNone/>
                        <a:tabLst/>
                        <a:defRPr/>
                      </a:pPr>
                      <a:r>
                        <a:rPr lang="en-US" sz="1100" baseline="0" dirty="0">
                          <a:latin typeface="Arial" panose="020B0604020202020204" pitchFamily="34" charset="0"/>
                          <a:cs typeface="Arial" panose="020B0604020202020204" pitchFamily="34" charset="0"/>
                        </a:rPr>
                        <a:t>(95% CI)</a:t>
                      </a:r>
                      <a:endParaRPr lang="en-US" sz="1100" b="0"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algn="ctr"/>
                      <a:r>
                        <a:rPr lang="en-US" sz="1100" dirty="0">
                          <a:latin typeface="Arial" panose="020B0604020202020204" pitchFamily="34" charset="0"/>
                          <a:cs typeface="Arial" panose="020B0604020202020204" pitchFamily="34" charset="0"/>
                        </a:rPr>
                        <a:t>(12.6-14.6)</a:t>
                      </a:r>
                      <a:endParaRPr lang="en-US" sz="1100" b="0" dirty="0">
                        <a:solidFill>
                          <a:srgbClr val="595454"/>
                        </a:solidFill>
                        <a:latin typeface="Arial" panose="020B0604020202020204" pitchFamily="34" charset="0"/>
                        <a:cs typeface="Arial" panose="020B0604020202020204" pitchFamily="34" charset="0"/>
                      </a:endParaRPr>
                    </a:p>
                  </a:txBody>
                  <a:tcPr marL="24960" marR="24960" marT="0" marB="0" anchor="ctr"/>
                </a:tc>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1100" dirty="0">
                          <a:latin typeface="Arial" panose="020B0604020202020204" pitchFamily="34" charset="0"/>
                          <a:cs typeface="Arial" panose="020B0604020202020204" pitchFamily="34" charset="0"/>
                        </a:rPr>
                        <a:t>(10.9-12.5)</a:t>
                      </a:r>
                      <a:endParaRPr lang="en-US" sz="1100" b="0" dirty="0">
                        <a:solidFill>
                          <a:srgbClr val="595454"/>
                        </a:solidFill>
                        <a:latin typeface="Arial" panose="020B0604020202020204" pitchFamily="34" charset="0"/>
                        <a:cs typeface="Arial" panose="020B0604020202020204" pitchFamily="34" charset="0"/>
                      </a:endParaRPr>
                    </a:p>
                  </a:txBody>
                  <a:tcPr marL="24960" marR="24960" marT="0" marB="0" anchor="ctr"/>
                </a:tc>
                <a:extLst>
                  <a:ext uri="{0D108BD9-81ED-4DB2-BD59-A6C34878D82A}">
                    <a16:rowId xmlns:a16="http://schemas.microsoft.com/office/drawing/2014/main" val="1321199278"/>
                  </a:ext>
                </a:extLst>
              </a:tr>
              <a:tr h="16256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100" b="1" dirty="0">
                          <a:latin typeface="Arial" panose="020B0604020202020204" pitchFamily="34" charset="0"/>
                          <a:cs typeface="Arial" panose="020B0604020202020204" pitchFamily="34" charset="0"/>
                        </a:rPr>
                        <a:t>HR (99.3% CI) </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100" dirty="0">
                          <a:latin typeface="Arial" panose="020B0604020202020204" pitchFamily="34" charset="0"/>
                          <a:cs typeface="Arial" panose="020B0604020202020204" pitchFamily="34" charset="0"/>
                        </a:rPr>
                        <a:t>0.80 (0.68-0.94) </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hMerge="1">
                  <a:txBody>
                    <a:bodyPr/>
                    <a:lstStyle/>
                    <a:p>
                      <a:pPr algn="ctr"/>
                      <a:endParaRPr lang="en-US" sz="1100" b="0">
                        <a:solidFill>
                          <a:schemeClr val="tx1"/>
                        </a:solidFill>
                      </a:endParaRPr>
                    </a:p>
                  </a:txBody>
                  <a:tcPr marL="18288" marR="18288" marT="18288" marB="1828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2560">
                <a:tc>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r>
                        <a:rPr lang="en-US" sz="1100" b="1" dirty="0">
                          <a:latin typeface="Arial" panose="020B0604020202020204" pitchFamily="34" charset="0"/>
                          <a:cs typeface="Arial" panose="020B0604020202020204" pitchFamily="34" charset="0"/>
                        </a:rPr>
                        <a:t>P value</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gridSpan="2">
                  <a:txBody>
                    <a:bodyPr/>
                    <a:lstStyle>
                      <a:lvl1pPr marL="0" algn="l" defTabSz="914400" rtl="0" eaLnBrk="1" latinLnBrk="0" hangingPunct="1">
                        <a:defRPr sz="1800" kern="1200">
                          <a:solidFill>
                            <a:schemeClr val="tx1"/>
                          </a:solidFill>
                          <a:latin typeface="Trebuchet MS" panose="020B0603020202020204"/>
                        </a:defRPr>
                      </a:lvl1pPr>
                      <a:lvl2pPr marL="457200" algn="l" defTabSz="914400" rtl="0" eaLnBrk="1" latinLnBrk="0" hangingPunct="1">
                        <a:defRPr sz="1800" kern="1200">
                          <a:solidFill>
                            <a:schemeClr val="tx1"/>
                          </a:solidFill>
                          <a:latin typeface="Trebuchet MS" panose="020B0603020202020204"/>
                        </a:defRPr>
                      </a:lvl2pPr>
                      <a:lvl3pPr marL="914400" algn="l" defTabSz="914400" rtl="0" eaLnBrk="1" latinLnBrk="0" hangingPunct="1">
                        <a:defRPr sz="1800" kern="1200">
                          <a:solidFill>
                            <a:schemeClr val="tx1"/>
                          </a:solidFill>
                          <a:latin typeface="Trebuchet MS" panose="020B0603020202020204"/>
                        </a:defRPr>
                      </a:lvl3pPr>
                      <a:lvl4pPr marL="1371600" algn="l" defTabSz="914400" rtl="0" eaLnBrk="1" latinLnBrk="0" hangingPunct="1">
                        <a:defRPr sz="1800" kern="1200">
                          <a:solidFill>
                            <a:schemeClr val="tx1"/>
                          </a:solidFill>
                          <a:latin typeface="Trebuchet MS" panose="020B0603020202020204"/>
                        </a:defRPr>
                      </a:lvl4pPr>
                      <a:lvl5pPr marL="1828800" algn="l" defTabSz="914400" rtl="0" eaLnBrk="1" latinLnBrk="0" hangingPunct="1">
                        <a:defRPr sz="1800" kern="1200">
                          <a:solidFill>
                            <a:schemeClr val="tx1"/>
                          </a:solidFill>
                          <a:latin typeface="Trebuchet MS" panose="020B0603020202020204"/>
                        </a:defRPr>
                      </a:lvl5pPr>
                      <a:lvl6pPr marL="2286000" algn="l" defTabSz="914400" rtl="0" eaLnBrk="1" latinLnBrk="0" hangingPunct="1">
                        <a:defRPr sz="1800" kern="1200">
                          <a:solidFill>
                            <a:schemeClr val="tx1"/>
                          </a:solidFill>
                          <a:latin typeface="Trebuchet MS" panose="020B0603020202020204"/>
                        </a:defRPr>
                      </a:lvl6pPr>
                      <a:lvl7pPr marL="2743200" algn="l" defTabSz="914400" rtl="0" eaLnBrk="1" latinLnBrk="0" hangingPunct="1">
                        <a:defRPr sz="1800" kern="1200">
                          <a:solidFill>
                            <a:schemeClr val="tx1"/>
                          </a:solidFill>
                          <a:latin typeface="Trebuchet MS" panose="020B0603020202020204"/>
                        </a:defRPr>
                      </a:lvl7pPr>
                      <a:lvl8pPr marL="3200400" algn="l" defTabSz="914400" rtl="0" eaLnBrk="1" latinLnBrk="0" hangingPunct="1">
                        <a:defRPr sz="1800" kern="1200">
                          <a:solidFill>
                            <a:schemeClr val="tx1"/>
                          </a:solidFill>
                          <a:latin typeface="Trebuchet MS" panose="020B0603020202020204"/>
                        </a:defRPr>
                      </a:lvl8pPr>
                      <a:lvl9pPr marL="3657600" algn="l" defTabSz="914400" rtl="0" eaLnBrk="1" latinLnBrk="0" hangingPunct="1">
                        <a:defRPr sz="1800" kern="1200">
                          <a:solidFill>
                            <a:schemeClr val="tx1"/>
                          </a:solidFill>
                          <a:latin typeface="Trebuchet MS" panose="020B0603020202020204"/>
                        </a:defRPr>
                      </a:lvl9pPr>
                    </a:lstStyle>
                    <a:p>
                      <a:pPr algn="ctr"/>
                      <a:r>
                        <a:rPr lang="en-US" sz="1100" dirty="0">
                          <a:latin typeface="Arial" panose="020B0604020202020204" pitchFamily="34" charset="0"/>
                          <a:cs typeface="Arial" panose="020B0604020202020204" pitchFamily="34" charset="0"/>
                        </a:rPr>
                        <a:t>0.0002</a:t>
                      </a:r>
                      <a:endParaRPr lang="en-US" sz="1100" b="1" dirty="0">
                        <a:solidFill>
                          <a:srgbClr val="595454"/>
                        </a:solidFill>
                        <a:latin typeface="Arial" panose="020B0604020202020204" pitchFamily="34" charset="0"/>
                        <a:cs typeface="Arial" panose="020B0604020202020204" pitchFamily="34" charset="0"/>
                      </a:endParaRPr>
                    </a:p>
                  </a:txBody>
                  <a:tcPr marL="24960" marR="24960" marT="0" marB="0" anchor="ctr"/>
                </a:tc>
                <a:tc hMerge="1">
                  <a:txBody>
                    <a:bodyPr/>
                    <a:lstStyle/>
                    <a:p>
                      <a:endParaRPr lang="en-US"/>
                    </a:p>
                  </a:txBody>
                  <a:tcPr/>
                </a:tc>
                <a:extLst>
                  <a:ext uri="{0D108BD9-81ED-4DB2-BD59-A6C34878D82A}">
                    <a16:rowId xmlns:a16="http://schemas.microsoft.com/office/drawing/2014/main" val="931732231"/>
                  </a:ext>
                </a:extLst>
              </a:tr>
            </a:tbl>
          </a:graphicData>
        </a:graphic>
      </p:graphicFrame>
      <p:sp>
        <p:nvSpPr>
          <p:cNvPr id="895" name="Rectangle 155">
            <a:extLst>
              <a:ext uri="{FF2B5EF4-FFF2-40B4-BE49-F238E27FC236}">
                <a16:creationId xmlns:a16="http://schemas.microsoft.com/office/drawing/2014/main" id="{DF6595B9-F1ED-A543-938F-EE1F8B0AA9B1}"/>
              </a:ext>
            </a:extLst>
          </p:cNvPr>
          <p:cNvSpPr>
            <a:spLocks noChangeArrowheads="1"/>
          </p:cNvSpPr>
          <p:nvPr/>
        </p:nvSpPr>
        <p:spPr bwMode="auto">
          <a:xfrm>
            <a:off x="8175028" y="2052084"/>
            <a:ext cx="4344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219202"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effectLst/>
                <a:uLnTx/>
                <a:uFillTx/>
                <a:latin typeface="Arial"/>
                <a:ea typeface="+mn-ea"/>
                <a:cs typeface="+mn-cs"/>
              </a:rPr>
              <a:t>12-mo</a:t>
            </a:r>
            <a:br>
              <a:rPr kumimoji="0" lang="en-US" altLang="en-US" sz="1200" b="0" i="0" u="none" strike="noStrike" kern="1200" cap="none" spc="0" normalizeH="0" baseline="0" noProof="0" dirty="0">
                <a:ln>
                  <a:noFill/>
                </a:ln>
                <a:effectLst/>
                <a:uLnTx/>
                <a:uFillTx/>
                <a:latin typeface="Arial"/>
                <a:ea typeface="+mn-ea"/>
                <a:cs typeface="+mn-cs"/>
              </a:rPr>
            </a:br>
            <a:r>
              <a:rPr kumimoji="0" lang="en-US" altLang="en-US" sz="1200" b="0" i="0" u="none" strike="noStrike" kern="1200" cap="none" spc="0" normalizeH="0" baseline="0" noProof="0" dirty="0">
                <a:ln>
                  <a:noFill/>
                </a:ln>
                <a:effectLst/>
                <a:uLnTx/>
                <a:uFillTx/>
                <a:latin typeface="Arial"/>
                <a:ea typeface="+mn-ea"/>
                <a:cs typeface="+mn-cs"/>
              </a:rPr>
              <a:t>rate</a:t>
            </a:r>
          </a:p>
        </p:txBody>
      </p:sp>
    </p:spTree>
    <p:extLst>
      <p:ext uri="{BB962C8B-B14F-4D97-AF65-F5344CB8AC3E}">
        <p14:creationId xmlns:p14="http://schemas.microsoft.com/office/powerpoint/2010/main" val="3171948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utoShape 3">
            <a:extLst>
              <a:ext uri="{FF2B5EF4-FFF2-40B4-BE49-F238E27FC236}">
                <a16:creationId xmlns:a16="http://schemas.microsoft.com/office/drawing/2014/main" id="{BD2F0774-3ECE-40BB-9989-422951E2DAD0}"/>
              </a:ext>
            </a:extLst>
          </p:cNvPr>
          <p:cNvSpPr>
            <a:spLocks noChangeAspect="1" noChangeArrowheads="1" noTextEdit="1"/>
          </p:cNvSpPr>
          <p:nvPr/>
        </p:nvSpPr>
        <p:spPr bwMode="auto">
          <a:xfrm>
            <a:off x="215900" y="953646"/>
            <a:ext cx="11593513" cy="387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8" name="Freeform 102">
            <a:extLst>
              <a:ext uri="{FF2B5EF4-FFF2-40B4-BE49-F238E27FC236}">
                <a16:creationId xmlns:a16="http://schemas.microsoft.com/office/drawing/2014/main" id="{4E654C72-43D5-4AF3-B2AB-1A64F51999B2}"/>
              </a:ext>
            </a:extLst>
          </p:cNvPr>
          <p:cNvSpPr>
            <a:spLocks/>
          </p:cNvSpPr>
          <p:nvPr/>
        </p:nvSpPr>
        <p:spPr bwMode="auto">
          <a:xfrm>
            <a:off x="7002463" y="993333"/>
            <a:ext cx="50800" cy="49213"/>
          </a:xfrm>
          <a:custGeom>
            <a:avLst/>
            <a:gdLst>
              <a:gd name="T0" fmla="*/ 32 w 32"/>
              <a:gd name="T1" fmla="*/ 14 h 31"/>
              <a:gd name="T2" fmla="*/ 32 w 32"/>
              <a:gd name="T3" fmla="*/ 14 h 31"/>
              <a:gd name="T4" fmla="*/ 32 w 32"/>
              <a:gd name="T5" fmla="*/ 20 h 31"/>
              <a:gd name="T6" fmla="*/ 28 w 32"/>
              <a:gd name="T7" fmla="*/ 27 h 31"/>
              <a:gd name="T8" fmla="*/ 24 w 32"/>
              <a:gd name="T9" fmla="*/ 31 h 31"/>
              <a:gd name="T10" fmla="*/ 17 w 32"/>
              <a:gd name="T11" fmla="*/ 31 h 31"/>
              <a:gd name="T12" fmla="*/ 17 w 32"/>
              <a:gd name="T13" fmla="*/ 31 h 31"/>
              <a:gd name="T14" fmla="*/ 11 w 32"/>
              <a:gd name="T15" fmla="*/ 31 h 31"/>
              <a:gd name="T16" fmla="*/ 5 w 32"/>
              <a:gd name="T17" fmla="*/ 27 h 31"/>
              <a:gd name="T18" fmla="*/ 0 w 32"/>
              <a:gd name="T19" fmla="*/ 20 h 31"/>
              <a:gd name="T20" fmla="*/ 0 w 32"/>
              <a:gd name="T21" fmla="*/ 14 h 31"/>
              <a:gd name="T22" fmla="*/ 0 w 32"/>
              <a:gd name="T23" fmla="*/ 14 h 31"/>
              <a:gd name="T24" fmla="*/ 0 w 32"/>
              <a:gd name="T25" fmla="*/ 8 h 31"/>
              <a:gd name="T26" fmla="*/ 5 w 32"/>
              <a:gd name="T27" fmla="*/ 4 h 31"/>
              <a:gd name="T28" fmla="*/ 11 w 32"/>
              <a:gd name="T29" fmla="*/ 0 h 31"/>
              <a:gd name="T30" fmla="*/ 17 w 32"/>
              <a:gd name="T31" fmla="*/ 0 h 31"/>
              <a:gd name="T32" fmla="*/ 17 w 32"/>
              <a:gd name="T33" fmla="*/ 0 h 31"/>
              <a:gd name="T34" fmla="*/ 24 w 32"/>
              <a:gd name="T35" fmla="*/ 0 h 31"/>
              <a:gd name="T36" fmla="*/ 28 w 32"/>
              <a:gd name="T37" fmla="*/ 4 h 31"/>
              <a:gd name="T38" fmla="*/ 32 w 32"/>
              <a:gd name="T39" fmla="*/ 8 h 31"/>
              <a:gd name="T40" fmla="*/ 32 w 32"/>
              <a:gd name="T41" fmla="*/ 14 h 31"/>
              <a:gd name="T42" fmla="*/ 32 w 32"/>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4"/>
                </a:moveTo>
                <a:lnTo>
                  <a:pt x="32" y="14"/>
                </a:lnTo>
                <a:lnTo>
                  <a:pt x="32" y="20"/>
                </a:lnTo>
                <a:lnTo>
                  <a:pt x="28" y="27"/>
                </a:lnTo>
                <a:lnTo>
                  <a:pt x="24" y="31"/>
                </a:lnTo>
                <a:lnTo>
                  <a:pt x="17" y="31"/>
                </a:lnTo>
                <a:lnTo>
                  <a:pt x="17" y="31"/>
                </a:lnTo>
                <a:lnTo>
                  <a:pt x="11" y="31"/>
                </a:lnTo>
                <a:lnTo>
                  <a:pt x="5" y="27"/>
                </a:lnTo>
                <a:lnTo>
                  <a:pt x="0" y="20"/>
                </a:lnTo>
                <a:lnTo>
                  <a:pt x="0" y="14"/>
                </a:lnTo>
                <a:lnTo>
                  <a:pt x="0" y="14"/>
                </a:lnTo>
                <a:lnTo>
                  <a:pt x="0" y="8"/>
                </a:lnTo>
                <a:lnTo>
                  <a:pt x="5" y="4"/>
                </a:lnTo>
                <a:lnTo>
                  <a:pt x="11" y="0"/>
                </a:lnTo>
                <a:lnTo>
                  <a:pt x="17" y="0"/>
                </a:lnTo>
                <a:lnTo>
                  <a:pt x="17" y="0"/>
                </a:lnTo>
                <a:lnTo>
                  <a:pt x="24" y="0"/>
                </a:lnTo>
                <a:lnTo>
                  <a:pt x="28" y="4"/>
                </a:lnTo>
                <a:lnTo>
                  <a:pt x="32" y="8"/>
                </a:lnTo>
                <a:lnTo>
                  <a:pt x="32" y="14"/>
                </a:lnTo>
                <a:lnTo>
                  <a:pt x="32"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49" name="Freeform 103">
            <a:extLst>
              <a:ext uri="{FF2B5EF4-FFF2-40B4-BE49-F238E27FC236}">
                <a16:creationId xmlns:a16="http://schemas.microsoft.com/office/drawing/2014/main" id="{8C3BBCC7-1A40-452B-B1A5-5706B96D95F2}"/>
              </a:ext>
            </a:extLst>
          </p:cNvPr>
          <p:cNvSpPr>
            <a:spLocks/>
          </p:cNvSpPr>
          <p:nvPr/>
        </p:nvSpPr>
        <p:spPr bwMode="auto">
          <a:xfrm>
            <a:off x="7053263" y="1025083"/>
            <a:ext cx="53975" cy="50800"/>
          </a:xfrm>
          <a:custGeom>
            <a:avLst/>
            <a:gdLst>
              <a:gd name="T0" fmla="*/ 34 w 34"/>
              <a:gd name="T1" fmla="*/ 17 h 32"/>
              <a:gd name="T2" fmla="*/ 34 w 34"/>
              <a:gd name="T3" fmla="*/ 17 h 32"/>
              <a:gd name="T4" fmla="*/ 32 w 34"/>
              <a:gd name="T5" fmla="*/ 23 h 32"/>
              <a:gd name="T6" fmla="*/ 28 w 34"/>
              <a:gd name="T7" fmla="*/ 27 h 32"/>
              <a:gd name="T8" fmla="*/ 23 w 34"/>
              <a:gd name="T9" fmla="*/ 32 h 32"/>
              <a:gd name="T10" fmla="*/ 17 w 34"/>
              <a:gd name="T11" fmla="*/ 32 h 32"/>
              <a:gd name="T12" fmla="*/ 17 w 34"/>
              <a:gd name="T13" fmla="*/ 32 h 32"/>
              <a:gd name="T14" fmla="*/ 11 w 34"/>
              <a:gd name="T15" fmla="*/ 32 h 32"/>
              <a:gd name="T16" fmla="*/ 4 w 34"/>
              <a:gd name="T17" fmla="*/ 27 h 32"/>
              <a:gd name="T18" fmla="*/ 2 w 34"/>
              <a:gd name="T19" fmla="*/ 23 h 32"/>
              <a:gd name="T20" fmla="*/ 0 w 34"/>
              <a:gd name="T21" fmla="*/ 17 h 32"/>
              <a:gd name="T22" fmla="*/ 0 w 34"/>
              <a:gd name="T23" fmla="*/ 17 h 32"/>
              <a:gd name="T24" fmla="*/ 2 w 34"/>
              <a:gd name="T25" fmla="*/ 11 h 32"/>
              <a:gd name="T26" fmla="*/ 4 w 34"/>
              <a:gd name="T27" fmla="*/ 5 h 32"/>
              <a:gd name="T28" fmla="*/ 11 w 34"/>
              <a:gd name="T29" fmla="*/ 0 h 32"/>
              <a:gd name="T30" fmla="*/ 17 w 34"/>
              <a:gd name="T31" fmla="*/ 0 h 32"/>
              <a:gd name="T32" fmla="*/ 17 w 34"/>
              <a:gd name="T33" fmla="*/ 0 h 32"/>
              <a:gd name="T34" fmla="*/ 23 w 34"/>
              <a:gd name="T35" fmla="*/ 0 h 32"/>
              <a:gd name="T36" fmla="*/ 28 w 34"/>
              <a:gd name="T37" fmla="*/ 5 h 32"/>
              <a:gd name="T38" fmla="*/ 32 w 34"/>
              <a:gd name="T39" fmla="*/ 11 h 32"/>
              <a:gd name="T40" fmla="*/ 34 w 34"/>
              <a:gd name="T41" fmla="*/ 17 h 32"/>
              <a:gd name="T42" fmla="*/ 34 w 34"/>
              <a:gd name="T4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2">
                <a:moveTo>
                  <a:pt x="34" y="17"/>
                </a:moveTo>
                <a:lnTo>
                  <a:pt x="34" y="17"/>
                </a:lnTo>
                <a:lnTo>
                  <a:pt x="32" y="23"/>
                </a:lnTo>
                <a:lnTo>
                  <a:pt x="28" y="27"/>
                </a:lnTo>
                <a:lnTo>
                  <a:pt x="23" y="32"/>
                </a:lnTo>
                <a:lnTo>
                  <a:pt x="17" y="32"/>
                </a:lnTo>
                <a:lnTo>
                  <a:pt x="17" y="32"/>
                </a:lnTo>
                <a:lnTo>
                  <a:pt x="11" y="32"/>
                </a:lnTo>
                <a:lnTo>
                  <a:pt x="4" y="27"/>
                </a:lnTo>
                <a:lnTo>
                  <a:pt x="2" y="23"/>
                </a:lnTo>
                <a:lnTo>
                  <a:pt x="0" y="17"/>
                </a:lnTo>
                <a:lnTo>
                  <a:pt x="0" y="17"/>
                </a:lnTo>
                <a:lnTo>
                  <a:pt x="2" y="11"/>
                </a:lnTo>
                <a:lnTo>
                  <a:pt x="4" y="5"/>
                </a:lnTo>
                <a:lnTo>
                  <a:pt x="11" y="0"/>
                </a:lnTo>
                <a:lnTo>
                  <a:pt x="17" y="0"/>
                </a:lnTo>
                <a:lnTo>
                  <a:pt x="17" y="0"/>
                </a:lnTo>
                <a:lnTo>
                  <a:pt x="23" y="0"/>
                </a:lnTo>
                <a:lnTo>
                  <a:pt x="28" y="5"/>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0" name="Freeform 104">
            <a:extLst>
              <a:ext uri="{FF2B5EF4-FFF2-40B4-BE49-F238E27FC236}">
                <a16:creationId xmlns:a16="http://schemas.microsoft.com/office/drawing/2014/main" id="{19026615-3E74-403C-991A-17795E093414}"/>
              </a:ext>
            </a:extLst>
          </p:cNvPr>
          <p:cNvSpPr>
            <a:spLocks/>
          </p:cNvSpPr>
          <p:nvPr/>
        </p:nvSpPr>
        <p:spPr bwMode="auto">
          <a:xfrm>
            <a:off x="7116763" y="1085408"/>
            <a:ext cx="53975" cy="49213"/>
          </a:xfrm>
          <a:custGeom>
            <a:avLst/>
            <a:gdLst>
              <a:gd name="T0" fmla="*/ 34 w 34"/>
              <a:gd name="T1" fmla="*/ 14 h 31"/>
              <a:gd name="T2" fmla="*/ 34 w 34"/>
              <a:gd name="T3" fmla="*/ 14 h 31"/>
              <a:gd name="T4" fmla="*/ 32 w 34"/>
              <a:gd name="T5" fmla="*/ 22 h 31"/>
              <a:gd name="T6" fmla="*/ 30 w 34"/>
              <a:gd name="T7" fmla="*/ 27 h 31"/>
              <a:gd name="T8" fmla="*/ 23 w 34"/>
              <a:gd name="T9" fmla="*/ 31 h 31"/>
              <a:gd name="T10" fmla="*/ 17 w 34"/>
              <a:gd name="T11" fmla="*/ 31 h 31"/>
              <a:gd name="T12" fmla="*/ 17 w 34"/>
              <a:gd name="T13" fmla="*/ 31 h 31"/>
              <a:gd name="T14" fmla="*/ 11 w 34"/>
              <a:gd name="T15" fmla="*/ 31 h 31"/>
              <a:gd name="T16" fmla="*/ 4 w 34"/>
              <a:gd name="T17" fmla="*/ 27 h 31"/>
              <a:gd name="T18" fmla="*/ 2 w 34"/>
              <a:gd name="T19" fmla="*/ 22 h 31"/>
              <a:gd name="T20" fmla="*/ 0 w 34"/>
              <a:gd name="T21" fmla="*/ 14 h 31"/>
              <a:gd name="T22" fmla="*/ 0 w 34"/>
              <a:gd name="T23" fmla="*/ 14 h 31"/>
              <a:gd name="T24" fmla="*/ 2 w 34"/>
              <a:gd name="T25" fmla="*/ 8 h 31"/>
              <a:gd name="T26" fmla="*/ 4 w 34"/>
              <a:gd name="T27" fmla="*/ 4 h 31"/>
              <a:gd name="T28" fmla="*/ 11 w 34"/>
              <a:gd name="T29" fmla="*/ 0 h 31"/>
              <a:gd name="T30" fmla="*/ 17 w 34"/>
              <a:gd name="T31" fmla="*/ 0 h 31"/>
              <a:gd name="T32" fmla="*/ 17 w 34"/>
              <a:gd name="T33" fmla="*/ 0 h 31"/>
              <a:gd name="T34" fmla="*/ 23 w 34"/>
              <a:gd name="T35" fmla="*/ 0 h 31"/>
              <a:gd name="T36" fmla="*/ 30 w 34"/>
              <a:gd name="T37" fmla="*/ 4 h 31"/>
              <a:gd name="T38" fmla="*/ 32 w 34"/>
              <a:gd name="T39" fmla="*/ 8 h 31"/>
              <a:gd name="T40" fmla="*/ 34 w 34"/>
              <a:gd name="T41" fmla="*/ 14 h 31"/>
              <a:gd name="T42" fmla="*/ 34 w 34"/>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4"/>
                </a:moveTo>
                <a:lnTo>
                  <a:pt x="34" y="14"/>
                </a:lnTo>
                <a:lnTo>
                  <a:pt x="32" y="22"/>
                </a:lnTo>
                <a:lnTo>
                  <a:pt x="30" y="27"/>
                </a:lnTo>
                <a:lnTo>
                  <a:pt x="23" y="31"/>
                </a:lnTo>
                <a:lnTo>
                  <a:pt x="17" y="31"/>
                </a:lnTo>
                <a:lnTo>
                  <a:pt x="17" y="31"/>
                </a:lnTo>
                <a:lnTo>
                  <a:pt x="11" y="31"/>
                </a:lnTo>
                <a:lnTo>
                  <a:pt x="4" y="27"/>
                </a:lnTo>
                <a:lnTo>
                  <a:pt x="2" y="22"/>
                </a:lnTo>
                <a:lnTo>
                  <a:pt x="0" y="14"/>
                </a:lnTo>
                <a:lnTo>
                  <a:pt x="0" y="14"/>
                </a:lnTo>
                <a:lnTo>
                  <a:pt x="2" y="8"/>
                </a:lnTo>
                <a:lnTo>
                  <a:pt x="4" y="4"/>
                </a:lnTo>
                <a:lnTo>
                  <a:pt x="11" y="0"/>
                </a:lnTo>
                <a:lnTo>
                  <a:pt x="17" y="0"/>
                </a:lnTo>
                <a:lnTo>
                  <a:pt x="17" y="0"/>
                </a:lnTo>
                <a:lnTo>
                  <a:pt x="23" y="0"/>
                </a:lnTo>
                <a:lnTo>
                  <a:pt x="30" y="4"/>
                </a:lnTo>
                <a:lnTo>
                  <a:pt x="32" y="8"/>
                </a:lnTo>
                <a:lnTo>
                  <a:pt x="34" y="14"/>
                </a:lnTo>
                <a:lnTo>
                  <a:pt x="34"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1" name="Freeform 105">
            <a:extLst>
              <a:ext uri="{FF2B5EF4-FFF2-40B4-BE49-F238E27FC236}">
                <a16:creationId xmlns:a16="http://schemas.microsoft.com/office/drawing/2014/main" id="{29F1AEB5-DCA9-4C09-9654-8DB3D0561D61}"/>
              </a:ext>
            </a:extLst>
          </p:cNvPr>
          <p:cNvSpPr>
            <a:spLocks/>
          </p:cNvSpPr>
          <p:nvPr/>
        </p:nvSpPr>
        <p:spPr bwMode="auto">
          <a:xfrm>
            <a:off x="7158038" y="1137796"/>
            <a:ext cx="49213" cy="49213"/>
          </a:xfrm>
          <a:custGeom>
            <a:avLst/>
            <a:gdLst>
              <a:gd name="T0" fmla="*/ 31 w 31"/>
              <a:gd name="T1" fmla="*/ 14 h 31"/>
              <a:gd name="T2" fmla="*/ 31 w 31"/>
              <a:gd name="T3" fmla="*/ 14 h 31"/>
              <a:gd name="T4" fmla="*/ 31 w 31"/>
              <a:gd name="T5" fmla="*/ 23 h 31"/>
              <a:gd name="T6" fmla="*/ 27 w 31"/>
              <a:gd name="T7" fmla="*/ 27 h 31"/>
              <a:gd name="T8" fmla="*/ 21 w 31"/>
              <a:gd name="T9" fmla="*/ 31 h 31"/>
              <a:gd name="T10" fmla="*/ 14 w 31"/>
              <a:gd name="T11" fmla="*/ 31 h 31"/>
              <a:gd name="T12" fmla="*/ 14 w 31"/>
              <a:gd name="T13" fmla="*/ 31 h 31"/>
              <a:gd name="T14" fmla="*/ 8 w 31"/>
              <a:gd name="T15" fmla="*/ 31 h 31"/>
              <a:gd name="T16" fmla="*/ 4 w 31"/>
              <a:gd name="T17" fmla="*/ 27 h 31"/>
              <a:gd name="T18" fmla="*/ 0 w 31"/>
              <a:gd name="T19" fmla="*/ 23 h 31"/>
              <a:gd name="T20" fmla="*/ 0 w 31"/>
              <a:gd name="T21" fmla="*/ 14 h 31"/>
              <a:gd name="T22" fmla="*/ 0 w 31"/>
              <a:gd name="T23" fmla="*/ 14 h 31"/>
              <a:gd name="T24" fmla="*/ 0 w 31"/>
              <a:gd name="T25" fmla="*/ 8 h 31"/>
              <a:gd name="T26" fmla="*/ 4 w 31"/>
              <a:gd name="T27" fmla="*/ 4 h 31"/>
              <a:gd name="T28" fmla="*/ 8 w 31"/>
              <a:gd name="T29" fmla="*/ 0 h 31"/>
              <a:gd name="T30" fmla="*/ 14 w 31"/>
              <a:gd name="T31" fmla="*/ 0 h 31"/>
              <a:gd name="T32" fmla="*/ 14 w 31"/>
              <a:gd name="T33" fmla="*/ 0 h 31"/>
              <a:gd name="T34" fmla="*/ 21 w 31"/>
              <a:gd name="T35" fmla="*/ 0 h 31"/>
              <a:gd name="T36" fmla="*/ 27 w 31"/>
              <a:gd name="T37" fmla="*/ 4 h 31"/>
              <a:gd name="T38" fmla="*/ 31 w 31"/>
              <a:gd name="T39" fmla="*/ 8 h 31"/>
              <a:gd name="T40" fmla="*/ 31 w 31"/>
              <a:gd name="T41" fmla="*/ 14 h 31"/>
              <a:gd name="T42" fmla="*/ 31 w 31"/>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4"/>
                </a:moveTo>
                <a:lnTo>
                  <a:pt x="31" y="14"/>
                </a:lnTo>
                <a:lnTo>
                  <a:pt x="31" y="23"/>
                </a:lnTo>
                <a:lnTo>
                  <a:pt x="27" y="27"/>
                </a:lnTo>
                <a:lnTo>
                  <a:pt x="21" y="31"/>
                </a:lnTo>
                <a:lnTo>
                  <a:pt x="14" y="31"/>
                </a:lnTo>
                <a:lnTo>
                  <a:pt x="14" y="31"/>
                </a:lnTo>
                <a:lnTo>
                  <a:pt x="8" y="31"/>
                </a:lnTo>
                <a:lnTo>
                  <a:pt x="4" y="27"/>
                </a:lnTo>
                <a:lnTo>
                  <a:pt x="0" y="23"/>
                </a:lnTo>
                <a:lnTo>
                  <a:pt x="0" y="14"/>
                </a:lnTo>
                <a:lnTo>
                  <a:pt x="0" y="14"/>
                </a:lnTo>
                <a:lnTo>
                  <a:pt x="0" y="8"/>
                </a:lnTo>
                <a:lnTo>
                  <a:pt x="4" y="4"/>
                </a:lnTo>
                <a:lnTo>
                  <a:pt x="8" y="0"/>
                </a:lnTo>
                <a:lnTo>
                  <a:pt x="14" y="0"/>
                </a:lnTo>
                <a:lnTo>
                  <a:pt x="14" y="0"/>
                </a:lnTo>
                <a:lnTo>
                  <a:pt x="21" y="0"/>
                </a:lnTo>
                <a:lnTo>
                  <a:pt x="27" y="4"/>
                </a:lnTo>
                <a:lnTo>
                  <a:pt x="31" y="8"/>
                </a:lnTo>
                <a:lnTo>
                  <a:pt x="31" y="14"/>
                </a:lnTo>
                <a:lnTo>
                  <a:pt x="31"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2" name="Freeform 106">
            <a:extLst>
              <a:ext uri="{FF2B5EF4-FFF2-40B4-BE49-F238E27FC236}">
                <a16:creationId xmlns:a16="http://schemas.microsoft.com/office/drawing/2014/main" id="{EB5C0038-4868-46D1-A330-3438A7468B40}"/>
              </a:ext>
            </a:extLst>
          </p:cNvPr>
          <p:cNvSpPr>
            <a:spLocks/>
          </p:cNvSpPr>
          <p:nvPr/>
        </p:nvSpPr>
        <p:spPr bwMode="auto">
          <a:xfrm>
            <a:off x="7194551" y="1183833"/>
            <a:ext cx="49213" cy="52388"/>
          </a:xfrm>
          <a:custGeom>
            <a:avLst/>
            <a:gdLst>
              <a:gd name="T0" fmla="*/ 31 w 31"/>
              <a:gd name="T1" fmla="*/ 16 h 33"/>
              <a:gd name="T2" fmla="*/ 31 w 31"/>
              <a:gd name="T3" fmla="*/ 16 h 33"/>
              <a:gd name="T4" fmla="*/ 31 w 31"/>
              <a:gd name="T5" fmla="*/ 22 h 33"/>
              <a:gd name="T6" fmla="*/ 27 w 31"/>
              <a:gd name="T7" fmla="*/ 27 h 33"/>
              <a:gd name="T8" fmla="*/ 23 w 31"/>
              <a:gd name="T9" fmla="*/ 31 h 33"/>
              <a:gd name="T10" fmla="*/ 17 w 31"/>
              <a:gd name="T11" fmla="*/ 33 h 33"/>
              <a:gd name="T12" fmla="*/ 17 w 31"/>
              <a:gd name="T13" fmla="*/ 33 h 33"/>
              <a:gd name="T14" fmla="*/ 10 w 31"/>
              <a:gd name="T15" fmla="*/ 31 h 33"/>
              <a:gd name="T16" fmla="*/ 4 w 31"/>
              <a:gd name="T17" fmla="*/ 27 h 33"/>
              <a:gd name="T18" fmla="*/ 0 w 31"/>
              <a:gd name="T19" fmla="*/ 22 h 33"/>
              <a:gd name="T20" fmla="*/ 0 w 31"/>
              <a:gd name="T21" fmla="*/ 16 h 33"/>
              <a:gd name="T22" fmla="*/ 0 w 31"/>
              <a:gd name="T23" fmla="*/ 16 h 33"/>
              <a:gd name="T24" fmla="*/ 0 w 31"/>
              <a:gd name="T25" fmla="*/ 10 h 33"/>
              <a:gd name="T26" fmla="*/ 4 w 31"/>
              <a:gd name="T27" fmla="*/ 4 h 33"/>
              <a:gd name="T28" fmla="*/ 10 w 31"/>
              <a:gd name="T29" fmla="*/ 2 h 33"/>
              <a:gd name="T30" fmla="*/ 17 w 31"/>
              <a:gd name="T31" fmla="*/ 0 h 33"/>
              <a:gd name="T32" fmla="*/ 17 w 31"/>
              <a:gd name="T33" fmla="*/ 0 h 33"/>
              <a:gd name="T34" fmla="*/ 23 w 31"/>
              <a:gd name="T35" fmla="*/ 2 h 33"/>
              <a:gd name="T36" fmla="*/ 27 w 31"/>
              <a:gd name="T37" fmla="*/ 4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2"/>
                </a:lnTo>
                <a:lnTo>
                  <a:pt x="27" y="27"/>
                </a:lnTo>
                <a:lnTo>
                  <a:pt x="23" y="31"/>
                </a:lnTo>
                <a:lnTo>
                  <a:pt x="17" y="33"/>
                </a:lnTo>
                <a:lnTo>
                  <a:pt x="17" y="33"/>
                </a:lnTo>
                <a:lnTo>
                  <a:pt x="10" y="31"/>
                </a:lnTo>
                <a:lnTo>
                  <a:pt x="4" y="27"/>
                </a:lnTo>
                <a:lnTo>
                  <a:pt x="0" y="22"/>
                </a:lnTo>
                <a:lnTo>
                  <a:pt x="0" y="16"/>
                </a:lnTo>
                <a:lnTo>
                  <a:pt x="0" y="16"/>
                </a:lnTo>
                <a:lnTo>
                  <a:pt x="0" y="10"/>
                </a:lnTo>
                <a:lnTo>
                  <a:pt x="4" y="4"/>
                </a:lnTo>
                <a:lnTo>
                  <a:pt x="10" y="2"/>
                </a:lnTo>
                <a:lnTo>
                  <a:pt x="17" y="0"/>
                </a:lnTo>
                <a:lnTo>
                  <a:pt x="17" y="0"/>
                </a:lnTo>
                <a:lnTo>
                  <a:pt x="23" y="2"/>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3" name="Freeform 107">
            <a:extLst>
              <a:ext uri="{FF2B5EF4-FFF2-40B4-BE49-F238E27FC236}">
                <a16:creationId xmlns:a16="http://schemas.microsoft.com/office/drawing/2014/main" id="{3DFF69C2-9315-4626-B8C4-54F116AB20CF}"/>
              </a:ext>
            </a:extLst>
          </p:cNvPr>
          <p:cNvSpPr>
            <a:spLocks/>
          </p:cNvSpPr>
          <p:nvPr/>
        </p:nvSpPr>
        <p:spPr bwMode="auto">
          <a:xfrm>
            <a:off x="7210426" y="1212408"/>
            <a:ext cx="53975" cy="52388"/>
          </a:xfrm>
          <a:custGeom>
            <a:avLst/>
            <a:gdLst>
              <a:gd name="T0" fmla="*/ 34 w 34"/>
              <a:gd name="T1" fmla="*/ 17 h 33"/>
              <a:gd name="T2" fmla="*/ 34 w 34"/>
              <a:gd name="T3" fmla="*/ 17 h 33"/>
              <a:gd name="T4" fmla="*/ 32 w 34"/>
              <a:gd name="T5" fmla="*/ 23 h 33"/>
              <a:gd name="T6" fmla="*/ 30 w 34"/>
              <a:gd name="T7" fmla="*/ 27 h 33"/>
              <a:gd name="T8" fmla="*/ 24 w 34"/>
              <a:gd name="T9" fmla="*/ 31 h 33"/>
              <a:gd name="T10" fmla="*/ 17 w 34"/>
              <a:gd name="T11" fmla="*/ 33 h 33"/>
              <a:gd name="T12" fmla="*/ 17 w 34"/>
              <a:gd name="T13" fmla="*/ 33 h 33"/>
              <a:gd name="T14" fmla="*/ 11 w 34"/>
              <a:gd name="T15" fmla="*/ 31 h 33"/>
              <a:gd name="T16" fmla="*/ 7 w 34"/>
              <a:gd name="T17" fmla="*/ 27 h 33"/>
              <a:gd name="T18" fmla="*/ 2 w 34"/>
              <a:gd name="T19" fmla="*/ 23 h 33"/>
              <a:gd name="T20" fmla="*/ 0 w 34"/>
              <a:gd name="T21" fmla="*/ 17 h 33"/>
              <a:gd name="T22" fmla="*/ 0 w 34"/>
              <a:gd name="T23" fmla="*/ 17 h 33"/>
              <a:gd name="T24" fmla="*/ 2 w 34"/>
              <a:gd name="T25" fmla="*/ 11 h 33"/>
              <a:gd name="T26" fmla="*/ 7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2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30" y="27"/>
                </a:lnTo>
                <a:lnTo>
                  <a:pt x="24" y="31"/>
                </a:lnTo>
                <a:lnTo>
                  <a:pt x="17" y="33"/>
                </a:lnTo>
                <a:lnTo>
                  <a:pt x="17" y="33"/>
                </a:lnTo>
                <a:lnTo>
                  <a:pt x="11" y="31"/>
                </a:lnTo>
                <a:lnTo>
                  <a:pt x="7" y="27"/>
                </a:lnTo>
                <a:lnTo>
                  <a:pt x="2" y="23"/>
                </a:lnTo>
                <a:lnTo>
                  <a:pt x="0" y="17"/>
                </a:lnTo>
                <a:lnTo>
                  <a:pt x="0" y="17"/>
                </a:lnTo>
                <a:lnTo>
                  <a:pt x="2" y="11"/>
                </a:lnTo>
                <a:lnTo>
                  <a:pt x="7" y="4"/>
                </a:lnTo>
                <a:lnTo>
                  <a:pt x="11" y="2"/>
                </a:lnTo>
                <a:lnTo>
                  <a:pt x="17" y="0"/>
                </a:lnTo>
                <a:lnTo>
                  <a:pt x="17" y="0"/>
                </a:lnTo>
                <a:lnTo>
                  <a:pt x="24" y="2"/>
                </a:lnTo>
                <a:lnTo>
                  <a:pt x="30" y="4"/>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4" name="Freeform 108">
            <a:extLst>
              <a:ext uri="{FF2B5EF4-FFF2-40B4-BE49-F238E27FC236}">
                <a16:creationId xmlns:a16="http://schemas.microsoft.com/office/drawing/2014/main" id="{30144396-60D2-445E-8C7E-8250ADF3E805}"/>
              </a:ext>
            </a:extLst>
          </p:cNvPr>
          <p:cNvSpPr>
            <a:spLocks/>
          </p:cNvSpPr>
          <p:nvPr/>
        </p:nvSpPr>
        <p:spPr bwMode="auto">
          <a:xfrm>
            <a:off x="7224713" y="1229871"/>
            <a:ext cx="53975" cy="49213"/>
          </a:xfrm>
          <a:custGeom>
            <a:avLst/>
            <a:gdLst>
              <a:gd name="T0" fmla="*/ 34 w 34"/>
              <a:gd name="T1" fmla="*/ 16 h 31"/>
              <a:gd name="T2" fmla="*/ 34 w 34"/>
              <a:gd name="T3" fmla="*/ 16 h 31"/>
              <a:gd name="T4" fmla="*/ 31 w 34"/>
              <a:gd name="T5" fmla="*/ 22 h 31"/>
              <a:gd name="T6" fmla="*/ 27 w 34"/>
              <a:gd name="T7" fmla="*/ 27 h 31"/>
              <a:gd name="T8" fmla="*/ 23 w 34"/>
              <a:gd name="T9" fmla="*/ 31 h 31"/>
              <a:gd name="T10" fmla="*/ 17 w 34"/>
              <a:gd name="T11" fmla="*/ 31 h 31"/>
              <a:gd name="T12" fmla="*/ 17 w 34"/>
              <a:gd name="T13" fmla="*/ 31 h 31"/>
              <a:gd name="T14" fmla="*/ 10 w 34"/>
              <a:gd name="T15" fmla="*/ 31 h 31"/>
              <a:gd name="T16" fmla="*/ 4 w 34"/>
              <a:gd name="T17" fmla="*/ 27 h 31"/>
              <a:gd name="T18" fmla="*/ 2 w 34"/>
              <a:gd name="T19" fmla="*/ 22 h 31"/>
              <a:gd name="T20" fmla="*/ 0 w 34"/>
              <a:gd name="T21" fmla="*/ 16 h 31"/>
              <a:gd name="T22" fmla="*/ 0 w 34"/>
              <a:gd name="T23" fmla="*/ 16 h 31"/>
              <a:gd name="T24" fmla="*/ 2 w 34"/>
              <a:gd name="T25" fmla="*/ 8 h 31"/>
              <a:gd name="T26" fmla="*/ 4 w 34"/>
              <a:gd name="T27" fmla="*/ 4 h 31"/>
              <a:gd name="T28" fmla="*/ 10 w 34"/>
              <a:gd name="T29" fmla="*/ 0 h 31"/>
              <a:gd name="T30" fmla="*/ 17 w 34"/>
              <a:gd name="T31" fmla="*/ 0 h 31"/>
              <a:gd name="T32" fmla="*/ 17 w 34"/>
              <a:gd name="T33" fmla="*/ 0 h 31"/>
              <a:gd name="T34" fmla="*/ 23 w 34"/>
              <a:gd name="T35" fmla="*/ 0 h 31"/>
              <a:gd name="T36" fmla="*/ 27 w 34"/>
              <a:gd name="T37" fmla="*/ 4 h 31"/>
              <a:gd name="T38" fmla="*/ 31 w 34"/>
              <a:gd name="T39" fmla="*/ 8 h 31"/>
              <a:gd name="T40" fmla="*/ 34 w 34"/>
              <a:gd name="T41" fmla="*/ 16 h 31"/>
              <a:gd name="T42" fmla="*/ 34 w 34"/>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6"/>
                </a:moveTo>
                <a:lnTo>
                  <a:pt x="34" y="16"/>
                </a:lnTo>
                <a:lnTo>
                  <a:pt x="31" y="22"/>
                </a:lnTo>
                <a:lnTo>
                  <a:pt x="27" y="27"/>
                </a:lnTo>
                <a:lnTo>
                  <a:pt x="23" y="31"/>
                </a:lnTo>
                <a:lnTo>
                  <a:pt x="17" y="31"/>
                </a:lnTo>
                <a:lnTo>
                  <a:pt x="17" y="31"/>
                </a:lnTo>
                <a:lnTo>
                  <a:pt x="10" y="31"/>
                </a:lnTo>
                <a:lnTo>
                  <a:pt x="4" y="27"/>
                </a:lnTo>
                <a:lnTo>
                  <a:pt x="2" y="22"/>
                </a:lnTo>
                <a:lnTo>
                  <a:pt x="0" y="16"/>
                </a:lnTo>
                <a:lnTo>
                  <a:pt x="0" y="16"/>
                </a:lnTo>
                <a:lnTo>
                  <a:pt x="2" y="8"/>
                </a:lnTo>
                <a:lnTo>
                  <a:pt x="4" y="4"/>
                </a:lnTo>
                <a:lnTo>
                  <a:pt x="10" y="0"/>
                </a:lnTo>
                <a:lnTo>
                  <a:pt x="17" y="0"/>
                </a:lnTo>
                <a:lnTo>
                  <a:pt x="17" y="0"/>
                </a:lnTo>
                <a:lnTo>
                  <a:pt x="23" y="0"/>
                </a:lnTo>
                <a:lnTo>
                  <a:pt x="27" y="4"/>
                </a:lnTo>
                <a:lnTo>
                  <a:pt x="31" y="8"/>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5" name="Freeform 109">
            <a:extLst>
              <a:ext uri="{FF2B5EF4-FFF2-40B4-BE49-F238E27FC236}">
                <a16:creationId xmlns:a16="http://schemas.microsoft.com/office/drawing/2014/main" id="{1DAA3987-54EA-4599-947D-EA939887660E}"/>
              </a:ext>
            </a:extLst>
          </p:cNvPr>
          <p:cNvSpPr>
            <a:spLocks/>
          </p:cNvSpPr>
          <p:nvPr/>
        </p:nvSpPr>
        <p:spPr bwMode="auto">
          <a:xfrm>
            <a:off x="7240588" y="1245746"/>
            <a:ext cx="53975" cy="52388"/>
          </a:xfrm>
          <a:custGeom>
            <a:avLst/>
            <a:gdLst>
              <a:gd name="T0" fmla="*/ 34 w 34"/>
              <a:gd name="T1" fmla="*/ 17 h 33"/>
              <a:gd name="T2" fmla="*/ 34 w 34"/>
              <a:gd name="T3" fmla="*/ 17 h 33"/>
              <a:gd name="T4" fmla="*/ 32 w 34"/>
              <a:gd name="T5" fmla="*/ 23 h 33"/>
              <a:gd name="T6" fmla="*/ 28 w 34"/>
              <a:gd name="T7" fmla="*/ 29 h 33"/>
              <a:gd name="T8" fmla="*/ 24 w 34"/>
              <a:gd name="T9" fmla="*/ 33 h 33"/>
              <a:gd name="T10" fmla="*/ 17 w 34"/>
              <a:gd name="T11" fmla="*/ 33 h 33"/>
              <a:gd name="T12" fmla="*/ 17 w 34"/>
              <a:gd name="T13" fmla="*/ 33 h 33"/>
              <a:gd name="T14" fmla="*/ 11 w 34"/>
              <a:gd name="T15" fmla="*/ 33 h 33"/>
              <a:gd name="T16" fmla="*/ 5 w 34"/>
              <a:gd name="T17" fmla="*/ 29 h 33"/>
              <a:gd name="T18" fmla="*/ 2 w 34"/>
              <a:gd name="T19" fmla="*/ 23 h 33"/>
              <a:gd name="T20" fmla="*/ 0 w 34"/>
              <a:gd name="T21" fmla="*/ 17 h 33"/>
              <a:gd name="T22" fmla="*/ 0 w 34"/>
              <a:gd name="T23" fmla="*/ 17 h 33"/>
              <a:gd name="T24" fmla="*/ 2 w 34"/>
              <a:gd name="T25" fmla="*/ 10 h 33"/>
              <a:gd name="T26" fmla="*/ 5 w 34"/>
              <a:gd name="T27" fmla="*/ 6 h 33"/>
              <a:gd name="T28" fmla="*/ 11 w 34"/>
              <a:gd name="T29" fmla="*/ 2 h 33"/>
              <a:gd name="T30" fmla="*/ 17 w 34"/>
              <a:gd name="T31" fmla="*/ 0 h 33"/>
              <a:gd name="T32" fmla="*/ 17 w 34"/>
              <a:gd name="T33" fmla="*/ 0 h 33"/>
              <a:gd name="T34" fmla="*/ 24 w 34"/>
              <a:gd name="T35" fmla="*/ 2 h 33"/>
              <a:gd name="T36" fmla="*/ 28 w 34"/>
              <a:gd name="T37" fmla="*/ 6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8" y="29"/>
                </a:lnTo>
                <a:lnTo>
                  <a:pt x="24" y="33"/>
                </a:lnTo>
                <a:lnTo>
                  <a:pt x="17" y="33"/>
                </a:lnTo>
                <a:lnTo>
                  <a:pt x="17" y="33"/>
                </a:lnTo>
                <a:lnTo>
                  <a:pt x="11" y="33"/>
                </a:lnTo>
                <a:lnTo>
                  <a:pt x="5" y="29"/>
                </a:lnTo>
                <a:lnTo>
                  <a:pt x="2" y="23"/>
                </a:lnTo>
                <a:lnTo>
                  <a:pt x="0" y="17"/>
                </a:lnTo>
                <a:lnTo>
                  <a:pt x="0" y="17"/>
                </a:lnTo>
                <a:lnTo>
                  <a:pt x="2" y="10"/>
                </a:lnTo>
                <a:lnTo>
                  <a:pt x="5" y="6"/>
                </a:lnTo>
                <a:lnTo>
                  <a:pt x="11" y="2"/>
                </a:lnTo>
                <a:lnTo>
                  <a:pt x="17" y="0"/>
                </a:lnTo>
                <a:lnTo>
                  <a:pt x="17" y="0"/>
                </a:lnTo>
                <a:lnTo>
                  <a:pt x="24" y="2"/>
                </a:lnTo>
                <a:lnTo>
                  <a:pt x="28" y="6"/>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6" name="Freeform 110">
            <a:extLst>
              <a:ext uri="{FF2B5EF4-FFF2-40B4-BE49-F238E27FC236}">
                <a16:creationId xmlns:a16="http://schemas.microsoft.com/office/drawing/2014/main" id="{35DEA15E-D25B-4C02-987C-8FE371062CB9}"/>
              </a:ext>
            </a:extLst>
          </p:cNvPr>
          <p:cNvSpPr>
            <a:spLocks/>
          </p:cNvSpPr>
          <p:nvPr/>
        </p:nvSpPr>
        <p:spPr bwMode="auto">
          <a:xfrm>
            <a:off x="7339013" y="1367983"/>
            <a:ext cx="49213" cy="49213"/>
          </a:xfrm>
          <a:custGeom>
            <a:avLst/>
            <a:gdLst>
              <a:gd name="T0" fmla="*/ 31 w 31"/>
              <a:gd name="T1" fmla="*/ 16 h 31"/>
              <a:gd name="T2" fmla="*/ 31 w 31"/>
              <a:gd name="T3" fmla="*/ 16 h 31"/>
              <a:gd name="T4" fmla="*/ 31 w 31"/>
              <a:gd name="T5" fmla="*/ 22 h 31"/>
              <a:gd name="T6" fmla="*/ 27 w 31"/>
              <a:gd name="T7" fmla="*/ 26 h 31"/>
              <a:gd name="T8" fmla="*/ 23 w 31"/>
              <a:gd name="T9" fmla="*/ 31 h 31"/>
              <a:gd name="T10" fmla="*/ 16 w 31"/>
              <a:gd name="T11" fmla="*/ 31 h 31"/>
              <a:gd name="T12" fmla="*/ 16 w 31"/>
              <a:gd name="T13" fmla="*/ 31 h 31"/>
              <a:gd name="T14" fmla="*/ 10 w 31"/>
              <a:gd name="T15" fmla="*/ 31 h 31"/>
              <a:gd name="T16" fmla="*/ 4 w 31"/>
              <a:gd name="T17" fmla="*/ 26 h 31"/>
              <a:gd name="T18" fmla="*/ 0 w 31"/>
              <a:gd name="T19" fmla="*/ 22 h 31"/>
              <a:gd name="T20" fmla="*/ 0 w 31"/>
              <a:gd name="T21" fmla="*/ 16 h 31"/>
              <a:gd name="T22" fmla="*/ 0 w 31"/>
              <a:gd name="T23" fmla="*/ 16 h 31"/>
              <a:gd name="T24" fmla="*/ 0 w 31"/>
              <a:gd name="T25" fmla="*/ 8 h 31"/>
              <a:gd name="T26" fmla="*/ 4 w 31"/>
              <a:gd name="T27" fmla="*/ 4 h 31"/>
              <a:gd name="T28" fmla="*/ 10 w 31"/>
              <a:gd name="T29" fmla="*/ 0 h 31"/>
              <a:gd name="T30" fmla="*/ 16 w 31"/>
              <a:gd name="T31" fmla="*/ 0 h 31"/>
              <a:gd name="T32" fmla="*/ 16 w 31"/>
              <a:gd name="T33" fmla="*/ 0 h 31"/>
              <a:gd name="T34" fmla="*/ 23 w 31"/>
              <a:gd name="T35" fmla="*/ 0 h 31"/>
              <a:gd name="T36" fmla="*/ 27 w 31"/>
              <a:gd name="T37" fmla="*/ 4 h 31"/>
              <a:gd name="T38" fmla="*/ 31 w 31"/>
              <a:gd name="T39" fmla="*/ 8 h 31"/>
              <a:gd name="T40" fmla="*/ 31 w 31"/>
              <a:gd name="T41" fmla="*/ 16 h 31"/>
              <a:gd name="T42" fmla="*/ 31 w 31"/>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6"/>
                </a:moveTo>
                <a:lnTo>
                  <a:pt x="31" y="16"/>
                </a:lnTo>
                <a:lnTo>
                  <a:pt x="31" y="22"/>
                </a:lnTo>
                <a:lnTo>
                  <a:pt x="27" y="26"/>
                </a:lnTo>
                <a:lnTo>
                  <a:pt x="23" y="31"/>
                </a:lnTo>
                <a:lnTo>
                  <a:pt x="16" y="31"/>
                </a:lnTo>
                <a:lnTo>
                  <a:pt x="16" y="31"/>
                </a:lnTo>
                <a:lnTo>
                  <a:pt x="10" y="31"/>
                </a:lnTo>
                <a:lnTo>
                  <a:pt x="4" y="26"/>
                </a:lnTo>
                <a:lnTo>
                  <a:pt x="0" y="22"/>
                </a:lnTo>
                <a:lnTo>
                  <a:pt x="0" y="16"/>
                </a:lnTo>
                <a:lnTo>
                  <a:pt x="0" y="16"/>
                </a:lnTo>
                <a:lnTo>
                  <a:pt x="0" y="8"/>
                </a:lnTo>
                <a:lnTo>
                  <a:pt x="4" y="4"/>
                </a:lnTo>
                <a:lnTo>
                  <a:pt x="10" y="0"/>
                </a:lnTo>
                <a:lnTo>
                  <a:pt x="16" y="0"/>
                </a:lnTo>
                <a:lnTo>
                  <a:pt x="16" y="0"/>
                </a:lnTo>
                <a:lnTo>
                  <a:pt x="23" y="0"/>
                </a:lnTo>
                <a:lnTo>
                  <a:pt x="27" y="4"/>
                </a:lnTo>
                <a:lnTo>
                  <a:pt x="31" y="8"/>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7" name="Freeform 111">
            <a:extLst>
              <a:ext uri="{FF2B5EF4-FFF2-40B4-BE49-F238E27FC236}">
                <a16:creationId xmlns:a16="http://schemas.microsoft.com/office/drawing/2014/main" id="{50B7603A-7E9A-4BAF-A685-CB1139F1CBBC}"/>
              </a:ext>
            </a:extLst>
          </p:cNvPr>
          <p:cNvSpPr>
            <a:spLocks/>
          </p:cNvSpPr>
          <p:nvPr/>
        </p:nvSpPr>
        <p:spPr bwMode="auto">
          <a:xfrm>
            <a:off x="7405688" y="1452121"/>
            <a:ext cx="53975" cy="52388"/>
          </a:xfrm>
          <a:custGeom>
            <a:avLst/>
            <a:gdLst>
              <a:gd name="T0" fmla="*/ 34 w 34"/>
              <a:gd name="T1" fmla="*/ 17 h 33"/>
              <a:gd name="T2" fmla="*/ 34 w 34"/>
              <a:gd name="T3" fmla="*/ 17 h 33"/>
              <a:gd name="T4" fmla="*/ 31 w 34"/>
              <a:gd name="T5" fmla="*/ 23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2 w 34"/>
              <a:gd name="T19" fmla="*/ 23 h 33"/>
              <a:gd name="T20" fmla="*/ 0 w 34"/>
              <a:gd name="T21" fmla="*/ 17 h 33"/>
              <a:gd name="T22" fmla="*/ 0 w 34"/>
              <a:gd name="T23" fmla="*/ 17 h 33"/>
              <a:gd name="T24" fmla="*/ 2 w 34"/>
              <a:gd name="T25" fmla="*/ 11 h 33"/>
              <a:gd name="T26" fmla="*/ 4 w 34"/>
              <a:gd name="T27" fmla="*/ 7 h 33"/>
              <a:gd name="T28" fmla="*/ 10 w 34"/>
              <a:gd name="T29" fmla="*/ 2 h 33"/>
              <a:gd name="T30" fmla="*/ 17 w 34"/>
              <a:gd name="T31" fmla="*/ 0 h 33"/>
              <a:gd name="T32" fmla="*/ 17 w 34"/>
              <a:gd name="T33" fmla="*/ 0 h 33"/>
              <a:gd name="T34" fmla="*/ 23 w 34"/>
              <a:gd name="T35" fmla="*/ 2 h 33"/>
              <a:gd name="T36" fmla="*/ 27 w 34"/>
              <a:gd name="T37" fmla="*/ 7 h 33"/>
              <a:gd name="T38" fmla="*/ 31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1" y="23"/>
                </a:lnTo>
                <a:lnTo>
                  <a:pt x="27" y="29"/>
                </a:lnTo>
                <a:lnTo>
                  <a:pt x="23" y="31"/>
                </a:lnTo>
                <a:lnTo>
                  <a:pt x="17" y="33"/>
                </a:lnTo>
                <a:lnTo>
                  <a:pt x="17" y="33"/>
                </a:lnTo>
                <a:lnTo>
                  <a:pt x="10" y="31"/>
                </a:lnTo>
                <a:lnTo>
                  <a:pt x="4" y="29"/>
                </a:lnTo>
                <a:lnTo>
                  <a:pt x="2" y="23"/>
                </a:lnTo>
                <a:lnTo>
                  <a:pt x="0" y="17"/>
                </a:lnTo>
                <a:lnTo>
                  <a:pt x="0" y="17"/>
                </a:lnTo>
                <a:lnTo>
                  <a:pt x="2" y="11"/>
                </a:lnTo>
                <a:lnTo>
                  <a:pt x="4" y="7"/>
                </a:lnTo>
                <a:lnTo>
                  <a:pt x="10" y="2"/>
                </a:lnTo>
                <a:lnTo>
                  <a:pt x="17" y="0"/>
                </a:lnTo>
                <a:lnTo>
                  <a:pt x="17" y="0"/>
                </a:lnTo>
                <a:lnTo>
                  <a:pt x="23" y="2"/>
                </a:lnTo>
                <a:lnTo>
                  <a:pt x="27" y="7"/>
                </a:lnTo>
                <a:lnTo>
                  <a:pt x="31"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8" name="Freeform 112">
            <a:extLst>
              <a:ext uri="{FF2B5EF4-FFF2-40B4-BE49-F238E27FC236}">
                <a16:creationId xmlns:a16="http://schemas.microsoft.com/office/drawing/2014/main" id="{69542848-CFF7-402F-95DC-3EED3ADE8A9F}"/>
              </a:ext>
            </a:extLst>
          </p:cNvPr>
          <p:cNvSpPr>
            <a:spLocks/>
          </p:cNvSpPr>
          <p:nvPr/>
        </p:nvSpPr>
        <p:spPr bwMode="auto">
          <a:xfrm>
            <a:off x="7515226" y="1623571"/>
            <a:ext cx="50800" cy="49213"/>
          </a:xfrm>
          <a:custGeom>
            <a:avLst/>
            <a:gdLst>
              <a:gd name="T0" fmla="*/ 32 w 32"/>
              <a:gd name="T1" fmla="*/ 14 h 31"/>
              <a:gd name="T2" fmla="*/ 32 w 32"/>
              <a:gd name="T3" fmla="*/ 14 h 31"/>
              <a:gd name="T4" fmla="*/ 32 w 32"/>
              <a:gd name="T5" fmla="*/ 21 h 31"/>
              <a:gd name="T6" fmla="*/ 28 w 32"/>
              <a:gd name="T7" fmla="*/ 27 h 31"/>
              <a:gd name="T8" fmla="*/ 24 w 32"/>
              <a:gd name="T9" fmla="*/ 31 h 31"/>
              <a:gd name="T10" fmla="*/ 17 w 32"/>
              <a:gd name="T11" fmla="*/ 31 h 31"/>
              <a:gd name="T12" fmla="*/ 17 w 32"/>
              <a:gd name="T13" fmla="*/ 31 h 31"/>
              <a:gd name="T14" fmla="*/ 11 w 32"/>
              <a:gd name="T15" fmla="*/ 31 h 31"/>
              <a:gd name="T16" fmla="*/ 5 w 32"/>
              <a:gd name="T17" fmla="*/ 27 h 31"/>
              <a:gd name="T18" fmla="*/ 0 w 32"/>
              <a:gd name="T19" fmla="*/ 21 h 31"/>
              <a:gd name="T20" fmla="*/ 0 w 32"/>
              <a:gd name="T21" fmla="*/ 14 h 31"/>
              <a:gd name="T22" fmla="*/ 0 w 32"/>
              <a:gd name="T23" fmla="*/ 14 h 31"/>
              <a:gd name="T24" fmla="*/ 0 w 32"/>
              <a:gd name="T25" fmla="*/ 8 h 31"/>
              <a:gd name="T26" fmla="*/ 5 w 32"/>
              <a:gd name="T27" fmla="*/ 4 h 31"/>
              <a:gd name="T28" fmla="*/ 11 w 32"/>
              <a:gd name="T29" fmla="*/ 0 h 31"/>
              <a:gd name="T30" fmla="*/ 17 w 32"/>
              <a:gd name="T31" fmla="*/ 0 h 31"/>
              <a:gd name="T32" fmla="*/ 17 w 32"/>
              <a:gd name="T33" fmla="*/ 0 h 31"/>
              <a:gd name="T34" fmla="*/ 24 w 32"/>
              <a:gd name="T35" fmla="*/ 0 h 31"/>
              <a:gd name="T36" fmla="*/ 28 w 32"/>
              <a:gd name="T37" fmla="*/ 4 h 31"/>
              <a:gd name="T38" fmla="*/ 32 w 32"/>
              <a:gd name="T39" fmla="*/ 8 h 31"/>
              <a:gd name="T40" fmla="*/ 32 w 32"/>
              <a:gd name="T41" fmla="*/ 14 h 31"/>
              <a:gd name="T42" fmla="*/ 32 w 32"/>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4"/>
                </a:moveTo>
                <a:lnTo>
                  <a:pt x="32" y="14"/>
                </a:lnTo>
                <a:lnTo>
                  <a:pt x="32" y="21"/>
                </a:lnTo>
                <a:lnTo>
                  <a:pt x="28" y="27"/>
                </a:lnTo>
                <a:lnTo>
                  <a:pt x="24" y="31"/>
                </a:lnTo>
                <a:lnTo>
                  <a:pt x="17" y="31"/>
                </a:lnTo>
                <a:lnTo>
                  <a:pt x="17" y="31"/>
                </a:lnTo>
                <a:lnTo>
                  <a:pt x="11" y="31"/>
                </a:lnTo>
                <a:lnTo>
                  <a:pt x="5" y="27"/>
                </a:lnTo>
                <a:lnTo>
                  <a:pt x="0" y="21"/>
                </a:lnTo>
                <a:lnTo>
                  <a:pt x="0" y="14"/>
                </a:lnTo>
                <a:lnTo>
                  <a:pt x="0" y="14"/>
                </a:lnTo>
                <a:lnTo>
                  <a:pt x="0" y="8"/>
                </a:lnTo>
                <a:lnTo>
                  <a:pt x="5" y="4"/>
                </a:lnTo>
                <a:lnTo>
                  <a:pt x="11" y="0"/>
                </a:lnTo>
                <a:lnTo>
                  <a:pt x="17" y="0"/>
                </a:lnTo>
                <a:lnTo>
                  <a:pt x="17" y="0"/>
                </a:lnTo>
                <a:lnTo>
                  <a:pt x="24" y="0"/>
                </a:lnTo>
                <a:lnTo>
                  <a:pt x="28" y="4"/>
                </a:lnTo>
                <a:lnTo>
                  <a:pt x="32" y="8"/>
                </a:lnTo>
                <a:lnTo>
                  <a:pt x="32" y="14"/>
                </a:lnTo>
                <a:lnTo>
                  <a:pt x="32"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59" name="Freeform 113">
            <a:extLst>
              <a:ext uri="{FF2B5EF4-FFF2-40B4-BE49-F238E27FC236}">
                <a16:creationId xmlns:a16="http://schemas.microsoft.com/office/drawing/2014/main" id="{396C6440-17A0-49B1-84D2-BCE1086B624C}"/>
              </a:ext>
            </a:extLst>
          </p:cNvPr>
          <p:cNvSpPr>
            <a:spLocks/>
          </p:cNvSpPr>
          <p:nvPr/>
        </p:nvSpPr>
        <p:spPr bwMode="auto">
          <a:xfrm>
            <a:off x="7562851" y="1685483"/>
            <a:ext cx="50800" cy="49213"/>
          </a:xfrm>
          <a:custGeom>
            <a:avLst/>
            <a:gdLst>
              <a:gd name="T0" fmla="*/ 32 w 32"/>
              <a:gd name="T1" fmla="*/ 15 h 31"/>
              <a:gd name="T2" fmla="*/ 32 w 32"/>
              <a:gd name="T3" fmla="*/ 15 h 31"/>
              <a:gd name="T4" fmla="*/ 32 w 32"/>
              <a:gd name="T5" fmla="*/ 23 h 31"/>
              <a:gd name="T6" fmla="*/ 27 w 32"/>
              <a:gd name="T7" fmla="*/ 27 h 31"/>
              <a:gd name="T8" fmla="*/ 21 w 32"/>
              <a:gd name="T9" fmla="*/ 31 h 31"/>
              <a:gd name="T10" fmla="*/ 15 w 32"/>
              <a:gd name="T11" fmla="*/ 31 h 31"/>
              <a:gd name="T12" fmla="*/ 15 w 32"/>
              <a:gd name="T13" fmla="*/ 31 h 31"/>
              <a:gd name="T14" fmla="*/ 8 w 32"/>
              <a:gd name="T15" fmla="*/ 31 h 31"/>
              <a:gd name="T16" fmla="*/ 4 w 32"/>
              <a:gd name="T17" fmla="*/ 27 h 31"/>
              <a:gd name="T18" fmla="*/ 0 w 32"/>
              <a:gd name="T19" fmla="*/ 23 h 31"/>
              <a:gd name="T20" fmla="*/ 0 w 32"/>
              <a:gd name="T21" fmla="*/ 15 h 31"/>
              <a:gd name="T22" fmla="*/ 0 w 32"/>
              <a:gd name="T23" fmla="*/ 15 h 31"/>
              <a:gd name="T24" fmla="*/ 0 w 32"/>
              <a:gd name="T25" fmla="*/ 8 h 31"/>
              <a:gd name="T26" fmla="*/ 4 w 32"/>
              <a:gd name="T27" fmla="*/ 4 h 31"/>
              <a:gd name="T28" fmla="*/ 8 w 32"/>
              <a:gd name="T29" fmla="*/ 0 h 31"/>
              <a:gd name="T30" fmla="*/ 15 w 32"/>
              <a:gd name="T31" fmla="*/ 0 h 31"/>
              <a:gd name="T32" fmla="*/ 15 w 32"/>
              <a:gd name="T33" fmla="*/ 0 h 31"/>
              <a:gd name="T34" fmla="*/ 21 w 32"/>
              <a:gd name="T35" fmla="*/ 0 h 31"/>
              <a:gd name="T36" fmla="*/ 27 w 32"/>
              <a:gd name="T37" fmla="*/ 4 h 31"/>
              <a:gd name="T38" fmla="*/ 32 w 32"/>
              <a:gd name="T39" fmla="*/ 8 h 31"/>
              <a:gd name="T40" fmla="*/ 32 w 32"/>
              <a:gd name="T41" fmla="*/ 15 h 31"/>
              <a:gd name="T42" fmla="*/ 32 w 32"/>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5"/>
                </a:moveTo>
                <a:lnTo>
                  <a:pt x="32" y="15"/>
                </a:lnTo>
                <a:lnTo>
                  <a:pt x="32" y="23"/>
                </a:lnTo>
                <a:lnTo>
                  <a:pt x="27" y="27"/>
                </a:lnTo>
                <a:lnTo>
                  <a:pt x="21" y="31"/>
                </a:lnTo>
                <a:lnTo>
                  <a:pt x="15" y="31"/>
                </a:lnTo>
                <a:lnTo>
                  <a:pt x="15" y="31"/>
                </a:lnTo>
                <a:lnTo>
                  <a:pt x="8" y="31"/>
                </a:lnTo>
                <a:lnTo>
                  <a:pt x="4" y="27"/>
                </a:lnTo>
                <a:lnTo>
                  <a:pt x="0" y="23"/>
                </a:lnTo>
                <a:lnTo>
                  <a:pt x="0" y="15"/>
                </a:lnTo>
                <a:lnTo>
                  <a:pt x="0" y="15"/>
                </a:lnTo>
                <a:lnTo>
                  <a:pt x="0" y="8"/>
                </a:lnTo>
                <a:lnTo>
                  <a:pt x="4" y="4"/>
                </a:lnTo>
                <a:lnTo>
                  <a:pt x="8" y="0"/>
                </a:lnTo>
                <a:lnTo>
                  <a:pt x="15" y="0"/>
                </a:lnTo>
                <a:lnTo>
                  <a:pt x="15" y="0"/>
                </a:lnTo>
                <a:lnTo>
                  <a:pt x="21" y="0"/>
                </a:lnTo>
                <a:lnTo>
                  <a:pt x="27" y="4"/>
                </a:lnTo>
                <a:lnTo>
                  <a:pt x="32" y="8"/>
                </a:lnTo>
                <a:lnTo>
                  <a:pt x="32" y="15"/>
                </a:lnTo>
                <a:lnTo>
                  <a:pt x="32"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0" name="Freeform 114">
            <a:extLst>
              <a:ext uri="{FF2B5EF4-FFF2-40B4-BE49-F238E27FC236}">
                <a16:creationId xmlns:a16="http://schemas.microsoft.com/office/drawing/2014/main" id="{004B72B9-523C-491D-8740-F8FE5FE25456}"/>
              </a:ext>
            </a:extLst>
          </p:cNvPr>
          <p:cNvSpPr>
            <a:spLocks/>
          </p:cNvSpPr>
          <p:nvPr/>
        </p:nvSpPr>
        <p:spPr bwMode="auto">
          <a:xfrm>
            <a:off x="7616826" y="1764858"/>
            <a:ext cx="53975" cy="52388"/>
          </a:xfrm>
          <a:custGeom>
            <a:avLst/>
            <a:gdLst>
              <a:gd name="T0" fmla="*/ 34 w 34"/>
              <a:gd name="T1" fmla="*/ 16 h 33"/>
              <a:gd name="T2" fmla="*/ 34 w 34"/>
              <a:gd name="T3" fmla="*/ 16 h 33"/>
              <a:gd name="T4" fmla="*/ 31 w 34"/>
              <a:gd name="T5" fmla="*/ 22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2 w 34"/>
              <a:gd name="T19" fmla="*/ 22 h 33"/>
              <a:gd name="T20" fmla="*/ 0 w 34"/>
              <a:gd name="T21" fmla="*/ 16 h 33"/>
              <a:gd name="T22" fmla="*/ 0 w 34"/>
              <a:gd name="T23" fmla="*/ 16 h 33"/>
              <a:gd name="T24" fmla="*/ 2 w 34"/>
              <a:gd name="T25" fmla="*/ 10 h 33"/>
              <a:gd name="T26" fmla="*/ 4 w 34"/>
              <a:gd name="T27" fmla="*/ 6 h 33"/>
              <a:gd name="T28" fmla="*/ 10 w 34"/>
              <a:gd name="T29" fmla="*/ 2 h 33"/>
              <a:gd name="T30" fmla="*/ 17 w 34"/>
              <a:gd name="T31" fmla="*/ 0 h 33"/>
              <a:gd name="T32" fmla="*/ 17 w 34"/>
              <a:gd name="T33" fmla="*/ 0 h 33"/>
              <a:gd name="T34" fmla="*/ 23 w 34"/>
              <a:gd name="T35" fmla="*/ 2 h 33"/>
              <a:gd name="T36" fmla="*/ 27 w 34"/>
              <a:gd name="T37" fmla="*/ 6 h 33"/>
              <a:gd name="T38" fmla="*/ 31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1" y="22"/>
                </a:lnTo>
                <a:lnTo>
                  <a:pt x="27" y="29"/>
                </a:lnTo>
                <a:lnTo>
                  <a:pt x="23" y="31"/>
                </a:lnTo>
                <a:lnTo>
                  <a:pt x="17" y="33"/>
                </a:lnTo>
                <a:lnTo>
                  <a:pt x="17" y="33"/>
                </a:lnTo>
                <a:lnTo>
                  <a:pt x="10" y="31"/>
                </a:lnTo>
                <a:lnTo>
                  <a:pt x="4" y="29"/>
                </a:lnTo>
                <a:lnTo>
                  <a:pt x="2" y="22"/>
                </a:lnTo>
                <a:lnTo>
                  <a:pt x="0" y="16"/>
                </a:lnTo>
                <a:lnTo>
                  <a:pt x="0" y="16"/>
                </a:lnTo>
                <a:lnTo>
                  <a:pt x="2" y="10"/>
                </a:lnTo>
                <a:lnTo>
                  <a:pt x="4" y="6"/>
                </a:lnTo>
                <a:lnTo>
                  <a:pt x="10" y="2"/>
                </a:lnTo>
                <a:lnTo>
                  <a:pt x="17" y="0"/>
                </a:lnTo>
                <a:lnTo>
                  <a:pt x="17" y="0"/>
                </a:lnTo>
                <a:lnTo>
                  <a:pt x="23" y="2"/>
                </a:lnTo>
                <a:lnTo>
                  <a:pt x="27" y="6"/>
                </a:lnTo>
                <a:lnTo>
                  <a:pt x="31"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1" name="Freeform 115">
            <a:extLst>
              <a:ext uri="{FF2B5EF4-FFF2-40B4-BE49-F238E27FC236}">
                <a16:creationId xmlns:a16="http://schemas.microsoft.com/office/drawing/2014/main" id="{75E2455F-1122-494E-A47F-08569E8D684C}"/>
              </a:ext>
            </a:extLst>
          </p:cNvPr>
          <p:cNvSpPr>
            <a:spLocks/>
          </p:cNvSpPr>
          <p:nvPr/>
        </p:nvSpPr>
        <p:spPr bwMode="auto">
          <a:xfrm>
            <a:off x="7650163" y="1823596"/>
            <a:ext cx="50800" cy="52388"/>
          </a:xfrm>
          <a:custGeom>
            <a:avLst/>
            <a:gdLst>
              <a:gd name="T0" fmla="*/ 32 w 32"/>
              <a:gd name="T1" fmla="*/ 17 h 33"/>
              <a:gd name="T2" fmla="*/ 32 w 32"/>
              <a:gd name="T3" fmla="*/ 17 h 33"/>
              <a:gd name="T4" fmla="*/ 32 w 32"/>
              <a:gd name="T5" fmla="*/ 23 h 33"/>
              <a:gd name="T6" fmla="*/ 27 w 32"/>
              <a:gd name="T7" fmla="*/ 27 h 33"/>
              <a:gd name="T8" fmla="*/ 23 w 32"/>
              <a:gd name="T9" fmla="*/ 31 h 33"/>
              <a:gd name="T10" fmla="*/ 17 w 32"/>
              <a:gd name="T11" fmla="*/ 33 h 33"/>
              <a:gd name="T12" fmla="*/ 17 w 32"/>
              <a:gd name="T13" fmla="*/ 33 h 33"/>
              <a:gd name="T14" fmla="*/ 8 w 32"/>
              <a:gd name="T15" fmla="*/ 31 h 33"/>
              <a:gd name="T16" fmla="*/ 4 w 32"/>
              <a:gd name="T17" fmla="*/ 27 h 33"/>
              <a:gd name="T18" fmla="*/ 0 w 32"/>
              <a:gd name="T19" fmla="*/ 23 h 33"/>
              <a:gd name="T20" fmla="*/ 0 w 32"/>
              <a:gd name="T21" fmla="*/ 17 h 33"/>
              <a:gd name="T22" fmla="*/ 0 w 32"/>
              <a:gd name="T23" fmla="*/ 17 h 33"/>
              <a:gd name="T24" fmla="*/ 0 w 32"/>
              <a:gd name="T25" fmla="*/ 10 h 33"/>
              <a:gd name="T26" fmla="*/ 4 w 32"/>
              <a:gd name="T27" fmla="*/ 4 h 33"/>
              <a:gd name="T28" fmla="*/ 8 w 32"/>
              <a:gd name="T29" fmla="*/ 2 h 33"/>
              <a:gd name="T30" fmla="*/ 17 w 32"/>
              <a:gd name="T31" fmla="*/ 0 h 33"/>
              <a:gd name="T32" fmla="*/ 17 w 32"/>
              <a:gd name="T33" fmla="*/ 0 h 33"/>
              <a:gd name="T34" fmla="*/ 23 w 32"/>
              <a:gd name="T35" fmla="*/ 2 h 33"/>
              <a:gd name="T36" fmla="*/ 27 w 32"/>
              <a:gd name="T37" fmla="*/ 4 h 33"/>
              <a:gd name="T38" fmla="*/ 32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7" y="27"/>
                </a:lnTo>
                <a:lnTo>
                  <a:pt x="23" y="31"/>
                </a:lnTo>
                <a:lnTo>
                  <a:pt x="17" y="33"/>
                </a:lnTo>
                <a:lnTo>
                  <a:pt x="17" y="33"/>
                </a:lnTo>
                <a:lnTo>
                  <a:pt x="8" y="31"/>
                </a:lnTo>
                <a:lnTo>
                  <a:pt x="4" y="27"/>
                </a:lnTo>
                <a:lnTo>
                  <a:pt x="0" y="23"/>
                </a:lnTo>
                <a:lnTo>
                  <a:pt x="0" y="17"/>
                </a:lnTo>
                <a:lnTo>
                  <a:pt x="0" y="17"/>
                </a:lnTo>
                <a:lnTo>
                  <a:pt x="0" y="10"/>
                </a:lnTo>
                <a:lnTo>
                  <a:pt x="4" y="4"/>
                </a:lnTo>
                <a:lnTo>
                  <a:pt x="8" y="2"/>
                </a:lnTo>
                <a:lnTo>
                  <a:pt x="17" y="0"/>
                </a:lnTo>
                <a:lnTo>
                  <a:pt x="17" y="0"/>
                </a:lnTo>
                <a:lnTo>
                  <a:pt x="23" y="2"/>
                </a:lnTo>
                <a:lnTo>
                  <a:pt x="27" y="4"/>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2" name="Freeform 116">
            <a:extLst>
              <a:ext uri="{FF2B5EF4-FFF2-40B4-BE49-F238E27FC236}">
                <a16:creationId xmlns:a16="http://schemas.microsoft.com/office/drawing/2014/main" id="{39AB5406-C8ED-414A-A6D7-AB66357EA42F}"/>
              </a:ext>
            </a:extLst>
          </p:cNvPr>
          <p:cNvSpPr>
            <a:spLocks/>
          </p:cNvSpPr>
          <p:nvPr/>
        </p:nvSpPr>
        <p:spPr bwMode="auto">
          <a:xfrm>
            <a:off x="7761288" y="1983933"/>
            <a:ext cx="49213" cy="52388"/>
          </a:xfrm>
          <a:custGeom>
            <a:avLst/>
            <a:gdLst>
              <a:gd name="T0" fmla="*/ 31 w 31"/>
              <a:gd name="T1" fmla="*/ 17 h 33"/>
              <a:gd name="T2" fmla="*/ 31 w 31"/>
              <a:gd name="T3" fmla="*/ 17 h 33"/>
              <a:gd name="T4" fmla="*/ 31 w 31"/>
              <a:gd name="T5" fmla="*/ 23 h 33"/>
              <a:gd name="T6" fmla="*/ 27 w 31"/>
              <a:gd name="T7" fmla="*/ 29 h 33"/>
              <a:gd name="T8" fmla="*/ 23 w 31"/>
              <a:gd name="T9" fmla="*/ 31 h 33"/>
              <a:gd name="T10" fmla="*/ 16 w 31"/>
              <a:gd name="T11" fmla="*/ 33 h 33"/>
              <a:gd name="T12" fmla="*/ 16 w 31"/>
              <a:gd name="T13" fmla="*/ 33 h 33"/>
              <a:gd name="T14" fmla="*/ 8 w 31"/>
              <a:gd name="T15" fmla="*/ 31 h 33"/>
              <a:gd name="T16" fmla="*/ 4 w 31"/>
              <a:gd name="T17" fmla="*/ 29 h 33"/>
              <a:gd name="T18" fmla="*/ 0 w 31"/>
              <a:gd name="T19" fmla="*/ 23 h 33"/>
              <a:gd name="T20" fmla="*/ 0 w 31"/>
              <a:gd name="T21" fmla="*/ 17 h 33"/>
              <a:gd name="T22" fmla="*/ 0 w 31"/>
              <a:gd name="T23" fmla="*/ 17 h 33"/>
              <a:gd name="T24" fmla="*/ 0 w 31"/>
              <a:gd name="T25" fmla="*/ 11 h 33"/>
              <a:gd name="T26" fmla="*/ 4 w 31"/>
              <a:gd name="T27" fmla="*/ 4 h 33"/>
              <a:gd name="T28" fmla="*/ 8 w 31"/>
              <a:gd name="T29" fmla="*/ 2 h 33"/>
              <a:gd name="T30" fmla="*/ 16 w 31"/>
              <a:gd name="T31" fmla="*/ 0 h 33"/>
              <a:gd name="T32" fmla="*/ 16 w 31"/>
              <a:gd name="T33" fmla="*/ 0 h 33"/>
              <a:gd name="T34" fmla="*/ 23 w 31"/>
              <a:gd name="T35" fmla="*/ 2 h 33"/>
              <a:gd name="T36" fmla="*/ 27 w 31"/>
              <a:gd name="T37" fmla="*/ 4 h 33"/>
              <a:gd name="T38" fmla="*/ 31 w 31"/>
              <a:gd name="T39" fmla="*/ 11 h 33"/>
              <a:gd name="T40" fmla="*/ 31 w 31"/>
              <a:gd name="T41" fmla="*/ 17 h 33"/>
              <a:gd name="T42" fmla="*/ 31 w 31"/>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7"/>
                </a:moveTo>
                <a:lnTo>
                  <a:pt x="31" y="17"/>
                </a:lnTo>
                <a:lnTo>
                  <a:pt x="31" y="23"/>
                </a:lnTo>
                <a:lnTo>
                  <a:pt x="27" y="29"/>
                </a:lnTo>
                <a:lnTo>
                  <a:pt x="23" y="31"/>
                </a:lnTo>
                <a:lnTo>
                  <a:pt x="16" y="33"/>
                </a:lnTo>
                <a:lnTo>
                  <a:pt x="16" y="33"/>
                </a:lnTo>
                <a:lnTo>
                  <a:pt x="8" y="31"/>
                </a:lnTo>
                <a:lnTo>
                  <a:pt x="4" y="29"/>
                </a:lnTo>
                <a:lnTo>
                  <a:pt x="0" y="23"/>
                </a:lnTo>
                <a:lnTo>
                  <a:pt x="0" y="17"/>
                </a:lnTo>
                <a:lnTo>
                  <a:pt x="0" y="17"/>
                </a:lnTo>
                <a:lnTo>
                  <a:pt x="0" y="11"/>
                </a:lnTo>
                <a:lnTo>
                  <a:pt x="4" y="4"/>
                </a:lnTo>
                <a:lnTo>
                  <a:pt x="8" y="2"/>
                </a:lnTo>
                <a:lnTo>
                  <a:pt x="16" y="0"/>
                </a:lnTo>
                <a:lnTo>
                  <a:pt x="16" y="0"/>
                </a:lnTo>
                <a:lnTo>
                  <a:pt x="23" y="2"/>
                </a:lnTo>
                <a:lnTo>
                  <a:pt x="27" y="4"/>
                </a:lnTo>
                <a:lnTo>
                  <a:pt x="31" y="11"/>
                </a:lnTo>
                <a:lnTo>
                  <a:pt x="31" y="17"/>
                </a:lnTo>
                <a:lnTo>
                  <a:pt x="31"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3" name="Freeform 117">
            <a:extLst>
              <a:ext uri="{FF2B5EF4-FFF2-40B4-BE49-F238E27FC236}">
                <a16:creationId xmlns:a16="http://schemas.microsoft.com/office/drawing/2014/main" id="{80410BF4-F913-446A-83BD-002345FE80B2}"/>
              </a:ext>
            </a:extLst>
          </p:cNvPr>
          <p:cNvSpPr>
            <a:spLocks/>
          </p:cNvSpPr>
          <p:nvPr/>
        </p:nvSpPr>
        <p:spPr bwMode="auto">
          <a:xfrm>
            <a:off x="7786688" y="2056958"/>
            <a:ext cx="53975" cy="52388"/>
          </a:xfrm>
          <a:custGeom>
            <a:avLst/>
            <a:gdLst>
              <a:gd name="T0" fmla="*/ 34 w 34"/>
              <a:gd name="T1" fmla="*/ 16 h 33"/>
              <a:gd name="T2" fmla="*/ 34 w 34"/>
              <a:gd name="T3" fmla="*/ 16 h 33"/>
              <a:gd name="T4" fmla="*/ 32 w 34"/>
              <a:gd name="T5" fmla="*/ 23 h 33"/>
              <a:gd name="T6" fmla="*/ 28 w 34"/>
              <a:gd name="T7" fmla="*/ 27 h 33"/>
              <a:gd name="T8" fmla="*/ 24 w 34"/>
              <a:gd name="T9" fmla="*/ 31 h 33"/>
              <a:gd name="T10" fmla="*/ 17 w 34"/>
              <a:gd name="T11" fmla="*/ 33 h 33"/>
              <a:gd name="T12" fmla="*/ 17 w 34"/>
              <a:gd name="T13" fmla="*/ 33 h 33"/>
              <a:gd name="T14" fmla="*/ 11 w 34"/>
              <a:gd name="T15" fmla="*/ 31 h 33"/>
              <a:gd name="T16" fmla="*/ 5 w 34"/>
              <a:gd name="T17" fmla="*/ 27 h 33"/>
              <a:gd name="T18" fmla="*/ 3 w 34"/>
              <a:gd name="T19" fmla="*/ 23 h 33"/>
              <a:gd name="T20" fmla="*/ 0 w 34"/>
              <a:gd name="T21" fmla="*/ 16 h 33"/>
              <a:gd name="T22" fmla="*/ 0 w 34"/>
              <a:gd name="T23" fmla="*/ 16 h 33"/>
              <a:gd name="T24" fmla="*/ 3 w 34"/>
              <a:gd name="T25" fmla="*/ 10 h 33"/>
              <a:gd name="T26" fmla="*/ 5 w 34"/>
              <a:gd name="T27" fmla="*/ 4 h 33"/>
              <a:gd name="T28" fmla="*/ 11 w 34"/>
              <a:gd name="T29" fmla="*/ 2 h 33"/>
              <a:gd name="T30" fmla="*/ 17 w 34"/>
              <a:gd name="T31" fmla="*/ 0 h 33"/>
              <a:gd name="T32" fmla="*/ 17 w 34"/>
              <a:gd name="T33" fmla="*/ 0 h 33"/>
              <a:gd name="T34" fmla="*/ 24 w 34"/>
              <a:gd name="T35" fmla="*/ 2 h 33"/>
              <a:gd name="T36" fmla="*/ 28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28" y="27"/>
                </a:lnTo>
                <a:lnTo>
                  <a:pt x="24" y="31"/>
                </a:lnTo>
                <a:lnTo>
                  <a:pt x="17" y="33"/>
                </a:lnTo>
                <a:lnTo>
                  <a:pt x="17" y="33"/>
                </a:lnTo>
                <a:lnTo>
                  <a:pt x="11" y="31"/>
                </a:lnTo>
                <a:lnTo>
                  <a:pt x="5" y="27"/>
                </a:lnTo>
                <a:lnTo>
                  <a:pt x="3" y="23"/>
                </a:lnTo>
                <a:lnTo>
                  <a:pt x="0" y="16"/>
                </a:lnTo>
                <a:lnTo>
                  <a:pt x="0" y="16"/>
                </a:lnTo>
                <a:lnTo>
                  <a:pt x="3" y="10"/>
                </a:lnTo>
                <a:lnTo>
                  <a:pt x="5" y="4"/>
                </a:lnTo>
                <a:lnTo>
                  <a:pt x="11" y="2"/>
                </a:lnTo>
                <a:lnTo>
                  <a:pt x="17" y="0"/>
                </a:lnTo>
                <a:lnTo>
                  <a:pt x="17" y="0"/>
                </a:lnTo>
                <a:lnTo>
                  <a:pt x="24" y="2"/>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4" name="Freeform 118">
            <a:extLst>
              <a:ext uri="{FF2B5EF4-FFF2-40B4-BE49-F238E27FC236}">
                <a16:creationId xmlns:a16="http://schemas.microsoft.com/office/drawing/2014/main" id="{C8E291AE-6E78-4879-8676-2A20D63EB5A6}"/>
              </a:ext>
            </a:extLst>
          </p:cNvPr>
          <p:cNvSpPr>
            <a:spLocks/>
          </p:cNvSpPr>
          <p:nvPr/>
        </p:nvSpPr>
        <p:spPr bwMode="auto">
          <a:xfrm>
            <a:off x="7907338" y="2210946"/>
            <a:ext cx="53975" cy="52388"/>
          </a:xfrm>
          <a:custGeom>
            <a:avLst/>
            <a:gdLst>
              <a:gd name="T0" fmla="*/ 34 w 34"/>
              <a:gd name="T1" fmla="*/ 17 h 33"/>
              <a:gd name="T2" fmla="*/ 34 w 34"/>
              <a:gd name="T3" fmla="*/ 17 h 33"/>
              <a:gd name="T4" fmla="*/ 32 w 34"/>
              <a:gd name="T5" fmla="*/ 23 h 33"/>
              <a:gd name="T6" fmla="*/ 30 w 34"/>
              <a:gd name="T7" fmla="*/ 27 h 33"/>
              <a:gd name="T8" fmla="*/ 24 w 34"/>
              <a:gd name="T9" fmla="*/ 31 h 33"/>
              <a:gd name="T10" fmla="*/ 17 w 34"/>
              <a:gd name="T11" fmla="*/ 33 h 33"/>
              <a:gd name="T12" fmla="*/ 17 w 34"/>
              <a:gd name="T13" fmla="*/ 33 h 33"/>
              <a:gd name="T14" fmla="*/ 11 w 34"/>
              <a:gd name="T15" fmla="*/ 31 h 33"/>
              <a:gd name="T16" fmla="*/ 7 w 34"/>
              <a:gd name="T17" fmla="*/ 27 h 33"/>
              <a:gd name="T18" fmla="*/ 3 w 34"/>
              <a:gd name="T19" fmla="*/ 23 h 33"/>
              <a:gd name="T20" fmla="*/ 0 w 34"/>
              <a:gd name="T21" fmla="*/ 17 h 33"/>
              <a:gd name="T22" fmla="*/ 0 w 34"/>
              <a:gd name="T23" fmla="*/ 17 h 33"/>
              <a:gd name="T24" fmla="*/ 3 w 34"/>
              <a:gd name="T25" fmla="*/ 10 h 33"/>
              <a:gd name="T26" fmla="*/ 7 w 34"/>
              <a:gd name="T27" fmla="*/ 4 h 33"/>
              <a:gd name="T28" fmla="*/ 11 w 34"/>
              <a:gd name="T29" fmla="*/ 0 h 33"/>
              <a:gd name="T30" fmla="*/ 17 w 34"/>
              <a:gd name="T31" fmla="*/ 0 h 33"/>
              <a:gd name="T32" fmla="*/ 17 w 34"/>
              <a:gd name="T33" fmla="*/ 0 h 33"/>
              <a:gd name="T34" fmla="*/ 24 w 34"/>
              <a:gd name="T35" fmla="*/ 0 h 33"/>
              <a:gd name="T36" fmla="*/ 30 w 34"/>
              <a:gd name="T37" fmla="*/ 4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30" y="27"/>
                </a:lnTo>
                <a:lnTo>
                  <a:pt x="24" y="31"/>
                </a:lnTo>
                <a:lnTo>
                  <a:pt x="17" y="33"/>
                </a:lnTo>
                <a:lnTo>
                  <a:pt x="17" y="33"/>
                </a:lnTo>
                <a:lnTo>
                  <a:pt x="11" y="31"/>
                </a:lnTo>
                <a:lnTo>
                  <a:pt x="7" y="27"/>
                </a:lnTo>
                <a:lnTo>
                  <a:pt x="3" y="23"/>
                </a:lnTo>
                <a:lnTo>
                  <a:pt x="0" y="17"/>
                </a:lnTo>
                <a:lnTo>
                  <a:pt x="0" y="17"/>
                </a:lnTo>
                <a:lnTo>
                  <a:pt x="3" y="10"/>
                </a:lnTo>
                <a:lnTo>
                  <a:pt x="7" y="4"/>
                </a:lnTo>
                <a:lnTo>
                  <a:pt x="11" y="0"/>
                </a:lnTo>
                <a:lnTo>
                  <a:pt x="17" y="0"/>
                </a:lnTo>
                <a:lnTo>
                  <a:pt x="17" y="0"/>
                </a:lnTo>
                <a:lnTo>
                  <a:pt x="24" y="0"/>
                </a:lnTo>
                <a:lnTo>
                  <a:pt x="30"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5" name="Freeform 119">
            <a:extLst>
              <a:ext uri="{FF2B5EF4-FFF2-40B4-BE49-F238E27FC236}">
                <a16:creationId xmlns:a16="http://schemas.microsoft.com/office/drawing/2014/main" id="{B994DD34-B85E-4D66-9534-305980F4C2A8}"/>
              </a:ext>
            </a:extLst>
          </p:cNvPr>
          <p:cNvSpPr>
            <a:spLocks/>
          </p:cNvSpPr>
          <p:nvPr/>
        </p:nvSpPr>
        <p:spPr bwMode="auto">
          <a:xfrm>
            <a:off x="8008938" y="2339533"/>
            <a:ext cx="49213" cy="52388"/>
          </a:xfrm>
          <a:custGeom>
            <a:avLst/>
            <a:gdLst>
              <a:gd name="T0" fmla="*/ 31 w 31"/>
              <a:gd name="T1" fmla="*/ 16 h 33"/>
              <a:gd name="T2" fmla="*/ 31 w 31"/>
              <a:gd name="T3" fmla="*/ 16 h 33"/>
              <a:gd name="T4" fmla="*/ 31 w 31"/>
              <a:gd name="T5" fmla="*/ 22 h 33"/>
              <a:gd name="T6" fmla="*/ 27 w 31"/>
              <a:gd name="T7" fmla="*/ 26 h 33"/>
              <a:gd name="T8" fmla="*/ 21 w 31"/>
              <a:gd name="T9" fmla="*/ 31 h 33"/>
              <a:gd name="T10" fmla="*/ 15 w 31"/>
              <a:gd name="T11" fmla="*/ 33 h 33"/>
              <a:gd name="T12" fmla="*/ 15 w 31"/>
              <a:gd name="T13" fmla="*/ 33 h 33"/>
              <a:gd name="T14" fmla="*/ 8 w 31"/>
              <a:gd name="T15" fmla="*/ 31 h 33"/>
              <a:gd name="T16" fmla="*/ 4 w 31"/>
              <a:gd name="T17" fmla="*/ 26 h 33"/>
              <a:gd name="T18" fmla="*/ 0 w 31"/>
              <a:gd name="T19" fmla="*/ 22 h 33"/>
              <a:gd name="T20" fmla="*/ 0 w 31"/>
              <a:gd name="T21" fmla="*/ 16 h 33"/>
              <a:gd name="T22" fmla="*/ 0 w 31"/>
              <a:gd name="T23" fmla="*/ 16 h 33"/>
              <a:gd name="T24" fmla="*/ 0 w 31"/>
              <a:gd name="T25" fmla="*/ 10 h 33"/>
              <a:gd name="T26" fmla="*/ 4 w 31"/>
              <a:gd name="T27" fmla="*/ 4 h 33"/>
              <a:gd name="T28" fmla="*/ 8 w 31"/>
              <a:gd name="T29" fmla="*/ 2 h 33"/>
              <a:gd name="T30" fmla="*/ 15 w 31"/>
              <a:gd name="T31" fmla="*/ 0 h 33"/>
              <a:gd name="T32" fmla="*/ 15 w 31"/>
              <a:gd name="T33" fmla="*/ 0 h 33"/>
              <a:gd name="T34" fmla="*/ 21 w 31"/>
              <a:gd name="T35" fmla="*/ 2 h 33"/>
              <a:gd name="T36" fmla="*/ 27 w 31"/>
              <a:gd name="T37" fmla="*/ 4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2"/>
                </a:lnTo>
                <a:lnTo>
                  <a:pt x="27" y="26"/>
                </a:lnTo>
                <a:lnTo>
                  <a:pt x="21" y="31"/>
                </a:lnTo>
                <a:lnTo>
                  <a:pt x="15" y="33"/>
                </a:lnTo>
                <a:lnTo>
                  <a:pt x="15" y="33"/>
                </a:lnTo>
                <a:lnTo>
                  <a:pt x="8" y="31"/>
                </a:lnTo>
                <a:lnTo>
                  <a:pt x="4" y="26"/>
                </a:lnTo>
                <a:lnTo>
                  <a:pt x="0" y="22"/>
                </a:lnTo>
                <a:lnTo>
                  <a:pt x="0" y="16"/>
                </a:lnTo>
                <a:lnTo>
                  <a:pt x="0" y="16"/>
                </a:lnTo>
                <a:lnTo>
                  <a:pt x="0" y="10"/>
                </a:lnTo>
                <a:lnTo>
                  <a:pt x="4" y="4"/>
                </a:lnTo>
                <a:lnTo>
                  <a:pt x="8" y="2"/>
                </a:lnTo>
                <a:lnTo>
                  <a:pt x="15" y="0"/>
                </a:lnTo>
                <a:lnTo>
                  <a:pt x="15" y="0"/>
                </a:lnTo>
                <a:lnTo>
                  <a:pt x="21" y="2"/>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6" name="Freeform 120">
            <a:extLst>
              <a:ext uri="{FF2B5EF4-FFF2-40B4-BE49-F238E27FC236}">
                <a16:creationId xmlns:a16="http://schemas.microsoft.com/office/drawing/2014/main" id="{7B28CEB5-C409-4E71-A047-F52361BB67FA}"/>
              </a:ext>
            </a:extLst>
          </p:cNvPr>
          <p:cNvSpPr>
            <a:spLocks/>
          </p:cNvSpPr>
          <p:nvPr/>
        </p:nvSpPr>
        <p:spPr bwMode="auto">
          <a:xfrm>
            <a:off x="8058151" y="2417321"/>
            <a:ext cx="53975" cy="52388"/>
          </a:xfrm>
          <a:custGeom>
            <a:avLst/>
            <a:gdLst>
              <a:gd name="T0" fmla="*/ 34 w 34"/>
              <a:gd name="T1" fmla="*/ 17 h 33"/>
              <a:gd name="T2" fmla="*/ 34 w 34"/>
              <a:gd name="T3" fmla="*/ 17 h 33"/>
              <a:gd name="T4" fmla="*/ 32 w 34"/>
              <a:gd name="T5" fmla="*/ 23 h 33"/>
              <a:gd name="T6" fmla="*/ 30 w 34"/>
              <a:gd name="T7" fmla="*/ 27 h 33"/>
              <a:gd name="T8" fmla="*/ 24 w 34"/>
              <a:gd name="T9" fmla="*/ 31 h 33"/>
              <a:gd name="T10" fmla="*/ 17 w 34"/>
              <a:gd name="T11" fmla="*/ 33 h 33"/>
              <a:gd name="T12" fmla="*/ 17 w 34"/>
              <a:gd name="T13" fmla="*/ 33 h 33"/>
              <a:gd name="T14" fmla="*/ 11 w 34"/>
              <a:gd name="T15" fmla="*/ 31 h 33"/>
              <a:gd name="T16" fmla="*/ 7 w 34"/>
              <a:gd name="T17" fmla="*/ 27 h 33"/>
              <a:gd name="T18" fmla="*/ 3 w 34"/>
              <a:gd name="T19" fmla="*/ 23 h 33"/>
              <a:gd name="T20" fmla="*/ 0 w 34"/>
              <a:gd name="T21" fmla="*/ 17 h 33"/>
              <a:gd name="T22" fmla="*/ 0 w 34"/>
              <a:gd name="T23" fmla="*/ 17 h 33"/>
              <a:gd name="T24" fmla="*/ 3 w 34"/>
              <a:gd name="T25" fmla="*/ 11 h 33"/>
              <a:gd name="T26" fmla="*/ 7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2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30" y="27"/>
                </a:lnTo>
                <a:lnTo>
                  <a:pt x="24" y="31"/>
                </a:lnTo>
                <a:lnTo>
                  <a:pt x="17" y="33"/>
                </a:lnTo>
                <a:lnTo>
                  <a:pt x="17" y="33"/>
                </a:lnTo>
                <a:lnTo>
                  <a:pt x="11" y="31"/>
                </a:lnTo>
                <a:lnTo>
                  <a:pt x="7" y="27"/>
                </a:lnTo>
                <a:lnTo>
                  <a:pt x="3" y="23"/>
                </a:lnTo>
                <a:lnTo>
                  <a:pt x="0" y="17"/>
                </a:lnTo>
                <a:lnTo>
                  <a:pt x="0" y="17"/>
                </a:lnTo>
                <a:lnTo>
                  <a:pt x="3" y="11"/>
                </a:lnTo>
                <a:lnTo>
                  <a:pt x="7" y="4"/>
                </a:lnTo>
                <a:lnTo>
                  <a:pt x="11" y="2"/>
                </a:lnTo>
                <a:lnTo>
                  <a:pt x="17" y="0"/>
                </a:lnTo>
                <a:lnTo>
                  <a:pt x="17" y="0"/>
                </a:lnTo>
                <a:lnTo>
                  <a:pt x="24" y="2"/>
                </a:lnTo>
                <a:lnTo>
                  <a:pt x="30" y="4"/>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7" name="Freeform 121">
            <a:extLst>
              <a:ext uri="{FF2B5EF4-FFF2-40B4-BE49-F238E27FC236}">
                <a16:creationId xmlns:a16="http://schemas.microsoft.com/office/drawing/2014/main" id="{AE9816FC-628E-4CD1-A2BC-FA9031AD9851}"/>
              </a:ext>
            </a:extLst>
          </p:cNvPr>
          <p:cNvSpPr>
            <a:spLocks/>
          </p:cNvSpPr>
          <p:nvPr/>
        </p:nvSpPr>
        <p:spPr bwMode="auto">
          <a:xfrm>
            <a:off x="8072438" y="2431608"/>
            <a:ext cx="50800" cy="52388"/>
          </a:xfrm>
          <a:custGeom>
            <a:avLst/>
            <a:gdLst>
              <a:gd name="T0" fmla="*/ 32 w 32"/>
              <a:gd name="T1" fmla="*/ 16 h 33"/>
              <a:gd name="T2" fmla="*/ 32 w 32"/>
              <a:gd name="T3" fmla="*/ 16 h 33"/>
              <a:gd name="T4" fmla="*/ 32 w 32"/>
              <a:gd name="T5" fmla="*/ 22 h 33"/>
              <a:gd name="T6" fmla="*/ 27 w 32"/>
              <a:gd name="T7" fmla="*/ 28 h 33"/>
              <a:gd name="T8" fmla="*/ 21 w 32"/>
              <a:gd name="T9" fmla="*/ 31 h 33"/>
              <a:gd name="T10" fmla="*/ 15 w 32"/>
              <a:gd name="T11" fmla="*/ 33 h 33"/>
              <a:gd name="T12" fmla="*/ 15 w 32"/>
              <a:gd name="T13" fmla="*/ 33 h 33"/>
              <a:gd name="T14" fmla="*/ 8 w 32"/>
              <a:gd name="T15" fmla="*/ 31 h 33"/>
              <a:gd name="T16" fmla="*/ 4 w 32"/>
              <a:gd name="T17" fmla="*/ 28 h 33"/>
              <a:gd name="T18" fmla="*/ 0 w 32"/>
              <a:gd name="T19" fmla="*/ 22 h 33"/>
              <a:gd name="T20" fmla="*/ 0 w 32"/>
              <a:gd name="T21" fmla="*/ 16 h 33"/>
              <a:gd name="T22" fmla="*/ 0 w 32"/>
              <a:gd name="T23" fmla="*/ 16 h 33"/>
              <a:gd name="T24" fmla="*/ 0 w 32"/>
              <a:gd name="T25" fmla="*/ 10 h 33"/>
              <a:gd name="T26" fmla="*/ 4 w 32"/>
              <a:gd name="T27" fmla="*/ 6 h 33"/>
              <a:gd name="T28" fmla="*/ 8 w 32"/>
              <a:gd name="T29" fmla="*/ 2 h 33"/>
              <a:gd name="T30" fmla="*/ 15 w 32"/>
              <a:gd name="T31" fmla="*/ 0 h 33"/>
              <a:gd name="T32" fmla="*/ 15 w 32"/>
              <a:gd name="T33" fmla="*/ 0 h 33"/>
              <a:gd name="T34" fmla="*/ 21 w 32"/>
              <a:gd name="T35" fmla="*/ 2 h 33"/>
              <a:gd name="T36" fmla="*/ 27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7" y="28"/>
                </a:lnTo>
                <a:lnTo>
                  <a:pt x="21" y="31"/>
                </a:lnTo>
                <a:lnTo>
                  <a:pt x="15" y="33"/>
                </a:lnTo>
                <a:lnTo>
                  <a:pt x="15" y="33"/>
                </a:lnTo>
                <a:lnTo>
                  <a:pt x="8" y="31"/>
                </a:lnTo>
                <a:lnTo>
                  <a:pt x="4" y="28"/>
                </a:lnTo>
                <a:lnTo>
                  <a:pt x="0" y="22"/>
                </a:lnTo>
                <a:lnTo>
                  <a:pt x="0" y="16"/>
                </a:lnTo>
                <a:lnTo>
                  <a:pt x="0" y="16"/>
                </a:lnTo>
                <a:lnTo>
                  <a:pt x="0" y="10"/>
                </a:lnTo>
                <a:lnTo>
                  <a:pt x="4" y="6"/>
                </a:lnTo>
                <a:lnTo>
                  <a:pt x="8" y="2"/>
                </a:lnTo>
                <a:lnTo>
                  <a:pt x="15" y="0"/>
                </a:lnTo>
                <a:lnTo>
                  <a:pt x="15" y="0"/>
                </a:lnTo>
                <a:lnTo>
                  <a:pt x="21" y="2"/>
                </a:lnTo>
                <a:lnTo>
                  <a:pt x="27"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8" name="Freeform 122">
            <a:extLst>
              <a:ext uri="{FF2B5EF4-FFF2-40B4-BE49-F238E27FC236}">
                <a16:creationId xmlns:a16="http://schemas.microsoft.com/office/drawing/2014/main" id="{2681F2AA-6F20-40EF-AD49-D89EA55F8ED8}"/>
              </a:ext>
            </a:extLst>
          </p:cNvPr>
          <p:cNvSpPr>
            <a:spLocks/>
          </p:cNvSpPr>
          <p:nvPr/>
        </p:nvSpPr>
        <p:spPr bwMode="auto">
          <a:xfrm>
            <a:off x="8166101" y="2571308"/>
            <a:ext cx="53975" cy="53975"/>
          </a:xfrm>
          <a:custGeom>
            <a:avLst/>
            <a:gdLst>
              <a:gd name="T0" fmla="*/ 34 w 34"/>
              <a:gd name="T1" fmla="*/ 17 h 34"/>
              <a:gd name="T2" fmla="*/ 34 w 34"/>
              <a:gd name="T3" fmla="*/ 17 h 34"/>
              <a:gd name="T4" fmla="*/ 34 w 34"/>
              <a:gd name="T5" fmla="*/ 23 h 34"/>
              <a:gd name="T6" fmla="*/ 30 w 34"/>
              <a:gd name="T7" fmla="*/ 29 h 34"/>
              <a:gd name="T8" fmla="*/ 23 w 34"/>
              <a:gd name="T9" fmla="*/ 31 h 34"/>
              <a:gd name="T10" fmla="*/ 17 w 34"/>
              <a:gd name="T11" fmla="*/ 34 h 34"/>
              <a:gd name="T12" fmla="*/ 17 w 34"/>
              <a:gd name="T13" fmla="*/ 34 h 34"/>
              <a:gd name="T14" fmla="*/ 11 w 34"/>
              <a:gd name="T15" fmla="*/ 31 h 34"/>
              <a:gd name="T16" fmla="*/ 6 w 34"/>
              <a:gd name="T17" fmla="*/ 29 h 34"/>
              <a:gd name="T18" fmla="*/ 2 w 34"/>
              <a:gd name="T19" fmla="*/ 23 h 34"/>
              <a:gd name="T20" fmla="*/ 0 w 34"/>
              <a:gd name="T21" fmla="*/ 17 h 34"/>
              <a:gd name="T22" fmla="*/ 0 w 34"/>
              <a:gd name="T23" fmla="*/ 17 h 34"/>
              <a:gd name="T24" fmla="*/ 2 w 34"/>
              <a:gd name="T25" fmla="*/ 11 h 34"/>
              <a:gd name="T26" fmla="*/ 6 w 34"/>
              <a:gd name="T27" fmla="*/ 7 h 34"/>
              <a:gd name="T28" fmla="*/ 11 w 34"/>
              <a:gd name="T29" fmla="*/ 2 h 34"/>
              <a:gd name="T30" fmla="*/ 17 w 34"/>
              <a:gd name="T31" fmla="*/ 0 h 34"/>
              <a:gd name="T32" fmla="*/ 17 w 34"/>
              <a:gd name="T33" fmla="*/ 0 h 34"/>
              <a:gd name="T34" fmla="*/ 23 w 34"/>
              <a:gd name="T35" fmla="*/ 2 h 34"/>
              <a:gd name="T36" fmla="*/ 30 w 34"/>
              <a:gd name="T37" fmla="*/ 7 h 34"/>
              <a:gd name="T38" fmla="*/ 34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4" y="23"/>
                </a:lnTo>
                <a:lnTo>
                  <a:pt x="30" y="29"/>
                </a:lnTo>
                <a:lnTo>
                  <a:pt x="23" y="31"/>
                </a:lnTo>
                <a:lnTo>
                  <a:pt x="17" y="34"/>
                </a:lnTo>
                <a:lnTo>
                  <a:pt x="17" y="34"/>
                </a:lnTo>
                <a:lnTo>
                  <a:pt x="11" y="31"/>
                </a:lnTo>
                <a:lnTo>
                  <a:pt x="6" y="29"/>
                </a:lnTo>
                <a:lnTo>
                  <a:pt x="2" y="23"/>
                </a:lnTo>
                <a:lnTo>
                  <a:pt x="0" y="17"/>
                </a:lnTo>
                <a:lnTo>
                  <a:pt x="0" y="17"/>
                </a:lnTo>
                <a:lnTo>
                  <a:pt x="2" y="11"/>
                </a:lnTo>
                <a:lnTo>
                  <a:pt x="6" y="7"/>
                </a:lnTo>
                <a:lnTo>
                  <a:pt x="11" y="2"/>
                </a:lnTo>
                <a:lnTo>
                  <a:pt x="17" y="0"/>
                </a:lnTo>
                <a:lnTo>
                  <a:pt x="17" y="0"/>
                </a:lnTo>
                <a:lnTo>
                  <a:pt x="23" y="2"/>
                </a:lnTo>
                <a:lnTo>
                  <a:pt x="30" y="7"/>
                </a:lnTo>
                <a:lnTo>
                  <a:pt x="34"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69" name="Freeform 123">
            <a:extLst>
              <a:ext uri="{FF2B5EF4-FFF2-40B4-BE49-F238E27FC236}">
                <a16:creationId xmlns:a16="http://schemas.microsoft.com/office/drawing/2014/main" id="{947B0C99-1CB6-4ADC-B41B-10C88481DB52}"/>
              </a:ext>
            </a:extLst>
          </p:cNvPr>
          <p:cNvSpPr>
            <a:spLocks/>
          </p:cNvSpPr>
          <p:nvPr/>
        </p:nvSpPr>
        <p:spPr bwMode="auto">
          <a:xfrm>
            <a:off x="8470901" y="2936433"/>
            <a:ext cx="50800" cy="49213"/>
          </a:xfrm>
          <a:custGeom>
            <a:avLst/>
            <a:gdLst>
              <a:gd name="T0" fmla="*/ 32 w 32"/>
              <a:gd name="T1" fmla="*/ 14 h 31"/>
              <a:gd name="T2" fmla="*/ 32 w 32"/>
              <a:gd name="T3" fmla="*/ 14 h 31"/>
              <a:gd name="T4" fmla="*/ 32 w 32"/>
              <a:gd name="T5" fmla="*/ 23 h 31"/>
              <a:gd name="T6" fmla="*/ 28 w 32"/>
              <a:gd name="T7" fmla="*/ 27 h 31"/>
              <a:gd name="T8" fmla="*/ 23 w 32"/>
              <a:gd name="T9" fmla="*/ 31 h 31"/>
              <a:gd name="T10" fmla="*/ 17 w 32"/>
              <a:gd name="T11" fmla="*/ 31 h 31"/>
              <a:gd name="T12" fmla="*/ 17 w 32"/>
              <a:gd name="T13" fmla="*/ 31 h 31"/>
              <a:gd name="T14" fmla="*/ 11 w 32"/>
              <a:gd name="T15" fmla="*/ 31 h 31"/>
              <a:gd name="T16" fmla="*/ 4 w 32"/>
              <a:gd name="T17" fmla="*/ 27 h 31"/>
              <a:gd name="T18" fmla="*/ 0 w 32"/>
              <a:gd name="T19" fmla="*/ 23 h 31"/>
              <a:gd name="T20" fmla="*/ 0 w 32"/>
              <a:gd name="T21" fmla="*/ 14 h 31"/>
              <a:gd name="T22" fmla="*/ 0 w 32"/>
              <a:gd name="T23" fmla="*/ 14 h 31"/>
              <a:gd name="T24" fmla="*/ 0 w 32"/>
              <a:gd name="T25" fmla="*/ 8 h 31"/>
              <a:gd name="T26" fmla="*/ 4 w 32"/>
              <a:gd name="T27" fmla="*/ 4 h 31"/>
              <a:gd name="T28" fmla="*/ 11 w 32"/>
              <a:gd name="T29" fmla="*/ 0 h 31"/>
              <a:gd name="T30" fmla="*/ 17 w 32"/>
              <a:gd name="T31" fmla="*/ 0 h 31"/>
              <a:gd name="T32" fmla="*/ 17 w 32"/>
              <a:gd name="T33" fmla="*/ 0 h 31"/>
              <a:gd name="T34" fmla="*/ 23 w 32"/>
              <a:gd name="T35" fmla="*/ 0 h 31"/>
              <a:gd name="T36" fmla="*/ 28 w 32"/>
              <a:gd name="T37" fmla="*/ 4 h 31"/>
              <a:gd name="T38" fmla="*/ 32 w 32"/>
              <a:gd name="T39" fmla="*/ 8 h 31"/>
              <a:gd name="T40" fmla="*/ 32 w 32"/>
              <a:gd name="T41" fmla="*/ 14 h 31"/>
              <a:gd name="T42" fmla="*/ 32 w 32"/>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4"/>
                </a:moveTo>
                <a:lnTo>
                  <a:pt x="32" y="14"/>
                </a:lnTo>
                <a:lnTo>
                  <a:pt x="32" y="23"/>
                </a:lnTo>
                <a:lnTo>
                  <a:pt x="28" y="27"/>
                </a:lnTo>
                <a:lnTo>
                  <a:pt x="23" y="31"/>
                </a:lnTo>
                <a:lnTo>
                  <a:pt x="17" y="31"/>
                </a:lnTo>
                <a:lnTo>
                  <a:pt x="17" y="31"/>
                </a:lnTo>
                <a:lnTo>
                  <a:pt x="11" y="31"/>
                </a:lnTo>
                <a:lnTo>
                  <a:pt x="4" y="27"/>
                </a:lnTo>
                <a:lnTo>
                  <a:pt x="0" y="23"/>
                </a:lnTo>
                <a:lnTo>
                  <a:pt x="0" y="14"/>
                </a:lnTo>
                <a:lnTo>
                  <a:pt x="0" y="14"/>
                </a:lnTo>
                <a:lnTo>
                  <a:pt x="0" y="8"/>
                </a:lnTo>
                <a:lnTo>
                  <a:pt x="4" y="4"/>
                </a:lnTo>
                <a:lnTo>
                  <a:pt x="11" y="0"/>
                </a:lnTo>
                <a:lnTo>
                  <a:pt x="17" y="0"/>
                </a:lnTo>
                <a:lnTo>
                  <a:pt x="17" y="0"/>
                </a:lnTo>
                <a:lnTo>
                  <a:pt x="23" y="0"/>
                </a:lnTo>
                <a:lnTo>
                  <a:pt x="28" y="4"/>
                </a:lnTo>
                <a:lnTo>
                  <a:pt x="32" y="8"/>
                </a:lnTo>
                <a:lnTo>
                  <a:pt x="32" y="14"/>
                </a:lnTo>
                <a:lnTo>
                  <a:pt x="32"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0" name="Freeform 124">
            <a:extLst>
              <a:ext uri="{FF2B5EF4-FFF2-40B4-BE49-F238E27FC236}">
                <a16:creationId xmlns:a16="http://schemas.microsoft.com/office/drawing/2014/main" id="{E73E740A-ED28-48B4-9674-0F977BC536E5}"/>
              </a:ext>
            </a:extLst>
          </p:cNvPr>
          <p:cNvSpPr>
            <a:spLocks/>
          </p:cNvSpPr>
          <p:nvPr/>
        </p:nvSpPr>
        <p:spPr bwMode="auto">
          <a:xfrm>
            <a:off x="8570913" y="3007871"/>
            <a:ext cx="53975" cy="53975"/>
          </a:xfrm>
          <a:custGeom>
            <a:avLst/>
            <a:gdLst>
              <a:gd name="T0" fmla="*/ 34 w 34"/>
              <a:gd name="T1" fmla="*/ 17 h 34"/>
              <a:gd name="T2" fmla="*/ 34 w 34"/>
              <a:gd name="T3" fmla="*/ 17 h 34"/>
              <a:gd name="T4" fmla="*/ 32 w 34"/>
              <a:gd name="T5" fmla="*/ 23 h 34"/>
              <a:gd name="T6" fmla="*/ 28 w 34"/>
              <a:gd name="T7" fmla="*/ 27 h 34"/>
              <a:gd name="T8" fmla="*/ 24 w 34"/>
              <a:gd name="T9" fmla="*/ 31 h 34"/>
              <a:gd name="T10" fmla="*/ 17 w 34"/>
              <a:gd name="T11" fmla="*/ 34 h 34"/>
              <a:gd name="T12" fmla="*/ 17 w 34"/>
              <a:gd name="T13" fmla="*/ 34 h 34"/>
              <a:gd name="T14" fmla="*/ 11 w 34"/>
              <a:gd name="T15" fmla="*/ 31 h 34"/>
              <a:gd name="T16" fmla="*/ 5 w 34"/>
              <a:gd name="T17" fmla="*/ 27 h 34"/>
              <a:gd name="T18" fmla="*/ 0 w 34"/>
              <a:gd name="T19" fmla="*/ 23 h 34"/>
              <a:gd name="T20" fmla="*/ 0 w 34"/>
              <a:gd name="T21" fmla="*/ 17 h 34"/>
              <a:gd name="T22" fmla="*/ 0 w 34"/>
              <a:gd name="T23" fmla="*/ 17 h 34"/>
              <a:gd name="T24" fmla="*/ 0 w 34"/>
              <a:gd name="T25" fmla="*/ 11 h 34"/>
              <a:gd name="T26" fmla="*/ 5 w 34"/>
              <a:gd name="T27" fmla="*/ 5 h 34"/>
              <a:gd name="T28" fmla="*/ 11 w 34"/>
              <a:gd name="T29" fmla="*/ 3 h 34"/>
              <a:gd name="T30" fmla="*/ 17 w 34"/>
              <a:gd name="T31" fmla="*/ 0 h 34"/>
              <a:gd name="T32" fmla="*/ 17 w 34"/>
              <a:gd name="T33" fmla="*/ 0 h 34"/>
              <a:gd name="T34" fmla="*/ 24 w 34"/>
              <a:gd name="T35" fmla="*/ 3 h 34"/>
              <a:gd name="T36" fmla="*/ 28 w 34"/>
              <a:gd name="T37" fmla="*/ 5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27"/>
                </a:lnTo>
                <a:lnTo>
                  <a:pt x="24" y="31"/>
                </a:lnTo>
                <a:lnTo>
                  <a:pt x="17" y="34"/>
                </a:lnTo>
                <a:lnTo>
                  <a:pt x="17" y="34"/>
                </a:lnTo>
                <a:lnTo>
                  <a:pt x="11" y="31"/>
                </a:lnTo>
                <a:lnTo>
                  <a:pt x="5" y="27"/>
                </a:lnTo>
                <a:lnTo>
                  <a:pt x="0" y="23"/>
                </a:lnTo>
                <a:lnTo>
                  <a:pt x="0" y="17"/>
                </a:lnTo>
                <a:lnTo>
                  <a:pt x="0" y="17"/>
                </a:lnTo>
                <a:lnTo>
                  <a:pt x="0" y="11"/>
                </a:lnTo>
                <a:lnTo>
                  <a:pt x="5" y="5"/>
                </a:lnTo>
                <a:lnTo>
                  <a:pt x="11" y="3"/>
                </a:lnTo>
                <a:lnTo>
                  <a:pt x="17" y="0"/>
                </a:lnTo>
                <a:lnTo>
                  <a:pt x="17" y="0"/>
                </a:lnTo>
                <a:lnTo>
                  <a:pt x="24" y="3"/>
                </a:lnTo>
                <a:lnTo>
                  <a:pt x="28" y="5"/>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1" name="Freeform 125">
            <a:extLst>
              <a:ext uri="{FF2B5EF4-FFF2-40B4-BE49-F238E27FC236}">
                <a16:creationId xmlns:a16="http://schemas.microsoft.com/office/drawing/2014/main" id="{CB0034EF-385C-4DF7-BE69-F2D55D4A5303}"/>
              </a:ext>
            </a:extLst>
          </p:cNvPr>
          <p:cNvSpPr>
            <a:spLocks/>
          </p:cNvSpPr>
          <p:nvPr/>
        </p:nvSpPr>
        <p:spPr bwMode="auto">
          <a:xfrm>
            <a:off x="8726488" y="3087246"/>
            <a:ext cx="52388" cy="52388"/>
          </a:xfrm>
          <a:custGeom>
            <a:avLst/>
            <a:gdLst>
              <a:gd name="T0" fmla="*/ 33 w 33"/>
              <a:gd name="T1" fmla="*/ 17 h 33"/>
              <a:gd name="T2" fmla="*/ 33 w 33"/>
              <a:gd name="T3" fmla="*/ 17 h 33"/>
              <a:gd name="T4" fmla="*/ 31 w 33"/>
              <a:gd name="T5" fmla="*/ 23 h 33"/>
              <a:gd name="T6" fmla="*/ 27 w 33"/>
              <a:gd name="T7" fmla="*/ 29 h 33"/>
              <a:gd name="T8" fmla="*/ 23 w 33"/>
              <a:gd name="T9" fmla="*/ 31 h 33"/>
              <a:gd name="T10" fmla="*/ 16 w 33"/>
              <a:gd name="T11" fmla="*/ 33 h 33"/>
              <a:gd name="T12" fmla="*/ 16 w 33"/>
              <a:gd name="T13" fmla="*/ 33 h 33"/>
              <a:gd name="T14" fmla="*/ 10 w 33"/>
              <a:gd name="T15" fmla="*/ 31 h 33"/>
              <a:gd name="T16" fmla="*/ 4 w 33"/>
              <a:gd name="T17" fmla="*/ 29 h 33"/>
              <a:gd name="T18" fmla="*/ 2 w 33"/>
              <a:gd name="T19" fmla="*/ 23 h 33"/>
              <a:gd name="T20" fmla="*/ 0 w 33"/>
              <a:gd name="T21" fmla="*/ 17 h 33"/>
              <a:gd name="T22" fmla="*/ 0 w 33"/>
              <a:gd name="T23" fmla="*/ 17 h 33"/>
              <a:gd name="T24" fmla="*/ 2 w 33"/>
              <a:gd name="T25" fmla="*/ 10 h 33"/>
              <a:gd name="T26" fmla="*/ 4 w 33"/>
              <a:gd name="T27" fmla="*/ 6 h 33"/>
              <a:gd name="T28" fmla="*/ 10 w 33"/>
              <a:gd name="T29" fmla="*/ 2 h 33"/>
              <a:gd name="T30" fmla="*/ 16 w 33"/>
              <a:gd name="T31" fmla="*/ 0 h 33"/>
              <a:gd name="T32" fmla="*/ 16 w 33"/>
              <a:gd name="T33" fmla="*/ 0 h 33"/>
              <a:gd name="T34" fmla="*/ 23 w 33"/>
              <a:gd name="T35" fmla="*/ 2 h 33"/>
              <a:gd name="T36" fmla="*/ 27 w 33"/>
              <a:gd name="T37" fmla="*/ 6 h 33"/>
              <a:gd name="T38" fmla="*/ 31 w 33"/>
              <a:gd name="T39" fmla="*/ 10 h 33"/>
              <a:gd name="T40" fmla="*/ 33 w 33"/>
              <a:gd name="T41" fmla="*/ 17 h 33"/>
              <a:gd name="T42" fmla="*/ 33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7"/>
                </a:moveTo>
                <a:lnTo>
                  <a:pt x="33" y="17"/>
                </a:lnTo>
                <a:lnTo>
                  <a:pt x="31" y="23"/>
                </a:lnTo>
                <a:lnTo>
                  <a:pt x="27" y="29"/>
                </a:lnTo>
                <a:lnTo>
                  <a:pt x="23" y="31"/>
                </a:lnTo>
                <a:lnTo>
                  <a:pt x="16" y="33"/>
                </a:lnTo>
                <a:lnTo>
                  <a:pt x="16" y="33"/>
                </a:lnTo>
                <a:lnTo>
                  <a:pt x="10" y="31"/>
                </a:lnTo>
                <a:lnTo>
                  <a:pt x="4" y="29"/>
                </a:lnTo>
                <a:lnTo>
                  <a:pt x="2" y="23"/>
                </a:lnTo>
                <a:lnTo>
                  <a:pt x="0" y="17"/>
                </a:lnTo>
                <a:lnTo>
                  <a:pt x="0" y="17"/>
                </a:lnTo>
                <a:lnTo>
                  <a:pt x="2" y="10"/>
                </a:lnTo>
                <a:lnTo>
                  <a:pt x="4" y="6"/>
                </a:lnTo>
                <a:lnTo>
                  <a:pt x="10" y="2"/>
                </a:lnTo>
                <a:lnTo>
                  <a:pt x="16" y="0"/>
                </a:lnTo>
                <a:lnTo>
                  <a:pt x="16" y="0"/>
                </a:lnTo>
                <a:lnTo>
                  <a:pt x="23" y="2"/>
                </a:lnTo>
                <a:lnTo>
                  <a:pt x="27" y="6"/>
                </a:lnTo>
                <a:lnTo>
                  <a:pt x="31" y="10"/>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2" name="Freeform 126">
            <a:extLst>
              <a:ext uri="{FF2B5EF4-FFF2-40B4-BE49-F238E27FC236}">
                <a16:creationId xmlns:a16="http://schemas.microsoft.com/office/drawing/2014/main" id="{D60EB86B-FE4D-403E-87CB-A28031C775DD}"/>
              </a:ext>
            </a:extLst>
          </p:cNvPr>
          <p:cNvSpPr>
            <a:spLocks/>
          </p:cNvSpPr>
          <p:nvPr/>
        </p:nvSpPr>
        <p:spPr bwMode="auto">
          <a:xfrm>
            <a:off x="8850313" y="3160271"/>
            <a:ext cx="52388" cy="49213"/>
          </a:xfrm>
          <a:custGeom>
            <a:avLst/>
            <a:gdLst>
              <a:gd name="T0" fmla="*/ 33 w 33"/>
              <a:gd name="T1" fmla="*/ 16 h 31"/>
              <a:gd name="T2" fmla="*/ 33 w 33"/>
              <a:gd name="T3" fmla="*/ 16 h 31"/>
              <a:gd name="T4" fmla="*/ 31 w 33"/>
              <a:gd name="T5" fmla="*/ 22 h 31"/>
              <a:gd name="T6" fmla="*/ 27 w 33"/>
              <a:gd name="T7" fmla="*/ 26 h 31"/>
              <a:gd name="T8" fmla="*/ 23 w 33"/>
              <a:gd name="T9" fmla="*/ 31 h 31"/>
              <a:gd name="T10" fmla="*/ 17 w 33"/>
              <a:gd name="T11" fmla="*/ 31 h 31"/>
              <a:gd name="T12" fmla="*/ 17 w 33"/>
              <a:gd name="T13" fmla="*/ 31 h 31"/>
              <a:gd name="T14" fmla="*/ 10 w 33"/>
              <a:gd name="T15" fmla="*/ 31 h 31"/>
              <a:gd name="T16" fmla="*/ 4 w 33"/>
              <a:gd name="T17" fmla="*/ 26 h 31"/>
              <a:gd name="T18" fmla="*/ 0 w 33"/>
              <a:gd name="T19" fmla="*/ 22 h 31"/>
              <a:gd name="T20" fmla="*/ 0 w 33"/>
              <a:gd name="T21" fmla="*/ 16 h 31"/>
              <a:gd name="T22" fmla="*/ 0 w 33"/>
              <a:gd name="T23" fmla="*/ 16 h 31"/>
              <a:gd name="T24" fmla="*/ 0 w 33"/>
              <a:gd name="T25" fmla="*/ 10 h 31"/>
              <a:gd name="T26" fmla="*/ 4 w 33"/>
              <a:gd name="T27" fmla="*/ 4 h 31"/>
              <a:gd name="T28" fmla="*/ 10 w 33"/>
              <a:gd name="T29" fmla="*/ 0 h 31"/>
              <a:gd name="T30" fmla="*/ 17 w 33"/>
              <a:gd name="T31" fmla="*/ 0 h 31"/>
              <a:gd name="T32" fmla="*/ 17 w 33"/>
              <a:gd name="T33" fmla="*/ 0 h 31"/>
              <a:gd name="T34" fmla="*/ 23 w 33"/>
              <a:gd name="T35" fmla="*/ 0 h 31"/>
              <a:gd name="T36" fmla="*/ 27 w 33"/>
              <a:gd name="T37" fmla="*/ 4 h 31"/>
              <a:gd name="T38" fmla="*/ 31 w 33"/>
              <a:gd name="T39" fmla="*/ 10 h 31"/>
              <a:gd name="T40" fmla="*/ 33 w 33"/>
              <a:gd name="T41" fmla="*/ 16 h 31"/>
              <a:gd name="T42" fmla="*/ 33 w 33"/>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6"/>
                </a:moveTo>
                <a:lnTo>
                  <a:pt x="33" y="16"/>
                </a:lnTo>
                <a:lnTo>
                  <a:pt x="31" y="22"/>
                </a:lnTo>
                <a:lnTo>
                  <a:pt x="27" y="26"/>
                </a:lnTo>
                <a:lnTo>
                  <a:pt x="23" y="31"/>
                </a:lnTo>
                <a:lnTo>
                  <a:pt x="17" y="31"/>
                </a:lnTo>
                <a:lnTo>
                  <a:pt x="17" y="31"/>
                </a:lnTo>
                <a:lnTo>
                  <a:pt x="10" y="31"/>
                </a:lnTo>
                <a:lnTo>
                  <a:pt x="4" y="26"/>
                </a:lnTo>
                <a:lnTo>
                  <a:pt x="0" y="22"/>
                </a:lnTo>
                <a:lnTo>
                  <a:pt x="0" y="16"/>
                </a:lnTo>
                <a:lnTo>
                  <a:pt x="0" y="16"/>
                </a:lnTo>
                <a:lnTo>
                  <a:pt x="0" y="10"/>
                </a:lnTo>
                <a:lnTo>
                  <a:pt x="4" y="4"/>
                </a:lnTo>
                <a:lnTo>
                  <a:pt x="10" y="0"/>
                </a:lnTo>
                <a:lnTo>
                  <a:pt x="17" y="0"/>
                </a:lnTo>
                <a:lnTo>
                  <a:pt x="17" y="0"/>
                </a:lnTo>
                <a:lnTo>
                  <a:pt x="23" y="0"/>
                </a:lnTo>
                <a:lnTo>
                  <a:pt x="27" y="4"/>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3" name="Freeform 127">
            <a:extLst>
              <a:ext uri="{FF2B5EF4-FFF2-40B4-BE49-F238E27FC236}">
                <a16:creationId xmlns:a16="http://schemas.microsoft.com/office/drawing/2014/main" id="{E4E32771-B103-4AF4-94D9-6AEA9C7E11F0}"/>
              </a:ext>
            </a:extLst>
          </p:cNvPr>
          <p:cNvSpPr>
            <a:spLocks/>
          </p:cNvSpPr>
          <p:nvPr/>
        </p:nvSpPr>
        <p:spPr bwMode="auto">
          <a:xfrm>
            <a:off x="9299576" y="3346008"/>
            <a:ext cx="52388" cy="53975"/>
          </a:xfrm>
          <a:custGeom>
            <a:avLst/>
            <a:gdLst>
              <a:gd name="T0" fmla="*/ 33 w 33"/>
              <a:gd name="T1" fmla="*/ 17 h 34"/>
              <a:gd name="T2" fmla="*/ 33 w 33"/>
              <a:gd name="T3" fmla="*/ 17 h 34"/>
              <a:gd name="T4" fmla="*/ 31 w 33"/>
              <a:gd name="T5" fmla="*/ 23 h 34"/>
              <a:gd name="T6" fmla="*/ 29 w 33"/>
              <a:gd name="T7" fmla="*/ 27 h 34"/>
              <a:gd name="T8" fmla="*/ 23 w 33"/>
              <a:gd name="T9" fmla="*/ 31 h 34"/>
              <a:gd name="T10" fmla="*/ 17 w 33"/>
              <a:gd name="T11" fmla="*/ 34 h 34"/>
              <a:gd name="T12" fmla="*/ 17 w 33"/>
              <a:gd name="T13" fmla="*/ 34 h 34"/>
              <a:gd name="T14" fmla="*/ 10 w 33"/>
              <a:gd name="T15" fmla="*/ 31 h 34"/>
              <a:gd name="T16" fmla="*/ 6 w 33"/>
              <a:gd name="T17" fmla="*/ 27 h 34"/>
              <a:gd name="T18" fmla="*/ 2 w 33"/>
              <a:gd name="T19" fmla="*/ 23 h 34"/>
              <a:gd name="T20" fmla="*/ 0 w 33"/>
              <a:gd name="T21" fmla="*/ 17 h 34"/>
              <a:gd name="T22" fmla="*/ 0 w 33"/>
              <a:gd name="T23" fmla="*/ 17 h 34"/>
              <a:gd name="T24" fmla="*/ 2 w 33"/>
              <a:gd name="T25" fmla="*/ 11 h 34"/>
              <a:gd name="T26" fmla="*/ 6 w 33"/>
              <a:gd name="T27" fmla="*/ 5 h 34"/>
              <a:gd name="T28" fmla="*/ 10 w 33"/>
              <a:gd name="T29" fmla="*/ 2 h 34"/>
              <a:gd name="T30" fmla="*/ 17 w 33"/>
              <a:gd name="T31" fmla="*/ 0 h 34"/>
              <a:gd name="T32" fmla="*/ 17 w 33"/>
              <a:gd name="T33" fmla="*/ 0 h 34"/>
              <a:gd name="T34" fmla="*/ 23 w 33"/>
              <a:gd name="T35" fmla="*/ 2 h 34"/>
              <a:gd name="T36" fmla="*/ 29 w 33"/>
              <a:gd name="T37" fmla="*/ 5 h 34"/>
              <a:gd name="T38" fmla="*/ 31 w 33"/>
              <a:gd name="T39" fmla="*/ 11 h 34"/>
              <a:gd name="T40" fmla="*/ 33 w 33"/>
              <a:gd name="T41" fmla="*/ 17 h 34"/>
              <a:gd name="T42" fmla="*/ 33 w 33"/>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4">
                <a:moveTo>
                  <a:pt x="33" y="17"/>
                </a:moveTo>
                <a:lnTo>
                  <a:pt x="33" y="17"/>
                </a:lnTo>
                <a:lnTo>
                  <a:pt x="31" y="23"/>
                </a:lnTo>
                <a:lnTo>
                  <a:pt x="29" y="27"/>
                </a:lnTo>
                <a:lnTo>
                  <a:pt x="23" y="31"/>
                </a:lnTo>
                <a:lnTo>
                  <a:pt x="17" y="34"/>
                </a:lnTo>
                <a:lnTo>
                  <a:pt x="17" y="34"/>
                </a:lnTo>
                <a:lnTo>
                  <a:pt x="10" y="31"/>
                </a:lnTo>
                <a:lnTo>
                  <a:pt x="6" y="27"/>
                </a:lnTo>
                <a:lnTo>
                  <a:pt x="2" y="23"/>
                </a:lnTo>
                <a:lnTo>
                  <a:pt x="0" y="17"/>
                </a:lnTo>
                <a:lnTo>
                  <a:pt x="0" y="17"/>
                </a:lnTo>
                <a:lnTo>
                  <a:pt x="2" y="11"/>
                </a:lnTo>
                <a:lnTo>
                  <a:pt x="6" y="5"/>
                </a:lnTo>
                <a:lnTo>
                  <a:pt x="10" y="2"/>
                </a:lnTo>
                <a:lnTo>
                  <a:pt x="17" y="0"/>
                </a:lnTo>
                <a:lnTo>
                  <a:pt x="17" y="0"/>
                </a:lnTo>
                <a:lnTo>
                  <a:pt x="23" y="2"/>
                </a:lnTo>
                <a:lnTo>
                  <a:pt x="29" y="5"/>
                </a:lnTo>
                <a:lnTo>
                  <a:pt x="31" y="11"/>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4" name="Freeform 128">
            <a:extLst>
              <a:ext uri="{FF2B5EF4-FFF2-40B4-BE49-F238E27FC236}">
                <a16:creationId xmlns:a16="http://schemas.microsoft.com/office/drawing/2014/main" id="{34200784-55BD-46FA-BF72-81DBF5831120}"/>
              </a:ext>
            </a:extLst>
          </p:cNvPr>
          <p:cNvSpPr>
            <a:spLocks/>
          </p:cNvSpPr>
          <p:nvPr/>
        </p:nvSpPr>
        <p:spPr bwMode="auto">
          <a:xfrm>
            <a:off x="9321801" y="3360296"/>
            <a:ext cx="50800" cy="49213"/>
          </a:xfrm>
          <a:custGeom>
            <a:avLst/>
            <a:gdLst>
              <a:gd name="T0" fmla="*/ 32 w 32"/>
              <a:gd name="T1" fmla="*/ 16 h 31"/>
              <a:gd name="T2" fmla="*/ 32 w 32"/>
              <a:gd name="T3" fmla="*/ 16 h 31"/>
              <a:gd name="T4" fmla="*/ 32 w 32"/>
              <a:gd name="T5" fmla="*/ 22 h 31"/>
              <a:gd name="T6" fmla="*/ 28 w 32"/>
              <a:gd name="T7" fmla="*/ 27 h 31"/>
              <a:gd name="T8" fmla="*/ 24 w 32"/>
              <a:gd name="T9" fmla="*/ 31 h 31"/>
              <a:gd name="T10" fmla="*/ 17 w 32"/>
              <a:gd name="T11" fmla="*/ 31 h 31"/>
              <a:gd name="T12" fmla="*/ 17 w 32"/>
              <a:gd name="T13" fmla="*/ 31 h 31"/>
              <a:gd name="T14" fmla="*/ 9 w 32"/>
              <a:gd name="T15" fmla="*/ 31 h 31"/>
              <a:gd name="T16" fmla="*/ 5 w 32"/>
              <a:gd name="T17" fmla="*/ 27 h 31"/>
              <a:gd name="T18" fmla="*/ 0 w 32"/>
              <a:gd name="T19" fmla="*/ 22 h 31"/>
              <a:gd name="T20" fmla="*/ 0 w 32"/>
              <a:gd name="T21" fmla="*/ 16 h 31"/>
              <a:gd name="T22" fmla="*/ 0 w 32"/>
              <a:gd name="T23" fmla="*/ 16 h 31"/>
              <a:gd name="T24" fmla="*/ 0 w 32"/>
              <a:gd name="T25" fmla="*/ 8 h 31"/>
              <a:gd name="T26" fmla="*/ 5 w 32"/>
              <a:gd name="T27" fmla="*/ 4 h 31"/>
              <a:gd name="T28" fmla="*/ 9 w 32"/>
              <a:gd name="T29" fmla="*/ 0 h 31"/>
              <a:gd name="T30" fmla="*/ 17 w 32"/>
              <a:gd name="T31" fmla="*/ 0 h 31"/>
              <a:gd name="T32" fmla="*/ 17 w 32"/>
              <a:gd name="T33" fmla="*/ 0 h 31"/>
              <a:gd name="T34" fmla="*/ 24 w 32"/>
              <a:gd name="T35" fmla="*/ 0 h 31"/>
              <a:gd name="T36" fmla="*/ 28 w 32"/>
              <a:gd name="T37" fmla="*/ 4 h 31"/>
              <a:gd name="T38" fmla="*/ 32 w 32"/>
              <a:gd name="T39" fmla="*/ 8 h 31"/>
              <a:gd name="T40" fmla="*/ 32 w 32"/>
              <a:gd name="T41" fmla="*/ 16 h 31"/>
              <a:gd name="T42" fmla="*/ 32 w 32"/>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6"/>
                </a:moveTo>
                <a:lnTo>
                  <a:pt x="32" y="16"/>
                </a:lnTo>
                <a:lnTo>
                  <a:pt x="32" y="22"/>
                </a:lnTo>
                <a:lnTo>
                  <a:pt x="28" y="27"/>
                </a:lnTo>
                <a:lnTo>
                  <a:pt x="24" y="31"/>
                </a:lnTo>
                <a:lnTo>
                  <a:pt x="17" y="31"/>
                </a:lnTo>
                <a:lnTo>
                  <a:pt x="17" y="31"/>
                </a:lnTo>
                <a:lnTo>
                  <a:pt x="9" y="31"/>
                </a:lnTo>
                <a:lnTo>
                  <a:pt x="5" y="27"/>
                </a:lnTo>
                <a:lnTo>
                  <a:pt x="0" y="22"/>
                </a:lnTo>
                <a:lnTo>
                  <a:pt x="0" y="16"/>
                </a:lnTo>
                <a:lnTo>
                  <a:pt x="0" y="16"/>
                </a:lnTo>
                <a:lnTo>
                  <a:pt x="0" y="8"/>
                </a:lnTo>
                <a:lnTo>
                  <a:pt x="5" y="4"/>
                </a:lnTo>
                <a:lnTo>
                  <a:pt x="9" y="0"/>
                </a:lnTo>
                <a:lnTo>
                  <a:pt x="17" y="0"/>
                </a:lnTo>
                <a:lnTo>
                  <a:pt x="17" y="0"/>
                </a:lnTo>
                <a:lnTo>
                  <a:pt x="24" y="0"/>
                </a:lnTo>
                <a:lnTo>
                  <a:pt x="28" y="4"/>
                </a:lnTo>
                <a:lnTo>
                  <a:pt x="32" y="8"/>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5" name="Freeform 129">
            <a:extLst>
              <a:ext uri="{FF2B5EF4-FFF2-40B4-BE49-F238E27FC236}">
                <a16:creationId xmlns:a16="http://schemas.microsoft.com/office/drawing/2014/main" id="{4DF99793-D7D7-4A3F-A0DE-DF51C1212ECC}"/>
              </a:ext>
            </a:extLst>
          </p:cNvPr>
          <p:cNvSpPr>
            <a:spLocks/>
          </p:cNvSpPr>
          <p:nvPr/>
        </p:nvSpPr>
        <p:spPr bwMode="auto">
          <a:xfrm>
            <a:off x="9342438" y="3372996"/>
            <a:ext cx="53975" cy="52388"/>
          </a:xfrm>
          <a:custGeom>
            <a:avLst/>
            <a:gdLst>
              <a:gd name="T0" fmla="*/ 34 w 34"/>
              <a:gd name="T1" fmla="*/ 17 h 33"/>
              <a:gd name="T2" fmla="*/ 34 w 34"/>
              <a:gd name="T3" fmla="*/ 17 h 33"/>
              <a:gd name="T4" fmla="*/ 32 w 34"/>
              <a:gd name="T5" fmla="*/ 23 h 33"/>
              <a:gd name="T6" fmla="*/ 28 w 34"/>
              <a:gd name="T7" fmla="*/ 29 h 33"/>
              <a:gd name="T8" fmla="*/ 23 w 34"/>
              <a:gd name="T9" fmla="*/ 31 h 33"/>
              <a:gd name="T10" fmla="*/ 17 w 34"/>
              <a:gd name="T11" fmla="*/ 33 h 33"/>
              <a:gd name="T12" fmla="*/ 17 w 34"/>
              <a:gd name="T13" fmla="*/ 33 h 33"/>
              <a:gd name="T14" fmla="*/ 11 w 34"/>
              <a:gd name="T15" fmla="*/ 31 h 33"/>
              <a:gd name="T16" fmla="*/ 4 w 34"/>
              <a:gd name="T17" fmla="*/ 29 h 33"/>
              <a:gd name="T18" fmla="*/ 2 w 34"/>
              <a:gd name="T19" fmla="*/ 23 h 33"/>
              <a:gd name="T20" fmla="*/ 0 w 34"/>
              <a:gd name="T21" fmla="*/ 17 h 33"/>
              <a:gd name="T22" fmla="*/ 0 w 34"/>
              <a:gd name="T23" fmla="*/ 17 h 33"/>
              <a:gd name="T24" fmla="*/ 2 w 34"/>
              <a:gd name="T25" fmla="*/ 10 h 33"/>
              <a:gd name="T26" fmla="*/ 4 w 34"/>
              <a:gd name="T27" fmla="*/ 6 h 33"/>
              <a:gd name="T28" fmla="*/ 11 w 34"/>
              <a:gd name="T29" fmla="*/ 2 h 33"/>
              <a:gd name="T30" fmla="*/ 17 w 34"/>
              <a:gd name="T31" fmla="*/ 0 h 33"/>
              <a:gd name="T32" fmla="*/ 17 w 34"/>
              <a:gd name="T33" fmla="*/ 0 h 33"/>
              <a:gd name="T34" fmla="*/ 23 w 34"/>
              <a:gd name="T35" fmla="*/ 2 h 33"/>
              <a:gd name="T36" fmla="*/ 28 w 34"/>
              <a:gd name="T37" fmla="*/ 6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8" y="29"/>
                </a:lnTo>
                <a:lnTo>
                  <a:pt x="23" y="31"/>
                </a:lnTo>
                <a:lnTo>
                  <a:pt x="17" y="33"/>
                </a:lnTo>
                <a:lnTo>
                  <a:pt x="17" y="33"/>
                </a:lnTo>
                <a:lnTo>
                  <a:pt x="11" y="31"/>
                </a:lnTo>
                <a:lnTo>
                  <a:pt x="4" y="29"/>
                </a:lnTo>
                <a:lnTo>
                  <a:pt x="2" y="23"/>
                </a:lnTo>
                <a:lnTo>
                  <a:pt x="0" y="17"/>
                </a:lnTo>
                <a:lnTo>
                  <a:pt x="0" y="17"/>
                </a:lnTo>
                <a:lnTo>
                  <a:pt x="2" y="10"/>
                </a:lnTo>
                <a:lnTo>
                  <a:pt x="4" y="6"/>
                </a:lnTo>
                <a:lnTo>
                  <a:pt x="11" y="2"/>
                </a:lnTo>
                <a:lnTo>
                  <a:pt x="17" y="0"/>
                </a:lnTo>
                <a:lnTo>
                  <a:pt x="17" y="0"/>
                </a:lnTo>
                <a:lnTo>
                  <a:pt x="23" y="2"/>
                </a:lnTo>
                <a:lnTo>
                  <a:pt x="28" y="6"/>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6" name="Freeform 130">
            <a:extLst>
              <a:ext uri="{FF2B5EF4-FFF2-40B4-BE49-F238E27FC236}">
                <a16:creationId xmlns:a16="http://schemas.microsoft.com/office/drawing/2014/main" id="{5205D388-8991-4821-A370-33A6E4F373F6}"/>
              </a:ext>
            </a:extLst>
          </p:cNvPr>
          <p:cNvSpPr>
            <a:spLocks/>
          </p:cNvSpPr>
          <p:nvPr/>
        </p:nvSpPr>
        <p:spPr bwMode="auto">
          <a:xfrm>
            <a:off x="9382126" y="3382521"/>
            <a:ext cx="53975" cy="49213"/>
          </a:xfrm>
          <a:custGeom>
            <a:avLst/>
            <a:gdLst>
              <a:gd name="T0" fmla="*/ 34 w 34"/>
              <a:gd name="T1" fmla="*/ 17 h 31"/>
              <a:gd name="T2" fmla="*/ 34 w 34"/>
              <a:gd name="T3" fmla="*/ 17 h 31"/>
              <a:gd name="T4" fmla="*/ 32 w 34"/>
              <a:gd name="T5" fmla="*/ 23 h 31"/>
              <a:gd name="T6" fmla="*/ 28 w 34"/>
              <a:gd name="T7" fmla="*/ 27 h 31"/>
              <a:gd name="T8" fmla="*/ 24 w 34"/>
              <a:gd name="T9" fmla="*/ 31 h 31"/>
              <a:gd name="T10" fmla="*/ 17 w 34"/>
              <a:gd name="T11" fmla="*/ 31 h 31"/>
              <a:gd name="T12" fmla="*/ 17 w 34"/>
              <a:gd name="T13" fmla="*/ 31 h 31"/>
              <a:gd name="T14" fmla="*/ 11 w 34"/>
              <a:gd name="T15" fmla="*/ 31 h 31"/>
              <a:gd name="T16" fmla="*/ 5 w 34"/>
              <a:gd name="T17" fmla="*/ 27 h 31"/>
              <a:gd name="T18" fmla="*/ 3 w 34"/>
              <a:gd name="T19" fmla="*/ 23 h 31"/>
              <a:gd name="T20" fmla="*/ 0 w 34"/>
              <a:gd name="T21" fmla="*/ 17 h 31"/>
              <a:gd name="T22" fmla="*/ 0 w 34"/>
              <a:gd name="T23" fmla="*/ 17 h 31"/>
              <a:gd name="T24" fmla="*/ 3 w 34"/>
              <a:gd name="T25" fmla="*/ 8 h 31"/>
              <a:gd name="T26" fmla="*/ 5 w 34"/>
              <a:gd name="T27" fmla="*/ 4 h 31"/>
              <a:gd name="T28" fmla="*/ 11 w 34"/>
              <a:gd name="T29" fmla="*/ 0 h 31"/>
              <a:gd name="T30" fmla="*/ 17 w 34"/>
              <a:gd name="T31" fmla="*/ 0 h 31"/>
              <a:gd name="T32" fmla="*/ 17 w 34"/>
              <a:gd name="T33" fmla="*/ 0 h 31"/>
              <a:gd name="T34" fmla="*/ 24 w 34"/>
              <a:gd name="T35" fmla="*/ 0 h 31"/>
              <a:gd name="T36" fmla="*/ 28 w 34"/>
              <a:gd name="T37" fmla="*/ 4 h 31"/>
              <a:gd name="T38" fmla="*/ 32 w 34"/>
              <a:gd name="T39" fmla="*/ 8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28" y="27"/>
                </a:lnTo>
                <a:lnTo>
                  <a:pt x="24" y="31"/>
                </a:lnTo>
                <a:lnTo>
                  <a:pt x="17" y="31"/>
                </a:lnTo>
                <a:lnTo>
                  <a:pt x="17" y="31"/>
                </a:lnTo>
                <a:lnTo>
                  <a:pt x="11" y="31"/>
                </a:lnTo>
                <a:lnTo>
                  <a:pt x="5" y="27"/>
                </a:lnTo>
                <a:lnTo>
                  <a:pt x="3" y="23"/>
                </a:lnTo>
                <a:lnTo>
                  <a:pt x="0" y="17"/>
                </a:lnTo>
                <a:lnTo>
                  <a:pt x="0" y="17"/>
                </a:lnTo>
                <a:lnTo>
                  <a:pt x="3" y="8"/>
                </a:lnTo>
                <a:lnTo>
                  <a:pt x="5" y="4"/>
                </a:lnTo>
                <a:lnTo>
                  <a:pt x="11" y="0"/>
                </a:lnTo>
                <a:lnTo>
                  <a:pt x="17" y="0"/>
                </a:lnTo>
                <a:lnTo>
                  <a:pt x="17" y="0"/>
                </a:lnTo>
                <a:lnTo>
                  <a:pt x="24" y="0"/>
                </a:lnTo>
                <a:lnTo>
                  <a:pt x="28" y="4"/>
                </a:lnTo>
                <a:lnTo>
                  <a:pt x="32" y="8"/>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7" name="Freeform 131">
            <a:extLst>
              <a:ext uri="{FF2B5EF4-FFF2-40B4-BE49-F238E27FC236}">
                <a16:creationId xmlns:a16="http://schemas.microsoft.com/office/drawing/2014/main" id="{70950B96-8724-44F4-B6D6-2F019226E631}"/>
              </a:ext>
            </a:extLst>
          </p:cNvPr>
          <p:cNvSpPr>
            <a:spLocks/>
          </p:cNvSpPr>
          <p:nvPr/>
        </p:nvSpPr>
        <p:spPr bwMode="auto">
          <a:xfrm>
            <a:off x="9393238" y="3388871"/>
            <a:ext cx="49213" cy="49213"/>
          </a:xfrm>
          <a:custGeom>
            <a:avLst/>
            <a:gdLst>
              <a:gd name="T0" fmla="*/ 31 w 31"/>
              <a:gd name="T1" fmla="*/ 15 h 31"/>
              <a:gd name="T2" fmla="*/ 31 w 31"/>
              <a:gd name="T3" fmla="*/ 15 h 31"/>
              <a:gd name="T4" fmla="*/ 31 w 31"/>
              <a:gd name="T5" fmla="*/ 21 h 31"/>
              <a:gd name="T6" fmla="*/ 27 w 31"/>
              <a:gd name="T7" fmla="*/ 27 h 31"/>
              <a:gd name="T8" fmla="*/ 23 w 31"/>
              <a:gd name="T9" fmla="*/ 31 h 31"/>
              <a:gd name="T10" fmla="*/ 17 w 31"/>
              <a:gd name="T11" fmla="*/ 31 h 31"/>
              <a:gd name="T12" fmla="*/ 17 w 31"/>
              <a:gd name="T13" fmla="*/ 31 h 31"/>
              <a:gd name="T14" fmla="*/ 10 w 31"/>
              <a:gd name="T15" fmla="*/ 31 h 31"/>
              <a:gd name="T16" fmla="*/ 4 w 31"/>
              <a:gd name="T17" fmla="*/ 27 h 31"/>
              <a:gd name="T18" fmla="*/ 0 w 31"/>
              <a:gd name="T19" fmla="*/ 21 h 31"/>
              <a:gd name="T20" fmla="*/ 0 w 31"/>
              <a:gd name="T21" fmla="*/ 15 h 31"/>
              <a:gd name="T22" fmla="*/ 0 w 31"/>
              <a:gd name="T23" fmla="*/ 15 h 31"/>
              <a:gd name="T24" fmla="*/ 0 w 31"/>
              <a:gd name="T25" fmla="*/ 9 h 31"/>
              <a:gd name="T26" fmla="*/ 4 w 31"/>
              <a:gd name="T27" fmla="*/ 4 h 31"/>
              <a:gd name="T28" fmla="*/ 10 w 31"/>
              <a:gd name="T29" fmla="*/ 0 h 31"/>
              <a:gd name="T30" fmla="*/ 17 w 31"/>
              <a:gd name="T31" fmla="*/ 0 h 31"/>
              <a:gd name="T32" fmla="*/ 17 w 31"/>
              <a:gd name="T33" fmla="*/ 0 h 31"/>
              <a:gd name="T34" fmla="*/ 23 w 31"/>
              <a:gd name="T35" fmla="*/ 0 h 31"/>
              <a:gd name="T36" fmla="*/ 27 w 31"/>
              <a:gd name="T37" fmla="*/ 4 h 31"/>
              <a:gd name="T38" fmla="*/ 31 w 31"/>
              <a:gd name="T39" fmla="*/ 9 h 31"/>
              <a:gd name="T40" fmla="*/ 31 w 31"/>
              <a:gd name="T41" fmla="*/ 15 h 31"/>
              <a:gd name="T42" fmla="*/ 31 w 31"/>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5"/>
                </a:moveTo>
                <a:lnTo>
                  <a:pt x="31" y="15"/>
                </a:lnTo>
                <a:lnTo>
                  <a:pt x="31" y="21"/>
                </a:lnTo>
                <a:lnTo>
                  <a:pt x="27" y="27"/>
                </a:lnTo>
                <a:lnTo>
                  <a:pt x="23" y="31"/>
                </a:lnTo>
                <a:lnTo>
                  <a:pt x="17" y="31"/>
                </a:lnTo>
                <a:lnTo>
                  <a:pt x="17" y="31"/>
                </a:lnTo>
                <a:lnTo>
                  <a:pt x="10" y="31"/>
                </a:lnTo>
                <a:lnTo>
                  <a:pt x="4" y="27"/>
                </a:lnTo>
                <a:lnTo>
                  <a:pt x="0" y="21"/>
                </a:lnTo>
                <a:lnTo>
                  <a:pt x="0" y="15"/>
                </a:lnTo>
                <a:lnTo>
                  <a:pt x="0" y="15"/>
                </a:lnTo>
                <a:lnTo>
                  <a:pt x="0" y="9"/>
                </a:lnTo>
                <a:lnTo>
                  <a:pt x="4" y="4"/>
                </a:lnTo>
                <a:lnTo>
                  <a:pt x="10" y="0"/>
                </a:lnTo>
                <a:lnTo>
                  <a:pt x="17" y="0"/>
                </a:lnTo>
                <a:lnTo>
                  <a:pt x="17" y="0"/>
                </a:lnTo>
                <a:lnTo>
                  <a:pt x="23" y="0"/>
                </a:lnTo>
                <a:lnTo>
                  <a:pt x="27" y="4"/>
                </a:lnTo>
                <a:lnTo>
                  <a:pt x="31" y="9"/>
                </a:lnTo>
                <a:lnTo>
                  <a:pt x="31" y="15"/>
                </a:lnTo>
                <a:lnTo>
                  <a:pt x="31"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8" name="Freeform 132">
            <a:extLst>
              <a:ext uri="{FF2B5EF4-FFF2-40B4-BE49-F238E27FC236}">
                <a16:creationId xmlns:a16="http://schemas.microsoft.com/office/drawing/2014/main" id="{4DB531B6-F618-4691-8E30-243A83245435}"/>
              </a:ext>
            </a:extLst>
          </p:cNvPr>
          <p:cNvSpPr>
            <a:spLocks/>
          </p:cNvSpPr>
          <p:nvPr/>
        </p:nvSpPr>
        <p:spPr bwMode="auto">
          <a:xfrm>
            <a:off x="9405938" y="3395221"/>
            <a:ext cx="53975" cy="53975"/>
          </a:xfrm>
          <a:custGeom>
            <a:avLst/>
            <a:gdLst>
              <a:gd name="T0" fmla="*/ 34 w 34"/>
              <a:gd name="T1" fmla="*/ 17 h 34"/>
              <a:gd name="T2" fmla="*/ 34 w 34"/>
              <a:gd name="T3" fmla="*/ 17 h 34"/>
              <a:gd name="T4" fmla="*/ 32 w 34"/>
              <a:gd name="T5" fmla="*/ 23 h 34"/>
              <a:gd name="T6" fmla="*/ 28 w 34"/>
              <a:gd name="T7" fmla="*/ 29 h 34"/>
              <a:gd name="T8" fmla="*/ 23 w 34"/>
              <a:gd name="T9" fmla="*/ 31 h 34"/>
              <a:gd name="T10" fmla="*/ 17 w 34"/>
              <a:gd name="T11" fmla="*/ 34 h 34"/>
              <a:gd name="T12" fmla="*/ 17 w 34"/>
              <a:gd name="T13" fmla="*/ 34 h 34"/>
              <a:gd name="T14" fmla="*/ 11 w 34"/>
              <a:gd name="T15" fmla="*/ 31 h 34"/>
              <a:gd name="T16" fmla="*/ 4 w 34"/>
              <a:gd name="T17" fmla="*/ 29 h 34"/>
              <a:gd name="T18" fmla="*/ 0 w 34"/>
              <a:gd name="T19" fmla="*/ 23 h 34"/>
              <a:gd name="T20" fmla="*/ 0 w 34"/>
              <a:gd name="T21" fmla="*/ 17 h 34"/>
              <a:gd name="T22" fmla="*/ 0 w 34"/>
              <a:gd name="T23" fmla="*/ 17 h 34"/>
              <a:gd name="T24" fmla="*/ 0 w 34"/>
              <a:gd name="T25" fmla="*/ 11 h 34"/>
              <a:gd name="T26" fmla="*/ 4 w 34"/>
              <a:gd name="T27" fmla="*/ 7 h 34"/>
              <a:gd name="T28" fmla="*/ 11 w 34"/>
              <a:gd name="T29" fmla="*/ 3 h 34"/>
              <a:gd name="T30" fmla="*/ 17 w 34"/>
              <a:gd name="T31" fmla="*/ 0 h 34"/>
              <a:gd name="T32" fmla="*/ 17 w 34"/>
              <a:gd name="T33" fmla="*/ 0 h 34"/>
              <a:gd name="T34" fmla="*/ 23 w 34"/>
              <a:gd name="T35" fmla="*/ 3 h 34"/>
              <a:gd name="T36" fmla="*/ 28 w 34"/>
              <a:gd name="T37" fmla="*/ 7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29"/>
                </a:lnTo>
                <a:lnTo>
                  <a:pt x="23" y="31"/>
                </a:lnTo>
                <a:lnTo>
                  <a:pt x="17" y="34"/>
                </a:lnTo>
                <a:lnTo>
                  <a:pt x="17" y="34"/>
                </a:lnTo>
                <a:lnTo>
                  <a:pt x="11" y="31"/>
                </a:lnTo>
                <a:lnTo>
                  <a:pt x="4" y="29"/>
                </a:lnTo>
                <a:lnTo>
                  <a:pt x="0" y="23"/>
                </a:lnTo>
                <a:lnTo>
                  <a:pt x="0" y="17"/>
                </a:lnTo>
                <a:lnTo>
                  <a:pt x="0" y="17"/>
                </a:lnTo>
                <a:lnTo>
                  <a:pt x="0" y="11"/>
                </a:lnTo>
                <a:lnTo>
                  <a:pt x="4" y="7"/>
                </a:lnTo>
                <a:lnTo>
                  <a:pt x="11" y="3"/>
                </a:lnTo>
                <a:lnTo>
                  <a:pt x="17" y="0"/>
                </a:lnTo>
                <a:lnTo>
                  <a:pt x="17" y="0"/>
                </a:lnTo>
                <a:lnTo>
                  <a:pt x="23" y="3"/>
                </a:lnTo>
                <a:lnTo>
                  <a:pt x="28" y="7"/>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79" name="Freeform 133">
            <a:extLst>
              <a:ext uri="{FF2B5EF4-FFF2-40B4-BE49-F238E27FC236}">
                <a16:creationId xmlns:a16="http://schemas.microsoft.com/office/drawing/2014/main" id="{D2841467-81A8-439A-86C3-67B231BBB8EF}"/>
              </a:ext>
            </a:extLst>
          </p:cNvPr>
          <p:cNvSpPr>
            <a:spLocks/>
          </p:cNvSpPr>
          <p:nvPr/>
        </p:nvSpPr>
        <p:spPr bwMode="auto">
          <a:xfrm>
            <a:off x="9426576" y="3403158"/>
            <a:ext cx="53975" cy="52388"/>
          </a:xfrm>
          <a:custGeom>
            <a:avLst/>
            <a:gdLst>
              <a:gd name="T0" fmla="*/ 34 w 34"/>
              <a:gd name="T1" fmla="*/ 16 h 33"/>
              <a:gd name="T2" fmla="*/ 34 w 34"/>
              <a:gd name="T3" fmla="*/ 16 h 33"/>
              <a:gd name="T4" fmla="*/ 32 w 34"/>
              <a:gd name="T5" fmla="*/ 22 h 33"/>
              <a:gd name="T6" fmla="*/ 27 w 34"/>
              <a:gd name="T7" fmla="*/ 29 h 33"/>
              <a:gd name="T8" fmla="*/ 23 w 34"/>
              <a:gd name="T9" fmla="*/ 33 h 33"/>
              <a:gd name="T10" fmla="*/ 17 w 34"/>
              <a:gd name="T11" fmla="*/ 33 h 33"/>
              <a:gd name="T12" fmla="*/ 17 w 34"/>
              <a:gd name="T13" fmla="*/ 33 h 33"/>
              <a:gd name="T14" fmla="*/ 10 w 34"/>
              <a:gd name="T15" fmla="*/ 33 h 33"/>
              <a:gd name="T16" fmla="*/ 4 w 34"/>
              <a:gd name="T17" fmla="*/ 29 h 33"/>
              <a:gd name="T18" fmla="*/ 2 w 34"/>
              <a:gd name="T19" fmla="*/ 22 h 33"/>
              <a:gd name="T20" fmla="*/ 0 w 34"/>
              <a:gd name="T21" fmla="*/ 16 h 33"/>
              <a:gd name="T22" fmla="*/ 0 w 34"/>
              <a:gd name="T23" fmla="*/ 16 h 33"/>
              <a:gd name="T24" fmla="*/ 2 w 34"/>
              <a:gd name="T25" fmla="*/ 10 h 33"/>
              <a:gd name="T26" fmla="*/ 4 w 34"/>
              <a:gd name="T27" fmla="*/ 6 h 33"/>
              <a:gd name="T28" fmla="*/ 10 w 34"/>
              <a:gd name="T29" fmla="*/ 2 h 33"/>
              <a:gd name="T30" fmla="*/ 17 w 34"/>
              <a:gd name="T31" fmla="*/ 0 h 33"/>
              <a:gd name="T32" fmla="*/ 17 w 34"/>
              <a:gd name="T33" fmla="*/ 0 h 33"/>
              <a:gd name="T34" fmla="*/ 23 w 34"/>
              <a:gd name="T35" fmla="*/ 2 h 33"/>
              <a:gd name="T36" fmla="*/ 27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7" y="29"/>
                </a:lnTo>
                <a:lnTo>
                  <a:pt x="23" y="33"/>
                </a:lnTo>
                <a:lnTo>
                  <a:pt x="17" y="33"/>
                </a:lnTo>
                <a:lnTo>
                  <a:pt x="17" y="33"/>
                </a:lnTo>
                <a:lnTo>
                  <a:pt x="10" y="33"/>
                </a:lnTo>
                <a:lnTo>
                  <a:pt x="4" y="29"/>
                </a:lnTo>
                <a:lnTo>
                  <a:pt x="2" y="22"/>
                </a:lnTo>
                <a:lnTo>
                  <a:pt x="0" y="16"/>
                </a:lnTo>
                <a:lnTo>
                  <a:pt x="0" y="16"/>
                </a:lnTo>
                <a:lnTo>
                  <a:pt x="2" y="10"/>
                </a:lnTo>
                <a:lnTo>
                  <a:pt x="4" y="6"/>
                </a:lnTo>
                <a:lnTo>
                  <a:pt x="10" y="2"/>
                </a:lnTo>
                <a:lnTo>
                  <a:pt x="17" y="0"/>
                </a:lnTo>
                <a:lnTo>
                  <a:pt x="17" y="0"/>
                </a:lnTo>
                <a:lnTo>
                  <a:pt x="23" y="2"/>
                </a:lnTo>
                <a:lnTo>
                  <a:pt x="27"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0" name="Freeform 134">
            <a:extLst>
              <a:ext uri="{FF2B5EF4-FFF2-40B4-BE49-F238E27FC236}">
                <a16:creationId xmlns:a16="http://schemas.microsoft.com/office/drawing/2014/main" id="{1BA9B092-A0BA-44F4-BEF9-E5A85DABFCBA}"/>
              </a:ext>
            </a:extLst>
          </p:cNvPr>
          <p:cNvSpPr>
            <a:spLocks/>
          </p:cNvSpPr>
          <p:nvPr/>
        </p:nvSpPr>
        <p:spPr bwMode="auto">
          <a:xfrm>
            <a:off x="9442451" y="3406333"/>
            <a:ext cx="53975" cy="52388"/>
          </a:xfrm>
          <a:custGeom>
            <a:avLst/>
            <a:gdLst>
              <a:gd name="T0" fmla="*/ 34 w 34"/>
              <a:gd name="T1" fmla="*/ 16 h 33"/>
              <a:gd name="T2" fmla="*/ 34 w 34"/>
              <a:gd name="T3" fmla="*/ 16 h 33"/>
              <a:gd name="T4" fmla="*/ 32 w 34"/>
              <a:gd name="T5" fmla="*/ 22 h 33"/>
              <a:gd name="T6" fmla="*/ 28 w 34"/>
              <a:gd name="T7" fmla="*/ 29 h 33"/>
              <a:gd name="T8" fmla="*/ 24 w 34"/>
              <a:gd name="T9" fmla="*/ 33 h 33"/>
              <a:gd name="T10" fmla="*/ 17 w 34"/>
              <a:gd name="T11" fmla="*/ 33 h 33"/>
              <a:gd name="T12" fmla="*/ 17 w 34"/>
              <a:gd name="T13" fmla="*/ 33 h 33"/>
              <a:gd name="T14" fmla="*/ 11 w 34"/>
              <a:gd name="T15" fmla="*/ 33 h 33"/>
              <a:gd name="T16" fmla="*/ 5 w 34"/>
              <a:gd name="T17" fmla="*/ 29 h 33"/>
              <a:gd name="T18" fmla="*/ 3 w 34"/>
              <a:gd name="T19" fmla="*/ 22 h 33"/>
              <a:gd name="T20" fmla="*/ 0 w 34"/>
              <a:gd name="T21" fmla="*/ 16 h 33"/>
              <a:gd name="T22" fmla="*/ 0 w 34"/>
              <a:gd name="T23" fmla="*/ 16 h 33"/>
              <a:gd name="T24" fmla="*/ 3 w 34"/>
              <a:gd name="T25" fmla="*/ 10 h 33"/>
              <a:gd name="T26" fmla="*/ 5 w 34"/>
              <a:gd name="T27" fmla="*/ 6 h 33"/>
              <a:gd name="T28" fmla="*/ 11 w 34"/>
              <a:gd name="T29" fmla="*/ 2 h 33"/>
              <a:gd name="T30" fmla="*/ 17 w 34"/>
              <a:gd name="T31" fmla="*/ 0 h 33"/>
              <a:gd name="T32" fmla="*/ 17 w 34"/>
              <a:gd name="T33" fmla="*/ 0 h 33"/>
              <a:gd name="T34" fmla="*/ 24 w 34"/>
              <a:gd name="T35" fmla="*/ 2 h 33"/>
              <a:gd name="T36" fmla="*/ 28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8" y="29"/>
                </a:lnTo>
                <a:lnTo>
                  <a:pt x="24" y="33"/>
                </a:lnTo>
                <a:lnTo>
                  <a:pt x="17" y="33"/>
                </a:lnTo>
                <a:lnTo>
                  <a:pt x="17" y="33"/>
                </a:lnTo>
                <a:lnTo>
                  <a:pt x="11" y="33"/>
                </a:lnTo>
                <a:lnTo>
                  <a:pt x="5" y="29"/>
                </a:lnTo>
                <a:lnTo>
                  <a:pt x="3" y="22"/>
                </a:lnTo>
                <a:lnTo>
                  <a:pt x="0" y="16"/>
                </a:lnTo>
                <a:lnTo>
                  <a:pt x="0" y="16"/>
                </a:lnTo>
                <a:lnTo>
                  <a:pt x="3" y="10"/>
                </a:lnTo>
                <a:lnTo>
                  <a:pt x="5" y="6"/>
                </a:lnTo>
                <a:lnTo>
                  <a:pt x="11" y="2"/>
                </a:lnTo>
                <a:lnTo>
                  <a:pt x="17" y="0"/>
                </a:lnTo>
                <a:lnTo>
                  <a:pt x="17" y="0"/>
                </a:lnTo>
                <a:lnTo>
                  <a:pt x="24" y="2"/>
                </a:lnTo>
                <a:lnTo>
                  <a:pt x="28"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1" name="Freeform 135">
            <a:extLst>
              <a:ext uri="{FF2B5EF4-FFF2-40B4-BE49-F238E27FC236}">
                <a16:creationId xmlns:a16="http://schemas.microsoft.com/office/drawing/2014/main" id="{3CF5B69A-8EA6-4463-9DEF-338A6A365690}"/>
              </a:ext>
            </a:extLst>
          </p:cNvPr>
          <p:cNvSpPr>
            <a:spLocks/>
          </p:cNvSpPr>
          <p:nvPr/>
        </p:nvSpPr>
        <p:spPr bwMode="auto">
          <a:xfrm>
            <a:off x="9459913" y="3412683"/>
            <a:ext cx="50800" cy="52388"/>
          </a:xfrm>
          <a:custGeom>
            <a:avLst/>
            <a:gdLst>
              <a:gd name="T0" fmla="*/ 32 w 32"/>
              <a:gd name="T1" fmla="*/ 16 h 33"/>
              <a:gd name="T2" fmla="*/ 32 w 32"/>
              <a:gd name="T3" fmla="*/ 16 h 33"/>
              <a:gd name="T4" fmla="*/ 32 w 32"/>
              <a:gd name="T5" fmla="*/ 23 h 33"/>
              <a:gd name="T6" fmla="*/ 27 w 32"/>
              <a:gd name="T7" fmla="*/ 27 h 33"/>
              <a:gd name="T8" fmla="*/ 23 w 32"/>
              <a:gd name="T9" fmla="*/ 31 h 33"/>
              <a:gd name="T10" fmla="*/ 15 w 32"/>
              <a:gd name="T11" fmla="*/ 33 h 33"/>
              <a:gd name="T12" fmla="*/ 15 w 32"/>
              <a:gd name="T13" fmla="*/ 33 h 33"/>
              <a:gd name="T14" fmla="*/ 8 w 32"/>
              <a:gd name="T15" fmla="*/ 31 h 33"/>
              <a:gd name="T16" fmla="*/ 4 w 32"/>
              <a:gd name="T17" fmla="*/ 27 h 33"/>
              <a:gd name="T18" fmla="*/ 0 w 32"/>
              <a:gd name="T19" fmla="*/ 23 h 33"/>
              <a:gd name="T20" fmla="*/ 0 w 32"/>
              <a:gd name="T21" fmla="*/ 16 h 33"/>
              <a:gd name="T22" fmla="*/ 0 w 32"/>
              <a:gd name="T23" fmla="*/ 16 h 33"/>
              <a:gd name="T24" fmla="*/ 0 w 32"/>
              <a:gd name="T25" fmla="*/ 10 h 33"/>
              <a:gd name="T26" fmla="*/ 4 w 32"/>
              <a:gd name="T27" fmla="*/ 4 h 33"/>
              <a:gd name="T28" fmla="*/ 8 w 32"/>
              <a:gd name="T29" fmla="*/ 2 h 33"/>
              <a:gd name="T30" fmla="*/ 15 w 32"/>
              <a:gd name="T31" fmla="*/ 0 h 33"/>
              <a:gd name="T32" fmla="*/ 15 w 32"/>
              <a:gd name="T33" fmla="*/ 0 h 33"/>
              <a:gd name="T34" fmla="*/ 23 w 32"/>
              <a:gd name="T35" fmla="*/ 2 h 33"/>
              <a:gd name="T36" fmla="*/ 27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7" y="27"/>
                </a:lnTo>
                <a:lnTo>
                  <a:pt x="23" y="31"/>
                </a:lnTo>
                <a:lnTo>
                  <a:pt x="15" y="33"/>
                </a:lnTo>
                <a:lnTo>
                  <a:pt x="15" y="33"/>
                </a:lnTo>
                <a:lnTo>
                  <a:pt x="8" y="31"/>
                </a:lnTo>
                <a:lnTo>
                  <a:pt x="4" y="27"/>
                </a:lnTo>
                <a:lnTo>
                  <a:pt x="0" y="23"/>
                </a:lnTo>
                <a:lnTo>
                  <a:pt x="0" y="16"/>
                </a:lnTo>
                <a:lnTo>
                  <a:pt x="0" y="16"/>
                </a:lnTo>
                <a:lnTo>
                  <a:pt x="0" y="10"/>
                </a:lnTo>
                <a:lnTo>
                  <a:pt x="4" y="4"/>
                </a:lnTo>
                <a:lnTo>
                  <a:pt x="8" y="2"/>
                </a:lnTo>
                <a:lnTo>
                  <a:pt x="15" y="0"/>
                </a:lnTo>
                <a:lnTo>
                  <a:pt x="15" y="0"/>
                </a:lnTo>
                <a:lnTo>
                  <a:pt x="23" y="2"/>
                </a:lnTo>
                <a:lnTo>
                  <a:pt x="27"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2" name="Freeform 136">
            <a:extLst>
              <a:ext uri="{FF2B5EF4-FFF2-40B4-BE49-F238E27FC236}">
                <a16:creationId xmlns:a16="http://schemas.microsoft.com/office/drawing/2014/main" id="{D7F3F571-31D1-4395-9557-D77542FD0CC1}"/>
              </a:ext>
            </a:extLst>
          </p:cNvPr>
          <p:cNvSpPr>
            <a:spLocks/>
          </p:cNvSpPr>
          <p:nvPr/>
        </p:nvSpPr>
        <p:spPr bwMode="auto">
          <a:xfrm>
            <a:off x="9483726" y="3419033"/>
            <a:ext cx="53975" cy="52388"/>
          </a:xfrm>
          <a:custGeom>
            <a:avLst/>
            <a:gdLst>
              <a:gd name="T0" fmla="*/ 34 w 34"/>
              <a:gd name="T1" fmla="*/ 16 h 33"/>
              <a:gd name="T2" fmla="*/ 34 w 34"/>
              <a:gd name="T3" fmla="*/ 16 h 33"/>
              <a:gd name="T4" fmla="*/ 31 w 34"/>
              <a:gd name="T5" fmla="*/ 23 h 33"/>
              <a:gd name="T6" fmla="*/ 29 w 34"/>
              <a:gd name="T7" fmla="*/ 29 h 33"/>
              <a:gd name="T8" fmla="*/ 23 w 34"/>
              <a:gd name="T9" fmla="*/ 31 h 33"/>
              <a:gd name="T10" fmla="*/ 17 w 34"/>
              <a:gd name="T11" fmla="*/ 33 h 33"/>
              <a:gd name="T12" fmla="*/ 17 w 34"/>
              <a:gd name="T13" fmla="*/ 33 h 33"/>
              <a:gd name="T14" fmla="*/ 10 w 34"/>
              <a:gd name="T15" fmla="*/ 31 h 33"/>
              <a:gd name="T16" fmla="*/ 6 w 34"/>
              <a:gd name="T17" fmla="*/ 29 h 33"/>
              <a:gd name="T18" fmla="*/ 2 w 34"/>
              <a:gd name="T19" fmla="*/ 23 h 33"/>
              <a:gd name="T20" fmla="*/ 0 w 34"/>
              <a:gd name="T21" fmla="*/ 16 h 33"/>
              <a:gd name="T22" fmla="*/ 0 w 34"/>
              <a:gd name="T23" fmla="*/ 16 h 33"/>
              <a:gd name="T24" fmla="*/ 2 w 34"/>
              <a:gd name="T25" fmla="*/ 10 h 33"/>
              <a:gd name="T26" fmla="*/ 6 w 34"/>
              <a:gd name="T27" fmla="*/ 6 h 33"/>
              <a:gd name="T28" fmla="*/ 10 w 34"/>
              <a:gd name="T29" fmla="*/ 2 h 33"/>
              <a:gd name="T30" fmla="*/ 17 w 34"/>
              <a:gd name="T31" fmla="*/ 0 h 33"/>
              <a:gd name="T32" fmla="*/ 17 w 34"/>
              <a:gd name="T33" fmla="*/ 0 h 33"/>
              <a:gd name="T34" fmla="*/ 23 w 34"/>
              <a:gd name="T35" fmla="*/ 2 h 33"/>
              <a:gd name="T36" fmla="*/ 29 w 34"/>
              <a:gd name="T37" fmla="*/ 6 h 33"/>
              <a:gd name="T38" fmla="*/ 31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1" y="23"/>
                </a:lnTo>
                <a:lnTo>
                  <a:pt x="29" y="29"/>
                </a:lnTo>
                <a:lnTo>
                  <a:pt x="23" y="31"/>
                </a:lnTo>
                <a:lnTo>
                  <a:pt x="17" y="33"/>
                </a:lnTo>
                <a:lnTo>
                  <a:pt x="17" y="33"/>
                </a:lnTo>
                <a:lnTo>
                  <a:pt x="10" y="31"/>
                </a:lnTo>
                <a:lnTo>
                  <a:pt x="6" y="29"/>
                </a:lnTo>
                <a:lnTo>
                  <a:pt x="2" y="23"/>
                </a:lnTo>
                <a:lnTo>
                  <a:pt x="0" y="16"/>
                </a:lnTo>
                <a:lnTo>
                  <a:pt x="0" y="16"/>
                </a:lnTo>
                <a:lnTo>
                  <a:pt x="2" y="10"/>
                </a:lnTo>
                <a:lnTo>
                  <a:pt x="6" y="6"/>
                </a:lnTo>
                <a:lnTo>
                  <a:pt x="10" y="2"/>
                </a:lnTo>
                <a:lnTo>
                  <a:pt x="17" y="0"/>
                </a:lnTo>
                <a:lnTo>
                  <a:pt x="17" y="0"/>
                </a:lnTo>
                <a:lnTo>
                  <a:pt x="23" y="2"/>
                </a:lnTo>
                <a:lnTo>
                  <a:pt x="29" y="6"/>
                </a:lnTo>
                <a:lnTo>
                  <a:pt x="31"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3" name="Freeform 137">
            <a:extLst>
              <a:ext uri="{FF2B5EF4-FFF2-40B4-BE49-F238E27FC236}">
                <a16:creationId xmlns:a16="http://schemas.microsoft.com/office/drawing/2014/main" id="{CFB0C4F4-8E4B-40C6-A803-B4B4B26093F3}"/>
              </a:ext>
            </a:extLst>
          </p:cNvPr>
          <p:cNvSpPr>
            <a:spLocks/>
          </p:cNvSpPr>
          <p:nvPr/>
        </p:nvSpPr>
        <p:spPr bwMode="auto">
          <a:xfrm>
            <a:off x="9499601" y="3422208"/>
            <a:ext cx="50800" cy="49213"/>
          </a:xfrm>
          <a:custGeom>
            <a:avLst/>
            <a:gdLst>
              <a:gd name="T0" fmla="*/ 32 w 32"/>
              <a:gd name="T1" fmla="*/ 17 h 31"/>
              <a:gd name="T2" fmla="*/ 32 w 32"/>
              <a:gd name="T3" fmla="*/ 17 h 31"/>
              <a:gd name="T4" fmla="*/ 32 w 32"/>
              <a:gd name="T5" fmla="*/ 23 h 31"/>
              <a:gd name="T6" fmla="*/ 28 w 32"/>
              <a:gd name="T7" fmla="*/ 27 h 31"/>
              <a:gd name="T8" fmla="*/ 21 w 32"/>
              <a:gd name="T9" fmla="*/ 31 h 31"/>
              <a:gd name="T10" fmla="*/ 15 w 32"/>
              <a:gd name="T11" fmla="*/ 31 h 31"/>
              <a:gd name="T12" fmla="*/ 15 w 32"/>
              <a:gd name="T13" fmla="*/ 31 h 31"/>
              <a:gd name="T14" fmla="*/ 9 w 32"/>
              <a:gd name="T15" fmla="*/ 31 h 31"/>
              <a:gd name="T16" fmla="*/ 5 w 32"/>
              <a:gd name="T17" fmla="*/ 27 h 31"/>
              <a:gd name="T18" fmla="*/ 0 w 32"/>
              <a:gd name="T19" fmla="*/ 23 h 31"/>
              <a:gd name="T20" fmla="*/ 0 w 32"/>
              <a:gd name="T21" fmla="*/ 17 h 31"/>
              <a:gd name="T22" fmla="*/ 0 w 32"/>
              <a:gd name="T23" fmla="*/ 17 h 31"/>
              <a:gd name="T24" fmla="*/ 0 w 32"/>
              <a:gd name="T25" fmla="*/ 10 h 31"/>
              <a:gd name="T26" fmla="*/ 5 w 32"/>
              <a:gd name="T27" fmla="*/ 4 h 31"/>
              <a:gd name="T28" fmla="*/ 9 w 32"/>
              <a:gd name="T29" fmla="*/ 0 h 31"/>
              <a:gd name="T30" fmla="*/ 15 w 32"/>
              <a:gd name="T31" fmla="*/ 0 h 31"/>
              <a:gd name="T32" fmla="*/ 15 w 32"/>
              <a:gd name="T33" fmla="*/ 0 h 31"/>
              <a:gd name="T34" fmla="*/ 21 w 32"/>
              <a:gd name="T35" fmla="*/ 0 h 31"/>
              <a:gd name="T36" fmla="*/ 28 w 32"/>
              <a:gd name="T37" fmla="*/ 4 h 31"/>
              <a:gd name="T38" fmla="*/ 32 w 32"/>
              <a:gd name="T39" fmla="*/ 10 h 31"/>
              <a:gd name="T40" fmla="*/ 32 w 32"/>
              <a:gd name="T41" fmla="*/ 17 h 31"/>
              <a:gd name="T42" fmla="*/ 32 w 32"/>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7"/>
                </a:moveTo>
                <a:lnTo>
                  <a:pt x="32" y="17"/>
                </a:lnTo>
                <a:lnTo>
                  <a:pt x="32" y="23"/>
                </a:lnTo>
                <a:lnTo>
                  <a:pt x="28" y="27"/>
                </a:lnTo>
                <a:lnTo>
                  <a:pt x="21" y="31"/>
                </a:lnTo>
                <a:lnTo>
                  <a:pt x="15" y="31"/>
                </a:lnTo>
                <a:lnTo>
                  <a:pt x="15" y="31"/>
                </a:lnTo>
                <a:lnTo>
                  <a:pt x="9" y="31"/>
                </a:lnTo>
                <a:lnTo>
                  <a:pt x="5" y="27"/>
                </a:lnTo>
                <a:lnTo>
                  <a:pt x="0" y="23"/>
                </a:lnTo>
                <a:lnTo>
                  <a:pt x="0" y="17"/>
                </a:lnTo>
                <a:lnTo>
                  <a:pt x="0" y="17"/>
                </a:lnTo>
                <a:lnTo>
                  <a:pt x="0" y="10"/>
                </a:lnTo>
                <a:lnTo>
                  <a:pt x="5" y="4"/>
                </a:lnTo>
                <a:lnTo>
                  <a:pt x="9" y="0"/>
                </a:lnTo>
                <a:lnTo>
                  <a:pt x="15" y="0"/>
                </a:lnTo>
                <a:lnTo>
                  <a:pt x="15" y="0"/>
                </a:lnTo>
                <a:lnTo>
                  <a:pt x="21" y="0"/>
                </a:lnTo>
                <a:lnTo>
                  <a:pt x="28" y="4"/>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4" name="Freeform 138">
            <a:extLst>
              <a:ext uri="{FF2B5EF4-FFF2-40B4-BE49-F238E27FC236}">
                <a16:creationId xmlns:a16="http://schemas.microsoft.com/office/drawing/2014/main" id="{3F41B755-B946-4CAC-9347-38293331584D}"/>
              </a:ext>
            </a:extLst>
          </p:cNvPr>
          <p:cNvSpPr>
            <a:spLocks/>
          </p:cNvSpPr>
          <p:nvPr/>
        </p:nvSpPr>
        <p:spPr bwMode="auto">
          <a:xfrm>
            <a:off x="9529763" y="3422208"/>
            <a:ext cx="53975" cy="52388"/>
          </a:xfrm>
          <a:custGeom>
            <a:avLst/>
            <a:gdLst>
              <a:gd name="T0" fmla="*/ 34 w 34"/>
              <a:gd name="T1" fmla="*/ 17 h 33"/>
              <a:gd name="T2" fmla="*/ 34 w 34"/>
              <a:gd name="T3" fmla="*/ 17 h 33"/>
              <a:gd name="T4" fmla="*/ 32 w 34"/>
              <a:gd name="T5" fmla="*/ 23 h 33"/>
              <a:gd name="T6" fmla="*/ 30 w 34"/>
              <a:gd name="T7" fmla="*/ 29 h 33"/>
              <a:gd name="T8" fmla="*/ 24 w 34"/>
              <a:gd name="T9" fmla="*/ 31 h 33"/>
              <a:gd name="T10" fmla="*/ 17 w 34"/>
              <a:gd name="T11" fmla="*/ 33 h 33"/>
              <a:gd name="T12" fmla="*/ 17 w 34"/>
              <a:gd name="T13" fmla="*/ 33 h 33"/>
              <a:gd name="T14" fmla="*/ 11 w 34"/>
              <a:gd name="T15" fmla="*/ 31 h 33"/>
              <a:gd name="T16" fmla="*/ 7 w 34"/>
              <a:gd name="T17" fmla="*/ 29 h 33"/>
              <a:gd name="T18" fmla="*/ 2 w 34"/>
              <a:gd name="T19" fmla="*/ 23 h 33"/>
              <a:gd name="T20" fmla="*/ 0 w 34"/>
              <a:gd name="T21" fmla="*/ 17 h 33"/>
              <a:gd name="T22" fmla="*/ 0 w 34"/>
              <a:gd name="T23" fmla="*/ 17 h 33"/>
              <a:gd name="T24" fmla="*/ 2 w 34"/>
              <a:gd name="T25" fmla="*/ 10 h 33"/>
              <a:gd name="T26" fmla="*/ 7 w 34"/>
              <a:gd name="T27" fmla="*/ 6 h 33"/>
              <a:gd name="T28" fmla="*/ 11 w 34"/>
              <a:gd name="T29" fmla="*/ 2 h 33"/>
              <a:gd name="T30" fmla="*/ 17 w 34"/>
              <a:gd name="T31" fmla="*/ 0 h 33"/>
              <a:gd name="T32" fmla="*/ 17 w 34"/>
              <a:gd name="T33" fmla="*/ 0 h 33"/>
              <a:gd name="T34" fmla="*/ 24 w 34"/>
              <a:gd name="T35" fmla="*/ 2 h 33"/>
              <a:gd name="T36" fmla="*/ 30 w 34"/>
              <a:gd name="T37" fmla="*/ 6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30" y="29"/>
                </a:lnTo>
                <a:lnTo>
                  <a:pt x="24" y="31"/>
                </a:lnTo>
                <a:lnTo>
                  <a:pt x="17" y="33"/>
                </a:lnTo>
                <a:lnTo>
                  <a:pt x="17" y="33"/>
                </a:lnTo>
                <a:lnTo>
                  <a:pt x="11" y="31"/>
                </a:lnTo>
                <a:lnTo>
                  <a:pt x="7" y="29"/>
                </a:lnTo>
                <a:lnTo>
                  <a:pt x="2" y="23"/>
                </a:lnTo>
                <a:lnTo>
                  <a:pt x="0" y="17"/>
                </a:lnTo>
                <a:lnTo>
                  <a:pt x="0" y="17"/>
                </a:lnTo>
                <a:lnTo>
                  <a:pt x="2" y="10"/>
                </a:lnTo>
                <a:lnTo>
                  <a:pt x="7" y="6"/>
                </a:lnTo>
                <a:lnTo>
                  <a:pt x="11" y="2"/>
                </a:lnTo>
                <a:lnTo>
                  <a:pt x="17" y="0"/>
                </a:lnTo>
                <a:lnTo>
                  <a:pt x="17" y="0"/>
                </a:lnTo>
                <a:lnTo>
                  <a:pt x="24" y="2"/>
                </a:lnTo>
                <a:lnTo>
                  <a:pt x="30" y="6"/>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5" name="Freeform 139">
            <a:extLst>
              <a:ext uri="{FF2B5EF4-FFF2-40B4-BE49-F238E27FC236}">
                <a16:creationId xmlns:a16="http://schemas.microsoft.com/office/drawing/2014/main" id="{6028C678-CED3-421F-80E5-252F9CBA7027}"/>
              </a:ext>
            </a:extLst>
          </p:cNvPr>
          <p:cNvSpPr>
            <a:spLocks/>
          </p:cNvSpPr>
          <p:nvPr/>
        </p:nvSpPr>
        <p:spPr bwMode="auto">
          <a:xfrm>
            <a:off x="9559926" y="3425383"/>
            <a:ext cx="53975" cy="49213"/>
          </a:xfrm>
          <a:custGeom>
            <a:avLst/>
            <a:gdLst>
              <a:gd name="T0" fmla="*/ 34 w 34"/>
              <a:gd name="T1" fmla="*/ 17 h 31"/>
              <a:gd name="T2" fmla="*/ 34 w 34"/>
              <a:gd name="T3" fmla="*/ 17 h 31"/>
              <a:gd name="T4" fmla="*/ 32 w 34"/>
              <a:gd name="T5" fmla="*/ 23 h 31"/>
              <a:gd name="T6" fmla="*/ 30 w 34"/>
              <a:gd name="T7" fmla="*/ 27 h 31"/>
              <a:gd name="T8" fmla="*/ 24 w 34"/>
              <a:gd name="T9" fmla="*/ 31 h 31"/>
              <a:gd name="T10" fmla="*/ 17 w 34"/>
              <a:gd name="T11" fmla="*/ 31 h 31"/>
              <a:gd name="T12" fmla="*/ 17 w 34"/>
              <a:gd name="T13" fmla="*/ 31 h 31"/>
              <a:gd name="T14" fmla="*/ 11 w 34"/>
              <a:gd name="T15" fmla="*/ 31 h 31"/>
              <a:gd name="T16" fmla="*/ 7 w 34"/>
              <a:gd name="T17" fmla="*/ 27 h 31"/>
              <a:gd name="T18" fmla="*/ 2 w 34"/>
              <a:gd name="T19" fmla="*/ 23 h 31"/>
              <a:gd name="T20" fmla="*/ 0 w 34"/>
              <a:gd name="T21" fmla="*/ 17 h 31"/>
              <a:gd name="T22" fmla="*/ 0 w 34"/>
              <a:gd name="T23" fmla="*/ 17 h 31"/>
              <a:gd name="T24" fmla="*/ 2 w 34"/>
              <a:gd name="T25" fmla="*/ 8 h 31"/>
              <a:gd name="T26" fmla="*/ 7 w 34"/>
              <a:gd name="T27" fmla="*/ 4 h 31"/>
              <a:gd name="T28" fmla="*/ 11 w 34"/>
              <a:gd name="T29" fmla="*/ 0 h 31"/>
              <a:gd name="T30" fmla="*/ 17 w 34"/>
              <a:gd name="T31" fmla="*/ 0 h 31"/>
              <a:gd name="T32" fmla="*/ 17 w 34"/>
              <a:gd name="T33" fmla="*/ 0 h 31"/>
              <a:gd name="T34" fmla="*/ 24 w 34"/>
              <a:gd name="T35" fmla="*/ 0 h 31"/>
              <a:gd name="T36" fmla="*/ 30 w 34"/>
              <a:gd name="T37" fmla="*/ 4 h 31"/>
              <a:gd name="T38" fmla="*/ 32 w 34"/>
              <a:gd name="T39" fmla="*/ 8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30" y="27"/>
                </a:lnTo>
                <a:lnTo>
                  <a:pt x="24" y="31"/>
                </a:lnTo>
                <a:lnTo>
                  <a:pt x="17" y="31"/>
                </a:lnTo>
                <a:lnTo>
                  <a:pt x="17" y="31"/>
                </a:lnTo>
                <a:lnTo>
                  <a:pt x="11" y="31"/>
                </a:lnTo>
                <a:lnTo>
                  <a:pt x="7" y="27"/>
                </a:lnTo>
                <a:lnTo>
                  <a:pt x="2" y="23"/>
                </a:lnTo>
                <a:lnTo>
                  <a:pt x="0" y="17"/>
                </a:lnTo>
                <a:lnTo>
                  <a:pt x="0" y="17"/>
                </a:lnTo>
                <a:lnTo>
                  <a:pt x="2" y="8"/>
                </a:lnTo>
                <a:lnTo>
                  <a:pt x="7" y="4"/>
                </a:lnTo>
                <a:lnTo>
                  <a:pt x="11" y="0"/>
                </a:lnTo>
                <a:lnTo>
                  <a:pt x="17" y="0"/>
                </a:lnTo>
                <a:lnTo>
                  <a:pt x="17" y="0"/>
                </a:lnTo>
                <a:lnTo>
                  <a:pt x="24" y="0"/>
                </a:lnTo>
                <a:lnTo>
                  <a:pt x="30" y="4"/>
                </a:lnTo>
                <a:lnTo>
                  <a:pt x="32" y="8"/>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6" name="Freeform 140">
            <a:extLst>
              <a:ext uri="{FF2B5EF4-FFF2-40B4-BE49-F238E27FC236}">
                <a16:creationId xmlns:a16="http://schemas.microsoft.com/office/drawing/2014/main" id="{9BA409F4-A0AB-47B5-ADB1-1FE330F0D060}"/>
              </a:ext>
            </a:extLst>
          </p:cNvPr>
          <p:cNvSpPr>
            <a:spLocks/>
          </p:cNvSpPr>
          <p:nvPr/>
        </p:nvSpPr>
        <p:spPr bwMode="auto">
          <a:xfrm>
            <a:off x="9577388" y="3428558"/>
            <a:ext cx="53975" cy="52388"/>
          </a:xfrm>
          <a:custGeom>
            <a:avLst/>
            <a:gdLst>
              <a:gd name="T0" fmla="*/ 34 w 34"/>
              <a:gd name="T1" fmla="*/ 17 h 33"/>
              <a:gd name="T2" fmla="*/ 34 w 34"/>
              <a:gd name="T3" fmla="*/ 17 h 33"/>
              <a:gd name="T4" fmla="*/ 32 w 34"/>
              <a:gd name="T5" fmla="*/ 23 h 33"/>
              <a:gd name="T6" fmla="*/ 29 w 34"/>
              <a:gd name="T7" fmla="*/ 27 h 33"/>
              <a:gd name="T8" fmla="*/ 23 w 34"/>
              <a:gd name="T9" fmla="*/ 31 h 33"/>
              <a:gd name="T10" fmla="*/ 17 w 34"/>
              <a:gd name="T11" fmla="*/ 33 h 33"/>
              <a:gd name="T12" fmla="*/ 17 w 34"/>
              <a:gd name="T13" fmla="*/ 33 h 33"/>
              <a:gd name="T14" fmla="*/ 10 w 34"/>
              <a:gd name="T15" fmla="*/ 31 h 33"/>
              <a:gd name="T16" fmla="*/ 4 w 34"/>
              <a:gd name="T17" fmla="*/ 27 h 33"/>
              <a:gd name="T18" fmla="*/ 2 w 34"/>
              <a:gd name="T19" fmla="*/ 23 h 33"/>
              <a:gd name="T20" fmla="*/ 0 w 34"/>
              <a:gd name="T21" fmla="*/ 17 h 33"/>
              <a:gd name="T22" fmla="*/ 0 w 34"/>
              <a:gd name="T23" fmla="*/ 17 h 33"/>
              <a:gd name="T24" fmla="*/ 2 w 34"/>
              <a:gd name="T25" fmla="*/ 10 h 33"/>
              <a:gd name="T26" fmla="*/ 4 w 34"/>
              <a:gd name="T27" fmla="*/ 4 h 33"/>
              <a:gd name="T28" fmla="*/ 10 w 34"/>
              <a:gd name="T29" fmla="*/ 0 h 33"/>
              <a:gd name="T30" fmla="*/ 17 w 34"/>
              <a:gd name="T31" fmla="*/ 0 h 33"/>
              <a:gd name="T32" fmla="*/ 17 w 34"/>
              <a:gd name="T33" fmla="*/ 0 h 33"/>
              <a:gd name="T34" fmla="*/ 23 w 34"/>
              <a:gd name="T35" fmla="*/ 0 h 33"/>
              <a:gd name="T36" fmla="*/ 29 w 34"/>
              <a:gd name="T37" fmla="*/ 4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9" y="27"/>
                </a:lnTo>
                <a:lnTo>
                  <a:pt x="23" y="31"/>
                </a:lnTo>
                <a:lnTo>
                  <a:pt x="17" y="33"/>
                </a:lnTo>
                <a:lnTo>
                  <a:pt x="17" y="33"/>
                </a:lnTo>
                <a:lnTo>
                  <a:pt x="10" y="31"/>
                </a:lnTo>
                <a:lnTo>
                  <a:pt x="4" y="27"/>
                </a:lnTo>
                <a:lnTo>
                  <a:pt x="2" y="23"/>
                </a:lnTo>
                <a:lnTo>
                  <a:pt x="0" y="17"/>
                </a:lnTo>
                <a:lnTo>
                  <a:pt x="0" y="17"/>
                </a:lnTo>
                <a:lnTo>
                  <a:pt x="2" y="10"/>
                </a:lnTo>
                <a:lnTo>
                  <a:pt x="4" y="4"/>
                </a:lnTo>
                <a:lnTo>
                  <a:pt x="10" y="0"/>
                </a:lnTo>
                <a:lnTo>
                  <a:pt x="17" y="0"/>
                </a:lnTo>
                <a:lnTo>
                  <a:pt x="17" y="0"/>
                </a:lnTo>
                <a:lnTo>
                  <a:pt x="23" y="0"/>
                </a:lnTo>
                <a:lnTo>
                  <a:pt x="29"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7" name="Freeform 141">
            <a:extLst>
              <a:ext uri="{FF2B5EF4-FFF2-40B4-BE49-F238E27FC236}">
                <a16:creationId xmlns:a16="http://schemas.microsoft.com/office/drawing/2014/main" id="{9809C06A-FF40-4E55-AF2D-618307125A12}"/>
              </a:ext>
            </a:extLst>
          </p:cNvPr>
          <p:cNvSpPr>
            <a:spLocks/>
          </p:cNvSpPr>
          <p:nvPr/>
        </p:nvSpPr>
        <p:spPr bwMode="auto">
          <a:xfrm>
            <a:off x="9583738" y="3438083"/>
            <a:ext cx="53975" cy="52388"/>
          </a:xfrm>
          <a:custGeom>
            <a:avLst/>
            <a:gdLst>
              <a:gd name="T0" fmla="*/ 34 w 34"/>
              <a:gd name="T1" fmla="*/ 17 h 33"/>
              <a:gd name="T2" fmla="*/ 34 w 34"/>
              <a:gd name="T3" fmla="*/ 17 h 33"/>
              <a:gd name="T4" fmla="*/ 34 w 34"/>
              <a:gd name="T5" fmla="*/ 23 h 33"/>
              <a:gd name="T6" fmla="*/ 30 w 34"/>
              <a:gd name="T7" fmla="*/ 29 h 33"/>
              <a:gd name="T8" fmla="*/ 23 w 34"/>
              <a:gd name="T9" fmla="*/ 31 h 33"/>
              <a:gd name="T10" fmla="*/ 17 w 34"/>
              <a:gd name="T11" fmla="*/ 33 h 33"/>
              <a:gd name="T12" fmla="*/ 17 w 34"/>
              <a:gd name="T13" fmla="*/ 33 h 33"/>
              <a:gd name="T14" fmla="*/ 11 w 34"/>
              <a:gd name="T15" fmla="*/ 31 h 33"/>
              <a:gd name="T16" fmla="*/ 6 w 34"/>
              <a:gd name="T17" fmla="*/ 29 h 33"/>
              <a:gd name="T18" fmla="*/ 2 w 34"/>
              <a:gd name="T19" fmla="*/ 23 h 33"/>
              <a:gd name="T20" fmla="*/ 0 w 34"/>
              <a:gd name="T21" fmla="*/ 17 h 33"/>
              <a:gd name="T22" fmla="*/ 0 w 34"/>
              <a:gd name="T23" fmla="*/ 17 h 33"/>
              <a:gd name="T24" fmla="*/ 2 w 34"/>
              <a:gd name="T25" fmla="*/ 11 h 33"/>
              <a:gd name="T26" fmla="*/ 6 w 34"/>
              <a:gd name="T27" fmla="*/ 7 h 33"/>
              <a:gd name="T28" fmla="*/ 11 w 34"/>
              <a:gd name="T29" fmla="*/ 2 h 33"/>
              <a:gd name="T30" fmla="*/ 17 w 34"/>
              <a:gd name="T31" fmla="*/ 0 h 33"/>
              <a:gd name="T32" fmla="*/ 17 w 34"/>
              <a:gd name="T33" fmla="*/ 0 h 33"/>
              <a:gd name="T34" fmla="*/ 23 w 34"/>
              <a:gd name="T35" fmla="*/ 2 h 33"/>
              <a:gd name="T36" fmla="*/ 30 w 34"/>
              <a:gd name="T37" fmla="*/ 7 h 33"/>
              <a:gd name="T38" fmla="*/ 34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4" y="23"/>
                </a:lnTo>
                <a:lnTo>
                  <a:pt x="30" y="29"/>
                </a:lnTo>
                <a:lnTo>
                  <a:pt x="23" y="31"/>
                </a:lnTo>
                <a:lnTo>
                  <a:pt x="17" y="33"/>
                </a:lnTo>
                <a:lnTo>
                  <a:pt x="17" y="33"/>
                </a:lnTo>
                <a:lnTo>
                  <a:pt x="11" y="31"/>
                </a:lnTo>
                <a:lnTo>
                  <a:pt x="6" y="29"/>
                </a:lnTo>
                <a:lnTo>
                  <a:pt x="2" y="23"/>
                </a:lnTo>
                <a:lnTo>
                  <a:pt x="0" y="17"/>
                </a:lnTo>
                <a:lnTo>
                  <a:pt x="0" y="17"/>
                </a:lnTo>
                <a:lnTo>
                  <a:pt x="2" y="11"/>
                </a:lnTo>
                <a:lnTo>
                  <a:pt x="6" y="7"/>
                </a:lnTo>
                <a:lnTo>
                  <a:pt x="11" y="2"/>
                </a:lnTo>
                <a:lnTo>
                  <a:pt x="17" y="0"/>
                </a:lnTo>
                <a:lnTo>
                  <a:pt x="17" y="0"/>
                </a:lnTo>
                <a:lnTo>
                  <a:pt x="23" y="2"/>
                </a:lnTo>
                <a:lnTo>
                  <a:pt x="30" y="7"/>
                </a:lnTo>
                <a:lnTo>
                  <a:pt x="34"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8" name="Freeform 142">
            <a:extLst>
              <a:ext uri="{FF2B5EF4-FFF2-40B4-BE49-F238E27FC236}">
                <a16:creationId xmlns:a16="http://schemas.microsoft.com/office/drawing/2014/main" id="{47E449EC-38A3-4EC3-B1ED-0499CD569E72}"/>
              </a:ext>
            </a:extLst>
          </p:cNvPr>
          <p:cNvSpPr>
            <a:spLocks/>
          </p:cNvSpPr>
          <p:nvPr/>
        </p:nvSpPr>
        <p:spPr bwMode="auto">
          <a:xfrm>
            <a:off x="9613901" y="3455546"/>
            <a:ext cx="53975" cy="49213"/>
          </a:xfrm>
          <a:custGeom>
            <a:avLst/>
            <a:gdLst>
              <a:gd name="T0" fmla="*/ 34 w 34"/>
              <a:gd name="T1" fmla="*/ 14 h 31"/>
              <a:gd name="T2" fmla="*/ 34 w 34"/>
              <a:gd name="T3" fmla="*/ 14 h 31"/>
              <a:gd name="T4" fmla="*/ 32 w 34"/>
              <a:gd name="T5" fmla="*/ 20 h 31"/>
              <a:gd name="T6" fmla="*/ 30 w 34"/>
              <a:gd name="T7" fmla="*/ 27 h 31"/>
              <a:gd name="T8" fmla="*/ 23 w 34"/>
              <a:gd name="T9" fmla="*/ 31 h 31"/>
              <a:gd name="T10" fmla="*/ 17 w 34"/>
              <a:gd name="T11" fmla="*/ 31 h 31"/>
              <a:gd name="T12" fmla="*/ 17 w 34"/>
              <a:gd name="T13" fmla="*/ 31 h 31"/>
              <a:gd name="T14" fmla="*/ 11 w 34"/>
              <a:gd name="T15" fmla="*/ 31 h 31"/>
              <a:gd name="T16" fmla="*/ 6 w 34"/>
              <a:gd name="T17" fmla="*/ 27 h 31"/>
              <a:gd name="T18" fmla="*/ 2 w 34"/>
              <a:gd name="T19" fmla="*/ 20 h 31"/>
              <a:gd name="T20" fmla="*/ 0 w 34"/>
              <a:gd name="T21" fmla="*/ 14 h 31"/>
              <a:gd name="T22" fmla="*/ 0 w 34"/>
              <a:gd name="T23" fmla="*/ 14 h 31"/>
              <a:gd name="T24" fmla="*/ 2 w 34"/>
              <a:gd name="T25" fmla="*/ 8 h 31"/>
              <a:gd name="T26" fmla="*/ 6 w 34"/>
              <a:gd name="T27" fmla="*/ 4 h 31"/>
              <a:gd name="T28" fmla="*/ 11 w 34"/>
              <a:gd name="T29" fmla="*/ 0 h 31"/>
              <a:gd name="T30" fmla="*/ 17 w 34"/>
              <a:gd name="T31" fmla="*/ 0 h 31"/>
              <a:gd name="T32" fmla="*/ 17 w 34"/>
              <a:gd name="T33" fmla="*/ 0 h 31"/>
              <a:gd name="T34" fmla="*/ 23 w 34"/>
              <a:gd name="T35" fmla="*/ 0 h 31"/>
              <a:gd name="T36" fmla="*/ 30 w 34"/>
              <a:gd name="T37" fmla="*/ 4 h 31"/>
              <a:gd name="T38" fmla="*/ 32 w 34"/>
              <a:gd name="T39" fmla="*/ 8 h 31"/>
              <a:gd name="T40" fmla="*/ 34 w 34"/>
              <a:gd name="T41" fmla="*/ 14 h 31"/>
              <a:gd name="T42" fmla="*/ 34 w 34"/>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4"/>
                </a:moveTo>
                <a:lnTo>
                  <a:pt x="34" y="14"/>
                </a:lnTo>
                <a:lnTo>
                  <a:pt x="32" y="20"/>
                </a:lnTo>
                <a:lnTo>
                  <a:pt x="30" y="27"/>
                </a:lnTo>
                <a:lnTo>
                  <a:pt x="23" y="31"/>
                </a:lnTo>
                <a:lnTo>
                  <a:pt x="17" y="31"/>
                </a:lnTo>
                <a:lnTo>
                  <a:pt x="17" y="31"/>
                </a:lnTo>
                <a:lnTo>
                  <a:pt x="11" y="31"/>
                </a:lnTo>
                <a:lnTo>
                  <a:pt x="6" y="27"/>
                </a:lnTo>
                <a:lnTo>
                  <a:pt x="2" y="20"/>
                </a:lnTo>
                <a:lnTo>
                  <a:pt x="0" y="14"/>
                </a:lnTo>
                <a:lnTo>
                  <a:pt x="0" y="14"/>
                </a:lnTo>
                <a:lnTo>
                  <a:pt x="2" y="8"/>
                </a:lnTo>
                <a:lnTo>
                  <a:pt x="6" y="4"/>
                </a:lnTo>
                <a:lnTo>
                  <a:pt x="11" y="0"/>
                </a:lnTo>
                <a:lnTo>
                  <a:pt x="17" y="0"/>
                </a:lnTo>
                <a:lnTo>
                  <a:pt x="17" y="0"/>
                </a:lnTo>
                <a:lnTo>
                  <a:pt x="23" y="0"/>
                </a:lnTo>
                <a:lnTo>
                  <a:pt x="30" y="4"/>
                </a:lnTo>
                <a:lnTo>
                  <a:pt x="32" y="8"/>
                </a:lnTo>
                <a:lnTo>
                  <a:pt x="34" y="14"/>
                </a:lnTo>
                <a:lnTo>
                  <a:pt x="34"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89" name="Freeform 143">
            <a:extLst>
              <a:ext uri="{FF2B5EF4-FFF2-40B4-BE49-F238E27FC236}">
                <a16:creationId xmlns:a16="http://schemas.microsoft.com/office/drawing/2014/main" id="{F69ECE61-1B16-4301-B883-41FC0BD1A21B}"/>
              </a:ext>
            </a:extLst>
          </p:cNvPr>
          <p:cNvSpPr>
            <a:spLocks/>
          </p:cNvSpPr>
          <p:nvPr/>
        </p:nvSpPr>
        <p:spPr bwMode="auto">
          <a:xfrm>
            <a:off x="9634538" y="3458721"/>
            <a:ext cx="53975" cy="52388"/>
          </a:xfrm>
          <a:custGeom>
            <a:avLst/>
            <a:gdLst>
              <a:gd name="T0" fmla="*/ 34 w 34"/>
              <a:gd name="T1" fmla="*/ 16 h 33"/>
              <a:gd name="T2" fmla="*/ 34 w 34"/>
              <a:gd name="T3" fmla="*/ 16 h 33"/>
              <a:gd name="T4" fmla="*/ 31 w 34"/>
              <a:gd name="T5" fmla="*/ 22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2 w 34"/>
              <a:gd name="T19" fmla="*/ 22 h 33"/>
              <a:gd name="T20" fmla="*/ 0 w 34"/>
              <a:gd name="T21" fmla="*/ 16 h 33"/>
              <a:gd name="T22" fmla="*/ 0 w 34"/>
              <a:gd name="T23" fmla="*/ 16 h 33"/>
              <a:gd name="T24" fmla="*/ 2 w 34"/>
              <a:gd name="T25" fmla="*/ 10 h 33"/>
              <a:gd name="T26" fmla="*/ 4 w 34"/>
              <a:gd name="T27" fmla="*/ 6 h 33"/>
              <a:gd name="T28" fmla="*/ 10 w 34"/>
              <a:gd name="T29" fmla="*/ 2 h 33"/>
              <a:gd name="T30" fmla="*/ 17 w 34"/>
              <a:gd name="T31" fmla="*/ 0 h 33"/>
              <a:gd name="T32" fmla="*/ 17 w 34"/>
              <a:gd name="T33" fmla="*/ 0 h 33"/>
              <a:gd name="T34" fmla="*/ 23 w 34"/>
              <a:gd name="T35" fmla="*/ 2 h 33"/>
              <a:gd name="T36" fmla="*/ 27 w 34"/>
              <a:gd name="T37" fmla="*/ 6 h 33"/>
              <a:gd name="T38" fmla="*/ 31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1" y="22"/>
                </a:lnTo>
                <a:lnTo>
                  <a:pt x="27" y="29"/>
                </a:lnTo>
                <a:lnTo>
                  <a:pt x="23" y="31"/>
                </a:lnTo>
                <a:lnTo>
                  <a:pt x="17" y="33"/>
                </a:lnTo>
                <a:lnTo>
                  <a:pt x="17" y="33"/>
                </a:lnTo>
                <a:lnTo>
                  <a:pt x="10" y="31"/>
                </a:lnTo>
                <a:lnTo>
                  <a:pt x="4" y="29"/>
                </a:lnTo>
                <a:lnTo>
                  <a:pt x="2" y="22"/>
                </a:lnTo>
                <a:lnTo>
                  <a:pt x="0" y="16"/>
                </a:lnTo>
                <a:lnTo>
                  <a:pt x="0" y="16"/>
                </a:lnTo>
                <a:lnTo>
                  <a:pt x="2" y="10"/>
                </a:lnTo>
                <a:lnTo>
                  <a:pt x="4" y="6"/>
                </a:lnTo>
                <a:lnTo>
                  <a:pt x="10" y="2"/>
                </a:lnTo>
                <a:lnTo>
                  <a:pt x="17" y="0"/>
                </a:lnTo>
                <a:lnTo>
                  <a:pt x="17" y="0"/>
                </a:lnTo>
                <a:lnTo>
                  <a:pt x="23" y="2"/>
                </a:lnTo>
                <a:lnTo>
                  <a:pt x="27" y="6"/>
                </a:lnTo>
                <a:lnTo>
                  <a:pt x="31"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0" name="Freeform 144">
            <a:extLst>
              <a:ext uri="{FF2B5EF4-FFF2-40B4-BE49-F238E27FC236}">
                <a16:creationId xmlns:a16="http://schemas.microsoft.com/office/drawing/2014/main" id="{949D087B-F29B-4DB1-89A2-2F38FD495400}"/>
              </a:ext>
            </a:extLst>
          </p:cNvPr>
          <p:cNvSpPr>
            <a:spLocks/>
          </p:cNvSpPr>
          <p:nvPr/>
        </p:nvSpPr>
        <p:spPr bwMode="auto">
          <a:xfrm>
            <a:off x="9650413" y="3465071"/>
            <a:ext cx="53975" cy="52388"/>
          </a:xfrm>
          <a:custGeom>
            <a:avLst/>
            <a:gdLst>
              <a:gd name="T0" fmla="*/ 34 w 34"/>
              <a:gd name="T1" fmla="*/ 16 h 33"/>
              <a:gd name="T2" fmla="*/ 34 w 34"/>
              <a:gd name="T3" fmla="*/ 16 h 33"/>
              <a:gd name="T4" fmla="*/ 32 w 34"/>
              <a:gd name="T5" fmla="*/ 23 h 33"/>
              <a:gd name="T6" fmla="*/ 30 w 34"/>
              <a:gd name="T7" fmla="*/ 29 h 33"/>
              <a:gd name="T8" fmla="*/ 24 w 34"/>
              <a:gd name="T9" fmla="*/ 31 h 33"/>
              <a:gd name="T10" fmla="*/ 17 w 34"/>
              <a:gd name="T11" fmla="*/ 33 h 33"/>
              <a:gd name="T12" fmla="*/ 17 w 34"/>
              <a:gd name="T13" fmla="*/ 33 h 33"/>
              <a:gd name="T14" fmla="*/ 11 w 34"/>
              <a:gd name="T15" fmla="*/ 31 h 33"/>
              <a:gd name="T16" fmla="*/ 7 w 34"/>
              <a:gd name="T17" fmla="*/ 29 h 33"/>
              <a:gd name="T18" fmla="*/ 2 w 34"/>
              <a:gd name="T19" fmla="*/ 23 h 33"/>
              <a:gd name="T20" fmla="*/ 0 w 34"/>
              <a:gd name="T21" fmla="*/ 16 h 33"/>
              <a:gd name="T22" fmla="*/ 0 w 34"/>
              <a:gd name="T23" fmla="*/ 16 h 33"/>
              <a:gd name="T24" fmla="*/ 2 w 34"/>
              <a:gd name="T25" fmla="*/ 10 h 33"/>
              <a:gd name="T26" fmla="*/ 7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30" y="29"/>
                </a:lnTo>
                <a:lnTo>
                  <a:pt x="24" y="31"/>
                </a:lnTo>
                <a:lnTo>
                  <a:pt x="17" y="33"/>
                </a:lnTo>
                <a:lnTo>
                  <a:pt x="17" y="33"/>
                </a:lnTo>
                <a:lnTo>
                  <a:pt x="11" y="31"/>
                </a:lnTo>
                <a:lnTo>
                  <a:pt x="7" y="29"/>
                </a:lnTo>
                <a:lnTo>
                  <a:pt x="2" y="23"/>
                </a:lnTo>
                <a:lnTo>
                  <a:pt x="0" y="16"/>
                </a:lnTo>
                <a:lnTo>
                  <a:pt x="0" y="16"/>
                </a:lnTo>
                <a:lnTo>
                  <a:pt x="2" y="10"/>
                </a:lnTo>
                <a:lnTo>
                  <a:pt x="7" y="4"/>
                </a:lnTo>
                <a:lnTo>
                  <a:pt x="11" y="2"/>
                </a:lnTo>
                <a:lnTo>
                  <a:pt x="17" y="0"/>
                </a:lnTo>
                <a:lnTo>
                  <a:pt x="17" y="0"/>
                </a:lnTo>
                <a:lnTo>
                  <a:pt x="24"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1" name="Freeform 145">
            <a:extLst>
              <a:ext uri="{FF2B5EF4-FFF2-40B4-BE49-F238E27FC236}">
                <a16:creationId xmlns:a16="http://schemas.microsoft.com/office/drawing/2014/main" id="{291768B3-56B3-45A6-89F1-30C33147C52C}"/>
              </a:ext>
            </a:extLst>
          </p:cNvPr>
          <p:cNvSpPr>
            <a:spLocks/>
          </p:cNvSpPr>
          <p:nvPr/>
        </p:nvSpPr>
        <p:spPr bwMode="auto">
          <a:xfrm>
            <a:off x="9674226" y="3477771"/>
            <a:ext cx="50800" cy="52388"/>
          </a:xfrm>
          <a:custGeom>
            <a:avLst/>
            <a:gdLst>
              <a:gd name="T0" fmla="*/ 32 w 32"/>
              <a:gd name="T1" fmla="*/ 17 h 33"/>
              <a:gd name="T2" fmla="*/ 32 w 32"/>
              <a:gd name="T3" fmla="*/ 17 h 33"/>
              <a:gd name="T4" fmla="*/ 32 w 32"/>
              <a:gd name="T5" fmla="*/ 23 h 33"/>
              <a:gd name="T6" fmla="*/ 28 w 32"/>
              <a:gd name="T7" fmla="*/ 27 h 33"/>
              <a:gd name="T8" fmla="*/ 23 w 32"/>
              <a:gd name="T9" fmla="*/ 31 h 33"/>
              <a:gd name="T10" fmla="*/ 17 w 32"/>
              <a:gd name="T11" fmla="*/ 33 h 33"/>
              <a:gd name="T12" fmla="*/ 17 w 32"/>
              <a:gd name="T13" fmla="*/ 33 h 33"/>
              <a:gd name="T14" fmla="*/ 9 w 32"/>
              <a:gd name="T15" fmla="*/ 31 h 33"/>
              <a:gd name="T16" fmla="*/ 4 w 32"/>
              <a:gd name="T17" fmla="*/ 27 h 33"/>
              <a:gd name="T18" fmla="*/ 0 w 32"/>
              <a:gd name="T19" fmla="*/ 23 h 33"/>
              <a:gd name="T20" fmla="*/ 0 w 32"/>
              <a:gd name="T21" fmla="*/ 17 h 33"/>
              <a:gd name="T22" fmla="*/ 0 w 32"/>
              <a:gd name="T23" fmla="*/ 17 h 33"/>
              <a:gd name="T24" fmla="*/ 0 w 32"/>
              <a:gd name="T25" fmla="*/ 10 h 33"/>
              <a:gd name="T26" fmla="*/ 4 w 32"/>
              <a:gd name="T27" fmla="*/ 4 h 33"/>
              <a:gd name="T28" fmla="*/ 9 w 32"/>
              <a:gd name="T29" fmla="*/ 2 h 33"/>
              <a:gd name="T30" fmla="*/ 17 w 32"/>
              <a:gd name="T31" fmla="*/ 0 h 33"/>
              <a:gd name="T32" fmla="*/ 17 w 32"/>
              <a:gd name="T33" fmla="*/ 0 h 33"/>
              <a:gd name="T34" fmla="*/ 23 w 32"/>
              <a:gd name="T35" fmla="*/ 2 h 33"/>
              <a:gd name="T36" fmla="*/ 28 w 32"/>
              <a:gd name="T37" fmla="*/ 4 h 33"/>
              <a:gd name="T38" fmla="*/ 32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8" y="27"/>
                </a:lnTo>
                <a:lnTo>
                  <a:pt x="23" y="31"/>
                </a:lnTo>
                <a:lnTo>
                  <a:pt x="17" y="33"/>
                </a:lnTo>
                <a:lnTo>
                  <a:pt x="17" y="33"/>
                </a:lnTo>
                <a:lnTo>
                  <a:pt x="9" y="31"/>
                </a:lnTo>
                <a:lnTo>
                  <a:pt x="4" y="27"/>
                </a:lnTo>
                <a:lnTo>
                  <a:pt x="0" y="23"/>
                </a:lnTo>
                <a:lnTo>
                  <a:pt x="0" y="17"/>
                </a:lnTo>
                <a:lnTo>
                  <a:pt x="0" y="17"/>
                </a:lnTo>
                <a:lnTo>
                  <a:pt x="0" y="10"/>
                </a:lnTo>
                <a:lnTo>
                  <a:pt x="4" y="4"/>
                </a:lnTo>
                <a:lnTo>
                  <a:pt x="9" y="2"/>
                </a:lnTo>
                <a:lnTo>
                  <a:pt x="17" y="0"/>
                </a:lnTo>
                <a:lnTo>
                  <a:pt x="17" y="0"/>
                </a:lnTo>
                <a:lnTo>
                  <a:pt x="23" y="2"/>
                </a:lnTo>
                <a:lnTo>
                  <a:pt x="28" y="4"/>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2" name="Freeform 146">
            <a:extLst>
              <a:ext uri="{FF2B5EF4-FFF2-40B4-BE49-F238E27FC236}">
                <a16:creationId xmlns:a16="http://schemas.microsoft.com/office/drawing/2014/main" id="{0B6F59A8-2B4F-4BF8-9226-75BCA7DF9B5B}"/>
              </a:ext>
            </a:extLst>
          </p:cNvPr>
          <p:cNvSpPr>
            <a:spLocks/>
          </p:cNvSpPr>
          <p:nvPr/>
        </p:nvSpPr>
        <p:spPr bwMode="auto">
          <a:xfrm>
            <a:off x="9688513" y="3480946"/>
            <a:ext cx="52388" cy="52388"/>
          </a:xfrm>
          <a:custGeom>
            <a:avLst/>
            <a:gdLst>
              <a:gd name="T0" fmla="*/ 33 w 33"/>
              <a:gd name="T1" fmla="*/ 17 h 33"/>
              <a:gd name="T2" fmla="*/ 33 w 33"/>
              <a:gd name="T3" fmla="*/ 17 h 33"/>
              <a:gd name="T4" fmla="*/ 31 w 33"/>
              <a:gd name="T5" fmla="*/ 23 h 33"/>
              <a:gd name="T6" fmla="*/ 29 w 33"/>
              <a:gd name="T7" fmla="*/ 29 h 33"/>
              <a:gd name="T8" fmla="*/ 23 w 33"/>
              <a:gd name="T9" fmla="*/ 31 h 33"/>
              <a:gd name="T10" fmla="*/ 16 w 33"/>
              <a:gd name="T11" fmla="*/ 33 h 33"/>
              <a:gd name="T12" fmla="*/ 16 w 33"/>
              <a:gd name="T13" fmla="*/ 33 h 33"/>
              <a:gd name="T14" fmla="*/ 10 w 33"/>
              <a:gd name="T15" fmla="*/ 31 h 33"/>
              <a:gd name="T16" fmla="*/ 6 w 33"/>
              <a:gd name="T17" fmla="*/ 29 h 33"/>
              <a:gd name="T18" fmla="*/ 2 w 33"/>
              <a:gd name="T19" fmla="*/ 23 h 33"/>
              <a:gd name="T20" fmla="*/ 0 w 33"/>
              <a:gd name="T21" fmla="*/ 17 h 33"/>
              <a:gd name="T22" fmla="*/ 0 w 33"/>
              <a:gd name="T23" fmla="*/ 17 h 33"/>
              <a:gd name="T24" fmla="*/ 2 w 33"/>
              <a:gd name="T25" fmla="*/ 11 h 33"/>
              <a:gd name="T26" fmla="*/ 6 w 33"/>
              <a:gd name="T27" fmla="*/ 6 h 33"/>
              <a:gd name="T28" fmla="*/ 10 w 33"/>
              <a:gd name="T29" fmla="*/ 2 h 33"/>
              <a:gd name="T30" fmla="*/ 16 w 33"/>
              <a:gd name="T31" fmla="*/ 0 h 33"/>
              <a:gd name="T32" fmla="*/ 16 w 33"/>
              <a:gd name="T33" fmla="*/ 0 h 33"/>
              <a:gd name="T34" fmla="*/ 23 w 33"/>
              <a:gd name="T35" fmla="*/ 2 h 33"/>
              <a:gd name="T36" fmla="*/ 29 w 33"/>
              <a:gd name="T37" fmla="*/ 6 h 33"/>
              <a:gd name="T38" fmla="*/ 31 w 33"/>
              <a:gd name="T39" fmla="*/ 11 h 33"/>
              <a:gd name="T40" fmla="*/ 33 w 33"/>
              <a:gd name="T41" fmla="*/ 17 h 33"/>
              <a:gd name="T42" fmla="*/ 33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7"/>
                </a:moveTo>
                <a:lnTo>
                  <a:pt x="33" y="17"/>
                </a:lnTo>
                <a:lnTo>
                  <a:pt x="31" y="23"/>
                </a:lnTo>
                <a:lnTo>
                  <a:pt x="29" y="29"/>
                </a:lnTo>
                <a:lnTo>
                  <a:pt x="23" y="31"/>
                </a:lnTo>
                <a:lnTo>
                  <a:pt x="16" y="33"/>
                </a:lnTo>
                <a:lnTo>
                  <a:pt x="16" y="33"/>
                </a:lnTo>
                <a:lnTo>
                  <a:pt x="10" y="31"/>
                </a:lnTo>
                <a:lnTo>
                  <a:pt x="6" y="29"/>
                </a:lnTo>
                <a:lnTo>
                  <a:pt x="2" y="23"/>
                </a:lnTo>
                <a:lnTo>
                  <a:pt x="0" y="17"/>
                </a:lnTo>
                <a:lnTo>
                  <a:pt x="0" y="17"/>
                </a:lnTo>
                <a:lnTo>
                  <a:pt x="2" y="11"/>
                </a:lnTo>
                <a:lnTo>
                  <a:pt x="6" y="6"/>
                </a:lnTo>
                <a:lnTo>
                  <a:pt x="10" y="2"/>
                </a:lnTo>
                <a:lnTo>
                  <a:pt x="16" y="0"/>
                </a:lnTo>
                <a:lnTo>
                  <a:pt x="16" y="0"/>
                </a:lnTo>
                <a:lnTo>
                  <a:pt x="23" y="2"/>
                </a:lnTo>
                <a:lnTo>
                  <a:pt x="29" y="6"/>
                </a:lnTo>
                <a:lnTo>
                  <a:pt x="31" y="11"/>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3" name="Freeform 147">
            <a:extLst>
              <a:ext uri="{FF2B5EF4-FFF2-40B4-BE49-F238E27FC236}">
                <a16:creationId xmlns:a16="http://schemas.microsoft.com/office/drawing/2014/main" id="{662BDE3C-655B-4FED-B09D-99BCB05F3167}"/>
              </a:ext>
            </a:extLst>
          </p:cNvPr>
          <p:cNvSpPr>
            <a:spLocks/>
          </p:cNvSpPr>
          <p:nvPr/>
        </p:nvSpPr>
        <p:spPr bwMode="auto">
          <a:xfrm>
            <a:off x="9718676" y="3493646"/>
            <a:ext cx="52388" cy="49213"/>
          </a:xfrm>
          <a:custGeom>
            <a:avLst/>
            <a:gdLst>
              <a:gd name="T0" fmla="*/ 33 w 33"/>
              <a:gd name="T1" fmla="*/ 17 h 31"/>
              <a:gd name="T2" fmla="*/ 33 w 33"/>
              <a:gd name="T3" fmla="*/ 17 h 31"/>
              <a:gd name="T4" fmla="*/ 31 w 33"/>
              <a:gd name="T5" fmla="*/ 23 h 31"/>
              <a:gd name="T6" fmla="*/ 29 w 33"/>
              <a:gd name="T7" fmla="*/ 27 h 31"/>
              <a:gd name="T8" fmla="*/ 23 w 33"/>
              <a:gd name="T9" fmla="*/ 31 h 31"/>
              <a:gd name="T10" fmla="*/ 16 w 33"/>
              <a:gd name="T11" fmla="*/ 31 h 31"/>
              <a:gd name="T12" fmla="*/ 16 w 33"/>
              <a:gd name="T13" fmla="*/ 31 h 31"/>
              <a:gd name="T14" fmla="*/ 10 w 33"/>
              <a:gd name="T15" fmla="*/ 31 h 31"/>
              <a:gd name="T16" fmla="*/ 6 w 33"/>
              <a:gd name="T17" fmla="*/ 27 h 31"/>
              <a:gd name="T18" fmla="*/ 2 w 33"/>
              <a:gd name="T19" fmla="*/ 23 h 31"/>
              <a:gd name="T20" fmla="*/ 0 w 33"/>
              <a:gd name="T21" fmla="*/ 17 h 31"/>
              <a:gd name="T22" fmla="*/ 0 w 33"/>
              <a:gd name="T23" fmla="*/ 17 h 31"/>
              <a:gd name="T24" fmla="*/ 2 w 33"/>
              <a:gd name="T25" fmla="*/ 11 h 31"/>
              <a:gd name="T26" fmla="*/ 6 w 33"/>
              <a:gd name="T27" fmla="*/ 5 h 31"/>
              <a:gd name="T28" fmla="*/ 10 w 33"/>
              <a:gd name="T29" fmla="*/ 0 h 31"/>
              <a:gd name="T30" fmla="*/ 16 w 33"/>
              <a:gd name="T31" fmla="*/ 0 h 31"/>
              <a:gd name="T32" fmla="*/ 16 w 33"/>
              <a:gd name="T33" fmla="*/ 0 h 31"/>
              <a:gd name="T34" fmla="*/ 23 w 33"/>
              <a:gd name="T35" fmla="*/ 0 h 31"/>
              <a:gd name="T36" fmla="*/ 29 w 33"/>
              <a:gd name="T37" fmla="*/ 5 h 31"/>
              <a:gd name="T38" fmla="*/ 31 w 33"/>
              <a:gd name="T39" fmla="*/ 11 h 31"/>
              <a:gd name="T40" fmla="*/ 33 w 33"/>
              <a:gd name="T41" fmla="*/ 17 h 31"/>
              <a:gd name="T42" fmla="*/ 33 w 33"/>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7"/>
                </a:moveTo>
                <a:lnTo>
                  <a:pt x="33" y="17"/>
                </a:lnTo>
                <a:lnTo>
                  <a:pt x="31" y="23"/>
                </a:lnTo>
                <a:lnTo>
                  <a:pt x="29" y="27"/>
                </a:lnTo>
                <a:lnTo>
                  <a:pt x="23" y="31"/>
                </a:lnTo>
                <a:lnTo>
                  <a:pt x="16" y="31"/>
                </a:lnTo>
                <a:lnTo>
                  <a:pt x="16" y="31"/>
                </a:lnTo>
                <a:lnTo>
                  <a:pt x="10" y="31"/>
                </a:lnTo>
                <a:lnTo>
                  <a:pt x="6" y="27"/>
                </a:lnTo>
                <a:lnTo>
                  <a:pt x="2" y="23"/>
                </a:lnTo>
                <a:lnTo>
                  <a:pt x="0" y="17"/>
                </a:lnTo>
                <a:lnTo>
                  <a:pt x="0" y="17"/>
                </a:lnTo>
                <a:lnTo>
                  <a:pt x="2" y="11"/>
                </a:lnTo>
                <a:lnTo>
                  <a:pt x="6" y="5"/>
                </a:lnTo>
                <a:lnTo>
                  <a:pt x="10" y="0"/>
                </a:lnTo>
                <a:lnTo>
                  <a:pt x="16" y="0"/>
                </a:lnTo>
                <a:lnTo>
                  <a:pt x="16" y="0"/>
                </a:lnTo>
                <a:lnTo>
                  <a:pt x="23" y="0"/>
                </a:lnTo>
                <a:lnTo>
                  <a:pt x="29" y="5"/>
                </a:lnTo>
                <a:lnTo>
                  <a:pt x="31" y="11"/>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4" name="Freeform 148">
            <a:extLst>
              <a:ext uri="{FF2B5EF4-FFF2-40B4-BE49-F238E27FC236}">
                <a16:creationId xmlns:a16="http://schemas.microsoft.com/office/drawing/2014/main" id="{3D87ED51-DF94-44F4-AE1A-1C818D3E824B}"/>
              </a:ext>
            </a:extLst>
          </p:cNvPr>
          <p:cNvSpPr>
            <a:spLocks/>
          </p:cNvSpPr>
          <p:nvPr/>
        </p:nvSpPr>
        <p:spPr bwMode="auto">
          <a:xfrm>
            <a:off x="9782176" y="3507933"/>
            <a:ext cx="52388" cy="52388"/>
          </a:xfrm>
          <a:custGeom>
            <a:avLst/>
            <a:gdLst>
              <a:gd name="T0" fmla="*/ 33 w 33"/>
              <a:gd name="T1" fmla="*/ 16 h 33"/>
              <a:gd name="T2" fmla="*/ 33 w 33"/>
              <a:gd name="T3" fmla="*/ 16 h 33"/>
              <a:gd name="T4" fmla="*/ 31 w 33"/>
              <a:gd name="T5" fmla="*/ 22 h 33"/>
              <a:gd name="T6" fmla="*/ 29 w 33"/>
              <a:gd name="T7" fmla="*/ 27 h 33"/>
              <a:gd name="T8" fmla="*/ 23 w 33"/>
              <a:gd name="T9" fmla="*/ 31 h 33"/>
              <a:gd name="T10" fmla="*/ 17 w 33"/>
              <a:gd name="T11" fmla="*/ 33 h 33"/>
              <a:gd name="T12" fmla="*/ 17 w 33"/>
              <a:gd name="T13" fmla="*/ 33 h 33"/>
              <a:gd name="T14" fmla="*/ 10 w 33"/>
              <a:gd name="T15" fmla="*/ 31 h 33"/>
              <a:gd name="T16" fmla="*/ 6 w 33"/>
              <a:gd name="T17" fmla="*/ 27 h 33"/>
              <a:gd name="T18" fmla="*/ 2 w 33"/>
              <a:gd name="T19" fmla="*/ 22 h 33"/>
              <a:gd name="T20" fmla="*/ 0 w 33"/>
              <a:gd name="T21" fmla="*/ 16 h 33"/>
              <a:gd name="T22" fmla="*/ 0 w 33"/>
              <a:gd name="T23" fmla="*/ 16 h 33"/>
              <a:gd name="T24" fmla="*/ 2 w 33"/>
              <a:gd name="T25" fmla="*/ 10 h 33"/>
              <a:gd name="T26" fmla="*/ 6 w 33"/>
              <a:gd name="T27" fmla="*/ 4 h 33"/>
              <a:gd name="T28" fmla="*/ 10 w 33"/>
              <a:gd name="T29" fmla="*/ 2 h 33"/>
              <a:gd name="T30" fmla="*/ 17 w 33"/>
              <a:gd name="T31" fmla="*/ 0 h 33"/>
              <a:gd name="T32" fmla="*/ 17 w 33"/>
              <a:gd name="T33" fmla="*/ 0 h 33"/>
              <a:gd name="T34" fmla="*/ 23 w 33"/>
              <a:gd name="T35" fmla="*/ 2 h 33"/>
              <a:gd name="T36" fmla="*/ 29 w 33"/>
              <a:gd name="T37" fmla="*/ 4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2"/>
                </a:lnTo>
                <a:lnTo>
                  <a:pt x="29" y="27"/>
                </a:lnTo>
                <a:lnTo>
                  <a:pt x="23" y="31"/>
                </a:lnTo>
                <a:lnTo>
                  <a:pt x="17" y="33"/>
                </a:lnTo>
                <a:lnTo>
                  <a:pt x="17" y="33"/>
                </a:lnTo>
                <a:lnTo>
                  <a:pt x="10" y="31"/>
                </a:lnTo>
                <a:lnTo>
                  <a:pt x="6" y="27"/>
                </a:lnTo>
                <a:lnTo>
                  <a:pt x="2" y="22"/>
                </a:lnTo>
                <a:lnTo>
                  <a:pt x="0" y="16"/>
                </a:lnTo>
                <a:lnTo>
                  <a:pt x="0" y="16"/>
                </a:lnTo>
                <a:lnTo>
                  <a:pt x="2" y="10"/>
                </a:lnTo>
                <a:lnTo>
                  <a:pt x="6" y="4"/>
                </a:lnTo>
                <a:lnTo>
                  <a:pt x="10" y="2"/>
                </a:lnTo>
                <a:lnTo>
                  <a:pt x="17" y="0"/>
                </a:lnTo>
                <a:lnTo>
                  <a:pt x="17" y="0"/>
                </a:lnTo>
                <a:lnTo>
                  <a:pt x="23" y="2"/>
                </a:lnTo>
                <a:lnTo>
                  <a:pt x="29" y="4"/>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5" name="Freeform 149">
            <a:extLst>
              <a:ext uri="{FF2B5EF4-FFF2-40B4-BE49-F238E27FC236}">
                <a16:creationId xmlns:a16="http://schemas.microsoft.com/office/drawing/2014/main" id="{AB8A4495-CA8A-4B06-A2CF-10F481F3F08C}"/>
              </a:ext>
            </a:extLst>
          </p:cNvPr>
          <p:cNvSpPr>
            <a:spLocks/>
          </p:cNvSpPr>
          <p:nvPr/>
        </p:nvSpPr>
        <p:spPr bwMode="auto">
          <a:xfrm>
            <a:off x="9798051" y="3507933"/>
            <a:ext cx="50800" cy="52388"/>
          </a:xfrm>
          <a:custGeom>
            <a:avLst/>
            <a:gdLst>
              <a:gd name="T0" fmla="*/ 32 w 32"/>
              <a:gd name="T1" fmla="*/ 16 h 33"/>
              <a:gd name="T2" fmla="*/ 32 w 32"/>
              <a:gd name="T3" fmla="*/ 16 h 33"/>
              <a:gd name="T4" fmla="*/ 32 w 32"/>
              <a:gd name="T5" fmla="*/ 22 h 33"/>
              <a:gd name="T6" fmla="*/ 28 w 32"/>
              <a:gd name="T7" fmla="*/ 29 h 33"/>
              <a:gd name="T8" fmla="*/ 21 w 32"/>
              <a:gd name="T9" fmla="*/ 31 h 33"/>
              <a:gd name="T10" fmla="*/ 15 w 32"/>
              <a:gd name="T11" fmla="*/ 33 h 33"/>
              <a:gd name="T12" fmla="*/ 15 w 32"/>
              <a:gd name="T13" fmla="*/ 33 h 33"/>
              <a:gd name="T14" fmla="*/ 9 w 32"/>
              <a:gd name="T15" fmla="*/ 31 h 33"/>
              <a:gd name="T16" fmla="*/ 4 w 32"/>
              <a:gd name="T17" fmla="*/ 29 h 33"/>
              <a:gd name="T18" fmla="*/ 0 w 32"/>
              <a:gd name="T19" fmla="*/ 22 h 33"/>
              <a:gd name="T20" fmla="*/ 0 w 32"/>
              <a:gd name="T21" fmla="*/ 16 h 33"/>
              <a:gd name="T22" fmla="*/ 0 w 32"/>
              <a:gd name="T23" fmla="*/ 16 h 33"/>
              <a:gd name="T24" fmla="*/ 0 w 32"/>
              <a:gd name="T25" fmla="*/ 10 h 33"/>
              <a:gd name="T26" fmla="*/ 4 w 32"/>
              <a:gd name="T27" fmla="*/ 6 h 33"/>
              <a:gd name="T28" fmla="*/ 9 w 32"/>
              <a:gd name="T29" fmla="*/ 2 h 33"/>
              <a:gd name="T30" fmla="*/ 15 w 32"/>
              <a:gd name="T31" fmla="*/ 0 h 33"/>
              <a:gd name="T32" fmla="*/ 15 w 32"/>
              <a:gd name="T33" fmla="*/ 0 h 33"/>
              <a:gd name="T34" fmla="*/ 21 w 32"/>
              <a:gd name="T35" fmla="*/ 2 h 33"/>
              <a:gd name="T36" fmla="*/ 28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8" y="29"/>
                </a:lnTo>
                <a:lnTo>
                  <a:pt x="21" y="31"/>
                </a:lnTo>
                <a:lnTo>
                  <a:pt x="15" y="33"/>
                </a:lnTo>
                <a:lnTo>
                  <a:pt x="15" y="33"/>
                </a:lnTo>
                <a:lnTo>
                  <a:pt x="9" y="31"/>
                </a:lnTo>
                <a:lnTo>
                  <a:pt x="4" y="29"/>
                </a:lnTo>
                <a:lnTo>
                  <a:pt x="0" y="22"/>
                </a:lnTo>
                <a:lnTo>
                  <a:pt x="0" y="16"/>
                </a:lnTo>
                <a:lnTo>
                  <a:pt x="0" y="16"/>
                </a:lnTo>
                <a:lnTo>
                  <a:pt x="0" y="10"/>
                </a:lnTo>
                <a:lnTo>
                  <a:pt x="4" y="6"/>
                </a:lnTo>
                <a:lnTo>
                  <a:pt x="9" y="2"/>
                </a:lnTo>
                <a:lnTo>
                  <a:pt x="15" y="0"/>
                </a:lnTo>
                <a:lnTo>
                  <a:pt x="15" y="0"/>
                </a:lnTo>
                <a:lnTo>
                  <a:pt x="21" y="2"/>
                </a:lnTo>
                <a:lnTo>
                  <a:pt x="28"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6" name="Freeform 150">
            <a:extLst>
              <a:ext uri="{FF2B5EF4-FFF2-40B4-BE49-F238E27FC236}">
                <a16:creationId xmlns:a16="http://schemas.microsoft.com/office/drawing/2014/main" id="{FBF5C92F-AF57-424D-BE6F-C2C8E172748A}"/>
              </a:ext>
            </a:extLst>
          </p:cNvPr>
          <p:cNvSpPr>
            <a:spLocks/>
          </p:cNvSpPr>
          <p:nvPr/>
        </p:nvSpPr>
        <p:spPr bwMode="auto">
          <a:xfrm>
            <a:off x="9818688" y="3514283"/>
            <a:ext cx="50800" cy="49213"/>
          </a:xfrm>
          <a:custGeom>
            <a:avLst/>
            <a:gdLst>
              <a:gd name="T0" fmla="*/ 32 w 32"/>
              <a:gd name="T1" fmla="*/ 14 h 31"/>
              <a:gd name="T2" fmla="*/ 32 w 32"/>
              <a:gd name="T3" fmla="*/ 14 h 31"/>
              <a:gd name="T4" fmla="*/ 32 w 32"/>
              <a:gd name="T5" fmla="*/ 21 h 31"/>
              <a:gd name="T6" fmla="*/ 27 w 32"/>
              <a:gd name="T7" fmla="*/ 27 h 31"/>
              <a:gd name="T8" fmla="*/ 21 w 32"/>
              <a:gd name="T9" fmla="*/ 31 h 31"/>
              <a:gd name="T10" fmla="*/ 15 w 32"/>
              <a:gd name="T11" fmla="*/ 31 h 31"/>
              <a:gd name="T12" fmla="*/ 15 w 32"/>
              <a:gd name="T13" fmla="*/ 31 h 31"/>
              <a:gd name="T14" fmla="*/ 8 w 32"/>
              <a:gd name="T15" fmla="*/ 31 h 31"/>
              <a:gd name="T16" fmla="*/ 4 w 32"/>
              <a:gd name="T17" fmla="*/ 27 h 31"/>
              <a:gd name="T18" fmla="*/ 0 w 32"/>
              <a:gd name="T19" fmla="*/ 21 h 31"/>
              <a:gd name="T20" fmla="*/ 0 w 32"/>
              <a:gd name="T21" fmla="*/ 14 h 31"/>
              <a:gd name="T22" fmla="*/ 0 w 32"/>
              <a:gd name="T23" fmla="*/ 14 h 31"/>
              <a:gd name="T24" fmla="*/ 0 w 32"/>
              <a:gd name="T25" fmla="*/ 8 h 31"/>
              <a:gd name="T26" fmla="*/ 4 w 32"/>
              <a:gd name="T27" fmla="*/ 4 h 31"/>
              <a:gd name="T28" fmla="*/ 8 w 32"/>
              <a:gd name="T29" fmla="*/ 0 h 31"/>
              <a:gd name="T30" fmla="*/ 15 w 32"/>
              <a:gd name="T31" fmla="*/ 0 h 31"/>
              <a:gd name="T32" fmla="*/ 15 w 32"/>
              <a:gd name="T33" fmla="*/ 0 h 31"/>
              <a:gd name="T34" fmla="*/ 21 w 32"/>
              <a:gd name="T35" fmla="*/ 0 h 31"/>
              <a:gd name="T36" fmla="*/ 27 w 32"/>
              <a:gd name="T37" fmla="*/ 4 h 31"/>
              <a:gd name="T38" fmla="*/ 32 w 32"/>
              <a:gd name="T39" fmla="*/ 8 h 31"/>
              <a:gd name="T40" fmla="*/ 32 w 32"/>
              <a:gd name="T41" fmla="*/ 14 h 31"/>
              <a:gd name="T42" fmla="*/ 32 w 32"/>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4"/>
                </a:moveTo>
                <a:lnTo>
                  <a:pt x="32" y="14"/>
                </a:lnTo>
                <a:lnTo>
                  <a:pt x="32" y="21"/>
                </a:lnTo>
                <a:lnTo>
                  <a:pt x="27" y="27"/>
                </a:lnTo>
                <a:lnTo>
                  <a:pt x="21" y="31"/>
                </a:lnTo>
                <a:lnTo>
                  <a:pt x="15" y="31"/>
                </a:lnTo>
                <a:lnTo>
                  <a:pt x="15" y="31"/>
                </a:lnTo>
                <a:lnTo>
                  <a:pt x="8" y="31"/>
                </a:lnTo>
                <a:lnTo>
                  <a:pt x="4" y="27"/>
                </a:lnTo>
                <a:lnTo>
                  <a:pt x="0" y="21"/>
                </a:lnTo>
                <a:lnTo>
                  <a:pt x="0" y="14"/>
                </a:lnTo>
                <a:lnTo>
                  <a:pt x="0" y="14"/>
                </a:lnTo>
                <a:lnTo>
                  <a:pt x="0" y="8"/>
                </a:lnTo>
                <a:lnTo>
                  <a:pt x="4" y="4"/>
                </a:lnTo>
                <a:lnTo>
                  <a:pt x="8" y="0"/>
                </a:lnTo>
                <a:lnTo>
                  <a:pt x="15" y="0"/>
                </a:lnTo>
                <a:lnTo>
                  <a:pt x="15" y="0"/>
                </a:lnTo>
                <a:lnTo>
                  <a:pt x="21" y="0"/>
                </a:lnTo>
                <a:lnTo>
                  <a:pt x="27" y="4"/>
                </a:lnTo>
                <a:lnTo>
                  <a:pt x="32" y="8"/>
                </a:lnTo>
                <a:lnTo>
                  <a:pt x="32" y="14"/>
                </a:lnTo>
                <a:lnTo>
                  <a:pt x="32"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7" name="Freeform 151">
            <a:extLst>
              <a:ext uri="{FF2B5EF4-FFF2-40B4-BE49-F238E27FC236}">
                <a16:creationId xmlns:a16="http://schemas.microsoft.com/office/drawing/2014/main" id="{76B68236-019A-4775-9359-EA9F15C914CE}"/>
              </a:ext>
            </a:extLst>
          </p:cNvPr>
          <p:cNvSpPr>
            <a:spLocks/>
          </p:cNvSpPr>
          <p:nvPr/>
        </p:nvSpPr>
        <p:spPr bwMode="auto">
          <a:xfrm>
            <a:off x="9831388" y="3517458"/>
            <a:ext cx="53975" cy="52388"/>
          </a:xfrm>
          <a:custGeom>
            <a:avLst/>
            <a:gdLst>
              <a:gd name="T0" fmla="*/ 34 w 34"/>
              <a:gd name="T1" fmla="*/ 16 h 33"/>
              <a:gd name="T2" fmla="*/ 34 w 34"/>
              <a:gd name="T3" fmla="*/ 16 h 33"/>
              <a:gd name="T4" fmla="*/ 32 w 34"/>
              <a:gd name="T5" fmla="*/ 23 h 33"/>
              <a:gd name="T6" fmla="*/ 30 w 34"/>
              <a:gd name="T7" fmla="*/ 27 h 33"/>
              <a:gd name="T8" fmla="*/ 24 w 34"/>
              <a:gd name="T9" fmla="*/ 31 h 33"/>
              <a:gd name="T10" fmla="*/ 17 w 34"/>
              <a:gd name="T11" fmla="*/ 33 h 33"/>
              <a:gd name="T12" fmla="*/ 17 w 34"/>
              <a:gd name="T13" fmla="*/ 33 h 33"/>
              <a:gd name="T14" fmla="*/ 11 w 34"/>
              <a:gd name="T15" fmla="*/ 31 h 33"/>
              <a:gd name="T16" fmla="*/ 5 w 34"/>
              <a:gd name="T17" fmla="*/ 27 h 33"/>
              <a:gd name="T18" fmla="*/ 2 w 34"/>
              <a:gd name="T19" fmla="*/ 23 h 33"/>
              <a:gd name="T20" fmla="*/ 0 w 34"/>
              <a:gd name="T21" fmla="*/ 16 h 33"/>
              <a:gd name="T22" fmla="*/ 0 w 34"/>
              <a:gd name="T23" fmla="*/ 16 h 33"/>
              <a:gd name="T24" fmla="*/ 2 w 34"/>
              <a:gd name="T25" fmla="*/ 10 h 33"/>
              <a:gd name="T26" fmla="*/ 5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30" y="27"/>
                </a:lnTo>
                <a:lnTo>
                  <a:pt x="24" y="31"/>
                </a:lnTo>
                <a:lnTo>
                  <a:pt x="17" y="33"/>
                </a:lnTo>
                <a:lnTo>
                  <a:pt x="17" y="33"/>
                </a:lnTo>
                <a:lnTo>
                  <a:pt x="11" y="31"/>
                </a:lnTo>
                <a:lnTo>
                  <a:pt x="5" y="27"/>
                </a:lnTo>
                <a:lnTo>
                  <a:pt x="2" y="23"/>
                </a:lnTo>
                <a:lnTo>
                  <a:pt x="0" y="16"/>
                </a:lnTo>
                <a:lnTo>
                  <a:pt x="0" y="16"/>
                </a:lnTo>
                <a:lnTo>
                  <a:pt x="2" y="10"/>
                </a:lnTo>
                <a:lnTo>
                  <a:pt x="5" y="4"/>
                </a:lnTo>
                <a:lnTo>
                  <a:pt x="11" y="2"/>
                </a:lnTo>
                <a:lnTo>
                  <a:pt x="17" y="0"/>
                </a:lnTo>
                <a:lnTo>
                  <a:pt x="17" y="0"/>
                </a:lnTo>
                <a:lnTo>
                  <a:pt x="24"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8" name="Freeform 152">
            <a:extLst>
              <a:ext uri="{FF2B5EF4-FFF2-40B4-BE49-F238E27FC236}">
                <a16:creationId xmlns:a16="http://schemas.microsoft.com/office/drawing/2014/main" id="{CDBACD8C-F45F-4720-8DB2-963F02D122A2}"/>
              </a:ext>
            </a:extLst>
          </p:cNvPr>
          <p:cNvSpPr>
            <a:spLocks/>
          </p:cNvSpPr>
          <p:nvPr/>
        </p:nvSpPr>
        <p:spPr bwMode="auto">
          <a:xfrm>
            <a:off x="9845676" y="3520633"/>
            <a:ext cx="53975" cy="52388"/>
          </a:xfrm>
          <a:custGeom>
            <a:avLst/>
            <a:gdLst>
              <a:gd name="T0" fmla="*/ 34 w 34"/>
              <a:gd name="T1" fmla="*/ 17 h 33"/>
              <a:gd name="T2" fmla="*/ 34 w 34"/>
              <a:gd name="T3" fmla="*/ 17 h 33"/>
              <a:gd name="T4" fmla="*/ 31 w 34"/>
              <a:gd name="T5" fmla="*/ 23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2 w 34"/>
              <a:gd name="T19" fmla="*/ 23 h 33"/>
              <a:gd name="T20" fmla="*/ 0 w 34"/>
              <a:gd name="T21" fmla="*/ 17 h 33"/>
              <a:gd name="T22" fmla="*/ 0 w 34"/>
              <a:gd name="T23" fmla="*/ 17 h 33"/>
              <a:gd name="T24" fmla="*/ 2 w 34"/>
              <a:gd name="T25" fmla="*/ 10 h 33"/>
              <a:gd name="T26" fmla="*/ 4 w 34"/>
              <a:gd name="T27" fmla="*/ 6 h 33"/>
              <a:gd name="T28" fmla="*/ 10 w 34"/>
              <a:gd name="T29" fmla="*/ 2 h 33"/>
              <a:gd name="T30" fmla="*/ 17 w 34"/>
              <a:gd name="T31" fmla="*/ 0 h 33"/>
              <a:gd name="T32" fmla="*/ 17 w 34"/>
              <a:gd name="T33" fmla="*/ 0 h 33"/>
              <a:gd name="T34" fmla="*/ 23 w 34"/>
              <a:gd name="T35" fmla="*/ 2 h 33"/>
              <a:gd name="T36" fmla="*/ 27 w 34"/>
              <a:gd name="T37" fmla="*/ 6 h 33"/>
              <a:gd name="T38" fmla="*/ 31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1" y="23"/>
                </a:lnTo>
                <a:lnTo>
                  <a:pt x="27" y="29"/>
                </a:lnTo>
                <a:lnTo>
                  <a:pt x="23" y="31"/>
                </a:lnTo>
                <a:lnTo>
                  <a:pt x="17" y="33"/>
                </a:lnTo>
                <a:lnTo>
                  <a:pt x="17" y="33"/>
                </a:lnTo>
                <a:lnTo>
                  <a:pt x="10" y="31"/>
                </a:lnTo>
                <a:lnTo>
                  <a:pt x="4" y="29"/>
                </a:lnTo>
                <a:lnTo>
                  <a:pt x="2" y="23"/>
                </a:lnTo>
                <a:lnTo>
                  <a:pt x="0" y="17"/>
                </a:lnTo>
                <a:lnTo>
                  <a:pt x="0" y="17"/>
                </a:lnTo>
                <a:lnTo>
                  <a:pt x="2" y="10"/>
                </a:lnTo>
                <a:lnTo>
                  <a:pt x="4" y="6"/>
                </a:lnTo>
                <a:lnTo>
                  <a:pt x="10" y="2"/>
                </a:lnTo>
                <a:lnTo>
                  <a:pt x="17" y="0"/>
                </a:lnTo>
                <a:lnTo>
                  <a:pt x="17" y="0"/>
                </a:lnTo>
                <a:lnTo>
                  <a:pt x="23" y="2"/>
                </a:lnTo>
                <a:lnTo>
                  <a:pt x="27" y="6"/>
                </a:lnTo>
                <a:lnTo>
                  <a:pt x="31"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99" name="Freeform 153">
            <a:extLst>
              <a:ext uri="{FF2B5EF4-FFF2-40B4-BE49-F238E27FC236}">
                <a16:creationId xmlns:a16="http://schemas.microsoft.com/office/drawing/2014/main" id="{801FFD7A-4694-403B-A551-5D42D56FFC99}"/>
              </a:ext>
            </a:extLst>
          </p:cNvPr>
          <p:cNvSpPr>
            <a:spLocks/>
          </p:cNvSpPr>
          <p:nvPr/>
        </p:nvSpPr>
        <p:spPr bwMode="auto">
          <a:xfrm>
            <a:off x="9861551" y="3523808"/>
            <a:ext cx="50800" cy="52388"/>
          </a:xfrm>
          <a:custGeom>
            <a:avLst/>
            <a:gdLst>
              <a:gd name="T0" fmla="*/ 32 w 32"/>
              <a:gd name="T1" fmla="*/ 17 h 33"/>
              <a:gd name="T2" fmla="*/ 32 w 32"/>
              <a:gd name="T3" fmla="*/ 17 h 33"/>
              <a:gd name="T4" fmla="*/ 32 w 32"/>
              <a:gd name="T5" fmla="*/ 23 h 33"/>
              <a:gd name="T6" fmla="*/ 28 w 32"/>
              <a:gd name="T7" fmla="*/ 29 h 33"/>
              <a:gd name="T8" fmla="*/ 24 w 32"/>
              <a:gd name="T9" fmla="*/ 31 h 33"/>
              <a:gd name="T10" fmla="*/ 15 w 32"/>
              <a:gd name="T11" fmla="*/ 33 h 33"/>
              <a:gd name="T12" fmla="*/ 15 w 32"/>
              <a:gd name="T13" fmla="*/ 33 h 33"/>
              <a:gd name="T14" fmla="*/ 9 w 32"/>
              <a:gd name="T15" fmla="*/ 31 h 33"/>
              <a:gd name="T16" fmla="*/ 5 w 32"/>
              <a:gd name="T17" fmla="*/ 29 h 33"/>
              <a:gd name="T18" fmla="*/ 0 w 32"/>
              <a:gd name="T19" fmla="*/ 23 h 33"/>
              <a:gd name="T20" fmla="*/ 0 w 32"/>
              <a:gd name="T21" fmla="*/ 17 h 33"/>
              <a:gd name="T22" fmla="*/ 0 w 32"/>
              <a:gd name="T23" fmla="*/ 17 h 33"/>
              <a:gd name="T24" fmla="*/ 0 w 32"/>
              <a:gd name="T25" fmla="*/ 10 h 33"/>
              <a:gd name="T26" fmla="*/ 5 w 32"/>
              <a:gd name="T27" fmla="*/ 4 h 33"/>
              <a:gd name="T28" fmla="*/ 9 w 32"/>
              <a:gd name="T29" fmla="*/ 2 h 33"/>
              <a:gd name="T30" fmla="*/ 15 w 32"/>
              <a:gd name="T31" fmla="*/ 0 h 33"/>
              <a:gd name="T32" fmla="*/ 15 w 32"/>
              <a:gd name="T33" fmla="*/ 0 h 33"/>
              <a:gd name="T34" fmla="*/ 24 w 32"/>
              <a:gd name="T35" fmla="*/ 2 h 33"/>
              <a:gd name="T36" fmla="*/ 28 w 32"/>
              <a:gd name="T37" fmla="*/ 4 h 33"/>
              <a:gd name="T38" fmla="*/ 32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8" y="29"/>
                </a:lnTo>
                <a:lnTo>
                  <a:pt x="24" y="31"/>
                </a:lnTo>
                <a:lnTo>
                  <a:pt x="15" y="33"/>
                </a:lnTo>
                <a:lnTo>
                  <a:pt x="15" y="33"/>
                </a:lnTo>
                <a:lnTo>
                  <a:pt x="9" y="31"/>
                </a:lnTo>
                <a:lnTo>
                  <a:pt x="5" y="29"/>
                </a:lnTo>
                <a:lnTo>
                  <a:pt x="0" y="23"/>
                </a:lnTo>
                <a:lnTo>
                  <a:pt x="0" y="17"/>
                </a:lnTo>
                <a:lnTo>
                  <a:pt x="0" y="17"/>
                </a:lnTo>
                <a:lnTo>
                  <a:pt x="0" y="10"/>
                </a:lnTo>
                <a:lnTo>
                  <a:pt x="5" y="4"/>
                </a:lnTo>
                <a:lnTo>
                  <a:pt x="9" y="2"/>
                </a:lnTo>
                <a:lnTo>
                  <a:pt x="15" y="0"/>
                </a:lnTo>
                <a:lnTo>
                  <a:pt x="15" y="0"/>
                </a:lnTo>
                <a:lnTo>
                  <a:pt x="24" y="2"/>
                </a:lnTo>
                <a:lnTo>
                  <a:pt x="28" y="4"/>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0" name="Freeform 154">
            <a:extLst>
              <a:ext uri="{FF2B5EF4-FFF2-40B4-BE49-F238E27FC236}">
                <a16:creationId xmlns:a16="http://schemas.microsoft.com/office/drawing/2014/main" id="{D50E8A6C-FEA5-4349-B4AE-66690F110D2D}"/>
              </a:ext>
            </a:extLst>
          </p:cNvPr>
          <p:cNvSpPr>
            <a:spLocks/>
          </p:cNvSpPr>
          <p:nvPr/>
        </p:nvSpPr>
        <p:spPr bwMode="auto">
          <a:xfrm>
            <a:off x="9872663" y="3526983"/>
            <a:ext cx="52388" cy="49213"/>
          </a:xfrm>
          <a:custGeom>
            <a:avLst/>
            <a:gdLst>
              <a:gd name="T0" fmla="*/ 33 w 33"/>
              <a:gd name="T1" fmla="*/ 15 h 31"/>
              <a:gd name="T2" fmla="*/ 33 w 33"/>
              <a:gd name="T3" fmla="*/ 15 h 31"/>
              <a:gd name="T4" fmla="*/ 31 w 33"/>
              <a:gd name="T5" fmla="*/ 23 h 31"/>
              <a:gd name="T6" fmla="*/ 27 w 33"/>
              <a:gd name="T7" fmla="*/ 27 h 31"/>
              <a:gd name="T8" fmla="*/ 23 w 33"/>
              <a:gd name="T9" fmla="*/ 31 h 31"/>
              <a:gd name="T10" fmla="*/ 17 w 33"/>
              <a:gd name="T11" fmla="*/ 31 h 31"/>
              <a:gd name="T12" fmla="*/ 17 w 33"/>
              <a:gd name="T13" fmla="*/ 31 h 31"/>
              <a:gd name="T14" fmla="*/ 10 w 33"/>
              <a:gd name="T15" fmla="*/ 31 h 31"/>
              <a:gd name="T16" fmla="*/ 4 w 33"/>
              <a:gd name="T17" fmla="*/ 27 h 31"/>
              <a:gd name="T18" fmla="*/ 2 w 33"/>
              <a:gd name="T19" fmla="*/ 23 h 31"/>
              <a:gd name="T20" fmla="*/ 0 w 33"/>
              <a:gd name="T21" fmla="*/ 15 h 31"/>
              <a:gd name="T22" fmla="*/ 0 w 33"/>
              <a:gd name="T23" fmla="*/ 15 h 31"/>
              <a:gd name="T24" fmla="*/ 2 w 33"/>
              <a:gd name="T25" fmla="*/ 8 h 31"/>
              <a:gd name="T26" fmla="*/ 4 w 33"/>
              <a:gd name="T27" fmla="*/ 4 h 31"/>
              <a:gd name="T28" fmla="*/ 10 w 33"/>
              <a:gd name="T29" fmla="*/ 0 h 31"/>
              <a:gd name="T30" fmla="*/ 17 w 33"/>
              <a:gd name="T31" fmla="*/ 0 h 31"/>
              <a:gd name="T32" fmla="*/ 17 w 33"/>
              <a:gd name="T33" fmla="*/ 0 h 31"/>
              <a:gd name="T34" fmla="*/ 23 w 33"/>
              <a:gd name="T35" fmla="*/ 0 h 31"/>
              <a:gd name="T36" fmla="*/ 27 w 33"/>
              <a:gd name="T37" fmla="*/ 4 h 31"/>
              <a:gd name="T38" fmla="*/ 31 w 33"/>
              <a:gd name="T39" fmla="*/ 8 h 31"/>
              <a:gd name="T40" fmla="*/ 33 w 33"/>
              <a:gd name="T41" fmla="*/ 15 h 31"/>
              <a:gd name="T42" fmla="*/ 33 w 33"/>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5"/>
                </a:moveTo>
                <a:lnTo>
                  <a:pt x="33" y="15"/>
                </a:lnTo>
                <a:lnTo>
                  <a:pt x="31" y="23"/>
                </a:lnTo>
                <a:lnTo>
                  <a:pt x="27" y="27"/>
                </a:lnTo>
                <a:lnTo>
                  <a:pt x="23" y="31"/>
                </a:lnTo>
                <a:lnTo>
                  <a:pt x="17" y="31"/>
                </a:lnTo>
                <a:lnTo>
                  <a:pt x="17" y="31"/>
                </a:lnTo>
                <a:lnTo>
                  <a:pt x="10" y="31"/>
                </a:lnTo>
                <a:lnTo>
                  <a:pt x="4" y="27"/>
                </a:lnTo>
                <a:lnTo>
                  <a:pt x="2" y="23"/>
                </a:lnTo>
                <a:lnTo>
                  <a:pt x="0" y="15"/>
                </a:lnTo>
                <a:lnTo>
                  <a:pt x="0" y="15"/>
                </a:lnTo>
                <a:lnTo>
                  <a:pt x="2" y="8"/>
                </a:lnTo>
                <a:lnTo>
                  <a:pt x="4" y="4"/>
                </a:lnTo>
                <a:lnTo>
                  <a:pt x="10" y="0"/>
                </a:lnTo>
                <a:lnTo>
                  <a:pt x="17" y="0"/>
                </a:lnTo>
                <a:lnTo>
                  <a:pt x="17" y="0"/>
                </a:lnTo>
                <a:lnTo>
                  <a:pt x="23" y="0"/>
                </a:lnTo>
                <a:lnTo>
                  <a:pt x="27" y="4"/>
                </a:lnTo>
                <a:lnTo>
                  <a:pt x="31" y="8"/>
                </a:lnTo>
                <a:lnTo>
                  <a:pt x="33" y="15"/>
                </a:lnTo>
                <a:lnTo>
                  <a:pt x="33"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1" name="Freeform 155">
            <a:extLst>
              <a:ext uri="{FF2B5EF4-FFF2-40B4-BE49-F238E27FC236}">
                <a16:creationId xmlns:a16="http://schemas.microsoft.com/office/drawing/2014/main" id="{423654A4-37F3-4ADE-A051-D8094DED6366}"/>
              </a:ext>
            </a:extLst>
          </p:cNvPr>
          <p:cNvSpPr>
            <a:spLocks/>
          </p:cNvSpPr>
          <p:nvPr/>
        </p:nvSpPr>
        <p:spPr bwMode="auto">
          <a:xfrm>
            <a:off x="9885363" y="3526983"/>
            <a:ext cx="50800" cy="49213"/>
          </a:xfrm>
          <a:custGeom>
            <a:avLst/>
            <a:gdLst>
              <a:gd name="T0" fmla="*/ 32 w 32"/>
              <a:gd name="T1" fmla="*/ 15 h 31"/>
              <a:gd name="T2" fmla="*/ 32 w 32"/>
              <a:gd name="T3" fmla="*/ 15 h 31"/>
              <a:gd name="T4" fmla="*/ 32 w 32"/>
              <a:gd name="T5" fmla="*/ 23 h 31"/>
              <a:gd name="T6" fmla="*/ 28 w 32"/>
              <a:gd name="T7" fmla="*/ 27 h 31"/>
              <a:gd name="T8" fmla="*/ 23 w 32"/>
              <a:gd name="T9" fmla="*/ 31 h 31"/>
              <a:gd name="T10" fmla="*/ 17 w 32"/>
              <a:gd name="T11" fmla="*/ 31 h 31"/>
              <a:gd name="T12" fmla="*/ 17 w 32"/>
              <a:gd name="T13" fmla="*/ 31 h 31"/>
              <a:gd name="T14" fmla="*/ 9 w 32"/>
              <a:gd name="T15" fmla="*/ 31 h 31"/>
              <a:gd name="T16" fmla="*/ 4 w 32"/>
              <a:gd name="T17" fmla="*/ 27 h 31"/>
              <a:gd name="T18" fmla="*/ 0 w 32"/>
              <a:gd name="T19" fmla="*/ 23 h 31"/>
              <a:gd name="T20" fmla="*/ 0 w 32"/>
              <a:gd name="T21" fmla="*/ 15 h 31"/>
              <a:gd name="T22" fmla="*/ 0 w 32"/>
              <a:gd name="T23" fmla="*/ 15 h 31"/>
              <a:gd name="T24" fmla="*/ 0 w 32"/>
              <a:gd name="T25" fmla="*/ 8 h 31"/>
              <a:gd name="T26" fmla="*/ 4 w 32"/>
              <a:gd name="T27" fmla="*/ 4 h 31"/>
              <a:gd name="T28" fmla="*/ 9 w 32"/>
              <a:gd name="T29" fmla="*/ 0 h 31"/>
              <a:gd name="T30" fmla="*/ 17 w 32"/>
              <a:gd name="T31" fmla="*/ 0 h 31"/>
              <a:gd name="T32" fmla="*/ 17 w 32"/>
              <a:gd name="T33" fmla="*/ 0 h 31"/>
              <a:gd name="T34" fmla="*/ 23 w 32"/>
              <a:gd name="T35" fmla="*/ 0 h 31"/>
              <a:gd name="T36" fmla="*/ 28 w 32"/>
              <a:gd name="T37" fmla="*/ 4 h 31"/>
              <a:gd name="T38" fmla="*/ 32 w 32"/>
              <a:gd name="T39" fmla="*/ 8 h 31"/>
              <a:gd name="T40" fmla="*/ 32 w 32"/>
              <a:gd name="T41" fmla="*/ 15 h 31"/>
              <a:gd name="T42" fmla="*/ 32 w 32"/>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5"/>
                </a:moveTo>
                <a:lnTo>
                  <a:pt x="32" y="15"/>
                </a:lnTo>
                <a:lnTo>
                  <a:pt x="32" y="23"/>
                </a:lnTo>
                <a:lnTo>
                  <a:pt x="28" y="27"/>
                </a:lnTo>
                <a:lnTo>
                  <a:pt x="23" y="31"/>
                </a:lnTo>
                <a:lnTo>
                  <a:pt x="17" y="31"/>
                </a:lnTo>
                <a:lnTo>
                  <a:pt x="17" y="31"/>
                </a:lnTo>
                <a:lnTo>
                  <a:pt x="9" y="31"/>
                </a:lnTo>
                <a:lnTo>
                  <a:pt x="4" y="27"/>
                </a:lnTo>
                <a:lnTo>
                  <a:pt x="0" y="23"/>
                </a:lnTo>
                <a:lnTo>
                  <a:pt x="0" y="15"/>
                </a:lnTo>
                <a:lnTo>
                  <a:pt x="0" y="15"/>
                </a:lnTo>
                <a:lnTo>
                  <a:pt x="0" y="8"/>
                </a:lnTo>
                <a:lnTo>
                  <a:pt x="4" y="4"/>
                </a:lnTo>
                <a:lnTo>
                  <a:pt x="9" y="0"/>
                </a:lnTo>
                <a:lnTo>
                  <a:pt x="17" y="0"/>
                </a:lnTo>
                <a:lnTo>
                  <a:pt x="17" y="0"/>
                </a:lnTo>
                <a:lnTo>
                  <a:pt x="23" y="0"/>
                </a:lnTo>
                <a:lnTo>
                  <a:pt x="28" y="4"/>
                </a:lnTo>
                <a:lnTo>
                  <a:pt x="32" y="8"/>
                </a:lnTo>
                <a:lnTo>
                  <a:pt x="32" y="15"/>
                </a:lnTo>
                <a:lnTo>
                  <a:pt x="32"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2" name="Freeform 156">
            <a:extLst>
              <a:ext uri="{FF2B5EF4-FFF2-40B4-BE49-F238E27FC236}">
                <a16:creationId xmlns:a16="http://schemas.microsoft.com/office/drawing/2014/main" id="{8BA5DC24-3421-449F-B551-EEDCBF179F36}"/>
              </a:ext>
            </a:extLst>
          </p:cNvPr>
          <p:cNvSpPr>
            <a:spLocks/>
          </p:cNvSpPr>
          <p:nvPr/>
        </p:nvSpPr>
        <p:spPr bwMode="auto">
          <a:xfrm>
            <a:off x="9894888" y="3526983"/>
            <a:ext cx="53975" cy="52388"/>
          </a:xfrm>
          <a:custGeom>
            <a:avLst/>
            <a:gdLst>
              <a:gd name="T0" fmla="*/ 34 w 34"/>
              <a:gd name="T1" fmla="*/ 17 h 33"/>
              <a:gd name="T2" fmla="*/ 34 w 34"/>
              <a:gd name="T3" fmla="*/ 17 h 33"/>
              <a:gd name="T4" fmla="*/ 34 w 34"/>
              <a:gd name="T5" fmla="*/ 23 h 33"/>
              <a:gd name="T6" fmla="*/ 30 w 34"/>
              <a:gd name="T7" fmla="*/ 29 h 33"/>
              <a:gd name="T8" fmla="*/ 24 w 34"/>
              <a:gd name="T9" fmla="*/ 31 h 33"/>
              <a:gd name="T10" fmla="*/ 17 w 34"/>
              <a:gd name="T11" fmla="*/ 33 h 33"/>
              <a:gd name="T12" fmla="*/ 17 w 34"/>
              <a:gd name="T13" fmla="*/ 33 h 33"/>
              <a:gd name="T14" fmla="*/ 11 w 34"/>
              <a:gd name="T15" fmla="*/ 31 h 33"/>
              <a:gd name="T16" fmla="*/ 7 w 34"/>
              <a:gd name="T17" fmla="*/ 29 h 33"/>
              <a:gd name="T18" fmla="*/ 3 w 34"/>
              <a:gd name="T19" fmla="*/ 23 h 33"/>
              <a:gd name="T20" fmla="*/ 0 w 34"/>
              <a:gd name="T21" fmla="*/ 17 h 33"/>
              <a:gd name="T22" fmla="*/ 0 w 34"/>
              <a:gd name="T23" fmla="*/ 17 h 33"/>
              <a:gd name="T24" fmla="*/ 3 w 34"/>
              <a:gd name="T25" fmla="*/ 10 h 33"/>
              <a:gd name="T26" fmla="*/ 7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4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4" y="23"/>
                </a:lnTo>
                <a:lnTo>
                  <a:pt x="30" y="29"/>
                </a:lnTo>
                <a:lnTo>
                  <a:pt x="24" y="31"/>
                </a:lnTo>
                <a:lnTo>
                  <a:pt x="17" y="33"/>
                </a:lnTo>
                <a:lnTo>
                  <a:pt x="17" y="33"/>
                </a:lnTo>
                <a:lnTo>
                  <a:pt x="11" y="31"/>
                </a:lnTo>
                <a:lnTo>
                  <a:pt x="7" y="29"/>
                </a:lnTo>
                <a:lnTo>
                  <a:pt x="3" y="23"/>
                </a:lnTo>
                <a:lnTo>
                  <a:pt x="0" y="17"/>
                </a:lnTo>
                <a:lnTo>
                  <a:pt x="0" y="17"/>
                </a:lnTo>
                <a:lnTo>
                  <a:pt x="3" y="10"/>
                </a:lnTo>
                <a:lnTo>
                  <a:pt x="7" y="4"/>
                </a:lnTo>
                <a:lnTo>
                  <a:pt x="11" y="2"/>
                </a:lnTo>
                <a:lnTo>
                  <a:pt x="17" y="0"/>
                </a:lnTo>
                <a:lnTo>
                  <a:pt x="17" y="0"/>
                </a:lnTo>
                <a:lnTo>
                  <a:pt x="24" y="2"/>
                </a:lnTo>
                <a:lnTo>
                  <a:pt x="30" y="4"/>
                </a:lnTo>
                <a:lnTo>
                  <a:pt x="34"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3" name="Freeform 157">
            <a:extLst>
              <a:ext uri="{FF2B5EF4-FFF2-40B4-BE49-F238E27FC236}">
                <a16:creationId xmlns:a16="http://schemas.microsoft.com/office/drawing/2014/main" id="{7E4F4C91-D0C1-4675-AF8E-7BAA295BC686}"/>
              </a:ext>
            </a:extLst>
          </p:cNvPr>
          <p:cNvSpPr>
            <a:spLocks/>
          </p:cNvSpPr>
          <p:nvPr/>
        </p:nvSpPr>
        <p:spPr bwMode="auto">
          <a:xfrm>
            <a:off x="9918701" y="3526983"/>
            <a:ext cx="53975" cy="52388"/>
          </a:xfrm>
          <a:custGeom>
            <a:avLst/>
            <a:gdLst>
              <a:gd name="T0" fmla="*/ 34 w 34"/>
              <a:gd name="T1" fmla="*/ 17 h 33"/>
              <a:gd name="T2" fmla="*/ 34 w 34"/>
              <a:gd name="T3" fmla="*/ 17 h 33"/>
              <a:gd name="T4" fmla="*/ 32 w 34"/>
              <a:gd name="T5" fmla="*/ 23 h 33"/>
              <a:gd name="T6" fmla="*/ 28 w 34"/>
              <a:gd name="T7" fmla="*/ 29 h 33"/>
              <a:gd name="T8" fmla="*/ 23 w 34"/>
              <a:gd name="T9" fmla="*/ 33 h 33"/>
              <a:gd name="T10" fmla="*/ 17 w 34"/>
              <a:gd name="T11" fmla="*/ 33 h 33"/>
              <a:gd name="T12" fmla="*/ 17 w 34"/>
              <a:gd name="T13" fmla="*/ 33 h 33"/>
              <a:gd name="T14" fmla="*/ 11 w 34"/>
              <a:gd name="T15" fmla="*/ 33 h 33"/>
              <a:gd name="T16" fmla="*/ 4 w 34"/>
              <a:gd name="T17" fmla="*/ 29 h 33"/>
              <a:gd name="T18" fmla="*/ 2 w 34"/>
              <a:gd name="T19" fmla="*/ 23 h 33"/>
              <a:gd name="T20" fmla="*/ 0 w 34"/>
              <a:gd name="T21" fmla="*/ 17 h 33"/>
              <a:gd name="T22" fmla="*/ 0 w 34"/>
              <a:gd name="T23" fmla="*/ 17 h 33"/>
              <a:gd name="T24" fmla="*/ 2 w 34"/>
              <a:gd name="T25" fmla="*/ 10 h 33"/>
              <a:gd name="T26" fmla="*/ 4 w 34"/>
              <a:gd name="T27" fmla="*/ 6 h 33"/>
              <a:gd name="T28" fmla="*/ 11 w 34"/>
              <a:gd name="T29" fmla="*/ 2 h 33"/>
              <a:gd name="T30" fmla="*/ 17 w 34"/>
              <a:gd name="T31" fmla="*/ 0 h 33"/>
              <a:gd name="T32" fmla="*/ 17 w 34"/>
              <a:gd name="T33" fmla="*/ 0 h 33"/>
              <a:gd name="T34" fmla="*/ 23 w 34"/>
              <a:gd name="T35" fmla="*/ 2 h 33"/>
              <a:gd name="T36" fmla="*/ 28 w 34"/>
              <a:gd name="T37" fmla="*/ 6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8" y="29"/>
                </a:lnTo>
                <a:lnTo>
                  <a:pt x="23" y="33"/>
                </a:lnTo>
                <a:lnTo>
                  <a:pt x="17" y="33"/>
                </a:lnTo>
                <a:lnTo>
                  <a:pt x="17" y="33"/>
                </a:lnTo>
                <a:lnTo>
                  <a:pt x="11" y="33"/>
                </a:lnTo>
                <a:lnTo>
                  <a:pt x="4" y="29"/>
                </a:lnTo>
                <a:lnTo>
                  <a:pt x="2" y="23"/>
                </a:lnTo>
                <a:lnTo>
                  <a:pt x="0" y="17"/>
                </a:lnTo>
                <a:lnTo>
                  <a:pt x="0" y="17"/>
                </a:lnTo>
                <a:lnTo>
                  <a:pt x="2" y="10"/>
                </a:lnTo>
                <a:lnTo>
                  <a:pt x="4" y="6"/>
                </a:lnTo>
                <a:lnTo>
                  <a:pt x="11" y="2"/>
                </a:lnTo>
                <a:lnTo>
                  <a:pt x="17" y="0"/>
                </a:lnTo>
                <a:lnTo>
                  <a:pt x="17" y="0"/>
                </a:lnTo>
                <a:lnTo>
                  <a:pt x="23" y="2"/>
                </a:lnTo>
                <a:lnTo>
                  <a:pt x="28" y="6"/>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4" name="Freeform 158">
            <a:extLst>
              <a:ext uri="{FF2B5EF4-FFF2-40B4-BE49-F238E27FC236}">
                <a16:creationId xmlns:a16="http://schemas.microsoft.com/office/drawing/2014/main" id="{4CE25004-720A-48BF-972E-2DB4A672037A}"/>
              </a:ext>
            </a:extLst>
          </p:cNvPr>
          <p:cNvSpPr>
            <a:spLocks/>
          </p:cNvSpPr>
          <p:nvPr/>
        </p:nvSpPr>
        <p:spPr bwMode="auto">
          <a:xfrm>
            <a:off x="9932988" y="3530158"/>
            <a:ext cx="49213" cy="49213"/>
          </a:xfrm>
          <a:custGeom>
            <a:avLst/>
            <a:gdLst>
              <a:gd name="T0" fmla="*/ 31 w 31"/>
              <a:gd name="T1" fmla="*/ 17 h 31"/>
              <a:gd name="T2" fmla="*/ 31 w 31"/>
              <a:gd name="T3" fmla="*/ 17 h 31"/>
              <a:gd name="T4" fmla="*/ 31 w 31"/>
              <a:gd name="T5" fmla="*/ 23 h 31"/>
              <a:gd name="T6" fmla="*/ 27 w 31"/>
              <a:gd name="T7" fmla="*/ 27 h 31"/>
              <a:gd name="T8" fmla="*/ 21 w 31"/>
              <a:gd name="T9" fmla="*/ 31 h 31"/>
              <a:gd name="T10" fmla="*/ 14 w 31"/>
              <a:gd name="T11" fmla="*/ 31 h 31"/>
              <a:gd name="T12" fmla="*/ 14 w 31"/>
              <a:gd name="T13" fmla="*/ 31 h 31"/>
              <a:gd name="T14" fmla="*/ 8 w 31"/>
              <a:gd name="T15" fmla="*/ 31 h 31"/>
              <a:gd name="T16" fmla="*/ 4 w 31"/>
              <a:gd name="T17" fmla="*/ 27 h 31"/>
              <a:gd name="T18" fmla="*/ 0 w 31"/>
              <a:gd name="T19" fmla="*/ 23 h 31"/>
              <a:gd name="T20" fmla="*/ 0 w 31"/>
              <a:gd name="T21" fmla="*/ 17 h 31"/>
              <a:gd name="T22" fmla="*/ 0 w 31"/>
              <a:gd name="T23" fmla="*/ 17 h 31"/>
              <a:gd name="T24" fmla="*/ 0 w 31"/>
              <a:gd name="T25" fmla="*/ 11 h 31"/>
              <a:gd name="T26" fmla="*/ 4 w 31"/>
              <a:gd name="T27" fmla="*/ 4 h 31"/>
              <a:gd name="T28" fmla="*/ 8 w 31"/>
              <a:gd name="T29" fmla="*/ 0 h 31"/>
              <a:gd name="T30" fmla="*/ 14 w 31"/>
              <a:gd name="T31" fmla="*/ 0 h 31"/>
              <a:gd name="T32" fmla="*/ 14 w 31"/>
              <a:gd name="T33" fmla="*/ 0 h 31"/>
              <a:gd name="T34" fmla="*/ 21 w 31"/>
              <a:gd name="T35" fmla="*/ 0 h 31"/>
              <a:gd name="T36" fmla="*/ 27 w 31"/>
              <a:gd name="T37" fmla="*/ 4 h 31"/>
              <a:gd name="T38" fmla="*/ 31 w 31"/>
              <a:gd name="T39" fmla="*/ 11 h 31"/>
              <a:gd name="T40" fmla="*/ 31 w 31"/>
              <a:gd name="T41" fmla="*/ 17 h 31"/>
              <a:gd name="T42" fmla="*/ 31 w 31"/>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7"/>
                </a:moveTo>
                <a:lnTo>
                  <a:pt x="31" y="17"/>
                </a:lnTo>
                <a:lnTo>
                  <a:pt x="31" y="23"/>
                </a:lnTo>
                <a:lnTo>
                  <a:pt x="27" y="27"/>
                </a:lnTo>
                <a:lnTo>
                  <a:pt x="21" y="31"/>
                </a:lnTo>
                <a:lnTo>
                  <a:pt x="14" y="31"/>
                </a:lnTo>
                <a:lnTo>
                  <a:pt x="14" y="31"/>
                </a:lnTo>
                <a:lnTo>
                  <a:pt x="8" y="31"/>
                </a:lnTo>
                <a:lnTo>
                  <a:pt x="4" y="27"/>
                </a:lnTo>
                <a:lnTo>
                  <a:pt x="0" y="23"/>
                </a:lnTo>
                <a:lnTo>
                  <a:pt x="0" y="17"/>
                </a:lnTo>
                <a:lnTo>
                  <a:pt x="0" y="17"/>
                </a:lnTo>
                <a:lnTo>
                  <a:pt x="0" y="11"/>
                </a:lnTo>
                <a:lnTo>
                  <a:pt x="4" y="4"/>
                </a:lnTo>
                <a:lnTo>
                  <a:pt x="8" y="0"/>
                </a:lnTo>
                <a:lnTo>
                  <a:pt x="14" y="0"/>
                </a:lnTo>
                <a:lnTo>
                  <a:pt x="14" y="0"/>
                </a:lnTo>
                <a:lnTo>
                  <a:pt x="21" y="0"/>
                </a:lnTo>
                <a:lnTo>
                  <a:pt x="27" y="4"/>
                </a:lnTo>
                <a:lnTo>
                  <a:pt x="31" y="11"/>
                </a:lnTo>
                <a:lnTo>
                  <a:pt x="31" y="17"/>
                </a:lnTo>
                <a:lnTo>
                  <a:pt x="31"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5" name="Freeform 159">
            <a:extLst>
              <a:ext uri="{FF2B5EF4-FFF2-40B4-BE49-F238E27FC236}">
                <a16:creationId xmlns:a16="http://schemas.microsoft.com/office/drawing/2014/main" id="{F09964CD-DA27-41CD-AB38-4786F362AA45}"/>
              </a:ext>
            </a:extLst>
          </p:cNvPr>
          <p:cNvSpPr>
            <a:spLocks/>
          </p:cNvSpPr>
          <p:nvPr/>
        </p:nvSpPr>
        <p:spPr bwMode="auto">
          <a:xfrm>
            <a:off x="9952038" y="3533333"/>
            <a:ext cx="53975" cy="52388"/>
          </a:xfrm>
          <a:custGeom>
            <a:avLst/>
            <a:gdLst>
              <a:gd name="T0" fmla="*/ 34 w 34"/>
              <a:gd name="T1" fmla="*/ 17 h 33"/>
              <a:gd name="T2" fmla="*/ 34 w 34"/>
              <a:gd name="T3" fmla="*/ 17 h 33"/>
              <a:gd name="T4" fmla="*/ 34 w 34"/>
              <a:gd name="T5" fmla="*/ 23 h 33"/>
              <a:gd name="T6" fmla="*/ 30 w 34"/>
              <a:gd name="T7" fmla="*/ 27 h 33"/>
              <a:gd name="T8" fmla="*/ 24 w 34"/>
              <a:gd name="T9" fmla="*/ 31 h 33"/>
              <a:gd name="T10" fmla="*/ 17 w 34"/>
              <a:gd name="T11" fmla="*/ 33 h 33"/>
              <a:gd name="T12" fmla="*/ 17 w 34"/>
              <a:gd name="T13" fmla="*/ 33 h 33"/>
              <a:gd name="T14" fmla="*/ 11 w 34"/>
              <a:gd name="T15" fmla="*/ 31 h 33"/>
              <a:gd name="T16" fmla="*/ 7 w 34"/>
              <a:gd name="T17" fmla="*/ 27 h 33"/>
              <a:gd name="T18" fmla="*/ 2 w 34"/>
              <a:gd name="T19" fmla="*/ 23 h 33"/>
              <a:gd name="T20" fmla="*/ 0 w 34"/>
              <a:gd name="T21" fmla="*/ 17 h 33"/>
              <a:gd name="T22" fmla="*/ 0 w 34"/>
              <a:gd name="T23" fmla="*/ 17 h 33"/>
              <a:gd name="T24" fmla="*/ 2 w 34"/>
              <a:gd name="T25" fmla="*/ 11 h 33"/>
              <a:gd name="T26" fmla="*/ 7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4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4" y="23"/>
                </a:lnTo>
                <a:lnTo>
                  <a:pt x="30" y="27"/>
                </a:lnTo>
                <a:lnTo>
                  <a:pt x="24" y="31"/>
                </a:lnTo>
                <a:lnTo>
                  <a:pt x="17" y="33"/>
                </a:lnTo>
                <a:lnTo>
                  <a:pt x="17" y="33"/>
                </a:lnTo>
                <a:lnTo>
                  <a:pt x="11" y="31"/>
                </a:lnTo>
                <a:lnTo>
                  <a:pt x="7" y="27"/>
                </a:lnTo>
                <a:lnTo>
                  <a:pt x="2" y="23"/>
                </a:lnTo>
                <a:lnTo>
                  <a:pt x="0" y="17"/>
                </a:lnTo>
                <a:lnTo>
                  <a:pt x="0" y="17"/>
                </a:lnTo>
                <a:lnTo>
                  <a:pt x="2" y="11"/>
                </a:lnTo>
                <a:lnTo>
                  <a:pt x="7" y="4"/>
                </a:lnTo>
                <a:lnTo>
                  <a:pt x="11" y="2"/>
                </a:lnTo>
                <a:lnTo>
                  <a:pt x="17" y="0"/>
                </a:lnTo>
                <a:lnTo>
                  <a:pt x="17" y="0"/>
                </a:lnTo>
                <a:lnTo>
                  <a:pt x="24" y="2"/>
                </a:lnTo>
                <a:lnTo>
                  <a:pt x="30" y="4"/>
                </a:lnTo>
                <a:lnTo>
                  <a:pt x="34"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6" name="Freeform 160">
            <a:extLst>
              <a:ext uri="{FF2B5EF4-FFF2-40B4-BE49-F238E27FC236}">
                <a16:creationId xmlns:a16="http://schemas.microsoft.com/office/drawing/2014/main" id="{92C72F1B-F7CC-4AC7-BD8C-056AE7F1A4FA}"/>
              </a:ext>
            </a:extLst>
          </p:cNvPr>
          <p:cNvSpPr>
            <a:spLocks/>
          </p:cNvSpPr>
          <p:nvPr/>
        </p:nvSpPr>
        <p:spPr bwMode="auto">
          <a:xfrm>
            <a:off x="9963151" y="3533333"/>
            <a:ext cx="52388" cy="52388"/>
          </a:xfrm>
          <a:custGeom>
            <a:avLst/>
            <a:gdLst>
              <a:gd name="T0" fmla="*/ 33 w 33"/>
              <a:gd name="T1" fmla="*/ 17 h 33"/>
              <a:gd name="T2" fmla="*/ 33 w 33"/>
              <a:gd name="T3" fmla="*/ 17 h 33"/>
              <a:gd name="T4" fmla="*/ 31 w 33"/>
              <a:gd name="T5" fmla="*/ 23 h 33"/>
              <a:gd name="T6" fmla="*/ 27 w 33"/>
              <a:gd name="T7" fmla="*/ 29 h 33"/>
              <a:gd name="T8" fmla="*/ 23 w 33"/>
              <a:gd name="T9" fmla="*/ 31 h 33"/>
              <a:gd name="T10" fmla="*/ 17 w 33"/>
              <a:gd name="T11" fmla="*/ 33 h 33"/>
              <a:gd name="T12" fmla="*/ 17 w 33"/>
              <a:gd name="T13" fmla="*/ 33 h 33"/>
              <a:gd name="T14" fmla="*/ 10 w 33"/>
              <a:gd name="T15" fmla="*/ 31 h 33"/>
              <a:gd name="T16" fmla="*/ 4 w 33"/>
              <a:gd name="T17" fmla="*/ 29 h 33"/>
              <a:gd name="T18" fmla="*/ 2 w 33"/>
              <a:gd name="T19" fmla="*/ 23 h 33"/>
              <a:gd name="T20" fmla="*/ 0 w 33"/>
              <a:gd name="T21" fmla="*/ 17 h 33"/>
              <a:gd name="T22" fmla="*/ 0 w 33"/>
              <a:gd name="T23" fmla="*/ 17 h 33"/>
              <a:gd name="T24" fmla="*/ 2 w 33"/>
              <a:gd name="T25" fmla="*/ 11 h 33"/>
              <a:gd name="T26" fmla="*/ 4 w 33"/>
              <a:gd name="T27" fmla="*/ 6 h 33"/>
              <a:gd name="T28" fmla="*/ 10 w 33"/>
              <a:gd name="T29" fmla="*/ 2 h 33"/>
              <a:gd name="T30" fmla="*/ 17 w 33"/>
              <a:gd name="T31" fmla="*/ 0 h 33"/>
              <a:gd name="T32" fmla="*/ 17 w 33"/>
              <a:gd name="T33" fmla="*/ 0 h 33"/>
              <a:gd name="T34" fmla="*/ 23 w 33"/>
              <a:gd name="T35" fmla="*/ 2 h 33"/>
              <a:gd name="T36" fmla="*/ 27 w 33"/>
              <a:gd name="T37" fmla="*/ 6 h 33"/>
              <a:gd name="T38" fmla="*/ 31 w 33"/>
              <a:gd name="T39" fmla="*/ 11 h 33"/>
              <a:gd name="T40" fmla="*/ 33 w 33"/>
              <a:gd name="T41" fmla="*/ 17 h 33"/>
              <a:gd name="T42" fmla="*/ 33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7"/>
                </a:moveTo>
                <a:lnTo>
                  <a:pt x="33" y="17"/>
                </a:lnTo>
                <a:lnTo>
                  <a:pt x="31" y="23"/>
                </a:lnTo>
                <a:lnTo>
                  <a:pt x="27" y="29"/>
                </a:lnTo>
                <a:lnTo>
                  <a:pt x="23" y="31"/>
                </a:lnTo>
                <a:lnTo>
                  <a:pt x="17" y="33"/>
                </a:lnTo>
                <a:lnTo>
                  <a:pt x="17" y="33"/>
                </a:lnTo>
                <a:lnTo>
                  <a:pt x="10" y="31"/>
                </a:lnTo>
                <a:lnTo>
                  <a:pt x="4" y="29"/>
                </a:lnTo>
                <a:lnTo>
                  <a:pt x="2" y="23"/>
                </a:lnTo>
                <a:lnTo>
                  <a:pt x="0" y="17"/>
                </a:lnTo>
                <a:lnTo>
                  <a:pt x="0" y="17"/>
                </a:lnTo>
                <a:lnTo>
                  <a:pt x="2" y="11"/>
                </a:lnTo>
                <a:lnTo>
                  <a:pt x="4" y="6"/>
                </a:lnTo>
                <a:lnTo>
                  <a:pt x="10" y="2"/>
                </a:lnTo>
                <a:lnTo>
                  <a:pt x="17" y="0"/>
                </a:lnTo>
                <a:lnTo>
                  <a:pt x="17" y="0"/>
                </a:lnTo>
                <a:lnTo>
                  <a:pt x="23" y="2"/>
                </a:lnTo>
                <a:lnTo>
                  <a:pt x="27" y="6"/>
                </a:lnTo>
                <a:lnTo>
                  <a:pt x="31" y="11"/>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7" name="Freeform 161">
            <a:extLst>
              <a:ext uri="{FF2B5EF4-FFF2-40B4-BE49-F238E27FC236}">
                <a16:creationId xmlns:a16="http://schemas.microsoft.com/office/drawing/2014/main" id="{4E2255C7-E23A-4A8A-BA20-322894B0FC3E}"/>
              </a:ext>
            </a:extLst>
          </p:cNvPr>
          <p:cNvSpPr>
            <a:spLocks/>
          </p:cNvSpPr>
          <p:nvPr/>
        </p:nvSpPr>
        <p:spPr bwMode="auto">
          <a:xfrm>
            <a:off x="9979026" y="3539683"/>
            <a:ext cx="50800" cy="49213"/>
          </a:xfrm>
          <a:custGeom>
            <a:avLst/>
            <a:gdLst>
              <a:gd name="T0" fmla="*/ 32 w 32"/>
              <a:gd name="T1" fmla="*/ 17 h 31"/>
              <a:gd name="T2" fmla="*/ 32 w 32"/>
              <a:gd name="T3" fmla="*/ 17 h 31"/>
              <a:gd name="T4" fmla="*/ 32 w 32"/>
              <a:gd name="T5" fmla="*/ 23 h 31"/>
              <a:gd name="T6" fmla="*/ 28 w 32"/>
              <a:gd name="T7" fmla="*/ 27 h 31"/>
              <a:gd name="T8" fmla="*/ 23 w 32"/>
              <a:gd name="T9" fmla="*/ 31 h 31"/>
              <a:gd name="T10" fmla="*/ 17 w 32"/>
              <a:gd name="T11" fmla="*/ 31 h 31"/>
              <a:gd name="T12" fmla="*/ 17 w 32"/>
              <a:gd name="T13" fmla="*/ 31 h 31"/>
              <a:gd name="T14" fmla="*/ 9 w 32"/>
              <a:gd name="T15" fmla="*/ 31 h 31"/>
              <a:gd name="T16" fmla="*/ 4 w 32"/>
              <a:gd name="T17" fmla="*/ 27 h 31"/>
              <a:gd name="T18" fmla="*/ 0 w 32"/>
              <a:gd name="T19" fmla="*/ 23 h 31"/>
              <a:gd name="T20" fmla="*/ 0 w 32"/>
              <a:gd name="T21" fmla="*/ 17 h 31"/>
              <a:gd name="T22" fmla="*/ 0 w 32"/>
              <a:gd name="T23" fmla="*/ 17 h 31"/>
              <a:gd name="T24" fmla="*/ 0 w 32"/>
              <a:gd name="T25" fmla="*/ 11 h 31"/>
              <a:gd name="T26" fmla="*/ 4 w 32"/>
              <a:gd name="T27" fmla="*/ 5 h 31"/>
              <a:gd name="T28" fmla="*/ 9 w 32"/>
              <a:gd name="T29" fmla="*/ 0 h 31"/>
              <a:gd name="T30" fmla="*/ 17 w 32"/>
              <a:gd name="T31" fmla="*/ 0 h 31"/>
              <a:gd name="T32" fmla="*/ 17 w 32"/>
              <a:gd name="T33" fmla="*/ 0 h 31"/>
              <a:gd name="T34" fmla="*/ 23 w 32"/>
              <a:gd name="T35" fmla="*/ 0 h 31"/>
              <a:gd name="T36" fmla="*/ 28 w 32"/>
              <a:gd name="T37" fmla="*/ 5 h 31"/>
              <a:gd name="T38" fmla="*/ 32 w 32"/>
              <a:gd name="T39" fmla="*/ 11 h 31"/>
              <a:gd name="T40" fmla="*/ 32 w 32"/>
              <a:gd name="T41" fmla="*/ 17 h 31"/>
              <a:gd name="T42" fmla="*/ 32 w 32"/>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7"/>
                </a:moveTo>
                <a:lnTo>
                  <a:pt x="32" y="17"/>
                </a:lnTo>
                <a:lnTo>
                  <a:pt x="32" y="23"/>
                </a:lnTo>
                <a:lnTo>
                  <a:pt x="28" y="27"/>
                </a:lnTo>
                <a:lnTo>
                  <a:pt x="23" y="31"/>
                </a:lnTo>
                <a:lnTo>
                  <a:pt x="17" y="31"/>
                </a:lnTo>
                <a:lnTo>
                  <a:pt x="17" y="31"/>
                </a:lnTo>
                <a:lnTo>
                  <a:pt x="9" y="31"/>
                </a:lnTo>
                <a:lnTo>
                  <a:pt x="4" y="27"/>
                </a:lnTo>
                <a:lnTo>
                  <a:pt x="0" y="23"/>
                </a:lnTo>
                <a:lnTo>
                  <a:pt x="0" y="17"/>
                </a:lnTo>
                <a:lnTo>
                  <a:pt x="0" y="17"/>
                </a:lnTo>
                <a:lnTo>
                  <a:pt x="0" y="11"/>
                </a:lnTo>
                <a:lnTo>
                  <a:pt x="4" y="5"/>
                </a:lnTo>
                <a:lnTo>
                  <a:pt x="9" y="0"/>
                </a:lnTo>
                <a:lnTo>
                  <a:pt x="17" y="0"/>
                </a:lnTo>
                <a:lnTo>
                  <a:pt x="17" y="0"/>
                </a:lnTo>
                <a:lnTo>
                  <a:pt x="23" y="0"/>
                </a:lnTo>
                <a:lnTo>
                  <a:pt x="28" y="5"/>
                </a:lnTo>
                <a:lnTo>
                  <a:pt x="32" y="11"/>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8" name="Freeform 162">
            <a:extLst>
              <a:ext uri="{FF2B5EF4-FFF2-40B4-BE49-F238E27FC236}">
                <a16:creationId xmlns:a16="http://schemas.microsoft.com/office/drawing/2014/main" id="{6320A838-F752-44FE-AB33-D4B8AF787839}"/>
              </a:ext>
            </a:extLst>
          </p:cNvPr>
          <p:cNvSpPr>
            <a:spLocks/>
          </p:cNvSpPr>
          <p:nvPr/>
        </p:nvSpPr>
        <p:spPr bwMode="auto">
          <a:xfrm>
            <a:off x="10012363" y="3547621"/>
            <a:ext cx="50800" cy="52388"/>
          </a:xfrm>
          <a:custGeom>
            <a:avLst/>
            <a:gdLst>
              <a:gd name="T0" fmla="*/ 32 w 32"/>
              <a:gd name="T1" fmla="*/ 16 h 33"/>
              <a:gd name="T2" fmla="*/ 32 w 32"/>
              <a:gd name="T3" fmla="*/ 16 h 33"/>
              <a:gd name="T4" fmla="*/ 32 w 32"/>
              <a:gd name="T5" fmla="*/ 22 h 33"/>
              <a:gd name="T6" fmla="*/ 28 w 32"/>
              <a:gd name="T7" fmla="*/ 29 h 33"/>
              <a:gd name="T8" fmla="*/ 24 w 32"/>
              <a:gd name="T9" fmla="*/ 31 h 33"/>
              <a:gd name="T10" fmla="*/ 17 w 32"/>
              <a:gd name="T11" fmla="*/ 33 h 33"/>
              <a:gd name="T12" fmla="*/ 17 w 32"/>
              <a:gd name="T13" fmla="*/ 33 h 33"/>
              <a:gd name="T14" fmla="*/ 9 w 32"/>
              <a:gd name="T15" fmla="*/ 31 h 33"/>
              <a:gd name="T16" fmla="*/ 5 w 32"/>
              <a:gd name="T17" fmla="*/ 29 h 33"/>
              <a:gd name="T18" fmla="*/ 0 w 32"/>
              <a:gd name="T19" fmla="*/ 22 h 33"/>
              <a:gd name="T20" fmla="*/ 0 w 32"/>
              <a:gd name="T21" fmla="*/ 16 h 33"/>
              <a:gd name="T22" fmla="*/ 0 w 32"/>
              <a:gd name="T23" fmla="*/ 16 h 33"/>
              <a:gd name="T24" fmla="*/ 0 w 32"/>
              <a:gd name="T25" fmla="*/ 10 h 33"/>
              <a:gd name="T26" fmla="*/ 5 w 32"/>
              <a:gd name="T27" fmla="*/ 4 h 33"/>
              <a:gd name="T28" fmla="*/ 9 w 32"/>
              <a:gd name="T29" fmla="*/ 2 h 33"/>
              <a:gd name="T30" fmla="*/ 17 w 32"/>
              <a:gd name="T31" fmla="*/ 0 h 33"/>
              <a:gd name="T32" fmla="*/ 17 w 32"/>
              <a:gd name="T33" fmla="*/ 0 h 33"/>
              <a:gd name="T34" fmla="*/ 24 w 32"/>
              <a:gd name="T35" fmla="*/ 2 h 33"/>
              <a:gd name="T36" fmla="*/ 28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8" y="29"/>
                </a:lnTo>
                <a:lnTo>
                  <a:pt x="24" y="31"/>
                </a:lnTo>
                <a:lnTo>
                  <a:pt x="17" y="33"/>
                </a:lnTo>
                <a:lnTo>
                  <a:pt x="17" y="33"/>
                </a:lnTo>
                <a:lnTo>
                  <a:pt x="9" y="31"/>
                </a:lnTo>
                <a:lnTo>
                  <a:pt x="5" y="29"/>
                </a:lnTo>
                <a:lnTo>
                  <a:pt x="0" y="22"/>
                </a:lnTo>
                <a:lnTo>
                  <a:pt x="0" y="16"/>
                </a:lnTo>
                <a:lnTo>
                  <a:pt x="0" y="16"/>
                </a:lnTo>
                <a:lnTo>
                  <a:pt x="0" y="10"/>
                </a:lnTo>
                <a:lnTo>
                  <a:pt x="5" y="4"/>
                </a:lnTo>
                <a:lnTo>
                  <a:pt x="9" y="2"/>
                </a:lnTo>
                <a:lnTo>
                  <a:pt x="17" y="0"/>
                </a:lnTo>
                <a:lnTo>
                  <a:pt x="17" y="0"/>
                </a:lnTo>
                <a:lnTo>
                  <a:pt x="24" y="2"/>
                </a:lnTo>
                <a:lnTo>
                  <a:pt x="28"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09" name="Freeform 163">
            <a:extLst>
              <a:ext uri="{FF2B5EF4-FFF2-40B4-BE49-F238E27FC236}">
                <a16:creationId xmlns:a16="http://schemas.microsoft.com/office/drawing/2014/main" id="{E815F1C4-36B7-4853-8E43-4461BB87523F}"/>
              </a:ext>
            </a:extLst>
          </p:cNvPr>
          <p:cNvSpPr>
            <a:spLocks/>
          </p:cNvSpPr>
          <p:nvPr/>
        </p:nvSpPr>
        <p:spPr bwMode="auto">
          <a:xfrm>
            <a:off x="10029826" y="3550796"/>
            <a:ext cx="53975" cy="52388"/>
          </a:xfrm>
          <a:custGeom>
            <a:avLst/>
            <a:gdLst>
              <a:gd name="T0" fmla="*/ 34 w 34"/>
              <a:gd name="T1" fmla="*/ 16 h 33"/>
              <a:gd name="T2" fmla="*/ 34 w 34"/>
              <a:gd name="T3" fmla="*/ 16 h 33"/>
              <a:gd name="T4" fmla="*/ 32 w 34"/>
              <a:gd name="T5" fmla="*/ 22 h 33"/>
              <a:gd name="T6" fmla="*/ 29 w 34"/>
              <a:gd name="T7" fmla="*/ 27 h 33"/>
              <a:gd name="T8" fmla="*/ 23 w 34"/>
              <a:gd name="T9" fmla="*/ 31 h 33"/>
              <a:gd name="T10" fmla="*/ 17 w 34"/>
              <a:gd name="T11" fmla="*/ 33 h 33"/>
              <a:gd name="T12" fmla="*/ 17 w 34"/>
              <a:gd name="T13" fmla="*/ 33 h 33"/>
              <a:gd name="T14" fmla="*/ 10 w 34"/>
              <a:gd name="T15" fmla="*/ 31 h 33"/>
              <a:gd name="T16" fmla="*/ 6 w 34"/>
              <a:gd name="T17" fmla="*/ 27 h 33"/>
              <a:gd name="T18" fmla="*/ 2 w 34"/>
              <a:gd name="T19" fmla="*/ 22 h 33"/>
              <a:gd name="T20" fmla="*/ 0 w 34"/>
              <a:gd name="T21" fmla="*/ 16 h 33"/>
              <a:gd name="T22" fmla="*/ 0 w 34"/>
              <a:gd name="T23" fmla="*/ 16 h 33"/>
              <a:gd name="T24" fmla="*/ 2 w 34"/>
              <a:gd name="T25" fmla="*/ 10 h 33"/>
              <a:gd name="T26" fmla="*/ 6 w 34"/>
              <a:gd name="T27" fmla="*/ 4 h 33"/>
              <a:gd name="T28" fmla="*/ 10 w 34"/>
              <a:gd name="T29" fmla="*/ 2 h 33"/>
              <a:gd name="T30" fmla="*/ 17 w 34"/>
              <a:gd name="T31" fmla="*/ 0 h 33"/>
              <a:gd name="T32" fmla="*/ 17 w 34"/>
              <a:gd name="T33" fmla="*/ 0 h 33"/>
              <a:gd name="T34" fmla="*/ 23 w 34"/>
              <a:gd name="T35" fmla="*/ 2 h 33"/>
              <a:gd name="T36" fmla="*/ 29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9" y="27"/>
                </a:lnTo>
                <a:lnTo>
                  <a:pt x="23" y="31"/>
                </a:lnTo>
                <a:lnTo>
                  <a:pt x="17" y="33"/>
                </a:lnTo>
                <a:lnTo>
                  <a:pt x="17" y="33"/>
                </a:lnTo>
                <a:lnTo>
                  <a:pt x="10" y="31"/>
                </a:lnTo>
                <a:lnTo>
                  <a:pt x="6" y="27"/>
                </a:lnTo>
                <a:lnTo>
                  <a:pt x="2" y="22"/>
                </a:lnTo>
                <a:lnTo>
                  <a:pt x="0" y="16"/>
                </a:lnTo>
                <a:lnTo>
                  <a:pt x="0" y="16"/>
                </a:lnTo>
                <a:lnTo>
                  <a:pt x="2" y="10"/>
                </a:lnTo>
                <a:lnTo>
                  <a:pt x="6" y="4"/>
                </a:lnTo>
                <a:lnTo>
                  <a:pt x="10" y="2"/>
                </a:lnTo>
                <a:lnTo>
                  <a:pt x="17" y="0"/>
                </a:lnTo>
                <a:lnTo>
                  <a:pt x="17" y="0"/>
                </a:lnTo>
                <a:lnTo>
                  <a:pt x="23" y="2"/>
                </a:lnTo>
                <a:lnTo>
                  <a:pt x="29"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0" name="Freeform 164">
            <a:extLst>
              <a:ext uri="{FF2B5EF4-FFF2-40B4-BE49-F238E27FC236}">
                <a16:creationId xmlns:a16="http://schemas.microsoft.com/office/drawing/2014/main" id="{30FCEE84-AC7E-47D1-BE27-22EA285C7B70}"/>
              </a:ext>
            </a:extLst>
          </p:cNvPr>
          <p:cNvSpPr>
            <a:spLocks/>
          </p:cNvSpPr>
          <p:nvPr/>
        </p:nvSpPr>
        <p:spPr bwMode="auto">
          <a:xfrm>
            <a:off x="10075863" y="3566671"/>
            <a:ext cx="53975" cy="52388"/>
          </a:xfrm>
          <a:custGeom>
            <a:avLst/>
            <a:gdLst>
              <a:gd name="T0" fmla="*/ 34 w 34"/>
              <a:gd name="T1" fmla="*/ 17 h 33"/>
              <a:gd name="T2" fmla="*/ 34 w 34"/>
              <a:gd name="T3" fmla="*/ 17 h 33"/>
              <a:gd name="T4" fmla="*/ 34 w 34"/>
              <a:gd name="T5" fmla="*/ 23 h 33"/>
              <a:gd name="T6" fmla="*/ 30 w 34"/>
              <a:gd name="T7" fmla="*/ 27 h 33"/>
              <a:gd name="T8" fmla="*/ 24 w 34"/>
              <a:gd name="T9" fmla="*/ 31 h 33"/>
              <a:gd name="T10" fmla="*/ 17 w 34"/>
              <a:gd name="T11" fmla="*/ 33 h 33"/>
              <a:gd name="T12" fmla="*/ 17 w 34"/>
              <a:gd name="T13" fmla="*/ 33 h 33"/>
              <a:gd name="T14" fmla="*/ 11 w 34"/>
              <a:gd name="T15" fmla="*/ 31 h 33"/>
              <a:gd name="T16" fmla="*/ 7 w 34"/>
              <a:gd name="T17" fmla="*/ 27 h 33"/>
              <a:gd name="T18" fmla="*/ 3 w 34"/>
              <a:gd name="T19" fmla="*/ 23 h 33"/>
              <a:gd name="T20" fmla="*/ 0 w 34"/>
              <a:gd name="T21" fmla="*/ 17 h 33"/>
              <a:gd name="T22" fmla="*/ 0 w 34"/>
              <a:gd name="T23" fmla="*/ 17 h 33"/>
              <a:gd name="T24" fmla="*/ 3 w 34"/>
              <a:gd name="T25" fmla="*/ 10 h 33"/>
              <a:gd name="T26" fmla="*/ 7 w 34"/>
              <a:gd name="T27" fmla="*/ 4 h 33"/>
              <a:gd name="T28" fmla="*/ 11 w 34"/>
              <a:gd name="T29" fmla="*/ 2 h 33"/>
              <a:gd name="T30" fmla="*/ 17 w 34"/>
              <a:gd name="T31" fmla="*/ 0 h 33"/>
              <a:gd name="T32" fmla="*/ 17 w 34"/>
              <a:gd name="T33" fmla="*/ 0 h 33"/>
              <a:gd name="T34" fmla="*/ 24 w 34"/>
              <a:gd name="T35" fmla="*/ 2 h 33"/>
              <a:gd name="T36" fmla="*/ 30 w 34"/>
              <a:gd name="T37" fmla="*/ 4 h 33"/>
              <a:gd name="T38" fmla="*/ 34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4" y="23"/>
                </a:lnTo>
                <a:lnTo>
                  <a:pt x="30" y="27"/>
                </a:lnTo>
                <a:lnTo>
                  <a:pt x="24" y="31"/>
                </a:lnTo>
                <a:lnTo>
                  <a:pt x="17" y="33"/>
                </a:lnTo>
                <a:lnTo>
                  <a:pt x="17" y="33"/>
                </a:lnTo>
                <a:lnTo>
                  <a:pt x="11" y="31"/>
                </a:lnTo>
                <a:lnTo>
                  <a:pt x="7" y="27"/>
                </a:lnTo>
                <a:lnTo>
                  <a:pt x="3" y="23"/>
                </a:lnTo>
                <a:lnTo>
                  <a:pt x="0" y="17"/>
                </a:lnTo>
                <a:lnTo>
                  <a:pt x="0" y="17"/>
                </a:lnTo>
                <a:lnTo>
                  <a:pt x="3" y="10"/>
                </a:lnTo>
                <a:lnTo>
                  <a:pt x="7" y="4"/>
                </a:lnTo>
                <a:lnTo>
                  <a:pt x="11" y="2"/>
                </a:lnTo>
                <a:lnTo>
                  <a:pt x="17" y="0"/>
                </a:lnTo>
                <a:lnTo>
                  <a:pt x="17" y="0"/>
                </a:lnTo>
                <a:lnTo>
                  <a:pt x="24" y="2"/>
                </a:lnTo>
                <a:lnTo>
                  <a:pt x="30" y="4"/>
                </a:lnTo>
                <a:lnTo>
                  <a:pt x="34"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1" name="Freeform 165">
            <a:extLst>
              <a:ext uri="{FF2B5EF4-FFF2-40B4-BE49-F238E27FC236}">
                <a16:creationId xmlns:a16="http://schemas.microsoft.com/office/drawing/2014/main" id="{E8FF84F9-CE3B-43E9-A328-9F9FD0458766}"/>
              </a:ext>
            </a:extLst>
          </p:cNvPr>
          <p:cNvSpPr>
            <a:spLocks/>
          </p:cNvSpPr>
          <p:nvPr/>
        </p:nvSpPr>
        <p:spPr bwMode="auto">
          <a:xfrm>
            <a:off x="10099676" y="3579371"/>
            <a:ext cx="50800" cy="49213"/>
          </a:xfrm>
          <a:custGeom>
            <a:avLst/>
            <a:gdLst>
              <a:gd name="T0" fmla="*/ 32 w 32"/>
              <a:gd name="T1" fmla="*/ 15 h 31"/>
              <a:gd name="T2" fmla="*/ 32 w 32"/>
              <a:gd name="T3" fmla="*/ 15 h 31"/>
              <a:gd name="T4" fmla="*/ 32 w 32"/>
              <a:gd name="T5" fmla="*/ 21 h 31"/>
              <a:gd name="T6" fmla="*/ 28 w 32"/>
              <a:gd name="T7" fmla="*/ 27 h 31"/>
              <a:gd name="T8" fmla="*/ 23 w 32"/>
              <a:gd name="T9" fmla="*/ 31 h 31"/>
              <a:gd name="T10" fmla="*/ 17 w 32"/>
              <a:gd name="T11" fmla="*/ 31 h 31"/>
              <a:gd name="T12" fmla="*/ 17 w 32"/>
              <a:gd name="T13" fmla="*/ 31 h 31"/>
              <a:gd name="T14" fmla="*/ 9 w 32"/>
              <a:gd name="T15" fmla="*/ 31 h 31"/>
              <a:gd name="T16" fmla="*/ 4 w 32"/>
              <a:gd name="T17" fmla="*/ 27 h 31"/>
              <a:gd name="T18" fmla="*/ 0 w 32"/>
              <a:gd name="T19" fmla="*/ 21 h 31"/>
              <a:gd name="T20" fmla="*/ 0 w 32"/>
              <a:gd name="T21" fmla="*/ 15 h 31"/>
              <a:gd name="T22" fmla="*/ 0 w 32"/>
              <a:gd name="T23" fmla="*/ 15 h 31"/>
              <a:gd name="T24" fmla="*/ 0 w 32"/>
              <a:gd name="T25" fmla="*/ 9 h 31"/>
              <a:gd name="T26" fmla="*/ 4 w 32"/>
              <a:gd name="T27" fmla="*/ 4 h 31"/>
              <a:gd name="T28" fmla="*/ 9 w 32"/>
              <a:gd name="T29" fmla="*/ 0 h 31"/>
              <a:gd name="T30" fmla="*/ 17 w 32"/>
              <a:gd name="T31" fmla="*/ 0 h 31"/>
              <a:gd name="T32" fmla="*/ 17 w 32"/>
              <a:gd name="T33" fmla="*/ 0 h 31"/>
              <a:gd name="T34" fmla="*/ 23 w 32"/>
              <a:gd name="T35" fmla="*/ 0 h 31"/>
              <a:gd name="T36" fmla="*/ 28 w 32"/>
              <a:gd name="T37" fmla="*/ 4 h 31"/>
              <a:gd name="T38" fmla="*/ 32 w 32"/>
              <a:gd name="T39" fmla="*/ 9 h 31"/>
              <a:gd name="T40" fmla="*/ 32 w 32"/>
              <a:gd name="T41" fmla="*/ 15 h 31"/>
              <a:gd name="T42" fmla="*/ 32 w 32"/>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5"/>
                </a:moveTo>
                <a:lnTo>
                  <a:pt x="32" y="15"/>
                </a:lnTo>
                <a:lnTo>
                  <a:pt x="32" y="21"/>
                </a:lnTo>
                <a:lnTo>
                  <a:pt x="28" y="27"/>
                </a:lnTo>
                <a:lnTo>
                  <a:pt x="23" y="31"/>
                </a:lnTo>
                <a:lnTo>
                  <a:pt x="17" y="31"/>
                </a:lnTo>
                <a:lnTo>
                  <a:pt x="17" y="31"/>
                </a:lnTo>
                <a:lnTo>
                  <a:pt x="9" y="31"/>
                </a:lnTo>
                <a:lnTo>
                  <a:pt x="4" y="27"/>
                </a:lnTo>
                <a:lnTo>
                  <a:pt x="0" y="21"/>
                </a:lnTo>
                <a:lnTo>
                  <a:pt x="0" y="15"/>
                </a:lnTo>
                <a:lnTo>
                  <a:pt x="0" y="15"/>
                </a:lnTo>
                <a:lnTo>
                  <a:pt x="0" y="9"/>
                </a:lnTo>
                <a:lnTo>
                  <a:pt x="4" y="4"/>
                </a:lnTo>
                <a:lnTo>
                  <a:pt x="9" y="0"/>
                </a:lnTo>
                <a:lnTo>
                  <a:pt x="17" y="0"/>
                </a:lnTo>
                <a:lnTo>
                  <a:pt x="17" y="0"/>
                </a:lnTo>
                <a:lnTo>
                  <a:pt x="23" y="0"/>
                </a:lnTo>
                <a:lnTo>
                  <a:pt x="28" y="4"/>
                </a:lnTo>
                <a:lnTo>
                  <a:pt x="32" y="9"/>
                </a:lnTo>
                <a:lnTo>
                  <a:pt x="32" y="15"/>
                </a:lnTo>
                <a:lnTo>
                  <a:pt x="32"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2" name="Freeform 166">
            <a:extLst>
              <a:ext uri="{FF2B5EF4-FFF2-40B4-BE49-F238E27FC236}">
                <a16:creationId xmlns:a16="http://schemas.microsoft.com/office/drawing/2014/main" id="{A0B2E91B-0260-4FF5-9C1E-A534F25DEF6B}"/>
              </a:ext>
            </a:extLst>
          </p:cNvPr>
          <p:cNvSpPr>
            <a:spLocks/>
          </p:cNvSpPr>
          <p:nvPr/>
        </p:nvSpPr>
        <p:spPr bwMode="auto">
          <a:xfrm>
            <a:off x="10113963" y="3582546"/>
            <a:ext cx="52388" cy="49213"/>
          </a:xfrm>
          <a:custGeom>
            <a:avLst/>
            <a:gdLst>
              <a:gd name="T0" fmla="*/ 33 w 33"/>
              <a:gd name="T1" fmla="*/ 15 h 31"/>
              <a:gd name="T2" fmla="*/ 33 w 33"/>
              <a:gd name="T3" fmla="*/ 15 h 31"/>
              <a:gd name="T4" fmla="*/ 31 w 33"/>
              <a:gd name="T5" fmla="*/ 21 h 31"/>
              <a:gd name="T6" fmla="*/ 29 w 33"/>
              <a:gd name="T7" fmla="*/ 27 h 31"/>
              <a:gd name="T8" fmla="*/ 23 w 33"/>
              <a:gd name="T9" fmla="*/ 31 h 31"/>
              <a:gd name="T10" fmla="*/ 17 w 33"/>
              <a:gd name="T11" fmla="*/ 31 h 31"/>
              <a:gd name="T12" fmla="*/ 17 w 33"/>
              <a:gd name="T13" fmla="*/ 31 h 31"/>
              <a:gd name="T14" fmla="*/ 10 w 33"/>
              <a:gd name="T15" fmla="*/ 31 h 31"/>
              <a:gd name="T16" fmla="*/ 6 w 33"/>
              <a:gd name="T17" fmla="*/ 27 h 31"/>
              <a:gd name="T18" fmla="*/ 2 w 33"/>
              <a:gd name="T19" fmla="*/ 21 h 31"/>
              <a:gd name="T20" fmla="*/ 0 w 33"/>
              <a:gd name="T21" fmla="*/ 15 h 31"/>
              <a:gd name="T22" fmla="*/ 0 w 33"/>
              <a:gd name="T23" fmla="*/ 15 h 31"/>
              <a:gd name="T24" fmla="*/ 2 w 33"/>
              <a:gd name="T25" fmla="*/ 9 h 31"/>
              <a:gd name="T26" fmla="*/ 6 w 33"/>
              <a:gd name="T27" fmla="*/ 4 h 31"/>
              <a:gd name="T28" fmla="*/ 10 w 33"/>
              <a:gd name="T29" fmla="*/ 0 h 31"/>
              <a:gd name="T30" fmla="*/ 17 w 33"/>
              <a:gd name="T31" fmla="*/ 0 h 31"/>
              <a:gd name="T32" fmla="*/ 17 w 33"/>
              <a:gd name="T33" fmla="*/ 0 h 31"/>
              <a:gd name="T34" fmla="*/ 23 w 33"/>
              <a:gd name="T35" fmla="*/ 0 h 31"/>
              <a:gd name="T36" fmla="*/ 29 w 33"/>
              <a:gd name="T37" fmla="*/ 4 h 31"/>
              <a:gd name="T38" fmla="*/ 31 w 33"/>
              <a:gd name="T39" fmla="*/ 9 h 31"/>
              <a:gd name="T40" fmla="*/ 33 w 33"/>
              <a:gd name="T41" fmla="*/ 15 h 31"/>
              <a:gd name="T42" fmla="*/ 33 w 33"/>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5"/>
                </a:moveTo>
                <a:lnTo>
                  <a:pt x="33" y="15"/>
                </a:lnTo>
                <a:lnTo>
                  <a:pt x="31" y="21"/>
                </a:lnTo>
                <a:lnTo>
                  <a:pt x="29" y="27"/>
                </a:lnTo>
                <a:lnTo>
                  <a:pt x="23" y="31"/>
                </a:lnTo>
                <a:lnTo>
                  <a:pt x="17" y="31"/>
                </a:lnTo>
                <a:lnTo>
                  <a:pt x="17" y="31"/>
                </a:lnTo>
                <a:lnTo>
                  <a:pt x="10" y="31"/>
                </a:lnTo>
                <a:lnTo>
                  <a:pt x="6" y="27"/>
                </a:lnTo>
                <a:lnTo>
                  <a:pt x="2" y="21"/>
                </a:lnTo>
                <a:lnTo>
                  <a:pt x="0" y="15"/>
                </a:lnTo>
                <a:lnTo>
                  <a:pt x="0" y="15"/>
                </a:lnTo>
                <a:lnTo>
                  <a:pt x="2" y="9"/>
                </a:lnTo>
                <a:lnTo>
                  <a:pt x="6" y="4"/>
                </a:lnTo>
                <a:lnTo>
                  <a:pt x="10" y="0"/>
                </a:lnTo>
                <a:lnTo>
                  <a:pt x="17" y="0"/>
                </a:lnTo>
                <a:lnTo>
                  <a:pt x="17" y="0"/>
                </a:lnTo>
                <a:lnTo>
                  <a:pt x="23" y="0"/>
                </a:lnTo>
                <a:lnTo>
                  <a:pt x="29" y="4"/>
                </a:lnTo>
                <a:lnTo>
                  <a:pt x="31" y="9"/>
                </a:lnTo>
                <a:lnTo>
                  <a:pt x="33" y="15"/>
                </a:lnTo>
                <a:lnTo>
                  <a:pt x="33"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3" name="Freeform 167">
            <a:extLst>
              <a:ext uri="{FF2B5EF4-FFF2-40B4-BE49-F238E27FC236}">
                <a16:creationId xmlns:a16="http://schemas.microsoft.com/office/drawing/2014/main" id="{6A52E8F2-02C0-4F37-BA94-1137D83149CB}"/>
              </a:ext>
            </a:extLst>
          </p:cNvPr>
          <p:cNvSpPr>
            <a:spLocks/>
          </p:cNvSpPr>
          <p:nvPr/>
        </p:nvSpPr>
        <p:spPr bwMode="auto">
          <a:xfrm>
            <a:off x="10147301" y="3582546"/>
            <a:ext cx="53975" cy="52388"/>
          </a:xfrm>
          <a:custGeom>
            <a:avLst/>
            <a:gdLst>
              <a:gd name="T0" fmla="*/ 34 w 34"/>
              <a:gd name="T1" fmla="*/ 17 h 33"/>
              <a:gd name="T2" fmla="*/ 34 w 34"/>
              <a:gd name="T3" fmla="*/ 17 h 33"/>
              <a:gd name="T4" fmla="*/ 31 w 34"/>
              <a:gd name="T5" fmla="*/ 23 h 33"/>
              <a:gd name="T6" fmla="*/ 27 w 34"/>
              <a:gd name="T7" fmla="*/ 27 h 33"/>
              <a:gd name="T8" fmla="*/ 23 w 34"/>
              <a:gd name="T9" fmla="*/ 31 h 33"/>
              <a:gd name="T10" fmla="*/ 17 w 34"/>
              <a:gd name="T11" fmla="*/ 33 h 33"/>
              <a:gd name="T12" fmla="*/ 17 w 34"/>
              <a:gd name="T13" fmla="*/ 33 h 33"/>
              <a:gd name="T14" fmla="*/ 10 w 34"/>
              <a:gd name="T15" fmla="*/ 31 h 33"/>
              <a:gd name="T16" fmla="*/ 4 w 34"/>
              <a:gd name="T17" fmla="*/ 27 h 33"/>
              <a:gd name="T18" fmla="*/ 2 w 34"/>
              <a:gd name="T19" fmla="*/ 23 h 33"/>
              <a:gd name="T20" fmla="*/ 0 w 34"/>
              <a:gd name="T21" fmla="*/ 17 h 33"/>
              <a:gd name="T22" fmla="*/ 0 w 34"/>
              <a:gd name="T23" fmla="*/ 17 h 33"/>
              <a:gd name="T24" fmla="*/ 2 w 34"/>
              <a:gd name="T25" fmla="*/ 11 h 33"/>
              <a:gd name="T26" fmla="*/ 4 w 34"/>
              <a:gd name="T27" fmla="*/ 4 h 33"/>
              <a:gd name="T28" fmla="*/ 10 w 34"/>
              <a:gd name="T29" fmla="*/ 2 h 33"/>
              <a:gd name="T30" fmla="*/ 17 w 34"/>
              <a:gd name="T31" fmla="*/ 0 h 33"/>
              <a:gd name="T32" fmla="*/ 17 w 34"/>
              <a:gd name="T33" fmla="*/ 0 h 33"/>
              <a:gd name="T34" fmla="*/ 23 w 34"/>
              <a:gd name="T35" fmla="*/ 2 h 33"/>
              <a:gd name="T36" fmla="*/ 27 w 34"/>
              <a:gd name="T37" fmla="*/ 4 h 33"/>
              <a:gd name="T38" fmla="*/ 31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1" y="23"/>
                </a:lnTo>
                <a:lnTo>
                  <a:pt x="27" y="27"/>
                </a:lnTo>
                <a:lnTo>
                  <a:pt x="23" y="31"/>
                </a:lnTo>
                <a:lnTo>
                  <a:pt x="17" y="33"/>
                </a:lnTo>
                <a:lnTo>
                  <a:pt x="17" y="33"/>
                </a:lnTo>
                <a:lnTo>
                  <a:pt x="10" y="31"/>
                </a:lnTo>
                <a:lnTo>
                  <a:pt x="4" y="27"/>
                </a:lnTo>
                <a:lnTo>
                  <a:pt x="2" y="23"/>
                </a:lnTo>
                <a:lnTo>
                  <a:pt x="0" y="17"/>
                </a:lnTo>
                <a:lnTo>
                  <a:pt x="0" y="17"/>
                </a:lnTo>
                <a:lnTo>
                  <a:pt x="2" y="11"/>
                </a:lnTo>
                <a:lnTo>
                  <a:pt x="4" y="4"/>
                </a:lnTo>
                <a:lnTo>
                  <a:pt x="10" y="2"/>
                </a:lnTo>
                <a:lnTo>
                  <a:pt x="17" y="0"/>
                </a:lnTo>
                <a:lnTo>
                  <a:pt x="17" y="0"/>
                </a:lnTo>
                <a:lnTo>
                  <a:pt x="23" y="2"/>
                </a:lnTo>
                <a:lnTo>
                  <a:pt x="27" y="4"/>
                </a:lnTo>
                <a:lnTo>
                  <a:pt x="31"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4" name="Freeform 168">
            <a:extLst>
              <a:ext uri="{FF2B5EF4-FFF2-40B4-BE49-F238E27FC236}">
                <a16:creationId xmlns:a16="http://schemas.microsoft.com/office/drawing/2014/main" id="{F002F212-5A4A-40AD-A596-DE8494FED95C}"/>
              </a:ext>
            </a:extLst>
          </p:cNvPr>
          <p:cNvSpPr>
            <a:spLocks/>
          </p:cNvSpPr>
          <p:nvPr/>
        </p:nvSpPr>
        <p:spPr bwMode="auto">
          <a:xfrm>
            <a:off x="10171113" y="3600008"/>
            <a:ext cx="52388" cy="49213"/>
          </a:xfrm>
          <a:custGeom>
            <a:avLst/>
            <a:gdLst>
              <a:gd name="T0" fmla="*/ 33 w 33"/>
              <a:gd name="T1" fmla="*/ 16 h 31"/>
              <a:gd name="T2" fmla="*/ 33 w 33"/>
              <a:gd name="T3" fmla="*/ 16 h 31"/>
              <a:gd name="T4" fmla="*/ 31 w 33"/>
              <a:gd name="T5" fmla="*/ 22 h 31"/>
              <a:gd name="T6" fmla="*/ 29 w 33"/>
              <a:gd name="T7" fmla="*/ 27 h 31"/>
              <a:gd name="T8" fmla="*/ 23 w 33"/>
              <a:gd name="T9" fmla="*/ 31 h 31"/>
              <a:gd name="T10" fmla="*/ 16 w 33"/>
              <a:gd name="T11" fmla="*/ 31 h 31"/>
              <a:gd name="T12" fmla="*/ 16 w 33"/>
              <a:gd name="T13" fmla="*/ 31 h 31"/>
              <a:gd name="T14" fmla="*/ 10 w 33"/>
              <a:gd name="T15" fmla="*/ 31 h 31"/>
              <a:gd name="T16" fmla="*/ 4 w 33"/>
              <a:gd name="T17" fmla="*/ 27 h 31"/>
              <a:gd name="T18" fmla="*/ 2 w 33"/>
              <a:gd name="T19" fmla="*/ 22 h 31"/>
              <a:gd name="T20" fmla="*/ 0 w 33"/>
              <a:gd name="T21" fmla="*/ 16 h 31"/>
              <a:gd name="T22" fmla="*/ 0 w 33"/>
              <a:gd name="T23" fmla="*/ 16 h 31"/>
              <a:gd name="T24" fmla="*/ 2 w 33"/>
              <a:gd name="T25" fmla="*/ 10 h 31"/>
              <a:gd name="T26" fmla="*/ 4 w 33"/>
              <a:gd name="T27" fmla="*/ 4 h 31"/>
              <a:gd name="T28" fmla="*/ 10 w 33"/>
              <a:gd name="T29" fmla="*/ 0 h 31"/>
              <a:gd name="T30" fmla="*/ 16 w 33"/>
              <a:gd name="T31" fmla="*/ 0 h 31"/>
              <a:gd name="T32" fmla="*/ 16 w 33"/>
              <a:gd name="T33" fmla="*/ 0 h 31"/>
              <a:gd name="T34" fmla="*/ 23 w 33"/>
              <a:gd name="T35" fmla="*/ 0 h 31"/>
              <a:gd name="T36" fmla="*/ 29 w 33"/>
              <a:gd name="T37" fmla="*/ 4 h 31"/>
              <a:gd name="T38" fmla="*/ 31 w 33"/>
              <a:gd name="T39" fmla="*/ 10 h 31"/>
              <a:gd name="T40" fmla="*/ 33 w 33"/>
              <a:gd name="T41" fmla="*/ 16 h 31"/>
              <a:gd name="T42" fmla="*/ 33 w 33"/>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6"/>
                </a:moveTo>
                <a:lnTo>
                  <a:pt x="33" y="16"/>
                </a:lnTo>
                <a:lnTo>
                  <a:pt x="31" y="22"/>
                </a:lnTo>
                <a:lnTo>
                  <a:pt x="29" y="27"/>
                </a:lnTo>
                <a:lnTo>
                  <a:pt x="23" y="31"/>
                </a:lnTo>
                <a:lnTo>
                  <a:pt x="16" y="31"/>
                </a:lnTo>
                <a:lnTo>
                  <a:pt x="16" y="31"/>
                </a:lnTo>
                <a:lnTo>
                  <a:pt x="10" y="31"/>
                </a:lnTo>
                <a:lnTo>
                  <a:pt x="4" y="27"/>
                </a:lnTo>
                <a:lnTo>
                  <a:pt x="2" y="22"/>
                </a:lnTo>
                <a:lnTo>
                  <a:pt x="0" y="16"/>
                </a:lnTo>
                <a:lnTo>
                  <a:pt x="0" y="16"/>
                </a:lnTo>
                <a:lnTo>
                  <a:pt x="2" y="10"/>
                </a:lnTo>
                <a:lnTo>
                  <a:pt x="4" y="4"/>
                </a:lnTo>
                <a:lnTo>
                  <a:pt x="10" y="0"/>
                </a:lnTo>
                <a:lnTo>
                  <a:pt x="16" y="0"/>
                </a:lnTo>
                <a:lnTo>
                  <a:pt x="16" y="0"/>
                </a:lnTo>
                <a:lnTo>
                  <a:pt x="23" y="0"/>
                </a:lnTo>
                <a:lnTo>
                  <a:pt x="29" y="4"/>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5" name="Freeform 169">
            <a:extLst>
              <a:ext uri="{FF2B5EF4-FFF2-40B4-BE49-F238E27FC236}">
                <a16:creationId xmlns:a16="http://schemas.microsoft.com/office/drawing/2014/main" id="{C785654B-AD26-4DE8-907E-6E4658425F30}"/>
              </a:ext>
            </a:extLst>
          </p:cNvPr>
          <p:cNvSpPr>
            <a:spLocks/>
          </p:cNvSpPr>
          <p:nvPr/>
        </p:nvSpPr>
        <p:spPr bwMode="auto">
          <a:xfrm>
            <a:off x="10201276" y="3596833"/>
            <a:ext cx="52388" cy="52388"/>
          </a:xfrm>
          <a:custGeom>
            <a:avLst/>
            <a:gdLst>
              <a:gd name="T0" fmla="*/ 33 w 33"/>
              <a:gd name="T1" fmla="*/ 16 h 33"/>
              <a:gd name="T2" fmla="*/ 33 w 33"/>
              <a:gd name="T3" fmla="*/ 16 h 33"/>
              <a:gd name="T4" fmla="*/ 33 w 33"/>
              <a:gd name="T5" fmla="*/ 22 h 33"/>
              <a:gd name="T6" fmla="*/ 29 w 33"/>
              <a:gd name="T7" fmla="*/ 26 h 33"/>
              <a:gd name="T8" fmla="*/ 23 w 33"/>
              <a:gd name="T9" fmla="*/ 31 h 33"/>
              <a:gd name="T10" fmla="*/ 16 w 33"/>
              <a:gd name="T11" fmla="*/ 33 h 33"/>
              <a:gd name="T12" fmla="*/ 16 w 33"/>
              <a:gd name="T13" fmla="*/ 33 h 33"/>
              <a:gd name="T14" fmla="*/ 10 w 33"/>
              <a:gd name="T15" fmla="*/ 31 h 33"/>
              <a:gd name="T16" fmla="*/ 6 w 33"/>
              <a:gd name="T17" fmla="*/ 26 h 33"/>
              <a:gd name="T18" fmla="*/ 2 w 33"/>
              <a:gd name="T19" fmla="*/ 22 h 33"/>
              <a:gd name="T20" fmla="*/ 0 w 33"/>
              <a:gd name="T21" fmla="*/ 16 h 33"/>
              <a:gd name="T22" fmla="*/ 0 w 33"/>
              <a:gd name="T23" fmla="*/ 16 h 33"/>
              <a:gd name="T24" fmla="*/ 2 w 33"/>
              <a:gd name="T25" fmla="*/ 10 h 33"/>
              <a:gd name="T26" fmla="*/ 6 w 33"/>
              <a:gd name="T27" fmla="*/ 4 h 33"/>
              <a:gd name="T28" fmla="*/ 10 w 33"/>
              <a:gd name="T29" fmla="*/ 2 h 33"/>
              <a:gd name="T30" fmla="*/ 16 w 33"/>
              <a:gd name="T31" fmla="*/ 0 h 33"/>
              <a:gd name="T32" fmla="*/ 16 w 33"/>
              <a:gd name="T33" fmla="*/ 0 h 33"/>
              <a:gd name="T34" fmla="*/ 23 w 33"/>
              <a:gd name="T35" fmla="*/ 2 h 33"/>
              <a:gd name="T36" fmla="*/ 29 w 33"/>
              <a:gd name="T37" fmla="*/ 4 h 33"/>
              <a:gd name="T38" fmla="*/ 33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3" y="22"/>
                </a:lnTo>
                <a:lnTo>
                  <a:pt x="29" y="26"/>
                </a:lnTo>
                <a:lnTo>
                  <a:pt x="23" y="31"/>
                </a:lnTo>
                <a:lnTo>
                  <a:pt x="16" y="33"/>
                </a:lnTo>
                <a:lnTo>
                  <a:pt x="16" y="33"/>
                </a:lnTo>
                <a:lnTo>
                  <a:pt x="10" y="31"/>
                </a:lnTo>
                <a:lnTo>
                  <a:pt x="6" y="26"/>
                </a:lnTo>
                <a:lnTo>
                  <a:pt x="2" y="22"/>
                </a:lnTo>
                <a:lnTo>
                  <a:pt x="0" y="16"/>
                </a:lnTo>
                <a:lnTo>
                  <a:pt x="0" y="16"/>
                </a:lnTo>
                <a:lnTo>
                  <a:pt x="2" y="10"/>
                </a:lnTo>
                <a:lnTo>
                  <a:pt x="6" y="4"/>
                </a:lnTo>
                <a:lnTo>
                  <a:pt x="10" y="2"/>
                </a:lnTo>
                <a:lnTo>
                  <a:pt x="16" y="0"/>
                </a:lnTo>
                <a:lnTo>
                  <a:pt x="16" y="0"/>
                </a:lnTo>
                <a:lnTo>
                  <a:pt x="23" y="2"/>
                </a:lnTo>
                <a:lnTo>
                  <a:pt x="29" y="4"/>
                </a:lnTo>
                <a:lnTo>
                  <a:pt x="33"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6" name="Freeform 170">
            <a:extLst>
              <a:ext uri="{FF2B5EF4-FFF2-40B4-BE49-F238E27FC236}">
                <a16:creationId xmlns:a16="http://schemas.microsoft.com/office/drawing/2014/main" id="{A78DEE16-F40B-46B4-B11C-94892074525F}"/>
              </a:ext>
            </a:extLst>
          </p:cNvPr>
          <p:cNvSpPr>
            <a:spLocks/>
          </p:cNvSpPr>
          <p:nvPr/>
        </p:nvSpPr>
        <p:spPr bwMode="auto">
          <a:xfrm>
            <a:off x="10213976" y="3596833"/>
            <a:ext cx="50800" cy="49213"/>
          </a:xfrm>
          <a:custGeom>
            <a:avLst/>
            <a:gdLst>
              <a:gd name="T0" fmla="*/ 32 w 32"/>
              <a:gd name="T1" fmla="*/ 16 h 31"/>
              <a:gd name="T2" fmla="*/ 32 w 32"/>
              <a:gd name="T3" fmla="*/ 16 h 31"/>
              <a:gd name="T4" fmla="*/ 32 w 32"/>
              <a:gd name="T5" fmla="*/ 22 h 31"/>
              <a:gd name="T6" fmla="*/ 27 w 32"/>
              <a:gd name="T7" fmla="*/ 26 h 31"/>
              <a:gd name="T8" fmla="*/ 21 w 32"/>
              <a:gd name="T9" fmla="*/ 31 h 31"/>
              <a:gd name="T10" fmla="*/ 15 w 32"/>
              <a:gd name="T11" fmla="*/ 31 h 31"/>
              <a:gd name="T12" fmla="*/ 15 w 32"/>
              <a:gd name="T13" fmla="*/ 31 h 31"/>
              <a:gd name="T14" fmla="*/ 8 w 32"/>
              <a:gd name="T15" fmla="*/ 31 h 31"/>
              <a:gd name="T16" fmla="*/ 4 w 32"/>
              <a:gd name="T17" fmla="*/ 26 h 31"/>
              <a:gd name="T18" fmla="*/ 0 w 32"/>
              <a:gd name="T19" fmla="*/ 22 h 31"/>
              <a:gd name="T20" fmla="*/ 0 w 32"/>
              <a:gd name="T21" fmla="*/ 16 h 31"/>
              <a:gd name="T22" fmla="*/ 0 w 32"/>
              <a:gd name="T23" fmla="*/ 16 h 31"/>
              <a:gd name="T24" fmla="*/ 0 w 32"/>
              <a:gd name="T25" fmla="*/ 10 h 31"/>
              <a:gd name="T26" fmla="*/ 4 w 32"/>
              <a:gd name="T27" fmla="*/ 4 h 31"/>
              <a:gd name="T28" fmla="*/ 8 w 32"/>
              <a:gd name="T29" fmla="*/ 0 h 31"/>
              <a:gd name="T30" fmla="*/ 15 w 32"/>
              <a:gd name="T31" fmla="*/ 0 h 31"/>
              <a:gd name="T32" fmla="*/ 15 w 32"/>
              <a:gd name="T33" fmla="*/ 0 h 31"/>
              <a:gd name="T34" fmla="*/ 21 w 32"/>
              <a:gd name="T35" fmla="*/ 0 h 31"/>
              <a:gd name="T36" fmla="*/ 27 w 32"/>
              <a:gd name="T37" fmla="*/ 4 h 31"/>
              <a:gd name="T38" fmla="*/ 32 w 32"/>
              <a:gd name="T39" fmla="*/ 10 h 31"/>
              <a:gd name="T40" fmla="*/ 32 w 32"/>
              <a:gd name="T41" fmla="*/ 16 h 31"/>
              <a:gd name="T42" fmla="*/ 32 w 32"/>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6"/>
                </a:moveTo>
                <a:lnTo>
                  <a:pt x="32" y="16"/>
                </a:lnTo>
                <a:lnTo>
                  <a:pt x="32" y="22"/>
                </a:lnTo>
                <a:lnTo>
                  <a:pt x="27" y="26"/>
                </a:lnTo>
                <a:lnTo>
                  <a:pt x="21" y="31"/>
                </a:lnTo>
                <a:lnTo>
                  <a:pt x="15" y="31"/>
                </a:lnTo>
                <a:lnTo>
                  <a:pt x="15" y="31"/>
                </a:lnTo>
                <a:lnTo>
                  <a:pt x="8" y="31"/>
                </a:lnTo>
                <a:lnTo>
                  <a:pt x="4" y="26"/>
                </a:lnTo>
                <a:lnTo>
                  <a:pt x="0" y="22"/>
                </a:lnTo>
                <a:lnTo>
                  <a:pt x="0" y="16"/>
                </a:lnTo>
                <a:lnTo>
                  <a:pt x="0" y="16"/>
                </a:lnTo>
                <a:lnTo>
                  <a:pt x="0" y="10"/>
                </a:lnTo>
                <a:lnTo>
                  <a:pt x="4" y="4"/>
                </a:lnTo>
                <a:lnTo>
                  <a:pt x="8" y="0"/>
                </a:lnTo>
                <a:lnTo>
                  <a:pt x="15" y="0"/>
                </a:lnTo>
                <a:lnTo>
                  <a:pt x="15" y="0"/>
                </a:lnTo>
                <a:lnTo>
                  <a:pt x="21" y="0"/>
                </a:lnTo>
                <a:lnTo>
                  <a:pt x="27"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7" name="Freeform 171">
            <a:extLst>
              <a:ext uri="{FF2B5EF4-FFF2-40B4-BE49-F238E27FC236}">
                <a16:creationId xmlns:a16="http://schemas.microsoft.com/office/drawing/2014/main" id="{64AA987B-F255-46B8-8EDD-F8DE795D0101}"/>
              </a:ext>
            </a:extLst>
          </p:cNvPr>
          <p:cNvSpPr>
            <a:spLocks/>
          </p:cNvSpPr>
          <p:nvPr/>
        </p:nvSpPr>
        <p:spPr bwMode="auto">
          <a:xfrm>
            <a:off x="10247313" y="3596833"/>
            <a:ext cx="53975" cy="49213"/>
          </a:xfrm>
          <a:custGeom>
            <a:avLst/>
            <a:gdLst>
              <a:gd name="T0" fmla="*/ 34 w 34"/>
              <a:gd name="T1" fmla="*/ 16 h 31"/>
              <a:gd name="T2" fmla="*/ 34 w 34"/>
              <a:gd name="T3" fmla="*/ 16 h 31"/>
              <a:gd name="T4" fmla="*/ 32 w 34"/>
              <a:gd name="T5" fmla="*/ 22 h 31"/>
              <a:gd name="T6" fmla="*/ 30 w 34"/>
              <a:gd name="T7" fmla="*/ 26 h 31"/>
              <a:gd name="T8" fmla="*/ 23 w 34"/>
              <a:gd name="T9" fmla="*/ 31 h 31"/>
              <a:gd name="T10" fmla="*/ 17 w 34"/>
              <a:gd name="T11" fmla="*/ 31 h 31"/>
              <a:gd name="T12" fmla="*/ 17 w 34"/>
              <a:gd name="T13" fmla="*/ 31 h 31"/>
              <a:gd name="T14" fmla="*/ 11 w 34"/>
              <a:gd name="T15" fmla="*/ 31 h 31"/>
              <a:gd name="T16" fmla="*/ 6 w 34"/>
              <a:gd name="T17" fmla="*/ 26 h 31"/>
              <a:gd name="T18" fmla="*/ 2 w 34"/>
              <a:gd name="T19" fmla="*/ 22 h 31"/>
              <a:gd name="T20" fmla="*/ 0 w 34"/>
              <a:gd name="T21" fmla="*/ 16 h 31"/>
              <a:gd name="T22" fmla="*/ 0 w 34"/>
              <a:gd name="T23" fmla="*/ 16 h 31"/>
              <a:gd name="T24" fmla="*/ 2 w 34"/>
              <a:gd name="T25" fmla="*/ 10 h 31"/>
              <a:gd name="T26" fmla="*/ 6 w 34"/>
              <a:gd name="T27" fmla="*/ 4 h 31"/>
              <a:gd name="T28" fmla="*/ 11 w 34"/>
              <a:gd name="T29" fmla="*/ 0 h 31"/>
              <a:gd name="T30" fmla="*/ 17 w 34"/>
              <a:gd name="T31" fmla="*/ 0 h 31"/>
              <a:gd name="T32" fmla="*/ 17 w 34"/>
              <a:gd name="T33" fmla="*/ 0 h 31"/>
              <a:gd name="T34" fmla="*/ 23 w 34"/>
              <a:gd name="T35" fmla="*/ 0 h 31"/>
              <a:gd name="T36" fmla="*/ 30 w 34"/>
              <a:gd name="T37" fmla="*/ 4 h 31"/>
              <a:gd name="T38" fmla="*/ 32 w 34"/>
              <a:gd name="T39" fmla="*/ 10 h 31"/>
              <a:gd name="T40" fmla="*/ 34 w 34"/>
              <a:gd name="T41" fmla="*/ 16 h 31"/>
              <a:gd name="T42" fmla="*/ 34 w 34"/>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6"/>
                </a:moveTo>
                <a:lnTo>
                  <a:pt x="34" y="16"/>
                </a:lnTo>
                <a:lnTo>
                  <a:pt x="32" y="22"/>
                </a:lnTo>
                <a:lnTo>
                  <a:pt x="30" y="26"/>
                </a:lnTo>
                <a:lnTo>
                  <a:pt x="23" y="31"/>
                </a:lnTo>
                <a:lnTo>
                  <a:pt x="17" y="31"/>
                </a:lnTo>
                <a:lnTo>
                  <a:pt x="17" y="31"/>
                </a:lnTo>
                <a:lnTo>
                  <a:pt x="11" y="31"/>
                </a:lnTo>
                <a:lnTo>
                  <a:pt x="6" y="26"/>
                </a:lnTo>
                <a:lnTo>
                  <a:pt x="2" y="22"/>
                </a:lnTo>
                <a:lnTo>
                  <a:pt x="0" y="16"/>
                </a:lnTo>
                <a:lnTo>
                  <a:pt x="0" y="16"/>
                </a:lnTo>
                <a:lnTo>
                  <a:pt x="2" y="10"/>
                </a:lnTo>
                <a:lnTo>
                  <a:pt x="6" y="4"/>
                </a:lnTo>
                <a:lnTo>
                  <a:pt x="11" y="0"/>
                </a:lnTo>
                <a:lnTo>
                  <a:pt x="17" y="0"/>
                </a:lnTo>
                <a:lnTo>
                  <a:pt x="17" y="0"/>
                </a:lnTo>
                <a:lnTo>
                  <a:pt x="23" y="0"/>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8" name="Freeform 172">
            <a:extLst>
              <a:ext uri="{FF2B5EF4-FFF2-40B4-BE49-F238E27FC236}">
                <a16:creationId xmlns:a16="http://schemas.microsoft.com/office/drawing/2014/main" id="{42F5056F-DED8-4601-B101-31D0DDD20F69}"/>
              </a:ext>
            </a:extLst>
          </p:cNvPr>
          <p:cNvSpPr>
            <a:spLocks/>
          </p:cNvSpPr>
          <p:nvPr/>
        </p:nvSpPr>
        <p:spPr bwMode="auto">
          <a:xfrm>
            <a:off x="10331451" y="3619058"/>
            <a:ext cx="53975" cy="49213"/>
          </a:xfrm>
          <a:custGeom>
            <a:avLst/>
            <a:gdLst>
              <a:gd name="T0" fmla="*/ 34 w 34"/>
              <a:gd name="T1" fmla="*/ 15 h 31"/>
              <a:gd name="T2" fmla="*/ 34 w 34"/>
              <a:gd name="T3" fmla="*/ 15 h 31"/>
              <a:gd name="T4" fmla="*/ 32 w 34"/>
              <a:gd name="T5" fmla="*/ 23 h 31"/>
              <a:gd name="T6" fmla="*/ 29 w 34"/>
              <a:gd name="T7" fmla="*/ 27 h 31"/>
              <a:gd name="T8" fmla="*/ 23 w 34"/>
              <a:gd name="T9" fmla="*/ 31 h 31"/>
              <a:gd name="T10" fmla="*/ 17 w 34"/>
              <a:gd name="T11" fmla="*/ 31 h 31"/>
              <a:gd name="T12" fmla="*/ 17 w 34"/>
              <a:gd name="T13" fmla="*/ 31 h 31"/>
              <a:gd name="T14" fmla="*/ 10 w 34"/>
              <a:gd name="T15" fmla="*/ 31 h 31"/>
              <a:gd name="T16" fmla="*/ 6 w 34"/>
              <a:gd name="T17" fmla="*/ 27 h 31"/>
              <a:gd name="T18" fmla="*/ 2 w 34"/>
              <a:gd name="T19" fmla="*/ 23 h 31"/>
              <a:gd name="T20" fmla="*/ 0 w 34"/>
              <a:gd name="T21" fmla="*/ 15 h 31"/>
              <a:gd name="T22" fmla="*/ 0 w 34"/>
              <a:gd name="T23" fmla="*/ 15 h 31"/>
              <a:gd name="T24" fmla="*/ 2 w 34"/>
              <a:gd name="T25" fmla="*/ 8 h 31"/>
              <a:gd name="T26" fmla="*/ 6 w 34"/>
              <a:gd name="T27" fmla="*/ 4 h 31"/>
              <a:gd name="T28" fmla="*/ 10 w 34"/>
              <a:gd name="T29" fmla="*/ 0 h 31"/>
              <a:gd name="T30" fmla="*/ 17 w 34"/>
              <a:gd name="T31" fmla="*/ 0 h 31"/>
              <a:gd name="T32" fmla="*/ 17 w 34"/>
              <a:gd name="T33" fmla="*/ 0 h 31"/>
              <a:gd name="T34" fmla="*/ 23 w 34"/>
              <a:gd name="T35" fmla="*/ 0 h 31"/>
              <a:gd name="T36" fmla="*/ 29 w 34"/>
              <a:gd name="T37" fmla="*/ 4 h 31"/>
              <a:gd name="T38" fmla="*/ 32 w 34"/>
              <a:gd name="T39" fmla="*/ 8 h 31"/>
              <a:gd name="T40" fmla="*/ 34 w 34"/>
              <a:gd name="T41" fmla="*/ 15 h 31"/>
              <a:gd name="T42" fmla="*/ 34 w 34"/>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5"/>
                </a:moveTo>
                <a:lnTo>
                  <a:pt x="34" y="15"/>
                </a:lnTo>
                <a:lnTo>
                  <a:pt x="32" y="23"/>
                </a:lnTo>
                <a:lnTo>
                  <a:pt x="29" y="27"/>
                </a:lnTo>
                <a:lnTo>
                  <a:pt x="23" y="31"/>
                </a:lnTo>
                <a:lnTo>
                  <a:pt x="17" y="31"/>
                </a:lnTo>
                <a:lnTo>
                  <a:pt x="17" y="31"/>
                </a:lnTo>
                <a:lnTo>
                  <a:pt x="10" y="31"/>
                </a:lnTo>
                <a:lnTo>
                  <a:pt x="6" y="27"/>
                </a:lnTo>
                <a:lnTo>
                  <a:pt x="2" y="23"/>
                </a:lnTo>
                <a:lnTo>
                  <a:pt x="0" y="15"/>
                </a:lnTo>
                <a:lnTo>
                  <a:pt x="0" y="15"/>
                </a:lnTo>
                <a:lnTo>
                  <a:pt x="2" y="8"/>
                </a:lnTo>
                <a:lnTo>
                  <a:pt x="6" y="4"/>
                </a:lnTo>
                <a:lnTo>
                  <a:pt x="10" y="0"/>
                </a:lnTo>
                <a:lnTo>
                  <a:pt x="17" y="0"/>
                </a:lnTo>
                <a:lnTo>
                  <a:pt x="17" y="0"/>
                </a:lnTo>
                <a:lnTo>
                  <a:pt x="23" y="0"/>
                </a:lnTo>
                <a:lnTo>
                  <a:pt x="29" y="4"/>
                </a:lnTo>
                <a:lnTo>
                  <a:pt x="32" y="8"/>
                </a:lnTo>
                <a:lnTo>
                  <a:pt x="34" y="15"/>
                </a:lnTo>
                <a:lnTo>
                  <a:pt x="34"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19" name="Freeform 173">
            <a:extLst>
              <a:ext uri="{FF2B5EF4-FFF2-40B4-BE49-F238E27FC236}">
                <a16:creationId xmlns:a16="http://schemas.microsoft.com/office/drawing/2014/main" id="{D9E80193-6ABB-4910-B892-2081FC1FA693}"/>
              </a:ext>
            </a:extLst>
          </p:cNvPr>
          <p:cNvSpPr>
            <a:spLocks/>
          </p:cNvSpPr>
          <p:nvPr/>
        </p:nvSpPr>
        <p:spPr bwMode="auto">
          <a:xfrm>
            <a:off x="10445751" y="3625408"/>
            <a:ext cx="52388" cy="52388"/>
          </a:xfrm>
          <a:custGeom>
            <a:avLst/>
            <a:gdLst>
              <a:gd name="T0" fmla="*/ 33 w 33"/>
              <a:gd name="T1" fmla="*/ 17 h 33"/>
              <a:gd name="T2" fmla="*/ 33 w 33"/>
              <a:gd name="T3" fmla="*/ 17 h 33"/>
              <a:gd name="T4" fmla="*/ 31 w 33"/>
              <a:gd name="T5" fmla="*/ 23 h 33"/>
              <a:gd name="T6" fmla="*/ 29 w 33"/>
              <a:gd name="T7" fmla="*/ 27 h 33"/>
              <a:gd name="T8" fmla="*/ 23 w 33"/>
              <a:gd name="T9" fmla="*/ 31 h 33"/>
              <a:gd name="T10" fmla="*/ 17 w 33"/>
              <a:gd name="T11" fmla="*/ 33 h 33"/>
              <a:gd name="T12" fmla="*/ 17 w 33"/>
              <a:gd name="T13" fmla="*/ 33 h 33"/>
              <a:gd name="T14" fmla="*/ 10 w 33"/>
              <a:gd name="T15" fmla="*/ 31 h 33"/>
              <a:gd name="T16" fmla="*/ 4 w 33"/>
              <a:gd name="T17" fmla="*/ 27 h 33"/>
              <a:gd name="T18" fmla="*/ 2 w 33"/>
              <a:gd name="T19" fmla="*/ 23 h 33"/>
              <a:gd name="T20" fmla="*/ 0 w 33"/>
              <a:gd name="T21" fmla="*/ 17 h 33"/>
              <a:gd name="T22" fmla="*/ 0 w 33"/>
              <a:gd name="T23" fmla="*/ 17 h 33"/>
              <a:gd name="T24" fmla="*/ 2 w 33"/>
              <a:gd name="T25" fmla="*/ 11 h 33"/>
              <a:gd name="T26" fmla="*/ 4 w 33"/>
              <a:gd name="T27" fmla="*/ 4 h 33"/>
              <a:gd name="T28" fmla="*/ 10 w 33"/>
              <a:gd name="T29" fmla="*/ 2 h 33"/>
              <a:gd name="T30" fmla="*/ 17 w 33"/>
              <a:gd name="T31" fmla="*/ 0 h 33"/>
              <a:gd name="T32" fmla="*/ 17 w 33"/>
              <a:gd name="T33" fmla="*/ 0 h 33"/>
              <a:gd name="T34" fmla="*/ 23 w 33"/>
              <a:gd name="T35" fmla="*/ 2 h 33"/>
              <a:gd name="T36" fmla="*/ 29 w 33"/>
              <a:gd name="T37" fmla="*/ 4 h 33"/>
              <a:gd name="T38" fmla="*/ 31 w 33"/>
              <a:gd name="T39" fmla="*/ 11 h 33"/>
              <a:gd name="T40" fmla="*/ 33 w 33"/>
              <a:gd name="T41" fmla="*/ 17 h 33"/>
              <a:gd name="T42" fmla="*/ 33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7"/>
                </a:moveTo>
                <a:lnTo>
                  <a:pt x="33" y="17"/>
                </a:lnTo>
                <a:lnTo>
                  <a:pt x="31" y="23"/>
                </a:lnTo>
                <a:lnTo>
                  <a:pt x="29" y="27"/>
                </a:lnTo>
                <a:lnTo>
                  <a:pt x="23" y="31"/>
                </a:lnTo>
                <a:lnTo>
                  <a:pt x="17" y="33"/>
                </a:lnTo>
                <a:lnTo>
                  <a:pt x="17" y="33"/>
                </a:lnTo>
                <a:lnTo>
                  <a:pt x="10" y="31"/>
                </a:lnTo>
                <a:lnTo>
                  <a:pt x="4" y="27"/>
                </a:lnTo>
                <a:lnTo>
                  <a:pt x="2" y="23"/>
                </a:lnTo>
                <a:lnTo>
                  <a:pt x="0" y="17"/>
                </a:lnTo>
                <a:lnTo>
                  <a:pt x="0" y="17"/>
                </a:lnTo>
                <a:lnTo>
                  <a:pt x="2" y="11"/>
                </a:lnTo>
                <a:lnTo>
                  <a:pt x="4" y="4"/>
                </a:lnTo>
                <a:lnTo>
                  <a:pt x="10" y="2"/>
                </a:lnTo>
                <a:lnTo>
                  <a:pt x="17" y="0"/>
                </a:lnTo>
                <a:lnTo>
                  <a:pt x="17" y="0"/>
                </a:lnTo>
                <a:lnTo>
                  <a:pt x="23" y="2"/>
                </a:lnTo>
                <a:lnTo>
                  <a:pt x="29" y="4"/>
                </a:lnTo>
                <a:lnTo>
                  <a:pt x="31" y="11"/>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0" name="Freeform 174">
            <a:extLst>
              <a:ext uri="{FF2B5EF4-FFF2-40B4-BE49-F238E27FC236}">
                <a16:creationId xmlns:a16="http://schemas.microsoft.com/office/drawing/2014/main" id="{FCD54C78-F7F3-42CE-9E2B-2B169CBDD76E}"/>
              </a:ext>
            </a:extLst>
          </p:cNvPr>
          <p:cNvSpPr>
            <a:spLocks/>
          </p:cNvSpPr>
          <p:nvPr/>
        </p:nvSpPr>
        <p:spPr bwMode="auto">
          <a:xfrm>
            <a:off x="10533063" y="3646046"/>
            <a:ext cx="52388" cy="52388"/>
          </a:xfrm>
          <a:custGeom>
            <a:avLst/>
            <a:gdLst>
              <a:gd name="T0" fmla="*/ 33 w 33"/>
              <a:gd name="T1" fmla="*/ 16 h 33"/>
              <a:gd name="T2" fmla="*/ 33 w 33"/>
              <a:gd name="T3" fmla="*/ 16 h 33"/>
              <a:gd name="T4" fmla="*/ 31 w 33"/>
              <a:gd name="T5" fmla="*/ 22 h 33"/>
              <a:gd name="T6" fmla="*/ 27 w 33"/>
              <a:gd name="T7" fmla="*/ 29 h 33"/>
              <a:gd name="T8" fmla="*/ 23 w 33"/>
              <a:gd name="T9" fmla="*/ 33 h 33"/>
              <a:gd name="T10" fmla="*/ 16 w 33"/>
              <a:gd name="T11" fmla="*/ 33 h 33"/>
              <a:gd name="T12" fmla="*/ 16 w 33"/>
              <a:gd name="T13" fmla="*/ 33 h 33"/>
              <a:gd name="T14" fmla="*/ 10 w 33"/>
              <a:gd name="T15" fmla="*/ 33 h 33"/>
              <a:gd name="T16" fmla="*/ 4 w 33"/>
              <a:gd name="T17" fmla="*/ 29 h 33"/>
              <a:gd name="T18" fmla="*/ 2 w 33"/>
              <a:gd name="T19" fmla="*/ 22 h 33"/>
              <a:gd name="T20" fmla="*/ 0 w 33"/>
              <a:gd name="T21" fmla="*/ 16 h 33"/>
              <a:gd name="T22" fmla="*/ 0 w 33"/>
              <a:gd name="T23" fmla="*/ 16 h 33"/>
              <a:gd name="T24" fmla="*/ 2 w 33"/>
              <a:gd name="T25" fmla="*/ 10 h 33"/>
              <a:gd name="T26" fmla="*/ 4 w 33"/>
              <a:gd name="T27" fmla="*/ 6 h 33"/>
              <a:gd name="T28" fmla="*/ 10 w 33"/>
              <a:gd name="T29" fmla="*/ 2 h 33"/>
              <a:gd name="T30" fmla="*/ 16 w 33"/>
              <a:gd name="T31" fmla="*/ 0 h 33"/>
              <a:gd name="T32" fmla="*/ 16 w 33"/>
              <a:gd name="T33" fmla="*/ 0 h 33"/>
              <a:gd name="T34" fmla="*/ 23 w 33"/>
              <a:gd name="T35" fmla="*/ 2 h 33"/>
              <a:gd name="T36" fmla="*/ 27 w 33"/>
              <a:gd name="T37" fmla="*/ 6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2"/>
                </a:lnTo>
                <a:lnTo>
                  <a:pt x="27" y="29"/>
                </a:lnTo>
                <a:lnTo>
                  <a:pt x="23" y="33"/>
                </a:lnTo>
                <a:lnTo>
                  <a:pt x="16" y="33"/>
                </a:lnTo>
                <a:lnTo>
                  <a:pt x="16" y="33"/>
                </a:lnTo>
                <a:lnTo>
                  <a:pt x="10" y="33"/>
                </a:lnTo>
                <a:lnTo>
                  <a:pt x="4" y="29"/>
                </a:lnTo>
                <a:lnTo>
                  <a:pt x="2" y="22"/>
                </a:lnTo>
                <a:lnTo>
                  <a:pt x="0" y="16"/>
                </a:lnTo>
                <a:lnTo>
                  <a:pt x="0" y="16"/>
                </a:lnTo>
                <a:lnTo>
                  <a:pt x="2" y="10"/>
                </a:lnTo>
                <a:lnTo>
                  <a:pt x="4" y="6"/>
                </a:lnTo>
                <a:lnTo>
                  <a:pt x="10" y="2"/>
                </a:lnTo>
                <a:lnTo>
                  <a:pt x="16" y="0"/>
                </a:lnTo>
                <a:lnTo>
                  <a:pt x="16" y="0"/>
                </a:lnTo>
                <a:lnTo>
                  <a:pt x="23" y="2"/>
                </a:lnTo>
                <a:lnTo>
                  <a:pt x="27" y="6"/>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1" name="Freeform 175">
            <a:extLst>
              <a:ext uri="{FF2B5EF4-FFF2-40B4-BE49-F238E27FC236}">
                <a16:creationId xmlns:a16="http://schemas.microsoft.com/office/drawing/2014/main" id="{219E7D9D-9853-43B5-90F3-2FEC651190C9}"/>
              </a:ext>
            </a:extLst>
          </p:cNvPr>
          <p:cNvSpPr>
            <a:spLocks/>
          </p:cNvSpPr>
          <p:nvPr/>
        </p:nvSpPr>
        <p:spPr bwMode="auto">
          <a:xfrm>
            <a:off x="10579101" y="3646046"/>
            <a:ext cx="53975" cy="52388"/>
          </a:xfrm>
          <a:custGeom>
            <a:avLst/>
            <a:gdLst>
              <a:gd name="T0" fmla="*/ 34 w 34"/>
              <a:gd name="T1" fmla="*/ 16 h 33"/>
              <a:gd name="T2" fmla="*/ 34 w 34"/>
              <a:gd name="T3" fmla="*/ 16 h 33"/>
              <a:gd name="T4" fmla="*/ 32 w 34"/>
              <a:gd name="T5" fmla="*/ 22 h 33"/>
              <a:gd name="T6" fmla="*/ 28 w 34"/>
              <a:gd name="T7" fmla="*/ 29 h 33"/>
              <a:gd name="T8" fmla="*/ 23 w 34"/>
              <a:gd name="T9" fmla="*/ 31 h 33"/>
              <a:gd name="T10" fmla="*/ 17 w 34"/>
              <a:gd name="T11" fmla="*/ 33 h 33"/>
              <a:gd name="T12" fmla="*/ 17 w 34"/>
              <a:gd name="T13" fmla="*/ 33 h 33"/>
              <a:gd name="T14" fmla="*/ 11 w 34"/>
              <a:gd name="T15" fmla="*/ 31 h 33"/>
              <a:gd name="T16" fmla="*/ 4 w 34"/>
              <a:gd name="T17" fmla="*/ 29 h 33"/>
              <a:gd name="T18" fmla="*/ 2 w 34"/>
              <a:gd name="T19" fmla="*/ 22 h 33"/>
              <a:gd name="T20" fmla="*/ 0 w 34"/>
              <a:gd name="T21" fmla="*/ 16 h 33"/>
              <a:gd name="T22" fmla="*/ 0 w 34"/>
              <a:gd name="T23" fmla="*/ 16 h 33"/>
              <a:gd name="T24" fmla="*/ 2 w 34"/>
              <a:gd name="T25" fmla="*/ 10 h 33"/>
              <a:gd name="T26" fmla="*/ 4 w 34"/>
              <a:gd name="T27" fmla="*/ 4 h 33"/>
              <a:gd name="T28" fmla="*/ 11 w 34"/>
              <a:gd name="T29" fmla="*/ 2 h 33"/>
              <a:gd name="T30" fmla="*/ 17 w 34"/>
              <a:gd name="T31" fmla="*/ 0 h 33"/>
              <a:gd name="T32" fmla="*/ 17 w 34"/>
              <a:gd name="T33" fmla="*/ 0 h 33"/>
              <a:gd name="T34" fmla="*/ 23 w 34"/>
              <a:gd name="T35" fmla="*/ 2 h 33"/>
              <a:gd name="T36" fmla="*/ 28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8" y="29"/>
                </a:lnTo>
                <a:lnTo>
                  <a:pt x="23" y="31"/>
                </a:lnTo>
                <a:lnTo>
                  <a:pt x="17" y="33"/>
                </a:lnTo>
                <a:lnTo>
                  <a:pt x="17" y="33"/>
                </a:lnTo>
                <a:lnTo>
                  <a:pt x="11" y="31"/>
                </a:lnTo>
                <a:lnTo>
                  <a:pt x="4" y="29"/>
                </a:lnTo>
                <a:lnTo>
                  <a:pt x="2" y="22"/>
                </a:lnTo>
                <a:lnTo>
                  <a:pt x="0" y="16"/>
                </a:lnTo>
                <a:lnTo>
                  <a:pt x="0" y="16"/>
                </a:lnTo>
                <a:lnTo>
                  <a:pt x="2" y="10"/>
                </a:lnTo>
                <a:lnTo>
                  <a:pt x="4" y="4"/>
                </a:lnTo>
                <a:lnTo>
                  <a:pt x="11" y="2"/>
                </a:lnTo>
                <a:lnTo>
                  <a:pt x="17" y="0"/>
                </a:lnTo>
                <a:lnTo>
                  <a:pt x="17" y="0"/>
                </a:lnTo>
                <a:lnTo>
                  <a:pt x="23" y="2"/>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2" name="Freeform 176">
            <a:extLst>
              <a:ext uri="{FF2B5EF4-FFF2-40B4-BE49-F238E27FC236}">
                <a16:creationId xmlns:a16="http://schemas.microsoft.com/office/drawing/2014/main" id="{9933D844-7984-4491-ACC7-6F1BD2156C23}"/>
              </a:ext>
            </a:extLst>
          </p:cNvPr>
          <p:cNvSpPr>
            <a:spLocks/>
          </p:cNvSpPr>
          <p:nvPr/>
        </p:nvSpPr>
        <p:spPr bwMode="auto">
          <a:xfrm>
            <a:off x="10593388" y="3646046"/>
            <a:ext cx="52388" cy="52388"/>
          </a:xfrm>
          <a:custGeom>
            <a:avLst/>
            <a:gdLst>
              <a:gd name="T0" fmla="*/ 33 w 33"/>
              <a:gd name="T1" fmla="*/ 16 h 33"/>
              <a:gd name="T2" fmla="*/ 33 w 33"/>
              <a:gd name="T3" fmla="*/ 16 h 33"/>
              <a:gd name="T4" fmla="*/ 31 w 33"/>
              <a:gd name="T5" fmla="*/ 22 h 33"/>
              <a:gd name="T6" fmla="*/ 27 w 33"/>
              <a:gd name="T7" fmla="*/ 29 h 33"/>
              <a:gd name="T8" fmla="*/ 23 w 33"/>
              <a:gd name="T9" fmla="*/ 31 h 33"/>
              <a:gd name="T10" fmla="*/ 16 w 33"/>
              <a:gd name="T11" fmla="*/ 33 h 33"/>
              <a:gd name="T12" fmla="*/ 16 w 33"/>
              <a:gd name="T13" fmla="*/ 33 h 33"/>
              <a:gd name="T14" fmla="*/ 10 w 33"/>
              <a:gd name="T15" fmla="*/ 31 h 33"/>
              <a:gd name="T16" fmla="*/ 4 w 33"/>
              <a:gd name="T17" fmla="*/ 29 h 33"/>
              <a:gd name="T18" fmla="*/ 2 w 33"/>
              <a:gd name="T19" fmla="*/ 22 h 33"/>
              <a:gd name="T20" fmla="*/ 0 w 33"/>
              <a:gd name="T21" fmla="*/ 16 h 33"/>
              <a:gd name="T22" fmla="*/ 0 w 33"/>
              <a:gd name="T23" fmla="*/ 16 h 33"/>
              <a:gd name="T24" fmla="*/ 2 w 33"/>
              <a:gd name="T25" fmla="*/ 10 h 33"/>
              <a:gd name="T26" fmla="*/ 4 w 33"/>
              <a:gd name="T27" fmla="*/ 4 h 33"/>
              <a:gd name="T28" fmla="*/ 10 w 33"/>
              <a:gd name="T29" fmla="*/ 2 h 33"/>
              <a:gd name="T30" fmla="*/ 16 w 33"/>
              <a:gd name="T31" fmla="*/ 0 h 33"/>
              <a:gd name="T32" fmla="*/ 16 w 33"/>
              <a:gd name="T33" fmla="*/ 0 h 33"/>
              <a:gd name="T34" fmla="*/ 23 w 33"/>
              <a:gd name="T35" fmla="*/ 2 h 33"/>
              <a:gd name="T36" fmla="*/ 27 w 33"/>
              <a:gd name="T37" fmla="*/ 4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2"/>
                </a:lnTo>
                <a:lnTo>
                  <a:pt x="27" y="29"/>
                </a:lnTo>
                <a:lnTo>
                  <a:pt x="23" y="31"/>
                </a:lnTo>
                <a:lnTo>
                  <a:pt x="16" y="33"/>
                </a:lnTo>
                <a:lnTo>
                  <a:pt x="16" y="33"/>
                </a:lnTo>
                <a:lnTo>
                  <a:pt x="10" y="31"/>
                </a:lnTo>
                <a:lnTo>
                  <a:pt x="4" y="29"/>
                </a:lnTo>
                <a:lnTo>
                  <a:pt x="2" y="22"/>
                </a:lnTo>
                <a:lnTo>
                  <a:pt x="0" y="16"/>
                </a:lnTo>
                <a:lnTo>
                  <a:pt x="0" y="16"/>
                </a:lnTo>
                <a:lnTo>
                  <a:pt x="2" y="10"/>
                </a:lnTo>
                <a:lnTo>
                  <a:pt x="4" y="4"/>
                </a:lnTo>
                <a:lnTo>
                  <a:pt x="10" y="2"/>
                </a:lnTo>
                <a:lnTo>
                  <a:pt x="16" y="0"/>
                </a:lnTo>
                <a:lnTo>
                  <a:pt x="16" y="0"/>
                </a:lnTo>
                <a:lnTo>
                  <a:pt x="23" y="2"/>
                </a:lnTo>
                <a:lnTo>
                  <a:pt x="27" y="4"/>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3" name="Freeform 177">
            <a:extLst>
              <a:ext uri="{FF2B5EF4-FFF2-40B4-BE49-F238E27FC236}">
                <a16:creationId xmlns:a16="http://schemas.microsoft.com/office/drawing/2014/main" id="{A5859A23-1DD8-4C65-8176-08963B542363}"/>
              </a:ext>
            </a:extLst>
          </p:cNvPr>
          <p:cNvSpPr>
            <a:spLocks/>
          </p:cNvSpPr>
          <p:nvPr/>
        </p:nvSpPr>
        <p:spPr bwMode="auto">
          <a:xfrm>
            <a:off x="10626726" y="3646046"/>
            <a:ext cx="49213" cy="52388"/>
          </a:xfrm>
          <a:custGeom>
            <a:avLst/>
            <a:gdLst>
              <a:gd name="T0" fmla="*/ 31 w 31"/>
              <a:gd name="T1" fmla="*/ 16 h 33"/>
              <a:gd name="T2" fmla="*/ 31 w 31"/>
              <a:gd name="T3" fmla="*/ 16 h 33"/>
              <a:gd name="T4" fmla="*/ 31 w 31"/>
              <a:gd name="T5" fmla="*/ 22 h 33"/>
              <a:gd name="T6" fmla="*/ 27 w 31"/>
              <a:gd name="T7" fmla="*/ 29 h 33"/>
              <a:gd name="T8" fmla="*/ 23 w 31"/>
              <a:gd name="T9" fmla="*/ 31 h 33"/>
              <a:gd name="T10" fmla="*/ 17 w 31"/>
              <a:gd name="T11" fmla="*/ 33 h 33"/>
              <a:gd name="T12" fmla="*/ 17 w 31"/>
              <a:gd name="T13" fmla="*/ 33 h 33"/>
              <a:gd name="T14" fmla="*/ 10 w 31"/>
              <a:gd name="T15" fmla="*/ 31 h 33"/>
              <a:gd name="T16" fmla="*/ 4 w 31"/>
              <a:gd name="T17" fmla="*/ 29 h 33"/>
              <a:gd name="T18" fmla="*/ 0 w 31"/>
              <a:gd name="T19" fmla="*/ 22 h 33"/>
              <a:gd name="T20" fmla="*/ 0 w 31"/>
              <a:gd name="T21" fmla="*/ 16 h 33"/>
              <a:gd name="T22" fmla="*/ 0 w 31"/>
              <a:gd name="T23" fmla="*/ 16 h 33"/>
              <a:gd name="T24" fmla="*/ 0 w 31"/>
              <a:gd name="T25" fmla="*/ 10 h 33"/>
              <a:gd name="T26" fmla="*/ 4 w 31"/>
              <a:gd name="T27" fmla="*/ 4 h 33"/>
              <a:gd name="T28" fmla="*/ 10 w 31"/>
              <a:gd name="T29" fmla="*/ 2 h 33"/>
              <a:gd name="T30" fmla="*/ 17 w 31"/>
              <a:gd name="T31" fmla="*/ 0 h 33"/>
              <a:gd name="T32" fmla="*/ 17 w 31"/>
              <a:gd name="T33" fmla="*/ 0 h 33"/>
              <a:gd name="T34" fmla="*/ 23 w 31"/>
              <a:gd name="T35" fmla="*/ 2 h 33"/>
              <a:gd name="T36" fmla="*/ 27 w 31"/>
              <a:gd name="T37" fmla="*/ 4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2"/>
                </a:lnTo>
                <a:lnTo>
                  <a:pt x="27" y="29"/>
                </a:lnTo>
                <a:lnTo>
                  <a:pt x="23" y="31"/>
                </a:lnTo>
                <a:lnTo>
                  <a:pt x="17" y="33"/>
                </a:lnTo>
                <a:lnTo>
                  <a:pt x="17" y="33"/>
                </a:lnTo>
                <a:lnTo>
                  <a:pt x="10" y="31"/>
                </a:lnTo>
                <a:lnTo>
                  <a:pt x="4" y="29"/>
                </a:lnTo>
                <a:lnTo>
                  <a:pt x="0" y="22"/>
                </a:lnTo>
                <a:lnTo>
                  <a:pt x="0" y="16"/>
                </a:lnTo>
                <a:lnTo>
                  <a:pt x="0" y="16"/>
                </a:lnTo>
                <a:lnTo>
                  <a:pt x="0" y="10"/>
                </a:lnTo>
                <a:lnTo>
                  <a:pt x="4" y="4"/>
                </a:lnTo>
                <a:lnTo>
                  <a:pt x="10" y="2"/>
                </a:lnTo>
                <a:lnTo>
                  <a:pt x="17" y="0"/>
                </a:lnTo>
                <a:lnTo>
                  <a:pt x="17" y="0"/>
                </a:lnTo>
                <a:lnTo>
                  <a:pt x="23" y="2"/>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4" name="Freeform 178">
            <a:extLst>
              <a:ext uri="{FF2B5EF4-FFF2-40B4-BE49-F238E27FC236}">
                <a16:creationId xmlns:a16="http://schemas.microsoft.com/office/drawing/2014/main" id="{D345AD20-0E1B-4521-BCA9-D49F50B8D1A2}"/>
              </a:ext>
            </a:extLst>
          </p:cNvPr>
          <p:cNvSpPr>
            <a:spLocks/>
          </p:cNvSpPr>
          <p:nvPr/>
        </p:nvSpPr>
        <p:spPr bwMode="auto">
          <a:xfrm>
            <a:off x="10675938" y="3646046"/>
            <a:ext cx="50800" cy="52388"/>
          </a:xfrm>
          <a:custGeom>
            <a:avLst/>
            <a:gdLst>
              <a:gd name="T0" fmla="*/ 32 w 32"/>
              <a:gd name="T1" fmla="*/ 16 h 33"/>
              <a:gd name="T2" fmla="*/ 32 w 32"/>
              <a:gd name="T3" fmla="*/ 16 h 33"/>
              <a:gd name="T4" fmla="*/ 32 w 32"/>
              <a:gd name="T5" fmla="*/ 22 h 33"/>
              <a:gd name="T6" fmla="*/ 28 w 32"/>
              <a:gd name="T7" fmla="*/ 29 h 33"/>
              <a:gd name="T8" fmla="*/ 24 w 32"/>
              <a:gd name="T9" fmla="*/ 31 h 33"/>
              <a:gd name="T10" fmla="*/ 17 w 32"/>
              <a:gd name="T11" fmla="*/ 33 h 33"/>
              <a:gd name="T12" fmla="*/ 17 w 32"/>
              <a:gd name="T13" fmla="*/ 33 h 33"/>
              <a:gd name="T14" fmla="*/ 11 w 32"/>
              <a:gd name="T15" fmla="*/ 31 h 33"/>
              <a:gd name="T16" fmla="*/ 5 w 32"/>
              <a:gd name="T17" fmla="*/ 29 h 33"/>
              <a:gd name="T18" fmla="*/ 0 w 32"/>
              <a:gd name="T19" fmla="*/ 22 h 33"/>
              <a:gd name="T20" fmla="*/ 0 w 32"/>
              <a:gd name="T21" fmla="*/ 16 h 33"/>
              <a:gd name="T22" fmla="*/ 0 w 32"/>
              <a:gd name="T23" fmla="*/ 16 h 33"/>
              <a:gd name="T24" fmla="*/ 0 w 32"/>
              <a:gd name="T25" fmla="*/ 10 h 33"/>
              <a:gd name="T26" fmla="*/ 5 w 32"/>
              <a:gd name="T27" fmla="*/ 4 h 33"/>
              <a:gd name="T28" fmla="*/ 11 w 32"/>
              <a:gd name="T29" fmla="*/ 2 h 33"/>
              <a:gd name="T30" fmla="*/ 17 w 32"/>
              <a:gd name="T31" fmla="*/ 0 h 33"/>
              <a:gd name="T32" fmla="*/ 17 w 32"/>
              <a:gd name="T33" fmla="*/ 0 h 33"/>
              <a:gd name="T34" fmla="*/ 24 w 32"/>
              <a:gd name="T35" fmla="*/ 2 h 33"/>
              <a:gd name="T36" fmla="*/ 28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8" y="29"/>
                </a:lnTo>
                <a:lnTo>
                  <a:pt x="24" y="31"/>
                </a:lnTo>
                <a:lnTo>
                  <a:pt x="17" y="33"/>
                </a:lnTo>
                <a:lnTo>
                  <a:pt x="17" y="33"/>
                </a:lnTo>
                <a:lnTo>
                  <a:pt x="11" y="31"/>
                </a:lnTo>
                <a:lnTo>
                  <a:pt x="5" y="29"/>
                </a:lnTo>
                <a:lnTo>
                  <a:pt x="0" y="22"/>
                </a:lnTo>
                <a:lnTo>
                  <a:pt x="0" y="16"/>
                </a:lnTo>
                <a:lnTo>
                  <a:pt x="0" y="16"/>
                </a:lnTo>
                <a:lnTo>
                  <a:pt x="0" y="10"/>
                </a:lnTo>
                <a:lnTo>
                  <a:pt x="5" y="4"/>
                </a:lnTo>
                <a:lnTo>
                  <a:pt x="11" y="2"/>
                </a:lnTo>
                <a:lnTo>
                  <a:pt x="17" y="0"/>
                </a:lnTo>
                <a:lnTo>
                  <a:pt x="17" y="0"/>
                </a:lnTo>
                <a:lnTo>
                  <a:pt x="24" y="2"/>
                </a:lnTo>
                <a:lnTo>
                  <a:pt x="28"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5" name="Freeform 179">
            <a:extLst>
              <a:ext uri="{FF2B5EF4-FFF2-40B4-BE49-F238E27FC236}">
                <a16:creationId xmlns:a16="http://schemas.microsoft.com/office/drawing/2014/main" id="{8E6E5F83-A9CA-4CB4-ABE9-F43453DF92C7}"/>
              </a:ext>
            </a:extLst>
          </p:cNvPr>
          <p:cNvSpPr>
            <a:spLocks/>
          </p:cNvSpPr>
          <p:nvPr/>
        </p:nvSpPr>
        <p:spPr bwMode="auto">
          <a:xfrm>
            <a:off x="10693401" y="3646046"/>
            <a:ext cx="53975" cy="52388"/>
          </a:xfrm>
          <a:custGeom>
            <a:avLst/>
            <a:gdLst>
              <a:gd name="T0" fmla="*/ 34 w 34"/>
              <a:gd name="T1" fmla="*/ 16 h 33"/>
              <a:gd name="T2" fmla="*/ 34 w 34"/>
              <a:gd name="T3" fmla="*/ 16 h 33"/>
              <a:gd name="T4" fmla="*/ 32 w 34"/>
              <a:gd name="T5" fmla="*/ 22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0 w 34"/>
              <a:gd name="T19" fmla="*/ 22 h 33"/>
              <a:gd name="T20" fmla="*/ 0 w 34"/>
              <a:gd name="T21" fmla="*/ 16 h 33"/>
              <a:gd name="T22" fmla="*/ 0 w 34"/>
              <a:gd name="T23" fmla="*/ 16 h 33"/>
              <a:gd name="T24" fmla="*/ 0 w 34"/>
              <a:gd name="T25" fmla="*/ 10 h 33"/>
              <a:gd name="T26" fmla="*/ 4 w 34"/>
              <a:gd name="T27" fmla="*/ 4 h 33"/>
              <a:gd name="T28" fmla="*/ 10 w 34"/>
              <a:gd name="T29" fmla="*/ 2 h 33"/>
              <a:gd name="T30" fmla="*/ 17 w 34"/>
              <a:gd name="T31" fmla="*/ 0 h 33"/>
              <a:gd name="T32" fmla="*/ 17 w 34"/>
              <a:gd name="T33" fmla="*/ 0 h 33"/>
              <a:gd name="T34" fmla="*/ 23 w 34"/>
              <a:gd name="T35" fmla="*/ 2 h 33"/>
              <a:gd name="T36" fmla="*/ 27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7" y="29"/>
                </a:lnTo>
                <a:lnTo>
                  <a:pt x="23" y="31"/>
                </a:lnTo>
                <a:lnTo>
                  <a:pt x="17" y="33"/>
                </a:lnTo>
                <a:lnTo>
                  <a:pt x="17" y="33"/>
                </a:lnTo>
                <a:lnTo>
                  <a:pt x="10" y="31"/>
                </a:lnTo>
                <a:lnTo>
                  <a:pt x="4" y="29"/>
                </a:lnTo>
                <a:lnTo>
                  <a:pt x="0" y="22"/>
                </a:lnTo>
                <a:lnTo>
                  <a:pt x="0" y="16"/>
                </a:lnTo>
                <a:lnTo>
                  <a:pt x="0" y="16"/>
                </a:lnTo>
                <a:lnTo>
                  <a:pt x="0" y="10"/>
                </a:lnTo>
                <a:lnTo>
                  <a:pt x="4" y="4"/>
                </a:lnTo>
                <a:lnTo>
                  <a:pt x="10" y="2"/>
                </a:lnTo>
                <a:lnTo>
                  <a:pt x="17" y="0"/>
                </a:lnTo>
                <a:lnTo>
                  <a:pt x="17" y="0"/>
                </a:lnTo>
                <a:lnTo>
                  <a:pt x="23" y="2"/>
                </a:lnTo>
                <a:lnTo>
                  <a:pt x="27"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6" name="Freeform 180">
            <a:extLst>
              <a:ext uri="{FF2B5EF4-FFF2-40B4-BE49-F238E27FC236}">
                <a16:creationId xmlns:a16="http://schemas.microsoft.com/office/drawing/2014/main" id="{AAFFC65A-A7E7-4446-BFC3-9D9A6CA5BA49}"/>
              </a:ext>
            </a:extLst>
          </p:cNvPr>
          <p:cNvSpPr>
            <a:spLocks/>
          </p:cNvSpPr>
          <p:nvPr/>
        </p:nvSpPr>
        <p:spPr bwMode="auto">
          <a:xfrm>
            <a:off x="10733088" y="3646046"/>
            <a:ext cx="53975" cy="52388"/>
          </a:xfrm>
          <a:custGeom>
            <a:avLst/>
            <a:gdLst>
              <a:gd name="T0" fmla="*/ 34 w 34"/>
              <a:gd name="T1" fmla="*/ 16 h 33"/>
              <a:gd name="T2" fmla="*/ 34 w 34"/>
              <a:gd name="T3" fmla="*/ 16 h 33"/>
              <a:gd name="T4" fmla="*/ 32 w 34"/>
              <a:gd name="T5" fmla="*/ 22 h 33"/>
              <a:gd name="T6" fmla="*/ 30 w 34"/>
              <a:gd name="T7" fmla="*/ 29 h 33"/>
              <a:gd name="T8" fmla="*/ 23 w 34"/>
              <a:gd name="T9" fmla="*/ 31 h 33"/>
              <a:gd name="T10" fmla="*/ 17 w 34"/>
              <a:gd name="T11" fmla="*/ 33 h 33"/>
              <a:gd name="T12" fmla="*/ 17 w 34"/>
              <a:gd name="T13" fmla="*/ 33 h 33"/>
              <a:gd name="T14" fmla="*/ 11 w 34"/>
              <a:gd name="T15" fmla="*/ 31 h 33"/>
              <a:gd name="T16" fmla="*/ 7 w 34"/>
              <a:gd name="T17" fmla="*/ 29 h 33"/>
              <a:gd name="T18" fmla="*/ 2 w 34"/>
              <a:gd name="T19" fmla="*/ 22 h 33"/>
              <a:gd name="T20" fmla="*/ 0 w 34"/>
              <a:gd name="T21" fmla="*/ 16 h 33"/>
              <a:gd name="T22" fmla="*/ 0 w 34"/>
              <a:gd name="T23" fmla="*/ 16 h 33"/>
              <a:gd name="T24" fmla="*/ 2 w 34"/>
              <a:gd name="T25" fmla="*/ 10 h 33"/>
              <a:gd name="T26" fmla="*/ 7 w 34"/>
              <a:gd name="T27" fmla="*/ 4 h 33"/>
              <a:gd name="T28" fmla="*/ 11 w 34"/>
              <a:gd name="T29" fmla="*/ 2 h 33"/>
              <a:gd name="T30" fmla="*/ 17 w 34"/>
              <a:gd name="T31" fmla="*/ 0 h 33"/>
              <a:gd name="T32" fmla="*/ 17 w 34"/>
              <a:gd name="T33" fmla="*/ 0 h 33"/>
              <a:gd name="T34" fmla="*/ 23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30" y="29"/>
                </a:lnTo>
                <a:lnTo>
                  <a:pt x="23" y="31"/>
                </a:lnTo>
                <a:lnTo>
                  <a:pt x="17" y="33"/>
                </a:lnTo>
                <a:lnTo>
                  <a:pt x="17" y="33"/>
                </a:lnTo>
                <a:lnTo>
                  <a:pt x="11" y="31"/>
                </a:lnTo>
                <a:lnTo>
                  <a:pt x="7" y="29"/>
                </a:lnTo>
                <a:lnTo>
                  <a:pt x="2" y="22"/>
                </a:lnTo>
                <a:lnTo>
                  <a:pt x="0" y="16"/>
                </a:lnTo>
                <a:lnTo>
                  <a:pt x="0" y="16"/>
                </a:lnTo>
                <a:lnTo>
                  <a:pt x="2" y="10"/>
                </a:lnTo>
                <a:lnTo>
                  <a:pt x="7" y="4"/>
                </a:lnTo>
                <a:lnTo>
                  <a:pt x="11" y="2"/>
                </a:lnTo>
                <a:lnTo>
                  <a:pt x="17" y="0"/>
                </a:lnTo>
                <a:lnTo>
                  <a:pt x="17" y="0"/>
                </a:lnTo>
                <a:lnTo>
                  <a:pt x="23"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7" name="Freeform 181">
            <a:extLst>
              <a:ext uri="{FF2B5EF4-FFF2-40B4-BE49-F238E27FC236}">
                <a16:creationId xmlns:a16="http://schemas.microsoft.com/office/drawing/2014/main" id="{04398498-C172-4187-B646-BEE85F908906}"/>
              </a:ext>
            </a:extLst>
          </p:cNvPr>
          <p:cNvSpPr>
            <a:spLocks/>
          </p:cNvSpPr>
          <p:nvPr/>
        </p:nvSpPr>
        <p:spPr bwMode="auto">
          <a:xfrm>
            <a:off x="10744201" y="3646046"/>
            <a:ext cx="52388" cy="52388"/>
          </a:xfrm>
          <a:custGeom>
            <a:avLst/>
            <a:gdLst>
              <a:gd name="T0" fmla="*/ 33 w 33"/>
              <a:gd name="T1" fmla="*/ 16 h 33"/>
              <a:gd name="T2" fmla="*/ 33 w 33"/>
              <a:gd name="T3" fmla="*/ 16 h 33"/>
              <a:gd name="T4" fmla="*/ 31 w 33"/>
              <a:gd name="T5" fmla="*/ 22 h 33"/>
              <a:gd name="T6" fmla="*/ 29 w 33"/>
              <a:gd name="T7" fmla="*/ 29 h 33"/>
              <a:gd name="T8" fmla="*/ 23 w 33"/>
              <a:gd name="T9" fmla="*/ 31 h 33"/>
              <a:gd name="T10" fmla="*/ 16 w 33"/>
              <a:gd name="T11" fmla="*/ 33 h 33"/>
              <a:gd name="T12" fmla="*/ 16 w 33"/>
              <a:gd name="T13" fmla="*/ 33 h 33"/>
              <a:gd name="T14" fmla="*/ 10 w 33"/>
              <a:gd name="T15" fmla="*/ 31 h 33"/>
              <a:gd name="T16" fmla="*/ 6 w 33"/>
              <a:gd name="T17" fmla="*/ 29 h 33"/>
              <a:gd name="T18" fmla="*/ 2 w 33"/>
              <a:gd name="T19" fmla="*/ 22 h 33"/>
              <a:gd name="T20" fmla="*/ 0 w 33"/>
              <a:gd name="T21" fmla="*/ 16 h 33"/>
              <a:gd name="T22" fmla="*/ 0 w 33"/>
              <a:gd name="T23" fmla="*/ 16 h 33"/>
              <a:gd name="T24" fmla="*/ 2 w 33"/>
              <a:gd name="T25" fmla="*/ 10 h 33"/>
              <a:gd name="T26" fmla="*/ 6 w 33"/>
              <a:gd name="T27" fmla="*/ 4 h 33"/>
              <a:gd name="T28" fmla="*/ 10 w 33"/>
              <a:gd name="T29" fmla="*/ 2 h 33"/>
              <a:gd name="T30" fmla="*/ 16 w 33"/>
              <a:gd name="T31" fmla="*/ 0 h 33"/>
              <a:gd name="T32" fmla="*/ 16 w 33"/>
              <a:gd name="T33" fmla="*/ 0 h 33"/>
              <a:gd name="T34" fmla="*/ 23 w 33"/>
              <a:gd name="T35" fmla="*/ 2 h 33"/>
              <a:gd name="T36" fmla="*/ 29 w 33"/>
              <a:gd name="T37" fmla="*/ 4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2"/>
                </a:lnTo>
                <a:lnTo>
                  <a:pt x="29" y="29"/>
                </a:lnTo>
                <a:lnTo>
                  <a:pt x="23" y="31"/>
                </a:lnTo>
                <a:lnTo>
                  <a:pt x="16" y="33"/>
                </a:lnTo>
                <a:lnTo>
                  <a:pt x="16" y="33"/>
                </a:lnTo>
                <a:lnTo>
                  <a:pt x="10" y="31"/>
                </a:lnTo>
                <a:lnTo>
                  <a:pt x="6" y="29"/>
                </a:lnTo>
                <a:lnTo>
                  <a:pt x="2" y="22"/>
                </a:lnTo>
                <a:lnTo>
                  <a:pt x="0" y="16"/>
                </a:lnTo>
                <a:lnTo>
                  <a:pt x="0" y="16"/>
                </a:lnTo>
                <a:lnTo>
                  <a:pt x="2" y="10"/>
                </a:lnTo>
                <a:lnTo>
                  <a:pt x="6" y="4"/>
                </a:lnTo>
                <a:lnTo>
                  <a:pt x="10" y="2"/>
                </a:lnTo>
                <a:lnTo>
                  <a:pt x="16" y="0"/>
                </a:lnTo>
                <a:lnTo>
                  <a:pt x="16" y="0"/>
                </a:lnTo>
                <a:lnTo>
                  <a:pt x="23" y="2"/>
                </a:lnTo>
                <a:lnTo>
                  <a:pt x="29" y="4"/>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8" name="Freeform 182">
            <a:extLst>
              <a:ext uri="{FF2B5EF4-FFF2-40B4-BE49-F238E27FC236}">
                <a16:creationId xmlns:a16="http://schemas.microsoft.com/office/drawing/2014/main" id="{98D86D69-DE4E-4501-BCE2-A2863222E050}"/>
              </a:ext>
            </a:extLst>
          </p:cNvPr>
          <p:cNvSpPr>
            <a:spLocks/>
          </p:cNvSpPr>
          <p:nvPr/>
        </p:nvSpPr>
        <p:spPr bwMode="auto">
          <a:xfrm>
            <a:off x="10790238" y="3646046"/>
            <a:ext cx="50800" cy="52388"/>
          </a:xfrm>
          <a:custGeom>
            <a:avLst/>
            <a:gdLst>
              <a:gd name="T0" fmla="*/ 32 w 32"/>
              <a:gd name="T1" fmla="*/ 16 h 33"/>
              <a:gd name="T2" fmla="*/ 32 w 32"/>
              <a:gd name="T3" fmla="*/ 16 h 33"/>
              <a:gd name="T4" fmla="*/ 32 w 32"/>
              <a:gd name="T5" fmla="*/ 22 h 33"/>
              <a:gd name="T6" fmla="*/ 28 w 32"/>
              <a:gd name="T7" fmla="*/ 29 h 33"/>
              <a:gd name="T8" fmla="*/ 21 w 32"/>
              <a:gd name="T9" fmla="*/ 31 h 33"/>
              <a:gd name="T10" fmla="*/ 15 w 32"/>
              <a:gd name="T11" fmla="*/ 33 h 33"/>
              <a:gd name="T12" fmla="*/ 15 w 32"/>
              <a:gd name="T13" fmla="*/ 33 h 33"/>
              <a:gd name="T14" fmla="*/ 9 w 32"/>
              <a:gd name="T15" fmla="*/ 31 h 33"/>
              <a:gd name="T16" fmla="*/ 4 w 32"/>
              <a:gd name="T17" fmla="*/ 29 h 33"/>
              <a:gd name="T18" fmla="*/ 0 w 32"/>
              <a:gd name="T19" fmla="*/ 22 h 33"/>
              <a:gd name="T20" fmla="*/ 0 w 32"/>
              <a:gd name="T21" fmla="*/ 16 h 33"/>
              <a:gd name="T22" fmla="*/ 0 w 32"/>
              <a:gd name="T23" fmla="*/ 16 h 33"/>
              <a:gd name="T24" fmla="*/ 0 w 32"/>
              <a:gd name="T25" fmla="*/ 10 h 33"/>
              <a:gd name="T26" fmla="*/ 4 w 32"/>
              <a:gd name="T27" fmla="*/ 4 h 33"/>
              <a:gd name="T28" fmla="*/ 9 w 32"/>
              <a:gd name="T29" fmla="*/ 2 h 33"/>
              <a:gd name="T30" fmla="*/ 15 w 32"/>
              <a:gd name="T31" fmla="*/ 0 h 33"/>
              <a:gd name="T32" fmla="*/ 15 w 32"/>
              <a:gd name="T33" fmla="*/ 0 h 33"/>
              <a:gd name="T34" fmla="*/ 21 w 32"/>
              <a:gd name="T35" fmla="*/ 2 h 33"/>
              <a:gd name="T36" fmla="*/ 28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8" y="29"/>
                </a:lnTo>
                <a:lnTo>
                  <a:pt x="21" y="31"/>
                </a:lnTo>
                <a:lnTo>
                  <a:pt x="15" y="33"/>
                </a:lnTo>
                <a:lnTo>
                  <a:pt x="15" y="33"/>
                </a:lnTo>
                <a:lnTo>
                  <a:pt x="9" y="31"/>
                </a:lnTo>
                <a:lnTo>
                  <a:pt x="4" y="29"/>
                </a:lnTo>
                <a:lnTo>
                  <a:pt x="0" y="22"/>
                </a:lnTo>
                <a:lnTo>
                  <a:pt x="0" y="16"/>
                </a:lnTo>
                <a:lnTo>
                  <a:pt x="0" y="16"/>
                </a:lnTo>
                <a:lnTo>
                  <a:pt x="0" y="10"/>
                </a:lnTo>
                <a:lnTo>
                  <a:pt x="4" y="4"/>
                </a:lnTo>
                <a:lnTo>
                  <a:pt x="9" y="2"/>
                </a:lnTo>
                <a:lnTo>
                  <a:pt x="15" y="0"/>
                </a:lnTo>
                <a:lnTo>
                  <a:pt x="15" y="0"/>
                </a:lnTo>
                <a:lnTo>
                  <a:pt x="21" y="2"/>
                </a:lnTo>
                <a:lnTo>
                  <a:pt x="28"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29" name="Freeform 183">
            <a:extLst>
              <a:ext uri="{FF2B5EF4-FFF2-40B4-BE49-F238E27FC236}">
                <a16:creationId xmlns:a16="http://schemas.microsoft.com/office/drawing/2014/main" id="{7652BE3D-295A-4D0C-80E2-F18CE2C0AED0}"/>
              </a:ext>
            </a:extLst>
          </p:cNvPr>
          <p:cNvSpPr>
            <a:spLocks/>
          </p:cNvSpPr>
          <p:nvPr/>
        </p:nvSpPr>
        <p:spPr bwMode="auto">
          <a:xfrm>
            <a:off x="10874376" y="3646046"/>
            <a:ext cx="50800" cy="52388"/>
          </a:xfrm>
          <a:custGeom>
            <a:avLst/>
            <a:gdLst>
              <a:gd name="T0" fmla="*/ 32 w 32"/>
              <a:gd name="T1" fmla="*/ 16 h 33"/>
              <a:gd name="T2" fmla="*/ 32 w 32"/>
              <a:gd name="T3" fmla="*/ 16 h 33"/>
              <a:gd name="T4" fmla="*/ 32 w 32"/>
              <a:gd name="T5" fmla="*/ 22 h 33"/>
              <a:gd name="T6" fmla="*/ 27 w 32"/>
              <a:gd name="T7" fmla="*/ 29 h 33"/>
              <a:gd name="T8" fmla="*/ 23 w 32"/>
              <a:gd name="T9" fmla="*/ 31 h 33"/>
              <a:gd name="T10" fmla="*/ 17 w 32"/>
              <a:gd name="T11" fmla="*/ 33 h 33"/>
              <a:gd name="T12" fmla="*/ 17 w 32"/>
              <a:gd name="T13" fmla="*/ 33 h 33"/>
              <a:gd name="T14" fmla="*/ 11 w 32"/>
              <a:gd name="T15" fmla="*/ 31 h 33"/>
              <a:gd name="T16" fmla="*/ 4 w 32"/>
              <a:gd name="T17" fmla="*/ 29 h 33"/>
              <a:gd name="T18" fmla="*/ 0 w 32"/>
              <a:gd name="T19" fmla="*/ 22 h 33"/>
              <a:gd name="T20" fmla="*/ 0 w 32"/>
              <a:gd name="T21" fmla="*/ 16 h 33"/>
              <a:gd name="T22" fmla="*/ 0 w 32"/>
              <a:gd name="T23" fmla="*/ 16 h 33"/>
              <a:gd name="T24" fmla="*/ 0 w 32"/>
              <a:gd name="T25" fmla="*/ 10 h 33"/>
              <a:gd name="T26" fmla="*/ 4 w 32"/>
              <a:gd name="T27" fmla="*/ 4 h 33"/>
              <a:gd name="T28" fmla="*/ 11 w 32"/>
              <a:gd name="T29" fmla="*/ 2 h 33"/>
              <a:gd name="T30" fmla="*/ 17 w 32"/>
              <a:gd name="T31" fmla="*/ 0 h 33"/>
              <a:gd name="T32" fmla="*/ 17 w 32"/>
              <a:gd name="T33" fmla="*/ 0 h 33"/>
              <a:gd name="T34" fmla="*/ 23 w 32"/>
              <a:gd name="T35" fmla="*/ 2 h 33"/>
              <a:gd name="T36" fmla="*/ 27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7" y="29"/>
                </a:lnTo>
                <a:lnTo>
                  <a:pt x="23" y="31"/>
                </a:lnTo>
                <a:lnTo>
                  <a:pt x="17" y="33"/>
                </a:lnTo>
                <a:lnTo>
                  <a:pt x="17" y="33"/>
                </a:lnTo>
                <a:lnTo>
                  <a:pt x="11" y="31"/>
                </a:lnTo>
                <a:lnTo>
                  <a:pt x="4" y="29"/>
                </a:lnTo>
                <a:lnTo>
                  <a:pt x="0" y="22"/>
                </a:lnTo>
                <a:lnTo>
                  <a:pt x="0" y="16"/>
                </a:lnTo>
                <a:lnTo>
                  <a:pt x="0" y="16"/>
                </a:lnTo>
                <a:lnTo>
                  <a:pt x="0" y="10"/>
                </a:lnTo>
                <a:lnTo>
                  <a:pt x="4" y="4"/>
                </a:lnTo>
                <a:lnTo>
                  <a:pt x="11" y="2"/>
                </a:lnTo>
                <a:lnTo>
                  <a:pt x="17" y="0"/>
                </a:lnTo>
                <a:lnTo>
                  <a:pt x="17" y="0"/>
                </a:lnTo>
                <a:lnTo>
                  <a:pt x="23" y="2"/>
                </a:lnTo>
                <a:lnTo>
                  <a:pt x="27"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0" name="Freeform 184">
            <a:extLst>
              <a:ext uri="{FF2B5EF4-FFF2-40B4-BE49-F238E27FC236}">
                <a16:creationId xmlns:a16="http://schemas.microsoft.com/office/drawing/2014/main" id="{B4F67821-1AE2-496C-9D39-707E01FABA72}"/>
              </a:ext>
            </a:extLst>
          </p:cNvPr>
          <p:cNvSpPr>
            <a:spLocks/>
          </p:cNvSpPr>
          <p:nvPr/>
        </p:nvSpPr>
        <p:spPr bwMode="auto">
          <a:xfrm>
            <a:off x="10891838" y="3646046"/>
            <a:ext cx="49213" cy="52388"/>
          </a:xfrm>
          <a:custGeom>
            <a:avLst/>
            <a:gdLst>
              <a:gd name="T0" fmla="*/ 31 w 31"/>
              <a:gd name="T1" fmla="*/ 16 h 33"/>
              <a:gd name="T2" fmla="*/ 31 w 31"/>
              <a:gd name="T3" fmla="*/ 16 h 33"/>
              <a:gd name="T4" fmla="*/ 31 w 31"/>
              <a:gd name="T5" fmla="*/ 22 h 33"/>
              <a:gd name="T6" fmla="*/ 27 w 31"/>
              <a:gd name="T7" fmla="*/ 29 h 33"/>
              <a:gd name="T8" fmla="*/ 23 w 31"/>
              <a:gd name="T9" fmla="*/ 31 h 33"/>
              <a:gd name="T10" fmla="*/ 14 w 31"/>
              <a:gd name="T11" fmla="*/ 33 h 33"/>
              <a:gd name="T12" fmla="*/ 14 w 31"/>
              <a:gd name="T13" fmla="*/ 33 h 33"/>
              <a:gd name="T14" fmla="*/ 8 w 31"/>
              <a:gd name="T15" fmla="*/ 31 h 33"/>
              <a:gd name="T16" fmla="*/ 4 w 31"/>
              <a:gd name="T17" fmla="*/ 29 h 33"/>
              <a:gd name="T18" fmla="*/ 0 w 31"/>
              <a:gd name="T19" fmla="*/ 22 h 33"/>
              <a:gd name="T20" fmla="*/ 0 w 31"/>
              <a:gd name="T21" fmla="*/ 16 h 33"/>
              <a:gd name="T22" fmla="*/ 0 w 31"/>
              <a:gd name="T23" fmla="*/ 16 h 33"/>
              <a:gd name="T24" fmla="*/ 0 w 31"/>
              <a:gd name="T25" fmla="*/ 10 h 33"/>
              <a:gd name="T26" fmla="*/ 4 w 31"/>
              <a:gd name="T27" fmla="*/ 4 h 33"/>
              <a:gd name="T28" fmla="*/ 8 w 31"/>
              <a:gd name="T29" fmla="*/ 2 h 33"/>
              <a:gd name="T30" fmla="*/ 14 w 31"/>
              <a:gd name="T31" fmla="*/ 0 h 33"/>
              <a:gd name="T32" fmla="*/ 14 w 31"/>
              <a:gd name="T33" fmla="*/ 0 h 33"/>
              <a:gd name="T34" fmla="*/ 23 w 31"/>
              <a:gd name="T35" fmla="*/ 2 h 33"/>
              <a:gd name="T36" fmla="*/ 27 w 31"/>
              <a:gd name="T37" fmla="*/ 4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2"/>
                </a:lnTo>
                <a:lnTo>
                  <a:pt x="27" y="29"/>
                </a:lnTo>
                <a:lnTo>
                  <a:pt x="23" y="31"/>
                </a:lnTo>
                <a:lnTo>
                  <a:pt x="14" y="33"/>
                </a:lnTo>
                <a:lnTo>
                  <a:pt x="14" y="33"/>
                </a:lnTo>
                <a:lnTo>
                  <a:pt x="8" y="31"/>
                </a:lnTo>
                <a:lnTo>
                  <a:pt x="4" y="29"/>
                </a:lnTo>
                <a:lnTo>
                  <a:pt x="0" y="22"/>
                </a:lnTo>
                <a:lnTo>
                  <a:pt x="0" y="16"/>
                </a:lnTo>
                <a:lnTo>
                  <a:pt x="0" y="16"/>
                </a:lnTo>
                <a:lnTo>
                  <a:pt x="0" y="10"/>
                </a:lnTo>
                <a:lnTo>
                  <a:pt x="4" y="4"/>
                </a:lnTo>
                <a:lnTo>
                  <a:pt x="8" y="2"/>
                </a:lnTo>
                <a:lnTo>
                  <a:pt x="14" y="0"/>
                </a:lnTo>
                <a:lnTo>
                  <a:pt x="14" y="0"/>
                </a:lnTo>
                <a:lnTo>
                  <a:pt x="23" y="2"/>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1" name="Freeform 185">
            <a:extLst>
              <a:ext uri="{FF2B5EF4-FFF2-40B4-BE49-F238E27FC236}">
                <a16:creationId xmlns:a16="http://schemas.microsoft.com/office/drawing/2014/main" id="{3A01406A-5099-4BC9-987A-083EBA933A19}"/>
              </a:ext>
            </a:extLst>
          </p:cNvPr>
          <p:cNvSpPr>
            <a:spLocks/>
          </p:cNvSpPr>
          <p:nvPr/>
        </p:nvSpPr>
        <p:spPr bwMode="auto">
          <a:xfrm>
            <a:off x="10964863" y="3646046"/>
            <a:ext cx="53975" cy="52388"/>
          </a:xfrm>
          <a:custGeom>
            <a:avLst/>
            <a:gdLst>
              <a:gd name="T0" fmla="*/ 34 w 34"/>
              <a:gd name="T1" fmla="*/ 16 h 33"/>
              <a:gd name="T2" fmla="*/ 34 w 34"/>
              <a:gd name="T3" fmla="*/ 16 h 33"/>
              <a:gd name="T4" fmla="*/ 32 w 34"/>
              <a:gd name="T5" fmla="*/ 22 h 33"/>
              <a:gd name="T6" fmla="*/ 30 w 34"/>
              <a:gd name="T7" fmla="*/ 29 h 33"/>
              <a:gd name="T8" fmla="*/ 23 w 34"/>
              <a:gd name="T9" fmla="*/ 31 h 33"/>
              <a:gd name="T10" fmla="*/ 17 w 34"/>
              <a:gd name="T11" fmla="*/ 33 h 33"/>
              <a:gd name="T12" fmla="*/ 17 w 34"/>
              <a:gd name="T13" fmla="*/ 33 h 33"/>
              <a:gd name="T14" fmla="*/ 11 w 34"/>
              <a:gd name="T15" fmla="*/ 31 h 33"/>
              <a:gd name="T16" fmla="*/ 6 w 34"/>
              <a:gd name="T17" fmla="*/ 29 h 33"/>
              <a:gd name="T18" fmla="*/ 2 w 34"/>
              <a:gd name="T19" fmla="*/ 22 h 33"/>
              <a:gd name="T20" fmla="*/ 0 w 34"/>
              <a:gd name="T21" fmla="*/ 16 h 33"/>
              <a:gd name="T22" fmla="*/ 0 w 34"/>
              <a:gd name="T23" fmla="*/ 16 h 33"/>
              <a:gd name="T24" fmla="*/ 2 w 34"/>
              <a:gd name="T25" fmla="*/ 10 h 33"/>
              <a:gd name="T26" fmla="*/ 6 w 34"/>
              <a:gd name="T27" fmla="*/ 4 h 33"/>
              <a:gd name="T28" fmla="*/ 11 w 34"/>
              <a:gd name="T29" fmla="*/ 2 h 33"/>
              <a:gd name="T30" fmla="*/ 17 w 34"/>
              <a:gd name="T31" fmla="*/ 0 h 33"/>
              <a:gd name="T32" fmla="*/ 17 w 34"/>
              <a:gd name="T33" fmla="*/ 0 h 33"/>
              <a:gd name="T34" fmla="*/ 23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30" y="29"/>
                </a:lnTo>
                <a:lnTo>
                  <a:pt x="23" y="31"/>
                </a:lnTo>
                <a:lnTo>
                  <a:pt x="17" y="33"/>
                </a:lnTo>
                <a:lnTo>
                  <a:pt x="17" y="33"/>
                </a:lnTo>
                <a:lnTo>
                  <a:pt x="11" y="31"/>
                </a:lnTo>
                <a:lnTo>
                  <a:pt x="6" y="29"/>
                </a:lnTo>
                <a:lnTo>
                  <a:pt x="2" y="22"/>
                </a:lnTo>
                <a:lnTo>
                  <a:pt x="0" y="16"/>
                </a:lnTo>
                <a:lnTo>
                  <a:pt x="0" y="16"/>
                </a:lnTo>
                <a:lnTo>
                  <a:pt x="2" y="10"/>
                </a:lnTo>
                <a:lnTo>
                  <a:pt x="6" y="4"/>
                </a:lnTo>
                <a:lnTo>
                  <a:pt x="11" y="2"/>
                </a:lnTo>
                <a:lnTo>
                  <a:pt x="17" y="0"/>
                </a:lnTo>
                <a:lnTo>
                  <a:pt x="17" y="0"/>
                </a:lnTo>
                <a:lnTo>
                  <a:pt x="23"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2" name="Freeform 186">
            <a:extLst>
              <a:ext uri="{FF2B5EF4-FFF2-40B4-BE49-F238E27FC236}">
                <a16:creationId xmlns:a16="http://schemas.microsoft.com/office/drawing/2014/main" id="{38AA1DF2-E911-4154-A668-3DB70166BFD0}"/>
              </a:ext>
            </a:extLst>
          </p:cNvPr>
          <p:cNvSpPr>
            <a:spLocks/>
          </p:cNvSpPr>
          <p:nvPr/>
        </p:nvSpPr>
        <p:spPr bwMode="auto">
          <a:xfrm>
            <a:off x="10977563" y="3646046"/>
            <a:ext cx="50800" cy="52388"/>
          </a:xfrm>
          <a:custGeom>
            <a:avLst/>
            <a:gdLst>
              <a:gd name="T0" fmla="*/ 32 w 32"/>
              <a:gd name="T1" fmla="*/ 16 h 33"/>
              <a:gd name="T2" fmla="*/ 32 w 32"/>
              <a:gd name="T3" fmla="*/ 16 h 33"/>
              <a:gd name="T4" fmla="*/ 32 w 32"/>
              <a:gd name="T5" fmla="*/ 22 h 33"/>
              <a:gd name="T6" fmla="*/ 28 w 32"/>
              <a:gd name="T7" fmla="*/ 29 h 33"/>
              <a:gd name="T8" fmla="*/ 24 w 32"/>
              <a:gd name="T9" fmla="*/ 31 h 33"/>
              <a:gd name="T10" fmla="*/ 17 w 32"/>
              <a:gd name="T11" fmla="*/ 33 h 33"/>
              <a:gd name="T12" fmla="*/ 17 w 32"/>
              <a:gd name="T13" fmla="*/ 33 h 33"/>
              <a:gd name="T14" fmla="*/ 11 w 32"/>
              <a:gd name="T15" fmla="*/ 31 h 33"/>
              <a:gd name="T16" fmla="*/ 5 w 32"/>
              <a:gd name="T17" fmla="*/ 29 h 33"/>
              <a:gd name="T18" fmla="*/ 0 w 32"/>
              <a:gd name="T19" fmla="*/ 22 h 33"/>
              <a:gd name="T20" fmla="*/ 0 w 32"/>
              <a:gd name="T21" fmla="*/ 16 h 33"/>
              <a:gd name="T22" fmla="*/ 0 w 32"/>
              <a:gd name="T23" fmla="*/ 16 h 33"/>
              <a:gd name="T24" fmla="*/ 0 w 32"/>
              <a:gd name="T25" fmla="*/ 10 h 33"/>
              <a:gd name="T26" fmla="*/ 5 w 32"/>
              <a:gd name="T27" fmla="*/ 4 h 33"/>
              <a:gd name="T28" fmla="*/ 11 w 32"/>
              <a:gd name="T29" fmla="*/ 2 h 33"/>
              <a:gd name="T30" fmla="*/ 17 w 32"/>
              <a:gd name="T31" fmla="*/ 0 h 33"/>
              <a:gd name="T32" fmla="*/ 17 w 32"/>
              <a:gd name="T33" fmla="*/ 0 h 33"/>
              <a:gd name="T34" fmla="*/ 24 w 32"/>
              <a:gd name="T35" fmla="*/ 2 h 33"/>
              <a:gd name="T36" fmla="*/ 28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2"/>
                </a:lnTo>
                <a:lnTo>
                  <a:pt x="28" y="29"/>
                </a:lnTo>
                <a:lnTo>
                  <a:pt x="24" y="31"/>
                </a:lnTo>
                <a:lnTo>
                  <a:pt x="17" y="33"/>
                </a:lnTo>
                <a:lnTo>
                  <a:pt x="17" y="33"/>
                </a:lnTo>
                <a:lnTo>
                  <a:pt x="11" y="31"/>
                </a:lnTo>
                <a:lnTo>
                  <a:pt x="5" y="29"/>
                </a:lnTo>
                <a:lnTo>
                  <a:pt x="0" y="22"/>
                </a:lnTo>
                <a:lnTo>
                  <a:pt x="0" y="16"/>
                </a:lnTo>
                <a:lnTo>
                  <a:pt x="0" y="16"/>
                </a:lnTo>
                <a:lnTo>
                  <a:pt x="0" y="10"/>
                </a:lnTo>
                <a:lnTo>
                  <a:pt x="5" y="4"/>
                </a:lnTo>
                <a:lnTo>
                  <a:pt x="11" y="2"/>
                </a:lnTo>
                <a:lnTo>
                  <a:pt x="17" y="0"/>
                </a:lnTo>
                <a:lnTo>
                  <a:pt x="17" y="0"/>
                </a:lnTo>
                <a:lnTo>
                  <a:pt x="24" y="2"/>
                </a:lnTo>
                <a:lnTo>
                  <a:pt x="28"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3" name="Freeform 187">
            <a:extLst>
              <a:ext uri="{FF2B5EF4-FFF2-40B4-BE49-F238E27FC236}">
                <a16:creationId xmlns:a16="http://schemas.microsoft.com/office/drawing/2014/main" id="{6458A594-B7E5-4388-A5A9-66EF1F5AF947}"/>
              </a:ext>
            </a:extLst>
          </p:cNvPr>
          <p:cNvSpPr>
            <a:spLocks/>
          </p:cNvSpPr>
          <p:nvPr/>
        </p:nvSpPr>
        <p:spPr bwMode="auto">
          <a:xfrm>
            <a:off x="10998201" y="3646046"/>
            <a:ext cx="53975" cy="52388"/>
          </a:xfrm>
          <a:custGeom>
            <a:avLst/>
            <a:gdLst>
              <a:gd name="T0" fmla="*/ 34 w 34"/>
              <a:gd name="T1" fmla="*/ 16 h 33"/>
              <a:gd name="T2" fmla="*/ 34 w 34"/>
              <a:gd name="T3" fmla="*/ 16 h 33"/>
              <a:gd name="T4" fmla="*/ 32 w 34"/>
              <a:gd name="T5" fmla="*/ 22 h 33"/>
              <a:gd name="T6" fmla="*/ 30 w 34"/>
              <a:gd name="T7" fmla="*/ 29 h 33"/>
              <a:gd name="T8" fmla="*/ 23 w 34"/>
              <a:gd name="T9" fmla="*/ 31 h 33"/>
              <a:gd name="T10" fmla="*/ 17 w 34"/>
              <a:gd name="T11" fmla="*/ 33 h 33"/>
              <a:gd name="T12" fmla="*/ 17 w 34"/>
              <a:gd name="T13" fmla="*/ 33 h 33"/>
              <a:gd name="T14" fmla="*/ 11 w 34"/>
              <a:gd name="T15" fmla="*/ 31 h 33"/>
              <a:gd name="T16" fmla="*/ 6 w 34"/>
              <a:gd name="T17" fmla="*/ 29 h 33"/>
              <a:gd name="T18" fmla="*/ 2 w 34"/>
              <a:gd name="T19" fmla="*/ 22 h 33"/>
              <a:gd name="T20" fmla="*/ 0 w 34"/>
              <a:gd name="T21" fmla="*/ 16 h 33"/>
              <a:gd name="T22" fmla="*/ 0 w 34"/>
              <a:gd name="T23" fmla="*/ 16 h 33"/>
              <a:gd name="T24" fmla="*/ 2 w 34"/>
              <a:gd name="T25" fmla="*/ 10 h 33"/>
              <a:gd name="T26" fmla="*/ 6 w 34"/>
              <a:gd name="T27" fmla="*/ 4 h 33"/>
              <a:gd name="T28" fmla="*/ 11 w 34"/>
              <a:gd name="T29" fmla="*/ 2 h 33"/>
              <a:gd name="T30" fmla="*/ 17 w 34"/>
              <a:gd name="T31" fmla="*/ 0 h 33"/>
              <a:gd name="T32" fmla="*/ 17 w 34"/>
              <a:gd name="T33" fmla="*/ 0 h 33"/>
              <a:gd name="T34" fmla="*/ 23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30" y="29"/>
                </a:lnTo>
                <a:lnTo>
                  <a:pt x="23" y="31"/>
                </a:lnTo>
                <a:lnTo>
                  <a:pt x="17" y="33"/>
                </a:lnTo>
                <a:lnTo>
                  <a:pt x="17" y="33"/>
                </a:lnTo>
                <a:lnTo>
                  <a:pt x="11" y="31"/>
                </a:lnTo>
                <a:lnTo>
                  <a:pt x="6" y="29"/>
                </a:lnTo>
                <a:lnTo>
                  <a:pt x="2" y="22"/>
                </a:lnTo>
                <a:lnTo>
                  <a:pt x="0" y="16"/>
                </a:lnTo>
                <a:lnTo>
                  <a:pt x="0" y="16"/>
                </a:lnTo>
                <a:lnTo>
                  <a:pt x="2" y="10"/>
                </a:lnTo>
                <a:lnTo>
                  <a:pt x="6" y="4"/>
                </a:lnTo>
                <a:lnTo>
                  <a:pt x="11" y="2"/>
                </a:lnTo>
                <a:lnTo>
                  <a:pt x="17" y="0"/>
                </a:lnTo>
                <a:lnTo>
                  <a:pt x="17" y="0"/>
                </a:lnTo>
                <a:lnTo>
                  <a:pt x="23"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4" name="Freeform 188">
            <a:extLst>
              <a:ext uri="{FF2B5EF4-FFF2-40B4-BE49-F238E27FC236}">
                <a16:creationId xmlns:a16="http://schemas.microsoft.com/office/drawing/2014/main" id="{7E53E2B5-3E9C-4DD7-8347-97E139270C53}"/>
              </a:ext>
            </a:extLst>
          </p:cNvPr>
          <p:cNvSpPr>
            <a:spLocks/>
          </p:cNvSpPr>
          <p:nvPr/>
        </p:nvSpPr>
        <p:spPr bwMode="auto">
          <a:xfrm>
            <a:off x="11109326" y="3646046"/>
            <a:ext cx="49213" cy="52388"/>
          </a:xfrm>
          <a:custGeom>
            <a:avLst/>
            <a:gdLst>
              <a:gd name="T0" fmla="*/ 31 w 31"/>
              <a:gd name="T1" fmla="*/ 16 h 33"/>
              <a:gd name="T2" fmla="*/ 31 w 31"/>
              <a:gd name="T3" fmla="*/ 16 h 33"/>
              <a:gd name="T4" fmla="*/ 31 w 31"/>
              <a:gd name="T5" fmla="*/ 22 h 33"/>
              <a:gd name="T6" fmla="*/ 27 w 31"/>
              <a:gd name="T7" fmla="*/ 29 h 33"/>
              <a:gd name="T8" fmla="*/ 23 w 31"/>
              <a:gd name="T9" fmla="*/ 31 h 33"/>
              <a:gd name="T10" fmla="*/ 15 w 31"/>
              <a:gd name="T11" fmla="*/ 33 h 33"/>
              <a:gd name="T12" fmla="*/ 15 w 31"/>
              <a:gd name="T13" fmla="*/ 33 h 33"/>
              <a:gd name="T14" fmla="*/ 8 w 31"/>
              <a:gd name="T15" fmla="*/ 31 h 33"/>
              <a:gd name="T16" fmla="*/ 4 w 31"/>
              <a:gd name="T17" fmla="*/ 29 h 33"/>
              <a:gd name="T18" fmla="*/ 0 w 31"/>
              <a:gd name="T19" fmla="*/ 22 h 33"/>
              <a:gd name="T20" fmla="*/ 0 w 31"/>
              <a:gd name="T21" fmla="*/ 16 h 33"/>
              <a:gd name="T22" fmla="*/ 0 w 31"/>
              <a:gd name="T23" fmla="*/ 16 h 33"/>
              <a:gd name="T24" fmla="*/ 0 w 31"/>
              <a:gd name="T25" fmla="*/ 10 h 33"/>
              <a:gd name="T26" fmla="*/ 4 w 31"/>
              <a:gd name="T27" fmla="*/ 4 h 33"/>
              <a:gd name="T28" fmla="*/ 8 w 31"/>
              <a:gd name="T29" fmla="*/ 2 h 33"/>
              <a:gd name="T30" fmla="*/ 15 w 31"/>
              <a:gd name="T31" fmla="*/ 0 h 33"/>
              <a:gd name="T32" fmla="*/ 15 w 31"/>
              <a:gd name="T33" fmla="*/ 0 h 33"/>
              <a:gd name="T34" fmla="*/ 23 w 31"/>
              <a:gd name="T35" fmla="*/ 2 h 33"/>
              <a:gd name="T36" fmla="*/ 27 w 31"/>
              <a:gd name="T37" fmla="*/ 4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2"/>
                </a:lnTo>
                <a:lnTo>
                  <a:pt x="27" y="29"/>
                </a:lnTo>
                <a:lnTo>
                  <a:pt x="23" y="31"/>
                </a:lnTo>
                <a:lnTo>
                  <a:pt x="15" y="33"/>
                </a:lnTo>
                <a:lnTo>
                  <a:pt x="15" y="33"/>
                </a:lnTo>
                <a:lnTo>
                  <a:pt x="8" y="31"/>
                </a:lnTo>
                <a:lnTo>
                  <a:pt x="4" y="29"/>
                </a:lnTo>
                <a:lnTo>
                  <a:pt x="0" y="22"/>
                </a:lnTo>
                <a:lnTo>
                  <a:pt x="0" y="16"/>
                </a:lnTo>
                <a:lnTo>
                  <a:pt x="0" y="16"/>
                </a:lnTo>
                <a:lnTo>
                  <a:pt x="0" y="10"/>
                </a:lnTo>
                <a:lnTo>
                  <a:pt x="4" y="4"/>
                </a:lnTo>
                <a:lnTo>
                  <a:pt x="8" y="2"/>
                </a:lnTo>
                <a:lnTo>
                  <a:pt x="15" y="0"/>
                </a:lnTo>
                <a:lnTo>
                  <a:pt x="15" y="0"/>
                </a:lnTo>
                <a:lnTo>
                  <a:pt x="23" y="2"/>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5" name="Freeform 189">
            <a:extLst>
              <a:ext uri="{FF2B5EF4-FFF2-40B4-BE49-F238E27FC236}">
                <a16:creationId xmlns:a16="http://schemas.microsoft.com/office/drawing/2014/main" id="{B3900F98-48A1-4555-AE24-CBDFBF506C40}"/>
              </a:ext>
            </a:extLst>
          </p:cNvPr>
          <p:cNvSpPr>
            <a:spLocks/>
          </p:cNvSpPr>
          <p:nvPr/>
        </p:nvSpPr>
        <p:spPr bwMode="auto">
          <a:xfrm>
            <a:off x="11206163" y="3646046"/>
            <a:ext cx="53975" cy="52388"/>
          </a:xfrm>
          <a:custGeom>
            <a:avLst/>
            <a:gdLst>
              <a:gd name="T0" fmla="*/ 34 w 34"/>
              <a:gd name="T1" fmla="*/ 16 h 33"/>
              <a:gd name="T2" fmla="*/ 34 w 34"/>
              <a:gd name="T3" fmla="*/ 16 h 33"/>
              <a:gd name="T4" fmla="*/ 32 w 34"/>
              <a:gd name="T5" fmla="*/ 22 h 33"/>
              <a:gd name="T6" fmla="*/ 30 w 34"/>
              <a:gd name="T7" fmla="*/ 29 h 33"/>
              <a:gd name="T8" fmla="*/ 23 w 34"/>
              <a:gd name="T9" fmla="*/ 31 h 33"/>
              <a:gd name="T10" fmla="*/ 17 w 34"/>
              <a:gd name="T11" fmla="*/ 33 h 33"/>
              <a:gd name="T12" fmla="*/ 17 w 34"/>
              <a:gd name="T13" fmla="*/ 33 h 33"/>
              <a:gd name="T14" fmla="*/ 11 w 34"/>
              <a:gd name="T15" fmla="*/ 31 h 33"/>
              <a:gd name="T16" fmla="*/ 6 w 34"/>
              <a:gd name="T17" fmla="*/ 29 h 33"/>
              <a:gd name="T18" fmla="*/ 2 w 34"/>
              <a:gd name="T19" fmla="*/ 22 h 33"/>
              <a:gd name="T20" fmla="*/ 0 w 34"/>
              <a:gd name="T21" fmla="*/ 16 h 33"/>
              <a:gd name="T22" fmla="*/ 0 w 34"/>
              <a:gd name="T23" fmla="*/ 16 h 33"/>
              <a:gd name="T24" fmla="*/ 2 w 34"/>
              <a:gd name="T25" fmla="*/ 10 h 33"/>
              <a:gd name="T26" fmla="*/ 6 w 34"/>
              <a:gd name="T27" fmla="*/ 4 h 33"/>
              <a:gd name="T28" fmla="*/ 11 w 34"/>
              <a:gd name="T29" fmla="*/ 2 h 33"/>
              <a:gd name="T30" fmla="*/ 17 w 34"/>
              <a:gd name="T31" fmla="*/ 0 h 33"/>
              <a:gd name="T32" fmla="*/ 17 w 34"/>
              <a:gd name="T33" fmla="*/ 0 h 33"/>
              <a:gd name="T34" fmla="*/ 23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30" y="29"/>
                </a:lnTo>
                <a:lnTo>
                  <a:pt x="23" y="31"/>
                </a:lnTo>
                <a:lnTo>
                  <a:pt x="17" y="33"/>
                </a:lnTo>
                <a:lnTo>
                  <a:pt x="17" y="33"/>
                </a:lnTo>
                <a:lnTo>
                  <a:pt x="11" y="31"/>
                </a:lnTo>
                <a:lnTo>
                  <a:pt x="6" y="29"/>
                </a:lnTo>
                <a:lnTo>
                  <a:pt x="2" y="22"/>
                </a:lnTo>
                <a:lnTo>
                  <a:pt x="0" y="16"/>
                </a:lnTo>
                <a:lnTo>
                  <a:pt x="0" y="16"/>
                </a:lnTo>
                <a:lnTo>
                  <a:pt x="2" y="10"/>
                </a:lnTo>
                <a:lnTo>
                  <a:pt x="6" y="4"/>
                </a:lnTo>
                <a:lnTo>
                  <a:pt x="11" y="2"/>
                </a:lnTo>
                <a:lnTo>
                  <a:pt x="17" y="0"/>
                </a:lnTo>
                <a:lnTo>
                  <a:pt x="17" y="0"/>
                </a:lnTo>
                <a:lnTo>
                  <a:pt x="23"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6" name="Freeform 190">
            <a:extLst>
              <a:ext uri="{FF2B5EF4-FFF2-40B4-BE49-F238E27FC236}">
                <a16:creationId xmlns:a16="http://schemas.microsoft.com/office/drawing/2014/main" id="{BF3DF63A-692B-4687-877A-42E41CC3126E}"/>
              </a:ext>
            </a:extLst>
          </p:cNvPr>
          <p:cNvSpPr>
            <a:spLocks/>
          </p:cNvSpPr>
          <p:nvPr/>
        </p:nvSpPr>
        <p:spPr bwMode="auto">
          <a:xfrm>
            <a:off x="11242676" y="3646046"/>
            <a:ext cx="53975" cy="52388"/>
          </a:xfrm>
          <a:custGeom>
            <a:avLst/>
            <a:gdLst>
              <a:gd name="T0" fmla="*/ 34 w 34"/>
              <a:gd name="T1" fmla="*/ 16 h 33"/>
              <a:gd name="T2" fmla="*/ 34 w 34"/>
              <a:gd name="T3" fmla="*/ 16 h 33"/>
              <a:gd name="T4" fmla="*/ 32 w 34"/>
              <a:gd name="T5" fmla="*/ 22 h 33"/>
              <a:gd name="T6" fmla="*/ 30 w 34"/>
              <a:gd name="T7" fmla="*/ 29 h 33"/>
              <a:gd name="T8" fmla="*/ 23 w 34"/>
              <a:gd name="T9" fmla="*/ 31 h 33"/>
              <a:gd name="T10" fmla="*/ 17 w 34"/>
              <a:gd name="T11" fmla="*/ 33 h 33"/>
              <a:gd name="T12" fmla="*/ 17 w 34"/>
              <a:gd name="T13" fmla="*/ 33 h 33"/>
              <a:gd name="T14" fmla="*/ 11 w 34"/>
              <a:gd name="T15" fmla="*/ 31 h 33"/>
              <a:gd name="T16" fmla="*/ 7 w 34"/>
              <a:gd name="T17" fmla="*/ 29 h 33"/>
              <a:gd name="T18" fmla="*/ 2 w 34"/>
              <a:gd name="T19" fmla="*/ 22 h 33"/>
              <a:gd name="T20" fmla="*/ 0 w 34"/>
              <a:gd name="T21" fmla="*/ 16 h 33"/>
              <a:gd name="T22" fmla="*/ 0 w 34"/>
              <a:gd name="T23" fmla="*/ 16 h 33"/>
              <a:gd name="T24" fmla="*/ 2 w 34"/>
              <a:gd name="T25" fmla="*/ 10 h 33"/>
              <a:gd name="T26" fmla="*/ 7 w 34"/>
              <a:gd name="T27" fmla="*/ 4 h 33"/>
              <a:gd name="T28" fmla="*/ 11 w 34"/>
              <a:gd name="T29" fmla="*/ 2 h 33"/>
              <a:gd name="T30" fmla="*/ 17 w 34"/>
              <a:gd name="T31" fmla="*/ 0 h 33"/>
              <a:gd name="T32" fmla="*/ 17 w 34"/>
              <a:gd name="T33" fmla="*/ 0 h 33"/>
              <a:gd name="T34" fmla="*/ 23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30" y="29"/>
                </a:lnTo>
                <a:lnTo>
                  <a:pt x="23" y="31"/>
                </a:lnTo>
                <a:lnTo>
                  <a:pt x="17" y="33"/>
                </a:lnTo>
                <a:lnTo>
                  <a:pt x="17" y="33"/>
                </a:lnTo>
                <a:lnTo>
                  <a:pt x="11" y="31"/>
                </a:lnTo>
                <a:lnTo>
                  <a:pt x="7" y="29"/>
                </a:lnTo>
                <a:lnTo>
                  <a:pt x="2" y="22"/>
                </a:lnTo>
                <a:lnTo>
                  <a:pt x="0" y="16"/>
                </a:lnTo>
                <a:lnTo>
                  <a:pt x="0" y="16"/>
                </a:lnTo>
                <a:lnTo>
                  <a:pt x="2" y="10"/>
                </a:lnTo>
                <a:lnTo>
                  <a:pt x="7" y="4"/>
                </a:lnTo>
                <a:lnTo>
                  <a:pt x="11" y="2"/>
                </a:lnTo>
                <a:lnTo>
                  <a:pt x="17" y="0"/>
                </a:lnTo>
                <a:lnTo>
                  <a:pt x="17" y="0"/>
                </a:lnTo>
                <a:lnTo>
                  <a:pt x="23"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7" name="Freeform 191">
            <a:extLst>
              <a:ext uri="{FF2B5EF4-FFF2-40B4-BE49-F238E27FC236}">
                <a16:creationId xmlns:a16="http://schemas.microsoft.com/office/drawing/2014/main" id="{B4B9431D-7792-4633-8649-42CAE780B4F0}"/>
              </a:ext>
            </a:extLst>
          </p:cNvPr>
          <p:cNvSpPr>
            <a:spLocks/>
          </p:cNvSpPr>
          <p:nvPr/>
        </p:nvSpPr>
        <p:spPr bwMode="auto">
          <a:xfrm>
            <a:off x="11347451" y="3646046"/>
            <a:ext cx="49213" cy="52388"/>
          </a:xfrm>
          <a:custGeom>
            <a:avLst/>
            <a:gdLst>
              <a:gd name="T0" fmla="*/ 31 w 31"/>
              <a:gd name="T1" fmla="*/ 16 h 33"/>
              <a:gd name="T2" fmla="*/ 31 w 31"/>
              <a:gd name="T3" fmla="*/ 16 h 33"/>
              <a:gd name="T4" fmla="*/ 31 w 31"/>
              <a:gd name="T5" fmla="*/ 22 h 33"/>
              <a:gd name="T6" fmla="*/ 27 w 31"/>
              <a:gd name="T7" fmla="*/ 29 h 33"/>
              <a:gd name="T8" fmla="*/ 23 w 31"/>
              <a:gd name="T9" fmla="*/ 31 h 33"/>
              <a:gd name="T10" fmla="*/ 17 w 31"/>
              <a:gd name="T11" fmla="*/ 33 h 33"/>
              <a:gd name="T12" fmla="*/ 17 w 31"/>
              <a:gd name="T13" fmla="*/ 33 h 33"/>
              <a:gd name="T14" fmla="*/ 8 w 31"/>
              <a:gd name="T15" fmla="*/ 31 h 33"/>
              <a:gd name="T16" fmla="*/ 4 w 31"/>
              <a:gd name="T17" fmla="*/ 29 h 33"/>
              <a:gd name="T18" fmla="*/ 0 w 31"/>
              <a:gd name="T19" fmla="*/ 22 h 33"/>
              <a:gd name="T20" fmla="*/ 0 w 31"/>
              <a:gd name="T21" fmla="*/ 16 h 33"/>
              <a:gd name="T22" fmla="*/ 0 w 31"/>
              <a:gd name="T23" fmla="*/ 16 h 33"/>
              <a:gd name="T24" fmla="*/ 0 w 31"/>
              <a:gd name="T25" fmla="*/ 10 h 33"/>
              <a:gd name="T26" fmla="*/ 4 w 31"/>
              <a:gd name="T27" fmla="*/ 4 h 33"/>
              <a:gd name="T28" fmla="*/ 8 w 31"/>
              <a:gd name="T29" fmla="*/ 2 h 33"/>
              <a:gd name="T30" fmla="*/ 17 w 31"/>
              <a:gd name="T31" fmla="*/ 0 h 33"/>
              <a:gd name="T32" fmla="*/ 17 w 31"/>
              <a:gd name="T33" fmla="*/ 0 h 33"/>
              <a:gd name="T34" fmla="*/ 23 w 31"/>
              <a:gd name="T35" fmla="*/ 2 h 33"/>
              <a:gd name="T36" fmla="*/ 27 w 31"/>
              <a:gd name="T37" fmla="*/ 4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2"/>
                </a:lnTo>
                <a:lnTo>
                  <a:pt x="27" y="29"/>
                </a:lnTo>
                <a:lnTo>
                  <a:pt x="23" y="31"/>
                </a:lnTo>
                <a:lnTo>
                  <a:pt x="17" y="33"/>
                </a:lnTo>
                <a:lnTo>
                  <a:pt x="17" y="33"/>
                </a:lnTo>
                <a:lnTo>
                  <a:pt x="8" y="31"/>
                </a:lnTo>
                <a:lnTo>
                  <a:pt x="4" y="29"/>
                </a:lnTo>
                <a:lnTo>
                  <a:pt x="0" y="22"/>
                </a:lnTo>
                <a:lnTo>
                  <a:pt x="0" y="16"/>
                </a:lnTo>
                <a:lnTo>
                  <a:pt x="0" y="16"/>
                </a:lnTo>
                <a:lnTo>
                  <a:pt x="0" y="10"/>
                </a:lnTo>
                <a:lnTo>
                  <a:pt x="4" y="4"/>
                </a:lnTo>
                <a:lnTo>
                  <a:pt x="8" y="2"/>
                </a:lnTo>
                <a:lnTo>
                  <a:pt x="17" y="0"/>
                </a:lnTo>
                <a:lnTo>
                  <a:pt x="17" y="0"/>
                </a:lnTo>
                <a:lnTo>
                  <a:pt x="23" y="2"/>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8" name="Freeform 192">
            <a:extLst>
              <a:ext uri="{FF2B5EF4-FFF2-40B4-BE49-F238E27FC236}">
                <a16:creationId xmlns:a16="http://schemas.microsoft.com/office/drawing/2014/main" id="{07E84998-B4DC-48B0-8CC9-208E6A947D90}"/>
              </a:ext>
            </a:extLst>
          </p:cNvPr>
          <p:cNvSpPr>
            <a:spLocks/>
          </p:cNvSpPr>
          <p:nvPr/>
        </p:nvSpPr>
        <p:spPr bwMode="auto">
          <a:xfrm>
            <a:off x="11390313" y="3646046"/>
            <a:ext cx="53975" cy="52388"/>
          </a:xfrm>
          <a:custGeom>
            <a:avLst/>
            <a:gdLst>
              <a:gd name="T0" fmla="*/ 34 w 34"/>
              <a:gd name="T1" fmla="*/ 16 h 33"/>
              <a:gd name="T2" fmla="*/ 34 w 34"/>
              <a:gd name="T3" fmla="*/ 16 h 33"/>
              <a:gd name="T4" fmla="*/ 32 w 34"/>
              <a:gd name="T5" fmla="*/ 22 h 33"/>
              <a:gd name="T6" fmla="*/ 30 w 34"/>
              <a:gd name="T7" fmla="*/ 29 h 33"/>
              <a:gd name="T8" fmla="*/ 23 w 34"/>
              <a:gd name="T9" fmla="*/ 31 h 33"/>
              <a:gd name="T10" fmla="*/ 17 w 34"/>
              <a:gd name="T11" fmla="*/ 33 h 33"/>
              <a:gd name="T12" fmla="*/ 17 w 34"/>
              <a:gd name="T13" fmla="*/ 33 h 33"/>
              <a:gd name="T14" fmla="*/ 11 w 34"/>
              <a:gd name="T15" fmla="*/ 31 h 33"/>
              <a:gd name="T16" fmla="*/ 6 w 34"/>
              <a:gd name="T17" fmla="*/ 29 h 33"/>
              <a:gd name="T18" fmla="*/ 2 w 34"/>
              <a:gd name="T19" fmla="*/ 22 h 33"/>
              <a:gd name="T20" fmla="*/ 0 w 34"/>
              <a:gd name="T21" fmla="*/ 16 h 33"/>
              <a:gd name="T22" fmla="*/ 0 w 34"/>
              <a:gd name="T23" fmla="*/ 16 h 33"/>
              <a:gd name="T24" fmla="*/ 2 w 34"/>
              <a:gd name="T25" fmla="*/ 10 h 33"/>
              <a:gd name="T26" fmla="*/ 6 w 34"/>
              <a:gd name="T27" fmla="*/ 4 h 33"/>
              <a:gd name="T28" fmla="*/ 11 w 34"/>
              <a:gd name="T29" fmla="*/ 2 h 33"/>
              <a:gd name="T30" fmla="*/ 17 w 34"/>
              <a:gd name="T31" fmla="*/ 0 h 33"/>
              <a:gd name="T32" fmla="*/ 17 w 34"/>
              <a:gd name="T33" fmla="*/ 0 h 33"/>
              <a:gd name="T34" fmla="*/ 23 w 34"/>
              <a:gd name="T35" fmla="*/ 2 h 33"/>
              <a:gd name="T36" fmla="*/ 30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30" y="29"/>
                </a:lnTo>
                <a:lnTo>
                  <a:pt x="23" y="31"/>
                </a:lnTo>
                <a:lnTo>
                  <a:pt x="17" y="33"/>
                </a:lnTo>
                <a:lnTo>
                  <a:pt x="17" y="33"/>
                </a:lnTo>
                <a:lnTo>
                  <a:pt x="11" y="31"/>
                </a:lnTo>
                <a:lnTo>
                  <a:pt x="6" y="29"/>
                </a:lnTo>
                <a:lnTo>
                  <a:pt x="2" y="22"/>
                </a:lnTo>
                <a:lnTo>
                  <a:pt x="0" y="16"/>
                </a:lnTo>
                <a:lnTo>
                  <a:pt x="0" y="16"/>
                </a:lnTo>
                <a:lnTo>
                  <a:pt x="2" y="10"/>
                </a:lnTo>
                <a:lnTo>
                  <a:pt x="6" y="4"/>
                </a:lnTo>
                <a:lnTo>
                  <a:pt x="11" y="2"/>
                </a:lnTo>
                <a:lnTo>
                  <a:pt x="17" y="0"/>
                </a:lnTo>
                <a:lnTo>
                  <a:pt x="17" y="0"/>
                </a:lnTo>
                <a:lnTo>
                  <a:pt x="23" y="2"/>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39" name="Freeform 193">
            <a:extLst>
              <a:ext uri="{FF2B5EF4-FFF2-40B4-BE49-F238E27FC236}">
                <a16:creationId xmlns:a16="http://schemas.microsoft.com/office/drawing/2014/main" id="{41C2BF1A-38CF-4A96-97ED-1AB7A1C6A158}"/>
              </a:ext>
            </a:extLst>
          </p:cNvPr>
          <p:cNvSpPr>
            <a:spLocks/>
          </p:cNvSpPr>
          <p:nvPr/>
        </p:nvSpPr>
        <p:spPr bwMode="auto">
          <a:xfrm>
            <a:off x="11423651" y="3763521"/>
            <a:ext cx="53975" cy="52388"/>
          </a:xfrm>
          <a:custGeom>
            <a:avLst/>
            <a:gdLst>
              <a:gd name="T0" fmla="*/ 34 w 34"/>
              <a:gd name="T1" fmla="*/ 17 h 33"/>
              <a:gd name="T2" fmla="*/ 34 w 34"/>
              <a:gd name="T3" fmla="*/ 17 h 33"/>
              <a:gd name="T4" fmla="*/ 32 w 34"/>
              <a:gd name="T5" fmla="*/ 23 h 33"/>
              <a:gd name="T6" fmla="*/ 30 w 34"/>
              <a:gd name="T7" fmla="*/ 27 h 33"/>
              <a:gd name="T8" fmla="*/ 23 w 34"/>
              <a:gd name="T9" fmla="*/ 31 h 33"/>
              <a:gd name="T10" fmla="*/ 17 w 34"/>
              <a:gd name="T11" fmla="*/ 33 h 33"/>
              <a:gd name="T12" fmla="*/ 17 w 34"/>
              <a:gd name="T13" fmla="*/ 33 h 33"/>
              <a:gd name="T14" fmla="*/ 11 w 34"/>
              <a:gd name="T15" fmla="*/ 31 h 33"/>
              <a:gd name="T16" fmla="*/ 7 w 34"/>
              <a:gd name="T17" fmla="*/ 27 h 33"/>
              <a:gd name="T18" fmla="*/ 2 w 34"/>
              <a:gd name="T19" fmla="*/ 23 h 33"/>
              <a:gd name="T20" fmla="*/ 0 w 34"/>
              <a:gd name="T21" fmla="*/ 17 h 33"/>
              <a:gd name="T22" fmla="*/ 0 w 34"/>
              <a:gd name="T23" fmla="*/ 17 h 33"/>
              <a:gd name="T24" fmla="*/ 2 w 34"/>
              <a:gd name="T25" fmla="*/ 10 h 33"/>
              <a:gd name="T26" fmla="*/ 7 w 34"/>
              <a:gd name="T27" fmla="*/ 4 h 33"/>
              <a:gd name="T28" fmla="*/ 11 w 34"/>
              <a:gd name="T29" fmla="*/ 0 h 33"/>
              <a:gd name="T30" fmla="*/ 17 w 34"/>
              <a:gd name="T31" fmla="*/ 0 h 33"/>
              <a:gd name="T32" fmla="*/ 17 w 34"/>
              <a:gd name="T33" fmla="*/ 0 h 33"/>
              <a:gd name="T34" fmla="*/ 23 w 34"/>
              <a:gd name="T35" fmla="*/ 0 h 33"/>
              <a:gd name="T36" fmla="*/ 30 w 34"/>
              <a:gd name="T37" fmla="*/ 4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30" y="27"/>
                </a:lnTo>
                <a:lnTo>
                  <a:pt x="23" y="31"/>
                </a:lnTo>
                <a:lnTo>
                  <a:pt x="17" y="33"/>
                </a:lnTo>
                <a:lnTo>
                  <a:pt x="17" y="33"/>
                </a:lnTo>
                <a:lnTo>
                  <a:pt x="11" y="31"/>
                </a:lnTo>
                <a:lnTo>
                  <a:pt x="7" y="27"/>
                </a:lnTo>
                <a:lnTo>
                  <a:pt x="2" y="23"/>
                </a:lnTo>
                <a:lnTo>
                  <a:pt x="0" y="17"/>
                </a:lnTo>
                <a:lnTo>
                  <a:pt x="0" y="17"/>
                </a:lnTo>
                <a:lnTo>
                  <a:pt x="2" y="10"/>
                </a:lnTo>
                <a:lnTo>
                  <a:pt x="7" y="4"/>
                </a:lnTo>
                <a:lnTo>
                  <a:pt x="11" y="0"/>
                </a:lnTo>
                <a:lnTo>
                  <a:pt x="17" y="0"/>
                </a:lnTo>
                <a:lnTo>
                  <a:pt x="17" y="0"/>
                </a:lnTo>
                <a:lnTo>
                  <a:pt x="23" y="0"/>
                </a:lnTo>
                <a:lnTo>
                  <a:pt x="30"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35" name="Rectangle 290">
            <a:extLst>
              <a:ext uri="{FF2B5EF4-FFF2-40B4-BE49-F238E27FC236}">
                <a16:creationId xmlns:a16="http://schemas.microsoft.com/office/drawing/2014/main" id="{E853C43F-B1E2-46A6-86ED-785FD6509F1A}"/>
              </a:ext>
            </a:extLst>
          </p:cNvPr>
          <p:cNvSpPr>
            <a:spLocks noChangeArrowheads="1"/>
          </p:cNvSpPr>
          <p:nvPr/>
        </p:nvSpPr>
        <p:spPr bwMode="auto">
          <a:xfrm>
            <a:off x="8162925" y="3069783"/>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6"/>
                </a:solidFill>
                <a:effectLst/>
                <a:uLnTx/>
                <a:uFillTx/>
                <a:cs typeface="Arial" panose="020B0604020202020204" pitchFamily="34" charset="0"/>
              </a:rPr>
              <a:t>48%</a:t>
            </a:r>
            <a:endParaRPr kumimoji="0" lang="en-US" altLang="en-US" sz="1800" i="0" u="none" strike="noStrike" kern="1200" cap="none" spc="0" normalizeH="0" baseline="0" noProof="0" dirty="0">
              <a:ln>
                <a:noFill/>
              </a:ln>
              <a:solidFill>
                <a:schemeClr val="accent6"/>
              </a:solidFill>
              <a:effectLst/>
              <a:uLnTx/>
              <a:uFillTx/>
              <a:cs typeface="Arial" panose="020B0604020202020204" pitchFamily="34" charset="0"/>
            </a:endParaRPr>
          </a:p>
        </p:txBody>
      </p:sp>
      <p:sp>
        <p:nvSpPr>
          <p:cNvPr id="1536" name="Rectangle 291">
            <a:extLst>
              <a:ext uri="{FF2B5EF4-FFF2-40B4-BE49-F238E27FC236}">
                <a16:creationId xmlns:a16="http://schemas.microsoft.com/office/drawing/2014/main" id="{A205809D-EA8B-4F38-B906-D42F9E5A2BA0}"/>
              </a:ext>
            </a:extLst>
          </p:cNvPr>
          <p:cNvSpPr>
            <a:spLocks noChangeArrowheads="1"/>
          </p:cNvSpPr>
          <p:nvPr/>
        </p:nvSpPr>
        <p:spPr bwMode="auto">
          <a:xfrm>
            <a:off x="9272588" y="3536508"/>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6"/>
                </a:solidFill>
                <a:effectLst/>
                <a:uLnTx/>
                <a:uFillTx/>
                <a:cs typeface="Arial" panose="020B0604020202020204" pitchFamily="34" charset="0"/>
              </a:rPr>
              <a:t>19%</a:t>
            </a:r>
            <a:endParaRPr kumimoji="0" lang="en-US" altLang="en-US" sz="1800" i="0" u="none" strike="noStrike" kern="1200" cap="none" spc="0" normalizeH="0" baseline="0" noProof="0" dirty="0">
              <a:ln>
                <a:noFill/>
              </a:ln>
              <a:solidFill>
                <a:schemeClr val="accent6"/>
              </a:solidFill>
              <a:effectLst/>
              <a:uLnTx/>
              <a:uFillTx/>
              <a:cs typeface="Arial" panose="020B0604020202020204" pitchFamily="34" charset="0"/>
            </a:endParaRPr>
          </a:p>
        </p:txBody>
      </p:sp>
      <p:sp>
        <p:nvSpPr>
          <p:cNvPr id="1539" name="Line 294">
            <a:extLst>
              <a:ext uri="{FF2B5EF4-FFF2-40B4-BE49-F238E27FC236}">
                <a16:creationId xmlns:a16="http://schemas.microsoft.com/office/drawing/2014/main" id="{1244D560-B3A7-4F61-88D6-0B858F9048A8}"/>
              </a:ext>
            </a:extLst>
          </p:cNvPr>
          <p:cNvSpPr>
            <a:spLocks noChangeShapeType="1"/>
          </p:cNvSpPr>
          <p:nvPr/>
        </p:nvSpPr>
        <p:spPr bwMode="auto">
          <a:xfrm flipV="1">
            <a:off x="8132763" y="3885758"/>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0" name="Line 295">
            <a:extLst>
              <a:ext uri="{FF2B5EF4-FFF2-40B4-BE49-F238E27FC236}">
                <a16:creationId xmlns:a16="http://schemas.microsoft.com/office/drawing/2014/main" id="{2559BA9A-46E4-42E0-9BC3-6A7F263DFA25}"/>
              </a:ext>
            </a:extLst>
          </p:cNvPr>
          <p:cNvSpPr>
            <a:spLocks noChangeShapeType="1"/>
          </p:cNvSpPr>
          <p:nvPr/>
        </p:nvSpPr>
        <p:spPr bwMode="auto">
          <a:xfrm flipV="1">
            <a:off x="8132763" y="3806383"/>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1" name="Line 296">
            <a:extLst>
              <a:ext uri="{FF2B5EF4-FFF2-40B4-BE49-F238E27FC236}">
                <a16:creationId xmlns:a16="http://schemas.microsoft.com/office/drawing/2014/main" id="{36A95793-8F0C-4234-98DF-587F16B36557}"/>
              </a:ext>
            </a:extLst>
          </p:cNvPr>
          <p:cNvSpPr>
            <a:spLocks noChangeShapeType="1"/>
          </p:cNvSpPr>
          <p:nvPr/>
        </p:nvSpPr>
        <p:spPr bwMode="auto">
          <a:xfrm flipV="1">
            <a:off x="8132763" y="3727008"/>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2" name="Line 297">
            <a:extLst>
              <a:ext uri="{FF2B5EF4-FFF2-40B4-BE49-F238E27FC236}">
                <a16:creationId xmlns:a16="http://schemas.microsoft.com/office/drawing/2014/main" id="{E51C5C4D-D620-4F2B-BE98-EEB502871E7A}"/>
              </a:ext>
            </a:extLst>
          </p:cNvPr>
          <p:cNvSpPr>
            <a:spLocks noChangeShapeType="1"/>
          </p:cNvSpPr>
          <p:nvPr/>
        </p:nvSpPr>
        <p:spPr bwMode="auto">
          <a:xfrm flipV="1">
            <a:off x="8132763" y="3649221"/>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3" name="Line 298">
            <a:extLst>
              <a:ext uri="{FF2B5EF4-FFF2-40B4-BE49-F238E27FC236}">
                <a16:creationId xmlns:a16="http://schemas.microsoft.com/office/drawing/2014/main" id="{5B3EBD7D-4A1A-4D23-B4AF-960BA479E868}"/>
              </a:ext>
            </a:extLst>
          </p:cNvPr>
          <p:cNvSpPr>
            <a:spLocks noChangeShapeType="1"/>
          </p:cNvSpPr>
          <p:nvPr/>
        </p:nvSpPr>
        <p:spPr bwMode="auto">
          <a:xfrm flipV="1">
            <a:off x="8132763" y="3569846"/>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4" name="Line 299">
            <a:extLst>
              <a:ext uri="{FF2B5EF4-FFF2-40B4-BE49-F238E27FC236}">
                <a16:creationId xmlns:a16="http://schemas.microsoft.com/office/drawing/2014/main" id="{CE073970-1E69-4D77-8135-23EF02302718}"/>
              </a:ext>
            </a:extLst>
          </p:cNvPr>
          <p:cNvSpPr>
            <a:spLocks noChangeShapeType="1"/>
          </p:cNvSpPr>
          <p:nvPr/>
        </p:nvSpPr>
        <p:spPr bwMode="auto">
          <a:xfrm flipV="1">
            <a:off x="8132763" y="3490471"/>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5" name="Line 300">
            <a:extLst>
              <a:ext uri="{FF2B5EF4-FFF2-40B4-BE49-F238E27FC236}">
                <a16:creationId xmlns:a16="http://schemas.microsoft.com/office/drawing/2014/main" id="{ECCFA390-C108-4D6C-BF1A-7BC854F6F0B4}"/>
              </a:ext>
            </a:extLst>
          </p:cNvPr>
          <p:cNvSpPr>
            <a:spLocks noChangeShapeType="1"/>
          </p:cNvSpPr>
          <p:nvPr/>
        </p:nvSpPr>
        <p:spPr bwMode="auto">
          <a:xfrm flipV="1">
            <a:off x="8132763" y="3412683"/>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6" name="Line 301">
            <a:extLst>
              <a:ext uri="{FF2B5EF4-FFF2-40B4-BE49-F238E27FC236}">
                <a16:creationId xmlns:a16="http://schemas.microsoft.com/office/drawing/2014/main" id="{66245A8B-5E9C-4C46-BFBE-8E09C524A512}"/>
              </a:ext>
            </a:extLst>
          </p:cNvPr>
          <p:cNvSpPr>
            <a:spLocks noChangeShapeType="1"/>
          </p:cNvSpPr>
          <p:nvPr/>
        </p:nvSpPr>
        <p:spPr bwMode="auto">
          <a:xfrm flipV="1">
            <a:off x="8132763" y="3333308"/>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7" name="Line 302">
            <a:extLst>
              <a:ext uri="{FF2B5EF4-FFF2-40B4-BE49-F238E27FC236}">
                <a16:creationId xmlns:a16="http://schemas.microsoft.com/office/drawing/2014/main" id="{0F095193-0A83-4010-92CE-50E7F9FD5D6B}"/>
              </a:ext>
            </a:extLst>
          </p:cNvPr>
          <p:cNvSpPr>
            <a:spLocks noChangeShapeType="1"/>
          </p:cNvSpPr>
          <p:nvPr/>
        </p:nvSpPr>
        <p:spPr bwMode="auto">
          <a:xfrm flipV="1">
            <a:off x="8132763" y="3255521"/>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8" name="Line 303">
            <a:extLst>
              <a:ext uri="{FF2B5EF4-FFF2-40B4-BE49-F238E27FC236}">
                <a16:creationId xmlns:a16="http://schemas.microsoft.com/office/drawing/2014/main" id="{D666B1D3-2902-4FEC-A84E-0212B362FE85}"/>
              </a:ext>
            </a:extLst>
          </p:cNvPr>
          <p:cNvSpPr>
            <a:spLocks noChangeShapeType="1"/>
          </p:cNvSpPr>
          <p:nvPr/>
        </p:nvSpPr>
        <p:spPr bwMode="auto">
          <a:xfrm flipV="1">
            <a:off x="8132763" y="3176146"/>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49" name="Line 304">
            <a:extLst>
              <a:ext uri="{FF2B5EF4-FFF2-40B4-BE49-F238E27FC236}">
                <a16:creationId xmlns:a16="http://schemas.microsoft.com/office/drawing/2014/main" id="{0370F241-DDA8-4187-BA77-BFF90743ACFC}"/>
              </a:ext>
            </a:extLst>
          </p:cNvPr>
          <p:cNvSpPr>
            <a:spLocks noChangeShapeType="1"/>
          </p:cNvSpPr>
          <p:nvPr/>
        </p:nvSpPr>
        <p:spPr bwMode="auto">
          <a:xfrm flipV="1">
            <a:off x="8132763" y="3096771"/>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0" name="Line 305">
            <a:extLst>
              <a:ext uri="{FF2B5EF4-FFF2-40B4-BE49-F238E27FC236}">
                <a16:creationId xmlns:a16="http://schemas.microsoft.com/office/drawing/2014/main" id="{6A3ECCF1-5F51-417D-9FC0-B210EC6BB099}"/>
              </a:ext>
            </a:extLst>
          </p:cNvPr>
          <p:cNvSpPr>
            <a:spLocks noChangeShapeType="1"/>
          </p:cNvSpPr>
          <p:nvPr/>
        </p:nvSpPr>
        <p:spPr bwMode="auto">
          <a:xfrm flipV="1">
            <a:off x="8132763" y="3018983"/>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1" name="Line 306">
            <a:extLst>
              <a:ext uri="{FF2B5EF4-FFF2-40B4-BE49-F238E27FC236}">
                <a16:creationId xmlns:a16="http://schemas.microsoft.com/office/drawing/2014/main" id="{D0B8DE69-F41C-4333-BE6C-5B16BAEEBAD9}"/>
              </a:ext>
            </a:extLst>
          </p:cNvPr>
          <p:cNvSpPr>
            <a:spLocks noChangeShapeType="1"/>
          </p:cNvSpPr>
          <p:nvPr/>
        </p:nvSpPr>
        <p:spPr bwMode="auto">
          <a:xfrm flipV="1">
            <a:off x="8132763" y="2939608"/>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2" name="Line 307">
            <a:extLst>
              <a:ext uri="{FF2B5EF4-FFF2-40B4-BE49-F238E27FC236}">
                <a16:creationId xmlns:a16="http://schemas.microsoft.com/office/drawing/2014/main" id="{F13545E2-BAA7-4DDD-9E12-88648E6E3697}"/>
              </a:ext>
            </a:extLst>
          </p:cNvPr>
          <p:cNvSpPr>
            <a:spLocks noChangeShapeType="1"/>
          </p:cNvSpPr>
          <p:nvPr/>
        </p:nvSpPr>
        <p:spPr bwMode="auto">
          <a:xfrm flipV="1">
            <a:off x="8132763" y="2860233"/>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3" name="Line 308">
            <a:extLst>
              <a:ext uri="{FF2B5EF4-FFF2-40B4-BE49-F238E27FC236}">
                <a16:creationId xmlns:a16="http://schemas.microsoft.com/office/drawing/2014/main" id="{DBB4B024-848E-4F8C-98DF-ECFDC760445B}"/>
              </a:ext>
            </a:extLst>
          </p:cNvPr>
          <p:cNvSpPr>
            <a:spLocks noChangeShapeType="1"/>
          </p:cNvSpPr>
          <p:nvPr/>
        </p:nvSpPr>
        <p:spPr bwMode="auto">
          <a:xfrm flipV="1">
            <a:off x="8132763" y="2782446"/>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4" name="Line 309">
            <a:extLst>
              <a:ext uri="{FF2B5EF4-FFF2-40B4-BE49-F238E27FC236}">
                <a16:creationId xmlns:a16="http://schemas.microsoft.com/office/drawing/2014/main" id="{C975A32F-BF84-44B8-9726-900F3BE5D0C6}"/>
              </a:ext>
            </a:extLst>
          </p:cNvPr>
          <p:cNvSpPr>
            <a:spLocks noChangeShapeType="1"/>
          </p:cNvSpPr>
          <p:nvPr/>
        </p:nvSpPr>
        <p:spPr bwMode="auto">
          <a:xfrm flipV="1">
            <a:off x="8132763" y="2703071"/>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5" name="Line 310">
            <a:extLst>
              <a:ext uri="{FF2B5EF4-FFF2-40B4-BE49-F238E27FC236}">
                <a16:creationId xmlns:a16="http://schemas.microsoft.com/office/drawing/2014/main" id="{301F02E3-F583-4ED2-B80C-3C42D48D858A}"/>
              </a:ext>
            </a:extLst>
          </p:cNvPr>
          <p:cNvSpPr>
            <a:spLocks noChangeShapeType="1"/>
          </p:cNvSpPr>
          <p:nvPr/>
        </p:nvSpPr>
        <p:spPr bwMode="auto">
          <a:xfrm flipV="1">
            <a:off x="8132763" y="2625283"/>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6" name="Line 311">
            <a:extLst>
              <a:ext uri="{FF2B5EF4-FFF2-40B4-BE49-F238E27FC236}">
                <a16:creationId xmlns:a16="http://schemas.microsoft.com/office/drawing/2014/main" id="{264183B8-07A6-462E-AEAB-B097CE1EFBF3}"/>
              </a:ext>
            </a:extLst>
          </p:cNvPr>
          <p:cNvSpPr>
            <a:spLocks noChangeShapeType="1"/>
          </p:cNvSpPr>
          <p:nvPr/>
        </p:nvSpPr>
        <p:spPr bwMode="auto">
          <a:xfrm flipV="1">
            <a:off x="8132763" y="2545908"/>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7" name="Line 312">
            <a:extLst>
              <a:ext uri="{FF2B5EF4-FFF2-40B4-BE49-F238E27FC236}">
                <a16:creationId xmlns:a16="http://schemas.microsoft.com/office/drawing/2014/main" id="{2EC05AC9-6443-41DB-BAEB-123FA5689250}"/>
              </a:ext>
            </a:extLst>
          </p:cNvPr>
          <p:cNvSpPr>
            <a:spLocks noChangeShapeType="1"/>
          </p:cNvSpPr>
          <p:nvPr/>
        </p:nvSpPr>
        <p:spPr bwMode="auto">
          <a:xfrm flipV="1">
            <a:off x="8132763" y="2466533"/>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8" name="Line 313">
            <a:extLst>
              <a:ext uri="{FF2B5EF4-FFF2-40B4-BE49-F238E27FC236}">
                <a16:creationId xmlns:a16="http://schemas.microsoft.com/office/drawing/2014/main" id="{F93A264A-3287-463F-B493-E0C5053951A2}"/>
              </a:ext>
            </a:extLst>
          </p:cNvPr>
          <p:cNvSpPr>
            <a:spLocks noChangeShapeType="1"/>
          </p:cNvSpPr>
          <p:nvPr/>
        </p:nvSpPr>
        <p:spPr bwMode="auto">
          <a:xfrm flipV="1">
            <a:off x="8132763" y="2388746"/>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59" name="Line 314">
            <a:extLst>
              <a:ext uri="{FF2B5EF4-FFF2-40B4-BE49-F238E27FC236}">
                <a16:creationId xmlns:a16="http://schemas.microsoft.com/office/drawing/2014/main" id="{DF8ED2A0-4F1A-4597-B94D-6D96A6C0A26E}"/>
              </a:ext>
            </a:extLst>
          </p:cNvPr>
          <p:cNvSpPr>
            <a:spLocks noChangeShapeType="1"/>
          </p:cNvSpPr>
          <p:nvPr/>
        </p:nvSpPr>
        <p:spPr bwMode="auto">
          <a:xfrm flipV="1">
            <a:off x="8132763" y="2312546"/>
            <a:ext cx="0" cy="36513"/>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0" name="Line 315">
            <a:extLst>
              <a:ext uri="{FF2B5EF4-FFF2-40B4-BE49-F238E27FC236}">
                <a16:creationId xmlns:a16="http://schemas.microsoft.com/office/drawing/2014/main" id="{A1E99FD4-61CC-4F3D-9A0E-A985C465ACA8}"/>
              </a:ext>
            </a:extLst>
          </p:cNvPr>
          <p:cNvSpPr>
            <a:spLocks noChangeShapeType="1"/>
          </p:cNvSpPr>
          <p:nvPr/>
        </p:nvSpPr>
        <p:spPr bwMode="auto">
          <a:xfrm flipV="1">
            <a:off x="9245600" y="3904808"/>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1" name="Line 316">
            <a:extLst>
              <a:ext uri="{FF2B5EF4-FFF2-40B4-BE49-F238E27FC236}">
                <a16:creationId xmlns:a16="http://schemas.microsoft.com/office/drawing/2014/main" id="{1FEB56B6-202A-4442-9C8C-353C565516F3}"/>
              </a:ext>
            </a:extLst>
          </p:cNvPr>
          <p:cNvSpPr>
            <a:spLocks noChangeShapeType="1"/>
          </p:cNvSpPr>
          <p:nvPr/>
        </p:nvSpPr>
        <p:spPr bwMode="auto">
          <a:xfrm flipV="1">
            <a:off x="9245600" y="3825433"/>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2" name="Line 317">
            <a:extLst>
              <a:ext uri="{FF2B5EF4-FFF2-40B4-BE49-F238E27FC236}">
                <a16:creationId xmlns:a16="http://schemas.microsoft.com/office/drawing/2014/main" id="{F08CD420-91BF-40F6-AEBB-1681A2392B0B}"/>
              </a:ext>
            </a:extLst>
          </p:cNvPr>
          <p:cNvSpPr>
            <a:spLocks noChangeShapeType="1"/>
          </p:cNvSpPr>
          <p:nvPr/>
        </p:nvSpPr>
        <p:spPr bwMode="auto">
          <a:xfrm flipV="1">
            <a:off x="9245600" y="3747646"/>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3" name="Line 318">
            <a:extLst>
              <a:ext uri="{FF2B5EF4-FFF2-40B4-BE49-F238E27FC236}">
                <a16:creationId xmlns:a16="http://schemas.microsoft.com/office/drawing/2014/main" id="{D69D94F6-9DC2-4D75-A4A9-13E98A9C1CDE}"/>
              </a:ext>
            </a:extLst>
          </p:cNvPr>
          <p:cNvSpPr>
            <a:spLocks noChangeShapeType="1"/>
          </p:cNvSpPr>
          <p:nvPr/>
        </p:nvSpPr>
        <p:spPr bwMode="auto">
          <a:xfrm flipV="1">
            <a:off x="9245600" y="3668271"/>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4" name="Line 319">
            <a:extLst>
              <a:ext uri="{FF2B5EF4-FFF2-40B4-BE49-F238E27FC236}">
                <a16:creationId xmlns:a16="http://schemas.microsoft.com/office/drawing/2014/main" id="{4F0F463E-9B73-4E47-8C90-CEA09453AA0F}"/>
              </a:ext>
            </a:extLst>
          </p:cNvPr>
          <p:cNvSpPr>
            <a:spLocks noChangeShapeType="1"/>
          </p:cNvSpPr>
          <p:nvPr/>
        </p:nvSpPr>
        <p:spPr bwMode="auto">
          <a:xfrm flipV="1">
            <a:off x="9245600" y="3588896"/>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5" name="Line 320">
            <a:extLst>
              <a:ext uri="{FF2B5EF4-FFF2-40B4-BE49-F238E27FC236}">
                <a16:creationId xmlns:a16="http://schemas.microsoft.com/office/drawing/2014/main" id="{F1B0CE27-7EC3-484D-BA16-C87597C0E5A7}"/>
              </a:ext>
            </a:extLst>
          </p:cNvPr>
          <p:cNvSpPr>
            <a:spLocks noChangeShapeType="1"/>
          </p:cNvSpPr>
          <p:nvPr/>
        </p:nvSpPr>
        <p:spPr bwMode="auto">
          <a:xfrm flipV="1">
            <a:off x="9245600" y="3511108"/>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6" name="Line 321">
            <a:extLst>
              <a:ext uri="{FF2B5EF4-FFF2-40B4-BE49-F238E27FC236}">
                <a16:creationId xmlns:a16="http://schemas.microsoft.com/office/drawing/2014/main" id="{5715E248-7B29-4035-AFF8-CCB584351338}"/>
              </a:ext>
            </a:extLst>
          </p:cNvPr>
          <p:cNvSpPr>
            <a:spLocks noChangeShapeType="1"/>
          </p:cNvSpPr>
          <p:nvPr/>
        </p:nvSpPr>
        <p:spPr bwMode="auto">
          <a:xfrm flipV="1">
            <a:off x="9245600" y="3431733"/>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7" name="Line 322">
            <a:extLst>
              <a:ext uri="{FF2B5EF4-FFF2-40B4-BE49-F238E27FC236}">
                <a16:creationId xmlns:a16="http://schemas.microsoft.com/office/drawing/2014/main" id="{1A5A0443-74EE-4DEB-8FA9-0297EBD9C47D}"/>
              </a:ext>
            </a:extLst>
          </p:cNvPr>
          <p:cNvSpPr>
            <a:spLocks noChangeShapeType="1"/>
          </p:cNvSpPr>
          <p:nvPr/>
        </p:nvSpPr>
        <p:spPr bwMode="auto">
          <a:xfrm flipV="1">
            <a:off x="9245600" y="3353946"/>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8" name="Line 323">
            <a:extLst>
              <a:ext uri="{FF2B5EF4-FFF2-40B4-BE49-F238E27FC236}">
                <a16:creationId xmlns:a16="http://schemas.microsoft.com/office/drawing/2014/main" id="{7A8DCE0B-C2DC-4354-B12C-27ECE1C7A2ED}"/>
              </a:ext>
            </a:extLst>
          </p:cNvPr>
          <p:cNvSpPr>
            <a:spLocks noChangeShapeType="1"/>
          </p:cNvSpPr>
          <p:nvPr/>
        </p:nvSpPr>
        <p:spPr bwMode="auto">
          <a:xfrm flipV="1">
            <a:off x="9245600" y="3274571"/>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69" name="Line 324">
            <a:extLst>
              <a:ext uri="{FF2B5EF4-FFF2-40B4-BE49-F238E27FC236}">
                <a16:creationId xmlns:a16="http://schemas.microsoft.com/office/drawing/2014/main" id="{A0C5135A-07DF-4B61-A92D-2F4C0D046269}"/>
              </a:ext>
            </a:extLst>
          </p:cNvPr>
          <p:cNvSpPr>
            <a:spLocks noChangeShapeType="1"/>
          </p:cNvSpPr>
          <p:nvPr/>
        </p:nvSpPr>
        <p:spPr bwMode="auto">
          <a:xfrm flipV="1">
            <a:off x="9245600" y="3195196"/>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0" name="Line 325">
            <a:extLst>
              <a:ext uri="{FF2B5EF4-FFF2-40B4-BE49-F238E27FC236}">
                <a16:creationId xmlns:a16="http://schemas.microsoft.com/office/drawing/2014/main" id="{096C8FAA-EF0D-4AF5-B1CC-63B12BD2F108}"/>
              </a:ext>
            </a:extLst>
          </p:cNvPr>
          <p:cNvSpPr>
            <a:spLocks noChangeShapeType="1"/>
          </p:cNvSpPr>
          <p:nvPr/>
        </p:nvSpPr>
        <p:spPr bwMode="auto">
          <a:xfrm flipV="1">
            <a:off x="9245600" y="3117408"/>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1" name="Rectangle 326">
            <a:extLst>
              <a:ext uri="{FF2B5EF4-FFF2-40B4-BE49-F238E27FC236}">
                <a16:creationId xmlns:a16="http://schemas.microsoft.com/office/drawing/2014/main" id="{CAF72340-F89B-4198-8F5F-8F1A88C89C2B}"/>
              </a:ext>
            </a:extLst>
          </p:cNvPr>
          <p:cNvSpPr>
            <a:spLocks noChangeArrowheads="1"/>
          </p:cNvSpPr>
          <p:nvPr/>
        </p:nvSpPr>
        <p:spPr bwMode="auto">
          <a:xfrm>
            <a:off x="8162925" y="2153796"/>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1"/>
                </a:solidFill>
                <a:effectLst/>
                <a:uLnTx/>
                <a:uFillTx/>
                <a:cs typeface="Arial" panose="020B0604020202020204" pitchFamily="34" charset="0"/>
              </a:rPr>
              <a:t>55%</a:t>
            </a:r>
            <a:endParaRPr kumimoji="0" lang="en-US" altLang="en-US" sz="1800" i="0" u="none" strike="noStrike" kern="1200" cap="none" spc="0" normalizeH="0" baseline="0" noProof="0" dirty="0">
              <a:ln>
                <a:noFill/>
              </a:ln>
              <a:solidFill>
                <a:schemeClr val="accent1"/>
              </a:solidFill>
              <a:effectLst/>
              <a:uLnTx/>
              <a:uFillTx/>
              <a:cs typeface="Arial" panose="020B0604020202020204" pitchFamily="34" charset="0"/>
            </a:endParaRPr>
          </a:p>
        </p:txBody>
      </p:sp>
      <p:sp>
        <p:nvSpPr>
          <p:cNvPr id="1572" name="Rectangle 327">
            <a:extLst>
              <a:ext uri="{FF2B5EF4-FFF2-40B4-BE49-F238E27FC236}">
                <a16:creationId xmlns:a16="http://schemas.microsoft.com/office/drawing/2014/main" id="{90732294-2105-4245-8D32-4AE3448CF4CB}"/>
              </a:ext>
            </a:extLst>
          </p:cNvPr>
          <p:cNvSpPr>
            <a:spLocks noChangeArrowheads="1"/>
          </p:cNvSpPr>
          <p:nvPr/>
        </p:nvSpPr>
        <p:spPr bwMode="auto">
          <a:xfrm>
            <a:off x="9272588" y="2939608"/>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1"/>
                </a:solidFill>
                <a:effectLst/>
                <a:uLnTx/>
                <a:uFillTx/>
                <a:cs typeface="Arial" panose="020B0604020202020204" pitchFamily="34" charset="0"/>
              </a:rPr>
              <a:t>28%</a:t>
            </a:r>
            <a:endParaRPr kumimoji="0" lang="en-US" altLang="en-US" sz="1800" i="0" u="none" strike="noStrike" kern="1200" cap="none" spc="0" normalizeH="0" baseline="0" noProof="0" dirty="0">
              <a:ln>
                <a:noFill/>
              </a:ln>
              <a:solidFill>
                <a:schemeClr val="accent1"/>
              </a:solidFill>
              <a:effectLst/>
              <a:uLnTx/>
              <a:uFillTx/>
              <a:cs typeface="Arial" panose="020B0604020202020204" pitchFamily="34" charset="0"/>
            </a:endParaRPr>
          </a:p>
        </p:txBody>
      </p:sp>
      <p:sp>
        <p:nvSpPr>
          <p:cNvPr id="1573" name="Line 328">
            <a:extLst>
              <a:ext uri="{FF2B5EF4-FFF2-40B4-BE49-F238E27FC236}">
                <a16:creationId xmlns:a16="http://schemas.microsoft.com/office/drawing/2014/main" id="{FEDD3B99-36F1-452F-AD93-DEA8C418C8BE}"/>
              </a:ext>
            </a:extLst>
          </p:cNvPr>
          <p:cNvSpPr>
            <a:spLocks noChangeShapeType="1"/>
          </p:cNvSpPr>
          <p:nvPr/>
        </p:nvSpPr>
        <p:spPr bwMode="auto">
          <a:xfrm>
            <a:off x="7019925"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4" name="Line 329">
            <a:extLst>
              <a:ext uri="{FF2B5EF4-FFF2-40B4-BE49-F238E27FC236}">
                <a16:creationId xmlns:a16="http://schemas.microsoft.com/office/drawing/2014/main" id="{B9D38DBE-17CD-4202-8223-E2FA73C931C1}"/>
              </a:ext>
            </a:extLst>
          </p:cNvPr>
          <p:cNvSpPr>
            <a:spLocks noChangeShapeType="1"/>
          </p:cNvSpPr>
          <p:nvPr/>
        </p:nvSpPr>
        <p:spPr bwMode="auto">
          <a:xfrm flipH="1">
            <a:off x="6942138" y="3901633"/>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5" name="Line 330">
            <a:extLst>
              <a:ext uri="{FF2B5EF4-FFF2-40B4-BE49-F238E27FC236}">
                <a16:creationId xmlns:a16="http://schemas.microsoft.com/office/drawing/2014/main" id="{74870FFE-2F6C-4745-9312-0DCC751476E7}"/>
              </a:ext>
            </a:extLst>
          </p:cNvPr>
          <p:cNvSpPr>
            <a:spLocks noChangeShapeType="1"/>
          </p:cNvSpPr>
          <p:nvPr/>
        </p:nvSpPr>
        <p:spPr bwMode="auto">
          <a:xfrm flipH="1">
            <a:off x="6942138" y="3612708"/>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6" name="Line 331">
            <a:extLst>
              <a:ext uri="{FF2B5EF4-FFF2-40B4-BE49-F238E27FC236}">
                <a16:creationId xmlns:a16="http://schemas.microsoft.com/office/drawing/2014/main" id="{AC0FF429-AD4C-4350-8219-1DD203E2A38A}"/>
              </a:ext>
            </a:extLst>
          </p:cNvPr>
          <p:cNvSpPr>
            <a:spLocks noChangeShapeType="1"/>
          </p:cNvSpPr>
          <p:nvPr/>
        </p:nvSpPr>
        <p:spPr bwMode="auto">
          <a:xfrm flipH="1">
            <a:off x="6942138" y="3323783"/>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7" name="Line 332">
            <a:extLst>
              <a:ext uri="{FF2B5EF4-FFF2-40B4-BE49-F238E27FC236}">
                <a16:creationId xmlns:a16="http://schemas.microsoft.com/office/drawing/2014/main" id="{E2BEE9C4-9F0B-4090-8F1F-5F652C5901E8}"/>
              </a:ext>
            </a:extLst>
          </p:cNvPr>
          <p:cNvSpPr>
            <a:spLocks noChangeShapeType="1"/>
          </p:cNvSpPr>
          <p:nvPr/>
        </p:nvSpPr>
        <p:spPr bwMode="auto">
          <a:xfrm flipH="1">
            <a:off x="6942138" y="3034858"/>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8" name="Line 333">
            <a:extLst>
              <a:ext uri="{FF2B5EF4-FFF2-40B4-BE49-F238E27FC236}">
                <a16:creationId xmlns:a16="http://schemas.microsoft.com/office/drawing/2014/main" id="{FE71DCA2-0036-44DF-BE93-CF536620E5CF}"/>
              </a:ext>
            </a:extLst>
          </p:cNvPr>
          <p:cNvSpPr>
            <a:spLocks noChangeShapeType="1"/>
          </p:cNvSpPr>
          <p:nvPr/>
        </p:nvSpPr>
        <p:spPr bwMode="auto">
          <a:xfrm flipH="1">
            <a:off x="6942138" y="2745933"/>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79" name="Line 334">
            <a:extLst>
              <a:ext uri="{FF2B5EF4-FFF2-40B4-BE49-F238E27FC236}">
                <a16:creationId xmlns:a16="http://schemas.microsoft.com/office/drawing/2014/main" id="{005D2D99-CEC4-44D1-ADF6-69E2A5171BEA}"/>
              </a:ext>
            </a:extLst>
          </p:cNvPr>
          <p:cNvSpPr>
            <a:spLocks noChangeShapeType="1"/>
          </p:cNvSpPr>
          <p:nvPr/>
        </p:nvSpPr>
        <p:spPr bwMode="auto">
          <a:xfrm flipH="1">
            <a:off x="6942138" y="2457008"/>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0" name="Line 335">
            <a:extLst>
              <a:ext uri="{FF2B5EF4-FFF2-40B4-BE49-F238E27FC236}">
                <a16:creationId xmlns:a16="http://schemas.microsoft.com/office/drawing/2014/main" id="{6F01B194-00EC-41C5-8611-0D3A7E251548}"/>
              </a:ext>
            </a:extLst>
          </p:cNvPr>
          <p:cNvSpPr>
            <a:spLocks noChangeShapeType="1"/>
          </p:cNvSpPr>
          <p:nvPr/>
        </p:nvSpPr>
        <p:spPr bwMode="auto">
          <a:xfrm flipH="1">
            <a:off x="6942138" y="2168083"/>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1" name="Line 336">
            <a:extLst>
              <a:ext uri="{FF2B5EF4-FFF2-40B4-BE49-F238E27FC236}">
                <a16:creationId xmlns:a16="http://schemas.microsoft.com/office/drawing/2014/main" id="{A03757CF-5266-41A8-B058-A42525887415}"/>
              </a:ext>
            </a:extLst>
          </p:cNvPr>
          <p:cNvSpPr>
            <a:spLocks noChangeShapeType="1"/>
          </p:cNvSpPr>
          <p:nvPr/>
        </p:nvSpPr>
        <p:spPr bwMode="auto">
          <a:xfrm flipH="1">
            <a:off x="6942138" y="1879158"/>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2" name="Line 337">
            <a:extLst>
              <a:ext uri="{FF2B5EF4-FFF2-40B4-BE49-F238E27FC236}">
                <a16:creationId xmlns:a16="http://schemas.microsoft.com/office/drawing/2014/main" id="{1D37B073-6B88-47D2-AE0B-AD992B264F9C}"/>
              </a:ext>
            </a:extLst>
          </p:cNvPr>
          <p:cNvSpPr>
            <a:spLocks noChangeShapeType="1"/>
          </p:cNvSpPr>
          <p:nvPr/>
        </p:nvSpPr>
        <p:spPr bwMode="auto">
          <a:xfrm flipH="1">
            <a:off x="6942138" y="1590233"/>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3" name="Line 338">
            <a:extLst>
              <a:ext uri="{FF2B5EF4-FFF2-40B4-BE49-F238E27FC236}">
                <a16:creationId xmlns:a16="http://schemas.microsoft.com/office/drawing/2014/main" id="{0B170F28-254A-4DF8-BDE4-97B4DD4D699C}"/>
              </a:ext>
            </a:extLst>
          </p:cNvPr>
          <p:cNvSpPr>
            <a:spLocks noChangeShapeType="1"/>
          </p:cNvSpPr>
          <p:nvPr/>
        </p:nvSpPr>
        <p:spPr bwMode="auto">
          <a:xfrm flipH="1">
            <a:off x="6942138" y="1301308"/>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4" name="Line 339">
            <a:extLst>
              <a:ext uri="{FF2B5EF4-FFF2-40B4-BE49-F238E27FC236}">
                <a16:creationId xmlns:a16="http://schemas.microsoft.com/office/drawing/2014/main" id="{5C596656-ED76-4A7F-89F7-F5173F5A3074}"/>
              </a:ext>
            </a:extLst>
          </p:cNvPr>
          <p:cNvSpPr>
            <a:spLocks noChangeShapeType="1"/>
          </p:cNvSpPr>
          <p:nvPr/>
        </p:nvSpPr>
        <p:spPr bwMode="auto">
          <a:xfrm flipH="1">
            <a:off x="6942138" y="1012383"/>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5" name="Line 340">
            <a:extLst>
              <a:ext uri="{FF2B5EF4-FFF2-40B4-BE49-F238E27FC236}">
                <a16:creationId xmlns:a16="http://schemas.microsoft.com/office/drawing/2014/main" id="{FE96F096-ADB3-4822-B385-5432065B39A8}"/>
              </a:ext>
            </a:extLst>
          </p:cNvPr>
          <p:cNvSpPr>
            <a:spLocks noChangeShapeType="1"/>
          </p:cNvSpPr>
          <p:nvPr/>
        </p:nvSpPr>
        <p:spPr bwMode="auto">
          <a:xfrm>
            <a:off x="7297738"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6" name="Line 341">
            <a:extLst>
              <a:ext uri="{FF2B5EF4-FFF2-40B4-BE49-F238E27FC236}">
                <a16:creationId xmlns:a16="http://schemas.microsoft.com/office/drawing/2014/main" id="{BC22970D-825B-409A-AFCD-00E493B9CDFB}"/>
              </a:ext>
            </a:extLst>
          </p:cNvPr>
          <p:cNvSpPr>
            <a:spLocks noChangeShapeType="1"/>
          </p:cNvSpPr>
          <p:nvPr/>
        </p:nvSpPr>
        <p:spPr bwMode="auto">
          <a:xfrm>
            <a:off x="7575550"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7" name="Line 342">
            <a:extLst>
              <a:ext uri="{FF2B5EF4-FFF2-40B4-BE49-F238E27FC236}">
                <a16:creationId xmlns:a16="http://schemas.microsoft.com/office/drawing/2014/main" id="{C42F9B7F-DA8F-49F7-AA93-81757E7DE72C}"/>
              </a:ext>
            </a:extLst>
          </p:cNvPr>
          <p:cNvSpPr>
            <a:spLocks noChangeShapeType="1"/>
          </p:cNvSpPr>
          <p:nvPr/>
        </p:nvSpPr>
        <p:spPr bwMode="auto">
          <a:xfrm>
            <a:off x="7854950"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8" name="Line 343">
            <a:extLst>
              <a:ext uri="{FF2B5EF4-FFF2-40B4-BE49-F238E27FC236}">
                <a16:creationId xmlns:a16="http://schemas.microsoft.com/office/drawing/2014/main" id="{CC20A91A-3396-40CE-A35C-AFAE1A1E14AB}"/>
              </a:ext>
            </a:extLst>
          </p:cNvPr>
          <p:cNvSpPr>
            <a:spLocks noChangeShapeType="1"/>
          </p:cNvSpPr>
          <p:nvPr/>
        </p:nvSpPr>
        <p:spPr bwMode="auto">
          <a:xfrm>
            <a:off x="8132763"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89" name="Line 344">
            <a:extLst>
              <a:ext uri="{FF2B5EF4-FFF2-40B4-BE49-F238E27FC236}">
                <a16:creationId xmlns:a16="http://schemas.microsoft.com/office/drawing/2014/main" id="{C701A0C8-5EB9-4D2B-8F90-1D8FA44540B1}"/>
              </a:ext>
            </a:extLst>
          </p:cNvPr>
          <p:cNvSpPr>
            <a:spLocks noChangeShapeType="1"/>
          </p:cNvSpPr>
          <p:nvPr/>
        </p:nvSpPr>
        <p:spPr bwMode="auto">
          <a:xfrm>
            <a:off x="8410575"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0" name="Line 345">
            <a:extLst>
              <a:ext uri="{FF2B5EF4-FFF2-40B4-BE49-F238E27FC236}">
                <a16:creationId xmlns:a16="http://schemas.microsoft.com/office/drawing/2014/main" id="{C6191F08-D536-493B-A456-C16FCA82203E}"/>
              </a:ext>
            </a:extLst>
          </p:cNvPr>
          <p:cNvSpPr>
            <a:spLocks noChangeShapeType="1"/>
          </p:cNvSpPr>
          <p:nvPr/>
        </p:nvSpPr>
        <p:spPr bwMode="auto">
          <a:xfrm>
            <a:off x="8688388"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1" name="Line 346">
            <a:extLst>
              <a:ext uri="{FF2B5EF4-FFF2-40B4-BE49-F238E27FC236}">
                <a16:creationId xmlns:a16="http://schemas.microsoft.com/office/drawing/2014/main" id="{E803459C-44EF-4BD0-B813-C1B3046222C6}"/>
              </a:ext>
            </a:extLst>
          </p:cNvPr>
          <p:cNvSpPr>
            <a:spLocks noChangeShapeType="1"/>
          </p:cNvSpPr>
          <p:nvPr/>
        </p:nvSpPr>
        <p:spPr bwMode="auto">
          <a:xfrm>
            <a:off x="8967788"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2" name="Line 347">
            <a:extLst>
              <a:ext uri="{FF2B5EF4-FFF2-40B4-BE49-F238E27FC236}">
                <a16:creationId xmlns:a16="http://schemas.microsoft.com/office/drawing/2014/main" id="{948312D5-8249-42F8-9D4B-A65AB8A80B55}"/>
              </a:ext>
            </a:extLst>
          </p:cNvPr>
          <p:cNvSpPr>
            <a:spLocks noChangeShapeType="1"/>
          </p:cNvSpPr>
          <p:nvPr/>
        </p:nvSpPr>
        <p:spPr bwMode="auto">
          <a:xfrm>
            <a:off x="9245600"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3" name="Line 348">
            <a:extLst>
              <a:ext uri="{FF2B5EF4-FFF2-40B4-BE49-F238E27FC236}">
                <a16:creationId xmlns:a16="http://schemas.microsoft.com/office/drawing/2014/main" id="{DCC05499-4E74-401F-858F-364D17945069}"/>
              </a:ext>
            </a:extLst>
          </p:cNvPr>
          <p:cNvSpPr>
            <a:spLocks noChangeShapeType="1"/>
          </p:cNvSpPr>
          <p:nvPr/>
        </p:nvSpPr>
        <p:spPr bwMode="auto">
          <a:xfrm>
            <a:off x="9523413"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4" name="Line 349">
            <a:extLst>
              <a:ext uri="{FF2B5EF4-FFF2-40B4-BE49-F238E27FC236}">
                <a16:creationId xmlns:a16="http://schemas.microsoft.com/office/drawing/2014/main" id="{A2BAE0F5-8A7C-41F9-B7F7-836603B6305A}"/>
              </a:ext>
            </a:extLst>
          </p:cNvPr>
          <p:cNvSpPr>
            <a:spLocks noChangeShapeType="1"/>
          </p:cNvSpPr>
          <p:nvPr/>
        </p:nvSpPr>
        <p:spPr bwMode="auto">
          <a:xfrm>
            <a:off x="9801225"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5" name="Line 350">
            <a:extLst>
              <a:ext uri="{FF2B5EF4-FFF2-40B4-BE49-F238E27FC236}">
                <a16:creationId xmlns:a16="http://schemas.microsoft.com/office/drawing/2014/main" id="{A6E4752C-B62C-46BC-B5A2-C1517ACD2571}"/>
              </a:ext>
            </a:extLst>
          </p:cNvPr>
          <p:cNvSpPr>
            <a:spLocks noChangeShapeType="1"/>
          </p:cNvSpPr>
          <p:nvPr/>
        </p:nvSpPr>
        <p:spPr bwMode="auto">
          <a:xfrm>
            <a:off x="10075863"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6" name="Line 351">
            <a:extLst>
              <a:ext uri="{FF2B5EF4-FFF2-40B4-BE49-F238E27FC236}">
                <a16:creationId xmlns:a16="http://schemas.microsoft.com/office/drawing/2014/main" id="{F15E6A28-CBBF-42BC-90A8-4559A3B2695F}"/>
              </a:ext>
            </a:extLst>
          </p:cNvPr>
          <p:cNvSpPr>
            <a:spLocks noChangeShapeType="1"/>
          </p:cNvSpPr>
          <p:nvPr/>
        </p:nvSpPr>
        <p:spPr bwMode="auto">
          <a:xfrm>
            <a:off x="10355263"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7" name="Line 352">
            <a:extLst>
              <a:ext uri="{FF2B5EF4-FFF2-40B4-BE49-F238E27FC236}">
                <a16:creationId xmlns:a16="http://schemas.microsoft.com/office/drawing/2014/main" id="{03FDF5B5-6D0F-4EA1-974B-7E19B6BB917F}"/>
              </a:ext>
            </a:extLst>
          </p:cNvPr>
          <p:cNvSpPr>
            <a:spLocks noChangeShapeType="1"/>
          </p:cNvSpPr>
          <p:nvPr/>
        </p:nvSpPr>
        <p:spPr bwMode="auto">
          <a:xfrm>
            <a:off x="10633075"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8" name="Line 353">
            <a:extLst>
              <a:ext uri="{FF2B5EF4-FFF2-40B4-BE49-F238E27FC236}">
                <a16:creationId xmlns:a16="http://schemas.microsoft.com/office/drawing/2014/main" id="{B92CD483-6DCB-4165-B50D-809B56C983FB}"/>
              </a:ext>
            </a:extLst>
          </p:cNvPr>
          <p:cNvSpPr>
            <a:spLocks noChangeShapeType="1"/>
          </p:cNvSpPr>
          <p:nvPr/>
        </p:nvSpPr>
        <p:spPr bwMode="auto">
          <a:xfrm>
            <a:off x="10910888"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99" name="Line 354">
            <a:extLst>
              <a:ext uri="{FF2B5EF4-FFF2-40B4-BE49-F238E27FC236}">
                <a16:creationId xmlns:a16="http://schemas.microsoft.com/office/drawing/2014/main" id="{04288A44-5CDD-463E-989F-06E793379D24}"/>
              </a:ext>
            </a:extLst>
          </p:cNvPr>
          <p:cNvSpPr>
            <a:spLocks noChangeShapeType="1"/>
          </p:cNvSpPr>
          <p:nvPr/>
        </p:nvSpPr>
        <p:spPr bwMode="auto">
          <a:xfrm>
            <a:off x="11471275"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00" name="Line 355">
            <a:extLst>
              <a:ext uri="{FF2B5EF4-FFF2-40B4-BE49-F238E27FC236}">
                <a16:creationId xmlns:a16="http://schemas.microsoft.com/office/drawing/2014/main" id="{A83D697F-B151-4272-B28F-D897534B46DB}"/>
              </a:ext>
            </a:extLst>
          </p:cNvPr>
          <p:cNvSpPr>
            <a:spLocks noChangeShapeType="1"/>
          </p:cNvSpPr>
          <p:nvPr/>
        </p:nvSpPr>
        <p:spPr bwMode="auto">
          <a:xfrm>
            <a:off x="11745913"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01" name="Freeform 356">
            <a:extLst>
              <a:ext uri="{FF2B5EF4-FFF2-40B4-BE49-F238E27FC236}">
                <a16:creationId xmlns:a16="http://schemas.microsoft.com/office/drawing/2014/main" id="{3971390D-6910-4299-B700-38F1D42F8E94}"/>
              </a:ext>
            </a:extLst>
          </p:cNvPr>
          <p:cNvSpPr>
            <a:spLocks/>
          </p:cNvSpPr>
          <p:nvPr/>
        </p:nvSpPr>
        <p:spPr bwMode="auto">
          <a:xfrm>
            <a:off x="6999288" y="956821"/>
            <a:ext cx="4797425" cy="2994025"/>
          </a:xfrm>
          <a:custGeom>
            <a:avLst/>
            <a:gdLst>
              <a:gd name="T0" fmla="*/ 0 w 3022"/>
              <a:gd name="T1" fmla="*/ 0 h 1886"/>
              <a:gd name="T2" fmla="*/ 0 w 3022"/>
              <a:gd name="T3" fmla="*/ 1886 h 1886"/>
              <a:gd name="T4" fmla="*/ 3022 w 3022"/>
              <a:gd name="T5" fmla="*/ 1886 h 1886"/>
            </a:gdLst>
            <a:ahLst/>
            <a:cxnLst>
              <a:cxn ang="0">
                <a:pos x="T0" y="T1"/>
              </a:cxn>
              <a:cxn ang="0">
                <a:pos x="T2" y="T3"/>
              </a:cxn>
              <a:cxn ang="0">
                <a:pos x="T4" y="T5"/>
              </a:cxn>
            </a:cxnLst>
            <a:rect l="0" t="0" r="r" b="b"/>
            <a:pathLst>
              <a:path w="3022" h="1886">
                <a:moveTo>
                  <a:pt x="0" y="0"/>
                </a:moveTo>
                <a:lnTo>
                  <a:pt x="0" y="1886"/>
                </a:lnTo>
                <a:lnTo>
                  <a:pt x="3022" y="1886"/>
                </a:lnTo>
              </a:path>
            </a:pathLst>
          </a:custGeom>
          <a:noFill/>
          <a:ln w="12700">
            <a:solidFill>
              <a:srgbClr val="59545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02" name="Line 357">
            <a:extLst>
              <a:ext uri="{FF2B5EF4-FFF2-40B4-BE49-F238E27FC236}">
                <a16:creationId xmlns:a16="http://schemas.microsoft.com/office/drawing/2014/main" id="{8F58AD22-53DE-43FB-9A06-A53E995955CD}"/>
              </a:ext>
            </a:extLst>
          </p:cNvPr>
          <p:cNvSpPr>
            <a:spLocks noChangeShapeType="1"/>
          </p:cNvSpPr>
          <p:nvPr/>
        </p:nvSpPr>
        <p:spPr bwMode="auto">
          <a:xfrm>
            <a:off x="11188700" y="3950846"/>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03" name="Rectangle 358">
            <a:extLst>
              <a:ext uri="{FF2B5EF4-FFF2-40B4-BE49-F238E27FC236}">
                <a16:creationId xmlns:a16="http://schemas.microsoft.com/office/drawing/2014/main" id="{CC519E13-4F02-490A-A86A-53B4E1DAF4C3}"/>
              </a:ext>
            </a:extLst>
          </p:cNvPr>
          <p:cNvSpPr>
            <a:spLocks noChangeArrowheads="1"/>
          </p:cNvSpPr>
          <p:nvPr/>
        </p:nvSpPr>
        <p:spPr bwMode="auto">
          <a:xfrm>
            <a:off x="6700838" y="939358"/>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100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04" name="Rectangle 359">
            <a:extLst>
              <a:ext uri="{FF2B5EF4-FFF2-40B4-BE49-F238E27FC236}">
                <a16:creationId xmlns:a16="http://schemas.microsoft.com/office/drawing/2014/main" id="{5474F553-000D-4438-A7BE-F9A30BC9903B}"/>
              </a:ext>
            </a:extLst>
          </p:cNvPr>
          <p:cNvSpPr>
            <a:spLocks noChangeArrowheads="1"/>
          </p:cNvSpPr>
          <p:nvPr/>
        </p:nvSpPr>
        <p:spPr bwMode="auto">
          <a:xfrm>
            <a:off x="6772275" y="122828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90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05" name="Rectangle 360">
            <a:extLst>
              <a:ext uri="{FF2B5EF4-FFF2-40B4-BE49-F238E27FC236}">
                <a16:creationId xmlns:a16="http://schemas.microsoft.com/office/drawing/2014/main" id="{7DB79763-DA8D-4A9D-865C-C48C1F1B2DF8}"/>
              </a:ext>
            </a:extLst>
          </p:cNvPr>
          <p:cNvSpPr>
            <a:spLocks noChangeArrowheads="1"/>
          </p:cNvSpPr>
          <p:nvPr/>
        </p:nvSpPr>
        <p:spPr bwMode="auto">
          <a:xfrm>
            <a:off x="6772275" y="15172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80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06" name="Rectangle 361">
            <a:extLst>
              <a:ext uri="{FF2B5EF4-FFF2-40B4-BE49-F238E27FC236}">
                <a16:creationId xmlns:a16="http://schemas.microsoft.com/office/drawing/2014/main" id="{98E20623-7CFB-42AA-A833-A9E349F3FBD9}"/>
              </a:ext>
            </a:extLst>
          </p:cNvPr>
          <p:cNvSpPr>
            <a:spLocks noChangeArrowheads="1"/>
          </p:cNvSpPr>
          <p:nvPr/>
        </p:nvSpPr>
        <p:spPr bwMode="auto">
          <a:xfrm>
            <a:off x="6772275" y="180613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70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07" name="Rectangle 362">
            <a:extLst>
              <a:ext uri="{FF2B5EF4-FFF2-40B4-BE49-F238E27FC236}">
                <a16:creationId xmlns:a16="http://schemas.microsoft.com/office/drawing/2014/main" id="{6181C3AD-D187-4AB4-9915-17FF32AF3B55}"/>
              </a:ext>
            </a:extLst>
          </p:cNvPr>
          <p:cNvSpPr>
            <a:spLocks noChangeArrowheads="1"/>
          </p:cNvSpPr>
          <p:nvPr/>
        </p:nvSpPr>
        <p:spPr bwMode="auto">
          <a:xfrm>
            <a:off x="6772275" y="209505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60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08" name="Rectangle 363">
            <a:extLst>
              <a:ext uri="{FF2B5EF4-FFF2-40B4-BE49-F238E27FC236}">
                <a16:creationId xmlns:a16="http://schemas.microsoft.com/office/drawing/2014/main" id="{526C5E89-D400-4D10-A22F-57D3E423CA6D}"/>
              </a:ext>
            </a:extLst>
          </p:cNvPr>
          <p:cNvSpPr>
            <a:spLocks noChangeArrowheads="1"/>
          </p:cNvSpPr>
          <p:nvPr/>
        </p:nvSpPr>
        <p:spPr bwMode="auto">
          <a:xfrm>
            <a:off x="6772275" y="238398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50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09" name="Rectangle 364">
            <a:extLst>
              <a:ext uri="{FF2B5EF4-FFF2-40B4-BE49-F238E27FC236}">
                <a16:creationId xmlns:a16="http://schemas.microsoft.com/office/drawing/2014/main" id="{793C9A93-A2CF-4907-A9A4-DC8B2B93574C}"/>
              </a:ext>
            </a:extLst>
          </p:cNvPr>
          <p:cNvSpPr>
            <a:spLocks noChangeArrowheads="1"/>
          </p:cNvSpPr>
          <p:nvPr/>
        </p:nvSpPr>
        <p:spPr bwMode="auto">
          <a:xfrm>
            <a:off x="6772275" y="26729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0" name="Rectangle 365">
            <a:extLst>
              <a:ext uri="{FF2B5EF4-FFF2-40B4-BE49-F238E27FC236}">
                <a16:creationId xmlns:a16="http://schemas.microsoft.com/office/drawing/2014/main" id="{94F8E5AF-D0E2-4975-A083-C38751B71573}"/>
              </a:ext>
            </a:extLst>
          </p:cNvPr>
          <p:cNvSpPr>
            <a:spLocks noChangeArrowheads="1"/>
          </p:cNvSpPr>
          <p:nvPr/>
        </p:nvSpPr>
        <p:spPr bwMode="auto">
          <a:xfrm>
            <a:off x="6772275" y="296183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1" name="Rectangle 366">
            <a:extLst>
              <a:ext uri="{FF2B5EF4-FFF2-40B4-BE49-F238E27FC236}">
                <a16:creationId xmlns:a16="http://schemas.microsoft.com/office/drawing/2014/main" id="{7C402982-DBFE-4CFD-A27C-E64C32B88027}"/>
              </a:ext>
            </a:extLst>
          </p:cNvPr>
          <p:cNvSpPr>
            <a:spLocks noChangeArrowheads="1"/>
          </p:cNvSpPr>
          <p:nvPr/>
        </p:nvSpPr>
        <p:spPr bwMode="auto">
          <a:xfrm>
            <a:off x="6772275" y="325075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20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2" name="Rectangle 367">
            <a:extLst>
              <a:ext uri="{FF2B5EF4-FFF2-40B4-BE49-F238E27FC236}">
                <a16:creationId xmlns:a16="http://schemas.microsoft.com/office/drawing/2014/main" id="{2CC14DB5-E865-4681-9135-9389A700C802}"/>
              </a:ext>
            </a:extLst>
          </p:cNvPr>
          <p:cNvSpPr>
            <a:spLocks noChangeArrowheads="1"/>
          </p:cNvSpPr>
          <p:nvPr/>
        </p:nvSpPr>
        <p:spPr bwMode="auto">
          <a:xfrm>
            <a:off x="6772275" y="3539683"/>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10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3" name="Rectangle 368">
            <a:extLst>
              <a:ext uri="{FF2B5EF4-FFF2-40B4-BE49-F238E27FC236}">
                <a16:creationId xmlns:a16="http://schemas.microsoft.com/office/drawing/2014/main" id="{BF503B5A-B031-4A99-B9AF-01A24D7D39B5}"/>
              </a:ext>
            </a:extLst>
          </p:cNvPr>
          <p:cNvSpPr>
            <a:spLocks noChangeArrowheads="1"/>
          </p:cNvSpPr>
          <p:nvPr/>
        </p:nvSpPr>
        <p:spPr bwMode="auto">
          <a:xfrm>
            <a:off x="6842125" y="382860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4" name="Rectangle 369">
            <a:extLst>
              <a:ext uri="{FF2B5EF4-FFF2-40B4-BE49-F238E27FC236}">
                <a16:creationId xmlns:a16="http://schemas.microsoft.com/office/drawing/2014/main" id="{10094787-60AA-4B7B-B7EB-0FB76D462557}"/>
              </a:ext>
            </a:extLst>
          </p:cNvPr>
          <p:cNvSpPr>
            <a:spLocks noChangeArrowheads="1"/>
          </p:cNvSpPr>
          <p:nvPr/>
        </p:nvSpPr>
        <p:spPr bwMode="auto">
          <a:xfrm>
            <a:off x="6983413" y="403180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5" name="Rectangle 370">
            <a:extLst>
              <a:ext uri="{FF2B5EF4-FFF2-40B4-BE49-F238E27FC236}">
                <a16:creationId xmlns:a16="http://schemas.microsoft.com/office/drawing/2014/main" id="{E8843B06-5D58-49BB-BBF6-55FC126E5D1B}"/>
              </a:ext>
            </a:extLst>
          </p:cNvPr>
          <p:cNvSpPr>
            <a:spLocks noChangeArrowheads="1"/>
          </p:cNvSpPr>
          <p:nvPr/>
        </p:nvSpPr>
        <p:spPr bwMode="auto">
          <a:xfrm>
            <a:off x="7261225" y="403180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6" name="Rectangle 371">
            <a:extLst>
              <a:ext uri="{FF2B5EF4-FFF2-40B4-BE49-F238E27FC236}">
                <a16:creationId xmlns:a16="http://schemas.microsoft.com/office/drawing/2014/main" id="{12D3E0DA-83CB-4654-92B8-F82DD0DAB801}"/>
              </a:ext>
            </a:extLst>
          </p:cNvPr>
          <p:cNvSpPr>
            <a:spLocks noChangeArrowheads="1"/>
          </p:cNvSpPr>
          <p:nvPr/>
        </p:nvSpPr>
        <p:spPr bwMode="auto">
          <a:xfrm>
            <a:off x="7539038" y="403180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6</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7" name="Rectangle 372">
            <a:extLst>
              <a:ext uri="{FF2B5EF4-FFF2-40B4-BE49-F238E27FC236}">
                <a16:creationId xmlns:a16="http://schemas.microsoft.com/office/drawing/2014/main" id="{C75FF1E9-4D04-48DE-A34F-AA6EE3977212}"/>
              </a:ext>
            </a:extLst>
          </p:cNvPr>
          <p:cNvSpPr>
            <a:spLocks noChangeArrowheads="1"/>
          </p:cNvSpPr>
          <p:nvPr/>
        </p:nvSpPr>
        <p:spPr bwMode="auto">
          <a:xfrm>
            <a:off x="7816850" y="4031808"/>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9</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18" name="Rectangle 373">
            <a:extLst>
              <a:ext uri="{FF2B5EF4-FFF2-40B4-BE49-F238E27FC236}">
                <a16:creationId xmlns:a16="http://schemas.microsoft.com/office/drawing/2014/main" id="{8FF2CA06-106A-4B62-9A27-0EA9CAC1EB6E}"/>
              </a:ext>
            </a:extLst>
          </p:cNvPr>
          <p:cNvSpPr>
            <a:spLocks noChangeArrowheads="1"/>
          </p:cNvSpPr>
          <p:nvPr/>
        </p:nvSpPr>
        <p:spPr bwMode="auto">
          <a:xfrm>
            <a:off x="8051800"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effectLst/>
                <a:uLnTx/>
                <a:uFillTx/>
                <a:cs typeface="Arial" panose="020B0604020202020204" pitchFamily="34" charset="0"/>
              </a:rPr>
              <a:t>12</a:t>
            </a:r>
            <a:endParaRPr kumimoji="0" lang="en-US" altLang="en-US" sz="1800" i="0" u="none" strike="noStrike" kern="1200" cap="none" spc="0" normalizeH="0" baseline="0" noProof="0" dirty="0">
              <a:ln>
                <a:noFill/>
              </a:ln>
              <a:effectLst/>
              <a:uLnTx/>
              <a:uFillTx/>
              <a:cs typeface="Arial" panose="020B0604020202020204" pitchFamily="34" charset="0"/>
            </a:endParaRPr>
          </a:p>
        </p:txBody>
      </p:sp>
      <p:sp>
        <p:nvSpPr>
          <p:cNvPr id="1619" name="Rectangle 374">
            <a:extLst>
              <a:ext uri="{FF2B5EF4-FFF2-40B4-BE49-F238E27FC236}">
                <a16:creationId xmlns:a16="http://schemas.microsoft.com/office/drawing/2014/main" id="{E2C4558A-1D90-4147-9F5E-370513E81F42}"/>
              </a:ext>
            </a:extLst>
          </p:cNvPr>
          <p:cNvSpPr>
            <a:spLocks noChangeArrowheads="1"/>
          </p:cNvSpPr>
          <p:nvPr/>
        </p:nvSpPr>
        <p:spPr bwMode="auto">
          <a:xfrm>
            <a:off x="8337550"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15</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0" name="Rectangle 375">
            <a:extLst>
              <a:ext uri="{FF2B5EF4-FFF2-40B4-BE49-F238E27FC236}">
                <a16:creationId xmlns:a16="http://schemas.microsoft.com/office/drawing/2014/main" id="{5673EEF1-E4A4-4EBE-A656-A3F4977D841F}"/>
              </a:ext>
            </a:extLst>
          </p:cNvPr>
          <p:cNvSpPr>
            <a:spLocks noChangeArrowheads="1"/>
          </p:cNvSpPr>
          <p:nvPr/>
        </p:nvSpPr>
        <p:spPr bwMode="auto">
          <a:xfrm>
            <a:off x="8615363"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18</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1" name="Rectangle 376">
            <a:extLst>
              <a:ext uri="{FF2B5EF4-FFF2-40B4-BE49-F238E27FC236}">
                <a16:creationId xmlns:a16="http://schemas.microsoft.com/office/drawing/2014/main" id="{F421C845-B1D5-4487-A91C-7A45DE1F7615}"/>
              </a:ext>
            </a:extLst>
          </p:cNvPr>
          <p:cNvSpPr>
            <a:spLocks noChangeArrowheads="1"/>
          </p:cNvSpPr>
          <p:nvPr/>
        </p:nvSpPr>
        <p:spPr bwMode="auto">
          <a:xfrm>
            <a:off x="8893175"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21</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2" name="Rectangle 377">
            <a:extLst>
              <a:ext uri="{FF2B5EF4-FFF2-40B4-BE49-F238E27FC236}">
                <a16:creationId xmlns:a16="http://schemas.microsoft.com/office/drawing/2014/main" id="{348EE6C6-5C9F-4DD2-902B-0A59BB2B4BFF}"/>
              </a:ext>
            </a:extLst>
          </p:cNvPr>
          <p:cNvSpPr>
            <a:spLocks noChangeArrowheads="1"/>
          </p:cNvSpPr>
          <p:nvPr/>
        </p:nvSpPr>
        <p:spPr bwMode="auto">
          <a:xfrm>
            <a:off x="9164638"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effectLst/>
                <a:uLnTx/>
                <a:uFillTx/>
                <a:cs typeface="Arial" panose="020B0604020202020204" pitchFamily="34" charset="0"/>
              </a:rPr>
              <a:t>24</a:t>
            </a:r>
            <a:endParaRPr kumimoji="0" lang="en-US" altLang="en-US" sz="1800" i="0" u="none" strike="noStrike" kern="1200" cap="none" spc="0" normalizeH="0" baseline="0" noProof="0" dirty="0">
              <a:ln>
                <a:noFill/>
              </a:ln>
              <a:effectLst/>
              <a:uLnTx/>
              <a:uFillTx/>
              <a:cs typeface="Arial" panose="020B0604020202020204" pitchFamily="34" charset="0"/>
            </a:endParaRPr>
          </a:p>
        </p:txBody>
      </p:sp>
      <p:sp>
        <p:nvSpPr>
          <p:cNvPr id="1623" name="Rectangle 378">
            <a:extLst>
              <a:ext uri="{FF2B5EF4-FFF2-40B4-BE49-F238E27FC236}">
                <a16:creationId xmlns:a16="http://schemas.microsoft.com/office/drawing/2014/main" id="{09F39171-F2EB-4786-9801-21BCFC1371A3}"/>
              </a:ext>
            </a:extLst>
          </p:cNvPr>
          <p:cNvSpPr>
            <a:spLocks noChangeArrowheads="1"/>
          </p:cNvSpPr>
          <p:nvPr/>
        </p:nvSpPr>
        <p:spPr bwMode="auto">
          <a:xfrm>
            <a:off x="9450388"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27</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4" name="Rectangle 379">
            <a:extLst>
              <a:ext uri="{FF2B5EF4-FFF2-40B4-BE49-F238E27FC236}">
                <a16:creationId xmlns:a16="http://schemas.microsoft.com/office/drawing/2014/main" id="{28DBA025-4A49-469A-BDA9-BBA19333AC38}"/>
              </a:ext>
            </a:extLst>
          </p:cNvPr>
          <p:cNvSpPr>
            <a:spLocks noChangeArrowheads="1"/>
          </p:cNvSpPr>
          <p:nvPr/>
        </p:nvSpPr>
        <p:spPr bwMode="auto">
          <a:xfrm>
            <a:off x="9728200"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5" name="Rectangle 380">
            <a:extLst>
              <a:ext uri="{FF2B5EF4-FFF2-40B4-BE49-F238E27FC236}">
                <a16:creationId xmlns:a16="http://schemas.microsoft.com/office/drawing/2014/main" id="{DCB0A969-7CE6-41F3-A270-6B877C39835D}"/>
              </a:ext>
            </a:extLst>
          </p:cNvPr>
          <p:cNvSpPr>
            <a:spLocks noChangeArrowheads="1"/>
          </p:cNvSpPr>
          <p:nvPr/>
        </p:nvSpPr>
        <p:spPr bwMode="auto">
          <a:xfrm>
            <a:off x="10006013"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33</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6" name="Rectangle 381">
            <a:extLst>
              <a:ext uri="{FF2B5EF4-FFF2-40B4-BE49-F238E27FC236}">
                <a16:creationId xmlns:a16="http://schemas.microsoft.com/office/drawing/2014/main" id="{024AB96E-8421-45E5-B433-FF665B9345AF}"/>
              </a:ext>
            </a:extLst>
          </p:cNvPr>
          <p:cNvSpPr>
            <a:spLocks noChangeArrowheads="1"/>
          </p:cNvSpPr>
          <p:nvPr/>
        </p:nvSpPr>
        <p:spPr bwMode="auto">
          <a:xfrm>
            <a:off x="10283825"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36</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7" name="Rectangle 382">
            <a:extLst>
              <a:ext uri="{FF2B5EF4-FFF2-40B4-BE49-F238E27FC236}">
                <a16:creationId xmlns:a16="http://schemas.microsoft.com/office/drawing/2014/main" id="{74E4FD17-36BB-4579-89F0-1E33175564C2}"/>
              </a:ext>
            </a:extLst>
          </p:cNvPr>
          <p:cNvSpPr>
            <a:spLocks noChangeArrowheads="1"/>
          </p:cNvSpPr>
          <p:nvPr/>
        </p:nvSpPr>
        <p:spPr bwMode="auto">
          <a:xfrm>
            <a:off x="10563225"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39</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8" name="Rectangle 383">
            <a:extLst>
              <a:ext uri="{FF2B5EF4-FFF2-40B4-BE49-F238E27FC236}">
                <a16:creationId xmlns:a16="http://schemas.microsoft.com/office/drawing/2014/main" id="{1FF4309E-8C6E-4AEC-BF90-57470D7CA2D8}"/>
              </a:ext>
            </a:extLst>
          </p:cNvPr>
          <p:cNvSpPr>
            <a:spLocks noChangeArrowheads="1"/>
          </p:cNvSpPr>
          <p:nvPr/>
        </p:nvSpPr>
        <p:spPr bwMode="auto">
          <a:xfrm>
            <a:off x="10841038"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42</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29" name="Rectangle 384">
            <a:extLst>
              <a:ext uri="{FF2B5EF4-FFF2-40B4-BE49-F238E27FC236}">
                <a16:creationId xmlns:a16="http://schemas.microsoft.com/office/drawing/2014/main" id="{FCEB46E2-2D9F-4BB0-982B-76A834EC5F94}"/>
              </a:ext>
            </a:extLst>
          </p:cNvPr>
          <p:cNvSpPr>
            <a:spLocks noChangeArrowheads="1"/>
          </p:cNvSpPr>
          <p:nvPr/>
        </p:nvSpPr>
        <p:spPr bwMode="auto">
          <a:xfrm>
            <a:off x="11118850"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45</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30" name="Rectangle 385">
            <a:extLst>
              <a:ext uri="{FF2B5EF4-FFF2-40B4-BE49-F238E27FC236}">
                <a16:creationId xmlns:a16="http://schemas.microsoft.com/office/drawing/2014/main" id="{1408FF36-7406-416F-A7D8-07E32ADBEBF3}"/>
              </a:ext>
            </a:extLst>
          </p:cNvPr>
          <p:cNvSpPr>
            <a:spLocks noChangeArrowheads="1"/>
          </p:cNvSpPr>
          <p:nvPr/>
        </p:nvSpPr>
        <p:spPr bwMode="auto">
          <a:xfrm>
            <a:off x="11390313" y="403180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48</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31" name="Rectangle 386">
            <a:extLst>
              <a:ext uri="{FF2B5EF4-FFF2-40B4-BE49-F238E27FC236}">
                <a16:creationId xmlns:a16="http://schemas.microsoft.com/office/drawing/2014/main" id="{BDDD5683-8A1B-4659-8A69-7C8D7407B37A}"/>
              </a:ext>
            </a:extLst>
          </p:cNvPr>
          <p:cNvSpPr>
            <a:spLocks noChangeArrowheads="1"/>
          </p:cNvSpPr>
          <p:nvPr/>
        </p:nvSpPr>
        <p:spPr bwMode="auto">
          <a:xfrm>
            <a:off x="11668125" y="4025458"/>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51</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33" name="Rectangle 388">
            <a:extLst>
              <a:ext uri="{FF2B5EF4-FFF2-40B4-BE49-F238E27FC236}">
                <a16:creationId xmlns:a16="http://schemas.microsoft.com/office/drawing/2014/main" id="{8708F231-4ACA-4DA3-AC40-3230A8C676DA}"/>
              </a:ext>
            </a:extLst>
          </p:cNvPr>
          <p:cNvSpPr>
            <a:spLocks noChangeArrowheads="1"/>
          </p:cNvSpPr>
          <p:nvPr/>
        </p:nvSpPr>
        <p:spPr bwMode="auto">
          <a:xfrm>
            <a:off x="9170988" y="4231833"/>
            <a:ext cx="41036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effectLst/>
                <a:uLnTx/>
                <a:uFillTx/>
                <a:cs typeface="Arial" panose="020B0604020202020204" pitchFamily="34" charset="0"/>
              </a:rPr>
              <a:t>Months</a:t>
            </a:r>
            <a:endParaRPr kumimoji="0" lang="en-US" altLang="en-US" sz="900" b="0" i="0" u="none" strike="noStrike" kern="1200" cap="none" spc="0" normalizeH="0" baseline="0" noProof="0" dirty="0">
              <a:ln>
                <a:noFill/>
              </a:ln>
              <a:effectLst/>
              <a:uLnTx/>
              <a:uFillTx/>
              <a:cs typeface="Arial" panose="020B0604020202020204" pitchFamily="34" charset="0"/>
            </a:endParaRPr>
          </a:p>
        </p:txBody>
      </p:sp>
      <p:sp>
        <p:nvSpPr>
          <p:cNvPr id="1641" name="Rectangle 396">
            <a:extLst>
              <a:ext uri="{FF2B5EF4-FFF2-40B4-BE49-F238E27FC236}">
                <a16:creationId xmlns:a16="http://schemas.microsoft.com/office/drawing/2014/main" id="{7A192C09-2979-40E8-A2C8-6BEB2CBAFDBF}"/>
              </a:ext>
            </a:extLst>
          </p:cNvPr>
          <p:cNvSpPr>
            <a:spLocks noChangeArrowheads="1"/>
          </p:cNvSpPr>
          <p:nvPr/>
        </p:nvSpPr>
        <p:spPr bwMode="auto">
          <a:xfrm>
            <a:off x="10868025" y="3263458"/>
            <a:ext cx="87043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chemeClr val="accent1"/>
                </a:solidFill>
                <a:effectLst/>
                <a:uLnTx/>
                <a:uFillTx/>
                <a:cs typeface="Arial" panose="020B0604020202020204" pitchFamily="34" charset="0"/>
              </a:rPr>
              <a:t>NIVO + chemo</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endParaRPr>
          </a:p>
        </p:txBody>
      </p:sp>
      <p:sp>
        <p:nvSpPr>
          <p:cNvPr id="1642" name="Rectangle 397">
            <a:extLst>
              <a:ext uri="{FF2B5EF4-FFF2-40B4-BE49-F238E27FC236}">
                <a16:creationId xmlns:a16="http://schemas.microsoft.com/office/drawing/2014/main" id="{8F1DF0E8-8DB6-40AA-920C-04C74B357B52}"/>
              </a:ext>
            </a:extLst>
          </p:cNvPr>
          <p:cNvSpPr>
            <a:spLocks noChangeArrowheads="1"/>
          </p:cNvSpPr>
          <p:nvPr/>
        </p:nvSpPr>
        <p:spPr bwMode="auto">
          <a:xfrm>
            <a:off x="10937875" y="3742883"/>
            <a:ext cx="43441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chemeClr val="accent6"/>
                </a:solidFill>
                <a:effectLst/>
                <a:uLnTx/>
                <a:uFillTx/>
                <a:cs typeface="Arial" panose="020B0604020202020204" pitchFamily="34" charset="0"/>
              </a:rPr>
              <a:t>Chemo</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endParaRPr>
          </a:p>
        </p:txBody>
      </p:sp>
      <p:sp>
        <p:nvSpPr>
          <p:cNvPr id="1643" name="Rectangle 398">
            <a:extLst>
              <a:ext uri="{FF2B5EF4-FFF2-40B4-BE49-F238E27FC236}">
                <a16:creationId xmlns:a16="http://schemas.microsoft.com/office/drawing/2014/main" id="{A7E23BBD-80BE-497D-A6E5-C3637AE76492}"/>
              </a:ext>
            </a:extLst>
          </p:cNvPr>
          <p:cNvSpPr>
            <a:spLocks noChangeArrowheads="1"/>
          </p:cNvSpPr>
          <p:nvPr/>
        </p:nvSpPr>
        <p:spPr bwMode="auto">
          <a:xfrm>
            <a:off x="6935788"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789</a:t>
            </a:r>
          </a:p>
        </p:txBody>
      </p:sp>
      <p:sp>
        <p:nvSpPr>
          <p:cNvPr id="1644" name="Rectangle 399">
            <a:extLst>
              <a:ext uri="{FF2B5EF4-FFF2-40B4-BE49-F238E27FC236}">
                <a16:creationId xmlns:a16="http://schemas.microsoft.com/office/drawing/2014/main" id="{7F51EA4D-4AD1-4AFE-BC4E-73A2AEB36F64}"/>
              </a:ext>
            </a:extLst>
          </p:cNvPr>
          <p:cNvSpPr>
            <a:spLocks noChangeArrowheads="1"/>
          </p:cNvSpPr>
          <p:nvPr/>
        </p:nvSpPr>
        <p:spPr bwMode="auto">
          <a:xfrm>
            <a:off x="7213600"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733</a:t>
            </a:r>
          </a:p>
        </p:txBody>
      </p:sp>
      <p:sp>
        <p:nvSpPr>
          <p:cNvPr id="1645" name="Rectangle 400">
            <a:extLst>
              <a:ext uri="{FF2B5EF4-FFF2-40B4-BE49-F238E27FC236}">
                <a16:creationId xmlns:a16="http://schemas.microsoft.com/office/drawing/2014/main" id="{10A45DF0-868C-4F53-AC34-171270122A13}"/>
              </a:ext>
            </a:extLst>
          </p:cNvPr>
          <p:cNvSpPr>
            <a:spLocks noChangeArrowheads="1"/>
          </p:cNvSpPr>
          <p:nvPr/>
        </p:nvSpPr>
        <p:spPr bwMode="auto">
          <a:xfrm>
            <a:off x="7493000"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624</a:t>
            </a:r>
          </a:p>
        </p:txBody>
      </p:sp>
      <p:sp>
        <p:nvSpPr>
          <p:cNvPr id="1646" name="Rectangle 401">
            <a:extLst>
              <a:ext uri="{FF2B5EF4-FFF2-40B4-BE49-F238E27FC236}">
                <a16:creationId xmlns:a16="http://schemas.microsoft.com/office/drawing/2014/main" id="{EF2BA8DB-6B8A-4BAA-B6B2-C72703E6E827}"/>
              </a:ext>
            </a:extLst>
          </p:cNvPr>
          <p:cNvSpPr>
            <a:spLocks noChangeArrowheads="1"/>
          </p:cNvSpPr>
          <p:nvPr/>
        </p:nvSpPr>
        <p:spPr bwMode="auto">
          <a:xfrm>
            <a:off x="7767638"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508</a:t>
            </a:r>
          </a:p>
        </p:txBody>
      </p:sp>
      <p:sp>
        <p:nvSpPr>
          <p:cNvPr id="1647" name="Rectangle 402">
            <a:extLst>
              <a:ext uri="{FF2B5EF4-FFF2-40B4-BE49-F238E27FC236}">
                <a16:creationId xmlns:a16="http://schemas.microsoft.com/office/drawing/2014/main" id="{9A12F6D9-505F-45FE-8E70-1D96850FC285}"/>
              </a:ext>
            </a:extLst>
          </p:cNvPr>
          <p:cNvSpPr>
            <a:spLocks noChangeArrowheads="1"/>
          </p:cNvSpPr>
          <p:nvPr/>
        </p:nvSpPr>
        <p:spPr bwMode="auto">
          <a:xfrm>
            <a:off x="8045450"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422</a:t>
            </a:r>
          </a:p>
        </p:txBody>
      </p:sp>
      <p:sp>
        <p:nvSpPr>
          <p:cNvPr id="1648" name="Rectangle 403">
            <a:extLst>
              <a:ext uri="{FF2B5EF4-FFF2-40B4-BE49-F238E27FC236}">
                <a16:creationId xmlns:a16="http://schemas.microsoft.com/office/drawing/2014/main" id="{E516AA58-B913-4A9C-A726-A679E9054321}"/>
              </a:ext>
            </a:extLst>
          </p:cNvPr>
          <p:cNvSpPr>
            <a:spLocks noChangeArrowheads="1"/>
          </p:cNvSpPr>
          <p:nvPr/>
        </p:nvSpPr>
        <p:spPr bwMode="auto">
          <a:xfrm>
            <a:off x="8323263"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349</a:t>
            </a:r>
          </a:p>
        </p:txBody>
      </p:sp>
      <p:sp>
        <p:nvSpPr>
          <p:cNvPr id="1649" name="Rectangle 404">
            <a:extLst>
              <a:ext uri="{FF2B5EF4-FFF2-40B4-BE49-F238E27FC236}">
                <a16:creationId xmlns:a16="http://schemas.microsoft.com/office/drawing/2014/main" id="{E35B0510-F5BD-4787-B9F2-FE860F7494ED}"/>
              </a:ext>
            </a:extLst>
          </p:cNvPr>
          <p:cNvSpPr>
            <a:spLocks noChangeArrowheads="1"/>
          </p:cNvSpPr>
          <p:nvPr/>
        </p:nvSpPr>
        <p:spPr bwMode="auto">
          <a:xfrm>
            <a:off x="8601075"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287</a:t>
            </a:r>
          </a:p>
        </p:txBody>
      </p:sp>
      <p:sp>
        <p:nvSpPr>
          <p:cNvPr id="1650" name="Rectangle 405">
            <a:extLst>
              <a:ext uri="{FF2B5EF4-FFF2-40B4-BE49-F238E27FC236}">
                <a16:creationId xmlns:a16="http://schemas.microsoft.com/office/drawing/2014/main" id="{F42FA066-B17C-4AA4-A7CF-1CD4BB0ECC68}"/>
              </a:ext>
            </a:extLst>
          </p:cNvPr>
          <p:cNvSpPr>
            <a:spLocks noChangeArrowheads="1"/>
          </p:cNvSpPr>
          <p:nvPr/>
        </p:nvSpPr>
        <p:spPr bwMode="auto">
          <a:xfrm>
            <a:off x="8880475"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246</a:t>
            </a:r>
          </a:p>
        </p:txBody>
      </p:sp>
      <p:sp>
        <p:nvSpPr>
          <p:cNvPr id="1250" name="Rectangle 407">
            <a:extLst>
              <a:ext uri="{FF2B5EF4-FFF2-40B4-BE49-F238E27FC236}">
                <a16:creationId xmlns:a16="http://schemas.microsoft.com/office/drawing/2014/main" id="{0E696866-8B78-4A3C-AC29-929E52189834}"/>
              </a:ext>
            </a:extLst>
          </p:cNvPr>
          <p:cNvSpPr>
            <a:spLocks noChangeArrowheads="1"/>
          </p:cNvSpPr>
          <p:nvPr/>
        </p:nvSpPr>
        <p:spPr bwMode="auto">
          <a:xfrm>
            <a:off x="9158288"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212</a:t>
            </a:r>
          </a:p>
        </p:txBody>
      </p:sp>
      <p:sp>
        <p:nvSpPr>
          <p:cNvPr id="1251" name="Rectangle 408">
            <a:extLst>
              <a:ext uri="{FF2B5EF4-FFF2-40B4-BE49-F238E27FC236}">
                <a16:creationId xmlns:a16="http://schemas.microsoft.com/office/drawing/2014/main" id="{FBC27936-501D-41B1-A8F2-7896CAAF4CCE}"/>
              </a:ext>
            </a:extLst>
          </p:cNvPr>
          <p:cNvSpPr>
            <a:spLocks noChangeArrowheads="1"/>
          </p:cNvSpPr>
          <p:nvPr/>
        </p:nvSpPr>
        <p:spPr bwMode="auto">
          <a:xfrm>
            <a:off x="9436101"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156</a:t>
            </a:r>
          </a:p>
        </p:txBody>
      </p:sp>
      <p:sp>
        <p:nvSpPr>
          <p:cNvPr id="1252" name="Rectangle 409">
            <a:extLst>
              <a:ext uri="{FF2B5EF4-FFF2-40B4-BE49-F238E27FC236}">
                <a16:creationId xmlns:a16="http://schemas.microsoft.com/office/drawing/2014/main" id="{B4D69D9B-4F7F-4015-B13B-3C1323F4D1BF}"/>
              </a:ext>
            </a:extLst>
          </p:cNvPr>
          <p:cNvSpPr>
            <a:spLocks noChangeArrowheads="1"/>
          </p:cNvSpPr>
          <p:nvPr/>
        </p:nvSpPr>
        <p:spPr bwMode="auto">
          <a:xfrm>
            <a:off x="9713913" y="4432394"/>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115</a:t>
            </a:r>
          </a:p>
        </p:txBody>
      </p:sp>
      <p:sp>
        <p:nvSpPr>
          <p:cNvPr id="1253" name="Rectangle 410">
            <a:extLst>
              <a:ext uri="{FF2B5EF4-FFF2-40B4-BE49-F238E27FC236}">
                <a16:creationId xmlns:a16="http://schemas.microsoft.com/office/drawing/2014/main" id="{910CF6F3-80C7-47E9-96D1-D4B3C0389F6C}"/>
              </a:ext>
            </a:extLst>
          </p:cNvPr>
          <p:cNvSpPr>
            <a:spLocks noChangeArrowheads="1"/>
          </p:cNvSpPr>
          <p:nvPr/>
        </p:nvSpPr>
        <p:spPr bwMode="auto">
          <a:xfrm>
            <a:off x="10020301" y="443239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84</a:t>
            </a:r>
          </a:p>
        </p:txBody>
      </p:sp>
      <p:sp>
        <p:nvSpPr>
          <p:cNvPr id="1254" name="Rectangle 411">
            <a:extLst>
              <a:ext uri="{FF2B5EF4-FFF2-40B4-BE49-F238E27FC236}">
                <a16:creationId xmlns:a16="http://schemas.microsoft.com/office/drawing/2014/main" id="{E65575D1-3291-4B5A-89FF-32737050E98C}"/>
              </a:ext>
            </a:extLst>
          </p:cNvPr>
          <p:cNvSpPr>
            <a:spLocks noChangeArrowheads="1"/>
          </p:cNvSpPr>
          <p:nvPr/>
        </p:nvSpPr>
        <p:spPr bwMode="auto">
          <a:xfrm>
            <a:off x="10298113" y="443239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57</a:t>
            </a:r>
          </a:p>
        </p:txBody>
      </p:sp>
      <p:sp>
        <p:nvSpPr>
          <p:cNvPr id="1255" name="Rectangle 412">
            <a:extLst>
              <a:ext uri="{FF2B5EF4-FFF2-40B4-BE49-F238E27FC236}">
                <a16:creationId xmlns:a16="http://schemas.microsoft.com/office/drawing/2014/main" id="{5CC10756-2CC4-43DE-90E1-C2A95E4AAFFA}"/>
              </a:ext>
            </a:extLst>
          </p:cNvPr>
          <p:cNvSpPr>
            <a:spLocks noChangeArrowheads="1"/>
          </p:cNvSpPr>
          <p:nvPr/>
        </p:nvSpPr>
        <p:spPr bwMode="auto">
          <a:xfrm>
            <a:off x="10575926" y="443239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33</a:t>
            </a:r>
          </a:p>
        </p:txBody>
      </p:sp>
      <p:sp>
        <p:nvSpPr>
          <p:cNvPr id="1256" name="Rectangle 413">
            <a:extLst>
              <a:ext uri="{FF2B5EF4-FFF2-40B4-BE49-F238E27FC236}">
                <a16:creationId xmlns:a16="http://schemas.microsoft.com/office/drawing/2014/main" id="{F594F4F9-C15C-469C-8D9A-95BE0B74AD82}"/>
              </a:ext>
            </a:extLst>
          </p:cNvPr>
          <p:cNvSpPr>
            <a:spLocks noChangeArrowheads="1"/>
          </p:cNvSpPr>
          <p:nvPr/>
        </p:nvSpPr>
        <p:spPr bwMode="auto">
          <a:xfrm>
            <a:off x="10853738" y="4432394"/>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25</a:t>
            </a:r>
          </a:p>
        </p:txBody>
      </p:sp>
      <p:sp>
        <p:nvSpPr>
          <p:cNvPr id="1257" name="Rectangle 414">
            <a:extLst>
              <a:ext uri="{FF2B5EF4-FFF2-40B4-BE49-F238E27FC236}">
                <a16:creationId xmlns:a16="http://schemas.microsoft.com/office/drawing/2014/main" id="{C1B72684-31F6-41BC-8B44-ADC4B9109CA6}"/>
              </a:ext>
            </a:extLst>
          </p:cNvPr>
          <p:cNvSpPr>
            <a:spLocks noChangeArrowheads="1"/>
          </p:cNvSpPr>
          <p:nvPr/>
        </p:nvSpPr>
        <p:spPr bwMode="auto">
          <a:xfrm>
            <a:off x="11158538" y="4432394"/>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9</a:t>
            </a:r>
          </a:p>
        </p:txBody>
      </p:sp>
      <p:sp>
        <p:nvSpPr>
          <p:cNvPr id="1258" name="Rectangle 415">
            <a:extLst>
              <a:ext uri="{FF2B5EF4-FFF2-40B4-BE49-F238E27FC236}">
                <a16:creationId xmlns:a16="http://schemas.microsoft.com/office/drawing/2014/main" id="{E156209F-F435-4CB8-806A-A5C9CD3EE379}"/>
              </a:ext>
            </a:extLst>
          </p:cNvPr>
          <p:cNvSpPr>
            <a:spLocks noChangeArrowheads="1"/>
          </p:cNvSpPr>
          <p:nvPr/>
        </p:nvSpPr>
        <p:spPr bwMode="auto">
          <a:xfrm>
            <a:off x="6935788"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792</a:t>
            </a:r>
          </a:p>
        </p:txBody>
      </p:sp>
      <p:sp>
        <p:nvSpPr>
          <p:cNvPr id="1259" name="Rectangle 416">
            <a:extLst>
              <a:ext uri="{FF2B5EF4-FFF2-40B4-BE49-F238E27FC236}">
                <a16:creationId xmlns:a16="http://schemas.microsoft.com/office/drawing/2014/main" id="{A07CE299-82F9-4028-9152-264EAC14A3D9}"/>
              </a:ext>
            </a:extLst>
          </p:cNvPr>
          <p:cNvSpPr>
            <a:spLocks noChangeArrowheads="1"/>
          </p:cNvSpPr>
          <p:nvPr/>
        </p:nvSpPr>
        <p:spPr bwMode="auto">
          <a:xfrm>
            <a:off x="7213601"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701</a:t>
            </a:r>
          </a:p>
        </p:txBody>
      </p:sp>
      <p:sp>
        <p:nvSpPr>
          <p:cNvPr id="1260" name="Rectangle 417">
            <a:extLst>
              <a:ext uri="{FF2B5EF4-FFF2-40B4-BE49-F238E27FC236}">
                <a16:creationId xmlns:a16="http://schemas.microsoft.com/office/drawing/2014/main" id="{794048C7-A8B0-4228-85D8-8A7D55B71925}"/>
              </a:ext>
            </a:extLst>
          </p:cNvPr>
          <p:cNvSpPr>
            <a:spLocks noChangeArrowheads="1"/>
          </p:cNvSpPr>
          <p:nvPr/>
        </p:nvSpPr>
        <p:spPr bwMode="auto">
          <a:xfrm>
            <a:off x="7493001"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591</a:t>
            </a:r>
          </a:p>
        </p:txBody>
      </p:sp>
      <p:sp>
        <p:nvSpPr>
          <p:cNvPr id="1261" name="Rectangle 418">
            <a:extLst>
              <a:ext uri="{FF2B5EF4-FFF2-40B4-BE49-F238E27FC236}">
                <a16:creationId xmlns:a16="http://schemas.microsoft.com/office/drawing/2014/main" id="{D97F1EBB-8F65-4CC3-9AC2-4AE62D2D7160}"/>
              </a:ext>
            </a:extLst>
          </p:cNvPr>
          <p:cNvSpPr>
            <a:spLocks noChangeArrowheads="1"/>
          </p:cNvSpPr>
          <p:nvPr/>
        </p:nvSpPr>
        <p:spPr bwMode="auto">
          <a:xfrm>
            <a:off x="7767638"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475</a:t>
            </a:r>
          </a:p>
        </p:txBody>
      </p:sp>
      <p:sp>
        <p:nvSpPr>
          <p:cNvPr id="1262" name="Rectangle 419">
            <a:extLst>
              <a:ext uri="{FF2B5EF4-FFF2-40B4-BE49-F238E27FC236}">
                <a16:creationId xmlns:a16="http://schemas.microsoft.com/office/drawing/2014/main" id="{DE88DC1F-1CE1-443D-82CC-9A056243F0D4}"/>
              </a:ext>
            </a:extLst>
          </p:cNvPr>
          <p:cNvSpPr>
            <a:spLocks noChangeArrowheads="1"/>
          </p:cNvSpPr>
          <p:nvPr/>
        </p:nvSpPr>
        <p:spPr bwMode="auto">
          <a:xfrm>
            <a:off x="8045451"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364</a:t>
            </a:r>
          </a:p>
        </p:txBody>
      </p:sp>
      <p:sp>
        <p:nvSpPr>
          <p:cNvPr id="1263" name="Rectangle 420">
            <a:extLst>
              <a:ext uri="{FF2B5EF4-FFF2-40B4-BE49-F238E27FC236}">
                <a16:creationId xmlns:a16="http://schemas.microsoft.com/office/drawing/2014/main" id="{1DE95EF9-C3C1-4F6E-B169-6BEA464090CE}"/>
              </a:ext>
            </a:extLst>
          </p:cNvPr>
          <p:cNvSpPr>
            <a:spLocks noChangeArrowheads="1"/>
          </p:cNvSpPr>
          <p:nvPr/>
        </p:nvSpPr>
        <p:spPr bwMode="auto">
          <a:xfrm>
            <a:off x="8323263"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273</a:t>
            </a:r>
          </a:p>
        </p:txBody>
      </p:sp>
      <p:sp>
        <p:nvSpPr>
          <p:cNvPr id="1264" name="Rectangle 421">
            <a:extLst>
              <a:ext uri="{FF2B5EF4-FFF2-40B4-BE49-F238E27FC236}">
                <a16:creationId xmlns:a16="http://schemas.microsoft.com/office/drawing/2014/main" id="{62A1E7BB-27FE-4D12-82A7-719313EB64F0}"/>
              </a:ext>
            </a:extLst>
          </p:cNvPr>
          <p:cNvSpPr>
            <a:spLocks noChangeArrowheads="1"/>
          </p:cNvSpPr>
          <p:nvPr/>
        </p:nvSpPr>
        <p:spPr bwMode="auto">
          <a:xfrm>
            <a:off x="8601076"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215</a:t>
            </a:r>
          </a:p>
        </p:txBody>
      </p:sp>
      <p:sp>
        <p:nvSpPr>
          <p:cNvPr id="1265" name="Rectangle 422">
            <a:extLst>
              <a:ext uri="{FF2B5EF4-FFF2-40B4-BE49-F238E27FC236}">
                <a16:creationId xmlns:a16="http://schemas.microsoft.com/office/drawing/2014/main" id="{FFA7ED83-1E0C-44F9-A1D0-2AD49D24F8EA}"/>
              </a:ext>
            </a:extLst>
          </p:cNvPr>
          <p:cNvSpPr>
            <a:spLocks noChangeArrowheads="1"/>
          </p:cNvSpPr>
          <p:nvPr/>
        </p:nvSpPr>
        <p:spPr bwMode="auto">
          <a:xfrm>
            <a:off x="8880476"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170</a:t>
            </a:r>
          </a:p>
        </p:txBody>
      </p:sp>
      <p:sp>
        <p:nvSpPr>
          <p:cNvPr id="1266" name="Rectangle 423">
            <a:extLst>
              <a:ext uri="{FF2B5EF4-FFF2-40B4-BE49-F238E27FC236}">
                <a16:creationId xmlns:a16="http://schemas.microsoft.com/office/drawing/2014/main" id="{365F2176-2340-4133-B3F5-B6773FE4A09B}"/>
              </a:ext>
            </a:extLst>
          </p:cNvPr>
          <p:cNvSpPr>
            <a:spLocks noChangeArrowheads="1"/>
          </p:cNvSpPr>
          <p:nvPr/>
        </p:nvSpPr>
        <p:spPr bwMode="auto">
          <a:xfrm>
            <a:off x="9158288"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144</a:t>
            </a:r>
          </a:p>
        </p:txBody>
      </p:sp>
      <p:sp>
        <p:nvSpPr>
          <p:cNvPr id="1267" name="Rectangle 424">
            <a:extLst>
              <a:ext uri="{FF2B5EF4-FFF2-40B4-BE49-F238E27FC236}">
                <a16:creationId xmlns:a16="http://schemas.microsoft.com/office/drawing/2014/main" id="{37763659-DA9C-43D9-88E9-6C23006D0DF0}"/>
              </a:ext>
            </a:extLst>
          </p:cNvPr>
          <p:cNvSpPr>
            <a:spLocks noChangeArrowheads="1"/>
          </p:cNvSpPr>
          <p:nvPr/>
        </p:nvSpPr>
        <p:spPr bwMode="auto">
          <a:xfrm>
            <a:off x="9436101" y="456891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103</a:t>
            </a:r>
          </a:p>
        </p:txBody>
      </p:sp>
      <p:sp>
        <p:nvSpPr>
          <p:cNvPr id="1268" name="Rectangle 425">
            <a:extLst>
              <a:ext uri="{FF2B5EF4-FFF2-40B4-BE49-F238E27FC236}">
                <a16:creationId xmlns:a16="http://schemas.microsoft.com/office/drawing/2014/main" id="{649C4724-3DF8-4E06-A823-4373D9AFD947}"/>
              </a:ext>
            </a:extLst>
          </p:cNvPr>
          <p:cNvSpPr>
            <a:spLocks noChangeArrowheads="1"/>
          </p:cNvSpPr>
          <p:nvPr/>
        </p:nvSpPr>
        <p:spPr bwMode="auto">
          <a:xfrm>
            <a:off x="9740901" y="45689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72</a:t>
            </a:r>
          </a:p>
        </p:txBody>
      </p:sp>
      <p:sp>
        <p:nvSpPr>
          <p:cNvPr id="1269" name="Rectangle 426">
            <a:extLst>
              <a:ext uri="{FF2B5EF4-FFF2-40B4-BE49-F238E27FC236}">
                <a16:creationId xmlns:a16="http://schemas.microsoft.com/office/drawing/2014/main" id="{8AABB28A-C0E7-4B79-9530-C93D66E0F8A4}"/>
              </a:ext>
            </a:extLst>
          </p:cNvPr>
          <p:cNvSpPr>
            <a:spLocks noChangeArrowheads="1"/>
          </p:cNvSpPr>
          <p:nvPr/>
        </p:nvSpPr>
        <p:spPr bwMode="auto">
          <a:xfrm>
            <a:off x="10020301" y="45689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46</a:t>
            </a:r>
          </a:p>
        </p:txBody>
      </p:sp>
      <p:sp>
        <p:nvSpPr>
          <p:cNvPr id="1271" name="Rectangle 427">
            <a:extLst>
              <a:ext uri="{FF2B5EF4-FFF2-40B4-BE49-F238E27FC236}">
                <a16:creationId xmlns:a16="http://schemas.microsoft.com/office/drawing/2014/main" id="{B3C58991-EA4C-4194-86A9-54D79BB4E7F9}"/>
              </a:ext>
            </a:extLst>
          </p:cNvPr>
          <p:cNvSpPr>
            <a:spLocks noChangeArrowheads="1"/>
          </p:cNvSpPr>
          <p:nvPr/>
        </p:nvSpPr>
        <p:spPr bwMode="auto">
          <a:xfrm>
            <a:off x="10298113" y="45689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28</a:t>
            </a:r>
          </a:p>
        </p:txBody>
      </p:sp>
      <p:sp>
        <p:nvSpPr>
          <p:cNvPr id="1272" name="Rectangle 428">
            <a:extLst>
              <a:ext uri="{FF2B5EF4-FFF2-40B4-BE49-F238E27FC236}">
                <a16:creationId xmlns:a16="http://schemas.microsoft.com/office/drawing/2014/main" id="{B6AE0FEB-4163-49CD-A7E9-078FB825DD83}"/>
              </a:ext>
            </a:extLst>
          </p:cNvPr>
          <p:cNvSpPr>
            <a:spLocks noChangeArrowheads="1"/>
          </p:cNvSpPr>
          <p:nvPr/>
        </p:nvSpPr>
        <p:spPr bwMode="auto">
          <a:xfrm>
            <a:off x="10575926" y="45689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20</a:t>
            </a:r>
          </a:p>
        </p:txBody>
      </p:sp>
      <p:sp>
        <p:nvSpPr>
          <p:cNvPr id="1273" name="Rectangle 429">
            <a:extLst>
              <a:ext uri="{FF2B5EF4-FFF2-40B4-BE49-F238E27FC236}">
                <a16:creationId xmlns:a16="http://schemas.microsoft.com/office/drawing/2014/main" id="{97890170-C790-4A27-B8A0-6684431D7612}"/>
              </a:ext>
            </a:extLst>
          </p:cNvPr>
          <p:cNvSpPr>
            <a:spLocks noChangeArrowheads="1"/>
          </p:cNvSpPr>
          <p:nvPr/>
        </p:nvSpPr>
        <p:spPr bwMode="auto">
          <a:xfrm>
            <a:off x="10853738" y="456891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12</a:t>
            </a:r>
          </a:p>
        </p:txBody>
      </p:sp>
      <p:sp>
        <p:nvSpPr>
          <p:cNvPr id="1274" name="Rectangle 430">
            <a:extLst>
              <a:ext uri="{FF2B5EF4-FFF2-40B4-BE49-F238E27FC236}">
                <a16:creationId xmlns:a16="http://schemas.microsoft.com/office/drawing/2014/main" id="{E6197204-513D-4596-8AAF-F70C2B0F7F35}"/>
              </a:ext>
            </a:extLst>
          </p:cNvPr>
          <p:cNvSpPr>
            <a:spLocks noChangeArrowheads="1"/>
          </p:cNvSpPr>
          <p:nvPr/>
        </p:nvSpPr>
        <p:spPr bwMode="auto">
          <a:xfrm>
            <a:off x="11158538" y="45689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a:t>
            </a:r>
          </a:p>
        </p:txBody>
      </p:sp>
      <p:sp>
        <p:nvSpPr>
          <p:cNvPr id="1275" name="Rectangle 431">
            <a:extLst>
              <a:ext uri="{FF2B5EF4-FFF2-40B4-BE49-F238E27FC236}">
                <a16:creationId xmlns:a16="http://schemas.microsoft.com/office/drawing/2014/main" id="{DA2E135C-98E8-4450-B3C6-EE863E7B103C}"/>
              </a:ext>
            </a:extLst>
          </p:cNvPr>
          <p:cNvSpPr>
            <a:spLocks noChangeArrowheads="1"/>
          </p:cNvSpPr>
          <p:nvPr/>
        </p:nvSpPr>
        <p:spPr bwMode="auto">
          <a:xfrm>
            <a:off x="11434763" y="4432394"/>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a:t>
            </a:r>
          </a:p>
        </p:txBody>
      </p:sp>
      <p:sp>
        <p:nvSpPr>
          <p:cNvPr id="1276" name="Rectangle 432">
            <a:extLst>
              <a:ext uri="{FF2B5EF4-FFF2-40B4-BE49-F238E27FC236}">
                <a16:creationId xmlns:a16="http://schemas.microsoft.com/office/drawing/2014/main" id="{41754BAD-176A-43CD-98FC-DC8E230CFCF3}"/>
              </a:ext>
            </a:extLst>
          </p:cNvPr>
          <p:cNvSpPr>
            <a:spLocks noChangeArrowheads="1"/>
          </p:cNvSpPr>
          <p:nvPr/>
        </p:nvSpPr>
        <p:spPr bwMode="auto">
          <a:xfrm>
            <a:off x="11434763" y="45689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277" name="Rectangle 433">
            <a:extLst>
              <a:ext uri="{FF2B5EF4-FFF2-40B4-BE49-F238E27FC236}">
                <a16:creationId xmlns:a16="http://schemas.microsoft.com/office/drawing/2014/main" id="{A46ECB09-264B-42BA-ADCE-A753C82D187C}"/>
              </a:ext>
            </a:extLst>
          </p:cNvPr>
          <p:cNvSpPr>
            <a:spLocks noChangeArrowheads="1"/>
          </p:cNvSpPr>
          <p:nvPr/>
        </p:nvSpPr>
        <p:spPr bwMode="auto">
          <a:xfrm>
            <a:off x="11712576" y="4432394"/>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278" name="Rectangle 434">
            <a:extLst>
              <a:ext uri="{FF2B5EF4-FFF2-40B4-BE49-F238E27FC236}">
                <a16:creationId xmlns:a16="http://schemas.microsoft.com/office/drawing/2014/main" id="{E2B9BC40-BA6D-4974-9193-7C4135599322}"/>
              </a:ext>
            </a:extLst>
          </p:cNvPr>
          <p:cNvSpPr>
            <a:spLocks noChangeArrowheads="1"/>
          </p:cNvSpPr>
          <p:nvPr/>
        </p:nvSpPr>
        <p:spPr bwMode="auto">
          <a:xfrm>
            <a:off x="11712576" y="456891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279" name="Rectangle 435">
            <a:extLst>
              <a:ext uri="{FF2B5EF4-FFF2-40B4-BE49-F238E27FC236}">
                <a16:creationId xmlns:a16="http://schemas.microsoft.com/office/drawing/2014/main" id="{065B1899-00C8-46D5-A179-53013CC56E0D}"/>
              </a:ext>
            </a:extLst>
          </p:cNvPr>
          <p:cNvSpPr>
            <a:spLocks noChangeArrowheads="1"/>
          </p:cNvSpPr>
          <p:nvPr/>
        </p:nvSpPr>
        <p:spPr bwMode="auto">
          <a:xfrm rot="16200000">
            <a:off x="5985505" y="2281639"/>
            <a:ext cx="118301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effectLst/>
                <a:uLnTx/>
                <a:uFillTx/>
                <a:cs typeface="Arial" panose="020B0604020202020204" pitchFamily="34" charset="0"/>
              </a:rPr>
              <a:t>Overall survival (%)</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281" name="Freeform 437">
            <a:extLst>
              <a:ext uri="{FF2B5EF4-FFF2-40B4-BE49-F238E27FC236}">
                <a16:creationId xmlns:a16="http://schemas.microsoft.com/office/drawing/2014/main" id="{677C6660-9368-437C-83F7-3DFE40FA2A23}"/>
              </a:ext>
            </a:extLst>
          </p:cNvPr>
          <p:cNvSpPr>
            <a:spLocks/>
          </p:cNvSpPr>
          <p:nvPr/>
        </p:nvSpPr>
        <p:spPr bwMode="auto">
          <a:xfrm>
            <a:off x="7019926" y="1012383"/>
            <a:ext cx="4430713" cy="2778125"/>
          </a:xfrm>
          <a:custGeom>
            <a:avLst/>
            <a:gdLst>
              <a:gd name="T0" fmla="*/ 36 w 2791"/>
              <a:gd name="T1" fmla="*/ 19 h 1750"/>
              <a:gd name="T2" fmla="*/ 53 w 2791"/>
              <a:gd name="T3" fmla="*/ 33 h 1750"/>
              <a:gd name="T4" fmla="*/ 72 w 2791"/>
              <a:gd name="T5" fmla="*/ 68 h 1750"/>
              <a:gd name="T6" fmla="*/ 114 w 2791"/>
              <a:gd name="T7" fmla="*/ 104 h 1750"/>
              <a:gd name="T8" fmla="*/ 141 w 2791"/>
              <a:gd name="T9" fmla="*/ 149 h 1750"/>
              <a:gd name="T10" fmla="*/ 158 w 2791"/>
              <a:gd name="T11" fmla="*/ 172 h 1750"/>
              <a:gd name="T12" fmla="*/ 188 w 2791"/>
              <a:gd name="T13" fmla="*/ 205 h 1750"/>
              <a:gd name="T14" fmla="*/ 205 w 2791"/>
              <a:gd name="T15" fmla="*/ 234 h 1750"/>
              <a:gd name="T16" fmla="*/ 239 w 2791"/>
              <a:gd name="T17" fmla="*/ 269 h 1750"/>
              <a:gd name="T18" fmla="*/ 258 w 2791"/>
              <a:gd name="T19" fmla="*/ 296 h 1750"/>
              <a:gd name="T20" fmla="*/ 285 w 2791"/>
              <a:gd name="T21" fmla="*/ 331 h 1750"/>
              <a:gd name="T22" fmla="*/ 317 w 2791"/>
              <a:gd name="T23" fmla="*/ 387 h 1750"/>
              <a:gd name="T24" fmla="*/ 346 w 2791"/>
              <a:gd name="T25" fmla="*/ 420 h 1750"/>
              <a:gd name="T26" fmla="*/ 365 w 2791"/>
              <a:gd name="T27" fmla="*/ 455 h 1750"/>
              <a:gd name="T28" fmla="*/ 386 w 2791"/>
              <a:gd name="T29" fmla="*/ 494 h 1750"/>
              <a:gd name="T30" fmla="*/ 420 w 2791"/>
              <a:gd name="T31" fmla="*/ 554 h 1750"/>
              <a:gd name="T32" fmla="*/ 452 w 2791"/>
              <a:gd name="T33" fmla="*/ 590 h 1750"/>
              <a:gd name="T34" fmla="*/ 477 w 2791"/>
              <a:gd name="T35" fmla="*/ 627 h 1750"/>
              <a:gd name="T36" fmla="*/ 502 w 2791"/>
              <a:gd name="T37" fmla="*/ 678 h 1750"/>
              <a:gd name="T38" fmla="*/ 534 w 2791"/>
              <a:gd name="T39" fmla="*/ 703 h 1750"/>
              <a:gd name="T40" fmla="*/ 555 w 2791"/>
              <a:gd name="T41" fmla="*/ 732 h 1750"/>
              <a:gd name="T42" fmla="*/ 576 w 2791"/>
              <a:gd name="T43" fmla="*/ 774 h 1750"/>
              <a:gd name="T44" fmla="*/ 606 w 2791"/>
              <a:gd name="T45" fmla="*/ 811 h 1750"/>
              <a:gd name="T46" fmla="*/ 625 w 2791"/>
              <a:gd name="T47" fmla="*/ 836 h 1750"/>
              <a:gd name="T48" fmla="*/ 646 w 2791"/>
              <a:gd name="T49" fmla="*/ 869 h 1750"/>
              <a:gd name="T50" fmla="*/ 663 w 2791"/>
              <a:gd name="T51" fmla="*/ 898 h 1750"/>
              <a:gd name="T52" fmla="*/ 684 w 2791"/>
              <a:gd name="T53" fmla="*/ 925 h 1750"/>
              <a:gd name="T54" fmla="*/ 733 w 2791"/>
              <a:gd name="T55" fmla="*/ 978 h 1750"/>
              <a:gd name="T56" fmla="*/ 754 w 2791"/>
              <a:gd name="T57" fmla="*/ 1026 h 1750"/>
              <a:gd name="T58" fmla="*/ 773 w 2791"/>
              <a:gd name="T59" fmla="*/ 1067 h 1750"/>
              <a:gd name="T60" fmla="*/ 811 w 2791"/>
              <a:gd name="T61" fmla="*/ 1115 h 1750"/>
              <a:gd name="T62" fmla="*/ 842 w 2791"/>
              <a:gd name="T63" fmla="*/ 1140 h 1750"/>
              <a:gd name="T64" fmla="*/ 876 w 2791"/>
              <a:gd name="T65" fmla="*/ 1164 h 1750"/>
              <a:gd name="T66" fmla="*/ 893 w 2791"/>
              <a:gd name="T67" fmla="*/ 1187 h 1750"/>
              <a:gd name="T68" fmla="*/ 918 w 2791"/>
              <a:gd name="T69" fmla="*/ 1208 h 1750"/>
              <a:gd name="T70" fmla="*/ 937 w 2791"/>
              <a:gd name="T71" fmla="*/ 1237 h 1750"/>
              <a:gd name="T72" fmla="*/ 977 w 2791"/>
              <a:gd name="T73" fmla="*/ 1266 h 1750"/>
              <a:gd name="T74" fmla="*/ 1003 w 2791"/>
              <a:gd name="T75" fmla="*/ 1280 h 1750"/>
              <a:gd name="T76" fmla="*/ 1043 w 2791"/>
              <a:gd name="T77" fmla="*/ 1301 h 1750"/>
              <a:gd name="T78" fmla="*/ 1077 w 2791"/>
              <a:gd name="T79" fmla="*/ 1317 h 1750"/>
              <a:gd name="T80" fmla="*/ 1106 w 2791"/>
              <a:gd name="T81" fmla="*/ 1340 h 1750"/>
              <a:gd name="T82" fmla="*/ 1136 w 2791"/>
              <a:gd name="T83" fmla="*/ 1363 h 1750"/>
              <a:gd name="T84" fmla="*/ 1180 w 2791"/>
              <a:gd name="T85" fmla="*/ 1379 h 1750"/>
              <a:gd name="T86" fmla="*/ 1237 w 2791"/>
              <a:gd name="T87" fmla="*/ 1413 h 1750"/>
              <a:gd name="T88" fmla="*/ 1307 w 2791"/>
              <a:gd name="T89" fmla="*/ 1444 h 1750"/>
              <a:gd name="T90" fmla="*/ 1385 w 2791"/>
              <a:gd name="T91" fmla="*/ 1470 h 1750"/>
              <a:gd name="T92" fmla="*/ 1461 w 2791"/>
              <a:gd name="T93" fmla="*/ 1501 h 1750"/>
              <a:gd name="T94" fmla="*/ 1518 w 2791"/>
              <a:gd name="T95" fmla="*/ 1518 h 1750"/>
              <a:gd name="T96" fmla="*/ 1577 w 2791"/>
              <a:gd name="T97" fmla="*/ 1537 h 1750"/>
              <a:gd name="T98" fmla="*/ 1643 w 2791"/>
              <a:gd name="T99" fmla="*/ 1547 h 1750"/>
              <a:gd name="T100" fmla="*/ 1681 w 2791"/>
              <a:gd name="T101" fmla="*/ 1566 h 1750"/>
              <a:gd name="T102" fmla="*/ 1727 w 2791"/>
              <a:gd name="T103" fmla="*/ 1590 h 1750"/>
              <a:gd name="T104" fmla="*/ 1879 w 2791"/>
              <a:gd name="T105" fmla="*/ 1605 h 1750"/>
              <a:gd name="T106" fmla="*/ 1942 w 2791"/>
              <a:gd name="T107" fmla="*/ 1630 h 1750"/>
              <a:gd name="T108" fmla="*/ 2071 w 2791"/>
              <a:gd name="T109" fmla="*/ 1652 h 1750"/>
              <a:gd name="T110" fmla="*/ 2791 w 2791"/>
              <a:gd name="T111" fmla="*/ 1673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91" h="1750">
                <a:moveTo>
                  <a:pt x="0" y="0"/>
                </a:moveTo>
                <a:lnTo>
                  <a:pt x="0" y="0"/>
                </a:lnTo>
                <a:lnTo>
                  <a:pt x="13" y="0"/>
                </a:lnTo>
                <a:lnTo>
                  <a:pt x="13" y="8"/>
                </a:lnTo>
                <a:lnTo>
                  <a:pt x="17" y="8"/>
                </a:lnTo>
                <a:lnTo>
                  <a:pt x="17" y="11"/>
                </a:lnTo>
                <a:lnTo>
                  <a:pt x="36" y="11"/>
                </a:lnTo>
                <a:lnTo>
                  <a:pt x="36" y="19"/>
                </a:lnTo>
                <a:lnTo>
                  <a:pt x="40" y="19"/>
                </a:lnTo>
                <a:lnTo>
                  <a:pt x="40" y="21"/>
                </a:lnTo>
                <a:lnTo>
                  <a:pt x="44" y="21"/>
                </a:lnTo>
                <a:lnTo>
                  <a:pt x="44" y="27"/>
                </a:lnTo>
                <a:lnTo>
                  <a:pt x="51" y="27"/>
                </a:lnTo>
                <a:lnTo>
                  <a:pt x="51" y="29"/>
                </a:lnTo>
                <a:lnTo>
                  <a:pt x="53" y="29"/>
                </a:lnTo>
                <a:lnTo>
                  <a:pt x="53" y="33"/>
                </a:lnTo>
                <a:lnTo>
                  <a:pt x="59" y="33"/>
                </a:lnTo>
                <a:lnTo>
                  <a:pt x="59" y="37"/>
                </a:lnTo>
                <a:lnTo>
                  <a:pt x="63" y="37"/>
                </a:lnTo>
                <a:lnTo>
                  <a:pt x="63" y="44"/>
                </a:lnTo>
                <a:lnTo>
                  <a:pt x="70" y="44"/>
                </a:lnTo>
                <a:lnTo>
                  <a:pt x="70" y="50"/>
                </a:lnTo>
                <a:lnTo>
                  <a:pt x="72" y="50"/>
                </a:lnTo>
                <a:lnTo>
                  <a:pt x="72" y="68"/>
                </a:lnTo>
                <a:lnTo>
                  <a:pt x="87" y="68"/>
                </a:lnTo>
                <a:lnTo>
                  <a:pt x="87" y="75"/>
                </a:lnTo>
                <a:lnTo>
                  <a:pt x="91" y="75"/>
                </a:lnTo>
                <a:lnTo>
                  <a:pt x="91" y="97"/>
                </a:lnTo>
                <a:lnTo>
                  <a:pt x="108" y="97"/>
                </a:lnTo>
                <a:lnTo>
                  <a:pt x="108" y="102"/>
                </a:lnTo>
                <a:lnTo>
                  <a:pt x="114" y="102"/>
                </a:lnTo>
                <a:lnTo>
                  <a:pt x="114" y="104"/>
                </a:lnTo>
                <a:lnTo>
                  <a:pt x="120" y="104"/>
                </a:lnTo>
                <a:lnTo>
                  <a:pt x="120" y="122"/>
                </a:lnTo>
                <a:lnTo>
                  <a:pt x="129" y="122"/>
                </a:lnTo>
                <a:lnTo>
                  <a:pt x="129" y="128"/>
                </a:lnTo>
                <a:lnTo>
                  <a:pt x="135" y="128"/>
                </a:lnTo>
                <a:lnTo>
                  <a:pt x="135" y="139"/>
                </a:lnTo>
                <a:lnTo>
                  <a:pt x="141" y="139"/>
                </a:lnTo>
                <a:lnTo>
                  <a:pt x="141" y="149"/>
                </a:lnTo>
                <a:lnTo>
                  <a:pt x="146" y="149"/>
                </a:lnTo>
                <a:lnTo>
                  <a:pt x="146" y="155"/>
                </a:lnTo>
                <a:lnTo>
                  <a:pt x="150" y="155"/>
                </a:lnTo>
                <a:lnTo>
                  <a:pt x="150" y="159"/>
                </a:lnTo>
                <a:lnTo>
                  <a:pt x="152" y="159"/>
                </a:lnTo>
                <a:lnTo>
                  <a:pt x="152" y="164"/>
                </a:lnTo>
                <a:lnTo>
                  <a:pt x="158" y="164"/>
                </a:lnTo>
                <a:lnTo>
                  <a:pt x="158" y="172"/>
                </a:lnTo>
                <a:lnTo>
                  <a:pt x="171" y="172"/>
                </a:lnTo>
                <a:lnTo>
                  <a:pt x="171" y="180"/>
                </a:lnTo>
                <a:lnTo>
                  <a:pt x="177" y="180"/>
                </a:lnTo>
                <a:lnTo>
                  <a:pt x="177" y="184"/>
                </a:lnTo>
                <a:lnTo>
                  <a:pt x="179" y="184"/>
                </a:lnTo>
                <a:lnTo>
                  <a:pt x="179" y="188"/>
                </a:lnTo>
                <a:lnTo>
                  <a:pt x="188" y="188"/>
                </a:lnTo>
                <a:lnTo>
                  <a:pt x="188" y="205"/>
                </a:lnTo>
                <a:lnTo>
                  <a:pt x="194" y="205"/>
                </a:lnTo>
                <a:lnTo>
                  <a:pt x="194" y="207"/>
                </a:lnTo>
                <a:lnTo>
                  <a:pt x="198" y="207"/>
                </a:lnTo>
                <a:lnTo>
                  <a:pt x="198" y="211"/>
                </a:lnTo>
                <a:lnTo>
                  <a:pt x="201" y="211"/>
                </a:lnTo>
                <a:lnTo>
                  <a:pt x="201" y="215"/>
                </a:lnTo>
                <a:lnTo>
                  <a:pt x="205" y="215"/>
                </a:lnTo>
                <a:lnTo>
                  <a:pt x="205" y="234"/>
                </a:lnTo>
                <a:lnTo>
                  <a:pt x="215" y="234"/>
                </a:lnTo>
                <a:lnTo>
                  <a:pt x="215" y="240"/>
                </a:lnTo>
                <a:lnTo>
                  <a:pt x="220" y="240"/>
                </a:lnTo>
                <a:lnTo>
                  <a:pt x="220" y="244"/>
                </a:lnTo>
                <a:lnTo>
                  <a:pt x="226" y="244"/>
                </a:lnTo>
                <a:lnTo>
                  <a:pt x="226" y="263"/>
                </a:lnTo>
                <a:lnTo>
                  <a:pt x="239" y="263"/>
                </a:lnTo>
                <a:lnTo>
                  <a:pt x="239" y="269"/>
                </a:lnTo>
                <a:lnTo>
                  <a:pt x="243" y="269"/>
                </a:lnTo>
                <a:lnTo>
                  <a:pt x="243" y="277"/>
                </a:lnTo>
                <a:lnTo>
                  <a:pt x="249" y="277"/>
                </a:lnTo>
                <a:lnTo>
                  <a:pt x="249" y="284"/>
                </a:lnTo>
                <a:lnTo>
                  <a:pt x="251" y="284"/>
                </a:lnTo>
                <a:lnTo>
                  <a:pt x="251" y="292"/>
                </a:lnTo>
                <a:lnTo>
                  <a:pt x="258" y="292"/>
                </a:lnTo>
                <a:lnTo>
                  <a:pt x="258" y="296"/>
                </a:lnTo>
                <a:lnTo>
                  <a:pt x="270" y="296"/>
                </a:lnTo>
                <a:lnTo>
                  <a:pt x="270" y="308"/>
                </a:lnTo>
                <a:lnTo>
                  <a:pt x="274" y="308"/>
                </a:lnTo>
                <a:lnTo>
                  <a:pt x="274" y="315"/>
                </a:lnTo>
                <a:lnTo>
                  <a:pt x="281" y="315"/>
                </a:lnTo>
                <a:lnTo>
                  <a:pt x="281" y="321"/>
                </a:lnTo>
                <a:lnTo>
                  <a:pt x="285" y="321"/>
                </a:lnTo>
                <a:lnTo>
                  <a:pt x="285" y="331"/>
                </a:lnTo>
                <a:lnTo>
                  <a:pt x="291" y="331"/>
                </a:lnTo>
                <a:lnTo>
                  <a:pt x="291" y="350"/>
                </a:lnTo>
                <a:lnTo>
                  <a:pt x="296" y="350"/>
                </a:lnTo>
                <a:lnTo>
                  <a:pt x="296" y="358"/>
                </a:lnTo>
                <a:lnTo>
                  <a:pt x="302" y="358"/>
                </a:lnTo>
                <a:lnTo>
                  <a:pt x="302" y="379"/>
                </a:lnTo>
                <a:lnTo>
                  <a:pt x="317" y="379"/>
                </a:lnTo>
                <a:lnTo>
                  <a:pt x="317" y="387"/>
                </a:lnTo>
                <a:lnTo>
                  <a:pt x="321" y="387"/>
                </a:lnTo>
                <a:lnTo>
                  <a:pt x="321" y="410"/>
                </a:lnTo>
                <a:lnTo>
                  <a:pt x="336" y="410"/>
                </a:lnTo>
                <a:lnTo>
                  <a:pt x="336" y="412"/>
                </a:lnTo>
                <a:lnTo>
                  <a:pt x="340" y="412"/>
                </a:lnTo>
                <a:lnTo>
                  <a:pt x="340" y="418"/>
                </a:lnTo>
                <a:lnTo>
                  <a:pt x="346" y="418"/>
                </a:lnTo>
                <a:lnTo>
                  <a:pt x="346" y="420"/>
                </a:lnTo>
                <a:lnTo>
                  <a:pt x="350" y="420"/>
                </a:lnTo>
                <a:lnTo>
                  <a:pt x="350" y="428"/>
                </a:lnTo>
                <a:lnTo>
                  <a:pt x="353" y="428"/>
                </a:lnTo>
                <a:lnTo>
                  <a:pt x="353" y="437"/>
                </a:lnTo>
                <a:lnTo>
                  <a:pt x="361" y="437"/>
                </a:lnTo>
                <a:lnTo>
                  <a:pt x="361" y="445"/>
                </a:lnTo>
                <a:lnTo>
                  <a:pt x="365" y="445"/>
                </a:lnTo>
                <a:lnTo>
                  <a:pt x="365" y="455"/>
                </a:lnTo>
                <a:lnTo>
                  <a:pt x="369" y="455"/>
                </a:lnTo>
                <a:lnTo>
                  <a:pt x="369" y="465"/>
                </a:lnTo>
                <a:lnTo>
                  <a:pt x="378" y="465"/>
                </a:lnTo>
                <a:lnTo>
                  <a:pt x="378" y="474"/>
                </a:lnTo>
                <a:lnTo>
                  <a:pt x="380" y="474"/>
                </a:lnTo>
                <a:lnTo>
                  <a:pt x="380" y="478"/>
                </a:lnTo>
                <a:lnTo>
                  <a:pt x="386" y="478"/>
                </a:lnTo>
                <a:lnTo>
                  <a:pt x="386" y="494"/>
                </a:lnTo>
                <a:lnTo>
                  <a:pt x="399" y="494"/>
                </a:lnTo>
                <a:lnTo>
                  <a:pt x="399" y="499"/>
                </a:lnTo>
                <a:lnTo>
                  <a:pt x="401" y="499"/>
                </a:lnTo>
                <a:lnTo>
                  <a:pt x="401" y="525"/>
                </a:lnTo>
                <a:lnTo>
                  <a:pt x="416" y="525"/>
                </a:lnTo>
                <a:lnTo>
                  <a:pt x="416" y="530"/>
                </a:lnTo>
                <a:lnTo>
                  <a:pt x="420" y="530"/>
                </a:lnTo>
                <a:lnTo>
                  <a:pt x="420" y="554"/>
                </a:lnTo>
                <a:lnTo>
                  <a:pt x="435" y="554"/>
                </a:lnTo>
                <a:lnTo>
                  <a:pt x="435" y="559"/>
                </a:lnTo>
                <a:lnTo>
                  <a:pt x="437" y="559"/>
                </a:lnTo>
                <a:lnTo>
                  <a:pt x="437" y="565"/>
                </a:lnTo>
                <a:lnTo>
                  <a:pt x="441" y="565"/>
                </a:lnTo>
                <a:lnTo>
                  <a:pt x="441" y="581"/>
                </a:lnTo>
                <a:lnTo>
                  <a:pt x="452" y="581"/>
                </a:lnTo>
                <a:lnTo>
                  <a:pt x="452" y="590"/>
                </a:lnTo>
                <a:lnTo>
                  <a:pt x="460" y="590"/>
                </a:lnTo>
                <a:lnTo>
                  <a:pt x="460" y="602"/>
                </a:lnTo>
                <a:lnTo>
                  <a:pt x="467" y="602"/>
                </a:lnTo>
                <a:lnTo>
                  <a:pt x="467" y="612"/>
                </a:lnTo>
                <a:lnTo>
                  <a:pt x="473" y="612"/>
                </a:lnTo>
                <a:lnTo>
                  <a:pt x="473" y="616"/>
                </a:lnTo>
                <a:lnTo>
                  <a:pt x="477" y="616"/>
                </a:lnTo>
                <a:lnTo>
                  <a:pt x="477" y="627"/>
                </a:lnTo>
                <a:lnTo>
                  <a:pt x="486" y="627"/>
                </a:lnTo>
                <a:lnTo>
                  <a:pt x="486" y="643"/>
                </a:lnTo>
                <a:lnTo>
                  <a:pt x="490" y="643"/>
                </a:lnTo>
                <a:lnTo>
                  <a:pt x="490" y="660"/>
                </a:lnTo>
                <a:lnTo>
                  <a:pt x="496" y="660"/>
                </a:lnTo>
                <a:lnTo>
                  <a:pt x="496" y="674"/>
                </a:lnTo>
                <a:lnTo>
                  <a:pt x="502" y="674"/>
                </a:lnTo>
                <a:lnTo>
                  <a:pt x="502" y="678"/>
                </a:lnTo>
                <a:lnTo>
                  <a:pt x="509" y="678"/>
                </a:lnTo>
                <a:lnTo>
                  <a:pt x="509" y="685"/>
                </a:lnTo>
                <a:lnTo>
                  <a:pt x="513" y="685"/>
                </a:lnTo>
                <a:lnTo>
                  <a:pt x="513" y="691"/>
                </a:lnTo>
                <a:lnTo>
                  <a:pt x="526" y="691"/>
                </a:lnTo>
                <a:lnTo>
                  <a:pt x="526" y="699"/>
                </a:lnTo>
                <a:lnTo>
                  <a:pt x="534" y="699"/>
                </a:lnTo>
                <a:lnTo>
                  <a:pt x="534" y="703"/>
                </a:lnTo>
                <a:lnTo>
                  <a:pt x="538" y="703"/>
                </a:lnTo>
                <a:lnTo>
                  <a:pt x="538" y="705"/>
                </a:lnTo>
                <a:lnTo>
                  <a:pt x="543" y="705"/>
                </a:lnTo>
                <a:lnTo>
                  <a:pt x="543" y="712"/>
                </a:lnTo>
                <a:lnTo>
                  <a:pt x="547" y="712"/>
                </a:lnTo>
                <a:lnTo>
                  <a:pt x="547" y="730"/>
                </a:lnTo>
                <a:lnTo>
                  <a:pt x="555" y="730"/>
                </a:lnTo>
                <a:lnTo>
                  <a:pt x="555" y="732"/>
                </a:lnTo>
                <a:lnTo>
                  <a:pt x="559" y="732"/>
                </a:lnTo>
                <a:lnTo>
                  <a:pt x="559" y="743"/>
                </a:lnTo>
                <a:lnTo>
                  <a:pt x="566" y="743"/>
                </a:lnTo>
                <a:lnTo>
                  <a:pt x="566" y="759"/>
                </a:lnTo>
                <a:lnTo>
                  <a:pt x="572" y="759"/>
                </a:lnTo>
                <a:lnTo>
                  <a:pt x="572" y="763"/>
                </a:lnTo>
                <a:lnTo>
                  <a:pt x="576" y="763"/>
                </a:lnTo>
                <a:lnTo>
                  <a:pt x="576" y="774"/>
                </a:lnTo>
                <a:lnTo>
                  <a:pt x="583" y="774"/>
                </a:lnTo>
                <a:lnTo>
                  <a:pt x="583" y="794"/>
                </a:lnTo>
                <a:lnTo>
                  <a:pt x="587" y="794"/>
                </a:lnTo>
                <a:lnTo>
                  <a:pt x="587" y="800"/>
                </a:lnTo>
                <a:lnTo>
                  <a:pt x="589" y="800"/>
                </a:lnTo>
                <a:lnTo>
                  <a:pt x="589" y="805"/>
                </a:lnTo>
                <a:lnTo>
                  <a:pt x="606" y="805"/>
                </a:lnTo>
                <a:lnTo>
                  <a:pt x="606" y="811"/>
                </a:lnTo>
                <a:lnTo>
                  <a:pt x="608" y="811"/>
                </a:lnTo>
                <a:lnTo>
                  <a:pt x="608" y="815"/>
                </a:lnTo>
                <a:lnTo>
                  <a:pt x="614" y="815"/>
                </a:lnTo>
                <a:lnTo>
                  <a:pt x="614" y="823"/>
                </a:lnTo>
                <a:lnTo>
                  <a:pt x="621" y="823"/>
                </a:lnTo>
                <a:lnTo>
                  <a:pt x="621" y="827"/>
                </a:lnTo>
                <a:lnTo>
                  <a:pt x="625" y="827"/>
                </a:lnTo>
                <a:lnTo>
                  <a:pt x="625" y="836"/>
                </a:lnTo>
                <a:lnTo>
                  <a:pt x="631" y="836"/>
                </a:lnTo>
                <a:lnTo>
                  <a:pt x="631" y="844"/>
                </a:lnTo>
                <a:lnTo>
                  <a:pt x="640" y="844"/>
                </a:lnTo>
                <a:lnTo>
                  <a:pt x="640" y="852"/>
                </a:lnTo>
                <a:lnTo>
                  <a:pt x="642" y="852"/>
                </a:lnTo>
                <a:lnTo>
                  <a:pt x="642" y="860"/>
                </a:lnTo>
                <a:lnTo>
                  <a:pt x="646" y="860"/>
                </a:lnTo>
                <a:lnTo>
                  <a:pt x="646" y="869"/>
                </a:lnTo>
                <a:lnTo>
                  <a:pt x="650" y="869"/>
                </a:lnTo>
                <a:lnTo>
                  <a:pt x="650" y="875"/>
                </a:lnTo>
                <a:lnTo>
                  <a:pt x="654" y="875"/>
                </a:lnTo>
                <a:lnTo>
                  <a:pt x="654" y="877"/>
                </a:lnTo>
                <a:lnTo>
                  <a:pt x="657" y="877"/>
                </a:lnTo>
                <a:lnTo>
                  <a:pt x="657" y="887"/>
                </a:lnTo>
                <a:lnTo>
                  <a:pt x="663" y="887"/>
                </a:lnTo>
                <a:lnTo>
                  <a:pt x="663" y="898"/>
                </a:lnTo>
                <a:lnTo>
                  <a:pt x="671" y="898"/>
                </a:lnTo>
                <a:lnTo>
                  <a:pt x="671" y="906"/>
                </a:lnTo>
                <a:lnTo>
                  <a:pt x="676" y="906"/>
                </a:lnTo>
                <a:lnTo>
                  <a:pt x="676" y="910"/>
                </a:lnTo>
                <a:lnTo>
                  <a:pt x="680" y="910"/>
                </a:lnTo>
                <a:lnTo>
                  <a:pt x="680" y="916"/>
                </a:lnTo>
                <a:lnTo>
                  <a:pt x="684" y="916"/>
                </a:lnTo>
                <a:lnTo>
                  <a:pt x="684" y="925"/>
                </a:lnTo>
                <a:lnTo>
                  <a:pt x="686" y="925"/>
                </a:lnTo>
                <a:lnTo>
                  <a:pt x="686" y="931"/>
                </a:lnTo>
                <a:lnTo>
                  <a:pt x="699" y="931"/>
                </a:lnTo>
                <a:lnTo>
                  <a:pt x="699" y="947"/>
                </a:lnTo>
                <a:lnTo>
                  <a:pt x="716" y="947"/>
                </a:lnTo>
                <a:lnTo>
                  <a:pt x="716" y="968"/>
                </a:lnTo>
                <a:lnTo>
                  <a:pt x="733" y="968"/>
                </a:lnTo>
                <a:lnTo>
                  <a:pt x="733" y="978"/>
                </a:lnTo>
                <a:lnTo>
                  <a:pt x="735" y="978"/>
                </a:lnTo>
                <a:lnTo>
                  <a:pt x="735" y="997"/>
                </a:lnTo>
                <a:lnTo>
                  <a:pt x="741" y="997"/>
                </a:lnTo>
                <a:lnTo>
                  <a:pt x="741" y="1005"/>
                </a:lnTo>
                <a:lnTo>
                  <a:pt x="747" y="1005"/>
                </a:lnTo>
                <a:lnTo>
                  <a:pt x="747" y="1009"/>
                </a:lnTo>
                <a:lnTo>
                  <a:pt x="754" y="1009"/>
                </a:lnTo>
                <a:lnTo>
                  <a:pt x="754" y="1026"/>
                </a:lnTo>
                <a:lnTo>
                  <a:pt x="756" y="1026"/>
                </a:lnTo>
                <a:lnTo>
                  <a:pt x="756" y="1032"/>
                </a:lnTo>
                <a:lnTo>
                  <a:pt x="760" y="1032"/>
                </a:lnTo>
                <a:lnTo>
                  <a:pt x="760" y="1042"/>
                </a:lnTo>
                <a:lnTo>
                  <a:pt x="768" y="1042"/>
                </a:lnTo>
                <a:lnTo>
                  <a:pt x="768" y="1059"/>
                </a:lnTo>
                <a:lnTo>
                  <a:pt x="773" y="1059"/>
                </a:lnTo>
                <a:lnTo>
                  <a:pt x="773" y="1067"/>
                </a:lnTo>
                <a:lnTo>
                  <a:pt x="777" y="1067"/>
                </a:lnTo>
                <a:lnTo>
                  <a:pt x="777" y="1084"/>
                </a:lnTo>
                <a:lnTo>
                  <a:pt x="792" y="1084"/>
                </a:lnTo>
                <a:lnTo>
                  <a:pt x="792" y="1090"/>
                </a:lnTo>
                <a:lnTo>
                  <a:pt x="796" y="1090"/>
                </a:lnTo>
                <a:lnTo>
                  <a:pt x="796" y="1113"/>
                </a:lnTo>
                <a:lnTo>
                  <a:pt x="811" y="1113"/>
                </a:lnTo>
                <a:lnTo>
                  <a:pt x="811" y="1115"/>
                </a:lnTo>
                <a:lnTo>
                  <a:pt x="813" y="1115"/>
                </a:lnTo>
                <a:lnTo>
                  <a:pt x="813" y="1123"/>
                </a:lnTo>
                <a:lnTo>
                  <a:pt x="817" y="1123"/>
                </a:lnTo>
                <a:lnTo>
                  <a:pt x="817" y="1129"/>
                </a:lnTo>
                <a:lnTo>
                  <a:pt x="821" y="1129"/>
                </a:lnTo>
                <a:lnTo>
                  <a:pt x="821" y="1135"/>
                </a:lnTo>
                <a:lnTo>
                  <a:pt x="842" y="1135"/>
                </a:lnTo>
                <a:lnTo>
                  <a:pt x="842" y="1140"/>
                </a:lnTo>
                <a:lnTo>
                  <a:pt x="849" y="1140"/>
                </a:lnTo>
                <a:lnTo>
                  <a:pt x="849" y="1144"/>
                </a:lnTo>
                <a:lnTo>
                  <a:pt x="853" y="1144"/>
                </a:lnTo>
                <a:lnTo>
                  <a:pt x="853" y="1156"/>
                </a:lnTo>
                <a:lnTo>
                  <a:pt x="861" y="1156"/>
                </a:lnTo>
                <a:lnTo>
                  <a:pt x="861" y="1160"/>
                </a:lnTo>
                <a:lnTo>
                  <a:pt x="876" y="1160"/>
                </a:lnTo>
                <a:lnTo>
                  <a:pt x="876" y="1164"/>
                </a:lnTo>
                <a:lnTo>
                  <a:pt x="880" y="1164"/>
                </a:lnTo>
                <a:lnTo>
                  <a:pt x="880" y="1171"/>
                </a:lnTo>
                <a:lnTo>
                  <a:pt x="882" y="1171"/>
                </a:lnTo>
                <a:lnTo>
                  <a:pt x="882" y="1181"/>
                </a:lnTo>
                <a:lnTo>
                  <a:pt x="891" y="1181"/>
                </a:lnTo>
                <a:lnTo>
                  <a:pt x="891" y="1185"/>
                </a:lnTo>
                <a:lnTo>
                  <a:pt x="893" y="1185"/>
                </a:lnTo>
                <a:lnTo>
                  <a:pt x="893" y="1187"/>
                </a:lnTo>
                <a:lnTo>
                  <a:pt x="897" y="1187"/>
                </a:lnTo>
                <a:lnTo>
                  <a:pt x="897" y="1193"/>
                </a:lnTo>
                <a:lnTo>
                  <a:pt x="906" y="1193"/>
                </a:lnTo>
                <a:lnTo>
                  <a:pt x="906" y="1197"/>
                </a:lnTo>
                <a:lnTo>
                  <a:pt x="908" y="1197"/>
                </a:lnTo>
                <a:lnTo>
                  <a:pt x="908" y="1206"/>
                </a:lnTo>
                <a:lnTo>
                  <a:pt x="918" y="1206"/>
                </a:lnTo>
                <a:lnTo>
                  <a:pt x="918" y="1208"/>
                </a:lnTo>
                <a:lnTo>
                  <a:pt x="920" y="1208"/>
                </a:lnTo>
                <a:lnTo>
                  <a:pt x="920" y="1218"/>
                </a:lnTo>
                <a:lnTo>
                  <a:pt x="929" y="1218"/>
                </a:lnTo>
                <a:lnTo>
                  <a:pt x="929" y="1222"/>
                </a:lnTo>
                <a:lnTo>
                  <a:pt x="931" y="1222"/>
                </a:lnTo>
                <a:lnTo>
                  <a:pt x="931" y="1231"/>
                </a:lnTo>
                <a:lnTo>
                  <a:pt x="937" y="1231"/>
                </a:lnTo>
                <a:lnTo>
                  <a:pt x="937" y="1237"/>
                </a:lnTo>
                <a:lnTo>
                  <a:pt x="946" y="1237"/>
                </a:lnTo>
                <a:lnTo>
                  <a:pt x="946" y="1243"/>
                </a:lnTo>
                <a:lnTo>
                  <a:pt x="954" y="1243"/>
                </a:lnTo>
                <a:lnTo>
                  <a:pt x="954" y="1255"/>
                </a:lnTo>
                <a:lnTo>
                  <a:pt x="971" y="1255"/>
                </a:lnTo>
                <a:lnTo>
                  <a:pt x="971" y="1257"/>
                </a:lnTo>
                <a:lnTo>
                  <a:pt x="977" y="1257"/>
                </a:lnTo>
                <a:lnTo>
                  <a:pt x="977" y="1266"/>
                </a:lnTo>
                <a:lnTo>
                  <a:pt x="984" y="1266"/>
                </a:lnTo>
                <a:lnTo>
                  <a:pt x="984" y="1272"/>
                </a:lnTo>
                <a:lnTo>
                  <a:pt x="994" y="1272"/>
                </a:lnTo>
                <a:lnTo>
                  <a:pt x="994" y="1276"/>
                </a:lnTo>
                <a:lnTo>
                  <a:pt x="1001" y="1276"/>
                </a:lnTo>
                <a:lnTo>
                  <a:pt x="1001" y="1280"/>
                </a:lnTo>
                <a:lnTo>
                  <a:pt x="1003" y="1280"/>
                </a:lnTo>
                <a:lnTo>
                  <a:pt x="1003" y="1280"/>
                </a:lnTo>
                <a:lnTo>
                  <a:pt x="1015" y="1280"/>
                </a:lnTo>
                <a:lnTo>
                  <a:pt x="1015" y="1284"/>
                </a:lnTo>
                <a:lnTo>
                  <a:pt x="1020" y="1284"/>
                </a:lnTo>
                <a:lnTo>
                  <a:pt x="1020" y="1288"/>
                </a:lnTo>
                <a:lnTo>
                  <a:pt x="1041" y="1288"/>
                </a:lnTo>
                <a:lnTo>
                  <a:pt x="1041" y="1293"/>
                </a:lnTo>
                <a:lnTo>
                  <a:pt x="1043" y="1293"/>
                </a:lnTo>
                <a:lnTo>
                  <a:pt x="1043" y="1301"/>
                </a:lnTo>
                <a:lnTo>
                  <a:pt x="1047" y="1301"/>
                </a:lnTo>
                <a:lnTo>
                  <a:pt x="1047" y="1305"/>
                </a:lnTo>
                <a:lnTo>
                  <a:pt x="1051" y="1305"/>
                </a:lnTo>
                <a:lnTo>
                  <a:pt x="1051" y="1307"/>
                </a:lnTo>
                <a:lnTo>
                  <a:pt x="1062" y="1307"/>
                </a:lnTo>
                <a:lnTo>
                  <a:pt x="1062" y="1311"/>
                </a:lnTo>
                <a:lnTo>
                  <a:pt x="1077" y="1311"/>
                </a:lnTo>
                <a:lnTo>
                  <a:pt x="1077" y="1317"/>
                </a:lnTo>
                <a:lnTo>
                  <a:pt x="1083" y="1317"/>
                </a:lnTo>
                <a:lnTo>
                  <a:pt x="1083" y="1322"/>
                </a:lnTo>
                <a:lnTo>
                  <a:pt x="1085" y="1322"/>
                </a:lnTo>
                <a:lnTo>
                  <a:pt x="1085" y="1324"/>
                </a:lnTo>
                <a:lnTo>
                  <a:pt x="1100" y="1324"/>
                </a:lnTo>
                <a:lnTo>
                  <a:pt x="1100" y="1328"/>
                </a:lnTo>
                <a:lnTo>
                  <a:pt x="1106" y="1328"/>
                </a:lnTo>
                <a:lnTo>
                  <a:pt x="1106" y="1340"/>
                </a:lnTo>
                <a:lnTo>
                  <a:pt x="1113" y="1340"/>
                </a:lnTo>
                <a:lnTo>
                  <a:pt x="1113" y="1346"/>
                </a:lnTo>
                <a:lnTo>
                  <a:pt x="1127" y="1346"/>
                </a:lnTo>
                <a:lnTo>
                  <a:pt x="1127" y="1350"/>
                </a:lnTo>
                <a:lnTo>
                  <a:pt x="1132" y="1350"/>
                </a:lnTo>
                <a:lnTo>
                  <a:pt x="1132" y="1355"/>
                </a:lnTo>
                <a:lnTo>
                  <a:pt x="1136" y="1355"/>
                </a:lnTo>
                <a:lnTo>
                  <a:pt x="1136" y="1363"/>
                </a:lnTo>
                <a:lnTo>
                  <a:pt x="1142" y="1363"/>
                </a:lnTo>
                <a:lnTo>
                  <a:pt x="1142" y="1365"/>
                </a:lnTo>
                <a:lnTo>
                  <a:pt x="1170" y="1365"/>
                </a:lnTo>
                <a:lnTo>
                  <a:pt x="1170" y="1371"/>
                </a:lnTo>
                <a:lnTo>
                  <a:pt x="1172" y="1371"/>
                </a:lnTo>
                <a:lnTo>
                  <a:pt x="1172" y="1375"/>
                </a:lnTo>
                <a:lnTo>
                  <a:pt x="1180" y="1375"/>
                </a:lnTo>
                <a:lnTo>
                  <a:pt x="1180" y="1379"/>
                </a:lnTo>
                <a:lnTo>
                  <a:pt x="1191" y="1379"/>
                </a:lnTo>
                <a:lnTo>
                  <a:pt x="1191" y="1386"/>
                </a:lnTo>
                <a:lnTo>
                  <a:pt x="1206" y="1386"/>
                </a:lnTo>
                <a:lnTo>
                  <a:pt x="1206" y="1394"/>
                </a:lnTo>
                <a:lnTo>
                  <a:pt x="1225" y="1394"/>
                </a:lnTo>
                <a:lnTo>
                  <a:pt x="1225" y="1404"/>
                </a:lnTo>
                <a:lnTo>
                  <a:pt x="1237" y="1404"/>
                </a:lnTo>
                <a:lnTo>
                  <a:pt x="1237" y="1413"/>
                </a:lnTo>
                <a:lnTo>
                  <a:pt x="1258" y="1413"/>
                </a:lnTo>
                <a:lnTo>
                  <a:pt x="1258" y="1419"/>
                </a:lnTo>
                <a:lnTo>
                  <a:pt x="1284" y="1419"/>
                </a:lnTo>
                <a:lnTo>
                  <a:pt x="1284" y="1431"/>
                </a:lnTo>
                <a:lnTo>
                  <a:pt x="1298" y="1431"/>
                </a:lnTo>
                <a:lnTo>
                  <a:pt x="1298" y="1435"/>
                </a:lnTo>
                <a:lnTo>
                  <a:pt x="1307" y="1435"/>
                </a:lnTo>
                <a:lnTo>
                  <a:pt x="1307" y="1444"/>
                </a:lnTo>
                <a:lnTo>
                  <a:pt x="1330" y="1444"/>
                </a:lnTo>
                <a:lnTo>
                  <a:pt x="1330" y="1448"/>
                </a:lnTo>
                <a:lnTo>
                  <a:pt x="1364" y="1448"/>
                </a:lnTo>
                <a:lnTo>
                  <a:pt x="1364" y="1454"/>
                </a:lnTo>
                <a:lnTo>
                  <a:pt x="1381" y="1454"/>
                </a:lnTo>
                <a:lnTo>
                  <a:pt x="1381" y="1460"/>
                </a:lnTo>
                <a:lnTo>
                  <a:pt x="1385" y="1460"/>
                </a:lnTo>
                <a:lnTo>
                  <a:pt x="1385" y="1470"/>
                </a:lnTo>
                <a:lnTo>
                  <a:pt x="1429" y="1470"/>
                </a:lnTo>
                <a:lnTo>
                  <a:pt x="1429" y="1479"/>
                </a:lnTo>
                <a:lnTo>
                  <a:pt x="1448" y="1479"/>
                </a:lnTo>
                <a:lnTo>
                  <a:pt x="1448" y="1483"/>
                </a:lnTo>
                <a:lnTo>
                  <a:pt x="1450" y="1483"/>
                </a:lnTo>
                <a:lnTo>
                  <a:pt x="1450" y="1489"/>
                </a:lnTo>
                <a:lnTo>
                  <a:pt x="1461" y="1489"/>
                </a:lnTo>
                <a:lnTo>
                  <a:pt x="1461" y="1501"/>
                </a:lnTo>
                <a:lnTo>
                  <a:pt x="1484" y="1501"/>
                </a:lnTo>
                <a:lnTo>
                  <a:pt x="1484" y="1506"/>
                </a:lnTo>
                <a:lnTo>
                  <a:pt x="1503" y="1506"/>
                </a:lnTo>
                <a:lnTo>
                  <a:pt x="1503" y="1512"/>
                </a:lnTo>
                <a:lnTo>
                  <a:pt x="1507" y="1512"/>
                </a:lnTo>
                <a:lnTo>
                  <a:pt x="1507" y="1516"/>
                </a:lnTo>
                <a:lnTo>
                  <a:pt x="1518" y="1516"/>
                </a:lnTo>
                <a:lnTo>
                  <a:pt x="1518" y="1518"/>
                </a:lnTo>
                <a:lnTo>
                  <a:pt x="1526" y="1518"/>
                </a:lnTo>
                <a:lnTo>
                  <a:pt x="1526" y="1528"/>
                </a:lnTo>
                <a:lnTo>
                  <a:pt x="1562" y="1528"/>
                </a:lnTo>
                <a:lnTo>
                  <a:pt x="1562" y="1530"/>
                </a:lnTo>
                <a:lnTo>
                  <a:pt x="1567" y="1530"/>
                </a:lnTo>
                <a:lnTo>
                  <a:pt x="1567" y="1532"/>
                </a:lnTo>
                <a:lnTo>
                  <a:pt x="1577" y="1532"/>
                </a:lnTo>
                <a:lnTo>
                  <a:pt x="1577" y="1537"/>
                </a:lnTo>
                <a:lnTo>
                  <a:pt x="1617" y="1537"/>
                </a:lnTo>
                <a:lnTo>
                  <a:pt x="1617" y="1543"/>
                </a:lnTo>
                <a:lnTo>
                  <a:pt x="1628" y="1543"/>
                </a:lnTo>
                <a:lnTo>
                  <a:pt x="1628" y="1545"/>
                </a:lnTo>
                <a:lnTo>
                  <a:pt x="1638" y="1545"/>
                </a:lnTo>
                <a:lnTo>
                  <a:pt x="1638" y="1545"/>
                </a:lnTo>
                <a:lnTo>
                  <a:pt x="1643" y="1545"/>
                </a:lnTo>
                <a:lnTo>
                  <a:pt x="1643" y="1547"/>
                </a:lnTo>
                <a:lnTo>
                  <a:pt x="1649" y="1547"/>
                </a:lnTo>
                <a:lnTo>
                  <a:pt x="1649" y="1553"/>
                </a:lnTo>
                <a:lnTo>
                  <a:pt x="1664" y="1553"/>
                </a:lnTo>
                <a:lnTo>
                  <a:pt x="1664" y="1559"/>
                </a:lnTo>
                <a:lnTo>
                  <a:pt x="1676" y="1559"/>
                </a:lnTo>
                <a:lnTo>
                  <a:pt x="1676" y="1561"/>
                </a:lnTo>
                <a:lnTo>
                  <a:pt x="1681" y="1561"/>
                </a:lnTo>
                <a:lnTo>
                  <a:pt x="1681" y="1566"/>
                </a:lnTo>
                <a:lnTo>
                  <a:pt x="1700" y="1566"/>
                </a:lnTo>
                <a:lnTo>
                  <a:pt x="1700" y="1572"/>
                </a:lnTo>
                <a:lnTo>
                  <a:pt x="1704" y="1572"/>
                </a:lnTo>
                <a:lnTo>
                  <a:pt x="1704" y="1576"/>
                </a:lnTo>
                <a:lnTo>
                  <a:pt x="1712" y="1576"/>
                </a:lnTo>
                <a:lnTo>
                  <a:pt x="1712" y="1580"/>
                </a:lnTo>
                <a:lnTo>
                  <a:pt x="1727" y="1580"/>
                </a:lnTo>
                <a:lnTo>
                  <a:pt x="1727" y="1590"/>
                </a:lnTo>
                <a:lnTo>
                  <a:pt x="1784" y="1590"/>
                </a:lnTo>
                <a:lnTo>
                  <a:pt x="1784" y="1597"/>
                </a:lnTo>
                <a:lnTo>
                  <a:pt x="1803" y="1597"/>
                </a:lnTo>
                <a:lnTo>
                  <a:pt x="1803" y="1599"/>
                </a:lnTo>
                <a:lnTo>
                  <a:pt x="1809" y="1599"/>
                </a:lnTo>
                <a:lnTo>
                  <a:pt x="1809" y="1601"/>
                </a:lnTo>
                <a:lnTo>
                  <a:pt x="1879" y="1601"/>
                </a:lnTo>
                <a:lnTo>
                  <a:pt x="1879" y="1605"/>
                </a:lnTo>
                <a:lnTo>
                  <a:pt x="1892" y="1605"/>
                </a:lnTo>
                <a:lnTo>
                  <a:pt x="1892" y="1613"/>
                </a:lnTo>
                <a:lnTo>
                  <a:pt x="1921" y="1613"/>
                </a:lnTo>
                <a:lnTo>
                  <a:pt x="1921" y="1619"/>
                </a:lnTo>
                <a:lnTo>
                  <a:pt x="1938" y="1619"/>
                </a:lnTo>
                <a:lnTo>
                  <a:pt x="1938" y="1623"/>
                </a:lnTo>
                <a:lnTo>
                  <a:pt x="1942" y="1623"/>
                </a:lnTo>
                <a:lnTo>
                  <a:pt x="1942" y="1630"/>
                </a:lnTo>
                <a:lnTo>
                  <a:pt x="1955" y="1630"/>
                </a:lnTo>
                <a:lnTo>
                  <a:pt x="1955" y="1634"/>
                </a:lnTo>
                <a:lnTo>
                  <a:pt x="2001" y="1634"/>
                </a:lnTo>
                <a:lnTo>
                  <a:pt x="2001" y="1644"/>
                </a:lnTo>
                <a:lnTo>
                  <a:pt x="2069" y="1644"/>
                </a:lnTo>
                <a:lnTo>
                  <a:pt x="2069" y="1648"/>
                </a:lnTo>
                <a:lnTo>
                  <a:pt x="2071" y="1648"/>
                </a:lnTo>
                <a:lnTo>
                  <a:pt x="2071" y="1652"/>
                </a:lnTo>
                <a:lnTo>
                  <a:pt x="2082" y="1652"/>
                </a:lnTo>
                <a:lnTo>
                  <a:pt x="2082" y="1657"/>
                </a:lnTo>
                <a:lnTo>
                  <a:pt x="2124" y="1657"/>
                </a:lnTo>
                <a:lnTo>
                  <a:pt x="2185" y="1657"/>
                </a:lnTo>
                <a:lnTo>
                  <a:pt x="2185" y="1671"/>
                </a:lnTo>
                <a:lnTo>
                  <a:pt x="2223" y="1671"/>
                </a:lnTo>
                <a:lnTo>
                  <a:pt x="2223" y="1673"/>
                </a:lnTo>
                <a:lnTo>
                  <a:pt x="2791" y="1673"/>
                </a:lnTo>
                <a:lnTo>
                  <a:pt x="2791" y="1750"/>
                </a:lnTo>
              </a:path>
            </a:pathLst>
          </a:custGeom>
          <a:noFill/>
          <a:ln w="190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3" name="Freeform 529">
            <a:extLst>
              <a:ext uri="{FF2B5EF4-FFF2-40B4-BE49-F238E27FC236}">
                <a16:creationId xmlns:a16="http://schemas.microsoft.com/office/drawing/2014/main" id="{DA62457F-C50B-42D8-BFC8-9850A0430F1A}"/>
              </a:ext>
            </a:extLst>
          </p:cNvPr>
          <p:cNvSpPr>
            <a:spLocks/>
          </p:cNvSpPr>
          <p:nvPr/>
        </p:nvSpPr>
        <p:spPr bwMode="auto">
          <a:xfrm>
            <a:off x="11585576" y="3517458"/>
            <a:ext cx="52388" cy="46038"/>
          </a:xfrm>
          <a:custGeom>
            <a:avLst/>
            <a:gdLst>
              <a:gd name="T0" fmla="*/ 16 w 33"/>
              <a:gd name="T1" fmla="*/ 0 h 29"/>
              <a:gd name="T2" fmla="*/ 0 w 33"/>
              <a:gd name="T3" fmla="*/ 29 h 29"/>
              <a:gd name="T4" fmla="*/ 33 w 33"/>
              <a:gd name="T5" fmla="*/ 29 h 29"/>
              <a:gd name="T6" fmla="*/ 16 w 33"/>
              <a:gd name="T7" fmla="*/ 0 h 29"/>
            </a:gdLst>
            <a:ahLst/>
            <a:cxnLst>
              <a:cxn ang="0">
                <a:pos x="T0" y="T1"/>
              </a:cxn>
              <a:cxn ang="0">
                <a:pos x="T2" y="T3"/>
              </a:cxn>
              <a:cxn ang="0">
                <a:pos x="T4" y="T5"/>
              </a:cxn>
              <a:cxn ang="0">
                <a:pos x="T6" y="T7"/>
              </a:cxn>
            </a:cxnLst>
            <a:rect l="0" t="0" r="r" b="b"/>
            <a:pathLst>
              <a:path w="33" h="29">
                <a:moveTo>
                  <a:pt x="16" y="0"/>
                </a:moveTo>
                <a:lnTo>
                  <a:pt x="0" y="29"/>
                </a:lnTo>
                <a:lnTo>
                  <a:pt x="33" y="29"/>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4" name="Freeform 530">
            <a:extLst>
              <a:ext uri="{FF2B5EF4-FFF2-40B4-BE49-F238E27FC236}">
                <a16:creationId xmlns:a16="http://schemas.microsoft.com/office/drawing/2014/main" id="{CE4B8E96-2BBA-4188-988B-AFC7D621C5D3}"/>
              </a:ext>
            </a:extLst>
          </p:cNvPr>
          <p:cNvSpPr>
            <a:spLocks/>
          </p:cNvSpPr>
          <p:nvPr/>
        </p:nvSpPr>
        <p:spPr bwMode="auto">
          <a:xfrm>
            <a:off x="11460163" y="3517458"/>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5" name="Freeform 531">
            <a:extLst>
              <a:ext uri="{FF2B5EF4-FFF2-40B4-BE49-F238E27FC236}">
                <a16:creationId xmlns:a16="http://schemas.microsoft.com/office/drawing/2014/main" id="{95B1461D-F8CA-4E22-9F73-387DF9B0E6D5}"/>
              </a:ext>
            </a:extLst>
          </p:cNvPr>
          <p:cNvSpPr>
            <a:spLocks/>
          </p:cNvSpPr>
          <p:nvPr/>
        </p:nvSpPr>
        <p:spPr bwMode="auto">
          <a:xfrm>
            <a:off x="11423651" y="3517458"/>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6" name="Freeform 532">
            <a:extLst>
              <a:ext uri="{FF2B5EF4-FFF2-40B4-BE49-F238E27FC236}">
                <a16:creationId xmlns:a16="http://schemas.microsoft.com/office/drawing/2014/main" id="{4597341F-F3A7-481F-B6D9-7325AD9853BB}"/>
              </a:ext>
            </a:extLst>
          </p:cNvPr>
          <p:cNvSpPr>
            <a:spLocks/>
          </p:cNvSpPr>
          <p:nvPr/>
        </p:nvSpPr>
        <p:spPr bwMode="auto">
          <a:xfrm>
            <a:off x="11353801" y="3517458"/>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7" name="Freeform 533">
            <a:extLst>
              <a:ext uri="{FF2B5EF4-FFF2-40B4-BE49-F238E27FC236}">
                <a16:creationId xmlns:a16="http://schemas.microsoft.com/office/drawing/2014/main" id="{9E3E0A91-9116-46CA-A897-82FD35183E03}"/>
              </a:ext>
            </a:extLst>
          </p:cNvPr>
          <p:cNvSpPr>
            <a:spLocks/>
          </p:cNvSpPr>
          <p:nvPr/>
        </p:nvSpPr>
        <p:spPr bwMode="auto">
          <a:xfrm>
            <a:off x="11287126" y="3517458"/>
            <a:ext cx="49213" cy="46038"/>
          </a:xfrm>
          <a:custGeom>
            <a:avLst/>
            <a:gdLst>
              <a:gd name="T0" fmla="*/ 14 w 31"/>
              <a:gd name="T1" fmla="*/ 0 h 29"/>
              <a:gd name="T2" fmla="*/ 0 w 31"/>
              <a:gd name="T3" fmla="*/ 29 h 29"/>
              <a:gd name="T4" fmla="*/ 31 w 31"/>
              <a:gd name="T5" fmla="*/ 29 h 29"/>
              <a:gd name="T6" fmla="*/ 14 w 31"/>
              <a:gd name="T7" fmla="*/ 0 h 29"/>
            </a:gdLst>
            <a:ahLst/>
            <a:cxnLst>
              <a:cxn ang="0">
                <a:pos x="T0" y="T1"/>
              </a:cxn>
              <a:cxn ang="0">
                <a:pos x="T2" y="T3"/>
              </a:cxn>
              <a:cxn ang="0">
                <a:pos x="T4" y="T5"/>
              </a:cxn>
              <a:cxn ang="0">
                <a:pos x="T6" y="T7"/>
              </a:cxn>
            </a:cxnLst>
            <a:rect l="0" t="0" r="r" b="b"/>
            <a:pathLst>
              <a:path w="31" h="29">
                <a:moveTo>
                  <a:pt x="14" y="0"/>
                </a:moveTo>
                <a:lnTo>
                  <a:pt x="0" y="29"/>
                </a:lnTo>
                <a:lnTo>
                  <a:pt x="31" y="29"/>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8" name="Freeform 534">
            <a:extLst>
              <a:ext uri="{FF2B5EF4-FFF2-40B4-BE49-F238E27FC236}">
                <a16:creationId xmlns:a16="http://schemas.microsoft.com/office/drawing/2014/main" id="{90A5F47F-2F7A-4AEF-A81B-A7293AAD086B}"/>
              </a:ext>
            </a:extLst>
          </p:cNvPr>
          <p:cNvSpPr>
            <a:spLocks/>
          </p:cNvSpPr>
          <p:nvPr/>
        </p:nvSpPr>
        <p:spPr bwMode="auto">
          <a:xfrm>
            <a:off x="11260138" y="3517458"/>
            <a:ext cx="49213" cy="46038"/>
          </a:xfrm>
          <a:custGeom>
            <a:avLst/>
            <a:gdLst>
              <a:gd name="T0" fmla="*/ 15 w 31"/>
              <a:gd name="T1" fmla="*/ 0 h 29"/>
              <a:gd name="T2" fmla="*/ 0 w 31"/>
              <a:gd name="T3" fmla="*/ 29 h 29"/>
              <a:gd name="T4" fmla="*/ 31 w 31"/>
              <a:gd name="T5" fmla="*/ 29 h 29"/>
              <a:gd name="T6" fmla="*/ 15 w 31"/>
              <a:gd name="T7" fmla="*/ 0 h 29"/>
            </a:gdLst>
            <a:ahLst/>
            <a:cxnLst>
              <a:cxn ang="0">
                <a:pos x="T0" y="T1"/>
              </a:cxn>
              <a:cxn ang="0">
                <a:pos x="T2" y="T3"/>
              </a:cxn>
              <a:cxn ang="0">
                <a:pos x="T4" y="T5"/>
              </a:cxn>
              <a:cxn ang="0">
                <a:pos x="T6" y="T7"/>
              </a:cxn>
            </a:cxnLst>
            <a:rect l="0" t="0" r="r" b="b"/>
            <a:pathLst>
              <a:path w="31" h="29">
                <a:moveTo>
                  <a:pt x="15" y="0"/>
                </a:moveTo>
                <a:lnTo>
                  <a:pt x="0" y="29"/>
                </a:lnTo>
                <a:lnTo>
                  <a:pt x="31"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9" name="Freeform 535">
            <a:extLst>
              <a:ext uri="{FF2B5EF4-FFF2-40B4-BE49-F238E27FC236}">
                <a16:creationId xmlns:a16="http://schemas.microsoft.com/office/drawing/2014/main" id="{4D221895-14CE-474F-91B4-5EA8513283F4}"/>
              </a:ext>
            </a:extLst>
          </p:cNvPr>
          <p:cNvSpPr>
            <a:spLocks/>
          </p:cNvSpPr>
          <p:nvPr/>
        </p:nvSpPr>
        <p:spPr bwMode="auto">
          <a:xfrm>
            <a:off x="11218863" y="3517458"/>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0" name="Freeform 536">
            <a:extLst>
              <a:ext uri="{FF2B5EF4-FFF2-40B4-BE49-F238E27FC236}">
                <a16:creationId xmlns:a16="http://schemas.microsoft.com/office/drawing/2014/main" id="{12488F37-394B-4B0A-8E0E-0420F3227358}"/>
              </a:ext>
            </a:extLst>
          </p:cNvPr>
          <p:cNvSpPr>
            <a:spLocks/>
          </p:cNvSpPr>
          <p:nvPr/>
        </p:nvSpPr>
        <p:spPr bwMode="auto">
          <a:xfrm>
            <a:off x="11209338" y="3517458"/>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1" name="Freeform 537">
            <a:extLst>
              <a:ext uri="{FF2B5EF4-FFF2-40B4-BE49-F238E27FC236}">
                <a16:creationId xmlns:a16="http://schemas.microsoft.com/office/drawing/2014/main" id="{E0564F0F-2291-4BF4-BAE3-0253FB002632}"/>
              </a:ext>
            </a:extLst>
          </p:cNvPr>
          <p:cNvSpPr>
            <a:spLocks/>
          </p:cNvSpPr>
          <p:nvPr/>
        </p:nvSpPr>
        <p:spPr bwMode="auto">
          <a:xfrm>
            <a:off x="11196638" y="3517458"/>
            <a:ext cx="49213" cy="46038"/>
          </a:xfrm>
          <a:custGeom>
            <a:avLst/>
            <a:gdLst>
              <a:gd name="T0" fmla="*/ 14 w 31"/>
              <a:gd name="T1" fmla="*/ 0 h 29"/>
              <a:gd name="T2" fmla="*/ 0 w 31"/>
              <a:gd name="T3" fmla="*/ 29 h 29"/>
              <a:gd name="T4" fmla="*/ 31 w 31"/>
              <a:gd name="T5" fmla="*/ 29 h 29"/>
              <a:gd name="T6" fmla="*/ 14 w 31"/>
              <a:gd name="T7" fmla="*/ 0 h 29"/>
            </a:gdLst>
            <a:ahLst/>
            <a:cxnLst>
              <a:cxn ang="0">
                <a:pos x="T0" y="T1"/>
              </a:cxn>
              <a:cxn ang="0">
                <a:pos x="T2" y="T3"/>
              </a:cxn>
              <a:cxn ang="0">
                <a:pos x="T4" y="T5"/>
              </a:cxn>
              <a:cxn ang="0">
                <a:pos x="T6" y="T7"/>
              </a:cxn>
            </a:cxnLst>
            <a:rect l="0" t="0" r="r" b="b"/>
            <a:pathLst>
              <a:path w="31" h="29">
                <a:moveTo>
                  <a:pt x="14" y="0"/>
                </a:moveTo>
                <a:lnTo>
                  <a:pt x="0" y="29"/>
                </a:lnTo>
                <a:lnTo>
                  <a:pt x="31" y="29"/>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2" name="Freeform 538">
            <a:extLst>
              <a:ext uri="{FF2B5EF4-FFF2-40B4-BE49-F238E27FC236}">
                <a16:creationId xmlns:a16="http://schemas.microsoft.com/office/drawing/2014/main" id="{42812D2D-9786-4EB6-B5B9-8A087BE3B370}"/>
              </a:ext>
            </a:extLst>
          </p:cNvPr>
          <p:cNvSpPr>
            <a:spLocks/>
          </p:cNvSpPr>
          <p:nvPr/>
        </p:nvSpPr>
        <p:spPr bwMode="auto">
          <a:xfrm>
            <a:off x="11152188" y="3517458"/>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3" name="Freeform 539">
            <a:extLst>
              <a:ext uri="{FF2B5EF4-FFF2-40B4-BE49-F238E27FC236}">
                <a16:creationId xmlns:a16="http://schemas.microsoft.com/office/drawing/2014/main" id="{1B354B52-173A-4607-BCC7-08ABF2FE8BE8}"/>
              </a:ext>
            </a:extLst>
          </p:cNvPr>
          <p:cNvSpPr>
            <a:spLocks/>
          </p:cNvSpPr>
          <p:nvPr/>
        </p:nvSpPr>
        <p:spPr bwMode="auto">
          <a:xfrm>
            <a:off x="11149013" y="3517458"/>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4" name="Freeform 540">
            <a:extLst>
              <a:ext uri="{FF2B5EF4-FFF2-40B4-BE49-F238E27FC236}">
                <a16:creationId xmlns:a16="http://schemas.microsoft.com/office/drawing/2014/main" id="{85E63AFB-6D18-4D84-A8ED-E79B1A5B6B39}"/>
              </a:ext>
            </a:extLst>
          </p:cNvPr>
          <p:cNvSpPr>
            <a:spLocks/>
          </p:cNvSpPr>
          <p:nvPr/>
        </p:nvSpPr>
        <p:spPr bwMode="auto">
          <a:xfrm>
            <a:off x="11136313" y="3487296"/>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5" name="Freeform 541">
            <a:extLst>
              <a:ext uri="{FF2B5EF4-FFF2-40B4-BE49-F238E27FC236}">
                <a16:creationId xmlns:a16="http://schemas.microsoft.com/office/drawing/2014/main" id="{AFB1A436-DB7A-4260-B01B-D51E60280542}"/>
              </a:ext>
            </a:extLst>
          </p:cNvPr>
          <p:cNvSpPr>
            <a:spLocks/>
          </p:cNvSpPr>
          <p:nvPr/>
        </p:nvSpPr>
        <p:spPr bwMode="auto">
          <a:xfrm>
            <a:off x="11109326" y="3487296"/>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6" name="Freeform 542">
            <a:extLst>
              <a:ext uri="{FF2B5EF4-FFF2-40B4-BE49-F238E27FC236}">
                <a16:creationId xmlns:a16="http://schemas.microsoft.com/office/drawing/2014/main" id="{01625A20-FD78-468E-A9C5-85B9912A4F29}"/>
              </a:ext>
            </a:extLst>
          </p:cNvPr>
          <p:cNvSpPr>
            <a:spLocks/>
          </p:cNvSpPr>
          <p:nvPr/>
        </p:nvSpPr>
        <p:spPr bwMode="auto">
          <a:xfrm>
            <a:off x="11098213" y="3452371"/>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7" name="Freeform 543">
            <a:extLst>
              <a:ext uri="{FF2B5EF4-FFF2-40B4-BE49-F238E27FC236}">
                <a16:creationId xmlns:a16="http://schemas.microsoft.com/office/drawing/2014/main" id="{D6C929C5-38E0-4D03-8B71-3AFF1C511BAE}"/>
              </a:ext>
            </a:extLst>
          </p:cNvPr>
          <p:cNvSpPr>
            <a:spLocks/>
          </p:cNvSpPr>
          <p:nvPr/>
        </p:nvSpPr>
        <p:spPr bwMode="auto">
          <a:xfrm>
            <a:off x="11085513" y="3452371"/>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8" name="Freeform 544">
            <a:extLst>
              <a:ext uri="{FF2B5EF4-FFF2-40B4-BE49-F238E27FC236}">
                <a16:creationId xmlns:a16="http://schemas.microsoft.com/office/drawing/2014/main" id="{CFDCB1EE-EE0C-449E-A94A-E529334A2587}"/>
              </a:ext>
            </a:extLst>
          </p:cNvPr>
          <p:cNvSpPr>
            <a:spLocks/>
          </p:cNvSpPr>
          <p:nvPr/>
        </p:nvSpPr>
        <p:spPr bwMode="auto">
          <a:xfrm>
            <a:off x="11072813" y="3452371"/>
            <a:ext cx="52388" cy="41275"/>
          </a:xfrm>
          <a:custGeom>
            <a:avLst/>
            <a:gdLst>
              <a:gd name="T0" fmla="*/ 16 w 33"/>
              <a:gd name="T1" fmla="*/ 0 h 26"/>
              <a:gd name="T2" fmla="*/ 0 w 33"/>
              <a:gd name="T3" fmla="*/ 26 h 26"/>
              <a:gd name="T4" fmla="*/ 33 w 33"/>
              <a:gd name="T5" fmla="*/ 26 h 26"/>
              <a:gd name="T6" fmla="*/ 16 w 33"/>
              <a:gd name="T7" fmla="*/ 0 h 26"/>
            </a:gdLst>
            <a:ahLst/>
            <a:cxnLst>
              <a:cxn ang="0">
                <a:pos x="T0" y="T1"/>
              </a:cxn>
              <a:cxn ang="0">
                <a:pos x="T2" y="T3"/>
              </a:cxn>
              <a:cxn ang="0">
                <a:pos x="T4" y="T5"/>
              </a:cxn>
              <a:cxn ang="0">
                <a:pos x="T6" y="T7"/>
              </a:cxn>
            </a:cxnLst>
            <a:rect l="0" t="0" r="r" b="b"/>
            <a:pathLst>
              <a:path w="33" h="26">
                <a:moveTo>
                  <a:pt x="16" y="0"/>
                </a:moveTo>
                <a:lnTo>
                  <a:pt x="0" y="26"/>
                </a:lnTo>
                <a:lnTo>
                  <a:pt x="33" y="26"/>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89" name="Freeform 545">
            <a:extLst>
              <a:ext uri="{FF2B5EF4-FFF2-40B4-BE49-F238E27FC236}">
                <a16:creationId xmlns:a16="http://schemas.microsoft.com/office/drawing/2014/main" id="{7088A659-0B91-40E1-8723-47BFD3708EE2}"/>
              </a:ext>
            </a:extLst>
          </p:cNvPr>
          <p:cNvSpPr>
            <a:spLocks/>
          </p:cNvSpPr>
          <p:nvPr/>
        </p:nvSpPr>
        <p:spPr bwMode="auto">
          <a:xfrm>
            <a:off x="11028363" y="3452371"/>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0" name="Freeform 546">
            <a:extLst>
              <a:ext uri="{FF2B5EF4-FFF2-40B4-BE49-F238E27FC236}">
                <a16:creationId xmlns:a16="http://schemas.microsoft.com/office/drawing/2014/main" id="{F2A5BC0E-9210-4E47-BFE6-11FE91CD94AC}"/>
              </a:ext>
            </a:extLst>
          </p:cNvPr>
          <p:cNvSpPr>
            <a:spLocks/>
          </p:cNvSpPr>
          <p:nvPr/>
        </p:nvSpPr>
        <p:spPr bwMode="auto">
          <a:xfrm>
            <a:off x="11022013" y="3452371"/>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1" name="Freeform 547">
            <a:extLst>
              <a:ext uri="{FF2B5EF4-FFF2-40B4-BE49-F238E27FC236}">
                <a16:creationId xmlns:a16="http://schemas.microsoft.com/office/drawing/2014/main" id="{2E28DBF9-3CA5-46D2-9E64-37CDE7AF56D4}"/>
              </a:ext>
            </a:extLst>
          </p:cNvPr>
          <p:cNvSpPr>
            <a:spLocks/>
          </p:cNvSpPr>
          <p:nvPr/>
        </p:nvSpPr>
        <p:spPr bwMode="auto">
          <a:xfrm>
            <a:off x="10982326" y="3452371"/>
            <a:ext cx="49213" cy="41275"/>
          </a:xfrm>
          <a:custGeom>
            <a:avLst/>
            <a:gdLst>
              <a:gd name="T0" fmla="*/ 14 w 31"/>
              <a:gd name="T1" fmla="*/ 0 h 26"/>
              <a:gd name="T2" fmla="*/ 0 w 31"/>
              <a:gd name="T3" fmla="*/ 26 h 26"/>
              <a:gd name="T4" fmla="*/ 31 w 31"/>
              <a:gd name="T5" fmla="*/ 26 h 26"/>
              <a:gd name="T6" fmla="*/ 14 w 31"/>
              <a:gd name="T7" fmla="*/ 0 h 26"/>
            </a:gdLst>
            <a:ahLst/>
            <a:cxnLst>
              <a:cxn ang="0">
                <a:pos x="T0" y="T1"/>
              </a:cxn>
              <a:cxn ang="0">
                <a:pos x="T2" y="T3"/>
              </a:cxn>
              <a:cxn ang="0">
                <a:pos x="T4" y="T5"/>
              </a:cxn>
              <a:cxn ang="0">
                <a:pos x="T6" y="T7"/>
              </a:cxn>
            </a:cxnLst>
            <a:rect l="0" t="0" r="r" b="b"/>
            <a:pathLst>
              <a:path w="31" h="26">
                <a:moveTo>
                  <a:pt x="14" y="0"/>
                </a:moveTo>
                <a:lnTo>
                  <a:pt x="0" y="26"/>
                </a:lnTo>
                <a:lnTo>
                  <a:pt x="31" y="26"/>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2" name="Freeform 548">
            <a:extLst>
              <a:ext uri="{FF2B5EF4-FFF2-40B4-BE49-F238E27FC236}">
                <a16:creationId xmlns:a16="http://schemas.microsoft.com/office/drawing/2014/main" id="{D547131E-5647-44CA-B974-E76143294B64}"/>
              </a:ext>
            </a:extLst>
          </p:cNvPr>
          <p:cNvSpPr>
            <a:spLocks/>
          </p:cNvSpPr>
          <p:nvPr/>
        </p:nvSpPr>
        <p:spPr bwMode="auto">
          <a:xfrm>
            <a:off x="10961688" y="3452371"/>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3" name="Freeform 549">
            <a:extLst>
              <a:ext uri="{FF2B5EF4-FFF2-40B4-BE49-F238E27FC236}">
                <a16:creationId xmlns:a16="http://schemas.microsoft.com/office/drawing/2014/main" id="{324B5D7D-5B7C-4733-8DC0-E98C463977DE}"/>
              </a:ext>
            </a:extLst>
          </p:cNvPr>
          <p:cNvSpPr>
            <a:spLocks/>
          </p:cNvSpPr>
          <p:nvPr/>
        </p:nvSpPr>
        <p:spPr bwMode="auto">
          <a:xfrm>
            <a:off x="10941051" y="3452371"/>
            <a:ext cx="53975" cy="41275"/>
          </a:xfrm>
          <a:custGeom>
            <a:avLst/>
            <a:gdLst>
              <a:gd name="T0" fmla="*/ 17 w 34"/>
              <a:gd name="T1" fmla="*/ 0 h 26"/>
              <a:gd name="T2" fmla="*/ 0 w 34"/>
              <a:gd name="T3" fmla="*/ 26 h 26"/>
              <a:gd name="T4" fmla="*/ 34 w 34"/>
              <a:gd name="T5" fmla="*/ 26 h 26"/>
              <a:gd name="T6" fmla="*/ 17 w 34"/>
              <a:gd name="T7" fmla="*/ 0 h 26"/>
            </a:gdLst>
            <a:ahLst/>
            <a:cxnLst>
              <a:cxn ang="0">
                <a:pos x="T0" y="T1"/>
              </a:cxn>
              <a:cxn ang="0">
                <a:pos x="T2" y="T3"/>
              </a:cxn>
              <a:cxn ang="0">
                <a:pos x="T4" y="T5"/>
              </a:cxn>
              <a:cxn ang="0">
                <a:pos x="T6" y="T7"/>
              </a:cxn>
            </a:cxnLst>
            <a:rect l="0" t="0" r="r" b="b"/>
            <a:pathLst>
              <a:path w="34" h="26">
                <a:moveTo>
                  <a:pt x="17" y="0"/>
                </a:moveTo>
                <a:lnTo>
                  <a:pt x="0" y="26"/>
                </a:lnTo>
                <a:lnTo>
                  <a:pt x="34"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4" name="Freeform 550">
            <a:extLst>
              <a:ext uri="{FF2B5EF4-FFF2-40B4-BE49-F238E27FC236}">
                <a16:creationId xmlns:a16="http://schemas.microsoft.com/office/drawing/2014/main" id="{72545E09-5551-4334-8CD6-008BEE3E2838}"/>
              </a:ext>
            </a:extLst>
          </p:cNvPr>
          <p:cNvSpPr>
            <a:spLocks/>
          </p:cNvSpPr>
          <p:nvPr/>
        </p:nvSpPr>
        <p:spPr bwMode="auto">
          <a:xfrm>
            <a:off x="10914063" y="3452371"/>
            <a:ext cx="53975" cy="41275"/>
          </a:xfrm>
          <a:custGeom>
            <a:avLst/>
            <a:gdLst>
              <a:gd name="T0" fmla="*/ 17 w 34"/>
              <a:gd name="T1" fmla="*/ 0 h 26"/>
              <a:gd name="T2" fmla="*/ 0 w 34"/>
              <a:gd name="T3" fmla="*/ 26 h 26"/>
              <a:gd name="T4" fmla="*/ 34 w 34"/>
              <a:gd name="T5" fmla="*/ 26 h 26"/>
              <a:gd name="T6" fmla="*/ 17 w 34"/>
              <a:gd name="T7" fmla="*/ 0 h 26"/>
            </a:gdLst>
            <a:ahLst/>
            <a:cxnLst>
              <a:cxn ang="0">
                <a:pos x="T0" y="T1"/>
              </a:cxn>
              <a:cxn ang="0">
                <a:pos x="T2" y="T3"/>
              </a:cxn>
              <a:cxn ang="0">
                <a:pos x="T4" y="T5"/>
              </a:cxn>
              <a:cxn ang="0">
                <a:pos x="T6" y="T7"/>
              </a:cxn>
            </a:cxnLst>
            <a:rect l="0" t="0" r="r" b="b"/>
            <a:pathLst>
              <a:path w="34" h="26">
                <a:moveTo>
                  <a:pt x="17" y="0"/>
                </a:moveTo>
                <a:lnTo>
                  <a:pt x="0" y="26"/>
                </a:lnTo>
                <a:lnTo>
                  <a:pt x="34"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5" name="Freeform 551">
            <a:extLst>
              <a:ext uri="{FF2B5EF4-FFF2-40B4-BE49-F238E27FC236}">
                <a16:creationId xmlns:a16="http://schemas.microsoft.com/office/drawing/2014/main" id="{B7B0FA31-C879-4490-B762-06E8C1B008C6}"/>
              </a:ext>
            </a:extLst>
          </p:cNvPr>
          <p:cNvSpPr>
            <a:spLocks/>
          </p:cNvSpPr>
          <p:nvPr/>
        </p:nvSpPr>
        <p:spPr bwMode="auto">
          <a:xfrm>
            <a:off x="10895013" y="3452371"/>
            <a:ext cx="49213" cy="41275"/>
          </a:xfrm>
          <a:custGeom>
            <a:avLst/>
            <a:gdLst>
              <a:gd name="T0" fmla="*/ 14 w 31"/>
              <a:gd name="T1" fmla="*/ 0 h 26"/>
              <a:gd name="T2" fmla="*/ 0 w 31"/>
              <a:gd name="T3" fmla="*/ 26 h 26"/>
              <a:gd name="T4" fmla="*/ 31 w 31"/>
              <a:gd name="T5" fmla="*/ 26 h 26"/>
              <a:gd name="T6" fmla="*/ 14 w 31"/>
              <a:gd name="T7" fmla="*/ 0 h 26"/>
            </a:gdLst>
            <a:ahLst/>
            <a:cxnLst>
              <a:cxn ang="0">
                <a:pos x="T0" y="T1"/>
              </a:cxn>
              <a:cxn ang="0">
                <a:pos x="T2" y="T3"/>
              </a:cxn>
              <a:cxn ang="0">
                <a:pos x="T4" y="T5"/>
              </a:cxn>
              <a:cxn ang="0">
                <a:pos x="T6" y="T7"/>
              </a:cxn>
            </a:cxnLst>
            <a:rect l="0" t="0" r="r" b="b"/>
            <a:pathLst>
              <a:path w="31" h="26">
                <a:moveTo>
                  <a:pt x="14" y="0"/>
                </a:moveTo>
                <a:lnTo>
                  <a:pt x="0" y="26"/>
                </a:lnTo>
                <a:lnTo>
                  <a:pt x="31" y="26"/>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6" name="Freeform 552">
            <a:extLst>
              <a:ext uri="{FF2B5EF4-FFF2-40B4-BE49-F238E27FC236}">
                <a16:creationId xmlns:a16="http://schemas.microsoft.com/office/drawing/2014/main" id="{C28B3F87-F966-451F-AFB1-46B0762D18A1}"/>
              </a:ext>
            </a:extLst>
          </p:cNvPr>
          <p:cNvSpPr>
            <a:spLocks/>
          </p:cNvSpPr>
          <p:nvPr/>
        </p:nvSpPr>
        <p:spPr bwMode="auto">
          <a:xfrm>
            <a:off x="10814051" y="341903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7" name="Freeform 553">
            <a:extLst>
              <a:ext uri="{FF2B5EF4-FFF2-40B4-BE49-F238E27FC236}">
                <a16:creationId xmlns:a16="http://schemas.microsoft.com/office/drawing/2014/main" id="{764D70E9-74FE-4B8A-97C8-48DDBBC13E51}"/>
              </a:ext>
            </a:extLst>
          </p:cNvPr>
          <p:cNvSpPr>
            <a:spLocks/>
          </p:cNvSpPr>
          <p:nvPr/>
        </p:nvSpPr>
        <p:spPr bwMode="auto">
          <a:xfrm>
            <a:off x="10774363" y="3419033"/>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8" name="Freeform 554">
            <a:extLst>
              <a:ext uri="{FF2B5EF4-FFF2-40B4-BE49-F238E27FC236}">
                <a16:creationId xmlns:a16="http://schemas.microsoft.com/office/drawing/2014/main" id="{B700EB45-8D91-4EBD-ABC5-8ABC4D9F92FA}"/>
              </a:ext>
            </a:extLst>
          </p:cNvPr>
          <p:cNvSpPr>
            <a:spLocks/>
          </p:cNvSpPr>
          <p:nvPr/>
        </p:nvSpPr>
        <p:spPr bwMode="auto">
          <a:xfrm>
            <a:off x="10714038" y="3419033"/>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99" name="Freeform 555">
            <a:extLst>
              <a:ext uri="{FF2B5EF4-FFF2-40B4-BE49-F238E27FC236}">
                <a16:creationId xmlns:a16="http://schemas.microsoft.com/office/drawing/2014/main" id="{E37F1504-206F-48EB-89FF-9D4BB5C5F39E}"/>
              </a:ext>
            </a:extLst>
          </p:cNvPr>
          <p:cNvSpPr>
            <a:spLocks/>
          </p:cNvSpPr>
          <p:nvPr/>
        </p:nvSpPr>
        <p:spPr bwMode="auto">
          <a:xfrm>
            <a:off x="10702926" y="3419033"/>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0" name="Freeform 556">
            <a:extLst>
              <a:ext uri="{FF2B5EF4-FFF2-40B4-BE49-F238E27FC236}">
                <a16:creationId xmlns:a16="http://schemas.microsoft.com/office/drawing/2014/main" id="{18850C17-1348-4BC3-BE6B-AA897E794E82}"/>
              </a:ext>
            </a:extLst>
          </p:cNvPr>
          <p:cNvSpPr>
            <a:spLocks/>
          </p:cNvSpPr>
          <p:nvPr/>
        </p:nvSpPr>
        <p:spPr bwMode="auto">
          <a:xfrm>
            <a:off x="10683876" y="3419033"/>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1" name="Freeform 557">
            <a:extLst>
              <a:ext uri="{FF2B5EF4-FFF2-40B4-BE49-F238E27FC236}">
                <a16:creationId xmlns:a16="http://schemas.microsoft.com/office/drawing/2014/main" id="{839A0630-9B1B-449E-88EA-BB1D911B3AFC}"/>
              </a:ext>
            </a:extLst>
          </p:cNvPr>
          <p:cNvSpPr>
            <a:spLocks/>
          </p:cNvSpPr>
          <p:nvPr/>
        </p:nvSpPr>
        <p:spPr bwMode="auto">
          <a:xfrm>
            <a:off x="10645776" y="3419033"/>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2" name="Freeform 558">
            <a:extLst>
              <a:ext uri="{FF2B5EF4-FFF2-40B4-BE49-F238E27FC236}">
                <a16:creationId xmlns:a16="http://schemas.microsoft.com/office/drawing/2014/main" id="{2465BFDC-6DD2-4170-A711-916609C76359}"/>
              </a:ext>
            </a:extLst>
          </p:cNvPr>
          <p:cNvSpPr>
            <a:spLocks/>
          </p:cNvSpPr>
          <p:nvPr/>
        </p:nvSpPr>
        <p:spPr bwMode="auto">
          <a:xfrm>
            <a:off x="10599738" y="3419033"/>
            <a:ext cx="49213" cy="42863"/>
          </a:xfrm>
          <a:custGeom>
            <a:avLst/>
            <a:gdLst>
              <a:gd name="T0" fmla="*/ 15 w 31"/>
              <a:gd name="T1" fmla="*/ 0 h 27"/>
              <a:gd name="T2" fmla="*/ 0 w 31"/>
              <a:gd name="T3" fmla="*/ 27 h 27"/>
              <a:gd name="T4" fmla="*/ 31 w 31"/>
              <a:gd name="T5" fmla="*/ 27 h 27"/>
              <a:gd name="T6" fmla="*/ 15 w 31"/>
              <a:gd name="T7" fmla="*/ 0 h 27"/>
            </a:gdLst>
            <a:ahLst/>
            <a:cxnLst>
              <a:cxn ang="0">
                <a:pos x="T0" y="T1"/>
              </a:cxn>
              <a:cxn ang="0">
                <a:pos x="T2" y="T3"/>
              </a:cxn>
              <a:cxn ang="0">
                <a:pos x="T4" y="T5"/>
              </a:cxn>
              <a:cxn ang="0">
                <a:pos x="T6" y="T7"/>
              </a:cxn>
            </a:cxnLst>
            <a:rect l="0" t="0" r="r" b="b"/>
            <a:pathLst>
              <a:path w="31" h="27">
                <a:moveTo>
                  <a:pt x="15" y="0"/>
                </a:moveTo>
                <a:lnTo>
                  <a:pt x="0" y="27"/>
                </a:lnTo>
                <a:lnTo>
                  <a:pt x="31"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3" name="Freeform 559">
            <a:extLst>
              <a:ext uri="{FF2B5EF4-FFF2-40B4-BE49-F238E27FC236}">
                <a16:creationId xmlns:a16="http://schemas.microsoft.com/office/drawing/2014/main" id="{D3414395-55E7-4575-9FEC-629257759C31}"/>
              </a:ext>
            </a:extLst>
          </p:cNvPr>
          <p:cNvSpPr>
            <a:spLocks/>
          </p:cNvSpPr>
          <p:nvPr/>
        </p:nvSpPr>
        <p:spPr bwMode="auto">
          <a:xfrm>
            <a:off x="10582276" y="341903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4" name="Freeform 560">
            <a:extLst>
              <a:ext uri="{FF2B5EF4-FFF2-40B4-BE49-F238E27FC236}">
                <a16:creationId xmlns:a16="http://schemas.microsoft.com/office/drawing/2014/main" id="{676771E7-6237-4956-AD76-960A2358369F}"/>
              </a:ext>
            </a:extLst>
          </p:cNvPr>
          <p:cNvSpPr>
            <a:spLocks/>
          </p:cNvSpPr>
          <p:nvPr/>
        </p:nvSpPr>
        <p:spPr bwMode="auto">
          <a:xfrm>
            <a:off x="10566401" y="3412683"/>
            <a:ext cx="49213" cy="46038"/>
          </a:xfrm>
          <a:custGeom>
            <a:avLst/>
            <a:gdLst>
              <a:gd name="T0" fmla="*/ 14 w 31"/>
              <a:gd name="T1" fmla="*/ 0 h 29"/>
              <a:gd name="T2" fmla="*/ 0 w 31"/>
              <a:gd name="T3" fmla="*/ 29 h 29"/>
              <a:gd name="T4" fmla="*/ 31 w 31"/>
              <a:gd name="T5" fmla="*/ 29 h 29"/>
              <a:gd name="T6" fmla="*/ 14 w 31"/>
              <a:gd name="T7" fmla="*/ 0 h 29"/>
            </a:gdLst>
            <a:ahLst/>
            <a:cxnLst>
              <a:cxn ang="0">
                <a:pos x="T0" y="T1"/>
              </a:cxn>
              <a:cxn ang="0">
                <a:pos x="T2" y="T3"/>
              </a:cxn>
              <a:cxn ang="0">
                <a:pos x="T4" y="T5"/>
              </a:cxn>
              <a:cxn ang="0">
                <a:pos x="T6" y="T7"/>
              </a:cxn>
            </a:cxnLst>
            <a:rect l="0" t="0" r="r" b="b"/>
            <a:pathLst>
              <a:path w="31" h="29">
                <a:moveTo>
                  <a:pt x="14" y="0"/>
                </a:moveTo>
                <a:lnTo>
                  <a:pt x="0" y="29"/>
                </a:lnTo>
                <a:lnTo>
                  <a:pt x="31" y="29"/>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5" name="Freeform 561">
            <a:extLst>
              <a:ext uri="{FF2B5EF4-FFF2-40B4-BE49-F238E27FC236}">
                <a16:creationId xmlns:a16="http://schemas.microsoft.com/office/drawing/2014/main" id="{C8D9CF87-7463-4813-A605-794878872D5F}"/>
              </a:ext>
            </a:extLst>
          </p:cNvPr>
          <p:cNvSpPr>
            <a:spLocks/>
          </p:cNvSpPr>
          <p:nvPr/>
        </p:nvSpPr>
        <p:spPr bwMode="auto">
          <a:xfrm>
            <a:off x="10558463" y="3409508"/>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6" name="Freeform 562">
            <a:extLst>
              <a:ext uri="{FF2B5EF4-FFF2-40B4-BE49-F238E27FC236}">
                <a16:creationId xmlns:a16="http://schemas.microsoft.com/office/drawing/2014/main" id="{0C6AC560-1B82-4C91-9A15-D714A34A713F}"/>
              </a:ext>
            </a:extLst>
          </p:cNvPr>
          <p:cNvSpPr>
            <a:spLocks/>
          </p:cNvSpPr>
          <p:nvPr/>
        </p:nvSpPr>
        <p:spPr bwMode="auto">
          <a:xfrm>
            <a:off x="10548938" y="3409508"/>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7" name="Freeform 563">
            <a:extLst>
              <a:ext uri="{FF2B5EF4-FFF2-40B4-BE49-F238E27FC236}">
                <a16:creationId xmlns:a16="http://schemas.microsoft.com/office/drawing/2014/main" id="{6D9F3B6F-9B38-4747-8219-6E9B75F71942}"/>
              </a:ext>
            </a:extLst>
          </p:cNvPr>
          <p:cNvSpPr>
            <a:spLocks/>
          </p:cNvSpPr>
          <p:nvPr/>
        </p:nvSpPr>
        <p:spPr bwMode="auto">
          <a:xfrm>
            <a:off x="10539413" y="3399983"/>
            <a:ext cx="49213" cy="44450"/>
          </a:xfrm>
          <a:custGeom>
            <a:avLst/>
            <a:gdLst>
              <a:gd name="T0" fmla="*/ 15 w 31"/>
              <a:gd name="T1" fmla="*/ 0 h 28"/>
              <a:gd name="T2" fmla="*/ 0 w 31"/>
              <a:gd name="T3" fmla="*/ 28 h 28"/>
              <a:gd name="T4" fmla="*/ 31 w 31"/>
              <a:gd name="T5" fmla="*/ 28 h 28"/>
              <a:gd name="T6" fmla="*/ 15 w 31"/>
              <a:gd name="T7" fmla="*/ 0 h 28"/>
            </a:gdLst>
            <a:ahLst/>
            <a:cxnLst>
              <a:cxn ang="0">
                <a:pos x="T0" y="T1"/>
              </a:cxn>
              <a:cxn ang="0">
                <a:pos x="T2" y="T3"/>
              </a:cxn>
              <a:cxn ang="0">
                <a:pos x="T4" y="T5"/>
              </a:cxn>
              <a:cxn ang="0">
                <a:pos x="T6" y="T7"/>
              </a:cxn>
            </a:cxnLst>
            <a:rect l="0" t="0" r="r" b="b"/>
            <a:pathLst>
              <a:path w="31" h="28">
                <a:moveTo>
                  <a:pt x="15" y="0"/>
                </a:moveTo>
                <a:lnTo>
                  <a:pt x="0" y="28"/>
                </a:lnTo>
                <a:lnTo>
                  <a:pt x="31" y="28"/>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8" name="Freeform 564">
            <a:extLst>
              <a:ext uri="{FF2B5EF4-FFF2-40B4-BE49-F238E27FC236}">
                <a16:creationId xmlns:a16="http://schemas.microsoft.com/office/drawing/2014/main" id="{27382AD5-5F07-4012-834E-8B18143463E8}"/>
              </a:ext>
            </a:extLst>
          </p:cNvPr>
          <p:cNvSpPr>
            <a:spLocks/>
          </p:cNvSpPr>
          <p:nvPr/>
        </p:nvSpPr>
        <p:spPr bwMode="auto">
          <a:xfrm>
            <a:off x="10533063" y="3399983"/>
            <a:ext cx="49213" cy="41275"/>
          </a:xfrm>
          <a:custGeom>
            <a:avLst/>
            <a:gdLst>
              <a:gd name="T0" fmla="*/ 16 w 31"/>
              <a:gd name="T1" fmla="*/ 0 h 26"/>
              <a:gd name="T2" fmla="*/ 0 w 31"/>
              <a:gd name="T3" fmla="*/ 26 h 26"/>
              <a:gd name="T4" fmla="*/ 31 w 31"/>
              <a:gd name="T5" fmla="*/ 26 h 26"/>
              <a:gd name="T6" fmla="*/ 16 w 31"/>
              <a:gd name="T7" fmla="*/ 0 h 26"/>
            </a:gdLst>
            <a:ahLst/>
            <a:cxnLst>
              <a:cxn ang="0">
                <a:pos x="T0" y="T1"/>
              </a:cxn>
              <a:cxn ang="0">
                <a:pos x="T2" y="T3"/>
              </a:cxn>
              <a:cxn ang="0">
                <a:pos x="T4" y="T5"/>
              </a:cxn>
              <a:cxn ang="0">
                <a:pos x="T6" y="T7"/>
              </a:cxn>
            </a:cxnLst>
            <a:rect l="0" t="0" r="r" b="b"/>
            <a:pathLst>
              <a:path w="31" h="26">
                <a:moveTo>
                  <a:pt x="16" y="0"/>
                </a:moveTo>
                <a:lnTo>
                  <a:pt x="0" y="26"/>
                </a:lnTo>
                <a:lnTo>
                  <a:pt x="31" y="26"/>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09" name="Freeform 565">
            <a:extLst>
              <a:ext uri="{FF2B5EF4-FFF2-40B4-BE49-F238E27FC236}">
                <a16:creationId xmlns:a16="http://schemas.microsoft.com/office/drawing/2014/main" id="{2BDC4CF4-3AB8-4B03-B7B3-2A9C0EA4042B}"/>
              </a:ext>
            </a:extLst>
          </p:cNvPr>
          <p:cNvSpPr>
            <a:spLocks/>
          </p:cNvSpPr>
          <p:nvPr/>
        </p:nvSpPr>
        <p:spPr bwMode="auto">
          <a:xfrm>
            <a:off x="10525126" y="3395221"/>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0" name="Freeform 566">
            <a:extLst>
              <a:ext uri="{FF2B5EF4-FFF2-40B4-BE49-F238E27FC236}">
                <a16:creationId xmlns:a16="http://schemas.microsoft.com/office/drawing/2014/main" id="{2736C4BA-01E1-44D1-87D0-BA2C6DFF98B6}"/>
              </a:ext>
            </a:extLst>
          </p:cNvPr>
          <p:cNvSpPr>
            <a:spLocks/>
          </p:cNvSpPr>
          <p:nvPr/>
        </p:nvSpPr>
        <p:spPr bwMode="auto">
          <a:xfrm>
            <a:off x="10506076" y="3382521"/>
            <a:ext cx="49213" cy="46038"/>
          </a:xfrm>
          <a:custGeom>
            <a:avLst/>
            <a:gdLst>
              <a:gd name="T0" fmla="*/ 17 w 31"/>
              <a:gd name="T1" fmla="*/ 0 h 29"/>
              <a:gd name="T2" fmla="*/ 0 w 31"/>
              <a:gd name="T3" fmla="*/ 29 h 29"/>
              <a:gd name="T4" fmla="*/ 31 w 31"/>
              <a:gd name="T5" fmla="*/ 29 h 29"/>
              <a:gd name="T6" fmla="*/ 17 w 31"/>
              <a:gd name="T7" fmla="*/ 0 h 29"/>
            </a:gdLst>
            <a:ahLst/>
            <a:cxnLst>
              <a:cxn ang="0">
                <a:pos x="T0" y="T1"/>
              </a:cxn>
              <a:cxn ang="0">
                <a:pos x="T2" y="T3"/>
              </a:cxn>
              <a:cxn ang="0">
                <a:pos x="T4" y="T5"/>
              </a:cxn>
              <a:cxn ang="0">
                <a:pos x="T6" y="T7"/>
              </a:cxn>
            </a:cxnLst>
            <a:rect l="0" t="0" r="r" b="b"/>
            <a:pathLst>
              <a:path w="31" h="29">
                <a:moveTo>
                  <a:pt x="17" y="0"/>
                </a:moveTo>
                <a:lnTo>
                  <a:pt x="0" y="29"/>
                </a:lnTo>
                <a:lnTo>
                  <a:pt x="31"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1" name="Freeform 567">
            <a:extLst>
              <a:ext uri="{FF2B5EF4-FFF2-40B4-BE49-F238E27FC236}">
                <a16:creationId xmlns:a16="http://schemas.microsoft.com/office/drawing/2014/main" id="{83B1F262-AF2D-4BAD-8292-CDBA8977A376}"/>
              </a:ext>
            </a:extLst>
          </p:cNvPr>
          <p:cNvSpPr>
            <a:spLocks/>
          </p:cNvSpPr>
          <p:nvPr/>
        </p:nvSpPr>
        <p:spPr bwMode="auto">
          <a:xfrm>
            <a:off x="10485438" y="3382521"/>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2" name="Freeform 568">
            <a:extLst>
              <a:ext uri="{FF2B5EF4-FFF2-40B4-BE49-F238E27FC236}">
                <a16:creationId xmlns:a16="http://schemas.microsoft.com/office/drawing/2014/main" id="{B59B55DA-850D-446E-8501-63EA3F2521A3}"/>
              </a:ext>
            </a:extLst>
          </p:cNvPr>
          <p:cNvSpPr>
            <a:spLocks/>
          </p:cNvSpPr>
          <p:nvPr/>
        </p:nvSpPr>
        <p:spPr bwMode="auto">
          <a:xfrm>
            <a:off x="10455276" y="3382521"/>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3" name="Freeform 569">
            <a:extLst>
              <a:ext uri="{FF2B5EF4-FFF2-40B4-BE49-F238E27FC236}">
                <a16:creationId xmlns:a16="http://schemas.microsoft.com/office/drawing/2014/main" id="{E92535C2-3D6A-459A-9E26-ED51198CB5F3}"/>
              </a:ext>
            </a:extLst>
          </p:cNvPr>
          <p:cNvSpPr>
            <a:spLocks/>
          </p:cNvSpPr>
          <p:nvPr/>
        </p:nvSpPr>
        <p:spPr bwMode="auto">
          <a:xfrm>
            <a:off x="10421938" y="3382521"/>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4" name="Freeform 570">
            <a:extLst>
              <a:ext uri="{FF2B5EF4-FFF2-40B4-BE49-F238E27FC236}">
                <a16:creationId xmlns:a16="http://schemas.microsoft.com/office/drawing/2014/main" id="{BF8E892E-70B2-43BD-BD0C-02BC92A67DA8}"/>
              </a:ext>
            </a:extLst>
          </p:cNvPr>
          <p:cNvSpPr>
            <a:spLocks/>
          </p:cNvSpPr>
          <p:nvPr/>
        </p:nvSpPr>
        <p:spPr bwMode="auto">
          <a:xfrm>
            <a:off x="10407651" y="3382521"/>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5" name="Freeform 571">
            <a:extLst>
              <a:ext uri="{FF2B5EF4-FFF2-40B4-BE49-F238E27FC236}">
                <a16:creationId xmlns:a16="http://schemas.microsoft.com/office/drawing/2014/main" id="{B894A7ED-50D7-4C67-ADC2-EA0CA905B8F6}"/>
              </a:ext>
            </a:extLst>
          </p:cNvPr>
          <p:cNvSpPr>
            <a:spLocks/>
          </p:cNvSpPr>
          <p:nvPr/>
        </p:nvSpPr>
        <p:spPr bwMode="auto">
          <a:xfrm>
            <a:off x="10404476" y="3382521"/>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6" name="Freeform 572">
            <a:extLst>
              <a:ext uri="{FF2B5EF4-FFF2-40B4-BE49-F238E27FC236}">
                <a16:creationId xmlns:a16="http://schemas.microsoft.com/office/drawing/2014/main" id="{B25AA7E2-BA0A-4B3A-A769-8B6EDBF1DEE1}"/>
              </a:ext>
            </a:extLst>
          </p:cNvPr>
          <p:cNvSpPr>
            <a:spLocks/>
          </p:cNvSpPr>
          <p:nvPr/>
        </p:nvSpPr>
        <p:spPr bwMode="auto">
          <a:xfrm>
            <a:off x="10391776" y="3385696"/>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7" name="Freeform 573">
            <a:extLst>
              <a:ext uri="{FF2B5EF4-FFF2-40B4-BE49-F238E27FC236}">
                <a16:creationId xmlns:a16="http://schemas.microsoft.com/office/drawing/2014/main" id="{2D6D7246-63F6-44CB-8EC5-B020EF83136D}"/>
              </a:ext>
            </a:extLst>
          </p:cNvPr>
          <p:cNvSpPr>
            <a:spLocks/>
          </p:cNvSpPr>
          <p:nvPr/>
        </p:nvSpPr>
        <p:spPr bwMode="auto">
          <a:xfrm>
            <a:off x="10388601" y="3385696"/>
            <a:ext cx="49213" cy="42863"/>
          </a:xfrm>
          <a:custGeom>
            <a:avLst/>
            <a:gdLst>
              <a:gd name="T0" fmla="*/ 15 w 31"/>
              <a:gd name="T1" fmla="*/ 0 h 27"/>
              <a:gd name="T2" fmla="*/ 0 w 31"/>
              <a:gd name="T3" fmla="*/ 27 h 27"/>
              <a:gd name="T4" fmla="*/ 31 w 31"/>
              <a:gd name="T5" fmla="*/ 27 h 27"/>
              <a:gd name="T6" fmla="*/ 15 w 31"/>
              <a:gd name="T7" fmla="*/ 0 h 27"/>
            </a:gdLst>
            <a:ahLst/>
            <a:cxnLst>
              <a:cxn ang="0">
                <a:pos x="T0" y="T1"/>
              </a:cxn>
              <a:cxn ang="0">
                <a:pos x="T2" y="T3"/>
              </a:cxn>
              <a:cxn ang="0">
                <a:pos x="T4" y="T5"/>
              </a:cxn>
              <a:cxn ang="0">
                <a:pos x="T6" y="T7"/>
              </a:cxn>
            </a:cxnLst>
            <a:rect l="0" t="0" r="r" b="b"/>
            <a:pathLst>
              <a:path w="31" h="27">
                <a:moveTo>
                  <a:pt x="15" y="0"/>
                </a:moveTo>
                <a:lnTo>
                  <a:pt x="0" y="27"/>
                </a:lnTo>
                <a:lnTo>
                  <a:pt x="31"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8" name="Freeform 574">
            <a:extLst>
              <a:ext uri="{FF2B5EF4-FFF2-40B4-BE49-F238E27FC236}">
                <a16:creationId xmlns:a16="http://schemas.microsoft.com/office/drawing/2014/main" id="{DE533BA1-C4D5-42B1-ACB1-DB809BC8F32C}"/>
              </a:ext>
            </a:extLst>
          </p:cNvPr>
          <p:cNvSpPr>
            <a:spLocks/>
          </p:cNvSpPr>
          <p:nvPr/>
        </p:nvSpPr>
        <p:spPr bwMode="auto">
          <a:xfrm>
            <a:off x="10374313" y="3376171"/>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19" name="Freeform 575">
            <a:extLst>
              <a:ext uri="{FF2B5EF4-FFF2-40B4-BE49-F238E27FC236}">
                <a16:creationId xmlns:a16="http://schemas.microsoft.com/office/drawing/2014/main" id="{AA6A3796-D336-4DC7-8F76-1799C486471F}"/>
              </a:ext>
            </a:extLst>
          </p:cNvPr>
          <p:cNvSpPr>
            <a:spLocks/>
          </p:cNvSpPr>
          <p:nvPr/>
        </p:nvSpPr>
        <p:spPr bwMode="auto">
          <a:xfrm>
            <a:off x="10364788" y="3376171"/>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0" name="Freeform 576">
            <a:extLst>
              <a:ext uri="{FF2B5EF4-FFF2-40B4-BE49-F238E27FC236}">
                <a16:creationId xmlns:a16="http://schemas.microsoft.com/office/drawing/2014/main" id="{67438150-0015-4AD0-96EC-C3D895DAAC4F}"/>
              </a:ext>
            </a:extLst>
          </p:cNvPr>
          <p:cNvSpPr>
            <a:spLocks/>
          </p:cNvSpPr>
          <p:nvPr/>
        </p:nvSpPr>
        <p:spPr bwMode="auto">
          <a:xfrm>
            <a:off x="10340976" y="3376171"/>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1" name="Freeform 577">
            <a:extLst>
              <a:ext uri="{FF2B5EF4-FFF2-40B4-BE49-F238E27FC236}">
                <a16:creationId xmlns:a16="http://schemas.microsoft.com/office/drawing/2014/main" id="{1BC0F2E0-9863-4B9E-88A8-FA228D9472ED}"/>
              </a:ext>
            </a:extLst>
          </p:cNvPr>
          <p:cNvSpPr>
            <a:spLocks/>
          </p:cNvSpPr>
          <p:nvPr/>
        </p:nvSpPr>
        <p:spPr bwMode="auto">
          <a:xfrm>
            <a:off x="10321926" y="3369821"/>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2" name="Freeform 578">
            <a:extLst>
              <a:ext uri="{FF2B5EF4-FFF2-40B4-BE49-F238E27FC236}">
                <a16:creationId xmlns:a16="http://schemas.microsoft.com/office/drawing/2014/main" id="{0782B935-D8D2-4078-A47C-1E1DC9C98FE4}"/>
              </a:ext>
            </a:extLst>
          </p:cNvPr>
          <p:cNvSpPr>
            <a:spLocks/>
          </p:cNvSpPr>
          <p:nvPr/>
        </p:nvSpPr>
        <p:spPr bwMode="auto">
          <a:xfrm>
            <a:off x="10317163" y="3369821"/>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3" name="Freeform 579">
            <a:extLst>
              <a:ext uri="{FF2B5EF4-FFF2-40B4-BE49-F238E27FC236}">
                <a16:creationId xmlns:a16="http://schemas.microsoft.com/office/drawing/2014/main" id="{B546C0D6-CC75-488B-AC40-F2BF40A20201}"/>
              </a:ext>
            </a:extLst>
          </p:cNvPr>
          <p:cNvSpPr>
            <a:spLocks/>
          </p:cNvSpPr>
          <p:nvPr/>
        </p:nvSpPr>
        <p:spPr bwMode="auto">
          <a:xfrm>
            <a:off x="10304463" y="3369821"/>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4" name="Freeform 580">
            <a:extLst>
              <a:ext uri="{FF2B5EF4-FFF2-40B4-BE49-F238E27FC236}">
                <a16:creationId xmlns:a16="http://schemas.microsoft.com/office/drawing/2014/main" id="{2359A6B5-EC93-4D86-B9B6-C3994AFC339D}"/>
              </a:ext>
            </a:extLst>
          </p:cNvPr>
          <p:cNvSpPr>
            <a:spLocks/>
          </p:cNvSpPr>
          <p:nvPr/>
        </p:nvSpPr>
        <p:spPr bwMode="auto">
          <a:xfrm>
            <a:off x="10283826" y="3357121"/>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5" name="Freeform 581">
            <a:extLst>
              <a:ext uri="{FF2B5EF4-FFF2-40B4-BE49-F238E27FC236}">
                <a16:creationId xmlns:a16="http://schemas.microsoft.com/office/drawing/2014/main" id="{FBD0EC02-3A50-4AFA-9A7C-DCFDA706DFCC}"/>
              </a:ext>
            </a:extLst>
          </p:cNvPr>
          <p:cNvSpPr>
            <a:spLocks/>
          </p:cNvSpPr>
          <p:nvPr/>
        </p:nvSpPr>
        <p:spPr bwMode="auto">
          <a:xfrm>
            <a:off x="10261601" y="3353946"/>
            <a:ext cx="52388" cy="41275"/>
          </a:xfrm>
          <a:custGeom>
            <a:avLst/>
            <a:gdLst>
              <a:gd name="T0" fmla="*/ 16 w 33"/>
              <a:gd name="T1" fmla="*/ 0 h 26"/>
              <a:gd name="T2" fmla="*/ 0 w 33"/>
              <a:gd name="T3" fmla="*/ 26 h 26"/>
              <a:gd name="T4" fmla="*/ 33 w 33"/>
              <a:gd name="T5" fmla="*/ 26 h 26"/>
              <a:gd name="T6" fmla="*/ 16 w 33"/>
              <a:gd name="T7" fmla="*/ 0 h 26"/>
            </a:gdLst>
            <a:ahLst/>
            <a:cxnLst>
              <a:cxn ang="0">
                <a:pos x="T0" y="T1"/>
              </a:cxn>
              <a:cxn ang="0">
                <a:pos x="T2" y="T3"/>
              </a:cxn>
              <a:cxn ang="0">
                <a:pos x="T4" y="T5"/>
              </a:cxn>
              <a:cxn ang="0">
                <a:pos x="T6" y="T7"/>
              </a:cxn>
            </a:cxnLst>
            <a:rect l="0" t="0" r="r" b="b"/>
            <a:pathLst>
              <a:path w="33" h="26">
                <a:moveTo>
                  <a:pt x="16" y="0"/>
                </a:moveTo>
                <a:lnTo>
                  <a:pt x="0" y="26"/>
                </a:lnTo>
                <a:lnTo>
                  <a:pt x="33" y="26"/>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6" name="Freeform 582">
            <a:extLst>
              <a:ext uri="{FF2B5EF4-FFF2-40B4-BE49-F238E27FC236}">
                <a16:creationId xmlns:a16="http://schemas.microsoft.com/office/drawing/2014/main" id="{114F67E5-E44F-44F6-B080-6F53F42631C8}"/>
              </a:ext>
            </a:extLst>
          </p:cNvPr>
          <p:cNvSpPr>
            <a:spLocks/>
          </p:cNvSpPr>
          <p:nvPr/>
        </p:nvSpPr>
        <p:spPr bwMode="auto">
          <a:xfrm>
            <a:off x="10240963" y="3353946"/>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7" name="Freeform 583">
            <a:extLst>
              <a:ext uri="{FF2B5EF4-FFF2-40B4-BE49-F238E27FC236}">
                <a16:creationId xmlns:a16="http://schemas.microsoft.com/office/drawing/2014/main" id="{4725BF3E-5B06-492C-8A5A-79922731F989}"/>
              </a:ext>
            </a:extLst>
          </p:cNvPr>
          <p:cNvSpPr>
            <a:spLocks/>
          </p:cNvSpPr>
          <p:nvPr/>
        </p:nvSpPr>
        <p:spPr bwMode="auto">
          <a:xfrm>
            <a:off x="10207626" y="334283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8" name="Freeform 584">
            <a:extLst>
              <a:ext uri="{FF2B5EF4-FFF2-40B4-BE49-F238E27FC236}">
                <a16:creationId xmlns:a16="http://schemas.microsoft.com/office/drawing/2014/main" id="{783633B0-2570-45E2-B2BE-297205C615C9}"/>
              </a:ext>
            </a:extLst>
          </p:cNvPr>
          <p:cNvSpPr>
            <a:spLocks/>
          </p:cNvSpPr>
          <p:nvPr/>
        </p:nvSpPr>
        <p:spPr bwMode="auto">
          <a:xfrm>
            <a:off x="10204451" y="3342833"/>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29" name="Freeform 585">
            <a:extLst>
              <a:ext uri="{FF2B5EF4-FFF2-40B4-BE49-F238E27FC236}">
                <a16:creationId xmlns:a16="http://schemas.microsoft.com/office/drawing/2014/main" id="{2036B687-54AE-494B-A615-FE1A09111801}"/>
              </a:ext>
            </a:extLst>
          </p:cNvPr>
          <p:cNvSpPr>
            <a:spLocks/>
          </p:cNvSpPr>
          <p:nvPr/>
        </p:nvSpPr>
        <p:spPr bwMode="auto">
          <a:xfrm>
            <a:off x="10150476" y="334283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0" name="Freeform 586">
            <a:extLst>
              <a:ext uri="{FF2B5EF4-FFF2-40B4-BE49-F238E27FC236}">
                <a16:creationId xmlns:a16="http://schemas.microsoft.com/office/drawing/2014/main" id="{ABB28DCC-6DAA-4823-934C-1954A4BED881}"/>
              </a:ext>
            </a:extLst>
          </p:cNvPr>
          <p:cNvSpPr>
            <a:spLocks/>
          </p:cNvSpPr>
          <p:nvPr/>
        </p:nvSpPr>
        <p:spPr bwMode="auto">
          <a:xfrm>
            <a:off x="10123488" y="3342833"/>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1" name="Freeform 587">
            <a:extLst>
              <a:ext uri="{FF2B5EF4-FFF2-40B4-BE49-F238E27FC236}">
                <a16:creationId xmlns:a16="http://schemas.microsoft.com/office/drawing/2014/main" id="{CB288BF8-B9DA-4509-8307-3ED21A1A735C}"/>
              </a:ext>
            </a:extLst>
          </p:cNvPr>
          <p:cNvSpPr>
            <a:spLocks/>
          </p:cNvSpPr>
          <p:nvPr/>
        </p:nvSpPr>
        <p:spPr bwMode="auto">
          <a:xfrm>
            <a:off x="10099676" y="3333308"/>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2" name="Freeform 588">
            <a:extLst>
              <a:ext uri="{FF2B5EF4-FFF2-40B4-BE49-F238E27FC236}">
                <a16:creationId xmlns:a16="http://schemas.microsoft.com/office/drawing/2014/main" id="{4C6E32BA-51F6-4B7E-8ED1-E11FE079C280}"/>
              </a:ext>
            </a:extLst>
          </p:cNvPr>
          <p:cNvSpPr>
            <a:spLocks/>
          </p:cNvSpPr>
          <p:nvPr/>
        </p:nvSpPr>
        <p:spPr bwMode="auto">
          <a:xfrm>
            <a:off x="10086976" y="3333308"/>
            <a:ext cx="49213" cy="42863"/>
          </a:xfrm>
          <a:custGeom>
            <a:avLst/>
            <a:gdLst>
              <a:gd name="T0" fmla="*/ 15 w 31"/>
              <a:gd name="T1" fmla="*/ 0 h 27"/>
              <a:gd name="T2" fmla="*/ 0 w 31"/>
              <a:gd name="T3" fmla="*/ 27 h 27"/>
              <a:gd name="T4" fmla="*/ 31 w 31"/>
              <a:gd name="T5" fmla="*/ 27 h 27"/>
              <a:gd name="T6" fmla="*/ 15 w 31"/>
              <a:gd name="T7" fmla="*/ 0 h 27"/>
            </a:gdLst>
            <a:ahLst/>
            <a:cxnLst>
              <a:cxn ang="0">
                <a:pos x="T0" y="T1"/>
              </a:cxn>
              <a:cxn ang="0">
                <a:pos x="T2" y="T3"/>
              </a:cxn>
              <a:cxn ang="0">
                <a:pos x="T4" y="T5"/>
              </a:cxn>
              <a:cxn ang="0">
                <a:pos x="T6" y="T7"/>
              </a:cxn>
            </a:cxnLst>
            <a:rect l="0" t="0" r="r" b="b"/>
            <a:pathLst>
              <a:path w="31" h="27">
                <a:moveTo>
                  <a:pt x="15" y="0"/>
                </a:moveTo>
                <a:lnTo>
                  <a:pt x="0" y="27"/>
                </a:lnTo>
                <a:lnTo>
                  <a:pt x="31"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3" name="Freeform 589">
            <a:extLst>
              <a:ext uri="{FF2B5EF4-FFF2-40B4-BE49-F238E27FC236}">
                <a16:creationId xmlns:a16="http://schemas.microsoft.com/office/drawing/2014/main" id="{59286054-5A36-490D-A0D7-A8DBF6A81138}"/>
              </a:ext>
            </a:extLst>
          </p:cNvPr>
          <p:cNvSpPr>
            <a:spLocks/>
          </p:cNvSpPr>
          <p:nvPr/>
        </p:nvSpPr>
        <p:spPr bwMode="auto">
          <a:xfrm>
            <a:off x="10012363" y="3326958"/>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4" name="Freeform 590">
            <a:extLst>
              <a:ext uri="{FF2B5EF4-FFF2-40B4-BE49-F238E27FC236}">
                <a16:creationId xmlns:a16="http://schemas.microsoft.com/office/drawing/2014/main" id="{9487D54B-3F82-461A-A074-A97EFCC5900F}"/>
              </a:ext>
            </a:extLst>
          </p:cNvPr>
          <p:cNvSpPr>
            <a:spLocks/>
          </p:cNvSpPr>
          <p:nvPr/>
        </p:nvSpPr>
        <p:spPr bwMode="auto">
          <a:xfrm>
            <a:off x="9993313" y="3326958"/>
            <a:ext cx="52388" cy="42863"/>
          </a:xfrm>
          <a:custGeom>
            <a:avLst/>
            <a:gdLst>
              <a:gd name="T0" fmla="*/ 17 w 33"/>
              <a:gd name="T1" fmla="*/ 0 h 27"/>
              <a:gd name="T2" fmla="*/ 0 w 33"/>
              <a:gd name="T3" fmla="*/ 27 h 27"/>
              <a:gd name="T4" fmla="*/ 33 w 33"/>
              <a:gd name="T5" fmla="*/ 27 h 27"/>
              <a:gd name="T6" fmla="*/ 17 w 33"/>
              <a:gd name="T7" fmla="*/ 0 h 27"/>
            </a:gdLst>
            <a:ahLst/>
            <a:cxnLst>
              <a:cxn ang="0">
                <a:pos x="T0" y="T1"/>
              </a:cxn>
              <a:cxn ang="0">
                <a:pos x="T2" y="T3"/>
              </a:cxn>
              <a:cxn ang="0">
                <a:pos x="T4" y="T5"/>
              </a:cxn>
              <a:cxn ang="0">
                <a:pos x="T6" y="T7"/>
              </a:cxn>
            </a:cxnLst>
            <a:rect l="0" t="0" r="r" b="b"/>
            <a:pathLst>
              <a:path w="33" h="27">
                <a:moveTo>
                  <a:pt x="17" y="0"/>
                </a:moveTo>
                <a:lnTo>
                  <a:pt x="0" y="27"/>
                </a:lnTo>
                <a:lnTo>
                  <a:pt x="33"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5" name="Freeform 591">
            <a:extLst>
              <a:ext uri="{FF2B5EF4-FFF2-40B4-BE49-F238E27FC236}">
                <a16:creationId xmlns:a16="http://schemas.microsoft.com/office/drawing/2014/main" id="{309FDB81-9101-41C7-BC22-D7DA99503F2A}"/>
              </a:ext>
            </a:extLst>
          </p:cNvPr>
          <p:cNvSpPr>
            <a:spLocks/>
          </p:cNvSpPr>
          <p:nvPr/>
        </p:nvSpPr>
        <p:spPr bwMode="auto">
          <a:xfrm>
            <a:off x="9982201" y="3317433"/>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6" name="Freeform 592">
            <a:extLst>
              <a:ext uri="{FF2B5EF4-FFF2-40B4-BE49-F238E27FC236}">
                <a16:creationId xmlns:a16="http://schemas.microsoft.com/office/drawing/2014/main" id="{F77AAA4F-F1C2-4F4F-BD4E-22B15537FF87}"/>
              </a:ext>
            </a:extLst>
          </p:cNvPr>
          <p:cNvSpPr>
            <a:spLocks/>
          </p:cNvSpPr>
          <p:nvPr/>
        </p:nvSpPr>
        <p:spPr bwMode="auto">
          <a:xfrm>
            <a:off x="9972676" y="3311083"/>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7" name="Freeform 593">
            <a:extLst>
              <a:ext uri="{FF2B5EF4-FFF2-40B4-BE49-F238E27FC236}">
                <a16:creationId xmlns:a16="http://schemas.microsoft.com/office/drawing/2014/main" id="{E58786D8-F0C7-4C41-A3C6-E803003946AB}"/>
              </a:ext>
            </a:extLst>
          </p:cNvPr>
          <p:cNvSpPr>
            <a:spLocks/>
          </p:cNvSpPr>
          <p:nvPr/>
        </p:nvSpPr>
        <p:spPr bwMode="auto">
          <a:xfrm>
            <a:off x="9942513" y="331108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8" name="Freeform 594">
            <a:extLst>
              <a:ext uri="{FF2B5EF4-FFF2-40B4-BE49-F238E27FC236}">
                <a16:creationId xmlns:a16="http://schemas.microsoft.com/office/drawing/2014/main" id="{904D8077-27EB-4EE5-9DAB-0C697684269F}"/>
              </a:ext>
            </a:extLst>
          </p:cNvPr>
          <p:cNvSpPr>
            <a:spLocks/>
          </p:cNvSpPr>
          <p:nvPr/>
        </p:nvSpPr>
        <p:spPr bwMode="auto">
          <a:xfrm>
            <a:off x="9932988" y="3311083"/>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39" name="Freeform 595">
            <a:extLst>
              <a:ext uri="{FF2B5EF4-FFF2-40B4-BE49-F238E27FC236}">
                <a16:creationId xmlns:a16="http://schemas.microsoft.com/office/drawing/2014/main" id="{77EBB18F-34E2-490E-8CD9-8101D1B66A00}"/>
              </a:ext>
            </a:extLst>
          </p:cNvPr>
          <p:cNvSpPr>
            <a:spLocks/>
          </p:cNvSpPr>
          <p:nvPr/>
        </p:nvSpPr>
        <p:spPr bwMode="auto">
          <a:xfrm>
            <a:off x="9918701" y="3311083"/>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0" name="Freeform 596">
            <a:extLst>
              <a:ext uri="{FF2B5EF4-FFF2-40B4-BE49-F238E27FC236}">
                <a16:creationId xmlns:a16="http://schemas.microsoft.com/office/drawing/2014/main" id="{C2CC6AF6-01C8-475B-AA52-BDC412202EDA}"/>
              </a:ext>
            </a:extLst>
          </p:cNvPr>
          <p:cNvSpPr>
            <a:spLocks/>
          </p:cNvSpPr>
          <p:nvPr/>
        </p:nvSpPr>
        <p:spPr bwMode="auto">
          <a:xfrm>
            <a:off x="9909176" y="331108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1" name="Freeform 597">
            <a:extLst>
              <a:ext uri="{FF2B5EF4-FFF2-40B4-BE49-F238E27FC236}">
                <a16:creationId xmlns:a16="http://schemas.microsoft.com/office/drawing/2014/main" id="{C111D6D9-235D-45ED-A6E2-2DF6D6D96DB1}"/>
              </a:ext>
            </a:extLst>
          </p:cNvPr>
          <p:cNvSpPr>
            <a:spLocks/>
          </p:cNvSpPr>
          <p:nvPr/>
        </p:nvSpPr>
        <p:spPr bwMode="auto">
          <a:xfrm>
            <a:off x="9879013" y="3311083"/>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2" name="Freeform 598">
            <a:extLst>
              <a:ext uri="{FF2B5EF4-FFF2-40B4-BE49-F238E27FC236}">
                <a16:creationId xmlns:a16="http://schemas.microsoft.com/office/drawing/2014/main" id="{56005253-ECD2-4B4D-8E26-2EE322B3B839}"/>
              </a:ext>
            </a:extLst>
          </p:cNvPr>
          <p:cNvSpPr>
            <a:spLocks/>
          </p:cNvSpPr>
          <p:nvPr/>
        </p:nvSpPr>
        <p:spPr bwMode="auto">
          <a:xfrm>
            <a:off x="9861551" y="3299971"/>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3" name="Freeform 599">
            <a:extLst>
              <a:ext uri="{FF2B5EF4-FFF2-40B4-BE49-F238E27FC236}">
                <a16:creationId xmlns:a16="http://schemas.microsoft.com/office/drawing/2014/main" id="{0A54DC4A-259B-45EF-8CA3-1CC1C74BA2B5}"/>
              </a:ext>
            </a:extLst>
          </p:cNvPr>
          <p:cNvSpPr>
            <a:spLocks/>
          </p:cNvSpPr>
          <p:nvPr/>
        </p:nvSpPr>
        <p:spPr bwMode="auto">
          <a:xfrm>
            <a:off x="9834563" y="3299971"/>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4" name="Freeform 600">
            <a:extLst>
              <a:ext uri="{FF2B5EF4-FFF2-40B4-BE49-F238E27FC236}">
                <a16:creationId xmlns:a16="http://schemas.microsoft.com/office/drawing/2014/main" id="{F576EEF9-CD4D-47A0-B02C-8ABFEB1E1FD7}"/>
              </a:ext>
            </a:extLst>
          </p:cNvPr>
          <p:cNvSpPr>
            <a:spLocks/>
          </p:cNvSpPr>
          <p:nvPr/>
        </p:nvSpPr>
        <p:spPr bwMode="auto">
          <a:xfrm>
            <a:off x="9828213" y="3299971"/>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5" name="Freeform 601">
            <a:extLst>
              <a:ext uri="{FF2B5EF4-FFF2-40B4-BE49-F238E27FC236}">
                <a16:creationId xmlns:a16="http://schemas.microsoft.com/office/drawing/2014/main" id="{06005779-B56B-4389-9C6B-18D6DCAF0EA5}"/>
              </a:ext>
            </a:extLst>
          </p:cNvPr>
          <p:cNvSpPr>
            <a:spLocks/>
          </p:cNvSpPr>
          <p:nvPr/>
        </p:nvSpPr>
        <p:spPr bwMode="auto">
          <a:xfrm>
            <a:off x="9815513" y="3299971"/>
            <a:ext cx="49213" cy="42863"/>
          </a:xfrm>
          <a:custGeom>
            <a:avLst/>
            <a:gdLst>
              <a:gd name="T0" fmla="*/ 15 w 31"/>
              <a:gd name="T1" fmla="*/ 0 h 27"/>
              <a:gd name="T2" fmla="*/ 0 w 31"/>
              <a:gd name="T3" fmla="*/ 27 h 27"/>
              <a:gd name="T4" fmla="*/ 31 w 31"/>
              <a:gd name="T5" fmla="*/ 27 h 27"/>
              <a:gd name="T6" fmla="*/ 15 w 31"/>
              <a:gd name="T7" fmla="*/ 0 h 27"/>
            </a:gdLst>
            <a:ahLst/>
            <a:cxnLst>
              <a:cxn ang="0">
                <a:pos x="T0" y="T1"/>
              </a:cxn>
              <a:cxn ang="0">
                <a:pos x="T2" y="T3"/>
              </a:cxn>
              <a:cxn ang="0">
                <a:pos x="T4" y="T5"/>
              </a:cxn>
              <a:cxn ang="0">
                <a:pos x="T6" y="T7"/>
              </a:cxn>
            </a:cxnLst>
            <a:rect l="0" t="0" r="r" b="b"/>
            <a:pathLst>
              <a:path w="31" h="27">
                <a:moveTo>
                  <a:pt x="15" y="0"/>
                </a:moveTo>
                <a:lnTo>
                  <a:pt x="0" y="27"/>
                </a:lnTo>
                <a:lnTo>
                  <a:pt x="31"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6" name="Freeform 602">
            <a:extLst>
              <a:ext uri="{FF2B5EF4-FFF2-40B4-BE49-F238E27FC236}">
                <a16:creationId xmlns:a16="http://schemas.microsoft.com/office/drawing/2014/main" id="{B9811330-B9F3-437F-A978-27F7272AF581}"/>
              </a:ext>
            </a:extLst>
          </p:cNvPr>
          <p:cNvSpPr>
            <a:spLocks/>
          </p:cNvSpPr>
          <p:nvPr/>
        </p:nvSpPr>
        <p:spPr bwMode="auto">
          <a:xfrm>
            <a:off x="9782176" y="3299971"/>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7" name="Freeform 603">
            <a:extLst>
              <a:ext uri="{FF2B5EF4-FFF2-40B4-BE49-F238E27FC236}">
                <a16:creationId xmlns:a16="http://schemas.microsoft.com/office/drawing/2014/main" id="{0D7135E0-D7F3-4D65-BA93-6B90FD344840}"/>
              </a:ext>
            </a:extLst>
          </p:cNvPr>
          <p:cNvSpPr>
            <a:spLocks/>
          </p:cNvSpPr>
          <p:nvPr/>
        </p:nvSpPr>
        <p:spPr bwMode="auto">
          <a:xfrm>
            <a:off x="9767888" y="3293621"/>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8" name="Freeform 604">
            <a:extLst>
              <a:ext uri="{FF2B5EF4-FFF2-40B4-BE49-F238E27FC236}">
                <a16:creationId xmlns:a16="http://schemas.microsoft.com/office/drawing/2014/main" id="{DE11A16C-8E20-4A3A-ACD4-FD98A6F32C0E}"/>
              </a:ext>
            </a:extLst>
          </p:cNvPr>
          <p:cNvSpPr>
            <a:spLocks/>
          </p:cNvSpPr>
          <p:nvPr/>
        </p:nvSpPr>
        <p:spPr bwMode="auto">
          <a:xfrm>
            <a:off x="9740901" y="3277746"/>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49" name="Freeform 605">
            <a:extLst>
              <a:ext uri="{FF2B5EF4-FFF2-40B4-BE49-F238E27FC236}">
                <a16:creationId xmlns:a16="http://schemas.microsoft.com/office/drawing/2014/main" id="{E14F87E9-B99E-48F9-A7C7-388C3883A191}"/>
              </a:ext>
            </a:extLst>
          </p:cNvPr>
          <p:cNvSpPr>
            <a:spLocks/>
          </p:cNvSpPr>
          <p:nvPr/>
        </p:nvSpPr>
        <p:spPr bwMode="auto">
          <a:xfrm>
            <a:off x="9688513" y="3265046"/>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0" name="Freeform 606">
            <a:extLst>
              <a:ext uri="{FF2B5EF4-FFF2-40B4-BE49-F238E27FC236}">
                <a16:creationId xmlns:a16="http://schemas.microsoft.com/office/drawing/2014/main" id="{CBD6E413-5062-40AB-99F9-7A58913E36C0}"/>
              </a:ext>
            </a:extLst>
          </p:cNvPr>
          <p:cNvSpPr>
            <a:spLocks/>
          </p:cNvSpPr>
          <p:nvPr/>
        </p:nvSpPr>
        <p:spPr bwMode="auto">
          <a:xfrm>
            <a:off x="9674226" y="3265046"/>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 name="Freeform 608">
            <a:extLst>
              <a:ext uri="{FF2B5EF4-FFF2-40B4-BE49-F238E27FC236}">
                <a16:creationId xmlns:a16="http://schemas.microsoft.com/office/drawing/2014/main" id="{DEA602D2-C920-4115-9891-A4147BE59036}"/>
              </a:ext>
            </a:extLst>
          </p:cNvPr>
          <p:cNvSpPr>
            <a:spLocks/>
          </p:cNvSpPr>
          <p:nvPr/>
        </p:nvSpPr>
        <p:spPr bwMode="auto">
          <a:xfrm>
            <a:off x="9667875" y="3265046"/>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7" name="Freeform 609">
            <a:extLst>
              <a:ext uri="{FF2B5EF4-FFF2-40B4-BE49-F238E27FC236}">
                <a16:creationId xmlns:a16="http://schemas.microsoft.com/office/drawing/2014/main" id="{64EA926E-118B-40FD-A7AC-7B60FED32A8F}"/>
              </a:ext>
            </a:extLst>
          </p:cNvPr>
          <p:cNvSpPr>
            <a:spLocks/>
          </p:cNvSpPr>
          <p:nvPr/>
        </p:nvSpPr>
        <p:spPr bwMode="auto">
          <a:xfrm>
            <a:off x="9644063" y="3250758"/>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 name="Freeform 610">
            <a:extLst>
              <a:ext uri="{FF2B5EF4-FFF2-40B4-BE49-F238E27FC236}">
                <a16:creationId xmlns:a16="http://schemas.microsoft.com/office/drawing/2014/main" id="{4576A43E-C944-469E-AB68-0397A9E05D68}"/>
              </a:ext>
            </a:extLst>
          </p:cNvPr>
          <p:cNvSpPr>
            <a:spLocks/>
          </p:cNvSpPr>
          <p:nvPr/>
        </p:nvSpPr>
        <p:spPr bwMode="auto">
          <a:xfrm>
            <a:off x="9637713" y="3250758"/>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 name="Freeform 611">
            <a:extLst>
              <a:ext uri="{FF2B5EF4-FFF2-40B4-BE49-F238E27FC236}">
                <a16:creationId xmlns:a16="http://schemas.microsoft.com/office/drawing/2014/main" id="{BFB350F5-11A5-4C3E-A757-7DA0D313CECD}"/>
              </a:ext>
            </a:extLst>
          </p:cNvPr>
          <p:cNvSpPr>
            <a:spLocks/>
          </p:cNvSpPr>
          <p:nvPr/>
        </p:nvSpPr>
        <p:spPr bwMode="auto">
          <a:xfrm>
            <a:off x="9613900" y="3250758"/>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0" name="Freeform 612">
            <a:extLst>
              <a:ext uri="{FF2B5EF4-FFF2-40B4-BE49-F238E27FC236}">
                <a16:creationId xmlns:a16="http://schemas.microsoft.com/office/drawing/2014/main" id="{EC19A652-1B7C-4DDA-AA0E-BE001BB889FE}"/>
              </a:ext>
            </a:extLst>
          </p:cNvPr>
          <p:cNvSpPr>
            <a:spLocks/>
          </p:cNvSpPr>
          <p:nvPr/>
        </p:nvSpPr>
        <p:spPr bwMode="auto">
          <a:xfrm>
            <a:off x="9580563" y="3250758"/>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1" name="Freeform 613">
            <a:extLst>
              <a:ext uri="{FF2B5EF4-FFF2-40B4-BE49-F238E27FC236}">
                <a16:creationId xmlns:a16="http://schemas.microsoft.com/office/drawing/2014/main" id="{ECB12E8F-3E92-4679-A136-8175F41DC4F3}"/>
              </a:ext>
            </a:extLst>
          </p:cNvPr>
          <p:cNvSpPr>
            <a:spLocks/>
          </p:cNvSpPr>
          <p:nvPr/>
        </p:nvSpPr>
        <p:spPr bwMode="auto">
          <a:xfrm>
            <a:off x="9571038" y="3244408"/>
            <a:ext cx="49213" cy="46038"/>
          </a:xfrm>
          <a:custGeom>
            <a:avLst/>
            <a:gdLst>
              <a:gd name="T0" fmla="*/ 17 w 31"/>
              <a:gd name="T1" fmla="*/ 0 h 29"/>
              <a:gd name="T2" fmla="*/ 0 w 31"/>
              <a:gd name="T3" fmla="*/ 29 h 29"/>
              <a:gd name="T4" fmla="*/ 31 w 31"/>
              <a:gd name="T5" fmla="*/ 29 h 29"/>
              <a:gd name="T6" fmla="*/ 17 w 31"/>
              <a:gd name="T7" fmla="*/ 0 h 29"/>
            </a:gdLst>
            <a:ahLst/>
            <a:cxnLst>
              <a:cxn ang="0">
                <a:pos x="T0" y="T1"/>
              </a:cxn>
              <a:cxn ang="0">
                <a:pos x="T2" y="T3"/>
              </a:cxn>
              <a:cxn ang="0">
                <a:pos x="T4" y="T5"/>
              </a:cxn>
              <a:cxn ang="0">
                <a:pos x="T6" y="T7"/>
              </a:cxn>
            </a:cxnLst>
            <a:rect l="0" t="0" r="r" b="b"/>
            <a:pathLst>
              <a:path w="31" h="29">
                <a:moveTo>
                  <a:pt x="17" y="0"/>
                </a:moveTo>
                <a:lnTo>
                  <a:pt x="0" y="29"/>
                </a:lnTo>
                <a:lnTo>
                  <a:pt x="31"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2" name="Freeform 614">
            <a:extLst>
              <a:ext uri="{FF2B5EF4-FFF2-40B4-BE49-F238E27FC236}">
                <a16:creationId xmlns:a16="http://schemas.microsoft.com/office/drawing/2014/main" id="{7DE61892-7CAF-4FAE-A9A5-929FF5D6FC98}"/>
              </a:ext>
            </a:extLst>
          </p:cNvPr>
          <p:cNvSpPr>
            <a:spLocks/>
          </p:cNvSpPr>
          <p:nvPr/>
        </p:nvSpPr>
        <p:spPr bwMode="auto">
          <a:xfrm>
            <a:off x="9544050" y="3234883"/>
            <a:ext cx="49213" cy="46038"/>
          </a:xfrm>
          <a:custGeom>
            <a:avLst/>
            <a:gdLst>
              <a:gd name="T0" fmla="*/ 17 w 31"/>
              <a:gd name="T1" fmla="*/ 0 h 29"/>
              <a:gd name="T2" fmla="*/ 0 w 31"/>
              <a:gd name="T3" fmla="*/ 29 h 29"/>
              <a:gd name="T4" fmla="*/ 31 w 31"/>
              <a:gd name="T5" fmla="*/ 29 h 29"/>
              <a:gd name="T6" fmla="*/ 17 w 31"/>
              <a:gd name="T7" fmla="*/ 0 h 29"/>
            </a:gdLst>
            <a:ahLst/>
            <a:cxnLst>
              <a:cxn ang="0">
                <a:pos x="T0" y="T1"/>
              </a:cxn>
              <a:cxn ang="0">
                <a:pos x="T2" y="T3"/>
              </a:cxn>
              <a:cxn ang="0">
                <a:pos x="T4" y="T5"/>
              </a:cxn>
              <a:cxn ang="0">
                <a:pos x="T6" y="T7"/>
              </a:cxn>
            </a:cxnLst>
            <a:rect l="0" t="0" r="r" b="b"/>
            <a:pathLst>
              <a:path w="31" h="29">
                <a:moveTo>
                  <a:pt x="17" y="0"/>
                </a:moveTo>
                <a:lnTo>
                  <a:pt x="0" y="29"/>
                </a:lnTo>
                <a:lnTo>
                  <a:pt x="31"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3" name="Freeform 615">
            <a:extLst>
              <a:ext uri="{FF2B5EF4-FFF2-40B4-BE49-F238E27FC236}">
                <a16:creationId xmlns:a16="http://schemas.microsoft.com/office/drawing/2014/main" id="{0D94E9FE-20E3-4D35-A51E-E3F43AF7DB15}"/>
              </a:ext>
            </a:extLst>
          </p:cNvPr>
          <p:cNvSpPr>
            <a:spLocks/>
          </p:cNvSpPr>
          <p:nvPr/>
        </p:nvSpPr>
        <p:spPr bwMode="auto">
          <a:xfrm>
            <a:off x="9537700" y="3234883"/>
            <a:ext cx="52388" cy="46038"/>
          </a:xfrm>
          <a:custGeom>
            <a:avLst/>
            <a:gdLst>
              <a:gd name="T0" fmla="*/ 16 w 33"/>
              <a:gd name="T1" fmla="*/ 0 h 29"/>
              <a:gd name="T2" fmla="*/ 0 w 33"/>
              <a:gd name="T3" fmla="*/ 29 h 29"/>
              <a:gd name="T4" fmla="*/ 33 w 33"/>
              <a:gd name="T5" fmla="*/ 29 h 29"/>
              <a:gd name="T6" fmla="*/ 16 w 33"/>
              <a:gd name="T7" fmla="*/ 0 h 29"/>
            </a:gdLst>
            <a:ahLst/>
            <a:cxnLst>
              <a:cxn ang="0">
                <a:pos x="T0" y="T1"/>
              </a:cxn>
              <a:cxn ang="0">
                <a:pos x="T2" y="T3"/>
              </a:cxn>
              <a:cxn ang="0">
                <a:pos x="T4" y="T5"/>
              </a:cxn>
              <a:cxn ang="0">
                <a:pos x="T6" y="T7"/>
              </a:cxn>
            </a:cxnLst>
            <a:rect l="0" t="0" r="r" b="b"/>
            <a:pathLst>
              <a:path w="33" h="29">
                <a:moveTo>
                  <a:pt x="16" y="0"/>
                </a:moveTo>
                <a:lnTo>
                  <a:pt x="0" y="29"/>
                </a:lnTo>
                <a:lnTo>
                  <a:pt x="33" y="29"/>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4" name="Freeform 616">
            <a:extLst>
              <a:ext uri="{FF2B5EF4-FFF2-40B4-BE49-F238E27FC236}">
                <a16:creationId xmlns:a16="http://schemas.microsoft.com/office/drawing/2014/main" id="{EFA4B01F-E8D2-445F-A736-F0E42CDB8909}"/>
              </a:ext>
            </a:extLst>
          </p:cNvPr>
          <p:cNvSpPr>
            <a:spLocks/>
          </p:cNvSpPr>
          <p:nvPr/>
        </p:nvSpPr>
        <p:spPr bwMode="auto">
          <a:xfrm>
            <a:off x="9532938" y="3234883"/>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5" name="Freeform 617">
            <a:extLst>
              <a:ext uri="{FF2B5EF4-FFF2-40B4-BE49-F238E27FC236}">
                <a16:creationId xmlns:a16="http://schemas.microsoft.com/office/drawing/2014/main" id="{4CDFFA6A-B506-44F6-AD11-8CB64F5E2974}"/>
              </a:ext>
            </a:extLst>
          </p:cNvPr>
          <p:cNvSpPr>
            <a:spLocks/>
          </p:cNvSpPr>
          <p:nvPr/>
        </p:nvSpPr>
        <p:spPr bwMode="auto">
          <a:xfrm>
            <a:off x="9507538" y="3215833"/>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6" name="Freeform 618">
            <a:extLst>
              <a:ext uri="{FF2B5EF4-FFF2-40B4-BE49-F238E27FC236}">
                <a16:creationId xmlns:a16="http://schemas.microsoft.com/office/drawing/2014/main" id="{44421E63-0852-4D6D-9678-6B6AF1F07F07}"/>
              </a:ext>
            </a:extLst>
          </p:cNvPr>
          <p:cNvSpPr>
            <a:spLocks/>
          </p:cNvSpPr>
          <p:nvPr/>
        </p:nvSpPr>
        <p:spPr bwMode="auto">
          <a:xfrm>
            <a:off x="9502775" y="321583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7" name="Freeform 619">
            <a:extLst>
              <a:ext uri="{FF2B5EF4-FFF2-40B4-BE49-F238E27FC236}">
                <a16:creationId xmlns:a16="http://schemas.microsoft.com/office/drawing/2014/main" id="{E1EAC3D3-3659-4AC9-A3AA-5A0C294BF83F}"/>
              </a:ext>
            </a:extLst>
          </p:cNvPr>
          <p:cNvSpPr>
            <a:spLocks/>
          </p:cNvSpPr>
          <p:nvPr/>
        </p:nvSpPr>
        <p:spPr bwMode="auto">
          <a:xfrm>
            <a:off x="9490075" y="3212658"/>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8" name="Freeform 620">
            <a:extLst>
              <a:ext uri="{FF2B5EF4-FFF2-40B4-BE49-F238E27FC236}">
                <a16:creationId xmlns:a16="http://schemas.microsoft.com/office/drawing/2014/main" id="{6DBBB030-A674-4463-94F9-5D95621B8E4B}"/>
              </a:ext>
            </a:extLst>
          </p:cNvPr>
          <p:cNvSpPr>
            <a:spLocks/>
          </p:cNvSpPr>
          <p:nvPr/>
        </p:nvSpPr>
        <p:spPr bwMode="auto">
          <a:xfrm>
            <a:off x="9469438" y="3209483"/>
            <a:ext cx="50800" cy="41275"/>
          </a:xfrm>
          <a:custGeom>
            <a:avLst/>
            <a:gdLst>
              <a:gd name="T0" fmla="*/ 15 w 32"/>
              <a:gd name="T1" fmla="*/ 0 h 26"/>
              <a:gd name="T2" fmla="*/ 0 w 32"/>
              <a:gd name="T3" fmla="*/ 26 h 26"/>
              <a:gd name="T4" fmla="*/ 32 w 32"/>
              <a:gd name="T5" fmla="*/ 26 h 26"/>
              <a:gd name="T6" fmla="*/ 15 w 32"/>
              <a:gd name="T7" fmla="*/ 0 h 26"/>
            </a:gdLst>
            <a:ahLst/>
            <a:cxnLst>
              <a:cxn ang="0">
                <a:pos x="T0" y="T1"/>
              </a:cxn>
              <a:cxn ang="0">
                <a:pos x="T2" y="T3"/>
              </a:cxn>
              <a:cxn ang="0">
                <a:pos x="T4" y="T5"/>
              </a:cxn>
              <a:cxn ang="0">
                <a:pos x="T6" y="T7"/>
              </a:cxn>
            </a:cxnLst>
            <a:rect l="0" t="0" r="r" b="b"/>
            <a:pathLst>
              <a:path w="32" h="26">
                <a:moveTo>
                  <a:pt x="15" y="0"/>
                </a:moveTo>
                <a:lnTo>
                  <a:pt x="0" y="26"/>
                </a:lnTo>
                <a:lnTo>
                  <a:pt x="32" y="26"/>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9" name="Freeform 621">
            <a:extLst>
              <a:ext uri="{FF2B5EF4-FFF2-40B4-BE49-F238E27FC236}">
                <a16:creationId xmlns:a16="http://schemas.microsoft.com/office/drawing/2014/main" id="{DBE119F2-E7DB-4E8E-A53A-529D439BAB69}"/>
              </a:ext>
            </a:extLst>
          </p:cNvPr>
          <p:cNvSpPr>
            <a:spLocks/>
          </p:cNvSpPr>
          <p:nvPr/>
        </p:nvSpPr>
        <p:spPr bwMode="auto">
          <a:xfrm>
            <a:off x="9453563" y="3198371"/>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30" name="Freeform 622">
            <a:extLst>
              <a:ext uri="{FF2B5EF4-FFF2-40B4-BE49-F238E27FC236}">
                <a16:creationId xmlns:a16="http://schemas.microsoft.com/office/drawing/2014/main" id="{EF96DCE5-EEC0-4E5E-A1D4-8CF6CF415E1A}"/>
              </a:ext>
            </a:extLst>
          </p:cNvPr>
          <p:cNvSpPr>
            <a:spLocks/>
          </p:cNvSpPr>
          <p:nvPr/>
        </p:nvSpPr>
        <p:spPr bwMode="auto">
          <a:xfrm>
            <a:off x="9447213" y="3198371"/>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31" name="Freeform 623">
            <a:extLst>
              <a:ext uri="{FF2B5EF4-FFF2-40B4-BE49-F238E27FC236}">
                <a16:creationId xmlns:a16="http://schemas.microsoft.com/office/drawing/2014/main" id="{5A1C30B0-379A-4D84-81D5-531E3E9D62FF}"/>
              </a:ext>
            </a:extLst>
          </p:cNvPr>
          <p:cNvSpPr>
            <a:spLocks/>
          </p:cNvSpPr>
          <p:nvPr/>
        </p:nvSpPr>
        <p:spPr bwMode="auto">
          <a:xfrm>
            <a:off x="9439275" y="3195196"/>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2" name="Freeform 624">
            <a:extLst>
              <a:ext uri="{FF2B5EF4-FFF2-40B4-BE49-F238E27FC236}">
                <a16:creationId xmlns:a16="http://schemas.microsoft.com/office/drawing/2014/main" id="{898B62AD-7A9A-4A92-B254-469DCE27560F}"/>
              </a:ext>
            </a:extLst>
          </p:cNvPr>
          <p:cNvSpPr>
            <a:spLocks/>
          </p:cNvSpPr>
          <p:nvPr/>
        </p:nvSpPr>
        <p:spPr bwMode="auto">
          <a:xfrm>
            <a:off x="9436100" y="3192021"/>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3" name="Freeform 625">
            <a:extLst>
              <a:ext uri="{FF2B5EF4-FFF2-40B4-BE49-F238E27FC236}">
                <a16:creationId xmlns:a16="http://schemas.microsoft.com/office/drawing/2014/main" id="{E350625E-9983-46AE-AAD6-0DCF672E1C49}"/>
              </a:ext>
            </a:extLst>
          </p:cNvPr>
          <p:cNvSpPr>
            <a:spLocks/>
          </p:cNvSpPr>
          <p:nvPr/>
        </p:nvSpPr>
        <p:spPr bwMode="auto">
          <a:xfrm>
            <a:off x="9426575" y="3192021"/>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4" name="Freeform 626">
            <a:extLst>
              <a:ext uri="{FF2B5EF4-FFF2-40B4-BE49-F238E27FC236}">
                <a16:creationId xmlns:a16="http://schemas.microsoft.com/office/drawing/2014/main" id="{BFF7EDED-CB2C-48E2-9CA0-BD926C138671}"/>
              </a:ext>
            </a:extLst>
          </p:cNvPr>
          <p:cNvSpPr>
            <a:spLocks/>
          </p:cNvSpPr>
          <p:nvPr/>
        </p:nvSpPr>
        <p:spPr bwMode="auto">
          <a:xfrm>
            <a:off x="9420225" y="3192021"/>
            <a:ext cx="52388" cy="42863"/>
          </a:xfrm>
          <a:custGeom>
            <a:avLst/>
            <a:gdLst>
              <a:gd name="T0" fmla="*/ 17 w 33"/>
              <a:gd name="T1" fmla="*/ 0 h 27"/>
              <a:gd name="T2" fmla="*/ 0 w 33"/>
              <a:gd name="T3" fmla="*/ 27 h 27"/>
              <a:gd name="T4" fmla="*/ 33 w 33"/>
              <a:gd name="T5" fmla="*/ 27 h 27"/>
              <a:gd name="T6" fmla="*/ 17 w 33"/>
              <a:gd name="T7" fmla="*/ 0 h 27"/>
            </a:gdLst>
            <a:ahLst/>
            <a:cxnLst>
              <a:cxn ang="0">
                <a:pos x="T0" y="T1"/>
              </a:cxn>
              <a:cxn ang="0">
                <a:pos x="T2" y="T3"/>
              </a:cxn>
              <a:cxn ang="0">
                <a:pos x="T4" y="T5"/>
              </a:cxn>
              <a:cxn ang="0">
                <a:pos x="T6" y="T7"/>
              </a:cxn>
            </a:cxnLst>
            <a:rect l="0" t="0" r="r" b="b"/>
            <a:pathLst>
              <a:path w="33" h="27">
                <a:moveTo>
                  <a:pt x="17" y="0"/>
                </a:moveTo>
                <a:lnTo>
                  <a:pt x="0" y="27"/>
                </a:lnTo>
                <a:lnTo>
                  <a:pt x="33"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5" name="Freeform 627">
            <a:extLst>
              <a:ext uri="{FF2B5EF4-FFF2-40B4-BE49-F238E27FC236}">
                <a16:creationId xmlns:a16="http://schemas.microsoft.com/office/drawing/2014/main" id="{FF3B0A04-762A-49DD-BBA5-2BDE92AF16C0}"/>
              </a:ext>
            </a:extLst>
          </p:cNvPr>
          <p:cNvSpPr>
            <a:spLocks/>
          </p:cNvSpPr>
          <p:nvPr/>
        </p:nvSpPr>
        <p:spPr bwMode="auto">
          <a:xfrm>
            <a:off x="9409113" y="3176146"/>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6" name="Freeform 628">
            <a:extLst>
              <a:ext uri="{FF2B5EF4-FFF2-40B4-BE49-F238E27FC236}">
                <a16:creationId xmlns:a16="http://schemas.microsoft.com/office/drawing/2014/main" id="{D126D7A8-5CBB-45F6-B82C-FC0DB99785BE}"/>
              </a:ext>
            </a:extLst>
          </p:cNvPr>
          <p:cNvSpPr>
            <a:spLocks/>
          </p:cNvSpPr>
          <p:nvPr/>
        </p:nvSpPr>
        <p:spPr bwMode="auto">
          <a:xfrm>
            <a:off x="9378950" y="3160271"/>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7" name="Freeform 629">
            <a:extLst>
              <a:ext uri="{FF2B5EF4-FFF2-40B4-BE49-F238E27FC236}">
                <a16:creationId xmlns:a16="http://schemas.microsoft.com/office/drawing/2014/main" id="{1A14640D-7A54-42B7-9619-17FE62DC6EE3}"/>
              </a:ext>
            </a:extLst>
          </p:cNvPr>
          <p:cNvSpPr>
            <a:spLocks/>
          </p:cNvSpPr>
          <p:nvPr/>
        </p:nvSpPr>
        <p:spPr bwMode="auto">
          <a:xfrm>
            <a:off x="9369425" y="3155508"/>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8" name="Freeform 630">
            <a:extLst>
              <a:ext uri="{FF2B5EF4-FFF2-40B4-BE49-F238E27FC236}">
                <a16:creationId xmlns:a16="http://schemas.microsoft.com/office/drawing/2014/main" id="{EC4EC8E4-6B02-4862-934E-5736A2A1B896}"/>
              </a:ext>
            </a:extLst>
          </p:cNvPr>
          <p:cNvSpPr>
            <a:spLocks/>
          </p:cNvSpPr>
          <p:nvPr/>
        </p:nvSpPr>
        <p:spPr bwMode="auto">
          <a:xfrm>
            <a:off x="9359900" y="3149158"/>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19" name="Freeform 631">
            <a:extLst>
              <a:ext uri="{FF2B5EF4-FFF2-40B4-BE49-F238E27FC236}">
                <a16:creationId xmlns:a16="http://schemas.microsoft.com/office/drawing/2014/main" id="{11F64DBF-025D-4A55-86BC-2E65838E08DF}"/>
              </a:ext>
            </a:extLst>
          </p:cNvPr>
          <p:cNvSpPr>
            <a:spLocks/>
          </p:cNvSpPr>
          <p:nvPr/>
        </p:nvSpPr>
        <p:spPr bwMode="auto">
          <a:xfrm>
            <a:off x="9321800" y="3133283"/>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0" name="Freeform 632">
            <a:extLst>
              <a:ext uri="{FF2B5EF4-FFF2-40B4-BE49-F238E27FC236}">
                <a16:creationId xmlns:a16="http://schemas.microsoft.com/office/drawing/2014/main" id="{9A580D38-9124-4823-8E93-B9684281E096}"/>
              </a:ext>
            </a:extLst>
          </p:cNvPr>
          <p:cNvSpPr>
            <a:spLocks/>
          </p:cNvSpPr>
          <p:nvPr/>
        </p:nvSpPr>
        <p:spPr bwMode="auto">
          <a:xfrm>
            <a:off x="9318625" y="3130108"/>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1" name="Freeform 633">
            <a:extLst>
              <a:ext uri="{FF2B5EF4-FFF2-40B4-BE49-F238E27FC236}">
                <a16:creationId xmlns:a16="http://schemas.microsoft.com/office/drawing/2014/main" id="{7DE681B4-E724-4125-980D-F9E4C41538E1}"/>
              </a:ext>
            </a:extLst>
          </p:cNvPr>
          <p:cNvSpPr>
            <a:spLocks/>
          </p:cNvSpPr>
          <p:nvPr/>
        </p:nvSpPr>
        <p:spPr bwMode="auto">
          <a:xfrm>
            <a:off x="9302750" y="3120583"/>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2" name="Freeform 634">
            <a:extLst>
              <a:ext uri="{FF2B5EF4-FFF2-40B4-BE49-F238E27FC236}">
                <a16:creationId xmlns:a16="http://schemas.microsoft.com/office/drawing/2014/main" id="{F6EC77C7-52FD-4310-A847-70B8C3B10226}"/>
              </a:ext>
            </a:extLst>
          </p:cNvPr>
          <p:cNvSpPr>
            <a:spLocks/>
          </p:cNvSpPr>
          <p:nvPr/>
        </p:nvSpPr>
        <p:spPr bwMode="auto">
          <a:xfrm>
            <a:off x="8778875" y="2860233"/>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3" name="Freeform 635">
            <a:extLst>
              <a:ext uri="{FF2B5EF4-FFF2-40B4-BE49-F238E27FC236}">
                <a16:creationId xmlns:a16="http://schemas.microsoft.com/office/drawing/2014/main" id="{3DA65660-BB3A-426B-86AC-F0D0EB784A48}"/>
              </a:ext>
            </a:extLst>
          </p:cNvPr>
          <p:cNvSpPr>
            <a:spLocks/>
          </p:cNvSpPr>
          <p:nvPr/>
        </p:nvSpPr>
        <p:spPr bwMode="auto">
          <a:xfrm>
            <a:off x="8718550" y="2834833"/>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4" name="Freeform 636">
            <a:extLst>
              <a:ext uri="{FF2B5EF4-FFF2-40B4-BE49-F238E27FC236}">
                <a16:creationId xmlns:a16="http://schemas.microsoft.com/office/drawing/2014/main" id="{756B8F0A-8175-4694-BC79-4A8C2334D57E}"/>
              </a:ext>
            </a:extLst>
          </p:cNvPr>
          <p:cNvSpPr>
            <a:spLocks/>
          </p:cNvSpPr>
          <p:nvPr/>
        </p:nvSpPr>
        <p:spPr bwMode="auto">
          <a:xfrm>
            <a:off x="8250238" y="2420496"/>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5" name="Freeform 637">
            <a:extLst>
              <a:ext uri="{FF2B5EF4-FFF2-40B4-BE49-F238E27FC236}">
                <a16:creationId xmlns:a16="http://schemas.microsoft.com/office/drawing/2014/main" id="{70A1DE58-AEE5-48C5-B239-4D4ADDC90944}"/>
              </a:ext>
            </a:extLst>
          </p:cNvPr>
          <p:cNvSpPr>
            <a:spLocks/>
          </p:cNvSpPr>
          <p:nvPr/>
        </p:nvSpPr>
        <p:spPr bwMode="auto">
          <a:xfrm>
            <a:off x="8132763" y="2315721"/>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6" name="Freeform 638">
            <a:extLst>
              <a:ext uri="{FF2B5EF4-FFF2-40B4-BE49-F238E27FC236}">
                <a16:creationId xmlns:a16="http://schemas.microsoft.com/office/drawing/2014/main" id="{02698F72-2FF5-4671-89D4-F8B943BCA037}"/>
              </a:ext>
            </a:extLst>
          </p:cNvPr>
          <p:cNvSpPr>
            <a:spLocks/>
          </p:cNvSpPr>
          <p:nvPr/>
        </p:nvSpPr>
        <p:spPr bwMode="auto">
          <a:xfrm>
            <a:off x="8066088" y="2256983"/>
            <a:ext cx="52388" cy="46038"/>
          </a:xfrm>
          <a:custGeom>
            <a:avLst/>
            <a:gdLst>
              <a:gd name="T0" fmla="*/ 17 w 33"/>
              <a:gd name="T1" fmla="*/ 0 h 29"/>
              <a:gd name="T2" fmla="*/ 0 w 33"/>
              <a:gd name="T3" fmla="*/ 29 h 29"/>
              <a:gd name="T4" fmla="*/ 33 w 33"/>
              <a:gd name="T5" fmla="*/ 29 h 29"/>
              <a:gd name="T6" fmla="*/ 17 w 33"/>
              <a:gd name="T7" fmla="*/ 0 h 29"/>
            </a:gdLst>
            <a:ahLst/>
            <a:cxnLst>
              <a:cxn ang="0">
                <a:pos x="T0" y="T1"/>
              </a:cxn>
              <a:cxn ang="0">
                <a:pos x="T2" y="T3"/>
              </a:cxn>
              <a:cxn ang="0">
                <a:pos x="T4" y="T5"/>
              </a:cxn>
              <a:cxn ang="0">
                <a:pos x="T6" y="T7"/>
              </a:cxn>
            </a:cxnLst>
            <a:rect l="0" t="0" r="r" b="b"/>
            <a:pathLst>
              <a:path w="33" h="29">
                <a:moveTo>
                  <a:pt x="17" y="0"/>
                </a:moveTo>
                <a:lnTo>
                  <a:pt x="0" y="29"/>
                </a:lnTo>
                <a:lnTo>
                  <a:pt x="33"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7" name="Freeform 639">
            <a:extLst>
              <a:ext uri="{FF2B5EF4-FFF2-40B4-BE49-F238E27FC236}">
                <a16:creationId xmlns:a16="http://schemas.microsoft.com/office/drawing/2014/main" id="{FEA0B805-8666-4C15-BA86-12A802C22EE8}"/>
              </a:ext>
            </a:extLst>
          </p:cNvPr>
          <p:cNvSpPr>
            <a:spLocks/>
          </p:cNvSpPr>
          <p:nvPr/>
        </p:nvSpPr>
        <p:spPr bwMode="auto">
          <a:xfrm>
            <a:off x="7854950" y="2026796"/>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8" name="Freeform 640">
            <a:extLst>
              <a:ext uri="{FF2B5EF4-FFF2-40B4-BE49-F238E27FC236}">
                <a16:creationId xmlns:a16="http://schemas.microsoft.com/office/drawing/2014/main" id="{2A8ED58B-C5EA-43D6-BE2E-DB4FFBC8924B}"/>
              </a:ext>
            </a:extLst>
          </p:cNvPr>
          <p:cNvSpPr>
            <a:spLocks/>
          </p:cNvSpPr>
          <p:nvPr/>
        </p:nvSpPr>
        <p:spPr bwMode="auto">
          <a:xfrm>
            <a:off x="7761288" y="1879158"/>
            <a:ext cx="49213" cy="42863"/>
          </a:xfrm>
          <a:custGeom>
            <a:avLst/>
            <a:gdLst>
              <a:gd name="T0" fmla="*/ 16 w 31"/>
              <a:gd name="T1" fmla="*/ 0 h 27"/>
              <a:gd name="T2" fmla="*/ 0 w 31"/>
              <a:gd name="T3" fmla="*/ 27 h 27"/>
              <a:gd name="T4" fmla="*/ 31 w 31"/>
              <a:gd name="T5" fmla="*/ 27 h 27"/>
              <a:gd name="T6" fmla="*/ 16 w 31"/>
              <a:gd name="T7" fmla="*/ 0 h 27"/>
            </a:gdLst>
            <a:ahLst/>
            <a:cxnLst>
              <a:cxn ang="0">
                <a:pos x="T0" y="T1"/>
              </a:cxn>
              <a:cxn ang="0">
                <a:pos x="T2" y="T3"/>
              </a:cxn>
              <a:cxn ang="0">
                <a:pos x="T4" y="T5"/>
              </a:cxn>
              <a:cxn ang="0">
                <a:pos x="T6" y="T7"/>
              </a:cxn>
            </a:cxnLst>
            <a:rect l="0" t="0" r="r" b="b"/>
            <a:pathLst>
              <a:path w="31" h="27">
                <a:moveTo>
                  <a:pt x="16" y="0"/>
                </a:moveTo>
                <a:lnTo>
                  <a:pt x="0" y="27"/>
                </a:lnTo>
                <a:lnTo>
                  <a:pt x="31"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29" name="Freeform 641">
            <a:extLst>
              <a:ext uri="{FF2B5EF4-FFF2-40B4-BE49-F238E27FC236}">
                <a16:creationId xmlns:a16="http://schemas.microsoft.com/office/drawing/2014/main" id="{1AE2A68B-53AC-487C-9E37-F0CD248C57BC}"/>
              </a:ext>
            </a:extLst>
          </p:cNvPr>
          <p:cNvSpPr>
            <a:spLocks/>
          </p:cNvSpPr>
          <p:nvPr/>
        </p:nvSpPr>
        <p:spPr bwMode="auto">
          <a:xfrm>
            <a:off x="7620000" y="1688658"/>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0" name="Freeform 642">
            <a:extLst>
              <a:ext uri="{FF2B5EF4-FFF2-40B4-BE49-F238E27FC236}">
                <a16:creationId xmlns:a16="http://schemas.microsoft.com/office/drawing/2014/main" id="{4E3BB653-3A8C-426A-A298-4C499D4DD0BC}"/>
              </a:ext>
            </a:extLst>
          </p:cNvPr>
          <p:cNvSpPr>
            <a:spLocks/>
          </p:cNvSpPr>
          <p:nvPr/>
        </p:nvSpPr>
        <p:spPr bwMode="auto">
          <a:xfrm>
            <a:off x="7532688" y="1547371"/>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1" name="Freeform 643">
            <a:extLst>
              <a:ext uri="{FF2B5EF4-FFF2-40B4-BE49-F238E27FC236}">
                <a16:creationId xmlns:a16="http://schemas.microsoft.com/office/drawing/2014/main" id="{13F536BC-1F56-4E00-8148-3C02D24B5AD6}"/>
              </a:ext>
            </a:extLst>
          </p:cNvPr>
          <p:cNvSpPr>
            <a:spLocks/>
          </p:cNvSpPr>
          <p:nvPr/>
        </p:nvSpPr>
        <p:spPr bwMode="auto">
          <a:xfrm>
            <a:off x="7381875" y="1334646"/>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2" name="Freeform 644">
            <a:extLst>
              <a:ext uri="{FF2B5EF4-FFF2-40B4-BE49-F238E27FC236}">
                <a16:creationId xmlns:a16="http://schemas.microsoft.com/office/drawing/2014/main" id="{FA2C1A01-5720-4809-8FED-01315D939CD3}"/>
              </a:ext>
            </a:extLst>
          </p:cNvPr>
          <p:cNvSpPr>
            <a:spLocks/>
          </p:cNvSpPr>
          <p:nvPr/>
        </p:nvSpPr>
        <p:spPr bwMode="auto">
          <a:xfrm>
            <a:off x="7345363" y="1269558"/>
            <a:ext cx="49213" cy="41275"/>
          </a:xfrm>
          <a:custGeom>
            <a:avLst/>
            <a:gdLst>
              <a:gd name="T0" fmla="*/ 17 w 31"/>
              <a:gd name="T1" fmla="*/ 0 h 26"/>
              <a:gd name="T2" fmla="*/ 0 w 31"/>
              <a:gd name="T3" fmla="*/ 26 h 26"/>
              <a:gd name="T4" fmla="*/ 31 w 31"/>
              <a:gd name="T5" fmla="*/ 26 h 26"/>
              <a:gd name="T6" fmla="*/ 17 w 31"/>
              <a:gd name="T7" fmla="*/ 0 h 26"/>
            </a:gdLst>
            <a:ahLst/>
            <a:cxnLst>
              <a:cxn ang="0">
                <a:pos x="T0" y="T1"/>
              </a:cxn>
              <a:cxn ang="0">
                <a:pos x="T2" y="T3"/>
              </a:cxn>
              <a:cxn ang="0">
                <a:pos x="T4" y="T5"/>
              </a:cxn>
              <a:cxn ang="0">
                <a:pos x="T6" y="T7"/>
              </a:cxn>
            </a:cxnLst>
            <a:rect l="0" t="0" r="r" b="b"/>
            <a:pathLst>
              <a:path w="31" h="26">
                <a:moveTo>
                  <a:pt x="17" y="0"/>
                </a:moveTo>
                <a:lnTo>
                  <a:pt x="0" y="26"/>
                </a:lnTo>
                <a:lnTo>
                  <a:pt x="31"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3" name="Freeform 645">
            <a:extLst>
              <a:ext uri="{FF2B5EF4-FFF2-40B4-BE49-F238E27FC236}">
                <a16:creationId xmlns:a16="http://schemas.microsoft.com/office/drawing/2014/main" id="{BDD1EDB3-AB47-4BC2-8673-1B4FE1F64942}"/>
              </a:ext>
            </a:extLst>
          </p:cNvPr>
          <p:cNvSpPr>
            <a:spLocks/>
          </p:cNvSpPr>
          <p:nvPr/>
        </p:nvSpPr>
        <p:spPr bwMode="auto">
          <a:xfrm>
            <a:off x="7315200" y="1233046"/>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4" name="Freeform 646">
            <a:extLst>
              <a:ext uri="{FF2B5EF4-FFF2-40B4-BE49-F238E27FC236}">
                <a16:creationId xmlns:a16="http://schemas.microsoft.com/office/drawing/2014/main" id="{E7BE3D61-A7E7-44E5-88BC-D364D4840CE7}"/>
              </a:ext>
            </a:extLst>
          </p:cNvPr>
          <p:cNvSpPr>
            <a:spLocks/>
          </p:cNvSpPr>
          <p:nvPr/>
        </p:nvSpPr>
        <p:spPr bwMode="auto">
          <a:xfrm>
            <a:off x="7278688" y="1190183"/>
            <a:ext cx="49213" cy="46038"/>
          </a:xfrm>
          <a:custGeom>
            <a:avLst/>
            <a:gdLst>
              <a:gd name="T0" fmla="*/ 14 w 31"/>
              <a:gd name="T1" fmla="*/ 0 h 29"/>
              <a:gd name="T2" fmla="*/ 0 w 31"/>
              <a:gd name="T3" fmla="*/ 29 h 29"/>
              <a:gd name="T4" fmla="*/ 31 w 31"/>
              <a:gd name="T5" fmla="*/ 29 h 29"/>
              <a:gd name="T6" fmla="*/ 14 w 31"/>
              <a:gd name="T7" fmla="*/ 0 h 29"/>
            </a:gdLst>
            <a:ahLst/>
            <a:cxnLst>
              <a:cxn ang="0">
                <a:pos x="T0" y="T1"/>
              </a:cxn>
              <a:cxn ang="0">
                <a:pos x="T2" y="T3"/>
              </a:cxn>
              <a:cxn ang="0">
                <a:pos x="T4" y="T5"/>
              </a:cxn>
              <a:cxn ang="0">
                <a:pos x="T6" y="T7"/>
              </a:cxn>
            </a:cxnLst>
            <a:rect l="0" t="0" r="r" b="b"/>
            <a:pathLst>
              <a:path w="31" h="29">
                <a:moveTo>
                  <a:pt x="14" y="0"/>
                </a:moveTo>
                <a:lnTo>
                  <a:pt x="0" y="29"/>
                </a:lnTo>
                <a:lnTo>
                  <a:pt x="31" y="29"/>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5" name="Freeform 647">
            <a:extLst>
              <a:ext uri="{FF2B5EF4-FFF2-40B4-BE49-F238E27FC236}">
                <a16:creationId xmlns:a16="http://schemas.microsoft.com/office/drawing/2014/main" id="{0C11695A-E8F8-4E39-AEC3-854FCC77086E}"/>
              </a:ext>
            </a:extLst>
          </p:cNvPr>
          <p:cNvSpPr>
            <a:spLocks/>
          </p:cNvSpPr>
          <p:nvPr/>
        </p:nvSpPr>
        <p:spPr bwMode="auto">
          <a:xfrm>
            <a:off x="7100888" y="1055246"/>
            <a:ext cx="49213" cy="46038"/>
          </a:xfrm>
          <a:custGeom>
            <a:avLst/>
            <a:gdLst>
              <a:gd name="T0" fmla="*/ 17 w 31"/>
              <a:gd name="T1" fmla="*/ 0 h 29"/>
              <a:gd name="T2" fmla="*/ 0 w 31"/>
              <a:gd name="T3" fmla="*/ 29 h 29"/>
              <a:gd name="T4" fmla="*/ 31 w 31"/>
              <a:gd name="T5" fmla="*/ 29 h 29"/>
              <a:gd name="T6" fmla="*/ 17 w 31"/>
              <a:gd name="T7" fmla="*/ 0 h 29"/>
            </a:gdLst>
            <a:ahLst/>
            <a:cxnLst>
              <a:cxn ang="0">
                <a:pos x="T0" y="T1"/>
              </a:cxn>
              <a:cxn ang="0">
                <a:pos x="T2" y="T3"/>
              </a:cxn>
              <a:cxn ang="0">
                <a:pos x="T4" y="T5"/>
              </a:cxn>
              <a:cxn ang="0">
                <a:pos x="T6" y="T7"/>
              </a:cxn>
            </a:cxnLst>
            <a:rect l="0" t="0" r="r" b="b"/>
            <a:pathLst>
              <a:path w="31" h="29">
                <a:moveTo>
                  <a:pt x="17" y="0"/>
                </a:moveTo>
                <a:lnTo>
                  <a:pt x="0" y="29"/>
                </a:lnTo>
                <a:lnTo>
                  <a:pt x="31"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36" name="Freeform 648">
            <a:extLst>
              <a:ext uri="{FF2B5EF4-FFF2-40B4-BE49-F238E27FC236}">
                <a16:creationId xmlns:a16="http://schemas.microsoft.com/office/drawing/2014/main" id="{5CA7C823-0475-4A44-817C-465F5BCE90A3}"/>
              </a:ext>
            </a:extLst>
          </p:cNvPr>
          <p:cNvSpPr>
            <a:spLocks/>
          </p:cNvSpPr>
          <p:nvPr/>
        </p:nvSpPr>
        <p:spPr bwMode="auto">
          <a:xfrm>
            <a:off x="7435850" y="1442596"/>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41" name="Freeform 649">
            <a:extLst>
              <a:ext uri="{FF2B5EF4-FFF2-40B4-BE49-F238E27FC236}">
                <a16:creationId xmlns:a16="http://schemas.microsoft.com/office/drawing/2014/main" id="{7D257989-B5DE-4DF3-81E1-A218DC5C56D1}"/>
              </a:ext>
            </a:extLst>
          </p:cNvPr>
          <p:cNvSpPr>
            <a:spLocks/>
          </p:cNvSpPr>
          <p:nvPr/>
        </p:nvSpPr>
        <p:spPr bwMode="auto">
          <a:xfrm>
            <a:off x="9899650" y="3311083"/>
            <a:ext cx="49213" cy="42863"/>
          </a:xfrm>
          <a:custGeom>
            <a:avLst/>
            <a:gdLst>
              <a:gd name="T0" fmla="*/ 16 w 31"/>
              <a:gd name="T1" fmla="*/ 0 h 27"/>
              <a:gd name="T2" fmla="*/ 0 w 31"/>
              <a:gd name="T3" fmla="*/ 27 h 27"/>
              <a:gd name="T4" fmla="*/ 31 w 31"/>
              <a:gd name="T5" fmla="*/ 27 h 27"/>
              <a:gd name="T6" fmla="*/ 16 w 31"/>
              <a:gd name="T7" fmla="*/ 0 h 27"/>
            </a:gdLst>
            <a:ahLst/>
            <a:cxnLst>
              <a:cxn ang="0">
                <a:pos x="T0" y="T1"/>
              </a:cxn>
              <a:cxn ang="0">
                <a:pos x="T2" y="T3"/>
              </a:cxn>
              <a:cxn ang="0">
                <a:pos x="T4" y="T5"/>
              </a:cxn>
              <a:cxn ang="0">
                <a:pos x="T6" y="T7"/>
              </a:cxn>
            </a:cxnLst>
            <a:rect l="0" t="0" r="r" b="b"/>
            <a:pathLst>
              <a:path w="31" h="27">
                <a:moveTo>
                  <a:pt x="16" y="0"/>
                </a:moveTo>
                <a:lnTo>
                  <a:pt x="0" y="27"/>
                </a:lnTo>
                <a:lnTo>
                  <a:pt x="31"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42" name="Freeform 650">
            <a:extLst>
              <a:ext uri="{FF2B5EF4-FFF2-40B4-BE49-F238E27FC236}">
                <a16:creationId xmlns:a16="http://schemas.microsoft.com/office/drawing/2014/main" id="{6116BD99-CA17-4490-8AA7-C4421A35A4AA}"/>
              </a:ext>
            </a:extLst>
          </p:cNvPr>
          <p:cNvSpPr>
            <a:spLocks/>
          </p:cNvSpPr>
          <p:nvPr/>
        </p:nvSpPr>
        <p:spPr bwMode="auto">
          <a:xfrm>
            <a:off x="9891713" y="3311083"/>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43" name="Freeform 651">
            <a:extLst>
              <a:ext uri="{FF2B5EF4-FFF2-40B4-BE49-F238E27FC236}">
                <a16:creationId xmlns:a16="http://schemas.microsoft.com/office/drawing/2014/main" id="{185B55C9-A0CB-4B81-8702-0F3517E8BD04}"/>
              </a:ext>
            </a:extLst>
          </p:cNvPr>
          <p:cNvSpPr>
            <a:spLocks/>
          </p:cNvSpPr>
          <p:nvPr/>
        </p:nvSpPr>
        <p:spPr bwMode="auto">
          <a:xfrm>
            <a:off x="10136188" y="3342833"/>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49" name="Freeform 653">
            <a:extLst>
              <a:ext uri="{FF2B5EF4-FFF2-40B4-BE49-F238E27FC236}">
                <a16:creationId xmlns:a16="http://schemas.microsoft.com/office/drawing/2014/main" id="{78799397-5925-470D-A43D-5E12732A2C4D}"/>
              </a:ext>
            </a:extLst>
          </p:cNvPr>
          <p:cNvSpPr>
            <a:spLocks/>
          </p:cNvSpPr>
          <p:nvPr/>
        </p:nvSpPr>
        <p:spPr bwMode="auto">
          <a:xfrm>
            <a:off x="7016750" y="1015558"/>
            <a:ext cx="4594225" cy="2527300"/>
          </a:xfrm>
          <a:custGeom>
            <a:avLst/>
            <a:gdLst>
              <a:gd name="T0" fmla="*/ 42 w 2894"/>
              <a:gd name="T1" fmla="*/ 19 h 1592"/>
              <a:gd name="T2" fmla="*/ 65 w 2894"/>
              <a:gd name="T3" fmla="*/ 35 h 1592"/>
              <a:gd name="T4" fmla="*/ 103 w 2894"/>
              <a:gd name="T5" fmla="*/ 66 h 1592"/>
              <a:gd name="T6" fmla="*/ 124 w 2894"/>
              <a:gd name="T7" fmla="*/ 89 h 1592"/>
              <a:gd name="T8" fmla="*/ 167 w 2894"/>
              <a:gd name="T9" fmla="*/ 110 h 1592"/>
              <a:gd name="T10" fmla="*/ 190 w 2894"/>
              <a:gd name="T11" fmla="*/ 133 h 1592"/>
              <a:gd name="T12" fmla="*/ 207 w 2894"/>
              <a:gd name="T13" fmla="*/ 153 h 1592"/>
              <a:gd name="T14" fmla="*/ 232 w 2894"/>
              <a:gd name="T15" fmla="*/ 180 h 1592"/>
              <a:gd name="T16" fmla="*/ 247 w 2894"/>
              <a:gd name="T17" fmla="*/ 211 h 1592"/>
              <a:gd name="T18" fmla="*/ 266 w 2894"/>
              <a:gd name="T19" fmla="*/ 253 h 1592"/>
              <a:gd name="T20" fmla="*/ 281 w 2894"/>
              <a:gd name="T21" fmla="*/ 284 h 1592"/>
              <a:gd name="T22" fmla="*/ 304 w 2894"/>
              <a:gd name="T23" fmla="*/ 304 h 1592"/>
              <a:gd name="T24" fmla="*/ 329 w 2894"/>
              <a:gd name="T25" fmla="*/ 339 h 1592"/>
              <a:gd name="T26" fmla="*/ 350 w 2894"/>
              <a:gd name="T27" fmla="*/ 354 h 1592"/>
              <a:gd name="T28" fmla="*/ 371 w 2894"/>
              <a:gd name="T29" fmla="*/ 399 h 1592"/>
              <a:gd name="T30" fmla="*/ 390 w 2894"/>
              <a:gd name="T31" fmla="*/ 424 h 1592"/>
              <a:gd name="T32" fmla="*/ 407 w 2894"/>
              <a:gd name="T33" fmla="*/ 457 h 1592"/>
              <a:gd name="T34" fmla="*/ 428 w 2894"/>
              <a:gd name="T35" fmla="*/ 474 h 1592"/>
              <a:gd name="T36" fmla="*/ 443 w 2894"/>
              <a:gd name="T37" fmla="*/ 507 h 1592"/>
              <a:gd name="T38" fmla="*/ 464 w 2894"/>
              <a:gd name="T39" fmla="*/ 544 h 1592"/>
              <a:gd name="T40" fmla="*/ 492 w 2894"/>
              <a:gd name="T41" fmla="*/ 575 h 1592"/>
              <a:gd name="T42" fmla="*/ 513 w 2894"/>
              <a:gd name="T43" fmla="*/ 610 h 1592"/>
              <a:gd name="T44" fmla="*/ 536 w 2894"/>
              <a:gd name="T45" fmla="*/ 643 h 1592"/>
              <a:gd name="T46" fmla="*/ 557 w 2894"/>
              <a:gd name="T47" fmla="*/ 660 h 1592"/>
              <a:gd name="T48" fmla="*/ 576 w 2894"/>
              <a:gd name="T49" fmla="*/ 697 h 1592"/>
              <a:gd name="T50" fmla="*/ 604 w 2894"/>
              <a:gd name="T51" fmla="*/ 716 h 1592"/>
              <a:gd name="T52" fmla="*/ 625 w 2894"/>
              <a:gd name="T53" fmla="*/ 741 h 1592"/>
              <a:gd name="T54" fmla="*/ 650 w 2894"/>
              <a:gd name="T55" fmla="*/ 759 h 1592"/>
              <a:gd name="T56" fmla="*/ 667 w 2894"/>
              <a:gd name="T57" fmla="*/ 784 h 1592"/>
              <a:gd name="T58" fmla="*/ 684 w 2894"/>
              <a:gd name="T59" fmla="*/ 801 h 1592"/>
              <a:gd name="T60" fmla="*/ 705 w 2894"/>
              <a:gd name="T61" fmla="*/ 829 h 1592"/>
              <a:gd name="T62" fmla="*/ 735 w 2894"/>
              <a:gd name="T63" fmla="*/ 848 h 1592"/>
              <a:gd name="T64" fmla="*/ 758 w 2894"/>
              <a:gd name="T65" fmla="*/ 871 h 1592"/>
              <a:gd name="T66" fmla="*/ 792 w 2894"/>
              <a:gd name="T67" fmla="*/ 902 h 1592"/>
              <a:gd name="T68" fmla="*/ 817 w 2894"/>
              <a:gd name="T69" fmla="*/ 920 h 1592"/>
              <a:gd name="T70" fmla="*/ 842 w 2894"/>
              <a:gd name="T71" fmla="*/ 964 h 1592"/>
              <a:gd name="T72" fmla="*/ 865 w 2894"/>
              <a:gd name="T73" fmla="*/ 982 h 1592"/>
              <a:gd name="T74" fmla="*/ 899 w 2894"/>
              <a:gd name="T75" fmla="*/ 1011 h 1592"/>
              <a:gd name="T76" fmla="*/ 931 w 2894"/>
              <a:gd name="T77" fmla="*/ 1034 h 1592"/>
              <a:gd name="T78" fmla="*/ 956 w 2894"/>
              <a:gd name="T79" fmla="*/ 1059 h 1592"/>
              <a:gd name="T80" fmla="*/ 977 w 2894"/>
              <a:gd name="T81" fmla="*/ 1078 h 1592"/>
              <a:gd name="T82" fmla="*/ 1011 w 2894"/>
              <a:gd name="T83" fmla="*/ 1107 h 1592"/>
              <a:gd name="T84" fmla="*/ 1051 w 2894"/>
              <a:gd name="T85" fmla="*/ 1133 h 1592"/>
              <a:gd name="T86" fmla="*/ 1091 w 2894"/>
              <a:gd name="T87" fmla="*/ 1162 h 1592"/>
              <a:gd name="T88" fmla="*/ 1127 w 2894"/>
              <a:gd name="T89" fmla="*/ 1177 h 1592"/>
              <a:gd name="T90" fmla="*/ 1161 w 2894"/>
              <a:gd name="T91" fmla="*/ 1200 h 1592"/>
              <a:gd name="T92" fmla="*/ 1201 w 2894"/>
              <a:gd name="T93" fmla="*/ 1222 h 1592"/>
              <a:gd name="T94" fmla="*/ 1248 w 2894"/>
              <a:gd name="T95" fmla="*/ 1239 h 1592"/>
              <a:gd name="T96" fmla="*/ 1309 w 2894"/>
              <a:gd name="T97" fmla="*/ 1260 h 1592"/>
              <a:gd name="T98" fmla="*/ 1347 w 2894"/>
              <a:gd name="T99" fmla="*/ 1278 h 1592"/>
              <a:gd name="T100" fmla="*/ 1389 w 2894"/>
              <a:gd name="T101" fmla="*/ 1299 h 1592"/>
              <a:gd name="T102" fmla="*/ 1429 w 2894"/>
              <a:gd name="T103" fmla="*/ 1324 h 1592"/>
              <a:gd name="T104" fmla="*/ 1463 w 2894"/>
              <a:gd name="T105" fmla="*/ 1342 h 1592"/>
              <a:gd name="T106" fmla="*/ 1514 w 2894"/>
              <a:gd name="T107" fmla="*/ 1367 h 1592"/>
              <a:gd name="T108" fmla="*/ 1560 w 2894"/>
              <a:gd name="T109" fmla="*/ 1388 h 1592"/>
              <a:gd name="T110" fmla="*/ 1609 w 2894"/>
              <a:gd name="T111" fmla="*/ 1413 h 1592"/>
              <a:gd name="T112" fmla="*/ 1735 w 2894"/>
              <a:gd name="T113" fmla="*/ 1437 h 1592"/>
              <a:gd name="T114" fmla="*/ 1875 w 2894"/>
              <a:gd name="T115" fmla="*/ 1460 h 1592"/>
              <a:gd name="T116" fmla="*/ 2041 w 2894"/>
              <a:gd name="T117" fmla="*/ 1483 h 1592"/>
              <a:gd name="T118" fmla="*/ 2141 w 2894"/>
              <a:gd name="T119" fmla="*/ 1510 h 1592"/>
              <a:gd name="T120" fmla="*/ 2590 w 2894"/>
              <a:gd name="T121" fmla="*/ 1551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4" h="1592">
                <a:moveTo>
                  <a:pt x="0" y="0"/>
                </a:moveTo>
                <a:lnTo>
                  <a:pt x="13" y="0"/>
                </a:lnTo>
                <a:lnTo>
                  <a:pt x="13" y="6"/>
                </a:lnTo>
                <a:lnTo>
                  <a:pt x="21" y="6"/>
                </a:lnTo>
                <a:lnTo>
                  <a:pt x="21" y="9"/>
                </a:lnTo>
                <a:lnTo>
                  <a:pt x="27" y="9"/>
                </a:lnTo>
                <a:lnTo>
                  <a:pt x="27" y="11"/>
                </a:lnTo>
                <a:lnTo>
                  <a:pt x="38" y="11"/>
                </a:lnTo>
                <a:lnTo>
                  <a:pt x="38" y="17"/>
                </a:lnTo>
                <a:lnTo>
                  <a:pt x="42" y="17"/>
                </a:lnTo>
                <a:lnTo>
                  <a:pt x="42" y="19"/>
                </a:lnTo>
                <a:lnTo>
                  <a:pt x="44" y="19"/>
                </a:lnTo>
                <a:lnTo>
                  <a:pt x="44" y="23"/>
                </a:lnTo>
                <a:lnTo>
                  <a:pt x="48" y="23"/>
                </a:lnTo>
                <a:lnTo>
                  <a:pt x="48" y="25"/>
                </a:lnTo>
                <a:lnTo>
                  <a:pt x="53" y="25"/>
                </a:lnTo>
                <a:lnTo>
                  <a:pt x="53" y="27"/>
                </a:lnTo>
                <a:lnTo>
                  <a:pt x="55" y="27"/>
                </a:lnTo>
                <a:lnTo>
                  <a:pt x="55" y="29"/>
                </a:lnTo>
                <a:lnTo>
                  <a:pt x="61" y="29"/>
                </a:lnTo>
                <a:lnTo>
                  <a:pt x="61" y="35"/>
                </a:lnTo>
                <a:lnTo>
                  <a:pt x="65" y="35"/>
                </a:lnTo>
                <a:lnTo>
                  <a:pt x="65" y="40"/>
                </a:lnTo>
                <a:lnTo>
                  <a:pt x="67" y="40"/>
                </a:lnTo>
                <a:lnTo>
                  <a:pt x="67" y="42"/>
                </a:lnTo>
                <a:lnTo>
                  <a:pt x="70" y="42"/>
                </a:lnTo>
                <a:lnTo>
                  <a:pt x="70" y="48"/>
                </a:lnTo>
                <a:lnTo>
                  <a:pt x="82" y="48"/>
                </a:lnTo>
                <a:lnTo>
                  <a:pt x="82" y="54"/>
                </a:lnTo>
                <a:lnTo>
                  <a:pt x="95" y="54"/>
                </a:lnTo>
                <a:lnTo>
                  <a:pt x="95" y="56"/>
                </a:lnTo>
                <a:lnTo>
                  <a:pt x="103" y="56"/>
                </a:lnTo>
                <a:lnTo>
                  <a:pt x="103" y="66"/>
                </a:lnTo>
                <a:lnTo>
                  <a:pt x="105" y="66"/>
                </a:lnTo>
                <a:lnTo>
                  <a:pt x="105" y="71"/>
                </a:lnTo>
                <a:lnTo>
                  <a:pt x="110" y="71"/>
                </a:lnTo>
                <a:lnTo>
                  <a:pt x="110" y="73"/>
                </a:lnTo>
                <a:lnTo>
                  <a:pt x="112" y="73"/>
                </a:lnTo>
                <a:lnTo>
                  <a:pt x="112" y="77"/>
                </a:lnTo>
                <a:lnTo>
                  <a:pt x="118" y="77"/>
                </a:lnTo>
                <a:lnTo>
                  <a:pt x="118" y="81"/>
                </a:lnTo>
                <a:lnTo>
                  <a:pt x="120" y="81"/>
                </a:lnTo>
                <a:lnTo>
                  <a:pt x="120" y="89"/>
                </a:lnTo>
                <a:lnTo>
                  <a:pt x="124" y="89"/>
                </a:lnTo>
                <a:lnTo>
                  <a:pt x="124" y="91"/>
                </a:lnTo>
                <a:lnTo>
                  <a:pt x="133" y="91"/>
                </a:lnTo>
                <a:lnTo>
                  <a:pt x="133" y="93"/>
                </a:lnTo>
                <a:lnTo>
                  <a:pt x="135" y="93"/>
                </a:lnTo>
                <a:lnTo>
                  <a:pt x="135" y="97"/>
                </a:lnTo>
                <a:lnTo>
                  <a:pt x="152" y="97"/>
                </a:lnTo>
                <a:lnTo>
                  <a:pt x="152" y="102"/>
                </a:lnTo>
                <a:lnTo>
                  <a:pt x="160" y="102"/>
                </a:lnTo>
                <a:lnTo>
                  <a:pt x="160" y="108"/>
                </a:lnTo>
                <a:lnTo>
                  <a:pt x="167" y="108"/>
                </a:lnTo>
                <a:lnTo>
                  <a:pt x="167" y="110"/>
                </a:lnTo>
                <a:lnTo>
                  <a:pt x="167" y="110"/>
                </a:lnTo>
                <a:lnTo>
                  <a:pt x="167" y="116"/>
                </a:lnTo>
                <a:lnTo>
                  <a:pt x="173" y="116"/>
                </a:lnTo>
                <a:lnTo>
                  <a:pt x="173" y="122"/>
                </a:lnTo>
                <a:lnTo>
                  <a:pt x="177" y="122"/>
                </a:lnTo>
                <a:lnTo>
                  <a:pt x="177" y="124"/>
                </a:lnTo>
                <a:lnTo>
                  <a:pt x="179" y="124"/>
                </a:lnTo>
                <a:lnTo>
                  <a:pt x="179" y="126"/>
                </a:lnTo>
                <a:lnTo>
                  <a:pt x="188" y="126"/>
                </a:lnTo>
                <a:lnTo>
                  <a:pt x="188" y="133"/>
                </a:lnTo>
                <a:lnTo>
                  <a:pt x="190" y="133"/>
                </a:lnTo>
                <a:lnTo>
                  <a:pt x="190" y="135"/>
                </a:lnTo>
                <a:lnTo>
                  <a:pt x="192" y="135"/>
                </a:lnTo>
                <a:lnTo>
                  <a:pt x="192" y="141"/>
                </a:lnTo>
                <a:lnTo>
                  <a:pt x="194" y="141"/>
                </a:lnTo>
                <a:lnTo>
                  <a:pt x="194" y="145"/>
                </a:lnTo>
                <a:lnTo>
                  <a:pt x="198" y="145"/>
                </a:lnTo>
                <a:lnTo>
                  <a:pt x="198" y="147"/>
                </a:lnTo>
                <a:lnTo>
                  <a:pt x="203" y="147"/>
                </a:lnTo>
                <a:lnTo>
                  <a:pt x="203" y="151"/>
                </a:lnTo>
                <a:lnTo>
                  <a:pt x="207" y="151"/>
                </a:lnTo>
                <a:lnTo>
                  <a:pt x="207" y="153"/>
                </a:lnTo>
                <a:lnTo>
                  <a:pt x="211" y="153"/>
                </a:lnTo>
                <a:lnTo>
                  <a:pt x="211" y="155"/>
                </a:lnTo>
                <a:lnTo>
                  <a:pt x="215" y="155"/>
                </a:lnTo>
                <a:lnTo>
                  <a:pt x="215" y="162"/>
                </a:lnTo>
                <a:lnTo>
                  <a:pt x="219" y="162"/>
                </a:lnTo>
                <a:lnTo>
                  <a:pt x="219" y="174"/>
                </a:lnTo>
                <a:lnTo>
                  <a:pt x="224" y="174"/>
                </a:lnTo>
                <a:lnTo>
                  <a:pt x="224" y="178"/>
                </a:lnTo>
                <a:lnTo>
                  <a:pt x="226" y="178"/>
                </a:lnTo>
                <a:lnTo>
                  <a:pt x="226" y="180"/>
                </a:lnTo>
                <a:lnTo>
                  <a:pt x="232" y="180"/>
                </a:lnTo>
                <a:lnTo>
                  <a:pt x="232" y="184"/>
                </a:lnTo>
                <a:lnTo>
                  <a:pt x="236" y="184"/>
                </a:lnTo>
                <a:lnTo>
                  <a:pt x="236" y="191"/>
                </a:lnTo>
                <a:lnTo>
                  <a:pt x="238" y="191"/>
                </a:lnTo>
                <a:lnTo>
                  <a:pt x="238" y="197"/>
                </a:lnTo>
                <a:lnTo>
                  <a:pt x="241" y="197"/>
                </a:lnTo>
                <a:lnTo>
                  <a:pt x="241" y="203"/>
                </a:lnTo>
                <a:lnTo>
                  <a:pt x="245" y="203"/>
                </a:lnTo>
                <a:lnTo>
                  <a:pt x="245" y="209"/>
                </a:lnTo>
                <a:lnTo>
                  <a:pt x="247" y="209"/>
                </a:lnTo>
                <a:lnTo>
                  <a:pt x="247" y="211"/>
                </a:lnTo>
                <a:lnTo>
                  <a:pt x="251" y="211"/>
                </a:lnTo>
                <a:lnTo>
                  <a:pt x="251" y="219"/>
                </a:lnTo>
                <a:lnTo>
                  <a:pt x="253" y="219"/>
                </a:lnTo>
                <a:lnTo>
                  <a:pt x="253" y="230"/>
                </a:lnTo>
                <a:lnTo>
                  <a:pt x="257" y="230"/>
                </a:lnTo>
                <a:lnTo>
                  <a:pt x="257" y="232"/>
                </a:lnTo>
                <a:lnTo>
                  <a:pt x="260" y="232"/>
                </a:lnTo>
                <a:lnTo>
                  <a:pt x="260" y="244"/>
                </a:lnTo>
                <a:lnTo>
                  <a:pt x="264" y="244"/>
                </a:lnTo>
                <a:lnTo>
                  <a:pt x="264" y="253"/>
                </a:lnTo>
                <a:lnTo>
                  <a:pt x="266" y="253"/>
                </a:lnTo>
                <a:lnTo>
                  <a:pt x="266" y="257"/>
                </a:lnTo>
                <a:lnTo>
                  <a:pt x="268" y="257"/>
                </a:lnTo>
                <a:lnTo>
                  <a:pt x="268" y="263"/>
                </a:lnTo>
                <a:lnTo>
                  <a:pt x="272" y="263"/>
                </a:lnTo>
                <a:lnTo>
                  <a:pt x="272" y="269"/>
                </a:lnTo>
                <a:lnTo>
                  <a:pt x="274" y="269"/>
                </a:lnTo>
                <a:lnTo>
                  <a:pt x="274" y="273"/>
                </a:lnTo>
                <a:lnTo>
                  <a:pt x="279" y="273"/>
                </a:lnTo>
                <a:lnTo>
                  <a:pt x="279" y="279"/>
                </a:lnTo>
                <a:lnTo>
                  <a:pt x="281" y="279"/>
                </a:lnTo>
                <a:lnTo>
                  <a:pt x="281" y="284"/>
                </a:lnTo>
                <a:lnTo>
                  <a:pt x="285" y="284"/>
                </a:lnTo>
                <a:lnTo>
                  <a:pt x="285" y="292"/>
                </a:lnTo>
                <a:lnTo>
                  <a:pt x="287" y="292"/>
                </a:lnTo>
                <a:lnTo>
                  <a:pt x="287" y="294"/>
                </a:lnTo>
                <a:lnTo>
                  <a:pt x="291" y="294"/>
                </a:lnTo>
                <a:lnTo>
                  <a:pt x="291" y="296"/>
                </a:lnTo>
                <a:lnTo>
                  <a:pt x="298" y="296"/>
                </a:lnTo>
                <a:lnTo>
                  <a:pt x="298" y="298"/>
                </a:lnTo>
                <a:lnTo>
                  <a:pt x="300" y="298"/>
                </a:lnTo>
                <a:lnTo>
                  <a:pt x="300" y="304"/>
                </a:lnTo>
                <a:lnTo>
                  <a:pt x="304" y="304"/>
                </a:lnTo>
                <a:lnTo>
                  <a:pt x="304" y="310"/>
                </a:lnTo>
                <a:lnTo>
                  <a:pt x="306" y="310"/>
                </a:lnTo>
                <a:lnTo>
                  <a:pt x="306" y="319"/>
                </a:lnTo>
                <a:lnTo>
                  <a:pt x="312" y="319"/>
                </a:lnTo>
                <a:lnTo>
                  <a:pt x="312" y="325"/>
                </a:lnTo>
                <a:lnTo>
                  <a:pt x="314" y="325"/>
                </a:lnTo>
                <a:lnTo>
                  <a:pt x="314" y="331"/>
                </a:lnTo>
                <a:lnTo>
                  <a:pt x="323" y="331"/>
                </a:lnTo>
                <a:lnTo>
                  <a:pt x="323" y="333"/>
                </a:lnTo>
                <a:lnTo>
                  <a:pt x="329" y="333"/>
                </a:lnTo>
                <a:lnTo>
                  <a:pt x="329" y="339"/>
                </a:lnTo>
                <a:lnTo>
                  <a:pt x="331" y="339"/>
                </a:lnTo>
                <a:lnTo>
                  <a:pt x="331" y="341"/>
                </a:lnTo>
                <a:lnTo>
                  <a:pt x="333" y="341"/>
                </a:lnTo>
                <a:lnTo>
                  <a:pt x="333" y="344"/>
                </a:lnTo>
                <a:lnTo>
                  <a:pt x="338" y="344"/>
                </a:lnTo>
                <a:lnTo>
                  <a:pt x="338" y="346"/>
                </a:lnTo>
                <a:lnTo>
                  <a:pt x="344" y="346"/>
                </a:lnTo>
                <a:lnTo>
                  <a:pt x="344" y="352"/>
                </a:lnTo>
                <a:lnTo>
                  <a:pt x="348" y="352"/>
                </a:lnTo>
                <a:lnTo>
                  <a:pt x="348" y="354"/>
                </a:lnTo>
                <a:lnTo>
                  <a:pt x="350" y="354"/>
                </a:lnTo>
                <a:lnTo>
                  <a:pt x="350" y="362"/>
                </a:lnTo>
                <a:lnTo>
                  <a:pt x="357" y="362"/>
                </a:lnTo>
                <a:lnTo>
                  <a:pt x="357" y="368"/>
                </a:lnTo>
                <a:lnTo>
                  <a:pt x="359" y="368"/>
                </a:lnTo>
                <a:lnTo>
                  <a:pt x="359" y="379"/>
                </a:lnTo>
                <a:lnTo>
                  <a:pt x="363" y="379"/>
                </a:lnTo>
                <a:lnTo>
                  <a:pt x="363" y="385"/>
                </a:lnTo>
                <a:lnTo>
                  <a:pt x="369" y="385"/>
                </a:lnTo>
                <a:lnTo>
                  <a:pt x="369" y="391"/>
                </a:lnTo>
                <a:lnTo>
                  <a:pt x="371" y="391"/>
                </a:lnTo>
                <a:lnTo>
                  <a:pt x="371" y="399"/>
                </a:lnTo>
                <a:lnTo>
                  <a:pt x="374" y="399"/>
                </a:lnTo>
                <a:lnTo>
                  <a:pt x="374" y="401"/>
                </a:lnTo>
                <a:lnTo>
                  <a:pt x="378" y="401"/>
                </a:lnTo>
                <a:lnTo>
                  <a:pt x="378" y="404"/>
                </a:lnTo>
                <a:lnTo>
                  <a:pt x="380" y="404"/>
                </a:lnTo>
                <a:lnTo>
                  <a:pt x="380" y="406"/>
                </a:lnTo>
                <a:lnTo>
                  <a:pt x="384" y="406"/>
                </a:lnTo>
                <a:lnTo>
                  <a:pt x="384" y="414"/>
                </a:lnTo>
                <a:lnTo>
                  <a:pt x="386" y="414"/>
                </a:lnTo>
                <a:lnTo>
                  <a:pt x="386" y="424"/>
                </a:lnTo>
                <a:lnTo>
                  <a:pt x="390" y="424"/>
                </a:lnTo>
                <a:lnTo>
                  <a:pt x="390" y="430"/>
                </a:lnTo>
                <a:lnTo>
                  <a:pt x="393" y="430"/>
                </a:lnTo>
                <a:lnTo>
                  <a:pt x="393" y="432"/>
                </a:lnTo>
                <a:lnTo>
                  <a:pt x="395" y="432"/>
                </a:lnTo>
                <a:lnTo>
                  <a:pt x="395" y="441"/>
                </a:lnTo>
                <a:lnTo>
                  <a:pt x="401" y="441"/>
                </a:lnTo>
                <a:lnTo>
                  <a:pt x="401" y="445"/>
                </a:lnTo>
                <a:lnTo>
                  <a:pt x="403" y="445"/>
                </a:lnTo>
                <a:lnTo>
                  <a:pt x="403" y="453"/>
                </a:lnTo>
                <a:lnTo>
                  <a:pt x="407" y="453"/>
                </a:lnTo>
                <a:lnTo>
                  <a:pt x="407" y="457"/>
                </a:lnTo>
                <a:lnTo>
                  <a:pt x="412" y="457"/>
                </a:lnTo>
                <a:lnTo>
                  <a:pt x="412" y="461"/>
                </a:lnTo>
                <a:lnTo>
                  <a:pt x="414" y="461"/>
                </a:lnTo>
                <a:lnTo>
                  <a:pt x="414" y="466"/>
                </a:lnTo>
                <a:lnTo>
                  <a:pt x="418" y="466"/>
                </a:lnTo>
                <a:lnTo>
                  <a:pt x="418" y="468"/>
                </a:lnTo>
                <a:lnTo>
                  <a:pt x="422" y="468"/>
                </a:lnTo>
                <a:lnTo>
                  <a:pt x="422" y="470"/>
                </a:lnTo>
                <a:lnTo>
                  <a:pt x="422" y="470"/>
                </a:lnTo>
                <a:lnTo>
                  <a:pt x="422" y="474"/>
                </a:lnTo>
                <a:lnTo>
                  <a:pt x="428" y="474"/>
                </a:lnTo>
                <a:lnTo>
                  <a:pt x="428" y="476"/>
                </a:lnTo>
                <a:lnTo>
                  <a:pt x="431" y="476"/>
                </a:lnTo>
                <a:lnTo>
                  <a:pt x="431" y="484"/>
                </a:lnTo>
                <a:lnTo>
                  <a:pt x="433" y="484"/>
                </a:lnTo>
                <a:lnTo>
                  <a:pt x="433" y="490"/>
                </a:lnTo>
                <a:lnTo>
                  <a:pt x="437" y="490"/>
                </a:lnTo>
                <a:lnTo>
                  <a:pt x="437" y="494"/>
                </a:lnTo>
                <a:lnTo>
                  <a:pt x="439" y="494"/>
                </a:lnTo>
                <a:lnTo>
                  <a:pt x="439" y="501"/>
                </a:lnTo>
                <a:lnTo>
                  <a:pt x="443" y="501"/>
                </a:lnTo>
                <a:lnTo>
                  <a:pt x="443" y="507"/>
                </a:lnTo>
                <a:lnTo>
                  <a:pt x="447" y="507"/>
                </a:lnTo>
                <a:lnTo>
                  <a:pt x="447" y="526"/>
                </a:lnTo>
                <a:lnTo>
                  <a:pt x="452" y="526"/>
                </a:lnTo>
                <a:lnTo>
                  <a:pt x="452" y="528"/>
                </a:lnTo>
                <a:lnTo>
                  <a:pt x="456" y="528"/>
                </a:lnTo>
                <a:lnTo>
                  <a:pt x="456" y="534"/>
                </a:lnTo>
                <a:lnTo>
                  <a:pt x="458" y="534"/>
                </a:lnTo>
                <a:lnTo>
                  <a:pt x="458" y="540"/>
                </a:lnTo>
                <a:lnTo>
                  <a:pt x="462" y="540"/>
                </a:lnTo>
                <a:lnTo>
                  <a:pt x="462" y="544"/>
                </a:lnTo>
                <a:lnTo>
                  <a:pt x="464" y="544"/>
                </a:lnTo>
                <a:lnTo>
                  <a:pt x="464" y="550"/>
                </a:lnTo>
                <a:lnTo>
                  <a:pt x="471" y="550"/>
                </a:lnTo>
                <a:lnTo>
                  <a:pt x="471" y="552"/>
                </a:lnTo>
                <a:lnTo>
                  <a:pt x="475" y="552"/>
                </a:lnTo>
                <a:lnTo>
                  <a:pt x="475" y="554"/>
                </a:lnTo>
                <a:lnTo>
                  <a:pt x="485" y="554"/>
                </a:lnTo>
                <a:lnTo>
                  <a:pt x="485" y="559"/>
                </a:lnTo>
                <a:lnTo>
                  <a:pt x="490" y="559"/>
                </a:lnTo>
                <a:lnTo>
                  <a:pt x="490" y="561"/>
                </a:lnTo>
                <a:lnTo>
                  <a:pt x="492" y="561"/>
                </a:lnTo>
                <a:lnTo>
                  <a:pt x="492" y="575"/>
                </a:lnTo>
                <a:lnTo>
                  <a:pt x="498" y="575"/>
                </a:lnTo>
                <a:lnTo>
                  <a:pt x="498" y="579"/>
                </a:lnTo>
                <a:lnTo>
                  <a:pt x="502" y="579"/>
                </a:lnTo>
                <a:lnTo>
                  <a:pt x="502" y="588"/>
                </a:lnTo>
                <a:lnTo>
                  <a:pt x="504" y="588"/>
                </a:lnTo>
                <a:lnTo>
                  <a:pt x="504" y="592"/>
                </a:lnTo>
                <a:lnTo>
                  <a:pt x="509" y="592"/>
                </a:lnTo>
                <a:lnTo>
                  <a:pt x="509" y="604"/>
                </a:lnTo>
                <a:lnTo>
                  <a:pt x="511" y="604"/>
                </a:lnTo>
                <a:lnTo>
                  <a:pt x="511" y="610"/>
                </a:lnTo>
                <a:lnTo>
                  <a:pt x="513" y="610"/>
                </a:lnTo>
                <a:lnTo>
                  <a:pt x="513" y="616"/>
                </a:lnTo>
                <a:lnTo>
                  <a:pt x="517" y="616"/>
                </a:lnTo>
                <a:lnTo>
                  <a:pt x="517" y="616"/>
                </a:lnTo>
                <a:lnTo>
                  <a:pt x="519" y="616"/>
                </a:lnTo>
                <a:lnTo>
                  <a:pt x="519" y="625"/>
                </a:lnTo>
                <a:lnTo>
                  <a:pt x="530" y="625"/>
                </a:lnTo>
                <a:lnTo>
                  <a:pt x="530" y="629"/>
                </a:lnTo>
                <a:lnTo>
                  <a:pt x="532" y="629"/>
                </a:lnTo>
                <a:lnTo>
                  <a:pt x="532" y="631"/>
                </a:lnTo>
                <a:lnTo>
                  <a:pt x="536" y="631"/>
                </a:lnTo>
                <a:lnTo>
                  <a:pt x="536" y="643"/>
                </a:lnTo>
                <a:lnTo>
                  <a:pt x="542" y="643"/>
                </a:lnTo>
                <a:lnTo>
                  <a:pt x="542" y="648"/>
                </a:lnTo>
                <a:lnTo>
                  <a:pt x="545" y="648"/>
                </a:lnTo>
                <a:lnTo>
                  <a:pt x="545" y="650"/>
                </a:lnTo>
                <a:lnTo>
                  <a:pt x="549" y="650"/>
                </a:lnTo>
                <a:lnTo>
                  <a:pt x="549" y="654"/>
                </a:lnTo>
                <a:lnTo>
                  <a:pt x="551" y="654"/>
                </a:lnTo>
                <a:lnTo>
                  <a:pt x="551" y="658"/>
                </a:lnTo>
                <a:lnTo>
                  <a:pt x="553" y="658"/>
                </a:lnTo>
                <a:lnTo>
                  <a:pt x="553" y="660"/>
                </a:lnTo>
                <a:lnTo>
                  <a:pt x="557" y="660"/>
                </a:lnTo>
                <a:lnTo>
                  <a:pt x="557" y="666"/>
                </a:lnTo>
                <a:lnTo>
                  <a:pt x="564" y="666"/>
                </a:lnTo>
                <a:lnTo>
                  <a:pt x="564" y="674"/>
                </a:lnTo>
                <a:lnTo>
                  <a:pt x="566" y="674"/>
                </a:lnTo>
                <a:lnTo>
                  <a:pt x="566" y="676"/>
                </a:lnTo>
                <a:lnTo>
                  <a:pt x="568" y="676"/>
                </a:lnTo>
                <a:lnTo>
                  <a:pt x="568" y="681"/>
                </a:lnTo>
                <a:lnTo>
                  <a:pt x="572" y="681"/>
                </a:lnTo>
                <a:lnTo>
                  <a:pt x="572" y="687"/>
                </a:lnTo>
                <a:lnTo>
                  <a:pt x="576" y="687"/>
                </a:lnTo>
                <a:lnTo>
                  <a:pt x="576" y="697"/>
                </a:lnTo>
                <a:lnTo>
                  <a:pt x="578" y="697"/>
                </a:lnTo>
                <a:lnTo>
                  <a:pt x="578" y="701"/>
                </a:lnTo>
                <a:lnTo>
                  <a:pt x="589" y="701"/>
                </a:lnTo>
                <a:lnTo>
                  <a:pt x="589" y="705"/>
                </a:lnTo>
                <a:lnTo>
                  <a:pt x="595" y="705"/>
                </a:lnTo>
                <a:lnTo>
                  <a:pt x="595" y="707"/>
                </a:lnTo>
                <a:lnTo>
                  <a:pt x="597" y="707"/>
                </a:lnTo>
                <a:lnTo>
                  <a:pt x="597" y="714"/>
                </a:lnTo>
                <a:lnTo>
                  <a:pt x="599" y="714"/>
                </a:lnTo>
                <a:lnTo>
                  <a:pt x="599" y="716"/>
                </a:lnTo>
                <a:lnTo>
                  <a:pt x="604" y="716"/>
                </a:lnTo>
                <a:lnTo>
                  <a:pt x="604" y="720"/>
                </a:lnTo>
                <a:lnTo>
                  <a:pt x="608" y="720"/>
                </a:lnTo>
                <a:lnTo>
                  <a:pt x="608" y="724"/>
                </a:lnTo>
                <a:lnTo>
                  <a:pt x="616" y="724"/>
                </a:lnTo>
                <a:lnTo>
                  <a:pt x="616" y="728"/>
                </a:lnTo>
                <a:lnTo>
                  <a:pt x="618" y="728"/>
                </a:lnTo>
                <a:lnTo>
                  <a:pt x="618" y="734"/>
                </a:lnTo>
                <a:lnTo>
                  <a:pt x="623" y="734"/>
                </a:lnTo>
                <a:lnTo>
                  <a:pt x="623" y="738"/>
                </a:lnTo>
                <a:lnTo>
                  <a:pt x="625" y="738"/>
                </a:lnTo>
                <a:lnTo>
                  <a:pt x="625" y="741"/>
                </a:lnTo>
                <a:lnTo>
                  <a:pt x="627" y="741"/>
                </a:lnTo>
                <a:lnTo>
                  <a:pt x="627" y="747"/>
                </a:lnTo>
                <a:lnTo>
                  <a:pt x="633" y="747"/>
                </a:lnTo>
                <a:lnTo>
                  <a:pt x="633" y="749"/>
                </a:lnTo>
                <a:lnTo>
                  <a:pt x="633" y="749"/>
                </a:lnTo>
                <a:lnTo>
                  <a:pt x="633" y="753"/>
                </a:lnTo>
                <a:lnTo>
                  <a:pt x="637" y="753"/>
                </a:lnTo>
                <a:lnTo>
                  <a:pt x="637" y="757"/>
                </a:lnTo>
                <a:lnTo>
                  <a:pt x="646" y="757"/>
                </a:lnTo>
                <a:lnTo>
                  <a:pt x="646" y="759"/>
                </a:lnTo>
                <a:lnTo>
                  <a:pt x="650" y="759"/>
                </a:lnTo>
                <a:lnTo>
                  <a:pt x="650" y="761"/>
                </a:lnTo>
                <a:lnTo>
                  <a:pt x="654" y="761"/>
                </a:lnTo>
                <a:lnTo>
                  <a:pt x="654" y="763"/>
                </a:lnTo>
                <a:lnTo>
                  <a:pt x="659" y="763"/>
                </a:lnTo>
                <a:lnTo>
                  <a:pt x="659" y="774"/>
                </a:lnTo>
                <a:lnTo>
                  <a:pt x="663" y="774"/>
                </a:lnTo>
                <a:lnTo>
                  <a:pt x="663" y="778"/>
                </a:lnTo>
                <a:lnTo>
                  <a:pt x="665" y="778"/>
                </a:lnTo>
                <a:lnTo>
                  <a:pt x="665" y="782"/>
                </a:lnTo>
                <a:lnTo>
                  <a:pt x="667" y="782"/>
                </a:lnTo>
                <a:lnTo>
                  <a:pt x="667" y="784"/>
                </a:lnTo>
                <a:lnTo>
                  <a:pt x="669" y="784"/>
                </a:lnTo>
                <a:lnTo>
                  <a:pt x="669" y="786"/>
                </a:lnTo>
                <a:lnTo>
                  <a:pt x="671" y="786"/>
                </a:lnTo>
                <a:lnTo>
                  <a:pt x="671" y="788"/>
                </a:lnTo>
                <a:lnTo>
                  <a:pt x="675" y="788"/>
                </a:lnTo>
                <a:lnTo>
                  <a:pt x="675" y="790"/>
                </a:lnTo>
                <a:lnTo>
                  <a:pt x="678" y="790"/>
                </a:lnTo>
                <a:lnTo>
                  <a:pt x="678" y="796"/>
                </a:lnTo>
                <a:lnTo>
                  <a:pt x="680" y="796"/>
                </a:lnTo>
                <a:lnTo>
                  <a:pt x="680" y="801"/>
                </a:lnTo>
                <a:lnTo>
                  <a:pt x="684" y="801"/>
                </a:lnTo>
                <a:lnTo>
                  <a:pt x="684" y="803"/>
                </a:lnTo>
                <a:lnTo>
                  <a:pt x="688" y="803"/>
                </a:lnTo>
                <a:lnTo>
                  <a:pt x="688" y="807"/>
                </a:lnTo>
                <a:lnTo>
                  <a:pt x="690" y="807"/>
                </a:lnTo>
                <a:lnTo>
                  <a:pt x="690" y="815"/>
                </a:lnTo>
                <a:lnTo>
                  <a:pt x="692" y="815"/>
                </a:lnTo>
                <a:lnTo>
                  <a:pt x="692" y="821"/>
                </a:lnTo>
                <a:lnTo>
                  <a:pt x="697" y="821"/>
                </a:lnTo>
                <a:lnTo>
                  <a:pt x="697" y="823"/>
                </a:lnTo>
                <a:lnTo>
                  <a:pt x="705" y="823"/>
                </a:lnTo>
                <a:lnTo>
                  <a:pt x="705" y="829"/>
                </a:lnTo>
                <a:lnTo>
                  <a:pt x="709" y="829"/>
                </a:lnTo>
                <a:lnTo>
                  <a:pt x="709" y="834"/>
                </a:lnTo>
                <a:lnTo>
                  <a:pt x="720" y="834"/>
                </a:lnTo>
                <a:lnTo>
                  <a:pt x="720" y="838"/>
                </a:lnTo>
                <a:lnTo>
                  <a:pt x="720" y="838"/>
                </a:lnTo>
                <a:lnTo>
                  <a:pt x="720" y="840"/>
                </a:lnTo>
                <a:lnTo>
                  <a:pt x="724" y="840"/>
                </a:lnTo>
                <a:lnTo>
                  <a:pt x="724" y="844"/>
                </a:lnTo>
                <a:lnTo>
                  <a:pt x="726" y="844"/>
                </a:lnTo>
                <a:lnTo>
                  <a:pt x="726" y="848"/>
                </a:lnTo>
                <a:lnTo>
                  <a:pt x="735" y="848"/>
                </a:lnTo>
                <a:lnTo>
                  <a:pt x="735" y="852"/>
                </a:lnTo>
                <a:lnTo>
                  <a:pt x="737" y="852"/>
                </a:lnTo>
                <a:lnTo>
                  <a:pt x="737" y="852"/>
                </a:lnTo>
                <a:lnTo>
                  <a:pt x="739" y="852"/>
                </a:lnTo>
                <a:lnTo>
                  <a:pt x="739" y="858"/>
                </a:lnTo>
                <a:lnTo>
                  <a:pt x="747" y="858"/>
                </a:lnTo>
                <a:lnTo>
                  <a:pt x="747" y="863"/>
                </a:lnTo>
                <a:lnTo>
                  <a:pt x="756" y="863"/>
                </a:lnTo>
                <a:lnTo>
                  <a:pt x="756" y="867"/>
                </a:lnTo>
                <a:lnTo>
                  <a:pt x="758" y="867"/>
                </a:lnTo>
                <a:lnTo>
                  <a:pt x="758" y="871"/>
                </a:lnTo>
                <a:lnTo>
                  <a:pt x="762" y="871"/>
                </a:lnTo>
                <a:lnTo>
                  <a:pt x="762" y="875"/>
                </a:lnTo>
                <a:lnTo>
                  <a:pt x="764" y="875"/>
                </a:lnTo>
                <a:lnTo>
                  <a:pt x="764" y="881"/>
                </a:lnTo>
                <a:lnTo>
                  <a:pt x="768" y="881"/>
                </a:lnTo>
                <a:lnTo>
                  <a:pt x="768" y="887"/>
                </a:lnTo>
                <a:lnTo>
                  <a:pt x="783" y="887"/>
                </a:lnTo>
                <a:lnTo>
                  <a:pt x="783" y="894"/>
                </a:lnTo>
                <a:lnTo>
                  <a:pt x="783" y="896"/>
                </a:lnTo>
                <a:lnTo>
                  <a:pt x="792" y="896"/>
                </a:lnTo>
                <a:lnTo>
                  <a:pt x="792" y="902"/>
                </a:lnTo>
                <a:lnTo>
                  <a:pt x="796" y="902"/>
                </a:lnTo>
                <a:lnTo>
                  <a:pt x="796" y="904"/>
                </a:lnTo>
                <a:lnTo>
                  <a:pt x="800" y="904"/>
                </a:lnTo>
                <a:lnTo>
                  <a:pt x="800" y="906"/>
                </a:lnTo>
                <a:lnTo>
                  <a:pt x="804" y="906"/>
                </a:lnTo>
                <a:lnTo>
                  <a:pt x="804" y="912"/>
                </a:lnTo>
                <a:lnTo>
                  <a:pt x="808" y="912"/>
                </a:lnTo>
                <a:lnTo>
                  <a:pt x="808" y="916"/>
                </a:lnTo>
                <a:lnTo>
                  <a:pt x="811" y="916"/>
                </a:lnTo>
                <a:lnTo>
                  <a:pt x="811" y="920"/>
                </a:lnTo>
                <a:lnTo>
                  <a:pt x="817" y="920"/>
                </a:lnTo>
                <a:lnTo>
                  <a:pt x="817" y="931"/>
                </a:lnTo>
                <a:lnTo>
                  <a:pt x="827" y="931"/>
                </a:lnTo>
                <a:lnTo>
                  <a:pt x="827" y="935"/>
                </a:lnTo>
                <a:lnTo>
                  <a:pt x="832" y="935"/>
                </a:lnTo>
                <a:lnTo>
                  <a:pt x="832" y="943"/>
                </a:lnTo>
                <a:lnTo>
                  <a:pt x="836" y="943"/>
                </a:lnTo>
                <a:lnTo>
                  <a:pt x="836" y="949"/>
                </a:lnTo>
                <a:lnTo>
                  <a:pt x="838" y="949"/>
                </a:lnTo>
                <a:lnTo>
                  <a:pt x="838" y="956"/>
                </a:lnTo>
                <a:lnTo>
                  <a:pt x="842" y="956"/>
                </a:lnTo>
                <a:lnTo>
                  <a:pt x="842" y="964"/>
                </a:lnTo>
                <a:lnTo>
                  <a:pt x="844" y="964"/>
                </a:lnTo>
                <a:lnTo>
                  <a:pt x="844" y="970"/>
                </a:lnTo>
                <a:lnTo>
                  <a:pt x="849" y="970"/>
                </a:lnTo>
                <a:lnTo>
                  <a:pt x="849" y="974"/>
                </a:lnTo>
                <a:lnTo>
                  <a:pt x="851" y="974"/>
                </a:lnTo>
                <a:lnTo>
                  <a:pt x="851" y="978"/>
                </a:lnTo>
                <a:lnTo>
                  <a:pt x="855" y="978"/>
                </a:lnTo>
                <a:lnTo>
                  <a:pt x="855" y="980"/>
                </a:lnTo>
                <a:lnTo>
                  <a:pt x="859" y="980"/>
                </a:lnTo>
                <a:lnTo>
                  <a:pt x="859" y="982"/>
                </a:lnTo>
                <a:lnTo>
                  <a:pt x="865" y="982"/>
                </a:lnTo>
                <a:lnTo>
                  <a:pt x="865" y="989"/>
                </a:lnTo>
                <a:lnTo>
                  <a:pt x="876" y="989"/>
                </a:lnTo>
                <a:lnTo>
                  <a:pt x="876" y="991"/>
                </a:lnTo>
                <a:lnTo>
                  <a:pt x="878" y="991"/>
                </a:lnTo>
                <a:lnTo>
                  <a:pt x="878" y="997"/>
                </a:lnTo>
                <a:lnTo>
                  <a:pt x="884" y="997"/>
                </a:lnTo>
                <a:lnTo>
                  <a:pt x="884" y="999"/>
                </a:lnTo>
                <a:lnTo>
                  <a:pt x="893" y="999"/>
                </a:lnTo>
                <a:lnTo>
                  <a:pt x="893" y="1009"/>
                </a:lnTo>
                <a:lnTo>
                  <a:pt x="899" y="1009"/>
                </a:lnTo>
                <a:lnTo>
                  <a:pt x="899" y="1011"/>
                </a:lnTo>
                <a:lnTo>
                  <a:pt x="908" y="1011"/>
                </a:lnTo>
                <a:lnTo>
                  <a:pt x="908" y="1018"/>
                </a:lnTo>
                <a:lnTo>
                  <a:pt x="910" y="1018"/>
                </a:lnTo>
                <a:lnTo>
                  <a:pt x="910" y="1022"/>
                </a:lnTo>
                <a:lnTo>
                  <a:pt x="912" y="1022"/>
                </a:lnTo>
                <a:lnTo>
                  <a:pt x="912" y="1026"/>
                </a:lnTo>
                <a:lnTo>
                  <a:pt x="916" y="1026"/>
                </a:lnTo>
                <a:lnTo>
                  <a:pt x="916" y="1030"/>
                </a:lnTo>
                <a:lnTo>
                  <a:pt x="918" y="1030"/>
                </a:lnTo>
                <a:lnTo>
                  <a:pt x="918" y="1034"/>
                </a:lnTo>
                <a:lnTo>
                  <a:pt x="931" y="1034"/>
                </a:lnTo>
                <a:lnTo>
                  <a:pt x="931" y="1036"/>
                </a:lnTo>
                <a:lnTo>
                  <a:pt x="933" y="1036"/>
                </a:lnTo>
                <a:lnTo>
                  <a:pt x="933" y="1040"/>
                </a:lnTo>
                <a:lnTo>
                  <a:pt x="941" y="1040"/>
                </a:lnTo>
                <a:lnTo>
                  <a:pt x="941" y="1045"/>
                </a:lnTo>
                <a:lnTo>
                  <a:pt x="950" y="1045"/>
                </a:lnTo>
                <a:lnTo>
                  <a:pt x="950" y="1053"/>
                </a:lnTo>
                <a:lnTo>
                  <a:pt x="952" y="1053"/>
                </a:lnTo>
                <a:lnTo>
                  <a:pt x="952" y="1057"/>
                </a:lnTo>
                <a:lnTo>
                  <a:pt x="956" y="1057"/>
                </a:lnTo>
                <a:lnTo>
                  <a:pt x="956" y="1059"/>
                </a:lnTo>
                <a:lnTo>
                  <a:pt x="960" y="1059"/>
                </a:lnTo>
                <a:lnTo>
                  <a:pt x="960" y="1061"/>
                </a:lnTo>
                <a:lnTo>
                  <a:pt x="963" y="1061"/>
                </a:lnTo>
                <a:lnTo>
                  <a:pt x="963" y="1067"/>
                </a:lnTo>
                <a:lnTo>
                  <a:pt x="965" y="1067"/>
                </a:lnTo>
                <a:lnTo>
                  <a:pt x="965" y="1069"/>
                </a:lnTo>
                <a:lnTo>
                  <a:pt x="971" y="1069"/>
                </a:lnTo>
                <a:lnTo>
                  <a:pt x="971" y="1073"/>
                </a:lnTo>
                <a:lnTo>
                  <a:pt x="975" y="1073"/>
                </a:lnTo>
                <a:lnTo>
                  <a:pt x="975" y="1078"/>
                </a:lnTo>
                <a:lnTo>
                  <a:pt x="977" y="1078"/>
                </a:lnTo>
                <a:lnTo>
                  <a:pt x="977" y="1080"/>
                </a:lnTo>
                <a:lnTo>
                  <a:pt x="982" y="1080"/>
                </a:lnTo>
                <a:lnTo>
                  <a:pt x="982" y="1090"/>
                </a:lnTo>
                <a:lnTo>
                  <a:pt x="984" y="1090"/>
                </a:lnTo>
                <a:lnTo>
                  <a:pt x="984" y="1096"/>
                </a:lnTo>
                <a:lnTo>
                  <a:pt x="994" y="1096"/>
                </a:lnTo>
                <a:lnTo>
                  <a:pt x="994" y="1100"/>
                </a:lnTo>
                <a:lnTo>
                  <a:pt x="1005" y="1100"/>
                </a:lnTo>
                <a:lnTo>
                  <a:pt x="1005" y="1104"/>
                </a:lnTo>
                <a:lnTo>
                  <a:pt x="1011" y="1104"/>
                </a:lnTo>
                <a:lnTo>
                  <a:pt x="1011" y="1107"/>
                </a:lnTo>
                <a:lnTo>
                  <a:pt x="1024" y="1107"/>
                </a:lnTo>
                <a:lnTo>
                  <a:pt x="1024" y="1119"/>
                </a:lnTo>
                <a:lnTo>
                  <a:pt x="1032" y="1119"/>
                </a:lnTo>
                <a:lnTo>
                  <a:pt x="1032" y="1123"/>
                </a:lnTo>
                <a:lnTo>
                  <a:pt x="1041" y="1123"/>
                </a:lnTo>
                <a:lnTo>
                  <a:pt x="1041" y="1125"/>
                </a:lnTo>
                <a:lnTo>
                  <a:pt x="1043" y="1125"/>
                </a:lnTo>
                <a:lnTo>
                  <a:pt x="1043" y="1129"/>
                </a:lnTo>
                <a:lnTo>
                  <a:pt x="1047" y="1129"/>
                </a:lnTo>
                <a:lnTo>
                  <a:pt x="1047" y="1133"/>
                </a:lnTo>
                <a:lnTo>
                  <a:pt x="1051" y="1133"/>
                </a:lnTo>
                <a:lnTo>
                  <a:pt x="1051" y="1144"/>
                </a:lnTo>
                <a:lnTo>
                  <a:pt x="1058" y="1144"/>
                </a:lnTo>
                <a:lnTo>
                  <a:pt x="1058" y="1146"/>
                </a:lnTo>
                <a:lnTo>
                  <a:pt x="1066" y="1146"/>
                </a:lnTo>
                <a:lnTo>
                  <a:pt x="1066" y="1152"/>
                </a:lnTo>
                <a:lnTo>
                  <a:pt x="1070" y="1152"/>
                </a:lnTo>
                <a:lnTo>
                  <a:pt x="1070" y="1156"/>
                </a:lnTo>
                <a:lnTo>
                  <a:pt x="1077" y="1156"/>
                </a:lnTo>
                <a:lnTo>
                  <a:pt x="1077" y="1160"/>
                </a:lnTo>
                <a:lnTo>
                  <a:pt x="1091" y="1160"/>
                </a:lnTo>
                <a:lnTo>
                  <a:pt x="1091" y="1162"/>
                </a:lnTo>
                <a:lnTo>
                  <a:pt x="1096" y="1162"/>
                </a:lnTo>
                <a:lnTo>
                  <a:pt x="1096" y="1164"/>
                </a:lnTo>
                <a:lnTo>
                  <a:pt x="1102" y="1164"/>
                </a:lnTo>
                <a:lnTo>
                  <a:pt x="1102" y="1167"/>
                </a:lnTo>
                <a:lnTo>
                  <a:pt x="1112" y="1167"/>
                </a:lnTo>
                <a:lnTo>
                  <a:pt x="1112" y="1169"/>
                </a:lnTo>
                <a:lnTo>
                  <a:pt x="1121" y="1169"/>
                </a:lnTo>
                <a:lnTo>
                  <a:pt x="1121" y="1171"/>
                </a:lnTo>
                <a:lnTo>
                  <a:pt x="1123" y="1171"/>
                </a:lnTo>
                <a:lnTo>
                  <a:pt x="1123" y="1177"/>
                </a:lnTo>
                <a:lnTo>
                  <a:pt x="1127" y="1177"/>
                </a:lnTo>
                <a:lnTo>
                  <a:pt x="1127" y="1179"/>
                </a:lnTo>
                <a:lnTo>
                  <a:pt x="1131" y="1179"/>
                </a:lnTo>
                <a:lnTo>
                  <a:pt x="1131" y="1183"/>
                </a:lnTo>
                <a:lnTo>
                  <a:pt x="1140" y="1183"/>
                </a:lnTo>
                <a:lnTo>
                  <a:pt x="1140" y="1187"/>
                </a:lnTo>
                <a:lnTo>
                  <a:pt x="1144" y="1187"/>
                </a:lnTo>
                <a:lnTo>
                  <a:pt x="1144" y="1195"/>
                </a:lnTo>
                <a:lnTo>
                  <a:pt x="1150" y="1195"/>
                </a:lnTo>
                <a:lnTo>
                  <a:pt x="1150" y="1198"/>
                </a:lnTo>
                <a:lnTo>
                  <a:pt x="1161" y="1198"/>
                </a:lnTo>
                <a:lnTo>
                  <a:pt x="1161" y="1200"/>
                </a:lnTo>
                <a:lnTo>
                  <a:pt x="1174" y="1200"/>
                </a:lnTo>
                <a:lnTo>
                  <a:pt x="1174" y="1206"/>
                </a:lnTo>
                <a:lnTo>
                  <a:pt x="1180" y="1206"/>
                </a:lnTo>
                <a:lnTo>
                  <a:pt x="1180" y="1212"/>
                </a:lnTo>
                <a:lnTo>
                  <a:pt x="1182" y="1212"/>
                </a:lnTo>
                <a:lnTo>
                  <a:pt x="1182" y="1214"/>
                </a:lnTo>
                <a:lnTo>
                  <a:pt x="1188" y="1214"/>
                </a:lnTo>
                <a:lnTo>
                  <a:pt x="1188" y="1218"/>
                </a:lnTo>
                <a:lnTo>
                  <a:pt x="1199" y="1218"/>
                </a:lnTo>
                <a:lnTo>
                  <a:pt x="1199" y="1222"/>
                </a:lnTo>
                <a:lnTo>
                  <a:pt x="1201" y="1222"/>
                </a:lnTo>
                <a:lnTo>
                  <a:pt x="1201" y="1222"/>
                </a:lnTo>
                <a:lnTo>
                  <a:pt x="1208" y="1222"/>
                </a:lnTo>
                <a:lnTo>
                  <a:pt x="1208" y="1226"/>
                </a:lnTo>
                <a:lnTo>
                  <a:pt x="1216" y="1226"/>
                </a:lnTo>
                <a:lnTo>
                  <a:pt x="1216" y="1233"/>
                </a:lnTo>
                <a:lnTo>
                  <a:pt x="1231" y="1233"/>
                </a:lnTo>
                <a:lnTo>
                  <a:pt x="1231" y="1235"/>
                </a:lnTo>
                <a:lnTo>
                  <a:pt x="1241" y="1235"/>
                </a:lnTo>
                <a:lnTo>
                  <a:pt x="1241" y="1239"/>
                </a:lnTo>
                <a:lnTo>
                  <a:pt x="1248" y="1239"/>
                </a:lnTo>
                <a:lnTo>
                  <a:pt x="1248" y="1239"/>
                </a:lnTo>
                <a:lnTo>
                  <a:pt x="1258" y="1239"/>
                </a:lnTo>
                <a:lnTo>
                  <a:pt x="1258" y="1243"/>
                </a:lnTo>
                <a:lnTo>
                  <a:pt x="1260" y="1243"/>
                </a:lnTo>
                <a:lnTo>
                  <a:pt x="1260" y="1247"/>
                </a:lnTo>
                <a:lnTo>
                  <a:pt x="1265" y="1247"/>
                </a:lnTo>
                <a:lnTo>
                  <a:pt x="1265" y="1251"/>
                </a:lnTo>
                <a:lnTo>
                  <a:pt x="1277" y="1251"/>
                </a:lnTo>
                <a:lnTo>
                  <a:pt x="1277" y="1255"/>
                </a:lnTo>
                <a:lnTo>
                  <a:pt x="1298" y="1255"/>
                </a:lnTo>
                <a:lnTo>
                  <a:pt x="1298" y="1260"/>
                </a:lnTo>
                <a:lnTo>
                  <a:pt x="1309" y="1260"/>
                </a:lnTo>
                <a:lnTo>
                  <a:pt x="1309" y="1262"/>
                </a:lnTo>
                <a:lnTo>
                  <a:pt x="1317" y="1262"/>
                </a:lnTo>
                <a:lnTo>
                  <a:pt x="1317" y="1264"/>
                </a:lnTo>
                <a:lnTo>
                  <a:pt x="1322" y="1264"/>
                </a:lnTo>
                <a:lnTo>
                  <a:pt x="1322" y="1270"/>
                </a:lnTo>
                <a:lnTo>
                  <a:pt x="1328" y="1270"/>
                </a:lnTo>
                <a:lnTo>
                  <a:pt x="1328" y="1274"/>
                </a:lnTo>
                <a:lnTo>
                  <a:pt x="1332" y="1274"/>
                </a:lnTo>
                <a:lnTo>
                  <a:pt x="1332" y="1276"/>
                </a:lnTo>
                <a:lnTo>
                  <a:pt x="1347" y="1276"/>
                </a:lnTo>
                <a:lnTo>
                  <a:pt x="1347" y="1278"/>
                </a:lnTo>
                <a:lnTo>
                  <a:pt x="1349" y="1278"/>
                </a:lnTo>
                <a:lnTo>
                  <a:pt x="1349" y="1280"/>
                </a:lnTo>
                <a:lnTo>
                  <a:pt x="1355" y="1280"/>
                </a:lnTo>
                <a:lnTo>
                  <a:pt x="1355" y="1286"/>
                </a:lnTo>
                <a:lnTo>
                  <a:pt x="1362" y="1286"/>
                </a:lnTo>
                <a:lnTo>
                  <a:pt x="1362" y="1291"/>
                </a:lnTo>
                <a:lnTo>
                  <a:pt x="1368" y="1291"/>
                </a:lnTo>
                <a:lnTo>
                  <a:pt x="1368" y="1297"/>
                </a:lnTo>
                <a:lnTo>
                  <a:pt x="1385" y="1297"/>
                </a:lnTo>
                <a:lnTo>
                  <a:pt x="1385" y="1299"/>
                </a:lnTo>
                <a:lnTo>
                  <a:pt x="1389" y="1299"/>
                </a:lnTo>
                <a:lnTo>
                  <a:pt x="1389" y="1301"/>
                </a:lnTo>
                <a:lnTo>
                  <a:pt x="1400" y="1301"/>
                </a:lnTo>
                <a:lnTo>
                  <a:pt x="1400" y="1309"/>
                </a:lnTo>
                <a:lnTo>
                  <a:pt x="1408" y="1309"/>
                </a:lnTo>
                <a:lnTo>
                  <a:pt x="1408" y="1315"/>
                </a:lnTo>
                <a:lnTo>
                  <a:pt x="1414" y="1315"/>
                </a:lnTo>
                <a:lnTo>
                  <a:pt x="1414" y="1317"/>
                </a:lnTo>
                <a:lnTo>
                  <a:pt x="1427" y="1317"/>
                </a:lnTo>
                <a:lnTo>
                  <a:pt x="1427" y="1322"/>
                </a:lnTo>
                <a:lnTo>
                  <a:pt x="1429" y="1322"/>
                </a:lnTo>
                <a:lnTo>
                  <a:pt x="1429" y="1324"/>
                </a:lnTo>
                <a:lnTo>
                  <a:pt x="1436" y="1324"/>
                </a:lnTo>
                <a:lnTo>
                  <a:pt x="1436" y="1328"/>
                </a:lnTo>
                <a:lnTo>
                  <a:pt x="1442" y="1328"/>
                </a:lnTo>
                <a:lnTo>
                  <a:pt x="1442" y="1334"/>
                </a:lnTo>
                <a:lnTo>
                  <a:pt x="1450" y="1334"/>
                </a:lnTo>
                <a:lnTo>
                  <a:pt x="1450" y="1336"/>
                </a:lnTo>
                <a:lnTo>
                  <a:pt x="1452" y="1336"/>
                </a:lnTo>
                <a:lnTo>
                  <a:pt x="1452" y="1340"/>
                </a:lnTo>
                <a:lnTo>
                  <a:pt x="1459" y="1340"/>
                </a:lnTo>
                <a:lnTo>
                  <a:pt x="1459" y="1342"/>
                </a:lnTo>
                <a:lnTo>
                  <a:pt x="1463" y="1342"/>
                </a:lnTo>
                <a:lnTo>
                  <a:pt x="1463" y="1346"/>
                </a:lnTo>
                <a:lnTo>
                  <a:pt x="1467" y="1346"/>
                </a:lnTo>
                <a:lnTo>
                  <a:pt x="1467" y="1351"/>
                </a:lnTo>
                <a:lnTo>
                  <a:pt x="1480" y="1351"/>
                </a:lnTo>
                <a:lnTo>
                  <a:pt x="1480" y="1357"/>
                </a:lnTo>
                <a:lnTo>
                  <a:pt x="1490" y="1357"/>
                </a:lnTo>
                <a:lnTo>
                  <a:pt x="1490" y="1359"/>
                </a:lnTo>
                <a:lnTo>
                  <a:pt x="1495" y="1359"/>
                </a:lnTo>
                <a:lnTo>
                  <a:pt x="1495" y="1363"/>
                </a:lnTo>
                <a:lnTo>
                  <a:pt x="1514" y="1363"/>
                </a:lnTo>
                <a:lnTo>
                  <a:pt x="1514" y="1367"/>
                </a:lnTo>
                <a:lnTo>
                  <a:pt x="1520" y="1367"/>
                </a:lnTo>
                <a:lnTo>
                  <a:pt x="1520" y="1373"/>
                </a:lnTo>
                <a:lnTo>
                  <a:pt x="1526" y="1373"/>
                </a:lnTo>
                <a:lnTo>
                  <a:pt x="1526" y="1377"/>
                </a:lnTo>
                <a:lnTo>
                  <a:pt x="1531" y="1377"/>
                </a:lnTo>
                <a:lnTo>
                  <a:pt x="1531" y="1382"/>
                </a:lnTo>
                <a:lnTo>
                  <a:pt x="1541" y="1382"/>
                </a:lnTo>
                <a:lnTo>
                  <a:pt x="1541" y="1384"/>
                </a:lnTo>
                <a:lnTo>
                  <a:pt x="1554" y="1384"/>
                </a:lnTo>
                <a:lnTo>
                  <a:pt x="1554" y="1388"/>
                </a:lnTo>
                <a:lnTo>
                  <a:pt x="1560" y="1388"/>
                </a:lnTo>
                <a:lnTo>
                  <a:pt x="1560" y="1396"/>
                </a:lnTo>
                <a:lnTo>
                  <a:pt x="1575" y="1396"/>
                </a:lnTo>
                <a:lnTo>
                  <a:pt x="1575" y="1398"/>
                </a:lnTo>
                <a:lnTo>
                  <a:pt x="1585" y="1398"/>
                </a:lnTo>
                <a:lnTo>
                  <a:pt x="1585" y="1402"/>
                </a:lnTo>
                <a:lnTo>
                  <a:pt x="1588" y="1402"/>
                </a:lnTo>
                <a:lnTo>
                  <a:pt x="1588" y="1406"/>
                </a:lnTo>
                <a:lnTo>
                  <a:pt x="1598" y="1406"/>
                </a:lnTo>
                <a:lnTo>
                  <a:pt x="1598" y="1411"/>
                </a:lnTo>
                <a:lnTo>
                  <a:pt x="1609" y="1411"/>
                </a:lnTo>
                <a:lnTo>
                  <a:pt x="1609" y="1413"/>
                </a:lnTo>
                <a:lnTo>
                  <a:pt x="1615" y="1413"/>
                </a:lnTo>
                <a:lnTo>
                  <a:pt x="1615" y="1417"/>
                </a:lnTo>
                <a:lnTo>
                  <a:pt x="1623" y="1417"/>
                </a:lnTo>
                <a:lnTo>
                  <a:pt x="1623" y="1421"/>
                </a:lnTo>
                <a:lnTo>
                  <a:pt x="1685" y="1421"/>
                </a:lnTo>
                <a:lnTo>
                  <a:pt x="1685" y="1427"/>
                </a:lnTo>
                <a:lnTo>
                  <a:pt x="1708" y="1427"/>
                </a:lnTo>
                <a:lnTo>
                  <a:pt x="1708" y="1433"/>
                </a:lnTo>
                <a:lnTo>
                  <a:pt x="1727" y="1433"/>
                </a:lnTo>
                <a:lnTo>
                  <a:pt x="1727" y="1437"/>
                </a:lnTo>
                <a:lnTo>
                  <a:pt x="1735" y="1437"/>
                </a:lnTo>
                <a:lnTo>
                  <a:pt x="1735" y="1444"/>
                </a:lnTo>
                <a:lnTo>
                  <a:pt x="1740" y="1444"/>
                </a:lnTo>
                <a:lnTo>
                  <a:pt x="1740" y="1448"/>
                </a:lnTo>
                <a:lnTo>
                  <a:pt x="1746" y="1448"/>
                </a:lnTo>
                <a:lnTo>
                  <a:pt x="1746" y="1450"/>
                </a:lnTo>
                <a:lnTo>
                  <a:pt x="1775" y="1450"/>
                </a:lnTo>
                <a:lnTo>
                  <a:pt x="1775" y="1454"/>
                </a:lnTo>
                <a:lnTo>
                  <a:pt x="1809" y="1454"/>
                </a:lnTo>
                <a:lnTo>
                  <a:pt x="1809" y="1456"/>
                </a:lnTo>
                <a:lnTo>
                  <a:pt x="1875" y="1456"/>
                </a:lnTo>
                <a:lnTo>
                  <a:pt x="1875" y="1460"/>
                </a:lnTo>
                <a:lnTo>
                  <a:pt x="1887" y="1460"/>
                </a:lnTo>
                <a:lnTo>
                  <a:pt x="1887" y="1466"/>
                </a:lnTo>
                <a:lnTo>
                  <a:pt x="1900" y="1466"/>
                </a:lnTo>
                <a:lnTo>
                  <a:pt x="1900" y="1470"/>
                </a:lnTo>
                <a:lnTo>
                  <a:pt x="1917" y="1470"/>
                </a:lnTo>
                <a:lnTo>
                  <a:pt x="1917" y="1473"/>
                </a:lnTo>
                <a:lnTo>
                  <a:pt x="1970" y="1473"/>
                </a:lnTo>
                <a:lnTo>
                  <a:pt x="1970" y="1475"/>
                </a:lnTo>
                <a:lnTo>
                  <a:pt x="2033" y="1475"/>
                </a:lnTo>
                <a:lnTo>
                  <a:pt x="2033" y="1483"/>
                </a:lnTo>
                <a:lnTo>
                  <a:pt x="2041" y="1483"/>
                </a:lnTo>
                <a:lnTo>
                  <a:pt x="2041" y="1485"/>
                </a:lnTo>
                <a:lnTo>
                  <a:pt x="2063" y="1485"/>
                </a:lnTo>
                <a:lnTo>
                  <a:pt x="2063" y="1493"/>
                </a:lnTo>
                <a:lnTo>
                  <a:pt x="2077" y="1493"/>
                </a:lnTo>
                <a:lnTo>
                  <a:pt x="2077" y="1495"/>
                </a:lnTo>
                <a:lnTo>
                  <a:pt x="2107" y="1495"/>
                </a:lnTo>
                <a:lnTo>
                  <a:pt x="2107" y="1502"/>
                </a:lnTo>
                <a:lnTo>
                  <a:pt x="2136" y="1502"/>
                </a:lnTo>
                <a:lnTo>
                  <a:pt x="2136" y="1504"/>
                </a:lnTo>
                <a:lnTo>
                  <a:pt x="2141" y="1504"/>
                </a:lnTo>
                <a:lnTo>
                  <a:pt x="2141" y="1510"/>
                </a:lnTo>
                <a:lnTo>
                  <a:pt x="2221" y="1510"/>
                </a:lnTo>
                <a:lnTo>
                  <a:pt x="2221" y="1516"/>
                </a:lnTo>
                <a:lnTo>
                  <a:pt x="2240" y="1516"/>
                </a:lnTo>
                <a:lnTo>
                  <a:pt x="2240" y="1524"/>
                </a:lnTo>
                <a:lnTo>
                  <a:pt x="2263" y="1524"/>
                </a:lnTo>
                <a:lnTo>
                  <a:pt x="2263" y="1530"/>
                </a:lnTo>
                <a:lnTo>
                  <a:pt x="2419" y="1530"/>
                </a:lnTo>
                <a:lnTo>
                  <a:pt x="2419" y="1541"/>
                </a:lnTo>
                <a:lnTo>
                  <a:pt x="2438" y="1541"/>
                </a:lnTo>
                <a:lnTo>
                  <a:pt x="2438" y="1551"/>
                </a:lnTo>
                <a:lnTo>
                  <a:pt x="2590" y="1551"/>
                </a:lnTo>
                <a:lnTo>
                  <a:pt x="2590" y="1572"/>
                </a:lnTo>
                <a:lnTo>
                  <a:pt x="2616" y="1572"/>
                </a:lnTo>
                <a:lnTo>
                  <a:pt x="2616" y="1592"/>
                </a:lnTo>
                <a:lnTo>
                  <a:pt x="2894" y="1592"/>
                </a:lnTo>
              </a:path>
            </a:pathLst>
          </a:custGeom>
          <a:noFill/>
          <a:ln w="1905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lstStyle/>
          <a:p>
            <a:r>
              <a:rPr lang="en-US" dirty="0"/>
              <a:t>Overall survival: NIVO + chemo vs chemo</a:t>
            </a:r>
          </a:p>
        </p:txBody>
      </p:sp>
      <p:sp>
        <p:nvSpPr>
          <p:cNvPr id="3" name="Content Placeholder 2">
            <a:extLst>
              <a:ext uri="{FF2B5EF4-FFF2-40B4-BE49-F238E27FC236}">
                <a16:creationId xmlns:a16="http://schemas.microsoft.com/office/drawing/2014/main" id="{EFECC68C-073D-4778-999F-BC48FE2F393D}"/>
              </a:ext>
            </a:extLst>
          </p:cNvPr>
          <p:cNvSpPr>
            <a:spLocks noGrp="1"/>
          </p:cNvSpPr>
          <p:nvPr>
            <p:ph sz="quarter" idx="14"/>
          </p:nvPr>
        </p:nvSpPr>
        <p:spPr>
          <a:xfrm>
            <a:off x="620184" y="4769931"/>
            <a:ext cx="10962216" cy="1481350"/>
          </a:xfrm>
        </p:spPr>
        <p:txBody>
          <a:bodyPr>
            <a:noAutofit/>
          </a:bodyPr>
          <a:lstStyle/>
          <a:p>
            <a:r>
              <a:rPr lang="en-GB" sz="1700" dirty="0"/>
              <a:t>Clinically meaningful improvement in OS with NIVO + chemo vs chemo was maintained with longer follow-up</a:t>
            </a:r>
          </a:p>
          <a:p>
            <a:pPr lvl="1">
              <a:spcBef>
                <a:spcPts val="200"/>
              </a:spcBef>
            </a:pPr>
            <a:r>
              <a:rPr lang="en-GB" sz="1500" dirty="0"/>
              <a:t>PD-L1 CPS ≥5: 30% reduction in the risk of death and 12% improvement in 24-month OS rate</a:t>
            </a:r>
          </a:p>
          <a:p>
            <a:pPr lvl="1">
              <a:spcBef>
                <a:spcPts val="200"/>
              </a:spcBef>
            </a:pPr>
            <a:r>
              <a:rPr lang="en-GB" sz="1500" dirty="0"/>
              <a:t>All randomised: 21% reduction in the risk of death and 9% improvement in 24-month OS rate</a:t>
            </a:r>
          </a:p>
          <a:p>
            <a:pPr lvl="1">
              <a:spcBef>
                <a:spcPts val="200"/>
              </a:spcBef>
            </a:pPr>
            <a:r>
              <a:rPr lang="en-GB" sz="1500" dirty="0"/>
              <a:t>Directionally improved HRs relative to the 12-month follow-up (PD-L1 CPS ≥5, 0.71 [98.4% CI, 0.59-0.86]; all randomised, 0.80 [99.3% CI, 0.68-0.94])</a:t>
            </a:r>
            <a:r>
              <a:rPr lang="en-GB" sz="1500" baseline="30000" dirty="0"/>
              <a:t>1</a:t>
            </a:r>
          </a:p>
        </p:txBody>
      </p:sp>
      <p:sp>
        <p:nvSpPr>
          <p:cNvPr id="5" name="Text Placeholder 4">
            <a:extLst>
              <a:ext uri="{FF2B5EF4-FFF2-40B4-BE49-F238E27FC236}">
                <a16:creationId xmlns:a16="http://schemas.microsoft.com/office/drawing/2014/main" id="{058ECC23-5CF9-48CE-AEFB-DA91051EB657}"/>
              </a:ext>
            </a:extLst>
          </p:cNvPr>
          <p:cNvSpPr>
            <a:spLocks noGrp="1"/>
          </p:cNvSpPr>
          <p:nvPr>
            <p:ph sz="quarter" idx="15"/>
          </p:nvPr>
        </p:nvSpPr>
        <p:spPr/>
        <p:txBody>
          <a:bodyPr anchor="b"/>
          <a:lstStyle/>
          <a:p>
            <a:r>
              <a:rPr lang="en-US" baseline="30000" dirty="0"/>
              <a:t>a</a:t>
            </a:r>
            <a:r>
              <a:rPr lang="en-US" dirty="0"/>
              <a:t> Minimum follow-up, 24.0 months</a:t>
            </a:r>
          </a:p>
          <a:p>
            <a:r>
              <a:rPr lang="en-US" dirty="0"/>
              <a:t>CI, confidence interval; CPS, combined positive score; HR, hazard ratio; NIVO, nivolumab; </a:t>
            </a:r>
            <a:r>
              <a:rPr lang="fr-FR" dirty="0"/>
              <a:t>OS, </a:t>
            </a:r>
            <a:r>
              <a:rPr lang="en-GB" dirty="0"/>
              <a:t>overall</a:t>
            </a:r>
            <a:r>
              <a:rPr lang="fr-FR" dirty="0"/>
              <a:t> </a:t>
            </a:r>
            <a:r>
              <a:rPr lang="en-GB" dirty="0"/>
              <a:t>survival</a:t>
            </a:r>
            <a:r>
              <a:rPr lang="fr-FR" dirty="0"/>
              <a:t>; </a:t>
            </a:r>
            <a:r>
              <a:rPr lang="en-US" sz="1200" dirty="0">
                <a:sym typeface="Arial"/>
              </a:rPr>
              <a:t>PD-L1, </a:t>
            </a:r>
            <a:r>
              <a:rPr lang="en-GB" sz="1200" dirty="0"/>
              <a:t>programmed </a:t>
            </a:r>
            <a:r>
              <a:rPr lang="en-GB" sz="1200" dirty="0">
                <a:solidFill>
                  <a:schemeClr val="tx2"/>
                </a:solidFill>
              </a:rPr>
              <a:t>death-ligand 1 </a:t>
            </a:r>
            <a:endParaRPr lang="en-US" dirty="0"/>
          </a:p>
          <a:p>
            <a:r>
              <a:rPr lang="en-US" dirty="0"/>
              <a:t> Janjigian YY, et al. Lancet</a:t>
            </a:r>
            <a:r>
              <a:rPr lang="pt-BR" dirty="0"/>
              <a:t> 2021;398:27-40</a:t>
            </a:r>
            <a:r>
              <a:rPr lang="en-US" dirty="0"/>
              <a:t> </a:t>
            </a:r>
          </a:p>
        </p:txBody>
      </p:sp>
      <p:sp>
        <p:nvSpPr>
          <p:cNvPr id="1651" name="Line 5">
            <a:extLst>
              <a:ext uri="{FF2B5EF4-FFF2-40B4-BE49-F238E27FC236}">
                <a16:creationId xmlns:a16="http://schemas.microsoft.com/office/drawing/2014/main" id="{0D3A8266-7D46-4C1D-92B9-CB9291B111A1}"/>
              </a:ext>
            </a:extLst>
          </p:cNvPr>
          <p:cNvSpPr>
            <a:spLocks noChangeShapeType="1"/>
          </p:cNvSpPr>
          <p:nvPr/>
        </p:nvSpPr>
        <p:spPr bwMode="auto">
          <a:xfrm>
            <a:off x="1327196"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2" name="Line 6">
            <a:extLst>
              <a:ext uri="{FF2B5EF4-FFF2-40B4-BE49-F238E27FC236}">
                <a16:creationId xmlns:a16="http://schemas.microsoft.com/office/drawing/2014/main" id="{459D3F4A-924B-42B4-97E5-00675B0AD7CF}"/>
              </a:ext>
            </a:extLst>
          </p:cNvPr>
          <p:cNvSpPr>
            <a:spLocks noChangeShapeType="1"/>
          </p:cNvSpPr>
          <p:nvPr/>
        </p:nvSpPr>
        <p:spPr bwMode="auto">
          <a:xfrm flipH="1">
            <a:off x="1250996" y="3901634"/>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3" name="Line 7">
            <a:extLst>
              <a:ext uri="{FF2B5EF4-FFF2-40B4-BE49-F238E27FC236}">
                <a16:creationId xmlns:a16="http://schemas.microsoft.com/office/drawing/2014/main" id="{260A9962-7A2C-4AF9-A887-25B3D10A101F}"/>
              </a:ext>
            </a:extLst>
          </p:cNvPr>
          <p:cNvSpPr>
            <a:spLocks noChangeShapeType="1"/>
          </p:cNvSpPr>
          <p:nvPr/>
        </p:nvSpPr>
        <p:spPr bwMode="auto">
          <a:xfrm flipH="1">
            <a:off x="1250996" y="3612709"/>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4" name="Line 8">
            <a:extLst>
              <a:ext uri="{FF2B5EF4-FFF2-40B4-BE49-F238E27FC236}">
                <a16:creationId xmlns:a16="http://schemas.microsoft.com/office/drawing/2014/main" id="{754B4D2C-27F7-4426-89A0-553F34DB2263}"/>
              </a:ext>
            </a:extLst>
          </p:cNvPr>
          <p:cNvSpPr>
            <a:spLocks noChangeShapeType="1"/>
          </p:cNvSpPr>
          <p:nvPr/>
        </p:nvSpPr>
        <p:spPr bwMode="auto">
          <a:xfrm flipH="1">
            <a:off x="1250996" y="3323784"/>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5" name="Line 9">
            <a:extLst>
              <a:ext uri="{FF2B5EF4-FFF2-40B4-BE49-F238E27FC236}">
                <a16:creationId xmlns:a16="http://schemas.microsoft.com/office/drawing/2014/main" id="{42CC4AB4-9647-4A9E-9B92-247B5FD22A81}"/>
              </a:ext>
            </a:extLst>
          </p:cNvPr>
          <p:cNvSpPr>
            <a:spLocks noChangeShapeType="1"/>
          </p:cNvSpPr>
          <p:nvPr/>
        </p:nvSpPr>
        <p:spPr bwMode="auto">
          <a:xfrm flipH="1">
            <a:off x="1250996" y="3034859"/>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6" name="Line 10">
            <a:extLst>
              <a:ext uri="{FF2B5EF4-FFF2-40B4-BE49-F238E27FC236}">
                <a16:creationId xmlns:a16="http://schemas.microsoft.com/office/drawing/2014/main" id="{B18B2A8C-6C58-4235-AAE2-66E284EB3FD7}"/>
              </a:ext>
            </a:extLst>
          </p:cNvPr>
          <p:cNvSpPr>
            <a:spLocks noChangeShapeType="1"/>
          </p:cNvSpPr>
          <p:nvPr/>
        </p:nvSpPr>
        <p:spPr bwMode="auto">
          <a:xfrm flipH="1">
            <a:off x="1250996" y="2745934"/>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7" name="Line 11">
            <a:extLst>
              <a:ext uri="{FF2B5EF4-FFF2-40B4-BE49-F238E27FC236}">
                <a16:creationId xmlns:a16="http://schemas.microsoft.com/office/drawing/2014/main" id="{626C93AA-3503-4E70-9C88-68F5F019960D}"/>
              </a:ext>
            </a:extLst>
          </p:cNvPr>
          <p:cNvSpPr>
            <a:spLocks noChangeShapeType="1"/>
          </p:cNvSpPr>
          <p:nvPr/>
        </p:nvSpPr>
        <p:spPr bwMode="auto">
          <a:xfrm flipH="1">
            <a:off x="1250996" y="2457009"/>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8" name="Line 12">
            <a:extLst>
              <a:ext uri="{FF2B5EF4-FFF2-40B4-BE49-F238E27FC236}">
                <a16:creationId xmlns:a16="http://schemas.microsoft.com/office/drawing/2014/main" id="{D0E061A9-9FE6-4261-B682-ACC5C316610D}"/>
              </a:ext>
            </a:extLst>
          </p:cNvPr>
          <p:cNvSpPr>
            <a:spLocks noChangeShapeType="1"/>
          </p:cNvSpPr>
          <p:nvPr/>
        </p:nvSpPr>
        <p:spPr bwMode="auto">
          <a:xfrm flipH="1">
            <a:off x="1250996" y="2168084"/>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59" name="Line 13">
            <a:extLst>
              <a:ext uri="{FF2B5EF4-FFF2-40B4-BE49-F238E27FC236}">
                <a16:creationId xmlns:a16="http://schemas.microsoft.com/office/drawing/2014/main" id="{1D416B14-A9C1-4CF0-8459-38F6553E0C8A}"/>
              </a:ext>
            </a:extLst>
          </p:cNvPr>
          <p:cNvSpPr>
            <a:spLocks noChangeShapeType="1"/>
          </p:cNvSpPr>
          <p:nvPr/>
        </p:nvSpPr>
        <p:spPr bwMode="auto">
          <a:xfrm flipH="1">
            <a:off x="1250996" y="1879159"/>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0" name="Line 14">
            <a:extLst>
              <a:ext uri="{FF2B5EF4-FFF2-40B4-BE49-F238E27FC236}">
                <a16:creationId xmlns:a16="http://schemas.microsoft.com/office/drawing/2014/main" id="{227B6054-AE02-40D4-A3BB-260732045761}"/>
              </a:ext>
            </a:extLst>
          </p:cNvPr>
          <p:cNvSpPr>
            <a:spLocks noChangeShapeType="1"/>
          </p:cNvSpPr>
          <p:nvPr/>
        </p:nvSpPr>
        <p:spPr bwMode="auto">
          <a:xfrm flipH="1">
            <a:off x="1250996" y="1590234"/>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1" name="Line 15">
            <a:extLst>
              <a:ext uri="{FF2B5EF4-FFF2-40B4-BE49-F238E27FC236}">
                <a16:creationId xmlns:a16="http://schemas.microsoft.com/office/drawing/2014/main" id="{565D69CA-195C-4970-A560-2260FA715036}"/>
              </a:ext>
            </a:extLst>
          </p:cNvPr>
          <p:cNvSpPr>
            <a:spLocks noChangeShapeType="1"/>
          </p:cNvSpPr>
          <p:nvPr/>
        </p:nvSpPr>
        <p:spPr bwMode="auto">
          <a:xfrm flipH="1">
            <a:off x="1250996" y="1301309"/>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2" name="Line 16">
            <a:extLst>
              <a:ext uri="{FF2B5EF4-FFF2-40B4-BE49-F238E27FC236}">
                <a16:creationId xmlns:a16="http://schemas.microsoft.com/office/drawing/2014/main" id="{883695A1-4555-49BC-8156-97F5A9BE5FB0}"/>
              </a:ext>
            </a:extLst>
          </p:cNvPr>
          <p:cNvSpPr>
            <a:spLocks noChangeShapeType="1"/>
          </p:cNvSpPr>
          <p:nvPr/>
        </p:nvSpPr>
        <p:spPr bwMode="auto">
          <a:xfrm flipH="1">
            <a:off x="1250996" y="1012384"/>
            <a:ext cx="57150"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3" name="Line 17">
            <a:extLst>
              <a:ext uri="{FF2B5EF4-FFF2-40B4-BE49-F238E27FC236}">
                <a16:creationId xmlns:a16="http://schemas.microsoft.com/office/drawing/2014/main" id="{3D187047-624B-4287-ABAC-E07F3C85AEC2}"/>
              </a:ext>
            </a:extLst>
          </p:cNvPr>
          <p:cNvSpPr>
            <a:spLocks noChangeShapeType="1"/>
          </p:cNvSpPr>
          <p:nvPr/>
        </p:nvSpPr>
        <p:spPr bwMode="auto">
          <a:xfrm>
            <a:off x="1606596"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4" name="Line 18">
            <a:extLst>
              <a:ext uri="{FF2B5EF4-FFF2-40B4-BE49-F238E27FC236}">
                <a16:creationId xmlns:a16="http://schemas.microsoft.com/office/drawing/2014/main" id="{4525F20B-FAF5-48E9-B067-33FD4C23EACF}"/>
              </a:ext>
            </a:extLst>
          </p:cNvPr>
          <p:cNvSpPr>
            <a:spLocks noChangeShapeType="1"/>
          </p:cNvSpPr>
          <p:nvPr/>
        </p:nvSpPr>
        <p:spPr bwMode="auto">
          <a:xfrm>
            <a:off x="1884409"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5" name="Line 19">
            <a:extLst>
              <a:ext uri="{FF2B5EF4-FFF2-40B4-BE49-F238E27FC236}">
                <a16:creationId xmlns:a16="http://schemas.microsoft.com/office/drawing/2014/main" id="{D76039F3-9096-4E63-8C28-05159CD52E91}"/>
              </a:ext>
            </a:extLst>
          </p:cNvPr>
          <p:cNvSpPr>
            <a:spLocks noChangeShapeType="1"/>
          </p:cNvSpPr>
          <p:nvPr/>
        </p:nvSpPr>
        <p:spPr bwMode="auto">
          <a:xfrm>
            <a:off x="2162221"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6" name="Line 20">
            <a:extLst>
              <a:ext uri="{FF2B5EF4-FFF2-40B4-BE49-F238E27FC236}">
                <a16:creationId xmlns:a16="http://schemas.microsoft.com/office/drawing/2014/main" id="{8D7A9028-7C65-4113-9BB6-923C192B3B9C}"/>
              </a:ext>
            </a:extLst>
          </p:cNvPr>
          <p:cNvSpPr>
            <a:spLocks noChangeShapeType="1"/>
          </p:cNvSpPr>
          <p:nvPr/>
        </p:nvSpPr>
        <p:spPr bwMode="auto">
          <a:xfrm>
            <a:off x="2440034"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7" name="Line 21">
            <a:extLst>
              <a:ext uri="{FF2B5EF4-FFF2-40B4-BE49-F238E27FC236}">
                <a16:creationId xmlns:a16="http://schemas.microsoft.com/office/drawing/2014/main" id="{31152FE2-4588-4965-A14F-1D118C6DBC1C}"/>
              </a:ext>
            </a:extLst>
          </p:cNvPr>
          <p:cNvSpPr>
            <a:spLocks noChangeShapeType="1"/>
          </p:cNvSpPr>
          <p:nvPr/>
        </p:nvSpPr>
        <p:spPr bwMode="auto">
          <a:xfrm>
            <a:off x="2717846"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8" name="Line 22">
            <a:extLst>
              <a:ext uri="{FF2B5EF4-FFF2-40B4-BE49-F238E27FC236}">
                <a16:creationId xmlns:a16="http://schemas.microsoft.com/office/drawing/2014/main" id="{9FB6292B-85D8-4D93-9A78-AE7CF56038FB}"/>
              </a:ext>
            </a:extLst>
          </p:cNvPr>
          <p:cNvSpPr>
            <a:spLocks noChangeShapeType="1"/>
          </p:cNvSpPr>
          <p:nvPr/>
        </p:nvSpPr>
        <p:spPr bwMode="auto">
          <a:xfrm>
            <a:off x="2997246"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69" name="Line 23">
            <a:extLst>
              <a:ext uri="{FF2B5EF4-FFF2-40B4-BE49-F238E27FC236}">
                <a16:creationId xmlns:a16="http://schemas.microsoft.com/office/drawing/2014/main" id="{656FE4DA-E031-401C-B2AE-89C510C21113}"/>
              </a:ext>
            </a:extLst>
          </p:cNvPr>
          <p:cNvSpPr>
            <a:spLocks noChangeShapeType="1"/>
          </p:cNvSpPr>
          <p:nvPr/>
        </p:nvSpPr>
        <p:spPr bwMode="auto">
          <a:xfrm>
            <a:off x="3275059"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0" name="Line 24">
            <a:extLst>
              <a:ext uri="{FF2B5EF4-FFF2-40B4-BE49-F238E27FC236}">
                <a16:creationId xmlns:a16="http://schemas.microsoft.com/office/drawing/2014/main" id="{B2E3EB4F-1B98-4E82-B222-E4EF67F0428D}"/>
              </a:ext>
            </a:extLst>
          </p:cNvPr>
          <p:cNvSpPr>
            <a:spLocks noChangeShapeType="1"/>
          </p:cNvSpPr>
          <p:nvPr/>
        </p:nvSpPr>
        <p:spPr bwMode="auto">
          <a:xfrm>
            <a:off x="3552871"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1" name="Line 25">
            <a:extLst>
              <a:ext uri="{FF2B5EF4-FFF2-40B4-BE49-F238E27FC236}">
                <a16:creationId xmlns:a16="http://schemas.microsoft.com/office/drawing/2014/main" id="{CDC5AE97-6D33-4FB1-8125-FF8D46AB4A5C}"/>
              </a:ext>
            </a:extLst>
          </p:cNvPr>
          <p:cNvSpPr>
            <a:spLocks noChangeShapeType="1"/>
          </p:cNvSpPr>
          <p:nvPr/>
        </p:nvSpPr>
        <p:spPr bwMode="auto">
          <a:xfrm>
            <a:off x="3827509"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2" name="Line 26">
            <a:extLst>
              <a:ext uri="{FF2B5EF4-FFF2-40B4-BE49-F238E27FC236}">
                <a16:creationId xmlns:a16="http://schemas.microsoft.com/office/drawing/2014/main" id="{92831F90-1EEB-4A6B-B6C4-EEC66B55F714}"/>
              </a:ext>
            </a:extLst>
          </p:cNvPr>
          <p:cNvSpPr>
            <a:spLocks noChangeShapeType="1"/>
          </p:cNvSpPr>
          <p:nvPr/>
        </p:nvSpPr>
        <p:spPr bwMode="auto">
          <a:xfrm>
            <a:off x="4106909"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3" name="Line 27">
            <a:extLst>
              <a:ext uri="{FF2B5EF4-FFF2-40B4-BE49-F238E27FC236}">
                <a16:creationId xmlns:a16="http://schemas.microsoft.com/office/drawing/2014/main" id="{8FC003A7-0B8F-4221-AF9F-1C93A3BFAC04}"/>
              </a:ext>
            </a:extLst>
          </p:cNvPr>
          <p:cNvSpPr>
            <a:spLocks noChangeShapeType="1"/>
          </p:cNvSpPr>
          <p:nvPr/>
        </p:nvSpPr>
        <p:spPr bwMode="auto">
          <a:xfrm>
            <a:off x="4384721"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4" name="Line 28">
            <a:extLst>
              <a:ext uri="{FF2B5EF4-FFF2-40B4-BE49-F238E27FC236}">
                <a16:creationId xmlns:a16="http://schemas.microsoft.com/office/drawing/2014/main" id="{57F29521-5BC1-436B-BC07-72C0E1B531D3}"/>
              </a:ext>
            </a:extLst>
          </p:cNvPr>
          <p:cNvSpPr>
            <a:spLocks noChangeShapeType="1"/>
          </p:cNvSpPr>
          <p:nvPr/>
        </p:nvSpPr>
        <p:spPr bwMode="auto">
          <a:xfrm>
            <a:off x="4662534"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5" name="Line 29">
            <a:extLst>
              <a:ext uri="{FF2B5EF4-FFF2-40B4-BE49-F238E27FC236}">
                <a16:creationId xmlns:a16="http://schemas.microsoft.com/office/drawing/2014/main" id="{FA3392B7-3B54-4289-97A5-64E0C543EC59}"/>
              </a:ext>
            </a:extLst>
          </p:cNvPr>
          <p:cNvSpPr>
            <a:spLocks noChangeShapeType="1"/>
          </p:cNvSpPr>
          <p:nvPr/>
        </p:nvSpPr>
        <p:spPr bwMode="auto">
          <a:xfrm>
            <a:off x="4940346"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6" name="Line 30">
            <a:extLst>
              <a:ext uri="{FF2B5EF4-FFF2-40B4-BE49-F238E27FC236}">
                <a16:creationId xmlns:a16="http://schemas.microsoft.com/office/drawing/2014/main" id="{FC1A1566-9606-482A-AFE0-86641A2E1126}"/>
              </a:ext>
            </a:extLst>
          </p:cNvPr>
          <p:cNvSpPr>
            <a:spLocks noChangeShapeType="1"/>
          </p:cNvSpPr>
          <p:nvPr/>
        </p:nvSpPr>
        <p:spPr bwMode="auto">
          <a:xfrm>
            <a:off x="5218159"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7" name="Line 31">
            <a:extLst>
              <a:ext uri="{FF2B5EF4-FFF2-40B4-BE49-F238E27FC236}">
                <a16:creationId xmlns:a16="http://schemas.microsoft.com/office/drawing/2014/main" id="{125A36E0-F2A6-49AD-8105-603358AA485F}"/>
              </a:ext>
            </a:extLst>
          </p:cNvPr>
          <p:cNvSpPr>
            <a:spLocks noChangeShapeType="1"/>
          </p:cNvSpPr>
          <p:nvPr/>
        </p:nvSpPr>
        <p:spPr bwMode="auto">
          <a:xfrm>
            <a:off x="5775371"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8" name="Line 32">
            <a:extLst>
              <a:ext uri="{FF2B5EF4-FFF2-40B4-BE49-F238E27FC236}">
                <a16:creationId xmlns:a16="http://schemas.microsoft.com/office/drawing/2014/main" id="{F37D8CE0-5FFA-4EA4-BB9E-149C4B30E4E5}"/>
              </a:ext>
            </a:extLst>
          </p:cNvPr>
          <p:cNvSpPr>
            <a:spLocks noChangeShapeType="1"/>
          </p:cNvSpPr>
          <p:nvPr/>
        </p:nvSpPr>
        <p:spPr bwMode="auto">
          <a:xfrm>
            <a:off x="6053184"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79" name="Freeform 33">
            <a:extLst>
              <a:ext uri="{FF2B5EF4-FFF2-40B4-BE49-F238E27FC236}">
                <a16:creationId xmlns:a16="http://schemas.microsoft.com/office/drawing/2014/main" id="{DF7259B8-B588-4E40-B198-923DA4580E06}"/>
              </a:ext>
            </a:extLst>
          </p:cNvPr>
          <p:cNvSpPr>
            <a:spLocks/>
          </p:cNvSpPr>
          <p:nvPr/>
        </p:nvSpPr>
        <p:spPr bwMode="auto">
          <a:xfrm>
            <a:off x="1308146" y="956822"/>
            <a:ext cx="4795838" cy="2994025"/>
          </a:xfrm>
          <a:custGeom>
            <a:avLst/>
            <a:gdLst>
              <a:gd name="T0" fmla="*/ 0 w 3021"/>
              <a:gd name="T1" fmla="*/ 0 h 1886"/>
              <a:gd name="T2" fmla="*/ 0 w 3021"/>
              <a:gd name="T3" fmla="*/ 1886 h 1886"/>
              <a:gd name="T4" fmla="*/ 3021 w 3021"/>
              <a:gd name="T5" fmla="*/ 1886 h 1886"/>
            </a:gdLst>
            <a:ahLst/>
            <a:cxnLst>
              <a:cxn ang="0">
                <a:pos x="T0" y="T1"/>
              </a:cxn>
              <a:cxn ang="0">
                <a:pos x="T2" y="T3"/>
              </a:cxn>
              <a:cxn ang="0">
                <a:pos x="T4" y="T5"/>
              </a:cxn>
            </a:cxnLst>
            <a:rect l="0" t="0" r="r" b="b"/>
            <a:pathLst>
              <a:path w="3021" h="1886">
                <a:moveTo>
                  <a:pt x="0" y="0"/>
                </a:moveTo>
                <a:lnTo>
                  <a:pt x="0" y="1886"/>
                </a:lnTo>
                <a:lnTo>
                  <a:pt x="3021" y="1886"/>
                </a:lnTo>
              </a:path>
            </a:pathLst>
          </a:custGeom>
          <a:noFill/>
          <a:ln w="12700">
            <a:solidFill>
              <a:srgbClr val="59545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80" name="Line 34">
            <a:extLst>
              <a:ext uri="{FF2B5EF4-FFF2-40B4-BE49-F238E27FC236}">
                <a16:creationId xmlns:a16="http://schemas.microsoft.com/office/drawing/2014/main" id="{5114B25B-3E8F-4D4E-99D6-462DA7F02478}"/>
              </a:ext>
            </a:extLst>
          </p:cNvPr>
          <p:cNvSpPr>
            <a:spLocks noChangeShapeType="1"/>
          </p:cNvSpPr>
          <p:nvPr/>
        </p:nvSpPr>
        <p:spPr bwMode="auto">
          <a:xfrm>
            <a:off x="5497559" y="3950847"/>
            <a:ext cx="0" cy="523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81" name="Rectangle 35">
            <a:extLst>
              <a:ext uri="{FF2B5EF4-FFF2-40B4-BE49-F238E27FC236}">
                <a16:creationId xmlns:a16="http://schemas.microsoft.com/office/drawing/2014/main" id="{D1D030F6-34DB-4728-A3BD-4C7D489F4C9F}"/>
              </a:ext>
            </a:extLst>
          </p:cNvPr>
          <p:cNvSpPr>
            <a:spLocks noChangeArrowheads="1"/>
          </p:cNvSpPr>
          <p:nvPr/>
        </p:nvSpPr>
        <p:spPr bwMode="auto">
          <a:xfrm>
            <a:off x="1009696" y="939359"/>
            <a:ext cx="23564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100</a:t>
            </a:r>
          </a:p>
        </p:txBody>
      </p:sp>
      <p:sp>
        <p:nvSpPr>
          <p:cNvPr id="1682" name="Rectangle 36">
            <a:extLst>
              <a:ext uri="{FF2B5EF4-FFF2-40B4-BE49-F238E27FC236}">
                <a16:creationId xmlns:a16="http://schemas.microsoft.com/office/drawing/2014/main" id="{A890F56A-83BF-4EEC-A0AF-328D3933E95A}"/>
              </a:ext>
            </a:extLst>
          </p:cNvPr>
          <p:cNvSpPr>
            <a:spLocks noChangeArrowheads="1"/>
          </p:cNvSpPr>
          <p:nvPr/>
        </p:nvSpPr>
        <p:spPr bwMode="auto">
          <a:xfrm>
            <a:off x="1079546" y="122828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90</a:t>
            </a:r>
          </a:p>
        </p:txBody>
      </p:sp>
      <p:sp>
        <p:nvSpPr>
          <p:cNvPr id="1683" name="Rectangle 37">
            <a:extLst>
              <a:ext uri="{FF2B5EF4-FFF2-40B4-BE49-F238E27FC236}">
                <a16:creationId xmlns:a16="http://schemas.microsoft.com/office/drawing/2014/main" id="{EFEC6C6D-8327-4E4B-90F6-9FAEE0DAEBAC}"/>
              </a:ext>
            </a:extLst>
          </p:cNvPr>
          <p:cNvSpPr>
            <a:spLocks noChangeArrowheads="1"/>
          </p:cNvSpPr>
          <p:nvPr/>
        </p:nvSpPr>
        <p:spPr bwMode="auto">
          <a:xfrm>
            <a:off x="1079546" y="151720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80</a:t>
            </a:r>
          </a:p>
        </p:txBody>
      </p:sp>
      <p:sp>
        <p:nvSpPr>
          <p:cNvPr id="1684" name="Rectangle 38">
            <a:extLst>
              <a:ext uri="{FF2B5EF4-FFF2-40B4-BE49-F238E27FC236}">
                <a16:creationId xmlns:a16="http://schemas.microsoft.com/office/drawing/2014/main" id="{ED4A43DD-4AEC-4953-ABE1-CEB6A5B0236B}"/>
              </a:ext>
            </a:extLst>
          </p:cNvPr>
          <p:cNvSpPr>
            <a:spLocks noChangeArrowheads="1"/>
          </p:cNvSpPr>
          <p:nvPr/>
        </p:nvSpPr>
        <p:spPr bwMode="auto">
          <a:xfrm>
            <a:off x="1079546" y="180613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70</a:t>
            </a:r>
          </a:p>
        </p:txBody>
      </p:sp>
      <p:sp>
        <p:nvSpPr>
          <p:cNvPr id="1685" name="Rectangle 39">
            <a:extLst>
              <a:ext uri="{FF2B5EF4-FFF2-40B4-BE49-F238E27FC236}">
                <a16:creationId xmlns:a16="http://schemas.microsoft.com/office/drawing/2014/main" id="{FFC4A979-E101-4D80-B8F4-D021FC4E107D}"/>
              </a:ext>
            </a:extLst>
          </p:cNvPr>
          <p:cNvSpPr>
            <a:spLocks noChangeArrowheads="1"/>
          </p:cNvSpPr>
          <p:nvPr/>
        </p:nvSpPr>
        <p:spPr bwMode="auto">
          <a:xfrm>
            <a:off x="1079546" y="209505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60</a:t>
            </a:r>
          </a:p>
        </p:txBody>
      </p:sp>
      <p:sp>
        <p:nvSpPr>
          <p:cNvPr id="1686" name="Rectangle 40">
            <a:extLst>
              <a:ext uri="{FF2B5EF4-FFF2-40B4-BE49-F238E27FC236}">
                <a16:creationId xmlns:a16="http://schemas.microsoft.com/office/drawing/2014/main" id="{DB4C4DF9-8DAF-4976-8FB7-332041C3D11B}"/>
              </a:ext>
            </a:extLst>
          </p:cNvPr>
          <p:cNvSpPr>
            <a:spLocks noChangeArrowheads="1"/>
          </p:cNvSpPr>
          <p:nvPr/>
        </p:nvSpPr>
        <p:spPr bwMode="auto">
          <a:xfrm>
            <a:off x="1079546" y="238398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50</a:t>
            </a:r>
          </a:p>
        </p:txBody>
      </p:sp>
      <p:sp>
        <p:nvSpPr>
          <p:cNvPr id="1687" name="Rectangle 41">
            <a:extLst>
              <a:ext uri="{FF2B5EF4-FFF2-40B4-BE49-F238E27FC236}">
                <a16:creationId xmlns:a16="http://schemas.microsoft.com/office/drawing/2014/main" id="{9A59A582-7011-4F72-AAF1-747591FE519C}"/>
              </a:ext>
            </a:extLst>
          </p:cNvPr>
          <p:cNvSpPr>
            <a:spLocks noChangeArrowheads="1"/>
          </p:cNvSpPr>
          <p:nvPr/>
        </p:nvSpPr>
        <p:spPr bwMode="auto">
          <a:xfrm>
            <a:off x="1079546" y="267290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40</a:t>
            </a:r>
          </a:p>
        </p:txBody>
      </p:sp>
      <p:sp>
        <p:nvSpPr>
          <p:cNvPr id="1688" name="Rectangle 42">
            <a:extLst>
              <a:ext uri="{FF2B5EF4-FFF2-40B4-BE49-F238E27FC236}">
                <a16:creationId xmlns:a16="http://schemas.microsoft.com/office/drawing/2014/main" id="{C5163D2F-5969-47A5-9AE3-2F492CC4C184}"/>
              </a:ext>
            </a:extLst>
          </p:cNvPr>
          <p:cNvSpPr>
            <a:spLocks noChangeArrowheads="1"/>
          </p:cNvSpPr>
          <p:nvPr/>
        </p:nvSpPr>
        <p:spPr bwMode="auto">
          <a:xfrm>
            <a:off x="1079546" y="296183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30</a:t>
            </a:r>
          </a:p>
        </p:txBody>
      </p:sp>
      <p:sp>
        <p:nvSpPr>
          <p:cNvPr id="1689" name="Rectangle 43">
            <a:extLst>
              <a:ext uri="{FF2B5EF4-FFF2-40B4-BE49-F238E27FC236}">
                <a16:creationId xmlns:a16="http://schemas.microsoft.com/office/drawing/2014/main" id="{4E8E0180-26C5-438A-9599-E733671053EF}"/>
              </a:ext>
            </a:extLst>
          </p:cNvPr>
          <p:cNvSpPr>
            <a:spLocks noChangeArrowheads="1"/>
          </p:cNvSpPr>
          <p:nvPr/>
        </p:nvSpPr>
        <p:spPr bwMode="auto">
          <a:xfrm>
            <a:off x="1079546" y="325075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20</a:t>
            </a:r>
          </a:p>
        </p:txBody>
      </p:sp>
      <p:sp>
        <p:nvSpPr>
          <p:cNvPr id="1690" name="Rectangle 44">
            <a:extLst>
              <a:ext uri="{FF2B5EF4-FFF2-40B4-BE49-F238E27FC236}">
                <a16:creationId xmlns:a16="http://schemas.microsoft.com/office/drawing/2014/main" id="{100AE791-0592-4FFC-945A-93761AD5E69D}"/>
              </a:ext>
            </a:extLst>
          </p:cNvPr>
          <p:cNvSpPr>
            <a:spLocks noChangeArrowheads="1"/>
          </p:cNvSpPr>
          <p:nvPr/>
        </p:nvSpPr>
        <p:spPr bwMode="auto">
          <a:xfrm>
            <a:off x="1079546" y="353968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10</a:t>
            </a:r>
          </a:p>
        </p:txBody>
      </p:sp>
      <p:sp>
        <p:nvSpPr>
          <p:cNvPr id="1691" name="Rectangle 45">
            <a:extLst>
              <a:ext uri="{FF2B5EF4-FFF2-40B4-BE49-F238E27FC236}">
                <a16:creationId xmlns:a16="http://schemas.microsoft.com/office/drawing/2014/main" id="{855F5604-FB0A-4CEB-8176-E63CA054F6AC}"/>
              </a:ext>
            </a:extLst>
          </p:cNvPr>
          <p:cNvSpPr>
            <a:spLocks noChangeArrowheads="1"/>
          </p:cNvSpPr>
          <p:nvPr/>
        </p:nvSpPr>
        <p:spPr bwMode="auto">
          <a:xfrm>
            <a:off x="1149396" y="3828609"/>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0</a:t>
            </a:r>
          </a:p>
        </p:txBody>
      </p:sp>
      <p:sp>
        <p:nvSpPr>
          <p:cNvPr id="1692" name="Rectangle 46">
            <a:extLst>
              <a:ext uri="{FF2B5EF4-FFF2-40B4-BE49-F238E27FC236}">
                <a16:creationId xmlns:a16="http://schemas.microsoft.com/office/drawing/2014/main" id="{BE1A17F8-BB93-47ED-95AE-B7F0A4C42AF8}"/>
              </a:ext>
            </a:extLst>
          </p:cNvPr>
          <p:cNvSpPr>
            <a:spLocks noChangeArrowheads="1"/>
          </p:cNvSpPr>
          <p:nvPr/>
        </p:nvSpPr>
        <p:spPr bwMode="auto">
          <a:xfrm>
            <a:off x="1290684" y="4031809"/>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93" name="Rectangle 47">
            <a:extLst>
              <a:ext uri="{FF2B5EF4-FFF2-40B4-BE49-F238E27FC236}">
                <a16:creationId xmlns:a16="http://schemas.microsoft.com/office/drawing/2014/main" id="{F52D1489-7C11-4BC6-A3D1-E5320D276A5B}"/>
              </a:ext>
            </a:extLst>
          </p:cNvPr>
          <p:cNvSpPr>
            <a:spLocks noChangeArrowheads="1"/>
          </p:cNvSpPr>
          <p:nvPr/>
        </p:nvSpPr>
        <p:spPr bwMode="auto">
          <a:xfrm>
            <a:off x="1568496" y="4031809"/>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94" name="Rectangle 48">
            <a:extLst>
              <a:ext uri="{FF2B5EF4-FFF2-40B4-BE49-F238E27FC236}">
                <a16:creationId xmlns:a16="http://schemas.microsoft.com/office/drawing/2014/main" id="{6AC3C59B-4133-4AC6-85C0-E5051E1D32ED}"/>
              </a:ext>
            </a:extLst>
          </p:cNvPr>
          <p:cNvSpPr>
            <a:spLocks noChangeArrowheads="1"/>
          </p:cNvSpPr>
          <p:nvPr/>
        </p:nvSpPr>
        <p:spPr bwMode="auto">
          <a:xfrm>
            <a:off x="1847896" y="4031809"/>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6</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95" name="Rectangle 49">
            <a:extLst>
              <a:ext uri="{FF2B5EF4-FFF2-40B4-BE49-F238E27FC236}">
                <a16:creationId xmlns:a16="http://schemas.microsoft.com/office/drawing/2014/main" id="{05C523F6-F1E1-45D3-BDED-E9C7B9646DBC}"/>
              </a:ext>
            </a:extLst>
          </p:cNvPr>
          <p:cNvSpPr>
            <a:spLocks noChangeArrowheads="1"/>
          </p:cNvSpPr>
          <p:nvPr/>
        </p:nvSpPr>
        <p:spPr bwMode="auto">
          <a:xfrm>
            <a:off x="2125709" y="4031809"/>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9</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96" name="Rectangle 50">
            <a:extLst>
              <a:ext uri="{FF2B5EF4-FFF2-40B4-BE49-F238E27FC236}">
                <a16:creationId xmlns:a16="http://schemas.microsoft.com/office/drawing/2014/main" id="{C250933F-FD2D-4F1F-A862-BD2D442AD02D}"/>
              </a:ext>
            </a:extLst>
          </p:cNvPr>
          <p:cNvSpPr>
            <a:spLocks noChangeArrowheads="1"/>
          </p:cNvSpPr>
          <p:nvPr/>
        </p:nvSpPr>
        <p:spPr bwMode="auto">
          <a:xfrm>
            <a:off x="2360659"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effectLst/>
                <a:uLnTx/>
                <a:uFillTx/>
                <a:cs typeface="Arial" panose="020B0604020202020204" pitchFamily="34" charset="0"/>
              </a:rPr>
              <a:t>12</a:t>
            </a:r>
            <a:endParaRPr kumimoji="0" lang="en-US" altLang="en-US" sz="1800" i="0" u="none" strike="noStrike" kern="1200" cap="none" spc="0" normalizeH="0" baseline="0" noProof="0" dirty="0">
              <a:ln>
                <a:noFill/>
              </a:ln>
              <a:effectLst/>
              <a:uLnTx/>
              <a:uFillTx/>
              <a:cs typeface="Arial" panose="020B0604020202020204" pitchFamily="34" charset="0"/>
            </a:endParaRPr>
          </a:p>
        </p:txBody>
      </p:sp>
      <p:sp>
        <p:nvSpPr>
          <p:cNvPr id="1697" name="Rectangle 51">
            <a:extLst>
              <a:ext uri="{FF2B5EF4-FFF2-40B4-BE49-F238E27FC236}">
                <a16:creationId xmlns:a16="http://schemas.microsoft.com/office/drawing/2014/main" id="{9C75FDF5-7B31-4325-9406-8CF482FF43A4}"/>
              </a:ext>
            </a:extLst>
          </p:cNvPr>
          <p:cNvSpPr>
            <a:spLocks noChangeArrowheads="1"/>
          </p:cNvSpPr>
          <p:nvPr/>
        </p:nvSpPr>
        <p:spPr bwMode="auto">
          <a:xfrm>
            <a:off x="2644821"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15</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98" name="Rectangle 52">
            <a:extLst>
              <a:ext uri="{FF2B5EF4-FFF2-40B4-BE49-F238E27FC236}">
                <a16:creationId xmlns:a16="http://schemas.microsoft.com/office/drawing/2014/main" id="{7B170474-7614-4533-A6E0-48AA8950D747}"/>
              </a:ext>
            </a:extLst>
          </p:cNvPr>
          <p:cNvSpPr>
            <a:spLocks noChangeArrowheads="1"/>
          </p:cNvSpPr>
          <p:nvPr/>
        </p:nvSpPr>
        <p:spPr bwMode="auto">
          <a:xfrm>
            <a:off x="2922634"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18</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699" name="Rectangle 53">
            <a:extLst>
              <a:ext uri="{FF2B5EF4-FFF2-40B4-BE49-F238E27FC236}">
                <a16:creationId xmlns:a16="http://schemas.microsoft.com/office/drawing/2014/main" id="{3170BE4F-511A-451E-A068-AB20CA1980DD}"/>
              </a:ext>
            </a:extLst>
          </p:cNvPr>
          <p:cNvSpPr>
            <a:spLocks noChangeArrowheads="1"/>
          </p:cNvSpPr>
          <p:nvPr/>
        </p:nvSpPr>
        <p:spPr bwMode="auto">
          <a:xfrm>
            <a:off x="3200446"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21</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0" name="Rectangle 54">
            <a:extLst>
              <a:ext uri="{FF2B5EF4-FFF2-40B4-BE49-F238E27FC236}">
                <a16:creationId xmlns:a16="http://schemas.microsoft.com/office/drawing/2014/main" id="{DCD511CE-1C39-4AD4-8D98-3B6EF4D46A8D}"/>
              </a:ext>
            </a:extLst>
          </p:cNvPr>
          <p:cNvSpPr>
            <a:spLocks noChangeArrowheads="1"/>
          </p:cNvSpPr>
          <p:nvPr/>
        </p:nvSpPr>
        <p:spPr bwMode="auto">
          <a:xfrm>
            <a:off x="3473496"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effectLst/>
                <a:uLnTx/>
                <a:uFillTx/>
                <a:cs typeface="Arial" panose="020B0604020202020204" pitchFamily="34" charset="0"/>
              </a:rPr>
              <a:t>24</a:t>
            </a:r>
            <a:endParaRPr kumimoji="0" lang="en-US" altLang="en-US" sz="1800" i="0" u="none" strike="noStrike" kern="1200" cap="none" spc="0" normalizeH="0" baseline="0" noProof="0" dirty="0">
              <a:ln>
                <a:noFill/>
              </a:ln>
              <a:effectLst/>
              <a:uLnTx/>
              <a:uFillTx/>
              <a:cs typeface="Arial" panose="020B0604020202020204" pitchFamily="34" charset="0"/>
            </a:endParaRPr>
          </a:p>
        </p:txBody>
      </p:sp>
      <p:sp>
        <p:nvSpPr>
          <p:cNvPr id="1701" name="Rectangle 55">
            <a:extLst>
              <a:ext uri="{FF2B5EF4-FFF2-40B4-BE49-F238E27FC236}">
                <a16:creationId xmlns:a16="http://schemas.microsoft.com/office/drawing/2014/main" id="{27E9462D-EF71-4D25-BC39-C729D5828476}"/>
              </a:ext>
            </a:extLst>
          </p:cNvPr>
          <p:cNvSpPr>
            <a:spLocks noChangeArrowheads="1"/>
          </p:cNvSpPr>
          <p:nvPr/>
        </p:nvSpPr>
        <p:spPr bwMode="auto">
          <a:xfrm>
            <a:off x="3757659"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27</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2" name="Rectangle 56">
            <a:extLst>
              <a:ext uri="{FF2B5EF4-FFF2-40B4-BE49-F238E27FC236}">
                <a16:creationId xmlns:a16="http://schemas.microsoft.com/office/drawing/2014/main" id="{93CF9AB6-D15F-4E6B-9FFD-38D6FA83408D}"/>
              </a:ext>
            </a:extLst>
          </p:cNvPr>
          <p:cNvSpPr>
            <a:spLocks noChangeArrowheads="1"/>
          </p:cNvSpPr>
          <p:nvPr/>
        </p:nvSpPr>
        <p:spPr bwMode="auto">
          <a:xfrm>
            <a:off x="4035471"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30</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3" name="Rectangle 57">
            <a:extLst>
              <a:ext uri="{FF2B5EF4-FFF2-40B4-BE49-F238E27FC236}">
                <a16:creationId xmlns:a16="http://schemas.microsoft.com/office/drawing/2014/main" id="{955CAD3D-3437-49DD-A20D-EC5886B3A37B}"/>
              </a:ext>
            </a:extLst>
          </p:cNvPr>
          <p:cNvSpPr>
            <a:spLocks noChangeArrowheads="1"/>
          </p:cNvSpPr>
          <p:nvPr/>
        </p:nvSpPr>
        <p:spPr bwMode="auto">
          <a:xfrm>
            <a:off x="4313284"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33</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4" name="Rectangle 58">
            <a:extLst>
              <a:ext uri="{FF2B5EF4-FFF2-40B4-BE49-F238E27FC236}">
                <a16:creationId xmlns:a16="http://schemas.microsoft.com/office/drawing/2014/main" id="{651974D9-4D0D-404B-80FF-4480D344FD28}"/>
              </a:ext>
            </a:extLst>
          </p:cNvPr>
          <p:cNvSpPr>
            <a:spLocks noChangeArrowheads="1"/>
          </p:cNvSpPr>
          <p:nvPr/>
        </p:nvSpPr>
        <p:spPr bwMode="auto">
          <a:xfrm>
            <a:off x="4592684"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36</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5" name="Rectangle 59">
            <a:extLst>
              <a:ext uri="{FF2B5EF4-FFF2-40B4-BE49-F238E27FC236}">
                <a16:creationId xmlns:a16="http://schemas.microsoft.com/office/drawing/2014/main" id="{A8910FB2-E4B2-44B6-8A1D-0A2F78C8CD73}"/>
              </a:ext>
            </a:extLst>
          </p:cNvPr>
          <p:cNvSpPr>
            <a:spLocks noChangeArrowheads="1"/>
          </p:cNvSpPr>
          <p:nvPr/>
        </p:nvSpPr>
        <p:spPr bwMode="auto">
          <a:xfrm>
            <a:off x="4870496"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39</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6" name="Rectangle 60">
            <a:extLst>
              <a:ext uri="{FF2B5EF4-FFF2-40B4-BE49-F238E27FC236}">
                <a16:creationId xmlns:a16="http://schemas.microsoft.com/office/drawing/2014/main" id="{67F8A9E6-C708-4539-A3CE-3E418614922B}"/>
              </a:ext>
            </a:extLst>
          </p:cNvPr>
          <p:cNvSpPr>
            <a:spLocks noChangeArrowheads="1"/>
          </p:cNvSpPr>
          <p:nvPr/>
        </p:nvSpPr>
        <p:spPr bwMode="auto">
          <a:xfrm>
            <a:off x="5148309"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42</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7" name="Rectangle 61">
            <a:extLst>
              <a:ext uri="{FF2B5EF4-FFF2-40B4-BE49-F238E27FC236}">
                <a16:creationId xmlns:a16="http://schemas.microsoft.com/office/drawing/2014/main" id="{F63037D0-5D85-4C73-B9B5-F901E0CF86AA}"/>
              </a:ext>
            </a:extLst>
          </p:cNvPr>
          <p:cNvSpPr>
            <a:spLocks noChangeArrowheads="1"/>
          </p:cNvSpPr>
          <p:nvPr/>
        </p:nvSpPr>
        <p:spPr bwMode="auto">
          <a:xfrm>
            <a:off x="5426121"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45</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8" name="Rectangle 62">
            <a:extLst>
              <a:ext uri="{FF2B5EF4-FFF2-40B4-BE49-F238E27FC236}">
                <a16:creationId xmlns:a16="http://schemas.microsoft.com/office/drawing/2014/main" id="{839B0EBE-F8EE-4B81-AB47-0C6D2CD61286}"/>
              </a:ext>
            </a:extLst>
          </p:cNvPr>
          <p:cNvSpPr>
            <a:spLocks noChangeArrowheads="1"/>
          </p:cNvSpPr>
          <p:nvPr/>
        </p:nvSpPr>
        <p:spPr bwMode="auto">
          <a:xfrm>
            <a:off x="5697584"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48</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09" name="Rectangle 63">
            <a:extLst>
              <a:ext uri="{FF2B5EF4-FFF2-40B4-BE49-F238E27FC236}">
                <a16:creationId xmlns:a16="http://schemas.microsoft.com/office/drawing/2014/main" id="{B32ABCB6-8F3A-4E65-B751-317A97C3B4B8}"/>
              </a:ext>
            </a:extLst>
          </p:cNvPr>
          <p:cNvSpPr>
            <a:spLocks noChangeArrowheads="1"/>
          </p:cNvSpPr>
          <p:nvPr/>
        </p:nvSpPr>
        <p:spPr bwMode="auto">
          <a:xfrm>
            <a:off x="5980159" y="4031809"/>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dirty="0">
                <a:ln>
                  <a:noFill/>
                </a:ln>
                <a:effectLst/>
                <a:uLnTx/>
                <a:uFillTx/>
                <a:cs typeface="Arial" panose="020B0604020202020204" pitchFamily="34" charset="0"/>
              </a:rPr>
              <a:t>51</a:t>
            </a:r>
            <a:endParaRPr kumimoji="0" lang="en-US" altLang="en-US" sz="1800" b="0" i="0" u="none" strike="noStrike" kern="1200" cap="none" spc="0" normalizeH="0" baseline="0" noProof="0" dirty="0">
              <a:ln>
                <a:noFill/>
              </a:ln>
              <a:effectLst/>
              <a:uLnTx/>
              <a:uFillTx/>
              <a:cs typeface="Arial" panose="020B0604020202020204" pitchFamily="34" charset="0"/>
            </a:endParaRPr>
          </a:p>
        </p:txBody>
      </p:sp>
      <p:sp>
        <p:nvSpPr>
          <p:cNvPr id="1710" name="Rectangle 64">
            <a:extLst>
              <a:ext uri="{FF2B5EF4-FFF2-40B4-BE49-F238E27FC236}">
                <a16:creationId xmlns:a16="http://schemas.microsoft.com/office/drawing/2014/main" id="{501135E8-9D31-4B2E-BBDE-ABB1C73C61F9}"/>
              </a:ext>
            </a:extLst>
          </p:cNvPr>
          <p:cNvSpPr>
            <a:spLocks noChangeArrowheads="1"/>
          </p:cNvSpPr>
          <p:nvPr/>
        </p:nvSpPr>
        <p:spPr bwMode="auto">
          <a:xfrm>
            <a:off x="3479846" y="4231834"/>
            <a:ext cx="54822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rPr>
              <a:t>Months</a:t>
            </a:r>
            <a:endParaRPr kumimoji="0" lang="en-US" altLang="en-US" sz="1200" b="0" i="0" u="none" strike="noStrike" kern="1200" cap="none" spc="0" normalizeH="0" baseline="0" noProof="0" dirty="0">
              <a:ln>
                <a:noFill/>
              </a:ln>
              <a:effectLst/>
              <a:uLnTx/>
              <a:uFillTx/>
              <a:cs typeface="Arial" panose="020B0604020202020204" pitchFamily="34" charset="0"/>
            </a:endParaRPr>
          </a:p>
        </p:txBody>
      </p:sp>
      <p:sp>
        <p:nvSpPr>
          <p:cNvPr id="1711" name="Rectangle 65">
            <a:extLst>
              <a:ext uri="{FF2B5EF4-FFF2-40B4-BE49-F238E27FC236}">
                <a16:creationId xmlns:a16="http://schemas.microsoft.com/office/drawing/2014/main" id="{6D4D42D6-09BE-4893-9E23-5E5717E650E5}"/>
              </a:ext>
            </a:extLst>
          </p:cNvPr>
          <p:cNvSpPr>
            <a:spLocks noChangeArrowheads="1"/>
          </p:cNvSpPr>
          <p:nvPr/>
        </p:nvSpPr>
        <p:spPr bwMode="auto">
          <a:xfrm>
            <a:off x="1243059"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473</a:t>
            </a:r>
          </a:p>
        </p:txBody>
      </p:sp>
      <p:sp>
        <p:nvSpPr>
          <p:cNvPr id="1712" name="Rectangle 66">
            <a:extLst>
              <a:ext uri="{FF2B5EF4-FFF2-40B4-BE49-F238E27FC236}">
                <a16:creationId xmlns:a16="http://schemas.microsoft.com/office/drawing/2014/main" id="{74978F1E-D96D-4284-9EFB-9B3859683DB1}"/>
              </a:ext>
            </a:extLst>
          </p:cNvPr>
          <p:cNvSpPr>
            <a:spLocks noChangeArrowheads="1"/>
          </p:cNvSpPr>
          <p:nvPr/>
        </p:nvSpPr>
        <p:spPr bwMode="auto">
          <a:xfrm>
            <a:off x="1519284"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440</a:t>
            </a:r>
          </a:p>
        </p:txBody>
      </p:sp>
      <p:sp>
        <p:nvSpPr>
          <p:cNvPr id="1713" name="Rectangle 67">
            <a:extLst>
              <a:ext uri="{FF2B5EF4-FFF2-40B4-BE49-F238E27FC236}">
                <a16:creationId xmlns:a16="http://schemas.microsoft.com/office/drawing/2014/main" id="{644600E8-5406-4025-87C6-59335849980B}"/>
              </a:ext>
            </a:extLst>
          </p:cNvPr>
          <p:cNvSpPr>
            <a:spLocks noChangeArrowheads="1"/>
          </p:cNvSpPr>
          <p:nvPr/>
        </p:nvSpPr>
        <p:spPr bwMode="auto">
          <a:xfrm>
            <a:off x="1797096"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380</a:t>
            </a:r>
          </a:p>
        </p:txBody>
      </p:sp>
      <p:sp>
        <p:nvSpPr>
          <p:cNvPr id="1714" name="Rectangle 68">
            <a:extLst>
              <a:ext uri="{FF2B5EF4-FFF2-40B4-BE49-F238E27FC236}">
                <a16:creationId xmlns:a16="http://schemas.microsoft.com/office/drawing/2014/main" id="{2E547E6C-C7AF-4DE5-B6DC-25C30BCF0B81}"/>
              </a:ext>
            </a:extLst>
          </p:cNvPr>
          <p:cNvSpPr>
            <a:spLocks noChangeArrowheads="1"/>
          </p:cNvSpPr>
          <p:nvPr/>
        </p:nvSpPr>
        <p:spPr bwMode="auto">
          <a:xfrm>
            <a:off x="2074909"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315</a:t>
            </a:r>
          </a:p>
        </p:txBody>
      </p:sp>
      <p:sp>
        <p:nvSpPr>
          <p:cNvPr id="1715" name="Rectangle 69">
            <a:extLst>
              <a:ext uri="{FF2B5EF4-FFF2-40B4-BE49-F238E27FC236}">
                <a16:creationId xmlns:a16="http://schemas.microsoft.com/office/drawing/2014/main" id="{77549E65-3E6D-48A8-91B1-721A2827A777}"/>
              </a:ext>
            </a:extLst>
          </p:cNvPr>
          <p:cNvSpPr>
            <a:spLocks noChangeArrowheads="1"/>
          </p:cNvSpPr>
          <p:nvPr/>
        </p:nvSpPr>
        <p:spPr bwMode="auto">
          <a:xfrm>
            <a:off x="2352721"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263</a:t>
            </a:r>
          </a:p>
        </p:txBody>
      </p:sp>
      <p:sp>
        <p:nvSpPr>
          <p:cNvPr id="1716" name="Rectangle 70">
            <a:extLst>
              <a:ext uri="{FF2B5EF4-FFF2-40B4-BE49-F238E27FC236}">
                <a16:creationId xmlns:a16="http://schemas.microsoft.com/office/drawing/2014/main" id="{66932E08-DF67-4A49-BEAE-E86E26C25A53}"/>
              </a:ext>
            </a:extLst>
          </p:cNvPr>
          <p:cNvSpPr>
            <a:spLocks noChangeArrowheads="1"/>
          </p:cNvSpPr>
          <p:nvPr/>
        </p:nvSpPr>
        <p:spPr bwMode="auto">
          <a:xfrm>
            <a:off x="2632121"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223</a:t>
            </a:r>
          </a:p>
        </p:txBody>
      </p:sp>
      <p:sp>
        <p:nvSpPr>
          <p:cNvPr id="1717" name="Rectangle 71">
            <a:extLst>
              <a:ext uri="{FF2B5EF4-FFF2-40B4-BE49-F238E27FC236}">
                <a16:creationId xmlns:a16="http://schemas.microsoft.com/office/drawing/2014/main" id="{60C0F17E-391F-4158-A715-4E4C9FDCFB3B}"/>
              </a:ext>
            </a:extLst>
          </p:cNvPr>
          <p:cNvSpPr>
            <a:spLocks noChangeArrowheads="1"/>
          </p:cNvSpPr>
          <p:nvPr/>
        </p:nvSpPr>
        <p:spPr bwMode="auto">
          <a:xfrm>
            <a:off x="2909934"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187</a:t>
            </a:r>
          </a:p>
        </p:txBody>
      </p:sp>
      <p:sp>
        <p:nvSpPr>
          <p:cNvPr id="1718" name="Rectangle 72">
            <a:extLst>
              <a:ext uri="{FF2B5EF4-FFF2-40B4-BE49-F238E27FC236}">
                <a16:creationId xmlns:a16="http://schemas.microsoft.com/office/drawing/2014/main" id="{683ECB43-AE61-4BFA-8C6C-F051873819B1}"/>
              </a:ext>
            </a:extLst>
          </p:cNvPr>
          <p:cNvSpPr>
            <a:spLocks noChangeArrowheads="1"/>
          </p:cNvSpPr>
          <p:nvPr/>
        </p:nvSpPr>
        <p:spPr bwMode="auto">
          <a:xfrm>
            <a:off x="3187746"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161</a:t>
            </a:r>
          </a:p>
        </p:txBody>
      </p:sp>
      <p:sp>
        <p:nvSpPr>
          <p:cNvPr id="1719" name="Rectangle 73">
            <a:extLst>
              <a:ext uri="{FF2B5EF4-FFF2-40B4-BE49-F238E27FC236}">
                <a16:creationId xmlns:a16="http://schemas.microsoft.com/office/drawing/2014/main" id="{9633295E-2C4C-4C77-AD7E-2EC12A0E30FE}"/>
              </a:ext>
            </a:extLst>
          </p:cNvPr>
          <p:cNvSpPr>
            <a:spLocks noChangeArrowheads="1"/>
          </p:cNvSpPr>
          <p:nvPr/>
        </p:nvSpPr>
        <p:spPr bwMode="auto">
          <a:xfrm>
            <a:off x="3476671"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141</a:t>
            </a:r>
          </a:p>
        </p:txBody>
      </p:sp>
      <p:sp>
        <p:nvSpPr>
          <p:cNvPr id="1720" name="Rectangle 74">
            <a:extLst>
              <a:ext uri="{FF2B5EF4-FFF2-40B4-BE49-F238E27FC236}">
                <a16:creationId xmlns:a16="http://schemas.microsoft.com/office/drawing/2014/main" id="{E9E594A2-ACF4-46DE-ADD8-CAE43D8741B6}"/>
              </a:ext>
            </a:extLst>
          </p:cNvPr>
          <p:cNvSpPr>
            <a:spLocks noChangeArrowheads="1"/>
          </p:cNvSpPr>
          <p:nvPr/>
        </p:nvSpPr>
        <p:spPr bwMode="auto">
          <a:xfrm>
            <a:off x="3744959" y="444212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107</a:t>
            </a:r>
          </a:p>
        </p:txBody>
      </p:sp>
      <p:sp>
        <p:nvSpPr>
          <p:cNvPr id="1721" name="Rectangle 75">
            <a:extLst>
              <a:ext uri="{FF2B5EF4-FFF2-40B4-BE49-F238E27FC236}">
                <a16:creationId xmlns:a16="http://schemas.microsoft.com/office/drawing/2014/main" id="{129DB377-0F19-4E1F-A8AD-62B036882B21}"/>
              </a:ext>
            </a:extLst>
          </p:cNvPr>
          <p:cNvSpPr>
            <a:spLocks noChangeArrowheads="1"/>
          </p:cNvSpPr>
          <p:nvPr/>
        </p:nvSpPr>
        <p:spPr bwMode="auto">
          <a:xfrm>
            <a:off x="4049759" y="444212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81</a:t>
            </a:r>
          </a:p>
        </p:txBody>
      </p:sp>
      <p:sp>
        <p:nvSpPr>
          <p:cNvPr id="1722" name="Rectangle 76">
            <a:extLst>
              <a:ext uri="{FF2B5EF4-FFF2-40B4-BE49-F238E27FC236}">
                <a16:creationId xmlns:a16="http://schemas.microsoft.com/office/drawing/2014/main" id="{AE50D07B-AB2E-4143-AD8E-85255BC7E77A}"/>
              </a:ext>
            </a:extLst>
          </p:cNvPr>
          <p:cNvSpPr>
            <a:spLocks noChangeArrowheads="1"/>
          </p:cNvSpPr>
          <p:nvPr/>
        </p:nvSpPr>
        <p:spPr bwMode="auto">
          <a:xfrm>
            <a:off x="4327571" y="444212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61</a:t>
            </a:r>
          </a:p>
        </p:txBody>
      </p:sp>
      <p:sp>
        <p:nvSpPr>
          <p:cNvPr id="1723" name="Rectangle 77">
            <a:extLst>
              <a:ext uri="{FF2B5EF4-FFF2-40B4-BE49-F238E27FC236}">
                <a16:creationId xmlns:a16="http://schemas.microsoft.com/office/drawing/2014/main" id="{A6C5F009-8771-43D5-91C0-9F4F4F7F289F}"/>
              </a:ext>
            </a:extLst>
          </p:cNvPr>
          <p:cNvSpPr>
            <a:spLocks noChangeArrowheads="1"/>
          </p:cNvSpPr>
          <p:nvPr/>
        </p:nvSpPr>
        <p:spPr bwMode="auto">
          <a:xfrm>
            <a:off x="4605384" y="444212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43</a:t>
            </a:r>
          </a:p>
        </p:txBody>
      </p:sp>
      <p:sp>
        <p:nvSpPr>
          <p:cNvPr id="1724" name="Rectangle 78">
            <a:extLst>
              <a:ext uri="{FF2B5EF4-FFF2-40B4-BE49-F238E27FC236}">
                <a16:creationId xmlns:a16="http://schemas.microsoft.com/office/drawing/2014/main" id="{19C7515E-5AE1-4AAE-84D9-C3BA85C285E9}"/>
              </a:ext>
            </a:extLst>
          </p:cNvPr>
          <p:cNvSpPr>
            <a:spLocks noChangeArrowheads="1"/>
          </p:cNvSpPr>
          <p:nvPr/>
        </p:nvSpPr>
        <p:spPr bwMode="auto">
          <a:xfrm>
            <a:off x="4883196" y="444212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26</a:t>
            </a:r>
          </a:p>
        </p:txBody>
      </p:sp>
      <p:sp>
        <p:nvSpPr>
          <p:cNvPr id="1725" name="Rectangle 79">
            <a:extLst>
              <a:ext uri="{FF2B5EF4-FFF2-40B4-BE49-F238E27FC236}">
                <a16:creationId xmlns:a16="http://schemas.microsoft.com/office/drawing/2014/main" id="{CB90DE38-481F-428A-8C5C-26E62B0F8C43}"/>
              </a:ext>
            </a:extLst>
          </p:cNvPr>
          <p:cNvSpPr>
            <a:spLocks noChangeArrowheads="1"/>
          </p:cNvSpPr>
          <p:nvPr/>
        </p:nvSpPr>
        <p:spPr bwMode="auto">
          <a:xfrm>
            <a:off x="5162596" y="444212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19</a:t>
            </a:r>
          </a:p>
        </p:txBody>
      </p:sp>
      <p:sp>
        <p:nvSpPr>
          <p:cNvPr id="1726" name="Rectangle 80">
            <a:extLst>
              <a:ext uri="{FF2B5EF4-FFF2-40B4-BE49-F238E27FC236}">
                <a16:creationId xmlns:a16="http://schemas.microsoft.com/office/drawing/2014/main" id="{90CC15EA-C734-4DE8-988E-6F695AECB03C}"/>
              </a:ext>
            </a:extLst>
          </p:cNvPr>
          <p:cNvSpPr>
            <a:spLocks noChangeArrowheads="1"/>
          </p:cNvSpPr>
          <p:nvPr/>
        </p:nvSpPr>
        <p:spPr bwMode="auto">
          <a:xfrm>
            <a:off x="5467396" y="444212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a:t>
            </a:r>
          </a:p>
        </p:txBody>
      </p:sp>
      <p:sp>
        <p:nvSpPr>
          <p:cNvPr id="1727" name="Rectangle 81">
            <a:extLst>
              <a:ext uri="{FF2B5EF4-FFF2-40B4-BE49-F238E27FC236}">
                <a16:creationId xmlns:a16="http://schemas.microsoft.com/office/drawing/2014/main" id="{738BED6D-B433-42BB-8E64-C888F435DEEE}"/>
              </a:ext>
            </a:extLst>
          </p:cNvPr>
          <p:cNvSpPr>
            <a:spLocks noChangeArrowheads="1"/>
          </p:cNvSpPr>
          <p:nvPr/>
        </p:nvSpPr>
        <p:spPr bwMode="auto">
          <a:xfrm>
            <a:off x="1243059"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482</a:t>
            </a:r>
          </a:p>
        </p:txBody>
      </p:sp>
      <p:sp>
        <p:nvSpPr>
          <p:cNvPr id="1728" name="Rectangle 82">
            <a:extLst>
              <a:ext uri="{FF2B5EF4-FFF2-40B4-BE49-F238E27FC236}">
                <a16:creationId xmlns:a16="http://schemas.microsoft.com/office/drawing/2014/main" id="{F9587191-0888-420F-901B-5CB6A8593CC0}"/>
              </a:ext>
            </a:extLst>
          </p:cNvPr>
          <p:cNvSpPr>
            <a:spLocks noChangeArrowheads="1"/>
          </p:cNvSpPr>
          <p:nvPr/>
        </p:nvSpPr>
        <p:spPr bwMode="auto">
          <a:xfrm>
            <a:off x="1519284"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424</a:t>
            </a:r>
          </a:p>
        </p:txBody>
      </p:sp>
      <p:sp>
        <p:nvSpPr>
          <p:cNvPr id="1729" name="Rectangle 83">
            <a:extLst>
              <a:ext uri="{FF2B5EF4-FFF2-40B4-BE49-F238E27FC236}">
                <a16:creationId xmlns:a16="http://schemas.microsoft.com/office/drawing/2014/main" id="{F10E4E46-F478-487A-86E1-E9E78A0A1C06}"/>
              </a:ext>
            </a:extLst>
          </p:cNvPr>
          <p:cNvSpPr>
            <a:spLocks noChangeArrowheads="1"/>
          </p:cNvSpPr>
          <p:nvPr/>
        </p:nvSpPr>
        <p:spPr bwMode="auto">
          <a:xfrm>
            <a:off x="1797096"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353</a:t>
            </a:r>
          </a:p>
        </p:txBody>
      </p:sp>
      <p:sp>
        <p:nvSpPr>
          <p:cNvPr id="1730" name="Rectangle 84">
            <a:extLst>
              <a:ext uri="{FF2B5EF4-FFF2-40B4-BE49-F238E27FC236}">
                <a16:creationId xmlns:a16="http://schemas.microsoft.com/office/drawing/2014/main" id="{4B5D4E83-F314-4DF8-A9BF-C6E514293ADA}"/>
              </a:ext>
            </a:extLst>
          </p:cNvPr>
          <p:cNvSpPr>
            <a:spLocks noChangeArrowheads="1"/>
          </p:cNvSpPr>
          <p:nvPr/>
        </p:nvSpPr>
        <p:spPr bwMode="auto">
          <a:xfrm>
            <a:off x="2074909"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275</a:t>
            </a:r>
          </a:p>
        </p:txBody>
      </p:sp>
      <p:sp>
        <p:nvSpPr>
          <p:cNvPr id="1731" name="Rectangle 85">
            <a:extLst>
              <a:ext uri="{FF2B5EF4-FFF2-40B4-BE49-F238E27FC236}">
                <a16:creationId xmlns:a16="http://schemas.microsoft.com/office/drawing/2014/main" id="{16E9415B-E207-413D-A064-84D379FD59E4}"/>
              </a:ext>
            </a:extLst>
          </p:cNvPr>
          <p:cNvSpPr>
            <a:spLocks noChangeArrowheads="1"/>
          </p:cNvSpPr>
          <p:nvPr/>
        </p:nvSpPr>
        <p:spPr bwMode="auto">
          <a:xfrm>
            <a:off x="2352721"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215</a:t>
            </a:r>
          </a:p>
        </p:txBody>
      </p:sp>
      <p:sp>
        <p:nvSpPr>
          <p:cNvPr id="1732" name="Rectangle 86">
            <a:extLst>
              <a:ext uri="{FF2B5EF4-FFF2-40B4-BE49-F238E27FC236}">
                <a16:creationId xmlns:a16="http://schemas.microsoft.com/office/drawing/2014/main" id="{0868AE93-D643-4674-8849-612271AC23BA}"/>
              </a:ext>
            </a:extLst>
          </p:cNvPr>
          <p:cNvSpPr>
            <a:spLocks noChangeArrowheads="1"/>
          </p:cNvSpPr>
          <p:nvPr/>
        </p:nvSpPr>
        <p:spPr bwMode="auto">
          <a:xfrm>
            <a:off x="2632121"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154</a:t>
            </a:r>
          </a:p>
        </p:txBody>
      </p:sp>
      <p:sp>
        <p:nvSpPr>
          <p:cNvPr id="1733" name="Rectangle 87">
            <a:extLst>
              <a:ext uri="{FF2B5EF4-FFF2-40B4-BE49-F238E27FC236}">
                <a16:creationId xmlns:a16="http://schemas.microsoft.com/office/drawing/2014/main" id="{81D83232-13E2-459C-B7EA-610AE5F01547}"/>
              </a:ext>
            </a:extLst>
          </p:cNvPr>
          <p:cNvSpPr>
            <a:spLocks noChangeArrowheads="1"/>
          </p:cNvSpPr>
          <p:nvPr/>
        </p:nvSpPr>
        <p:spPr bwMode="auto">
          <a:xfrm>
            <a:off x="2909934" y="457864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125</a:t>
            </a:r>
          </a:p>
        </p:txBody>
      </p:sp>
      <p:sp>
        <p:nvSpPr>
          <p:cNvPr id="1734" name="Rectangle 88">
            <a:extLst>
              <a:ext uri="{FF2B5EF4-FFF2-40B4-BE49-F238E27FC236}">
                <a16:creationId xmlns:a16="http://schemas.microsoft.com/office/drawing/2014/main" id="{547680CF-5ABC-4D97-9948-FC4355DEDBC1}"/>
              </a:ext>
            </a:extLst>
          </p:cNvPr>
          <p:cNvSpPr>
            <a:spLocks noChangeArrowheads="1"/>
          </p:cNvSpPr>
          <p:nvPr/>
        </p:nvSpPr>
        <p:spPr bwMode="auto">
          <a:xfrm>
            <a:off x="3214734"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97</a:t>
            </a:r>
          </a:p>
        </p:txBody>
      </p:sp>
      <p:sp>
        <p:nvSpPr>
          <p:cNvPr id="1735" name="Rectangle 89">
            <a:extLst>
              <a:ext uri="{FF2B5EF4-FFF2-40B4-BE49-F238E27FC236}">
                <a16:creationId xmlns:a16="http://schemas.microsoft.com/office/drawing/2014/main" id="{810FA854-E57A-4C69-A310-8571EE878440}"/>
              </a:ext>
            </a:extLst>
          </p:cNvPr>
          <p:cNvSpPr>
            <a:spLocks noChangeArrowheads="1"/>
          </p:cNvSpPr>
          <p:nvPr/>
        </p:nvSpPr>
        <p:spPr bwMode="auto">
          <a:xfrm>
            <a:off x="3506834"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83</a:t>
            </a:r>
          </a:p>
        </p:txBody>
      </p:sp>
      <p:sp>
        <p:nvSpPr>
          <p:cNvPr id="1736" name="Rectangle 90">
            <a:extLst>
              <a:ext uri="{FF2B5EF4-FFF2-40B4-BE49-F238E27FC236}">
                <a16:creationId xmlns:a16="http://schemas.microsoft.com/office/drawing/2014/main" id="{102FD11C-770B-4383-90CD-5ABF63F98C46}"/>
              </a:ext>
            </a:extLst>
          </p:cNvPr>
          <p:cNvSpPr>
            <a:spLocks noChangeArrowheads="1"/>
          </p:cNvSpPr>
          <p:nvPr/>
        </p:nvSpPr>
        <p:spPr bwMode="auto">
          <a:xfrm>
            <a:off x="3770359"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62</a:t>
            </a:r>
          </a:p>
        </p:txBody>
      </p:sp>
      <p:sp>
        <p:nvSpPr>
          <p:cNvPr id="1737" name="Rectangle 91">
            <a:extLst>
              <a:ext uri="{FF2B5EF4-FFF2-40B4-BE49-F238E27FC236}">
                <a16:creationId xmlns:a16="http://schemas.microsoft.com/office/drawing/2014/main" id="{90683B8C-A6AE-4FE4-9577-FFE6291EE86F}"/>
              </a:ext>
            </a:extLst>
          </p:cNvPr>
          <p:cNvSpPr>
            <a:spLocks noChangeArrowheads="1"/>
          </p:cNvSpPr>
          <p:nvPr/>
        </p:nvSpPr>
        <p:spPr bwMode="auto">
          <a:xfrm>
            <a:off x="4049759"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46</a:t>
            </a:r>
          </a:p>
        </p:txBody>
      </p:sp>
      <p:sp>
        <p:nvSpPr>
          <p:cNvPr id="1738" name="Rectangle 92">
            <a:extLst>
              <a:ext uri="{FF2B5EF4-FFF2-40B4-BE49-F238E27FC236}">
                <a16:creationId xmlns:a16="http://schemas.microsoft.com/office/drawing/2014/main" id="{2E267938-031A-4C1E-90CF-D50DC26C2CC6}"/>
              </a:ext>
            </a:extLst>
          </p:cNvPr>
          <p:cNvSpPr>
            <a:spLocks noChangeArrowheads="1"/>
          </p:cNvSpPr>
          <p:nvPr/>
        </p:nvSpPr>
        <p:spPr bwMode="auto">
          <a:xfrm>
            <a:off x="4327571"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31</a:t>
            </a:r>
          </a:p>
        </p:txBody>
      </p:sp>
      <p:sp>
        <p:nvSpPr>
          <p:cNvPr id="1739" name="Rectangle 93">
            <a:extLst>
              <a:ext uri="{FF2B5EF4-FFF2-40B4-BE49-F238E27FC236}">
                <a16:creationId xmlns:a16="http://schemas.microsoft.com/office/drawing/2014/main" id="{924427BC-7576-41AC-BECF-882F49330DBC}"/>
              </a:ext>
            </a:extLst>
          </p:cNvPr>
          <p:cNvSpPr>
            <a:spLocks noChangeArrowheads="1"/>
          </p:cNvSpPr>
          <p:nvPr/>
        </p:nvSpPr>
        <p:spPr bwMode="auto">
          <a:xfrm>
            <a:off x="4605384"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18</a:t>
            </a:r>
          </a:p>
        </p:txBody>
      </p:sp>
      <p:sp>
        <p:nvSpPr>
          <p:cNvPr id="1740" name="Rectangle 94">
            <a:extLst>
              <a:ext uri="{FF2B5EF4-FFF2-40B4-BE49-F238E27FC236}">
                <a16:creationId xmlns:a16="http://schemas.microsoft.com/office/drawing/2014/main" id="{4965BA49-761A-46E1-B06B-EBDD393C393A}"/>
              </a:ext>
            </a:extLst>
          </p:cNvPr>
          <p:cNvSpPr>
            <a:spLocks noChangeArrowheads="1"/>
          </p:cNvSpPr>
          <p:nvPr/>
        </p:nvSpPr>
        <p:spPr bwMode="auto">
          <a:xfrm>
            <a:off x="4883196" y="457864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a:t>
            </a:r>
          </a:p>
        </p:txBody>
      </p:sp>
      <p:sp>
        <p:nvSpPr>
          <p:cNvPr id="1741" name="Rectangle 95">
            <a:extLst>
              <a:ext uri="{FF2B5EF4-FFF2-40B4-BE49-F238E27FC236}">
                <a16:creationId xmlns:a16="http://schemas.microsoft.com/office/drawing/2014/main" id="{8C45AC3A-11C8-4BD0-9D4A-BA50D33ABF2C}"/>
              </a:ext>
            </a:extLst>
          </p:cNvPr>
          <p:cNvSpPr>
            <a:spLocks noChangeArrowheads="1"/>
          </p:cNvSpPr>
          <p:nvPr/>
        </p:nvSpPr>
        <p:spPr bwMode="auto">
          <a:xfrm>
            <a:off x="5187996" y="457864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a:t>
            </a:r>
          </a:p>
        </p:txBody>
      </p:sp>
      <p:sp>
        <p:nvSpPr>
          <p:cNvPr id="1742" name="Rectangle 96">
            <a:extLst>
              <a:ext uri="{FF2B5EF4-FFF2-40B4-BE49-F238E27FC236}">
                <a16:creationId xmlns:a16="http://schemas.microsoft.com/office/drawing/2014/main" id="{9E1D867D-8C00-495F-953B-B2AFED41AA32}"/>
              </a:ext>
            </a:extLst>
          </p:cNvPr>
          <p:cNvSpPr>
            <a:spLocks noChangeArrowheads="1"/>
          </p:cNvSpPr>
          <p:nvPr/>
        </p:nvSpPr>
        <p:spPr bwMode="auto">
          <a:xfrm>
            <a:off x="5467396" y="457864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a:t>
            </a:r>
          </a:p>
        </p:txBody>
      </p:sp>
      <p:sp>
        <p:nvSpPr>
          <p:cNvPr id="1743" name="Rectangle 97">
            <a:extLst>
              <a:ext uri="{FF2B5EF4-FFF2-40B4-BE49-F238E27FC236}">
                <a16:creationId xmlns:a16="http://schemas.microsoft.com/office/drawing/2014/main" id="{BA31FC67-B9D5-4E72-9452-758E6C92BBE2}"/>
              </a:ext>
            </a:extLst>
          </p:cNvPr>
          <p:cNvSpPr>
            <a:spLocks noChangeArrowheads="1"/>
          </p:cNvSpPr>
          <p:nvPr/>
        </p:nvSpPr>
        <p:spPr bwMode="auto">
          <a:xfrm>
            <a:off x="5742034" y="444212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a:t>
            </a:r>
          </a:p>
        </p:txBody>
      </p:sp>
      <p:sp>
        <p:nvSpPr>
          <p:cNvPr id="1744" name="Rectangle 98">
            <a:extLst>
              <a:ext uri="{FF2B5EF4-FFF2-40B4-BE49-F238E27FC236}">
                <a16:creationId xmlns:a16="http://schemas.microsoft.com/office/drawing/2014/main" id="{CF2BB530-4667-4FD6-8D0B-38667EAD3B61}"/>
              </a:ext>
            </a:extLst>
          </p:cNvPr>
          <p:cNvSpPr>
            <a:spLocks noChangeArrowheads="1"/>
          </p:cNvSpPr>
          <p:nvPr/>
        </p:nvSpPr>
        <p:spPr bwMode="auto">
          <a:xfrm>
            <a:off x="5742034" y="457864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745" name="Rectangle 99">
            <a:extLst>
              <a:ext uri="{FF2B5EF4-FFF2-40B4-BE49-F238E27FC236}">
                <a16:creationId xmlns:a16="http://schemas.microsoft.com/office/drawing/2014/main" id="{6194DD58-94C0-4D3E-A50C-E307530BF0B2}"/>
              </a:ext>
            </a:extLst>
          </p:cNvPr>
          <p:cNvSpPr>
            <a:spLocks noChangeArrowheads="1"/>
          </p:cNvSpPr>
          <p:nvPr/>
        </p:nvSpPr>
        <p:spPr bwMode="auto">
          <a:xfrm>
            <a:off x="6023021" y="444212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746" name="Rectangle 100">
            <a:extLst>
              <a:ext uri="{FF2B5EF4-FFF2-40B4-BE49-F238E27FC236}">
                <a16:creationId xmlns:a16="http://schemas.microsoft.com/office/drawing/2014/main" id="{E2C527C2-275A-4476-B941-C163697ACCB4}"/>
              </a:ext>
            </a:extLst>
          </p:cNvPr>
          <p:cNvSpPr>
            <a:spLocks noChangeArrowheads="1"/>
          </p:cNvSpPr>
          <p:nvPr/>
        </p:nvSpPr>
        <p:spPr bwMode="auto">
          <a:xfrm>
            <a:off x="6023021" y="457864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747" name="Freeform 101">
            <a:extLst>
              <a:ext uri="{FF2B5EF4-FFF2-40B4-BE49-F238E27FC236}">
                <a16:creationId xmlns:a16="http://schemas.microsoft.com/office/drawing/2014/main" id="{3EE877D4-B532-4E49-8FC9-78BF3E4256AC}"/>
              </a:ext>
            </a:extLst>
          </p:cNvPr>
          <p:cNvSpPr>
            <a:spLocks/>
          </p:cNvSpPr>
          <p:nvPr/>
        </p:nvSpPr>
        <p:spPr bwMode="auto">
          <a:xfrm>
            <a:off x="5516609" y="3661922"/>
            <a:ext cx="53975" cy="52388"/>
          </a:xfrm>
          <a:custGeom>
            <a:avLst/>
            <a:gdLst>
              <a:gd name="T0" fmla="*/ 34 w 34"/>
              <a:gd name="T1" fmla="*/ 16 h 33"/>
              <a:gd name="T2" fmla="*/ 34 w 34"/>
              <a:gd name="T3" fmla="*/ 16 h 33"/>
              <a:gd name="T4" fmla="*/ 32 w 34"/>
              <a:gd name="T5" fmla="*/ 23 h 33"/>
              <a:gd name="T6" fmla="*/ 30 w 34"/>
              <a:gd name="T7" fmla="*/ 29 h 33"/>
              <a:gd name="T8" fmla="*/ 24 w 34"/>
              <a:gd name="T9" fmla="*/ 31 h 33"/>
              <a:gd name="T10" fmla="*/ 17 w 34"/>
              <a:gd name="T11" fmla="*/ 33 h 33"/>
              <a:gd name="T12" fmla="*/ 17 w 34"/>
              <a:gd name="T13" fmla="*/ 33 h 33"/>
              <a:gd name="T14" fmla="*/ 11 w 34"/>
              <a:gd name="T15" fmla="*/ 31 h 33"/>
              <a:gd name="T16" fmla="*/ 7 w 34"/>
              <a:gd name="T17" fmla="*/ 29 h 33"/>
              <a:gd name="T18" fmla="*/ 3 w 34"/>
              <a:gd name="T19" fmla="*/ 23 h 33"/>
              <a:gd name="T20" fmla="*/ 0 w 34"/>
              <a:gd name="T21" fmla="*/ 16 h 33"/>
              <a:gd name="T22" fmla="*/ 0 w 34"/>
              <a:gd name="T23" fmla="*/ 16 h 33"/>
              <a:gd name="T24" fmla="*/ 3 w 34"/>
              <a:gd name="T25" fmla="*/ 10 h 33"/>
              <a:gd name="T26" fmla="*/ 7 w 34"/>
              <a:gd name="T27" fmla="*/ 6 h 33"/>
              <a:gd name="T28" fmla="*/ 11 w 34"/>
              <a:gd name="T29" fmla="*/ 2 h 33"/>
              <a:gd name="T30" fmla="*/ 17 w 34"/>
              <a:gd name="T31" fmla="*/ 0 h 33"/>
              <a:gd name="T32" fmla="*/ 17 w 34"/>
              <a:gd name="T33" fmla="*/ 0 h 33"/>
              <a:gd name="T34" fmla="*/ 24 w 34"/>
              <a:gd name="T35" fmla="*/ 2 h 33"/>
              <a:gd name="T36" fmla="*/ 30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30" y="29"/>
                </a:lnTo>
                <a:lnTo>
                  <a:pt x="24" y="31"/>
                </a:lnTo>
                <a:lnTo>
                  <a:pt x="17" y="33"/>
                </a:lnTo>
                <a:lnTo>
                  <a:pt x="17" y="33"/>
                </a:lnTo>
                <a:lnTo>
                  <a:pt x="11" y="31"/>
                </a:lnTo>
                <a:lnTo>
                  <a:pt x="7" y="29"/>
                </a:lnTo>
                <a:lnTo>
                  <a:pt x="3" y="23"/>
                </a:lnTo>
                <a:lnTo>
                  <a:pt x="0" y="16"/>
                </a:lnTo>
                <a:lnTo>
                  <a:pt x="0" y="16"/>
                </a:lnTo>
                <a:lnTo>
                  <a:pt x="3" y="10"/>
                </a:lnTo>
                <a:lnTo>
                  <a:pt x="7" y="6"/>
                </a:lnTo>
                <a:lnTo>
                  <a:pt x="11" y="2"/>
                </a:lnTo>
                <a:lnTo>
                  <a:pt x="17" y="0"/>
                </a:lnTo>
                <a:lnTo>
                  <a:pt x="17" y="0"/>
                </a:lnTo>
                <a:lnTo>
                  <a:pt x="24" y="2"/>
                </a:lnTo>
                <a:lnTo>
                  <a:pt x="30"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0" name="Freeform 194">
            <a:extLst>
              <a:ext uri="{FF2B5EF4-FFF2-40B4-BE49-F238E27FC236}">
                <a16:creationId xmlns:a16="http://schemas.microsoft.com/office/drawing/2014/main" id="{CC3DBAC1-F30E-463A-841A-FA6F92F22045}"/>
              </a:ext>
            </a:extLst>
          </p:cNvPr>
          <p:cNvSpPr>
            <a:spLocks/>
          </p:cNvSpPr>
          <p:nvPr/>
        </p:nvSpPr>
        <p:spPr bwMode="auto">
          <a:xfrm>
            <a:off x="5416596" y="3661922"/>
            <a:ext cx="53975" cy="52388"/>
          </a:xfrm>
          <a:custGeom>
            <a:avLst/>
            <a:gdLst>
              <a:gd name="T0" fmla="*/ 34 w 34"/>
              <a:gd name="T1" fmla="*/ 16 h 33"/>
              <a:gd name="T2" fmla="*/ 34 w 34"/>
              <a:gd name="T3" fmla="*/ 16 h 33"/>
              <a:gd name="T4" fmla="*/ 32 w 34"/>
              <a:gd name="T5" fmla="*/ 23 h 33"/>
              <a:gd name="T6" fmla="*/ 30 w 34"/>
              <a:gd name="T7" fmla="*/ 29 h 33"/>
              <a:gd name="T8" fmla="*/ 23 w 34"/>
              <a:gd name="T9" fmla="*/ 31 h 33"/>
              <a:gd name="T10" fmla="*/ 17 w 34"/>
              <a:gd name="T11" fmla="*/ 33 h 33"/>
              <a:gd name="T12" fmla="*/ 17 w 34"/>
              <a:gd name="T13" fmla="*/ 33 h 33"/>
              <a:gd name="T14" fmla="*/ 11 w 34"/>
              <a:gd name="T15" fmla="*/ 31 h 33"/>
              <a:gd name="T16" fmla="*/ 6 w 34"/>
              <a:gd name="T17" fmla="*/ 29 h 33"/>
              <a:gd name="T18" fmla="*/ 2 w 34"/>
              <a:gd name="T19" fmla="*/ 23 h 33"/>
              <a:gd name="T20" fmla="*/ 0 w 34"/>
              <a:gd name="T21" fmla="*/ 16 h 33"/>
              <a:gd name="T22" fmla="*/ 0 w 34"/>
              <a:gd name="T23" fmla="*/ 16 h 33"/>
              <a:gd name="T24" fmla="*/ 2 w 34"/>
              <a:gd name="T25" fmla="*/ 10 h 33"/>
              <a:gd name="T26" fmla="*/ 6 w 34"/>
              <a:gd name="T27" fmla="*/ 6 h 33"/>
              <a:gd name="T28" fmla="*/ 11 w 34"/>
              <a:gd name="T29" fmla="*/ 2 h 33"/>
              <a:gd name="T30" fmla="*/ 17 w 34"/>
              <a:gd name="T31" fmla="*/ 0 h 33"/>
              <a:gd name="T32" fmla="*/ 17 w 34"/>
              <a:gd name="T33" fmla="*/ 0 h 33"/>
              <a:gd name="T34" fmla="*/ 23 w 34"/>
              <a:gd name="T35" fmla="*/ 2 h 33"/>
              <a:gd name="T36" fmla="*/ 30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30" y="29"/>
                </a:lnTo>
                <a:lnTo>
                  <a:pt x="23" y="31"/>
                </a:lnTo>
                <a:lnTo>
                  <a:pt x="17" y="33"/>
                </a:lnTo>
                <a:lnTo>
                  <a:pt x="17" y="33"/>
                </a:lnTo>
                <a:lnTo>
                  <a:pt x="11" y="31"/>
                </a:lnTo>
                <a:lnTo>
                  <a:pt x="6" y="29"/>
                </a:lnTo>
                <a:lnTo>
                  <a:pt x="2" y="23"/>
                </a:lnTo>
                <a:lnTo>
                  <a:pt x="0" y="16"/>
                </a:lnTo>
                <a:lnTo>
                  <a:pt x="0" y="16"/>
                </a:lnTo>
                <a:lnTo>
                  <a:pt x="2" y="10"/>
                </a:lnTo>
                <a:lnTo>
                  <a:pt x="6" y="6"/>
                </a:lnTo>
                <a:lnTo>
                  <a:pt x="11" y="2"/>
                </a:lnTo>
                <a:lnTo>
                  <a:pt x="17" y="0"/>
                </a:lnTo>
                <a:lnTo>
                  <a:pt x="17" y="0"/>
                </a:lnTo>
                <a:lnTo>
                  <a:pt x="23" y="2"/>
                </a:lnTo>
                <a:lnTo>
                  <a:pt x="30"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1" name="Freeform 195">
            <a:extLst>
              <a:ext uri="{FF2B5EF4-FFF2-40B4-BE49-F238E27FC236}">
                <a16:creationId xmlns:a16="http://schemas.microsoft.com/office/drawing/2014/main" id="{E284DEE4-F52F-49FB-B42E-F8C90A1E6854}"/>
              </a:ext>
            </a:extLst>
          </p:cNvPr>
          <p:cNvSpPr>
            <a:spLocks/>
          </p:cNvSpPr>
          <p:nvPr/>
        </p:nvSpPr>
        <p:spPr bwMode="auto">
          <a:xfrm>
            <a:off x="5313409" y="3661922"/>
            <a:ext cx="49213" cy="52388"/>
          </a:xfrm>
          <a:custGeom>
            <a:avLst/>
            <a:gdLst>
              <a:gd name="T0" fmla="*/ 31 w 31"/>
              <a:gd name="T1" fmla="*/ 16 h 33"/>
              <a:gd name="T2" fmla="*/ 31 w 31"/>
              <a:gd name="T3" fmla="*/ 16 h 33"/>
              <a:gd name="T4" fmla="*/ 31 w 31"/>
              <a:gd name="T5" fmla="*/ 23 h 33"/>
              <a:gd name="T6" fmla="*/ 27 w 31"/>
              <a:gd name="T7" fmla="*/ 29 h 33"/>
              <a:gd name="T8" fmla="*/ 23 w 31"/>
              <a:gd name="T9" fmla="*/ 31 h 33"/>
              <a:gd name="T10" fmla="*/ 14 w 31"/>
              <a:gd name="T11" fmla="*/ 33 h 33"/>
              <a:gd name="T12" fmla="*/ 14 w 31"/>
              <a:gd name="T13" fmla="*/ 33 h 33"/>
              <a:gd name="T14" fmla="*/ 8 w 31"/>
              <a:gd name="T15" fmla="*/ 31 h 33"/>
              <a:gd name="T16" fmla="*/ 4 w 31"/>
              <a:gd name="T17" fmla="*/ 29 h 33"/>
              <a:gd name="T18" fmla="*/ 0 w 31"/>
              <a:gd name="T19" fmla="*/ 23 h 33"/>
              <a:gd name="T20" fmla="*/ 0 w 31"/>
              <a:gd name="T21" fmla="*/ 16 h 33"/>
              <a:gd name="T22" fmla="*/ 0 w 31"/>
              <a:gd name="T23" fmla="*/ 16 h 33"/>
              <a:gd name="T24" fmla="*/ 0 w 31"/>
              <a:gd name="T25" fmla="*/ 10 h 33"/>
              <a:gd name="T26" fmla="*/ 4 w 31"/>
              <a:gd name="T27" fmla="*/ 6 h 33"/>
              <a:gd name="T28" fmla="*/ 8 w 31"/>
              <a:gd name="T29" fmla="*/ 2 h 33"/>
              <a:gd name="T30" fmla="*/ 14 w 31"/>
              <a:gd name="T31" fmla="*/ 0 h 33"/>
              <a:gd name="T32" fmla="*/ 14 w 31"/>
              <a:gd name="T33" fmla="*/ 0 h 33"/>
              <a:gd name="T34" fmla="*/ 23 w 31"/>
              <a:gd name="T35" fmla="*/ 2 h 33"/>
              <a:gd name="T36" fmla="*/ 27 w 31"/>
              <a:gd name="T37" fmla="*/ 6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3"/>
                </a:lnTo>
                <a:lnTo>
                  <a:pt x="27" y="29"/>
                </a:lnTo>
                <a:lnTo>
                  <a:pt x="23" y="31"/>
                </a:lnTo>
                <a:lnTo>
                  <a:pt x="14" y="33"/>
                </a:lnTo>
                <a:lnTo>
                  <a:pt x="14" y="33"/>
                </a:lnTo>
                <a:lnTo>
                  <a:pt x="8" y="31"/>
                </a:lnTo>
                <a:lnTo>
                  <a:pt x="4" y="29"/>
                </a:lnTo>
                <a:lnTo>
                  <a:pt x="0" y="23"/>
                </a:lnTo>
                <a:lnTo>
                  <a:pt x="0" y="16"/>
                </a:lnTo>
                <a:lnTo>
                  <a:pt x="0" y="16"/>
                </a:lnTo>
                <a:lnTo>
                  <a:pt x="0" y="10"/>
                </a:lnTo>
                <a:lnTo>
                  <a:pt x="4" y="6"/>
                </a:lnTo>
                <a:lnTo>
                  <a:pt x="8" y="2"/>
                </a:lnTo>
                <a:lnTo>
                  <a:pt x="14" y="0"/>
                </a:lnTo>
                <a:lnTo>
                  <a:pt x="14" y="0"/>
                </a:lnTo>
                <a:lnTo>
                  <a:pt x="23" y="2"/>
                </a:lnTo>
                <a:lnTo>
                  <a:pt x="27" y="6"/>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2" name="Freeform 196">
            <a:extLst>
              <a:ext uri="{FF2B5EF4-FFF2-40B4-BE49-F238E27FC236}">
                <a16:creationId xmlns:a16="http://schemas.microsoft.com/office/drawing/2014/main" id="{7792B841-BF14-4746-8DE5-F0B520D728B8}"/>
              </a:ext>
            </a:extLst>
          </p:cNvPr>
          <p:cNvSpPr>
            <a:spLocks/>
          </p:cNvSpPr>
          <p:nvPr/>
        </p:nvSpPr>
        <p:spPr bwMode="auto">
          <a:xfrm>
            <a:off x="5275309" y="3661922"/>
            <a:ext cx="53975" cy="52388"/>
          </a:xfrm>
          <a:custGeom>
            <a:avLst/>
            <a:gdLst>
              <a:gd name="T0" fmla="*/ 34 w 34"/>
              <a:gd name="T1" fmla="*/ 16 h 33"/>
              <a:gd name="T2" fmla="*/ 34 w 34"/>
              <a:gd name="T3" fmla="*/ 16 h 33"/>
              <a:gd name="T4" fmla="*/ 32 w 34"/>
              <a:gd name="T5" fmla="*/ 23 h 33"/>
              <a:gd name="T6" fmla="*/ 28 w 34"/>
              <a:gd name="T7" fmla="*/ 29 h 33"/>
              <a:gd name="T8" fmla="*/ 24 w 34"/>
              <a:gd name="T9" fmla="*/ 31 h 33"/>
              <a:gd name="T10" fmla="*/ 17 w 34"/>
              <a:gd name="T11" fmla="*/ 33 h 33"/>
              <a:gd name="T12" fmla="*/ 17 w 34"/>
              <a:gd name="T13" fmla="*/ 33 h 33"/>
              <a:gd name="T14" fmla="*/ 11 w 34"/>
              <a:gd name="T15" fmla="*/ 31 h 33"/>
              <a:gd name="T16" fmla="*/ 5 w 34"/>
              <a:gd name="T17" fmla="*/ 29 h 33"/>
              <a:gd name="T18" fmla="*/ 2 w 34"/>
              <a:gd name="T19" fmla="*/ 23 h 33"/>
              <a:gd name="T20" fmla="*/ 0 w 34"/>
              <a:gd name="T21" fmla="*/ 16 h 33"/>
              <a:gd name="T22" fmla="*/ 0 w 34"/>
              <a:gd name="T23" fmla="*/ 16 h 33"/>
              <a:gd name="T24" fmla="*/ 2 w 34"/>
              <a:gd name="T25" fmla="*/ 10 h 33"/>
              <a:gd name="T26" fmla="*/ 5 w 34"/>
              <a:gd name="T27" fmla="*/ 6 h 33"/>
              <a:gd name="T28" fmla="*/ 11 w 34"/>
              <a:gd name="T29" fmla="*/ 2 h 33"/>
              <a:gd name="T30" fmla="*/ 17 w 34"/>
              <a:gd name="T31" fmla="*/ 0 h 33"/>
              <a:gd name="T32" fmla="*/ 17 w 34"/>
              <a:gd name="T33" fmla="*/ 0 h 33"/>
              <a:gd name="T34" fmla="*/ 24 w 34"/>
              <a:gd name="T35" fmla="*/ 2 h 33"/>
              <a:gd name="T36" fmla="*/ 28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28" y="29"/>
                </a:lnTo>
                <a:lnTo>
                  <a:pt x="24" y="31"/>
                </a:lnTo>
                <a:lnTo>
                  <a:pt x="17" y="33"/>
                </a:lnTo>
                <a:lnTo>
                  <a:pt x="17" y="33"/>
                </a:lnTo>
                <a:lnTo>
                  <a:pt x="11" y="31"/>
                </a:lnTo>
                <a:lnTo>
                  <a:pt x="5" y="29"/>
                </a:lnTo>
                <a:lnTo>
                  <a:pt x="2" y="23"/>
                </a:lnTo>
                <a:lnTo>
                  <a:pt x="0" y="16"/>
                </a:lnTo>
                <a:lnTo>
                  <a:pt x="0" y="16"/>
                </a:lnTo>
                <a:lnTo>
                  <a:pt x="2" y="10"/>
                </a:lnTo>
                <a:lnTo>
                  <a:pt x="5" y="6"/>
                </a:lnTo>
                <a:lnTo>
                  <a:pt x="11" y="2"/>
                </a:lnTo>
                <a:lnTo>
                  <a:pt x="17" y="0"/>
                </a:lnTo>
                <a:lnTo>
                  <a:pt x="17" y="0"/>
                </a:lnTo>
                <a:lnTo>
                  <a:pt x="24" y="2"/>
                </a:lnTo>
                <a:lnTo>
                  <a:pt x="28"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3" name="Freeform 197">
            <a:extLst>
              <a:ext uri="{FF2B5EF4-FFF2-40B4-BE49-F238E27FC236}">
                <a16:creationId xmlns:a16="http://schemas.microsoft.com/office/drawing/2014/main" id="{E8D5A5E5-E2DC-41D0-930D-9A91EBBCFF4F}"/>
              </a:ext>
            </a:extLst>
          </p:cNvPr>
          <p:cNvSpPr>
            <a:spLocks/>
          </p:cNvSpPr>
          <p:nvPr/>
        </p:nvSpPr>
        <p:spPr bwMode="auto">
          <a:xfrm>
            <a:off x="5181646" y="3661922"/>
            <a:ext cx="53975" cy="52388"/>
          </a:xfrm>
          <a:custGeom>
            <a:avLst/>
            <a:gdLst>
              <a:gd name="T0" fmla="*/ 34 w 34"/>
              <a:gd name="T1" fmla="*/ 16 h 33"/>
              <a:gd name="T2" fmla="*/ 34 w 34"/>
              <a:gd name="T3" fmla="*/ 16 h 33"/>
              <a:gd name="T4" fmla="*/ 32 w 34"/>
              <a:gd name="T5" fmla="*/ 23 h 33"/>
              <a:gd name="T6" fmla="*/ 30 w 34"/>
              <a:gd name="T7" fmla="*/ 29 h 33"/>
              <a:gd name="T8" fmla="*/ 23 w 34"/>
              <a:gd name="T9" fmla="*/ 31 h 33"/>
              <a:gd name="T10" fmla="*/ 17 w 34"/>
              <a:gd name="T11" fmla="*/ 33 h 33"/>
              <a:gd name="T12" fmla="*/ 17 w 34"/>
              <a:gd name="T13" fmla="*/ 33 h 33"/>
              <a:gd name="T14" fmla="*/ 11 w 34"/>
              <a:gd name="T15" fmla="*/ 31 h 33"/>
              <a:gd name="T16" fmla="*/ 4 w 34"/>
              <a:gd name="T17" fmla="*/ 29 h 33"/>
              <a:gd name="T18" fmla="*/ 2 w 34"/>
              <a:gd name="T19" fmla="*/ 23 h 33"/>
              <a:gd name="T20" fmla="*/ 0 w 34"/>
              <a:gd name="T21" fmla="*/ 16 h 33"/>
              <a:gd name="T22" fmla="*/ 0 w 34"/>
              <a:gd name="T23" fmla="*/ 16 h 33"/>
              <a:gd name="T24" fmla="*/ 2 w 34"/>
              <a:gd name="T25" fmla="*/ 10 h 33"/>
              <a:gd name="T26" fmla="*/ 4 w 34"/>
              <a:gd name="T27" fmla="*/ 6 h 33"/>
              <a:gd name="T28" fmla="*/ 11 w 34"/>
              <a:gd name="T29" fmla="*/ 2 h 33"/>
              <a:gd name="T30" fmla="*/ 17 w 34"/>
              <a:gd name="T31" fmla="*/ 0 h 33"/>
              <a:gd name="T32" fmla="*/ 17 w 34"/>
              <a:gd name="T33" fmla="*/ 0 h 33"/>
              <a:gd name="T34" fmla="*/ 23 w 34"/>
              <a:gd name="T35" fmla="*/ 2 h 33"/>
              <a:gd name="T36" fmla="*/ 30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30" y="29"/>
                </a:lnTo>
                <a:lnTo>
                  <a:pt x="23" y="31"/>
                </a:lnTo>
                <a:lnTo>
                  <a:pt x="17" y="33"/>
                </a:lnTo>
                <a:lnTo>
                  <a:pt x="17" y="33"/>
                </a:lnTo>
                <a:lnTo>
                  <a:pt x="11" y="31"/>
                </a:lnTo>
                <a:lnTo>
                  <a:pt x="4" y="29"/>
                </a:lnTo>
                <a:lnTo>
                  <a:pt x="2" y="23"/>
                </a:lnTo>
                <a:lnTo>
                  <a:pt x="0" y="16"/>
                </a:lnTo>
                <a:lnTo>
                  <a:pt x="0" y="16"/>
                </a:lnTo>
                <a:lnTo>
                  <a:pt x="2" y="10"/>
                </a:lnTo>
                <a:lnTo>
                  <a:pt x="4" y="6"/>
                </a:lnTo>
                <a:lnTo>
                  <a:pt x="11" y="2"/>
                </a:lnTo>
                <a:lnTo>
                  <a:pt x="17" y="0"/>
                </a:lnTo>
                <a:lnTo>
                  <a:pt x="17" y="0"/>
                </a:lnTo>
                <a:lnTo>
                  <a:pt x="23" y="2"/>
                </a:lnTo>
                <a:lnTo>
                  <a:pt x="30"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4" name="Freeform 198">
            <a:extLst>
              <a:ext uri="{FF2B5EF4-FFF2-40B4-BE49-F238E27FC236}">
                <a16:creationId xmlns:a16="http://schemas.microsoft.com/office/drawing/2014/main" id="{8452EECC-2DB1-490C-A7E8-CB96844C4E90}"/>
              </a:ext>
            </a:extLst>
          </p:cNvPr>
          <p:cNvSpPr>
            <a:spLocks/>
          </p:cNvSpPr>
          <p:nvPr/>
        </p:nvSpPr>
        <p:spPr bwMode="auto">
          <a:xfrm>
            <a:off x="5199109" y="3661922"/>
            <a:ext cx="53975" cy="52388"/>
          </a:xfrm>
          <a:custGeom>
            <a:avLst/>
            <a:gdLst>
              <a:gd name="T0" fmla="*/ 34 w 34"/>
              <a:gd name="T1" fmla="*/ 16 h 33"/>
              <a:gd name="T2" fmla="*/ 34 w 34"/>
              <a:gd name="T3" fmla="*/ 16 h 33"/>
              <a:gd name="T4" fmla="*/ 31 w 34"/>
              <a:gd name="T5" fmla="*/ 23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2 w 34"/>
              <a:gd name="T19" fmla="*/ 23 h 33"/>
              <a:gd name="T20" fmla="*/ 0 w 34"/>
              <a:gd name="T21" fmla="*/ 16 h 33"/>
              <a:gd name="T22" fmla="*/ 0 w 34"/>
              <a:gd name="T23" fmla="*/ 16 h 33"/>
              <a:gd name="T24" fmla="*/ 2 w 34"/>
              <a:gd name="T25" fmla="*/ 10 h 33"/>
              <a:gd name="T26" fmla="*/ 4 w 34"/>
              <a:gd name="T27" fmla="*/ 6 h 33"/>
              <a:gd name="T28" fmla="*/ 10 w 34"/>
              <a:gd name="T29" fmla="*/ 2 h 33"/>
              <a:gd name="T30" fmla="*/ 17 w 34"/>
              <a:gd name="T31" fmla="*/ 0 h 33"/>
              <a:gd name="T32" fmla="*/ 17 w 34"/>
              <a:gd name="T33" fmla="*/ 0 h 33"/>
              <a:gd name="T34" fmla="*/ 23 w 34"/>
              <a:gd name="T35" fmla="*/ 2 h 33"/>
              <a:gd name="T36" fmla="*/ 27 w 34"/>
              <a:gd name="T37" fmla="*/ 6 h 33"/>
              <a:gd name="T38" fmla="*/ 31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1" y="23"/>
                </a:lnTo>
                <a:lnTo>
                  <a:pt x="27" y="29"/>
                </a:lnTo>
                <a:lnTo>
                  <a:pt x="23" y="31"/>
                </a:lnTo>
                <a:lnTo>
                  <a:pt x="17" y="33"/>
                </a:lnTo>
                <a:lnTo>
                  <a:pt x="17" y="33"/>
                </a:lnTo>
                <a:lnTo>
                  <a:pt x="10" y="31"/>
                </a:lnTo>
                <a:lnTo>
                  <a:pt x="4" y="29"/>
                </a:lnTo>
                <a:lnTo>
                  <a:pt x="2" y="23"/>
                </a:lnTo>
                <a:lnTo>
                  <a:pt x="0" y="16"/>
                </a:lnTo>
                <a:lnTo>
                  <a:pt x="0" y="16"/>
                </a:lnTo>
                <a:lnTo>
                  <a:pt x="2" y="10"/>
                </a:lnTo>
                <a:lnTo>
                  <a:pt x="4" y="6"/>
                </a:lnTo>
                <a:lnTo>
                  <a:pt x="10" y="2"/>
                </a:lnTo>
                <a:lnTo>
                  <a:pt x="17" y="0"/>
                </a:lnTo>
                <a:lnTo>
                  <a:pt x="17" y="0"/>
                </a:lnTo>
                <a:lnTo>
                  <a:pt x="23" y="2"/>
                </a:lnTo>
                <a:lnTo>
                  <a:pt x="27" y="6"/>
                </a:lnTo>
                <a:lnTo>
                  <a:pt x="31"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5" name="Freeform 199">
            <a:extLst>
              <a:ext uri="{FF2B5EF4-FFF2-40B4-BE49-F238E27FC236}">
                <a16:creationId xmlns:a16="http://schemas.microsoft.com/office/drawing/2014/main" id="{753B19E8-A0FD-424C-99D7-882B88FEE049}"/>
              </a:ext>
            </a:extLst>
          </p:cNvPr>
          <p:cNvSpPr>
            <a:spLocks/>
          </p:cNvSpPr>
          <p:nvPr/>
        </p:nvSpPr>
        <p:spPr bwMode="auto">
          <a:xfrm>
            <a:off x="5097509" y="3661922"/>
            <a:ext cx="53975" cy="52388"/>
          </a:xfrm>
          <a:custGeom>
            <a:avLst/>
            <a:gdLst>
              <a:gd name="T0" fmla="*/ 34 w 34"/>
              <a:gd name="T1" fmla="*/ 16 h 33"/>
              <a:gd name="T2" fmla="*/ 34 w 34"/>
              <a:gd name="T3" fmla="*/ 16 h 33"/>
              <a:gd name="T4" fmla="*/ 32 w 34"/>
              <a:gd name="T5" fmla="*/ 23 h 33"/>
              <a:gd name="T6" fmla="*/ 28 w 34"/>
              <a:gd name="T7" fmla="*/ 29 h 33"/>
              <a:gd name="T8" fmla="*/ 24 w 34"/>
              <a:gd name="T9" fmla="*/ 31 h 33"/>
              <a:gd name="T10" fmla="*/ 17 w 34"/>
              <a:gd name="T11" fmla="*/ 33 h 33"/>
              <a:gd name="T12" fmla="*/ 17 w 34"/>
              <a:gd name="T13" fmla="*/ 33 h 33"/>
              <a:gd name="T14" fmla="*/ 11 w 34"/>
              <a:gd name="T15" fmla="*/ 31 h 33"/>
              <a:gd name="T16" fmla="*/ 5 w 34"/>
              <a:gd name="T17" fmla="*/ 29 h 33"/>
              <a:gd name="T18" fmla="*/ 3 w 34"/>
              <a:gd name="T19" fmla="*/ 23 h 33"/>
              <a:gd name="T20" fmla="*/ 0 w 34"/>
              <a:gd name="T21" fmla="*/ 16 h 33"/>
              <a:gd name="T22" fmla="*/ 0 w 34"/>
              <a:gd name="T23" fmla="*/ 16 h 33"/>
              <a:gd name="T24" fmla="*/ 3 w 34"/>
              <a:gd name="T25" fmla="*/ 10 h 33"/>
              <a:gd name="T26" fmla="*/ 5 w 34"/>
              <a:gd name="T27" fmla="*/ 6 h 33"/>
              <a:gd name="T28" fmla="*/ 11 w 34"/>
              <a:gd name="T29" fmla="*/ 2 h 33"/>
              <a:gd name="T30" fmla="*/ 17 w 34"/>
              <a:gd name="T31" fmla="*/ 0 h 33"/>
              <a:gd name="T32" fmla="*/ 17 w 34"/>
              <a:gd name="T33" fmla="*/ 0 h 33"/>
              <a:gd name="T34" fmla="*/ 24 w 34"/>
              <a:gd name="T35" fmla="*/ 2 h 33"/>
              <a:gd name="T36" fmla="*/ 28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28" y="29"/>
                </a:lnTo>
                <a:lnTo>
                  <a:pt x="24" y="31"/>
                </a:lnTo>
                <a:lnTo>
                  <a:pt x="17" y="33"/>
                </a:lnTo>
                <a:lnTo>
                  <a:pt x="17" y="33"/>
                </a:lnTo>
                <a:lnTo>
                  <a:pt x="11" y="31"/>
                </a:lnTo>
                <a:lnTo>
                  <a:pt x="5" y="29"/>
                </a:lnTo>
                <a:lnTo>
                  <a:pt x="3" y="23"/>
                </a:lnTo>
                <a:lnTo>
                  <a:pt x="0" y="16"/>
                </a:lnTo>
                <a:lnTo>
                  <a:pt x="0" y="16"/>
                </a:lnTo>
                <a:lnTo>
                  <a:pt x="3" y="10"/>
                </a:lnTo>
                <a:lnTo>
                  <a:pt x="5" y="6"/>
                </a:lnTo>
                <a:lnTo>
                  <a:pt x="11" y="2"/>
                </a:lnTo>
                <a:lnTo>
                  <a:pt x="17" y="0"/>
                </a:lnTo>
                <a:lnTo>
                  <a:pt x="17" y="0"/>
                </a:lnTo>
                <a:lnTo>
                  <a:pt x="24" y="2"/>
                </a:lnTo>
                <a:lnTo>
                  <a:pt x="28"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6" name="Freeform 200">
            <a:extLst>
              <a:ext uri="{FF2B5EF4-FFF2-40B4-BE49-F238E27FC236}">
                <a16:creationId xmlns:a16="http://schemas.microsoft.com/office/drawing/2014/main" id="{E1643F63-2A4E-4307-A074-DC560533DE60}"/>
              </a:ext>
            </a:extLst>
          </p:cNvPr>
          <p:cNvSpPr>
            <a:spLocks/>
          </p:cNvSpPr>
          <p:nvPr/>
        </p:nvSpPr>
        <p:spPr bwMode="auto">
          <a:xfrm>
            <a:off x="5007021" y="3661922"/>
            <a:ext cx="50800" cy="52388"/>
          </a:xfrm>
          <a:custGeom>
            <a:avLst/>
            <a:gdLst>
              <a:gd name="T0" fmla="*/ 32 w 32"/>
              <a:gd name="T1" fmla="*/ 16 h 33"/>
              <a:gd name="T2" fmla="*/ 32 w 32"/>
              <a:gd name="T3" fmla="*/ 16 h 33"/>
              <a:gd name="T4" fmla="*/ 32 w 32"/>
              <a:gd name="T5" fmla="*/ 23 h 33"/>
              <a:gd name="T6" fmla="*/ 28 w 32"/>
              <a:gd name="T7" fmla="*/ 29 h 33"/>
              <a:gd name="T8" fmla="*/ 24 w 32"/>
              <a:gd name="T9" fmla="*/ 31 h 33"/>
              <a:gd name="T10" fmla="*/ 17 w 32"/>
              <a:gd name="T11" fmla="*/ 33 h 33"/>
              <a:gd name="T12" fmla="*/ 17 w 32"/>
              <a:gd name="T13" fmla="*/ 33 h 33"/>
              <a:gd name="T14" fmla="*/ 9 w 32"/>
              <a:gd name="T15" fmla="*/ 31 h 33"/>
              <a:gd name="T16" fmla="*/ 5 w 32"/>
              <a:gd name="T17" fmla="*/ 29 h 33"/>
              <a:gd name="T18" fmla="*/ 0 w 32"/>
              <a:gd name="T19" fmla="*/ 23 h 33"/>
              <a:gd name="T20" fmla="*/ 0 w 32"/>
              <a:gd name="T21" fmla="*/ 16 h 33"/>
              <a:gd name="T22" fmla="*/ 0 w 32"/>
              <a:gd name="T23" fmla="*/ 16 h 33"/>
              <a:gd name="T24" fmla="*/ 0 w 32"/>
              <a:gd name="T25" fmla="*/ 10 h 33"/>
              <a:gd name="T26" fmla="*/ 5 w 32"/>
              <a:gd name="T27" fmla="*/ 6 h 33"/>
              <a:gd name="T28" fmla="*/ 9 w 32"/>
              <a:gd name="T29" fmla="*/ 2 h 33"/>
              <a:gd name="T30" fmla="*/ 17 w 32"/>
              <a:gd name="T31" fmla="*/ 0 h 33"/>
              <a:gd name="T32" fmla="*/ 17 w 32"/>
              <a:gd name="T33" fmla="*/ 0 h 33"/>
              <a:gd name="T34" fmla="*/ 24 w 32"/>
              <a:gd name="T35" fmla="*/ 2 h 33"/>
              <a:gd name="T36" fmla="*/ 28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8" y="29"/>
                </a:lnTo>
                <a:lnTo>
                  <a:pt x="24" y="31"/>
                </a:lnTo>
                <a:lnTo>
                  <a:pt x="17" y="33"/>
                </a:lnTo>
                <a:lnTo>
                  <a:pt x="17" y="33"/>
                </a:lnTo>
                <a:lnTo>
                  <a:pt x="9" y="31"/>
                </a:lnTo>
                <a:lnTo>
                  <a:pt x="5" y="29"/>
                </a:lnTo>
                <a:lnTo>
                  <a:pt x="0" y="23"/>
                </a:lnTo>
                <a:lnTo>
                  <a:pt x="0" y="16"/>
                </a:lnTo>
                <a:lnTo>
                  <a:pt x="0" y="16"/>
                </a:lnTo>
                <a:lnTo>
                  <a:pt x="0" y="10"/>
                </a:lnTo>
                <a:lnTo>
                  <a:pt x="5" y="6"/>
                </a:lnTo>
                <a:lnTo>
                  <a:pt x="9" y="2"/>
                </a:lnTo>
                <a:lnTo>
                  <a:pt x="17" y="0"/>
                </a:lnTo>
                <a:lnTo>
                  <a:pt x="17" y="0"/>
                </a:lnTo>
                <a:lnTo>
                  <a:pt x="24" y="2"/>
                </a:lnTo>
                <a:lnTo>
                  <a:pt x="28"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7" name="Freeform 201">
            <a:extLst>
              <a:ext uri="{FF2B5EF4-FFF2-40B4-BE49-F238E27FC236}">
                <a16:creationId xmlns:a16="http://schemas.microsoft.com/office/drawing/2014/main" id="{B99B8504-75D2-4EA0-BD59-AEF00B88AAC5}"/>
              </a:ext>
            </a:extLst>
          </p:cNvPr>
          <p:cNvSpPr>
            <a:spLocks/>
          </p:cNvSpPr>
          <p:nvPr/>
        </p:nvSpPr>
        <p:spPr bwMode="auto">
          <a:xfrm>
            <a:off x="4987971" y="3661922"/>
            <a:ext cx="49213" cy="52388"/>
          </a:xfrm>
          <a:custGeom>
            <a:avLst/>
            <a:gdLst>
              <a:gd name="T0" fmla="*/ 31 w 31"/>
              <a:gd name="T1" fmla="*/ 16 h 33"/>
              <a:gd name="T2" fmla="*/ 31 w 31"/>
              <a:gd name="T3" fmla="*/ 16 h 33"/>
              <a:gd name="T4" fmla="*/ 31 w 31"/>
              <a:gd name="T5" fmla="*/ 23 h 33"/>
              <a:gd name="T6" fmla="*/ 27 w 31"/>
              <a:gd name="T7" fmla="*/ 29 h 33"/>
              <a:gd name="T8" fmla="*/ 23 w 31"/>
              <a:gd name="T9" fmla="*/ 31 h 33"/>
              <a:gd name="T10" fmla="*/ 17 w 31"/>
              <a:gd name="T11" fmla="*/ 33 h 33"/>
              <a:gd name="T12" fmla="*/ 17 w 31"/>
              <a:gd name="T13" fmla="*/ 33 h 33"/>
              <a:gd name="T14" fmla="*/ 10 w 31"/>
              <a:gd name="T15" fmla="*/ 31 h 33"/>
              <a:gd name="T16" fmla="*/ 4 w 31"/>
              <a:gd name="T17" fmla="*/ 29 h 33"/>
              <a:gd name="T18" fmla="*/ 0 w 31"/>
              <a:gd name="T19" fmla="*/ 23 h 33"/>
              <a:gd name="T20" fmla="*/ 0 w 31"/>
              <a:gd name="T21" fmla="*/ 16 h 33"/>
              <a:gd name="T22" fmla="*/ 0 w 31"/>
              <a:gd name="T23" fmla="*/ 16 h 33"/>
              <a:gd name="T24" fmla="*/ 0 w 31"/>
              <a:gd name="T25" fmla="*/ 10 h 33"/>
              <a:gd name="T26" fmla="*/ 4 w 31"/>
              <a:gd name="T27" fmla="*/ 6 h 33"/>
              <a:gd name="T28" fmla="*/ 10 w 31"/>
              <a:gd name="T29" fmla="*/ 2 h 33"/>
              <a:gd name="T30" fmla="*/ 17 w 31"/>
              <a:gd name="T31" fmla="*/ 0 h 33"/>
              <a:gd name="T32" fmla="*/ 17 w 31"/>
              <a:gd name="T33" fmla="*/ 0 h 33"/>
              <a:gd name="T34" fmla="*/ 23 w 31"/>
              <a:gd name="T35" fmla="*/ 2 h 33"/>
              <a:gd name="T36" fmla="*/ 27 w 31"/>
              <a:gd name="T37" fmla="*/ 6 h 33"/>
              <a:gd name="T38" fmla="*/ 31 w 31"/>
              <a:gd name="T39" fmla="*/ 10 h 33"/>
              <a:gd name="T40" fmla="*/ 31 w 31"/>
              <a:gd name="T41" fmla="*/ 16 h 33"/>
              <a:gd name="T42" fmla="*/ 31 w 31"/>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6"/>
                </a:moveTo>
                <a:lnTo>
                  <a:pt x="31" y="16"/>
                </a:lnTo>
                <a:lnTo>
                  <a:pt x="31" y="23"/>
                </a:lnTo>
                <a:lnTo>
                  <a:pt x="27" y="29"/>
                </a:lnTo>
                <a:lnTo>
                  <a:pt x="23" y="31"/>
                </a:lnTo>
                <a:lnTo>
                  <a:pt x="17" y="33"/>
                </a:lnTo>
                <a:lnTo>
                  <a:pt x="17" y="33"/>
                </a:lnTo>
                <a:lnTo>
                  <a:pt x="10" y="31"/>
                </a:lnTo>
                <a:lnTo>
                  <a:pt x="4" y="29"/>
                </a:lnTo>
                <a:lnTo>
                  <a:pt x="0" y="23"/>
                </a:lnTo>
                <a:lnTo>
                  <a:pt x="0" y="16"/>
                </a:lnTo>
                <a:lnTo>
                  <a:pt x="0" y="16"/>
                </a:lnTo>
                <a:lnTo>
                  <a:pt x="0" y="10"/>
                </a:lnTo>
                <a:lnTo>
                  <a:pt x="4" y="6"/>
                </a:lnTo>
                <a:lnTo>
                  <a:pt x="10" y="2"/>
                </a:lnTo>
                <a:lnTo>
                  <a:pt x="17" y="0"/>
                </a:lnTo>
                <a:lnTo>
                  <a:pt x="17" y="0"/>
                </a:lnTo>
                <a:lnTo>
                  <a:pt x="23" y="2"/>
                </a:lnTo>
                <a:lnTo>
                  <a:pt x="27" y="6"/>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8" name="Freeform 202">
            <a:extLst>
              <a:ext uri="{FF2B5EF4-FFF2-40B4-BE49-F238E27FC236}">
                <a16:creationId xmlns:a16="http://schemas.microsoft.com/office/drawing/2014/main" id="{20265CFB-996E-4506-973D-EB90C12C4A31}"/>
              </a:ext>
            </a:extLst>
          </p:cNvPr>
          <p:cNvSpPr>
            <a:spLocks/>
          </p:cNvSpPr>
          <p:nvPr/>
        </p:nvSpPr>
        <p:spPr bwMode="auto">
          <a:xfrm>
            <a:off x="4930821" y="3661922"/>
            <a:ext cx="50800" cy="52388"/>
          </a:xfrm>
          <a:custGeom>
            <a:avLst/>
            <a:gdLst>
              <a:gd name="T0" fmla="*/ 32 w 32"/>
              <a:gd name="T1" fmla="*/ 16 h 33"/>
              <a:gd name="T2" fmla="*/ 32 w 32"/>
              <a:gd name="T3" fmla="*/ 16 h 33"/>
              <a:gd name="T4" fmla="*/ 32 w 32"/>
              <a:gd name="T5" fmla="*/ 23 h 33"/>
              <a:gd name="T6" fmla="*/ 27 w 32"/>
              <a:gd name="T7" fmla="*/ 29 h 33"/>
              <a:gd name="T8" fmla="*/ 23 w 32"/>
              <a:gd name="T9" fmla="*/ 31 h 33"/>
              <a:gd name="T10" fmla="*/ 17 w 32"/>
              <a:gd name="T11" fmla="*/ 33 h 33"/>
              <a:gd name="T12" fmla="*/ 17 w 32"/>
              <a:gd name="T13" fmla="*/ 33 h 33"/>
              <a:gd name="T14" fmla="*/ 10 w 32"/>
              <a:gd name="T15" fmla="*/ 31 h 33"/>
              <a:gd name="T16" fmla="*/ 4 w 32"/>
              <a:gd name="T17" fmla="*/ 29 h 33"/>
              <a:gd name="T18" fmla="*/ 0 w 32"/>
              <a:gd name="T19" fmla="*/ 23 h 33"/>
              <a:gd name="T20" fmla="*/ 0 w 32"/>
              <a:gd name="T21" fmla="*/ 16 h 33"/>
              <a:gd name="T22" fmla="*/ 0 w 32"/>
              <a:gd name="T23" fmla="*/ 16 h 33"/>
              <a:gd name="T24" fmla="*/ 0 w 32"/>
              <a:gd name="T25" fmla="*/ 10 h 33"/>
              <a:gd name="T26" fmla="*/ 4 w 32"/>
              <a:gd name="T27" fmla="*/ 6 h 33"/>
              <a:gd name="T28" fmla="*/ 10 w 32"/>
              <a:gd name="T29" fmla="*/ 2 h 33"/>
              <a:gd name="T30" fmla="*/ 17 w 32"/>
              <a:gd name="T31" fmla="*/ 0 h 33"/>
              <a:gd name="T32" fmla="*/ 17 w 32"/>
              <a:gd name="T33" fmla="*/ 0 h 33"/>
              <a:gd name="T34" fmla="*/ 23 w 32"/>
              <a:gd name="T35" fmla="*/ 2 h 33"/>
              <a:gd name="T36" fmla="*/ 27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7" y="29"/>
                </a:lnTo>
                <a:lnTo>
                  <a:pt x="23" y="31"/>
                </a:lnTo>
                <a:lnTo>
                  <a:pt x="17" y="33"/>
                </a:lnTo>
                <a:lnTo>
                  <a:pt x="17" y="33"/>
                </a:lnTo>
                <a:lnTo>
                  <a:pt x="10" y="31"/>
                </a:lnTo>
                <a:lnTo>
                  <a:pt x="4" y="29"/>
                </a:lnTo>
                <a:lnTo>
                  <a:pt x="0" y="23"/>
                </a:lnTo>
                <a:lnTo>
                  <a:pt x="0" y="16"/>
                </a:lnTo>
                <a:lnTo>
                  <a:pt x="0" y="16"/>
                </a:lnTo>
                <a:lnTo>
                  <a:pt x="0" y="10"/>
                </a:lnTo>
                <a:lnTo>
                  <a:pt x="4" y="6"/>
                </a:lnTo>
                <a:lnTo>
                  <a:pt x="10" y="2"/>
                </a:lnTo>
                <a:lnTo>
                  <a:pt x="17" y="0"/>
                </a:lnTo>
                <a:lnTo>
                  <a:pt x="17" y="0"/>
                </a:lnTo>
                <a:lnTo>
                  <a:pt x="23" y="2"/>
                </a:lnTo>
                <a:lnTo>
                  <a:pt x="27"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49" name="Freeform 203">
            <a:extLst>
              <a:ext uri="{FF2B5EF4-FFF2-40B4-BE49-F238E27FC236}">
                <a16:creationId xmlns:a16="http://schemas.microsoft.com/office/drawing/2014/main" id="{B5F7244C-4840-4987-AC48-975EDF008233}"/>
              </a:ext>
            </a:extLst>
          </p:cNvPr>
          <p:cNvSpPr>
            <a:spLocks/>
          </p:cNvSpPr>
          <p:nvPr/>
        </p:nvSpPr>
        <p:spPr bwMode="auto">
          <a:xfrm>
            <a:off x="4900659" y="3661922"/>
            <a:ext cx="53975" cy="52388"/>
          </a:xfrm>
          <a:custGeom>
            <a:avLst/>
            <a:gdLst>
              <a:gd name="T0" fmla="*/ 34 w 34"/>
              <a:gd name="T1" fmla="*/ 16 h 33"/>
              <a:gd name="T2" fmla="*/ 34 w 34"/>
              <a:gd name="T3" fmla="*/ 16 h 33"/>
              <a:gd name="T4" fmla="*/ 32 w 34"/>
              <a:gd name="T5" fmla="*/ 23 h 33"/>
              <a:gd name="T6" fmla="*/ 27 w 34"/>
              <a:gd name="T7" fmla="*/ 29 h 33"/>
              <a:gd name="T8" fmla="*/ 23 w 34"/>
              <a:gd name="T9" fmla="*/ 31 h 33"/>
              <a:gd name="T10" fmla="*/ 17 w 34"/>
              <a:gd name="T11" fmla="*/ 33 h 33"/>
              <a:gd name="T12" fmla="*/ 17 w 34"/>
              <a:gd name="T13" fmla="*/ 33 h 33"/>
              <a:gd name="T14" fmla="*/ 10 w 34"/>
              <a:gd name="T15" fmla="*/ 31 h 33"/>
              <a:gd name="T16" fmla="*/ 4 w 34"/>
              <a:gd name="T17" fmla="*/ 29 h 33"/>
              <a:gd name="T18" fmla="*/ 2 w 34"/>
              <a:gd name="T19" fmla="*/ 23 h 33"/>
              <a:gd name="T20" fmla="*/ 0 w 34"/>
              <a:gd name="T21" fmla="*/ 16 h 33"/>
              <a:gd name="T22" fmla="*/ 0 w 34"/>
              <a:gd name="T23" fmla="*/ 16 h 33"/>
              <a:gd name="T24" fmla="*/ 2 w 34"/>
              <a:gd name="T25" fmla="*/ 10 h 33"/>
              <a:gd name="T26" fmla="*/ 4 w 34"/>
              <a:gd name="T27" fmla="*/ 6 h 33"/>
              <a:gd name="T28" fmla="*/ 10 w 34"/>
              <a:gd name="T29" fmla="*/ 2 h 33"/>
              <a:gd name="T30" fmla="*/ 17 w 34"/>
              <a:gd name="T31" fmla="*/ 0 h 33"/>
              <a:gd name="T32" fmla="*/ 17 w 34"/>
              <a:gd name="T33" fmla="*/ 0 h 33"/>
              <a:gd name="T34" fmla="*/ 23 w 34"/>
              <a:gd name="T35" fmla="*/ 2 h 33"/>
              <a:gd name="T36" fmla="*/ 27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27" y="29"/>
                </a:lnTo>
                <a:lnTo>
                  <a:pt x="23" y="31"/>
                </a:lnTo>
                <a:lnTo>
                  <a:pt x="17" y="33"/>
                </a:lnTo>
                <a:lnTo>
                  <a:pt x="17" y="33"/>
                </a:lnTo>
                <a:lnTo>
                  <a:pt x="10" y="31"/>
                </a:lnTo>
                <a:lnTo>
                  <a:pt x="4" y="29"/>
                </a:lnTo>
                <a:lnTo>
                  <a:pt x="2" y="23"/>
                </a:lnTo>
                <a:lnTo>
                  <a:pt x="0" y="16"/>
                </a:lnTo>
                <a:lnTo>
                  <a:pt x="0" y="16"/>
                </a:lnTo>
                <a:lnTo>
                  <a:pt x="2" y="10"/>
                </a:lnTo>
                <a:lnTo>
                  <a:pt x="4" y="6"/>
                </a:lnTo>
                <a:lnTo>
                  <a:pt x="10" y="2"/>
                </a:lnTo>
                <a:lnTo>
                  <a:pt x="17" y="0"/>
                </a:lnTo>
                <a:lnTo>
                  <a:pt x="17" y="0"/>
                </a:lnTo>
                <a:lnTo>
                  <a:pt x="23" y="2"/>
                </a:lnTo>
                <a:lnTo>
                  <a:pt x="27"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850" name="Freeform 204">
            <a:extLst>
              <a:ext uri="{FF2B5EF4-FFF2-40B4-BE49-F238E27FC236}">
                <a16:creationId xmlns:a16="http://schemas.microsoft.com/office/drawing/2014/main" id="{80EA4010-D01E-4AB7-A34D-76EA17226F7E}"/>
              </a:ext>
            </a:extLst>
          </p:cNvPr>
          <p:cNvSpPr>
            <a:spLocks/>
          </p:cNvSpPr>
          <p:nvPr/>
        </p:nvSpPr>
        <p:spPr bwMode="auto">
          <a:xfrm>
            <a:off x="4886371" y="3661922"/>
            <a:ext cx="50800" cy="52388"/>
          </a:xfrm>
          <a:custGeom>
            <a:avLst/>
            <a:gdLst>
              <a:gd name="T0" fmla="*/ 32 w 32"/>
              <a:gd name="T1" fmla="*/ 16 h 33"/>
              <a:gd name="T2" fmla="*/ 32 w 32"/>
              <a:gd name="T3" fmla="*/ 16 h 33"/>
              <a:gd name="T4" fmla="*/ 32 w 32"/>
              <a:gd name="T5" fmla="*/ 23 h 33"/>
              <a:gd name="T6" fmla="*/ 28 w 32"/>
              <a:gd name="T7" fmla="*/ 29 h 33"/>
              <a:gd name="T8" fmla="*/ 24 w 32"/>
              <a:gd name="T9" fmla="*/ 31 h 33"/>
              <a:gd name="T10" fmla="*/ 17 w 32"/>
              <a:gd name="T11" fmla="*/ 33 h 33"/>
              <a:gd name="T12" fmla="*/ 17 w 32"/>
              <a:gd name="T13" fmla="*/ 33 h 33"/>
              <a:gd name="T14" fmla="*/ 11 w 32"/>
              <a:gd name="T15" fmla="*/ 31 h 33"/>
              <a:gd name="T16" fmla="*/ 5 w 32"/>
              <a:gd name="T17" fmla="*/ 29 h 33"/>
              <a:gd name="T18" fmla="*/ 0 w 32"/>
              <a:gd name="T19" fmla="*/ 23 h 33"/>
              <a:gd name="T20" fmla="*/ 0 w 32"/>
              <a:gd name="T21" fmla="*/ 16 h 33"/>
              <a:gd name="T22" fmla="*/ 0 w 32"/>
              <a:gd name="T23" fmla="*/ 16 h 33"/>
              <a:gd name="T24" fmla="*/ 0 w 32"/>
              <a:gd name="T25" fmla="*/ 10 h 33"/>
              <a:gd name="T26" fmla="*/ 5 w 32"/>
              <a:gd name="T27" fmla="*/ 6 h 33"/>
              <a:gd name="T28" fmla="*/ 11 w 32"/>
              <a:gd name="T29" fmla="*/ 2 h 33"/>
              <a:gd name="T30" fmla="*/ 17 w 32"/>
              <a:gd name="T31" fmla="*/ 0 h 33"/>
              <a:gd name="T32" fmla="*/ 17 w 32"/>
              <a:gd name="T33" fmla="*/ 0 h 33"/>
              <a:gd name="T34" fmla="*/ 24 w 32"/>
              <a:gd name="T35" fmla="*/ 2 h 33"/>
              <a:gd name="T36" fmla="*/ 28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8" y="29"/>
                </a:lnTo>
                <a:lnTo>
                  <a:pt x="24" y="31"/>
                </a:lnTo>
                <a:lnTo>
                  <a:pt x="17" y="33"/>
                </a:lnTo>
                <a:lnTo>
                  <a:pt x="17" y="33"/>
                </a:lnTo>
                <a:lnTo>
                  <a:pt x="11" y="31"/>
                </a:lnTo>
                <a:lnTo>
                  <a:pt x="5" y="29"/>
                </a:lnTo>
                <a:lnTo>
                  <a:pt x="0" y="23"/>
                </a:lnTo>
                <a:lnTo>
                  <a:pt x="0" y="16"/>
                </a:lnTo>
                <a:lnTo>
                  <a:pt x="0" y="16"/>
                </a:lnTo>
                <a:lnTo>
                  <a:pt x="0" y="10"/>
                </a:lnTo>
                <a:lnTo>
                  <a:pt x="5" y="6"/>
                </a:lnTo>
                <a:lnTo>
                  <a:pt x="11" y="2"/>
                </a:lnTo>
                <a:lnTo>
                  <a:pt x="17" y="0"/>
                </a:lnTo>
                <a:lnTo>
                  <a:pt x="17" y="0"/>
                </a:lnTo>
                <a:lnTo>
                  <a:pt x="24" y="2"/>
                </a:lnTo>
                <a:lnTo>
                  <a:pt x="28"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1" name="Freeform 206">
            <a:extLst>
              <a:ext uri="{FF2B5EF4-FFF2-40B4-BE49-F238E27FC236}">
                <a16:creationId xmlns:a16="http://schemas.microsoft.com/office/drawing/2014/main" id="{0C370751-3A78-4011-9CD8-80E3B1C2CFA8}"/>
              </a:ext>
            </a:extLst>
          </p:cNvPr>
          <p:cNvSpPr>
            <a:spLocks/>
          </p:cNvSpPr>
          <p:nvPr/>
        </p:nvSpPr>
        <p:spPr bwMode="auto">
          <a:xfrm>
            <a:off x="4762546" y="3628584"/>
            <a:ext cx="53975" cy="52388"/>
          </a:xfrm>
          <a:custGeom>
            <a:avLst/>
            <a:gdLst>
              <a:gd name="T0" fmla="*/ 34 w 34"/>
              <a:gd name="T1" fmla="*/ 17 h 33"/>
              <a:gd name="T2" fmla="*/ 34 w 34"/>
              <a:gd name="T3" fmla="*/ 17 h 33"/>
              <a:gd name="T4" fmla="*/ 32 w 34"/>
              <a:gd name="T5" fmla="*/ 23 h 33"/>
              <a:gd name="T6" fmla="*/ 28 w 34"/>
              <a:gd name="T7" fmla="*/ 27 h 33"/>
              <a:gd name="T8" fmla="*/ 24 w 34"/>
              <a:gd name="T9" fmla="*/ 31 h 33"/>
              <a:gd name="T10" fmla="*/ 17 w 34"/>
              <a:gd name="T11" fmla="*/ 33 h 33"/>
              <a:gd name="T12" fmla="*/ 17 w 34"/>
              <a:gd name="T13" fmla="*/ 33 h 33"/>
              <a:gd name="T14" fmla="*/ 11 w 34"/>
              <a:gd name="T15" fmla="*/ 31 h 33"/>
              <a:gd name="T16" fmla="*/ 5 w 34"/>
              <a:gd name="T17" fmla="*/ 27 h 33"/>
              <a:gd name="T18" fmla="*/ 2 w 34"/>
              <a:gd name="T19" fmla="*/ 23 h 33"/>
              <a:gd name="T20" fmla="*/ 0 w 34"/>
              <a:gd name="T21" fmla="*/ 17 h 33"/>
              <a:gd name="T22" fmla="*/ 0 w 34"/>
              <a:gd name="T23" fmla="*/ 17 h 33"/>
              <a:gd name="T24" fmla="*/ 2 w 34"/>
              <a:gd name="T25" fmla="*/ 11 h 33"/>
              <a:gd name="T26" fmla="*/ 5 w 34"/>
              <a:gd name="T27" fmla="*/ 4 h 33"/>
              <a:gd name="T28" fmla="*/ 11 w 34"/>
              <a:gd name="T29" fmla="*/ 2 h 33"/>
              <a:gd name="T30" fmla="*/ 17 w 34"/>
              <a:gd name="T31" fmla="*/ 0 h 33"/>
              <a:gd name="T32" fmla="*/ 17 w 34"/>
              <a:gd name="T33" fmla="*/ 0 h 33"/>
              <a:gd name="T34" fmla="*/ 24 w 34"/>
              <a:gd name="T35" fmla="*/ 2 h 33"/>
              <a:gd name="T36" fmla="*/ 28 w 34"/>
              <a:gd name="T37" fmla="*/ 4 h 33"/>
              <a:gd name="T38" fmla="*/ 32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8" y="27"/>
                </a:lnTo>
                <a:lnTo>
                  <a:pt x="24" y="31"/>
                </a:lnTo>
                <a:lnTo>
                  <a:pt x="17" y="33"/>
                </a:lnTo>
                <a:lnTo>
                  <a:pt x="17" y="33"/>
                </a:lnTo>
                <a:lnTo>
                  <a:pt x="11" y="31"/>
                </a:lnTo>
                <a:lnTo>
                  <a:pt x="5" y="27"/>
                </a:lnTo>
                <a:lnTo>
                  <a:pt x="2" y="23"/>
                </a:lnTo>
                <a:lnTo>
                  <a:pt x="0" y="17"/>
                </a:lnTo>
                <a:lnTo>
                  <a:pt x="0" y="17"/>
                </a:lnTo>
                <a:lnTo>
                  <a:pt x="2" y="11"/>
                </a:lnTo>
                <a:lnTo>
                  <a:pt x="5" y="4"/>
                </a:lnTo>
                <a:lnTo>
                  <a:pt x="11" y="2"/>
                </a:lnTo>
                <a:lnTo>
                  <a:pt x="17" y="0"/>
                </a:lnTo>
                <a:lnTo>
                  <a:pt x="17" y="0"/>
                </a:lnTo>
                <a:lnTo>
                  <a:pt x="24" y="2"/>
                </a:lnTo>
                <a:lnTo>
                  <a:pt x="28" y="4"/>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2" name="Freeform 207">
            <a:extLst>
              <a:ext uri="{FF2B5EF4-FFF2-40B4-BE49-F238E27FC236}">
                <a16:creationId xmlns:a16="http://schemas.microsoft.com/office/drawing/2014/main" id="{F096FF5F-3DB8-4D5F-9CA6-C65076A2E452}"/>
              </a:ext>
            </a:extLst>
          </p:cNvPr>
          <p:cNvSpPr>
            <a:spLocks/>
          </p:cNvSpPr>
          <p:nvPr/>
        </p:nvSpPr>
        <p:spPr bwMode="auto">
          <a:xfrm>
            <a:off x="4645071" y="3612709"/>
            <a:ext cx="53975" cy="52388"/>
          </a:xfrm>
          <a:custGeom>
            <a:avLst/>
            <a:gdLst>
              <a:gd name="T0" fmla="*/ 34 w 34"/>
              <a:gd name="T1" fmla="*/ 16 h 33"/>
              <a:gd name="T2" fmla="*/ 34 w 34"/>
              <a:gd name="T3" fmla="*/ 16 h 33"/>
              <a:gd name="T4" fmla="*/ 32 w 34"/>
              <a:gd name="T5" fmla="*/ 23 h 33"/>
              <a:gd name="T6" fmla="*/ 28 w 34"/>
              <a:gd name="T7" fmla="*/ 27 h 33"/>
              <a:gd name="T8" fmla="*/ 24 w 34"/>
              <a:gd name="T9" fmla="*/ 31 h 33"/>
              <a:gd name="T10" fmla="*/ 17 w 34"/>
              <a:gd name="T11" fmla="*/ 33 h 33"/>
              <a:gd name="T12" fmla="*/ 17 w 34"/>
              <a:gd name="T13" fmla="*/ 33 h 33"/>
              <a:gd name="T14" fmla="*/ 11 w 34"/>
              <a:gd name="T15" fmla="*/ 31 h 33"/>
              <a:gd name="T16" fmla="*/ 5 w 34"/>
              <a:gd name="T17" fmla="*/ 27 h 33"/>
              <a:gd name="T18" fmla="*/ 0 w 34"/>
              <a:gd name="T19" fmla="*/ 23 h 33"/>
              <a:gd name="T20" fmla="*/ 0 w 34"/>
              <a:gd name="T21" fmla="*/ 16 h 33"/>
              <a:gd name="T22" fmla="*/ 0 w 34"/>
              <a:gd name="T23" fmla="*/ 16 h 33"/>
              <a:gd name="T24" fmla="*/ 0 w 34"/>
              <a:gd name="T25" fmla="*/ 10 h 33"/>
              <a:gd name="T26" fmla="*/ 5 w 34"/>
              <a:gd name="T27" fmla="*/ 4 h 33"/>
              <a:gd name="T28" fmla="*/ 11 w 34"/>
              <a:gd name="T29" fmla="*/ 0 h 33"/>
              <a:gd name="T30" fmla="*/ 17 w 34"/>
              <a:gd name="T31" fmla="*/ 0 h 33"/>
              <a:gd name="T32" fmla="*/ 17 w 34"/>
              <a:gd name="T33" fmla="*/ 0 h 33"/>
              <a:gd name="T34" fmla="*/ 24 w 34"/>
              <a:gd name="T35" fmla="*/ 0 h 33"/>
              <a:gd name="T36" fmla="*/ 28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28" y="27"/>
                </a:lnTo>
                <a:lnTo>
                  <a:pt x="24" y="31"/>
                </a:lnTo>
                <a:lnTo>
                  <a:pt x="17" y="33"/>
                </a:lnTo>
                <a:lnTo>
                  <a:pt x="17" y="33"/>
                </a:lnTo>
                <a:lnTo>
                  <a:pt x="11" y="31"/>
                </a:lnTo>
                <a:lnTo>
                  <a:pt x="5" y="27"/>
                </a:lnTo>
                <a:lnTo>
                  <a:pt x="0" y="23"/>
                </a:lnTo>
                <a:lnTo>
                  <a:pt x="0" y="16"/>
                </a:lnTo>
                <a:lnTo>
                  <a:pt x="0" y="16"/>
                </a:lnTo>
                <a:lnTo>
                  <a:pt x="0" y="10"/>
                </a:lnTo>
                <a:lnTo>
                  <a:pt x="5" y="4"/>
                </a:lnTo>
                <a:lnTo>
                  <a:pt x="11" y="0"/>
                </a:lnTo>
                <a:lnTo>
                  <a:pt x="17" y="0"/>
                </a:lnTo>
                <a:lnTo>
                  <a:pt x="17" y="0"/>
                </a:lnTo>
                <a:lnTo>
                  <a:pt x="24" y="0"/>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3" name="Freeform 208">
            <a:extLst>
              <a:ext uri="{FF2B5EF4-FFF2-40B4-BE49-F238E27FC236}">
                <a16:creationId xmlns:a16="http://schemas.microsoft.com/office/drawing/2014/main" id="{6DD1F6FB-F427-439D-9B51-F4280913C4C2}"/>
              </a:ext>
            </a:extLst>
          </p:cNvPr>
          <p:cNvSpPr>
            <a:spLocks/>
          </p:cNvSpPr>
          <p:nvPr/>
        </p:nvSpPr>
        <p:spPr bwMode="auto">
          <a:xfrm>
            <a:off x="4562521" y="3585722"/>
            <a:ext cx="52388" cy="49213"/>
          </a:xfrm>
          <a:custGeom>
            <a:avLst/>
            <a:gdLst>
              <a:gd name="T0" fmla="*/ 33 w 33"/>
              <a:gd name="T1" fmla="*/ 15 h 31"/>
              <a:gd name="T2" fmla="*/ 33 w 33"/>
              <a:gd name="T3" fmla="*/ 15 h 31"/>
              <a:gd name="T4" fmla="*/ 31 w 33"/>
              <a:gd name="T5" fmla="*/ 21 h 31"/>
              <a:gd name="T6" fmla="*/ 29 w 33"/>
              <a:gd name="T7" fmla="*/ 27 h 31"/>
              <a:gd name="T8" fmla="*/ 23 w 33"/>
              <a:gd name="T9" fmla="*/ 31 h 31"/>
              <a:gd name="T10" fmla="*/ 17 w 33"/>
              <a:gd name="T11" fmla="*/ 31 h 31"/>
              <a:gd name="T12" fmla="*/ 17 w 33"/>
              <a:gd name="T13" fmla="*/ 31 h 31"/>
              <a:gd name="T14" fmla="*/ 10 w 33"/>
              <a:gd name="T15" fmla="*/ 31 h 31"/>
              <a:gd name="T16" fmla="*/ 6 w 33"/>
              <a:gd name="T17" fmla="*/ 27 h 31"/>
              <a:gd name="T18" fmla="*/ 2 w 33"/>
              <a:gd name="T19" fmla="*/ 21 h 31"/>
              <a:gd name="T20" fmla="*/ 0 w 33"/>
              <a:gd name="T21" fmla="*/ 15 h 31"/>
              <a:gd name="T22" fmla="*/ 0 w 33"/>
              <a:gd name="T23" fmla="*/ 15 h 31"/>
              <a:gd name="T24" fmla="*/ 2 w 33"/>
              <a:gd name="T25" fmla="*/ 9 h 31"/>
              <a:gd name="T26" fmla="*/ 6 w 33"/>
              <a:gd name="T27" fmla="*/ 5 h 31"/>
              <a:gd name="T28" fmla="*/ 10 w 33"/>
              <a:gd name="T29" fmla="*/ 0 h 31"/>
              <a:gd name="T30" fmla="*/ 17 w 33"/>
              <a:gd name="T31" fmla="*/ 0 h 31"/>
              <a:gd name="T32" fmla="*/ 17 w 33"/>
              <a:gd name="T33" fmla="*/ 0 h 31"/>
              <a:gd name="T34" fmla="*/ 23 w 33"/>
              <a:gd name="T35" fmla="*/ 0 h 31"/>
              <a:gd name="T36" fmla="*/ 29 w 33"/>
              <a:gd name="T37" fmla="*/ 5 h 31"/>
              <a:gd name="T38" fmla="*/ 31 w 33"/>
              <a:gd name="T39" fmla="*/ 9 h 31"/>
              <a:gd name="T40" fmla="*/ 33 w 33"/>
              <a:gd name="T41" fmla="*/ 15 h 31"/>
              <a:gd name="T42" fmla="*/ 33 w 33"/>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5"/>
                </a:moveTo>
                <a:lnTo>
                  <a:pt x="33" y="15"/>
                </a:lnTo>
                <a:lnTo>
                  <a:pt x="31" y="21"/>
                </a:lnTo>
                <a:lnTo>
                  <a:pt x="29" y="27"/>
                </a:lnTo>
                <a:lnTo>
                  <a:pt x="23" y="31"/>
                </a:lnTo>
                <a:lnTo>
                  <a:pt x="17" y="31"/>
                </a:lnTo>
                <a:lnTo>
                  <a:pt x="17" y="31"/>
                </a:lnTo>
                <a:lnTo>
                  <a:pt x="10" y="31"/>
                </a:lnTo>
                <a:lnTo>
                  <a:pt x="6" y="27"/>
                </a:lnTo>
                <a:lnTo>
                  <a:pt x="2" y="21"/>
                </a:lnTo>
                <a:lnTo>
                  <a:pt x="0" y="15"/>
                </a:lnTo>
                <a:lnTo>
                  <a:pt x="0" y="15"/>
                </a:lnTo>
                <a:lnTo>
                  <a:pt x="2" y="9"/>
                </a:lnTo>
                <a:lnTo>
                  <a:pt x="6" y="5"/>
                </a:lnTo>
                <a:lnTo>
                  <a:pt x="10" y="0"/>
                </a:lnTo>
                <a:lnTo>
                  <a:pt x="17" y="0"/>
                </a:lnTo>
                <a:lnTo>
                  <a:pt x="17" y="0"/>
                </a:lnTo>
                <a:lnTo>
                  <a:pt x="23" y="0"/>
                </a:lnTo>
                <a:lnTo>
                  <a:pt x="29" y="5"/>
                </a:lnTo>
                <a:lnTo>
                  <a:pt x="31" y="9"/>
                </a:lnTo>
                <a:lnTo>
                  <a:pt x="33" y="15"/>
                </a:lnTo>
                <a:lnTo>
                  <a:pt x="33"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4" name="Freeform 209">
            <a:extLst>
              <a:ext uri="{FF2B5EF4-FFF2-40B4-BE49-F238E27FC236}">
                <a16:creationId xmlns:a16="http://schemas.microsoft.com/office/drawing/2014/main" id="{48D63314-5C07-4823-B071-29A169E13F23}"/>
              </a:ext>
            </a:extLst>
          </p:cNvPr>
          <p:cNvSpPr>
            <a:spLocks/>
          </p:cNvSpPr>
          <p:nvPr/>
        </p:nvSpPr>
        <p:spPr bwMode="auto">
          <a:xfrm>
            <a:off x="4529183" y="3585722"/>
            <a:ext cx="49213" cy="49213"/>
          </a:xfrm>
          <a:custGeom>
            <a:avLst/>
            <a:gdLst>
              <a:gd name="T0" fmla="*/ 31 w 31"/>
              <a:gd name="T1" fmla="*/ 15 h 31"/>
              <a:gd name="T2" fmla="*/ 31 w 31"/>
              <a:gd name="T3" fmla="*/ 15 h 31"/>
              <a:gd name="T4" fmla="*/ 31 w 31"/>
              <a:gd name="T5" fmla="*/ 21 h 31"/>
              <a:gd name="T6" fmla="*/ 27 w 31"/>
              <a:gd name="T7" fmla="*/ 27 h 31"/>
              <a:gd name="T8" fmla="*/ 23 w 31"/>
              <a:gd name="T9" fmla="*/ 31 h 31"/>
              <a:gd name="T10" fmla="*/ 16 w 31"/>
              <a:gd name="T11" fmla="*/ 31 h 31"/>
              <a:gd name="T12" fmla="*/ 16 w 31"/>
              <a:gd name="T13" fmla="*/ 31 h 31"/>
              <a:gd name="T14" fmla="*/ 8 w 31"/>
              <a:gd name="T15" fmla="*/ 31 h 31"/>
              <a:gd name="T16" fmla="*/ 4 w 31"/>
              <a:gd name="T17" fmla="*/ 27 h 31"/>
              <a:gd name="T18" fmla="*/ 0 w 31"/>
              <a:gd name="T19" fmla="*/ 21 h 31"/>
              <a:gd name="T20" fmla="*/ 0 w 31"/>
              <a:gd name="T21" fmla="*/ 15 h 31"/>
              <a:gd name="T22" fmla="*/ 0 w 31"/>
              <a:gd name="T23" fmla="*/ 15 h 31"/>
              <a:gd name="T24" fmla="*/ 0 w 31"/>
              <a:gd name="T25" fmla="*/ 9 h 31"/>
              <a:gd name="T26" fmla="*/ 4 w 31"/>
              <a:gd name="T27" fmla="*/ 5 h 31"/>
              <a:gd name="T28" fmla="*/ 8 w 31"/>
              <a:gd name="T29" fmla="*/ 0 h 31"/>
              <a:gd name="T30" fmla="*/ 16 w 31"/>
              <a:gd name="T31" fmla="*/ 0 h 31"/>
              <a:gd name="T32" fmla="*/ 16 w 31"/>
              <a:gd name="T33" fmla="*/ 0 h 31"/>
              <a:gd name="T34" fmla="*/ 23 w 31"/>
              <a:gd name="T35" fmla="*/ 0 h 31"/>
              <a:gd name="T36" fmla="*/ 27 w 31"/>
              <a:gd name="T37" fmla="*/ 5 h 31"/>
              <a:gd name="T38" fmla="*/ 31 w 31"/>
              <a:gd name="T39" fmla="*/ 9 h 31"/>
              <a:gd name="T40" fmla="*/ 31 w 31"/>
              <a:gd name="T41" fmla="*/ 15 h 31"/>
              <a:gd name="T42" fmla="*/ 31 w 31"/>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5"/>
                </a:moveTo>
                <a:lnTo>
                  <a:pt x="31" y="15"/>
                </a:lnTo>
                <a:lnTo>
                  <a:pt x="31" y="21"/>
                </a:lnTo>
                <a:lnTo>
                  <a:pt x="27" y="27"/>
                </a:lnTo>
                <a:lnTo>
                  <a:pt x="23" y="31"/>
                </a:lnTo>
                <a:lnTo>
                  <a:pt x="16" y="31"/>
                </a:lnTo>
                <a:lnTo>
                  <a:pt x="16" y="31"/>
                </a:lnTo>
                <a:lnTo>
                  <a:pt x="8" y="31"/>
                </a:lnTo>
                <a:lnTo>
                  <a:pt x="4" y="27"/>
                </a:lnTo>
                <a:lnTo>
                  <a:pt x="0" y="21"/>
                </a:lnTo>
                <a:lnTo>
                  <a:pt x="0" y="15"/>
                </a:lnTo>
                <a:lnTo>
                  <a:pt x="0" y="15"/>
                </a:lnTo>
                <a:lnTo>
                  <a:pt x="0" y="9"/>
                </a:lnTo>
                <a:lnTo>
                  <a:pt x="4" y="5"/>
                </a:lnTo>
                <a:lnTo>
                  <a:pt x="8" y="0"/>
                </a:lnTo>
                <a:lnTo>
                  <a:pt x="16" y="0"/>
                </a:lnTo>
                <a:lnTo>
                  <a:pt x="16" y="0"/>
                </a:lnTo>
                <a:lnTo>
                  <a:pt x="23" y="0"/>
                </a:lnTo>
                <a:lnTo>
                  <a:pt x="27" y="5"/>
                </a:lnTo>
                <a:lnTo>
                  <a:pt x="31" y="9"/>
                </a:lnTo>
                <a:lnTo>
                  <a:pt x="31" y="15"/>
                </a:lnTo>
                <a:lnTo>
                  <a:pt x="31"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5" name="Freeform 210">
            <a:extLst>
              <a:ext uri="{FF2B5EF4-FFF2-40B4-BE49-F238E27FC236}">
                <a16:creationId xmlns:a16="http://schemas.microsoft.com/office/drawing/2014/main" id="{6B9E02B6-6B91-4C18-99E0-B08D890F9A75}"/>
              </a:ext>
            </a:extLst>
          </p:cNvPr>
          <p:cNvSpPr>
            <a:spLocks/>
          </p:cNvSpPr>
          <p:nvPr/>
        </p:nvSpPr>
        <p:spPr bwMode="auto">
          <a:xfrm>
            <a:off x="4478383" y="3585722"/>
            <a:ext cx="50800" cy="49213"/>
          </a:xfrm>
          <a:custGeom>
            <a:avLst/>
            <a:gdLst>
              <a:gd name="T0" fmla="*/ 32 w 32"/>
              <a:gd name="T1" fmla="*/ 15 h 31"/>
              <a:gd name="T2" fmla="*/ 32 w 32"/>
              <a:gd name="T3" fmla="*/ 15 h 31"/>
              <a:gd name="T4" fmla="*/ 32 w 32"/>
              <a:gd name="T5" fmla="*/ 21 h 31"/>
              <a:gd name="T6" fmla="*/ 27 w 32"/>
              <a:gd name="T7" fmla="*/ 27 h 31"/>
              <a:gd name="T8" fmla="*/ 23 w 32"/>
              <a:gd name="T9" fmla="*/ 31 h 31"/>
              <a:gd name="T10" fmla="*/ 17 w 32"/>
              <a:gd name="T11" fmla="*/ 31 h 31"/>
              <a:gd name="T12" fmla="*/ 17 w 32"/>
              <a:gd name="T13" fmla="*/ 31 h 31"/>
              <a:gd name="T14" fmla="*/ 10 w 32"/>
              <a:gd name="T15" fmla="*/ 31 h 31"/>
              <a:gd name="T16" fmla="*/ 4 w 32"/>
              <a:gd name="T17" fmla="*/ 27 h 31"/>
              <a:gd name="T18" fmla="*/ 0 w 32"/>
              <a:gd name="T19" fmla="*/ 21 h 31"/>
              <a:gd name="T20" fmla="*/ 0 w 32"/>
              <a:gd name="T21" fmla="*/ 15 h 31"/>
              <a:gd name="T22" fmla="*/ 0 w 32"/>
              <a:gd name="T23" fmla="*/ 15 h 31"/>
              <a:gd name="T24" fmla="*/ 0 w 32"/>
              <a:gd name="T25" fmla="*/ 9 h 31"/>
              <a:gd name="T26" fmla="*/ 4 w 32"/>
              <a:gd name="T27" fmla="*/ 5 h 31"/>
              <a:gd name="T28" fmla="*/ 10 w 32"/>
              <a:gd name="T29" fmla="*/ 0 h 31"/>
              <a:gd name="T30" fmla="*/ 17 w 32"/>
              <a:gd name="T31" fmla="*/ 0 h 31"/>
              <a:gd name="T32" fmla="*/ 17 w 32"/>
              <a:gd name="T33" fmla="*/ 0 h 31"/>
              <a:gd name="T34" fmla="*/ 23 w 32"/>
              <a:gd name="T35" fmla="*/ 0 h 31"/>
              <a:gd name="T36" fmla="*/ 27 w 32"/>
              <a:gd name="T37" fmla="*/ 5 h 31"/>
              <a:gd name="T38" fmla="*/ 32 w 32"/>
              <a:gd name="T39" fmla="*/ 9 h 31"/>
              <a:gd name="T40" fmla="*/ 32 w 32"/>
              <a:gd name="T41" fmla="*/ 15 h 31"/>
              <a:gd name="T42" fmla="*/ 32 w 32"/>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5"/>
                </a:moveTo>
                <a:lnTo>
                  <a:pt x="32" y="15"/>
                </a:lnTo>
                <a:lnTo>
                  <a:pt x="32" y="21"/>
                </a:lnTo>
                <a:lnTo>
                  <a:pt x="27" y="27"/>
                </a:lnTo>
                <a:lnTo>
                  <a:pt x="23" y="31"/>
                </a:lnTo>
                <a:lnTo>
                  <a:pt x="17" y="31"/>
                </a:lnTo>
                <a:lnTo>
                  <a:pt x="17" y="31"/>
                </a:lnTo>
                <a:lnTo>
                  <a:pt x="10" y="31"/>
                </a:lnTo>
                <a:lnTo>
                  <a:pt x="4" y="27"/>
                </a:lnTo>
                <a:lnTo>
                  <a:pt x="0" y="21"/>
                </a:lnTo>
                <a:lnTo>
                  <a:pt x="0" y="15"/>
                </a:lnTo>
                <a:lnTo>
                  <a:pt x="0" y="15"/>
                </a:lnTo>
                <a:lnTo>
                  <a:pt x="0" y="9"/>
                </a:lnTo>
                <a:lnTo>
                  <a:pt x="4" y="5"/>
                </a:lnTo>
                <a:lnTo>
                  <a:pt x="10" y="0"/>
                </a:lnTo>
                <a:lnTo>
                  <a:pt x="17" y="0"/>
                </a:lnTo>
                <a:lnTo>
                  <a:pt x="17" y="0"/>
                </a:lnTo>
                <a:lnTo>
                  <a:pt x="23" y="0"/>
                </a:lnTo>
                <a:lnTo>
                  <a:pt x="27" y="5"/>
                </a:lnTo>
                <a:lnTo>
                  <a:pt x="32" y="9"/>
                </a:lnTo>
                <a:lnTo>
                  <a:pt x="32" y="15"/>
                </a:lnTo>
                <a:lnTo>
                  <a:pt x="32"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6" name="Freeform 211">
            <a:extLst>
              <a:ext uri="{FF2B5EF4-FFF2-40B4-BE49-F238E27FC236}">
                <a16:creationId xmlns:a16="http://schemas.microsoft.com/office/drawing/2014/main" id="{1B12D950-7C9E-42E7-B517-106D6D82E479}"/>
              </a:ext>
            </a:extLst>
          </p:cNvPr>
          <p:cNvSpPr>
            <a:spLocks/>
          </p:cNvSpPr>
          <p:nvPr/>
        </p:nvSpPr>
        <p:spPr bwMode="auto">
          <a:xfrm>
            <a:off x="4454571" y="3573022"/>
            <a:ext cx="53975" cy="49213"/>
          </a:xfrm>
          <a:custGeom>
            <a:avLst/>
            <a:gdLst>
              <a:gd name="T0" fmla="*/ 34 w 34"/>
              <a:gd name="T1" fmla="*/ 17 h 31"/>
              <a:gd name="T2" fmla="*/ 34 w 34"/>
              <a:gd name="T3" fmla="*/ 17 h 31"/>
              <a:gd name="T4" fmla="*/ 32 w 34"/>
              <a:gd name="T5" fmla="*/ 23 h 31"/>
              <a:gd name="T6" fmla="*/ 30 w 34"/>
              <a:gd name="T7" fmla="*/ 27 h 31"/>
              <a:gd name="T8" fmla="*/ 23 w 34"/>
              <a:gd name="T9" fmla="*/ 31 h 31"/>
              <a:gd name="T10" fmla="*/ 17 w 34"/>
              <a:gd name="T11" fmla="*/ 31 h 31"/>
              <a:gd name="T12" fmla="*/ 17 w 34"/>
              <a:gd name="T13" fmla="*/ 31 h 31"/>
              <a:gd name="T14" fmla="*/ 11 w 34"/>
              <a:gd name="T15" fmla="*/ 31 h 31"/>
              <a:gd name="T16" fmla="*/ 6 w 34"/>
              <a:gd name="T17" fmla="*/ 27 h 31"/>
              <a:gd name="T18" fmla="*/ 2 w 34"/>
              <a:gd name="T19" fmla="*/ 23 h 31"/>
              <a:gd name="T20" fmla="*/ 0 w 34"/>
              <a:gd name="T21" fmla="*/ 17 h 31"/>
              <a:gd name="T22" fmla="*/ 0 w 34"/>
              <a:gd name="T23" fmla="*/ 17 h 31"/>
              <a:gd name="T24" fmla="*/ 2 w 34"/>
              <a:gd name="T25" fmla="*/ 10 h 31"/>
              <a:gd name="T26" fmla="*/ 6 w 34"/>
              <a:gd name="T27" fmla="*/ 4 h 31"/>
              <a:gd name="T28" fmla="*/ 11 w 34"/>
              <a:gd name="T29" fmla="*/ 0 h 31"/>
              <a:gd name="T30" fmla="*/ 17 w 34"/>
              <a:gd name="T31" fmla="*/ 0 h 31"/>
              <a:gd name="T32" fmla="*/ 17 w 34"/>
              <a:gd name="T33" fmla="*/ 0 h 31"/>
              <a:gd name="T34" fmla="*/ 23 w 34"/>
              <a:gd name="T35" fmla="*/ 0 h 31"/>
              <a:gd name="T36" fmla="*/ 30 w 34"/>
              <a:gd name="T37" fmla="*/ 4 h 31"/>
              <a:gd name="T38" fmla="*/ 32 w 34"/>
              <a:gd name="T39" fmla="*/ 10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30" y="27"/>
                </a:lnTo>
                <a:lnTo>
                  <a:pt x="23" y="31"/>
                </a:lnTo>
                <a:lnTo>
                  <a:pt x="17" y="31"/>
                </a:lnTo>
                <a:lnTo>
                  <a:pt x="17" y="31"/>
                </a:lnTo>
                <a:lnTo>
                  <a:pt x="11" y="31"/>
                </a:lnTo>
                <a:lnTo>
                  <a:pt x="6" y="27"/>
                </a:lnTo>
                <a:lnTo>
                  <a:pt x="2" y="23"/>
                </a:lnTo>
                <a:lnTo>
                  <a:pt x="0" y="17"/>
                </a:lnTo>
                <a:lnTo>
                  <a:pt x="0" y="17"/>
                </a:lnTo>
                <a:lnTo>
                  <a:pt x="2" y="10"/>
                </a:lnTo>
                <a:lnTo>
                  <a:pt x="6" y="4"/>
                </a:lnTo>
                <a:lnTo>
                  <a:pt x="11" y="0"/>
                </a:lnTo>
                <a:lnTo>
                  <a:pt x="17" y="0"/>
                </a:lnTo>
                <a:lnTo>
                  <a:pt x="17" y="0"/>
                </a:lnTo>
                <a:lnTo>
                  <a:pt x="23" y="0"/>
                </a:lnTo>
                <a:lnTo>
                  <a:pt x="30"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7" name="Freeform 212">
            <a:extLst>
              <a:ext uri="{FF2B5EF4-FFF2-40B4-BE49-F238E27FC236}">
                <a16:creationId xmlns:a16="http://schemas.microsoft.com/office/drawing/2014/main" id="{802AD7E1-C505-4E8A-80A2-319E6EE6F776}"/>
              </a:ext>
            </a:extLst>
          </p:cNvPr>
          <p:cNvSpPr>
            <a:spLocks/>
          </p:cNvSpPr>
          <p:nvPr/>
        </p:nvSpPr>
        <p:spPr bwMode="auto">
          <a:xfrm>
            <a:off x="4427583" y="3573022"/>
            <a:ext cx="53975" cy="49213"/>
          </a:xfrm>
          <a:custGeom>
            <a:avLst/>
            <a:gdLst>
              <a:gd name="T0" fmla="*/ 34 w 34"/>
              <a:gd name="T1" fmla="*/ 17 h 31"/>
              <a:gd name="T2" fmla="*/ 34 w 34"/>
              <a:gd name="T3" fmla="*/ 17 h 31"/>
              <a:gd name="T4" fmla="*/ 32 w 34"/>
              <a:gd name="T5" fmla="*/ 23 h 31"/>
              <a:gd name="T6" fmla="*/ 30 w 34"/>
              <a:gd name="T7" fmla="*/ 27 h 31"/>
              <a:gd name="T8" fmla="*/ 23 w 34"/>
              <a:gd name="T9" fmla="*/ 31 h 31"/>
              <a:gd name="T10" fmla="*/ 17 w 34"/>
              <a:gd name="T11" fmla="*/ 31 h 31"/>
              <a:gd name="T12" fmla="*/ 17 w 34"/>
              <a:gd name="T13" fmla="*/ 31 h 31"/>
              <a:gd name="T14" fmla="*/ 11 w 34"/>
              <a:gd name="T15" fmla="*/ 31 h 31"/>
              <a:gd name="T16" fmla="*/ 7 w 34"/>
              <a:gd name="T17" fmla="*/ 27 h 31"/>
              <a:gd name="T18" fmla="*/ 2 w 34"/>
              <a:gd name="T19" fmla="*/ 23 h 31"/>
              <a:gd name="T20" fmla="*/ 0 w 34"/>
              <a:gd name="T21" fmla="*/ 17 h 31"/>
              <a:gd name="T22" fmla="*/ 0 w 34"/>
              <a:gd name="T23" fmla="*/ 17 h 31"/>
              <a:gd name="T24" fmla="*/ 2 w 34"/>
              <a:gd name="T25" fmla="*/ 10 h 31"/>
              <a:gd name="T26" fmla="*/ 7 w 34"/>
              <a:gd name="T27" fmla="*/ 4 h 31"/>
              <a:gd name="T28" fmla="*/ 11 w 34"/>
              <a:gd name="T29" fmla="*/ 0 h 31"/>
              <a:gd name="T30" fmla="*/ 17 w 34"/>
              <a:gd name="T31" fmla="*/ 0 h 31"/>
              <a:gd name="T32" fmla="*/ 17 w 34"/>
              <a:gd name="T33" fmla="*/ 0 h 31"/>
              <a:gd name="T34" fmla="*/ 23 w 34"/>
              <a:gd name="T35" fmla="*/ 0 h 31"/>
              <a:gd name="T36" fmla="*/ 30 w 34"/>
              <a:gd name="T37" fmla="*/ 4 h 31"/>
              <a:gd name="T38" fmla="*/ 32 w 34"/>
              <a:gd name="T39" fmla="*/ 10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30" y="27"/>
                </a:lnTo>
                <a:lnTo>
                  <a:pt x="23" y="31"/>
                </a:lnTo>
                <a:lnTo>
                  <a:pt x="17" y="31"/>
                </a:lnTo>
                <a:lnTo>
                  <a:pt x="17" y="31"/>
                </a:lnTo>
                <a:lnTo>
                  <a:pt x="11" y="31"/>
                </a:lnTo>
                <a:lnTo>
                  <a:pt x="7" y="27"/>
                </a:lnTo>
                <a:lnTo>
                  <a:pt x="2" y="23"/>
                </a:lnTo>
                <a:lnTo>
                  <a:pt x="0" y="17"/>
                </a:lnTo>
                <a:lnTo>
                  <a:pt x="0" y="17"/>
                </a:lnTo>
                <a:lnTo>
                  <a:pt x="2" y="10"/>
                </a:lnTo>
                <a:lnTo>
                  <a:pt x="7" y="4"/>
                </a:lnTo>
                <a:lnTo>
                  <a:pt x="11" y="0"/>
                </a:lnTo>
                <a:lnTo>
                  <a:pt x="17" y="0"/>
                </a:lnTo>
                <a:lnTo>
                  <a:pt x="17" y="0"/>
                </a:lnTo>
                <a:lnTo>
                  <a:pt x="23" y="0"/>
                </a:lnTo>
                <a:lnTo>
                  <a:pt x="30"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8" name="Freeform 213">
            <a:extLst>
              <a:ext uri="{FF2B5EF4-FFF2-40B4-BE49-F238E27FC236}">
                <a16:creationId xmlns:a16="http://schemas.microsoft.com/office/drawing/2014/main" id="{1CD11791-D612-4EC0-AF35-689ADDFD7156}"/>
              </a:ext>
            </a:extLst>
          </p:cNvPr>
          <p:cNvSpPr>
            <a:spLocks/>
          </p:cNvSpPr>
          <p:nvPr/>
        </p:nvSpPr>
        <p:spPr bwMode="auto">
          <a:xfrm>
            <a:off x="4411708" y="3573022"/>
            <a:ext cx="52388" cy="49213"/>
          </a:xfrm>
          <a:custGeom>
            <a:avLst/>
            <a:gdLst>
              <a:gd name="T0" fmla="*/ 33 w 33"/>
              <a:gd name="T1" fmla="*/ 17 h 31"/>
              <a:gd name="T2" fmla="*/ 33 w 33"/>
              <a:gd name="T3" fmla="*/ 17 h 31"/>
              <a:gd name="T4" fmla="*/ 31 w 33"/>
              <a:gd name="T5" fmla="*/ 23 h 31"/>
              <a:gd name="T6" fmla="*/ 27 w 33"/>
              <a:gd name="T7" fmla="*/ 27 h 31"/>
              <a:gd name="T8" fmla="*/ 23 w 33"/>
              <a:gd name="T9" fmla="*/ 31 h 31"/>
              <a:gd name="T10" fmla="*/ 17 w 33"/>
              <a:gd name="T11" fmla="*/ 31 h 31"/>
              <a:gd name="T12" fmla="*/ 17 w 33"/>
              <a:gd name="T13" fmla="*/ 31 h 31"/>
              <a:gd name="T14" fmla="*/ 10 w 33"/>
              <a:gd name="T15" fmla="*/ 31 h 31"/>
              <a:gd name="T16" fmla="*/ 4 w 33"/>
              <a:gd name="T17" fmla="*/ 27 h 31"/>
              <a:gd name="T18" fmla="*/ 2 w 33"/>
              <a:gd name="T19" fmla="*/ 23 h 31"/>
              <a:gd name="T20" fmla="*/ 0 w 33"/>
              <a:gd name="T21" fmla="*/ 17 h 31"/>
              <a:gd name="T22" fmla="*/ 0 w 33"/>
              <a:gd name="T23" fmla="*/ 17 h 31"/>
              <a:gd name="T24" fmla="*/ 2 w 33"/>
              <a:gd name="T25" fmla="*/ 10 h 31"/>
              <a:gd name="T26" fmla="*/ 4 w 33"/>
              <a:gd name="T27" fmla="*/ 4 h 31"/>
              <a:gd name="T28" fmla="*/ 10 w 33"/>
              <a:gd name="T29" fmla="*/ 0 h 31"/>
              <a:gd name="T30" fmla="*/ 17 w 33"/>
              <a:gd name="T31" fmla="*/ 0 h 31"/>
              <a:gd name="T32" fmla="*/ 17 w 33"/>
              <a:gd name="T33" fmla="*/ 0 h 31"/>
              <a:gd name="T34" fmla="*/ 23 w 33"/>
              <a:gd name="T35" fmla="*/ 0 h 31"/>
              <a:gd name="T36" fmla="*/ 27 w 33"/>
              <a:gd name="T37" fmla="*/ 4 h 31"/>
              <a:gd name="T38" fmla="*/ 31 w 33"/>
              <a:gd name="T39" fmla="*/ 10 h 31"/>
              <a:gd name="T40" fmla="*/ 33 w 33"/>
              <a:gd name="T41" fmla="*/ 17 h 31"/>
              <a:gd name="T42" fmla="*/ 33 w 33"/>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1">
                <a:moveTo>
                  <a:pt x="33" y="17"/>
                </a:moveTo>
                <a:lnTo>
                  <a:pt x="33" y="17"/>
                </a:lnTo>
                <a:lnTo>
                  <a:pt x="31" y="23"/>
                </a:lnTo>
                <a:lnTo>
                  <a:pt x="27" y="27"/>
                </a:lnTo>
                <a:lnTo>
                  <a:pt x="23" y="31"/>
                </a:lnTo>
                <a:lnTo>
                  <a:pt x="17" y="31"/>
                </a:lnTo>
                <a:lnTo>
                  <a:pt x="17" y="31"/>
                </a:lnTo>
                <a:lnTo>
                  <a:pt x="10" y="31"/>
                </a:lnTo>
                <a:lnTo>
                  <a:pt x="4" y="27"/>
                </a:lnTo>
                <a:lnTo>
                  <a:pt x="2" y="23"/>
                </a:lnTo>
                <a:lnTo>
                  <a:pt x="0" y="17"/>
                </a:lnTo>
                <a:lnTo>
                  <a:pt x="0" y="17"/>
                </a:lnTo>
                <a:lnTo>
                  <a:pt x="2" y="10"/>
                </a:lnTo>
                <a:lnTo>
                  <a:pt x="4" y="4"/>
                </a:lnTo>
                <a:lnTo>
                  <a:pt x="10" y="0"/>
                </a:lnTo>
                <a:lnTo>
                  <a:pt x="17" y="0"/>
                </a:lnTo>
                <a:lnTo>
                  <a:pt x="17" y="0"/>
                </a:lnTo>
                <a:lnTo>
                  <a:pt x="23" y="0"/>
                </a:lnTo>
                <a:lnTo>
                  <a:pt x="27" y="4"/>
                </a:lnTo>
                <a:lnTo>
                  <a:pt x="31" y="10"/>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59" name="Freeform 214">
            <a:extLst>
              <a:ext uri="{FF2B5EF4-FFF2-40B4-BE49-F238E27FC236}">
                <a16:creationId xmlns:a16="http://schemas.microsoft.com/office/drawing/2014/main" id="{DD516ED3-3BEE-4B09-8755-038A4ABF9963}"/>
              </a:ext>
            </a:extLst>
          </p:cNvPr>
          <p:cNvSpPr>
            <a:spLocks/>
          </p:cNvSpPr>
          <p:nvPr/>
        </p:nvSpPr>
        <p:spPr bwMode="auto">
          <a:xfrm>
            <a:off x="4387896" y="3573022"/>
            <a:ext cx="53975" cy="49213"/>
          </a:xfrm>
          <a:custGeom>
            <a:avLst/>
            <a:gdLst>
              <a:gd name="T0" fmla="*/ 34 w 34"/>
              <a:gd name="T1" fmla="*/ 17 h 31"/>
              <a:gd name="T2" fmla="*/ 34 w 34"/>
              <a:gd name="T3" fmla="*/ 17 h 31"/>
              <a:gd name="T4" fmla="*/ 32 w 34"/>
              <a:gd name="T5" fmla="*/ 23 h 31"/>
              <a:gd name="T6" fmla="*/ 27 w 34"/>
              <a:gd name="T7" fmla="*/ 27 h 31"/>
              <a:gd name="T8" fmla="*/ 23 w 34"/>
              <a:gd name="T9" fmla="*/ 31 h 31"/>
              <a:gd name="T10" fmla="*/ 17 w 34"/>
              <a:gd name="T11" fmla="*/ 31 h 31"/>
              <a:gd name="T12" fmla="*/ 17 w 34"/>
              <a:gd name="T13" fmla="*/ 31 h 31"/>
              <a:gd name="T14" fmla="*/ 10 w 34"/>
              <a:gd name="T15" fmla="*/ 31 h 31"/>
              <a:gd name="T16" fmla="*/ 4 w 34"/>
              <a:gd name="T17" fmla="*/ 27 h 31"/>
              <a:gd name="T18" fmla="*/ 0 w 34"/>
              <a:gd name="T19" fmla="*/ 23 h 31"/>
              <a:gd name="T20" fmla="*/ 0 w 34"/>
              <a:gd name="T21" fmla="*/ 17 h 31"/>
              <a:gd name="T22" fmla="*/ 0 w 34"/>
              <a:gd name="T23" fmla="*/ 17 h 31"/>
              <a:gd name="T24" fmla="*/ 0 w 34"/>
              <a:gd name="T25" fmla="*/ 10 h 31"/>
              <a:gd name="T26" fmla="*/ 4 w 34"/>
              <a:gd name="T27" fmla="*/ 4 h 31"/>
              <a:gd name="T28" fmla="*/ 10 w 34"/>
              <a:gd name="T29" fmla="*/ 0 h 31"/>
              <a:gd name="T30" fmla="*/ 17 w 34"/>
              <a:gd name="T31" fmla="*/ 0 h 31"/>
              <a:gd name="T32" fmla="*/ 17 w 34"/>
              <a:gd name="T33" fmla="*/ 0 h 31"/>
              <a:gd name="T34" fmla="*/ 23 w 34"/>
              <a:gd name="T35" fmla="*/ 0 h 31"/>
              <a:gd name="T36" fmla="*/ 27 w 34"/>
              <a:gd name="T37" fmla="*/ 4 h 31"/>
              <a:gd name="T38" fmla="*/ 32 w 34"/>
              <a:gd name="T39" fmla="*/ 10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27" y="27"/>
                </a:lnTo>
                <a:lnTo>
                  <a:pt x="23" y="31"/>
                </a:lnTo>
                <a:lnTo>
                  <a:pt x="17" y="31"/>
                </a:lnTo>
                <a:lnTo>
                  <a:pt x="17" y="31"/>
                </a:lnTo>
                <a:lnTo>
                  <a:pt x="10" y="31"/>
                </a:lnTo>
                <a:lnTo>
                  <a:pt x="4" y="27"/>
                </a:lnTo>
                <a:lnTo>
                  <a:pt x="0" y="23"/>
                </a:lnTo>
                <a:lnTo>
                  <a:pt x="0" y="17"/>
                </a:lnTo>
                <a:lnTo>
                  <a:pt x="0" y="17"/>
                </a:lnTo>
                <a:lnTo>
                  <a:pt x="0" y="10"/>
                </a:lnTo>
                <a:lnTo>
                  <a:pt x="4" y="4"/>
                </a:lnTo>
                <a:lnTo>
                  <a:pt x="10" y="0"/>
                </a:lnTo>
                <a:lnTo>
                  <a:pt x="17" y="0"/>
                </a:lnTo>
                <a:lnTo>
                  <a:pt x="17" y="0"/>
                </a:lnTo>
                <a:lnTo>
                  <a:pt x="23" y="0"/>
                </a:lnTo>
                <a:lnTo>
                  <a:pt x="27"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0" name="Freeform 215">
            <a:extLst>
              <a:ext uri="{FF2B5EF4-FFF2-40B4-BE49-F238E27FC236}">
                <a16:creationId xmlns:a16="http://schemas.microsoft.com/office/drawing/2014/main" id="{778779F9-5FC8-4CE1-A4FA-09C2383FBA9B}"/>
              </a:ext>
            </a:extLst>
          </p:cNvPr>
          <p:cNvSpPr>
            <a:spLocks/>
          </p:cNvSpPr>
          <p:nvPr/>
        </p:nvSpPr>
        <p:spPr bwMode="auto">
          <a:xfrm>
            <a:off x="4324396" y="3542859"/>
            <a:ext cx="53975" cy="53975"/>
          </a:xfrm>
          <a:custGeom>
            <a:avLst/>
            <a:gdLst>
              <a:gd name="T0" fmla="*/ 34 w 34"/>
              <a:gd name="T1" fmla="*/ 17 h 34"/>
              <a:gd name="T2" fmla="*/ 34 w 34"/>
              <a:gd name="T3" fmla="*/ 17 h 34"/>
              <a:gd name="T4" fmla="*/ 31 w 34"/>
              <a:gd name="T5" fmla="*/ 23 h 34"/>
              <a:gd name="T6" fmla="*/ 29 w 34"/>
              <a:gd name="T7" fmla="*/ 29 h 34"/>
              <a:gd name="T8" fmla="*/ 23 w 34"/>
              <a:gd name="T9" fmla="*/ 32 h 34"/>
              <a:gd name="T10" fmla="*/ 17 w 34"/>
              <a:gd name="T11" fmla="*/ 34 h 34"/>
              <a:gd name="T12" fmla="*/ 17 w 34"/>
              <a:gd name="T13" fmla="*/ 34 h 34"/>
              <a:gd name="T14" fmla="*/ 10 w 34"/>
              <a:gd name="T15" fmla="*/ 32 h 34"/>
              <a:gd name="T16" fmla="*/ 4 w 34"/>
              <a:gd name="T17" fmla="*/ 29 h 34"/>
              <a:gd name="T18" fmla="*/ 2 w 34"/>
              <a:gd name="T19" fmla="*/ 23 h 34"/>
              <a:gd name="T20" fmla="*/ 0 w 34"/>
              <a:gd name="T21" fmla="*/ 17 h 34"/>
              <a:gd name="T22" fmla="*/ 0 w 34"/>
              <a:gd name="T23" fmla="*/ 17 h 34"/>
              <a:gd name="T24" fmla="*/ 2 w 34"/>
              <a:gd name="T25" fmla="*/ 11 h 34"/>
              <a:gd name="T26" fmla="*/ 4 w 34"/>
              <a:gd name="T27" fmla="*/ 7 h 34"/>
              <a:gd name="T28" fmla="*/ 10 w 34"/>
              <a:gd name="T29" fmla="*/ 3 h 34"/>
              <a:gd name="T30" fmla="*/ 17 w 34"/>
              <a:gd name="T31" fmla="*/ 0 h 34"/>
              <a:gd name="T32" fmla="*/ 17 w 34"/>
              <a:gd name="T33" fmla="*/ 0 h 34"/>
              <a:gd name="T34" fmla="*/ 23 w 34"/>
              <a:gd name="T35" fmla="*/ 3 h 34"/>
              <a:gd name="T36" fmla="*/ 29 w 34"/>
              <a:gd name="T37" fmla="*/ 7 h 34"/>
              <a:gd name="T38" fmla="*/ 31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1" y="23"/>
                </a:lnTo>
                <a:lnTo>
                  <a:pt x="29" y="29"/>
                </a:lnTo>
                <a:lnTo>
                  <a:pt x="23" y="32"/>
                </a:lnTo>
                <a:lnTo>
                  <a:pt x="17" y="34"/>
                </a:lnTo>
                <a:lnTo>
                  <a:pt x="17" y="34"/>
                </a:lnTo>
                <a:lnTo>
                  <a:pt x="10" y="32"/>
                </a:lnTo>
                <a:lnTo>
                  <a:pt x="4" y="29"/>
                </a:lnTo>
                <a:lnTo>
                  <a:pt x="2" y="23"/>
                </a:lnTo>
                <a:lnTo>
                  <a:pt x="0" y="17"/>
                </a:lnTo>
                <a:lnTo>
                  <a:pt x="0" y="17"/>
                </a:lnTo>
                <a:lnTo>
                  <a:pt x="2" y="11"/>
                </a:lnTo>
                <a:lnTo>
                  <a:pt x="4" y="7"/>
                </a:lnTo>
                <a:lnTo>
                  <a:pt x="10" y="3"/>
                </a:lnTo>
                <a:lnTo>
                  <a:pt x="17" y="0"/>
                </a:lnTo>
                <a:lnTo>
                  <a:pt x="17" y="0"/>
                </a:lnTo>
                <a:lnTo>
                  <a:pt x="23" y="3"/>
                </a:lnTo>
                <a:lnTo>
                  <a:pt x="29" y="7"/>
                </a:lnTo>
                <a:lnTo>
                  <a:pt x="31"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1" name="Freeform 216">
            <a:extLst>
              <a:ext uri="{FF2B5EF4-FFF2-40B4-BE49-F238E27FC236}">
                <a16:creationId xmlns:a16="http://schemas.microsoft.com/office/drawing/2014/main" id="{0BAAD0C3-5DC7-4E31-B283-2FC9749BF93B}"/>
              </a:ext>
            </a:extLst>
          </p:cNvPr>
          <p:cNvSpPr>
            <a:spLocks/>
          </p:cNvSpPr>
          <p:nvPr/>
        </p:nvSpPr>
        <p:spPr bwMode="auto">
          <a:xfrm>
            <a:off x="4283121" y="3530159"/>
            <a:ext cx="53975" cy="52388"/>
          </a:xfrm>
          <a:custGeom>
            <a:avLst/>
            <a:gdLst>
              <a:gd name="T0" fmla="*/ 34 w 34"/>
              <a:gd name="T1" fmla="*/ 17 h 33"/>
              <a:gd name="T2" fmla="*/ 34 w 34"/>
              <a:gd name="T3" fmla="*/ 17 h 33"/>
              <a:gd name="T4" fmla="*/ 32 w 34"/>
              <a:gd name="T5" fmla="*/ 23 h 33"/>
              <a:gd name="T6" fmla="*/ 30 w 34"/>
              <a:gd name="T7" fmla="*/ 29 h 33"/>
              <a:gd name="T8" fmla="*/ 24 w 34"/>
              <a:gd name="T9" fmla="*/ 31 h 33"/>
              <a:gd name="T10" fmla="*/ 17 w 34"/>
              <a:gd name="T11" fmla="*/ 33 h 33"/>
              <a:gd name="T12" fmla="*/ 17 w 34"/>
              <a:gd name="T13" fmla="*/ 33 h 33"/>
              <a:gd name="T14" fmla="*/ 11 w 34"/>
              <a:gd name="T15" fmla="*/ 31 h 33"/>
              <a:gd name="T16" fmla="*/ 7 w 34"/>
              <a:gd name="T17" fmla="*/ 29 h 33"/>
              <a:gd name="T18" fmla="*/ 3 w 34"/>
              <a:gd name="T19" fmla="*/ 23 h 33"/>
              <a:gd name="T20" fmla="*/ 0 w 34"/>
              <a:gd name="T21" fmla="*/ 17 h 33"/>
              <a:gd name="T22" fmla="*/ 0 w 34"/>
              <a:gd name="T23" fmla="*/ 17 h 33"/>
              <a:gd name="T24" fmla="*/ 3 w 34"/>
              <a:gd name="T25" fmla="*/ 11 h 33"/>
              <a:gd name="T26" fmla="*/ 7 w 34"/>
              <a:gd name="T27" fmla="*/ 6 h 33"/>
              <a:gd name="T28" fmla="*/ 11 w 34"/>
              <a:gd name="T29" fmla="*/ 2 h 33"/>
              <a:gd name="T30" fmla="*/ 17 w 34"/>
              <a:gd name="T31" fmla="*/ 0 h 33"/>
              <a:gd name="T32" fmla="*/ 17 w 34"/>
              <a:gd name="T33" fmla="*/ 0 h 33"/>
              <a:gd name="T34" fmla="*/ 24 w 34"/>
              <a:gd name="T35" fmla="*/ 2 h 33"/>
              <a:gd name="T36" fmla="*/ 30 w 34"/>
              <a:gd name="T37" fmla="*/ 6 h 33"/>
              <a:gd name="T38" fmla="*/ 32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30" y="29"/>
                </a:lnTo>
                <a:lnTo>
                  <a:pt x="24" y="31"/>
                </a:lnTo>
                <a:lnTo>
                  <a:pt x="17" y="33"/>
                </a:lnTo>
                <a:lnTo>
                  <a:pt x="17" y="33"/>
                </a:lnTo>
                <a:lnTo>
                  <a:pt x="11" y="31"/>
                </a:lnTo>
                <a:lnTo>
                  <a:pt x="7" y="29"/>
                </a:lnTo>
                <a:lnTo>
                  <a:pt x="3" y="23"/>
                </a:lnTo>
                <a:lnTo>
                  <a:pt x="0" y="17"/>
                </a:lnTo>
                <a:lnTo>
                  <a:pt x="0" y="17"/>
                </a:lnTo>
                <a:lnTo>
                  <a:pt x="3" y="11"/>
                </a:lnTo>
                <a:lnTo>
                  <a:pt x="7" y="6"/>
                </a:lnTo>
                <a:lnTo>
                  <a:pt x="11" y="2"/>
                </a:lnTo>
                <a:lnTo>
                  <a:pt x="17" y="0"/>
                </a:lnTo>
                <a:lnTo>
                  <a:pt x="17" y="0"/>
                </a:lnTo>
                <a:lnTo>
                  <a:pt x="24" y="2"/>
                </a:lnTo>
                <a:lnTo>
                  <a:pt x="30" y="6"/>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2" name="Freeform 217">
            <a:extLst>
              <a:ext uri="{FF2B5EF4-FFF2-40B4-BE49-F238E27FC236}">
                <a16:creationId xmlns:a16="http://schemas.microsoft.com/office/drawing/2014/main" id="{2EF6C030-B561-41A3-9C51-764C98790C89}"/>
              </a:ext>
            </a:extLst>
          </p:cNvPr>
          <p:cNvSpPr>
            <a:spLocks/>
          </p:cNvSpPr>
          <p:nvPr/>
        </p:nvSpPr>
        <p:spPr bwMode="auto">
          <a:xfrm>
            <a:off x="4237083" y="3523809"/>
            <a:ext cx="53975" cy="49213"/>
          </a:xfrm>
          <a:custGeom>
            <a:avLst/>
            <a:gdLst>
              <a:gd name="T0" fmla="*/ 34 w 34"/>
              <a:gd name="T1" fmla="*/ 17 h 31"/>
              <a:gd name="T2" fmla="*/ 34 w 34"/>
              <a:gd name="T3" fmla="*/ 17 h 31"/>
              <a:gd name="T4" fmla="*/ 32 w 34"/>
              <a:gd name="T5" fmla="*/ 23 h 31"/>
              <a:gd name="T6" fmla="*/ 29 w 34"/>
              <a:gd name="T7" fmla="*/ 27 h 31"/>
              <a:gd name="T8" fmla="*/ 23 w 34"/>
              <a:gd name="T9" fmla="*/ 31 h 31"/>
              <a:gd name="T10" fmla="*/ 17 w 34"/>
              <a:gd name="T11" fmla="*/ 31 h 31"/>
              <a:gd name="T12" fmla="*/ 17 w 34"/>
              <a:gd name="T13" fmla="*/ 31 h 31"/>
              <a:gd name="T14" fmla="*/ 10 w 34"/>
              <a:gd name="T15" fmla="*/ 31 h 31"/>
              <a:gd name="T16" fmla="*/ 4 w 34"/>
              <a:gd name="T17" fmla="*/ 27 h 31"/>
              <a:gd name="T18" fmla="*/ 2 w 34"/>
              <a:gd name="T19" fmla="*/ 23 h 31"/>
              <a:gd name="T20" fmla="*/ 0 w 34"/>
              <a:gd name="T21" fmla="*/ 17 h 31"/>
              <a:gd name="T22" fmla="*/ 0 w 34"/>
              <a:gd name="T23" fmla="*/ 17 h 31"/>
              <a:gd name="T24" fmla="*/ 2 w 34"/>
              <a:gd name="T25" fmla="*/ 10 h 31"/>
              <a:gd name="T26" fmla="*/ 4 w 34"/>
              <a:gd name="T27" fmla="*/ 4 h 31"/>
              <a:gd name="T28" fmla="*/ 10 w 34"/>
              <a:gd name="T29" fmla="*/ 0 h 31"/>
              <a:gd name="T30" fmla="*/ 17 w 34"/>
              <a:gd name="T31" fmla="*/ 0 h 31"/>
              <a:gd name="T32" fmla="*/ 17 w 34"/>
              <a:gd name="T33" fmla="*/ 0 h 31"/>
              <a:gd name="T34" fmla="*/ 23 w 34"/>
              <a:gd name="T35" fmla="*/ 0 h 31"/>
              <a:gd name="T36" fmla="*/ 29 w 34"/>
              <a:gd name="T37" fmla="*/ 4 h 31"/>
              <a:gd name="T38" fmla="*/ 32 w 34"/>
              <a:gd name="T39" fmla="*/ 10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29" y="27"/>
                </a:lnTo>
                <a:lnTo>
                  <a:pt x="23" y="31"/>
                </a:lnTo>
                <a:lnTo>
                  <a:pt x="17" y="31"/>
                </a:lnTo>
                <a:lnTo>
                  <a:pt x="17" y="31"/>
                </a:lnTo>
                <a:lnTo>
                  <a:pt x="10" y="31"/>
                </a:lnTo>
                <a:lnTo>
                  <a:pt x="4" y="27"/>
                </a:lnTo>
                <a:lnTo>
                  <a:pt x="2" y="23"/>
                </a:lnTo>
                <a:lnTo>
                  <a:pt x="0" y="17"/>
                </a:lnTo>
                <a:lnTo>
                  <a:pt x="0" y="17"/>
                </a:lnTo>
                <a:lnTo>
                  <a:pt x="2" y="10"/>
                </a:lnTo>
                <a:lnTo>
                  <a:pt x="4" y="4"/>
                </a:lnTo>
                <a:lnTo>
                  <a:pt x="10" y="0"/>
                </a:lnTo>
                <a:lnTo>
                  <a:pt x="17" y="0"/>
                </a:lnTo>
                <a:lnTo>
                  <a:pt x="17" y="0"/>
                </a:lnTo>
                <a:lnTo>
                  <a:pt x="23" y="0"/>
                </a:lnTo>
                <a:lnTo>
                  <a:pt x="29"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3" name="Freeform 218">
            <a:extLst>
              <a:ext uri="{FF2B5EF4-FFF2-40B4-BE49-F238E27FC236}">
                <a16:creationId xmlns:a16="http://schemas.microsoft.com/office/drawing/2014/main" id="{EC5E18E3-7D7F-47A7-BF64-9D33DF973883}"/>
              </a:ext>
            </a:extLst>
          </p:cNvPr>
          <p:cNvSpPr>
            <a:spLocks/>
          </p:cNvSpPr>
          <p:nvPr/>
        </p:nvSpPr>
        <p:spPr bwMode="auto">
          <a:xfrm>
            <a:off x="4210096" y="3523809"/>
            <a:ext cx="53975" cy="49213"/>
          </a:xfrm>
          <a:custGeom>
            <a:avLst/>
            <a:gdLst>
              <a:gd name="T0" fmla="*/ 34 w 34"/>
              <a:gd name="T1" fmla="*/ 17 h 31"/>
              <a:gd name="T2" fmla="*/ 34 w 34"/>
              <a:gd name="T3" fmla="*/ 17 h 31"/>
              <a:gd name="T4" fmla="*/ 32 w 34"/>
              <a:gd name="T5" fmla="*/ 23 h 31"/>
              <a:gd name="T6" fmla="*/ 30 w 34"/>
              <a:gd name="T7" fmla="*/ 27 h 31"/>
              <a:gd name="T8" fmla="*/ 23 w 34"/>
              <a:gd name="T9" fmla="*/ 31 h 31"/>
              <a:gd name="T10" fmla="*/ 17 w 34"/>
              <a:gd name="T11" fmla="*/ 31 h 31"/>
              <a:gd name="T12" fmla="*/ 17 w 34"/>
              <a:gd name="T13" fmla="*/ 31 h 31"/>
              <a:gd name="T14" fmla="*/ 11 w 34"/>
              <a:gd name="T15" fmla="*/ 31 h 31"/>
              <a:gd name="T16" fmla="*/ 6 w 34"/>
              <a:gd name="T17" fmla="*/ 27 h 31"/>
              <a:gd name="T18" fmla="*/ 2 w 34"/>
              <a:gd name="T19" fmla="*/ 23 h 31"/>
              <a:gd name="T20" fmla="*/ 0 w 34"/>
              <a:gd name="T21" fmla="*/ 17 h 31"/>
              <a:gd name="T22" fmla="*/ 0 w 34"/>
              <a:gd name="T23" fmla="*/ 17 h 31"/>
              <a:gd name="T24" fmla="*/ 2 w 34"/>
              <a:gd name="T25" fmla="*/ 10 h 31"/>
              <a:gd name="T26" fmla="*/ 6 w 34"/>
              <a:gd name="T27" fmla="*/ 4 h 31"/>
              <a:gd name="T28" fmla="*/ 11 w 34"/>
              <a:gd name="T29" fmla="*/ 0 h 31"/>
              <a:gd name="T30" fmla="*/ 17 w 34"/>
              <a:gd name="T31" fmla="*/ 0 h 31"/>
              <a:gd name="T32" fmla="*/ 17 w 34"/>
              <a:gd name="T33" fmla="*/ 0 h 31"/>
              <a:gd name="T34" fmla="*/ 23 w 34"/>
              <a:gd name="T35" fmla="*/ 0 h 31"/>
              <a:gd name="T36" fmla="*/ 30 w 34"/>
              <a:gd name="T37" fmla="*/ 4 h 31"/>
              <a:gd name="T38" fmla="*/ 32 w 34"/>
              <a:gd name="T39" fmla="*/ 10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30" y="27"/>
                </a:lnTo>
                <a:lnTo>
                  <a:pt x="23" y="31"/>
                </a:lnTo>
                <a:lnTo>
                  <a:pt x="17" y="31"/>
                </a:lnTo>
                <a:lnTo>
                  <a:pt x="17" y="31"/>
                </a:lnTo>
                <a:lnTo>
                  <a:pt x="11" y="31"/>
                </a:lnTo>
                <a:lnTo>
                  <a:pt x="6" y="27"/>
                </a:lnTo>
                <a:lnTo>
                  <a:pt x="2" y="23"/>
                </a:lnTo>
                <a:lnTo>
                  <a:pt x="0" y="17"/>
                </a:lnTo>
                <a:lnTo>
                  <a:pt x="0" y="17"/>
                </a:lnTo>
                <a:lnTo>
                  <a:pt x="2" y="10"/>
                </a:lnTo>
                <a:lnTo>
                  <a:pt x="6" y="4"/>
                </a:lnTo>
                <a:lnTo>
                  <a:pt x="11" y="0"/>
                </a:lnTo>
                <a:lnTo>
                  <a:pt x="17" y="0"/>
                </a:lnTo>
                <a:lnTo>
                  <a:pt x="17" y="0"/>
                </a:lnTo>
                <a:lnTo>
                  <a:pt x="23" y="0"/>
                </a:lnTo>
                <a:lnTo>
                  <a:pt x="30" y="4"/>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4" name="Freeform 219">
            <a:extLst>
              <a:ext uri="{FF2B5EF4-FFF2-40B4-BE49-F238E27FC236}">
                <a16:creationId xmlns:a16="http://schemas.microsoft.com/office/drawing/2014/main" id="{F2259BC2-4A9B-4C3E-A7E0-030A62AEC2EC}"/>
              </a:ext>
            </a:extLst>
          </p:cNvPr>
          <p:cNvSpPr>
            <a:spLocks/>
          </p:cNvSpPr>
          <p:nvPr/>
        </p:nvSpPr>
        <p:spPr bwMode="auto">
          <a:xfrm>
            <a:off x="4179933" y="3523809"/>
            <a:ext cx="50800" cy="49213"/>
          </a:xfrm>
          <a:custGeom>
            <a:avLst/>
            <a:gdLst>
              <a:gd name="T0" fmla="*/ 32 w 32"/>
              <a:gd name="T1" fmla="*/ 17 h 31"/>
              <a:gd name="T2" fmla="*/ 32 w 32"/>
              <a:gd name="T3" fmla="*/ 17 h 31"/>
              <a:gd name="T4" fmla="*/ 32 w 32"/>
              <a:gd name="T5" fmla="*/ 23 h 31"/>
              <a:gd name="T6" fmla="*/ 27 w 32"/>
              <a:gd name="T7" fmla="*/ 27 h 31"/>
              <a:gd name="T8" fmla="*/ 21 w 32"/>
              <a:gd name="T9" fmla="*/ 31 h 31"/>
              <a:gd name="T10" fmla="*/ 15 w 32"/>
              <a:gd name="T11" fmla="*/ 31 h 31"/>
              <a:gd name="T12" fmla="*/ 15 w 32"/>
              <a:gd name="T13" fmla="*/ 31 h 31"/>
              <a:gd name="T14" fmla="*/ 8 w 32"/>
              <a:gd name="T15" fmla="*/ 31 h 31"/>
              <a:gd name="T16" fmla="*/ 4 w 32"/>
              <a:gd name="T17" fmla="*/ 27 h 31"/>
              <a:gd name="T18" fmla="*/ 0 w 32"/>
              <a:gd name="T19" fmla="*/ 23 h 31"/>
              <a:gd name="T20" fmla="*/ 0 w 32"/>
              <a:gd name="T21" fmla="*/ 17 h 31"/>
              <a:gd name="T22" fmla="*/ 0 w 32"/>
              <a:gd name="T23" fmla="*/ 17 h 31"/>
              <a:gd name="T24" fmla="*/ 0 w 32"/>
              <a:gd name="T25" fmla="*/ 10 h 31"/>
              <a:gd name="T26" fmla="*/ 4 w 32"/>
              <a:gd name="T27" fmla="*/ 4 h 31"/>
              <a:gd name="T28" fmla="*/ 8 w 32"/>
              <a:gd name="T29" fmla="*/ 0 h 31"/>
              <a:gd name="T30" fmla="*/ 15 w 32"/>
              <a:gd name="T31" fmla="*/ 0 h 31"/>
              <a:gd name="T32" fmla="*/ 15 w 32"/>
              <a:gd name="T33" fmla="*/ 0 h 31"/>
              <a:gd name="T34" fmla="*/ 21 w 32"/>
              <a:gd name="T35" fmla="*/ 0 h 31"/>
              <a:gd name="T36" fmla="*/ 27 w 32"/>
              <a:gd name="T37" fmla="*/ 4 h 31"/>
              <a:gd name="T38" fmla="*/ 32 w 32"/>
              <a:gd name="T39" fmla="*/ 10 h 31"/>
              <a:gd name="T40" fmla="*/ 32 w 32"/>
              <a:gd name="T41" fmla="*/ 17 h 31"/>
              <a:gd name="T42" fmla="*/ 32 w 32"/>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7"/>
                </a:moveTo>
                <a:lnTo>
                  <a:pt x="32" y="17"/>
                </a:lnTo>
                <a:lnTo>
                  <a:pt x="32" y="23"/>
                </a:lnTo>
                <a:lnTo>
                  <a:pt x="27" y="27"/>
                </a:lnTo>
                <a:lnTo>
                  <a:pt x="21" y="31"/>
                </a:lnTo>
                <a:lnTo>
                  <a:pt x="15" y="31"/>
                </a:lnTo>
                <a:lnTo>
                  <a:pt x="15" y="31"/>
                </a:lnTo>
                <a:lnTo>
                  <a:pt x="8" y="31"/>
                </a:lnTo>
                <a:lnTo>
                  <a:pt x="4" y="27"/>
                </a:lnTo>
                <a:lnTo>
                  <a:pt x="0" y="23"/>
                </a:lnTo>
                <a:lnTo>
                  <a:pt x="0" y="17"/>
                </a:lnTo>
                <a:lnTo>
                  <a:pt x="0" y="17"/>
                </a:lnTo>
                <a:lnTo>
                  <a:pt x="0" y="10"/>
                </a:lnTo>
                <a:lnTo>
                  <a:pt x="4" y="4"/>
                </a:lnTo>
                <a:lnTo>
                  <a:pt x="8" y="0"/>
                </a:lnTo>
                <a:lnTo>
                  <a:pt x="15" y="0"/>
                </a:lnTo>
                <a:lnTo>
                  <a:pt x="15" y="0"/>
                </a:lnTo>
                <a:lnTo>
                  <a:pt x="21" y="0"/>
                </a:lnTo>
                <a:lnTo>
                  <a:pt x="27" y="4"/>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5" name="Freeform 220">
            <a:extLst>
              <a:ext uri="{FF2B5EF4-FFF2-40B4-BE49-F238E27FC236}">
                <a16:creationId xmlns:a16="http://schemas.microsoft.com/office/drawing/2014/main" id="{1DC466FF-5FE5-4C4C-A2CE-BD8A2E2CA9C6}"/>
              </a:ext>
            </a:extLst>
          </p:cNvPr>
          <p:cNvSpPr>
            <a:spLocks/>
          </p:cNvSpPr>
          <p:nvPr/>
        </p:nvSpPr>
        <p:spPr bwMode="auto">
          <a:xfrm>
            <a:off x="4146596" y="3507934"/>
            <a:ext cx="53975" cy="49213"/>
          </a:xfrm>
          <a:custGeom>
            <a:avLst/>
            <a:gdLst>
              <a:gd name="T0" fmla="*/ 34 w 34"/>
              <a:gd name="T1" fmla="*/ 14 h 31"/>
              <a:gd name="T2" fmla="*/ 34 w 34"/>
              <a:gd name="T3" fmla="*/ 14 h 31"/>
              <a:gd name="T4" fmla="*/ 32 w 34"/>
              <a:gd name="T5" fmla="*/ 22 h 31"/>
              <a:gd name="T6" fmla="*/ 29 w 34"/>
              <a:gd name="T7" fmla="*/ 27 h 31"/>
              <a:gd name="T8" fmla="*/ 23 w 34"/>
              <a:gd name="T9" fmla="*/ 31 h 31"/>
              <a:gd name="T10" fmla="*/ 17 w 34"/>
              <a:gd name="T11" fmla="*/ 31 h 31"/>
              <a:gd name="T12" fmla="*/ 17 w 34"/>
              <a:gd name="T13" fmla="*/ 31 h 31"/>
              <a:gd name="T14" fmla="*/ 10 w 34"/>
              <a:gd name="T15" fmla="*/ 31 h 31"/>
              <a:gd name="T16" fmla="*/ 6 w 34"/>
              <a:gd name="T17" fmla="*/ 27 h 31"/>
              <a:gd name="T18" fmla="*/ 2 w 34"/>
              <a:gd name="T19" fmla="*/ 22 h 31"/>
              <a:gd name="T20" fmla="*/ 0 w 34"/>
              <a:gd name="T21" fmla="*/ 14 h 31"/>
              <a:gd name="T22" fmla="*/ 0 w 34"/>
              <a:gd name="T23" fmla="*/ 14 h 31"/>
              <a:gd name="T24" fmla="*/ 2 w 34"/>
              <a:gd name="T25" fmla="*/ 8 h 31"/>
              <a:gd name="T26" fmla="*/ 6 w 34"/>
              <a:gd name="T27" fmla="*/ 4 h 31"/>
              <a:gd name="T28" fmla="*/ 10 w 34"/>
              <a:gd name="T29" fmla="*/ 0 h 31"/>
              <a:gd name="T30" fmla="*/ 17 w 34"/>
              <a:gd name="T31" fmla="*/ 0 h 31"/>
              <a:gd name="T32" fmla="*/ 17 w 34"/>
              <a:gd name="T33" fmla="*/ 0 h 31"/>
              <a:gd name="T34" fmla="*/ 23 w 34"/>
              <a:gd name="T35" fmla="*/ 0 h 31"/>
              <a:gd name="T36" fmla="*/ 29 w 34"/>
              <a:gd name="T37" fmla="*/ 4 h 31"/>
              <a:gd name="T38" fmla="*/ 32 w 34"/>
              <a:gd name="T39" fmla="*/ 8 h 31"/>
              <a:gd name="T40" fmla="*/ 34 w 34"/>
              <a:gd name="T41" fmla="*/ 14 h 31"/>
              <a:gd name="T42" fmla="*/ 34 w 34"/>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4"/>
                </a:moveTo>
                <a:lnTo>
                  <a:pt x="34" y="14"/>
                </a:lnTo>
                <a:lnTo>
                  <a:pt x="32" y="22"/>
                </a:lnTo>
                <a:lnTo>
                  <a:pt x="29" y="27"/>
                </a:lnTo>
                <a:lnTo>
                  <a:pt x="23" y="31"/>
                </a:lnTo>
                <a:lnTo>
                  <a:pt x="17" y="31"/>
                </a:lnTo>
                <a:lnTo>
                  <a:pt x="17" y="31"/>
                </a:lnTo>
                <a:lnTo>
                  <a:pt x="10" y="31"/>
                </a:lnTo>
                <a:lnTo>
                  <a:pt x="6" y="27"/>
                </a:lnTo>
                <a:lnTo>
                  <a:pt x="2" y="22"/>
                </a:lnTo>
                <a:lnTo>
                  <a:pt x="0" y="14"/>
                </a:lnTo>
                <a:lnTo>
                  <a:pt x="0" y="14"/>
                </a:lnTo>
                <a:lnTo>
                  <a:pt x="2" y="8"/>
                </a:lnTo>
                <a:lnTo>
                  <a:pt x="6" y="4"/>
                </a:lnTo>
                <a:lnTo>
                  <a:pt x="10" y="0"/>
                </a:lnTo>
                <a:lnTo>
                  <a:pt x="17" y="0"/>
                </a:lnTo>
                <a:lnTo>
                  <a:pt x="17" y="0"/>
                </a:lnTo>
                <a:lnTo>
                  <a:pt x="23" y="0"/>
                </a:lnTo>
                <a:lnTo>
                  <a:pt x="29" y="4"/>
                </a:lnTo>
                <a:lnTo>
                  <a:pt x="32" y="8"/>
                </a:lnTo>
                <a:lnTo>
                  <a:pt x="34" y="14"/>
                </a:lnTo>
                <a:lnTo>
                  <a:pt x="34"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6" name="Freeform 221">
            <a:extLst>
              <a:ext uri="{FF2B5EF4-FFF2-40B4-BE49-F238E27FC236}">
                <a16:creationId xmlns:a16="http://schemas.microsoft.com/office/drawing/2014/main" id="{A04109EA-E79B-4D04-87EF-5CD5676EE772}"/>
              </a:ext>
            </a:extLst>
          </p:cNvPr>
          <p:cNvSpPr>
            <a:spLocks/>
          </p:cNvSpPr>
          <p:nvPr/>
        </p:nvSpPr>
        <p:spPr bwMode="auto">
          <a:xfrm>
            <a:off x="4132308" y="3504759"/>
            <a:ext cx="53975" cy="52388"/>
          </a:xfrm>
          <a:custGeom>
            <a:avLst/>
            <a:gdLst>
              <a:gd name="T0" fmla="*/ 34 w 34"/>
              <a:gd name="T1" fmla="*/ 16 h 33"/>
              <a:gd name="T2" fmla="*/ 34 w 34"/>
              <a:gd name="T3" fmla="*/ 16 h 33"/>
              <a:gd name="T4" fmla="*/ 32 w 34"/>
              <a:gd name="T5" fmla="*/ 22 h 33"/>
              <a:gd name="T6" fmla="*/ 28 w 34"/>
              <a:gd name="T7" fmla="*/ 27 h 33"/>
              <a:gd name="T8" fmla="*/ 24 w 34"/>
              <a:gd name="T9" fmla="*/ 31 h 33"/>
              <a:gd name="T10" fmla="*/ 17 w 34"/>
              <a:gd name="T11" fmla="*/ 33 h 33"/>
              <a:gd name="T12" fmla="*/ 17 w 34"/>
              <a:gd name="T13" fmla="*/ 33 h 33"/>
              <a:gd name="T14" fmla="*/ 11 w 34"/>
              <a:gd name="T15" fmla="*/ 31 h 33"/>
              <a:gd name="T16" fmla="*/ 5 w 34"/>
              <a:gd name="T17" fmla="*/ 27 h 33"/>
              <a:gd name="T18" fmla="*/ 3 w 34"/>
              <a:gd name="T19" fmla="*/ 22 h 33"/>
              <a:gd name="T20" fmla="*/ 0 w 34"/>
              <a:gd name="T21" fmla="*/ 16 h 33"/>
              <a:gd name="T22" fmla="*/ 0 w 34"/>
              <a:gd name="T23" fmla="*/ 16 h 33"/>
              <a:gd name="T24" fmla="*/ 3 w 34"/>
              <a:gd name="T25" fmla="*/ 10 h 33"/>
              <a:gd name="T26" fmla="*/ 5 w 34"/>
              <a:gd name="T27" fmla="*/ 4 h 33"/>
              <a:gd name="T28" fmla="*/ 11 w 34"/>
              <a:gd name="T29" fmla="*/ 2 h 33"/>
              <a:gd name="T30" fmla="*/ 17 w 34"/>
              <a:gd name="T31" fmla="*/ 0 h 33"/>
              <a:gd name="T32" fmla="*/ 17 w 34"/>
              <a:gd name="T33" fmla="*/ 0 h 33"/>
              <a:gd name="T34" fmla="*/ 24 w 34"/>
              <a:gd name="T35" fmla="*/ 2 h 33"/>
              <a:gd name="T36" fmla="*/ 28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8" y="27"/>
                </a:lnTo>
                <a:lnTo>
                  <a:pt x="24" y="31"/>
                </a:lnTo>
                <a:lnTo>
                  <a:pt x="17" y="33"/>
                </a:lnTo>
                <a:lnTo>
                  <a:pt x="17" y="33"/>
                </a:lnTo>
                <a:lnTo>
                  <a:pt x="11" y="31"/>
                </a:lnTo>
                <a:lnTo>
                  <a:pt x="5" y="27"/>
                </a:lnTo>
                <a:lnTo>
                  <a:pt x="3" y="22"/>
                </a:lnTo>
                <a:lnTo>
                  <a:pt x="0" y="16"/>
                </a:lnTo>
                <a:lnTo>
                  <a:pt x="0" y="16"/>
                </a:lnTo>
                <a:lnTo>
                  <a:pt x="3" y="10"/>
                </a:lnTo>
                <a:lnTo>
                  <a:pt x="5" y="4"/>
                </a:lnTo>
                <a:lnTo>
                  <a:pt x="11" y="2"/>
                </a:lnTo>
                <a:lnTo>
                  <a:pt x="17" y="0"/>
                </a:lnTo>
                <a:lnTo>
                  <a:pt x="17" y="0"/>
                </a:lnTo>
                <a:lnTo>
                  <a:pt x="24" y="2"/>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7" name="Freeform 222">
            <a:extLst>
              <a:ext uri="{FF2B5EF4-FFF2-40B4-BE49-F238E27FC236}">
                <a16:creationId xmlns:a16="http://schemas.microsoft.com/office/drawing/2014/main" id="{06CED7D6-FBBD-4C12-8731-27EC79C66EC2}"/>
              </a:ext>
            </a:extLst>
          </p:cNvPr>
          <p:cNvSpPr>
            <a:spLocks/>
          </p:cNvSpPr>
          <p:nvPr/>
        </p:nvSpPr>
        <p:spPr bwMode="auto">
          <a:xfrm>
            <a:off x="4092621" y="3501584"/>
            <a:ext cx="53975" cy="49213"/>
          </a:xfrm>
          <a:custGeom>
            <a:avLst/>
            <a:gdLst>
              <a:gd name="T0" fmla="*/ 34 w 34"/>
              <a:gd name="T1" fmla="*/ 16 h 31"/>
              <a:gd name="T2" fmla="*/ 34 w 34"/>
              <a:gd name="T3" fmla="*/ 16 h 31"/>
              <a:gd name="T4" fmla="*/ 32 w 34"/>
              <a:gd name="T5" fmla="*/ 22 h 31"/>
              <a:gd name="T6" fmla="*/ 28 w 34"/>
              <a:gd name="T7" fmla="*/ 26 h 31"/>
              <a:gd name="T8" fmla="*/ 23 w 34"/>
              <a:gd name="T9" fmla="*/ 31 h 31"/>
              <a:gd name="T10" fmla="*/ 17 w 34"/>
              <a:gd name="T11" fmla="*/ 31 h 31"/>
              <a:gd name="T12" fmla="*/ 17 w 34"/>
              <a:gd name="T13" fmla="*/ 31 h 31"/>
              <a:gd name="T14" fmla="*/ 11 w 34"/>
              <a:gd name="T15" fmla="*/ 31 h 31"/>
              <a:gd name="T16" fmla="*/ 4 w 34"/>
              <a:gd name="T17" fmla="*/ 26 h 31"/>
              <a:gd name="T18" fmla="*/ 2 w 34"/>
              <a:gd name="T19" fmla="*/ 22 h 31"/>
              <a:gd name="T20" fmla="*/ 0 w 34"/>
              <a:gd name="T21" fmla="*/ 16 h 31"/>
              <a:gd name="T22" fmla="*/ 0 w 34"/>
              <a:gd name="T23" fmla="*/ 16 h 31"/>
              <a:gd name="T24" fmla="*/ 2 w 34"/>
              <a:gd name="T25" fmla="*/ 10 h 31"/>
              <a:gd name="T26" fmla="*/ 4 w 34"/>
              <a:gd name="T27" fmla="*/ 4 h 31"/>
              <a:gd name="T28" fmla="*/ 11 w 34"/>
              <a:gd name="T29" fmla="*/ 0 h 31"/>
              <a:gd name="T30" fmla="*/ 17 w 34"/>
              <a:gd name="T31" fmla="*/ 0 h 31"/>
              <a:gd name="T32" fmla="*/ 17 w 34"/>
              <a:gd name="T33" fmla="*/ 0 h 31"/>
              <a:gd name="T34" fmla="*/ 23 w 34"/>
              <a:gd name="T35" fmla="*/ 0 h 31"/>
              <a:gd name="T36" fmla="*/ 28 w 34"/>
              <a:gd name="T37" fmla="*/ 4 h 31"/>
              <a:gd name="T38" fmla="*/ 32 w 34"/>
              <a:gd name="T39" fmla="*/ 10 h 31"/>
              <a:gd name="T40" fmla="*/ 34 w 34"/>
              <a:gd name="T41" fmla="*/ 16 h 31"/>
              <a:gd name="T42" fmla="*/ 34 w 34"/>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6"/>
                </a:moveTo>
                <a:lnTo>
                  <a:pt x="34" y="16"/>
                </a:lnTo>
                <a:lnTo>
                  <a:pt x="32" y="22"/>
                </a:lnTo>
                <a:lnTo>
                  <a:pt x="28" y="26"/>
                </a:lnTo>
                <a:lnTo>
                  <a:pt x="23" y="31"/>
                </a:lnTo>
                <a:lnTo>
                  <a:pt x="17" y="31"/>
                </a:lnTo>
                <a:lnTo>
                  <a:pt x="17" y="31"/>
                </a:lnTo>
                <a:lnTo>
                  <a:pt x="11" y="31"/>
                </a:lnTo>
                <a:lnTo>
                  <a:pt x="4" y="26"/>
                </a:lnTo>
                <a:lnTo>
                  <a:pt x="2" y="22"/>
                </a:lnTo>
                <a:lnTo>
                  <a:pt x="0" y="16"/>
                </a:lnTo>
                <a:lnTo>
                  <a:pt x="0" y="16"/>
                </a:lnTo>
                <a:lnTo>
                  <a:pt x="2" y="10"/>
                </a:lnTo>
                <a:lnTo>
                  <a:pt x="4" y="4"/>
                </a:lnTo>
                <a:lnTo>
                  <a:pt x="11" y="0"/>
                </a:lnTo>
                <a:lnTo>
                  <a:pt x="17" y="0"/>
                </a:lnTo>
                <a:lnTo>
                  <a:pt x="17" y="0"/>
                </a:lnTo>
                <a:lnTo>
                  <a:pt x="23" y="0"/>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8" name="Freeform 223">
            <a:extLst>
              <a:ext uri="{FF2B5EF4-FFF2-40B4-BE49-F238E27FC236}">
                <a16:creationId xmlns:a16="http://schemas.microsoft.com/office/drawing/2014/main" id="{C2B12715-EB8F-4908-95B9-50D60F744CCE}"/>
              </a:ext>
            </a:extLst>
          </p:cNvPr>
          <p:cNvSpPr>
            <a:spLocks/>
          </p:cNvSpPr>
          <p:nvPr/>
        </p:nvSpPr>
        <p:spPr bwMode="auto">
          <a:xfrm>
            <a:off x="4032296" y="3480947"/>
            <a:ext cx="53975" cy="49213"/>
          </a:xfrm>
          <a:custGeom>
            <a:avLst/>
            <a:gdLst>
              <a:gd name="T0" fmla="*/ 34 w 34"/>
              <a:gd name="T1" fmla="*/ 15 h 31"/>
              <a:gd name="T2" fmla="*/ 34 w 34"/>
              <a:gd name="T3" fmla="*/ 15 h 31"/>
              <a:gd name="T4" fmla="*/ 32 w 34"/>
              <a:gd name="T5" fmla="*/ 21 h 31"/>
              <a:gd name="T6" fmla="*/ 28 w 34"/>
              <a:gd name="T7" fmla="*/ 27 h 31"/>
              <a:gd name="T8" fmla="*/ 23 w 34"/>
              <a:gd name="T9" fmla="*/ 31 h 31"/>
              <a:gd name="T10" fmla="*/ 17 w 34"/>
              <a:gd name="T11" fmla="*/ 31 h 31"/>
              <a:gd name="T12" fmla="*/ 17 w 34"/>
              <a:gd name="T13" fmla="*/ 31 h 31"/>
              <a:gd name="T14" fmla="*/ 11 w 34"/>
              <a:gd name="T15" fmla="*/ 31 h 31"/>
              <a:gd name="T16" fmla="*/ 4 w 34"/>
              <a:gd name="T17" fmla="*/ 27 h 31"/>
              <a:gd name="T18" fmla="*/ 2 w 34"/>
              <a:gd name="T19" fmla="*/ 21 h 31"/>
              <a:gd name="T20" fmla="*/ 0 w 34"/>
              <a:gd name="T21" fmla="*/ 15 h 31"/>
              <a:gd name="T22" fmla="*/ 0 w 34"/>
              <a:gd name="T23" fmla="*/ 15 h 31"/>
              <a:gd name="T24" fmla="*/ 2 w 34"/>
              <a:gd name="T25" fmla="*/ 8 h 31"/>
              <a:gd name="T26" fmla="*/ 4 w 34"/>
              <a:gd name="T27" fmla="*/ 4 h 31"/>
              <a:gd name="T28" fmla="*/ 11 w 34"/>
              <a:gd name="T29" fmla="*/ 0 h 31"/>
              <a:gd name="T30" fmla="*/ 17 w 34"/>
              <a:gd name="T31" fmla="*/ 0 h 31"/>
              <a:gd name="T32" fmla="*/ 17 w 34"/>
              <a:gd name="T33" fmla="*/ 0 h 31"/>
              <a:gd name="T34" fmla="*/ 23 w 34"/>
              <a:gd name="T35" fmla="*/ 0 h 31"/>
              <a:gd name="T36" fmla="*/ 28 w 34"/>
              <a:gd name="T37" fmla="*/ 4 h 31"/>
              <a:gd name="T38" fmla="*/ 32 w 34"/>
              <a:gd name="T39" fmla="*/ 8 h 31"/>
              <a:gd name="T40" fmla="*/ 34 w 34"/>
              <a:gd name="T41" fmla="*/ 15 h 31"/>
              <a:gd name="T42" fmla="*/ 34 w 34"/>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5"/>
                </a:moveTo>
                <a:lnTo>
                  <a:pt x="34" y="15"/>
                </a:lnTo>
                <a:lnTo>
                  <a:pt x="32" y="21"/>
                </a:lnTo>
                <a:lnTo>
                  <a:pt x="28" y="27"/>
                </a:lnTo>
                <a:lnTo>
                  <a:pt x="23" y="31"/>
                </a:lnTo>
                <a:lnTo>
                  <a:pt x="17" y="31"/>
                </a:lnTo>
                <a:lnTo>
                  <a:pt x="17" y="31"/>
                </a:lnTo>
                <a:lnTo>
                  <a:pt x="11" y="31"/>
                </a:lnTo>
                <a:lnTo>
                  <a:pt x="4" y="27"/>
                </a:lnTo>
                <a:lnTo>
                  <a:pt x="2" y="21"/>
                </a:lnTo>
                <a:lnTo>
                  <a:pt x="0" y="15"/>
                </a:lnTo>
                <a:lnTo>
                  <a:pt x="0" y="15"/>
                </a:lnTo>
                <a:lnTo>
                  <a:pt x="2" y="8"/>
                </a:lnTo>
                <a:lnTo>
                  <a:pt x="4" y="4"/>
                </a:lnTo>
                <a:lnTo>
                  <a:pt x="11" y="0"/>
                </a:lnTo>
                <a:lnTo>
                  <a:pt x="17" y="0"/>
                </a:lnTo>
                <a:lnTo>
                  <a:pt x="17" y="0"/>
                </a:lnTo>
                <a:lnTo>
                  <a:pt x="23" y="0"/>
                </a:lnTo>
                <a:lnTo>
                  <a:pt x="28" y="4"/>
                </a:lnTo>
                <a:lnTo>
                  <a:pt x="32" y="8"/>
                </a:lnTo>
                <a:lnTo>
                  <a:pt x="34" y="15"/>
                </a:lnTo>
                <a:lnTo>
                  <a:pt x="34"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69" name="Freeform 224">
            <a:extLst>
              <a:ext uri="{FF2B5EF4-FFF2-40B4-BE49-F238E27FC236}">
                <a16:creationId xmlns:a16="http://schemas.microsoft.com/office/drawing/2014/main" id="{EB76255C-B1EF-4319-A787-AEE2F15D957D}"/>
              </a:ext>
            </a:extLst>
          </p:cNvPr>
          <p:cNvSpPr>
            <a:spLocks/>
          </p:cNvSpPr>
          <p:nvPr/>
        </p:nvSpPr>
        <p:spPr bwMode="auto">
          <a:xfrm>
            <a:off x="3986258" y="3480947"/>
            <a:ext cx="49213" cy="49213"/>
          </a:xfrm>
          <a:custGeom>
            <a:avLst/>
            <a:gdLst>
              <a:gd name="T0" fmla="*/ 31 w 31"/>
              <a:gd name="T1" fmla="*/ 15 h 31"/>
              <a:gd name="T2" fmla="*/ 31 w 31"/>
              <a:gd name="T3" fmla="*/ 15 h 31"/>
              <a:gd name="T4" fmla="*/ 31 w 31"/>
              <a:gd name="T5" fmla="*/ 21 h 31"/>
              <a:gd name="T6" fmla="*/ 27 w 31"/>
              <a:gd name="T7" fmla="*/ 27 h 31"/>
              <a:gd name="T8" fmla="*/ 21 w 31"/>
              <a:gd name="T9" fmla="*/ 31 h 31"/>
              <a:gd name="T10" fmla="*/ 14 w 31"/>
              <a:gd name="T11" fmla="*/ 31 h 31"/>
              <a:gd name="T12" fmla="*/ 14 w 31"/>
              <a:gd name="T13" fmla="*/ 31 h 31"/>
              <a:gd name="T14" fmla="*/ 8 w 31"/>
              <a:gd name="T15" fmla="*/ 31 h 31"/>
              <a:gd name="T16" fmla="*/ 4 w 31"/>
              <a:gd name="T17" fmla="*/ 27 h 31"/>
              <a:gd name="T18" fmla="*/ 0 w 31"/>
              <a:gd name="T19" fmla="*/ 21 h 31"/>
              <a:gd name="T20" fmla="*/ 0 w 31"/>
              <a:gd name="T21" fmla="*/ 15 h 31"/>
              <a:gd name="T22" fmla="*/ 0 w 31"/>
              <a:gd name="T23" fmla="*/ 15 h 31"/>
              <a:gd name="T24" fmla="*/ 0 w 31"/>
              <a:gd name="T25" fmla="*/ 8 h 31"/>
              <a:gd name="T26" fmla="*/ 4 w 31"/>
              <a:gd name="T27" fmla="*/ 4 h 31"/>
              <a:gd name="T28" fmla="*/ 8 w 31"/>
              <a:gd name="T29" fmla="*/ 0 h 31"/>
              <a:gd name="T30" fmla="*/ 14 w 31"/>
              <a:gd name="T31" fmla="*/ 0 h 31"/>
              <a:gd name="T32" fmla="*/ 14 w 31"/>
              <a:gd name="T33" fmla="*/ 0 h 31"/>
              <a:gd name="T34" fmla="*/ 21 w 31"/>
              <a:gd name="T35" fmla="*/ 0 h 31"/>
              <a:gd name="T36" fmla="*/ 27 w 31"/>
              <a:gd name="T37" fmla="*/ 4 h 31"/>
              <a:gd name="T38" fmla="*/ 31 w 31"/>
              <a:gd name="T39" fmla="*/ 8 h 31"/>
              <a:gd name="T40" fmla="*/ 31 w 31"/>
              <a:gd name="T41" fmla="*/ 15 h 31"/>
              <a:gd name="T42" fmla="*/ 31 w 31"/>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5"/>
                </a:moveTo>
                <a:lnTo>
                  <a:pt x="31" y="15"/>
                </a:lnTo>
                <a:lnTo>
                  <a:pt x="31" y="21"/>
                </a:lnTo>
                <a:lnTo>
                  <a:pt x="27" y="27"/>
                </a:lnTo>
                <a:lnTo>
                  <a:pt x="21" y="31"/>
                </a:lnTo>
                <a:lnTo>
                  <a:pt x="14" y="31"/>
                </a:lnTo>
                <a:lnTo>
                  <a:pt x="14" y="31"/>
                </a:lnTo>
                <a:lnTo>
                  <a:pt x="8" y="31"/>
                </a:lnTo>
                <a:lnTo>
                  <a:pt x="4" y="27"/>
                </a:lnTo>
                <a:lnTo>
                  <a:pt x="0" y="21"/>
                </a:lnTo>
                <a:lnTo>
                  <a:pt x="0" y="15"/>
                </a:lnTo>
                <a:lnTo>
                  <a:pt x="0" y="15"/>
                </a:lnTo>
                <a:lnTo>
                  <a:pt x="0" y="8"/>
                </a:lnTo>
                <a:lnTo>
                  <a:pt x="4" y="4"/>
                </a:lnTo>
                <a:lnTo>
                  <a:pt x="8" y="0"/>
                </a:lnTo>
                <a:lnTo>
                  <a:pt x="14" y="0"/>
                </a:lnTo>
                <a:lnTo>
                  <a:pt x="14" y="0"/>
                </a:lnTo>
                <a:lnTo>
                  <a:pt x="21" y="0"/>
                </a:lnTo>
                <a:lnTo>
                  <a:pt x="27" y="4"/>
                </a:lnTo>
                <a:lnTo>
                  <a:pt x="31" y="8"/>
                </a:lnTo>
                <a:lnTo>
                  <a:pt x="31" y="15"/>
                </a:lnTo>
                <a:lnTo>
                  <a:pt x="31"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0" name="Freeform 225">
            <a:extLst>
              <a:ext uri="{FF2B5EF4-FFF2-40B4-BE49-F238E27FC236}">
                <a16:creationId xmlns:a16="http://schemas.microsoft.com/office/drawing/2014/main" id="{FA7A1DE7-ECC5-4455-A7B4-851A12EED4E4}"/>
              </a:ext>
            </a:extLst>
          </p:cNvPr>
          <p:cNvSpPr>
            <a:spLocks/>
          </p:cNvSpPr>
          <p:nvPr/>
        </p:nvSpPr>
        <p:spPr bwMode="auto">
          <a:xfrm>
            <a:off x="3951333" y="3477772"/>
            <a:ext cx="50800" cy="49213"/>
          </a:xfrm>
          <a:custGeom>
            <a:avLst/>
            <a:gdLst>
              <a:gd name="T0" fmla="*/ 32 w 32"/>
              <a:gd name="T1" fmla="*/ 15 h 31"/>
              <a:gd name="T2" fmla="*/ 32 w 32"/>
              <a:gd name="T3" fmla="*/ 15 h 31"/>
              <a:gd name="T4" fmla="*/ 32 w 32"/>
              <a:gd name="T5" fmla="*/ 21 h 31"/>
              <a:gd name="T6" fmla="*/ 28 w 32"/>
              <a:gd name="T7" fmla="*/ 27 h 31"/>
              <a:gd name="T8" fmla="*/ 24 w 32"/>
              <a:gd name="T9" fmla="*/ 31 h 31"/>
              <a:gd name="T10" fmla="*/ 17 w 32"/>
              <a:gd name="T11" fmla="*/ 31 h 31"/>
              <a:gd name="T12" fmla="*/ 17 w 32"/>
              <a:gd name="T13" fmla="*/ 31 h 31"/>
              <a:gd name="T14" fmla="*/ 9 w 32"/>
              <a:gd name="T15" fmla="*/ 31 h 31"/>
              <a:gd name="T16" fmla="*/ 5 w 32"/>
              <a:gd name="T17" fmla="*/ 27 h 31"/>
              <a:gd name="T18" fmla="*/ 0 w 32"/>
              <a:gd name="T19" fmla="*/ 21 h 31"/>
              <a:gd name="T20" fmla="*/ 0 w 32"/>
              <a:gd name="T21" fmla="*/ 15 h 31"/>
              <a:gd name="T22" fmla="*/ 0 w 32"/>
              <a:gd name="T23" fmla="*/ 15 h 31"/>
              <a:gd name="T24" fmla="*/ 0 w 32"/>
              <a:gd name="T25" fmla="*/ 8 h 31"/>
              <a:gd name="T26" fmla="*/ 5 w 32"/>
              <a:gd name="T27" fmla="*/ 4 h 31"/>
              <a:gd name="T28" fmla="*/ 9 w 32"/>
              <a:gd name="T29" fmla="*/ 0 h 31"/>
              <a:gd name="T30" fmla="*/ 17 w 32"/>
              <a:gd name="T31" fmla="*/ 0 h 31"/>
              <a:gd name="T32" fmla="*/ 17 w 32"/>
              <a:gd name="T33" fmla="*/ 0 h 31"/>
              <a:gd name="T34" fmla="*/ 24 w 32"/>
              <a:gd name="T35" fmla="*/ 0 h 31"/>
              <a:gd name="T36" fmla="*/ 28 w 32"/>
              <a:gd name="T37" fmla="*/ 4 h 31"/>
              <a:gd name="T38" fmla="*/ 32 w 32"/>
              <a:gd name="T39" fmla="*/ 8 h 31"/>
              <a:gd name="T40" fmla="*/ 32 w 32"/>
              <a:gd name="T41" fmla="*/ 15 h 31"/>
              <a:gd name="T42" fmla="*/ 32 w 32"/>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5"/>
                </a:moveTo>
                <a:lnTo>
                  <a:pt x="32" y="15"/>
                </a:lnTo>
                <a:lnTo>
                  <a:pt x="32" y="21"/>
                </a:lnTo>
                <a:lnTo>
                  <a:pt x="28" y="27"/>
                </a:lnTo>
                <a:lnTo>
                  <a:pt x="24" y="31"/>
                </a:lnTo>
                <a:lnTo>
                  <a:pt x="17" y="31"/>
                </a:lnTo>
                <a:lnTo>
                  <a:pt x="17" y="31"/>
                </a:lnTo>
                <a:lnTo>
                  <a:pt x="9" y="31"/>
                </a:lnTo>
                <a:lnTo>
                  <a:pt x="5" y="27"/>
                </a:lnTo>
                <a:lnTo>
                  <a:pt x="0" y="21"/>
                </a:lnTo>
                <a:lnTo>
                  <a:pt x="0" y="15"/>
                </a:lnTo>
                <a:lnTo>
                  <a:pt x="0" y="15"/>
                </a:lnTo>
                <a:lnTo>
                  <a:pt x="0" y="8"/>
                </a:lnTo>
                <a:lnTo>
                  <a:pt x="5" y="4"/>
                </a:lnTo>
                <a:lnTo>
                  <a:pt x="9" y="0"/>
                </a:lnTo>
                <a:lnTo>
                  <a:pt x="17" y="0"/>
                </a:lnTo>
                <a:lnTo>
                  <a:pt x="17" y="0"/>
                </a:lnTo>
                <a:lnTo>
                  <a:pt x="24" y="0"/>
                </a:lnTo>
                <a:lnTo>
                  <a:pt x="28" y="4"/>
                </a:lnTo>
                <a:lnTo>
                  <a:pt x="32" y="8"/>
                </a:lnTo>
                <a:lnTo>
                  <a:pt x="32" y="15"/>
                </a:lnTo>
                <a:lnTo>
                  <a:pt x="32"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1" name="Freeform 226">
            <a:extLst>
              <a:ext uri="{FF2B5EF4-FFF2-40B4-BE49-F238E27FC236}">
                <a16:creationId xmlns:a16="http://schemas.microsoft.com/office/drawing/2014/main" id="{9EE4D161-C58D-4BEE-8067-CEEE5ABD4366}"/>
              </a:ext>
            </a:extLst>
          </p:cNvPr>
          <p:cNvSpPr>
            <a:spLocks/>
          </p:cNvSpPr>
          <p:nvPr/>
        </p:nvSpPr>
        <p:spPr bwMode="auto">
          <a:xfrm>
            <a:off x="3941808" y="3474597"/>
            <a:ext cx="53975" cy="52388"/>
          </a:xfrm>
          <a:custGeom>
            <a:avLst/>
            <a:gdLst>
              <a:gd name="T0" fmla="*/ 34 w 34"/>
              <a:gd name="T1" fmla="*/ 17 h 33"/>
              <a:gd name="T2" fmla="*/ 34 w 34"/>
              <a:gd name="T3" fmla="*/ 17 h 33"/>
              <a:gd name="T4" fmla="*/ 32 w 34"/>
              <a:gd name="T5" fmla="*/ 23 h 33"/>
              <a:gd name="T6" fmla="*/ 28 w 34"/>
              <a:gd name="T7" fmla="*/ 29 h 33"/>
              <a:gd name="T8" fmla="*/ 23 w 34"/>
              <a:gd name="T9" fmla="*/ 31 h 33"/>
              <a:gd name="T10" fmla="*/ 17 w 34"/>
              <a:gd name="T11" fmla="*/ 33 h 33"/>
              <a:gd name="T12" fmla="*/ 17 w 34"/>
              <a:gd name="T13" fmla="*/ 33 h 33"/>
              <a:gd name="T14" fmla="*/ 11 w 34"/>
              <a:gd name="T15" fmla="*/ 31 h 33"/>
              <a:gd name="T16" fmla="*/ 4 w 34"/>
              <a:gd name="T17" fmla="*/ 29 h 33"/>
              <a:gd name="T18" fmla="*/ 2 w 34"/>
              <a:gd name="T19" fmla="*/ 23 h 33"/>
              <a:gd name="T20" fmla="*/ 0 w 34"/>
              <a:gd name="T21" fmla="*/ 17 h 33"/>
              <a:gd name="T22" fmla="*/ 0 w 34"/>
              <a:gd name="T23" fmla="*/ 17 h 33"/>
              <a:gd name="T24" fmla="*/ 2 w 34"/>
              <a:gd name="T25" fmla="*/ 10 h 33"/>
              <a:gd name="T26" fmla="*/ 4 w 34"/>
              <a:gd name="T27" fmla="*/ 6 h 33"/>
              <a:gd name="T28" fmla="*/ 11 w 34"/>
              <a:gd name="T29" fmla="*/ 2 h 33"/>
              <a:gd name="T30" fmla="*/ 17 w 34"/>
              <a:gd name="T31" fmla="*/ 0 h 33"/>
              <a:gd name="T32" fmla="*/ 17 w 34"/>
              <a:gd name="T33" fmla="*/ 0 h 33"/>
              <a:gd name="T34" fmla="*/ 23 w 34"/>
              <a:gd name="T35" fmla="*/ 2 h 33"/>
              <a:gd name="T36" fmla="*/ 28 w 34"/>
              <a:gd name="T37" fmla="*/ 6 h 33"/>
              <a:gd name="T38" fmla="*/ 32 w 34"/>
              <a:gd name="T39" fmla="*/ 10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8" y="29"/>
                </a:lnTo>
                <a:lnTo>
                  <a:pt x="23" y="31"/>
                </a:lnTo>
                <a:lnTo>
                  <a:pt x="17" y="33"/>
                </a:lnTo>
                <a:lnTo>
                  <a:pt x="17" y="33"/>
                </a:lnTo>
                <a:lnTo>
                  <a:pt x="11" y="31"/>
                </a:lnTo>
                <a:lnTo>
                  <a:pt x="4" y="29"/>
                </a:lnTo>
                <a:lnTo>
                  <a:pt x="2" y="23"/>
                </a:lnTo>
                <a:lnTo>
                  <a:pt x="0" y="17"/>
                </a:lnTo>
                <a:lnTo>
                  <a:pt x="0" y="17"/>
                </a:lnTo>
                <a:lnTo>
                  <a:pt x="2" y="10"/>
                </a:lnTo>
                <a:lnTo>
                  <a:pt x="4" y="6"/>
                </a:lnTo>
                <a:lnTo>
                  <a:pt x="11" y="2"/>
                </a:lnTo>
                <a:lnTo>
                  <a:pt x="17" y="0"/>
                </a:lnTo>
                <a:lnTo>
                  <a:pt x="17" y="0"/>
                </a:lnTo>
                <a:lnTo>
                  <a:pt x="23" y="2"/>
                </a:lnTo>
                <a:lnTo>
                  <a:pt x="28" y="6"/>
                </a:lnTo>
                <a:lnTo>
                  <a:pt x="32" y="10"/>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2" name="Freeform 227">
            <a:extLst>
              <a:ext uri="{FF2B5EF4-FFF2-40B4-BE49-F238E27FC236}">
                <a16:creationId xmlns:a16="http://schemas.microsoft.com/office/drawing/2014/main" id="{4610CAFE-62CC-4E83-A771-CBDC8CA15398}"/>
              </a:ext>
            </a:extLst>
          </p:cNvPr>
          <p:cNvSpPr>
            <a:spLocks/>
          </p:cNvSpPr>
          <p:nvPr/>
        </p:nvSpPr>
        <p:spPr bwMode="auto">
          <a:xfrm>
            <a:off x="3891008" y="3452372"/>
            <a:ext cx="53975" cy="49213"/>
          </a:xfrm>
          <a:custGeom>
            <a:avLst/>
            <a:gdLst>
              <a:gd name="T0" fmla="*/ 34 w 34"/>
              <a:gd name="T1" fmla="*/ 16 h 31"/>
              <a:gd name="T2" fmla="*/ 34 w 34"/>
              <a:gd name="T3" fmla="*/ 16 h 31"/>
              <a:gd name="T4" fmla="*/ 32 w 34"/>
              <a:gd name="T5" fmla="*/ 22 h 31"/>
              <a:gd name="T6" fmla="*/ 30 w 34"/>
              <a:gd name="T7" fmla="*/ 26 h 31"/>
              <a:gd name="T8" fmla="*/ 24 w 34"/>
              <a:gd name="T9" fmla="*/ 31 h 31"/>
              <a:gd name="T10" fmla="*/ 17 w 34"/>
              <a:gd name="T11" fmla="*/ 31 h 31"/>
              <a:gd name="T12" fmla="*/ 17 w 34"/>
              <a:gd name="T13" fmla="*/ 31 h 31"/>
              <a:gd name="T14" fmla="*/ 11 w 34"/>
              <a:gd name="T15" fmla="*/ 31 h 31"/>
              <a:gd name="T16" fmla="*/ 7 w 34"/>
              <a:gd name="T17" fmla="*/ 26 h 31"/>
              <a:gd name="T18" fmla="*/ 3 w 34"/>
              <a:gd name="T19" fmla="*/ 22 h 31"/>
              <a:gd name="T20" fmla="*/ 0 w 34"/>
              <a:gd name="T21" fmla="*/ 16 h 31"/>
              <a:gd name="T22" fmla="*/ 0 w 34"/>
              <a:gd name="T23" fmla="*/ 16 h 31"/>
              <a:gd name="T24" fmla="*/ 3 w 34"/>
              <a:gd name="T25" fmla="*/ 10 h 31"/>
              <a:gd name="T26" fmla="*/ 7 w 34"/>
              <a:gd name="T27" fmla="*/ 4 h 31"/>
              <a:gd name="T28" fmla="*/ 11 w 34"/>
              <a:gd name="T29" fmla="*/ 0 h 31"/>
              <a:gd name="T30" fmla="*/ 17 w 34"/>
              <a:gd name="T31" fmla="*/ 0 h 31"/>
              <a:gd name="T32" fmla="*/ 17 w 34"/>
              <a:gd name="T33" fmla="*/ 0 h 31"/>
              <a:gd name="T34" fmla="*/ 24 w 34"/>
              <a:gd name="T35" fmla="*/ 0 h 31"/>
              <a:gd name="T36" fmla="*/ 30 w 34"/>
              <a:gd name="T37" fmla="*/ 4 h 31"/>
              <a:gd name="T38" fmla="*/ 32 w 34"/>
              <a:gd name="T39" fmla="*/ 10 h 31"/>
              <a:gd name="T40" fmla="*/ 34 w 34"/>
              <a:gd name="T41" fmla="*/ 16 h 31"/>
              <a:gd name="T42" fmla="*/ 34 w 34"/>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6"/>
                </a:moveTo>
                <a:lnTo>
                  <a:pt x="34" y="16"/>
                </a:lnTo>
                <a:lnTo>
                  <a:pt x="32" y="22"/>
                </a:lnTo>
                <a:lnTo>
                  <a:pt x="30" y="26"/>
                </a:lnTo>
                <a:lnTo>
                  <a:pt x="24" y="31"/>
                </a:lnTo>
                <a:lnTo>
                  <a:pt x="17" y="31"/>
                </a:lnTo>
                <a:lnTo>
                  <a:pt x="17" y="31"/>
                </a:lnTo>
                <a:lnTo>
                  <a:pt x="11" y="31"/>
                </a:lnTo>
                <a:lnTo>
                  <a:pt x="7" y="26"/>
                </a:lnTo>
                <a:lnTo>
                  <a:pt x="3" y="22"/>
                </a:lnTo>
                <a:lnTo>
                  <a:pt x="0" y="16"/>
                </a:lnTo>
                <a:lnTo>
                  <a:pt x="0" y="16"/>
                </a:lnTo>
                <a:lnTo>
                  <a:pt x="3" y="10"/>
                </a:lnTo>
                <a:lnTo>
                  <a:pt x="7" y="4"/>
                </a:lnTo>
                <a:lnTo>
                  <a:pt x="11" y="0"/>
                </a:lnTo>
                <a:lnTo>
                  <a:pt x="17" y="0"/>
                </a:lnTo>
                <a:lnTo>
                  <a:pt x="17" y="0"/>
                </a:lnTo>
                <a:lnTo>
                  <a:pt x="24" y="0"/>
                </a:lnTo>
                <a:lnTo>
                  <a:pt x="30"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3" name="Freeform 228">
            <a:extLst>
              <a:ext uri="{FF2B5EF4-FFF2-40B4-BE49-F238E27FC236}">
                <a16:creationId xmlns:a16="http://schemas.microsoft.com/office/drawing/2014/main" id="{139728D6-87E6-4720-846D-A4218F0D30C1}"/>
              </a:ext>
            </a:extLst>
          </p:cNvPr>
          <p:cNvSpPr>
            <a:spLocks/>
          </p:cNvSpPr>
          <p:nvPr/>
        </p:nvSpPr>
        <p:spPr bwMode="auto">
          <a:xfrm>
            <a:off x="3878308" y="3441259"/>
            <a:ext cx="53975" cy="52388"/>
          </a:xfrm>
          <a:custGeom>
            <a:avLst/>
            <a:gdLst>
              <a:gd name="T0" fmla="*/ 34 w 34"/>
              <a:gd name="T1" fmla="*/ 17 h 33"/>
              <a:gd name="T2" fmla="*/ 34 w 34"/>
              <a:gd name="T3" fmla="*/ 17 h 33"/>
              <a:gd name="T4" fmla="*/ 32 w 34"/>
              <a:gd name="T5" fmla="*/ 23 h 33"/>
              <a:gd name="T6" fmla="*/ 27 w 34"/>
              <a:gd name="T7" fmla="*/ 29 h 33"/>
              <a:gd name="T8" fmla="*/ 23 w 34"/>
              <a:gd name="T9" fmla="*/ 31 h 33"/>
              <a:gd name="T10" fmla="*/ 17 w 34"/>
              <a:gd name="T11" fmla="*/ 33 h 33"/>
              <a:gd name="T12" fmla="*/ 17 w 34"/>
              <a:gd name="T13" fmla="*/ 33 h 33"/>
              <a:gd name="T14" fmla="*/ 11 w 34"/>
              <a:gd name="T15" fmla="*/ 31 h 33"/>
              <a:gd name="T16" fmla="*/ 4 w 34"/>
              <a:gd name="T17" fmla="*/ 29 h 33"/>
              <a:gd name="T18" fmla="*/ 2 w 34"/>
              <a:gd name="T19" fmla="*/ 23 h 33"/>
              <a:gd name="T20" fmla="*/ 0 w 34"/>
              <a:gd name="T21" fmla="*/ 17 h 33"/>
              <a:gd name="T22" fmla="*/ 0 w 34"/>
              <a:gd name="T23" fmla="*/ 17 h 33"/>
              <a:gd name="T24" fmla="*/ 2 w 34"/>
              <a:gd name="T25" fmla="*/ 11 h 33"/>
              <a:gd name="T26" fmla="*/ 4 w 34"/>
              <a:gd name="T27" fmla="*/ 5 h 33"/>
              <a:gd name="T28" fmla="*/ 11 w 34"/>
              <a:gd name="T29" fmla="*/ 2 h 33"/>
              <a:gd name="T30" fmla="*/ 17 w 34"/>
              <a:gd name="T31" fmla="*/ 0 h 33"/>
              <a:gd name="T32" fmla="*/ 17 w 34"/>
              <a:gd name="T33" fmla="*/ 0 h 33"/>
              <a:gd name="T34" fmla="*/ 23 w 34"/>
              <a:gd name="T35" fmla="*/ 2 h 33"/>
              <a:gd name="T36" fmla="*/ 27 w 34"/>
              <a:gd name="T37" fmla="*/ 5 h 33"/>
              <a:gd name="T38" fmla="*/ 32 w 34"/>
              <a:gd name="T39" fmla="*/ 11 h 33"/>
              <a:gd name="T40" fmla="*/ 34 w 34"/>
              <a:gd name="T41" fmla="*/ 17 h 33"/>
              <a:gd name="T42" fmla="*/ 34 w 34"/>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7"/>
                </a:moveTo>
                <a:lnTo>
                  <a:pt x="34" y="17"/>
                </a:lnTo>
                <a:lnTo>
                  <a:pt x="32" y="23"/>
                </a:lnTo>
                <a:lnTo>
                  <a:pt x="27" y="29"/>
                </a:lnTo>
                <a:lnTo>
                  <a:pt x="23" y="31"/>
                </a:lnTo>
                <a:lnTo>
                  <a:pt x="17" y="33"/>
                </a:lnTo>
                <a:lnTo>
                  <a:pt x="17" y="33"/>
                </a:lnTo>
                <a:lnTo>
                  <a:pt x="11" y="31"/>
                </a:lnTo>
                <a:lnTo>
                  <a:pt x="4" y="29"/>
                </a:lnTo>
                <a:lnTo>
                  <a:pt x="2" y="23"/>
                </a:lnTo>
                <a:lnTo>
                  <a:pt x="0" y="17"/>
                </a:lnTo>
                <a:lnTo>
                  <a:pt x="0" y="17"/>
                </a:lnTo>
                <a:lnTo>
                  <a:pt x="2" y="11"/>
                </a:lnTo>
                <a:lnTo>
                  <a:pt x="4" y="5"/>
                </a:lnTo>
                <a:lnTo>
                  <a:pt x="11" y="2"/>
                </a:lnTo>
                <a:lnTo>
                  <a:pt x="17" y="0"/>
                </a:lnTo>
                <a:lnTo>
                  <a:pt x="17" y="0"/>
                </a:lnTo>
                <a:lnTo>
                  <a:pt x="23" y="2"/>
                </a:lnTo>
                <a:lnTo>
                  <a:pt x="27" y="5"/>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4" name="Freeform 229">
            <a:extLst>
              <a:ext uri="{FF2B5EF4-FFF2-40B4-BE49-F238E27FC236}">
                <a16:creationId xmlns:a16="http://schemas.microsoft.com/office/drawing/2014/main" id="{79A5DC36-6EF7-426C-B94F-ACE74CFAD130}"/>
              </a:ext>
            </a:extLst>
          </p:cNvPr>
          <p:cNvSpPr>
            <a:spLocks/>
          </p:cNvSpPr>
          <p:nvPr/>
        </p:nvSpPr>
        <p:spPr bwMode="auto">
          <a:xfrm>
            <a:off x="3808458" y="3434909"/>
            <a:ext cx="49213" cy="52388"/>
          </a:xfrm>
          <a:custGeom>
            <a:avLst/>
            <a:gdLst>
              <a:gd name="T0" fmla="*/ 31 w 31"/>
              <a:gd name="T1" fmla="*/ 17 h 33"/>
              <a:gd name="T2" fmla="*/ 31 w 31"/>
              <a:gd name="T3" fmla="*/ 17 h 33"/>
              <a:gd name="T4" fmla="*/ 31 w 31"/>
              <a:gd name="T5" fmla="*/ 23 h 33"/>
              <a:gd name="T6" fmla="*/ 27 w 31"/>
              <a:gd name="T7" fmla="*/ 27 h 33"/>
              <a:gd name="T8" fmla="*/ 21 w 31"/>
              <a:gd name="T9" fmla="*/ 31 h 33"/>
              <a:gd name="T10" fmla="*/ 14 w 31"/>
              <a:gd name="T11" fmla="*/ 33 h 33"/>
              <a:gd name="T12" fmla="*/ 14 w 31"/>
              <a:gd name="T13" fmla="*/ 33 h 33"/>
              <a:gd name="T14" fmla="*/ 8 w 31"/>
              <a:gd name="T15" fmla="*/ 31 h 33"/>
              <a:gd name="T16" fmla="*/ 4 w 31"/>
              <a:gd name="T17" fmla="*/ 27 h 33"/>
              <a:gd name="T18" fmla="*/ 0 w 31"/>
              <a:gd name="T19" fmla="*/ 23 h 33"/>
              <a:gd name="T20" fmla="*/ 0 w 31"/>
              <a:gd name="T21" fmla="*/ 17 h 33"/>
              <a:gd name="T22" fmla="*/ 0 w 31"/>
              <a:gd name="T23" fmla="*/ 17 h 33"/>
              <a:gd name="T24" fmla="*/ 0 w 31"/>
              <a:gd name="T25" fmla="*/ 11 h 33"/>
              <a:gd name="T26" fmla="*/ 4 w 31"/>
              <a:gd name="T27" fmla="*/ 4 h 33"/>
              <a:gd name="T28" fmla="*/ 8 w 31"/>
              <a:gd name="T29" fmla="*/ 2 h 33"/>
              <a:gd name="T30" fmla="*/ 14 w 31"/>
              <a:gd name="T31" fmla="*/ 0 h 33"/>
              <a:gd name="T32" fmla="*/ 14 w 31"/>
              <a:gd name="T33" fmla="*/ 0 h 33"/>
              <a:gd name="T34" fmla="*/ 21 w 31"/>
              <a:gd name="T35" fmla="*/ 2 h 33"/>
              <a:gd name="T36" fmla="*/ 27 w 31"/>
              <a:gd name="T37" fmla="*/ 4 h 33"/>
              <a:gd name="T38" fmla="*/ 31 w 31"/>
              <a:gd name="T39" fmla="*/ 11 h 33"/>
              <a:gd name="T40" fmla="*/ 31 w 31"/>
              <a:gd name="T41" fmla="*/ 17 h 33"/>
              <a:gd name="T42" fmla="*/ 31 w 31"/>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31" y="17"/>
                </a:moveTo>
                <a:lnTo>
                  <a:pt x="31" y="17"/>
                </a:lnTo>
                <a:lnTo>
                  <a:pt x="31" y="23"/>
                </a:lnTo>
                <a:lnTo>
                  <a:pt x="27" y="27"/>
                </a:lnTo>
                <a:lnTo>
                  <a:pt x="21" y="31"/>
                </a:lnTo>
                <a:lnTo>
                  <a:pt x="14" y="33"/>
                </a:lnTo>
                <a:lnTo>
                  <a:pt x="14" y="33"/>
                </a:lnTo>
                <a:lnTo>
                  <a:pt x="8" y="31"/>
                </a:lnTo>
                <a:lnTo>
                  <a:pt x="4" y="27"/>
                </a:lnTo>
                <a:lnTo>
                  <a:pt x="0" y="23"/>
                </a:lnTo>
                <a:lnTo>
                  <a:pt x="0" y="17"/>
                </a:lnTo>
                <a:lnTo>
                  <a:pt x="0" y="17"/>
                </a:lnTo>
                <a:lnTo>
                  <a:pt x="0" y="11"/>
                </a:lnTo>
                <a:lnTo>
                  <a:pt x="4" y="4"/>
                </a:lnTo>
                <a:lnTo>
                  <a:pt x="8" y="2"/>
                </a:lnTo>
                <a:lnTo>
                  <a:pt x="14" y="0"/>
                </a:lnTo>
                <a:lnTo>
                  <a:pt x="14" y="0"/>
                </a:lnTo>
                <a:lnTo>
                  <a:pt x="21" y="2"/>
                </a:lnTo>
                <a:lnTo>
                  <a:pt x="27" y="4"/>
                </a:lnTo>
                <a:lnTo>
                  <a:pt x="31" y="11"/>
                </a:lnTo>
                <a:lnTo>
                  <a:pt x="31" y="17"/>
                </a:lnTo>
                <a:lnTo>
                  <a:pt x="31"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5" name="Freeform 230">
            <a:extLst>
              <a:ext uri="{FF2B5EF4-FFF2-40B4-BE49-F238E27FC236}">
                <a16:creationId xmlns:a16="http://schemas.microsoft.com/office/drawing/2014/main" id="{2F04EAF3-694D-4DF6-94B7-C0DC5536457C}"/>
              </a:ext>
            </a:extLst>
          </p:cNvPr>
          <p:cNvSpPr>
            <a:spLocks/>
          </p:cNvSpPr>
          <p:nvPr/>
        </p:nvSpPr>
        <p:spPr bwMode="auto">
          <a:xfrm>
            <a:off x="3800521" y="3431734"/>
            <a:ext cx="53975" cy="49213"/>
          </a:xfrm>
          <a:custGeom>
            <a:avLst/>
            <a:gdLst>
              <a:gd name="T0" fmla="*/ 34 w 34"/>
              <a:gd name="T1" fmla="*/ 15 h 31"/>
              <a:gd name="T2" fmla="*/ 34 w 34"/>
              <a:gd name="T3" fmla="*/ 15 h 31"/>
              <a:gd name="T4" fmla="*/ 32 w 34"/>
              <a:gd name="T5" fmla="*/ 21 h 31"/>
              <a:gd name="T6" fmla="*/ 28 w 34"/>
              <a:gd name="T7" fmla="*/ 27 h 31"/>
              <a:gd name="T8" fmla="*/ 24 w 34"/>
              <a:gd name="T9" fmla="*/ 31 h 31"/>
              <a:gd name="T10" fmla="*/ 17 w 34"/>
              <a:gd name="T11" fmla="*/ 31 h 31"/>
              <a:gd name="T12" fmla="*/ 17 w 34"/>
              <a:gd name="T13" fmla="*/ 31 h 31"/>
              <a:gd name="T14" fmla="*/ 11 w 34"/>
              <a:gd name="T15" fmla="*/ 31 h 31"/>
              <a:gd name="T16" fmla="*/ 5 w 34"/>
              <a:gd name="T17" fmla="*/ 27 h 31"/>
              <a:gd name="T18" fmla="*/ 3 w 34"/>
              <a:gd name="T19" fmla="*/ 21 h 31"/>
              <a:gd name="T20" fmla="*/ 0 w 34"/>
              <a:gd name="T21" fmla="*/ 15 h 31"/>
              <a:gd name="T22" fmla="*/ 0 w 34"/>
              <a:gd name="T23" fmla="*/ 15 h 31"/>
              <a:gd name="T24" fmla="*/ 3 w 34"/>
              <a:gd name="T25" fmla="*/ 8 h 31"/>
              <a:gd name="T26" fmla="*/ 5 w 34"/>
              <a:gd name="T27" fmla="*/ 4 h 31"/>
              <a:gd name="T28" fmla="*/ 11 w 34"/>
              <a:gd name="T29" fmla="*/ 0 h 31"/>
              <a:gd name="T30" fmla="*/ 17 w 34"/>
              <a:gd name="T31" fmla="*/ 0 h 31"/>
              <a:gd name="T32" fmla="*/ 17 w 34"/>
              <a:gd name="T33" fmla="*/ 0 h 31"/>
              <a:gd name="T34" fmla="*/ 24 w 34"/>
              <a:gd name="T35" fmla="*/ 0 h 31"/>
              <a:gd name="T36" fmla="*/ 28 w 34"/>
              <a:gd name="T37" fmla="*/ 4 h 31"/>
              <a:gd name="T38" fmla="*/ 32 w 34"/>
              <a:gd name="T39" fmla="*/ 8 h 31"/>
              <a:gd name="T40" fmla="*/ 34 w 34"/>
              <a:gd name="T41" fmla="*/ 15 h 31"/>
              <a:gd name="T42" fmla="*/ 34 w 34"/>
              <a:gd name="T4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5"/>
                </a:moveTo>
                <a:lnTo>
                  <a:pt x="34" y="15"/>
                </a:lnTo>
                <a:lnTo>
                  <a:pt x="32" y="21"/>
                </a:lnTo>
                <a:lnTo>
                  <a:pt x="28" y="27"/>
                </a:lnTo>
                <a:lnTo>
                  <a:pt x="24" y="31"/>
                </a:lnTo>
                <a:lnTo>
                  <a:pt x="17" y="31"/>
                </a:lnTo>
                <a:lnTo>
                  <a:pt x="17" y="31"/>
                </a:lnTo>
                <a:lnTo>
                  <a:pt x="11" y="31"/>
                </a:lnTo>
                <a:lnTo>
                  <a:pt x="5" y="27"/>
                </a:lnTo>
                <a:lnTo>
                  <a:pt x="3" y="21"/>
                </a:lnTo>
                <a:lnTo>
                  <a:pt x="0" y="15"/>
                </a:lnTo>
                <a:lnTo>
                  <a:pt x="0" y="15"/>
                </a:lnTo>
                <a:lnTo>
                  <a:pt x="3" y="8"/>
                </a:lnTo>
                <a:lnTo>
                  <a:pt x="5" y="4"/>
                </a:lnTo>
                <a:lnTo>
                  <a:pt x="11" y="0"/>
                </a:lnTo>
                <a:lnTo>
                  <a:pt x="17" y="0"/>
                </a:lnTo>
                <a:lnTo>
                  <a:pt x="17" y="0"/>
                </a:lnTo>
                <a:lnTo>
                  <a:pt x="24" y="0"/>
                </a:lnTo>
                <a:lnTo>
                  <a:pt x="28" y="4"/>
                </a:lnTo>
                <a:lnTo>
                  <a:pt x="32" y="8"/>
                </a:lnTo>
                <a:lnTo>
                  <a:pt x="34" y="15"/>
                </a:lnTo>
                <a:lnTo>
                  <a:pt x="34" y="15"/>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6" name="Freeform 231">
            <a:extLst>
              <a:ext uri="{FF2B5EF4-FFF2-40B4-BE49-F238E27FC236}">
                <a16:creationId xmlns:a16="http://schemas.microsoft.com/office/drawing/2014/main" id="{344A4837-9420-4765-8579-BB604F11FFD7}"/>
              </a:ext>
            </a:extLst>
          </p:cNvPr>
          <p:cNvSpPr>
            <a:spLocks/>
          </p:cNvSpPr>
          <p:nvPr/>
        </p:nvSpPr>
        <p:spPr bwMode="auto">
          <a:xfrm>
            <a:off x="3764008" y="3425384"/>
            <a:ext cx="50800" cy="52388"/>
          </a:xfrm>
          <a:custGeom>
            <a:avLst/>
            <a:gdLst>
              <a:gd name="T0" fmla="*/ 32 w 32"/>
              <a:gd name="T1" fmla="*/ 17 h 33"/>
              <a:gd name="T2" fmla="*/ 32 w 32"/>
              <a:gd name="T3" fmla="*/ 17 h 33"/>
              <a:gd name="T4" fmla="*/ 32 w 32"/>
              <a:gd name="T5" fmla="*/ 23 h 33"/>
              <a:gd name="T6" fmla="*/ 28 w 32"/>
              <a:gd name="T7" fmla="*/ 27 h 33"/>
              <a:gd name="T8" fmla="*/ 21 w 32"/>
              <a:gd name="T9" fmla="*/ 31 h 33"/>
              <a:gd name="T10" fmla="*/ 15 w 32"/>
              <a:gd name="T11" fmla="*/ 33 h 33"/>
              <a:gd name="T12" fmla="*/ 15 w 32"/>
              <a:gd name="T13" fmla="*/ 33 h 33"/>
              <a:gd name="T14" fmla="*/ 9 w 32"/>
              <a:gd name="T15" fmla="*/ 31 h 33"/>
              <a:gd name="T16" fmla="*/ 4 w 32"/>
              <a:gd name="T17" fmla="*/ 27 h 33"/>
              <a:gd name="T18" fmla="*/ 0 w 32"/>
              <a:gd name="T19" fmla="*/ 23 h 33"/>
              <a:gd name="T20" fmla="*/ 0 w 32"/>
              <a:gd name="T21" fmla="*/ 17 h 33"/>
              <a:gd name="T22" fmla="*/ 0 w 32"/>
              <a:gd name="T23" fmla="*/ 17 h 33"/>
              <a:gd name="T24" fmla="*/ 0 w 32"/>
              <a:gd name="T25" fmla="*/ 10 h 33"/>
              <a:gd name="T26" fmla="*/ 4 w 32"/>
              <a:gd name="T27" fmla="*/ 4 h 33"/>
              <a:gd name="T28" fmla="*/ 9 w 32"/>
              <a:gd name="T29" fmla="*/ 2 h 33"/>
              <a:gd name="T30" fmla="*/ 15 w 32"/>
              <a:gd name="T31" fmla="*/ 0 h 33"/>
              <a:gd name="T32" fmla="*/ 15 w 32"/>
              <a:gd name="T33" fmla="*/ 0 h 33"/>
              <a:gd name="T34" fmla="*/ 21 w 32"/>
              <a:gd name="T35" fmla="*/ 2 h 33"/>
              <a:gd name="T36" fmla="*/ 28 w 32"/>
              <a:gd name="T37" fmla="*/ 4 h 33"/>
              <a:gd name="T38" fmla="*/ 32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8" y="27"/>
                </a:lnTo>
                <a:lnTo>
                  <a:pt x="21" y="31"/>
                </a:lnTo>
                <a:lnTo>
                  <a:pt x="15" y="33"/>
                </a:lnTo>
                <a:lnTo>
                  <a:pt x="15" y="33"/>
                </a:lnTo>
                <a:lnTo>
                  <a:pt x="9" y="31"/>
                </a:lnTo>
                <a:lnTo>
                  <a:pt x="4" y="27"/>
                </a:lnTo>
                <a:lnTo>
                  <a:pt x="0" y="23"/>
                </a:lnTo>
                <a:lnTo>
                  <a:pt x="0" y="17"/>
                </a:lnTo>
                <a:lnTo>
                  <a:pt x="0" y="17"/>
                </a:lnTo>
                <a:lnTo>
                  <a:pt x="0" y="10"/>
                </a:lnTo>
                <a:lnTo>
                  <a:pt x="4" y="4"/>
                </a:lnTo>
                <a:lnTo>
                  <a:pt x="9" y="2"/>
                </a:lnTo>
                <a:lnTo>
                  <a:pt x="15" y="0"/>
                </a:lnTo>
                <a:lnTo>
                  <a:pt x="15" y="0"/>
                </a:lnTo>
                <a:lnTo>
                  <a:pt x="21" y="2"/>
                </a:lnTo>
                <a:lnTo>
                  <a:pt x="28" y="4"/>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7" name="Freeform 232">
            <a:extLst>
              <a:ext uri="{FF2B5EF4-FFF2-40B4-BE49-F238E27FC236}">
                <a16:creationId xmlns:a16="http://schemas.microsoft.com/office/drawing/2014/main" id="{7A02EC0E-E565-44DB-9F52-98B97003F3F6}"/>
              </a:ext>
            </a:extLst>
          </p:cNvPr>
          <p:cNvSpPr>
            <a:spLocks/>
          </p:cNvSpPr>
          <p:nvPr/>
        </p:nvSpPr>
        <p:spPr bwMode="auto">
          <a:xfrm>
            <a:off x="3744958" y="3419034"/>
            <a:ext cx="52388" cy="52388"/>
          </a:xfrm>
          <a:custGeom>
            <a:avLst/>
            <a:gdLst>
              <a:gd name="T0" fmla="*/ 33 w 33"/>
              <a:gd name="T1" fmla="*/ 16 h 33"/>
              <a:gd name="T2" fmla="*/ 33 w 33"/>
              <a:gd name="T3" fmla="*/ 16 h 33"/>
              <a:gd name="T4" fmla="*/ 31 w 33"/>
              <a:gd name="T5" fmla="*/ 23 h 33"/>
              <a:gd name="T6" fmla="*/ 27 w 33"/>
              <a:gd name="T7" fmla="*/ 29 h 33"/>
              <a:gd name="T8" fmla="*/ 23 w 33"/>
              <a:gd name="T9" fmla="*/ 31 h 33"/>
              <a:gd name="T10" fmla="*/ 16 w 33"/>
              <a:gd name="T11" fmla="*/ 33 h 33"/>
              <a:gd name="T12" fmla="*/ 16 w 33"/>
              <a:gd name="T13" fmla="*/ 33 h 33"/>
              <a:gd name="T14" fmla="*/ 10 w 33"/>
              <a:gd name="T15" fmla="*/ 31 h 33"/>
              <a:gd name="T16" fmla="*/ 4 w 33"/>
              <a:gd name="T17" fmla="*/ 29 h 33"/>
              <a:gd name="T18" fmla="*/ 2 w 33"/>
              <a:gd name="T19" fmla="*/ 23 h 33"/>
              <a:gd name="T20" fmla="*/ 0 w 33"/>
              <a:gd name="T21" fmla="*/ 16 h 33"/>
              <a:gd name="T22" fmla="*/ 0 w 33"/>
              <a:gd name="T23" fmla="*/ 16 h 33"/>
              <a:gd name="T24" fmla="*/ 2 w 33"/>
              <a:gd name="T25" fmla="*/ 10 h 33"/>
              <a:gd name="T26" fmla="*/ 4 w 33"/>
              <a:gd name="T27" fmla="*/ 6 h 33"/>
              <a:gd name="T28" fmla="*/ 10 w 33"/>
              <a:gd name="T29" fmla="*/ 2 h 33"/>
              <a:gd name="T30" fmla="*/ 16 w 33"/>
              <a:gd name="T31" fmla="*/ 0 h 33"/>
              <a:gd name="T32" fmla="*/ 16 w 33"/>
              <a:gd name="T33" fmla="*/ 0 h 33"/>
              <a:gd name="T34" fmla="*/ 23 w 33"/>
              <a:gd name="T35" fmla="*/ 2 h 33"/>
              <a:gd name="T36" fmla="*/ 27 w 33"/>
              <a:gd name="T37" fmla="*/ 6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3"/>
                </a:lnTo>
                <a:lnTo>
                  <a:pt x="27" y="29"/>
                </a:lnTo>
                <a:lnTo>
                  <a:pt x="23" y="31"/>
                </a:lnTo>
                <a:lnTo>
                  <a:pt x="16" y="33"/>
                </a:lnTo>
                <a:lnTo>
                  <a:pt x="16" y="33"/>
                </a:lnTo>
                <a:lnTo>
                  <a:pt x="10" y="31"/>
                </a:lnTo>
                <a:lnTo>
                  <a:pt x="4" y="29"/>
                </a:lnTo>
                <a:lnTo>
                  <a:pt x="2" y="23"/>
                </a:lnTo>
                <a:lnTo>
                  <a:pt x="0" y="16"/>
                </a:lnTo>
                <a:lnTo>
                  <a:pt x="0" y="16"/>
                </a:lnTo>
                <a:lnTo>
                  <a:pt x="2" y="10"/>
                </a:lnTo>
                <a:lnTo>
                  <a:pt x="4" y="6"/>
                </a:lnTo>
                <a:lnTo>
                  <a:pt x="10" y="2"/>
                </a:lnTo>
                <a:lnTo>
                  <a:pt x="16" y="0"/>
                </a:lnTo>
                <a:lnTo>
                  <a:pt x="16" y="0"/>
                </a:lnTo>
                <a:lnTo>
                  <a:pt x="23" y="2"/>
                </a:lnTo>
                <a:lnTo>
                  <a:pt x="27" y="6"/>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8" name="Freeform 233">
            <a:extLst>
              <a:ext uri="{FF2B5EF4-FFF2-40B4-BE49-F238E27FC236}">
                <a16:creationId xmlns:a16="http://schemas.microsoft.com/office/drawing/2014/main" id="{19166DB7-F00D-44F0-ACE7-2129B8DE40CF}"/>
              </a:ext>
            </a:extLst>
          </p:cNvPr>
          <p:cNvSpPr>
            <a:spLocks/>
          </p:cNvSpPr>
          <p:nvPr/>
        </p:nvSpPr>
        <p:spPr bwMode="auto">
          <a:xfrm>
            <a:off x="3727496" y="3412684"/>
            <a:ext cx="50800" cy="52388"/>
          </a:xfrm>
          <a:custGeom>
            <a:avLst/>
            <a:gdLst>
              <a:gd name="T0" fmla="*/ 32 w 32"/>
              <a:gd name="T1" fmla="*/ 16 h 33"/>
              <a:gd name="T2" fmla="*/ 32 w 32"/>
              <a:gd name="T3" fmla="*/ 16 h 33"/>
              <a:gd name="T4" fmla="*/ 32 w 32"/>
              <a:gd name="T5" fmla="*/ 23 h 33"/>
              <a:gd name="T6" fmla="*/ 27 w 32"/>
              <a:gd name="T7" fmla="*/ 29 h 33"/>
              <a:gd name="T8" fmla="*/ 23 w 32"/>
              <a:gd name="T9" fmla="*/ 31 h 33"/>
              <a:gd name="T10" fmla="*/ 15 w 32"/>
              <a:gd name="T11" fmla="*/ 33 h 33"/>
              <a:gd name="T12" fmla="*/ 15 w 32"/>
              <a:gd name="T13" fmla="*/ 33 h 33"/>
              <a:gd name="T14" fmla="*/ 8 w 32"/>
              <a:gd name="T15" fmla="*/ 31 h 33"/>
              <a:gd name="T16" fmla="*/ 4 w 32"/>
              <a:gd name="T17" fmla="*/ 29 h 33"/>
              <a:gd name="T18" fmla="*/ 0 w 32"/>
              <a:gd name="T19" fmla="*/ 23 h 33"/>
              <a:gd name="T20" fmla="*/ 0 w 32"/>
              <a:gd name="T21" fmla="*/ 16 h 33"/>
              <a:gd name="T22" fmla="*/ 0 w 32"/>
              <a:gd name="T23" fmla="*/ 16 h 33"/>
              <a:gd name="T24" fmla="*/ 0 w 32"/>
              <a:gd name="T25" fmla="*/ 10 h 33"/>
              <a:gd name="T26" fmla="*/ 4 w 32"/>
              <a:gd name="T27" fmla="*/ 4 h 33"/>
              <a:gd name="T28" fmla="*/ 8 w 32"/>
              <a:gd name="T29" fmla="*/ 2 h 33"/>
              <a:gd name="T30" fmla="*/ 15 w 32"/>
              <a:gd name="T31" fmla="*/ 0 h 33"/>
              <a:gd name="T32" fmla="*/ 15 w 32"/>
              <a:gd name="T33" fmla="*/ 0 h 33"/>
              <a:gd name="T34" fmla="*/ 23 w 32"/>
              <a:gd name="T35" fmla="*/ 2 h 33"/>
              <a:gd name="T36" fmla="*/ 27 w 32"/>
              <a:gd name="T37" fmla="*/ 4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7" y="29"/>
                </a:lnTo>
                <a:lnTo>
                  <a:pt x="23" y="31"/>
                </a:lnTo>
                <a:lnTo>
                  <a:pt x="15" y="33"/>
                </a:lnTo>
                <a:lnTo>
                  <a:pt x="15" y="33"/>
                </a:lnTo>
                <a:lnTo>
                  <a:pt x="8" y="31"/>
                </a:lnTo>
                <a:lnTo>
                  <a:pt x="4" y="29"/>
                </a:lnTo>
                <a:lnTo>
                  <a:pt x="0" y="23"/>
                </a:lnTo>
                <a:lnTo>
                  <a:pt x="0" y="16"/>
                </a:lnTo>
                <a:lnTo>
                  <a:pt x="0" y="16"/>
                </a:lnTo>
                <a:lnTo>
                  <a:pt x="0" y="10"/>
                </a:lnTo>
                <a:lnTo>
                  <a:pt x="4" y="4"/>
                </a:lnTo>
                <a:lnTo>
                  <a:pt x="8" y="2"/>
                </a:lnTo>
                <a:lnTo>
                  <a:pt x="15" y="0"/>
                </a:lnTo>
                <a:lnTo>
                  <a:pt x="15" y="0"/>
                </a:lnTo>
                <a:lnTo>
                  <a:pt x="23" y="2"/>
                </a:lnTo>
                <a:lnTo>
                  <a:pt x="27" y="4"/>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79" name="Freeform 234">
            <a:extLst>
              <a:ext uri="{FF2B5EF4-FFF2-40B4-BE49-F238E27FC236}">
                <a16:creationId xmlns:a16="http://schemas.microsoft.com/office/drawing/2014/main" id="{9B427EF8-F78C-48B2-9D03-49E2BFBE09BD}"/>
              </a:ext>
            </a:extLst>
          </p:cNvPr>
          <p:cNvSpPr>
            <a:spLocks/>
          </p:cNvSpPr>
          <p:nvPr/>
        </p:nvSpPr>
        <p:spPr bwMode="auto">
          <a:xfrm>
            <a:off x="3714796" y="3412684"/>
            <a:ext cx="49213" cy="49213"/>
          </a:xfrm>
          <a:custGeom>
            <a:avLst/>
            <a:gdLst>
              <a:gd name="T0" fmla="*/ 31 w 31"/>
              <a:gd name="T1" fmla="*/ 16 h 31"/>
              <a:gd name="T2" fmla="*/ 31 w 31"/>
              <a:gd name="T3" fmla="*/ 16 h 31"/>
              <a:gd name="T4" fmla="*/ 31 w 31"/>
              <a:gd name="T5" fmla="*/ 23 h 31"/>
              <a:gd name="T6" fmla="*/ 27 w 31"/>
              <a:gd name="T7" fmla="*/ 27 h 31"/>
              <a:gd name="T8" fmla="*/ 21 w 31"/>
              <a:gd name="T9" fmla="*/ 31 h 31"/>
              <a:gd name="T10" fmla="*/ 14 w 31"/>
              <a:gd name="T11" fmla="*/ 31 h 31"/>
              <a:gd name="T12" fmla="*/ 14 w 31"/>
              <a:gd name="T13" fmla="*/ 31 h 31"/>
              <a:gd name="T14" fmla="*/ 8 w 31"/>
              <a:gd name="T15" fmla="*/ 31 h 31"/>
              <a:gd name="T16" fmla="*/ 4 w 31"/>
              <a:gd name="T17" fmla="*/ 27 h 31"/>
              <a:gd name="T18" fmla="*/ 0 w 31"/>
              <a:gd name="T19" fmla="*/ 23 h 31"/>
              <a:gd name="T20" fmla="*/ 0 w 31"/>
              <a:gd name="T21" fmla="*/ 16 h 31"/>
              <a:gd name="T22" fmla="*/ 0 w 31"/>
              <a:gd name="T23" fmla="*/ 16 h 31"/>
              <a:gd name="T24" fmla="*/ 0 w 31"/>
              <a:gd name="T25" fmla="*/ 10 h 31"/>
              <a:gd name="T26" fmla="*/ 4 w 31"/>
              <a:gd name="T27" fmla="*/ 4 h 31"/>
              <a:gd name="T28" fmla="*/ 8 w 31"/>
              <a:gd name="T29" fmla="*/ 0 h 31"/>
              <a:gd name="T30" fmla="*/ 14 w 31"/>
              <a:gd name="T31" fmla="*/ 0 h 31"/>
              <a:gd name="T32" fmla="*/ 14 w 31"/>
              <a:gd name="T33" fmla="*/ 0 h 31"/>
              <a:gd name="T34" fmla="*/ 21 w 31"/>
              <a:gd name="T35" fmla="*/ 0 h 31"/>
              <a:gd name="T36" fmla="*/ 27 w 31"/>
              <a:gd name="T37" fmla="*/ 4 h 31"/>
              <a:gd name="T38" fmla="*/ 31 w 31"/>
              <a:gd name="T39" fmla="*/ 10 h 31"/>
              <a:gd name="T40" fmla="*/ 31 w 31"/>
              <a:gd name="T41" fmla="*/ 16 h 31"/>
              <a:gd name="T42" fmla="*/ 31 w 31"/>
              <a:gd name="T4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6"/>
                </a:moveTo>
                <a:lnTo>
                  <a:pt x="31" y="16"/>
                </a:lnTo>
                <a:lnTo>
                  <a:pt x="31" y="23"/>
                </a:lnTo>
                <a:lnTo>
                  <a:pt x="27" y="27"/>
                </a:lnTo>
                <a:lnTo>
                  <a:pt x="21" y="31"/>
                </a:lnTo>
                <a:lnTo>
                  <a:pt x="14" y="31"/>
                </a:lnTo>
                <a:lnTo>
                  <a:pt x="14" y="31"/>
                </a:lnTo>
                <a:lnTo>
                  <a:pt x="8" y="31"/>
                </a:lnTo>
                <a:lnTo>
                  <a:pt x="4" y="27"/>
                </a:lnTo>
                <a:lnTo>
                  <a:pt x="0" y="23"/>
                </a:lnTo>
                <a:lnTo>
                  <a:pt x="0" y="16"/>
                </a:lnTo>
                <a:lnTo>
                  <a:pt x="0" y="16"/>
                </a:lnTo>
                <a:lnTo>
                  <a:pt x="0" y="10"/>
                </a:lnTo>
                <a:lnTo>
                  <a:pt x="4" y="4"/>
                </a:lnTo>
                <a:lnTo>
                  <a:pt x="8" y="0"/>
                </a:lnTo>
                <a:lnTo>
                  <a:pt x="14" y="0"/>
                </a:lnTo>
                <a:lnTo>
                  <a:pt x="14" y="0"/>
                </a:lnTo>
                <a:lnTo>
                  <a:pt x="21" y="0"/>
                </a:lnTo>
                <a:lnTo>
                  <a:pt x="27" y="4"/>
                </a:lnTo>
                <a:lnTo>
                  <a:pt x="31" y="10"/>
                </a:lnTo>
                <a:lnTo>
                  <a:pt x="31" y="16"/>
                </a:lnTo>
                <a:lnTo>
                  <a:pt x="31"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0" name="Freeform 235">
            <a:extLst>
              <a:ext uri="{FF2B5EF4-FFF2-40B4-BE49-F238E27FC236}">
                <a16:creationId xmlns:a16="http://schemas.microsoft.com/office/drawing/2014/main" id="{9F5777D5-4173-4300-9B1A-A53B6E9F73E0}"/>
              </a:ext>
            </a:extLst>
          </p:cNvPr>
          <p:cNvSpPr>
            <a:spLocks/>
          </p:cNvSpPr>
          <p:nvPr/>
        </p:nvSpPr>
        <p:spPr bwMode="auto">
          <a:xfrm>
            <a:off x="3690983" y="3406334"/>
            <a:ext cx="53975" cy="52388"/>
          </a:xfrm>
          <a:custGeom>
            <a:avLst/>
            <a:gdLst>
              <a:gd name="T0" fmla="*/ 34 w 34"/>
              <a:gd name="T1" fmla="*/ 16 h 33"/>
              <a:gd name="T2" fmla="*/ 34 w 34"/>
              <a:gd name="T3" fmla="*/ 16 h 33"/>
              <a:gd name="T4" fmla="*/ 31 w 34"/>
              <a:gd name="T5" fmla="*/ 22 h 33"/>
              <a:gd name="T6" fmla="*/ 29 w 34"/>
              <a:gd name="T7" fmla="*/ 27 h 33"/>
              <a:gd name="T8" fmla="*/ 23 w 34"/>
              <a:gd name="T9" fmla="*/ 31 h 33"/>
              <a:gd name="T10" fmla="*/ 17 w 34"/>
              <a:gd name="T11" fmla="*/ 33 h 33"/>
              <a:gd name="T12" fmla="*/ 17 w 34"/>
              <a:gd name="T13" fmla="*/ 33 h 33"/>
              <a:gd name="T14" fmla="*/ 10 w 34"/>
              <a:gd name="T15" fmla="*/ 31 h 33"/>
              <a:gd name="T16" fmla="*/ 6 w 34"/>
              <a:gd name="T17" fmla="*/ 27 h 33"/>
              <a:gd name="T18" fmla="*/ 2 w 34"/>
              <a:gd name="T19" fmla="*/ 22 h 33"/>
              <a:gd name="T20" fmla="*/ 0 w 34"/>
              <a:gd name="T21" fmla="*/ 16 h 33"/>
              <a:gd name="T22" fmla="*/ 0 w 34"/>
              <a:gd name="T23" fmla="*/ 16 h 33"/>
              <a:gd name="T24" fmla="*/ 2 w 34"/>
              <a:gd name="T25" fmla="*/ 10 h 33"/>
              <a:gd name="T26" fmla="*/ 6 w 34"/>
              <a:gd name="T27" fmla="*/ 4 h 33"/>
              <a:gd name="T28" fmla="*/ 10 w 34"/>
              <a:gd name="T29" fmla="*/ 2 h 33"/>
              <a:gd name="T30" fmla="*/ 17 w 34"/>
              <a:gd name="T31" fmla="*/ 0 h 33"/>
              <a:gd name="T32" fmla="*/ 17 w 34"/>
              <a:gd name="T33" fmla="*/ 0 h 33"/>
              <a:gd name="T34" fmla="*/ 23 w 34"/>
              <a:gd name="T35" fmla="*/ 2 h 33"/>
              <a:gd name="T36" fmla="*/ 29 w 34"/>
              <a:gd name="T37" fmla="*/ 4 h 33"/>
              <a:gd name="T38" fmla="*/ 31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1" y="22"/>
                </a:lnTo>
                <a:lnTo>
                  <a:pt x="29" y="27"/>
                </a:lnTo>
                <a:lnTo>
                  <a:pt x="23" y="31"/>
                </a:lnTo>
                <a:lnTo>
                  <a:pt x="17" y="33"/>
                </a:lnTo>
                <a:lnTo>
                  <a:pt x="17" y="33"/>
                </a:lnTo>
                <a:lnTo>
                  <a:pt x="10" y="31"/>
                </a:lnTo>
                <a:lnTo>
                  <a:pt x="6" y="27"/>
                </a:lnTo>
                <a:lnTo>
                  <a:pt x="2" y="22"/>
                </a:lnTo>
                <a:lnTo>
                  <a:pt x="0" y="16"/>
                </a:lnTo>
                <a:lnTo>
                  <a:pt x="0" y="16"/>
                </a:lnTo>
                <a:lnTo>
                  <a:pt x="2" y="10"/>
                </a:lnTo>
                <a:lnTo>
                  <a:pt x="6" y="4"/>
                </a:lnTo>
                <a:lnTo>
                  <a:pt x="10" y="2"/>
                </a:lnTo>
                <a:lnTo>
                  <a:pt x="17" y="0"/>
                </a:lnTo>
                <a:lnTo>
                  <a:pt x="17" y="0"/>
                </a:lnTo>
                <a:lnTo>
                  <a:pt x="23" y="2"/>
                </a:lnTo>
                <a:lnTo>
                  <a:pt x="29" y="4"/>
                </a:lnTo>
                <a:lnTo>
                  <a:pt x="31"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1" name="Freeform 236">
            <a:extLst>
              <a:ext uri="{FF2B5EF4-FFF2-40B4-BE49-F238E27FC236}">
                <a16:creationId xmlns:a16="http://schemas.microsoft.com/office/drawing/2014/main" id="{70500BE5-FB86-49B2-AB48-D8AABD5DC005}"/>
              </a:ext>
            </a:extLst>
          </p:cNvPr>
          <p:cNvSpPr>
            <a:spLocks/>
          </p:cNvSpPr>
          <p:nvPr/>
        </p:nvSpPr>
        <p:spPr bwMode="auto">
          <a:xfrm>
            <a:off x="3633833" y="3382522"/>
            <a:ext cx="50800" cy="52388"/>
          </a:xfrm>
          <a:custGeom>
            <a:avLst/>
            <a:gdLst>
              <a:gd name="T0" fmla="*/ 32 w 32"/>
              <a:gd name="T1" fmla="*/ 17 h 33"/>
              <a:gd name="T2" fmla="*/ 32 w 32"/>
              <a:gd name="T3" fmla="*/ 17 h 33"/>
              <a:gd name="T4" fmla="*/ 32 w 32"/>
              <a:gd name="T5" fmla="*/ 23 h 33"/>
              <a:gd name="T6" fmla="*/ 27 w 32"/>
              <a:gd name="T7" fmla="*/ 29 h 33"/>
              <a:gd name="T8" fmla="*/ 21 w 32"/>
              <a:gd name="T9" fmla="*/ 31 h 33"/>
              <a:gd name="T10" fmla="*/ 15 w 32"/>
              <a:gd name="T11" fmla="*/ 33 h 33"/>
              <a:gd name="T12" fmla="*/ 15 w 32"/>
              <a:gd name="T13" fmla="*/ 33 h 33"/>
              <a:gd name="T14" fmla="*/ 8 w 32"/>
              <a:gd name="T15" fmla="*/ 31 h 33"/>
              <a:gd name="T16" fmla="*/ 4 w 32"/>
              <a:gd name="T17" fmla="*/ 29 h 33"/>
              <a:gd name="T18" fmla="*/ 0 w 32"/>
              <a:gd name="T19" fmla="*/ 23 h 33"/>
              <a:gd name="T20" fmla="*/ 0 w 32"/>
              <a:gd name="T21" fmla="*/ 17 h 33"/>
              <a:gd name="T22" fmla="*/ 0 w 32"/>
              <a:gd name="T23" fmla="*/ 17 h 33"/>
              <a:gd name="T24" fmla="*/ 0 w 32"/>
              <a:gd name="T25" fmla="*/ 11 h 33"/>
              <a:gd name="T26" fmla="*/ 4 w 32"/>
              <a:gd name="T27" fmla="*/ 4 h 33"/>
              <a:gd name="T28" fmla="*/ 8 w 32"/>
              <a:gd name="T29" fmla="*/ 2 h 33"/>
              <a:gd name="T30" fmla="*/ 15 w 32"/>
              <a:gd name="T31" fmla="*/ 0 h 33"/>
              <a:gd name="T32" fmla="*/ 15 w 32"/>
              <a:gd name="T33" fmla="*/ 0 h 33"/>
              <a:gd name="T34" fmla="*/ 21 w 32"/>
              <a:gd name="T35" fmla="*/ 2 h 33"/>
              <a:gd name="T36" fmla="*/ 27 w 32"/>
              <a:gd name="T37" fmla="*/ 4 h 33"/>
              <a:gd name="T38" fmla="*/ 32 w 32"/>
              <a:gd name="T39" fmla="*/ 11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7" y="29"/>
                </a:lnTo>
                <a:lnTo>
                  <a:pt x="21" y="31"/>
                </a:lnTo>
                <a:lnTo>
                  <a:pt x="15" y="33"/>
                </a:lnTo>
                <a:lnTo>
                  <a:pt x="15" y="33"/>
                </a:lnTo>
                <a:lnTo>
                  <a:pt x="8" y="31"/>
                </a:lnTo>
                <a:lnTo>
                  <a:pt x="4" y="29"/>
                </a:lnTo>
                <a:lnTo>
                  <a:pt x="0" y="23"/>
                </a:lnTo>
                <a:lnTo>
                  <a:pt x="0" y="17"/>
                </a:lnTo>
                <a:lnTo>
                  <a:pt x="0" y="17"/>
                </a:lnTo>
                <a:lnTo>
                  <a:pt x="0" y="11"/>
                </a:lnTo>
                <a:lnTo>
                  <a:pt x="4" y="4"/>
                </a:lnTo>
                <a:lnTo>
                  <a:pt x="8" y="2"/>
                </a:lnTo>
                <a:lnTo>
                  <a:pt x="15" y="0"/>
                </a:lnTo>
                <a:lnTo>
                  <a:pt x="15" y="0"/>
                </a:lnTo>
                <a:lnTo>
                  <a:pt x="21" y="2"/>
                </a:lnTo>
                <a:lnTo>
                  <a:pt x="27" y="4"/>
                </a:lnTo>
                <a:lnTo>
                  <a:pt x="32" y="11"/>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2" name="Freeform 237">
            <a:extLst>
              <a:ext uri="{FF2B5EF4-FFF2-40B4-BE49-F238E27FC236}">
                <a16:creationId xmlns:a16="http://schemas.microsoft.com/office/drawing/2014/main" id="{1A5238E5-916B-479B-B375-6A551602C29F}"/>
              </a:ext>
            </a:extLst>
          </p:cNvPr>
          <p:cNvSpPr>
            <a:spLocks/>
          </p:cNvSpPr>
          <p:nvPr/>
        </p:nvSpPr>
        <p:spPr bwMode="auto">
          <a:xfrm>
            <a:off x="3157583" y="3195197"/>
            <a:ext cx="53975" cy="49213"/>
          </a:xfrm>
          <a:custGeom>
            <a:avLst/>
            <a:gdLst>
              <a:gd name="T0" fmla="*/ 34 w 34"/>
              <a:gd name="T1" fmla="*/ 17 h 31"/>
              <a:gd name="T2" fmla="*/ 34 w 34"/>
              <a:gd name="T3" fmla="*/ 17 h 31"/>
              <a:gd name="T4" fmla="*/ 32 w 34"/>
              <a:gd name="T5" fmla="*/ 23 h 31"/>
              <a:gd name="T6" fmla="*/ 27 w 34"/>
              <a:gd name="T7" fmla="*/ 27 h 31"/>
              <a:gd name="T8" fmla="*/ 23 w 34"/>
              <a:gd name="T9" fmla="*/ 31 h 31"/>
              <a:gd name="T10" fmla="*/ 17 w 34"/>
              <a:gd name="T11" fmla="*/ 31 h 31"/>
              <a:gd name="T12" fmla="*/ 17 w 34"/>
              <a:gd name="T13" fmla="*/ 31 h 31"/>
              <a:gd name="T14" fmla="*/ 11 w 34"/>
              <a:gd name="T15" fmla="*/ 31 h 31"/>
              <a:gd name="T16" fmla="*/ 4 w 34"/>
              <a:gd name="T17" fmla="*/ 27 h 31"/>
              <a:gd name="T18" fmla="*/ 2 w 34"/>
              <a:gd name="T19" fmla="*/ 23 h 31"/>
              <a:gd name="T20" fmla="*/ 0 w 34"/>
              <a:gd name="T21" fmla="*/ 17 h 31"/>
              <a:gd name="T22" fmla="*/ 0 w 34"/>
              <a:gd name="T23" fmla="*/ 17 h 31"/>
              <a:gd name="T24" fmla="*/ 2 w 34"/>
              <a:gd name="T25" fmla="*/ 11 h 31"/>
              <a:gd name="T26" fmla="*/ 4 w 34"/>
              <a:gd name="T27" fmla="*/ 4 h 31"/>
              <a:gd name="T28" fmla="*/ 11 w 34"/>
              <a:gd name="T29" fmla="*/ 0 h 31"/>
              <a:gd name="T30" fmla="*/ 17 w 34"/>
              <a:gd name="T31" fmla="*/ 0 h 31"/>
              <a:gd name="T32" fmla="*/ 17 w 34"/>
              <a:gd name="T33" fmla="*/ 0 h 31"/>
              <a:gd name="T34" fmla="*/ 23 w 34"/>
              <a:gd name="T35" fmla="*/ 0 h 31"/>
              <a:gd name="T36" fmla="*/ 27 w 34"/>
              <a:gd name="T37" fmla="*/ 4 h 31"/>
              <a:gd name="T38" fmla="*/ 32 w 34"/>
              <a:gd name="T39" fmla="*/ 11 h 31"/>
              <a:gd name="T40" fmla="*/ 34 w 34"/>
              <a:gd name="T41" fmla="*/ 17 h 31"/>
              <a:gd name="T42" fmla="*/ 34 w 34"/>
              <a:gd name="T4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7"/>
                </a:moveTo>
                <a:lnTo>
                  <a:pt x="34" y="17"/>
                </a:lnTo>
                <a:lnTo>
                  <a:pt x="32" y="23"/>
                </a:lnTo>
                <a:lnTo>
                  <a:pt x="27" y="27"/>
                </a:lnTo>
                <a:lnTo>
                  <a:pt x="23" y="31"/>
                </a:lnTo>
                <a:lnTo>
                  <a:pt x="17" y="31"/>
                </a:lnTo>
                <a:lnTo>
                  <a:pt x="17" y="31"/>
                </a:lnTo>
                <a:lnTo>
                  <a:pt x="11" y="31"/>
                </a:lnTo>
                <a:lnTo>
                  <a:pt x="4" y="27"/>
                </a:lnTo>
                <a:lnTo>
                  <a:pt x="2" y="23"/>
                </a:lnTo>
                <a:lnTo>
                  <a:pt x="0" y="17"/>
                </a:lnTo>
                <a:lnTo>
                  <a:pt x="0" y="17"/>
                </a:lnTo>
                <a:lnTo>
                  <a:pt x="2" y="11"/>
                </a:lnTo>
                <a:lnTo>
                  <a:pt x="4" y="4"/>
                </a:lnTo>
                <a:lnTo>
                  <a:pt x="11" y="0"/>
                </a:lnTo>
                <a:lnTo>
                  <a:pt x="17" y="0"/>
                </a:lnTo>
                <a:lnTo>
                  <a:pt x="17" y="0"/>
                </a:lnTo>
                <a:lnTo>
                  <a:pt x="23" y="0"/>
                </a:lnTo>
                <a:lnTo>
                  <a:pt x="27" y="4"/>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3" name="Freeform 238">
            <a:extLst>
              <a:ext uri="{FF2B5EF4-FFF2-40B4-BE49-F238E27FC236}">
                <a16:creationId xmlns:a16="http://schemas.microsoft.com/office/drawing/2014/main" id="{2E32D4F2-41F7-4711-B543-1161BDCFF0CB}"/>
              </a:ext>
            </a:extLst>
          </p:cNvPr>
          <p:cNvSpPr>
            <a:spLocks/>
          </p:cNvSpPr>
          <p:nvPr/>
        </p:nvSpPr>
        <p:spPr bwMode="auto">
          <a:xfrm>
            <a:off x="3033758" y="3123759"/>
            <a:ext cx="50800" cy="52388"/>
          </a:xfrm>
          <a:custGeom>
            <a:avLst/>
            <a:gdLst>
              <a:gd name="T0" fmla="*/ 32 w 32"/>
              <a:gd name="T1" fmla="*/ 16 h 33"/>
              <a:gd name="T2" fmla="*/ 32 w 32"/>
              <a:gd name="T3" fmla="*/ 16 h 33"/>
              <a:gd name="T4" fmla="*/ 32 w 32"/>
              <a:gd name="T5" fmla="*/ 23 h 33"/>
              <a:gd name="T6" fmla="*/ 27 w 32"/>
              <a:gd name="T7" fmla="*/ 29 h 33"/>
              <a:gd name="T8" fmla="*/ 21 w 32"/>
              <a:gd name="T9" fmla="*/ 31 h 33"/>
              <a:gd name="T10" fmla="*/ 15 w 32"/>
              <a:gd name="T11" fmla="*/ 33 h 33"/>
              <a:gd name="T12" fmla="*/ 15 w 32"/>
              <a:gd name="T13" fmla="*/ 33 h 33"/>
              <a:gd name="T14" fmla="*/ 8 w 32"/>
              <a:gd name="T15" fmla="*/ 31 h 33"/>
              <a:gd name="T16" fmla="*/ 4 w 32"/>
              <a:gd name="T17" fmla="*/ 29 h 33"/>
              <a:gd name="T18" fmla="*/ 0 w 32"/>
              <a:gd name="T19" fmla="*/ 23 h 33"/>
              <a:gd name="T20" fmla="*/ 0 w 32"/>
              <a:gd name="T21" fmla="*/ 16 h 33"/>
              <a:gd name="T22" fmla="*/ 0 w 32"/>
              <a:gd name="T23" fmla="*/ 16 h 33"/>
              <a:gd name="T24" fmla="*/ 0 w 32"/>
              <a:gd name="T25" fmla="*/ 10 h 33"/>
              <a:gd name="T26" fmla="*/ 4 w 32"/>
              <a:gd name="T27" fmla="*/ 6 h 33"/>
              <a:gd name="T28" fmla="*/ 8 w 32"/>
              <a:gd name="T29" fmla="*/ 2 h 33"/>
              <a:gd name="T30" fmla="*/ 15 w 32"/>
              <a:gd name="T31" fmla="*/ 0 h 33"/>
              <a:gd name="T32" fmla="*/ 15 w 32"/>
              <a:gd name="T33" fmla="*/ 0 h 33"/>
              <a:gd name="T34" fmla="*/ 21 w 32"/>
              <a:gd name="T35" fmla="*/ 2 h 33"/>
              <a:gd name="T36" fmla="*/ 27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7" y="29"/>
                </a:lnTo>
                <a:lnTo>
                  <a:pt x="21" y="31"/>
                </a:lnTo>
                <a:lnTo>
                  <a:pt x="15" y="33"/>
                </a:lnTo>
                <a:lnTo>
                  <a:pt x="15" y="33"/>
                </a:lnTo>
                <a:lnTo>
                  <a:pt x="8" y="31"/>
                </a:lnTo>
                <a:lnTo>
                  <a:pt x="4" y="29"/>
                </a:lnTo>
                <a:lnTo>
                  <a:pt x="0" y="23"/>
                </a:lnTo>
                <a:lnTo>
                  <a:pt x="0" y="16"/>
                </a:lnTo>
                <a:lnTo>
                  <a:pt x="0" y="16"/>
                </a:lnTo>
                <a:lnTo>
                  <a:pt x="0" y="10"/>
                </a:lnTo>
                <a:lnTo>
                  <a:pt x="4" y="6"/>
                </a:lnTo>
                <a:lnTo>
                  <a:pt x="8" y="2"/>
                </a:lnTo>
                <a:lnTo>
                  <a:pt x="15" y="0"/>
                </a:lnTo>
                <a:lnTo>
                  <a:pt x="15" y="0"/>
                </a:lnTo>
                <a:lnTo>
                  <a:pt x="21" y="2"/>
                </a:lnTo>
                <a:lnTo>
                  <a:pt x="27"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4" name="Freeform 239">
            <a:extLst>
              <a:ext uri="{FF2B5EF4-FFF2-40B4-BE49-F238E27FC236}">
                <a16:creationId xmlns:a16="http://schemas.microsoft.com/office/drawing/2014/main" id="{2BEED827-A171-4505-B9A1-66300A62A0D1}"/>
              </a:ext>
            </a:extLst>
          </p:cNvPr>
          <p:cNvSpPr>
            <a:spLocks/>
          </p:cNvSpPr>
          <p:nvPr/>
        </p:nvSpPr>
        <p:spPr bwMode="auto">
          <a:xfrm>
            <a:off x="2876596" y="3038034"/>
            <a:ext cx="52388" cy="52388"/>
          </a:xfrm>
          <a:custGeom>
            <a:avLst/>
            <a:gdLst>
              <a:gd name="T0" fmla="*/ 33 w 33"/>
              <a:gd name="T1" fmla="*/ 17 h 33"/>
              <a:gd name="T2" fmla="*/ 33 w 33"/>
              <a:gd name="T3" fmla="*/ 17 h 33"/>
              <a:gd name="T4" fmla="*/ 31 w 33"/>
              <a:gd name="T5" fmla="*/ 23 h 33"/>
              <a:gd name="T6" fmla="*/ 29 w 33"/>
              <a:gd name="T7" fmla="*/ 27 h 33"/>
              <a:gd name="T8" fmla="*/ 23 w 33"/>
              <a:gd name="T9" fmla="*/ 31 h 33"/>
              <a:gd name="T10" fmla="*/ 17 w 33"/>
              <a:gd name="T11" fmla="*/ 33 h 33"/>
              <a:gd name="T12" fmla="*/ 17 w 33"/>
              <a:gd name="T13" fmla="*/ 33 h 33"/>
              <a:gd name="T14" fmla="*/ 10 w 33"/>
              <a:gd name="T15" fmla="*/ 31 h 33"/>
              <a:gd name="T16" fmla="*/ 6 w 33"/>
              <a:gd name="T17" fmla="*/ 27 h 33"/>
              <a:gd name="T18" fmla="*/ 2 w 33"/>
              <a:gd name="T19" fmla="*/ 23 h 33"/>
              <a:gd name="T20" fmla="*/ 0 w 33"/>
              <a:gd name="T21" fmla="*/ 17 h 33"/>
              <a:gd name="T22" fmla="*/ 0 w 33"/>
              <a:gd name="T23" fmla="*/ 17 h 33"/>
              <a:gd name="T24" fmla="*/ 2 w 33"/>
              <a:gd name="T25" fmla="*/ 10 h 33"/>
              <a:gd name="T26" fmla="*/ 6 w 33"/>
              <a:gd name="T27" fmla="*/ 4 h 33"/>
              <a:gd name="T28" fmla="*/ 10 w 33"/>
              <a:gd name="T29" fmla="*/ 2 h 33"/>
              <a:gd name="T30" fmla="*/ 17 w 33"/>
              <a:gd name="T31" fmla="*/ 0 h 33"/>
              <a:gd name="T32" fmla="*/ 17 w 33"/>
              <a:gd name="T33" fmla="*/ 0 h 33"/>
              <a:gd name="T34" fmla="*/ 23 w 33"/>
              <a:gd name="T35" fmla="*/ 2 h 33"/>
              <a:gd name="T36" fmla="*/ 29 w 33"/>
              <a:gd name="T37" fmla="*/ 4 h 33"/>
              <a:gd name="T38" fmla="*/ 31 w 33"/>
              <a:gd name="T39" fmla="*/ 10 h 33"/>
              <a:gd name="T40" fmla="*/ 33 w 33"/>
              <a:gd name="T41" fmla="*/ 17 h 33"/>
              <a:gd name="T42" fmla="*/ 33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7"/>
                </a:moveTo>
                <a:lnTo>
                  <a:pt x="33" y="17"/>
                </a:lnTo>
                <a:lnTo>
                  <a:pt x="31" y="23"/>
                </a:lnTo>
                <a:lnTo>
                  <a:pt x="29" y="27"/>
                </a:lnTo>
                <a:lnTo>
                  <a:pt x="23" y="31"/>
                </a:lnTo>
                <a:lnTo>
                  <a:pt x="17" y="33"/>
                </a:lnTo>
                <a:lnTo>
                  <a:pt x="17" y="33"/>
                </a:lnTo>
                <a:lnTo>
                  <a:pt x="10" y="31"/>
                </a:lnTo>
                <a:lnTo>
                  <a:pt x="6" y="27"/>
                </a:lnTo>
                <a:lnTo>
                  <a:pt x="2" y="23"/>
                </a:lnTo>
                <a:lnTo>
                  <a:pt x="0" y="17"/>
                </a:lnTo>
                <a:lnTo>
                  <a:pt x="0" y="17"/>
                </a:lnTo>
                <a:lnTo>
                  <a:pt x="2" y="10"/>
                </a:lnTo>
                <a:lnTo>
                  <a:pt x="6" y="4"/>
                </a:lnTo>
                <a:lnTo>
                  <a:pt x="10" y="2"/>
                </a:lnTo>
                <a:lnTo>
                  <a:pt x="17" y="0"/>
                </a:lnTo>
                <a:lnTo>
                  <a:pt x="17" y="0"/>
                </a:lnTo>
                <a:lnTo>
                  <a:pt x="23" y="2"/>
                </a:lnTo>
                <a:lnTo>
                  <a:pt x="29" y="4"/>
                </a:lnTo>
                <a:lnTo>
                  <a:pt x="31" y="10"/>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5" name="Freeform 240">
            <a:extLst>
              <a:ext uri="{FF2B5EF4-FFF2-40B4-BE49-F238E27FC236}">
                <a16:creationId xmlns:a16="http://schemas.microsoft.com/office/drawing/2014/main" id="{6749FBE6-64BE-4E60-8594-C54A3F28AD65}"/>
              </a:ext>
            </a:extLst>
          </p:cNvPr>
          <p:cNvSpPr>
            <a:spLocks/>
          </p:cNvSpPr>
          <p:nvPr/>
        </p:nvSpPr>
        <p:spPr bwMode="auto">
          <a:xfrm>
            <a:off x="2774996" y="2985647"/>
            <a:ext cx="53975" cy="49213"/>
          </a:xfrm>
          <a:custGeom>
            <a:avLst/>
            <a:gdLst>
              <a:gd name="T0" fmla="*/ 34 w 34"/>
              <a:gd name="T1" fmla="*/ 14 h 31"/>
              <a:gd name="T2" fmla="*/ 34 w 34"/>
              <a:gd name="T3" fmla="*/ 14 h 31"/>
              <a:gd name="T4" fmla="*/ 32 w 34"/>
              <a:gd name="T5" fmla="*/ 23 h 31"/>
              <a:gd name="T6" fmla="*/ 30 w 34"/>
              <a:gd name="T7" fmla="*/ 27 h 31"/>
              <a:gd name="T8" fmla="*/ 24 w 34"/>
              <a:gd name="T9" fmla="*/ 31 h 31"/>
              <a:gd name="T10" fmla="*/ 17 w 34"/>
              <a:gd name="T11" fmla="*/ 31 h 31"/>
              <a:gd name="T12" fmla="*/ 17 w 34"/>
              <a:gd name="T13" fmla="*/ 31 h 31"/>
              <a:gd name="T14" fmla="*/ 11 w 34"/>
              <a:gd name="T15" fmla="*/ 31 h 31"/>
              <a:gd name="T16" fmla="*/ 7 w 34"/>
              <a:gd name="T17" fmla="*/ 27 h 31"/>
              <a:gd name="T18" fmla="*/ 2 w 34"/>
              <a:gd name="T19" fmla="*/ 23 h 31"/>
              <a:gd name="T20" fmla="*/ 0 w 34"/>
              <a:gd name="T21" fmla="*/ 14 h 31"/>
              <a:gd name="T22" fmla="*/ 0 w 34"/>
              <a:gd name="T23" fmla="*/ 14 h 31"/>
              <a:gd name="T24" fmla="*/ 2 w 34"/>
              <a:gd name="T25" fmla="*/ 8 h 31"/>
              <a:gd name="T26" fmla="*/ 7 w 34"/>
              <a:gd name="T27" fmla="*/ 4 h 31"/>
              <a:gd name="T28" fmla="*/ 11 w 34"/>
              <a:gd name="T29" fmla="*/ 0 h 31"/>
              <a:gd name="T30" fmla="*/ 17 w 34"/>
              <a:gd name="T31" fmla="*/ 0 h 31"/>
              <a:gd name="T32" fmla="*/ 17 w 34"/>
              <a:gd name="T33" fmla="*/ 0 h 31"/>
              <a:gd name="T34" fmla="*/ 24 w 34"/>
              <a:gd name="T35" fmla="*/ 0 h 31"/>
              <a:gd name="T36" fmla="*/ 30 w 34"/>
              <a:gd name="T37" fmla="*/ 4 h 31"/>
              <a:gd name="T38" fmla="*/ 32 w 34"/>
              <a:gd name="T39" fmla="*/ 8 h 31"/>
              <a:gd name="T40" fmla="*/ 34 w 34"/>
              <a:gd name="T41" fmla="*/ 14 h 31"/>
              <a:gd name="T42" fmla="*/ 34 w 34"/>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1">
                <a:moveTo>
                  <a:pt x="34" y="14"/>
                </a:moveTo>
                <a:lnTo>
                  <a:pt x="34" y="14"/>
                </a:lnTo>
                <a:lnTo>
                  <a:pt x="32" y="23"/>
                </a:lnTo>
                <a:lnTo>
                  <a:pt x="30" y="27"/>
                </a:lnTo>
                <a:lnTo>
                  <a:pt x="24" y="31"/>
                </a:lnTo>
                <a:lnTo>
                  <a:pt x="17" y="31"/>
                </a:lnTo>
                <a:lnTo>
                  <a:pt x="17" y="31"/>
                </a:lnTo>
                <a:lnTo>
                  <a:pt x="11" y="31"/>
                </a:lnTo>
                <a:lnTo>
                  <a:pt x="7" y="27"/>
                </a:lnTo>
                <a:lnTo>
                  <a:pt x="2" y="23"/>
                </a:lnTo>
                <a:lnTo>
                  <a:pt x="0" y="14"/>
                </a:lnTo>
                <a:lnTo>
                  <a:pt x="0" y="14"/>
                </a:lnTo>
                <a:lnTo>
                  <a:pt x="2" y="8"/>
                </a:lnTo>
                <a:lnTo>
                  <a:pt x="7" y="4"/>
                </a:lnTo>
                <a:lnTo>
                  <a:pt x="11" y="0"/>
                </a:lnTo>
                <a:lnTo>
                  <a:pt x="17" y="0"/>
                </a:lnTo>
                <a:lnTo>
                  <a:pt x="17" y="0"/>
                </a:lnTo>
                <a:lnTo>
                  <a:pt x="24" y="0"/>
                </a:lnTo>
                <a:lnTo>
                  <a:pt x="30" y="4"/>
                </a:lnTo>
                <a:lnTo>
                  <a:pt x="32" y="8"/>
                </a:lnTo>
                <a:lnTo>
                  <a:pt x="34" y="14"/>
                </a:lnTo>
                <a:lnTo>
                  <a:pt x="34"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6" name="Freeform 241">
            <a:extLst>
              <a:ext uri="{FF2B5EF4-FFF2-40B4-BE49-F238E27FC236}">
                <a16:creationId xmlns:a16="http://schemas.microsoft.com/office/drawing/2014/main" id="{E98E244F-7C98-41C0-8695-C286CE515ED0}"/>
              </a:ext>
            </a:extLst>
          </p:cNvPr>
          <p:cNvSpPr>
            <a:spLocks/>
          </p:cNvSpPr>
          <p:nvPr/>
        </p:nvSpPr>
        <p:spPr bwMode="auto">
          <a:xfrm>
            <a:off x="2473371" y="2634809"/>
            <a:ext cx="53975" cy="52388"/>
          </a:xfrm>
          <a:custGeom>
            <a:avLst/>
            <a:gdLst>
              <a:gd name="T0" fmla="*/ 34 w 34"/>
              <a:gd name="T1" fmla="*/ 16 h 33"/>
              <a:gd name="T2" fmla="*/ 34 w 34"/>
              <a:gd name="T3" fmla="*/ 16 h 33"/>
              <a:gd name="T4" fmla="*/ 32 w 34"/>
              <a:gd name="T5" fmla="*/ 22 h 33"/>
              <a:gd name="T6" fmla="*/ 28 w 34"/>
              <a:gd name="T7" fmla="*/ 27 h 33"/>
              <a:gd name="T8" fmla="*/ 24 w 34"/>
              <a:gd name="T9" fmla="*/ 31 h 33"/>
              <a:gd name="T10" fmla="*/ 17 w 34"/>
              <a:gd name="T11" fmla="*/ 33 h 33"/>
              <a:gd name="T12" fmla="*/ 17 w 34"/>
              <a:gd name="T13" fmla="*/ 33 h 33"/>
              <a:gd name="T14" fmla="*/ 11 w 34"/>
              <a:gd name="T15" fmla="*/ 31 h 33"/>
              <a:gd name="T16" fmla="*/ 5 w 34"/>
              <a:gd name="T17" fmla="*/ 27 h 33"/>
              <a:gd name="T18" fmla="*/ 2 w 34"/>
              <a:gd name="T19" fmla="*/ 22 h 33"/>
              <a:gd name="T20" fmla="*/ 0 w 34"/>
              <a:gd name="T21" fmla="*/ 16 h 33"/>
              <a:gd name="T22" fmla="*/ 0 w 34"/>
              <a:gd name="T23" fmla="*/ 16 h 33"/>
              <a:gd name="T24" fmla="*/ 2 w 34"/>
              <a:gd name="T25" fmla="*/ 10 h 33"/>
              <a:gd name="T26" fmla="*/ 5 w 34"/>
              <a:gd name="T27" fmla="*/ 4 h 33"/>
              <a:gd name="T28" fmla="*/ 11 w 34"/>
              <a:gd name="T29" fmla="*/ 2 h 33"/>
              <a:gd name="T30" fmla="*/ 17 w 34"/>
              <a:gd name="T31" fmla="*/ 0 h 33"/>
              <a:gd name="T32" fmla="*/ 17 w 34"/>
              <a:gd name="T33" fmla="*/ 0 h 33"/>
              <a:gd name="T34" fmla="*/ 24 w 34"/>
              <a:gd name="T35" fmla="*/ 2 h 33"/>
              <a:gd name="T36" fmla="*/ 28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8" y="27"/>
                </a:lnTo>
                <a:lnTo>
                  <a:pt x="24" y="31"/>
                </a:lnTo>
                <a:lnTo>
                  <a:pt x="17" y="33"/>
                </a:lnTo>
                <a:lnTo>
                  <a:pt x="17" y="33"/>
                </a:lnTo>
                <a:lnTo>
                  <a:pt x="11" y="31"/>
                </a:lnTo>
                <a:lnTo>
                  <a:pt x="5" y="27"/>
                </a:lnTo>
                <a:lnTo>
                  <a:pt x="2" y="22"/>
                </a:lnTo>
                <a:lnTo>
                  <a:pt x="0" y="16"/>
                </a:lnTo>
                <a:lnTo>
                  <a:pt x="0" y="16"/>
                </a:lnTo>
                <a:lnTo>
                  <a:pt x="2" y="10"/>
                </a:lnTo>
                <a:lnTo>
                  <a:pt x="5" y="4"/>
                </a:lnTo>
                <a:lnTo>
                  <a:pt x="11" y="2"/>
                </a:lnTo>
                <a:lnTo>
                  <a:pt x="17" y="0"/>
                </a:lnTo>
                <a:lnTo>
                  <a:pt x="17" y="0"/>
                </a:lnTo>
                <a:lnTo>
                  <a:pt x="24" y="2"/>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7" name="Freeform 242">
            <a:extLst>
              <a:ext uri="{FF2B5EF4-FFF2-40B4-BE49-F238E27FC236}">
                <a16:creationId xmlns:a16="http://schemas.microsoft.com/office/drawing/2014/main" id="{EA4599B0-334F-4C66-AB12-BD468B03D4F7}"/>
              </a:ext>
            </a:extLst>
          </p:cNvPr>
          <p:cNvSpPr>
            <a:spLocks/>
          </p:cNvSpPr>
          <p:nvPr/>
        </p:nvSpPr>
        <p:spPr bwMode="auto">
          <a:xfrm>
            <a:off x="2313033" y="2395097"/>
            <a:ext cx="50800" cy="52388"/>
          </a:xfrm>
          <a:custGeom>
            <a:avLst/>
            <a:gdLst>
              <a:gd name="T0" fmla="*/ 32 w 32"/>
              <a:gd name="T1" fmla="*/ 16 h 33"/>
              <a:gd name="T2" fmla="*/ 32 w 32"/>
              <a:gd name="T3" fmla="*/ 16 h 33"/>
              <a:gd name="T4" fmla="*/ 32 w 32"/>
              <a:gd name="T5" fmla="*/ 23 h 33"/>
              <a:gd name="T6" fmla="*/ 27 w 32"/>
              <a:gd name="T7" fmla="*/ 29 h 33"/>
              <a:gd name="T8" fmla="*/ 21 w 32"/>
              <a:gd name="T9" fmla="*/ 33 h 33"/>
              <a:gd name="T10" fmla="*/ 15 w 32"/>
              <a:gd name="T11" fmla="*/ 33 h 33"/>
              <a:gd name="T12" fmla="*/ 15 w 32"/>
              <a:gd name="T13" fmla="*/ 33 h 33"/>
              <a:gd name="T14" fmla="*/ 8 w 32"/>
              <a:gd name="T15" fmla="*/ 33 h 33"/>
              <a:gd name="T16" fmla="*/ 4 w 32"/>
              <a:gd name="T17" fmla="*/ 29 h 33"/>
              <a:gd name="T18" fmla="*/ 0 w 32"/>
              <a:gd name="T19" fmla="*/ 23 h 33"/>
              <a:gd name="T20" fmla="*/ 0 w 32"/>
              <a:gd name="T21" fmla="*/ 16 h 33"/>
              <a:gd name="T22" fmla="*/ 0 w 32"/>
              <a:gd name="T23" fmla="*/ 16 h 33"/>
              <a:gd name="T24" fmla="*/ 0 w 32"/>
              <a:gd name="T25" fmla="*/ 10 h 33"/>
              <a:gd name="T26" fmla="*/ 4 w 32"/>
              <a:gd name="T27" fmla="*/ 6 h 33"/>
              <a:gd name="T28" fmla="*/ 8 w 32"/>
              <a:gd name="T29" fmla="*/ 2 h 33"/>
              <a:gd name="T30" fmla="*/ 15 w 32"/>
              <a:gd name="T31" fmla="*/ 0 h 33"/>
              <a:gd name="T32" fmla="*/ 15 w 32"/>
              <a:gd name="T33" fmla="*/ 0 h 33"/>
              <a:gd name="T34" fmla="*/ 21 w 32"/>
              <a:gd name="T35" fmla="*/ 2 h 33"/>
              <a:gd name="T36" fmla="*/ 27 w 32"/>
              <a:gd name="T37" fmla="*/ 6 h 33"/>
              <a:gd name="T38" fmla="*/ 32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2" y="23"/>
                </a:lnTo>
                <a:lnTo>
                  <a:pt x="27" y="29"/>
                </a:lnTo>
                <a:lnTo>
                  <a:pt x="21" y="33"/>
                </a:lnTo>
                <a:lnTo>
                  <a:pt x="15" y="33"/>
                </a:lnTo>
                <a:lnTo>
                  <a:pt x="15" y="33"/>
                </a:lnTo>
                <a:lnTo>
                  <a:pt x="8" y="33"/>
                </a:lnTo>
                <a:lnTo>
                  <a:pt x="4" y="29"/>
                </a:lnTo>
                <a:lnTo>
                  <a:pt x="0" y="23"/>
                </a:lnTo>
                <a:lnTo>
                  <a:pt x="0" y="16"/>
                </a:lnTo>
                <a:lnTo>
                  <a:pt x="0" y="16"/>
                </a:lnTo>
                <a:lnTo>
                  <a:pt x="0" y="10"/>
                </a:lnTo>
                <a:lnTo>
                  <a:pt x="4" y="6"/>
                </a:lnTo>
                <a:lnTo>
                  <a:pt x="8" y="2"/>
                </a:lnTo>
                <a:lnTo>
                  <a:pt x="15" y="0"/>
                </a:lnTo>
                <a:lnTo>
                  <a:pt x="15" y="0"/>
                </a:lnTo>
                <a:lnTo>
                  <a:pt x="21" y="2"/>
                </a:lnTo>
                <a:lnTo>
                  <a:pt x="27" y="6"/>
                </a:lnTo>
                <a:lnTo>
                  <a:pt x="32" y="10"/>
                </a:lnTo>
                <a:lnTo>
                  <a:pt x="32" y="16"/>
                </a:lnTo>
                <a:lnTo>
                  <a:pt x="32"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8" name="Freeform 243">
            <a:extLst>
              <a:ext uri="{FF2B5EF4-FFF2-40B4-BE49-F238E27FC236}">
                <a16:creationId xmlns:a16="http://schemas.microsoft.com/office/drawing/2014/main" id="{FADA8746-995E-4024-9436-2DD0091B3167}"/>
              </a:ext>
            </a:extLst>
          </p:cNvPr>
          <p:cNvSpPr>
            <a:spLocks/>
          </p:cNvSpPr>
          <p:nvPr/>
        </p:nvSpPr>
        <p:spPr bwMode="auto">
          <a:xfrm>
            <a:off x="2062208" y="2085534"/>
            <a:ext cx="52388" cy="52388"/>
          </a:xfrm>
          <a:custGeom>
            <a:avLst/>
            <a:gdLst>
              <a:gd name="T0" fmla="*/ 33 w 33"/>
              <a:gd name="T1" fmla="*/ 17 h 33"/>
              <a:gd name="T2" fmla="*/ 33 w 33"/>
              <a:gd name="T3" fmla="*/ 17 h 33"/>
              <a:gd name="T4" fmla="*/ 33 w 33"/>
              <a:gd name="T5" fmla="*/ 23 h 33"/>
              <a:gd name="T6" fmla="*/ 29 w 33"/>
              <a:gd name="T7" fmla="*/ 29 h 33"/>
              <a:gd name="T8" fmla="*/ 23 w 33"/>
              <a:gd name="T9" fmla="*/ 31 h 33"/>
              <a:gd name="T10" fmla="*/ 17 w 33"/>
              <a:gd name="T11" fmla="*/ 33 h 33"/>
              <a:gd name="T12" fmla="*/ 17 w 33"/>
              <a:gd name="T13" fmla="*/ 33 h 33"/>
              <a:gd name="T14" fmla="*/ 10 w 33"/>
              <a:gd name="T15" fmla="*/ 31 h 33"/>
              <a:gd name="T16" fmla="*/ 6 w 33"/>
              <a:gd name="T17" fmla="*/ 29 h 33"/>
              <a:gd name="T18" fmla="*/ 2 w 33"/>
              <a:gd name="T19" fmla="*/ 23 h 33"/>
              <a:gd name="T20" fmla="*/ 0 w 33"/>
              <a:gd name="T21" fmla="*/ 17 h 33"/>
              <a:gd name="T22" fmla="*/ 0 w 33"/>
              <a:gd name="T23" fmla="*/ 17 h 33"/>
              <a:gd name="T24" fmla="*/ 2 w 33"/>
              <a:gd name="T25" fmla="*/ 11 h 33"/>
              <a:gd name="T26" fmla="*/ 6 w 33"/>
              <a:gd name="T27" fmla="*/ 7 h 33"/>
              <a:gd name="T28" fmla="*/ 10 w 33"/>
              <a:gd name="T29" fmla="*/ 2 h 33"/>
              <a:gd name="T30" fmla="*/ 17 w 33"/>
              <a:gd name="T31" fmla="*/ 0 h 33"/>
              <a:gd name="T32" fmla="*/ 17 w 33"/>
              <a:gd name="T33" fmla="*/ 0 h 33"/>
              <a:gd name="T34" fmla="*/ 23 w 33"/>
              <a:gd name="T35" fmla="*/ 2 h 33"/>
              <a:gd name="T36" fmla="*/ 29 w 33"/>
              <a:gd name="T37" fmla="*/ 7 h 33"/>
              <a:gd name="T38" fmla="*/ 33 w 33"/>
              <a:gd name="T39" fmla="*/ 11 h 33"/>
              <a:gd name="T40" fmla="*/ 33 w 33"/>
              <a:gd name="T41" fmla="*/ 17 h 33"/>
              <a:gd name="T42" fmla="*/ 33 w 33"/>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7"/>
                </a:moveTo>
                <a:lnTo>
                  <a:pt x="33" y="17"/>
                </a:lnTo>
                <a:lnTo>
                  <a:pt x="33" y="23"/>
                </a:lnTo>
                <a:lnTo>
                  <a:pt x="29" y="29"/>
                </a:lnTo>
                <a:lnTo>
                  <a:pt x="23" y="31"/>
                </a:lnTo>
                <a:lnTo>
                  <a:pt x="17" y="33"/>
                </a:lnTo>
                <a:lnTo>
                  <a:pt x="17" y="33"/>
                </a:lnTo>
                <a:lnTo>
                  <a:pt x="10" y="31"/>
                </a:lnTo>
                <a:lnTo>
                  <a:pt x="6" y="29"/>
                </a:lnTo>
                <a:lnTo>
                  <a:pt x="2" y="23"/>
                </a:lnTo>
                <a:lnTo>
                  <a:pt x="0" y="17"/>
                </a:lnTo>
                <a:lnTo>
                  <a:pt x="0" y="17"/>
                </a:lnTo>
                <a:lnTo>
                  <a:pt x="2" y="11"/>
                </a:lnTo>
                <a:lnTo>
                  <a:pt x="6" y="7"/>
                </a:lnTo>
                <a:lnTo>
                  <a:pt x="10" y="2"/>
                </a:lnTo>
                <a:lnTo>
                  <a:pt x="17" y="0"/>
                </a:lnTo>
                <a:lnTo>
                  <a:pt x="17" y="0"/>
                </a:lnTo>
                <a:lnTo>
                  <a:pt x="23" y="2"/>
                </a:lnTo>
                <a:lnTo>
                  <a:pt x="29" y="7"/>
                </a:lnTo>
                <a:lnTo>
                  <a:pt x="33" y="11"/>
                </a:lnTo>
                <a:lnTo>
                  <a:pt x="33" y="17"/>
                </a:lnTo>
                <a:lnTo>
                  <a:pt x="33"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89" name="Freeform 244">
            <a:extLst>
              <a:ext uri="{FF2B5EF4-FFF2-40B4-BE49-F238E27FC236}">
                <a16:creationId xmlns:a16="http://schemas.microsoft.com/office/drawing/2014/main" id="{E120ACA3-1D78-4892-B438-70D207B39E47}"/>
              </a:ext>
            </a:extLst>
          </p:cNvPr>
          <p:cNvSpPr>
            <a:spLocks/>
          </p:cNvSpPr>
          <p:nvPr/>
        </p:nvSpPr>
        <p:spPr bwMode="auto">
          <a:xfrm>
            <a:off x="1954258" y="1906147"/>
            <a:ext cx="53975" cy="52388"/>
          </a:xfrm>
          <a:custGeom>
            <a:avLst/>
            <a:gdLst>
              <a:gd name="T0" fmla="*/ 34 w 34"/>
              <a:gd name="T1" fmla="*/ 16 h 33"/>
              <a:gd name="T2" fmla="*/ 34 w 34"/>
              <a:gd name="T3" fmla="*/ 16 h 33"/>
              <a:gd name="T4" fmla="*/ 32 w 34"/>
              <a:gd name="T5" fmla="*/ 22 h 33"/>
              <a:gd name="T6" fmla="*/ 28 w 34"/>
              <a:gd name="T7" fmla="*/ 29 h 33"/>
              <a:gd name="T8" fmla="*/ 23 w 34"/>
              <a:gd name="T9" fmla="*/ 33 h 33"/>
              <a:gd name="T10" fmla="*/ 17 w 34"/>
              <a:gd name="T11" fmla="*/ 33 h 33"/>
              <a:gd name="T12" fmla="*/ 17 w 34"/>
              <a:gd name="T13" fmla="*/ 33 h 33"/>
              <a:gd name="T14" fmla="*/ 11 w 34"/>
              <a:gd name="T15" fmla="*/ 33 h 33"/>
              <a:gd name="T16" fmla="*/ 4 w 34"/>
              <a:gd name="T17" fmla="*/ 29 h 33"/>
              <a:gd name="T18" fmla="*/ 2 w 34"/>
              <a:gd name="T19" fmla="*/ 22 h 33"/>
              <a:gd name="T20" fmla="*/ 0 w 34"/>
              <a:gd name="T21" fmla="*/ 16 h 33"/>
              <a:gd name="T22" fmla="*/ 0 w 34"/>
              <a:gd name="T23" fmla="*/ 16 h 33"/>
              <a:gd name="T24" fmla="*/ 2 w 34"/>
              <a:gd name="T25" fmla="*/ 10 h 33"/>
              <a:gd name="T26" fmla="*/ 4 w 34"/>
              <a:gd name="T27" fmla="*/ 6 h 33"/>
              <a:gd name="T28" fmla="*/ 11 w 34"/>
              <a:gd name="T29" fmla="*/ 2 h 33"/>
              <a:gd name="T30" fmla="*/ 17 w 34"/>
              <a:gd name="T31" fmla="*/ 0 h 33"/>
              <a:gd name="T32" fmla="*/ 17 w 34"/>
              <a:gd name="T33" fmla="*/ 0 h 33"/>
              <a:gd name="T34" fmla="*/ 23 w 34"/>
              <a:gd name="T35" fmla="*/ 2 h 33"/>
              <a:gd name="T36" fmla="*/ 28 w 34"/>
              <a:gd name="T37" fmla="*/ 6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2"/>
                </a:lnTo>
                <a:lnTo>
                  <a:pt x="28" y="29"/>
                </a:lnTo>
                <a:lnTo>
                  <a:pt x="23" y="33"/>
                </a:lnTo>
                <a:lnTo>
                  <a:pt x="17" y="33"/>
                </a:lnTo>
                <a:lnTo>
                  <a:pt x="17" y="33"/>
                </a:lnTo>
                <a:lnTo>
                  <a:pt x="11" y="33"/>
                </a:lnTo>
                <a:lnTo>
                  <a:pt x="4" y="29"/>
                </a:lnTo>
                <a:lnTo>
                  <a:pt x="2" y="22"/>
                </a:lnTo>
                <a:lnTo>
                  <a:pt x="0" y="16"/>
                </a:lnTo>
                <a:lnTo>
                  <a:pt x="0" y="16"/>
                </a:lnTo>
                <a:lnTo>
                  <a:pt x="2" y="10"/>
                </a:lnTo>
                <a:lnTo>
                  <a:pt x="4" y="6"/>
                </a:lnTo>
                <a:lnTo>
                  <a:pt x="11" y="2"/>
                </a:lnTo>
                <a:lnTo>
                  <a:pt x="17" y="0"/>
                </a:lnTo>
                <a:lnTo>
                  <a:pt x="17" y="0"/>
                </a:lnTo>
                <a:lnTo>
                  <a:pt x="23" y="2"/>
                </a:lnTo>
                <a:lnTo>
                  <a:pt x="28" y="6"/>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0" name="Freeform 245">
            <a:extLst>
              <a:ext uri="{FF2B5EF4-FFF2-40B4-BE49-F238E27FC236}">
                <a16:creationId xmlns:a16="http://schemas.microsoft.com/office/drawing/2014/main" id="{4C44A6C2-1702-49BA-9EFB-628D2B462DE0}"/>
              </a:ext>
            </a:extLst>
          </p:cNvPr>
          <p:cNvSpPr>
            <a:spLocks/>
          </p:cNvSpPr>
          <p:nvPr/>
        </p:nvSpPr>
        <p:spPr bwMode="auto">
          <a:xfrm>
            <a:off x="1924096" y="1839472"/>
            <a:ext cx="50800" cy="52388"/>
          </a:xfrm>
          <a:custGeom>
            <a:avLst/>
            <a:gdLst>
              <a:gd name="T0" fmla="*/ 32 w 32"/>
              <a:gd name="T1" fmla="*/ 17 h 33"/>
              <a:gd name="T2" fmla="*/ 32 w 32"/>
              <a:gd name="T3" fmla="*/ 17 h 33"/>
              <a:gd name="T4" fmla="*/ 32 w 32"/>
              <a:gd name="T5" fmla="*/ 23 h 33"/>
              <a:gd name="T6" fmla="*/ 28 w 32"/>
              <a:gd name="T7" fmla="*/ 27 h 33"/>
              <a:gd name="T8" fmla="*/ 23 w 32"/>
              <a:gd name="T9" fmla="*/ 31 h 33"/>
              <a:gd name="T10" fmla="*/ 17 w 32"/>
              <a:gd name="T11" fmla="*/ 33 h 33"/>
              <a:gd name="T12" fmla="*/ 17 w 32"/>
              <a:gd name="T13" fmla="*/ 33 h 33"/>
              <a:gd name="T14" fmla="*/ 11 w 32"/>
              <a:gd name="T15" fmla="*/ 31 h 33"/>
              <a:gd name="T16" fmla="*/ 4 w 32"/>
              <a:gd name="T17" fmla="*/ 27 h 33"/>
              <a:gd name="T18" fmla="*/ 0 w 32"/>
              <a:gd name="T19" fmla="*/ 23 h 33"/>
              <a:gd name="T20" fmla="*/ 0 w 32"/>
              <a:gd name="T21" fmla="*/ 17 h 33"/>
              <a:gd name="T22" fmla="*/ 0 w 32"/>
              <a:gd name="T23" fmla="*/ 17 h 33"/>
              <a:gd name="T24" fmla="*/ 0 w 32"/>
              <a:gd name="T25" fmla="*/ 11 h 33"/>
              <a:gd name="T26" fmla="*/ 4 w 32"/>
              <a:gd name="T27" fmla="*/ 4 h 33"/>
              <a:gd name="T28" fmla="*/ 11 w 32"/>
              <a:gd name="T29" fmla="*/ 2 h 33"/>
              <a:gd name="T30" fmla="*/ 17 w 32"/>
              <a:gd name="T31" fmla="*/ 0 h 33"/>
              <a:gd name="T32" fmla="*/ 17 w 32"/>
              <a:gd name="T33" fmla="*/ 0 h 33"/>
              <a:gd name="T34" fmla="*/ 23 w 32"/>
              <a:gd name="T35" fmla="*/ 2 h 33"/>
              <a:gd name="T36" fmla="*/ 28 w 32"/>
              <a:gd name="T37" fmla="*/ 4 h 33"/>
              <a:gd name="T38" fmla="*/ 32 w 32"/>
              <a:gd name="T39" fmla="*/ 11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8" y="27"/>
                </a:lnTo>
                <a:lnTo>
                  <a:pt x="23" y="31"/>
                </a:lnTo>
                <a:lnTo>
                  <a:pt x="17" y="33"/>
                </a:lnTo>
                <a:lnTo>
                  <a:pt x="17" y="33"/>
                </a:lnTo>
                <a:lnTo>
                  <a:pt x="11" y="31"/>
                </a:lnTo>
                <a:lnTo>
                  <a:pt x="4" y="27"/>
                </a:lnTo>
                <a:lnTo>
                  <a:pt x="0" y="23"/>
                </a:lnTo>
                <a:lnTo>
                  <a:pt x="0" y="17"/>
                </a:lnTo>
                <a:lnTo>
                  <a:pt x="0" y="17"/>
                </a:lnTo>
                <a:lnTo>
                  <a:pt x="0" y="11"/>
                </a:lnTo>
                <a:lnTo>
                  <a:pt x="4" y="4"/>
                </a:lnTo>
                <a:lnTo>
                  <a:pt x="11" y="2"/>
                </a:lnTo>
                <a:lnTo>
                  <a:pt x="17" y="0"/>
                </a:lnTo>
                <a:lnTo>
                  <a:pt x="17" y="0"/>
                </a:lnTo>
                <a:lnTo>
                  <a:pt x="23" y="2"/>
                </a:lnTo>
                <a:lnTo>
                  <a:pt x="28" y="4"/>
                </a:lnTo>
                <a:lnTo>
                  <a:pt x="32" y="11"/>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1" name="Freeform 246">
            <a:extLst>
              <a:ext uri="{FF2B5EF4-FFF2-40B4-BE49-F238E27FC236}">
                <a16:creationId xmlns:a16="http://schemas.microsoft.com/office/drawing/2014/main" id="{94BC3D97-E67E-4196-9170-AA2D13E53FA4}"/>
              </a:ext>
            </a:extLst>
          </p:cNvPr>
          <p:cNvSpPr>
            <a:spLocks/>
          </p:cNvSpPr>
          <p:nvPr/>
        </p:nvSpPr>
        <p:spPr bwMode="auto">
          <a:xfrm>
            <a:off x="1870121" y="1728347"/>
            <a:ext cx="50800" cy="52388"/>
          </a:xfrm>
          <a:custGeom>
            <a:avLst/>
            <a:gdLst>
              <a:gd name="T0" fmla="*/ 32 w 32"/>
              <a:gd name="T1" fmla="*/ 17 h 33"/>
              <a:gd name="T2" fmla="*/ 32 w 32"/>
              <a:gd name="T3" fmla="*/ 17 h 33"/>
              <a:gd name="T4" fmla="*/ 32 w 32"/>
              <a:gd name="T5" fmla="*/ 23 h 33"/>
              <a:gd name="T6" fmla="*/ 28 w 32"/>
              <a:gd name="T7" fmla="*/ 29 h 33"/>
              <a:gd name="T8" fmla="*/ 21 w 32"/>
              <a:gd name="T9" fmla="*/ 31 h 33"/>
              <a:gd name="T10" fmla="*/ 15 w 32"/>
              <a:gd name="T11" fmla="*/ 33 h 33"/>
              <a:gd name="T12" fmla="*/ 15 w 32"/>
              <a:gd name="T13" fmla="*/ 33 h 33"/>
              <a:gd name="T14" fmla="*/ 9 w 32"/>
              <a:gd name="T15" fmla="*/ 31 h 33"/>
              <a:gd name="T16" fmla="*/ 5 w 32"/>
              <a:gd name="T17" fmla="*/ 29 h 33"/>
              <a:gd name="T18" fmla="*/ 0 w 32"/>
              <a:gd name="T19" fmla="*/ 23 h 33"/>
              <a:gd name="T20" fmla="*/ 0 w 32"/>
              <a:gd name="T21" fmla="*/ 17 h 33"/>
              <a:gd name="T22" fmla="*/ 0 w 32"/>
              <a:gd name="T23" fmla="*/ 17 h 33"/>
              <a:gd name="T24" fmla="*/ 0 w 32"/>
              <a:gd name="T25" fmla="*/ 10 h 33"/>
              <a:gd name="T26" fmla="*/ 5 w 32"/>
              <a:gd name="T27" fmla="*/ 6 h 33"/>
              <a:gd name="T28" fmla="*/ 9 w 32"/>
              <a:gd name="T29" fmla="*/ 2 h 33"/>
              <a:gd name="T30" fmla="*/ 15 w 32"/>
              <a:gd name="T31" fmla="*/ 0 h 33"/>
              <a:gd name="T32" fmla="*/ 15 w 32"/>
              <a:gd name="T33" fmla="*/ 0 h 33"/>
              <a:gd name="T34" fmla="*/ 21 w 32"/>
              <a:gd name="T35" fmla="*/ 2 h 33"/>
              <a:gd name="T36" fmla="*/ 28 w 32"/>
              <a:gd name="T37" fmla="*/ 6 h 33"/>
              <a:gd name="T38" fmla="*/ 32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2" y="23"/>
                </a:lnTo>
                <a:lnTo>
                  <a:pt x="28" y="29"/>
                </a:lnTo>
                <a:lnTo>
                  <a:pt x="21" y="31"/>
                </a:lnTo>
                <a:lnTo>
                  <a:pt x="15" y="33"/>
                </a:lnTo>
                <a:lnTo>
                  <a:pt x="15" y="33"/>
                </a:lnTo>
                <a:lnTo>
                  <a:pt x="9" y="31"/>
                </a:lnTo>
                <a:lnTo>
                  <a:pt x="5" y="29"/>
                </a:lnTo>
                <a:lnTo>
                  <a:pt x="0" y="23"/>
                </a:lnTo>
                <a:lnTo>
                  <a:pt x="0" y="17"/>
                </a:lnTo>
                <a:lnTo>
                  <a:pt x="0" y="17"/>
                </a:lnTo>
                <a:lnTo>
                  <a:pt x="0" y="10"/>
                </a:lnTo>
                <a:lnTo>
                  <a:pt x="5" y="6"/>
                </a:lnTo>
                <a:lnTo>
                  <a:pt x="9" y="2"/>
                </a:lnTo>
                <a:lnTo>
                  <a:pt x="15" y="0"/>
                </a:lnTo>
                <a:lnTo>
                  <a:pt x="15" y="0"/>
                </a:lnTo>
                <a:lnTo>
                  <a:pt x="21" y="2"/>
                </a:lnTo>
                <a:lnTo>
                  <a:pt x="28" y="6"/>
                </a:lnTo>
                <a:lnTo>
                  <a:pt x="32" y="10"/>
                </a:lnTo>
                <a:lnTo>
                  <a:pt x="32" y="17"/>
                </a:lnTo>
                <a:lnTo>
                  <a:pt x="32"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2" name="Freeform 247">
            <a:extLst>
              <a:ext uri="{FF2B5EF4-FFF2-40B4-BE49-F238E27FC236}">
                <a16:creationId xmlns:a16="http://schemas.microsoft.com/office/drawing/2014/main" id="{94BA3747-E448-446E-8293-DAAF2E5FCF8C}"/>
              </a:ext>
            </a:extLst>
          </p:cNvPr>
          <p:cNvSpPr>
            <a:spLocks/>
          </p:cNvSpPr>
          <p:nvPr/>
        </p:nvSpPr>
        <p:spPr bwMode="auto">
          <a:xfrm>
            <a:off x="1820908" y="1675959"/>
            <a:ext cx="52388" cy="52388"/>
          </a:xfrm>
          <a:custGeom>
            <a:avLst/>
            <a:gdLst>
              <a:gd name="T0" fmla="*/ 33 w 33"/>
              <a:gd name="T1" fmla="*/ 16 h 33"/>
              <a:gd name="T2" fmla="*/ 33 w 33"/>
              <a:gd name="T3" fmla="*/ 16 h 33"/>
              <a:gd name="T4" fmla="*/ 31 w 33"/>
              <a:gd name="T5" fmla="*/ 23 h 33"/>
              <a:gd name="T6" fmla="*/ 29 w 33"/>
              <a:gd name="T7" fmla="*/ 29 h 33"/>
              <a:gd name="T8" fmla="*/ 23 w 33"/>
              <a:gd name="T9" fmla="*/ 31 h 33"/>
              <a:gd name="T10" fmla="*/ 17 w 33"/>
              <a:gd name="T11" fmla="*/ 33 h 33"/>
              <a:gd name="T12" fmla="*/ 17 w 33"/>
              <a:gd name="T13" fmla="*/ 33 h 33"/>
              <a:gd name="T14" fmla="*/ 10 w 33"/>
              <a:gd name="T15" fmla="*/ 31 h 33"/>
              <a:gd name="T16" fmla="*/ 6 w 33"/>
              <a:gd name="T17" fmla="*/ 29 h 33"/>
              <a:gd name="T18" fmla="*/ 2 w 33"/>
              <a:gd name="T19" fmla="*/ 23 h 33"/>
              <a:gd name="T20" fmla="*/ 0 w 33"/>
              <a:gd name="T21" fmla="*/ 16 h 33"/>
              <a:gd name="T22" fmla="*/ 0 w 33"/>
              <a:gd name="T23" fmla="*/ 16 h 33"/>
              <a:gd name="T24" fmla="*/ 2 w 33"/>
              <a:gd name="T25" fmla="*/ 10 h 33"/>
              <a:gd name="T26" fmla="*/ 6 w 33"/>
              <a:gd name="T27" fmla="*/ 4 h 33"/>
              <a:gd name="T28" fmla="*/ 10 w 33"/>
              <a:gd name="T29" fmla="*/ 2 h 33"/>
              <a:gd name="T30" fmla="*/ 17 w 33"/>
              <a:gd name="T31" fmla="*/ 0 h 33"/>
              <a:gd name="T32" fmla="*/ 17 w 33"/>
              <a:gd name="T33" fmla="*/ 0 h 33"/>
              <a:gd name="T34" fmla="*/ 23 w 33"/>
              <a:gd name="T35" fmla="*/ 2 h 33"/>
              <a:gd name="T36" fmla="*/ 29 w 33"/>
              <a:gd name="T37" fmla="*/ 4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3"/>
                </a:lnTo>
                <a:lnTo>
                  <a:pt x="29" y="29"/>
                </a:lnTo>
                <a:lnTo>
                  <a:pt x="23" y="31"/>
                </a:lnTo>
                <a:lnTo>
                  <a:pt x="17" y="33"/>
                </a:lnTo>
                <a:lnTo>
                  <a:pt x="17" y="33"/>
                </a:lnTo>
                <a:lnTo>
                  <a:pt x="10" y="31"/>
                </a:lnTo>
                <a:lnTo>
                  <a:pt x="6" y="29"/>
                </a:lnTo>
                <a:lnTo>
                  <a:pt x="2" y="23"/>
                </a:lnTo>
                <a:lnTo>
                  <a:pt x="0" y="16"/>
                </a:lnTo>
                <a:lnTo>
                  <a:pt x="0" y="16"/>
                </a:lnTo>
                <a:lnTo>
                  <a:pt x="2" y="10"/>
                </a:lnTo>
                <a:lnTo>
                  <a:pt x="6" y="4"/>
                </a:lnTo>
                <a:lnTo>
                  <a:pt x="10" y="2"/>
                </a:lnTo>
                <a:lnTo>
                  <a:pt x="17" y="0"/>
                </a:lnTo>
                <a:lnTo>
                  <a:pt x="17" y="0"/>
                </a:lnTo>
                <a:lnTo>
                  <a:pt x="23" y="2"/>
                </a:lnTo>
                <a:lnTo>
                  <a:pt x="29" y="4"/>
                </a:lnTo>
                <a:lnTo>
                  <a:pt x="31" y="10"/>
                </a:lnTo>
                <a:lnTo>
                  <a:pt x="33" y="16"/>
                </a:lnTo>
                <a:lnTo>
                  <a:pt x="33" y="16"/>
                </a:lnTo>
                <a:close/>
              </a:path>
            </a:pathLst>
          </a:custGeom>
          <a:noFill/>
          <a:ln w="12700">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3" name="Freeform 248">
            <a:extLst>
              <a:ext uri="{FF2B5EF4-FFF2-40B4-BE49-F238E27FC236}">
                <a16:creationId xmlns:a16="http://schemas.microsoft.com/office/drawing/2014/main" id="{D2978DC1-143A-4904-9322-BCC3711E5B49}"/>
              </a:ext>
            </a:extLst>
          </p:cNvPr>
          <p:cNvSpPr>
            <a:spLocks/>
          </p:cNvSpPr>
          <p:nvPr/>
        </p:nvSpPr>
        <p:spPr bwMode="auto">
          <a:xfrm>
            <a:off x="1649458" y="1417197"/>
            <a:ext cx="50800" cy="49213"/>
          </a:xfrm>
          <a:custGeom>
            <a:avLst/>
            <a:gdLst>
              <a:gd name="T0" fmla="*/ 32 w 32"/>
              <a:gd name="T1" fmla="*/ 14 h 31"/>
              <a:gd name="T2" fmla="*/ 32 w 32"/>
              <a:gd name="T3" fmla="*/ 14 h 31"/>
              <a:gd name="T4" fmla="*/ 32 w 32"/>
              <a:gd name="T5" fmla="*/ 20 h 31"/>
              <a:gd name="T6" fmla="*/ 27 w 32"/>
              <a:gd name="T7" fmla="*/ 26 h 31"/>
              <a:gd name="T8" fmla="*/ 23 w 32"/>
              <a:gd name="T9" fmla="*/ 31 h 31"/>
              <a:gd name="T10" fmla="*/ 15 w 32"/>
              <a:gd name="T11" fmla="*/ 31 h 31"/>
              <a:gd name="T12" fmla="*/ 15 w 32"/>
              <a:gd name="T13" fmla="*/ 31 h 31"/>
              <a:gd name="T14" fmla="*/ 8 w 32"/>
              <a:gd name="T15" fmla="*/ 31 h 31"/>
              <a:gd name="T16" fmla="*/ 4 w 32"/>
              <a:gd name="T17" fmla="*/ 26 h 31"/>
              <a:gd name="T18" fmla="*/ 0 w 32"/>
              <a:gd name="T19" fmla="*/ 20 h 31"/>
              <a:gd name="T20" fmla="*/ 0 w 32"/>
              <a:gd name="T21" fmla="*/ 14 h 31"/>
              <a:gd name="T22" fmla="*/ 0 w 32"/>
              <a:gd name="T23" fmla="*/ 14 h 31"/>
              <a:gd name="T24" fmla="*/ 0 w 32"/>
              <a:gd name="T25" fmla="*/ 8 h 31"/>
              <a:gd name="T26" fmla="*/ 4 w 32"/>
              <a:gd name="T27" fmla="*/ 4 h 31"/>
              <a:gd name="T28" fmla="*/ 8 w 32"/>
              <a:gd name="T29" fmla="*/ 0 h 31"/>
              <a:gd name="T30" fmla="*/ 15 w 32"/>
              <a:gd name="T31" fmla="*/ 0 h 31"/>
              <a:gd name="T32" fmla="*/ 15 w 32"/>
              <a:gd name="T33" fmla="*/ 0 h 31"/>
              <a:gd name="T34" fmla="*/ 23 w 32"/>
              <a:gd name="T35" fmla="*/ 0 h 31"/>
              <a:gd name="T36" fmla="*/ 27 w 32"/>
              <a:gd name="T37" fmla="*/ 4 h 31"/>
              <a:gd name="T38" fmla="*/ 32 w 32"/>
              <a:gd name="T39" fmla="*/ 8 h 31"/>
              <a:gd name="T40" fmla="*/ 32 w 32"/>
              <a:gd name="T41" fmla="*/ 14 h 31"/>
              <a:gd name="T42" fmla="*/ 32 w 32"/>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1">
                <a:moveTo>
                  <a:pt x="32" y="14"/>
                </a:moveTo>
                <a:lnTo>
                  <a:pt x="32" y="14"/>
                </a:lnTo>
                <a:lnTo>
                  <a:pt x="32" y="20"/>
                </a:lnTo>
                <a:lnTo>
                  <a:pt x="27" y="26"/>
                </a:lnTo>
                <a:lnTo>
                  <a:pt x="23" y="31"/>
                </a:lnTo>
                <a:lnTo>
                  <a:pt x="15" y="31"/>
                </a:lnTo>
                <a:lnTo>
                  <a:pt x="15" y="31"/>
                </a:lnTo>
                <a:lnTo>
                  <a:pt x="8" y="31"/>
                </a:lnTo>
                <a:lnTo>
                  <a:pt x="4" y="26"/>
                </a:lnTo>
                <a:lnTo>
                  <a:pt x="0" y="20"/>
                </a:lnTo>
                <a:lnTo>
                  <a:pt x="0" y="14"/>
                </a:lnTo>
                <a:lnTo>
                  <a:pt x="0" y="14"/>
                </a:lnTo>
                <a:lnTo>
                  <a:pt x="0" y="8"/>
                </a:lnTo>
                <a:lnTo>
                  <a:pt x="4" y="4"/>
                </a:lnTo>
                <a:lnTo>
                  <a:pt x="8" y="0"/>
                </a:lnTo>
                <a:lnTo>
                  <a:pt x="15" y="0"/>
                </a:lnTo>
                <a:lnTo>
                  <a:pt x="15" y="0"/>
                </a:lnTo>
                <a:lnTo>
                  <a:pt x="23" y="0"/>
                </a:lnTo>
                <a:lnTo>
                  <a:pt x="27" y="4"/>
                </a:lnTo>
                <a:lnTo>
                  <a:pt x="32" y="8"/>
                </a:lnTo>
                <a:lnTo>
                  <a:pt x="32" y="14"/>
                </a:lnTo>
                <a:lnTo>
                  <a:pt x="32"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4" name="Freeform 249">
            <a:extLst>
              <a:ext uri="{FF2B5EF4-FFF2-40B4-BE49-F238E27FC236}">
                <a16:creationId xmlns:a16="http://schemas.microsoft.com/office/drawing/2014/main" id="{E4014528-4A72-4820-AFFB-484B538C0304}"/>
              </a:ext>
            </a:extLst>
          </p:cNvPr>
          <p:cNvSpPr>
            <a:spLocks/>
          </p:cNvSpPr>
          <p:nvPr/>
        </p:nvSpPr>
        <p:spPr bwMode="auto">
          <a:xfrm>
            <a:off x="1546271" y="1275909"/>
            <a:ext cx="49213" cy="49213"/>
          </a:xfrm>
          <a:custGeom>
            <a:avLst/>
            <a:gdLst>
              <a:gd name="T0" fmla="*/ 31 w 31"/>
              <a:gd name="T1" fmla="*/ 14 h 31"/>
              <a:gd name="T2" fmla="*/ 31 w 31"/>
              <a:gd name="T3" fmla="*/ 14 h 31"/>
              <a:gd name="T4" fmla="*/ 31 w 31"/>
              <a:gd name="T5" fmla="*/ 20 h 31"/>
              <a:gd name="T6" fmla="*/ 27 w 31"/>
              <a:gd name="T7" fmla="*/ 27 h 31"/>
              <a:gd name="T8" fmla="*/ 23 w 31"/>
              <a:gd name="T9" fmla="*/ 31 h 31"/>
              <a:gd name="T10" fmla="*/ 16 w 31"/>
              <a:gd name="T11" fmla="*/ 31 h 31"/>
              <a:gd name="T12" fmla="*/ 16 w 31"/>
              <a:gd name="T13" fmla="*/ 31 h 31"/>
              <a:gd name="T14" fmla="*/ 8 w 31"/>
              <a:gd name="T15" fmla="*/ 31 h 31"/>
              <a:gd name="T16" fmla="*/ 4 w 31"/>
              <a:gd name="T17" fmla="*/ 27 h 31"/>
              <a:gd name="T18" fmla="*/ 0 w 31"/>
              <a:gd name="T19" fmla="*/ 20 h 31"/>
              <a:gd name="T20" fmla="*/ 0 w 31"/>
              <a:gd name="T21" fmla="*/ 14 h 31"/>
              <a:gd name="T22" fmla="*/ 0 w 31"/>
              <a:gd name="T23" fmla="*/ 14 h 31"/>
              <a:gd name="T24" fmla="*/ 0 w 31"/>
              <a:gd name="T25" fmla="*/ 8 h 31"/>
              <a:gd name="T26" fmla="*/ 4 w 31"/>
              <a:gd name="T27" fmla="*/ 4 h 31"/>
              <a:gd name="T28" fmla="*/ 8 w 31"/>
              <a:gd name="T29" fmla="*/ 0 h 31"/>
              <a:gd name="T30" fmla="*/ 16 w 31"/>
              <a:gd name="T31" fmla="*/ 0 h 31"/>
              <a:gd name="T32" fmla="*/ 16 w 31"/>
              <a:gd name="T33" fmla="*/ 0 h 31"/>
              <a:gd name="T34" fmla="*/ 23 w 31"/>
              <a:gd name="T35" fmla="*/ 0 h 31"/>
              <a:gd name="T36" fmla="*/ 27 w 31"/>
              <a:gd name="T37" fmla="*/ 4 h 31"/>
              <a:gd name="T38" fmla="*/ 31 w 31"/>
              <a:gd name="T39" fmla="*/ 8 h 31"/>
              <a:gd name="T40" fmla="*/ 31 w 31"/>
              <a:gd name="T41" fmla="*/ 14 h 31"/>
              <a:gd name="T42" fmla="*/ 31 w 31"/>
              <a:gd name="T4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31" y="14"/>
                </a:moveTo>
                <a:lnTo>
                  <a:pt x="31" y="14"/>
                </a:lnTo>
                <a:lnTo>
                  <a:pt x="31" y="20"/>
                </a:lnTo>
                <a:lnTo>
                  <a:pt x="27" y="27"/>
                </a:lnTo>
                <a:lnTo>
                  <a:pt x="23" y="31"/>
                </a:lnTo>
                <a:lnTo>
                  <a:pt x="16" y="31"/>
                </a:lnTo>
                <a:lnTo>
                  <a:pt x="16" y="31"/>
                </a:lnTo>
                <a:lnTo>
                  <a:pt x="8" y="31"/>
                </a:lnTo>
                <a:lnTo>
                  <a:pt x="4" y="27"/>
                </a:lnTo>
                <a:lnTo>
                  <a:pt x="0" y="20"/>
                </a:lnTo>
                <a:lnTo>
                  <a:pt x="0" y="14"/>
                </a:lnTo>
                <a:lnTo>
                  <a:pt x="0" y="14"/>
                </a:lnTo>
                <a:lnTo>
                  <a:pt x="0" y="8"/>
                </a:lnTo>
                <a:lnTo>
                  <a:pt x="4" y="4"/>
                </a:lnTo>
                <a:lnTo>
                  <a:pt x="8" y="0"/>
                </a:lnTo>
                <a:lnTo>
                  <a:pt x="16" y="0"/>
                </a:lnTo>
                <a:lnTo>
                  <a:pt x="16" y="0"/>
                </a:lnTo>
                <a:lnTo>
                  <a:pt x="23" y="0"/>
                </a:lnTo>
                <a:lnTo>
                  <a:pt x="27" y="4"/>
                </a:lnTo>
                <a:lnTo>
                  <a:pt x="31" y="8"/>
                </a:lnTo>
                <a:lnTo>
                  <a:pt x="31" y="14"/>
                </a:lnTo>
                <a:lnTo>
                  <a:pt x="31" y="14"/>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5" name="Freeform 250">
            <a:extLst>
              <a:ext uri="{FF2B5EF4-FFF2-40B4-BE49-F238E27FC236}">
                <a16:creationId xmlns:a16="http://schemas.microsoft.com/office/drawing/2014/main" id="{5BEF08A1-0486-4E20-90D7-2BFB7E369BCE}"/>
              </a:ext>
            </a:extLst>
          </p:cNvPr>
          <p:cNvSpPr>
            <a:spLocks/>
          </p:cNvSpPr>
          <p:nvPr/>
        </p:nvSpPr>
        <p:spPr bwMode="auto">
          <a:xfrm>
            <a:off x="1501821" y="1193359"/>
            <a:ext cx="53975" cy="52388"/>
          </a:xfrm>
          <a:custGeom>
            <a:avLst/>
            <a:gdLst>
              <a:gd name="T0" fmla="*/ 34 w 34"/>
              <a:gd name="T1" fmla="*/ 16 h 33"/>
              <a:gd name="T2" fmla="*/ 34 w 34"/>
              <a:gd name="T3" fmla="*/ 16 h 33"/>
              <a:gd name="T4" fmla="*/ 32 w 34"/>
              <a:gd name="T5" fmla="*/ 23 h 33"/>
              <a:gd name="T6" fmla="*/ 28 w 34"/>
              <a:gd name="T7" fmla="*/ 27 h 33"/>
              <a:gd name="T8" fmla="*/ 23 w 34"/>
              <a:gd name="T9" fmla="*/ 31 h 33"/>
              <a:gd name="T10" fmla="*/ 17 w 34"/>
              <a:gd name="T11" fmla="*/ 33 h 33"/>
              <a:gd name="T12" fmla="*/ 17 w 34"/>
              <a:gd name="T13" fmla="*/ 33 h 33"/>
              <a:gd name="T14" fmla="*/ 11 w 34"/>
              <a:gd name="T15" fmla="*/ 31 h 33"/>
              <a:gd name="T16" fmla="*/ 4 w 34"/>
              <a:gd name="T17" fmla="*/ 27 h 33"/>
              <a:gd name="T18" fmla="*/ 2 w 34"/>
              <a:gd name="T19" fmla="*/ 23 h 33"/>
              <a:gd name="T20" fmla="*/ 0 w 34"/>
              <a:gd name="T21" fmla="*/ 16 h 33"/>
              <a:gd name="T22" fmla="*/ 0 w 34"/>
              <a:gd name="T23" fmla="*/ 16 h 33"/>
              <a:gd name="T24" fmla="*/ 2 w 34"/>
              <a:gd name="T25" fmla="*/ 10 h 33"/>
              <a:gd name="T26" fmla="*/ 4 w 34"/>
              <a:gd name="T27" fmla="*/ 4 h 33"/>
              <a:gd name="T28" fmla="*/ 11 w 34"/>
              <a:gd name="T29" fmla="*/ 2 h 33"/>
              <a:gd name="T30" fmla="*/ 17 w 34"/>
              <a:gd name="T31" fmla="*/ 0 h 33"/>
              <a:gd name="T32" fmla="*/ 17 w 34"/>
              <a:gd name="T33" fmla="*/ 0 h 33"/>
              <a:gd name="T34" fmla="*/ 23 w 34"/>
              <a:gd name="T35" fmla="*/ 2 h 33"/>
              <a:gd name="T36" fmla="*/ 28 w 34"/>
              <a:gd name="T37" fmla="*/ 4 h 33"/>
              <a:gd name="T38" fmla="*/ 32 w 34"/>
              <a:gd name="T39" fmla="*/ 10 h 33"/>
              <a:gd name="T40" fmla="*/ 34 w 34"/>
              <a:gd name="T41" fmla="*/ 16 h 33"/>
              <a:gd name="T42" fmla="*/ 34 w 34"/>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3">
                <a:moveTo>
                  <a:pt x="34" y="16"/>
                </a:moveTo>
                <a:lnTo>
                  <a:pt x="34" y="16"/>
                </a:lnTo>
                <a:lnTo>
                  <a:pt x="32" y="23"/>
                </a:lnTo>
                <a:lnTo>
                  <a:pt x="28" y="27"/>
                </a:lnTo>
                <a:lnTo>
                  <a:pt x="23" y="31"/>
                </a:lnTo>
                <a:lnTo>
                  <a:pt x="17" y="33"/>
                </a:lnTo>
                <a:lnTo>
                  <a:pt x="17" y="33"/>
                </a:lnTo>
                <a:lnTo>
                  <a:pt x="11" y="31"/>
                </a:lnTo>
                <a:lnTo>
                  <a:pt x="4" y="27"/>
                </a:lnTo>
                <a:lnTo>
                  <a:pt x="2" y="23"/>
                </a:lnTo>
                <a:lnTo>
                  <a:pt x="0" y="16"/>
                </a:lnTo>
                <a:lnTo>
                  <a:pt x="0" y="16"/>
                </a:lnTo>
                <a:lnTo>
                  <a:pt x="2" y="10"/>
                </a:lnTo>
                <a:lnTo>
                  <a:pt x="4" y="4"/>
                </a:lnTo>
                <a:lnTo>
                  <a:pt x="11" y="2"/>
                </a:lnTo>
                <a:lnTo>
                  <a:pt x="17" y="0"/>
                </a:lnTo>
                <a:lnTo>
                  <a:pt x="17" y="0"/>
                </a:lnTo>
                <a:lnTo>
                  <a:pt x="23" y="2"/>
                </a:lnTo>
                <a:lnTo>
                  <a:pt x="28" y="4"/>
                </a:lnTo>
                <a:lnTo>
                  <a:pt x="32" y="10"/>
                </a:lnTo>
                <a:lnTo>
                  <a:pt x="34" y="16"/>
                </a:lnTo>
                <a:lnTo>
                  <a:pt x="34"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6" name="Freeform 251">
            <a:extLst>
              <a:ext uri="{FF2B5EF4-FFF2-40B4-BE49-F238E27FC236}">
                <a16:creationId xmlns:a16="http://schemas.microsoft.com/office/drawing/2014/main" id="{541A9BA8-AA97-4E43-AFD6-3449CE15D391}"/>
              </a:ext>
            </a:extLst>
          </p:cNvPr>
          <p:cNvSpPr>
            <a:spLocks/>
          </p:cNvSpPr>
          <p:nvPr/>
        </p:nvSpPr>
        <p:spPr bwMode="auto">
          <a:xfrm>
            <a:off x="1360533" y="1021909"/>
            <a:ext cx="53975" cy="53975"/>
          </a:xfrm>
          <a:custGeom>
            <a:avLst/>
            <a:gdLst>
              <a:gd name="T0" fmla="*/ 34 w 34"/>
              <a:gd name="T1" fmla="*/ 17 h 34"/>
              <a:gd name="T2" fmla="*/ 34 w 34"/>
              <a:gd name="T3" fmla="*/ 17 h 34"/>
              <a:gd name="T4" fmla="*/ 32 w 34"/>
              <a:gd name="T5" fmla="*/ 23 h 34"/>
              <a:gd name="T6" fmla="*/ 30 w 34"/>
              <a:gd name="T7" fmla="*/ 29 h 34"/>
              <a:gd name="T8" fmla="*/ 24 w 34"/>
              <a:gd name="T9" fmla="*/ 31 h 34"/>
              <a:gd name="T10" fmla="*/ 17 w 34"/>
              <a:gd name="T11" fmla="*/ 34 h 34"/>
              <a:gd name="T12" fmla="*/ 17 w 34"/>
              <a:gd name="T13" fmla="*/ 34 h 34"/>
              <a:gd name="T14" fmla="*/ 11 w 34"/>
              <a:gd name="T15" fmla="*/ 31 h 34"/>
              <a:gd name="T16" fmla="*/ 7 w 34"/>
              <a:gd name="T17" fmla="*/ 29 h 34"/>
              <a:gd name="T18" fmla="*/ 2 w 34"/>
              <a:gd name="T19" fmla="*/ 23 h 34"/>
              <a:gd name="T20" fmla="*/ 0 w 34"/>
              <a:gd name="T21" fmla="*/ 17 h 34"/>
              <a:gd name="T22" fmla="*/ 0 w 34"/>
              <a:gd name="T23" fmla="*/ 17 h 34"/>
              <a:gd name="T24" fmla="*/ 2 w 34"/>
              <a:gd name="T25" fmla="*/ 11 h 34"/>
              <a:gd name="T26" fmla="*/ 7 w 34"/>
              <a:gd name="T27" fmla="*/ 7 h 34"/>
              <a:gd name="T28" fmla="*/ 11 w 34"/>
              <a:gd name="T29" fmla="*/ 2 h 34"/>
              <a:gd name="T30" fmla="*/ 17 w 34"/>
              <a:gd name="T31" fmla="*/ 0 h 34"/>
              <a:gd name="T32" fmla="*/ 17 w 34"/>
              <a:gd name="T33" fmla="*/ 0 h 34"/>
              <a:gd name="T34" fmla="*/ 24 w 34"/>
              <a:gd name="T35" fmla="*/ 2 h 34"/>
              <a:gd name="T36" fmla="*/ 30 w 34"/>
              <a:gd name="T37" fmla="*/ 7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29"/>
                </a:lnTo>
                <a:lnTo>
                  <a:pt x="24" y="31"/>
                </a:lnTo>
                <a:lnTo>
                  <a:pt x="17" y="34"/>
                </a:lnTo>
                <a:lnTo>
                  <a:pt x="17" y="34"/>
                </a:lnTo>
                <a:lnTo>
                  <a:pt x="11" y="31"/>
                </a:lnTo>
                <a:lnTo>
                  <a:pt x="7" y="29"/>
                </a:lnTo>
                <a:lnTo>
                  <a:pt x="2" y="23"/>
                </a:lnTo>
                <a:lnTo>
                  <a:pt x="0" y="17"/>
                </a:lnTo>
                <a:lnTo>
                  <a:pt x="0" y="17"/>
                </a:lnTo>
                <a:lnTo>
                  <a:pt x="2" y="11"/>
                </a:lnTo>
                <a:lnTo>
                  <a:pt x="7" y="7"/>
                </a:lnTo>
                <a:lnTo>
                  <a:pt x="11" y="2"/>
                </a:lnTo>
                <a:lnTo>
                  <a:pt x="17" y="0"/>
                </a:lnTo>
                <a:lnTo>
                  <a:pt x="17" y="0"/>
                </a:lnTo>
                <a:lnTo>
                  <a:pt x="24" y="2"/>
                </a:lnTo>
                <a:lnTo>
                  <a:pt x="30" y="7"/>
                </a:lnTo>
                <a:lnTo>
                  <a:pt x="32" y="11"/>
                </a:lnTo>
                <a:lnTo>
                  <a:pt x="34" y="17"/>
                </a:lnTo>
                <a:lnTo>
                  <a:pt x="34" y="17"/>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7" name="Freeform 252">
            <a:extLst>
              <a:ext uri="{FF2B5EF4-FFF2-40B4-BE49-F238E27FC236}">
                <a16:creationId xmlns:a16="http://schemas.microsoft.com/office/drawing/2014/main" id="{B0DAF05B-A928-4D2C-8389-F107D7D90382}"/>
              </a:ext>
            </a:extLst>
          </p:cNvPr>
          <p:cNvSpPr>
            <a:spLocks/>
          </p:cNvSpPr>
          <p:nvPr/>
        </p:nvSpPr>
        <p:spPr bwMode="auto">
          <a:xfrm>
            <a:off x="1311321" y="986984"/>
            <a:ext cx="52388" cy="52388"/>
          </a:xfrm>
          <a:custGeom>
            <a:avLst/>
            <a:gdLst>
              <a:gd name="T0" fmla="*/ 33 w 33"/>
              <a:gd name="T1" fmla="*/ 16 h 33"/>
              <a:gd name="T2" fmla="*/ 33 w 33"/>
              <a:gd name="T3" fmla="*/ 16 h 33"/>
              <a:gd name="T4" fmla="*/ 31 w 33"/>
              <a:gd name="T5" fmla="*/ 22 h 33"/>
              <a:gd name="T6" fmla="*/ 27 w 33"/>
              <a:gd name="T7" fmla="*/ 29 h 33"/>
              <a:gd name="T8" fmla="*/ 23 w 33"/>
              <a:gd name="T9" fmla="*/ 31 h 33"/>
              <a:gd name="T10" fmla="*/ 17 w 33"/>
              <a:gd name="T11" fmla="*/ 33 h 33"/>
              <a:gd name="T12" fmla="*/ 17 w 33"/>
              <a:gd name="T13" fmla="*/ 33 h 33"/>
              <a:gd name="T14" fmla="*/ 10 w 33"/>
              <a:gd name="T15" fmla="*/ 31 h 33"/>
              <a:gd name="T16" fmla="*/ 4 w 33"/>
              <a:gd name="T17" fmla="*/ 29 h 33"/>
              <a:gd name="T18" fmla="*/ 2 w 33"/>
              <a:gd name="T19" fmla="*/ 22 h 33"/>
              <a:gd name="T20" fmla="*/ 0 w 33"/>
              <a:gd name="T21" fmla="*/ 16 h 33"/>
              <a:gd name="T22" fmla="*/ 0 w 33"/>
              <a:gd name="T23" fmla="*/ 16 h 33"/>
              <a:gd name="T24" fmla="*/ 2 w 33"/>
              <a:gd name="T25" fmla="*/ 10 h 33"/>
              <a:gd name="T26" fmla="*/ 4 w 33"/>
              <a:gd name="T27" fmla="*/ 4 h 33"/>
              <a:gd name="T28" fmla="*/ 10 w 33"/>
              <a:gd name="T29" fmla="*/ 2 h 33"/>
              <a:gd name="T30" fmla="*/ 17 w 33"/>
              <a:gd name="T31" fmla="*/ 0 h 33"/>
              <a:gd name="T32" fmla="*/ 17 w 33"/>
              <a:gd name="T33" fmla="*/ 0 h 33"/>
              <a:gd name="T34" fmla="*/ 23 w 33"/>
              <a:gd name="T35" fmla="*/ 2 h 33"/>
              <a:gd name="T36" fmla="*/ 27 w 33"/>
              <a:gd name="T37" fmla="*/ 4 h 33"/>
              <a:gd name="T38" fmla="*/ 31 w 33"/>
              <a:gd name="T39" fmla="*/ 10 h 33"/>
              <a:gd name="T40" fmla="*/ 33 w 33"/>
              <a:gd name="T41" fmla="*/ 16 h 33"/>
              <a:gd name="T42" fmla="*/ 33 w 3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33" y="16"/>
                </a:moveTo>
                <a:lnTo>
                  <a:pt x="33" y="16"/>
                </a:lnTo>
                <a:lnTo>
                  <a:pt x="31" y="22"/>
                </a:lnTo>
                <a:lnTo>
                  <a:pt x="27" y="29"/>
                </a:lnTo>
                <a:lnTo>
                  <a:pt x="23" y="31"/>
                </a:lnTo>
                <a:lnTo>
                  <a:pt x="17" y="33"/>
                </a:lnTo>
                <a:lnTo>
                  <a:pt x="17" y="33"/>
                </a:lnTo>
                <a:lnTo>
                  <a:pt x="10" y="31"/>
                </a:lnTo>
                <a:lnTo>
                  <a:pt x="4" y="29"/>
                </a:lnTo>
                <a:lnTo>
                  <a:pt x="2" y="22"/>
                </a:lnTo>
                <a:lnTo>
                  <a:pt x="0" y="16"/>
                </a:lnTo>
                <a:lnTo>
                  <a:pt x="0" y="16"/>
                </a:lnTo>
                <a:lnTo>
                  <a:pt x="2" y="10"/>
                </a:lnTo>
                <a:lnTo>
                  <a:pt x="4" y="4"/>
                </a:lnTo>
                <a:lnTo>
                  <a:pt x="10" y="2"/>
                </a:lnTo>
                <a:lnTo>
                  <a:pt x="17" y="0"/>
                </a:lnTo>
                <a:lnTo>
                  <a:pt x="17" y="0"/>
                </a:lnTo>
                <a:lnTo>
                  <a:pt x="23" y="2"/>
                </a:lnTo>
                <a:lnTo>
                  <a:pt x="27" y="4"/>
                </a:lnTo>
                <a:lnTo>
                  <a:pt x="31" y="10"/>
                </a:lnTo>
                <a:lnTo>
                  <a:pt x="33" y="16"/>
                </a:lnTo>
                <a:lnTo>
                  <a:pt x="33" y="16"/>
                </a:lnTo>
                <a:close/>
              </a:path>
            </a:pathLst>
          </a:custGeom>
          <a:noFill/>
          <a:ln w="1270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498" name="Rectangle 253">
            <a:extLst>
              <a:ext uri="{FF2B5EF4-FFF2-40B4-BE49-F238E27FC236}">
                <a16:creationId xmlns:a16="http://schemas.microsoft.com/office/drawing/2014/main" id="{1055AC18-51E4-4005-830A-49D511883174}"/>
              </a:ext>
            </a:extLst>
          </p:cNvPr>
          <p:cNvSpPr>
            <a:spLocks noChangeArrowheads="1"/>
          </p:cNvSpPr>
          <p:nvPr/>
        </p:nvSpPr>
        <p:spPr bwMode="auto">
          <a:xfrm rot="16200000">
            <a:off x="170947" y="2296413"/>
            <a:ext cx="14266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rPr>
              <a:t>Overall survival (%)</a:t>
            </a:r>
            <a:endParaRPr kumimoji="0" lang="en-US" altLang="en-US" sz="1200" b="0" i="0" u="none" strike="noStrike" kern="1200" cap="none" spc="0" normalizeH="0" baseline="0" noProof="0" dirty="0">
              <a:ln>
                <a:noFill/>
              </a:ln>
              <a:effectLst/>
              <a:uLnTx/>
              <a:uFillTx/>
              <a:cs typeface="Arial" panose="020B0604020202020204" pitchFamily="34" charset="0"/>
            </a:endParaRPr>
          </a:p>
        </p:txBody>
      </p:sp>
      <p:sp>
        <p:nvSpPr>
          <p:cNvPr id="1499" name="Line 254">
            <a:extLst>
              <a:ext uri="{FF2B5EF4-FFF2-40B4-BE49-F238E27FC236}">
                <a16:creationId xmlns:a16="http://schemas.microsoft.com/office/drawing/2014/main" id="{3309E0D9-CA41-439C-AA72-AA69F5E700AD}"/>
              </a:ext>
            </a:extLst>
          </p:cNvPr>
          <p:cNvSpPr>
            <a:spLocks noChangeShapeType="1"/>
          </p:cNvSpPr>
          <p:nvPr/>
        </p:nvSpPr>
        <p:spPr bwMode="auto">
          <a:xfrm flipV="1">
            <a:off x="2440033" y="3885759"/>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0" name="Line 255">
            <a:extLst>
              <a:ext uri="{FF2B5EF4-FFF2-40B4-BE49-F238E27FC236}">
                <a16:creationId xmlns:a16="http://schemas.microsoft.com/office/drawing/2014/main" id="{721BD18A-1510-4233-B0C8-266D3E4A32D8}"/>
              </a:ext>
            </a:extLst>
          </p:cNvPr>
          <p:cNvSpPr>
            <a:spLocks noChangeShapeType="1"/>
          </p:cNvSpPr>
          <p:nvPr/>
        </p:nvSpPr>
        <p:spPr bwMode="auto">
          <a:xfrm flipV="1">
            <a:off x="2440033" y="380638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1" name="Line 256">
            <a:extLst>
              <a:ext uri="{FF2B5EF4-FFF2-40B4-BE49-F238E27FC236}">
                <a16:creationId xmlns:a16="http://schemas.microsoft.com/office/drawing/2014/main" id="{53508C8D-8F20-451D-B2AF-91D8BFAD29F1}"/>
              </a:ext>
            </a:extLst>
          </p:cNvPr>
          <p:cNvSpPr>
            <a:spLocks noChangeShapeType="1"/>
          </p:cNvSpPr>
          <p:nvPr/>
        </p:nvSpPr>
        <p:spPr bwMode="auto">
          <a:xfrm flipV="1">
            <a:off x="2440033" y="3727009"/>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2" name="Line 257">
            <a:extLst>
              <a:ext uri="{FF2B5EF4-FFF2-40B4-BE49-F238E27FC236}">
                <a16:creationId xmlns:a16="http://schemas.microsoft.com/office/drawing/2014/main" id="{3E408D78-CC9E-46C6-9B92-777D0EA48ECC}"/>
              </a:ext>
            </a:extLst>
          </p:cNvPr>
          <p:cNvSpPr>
            <a:spLocks noChangeShapeType="1"/>
          </p:cNvSpPr>
          <p:nvPr/>
        </p:nvSpPr>
        <p:spPr bwMode="auto">
          <a:xfrm flipV="1">
            <a:off x="2440033" y="3649222"/>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3" name="Line 258">
            <a:extLst>
              <a:ext uri="{FF2B5EF4-FFF2-40B4-BE49-F238E27FC236}">
                <a16:creationId xmlns:a16="http://schemas.microsoft.com/office/drawing/2014/main" id="{7D0EE2C9-2571-4EAA-8257-8AB26D54D788}"/>
              </a:ext>
            </a:extLst>
          </p:cNvPr>
          <p:cNvSpPr>
            <a:spLocks noChangeShapeType="1"/>
          </p:cNvSpPr>
          <p:nvPr/>
        </p:nvSpPr>
        <p:spPr bwMode="auto">
          <a:xfrm flipV="1">
            <a:off x="2440033" y="3569847"/>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4" name="Line 259">
            <a:extLst>
              <a:ext uri="{FF2B5EF4-FFF2-40B4-BE49-F238E27FC236}">
                <a16:creationId xmlns:a16="http://schemas.microsoft.com/office/drawing/2014/main" id="{2CE1D961-FAF1-4C04-BD53-C117740FDE4A}"/>
              </a:ext>
            </a:extLst>
          </p:cNvPr>
          <p:cNvSpPr>
            <a:spLocks noChangeShapeType="1"/>
          </p:cNvSpPr>
          <p:nvPr/>
        </p:nvSpPr>
        <p:spPr bwMode="auto">
          <a:xfrm flipV="1">
            <a:off x="2440033" y="3490472"/>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5" name="Line 260">
            <a:extLst>
              <a:ext uri="{FF2B5EF4-FFF2-40B4-BE49-F238E27FC236}">
                <a16:creationId xmlns:a16="http://schemas.microsoft.com/office/drawing/2014/main" id="{3D53337B-EED7-405E-A4A0-216CBAC5CA58}"/>
              </a:ext>
            </a:extLst>
          </p:cNvPr>
          <p:cNvSpPr>
            <a:spLocks noChangeShapeType="1"/>
          </p:cNvSpPr>
          <p:nvPr/>
        </p:nvSpPr>
        <p:spPr bwMode="auto">
          <a:xfrm flipV="1">
            <a:off x="2440033" y="341268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6" name="Line 261">
            <a:extLst>
              <a:ext uri="{FF2B5EF4-FFF2-40B4-BE49-F238E27FC236}">
                <a16:creationId xmlns:a16="http://schemas.microsoft.com/office/drawing/2014/main" id="{8D511D1F-43A0-4E0B-BB0E-AA553B6BFB2A}"/>
              </a:ext>
            </a:extLst>
          </p:cNvPr>
          <p:cNvSpPr>
            <a:spLocks noChangeShapeType="1"/>
          </p:cNvSpPr>
          <p:nvPr/>
        </p:nvSpPr>
        <p:spPr bwMode="auto">
          <a:xfrm flipV="1">
            <a:off x="2440033" y="3333309"/>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7" name="Line 262">
            <a:extLst>
              <a:ext uri="{FF2B5EF4-FFF2-40B4-BE49-F238E27FC236}">
                <a16:creationId xmlns:a16="http://schemas.microsoft.com/office/drawing/2014/main" id="{0E08568C-67FE-42E9-AF5A-CF35C77F9B65}"/>
              </a:ext>
            </a:extLst>
          </p:cNvPr>
          <p:cNvSpPr>
            <a:spLocks noChangeShapeType="1"/>
          </p:cNvSpPr>
          <p:nvPr/>
        </p:nvSpPr>
        <p:spPr bwMode="auto">
          <a:xfrm flipV="1">
            <a:off x="2440033" y="3255522"/>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8" name="Line 263">
            <a:extLst>
              <a:ext uri="{FF2B5EF4-FFF2-40B4-BE49-F238E27FC236}">
                <a16:creationId xmlns:a16="http://schemas.microsoft.com/office/drawing/2014/main" id="{91305812-D5BB-44CB-911B-1BF0A2C031C5}"/>
              </a:ext>
            </a:extLst>
          </p:cNvPr>
          <p:cNvSpPr>
            <a:spLocks noChangeShapeType="1"/>
          </p:cNvSpPr>
          <p:nvPr/>
        </p:nvSpPr>
        <p:spPr bwMode="auto">
          <a:xfrm flipV="1">
            <a:off x="2440033" y="3176147"/>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09" name="Line 264">
            <a:extLst>
              <a:ext uri="{FF2B5EF4-FFF2-40B4-BE49-F238E27FC236}">
                <a16:creationId xmlns:a16="http://schemas.microsoft.com/office/drawing/2014/main" id="{95245906-A5E0-4B84-9E31-D7B4335663B7}"/>
              </a:ext>
            </a:extLst>
          </p:cNvPr>
          <p:cNvSpPr>
            <a:spLocks noChangeShapeType="1"/>
          </p:cNvSpPr>
          <p:nvPr/>
        </p:nvSpPr>
        <p:spPr bwMode="auto">
          <a:xfrm flipV="1">
            <a:off x="2440033" y="3096772"/>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0" name="Line 265">
            <a:extLst>
              <a:ext uri="{FF2B5EF4-FFF2-40B4-BE49-F238E27FC236}">
                <a16:creationId xmlns:a16="http://schemas.microsoft.com/office/drawing/2014/main" id="{1DA71ABF-E0A1-4936-89F4-BF43B6BBF499}"/>
              </a:ext>
            </a:extLst>
          </p:cNvPr>
          <p:cNvSpPr>
            <a:spLocks noChangeShapeType="1"/>
          </p:cNvSpPr>
          <p:nvPr/>
        </p:nvSpPr>
        <p:spPr bwMode="auto">
          <a:xfrm flipV="1">
            <a:off x="2440033" y="3018984"/>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1" name="Line 266">
            <a:extLst>
              <a:ext uri="{FF2B5EF4-FFF2-40B4-BE49-F238E27FC236}">
                <a16:creationId xmlns:a16="http://schemas.microsoft.com/office/drawing/2014/main" id="{CB53477F-23C3-4206-B971-2C44C14BEE78}"/>
              </a:ext>
            </a:extLst>
          </p:cNvPr>
          <p:cNvSpPr>
            <a:spLocks noChangeShapeType="1"/>
          </p:cNvSpPr>
          <p:nvPr/>
        </p:nvSpPr>
        <p:spPr bwMode="auto">
          <a:xfrm flipV="1">
            <a:off x="2440033" y="2939609"/>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2" name="Line 267">
            <a:extLst>
              <a:ext uri="{FF2B5EF4-FFF2-40B4-BE49-F238E27FC236}">
                <a16:creationId xmlns:a16="http://schemas.microsoft.com/office/drawing/2014/main" id="{6034C472-E338-42DD-BA75-6DEF21A7ADC0}"/>
              </a:ext>
            </a:extLst>
          </p:cNvPr>
          <p:cNvSpPr>
            <a:spLocks noChangeShapeType="1"/>
          </p:cNvSpPr>
          <p:nvPr/>
        </p:nvSpPr>
        <p:spPr bwMode="auto">
          <a:xfrm flipV="1">
            <a:off x="2440033" y="286023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3" name="Line 268">
            <a:extLst>
              <a:ext uri="{FF2B5EF4-FFF2-40B4-BE49-F238E27FC236}">
                <a16:creationId xmlns:a16="http://schemas.microsoft.com/office/drawing/2014/main" id="{5A79BEE9-D5E5-483D-B430-4555B3D148F3}"/>
              </a:ext>
            </a:extLst>
          </p:cNvPr>
          <p:cNvSpPr>
            <a:spLocks noChangeShapeType="1"/>
          </p:cNvSpPr>
          <p:nvPr/>
        </p:nvSpPr>
        <p:spPr bwMode="auto">
          <a:xfrm flipV="1">
            <a:off x="2440033" y="2782447"/>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4" name="Line 269">
            <a:extLst>
              <a:ext uri="{FF2B5EF4-FFF2-40B4-BE49-F238E27FC236}">
                <a16:creationId xmlns:a16="http://schemas.microsoft.com/office/drawing/2014/main" id="{E2F83F71-ECEA-4EAA-A1AE-DF23F457037F}"/>
              </a:ext>
            </a:extLst>
          </p:cNvPr>
          <p:cNvSpPr>
            <a:spLocks noChangeShapeType="1"/>
          </p:cNvSpPr>
          <p:nvPr/>
        </p:nvSpPr>
        <p:spPr bwMode="auto">
          <a:xfrm flipV="1">
            <a:off x="2440033" y="2703072"/>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5" name="Line 270">
            <a:extLst>
              <a:ext uri="{FF2B5EF4-FFF2-40B4-BE49-F238E27FC236}">
                <a16:creationId xmlns:a16="http://schemas.microsoft.com/office/drawing/2014/main" id="{B38042F5-09BB-4518-AC49-F1FEA862C5D1}"/>
              </a:ext>
            </a:extLst>
          </p:cNvPr>
          <p:cNvSpPr>
            <a:spLocks noChangeShapeType="1"/>
          </p:cNvSpPr>
          <p:nvPr/>
        </p:nvSpPr>
        <p:spPr bwMode="auto">
          <a:xfrm flipV="1">
            <a:off x="2440033" y="2625284"/>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6" name="Line 271">
            <a:extLst>
              <a:ext uri="{FF2B5EF4-FFF2-40B4-BE49-F238E27FC236}">
                <a16:creationId xmlns:a16="http://schemas.microsoft.com/office/drawing/2014/main" id="{70DCF189-798A-45E8-A434-06C47783716A}"/>
              </a:ext>
            </a:extLst>
          </p:cNvPr>
          <p:cNvSpPr>
            <a:spLocks noChangeShapeType="1"/>
          </p:cNvSpPr>
          <p:nvPr/>
        </p:nvSpPr>
        <p:spPr bwMode="auto">
          <a:xfrm flipV="1">
            <a:off x="2440033" y="2545909"/>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7" name="Line 272">
            <a:extLst>
              <a:ext uri="{FF2B5EF4-FFF2-40B4-BE49-F238E27FC236}">
                <a16:creationId xmlns:a16="http://schemas.microsoft.com/office/drawing/2014/main" id="{BA6D2BE4-3171-4642-93B9-0734506253C0}"/>
              </a:ext>
            </a:extLst>
          </p:cNvPr>
          <p:cNvSpPr>
            <a:spLocks noChangeShapeType="1"/>
          </p:cNvSpPr>
          <p:nvPr/>
        </p:nvSpPr>
        <p:spPr bwMode="auto">
          <a:xfrm flipV="1">
            <a:off x="2440033" y="246653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8" name="Line 273">
            <a:extLst>
              <a:ext uri="{FF2B5EF4-FFF2-40B4-BE49-F238E27FC236}">
                <a16:creationId xmlns:a16="http://schemas.microsoft.com/office/drawing/2014/main" id="{9B4B3C2C-98F0-45DD-BF44-429B26BFAFF4}"/>
              </a:ext>
            </a:extLst>
          </p:cNvPr>
          <p:cNvSpPr>
            <a:spLocks noChangeShapeType="1"/>
          </p:cNvSpPr>
          <p:nvPr/>
        </p:nvSpPr>
        <p:spPr bwMode="auto">
          <a:xfrm flipV="1">
            <a:off x="2440033" y="2388747"/>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19" name="Line 274">
            <a:extLst>
              <a:ext uri="{FF2B5EF4-FFF2-40B4-BE49-F238E27FC236}">
                <a16:creationId xmlns:a16="http://schemas.microsoft.com/office/drawing/2014/main" id="{6026703A-AE47-407D-B6C2-44B3C5A5352A}"/>
              </a:ext>
            </a:extLst>
          </p:cNvPr>
          <p:cNvSpPr>
            <a:spLocks noChangeShapeType="1"/>
          </p:cNvSpPr>
          <p:nvPr/>
        </p:nvSpPr>
        <p:spPr bwMode="auto">
          <a:xfrm flipV="1">
            <a:off x="2440033" y="2309372"/>
            <a:ext cx="0" cy="39688"/>
          </a:xfrm>
          <a:prstGeom prst="line">
            <a:avLst/>
          </a:prstGeom>
          <a:noFill/>
          <a:ln w="9525">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0" name="Line 275">
            <a:extLst>
              <a:ext uri="{FF2B5EF4-FFF2-40B4-BE49-F238E27FC236}">
                <a16:creationId xmlns:a16="http://schemas.microsoft.com/office/drawing/2014/main" id="{91E908F9-86C6-4ECC-9520-7A1940AA495C}"/>
              </a:ext>
            </a:extLst>
          </p:cNvPr>
          <p:cNvSpPr>
            <a:spLocks noChangeShapeType="1"/>
          </p:cNvSpPr>
          <p:nvPr/>
        </p:nvSpPr>
        <p:spPr bwMode="auto">
          <a:xfrm flipV="1">
            <a:off x="2440033" y="2229997"/>
            <a:ext cx="0" cy="39688"/>
          </a:xfrm>
          <a:prstGeom prst="line">
            <a:avLst/>
          </a:prstGeom>
          <a:noFill/>
          <a:ln w="9525">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1" name="Line 276">
            <a:extLst>
              <a:ext uri="{FF2B5EF4-FFF2-40B4-BE49-F238E27FC236}">
                <a16:creationId xmlns:a16="http://schemas.microsoft.com/office/drawing/2014/main" id="{BE179139-1FC9-4F87-96D3-7B96D9C03BDA}"/>
              </a:ext>
            </a:extLst>
          </p:cNvPr>
          <p:cNvSpPr>
            <a:spLocks noChangeShapeType="1"/>
          </p:cNvSpPr>
          <p:nvPr/>
        </p:nvSpPr>
        <p:spPr bwMode="auto">
          <a:xfrm flipV="1">
            <a:off x="3552871" y="3904809"/>
            <a:ext cx="0" cy="39688"/>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2" name="Line 277">
            <a:extLst>
              <a:ext uri="{FF2B5EF4-FFF2-40B4-BE49-F238E27FC236}">
                <a16:creationId xmlns:a16="http://schemas.microsoft.com/office/drawing/2014/main" id="{F749DE61-3380-4FB8-8009-F5600FD4A87E}"/>
              </a:ext>
            </a:extLst>
          </p:cNvPr>
          <p:cNvSpPr>
            <a:spLocks noChangeShapeType="1"/>
          </p:cNvSpPr>
          <p:nvPr/>
        </p:nvSpPr>
        <p:spPr bwMode="auto">
          <a:xfrm flipV="1">
            <a:off x="3552871" y="382543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3" name="Line 278">
            <a:extLst>
              <a:ext uri="{FF2B5EF4-FFF2-40B4-BE49-F238E27FC236}">
                <a16:creationId xmlns:a16="http://schemas.microsoft.com/office/drawing/2014/main" id="{DE32A6C3-D626-4F11-A6DA-ADA38AF42F9B}"/>
              </a:ext>
            </a:extLst>
          </p:cNvPr>
          <p:cNvSpPr>
            <a:spLocks noChangeShapeType="1"/>
          </p:cNvSpPr>
          <p:nvPr/>
        </p:nvSpPr>
        <p:spPr bwMode="auto">
          <a:xfrm flipV="1">
            <a:off x="3552871" y="3747647"/>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4" name="Line 279">
            <a:extLst>
              <a:ext uri="{FF2B5EF4-FFF2-40B4-BE49-F238E27FC236}">
                <a16:creationId xmlns:a16="http://schemas.microsoft.com/office/drawing/2014/main" id="{0ABC2669-EA01-49F5-A8CE-CD17AFA516DB}"/>
              </a:ext>
            </a:extLst>
          </p:cNvPr>
          <p:cNvSpPr>
            <a:spLocks noChangeShapeType="1"/>
          </p:cNvSpPr>
          <p:nvPr/>
        </p:nvSpPr>
        <p:spPr bwMode="auto">
          <a:xfrm flipV="1">
            <a:off x="3552871" y="3668272"/>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5" name="Line 280">
            <a:extLst>
              <a:ext uri="{FF2B5EF4-FFF2-40B4-BE49-F238E27FC236}">
                <a16:creationId xmlns:a16="http://schemas.microsoft.com/office/drawing/2014/main" id="{3E89084B-9736-4F02-9D5F-F6690572970A}"/>
              </a:ext>
            </a:extLst>
          </p:cNvPr>
          <p:cNvSpPr>
            <a:spLocks noChangeShapeType="1"/>
          </p:cNvSpPr>
          <p:nvPr/>
        </p:nvSpPr>
        <p:spPr bwMode="auto">
          <a:xfrm flipV="1">
            <a:off x="3552871" y="3588897"/>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6" name="Line 281">
            <a:extLst>
              <a:ext uri="{FF2B5EF4-FFF2-40B4-BE49-F238E27FC236}">
                <a16:creationId xmlns:a16="http://schemas.microsoft.com/office/drawing/2014/main" id="{D6CD3DB5-59B3-4EA7-9F48-D4BEF58AED53}"/>
              </a:ext>
            </a:extLst>
          </p:cNvPr>
          <p:cNvSpPr>
            <a:spLocks noChangeShapeType="1"/>
          </p:cNvSpPr>
          <p:nvPr/>
        </p:nvSpPr>
        <p:spPr bwMode="auto">
          <a:xfrm flipV="1">
            <a:off x="3552871" y="3511109"/>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7" name="Line 282">
            <a:extLst>
              <a:ext uri="{FF2B5EF4-FFF2-40B4-BE49-F238E27FC236}">
                <a16:creationId xmlns:a16="http://schemas.microsoft.com/office/drawing/2014/main" id="{C0EF7549-E124-4DB1-AC84-CD4CAE804A59}"/>
              </a:ext>
            </a:extLst>
          </p:cNvPr>
          <p:cNvSpPr>
            <a:spLocks noChangeShapeType="1"/>
          </p:cNvSpPr>
          <p:nvPr/>
        </p:nvSpPr>
        <p:spPr bwMode="auto">
          <a:xfrm flipV="1">
            <a:off x="3552871" y="343173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8" name="Line 283">
            <a:extLst>
              <a:ext uri="{FF2B5EF4-FFF2-40B4-BE49-F238E27FC236}">
                <a16:creationId xmlns:a16="http://schemas.microsoft.com/office/drawing/2014/main" id="{835E3B8E-FC4A-4B1A-BFC9-655AEA6329E1}"/>
              </a:ext>
            </a:extLst>
          </p:cNvPr>
          <p:cNvSpPr>
            <a:spLocks noChangeShapeType="1"/>
          </p:cNvSpPr>
          <p:nvPr/>
        </p:nvSpPr>
        <p:spPr bwMode="auto">
          <a:xfrm flipV="1">
            <a:off x="3552871" y="3353947"/>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29" name="Line 284">
            <a:extLst>
              <a:ext uri="{FF2B5EF4-FFF2-40B4-BE49-F238E27FC236}">
                <a16:creationId xmlns:a16="http://schemas.microsoft.com/office/drawing/2014/main" id="{0CD69689-40DA-4596-8B16-58AB1D336BC2}"/>
              </a:ext>
            </a:extLst>
          </p:cNvPr>
          <p:cNvSpPr>
            <a:spLocks noChangeShapeType="1"/>
          </p:cNvSpPr>
          <p:nvPr/>
        </p:nvSpPr>
        <p:spPr bwMode="auto">
          <a:xfrm flipV="1">
            <a:off x="3552871" y="3274572"/>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30" name="Line 285">
            <a:extLst>
              <a:ext uri="{FF2B5EF4-FFF2-40B4-BE49-F238E27FC236}">
                <a16:creationId xmlns:a16="http://schemas.microsoft.com/office/drawing/2014/main" id="{3DFDBAED-DEB2-4F61-827E-423B3C44854F}"/>
              </a:ext>
            </a:extLst>
          </p:cNvPr>
          <p:cNvSpPr>
            <a:spLocks noChangeShapeType="1"/>
          </p:cNvSpPr>
          <p:nvPr/>
        </p:nvSpPr>
        <p:spPr bwMode="auto">
          <a:xfrm flipV="1">
            <a:off x="3552871" y="3195197"/>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31" name="Line 286">
            <a:extLst>
              <a:ext uri="{FF2B5EF4-FFF2-40B4-BE49-F238E27FC236}">
                <a16:creationId xmlns:a16="http://schemas.microsoft.com/office/drawing/2014/main" id="{246DB9CB-79B5-4068-9B22-C357D3A9AFA5}"/>
              </a:ext>
            </a:extLst>
          </p:cNvPr>
          <p:cNvSpPr>
            <a:spLocks noChangeShapeType="1"/>
          </p:cNvSpPr>
          <p:nvPr/>
        </p:nvSpPr>
        <p:spPr bwMode="auto">
          <a:xfrm flipV="1">
            <a:off x="3552871" y="3117409"/>
            <a:ext cx="0" cy="38100"/>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32" name="Line 287">
            <a:extLst>
              <a:ext uri="{FF2B5EF4-FFF2-40B4-BE49-F238E27FC236}">
                <a16:creationId xmlns:a16="http://schemas.microsoft.com/office/drawing/2014/main" id="{706BD05D-9290-4D9C-8B74-99CB18103CE5}"/>
              </a:ext>
            </a:extLst>
          </p:cNvPr>
          <p:cNvSpPr>
            <a:spLocks noChangeShapeType="1"/>
          </p:cNvSpPr>
          <p:nvPr/>
        </p:nvSpPr>
        <p:spPr bwMode="auto">
          <a:xfrm flipV="1">
            <a:off x="3552871" y="3038034"/>
            <a:ext cx="0" cy="39688"/>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533" name="Rectangle 288">
            <a:extLst>
              <a:ext uri="{FF2B5EF4-FFF2-40B4-BE49-F238E27FC236}">
                <a16:creationId xmlns:a16="http://schemas.microsoft.com/office/drawing/2014/main" id="{B710D364-DEF1-41B6-BFAB-88A84B3A9512}"/>
              </a:ext>
            </a:extLst>
          </p:cNvPr>
          <p:cNvSpPr>
            <a:spLocks noChangeArrowheads="1"/>
          </p:cNvSpPr>
          <p:nvPr/>
        </p:nvSpPr>
        <p:spPr bwMode="auto">
          <a:xfrm>
            <a:off x="2463846" y="3096772"/>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6"/>
                </a:solidFill>
                <a:effectLst/>
                <a:uLnTx/>
                <a:uFillTx/>
                <a:cs typeface="Arial" panose="020B0604020202020204" pitchFamily="34" charset="0"/>
              </a:rPr>
              <a:t>46%</a:t>
            </a:r>
            <a:endParaRPr kumimoji="0" lang="en-US" altLang="en-US" sz="1800" i="0" u="none" strike="noStrike" kern="1200" cap="none" spc="0" normalizeH="0" baseline="0" noProof="0" dirty="0">
              <a:ln>
                <a:noFill/>
              </a:ln>
              <a:solidFill>
                <a:schemeClr val="accent6"/>
              </a:solidFill>
              <a:effectLst/>
              <a:uLnTx/>
              <a:uFillTx/>
              <a:cs typeface="Arial" panose="020B0604020202020204" pitchFamily="34" charset="0"/>
            </a:endParaRPr>
          </a:p>
        </p:txBody>
      </p:sp>
      <p:sp>
        <p:nvSpPr>
          <p:cNvPr id="1534" name="Rectangle 289">
            <a:extLst>
              <a:ext uri="{FF2B5EF4-FFF2-40B4-BE49-F238E27FC236}">
                <a16:creationId xmlns:a16="http://schemas.microsoft.com/office/drawing/2014/main" id="{28E8058D-6B6A-40CC-A1B1-37F6A418CE43}"/>
              </a:ext>
            </a:extLst>
          </p:cNvPr>
          <p:cNvSpPr>
            <a:spLocks noChangeArrowheads="1"/>
          </p:cNvSpPr>
          <p:nvPr/>
        </p:nvSpPr>
        <p:spPr bwMode="auto">
          <a:xfrm>
            <a:off x="3563983" y="3558734"/>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6"/>
                </a:solidFill>
                <a:effectLst/>
                <a:uLnTx/>
                <a:uFillTx/>
                <a:cs typeface="Arial" panose="020B0604020202020204" pitchFamily="34" charset="0"/>
              </a:rPr>
              <a:t>19%</a:t>
            </a:r>
            <a:endParaRPr kumimoji="0" lang="en-US" altLang="en-US" sz="1800" i="0" u="none" strike="noStrike" kern="1200" cap="none" spc="0" normalizeH="0" baseline="0" noProof="0" dirty="0">
              <a:ln>
                <a:noFill/>
              </a:ln>
              <a:solidFill>
                <a:schemeClr val="accent6"/>
              </a:solidFill>
              <a:effectLst/>
              <a:uLnTx/>
              <a:uFillTx/>
              <a:cs typeface="Arial" panose="020B0604020202020204" pitchFamily="34" charset="0"/>
            </a:endParaRPr>
          </a:p>
        </p:txBody>
      </p:sp>
      <p:sp>
        <p:nvSpPr>
          <p:cNvPr id="1537" name="Rectangle 292">
            <a:extLst>
              <a:ext uri="{FF2B5EF4-FFF2-40B4-BE49-F238E27FC236}">
                <a16:creationId xmlns:a16="http://schemas.microsoft.com/office/drawing/2014/main" id="{ADC5600A-2D10-4DF0-B926-571DF09A500E}"/>
              </a:ext>
            </a:extLst>
          </p:cNvPr>
          <p:cNvSpPr>
            <a:spLocks noChangeArrowheads="1"/>
          </p:cNvSpPr>
          <p:nvPr/>
        </p:nvSpPr>
        <p:spPr bwMode="auto">
          <a:xfrm>
            <a:off x="2463846" y="2076009"/>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1"/>
                </a:solidFill>
                <a:effectLst/>
                <a:uLnTx/>
                <a:uFillTx/>
                <a:cs typeface="Arial" panose="020B0604020202020204" pitchFamily="34" charset="0"/>
              </a:rPr>
              <a:t>57%</a:t>
            </a:r>
            <a:endParaRPr kumimoji="0" lang="en-US" altLang="en-US" sz="1800" i="0" u="none" strike="noStrike" kern="1200" cap="none" spc="0" normalizeH="0" baseline="0" noProof="0" dirty="0">
              <a:ln>
                <a:noFill/>
              </a:ln>
              <a:solidFill>
                <a:schemeClr val="accent1"/>
              </a:solidFill>
              <a:effectLst/>
              <a:uLnTx/>
              <a:uFillTx/>
              <a:cs typeface="Arial" panose="020B0604020202020204" pitchFamily="34" charset="0"/>
            </a:endParaRPr>
          </a:p>
        </p:txBody>
      </p:sp>
      <p:sp>
        <p:nvSpPr>
          <p:cNvPr id="1538" name="Rectangle 293">
            <a:extLst>
              <a:ext uri="{FF2B5EF4-FFF2-40B4-BE49-F238E27FC236}">
                <a16:creationId xmlns:a16="http://schemas.microsoft.com/office/drawing/2014/main" id="{F5ACD564-121C-4081-B93F-A31093F1F213}"/>
              </a:ext>
            </a:extLst>
          </p:cNvPr>
          <p:cNvSpPr>
            <a:spLocks noChangeArrowheads="1"/>
          </p:cNvSpPr>
          <p:nvPr/>
        </p:nvSpPr>
        <p:spPr bwMode="auto">
          <a:xfrm>
            <a:off x="3563983" y="2833247"/>
            <a:ext cx="25487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i="0" u="none" strike="noStrike" kern="1200" cap="none" spc="0" normalizeH="0" baseline="0" noProof="0" dirty="0">
                <a:ln>
                  <a:noFill/>
                </a:ln>
                <a:solidFill>
                  <a:schemeClr val="accent1"/>
                </a:solidFill>
                <a:effectLst/>
                <a:uLnTx/>
                <a:uFillTx/>
                <a:cs typeface="Arial" panose="020B0604020202020204" pitchFamily="34" charset="0"/>
              </a:rPr>
              <a:t>31%</a:t>
            </a:r>
            <a:endParaRPr kumimoji="0" lang="en-US" altLang="en-US" sz="1800" i="0" u="none" strike="noStrike" kern="1200" cap="none" spc="0" normalizeH="0" baseline="0" noProof="0" dirty="0">
              <a:ln>
                <a:noFill/>
              </a:ln>
              <a:solidFill>
                <a:schemeClr val="accent1"/>
              </a:solidFill>
              <a:effectLst/>
              <a:uLnTx/>
              <a:uFillTx/>
              <a:cs typeface="Arial" panose="020B0604020202020204" pitchFamily="34" charset="0"/>
            </a:endParaRPr>
          </a:p>
        </p:txBody>
      </p:sp>
      <p:sp>
        <p:nvSpPr>
          <p:cNvPr id="1636" name="Rectangle 391">
            <a:extLst>
              <a:ext uri="{FF2B5EF4-FFF2-40B4-BE49-F238E27FC236}">
                <a16:creationId xmlns:a16="http://schemas.microsoft.com/office/drawing/2014/main" id="{2103DF38-9DAF-41D7-A332-BD9A0361CBFE}"/>
              </a:ext>
            </a:extLst>
          </p:cNvPr>
          <p:cNvSpPr>
            <a:spLocks noChangeArrowheads="1"/>
          </p:cNvSpPr>
          <p:nvPr/>
        </p:nvSpPr>
        <p:spPr bwMode="auto">
          <a:xfrm>
            <a:off x="340913" y="4294486"/>
            <a:ext cx="55784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effectLst/>
                <a:uLnTx/>
                <a:uFillTx/>
                <a:cs typeface="Arial" panose="020B0604020202020204" pitchFamily="34" charset="0"/>
              </a:rPr>
              <a:t>No. at risk</a:t>
            </a:r>
          </a:p>
        </p:txBody>
      </p:sp>
      <p:sp>
        <p:nvSpPr>
          <p:cNvPr id="1637" name="Rectangle 392">
            <a:extLst>
              <a:ext uri="{FF2B5EF4-FFF2-40B4-BE49-F238E27FC236}">
                <a16:creationId xmlns:a16="http://schemas.microsoft.com/office/drawing/2014/main" id="{9168FEDD-7B5C-4F44-BB4D-66F9B3CD2241}"/>
              </a:ext>
            </a:extLst>
          </p:cNvPr>
          <p:cNvSpPr>
            <a:spLocks noChangeArrowheads="1"/>
          </p:cNvSpPr>
          <p:nvPr/>
        </p:nvSpPr>
        <p:spPr bwMode="auto">
          <a:xfrm>
            <a:off x="340913" y="4442123"/>
            <a:ext cx="78547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chemeClr val="accent1"/>
                </a:solidFill>
                <a:effectLst/>
                <a:uLnTx/>
                <a:uFillTx/>
                <a:cs typeface="Arial" panose="020B0604020202020204" pitchFamily="34" charset="0"/>
              </a:rPr>
              <a:t>NIVO + chemo</a:t>
            </a:r>
          </a:p>
        </p:txBody>
      </p:sp>
      <p:sp>
        <p:nvSpPr>
          <p:cNvPr id="1638" name="Rectangle 393">
            <a:extLst>
              <a:ext uri="{FF2B5EF4-FFF2-40B4-BE49-F238E27FC236}">
                <a16:creationId xmlns:a16="http://schemas.microsoft.com/office/drawing/2014/main" id="{16623213-BA06-4A54-8D22-EDBC9460D1C9}"/>
              </a:ext>
            </a:extLst>
          </p:cNvPr>
          <p:cNvSpPr>
            <a:spLocks noChangeArrowheads="1"/>
          </p:cNvSpPr>
          <p:nvPr/>
        </p:nvSpPr>
        <p:spPr bwMode="auto">
          <a:xfrm>
            <a:off x="5245146" y="3136459"/>
            <a:ext cx="87043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chemeClr val="accent1"/>
                </a:solidFill>
                <a:effectLst/>
                <a:uLnTx/>
                <a:uFillTx/>
                <a:cs typeface="Arial" panose="020B0604020202020204" pitchFamily="34" charset="0"/>
              </a:rPr>
              <a:t>NIVO + chemo</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endParaRPr>
          </a:p>
        </p:txBody>
      </p:sp>
      <p:sp>
        <p:nvSpPr>
          <p:cNvPr id="1639" name="Rectangle 394">
            <a:extLst>
              <a:ext uri="{FF2B5EF4-FFF2-40B4-BE49-F238E27FC236}">
                <a16:creationId xmlns:a16="http://schemas.microsoft.com/office/drawing/2014/main" id="{19AE9C7E-EC65-4616-9852-570B3148EC45}"/>
              </a:ext>
            </a:extLst>
          </p:cNvPr>
          <p:cNvSpPr>
            <a:spLocks noChangeArrowheads="1"/>
          </p:cNvSpPr>
          <p:nvPr/>
        </p:nvSpPr>
        <p:spPr bwMode="auto">
          <a:xfrm>
            <a:off x="340913" y="4578648"/>
            <a:ext cx="39113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chemeClr val="accent6"/>
                </a:solidFill>
                <a:effectLst/>
                <a:uLnTx/>
                <a:uFillTx/>
                <a:cs typeface="Arial" panose="020B0604020202020204" pitchFamily="34" charset="0"/>
              </a:rPr>
              <a:t>Chemo</a:t>
            </a:r>
          </a:p>
        </p:txBody>
      </p:sp>
      <p:sp>
        <p:nvSpPr>
          <p:cNvPr id="1640" name="Rectangle 395">
            <a:extLst>
              <a:ext uri="{FF2B5EF4-FFF2-40B4-BE49-F238E27FC236}">
                <a16:creationId xmlns:a16="http://schemas.microsoft.com/office/drawing/2014/main" id="{89C68CEA-4B60-42CE-838D-C06BE56385D1}"/>
              </a:ext>
            </a:extLst>
          </p:cNvPr>
          <p:cNvSpPr>
            <a:spLocks noChangeArrowheads="1"/>
          </p:cNvSpPr>
          <p:nvPr/>
        </p:nvSpPr>
        <p:spPr bwMode="auto">
          <a:xfrm>
            <a:off x="5235621" y="3723834"/>
            <a:ext cx="43441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dirty="0">
                <a:ln>
                  <a:noFill/>
                </a:ln>
                <a:solidFill>
                  <a:schemeClr val="accent6"/>
                </a:solidFill>
                <a:effectLst/>
                <a:uLnTx/>
                <a:uFillTx/>
                <a:cs typeface="Arial" panose="020B0604020202020204" pitchFamily="34" charset="0"/>
              </a:rPr>
              <a:t>Chemo</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endParaRPr>
          </a:p>
        </p:txBody>
      </p:sp>
      <p:sp>
        <p:nvSpPr>
          <p:cNvPr id="1280" name="Freeform 436">
            <a:extLst>
              <a:ext uri="{FF2B5EF4-FFF2-40B4-BE49-F238E27FC236}">
                <a16:creationId xmlns:a16="http://schemas.microsoft.com/office/drawing/2014/main" id="{DAB05D05-E114-4540-BA03-24BE8A40AF92}"/>
              </a:ext>
            </a:extLst>
          </p:cNvPr>
          <p:cNvSpPr>
            <a:spLocks/>
          </p:cNvSpPr>
          <p:nvPr/>
        </p:nvSpPr>
        <p:spPr bwMode="auto">
          <a:xfrm>
            <a:off x="1324021" y="1012384"/>
            <a:ext cx="4222750" cy="2671763"/>
          </a:xfrm>
          <a:custGeom>
            <a:avLst/>
            <a:gdLst>
              <a:gd name="T0" fmla="*/ 47 w 2660"/>
              <a:gd name="T1" fmla="*/ 19 h 1683"/>
              <a:gd name="T2" fmla="*/ 68 w 2660"/>
              <a:gd name="T3" fmla="*/ 52 h 1683"/>
              <a:gd name="T4" fmla="*/ 102 w 2660"/>
              <a:gd name="T5" fmla="*/ 97 h 1683"/>
              <a:gd name="T6" fmla="*/ 118 w 2660"/>
              <a:gd name="T7" fmla="*/ 110 h 1683"/>
              <a:gd name="T8" fmla="*/ 133 w 2660"/>
              <a:gd name="T9" fmla="*/ 137 h 1683"/>
              <a:gd name="T10" fmla="*/ 150 w 2660"/>
              <a:gd name="T11" fmla="*/ 162 h 1683"/>
              <a:gd name="T12" fmla="*/ 188 w 2660"/>
              <a:gd name="T13" fmla="*/ 195 h 1683"/>
              <a:gd name="T14" fmla="*/ 207 w 2660"/>
              <a:gd name="T15" fmla="*/ 240 h 1683"/>
              <a:gd name="T16" fmla="*/ 224 w 2660"/>
              <a:gd name="T17" fmla="*/ 271 h 1683"/>
              <a:gd name="T18" fmla="*/ 237 w 2660"/>
              <a:gd name="T19" fmla="*/ 279 h 1683"/>
              <a:gd name="T20" fmla="*/ 275 w 2660"/>
              <a:gd name="T21" fmla="*/ 331 h 1683"/>
              <a:gd name="T22" fmla="*/ 287 w 2660"/>
              <a:gd name="T23" fmla="*/ 358 h 1683"/>
              <a:gd name="T24" fmla="*/ 302 w 2660"/>
              <a:gd name="T25" fmla="*/ 395 h 1683"/>
              <a:gd name="T26" fmla="*/ 321 w 2660"/>
              <a:gd name="T27" fmla="*/ 418 h 1683"/>
              <a:gd name="T28" fmla="*/ 327 w 2660"/>
              <a:gd name="T29" fmla="*/ 428 h 1683"/>
              <a:gd name="T30" fmla="*/ 349 w 2660"/>
              <a:gd name="T31" fmla="*/ 451 h 1683"/>
              <a:gd name="T32" fmla="*/ 370 w 2660"/>
              <a:gd name="T33" fmla="*/ 486 h 1683"/>
              <a:gd name="T34" fmla="*/ 391 w 2660"/>
              <a:gd name="T35" fmla="*/ 521 h 1683"/>
              <a:gd name="T36" fmla="*/ 403 w 2660"/>
              <a:gd name="T37" fmla="*/ 550 h 1683"/>
              <a:gd name="T38" fmla="*/ 418 w 2660"/>
              <a:gd name="T39" fmla="*/ 581 h 1683"/>
              <a:gd name="T40" fmla="*/ 435 w 2660"/>
              <a:gd name="T41" fmla="*/ 608 h 1683"/>
              <a:gd name="T42" fmla="*/ 450 w 2660"/>
              <a:gd name="T43" fmla="*/ 643 h 1683"/>
              <a:gd name="T44" fmla="*/ 479 w 2660"/>
              <a:gd name="T45" fmla="*/ 676 h 1683"/>
              <a:gd name="T46" fmla="*/ 507 w 2660"/>
              <a:gd name="T47" fmla="*/ 730 h 1683"/>
              <a:gd name="T48" fmla="*/ 541 w 2660"/>
              <a:gd name="T49" fmla="*/ 757 h 1683"/>
              <a:gd name="T50" fmla="*/ 581 w 2660"/>
              <a:gd name="T51" fmla="*/ 803 h 1683"/>
              <a:gd name="T52" fmla="*/ 596 w 2660"/>
              <a:gd name="T53" fmla="*/ 836 h 1683"/>
              <a:gd name="T54" fmla="*/ 629 w 2660"/>
              <a:gd name="T55" fmla="*/ 867 h 1683"/>
              <a:gd name="T56" fmla="*/ 648 w 2660"/>
              <a:gd name="T57" fmla="*/ 896 h 1683"/>
              <a:gd name="T58" fmla="*/ 661 w 2660"/>
              <a:gd name="T59" fmla="*/ 933 h 1683"/>
              <a:gd name="T60" fmla="*/ 680 w 2660"/>
              <a:gd name="T61" fmla="*/ 960 h 1683"/>
              <a:gd name="T62" fmla="*/ 726 w 2660"/>
              <a:gd name="T63" fmla="*/ 1003 h 1683"/>
              <a:gd name="T64" fmla="*/ 741 w 2660"/>
              <a:gd name="T65" fmla="*/ 1042 h 1683"/>
              <a:gd name="T66" fmla="*/ 764 w 2660"/>
              <a:gd name="T67" fmla="*/ 1094 h 1683"/>
              <a:gd name="T68" fmla="*/ 783 w 2660"/>
              <a:gd name="T69" fmla="*/ 1127 h 1683"/>
              <a:gd name="T70" fmla="*/ 813 w 2660"/>
              <a:gd name="T71" fmla="*/ 1162 h 1683"/>
              <a:gd name="T72" fmla="*/ 862 w 2660"/>
              <a:gd name="T73" fmla="*/ 1204 h 1683"/>
              <a:gd name="T74" fmla="*/ 900 w 2660"/>
              <a:gd name="T75" fmla="*/ 1228 h 1683"/>
              <a:gd name="T76" fmla="*/ 925 w 2660"/>
              <a:gd name="T77" fmla="*/ 1257 h 1683"/>
              <a:gd name="T78" fmla="*/ 971 w 2660"/>
              <a:gd name="T79" fmla="*/ 1284 h 1683"/>
              <a:gd name="T80" fmla="*/ 1043 w 2660"/>
              <a:gd name="T81" fmla="*/ 1317 h 1683"/>
              <a:gd name="T82" fmla="*/ 1058 w 2660"/>
              <a:gd name="T83" fmla="*/ 1338 h 1683"/>
              <a:gd name="T84" fmla="*/ 1096 w 2660"/>
              <a:gd name="T85" fmla="*/ 1359 h 1683"/>
              <a:gd name="T86" fmla="*/ 1166 w 2660"/>
              <a:gd name="T87" fmla="*/ 1394 h 1683"/>
              <a:gd name="T88" fmla="*/ 1199 w 2660"/>
              <a:gd name="T89" fmla="*/ 1410 h 1683"/>
              <a:gd name="T90" fmla="*/ 1258 w 2660"/>
              <a:gd name="T91" fmla="*/ 1435 h 1683"/>
              <a:gd name="T92" fmla="*/ 1292 w 2660"/>
              <a:gd name="T93" fmla="*/ 1458 h 1683"/>
              <a:gd name="T94" fmla="*/ 1347 w 2660"/>
              <a:gd name="T95" fmla="*/ 1468 h 1683"/>
              <a:gd name="T96" fmla="*/ 1430 w 2660"/>
              <a:gd name="T97" fmla="*/ 1487 h 1683"/>
              <a:gd name="T98" fmla="*/ 1476 w 2660"/>
              <a:gd name="T99" fmla="*/ 1522 h 1683"/>
              <a:gd name="T100" fmla="*/ 1613 w 2660"/>
              <a:gd name="T101" fmla="*/ 1551 h 1683"/>
              <a:gd name="T102" fmla="*/ 1683 w 2660"/>
              <a:gd name="T103" fmla="*/ 1572 h 1683"/>
              <a:gd name="T104" fmla="*/ 1776 w 2660"/>
              <a:gd name="T105" fmla="*/ 1590 h 1683"/>
              <a:gd name="T106" fmla="*/ 1900 w 2660"/>
              <a:gd name="T107" fmla="*/ 1611 h 1683"/>
              <a:gd name="T108" fmla="*/ 2004 w 2660"/>
              <a:gd name="T109" fmla="*/ 1636 h 1683"/>
              <a:gd name="T110" fmla="*/ 2187 w 2660"/>
              <a:gd name="T111" fmla="*/ 1673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0" h="1683">
                <a:moveTo>
                  <a:pt x="0" y="0"/>
                </a:moveTo>
                <a:lnTo>
                  <a:pt x="38" y="0"/>
                </a:lnTo>
                <a:lnTo>
                  <a:pt x="38" y="15"/>
                </a:lnTo>
                <a:lnTo>
                  <a:pt x="44" y="15"/>
                </a:lnTo>
                <a:lnTo>
                  <a:pt x="44" y="19"/>
                </a:lnTo>
                <a:lnTo>
                  <a:pt x="47" y="19"/>
                </a:lnTo>
                <a:lnTo>
                  <a:pt x="47" y="23"/>
                </a:lnTo>
                <a:lnTo>
                  <a:pt x="53" y="23"/>
                </a:lnTo>
                <a:lnTo>
                  <a:pt x="53" y="29"/>
                </a:lnTo>
                <a:lnTo>
                  <a:pt x="61" y="29"/>
                </a:lnTo>
                <a:lnTo>
                  <a:pt x="61" y="52"/>
                </a:lnTo>
                <a:lnTo>
                  <a:pt x="68" y="52"/>
                </a:lnTo>
                <a:lnTo>
                  <a:pt x="68" y="73"/>
                </a:lnTo>
                <a:lnTo>
                  <a:pt x="87" y="73"/>
                </a:lnTo>
                <a:lnTo>
                  <a:pt x="87" y="83"/>
                </a:lnTo>
                <a:lnTo>
                  <a:pt x="91" y="83"/>
                </a:lnTo>
                <a:lnTo>
                  <a:pt x="91" y="97"/>
                </a:lnTo>
                <a:lnTo>
                  <a:pt x="102" y="97"/>
                </a:lnTo>
                <a:lnTo>
                  <a:pt x="102" y="104"/>
                </a:lnTo>
                <a:lnTo>
                  <a:pt x="110" y="104"/>
                </a:lnTo>
                <a:lnTo>
                  <a:pt x="110" y="106"/>
                </a:lnTo>
                <a:lnTo>
                  <a:pt x="112" y="106"/>
                </a:lnTo>
                <a:lnTo>
                  <a:pt x="112" y="110"/>
                </a:lnTo>
                <a:lnTo>
                  <a:pt x="118" y="110"/>
                </a:lnTo>
                <a:lnTo>
                  <a:pt x="118" y="128"/>
                </a:lnTo>
                <a:lnTo>
                  <a:pt x="127" y="128"/>
                </a:lnTo>
                <a:lnTo>
                  <a:pt x="127" y="130"/>
                </a:lnTo>
                <a:lnTo>
                  <a:pt x="129" y="130"/>
                </a:lnTo>
                <a:lnTo>
                  <a:pt x="129" y="137"/>
                </a:lnTo>
                <a:lnTo>
                  <a:pt x="133" y="137"/>
                </a:lnTo>
                <a:lnTo>
                  <a:pt x="133" y="141"/>
                </a:lnTo>
                <a:lnTo>
                  <a:pt x="137" y="141"/>
                </a:lnTo>
                <a:lnTo>
                  <a:pt x="137" y="157"/>
                </a:lnTo>
                <a:lnTo>
                  <a:pt x="148" y="157"/>
                </a:lnTo>
                <a:lnTo>
                  <a:pt x="148" y="162"/>
                </a:lnTo>
                <a:lnTo>
                  <a:pt x="150" y="162"/>
                </a:lnTo>
                <a:lnTo>
                  <a:pt x="150" y="182"/>
                </a:lnTo>
                <a:lnTo>
                  <a:pt x="167" y="182"/>
                </a:lnTo>
                <a:lnTo>
                  <a:pt x="167" y="195"/>
                </a:lnTo>
                <a:lnTo>
                  <a:pt x="171" y="195"/>
                </a:lnTo>
                <a:lnTo>
                  <a:pt x="171" y="195"/>
                </a:lnTo>
                <a:lnTo>
                  <a:pt x="188" y="195"/>
                </a:lnTo>
                <a:lnTo>
                  <a:pt x="188" y="215"/>
                </a:lnTo>
                <a:lnTo>
                  <a:pt x="190" y="215"/>
                </a:lnTo>
                <a:lnTo>
                  <a:pt x="190" y="219"/>
                </a:lnTo>
                <a:lnTo>
                  <a:pt x="194" y="219"/>
                </a:lnTo>
                <a:lnTo>
                  <a:pt x="194" y="240"/>
                </a:lnTo>
                <a:lnTo>
                  <a:pt x="207" y="240"/>
                </a:lnTo>
                <a:lnTo>
                  <a:pt x="207" y="244"/>
                </a:lnTo>
                <a:lnTo>
                  <a:pt x="209" y="244"/>
                </a:lnTo>
                <a:lnTo>
                  <a:pt x="209" y="252"/>
                </a:lnTo>
                <a:lnTo>
                  <a:pt x="213" y="252"/>
                </a:lnTo>
                <a:lnTo>
                  <a:pt x="213" y="271"/>
                </a:lnTo>
                <a:lnTo>
                  <a:pt x="224" y="271"/>
                </a:lnTo>
                <a:lnTo>
                  <a:pt x="224" y="275"/>
                </a:lnTo>
                <a:lnTo>
                  <a:pt x="228" y="275"/>
                </a:lnTo>
                <a:lnTo>
                  <a:pt x="228" y="277"/>
                </a:lnTo>
                <a:lnTo>
                  <a:pt x="230" y="277"/>
                </a:lnTo>
                <a:lnTo>
                  <a:pt x="230" y="279"/>
                </a:lnTo>
                <a:lnTo>
                  <a:pt x="237" y="279"/>
                </a:lnTo>
                <a:lnTo>
                  <a:pt x="237" y="300"/>
                </a:lnTo>
                <a:lnTo>
                  <a:pt x="249" y="300"/>
                </a:lnTo>
                <a:lnTo>
                  <a:pt x="249" y="327"/>
                </a:lnTo>
                <a:lnTo>
                  <a:pt x="270" y="327"/>
                </a:lnTo>
                <a:lnTo>
                  <a:pt x="270" y="331"/>
                </a:lnTo>
                <a:lnTo>
                  <a:pt x="275" y="331"/>
                </a:lnTo>
                <a:lnTo>
                  <a:pt x="275" y="335"/>
                </a:lnTo>
                <a:lnTo>
                  <a:pt x="277" y="335"/>
                </a:lnTo>
                <a:lnTo>
                  <a:pt x="277" y="339"/>
                </a:lnTo>
                <a:lnTo>
                  <a:pt x="281" y="339"/>
                </a:lnTo>
                <a:lnTo>
                  <a:pt x="281" y="358"/>
                </a:lnTo>
                <a:lnTo>
                  <a:pt x="287" y="358"/>
                </a:lnTo>
                <a:lnTo>
                  <a:pt x="287" y="362"/>
                </a:lnTo>
                <a:lnTo>
                  <a:pt x="289" y="362"/>
                </a:lnTo>
                <a:lnTo>
                  <a:pt x="289" y="370"/>
                </a:lnTo>
                <a:lnTo>
                  <a:pt x="294" y="370"/>
                </a:lnTo>
                <a:lnTo>
                  <a:pt x="294" y="395"/>
                </a:lnTo>
                <a:lnTo>
                  <a:pt x="302" y="395"/>
                </a:lnTo>
                <a:lnTo>
                  <a:pt x="302" y="399"/>
                </a:lnTo>
                <a:lnTo>
                  <a:pt x="306" y="399"/>
                </a:lnTo>
                <a:lnTo>
                  <a:pt x="306" y="406"/>
                </a:lnTo>
                <a:lnTo>
                  <a:pt x="317" y="406"/>
                </a:lnTo>
                <a:lnTo>
                  <a:pt x="317" y="418"/>
                </a:lnTo>
                <a:lnTo>
                  <a:pt x="321" y="418"/>
                </a:lnTo>
                <a:lnTo>
                  <a:pt x="321" y="424"/>
                </a:lnTo>
                <a:lnTo>
                  <a:pt x="323" y="424"/>
                </a:lnTo>
                <a:lnTo>
                  <a:pt x="323" y="428"/>
                </a:lnTo>
                <a:lnTo>
                  <a:pt x="323" y="428"/>
                </a:lnTo>
                <a:lnTo>
                  <a:pt x="327" y="428"/>
                </a:lnTo>
                <a:lnTo>
                  <a:pt x="327" y="428"/>
                </a:lnTo>
                <a:lnTo>
                  <a:pt x="327" y="432"/>
                </a:lnTo>
                <a:lnTo>
                  <a:pt x="338" y="432"/>
                </a:lnTo>
                <a:lnTo>
                  <a:pt x="338" y="447"/>
                </a:lnTo>
                <a:lnTo>
                  <a:pt x="346" y="447"/>
                </a:lnTo>
                <a:lnTo>
                  <a:pt x="346" y="451"/>
                </a:lnTo>
                <a:lnTo>
                  <a:pt x="349" y="451"/>
                </a:lnTo>
                <a:lnTo>
                  <a:pt x="349" y="457"/>
                </a:lnTo>
                <a:lnTo>
                  <a:pt x="363" y="457"/>
                </a:lnTo>
                <a:lnTo>
                  <a:pt x="363" y="476"/>
                </a:lnTo>
                <a:lnTo>
                  <a:pt x="368" y="476"/>
                </a:lnTo>
                <a:lnTo>
                  <a:pt x="368" y="486"/>
                </a:lnTo>
                <a:lnTo>
                  <a:pt x="370" y="486"/>
                </a:lnTo>
                <a:lnTo>
                  <a:pt x="370" y="507"/>
                </a:lnTo>
                <a:lnTo>
                  <a:pt x="376" y="507"/>
                </a:lnTo>
                <a:lnTo>
                  <a:pt x="376" y="513"/>
                </a:lnTo>
                <a:lnTo>
                  <a:pt x="380" y="513"/>
                </a:lnTo>
                <a:lnTo>
                  <a:pt x="380" y="521"/>
                </a:lnTo>
                <a:lnTo>
                  <a:pt x="391" y="521"/>
                </a:lnTo>
                <a:lnTo>
                  <a:pt x="391" y="532"/>
                </a:lnTo>
                <a:lnTo>
                  <a:pt x="397" y="532"/>
                </a:lnTo>
                <a:lnTo>
                  <a:pt x="397" y="546"/>
                </a:lnTo>
                <a:lnTo>
                  <a:pt x="401" y="546"/>
                </a:lnTo>
                <a:lnTo>
                  <a:pt x="401" y="550"/>
                </a:lnTo>
                <a:lnTo>
                  <a:pt x="403" y="550"/>
                </a:lnTo>
                <a:lnTo>
                  <a:pt x="403" y="575"/>
                </a:lnTo>
                <a:lnTo>
                  <a:pt x="412" y="575"/>
                </a:lnTo>
                <a:lnTo>
                  <a:pt x="412" y="577"/>
                </a:lnTo>
                <a:lnTo>
                  <a:pt x="414" y="577"/>
                </a:lnTo>
                <a:lnTo>
                  <a:pt x="414" y="581"/>
                </a:lnTo>
                <a:lnTo>
                  <a:pt x="418" y="581"/>
                </a:lnTo>
                <a:lnTo>
                  <a:pt x="418" y="585"/>
                </a:lnTo>
                <a:lnTo>
                  <a:pt x="422" y="585"/>
                </a:lnTo>
                <a:lnTo>
                  <a:pt x="422" y="606"/>
                </a:lnTo>
                <a:lnTo>
                  <a:pt x="429" y="606"/>
                </a:lnTo>
                <a:lnTo>
                  <a:pt x="429" y="608"/>
                </a:lnTo>
                <a:lnTo>
                  <a:pt x="435" y="608"/>
                </a:lnTo>
                <a:lnTo>
                  <a:pt x="435" y="616"/>
                </a:lnTo>
                <a:lnTo>
                  <a:pt x="439" y="616"/>
                </a:lnTo>
                <a:lnTo>
                  <a:pt x="439" y="637"/>
                </a:lnTo>
                <a:lnTo>
                  <a:pt x="448" y="637"/>
                </a:lnTo>
                <a:lnTo>
                  <a:pt x="448" y="643"/>
                </a:lnTo>
                <a:lnTo>
                  <a:pt x="450" y="643"/>
                </a:lnTo>
                <a:lnTo>
                  <a:pt x="450" y="650"/>
                </a:lnTo>
                <a:lnTo>
                  <a:pt x="456" y="650"/>
                </a:lnTo>
                <a:lnTo>
                  <a:pt x="456" y="666"/>
                </a:lnTo>
                <a:lnTo>
                  <a:pt x="467" y="666"/>
                </a:lnTo>
                <a:lnTo>
                  <a:pt x="467" y="676"/>
                </a:lnTo>
                <a:lnTo>
                  <a:pt x="479" y="676"/>
                </a:lnTo>
                <a:lnTo>
                  <a:pt x="479" y="689"/>
                </a:lnTo>
                <a:lnTo>
                  <a:pt x="486" y="689"/>
                </a:lnTo>
                <a:lnTo>
                  <a:pt x="486" y="701"/>
                </a:lnTo>
                <a:lnTo>
                  <a:pt x="490" y="701"/>
                </a:lnTo>
                <a:lnTo>
                  <a:pt x="490" y="730"/>
                </a:lnTo>
                <a:lnTo>
                  <a:pt x="507" y="730"/>
                </a:lnTo>
                <a:lnTo>
                  <a:pt x="507" y="732"/>
                </a:lnTo>
                <a:lnTo>
                  <a:pt x="513" y="732"/>
                </a:lnTo>
                <a:lnTo>
                  <a:pt x="513" y="753"/>
                </a:lnTo>
                <a:lnTo>
                  <a:pt x="536" y="753"/>
                </a:lnTo>
                <a:lnTo>
                  <a:pt x="536" y="757"/>
                </a:lnTo>
                <a:lnTo>
                  <a:pt x="541" y="757"/>
                </a:lnTo>
                <a:lnTo>
                  <a:pt x="541" y="761"/>
                </a:lnTo>
                <a:lnTo>
                  <a:pt x="551" y="761"/>
                </a:lnTo>
                <a:lnTo>
                  <a:pt x="551" y="784"/>
                </a:lnTo>
                <a:lnTo>
                  <a:pt x="564" y="784"/>
                </a:lnTo>
                <a:lnTo>
                  <a:pt x="564" y="803"/>
                </a:lnTo>
                <a:lnTo>
                  <a:pt x="581" y="803"/>
                </a:lnTo>
                <a:lnTo>
                  <a:pt x="581" y="811"/>
                </a:lnTo>
                <a:lnTo>
                  <a:pt x="583" y="811"/>
                </a:lnTo>
                <a:lnTo>
                  <a:pt x="583" y="819"/>
                </a:lnTo>
                <a:lnTo>
                  <a:pt x="591" y="819"/>
                </a:lnTo>
                <a:lnTo>
                  <a:pt x="591" y="836"/>
                </a:lnTo>
                <a:lnTo>
                  <a:pt x="596" y="836"/>
                </a:lnTo>
                <a:lnTo>
                  <a:pt x="596" y="842"/>
                </a:lnTo>
                <a:lnTo>
                  <a:pt x="608" y="842"/>
                </a:lnTo>
                <a:lnTo>
                  <a:pt x="608" y="858"/>
                </a:lnTo>
                <a:lnTo>
                  <a:pt x="623" y="858"/>
                </a:lnTo>
                <a:lnTo>
                  <a:pt x="623" y="867"/>
                </a:lnTo>
                <a:lnTo>
                  <a:pt x="629" y="867"/>
                </a:lnTo>
                <a:lnTo>
                  <a:pt x="629" y="873"/>
                </a:lnTo>
                <a:lnTo>
                  <a:pt x="638" y="873"/>
                </a:lnTo>
                <a:lnTo>
                  <a:pt x="638" y="887"/>
                </a:lnTo>
                <a:lnTo>
                  <a:pt x="644" y="887"/>
                </a:lnTo>
                <a:lnTo>
                  <a:pt x="644" y="896"/>
                </a:lnTo>
                <a:lnTo>
                  <a:pt x="648" y="896"/>
                </a:lnTo>
                <a:lnTo>
                  <a:pt x="648" y="900"/>
                </a:lnTo>
                <a:lnTo>
                  <a:pt x="648" y="918"/>
                </a:lnTo>
                <a:lnTo>
                  <a:pt x="655" y="918"/>
                </a:lnTo>
                <a:lnTo>
                  <a:pt x="655" y="925"/>
                </a:lnTo>
                <a:lnTo>
                  <a:pt x="661" y="925"/>
                </a:lnTo>
                <a:lnTo>
                  <a:pt x="661" y="933"/>
                </a:lnTo>
                <a:lnTo>
                  <a:pt x="665" y="933"/>
                </a:lnTo>
                <a:lnTo>
                  <a:pt x="665" y="945"/>
                </a:lnTo>
                <a:lnTo>
                  <a:pt x="678" y="945"/>
                </a:lnTo>
                <a:lnTo>
                  <a:pt x="678" y="951"/>
                </a:lnTo>
                <a:lnTo>
                  <a:pt x="680" y="951"/>
                </a:lnTo>
                <a:lnTo>
                  <a:pt x="680" y="960"/>
                </a:lnTo>
                <a:lnTo>
                  <a:pt x="691" y="960"/>
                </a:lnTo>
                <a:lnTo>
                  <a:pt x="691" y="974"/>
                </a:lnTo>
                <a:lnTo>
                  <a:pt x="705" y="974"/>
                </a:lnTo>
                <a:lnTo>
                  <a:pt x="705" y="999"/>
                </a:lnTo>
                <a:lnTo>
                  <a:pt x="726" y="999"/>
                </a:lnTo>
                <a:lnTo>
                  <a:pt x="726" y="1003"/>
                </a:lnTo>
                <a:lnTo>
                  <a:pt x="731" y="1003"/>
                </a:lnTo>
                <a:lnTo>
                  <a:pt x="731" y="1032"/>
                </a:lnTo>
                <a:lnTo>
                  <a:pt x="739" y="1032"/>
                </a:lnTo>
                <a:lnTo>
                  <a:pt x="739" y="1038"/>
                </a:lnTo>
                <a:lnTo>
                  <a:pt x="741" y="1038"/>
                </a:lnTo>
                <a:lnTo>
                  <a:pt x="741" y="1042"/>
                </a:lnTo>
                <a:lnTo>
                  <a:pt x="748" y="1042"/>
                </a:lnTo>
                <a:lnTo>
                  <a:pt x="748" y="1063"/>
                </a:lnTo>
                <a:lnTo>
                  <a:pt x="758" y="1063"/>
                </a:lnTo>
                <a:lnTo>
                  <a:pt x="758" y="1069"/>
                </a:lnTo>
                <a:lnTo>
                  <a:pt x="764" y="1069"/>
                </a:lnTo>
                <a:lnTo>
                  <a:pt x="764" y="1094"/>
                </a:lnTo>
                <a:lnTo>
                  <a:pt x="773" y="1094"/>
                </a:lnTo>
                <a:lnTo>
                  <a:pt x="773" y="1102"/>
                </a:lnTo>
                <a:lnTo>
                  <a:pt x="777" y="1102"/>
                </a:lnTo>
                <a:lnTo>
                  <a:pt x="777" y="1109"/>
                </a:lnTo>
                <a:lnTo>
                  <a:pt x="783" y="1109"/>
                </a:lnTo>
                <a:lnTo>
                  <a:pt x="783" y="1127"/>
                </a:lnTo>
                <a:lnTo>
                  <a:pt x="792" y="1127"/>
                </a:lnTo>
                <a:lnTo>
                  <a:pt x="792" y="1138"/>
                </a:lnTo>
                <a:lnTo>
                  <a:pt x="805" y="1138"/>
                </a:lnTo>
                <a:lnTo>
                  <a:pt x="805" y="1154"/>
                </a:lnTo>
                <a:lnTo>
                  <a:pt x="813" y="1154"/>
                </a:lnTo>
                <a:lnTo>
                  <a:pt x="813" y="1162"/>
                </a:lnTo>
                <a:lnTo>
                  <a:pt x="826" y="1162"/>
                </a:lnTo>
                <a:lnTo>
                  <a:pt x="826" y="1175"/>
                </a:lnTo>
                <a:lnTo>
                  <a:pt x="845" y="1175"/>
                </a:lnTo>
                <a:lnTo>
                  <a:pt x="845" y="1187"/>
                </a:lnTo>
                <a:lnTo>
                  <a:pt x="862" y="1187"/>
                </a:lnTo>
                <a:lnTo>
                  <a:pt x="862" y="1204"/>
                </a:lnTo>
                <a:lnTo>
                  <a:pt x="864" y="1204"/>
                </a:lnTo>
                <a:lnTo>
                  <a:pt x="864" y="1210"/>
                </a:lnTo>
                <a:lnTo>
                  <a:pt x="878" y="1210"/>
                </a:lnTo>
                <a:lnTo>
                  <a:pt x="878" y="1222"/>
                </a:lnTo>
                <a:lnTo>
                  <a:pt x="900" y="1222"/>
                </a:lnTo>
                <a:lnTo>
                  <a:pt x="900" y="1228"/>
                </a:lnTo>
                <a:lnTo>
                  <a:pt x="904" y="1228"/>
                </a:lnTo>
                <a:lnTo>
                  <a:pt x="904" y="1249"/>
                </a:lnTo>
                <a:lnTo>
                  <a:pt x="923" y="1249"/>
                </a:lnTo>
                <a:lnTo>
                  <a:pt x="923" y="1253"/>
                </a:lnTo>
                <a:lnTo>
                  <a:pt x="925" y="1253"/>
                </a:lnTo>
                <a:lnTo>
                  <a:pt x="925" y="1257"/>
                </a:lnTo>
                <a:lnTo>
                  <a:pt x="938" y="1257"/>
                </a:lnTo>
                <a:lnTo>
                  <a:pt x="938" y="1266"/>
                </a:lnTo>
                <a:lnTo>
                  <a:pt x="948" y="1266"/>
                </a:lnTo>
                <a:lnTo>
                  <a:pt x="948" y="1274"/>
                </a:lnTo>
                <a:lnTo>
                  <a:pt x="971" y="1274"/>
                </a:lnTo>
                <a:lnTo>
                  <a:pt x="971" y="1284"/>
                </a:lnTo>
                <a:lnTo>
                  <a:pt x="984" y="1284"/>
                </a:lnTo>
                <a:lnTo>
                  <a:pt x="984" y="1293"/>
                </a:lnTo>
                <a:lnTo>
                  <a:pt x="1003" y="1293"/>
                </a:lnTo>
                <a:lnTo>
                  <a:pt x="1003" y="1305"/>
                </a:lnTo>
                <a:lnTo>
                  <a:pt x="1043" y="1305"/>
                </a:lnTo>
                <a:lnTo>
                  <a:pt x="1043" y="1317"/>
                </a:lnTo>
                <a:lnTo>
                  <a:pt x="1054" y="1317"/>
                </a:lnTo>
                <a:lnTo>
                  <a:pt x="1054" y="1326"/>
                </a:lnTo>
                <a:lnTo>
                  <a:pt x="1056" y="1326"/>
                </a:lnTo>
                <a:lnTo>
                  <a:pt x="1056" y="1330"/>
                </a:lnTo>
                <a:lnTo>
                  <a:pt x="1058" y="1330"/>
                </a:lnTo>
                <a:lnTo>
                  <a:pt x="1058" y="1338"/>
                </a:lnTo>
                <a:lnTo>
                  <a:pt x="1085" y="1338"/>
                </a:lnTo>
                <a:lnTo>
                  <a:pt x="1085" y="1342"/>
                </a:lnTo>
                <a:lnTo>
                  <a:pt x="1094" y="1342"/>
                </a:lnTo>
                <a:lnTo>
                  <a:pt x="1094" y="1346"/>
                </a:lnTo>
                <a:lnTo>
                  <a:pt x="1096" y="1346"/>
                </a:lnTo>
                <a:lnTo>
                  <a:pt x="1096" y="1359"/>
                </a:lnTo>
                <a:lnTo>
                  <a:pt x="1115" y="1359"/>
                </a:lnTo>
                <a:lnTo>
                  <a:pt x="1115" y="1367"/>
                </a:lnTo>
                <a:lnTo>
                  <a:pt x="1144" y="1367"/>
                </a:lnTo>
                <a:lnTo>
                  <a:pt x="1144" y="1377"/>
                </a:lnTo>
                <a:lnTo>
                  <a:pt x="1166" y="1377"/>
                </a:lnTo>
                <a:lnTo>
                  <a:pt x="1166" y="1394"/>
                </a:lnTo>
                <a:lnTo>
                  <a:pt x="1180" y="1394"/>
                </a:lnTo>
                <a:lnTo>
                  <a:pt x="1180" y="1398"/>
                </a:lnTo>
                <a:lnTo>
                  <a:pt x="1182" y="1398"/>
                </a:lnTo>
                <a:lnTo>
                  <a:pt x="1182" y="1402"/>
                </a:lnTo>
                <a:lnTo>
                  <a:pt x="1199" y="1402"/>
                </a:lnTo>
                <a:lnTo>
                  <a:pt x="1199" y="1410"/>
                </a:lnTo>
                <a:lnTo>
                  <a:pt x="1216" y="1410"/>
                </a:lnTo>
                <a:lnTo>
                  <a:pt x="1216" y="1417"/>
                </a:lnTo>
                <a:lnTo>
                  <a:pt x="1220" y="1417"/>
                </a:lnTo>
                <a:lnTo>
                  <a:pt x="1220" y="1429"/>
                </a:lnTo>
                <a:lnTo>
                  <a:pt x="1258" y="1429"/>
                </a:lnTo>
                <a:lnTo>
                  <a:pt x="1258" y="1435"/>
                </a:lnTo>
                <a:lnTo>
                  <a:pt x="1271" y="1435"/>
                </a:lnTo>
                <a:lnTo>
                  <a:pt x="1271" y="1444"/>
                </a:lnTo>
                <a:lnTo>
                  <a:pt x="1288" y="1444"/>
                </a:lnTo>
                <a:lnTo>
                  <a:pt x="1288" y="1450"/>
                </a:lnTo>
                <a:lnTo>
                  <a:pt x="1292" y="1450"/>
                </a:lnTo>
                <a:lnTo>
                  <a:pt x="1292" y="1458"/>
                </a:lnTo>
                <a:lnTo>
                  <a:pt x="1320" y="1458"/>
                </a:lnTo>
                <a:lnTo>
                  <a:pt x="1320" y="1462"/>
                </a:lnTo>
                <a:lnTo>
                  <a:pt x="1324" y="1462"/>
                </a:lnTo>
                <a:lnTo>
                  <a:pt x="1324" y="1466"/>
                </a:lnTo>
                <a:lnTo>
                  <a:pt x="1347" y="1466"/>
                </a:lnTo>
                <a:lnTo>
                  <a:pt x="1347" y="1468"/>
                </a:lnTo>
                <a:lnTo>
                  <a:pt x="1360" y="1468"/>
                </a:lnTo>
                <a:lnTo>
                  <a:pt x="1360" y="1470"/>
                </a:lnTo>
                <a:lnTo>
                  <a:pt x="1383" y="1470"/>
                </a:lnTo>
                <a:lnTo>
                  <a:pt x="1383" y="1479"/>
                </a:lnTo>
                <a:lnTo>
                  <a:pt x="1430" y="1479"/>
                </a:lnTo>
                <a:lnTo>
                  <a:pt x="1430" y="1487"/>
                </a:lnTo>
                <a:lnTo>
                  <a:pt x="1449" y="1487"/>
                </a:lnTo>
                <a:lnTo>
                  <a:pt x="1449" y="1499"/>
                </a:lnTo>
                <a:lnTo>
                  <a:pt x="1455" y="1499"/>
                </a:lnTo>
                <a:lnTo>
                  <a:pt x="1455" y="1510"/>
                </a:lnTo>
                <a:lnTo>
                  <a:pt x="1476" y="1510"/>
                </a:lnTo>
                <a:lnTo>
                  <a:pt x="1476" y="1522"/>
                </a:lnTo>
                <a:lnTo>
                  <a:pt x="1525" y="1522"/>
                </a:lnTo>
                <a:lnTo>
                  <a:pt x="1525" y="1532"/>
                </a:lnTo>
                <a:lnTo>
                  <a:pt x="1573" y="1532"/>
                </a:lnTo>
                <a:lnTo>
                  <a:pt x="1573" y="1543"/>
                </a:lnTo>
                <a:lnTo>
                  <a:pt x="1613" y="1543"/>
                </a:lnTo>
                <a:lnTo>
                  <a:pt x="1613" y="1551"/>
                </a:lnTo>
                <a:lnTo>
                  <a:pt x="1641" y="1551"/>
                </a:lnTo>
                <a:lnTo>
                  <a:pt x="1641" y="1557"/>
                </a:lnTo>
                <a:lnTo>
                  <a:pt x="1651" y="1557"/>
                </a:lnTo>
                <a:lnTo>
                  <a:pt x="1651" y="1566"/>
                </a:lnTo>
                <a:lnTo>
                  <a:pt x="1683" y="1566"/>
                </a:lnTo>
                <a:lnTo>
                  <a:pt x="1683" y="1572"/>
                </a:lnTo>
                <a:lnTo>
                  <a:pt x="1729" y="1572"/>
                </a:lnTo>
                <a:lnTo>
                  <a:pt x="1729" y="1576"/>
                </a:lnTo>
                <a:lnTo>
                  <a:pt x="1748" y="1576"/>
                </a:lnTo>
                <a:lnTo>
                  <a:pt x="1748" y="1582"/>
                </a:lnTo>
                <a:lnTo>
                  <a:pt x="1776" y="1582"/>
                </a:lnTo>
                <a:lnTo>
                  <a:pt x="1776" y="1590"/>
                </a:lnTo>
                <a:lnTo>
                  <a:pt x="1812" y="1590"/>
                </a:lnTo>
                <a:lnTo>
                  <a:pt x="1812" y="1599"/>
                </a:lnTo>
                <a:lnTo>
                  <a:pt x="1860" y="1599"/>
                </a:lnTo>
                <a:lnTo>
                  <a:pt x="1860" y="1603"/>
                </a:lnTo>
                <a:lnTo>
                  <a:pt x="1900" y="1603"/>
                </a:lnTo>
                <a:lnTo>
                  <a:pt x="1900" y="1611"/>
                </a:lnTo>
                <a:lnTo>
                  <a:pt x="1924" y="1611"/>
                </a:lnTo>
                <a:lnTo>
                  <a:pt x="1924" y="1623"/>
                </a:lnTo>
                <a:lnTo>
                  <a:pt x="1957" y="1623"/>
                </a:lnTo>
                <a:lnTo>
                  <a:pt x="1957" y="1628"/>
                </a:lnTo>
                <a:lnTo>
                  <a:pt x="2004" y="1628"/>
                </a:lnTo>
                <a:lnTo>
                  <a:pt x="2004" y="1636"/>
                </a:lnTo>
                <a:lnTo>
                  <a:pt x="2073" y="1636"/>
                </a:lnTo>
                <a:lnTo>
                  <a:pt x="2073" y="1644"/>
                </a:lnTo>
                <a:lnTo>
                  <a:pt x="2092" y="1644"/>
                </a:lnTo>
                <a:lnTo>
                  <a:pt x="2092" y="1654"/>
                </a:lnTo>
                <a:lnTo>
                  <a:pt x="2187" y="1654"/>
                </a:lnTo>
                <a:lnTo>
                  <a:pt x="2187" y="1673"/>
                </a:lnTo>
                <a:lnTo>
                  <a:pt x="2215" y="1673"/>
                </a:lnTo>
                <a:lnTo>
                  <a:pt x="2215" y="1683"/>
                </a:lnTo>
                <a:lnTo>
                  <a:pt x="2660" y="1683"/>
                </a:lnTo>
              </a:path>
            </a:pathLst>
          </a:custGeom>
          <a:noFill/>
          <a:ln w="19050">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2" name="Freeform 438">
            <a:extLst>
              <a:ext uri="{FF2B5EF4-FFF2-40B4-BE49-F238E27FC236}">
                <a16:creationId xmlns:a16="http://schemas.microsoft.com/office/drawing/2014/main" id="{E9EDC54A-AA37-4FFC-96CF-DBEF013AAFDD}"/>
              </a:ext>
            </a:extLst>
          </p:cNvPr>
          <p:cNvSpPr>
            <a:spLocks/>
          </p:cNvSpPr>
          <p:nvPr/>
        </p:nvSpPr>
        <p:spPr bwMode="auto">
          <a:xfrm>
            <a:off x="1401809" y="1052072"/>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3" name="Freeform 439">
            <a:extLst>
              <a:ext uri="{FF2B5EF4-FFF2-40B4-BE49-F238E27FC236}">
                <a16:creationId xmlns:a16="http://schemas.microsoft.com/office/drawing/2014/main" id="{7E45ABC3-2210-41FA-8A2E-F44A1CE3A6EE}"/>
              </a:ext>
            </a:extLst>
          </p:cNvPr>
          <p:cNvSpPr>
            <a:spLocks/>
          </p:cNvSpPr>
          <p:nvPr/>
        </p:nvSpPr>
        <p:spPr bwMode="auto">
          <a:xfrm>
            <a:off x="1649459" y="1239397"/>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4" name="Freeform 440">
            <a:extLst>
              <a:ext uri="{FF2B5EF4-FFF2-40B4-BE49-F238E27FC236}">
                <a16:creationId xmlns:a16="http://schemas.microsoft.com/office/drawing/2014/main" id="{F52B2982-D5CB-455B-8F16-2F4E85AFC978}"/>
              </a:ext>
            </a:extLst>
          </p:cNvPr>
          <p:cNvSpPr>
            <a:spLocks/>
          </p:cNvSpPr>
          <p:nvPr/>
        </p:nvSpPr>
        <p:spPr bwMode="auto">
          <a:xfrm>
            <a:off x="1682796" y="1304484"/>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5" name="Freeform 441">
            <a:extLst>
              <a:ext uri="{FF2B5EF4-FFF2-40B4-BE49-F238E27FC236}">
                <a16:creationId xmlns:a16="http://schemas.microsoft.com/office/drawing/2014/main" id="{00686ECA-FE87-4325-9132-7705E29693AF}"/>
              </a:ext>
            </a:extLst>
          </p:cNvPr>
          <p:cNvSpPr>
            <a:spLocks/>
          </p:cNvSpPr>
          <p:nvPr/>
        </p:nvSpPr>
        <p:spPr bwMode="auto">
          <a:xfrm>
            <a:off x="1746296" y="1406084"/>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6" name="Freeform 442">
            <a:extLst>
              <a:ext uri="{FF2B5EF4-FFF2-40B4-BE49-F238E27FC236}">
                <a16:creationId xmlns:a16="http://schemas.microsoft.com/office/drawing/2014/main" id="{CF5D8B87-2D54-4E28-AD9E-277F0D452471}"/>
              </a:ext>
            </a:extLst>
          </p:cNvPr>
          <p:cNvSpPr>
            <a:spLocks/>
          </p:cNvSpPr>
          <p:nvPr/>
        </p:nvSpPr>
        <p:spPr bwMode="auto">
          <a:xfrm>
            <a:off x="1927271" y="165214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7" name="Freeform 443">
            <a:extLst>
              <a:ext uri="{FF2B5EF4-FFF2-40B4-BE49-F238E27FC236}">
                <a16:creationId xmlns:a16="http://schemas.microsoft.com/office/drawing/2014/main" id="{5D910B61-C70A-48A1-BFFE-90C9CCCB7631}"/>
              </a:ext>
            </a:extLst>
          </p:cNvPr>
          <p:cNvSpPr>
            <a:spLocks/>
          </p:cNvSpPr>
          <p:nvPr/>
        </p:nvSpPr>
        <p:spPr bwMode="auto">
          <a:xfrm>
            <a:off x="2062209" y="1833122"/>
            <a:ext cx="52388" cy="42863"/>
          </a:xfrm>
          <a:custGeom>
            <a:avLst/>
            <a:gdLst>
              <a:gd name="T0" fmla="*/ 17 w 33"/>
              <a:gd name="T1" fmla="*/ 0 h 27"/>
              <a:gd name="T2" fmla="*/ 0 w 33"/>
              <a:gd name="T3" fmla="*/ 27 h 27"/>
              <a:gd name="T4" fmla="*/ 33 w 33"/>
              <a:gd name="T5" fmla="*/ 27 h 27"/>
              <a:gd name="T6" fmla="*/ 17 w 33"/>
              <a:gd name="T7" fmla="*/ 0 h 27"/>
            </a:gdLst>
            <a:ahLst/>
            <a:cxnLst>
              <a:cxn ang="0">
                <a:pos x="T0" y="T1"/>
              </a:cxn>
              <a:cxn ang="0">
                <a:pos x="T2" y="T3"/>
              </a:cxn>
              <a:cxn ang="0">
                <a:pos x="T4" y="T5"/>
              </a:cxn>
              <a:cxn ang="0">
                <a:pos x="T6" y="T7"/>
              </a:cxn>
            </a:cxnLst>
            <a:rect l="0" t="0" r="r" b="b"/>
            <a:pathLst>
              <a:path w="33" h="27">
                <a:moveTo>
                  <a:pt x="17" y="0"/>
                </a:moveTo>
                <a:lnTo>
                  <a:pt x="0" y="27"/>
                </a:lnTo>
                <a:lnTo>
                  <a:pt x="33"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8" name="Freeform 444">
            <a:extLst>
              <a:ext uri="{FF2B5EF4-FFF2-40B4-BE49-F238E27FC236}">
                <a16:creationId xmlns:a16="http://schemas.microsoft.com/office/drawing/2014/main" id="{A85ADDD1-0B98-41D4-93D7-A01A999FA3D3}"/>
              </a:ext>
            </a:extLst>
          </p:cNvPr>
          <p:cNvSpPr>
            <a:spLocks/>
          </p:cNvSpPr>
          <p:nvPr/>
        </p:nvSpPr>
        <p:spPr bwMode="auto">
          <a:xfrm>
            <a:off x="2162221" y="1958534"/>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89" name="Freeform 445">
            <a:extLst>
              <a:ext uri="{FF2B5EF4-FFF2-40B4-BE49-F238E27FC236}">
                <a16:creationId xmlns:a16="http://schemas.microsoft.com/office/drawing/2014/main" id="{B14A7084-EA7E-4235-B6C4-6FF0CD52A5B1}"/>
              </a:ext>
            </a:extLst>
          </p:cNvPr>
          <p:cNvSpPr>
            <a:spLocks/>
          </p:cNvSpPr>
          <p:nvPr/>
        </p:nvSpPr>
        <p:spPr bwMode="auto">
          <a:xfrm>
            <a:off x="2376534" y="2174434"/>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0" name="Freeform 446">
            <a:extLst>
              <a:ext uri="{FF2B5EF4-FFF2-40B4-BE49-F238E27FC236}">
                <a16:creationId xmlns:a16="http://schemas.microsoft.com/office/drawing/2014/main" id="{63CCDEAA-0890-467F-B0E6-150334930402}"/>
              </a:ext>
            </a:extLst>
          </p:cNvPr>
          <p:cNvSpPr>
            <a:spLocks/>
          </p:cNvSpPr>
          <p:nvPr/>
        </p:nvSpPr>
        <p:spPr bwMode="auto">
          <a:xfrm>
            <a:off x="2440034" y="2250634"/>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1" name="Freeform 447">
            <a:extLst>
              <a:ext uri="{FF2B5EF4-FFF2-40B4-BE49-F238E27FC236}">
                <a16:creationId xmlns:a16="http://schemas.microsoft.com/office/drawing/2014/main" id="{BDF1F78F-DEC7-4AAF-A8F7-E39648747D7F}"/>
              </a:ext>
            </a:extLst>
          </p:cNvPr>
          <p:cNvSpPr>
            <a:spLocks/>
          </p:cNvSpPr>
          <p:nvPr/>
        </p:nvSpPr>
        <p:spPr bwMode="auto">
          <a:xfrm>
            <a:off x="3027409" y="2745934"/>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2" name="Freeform 448">
            <a:extLst>
              <a:ext uri="{FF2B5EF4-FFF2-40B4-BE49-F238E27FC236}">
                <a16:creationId xmlns:a16="http://schemas.microsoft.com/office/drawing/2014/main" id="{C4585045-995D-4101-9F72-E2C197A3B005}"/>
              </a:ext>
            </a:extLst>
          </p:cNvPr>
          <p:cNvSpPr>
            <a:spLocks/>
          </p:cNvSpPr>
          <p:nvPr/>
        </p:nvSpPr>
        <p:spPr bwMode="auto">
          <a:xfrm>
            <a:off x="3084559" y="2764984"/>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3" name="Freeform 449">
            <a:extLst>
              <a:ext uri="{FF2B5EF4-FFF2-40B4-BE49-F238E27FC236}">
                <a16:creationId xmlns:a16="http://schemas.microsoft.com/office/drawing/2014/main" id="{74CA2EBF-B49D-4F88-8DBF-062E621B05EA}"/>
              </a:ext>
            </a:extLst>
          </p:cNvPr>
          <p:cNvSpPr>
            <a:spLocks/>
          </p:cNvSpPr>
          <p:nvPr/>
        </p:nvSpPr>
        <p:spPr bwMode="auto">
          <a:xfrm>
            <a:off x="3603671" y="3041209"/>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4" name="Freeform 450">
            <a:extLst>
              <a:ext uri="{FF2B5EF4-FFF2-40B4-BE49-F238E27FC236}">
                <a16:creationId xmlns:a16="http://schemas.microsoft.com/office/drawing/2014/main" id="{EDEF673C-5486-4B59-AB56-8772AE61CE53}"/>
              </a:ext>
            </a:extLst>
          </p:cNvPr>
          <p:cNvSpPr>
            <a:spLocks/>
          </p:cNvSpPr>
          <p:nvPr/>
        </p:nvSpPr>
        <p:spPr bwMode="auto">
          <a:xfrm>
            <a:off x="3627484" y="3050734"/>
            <a:ext cx="52388" cy="42863"/>
          </a:xfrm>
          <a:custGeom>
            <a:avLst/>
            <a:gdLst>
              <a:gd name="T0" fmla="*/ 17 w 33"/>
              <a:gd name="T1" fmla="*/ 0 h 27"/>
              <a:gd name="T2" fmla="*/ 0 w 33"/>
              <a:gd name="T3" fmla="*/ 27 h 27"/>
              <a:gd name="T4" fmla="*/ 33 w 33"/>
              <a:gd name="T5" fmla="*/ 27 h 27"/>
              <a:gd name="T6" fmla="*/ 17 w 33"/>
              <a:gd name="T7" fmla="*/ 0 h 27"/>
            </a:gdLst>
            <a:ahLst/>
            <a:cxnLst>
              <a:cxn ang="0">
                <a:pos x="T0" y="T1"/>
              </a:cxn>
              <a:cxn ang="0">
                <a:pos x="T2" y="T3"/>
              </a:cxn>
              <a:cxn ang="0">
                <a:pos x="T4" y="T5"/>
              </a:cxn>
              <a:cxn ang="0">
                <a:pos x="T6" y="T7"/>
              </a:cxn>
            </a:cxnLst>
            <a:rect l="0" t="0" r="r" b="b"/>
            <a:pathLst>
              <a:path w="33" h="27">
                <a:moveTo>
                  <a:pt x="17" y="0"/>
                </a:moveTo>
                <a:lnTo>
                  <a:pt x="0" y="27"/>
                </a:lnTo>
                <a:lnTo>
                  <a:pt x="33"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5" name="Freeform 451">
            <a:extLst>
              <a:ext uri="{FF2B5EF4-FFF2-40B4-BE49-F238E27FC236}">
                <a16:creationId xmlns:a16="http://schemas.microsoft.com/office/drawing/2014/main" id="{C8BEE2DB-3F65-4770-A3CC-032BDED917DE}"/>
              </a:ext>
            </a:extLst>
          </p:cNvPr>
          <p:cNvSpPr>
            <a:spLocks/>
          </p:cNvSpPr>
          <p:nvPr/>
        </p:nvSpPr>
        <p:spPr bwMode="auto">
          <a:xfrm>
            <a:off x="3667171" y="3065022"/>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6" name="Freeform 452">
            <a:extLst>
              <a:ext uri="{FF2B5EF4-FFF2-40B4-BE49-F238E27FC236}">
                <a16:creationId xmlns:a16="http://schemas.microsoft.com/office/drawing/2014/main" id="{C7A281E0-DEBF-4214-9906-55FA2477E046}"/>
              </a:ext>
            </a:extLst>
          </p:cNvPr>
          <p:cNvSpPr>
            <a:spLocks/>
          </p:cNvSpPr>
          <p:nvPr/>
        </p:nvSpPr>
        <p:spPr bwMode="auto">
          <a:xfrm>
            <a:off x="3714796" y="3093597"/>
            <a:ext cx="49213" cy="42863"/>
          </a:xfrm>
          <a:custGeom>
            <a:avLst/>
            <a:gdLst>
              <a:gd name="T0" fmla="*/ 16 w 31"/>
              <a:gd name="T1" fmla="*/ 0 h 27"/>
              <a:gd name="T2" fmla="*/ 0 w 31"/>
              <a:gd name="T3" fmla="*/ 27 h 27"/>
              <a:gd name="T4" fmla="*/ 31 w 31"/>
              <a:gd name="T5" fmla="*/ 27 h 27"/>
              <a:gd name="T6" fmla="*/ 16 w 31"/>
              <a:gd name="T7" fmla="*/ 0 h 27"/>
            </a:gdLst>
            <a:ahLst/>
            <a:cxnLst>
              <a:cxn ang="0">
                <a:pos x="T0" y="T1"/>
              </a:cxn>
              <a:cxn ang="0">
                <a:pos x="T2" y="T3"/>
              </a:cxn>
              <a:cxn ang="0">
                <a:pos x="T4" y="T5"/>
              </a:cxn>
              <a:cxn ang="0">
                <a:pos x="T6" y="T7"/>
              </a:cxn>
            </a:cxnLst>
            <a:rect l="0" t="0" r="r" b="b"/>
            <a:pathLst>
              <a:path w="31" h="27">
                <a:moveTo>
                  <a:pt x="16" y="0"/>
                </a:moveTo>
                <a:lnTo>
                  <a:pt x="0" y="27"/>
                </a:lnTo>
                <a:lnTo>
                  <a:pt x="31"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7" name="Freeform 453">
            <a:extLst>
              <a:ext uri="{FF2B5EF4-FFF2-40B4-BE49-F238E27FC236}">
                <a16:creationId xmlns:a16="http://schemas.microsoft.com/office/drawing/2014/main" id="{6F0FB8CF-3293-458E-A3F6-63D6756729E2}"/>
              </a:ext>
            </a:extLst>
          </p:cNvPr>
          <p:cNvSpPr>
            <a:spLocks/>
          </p:cNvSpPr>
          <p:nvPr/>
        </p:nvSpPr>
        <p:spPr bwMode="auto">
          <a:xfrm>
            <a:off x="3730671" y="310629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8" name="Freeform 454">
            <a:extLst>
              <a:ext uri="{FF2B5EF4-FFF2-40B4-BE49-F238E27FC236}">
                <a16:creationId xmlns:a16="http://schemas.microsoft.com/office/drawing/2014/main" id="{73D9CAF8-7C44-4F0A-B6C9-E8EFF26A7C65}"/>
              </a:ext>
            </a:extLst>
          </p:cNvPr>
          <p:cNvSpPr>
            <a:spLocks/>
          </p:cNvSpPr>
          <p:nvPr/>
        </p:nvSpPr>
        <p:spPr bwMode="auto">
          <a:xfrm>
            <a:off x="3744959" y="3106297"/>
            <a:ext cx="49213" cy="42863"/>
          </a:xfrm>
          <a:custGeom>
            <a:avLst/>
            <a:gdLst>
              <a:gd name="T0" fmla="*/ 16 w 31"/>
              <a:gd name="T1" fmla="*/ 0 h 27"/>
              <a:gd name="T2" fmla="*/ 0 w 31"/>
              <a:gd name="T3" fmla="*/ 27 h 27"/>
              <a:gd name="T4" fmla="*/ 31 w 31"/>
              <a:gd name="T5" fmla="*/ 27 h 27"/>
              <a:gd name="T6" fmla="*/ 16 w 31"/>
              <a:gd name="T7" fmla="*/ 0 h 27"/>
            </a:gdLst>
            <a:ahLst/>
            <a:cxnLst>
              <a:cxn ang="0">
                <a:pos x="T0" y="T1"/>
              </a:cxn>
              <a:cxn ang="0">
                <a:pos x="T2" y="T3"/>
              </a:cxn>
              <a:cxn ang="0">
                <a:pos x="T4" y="T5"/>
              </a:cxn>
              <a:cxn ang="0">
                <a:pos x="T6" y="T7"/>
              </a:cxn>
            </a:cxnLst>
            <a:rect l="0" t="0" r="r" b="b"/>
            <a:pathLst>
              <a:path w="31" h="27">
                <a:moveTo>
                  <a:pt x="16" y="0"/>
                </a:moveTo>
                <a:lnTo>
                  <a:pt x="0" y="27"/>
                </a:lnTo>
                <a:lnTo>
                  <a:pt x="31"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99" name="Freeform 455">
            <a:extLst>
              <a:ext uri="{FF2B5EF4-FFF2-40B4-BE49-F238E27FC236}">
                <a16:creationId xmlns:a16="http://schemas.microsoft.com/office/drawing/2014/main" id="{A0D1930F-EFC2-45AE-AFB9-0C0E05012460}"/>
              </a:ext>
            </a:extLst>
          </p:cNvPr>
          <p:cNvSpPr>
            <a:spLocks/>
          </p:cNvSpPr>
          <p:nvPr/>
        </p:nvSpPr>
        <p:spPr bwMode="auto">
          <a:xfrm>
            <a:off x="3757659" y="312058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0" name="Freeform 456">
            <a:extLst>
              <a:ext uri="{FF2B5EF4-FFF2-40B4-BE49-F238E27FC236}">
                <a16:creationId xmlns:a16="http://schemas.microsoft.com/office/drawing/2014/main" id="{DB2887F1-BB8B-4CCD-A8C9-6837F8B8A78B}"/>
              </a:ext>
            </a:extLst>
          </p:cNvPr>
          <p:cNvSpPr>
            <a:spLocks/>
          </p:cNvSpPr>
          <p:nvPr/>
        </p:nvSpPr>
        <p:spPr bwMode="auto">
          <a:xfrm>
            <a:off x="3797346" y="3126934"/>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1" name="Freeform 457">
            <a:extLst>
              <a:ext uri="{FF2B5EF4-FFF2-40B4-BE49-F238E27FC236}">
                <a16:creationId xmlns:a16="http://schemas.microsoft.com/office/drawing/2014/main" id="{AC17739B-7BA1-469C-A2D8-5C51F7989355}"/>
              </a:ext>
            </a:extLst>
          </p:cNvPr>
          <p:cNvSpPr>
            <a:spLocks/>
          </p:cNvSpPr>
          <p:nvPr/>
        </p:nvSpPr>
        <p:spPr bwMode="auto">
          <a:xfrm>
            <a:off x="3814809" y="3126934"/>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2" name="Freeform 458">
            <a:extLst>
              <a:ext uri="{FF2B5EF4-FFF2-40B4-BE49-F238E27FC236}">
                <a16:creationId xmlns:a16="http://schemas.microsoft.com/office/drawing/2014/main" id="{D3F5A753-4692-4C58-9BA4-B1348C066B2F}"/>
              </a:ext>
            </a:extLst>
          </p:cNvPr>
          <p:cNvSpPr>
            <a:spLocks/>
          </p:cNvSpPr>
          <p:nvPr/>
        </p:nvSpPr>
        <p:spPr bwMode="auto">
          <a:xfrm>
            <a:off x="3838621" y="3145984"/>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3" name="Freeform 459">
            <a:extLst>
              <a:ext uri="{FF2B5EF4-FFF2-40B4-BE49-F238E27FC236}">
                <a16:creationId xmlns:a16="http://schemas.microsoft.com/office/drawing/2014/main" id="{517B83C3-54CC-4C01-B932-4E75E9326C8C}"/>
              </a:ext>
            </a:extLst>
          </p:cNvPr>
          <p:cNvSpPr>
            <a:spLocks/>
          </p:cNvSpPr>
          <p:nvPr/>
        </p:nvSpPr>
        <p:spPr bwMode="auto">
          <a:xfrm>
            <a:off x="3844971" y="3145984"/>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4" name="Freeform 460">
            <a:extLst>
              <a:ext uri="{FF2B5EF4-FFF2-40B4-BE49-F238E27FC236}">
                <a16:creationId xmlns:a16="http://schemas.microsoft.com/office/drawing/2014/main" id="{E6470802-26B3-4EA8-BA68-45DB476484DA}"/>
              </a:ext>
            </a:extLst>
          </p:cNvPr>
          <p:cNvSpPr>
            <a:spLocks/>
          </p:cNvSpPr>
          <p:nvPr/>
        </p:nvSpPr>
        <p:spPr bwMode="auto">
          <a:xfrm>
            <a:off x="3871959" y="315233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5" name="Freeform 461">
            <a:extLst>
              <a:ext uri="{FF2B5EF4-FFF2-40B4-BE49-F238E27FC236}">
                <a16:creationId xmlns:a16="http://schemas.microsoft.com/office/drawing/2014/main" id="{5F4BCF27-B22E-45B6-A702-BAA8D149C811}"/>
              </a:ext>
            </a:extLst>
          </p:cNvPr>
          <p:cNvSpPr>
            <a:spLocks/>
          </p:cNvSpPr>
          <p:nvPr/>
        </p:nvSpPr>
        <p:spPr bwMode="auto">
          <a:xfrm>
            <a:off x="3884659" y="3160272"/>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6" name="Freeform 462">
            <a:extLst>
              <a:ext uri="{FF2B5EF4-FFF2-40B4-BE49-F238E27FC236}">
                <a16:creationId xmlns:a16="http://schemas.microsoft.com/office/drawing/2014/main" id="{EE92008A-6967-44DA-9F48-B1C14F536057}"/>
              </a:ext>
            </a:extLst>
          </p:cNvPr>
          <p:cNvSpPr>
            <a:spLocks/>
          </p:cNvSpPr>
          <p:nvPr/>
        </p:nvSpPr>
        <p:spPr bwMode="auto">
          <a:xfrm>
            <a:off x="3929109" y="3163447"/>
            <a:ext cx="49213" cy="42863"/>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7" name="Freeform 463">
            <a:extLst>
              <a:ext uri="{FF2B5EF4-FFF2-40B4-BE49-F238E27FC236}">
                <a16:creationId xmlns:a16="http://schemas.microsoft.com/office/drawing/2014/main" id="{FF4454DC-401C-4496-B687-43B9CC8878E5}"/>
              </a:ext>
            </a:extLst>
          </p:cNvPr>
          <p:cNvSpPr>
            <a:spLocks/>
          </p:cNvSpPr>
          <p:nvPr/>
        </p:nvSpPr>
        <p:spPr bwMode="auto">
          <a:xfrm>
            <a:off x="3944984" y="316344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8" name="Freeform 464">
            <a:extLst>
              <a:ext uri="{FF2B5EF4-FFF2-40B4-BE49-F238E27FC236}">
                <a16:creationId xmlns:a16="http://schemas.microsoft.com/office/drawing/2014/main" id="{40F882BF-10D1-4BA9-ACC6-4FE1D20D4080}"/>
              </a:ext>
            </a:extLst>
          </p:cNvPr>
          <p:cNvSpPr>
            <a:spLocks/>
          </p:cNvSpPr>
          <p:nvPr/>
        </p:nvSpPr>
        <p:spPr bwMode="auto">
          <a:xfrm>
            <a:off x="3956096" y="3163447"/>
            <a:ext cx="49213" cy="42863"/>
          </a:xfrm>
          <a:custGeom>
            <a:avLst/>
            <a:gdLst>
              <a:gd name="T0" fmla="*/ 16 w 31"/>
              <a:gd name="T1" fmla="*/ 0 h 27"/>
              <a:gd name="T2" fmla="*/ 0 w 31"/>
              <a:gd name="T3" fmla="*/ 27 h 27"/>
              <a:gd name="T4" fmla="*/ 31 w 31"/>
              <a:gd name="T5" fmla="*/ 27 h 27"/>
              <a:gd name="T6" fmla="*/ 16 w 31"/>
              <a:gd name="T7" fmla="*/ 0 h 27"/>
            </a:gdLst>
            <a:ahLst/>
            <a:cxnLst>
              <a:cxn ang="0">
                <a:pos x="T0" y="T1"/>
              </a:cxn>
              <a:cxn ang="0">
                <a:pos x="T2" y="T3"/>
              </a:cxn>
              <a:cxn ang="0">
                <a:pos x="T4" y="T5"/>
              </a:cxn>
              <a:cxn ang="0">
                <a:pos x="T6" y="T7"/>
              </a:cxn>
            </a:cxnLst>
            <a:rect l="0" t="0" r="r" b="b"/>
            <a:pathLst>
              <a:path w="31" h="27">
                <a:moveTo>
                  <a:pt x="16" y="0"/>
                </a:moveTo>
                <a:lnTo>
                  <a:pt x="0" y="27"/>
                </a:lnTo>
                <a:lnTo>
                  <a:pt x="31"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09" name="Freeform 465">
            <a:extLst>
              <a:ext uri="{FF2B5EF4-FFF2-40B4-BE49-F238E27FC236}">
                <a16:creationId xmlns:a16="http://schemas.microsoft.com/office/drawing/2014/main" id="{A2B55648-87D3-4D9E-8AF0-95A62FA6A222}"/>
              </a:ext>
            </a:extLst>
          </p:cNvPr>
          <p:cNvSpPr>
            <a:spLocks/>
          </p:cNvSpPr>
          <p:nvPr/>
        </p:nvSpPr>
        <p:spPr bwMode="auto">
          <a:xfrm>
            <a:off x="3978321" y="316344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0" name="Freeform 466">
            <a:extLst>
              <a:ext uri="{FF2B5EF4-FFF2-40B4-BE49-F238E27FC236}">
                <a16:creationId xmlns:a16="http://schemas.microsoft.com/office/drawing/2014/main" id="{D795E116-A990-4AAB-A9E8-0B2A54DC8F3D}"/>
              </a:ext>
            </a:extLst>
          </p:cNvPr>
          <p:cNvSpPr>
            <a:spLocks/>
          </p:cNvSpPr>
          <p:nvPr/>
        </p:nvSpPr>
        <p:spPr bwMode="auto">
          <a:xfrm>
            <a:off x="4049759" y="3172972"/>
            <a:ext cx="49213" cy="46038"/>
          </a:xfrm>
          <a:custGeom>
            <a:avLst/>
            <a:gdLst>
              <a:gd name="T0" fmla="*/ 17 w 31"/>
              <a:gd name="T1" fmla="*/ 0 h 29"/>
              <a:gd name="T2" fmla="*/ 0 w 31"/>
              <a:gd name="T3" fmla="*/ 29 h 29"/>
              <a:gd name="T4" fmla="*/ 31 w 31"/>
              <a:gd name="T5" fmla="*/ 29 h 29"/>
              <a:gd name="T6" fmla="*/ 17 w 31"/>
              <a:gd name="T7" fmla="*/ 0 h 29"/>
            </a:gdLst>
            <a:ahLst/>
            <a:cxnLst>
              <a:cxn ang="0">
                <a:pos x="T0" y="T1"/>
              </a:cxn>
              <a:cxn ang="0">
                <a:pos x="T2" y="T3"/>
              </a:cxn>
              <a:cxn ang="0">
                <a:pos x="T4" y="T5"/>
              </a:cxn>
              <a:cxn ang="0">
                <a:pos x="T6" y="T7"/>
              </a:cxn>
            </a:cxnLst>
            <a:rect l="0" t="0" r="r" b="b"/>
            <a:pathLst>
              <a:path w="31" h="29">
                <a:moveTo>
                  <a:pt x="17" y="0"/>
                </a:moveTo>
                <a:lnTo>
                  <a:pt x="0" y="29"/>
                </a:lnTo>
                <a:lnTo>
                  <a:pt x="31"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1" name="Freeform 467">
            <a:extLst>
              <a:ext uri="{FF2B5EF4-FFF2-40B4-BE49-F238E27FC236}">
                <a16:creationId xmlns:a16="http://schemas.microsoft.com/office/drawing/2014/main" id="{D0AE65E8-454E-4BBC-905A-3432FBE8AAC9}"/>
              </a:ext>
            </a:extLst>
          </p:cNvPr>
          <p:cNvSpPr>
            <a:spLocks/>
          </p:cNvSpPr>
          <p:nvPr/>
        </p:nvSpPr>
        <p:spPr bwMode="auto">
          <a:xfrm>
            <a:off x="4076746" y="3201547"/>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2" name="Freeform 468">
            <a:extLst>
              <a:ext uri="{FF2B5EF4-FFF2-40B4-BE49-F238E27FC236}">
                <a16:creationId xmlns:a16="http://schemas.microsoft.com/office/drawing/2014/main" id="{C2CF54CD-111C-4E3B-8DCB-561928196C6E}"/>
              </a:ext>
            </a:extLst>
          </p:cNvPr>
          <p:cNvSpPr>
            <a:spLocks/>
          </p:cNvSpPr>
          <p:nvPr/>
        </p:nvSpPr>
        <p:spPr bwMode="auto">
          <a:xfrm>
            <a:off x="4122784" y="3201547"/>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3" name="Freeform 469">
            <a:extLst>
              <a:ext uri="{FF2B5EF4-FFF2-40B4-BE49-F238E27FC236}">
                <a16:creationId xmlns:a16="http://schemas.microsoft.com/office/drawing/2014/main" id="{1A9F60C6-6532-449F-AFA5-EFED45FC1A4B}"/>
              </a:ext>
            </a:extLst>
          </p:cNvPr>
          <p:cNvSpPr>
            <a:spLocks/>
          </p:cNvSpPr>
          <p:nvPr/>
        </p:nvSpPr>
        <p:spPr bwMode="auto">
          <a:xfrm>
            <a:off x="4143421" y="3201547"/>
            <a:ext cx="49213" cy="42863"/>
          </a:xfrm>
          <a:custGeom>
            <a:avLst/>
            <a:gdLst>
              <a:gd name="T0" fmla="*/ 15 w 31"/>
              <a:gd name="T1" fmla="*/ 0 h 27"/>
              <a:gd name="T2" fmla="*/ 0 w 31"/>
              <a:gd name="T3" fmla="*/ 27 h 27"/>
              <a:gd name="T4" fmla="*/ 31 w 31"/>
              <a:gd name="T5" fmla="*/ 27 h 27"/>
              <a:gd name="T6" fmla="*/ 15 w 31"/>
              <a:gd name="T7" fmla="*/ 0 h 27"/>
            </a:gdLst>
            <a:ahLst/>
            <a:cxnLst>
              <a:cxn ang="0">
                <a:pos x="T0" y="T1"/>
              </a:cxn>
              <a:cxn ang="0">
                <a:pos x="T2" y="T3"/>
              </a:cxn>
              <a:cxn ang="0">
                <a:pos x="T4" y="T5"/>
              </a:cxn>
              <a:cxn ang="0">
                <a:pos x="T6" y="T7"/>
              </a:cxn>
            </a:cxnLst>
            <a:rect l="0" t="0" r="r" b="b"/>
            <a:pathLst>
              <a:path w="31" h="27">
                <a:moveTo>
                  <a:pt x="15" y="0"/>
                </a:moveTo>
                <a:lnTo>
                  <a:pt x="0" y="27"/>
                </a:lnTo>
                <a:lnTo>
                  <a:pt x="31"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4" name="Freeform 470">
            <a:extLst>
              <a:ext uri="{FF2B5EF4-FFF2-40B4-BE49-F238E27FC236}">
                <a16:creationId xmlns:a16="http://schemas.microsoft.com/office/drawing/2014/main" id="{38FEE2E9-231C-4863-B933-EBFC7D384DBF}"/>
              </a:ext>
            </a:extLst>
          </p:cNvPr>
          <p:cNvSpPr>
            <a:spLocks/>
          </p:cNvSpPr>
          <p:nvPr/>
        </p:nvSpPr>
        <p:spPr bwMode="auto">
          <a:xfrm>
            <a:off x="4162471" y="320154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5" name="Freeform 471">
            <a:extLst>
              <a:ext uri="{FF2B5EF4-FFF2-40B4-BE49-F238E27FC236}">
                <a16:creationId xmlns:a16="http://schemas.microsoft.com/office/drawing/2014/main" id="{414CC074-56C0-460E-A08D-3A77FAB20F8F}"/>
              </a:ext>
            </a:extLst>
          </p:cNvPr>
          <p:cNvSpPr>
            <a:spLocks/>
          </p:cNvSpPr>
          <p:nvPr/>
        </p:nvSpPr>
        <p:spPr bwMode="auto">
          <a:xfrm>
            <a:off x="4183109" y="3212659"/>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6" name="Freeform 472">
            <a:extLst>
              <a:ext uri="{FF2B5EF4-FFF2-40B4-BE49-F238E27FC236}">
                <a16:creationId xmlns:a16="http://schemas.microsoft.com/office/drawing/2014/main" id="{5C108101-2792-4A66-A929-0EB5232C3A2D}"/>
              </a:ext>
            </a:extLst>
          </p:cNvPr>
          <p:cNvSpPr>
            <a:spLocks/>
          </p:cNvSpPr>
          <p:nvPr/>
        </p:nvSpPr>
        <p:spPr bwMode="auto">
          <a:xfrm>
            <a:off x="4200571" y="3212659"/>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7" name="Freeform 473">
            <a:extLst>
              <a:ext uri="{FF2B5EF4-FFF2-40B4-BE49-F238E27FC236}">
                <a16:creationId xmlns:a16="http://schemas.microsoft.com/office/drawing/2014/main" id="{FA0AFC5A-0BD1-42B8-97A7-8DBA2B5109F5}"/>
              </a:ext>
            </a:extLst>
          </p:cNvPr>
          <p:cNvSpPr>
            <a:spLocks/>
          </p:cNvSpPr>
          <p:nvPr/>
        </p:nvSpPr>
        <p:spPr bwMode="auto">
          <a:xfrm>
            <a:off x="4213271" y="3212659"/>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8" name="Freeform 474">
            <a:extLst>
              <a:ext uri="{FF2B5EF4-FFF2-40B4-BE49-F238E27FC236}">
                <a16:creationId xmlns:a16="http://schemas.microsoft.com/office/drawing/2014/main" id="{12CE5140-2B89-4AD3-A945-A79816496F01}"/>
              </a:ext>
            </a:extLst>
          </p:cNvPr>
          <p:cNvSpPr>
            <a:spLocks/>
          </p:cNvSpPr>
          <p:nvPr/>
        </p:nvSpPr>
        <p:spPr bwMode="auto">
          <a:xfrm>
            <a:off x="4222796" y="3212659"/>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19" name="Freeform 475">
            <a:extLst>
              <a:ext uri="{FF2B5EF4-FFF2-40B4-BE49-F238E27FC236}">
                <a16:creationId xmlns:a16="http://schemas.microsoft.com/office/drawing/2014/main" id="{3D5E0328-93FC-4B59-9C3F-54DA1E6CE1BA}"/>
              </a:ext>
            </a:extLst>
          </p:cNvPr>
          <p:cNvSpPr>
            <a:spLocks/>
          </p:cNvSpPr>
          <p:nvPr/>
        </p:nvSpPr>
        <p:spPr bwMode="auto">
          <a:xfrm>
            <a:off x="4243434" y="3212659"/>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0" name="Freeform 476">
            <a:extLst>
              <a:ext uri="{FF2B5EF4-FFF2-40B4-BE49-F238E27FC236}">
                <a16:creationId xmlns:a16="http://schemas.microsoft.com/office/drawing/2014/main" id="{51D7BE52-1AD1-421C-8C17-0782133E861C}"/>
              </a:ext>
            </a:extLst>
          </p:cNvPr>
          <p:cNvSpPr>
            <a:spLocks/>
          </p:cNvSpPr>
          <p:nvPr/>
        </p:nvSpPr>
        <p:spPr bwMode="auto">
          <a:xfrm>
            <a:off x="4276771" y="3222184"/>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1" name="Freeform 477">
            <a:extLst>
              <a:ext uri="{FF2B5EF4-FFF2-40B4-BE49-F238E27FC236}">
                <a16:creationId xmlns:a16="http://schemas.microsoft.com/office/drawing/2014/main" id="{B8517C50-0B49-4C09-BDC7-CBC89F2688C9}"/>
              </a:ext>
            </a:extLst>
          </p:cNvPr>
          <p:cNvSpPr>
            <a:spLocks/>
          </p:cNvSpPr>
          <p:nvPr/>
        </p:nvSpPr>
        <p:spPr bwMode="auto">
          <a:xfrm>
            <a:off x="4283121" y="322218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2" name="Freeform 478">
            <a:extLst>
              <a:ext uri="{FF2B5EF4-FFF2-40B4-BE49-F238E27FC236}">
                <a16:creationId xmlns:a16="http://schemas.microsoft.com/office/drawing/2014/main" id="{215979DF-9B6F-440D-AFA6-A491BC9768B1}"/>
              </a:ext>
            </a:extLst>
          </p:cNvPr>
          <p:cNvSpPr>
            <a:spLocks/>
          </p:cNvSpPr>
          <p:nvPr/>
        </p:nvSpPr>
        <p:spPr bwMode="auto">
          <a:xfrm>
            <a:off x="4297409" y="3228534"/>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3" name="Freeform 479">
            <a:extLst>
              <a:ext uri="{FF2B5EF4-FFF2-40B4-BE49-F238E27FC236}">
                <a16:creationId xmlns:a16="http://schemas.microsoft.com/office/drawing/2014/main" id="{0C1E221F-4FC7-43F7-945F-2C9E74E1BEC5}"/>
              </a:ext>
            </a:extLst>
          </p:cNvPr>
          <p:cNvSpPr>
            <a:spLocks/>
          </p:cNvSpPr>
          <p:nvPr/>
        </p:nvSpPr>
        <p:spPr bwMode="auto">
          <a:xfrm>
            <a:off x="4318046" y="3228534"/>
            <a:ext cx="49213" cy="46038"/>
          </a:xfrm>
          <a:custGeom>
            <a:avLst/>
            <a:gdLst>
              <a:gd name="T0" fmla="*/ 14 w 31"/>
              <a:gd name="T1" fmla="*/ 0 h 29"/>
              <a:gd name="T2" fmla="*/ 0 w 31"/>
              <a:gd name="T3" fmla="*/ 29 h 29"/>
              <a:gd name="T4" fmla="*/ 31 w 31"/>
              <a:gd name="T5" fmla="*/ 29 h 29"/>
              <a:gd name="T6" fmla="*/ 14 w 31"/>
              <a:gd name="T7" fmla="*/ 0 h 29"/>
            </a:gdLst>
            <a:ahLst/>
            <a:cxnLst>
              <a:cxn ang="0">
                <a:pos x="T0" y="T1"/>
              </a:cxn>
              <a:cxn ang="0">
                <a:pos x="T2" y="T3"/>
              </a:cxn>
              <a:cxn ang="0">
                <a:pos x="T4" y="T5"/>
              </a:cxn>
              <a:cxn ang="0">
                <a:pos x="T6" y="T7"/>
              </a:cxn>
            </a:cxnLst>
            <a:rect l="0" t="0" r="r" b="b"/>
            <a:pathLst>
              <a:path w="31" h="29">
                <a:moveTo>
                  <a:pt x="14" y="0"/>
                </a:moveTo>
                <a:lnTo>
                  <a:pt x="0" y="29"/>
                </a:lnTo>
                <a:lnTo>
                  <a:pt x="31" y="29"/>
                </a:lnTo>
                <a:lnTo>
                  <a:pt x="14"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4" name="Freeform 480">
            <a:extLst>
              <a:ext uri="{FF2B5EF4-FFF2-40B4-BE49-F238E27FC236}">
                <a16:creationId xmlns:a16="http://schemas.microsoft.com/office/drawing/2014/main" id="{ED204B5E-5C0D-4044-8D04-914844A95EBA}"/>
              </a:ext>
            </a:extLst>
          </p:cNvPr>
          <p:cNvSpPr>
            <a:spLocks/>
          </p:cNvSpPr>
          <p:nvPr/>
        </p:nvSpPr>
        <p:spPr bwMode="auto">
          <a:xfrm>
            <a:off x="4391071" y="3228534"/>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5" name="Freeform 481">
            <a:extLst>
              <a:ext uri="{FF2B5EF4-FFF2-40B4-BE49-F238E27FC236}">
                <a16:creationId xmlns:a16="http://schemas.microsoft.com/office/drawing/2014/main" id="{3895F19C-0E6E-4A2E-8836-6B2E82BAABF8}"/>
              </a:ext>
            </a:extLst>
          </p:cNvPr>
          <p:cNvSpPr>
            <a:spLocks/>
          </p:cNvSpPr>
          <p:nvPr/>
        </p:nvSpPr>
        <p:spPr bwMode="auto">
          <a:xfrm>
            <a:off x="4403771" y="3228534"/>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6" name="Freeform 482">
            <a:extLst>
              <a:ext uri="{FF2B5EF4-FFF2-40B4-BE49-F238E27FC236}">
                <a16:creationId xmlns:a16="http://schemas.microsoft.com/office/drawing/2014/main" id="{6CA59310-6E9D-4EF5-9082-219DE693C688}"/>
              </a:ext>
            </a:extLst>
          </p:cNvPr>
          <p:cNvSpPr>
            <a:spLocks/>
          </p:cNvSpPr>
          <p:nvPr/>
        </p:nvSpPr>
        <p:spPr bwMode="auto">
          <a:xfrm>
            <a:off x="4424409" y="3241234"/>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7" name="Freeform 483">
            <a:extLst>
              <a:ext uri="{FF2B5EF4-FFF2-40B4-BE49-F238E27FC236}">
                <a16:creationId xmlns:a16="http://schemas.microsoft.com/office/drawing/2014/main" id="{5BFF78F8-D5D2-44C3-B9EA-2BC24AB409E2}"/>
              </a:ext>
            </a:extLst>
          </p:cNvPr>
          <p:cNvSpPr>
            <a:spLocks/>
          </p:cNvSpPr>
          <p:nvPr/>
        </p:nvSpPr>
        <p:spPr bwMode="auto">
          <a:xfrm>
            <a:off x="4427584" y="3241234"/>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8" name="Freeform 484">
            <a:extLst>
              <a:ext uri="{FF2B5EF4-FFF2-40B4-BE49-F238E27FC236}">
                <a16:creationId xmlns:a16="http://schemas.microsoft.com/office/drawing/2014/main" id="{ACC9EF3B-C8EC-44AB-9831-797B9F230866}"/>
              </a:ext>
            </a:extLst>
          </p:cNvPr>
          <p:cNvSpPr>
            <a:spLocks/>
          </p:cNvSpPr>
          <p:nvPr/>
        </p:nvSpPr>
        <p:spPr bwMode="auto">
          <a:xfrm>
            <a:off x="4438696" y="3241234"/>
            <a:ext cx="52388" cy="42863"/>
          </a:xfrm>
          <a:custGeom>
            <a:avLst/>
            <a:gdLst>
              <a:gd name="T0" fmla="*/ 16 w 33"/>
              <a:gd name="T1" fmla="*/ 0 h 27"/>
              <a:gd name="T2" fmla="*/ 0 w 33"/>
              <a:gd name="T3" fmla="*/ 27 h 27"/>
              <a:gd name="T4" fmla="*/ 33 w 33"/>
              <a:gd name="T5" fmla="*/ 27 h 27"/>
              <a:gd name="T6" fmla="*/ 16 w 33"/>
              <a:gd name="T7" fmla="*/ 0 h 27"/>
            </a:gdLst>
            <a:ahLst/>
            <a:cxnLst>
              <a:cxn ang="0">
                <a:pos x="T0" y="T1"/>
              </a:cxn>
              <a:cxn ang="0">
                <a:pos x="T2" y="T3"/>
              </a:cxn>
              <a:cxn ang="0">
                <a:pos x="T4" y="T5"/>
              </a:cxn>
              <a:cxn ang="0">
                <a:pos x="T6" y="T7"/>
              </a:cxn>
            </a:cxnLst>
            <a:rect l="0" t="0" r="r" b="b"/>
            <a:pathLst>
              <a:path w="33" h="27">
                <a:moveTo>
                  <a:pt x="16" y="0"/>
                </a:moveTo>
                <a:lnTo>
                  <a:pt x="0" y="27"/>
                </a:lnTo>
                <a:lnTo>
                  <a:pt x="33" y="27"/>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29" name="Freeform 485">
            <a:extLst>
              <a:ext uri="{FF2B5EF4-FFF2-40B4-BE49-F238E27FC236}">
                <a16:creationId xmlns:a16="http://schemas.microsoft.com/office/drawing/2014/main" id="{D1C58F75-6806-4E98-998A-B813DFEC33DB}"/>
              </a:ext>
            </a:extLst>
          </p:cNvPr>
          <p:cNvSpPr>
            <a:spLocks/>
          </p:cNvSpPr>
          <p:nvPr/>
        </p:nvSpPr>
        <p:spPr bwMode="auto">
          <a:xfrm>
            <a:off x="4448221" y="3241234"/>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0" name="Freeform 486">
            <a:extLst>
              <a:ext uri="{FF2B5EF4-FFF2-40B4-BE49-F238E27FC236}">
                <a16:creationId xmlns:a16="http://schemas.microsoft.com/office/drawing/2014/main" id="{D7C94723-9B61-4D55-A389-769A31C426B6}"/>
              </a:ext>
            </a:extLst>
          </p:cNvPr>
          <p:cNvSpPr>
            <a:spLocks/>
          </p:cNvSpPr>
          <p:nvPr/>
        </p:nvSpPr>
        <p:spPr bwMode="auto">
          <a:xfrm>
            <a:off x="4457746" y="324123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1" name="Freeform 487">
            <a:extLst>
              <a:ext uri="{FF2B5EF4-FFF2-40B4-BE49-F238E27FC236}">
                <a16:creationId xmlns:a16="http://schemas.microsoft.com/office/drawing/2014/main" id="{B54BFB66-5E95-45BA-B3C0-C1368211832C}"/>
              </a:ext>
            </a:extLst>
          </p:cNvPr>
          <p:cNvSpPr>
            <a:spLocks/>
          </p:cNvSpPr>
          <p:nvPr/>
        </p:nvSpPr>
        <p:spPr bwMode="auto">
          <a:xfrm>
            <a:off x="4511721" y="324123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2" name="Freeform 488">
            <a:extLst>
              <a:ext uri="{FF2B5EF4-FFF2-40B4-BE49-F238E27FC236}">
                <a16:creationId xmlns:a16="http://schemas.microsoft.com/office/drawing/2014/main" id="{FF52873B-C330-469C-9BA0-098208183E9A}"/>
              </a:ext>
            </a:extLst>
          </p:cNvPr>
          <p:cNvSpPr>
            <a:spLocks/>
          </p:cNvSpPr>
          <p:nvPr/>
        </p:nvSpPr>
        <p:spPr bwMode="auto">
          <a:xfrm>
            <a:off x="4524421" y="324123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3" name="Freeform 489">
            <a:extLst>
              <a:ext uri="{FF2B5EF4-FFF2-40B4-BE49-F238E27FC236}">
                <a16:creationId xmlns:a16="http://schemas.microsoft.com/office/drawing/2014/main" id="{B221A9FB-3DCD-4897-8579-B39D05317191}"/>
              </a:ext>
            </a:extLst>
          </p:cNvPr>
          <p:cNvSpPr>
            <a:spLocks/>
          </p:cNvSpPr>
          <p:nvPr/>
        </p:nvSpPr>
        <p:spPr bwMode="auto">
          <a:xfrm>
            <a:off x="4551409" y="3241234"/>
            <a:ext cx="53975" cy="42863"/>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4" name="Freeform 490">
            <a:extLst>
              <a:ext uri="{FF2B5EF4-FFF2-40B4-BE49-F238E27FC236}">
                <a16:creationId xmlns:a16="http://schemas.microsoft.com/office/drawing/2014/main" id="{8B38D2CA-16F6-4B06-A1DF-A0E1AA3284CD}"/>
              </a:ext>
            </a:extLst>
          </p:cNvPr>
          <p:cNvSpPr>
            <a:spLocks/>
          </p:cNvSpPr>
          <p:nvPr/>
        </p:nvSpPr>
        <p:spPr bwMode="auto">
          <a:xfrm>
            <a:off x="4584746" y="325075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5" name="Freeform 491">
            <a:extLst>
              <a:ext uri="{FF2B5EF4-FFF2-40B4-BE49-F238E27FC236}">
                <a16:creationId xmlns:a16="http://schemas.microsoft.com/office/drawing/2014/main" id="{2D4EE5EB-1A49-4462-AAB6-883ECF2E3C41}"/>
              </a:ext>
            </a:extLst>
          </p:cNvPr>
          <p:cNvSpPr>
            <a:spLocks/>
          </p:cNvSpPr>
          <p:nvPr/>
        </p:nvSpPr>
        <p:spPr bwMode="auto">
          <a:xfrm>
            <a:off x="4608559" y="325075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6" name="Freeform 492">
            <a:extLst>
              <a:ext uri="{FF2B5EF4-FFF2-40B4-BE49-F238E27FC236}">
                <a16:creationId xmlns:a16="http://schemas.microsoft.com/office/drawing/2014/main" id="{9C6F081F-BAD8-426C-9A5C-0E0788394340}"/>
              </a:ext>
            </a:extLst>
          </p:cNvPr>
          <p:cNvSpPr>
            <a:spLocks/>
          </p:cNvSpPr>
          <p:nvPr/>
        </p:nvSpPr>
        <p:spPr bwMode="auto">
          <a:xfrm>
            <a:off x="4619671" y="3250759"/>
            <a:ext cx="52388" cy="46038"/>
          </a:xfrm>
          <a:custGeom>
            <a:avLst/>
            <a:gdLst>
              <a:gd name="T0" fmla="*/ 16 w 33"/>
              <a:gd name="T1" fmla="*/ 0 h 29"/>
              <a:gd name="T2" fmla="*/ 0 w 33"/>
              <a:gd name="T3" fmla="*/ 29 h 29"/>
              <a:gd name="T4" fmla="*/ 33 w 33"/>
              <a:gd name="T5" fmla="*/ 29 h 29"/>
              <a:gd name="T6" fmla="*/ 16 w 33"/>
              <a:gd name="T7" fmla="*/ 0 h 29"/>
            </a:gdLst>
            <a:ahLst/>
            <a:cxnLst>
              <a:cxn ang="0">
                <a:pos x="T0" y="T1"/>
              </a:cxn>
              <a:cxn ang="0">
                <a:pos x="T2" y="T3"/>
              </a:cxn>
              <a:cxn ang="0">
                <a:pos x="T4" y="T5"/>
              </a:cxn>
              <a:cxn ang="0">
                <a:pos x="T6" y="T7"/>
              </a:cxn>
            </a:cxnLst>
            <a:rect l="0" t="0" r="r" b="b"/>
            <a:pathLst>
              <a:path w="33" h="29">
                <a:moveTo>
                  <a:pt x="16" y="0"/>
                </a:moveTo>
                <a:lnTo>
                  <a:pt x="0" y="29"/>
                </a:lnTo>
                <a:lnTo>
                  <a:pt x="33" y="29"/>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7" name="Freeform 493">
            <a:extLst>
              <a:ext uri="{FF2B5EF4-FFF2-40B4-BE49-F238E27FC236}">
                <a16:creationId xmlns:a16="http://schemas.microsoft.com/office/drawing/2014/main" id="{8F413EB0-1264-4473-882B-3766AACA9A7D}"/>
              </a:ext>
            </a:extLst>
          </p:cNvPr>
          <p:cNvSpPr>
            <a:spLocks/>
          </p:cNvSpPr>
          <p:nvPr/>
        </p:nvSpPr>
        <p:spPr bwMode="auto">
          <a:xfrm>
            <a:off x="4632371" y="325075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8" name="Freeform 494">
            <a:extLst>
              <a:ext uri="{FF2B5EF4-FFF2-40B4-BE49-F238E27FC236}">
                <a16:creationId xmlns:a16="http://schemas.microsoft.com/office/drawing/2014/main" id="{28CB28A8-0BE3-4182-BFA3-A8257D6DA91D}"/>
              </a:ext>
            </a:extLst>
          </p:cNvPr>
          <p:cNvSpPr>
            <a:spLocks/>
          </p:cNvSpPr>
          <p:nvPr/>
        </p:nvSpPr>
        <p:spPr bwMode="auto">
          <a:xfrm>
            <a:off x="4641896" y="325075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39" name="Freeform 495">
            <a:extLst>
              <a:ext uri="{FF2B5EF4-FFF2-40B4-BE49-F238E27FC236}">
                <a16:creationId xmlns:a16="http://schemas.microsoft.com/office/drawing/2014/main" id="{9B5480B4-90FE-48F0-9C7F-4AEEAD54FA54}"/>
              </a:ext>
            </a:extLst>
          </p:cNvPr>
          <p:cNvSpPr>
            <a:spLocks/>
          </p:cNvSpPr>
          <p:nvPr/>
        </p:nvSpPr>
        <p:spPr bwMode="auto">
          <a:xfrm>
            <a:off x="4672059" y="3250759"/>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0" name="Freeform 496">
            <a:extLst>
              <a:ext uri="{FF2B5EF4-FFF2-40B4-BE49-F238E27FC236}">
                <a16:creationId xmlns:a16="http://schemas.microsoft.com/office/drawing/2014/main" id="{D0297949-F277-47E0-BAB5-94CB25679AE8}"/>
              </a:ext>
            </a:extLst>
          </p:cNvPr>
          <p:cNvSpPr>
            <a:spLocks/>
          </p:cNvSpPr>
          <p:nvPr/>
        </p:nvSpPr>
        <p:spPr bwMode="auto">
          <a:xfrm>
            <a:off x="4699046" y="3265047"/>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1" name="Freeform 497">
            <a:extLst>
              <a:ext uri="{FF2B5EF4-FFF2-40B4-BE49-F238E27FC236}">
                <a16:creationId xmlns:a16="http://schemas.microsoft.com/office/drawing/2014/main" id="{8EFDBD2B-A3E2-449B-846A-A4324B312E88}"/>
              </a:ext>
            </a:extLst>
          </p:cNvPr>
          <p:cNvSpPr>
            <a:spLocks/>
          </p:cNvSpPr>
          <p:nvPr/>
        </p:nvSpPr>
        <p:spPr bwMode="auto">
          <a:xfrm>
            <a:off x="4713334" y="3265047"/>
            <a:ext cx="52388" cy="42863"/>
          </a:xfrm>
          <a:custGeom>
            <a:avLst/>
            <a:gdLst>
              <a:gd name="T0" fmla="*/ 17 w 33"/>
              <a:gd name="T1" fmla="*/ 0 h 27"/>
              <a:gd name="T2" fmla="*/ 0 w 33"/>
              <a:gd name="T3" fmla="*/ 27 h 27"/>
              <a:gd name="T4" fmla="*/ 33 w 33"/>
              <a:gd name="T5" fmla="*/ 27 h 27"/>
              <a:gd name="T6" fmla="*/ 17 w 33"/>
              <a:gd name="T7" fmla="*/ 0 h 27"/>
            </a:gdLst>
            <a:ahLst/>
            <a:cxnLst>
              <a:cxn ang="0">
                <a:pos x="T0" y="T1"/>
              </a:cxn>
              <a:cxn ang="0">
                <a:pos x="T2" y="T3"/>
              </a:cxn>
              <a:cxn ang="0">
                <a:pos x="T4" y="T5"/>
              </a:cxn>
              <a:cxn ang="0">
                <a:pos x="T6" y="T7"/>
              </a:cxn>
            </a:cxnLst>
            <a:rect l="0" t="0" r="r" b="b"/>
            <a:pathLst>
              <a:path w="33" h="27">
                <a:moveTo>
                  <a:pt x="17" y="0"/>
                </a:moveTo>
                <a:lnTo>
                  <a:pt x="0" y="27"/>
                </a:lnTo>
                <a:lnTo>
                  <a:pt x="33"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2" name="Freeform 498">
            <a:extLst>
              <a:ext uri="{FF2B5EF4-FFF2-40B4-BE49-F238E27FC236}">
                <a16:creationId xmlns:a16="http://schemas.microsoft.com/office/drawing/2014/main" id="{614949AD-8487-4CCD-AD52-F247804CABF4}"/>
              </a:ext>
            </a:extLst>
          </p:cNvPr>
          <p:cNvSpPr>
            <a:spLocks/>
          </p:cNvSpPr>
          <p:nvPr/>
        </p:nvSpPr>
        <p:spPr bwMode="auto">
          <a:xfrm>
            <a:off x="4722859" y="326504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3" name="Freeform 499">
            <a:extLst>
              <a:ext uri="{FF2B5EF4-FFF2-40B4-BE49-F238E27FC236}">
                <a16:creationId xmlns:a16="http://schemas.microsoft.com/office/drawing/2014/main" id="{D6883FE8-B00D-4905-9168-06570F2EDBC9}"/>
              </a:ext>
            </a:extLst>
          </p:cNvPr>
          <p:cNvSpPr>
            <a:spLocks/>
          </p:cNvSpPr>
          <p:nvPr/>
        </p:nvSpPr>
        <p:spPr bwMode="auto">
          <a:xfrm>
            <a:off x="4765721" y="3265047"/>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4" name="Freeform 500">
            <a:extLst>
              <a:ext uri="{FF2B5EF4-FFF2-40B4-BE49-F238E27FC236}">
                <a16:creationId xmlns:a16="http://schemas.microsoft.com/office/drawing/2014/main" id="{A8948BFD-6DBE-4E2E-8E26-7A838ECD4A03}"/>
              </a:ext>
            </a:extLst>
          </p:cNvPr>
          <p:cNvSpPr>
            <a:spLocks/>
          </p:cNvSpPr>
          <p:nvPr/>
        </p:nvSpPr>
        <p:spPr bwMode="auto">
          <a:xfrm>
            <a:off x="4792709" y="326504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5" name="Freeform 501">
            <a:extLst>
              <a:ext uri="{FF2B5EF4-FFF2-40B4-BE49-F238E27FC236}">
                <a16:creationId xmlns:a16="http://schemas.microsoft.com/office/drawing/2014/main" id="{142B7A40-410B-4851-86CD-7B2281580EC2}"/>
              </a:ext>
            </a:extLst>
          </p:cNvPr>
          <p:cNvSpPr>
            <a:spLocks/>
          </p:cNvSpPr>
          <p:nvPr/>
        </p:nvSpPr>
        <p:spPr bwMode="auto">
          <a:xfrm>
            <a:off x="4833984" y="3287272"/>
            <a:ext cx="52388" cy="42863"/>
          </a:xfrm>
          <a:custGeom>
            <a:avLst/>
            <a:gdLst>
              <a:gd name="T0" fmla="*/ 17 w 33"/>
              <a:gd name="T1" fmla="*/ 0 h 27"/>
              <a:gd name="T2" fmla="*/ 0 w 33"/>
              <a:gd name="T3" fmla="*/ 27 h 27"/>
              <a:gd name="T4" fmla="*/ 33 w 33"/>
              <a:gd name="T5" fmla="*/ 27 h 27"/>
              <a:gd name="T6" fmla="*/ 17 w 33"/>
              <a:gd name="T7" fmla="*/ 0 h 27"/>
            </a:gdLst>
            <a:ahLst/>
            <a:cxnLst>
              <a:cxn ang="0">
                <a:pos x="T0" y="T1"/>
              </a:cxn>
              <a:cxn ang="0">
                <a:pos x="T2" y="T3"/>
              </a:cxn>
              <a:cxn ang="0">
                <a:pos x="T4" y="T5"/>
              </a:cxn>
              <a:cxn ang="0">
                <a:pos x="T6" y="T7"/>
              </a:cxn>
            </a:cxnLst>
            <a:rect l="0" t="0" r="r" b="b"/>
            <a:pathLst>
              <a:path w="33" h="27">
                <a:moveTo>
                  <a:pt x="17" y="0"/>
                </a:moveTo>
                <a:lnTo>
                  <a:pt x="0" y="27"/>
                </a:lnTo>
                <a:lnTo>
                  <a:pt x="33"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6" name="Freeform 502">
            <a:extLst>
              <a:ext uri="{FF2B5EF4-FFF2-40B4-BE49-F238E27FC236}">
                <a16:creationId xmlns:a16="http://schemas.microsoft.com/office/drawing/2014/main" id="{BF7C8792-4BA2-40C7-8087-6D6B2BC26C30}"/>
              </a:ext>
            </a:extLst>
          </p:cNvPr>
          <p:cNvSpPr>
            <a:spLocks/>
          </p:cNvSpPr>
          <p:nvPr/>
        </p:nvSpPr>
        <p:spPr bwMode="auto">
          <a:xfrm>
            <a:off x="4840334" y="3290447"/>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7" name="Freeform 503">
            <a:extLst>
              <a:ext uri="{FF2B5EF4-FFF2-40B4-BE49-F238E27FC236}">
                <a16:creationId xmlns:a16="http://schemas.microsoft.com/office/drawing/2014/main" id="{21D8498A-EF90-4045-8C00-9BE8442D97C3}"/>
              </a:ext>
            </a:extLst>
          </p:cNvPr>
          <p:cNvSpPr>
            <a:spLocks/>
          </p:cNvSpPr>
          <p:nvPr/>
        </p:nvSpPr>
        <p:spPr bwMode="auto">
          <a:xfrm>
            <a:off x="4843509" y="3307909"/>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8" name="Freeform 504">
            <a:extLst>
              <a:ext uri="{FF2B5EF4-FFF2-40B4-BE49-F238E27FC236}">
                <a16:creationId xmlns:a16="http://schemas.microsoft.com/office/drawing/2014/main" id="{F88C580A-FAB2-4FCF-BFD7-241CEB0A2DC9}"/>
              </a:ext>
            </a:extLst>
          </p:cNvPr>
          <p:cNvSpPr>
            <a:spLocks/>
          </p:cNvSpPr>
          <p:nvPr/>
        </p:nvSpPr>
        <p:spPr bwMode="auto">
          <a:xfrm>
            <a:off x="4856209" y="3307909"/>
            <a:ext cx="53975" cy="41275"/>
          </a:xfrm>
          <a:custGeom>
            <a:avLst/>
            <a:gdLst>
              <a:gd name="T0" fmla="*/ 17 w 34"/>
              <a:gd name="T1" fmla="*/ 0 h 26"/>
              <a:gd name="T2" fmla="*/ 0 w 34"/>
              <a:gd name="T3" fmla="*/ 26 h 26"/>
              <a:gd name="T4" fmla="*/ 34 w 34"/>
              <a:gd name="T5" fmla="*/ 26 h 26"/>
              <a:gd name="T6" fmla="*/ 17 w 34"/>
              <a:gd name="T7" fmla="*/ 0 h 26"/>
            </a:gdLst>
            <a:ahLst/>
            <a:cxnLst>
              <a:cxn ang="0">
                <a:pos x="T0" y="T1"/>
              </a:cxn>
              <a:cxn ang="0">
                <a:pos x="T2" y="T3"/>
              </a:cxn>
              <a:cxn ang="0">
                <a:pos x="T4" y="T5"/>
              </a:cxn>
              <a:cxn ang="0">
                <a:pos x="T6" y="T7"/>
              </a:cxn>
            </a:cxnLst>
            <a:rect l="0" t="0" r="r" b="b"/>
            <a:pathLst>
              <a:path w="34" h="26">
                <a:moveTo>
                  <a:pt x="17" y="0"/>
                </a:moveTo>
                <a:lnTo>
                  <a:pt x="0" y="26"/>
                </a:lnTo>
                <a:lnTo>
                  <a:pt x="34"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49" name="Freeform 505">
            <a:extLst>
              <a:ext uri="{FF2B5EF4-FFF2-40B4-BE49-F238E27FC236}">
                <a16:creationId xmlns:a16="http://schemas.microsoft.com/office/drawing/2014/main" id="{79807ABC-828A-431F-B3B1-F961C072452D}"/>
              </a:ext>
            </a:extLst>
          </p:cNvPr>
          <p:cNvSpPr>
            <a:spLocks/>
          </p:cNvSpPr>
          <p:nvPr/>
        </p:nvSpPr>
        <p:spPr bwMode="auto">
          <a:xfrm>
            <a:off x="4891134" y="3307909"/>
            <a:ext cx="49213" cy="41275"/>
          </a:xfrm>
          <a:custGeom>
            <a:avLst/>
            <a:gdLst>
              <a:gd name="T0" fmla="*/ 16 w 31"/>
              <a:gd name="T1" fmla="*/ 0 h 26"/>
              <a:gd name="T2" fmla="*/ 0 w 31"/>
              <a:gd name="T3" fmla="*/ 26 h 26"/>
              <a:gd name="T4" fmla="*/ 31 w 31"/>
              <a:gd name="T5" fmla="*/ 26 h 26"/>
              <a:gd name="T6" fmla="*/ 16 w 31"/>
              <a:gd name="T7" fmla="*/ 0 h 26"/>
            </a:gdLst>
            <a:ahLst/>
            <a:cxnLst>
              <a:cxn ang="0">
                <a:pos x="T0" y="T1"/>
              </a:cxn>
              <a:cxn ang="0">
                <a:pos x="T2" y="T3"/>
              </a:cxn>
              <a:cxn ang="0">
                <a:pos x="T4" y="T5"/>
              </a:cxn>
              <a:cxn ang="0">
                <a:pos x="T6" y="T7"/>
              </a:cxn>
            </a:cxnLst>
            <a:rect l="0" t="0" r="r" b="b"/>
            <a:pathLst>
              <a:path w="31" h="26">
                <a:moveTo>
                  <a:pt x="16" y="0"/>
                </a:moveTo>
                <a:lnTo>
                  <a:pt x="0" y="26"/>
                </a:lnTo>
                <a:lnTo>
                  <a:pt x="31" y="26"/>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0" name="Freeform 506">
            <a:extLst>
              <a:ext uri="{FF2B5EF4-FFF2-40B4-BE49-F238E27FC236}">
                <a16:creationId xmlns:a16="http://schemas.microsoft.com/office/drawing/2014/main" id="{94108BD9-3E52-47E0-908B-06A74BBBD9B2}"/>
              </a:ext>
            </a:extLst>
          </p:cNvPr>
          <p:cNvSpPr>
            <a:spLocks/>
          </p:cNvSpPr>
          <p:nvPr/>
        </p:nvSpPr>
        <p:spPr bwMode="auto">
          <a:xfrm>
            <a:off x="4900659" y="3307909"/>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1" name="Freeform 507">
            <a:extLst>
              <a:ext uri="{FF2B5EF4-FFF2-40B4-BE49-F238E27FC236}">
                <a16:creationId xmlns:a16="http://schemas.microsoft.com/office/drawing/2014/main" id="{47FA8474-FA18-491D-9F09-6A9E42133C2A}"/>
              </a:ext>
            </a:extLst>
          </p:cNvPr>
          <p:cNvSpPr>
            <a:spLocks/>
          </p:cNvSpPr>
          <p:nvPr/>
        </p:nvSpPr>
        <p:spPr bwMode="auto">
          <a:xfrm>
            <a:off x="4951459" y="3307909"/>
            <a:ext cx="49213" cy="41275"/>
          </a:xfrm>
          <a:custGeom>
            <a:avLst/>
            <a:gdLst>
              <a:gd name="T0" fmla="*/ 16 w 31"/>
              <a:gd name="T1" fmla="*/ 0 h 26"/>
              <a:gd name="T2" fmla="*/ 0 w 31"/>
              <a:gd name="T3" fmla="*/ 26 h 26"/>
              <a:gd name="T4" fmla="*/ 31 w 31"/>
              <a:gd name="T5" fmla="*/ 26 h 26"/>
              <a:gd name="T6" fmla="*/ 16 w 31"/>
              <a:gd name="T7" fmla="*/ 0 h 26"/>
            </a:gdLst>
            <a:ahLst/>
            <a:cxnLst>
              <a:cxn ang="0">
                <a:pos x="T0" y="T1"/>
              </a:cxn>
              <a:cxn ang="0">
                <a:pos x="T2" y="T3"/>
              </a:cxn>
              <a:cxn ang="0">
                <a:pos x="T4" y="T5"/>
              </a:cxn>
              <a:cxn ang="0">
                <a:pos x="T6" y="T7"/>
              </a:cxn>
            </a:cxnLst>
            <a:rect l="0" t="0" r="r" b="b"/>
            <a:pathLst>
              <a:path w="31" h="26">
                <a:moveTo>
                  <a:pt x="16" y="0"/>
                </a:moveTo>
                <a:lnTo>
                  <a:pt x="0" y="26"/>
                </a:lnTo>
                <a:lnTo>
                  <a:pt x="31" y="26"/>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2" name="Freeform 508">
            <a:extLst>
              <a:ext uri="{FF2B5EF4-FFF2-40B4-BE49-F238E27FC236}">
                <a16:creationId xmlns:a16="http://schemas.microsoft.com/office/drawing/2014/main" id="{7BFE491C-3119-4BBC-AFD6-0DC247414177}"/>
              </a:ext>
            </a:extLst>
          </p:cNvPr>
          <p:cNvSpPr>
            <a:spLocks/>
          </p:cNvSpPr>
          <p:nvPr/>
        </p:nvSpPr>
        <p:spPr bwMode="auto">
          <a:xfrm>
            <a:off x="4991146" y="3307909"/>
            <a:ext cx="53975" cy="41275"/>
          </a:xfrm>
          <a:custGeom>
            <a:avLst/>
            <a:gdLst>
              <a:gd name="T0" fmla="*/ 17 w 34"/>
              <a:gd name="T1" fmla="*/ 0 h 26"/>
              <a:gd name="T2" fmla="*/ 0 w 34"/>
              <a:gd name="T3" fmla="*/ 26 h 26"/>
              <a:gd name="T4" fmla="*/ 34 w 34"/>
              <a:gd name="T5" fmla="*/ 26 h 26"/>
              <a:gd name="T6" fmla="*/ 17 w 34"/>
              <a:gd name="T7" fmla="*/ 0 h 26"/>
            </a:gdLst>
            <a:ahLst/>
            <a:cxnLst>
              <a:cxn ang="0">
                <a:pos x="T0" y="T1"/>
              </a:cxn>
              <a:cxn ang="0">
                <a:pos x="T2" y="T3"/>
              </a:cxn>
              <a:cxn ang="0">
                <a:pos x="T4" y="T5"/>
              </a:cxn>
              <a:cxn ang="0">
                <a:pos x="T6" y="T7"/>
              </a:cxn>
            </a:cxnLst>
            <a:rect l="0" t="0" r="r" b="b"/>
            <a:pathLst>
              <a:path w="34" h="26">
                <a:moveTo>
                  <a:pt x="17" y="0"/>
                </a:moveTo>
                <a:lnTo>
                  <a:pt x="0" y="26"/>
                </a:lnTo>
                <a:lnTo>
                  <a:pt x="34"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3" name="Freeform 509">
            <a:extLst>
              <a:ext uri="{FF2B5EF4-FFF2-40B4-BE49-F238E27FC236}">
                <a16:creationId xmlns:a16="http://schemas.microsoft.com/office/drawing/2014/main" id="{C4016364-5ADA-4674-ADE8-7D1EC2D10E14}"/>
              </a:ext>
            </a:extLst>
          </p:cNvPr>
          <p:cNvSpPr>
            <a:spLocks/>
          </p:cNvSpPr>
          <p:nvPr/>
        </p:nvSpPr>
        <p:spPr bwMode="auto">
          <a:xfrm>
            <a:off x="5011784" y="3307909"/>
            <a:ext cx="49213" cy="41275"/>
          </a:xfrm>
          <a:custGeom>
            <a:avLst/>
            <a:gdLst>
              <a:gd name="T0" fmla="*/ 16 w 31"/>
              <a:gd name="T1" fmla="*/ 0 h 26"/>
              <a:gd name="T2" fmla="*/ 0 w 31"/>
              <a:gd name="T3" fmla="*/ 26 h 26"/>
              <a:gd name="T4" fmla="*/ 31 w 31"/>
              <a:gd name="T5" fmla="*/ 26 h 26"/>
              <a:gd name="T6" fmla="*/ 16 w 31"/>
              <a:gd name="T7" fmla="*/ 0 h 26"/>
            </a:gdLst>
            <a:ahLst/>
            <a:cxnLst>
              <a:cxn ang="0">
                <a:pos x="T0" y="T1"/>
              </a:cxn>
              <a:cxn ang="0">
                <a:pos x="T2" y="T3"/>
              </a:cxn>
              <a:cxn ang="0">
                <a:pos x="T4" y="T5"/>
              </a:cxn>
              <a:cxn ang="0">
                <a:pos x="T6" y="T7"/>
              </a:cxn>
            </a:cxnLst>
            <a:rect l="0" t="0" r="r" b="b"/>
            <a:pathLst>
              <a:path w="31" h="26">
                <a:moveTo>
                  <a:pt x="16" y="0"/>
                </a:moveTo>
                <a:lnTo>
                  <a:pt x="0" y="26"/>
                </a:lnTo>
                <a:lnTo>
                  <a:pt x="31" y="26"/>
                </a:lnTo>
                <a:lnTo>
                  <a:pt x="16"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4" name="Freeform 510">
            <a:extLst>
              <a:ext uri="{FF2B5EF4-FFF2-40B4-BE49-F238E27FC236}">
                <a16:creationId xmlns:a16="http://schemas.microsoft.com/office/drawing/2014/main" id="{F65D12C0-EBC9-4171-B0E5-F986DFDD1CA1}"/>
              </a:ext>
            </a:extLst>
          </p:cNvPr>
          <p:cNvSpPr>
            <a:spLocks/>
          </p:cNvSpPr>
          <p:nvPr/>
        </p:nvSpPr>
        <p:spPr bwMode="auto">
          <a:xfrm>
            <a:off x="5021309" y="3307909"/>
            <a:ext cx="53975" cy="41275"/>
          </a:xfrm>
          <a:custGeom>
            <a:avLst/>
            <a:gdLst>
              <a:gd name="T0" fmla="*/ 17 w 34"/>
              <a:gd name="T1" fmla="*/ 0 h 26"/>
              <a:gd name="T2" fmla="*/ 0 w 34"/>
              <a:gd name="T3" fmla="*/ 26 h 26"/>
              <a:gd name="T4" fmla="*/ 34 w 34"/>
              <a:gd name="T5" fmla="*/ 26 h 26"/>
              <a:gd name="T6" fmla="*/ 17 w 34"/>
              <a:gd name="T7" fmla="*/ 0 h 26"/>
            </a:gdLst>
            <a:ahLst/>
            <a:cxnLst>
              <a:cxn ang="0">
                <a:pos x="T0" y="T1"/>
              </a:cxn>
              <a:cxn ang="0">
                <a:pos x="T2" y="T3"/>
              </a:cxn>
              <a:cxn ang="0">
                <a:pos x="T4" y="T5"/>
              </a:cxn>
              <a:cxn ang="0">
                <a:pos x="T6" y="T7"/>
              </a:cxn>
            </a:cxnLst>
            <a:rect l="0" t="0" r="r" b="b"/>
            <a:pathLst>
              <a:path w="34" h="26">
                <a:moveTo>
                  <a:pt x="17" y="0"/>
                </a:moveTo>
                <a:lnTo>
                  <a:pt x="0" y="26"/>
                </a:lnTo>
                <a:lnTo>
                  <a:pt x="34"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5" name="Freeform 511">
            <a:extLst>
              <a:ext uri="{FF2B5EF4-FFF2-40B4-BE49-F238E27FC236}">
                <a16:creationId xmlns:a16="http://schemas.microsoft.com/office/drawing/2014/main" id="{77325878-1B4C-473A-8E23-6188253302DB}"/>
              </a:ext>
            </a:extLst>
          </p:cNvPr>
          <p:cNvSpPr>
            <a:spLocks/>
          </p:cNvSpPr>
          <p:nvPr/>
        </p:nvSpPr>
        <p:spPr bwMode="auto">
          <a:xfrm>
            <a:off x="5081634" y="3307909"/>
            <a:ext cx="50800" cy="41275"/>
          </a:xfrm>
          <a:custGeom>
            <a:avLst/>
            <a:gdLst>
              <a:gd name="T0" fmla="*/ 17 w 32"/>
              <a:gd name="T1" fmla="*/ 0 h 26"/>
              <a:gd name="T2" fmla="*/ 0 w 32"/>
              <a:gd name="T3" fmla="*/ 26 h 26"/>
              <a:gd name="T4" fmla="*/ 32 w 32"/>
              <a:gd name="T5" fmla="*/ 26 h 26"/>
              <a:gd name="T6" fmla="*/ 17 w 32"/>
              <a:gd name="T7" fmla="*/ 0 h 26"/>
            </a:gdLst>
            <a:ahLst/>
            <a:cxnLst>
              <a:cxn ang="0">
                <a:pos x="T0" y="T1"/>
              </a:cxn>
              <a:cxn ang="0">
                <a:pos x="T2" y="T3"/>
              </a:cxn>
              <a:cxn ang="0">
                <a:pos x="T4" y="T5"/>
              </a:cxn>
              <a:cxn ang="0">
                <a:pos x="T6" y="T7"/>
              </a:cxn>
            </a:cxnLst>
            <a:rect l="0" t="0" r="r" b="b"/>
            <a:pathLst>
              <a:path w="32" h="26">
                <a:moveTo>
                  <a:pt x="17" y="0"/>
                </a:moveTo>
                <a:lnTo>
                  <a:pt x="0" y="26"/>
                </a:lnTo>
                <a:lnTo>
                  <a:pt x="32" y="26"/>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6" name="Freeform 512">
            <a:extLst>
              <a:ext uri="{FF2B5EF4-FFF2-40B4-BE49-F238E27FC236}">
                <a16:creationId xmlns:a16="http://schemas.microsoft.com/office/drawing/2014/main" id="{A2FF4FCB-FB08-4210-98E3-808344C218C4}"/>
              </a:ext>
            </a:extLst>
          </p:cNvPr>
          <p:cNvSpPr>
            <a:spLocks/>
          </p:cNvSpPr>
          <p:nvPr/>
        </p:nvSpPr>
        <p:spPr bwMode="auto">
          <a:xfrm>
            <a:off x="5118146" y="3307909"/>
            <a:ext cx="50800" cy="41275"/>
          </a:xfrm>
          <a:custGeom>
            <a:avLst/>
            <a:gdLst>
              <a:gd name="T0" fmla="*/ 15 w 32"/>
              <a:gd name="T1" fmla="*/ 0 h 26"/>
              <a:gd name="T2" fmla="*/ 0 w 32"/>
              <a:gd name="T3" fmla="*/ 26 h 26"/>
              <a:gd name="T4" fmla="*/ 32 w 32"/>
              <a:gd name="T5" fmla="*/ 26 h 26"/>
              <a:gd name="T6" fmla="*/ 15 w 32"/>
              <a:gd name="T7" fmla="*/ 0 h 26"/>
            </a:gdLst>
            <a:ahLst/>
            <a:cxnLst>
              <a:cxn ang="0">
                <a:pos x="T0" y="T1"/>
              </a:cxn>
              <a:cxn ang="0">
                <a:pos x="T2" y="T3"/>
              </a:cxn>
              <a:cxn ang="0">
                <a:pos x="T4" y="T5"/>
              </a:cxn>
              <a:cxn ang="0">
                <a:pos x="T6" y="T7"/>
              </a:cxn>
            </a:cxnLst>
            <a:rect l="0" t="0" r="r" b="b"/>
            <a:pathLst>
              <a:path w="32" h="26">
                <a:moveTo>
                  <a:pt x="15" y="0"/>
                </a:moveTo>
                <a:lnTo>
                  <a:pt x="0" y="26"/>
                </a:lnTo>
                <a:lnTo>
                  <a:pt x="32" y="26"/>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7" name="Freeform 513">
            <a:extLst>
              <a:ext uri="{FF2B5EF4-FFF2-40B4-BE49-F238E27FC236}">
                <a16:creationId xmlns:a16="http://schemas.microsoft.com/office/drawing/2014/main" id="{75F2F6BF-1CFE-4395-B419-2644D3445BED}"/>
              </a:ext>
            </a:extLst>
          </p:cNvPr>
          <p:cNvSpPr>
            <a:spLocks/>
          </p:cNvSpPr>
          <p:nvPr/>
        </p:nvSpPr>
        <p:spPr bwMode="auto">
          <a:xfrm>
            <a:off x="5199109" y="333330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8" name="Freeform 514">
            <a:extLst>
              <a:ext uri="{FF2B5EF4-FFF2-40B4-BE49-F238E27FC236}">
                <a16:creationId xmlns:a16="http://schemas.microsoft.com/office/drawing/2014/main" id="{BC102268-BA80-4B49-84D4-872BA47EB35E}"/>
              </a:ext>
            </a:extLst>
          </p:cNvPr>
          <p:cNvSpPr>
            <a:spLocks/>
          </p:cNvSpPr>
          <p:nvPr/>
        </p:nvSpPr>
        <p:spPr bwMode="auto">
          <a:xfrm>
            <a:off x="5218159" y="3333309"/>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59" name="Freeform 515">
            <a:extLst>
              <a:ext uri="{FF2B5EF4-FFF2-40B4-BE49-F238E27FC236}">
                <a16:creationId xmlns:a16="http://schemas.microsoft.com/office/drawing/2014/main" id="{BC9C865A-EABA-4FBF-A8D1-7A3E128DD156}"/>
              </a:ext>
            </a:extLst>
          </p:cNvPr>
          <p:cNvSpPr>
            <a:spLocks/>
          </p:cNvSpPr>
          <p:nvPr/>
        </p:nvSpPr>
        <p:spPr bwMode="auto">
          <a:xfrm>
            <a:off x="5248321" y="3333309"/>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0" name="Freeform 516">
            <a:extLst>
              <a:ext uri="{FF2B5EF4-FFF2-40B4-BE49-F238E27FC236}">
                <a16:creationId xmlns:a16="http://schemas.microsoft.com/office/drawing/2014/main" id="{5B3FBD64-709E-478C-AD91-7C9E32EC0E2B}"/>
              </a:ext>
            </a:extLst>
          </p:cNvPr>
          <p:cNvSpPr>
            <a:spLocks/>
          </p:cNvSpPr>
          <p:nvPr/>
        </p:nvSpPr>
        <p:spPr bwMode="auto">
          <a:xfrm>
            <a:off x="5268959" y="3333309"/>
            <a:ext cx="50800" cy="46038"/>
          </a:xfrm>
          <a:custGeom>
            <a:avLst/>
            <a:gdLst>
              <a:gd name="T0" fmla="*/ 17 w 32"/>
              <a:gd name="T1" fmla="*/ 0 h 29"/>
              <a:gd name="T2" fmla="*/ 0 w 32"/>
              <a:gd name="T3" fmla="*/ 29 h 29"/>
              <a:gd name="T4" fmla="*/ 32 w 32"/>
              <a:gd name="T5" fmla="*/ 29 h 29"/>
              <a:gd name="T6" fmla="*/ 17 w 32"/>
              <a:gd name="T7" fmla="*/ 0 h 29"/>
            </a:gdLst>
            <a:ahLst/>
            <a:cxnLst>
              <a:cxn ang="0">
                <a:pos x="T0" y="T1"/>
              </a:cxn>
              <a:cxn ang="0">
                <a:pos x="T2" y="T3"/>
              </a:cxn>
              <a:cxn ang="0">
                <a:pos x="T4" y="T5"/>
              </a:cxn>
              <a:cxn ang="0">
                <a:pos x="T6" y="T7"/>
              </a:cxn>
            </a:cxnLst>
            <a:rect l="0" t="0" r="r" b="b"/>
            <a:pathLst>
              <a:path w="32" h="29">
                <a:moveTo>
                  <a:pt x="17" y="0"/>
                </a:moveTo>
                <a:lnTo>
                  <a:pt x="0" y="29"/>
                </a:lnTo>
                <a:lnTo>
                  <a:pt x="32"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1" name="Freeform 517">
            <a:extLst>
              <a:ext uri="{FF2B5EF4-FFF2-40B4-BE49-F238E27FC236}">
                <a16:creationId xmlns:a16="http://schemas.microsoft.com/office/drawing/2014/main" id="{103B1F2B-F7F3-4D3F-BCD5-FA8FCED8C966}"/>
              </a:ext>
            </a:extLst>
          </p:cNvPr>
          <p:cNvSpPr>
            <a:spLocks/>
          </p:cNvSpPr>
          <p:nvPr/>
        </p:nvSpPr>
        <p:spPr bwMode="auto">
          <a:xfrm>
            <a:off x="5292771" y="3333309"/>
            <a:ext cx="50800" cy="46038"/>
          </a:xfrm>
          <a:custGeom>
            <a:avLst/>
            <a:gdLst>
              <a:gd name="T0" fmla="*/ 15 w 32"/>
              <a:gd name="T1" fmla="*/ 0 h 29"/>
              <a:gd name="T2" fmla="*/ 0 w 32"/>
              <a:gd name="T3" fmla="*/ 29 h 29"/>
              <a:gd name="T4" fmla="*/ 32 w 32"/>
              <a:gd name="T5" fmla="*/ 29 h 29"/>
              <a:gd name="T6" fmla="*/ 15 w 32"/>
              <a:gd name="T7" fmla="*/ 0 h 29"/>
            </a:gdLst>
            <a:ahLst/>
            <a:cxnLst>
              <a:cxn ang="0">
                <a:pos x="T0" y="T1"/>
              </a:cxn>
              <a:cxn ang="0">
                <a:pos x="T2" y="T3"/>
              </a:cxn>
              <a:cxn ang="0">
                <a:pos x="T4" y="T5"/>
              </a:cxn>
              <a:cxn ang="0">
                <a:pos x="T6" y="T7"/>
              </a:cxn>
            </a:cxnLst>
            <a:rect l="0" t="0" r="r" b="b"/>
            <a:pathLst>
              <a:path w="32" h="29">
                <a:moveTo>
                  <a:pt x="15" y="0"/>
                </a:moveTo>
                <a:lnTo>
                  <a:pt x="0" y="29"/>
                </a:lnTo>
                <a:lnTo>
                  <a:pt x="32"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2" name="Freeform 518">
            <a:extLst>
              <a:ext uri="{FF2B5EF4-FFF2-40B4-BE49-F238E27FC236}">
                <a16:creationId xmlns:a16="http://schemas.microsoft.com/office/drawing/2014/main" id="{1469A2E7-B5B8-4693-A4A9-2C029CCBBB37}"/>
              </a:ext>
            </a:extLst>
          </p:cNvPr>
          <p:cNvSpPr>
            <a:spLocks/>
          </p:cNvSpPr>
          <p:nvPr/>
        </p:nvSpPr>
        <p:spPr bwMode="auto">
          <a:xfrm>
            <a:off x="5335634" y="333330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3" name="Freeform 519">
            <a:extLst>
              <a:ext uri="{FF2B5EF4-FFF2-40B4-BE49-F238E27FC236}">
                <a16:creationId xmlns:a16="http://schemas.microsoft.com/office/drawing/2014/main" id="{38379EEB-182D-440D-9DDB-C76B19095996}"/>
              </a:ext>
            </a:extLst>
          </p:cNvPr>
          <p:cNvSpPr>
            <a:spLocks/>
          </p:cNvSpPr>
          <p:nvPr/>
        </p:nvSpPr>
        <p:spPr bwMode="auto">
          <a:xfrm>
            <a:off x="5376909" y="3333309"/>
            <a:ext cx="49213" cy="46038"/>
          </a:xfrm>
          <a:custGeom>
            <a:avLst/>
            <a:gdLst>
              <a:gd name="T0" fmla="*/ 15 w 31"/>
              <a:gd name="T1" fmla="*/ 0 h 29"/>
              <a:gd name="T2" fmla="*/ 0 w 31"/>
              <a:gd name="T3" fmla="*/ 29 h 29"/>
              <a:gd name="T4" fmla="*/ 31 w 31"/>
              <a:gd name="T5" fmla="*/ 29 h 29"/>
              <a:gd name="T6" fmla="*/ 15 w 31"/>
              <a:gd name="T7" fmla="*/ 0 h 29"/>
            </a:gdLst>
            <a:ahLst/>
            <a:cxnLst>
              <a:cxn ang="0">
                <a:pos x="T0" y="T1"/>
              </a:cxn>
              <a:cxn ang="0">
                <a:pos x="T2" y="T3"/>
              </a:cxn>
              <a:cxn ang="0">
                <a:pos x="T4" y="T5"/>
              </a:cxn>
              <a:cxn ang="0">
                <a:pos x="T6" y="T7"/>
              </a:cxn>
            </a:cxnLst>
            <a:rect l="0" t="0" r="r" b="b"/>
            <a:pathLst>
              <a:path w="31" h="29">
                <a:moveTo>
                  <a:pt x="15" y="0"/>
                </a:moveTo>
                <a:lnTo>
                  <a:pt x="0" y="29"/>
                </a:lnTo>
                <a:lnTo>
                  <a:pt x="31" y="29"/>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4" name="Freeform 520">
            <a:extLst>
              <a:ext uri="{FF2B5EF4-FFF2-40B4-BE49-F238E27FC236}">
                <a16:creationId xmlns:a16="http://schemas.microsoft.com/office/drawing/2014/main" id="{935434D8-CB5B-4EEB-A02B-1CEC9B9D731F}"/>
              </a:ext>
            </a:extLst>
          </p:cNvPr>
          <p:cNvSpPr>
            <a:spLocks/>
          </p:cNvSpPr>
          <p:nvPr/>
        </p:nvSpPr>
        <p:spPr bwMode="auto">
          <a:xfrm>
            <a:off x="5389609" y="3333309"/>
            <a:ext cx="53975" cy="46038"/>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5" name="Freeform 521">
            <a:extLst>
              <a:ext uri="{FF2B5EF4-FFF2-40B4-BE49-F238E27FC236}">
                <a16:creationId xmlns:a16="http://schemas.microsoft.com/office/drawing/2014/main" id="{6AE3C5FD-1395-4736-AC8C-5AAE074758A5}"/>
              </a:ext>
            </a:extLst>
          </p:cNvPr>
          <p:cNvSpPr>
            <a:spLocks/>
          </p:cNvSpPr>
          <p:nvPr/>
        </p:nvSpPr>
        <p:spPr bwMode="auto">
          <a:xfrm>
            <a:off x="5407071" y="3333309"/>
            <a:ext cx="49213" cy="46038"/>
          </a:xfrm>
          <a:custGeom>
            <a:avLst/>
            <a:gdLst>
              <a:gd name="T0" fmla="*/ 17 w 31"/>
              <a:gd name="T1" fmla="*/ 0 h 29"/>
              <a:gd name="T2" fmla="*/ 0 w 31"/>
              <a:gd name="T3" fmla="*/ 29 h 29"/>
              <a:gd name="T4" fmla="*/ 31 w 31"/>
              <a:gd name="T5" fmla="*/ 29 h 29"/>
              <a:gd name="T6" fmla="*/ 17 w 31"/>
              <a:gd name="T7" fmla="*/ 0 h 29"/>
            </a:gdLst>
            <a:ahLst/>
            <a:cxnLst>
              <a:cxn ang="0">
                <a:pos x="T0" y="T1"/>
              </a:cxn>
              <a:cxn ang="0">
                <a:pos x="T2" y="T3"/>
              </a:cxn>
              <a:cxn ang="0">
                <a:pos x="T4" y="T5"/>
              </a:cxn>
              <a:cxn ang="0">
                <a:pos x="T6" y="T7"/>
              </a:cxn>
            </a:cxnLst>
            <a:rect l="0" t="0" r="r" b="b"/>
            <a:pathLst>
              <a:path w="31" h="29">
                <a:moveTo>
                  <a:pt x="17" y="0"/>
                </a:moveTo>
                <a:lnTo>
                  <a:pt x="0" y="29"/>
                </a:lnTo>
                <a:lnTo>
                  <a:pt x="31" y="29"/>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6" name="Freeform 522">
            <a:extLst>
              <a:ext uri="{FF2B5EF4-FFF2-40B4-BE49-F238E27FC236}">
                <a16:creationId xmlns:a16="http://schemas.microsoft.com/office/drawing/2014/main" id="{91D73D44-F7C7-46EA-8D11-01C4C6CC5C83}"/>
              </a:ext>
            </a:extLst>
          </p:cNvPr>
          <p:cNvSpPr>
            <a:spLocks/>
          </p:cNvSpPr>
          <p:nvPr/>
        </p:nvSpPr>
        <p:spPr bwMode="auto">
          <a:xfrm>
            <a:off x="5416596" y="3395222"/>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7" name="Freeform 523">
            <a:extLst>
              <a:ext uri="{FF2B5EF4-FFF2-40B4-BE49-F238E27FC236}">
                <a16:creationId xmlns:a16="http://schemas.microsoft.com/office/drawing/2014/main" id="{D3843D02-CFA5-417E-8F79-4E585B269CF5}"/>
              </a:ext>
            </a:extLst>
          </p:cNvPr>
          <p:cNvSpPr>
            <a:spLocks/>
          </p:cNvSpPr>
          <p:nvPr/>
        </p:nvSpPr>
        <p:spPr bwMode="auto">
          <a:xfrm>
            <a:off x="5503909" y="3461897"/>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8" name="Freeform 524">
            <a:extLst>
              <a:ext uri="{FF2B5EF4-FFF2-40B4-BE49-F238E27FC236}">
                <a16:creationId xmlns:a16="http://schemas.microsoft.com/office/drawing/2014/main" id="{A0154887-C3F8-411D-9AF6-2123C597EB03}"/>
              </a:ext>
            </a:extLst>
          </p:cNvPr>
          <p:cNvSpPr>
            <a:spLocks/>
          </p:cNvSpPr>
          <p:nvPr/>
        </p:nvSpPr>
        <p:spPr bwMode="auto">
          <a:xfrm>
            <a:off x="5527721" y="3461897"/>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69" name="Freeform 525">
            <a:extLst>
              <a:ext uri="{FF2B5EF4-FFF2-40B4-BE49-F238E27FC236}">
                <a16:creationId xmlns:a16="http://schemas.microsoft.com/office/drawing/2014/main" id="{1B8DD4F3-9185-47C9-B5D2-411DADDB7E1E}"/>
              </a:ext>
            </a:extLst>
          </p:cNvPr>
          <p:cNvSpPr>
            <a:spLocks/>
          </p:cNvSpPr>
          <p:nvPr/>
        </p:nvSpPr>
        <p:spPr bwMode="auto">
          <a:xfrm>
            <a:off x="5570584" y="3461897"/>
            <a:ext cx="50800" cy="42863"/>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0" name="Freeform 526">
            <a:extLst>
              <a:ext uri="{FF2B5EF4-FFF2-40B4-BE49-F238E27FC236}">
                <a16:creationId xmlns:a16="http://schemas.microsoft.com/office/drawing/2014/main" id="{B0191271-7723-4697-BD49-CAF958A476AF}"/>
              </a:ext>
            </a:extLst>
          </p:cNvPr>
          <p:cNvSpPr>
            <a:spLocks/>
          </p:cNvSpPr>
          <p:nvPr/>
        </p:nvSpPr>
        <p:spPr bwMode="auto">
          <a:xfrm>
            <a:off x="5667421" y="3461897"/>
            <a:ext cx="50800" cy="42863"/>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1" name="Freeform 527">
            <a:extLst>
              <a:ext uri="{FF2B5EF4-FFF2-40B4-BE49-F238E27FC236}">
                <a16:creationId xmlns:a16="http://schemas.microsoft.com/office/drawing/2014/main" id="{70535E95-AC3C-47D1-B0BA-FC885502411A}"/>
              </a:ext>
            </a:extLst>
          </p:cNvPr>
          <p:cNvSpPr>
            <a:spLocks/>
          </p:cNvSpPr>
          <p:nvPr/>
        </p:nvSpPr>
        <p:spPr bwMode="auto">
          <a:xfrm>
            <a:off x="5769021" y="3461897"/>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372" name="Freeform 528">
            <a:extLst>
              <a:ext uri="{FF2B5EF4-FFF2-40B4-BE49-F238E27FC236}">
                <a16:creationId xmlns:a16="http://schemas.microsoft.com/office/drawing/2014/main" id="{CE3C71BB-50EE-4D76-8A32-8ED37EE1B81A}"/>
              </a:ext>
            </a:extLst>
          </p:cNvPr>
          <p:cNvSpPr>
            <a:spLocks/>
          </p:cNvSpPr>
          <p:nvPr/>
        </p:nvSpPr>
        <p:spPr bwMode="auto">
          <a:xfrm>
            <a:off x="5886496" y="3461897"/>
            <a:ext cx="49213" cy="42863"/>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270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248" name="Freeform 652">
            <a:extLst>
              <a:ext uri="{FF2B5EF4-FFF2-40B4-BE49-F238E27FC236}">
                <a16:creationId xmlns:a16="http://schemas.microsoft.com/office/drawing/2014/main" id="{61610BA0-5161-4A47-BDD9-FA2C09551789}"/>
              </a:ext>
            </a:extLst>
          </p:cNvPr>
          <p:cNvSpPr>
            <a:spLocks/>
          </p:cNvSpPr>
          <p:nvPr/>
        </p:nvSpPr>
        <p:spPr bwMode="auto">
          <a:xfrm>
            <a:off x="1324021" y="1012384"/>
            <a:ext cx="4592638" cy="2468563"/>
          </a:xfrm>
          <a:custGeom>
            <a:avLst/>
            <a:gdLst>
              <a:gd name="T0" fmla="*/ 53 w 2893"/>
              <a:gd name="T1" fmla="*/ 27 h 1555"/>
              <a:gd name="T2" fmla="*/ 104 w 2893"/>
              <a:gd name="T3" fmla="*/ 58 h 1555"/>
              <a:gd name="T4" fmla="*/ 127 w 2893"/>
              <a:gd name="T5" fmla="*/ 93 h 1555"/>
              <a:gd name="T6" fmla="*/ 165 w 2893"/>
              <a:gd name="T7" fmla="*/ 108 h 1555"/>
              <a:gd name="T8" fmla="*/ 190 w 2893"/>
              <a:gd name="T9" fmla="*/ 133 h 1555"/>
              <a:gd name="T10" fmla="*/ 224 w 2893"/>
              <a:gd name="T11" fmla="*/ 155 h 1555"/>
              <a:gd name="T12" fmla="*/ 241 w 2893"/>
              <a:gd name="T13" fmla="*/ 193 h 1555"/>
              <a:gd name="T14" fmla="*/ 260 w 2893"/>
              <a:gd name="T15" fmla="*/ 217 h 1555"/>
              <a:gd name="T16" fmla="*/ 275 w 2893"/>
              <a:gd name="T17" fmla="*/ 250 h 1555"/>
              <a:gd name="T18" fmla="*/ 289 w 2893"/>
              <a:gd name="T19" fmla="*/ 271 h 1555"/>
              <a:gd name="T20" fmla="*/ 313 w 2893"/>
              <a:gd name="T21" fmla="*/ 304 h 1555"/>
              <a:gd name="T22" fmla="*/ 344 w 2893"/>
              <a:gd name="T23" fmla="*/ 329 h 1555"/>
              <a:gd name="T24" fmla="*/ 361 w 2893"/>
              <a:gd name="T25" fmla="*/ 356 h 1555"/>
              <a:gd name="T26" fmla="*/ 382 w 2893"/>
              <a:gd name="T27" fmla="*/ 379 h 1555"/>
              <a:gd name="T28" fmla="*/ 395 w 2893"/>
              <a:gd name="T29" fmla="*/ 420 h 1555"/>
              <a:gd name="T30" fmla="*/ 418 w 2893"/>
              <a:gd name="T31" fmla="*/ 439 h 1555"/>
              <a:gd name="T32" fmla="*/ 433 w 2893"/>
              <a:gd name="T33" fmla="*/ 470 h 1555"/>
              <a:gd name="T34" fmla="*/ 448 w 2893"/>
              <a:gd name="T35" fmla="*/ 488 h 1555"/>
              <a:gd name="T36" fmla="*/ 469 w 2893"/>
              <a:gd name="T37" fmla="*/ 532 h 1555"/>
              <a:gd name="T38" fmla="*/ 503 w 2893"/>
              <a:gd name="T39" fmla="*/ 567 h 1555"/>
              <a:gd name="T40" fmla="*/ 528 w 2893"/>
              <a:gd name="T41" fmla="*/ 592 h 1555"/>
              <a:gd name="T42" fmla="*/ 553 w 2893"/>
              <a:gd name="T43" fmla="*/ 614 h 1555"/>
              <a:gd name="T44" fmla="*/ 574 w 2893"/>
              <a:gd name="T45" fmla="*/ 652 h 1555"/>
              <a:gd name="T46" fmla="*/ 600 w 2893"/>
              <a:gd name="T47" fmla="*/ 674 h 1555"/>
              <a:gd name="T48" fmla="*/ 619 w 2893"/>
              <a:gd name="T49" fmla="*/ 693 h 1555"/>
              <a:gd name="T50" fmla="*/ 646 w 2893"/>
              <a:gd name="T51" fmla="*/ 703 h 1555"/>
              <a:gd name="T52" fmla="*/ 667 w 2893"/>
              <a:gd name="T53" fmla="*/ 730 h 1555"/>
              <a:gd name="T54" fmla="*/ 682 w 2893"/>
              <a:gd name="T55" fmla="*/ 751 h 1555"/>
              <a:gd name="T56" fmla="*/ 705 w 2893"/>
              <a:gd name="T57" fmla="*/ 788 h 1555"/>
              <a:gd name="T58" fmla="*/ 733 w 2893"/>
              <a:gd name="T59" fmla="*/ 803 h 1555"/>
              <a:gd name="T60" fmla="*/ 764 w 2893"/>
              <a:gd name="T61" fmla="*/ 825 h 1555"/>
              <a:gd name="T62" fmla="*/ 800 w 2893"/>
              <a:gd name="T63" fmla="*/ 852 h 1555"/>
              <a:gd name="T64" fmla="*/ 813 w 2893"/>
              <a:gd name="T65" fmla="*/ 877 h 1555"/>
              <a:gd name="T66" fmla="*/ 838 w 2893"/>
              <a:gd name="T67" fmla="*/ 906 h 1555"/>
              <a:gd name="T68" fmla="*/ 876 w 2893"/>
              <a:gd name="T69" fmla="*/ 939 h 1555"/>
              <a:gd name="T70" fmla="*/ 916 w 2893"/>
              <a:gd name="T71" fmla="*/ 960 h 1555"/>
              <a:gd name="T72" fmla="*/ 944 w 2893"/>
              <a:gd name="T73" fmla="*/ 989 h 1555"/>
              <a:gd name="T74" fmla="*/ 963 w 2893"/>
              <a:gd name="T75" fmla="*/ 1016 h 1555"/>
              <a:gd name="T76" fmla="*/ 978 w 2893"/>
              <a:gd name="T77" fmla="*/ 1036 h 1555"/>
              <a:gd name="T78" fmla="*/ 1030 w 2893"/>
              <a:gd name="T79" fmla="*/ 1061 h 1555"/>
              <a:gd name="T80" fmla="*/ 1058 w 2893"/>
              <a:gd name="T81" fmla="*/ 1090 h 1555"/>
              <a:gd name="T82" fmla="*/ 1102 w 2893"/>
              <a:gd name="T83" fmla="*/ 1111 h 1555"/>
              <a:gd name="T84" fmla="*/ 1144 w 2893"/>
              <a:gd name="T85" fmla="*/ 1140 h 1555"/>
              <a:gd name="T86" fmla="*/ 1178 w 2893"/>
              <a:gd name="T87" fmla="*/ 1154 h 1555"/>
              <a:gd name="T88" fmla="*/ 1229 w 2893"/>
              <a:gd name="T89" fmla="*/ 1177 h 1555"/>
              <a:gd name="T90" fmla="*/ 1301 w 2893"/>
              <a:gd name="T91" fmla="*/ 1193 h 1555"/>
              <a:gd name="T92" fmla="*/ 1328 w 2893"/>
              <a:gd name="T93" fmla="*/ 1214 h 1555"/>
              <a:gd name="T94" fmla="*/ 1368 w 2893"/>
              <a:gd name="T95" fmla="*/ 1231 h 1555"/>
              <a:gd name="T96" fmla="*/ 1408 w 2893"/>
              <a:gd name="T97" fmla="*/ 1257 h 1555"/>
              <a:gd name="T98" fmla="*/ 1440 w 2893"/>
              <a:gd name="T99" fmla="*/ 1274 h 1555"/>
              <a:gd name="T100" fmla="*/ 1459 w 2893"/>
              <a:gd name="T101" fmla="*/ 1297 h 1555"/>
              <a:gd name="T102" fmla="*/ 1520 w 2893"/>
              <a:gd name="T103" fmla="*/ 1317 h 1555"/>
              <a:gd name="T104" fmla="*/ 1556 w 2893"/>
              <a:gd name="T105" fmla="*/ 1344 h 1555"/>
              <a:gd name="T106" fmla="*/ 1727 w 2893"/>
              <a:gd name="T107" fmla="*/ 1367 h 1555"/>
              <a:gd name="T108" fmla="*/ 1810 w 2893"/>
              <a:gd name="T109" fmla="*/ 1396 h 1555"/>
              <a:gd name="T110" fmla="*/ 2061 w 2893"/>
              <a:gd name="T111" fmla="*/ 1417 h 1555"/>
              <a:gd name="T112" fmla="*/ 2420 w 2893"/>
              <a:gd name="T113" fmla="*/ 1475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93" h="1555">
                <a:moveTo>
                  <a:pt x="0" y="0"/>
                </a:moveTo>
                <a:lnTo>
                  <a:pt x="36" y="0"/>
                </a:lnTo>
                <a:lnTo>
                  <a:pt x="36" y="13"/>
                </a:lnTo>
                <a:lnTo>
                  <a:pt x="42" y="13"/>
                </a:lnTo>
                <a:lnTo>
                  <a:pt x="42" y="17"/>
                </a:lnTo>
                <a:lnTo>
                  <a:pt x="47" y="17"/>
                </a:lnTo>
                <a:lnTo>
                  <a:pt x="47" y="25"/>
                </a:lnTo>
                <a:lnTo>
                  <a:pt x="53" y="25"/>
                </a:lnTo>
                <a:lnTo>
                  <a:pt x="53" y="27"/>
                </a:lnTo>
                <a:lnTo>
                  <a:pt x="63" y="27"/>
                </a:lnTo>
                <a:lnTo>
                  <a:pt x="63" y="42"/>
                </a:lnTo>
                <a:lnTo>
                  <a:pt x="85" y="42"/>
                </a:lnTo>
                <a:lnTo>
                  <a:pt x="85" y="46"/>
                </a:lnTo>
                <a:lnTo>
                  <a:pt x="93" y="46"/>
                </a:lnTo>
                <a:lnTo>
                  <a:pt x="93" y="50"/>
                </a:lnTo>
                <a:lnTo>
                  <a:pt x="102" y="50"/>
                </a:lnTo>
                <a:lnTo>
                  <a:pt x="102" y="58"/>
                </a:lnTo>
                <a:lnTo>
                  <a:pt x="104" y="58"/>
                </a:lnTo>
                <a:lnTo>
                  <a:pt x="104" y="66"/>
                </a:lnTo>
                <a:lnTo>
                  <a:pt x="114" y="66"/>
                </a:lnTo>
                <a:lnTo>
                  <a:pt x="114" y="73"/>
                </a:lnTo>
                <a:lnTo>
                  <a:pt x="118" y="73"/>
                </a:lnTo>
                <a:lnTo>
                  <a:pt x="118" y="87"/>
                </a:lnTo>
                <a:lnTo>
                  <a:pt x="123" y="87"/>
                </a:lnTo>
                <a:lnTo>
                  <a:pt x="123" y="91"/>
                </a:lnTo>
                <a:lnTo>
                  <a:pt x="127" y="91"/>
                </a:lnTo>
                <a:lnTo>
                  <a:pt x="127" y="93"/>
                </a:lnTo>
                <a:lnTo>
                  <a:pt x="133" y="93"/>
                </a:lnTo>
                <a:lnTo>
                  <a:pt x="133" y="97"/>
                </a:lnTo>
                <a:lnTo>
                  <a:pt x="150" y="97"/>
                </a:lnTo>
                <a:lnTo>
                  <a:pt x="150" y="102"/>
                </a:lnTo>
                <a:lnTo>
                  <a:pt x="159" y="102"/>
                </a:lnTo>
                <a:lnTo>
                  <a:pt x="159" y="104"/>
                </a:lnTo>
                <a:lnTo>
                  <a:pt x="161" y="104"/>
                </a:lnTo>
                <a:lnTo>
                  <a:pt x="161" y="108"/>
                </a:lnTo>
                <a:lnTo>
                  <a:pt x="165" y="108"/>
                </a:lnTo>
                <a:lnTo>
                  <a:pt x="165" y="116"/>
                </a:lnTo>
                <a:lnTo>
                  <a:pt x="171" y="116"/>
                </a:lnTo>
                <a:lnTo>
                  <a:pt x="171" y="120"/>
                </a:lnTo>
                <a:lnTo>
                  <a:pt x="178" y="120"/>
                </a:lnTo>
                <a:lnTo>
                  <a:pt x="178" y="122"/>
                </a:lnTo>
                <a:lnTo>
                  <a:pt x="184" y="122"/>
                </a:lnTo>
                <a:lnTo>
                  <a:pt x="184" y="128"/>
                </a:lnTo>
                <a:lnTo>
                  <a:pt x="190" y="128"/>
                </a:lnTo>
                <a:lnTo>
                  <a:pt x="190" y="133"/>
                </a:lnTo>
                <a:lnTo>
                  <a:pt x="201" y="133"/>
                </a:lnTo>
                <a:lnTo>
                  <a:pt x="201" y="135"/>
                </a:lnTo>
                <a:lnTo>
                  <a:pt x="211" y="135"/>
                </a:lnTo>
                <a:lnTo>
                  <a:pt x="211" y="139"/>
                </a:lnTo>
                <a:lnTo>
                  <a:pt x="218" y="139"/>
                </a:lnTo>
                <a:lnTo>
                  <a:pt x="218" y="149"/>
                </a:lnTo>
                <a:lnTo>
                  <a:pt x="222" y="149"/>
                </a:lnTo>
                <a:lnTo>
                  <a:pt x="222" y="155"/>
                </a:lnTo>
                <a:lnTo>
                  <a:pt x="224" y="155"/>
                </a:lnTo>
                <a:lnTo>
                  <a:pt x="224" y="164"/>
                </a:lnTo>
                <a:lnTo>
                  <a:pt x="230" y="164"/>
                </a:lnTo>
                <a:lnTo>
                  <a:pt x="230" y="168"/>
                </a:lnTo>
                <a:lnTo>
                  <a:pt x="235" y="168"/>
                </a:lnTo>
                <a:lnTo>
                  <a:pt x="235" y="176"/>
                </a:lnTo>
                <a:lnTo>
                  <a:pt x="237" y="176"/>
                </a:lnTo>
                <a:lnTo>
                  <a:pt x="237" y="182"/>
                </a:lnTo>
                <a:lnTo>
                  <a:pt x="241" y="182"/>
                </a:lnTo>
                <a:lnTo>
                  <a:pt x="241" y="193"/>
                </a:lnTo>
                <a:lnTo>
                  <a:pt x="243" y="193"/>
                </a:lnTo>
                <a:lnTo>
                  <a:pt x="243" y="197"/>
                </a:lnTo>
                <a:lnTo>
                  <a:pt x="247" y="197"/>
                </a:lnTo>
                <a:lnTo>
                  <a:pt x="247" y="199"/>
                </a:lnTo>
                <a:lnTo>
                  <a:pt x="249" y="199"/>
                </a:lnTo>
                <a:lnTo>
                  <a:pt x="249" y="201"/>
                </a:lnTo>
                <a:lnTo>
                  <a:pt x="254" y="201"/>
                </a:lnTo>
                <a:lnTo>
                  <a:pt x="254" y="217"/>
                </a:lnTo>
                <a:lnTo>
                  <a:pt x="260" y="217"/>
                </a:lnTo>
                <a:lnTo>
                  <a:pt x="260" y="228"/>
                </a:lnTo>
                <a:lnTo>
                  <a:pt x="262" y="228"/>
                </a:lnTo>
                <a:lnTo>
                  <a:pt x="262" y="238"/>
                </a:lnTo>
                <a:lnTo>
                  <a:pt x="268" y="238"/>
                </a:lnTo>
                <a:lnTo>
                  <a:pt x="268" y="242"/>
                </a:lnTo>
                <a:lnTo>
                  <a:pt x="273" y="242"/>
                </a:lnTo>
                <a:lnTo>
                  <a:pt x="273" y="246"/>
                </a:lnTo>
                <a:lnTo>
                  <a:pt x="275" y="246"/>
                </a:lnTo>
                <a:lnTo>
                  <a:pt x="275" y="250"/>
                </a:lnTo>
                <a:lnTo>
                  <a:pt x="277" y="250"/>
                </a:lnTo>
                <a:lnTo>
                  <a:pt x="277" y="261"/>
                </a:lnTo>
                <a:lnTo>
                  <a:pt x="281" y="261"/>
                </a:lnTo>
                <a:lnTo>
                  <a:pt x="281" y="263"/>
                </a:lnTo>
                <a:lnTo>
                  <a:pt x="285" y="263"/>
                </a:lnTo>
                <a:lnTo>
                  <a:pt x="285" y="269"/>
                </a:lnTo>
                <a:lnTo>
                  <a:pt x="287" y="269"/>
                </a:lnTo>
                <a:lnTo>
                  <a:pt x="287" y="271"/>
                </a:lnTo>
                <a:lnTo>
                  <a:pt x="289" y="271"/>
                </a:lnTo>
                <a:lnTo>
                  <a:pt x="289" y="275"/>
                </a:lnTo>
                <a:lnTo>
                  <a:pt x="300" y="275"/>
                </a:lnTo>
                <a:lnTo>
                  <a:pt x="300" y="279"/>
                </a:lnTo>
                <a:lnTo>
                  <a:pt x="302" y="279"/>
                </a:lnTo>
                <a:lnTo>
                  <a:pt x="302" y="292"/>
                </a:lnTo>
                <a:lnTo>
                  <a:pt x="306" y="292"/>
                </a:lnTo>
                <a:lnTo>
                  <a:pt x="306" y="298"/>
                </a:lnTo>
                <a:lnTo>
                  <a:pt x="313" y="298"/>
                </a:lnTo>
                <a:lnTo>
                  <a:pt x="313" y="304"/>
                </a:lnTo>
                <a:lnTo>
                  <a:pt x="315" y="304"/>
                </a:lnTo>
                <a:lnTo>
                  <a:pt x="315" y="319"/>
                </a:lnTo>
                <a:lnTo>
                  <a:pt x="323" y="319"/>
                </a:lnTo>
                <a:lnTo>
                  <a:pt x="323" y="323"/>
                </a:lnTo>
                <a:lnTo>
                  <a:pt x="330" y="323"/>
                </a:lnTo>
                <a:lnTo>
                  <a:pt x="330" y="327"/>
                </a:lnTo>
                <a:lnTo>
                  <a:pt x="334" y="327"/>
                </a:lnTo>
                <a:lnTo>
                  <a:pt x="334" y="329"/>
                </a:lnTo>
                <a:lnTo>
                  <a:pt x="344" y="329"/>
                </a:lnTo>
                <a:lnTo>
                  <a:pt x="344" y="337"/>
                </a:lnTo>
                <a:lnTo>
                  <a:pt x="346" y="337"/>
                </a:lnTo>
                <a:lnTo>
                  <a:pt x="346" y="341"/>
                </a:lnTo>
                <a:lnTo>
                  <a:pt x="355" y="341"/>
                </a:lnTo>
                <a:lnTo>
                  <a:pt x="355" y="343"/>
                </a:lnTo>
                <a:lnTo>
                  <a:pt x="357" y="343"/>
                </a:lnTo>
                <a:lnTo>
                  <a:pt x="357" y="352"/>
                </a:lnTo>
                <a:lnTo>
                  <a:pt x="361" y="352"/>
                </a:lnTo>
                <a:lnTo>
                  <a:pt x="361" y="356"/>
                </a:lnTo>
                <a:lnTo>
                  <a:pt x="368" y="356"/>
                </a:lnTo>
                <a:lnTo>
                  <a:pt x="368" y="366"/>
                </a:lnTo>
                <a:lnTo>
                  <a:pt x="370" y="366"/>
                </a:lnTo>
                <a:lnTo>
                  <a:pt x="370" y="370"/>
                </a:lnTo>
                <a:lnTo>
                  <a:pt x="374" y="370"/>
                </a:lnTo>
                <a:lnTo>
                  <a:pt x="374" y="374"/>
                </a:lnTo>
                <a:lnTo>
                  <a:pt x="380" y="374"/>
                </a:lnTo>
                <a:lnTo>
                  <a:pt x="380" y="379"/>
                </a:lnTo>
                <a:lnTo>
                  <a:pt x="382" y="379"/>
                </a:lnTo>
                <a:lnTo>
                  <a:pt x="382" y="389"/>
                </a:lnTo>
                <a:lnTo>
                  <a:pt x="384" y="389"/>
                </a:lnTo>
                <a:lnTo>
                  <a:pt x="384" y="408"/>
                </a:lnTo>
                <a:lnTo>
                  <a:pt x="391" y="408"/>
                </a:lnTo>
                <a:lnTo>
                  <a:pt x="391" y="412"/>
                </a:lnTo>
                <a:lnTo>
                  <a:pt x="393" y="412"/>
                </a:lnTo>
                <a:lnTo>
                  <a:pt x="393" y="416"/>
                </a:lnTo>
                <a:lnTo>
                  <a:pt x="395" y="416"/>
                </a:lnTo>
                <a:lnTo>
                  <a:pt x="395" y="420"/>
                </a:lnTo>
                <a:lnTo>
                  <a:pt x="399" y="420"/>
                </a:lnTo>
                <a:lnTo>
                  <a:pt x="399" y="428"/>
                </a:lnTo>
                <a:lnTo>
                  <a:pt x="401" y="428"/>
                </a:lnTo>
                <a:lnTo>
                  <a:pt x="401" y="430"/>
                </a:lnTo>
                <a:lnTo>
                  <a:pt x="406" y="430"/>
                </a:lnTo>
                <a:lnTo>
                  <a:pt x="406" y="434"/>
                </a:lnTo>
                <a:lnTo>
                  <a:pt x="412" y="434"/>
                </a:lnTo>
                <a:lnTo>
                  <a:pt x="412" y="439"/>
                </a:lnTo>
                <a:lnTo>
                  <a:pt x="418" y="439"/>
                </a:lnTo>
                <a:lnTo>
                  <a:pt x="418" y="441"/>
                </a:lnTo>
                <a:lnTo>
                  <a:pt x="420" y="441"/>
                </a:lnTo>
                <a:lnTo>
                  <a:pt x="420" y="449"/>
                </a:lnTo>
                <a:lnTo>
                  <a:pt x="427" y="449"/>
                </a:lnTo>
                <a:lnTo>
                  <a:pt x="427" y="453"/>
                </a:lnTo>
                <a:lnTo>
                  <a:pt x="429" y="453"/>
                </a:lnTo>
                <a:lnTo>
                  <a:pt x="429" y="461"/>
                </a:lnTo>
                <a:lnTo>
                  <a:pt x="433" y="461"/>
                </a:lnTo>
                <a:lnTo>
                  <a:pt x="433" y="470"/>
                </a:lnTo>
                <a:lnTo>
                  <a:pt x="435" y="470"/>
                </a:lnTo>
                <a:lnTo>
                  <a:pt x="435" y="474"/>
                </a:lnTo>
                <a:lnTo>
                  <a:pt x="439" y="474"/>
                </a:lnTo>
                <a:lnTo>
                  <a:pt x="439" y="478"/>
                </a:lnTo>
                <a:lnTo>
                  <a:pt x="441" y="478"/>
                </a:lnTo>
                <a:lnTo>
                  <a:pt x="441" y="484"/>
                </a:lnTo>
                <a:lnTo>
                  <a:pt x="446" y="484"/>
                </a:lnTo>
                <a:lnTo>
                  <a:pt x="446" y="488"/>
                </a:lnTo>
                <a:lnTo>
                  <a:pt x="448" y="488"/>
                </a:lnTo>
                <a:lnTo>
                  <a:pt x="448" y="511"/>
                </a:lnTo>
                <a:lnTo>
                  <a:pt x="456" y="511"/>
                </a:lnTo>
                <a:lnTo>
                  <a:pt x="456" y="519"/>
                </a:lnTo>
                <a:lnTo>
                  <a:pt x="460" y="519"/>
                </a:lnTo>
                <a:lnTo>
                  <a:pt x="460" y="523"/>
                </a:lnTo>
                <a:lnTo>
                  <a:pt x="467" y="523"/>
                </a:lnTo>
                <a:lnTo>
                  <a:pt x="467" y="528"/>
                </a:lnTo>
                <a:lnTo>
                  <a:pt x="469" y="528"/>
                </a:lnTo>
                <a:lnTo>
                  <a:pt x="469" y="532"/>
                </a:lnTo>
                <a:lnTo>
                  <a:pt x="486" y="532"/>
                </a:lnTo>
                <a:lnTo>
                  <a:pt x="486" y="536"/>
                </a:lnTo>
                <a:lnTo>
                  <a:pt x="488" y="536"/>
                </a:lnTo>
                <a:lnTo>
                  <a:pt x="488" y="540"/>
                </a:lnTo>
                <a:lnTo>
                  <a:pt x="492" y="540"/>
                </a:lnTo>
                <a:lnTo>
                  <a:pt x="492" y="550"/>
                </a:lnTo>
                <a:lnTo>
                  <a:pt x="501" y="550"/>
                </a:lnTo>
                <a:lnTo>
                  <a:pt x="501" y="567"/>
                </a:lnTo>
                <a:lnTo>
                  <a:pt x="503" y="567"/>
                </a:lnTo>
                <a:lnTo>
                  <a:pt x="503" y="575"/>
                </a:lnTo>
                <a:lnTo>
                  <a:pt x="511" y="575"/>
                </a:lnTo>
                <a:lnTo>
                  <a:pt x="511" y="579"/>
                </a:lnTo>
                <a:lnTo>
                  <a:pt x="520" y="579"/>
                </a:lnTo>
                <a:lnTo>
                  <a:pt x="520" y="583"/>
                </a:lnTo>
                <a:lnTo>
                  <a:pt x="526" y="583"/>
                </a:lnTo>
                <a:lnTo>
                  <a:pt x="526" y="587"/>
                </a:lnTo>
                <a:lnTo>
                  <a:pt x="528" y="587"/>
                </a:lnTo>
                <a:lnTo>
                  <a:pt x="528" y="592"/>
                </a:lnTo>
                <a:lnTo>
                  <a:pt x="536" y="592"/>
                </a:lnTo>
                <a:lnTo>
                  <a:pt x="536" y="602"/>
                </a:lnTo>
                <a:lnTo>
                  <a:pt x="541" y="602"/>
                </a:lnTo>
                <a:lnTo>
                  <a:pt x="541" y="606"/>
                </a:lnTo>
                <a:lnTo>
                  <a:pt x="545" y="606"/>
                </a:lnTo>
                <a:lnTo>
                  <a:pt x="545" y="610"/>
                </a:lnTo>
                <a:lnTo>
                  <a:pt x="549" y="610"/>
                </a:lnTo>
                <a:lnTo>
                  <a:pt x="549" y="614"/>
                </a:lnTo>
                <a:lnTo>
                  <a:pt x="553" y="614"/>
                </a:lnTo>
                <a:lnTo>
                  <a:pt x="553" y="618"/>
                </a:lnTo>
                <a:lnTo>
                  <a:pt x="562" y="618"/>
                </a:lnTo>
                <a:lnTo>
                  <a:pt x="562" y="627"/>
                </a:lnTo>
                <a:lnTo>
                  <a:pt x="568" y="627"/>
                </a:lnTo>
                <a:lnTo>
                  <a:pt x="568" y="631"/>
                </a:lnTo>
                <a:lnTo>
                  <a:pt x="572" y="631"/>
                </a:lnTo>
                <a:lnTo>
                  <a:pt x="572" y="641"/>
                </a:lnTo>
                <a:lnTo>
                  <a:pt x="574" y="641"/>
                </a:lnTo>
                <a:lnTo>
                  <a:pt x="574" y="652"/>
                </a:lnTo>
                <a:lnTo>
                  <a:pt x="579" y="652"/>
                </a:lnTo>
                <a:lnTo>
                  <a:pt x="579" y="660"/>
                </a:lnTo>
                <a:lnTo>
                  <a:pt x="583" y="660"/>
                </a:lnTo>
                <a:lnTo>
                  <a:pt x="583" y="666"/>
                </a:lnTo>
                <a:lnTo>
                  <a:pt x="596" y="666"/>
                </a:lnTo>
                <a:lnTo>
                  <a:pt x="596" y="670"/>
                </a:lnTo>
                <a:lnTo>
                  <a:pt x="598" y="670"/>
                </a:lnTo>
                <a:lnTo>
                  <a:pt x="598" y="674"/>
                </a:lnTo>
                <a:lnTo>
                  <a:pt x="600" y="674"/>
                </a:lnTo>
                <a:lnTo>
                  <a:pt x="600" y="676"/>
                </a:lnTo>
                <a:lnTo>
                  <a:pt x="602" y="676"/>
                </a:lnTo>
                <a:lnTo>
                  <a:pt x="602" y="683"/>
                </a:lnTo>
                <a:lnTo>
                  <a:pt x="606" y="683"/>
                </a:lnTo>
                <a:lnTo>
                  <a:pt x="606" y="685"/>
                </a:lnTo>
                <a:lnTo>
                  <a:pt x="617" y="685"/>
                </a:lnTo>
                <a:lnTo>
                  <a:pt x="617" y="687"/>
                </a:lnTo>
                <a:lnTo>
                  <a:pt x="619" y="687"/>
                </a:lnTo>
                <a:lnTo>
                  <a:pt x="619" y="693"/>
                </a:lnTo>
                <a:lnTo>
                  <a:pt x="625" y="693"/>
                </a:lnTo>
                <a:lnTo>
                  <a:pt x="625" y="697"/>
                </a:lnTo>
                <a:lnTo>
                  <a:pt x="627" y="697"/>
                </a:lnTo>
                <a:lnTo>
                  <a:pt x="627" y="699"/>
                </a:lnTo>
                <a:lnTo>
                  <a:pt x="631" y="699"/>
                </a:lnTo>
                <a:lnTo>
                  <a:pt x="631" y="701"/>
                </a:lnTo>
                <a:lnTo>
                  <a:pt x="636" y="701"/>
                </a:lnTo>
                <a:lnTo>
                  <a:pt x="636" y="703"/>
                </a:lnTo>
                <a:lnTo>
                  <a:pt x="646" y="703"/>
                </a:lnTo>
                <a:lnTo>
                  <a:pt x="646" y="709"/>
                </a:lnTo>
                <a:lnTo>
                  <a:pt x="653" y="709"/>
                </a:lnTo>
                <a:lnTo>
                  <a:pt x="653" y="712"/>
                </a:lnTo>
                <a:lnTo>
                  <a:pt x="659" y="712"/>
                </a:lnTo>
                <a:lnTo>
                  <a:pt x="659" y="724"/>
                </a:lnTo>
                <a:lnTo>
                  <a:pt x="665" y="724"/>
                </a:lnTo>
                <a:lnTo>
                  <a:pt x="665" y="728"/>
                </a:lnTo>
                <a:lnTo>
                  <a:pt x="667" y="728"/>
                </a:lnTo>
                <a:lnTo>
                  <a:pt x="667" y="730"/>
                </a:lnTo>
                <a:lnTo>
                  <a:pt x="674" y="730"/>
                </a:lnTo>
                <a:lnTo>
                  <a:pt x="674" y="740"/>
                </a:lnTo>
                <a:lnTo>
                  <a:pt x="678" y="740"/>
                </a:lnTo>
                <a:lnTo>
                  <a:pt x="678" y="747"/>
                </a:lnTo>
                <a:lnTo>
                  <a:pt x="680" y="747"/>
                </a:lnTo>
                <a:lnTo>
                  <a:pt x="680" y="751"/>
                </a:lnTo>
                <a:lnTo>
                  <a:pt x="680" y="751"/>
                </a:lnTo>
                <a:lnTo>
                  <a:pt x="682" y="751"/>
                </a:lnTo>
                <a:lnTo>
                  <a:pt x="682" y="751"/>
                </a:lnTo>
                <a:lnTo>
                  <a:pt x="682" y="759"/>
                </a:lnTo>
                <a:lnTo>
                  <a:pt x="686" y="759"/>
                </a:lnTo>
                <a:lnTo>
                  <a:pt x="686" y="763"/>
                </a:lnTo>
                <a:lnTo>
                  <a:pt x="688" y="763"/>
                </a:lnTo>
                <a:lnTo>
                  <a:pt x="688" y="776"/>
                </a:lnTo>
                <a:lnTo>
                  <a:pt x="695" y="776"/>
                </a:lnTo>
                <a:lnTo>
                  <a:pt x="695" y="782"/>
                </a:lnTo>
                <a:lnTo>
                  <a:pt x="705" y="782"/>
                </a:lnTo>
                <a:lnTo>
                  <a:pt x="705" y="788"/>
                </a:lnTo>
                <a:lnTo>
                  <a:pt x="707" y="788"/>
                </a:lnTo>
                <a:lnTo>
                  <a:pt x="707" y="790"/>
                </a:lnTo>
                <a:lnTo>
                  <a:pt x="714" y="790"/>
                </a:lnTo>
                <a:lnTo>
                  <a:pt x="714" y="794"/>
                </a:lnTo>
                <a:lnTo>
                  <a:pt x="720" y="794"/>
                </a:lnTo>
                <a:lnTo>
                  <a:pt x="720" y="798"/>
                </a:lnTo>
                <a:lnTo>
                  <a:pt x="724" y="798"/>
                </a:lnTo>
                <a:lnTo>
                  <a:pt x="724" y="803"/>
                </a:lnTo>
                <a:lnTo>
                  <a:pt x="733" y="803"/>
                </a:lnTo>
                <a:lnTo>
                  <a:pt x="733" y="805"/>
                </a:lnTo>
                <a:lnTo>
                  <a:pt x="735" y="805"/>
                </a:lnTo>
                <a:lnTo>
                  <a:pt x="735" y="809"/>
                </a:lnTo>
                <a:lnTo>
                  <a:pt x="739" y="809"/>
                </a:lnTo>
                <a:lnTo>
                  <a:pt x="739" y="815"/>
                </a:lnTo>
                <a:lnTo>
                  <a:pt x="758" y="815"/>
                </a:lnTo>
                <a:lnTo>
                  <a:pt x="758" y="819"/>
                </a:lnTo>
                <a:lnTo>
                  <a:pt x="764" y="819"/>
                </a:lnTo>
                <a:lnTo>
                  <a:pt x="764" y="825"/>
                </a:lnTo>
                <a:lnTo>
                  <a:pt x="767" y="825"/>
                </a:lnTo>
                <a:lnTo>
                  <a:pt x="767" y="842"/>
                </a:lnTo>
                <a:lnTo>
                  <a:pt x="781" y="842"/>
                </a:lnTo>
                <a:lnTo>
                  <a:pt x="781" y="844"/>
                </a:lnTo>
                <a:lnTo>
                  <a:pt x="792" y="844"/>
                </a:lnTo>
                <a:lnTo>
                  <a:pt x="792" y="850"/>
                </a:lnTo>
                <a:lnTo>
                  <a:pt x="794" y="850"/>
                </a:lnTo>
                <a:lnTo>
                  <a:pt x="794" y="852"/>
                </a:lnTo>
                <a:lnTo>
                  <a:pt x="800" y="852"/>
                </a:lnTo>
                <a:lnTo>
                  <a:pt x="800" y="856"/>
                </a:lnTo>
                <a:lnTo>
                  <a:pt x="805" y="856"/>
                </a:lnTo>
                <a:lnTo>
                  <a:pt x="805" y="862"/>
                </a:lnTo>
                <a:lnTo>
                  <a:pt x="807" y="862"/>
                </a:lnTo>
                <a:lnTo>
                  <a:pt x="807" y="867"/>
                </a:lnTo>
                <a:lnTo>
                  <a:pt x="811" y="867"/>
                </a:lnTo>
                <a:lnTo>
                  <a:pt x="811" y="875"/>
                </a:lnTo>
                <a:lnTo>
                  <a:pt x="813" y="875"/>
                </a:lnTo>
                <a:lnTo>
                  <a:pt x="813" y="877"/>
                </a:lnTo>
                <a:lnTo>
                  <a:pt x="817" y="877"/>
                </a:lnTo>
                <a:lnTo>
                  <a:pt x="817" y="885"/>
                </a:lnTo>
                <a:lnTo>
                  <a:pt x="828" y="885"/>
                </a:lnTo>
                <a:lnTo>
                  <a:pt x="828" y="894"/>
                </a:lnTo>
                <a:lnTo>
                  <a:pt x="832" y="894"/>
                </a:lnTo>
                <a:lnTo>
                  <a:pt x="832" y="900"/>
                </a:lnTo>
                <a:lnTo>
                  <a:pt x="834" y="900"/>
                </a:lnTo>
                <a:lnTo>
                  <a:pt x="834" y="906"/>
                </a:lnTo>
                <a:lnTo>
                  <a:pt x="838" y="906"/>
                </a:lnTo>
                <a:lnTo>
                  <a:pt x="838" y="910"/>
                </a:lnTo>
                <a:lnTo>
                  <a:pt x="840" y="910"/>
                </a:lnTo>
                <a:lnTo>
                  <a:pt x="840" y="916"/>
                </a:lnTo>
                <a:lnTo>
                  <a:pt x="845" y="916"/>
                </a:lnTo>
                <a:lnTo>
                  <a:pt x="845" y="925"/>
                </a:lnTo>
                <a:lnTo>
                  <a:pt x="866" y="925"/>
                </a:lnTo>
                <a:lnTo>
                  <a:pt x="866" y="933"/>
                </a:lnTo>
                <a:lnTo>
                  <a:pt x="876" y="933"/>
                </a:lnTo>
                <a:lnTo>
                  <a:pt x="876" y="939"/>
                </a:lnTo>
                <a:lnTo>
                  <a:pt x="878" y="939"/>
                </a:lnTo>
                <a:lnTo>
                  <a:pt x="878" y="941"/>
                </a:lnTo>
                <a:lnTo>
                  <a:pt x="883" y="941"/>
                </a:lnTo>
                <a:lnTo>
                  <a:pt x="883" y="943"/>
                </a:lnTo>
                <a:lnTo>
                  <a:pt x="906" y="943"/>
                </a:lnTo>
                <a:lnTo>
                  <a:pt x="906" y="953"/>
                </a:lnTo>
                <a:lnTo>
                  <a:pt x="910" y="953"/>
                </a:lnTo>
                <a:lnTo>
                  <a:pt x="910" y="960"/>
                </a:lnTo>
                <a:lnTo>
                  <a:pt x="916" y="960"/>
                </a:lnTo>
                <a:lnTo>
                  <a:pt x="916" y="968"/>
                </a:lnTo>
                <a:lnTo>
                  <a:pt x="919" y="968"/>
                </a:lnTo>
                <a:lnTo>
                  <a:pt x="919" y="972"/>
                </a:lnTo>
                <a:lnTo>
                  <a:pt x="933" y="972"/>
                </a:lnTo>
                <a:lnTo>
                  <a:pt x="933" y="976"/>
                </a:lnTo>
                <a:lnTo>
                  <a:pt x="940" y="976"/>
                </a:lnTo>
                <a:lnTo>
                  <a:pt x="940" y="984"/>
                </a:lnTo>
                <a:lnTo>
                  <a:pt x="944" y="984"/>
                </a:lnTo>
                <a:lnTo>
                  <a:pt x="944" y="989"/>
                </a:lnTo>
                <a:lnTo>
                  <a:pt x="950" y="989"/>
                </a:lnTo>
                <a:lnTo>
                  <a:pt x="950" y="999"/>
                </a:lnTo>
                <a:lnTo>
                  <a:pt x="952" y="999"/>
                </a:lnTo>
                <a:lnTo>
                  <a:pt x="952" y="1005"/>
                </a:lnTo>
                <a:lnTo>
                  <a:pt x="954" y="1005"/>
                </a:lnTo>
                <a:lnTo>
                  <a:pt x="954" y="1007"/>
                </a:lnTo>
                <a:lnTo>
                  <a:pt x="959" y="1007"/>
                </a:lnTo>
                <a:lnTo>
                  <a:pt x="959" y="1016"/>
                </a:lnTo>
                <a:lnTo>
                  <a:pt x="963" y="1016"/>
                </a:lnTo>
                <a:lnTo>
                  <a:pt x="963" y="1020"/>
                </a:lnTo>
                <a:lnTo>
                  <a:pt x="965" y="1020"/>
                </a:lnTo>
                <a:lnTo>
                  <a:pt x="965" y="1024"/>
                </a:lnTo>
                <a:lnTo>
                  <a:pt x="971" y="1024"/>
                </a:lnTo>
                <a:lnTo>
                  <a:pt x="971" y="1028"/>
                </a:lnTo>
                <a:lnTo>
                  <a:pt x="973" y="1028"/>
                </a:lnTo>
                <a:lnTo>
                  <a:pt x="973" y="1032"/>
                </a:lnTo>
                <a:lnTo>
                  <a:pt x="978" y="1032"/>
                </a:lnTo>
                <a:lnTo>
                  <a:pt x="978" y="1036"/>
                </a:lnTo>
                <a:lnTo>
                  <a:pt x="982" y="1036"/>
                </a:lnTo>
                <a:lnTo>
                  <a:pt x="982" y="1049"/>
                </a:lnTo>
                <a:lnTo>
                  <a:pt x="986" y="1049"/>
                </a:lnTo>
                <a:lnTo>
                  <a:pt x="986" y="1051"/>
                </a:lnTo>
                <a:lnTo>
                  <a:pt x="1003" y="1051"/>
                </a:lnTo>
                <a:lnTo>
                  <a:pt x="1003" y="1059"/>
                </a:lnTo>
                <a:lnTo>
                  <a:pt x="1026" y="1059"/>
                </a:lnTo>
                <a:lnTo>
                  <a:pt x="1026" y="1061"/>
                </a:lnTo>
                <a:lnTo>
                  <a:pt x="1030" y="1061"/>
                </a:lnTo>
                <a:lnTo>
                  <a:pt x="1030" y="1067"/>
                </a:lnTo>
                <a:lnTo>
                  <a:pt x="1041" y="1067"/>
                </a:lnTo>
                <a:lnTo>
                  <a:pt x="1041" y="1069"/>
                </a:lnTo>
                <a:lnTo>
                  <a:pt x="1043" y="1069"/>
                </a:lnTo>
                <a:lnTo>
                  <a:pt x="1043" y="1078"/>
                </a:lnTo>
                <a:lnTo>
                  <a:pt x="1052" y="1078"/>
                </a:lnTo>
                <a:lnTo>
                  <a:pt x="1052" y="1086"/>
                </a:lnTo>
                <a:lnTo>
                  <a:pt x="1058" y="1086"/>
                </a:lnTo>
                <a:lnTo>
                  <a:pt x="1058" y="1090"/>
                </a:lnTo>
                <a:lnTo>
                  <a:pt x="1064" y="1090"/>
                </a:lnTo>
                <a:lnTo>
                  <a:pt x="1064" y="1098"/>
                </a:lnTo>
                <a:lnTo>
                  <a:pt x="1071" y="1098"/>
                </a:lnTo>
                <a:lnTo>
                  <a:pt x="1071" y="1100"/>
                </a:lnTo>
                <a:lnTo>
                  <a:pt x="1075" y="1100"/>
                </a:lnTo>
                <a:lnTo>
                  <a:pt x="1075" y="1109"/>
                </a:lnTo>
                <a:lnTo>
                  <a:pt x="1094" y="1109"/>
                </a:lnTo>
                <a:lnTo>
                  <a:pt x="1094" y="1111"/>
                </a:lnTo>
                <a:lnTo>
                  <a:pt x="1102" y="1111"/>
                </a:lnTo>
                <a:lnTo>
                  <a:pt x="1102" y="1115"/>
                </a:lnTo>
                <a:lnTo>
                  <a:pt x="1115" y="1115"/>
                </a:lnTo>
                <a:lnTo>
                  <a:pt x="1115" y="1119"/>
                </a:lnTo>
                <a:lnTo>
                  <a:pt x="1130" y="1119"/>
                </a:lnTo>
                <a:lnTo>
                  <a:pt x="1130" y="1127"/>
                </a:lnTo>
                <a:lnTo>
                  <a:pt x="1142" y="1127"/>
                </a:lnTo>
                <a:lnTo>
                  <a:pt x="1142" y="1131"/>
                </a:lnTo>
                <a:lnTo>
                  <a:pt x="1144" y="1131"/>
                </a:lnTo>
                <a:lnTo>
                  <a:pt x="1144" y="1140"/>
                </a:lnTo>
                <a:lnTo>
                  <a:pt x="1151" y="1140"/>
                </a:lnTo>
                <a:lnTo>
                  <a:pt x="1151" y="1144"/>
                </a:lnTo>
                <a:lnTo>
                  <a:pt x="1161" y="1144"/>
                </a:lnTo>
                <a:lnTo>
                  <a:pt x="1161" y="1146"/>
                </a:lnTo>
                <a:lnTo>
                  <a:pt x="1174" y="1146"/>
                </a:lnTo>
                <a:lnTo>
                  <a:pt x="1174" y="1150"/>
                </a:lnTo>
                <a:lnTo>
                  <a:pt x="1176" y="1150"/>
                </a:lnTo>
                <a:lnTo>
                  <a:pt x="1176" y="1154"/>
                </a:lnTo>
                <a:lnTo>
                  <a:pt x="1178" y="1154"/>
                </a:lnTo>
                <a:lnTo>
                  <a:pt x="1178" y="1158"/>
                </a:lnTo>
                <a:lnTo>
                  <a:pt x="1182" y="1158"/>
                </a:lnTo>
                <a:lnTo>
                  <a:pt x="1182" y="1162"/>
                </a:lnTo>
                <a:lnTo>
                  <a:pt x="1199" y="1162"/>
                </a:lnTo>
                <a:lnTo>
                  <a:pt x="1199" y="1169"/>
                </a:lnTo>
                <a:lnTo>
                  <a:pt x="1216" y="1169"/>
                </a:lnTo>
                <a:lnTo>
                  <a:pt x="1216" y="1173"/>
                </a:lnTo>
                <a:lnTo>
                  <a:pt x="1229" y="1173"/>
                </a:lnTo>
                <a:lnTo>
                  <a:pt x="1229" y="1177"/>
                </a:lnTo>
                <a:lnTo>
                  <a:pt x="1231" y="1177"/>
                </a:lnTo>
                <a:lnTo>
                  <a:pt x="1231" y="1181"/>
                </a:lnTo>
                <a:lnTo>
                  <a:pt x="1239" y="1181"/>
                </a:lnTo>
                <a:lnTo>
                  <a:pt x="1239" y="1187"/>
                </a:lnTo>
                <a:lnTo>
                  <a:pt x="1265" y="1187"/>
                </a:lnTo>
                <a:lnTo>
                  <a:pt x="1265" y="1189"/>
                </a:lnTo>
                <a:lnTo>
                  <a:pt x="1267" y="1189"/>
                </a:lnTo>
                <a:lnTo>
                  <a:pt x="1267" y="1193"/>
                </a:lnTo>
                <a:lnTo>
                  <a:pt x="1301" y="1193"/>
                </a:lnTo>
                <a:lnTo>
                  <a:pt x="1301" y="1202"/>
                </a:lnTo>
                <a:lnTo>
                  <a:pt x="1318" y="1202"/>
                </a:lnTo>
                <a:lnTo>
                  <a:pt x="1318" y="1206"/>
                </a:lnTo>
                <a:lnTo>
                  <a:pt x="1322" y="1206"/>
                </a:lnTo>
                <a:lnTo>
                  <a:pt x="1322" y="1208"/>
                </a:lnTo>
                <a:lnTo>
                  <a:pt x="1324" y="1208"/>
                </a:lnTo>
                <a:lnTo>
                  <a:pt x="1324" y="1212"/>
                </a:lnTo>
                <a:lnTo>
                  <a:pt x="1328" y="1212"/>
                </a:lnTo>
                <a:lnTo>
                  <a:pt x="1328" y="1214"/>
                </a:lnTo>
                <a:lnTo>
                  <a:pt x="1335" y="1214"/>
                </a:lnTo>
                <a:lnTo>
                  <a:pt x="1335" y="1218"/>
                </a:lnTo>
                <a:lnTo>
                  <a:pt x="1349" y="1218"/>
                </a:lnTo>
                <a:lnTo>
                  <a:pt x="1349" y="1222"/>
                </a:lnTo>
                <a:lnTo>
                  <a:pt x="1356" y="1222"/>
                </a:lnTo>
                <a:lnTo>
                  <a:pt x="1356" y="1226"/>
                </a:lnTo>
                <a:lnTo>
                  <a:pt x="1362" y="1226"/>
                </a:lnTo>
                <a:lnTo>
                  <a:pt x="1362" y="1231"/>
                </a:lnTo>
                <a:lnTo>
                  <a:pt x="1368" y="1231"/>
                </a:lnTo>
                <a:lnTo>
                  <a:pt x="1368" y="1235"/>
                </a:lnTo>
                <a:lnTo>
                  <a:pt x="1387" y="1235"/>
                </a:lnTo>
                <a:lnTo>
                  <a:pt x="1387" y="1239"/>
                </a:lnTo>
                <a:lnTo>
                  <a:pt x="1392" y="1239"/>
                </a:lnTo>
                <a:lnTo>
                  <a:pt x="1392" y="1243"/>
                </a:lnTo>
                <a:lnTo>
                  <a:pt x="1398" y="1243"/>
                </a:lnTo>
                <a:lnTo>
                  <a:pt x="1398" y="1253"/>
                </a:lnTo>
                <a:lnTo>
                  <a:pt x="1408" y="1253"/>
                </a:lnTo>
                <a:lnTo>
                  <a:pt x="1408" y="1257"/>
                </a:lnTo>
                <a:lnTo>
                  <a:pt x="1415" y="1257"/>
                </a:lnTo>
                <a:lnTo>
                  <a:pt x="1415" y="1262"/>
                </a:lnTo>
                <a:lnTo>
                  <a:pt x="1427" y="1262"/>
                </a:lnTo>
                <a:lnTo>
                  <a:pt x="1427" y="1264"/>
                </a:lnTo>
                <a:lnTo>
                  <a:pt x="1430" y="1264"/>
                </a:lnTo>
                <a:lnTo>
                  <a:pt x="1430" y="1268"/>
                </a:lnTo>
                <a:lnTo>
                  <a:pt x="1436" y="1268"/>
                </a:lnTo>
                <a:lnTo>
                  <a:pt x="1436" y="1274"/>
                </a:lnTo>
                <a:lnTo>
                  <a:pt x="1440" y="1274"/>
                </a:lnTo>
                <a:lnTo>
                  <a:pt x="1440" y="1278"/>
                </a:lnTo>
                <a:lnTo>
                  <a:pt x="1442" y="1278"/>
                </a:lnTo>
                <a:lnTo>
                  <a:pt x="1442" y="1282"/>
                </a:lnTo>
                <a:lnTo>
                  <a:pt x="1449" y="1282"/>
                </a:lnTo>
                <a:lnTo>
                  <a:pt x="1449" y="1286"/>
                </a:lnTo>
                <a:lnTo>
                  <a:pt x="1451" y="1286"/>
                </a:lnTo>
                <a:lnTo>
                  <a:pt x="1451" y="1291"/>
                </a:lnTo>
                <a:lnTo>
                  <a:pt x="1459" y="1291"/>
                </a:lnTo>
                <a:lnTo>
                  <a:pt x="1459" y="1297"/>
                </a:lnTo>
                <a:lnTo>
                  <a:pt x="1468" y="1297"/>
                </a:lnTo>
                <a:lnTo>
                  <a:pt x="1468" y="1303"/>
                </a:lnTo>
                <a:lnTo>
                  <a:pt x="1489" y="1303"/>
                </a:lnTo>
                <a:lnTo>
                  <a:pt x="1489" y="1309"/>
                </a:lnTo>
                <a:lnTo>
                  <a:pt x="1499" y="1309"/>
                </a:lnTo>
                <a:lnTo>
                  <a:pt x="1499" y="1313"/>
                </a:lnTo>
                <a:lnTo>
                  <a:pt x="1506" y="1313"/>
                </a:lnTo>
                <a:lnTo>
                  <a:pt x="1506" y="1317"/>
                </a:lnTo>
                <a:lnTo>
                  <a:pt x="1520" y="1317"/>
                </a:lnTo>
                <a:lnTo>
                  <a:pt x="1520" y="1322"/>
                </a:lnTo>
                <a:lnTo>
                  <a:pt x="1522" y="1322"/>
                </a:lnTo>
                <a:lnTo>
                  <a:pt x="1522" y="1326"/>
                </a:lnTo>
                <a:lnTo>
                  <a:pt x="1531" y="1326"/>
                </a:lnTo>
                <a:lnTo>
                  <a:pt x="1531" y="1332"/>
                </a:lnTo>
                <a:lnTo>
                  <a:pt x="1546" y="1332"/>
                </a:lnTo>
                <a:lnTo>
                  <a:pt x="1546" y="1338"/>
                </a:lnTo>
                <a:lnTo>
                  <a:pt x="1556" y="1338"/>
                </a:lnTo>
                <a:lnTo>
                  <a:pt x="1556" y="1344"/>
                </a:lnTo>
                <a:lnTo>
                  <a:pt x="1588" y="1344"/>
                </a:lnTo>
                <a:lnTo>
                  <a:pt x="1588" y="1353"/>
                </a:lnTo>
                <a:lnTo>
                  <a:pt x="1598" y="1353"/>
                </a:lnTo>
                <a:lnTo>
                  <a:pt x="1598" y="1359"/>
                </a:lnTo>
                <a:lnTo>
                  <a:pt x="1611" y="1359"/>
                </a:lnTo>
                <a:lnTo>
                  <a:pt x="1611" y="1361"/>
                </a:lnTo>
                <a:lnTo>
                  <a:pt x="1624" y="1361"/>
                </a:lnTo>
                <a:lnTo>
                  <a:pt x="1624" y="1367"/>
                </a:lnTo>
                <a:lnTo>
                  <a:pt x="1727" y="1367"/>
                </a:lnTo>
                <a:lnTo>
                  <a:pt x="1727" y="1377"/>
                </a:lnTo>
                <a:lnTo>
                  <a:pt x="1736" y="1377"/>
                </a:lnTo>
                <a:lnTo>
                  <a:pt x="1736" y="1384"/>
                </a:lnTo>
                <a:lnTo>
                  <a:pt x="1740" y="1384"/>
                </a:lnTo>
                <a:lnTo>
                  <a:pt x="1740" y="1388"/>
                </a:lnTo>
                <a:lnTo>
                  <a:pt x="1746" y="1388"/>
                </a:lnTo>
                <a:lnTo>
                  <a:pt x="1746" y="1392"/>
                </a:lnTo>
                <a:lnTo>
                  <a:pt x="1810" y="1392"/>
                </a:lnTo>
                <a:lnTo>
                  <a:pt x="1810" y="1396"/>
                </a:lnTo>
                <a:lnTo>
                  <a:pt x="1875" y="1396"/>
                </a:lnTo>
                <a:lnTo>
                  <a:pt x="1875" y="1404"/>
                </a:lnTo>
                <a:lnTo>
                  <a:pt x="1888" y="1404"/>
                </a:lnTo>
                <a:lnTo>
                  <a:pt x="1888" y="1410"/>
                </a:lnTo>
                <a:lnTo>
                  <a:pt x="1968" y="1410"/>
                </a:lnTo>
                <a:lnTo>
                  <a:pt x="1968" y="1413"/>
                </a:lnTo>
                <a:lnTo>
                  <a:pt x="1972" y="1413"/>
                </a:lnTo>
                <a:lnTo>
                  <a:pt x="1972" y="1417"/>
                </a:lnTo>
                <a:lnTo>
                  <a:pt x="2061" y="1417"/>
                </a:lnTo>
                <a:lnTo>
                  <a:pt x="2061" y="1425"/>
                </a:lnTo>
                <a:lnTo>
                  <a:pt x="2139" y="1425"/>
                </a:lnTo>
                <a:lnTo>
                  <a:pt x="2139" y="1435"/>
                </a:lnTo>
                <a:lnTo>
                  <a:pt x="2221" y="1435"/>
                </a:lnTo>
                <a:lnTo>
                  <a:pt x="2221" y="1446"/>
                </a:lnTo>
                <a:lnTo>
                  <a:pt x="2236" y="1446"/>
                </a:lnTo>
                <a:lnTo>
                  <a:pt x="2236" y="1456"/>
                </a:lnTo>
                <a:lnTo>
                  <a:pt x="2420" y="1456"/>
                </a:lnTo>
                <a:lnTo>
                  <a:pt x="2420" y="1475"/>
                </a:lnTo>
                <a:lnTo>
                  <a:pt x="2593" y="1475"/>
                </a:lnTo>
                <a:lnTo>
                  <a:pt x="2593" y="1514"/>
                </a:lnTo>
                <a:lnTo>
                  <a:pt x="2616" y="1514"/>
                </a:lnTo>
                <a:lnTo>
                  <a:pt x="2616" y="1555"/>
                </a:lnTo>
                <a:lnTo>
                  <a:pt x="2893" y="1555"/>
                </a:lnTo>
              </a:path>
            </a:pathLst>
          </a:custGeom>
          <a:noFill/>
          <a:ln w="1905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662" name="Google Shape;395;p46">
            <a:extLst>
              <a:ext uri="{FF2B5EF4-FFF2-40B4-BE49-F238E27FC236}">
                <a16:creationId xmlns:a16="http://schemas.microsoft.com/office/drawing/2014/main" id="{787F43AF-BD7F-8E43-86C8-1253E926359C}"/>
              </a:ext>
            </a:extLst>
          </p:cNvPr>
          <p:cNvSpPr/>
          <p:nvPr/>
        </p:nvSpPr>
        <p:spPr>
          <a:xfrm>
            <a:off x="2994433" y="764704"/>
            <a:ext cx="1589399"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PD-L1 CPS ≥5</a:t>
            </a:r>
            <a:endParaRPr sz="1600" b="0" i="0" u="none" strike="noStrike" cap="none" dirty="0">
              <a:solidFill>
                <a:srgbClr val="000000"/>
              </a:solidFill>
              <a:latin typeface="Arial"/>
              <a:ea typeface="Arial"/>
              <a:cs typeface="Arial"/>
              <a:sym typeface="Arial"/>
            </a:endParaRPr>
          </a:p>
        </p:txBody>
      </p:sp>
      <p:graphicFrame>
        <p:nvGraphicFramePr>
          <p:cNvPr id="664" name="Google Shape;396;p46">
            <a:extLst>
              <a:ext uri="{FF2B5EF4-FFF2-40B4-BE49-F238E27FC236}">
                <a16:creationId xmlns:a16="http://schemas.microsoft.com/office/drawing/2014/main" id="{13A6E562-DAF5-1540-BFF4-7351E9F8790F}"/>
              </a:ext>
            </a:extLst>
          </p:cNvPr>
          <p:cNvGraphicFramePr/>
          <p:nvPr/>
        </p:nvGraphicFramePr>
        <p:xfrm>
          <a:off x="2783632" y="1140745"/>
          <a:ext cx="3246525" cy="839800"/>
        </p:xfrm>
        <a:graphic>
          <a:graphicData uri="http://schemas.openxmlformats.org/drawingml/2006/table">
            <a:tbl>
              <a:tblPr firstRow="1" bandRow="1">
                <a:tableStyleId>{5C22544A-7EE6-4342-B048-85BDC9FD1C3A}</a:tableStyleId>
              </a:tblPr>
              <a:tblGrid>
                <a:gridCol w="1082175">
                  <a:extLst>
                    <a:ext uri="{9D8B030D-6E8A-4147-A177-3AD203B41FA5}">
                      <a16:colId xmlns:a16="http://schemas.microsoft.com/office/drawing/2014/main" val="20000"/>
                    </a:ext>
                  </a:extLst>
                </a:gridCol>
                <a:gridCol w="1082175">
                  <a:extLst>
                    <a:ext uri="{9D8B030D-6E8A-4147-A177-3AD203B41FA5}">
                      <a16:colId xmlns:a16="http://schemas.microsoft.com/office/drawing/2014/main" val="20001"/>
                    </a:ext>
                  </a:extLst>
                </a:gridCol>
                <a:gridCol w="1082175">
                  <a:extLst>
                    <a:ext uri="{9D8B030D-6E8A-4147-A177-3AD203B41FA5}">
                      <a16:colId xmlns:a16="http://schemas.microsoft.com/office/drawing/2014/main" val="20002"/>
                    </a:ext>
                  </a:extLst>
                </a:gridCol>
              </a:tblGrid>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endParaRPr sz="1000" u="none" strike="noStrike" cap="none" dirty="0">
                        <a:latin typeface="Arial"/>
                        <a:ea typeface="Arial"/>
                        <a:cs typeface="Arial"/>
                        <a:sym typeface="Arial"/>
                      </a:endParaRPr>
                    </a:p>
                  </a:txBody>
                  <a:tcPr marL="19450" marR="19450" marT="9725" marB="9725">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NIVO + chemo</a:t>
                      </a:r>
                      <a:br>
                        <a:rPr lang="en-GB" sz="1000" u="none" strike="noStrike" cap="none" dirty="0">
                          <a:solidFill>
                            <a:schemeClr val="bg1"/>
                          </a:solidFill>
                          <a:sym typeface="Arial"/>
                        </a:rPr>
                      </a:br>
                      <a:r>
                        <a:rPr lang="en-GB" sz="1000" u="none" strike="noStrike" cap="none" dirty="0">
                          <a:solidFill>
                            <a:schemeClr val="bg1"/>
                          </a:solidFill>
                          <a:sym typeface="Arial"/>
                        </a:rPr>
                        <a:t>(N=473)</a:t>
                      </a:r>
                      <a:endParaRPr sz="1400" u="none" strike="noStrike" cap="none" dirty="0">
                        <a:solidFill>
                          <a:schemeClr val="bg1"/>
                        </a:solidFill>
                      </a:endParaRPr>
                    </a:p>
                  </a:txBody>
                  <a:tcPr marL="19450" marR="19450" marT="9725" marB="9725">
                    <a:solidFill>
                      <a:srgbClr val="C6573B"/>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Chemo</a:t>
                      </a:r>
                      <a:br>
                        <a:rPr lang="en-GB" sz="1000" u="none" strike="noStrike" cap="none" dirty="0">
                          <a:solidFill>
                            <a:schemeClr val="bg1"/>
                          </a:solidFill>
                          <a:sym typeface="Arial"/>
                        </a:rPr>
                      </a:br>
                      <a:r>
                        <a:rPr lang="en-GB" sz="1000" u="none" strike="noStrike" cap="none" dirty="0">
                          <a:solidFill>
                            <a:schemeClr val="bg1"/>
                          </a:solidFill>
                          <a:sym typeface="Arial"/>
                        </a:rPr>
                        <a:t>(N=482)</a:t>
                      </a:r>
                      <a:endParaRPr sz="1400" u="none" strike="noStrike" cap="none" dirty="0">
                        <a:solidFill>
                          <a:schemeClr val="bg1"/>
                        </a:solidFill>
                      </a:endParaRPr>
                    </a:p>
                  </a:txBody>
                  <a:tcPr marL="19450" marR="19450" marT="9725" marB="9725">
                    <a:solidFill>
                      <a:schemeClr val="accent6"/>
                    </a:solidFill>
                  </a:tcPr>
                </a:tc>
                <a:extLst>
                  <a:ext uri="{0D108BD9-81ED-4DB2-BD59-A6C34878D82A}">
                    <a16:rowId xmlns:a16="http://schemas.microsoft.com/office/drawing/2014/main" val="10000"/>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Median OS,</a:t>
                      </a:r>
                      <a:r>
                        <a:rPr lang="en-GB" sz="1000" b="1" u="none" strike="noStrike" cap="none" baseline="30000" dirty="0">
                          <a:sym typeface="Arial"/>
                        </a:rPr>
                        <a:t>a</a:t>
                      </a:r>
                      <a:r>
                        <a:rPr lang="en-GB" sz="1000" b="1" u="none" strike="noStrike" cap="none" dirty="0">
                          <a:sym typeface="Arial"/>
                        </a:rPr>
                        <a:t> mo</a:t>
                      </a:r>
                      <a:endParaRPr sz="1400" b="1"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14.4</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11.1</a:t>
                      </a:r>
                      <a:endParaRPr sz="1400" b="0" u="none" strike="noStrike" cap="none" dirty="0"/>
                    </a:p>
                  </a:txBody>
                  <a:tcPr marL="19450" marR="19450" marT="9725" marB="9725"/>
                </a:tc>
                <a:extLst>
                  <a:ext uri="{0D108BD9-81ED-4DB2-BD59-A6C34878D82A}">
                    <a16:rowId xmlns:a16="http://schemas.microsoft.com/office/drawing/2014/main" val="10001"/>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182563" algn="l" rtl="0">
                        <a:lnSpc>
                          <a:spcPct val="100000"/>
                        </a:lnSpc>
                        <a:spcBef>
                          <a:spcPts val="0"/>
                        </a:spcBef>
                        <a:spcAft>
                          <a:spcPts val="0"/>
                        </a:spcAft>
                        <a:buClr>
                          <a:srgbClr val="000000"/>
                        </a:buClr>
                        <a:buSzPts val="1000"/>
                        <a:buFont typeface="Arial"/>
                        <a:buNone/>
                        <a:tabLst/>
                      </a:pPr>
                      <a:r>
                        <a:rPr lang="en-GB" sz="1000" b="0" u="none" strike="noStrike" cap="none" dirty="0">
                          <a:sym typeface="Arial"/>
                        </a:rPr>
                        <a:t>95% CI</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13.1-16.2</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10.0-12.1</a:t>
                      </a:r>
                      <a:endParaRPr sz="1400" b="0" u="none" strike="noStrike" cap="none" dirty="0"/>
                    </a:p>
                  </a:txBody>
                  <a:tcPr marL="19450" marR="19450" marT="9725" marB="9725"/>
                </a:tc>
                <a:extLst>
                  <a:ext uri="{0D108BD9-81ED-4DB2-BD59-A6C34878D82A}">
                    <a16:rowId xmlns:a16="http://schemas.microsoft.com/office/drawing/2014/main" val="10002"/>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HR (95% CI)</a:t>
                      </a:r>
                      <a:endParaRPr sz="1400" b="1" u="none" strike="noStrike" cap="none" dirty="0"/>
                    </a:p>
                  </a:txBody>
                  <a:tcPr marL="19450" marR="19450" marT="9725" marB="9725"/>
                </a:tc>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0.70 (0.61-0.81)</a:t>
                      </a:r>
                      <a:endParaRPr sz="1400" b="0" u="none" strike="noStrike" cap="none" dirty="0"/>
                    </a:p>
                  </a:txBody>
                  <a:tcPr marL="19450" marR="19450" marT="9725" marB="9725"/>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66" name="Google Shape;401;p46">
            <a:extLst>
              <a:ext uri="{FF2B5EF4-FFF2-40B4-BE49-F238E27FC236}">
                <a16:creationId xmlns:a16="http://schemas.microsoft.com/office/drawing/2014/main" id="{2A0F7BD5-AA49-E948-8D4F-10BD4CB42754}"/>
              </a:ext>
            </a:extLst>
          </p:cNvPr>
          <p:cNvSpPr/>
          <p:nvPr/>
        </p:nvSpPr>
        <p:spPr>
          <a:xfrm>
            <a:off x="8622276" y="764704"/>
            <a:ext cx="1722196"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All randomised</a:t>
            </a:r>
            <a:endParaRPr sz="1600" b="0" i="0" u="none" strike="noStrike" cap="none" dirty="0">
              <a:solidFill>
                <a:srgbClr val="000000"/>
              </a:solidFill>
              <a:latin typeface="Arial"/>
              <a:ea typeface="Arial"/>
              <a:cs typeface="Arial"/>
              <a:sym typeface="Arial"/>
            </a:endParaRPr>
          </a:p>
        </p:txBody>
      </p:sp>
      <p:graphicFrame>
        <p:nvGraphicFramePr>
          <p:cNvPr id="667" name="Google Shape;396;p46">
            <a:extLst>
              <a:ext uri="{FF2B5EF4-FFF2-40B4-BE49-F238E27FC236}">
                <a16:creationId xmlns:a16="http://schemas.microsoft.com/office/drawing/2014/main" id="{F3F48BBE-CDEC-F543-98A8-B38322DF50BC}"/>
              </a:ext>
            </a:extLst>
          </p:cNvPr>
          <p:cNvGraphicFramePr/>
          <p:nvPr/>
        </p:nvGraphicFramePr>
        <p:xfrm>
          <a:off x="8489488" y="1140745"/>
          <a:ext cx="3246525" cy="839800"/>
        </p:xfrm>
        <a:graphic>
          <a:graphicData uri="http://schemas.openxmlformats.org/drawingml/2006/table">
            <a:tbl>
              <a:tblPr firstRow="1" bandRow="1">
                <a:tableStyleId>{5C22544A-7EE6-4342-B048-85BDC9FD1C3A}</a:tableStyleId>
              </a:tblPr>
              <a:tblGrid>
                <a:gridCol w="1082175">
                  <a:extLst>
                    <a:ext uri="{9D8B030D-6E8A-4147-A177-3AD203B41FA5}">
                      <a16:colId xmlns:a16="http://schemas.microsoft.com/office/drawing/2014/main" val="20000"/>
                    </a:ext>
                  </a:extLst>
                </a:gridCol>
                <a:gridCol w="1082175">
                  <a:extLst>
                    <a:ext uri="{9D8B030D-6E8A-4147-A177-3AD203B41FA5}">
                      <a16:colId xmlns:a16="http://schemas.microsoft.com/office/drawing/2014/main" val="20001"/>
                    </a:ext>
                  </a:extLst>
                </a:gridCol>
                <a:gridCol w="1082175">
                  <a:extLst>
                    <a:ext uri="{9D8B030D-6E8A-4147-A177-3AD203B41FA5}">
                      <a16:colId xmlns:a16="http://schemas.microsoft.com/office/drawing/2014/main" val="20002"/>
                    </a:ext>
                  </a:extLst>
                </a:gridCol>
              </a:tblGrid>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endParaRPr sz="1000" u="none" strike="noStrike" cap="none" dirty="0">
                        <a:latin typeface="Arial"/>
                        <a:ea typeface="Arial"/>
                        <a:cs typeface="Arial"/>
                        <a:sym typeface="Arial"/>
                      </a:endParaRPr>
                    </a:p>
                  </a:txBody>
                  <a:tcPr marL="19450" marR="19450" marT="9725" marB="9725">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NIVO + chemo</a:t>
                      </a:r>
                      <a:br>
                        <a:rPr lang="en-GB" sz="1000" u="none" strike="noStrike" cap="none" dirty="0">
                          <a:solidFill>
                            <a:schemeClr val="bg1"/>
                          </a:solidFill>
                          <a:sym typeface="Arial"/>
                        </a:rPr>
                      </a:br>
                      <a:r>
                        <a:rPr lang="en-GB" sz="1000" u="none" strike="noStrike" cap="none" dirty="0">
                          <a:solidFill>
                            <a:schemeClr val="bg1"/>
                          </a:solidFill>
                          <a:sym typeface="Arial"/>
                        </a:rPr>
                        <a:t>(N=789)</a:t>
                      </a:r>
                      <a:endParaRPr sz="1400" u="none" strike="noStrike" cap="none" dirty="0">
                        <a:solidFill>
                          <a:schemeClr val="bg1"/>
                        </a:solidFill>
                      </a:endParaRPr>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Chemo</a:t>
                      </a:r>
                      <a:br>
                        <a:rPr lang="en-GB" sz="1000" u="none" strike="noStrike" cap="none" dirty="0">
                          <a:solidFill>
                            <a:schemeClr val="bg1"/>
                          </a:solidFill>
                          <a:sym typeface="Arial"/>
                        </a:rPr>
                      </a:br>
                      <a:r>
                        <a:rPr lang="en-GB" sz="1000" u="none" strike="noStrike" cap="none" dirty="0">
                          <a:solidFill>
                            <a:schemeClr val="bg1"/>
                          </a:solidFill>
                          <a:sym typeface="Arial"/>
                        </a:rPr>
                        <a:t>(N=792)</a:t>
                      </a:r>
                      <a:endParaRPr sz="1400" u="none" strike="noStrike" cap="none" dirty="0">
                        <a:solidFill>
                          <a:schemeClr val="bg1"/>
                        </a:solidFill>
                      </a:endParaRPr>
                    </a:p>
                  </a:txBody>
                  <a:tcPr marL="19450" marR="19450" marT="9725" marB="9725">
                    <a:solidFill>
                      <a:schemeClr val="accent6"/>
                    </a:solidFill>
                  </a:tcPr>
                </a:tc>
                <a:extLst>
                  <a:ext uri="{0D108BD9-81ED-4DB2-BD59-A6C34878D82A}">
                    <a16:rowId xmlns:a16="http://schemas.microsoft.com/office/drawing/2014/main" val="10000"/>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Median OS,</a:t>
                      </a:r>
                      <a:r>
                        <a:rPr lang="en-GB" sz="1000" b="1" u="none" strike="noStrike" cap="none" baseline="30000" dirty="0">
                          <a:sym typeface="Arial"/>
                        </a:rPr>
                        <a:t>a</a:t>
                      </a:r>
                      <a:r>
                        <a:rPr lang="en-GB" sz="1000" b="1" u="none" strike="noStrike" cap="none" dirty="0">
                          <a:sym typeface="Arial"/>
                        </a:rPr>
                        <a:t> mo</a:t>
                      </a:r>
                      <a:endParaRPr sz="1400" b="1"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13.8</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11.6</a:t>
                      </a:r>
                      <a:endParaRPr sz="1400" b="0" u="none" strike="noStrike" cap="none" dirty="0"/>
                    </a:p>
                  </a:txBody>
                  <a:tcPr marL="19450" marR="19450" marT="9725" marB="9725"/>
                </a:tc>
                <a:extLst>
                  <a:ext uri="{0D108BD9-81ED-4DB2-BD59-A6C34878D82A}">
                    <a16:rowId xmlns:a16="http://schemas.microsoft.com/office/drawing/2014/main" val="10001"/>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182563" algn="l" rtl="0">
                        <a:lnSpc>
                          <a:spcPct val="100000"/>
                        </a:lnSpc>
                        <a:spcBef>
                          <a:spcPts val="0"/>
                        </a:spcBef>
                        <a:spcAft>
                          <a:spcPts val="0"/>
                        </a:spcAft>
                        <a:buClr>
                          <a:srgbClr val="000000"/>
                        </a:buClr>
                        <a:buSzPts val="1000"/>
                        <a:buFont typeface="Arial"/>
                        <a:buNone/>
                        <a:tabLst/>
                      </a:pPr>
                      <a:r>
                        <a:rPr lang="en-GB" sz="1000" b="0" u="none" strike="noStrike" cap="none" dirty="0">
                          <a:sym typeface="Arial"/>
                        </a:rPr>
                        <a:t>95% CI</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12.4-14.5</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10.9-12.5</a:t>
                      </a:r>
                      <a:endParaRPr sz="1400" b="0" u="none" strike="noStrike" cap="none" dirty="0"/>
                    </a:p>
                  </a:txBody>
                  <a:tcPr marL="19450" marR="19450" marT="9725" marB="9725"/>
                </a:tc>
                <a:extLst>
                  <a:ext uri="{0D108BD9-81ED-4DB2-BD59-A6C34878D82A}">
                    <a16:rowId xmlns:a16="http://schemas.microsoft.com/office/drawing/2014/main" val="10002"/>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HR (95% CI)</a:t>
                      </a:r>
                      <a:endParaRPr sz="1400" b="1" u="none" strike="noStrike" cap="none" dirty="0"/>
                    </a:p>
                  </a:txBody>
                  <a:tcPr marL="19450" marR="19450" marT="9725" marB="9725"/>
                </a:tc>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0.79 (0.71-0.88)</a:t>
                      </a:r>
                      <a:endParaRPr sz="1400" b="0" u="none" strike="noStrike" cap="none" dirty="0"/>
                    </a:p>
                  </a:txBody>
                  <a:tcPr marL="19450" marR="19450" marT="9725" marB="9725"/>
                </a:tc>
                <a:tc hMerge="1">
                  <a:txBody>
                    <a:bodyPr/>
                    <a:lstStyle/>
                    <a:p>
                      <a:endParaRPr lang="en-US"/>
                    </a:p>
                  </a:txBody>
                  <a:tcPr/>
                </a:tc>
                <a:extLst>
                  <a:ext uri="{0D108BD9-81ED-4DB2-BD59-A6C34878D82A}">
                    <a16:rowId xmlns:a16="http://schemas.microsoft.com/office/drawing/2014/main" val="10003"/>
                  </a:ext>
                </a:extLst>
              </a:tr>
            </a:tbl>
          </a:graphicData>
        </a:graphic>
      </p:graphicFrame>
    </p:spTree>
    <p:custDataLst>
      <p:tags r:id="rId1"/>
    </p:custDataLst>
    <p:extLst>
      <p:ext uri="{BB962C8B-B14F-4D97-AF65-F5344CB8AC3E}">
        <p14:creationId xmlns:p14="http://schemas.microsoft.com/office/powerpoint/2010/main" val="3523607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19334E8A-D630-D54A-AD04-84B62CB3CE66}"/>
              </a:ext>
            </a:extLst>
          </p:cNvPr>
          <p:cNvPicPr>
            <a:picLocks noChangeAspect="1"/>
          </p:cNvPicPr>
          <p:nvPr/>
        </p:nvPicPr>
        <p:blipFill rotWithShape="1">
          <a:blip r:embed="rId4"/>
          <a:srcRect l="8130"/>
          <a:stretch/>
        </p:blipFill>
        <p:spPr>
          <a:xfrm>
            <a:off x="6455664" y="1461008"/>
            <a:ext cx="5390388" cy="3606800"/>
          </a:xfrm>
          <a:prstGeom prst="rect">
            <a:avLst/>
          </a:prstGeom>
        </p:spPr>
      </p:pic>
      <p:sp>
        <p:nvSpPr>
          <p:cNvPr id="9" name="Title 1"/>
          <p:cNvSpPr>
            <a:spLocks noGrp="1"/>
          </p:cNvSpPr>
          <p:nvPr>
            <p:ph type="title"/>
          </p:nvPr>
        </p:nvSpPr>
        <p:spPr/>
        <p:txBody>
          <a:bodyPr/>
          <a:lstStyle/>
          <a:p>
            <a:r>
              <a:rPr lang="en-US" dirty="0"/>
              <a:t>Overall survival: 36-month follow-up all patients </a:t>
            </a:r>
          </a:p>
        </p:txBody>
      </p:sp>
      <p:sp>
        <p:nvSpPr>
          <p:cNvPr id="14" name="Content Placeholder 13">
            <a:extLst>
              <a:ext uri="{FF2B5EF4-FFF2-40B4-BE49-F238E27FC236}">
                <a16:creationId xmlns:a16="http://schemas.microsoft.com/office/drawing/2014/main" id="{292C23B0-A62F-5348-896F-2CE9638C2C6A}"/>
              </a:ext>
            </a:extLst>
          </p:cNvPr>
          <p:cNvSpPr>
            <a:spLocks noGrp="1"/>
          </p:cNvSpPr>
          <p:nvPr>
            <p:ph sz="quarter" idx="14"/>
          </p:nvPr>
        </p:nvSpPr>
        <p:spPr>
          <a:xfrm>
            <a:off x="620184" y="5471172"/>
            <a:ext cx="10962216" cy="717371"/>
          </a:xfrm>
        </p:spPr>
        <p:txBody>
          <a:bodyPr/>
          <a:lstStyle/>
          <a:p>
            <a:r>
              <a:rPr lang="en-US" dirty="0"/>
              <a:t>Clinically meaningful improvement in OS with NIVO + chemo vs chemo was maintained with longer follow-up in PD-L1 CPS ≥5 and all randomised populations</a:t>
            </a:r>
          </a:p>
        </p:txBody>
      </p:sp>
      <p:sp>
        <p:nvSpPr>
          <p:cNvPr id="10" name="Content Placeholder 9">
            <a:extLst>
              <a:ext uri="{FF2B5EF4-FFF2-40B4-BE49-F238E27FC236}">
                <a16:creationId xmlns:a16="http://schemas.microsoft.com/office/drawing/2014/main" id="{AF57E3B1-F142-1342-9C82-432ADAEA0EE7}"/>
              </a:ext>
            </a:extLst>
          </p:cNvPr>
          <p:cNvSpPr>
            <a:spLocks noGrp="1"/>
          </p:cNvSpPr>
          <p:nvPr>
            <p:ph sz="quarter" idx="15"/>
          </p:nvPr>
        </p:nvSpPr>
        <p:spPr>
          <a:xfrm>
            <a:off x="605934" y="6356352"/>
            <a:ext cx="11826770" cy="607574"/>
          </a:xfrm>
        </p:spPr>
        <p:txBody>
          <a:bodyPr anchor="b"/>
          <a:lstStyle/>
          <a:p>
            <a:endParaRPr lang="en-US" dirty="0">
              <a:solidFill>
                <a:schemeClr val="tx2"/>
              </a:solidFill>
            </a:endParaRPr>
          </a:p>
          <a:p>
            <a:r>
              <a:rPr lang="en-US" baseline="30000" dirty="0">
                <a:solidFill>
                  <a:schemeClr val="tx2"/>
                </a:solidFill>
              </a:rPr>
              <a:t>a</a:t>
            </a:r>
            <a:r>
              <a:rPr lang="en-US" dirty="0">
                <a:solidFill>
                  <a:schemeClr val="tx2"/>
                </a:solidFill>
              </a:rPr>
              <a:t> Minimum follow-up, 36.2 months</a:t>
            </a:r>
          </a:p>
          <a:p>
            <a:r>
              <a:rPr lang="en-US" dirty="0">
                <a:solidFill>
                  <a:schemeClr val="tx2"/>
                </a:solidFill>
              </a:rPr>
              <a:t>CI, confidence interval; CPS, combined positive score; HR, hazard ratio; NIVO, nivolumab; </a:t>
            </a:r>
            <a:r>
              <a:rPr lang="fr-FR" dirty="0">
                <a:solidFill>
                  <a:schemeClr val="tx2"/>
                </a:solidFill>
              </a:rPr>
              <a:t>OS, </a:t>
            </a:r>
            <a:r>
              <a:rPr lang="en-GB" dirty="0">
                <a:solidFill>
                  <a:schemeClr val="tx2"/>
                </a:solidFill>
              </a:rPr>
              <a:t>overall</a:t>
            </a:r>
            <a:r>
              <a:rPr lang="fr-FR" dirty="0">
                <a:solidFill>
                  <a:schemeClr val="tx2"/>
                </a:solidFill>
              </a:rPr>
              <a:t> </a:t>
            </a:r>
            <a:r>
              <a:rPr lang="en-GB" dirty="0">
                <a:solidFill>
                  <a:schemeClr val="tx2"/>
                </a:solidFill>
              </a:rPr>
              <a:t>survival</a:t>
            </a:r>
            <a:r>
              <a:rPr lang="fr-FR" dirty="0">
                <a:solidFill>
                  <a:schemeClr val="tx2"/>
                </a:solidFill>
              </a:rPr>
              <a:t>; </a:t>
            </a:r>
            <a:r>
              <a:rPr lang="en-US" sz="1200" dirty="0">
                <a:solidFill>
                  <a:schemeClr val="tx2"/>
                </a:solidFill>
                <a:sym typeface="Arial"/>
              </a:rPr>
              <a:t>PD-L1, </a:t>
            </a:r>
            <a:r>
              <a:rPr lang="en-GB" sz="1200" dirty="0">
                <a:solidFill>
                  <a:schemeClr val="tx2"/>
                </a:solidFill>
              </a:rPr>
              <a:t>programmed death-ligand 1 </a:t>
            </a:r>
            <a:endParaRPr lang="en-US" baseline="30000" dirty="0">
              <a:solidFill>
                <a:schemeClr val="tx2"/>
              </a:solidFill>
            </a:endParaRPr>
          </a:p>
          <a:p>
            <a:r>
              <a:rPr lang="en-GB" dirty="0" err="1">
                <a:solidFill>
                  <a:schemeClr val="tx2"/>
                </a:solidFill>
                <a:effectLst/>
              </a:rPr>
              <a:t>Janjigian</a:t>
            </a:r>
            <a:r>
              <a:rPr lang="en-GB" dirty="0">
                <a:solidFill>
                  <a:schemeClr val="tx2"/>
                </a:solidFill>
                <a:effectLst/>
              </a:rPr>
              <a:t> YY, et al. J Clin Oncol. 2023;41(</a:t>
            </a:r>
            <a:r>
              <a:rPr lang="en-GB" dirty="0" err="1">
                <a:solidFill>
                  <a:schemeClr val="tx2"/>
                </a:solidFill>
                <a:effectLst/>
              </a:rPr>
              <a:t>suppl</a:t>
            </a:r>
            <a:r>
              <a:rPr lang="en-GB" dirty="0">
                <a:solidFill>
                  <a:schemeClr val="tx2"/>
                </a:solidFill>
                <a:effectLst/>
              </a:rPr>
              <a:t> 4; </a:t>
            </a:r>
            <a:r>
              <a:rPr lang="en-GB" dirty="0" err="1">
                <a:solidFill>
                  <a:schemeClr val="tx2"/>
                </a:solidFill>
                <a:effectLst/>
              </a:rPr>
              <a:t>abstr</a:t>
            </a:r>
            <a:r>
              <a:rPr lang="en-GB" dirty="0">
                <a:solidFill>
                  <a:schemeClr val="tx2"/>
                </a:solidFill>
                <a:effectLst/>
              </a:rPr>
              <a:t> 291)</a:t>
            </a:r>
          </a:p>
          <a:p>
            <a:endParaRPr lang="en-US" dirty="0"/>
          </a:p>
        </p:txBody>
      </p:sp>
      <p:pic>
        <p:nvPicPr>
          <p:cNvPr id="622" name="Google Shape;394;p46">
            <a:extLst>
              <a:ext uri="{FF2B5EF4-FFF2-40B4-BE49-F238E27FC236}">
                <a16:creationId xmlns:a16="http://schemas.microsoft.com/office/drawing/2014/main" id="{51109FA7-0E78-F544-B975-516A6C81717C}"/>
              </a:ext>
            </a:extLst>
          </p:cNvPr>
          <p:cNvPicPr preferRelativeResize="0"/>
          <p:nvPr/>
        </p:nvPicPr>
        <p:blipFill>
          <a:blip r:embed="rId5"/>
          <a:stretch>
            <a:fillRect/>
          </a:stretch>
        </p:blipFill>
        <p:spPr>
          <a:xfrm>
            <a:off x="301523" y="1466578"/>
            <a:ext cx="5867400" cy="3606799"/>
          </a:xfrm>
          <a:prstGeom prst="rect">
            <a:avLst/>
          </a:prstGeom>
          <a:noFill/>
          <a:ln>
            <a:noFill/>
          </a:ln>
        </p:spPr>
      </p:pic>
      <p:sp>
        <p:nvSpPr>
          <p:cNvPr id="623" name="Google Shape;395;p46">
            <a:extLst>
              <a:ext uri="{FF2B5EF4-FFF2-40B4-BE49-F238E27FC236}">
                <a16:creationId xmlns:a16="http://schemas.microsoft.com/office/drawing/2014/main" id="{1BF9D878-2B45-2D43-AB02-EE5E5B2A54DB}"/>
              </a:ext>
            </a:extLst>
          </p:cNvPr>
          <p:cNvSpPr/>
          <p:nvPr/>
        </p:nvSpPr>
        <p:spPr>
          <a:xfrm>
            <a:off x="2994433" y="966759"/>
            <a:ext cx="1589399"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PD-L1 CPS ≥5</a:t>
            </a:r>
            <a:endParaRPr sz="1600" b="0" i="0" u="none" strike="noStrike" cap="none" dirty="0">
              <a:solidFill>
                <a:srgbClr val="000000"/>
              </a:solidFill>
              <a:latin typeface="Arial"/>
              <a:ea typeface="Arial"/>
              <a:cs typeface="Arial"/>
              <a:sym typeface="Arial"/>
            </a:endParaRPr>
          </a:p>
        </p:txBody>
      </p:sp>
      <p:sp>
        <p:nvSpPr>
          <p:cNvPr id="627" name="Google Shape;399;p46">
            <a:extLst>
              <a:ext uri="{FF2B5EF4-FFF2-40B4-BE49-F238E27FC236}">
                <a16:creationId xmlns:a16="http://schemas.microsoft.com/office/drawing/2014/main" id="{82E61BAF-CF0C-E041-9E3F-71EF69B218B4}"/>
              </a:ext>
            </a:extLst>
          </p:cNvPr>
          <p:cNvSpPr/>
          <p:nvPr/>
        </p:nvSpPr>
        <p:spPr>
          <a:xfrm>
            <a:off x="6368168" y="4450175"/>
            <a:ext cx="424518" cy="62525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Arial"/>
              <a:ea typeface="Arial"/>
              <a:cs typeface="Arial"/>
              <a:sym typeface="Arial"/>
            </a:endParaRPr>
          </a:p>
        </p:txBody>
      </p:sp>
      <p:sp>
        <p:nvSpPr>
          <p:cNvPr id="629" name="Google Shape;401;p46">
            <a:extLst>
              <a:ext uri="{FF2B5EF4-FFF2-40B4-BE49-F238E27FC236}">
                <a16:creationId xmlns:a16="http://schemas.microsoft.com/office/drawing/2014/main" id="{0D8FA00A-EEB5-4B4F-996A-06EC81432D50}"/>
              </a:ext>
            </a:extLst>
          </p:cNvPr>
          <p:cNvSpPr/>
          <p:nvPr/>
        </p:nvSpPr>
        <p:spPr>
          <a:xfrm>
            <a:off x="8622276" y="966759"/>
            <a:ext cx="1722196"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All randomised</a:t>
            </a:r>
            <a:endParaRPr sz="1600" b="0" i="0" u="none" strike="noStrike" cap="none" dirty="0">
              <a:solidFill>
                <a:srgbClr val="000000"/>
              </a:solidFill>
              <a:latin typeface="Arial"/>
              <a:ea typeface="Arial"/>
              <a:cs typeface="Arial"/>
              <a:sym typeface="Arial"/>
            </a:endParaRPr>
          </a:p>
        </p:txBody>
      </p:sp>
      <p:graphicFrame>
        <p:nvGraphicFramePr>
          <p:cNvPr id="632" name="Google Shape;396;p46">
            <a:extLst>
              <a:ext uri="{FF2B5EF4-FFF2-40B4-BE49-F238E27FC236}">
                <a16:creationId xmlns:a16="http://schemas.microsoft.com/office/drawing/2014/main" id="{6F40E023-B7C6-B646-A699-EA60E04F73B3}"/>
              </a:ext>
            </a:extLst>
          </p:cNvPr>
          <p:cNvGraphicFramePr/>
          <p:nvPr/>
        </p:nvGraphicFramePr>
        <p:xfrm>
          <a:off x="2783632" y="1342800"/>
          <a:ext cx="3246525" cy="839800"/>
        </p:xfrm>
        <a:graphic>
          <a:graphicData uri="http://schemas.openxmlformats.org/drawingml/2006/table">
            <a:tbl>
              <a:tblPr firstRow="1" bandRow="1">
                <a:tableStyleId>{5C22544A-7EE6-4342-B048-85BDC9FD1C3A}</a:tableStyleId>
              </a:tblPr>
              <a:tblGrid>
                <a:gridCol w="1082175">
                  <a:extLst>
                    <a:ext uri="{9D8B030D-6E8A-4147-A177-3AD203B41FA5}">
                      <a16:colId xmlns:a16="http://schemas.microsoft.com/office/drawing/2014/main" val="20000"/>
                    </a:ext>
                  </a:extLst>
                </a:gridCol>
                <a:gridCol w="1082175">
                  <a:extLst>
                    <a:ext uri="{9D8B030D-6E8A-4147-A177-3AD203B41FA5}">
                      <a16:colId xmlns:a16="http://schemas.microsoft.com/office/drawing/2014/main" val="20001"/>
                    </a:ext>
                  </a:extLst>
                </a:gridCol>
                <a:gridCol w="1082175">
                  <a:extLst>
                    <a:ext uri="{9D8B030D-6E8A-4147-A177-3AD203B41FA5}">
                      <a16:colId xmlns:a16="http://schemas.microsoft.com/office/drawing/2014/main" val="20002"/>
                    </a:ext>
                  </a:extLst>
                </a:gridCol>
              </a:tblGrid>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endParaRPr sz="1000" u="none" strike="noStrike" cap="none" dirty="0">
                        <a:latin typeface="Arial"/>
                        <a:ea typeface="Arial"/>
                        <a:cs typeface="Arial"/>
                        <a:sym typeface="Arial"/>
                      </a:endParaRPr>
                    </a:p>
                  </a:txBody>
                  <a:tcPr marL="19450" marR="19450" marT="9725" marB="9725">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NIVO + chemo</a:t>
                      </a:r>
                      <a:br>
                        <a:rPr lang="en-GB" sz="1000" u="none" strike="noStrike" cap="none" dirty="0">
                          <a:solidFill>
                            <a:schemeClr val="bg1"/>
                          </a:solidFill>
                          <a:sym typeface="Arial"/>
                        </a:rPr>
                      </a:br>
                      <a:r>
                        <a:rPr lang="en-GB" sz="1000" u="none" strike="noStrike" cap="none" dirty="0">
                          <a:solidFill>
                            <a:schemeClr val="bg1"/>
                          </a:solidFill>
                          <a:sym typeface="Arial"/>
                        </a:rPr>
                        <a:t>(N=473)</a:t>
                      </a:r>
                      <a:endParaRPr sz="1400" u="none" strike="noStrike" cap="none" dirty="0">
                        <a:solidFill>
                          <a:schemeClr val="bg1"/>
                        </a:solidFill>
                      </a:endParaRPr>
                    </a:p>
                  </a:txBody>
                  <a:tcPr marL="19450" marR="19450" marT="9725" marB="9725">
                    <a:solidFill>
                      <a:srgbClr val="C6573B"/>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Chemo</a:t>
                      </a:r>
                      <a:br>
                        <a:rPr lang="en-GB" sz="1000" u="none" strike="noStrike" cap="none" dirty="0">
                          <a:solidFill>
                            <a:schemeClr val="bg1"/>
                          </a:solidFill>
                          <a:sym typeface="Arial"/>
                        </a:rPr>
                      </a:br>
                      <a:r>
                        <a:rPr lang="en-GB" sz="1000" u="none" strike="noStrike" cap="none" dirty="0">
                          <a:solidFill>
                            <a:schemeClr val="bg1"/>
                          </a:solidFill>
                          <a:sym typeface="Arial"/>
                        </a:rPr>
                        <a:t>(N=482)</a:t>
                      </a:r>
                      <a:endParaRPr sz="1400" u="none" strike="noStrike" cap="none" dirty="0">
                        <a:solidFill>
                          <a:schemeClr val="bg1"/>
                        </a:solidFill>
                      </a:endParaRPr>
                    </a:p>
                  </a:txBody>
                  <a:tcPr marL="19450" marR="19450" marT="9725" marB="9725">
                    <a:solidFill>
                      <a:schemeClr val="accent6"/>
                    </a:solidFill>
                  </a:tcPr>
                </a:tc>
                <a:extLst>
                  <a:ext uri="{0D108BD9-81ED-4DB2-BD59-A6C34878D82A}">
                    <a16:rowId xmlns:a16="http://schemas.microsoft.com/office/drawing/2014/main" val="10000"/>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Median OS,</a:t>
                      </a:r>
                      <a:r>
                        <a:rPr lang="en-GB" sz="1000" b="1" u="none" strike="noStrike" cap="none" baseline="30000" dirty="0">
                          <a:sym typeface="Arial"/>
                        </a:rPr>
                        <a:t>a</a:t>
                      </a:r>
                      <a:r>
                        <a:rPr lang="en-GB" sz="1000" b="1" u="none" strike="noStrike" cap="none" dirty="0">
                          <a:sym typeface="Arial"/>
                        </a:rPr>
                        <a:t> mo</a:t>
                      </a:r>
                      <a:endParaRPr sz="1400" b="1"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14.4</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11.1</a:t>
                      </a:r>
                      <a:endParaRPr sz="1400" b="0" u="none" strike="noStrike" cap="none" dirty="0"/>
                    </a:p>
                  </a:txBody>
                  <a:tcPr marL="19450" marR="19450" marT="9725" marB="9725"/>
                </a:tc>
                <a:extLst>
                  <a:ext uri="{0D108BD9-81ED-4DB2-BD59-A6C34878D82A}">
                    <a16:rowId xmlns:a16="http://schemas.microsoft.com/office/drawing/2014/main" val="10001"/>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182563" algn="l" rtl="0">
                        <a:lnSpc>
                          <a:spcPct val="100000"/>
                        </a:lnSpc>
                        <a:spcBef>
                          <a:spcPts val="0"/>
                        </a:spcBef>
                        <a:spcAft>
                          <a:spcPts val="0"/>
                        </a:spcAft>
                        <a:buClr>
                          <a:srgbClr val="000000"/>
                        </a:buClr>
                        <a:buSzPts val="1000"/>
                        <a:buFont typeface="Arial"/>
                        <a:buNone/>
                        <a:tabLst/>
                      </a:pPr>
                      <a:r>
                        <a:rPr lang="en-GB" sz="1000" b="0" u="none" strike="noStrike" cap="none" dirty="0">
                          <a:sym typeface="Arial"/>
                        </a:rPr>
                        <a:t>95% CI</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13.1-16.2</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10.0-12.1</a:t>
                      </a:r>
                      <a:endParaRPr sz="1400" b="0" u="none" strike="noStrike" cap="none" dirty="0"/>
                    </a:p>
                  </a:txBody>
                  <a:tcPr marL="19450" marR="19450" marT="9725" marB="9725"/>
                </a:tc>
                <a:extLst>
                  <a:ext uri="{0D108BD9-81ED-4DB2-BD59-A6C34878D82A}">
                    <a16:rowId xmlns:a16="http://schemas.microsoft.com/office/drawing/2014/main" val="10002"/>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HR (95% CI)</a:t>
                      </a:r>
                      <a:endParaRPr sz="1400" b="1" u="none" strike="noStrike" cap="none" dirty="0"/>
                    </a:p>
                  </a:txBody>
                  <a:tcPr marL="19450" marR="19450" marT="9725" marB="9725"/>
                </a:tc>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0.70 (0.61-0.81)</a:t>
                      </a:r>
                      <a:endParaRPr sz="1400" b="0" u="none" strike="noStrike" cap="none" dirty="0"/>
                    </a:p>
                  </a:txBody>
                  <a:tcPr marL="19450" marR="19450" marT="9725" marB="9725"/>
                </a:tc>
                <a:tc hMerge="1">
                  <a:txBody>
                    <a:bodyPr/>
                    <a:lstStyle/>
                    <a:p>
                      <a:endParaRPr lang="en-US"/>
                    </a:p>
                  </a:txBody>
                  <a:tcPr/>
                </a:tc>
                <a:extLst>
                  <a:ext uri="{0D108BD9-81ED-4DB2-BD59-A6C34878D82A}">
                    <a16:rowId xmlns:a16="http://schemas.microsoft.com/office/drawing/2014/main" val="10003"/>
                  </a:ext>
                </a:extLst>
              </a:tr>
            </a:tbl>
          </a:graphicData>
        </a:graphic>
      </p:graphicFrame>
      <p:graphicFrame>
        <p:nvGraphicFramePr>
          <p:cNvPr id="634" name="Google Shape;396;p46">
            <a:extLst>
              <a:ext uri="{FF2B5EF4-FFF2-40B4-BE49-F238E27FC236}">
                <a16:creationId xmlns:a16="http://schemas.microsoft.com/office/drawing/2014/main" id="{EE02D94B-EB41-B94D-8D58-D98942E8EFBE}"/>
              </a:ext>
            </a:extLst>
          </p:cNvPr>
          <p:cNvGraphicFramePr/>
          <p:nvPr/>
        </p:nvGraphicFramePr>
        <p:xfrm>
          <a:off x="8489488" y="1342800"/>
          <a:ext cx="3246525" cy="839800"/>
        </p:xfrm>
        <a:graphic>
          <a:graphicData uri="http://schemas.openxmlformats.org/drawingml/2006/table">
            <a:tbl>
              <a:tblPr firstRow="1" bandRow="1">
                <a:tableStyleId>{5C22544A-7EE6-4342-B048-85BDC9FD1C3A}</a:tableStyleId>
              </a:tblPr>
              <a:tblGrid>
                <a:gridCol w="1082175">
                  <a:extLst>
                    <a:ext uri="{9D8B030D-6E8A-4147-A177-3AD203B41FA5}">
                      <a16:colId xmlns:a16="http://schemas.microsoft.com/office/drawing/2014/main" val="20000"/>
                    </a:ext>
                  </a:extLst>
                </a:gridCol>
                <a:gridCol w="1082175">
                  <a:extLst>
                    <a:ext uri="{9D8B030D-6E8A-4147-A177-3AD203B41FA5}">
                      <a16:colId xmlns:a16="http://schemas.microsoft.com/office/drawing/2014/main" val="20001"/>
                    </a:ext>
                  </a:extLst>
                </a:gridCol>
                <a:gridCol w="1082175">
                  <a:extLst>
                    <a:ext uri="{9D8B030D-6E8A-4147-A177-3AD203B41FA5}">
                      <a16:colId xmlns:a16="http://schemas.microsoft.com/office/drawing/2014/main" val="20002"/>
                    </a:ext>
                  </a:extLst>
                </a:gridCol>
              </a:tblGrid>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endParaRPr sz="1000" u="none" strike="noStrike" cap="none" dirty="0">
                        <a:latin typeface="Arial"/>
                        <a:ea typeface="Arial"/>
                        <a:cs typeface="Arial"/>
                        <a:sym typeface="Arial"/>
                      </a:endParaRPr>
                    </a:p>
                  </a:txBody>
                  <a:tcPr marL="19450" marR="19450" marT="9725" marB="9725">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NIVO + chemo</a:t>
                      </a:r>
                      <a:br>
                        <a:rPr lang="en-GB" sz="1000" u="none" strike="noStrike" cap="none" dirty="0">
                          <a:solidFill>
                            <a:schemeClr val="bg1"/>
                          </a:solidFill>
                          <a:sym typeface="Arial"/>
                        </a:rPr>
                      </a:br>
                      <a:r>
                        <a:rPr lang="en-GB" sz="1000" u="none" strike="noStrike" cap="none" dirty="0">
                          <a:solidFill>
                            <a:schemeClr val="bg1"/>
                          </a:solidFill>
                          <a:sym typeface="Arial"/>
                        </a:rPr>
                        <a:t>(N=789)</a:t>
                      </a:r>
                      <a:endParaRPr sz="1400" u="none" strike="noStrike" cap="none" dirty="0">
                        <a:solidFill>
                          <a:schemeClr val="bg1"/>
                        </a:solidFill>
                      </a:endParaRPr>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Chemo</a:t>
                      </a:r>
                      <a:br>
                        <a:rPr lang="en-GB" sz="1000" u="none" strike="noStrike" cap="none" dirty="0">
                          <a:solidFill>
                            <a:schemeClr val="bg1"/>
                          </a:solidFill>
                          <a:sym typeface="Arial"/>
                        </a:rPr>
                      </a:br>
                      <a:r>
                        <a:rPr lang="en-GB" sz="1000" u="none" strike="noStrike" cap="none" dirty="0">
                          <a:solidFill>
                            <a:schemeClr val="bg1"/>
                          </a:solidFill>
                          <a:sym typeface="Arial"/>
                        </a:rPr>
                        <a:t>(N=792)</a:t>
                      </a:r>
                      <a:endParaRPr sz="1400" u="none" strike="noStrike" cap="none" dirty="0">
                        <a:solidFill>
                          <a:schemeClr val="bg1"/>
                        </a:solidFill>
                      </a:endParaRPr>
                    </a:p>
                  </a:txBody>
                  <a:tcPr marL="19450" marR="19450" marT="9725" marB="9725">
                    <a:solidFill>
                      <a:schemeClr val="accent6"/>
                    </a:solidFill>
                  </a:tcPr>
                </a:tc>
                <a:extLst>
                  <a:ext uri="{0D108BD9-81ED-4DB2-BD59-A6C34878D82A}">
                    <a16:rowId xmlns:a16="http://schemas.microsoft.com/office/drawing/2014/main" val="10000"/>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Median OS,</a:t>
                      </a:r>
                      <a:r>
                        <a:rPr lang="en-GB" sz="1000" b="1" u="none" strike="noStrike" cap="none" baseline="30000" dirty="0">
                          <a:sym typeface="Arial"/>
                        </a:rPr>
                        <a:t>a</a:t>
                      </a:r>
                      <a:r>
                        <a:rPr lang="en-GB" sz="1000" b="1" u="none" strike="noStrike" cap="none" dirty="0">
                          <a:sym typeface="Arial"/>
                        </a:rPr>
                        <a:t> mo</a:t>
                      </a:r>
                      <a:endParaRPr sz="1400" b="1"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13.7</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11.6</a:t>
                      </a:r>
                      <a:endParaRPr sz="1400" b="0" u="none" strike="noStrike" cap="none" dirty="0"/>
                    </a:p>
                  </a:txBody>
                  <a:tcPr marL="19450" marR="19450" marT="9725" marB="9725"/>
                </a:tc>
                <a:extLst>
                  <a:ext uri="{0D108BD9-81ED-4DB2-BD59-A6C34878D82A}">
                    <a16:rowId xmlns:a16="http://schemas.microsoft.com/office/drawing/2014/main" val="10001"/>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182563" algn="l" rtl="0">
                        <a:lnSpc>
                          <a:spcPct val="100000"/>
                        </a:lnSpc>
                        <a:spcBef>
                          <a:spcPts val="0"/>
                        </a:spcBef>
                        <a:spcAft>
                          <a:spcPts val="0"/>
                        </a:spcAft>
                        <a:buClr>
                          <a:srgbClr val="000000"/>
                        </a:buClr>
                        <a:buSzPts val="1000"/>
                        <a:buFont typeface="Arial"/>
                        <a:buNone/>
                        <a:tabLst/>
                      </a:pPr>
                      <a:r>
                        <a:rPr lang="en-GB" sz="1000" b="0" u="none" strike="noStrike" cap="none" dirty="0">
                          <a:sym typeface="Arial"/>
                        </a:rPr>
                        <a:t>95% CI</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12.4-14.5</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10.9-12.5</a:t>
                      </a:r>
                      <a:endParaRPr sz="1400" b="0" u="none" strike="noStrike" cap="none" dirty="0"/>
                    </a:p>
                  </a:txBody>
                  <a:tcPr marL="19450" marR="19450" marT="9725" marB="9725"/>
                </a:tc>
                <a:extLst>
                  <a:ext uri="{0D108BD9-81ED-4DB2-BD59-A6C34878D82A}">
                    <a16:rowId xmlns:a16="http://schemas.microsoft.com/office/drawing/2014/main" val="10002"/>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HR (95% CI)</a:t>
                      </a:r>
                      <a:endParaRPr sz="1400" b="1" u="none" strike="noStrike" cap="none" dirty="0"/>
                    </a:p>
                  </a:txBody>
                  <a:tcPr marL="19450" marR="19450" marT="9725" marB="9725"/>
                </a:tc>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0.79 (0.71-0.88)</a:t>
                      </a:r>
                      <a:endParaRPr sz="1400" b="0" u="none" strike="noStrike" cap="none" dirty="0"/>
                    </a:p>
                  </a:txBody>
                  <a:tcPr marL="19450" marR="19450" marT="9725" marB="9725"/>
                </a:tc>
                <a:tc hMerge="1">
                  <a:txBody>
                    <a:bodyPr/>
                    <a:lstStyle/>
                    <a:p>
                      <a:endParaRPr lang="en-US"/>
                    </a:p>
                  </a:txBody>
                  <a:tcPr/>
                </a:tc>
                <a:extLst>
                  <a:ext uri="{0D108BD9-81ED-4DB2-BD59-A6C34878D82A}">
                    <a16:rowId xmlns:a16="http://schemas.microsoft.com/office/drawing/2014/main" val="10003"/>
                  </a:ext>
                </a:extLst>
              </a:tr>
            </a:tbl>
          </a:graphicData>
        </a:graphic>
      </p:graphicFrame>
    </p:spTree>
    <p:custDataLst>
      <p:tags r:id="rId1"/>
    </p:custDataLst>
    <p:extLst>
      <p:ext uri="{BB962C8B-B14F-4D97-AF65-F5344CB8AC3E}">
        <p14:creationId xmlns:p14="http://schemas.microsoft.com/office/powerpoint/2010/main" val="1696504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848EE706-47C7-7D44-A67F-25FC08E8C1B1}"/>
              </a:ext>
            </a:extLst>
          </p:cNvPr>
          <p:cNvSpPr>
            <a:spLocks noGrp="1"/>
          </p:cNvSpPr>
          <p:nvPr>
            <p:ph type="title"/>
          </p:nvPr>
        </p:nvSpPr>
        <p:spPr/>
        <p:txBody>
          <a:bodyPr/>
          <a:lstStyle/>
          <a:p>
            <a:r>
              <a:rPr lang="en-US" dirty="0"/>
              <a:t>Overall survival by msi status: 36-month follow-up</a:t>
            </a:r>
          </a:p>
        </p:txBody>
      </p:sp>
      <p:sp>
        <p:nvSpPr>
          <p:cNvPr id="26" name="Content Placeholder 25">
            <a:extLst>
              <a:ext uri="{FF2B5EF4-FFF2-40B4-BE49-F238E27FC236}">
                <a16:creationId xmlns:a16="http://schemas.microsoft.com/office/drawing/2014/main" id="{AB78AE42-1758-0D41-8DDD-0AAB85933632}"/>
              </a:ext>
            </a:extLst>
          </p:cNvPr>
          <p:cNvSpPr>
            <a:spLocks noGrp="1"/>
          </p:cNvSpPr>
          <p:nvPr>
            <p:ph sz="quarter" idx="14"/>
          </p:nvPr>
        </p:nvSpPr>
        <p:spPr>
          <a:xfrm>
            <a:off x="620184" y="4929128"/>
            <a:ext cx="10962216" cy="1099197"/>
          </a:xfrm>
        </p:spPr>
        <p:txBody>
          <a:bodyPr>
            <a:normAutofit fontScale="92500" lnSpcReduction="20000"/>
          </a:bodyPr>
          <a:lstStyle/>
          <a:p>
            <a:pPr>
              <a:lnSpc>
                <a:spcPct val="110000"/>
              </a:lnSpc>
            </a:pPr>
            <a:r>
              <a:rPr lang="en-GB" dirty="0"/>
              <a:t>Longer median OS was observed in all randomised patients with MSI-H and MSS tumours treated with NIVO + chemo vs chemo</a:t>
            </a:r>
          </a:p>
          <a:p>
            <a:pPr lvl="1">
              <a:lnSpc>
                <a:spcPct val="110000"/>
              </a:lnSpc>
            </a:pPr>
            <a:r>
              <a:rPr lang="en-GB" dirty="0"/>
              <a:t>The magnitude of benefit was greater in patients with MSI-H tumours</a:t>
            </a:r>
          </a:p>
          <a:p>
            <a:pPr lvl="1">
              <a:lnSpc>
                <a:spcPct val="110000"/>
              </a:lnSpc>
            </a:pPr>
            <a:r>
              <a:rPr lang="en-GB" dirty="0"/>
              <a:t>Patients with MSS tumours had results similar to the all randomised population</a:t>
            </a:r>
          </a:p>
        </p:txBody>
      </p:sp>
      <p:sp>
        <p:nvSpPr>
          <p:cNvPr id="17" name="Content Placeholder 16">
            <a:extLst>
              <a:ext uri="{FF2B5EF4-FFF2-40B4-BE49-F238E27FC236}">
                <a16:creationId xmlns:a16="http://schemas.microsoft.com/office/drawing/2014/main" id="{842641F4-35A3-1B47-A5FD-F574F0A43BB2}"/>
              </a:ext>
            </a:extLst>
          </p:cNvPr>
          <p:cNvSpPr>
            <a:spLocks noGrp="1"/>
          </p:cNvSpPr>
          <p:nvPr>
            <p:ph sz="quarter" idx="15"/>
          </p:nvPr>
        </p:nvSpPr>
        <p:spPr>
          <a:xfrm>
            <a:off x="620183" y="6356351"/>
            <a:ext cx="10496069" cy="365125"/>
          </a:xfrm>
        </p:spPr>
        <p:txBody>
          <a:bodyPr anchor="b"/>
          <a:lstStyle/>
          <a:p>
            <a:r>
              <a:rPr lang="en-US" baseline="30000" dirty="0">
                <a:solidFill>
                  <a:schemeClr val="tx2"/>
                </a:solidFill>
              </a:rPr>
              <a:t>a</a:t>
            </a:r>
            <a:r>
              <a:rPr lang="en-US" dirty="0">
                <a:solidFill>
                  <a:schemeClr val="tx2"/>
                </a:solidFill>
              </a:rPr>
              <a:t> Minimum follow-up, 36.2 months</a:t>
            </a:r>
          </a:p>
          <a:p>
            <a:r>
              <a:rPr lang="en-US" dirty="0">
                <a:solidFill>
                  <a:schemeClr val="tx2"/>
                </a:solidFill>
              </a:rPr>
              <a:t>CI, confidence interval; HR, hazard ratio; MSI-(H), microsatellite instability-(high); MSS, microsatellite stable; NE, not estimable; NIVO, nivolumab; </a:t>
            </a:r>
            <a:r>
              <a:rPr lang="fr-FR" dirty="0">
                <a:solidFill>
                  <a:schemeClr val="tx2"/>
                </a:solidFill>
              </a:rPr>
              <a:t>OS, </a:t>
            </a:r>
            <a:r>
              <a:rPr lang="en-GB" dirty="0">
                <a:solidFill>
                  <a:schemeClr val="tx2"/>
                </a:solidFill>
              </a:rPr>
              <a:t>overall</a:t>
            </a:r>
            <a:r>
              <a:rPr lang="fr-FR" dirty="0">
                <a:solidFill>
                  <a:schemeClr val="tx2"/>
                </a:solidFill>
              </a:rPr>
              <a:t> </a:t>
            </a:r>
            <a:r>
              <a:rPr lang="en-GB" dirty="0">
                <a:solidFill>
                  <a:schemeClr val="tx2"/>
                </a:solidFill>
              </a:rPr>
              <a:t>survival</a:t>
            </a:r>
            <a:endParaRPr lang="fr-FR" dirty="0">
              <a:solidFill>
                <a:schemeClr val="tx2"/>
              </a:solidFill>
            </a:endParaRPr>
          </a:p>
          <a:p>
            <a:r>
              <a:rPr lang="en-GB" sz="1200" dirty="0" err="1">
                <a:solidFill>
                  <a:schemeClr val="tx2"/>
                </a:solidFill>
                <a:effectLst/>
              </a:rPr>
              <a:t>Janjigian</a:t>
            </a:r>
            <a:r>
              <a:rPr lang="en-GB" sz="1200" dirty="0">
                <a:solidFill>
                  <a:schemeClr val="tx2"/>
                </a:solidFill>
                <a:effectLst/>
              </a:rPr>
              <a:t> YY, et al. J Clin Oncol. 2023;41(</a:t>
            </a:r>
            <a:r>
              <a:rPr lang="en-GB" sz="1200" dirty="0" err="1">
                <a:solidFill>
                  <a:schemeClr val="tx2"/>
                </a:solidFill>
                <a:effectLst/>
              </a:rPr>
              <a:t>suppl</a:t>
            </a:r>
            <a:r>
              <a:rPr lang="en-GB" sz="1200" dirty="0">
                <a:solidFill>
                  <a:schemeClr val="tx2"/>
                </a:solidFill>
                <a:effectLst/>
              </a:rPr>
              <a:t> 4; </a:t>
            </a:r>
            <a:r>
              <a:rPr lang="en-GB" sz="1200" dirty="0" err="1">
                <a:solidFill>
                  <a:schemeClr val="tx2"/>
                </a:solidFill>
                <a:effectLst/>
              </a:rPr>
              <a:t>abstr</a:t>
            </a:r>
            <a:r>
              <a:rPr lang="en-GB" sz="1200" dirty="0">
                <a:solidFill>
                  <a:schemeClr val="tx2"/>
                </a:solidFill>
                <a:effectLst/>
              </a:rPr>
              <a:t> 291)</a:t>
            </a:r>
          </a:p>
        </p:txBody>
      </p:sp>
      <p:sp>
        <p:nvSpPr>
          <p:cNvPr id="27" name="Google Shape;395;p46">
            <a:extLst>
              <a:ext uri="{FF2B5EF4-FFF2-40B4-BE49-F238E27FC236}">
                <a16:creationId xmlns:a16="http://schemas.microsoft.com/office/drawing/2014/main" id="{A8CEE263-A1EB-324D-91D7-0C434C9037EF}"/>
              </a:ext>
            </a:extLst>
          </p:cNvPr>
          <p:cNvSpPr/>
          <p:nvPr/>
        </p:nvSpPr>
        <p:spPr>
          <a:xfrm>
            <a:off x="2994433" y="692696"/>
            <a:ext cx="1589399"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MSI-H</a:t>
            </a:r>
            <a:endParaRPr sz="1600" b="0" i="0" u="none" strike="noStrike" cap="none" dirty="0">
              <a:solidFill>
                <a:srgbClr val="000000"/>
              </a:solidFill>
              <a:latin typeface="Arial"/>
              <a:ea typeface="Arial"/>
              <a:cs typeface="Arial"/>
              <a:sym typeface="Arial"/>
            </a:endParaRPr>
          </a:p>
        </p:txBody>
      </p:sp>
      <p:sp>
        <p:nvSpPr>
          <p:cNvPr id="28" name="Google Shape;401;p46">
            <a:extLst>
              <a:ext uri="{FF2B5EF4-FFF2-40B4-BE49-F238E27FC236}">
                <a16:creationId xmlns:a16="http://schemas.microsoft.com/office/drawing/2014/main" id="{6F8C540F-2409-E742-A191-A0AD781B548D}"/>
              </a:ext>
            </a:extLst>
          </p:cNvPr>
          <p:cNvSpPr/>
          <p:nvPr/>
        </p:nvSpPr>
        <p:spPr>
          <a:xfrm>
            <a:off x="8622276" y="692696"/>
            <a:ext cx="1722196" cy="33851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MSS</a:t>
            </a:r>
            <a:endParaRPr sz="1600" b="0" i="0" u="none" strike="noStrike" cap="none" dirty="0">
              <a:solidFill>
                <a:srgbClr val="000000"/>
              </a:solidFill>
              <a:latin typeface="Arial"/>
              <a:ea typeface="Arial"/>
              <a:cs typeface="Arial"/>
              <a:sym typeface="Arial"/>
            </a:endParaRPr>
          </a:p>
        </p:txBody>
      </p:sp>
      <p:graphicFrame>
        <p:nvGraphicFramePr>
          <p:cNvPr id="29" name="Google Shape;396;p46">
            <a:extLst>
              <a:ext uri="{FF2B5EF4-FFF2-40B4-BE49-F238E27FC236}">
                <a16:creationId xmlns:a16="http://schemas.microsoft.com/office/drawing/2014/main" id="{00B4B191-4B5C-2440-B7BA-B34EF9A78129}"/>
              </a:ext>
            </a:extLst>
          </p:cNvPr>
          <p:cNvGraphicFramePr/>
          <p:nvPr/>
        </p:nvGraphicFramePr>
        <p:xfrm>
          <a:off x="2207568" y="1069125"/>
          <a:ext cx="3822588" cy="839800"/>
        </p:xfrm>
        <a:graphic>
          <a:graphicData uri="http://schemas.openxmlformats.org/drawingml/2006/table">
            <a:tbl>
              <a:tblPr firstRow="1" bandRow="1">
                <a:tableStyleId>{5C22544A-7EE6-4342-B048-85BDC9FD1C3A}</a:tableStyleId>
              </a:tblPr>
              <a:tblGrid>
                <a:gridCol w="1584176">
                  <a:extLst>
                    <a:ext uri="{9D8B030D-6E8A-4147-A177-3AD203B41FA5}">
                      <a16:colId xmlns:a16="http://schemas.microsoft.com/office/drawing/2014/main" val="20000"/>
                    </a:ext>
                  </a:extLst>
                </a:gridCol>
                <a:gridCol w="1119206">
                  <a:extLst>
                    <a:ext uri="{9D8B030D-6E8A-4147-A177-3AD203B41FA5}">
                      <a16:colId xmlns:a16="http://schemas.microsoft.com/office/drawing/2014/main" val="20001"/>
                    </a:ext>
                  </a:extLst>
                </a:gridCol>
                <a:gridCol w="1119206">
                  <a:extLst>
                    <a:ext uri="{9D8B030D-6E8A-4147-A177-3AD203B41FA5}">
                      <a16:colId xmlns:a16="http://schemas.microsoft.com/office/drawing/2014/main" val="20002"/>
                    </a:ext>
                  </a:extLst>
                </a:gridCol>
              </a:tblGrid>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endParaRPr sz="1000" u="none" strike="noStrike" cap="none" dirty="0">
                        <a:latin typeface="Arial"/>
                        <a:ea typeface="Arial"/>
                        <a:cs typeface="Arial"/>
                        <a:sym typeface="Arial"/>
                      </a:endParaRPr>
                    </a:p>
                  </a:txBody>
                  <a:tcPr marL="19450" marR="19450" marT="9725" marB="9725">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NIVO + chemo</a:t>
                      </a:r>
                      <a:br>
                        <a:rPr lang="en-GB" sz="1000" u="none" strike="noStrike" cap="none" dirty="0">
                          <a:solidFill>
                            <a:schemeClr val="bg1"/>
                          </a:solidFill>
                          <a:sym typeface="Arial"/>
                        </a:rPr>
                      </a:br>
                      <a:r>
                        <a:rPr lang="en-GB" sz="1000" u="none" strike="noStrike" cap="none" dirty="0">
                          <a:solidFill>
                            <a:schemeClr val="bg1"/>
                          </a:solidFill>
                          <a:sym typeface="Arial"/>
                        </a:rPr>
                        <a:t>(N=23)</a:t>
                      </a:r>
                      <a:endParaRPr sz="1400" u="none" strike="noStrike" cap="none" dirty="0">
                        <a:solidFill>
                          <a:schemeClr val="bg1"/>
                        </a:solidFill>
                      </a:endParaRPr>
                    </a:p>
                  </a:txBody>
                  <a:tcPr marL="19450" marR="19450" marT="9725" marB="9725">
                    <a:solidFill>
                      <a:srgbClr val="C6573B"/>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Chemo</a:t>
                      </a:r>
                      <a:br>
                        <a:rPr lang="en-GB" sz="1000" u="none" strike="noStrike" cap="none" dirty="0">
                          <a:solidFill>
                            <a:schemeClr val="bg1"/>
                          </a:solidFill>
                          <a:sym typeface="Arial"/>
                        </a:rPr>
                      </a:br>
                      <a:r>
                        <a:rPr lang="en-GB" sz="1000" u="none" strike="noStrike" cap="none" dirty="0">
                          <a:solidFill>
                            <a:schemeClr val="bg1"/>
                          </a:solidFill>
                          <a:sym typeface="Arial"/>
                        </a:rPr>
                        <a:t>(N=21)</a:t>
                      </a:r>
                      <a:endParaRPr sz="1400" u="none" strike="noStrike" cap="none" dirty="0">
                        <a:solidFill>
                          <a:schemeClr val="bg1"/>
                        </a:solidFill>
                      </a:endParaRPr>
                    </a:p>
                  </a:txBody>
                  <a:tcPr marL="19450" marR="19450" marT="9725" marB="9725">
                    <a:solidFill>
                      <a:schemeClr val="accent6"/>
                    </a:solidFill>
                  </a:tcPr>
                </a:tc>
                <a:extLst>
                  <a:ext uri="{0D108BD9-81ED-4DB2-BD59-A6C34878D82A}">
                    <a16:rowId xmlns:a16="http://schemas.microsoft.com/office/drawing/2014/main" val="10000"/>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Median OS,</a:t>
                      </a:r>
                      <a:r>
                        <a:rPr lang="en-GB" sz="1000" b="1" u="none" strike="noStrike" cap="none" baseline="30000" dirty="0">
                          <a:sym typeface="Arial"/>
                        </a:rPr>
                        <a:t>a</a:t>
                      </a:r>
                      <a:r>
                        <a:rPr lang="en-GB" sz="1000" b="1" u="none" strike="noStrike" cap="none" dirty="0">
                          <a:sym typeface="Arial"/>
                        </a:rPr>
                        <a:t> mo</a:t>
                      </a:r>
                      <a:endParaRPr sz="1400" b="1"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38.7</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12.3</a:t>
                      </a:r>
                      <a:endParaRPr sz="1400" b="0" u="none" strike="noStrike" cap="none" dirty="0"/>
                    </a:p>
                  </a:txBody>
                  <a:tcPr marL="19450" marR="19450" marT="9725" marB="9725"/>
                </a:tc>
                <a:extLst>
                  <a:ext uri="{0D108BD9-81ED-4DB2-BD59-A6C34878D82A}">
                    <a16:rowId xmlns:a16="http://schemas.microsoft.com/office/drawing/2014/main" val="10001"/>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182563" algn="l" rtl="0">
                        <a:lnSpc>
                          <a:spcPct val="100000"/>
                        </a:lnSpc>
                        <a:spcBef>
                          <a:spcPts val="0"/>
                        </a:spcBef>
                        <a:spcAft>
                          <a:spcPts val="0"/>
                        </a:spcAft>
                        <a:buClr>
                          <a:srgbClr val="000000"/>
                        </a:buClr>
                        <a:buSzPts val="1000"/>
                        <a:buFont typeface="Arial"/>
                        <a:buNone/>
                        <a:tabLst/>
                      </a:pPr>
                      <a:r>
                        <a:rPr lang="en-GB" sz="1000" b="0" u="none" strike="noStrike" cap="none" dirty="0">
                          <a:sym typeface="Arial"/>
                        </a:rPr>
                        <a:t>95% CI</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8.4-NE</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4.1-16.5</a:t>
                      </a:r>
                      <a:endParaRPr sz="1400" b="0" u="none" strike="noStrike" cap="none" dirty="0"/>
                    </a:p>
                  </a:txBody>
                  <a:tcPr marL="19450" marR="19450" marT="9725" marB="9725"/>
                </a:tc>
                <a:extLst>
                  <a:ext uri="{0D108BD9-81ED-4DB2-BD59-A6C34878D82A}">
                    <a16:rowId xmlns:a16="http://schemas.microsoft.com/office/drawing/2014/main" val="10002"/>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Unstratified HR (95% CI)</a:t>
                      </a:r>
                      <a:endParaRPr sz="1400" b="1" u="none" strike="noStrike" cap="none" dirty="0"/>
                    </a:p>
                  </a:txBody>
                  <a:tcPr marL="19450" marR="19450" marT="9725" marB="9725"/>
                </a:tc>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0.34 (0.16-0.74)</a:t>
                      </a:r>
                      <a:endParaRPr sz="1400" b="0" u="none" strike="noStrike" cap="none" dirty="0"/>
                    </a:p>
                  </a:txBody>
                  <a:tcPr marL="19450" marR="19450" marT="9725" marB="9725"/>
                </a:tc>
                <a:tc hMerge="1">
                  <a:txBody>
                    <a:bodyPr/>
                    <a:lstStyle/>
                    <a:p>
                      <a:endParaRPr lang="en-US"/>
                    </a:p>
                  </a:txBody>
                  <a:tcPr/>
                </a:tc>
                <a:extLst>
                  <a:ext uri="{0D108BD9-81ED-4DB2-BD59-A6C34878D82A}">
                    <a16:rowId xmlns:a16="http://schemas.microsoft.com/office/drawing/2014/main" val="10003"/>
                  </a:ext>
                </a:extLst>
              </a:tr>
            </a:tbl>
          </a:graphicData>
        </a:graphic>
      </p:graphicFrame>
      <p:graphicFrame>
        <p:nvGraphicFramePr>
          <p:cNvPr id="35" name="Google Shape;396;p46">
            <a:extLst>
              <a:ext uri="{FF2B5EF4-FFF2-40B4-BE49-F238E27FC236}">
                <a16:creationId xmlns:a16="http://schemas.microsoft.com/office/drawing/2014/main" id="{0BFA9A55-7F30-144D-B1C6-3EC4EEE840F1}"/>
              </a:ext>
            </a:extLst>
          </p:cNvPr>
          <p:cNvGraphicFramePr/>
          <p:nvPr/>
        </p:nvGraphicFramePr>
        <p:xfrm>
          <a:off x="7922568" y="1069125"/>
          <a:ext cx="3822588" cy="839800"/>
        </p:xfrm>
        <a:graphic>
          <a:graphicData uri="http://schemas.openxmlformats.org/drawingml/2006/table">
            <a:tbl>
              <a:tblPr firstRow="1" bandRow="1">
                <a:tableStyleId>{5C22544A-7EE6-4342-B048-85BDC9FD1C3A}</a:tableStyleId>
              </a:tblPr>
              <a:tblGrid>
                <a:gridCol w="1584176">
                  <a:extLst>
                    <a:ext uri="{9D8B030D-6E8A-4147-A177-3AD203B41FA5}">
                      <a16:colId xmlns:a16="http://schemas.microsoft.com/office/drawing/2014/main" val="20000"/>
                    </a:ext>
                  </a:extLst>
                </a:gridCol>
                <a:gridCol w="1119206">
                  <a:extLst>
                    <a:ext uri="{9D8B030D-6E8A-4147-A177-3AD203B41FA5}">
                      <a16:colId xmlns:a16="http://schemas.microsoft.com/office/drawing/2014/main" val="20001"/>
                    </a:ext>
                  </a:extLst>
                </a:gridCol>
                <a:gridCol w="1119206">
                  <a:extLst>
                    <a:ext uri="{9D8B030D-6E8A-4147-A177-3AD203B41FA5}">
                      <a16:colId xmlns:a16="http://schemas.microsoft.com/office/drawing/2014/main" val="20002"/>
                    </a:ext>
                  </a:extLst>
                </a:gridCol>
              </a:tblGrid>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endParaRPr sz="1000" u="none" strike="noStrike" cap="none" dirty="0">
                        <a:latin typeface="Arial"/>
                        <a:ea typeface="Arial"/>
                        <a:cs typeface="Arial"/>
                        <a:sym typeface="Arial"/>
                      </a:endParaRPr>
                    </a:p>
                  </a:txBody>
                  <a:tcPr marL="19450" marR="19450" marT="9725" marB="9725">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NIVO + chemo</a:t>
                      </a:r>
                      <a:br>
                        <a:rPr lang="en-GB" sz="1000" u="none" strike="noStrike" cap="none" dirty="0">
                          <a:solidFill>
                            <a:schemeClr val="bg1"/>
                          </a:solidFill>
                          <a:sym typeface="Arial"/>
                        </a:rPr>
                      </a:br>
                      <a:r>
                        <a:rPr lang="en-GB" sz="1000" u="none" strike="noStrike" cap="none" dirty="0">
                          <a:solidFill>
                            <a:schemeClr val="bg1"/>
                          </a:solidFill>
                          <a:sym typeface="Arial"/>
                        </a:rPr>
                        <a:t>(N=696)</a:t>
                      </a:r>
                      <a:endParaRPr sz="1400" u="none" strike="noStrike" cap="none" dirty="0">
                        <a:solidFill>
                          <a:schemeClr val="bg1"/>
                        </a:solidFill>
                      </a:endParaRPr>
                    </a:p>
                  </a:txBody>
                  <a:tcPr marL="19450" marR="19450" marT="9725" marB="9725">
                    <a:solidFill>
                      <a:srgbClr val="C6573B"/>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u="none" strike="noStrike" cap="none" dirty="0">
                          <a:solidFill>
                            <a:schemeClr val="bg1"/>
                          </a:solidFill>
                          <a:sym typeface="Arial"/>
                        </a:rPr>
                        <a:t>Chemo</a:t>
                      </a:r>
                      <a:br>
                        <a:rPr lang="en-GB" sz="1000" u="none" strike="noStrike" cap="none" dirty="0">
                          <a:solidFill>
                            <a:schemeClr val="bg1"/>
                          </a:solidFill>
                          <a:sym typeface="Arial"/>
                        </a:rPr>
                      </a:br>
                      <a:r>
                        <a:rPr lang="en-GB" sz="1000" u="none" strike="noStrike" cap="none" dirty="0">
                          <a:solidFill>
                            <a:schemeClr val="bg1"/>
                          </a:solidFill>
                          <a:sym typeface="Arial"/>
                        </a:rPr>
                        <a:t>(N=682)</a:t>
                      </a:r>
                      <a:endParaRPr sz="1400" u="none" strike="noStrike" cap="none" dirty="0">
                        <a:solidFill>
                          <a:schemeClr val="bg1"/>
                        </a:solidFill>
                      </a:endParaRPr>
                    </a:p>
                  </a:txBody>
                  <a:tcPr marL="19450" marR="19450" marT="9725" marB="9725">
                    <a:solidFill>
                      <a:schemeClr val="accent6"/>
                    </a:solidFill>
                  </a:tcPr>
                </a:tc>
                <a:extLst>
                  <a:ext uri="{0D108BD9-81ED-4DB2-BD59-A6C34878D82A}">
                    <a16:rowId xmlns:a16="http://schemas.microsoft.com/office/drawing/2014/main" val="10000"/>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Median OS,</a:t>
                      </a:r>
                      <a:r>
                        <a:rPr lang="en-GB" sz="1000" b="1" u="none" strike="noStrike" cap="none" baseline="30000" dirty="0">
                          <a:sym typeface="Arial"/>
                        </a:rPr>
                        <a:t>a</a:t>
                      </a:r>
                      <a:r>
                        <a:rPr lang="en-GB" sz="1000" b="1" u="none" strike="noStrike" cap="none" dirty="0">
                          <a:sym typeface="Arial"/>
                        </a:rPr>
                        <a:t> mo</a:t>
                      </a:r>
                      <a:endParaRPr sz="1400" b="1"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13.8</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11.5</a:t>
                      </a:r>
                      <a:endParaRPr sz="1400" b="0" u="none" strike="noStrike" cap="none" dirty="0"/>
                    </a:p>
                  </a:txBody>
                  <a:tcPr marL="19450" marR="19450" marT="9725" marB="9725"/>
                </a:tc>
                <a:extLst>
                  <a:ext uri="{0D108BD9-81ED-4DB2-BD59-A6C34878D82A}">
                    <a16:rowId xmlns:a16="http://schemas.microsoft.com/office/drawing/2014/main" val="10001"/>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182563" algn="l" rtl="0">
                        <a:lnSpc>
                          <a:spcPct val="100000"/>
                        </a:lnSpc>
                        <a:spcBef>
                          <a:spcPts val="0"/>
                        </a:spcBef>
                        <a:spcAft>
                          <a:spcPts val="0"/>
                        </a:spcAft>
                        <a:buClr>
                          <a:srgbClr val="000000"/>
                        </a:buClr>
                        <a:buSzPts val="1000"/>
                        <a:buFont typeface="Arial"/>
                        <a:buNone/>
                        <a:tabLst/>
                      </a:pPr>
                      <a:r>
                        <a:rPr lang="en-GB" sz="1000" b="0" u="none" strike="noStrike" cap="none" dirty="0">
                          <a:sym typeface="Arial"/>
                        </a:rPr>
                        <a:t>95% CI</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12.4-14.5</a:t>
                      </a:r>
                      <a:endParaRPr sz="1400" b="0" u="none" strike="noStrike" cap="none" dirty="0"/>
                    </a:p>
                  </a:txBody>
                  <a:tcPr marL="19450" marR="19450" marT="9725" marB="9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10.8-12.5</a:t>
                      </a:r>
                      <a:endParaRPr sz="1400" b="0" u="none" strike="noStrike" cap="none" dirty="0"/>
                    </a:p>
                  </a:txBody>
                  <a:tcPr marL="19450" marR="19450" marT="9725" marB="9725"/>
                </a:tc>
                <a:extLst>
                  <a:ext uri="{0D108BD9-81ED-4DB2-BD59-A6C34878D82A}">
                    <a16:rowId xmlns:a16="http://schemas.microsoft.com/office/drawing/2014/main" val="10002"/>
                  </a:ext>
                </a:extLst>
              </a:tr>
              <a:tr h="1270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lnSpc>
                          <a:spcPct val="100000"/>
                        </a:lnSpc>
                        <a:spcBef>
                          <a:spcPts val="0"/>
                        </a:spcBef>
                        <a:spcAft>
                          <a:spcPts val="0"/>
                        </a:spcAft>
                        <a:buClr>
                          <a:srgbClr val="000000"/>
                        </a:buClr>
                        <a:buSzPts val="1000"/>
                        <a:buFont typeface="Arial"/>
                        <a:buNone/>
                      </a:pPr>
                      <a:r>
                        <a:rPr lang="en-GB" sz="1000" b="1" u="none" strike="noStrike" cap="none" dirty="0">
                          <a:sym typeface="Arial"/>
                        </a:rPr>
                        <a:t>Unstratified HR (95% CI)</a:t>
                      </a:r>
                      <a:endParaRPr sz="1400" b="1" u="none" strike="noStrike" cap="none" dirty="0"/>
                    </a:p>
                  </a:txBody>
                  <a:tcPr marL="19450" marR="19450" marT="9725" marB="9725"/>
                </a:tc>
                <a:tc gridSpan="2">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000"/>
                        <a:buFont typeface="Arial"/>
                        <a:buNone/>
                      </a:pPr>
                      <a:r>
                        <a:rPr lang="en-GB" sz="1000" b="0" u="none" strike="noStrike" cap="none" dirty="0">
                          <a:sym typeface="Arial"/>
                        </a:rPr>
                        <a:t>0.79 (0.71-0.89)</a:t>
                      </a:r>
                      <a:endParaRPr sz="1400" b="0" u="none" strike="noStrike" cap="none" dirty="0"/>
                    </a:p>
                  </a:txBody>
                  <a:tcPr marL="19450" marR="19450" marT="9725" marB="9725"/>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5" name="Freeform 33">
            <a:extLst>
              <a:ext uri="{FF2B5EF4-FFF2-40B4-BE49-F238E27FC236}">
                <a16:creationId xmlns:a16="http://schemas.microsoft.com/office/drawing/2014/main" id="{88B7C62E-CCF6-3D4D-9422-3669A06919D4}"/>
              </a:ext>
            </a:extLst>
          </p:cNvPr>
          <p:cNvSpPr>
            <a:spLocks/>
          </p:cNvSpPr>
          <p:nvPr/>
        </p:nvSpPr>
        <p:spPr bwMode="auto">
          <a:xfrm>
            <a:off x="1191324" y="1345187"/>
            <a:ext cx="4795838" cy="2679955"/>
          </a:xfrm>
          <a:custGeom>
            <a:avLst/>
            <a:gdLst>
              <a:gd name="T0" fmla="*/ 0 w 3021"/>
              <a:gd name="T1" fmla="*/ 0 h 1886"/>
              <a:gd name="T2" fmla="*/ 0 w 3021"/>
              <a:gd name="T3" fmla="*/ 1886 h 1886"/>
              <a:gd name="T4" fmla="*/ 3021 w 3021"/>
              <a:gd name="T5" fmla="*/ 1886 h 1886"/>
            </a:gdLst>
            <a:ahLst/>
            <a:cxnLst>
              <a:cxn ang="0">
                <a:pos x="T0" y="T1"/>
              </a:cxn>
              <a:cxn ang="0">
                <a:pos x="T2" y="T3"/>
              </a:cxn>
              <a:cxn ang="0">
                <a:pos x="T4" y="T5"/>
              </a:cxn>
            </a:cxnLst>
            <a:rect l="0" t="0" r="r" b="b"/>
            <a:pathLst>
              <a:path w="3021" h="1886">
                <a:moveTo>
                  <a:pt x="0" y="0"/>
                </a:moveTo>
                <a:lnTo>
                  <a:pt x="0" y="1886"/>
                </a:lnTo>
                <a:lnTo>
                  <a:pt x="3021" y="1886"/>
                </a:lnTo>
              </a:path>
            </a:pathLst>
          </a:custGeom>
          <a:noFill/>
          <a:ln w="12700">
            <a:solidFill>
              <a:srgbClr val="59545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35">
            <a:extLst>
              <a:ext uri="{FF2B5EF4-FFF2-40B4-BE49-F238E27FC236}">
                <a16:creationId xmlns:a16="http://schemas.microsoft.com/office/drawing/2014/main" id="{F61666C5-A1B5-7446-831C-8F0D5C216C02}"/>
              </a:ext>
            </a:extLst>
          </p:cNvPr>
          <p:cNvSpPr>
            <a:spLocks noChangeArrowheads="1"/>
          </p:cNvSpPr>
          <p:nvPr/>
        </p:nvSpPr>
        <p:spPr bwMode="auto">
          <a:xfrm>
            <a:off x="846603" y="1277179"/>
            <a:ext cx="23564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100</a:t>
            </a:r>
          </a:p>
        </p:txBody>
      </p:sp>
      <p:sp>
        <p:nvSpPr>
          <p:cNvPr id="68" name="Rectangle 36">
            <a:extLst>
              <a:ext uri="{FF2B5EF4-FFF2-40B4-BE49-F238E27FC236}">
                <a16:creationId xmlns:a16="http://schemas.microsoft.com/office/drawing/2014/main" id="{8D56262B-BE09-5D4C-92D3-FE2F989709DB}"/>
              </a:ext>
            </a:extLst>
          </p:cNvPr>
          <p:cNvSpPr>
            <a:spLocks noChangeArrowheads="1"/>
          </p:cNvSpPr>
          <p:nvPr/>
        </p:nvSpPr>
        <p:spPr bwMode="auto">
          <a:xfrm>
            <a:off x="925151" y="15438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90</a:t>
            </a:r>
          </a:p>
        </p:txBody>
      </p:sp>
      <p:sp>
        <p:nvSpPr>
          <p:cNvPr id="69" name="Rectangle 37">
            <a:extLst>
              <a:ext uri="{FF2B5EF4-FFF2-40B4-BE49-F238E27FC236}">
                <a16:creationId xmlns:a16="http://schemas.microsoft.com/office/drawing/2014/main" id="{A2DFF025-EAAB-454B-A7BE-CA3640883563}"/>
              </a:ext>
            </a:extLst>
          </p:cNvPr>
          <p:cNvSpPr>
            <a:spLocks noChangeArrowheads="1"/>
          </p:cNvSpPr>
          <p:nvPr/>
        </p:nvSpPr>
        <p:spPr bwMode="auto">
          <a:xfrm>
            <a:off x="925151" y="18105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80</a:t>
            </a:r>
          </a:p>
        </p:txBody>
      </p:sp>
      <p:sp>
        <p:nvSpPr>
          <p:cNvPr id="70" name="Rectangle 38">
            <a:extLst>
              <a:ext uri="{FF2B5EF4-FFF2-40B4-BE49-F238E27FC236}">
                <a16:creationId xmlns:a16="http://schemas.microsoft.com/office/drawing/2014/main" id="{57B1B7E2-229C-F546-A3DC-5AA47789C5FA}"/>
              </a:ext>
            </a:extLst>
          </p:cNvPr>
          <p:cNvSpPr>
            <a:spLocks noChangeArrowheads="1"/>
          </p:cNvSpPr>
          <p:nvPr/>
        </p:nvSpPr>
        <p:spPr bwMode="auto">
          <a:xfrm>
            <a:off x="925151" y="20772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70</a:t>
            </a:r>
          </a:p>
        </p:txBody>
      </p:sp>
      <p:sp>
        <p:nvSpPr>
          <p:cNvPr id="71" name="Rectangle 39">
            <a:extLst>
              <a:ext uri="{FF2B5EF4-FFF2-40B4-BE49-F238E27FC236}">
                <a16:creationId xmlns:a16="http://schemas.microsoft.com/office/drawing/2014/main" id="{5AEA0251-9AA2-E742-A6AE-DBAA094F6A04}"/>
              </a:ext>
            </a:extLst>
          </p:cNvPr>
          <p:cNvSpPr>
            <a:spLocks noChangeArrowheads="1"/>
          </p:cNvSpPr>
          <p:nvPr/>
        </p:nvSpPr>
        <p:spPr bwMode="auto">
          <a:xfrm>
            <a:off x="925151" y="23439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60</a:t>
            </a:r>
          </a:p>
        </p:txBody>
      </p:sp>
      <p:sp>
        <p:nvSpPr>
          <p:cNvPr id="72" name="Rectangle 40">
            <a:extLst>
              <a:ext uri="{FF2B5EF4-FFF2-40B4-BE49-F238E27FC236}">
                <a16:creationId xmlns:a16="http://schemas.microsoft.com/office/drawing/2014/main" id="{BA746A5F-8AD6-B849-B37E-CE657A77A2BC}"/>
              </a:ext>
            </a:extLst>
          </p:cNvPr>
          <p:cNvSpPr>
            <a:spLocks noChangeArrowheads="1"/>
          </p:cNvSpPr>
          <p:nvPr/>
        </p:nvSpPr>
        <p:spPr bwMode="auto">
          <a:xfrm>
            <a:off x="925151" y="26106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50</a:t>
            </a:r>
          </a:p>
        </p:txBody>
      </p:sp>
      <p:sp>
        <p:nvSpPr>
          <p:cNvPr id="73" name="Rectangle 41">
            <a:extLst>
              <a:ext uri="{FF2B5EF4-FFF2-40B4-BE49-F238E27FC236}">
                <a16:creationId xmlns:a16="http://schemas.microsoft.com/office/drawing/2014/main" id="{AF558FAE-DEA4-EF43-89C5-2FE42290E990}"/>
              </a:ext>
            </a:extLst>
          </p:cNvPr>
          <p:cNvSpPr>
            <a:spLocks noChangeArrowheads="1"/>
          </p:cNvSpPr>
          <p:nvPr/>
        </p:nvSpPr>
        <p:spPr bwMode="auto">
          <a:xfrm>
            <a:off x="925151" y="28773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40</a:t>
            </a:r>
          </a:p>
        </p:txBody>
      </p:sp>
      <p:sp>
        <p:nvSpPr>
          <p:cNvPr id="74" name="Rectangle 42">
            <a:extLst>
              <a:ext uri="{FF2B5EF4-FFF2-40B4-BE49-F238E27FC236}">
                <a16:creationId xmlns:a16="http://schemas.microsoft.com/office/drawing/2014/main" id="{366CE69B-CE25-5C42-AFC9-C1E19AA7579F}"/>
              </a:ext>
            </a:extLst>
          </p:cNvPr>
          <p:cNvSpPr>
            <a:spLocks noChangeArrowheads="1"/>
          </p:cNvSpPr>
          <p:nvPr/>
        </p:nvSpPr>
        <p:spPr bwMode="auto">
          <a:xfrm>
            <a:off x="925151" y="31440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30</a:t>
            </a:r>
          </a:p>
        </p:txBody>
      </p:sp>
      <p:sp>
        <p:nvSpPr>
          <p:cNvPr id="75" name="Rectangle 43">
            <a:extLst>
              <a:ext uri="{FF2B5EF4-FFF2-40B4-BE49-F238E27FC236}">
                <a16:creationId xmlns:a16="http://schemas.microsoft.com/office/drawing/2014/main" id="{8A4BB999-3F81-F144-865E-E72260888AEB}"/>
              </a:ext>
            </a:extLst>
          </p:cNvPr>
          <p:cNvSpPr>
            <a:spLocks noChangeArrowheads="1"/>
          </p:cNvSpPr>
          <p:nvPr/>
        </p:nvSpPr>
        <p:spPr bwMode="auto">
          <a:xfrm>
            <a:off x="925151" y="34107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20</a:t>
            </a:r>
          </a:p>
        </p:txBody>
      </p:sp>
      <p:sp>
        <p:nvSpPr>
          <p:cNvPr id="76" name="Rectangle 44">
            <a:extLst>
              <a:ext uri="{FF2B5EF4-FFF2-40B4-BE49-F238E27FC236}">
                <a16:creationId xmlns:a16="http://schemas.microsoft.com/office/drawing/2014/main" id="{C2414CA5-079E-BB4F-A397-689F8EB6259B}"/>
              </a:ext>
            </a:extLst>
          </p:cNvPr>
          <p:cNvSpPr>
            <a:spLocks noChangeArrowheads="1"/>
          </p:cNvSpPr>
          <p:nvPr/>
        </p:nvSpPr>
        <p:spPr bwMode="auto">
          <a:xfrm>
            <a:off x="925151" y="367747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10</a:t>
            </a:r>
          </a:p>
        </p:txBody>
      </p:sp>
      <p:sp>
        <p:nvSpPr>
          <p:cNvPr id="77" name="Rectangle 45">
            <a:extLst>
              <a:ext uri="{FF2B5EF4-FFF2-40B4-BE49-F238E27FC236}">
                <a16:creationId xmlns:a16="http://schemas.microsoft.com/office/drawing/2014/main" id="{4D05D873-EABB-C646-A1AE-8437CBF86E59}"/>
              </a:ext>
            </a:extLst>
          </p:cNvPr>
          <p:cNvSpPr>
            <a:spLocks noChangeArrowheads="1"/>
          </p:cNvSpPr>
          <p:nvPr/>
        </p:nvSpPr>
        <p:spPr bwMode="auto">
          <a:xfrm>
            <a:off x="1003697" y="3944179"/>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0</a:t>
            </a:r>
          </a:p>
        </p:txBody>
      </p:sp>
      <p:sp>
        <p:nvSpPr>
          <p:cNvPr id="78" name="Rectangle 46">
            <a:extLst>
              <a:ext uri="{FF2B5EF4-FFF2-40B4-BE49-F238E27FC236}">
                <a16:creationId xmlns:a16="http://schemas.microsoft.com/office/drawing/2014/main" id="{A6C2886B-048C-BE4E-892F-0D0C05A41836}"/>
              </a:ext>
            </a:extLst>
          </p:cNvPr>
          <p:cNvSpPr>
            <a:spLocks noChangeArrowheads="1"/>
          </p:cNvSpPr>
          <p:nvPr/>
        </p:nvSpPr>
        <p:spPr bwMode="auto">
          <a:xfrm>
            <a:off x="1152012"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0</a:t>
            </a:r>
          </a:p>
        </p:txBody>
      </p:sp>
      <p:sp>
        <p:nvSpPr>
          <p:cNvPr id="79" name="Rectangle 47">
            <a:extLst>
              <a:ext uri="{FF2B5EF4-FFF2-40B4-BE49-F238E27FC236}">
                <a16:creationId xmlns:a16="http://schemas.microsoft.com/office/drawing/2014/main" id="{104E26BB-2894-024C-8E48-7F4053C37017}"/>
              </a:ext>
            </a:extLst>
          </p:cNvPr>
          <p:cNvSpPr>
            <a:spLocks noChangeArrowheads="1"/>
          </p:cNvSpPr>
          <p:nvPr/>
        </p:nvSpPr>
        <p:spPr bwMode="auto">
          <a:xfrm>
            <a:off x="1375615"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a:t>
            </a:r>
          </a:p>
        </p:txBody>
      </p:sp>
      <p:sp>
        <p:nvSpPr>
          <p:cNvPr id="80" name="Rectangle 48">
            <a:extLst>
              <a:ext uri="{FF2B5EF4-FFF2-40B4-BE49-F238E27FC236}">
                <a16:creationId xmlns:a16="http://schemas.microsoft.com/office/drawing/2014/main" id="{281187B3-74A6-4046-817A-958E78DF4764}"/>
              </a:ext>
            </a:extLst>
          </p:cNvPr>
          <p:cNvSpPr>
            <a:spLocks noChangeArrowheads="1"/>
          </p:cNvSpPr>
          <p:nvPr/>
        </p:nvSpPr>
        <p:spPr bwMode="auto">
          <a:xfrm>
            <a:off x="1606596"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a:t>
            </a:r>
          </a:p>
        </p:txBody>
      </p:sp>
      <p:sp>
        <p:nvSpPr>
          <p:cNvPr id="81" name="Rectangle 49">
            <a:extLst>
              <a:ext uri="{FF2B5EF4-FFF2-40B4-BE49-F238E27FC236}">
                <a16:creationId xmlns:a16="http://schemas.microsoft.com/office/drawing/2014/main" id="{80BD13E5-FD26-F14B-A314-1EE6AB8F2D70}"/>
              </a:ext>
            </a:extLst>
          </p:cNvPr>
          <p:cNvSpPr>
            <a:spLocks noChangeArrowheads="1"/>
          </p:cNvSpPr>
          <p:nvPr/>
        </p:nvSpPr>
        <p:spPr bwMode="auto">
          <a:xfrm>
            <a:off x="1838946"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9</a:t>
            </a:r>
          </a:p>
        </p:txBody>
      </p:sp>
      <p:sp>
        <p:nvSpPr>
          <p:cNvPr id="82" name="Rectangle 50">
            <a:extLst>
              <a:ext uri="{FF2B5EF4-FFF2-40B4-BE49-F238E27FC236}">
                <a16:creationId xmlns:a16="http://schemas.microsoft.com/office/drawing/2014/main" id="{FED157CB-C118-BC48-9B3E-28CC37D272E2}"/>
              </a:ext>
            </a:extLst>
          </p:cNvPr>
          <p:cNvSpPr>
            <a:spLocks noChangeArrowheads="1"/>
          </p:cNvSpPr>
          <p:nvPr/>
        </p:nvSpPr>
        <p:spPr bwMode="auto">
          <a:xfrm>
            <a:off x="2027782"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rPr>
              <a:t>12</a:t>
            </a:r>
          </a:p>
        </p:txBody>
      </p:sp>
      <p:sp>
        <p:nvSpPr>
          <p:cNvPr id="83" name="Rectangle 51">
            <a:extLst>
              <a:ext uri="{FF2B5EF4-FFF2-40B4-BE49-F238E27FC236}">
                <a16:creationId xmlns:a16="http://schemas.microsoft.com/office/drawing/2014/main" id="{B5ED5F25-1F11-C845-8357-2FC93368D936}"/>
              </a:ext>
            </a:extLst>
          </p:cNvPr>
          <p:cNvSpPr>
            <a:spLocks noChangeArrowheads="1"/>
          </p:cNvSpPr>
          <p:nvPr/>
        </p:nvSpPr>
        <p:spPr bwMode="auto">
          <a:xfrm>
            <a:off x="2254794"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15</a:t>
            </a:r>
          </a:p>
        </p:txBody>
      </p:sp>
      <p:sp>
        <p:nvSpPr>
          <p:cNvPr id="84" name="Rectangle 52">
            <a:extLst>
              <a:ext uri="{FF2B5EF4-FFF2-40B4-BE49-F238E27FC236}">
                <a16:creationId xmlns:a16="http://schemas.microsoft.com/office/drawing/2014/main" id="{F2351158-0B8A-5A46-B643-DEB8A114E7AA}"/>
              </a:ext>
            </a:extLst>
          </p:cNvPr>
          <p:cNvSpPr>
            <a:spLocks noChangeArrowheads="1"/>
          </p:cNvSpPr>
          <p:nvPr/>
        </p:nvSpPr>
        <p:spPr bwMode="auto">
          <a:xfrm>
            <a:off x="2914267" y="4106104"/>
            <a:ext cx="21755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24</a:t>
            </a:r>
          </a:p>
        </p:txBody>
      </p:sp>
      <p:sp>
        <p:nvSpPr>
          <p:cNvPr id="85" name="Rectangle 53">
            <a:extLst>
              <a:ext uri="{FF2B5EF4-FFF2-40B4-BE49-F238E27FC236}">
                <a16:creationId xmlns:a16="http://schemas.microsoft.com/office/drawing/2014/main" id="{CD7BB206-9C0F-D84F-8089-4746E0A9DF96}"/>
              </a:ext>
            </a:extLst>
          </p:cNvPr>
          <p:cNvSpPr>
            <a:spLocks noChangeArrowheads="1"/>
          </p:cNvSpPr>
          <p:nvPr/>
        </p:nvSpPr>
        <p:spPr bwMode="auto">
          <a:xfrm>
            <a:off x="3177209"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27</a:t>
            </a:r>
          </a:p>
        </p:txBody>
      </p:sp>
      <p:sp>
        <p:nvSpPr>
          <p:cNvPr id="86" name="Rectangle 54">
            <a:extLst>
              <a:ext uri="{FF2B5EF4-FFF2-40B4-BE49-F238E27FC236}">
                <a16:creationId xmlns:a16="http://schemas.microsoft.com/office/drawing/2014/main" id="{BE8709B3-9833-4F41-BF26-321AD8476C4E}"/>
              </a:ext>
            </a:extLst>
          </p:cNvPr>
          <p:cNvSpPr>
            <a:spLocks noChangeArrowheads="1"/>
          </p:cNvSpPr>
          <p:nvPr/>
        </p:nvSpPr>
        <p:spPr bwMode="auto">
          <a:xfrm>
            <a:off x="3399459"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rPr>
              <a:t>30</a:t>
            </a:r>
          </a:p>
        </p:txBody>
      </p:sp>
      <p:sp>
        <p:nvSpPr>
          <p:cNvPr id="87" name="Rectangle 55">
            <a:extLst>
              <a:ext uri="{FF2B5EF4-FFF2-40B4-BE49-F238E27FC236}">
                <a16:creationId xmlns:a16="http://schemas.microsoft.com/office/drawing/2014/main" id="{96EB9AF9-3F53-944E-873F-3741EDBF50DA}"/>
              </a:ext>
            </a:extLst>
          </p:cNvPr>
          <p:cNvSpPr>
            <a:spLocks noChangeArrowheads="1"/>
          </p:cNvSpPr>
          <p:nvPr/>
        </p:nvSpPr>
        <p:spPr bwMode="auto">
          <a:xfrm>
            <a:off x="3635997"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33</a:t>
            </a:r>
          </a:p>
        </p:txBody>
      </p:sp>
      <p:sp>
        <p:nvSpPr>
          <p:cNvPr id="88" name="Rectangle 56">
            <a:extLst>
              <a:ext uri="{FF2B5EF4-FFF2-40B4-BE49-F238E27FC236}">
                <a16:creationId xmlns:a16="http://schemas.microsoft.com/office/drawing/2014/main" id="{1BF05574-A973-C144-A61B-C346A540B475}"/>
              </a:ext>
            </a:extLst>
          </p:cNvPr>
          <p:cNvSpPr>
            <a:spLocks noChangeArrowheads="1"/>
          </p:cNvSpPr>
          <p:nvPr/>
        </p:nvSpPr>
        <p:spPr bwMode="auto">
          <a:xfrm>
            <a:off x="3866184"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36</a:t>
            </a:r>
          </a:p>
        </p:txBody>
      </p:sp>
      <p:sp>
        <p:nvSpPr>
          <p:cNvPr id="89" name="Rectangle 57">
            <a:extLst>
              <a:ext uri="{FF2B5EF4-FFF2-40B4-BE49-F238E27FC236}">
                <a16:creationId xmlns:a16="http://schemas.microsoft.com/office/drawing/2014/main" id="{4AF937F6-4C95-0B4F-99A7-7FBDD5D03567}"/>
              </a:ext>
            </a:extLst>
          </p:cNvPr>
          <p:cNvSpPr>
            <a:spLocks noChangeArrowheads="1"/>
          </p:cNvSpPr>
          <p:nvPr/>
        </p:nvSpPr>
        <p:spPr bwMode="auto">
          <a:xfrm>
            <a:off x="4083672"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39</a:t>
            </a:r>
          </a:p>
        </p:txBody>
      </p:sp>
      <p:sp>
        <p:nvSpPr>
          <p:cNvPr id="90" name="Rectangle 58">
            <a:extLst>
              <a:ext uri="{FF2B5EF4-FFF2-40B4-BE49-F238E27FC236}">
                <a16:creationId xmlns:a16="http://schemas.microsoft.com/office/drawing/2014/main" id="{42C5453A-A919-9041-A2EE-8851B229B5D4}"/>
              </a:ext>
            </a:extLst>
          </p:cNvPr>
          <p:cNvSpPr>
            <a:spLocks noChangeArrowheads="1"/>
          </p:cNvSpPr>
          <p:nvPr/>
        </p:nvSpPr>
        <p:spPr bwMode="auto">
          <a:xfrm>
            <a:off x="4312272"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42</a:t>
            </a:r>
          </a:p>
        </p:txBody>
      </p:sp>
      <p:sp>
        <p:nvSpPr>
          <p:cNvPr id="91" name="Rectangle 59">
            <a:extLst>
              <a:ext uri="{FF2B5EF4-FFF2-40B4-BE49-F238E27FC236}">
                <a16:creationId xmlns:a16="http://schemas.microsoft.com/office/drawing/2014/main" id="{CC31C0B6-F589-554B-A508-AFEE81466956}"/>
              </a:ext>
            </a:extLst>
          </p:cNvPr>
          <p:cNvSpPr>
            <a:spLocks noChangeArrowheads="1"/>
          </p:cNvSpPr>
          <p:nvPr/>
        </p:nvSpPr>
        <p:spPr bwMode="auto">
          <a:xfrm>
            <a:off x="4769695"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48</a:t>
            </a:r>
          </a:p>
        </p:txBody>
      </p:sp>
      <p:sp>
        <p:nvSpPr>
          <p:cNvPr id="92" name="Rectangle 60">
            <a:extLst>
              <a:ext uri="{FF2B5EF4-FFF2-40B4-BE49-F238E27FC236}">
                <a16:creationId xmlns:a16="http://schemas.microsoft.com/office/drawing/2014/main" id="{06644D70-DEE4-7C49-9645-DA4824541642}"/>
              </a:ext>
            </a:extLst>
          </p:cNvPr>
          <p:cNvSpPr>
            <a:spLocks noChangeArrowheads="1"/>
          </p:cNvSpPr>
          <p:nvPr/>
        </p:nvSpPr>
        <p:spPr bwMode="auto">
          <a:xfrm>
            <a:off x="4999436"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51</a:t>
            </a:r>
          </a:p>
        </p:txBody>
      </p:sp>
      <p:sp>
        <p:nvSpPr>
          <p:cNvPr id="93" name="Rectangle 61">
            <a:extLst>
              <a:ext uri="{FF2B5EF4-FFF2-40B4-BE49-F238E27FC236}">
                <a16:creationId xmlns:a16="http://schemas.microsoft.com/office/drawing/2014/main" id="{360E4B89-1010-CA48-A4F8-95E5FCF422B4}"/>
              </a:ext>
            </a:extLst>
          </p:cNvPr>
          <p:cNvSpPr>
            <a:spLocks noChangeArrowheads="1"/>
          </p:cNvSpPr>
          <p:nvPr/>
        </p:nvSpPr>
        <p:spPr bwMode="auto">
          <a:xfrm>
            <a:off x="5229177"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54</a:t>
            </a:r>
          </a:p>
        </p:txBody>
      </p:sp>
      <p:sp>
        <p:nvSpPr>
          <p:cNvPr id="95" name="Rectangle 63">
            <a:extLst>
              <a:ext uri="{FF2B5EF4-FFF2-40B4-BE49-F238E27FC236}">
                <a16:creationId xmlns:a16="http://schemas.microsoft.com/office/drawing/2014/main" id="{BEC25988-8207-2445-A8A1-002925F14144}"/>
              </a:ext>
            </a:extLst>
          </p:cNvPr>
          <p:cNvSpPr>
            <a:spLocks noChangeArrowheads="1"/>
          </p:cNvSpPr>
          <p:nvPr/>
        </p:nvSpPr>
        <p:spPr bwMode="auto">
          <a:xfrm>
            <a:off x="5912472"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63</a:t>
            </a:r>
          </a:p>
        </p:txBody>
      </p:sp>
      <p:sp>
        <p:nvSpPr>
          <p:cNvPr id="96" name="Rectangle 64">
            <a:extLst>
              <a:ext uri="{FF2B5EF4-FFF2-40B4-BE49-F238E27FC236}">
                <a16:creationId xmlns:a16="http://schemas.microsoft.com/office/drawing/2014/main" id="{C13AF0E5-ACB3-C844-9A34-29DF86DF09F6}"/>
              </a:ext>
            </a:extLst>
          </p:cNvPr>
          <p:cNvSpPr>
            <a:spLocks noChangeArrowheads="1"/>
          </p:cNvSpPr>
          <p:nvPr/>
        </p:nvSpPr>
        <p:spPr bwMode="auto">
          <a:xfrm>
            <a:off x="3347149" y="4306129"/>
            <a:ext cx="54822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rPr>
              <a:t>Months</a:t>
            </a:r>
            <a:endParaRPr kumimoji="0" lang="en-US" altLang="en-US" sz="1200" b="0" i="0" u="none" strike="noStrike" kern="1200" cap="none" spc="0" normalizeH="0" baseline="0" noProof="0" dirty="0">
              <a:ln>
                <a:noFill/>
              </a:ln>
              <a:effectLst/>
              <a:uLnTx/>
              <a:uFillTx/>
              <a:cs typeface="Arial" panose="020B0604020202020204" pitchFamily="34" charset="0"/>
            </a:endParaRPr>
          </a:p>
        </p:txBody>
      </p:sp>
      <p:sp>
        <p:nvSpPr>
          <p:cNvPr id="131" name="Rectangle 99">
            <a:extLst>
              <a:ext uri="{FF2B5EF4-FFF2-40B4-BE49-F238E27FC236}">
                <a16:creationId xmlns:a16="http://schemas.microsoft.com/office/drawing/2014/main" id="{894A8057-EC2D-D34B-8C8D-BB17348F3622}"/>
              </a:ext>
            </a:extLst>
          </p:cNvPr>
          <p:cNvSpPr>
            <a:spLocks noChangeArrowheads="1"/>
          </p:cNvSpPr>
          <p:nvPr/>
        </p:nvSpPr>
        <p:spPr bwMode="auto">
          <a:xfrm>
            <a:off x="5737924"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32" name="Rectangle 100">
            <a:extLst>
              <a:ext uri="{FF2B5EF4-FFF2-40B4-BE49-F238E27FC236}">
                <a16:creationId xmlns:a16="http://schemas.microsoft.com/office/drawing/2014/main" id="{EAE18023-27AE-0C4F-9C7D-A2C5C2A9EBD8}"/>
              </a:ext>
            </a:extLst>
          </p:cNvPr>
          <p:cNvSpPr>
            <a:spLocks noChangeArrowheads="1"/>
          </p:cNvSpPr>
          <p:nvPr/>
        </p:nvSpPr>
        <p:spPr bwMode="auto">
          <a:xfrm>
            <a:off x="5737924"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192" name="Rectangle 253">
            <a:extLst>
              <a:ext uri="{FF2B5EF4-FFF2-40B4-BE49-F238E27FC236}">
                <a16:creationId xmlns:a16="http://schemas.microsoft.com/office/drawing/2014/main" id="{2D324CE5-1441-EC4C-BD66-18C7E9651E21}"/>
              </a:ext>
            </a:extLst>
          </p:cNvPr>
          <p:cNvSpPr>
            <a:spLocks noChangeArrowheads="1"/>
          </p:cNvSpPr>
          <p:nvPr/>
        </p:nvSpPr>
        <p:spPr bwMode="auto">
          <a:xfrm rot="16200000">
            <a:off x="-27518" y="2608031"/>
            <a:ext cx="14266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rPr>
              <a:t>Overall survival (%)</a:t>
            </a:r>
            <a:endParaRPr kumimoji="0" lang="en-US" altLang="en-US" sz="1200" b="0" i="0" u="none" strike="noStrike" kern="1200" cap="none" spc="0" normalizeH="0" baseline="0" noProof="0" dirty="0">
              <a:ln>
                <a:noFill/>
              </a:ln>
              <a:effectLst/>
              <a:uLnTx/>
              <a:uFillTx/>
              <a:cs typeface="Arial" panose="020B0604020202020204" pitchFamily="34" charset="0"/>
            </a:endParaRPr>
          </a:p>
        </p:txBody>
      </p:sp>
      <p:sp>
        <p:nvSpPr>
          <p:cNvPr id="331" name="Rectangle 62">
            <a:extLst>
              <a:ext uri="{FF2B5EF4-FFF2-40B4-BE49-F238E27FC236}">
                <a16:creationId xmlns:a16="http://schemas.microsoft.com/office/drawing/2014/main" id="{3A5A2910-26B5-D346-B837-5A528A2A9C26}"/>
              </a:ext>
            </a:extLst>
          </p:cNvPr>
          <p:cNvSpPr>
            <a:spLocks noChangeArrowheads="1"/>
          </p:cNvSpPr>
          <p:nvPr/>
        </p:nvSpPr>
        <p:spPr bwMode="auto">
          <a:xfrm>
            <a:off x="5680697"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60</a:t>
            </a:r>
          </a:p>
        </p:txBody>
      </p:sp>
      <p:sp>
        <p:nvSpPr>
          <p:cNvPr id="333" name="Rectangle 61">
            <a:extLst>
              <a:ext uri="{FF2B5EF4-FFF2-40B4-BE49-F238E27FC236}">
                <a16:creationId xmlns:a16="http://schemas.microsoft.com/office/drawing/2014/main" id="{877324CE-8D59-704D-816D-19712649075D}"/>
              </a:ext>
            </a:extLst>
          </p:cNvPr>
          <p:cNvSpPr>
            <a:spLocks noChangeArrowheads="1"/>
          </p:cNvSpPr>
          <p:nvPr/>
        </p:nvSpPr>
        <p:spPr bwMode="auto">
          <a:xfrm>
            <a:off x="5460034"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57</a:t>
            </a:r>
          </a:p>
        </p:txBody>
      </p:sp>
      <p:sp>
        <p:nvSpPr>
          <p:cNvPr id="335" name="Rectangle 51">
            <a:extLst>
              <a:ext uri="{FF2B5EF4-FFF2-40B4-BE49-F238E27FC236}">
                <a16:creationId xmlns:a16="http://schemas.microsoft.com/office/drawing/2014/main" id="{17011160-E36C-E241-9B30-122D9D82D6EF}"/>
              </a:ext>
            </a:extLst>
          </p:cNvPr>
          <p:cNvSpPr>
            <a:spLocks noChangeArrowheads="1"/>
          </p:cNvSpPr>
          <p:nvPr/>
        </p:nvSpPr>
        <p:spPr bwMode="auto">
          <a:xfrm>
            <a:off x="2480219"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18</a:t>
            </a:r>
          </a:p>
        </p:txBody>
      </p:sp>
      <p:sp>
        <p:nvSpPr>
          <p:cNvPr id="337" name="Rectangle 51">
            <a:extLst>
              <a:ext uri="{FF2B5EF4-FFF2-40B4-BE49-F238E27FC236}">
                <a16:creationId xmlns:a16="http://schemas.microsoft.com/office/drawing/2014/main" id="{89B3CD83-FFA2-9D44-9591-166D029ACFC2}"/>
              </a:ext>
            </a:extLst>
          </p:cNvPr>
          <p:cNvSpPr>
            <a:spLocks noChangeArrowheads="1"/>
          </p:cNvSpPr>
          <p:nvPr/>
        </p:nvSpPr>
        <p:spPr bwMode="auto">
          <a:xfrm>
            <a:off x="2711994"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21</a:t>
            </a:r>
          </a:p>
        </p:txBody>
      </p:sp>
      <p:sp>
        <p:nvSpPr>
          <p:cNvPr id="338" name="Rectangle 99">
            <a:extLst>
              <a:ext uri="{FF2B5EF4-FFF2-40B4-BE49-F238E27FC236}">
                <a16:creationId xmlns:a16="http://schemas.microsoft.com/office/drawing/2014/main" id="{0761FA34-90EE-5241-AF3C-BB76DFA5F023}"/>
              </a:ext>
            </a:extLst>
          </p:cNvPr>
          <p:cNvSpPr>
            <a:spLocks noChangeArrowheads="1"/>
          </p:cNvSpPr>
          <p:nvPr/>
        </p:nvSpPr>
        <p:spPr bwMode="auto">
          <a:xfrm>
            <a:off x="5966524"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39" name="Rectangle 100">
            <a:extLst>
              <a:ext uri="{FF2B5EF4-FFF2-40B4-BE49-F238E27FC236}">
                <a16:creationId xmlns:a16="http://schemas.microsoft.com/office/drawing/2014/main" id="{F48715A4-D2D1-9B40-88EC-027ECA6F79C5}"/>
              </a:ext>
            </a:extLst>
          </p:cNvPr>
          <p:cNvSpPr>
            <a:spLocks noChangeArrowheads="1"/>
          </p:cNvSpPr>
          <p:nvPr/>
        </p:nvSpPr>
        <p:spPr bwMode="auto">
          <a:xfrm>
            <a:off x="5966524"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40" name="Rectangle 99">
            <a:extLst>
              <a:ext uri="{FF2B5EF4-FFF2-40B4-BE49-F238E27FC236}">
                <a16:creationId xmlns:a16="http://schemas.microsoft.com/office/drawing/2014/main" id="{13CDA7CB-EEF6-4C42-9553-92B82F1F6B2E}"/>
              </a:ext>
            </a:extLst>
          </p:cNvPr>
          <p:cNvSpPr>
            <a:spLocks noChangeArrowheads="1"/>
          </p:cNvSpPr>
          <p:nvPr/>
        </p:nvSpPr>
        <p:spPr bwMode="auto">
          <a:xfrm>
            <a:off x="5512499"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41" name="Rectangle 100">
            <a:extLst>
              <a:ext uri="{FF2B5EF4-FFF2-40B4-BE49-F238E27FC236}">
                <a16:creationId xmlns:a16="http://schemas.microsoft.com/office/drawing/2014/main" id="{5BA7CDCB-75FD-634A-93E2-95A8FBCD4790}"/>
              </a:ext>
            </a:extLst>
          </p:cNvPr>
          <p:cNvSpPr>
            <a:spLocks noChangeArrowheads="1"/>
          </p:cNvSpPr>
          <p:nvPr/>
        </p:nvSpPr>
        <p:spPr bwMode="auto">
          <a:xfrm>
            <a:off x="551249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42" name="Rectangle 99">
            <a:extLst>
              <a:ext uri="{FF2B5EF4-FFF2-40B4-BE49-F238E27FC236}">
                <a16:creationId xmlns:a16="http://schemas.microsoft.com/office/drawing/2014/main" id="{514A2615-7214-994A-B6D2-4C5AD34BE132}"/>
              </a:ext>
            </a:extLst>
          </p:cNvPr>
          <p:cNvSpPr>
            <a:spLocks noChangeArrowheads="1"/>
          </p:cNvSpPr>
          <p:nvPr/>
        </p:nvSpPr>
        <p:spPr bwMode="auto">
          <a:xfrm>
            <a:off x="5277549"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a:t>
            </a:r>
          </a:p>
        </p:txBody>
      </p:sp>
      <p:sp>
        <p:nvSpPr>
          <p:cNvPr id="343" name="Rectangle 100">
            <a:extLst>
              <a:ext uri="{FF2B5EF4-FFF2-40B4-BE49-F238E27FC236}">
                <a16:creationId xmlns:a16="http://schemas.microsoft.com/office/drawing/2014/main" id="{D177B3FB-08F7-DE41-A788-B97B56740DFD}"/>
              </a:ext>
            </a:extLst>
          </p:cNvPr>
          <p:cNvSpPr>
            <a:spLocks noChangeArrowheads="1"/>
          </p:cNvSpPr>
          <p:nvPr/>
        </p:nvSpPr>
        <p:spPr bwMode="auto">
          <a:xfrm>
            <a:off x="527754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44" name="Rectangle 99">
            <a:extLst>
              <a:ext uri="{FF2B5EF4-FFF2-40B4-BE49-F238E27FC236}">
                <a16:creationId xmlns:a16="http://schemas.microsoft.com/office/drawing/2014/main" id="{E8FD5565-2B7E-E14D-8A82-7FED918B2B2F}"/>
              </a:ext>
            </a:extLst>
          </p:cNvPr>
          <p:cNvSpPr>
            <a:spLocks noChangeArrowheads="1"/>
          </p:cNvSpPr>
          <p:nvPr/>
        </p:nvSpPr>
        <p:spPr bwMode="auto">
          <a:xfrm>
            <a:off x="5048949"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a:t>
            </a:r>
          </a:p>
        </p:txBody>
      </p:sp>
      <p:sp>
        <p:nvSpPr>
          <p:cNvPr id="345" name="Rectangle 100">
            <a:extLst>
              <a:ext uri="{FF2B5EF4-FFF2-40B4-BE49-F238E27FC236}">
                <a16:creationId xmlns:a16="http://schemas.microsoft.com/office/drawing/2014/main" id="{8F7A9A94-D984-2243-8D5E-A168D566CAC8}"/>
              </a:ext>
            </a:extLst>
          </p:cNvPr>
          <p:cNvSpPr>
            <a:spLocks noChangeArrowheads="1"/>
          </p:cNvSpPr>
          <p:nvPr/>
        </p:nvSpPr>
        <p:spPr bwMode="auto">
          <a:xfrm>
            <a:off x="504894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46" name="Rectangle 99">
            <a:extLst>
              <a:ext uri="{FF2B5EF4-FFF2-40B4-BE49-F238E27FC236}">
                <a16:creationId xmlns:a16="http://schemas.microsoft.com/office/drawing/2014/main" id="{02B7E8A8-ED5C-E54C-AB96-CDBF8EA7A209}"/>
              </a:ext>
            </a:extLst>
          </p:cNvPr>
          <p:cNvSpPr>
            <a:spLocks noChangeArrowheads="1"/>
          </p:cNvSpPr>
          <p:nvPr/>
        </p:nvSpPr>
        <p:spPr bwMode="auto">
          <a:xfrm>
            <a:off x="4820349"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a:t>
            </a:r>
          </a:p>
        </p:txBody>
      </p:sp>
      <p:sp>
        <p:nvSpPr>
          <p:cNvPr id="347" name="Rectangle 100">
            <a:extLst>
              <a:ext uri="{FF2B5EF4-FFF2-40B4-BE49-F238E27FC236}">
                <a16:creationId xmlns:a16="http://schemas.microsoft.com/office/drawing/2014/main" id="{FEFF3BEA-07E6-F642-8950-57D4D347C7FF}"/>
              </a:ext>
            </a:extLst>
          </p:cNvPr>
          <p:cNvSpPr>
            <a:spLocks noChangeArrowheads="1"/>
          </p:cNvSpPr>
          <p:nvPr/>
        </p:nvSpPr>
        <p:spPr bwMode="auto">
          <a:xfrm>
            <a:off x="482034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48" name="Rectangle 99">
            <a:extLst>
              <a:ext uri="{FF2B5EF4-FFF2-40B4-BE49-F238E27FC236}">
                <a16:creationId xmlns:a16="http://schemas.microsoft.com/office/drawing/2014/main" id="{5311EC2C-EAE3-E04C-9D9E-2055EECFC95D}"/>
              </a:ext>
            </a:extLst>
          </p:cNvPr>
          <p:cNvSpPr>
            <a:spLocks noChangeArrowheads="1"/>
          </p:cNvSpPr>
          <p:nvPr/>
        </p:nvSpPr>
        <p:spPr bwMode="auto">
          <a:xfrm>
            <a:off x="4585399"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a:t>
            </a:r>
          </a:p>
        </p:txBody>
      </p:sp>
      <p:sp>
        <p:nvSpPr>
          <p:cNvPr id="349" name="Rectangle 100">
            <a:extLst>
              <a:ext uri="{FF2B5EF4-FFF2-40B4-BE49-F238E27FC236}">
                <a16:creationId xmlns:a16="http://schemas.microsoft.com/office/drawing/2014/main" id="{9591B478-2E15-D24B-853E-9BA253F7FB54}"/>
              </a:ext>
            </a:extLst>
          </p:cNvPr>
          <p:cNvSpPr>
            <a:spLocks noChangeArrowheads="1"/>
          </p:cNvSpPr>
          <p:nvPr/>
        </p:nvSpPr>
        <p:spPr bwMode="auto">
          <a:xfrm>
            <a:off x="458539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350" name="Rectangle 99">
            <a:extLst>
              <a:ext uri="{FF2B5EF4-FFF2-40B4-BE49-F238E27FC236}">
                <a16:creationId xmlns:a16="http://schemas.microsoft.com/office/drawing/2014/main" id="{77FF4C91-9705-4E4C-A4B8-DC7AB883BBE3}"/>
              </a:ext>
            </a:extLst>
          </p:cNvPr>
          <p:cNvSpPr>
            <a:spLocks noChangeArrowheads="1"/>
          </p:cNvSpPr>
          <p:nvPr/>
        </p:nvSpPr>
        <p:spPr bwMode="auto">
          <a:xfrm>
            <a:off x="4359974"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9</a:t>
            </a:r>
          </a:p>
        </p:txBody>
      </p:sp>
      <p:sp>
        <p:nvSpPr>
          <p:cNvPr id="351" name="Rectangle 100">
            <a:extLst>
              <a:ext uri="{FF2B5EF4-FFF2-40B4-BE49-F238E27FC236}">
                <a16:creationId xmlns:a16="http://schemas.microsoft.com/office/drawing/2014/main" id="{62531A22-6724-0242-8734-0FFF71C018FE}"/>
              </a:ext>
            </a:extLst>
          </p:cNvPr>
          <p:cNvSpPr>
            <a:spLocks noChangeArrowheads="1"/>
          </p:cNvSpPr>
          <p:nvPr/>
        </p:nvSpPr>
        <p:spPr bwMode="auto">
          <a:xfrm>
            <a:off x="4359974"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a:t>
            </a:r>
          </a:p>
        </p:txBody>
      </p:sp>
      <p:sp>
        <p:nvSpPr>
          <p:cNvPr id="352" name="Rectangle 99">
            <a:extLst>
              <a:ext uri="{FF2B5EF4-FFF2-40B4-BE49-F238E27FC236}">
                <a16:creationId xmlns:a16="http://schemas.microsoft.com/office/drawing/2014/main" id="{E2CAB98A-113B-B94D-B3BB-049E10FA3E2F}"/>
              </a:ext>
            </a:extLst>
          </p:cNvPr>
          <p:cNvSpPr>
            <a:spLocks noChangeArrowheads="1"/>
          </p:cNvSpPr>
          <p:nvPr/>
        </p:nvSpPr>
        <p:spPr bwMode="auto">
          <a:xfrm>
            <a:off x="409613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10</a:t>
            </a:r>
          </a:p>
        </p:txBody>
      </p:sp>
      <p:sp>
        <p:nvSpPr>
          <p:cNvPr id="353" name="Rectangle 100">
            <a:extLst>
              <a:ext uri="{FF2B5EF4-FFF2-40B4-BE49-F238E27FC236}">
                <a16:creationId xmlns:a16="http://schemas.microsoft.com/office/drawing/2014/main" id="{BDB094BD-B7EA-984C-88F5-5EE294C3A476}"/>
              </a:ext>
            </a:extLst>
          </p:cNvPr>
          <p:cNvSpPr>
            <a:spLocks noChangeArrowheads="1"/>
          </p:cNvSpPr>
          <p:nvPr/>
        </p:nvSpPr>
        <p:spPr bwMode="auto">
          <a:xfrm>
            <a:off x="412819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a:t>
            </a:r>
          </a:p>
        </p:txBody>
      </p:sp>
      <p:sp>
        <p:nvSpPr>
          <p:cNvPr id="354" name="Rectangle 99">
            <a:extLst>
              <a:ext uri="{FF2B5EF4-FFF2-40B4-BE49-F238E27FC236}">
                <a16:creationId xmlns:a16="http://schemas.microsoft.com/office/drawing/2014/main" id="{E64302D4-C428-D540-B341-83F455544D4B}"/>
              </a:ext>
            </a:extLst>
          </p:cNvPr>
          <p:cNvSpPr>
            <a:spLocks noChangeArrowheads="1"/>
          </p:cNvSpPr>
          <p:nvPr/>
        </p:nvSpPr>
        <p:spPr bwMode="auto">
          <a:xfrm>
            <a:off x="3877064"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a:t>
            </a:r>
          </a:p>
        </p:txBody>
      </p:sp>
      <p:sp>
        <p:nvSpPr>
          <p:cNvPr id="355" name="Rectangle 100">
            <a:extLst>
              <a:ext uri="{FF2B5EF4-FFF2-40B4-BE49-F238E27FC236}">
                <a16:creationId xmlns:a16="http://schemas.microsoft.com/office/drawing/2014/main" id="{CA3974DA-3F00-FE48-B5F2-7D39838B8D00}"/>
              </a:ext>
            </a:extLst>
          </p:cNvPr>
          <p:cNvSpPr>
            <a:spLocks noChangeArrowheads="1"/>
          </p:cNvSpPr>
          <p:nvPr/>
        </p:nvSpPr>
        <p:spPr bwMode="auto">
          <a:xfrm>
            <a:off x="3909124"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a:t>
            </a:r>
          </a:p>
        </p:txBody>
      </p:sp>
      <p:sp>
        <p:nvSpPr>
          <p:cNvPr id="356" name="Rectangle 99">
            <a:extLst>
              <a:ext uri="{FF2B5EF4-FFF2-40B4-BE49-F238E27FC236}">
                <a16:creationId xmlns:a16="http://schemas.microsoft.com/office/drawing/2014/main" id="{55215C3C-4562-084E-B691-7A87C5D76426}"/>
              </a:ext>
            </a:extLst>
          </p:cNvPr>
          <p:cNvSpPr>
            <a:spLocks noChangeArrowheads="1"/>
          </p:cNvSpPr>
          <p:nvPr/>
        </p:nvSpPr>
        <p:spPr bwMode="auto">
          <a:xfrm>
            <a:off x="364528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a:t>
            </a:r>
          </a:p>
        </p:txBody>
      </p:sp>
      <p:sp>
        <p:nvSpPr>
          <p:cNvPr id="357" name="Rectangle 100">
            <a:extLst>
              <a:ext uri="{FF2B5EF4-FFF2-40B4-BE49-F238E27FC236}">
                <a16:creationId xmlns:a16="http://schemas.microsoft.com/office/drawing/2014/main" id="{D1B2C4E0-ADBC-2F4E-BB38-02B898C588E8}"/>
              </a:ext>
            </a:extLst>
          </p:cNvPr>
          <p:cNvSpPr>
            <a:spLocks noChangeArrowheads="1"/>
          </p:cNvSpPr>
          <p:nvPr/>
        </p:nvSpPr>
        <p:spPr bwMode="auto">
          <a:xfrm>
            <a:off x="367734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a:t>
            </a:r>
          </a:p>
        </p:txBody>
      </p:sp>
      <p:sp>
        <p:nvSpPr>
          <p:cNvPr id="358" name="Rectangle 99">
            <a:extLst>
              <a:ext uri="{FF2B5EF4-FFF2-40B4-BE49-F238E27FC236}">
                <a16:creationId xmlns:a16="http://schemas.microsoft.com/office/drawing/2014/main" id="{BC461A98-F8CB-5048-9DB6-1DA1F754E5B1}"/>
              </a:ext>
            </a:extLst>
          </p:cNvPr>
          <p:cNvSpPr>
            <a:spLocks noChangeArrowheads="1"/>
          </p:cNvSpPr>
          <p:nvPr/>
        </p:nvSpPr>
        <p:spPr bwMode="auto">
          <a:xfrm>
            <a:off x="3413514"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a:t>
            </a:r>
          </a:p>
        </p:txBody>
      </p:sp>
      <p:sp>
        <p:nvSpPr>
          <p:cNvPr id="359" name="Rectangle 100">
            <a:extLst>
              <a:ext uri="{FF2B5EF4-FFF2-40B4-BE49-F238E27FC236}">
                <a16:creationId xmlns:a16="http://schemas.microsoft.com/office/drawing/2014/main" id="{B064C6AA-247F-484D-915C-4B693CEC1FA3}"/>
              </a:ext>
            </a:extLst>
          </p:cNvPr>
          <p:cNvSpPr>
            <a:spLocks noChangeArrowheads="1"/>
          </p:cNvSpPr>
          <p:nvPr/>
        </p:nvSpPr>
        <p:spPr bwMode="auto">
          <a:xfrm>
            <a:off x="3445574"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a:t>
            </a:r>
          </a:p>
        </p:txBody>
      </p:sp>
      <p:sp>
        <p:nvSpPr>
          <p:cNvPr id="360" name="Rectangle 99">
            <a:extLst>
              <a:ext uri="{FF2B5EF4-FFF2-40B4-BE49-F238E27FC236}">
                <a16:creationId xmlns:a16="http://schemas.microsoft.com/office/drawing/2014/main" id="{4168A390-330C-204E-8DEB-2EB34D12B71F}"/>
              </a:ext>
            </a:extLst>
          </p:cNvPr>
          <p:cNvSpPr>
            <a:spLocks noChangeArrowheads="1"/>
          </p:cNvSpPr>
          <p:nvPr/>
        </p:nvSpPr>
        <p:spPr bwMode="auto">
          <a:xfrm>
            <a:off x="318173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a:t>
            </a:r>
          </a:p>
        </p:txBody>
      </p:sp>
      <p:sp>
        <p:nvSpPr>
          <p:cNvPr id="361" name="Rectangle 100">
            <a:extLst>
              <a:ext uri="{FF2B5EF4-FFF2-40B4-BE49-F238E27FC236}">
                <a16:creationId xmlns:a16="http://schemas.microsoft.com/office/drawing/2014/main" id="{FCB89990-8CE1-514C-8602-68B7A2C06CE7}"/>
              </a:ext>
            </a:extLst>
          </p:cNvPr>
          <p:cNvSpPr>
            <a:spLocks noChangeArrowheads="1"/>
          </p:cNvSpPr>
          <p:nvPr/>
        </p:nvSpPr>
        <p:spPr bwMode="auto">
          <a:xfrm>
            <a:off x="321379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a:t>
            </a:r>
          </a:p>
        </p:txBody>
      </p:sp>
      <p:sp>
        <p:nvSpPr>
          <p:cNvPr id="362" name="Rectangle 99">
            <a:extLst>
              <a:ext uri="{FF2B5EF4-FFF2-40B4-BE49-F238E27FC236}">
                <a16:creationId xmlns:a16="http://schemas.microsoft.com/office/drawing/2014/main" id="{850210A3-8D80-184D-8252-C4A12272B60F}"/>
              </a:ext>
            </a:extLst>
          </p:cNvPr>
          <p:cNvSpPr>
            <a:spLocks noChangeArrowheads="1"/>
          </p:cNvSpPr>
          <p:nvPr/>
        </p:nvSpPr>
        <p:spPr bwMode="auto">
          <a:xfrm>
            <a:off x="295313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12</a:t>
            </a:r>
          </a:p>
        </p:txBody>
      </p:sp>
      <p:sp>
        <p:nvSpPr>
          <p:cNvPr id="363" name="Rectangle 100">
            <a:extLst>
              <a:ext uri="{FF2B5EF4-FFF2-40B4-BE49-F238E27FC236}">
                <a16:creationId xmlns:a16="http://schemas.microsoft.com/office/drawing/2014/main" id="{FDCCC3CE-B7B8-5141-B6C4-108BE780236B}"/>
              </a:ext>
            </a:extLst>
          </p:cNvPr>
          <p:cNvSpPr>
            <a:spLocks noChangeArrowheads="1"/>
          </p:cNvSpPr>
          <p:nvPr/>
        </p:nvSpPr>
        <p:spPr bwMode="auto">
          <a:xfrm>
            <a:off x="298519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a:t>
            </a:r>
          </a:p>
        </p:txBody>
      </p:sp>
      <p:sp>
        <p:nvSpPr>
          <p:cNvPr id="364" name="Rectangle 99">
            <a:extLst>
              <a:ext uri="{FF2B5EF4-FFF2-40B4-BE49-F238E27FC236}">
                <a16:creationId xmlns:a16="http://schemas.microsoft.com/office/drawing/2014/main" id="{58913DEB-2BE5-CF48-8E59-A700CEE94214}"/>
              </a:ext>
            </a:extLst>
          </p:cNvPr>
          <p:cNvSpPr>
            <a:spLocks noChangeArrowheads="1"/>
          </p:cNvSpPr>
          <p:nvPr/>
        </p:nvSpPr>
        <p:spPr bwMode="auto">
          <a:xfrm>
            <a:off x="271818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13</a:t>
            </a:r>
          </a:p>
        </p:txBody>
      </p:sp>
      <p:sp>
        <p:nvSpPr>
          <p:cNvPr id="365" name="Rectangle 100">
            <a:extLst>
              <a:ext uri="{FF2B5EF4-FFF2-40B4-BE49-F238E27FC236}">
                <a16:creationId xmlns:a16="http://schemas.microsoft.com/office/drawing/2014/main" id="{22F6F269-234F-974C-B195-CF998B42581A}"/>
              </a:ext>
            </a:extLst>
          </p:cNvPr>
          <p:cNvSpPr>
            <a:spLocks noChangeArrowheads="1"/>
          </p:cNvSpPr>
          <p:nvPr/>
        </p:nvSpPr>
        <p:spPr bwMode="auto">
          <a:xfrm>
            <a:off x="275024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a:t>
            </a:r>
          </a:p>
        </p:txBody>
      </p:sp>
      <p:sp>
        <p:nvSpPr>
          <p:cNvPr id="366" name="Rectangle 99">
            <a:extLst>
              <a:ext uri="{FF2B5EF4-FFF2-40B4-BE49-F238E27FC236}">
                <a16:creationId xmlns:a16="http://schemas.microsoft.com/office/drawing/2014/main" id="{B1FE27F0-050A-E74D-ABB2-6114561B8512}"/>
              </a:ext>
            </a:extLst>
          </p:cNvPr>
          <p:cNvSpPr>
            <a:spLocks noChangeArrowheads="1"/>
          </p:cNvSpPr>
          <p:nvPr/>
        </p:nvSpPr>
        <p:spPr bwMode="auto">
          <a:xfrm>
            <a:off x="2492764"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13</a:t>
            </a:r>
          </a:p>
        </p:txBody>
      </p:sp>
      <p:sp>
        <p:nvSpPr>
          <p:cNvPr id="367" name="Rectangle 100">
            <a:extLst>
              <a:ext uri="{FF2B5EF4-FFF2-40B4-BE49-F238E27FC236}">
                <a16:creationId xmlns:a16="http://schemas.microsoft.com/office/drawing/2014/main" id="{CAFAC31F-7CE2-5149-A400-6A19DD1A7291}"/>
              </a:ext>
            </a:extLst>
          </p:cNvPr>
          <p:cNvSpPr>
            <a:spLocks noChangeArrowheads="1"/>
          </p:cNvSpPr>
          <p:nvPr/>
        </p:nvSpPr>
        <p:spPr bwMode="auto">
          <a:xfrm>
            <a:off x="2524824"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a:t>
            </a:r>
          </a:p>
        </p:txBody>
      </p:sp>
      <p:sp>
        <p:nvSpPr>
          <p:cNvPr id="368" name="Rectangle 99">
            <a:extLst>
              <a:ext uri="{FF2B5EF4-FFF2-40B4-BE49-F238E27FC236}">
                <a16:creationId xmlns:a16="http://schemas.microsoft.com/office/drawing/2014/main" id="{47CA8DFA-DAAD-4A4B-AF42-7071413D143E}"/>
              </a:ext>
            </a:extLst>
          </p:cNvPr>
          <p:cNvSpPr>
            <a:spLocks noChangeArrowheads="1"/>
          </p:cNvSpPr>
          <p:nvPr/>
        </p:nvSpPr>
        <p:spPr bwMode="auto">
          <a:xfrm>
            <a:off x="227368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15</a:t>
            </a:r>
          </a:p>
        </p:txBody>
      </p:sp>
      <p:sp>
        <p:nvSpPr>
          <p:cNvPr id="369" name="Rectangle 100">
            <a:extLst>
              <a:ext uri="{FF2B5EF4-FFF2-40B4-BE49-F238E27FC236}">
                <a16:creationId xmlns:a16="http://schemas.microsoft.com/office/drawing/2014/main" id="{4C310582-4B62-7445-A2A6-F857A0E5F571}"/>
              </a:ext>
            </a:extLst>
          </p:cNvPr>
          <p:cNvSpPr>
            <a:spLocks noChangeArrowheads="1"/>
          </p:cNvSpPr>
          <p:nvPr/>
        </p:nvSpPr>
        <p:spPr bwMode="auto">
          <a:xfrm>
            <a:off x="2305749"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a:t>
            </a:r>
          </a:p>
        </p:txBody>
      </p:sp>
      <p:sp>
        <p:nvSpPr>
          <p:cNvPr id="370" name="Rectangle 99">
            <a:extLst>
              <a:ext uri="{FF2B5EF4-FFF2-40B4-BE49-F238E27FC236}">
                <a16:creationId xmlns:a16="http://schemas.microsoft.com/office/drawing/2014/main" id="{709ABE1E-7475-E24B-898B-47CD1EB10342}"/>
              </a:ext>
            </a:extLst>
          </p:cNvPr>
          <p:cNvSpPr>
            <a:spLocks noChangeArrowheads="1"/>
          </p:cNvSpPr>
          <p:nvPr/>
        </p:nvSpPr>
        <p:spPr bwMode="auto">
          <a:xfrm>
            <a:off x="203238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15</a:t>
            </a:r>
          </a:p>
        </p:txBody>
      </p:sp>
      <p:sp>
        <p:nvSpPr>
          <p:cNvPr id="371" name="Rectangle 100">
            <a:extLst>
              <a:ext uri="{FF2B5EF4-FFF2-40B4-BE49-F238E27FC236}">
                <a16:creationId xmlns:a16="http://schemas.microsoft.com/office/drawing/2014/main" id="{0710F528-14F6-F547-93F9-ACBB51DA94C9}"/>
              </a:ext>
            </a:extLst>
          </p:cNvPr>
          <p:cNvSpPr>
            <a:spLocks noChangeArrowheads="1"/>
          </p:cNvSpPr>
          <p:nvPr/>
        </p:nvSpPr>
        <p:spPr bwMode="auto">
          <a:xfrm>
            <a:off x="2032389"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a:t>
            </a:r>
          </a:p>
        </p:txBody>
      </p:sp>
      <p:sp>
        <p:nvSpPr>
          <p:cNvPr id="372" name="Rectangle 99">
            <a:extLst>
              <a:ext uri="{FF2B5EF4-FFF2-40B4-BE49-F238E27FC236}">
                <a16:creationId xmlns:a16="http://schemas.microsoft.com/office/drawing/2014/main" id="{62F00448-B8DB-3C43-AB4A-13FECD630376}"/>
              </a:ext>
            </a:extLst>
          </p:cNvPr>
          <p:cNvSpPr>
            <a:spLocks noChangeArrowheads="1"/>
          </p:cNvSpPr>
          <p:nvPr/>
        </p:nvSpPr>
        <p:spPr bwMode="auto">
          <a:xfrm>
            <a:off x="1810139"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15</a:t>
            </a:r>
          </a:p>
        </p:txBody>
      </p:sp>
      <p:sp>
        <p:nvSpPr>
          <p:cNvPr id="373" name="Rectangle 100">
            <a:extLst>
              <a:ext uri="{FF2B5EF4-FFF2-40B4-BE49-F238E27FC236}">
                <a16:creationId xmlns:a16="http://schemas.microsoft.com/office/drawing/2014/main" id="{1DCFBA38-0744-1A41-9141-E63807D49234}"/>
              </a:ext>
            </a:extLst>
          </p:cNvPr>
          <p:cNvSpPr>
            <a:spLocks noChangeArrowheads="1"/>
          </p:cNvSpPr>
          <p:nvPr/>
        </p:nvSpPr>
        <p:spPr bwMode="auto">
          <a:xfrm>
            <a:off x="1810139"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12</a:t>
            </a:r>
          </a:p>
        </p:txBody>
      </p:sp>
      <p:sp>
        <p:nvSpPr>
          <p:cNvPr id="374" name="Rectangle 99">
            <a:extLst>
              <a:ext uri="{FF2B5EF4-FFF2-40B4-BE49-F238E27FC236}">
                <a16:creationId xmlns:a16="http://schemas.microsoft.com/office/drawing/2014/main" id="{939B00B9-1B73-EF40-A9BA-CE35F223BBBD}"/>
              </a:ext>
            </a:extLst>
          </p:cNvPr>
          <p:cNvSpPr>
            <a:spLocks noChangeArrowheads="1"/>
          </p:cNvSpPr>
          <p:nvPr/>
        </p:nvSpPr>
        <p:spPr bwMode="auto">
          <a:xfrm>
            <a:off x="1578364"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16</a:t>
            </a:r>
          </a:p>
        </p:txBody>
      </p:sp>
      <p:sp>
        <p:nvSpPr>
          <p:cNvPr id="375" name="Rectangle 100">
            <a:extLst>
              <a:ext uri="{FF2B5EF4-FFF2-40B4-BE49-F238E27FC236}">
                <a16:creationId xmlns:a16="http://schemas.microsoft.com/office/drawing/2014/main" id="{9118A48E-5925-5E44-82D3-C01B2F9E7370}"/>
              </a:ext>
            </a:extLst>
          </p:cNvPr>
          <p:cNvSpPr>
            <a:spLocks noChangeArrowheads="1"/>
          </p:cNvSpPr>
          <p:nvPr/>
        </p:nvSpPr>
        <p:spPr bwMode="auto">
          <a:xfrm>
            <a:off x="1578364"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14</a:t>
            </a:r>
          </a:p>
        </p:txBody>
      </p:sp>
      <p:sp>
        <p:nvSpPr>
          <p:cNvPr id="376" name="Rectangle 99">
            <a:extLst>
              <a:ext uri="{FF2B5EF4-FFF2-40B4-BE49-F238E27FC236}">
                <a16:creationId xmlns:a16="http://schemas.microsoft.com/office/drawing/2014/main" id="{F0C782D8-20EC-C342-B6B6-9B990228AB60}"/>
              </a:ext>
            </a:extLst>
          </p:cNvPr>
          <p:cNvSpPr>
            <a:spLocks noChangeArrowheads="1"/>
          </p:cNvSpPr>
          <p:nvPr/>
        </p:nvSpPr>
        <p:spPr bwMode="auto">
          <a:xfrm>
            <a:off x="1343414"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a:t>
            </a:r>
          </a:p>
        </p:txBody>
      </p:sp>
      <p:sp>
        <p:nvSpPr>
          <p:cNvPr id="377" name="Rectangle 100">
            <a:extLst>
              <a:ext uri="{FF2B5EF4-FFF2-40B4-BE49-F238E27FC236}">
                <a16:creationId xmlns:a16="http://schemas.microsoft.com/office/drawing/2014/main" id="{958B16BA-857A-CF47-97A6-BFF0A50A963F}"/>
              </a:ext>
            </a:extLst>
          </p:cNvPr>
          <p:cNvSpPr>
            <a:spLocks noChangeArrowheads="1"/>
          </p:cNvSpPr>
          <p:nvPr/>
        </p:nvSpPr>
        <p:spPr bwMode="auto">
          <a:xfrm>
            <a:off x="1343414"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19</a:t>
            </a:r>
          </a:p>
        </p:txBody>
      </p:sp>
      <p:sp>
        <p:nvSpPr>
          <p:cNvPr id="378" name="Rectangle 99">
            <a:extLst>
              <a:ext uri="{FF2B5EF4-FFF2-40B4-BE49-F238E27FC236}">
                <a16:creationId xmlns:a16="http://schemas.microsoft.com/office/drawing/2014/main" id="{494122C9-50BE-4D47-ACB5-E05DD3C17D39}"/>
              </a:ext>
            </a:extLst>
          </p:cNvPr>
          <p:cNvSpPr>
            <a:spLocks noChangeArrowheads="1"/>
          </p:cNvSpPr>
          <p:nvPr/>
        </p:nvSpPr>
        <p:spPr bwMode="auto">
          <a:xfrm>
            <a:off x="1114814"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23</a:t>
            </a:r>
          </a:p>
        </p:txBody>
      </p:sp>
      <p:sp>
        <p:nvSpPr>
          <p:cNvPr id="379" name="Rectangle 100">
            <a:extLst>
              <a:ext uri="{FF2B5EF4-FFF2-40B4-BE49-F238E27FC236}">
                <a16:creationId xmlns:a16="http://schemas.microsoft.com/office/drawing/2014/main" id="{3E1DE891-51C0-EE4A-A794-EBA38A68F4EE}"/>
              </a:ext>
            </a:extLst>
          </p:cNvPr>
          <p:cNvSpPr>
            <a:spLocks noChangeArrowheads="1"/>
          </p:cNvSpPr>
          <p:nvPr/>
        </p:nvSpPr>
        <p:spPr bwMode="auto">
          <a:xfrm>
            <a:off x="1114814"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a:t>
            </a:r>
          </a:p>
        </p:txBody>
      </p:sp>
      <p:sp>
        <p:nvSpPr>
          <p:cNvPr id="409" name="Rectangle 35">
            <a:extLst>
              <a:ext uri="{FF2B5EF4-FFF2-40B4-BE49-F238E27FC236}">
                <a16:creationId xmlns:a16="http://schemas.microsoft.com/office/drawing/2014/main" id="{0D94C671-D30D-7D4B-B34C-7E77BE5E6455}"/>
              </a:ext>
            </a:extLst>
          </p:cNvPr>
          <p:cNvSpPr>
            <a:spLocks noChangeArrowheads="1"/>
          </p:cNvSpPr>
          <p:nvPr/>
        </p:nvSpPr>
        <p:spPr bwMode="auto">
          <a:xfrm>
            <a:off x="6367186" y="1277179"/>
            <a:ext cx="23564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100</a:t>
            </a:r>
          </a:p>
        </p:txBody>
      </p:sp>
      <p:sp>
        <p:nvSpPr>
          <p:cNvPr id="410" name="Rectangle 36">
            <a:extLst>
              <a:ext uri="{FF2B5EF4-FFF2-40B4-BE49-F238E27FC236}">
                <a16:creationId xmlns:a16="http://schemas.microsoft.com/office/drawing/2014/main" id="{F57DCC76-F246-684E-A44A-325C7A9FBAB0}"/>
              </a:ext>
            </a:extLst>
          </p:cNvPr>
          <p:cNvSpPr>
            <a:spLocks noChangeArrowheads="1"/>
          </p:cNvSpPr>
          <p:nvPr/>
        </p:nvSpPr>
        <p:spPr bwMode="auto">
          <a:xfrm>
            <a:off x="6445734" y="154705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90</a:t>
            </a:r>
          </a:p>
        </p:txBody>
      </p:sp>
      <p:sp>
        <p:nvSpPr>
          <p:cNvPr id="411" name="Rectangle 37">
            <a:extLst>
              <a:ext uri="{FF2B5EF4-FFF2-40B4-BE49-F238E27FC236}">
                <a16:creationId xmlns:a16="http://schemas.microsoft.com/office/drawing/2014/main" id="{6C59CA53-FE41-1E42-8CFC-DDDF7084712B}"/>
              </a:ext>
            </a:extLst>
          </p:cNvPr>
          <p:cNvSpPr>
            <a:spLocks noChangeArrowheads="1"/>
          </p:cNvSpPr>
          <p:nvPr/>
        </p:nvSpPr>
        <p:spPr bwMode="auto">
          <a:xfrm>
            <a:off x="6445734" y="181375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80</a:t>
            </a:r>
          </a:p>
        </p:txBody>
      </p:sp>
      <p:sp>
        <p:nvSpPr>
          <p:cNvPr id="412" name="Rectangle 38">
            <a:extLst>
              <a:ext uri="{FF2B5EF4-FFF2-40B4-BE49-F238E27FC236}">
                <a16:creationId xmlns:a16="http://schemas.microsoft.com/office/drawing/2014/main" id="{0DC2D4CE-209A-0543-A8DE-5306B884C6A5}"/>
              </a:ext>
            </a:extLst>
          </p:cNvPr>
          <p:cNvSpPr>
            <a:spLocks noChangeArrowheads="1"/>
          </p:cNvSpPr>
          <p:nvPr/>
        </p:nvSpPr>
        <p:spPr bwMode="auto">
          <a:xfrm>
            <a:off x="6445734" y="208045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70</a:t>
            </a:r>
          </a:p>
        </p:txBody>
      </p:sp>
      <p:sp>
        <p:nvSpPr>
          <p:cNvPr id="413" name="Rectangle 39">
            <a:extLst>
              <a:ext uri="{FF2B5EF4-FFF2-40B4-BE49-F238E27FC236}">
                <a16:creationId xmlns:a16="http://schemas.microsoft.com/office/drawing/2014/main" id="{CFD3C798-125F-4041-BFC3-7D251CE13B40}"/>
              </a:ext>
            </a:extLst>
          </p:cNvPr>
          <p:cNvSpPr>
            <a:spLocks noChangeArrowheads="1"/>
          </p:cNvSpPr>
          <p:nvPr/>
        </p:nvSpPr>
        <p:spPr bwMode="auto">
          <a:xfrm>
            <a:off x="6445734" y="234715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60</a:t>
            </a:r>
          </a:p>
        </p:txBody>
      </p:sp>
      <p:sp>
        <p:nvSpPr>
          <p:cNvPr id="414" name="Rectangle 40">
            <a:extLst>
              <a:ext uri="{FF2B5EF4-FFF2-40B4-BE49-F238E27FC236}">
                <a16:creationId xmlns:a16="http://schemas.microsoft.com/office/drawing/2014/main" id="{C088D4BC-5920-7C42-A873-51B9C41F4D90}"/>
              </a:ext>
            </a:extLst>
          </p:cNvPr>
          <p:cNvSpPr>
            <a:spLocks noChangeArrowheads="1"/>
          </p:cNvSpPr>
          <p:nvPr/>
        </p:nvSpPr>
        <p:spPr bwMode="auto">
          <a:xfrm>
            <a:off x="6445734" y="261702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50</a:t>
            </a:r>
          </a:p>
        </p:txBody>
      </p:sp>
      <p:sp>
        <p:nvSpPr>
          <p:cNvPr id="415" name="Rectangle 41">
            <a:extLst>
              <a:ext uri="{FF2B5EF4-FFF2-40B4-BE49-F238E27FC236}">
                <a16:creationId xmlns:a16="http://schemas.microsoft.com/office/drawing/2014/main" id="{C342815B-57D1-AA41-AE0D-48DFA463A7D9}"/>
              </a:ext>
            </a:extLst>
          </p:cNvPr>
          <p:cNvSpPr>
            <a:spLocks noChangeArrowheads="1"/>
          </p:cNvSpPr>
          <p:nvPr/>
        </p:nvSpPr>
        <p:spPr bwMode="auto">
          <a:xfrm>
            <a:off x="6445734" y="288372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40</a:t>
            </a:r>
          </a:p>
        </p:txBody>
      </p:sp>
      <p:sp>
        <p:nvSpPr>
          <p:cNvPr id="416" name="Rectangle 42">
            <a:extLst>
              <a:ext uri="{FF2B5EF4-FFF2-40B4-BE49-F238E27FC236}">
                <a16:creationId xmlns:a16="http://schemas.microsoft.com/office/drawing/2014/main" id="{2CCC7423-6877-D34C-9D19-753FA9C26749}"/>
              </a:ext>
            </a:extLst>
          </p:cNvPr>
          <p:cNvSpPr>
            <a:spLocks noChangeArrowheads="1"/>
          </p:cNvSpPr>
          <p:nvPr/>
        </p:nvSpPr>
        <p:spPr bwMode="auto">
          <a:xfrm>
            <a:off x="6445734" y="315042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30</a:t>
            </a:r>
          </a:p>
        </p:txBody>
      </p:sp>
      <p:sp>
        <p:nvSpPr>
          <p:cNvPr id="417" name="Rectangle 43">
            <a:extLst>
              <a:ext uri="{FF2B5EF4-FFF2-40B4-BE49-F238E27FC236}">
                <a16:creationId xmlns:a16="http://schemas.microsoft.com/office/drawing/2014/main" id="{5737DAD6-8C9A-244D-B490-935C91CDA3C1}"/>
              </a:ext>
            </a:extLst>
          </p:cNvPr>
          <p:cNvSpPr>
            <a:spLocks noChangeArrowheads="1"/>
          </p:cNvSpPr>
          <p:nvPr/>
        </p:nvSpPr>
        <p:spPr bwMode="auto">
          <a:xfrm>
            <a:off x="6445734" y="341712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20</a:t>
            </a:r>
          </a:p>
        </p:txBody>
      </p:sp>
      <p:sp>
        <p:nvSpPr>
          <p:cNvPr id="418" name="Rectangle 44">
            <a:extLst>
              <a:ext uri="{FF2B5EF4-FFF2-40B4-BE49-F238E27FC236}">
                <a16:creationId xmlns:a16="http://schemas.microsoft.com/office/drawing/2014/main" id="{3A5E1417-CEC0-D949-BB37-AD49B1744DE4}"/>
              </a:ext>
            </a:extLst>
          </p:cNvPr>
          <p:cNvSpPr>
            <a:spLocks noChangeArrowheads="1"/>
          </p:cNvSpPr>
          <p:nvPr/>
        </p:nvSpPr>
        <p:spPr bwMode="auto">
          <a:xfrm>
            <a:off x="6445734" y="3683829"/>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10</a:t>
            </a:r>
          </a:p>
        </p:txBody>
      </p:sp>
      <p:sp>
        <p:nvSpPr>
          <p:cNvPr id="419" name="Rectangle 45">
            <a:extLst>
              <a:ext uri="{FF2B5EF4-FFF2-40B4-BE49-F238E27FC236}">
                <a16:creationId xmlns:a16="http://schemas.microsoft.com/office/drawing/2014/main" id="{A8A1C863-3C44-C046-BA46-2F74AEA8D5F8}"/>
              </a:ext>
            </a:extLst>
          </p:cNvPr>
          <p:cNvSpPr>
            <a:spLocks noChangeArrowheads="1"/>
          </p:cNvSpPr>
          <p:nvPr/>
        </p:nvSpPr>
        <p:spPr bwMode="auto">
          <a:xfrm>
            <a:off x="6524280" y="3944179"/>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0</a:t>
            </a:r>
          </a:p>
        </p:txBody>
      </p:sp>
      <p:sp>
        <p:nvSpPr>
          <p:cNvPr id="420" name="Rectangle 46">
            <a:extLst>
              <a:ext uri="{FF2B5EF4-FFF2-40B4-BE49-F238E27FC236}">
                <a16:creationId xmlns:a16="http://schemas.microsoft.com/office/drawing/2014/main" id="{EDD09FAC-0A6B-1E4D-A93B-AE9EAE989B44}"/>
              </a:ext>
            </a:extLst>
          </p:cNvPr>
          <p:cNvSpPr>
            <a:spLocks noChangeArrowheads="1"/>
          </p:cNvSpPr>
          <p:nvPr/>
        </p:nvSpPr>
        <p:spPr bwMode="auto">
          <a:xfrm>
            <a:off x="6672595"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0</a:t>
            </a:r>
          </a:p>
        </p:txBody>
      </p:sp>
      <p:sp>
        <p:nvSpPr>
          <p:cNvPr id="421" name="Rectangle 47">
            <a:extLst>
              <a:ext uri="{FF2B5EF4-FFF2-40B4-BE49-F238E27FC236}">
                <a16:creationId xmlns:a16="http://schemas.microsoft.com/office/drawing/2014/main" id="{94F0A5C8-E1A0-2C4C-ADF2-9F69F48D29C5}"/>
              </a:ext>
            </a:extLst>
          </p:cNvPr>
          <p:cNvSpPr>
            <a:spLocks noChangeArrowheads="1"/>
          </p:cNvSpPr>
          <p:nvPr/>
        </p:nvSpPr>
        <p:spPr bwMode="auto">
          <a:xfrm>
            <a:off x="6896198"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a:t>
            </a:r>
          </a:p>
        </p:txBody>
      </p:sp>
      <p:sp>
        <p:nvSpPr>
          <p:cNvPr id="422" name="Rectangle 48">
            <a:extLst>
              <a:ext uri="{FF2B5EF4-FFF2-40B4-BE49-F238E27FC236}">
                <a16:creationId xmlns:a16="http://schemas.microsoft.com/office/drawing/2014/main" id="{BC425240-71AE-CC42-9C0D-2FA6C71ED1B6}"/>
              </a:ext>
            </a:extLst>
          </p:cNvPr>
          <p:cNvSpPr>
            <a:spLocks noChangeArrowheads="1"/>
          </p:cNvSpPr>
          <p:nvPr/>
        </p:nvSpPr>
        <p:spPr bwMode="auto">
          <a:xfrm>
            <a:off x="7127179"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a:t>
            </a:r>
          </a:p>
        </p:txBody>
      </p:sp>
      <p:sp>
        <p:nvSpPr>
          <p:cNvPr id="423" name="Rectangle 49">
            <a:extLst>
              <a:ext uri="{FF2B5EF4-FFF2-40B4-BE49-F238E27FC236}">
                <a16:creationId xmlns:a16="http://schemas.microsoft.com/office/drawing/2014/main" id="{B6A1DE02-F37C-F843-BD54-789D1EE1092D}"/>
              </a:ext>
            </a:extLst>
          </p:cNvPr>
          <p:cNvSpPr>
            <a:spLocks noChangeArrowheads="1"/>
          </p:cNvSpPr>
          <p:nvPr/>
        </p:nvSpPr>
        <p:spPr bwMode="auto">
          <a:xfrm>
            <a:off x="7365879" y="4106104"/>
            <a:ext cx="7854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9</a:t>
            </a:r>
          </a:p>
        </p:txBody>
      </p:sp>
      <p:sp>
        <p:nvSpPr>
          <p:cNvPr id="424" name="Rectangle 50">
            <a:extLst>
              <a:ext uri="{FF2B5EF4-FFF2-40B4-BE49-F238E27FC236}">
                <a16:creationId xmlns:a16="http://schemas.microsoft.com/office/drawing/2014/main" id="{0EABB96B-B864-B84D-94AD-2D2B50A08118}"/>
              </a:ext>
            </a:extLst>
          </p:cNvPr>
          <p:cNvSpPr>
            <a:spLocks noChangeArrowheads="1"/>
          </p:cNvSpPr>
          <p:nvPr/>
        </p:nvSpPr>
        <p:spPr bwMode="auto">
          <a:xfrm>
            <a:off x="7545190"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rPr>
              <a:t>12</a:t>
            </a:r>
          </a:p>
        </p:txBody>
      </p:sp>
      <p:sp>
        <p:nvSpPr>
          <p:cNvPr id="425" name="Rectangle 51">
            <a:extLst>
              <a:ext uri="{FF2B5EF4-FFF2-40B4-BE49-F238E27FC236}">
                <a16:creationId xmlns:a16="http://schemas.microsoft.com/office/drawing/2014/main" id="{5F6431A3-E3B7-D840-9B72-AA5D585E6621}"/>
              </a:ext>
            </a:extLst>
          </p:cNvPr>
          <p:cNvSpPr>
            <a:spLocks noChangeArrowheads="1"/>
          </p:cNvSpPr>
          <p:nvPr/>
        </p:nvSpPr>
        <p:spPr bwMode="auto">
          <a:xfrm>
            <a:off x="7772202"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15</a:t>
            </a:r>
          </a:p>
        </p:txBody>
      </p:sp>
      <p:sp>
        <p:nvSpPr>
          <p:cNvPr id="426" name="Rectangle 52">
            <a:extLst>
              <a:ext uri="{FF2B5EF4-FFF2-40B4-BE49-F238E27FC236}">
                <a16:creationId xmlns:a16="http://schemas.microsoft.com/office/drawing/2014/main" id="{98F95FAF-7CA1-DC43-8919-EAAC305729D2}"/>
              </a:ext>
            </a:extLst>
          </p:cNvPr>
          <p:cNvSpPr>
            <a:spLocks noChangeArrowheads="1"/>
          </p:cNvSpPr>
          <p:nvPr/>
        </p:nvSpPr>
        <p:spPr bwMode="auto">
          <a:xfrm>
            <a:off x="8441768" y="4106104"/>
            <a:ext cx="20055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24</a:t>
            </a:r>
          </a:p>
        </p:txBody>
      </p:sp>
      <p:sp>
        <p:nvSpPr>
          <p:cNvPr id="427" name="Rectangle 53">
            <a:extLst>
              <a:ext uri="{FF2B5EF4-FFF2-40B4-BE49-F238E27FC236}">
                <a16:creationId xmlns:a16="http://schemas.microsoft.com/office/drawing/2014/main" id="{4BD9B194-D7B1-BA40-9816-EF13161439FB}"/>
              </a:ext>
            </a:extLst>
          </p:cNvPr>
          <p:cNvSpPr>
            <a:spLocks noChangeArrowheads="1"/>
          </p:cNvSpPr>
          <p:nvPr/>
        </p:nvSpPr>
        <p:spPr bwMode="auto">
          <a:xfrm>
            <a:off x="8697792"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27</a:t>
            </a:r>
          </a:p>
        </p:txBody>
      </p:sp>
      <p:sp>
        <p:nvSpPr>
          <p:cNvPr id="428" name="Rectangle 54">
            <a:extLst>
              <a:ext uri="{FF2B5EF4-FFF2-40B4-BE49-F238E27FC236}">
                <a16:creationId xmlns:a16="http://schemas.microsoft.com/office/drawing/2014/main" id="{7871D8A5-BC58-EC4A-9DA4-925AD3CB24D1}"/>
              </a:ext>
            </a:extLst>
          </p:cNvPr>
          <p:cNvSpPr>
            <a:spLocks noChangeArrowheads="1"/>
          </p:cNvSpPr>
          <p:nvPr/>
        </p:nvSpPr>
        <p:spPr bwMode="auto">
          <a:xfrm>
            <a:off x="8923217"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rPr>
              <a:t>30</a:t>
            </a:r>
          </a:p>
        </p:txBody>
      </p:sp>
      <p:sp>
        <p:nvSpPr>
          <p:cNvPr id="429" name="Rectangle 55">
            <a:extLst>
              <a:ext uri="{FF2B5EF4-FFF2-40B4-BE49-F238E27FC236}">
                <a16:creationId xmlns:a16="http://schemas.microsoft.com/office/drawing/2014/main" id="{58887493-44A9-4245-A2AF-D63A94FCD8E6}"/>
              </a:ext>
            </a:extLst>
          </p:cNvPr>
          <p:cNvSpPr>
            <a:spLocks noChangeArrowheads="1"/>
          </p:cNvSpPr>
          <p:nvPr/>
        </p:nvSpPr>
        <p:spPr bwMode="auto">
          <a:xfrm>
            <a:off x="9153405"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33</a:t>
            </a:r>
          </a:p>
        </p:txBody>
      </p:sp>
      <p:sp>
        <p:nvSpPr>
          <p:cNvPr id="430" name="Rectangle 56">
            <a:extLst>
              <a:ext uri="{FF2B5EF4-FFF2-40B4-BE49-F238E27FC236}">
                <a16:creationId xmlns:a16="http://schemas.microsoft.com/office/drawing/2014/main" id="{D7E6B9E6-88E8-2A42-A910-95114CEBE6E3}"/>
              </a:ext>
            </a:extLst>
          </p:cNvPr>
          <p:cNvSpPr>
            <a:spLocks noChangeArrowheads="1"/>
          </p:cNvSpPr>
          <p:nvPr/>
        </p:nvSpPr>
        <p:spPr bwMode="auto">
          <a:xfrm>
            <a:off x="9380417"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36</a:t>
            </a:r>
          </a:p>
        </p:txBody>
      </p:sp>
      <p:sp>
        <p:nvSpPr>
          <p:cNvPr id="431" name="Rectangle 57">
            <a:extLst>
              <a:ext uri="{FF2B5EF4-FFF2-40B4-BE49-F238E27FC236}">
                <a16:creationId xmlns:a16="http://schemas.microsoft.com/office/drawing/2014/main" id="{F2AFB32B-830A-654C-90DE-0E58E05CAEEA}"/>
              </a:ext>
            </a:extLst>
          </p:cNvPr>
          <p:cNvSpPr>
            <a:spLocks noChangeArrowheads="1"/>
          </p:cNvSpPr>
          <p:nvPr/>
        </p:nvSpPr>
        <p:spPr bwMode="auto">
          <a:xfrm>
            <a:off x="9613780"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39</a:t>
            </a:r>
          </a:p>
        </p:txBody>
      </p:sp>
      <p:sp>
        <p:nvSpPr>
          <p:cNvPr id="432" name="Rectangle 58">
            <a:extLst>
              <a:ext uri="{FF2B5EF4-FFF2-40B4-BE49-F238E27FC236}">
                <a16:creationId xmlns:a16="http://schemas.microsoft.com/office/drawing/2014/main" id="{655C8B83-1E50-9E4C-AE12-48AB649989F7}"/>
              </a:ext>
            </a:extLst>
          </p:cNvPr>
          <p:cNvSpPr>
            <a:spLocks noChangeArrowheads="1"/>
          </p:cNvSpPr>
          <p:nvPr/>
        </p:nvSpPr>
        <p:spPr bwMode="auto">
          <a:xfrm>
            <a:off x="9842380"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42</a:t>
            </a:r>
          </a:p>
        </p:txBody>
      </p:sp>
      <p:sp>
        <p:nvSpPr>
          <p:cNvPr id="433" name="Rectangle 59">
            <a:extLst>
              <a:ext uri="{FF2B5EF4-FFF2-40B4-BE49-F238E27FC236}">
                <a16:creationId xmlns:a16="http://schemas.microsoft.com/office/drawing/2014/main" id="{6A86A907-AC12-5741-A116-62CB2316E9EC}"/>
              </a:ext>
            </a:extLst>
          </p:cNvPr>
          <p:cNvSpPr>
            <a:spLocks noChangeArrowheads="1"/>
          </p:cNvSpPr>
          <p:nvPr/>
        </p:nvSpPr>
        <p:spPr bwMode="auto">
          <a:xfrm>
            <a:off x="10302978"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48</a:t>
            </a:r>
          </a:p>
        </p:txBody>
      </p:sp>
      <p:sp>
        <p:nvSpPr>
          <p:cNvPr id="434" name="Rectangle 60">
            <a:extLst>
              <a:ext uri="{FF2B5EF4-FFF2-40B4-BE49-F238E27FC236}">
                <a16:creationId xmlns:a16="http://schemas.microsoft.com/office/drawing/2014/main" id="{2510FFFF-EEF2-A645-A18A-246F7186994C}"/>
              </a:ext>
            </a:extLst>
          </p:cNvPr>
          <p:cNvSpPr>
            <a:spLocks noChangeArrowheads="1"/>
          </p:cNvSpPr>
          <p:nvPr/>
        </p:nvSpPr>
        <p:spPr bwMode="auto">
          <a:xfrm>
            <a:off x="10532719"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51</a:t>
            </a:r>
          </a:p>
        </p:txBody>
      </p:sp>
      <p:sp>
        <p:nvSpPr>
          <p:cNvPr id="435" name="Rectangle 61">
            <a:extLst>
              <a:ext uri="{FF2B5EF4-FFF2-40B4-BE49-F238E27FC236}">
                <a16:creationId xmlns:a16="http://schemas.microsoft.com/office/drawing/2014/main" id="{181B7EE9-6999-8F4D-A2A9-6262543A6C81}"/>
              </a:ext>
            </a:extLst>
          </p:cNvPr>
          <p:cNvSpPr>
            <a:spLocks noChangeArrowheads="1"/>
          </p:cNvSpPr>
          <p:nvPr/>
        </p:nvSpPr>
        <p:spPr bwMode="auto">
          <a:xfrm>
            <a:off x="10762460"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54</a:t>
            </a:r>
          </a:p>
        </p:txBody>
      </p:sp>
      <p:sp>
        <p:nvSpPr>
          <p:cNvPr id="436" name="Rectangle 63">
            <a:extLst>
              <a:ext uri="{FF2B5EF4-FFF2-40B4-BE49-F238E27FC236}">
                <a16:creationId xmlns:a16="http://schemas.microsoft.com/office/drawing/2014/main" id="{C9529D04-465E-2C40-8234-42332B18AD37}"/>
              </a:ext>
            </a:extLst>
          </p:cNvPr>
          <p:cNvSpPr>
            <a:spLocks noChangeArrowheads="1"/>
          </p:cNvSpPr>
          <p:nvPr/>
        </p:nvSpPr>
        <p:spPr bwMode="auto">
          <a:xfrm>
            <a:off x="11452105"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63</a:t>
            </a:r>
          </a:p>
        </p:txBody>
      </p:sp>
      <p:sp>
        <p:nvSpPr>
          <p:cNvPr id="437" name="Rectangle 64">
            <a:extLst>
              <a:ext uri="{FF2B5EF4-FFF2-40B4-BE49-F238E27FC236}">
                <a16:creationId xmlns:a16="http://schemas.microsoft.com/office/drawing/2014/main" id="{C910A080-3B14-DD40-9FA7-619E2FFE4939}"/>
              </a:ext>
            </a:extLst>
          </p:cNvPr>
          <p:cNvSpPr>
            <a:spLocks noChangeArrowheads="1"/>
          </p:cNvSpPr>
          <p:nvPr/>
        </p:nvSpPr>
        <p:spPr bwMode="auto">
          <a:xfrm>
            <a:off x="8867732" y="4306129"/>
            <a:ext cx="54822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rPr>
              <a:t>Months</a:t>
            </a:r>
            <a:endParaRPr kumimoji="0" lang="en-US" altLang="en-US" sz="1200" b="0" i="0" u="none" strike="noStrike" kern="1200" cap="none" spc="0" normalizeH="0" baseline="0" noProof="0" dirty="0">
              <a:ln>
                <a:noFill/>
              </a:ln>
              <a:effectLst/>
              <a:uLnTx/>
              <a:uFillTx/>
              <a:cs typeface="Arial" panose="020B0604020202020204" pitchFamily="34" charset="0"/>
            </a:endParaRPr>
          </a:p>
        </p:txBody>
      </p:sp>
      <p:sp>
        <p:nvSpPr>
          <p:cNvPr id="438" name="Rectangle 99">
            <a:extLst>
              <a:ext uri="{FF2B5EF4-FFF2-40B4-BE49-F238E27FC236}">
                <a16:creationId xmlns:a16="http://schemas.microsoft.com/office/drawing/2014/main" id="{F497695D-7120-9C4B-B7D2-BEAEDA11AE59}"/>
              </a:ext>
            </a:extLst>
          </p:cNvPr>
          <p:cNvSpPr>
            <a:spLocks noChangeArrowheads="1"/>
          </p:cNvSpPr>
          <p:nvPr/>
        </p:nvSpPr>
        <p:spPr bwMode="auto">
          <a:xfrm>
            <a:off x="11277557"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a:t>
            </a:r>
          </a:p>
        </p:txBody>
      </p:sp>
      <p:sp>
        <p:nvSpPr>
          <p:cNvPr id="439" name="Rectangle 100">
            <a:extLst>
              <a:ext uri="{FF2B5EF4-FFF2-40B4-BE49-F238E27FC236}">
                <a16:creationId xmlns:a16="http://schemas.microsoft.com/office/drawing/2014/main" id="{576E90DC-0F1A-1C4D-B238-A0B31CAF9C37}"/>
              </a:ext>
            </a:extLst>
          </p:cNvPr>
          <p:cNvSpPr>
            <a:spLocks noChangeArrowheads="1"/>
          </p:cNvSpPr>
          <p:nvPr/>
        </p:nvSpPr>
        <p:spPr bwMode="auto">
          <a:xfrm>
            <a:off x="11277557"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a:t>
            </a:r>
          </a:p>
        </p:txBody>
      </p:sp>
      <p:sp>
        <p:nvSpPr>
          <p:cNvPr id="440" name="Rectangle 253">
            <a:extLst>
              <a:ext uri="{FF2B5EF4-FFF2-40B4-BE49-F238E27FC236}">
                <a16:creationId xmlns:a16="http://schemas.microsoft.com/office/drawing/2014/main" id="{41FE6168-8B99-F448-BE6E-96E33C9C479F}"/>
              </a:ext>
            </a:extLst>
          </p:cNvPr>
          <p:cNvSpPr>
            <a:spLocks noChangeArrowheads="1"/>
          </p:cNvSpPr>
          <p:nvPr/>
        </p:nvSpPr>
        <p:spPr bwMode="auto">
          <a:xfrm rot="16200000">
            <a:off x="5493065" y="2608031"/>
            <a:ext cx="142667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rPr>
              <a:t>Overall survival (%)</a:t>
            </a:r>
            <a:endParaRPr kumimoji="0" lang="en-US" altLang="en-US" sz="1200" b="0" i="0" u="none" strike="noStrike" kern="1200" cap="none" spc="0" normalizeH="0" baseline="0" noProof="0" dirty="0">
              <a:ln>
                <a:noFill/>
              </a:ln>
              <a:effectLst/>
              <a:uLnTx/>
              <a:uFillTx/>
              <a:cs typeface="Arial" panose="020B0604020202020204" pitchFamily="34" charset="0"/>
            </a:endParaRPr>
          </a:p>
        </p:txBody>
      </p:sp>
      <p:sp>
        <p:nvSpPr>
          <p:cNvPr id="444" name="Rectangle 62">
            <a:extLst>
              <a:ext uri="{FF2B5EF4-FFF2-40B4-BE49-F238E27FC236}">
                <a16:creationId xmlns:a16="http://schemas.microsoft.com/office/drawing/2014/main" id="{E4168983-A22A-214F-BAD8-E6CF4A5022D7}"/>
              </a:ext>
            </a:extLst>
          </p:cNvPr>
          <p:cNvSpPr>
            <a:spLocks noChangeArrowheads="1"/>
          </p:cNvSpPr>
          <p:nvPr/>
        </p:nvSpPr>
        <p:spPr bwMode="auto">
          <a:xfrm>
            <a:off x="11210805"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60</a:t>
            </a:r>
          </a:p>
        </p:txBody>
      </p:sp>
      <p:sp>
        <p:nvSpPr>
          <p:cNvPr id="446" name="Rectangle 61">
            <a:extLst>
              <a:ext uri="{FF2B5EF4-FFF2-40B4-BE49-F238E27FC236}">
                <a16:creationId xmlns:a16="http://schemas.microsoft.com/office/drawing/2014/main" id="{A98BD1F3-147C-5943-A0FB-456C7E6348AB}"/>
              </a:ext>
            </a:extLst>
          </p:cNvPr>
          <p:cNvSpPr>
            <a:spLocks noChangeArrowheads="1"/>
          </p:cNvSpPr>
          <p:nvPr/>
        </p:nvSpPr>
        <p:spPr bwMode="auto">
          <a:xfrm>
            <a:off x="10993317"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57</a:t>
            </a:r>
          </a:p>
        </p:txBody>
      </p:sp>
      <p:sp>
        <p:nvSpPr>
          <p:cNvPr id="448" name="Rectangle 51">
            <a:extLst>
              <a:ext uri="{FF2B5EF4-FFF2-40B4-BE49-F238E27FC236}">
                <a16:creationId xmlns:a16="http://schemas.microsoft.com/office/drawing/2014/main" id="{ACA074B4-478A-6140-AEE5-77A68470F4E3}"/>
              </a:ext>
            </a:extLst>
          </p:cNvPr>
          <p:cNvSpPr>
            <a:spLocks noChangeArrowheads="1"/>
          </p:cNvSpPr>
          <p:nvPr/>
        </p:nvSpPr>
        <p:spPr bwMode="auto">
          <a:xfrm>
            <a:off x="8000802"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18</a:t>
            </a:r>
          </a:p>
        </p:txBody>
      </p:sp>
      <p:sp>
        <p:nvSpPr>
          <p:cNvPr id="450" name="Rectangle 51">
            <a:extLst>
              <a:ext uri="{FF2B5EF4-FFF2-40B4-BE49-F238E27FC236}">
                <a16:creationId xmlns:a16="http://schemas.microsoft.com/office/drawing/2014/main" id="{D3619A92-E05A-154D-9949-74017F910A65}"/>
              </a:ext>
            </a:extLst>
          </p:cNvPr>
          <p:cNvSpPr>
            <a:spLocks noChangeArrowheads="1"/>
          </p:cNvSpPr>
          <p:nvPr/>
        </p:nvSpPr>
        <p:spPr bwMode="auto">
          <a:xfrm>
            <a:off x="8238927" y="4106104"/>
            <a:ext cx="15709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21</a:t>
            </a:r>
          </a:p>
        </p:txBody>
      </p:sp>
      <p:sp>
        <p:nvSpPr>
          <p:cNvPr id="451" name="Rectangle 99">
            <a:extLst>
              <a:ext uri="{FF2B5EF4-FFF2-40B4-BE49-F238E27FC236}">
                <a16:creationId xmlns:a16="http://schemas.microsoft.com/office/drawing/2014/main" id="{93C3131E-D901-1447-A8E5-F6C8CAFD7EE6}"/>
              </a:ext>
            </a:extLst>
          </p:cNvPr>
          <p:cNvSpPr>
            <a:spLocks noChangeArrowheads="1"/>
          </p:cNvSpPr>
          <p:nvPr/>
        </p:nvSpPr>
        <p:spPr bwMode="auto">
          <a:xfrm>
            <a:off x="11509332"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452" name="Rectangle 100">
            <a:extLst>
              <a:ext uri="{FF2B5EF4-FFF2-40B4-BE49-F238E27FC236}">
                <a16:creationId xmlns:a16="http://schemas.microsoft.com/office/drawing/2014/main" id="{B90474AB-2742-024A-BCA2-3487BBCD7234}"/>
              </a:ext>
            </a:extLst>
          </p:cNvPr>
          <p:cNvSpPr>
            <a:spLocks noChangeArrowheads="1"/>
          </p:cNvSpPr>
          <p:nvPr/>
        </p:nvSpPr>
        <p:spPr bwMode="auto">
          <a:xfrm>
            <a:off x="11509332"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0</a:t>
            </a:r>
          </a:p>
        </p:txBody>
      </p:sp>
      <p:sp>
        <p:nvSpPr>
          <p:cNvPr id="453" name="Rectangle 99">
            <a:extLst>
              <a:ext uri="{FF2B5EF4-FFF2-40B4-BE49-F238E27FC236}">
                <a16:creationId xmlns:a16="http://schemas.microsoft.com/office/drawing/2014/main" id="{887E32EA-7E46-FC4E-A039-D9A9049EF5AA}"/>
              </a:ext>
            </a:extLst>
          </p:cNvPr>
          <p:cNvSpPr>
            <a:spLocks noChangeArrowheads="1"/>
          </p:cNvSpPr>
          <p:nvPr/>
        </p:nvSpPr>
        <p:spPr bwMode="auto">
          <a:xfrm>
            <a:off x="11052132" y="4516418"/>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9</a:t>
            </a:r>
          </a:p>
        </p:txBody>
      </p:sp>
      <p:sp>
        <p:nvSpPr>
          <p:cNvPr id="454" name="Rectangle 100">
            <a:extLst>
              <a:ext uri="{FF2B5EF4-FFF2-40B4-BE49-F238E27FC236}">
                <a16:creationId xmlns:a16="http://schemas.microsoft.com/office/drawing/2014/main" id="{0A36C57B-0A82-CB46-A5B8-21C913A3DAC7}"/>
              </a:ext>
            </a:extLst>
          </p:cNvPr>
          <p:cNvSpPr>
            <a:spLocks noChangeArrowheads="1"/>
          </p:cNvSpPr>
          <p:nvPr/>
        </p:nvSpPr>
        <p:spPr bwMode="auto">
          <a:xfrm>
            <a:off x="11052132"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a:t>
            </a:r>
          </a:p>
        </p:txBody>
      </p:sp>
      <p:sp>
        <p:nvSpPr>
          <p:cNvPr id="455" name="Rectangle 99">
            <a:extLst>
              <a:ext uri="{FF2B5EF4-FFF2-40B4-BE49-F238E27FC236}">
                <a16:creationId xmlns:a16="http://schemas.microsoft.com/office/drawing/2014/main" id="{930615AC-35E0-E749-B256-3B5E71BA5427}"/>
              </a:ext>
            </a:extLst>
          </p:cNvPr>
          <p:cNvSpPr>
            <a:spLocks noChangeArrowheads="1"/>
          </p:cNvSpPr>
          <p:nvPr/>
        </p:nvSpPr>
        <p:spPr bwMode="auto">
          <a:xfrm>
            <a:off x="10791472"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a:t>
            </a:r>
          </a:p>
        </p:txBody>
      </p:sp>
      <p:sp>
        <p:nvSpPr>
          <p:cNvPr id="456" name="Rectangle 100">
            <a:extLst>
              <a:ext uri="{FF2B5EF4-FFF2-40B4-BE49-F238E27FC236}">
                <a16:creationId xmlns:a16="http://schemas.microsoft.com/office/drawing/2014/main" id="{76C4467B-BBBF-0E42-9742-9517D063D74B}"/>
              </a:ext>
            </a:extLst>
          </p:cNvPr>
          <p:cNvSpPr>
            <a:spLocks noChangeArrowheads="1"/>
          </p:cNvSpPr>
          <p:nvPr/>
        </p:nvSpPr>
        <p:spPr bwMode="auto">
          <a:xfrm>
            <a:off x="10823532" y="4652943"/>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9</a:t>
            </a:r>
          </a:p>
        </p:txBody>
      </p:sp>
      <p:sp>
        <p:nvSpPr>
          <p:cNvPr id="457" name="Rectangle 99">
            <a:extLst>
              <a:ext uri="{FF2B5EF4-FFF2-40B4-BE49-F238E27FC236}">
                <a16:creationId xmlns:a16="http://schemas.microsoft.com/office/drawing/2014/main" id="{4E66B0D9-705B-8C4A-BB9C-E6275D986C34}"/>
              </a:ext>
            </a:extLst>
          </p:cNvPr>
          <p:cNvSpPr>
            <a:spLocks noChangeArrowheads="1"/>
          </p:cNvSpPr>
          <p:nvPr/>
        </p:nvSpPr>
        <p:spPr bwMode="auto">
          <a:xfrm>
            <a:off x="10562872"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27</a:t>
            </a:r>
          </a:p>
        </p:txBody>
      </p:sp>
      <p:sp>
        <p:nvSpPr>
          <p:cNvPr id="458" name="Rectangle 100">
            <a:extLst>
              <a:ext uri="{FF2B5EF4-FFF2-40B4-BE49-F238E27FC236}">
                <a16:creationId xmlns:a16="http://schemas.microsoft.com/office/drawing/2014/main" id="{11DF0D19-49B1-D342-AA75-6669394B888E}"/>
              </a:ext>
            </a:extLst>
          </p:cNvPr>
          <p:cNvSpPr>
            <a:spLocks noChangeArrowheads="1"/>
          </p:cNvSpPr>
          <p:nvPr/>
        </p:nvSpPr>
        <p:spPr bwMode="auto">
          <a:xfrm>
            <a:off x="10562872"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17</a:t>
            </a:r>
          </a:p>
        </p:txBody>
      </p:sp>
      <p:sp>
        <p:nvSpPr>
          <p:cNvPr id="459" name="Rectangle 99">
            <a:extLst>
              <a:ext uri="{FF2B5EF4-FFF2-40B4-BE49-F238E27FC236}">
                <a16:creationId xmlns:a16="http://schemas.microsoft.com/office/drawing/2014/main" id="{1487AFE8-9FA2-4D46-AD38-CD38A1886D2B}"/>
              </a:ext>
            </a:extLst>
          </p:cNvPr>
          <p:cNvSpPr>
            <a:spLocks noChangeArrowheads="1"/>
          </p:cNvSpPr>
          <p:nvPr/>
        </p:nvSpPr>
        <p:spPr bwMode="auto">
          <a:xfrm>
            <a:off x="10324747"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43</a:t>
            </a:r>
          </a:p>
        </p:txBody>
      </p:sp>
      <p:sp>
        <p:nvSpPr>
          <p:cNvPr id="460" name="Rectangle 100">
            <a:extLst>
              <a:ext uri="{FF2B5EF4-FFF2-40B4-BE49-F238E27FC236}">
                <a16:creationId xmlns:a16="http://schemas.microsoft.com/office/drawing/2014/main" id="{150ABF95-C5A4-E949-945C-C80D4EB830B3}"/>
              </a:ext>
            </a:extLst>
          </p:cNvPr>
          <p:cNvSpPr>
            <a:spLocks noChangeArrowheads="1"/>
          </p:cNvSpPr>
          <p:nvPr/>
        </p:nvSpPr>
        <p:spPr bwMode="auto">
          <a:xfrm>
            <a:off x="10324747"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a:t>
            </a:r>
          </a:p>
        </p:txBody>
      </p:sp>
      <p:sp>
        <p:nvSpPr>
          <p:cNvPr id="461" name="Rectangle 99">
            <a:extLst>
              <a:ext uri="{FF2B5EF4-FFF2-40B4-BE49-F238E27FC236}">
                <a16:creationId xmlns:a16="http://schemas.microsoft.com/office/drawing/2014/main" id="{E95C2A4B-F7C8-C54C-B1A2-151E57291AB6}"/>
              </a:ext>
            </a:extLst>
          </p:cNvPr>
          <p:cNvSpPr>
            <a:spLocks noChangeArrowheads="1"/>
          </p:cNvSpPr>
          <p:nvPr/>
        </p:nvSpPr>
        <p:spPr bwMode="auto">
          <a:xfrm>
            <a:off x="10099322"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60</a:t>
            </a:r>
          </a:p>
        </p:txBody>
      </p:sp>
      <p:sp>
        <p:nvSpPr>
          <p:cNvPr id="462" name="Rectangle 100">
            <a:extLst>
              <a:ext uri="{FF2B5EF4-FFF2-40B4-BE49-F238E27FC236}">
                <a16:creationId xmlns:a16="http://schemas.microsoft.com/office/drawing/2014/main" id="{9ABEFC9C-EC3F-7F46-8CF6-B6461ACCD84C}"/>
              </a:ext>
            </a:extLst>
          </p:cNvPr>
          <p:cNvSpPr>
            <a:spLocks noChangeArrowheads="1"/>
          </p:cNvSpPr>
          <p:nvPr/>
        </p:nvSpPr>
        <p:spPr bwMode="auto">
          <a:xfrm>
            <a:off x="10099322"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26</a:t>
            </a:r>
          </a:p>
        </p:txBody>
      </p:sp>
      <p:sp>
        <p:nvSpPr>
          <p:cNvPr id="463" name="Rectangle 99">
            <a:extLst>
              <a:ext uri="{FF2B5EF4-FFF2-40B4-BE49-F238E27FC236}">
                <a16:creationId xmlns:a16="http://schemas.microsoft.com/office/drawing/2014/main" id="{1D68DB4E-391C-5647-A156-F947999EDC7B}"/>
              </a:ext>
            </a:extLst>
          </p:cNvPr>
          <p:cNvSpPr>
            <a:spLocks noChangeArrowheads="1"/>
          </p:cNvSpPr>
          <p:nvPr/>
        </p:nvSpPr>
        <p:spPr bwMode="auto">
          <a:xfrm>
            <a:off x="9870722"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76</a:t>
            </a:r>
          </a:p>
        </p:txBody>
      </p:sp>
      <p:sp>
        <p:nvSpPr>
          <p:cNvPr id="464" name="Rectangle 100">
            <a:extLst>
              <a:ext uri="{FF2B5EF4-FFF2-40B4-BE49-F238E27FC236}">
                <a16:creationId xmlns:a16="http://schemas.microsoft.com/office/drawing/2014/main" id="{BA653465-A502-8B4A-8B39-4609584F27D4}"/>
              </a:ext>
            </a:extLst>
          </p:cNvPr>
          <p:cNvSpPr>
            <a:spLocks noChangeArrowheads="1"/>
          </p:cNvSpPr>
          <p:nvPr/>
        </p:nvSpPr>
        <p:spPr bwMode="auto">
          <a:xfrm>
            <a:off x="9870722"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42</a:t>
            </a:r>
          </a:p>
        </p:txBody>
      </p:sp>
      <p:sp>
        <p:nvSpPr>
          <p:cNvPr id="465" name="Rectangle 99">
            <a:extLst>
              <a:ext uri="{FF2B5EF4-FFF2-40B4-BE49-F238E27FC236}">
                <a16:creationId xmlns:a16="http://schemas.microsoft.com/office/drawing/2014/main" id="{84508D43-EFAE-7441-A7AC-7161F46580C0}"/>
              </a:ext>
            </a:extLst>
          </p:cNvPr>
          <p:cNvSpPr>
            <a:spLocks noChangeArrowheads="1"/>
          </p:cNvSpPr>
          <p:nvPr/>
        </p:nvSpPr>
        <p:spPr bwMode="auto">
          <a:xfrm>
            <a:off x="9635772" y="4516418"/>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92</a:t>
            </a:r>
          </a:p>
        </p:txBody>
      </p:sp>
      <p:sp>
        <p:nvSpPr>
          <p:cNvPr id="466" name="Rectangle 100">
            <a:extLst>
              <a:ext uri="{FF2B5EF4-FFF2-40B4-BE49-F238E27FC236}">
                <a16:creationId xmlns:a16="http://schemas.microsoft.com/office/drawing/2014/main" id="{210983F1-6A71-264D-9BA1-851AFD57CEDB}"/>
              </a:ext>
            </a:extLst>
          </p:cNvPr>
          <p:cNvSpPr>
            <a:spLocks noChangeArrowheads="1"/>
          </p:cNvSpPr>
          <p:nvPr/>
        </p:nvSpPr>
        <p:spPr bwMode="auto">
          <a:xfrm>
            <a:off x="9635772"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54</a:t>
            </a:r>
          </a:p>
        </p:txBody>
      </p:sp>
      <p:sp>
        <p:nvSpPr>
          <p:cNvPr id="467" name="Rectangle 99">
            <a:extLst>
              <a:ext uri="{FF2B5EF4-FFF2-40B4-BE49-F238E27FC236}">
                <a16:creationId xmlns:a16="http://schemas.microsoft.com/office/drawing/2014/main" id="{3C94FB08-FC00-0748-A3A7-25FC467363A7}"/>
              </a:ext>
            </a:extLst>
          </p:cNvPr>
          <p:cNvSpPr>
            <a:spLocks noChangeArrowheads="1"/>
          </p:cNvSpPr>
          <p:nvPr/>
        </p:nvSpPr>
        <p:spPr bwMode="auto">
          <a:xfrm>
            <a:off x="938146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113</a:t>
            </a:r>
          </a:p>
        </p:txBody>
      </p:sp>
      <p:sp>
        <p:nvSpPr>
          <p:cNvPr id="468" name="Rectangle 100">
            <a:extLst>
              <a:ext uri="{FF2B5EF4-FFF2-40B4-BE49-F238E27FC236}">
                <a16:creationId xmlns:a16="http://schemas.microsoft.com/office/drawing/2014/main" id="{B4CC7927-5AF7-0F46-8AFF-9DBD97C341FD}"/>
              </a:ext>
            </a:extLst>
          </p:cNvPr>
          <p:cNvSpPr>
            <a:spLocks noChangeArrowheads="1"/>
          </p:cNvSpPr>
          <p:nvPr/>
        </p:nvSpPr>
        <p:spPr bwMode="auto">
          <a:xfrm>
            <a:off x="9413522"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66</a:t>
            </a:r>
          </a:p>
        </p:txBody>
      </p:sp>
      <p:sp>
        <p:nvSpPr>
          <p:cNvPr id="469" name="Rectangle 99">
            <a:extLst>
              <a:ext uri="{FF2B5EF4-FFF2-40B4-BE49-F238E27FC236}">
                <a16:creationId xmlns:a16="http://schemas.microsoft.com/office/drawing/2014/main" id="{3B3C5993-048C-A945-959C-D6F05221719A}"/>
              </a:ext>
            </a:extLst>
          </p:cNvPr>
          <p:cNvSpPr>
            <a:spLocks noChangeArrowheads="1"/>
          </p:cNvSpPr>
          <p:nvPr/>
        </p:nvSpPr>
        <p:spPr bwMode="auto">
          <a:xfrm>
            <a:off x="913381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126</a:t>
            </a:r>
          </a:p>
        </p:txBody>
      </p:sp>
      <p:sp>
        <p:nvSpPr>
          <p:cNvPr id="470" name="Rectangle 100">
            <a:extLst>
              <a:ext uri="{FF2B5EF4-FFF2-40B4-BE49-F238E27FC236}">
                <a16:creationId xmlns:a16="http://schemas.microsoft.com/office/drawing/2014/main" id="{07B13382-B01D-F846-BC2D-96199473297A}"/>
              </a:ext>
            </a:extLst>
          </p:cNvPr>
          <p:cNvSpPr>
            <a:spLocks noChangeArrowheads="1"/>
          </p:cNvSpPr>
          <p:nvPr/>
        </p:nvSpPr>
        <p:spPr bwMode="auto">
          <a:xfrm>
            <a:off x="9165872"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77</a:t>
            </a:r>
          </a:p>
        </p:txBody>
      </p:sp>
      <p:sp>
        <p:nvSpPr>
          <p:cNvPr id="471" name="Rectangle 99">
            <a:extLst>
              <a:ext uri="{FF2B5EF4-FFF2-40B4-BE49-F238E27FC236}">
                <a16:creationId xmlns:a16="http://schemas.microsoft.com/office/drawing/2014/main" id="{68F6BAD0-3E49-C04E-A2CF-CBDA75398305}"/>
              </a:ext>
            </a:extLst>
          </p:cNvPr>
          <p:cNvSpPr>
            <a:spLocks noChangeArrowheads="1"/>
          </p:cNvSpPr>
          <p:nvPr/>
        </p:nvSpPr>
        <p:spPr bwMode="auto">
          <a:xfrm>
            <a:off x="8921087"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137</a:t>
            </a:r>
          </a:p>
        </p:txBody>
      </p:sp>
      <p:sp>
        <p:nvSpPr>
          <p:cNvPr id="472" name="Rectangle 100">
            <a:extLst>
              <a:ext uri="{FF2B5EF4-FFF2-40B4-BE49-F238E27FC236}">
                <a16:creationId xmlns:a16="http://schemas.microsoft.com/office/drawing/2014/main" id="{1B6F56DA-8BAA-2943-BBDD-E2A58DEDB374}"/>
              </a:ext>
            </a:extLst>
          </p:cNvPr>
          <p:cNvSpPr>
            <a:spLocks noChangeArrowheads="1"/>
          </p:cNvSpPr>
          <p:nvPr/>
        </p:nvSpPr>
        <p:spPr bwMode="auto">
          <a:xfrm>
            <a:off x="8953147" y="4652943"/>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86</a:t>
            </a:r>
          </a:p>
        </p:txBody>
      </p:sp>
      <p:sp>
        <p:nvSpPr>
          <p:cNvPr id="473" name="Rectangle 99">
            <a:extLst>
              <a:ext uri="{FF2B5EF4-FFF2-40B4-BE49-F238E27FC236}">
                <a16:creationId xmlns:a16="http://schemas.microsoft.com/office/drawing/2014/main" id="{630FAB98-DA80-0F4B-8386-7B92BAB9D146}"/>
              </a:ext>
            </a:extLst>
          </p:cNvPr>
          <p:cNvSpPr>
            <a:spLocks noChangeArrowheads="1"/>
          </p:cNvSpPr>
          <p:nvPr/>
        </p:nvSpPr>
        <p:spPr bwMode="auto">
          <a:xfrm>
            <a:off x="868931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155</a:t>
            </a:r>
          </a:p>
        </p:txBody>
      </p:sp>
      <p:sp>
        <p:nvSpPr>
          <p:cNvPr id="474" name="Rectangle 100">
            <a:extLst>
              <a:ext uri="{FF2B5EF4-FFF2-40B4-BE49-F238E27FC236}">
                <a16:creationId xmlns:a16="http://schemas.microsoft.com/office/drawing/2014/main" id="{5E9D563D-C6EA-0546-AAAC-475EB937BFBA}"/>
              </a:ext>
            </a:extLst>
          </p:cNvPr>
          <p:cNvSpPr>
            <a:spLocks noChangeArrowheads="1"/>
          </p:cNvSpPr>
          <p:nvPr/>
        </p:nvSpPr>
        <p:spPr bwMode="auto">
          <a:xfrm>
            <a:off x="8689312"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104</a:t>
            </a:r>
          </a:p>
        </p:txBody>
      </p:sp>
      <p:sp>
        <p:nvSpPr>
          <p:cNvPr id="475" name="Rectangle 99">
            <a:extLst>
              <a:ext uri="{FF2B5EF4-FFF2-40B4-BE49-F238E27FC236}">
                <a16:creationId xmlns:a16="http://schemas.microsoft.com/office/drawing/2014/main" id="{83C6B573-34B4-2947-AF91-B25C3613118C}"/>
              </a:ext>
            </a:extLst>
          </p:cNvPr>
          <p:cNvSpPr>
            <a:spLocks noChangeArrowheads="1"/>
          </p:cNvSpPr>
          <p:nvPr/>
        </p:nvSpPr>
        <p:spPr bwMode="auto">
          <a:xfrm>
            <a:off x="846071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184</a:t>
            </a:r>
          </a:p>
        </p:txBody>
      </p:sp>
      <p:sp>
        <p:nvSpPr>
          <p:cNvPr id="476" name="Rectangle 100">
            <a:extLst>
              <a:ext uri="{FF2B5EF4-FFF2-40B4-BE49-F238E27FC236}">
                <a16:creationId xmlns:a16="http://schemas.microsoft.com/office/drawing/2014/main" id="{1DB3E2FA-65DC-5E4A-8D4C-FD91F01824E7}"/>
              </a:ext>
            </a:extLst>
          </p:cNvPr>
          <p:cNvSpPr>
            <a:spLocks noChangeArrowheads="1"/>
          </p:cNvSpPr>
          <p:nvPr/>
        </p:nvSpPr>
        <p:spPr bwMode="auto">
          <a:xfrm>
            <a:off x="8460712"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126</a:t>
            </a:r>
          </a:p>
        </p:txBody>
      </p:sp>
      <p:sp>
        <p:nvSpPr>
          <p:cNvPr id="477" name="Rectangle 99">
            <a:extLst>
              <a:ext uri="{FF2B5EF4-FFF2-40B4-BE49-F238E27FC236}">
                <a16:creationId xmlns:a16="http://schemas.microsoft.com/office/drawing/2014/main" id="{EEAA929C-C2CE-0545-AB3D-543C82E30AAB}"/>
              </a:ext>
            </a:extLst>
          </p:cNvPr>
          <p:cNvSpPr>
            <a:spLocks noChangeArrowheads="1"/>
          </p:cNvSpPr>
          <p:nvPr/>
        </p:nvSpPr>
        <p:spPr bwMode="auto">
          <a:xfrm>
            <a:off x="8235287"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214</a:t>
            </a:r>
          </a:p>
        </p:txBody>
      </p:sp>
      <p:sp>
        <p:nvSpPr>
          <p:cNvPr id="478" name="Rectangle 100">
            <a:extLst>
              <a:ext uri="{FF2B5EF4-FFF2-40B4-BE49-F238E27FC236}">
                <a16:creationId xmlns:a16="http://schemas.microsoft.com/office/drawing/2014/main" id="{211A170A-67CB-1148-9165-AA11DDDE7573}"/>
              </a:ext>
            </a:extLst>
          </p:cNvPr>
          <p:cNvSpPr>
            <a:spLocks noChangeArrowheads="1"/>
          </p:cNvSpPr>
          <p:nvPr/>
        </p:nvSpPr>
        <p:spPr bwMode="auto">
          <a:xfrm>
            <a:off x="8235287"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146</a:t>
            </a:r>
          </a:p>
        </p:txBody>
      </p:sp>
      <p:sp>
        <p:nvSpPr>
          <p:cNvPr id="479" name="Rectangle 99">
            <a:extLst>
              <a:ext uri="{FF2B5EF4-FFF2-40B4-BE49-F238E27FC236}">
                <a16:creationId xmlns:a16="http://schemas.microsoft.com/office/drawing/2014/main" id="{0D6916DD-CE1D-0947-8B64-96F236FEA4FE}"/>
              </a:ext>
            </a:extLst>
          </p:cNvPr>
          <p:cNvSpPr>
            <a:spLocks noChangeArrowheads="1"/>
          </p:cNvSpPr>
          <p:nvPr/>
        </p:nvSpPr>
        <p:spPr bwMode="auto">
          <a:xfrm>
            <a:off x="800986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251</a:t>
            </a:r>
          </a:p>
        </p:txBody>
      </p:sp>
      <p:sp>
        <p:nvSpPr>
          <p:cNvPr id="480" name="Rectangle 100">
            <a:extLst>
              <a:ext uri="{FF2B5EF4-FFF2-40B4-BE49-F238E27FC236}">
                <a16:creationId xmlns:a16="http://schemas.microsoft.com/office/drawing/2014/main" id="{1ED41785-1FC0-4944-B364-677B1E48F93C}"/>
              </a:ext>
            </a:extLst>
          </p:cNvPr>
          <p:cNvSpPr>
            <a:spLocks noChangeArrowheads="1"/>
          </p:cNvSpPr>
          <p:nvPr/>
        </p:nvSpPr>
        <p:spPr bwMode="auto">
          <a:xfrm>
            <a:off x="8009862"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188</a:t>
            </a:r>
          </a:p>
        </p:txBody>
      </p:sp>
      <p:sp>
        <p:nvSpPr>
          <p:cNvPr id="481" name="Rectangle 99">
            <a:extLst>
              <a:ext uri="{FF2B5EF4-FFF2-40B4-BE49-F238E27FC236}">
                <a16:creationId xmlns:a16="http://schemas.microsoft.com/office/drawing/2014/main" id="{526EB72E-282E-F442-962F-4F340BAD1760}"/>
              </a:ext>
            </a:extLst>
          </p:cNvPr>
          <p:cNvSpPr>
            <a:spLocks noChangeArrowheads="1"/>
          </p:cNvSpPr>
          <p:nvPr/>
        </p:nvSpPr>
        <p:spPr bwMode="auto">
          <a:xfrm>
            <a:off x="7771737"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308</a:t>
            </a:r>
          </a:p>
        </p:txBody>
      </p:sp>
      <p:sp>
        <p:nvSpPr>
          <p:cNvPr id="482" name="Rectangle 100">
            <a:extLst>
              <a:ext uri="{FF2B5EF4-FFF2-40B4-BE49-F238E27FC236}">
                <a16:creationId xmlns:a16="http://schemas.microsoft.com/office/drawing/2014/main" id="{94EB6D58-4879-704E-959B-91C4D9A034F2}"/>
              </a:ext>
            </a:extLst>
          </p:cNvPr>
          <p:cNvSpPr>
            <a:spLocks noChangeArrowheads="1"/>
          </p:cNvSpPr>
          <p:nvPr/>
        </p:nvSpPr>
        <p:spPr bwMode="auto">
          <a:xfrm>
            <a:off x="7771737"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235</a:t>
            </a:r>
          </a:p>
        </p:txBody>
      </p:sp>
      <p:sp>
        <p:nvSpPr>
          <p:cNvPr id="483" name="Rectangle 99">
            <a:extLst>
              <a:ext uri="{FF2B5EF4-FFF2-40B4-BE49-F238E27FC236}">
                <a16:creationId xmlns:a16="http://schemas.microsoft.com/office/drawing/2014/main" id="{E78A8F12-CBAF-8940-9530-95C5E56A97FC}"/>
              </a:ext>
            </a:extLst>
          </p:cNvPr>
          <p:cNvSpPr>
            <a:spLocks noChangeArrowheads="1"/>
          </p:cNvSpPr>
          <p:nvPr/>
        </p:nvSpPr>
        <p:spPr bwMode="auto">
          <a:xfrm>
            <a:off x="754631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900" dirty="0">
                <a:cs typeface="Arial" panose="020B0604020202020204" pitchFamily="34" charset="0"/>
              </a:rPr>
              <a:t>375</a:t>
            </a:r>
            <a:endParaRPr kumimoji="0" lang="en-US" altLang="en-US" sz="900" b="0" i="0" u="none" strike="noStrike" kern="1200" cap="none" spc="0" normalizeH="0" baseline="0" noProof="0" dirty="0">
              <a:ln>
                <a:noFill/>
              </a:ln>
              <a:effectLst/>
              <a:uLnTx/>
              <a:uFillTx/>
              <a:cs typeface="Arial" panose="020B0604020202020204" pitchFamily="34" charset="0"/>
            </a:endParaRPr>
          </a:p>
        </p:txBody>
      </p:sp>
      <p:sp>
        <p:nvSpPr>
          <p:cNvPr id="484" name="Rectangle 100">
            <a:extLst>
              <a:ext uri="{FF2B5EF4-FFF2-40B4-BE49-F238E27FC236}">
                <a16:creationId xmlns:a16="http://schemas.microsoft.com/office/drawing/2014/main" id="{7B071D79-CA5A-2743-99B1-41DA65B3B593}"/>
              </a:ext>
            </a:extLst>
          </p:cNvPr>
          <p:cNvSpPr>
            <a:spLocks noChangeArrowheads="1"/>
          </p:cNvSpPr>
          <p:nvPr/>
        </p:nvSpPr>
        <p:spPr bwMode="auto">
          <a:xfrm>
            <a:off x="7546312"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312</a:t>
            </a:r>
          </a:p>
        </p:txBody>
      </p:sp>
      <p:sp>
        <p:nvSpPr>
          <p:cNvPr id="485" name="Rectangle 99">
            <a:extLst>
              <a:ext uri="{FF2B5EF4-FFF2-40B4-BE49-F238E27FC236}">
                <a16:creationId xmlns:a16="http://schemas.microsoft.com/office/drawing/2014/main" id="{D3925489-74DE-564B-91F4-8DA171D558F1}"/>
              </a:ext>
            </a:extLst>
          </p:cNvPr>
          <p:cNvSpPr>
            <a:spLocks noChangeArrowheads="1"/>
          </p:cNvSpPr>
          <p:nvPr/>
        </p:nvSpPr>
        <p:spPr bwMode="auto">
          <a:xfrm>
            <a:off x="731771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453</a:t>
            </a:r>
          </a:p>
        </p:txBody>
      </p:sp>
      <p:sp>
        <p:nvSpPr>
          <p:cNvPr id="486" name="Rectangle 100">
            <a:extLst>
              <a:ext uri="{FF2B5EF4-FFF2-40B4-BE49-F238E27FC236}">
                <a16:creationId xmlns:a16="http://schemas.microsoft.com/office/drawing/2014/main" id="{9734AE58-D65E-634E-BB2F-0C34D3608F76}"/>
              </a:ext>
            </a:extLst>
          </p:cNvPr>
          <p:cNvSpPr>
            <a:spLocks noChangeArrowheads="1"/>
          </p:cNvSpPr>
          <p:nvPr/>
        </p:nvSpPr>
        <p:spPr bwMode="auto">
          <a:xfrm>
            <a:off x="7317712"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405</a:t>
            </a:r>
          </a:p>
        </p:txBody>
      </p:sp>
      <p:sp>
        <p:nvSpPr>
          <p:cNvPr id="487" name="Rectangle 99">
            <a:extLst>
              <a:ext uri="{FF2B5EF4-FFF2-40B4-BE49-F238E27FC236}">
                <a16:creationId xmlns:a16="http://schemas.microsoft.com/office/drawing/2014/main" id="{2D632AD7-8D54-A54E-A848-761A9886213B}"/>
              </a:ext>
            </a:extLst>
          </p:cNvPr>
          <p:cNvSpPr>
            <a:spLocks noChangeArrowheads="1"/>
          </p:cNvSpPr>
          <p:nvPr/>
        </p:nvSpPr>
        <p:spPr bwMode="auto">
          <a:xfrm>
            <a:off x="7085937"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555</a:t>
            </a:r>
          </a:p>
        </p:txBody>
      </p:sp>
      <p:sp>
        <p:nvSpPr>
          <p:cNvPr id="488" name="Rectangle 100">
            <a:extLst>
              <a:ext uri="{FF2B5EF4-FFF2-40B4-BE49-F238E27FC236}">
                <a16:creationId xmlns:a16="http://schemas.microsoft.com/office/drawing/2014/main" id="{358DFC3B-B39B-734A-8B84-80C5DF0F0F9E}"/>
              </a:ext>
            </a:extLst>
          </p:cNvPr>
          <p:cNvSpPr>
            <a:spLocks noChangeArrowheads="1"/>
          </p:cNvSpPr>
          <p:nvPr/>
        </p:nvSpPr>
        <p:spPr bwMode="auto">
          <a:xfrm>
            <a:off x="7085937"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506</a:t>
            </a:r>
          </a:p>
        </p:txBody>
      </p:sp>
      <p:sp>
        <p:nvSpPr>
          <p:cNvPr id="489" name="Rectangle 99">
            <a:extLst>
              <a:ext uri="{FF2B5EF4-FFF2-40B4-BE49-F238E27FC236}">
                <a16:creationId xmlns:a16="http://schemas.microsoft.com/office/drawing/2014/main" id="{0BA6A5EF-7F58-F449-80D8-9673DFE9A184}"/>
              </a:ext>
            </a:extLst>
          </p:cNvPr>
          <p:cNvSpPr>
            <a:spLocks noChangeArrowheads="1"/>
          </p:cNvSpPr>
          <p:nvPr/>
        </p:nvSpPr>
        <p:spPr bwMode="auto">
          <a:xfrm>
            <a:off x="6850987"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646</a:t>
            </a:r>
          </a:p>
        </p:txBody>
      </p:sp>
      <p:sp>
        <p:nvSpPr>
          <p:cNvPr id="490" name="Rectangle 100">
            <a:extLst>
              <a:ext uri="{FF2B5EF4-FFF2-40B4-BE49-F238E27FC236}">
                <a16:creationId xmlns:a16="http://schemas.microsoft.com/office/drawing/2014/main" id="{76E35FD6-9729-414D-BEA8-BF81FB675C81}"/>
              </a:ext>
            </a:extLst>
          </p:cNvPr>
          <p:cNvSpPr>
            <a:spLocks noChangeArrowheads="1"/>
          </p:cNvSpPr>
          <p:nvPr/>
        </p:nvSpPr>
        <p:spPr bwMode="auto">
          <a:xfrm>
            <a:off x="6850987"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601</a:t>
            </a:r>
          </a:p>
        </p:txBody>
      </p:sp>
      <p:sp>
        <p:nvSpPr>
          <p:cNvPr id="491" name="Rectangle 99">
            <a:extLst>
              <a:ext uri="{FF2B5EF4-FFF2-40B4-BE49-F238E27FC236}">
                <a16:creationId xmlns:a16="http://schemas.microsoft.com/office/drawing/2014/main" id="{B9E75AAB-DD63-9449-B557-9AB85D868FA3}"/>
              </a:ext>
            </a:extLst>
          </p:cNvPr>
          <p:cNvSpPr>
            <a:spLocks noChangeArrowheads="1"/>
          </p:cNvSpPr>
          <p:nvPr/>
        </p:nvSpPr>
        <p:spPr bwMode="auto">
          <a:xfrm>
            <a:off x="6619212" y="4516418"/>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696</a:t>
            </a:r>
          </a:p>
        </p:txBody>
      </p:sp>
      <p:sp>
        <p:nvSpPr>
          <p:cNvPr id="492" name="Rectangle 100">
            <a:extLst>
              <a:ext uri="{FF2B5EF4-FFF2-40B4-BE49-F238E27FC236}">
                <a16:creationId xmlns:a16="http://schemas.microsoft.com/office/drawing/2014/main" id="{C325E962-58DB-0442-BFB9-3C5253E1288F}"/>
              </a:ext>
            </a:extLst>
          </p:cNvPr>
          <p:cNvSpPr>
            <a:spLocks noChangeArrowheads="1"/>
          </p:cNvSpPr>
          <p:nvPr/>
        </p:nvSpPr>
        <p:spPr bwMode="auto">
          <a:xfrm>
            <a:off x="6619212" y="4652943"/>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dirty="0">
                <a:ln>
                  <a:noFill/>
                </a:ln>
                <a:effectLst/>
                <a:uLnTx/>
                <a:uFillTx/>
                <a:cs typeface="Arial" panose="020B0604020202020204" pitchFamily="34" charset="0"/>
              </a:rPr>
              <a:t>682</a:t>
            </a:r>
          </a:p>
        </p:txBody>
      </p:sp>
      <p:sp>
        <p:nvSpPr>
          <p:cNvPr id="494" name="Rectangle 58">
            <a:extLst>
              <a:ext uri="{FF2B5EF4-FFF2-40B4-BE49-F238E27FC236}">
                <a16:creationId xmlns:a16="http://schemas.microsoft.com/office/drawing/2014/main" id="{78098EEB-F7B7-F44B-886D-25556C2E4044}"/>
              </a:ext>
            </a:extLst>
          </p:cNvPr>
          <p:cNvSpPr>
            <a:spLocks noChangeArrowheads="1"/>
          </p:cNvSpPr>
          <p:nvPr/>
        </p:nvSpPr>
        <p:spPr bwMode="auto">
          <a:xfrm>
            <a:off x="10070980"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45</a:t>
            </a:r>
          </a:p>
        </p:txBody>
      </p:sp>
      <p:sp>
        <p:nvSpPr>
          <p:cNvPr id="496" name="Rectangle 59">
            <a:extLst>
              <a:ext uri="{FF2B5EF4-FFF2-40B4-BE49-F238E27FC236}">
                <a16:creationId xmlns:a16="http://schemas.microsoft.com/office/drawing/2014/main" id="{45B7F963-9E80-6243-ABEB-06F6DE264A28}"/>
              </a:ext>
            </a:extLst>
          </p:cNvPr>
          <p:cNvSpPr>
            <a:spLocks noChangeArrowheads="1"/>
          </p:cNvSpPr>
          <p:nvPr/>
        </p:nvSpPr>
        <p:spPr bwMode="auto">
          <a:xfrm>
            <a:off x="4541095" y="4106104"/>
            <a:ext cx="15709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rPr>
              <a:t>45</a:t>
            </a:r>
          </a:p>
        </p:txBody>
      </p:sp>
      <p:sp>
        <p:nvSpPr>
          <p:cNvPr id="497" name="Rectangle 405">
            <a:extLst>
              <a:ext uri="{FF2B5EF4-FFF2-40B4-BE49-F238E27FC236}">
                <a16:creationId xmlns:a16="http://schemas.microsoft.com/office/drawing/2014/main" id="{FC3208BA-2B06-A548-8BC6-9A4D2C91641C}"/>
              </a:ext>
            </a:extLst>
          </p:cNvPr>
          <p:cNvSpPr>
            <a:spLocks noChangeArrowheads="1"/>
          </p:cNvSpPr>
          <p:nvPr/>
        </p:nvSpPr>
        <p:spPr bwMode="auto">
          <a:xfrm>
            <a:off x="276135" y="4355698"/>
            <a:ext cx="55784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effectLst/>
                <a:cs typeface="Arial" panose="020B0604020202020204" pitchFamily="34" charset="0"/>
              </a:rPr>
              <a:t>No. at risk</a:t>
            </a:r>
          </a:p>
        </p:txBody>
      </p:sp>
      <p:sp>
        <p:nvSpPr>
          <p:cNvPr id="498" name="Rectangle 407">
            <a:extLst>
              <a:ext uri="{FF2B5EF4-FFF2-40B4-BE49-F238E27FC236}">
                <a16:creationId xmlns:a16="http://schemas.microsoft.com/office/drawing/2014/main" id="{57527CDB-91EF-4144-8EE2-715142F14263}"/>
              </a:ext>
            </a:extLst>
          </p:cNvPr>
          <p:cNvSpPr>
            <a:spLocks noChangeArrowheads="1"/>
          </p:cNvSpPr>
          <p:nvPr/>
        </p:nvSpPr>
        <p:spPr bwMode="auto">
          <a:xfrm>
            <a:off x="276135" y="4516418"/>
            <a:ext cx="78547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solidFill>
                  <a:schemeClr val="accent1"/>
                </a:solidFill>
                <a:effectLst/>
                <a:cs typeface="Arial" panose="020B0604020202020204" pitchFamily="34" charset="0"/>
              </a:rPr>
              <a:t>NIVO + chemo</a:t>
            </a:r>
          </a:p>
        </p:txBody>
      </p:sp>
      <p:sp>
        <p:nvSpPr>
          <p:cNvPr id="499" name="Rectangle 408">
            <a:extLst>
              <a:ext uri="{FF2B5EF4-FFF2-40B4-BE49-F238E27FC236}">
                <a16:creationId xmlns:a16="http://schemas.microsoft.com/office/drawing/2014/main" id="{71E0263F-2605-8844-94D7-A7368C96B7A3}"/>
              </a:ext>
            </a:extLst>
          </p:cNvPr>
          <p:cNvSpPr>
            <a:spLocks noChangeArrowheads="1"/>
          </p:cNvSpPr>
          <p:nvPr/>
        </p:nvSpPr>
        <p:spPr bwMode="auto">
          <a:xfrm>
            <a:off x="276135" y="4652943"/>
            <a:ext cx="39113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solidFill>
                  <a:schemeClr val="accent6"/>
                </a:solidFill>
                <a:effectLst/>
                <a:cs typeface="Arial" panose="020B0604020202020204" pitchFamily="34" charset="0"/>
              </a:rPr>
              <a:t>Chemo</a:t>
            </a:r>
          </a:p>
        </p:txBody>
      </p:sp>
      <p:sp>
        <p:nvSpPr>
          <p:cNvPr id="503" name="Freeform 502">
            <a:extLst>
              <a:ext uri="{FF2B5EF4-FFF2-40B4-BE49-F238E27FC236}">
                <a16:creationId xmlns:a16="http://schemas.microsoft.com/office/drawing/2014/main" id="{41C0FDEB-85DC-8D41-9745-BC07CF8E30EB}"/>
              </a:ext>
            </a:extLst>
          </p:cNvPr>
          <p:cNvSpPr/>
          <p:nvPr/>
        </p:nvSpPr>
        <p:spPr>
          <a:xfrm>
            <a:off x="1186133" y="1344236"/>
            <a:ext cx="3325769" cy="2437329"/>
          </a:xfrm>
          <a:custGeom>
            <a:avLst/>
            <a:gdLst>
              <a:gd name="connsiteX0" fmla="*/ 12580 w 3325768"/>
              <a:gd name="connsiteY0" fmla="*/ 12563 h 2437328"/>
              <a:gd name="connsiteX1" fmla="*/ 124366 w 3325768"/>
              <a:gd name="connsiteY1" fmla="*/ 12563 h 2437328"/>
              <a:gd name="connsiteX2" fmla="*/ 124366 w 3325768"/>
              <a:gd name="connsiteY2" fmla="*/ 138092 h 2437328"/>
              <a:gd name="connsiteX3" fmla="*/ 163441 w 3325768"/>
              <a:gd name="connsiteY3" fmla="*/ 138092 h 2437328"/>
              <a:gd name="connsiteX4" fmla="*/ 163441 w 3325768"/>
              <a:gd name="connsiteY4" fmla="*/ 266399 h 2437328"/>
              <a:gd name="connsiteX5" fmla="*/ 252845 w 3325768"/>
              <a:gd name="connsiteY5" fmla="*/ 266399 h 2437328"/>
              <a:gd name="connsiteX6" fmla="*/ 252845 w 3325768"/>
              <a:gd name="connsiteY6" fmla="*/ 520235 h 2437328"/>
              <a:gd name="connsiteX7" fmla="*/ 291919 w 3325768"/>
              <a:gd name="connsiteY7" fmla="*/ 520235 h 2437328"/>
              <a:gd name="connsiteX8" fmla="*/ 291919 w 3325768"/>
              <a:gd name="connsiteY8" fmla="*/ 645637 h 2437328"/>
              <a:gd name="connsiteX9" fmla="*/ 325430 w 3325768"/>
              <a:gd name="connsiteY9" fmla="*/ 645637 h 2437328"/>
              <a:gd name="connsiteX10" fmla="*/ 325430 w 3325768"/>
              <a:gd name="connsiteY10" fmla="*/ 779627 h 2437328"/>
              <a:gd name="connsiteX11" fmla="*/ 361722 w 3325768"/>
              <a:gd name="connsiteY11" fmla="*/ 779627 h 2437328"/>
              <a:gd name="connsiteX12" fmla="*/ 361722 w 3325768"/>
              <a:gd name="connsiteY12" fmla="*/ 899473 h 2437328"/>
              <a:gd name="connsiteX13" fmla="*/ 590733 w 3325768"/>
              <a:gd name="connsiteY13" fmla="*/ 899473 h 2437328"/>
              <a:gd name="connsiteX14" fmla="*/ 590733 w 3325768"/>
              <a:gd name="connsiteY14" fmla="*/ 1027780 h 2437328"/>
              <a:gd name="connsiteX15" fmla="*/ 641062 w 3325768"/>
              <a:gd name="connsiteY15" fmla="*/ 1027780 h 2437328"/>
              <a:gd name="connsiteX16" fmla="*/ 641062 w 3325768"/>
              <a:gd name="connsiteY16" fmla="*/ 1153309 h 2437328"/>
              <a:gd name="connsiteX17" fmla="*/ 716429 w 3325768"/>
              <a:gd name="connsiteY17" fmla="*/ 1153309 h 2437328"/>
              <a:gd name="connsiteX18" fmla="*/ 716429 w 3325768"/>
              <a:gd name="connsiteY18" fmla="*/ 1281616 h 2437328"/>
              <a:gd name="connsiteX19" fmla="*/ 939875 w 3325768"/>
              <a:gd name="connsiteY19" fmla="*/ 1281616 h 2437328"/>
              <a:gd name="connsiteX20" fmla="*/ 939875 w 3325768"/>
              <a:gd name="connsiteY20" fmla="*/ 1407145 h 2437328"/>
              <a:gd name="connsiteX21" fmla="*/ 965040 w 3325768"/>
              <a:gd name="connsiteY21" fmla="*/ 1407145 h 2437328"/>
              <a:gd name="connsiteX22" fmla="*/ 965040 w 3325768"/>
              <a:gd name="connsiteY22" fmla="*/ 1532674 h 2437328"/>
              <a:gd name="connsiteX23" fmla="*/ 970604 w 3325768"/>
              <a:gd name="connsiteY23" fmla="*/ 1532674 h 2437328"/>
              <a:gd name="connsiteX24" fmla="*/ 970604 w 3325768"/>
              <a:gd name="connsiteY24" fmla="*/ 1658202 h 2437328"/>
              <a:gd name="connsiteX25" fmla="*/ 1054443 w 3325768"/>
              <a:gd name="connsiteY25" fmla="*/ 1658202 h 2437328"/>
              <a:gd name="connsiteX26" fmla="*/ 1054443 w 3325768"/>
              <a:gd name="connsiteY26" fmla="*/ 1792066 h 2437328"/>
              <a:gd name="connsiteX27" fmla="*/ 1263853 w 3325768"/>
              <a:gd name="connsiteY27" fmla="*/ 1792066 h 2437328"/>
              <a:gd name="connsiteX28" fmla="*/ 1263853 w 3325768"/>
              <a:gd name="connsiteY28" fmla="*/ 1917595 h 2437328"/>
              <a:gd name="connsiteX29" fmla="*/ 1652070 w 3325768"/>
              <a:gd name="connsiteY29" fmla="*/ 1917595 h 2437328"/>
              <a:gd name="connsiteX30" fmla="*/ 1652070 w 3325768"/>
              <a:gd name="connsiteY30" fmla="*/ 2040219 h 2437328"/>
              <a:gd name="connsiteX31" fmla="*/ 2517908 w 3325768"/>
              <a:gd name="connsiteY31" fmla="*/ 2040219 h 2437328"/>
              <a:gd name="connsiteX32" fmla="*/ 2517908 w 3325768"/>
              <a:gd name="connsiteY32" fmla="*/ 2165748 h 2437328"/>
              <a:gd name="connsiteX33" fmla="*/ 2565329 w 3325768"/>
              <a:gd name="connsiteY33" fmla="*/ 2165748 h 2437328"/>
              <a:gd name="connsiteX34" fmla="*/ 2565329 w 3325768"/>
              <a:gd name="connsiteY34" fmla="*/ 2299611 h 2437328"/>
              <a:gd name="connsiteX35" fmla="*/ 2752482 w 3325768"/>
              <a:gd name="connsiteY35" fmla="*/ 2299611 h 2437328"/>
              <a:gd name="connsiteX36" fmla="*/ 2752482 w 3325768"/>
              <a:gd name="connsiteY36" fmla="*/ 2425140 h 2437328"/>
              <a:gd name="connsiteX37" fmla="*/ 3324944 w 3325768"/>
              <a:gd name="connsiteY37" fmla="*/ 2425140 h 24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25768" h="2437328">
                <a:moveTo>
                  <a:pt x="12580" y="12563"/>
                </a:moveTo>
                <a:lnTo>
                  <a:pt x="124366" y="12563"/>
                </a:lnTo>
                <a:lnTo>
                  <a:pt x="124366" y="138092"/>
                </a:lnTo>
                <a:lnTo>
                  <a:pt x="163441" y="138092"/>
                </a:lnTo>
                <a:lnTo>
                  <a:pt x="163441" y="266399"/>
                </a:lnTo>
                <a:lnTo>
                  <a:pt x="252845" y="266399"/>
                </a:lnTo>
                <a:lnTo>
                  <a:pt x="252845" y="520235"/>
                </a:lnTo>
                <a:lnTo>
                  <a:pt x="291919" y="520235"/>
                </a:lnTo>
                <a:lnTo>
                  <a:pt x="291919" y="645637"/>
                </a:lnTo>
                <a:lnTo>
                  <a:pt x="325430" y="645637"/>
                </a:lnTo>
                <a:lnTo>
                  <a:pt x="325430" y="779627"/>
                </a:lnTo>
                <a:lnTo>
                  <a:pt x="361722" y="779627"/>
                </a:lnTo>
                <a:lnTo>
                  <a:pt x="361722" y="899473"/>
                </a:lnTo>
                <a:lnTo>
                  <a:pt x="590733" y="899473"/>
                </a:lnTo>
                <a:lnTo>
                  <a:pt x="590733" y="1027780"/>
                </a:lnTo>
                <a:lnTo>
                  <a:pt x="641062" y="1027780"/>
                </a:lnTo>
                <a:lnTo>
                  <a:pt x="641062" y="1153309"/>
                </a:lnTo>
                <a:lnTo>
                  <a:pt x="716429" y="1153309"/>
                </a:lnTo>
                <a:lnTo>
                  <a:pt x="716429" y="1281616"/>
                </a:lnTo>
                <a:lnTo>
                  <a:pt x="939875" y="1281616"/>
                </a:lnTo>
                <a:lnTo>
                  <a:pt x="939875" y="1407145"/>
                </a:lnTo>
                <a:lnTo>
                  <a:pt x="965040" y="1407145"/>
                </a:lnTo>
                <a:lnTo>
                  <a:pt x="965040" y="1532674"/>
                </a:lnTo>
                <a:lnTo>
                  <a:pt x="970604" y="1532674"/>
                </a:lnTo>
                <a:lnTo>
                  <a:pt x="970604" y="1658202"/>
                </a:lnTo>
                <a:lnTo>
                  <a:pt x="1054443" y="1658202"/>
                </a:lnTo>
                <a:lnTo>
                  <a:pt x="1054443" y="1792066"/>
                </a:lnTo>
                <a:lnTo>
                  <a:pt x="1263853" y="1792066"/>
                </a:lnTo>
                <a:lnTo>
                  <a:pt x="1263853" y="1917595"/>
                </a:lnTo>
                <a:lnTo>
                  <a:pt x="1652070" y="1917595"/>
                </a:lnTo>
                <a:lnTo>
                  <a:pt x="1652070" y="2040219"/>
                </a:lnTo>
                <a:lnTo>
                  <a:pt x="2517908" y="2040219"/>
                </a:lnTo>
                <a:lnTo>
                  <a:pt x="2517908" y="2165748"/>
                </a:lnTo>
                <a:lnTo>
                  <a:pt x="2565329" y="2165748"/>
                </a:lnTo>
                <a:lnTo>
                  <a:pt x="2565329" y="2299611"/>
                </a:lnTo>
                <a:lnTo>
                  <a:pt x="2752482" y="2299611"/>
                </a:lnTo>
                <a:lnTo>
                  <a:pt x="2752482" y="2425140"/>
                </a:lnTo>
                <a:lnTo>
                  <a:pt x="3324944" y="2425140"/>
                </a:lnTo>
              </a:path>
            </a:pathLst>
          </a:custGeom>
          <a:noFill/>
          <a:ln w="19050" cap="flat">
            <a:solidFill>
              <a:srgbClr val="8B878B"/>
            </a:solidFill>
            <a:prstDash val="solid"/>
            <a:miter/>
          </a:ln>
        </p:spPr>
        <p:txBody>
          <a:bodyPr rtlCol="0" anchor="ctr"/>
          <a:lstStyle/>
          <a:p>
            <a:endParaRPr lang="en-GB" dirty="0"/>
          </a:p>
        </p:txBody>
      </p:sp>
      <p:sp>
        <p:nvSpPr>
          <p:cNvPr id="504" name="Freeform 503">
            <a:extLst>
              <a:ext uri="{FF2B5EF4-FFF2-40B4-BE49-F238E27FC236}">
                <a16:creationId xmlns:a16="http://schemas.microsoft.com/office/drawing/2014/main" id="{257D0309-5811-5549-902A-F703EDF8618B}"/>
              </a:ext>
            </a:extLst>
          </p:cNvPr>
          <p:cNvSpPr/>
          <p:nvPr/>
        </p:nvSpPr>
        <p:spPr>
          <a:xfrm>
            <a:off x="1186386" y="1342089"/>
            <a:ext cx="4210954" cy="1578581"/>
          </a:xfrm>
          <a:custGeom>
            <a:avLst/>
            <a:gdLst>
              <a:gd name="connsiteX0" fmla="*/ 12580 w 4210954"/>
              <a:gd name="connsiteY0" fmla="*/ 12563 h 1578580"/>
              <a:gd name="connsiteX1" fmla="*/ 145358 w 4210954"/>
              <a:gd name="connsiteY1" fmla="*/ 12563 h 1578580"/>
              <a:gd name="connsiteX2" fmla="*/ 145358 w 4210954"/>
              <a:gd name="connsiteY2" fmla="*/ 131651 h 1578580"/>
              <a:gd name="connsiteX3" fmla="*/ 202263 w 4210954"/>
              <a:gd name="connsiteY3" fmla="*/ 131651 h 1578580"/>
              <a:gd name="connsiteX4" fmla="*/ 202263 w 4210954"/>
              <a:gd name="connsiteY4" fmla="*/ 242531 h 1578580"/>
              <a:gd name="connsiteX5" fmla="*/ 313290 w 4210954"/>
              <a:gd name="connsiteY5" fmla="*/ 242531 h 1578580"/>
              <a:gd name="connsiteX6" fmla="*/ 313290 w 4210954"/>
              <a:gd name="connsiteY6" fmla="*/ 364397 h 1578580"/>
              <a:gd name="connsiteX7" fmla="*/ 321510 w 4210954"/>
              <a:gd name="connsiteY7" fmla="*/ 364397 h 1578580"/>
              <a:gd name="connsiteX8" fmla="*/ 321510 w 4210954"/>
              <a:gd name="connsiteY8" fmla="*/ 488789 h 1578580"/>
              <a:gd name="connsiteX9" fmla="*/ 419007 w 4210954"/>
              <a:gd name="connsiteY9" fmla="*/ 488789 h 1578580"/>
              <a:gd name="connsiteX10" fmla="*/ 419007 w 4210954"/>
              <a:gd name="connsiteY10" fmla="*/ 618738 h 1578580"/>
              <a:gd name="connsiteX11" fmla="*/ 649281 w 4210954"/>
              <a:gd name="connsiteY11" fmla="*/ 618738 h 1578580"/>
              <a:gd name="connsiteX12" fmla="*/ 649281 w 4210954"/>
              <a:gd name="connsiteY12" fmla="*/ 745909 h 1578580"/>
              <a:gd name="connsiteX13" fmla="*/ 1272578 w 4210954"/>
              <a:gd name="connsiteY13" fmla="*/ 745909 h 1578580"/>
              <a:gd name="connsiteX14" fmla="*/ 1272578 w 4210954"/>
              <a:gd name="connsiteY14" fmla="*/ 875858 h 1578580"/>
              <a:gd name="connsiteX15" fmla="*/ 1318608 w 4210954"/>
              <a:gd name="connsiteY15" fmla="*/ 875858 h 1578580"/>
              <a:gd name="connsiteX16" fmla="*/ 1318608 w 4210954"/>
              <a:gd name="connsiteY16" fmla="*/ 1003028 h 1578580"/>
              <a:gd name="connsiteX17" fmla="*/ 1833533 w 4210954"/>
              <a:gd name="connsiteY17" fmla="*/ 1003028 h 1578580"/>
              <a:gd name="connsiteX18" fmla="*/ 1833533 w 4210954"/>
              <a:gd name="connsiteY18" fmla="*/ 1132851 h 1578580"/>
              <a:gd name="connsiteX19" fmla="*/ 1879563 w 4210954"/>
              <a:gd name="connsiteY19" fmla="*/ 1132851 h 1578580"/>
              <a:gd name="connsiteX20" fmla="*/ 1879563 w 4210954"/>
              <a:gd name="connsiteY20" fmla="*/ 1262799 h 1578580"/>
              <a:gd name="connsiteX21" fmla="*/ 2957972 w 4210954"/>
              <a:gd name="connsiteY21" fmla="*/ 1262799 h 1578580"/>
              <a:gd name="connsiteX22" fmla="*/ 2957972 w 4210954"/>
              <a:gd name="connsiteY22" fmla="*/ 1387318 h 1578580"/>
              <a:gd name="connsiteX23" fmla="*/ 3421430 w 4210954"/>
              <a:gd name="connsiteY23" fmla="*/ 1387318 h 1578580"/>
              <a:gd name="connsiteX24" fmla="*/ 3421430 w 4210954"/>
              <a:gd name="connsiteY24" fmla="*/ 1576747 h 1578580"/>
              <a:gd name="connsiteX25" fmla="*/ 4201784 w 4210954"/>
              <a:gd name="connsiteY25" fmla="*/ 1576747 h 157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10954" h="1578580">
                <a:moveTo>
                  <a:pt x="12580" y="12563"/>
                </a:moveTo>
                <a:lnTo>
                  <a:pt x="145358" y="12563"/>
                </a:lnTo>
                <a:lnTo>
                  <a:pt x="145358" y="131651"/>
                </a:lnTo>
                <a:lnTo>
                  <a:pt x="202263" y="131651"/>
                </a:lnTo>
                <a:lnTo>
                  <a:pt x="202263" y="242531"/>
                </a:lnTo>
                <a:lnTo>
                  <a:pt x="313290" y="242531"/>
                </a:lnTo>
                <a:lnTo>
                  <a:pt x="313290" y="364397"/>
                </a:lnTo>
                <a:lnTo>
                  <a:pt x="321510" y="364397"/>
                </a:lnTo>
                <a:lnTo>
                  <a:pt x="321510" y="488789"/>
                </a:lnTo>
                <a:lnTo>
                  <a:pt x="419007" y="488789"/>
                </a:lnTo>
                <a:lnTo>
                  <a:pt x="419007" y="618738"/>
                </a:lnTo>
                <a:lnTo>
                  <a:pt x="649281" y="618738"/>
                </a:lnTo>
                <a:lnTo>
                  <a:pt x="649281" y="745909"/>
                </a:lnTo>
                <a:lnTo>
                  <a:pt x="1272578" y="745909"/>
                </a:lnTo>
                <a:lnTo>
                  <a:pt x="1272578" y="875858"/>
                </a:lnTo>
                <a:lnTo>
                  <a:pt x="1318608" y="875858"/>
                </a:lnTo>
                <a:lnTo>
                  <a:pt x="1318608" y="1003028"/>
                </a:lnTo>
                <a:lnTo>
                  <a:pt x="1833533" y="1003028"/>
                </a:lnTo>
                <a:lnTo>
                  <a:pt x="1833533" y="1132851"/>
                </a:lnTo>
                <a:lnTo>
                  <a:pt x="1879563" y="1132851"/>
                </a:lnTo>
                <a:lnTo>
                  <a:pt x="1879563" y="1262799"/>
                </a:lnTo>
                <a:lnTo>
                  <a:pt x="2957972" y="1262799"/>
                </a:lnTo>
                <a:lnTo>
                  <a:pt x="2957972" y="1387318"/>
                </a:lnTo>
                <a:lnTo>
                  <a:pt x="3421430" y="1387318"/>
                </a:lnTo>
                <a:lnTo>
                  <a:pt x="3421430" y="1576747"/>
                </a:lnTo>
                <a:lnTo>
                  <a:pt x="4201784" y="1576747"/>
                </a:lnTo>
              </a:path>
            </a:pathLst>
          </a:custGeom>
          <a:noFill/>
          <a:ln w="19050" cap="flat">
            <a:solidFill>
              <a:srgbClr val="C6573B"/>
            </a:solidFill>
            <a:prstDash val="solid"/>
            <a:miter/>
          </a:ln>
        </p:spPr>
        <p:txBody>
          <a:bodyPr rtlCol="0" anchor="ctr"/>
          <a:lstStyle/>
          <a:p>
            <a:endParaRPr lang="en-GB" dirty="0"/>
          </a:p>
        </p:txBody>
      </p:sp>
      <p:sp>
        <p:nvSpPr>
          <p:cNvPr id="505" name="Freeform 504">
            <a:extLst>
              <a:ext uri="{FF2B5EF4-FFF2-40B4-BE49-F238E27FC236}">
                <a16:creationId xmlns:a16="http://schemas.microsoft.com/office/drawing/2014/main" id="{91C62D3F-F4FD-7943-BCAF-1ADFB0C0B389}"/>
              </a:ext>
            </a:extLst>
          </p:cNvPr>
          <p:cNvSpPr/>
          <p:nvPr/>
        </p:nvSpPr>
        <p:spPr>
          <a:xfrm>
            <a:off x="4061089" y="3732439"/>
            <a:ext cx="75873" cy="75772"/>
          </a:xfrm>
          <a:custGeom>
            <a:avLst/>
            <a:gdLst>
              <a:gd name="connsiteX0" fmla="*/ 66450 w 75873"/>
              <a:gd name="connsiteY0" fmla="*/ 39462 h 75771"/>
              <a:gd name="connsiteX1" fmla="*/ 39515 w 75873"/>
              <a:gd name="connsiteY1" fmla="*/ 66361 h 75771"/>
              <a:gd name="connsiteX2" fmla="*/ 12580 w 75873"/>
              <a:gd name="connsiteY2" fmla="*/ 39462 h 75771"/>
              <a:gd name="connsiteX3" fmla="*/ 39515 w 75873"/>
              <a:gd name="connsiteY3" fmla="*/ 12563 h 75771"/>
              <a:gd name="connsiteX4" fmla="*/ 66450 w 75873"/>
              <a:gd name="connsiteY4" fmla="*/ 39462 h 7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73" h="75771">
                <a:moveTo>
                  <a:pt x="66450" y="39462"/>
                </a:moveTo>
                <a:cubicBezTo>
                  <a:pt x="66450" y="54318"/>
                  <a:pt x="54391" y="66361"/>
                  <a:pt x="39515" y="66361"/>
                </a:cubicBezTo>
                <a:cubicBezTo>
                  <a:pt x="24639" y="66361"/>
                  <a:pt x="12580" y="54318"/>
                  <a:pt x="12580" y="39462"/>
                </a:cubicBezTo>
                <a:cubicBezTo>
                  <a:pt x="12580" y="24606"/>
                  <a:pt x="24639" y="12563"/>
                  <a:pt x="39515" y="12563"/>
                </a:cubicBezTo>
                <a:cubicBezTo>
                  <a:pt x="54391" y="12563"/>
                  <a:pt x="66450" y="24606"/>
                  <a:pt x="66450" y="39462"/>
                </a:cubicBezTo>
                <a:close/>
              </a:path>
            </a:pathLst>
          </a:custGeom>
          <a:noFill/>
          <a:ln w="12700" cap="flat">
            <a:solidFill>
              <a:srgbClr val="8B878B"/>
            </a:solidFill>
            <a:prstDash val="solid"/>
            <a:miter/>
          </a:ln>
        </p:spPr>
        <p:txBody>
          <a:bodyPr rtlCol="0" anchor="ctr"/>
          <a:lstStyle/>
          <a:p>
            <a:endParaRPr lang="en-GB" dirty="0"/>
          </a:p>
        </p:txBody>
      </p:sp>
      <p:sp>
        <p:nvSpPr>
          <p:cNvPr id="506" name="Freeform 505">
            <a:extLst>
              <a:ext uri="{FF2B5EF4-FFF2-40B4-BE49-F238E27FC236}">
                <a16:creationId xmlns:a16="http://schemas.microsoft.com/office/drawing/2014/main" id="{C9CEFDA6-ED7B-4441-9C03-03F8EF93ED17}"/>
              </a:ext>
            </a:extLst>
          </p:cNvPr>
          <p:cNvSpPr/>
          <p:nvPr/>
        </p:nvSpPr>
        <p:spPr>
          <a:xfrm>
            <a:off x="4471309" y="3732439"/>
            <a:ext cx="75873" cy="75772"/>
          </a:xfrm>
          <a:custGeom>
            <a:avLst/>
            <a:gdLst>
              <a:gd name="connsiteX0" fmla="*/ 66450 w 75873"/>
              <a:gd name="connsiteY0" fmla="*/ 39462 h 75771"/>
              <a:gd name="connsiteX1" fmla="*/ 39515 w 75873"/>
              <a:gd name="connsiteY1" fmla="*/ 66361 h 75771"/>
              <a:gd name="connsiteX2" fmla="*/ 12580 w 75873"/>
              <a:gd name="connsiteY2" fmla="*/ 39462 h 75771"/>
              <a:gd name="connsiteX3" fmla="*/ 39515 w 75873"/>
              <a:gd name="connsiteY3" fmla="*/ 12563 h 75771"/>
              <a:gd name="connsiteX4" fmla="*/ 66450 w 75873"/>
              <a:gd name="connsiteY4" fmla="*/ 39462 h 7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73" h="75771">
                <a:moveTo>
                  <a:pt x="66450" y="39462"/>
                </a:moveTo>
                <a:cubicBezTo>
                  <a:pt x="66450" y="54318"/>
                  <a:pt x="54390" y="66361"/>
                  <a:pt x="39515" y="66361"/>
                </a:cubicBezTo>
                <a:cubicBezTo>
                  <a:pt x="24639" y="66361"/>
                  <a:pt x="12580" y="54318"/>
                  <a:pt x="12580" y="39462"/>
                </a:cubicBezTo>
                <a:cubicBezTo>
                  <a:pt x="12580" y="24606"/>
                  <a:pt x="24639" y="12563"/>
                  <a:pt x="39515" y="12563"/>
                </a:cubicBezTo>
                <a:cubicBezTo>
                  <a:pt x="54390" y="12563"/>
                  <a:pt x="66450" y="24606"/>
                  <a:pt x="66450" y="39462"/>
                </a:cubicBezTo>
                <a:close/>
              </a:path>
            </a:pathLst>
          </a:custGeom>
          <a:noFill/>
          <a:ln w="12700" cap="flat">
            <a:solidFill>
              <a:srgbClr val="8B878B"/>
            </a:solidFill>
            <a:prstDash val="solid"/>
            <a:miter/>
          </a:ln>
        </p:spPr>
        <p:txBody>
          <a:bodyPr rtlCol="0" anchor="ctr"/>
          <a:lstStyle/>
          <a:p>
            <a:endParaRPr lang="en-GB" dirty="0"/>
          </a:p>
        </p:txBody>
      </p:sp>
      <p:sp>
        <p:nvSpPr>
          <p:cNvPr id="507" name="Freeform 506">
            <a:extLst>
              <a:ext uri="{FF2B5EF4-FFF2-40B4-BE49-F238E27FC236}">
                <a16:creationId xmlns:a16="http://schemas.microsoft.com/office/drawing/2014/main" id="{8043EC49-8DF0-954B-9F24-0FA88DAF79D4}"/>
              </a:ext>
            </a:extLst>
          </p:cNvPr>
          <p:cNvSpPr/>
          <p:nvPr/>
        </p:nvSpPr>
        <p:spPr>
          <a:xfrm>
            <a:off x="1441066" y="1550714"/>
            <a:ext cx="75873" cy="63143"/>
          </a:xfrm>
          <a:custGeom>
            <a:avLst/>
            <a:gdLst>
              <a:gd name="connsiteX0" fmla="*/ 12580 w 75873"/>
              <a:gd name="connsiteY0" fmla="*/ 58153 h 63143"/>
              <a:gd name="connsiteX1" fmla="*/ 39009 w 75873"/>
              <a:gd name="connsiteY1" fmla="*/ 12563 h 63143"/>
              <a:gd name="connsiteX2" fmla="*/ 65312 w 75873"/>
              <a:gd name="connsiteY2" fmla="*/ 58153 h 63143"/>
              <a:gd name="connsiteX3" fmla="*/ 12580 w 75873"/>
              <a:gd name="connsiteY3" fmla="*/ 58153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153"/>
                </a:moveTo>
                <a:lnTo>
                  <a:pt x="39009" y="12563"/>
                </a:lnTo>
                <a:lnTo>
                  <a:pt x="65312" y="58153"/>
                </a:lnTo>
                <a:lnTo>
                  <a:pt x="12580" y="58153"/>
                </a:lnTo>
                <a:close/>
              </a:path>
            </a:pathLst>
          </a:custGeom>
          <a:noFill/>
          <a:ln w="12700" cap="flat">
            <a:solidFill>
              <a:srgbClr val="C6573B"/>
            </a:solidFill>
            <a:prstDash val="solid"/>
            <a:miter/>
          </a:ln>
        </p:spPr>
        <p:txBody>
          <a:bodyPr rtlCol="0" anchor="ctr"/>
          <a:lstStyle/>
          <a:p>
            <a:endParaRPr lang="en-GB" dirty="0"/>
          </a:p>
        </p:txBody>
      </p:sp>
      <p:sp>
        <p:nvSpPr>
          <p:cNvPr id="508" name="Freeform 507">
            <a:extLst>
              <a:ext uri="{FF2B5EF4-FFF2-40B4-BE49-F238E27FC236}">
                <a16:creationId xmlns:a16="http://schemas.microsoft.com/office/drawing/2014/main" id="{05DD4BF7-98F6-E54C-943A-022C60E389F0}"/>
              </a:ext>
            </a:extLst>
          </p:cNvPr>
          <p:cNvSpPr/>
          <p:nvPr/>
        </p:nvSpPr>
        <p:spPr>
          <a:xfrm>
            <a:off x="4293387" y="2697143"/>
            <a:ext cx="75873" cy="63143"/>
          </a:xfrm>
          <a:custGeom>
            <a:avLst/>
            <a:gdLst>
              <a:gd name="connsiteX0" fmla="*/ 12580 w 75873"/>
              <a:gd name="connsiteY0" fmla="*/ 58026 h 63143"/>
              <a:gd name="connsiteX1" fmla="*/ 39009 w 75873"/>
              <a:gd name="connsiteY1" fmla="*/ 12563 h 63143"/>
              <a:gd name="connsiteX2" fmla="*/ 65438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9009" y="12563"/>
                </a:lnTo>
                <a:lnTo>
                  <a:pt x="65438"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09" name="Freeform 508">
            <a:extLst>
              <a:ext uri="{FF2B5EF4-FFF2-40B4-BE49-F238E27FC236}">
                <a16:creationId xmlns:a16="http://schemas.microsoft.com/office/drawing/2014/main" id="{586509EB-A81B-674D-9890-82C548FA5675}"/>
              </a:ext>
            </a:extLst>
          </p:cNvPr>
          <p:cNvSpPr/>
          <p:nvPr/>
        </p:nvSpPr>
        <p:spPr>
          <a:xfrm>
            <a:off x="4365972" y="2695375"/>
            <a:ext cx="75873" cy="63143"/>
          </a:xfrm>
          <a:custGeom>
            <a:avLst/>
            <a:gdLst>
              <a:gd name="connsiteX0" fmla="*/ 12580 w 75873"/>
              <a:gd name="connsiteY0" fmla="*/ 58026 h 63143"/>
              <a:gd name="connsiteX1" fmla="*/ 38883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8883"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0" name="Freeform 509">
            <a:extLst>
              <a:ext uri="{FF2B5EF4-FFF2-40B4-BE49-F238E27FC236}">
                <a16:creationId xmlns:a16="http://schemas.microsoft.com/office/drawing/2014/main" id="{BC843D0C-CD6F-D646-9172-FD6EB646CD08}"/>
              </a:ext>
            </a:extLst>
          </p:cNvPr>
          <p:cNvSpPr/>
          <p:nvPr/>
        </p:nvSpPr>
        <p:spPr>
          <a:xfrm>
            <a:off x="4447283" y="2698532"/>
            <a:ext cx="75873" cy="63143"/>
          </a:xfrm>
          <a:custGeom>
            <a:avLst/>
            <a:gdLst>
              <a:gd name="connsiteX0" fmla="*/ 12580 w 75873"/>
              <a:gd name="connsiteY0" fmla="*/ 58026 h 63143"/>
              <a:gd name="connsiteX1" fmla="*/ 39009 w 75873"/>
              <a:gd name="connsiteY1" fmla="*/ 12563 h 63143"/>
              <a:gd name="connsiteX2" fmla="*/ 65439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9009" y="12563"/>
                </a:lnTo>
                <a:lnTo>
                  <a:pt x="65439"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1" name="Freeform 510">
            <a:extLst>
              <a:ext uri="{FF2B5EF4-FFF2-40B4-BE49-F238E27FC236}">
                <a16:creationId xmlns:a16="http://schemas.microsoft.com/office/drawing/2014/main" id="{AD2F887E-4E0B-8D49-8331-C6C970E04DB1}"/>
              </a:ext>
            </a:extLst>
          </p:cNvPr>
          <p:cNvSpPr/>
          <p:nvPr/>
        </p:nvSpPr>
        <p:spPr>
          <a:xfrm>
            <a:off x="4590430" y="2881647"/>
            <a:ext cx="75873" cy="63143"/>
          </a:xfrm>
          <a:custGeom>
            <a:avLst/>
            <a:gdLst>
              <a:gd name="connsiteX0" fmla="*/ 12580 w 75873"/>
              <a:gd name="connsiteY0" fmla="*/ 58026 h 63143"/>
              <a:gd name="connsiteX1" fmla="*/ 38883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8883"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2" name="Freeform 511">
            <a:extLst>
              <a:ext uri="{FF2B5EF4-FFF2-40B4-BE49-F238E27FC236}">
                <a16:creationId xmlns:a16="http://schemas.microsoft.com/office/drawing/2014/main" id="{2BD8B4E6-E670-E848-BF4C-B7491C357438}"/>
              </a:ext>
            </a:extLst>
          </p:cNvPr>
          <p:cNvSpPr/>
          <p:nvPr/>
        </p:nvSpPr>
        <p:spPr>
          <a:xfrm>
            <a:off x="4711321" y="2881647"/>
            <a:ext cx="75873" cy="63143"/>
          </a:xfrm>
          <a:custGeom>
            <a:avLst/>
            <a:gdLst>
              <a:gd name="connsiteX0" fmla="*/ 12580 w 75873"/>
              <a:gd name="connsiteY0" fmla="*/ 58026 h 63143"/>
              <a:gd name="connsiteX1" fmla="*/ 39009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9009"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3" name="Freeform 512">
            <a:extLst>
              <a:ext uri="{FF2B5EF4-FFF2-40B4-BE49-F238E27FC236}">
                <a16:creationId xmlns:a16="http://schemas.microsoft.com/office/drawing/2014/main" id="{6A2E533F-46D5-6643-8D7C-87FC85A3F469}"/>
              </a:ext>
            </a:extLst>
          </p:cNvPr>
          <p:cNvSpPr/>
          <p:nvPr/>
        </p:nvSpPr>
        <p:spPr>
          <a:xfrm>
            <a:off x="4844857" y="2881647"/>
            <a:ext cx="75873" cy="63143"/>
          </a:xfrm>
          <a:custGeom>
            <a:avLst/>
            <a:gdLst>
              <a:gd name="connsiteX0" fmla="*/ 12580 w 75873"/>
              <a:gd name="connsiteY0" fmla="*/ 58026 h 63143"/>
              <a:gd name="connsiteX1" fmla="*/ 39009 w 75873"/>
              <a:gd name="connsiteY1" fmla="*/ 12563 h 63143"/>
              <a:gd name="connsiteX2" fmla="*/ 65439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9009" y="12563"/>
                </a:lnTo>
                <a:lnTo>
                  <a:pt x="65439"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4" name="Freeform 513">
            <a:extLst>
              <a:ext uri="{FF2B5EF4-FFF2-40B4-BE49-F238E27FC236}">
                <a16:creationId xmlns:a16="http://schemas.microsoft.com/office/drawing/2014/main" id="{6460B34C-E038-2D44-A734-34044DF3AD1C}"/>
              </a:ext>
            </a:extLst>
          </p:cNvPr>
          <p:cNvSpPr/>
          <p:nvPr/>
        </p:nvSpPr>
        <p:spPr>
          <a:xfrm>
            <a:off x="4948424" y="2881647"/>
            <a:ext cx="75873" cy="63143"/>
          </a:xfrm>
          <a:custGeom>
            <a:avLst/>
            <a:gdLst>
              <a:gd name="connsiteX0" fmla="*/ 12580 w 75873"/>
              <a:gd name="connsiteY0" fmla="*/ 58026 h 63143"/>
              <a:gd name="connsiteX1" fmla="*/ 39009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9009"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5" name="Freeform 514">
            <a:extLst>
              <a:ext uri="{FF2B5EF4-FFF2-40B4-BE49-F238E27FC236}">
                <a16:creationId xmlns:a16="http://schemas.microsoft.com/office/drawing/2014/main" id="{40C34E37-9843-8F47-9E3B-3814624D822D}"/>
              </a:ext>
            </a:extLst>
          </p:cNvPr>
          <p:cNvSpPr/>
          <p:nvPr/>
        </p:nvSpPr>
        <p:spPr>
          <a:xfrm>
            <a:off x="5146832" y="2881647"/>
            <a:ext cx="75873" cy="63143"/>
          </a:xfrm>
          <a:custGeom>
            <a:avLst/>
            <a:gdLst>
              <a:gd name="connsiteX0" fmla="*/ 12580 w 75873"/>
              <a:gd name="connsiteY0" fmla="*/ 58026 h 63143"/>
              <a:gd name="connsiteX1" fmla="*/ 38883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8883"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6" name="Freeform 515">
            <a:extLst>
              <a:ext uri="{FF2B5EF4-FFF2-40B4-BE49-F238E27FC236}">
                <a16:creationId xmlns:a16="http://schemas.microsoft.com/office/drawing/2014/main" id="{185E6395-8B54-E840-81EC-85D3A432AD55}"/>
              </a:ext>
            </a:extLst>
          </p:cNvPr>
          <p:cNvSpPr/>
          <p:nvPr/>
        </p:nvSpPr>
        <p:spPr>
          <a:xfrm>
            <a:off x="5349160" y="2881647"/>
            <a:ext cx="75873" cy="63143"/>
          </a:xfrm>
          <a:custGeom>
            <a:avLst/>
            <a:gdLst>
              <a:gd name="connsiteX0" fmla="*/ 12580 w 75873"/>
              <a:gd name="connsiteY0" fmla="*/ 58026 h 63143"/>
              <a:gd name="connsiteX1" fmla="*/ 38883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8883"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7" name="Freeform 516">
            <a:extLst>
              <a:ext uri="{FF2B5EF4-FFF2-40B4-BE49-F238E27FC236}">
                <a16:creationId xmlns:a16="http://schemas.microsoft.com/office/drawing/2014/main" id="{0EA53E34-B369-774D-BD6C-DE5CA113E47B}"/>
              </a:ext>
            </a:extLst>
          </p:cNvPr>
          <p:cNvSpPr/>
          <p:nvPr/>
        </p:nvSpPr>
        <p:spPr>
          <a:xfrm>
            <a:off x="1516939" y="1799372"/>
            <a:ext cx="75873" cy="63143"/>
          </a:xfrm>
          <a:custGeom>
            <a:avLst/>
            <a:gdLst>
              <a:gd name="connsiteX0" fmla="*/ 12580 w 75873"/>
              <a:gd name="connsiteY0" fmla="*/ 58026 h 63143"/>
              <a:gd name="connsiteX1" fmla="*/ 39009 w 75873"/>
              <a:gd name="connsiteY1" fmla="*/ 12563 h 63143"/>
              <a:gd name="connsiteX2" fmla="*/ 65312 w 75873"/>
              <a:gd name="connsiteY2" fmla="*/ 58026 h 63143"/>
              <a:gd name="connsiteX3" fmla="*/ 12580 w 75873"/>
              <a:gd name="connsiteY3" fmla="*/ 58026 h 63143"/>
            </a:gdLst>
            <a:ahLst/>
            <a:cxnLst>
              <a:cxn ang="0">
                <a:pos x="connsiteX0" y="connsiteY0"/>
              </a:cxn>
              <a:cxn ang="0">
                <a:pos x="connsiteX1" y="connsiteY1"/>
              </a:cxn>
              <a:cxn ang="0">
                <a:pos x="connsiteX2" y="connsiteY2"/>
              </a:cxn>
              <a:cxn ang="0">
                <a:pos x="connsiteX3" y="connsiteY3"/>
              </a:cxn>
            </a:cxnLst>
            <a:rect l="l" t="t" r="r" b="b"/>
            <a:pathLst>
              <a:path w="75873" h="63143">
                <a:moveTo>
                  <a:pt x="12580" y="58026"/>
                </a:moveTo>
                <a:lnTo>
                  <a:pt x="39009" y="12563"/>
                </a:lnTo>
                <a:lnTo>
                  <a:pt x="65312" y="58026"/>
                </a:lnTo>
                <a:lnTo>
                  <a:pt x="12580" y="58026"/>
                </a:lnTo>
                <a:close/>
              </a:path>
            </a:pathLst>
          </a:custGeom>
          <a:noFill/>
          <a:ln w="12700" cap="flat">
            <a:solidFill>
              <a:srgbClr val="C6573B"/>
            </a:solidFill>
            <a:prstDash val="solid"/>
            <a:miter/>
          </a:ln>
        </p:spPr>
        <p:txBody>
          <a:bodyPr rtlCol="0" anchor="ctr"/>
          <a:lstStyle/>
          <a:p>
            <a:endParaRPr lang="en-GB" dirty="0"/>
          </a:p>
        </p:txBody>
      </p:sp>
      <p:sp>
        <p:nvSpPr>
          <p:cNvPr id="519" name="Freeform 518">
            <a:extLst>
              <a:ext uri="{FF2B5EF4-FFF2-40B4-BE49-F238E27FC236}">
                <a16:creationId xmlns:a16="http://schemas.microsoft.com/office/drawing/2014/main" id="{C2677C24-F516-BC47-BF4E-72A9FEDD8A25}"/>
              </a:ext>
            </a:extLst>
          </p:cNvPr>
          <p:cNvSpPr/>
          <p:nvPr/>
        </p:nvSpPr>
        <p:spPr>
          <a:xfrm>
            <a:off x="1098373" y="4013101"/>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20" name="Freeform 519">
            <a:extLst>
              <a:ext uri="{FF2B5EF4-FFF2-40B4-BE49-F238E27FC236}">
                <a16:creationId xmlns:a16="http://schemas.microsoft.com/office/drawing/2014/main" id="{6203973C-47DE-E346-8737-136C0C0F3549}"/>
              </a:ext>
            </a:extLst>
          </p:cNvPr>
          <p:cNvSpPr/>
          <p:nvPr/>
        </p:nvSpPr>
        <p:spPr>
          <a:xfrm>
            <a:off x="1098373" y="3735344"/>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21" name="Freeform 520">
            <a:extLst>
              <a:ext uri="{FF2B5EF4-FFF2-40B4-BE49-F238E27FC236}">
                <a16:creationId xmlns:a16="http://schemas.microsoft.com/office/drawing/2014/main" id="{BEB1B73C-6DBC-8B4D-9AC1-35521278951D}"/>
              </a:ext>
            </a:extLst>
          </p:cNvPr>
          <p:cNvSpPr/>
          <p:nvPr/>
        </p:nvSpPr>
        <p:spPr>
          <a:xfrm>
            <a:off x="1098373" y="3470142"/>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22" name="Freeform 521">
            <a:extLst>
              <a:ext uri="{FF2B5EF4-FFF2-40B4-BE49-F238E27FC236}">
                <a16:creationId xmlns:a16="http://schemas.microsoft.com/office/drawing/2014/main" id="{31726ED5-B766-9A4B-A4B8-D2ED8A652F2A}"/>
              </a:ext>
            </a:extLst>
          </p:cNvPr>
          <p:cNvSpPr/>
          <p:nvPr/>
        </p:nvSpPr>
        <p:spPr>
          <a:xfrm>
            <a:off x="1178624" y="4016276"/>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23" name="Freeform 522">
            <a:extLst>
              <a:ext uri="{FF2B5EF4-FFF2-40B4-BE49-F238E27FC236}">
                <a16:creationId xmlns:a16="http://schemas.microsoft.com/office/drawing/2014/main" id="{62103A1A-3F12-6F44-8EC1-E54BB6539F0A}"/>
              </a:ext>
            </a:extLst>
          </p:cNvPr>
          <p:cNvSpPr/>
          <p:nvPr/>
        </p:nvSpPr>
        <p:spPr>
          <a:xfrm>
            <a:off x="1411982"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24" name="Freeform 523">
            <a:extLst>
              <a:ext uri="{FF2B5EF4-FFF2-40B4-BE49-F238E27FC236}">
                <a16:creationId xmlns:a16="http://schemas.microsoft.com/office/drawing/2014/main" id="{C281CE73-979F-5C4D-B072-35A8E936AC33}"/>
              </a:ext>
            </a:extLst>
          </p:cNvPr>
          <p:cNvSpPr/>
          <p:nvPr/>
        </p:nvSpPr>
        <p:spPr>
          <a:xfrm>
            <a:off x="1640359"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25" name="Freeform 524">
            <a:extLst>
              <a:ext uri="{FF2B5EF4-FFF2-40B4-BE49-F238E27FC236}">
                <a16:creationId xmlns:a16="http://schemas.microsoft.com/office/drawing/2014/main" id="{D723B4C0-E4FA-284E-A730-8D3A51DFD8FD}"/>
              </a:ext>
            </a:extLst>
          </p:cNvPr>
          <p:cNvSpPr/>
          <p:nvPr/>
        </p:nvSpPr>
        <p:spPr>
          <a:xfrm>
            <a:off x="1868611"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26" name="Freeform 525">
            <a:extLst>
              <a:ext uri="{FF2B5EF4-FFF2-40B4-BE49-F238E27FC236}">
                <a16:creationId xmlns:a16="http://schemas.microsoft.com/office/drawing/2014/main" id="{16AC3D54-9C62-0B46-8EC6-F4DC73812F31}"/>
              </a:ext>
            </a:extLst>
          </p:cNvPr>
          <p:cNvSpPr/>
          <p:nvPr/>
        </p:nvSpPr>
        <p:spPr>
          <a:xfrm>
            <a:off x="2096989" y="4013101"/>
            <a:ext cx="12646" cy="101029"/>
          </a:xfrm>
          <a:custGeom>
            <a:avLst/>
            <a:gdLst>
              <a:gd name="connsiteX0" fmla="*/ 12580 w 12645"/>
              <a:gd name="connsiteY0" fmla="*/ 97807 h 101029"/>
              <a:gd name="connsiteX1" fmla="*/ 12580 w 12645"/>
              <a:gd name="connsiteY1" fmla="*/ 12563 h 101029"/>
            </a:gdLst>
            <a:ahLst/>
            <a:cxnLst>
              <a:cxn ang="0">
                <a:pos x="connsiteX0" y="connsiteY0"/>
              </a:cxn>
              <a:cxn ang="0">
                <a:pos x="connsiteX1" y="connsiteY1"/>
              </a:cxn>
            </a:cxnLst>
            <a:rect l="l" t="t" r="r" b="b"/>
            <a:pathLst>
              <a:path w="12645" h="101029">
                <a:moveTo>
                  <a:pt x="12580" y="97807"/>
                </a:moveTo>
                <a:lnTo>
                  <a:pt x="12580" y="12563"/>
                </a:lnTo>
              </a:path>
            </a:pathLst>
          </a:custGeom>
          <a:ln w="12700" cap="flat">
            <a:solidFill>
              <a:srgbClr val="433F3F"/>
            </a:solidFill>
            <a:prstDash val="solid"/>
            <a:round/>
          </a:ln>
        </p:spPr>
        <p:txBody>
          <a:bodyPr rtlCol="0" anchor="ctr"/>
          <a:lstStyle/>
          <a:p>
            <a:endParaRPr lang="en-GB" dirty="0"/>
          </a:p>
        </p:txBody>
      </p:sp>
      <p:sp>
        <p:nvSpPr>
          <p:cNvPr id="527" name="Freeform 526">
            <a:extLst>
              <a:ext uri="{FF2B5EF4-FFF2-40B4-BE49-F238E27FC236}">
                <a16:creationId xmlns:a16="http://schemas.microsoft.com/office/drawing/2014/main" id="{28E8A3B1-5A0A-6046-AE48-8EBC1D760818}"/>
              </a:ext>
            </a:extLst>
          </p:cNvPr>
          <p:cNvSpPr/>
          <p:nvPr/>
        </p:nvSpPr>
        <p:spPr>
          <a:xfrm>
            <a:off x="2325240"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28" name="Freeform 527">
            <a:extLst>
              <a:ext uri="{FF2B5EF4-FFF2-40B4-BE49-F238E27FC236}">
                <a16:creationId xmlns:a16="http://schemas.microsoft.com/office/drawing/2014/main" id="{77A62068-7A18-BA41-B46F-92836B11D535}"/>
              </a:ext>
            </a:extLst>
          </p:cNvPr>
          <p:cNvSpPr/>
          <p:nvPr/>
        </p:nvSpPr>
        <p:spPr>
          <a:xfrm>
            <a:off x="2553618"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29" name="Freeform 528">
            <a:extLst>
              <a:ext uri="{FF2B5EF4-FFF2-40B4-BE49-F238E27FC236}">
                <a16:creationId xmlns:a16="http://schemas.microsoft.com/office/drawing/2014/main" id="{204866EA-25DB-9D45-A85E-52A7610EC2B8}"/>
              </a:ext>
            </a:extLst>
          </p:cNvPr>
          <p:cNvSpPr/>
          <p:nvPr/>
        </p:nvSpPr>
        <p:spPr>
          <a:xfrm>
            <a:off x="2781869"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0" name="Freeform 529">
            <a:extLst>
              <a:ext uri="{FF2B5EF4-FFF2-40B4-BE49-F238E27FC236}">
                <a16:creationId xmlns:a16="http://schemas.microsoft.com/office/drawing/2014/main" id="{7C72F8CE-6EA4-1747-9A45-AA03EB2FFB01}"/>
              </a:ext>
            </a:extLst>
          </p:cNvPr>
          <p:cNvSpPr/>
          <p:nvPr/>
        </p:nvSpPr>
        <p:spPr>
          <a:xfrm>
            <a:off x="3010247"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1" name="Freeform 530">
            <a:extLst>
              <a:ext uri="{FF2B5EF4-FFF2-40B4-BE49-F238E27FC236}">
                <a16:creationId xmlns:a16="http://schemas.microsoft.com/office/drawing/2014/main" id="{0317843E-FDCB-C54A-A34B-5801904A3405}"/>
              </a:ext>
            </a:extLst>
          </p:cNvPr>
          <p:cNvSpPr/>
          <p:nvPr/>
        </p:nvSpPr>
        <p:spPr>
          <a:xfrm>
            <a:off x="3238499"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2" name="Freeform 531">
            <a:extLst>
              <a:ext uri="{FF2B5EF4-FFF2-40B4-BE49-F238E27FC236}">
                <a16:creationId xmlns:a16="http://schemas.microsoft.com/office/drawing/2014/main" id="{F63BBA8B-1C68-2F42-AC4D-7D0AED5B83F5}"/>
              </a:ext>
            </a:extLst>
          </p:cNvPr>
          <p:cNvSpPr/>
          <p:nvPr/>
        </p:nvSpPr>
        <p:spPr>
          <a:xfrm>
            <a:off x="3466877"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3" name="Freeform 532">
            <a:extLst>
              <a:ext uri="{FF2B5EF4-FFF2-40B4-BE49-F238E27FC236}">
                <a16:creationId xmlns:a16="http://schemas.microsoft.com/office/drawing/2014/main" id="{5146A865-5356-9A4E-AC19-41C89D4C4E10}"/>
              </a:ext>
            </a:extLst>
          </p:cNvPr>
          <p:cNvSpPr/>
          <p:nvPr/>
        </p:nvSpPr>
        <p:spPr>
          <a:xfrm>
            <a:off x="3695128"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4" name="Freeform 533">
            <a:extLst>
              <a:ext uri="{FF2B5EF4-FFF2-40B4-BE49-F238E27FC236}">
                <a16:creationId xmlns:a16="http://schemas.microsoft.com/office/drawing/2014/main" id="{E386C220-A0B3-D246-A0C4-36C86EB44CC6}"/>
              </a:ext>
            </a:extLst>
          </p:cNvPr>
          <p:cNvSpPr/>
          <p:nvPr/>
        </p:nvSpPr>
        <p:spPr>
          <a:xfrm>
            <a:off x="3923506"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5" name="Freeform 534">
            <a:extLst>
              <a:ext uri="{FF2B5EF4-FFF2-40B4-BE49-F238E27FC236}">
                <a16:creationId xmlns:a16="http://schemas.microsoft.com/office/drawing/2014/main" id="{EFB31FE7-7666-474A-A35E-10D2F2271377}"/>
              </a:ext>
            </a:extLst>
          </p:cNvPr>
          <p:cNvSpPr/>
          <p:nvPr/>
        </p:nvSpPr>
        <p:spPr>
          <a:xfrm>
            <a:off x="5978274"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36" name="Freeform 535">
            <a:extLst>
              <a:ext uri="{FF2B5EF4-FFF2-40B4-BE49-F238E27FC236}">
                <a16:creationId xmlns:a16="http://schemas.microsoft.com/office/drawing/2014/main" id="{27EC4403-F683-4049-B212-3C97312BE9FD}"/>
              </a:ext>
            </a:extLst>
          </p:cNvPr>
          <p:cNvSpPr/>
          <p:nvPr/>
        </p:nvSpPr>
        <p:spPr>
          <a:xfrm>
            <a:off x="1098373" y="3205067"/>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37" name="Freeform 536">
            <a:extLst>
              <a:ext uri="{FF2B5EF4-FFF2-40B4-BE49-F238E27FC236}">
                <a16:creationId xmlns:a16="http://schemas.microsoft.com/office/drawing/2014/main" id="{0C2A9EB3-1B11-BB4A-A5EA-3EBE94AFD059}"/>
              </a:ext>
            </a:extLst>
          </p:cNvPr>
          <p:cNvSpPr/>
          <p:nvPr/>
        </p:nvSpPr>
        <p:spPr>
          <a:xfrm>
            <a:off x="1098373" y="2939866"/>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38" name="Freeform 537">
            <a:extLst>
              <a:ext uri="{FF2B5EF4-FFF2-40B4-BE49-F238E27FC236}">
                <a16:creationId xmlns:a16="http://schemas.microsoft.com/office/drawing/2014/main" id="{6DE890F0-5559-9941-B73B-5E9C75D6AE83}"/>
              </a:ext>
            </a:extLst>
          </p:cNvPr>
          <p:cNvSpPr/>
          <p:nvPr/>
        </p:nvSpPr>
        <p:spPr>
          <a:xfrm>
            <a:off x="1098373" y="2674790"/>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39" name="Freeform 538">
            <a:extLst>
              <a:ext uri="{FF2B5EF4-FFF2-40B4-BE49-F238E27FC236}">
                <a16:creationId xmlns:a16="http://schemas.microsoft.com/office/drawing/2014/main" id="{A821D92E-1333-2643-A037-DE2622A8EBD0}"/>
              </a:ext>
            </a:extLst>
          </p:cNvPr>
          <p:cNvSpPr/>
          <p:nvPr/>
        </p:nvSpPr>
        <p:spPr>
          <a:xfrm>
            <a:off x="1098373" y="2406431"/>
            <a:ext cx="101164" cy="12629"/>
          </a:xfrm>
          <a:custGeom>
            <a:avLst/>
            <a:gdLst>
              <a:gd name="connsiteX0" fmla="*/ 97937 w 101164"/>
              <a:gd name="connsiteY0" fmla="*/ 12563 h 12628"/>
              <a:gd name="connsiteX1" fmla="*/ 12580 w 101164"/>
              <a:gd name="connsiteY1" fmla="*/ 12690 h 12628"/>
            </a:gdLst>
            <a:ahLst/>
            <a:cxnLst>
              <a:cxn ang="0">
                <a:pos x="connsiteX0" y="connsiteY0"/>
              </a:cxn>
              <a:cxn ang="0">
                <a:pos x="connsiteX1" y="connsiteY1"/>
              </a:cxn>
            </a:cxnLst>
            <a:rect l="l" t="t" r="r" b="b"/>
            <a:pathLst>
              <a:path w="101164" h="12628">
                <a:moveTo>
                  <a:pt x="97937" y="12563"/>
                </a:moveTo>
                <a:lnTo>
                  <a:pt x="12580" y="12690"/>
                </a:lnTo>
              </a:path>
            </a:pathLst>
          </a:custGeom>
          <a:ln w="12700" cap="flat">
            <a:solidFill>
              <a:srgbClr val="433F3F"/>
            </a:solidFill>
            <a:prstDash val="solid"/>
            <a:round/>
          </a:ln>
        </p:spPr>
        <p:txBody>
          <a:bodyPr rtlCol="0" anchor="ctr"/>
          <a:lstStyle/>
          <a:p>
            <a:endParaRPr lang="en-GB" dirty="0"/>
          </a:p>
        </p:txBody>
      </p:sp>
      <p:sp>
        <p:nvSpPr>
          <p:cNvPr id="540" name="Freeform 539">
            <a:extLst>
              <a:ext uri="{FF2B5EF4-FFF2-40B4-BE49-F238E27FC236}">
                <a16:creationId xmlns:a16="http://schemas.microsoft.com/office/drawing/2014/main" id="{898DD1E4-A70C-244E-8C6D-ED3342B2B34A}"/>
              </a:ext>
            </a:extLst>
          </p:cNvPr>
          <p:cNvSpPr/>
          <p:nvPr/>
        </p:nvSpPr>
        <p:spPr>
          <a:xfrm>
            <a:off x="1098373" y="2141356"/>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41" name="Freeform 540">
            <a:extLst>
              <a:ext uri="{FF2B5EF4-FFF2-40B4-BE49-F238E27FC236}">
                <a16:creationId xmlns:a16="http://schemas.microsoft.com/office/drawing/2014/main" id="{F4558915-4ECE-9044-B4AC-8CAB1265BF05}"/>
              </a:ext>
            </a:extLst>
          </p:cNvPr>
          <p:cNvSpPr/>
          <p:nvPr/>
        </p:nvSpPr>
        <p:spPr>
          <a:xfrm>
            <a:off x="1098373" y="1876281"/>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42" name="Freeform 541">
            <a:extLst>
              <a:ext uri="{FF2B5EF4-FFF2-40B4-BE49-F238E27FC236}">
                <a16:creationId xmlns:a16="http://schemas.microsoft.com/office/drawing/2014/main" id="{F1D034B6-3F0C-6E49-BC0C-81DDED83EF55}"/>
              </a:ext>
            </a:extLst>
          </p:cNvPr>
          <p:cNvSpPr/>
          <p:nvPr/>
        </p:nvSpPr>
        <p:spPr>
          <a:xfrm>
            <a:off x="1098373" y="1611079"/>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43" name="Freeform 542">
            <a:extLst>
              <a:ext uri="{FF2B5EF4-FFF2-40B4-BE49-F238E27FC236}">
                <a16:creationId xmlns:a16="http://schemas.microsoft.com/office/drawing/2014/main" id="{B4E8314C-C41F-7F48-83B5-1138F57ECACE}"/>
              </a:ext>
            </a:extLst>
          </p:cNvPr>
          <p:cNvSpPr/>
          <p:nvPr/>
        </p:nvSpPr>
        <p:spPr>
          <a:xfrm>
            <a:off x="1098373" y="1342847"/>
            <a:ext cx="101164" cy="12629"/>
          </a:xfrm>
          <a:custGeom>
            <a:avLst/>
            <a:gdLst>
              <a:gd name="connsiteX0" fmla="*/ 97937 w 101164"/>
              <a:gd name="connsiteY0" fmla="*/ 12563 h 12628"/>
              <a:gd name="connsiteX1" fmla="*/ 12580 w 101164"/>
              <a:gd name="connsiteY1" fmla="*/ 12563 h 12628"/>
            </a:gdLst>
            <a:ahLst/>
            <a:cxnLst>
              <a:cxn ang="0">
                <a:pos x="connsiteX0" y="connsiteY0"/>
              </a:cxn>
              <a:cxn ang="0">
                <a:pos x="connsiteX1" y="connsiteY1"/>
              </a:cxn>
            </a:cxnLst>
            <a:rect l="l" t="t" r="r" b="b"/>
            <a:pathLst>
              <a:path w="101164" h="12628">
                <a:moveTo>
                  <a:pt x="97937" y="12563"/>
                </a:moveTo>
                <a:lnTo>
                  <a:pt x="12580" y="12563"/>
                </a:lnTo>
              </a:path>
            </a:pathLst>
          </a:custGeom>
          <a:ln w="12700" cap="flat">
            <a:solidFill>
              <a:srgbClr val="433F3F"/>
            </a:solidFill>
            <a:prstDash val="solid"/>
            <a:round/>
          </a:ln>
        </p:spPr>
        <p:txBody>
          <a:bodyPr rtlCol="0" anchor="ctr"/>
          <a:lstStyle/>
          <a:p>
            <a:endParaRPr lang="en-GB" dirty="0"/>
          </a:p>
        </p:txBody>
      </p:sp>
      <p:sp>
        <p:nvSpPr>
          <p:cNvPr id="544" name="Freeform 543">
            <a:extLst>
              <a:ext uri="{FF2B5EF4-FFF2-40B4-BE49-F238E27FC236}">
                <a16:creationId xmlns:a16="http://schemas.microsoft.com/office/drawing/2014/main" id="{5E9E55D6-B01A-304B-9EC0-F7B38076BF4C}"/>
              </a:ext>
            </a:extLst>
          </p:cNvPr>
          <p:cNvSpPr/>
          <p:nvPr/>
        </p:nvSpPr>
        <p:spPr>
          <a:xfrm>
            <a:off x="4151757"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45" name="Freeform 544">
            <a:extLst>
              <a:ext uri="{FF2B5EF4-FFF2-40B4-BE49-F238E27FC236}">
                <a16:creationId xmlns:a16="http://schemas.microsoft.com/office/drawing/2014/main" id="{8227C020-50ED-7A42-9527-12ED16972AE8}"/>
              </a:ext>
            </a:extLst>
          </p:cNvPr>
          <p:cNvSpPr/>
          <p:nvPr/>
        </p:nvSpPr>
        <p:spPr>
          <a:xfrm>
            <a:off x="4380135"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46" name="Freeform 545">
            <a:extLst>
              <a:ext uri="{FF2B5EF4-FFF2-40B4-BE49-F238E27FC236}">
                <a16:creationId xmlns:a16="http://schemas.microsoft.com/office/drawing/2014/main" id="{8794F132-5E11-5341-9A3D-41CF1C4C1A8A}"/>
              </a:ext>
            </a:extLst>
          </p:cNvPr>
          <p:cNvSpPr/>
          <p:nvPr/>
        </p:nvSpPr>
        <p:spPr>
          <a:xfrm>
            <a:off x="4608387"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47" name="Freeform 546">
            <a:extLst>
              <a:ext uri="{FF2B5EF4-FFF2-40B4-BE49-F238E27FC236}">
                <a16:creationId xmlns:a16="http://schemas.microsoft.com/office/drawing/2014/main" id="{89DE5E03-338E-504E-89C9-7CF5ABECDD58}"/>
              </a:ext>
            </a:extLst>
          </p:cNvPr>
          <p:cNvSpPr/>
          <p:nvPr/>
        </p:nvSpPr>
        <p:spPr>
          <a:xfrm>
            <a:off x="4836638" y="4013101"/>
            <a:ext cx="12646" cy="101029"/>
          </a:xfrm>
          <a:custGeom>
            <a:avLst/>
            <a:gdLst>
              <a:gd name="connsiteX0" fmla="*/ 12580 w 12645"/>
              <a:gd name="connsiteY0" fmla="*/ 12563 h 101029"/>
              <a:gd name="connsiteX1" fmla="*/ 12707 w 12645"/>
              <a:gd name="connsiteY1" fmla="*/ 97807 h 101029"/>
            </a:gdLst>
            <a:ahLst/>
            <a:cxnLst>
              <a:cxn ang="0">
                <a:pos x="connsiteX0" y="connsiteY0"/>
              </a:cxn>
              <a:cxn ang="0">
                <a:pos x="connsiteX1" y="connsiteY1"/>
              </a:cxn>
            </a:cxnLst>
            <a:rect l="l" t="t" r="r" b="b"/>
            <a:pathLst>
              <a:path w="12645" h="101029">
                <a:moveTo>
                  <a:pt x="12580" y="12563"/>
                </a:moveTo>
                <a:lnTo>
                  <a:pt x="12707" y="97807"/>
                </a:lnTo>
              </a:path>
            </a:pathLst>
          </a:custGeom>
          <a:ln w="12700" cap="flat">
            <a:solidFill>
              <a:srgbClr val="433F3F"/>
            </a:solidFill>
            <a:prstDash val="solid"/>
            <a:round/>
          </a:ln>
        </p:spPr>
        <p:txBody>
          <a:bodyPr rtlCol="0" anchor="ctr"/>
          <a:lstStyle/>
          <a:p>
            <a:endParaRPr lang="en-GB" dirty="0"/>
          </a:p>
        </p:txBody>
      </p:sp>
      <p:sp>
        <p:nvSpPr>
          <p:cNvPr id="548" name="Freeform 547">
            <a:extLst>
              <a:ext uri="{FF2B5EF4-FFF2-40B4-BE49-F238E27FC236}">
                <a16:creationId xmlns:a16="http://schemas.microsoft.com/office/drawing/2014/main" id="{94DCBBB6-C3DF-C14C-8FD2-01E8C391A0A9}"/>
              </a:ext>
            </a:extLst>
          </p:cNvPr>
          <p:cNvSpPr/>
          <p:nvPr/>
        </p:nvSpPr>
        <p:spPr>
          <a:xfrm>
            <a:off x="5065016"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49" name="Freeform 548">
            <a:extLst>
              <a:ext uri="{FF2B5EF4-FFF2-40B4-BE49-F238E27FC236}">
                <a16:creationId xmlns:a16="http://schemas.microsoft.com/office/drawing/2014/main" id="{D5033F01-F594-D548-B9CA-7139670D60EB}"/>
              </a:ext>
            </a:extLst>
          </p:cNvPr>
          <p:cNvSpPr/>
          <p:nvPr/>
        </p:nvSpPr>
        <p:spPr>
          <a:xfrm>
            <a:off x="5293267"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50" name="Freeform 549">
            <a:extLst>
              <a:ext uri="{FF2B5EF4-FFF2-40B4-BE49-F238E27FC236}">
                <a16:creationId xmlns:a16="http://schemas.microsoft.com/office/drawing/2014/main" id="{B5F35EA4-CA96-E14B-BAA3-CFD960B22AE0}"/>
              </a:ext>
            </a:extLst>
          </p:cNvPr>
          <p:cNvSpPr/>
          <p:nvPr/>
        </p:nvSpPr>
        <p:spPr>
          <a:xfrm>
            <a:off x="5521645"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51" name="Freeform 550">
            <a:extLst>
              <a:ext uri="{FF2B5EF4-FFF2-40B4-BE49-F238E27FC236}">
                <a16:creationId xmlns:a16="http://schemas.microsoft.com/office/drawing/2014/main" id="{D2536B5A-7694-D44E-B15E-4678CADC5D0A}"/>
              </a:ext>
            </a:extLst>
          </p:cNvPr>
          <p:cNvSpPr/>
          <p:nvPr/>
        </p:nvSpPr>
        <p:spPr>
          <a:xfrm>
            <a:off x="5749897" y="4013101"/>
            <a:ext cx="12646" cy="101029"/>
          </a:xfrm>
          <a:custGeom>
            <a:avLst/>
            <a:gdLst>
              <a:gd name="connsiteX0" fmla="*/ 12580 w 12645"/>
              <a:gd name="connsiteY0" fmla="*/ 12563 h 101029"/>
              <a:gd name="connsiteX1" fmla="*/ 12580 w 12645"/>
              <a:gd name="connsiteY1" fmla="*/ 97807 h 101029"/>
            </a:gdLst>
            <a:ahLst/>
            <a:cxnLst>
              <a:cxn ang="0">
                <a:pos x="connsiteX0" y="connsiteY0"/>
              </a:cxn>
              <a:cxn ang="0">
                <a:pos x="connsiteX1" y="connsiteY1"/>
              </a:cxn>
            </a:cxnLst>
            <a:rect l="l" t="t" r="r" b="b"/>
            <a:pathLst>
              <a:path w="12645" h="101029">
                <a:moveTo>
                  <a:pt x="12580" y="12563"/>
                </a:moveTo>
                <a:lnTo>
                  <a:pt x="12580" y="97807"/>
                </a:lnTo>
              </a:path>
            </a:pathLst>
          </a:custGeom>
          <a:ln w="12700" cap="flat">
            <a:solidFill>
              <a:srgbClr val="433F3F"/>
            </a:solidFill>
            <a:prstDash val="solid"/>
            <a:round/>
          </a:ln>
        </p:spPr>
        <p:txBody>
          <a:bodyPr rtlCol="0" anchor="ctr"/>
          <a:lstStyle/>
          <a:p>
            <a:endParaRPr lang="en-GB" dirty="0"/>
          </a:p>
        </p:txBody>
      </p:sp>
      <p:sp>
        <p:nvSpPr>
          <p:cNvPr id="555" name="Freeform 554">
            <a:extLst>
              <a:ext uri="{FF2B5EF4-FFF2-40B4-BE49-F238E27FC236}">
                <a16:creationId xmlns:a16="http://schemas.microsoft.com/office/drawing/2014/main" id="{1950A287-6C5C-CB48-B2B6-B0D969BBE5B6}"/>
              </a:ext>
            </a:extLst>
          </p:cNvPr>
          <p:cNvSpPr/>
          <p:nvPr/>
        </p:nvSpPr>
        <p:spPr>
          <a:xfrm>
            <a:off x="6696069" y="1337693"/>
            <a:ext cx="4841085" cy="2684622"/>
          </a:xfrm>
          <a:custGeom>
            <a:avLst/>
            <a:gdLst>
              <a:gd name="connsiteX0" fmla="*/ 12690 w 4841084"/>
              <a:gd name="connsiteY0" fmla="*/ 12647 h 2684622"/>
              <a:gd name="connsiteX1" fmla="*/ 12690 w 4841084"/>
              <a:gd name="connsiteY1" fmla="*/ 2680807 h 2684622"/>
              <a:gd name="connsiteX2" fmla="*/ 4830268 w 4841084"/>
              <a:gd name="connsiteY2" fmla="*/ 2680807 h 2684622"/>
            </a:gdLst>
            <a:ahLst/>
            <a:cxnLst>
              <a:cxn ang="0">
                <a:pos x="connsiteX0" y="connsiteY0"/>
              </a:cxn>
              <a:cxn ang="0">
                <a:pos x="connsiteX1" y="connsiteY1"/>
              </a:cxn>
              <a:cxn ang="0">
                <a:pos x="connsiteX2" y="connsiteY2"/>
              </a:cxn>
            </a:cxnLst>
            <a:rect l="l" t="t" r="r" b="b"/>
            <a:pathLst>
              <a:path w="4841084" h="2684622">
                <a:moveTo>
                  <a:pt x="12690" y="12647"/>
                </a:moveTo>
                <a:lnTo>
                  <a:pt x="12690" y="2680807"/>
                </a:lnTo>
                <a:lnTo>
                  <a:pt x="4830268" y="2680807"/>
                </a:lnTo>
              </a:path>
            </a:pathLst>
          </a:custGeom>
          <a:noFill/>
          <a:ln w="12684" cap="flat">
            <a:solidFill>
              <a:srgbClr val="433F3F"/>
            </a:solidFill>
            <a:prstDash val="solid"/>
            <a:round/>
          </a:ln>
        </p:spPr>
        <p:txBody>
          <a:bodyPr rtlCol="0" anchor="ctr"/>
          <a:lstStyle/>
          <a:p>
            <a:endParaRPr lang="en-GB" dirty="0"/>
          </a:p>
        </p:txBody>
      </p:sp>
      <p:sp>
        <p:nvSpPr>
          <p:cNvPr id="556" name="Freeform 555">
            <a:extLst>
              <a:ext uri="{FF2B5EF4-FFF2-40B4-BE49-F238E27FC236}">
                <a16:creationId xmlns:a16="http://schemas.microsoft.com/office/drawing/2014/main" id="{7DF5D5D8-E949-3040-A19B-3CCE7E2D348B}"/>
              </a:ext>
            </a:extLst>
          </p:cNvPr>
          <p:cNvSpPr/>
          <p:nvPr/>
        </p:nvSpPr>
        <p:spPr>
          <a:xfrm>
            <a:off x="6610302" y="4005726"/>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57" name="Freeform 556">
            <a:extLst>
              <a:ext uri="{FF2B5EF4-FFF2-40B4-BE49-F238E27FC236}">
                <a16:creationId xmlns:a16="http://schemas.microsoft.com/office/drawing/2014/main" id="{9077AD33-33D2-4A42-884E-29E84AD97D5E}"/>
              </a:ext>
            </a:extLst>
          </p:cNvPr>
          <p:cNvSpPr/>
          <p:nvPr/>
        </p:nvSpPr>
        <p:spPr>
          <a:xfrm>
            <a:off x="6610302" y="3736758"/>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58" name="Freeform 557">
            <a:extLst>
              <a:ext uri="{FF2B5EF4-FFF2-40B4-BE49-F238E27FC236}">
                <a16:creationId xmlns:a16="http://schemas.microsoft.com/office/drawing/2014/main" id="{2BEC22F2-4BA4-5A4E-BEA1-3AF407377478}"/>
              </a:ext>
            </a:extLst>
          </p:cNvPr>
          <p:cNvSpPr/>
          <p:nvPr/>
        </p:nvSpPr>
        <p:spPr>
          <a:xfrm>
            <a:off x="6610302" y="3470955"/>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59" name="Freeform 558">
            <a:extLst>
              <a:ext uri="{FF2B5EF4-FFF2-40B4-BE49-F238E27FC236}">
                <a16:creationId xmlns:a16="http://schemas.microsoft.com/office/drawing/2014/main" id="{CBC18F89-8C12-2E4E-A354-C1F562D7902E}"/>
              </a:ext>
            </a:extLst>
          </p:cNvPr>
          <p:cNvSpPr/>
          <p:nvPr/>
        </p:nvSpPr>
        <p:spPr>
          <a:xfrm>
            <a:off x="6696069"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0" name="Freeform 559">
            <a:extLst>
              <a:ext uri="{FF2B5EF4-FFF2-40B4-BE49-F238E27FC236}">
                <a16:creationId xmlns:a16="http://schemas.microsoft.com/office/drawing/2014/main" id="{979657B8-05E5-AC49-A78D-4E61F8B96CE9}"/>
              </a:ext>
            </a:extLst>
          </p:cNvPr>
          <p:cNvSpPr/>
          <p:nvPr/>
        </p:nvSpPr>
        <p:spPr>
          <a:xfrm>
            <a:off x="6925417"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1" name="Freeform 560">
            <a:extLst>
              <a:ext uri="{FF2B5EF4-FFF2-40B4-BE49-F238E27FC236}">
                <a16:creationId xmlns:a16="http://schemas.microsoft.com/office/drawing/2014/main" id="{9B5FC3DF-88A7-0041-95FA-89B32B6E16ED}"/>
              </a:ext>
            </a:extLst>
          </p:cNvPr>
          <p:cNvSpPr/>
          <p:nvPr/>
        </p:nvSpPr>
        <p:spPr>
          <a:xfrm>
            <a:off x="7154892"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2" name="Freeform 561">
            <a:extLst>
              <a:ext uri="{FF2B5EF4-FFF2-40B4-BE49-F238E27FC236}">
                <a16:creationId xmlns:a16="http://schemas.microsoft.com/office/drawing/2014/main" id="{EFFD429C-2BEF-4F43-A5DC-407C91C17BAC}"/>
              </a:ext>
            </a:extLst>
          </p:cNvPr>
          <p:cNvSpPr/>
          <p:nvPr/>
        </p:nvSpPr>
        <p:spPr>
          <a:xfrm>
            <a:off x="7384240"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3" name="Freeform 562">
            <a:extLst>
              <a:ext uri="{FF2B5EF4-FFF2-40B4-BE49-F238E27FC236}">
                <a16:creationId xmlns:a16="http://schemas.microsoft.com/office/drawing/2014/main" id="{D005D0B0-8893-7A4C-B180-F357A1E0EDC4}"/>
              </a:ext>
            </a:extLst>
          </p:cNvPr>
          <p:cNvSpPr/>
          <p:nvPr/>
        </p:nvSpPr>
        <p:spPr>
          <a:xfrm>
            <a:off x="7613715" y="4005726"/>
            <a:ext cx="12706" cy="101307"/>
          </a:xfrm>
          <a:custGeom>
            <a:avLst/>
            <a:gdLst>
              <a:gd name="connsiteX0" fmla="*/ 12690 w 12706"/>
              <a:gd name="connsiteY0" fmla="*/ 98124 h 101306"/>
              <a:gd name="connsiteX1" fmla="*/ 12690 w 12706"/>
              <a:gd name="connsiteY1" fmla="*/ 12647 h 101306"/>
            </a:gdLst>
            <a:ahLst/>
            <a:cxnLst>
              <a:cxn ang="0">
                <a:pos x="connsiteX0" y="connsiteY0"/>
              </a:cxn>
              <a:cxn ang="0">
                <a:pos x="connsiteX1" y="connsiteY1"/>
              </a:cxn>
            </a:cxnLst>
            <a:rect l="l" t="t" r="r" b="b"/>
            <a:pathLst>
              <a:path w="12706" h="101306">
                <a:moveTo>
                  <a:pt x="12690" y="98124"/>
                </a:moveTo>
                <a:lnTo>
                  <a:pt x="12690" y="12647"/>
                </a:lnTo>
              </a:path>
            </a:pathLst>
          </a:custGeom>
          <a:ln w="12684" cap="flat">
            <a:solidFill>
              <a:srgbClr val="433F3F"/>
            </a:solidFill>
            <a:prstDash val="solid"/>
            <a:round/>
          </a:ln>
        </p:spPr>
        <p:txBody>
          <a:bodyPr rtlCol="0" anchor="ctr"/>
          <a:lstStyle/>
          <a:p>
            <a:endParaRPr lang="en-GB" dirty="0"/>
          </a:p>
        </p:txBody>
      </p:sp>
      <p:sp>
        <p:nvSpPr>
          <p:cNvPr id="564" name="Freeform 563">
            <a:extLst>
              <a:ext uri="{FF2B5EF4-FFF2-40B4-BE49-F238E27FC236}">
                <a16:creationId xmlns:a16="http://schemas.microsoft.com/office/drawing/2014/main" id="{785BA754-AD93-B747-A663-0EECEA866659}"/>
              </a:ext>
            </a:extLst>
          </p:cNvPr>
          <p:cNvSpPr/>
          <p:nvPr/>
        </p:nvSpPr>
        <p:spPr>
          <a:xfrm>
            <a:off x="7843063"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5" name="Freeform 564">
            <a:extLst>
              <a:ext uri="{FF2B5EF4-FFF2-40B4-BE49-F238E27FC236}">
                <a16:creationId xmlns:a16="http://schemas.microsoft.com/office/drawing/2014/main" id="{4554F604-0DBE-1244-81C8-26CB0BA65383}"/>
              </a:ext>
            </a:extLst>
          </p:cNvPr>
          <p:cNvSpPr/>
          <p:nvPr/>
        </p:nvSpPr>
        <p:spPr>
          <a:xfrm>
            <a:off x="8072538"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6" name="Freeform 565">
            <a:extLst>
              <a:ext uri="{FF2B5EF4-FFF2-40B4-BE49-F238E27FC236}">
                <a16:creationId xmlns:a16="http://schemas.microsoft.com/office/drawing/2014/main" id="{CD7C8F5A-1E0F-EE43-B55F-E0D25B63D3CA}"/>
              </a:ext>
            </a:extLst>
          </p:cNvPr>
          <p:cNvSpPr/>
          <p:nvPr/>
        </p:nvSpPr>
        <p:spPr>
          <a:xfrm>
            <a:off x="8301886"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7" name="Freeform 566">
            <a:extLst>
              <a:ext uri="{FF2B5EF4-FFF2-40B4-BE49-F238E27FC236}">
                <a16:creationId xmlns:a16="http://schemas.microsoft.com/office/drawing/2014/main" id="{C138CA7D-792D-3A45-98C0-CA81993520BE}"/>
              </a:ext>
            </a:extLst>
          </p:cNvPr>
          <p:cNvSpPr/>
          <p:nvPr/>
        </p:nvSpPr>
        <p:spPr>
          <a:xfrm>
            <a:off x="8531362"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8" name="Freeform 567">
            <a:extLst>
              <a:ext uri="{FF2B5EF4-FFF2-40B4-BE49-F238E27FC236}">
                <a16:creationId xmlns:a16="http://schemas.microsoft.com/office/drawing/2014/main" id="{4DF1F817-E96A-D944-B9DF-3912EDF080E6}"/>
              </a:ext>
            </a:extLst>
          </p:cNvPr>
          <p:cNvSpPr/>
          <p:nvPr/>
        </p:nvSpPr>
        <p:spPr>
          <a:xfrm>
            <a:off x="8760709"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69" name="Freeform 568">
            <a:extLst>
              <a:ext uri="{FF2B5EF4-FFF2-40B4-BE49-F238E27FC236}">
                <a16:creationId xmlns:a16="http://schemas.microsoft.com/office/drawing/2014/main" id="{3696D491-BFEA-D64C-BEE9-5384349FDC98}"/>
              </a:ext>
            </a:extLst>
          </p:cNvPr>
          <p:cNvSpPr/>
          <p:nvPr/>
        </p:nvSpPr>
        <p:spPr>
          <a:xfrm>
            <a:off x="8990185"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70" name="Freeform 569">
            <a:extLst>
              <a:ext uri="{FF2B5EF4-FFF2-40B4-BE49-F238E27FC236}">
                <a16:creationId xmlns:a16="http://schemas.microsoft.com/office/drawing/2014/main" id="{10C416E9-D09E-0947-BF6E-8EA2D65593EB}"/>
              </a:ext>
            </a:extLst>
          </p:cNvPr>
          <p:cNvSpPr/>
          <p:nvPr/>
        </p:nvSpPr>
        <p:spPr>
          <a:xfrm>
            <a:off x="9219532"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71" name="Freeform 570">
            <a:extLst>
              <a:ext uri="{FF2B5EF4-FFF2-40B4-BE49-F238E27FC236}">
                <a16:creationId xmlns:a16="http://schemas.microsoft.com/office/drawing/2014/main" id="{9B3CC5DF-14A3-8244-9EF5-123D655FF273}"/>
              </a:ext>
            </a:extLst>
          </p:cNvPr>
          <p:cNvSpPr/>
          <p:nvPr/>
        </p:nvSpPr>
        <p:spPr>
          <a:xfrm>
            <a:off x="9449008"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72" name="Freeform 571">
            <a:extLst>
              <a:ext uri="{FF2B5EF4-FFF2-40B4-BE49-F238E27FC236}">
                <a16:creationId xmlns:a16="http://schemas.microsoft.com/office/drawing/2014/main" id="{2BEE6D57-7834-1C4A-811D-BFA1A188C798}"/>
              </a:ext>
            </a:extLst>
          </p:cNvPr>
          <p:cNvSpPr/>
          <p:nvPr/>
        </p:nvSpPr>
        <p:spPr>
          <a:xfrm>
            <a:off x="11513648"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73" name="Freeform 572">
            <a:extLst>
              <a:ext uri="{FF2B5EF4-FFF2-40B4-BE49-F238E27FC236}">
                <a16:creationId xmlns:a16="http://schemas.microsoft.com/office/drawing/2014/main" id="{633860C1-0857-0C40-857F-60FDAB15CD58}"/>
              </a:ext>
            </a:extLst>
          </p:cNvPr>
          <p:cNvSpPr/>
          <p:nvPr/>
        </p:nvSpPr>
        <p:spPr>
          <a:xfrm>
            <a:off x="6610302" y="3205025"/>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74" name="Freeform 573">
            <a:extLst>
              <a:ext uri="{FF2B5EF4-FFF2-40B4-BE49-F238E27FC236}">
                <a16:creationId xmlns:a16="http://schemas.microsoft.com/office/drawing/2014/main" id="{9D183116-4C10-A948-B558-BC3D9DE8CFF0}"/>
              </a:ext>
            </a:extLst>
          </p:cNvPr>
          <p:cNvSpPr/>
          <p:nvPr/>
        </p:nvSpPr>
        <p:spPr>
          <a:xfrm>
            <a:off x="6610302" y="2939222"/>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75" name="Freeform 574">
            <a:extLst>
              <a:ext uri="{FF2B5EF4-FFF2-40B4-BE49-F238E27FC236}">
                <a16:creationId xmlns:a16="http://schemas.microsoft.com/office/drawing/2014/main" id="{E7BC3DFD-BDFA-4D4B-8602-CE4C151A7F83}"/>
              </a:ext>
            </a:extLst>
          </p:cNvPr>
          <p:cNvSpPr/>
          <p:nvPr/>
        </p:nvSpPr>
        <p:spPr>
          <a:xfrm>
            <a:off x="6610302" y="2673292"/>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76" name="Freeform 575">
            <a:extLst>
              <a:ext uri="{FF2B5EF4-FFF2-40B4-BE49-F238E27FC236}">
                <a16:creationId xmlns:a16="http://schemas.microsoft.com/office/drawing/2014/main" id="{031FD10F-9CB2-FB45-B08C-98ADC0684B9A}"/>
              </a:ext>
            </a:extLst>
          </p:cNvPr>
          <p:cNvSpPr/>
          <p:nvPr/>
        </p:nvSpPr>
        <p:spPr>
          <a:xfrm>
            <a:off x="6610302" y="2404324"/>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77" name="Freeform 576">
            <a:extLst>
              <a:ext uri="{FF2B5EF4-FFF2-40B4-BE49-F238E27FC236}">
                <a16:creationId xmlns:a16="http://schemas.microsoft.com/office/drawing/2014/main" id="{7E1CECE6-E308-A643-897A-87931BE4E402}"/>
              </a:ext>
            </a:extLst>
          </p:cNvPr>
          <p:cNvSpPr/>
          <p:nvPr/>
        </p:nvSpPr>
        <p:spPr>
          <a:xfrm>
            <a:off x="6610302" y="2138394"/>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78" name="Freeform 577">
            <a:extLst>
              <a:ext uri="{FF2B5EF4-FFF2-40B4-BE49-F238E27FC236}">
                <a16:creationId xmlns:a16="http://schemas.microsoft.com/office/drawing/2014/main" id="{6E549EE9-AF94-D741-B351-A33EB8939F91}"/>
              </a:ext>
            </a:extLst>
          </p:cNvPr>
          <p:cNvSpPr/>
          <p:nvPr/>
        </p:nvSpPr>
        <p:spPr>
          <a:xfrm>
            <a:off x="6610302" y="1872591"/>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79" name="Freeform 578">
            <a:extLst>
              <a:ext uri="{FF2B5EF4-FFF2-40B4-BE49-F238E27FC236}">
                <a16:creationId xmlns:a16="http://schemas.microsoft.com/office/drawing/2014/main" id="{D71F06B7-9DF5-154A-818B-0F966B1086D2}"/>
              </a:ext>
            </a:extLst>
          </p:cNvPr>
          <p:cNvSpPr/>
          <p:nvPr/>
        </p:nvSpPr>
        <p:spPr>
          <a:xfrm>
            <a:off x="6610302" y="1606662"/>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80" name="Freeform 579">
            <a:extLst>
              <a:ext uri="{FF2B5EF4-FFF2-40B4-BE49-F238E27FC236}">
                <a16:creationId xmlns:a16="http://schemas.microsoft.com/office/drawing/2014/main" id="{E9400CCA-3273-3C48-80F6-A8A434877BE6}"/>
              </a:ext>
            </a:extLst>
          </p:cNvPr>
          <p:cNvSpPr/>
          <p:nvPr/>
        </p:nvSpPr>
        <p:spPr>
          <a:xfrm>
            <a:off x="6610302" y="1337693"/>
            <a:ext cx="101650" cy="12663"/>
          </a:xfrm>
          <a:custGeom>
            <a:avLst/>
            <a:gdLst>
              <a:gd name="connsiteX0" fmla="*/ 98457 w 101650"/>
              <a:gd name="connsiteY0" fmla="*/ 12647 h 12663"/>
              <a:gd name="connsiteX1" fmla="*/ 12690 w 101650"/>
              <a:gd name="connsiteY1" fmla="*/ 12647 h 12663"/>
            </a:gdLst>
            <a:ahLst/>
            <a:cxnLst>
              <a:cxn ang="0">
                <a:pos x="connsiteX0" y="connsiteY0"/>
              </a:cxn>
              <a:cxn ang="0">
                <a:pos x="connsiteX1" y="connsiteY1"/>
              </a:cxn>
            </a:cxnLst>
            <a:rect l="l" t="t" r="r" b="b"/>
            <a:pathLst>
              <a:path w="101650" h="12663">
                <a:moveTo>
                  <a:pt x="98457" y="12647"/>
                </a:moveTo>
                <a:lnTo>
                  <a:pt x="12690" y="12647"/>
                </a:lnTo>
              </a:path>
            </a:pathLst>
          </a:custGeom>
          <a:ln w="12684" cap="flat">
            <a:solidFill>
              <a:srgbClr val="433F3F"/>
            </a:solidFill>
            <a:prstDash val="solid"/>
            <a:round/>
          </a:ln>
        </p:spPr>
        <p:txBody>
          <a:bodyPr rtlCol="0" anchor="ctr"/>
          <a:lstStyle/>
          <a:p>
            <a:endParaRPr lang="en-GB" dirty="0"/>
          </a:p>
        </p:txBody>
      </p:sp>
      <p:sp>
        <p:nvSpPr>
          <p:cNvPr id="581" name="Freeform 580">
            <a:extLst>
              <a:ext uri="{FF2B5EF4-FFF2-40B4-BE49-F238E27FC236}">
                <a16:creationId xmlns:a16="http://schemas.microsoft.com/office/drawing/2014/main" id="{6F219BB9-A8F3-8B4E-AF14-06F6AE3E420A}"/>
              </a:ext>
            </a:extLst>
          </p:cNvPr>
          <p:cNvSpPr/>
          <p:nvPr/>
        </p:nvSpPr>
        <p:spPr>
          <a:xfrm>
            <a:off x="9678356"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2" name="Freeform 581">
            <a:extLst>
              <a:ext uri="{FF2B5EF4-FFF2-40B4-BE49-F238E27FC236}">
                <a16:creationId xmlns:a16="http://schemas.microsoft.com/office/drawing/2014/main" id="{F3026FCE-9728-F242-AA16-449E920D06DA}"/>
              </a:ext>
            </a:extLst>
          </p:cNvPr>
          <p:cNvSpPr/>
          <p:nvPr/>
        </p:nvSpPr>
        <p:spPr>
          <a:xfrm>
            <a:off x="9907831"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3" name="Freeform 582">
            <a:extLst>
              <a:ext uri="{FF2B5EF4-FFF2-40B4-BE49-F238E27FC236}">
                <a16:creationId xmlns:a16="http://schemas.microsoft.com/office/drawing/2014/main" id="{8FD02569-0D86-5045-AC23-5E1A95978A6A}"/>
              </a:ext>
            </a:extLst>
          </p:cNvPr>
          <p:cNvSpPr/>
          <p:nvPr/>
        </p:nvSpPr>
        <p:spPr>
          <a:xfrm>
            <a:off x="10137179"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4" name="Freeform 583">
            <a:extLst>
              <a:ext uri="{FF2B5EF4-FFF2-40B4-BE49-F238E27FC236}">
                <a16:creationId xmlns:a16="http://schemas.microsoft.com/office/drawing/2014/main" id="{31AB7655-E622-9943-BC0E-9970D60B112F}"/>
              </a:ext>
            </a:extLst>
          </p:cNvPr>
          <p:cNvSpPr/>
          <p:nvPr/>
        </p:nvSpPr>
        <p:spPr>
          <a:xfrm>
            <a:off x="10366654"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5" name="Freeform 584">
            <a:extLst>
              <a:ext uri="{FF2B5EF4-FFF2-40B4-BE49-F238E27FC236}">
                <a16:creationId xmlns:a16="http://schemas.microsoft.com/office/drawing/2014/main" id="{91D3B453-E43C-A542-8333-212BF67703BD}"/>
              </a:ext>
            </a:extLst>
          </p:cNvPr>
          <p:cNvSpPr/>
          <p:nvPr/>
        </p:nvSpPr>
        <p:spPr>
          <a:xfrm>
            <a:off x="10596002"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6" name="Freeform 585">
            <a:extLst>
              <a:ext uri="{FF2B5EF4-FFF2-40B4-BE49-F238E27FC236}">
                <a16:creationId xmlns:a16="http://schemas.microsoft.com/office/drawing/2014/main" id="{571E864B-1F8D-9F4C-B91B-924FE69C16F5}"/>
              </a:ext>
            </a:extLst>
          </p:cNvPr>
          <p:cNvSpPr/>
          <p:nvPr/>
        </p:nvSpPr>
        <p:spPr>
          <a:xfrm>
            <a:off x="10825350"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7" name="Freeform 586">
            <a:extLst>
              <a:ext uri="{FF2B5EF4-FFF2-40B4-BE49-F238E27FC236}">
                <a16:creationId xmlns:a16="http://schemas.microsoft.com/office/drawing/2014/main" id="{62C3E6BC-E4D0-6A44-A5D1-79CCB9EFE7D1}"/>
              </a:ext>
            </a:extLst>
          </p:cNvPr>
          <p:cNvSpPr/>
          <p:nvPr/>
        </p:nvSpPr>
        <p:spPr>
          <a:xfrm>
            <a:off x="11054825"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8" name="Freeform 587">
            <a:extLst>
              <a:ext uri="{FF2B5EF4-FFF2-40B4-BE49-F238E27FC236}">
                <a16:creationId xmlns:a16="http://schemas.microsoft.com/office/drawing/2014/main" id="{2A3B9665-4B8E-304B-BB22-46D4A6627EF4}"/>
              </a:ext>
            </a:extLst>
          </p:cNvPr>
          <p:cNvSpPr/>
          <p:nvPr/>
        </p:nvSpPr>
        <p:spPr>
          <a:xfrm>
            <a:off x="11284173" y="4005726"/>
            <a:ext cx="12706" cy="101307"/>
          </a:xfrm>
          <a:custGeom>
            <a:avLst/>
            <a:gdLst>
              <a:gd name="connsiteX0" fmla="*/ 12690 w 12706"/>
              <a:gd name="connsiteY0" fmla="*/ 12647 h 101306"/>
              <a:gd name="connsiteX1" fmla="*/ 12690 w 12706"/>
              <a:gd name="connsiteY1" fmla="*/ 98124 h 101306"/>
            </a:gdLst>
            <a:ahLst/>
            <a:cxnLst>
              <a:cxn ang="0">
                <a:pos x="connsiteX0" y="connsiteY0"/>
              </a:cxn>
              <a:cxn ang="0">
                <a:pos x="connsiteX1" y="connsiteY1"/>
              </a:cxn>
            </a:cxnLst>
            <a:rect l="l" t="t" r="r" b="b"/>
            <a:pathLst>
              <a:path w="12706" h="101306">
                <a:moveTo>
                  <a:pt x="12690" y="12647"/>
                </a:moveTo>
                <a:lnTo>
                  <a:pt x="12690" y="98124"/>
                </a:lnTo>
              </a:path>
            </a:pathLst>
          </a:custGeom>
          <a:ln w="12684" cap="flat">
            <a:solidFill>
              <a:srgbClr val="433F3F"/>
            </a:solidFill>
            <a:prstDash val="solid"/>
            <a:round/>
          </a:ln>
        </p:spPr>
        <p:txBody>
          <a:bodyPr rtlCol="0" anchor="ctr"/>
          <a:lstStyle/>
          <a:p>
            <a:endParaRPr lang="en-GB" dirty="0"/>
          </a:p>
        </p:txBody>
      </p:sp>
      <p:sp>
        <p:nvSpPr>
          <p:cNvPr id="589" name="Freeform 588">
            <a:extLst>
              <a:ext uri="{FF2B5EF4-FFF2-40B4-BE49-F238E27FC236}">
                <a16:creationId xmlns:a16="http://schemas.microsoft.com/office/drawing/2014/main" id="{AD448528-46E4-4544-A0E2-C5A43CFCCC7B}"/>
              </a:ext>
            </a:extLst>
          </p:cNvPr>
          <p:cNvSpPr/>
          <p:nvPr/>
        </p:nvSpPr>
        <p:spPr>
          <a:xfrm>
            <a:off x="6693655" y="1342758"/>
            <a:ext cx="864026" cy="1114372"/>
          </a:xfrm>
          <a:custGeom>
            <a:avLst/>
            <a:gdLst>
              <a:gd name="connsiteX0" fmla="*/ 12690 w 864025"/>
              <a:gd name="connsiteY0" fmla="*/ 12647 h 1114371"/>
              <a:gd name="connsiteX1" fmla="*/ 27810 w 864025"/>
              <a:gd name="connsiteY1" fmla="*/ 12647 h 1114371"/>
              <a:gd name="connsiteX2" fmla="*/ 27810 w 864025"/>
              <a:gd name="connsiteY2" fmla="*/ 23664 h 1114371"/>
              <a:gd name="connsiteX3" fmla="*/ 38865 w 864025"/>
              <a:gd name="connsiteY3" fmla="*/ 23664 h 1114371"/>
              <a:gd name="connsiteX4" fmla="*/ 38865 w 864025"/>
              <a:gd name="connsiteY4" fmla="*/ 33288 h 1114371"/>
              <a:gd name="connsiteX5" fmla="*/ 62244 w 864025"/>
              <a:gd name="connsiteY5" fmla="*/ 33288 h 1114371"/>
              <a:gd name="connsiteX6" fmla="*/ 62244 w 864025"/>
              <a:gd name="connsiteY6" fmla="*/ 49624 h 1114371"/>
              <a:gd name="connsiteX7" fmla="*/ 69106 w 864025"/>
              <a:gd name="connsiteY7" fmla="*/ 49624 h 1114371"/>
              <a:gd name="connsiteX8" fmla="*/ 69106 w 864025"/>
              <a:gd name="connsiteY8" fmla="*/ 59248 h 1114371"/>
              <a:gd name="connsiteX9" fmla="*/ 78762 w 864025"/>
              <a:gd name="connsiteY9" fmla="*/ 59248 h 1114371"/>
              <a:gd name="connsiteX10" fmla="*/ 78762 w 864025"/>
              <a:gd name="connsiteY10" fmla="*/ 66086 h 1114371"/>
              <a:gd name="connsiteX11" fmla="*/ 92612 w 864025"/>
              <a:gd name="connsiteY11" fmla="*/ 66086 h 1114371"/>
              <a:gd name="connsiteX12" fmla="*/ 92612 w 864025"/>
              <a:gd name="connsiteY12" fmla="*/ 75710 h 1114371"/>
              <a:gd name="connsiteX13" fmla="*/ 100871 w 864025"/>
              <a:gd name="connsiteY13" fmla="*/ 75710 h 1114371"/>
              <a:gd name="connsiteX14" fmla="*/ 100871 w 864025"/>
              <a:gd name="connsiteY14" fmla="*/ 90780 h 1114371"/>
              <a:gd name="connsiteX15" fmla="*/ 121583 w 864025"/>
              <a:gd name="connsiteY15" fmla="*/ 90780 h 1114371"/>
              <a:gd name="connsiteX16" fmla="*/ 121583 w 864025"/>
              <a:gd name="connsiteY16" fmla="*/ 98884 h 1114371"/>
              <a:gd name="connsiteX17" fmla="*/ 138101 w 864025"/>
              <a:gd name="connsiteY17" fmla="*/ 98884 h 1114371"/>
              <a:gd name="connsiteX18" fmla="*/ 138101 w 864025"/>
              <a:gd name="connsiteY18" fmla="*/ 104456 h 1114371"/>
              <a:gd name="connsiteX19" fmla="*/ 146360 w 864025"/>
              <a:gd name="connsiteY19" fmla="*/ 104456 h 1114371"/>
              <a:gd name="connsiteX20" fmla="*/ 146360 w 864025"/>
              <a:gd name="connsiteY20" fmla="*/ 113953 h 1114371"/>
              <a:gd name="connsiteX21" fmla="*/ 151823 w 864025"/>
              <a:gd name="connsiteY21" fmla="*/ 113953 h 1114371"/>
              <a:gd name="connsiteX22" fmla="*/ 151823 w 864025"/>
              <a:gd name="connsiteY22" fmla="*/ 126617 h 1114371"/>
              <a:gd name="connsiteX23" fmla="*/ 162878 w 864025"/>
              <a:gd name="connsiteY23" fmla="*/ 126617 h 1114371"/>
              <a:gd name="connsiteX24" fmla="*/ 162878 w 864025"/>
              <a:gd name="connsiteY24" fmla="*/ 142952 h 1114371"/>
              <a:gd name="connsiteX25" fmla="*/ 171137 w 864025"/>
              <a:gd name="connsiteY25" fmla="*/ 142952 h 1114371"/>
              <a:gd name="connsiteX26" fmla="*/ 171137 w 864025"/>
              <a:gd name="connsiteY26" fmla="*/ 152577 h 1114371"/>
              <a:gd name="connsiteX27" fmla="*/ 186639 w 864025"/>
              <a:gd name="connsiteY27" fmla="*/ 152577 h 1114371"/>
              <a:gd name="connsiteX28" fmla="*/ 186639 w 864025"/>
              <a:gd name="connsiteY28" fmla="*/ 158022 h 1114371"/>
              <a:gd name="connsiteX29" fmla="*/ 214211 w 864025"/>
              <a:gd name="connsiteY29" fmla="*/ 158022 h 1114371"/>
              <a:gd name="connsiteX30" fmla="*/ 214211 w 864025"/>
              <a:gd name="connsiteY30" fmla="*/ 164860 h 1114371"/>
              <a:gd name="connsiteX31" fmla="*/ 222470 w 864025"/>
              <a:gd name="connsiteY31" fmla="*/ 164860 h 1114371"/>
              <a:gd name="connsiteX32" fmla="*/ 222470 w 864025"/>
              <a:gd name="connsiteY32" fmla="*/ 184108 h 1114371"/>
              <a:gd name="connsiteX33" fmla="*/ 232127 w 864025"/>
              <a:gd name="connsiteY33" fmla="*/ 184108 h 1114371"/>
              <a:gd name="connsiteX34" fmla="*/ 232127 w 864025"/>
              <a:gd name="connsiteY34" fmla="*/ 190946 h 1114371"/>
              <a:gd name="connsiteX35" fmla="*/ 243054 w 864025"/>
              <a:gd name="connsiteY35" fmla="*/ 190946 h 1114371"/>
              <a:gd name="connsiteX36" fmla="*/ 243054 w 864025"/>
              <a:gd name="connsiteY36" fmla="*/ 201837 h 1114371"/>
              <a:gd name="connsiteX37" fmla="*/ 255761 w 864025"/>
              <a:gd name="connsiteY37" fmla="*/ 201837 h 1114371"/>
              <a:gd name="connsiteX38" fmla="*/ 255761 w 864025"/>
              <a:gd name="connsiteY38" fmla="*/ 229190 h 1114371"/>
              <a:gd name="connsiteX39" fmla="*/ 270881 w 864025"/>
              <a:gd name="connsiteY39" fmla="*/ 229190 h 1114371"/>
              <a:gd name="connsiteX40" fmla="*/ 270881 w 864025"/>
              <a:gd name="connsiteY40" fmla="*/ 237421 h 1114371"/>
              <a:gd name="connsiteX41" fmla="*/ 279140 w 864025"/>
              <a:gd name="connsiteY41" fmla="*/ 237421 h 1114371"/>
              <a:gd name="connsiteX42" fmla="*/ 279140 w 864025"/>
              <a:gd name="connsiteY42" fmla="*/ 245652 h 1114371"/>
              <a:gd name="connsiteX43" fmla="*/ 295785 w 864025"/>
              <a:gd name="connsiteY43" fmla="*/ 245652 h 1114371"/>
              <a:gd name="connsiteX44" fmla="*/ 295785 w 864025"/>
              <a:gd name="connsiteY44" fmla="*/ 275791 h 1114371"/>
              <a:gd name="connsiteX45" fmla="*/ 302647 w 864025"/>
              <a:gd name="connsiteY45" fmla="*/ 275791 h 1114371"/>
              <a:gd name="connsiteX46" fmla="*/ 302647 w 864025"/>
              <a:gd name="connsiteY46" fmla="*/ 285415 h 1114371"/>
              <a:gd name="connsiteX47" fmla="*/ 313701 w 864025"/>
              <a:gd name="connsiteY47" fmla="*/ 285415 h 1114371"/>
              <a:gd name="connsiteX48" fmla="*/ 313701 w 864025"/>
              <a:gd name="connsiteY48" fmla="*/ 294912 h 1114371"/>
              <a:gd name="connsiteX49" fmla="*/ 319165 w 864025"/>
              <a:gd name="connsiteY49" fmla="*/ 294912 h 1114371"/>
              <a:gd name="connsiteX50" fmla="*/ 319165 w 864025"/>
              <a:gd name="connsiteY50" fmla="*/ 307576 h 1114371"/>
              <a:gd name="connsiteX51" fmla="*/ 326026 w 864025"/>
              <a:gd name="connsiteY51" fmla="*/ 307576 h 1114371"/>
              <a:gd name="connsiteX52" fmla="*/ 326026 w 864025"/>
              <a:gd name="connsiteY52" fmla="*/ 325431 h 1114371"/>
              <a:gd name="connsiteX53" fmla="*/ 337081 w 864025"/>
              <a:gd name="connsiteY53" fmla="*/ 325431 h 1114371"/>
              <a:gd name="connsiteX54" fmla="*/ 337081 w 864025"/>
              <a:gd name="connsiteY54" fmla="*/ 335055 h 1114371"/>
              <a:gd name="connsiteX55" fmla="*/ 346737 w 864025"/>
              <a:gd name="connsiteY55" fmla="*/ 335055 h 1114371"/>
              <a:gd name="connsiteX56" fmla="*/ 346737 w 864025"/>
              <a:gd name="connsiteY56" fmla="*/ 350124 h 1114371"/>
              <a:gd name="connsiteX57" fmla="*/ 350930 w 864025"/>
              <a:gd name="connsiteY57" fmla="*/ 350124 h 1114371"/>
              <a:gd name="connsiteX58" fmla="*/ 350930 w 864025"/>
              <a:gd name="connsiteY58" fmla="*/ 381529 h 1114371"/>
              <a:gd name="connsiteX59" fmla="*/ 359190 w 864025"/>
              <a:gd name="connsiteY59" fmla="*/ 381529 h 1114371"/>
              <a:gd name="connsiteX60" fmla="*/ 359190 w 864025"/>
              <a:gd name="connsiteY60" fmla="*/ 388367 h 1114371"/>
              <a:gd name="connsiteX61" fmla="*/ 368846 w 864025"/>
              <a:gd name="connsiteY61" fmla="*/ 388367 h 1114371"/>
              <a:gd name="connsiteX62" fmla="*/ 368846 w 864025"/>
              <a:gd name="connsiteY62" fmla="*/ 408882 h 1114371"/>
              <a:gd name="connsiteX63" fmla="*/ 375708 w 864025"/>
              <a:gd name="connsiteY63" fmla="*/ 408882 h 1114371"/>
              <a:gd name="connsiteX64" fmla="*/ 375708 w 864025"/>
              <a:gd name="connsiteY64" fmla="*/ 415720 h 1114371"/>
              <a:gd name="connsiteX65" fmla="*/ 382569 w 864025"/>
              <a:gd name="connsiteY65" fmla="*/ 415720 h 1114371"/>
              <a:gd name="connsiteX66" fmla="*/ 382569 w 864025"/>
              <a:gd name="connsiteY66" fmla="*/ 436361 h 1114371"/>
              <a:gd name="connsiteX67" fmla="*/ 389939 w 864025"/>
              <a:gd name="connsiteY67" fmla="*/ 436361 h 1114371"/>
              <a:gd name="connsiteX68" fmla="*/ 389939 w 864025"/>
              <a:gd name="connsiteY68" fmla="*/ 443200 h 1114371"/>
              <a:gd name="connsiteX69" fmla="*/ 396927 w 864025"/>
              <a:gd name="connsiteY69" fmla="*/ 443200 h 1114371"/>
              <a:gd name="connsiteX70" fmla="*/ 396927 w 864025"/>
              <a:gd name="connsiteY70" fmla="*/ 448645 h 1114371"/>
              <a:gd name="connsiteX71" fmla="*/ 406457 w 864025"/>
              <a:gd name="connsiteY71" fmla="*/ 448645 h 1114371"/>
              <a:gd name="connsiteX72" fmla="*/ 406457 w 864025"/>
              <a:gd name="connsiteY72" fmla="*/ 466373 h 1114371"/>
              <a:gd name="connsiteX73" fmla="*/ 413445 w 864025"/>
              <a:gd name="connsiteY73" fmla="*/ 466373 h 1114371"/>
              <a:gd name="connsiteX74" fmla="*/ 413445 w 864025"/>
              <a:gd name="connsiteY74" fmla="*/ 471945 h 1114371"/>
              <a:gd name="connsiteX75" fmla="*/ 423102 w 864025"/>
              <a:gd name="connsiteY75" fmla="*/ 471945 h 1114371"/>
              <a:gd name="connsiteX76" fmla="*/ 423102 w 864025"/>
              <a:gd name="connsiteY76" fmla="*/ 487015 h 1114371"/>
              <a:gd name="connsiteX77" fmla="*/ 432759 w 864025"/>
              <a:gd name="connsiteY77" fmla="*/ 487015 h 1114371"/>
              <a:gd name="connsiteX78" fmla="*/ 432759 w 864025"/>
              <a:gd name="connsiteY78" fmla="*/ 491067 h 1114371"/>
              <a:gd name="connsiteX79" fmla="*/ 445465 w 864025"/>
              <a:gd name="connsiteY79" fmla="*/ 491067 h 1114371"/>
              <a:gd name="connsiteX80" fmla="*/ 445465 w 864025"/>
              <a:gd name="connsiteY80" fmla="*/ 501957 h 1114371"/>
              <a:gd name="connsiteX81" fmla="*/ 452453 w 864025"/>
              <a:gd name="connsiteY81" fmla="*/ 501957 h 1114371"/>
              <a:gd name="connsiteX82" fmla="*/ 452453 w 864025"/>
              <a:gd name="connsiteY82" fmla="*/ 508796 h 1114371"/>
              <a:gd name="connsiteX83" fmla="*/ 461983 w 864025"/>
              <a:gd name="connsiteY83" fmla="*/ 508796 h 1114371"/>
              <a:gd name="connsiteX84" fmla="*/ 461983 w 864025"/>
              <a:gd name="connsiteY84" fmla="*/ 521459 h 1114371"/>
              <a:gd name="connsiteX85" fmla="*/ 468972 w 864025"/>
              <a:gd name="connsiteY85" fmla="*/ 521459 h 1114371"/>
              <a:gd name="connsiteX86" fmla="*/ 468972 w 864025"/>
              <a:gd name="connsiteY86" fmla="*/ 529690 h 1114371"/>
              <a:gd name="connsiteX87" fmla="*/ 474435 w 864025"/>
              <a:gd name="connsiteY87" fmla="*/ 529690 h 1114371"/>
              <a:gd name="connsiteX88" fmla="*/ 474435 w 864025"/>
              <a:gd name="connsiteY88" fmla="*/ 542353 h 1114371"/>
              <a:gd name="connsiteX89" fmla="*/ 480026 w 864025"/>
              <a:gd name="connsiteY89" fmla="*/ 542353 h 1114371"/>
              <a:gd name="connsiteX90" fmla="*/ 480026 w 864025"/>
              <a:gd name="connsiteY90" fmla="*/ 560082 h 1114371"/>
              <a:gd name="connsiteX91" fmla="*/ 491589 w 864025"/>
              <a:gd name="connsiteY91" fmla="*/ 560082 h 1114371"/>
              <a:gd name="connsiteX92" fmla="*/ 491589 w 864025"/>
              <a:gd name="connsiteY92" fmla="*/ 574012 h 1114371"/>
              <a:gd name="connsiteX93" fmla="*/ 495782 w 864025"/>
              <a:gd name="connsiteY93" fmla="*/ 574012 h 1114371"/>
              <a:gd name="connsiteX94" fmla="*/ 495782 w 864025"/>
              <a:gd name="connsiteY94" fmla="*/ 594526 h 1114371"/>
              <a:gd name="connsiteX95" fmla="*/ 508488 w 864025"/>
              <a:gd name="connsiteY95" fmla="*/ 594526 h 1114371"/>
              <a:gd name="connsiteX96" fmla="*/ 508488 w 864025"/>
              <a:gd name="connsiteY96" fmla="*/ 604150 h 1114371"/>
              <a:gd name="connsiteX97" fmla="*/ 516747 w 864025"/>
              <a:gd name="connsiteY97" fmla="*/ 604150 h 1114371"/>
              <a:gd name="connsiteX98" fmla="*/ 516747 w 864025"/>
              <a:gd name="connsiteY98" fmla="*/ 617827 h 1114371"/>
              <a:gd name="connsiteX99" fmla="*/ 519415 w 864025"/>
              <a:gd name="connsiteY99" fmla="*/ 617827 h 1114371"/>
              <a:gd name="connsiteX100" fmla="*/ 519415 w 864025"/>
              <a:gd name="connsiteY100" fmla="*/ 638341 h 1114371"/>
              <a:gd name="connsiteX101" fmla="*/ 526404 w 864025"/>
              <a:gd name="connsiteY101" fmla="*/ 638341 h 1114371"/>
              <a:gd name="connsiteX102" fmla="*/ 526404 w 864025"/>
              <a:gd name="connsiteY102" fmla="*/ 654804 h 1114371"/>
              <a:gd name="connsiteX103" fmla="*/ 540127 w 864025"/>
              <a:gd name="connsiteY103" fmla="*/ 654804 h 1114371"/>
              <a:gd name="connsiteX104" fmla="*/ 540127 w 864025"/>
              <a:gd name="connsiteY104" fmla="*/ 668480 h 1114371"/>
              <a:gd name="connsiteX105" fmla="*/ 542414 w 864025"/>
              <a:gd name="connsiteY105" fmla="*/ 668480 h 1114371"/>
              <a:gd name="connsiteX106" fmla="*/ 542414 w 864025"/>
              <a:gd name="connsiteY106" fmla="*/ 687981 h 1114371"/>
              <a:gd name="connsiteX107" fmla="*/ 552070 w 864025"/>
              <a:gd name="connsiteY107" fmla="*/ 687981 h 1114371"/>
              <a:gd name="connsiteX108" fmla="*/ 552070 w 864025"/>
              <a:gd name="connsiteY108" fmla="*/ 693427 h 1114371"/>
              <a:gd name="connsiteX109" fmla="*/ 563125 w 864025"/>
              <a:gd name="connsiteY109" fmla="*/ 693427 h 1114371"/>
              <a:gd name="connsiteX110" fmla="*/ 563125 w 864025"/>
              <a:gd name="connsiteY110" fmla="*/ 704317 h 1114371"/>
              <a:gd name="connsiteX111" fmla="*/ 574052 w 864025"/>
              <a:gd name="connsiteY111" fmla="*/ 704317 h 1114371"/>
              <a:gd name="connsiteX112" fmla="*/ 574052 w 864025"/>
              <a:gd name="connsiteY112" fmla="*/ 719386 h 1114371"/>
              <a:gd name="connsiteX113" fmla="*/ 579643 w 864025"/>
              <a:gd name="connsiteY113" fmla="*/ 719386 h 1114371"/>
              <a:gd name="connsiteX114" fmla="*/ 579643 w 864025"/>
              <a:gd name="connsiteY114" fmla="*/ 724832 h 1114371"/>
              <a:gd name="connsiteX115" fmla="*/ 586505 w 864025"/>
              <a:gd name="connsiteY115" fmla="*/ 724832 h 1114371"/>
              <a:gd name="connsiteX116" fmla="*/ 586505 w 864025"/>
              <a:gd name="connsiteY116" fmla="*/ 738635 h 1114371"/>
              <a:gd name="connsiteX117" fmla="*/ 594764 w 864025"/>
              <a:gd name="connsiteY117" fmla="*/ 738635 h 1114371"/>
              <a:gd name="connsiteX118" fmla="*/ 594764 w 864025"/>
              <a:gd name="connsiteY118" fmla="*/ 749652 h 1114371"/>
              <a:gd name="connsiteX119" fmla="*/ 597559 w 864025"/>
              <a:gd name="connsiteY119" fmla="*/ 749652 h 1114371"/>
              <a:gd name="connsiteX120" fmla="*/ 597559 w 864025"/>
              <a:gd name="connsiteY120" fmla="*/ 774978 h 1114371"/>
              <a:gd name="connsiteX121" fmla="*/ 604420 w 864025"/>
              <a:gd name="connsiteY121" fmla="*/ 774978 h 1114371"/>
              <a:gd name="connsiteX122" fmla="*/ 604420 w 864025"/>
              <a:gd name="connsiteY122" fmla="*/ 784603 h 1114371"/>
              <a:gd name="connsiteX123" fmla="*/ 611282 w 864025"/>
              <a:gd name="connsiteY123" fmla="*/ 784603 h 1114371"/>
              <a:gd name="connsiteX124" fmla="*/ 611282 w 864025"/>
              <a:gd name="connsiteY124" fmla="*/ 809929 h 1114371"/>
              <a:gd name="connsiteX125" fmla="*/ 618143 w 864025"/>
              <a:gd name="connsiteY125" fmla="*/ 809929 h 1114371"/>
              <a:gd name="connsiteX126" fmla="*/ 618143 w 864025"/>
              <a:gd name="connsiteY126" fmla="*/ 816767 h 1114371"/>
              <a:gd name="connsiteX127" fmla="*/ 625131 w 864025"/>
              <a:gd name="connsiteY127" fmla="*/ 816767 h 1114371"/>
              <a:gd name="connsiteX128" fmla="*/ 625131 w 864025"/>
              <a:gd name="connsiteY128" fmla="*/ 822213 h 1114371"/>
              <a:gd name="connsiteX129" fmla="*/ 655372 w 864025"/>
              <a:gd name="connsiteY129" fmla="*/ 822213 h 1114371"/>
              <a:gd name="connsiteX130" fmla="*/ 655372 w 864025"/>
              <a:gd name="connsiteY130" fmla="*/ 850958 h 1114371"/>
              <a:gd name="connsiteX131" fmla="*/ 669476 w 864025"/>
              <a:gd name="connsiteY131" fmla="*/ 850958 h 1114371"/>
              <a:gd name="connsiteX132" fmla="*/ 669476 w 864025"/>
              <a:gd name="connsiteY132" fmla="*/ 870080 h 1114371"/>
              <a:gd name="connsiteX133" fmla="*/ 673542 w 864025"/>
              <a:gd name="connsiteY133" fmla="*/ 870080 h 1114371"/>
              <a:gd name="connsiteX134" fmla="*/ 673542 w 864025"/>
              <a:gd name="connsiteY134" fmla="*/ 885149 h 1114371"/>
              <a:gd name="connsiteX135" fmla="*/ 674940 w 864025"/>
              <a:gd name="connsiteY135" fmla="*/ 886542 h 1114371"/>
              <a:gd name="connsiteX136" fmla="*/ 674940 w 864025"/>
              <a:gd name="connsiteY136" fmla="*/ 893380 h 1114371"/>
              <a:gd name="connsiteX137" fmla="*/ 682183 w 864025"/>
              <a:gd name="connsiteY137" fmla="*/ 893380 h 1114371"/>
              <a:gd name="connsiteX138" fmla="*/ 682183 w 864025"/>
              <a:gd name="connsiteY138" fmla="*/ 911109 h 1114371"/>
              <a:gd name="connsiteX139" fmla="*/ 686376 w 864025"/>
              <a:gd name="connsiteY139" fmla="*/ 911109 h 1114371"/>
              <a:gd name="connsiteX140" fmla="*/ 686376 w 864025"/>
              <a:gd name="connsiteY140" fmla="*/ 915288 h 1114371"/>
              <a:gd name="connsiteX141" fmla="*/ 694889 w 864025"/>
              <a:gd name="connsiteY141" fmla="*/ 915288 h 1114371"/>
              <a:gd name="connsiteX142" fmla="*/ 694889 w 864025"/>
              <a:gd name="connsiteY142" fmla="*/ 920733 h 1114371"/>
              <a:gd name="connsiteX143" fmla="*/ 703148 w 864025"/>
              <a:gd name="connsiteY143" fmla="*/ 920733 h 1114371"/>
              <a:gd name="connsiteX144" fmla="*/ 703148 w 864025"/>
              <a:gd name="connsiteY144" fmla="*/ 927571 h 1114371"/>
              <a:gd name="connsiteX145" fmla="*/ 714202 w 864025"/>
              <a:gd name="connsiteY145" fmla="*/ 927571 h 1114371"/>
              <a:gd name="connsiteX146" fmla="*/ 714202 w 864025"/>
              <a:gd name="connsiteY146" fmla="*/ 952898 h 1114371"/>
              <a:gd name="connsiteX147" fmla="*/ 723859 w 864025"/>
              <a:gd name="connsiteY147" fmla="*/ 952898 h 1114371"/>
              <a:gd name="connsiteX148" fmla="*/ 723859 w 864025"/>
              <a:gd name="connsiteY148" fmla="*/ 963788 h 1114371"/>
              <a:gd name="connsiteX149" fmla="*/ 737582 w 864025"/>
              <a:gd name="connsiteY149" fmla="*/ 963788 h 1114371"/>
              <a:gd name="connsiteX150" fmla="*/ 737582 w 864025"/>
              <a:gd name="connsiteY150" fmla="*/ 977465 h 1114371"/>
              <a:gd name="connsiteX151" fmla="*/ 752829 w 864025"/>
              <a:gd name="connsiteY151" fmla="*/ 977465 h 1114371"/>
              <a:gd name="connsiteX152" fmla="*/ 752829 w 864025"/>
              <a:gd name="connsiteY152" fmla="*/ 996713 h 1114371"/>
              <a:gd name="connsiteX153" fmla="*/ 758420 w 864025"/>
              <a:gd name="connsiteY153" fmla="*/ 996713 h 1114371"/>
              <a:gd name="connsiteX154" fmla="*/ 758420 w 864025"/>
              <a:gd name="connsiteY154" fmla="*/ 1004564 h 1114371"/>
              <a:gd name="connsiteX155" fmla="*/ 766679 w 864025"/>
              <a:gd name="connsiteY155" fmla="*/ 1004564 h 1114371"/>
              <a:gd name="connsiteX156" fmla="*/ 766679 w 864025"/>
              <a:gd name="connsiteY156" fmla="*/ 1029891 h 1114371"/>
              <a:gd name="connsiteX157" fmla="*/ 776336 w 864025"/>
              <a:gd name="connsiteY157" fmla="*/ 1029891 h 1114371"/>
              <a:gd name="connsiteX158" fmla="*/ 776336 w 864025"/>
              <a:gd name="connsiteY158" fmla="*/ 1039515 h 1114371"/>
              <a:gd name="connsiteX159" fmla="*/ 785993 w 864025"/>
              <a:gd name="connsiteY159" fmla="*/ 1039515 h 1114371"/>
              <a:gd name="connsiteX160" fmla="*/ 785993 w 864025"/>
              <a:gd name="connsiteY160" fmla="*/ 1046353 h 1114371"/>
              <a:gd name="connsiteX161" fmla="*/ 795649 w 864025"/>
              <a:gd name="connsiteY161" fmla="*/ 1046353 h 1114371"/>
              <a:gd name="connsiteX162" fmla="*/ 795649 w 864025"/>
              <a:gd name="connsiteY162" fmla="*/ 1057244 h 1114371"/>
              <a:gd name="connsiteX163" fmla="*/ 803909 w 864025"/>
              <a:gd name="connsiteY163" fmla="*/ 1057244 h 1114371"/>
              <a:gd name="connsiteX164" fmla="*/ 803909 w 864025"/>
              <a:gd name="connsiteY164" fmla="*/ 1064082 h 1114371"/>
              <a:gd name="connsiteX165" fmla="*/ 821952 w 864025"/>
              <a:gd name="connsiteY165" fmla="*/ 1064082 h 1114371"/>
              <a:gd name="connsiteX166" fmla="*/ 821952 w 864025"/>
              <a:gd name="connsiteY166" fmla="*/ 1080544 h 1114371"/>
              <a:gd name="connsiteX167" fmla="*/ 831608 w 864025"/>
              <a:gd name="connsiteY167" fmla="*/ 1080544 h 1114371"/>
              <a:gd name="connsiteX168" fmla="*/ 831608 w 864025"/>
              <a:gd name="connsiteY168" fmla="*/ 1098273 h 1114371"/>
              <a:gd name="connsiteX169" fmla="*/ 844314 w 864025"/>
              <a:gd name="connsiteY169" fmla="*/ 1098273 h 1114371"/>
              <a:gd name="connsiteX170" fmla="*/ 844314 w 864025"/>
              <a:gd name="connsiteY170" fmla="*/ 1110936 h 1114371"/>
              <a:gd name="connsiteX171" fmla="*/ 859435 w 864025"/>
              <a:gd name="connsiteY171" fmla="*/ 1110936 h 111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64025" h="1114371">
                <a:moveTo>
                  <a:pt x="12690" y="12647"/>
                </a:moveTo>
                <a:lnTo>
                  <a:pt x="27810" y="12647"/>
                </a:lnTo>
                <a:lnTo>
                  <a:pt x="27810" y="23664"/>
                </a:lnTo>
                <a:lnTo>
                  <a:pt x="38865" y="23664"/>
                </a:lnTo>
                <a:lnTo>
                  <a:pt x="38865" y="33288"/>
                </a:lnTo>
                <a:lnTo>
                  <a:pt x="62244" y="33288"/>
                </a:lnTo>
                <a:lnTo>
                  <a:pt x="62244" y="49624"/>
                </a:lnTo>
                <a:lnTo>
                  <a:pt x="69106" y="49624"/>
                </a:lnTo>
                <a:lnTo>
                  <a:pt x="69106" y="59248"/>
                </a:lnTo>
                <a:lnTo>
                  <a:pt x="78762" y="59248"/>
                </a:lnTo>
                <a:lnTo>
                  <a:pt x="78762" y="66086"/>
                </a:lnTo>
                <a:lnTo>
                  <a:pt x="92612" y="66086"/>
                </a:lnTo>
                <a:lnTo>
                  <a:pt x="92612" y="75710"/>
                </a:lnTo>
                <a:lnTo>
                  <a:pt x="100871" y="75710"/>
                </a:lnTo>
                <a:lnTo>
                  <a:pt x="100871" y="90780"/>
                </a:lnTo>
                <a:lnTo>
                  <a:pt x="121583" y="90780"/>
                </a:lnTo>
                <a:lnTo>
                  <a:pt x="121583" y="98884"/>
                </a:lnTo>
                <a:lnTo>
                  <a:pt x="138101" y="98884"/>
                </a:lnTo>
                <a:lnTo>
                  <a:pt x="138101" y="104456"/>
                </a:lnTo>
                <a:lnTo>
                  <a:pt x="146360" y="104456"/>
                </a:lnTo>
                <a:lnTo>
                  <a:pt x="146360" y="113953"/>
                </a:lnTo>
                <a:lnTo>
                  <a:pt x="151823" y="113953"/>
                </a:lnTo>
                <a:lnTo>
                  <a:pt x="151823" y="126617"/>
                </a:lnTo>
                <a:lnTo>
                  <a:pt x="162878" y="126617"/>
                </a:lnTo>
                <a:lnTo>
                  <a:pt x="162878" y="142952"/>
                </a:lnTo>
                <a:lnTo>
                  <a:pt x="171137" y="142952"/>
                </a:lnTo>
                <a:lnTo>
                  <a:pt x="171137" y="152577"/>
                </a:lnTo>
                <a:lnTo>
                  <a:pt x="186639" y="152577"/>
                </a:lnTo>
                <a:lnTo>
                  <a:pt x="186639" y="158022"/>
                </a:lnTo>
                <a:lnTo>
                  <a:pt x="214211" y="158022"/>
                </a:lnTo>
                <a:lnTo>
                  <a:pt x="214211" y="164860"/>
                </a:lnTo>
                <a:lnTo>
                  <a:pt x="222470" y="164860"/>
                </a:lnTo>
                <a:lnTo>
                  <a:pt x="222470" y="184108"/>
                </a:lnTo>
                <a:lnTo>
                  <a:pt x="232127" y="184108"/>
                </a:lnTo>
                <a:lnTo>
                  <a:pt x="232127" y="190946"/>
                </a:lnTo>
                <a:lnTo>
                  <a:pt x="243054" y="190946"/>
                </a:lnTo>
                <a:lnTo>
                  <a:pt x="243054" y="201837"/>
                </a:lnTo>
                <a:lnTo>
                  <a:pt x="255761" y="201837"/>
                </a:lnTo>
                <a:lnTo>
                  <a:pt x="255761" y="229190"/>
                </a:lnTo>
                <a:lnTo>
                  <a:pt x="270881" y="229190"/>
                </a:lnTo>
                <a:lnTo>
                  <a:pt x="270881" y="237421"/>
                </a:lnTo>
                <a:lnTo>
                  <a:pt x="279140" y="237421"/>
                </a:lnTo>
                <a:lnTo>
                  <a:pt x="279140" y="245652"/>
                </a:lnTo>
                <a:lnTo>
                  <a:pt x="295785" y="245652"/>
                </a:lnTo>
                <a:lnTo>
                  <a:pt x="295785" y="275791"/>
                </a:lnTo>
                <a:lnTo>
                  <a:pt x="302647" y="275791"/>
                </a:lnTo>
                <a:lnTo>
                  <a:pt x="302647" y="285415"/>
                </a:lnTo>
                <a:lnTo>
                  <a:pt x="313701" y="285415"/>
                </a:lnTo>
                <a:lnTo>
                  <a:pt x="313701" y="294912"/>
                </a:lnTo>
                <a:lnTo>
                  <a:pt x="319165" y="294912"/>
                </a:lnTo>
                <a:lnTo>
                  <a:pt x="319165" y="307576"/>
                </a:lnTo>
                <a:lnTo>
                  <a:pt x="326026" y="307576"/>
                </a:lnTo>
                <a:lnTo>
                  <a:pt x="326026" y="325431"/>
                </a:lnTo>
                <a:lnTo>
                  <a:pt x="337081" y="325431"/>
                </a:lnTo>
                <a:lnTo>
                  <a:pt x="337081" y="335055"/>
                </a:lnTo>
                <a:lnTo>
                  <a:pt x="346737" y="335055"/>
                </a:lnTo>
                <a:lnTo>
                  <a:pt x="346737" y="350124"/>
                </a:lnTo>
                <a:lnTo>
                  <a:pt x="350930" y="350124"/>
                </a:lnTo>
                <a:lnTo>
                  <a:pt x="350930" y="381529"/>
                </a:lnTo>
                <a:lnTo>
                  <a:pt x="359190" y="381529"/>
                </a:lnTo>
                <a:lnTo>
                  <a:pt x="359190" y="388367"/>
                </a:lnTo>
                <a:lnTo>
                  <a:pt x="368846" y="388367"/>
                </a:lnTo>
                <a:lnTo>
                  <a:pt x="368846" y="408882"/>
                </a:lnTo>
                <a:lnTo>
                  <a:pt x="375708" y="408882"/>
                </a:lnTo>
                <a:lnTo>
                  <a:pt x="375708" y="415720"/>
                </a:lnTo>
                <a:lnTo>
                  <a:pt x="382569" y="415720"/>
                </a:lnTo>
                <a:lnTo>
                  <a:pt x="382569" y="436361"/>
                </a:lnTo>
                <a:lnTo>
                  <a:pt x="389939" y="436361"/>
                </a:lnTo>
                <a:lnTo>
                  <a:pt x="389939" y="443200"/>
                </a:lnTo>
                <a:lnTo>
                  <a:pt x="396927" y="443200"/>
                </a:lnTo>
                <a:lnTo>
                  <a:pt x="396927" y="448645"/>
                </a:lnTo>
                <a:lnTo>
                  <a:pt x="406457" y="448645"/>
                </a:lnTo>
                <a:lnTo>
                  <a:pt x="406457" y="466373"/>
                </a:lnTo>
                <a:lnTo>
                  <a:pt x="413445" y="466373"/>
                </a:lnTo>
                <a:lnTo>
                  <a:pt x="413445" y="471945"/>
                </a:lnTo>
                <a:lnTo>
                  <a:pt x="423102" y="471945"/>
                </a:lnTo>
                <a:lnTo>
                  <a:pt x="423102" y="487015"/>
                </a:lnTo>
                <a:lnTo>
                  <a:pt x="432759" y="487015"/>
                </a:lnTo>
                <a:lnTo>
                  <a:pt x="432759" y="491067"/>
                </a:lnTo>
                <a:lnTo>
                  <a:pt x="445465" y="491067"/>
                </a:lnTo>
                <a:lnTo>
                  <a:pt x="445465" y="501957"/>
                </a:lnTo>
                <a:lnTo>
                  <a:pt x="452453" y="501957"/>
                </a:lnTo>
                <a:lnTo>
                  <a:pt x="452453" y="508796"/>
                </a:lnTo>
                <a:lnTo>
                  <a:pt x="461983" y="508796"/>
                </a:lnTo>
                <a:lnTo>
                  <a:pt x="461983" y="521459"/>
                </a:lnTo>
                <a:lnTo>
                  <a:pt x="468972" y="521459"/>
                </a:lnTo>
                <a:lnTo>
                  <a:pt x="468972" y="529690"/>
                </a:lnTo>
                <a:lnTo>
                  <a:pt x="474435" y="529690"/>
                </a:lnTo>
                <a:lnTo>
                  <a:pt x="474435" y="542353"/>
                </a:lnTo>
                <a:lnTo>
                  <a:pt x="480026" y="542353"/>
                </a:lnTo>
                <a:lnTo>
                  <a:pt x="480026" y="560082"/>
                </a:lnTo>
                <a:lnTo>
                  <a:pt x="491589" y="560082"/>
                </a:lnTo>
                <a:lnTo>
                  <a:pt x="491589" y="574012"/>
                </a:lnTo>
                <a:lnTo>
                  <a:pt x="495782" y="574012"/>
                </a:lnTo>
                <a:lnTo>
                  <a:pt x="495782" y="594526"/>
                </a:lnTo>
                <a:lnTo>
                  <a:pt x="508488" y="594526"/>
                </a:lnTo>
                <a:lnTo>
                  <a:pt x="508488" y="604150"/>
                </a:lnTo>
                <a:lnTo>
                  <a:pt x="516747" y="604150"/>
                </a:lnTo>
                <a:lnTo>
                  <a:pt x="516747" y="617827"/>
                </a:lnTo>
                <a:lnTo>
                  <a:pt x="519415" y="617827"/>
                </a:lnTo>
                <a:lnTo>
                  <a:pt x="519415" y="638341"/>
                </a:lnTo>
                <a:lnTo>
                  <a:pt x="526404" y="638341"/>
                </a:lnTo>
                <a:lnTo>
                  <a:pt x="526404" y="654804"/>
                </a:lnTo>
                <a:lnTo>
                  <a:pt x="540127" y="654804"/>
                </a:lnTo>
                <a:lnTo>
                  <a:pt x="540127" y="668480"/>
                </a:lnTo>
                <a:lnTo>
                  <a:pt x="542414" y="668480"/>
                </a:lnTo>
                <a:lnTo>
                  <a:pt x="542414" y="687981"/>
                </a:lnTo>
                <a:lnTo>
                  <a:pt x="552070" y="687981"/>
                </a:lnTo>
                <a:lnTo>
                  <a:pt x="552070" y="693427"/>
                </a:lnTo>
                <a:lnTo>
                  <a:pt x="563125" y="693427"/>
                </a:lnTo>
                <a:lnTo>
                  <a:pt x="563125" y="704317"/>
                </a:lnTo>
                <a:lnTo>
                  <a:pt x="574052" y="704317"/>
                </a:lnTo>
                <a:lnTo>
                  <a:pt x="574052" y="719386"/>
                </a:lnTo>
                <a:lnTo>
                  <a:pt x="579643" y="719386"/>
                </a:lnTo>
                <a:lnTo>
                  <a:pt x="579643" y="724832"/>
                </a:lnTo>
                <a:lnTo>
                  <a:pt x="586505" y="724832"/>
                </a:lnTo>
                <a:lnTo>
                  <a:pt x="586505" y="738635"/>
                </a:lnTo>
                <a:lnTo>
                  <a:pt x="594764" y="738635"/>
                </a:lnTo>
                <a:lnTo>
                  <a:pt x="594764" y="749652"/>
                </a:lnTo>
                <a:lnTo>
                  <a:pt x="597559" y="749652"/>
                </a:lnTo>
                <a:lnTo>
                  <a:pt x="597559" y="774978"/>
                </a:lnTo>
                <a:lnTo>
                  <a:pt x="604420" y="774978"/>
                </a:lnTo>
                <a:lnTo>
                  <a:pt x="604420" y="784603"/>
                </a:lnTo>
                <a:lnTo>
                  <a:pt x="611282" y="784603"/>
                </a:lnTo>
                <a:lnTo>
                  <a:pt x="611282" y="809929"/>
                </a:lnTo>
                <a:lnTo>
                  <a:pt x="618143" y="809929"/>
                </a:lnTo>
                <a:lnTo>
                  <a:pt x="618143" y="816767"/>
                </a:lnTo>
                <a:lnTo>
                  <a:pt x="625131" y="816767"/>
                </a:lnTo>
                <a:lnTo>
                  <a:pt x="625131" y="822213"/>
                </a:lnTo>
                <a:lnTo>
                  <a:pt x="655372" y="822213"/>
                </a:lnTo>
                <a:lnTo>
                  <a:pt x="655372" y="850958"/>
                </a:lnTo>
                <a:lnTo>
                  <a:pt x="669476" y="850958"/>
                </a:lnTo>
                <a:lnTo>
                  <a:pt x="669476" y="870080"/>
                </a:lnTo>
                <a:lnTo>
                  <a:pt x="673542" y="870080"/>
                </a:lnTo>
                <a:lnTo>
                  <a:pt x="673542" y="885149"/>
                </a:lnTo>
                <a:lnTo>
                  <a:pt x="674940" y="886542"/>
                </a:lnTo>
                <a:lnTo>
                  <a:pt x="674940" y="893380"/>
                </a:lnTo>
                <a:lnTo>
                  <a:pt x="682183" y="893380"/>
                </a:lnTo>
                <a:lnTo>
                  <a:pt x="682183" y="911109"/>
                </a:lnTo>
                <a:lnTo>
                  <a:pt x="686376" y="911109"/>
                </a:lnTo>
                <a:lnTo>
                  <a:pt x="686376" y="915288"/>
                </a:lnTo>
                <a:lnTo>
                  <a:pt x="694889" y="915288"/>
                </a:lnTo>
                <a:lnTo>
                  <a:pt x="694889" y="920733"/>
                </a:lnTo>
                <a:lnTo>
                  <a:pt x="703148" y="920733"/>
                </a:lnTo>
                <a:lnTo>
                  <a:pt x="703148" y="927571"/>
                </a:lnTo>
                <a:lnTo>
                  <a:pt x="714202" y="927571"/>
                </a:lnTo>
                <a:lnTo>
                  <a:pt x="714202" y="952898"/>
                </a:lnTo>
                <a:lnTo>
                  <a:pt x="723859" y="952898"/>
                </a:lnTo>
                <a:lnTo>
                  <a:pt x="723859" y="963788"/>
                </a:lnTo>
                <a:lnTo>
                  <a:pt x="737582" y="963788"/>
                </a:lnTo>
                <a:lnTo>
                  <a:pt x="737582" y="977465"/>
                </a:lnTo>
                <a:lnTo>
                  <a:pt x="752829" y="977465"/>
                </a:lnTo>
                <a:lnTo>
                  <a:pt x="752829" y="996713"/>
                </a:lnTo>
                <a:lnTo>
                  <a:pt x="758420" y="996713"/>
                </a:lnTo>
                <a:lnTo>
                  <a:pt x="758420" y="1004564"/>
                </a:lnTo>
                <a:lnTo>
                  <a:pt x="766679" y="1004564"/>
                </a:lnTo>
                <a:lnTo>
                  <a:pt x="766679" y="1029891"/>
                </a:lnTo>
                <a:lnTo>
                  <a:pt x="776336" y="1029891"/>
                </a:lnTo>
                <a:lnTo>
                  <a:pt x="776336" y="1039515"/>
                </a:lnTo>
                <a:lnTo>
                  <a:pt x="785993" y="1039515"/>
                </a:lnTo>
                <a:lnTo>
                  <a:pt x="785993" y="1046353"/>
                </a:lnTo>
                <a:lnTo>
                  <a:pt x="795649" y="1046353"/>
                </a:lnTo>
                <a:lnTo>
                  <a:pt x="795649" y="1057244"/>
                </a:lnTo>
                <a:lnTo>
                  <a:pt x="803909" y="1057244"/>
                </a:lnTo>
                <a:lnTo>
                  <a:pt x="803909" y="1064082"/>
                </a:lnTo>
                <a:lnTo>
                  <a:pt x="821952" y="1064082"/>
                </a:lnTo>
                <a:lnTo>
                  <a:pt x="821952" y="1080544"/>
                </a:lnTo>
                <a:lnTo>
                  <a:pt x="831608" y="1080544"/>
                </a:lnTo>
                <a:lnTo>
                  <a:pt x="831608" y="1098273"/>
                </a:lnTo>
                <a:lnTo>
                  <a:pt x="844314" y="1098273"/>
                </a:lnTo>
                <a:lnTo>
                  <a:pt x="844314" y="1110936"/>
                </a:lnTo>
                <a:lnTo>
                  <a:pt x="859435" y="1110936"/>
                </a:lnTo>
              </a:path>
            </a:pathLst>
          </a:custGeom>
          <a:noFill/>
          <a:ln w="19050" cap="flat">
            <a:solidFill>
              <a:srgbClr val="C6573B"/>
            </a:solidFill>
            <a:prstDash val="solid"/>
            <a:miter/>
          </a:ln>
        </p:spPr>
        <p:txBody>
          <a:bodyPr rtlCol="0" anchor="ctr"/>
          <a:lstStyle/>
          <a:p>
            <a:endParaRPr lang="en-GB" dirty="0"/>
          </a:p>
        </p:txBody>
      </p:sp>
      <p:sp>
        <p:nvSpPr>
          <p:cNvPr id="590" name="Freeform 589">
            <a:extLst>
              <a:ext uri="{FF2B5EF4-FFF2-40B4-BE49-F238E27FC236}">
                <a16:creationId xmlns:a16="http://schemas.microsoft.com/office/drawing/2014/main" id="{857B0BA4-416F-B742-A8FB-1D41B687DB0A}"/>
              </a:ext>
            </a:extLst>
          </p:cNvPr>
          <p:cNvSpPr/>
          <p:nvPr/>
        </p:nvSpPr>
        <p:spPr>
          <a:xfrm>
            <a:off x="7538113" y="2439781"/>
            <a:ext cx="635313" cy="645829"/>
          </a:xfrm>
          <a:custGeom>
            <a:avLst/>
            <a:gdLst>
              <a:gd name="connsiteX0" fmla="*/ 12690 w 635312"/>
              <a:gd name="connsiteY0" fmla="*/ 12647 h 645828"/>
              <a:gd name="connsiteX1" fmla="*/ 12690 w 635312"/>
              <a:gd name="connsiteY1" fmla="*/ 23031 h 645828"/>
              <a:gd name="connsiteX2" fmla="*/ 24507 w 635312"/>
              <a:gd name="connsiteY2" fmla="*/ 24297 h 645828"/>
              <a:gd name="connsiteX3" fmla="*/ 24507 w 635312"/>
              <a:gd name="connsiteY3" fmla="*/ 30122 h 645828"/>
              <a:gd name="connsiteX4" fmla="*/ 29589 w 635312"/>
              <a:gd name="connsiteY4" fmla="*/ 30122 h 645828"/>
              <a:gd name="connsiteX5" fmla="*/ 29589 w 635312"/>
              <a:gd name="connsiteY5" fmla="*/ 41773 h 645828"/>
              <a:gd name="connsiteX6" fmla="*/ 33782 w 635312"/>
              <a:gd name="connsiteY6" fmla="*/ 41773 h 645828"/>
              <a:gd name="connsiteX7" fmla="*/ 33782 w 635312"/>
              <a:gd name="connsiteY7" fmla="*/ 50130 h 645828"/>
              <a:gd name="connsiteX8" fmla="*/ 37086 w 635312"/>
              <a:gd name="connsiteY8" fmla="*/ 50130 h 645828"/>
              <a:gd name="connsiteX9" fmla="*/ 37086 w 635312"/>
              <a:gd name="connsiteY9" fmla="*/ 61654 h 645828"/>
              <a:gd name="connsiteX10" fmla="*/ 42931 w 635312"/>
              <a:gd name="connsiteY10" fmla="*/ 61654 h 645828"/>
              <a:gd name="connsiteX11" fmla="*/ 42931 w 635312"/>
              <a:gd name="connsiteY11" fmla="*/ 65833 h 645828"/>
              <a:gd name="connsiteX12" fmla="*/ 52969 w 635312"/>
              <a:gd name="connsiteY12" fmla="*/ 65833 h 645828"/>
              <a:gd name="connsiteX13" fmla="*/ 52969 w 635312"/>
              <a:gd name="connsiteY13" fmla="*/ 75837 h 645828"/>
              <a:gd name="connsiteX14" fmla="*/ 54747 w 635312"/>
              <a:gd name="connsiteY14" fmla="*/ 75837 h 645828"/>
              <a:gd name="connsiteX15" fmla="*/ 54747 w 635312"/>
              <a:gd name="connsiteY15" fmla="*/ 81662 h 645828"/>
              <a:gd name="connsiteX16" fmla="*/ 60592 w 635312"/>
              <a:gd name="connsiteY16" fmla="*/ 81662 h 645828"/>
              <a:gd name="connsiteX17" fmla="*/ 60592 w 635312"/>
              <a:gd name="connsiteY17" fmla="*/ 89133 h 645828"/>
              <a:gd name="connsiteX18" fmla="*/ 68089 w 635312"/>
              <a:gd name="connsiteY18" fmla="*/ 89133 h 645828"/>
              <a:gd name="connsiteX19" fmla="*/ 68089 w 635312"/>
              <a:gd name="connsiteY19" fmla="*/ 96605 h 645828"/>
              <a:gd name="connsiteX20" fmla="*/ 71520 w 635312"/>
              <a:gd name="connsiteY20" fmla="*/ 96605 h 645828"/>
              <a:gd name="connsiteX21" fmla="*/ 71520 w 635312"/>
              <a:gd name="connsiteY21" fmla="*/ 103316 h 645828"/>
              <a:gd name="connsiteX22" fmla="*/ 75586 w 635312"/>
              <a:gd name="connsiteY22" fmla="*/ 103316 h 645828"/>
              <a:gd name="connsiteX23" fmla="*/ 75586 w 635312"/>
              <a:gd name="connsiteY23" fmla="*/ 114080 h 645828"/>
              <a:gd name="connsiteX24" fmla="*/ 88292 w 635312"/>
              <a:gd name="connsiteY24" fmla="*/ 114080 h 645828"/>
              <a:gd name="connsiteX25" fmla="*/ 88292 w 635312"/>
              <a:gd name="connsiteY25" fmla="*/ 119905 h 645828"/>
              <a:gd name="connsiteX26" fmla="*/ 91850 w 635312"/>
              <a:gd name="connsiteY26" fmla="*/ 119905 h 645828"/>
              <a:gd name="connsiteX27" fmla="*/ 91850 w 635312"/>
              <a:gd name="connsiteY27" fmla="*/ 129023 h 645828"/>
              <a:gd name="connsiteX28" fmla="*/ 102650 w 635312"/>
              <a:gd name="connsiteY28" fmla="*/ 129023 h 645828"/>
              <a:gd name="connsiteX29" fmla="*/ 102650 w 635312"/>
              <a:gd name="connsiteY29" fmla="*/ 135481 h 645828"/>
              <a:gd name="connsiteX30" fmla="*/ 111036 w 635312"/>
              <a:gd name="connsiteY30" fmla="*/ 135481 h 645828"/>
              <a:gd name="connsiteX31" fmla="*/ 111036 w 635312"/>
              <a:gd name="connsiteY31" fmla="*/ 142193 h 645828"/>
              <a:gd name="connsiteX32" fmla="*/ 117262 w 635312"/>
              <a:gd name="connsiteY32" fmla="*/ 142193 h 645828"/>
              <a:gd name="connsiteX33" fmla="*/ 117262 w 635312"/>
              <a:gd name="connsiteY33" fmla="*/ 156249 h 645828"/>
              <a:gd name="connsiteX34" fmla="*/ 127300 w 635312"/>
              <a:gd name="connsiteY34" fmla="*/ 156249 h 645828"/>
              <a:gd name="connsiteX35" fmla="*/ 127300 w 635312"/>
              <a:gd name="connsiteY35" fmla="*/ 162960 h 645828"/>
              <a:gd name="connsiteX36" fmla="*/ 134924 w 635312"/>
              <a:gd name="connsiteY36" fmla="*/ 162960 h 645828"/>
              <a:gd name="connsiteX37" fmla="*/ 134924 w 635312"/>
              <a:gd name="connsiteY37" fmla="*/ 174611 h 645828"/>
              <a:gd name="connsiteX38" fmla="*/ 147630 w 635312"/>
              <a:gd name="connsiteY38" fmla="*/ 174611 h 645828"/>
              <a:gd name="connsiteX39" fmla="*/ 147630 w 635312"/>
              <a:gd name="connsiteY39" fmla="*/ 184615 h 645828"/>
              <a:gd name="connsiteX40" fmla="*/ 157795 w 635312"/>
              <a:gd name="connsiteY40" fmla="*/ 184615 h 645828"/>
              <a:gd name="connsiteX41" fmla="*/ 157795 w 635312"/>
              <a:gd name="connsiteY41" fmla="*/ 192846 h 645828"/>
              <a:gd name="connsiteX42" fmla="*/ 164402 w 635312"/>
              <a:gd name="connsiteY42" fmla="*/ 192846 h 645828"/>
              <a:gd name="connsiteX43" fmla="*/ 164402 w 635312"/>
              <a:gd name="connsiteY43" fmla="*/ 200317 h 645828"/>
              <a:gd name="connsiteX44" fmla="*/ 172026 w 635312"/>
              <a:gd name="connsiteY44" fmla="*/ 200317 h 645828"/>
              <a:gd name="connsiteX45" fmla="*/ 172026 w 635312"/>
              <a:gd name="connsiteY45" fmla="*/ 210321 h 645828"/>
              <a:gd name="connsiteX46" fmla="*/ 174440 w 635312"/>
              <a:gd name="connsiteY46" fmla="*/ 210321 h 645828"/>
              <a:gd name="connsiteX47" fmla="*/ 174440 w 635312"/>
              <a:gd name="connsiteY47" fmla="*/ 217033 h 645828"/>
              <a:gd name="connsiteX48" fmla="*/ 197058 w 635312"/>
              <a:gd name="connsiteY48" fmla="*/ 217033 h 645828"/>
              <a:gd name="connsiteX49" fmla="*/ 197058 w 635312"/>
              <a:gd name="connsiteY49" fmla="*/ 225264 h 645828"/>
              <a:gd name="connsiteX50" fmla="*/ 202902 w 635312"/>
              <a:gd name="connsiteY50" fmla="*/ 225264 h 645828"/>
              <a:gd name="connsiteX51" fmla="*/ 202902 w 635312"/>
              <a:gd name="connsiteY51" fmla="*/ 230329 h 645828"/>
              <a:gd name="connsiteX52" fmla="*/ 208874 w 635312"/>
              <a:gd name="connsiteY52" fmla="*/ 230329 h 645828"/>
              <a:gd name="connsiteX53" fmla="*/ 208874 w 635312"/>
              <a:gd name="connsiteY53" fmla="*/ 239447 h 645828"/>
              <a:gd name="connsiteX54" fmla="*/ 216371 w 635312"/>
              <a:gd name="connsiteY54" fmla="*/ 239447 h 645828"/>
              <a:gd name="connsiteX55" fmla="*/ 216371 w 635312"/>
              <a:gd name="connsiteY55" fmla="*/ 246158 h 645828"/>
              <a:gd name="connsiteX56" fmla="*/ 224757 w 635312"/>
              <a:gd name="connsiteY56" fmla="*/ 246158 h 645828"/>
              <a:gd name="connsiteX57" fmla="*/ 224757 w 635312"/>
              <a:gd name="connsiteY57" fmla="*/ 254390 h 645828"/>
              <a:gd name="connsiteX58" fmla="*/ 228061 w 635312"/>
              <a:gd name="connsiteY58" fmla="*/ 254390 h 645828"/>
              <a:gd name="connsiteX59" fmla="*/ 228061 w 635312"/>
              <a:gd name="connsiteY59" fmla="*/ 265280 h 645828"/>
              <a:gd name="connsiteX60" fmla="*/ 233906 w 635312"/>
              <a:gd name="connsiteY60" fmla="*/ 265280 h 645828"/>
              <a:gd name="connsiteX61" fmla="*/ 233906 w 635312"/>
              <a:gd name="connsiteY61" fmla="*/ 267686 h 645828"/>
              <a:gd name="connsiteX62" fmla="*/ 239878 w 635312"/>
              <a:gd name="connsiteY62" fmla="*/ 267686 h 645828"/>
              <a:gd name="connsiteX63" fmla="*/ 239878 w 635312"/>
              <a:gd name="connsiteY63" fmla="*/ 278577 h 645828"/>
              <a:gd name="connsiteX64" fmla="*/ 254109 w 635312"/>
              <a:gd name="connsiteY64" fmla="*/ 278577 h 645828"/>
              <a:gd name="connsiteX65" fmla="*/ 254109 w 635312"/>
              <a:gd name="connsiteY65" fmla="*/ 287441 h 645828"/>
              <a:gd name="connsiteX66" fmla="*/ 259064 w 635312"/>
              <a:gd name="connsiteY66" fmla="*/ 287441 h 645828"/>
              <a:gd name="connsiteX67" fmla="*/ 259064 w 635312"/>
              <a:gd name="connsiteY67" fmla="*/ 299091 h 645828"/>
              <a:gd name="connsiteX68" fmla="*/ 260716 w 635312"/>
              <a:gd name="connsiteY68" fmla="*/ 299091 h 645828"/>
              <a:gd name="connsiteX69" fmla="*/ 260716 w 635312"/>
              <a:gd name="connsiteY69" fmla="*/ 314160 h 645828"/>
              <a:gd name="connsiteX70" fmla="*/ 267450 w 635312"/>
              <a:gd name="connsiteY70" fmla="*/ 314160 h 645828"/>
              <a:gd name="connsiteX71" fmla="*/ 267450 w 635312"/>
              <a:gd name="connsiteY71" fmla="*/ 324924 h 645828"/>
              <a:gd name="connsiteX72" fmla="*/ 270754 w 635312"/>
              <a:gd name="connsiteY72" fmla="*/ 324924 h 645828"/>
              <a:gd name="connsiteX73" fmla="*/ 270754 w 635312"/>
              <a:gd name="connsiteY73" fmla="*/ 339867 h 645828"/>
              <a:gd name="connsiteX74" fmla="*/ 276726 w 635312"/>
              <a:gd name="connsiteY74" fmla="*/ 339867 h 645828"/>
              <a:gd name="connsiteX75" fmla="*/ 276726 w 635312"/>
              <a:gd name="connsiteY75" fmla="*/ 348985 h 645828"/>
              <a:gd name="connsiteX76" fmla="*/ 291719 w 635312"/>
              <a:gd name="connsiteY76" fmla="*/ 348985 h 645828"/>
              <a:gd name="connsiteX77" fmla="*/ 291719 w 635312"/>
              <a:gd name="connsiteY77" fmla="*/ 360635 h 645828"/>
              <a:gd name="connsiteX78" fmla="*/ 299343 w 635312"/>
              <a:gd name="connsiteY78" fmla="*/ 360635 h 645828"/>
              <a:gd name="connsiteX79" fmla="*/ 299343 w 635312"/>
              <a:gd name="connsiteY79" fmla="*/ 371525 h 645828"/>
              <a:gd name="connsiteX80" fmla="*/ 319419 w 635312"/>
              <a:gd name="connsiteY80" fmla="*/ 371525 h 645828"/>
              <a:gd name="connsiteX81" fmla="*/ 319419 w 635312"/>
              <a:gd name="connsiteY81" fmla="*/ 386468 h 645828"/>
              <a:gd name="connsiteX82" fmla="*/ 342036 w 635312"/>
              <a:gd name="connsiteY82" fmla="*/ 386468 h 645828"/>
              <a:gd name="connsiteX83" fmla="*/ 342036 w 635312"/>
              <a:gd name="connsiteY83" fmla="*/ 399764 h 645828"/>
              <a:gd name="connsiteX84" fmla="*/ 349533 w 635312"/>
              <a:gd name="connsiteY84" fmla="*/ 399764 h 645828"/>
              <a:gd name="connsiteX85" fmla="*/ 349533 w 635312"/>
              <a:gd name="connsiteY85" fmla="*/ 404703 h 645828"/>
              <a:gd name="connsiteX86" fmla="*/ 357029 w 635312"/>
              <a:gd name="connsiteY86" fmla="*/ 404703 h 645828"/>
              <a:gd name="connsiteX87" fmla="*/ 357029 w 635312"/>
              <a:gd name="connsiteY87" fmla="*/ 417366 h 645828"/>
              <a:gd name="connsiteX88" fmla="*/ 361223 w 635312"/>
              <a:gd name="connsiteY88" fmla="*/ 417366 h 645828"/>
              <a:gd name="connsiteX89" fmla="*/ 361223 w 635312"/>
              <a:gd name="connsiteY89" fmla="*/ 428130 h 645828"/>
              <a:gd name="connsiteX90" fmla="*/ 367957 w 635312"/>
              <a:gd name="connsiteY90" fmla="*/ 428130 h 645828"/>
              <a:gd name="connsiteX91" fmla="*/ 367957 w 635312"/>
              <a:gd name="connsiteY91" fmla="*/ 437374 h 645828"/>
              <a:gd name="connsiteX92" fmla="*/ 373039 w 635312"/>
              <a:gd name="connsiteY92" fmla="*/ 437374 h 645828"/>
              <a:gd name="connsiteX93" fmla="*/ 373039 w 635312"/>
              <a:gd name="connsiteY93" fmla="*/ 439401 h 645828"/>
              <a:gd name="connsiteX94" fmla="*/ 384094 w 635312"/>
              <a:gd name="connsiteY94" fmla="*/ 439401 h 645828"/>
              <a:gd name="connsiteX95" fmla="*/ 384094 w 635312"/>
              <a:gd name="connsiteY95" fmla="*/ 444466 h 645828"/>
              <a:gd name="connsiteX96" fmla="*/ 396800 w 635312"/>
              <a:gd name="connsiteY96" fmla="*/ 444466 h 645828"/>
              <a:gd name="connsiteX97" fmla="*/ 396800 w 635312"/>
              <a:gd name="connsiteY97" fmla="*/ 452064 h 645828"/>
              <a:gd name="connsiteX98" fmla="*/ 406076 w 635312"/>
              <a:gd name="connsiteY98" fmla="*/ 452064 h 645828"/>
              <a:gd name="connsiteX99" fmla="*/ 406076 w 635312"/>
              <a:gd name="connsiteY99" fmla="*/ 463714 h 645828"/>
              <a:gd name="connsiteX100" fmla="*/ 412810 w 635312"/>
              <a:gd name="connsiteY100" fmla="*/ 463714 h 645828"/>
              <a:gd name="connsiteX101" fmla="*/ 412810 w 635312"/>
              <a:gd name="connsiteY101" fmla="*/ 472832 h 645828"/>
              <a:gd name="connsiteX102" fmla="*/ 419417 w 635312"/>
              <a:gd name="connsiteY102" fmla="*/ 472832 h 645828"/>
              <a:gd name="connsiteX103" fmla="*/ 422848 w 635312"/>
              <a:gd name="connsiteY103" fmla="*/ 476124 h 645828"/>
              <a:gd name="connsiteX104" fmla="*/ 422848 w 635312"/>
              <a:gd name="connsiteY104" fmla="*/ 488787 h 645828"/>
              <a:gd name="connsiteX105" fmla="*/ 432886 w 635312"/>
              <a:gd name="connsiteY105" fmla="*/ 488787 h 645828"/>
              <a:gd name="connsiteX106" fmla="*/ 432886 w 635312"/>
              <a:gd name="connsiteY106" fmla="*/ 501451 h 645828"/>
              <a:gd name="connsiteX107" fmla="*/ 447117 w 635312"/>
              <a:gd name="connsiteY107" fmla="*/ 501451 h 645828"/>
              <a:gd name="connsiteX108" fmla="*/ 447117 w 635312"/>
              <a:gd name="connsiteY108" fmla="*/ 508922 h 645828"/>
              <a:gd name="connsiteX109" fmla="*/ 455503 w 635312"/>
              <a:gd name="connsiteY109" fmla="*/ 508922 h 645828"/>
              <a:gd name="connsiteX110" fmla="*/ 455503 w 635312"/>
              <a:gd name="connsiteY110" fmla="*/ 526397 h 645828"/>
              <a:gd name="connsiteX111" fmla="*/ 459696 w 635312"/>
              <a:gd name="connsiteY111" fmla="*/ 526397 h 645828"/>
              <a:gd name="connsiteX112" fmla="*/ 459696 w 635312"/>
              <a:gd name="connsiteY112" fmla="*/ 537288 h 645828"/>
              <a:gd name="connsiteX113" fmla="*/ 472402 w 635312"/>
              <a:gd name="connsiteY113" fmla="*/ 537288 h 645828"/>
              <a:gd name="connsiteX114" fmla="*/ 473165 w 635312"/>
              <a:gd name="connsiteY114" fmla="*/ 538048 h 645828"/>
              <a:gd name="connsiteX115" fmla="*/ 484854 w 635312"/>
              <a:gd name="connsiteY115" fmla="*/ 538048 h 645828"/>
              <a:gd name="connsiteX116" fmla="*/ 484854 w 635312"/>
              <a:gd name="connsiteY116" fmla="*/ 542227 h 645828"/>
              <a:gd name="connsiteX117" fmla="*/ 496671 w 635312"/>
              <a:gd name="connsiteY117" fmla="*/ 542227 h 645828"/>
              <a:gd name="connsiteX118" fmla="*/ 496671 w 635312"/>
              <a:gd name="connsiteY118" fmla="*/ 548052 h 645828"/>
              <a:gd name="connsiteX119" fmla="*/ 508361 w 635312"/>
              <a:gd name="connsiteY119" fmla="*/ 548052 h 645828"/>
              <a:gd name="connsiteX120" fmla="*/ 508361 w 635312"/>
              <a:gd name="connsiteY120" fmla="*/ 559702 h 645828"/>
              <a:gd name="connsiteX121" fmla="*/ 514206 w 635312"/>
              <a:gd name="connsiteY121" fmla="*/ 559702 h 645828"/>
              <a:gd name="connsiteX122" fmla="*/ 514206 w 635312"/>
              <a:gd name="connsiteY122" fmla="*/ 564641 h 645828"/>
              <a:gd name="connsiteX123" fmla="*/ 520051 w 635312"/>
              <a:gd name="connsiteY123" fmla="*/ 564641 h 645828"/>
              <a:gd name="connsiteX124" fmla="*/ 520051 w 635312"/>
              <a:gd name="connsiteY124" fmla="*/ 572999 h 645828"/>
              <a:gd name="connsiteX125" fmla="*/ 532757 w 635312"/>
              <a:gd name="connsiteY125" fmla="*/ 572999 h 645828"/>
              <a:gd name="connsiteX126" fmla="*/ 532757 w 635312"/>
              <a:gd name="connsiteY126" fmla="*/ 583003 h 645828"/>
              <a:gd name="connsiteX127" fmla="*/ 536188 w 635312"/>
              <a:gd name="connsiteY127" fmla="*/ 583003 h 645828"/>
              <a:gd name="connsiteX128" fmla="*/ 536188 w 635312"/>
              <a:gd name="connsiteY128" fmla="*/ 588828 h 645828"/>
              <a:gd name="connsiteX129" fmla="*/ 550546 w 635312"/>
              <a:gd name="connsiteY129" fmla="*/ 589461 h 645828"/>
              <a:gd name="connsiteX130" fmla="*/ 550546 w 635312"/>
              <a:gd name="connsiteY130" fmla="*/ 607063 h 645828"/>
              <a:gd name="connsiteX131" fmla="*/ 565666 w 635312"/>
              <a:gd name="connsiteY131" fmla="*/ 607063 h 645828"/>
              <a:gd name="connsiteX132" fmla="*/ 565666 w 635312"/>
              <a:gd name="connsiteY132" fmla="*/ 616687 h 645828"/>
              <a:gd name="connsiteX133" fmla="*/ 577356 w 635312"/>
              <a:gd name="connsiteY133" fmla="*/ 616687 h 645828"/>
              <a:gd name="connsiteX134" fmla="*/ 577356 w 635312"/>
              <a:gd name="connsiteY134" fmla="*/ 623399 h 645828"/>
              <a:gd name="connsiteX135" fmla="*/ 596670 w 635312"/>
              <a:gd name="connsiteY135" fmla="*/ 623399 h 645828"/>
              <a:gd name="connsiteX136" fmla="*/ 596670 w 635312"/>
              <a:gd name="connsiteY136" fmla="*/ 635049 h 645828"/>
              <a:gd name="connsiteX137" fmla="*/ 630087 w 635312"/>
              <a:gd name="connsiteY137" fmla="*/ 635049 h 64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635312" h="645828">
                <a:moveTo>
                  <a:pt x="12690" y="12647"/>
                </a:moveTo>
                <a:cubicBezTo>
                  <a:pt x="12690" y="16066"/>
                  <a:pt x="12690" y="19612"/>
                  <a:pt x="12690" y="23031"/>
                </a:cubicBezTo>
                <a:lnTo>
                  <a:pt x="24507" y="24297"/>
                </a:lnTo>
                <a:lnTo>
                  <a:pt x="24507" y="30122"/>
                </a:lnTo>
                <a:lnTo>
                  <a:pt x="29589" y="30122"/>
                </a:lnTo>
                <a:lnTo>
                  <a:pt x="29589" y="41773"/>
                </a:lnTo>
                <a:lnTo>
                  <a:pt x="33782" y="41773"/>
                </a:lnTo>
                <a:lnTo>
                  <a:pt x="33782" y="50130"/>
                </a:lnTo>
                <a:lnTo>
                  <a:pt x="37086" y="50130"/>
                </a:lnTo>
                <a:lnTo>
                  <a:pt x="37086" y="61654"/>
                </a:lnTo>
                <a:lnTo>
                  <a:pt x="42931" y="61654"/>
                </a:lnTo>
                <a:lnTo>
                  <a:pt x="42931" y="65833"/>
                </a:lnTo>
                <a:lnTo>
                  <a:pt x="52969" y="65833"/>
                </a:lnTo>
                <a:lnTo>
                  <a:pt x="52969" y="75837"/>
                </a:lnTo>
                <a:lnTo>
                  <a:pt x="54747" y="75837"/>
                </a:lnTo>
                <a:lnTo>
                  <a:pt x="54747" y="81662"/>
                </a:lnTo>
                <a:lnTo>
                  <a:pt x="60592" y="81662"/>
                </a:lnTo>
                <a:lnTo>
                  <a:pt x="60592" y="89133"/>
                </a:lnTo>
                <a:lnTo>
                  <a:pt x="68089" y="89133"/>
                </a:lnTo>
                <a:lnTo>
                  <a:pt x="68089" y="96605"/>
                </a:lnTo>
                <a:lnTo>
                  <a:pt x="71520" y="96605"/>
                </a:lnTo>
                <a:lnTo>
                  <a:pt x="71520" y="103316"/>
                </a:lnTo>
                <a:lnTo>
                  <a:pt x="75586" y="103316"/>
                </a:lnTo>
                <a:lnTo>
                  <a:pt x="75586" y="114080"/>
                </a:lnTo>
                <a:lnTo>
                  <a:pt x="88292" y="114080"/>
                </a:lnTo>
                <a:lnTo>
                  <a:pt x="88292" y="119905"/>
                </a:lnTo>
                <a:lnTo>
                  <a:pt x="91850" y="119905"/>
                </a:lnTo>
                <a:lnTo>
                  <a:pt x="91850" y="129023"/>
                </a:lnTo>
                <a:lnTo>
                  <a:pt x="102650" y="129023"/>
                </a:lnTo>
                <a:lnTo>
                  <a:pt x="102650" y="135481"/>
                </a:lnTo>
                <a:lnTo>
                  <a:pt x="111036" y="135481"/>
                </a:lnTo>
                <a:lnTo>
                  <a:pt x="111036" y="142193"/>
                </a:lnTo>
                <a:lnTo>
                  <a:pt x="117262" y="142193"/>
                </a:lnTo>
                <a:lnTo>
                  <a:pt x="117262" y="156249"/>
                </a:lnTo>
                <a:lnTo>
                  <a:pt x="127300" y="156249"/>
                </a:lnTo>
                <a:lnTo>
                  <a:pt x="127300" y="162960"/>
                </a:lnTo>
                <a:lnTo>
                  <a:pt x="134924" y="162960"/>
                </a:lnTo>
                <a:lnTo>
                  <a:pt x="134924" y="174611"/>
                </a:lnTo>
                <a:lnTo>
                  <a:pt x="147630" y="174611"/>
                </a:lnTo>
                <a:lnTo>
                  <a:pt x="147630" y="184615"/>
                </a:lnTo>
                <a:lnTo>
                  <a:pt x="157795" y="184615"/>
                </a:lnTo>
                <a:lnTo>
                  <a:pt x="157795" y="192846"/>
                </a:lnTo>
                <a:lnTo>
                  <a:pt x="164402" y="192846"/>
                </a:lnTo>
                <a:lnTo>
                  <a:pt x="164402" y="200317"/>
                </a:lnTo>
                <a:lnTo>
                  <a:pt x="172026" y="200317"/>
                </a:lnTo>
                <a:lnTo>
                  <a:pt x="172026" y="210321"/>
                </a:lnTo>
                <a:lnTo>
                  <a:pt x="174440" y="210321"/>
                </a:lnTo>
                <a:lnTo>
                  <a:pt x="174440" y="217033"/>
                </a:lnTo>
                <a:lnTo>
                  <a:pt x="197058" y="217033"/>
                </a:lnTo>
                <a:lnTo>
                  <a:pt x="197058" y="225264"/>
                </a:lnTo>
                <a:lnTo>
                  <a:pt x="202902" y="225264"/>
                </a:lnTo>
                <a:lnTo>
                  <a:pt x="202902" y="230329"/>
                </a:lnTo>
                <a:lnTo>
                  <a:pt x="208874" y="230329"/>
                </a:lnTo>
                <a:lnTo>
                  <a:pt x="208874" y="239447"/>
                </a:lnTo>
                <a:lnTo>
                  <a:pt x="216371" y="239447"/>
                </a:lnTo>
                <a:lnTo>
                  <a:pt x="216371" y="246158"/>
                </a:lnTo>
                <a:lnTo>
                  <a:pt x="224757" y="246158"/>
                </a:lnTo>
                <a:lnTo>
                  <a:pt x="224757" y="254390"/>
                </a:lnTo>
                <a:lnTo>
                  <a:pt x="228061" y="254390"/>
                </a:lnTo>
                <a:lnTo>
                  <a:pt x="228061" y="265280"/>
                </a:lnTo>
                <a:lnTo>
                  <a:pt x="233906" y="265280"/>
                </a:lnTo>
                <a:lnTo>
                  <a:pt x="233906" y="267686"/>
                </a:lnTo>
                <a:lnTo>
                  <a:pt x="239878" y="267686"/>
                </a:lnTo>
                <a:lnTo>
                  <a:pt x="239878" y="278577"/>
                </a:lnTo>
                <a:lnTo>
                  <a:pt x="254109" y="278577"/>
                </a:lnTo>
                <a:lnTo>
                  <a:pt x="254109" y="287441"/>
                </a:lnTo>
                <a:lnTo>
                  <a:pt x="259064" y="287441"/>
                </a:lnTo>
                <a:lnTo>
                  <a:pt x="259064" y="299091"/>
                </a:lnTo>
                <a:lnTo>
                  <a:pt x="260716" y="299091"/>
                </a:lnTo>
                <a:lnTo>
                  <a:pt x="260716" y="314160"/>
                </a:lnTo>
                <a:lnTo>
                  <a:pt x="267450" y="314160"/>
                </a:lnTo>
                <a:lnTo>
                  <a:pt x="267450" y="324924"/>
                </a:lnTo>
                <a:lnTo>
                  <a:pt x="270754" y="324924"/>
                </a:lnTo>
                <a:lnTo>
                  <a:pt x="270754" y="339867"/>
                </a:lnTo>
                <a:lnTo>
                  <a:pt x="276726" y="339867"/>
                </a:lnTo>
                <a:lnTo>
                  <a:pt x="276726" y="348985"/>
                </a:lnTo>
                <a:lnTo>
                  <a:pt x="291719" y="348985"/>
                </a:lnTo>
                <a:lnTo>
                  <a:pt x="291719" y="360635"/>
                </a:lnTo>
                <a:lnTo>
                  <a:pt x="299343" y="360635"/>
                </a:lnTo>
                <a:lnTo>
                  <a:pt x="299343" y="371525"/>
                </a:lnTo>
                <a:lnTo>
                  <a:pt x="319419" y="371525"/>
                </a:lnTo>
                <a:lnTo>
                  <a:pt x="319419" y="386468"/>
                </a:lnTo>
                <a:lnTo>
                  <a:pt x="342036" y="386468"/>
                </a:lnTo>
                <a:lnTo>
                  <a:pt x="342036" y="399764"/>
                </a:lnTo>
                <a:lnTo>
                  <a:pt x="349533" y="399764"/>
                </a:lnTo>
                <a:lnTo>
                  <a:pt x="349533" y="404703"/>
                </a:lnTo>
                <a:lnTo>
                  <a:pt x="357029" y="404703"/>
                </a:lnTo>
                <a:lnTo>
                  <a:pt x="357029" y="417366"/>
                </a:lnTo>
                <a:lnTo>
                  <a:pt x="361223" y="417366"/>
                </a:lnTo>
                <a:lnTo>
                  <a:pt x="361223" y="428130"/>
                </a:lnTo>
                <a:lnTo>
                  <a:pt x="367957" y="428130"/>
                </a:lnTo>
                <a:lnTo>
                  <a:pt x="367957" y="437374"/>
                </a:lnTo>
                <a:lnTo>
                  <a:pt x="373039" y="437374"/>
                </a:lnTo>
                <a:lnTo>
                  <a:pt x="373039" y="439401"/>
                </a:lnTo>
                <a:lnTo>
                  <a:pt x="384094" y="439401"/>
                </a:lnTo>
                <a:lnTo>
                  <a:pt x="384094" y="444466"/>
                </a:lnTo>
                <a:lnTo>
                  <a:pt x="396800" y="444466"/>
                </a:lnTo>
                <a:lnTo>
                  <a:pt x="396800" y="452064"/>
                </a:lnTo>
                <a:lnTo>
                  <a:pt x="406076" y="452064"/>
                </a:lnTo>
                <a:lnTo>
                  <a:pt x="406076" y="463714"/>
                </a:lnTo>
                <a:lnTo>
                  <a:pt x="412810" y="463714"/>
                </a:lnTo>
                <a:lnTo>
                  <a:pt x="412810" y="472832"/>
                </a:lnTo>
                <a:lnTo>
                  <a:pt x="419417" y="472832"/>
                </a:lnTo>
                <a:lnTo>
                  <a:pt x="422848" y="476124"/>
                </a:lnTo>
                <a:lnTo>
                  <a:pt x="422848" y="488787"/>
                </a:lnTo>
                <a:lnTo>
                  <a:pt x="432886" y="488787"/>
                </a:lnTo>
                <a:lnTo>
                  <a:pt x="432886" y="501451"/>
                </a:lnTo>
                <a:lnTo>
                  <a:pt x="447117" y="501451"/>
                </a:lnTo>
                <a:lnTo>
                  <a:pt x="447117" y="508922"/>
                </a:lnTo>
                <a:lnTo>
                  <a:pt x="455503" y="508922"/>
                </a:lnTo>
                <a:lnTo>
                  <a:pt x="455503" y="526397"/>
                </a:lnTo>
                <a:lnTo>
                  <a:pt x="459696" y="526397"/>
                </a:lnTo>
                <a:lnTo>
                  <a:pt x="459696" y="537288"/>
                </a:lnTo>
                <a:lnTo>
                  <a:pt x="472402" y="537288"/>
                </a:lnTo>
                <a:lnTo>
                  <a:pt x="473165" y="538048"/>
                </a:lnTo>
                <a:lnTo>
                  <a:pt x="484854" y="538048"/>
                </a:lnTo>
                <a:lnTo>
                  <a:pt x="484854" y="542227"/>
                </a:lnTo>
                <a:lnTo>
                  <a:pt x="496671" y="542227"/>
                </a:lnTo>
                <a:lnTo>
                  <a:pt x="496671" y="548052"/>
                </a:lnTo>
                <a:lnTo>
                  <a:pt x="508361" y="548052"/>
                </a:lnTo>
                <a:lnTo>
                  <a:pt x="508361" y="559702"/>
                </a:lnTo>
                <a:lnTo>
                  <a:pt x="514206" y="559702"/>
                </a:lnTo>
                <a:lnTo>
                  <a:pt x="514206" y="564641"/>
                </a:lnTo>
                <a:lnTo>
                  <a:pt x="520051" y="564641"/>
                </a:lnTo>
                <a:lnTo>
                  <a:pt x="520051" y="572999"/>
                </a:lnTo>
                <a:lnTo>
                  <a:pt x="532757" y="572999"/>
                </a:lnTo>
                <a:lnTo>
                  <a:pt x="532757" y="583003"/>
                </a:lnTo>
                <a:lnTo>
                  <a:pt x="536188" y="583003"/>
                </a:lnTo>
                <a:lnTo>
                  <a:pt x="536188" y="588828"/>
                </a:lnTo>
                <a:lnTo>
                  <a:pt x="550546" y="589461"/>
                </a:lnTo>
                <a:cubicBezTo>
                  <a:pt x="550546" y="595413"/>
                  <a:pt x="550546" y="601238"/>
                  <a:pt x="550546" y="607063"/>
                </a:cubicBezTo>
                <a:lnTo>
                  <a:pt x="565666" y="607063"/>
                </a:lnTo>
                <a:lnTo>
                  <a:pt x="565666" y="616687"/>
                </a:lnTo>
                <a:lnTo>
                  <a:pt x="577356" y="616687"/>
                </a:lnTo>
                <a:lnTo>
                  <a:pt x="577356" y="623399"/>
                </a:lnTo>
                <a:lnTo>
                  <a:pt x="596670" y="623399"/>
                </a:lnTo>
                <a:lnTo>
                  <a:pt x="596670" y="635049"/>
                </a:lnTo>
                <a:lnTo>
                  <a:pt x="630087" y="635049"/>
                </a:lnTo>
              </a:path>
            </a:pathLst>
          </a:custGeom>
          <a:noFill/>
          <a:ln w="19050" cap="flat">
            <a:solidFill>
              <a:schemeClr val="accent1"/>
            </a:solidFill>
            <a:prstDash val="solid"/>
            <a:miter/>
          </a:ln>
        </p:spPr>
        <p:txBody>
          <a:bodyPr rtlCol="0" anchor="ctr"/>
          <a:lstStyle/>
          <a:p>
            <a:endParaRPr lang="en-GB" dirty="0"/>
          </a:p>
        </p:txBody>
      </p:sp>
      <p:sp>
        <p:nvSpPr>
          <p:cNvPr id="591" name="Freeform 590">
            <a:extLst>
              <a:ext uri="{FF2B5EF4-FFF2-40B4-BE49-F238E27FC236}">
                <a16:creationId xmlns:a16="http://schemas.microsoft.com/office/drawing/2014/main" id="{BAE76D79-2C81-D24A-BA92-B7711BA8EF43}"/>
              </a:ext>
            </a:extLst>
          </p:cNvPr>
          <p:cNvSpPr/>
          <p:nvPr/>
        </p:nvSpPr>
        <p:spPr>
          <a:xfrm>
            <a:off x="8155002" y="3060917"/>
            <a:ext cx="1359570" cy="519196"/>
          </a:xfrm>
          <a:custGeom>
            <a:avLst/>
            <a:gdLst>
              <a:gd name="connsiteX0" fmla="*/ 12690 w 1359569"/>
              <a:gd name="connsiteY0" fmla="*/ 12647 h 519195"/>
              <a:gd name="connsiteX1" fmla="*/ 12690 w 1359569"/>
              <a:gd name="connsiteY1" fmla="*/ 20878 h 519195"/>
              <a:gd name="connsiteX2" fmla="*/ 29335 w 1359569"/>
              <a:gd name="connsiteY2" fmla="*/ 20878 h 519195"/>
              <a:gd name="connsiteX3" fmla="*/ 29335 w 1359569"/>
              <a:gd name="connsiteY3" fmla="*/ 29742 h 519195"/>
              <a:gd name="connsiteX4" fmla="*/ 29335 w 1359569"/>
              <a:gd name="connsiteY4" fmla="*/ 35314 h 519195"/>
              <a:gd name="connsiteX5" fmla="*/ 39627 w 1359569"/>
              <a:gd name="connsiteY5" fmla="*/ 35314 h 519195"/>
              <a:gd name="connsiteX6" fmla="*/ 39627 w 1359569"/>
              <a:gd name="connsiteY6" fmla="*/ 44685 h 519195"/>
              <a:gd name="connsiteX7" fmla="*/ 46742 w 1359569"/>
              <a:gd name="connsiteY7" fmla="*/ 44685 h 519195"/>
              <a:gd name="connsiteX8" fmla="*/ 46742 w 1359569"/>
              <a:gd name="connsiteY8" fmla="*/ 52536 h 519195"/>
              <a:gd name="connsiteX9" fmla="*/ 56145 w 1359569"/>
              <a:gd name="connsiteY9" fmla="*/ 52536 h 519195"/>
              <a:gd name="connsiteX10" fmla="*/ 56145 w 1359569"/>
              <a:gd name="connsiteY10" fmla="*/ 63427 h 519195"/>
              <a:gd name="connsiteX11" fmla="*/ 75078 w 1359569"/>
              <a:gd name="connsiteY11" fmla="*/ 63427 h 519195"/>
              <a:gd name="connsiteX12" fmla="*/ 75078 w 1359569"/>
              <a:gd name="connsiteY12" fmla="*/ 68112 h 519195"/>
              <a:gd name="connsiteX13" fmla="*/ 90071 w 1359569"/>
              <a:gd name="connsiteY13" fmla="*/ 68112 h 519195"/>
              <a:gd name="connsiteX14" fmla="*/ 90071 w 1359569"/>
              <a:gd name="connsiteY14" fmla="*/ 75963 h 519195"/>
              <a:gd name="connsiteX15" fmla="*/ 97059 w 1359569"/>
              <a:gd name="connsiteY15" fmla="*/ 75963 h 519195"/>
              <a:gd name="connsiteX16" fmla="*/ 97059 w 1359569"/>
              <a:gd name="connsiteY16" fmla="*/ 88627 h 519195"/>
              <a:gd name="connsiteX17" fmla="*/ 112815 w 1359569"/>
              <a:gd name="connsiteY17" fmla="*/ 88627 h 519195"/>
              <a:gd name="connsiteX18" fmla="*/ 112815 w 1359569"/>
              <a:gd name="connsiteY18" fmla="*/ 97998 h 519195"/>
              <a:gd name="connsiteX19" fmla="*/ 126284 w 1359569"/>
              <a:gd name="connsiteY19" fmla="*/ 97998 h 519195"/>
              <a:gd name="connsiteX20" fmla="*/ 126284 w 1359569"/>
              <a:gd name="connsiteY20" fmla="*/ 101923 h 519195"/>
              <a:gd name="connsiteX21" fmla="*/ 132510 w 1359569"/>
              <a:gd name="connsiteY21" fmla="*/ 101923 h 519195"/>
              <a:gd name="connsiteX22" fmla="*/ 132510 w 1359569"/>
              <a:gd name="connsiteY22" fmla="*/ 109015 h 519195"/>
              <a:gd name="connsiteX23" fmla="*/ 145216 w 1359569"/>
              <a:gd name="connsiteY23" fmla="*/ 109015 h 519195"/>
              <a:gd name="connsiteX24" fmla="*/ 145216 w 1359569"/>
              <a:gd name="connsiteY24" fmla="*/ 116739 h 519195"/>
              <a:gd name="connsiteX25" fmla="*/ 157033 w 1359569"/>
              <a:gd name="connsiteY25" fmla="*/ 116739 h 519195"/>
              <a:gd name="connsiteX26" fmla="*/ 157033 w 1359569"/>
              <a:gd name="connsiteY26" fmla="*/ 122311 h 519195"/>
              <a:gd name="connsiteX27" fmla="*/ 169739 w 1359569"/>
              <a:gd name="connsiteY27" fmla="*/ 122311 h 519195"/>
              <a:gd name="connsiteX28" fmla="*/ 169739 w 1359569"/>
              <a:gd name="connsiteY28" fmla="*/ 130036 h 519195"/>
              <a:gd name="connsiteX29" fmla="*/ 182445 w 1359569"/>
              <a:gd name="connsiteY29" fmla="*/ 130036 h 519195"/>
              <a:gd name="connsiteX30" fmla="*/ 182445 w 1359569"/>
              <a:gd name="connsiteY30" fmla="*/ 135608 h 519195"/>
              <a:gd name="connsiteX31" fmla="*/ 201378 w 1359569"/>
              <a:gd name="connsiteY31" fmla="*/ 135608 h 519195"/>
              <a:gd name="connsiteX32" fmla="*/ 201378 w 1359569"/>
              <a:gd name="connsiteY32" fmla="*/ 141813 h 519195"/>
              <a:gd name="connsiteX33" fmla="*/ 211543 w 1359569"/>
              <a:gd name="connsiteY33" fmla="*/ 141813 h 519195"/>
              <a:gd name="connsiteX34" fmla="*/ 211543 w 1359569"/>
              <a:gd name="connsiteY34" fmla="*/ 153589 h 519195"/>
              <a:gd name="connsiteX35" fmla="*/ 225774 w 1359569"/>
              <a:gd name="connsiteY35" fmla="*/ 153589 h 519195"/>
              <a:gd name="connsiteX36" fmla="*/ 225774 w 1359569"/>
              <a:gd name="connsiteY36" fmla="*/ 157389 h 519195"/>
              <a:gd name="connsiteX37" fmla="*/ 257285 w 1359569"/>
              <a:gd name="connsiteY37" fmla="*/ 157389 h 519195"/>
              <a:gd name="connsiteX38" fmla="*/ 257285 w 1359569"/>
              <a:gd name="connsiteY38" fmla="*/ 162960 h 519195"/>
              <a:gd name="connsiteX39" fmla="*/ 279394 w 1359569"/>
              <a:gd name="connsiteY39" fmla="*/ 162960 h 519195"/>
              <a:gd name="connsiteX40" fmla="*/ 279394 w 1359569"/>
              <a:gd name="connsiteY40" fmla="*/ 166886 h 519195"/>
              <a:gd name="connsiteX41" fmla="*/ 292100 w 1359569"/>
              <a:gd name="connsiteY41" fmla="*/ 166886 h 519195"/>
              <a:gd name="connsiteX42" fmla="*/ 292100 w 1359569"/>
              <a:gd name="connsiteY42" fmla="*/ 185501 h 519195"/>
              <a:gd name="connsiteX43" fmla="*/ 298326 w 1359569"/>
              <a:gd name="connsiteY43" fmla="*/ 185501 h 519195"/>
              <a:gd name="connsiteX44" fmla="*/ 298326 w 1359569"/>
              <a:gd name="connsiteY44" fmla="*/ 187907 h 519195"/>
              <a:gd name="connsiteX45" fmla="*/ 318911 w 1359569"/>
              <a:gd name="connsiteY45" fmla="*/ 187907 h 519195"/>
              <a:gd name="connsiteX46" fmla="*/ 318911 w 1359569"/>
              <a:gd name="connsiteY46" fmla="*/ 194112 h 519195"/>
              <a:gd name="connsiteX47" fmla="*/ 329838 w 1359569"/>
              <a:gd name="connsiteY47" fmla="*/ 194112 h 519195"/>
              <a:gd name="connsiteX48" fmla="*/ 329838 w 1359569"/>
              <a:gd name="connsiteY48" fmla="*/ 204369 h 519195"/>
              <a:gd name="connsiteX49" fmla="*/ 338986 w 1359569"/>
              <a:gd name="connsiteY49" fmla="*/ 204369 h 519195"/>
              <a:gd name="connsiteX50" fmla="*/ 338986 w 1359569"/>
              <a:gd name="connsiteY50" fmla="*/ 209055 h 519195"/>
              <a:gd name="connsiteX51" fmla="*/ 343688 w 1359569"/>
              <a:gd name="connsiteY51" fmla="*/ 209055 h 519195"/>
              <a:gd name="connsiteX52" fmla="*/ 343688 w 1359569"/>
              <a:gd name="connsiteY52" fmla="*/ 212980 h 519195"/>
              <a:gd name="connsiteX53" fmla="*/ 366559 w 1359569"/>
              <a:gd name="connsiteY53" fmla="*/ 212980 h 519195"/>
              <a:gd name="connsiteX54" fmla="*/ 366559 w 1359569"/>
              <a:gd name="connsiteY54" fmla="*/ 219945 h 519195"/>
              <a:gd name="connsiteX55" fmla="*/ 371260 w 1359569"/>
              <a:gd name="connsiteY55" fmla="*/ 219945 h 519195"/>
              <a:gd name="connsiteX56" fmla="*/ 371260 w 1359569"/>
              <a:gd name="connsiteY56" fmla="*/ 227037 h 519195"/>
              <a:gd name="connsiteX57" fmla="*/ 386254 w 1359569"/>
              <a:gd name="connsiteY57" fmla="*/ 227037 h 519195"/>
              <a:gd name="connsiteX58" fmla="*/ 386254 w 1359569"/>
              <a:gd name="connsiteY58" fmla="*/ 237927 h 519195"/>
              <a:gd name="connsiteX59" fmla="*/ 400485 w 1359569"/>
              <a:gd name="connsiteY59" fmla="*/ 237927 h 519195"/>
              <a:gd name="connsiteX60" fmla="*/ 400485 w 1359569"/>
              <a:gd name="connsiteY60" fmla="*/ 248184 h 519195"/>
              <a:gd name="connsiteX61" fmla="*/ 410650 w 1359569"/>
              <a:gd name="connsiteY61" fmla="*/ 248184 h 519195"/>
              <a:gd name="connsiteX62" fmla="*/ 410650 w 1359569"/>
              <a:gd name="connsiteY62" fmla="*/ 252110 h 519195"/>
              <a:gd name="connsiteX63" fmla="*/ 427930 w 1359569"/>
              <a:gd name="connsiteY63" fmla="*/ 252110 h 519195"/>
              <a:gd name="connsiteX64" fmla="*/ 427930 w 1359569"/>
              <a:gd name="connsiteY64" fmla="*/ 255149 h 519195"/>
              <a:gd name="connsiteX65" fmla="*/ 439747 w 1359569"/>
              <a:gd name="connsiteY65" fmla="*/ 255149 h 519195"/>
              <a:gd name="connsiteX66" fmla="*/ 439747 w 1359569"/>
              <a:gd name="connsiteY66" fmla="*/ 261481 h 519195"/>
              <a:gd name="connsiteX67" fmla="*/ 451564 w 1359569"/>
              <a:gd name="connsiteY67" fmla="*/ 261481 h 519195"/>
              <a:gd name="connsiteX68" fmla="*/ 451564 w 1359569"/>
              <a:gd name="connsiteY68" fmla="*/ 266166 h 519195"/>
              <a:gd name="connsiteX69" fmla="*/ 465033 w 1359569"/>
              <a:gd name="connsiteY69" fmla="*/ 266166 h 519195"/>
              <a:gd name="connsiteX70" fmla="*/ 465033 w 1359569"/>
              <a:gd name="connsiteY70" fmla="*/ 274777 h 519195"/>
              <a:gd name="connsiteX71" fmla="*/ 500483 w 1359569"/>
              <a:gd name="connsiteY71" fmla="*/ 274777 h 519195"/>
              <a:gd name="connsiteX72" fmla="*/ 500483 w 1359569"/>
              <a:gd name="connsiteY72" fmla="*/ 284908 h 519195"/>
              <a:gd name="connsiteX73" fmla="*/ 510648 w 1359569"/>
              <a:gd name="connsiteY73" fmla="*/ 284908 h 519195"/>
              <a:gd name="connsiteX74" fmla="*/ 510648 w 1359569"/>
              <a:gd name="connsiteY74" fmla="*/ 293519 h 519195"/>
              <a:gd name="connsiteX75" fmla="*/ 514587 w 1359569"/>
              <a:gd name="connsiteY75" fmla="*/ 293519 h 519195"/>
              <a:gd name="connsiteX76" fmla="*/ 514587 w 1359569"/>
              <a:gd name="connsiteY76" fmla="*/ 303650 h 519195"/>
              <a:gd name="connsiteX77" fmla="*/ 535933 w 1359569"/>
              <a:gd name="connsiteY77" fmla="*/ 303650 h 519195"/>
              <a:gd name="connsiteX78" fmla="*/ 535933 w 1359569"/>
              <a:gd name="connsiteY78" fmla="*/ 309981 h 519195"/>
              <a:gd name="connsiteX79" fmla="*/ 545336 w 1359569"/>
              <a:gd name="connsiteY79" fmla="*/ 309981 h 519195"/>
              <a:gd name="connsiteX80" fmla="*/ 545336 w 1359569"/>
              <a:gd name="connsiteY80" fmla="*/ 317833 h 519195"/>
              <a:gd name="connsiteX81" fmla="*/ 554993 w 1359569"/>
              <a:gd name="connsiteY81" fmla="*/ 317833 h 519195"/>
              <a:gd name="connsiteX82" fmla="*/ 554993 w 1359569"/>
              <a:gd name="connsiteY82" fmla="*/ 328723 h 519195"/>
              <a:gd name="connsiteX83" fmla="*/ 569097 w 1359569"/>
              <a:gd name="connsiteY83" fmla="*/ 328723 h 519195"/>
              <a:gd name="connsiteX84" fmla="*/ 569097 w 1359569"/>
              <a:gd name="connsiteY84" fmla="*/ 331889 h 519195"/>
              <a:gd name="connsiteX85" fmla="*/ 582438 w 1359569"/>
              <a:gd name="connsiteY85" fmla="*/ 331889 h 519195"/>
              <a:gd name="connsiteX86" fmla="*/ 582438 w 1359569"/>
              <a:gd name="connsiteY86" fmla="*/ 338854 h 519195"/>
              <a:gd name="connsiteX87" fmla="*/ 590316 w 1359569"/>
              <a:gd name="connsiteY87" fmla="*/ 338854 h 519195"/>
              <a:gd name="connsiteX88" fmla="*/ 590316 w 1359569"/>
              <a:gd name="connsiteY88" fmla="*/ 343539 h 519195"/>
              <a:gd name="connsiteX89" fmla="*/ 596669 w 1359569"/>
              <a:gd name="connsiteY89" fmla="*/ 343539 h 519195"/>
              <a:gd name="connsiteX90" fmla="*/ 596669 w 1359569"/>
              <a:gd name="connsiteY90" fmla="*/ 351391 h 519195"/>
              <a:gd name="connsiteX91" fmla="*/ 628943 w 1359569"/>
              <a:gd name="connsiteY91" fmla="*/ 351391 h 519195"/>
              <a:gd name="connsiteX92" fmla="*/ 628943 w 1359569"/>
              <a:gd name="connsiteY92" fmla="*/ 359242 h 519195"/>
              <a:gd name="connsiteX93" fmla="*/ 633645 w 1359569"/>
              <a:gd name="connsiteY93" fmla="*/ 359242 h 519195"/>
              <a:gd name="connsiteX94" fmla="*/ 633645 w 1359569"/>
              <a:gd name="connsiteY94" fmla="*/ 365447 h 519195"/>
              <a:gd name="connsiteX95" fmla="*/ 647113 w 1359569"/>
              <a:gd name="connsiteY95" fmla="*/ 365447 h 519195"/>
              <a:gd name="connsiteX96" fmla="*/ 647113 w 1359569"/>
              <a:gd name="connsiteY96" fmla="*/ 367093 h 519195"/>
              <a:gd name="connsiteX97" fmla="*/ 659820 w 1359569"/>
              <a:gd name="connsiteY97" fmla="*/ 367093 h 519195"/>
              <a:gd name="connsiteX98" fmla="*/ 659820 w 1359569"/>
              <a:gd name="connsiteY98" fmla="*/ 374058 h 519195"/>
              <a:gd name="connsiteX99" fmla="*/ 667697 w 1359569"/>
              <a:gd name="connsiteY99" fmla="*/ 374058 h 519195"/>
              <a:gd name="connsiteX100" fmla="*/ 667697 w 1359569"/>
              <a:gd name="connsiteY100" fmla="*/ 377983 h 519195"/>
              <a:gd name="connsiteX101" fmla="*/ 686630 w 1359569"/>
              <a:gd name="connsiteY101" fmla="*/ 377983 h 519195"/>
              <a:gd name="connsiteX102" fmla="*/ 686630 w 1359569"/>
              <a:gd name="connsiteY102" fmla="*/ 385835 h 519195"/>
              <a:gd name="connsiteX103" fmla="*/ 806323 w 1359569"/>
              <a:gd name="connsiteY103" fmla="*/ 385835 h 519195"/>
              <a:gd name="connsiteX104" fmla="*/ 806323 w 1359569"/>
              <a:gd name="connsiteY104" fmla="*/ 391280 h 519195"/>
              <a:gd name="connsiteX105" fmla="*/ 819029 w 1359569"/>
              <a:gd name="connsiteY105" fmla="*/ 391280 h 519195"/>
              <a:gd name="connsiteX106" fmla="*/ 819029 w 1359569"/>
              <a:gd name="connsiteY106" fmla="*/ 400777 h 519195"/>
              <a:gd name="connsiteX107" fmla="*/ 833260 w 1359569"/>
              <a:gd name="connsiteY107" fmla="*/ 400777 h 519195"/>
              <a:gd name="connsiteX108" fmla="*/ 833260 w 1359569"/>
              <a:gd name="connsiteY108" fmla="*/ 407869 h 519195"/>
              <a:gd name="connsiteX109" fmla="*/ 840375 w 1359569"/>
              <a:gd name="connsiteY109" fmla="*/ 407869 h 519195"/>
              <a:gd name="connsiteX110" fmla="*/ 840375 w 1359569"/>
              <a:gd name="connsiteY110" fmla="*/ 413441 h 519195"/>
              <a:gd name="connsiteX111" fmla="*/ 872649 w 1359569"/>
              <a:gd name="connsiteY111" fmla="*/ 413441 h 519195"/>
              <a:gd name="connsiteX112" fmla="*/ 872649 w 1359569"/>
              <a:gd name="connsiteY112" fmla="*/ 418126 h 519195"/>
              <a:gd name="connsiteX113" fmla="*/ 875826 w 1359569"/>
              <a:gd name="connsiteY113" fmla="*/ 418126 h 519195"/>
              <a:gd name="connsiteX114" fmla="*/ 875826 w 1359569"/>
              <a:gd name="connsiteY114" fmla="*/ 427497 h 519195"/>
              <a:gd name="connsiteX115" fmla="*/ 923474 w 1359569"/>
              <a:gd name="connsiteY115" fmla="*/ 427497 h 519195"/>
              <a:gd name="connsiteX116" fmla="*/ 923474 w 1359569"/>
              <a:gd name="connsiteY116" fmla="*/ 432182 h 519195"/>
              <a:gd name="connsiteX117" fmla="*/ 963626 w 1359569"/>
              <a:gd name="connsiteY117" fmla="*/ 432182 h 519195"/>
              <a:gd name="connsiteX118" fmla="*/ 963626 w 1359569"/>
              <a:gd name="connsiteY118" fmla="*/ 433829 h 519195"/>
              <a:gd name="connsiteX119" fmla="*/ 980144 w 1359569"/>
              <a:gd name="connsiteY119" fmla="*/ 433829 h 519195"/>
              <a:gd name="connsiteX120" fmla="*/ 980144 w 1359569"/>
              <a:gd name="connsiteY120" fmla="*/ 439274 h 519195"/>
              <a:gd name="connsiteX121" fmla="*/ 1013308 w 1359569"/>
              <a:gd name="connsiteY121" fmla="*/ 439274 h 519195"/>
              <a:gd name="connsiteX122" fmla="*/ 1013308 w 1359569"/>
              <a:gd name="connsiteY122" fmla="*/ 446365 h 519195"/>
              <a:gd name="connsiteX123" fmla="*/ 1026649 w 1359569"/>
              <a:gd name="connsiteY123" fmla="*/ 446365 h 519195"/>
              <a:gd name="connsiteX124" fmla="*/ 1026649 w 1359569"/>
              <a:gd name="connsiteY124" fmla="*/ 448645 h 519195"/>
              <a:gd name="connsiteX125" fmla="*/ 1046344 w 1359569"/>
              <a:gd name="connsiteY125" fmla="*/ 448645 h 519195"/>
              <a:gd name="connsiteX126" fmla="*/ 1046344 w 1359569"/>
              <a:gd name="connsiteY126" fmla="*/ 454976 h 519195"/>
              <a:gd name="connsiteX127" fmla="*/ 1068453 w 1359569"/>
              <a:gd name="connsiteY127" fmla="*/ 454976 h 519195"/>
              <a:gd name="connsiteX128" fmla="*/ 1068453 w 1359569"/>
              <a:gd name="connsiteY128" fmla="*/ 458775 h 519195"/>
              <a:gd name="connsiteX129" fmla="*/ 1099965 w 1359569"/>
              <a:gd name="connsiteY129" fmla="*/ 458775 h 519195"/>
              <a:gd name="connsiteX130" fmla="*/ 1099965 w 1359569"/>
              <a:gd name="connsiteY130" fmla="*/ 464094 h 519195"/>
              <a:gd name="connsiteX131" fmla="*/ 1116483 w 1359569"/>
              <a:gd name="connsiteY131" fmla="*/ 464094 h 519195"/>
              <a:gd name="connsiteX132" fmla="*/ 1116483 w 1359569"/>
              <a:gd name="connsiteY132" fmla="*/ 466373 h 519195"/>
              <a:gd name="connsiteX133" fmla="*/ 1133763 w 1359569"/>
              <a:gd name="connsiteY133" fmla="*/ 466373 h 519195"/>
              <a:gd name="connsiteX134" fmla="*/ 1133763 w 1359569"/>
              <a:gd name="connsiteY134" fmla="*/ 473465 h 519195"/>
              <a:gd name="connsiteX135" fmla="*/ 1177600 w 1359569"/>
              <a:gd name="connsiteY135" fmla="*/ 473465 h 519195"/>
              <a:gd name="connsiteX136" fmla="*/ 1177600 w 1359569"/>
              <a:gd name="connsiteY136" fmla="*/ 480430 h 519195"/>
              <a:gd name="connsiteX137" fmla="*/ 1215718 w 1359569"/>
              <a:gd name="connsiteY137" fmla="*/ 480430 h 519195"/>
              <a:gd name="connsiteX138" fmla="*/ 1217370 w 1359569"/>
              <a:gd name="connsiteY138" fmla="*/ 482076 h 519195"/>
              <a:gd name="connsiteX139" fmla="*/ 1222834 w 1359569"/>
              <a:gd name="connsiteY139" fmla="*/ 482076 h 519195"/>
              <a:gd name="connsiteX140" fmla="*/ 1222834 w 1359569"/>
              <a:gd name="connsiteY140" fmla="*/ 489041 h 519195"/>
              <a:gd name="connsiteX141" fmla="*/ 1238463 w 1359569"/>
              <a:gd name="connsiteY141" fmla="*/ 488281 h 519195"/>
              <a:gd name="connsiteX142" fmla="*/ 1238463 w 1359569"/>
              <a:gd name="connsiteY142" fmla="*/ 494613 h 519195"/>
              <a:gd name="connsiteX143" fmla="*/ 1263875 w 1359569"/>
              <a:gd name="connsiteY143" fmla="*/ 494613 h 519195"/>
              <a:gd name="connsiteX144" fmla="*/ 1263875 w 1359569"/>
              <a:gd name="connsiteY144" fmla="*/ 498412 h 519195"/>
              <a:gd name="connsiteX145" fmla="*/ 1272643 w 1359569"/>
              <a:gd name="connsiteY145" fmla="*/ 498412 h 519195"/>
              <a:gd name="connsiteX146" fmla="*/ 1272643 w 1359569"/>
              <a:gd name="connsiteY146" fmla="*/ 502337 h 519195"/>
              <a:gd name="connsiteX147" fmla="*/ 1280520 w 1359569"/>
              <a:gd name="connsiteY147" fmla="*/ 502337 h 519195"/>
              <a:gd name="connsiteX148" fmla="*/ 1280520 w 1359569"/>
              <a:gd name="connsiteY148" fmla="*/ 506263 h 519195"/>
              <a:gd name="connsiteX149" fmla="*/ 1300215 w 1359569"/>
              <a:gd name="connsiteY149" fmla="*/ 506263 h 519195"/>
              <a:gd name="connsiteX150" fmla="*/ 1300215 w 1359569"/>
              <a:gd name="connsiteY150" fmla="*/ 509429 h 519195"/>
              <a:gd name="connsiteX151" fmla="*/ 1311143 w 1359569"/>
              <a:gd name="connsiteY151" fmla="*/ 509429 h 519195"/>
              <a:gd name="connsiteX152" fmla="*/ 1311143 w 1359569"/>
              <a:gd name="connsiteY152" fmla="*/ 514747 h 519195"/>
              <a:gd name="connsiteX153" fmla="*/ 1357647 w 1359569"/>
              <a:gd name="connsiteY153" fmla="*/ 514747 h 5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359569" h="519195">
                <a:moveTo>
                  <a:pt x="12690" y="12647"/>
                </a:moveTo>
                <a:lnTo>
                  <a:pt x="12690" y="20878"/>
                </a:lnTo>
                <a:lnTo>
                  <a:pt x="29335" y="20878"/>
                </a:lnTo>
                <a:cubicBezTo>
                  <a:pt x="29335" y="23664"/>
                  <a:pt x="29335" y="27083"/>
                  <a:pt x="29335" y="29742"/>
                </a:cubicBezTo>
                <a:lnTo>
                  <a:pt x="29335" y="35314"/>
                </a:lnTo>
                <a:lnTo>
                  <a:pt x="39627" y="35314"/>
                </a:lnTo>
                <a:lnTo>
                  <a:pt x="39627" y="44685"/>
                </a:lnTo>
                <a:lnTo>
                  <a:pt x="46742" y="44685"/>
                </a:lnTo>
                <a:lnTo>
                  <a:pt x="46742" y="52536"/>
                </a:lnTo>
                <a:lnTo>
                  <a:pt x="56145" y="52536"/>
                </a:lnTo>
                <a:lnTo>
                  <a:pt x="56145" y="63427"/>
                </a:lnTo>
                <a:lnTo>
                  <a:pt x="75078" y="63427"/>
                </a:lnTo>
                <a:lnTo>
                  <a:pt x="75078" y="68112"/>
                </a:lnTo>
                <a:lnTo>
                  <a:pt x="90071" y="68112"/>
                </a:lnTo>
                <a:lnTo>
                  <a:pt x="90071" y="75963"/>
                </a:lnTo>
                <a:lnTo>
                  <a:pt x="97059" y="75963"/>
                </a:lnTo>
                <a:lnTo>
                  <a:pt x="97059" y="88627"/>
                </a:lnTo>
                <a:lnTo>
                  <a:pt x="112815" y="88627"/>
                </a:lnTo>
                <a:lnTo>
                  <a:pt x="112815" y="97998"/>
                </a:lnTo>
                <a:lnTo>
                  <a:pt x="126284" y="97998"/>
                </a:lnTo>
                <a:lnTo>
                  <a:pt x="126284" y="101923"/>
                </a:lnTo>
                <a:lnTo>
                  <a:pt x="132510" y="101923"/>
                </a:lnTo>
                <a:lnTo>
                  <a:pt x="132510" y="109015"/>
                </a:lnTo>
                <a:lnTo>
                  <a:pt x="145216" y="109015"/>
                </a:lnTo>
                <a:lnTo>
                  <a:pt x="145216" y="116739"/>
                </a:lnTo>
                <a:lnTo>
                  <a:pt x="157033" y="116739"/>
                </a:lnTo>
                <a:lnTo>
                  <a:pt x="157033" y="122311"/>
                </a:lnTo>
                <a:lnTo>
                  <a:pt x="169739" y="122311"/>
                </a:lnTo>
                <a:lnTo>
                  <a:pt x="169739" y="130036"/>
                </a:lnTo>
                <a:lnTo>
                  <a:pt x="182445" y="130036"/>
                </a:lnTo>
                <a:lnTo>
                  <a:pt x="182445" y="135608"/>
                </a:lnTo>
                <a:lnTo>
                  <a:pt x="201378" y="135608"/>
                </a:lnTo>
                <a:lnTo>
                  <a:pt x="201378" y="141813"/>
                </a:lnTo>
                <a:lnTo>
                  <a:pt x="211543" y="141813"/>
                </a:lnTo>
                <a:lnTo>
                  <a:pt x="211543" y="153589"/>
                </a:lnTo>
                <a:lnTo>
                  <a:pt x="225774" y="153589"/>
                </a:lnTo>
                <a:lnTo>
                  <a:pt x="225774" y="157389"/>
                </a:lnTo>
                <a:lnTo>
                  <a:pt x="257285" y="157389"/>
                </a:lnTo>
                <a:lnTo>
                  <a:pt x="257285" y="162960"/>
                </a:lnTo>
                <a:lnTo>
                  <a:pt x="279394" y="162960"/>
                </a:lnTo>
                <a:lnTo>
                  <a:pt x="279394" y="166886"/>
                </a:lnTo>
                <a:lnTo>
                  <a:pt x="292100" y="166886"/>
                </a:lnTo>
                <a:lnTo>
                  <a:pt x="292100" y="185501"/>
                </a:lnTo>
                <a:lnTo>
                  <a:pt x="298326" y="185501"/>
                </a:lnTo>
                <a:lnTo>
                  <a:pt x="298326" y="187907"/>
                </a:lnTo>
                <a:lnTo>
                  <a:pt x="318911" y="187907"/>
                </a:lnTo>
                <a:lnTo>
                  <a:pt x="318911" y="194112"/>
                </a:lnTo>
                <a:lnTo>
                  <a:pt x="329838" y="194112"/>
                </a:lnTo>
                <a:lnTo>
                  <a:pt x="329838" y="204369"/>
                </a:lnTo>
                <a:lnTo>
                  <a:pt x="338986" y="204369"/>
                </a:lnTo>
                <a:lnTo>
                  <a:pt x="338986" y="209055"/>
                </a:lnTo>
                <a:lnTo>
                  <a:pt x="343688" y="209055"/>
                </a:lnTo>
                <a:lnTo>
                  <a:pt x="343688" y="212980"/>
                </a:lnTo>
                <a:lnTo>
                  <a:pt x="366559" y="212980"/>
                </a:lnTo>
                <a:lnTo>
                  <a:pt x="366559" y="219945"/>
                </a:lnTo>
                <a:lnTo>
                  <a:pt x="371260" y="219945"/>
                </a:lnTo>
                <a:lnTo>
                  <a:pt x="371260" y="227037"/>
                </a:lnTo>
                <a:lnTo>
                  <a:pt x="386254" y="227037"/>
                </a:lnTo>
                <a:lnTo>
                  <a:pt x="386254" y="237927"/>
                </a:lnTo>
                <a:lnTo>
                  <a:pt x="400485" y="237927"/>
                </a:lnTo>
                <a:lnTo>
                  <a:pt x="400485" y="248184"/>
                </a:lnTo>
                <a:lnTo>
                  <a:pt x="410650" y="248184"/>
                </a:lnTo>
                <a:lnTo>
                  <a:pt x="410650" y="252110"/>
                </a:lnTo>
                <a:lnTo>
                  <a:pt x="427930" y="252110"/>
                </a:lnTo>
                <a:lnTo>
                  <a:pt x="427930" y="255149"/>
                </a:lnTo>
                <a:lnTo>
                  <a:pt x="439747" y="255149"/>
                </a:lnTo>
                <a:lnTo>
                  <a:pt x="439747" y="261481"/>
                </a:lnTo>
                <a:lnTo>
                  <a:pt x="451564" y="261481"/>
                </a:lnTo>
                <a:lnTo>
                  <a:pt x="451564" y="266166"/>
                </a:lnTo>
                <a:lnTo>
                  <a:pt x="465033" y="266166"/>
                </a:lnTo>
                <a:lnTo>
                  <a:pt x="465033" y="274777"/>
                </a:lnTo>
                <a:lnTo>
                  <a:pt x="500483" y="274777"/>
                </a:lnTo>
                <a:lnTo>
                  <a:pt x="500483" y="284908"/>
                </a:lnTo>
                <a:lnTo>
                  <a:pt x="510648" y="284908"/>
                </a:lnTo>
                <a:lnTo>
                  <a:pt x="510648" y="293519"/>
                </a:lnTo>
                <a:lnTo>
                  <a:pt x="514587" y="293519"/>
                </a:lnTo>
                <a:lnTo>
                  <a:pt x="514587" y="303650"/>
                </a:lnTo>
                <a:lnTo>
                  <a:pt x="535933" y="303650"/>
                </a:lnTo>
                <a:lnTo>
                  <a:pt x="535933" y="309981"/>
                </a:lnTo>
                <a:lnTo>
                  <a:pt x="545336" y="309981"/>
                </a:lnTo>
                <a:lnTo>
                  <a:pt x="545336" y="317833"/>
                </a:lnTo>
                <a:lnTo>
                  <a:pt x="554993" y="317833"/>
                </a:lnTo>
                <a:lnTo>
                  <a:pt x="554993" y="328723"/>
                </a:lnTo>
                <a:lnTo>
                  <a:pt x="569097" y="328723"/>
                </a:lnTo>
                <a:lnTo>
                  <a:pt x="569097" y="331889"/>
                </a:lnTo>
                <a:lnTo>
                  <a:pt x="582438" y="331889"/>
                </a:lnTo>
                <a:lnTo>
                  <a:pt x="582438" y="338854"/>
                </a:lnTo>
                <a:lnTo>
                  <a:pt x="590316" y="338854"/>
                </a:lnTo>
                <a:lnTo>
                  <a:pt x="590316" y="343539"/>
                </a:lnTo>
                <a:lnTo>
                  <a:pt x="596669" y="343539"/>
                </a:lnTo>
                <a:lnTo>
                  <a:pt x="596669" y="351391"/>
                </a:lnTo>
                <a:lnTo>
                  <a:pt x="628943" y="351391"/>
                </a:lnTo>
                <a:lnTo>
                  <a:pt x="628943" y="359242"/>
                </a:lnTo>
                <a:lnTo>
                  <a:pt x="633645" y="359242"/>
                </a:lnTo>
                <a:lnTo>
                  <a:pt x="633645" y="365447"/>
                </a:lnTo>
                <a:lnTo>
                  <a:pt x="647113" y="365447"/>
                </a:lnTo>
                <a:lnTo>
                  <a:pt x="647113" y="367093"/>
                </a:lnTo>
                <a:lnTo>
                  <a:pt x="659820" y="367093"/>
                </a:lnTo>
                <a:lnTo>
                  <a:pt x="659820" y="374058"/>
                </a:lnTo>
                <a:lnTo>
                  <a:pt x="667697" y="374058"/>
                </a:lnTo>
                <a:lnTo>
                  <a:pt x="667697" y="377983"/>
                </a:lnTo>
                <a:lnTo>
                  <a:pt x="686630" y="377983"/>
                </a:lnTo>
                <a:lnTo>
                  <a:pt x="686630" y="385835"/>
                </a:lnTo>
                <a:lnTo>
                  <a:pt x="806323" y="385835"/>
                </a:lnTo>
                <a:lnTo>
                  <a:pt x="806323" y="391280"/>
                </a:lnTo>
                <a:lnTo>
                  <a:pt x="819029" y="391280"/>
                </a:lnTo>
                <a:lnTo>
                  <a:pt x="819029" y="400777"/>
                </a:lnTo>
                <a:lnTo>
                  <a:pt x="833260" y="400777"/>
                </a:lnTo>
                <a:lnTo>
                  <a:pt x="833260" y="407869"/>
                </a:lnTo>
                <a:lnTo>
                  <a:pt x="840375" y="407869"/>
                </a:lnTo>
                <a:lnTo>
                  <a:pt x="840375" y="413441"/>
                </a:lnTo>
                <a:lnTo>
                  <a:pt x="872649" y="413441"/>
                </a:lnTo>
                <a:lnTo>
                  <a:pt x="872649" y="418126"/>
                </a:lnTo>
                <a:lnTo>
                  <a:pt x="875826" y="418126"/>
                </a:lnTo>
                <a:lnTo>
                  <a:pt x="875826" y="427497"/>
                </a:lnTo>
                <a:lnTo>
                  <a:pt x="923474" y="427497"/>
                </a:lnTo>
                <a:lnTo>
                  <a:pt x="923474" y="432182"/>
                </a:lnTo>
                <a:lnTo>
                  <a:pt x="963626" y="432182"/>
                </a:lnTo>
                <a:lnTo>
                  <a:pt x="963626" y="433829"/>
                </a:lnTo>
                <a:lnTo>
                  <a:pt x="980144" y="433829"/>
                </a:lnTo>
                <a:lnTo>
                  <a:pt x="980144" y="439274"/>
                </a:lnTo>
                <a:lnTo>
                  <a:pt x="1013308" y="439274"/>
                </a:lnTo>
                <a:lnTo>
                  <a:pt x="1013308" y="446365"/>
                </a:lnTo>
                <a:lnTo>
                  <a:pt x="1026649" y="446365"/>
                </a:lnTo>
                <a:lnTo>
                  <a:pt x="1026649" y="448645"/>
                </a:lnTo>
                <a:lnTo>
                  <a:pt x="1046344" y="448645"/>
                </a:lnTo>
                <a:lnTo>
                  <a:pt x="1046344" y="454976"/>
                </a:lnTo>
                <a:lnTo>
                  <a:pt x="1068453" y="454976"/>
                </a:lnTo>
                <a:lnTo>
                  <a:pt x="1068453" y="458775"/>
                </a:lnTo>
                <a:lnTo>
                  <a:pt x="1099965" y="458775"/>
                </a:lnTo>
                <a:lnTo>
                  <a:pt x="1099965" y="464094"/>
                </a:lnTo>
                <a:lnTo>
                  <a:pt x="1116483" y="464094"/>
                </a:lnTo>
                <a:lnTo>
                  <a:pt x="1116483" y="466373"/>
                </a:lnTo>
                <a:lnTo>
                  <a:pt x="1133763" y="466373"/>
                </a:lnTo>
                <a:lnTo>
                  <a:pt x="1133763" y="473465"/>
                </a:lnTo>
                <a:lnTo>
                  <a:pt x="1177600" y="473465"/>
                </a:lnTo>
                <a:lnTo>
                  <a:pt x="1177600" y="480430"/>
                </a:lnTo>
                <a:lnTo>
                  <a:pt x="1215718" y="480430"/>
                </a:lnTo>
                <a:lnTo>
                  <a:pt x="1217370" y="482076"/>
                </a:lnTo>
                <a:lnTo>
                  <a:pt x="1222834" y="482076"/>
                </a:lnTo>
                <a:cubicBezTo>
                  <a:pt x="1222834" y="484355"/>
                  <a:pt x="1222834" y="486635"/>
                  <a:pt x="1222834" y="489041"/>
                </a:cubicBezTo>
                <a:lnTo>
                  <a:pt x="1238463" y="488281"/>
                </a:lnTo>
                <a:lnTo>
                  <a:pt x="1238463" y="494613"/>
                </a:lnTo>
                <a:lnTo>
                  <a:pt x="1263875" y="494613"/>
                </a:lnTo>
                <a:lnTo>
                  <a:pt x="1263875" y="498412"/>
                </a:lnTo>
                <a:lnTo>
                  <a:pt x="1272643" y="498412"/>
                </a:lnTo>
                <a:lnTo>
                  <a:pt x="1272643" y="502337"/>
                </a:lnTo>
                <a:lnTo>
                  <a:pt x="1280520" y="502337"/>
                </a:lnTo>
                <a:lnTo>
                  <a:pt x="1280520" y="506263"/>
                </a:lnTo>
                <a:lnTo>
                  <a:pt x="1300215" y="506263"/>
                </a:lnTo>
                <a:lnTo>
                  <a:pt x="1300215" y="509429"/>
                </a:lnTo>
                <a:lnTo>
                  <a:pt x="1311143" y="509429"/>
                </a:lnTo>
                <a:lnTo>
                  <a:pt x="1311143" y="514747"/>
                </a:lnTo>
                <a:lnTo>
                  <a:pt x="1357647" y="514747"/>
                </a:lnTo>
              </a:path>
            </a:pathLst>
          </a:custGeom>
          <a:noFill/>
          <a:ln w="19050" cap="flat">
            <a:solidFill>
              <a:schemeClr val="accent1"/>
            </a:solidFill>
            <a:prstDash val="solid"/>
            <a:miter/>
          </a:ln>
        </p:spPr>
        <p:txBody>
          <a:bodyPr rtlCol="0" anchor="ctr"/>
          <a:lstStyle/>
          <a:p>
            <a:endParaRPr lang="en-GB" dirty="0"/>
          </a:p>
        </p:txBody>
      </p:sp>
      <p:sp>
        <p:nvSpPr>
          <p:cNvPr id="592" name="Freeform 591">
            <a:extLst>
              <a:ext uri="{FF2B5EF4-FFF2-40B4-BE49-F238E27FC236}">
                <a16:creationId xmlns:a16="http://schemas.microsoft.com/office/drawing/2014/main" id="{6729EB90-8896-854B-9F2C-65B22ACBD1FA}"/>
              </a:ext>
            </a:extLst>
          </p:cNvPr>
          <p:cNvSpPr/>
          <p:nvPr/>
        </p:nvSpPr>
        <p:spPr>
          <a:xfrm>
            <a:off x="9499705" y="3565803"/>
            <a:ext cx="609900" cy="101307"/>
          </a:xfrm>
          <a:custGeom>
            <a:avLst/>
            <a:gdLst>
              <a:gd name="connsiteX0" fmla="*/ 12690 w 609900"/>
              <a:gd name="connsiteY0" fmla="*/ 12647 h 101306"/>
              <a:gd name="connsiteX1" fmla="*/ 61609 w 609900"/>
              <a:gd name="connsiteY1" fmla="*/ 12647 h 101306"/>
              <a:gd name="connsiteX2" fmla="*/ 61609 w 609900"/>
              <a:gd name="connsiteY2" fmla="*/ 20245 h 101306"/>
              <a:gd name="connsiteX3" fmla="*/ 81558 w 609900"/>
              <a:gd name="connsiteY3" fmla="*/ 20245 h 101306"/>
              <a:gd name="connsiteX4" fmla="*/ 81558 w 609900"/>
              <a:gd name="connsiteY4" fmla="*/ 21511 h 101306"/>
              <a:gd name="connsiteX5" fmla="*/ 96043 w 609900"/>
              <a:gd name="connsiteY5" fmla="*/ 21511 h 101306"/>
              <a:gd name="connsiteX6" fmla="*/ 96043 w 609900"/>
              <a:gd name="connsiteY6" fmla="*/ 25690 h 101306"/>
              <a:gd name="connsiteX7" fmla="*/ 115357 w 609900"/>
              <a:gd name="connsiteY7" fmla="*/ 25690 h 101306"/>
              <a:gd name="connsiteX8" fmla="*/ 115357 w 609900"/>
              <a:gd name="connsiteY8" fmla="*/ 29742 h 101306"/>
              <a:gd name="connsiteX9" fmla="*/ 136703 w 609900"/>
              <a:gd name="connsiteY9" fmla="*/ 29742 h 101306"/>
              <a:gd name="connsiteX10" fmla="*/ 136703 w 609900"/>
              <a:gd name="connsiteY10" fmla="*/ 36580 h 101306"/>
              <a:gd name="connsiteX11" fmla="*/ 164275 w 609900"/>
              <a:gd name="connsiteY11" fmla="*/ 36580 h 101306"/>
              <a:gd name="connsiteX12" fmla="*/ 164275 w 609900"/>
              <a:gd name="connsiteY12" fmla="*/ 43419 h 101306"/>
              <a:gd name="connsiteX13" fmla="*/ 229840 w 609900"/>
              <a:gd name="connsiteY13" fmla="*/ 43419 h 101306"/>
              <a:gd name="connsiteX14" fmla="*/ 229840 w 609900"/>
              <a:gd name="connsiteY14" fmla="*/ 46205 h 101306"/>
              <a:gd name="connsiteX15" fmla="*/ 298072 w 609900"/>
              <a:gd name="connsiteY15" fmla="*/ 46205 h 101306"/>
              <a:gd name="connsiteX16" fmla="*/ 298072 w 609900"/>
              <a:gd name="connsiteY16" fmla="*/ 51650 h 101306"/>
              <a:gd name="connsiteX17" fmla="*/ 318021 w 609900"/>
              <a:gd name="connsiteY17" fmla="*/ 51650 h 101306"/>
              <a:gd name="connsiteX18" fmla="*/ 318021 w 609900"/>
              <a:gd name="connsiteY18" fmla="*/ 56462 h 101306"/>
              <a:gd name="connsiteX19" fmla="*/ 340130 w 609900"/>
              <a:gd name="connsiteY19" fmla="*/ 56462 h 101306"/>
              <a:gd name="connsiteX20" fmla="*/ 340130 w 609900"/>
              <a:gd name="connsiteY20" fmla="*/ 61274 h 101306"/>
              <a:gd name="connsiteX21" fmla="*/ 384856 w 609900"/>
              <a:gd name="connsiteY21" fmla="*/ 61274 h 101306"/>
              <a:gd name="connsiteX22" fmla="*/ 384856 w 609900"/>
              <a:gd name="connsiteY22" fmla="*/ 66086 h 101306"/>
              <a:gd name="connsiteX23" fmla="*/ 395911 w 609900"/>
              <a:gd name="connsiteY23" fmla="*/ 66086 h 101306"/>
              <a:gd name="connsiteX24" fmla="*/ 395911 w 609900"/>
              <a:gd name="connsiteY24" fmla="*/ 73178 h 101306"/>
              <a:gd name="connsiteX25" fmla="*/ 409760 w 609900"/>
              <a:gd name="connsiteY25" fmla="*/ 73178 h 101306"/>
              <a:gd name="connsiteX26" fmla="*/ 409760 w 609900"/>
              <a:gd name="connsiteY26" fmla="*/ 78623 h 101306"/>
              <a:gd name="connsiteX27" fmla="*/ 511410 w 609900"/>
              <a:gd name="connsiteY27" fmla="*/ 78623 h 101306"/>
              <a:gd name="connsiteX28" fmla="*/ 511410 w 609900"/>
              <a:gd name="connsiteY28" fmla="*/ 86221 h 101306"/>
              <a:gd name="connsiteX29" fmla="*/ 562236 w 609900"/>
              <a:gd name="connsiteY29" fmla="*/ 86221 h 101306"/>
              <a:gd name="connsiteX30" fmla="*/ 562236 w 609900"/>
              <a:gd name="connsiteY30" fmla="*/ 91666 h 101306"/>
              <a:gd name="connsiteX31" fmla="*/ 606326 w 609900"/>
              <a:gd name="connsiteY31" fmla="*/ 91666 h 101306"/>
              <a:gd name="connsiteX32" fmla="*/ 606326 w 609900"/>
              <a:gd name="connsiteY32" fmla="*/ 98504 h 10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09900" h="101306">
                <a:moveTo>
                  <a:pt x="12690" y="12647"/>
                </a:moveTo>
                <a:lnTo>
                  <a:pt x="61609" y="12647"/>
                </a:lnTo>
                <a:lnTo>
                  <a:pt x="61609" y="20245"/>
                </a:lnTo>
                <a:lnTo>
                  <a:pt x="81558" y="20245"/>
                </a:lnTo>
                <a:lnTo>
                  <a:pt x="81558" y="21511"/>
                </a:lnTo>
                <a:lnTo>
                  <a:pt x="96043" y="21511"/>
                </a:lnTo>
                <a:lnTo>
                  <a:pt x="96043" y="25690"/>
                </a:lnTo>
                <a:lnTo>
                  <a:pt x="115357" y="25690"/>
                </a:lnTo>
                <a:lnTo>
                  <a:pt x="115357" y="29742"/>
                </a:lnTo>
                <a:lnTo>
                  <a:pt x="136703" y="29742"/>
                </a:lnTo>
                <a:lnTo>
                  <a:pt x="136703" y="36580"/>
                </a:lnTo>
                <a:lnTo>
                  <a:pt x="164275" y="36580"/>
                </a:lnTo>
                <a:lnTo>
                  <a:pt x="164275" y="43419"/>
                </a:lnTo>
                <a:lnTo>
                  <a:pt x="229840" y="43419"/>
                </a:lnTo>
                <a:lnTo>
                  <a:pt x="229840" y="46205"/>
                </a:lnTo>
                <a:lnTo>
                  <a:pt x="298072" y="46205"/>
                </a:lnTo>
                <a:lnTo>
                  <a:pt x="298072" y="51650"/>
                </a:lnTo>
                <a:lnTo>
                  <a:pt x="318021" y="51650"/>
                </a:lnTo>
                <a:lnTo>
                  <a:pt x="318021" y="56462"/>
                </a:lnTo>
                <a:lnTo>
                  <a:pt x="340130" y="56462"/>
                </a:lnTo>
                <a:lnTo>
                  <a:pt x="340130" y="61274"/>
                </a:lnTo>
                <a:lnTo>
                  <a:pt x="384856" y="61274"/>
                </a:lnTo>
                <a:lnTo>
                  <a:pt x="384856" y="66086"/>
                </a:lnTo>
                <a:lnTo>
                  <a:pt x="395911" y="66086"/>
                </a:lnTo>
                <a:lnTo>
                  <a:pt x="395911" y="73178"/>
                </a:lnTo>
                <a:lnTo>
                  <a:pt x="409760" y="73178"/>
                </a:lnTo>
                <a:lnTo>
                  <a:pt x="409760" y="78623"/>
                </a:lnTo>
                <a:lnTo>
                  <a:pt x="511410" y="78623"/>
                </a:lnTo>
                <a:lnTo>
                  <a:pt x="511410" y="86221"/>
                </a:lnTo>
                <a:lnTo>
                  <a:pt x="562236" y="86221"/>
                </a:lnTo>
                <a:lnTo>
                  <a:pt x="562236" y="91666"/>
                </a:lnTo>
                <a:lnTo>
                  <a:pt x="606326" y="91666"/>
                </a:lnTo>
                <a:lnTo>
                  <a:pt x="606326" y="98504"/>
                </a:lnTo>
              </a:path>
            </a:pathLst>
          </a:custGeom>
          <a:noFill/>
          <a:ln w="19050" cap="flat">
            <a:solidFill>
              <a:schemeClr val="accent1"/>
            </a:solidFill>
            <a:prstDash val="solid"/>
            <a:miter/>
          </a:ln>
        </p:spPr>
        <p:txBody>
          <a:bodyPr rtlCol="0" anchor="ctr"/>
          <a:lstStyle/>
          <a:p>
            <a:endParaRPr lang="en-GB" dirty="0"/>
          </a:p>
        </p:txBody>
      </p:sp>
      <p:sp>
        <p:nvSpPr>
          <p:cNvPr id="593" name="Freeform 592">
            <a:extLst>
              <a:ext uri="{FF2B5EF4-FFF2-40B4-BE49-F238E27FC236}">
                <a16:creationId xmlns:a16="http://schemas.microsoft.com/office/drawing/2014/main" id="{CC6793DF-8B7C-D24C-A260-BF2B2F13FE24}"/>
              </a:ext>
            </a:extLst>
          </p:cNvPr>
          <p:cNvSpPr/>
          <p:nvPr/>
        </p:nvSpPr>
        <p:spPr>
          <a:xfrm>
            <a:off x="10093088" y="3649887"/>
            <a:ext cx="1321451" cy="12663"/>
          </a:xfrm>
          <a:custGeom>
            <a:avLst/>
            <a:gdLst>
              <a:gd name="connsiteX0" fmla="*/ 12690 w 1321450"/>
              <a:gd name="connsiteY0" fmla="*/ 12647 h 12663"/>
              <a:gd name="connsiteX1" fmla="*/ 1315971 w 1321450"/>
              <a:gd name="connsiteY1" fmla="*/ 12647 h 12663"/>
            </a:gdLst>
            <a:ahLst/>
            <a:cxnLst>
              <a:cxn ang="0">
                <a:pos x="connsiteX0" y="connsiteY0"/>
              </a:cxn>
              <a:cxn ang="0">
                <a:pos x="connsiteX1" y="connsiteY1"/>
              </a:cxn>
            </a:cxnLst>
            <a:rect l="l" t="t" r="r" b="b"/>
            <a:pathLst>
              <a:path w="1321450" h="12663">
                <a:moveTo>
                  <a:pt x="12690" y="12647"/>
                </a:moveTo>
                <a:lnTo>
                  <a:pt x="1315971" y="12647"/>
                </a:lnTo>
              </a:path>
            </a:pathLst>
          </a:custGeom>
          <a:ln w="19050" cap="flat">
            <a:solidFill>
              <a:schemeClr val="accent1"/>
            </a:solidFill>
            <a:prstDash val="solid"/>
            <a:miter/>
          </a:ln>
        </p:spPr>
        <p:txBody>
          <a:bodyPr rtlCol="0" anchor="ctr"/>
          <a:lstStyle/>
          <a:p>
            <a:endParaRPr lang="en-GB" dirty="0"/>
          </a:p>
        </p:txBody>
      </p:sp>
      <p:sp>
        <p:nvSpPr>
          <p:cNvPr id="594" name="Freeform 593">
            <a:extLst>
              <a:ext uri="{FF2B5EF4-FFF2-40B4-BE49-F238E27FC236}">
                <a16:creationId xmlns:a16="http://schemas.microsoft.com/office/drawing/2014/main" id="{82090AFD-BD31-5E47-A96B-B8459A5DB9DD}"/>
              </a:ext>
            </a:extLst>
          </p:cNvPr>
          <p:cNvSpPr/>
          <p:nvPr/>
        </p:nvSpPr>
        <p:spPr>
          <a:xfrm>
            <a:off x="6696451" y="1344658"/>
            <a:ext cx="622607" cy="899095"/>
          </a:xfrm>
          <a:custGeom>
            <a:avLst/>
            <a:gdLst>
              <a:gd name="connsiteX0" fmla="*/ 12690 w 622606"/>
              <a:gd name="connsiteY0" fmla="*/ 12647 h 899095"/>
              <a:gd name="connsiteX1" fmla="*/ 29716 w 622606"/>
              <a:gd name="connsiteY1" fmla="*/ 12647 h 899095"/>
              <a:gd name="connsiteX2" fmla="*/ 29716 w 622606"/>
              <a:gd name="connsiteY2" fmla="*/ 28476 h 899095"/>
              <a:gd name="connsiteX3" fmla="*/ 44583 w 622606"/>
              <a:gd name="connsiteY3" fmla="*/ 28476 h 899095"/>
              <a:gd name="connsiteX4" fmla="*/ 44583 w 622606"/>
              <a:gd name="connsiteY4" fmla="*/ 38987 h 899095"/>
              <a:gd name="connsiteX5" fmla="*/ 60465 w 622606"/>
              <a:gd name="connsiteY5" fmla="*/ 38987 h 899095"/>
              <a:gd name="connsiteX6" fmla="*/ 60465 w 622606"/>
              <a:gd name="connsiteY6" fmla="*/ 48484 h 899095"/>
              <a:gd name="connsiteX7" fmla="*/ 71012 w 622606"/>
              <a:gd name="connsiteY7" fmla="*/ 48484 h 899095"/>
              <a:gd name="connsiteX8" fmla="*/ 71012 w 622606"/>
              <a:gd name="connsiteY8" fmla="*/ 60008 h 899095"/>
              <a:gd name="connsiteX9" fmla="*/ 80668 w 622606"/>
              <a:gd name="connsiteY9" fmla="*/ 60008 h 899095"/>
              <a:gd name="connsiteX10" fmla="*/ 80668 w 622606"/>
              <a:gd name="connsiteY10" fmla="*/ 75837 h 899095"/>
              <a:gd name="connsiteX11" fmla="*/ 97568 w 622606"/>
              <a:gd name="connsiteY11" fmla="*/ 75837 h 899095"/>
              <a:gd name="connsiteX12" fmla="*/ 97568 w 622606"/>
              <a:gd name="connsiteY12" fmla="*/ 90526 h 899095"/>
              <a:gd name="connsiteX13" fmla="*/ 105064 w 622606"/>
              <a:gd name="connsiteY13" fmla="*/ 90526 h 899095"/>
              <a:gd name="connsiteX14" fmla="*/ 105064 w 622606"/>
              <a:gd name="connsiteY14" fmla="*/ 107368 h 899095"/>
              <a:gd name="connsiteX15" fmla="*/ 125267 w 622606"/>
              <a:gd name="connsiteY15" fmla="*/ 107368 h 899095"/>
              <a:gd name="connsiteX16" fmla="*/ 125267 w 622606"/>
              <a:gd name="connsiteY16" fmla="*/ 132695 h 899095"/>
              <a:gd name="connsiteX17" fmla="*/ 138990 w 622606"/>
              <a:gd name="connsiteY17" fmla="*/ 132695 h 899095"/>
              <a:gd name="connsiteX18" fmla="*/ 138990 w 622606"/>
              <a:gd name="connsiteY18" fmla="*/ 153716 h 899095"/>
              <a:gd name="connsiteX19" fmla="*/ 155000 w 622606"/>
              <a:gd name="connsiteY19" fmla="*/ 153716 h 899095"/>
              <a:gd name="connsiteX20" fmla="*/ 155000 w 622606"/>
              <a:gd name="connsiteY20" fmla="*/ 174864 h 899095"/>
              <a:gd name="connsiteX21" fmla="*/ 166563 w 622606"/>
              <a:gd name="connsiteY21" fmla="*/ 174864 h 899095"/>
              <a:gd name="connsiteX22" fmla="*/ 166563 w 622606"/>
              <a:gd name="connsiteY22" fmla="*/ 189553 h 899095"/>
              <a:gd name="connsiteX23" fmla="*/ 185749 w 622606"/>
              <a:gd name="connsiteY23" fmla="*/ 189553 h 899095"/>
              <a:gd name="connsiteX24" fmla="*/ 185749 w 622606"/>
              <a:gd name="connsiteY24" fmla="*/ 221085 h 899095"/>
              <a:gd name="connsiteX25" fmla="*/ 195279 w 622606"/>
              <a:gd name="connsiteY25" fmla="*/ 221085 h 899095"/>
              <a:gd name="connsiteX26" fmla="*/ 195279 w 622606"/>
              <a:gd name="connsiteY26" fmla="*/ 243246 h 899095"/>
              <a:gd name="connsiteX27" fmla="*/ 212305 w 622606"/>
              <a:gd name="connsiteY27" fmla="*/ 243246 h 899095"/>
              <a:gd name="connsiteX28" fmla="*/ 212305 w 622606"/>
              <a:gd name="connsiteY28" fmla="*/ 268572 h 899095"/>
              <a:gd name="connsiteX29" fmla="*/ 221835 w 622606"/>
              <a:gd name="connsiteY29" fmla="*/ 268572 h 899095"/>
              <a:gd name="connsiteX30" fmla="*/ 221835 w 622606"/>
              <a:gd name="connsiteY30" fmla="*/ 275917 h 899095"/>
              <a:gd name="connsiteX31" fmla="*/ 233525 w 622606"/>
              <a:gd name="connsiteY31" fmla="*/ 275917 h 899095"/>
              <a:gd name="connsiteX32" fmla="*/ 233525 w 622606"/>
              <a:gd name="connsiteY32" fmla="*/ 283262 h 899095"/>
              <a:gd name="connsiteX33" fmla="*/ 255761 w 622606"/>
              <a:gd name="connsiteY33" fmla="*/ 283262 h 899095"/>
              <a:gd name="connsiteX34" fmla="*/ 255761 w 622606"/>
              <a:gd name="connsiteY34" fmla="*/ 306436 h 899095"/>
              <a:gd name="connsiteX35" fmla="*/ 257921 w 622606"/>
              <a:gd name="connsiteY35" fmla="*/ 306436 h 899095"/>
              <a:gd name="connsiteX36" fmla="*/ 257921 w 622606"/>
              <a:gd name="connsiteY36" fmla="*/ 315933 h 899095"/>
              <a:gd name="connsiteX37" fmla="*/ 269610 w 622606"/>
              <a:gd name="connsiteY37" fmla="*/ 315933 h 899095"/>
              <a:gd name="connsiteX38" fmla="*/ 269610 w 622606"/>
              <a:gd name="connsiteY38" fmla="*/ 343286 h 899095"/>
              <a:gd name="connsiteX39" fmla="*/ 289813 w 622606"/>
              <a:gd name="connsiteY39" fmla="*/ 343286 h 899095"/>
              <a:gd name="connsiteX40" fmla="*/ 289813 w 622606"/>
              <a:gd name="connsiteY40" fmla="*/ 351770 h 899095"/>
              <a:gd name="connsiteX41" fmla="*/ 296166 w 622606"/>
              <a:gd name="connsiteY41" fmla="*/ 351770 h 899095"/>
              <a:gd name="connsiteX42" fmla="*/ 296166 w 622606"/>
              <a:gd name="connsiteY42" fmla="*/ 363294 h 899095"/>
              <a:gd name="connsiteX43" fmla="*/ 315226 w 622606"/>
              <a:gd name="connsiteY43" fmla="*/ 363294 h 899095"/>
              <a:gd name="connsiteX44" fmla="*/ 315226 w 622606"/>
              <a:gd name="connsiteY44" fmla="*/ 388494 h 899095"/>
              <a:gd name="connsiteX45" fmla="*/ 321579 w 622606"/>
              <a:gd name="connsiteY45" fmla="*/ 388494 h 899095"/>
              <a:gd name="connsiteX46" fmla="*/ 321579 w 622606"/>
              <a:gd name="connsiteY46" fmla="*/ 394826 h 899095"/>
              <a:gd name="connsiteX47" fmla="*/ 325899 w 622606"/>
              <a:gd name="connsiteY47" fmla="*/ 394826 h 899095"/>
              <a:gd name="connsiteX48" fmla="*/ 325899 w 622606"/>
              <a:gd name="connsiteY48" fmla="*/ 411795 h 899095"/>
              <a:gd name="connsiteX49" fmla="*/ 349279 w 622606"/>
              <a:gd name="connsiteY49" fmla="*/ 411795 h 899095"/>
              <a:gd name="connsiteX50" fmla="*/ 349279 w 622606"/>
              <a:gd name="connsiteY50" fmla="*/ 446492 h 899095"/>
              <a:gd name="connsiteX51" fmla="*/ 373675 w 622606"/>
              <a:gd name="connsiteY51" fmla="*/ 446492 h 899095"/>
              <a:gd name="connsiteX52" fmla="*/ 373675 w 622606"/>
              <a:gd name="connsiteY52" fmla="*/ 473845 h 899095"/>
              <a:gd name="connsiteX53" fmla="*/ 386381 w 622606"/>
              <a:gd name="connsiteY53" fmla="*/ 473845 h 899095"/>
              <a:gd name="connsiteX54" fmla="*/ 386381 w 622606"/>
              <a:gd name="connsiteY54" fmla="*/ 494866 h 899095"/>
              <a:gd name="connsiteX55" fmla="*/ 392734 w 622606"/>
              <a:gd name="connsiteY55" fmla="*/ 494866 h 899095"/>
              <a:gd name="connsiteX56" fmla="*/ 392734 w 622606"/>
              <a:gd name="connsiteY56" fmla="*/ 524371 h 899095"/>
              <a:gd name="connsiteX57" fmla="*/ 402264 w 622606"/>
              <a:gd name="connsiteY57" fmla="*/ 524371 h 899095"/>
              <a:gd name="connsiteX58" fmla="*/ 402264 w 622606"/>
              <a:gd name="connsiteY58" fmla="*/ 542353 h 899095"/>
              <a:gd name="connsiteX59" fmla="*/ 412937 w 622606"/>
              <a:gd name="connsiteY59" fmla="*/ 542353 h 899095"/>
              <a:gd name="connsiteX60" fmla="*/ 412937 w 622606"/>
              <a:gd name="connsiteY60" fmla="*/ 573885 h 899095"/>
              <a:gd name="connsiteX61" fmla="*/ 425643 w 622606"/>
              <a:gd name="connsiteY61" fmla="*/ 573885 h 899095"/>
              <a:gd name="connsiteX62" fmla="*/ 425643 w 622606"/>
              <a:gd name="connsiteY62" fmla="*/ 585535 h 899095"/>
              <a:gd name="connsiteX63" fmla="*/ 434156 w 622606"/>
              <a:gd name="connsiteY63" fmla="*/ 585535 h 899095"/>
              <a:gd name="connsiteX64" fmla="*/ 434156 w 622606"/>
              <a:gd name="connsiteY64" fmla="*/ 603391 h 899095"/>
              <a:gd name="connsiteX65" fmla="*/ 454359 w 622606"/>
              <a:gd name="connsiteY65" fmla="*/ 603391 h 899095"/>
              <a:gd name="connsiteX66" fmla="*/ 454359 w 622606"/>
              <a:gd name="connsiteY66" fmla="*/ 623399 h 899095"/>
              <a:gd name="connsiteX67" fmla="*/ 460713 w 622606"/>
              <a:gd name="connsiteY67" fmla="*/ 623399 h 899095"/>
              <a:gd name="connsiteX68" fmla="*/ 460713 w 622606"/>
              <a:gd name="connsiteY68" fmla="*/ 636062 h 899095"/>
              <a:gd name="connsiteX69" fmla="*/ 471386 w 622606"/>
              <a:gd name="connsiteY69" fmla="*/ 636062 h 899095"/>
              <a:gd name="connsiteX70" fmla="*/ 471386 w 622606"/>
              <a:gd name="connsiteY70" fmla="*/ 661262 h 899095"/>
              <a:gd name="connsiteX71" fmla="*/ 486252 w 622606"/>
              <a:gd name="connsiteY71" fmla="*/ 661262 h 899095"/>
              <a:gd name="connsiteX72" fmla="*/ 486252 w 622606"/>
              <a:gd name="connsiteY72" fmla="*/ 669746 h 899095"/>
              <a:gd name="connsiteX73" fmla="*/ 490445 w 622606"/>
              <a:gd name="connsiteY73" fmla="*/ 669746 h 899095"/>
              <a:gd name="connsiteX74" fmla="*/ 490445 w 622606"/>
              <a:gd name="connsiteY74" fmla="*/ 682410 h 899095"/>
              <a:gd name="connsiteX75" fmla="*/ 502135 w 622606"/>
              <a:gd name="connsiteY75" fmla="*/ 682410 h 899095"/>
              <a:gd name="connsiteX76" fmla="*/ 502135 w 622606"/>
              <a:gd name="connsiteY76" fmla="*/ 711788 h 899095"/>
              <a:gd name="connsiteX77" fmla="*/ 511665 w 622606"/>
              <a:gd name="connsiteY77" fmla="*/ 711788 h 899095"/>
              <a:gd name="connsiteX78" fmla="*/ 511665 w 622606"/>
              <a:gd name="connsiteY78" fmla="*/ 719260 h 899095"/>
              <a:gd name="connsiteX79" fmla="*/ 517001 w 622606"/>
              <a:gd name="connsiteY79" fmla="*/ 719260 h 899095"/>
              <a:gd name="connsiteX80" fmla="*/ 517001 w 622606"/>
              <a:gd name="connsiteY80" fmla="*/ 726605 h 899095"/>
              <a:gd name="connsiteX81" fmla="*/ 528691 w 622606"/>
              <a:gd name="connsiteY81" fmla="*/ 726605 h 899095"/>
              <a:gd name="connsiteX82" fmla="*/ 528691 w 622606"/>
              <a:gd name="connsiteY82" fmla="*/ 749778 h 899095"/>
              <a:gd name="connsiteX83" fmla="*/ 540381 w 622606"/>
              <a:gd name="connsiteY83" fmla="*/ 749778 h 899095"/>
              <a:gd name="connsiteX84" fmla="*/ 540381 w 622606"/>
              <a:gd name="connsiteY84" fmla="*/ 764468 h 899095"/>
              <a:gd name="connsiteX85" fmla="*/ 546734 w 622606"/>
              <a:gd name="connsiteY85" fmla="*/ 764468 h 899095"/>
              <a:gd name="connsiteX86" fmla="*/ 546734 w 622606"/>
              <a:gd name="connsiteY86" fmla="*/ 796126 h 899095"/>
              <a:gd name="connsiteX87" fmla="*/ 565793 w 622606"/>
              <a:gd name="connsiteY87" fmla="*/ 796126 h 899095"/>
              <a:gd name="connsiteX88" fmla="*/ 565793 w 622606"/>
              <a:gd name="connsiteY88" fmla="*/ 817147 h 899095"/>
              <a:gd name="connsiteX89" fmla="*/ 568970 w 622606"/>
              <a:gd name="connsiteY89" fmla="*/ 817147 h 899095"/>
              <a:gd name="connsiteX90" fmla="*/ 568970 w 622606"/>
              <a:gd name="connsiteY90" fmla="*/ 823479 h 899095"/>
              <a:gd name="connsiteX91" fmla="*/ 575323 w 622606"/>
              <a:gd name="connsiteY91" fmla="*/ 823479 h 899095"/>
              <a:gd name="connsiteX92" fmla="*/ 575323 w 622606"/>
              <a:gd name="connsiteY92" fmla="*/ 855011 h 899095"/>
              <a:gd name="connsiteX93" fmla="*/ 595526 w 622606"/>
              <a:gd name="connsiteY93" fmla="*/ 855011 h 899095"/>
              <a:gd name="connsiteX94" fmla="*/ 595526 w 622606"/>
              <a:gd name="connsiteY94" fmla="*/ 863495 h 899095"/>
              <a:gd name="connsiteX95" fmla="*/ 605056 w 622606"/>
              <a:gd name="connsiteY95" fmla="*/ 863495 h 899095"/>
              <a:gd name="connsiteX96" fmla="*/ 605056 w 622606"/>
              <a:gd name="connsiteY96" fmla="*/ 893001 h 899095"/>
              <a:gd name="connsiteX97" fmla="*/ 622082 w 622606"/>
              <a:gd name="connsiteY97" fmla="*/ 893001 h 89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22606" h="899095">
                <a:moveTo>
                  <a:pt x="12690" y="12647"/>
                </a:moveTo>
                <a:lnTo>
                  <a:pt x="29716" y="12647"/>
                </a:lnTo>
                <a:lnTo>
                  <a:pt x="29716" y="28476"/>
                </a:lnTo>
                <a:lnTo>
                  <a:pt x="44583" y="28476"/>
                </a:lnTo>
                <a:lnTo>
                  <a:pt x="44583" y="38987"/>
                </a:lnTo>
                <a:lnTo>
                  <a:pt x="60465" y="38987"/>
                </a:lnTo>
                <a:lnTo>
                  <a:pt x="60465" y="48484"/>
                </a:lnTo>
                <a:lnTo>
                  <a:pt x="71012" y="48484"/>
                </a:lnTo>
                <a:lnTo>
                  <a:pt x="71012" y="60008"/>
                </a:lnTo>
                <a:lnTo>
                  <a:pt x="80668" y="60008"/>
                </a:lnTo>
                <a:lnTo>
                  <a:pt x="80668" y="75837"/>
                </a:lnTo>
                <a:lnTo>
                  <a:pt x="97568" y="75837"/>
                </a:lnTo>
                <a:lnTo>
                  <a:pt x="97568" y="90526"/>
                </a:lnTo>
                <a:lnTo>
                  <a:pt x="105064" y="90526"/>
                </a:lnTo>
                <a:lnTo>
                  <a:pt x="105064" y="107368"/>
                </a:lnTo>
                <a:lnTo>
                  <a:pt x="125267" y="107368"/>
                </a:lnTo>
                <a:lnTo>
                  <a:pt x="125267" y="132695"/>
                </a:lnTo>
                <a:lnTo>
                  <a:pt x="138990" y="132695"/>
                </a:lnTo>
                <a:lnTo>
                  <a:pt x="138990" y="153716"/>
                </a:lnTo>
                <a:lnTo>
                  <a:pt x="155000" y="153716"/>
                </a:lnTo>
                <a:lnTo>
                  <a:pt x="155000" y="174864"/>
                </a:lnTo>
                <a:lnTo>
                  <a:pt x="166563" y="174864"/>
                </a:lnTo>
                <a:lnTo>
                  <a:pt x="166563" y="189553"/>
                </a:lnTo>
                <a:lnTo>
                  <a:pt x="185749" y="189553"/>
                </a:lnTo>
                <a:lnTo>
                  <a:pt x="185749" y="221085"/>
                </a:lnTo>
                <a:lnTo>
                  <a:pt x="195279" y="221085"/>
                </a:lnTo>
                <a:lnTo>
                  <a:pt x="195279" y="243246"/>
                </a:lnTo>
                <a:lnTo>
                  <a:pt x="212305" y="243246"/>
                </a:lnTo>
                <a:lnTo>
                  <a:pt x="212305" y="268572"/>
                </a:lnTo>
                <a:lnTo>
                  <a:pt x="221835" y="268572"/>
                </a:lnTo>
                <a:lnTo>
                  <a:pt x="221835" y="275917"/>
                </a:lnTo>
                <a:lnTo>
                  <a:pt x="233525" y="275917"/>
                </a:lnTo>
                <a:lnTo>
                  <a:pt x="233525" y="283262"/>
                </a:lnTo>
                <a:lnTo>
                  <a:pt x="255761" y="283262"/>
                </a:lnTo>
                <a:lnTo>
                  <a:pt x="255761" y="306436"/>
                </a:lnTo>
                <a:lnTo>
                  <a:pt x="257921" y="306436"/>
                </a:lnTo>
                <a:lnTo>
                  <a:pt x="257921" y="315933"/>
                </a:lnTo>
                <a:lnTo>
                  <a:pt x="269610" y="315933"/>
                </a:lnTo>
                <a:lnTo>
                  <a:pt x="269610" y="343286"/>
                </a:lnTo>
                <a:lnTo>
                  <a:pt x="289813" y="343286"/>
                </a:lnTo>
                <a:lnTo>
                  <a:pt x="289813" y="351770"/>
                </a:lnTo>
                <a:lnTo>
                  <a:pt x="296166" y="351770"/>
                </a:lnTo>
                <a:lnTo>
                  <a:pt x="296166" y="363294"/>
                </a:lnTo>
                <a:lnTo>
                  <a:pt x="315226" y="363294"/>
                </a:lnTo>
                <a:lnTo>
                  <a:pt x="315226" y="388494"/>
                </a:lnTo>
                <a:lnTo>
                  <a:pt x="321579" y="388494"/>
                </a:lnTo>
                <a:lnTo>
                  <a:pt x="321579" y="394826"/>
                </a:lnTo>
                <a:lnTo>
                  <a:pt x="325899" y="394826"/>
                </a:lnTo>
                <a:lnTo>
                  <a:pt x="325899" y="411795"/>
                </a:lnTo>
                <a:lnTo>
                  <a:pt x="349279" y="411795"/>
                </a:lnTo>
                <a:lnTo>
                  <a:pt x="349279" y="446492"/>
                </a:lnTo>
                <a:lnTo>
                  <a:pt x="373675" y="446492"/>
                </a:lnTo>
                <a:lnTo>
                  <a:pt x="373675" y="473845"/>
                </a:lnTo>
                <a:lnTo>
                  <a:pt x="386381" y="473845"/>
                </a:lnTo>
                <a:lnTo>
                  <a:pt x="386381" y="494866"/>
                </a:lnTo>
                <a:lnTo>
                  <a:pt x="392734" y="494866"/>
                </a:lnTo>
                <a:lnTo>
                  <a:pt x="392734" y="524371"/>
                </a:lnTo>
                <a:lnTo>
                  <a:pt x="402264" y="524371"/>
                </a:lnTo>
                <a:lnTo>
                  <a:pt x="402264" y="542353"/>
                </a:lnTo>
                <a:lnTo>
                  <a:pt x="412937" y="542353"/>
                </a:lnTo>
                <a:lnTo>
                  <a:pt x="412937" y="573885"/>
                </a:lnTo>
                <a:lnTo>
                  <a:pt x="425643" y="573885"/>
                </a:lnTo>
                <a:lnTo>
                  <a:pt x="425643" y="585535"/>
                </a:lnTo>
                <a:lnTo>
                  <a:pt x="434156" y="585535"/>
                </a:lnTo>
                <a:lnTo>
                  <a:pt x="434156" y="603391"/>
                </a:lnTo>
                <a:lnTo>
                  <a:pt x="454359" y="603391"/>
                </a:lnTo>
                <a:lnTo>
                  <a:pt x="454359" y="623399"/>
                </a:lnTo>
                <a:lnTo>
                  <a:pt x="460713" y="623399"/>
                </a:lnTo>
                <a:lnTo>
                  <a:pt x="460713" y="636062"/>
                </a:lnTo>
                <a:lnTo>
                  <a:pt x="471386" y="636062"/>
                </a:lnTo>
                <a:lnTo>
                  <a:pt x="471386" y="661262"/>
                </a:lnTo>
                <a:lnTo>
                  <a:pt x="486252" y="661262"/>
                </a:lnTo>
                <a:lnTo>
                  <a:pt x="486252" y="669746"/>
                </a:lnTo>
                <a:lnTo>
                  <a:pt x="490445" y="669746"/>
                </a:lnTo>
                <a:lnTo>
                  <a:pt x="490445" y="682410"/>
                </a:lnTo>
                <a:lnTo>
                  <a:pt x="502135" y="682410"/>
                </a:lnTo>
                <a:lnTo>
                  <a:pt x="502135" y="711788"/>
                </a:lnTo>
                <a:lnTo>
                  <a:pt x="511665" y="711788"/>
                </a:lnTo>
                <a:lnTo>
                  <a:pt x="511665" y="719260"/>
                </a:lnTo>
                <a:lnTo>
                  <a:pt x="517001" y="719260"/>
                </a:lnTo>
                <a:lnTo>
                  <a:pt x="517001" y="726605"/>
                </a:lnTo>
                <a:lnTo>
                  <a:pt x="528691" y="726605"/>
                </a:lnTo>
                <a:lnTo>
                  <a:pt x="528691" y="749778"/>
                </a:lnTo>
                <a:lnTo>
                  <a:pt x="540381" y="749778"/>
                </a:lnTo>
                <a:lnTo>
                  <a:pt x="540381" y="764468"/>
                </a:lnTo>
                <a:lnTo>
                  <a:pt x="546734" y="764468"/>
                </a:lnTo>
                <a:lnTo>
                  <a:pt x="546734" y="796126"/>
                </a:lnTo>
                <a:lnTo>
                  <a:pt x="565793" y="796126"/>
                </a:lnTo>
                <a:lnTo>
                  <a:pt x="565793" y="817147"/>
                </a:lnTo>
                <a:lnTo>
                  <a:pt x="568970" y="817147"/>
                </a:lnTo>
                <a:lnTo>
                  <a:pt x="568970" y="823479"/>
                </a:lnTo>
                <a:lnTo>
                  <a:pt x="575323" y="823479"/>
                </a:lnTo>
                <a:lnTo>
                  <a:pt x="575323" y="855011"/>
                </a:lnTo>
                <a:lnTo>
                  <a:pt x="595526" y="855011"/>
                </a:lnTo>
                <a:lnTo>
                  <a:pt x="595526" y="863495"/>
                </a:lnTo>
                <a:lnTo>
                  <a:pt x="605056" y="863495"/>
                </a:lnTo>
                <a:lnTo>
                  <a:pt x="605056" y="893001"/>
                </a:lnTo>
                <a:lnTo>
                  <a:pt x="622082" y="893001"/>
                </a:lnTo>
              </a:path>
            </a:pathLst>
          </a:custGeom>
          <a:noFill/>
          <a:ln w="19050" cap="flat">
            <a:solidFill>
              <a:srgbClr val="8B878B"/>
            </a:solidFill>
            <a:prstDash val="solid"/>
            <a:miter/>
          </a:ln>
        </p:spPr>
        <p:txBody>
          <a:bodyPr rtlCol="0" anchor="ctr"/>
          <a:lstStyle/>
          <a:p>
            <a:endParaRPr lang="en-GB" dirty="0"/>
          </a:p>
        </p:txBody>
      </p:sp>
      <p:sp>
        <p:nvSpPr>
          <p:cNvPr id="595" name="Freeform 594">
            <a:extLst>
              <a:ext uri="{FF2B5EF4-FFF2-40B4-BE49-F238E27FC236}">
                <a16:creationId xmlns:a16="http://schemas.microsoft.com/office/drawing/2014/main" id="{885C13C7-B5DD-084B-8871-9149BD9D2A32}"/>
              </a:ext>
            </a:extLst>
          </p:cNvPr>
          <p:cNvSpPr/>
          <p:nvPr/>
        </p:nvSpPr>
        <p:spPr>
          <a:xfrm>
            <a:off x="7304699" y="2223871"/>
            <a:ext cx="571782" cy="873769"/>
          </a:xfrm>
          <a:custGeom>
            <a:avLst/>
            <a:gdLst>
              <a:gd name="connsiteX0" fmla="*/ 12690 w 571781"/>
              <a:gd name="connsiteY0" fmla="*/ 12647 h 873768"/>
              <a:gd name="connsiteX1" fmla="*/ 12690 w 571781"/>
              <a:gd name="connsiteY1" fmla="*/ 30502 h 873768"/>
              <a:gd name="connsiteX2" fmla="*/ 18027 w 571781"/>
              <a:gd name="connsiteY2" fmla="*/ 30502 h 873768"/>
              <a:gd name="connsiteX3" fmla="*/ 18027 w 571781"/>
              <a:gd name="connsiteY3" fmla="*/ 41139 h 873768"/>
              <a:gd name="connsiteX4" fmla="*/ 41406 w 571781"/>
              <a:gd name="connsiteY4" fmla="*/ 41139 h 873768"/>
              <a:gd name="connsiteX5" fmla="*/ 41406 w 571781"/>
              <a:gd name="connsiteY5" fmla="*/ 74824 h 873768"/>
              <a:gd name="connsiteX6" fmla="*/ 46743 w 571781"/>
              <a:gd name="connsiteY6" fmla="*/ 74824 h 873768"/>
              <a:gd name="connsiteX7" fmla="*/ 46743 w 571781"/>
              <a:gd name="connsiteY7" fmla="*/ 91666 h 873768"/>
              <a:gd name="connsiteX8" fmla="*/ 56272 w 571781"/>
              <a:gd name="connsiteY8" fmla="*/ 91666 h 873768"/>
              <a:gd name="connsiteX9" fmla="*/ 56272 w 571781"/>
              <a:gd name="connsiteY9" fmla="*/ 123451 h 873768"/>
              <a:gd name="connsiteX10" fmla="*/ 58432 w 571781"/>
              <a:gd name="connsiteY10" fmla="*/ 123451 h 873768"/>
              <a:gd name="connsiteX11" fmla="*/ 58432 w 571781"/>
              <a:gd name="connsiteY11" fmla="*/ 133961 h 873768"/>
              <a:gd name="connsiteX12" fmla="*/ 71139 w 571781"/>
              <a:gd name="connsiteY12" fmla="*/ 133961 h 873768"/>
              <a:gd name="connsiteX13" fmla="*/ 71139 w 571781"/>
              <a:gd name="connsiteY13" fmla="*/ 158275 h 873768"/>
              <a:gd name="connsiteX14" fmla="*/ 90198 w 571781"/>
              <a:gd name="connsiteY14" fmla="*/ 158275 h 873768"/>
              <a:gd name="connsiteX15" fmla="*/ 90198 w 571781"/>
              <a:gd name="connsiteY15" fmla="*/ 165620 h 873768"/>
              <a:gd name="connsiteX16" fmla="*/ 97695 w 571781"/>
              <a:gd name="connsiteY16" fmla="*/ 165620 h 873768"/>
              <a:gd name="connsiteX17" fmla="*/ 97695 w 571781"/>
              <a:gd name="connsiteY17" fmla="*/ 171951 h 873768"/>
              <a:gd name="connsiteX18" fmla="*/ 111417 w 571781"/>
              <a:gd name="connsiteY18" fmla="*/ 171951 h 873768"/>
              <a:gd name="connsiteX19" fmla="*/ 111417 w 571781"/>
              <a:gd name="connsiteY19" fmla="*/ 201330 h 873768"/>
              <a:gd name="connsiteX20" fmla="*/ 127427 w 571781"/>
              <a:gd name="connsiteY20" fmla="*/ 201330 h 873768"/>
              <a:gd name="connsiteX21" fmla="*/ 127427 w 571781"/>
              <a:gd name="connsiteY21" fmla="*/ 208802 h 873768"/>
              <a:gd name="connsiteX22" fmla="*/ 133780 w 571781"/>
              <a:gd name="connsiteY22" fmla="*/ 208802 h 873768"/>
              <a:gd name="connsiteX23" fmla="*/ 133780 w 571781"/>
              <a:gd name="connsiteY23" fmla="*/ 217159 h 873768"/>
              <a:gd name="connsiteX24" fmla="*/ 147376 w 571781"/>
              <a:gd name="connsiteY24" fmla="*/ 217159 h 873768"/>
              <a:gd name="connsiteX25" fmla="*/ 147376 w 571781"/>
              <a:gd name="connsiteY25" fmla="*/ 246665 h 873768"/>
              <a:gd name="connsiteX26" fmla="*/ 155889 w 571781"/>
              <a:gd name="connsiteY26" fmla="*/ 246665 h 873768"/>
              <a:gd name="connsiteX27" fmla="*/ 155889 w 571781"/>
              <a:gd name="connsiteY27" fmla="*/ 264520 h 873768"/>
              <a:gd name="connsiteX28" fmla="*/ 164403 w 571781"/>
              <a:gd name="connsiteY28" fmla="*/ 264520 h 873768"/>
              <a:gd name="connsiteX29" fmla="*/ 164403 w 571781"/>
              <a:gd name="connsiteY29" fmla="*/ 300737 h 873768"/>
              <a:gd name="connsiteX30" fmla="*/ 172789 w 571781"/>
              <a:gd name="connsiteY30" fmla="*/ 300737 h 873768"/>
              <a:gd name="connsiteX31" fmla="*/ 172789 w 571781"/>
              <a:gd name="connsiteY31" fmla="*/ 308082 h 873768"/>
              <a:gd name="connsiteX32" fmla="*/ 181302 w 571781"/>
              <a:gd name="connsiteY32" fmla="*/ 308082 h 873768"/>
              <a:gd name="connsiteX33" fmla="*/ 181302 w 571781"/>
              <a:gd name="connsiteY33" fmla="*/ 322898 h 873768"/>
              <a:gd name="connsiteX34" fmla="*/ 207858 w 571781"/>
              <a:gd name="connsiteY34" fmla="*/ 322898 h 873768"/>
              <a:gd name="connsiteX35" fmla="*/ 207858 w 571781"/>
              <a:gd name="connsiteY35" fmla="*/ 338601 h 873768"/>
              <a:gd name="connsiteX36" fmla="*/ 216371 w 571781"/>
              <a:gd name="connsiteY36" fmla="*/ 338601 h 873768"/>
              <a:gd name="connsiteX37" fmla="*/ 216371 w 571781"/>
              <a:gd name="connsiteY37" fmla="*/ 347085 h 873768"/>
              <a:gd name="connsiteX38" fmla="*/ 229077 w 571781"/>
              <a:gd name="connsiteY38" fmla="*/ 347085 h 873768"/>
              <a:gd name="connsiteX39" fmla="*/ 229077 w 571781"/>
              <a:gd name="connsiteY39" fmla="*/ 380770 h 873768"/>
              <a:gd name="connsiteX40" fmla="*/ 238607 w 571781"/>
              <a:gd name="connsiteY40" fmla="*/ 380770 h 873768"/>
              <a:gd name="connsiteX41" fmla="*/ 238607 w 571781"/>
              <a:gd name="connsiteY41" fmla="*/ 387101 h 873768"/>
              <a:gd name="connsiteX42" fmla="*/ 244960 w 571781"/>
              <a:gd name="connsiteY42" fmla="*/ 387101 h 873768"/>
              <a:gd name="connsiteX43" fmla="*/ 244960 w 571781"/>
              <a:gd name="connsiteY43" fmla="*/ 398878 h 873768"/>
              <a:gd name="connsiteX44" fmla="*/ 250297 w 571781"/>
              <a:gd name="connsiteY44" fmla="*/ 398878 h 873768"/>
              <a:gd name="connsiteX45" fmla="*/ 250297 w 571781"/>
              <a:gd name="connsiteY45" fmla="*/ 429523 h 873768"/>
              <a:gd name="connsiteX46" fmla="*/ 263003 w 571781"/>
              <a:gd name="connsiteY46" fmla="*/ 429523 h 873768"/>
              <a:gd name="connsiteX47" fmla="*/ 263003 w 571781"/>
              <a:gd name="connsiteY47" fmla="*/ 440034 h 873768"/>
              <a:gd name="connsiteX48" fmla="*/ 274439 w 571781"/>
              <a:gd name="connsiteY48" fmla="*/ 440034 h 873768"/>
              <a:gd name="connsiteX49" fmla="*/ 274439 w 571781"/>
              <a:gd name="connsiteY49" fmla="*/ 457889 h 873768"/>
              <a:gd name="connsiteX50" fmla="*/ 294642 w 571781"/>
              <a:gd name="connsiteY50" fmla="*/ 457889 h 873768"/>
              <a:gd name="connsiteX51" fmla="*/ 294642 w 571781"/>
              <a:gd name="connsiteY51" fmla="*/ 480050 h 873768"/>
              <a:gd name="connsiteX52" fmla="*/ 305188 w 571781"/>
              <a:gd name="connsiteY52" fmla="*/ 480050 h 873768"/>
              <a:gd name="connsiteX53" fmla="*/ 305188 w 571781"/>
              <a:gd name="connsiteY53" fmla="*/ 518040 h 873768"/>
              <a:gd name="connsiteX54" fmla="*/ 331744 w 571781"/>
              <a:gd name="connsiteY54" fmla="*/ 518040 h 873768"/>
              <a:gd name="connsiteX55" fmla="*/ 331744 w 571781"/>
              <a:gd name="connsiteY55" fmla="*/ 545519 h 873768"/>
              <a:gd name="connsiteX56" fmla="*/ 363637 w 571781"/>
              <a:gd name="connsiteY56" fmla="*/ 545519 h 873768"/>
              <a:gd name="connsiteX57" fmla="*/ 363637 w 571781"/>
              <a:gd name="connsiteY57" fmla="*/ 563375 h 873768"/>
              <a:gd name="connsiteX58" fmla="*/ 365797 w 571781"/>
              <a:gd name="connsiteY58" fmla="*/ 563375 h 873768"/>
              <a:gd name="connsiteX59" fmla="*/ 365797 w 571781"/>
              <a:gd name="connsiteY59" fmla="*/ 573885 h 873768"/>
              <a:gd name="connsiteX60" fmla="*/ 368973 w 571781"/>
              <a:gd name="connsiteY60" fmla="*/ 573885 h 873768"/>
              <a:gd name="connsiteX61" fmla="*/ 368973 w 571781"/>
              <a:gd name="connsiteY61" fmla="*/ 606556 h 873768"/>
              <a:gd name="connsiteX62" fmla="*/ 389176 w 571781"/>
              <a:gd name="connsiteY62" fmla="*/ 606556 h 873768"/>
              <a:gd name="connsiteX63" fmla="*/ 389176 w 571781"/>
              <a:gd name="connsiteY63" fmla="*/ 619220 h 873768"/>
              <a:gd name="connsiteX64" fmla="*/ 395529 w 571781"/>
              <a:gd name="connsiteY64" fmla="*/ 619220 h 873768"/>
              <a:gd name="connsiteX65" fmla="*/ 395529 w 571781"/>
              <a:gd name="connsiteY65" fmla="*/ 657210 h 873768"/>
              <a:gd name="connsiteX66" fmla="*/ 410396 w 571781"/>
              <a:gd name="connsiteY66" fmla="*/ 657210 h 873768"/>
              <a:gd name="connsiteX67" fmla="*/ 410396 w 571781"/>
              <a:gd name="connsiteY67" fmla="*/ 663541 h 873768"/>
              <a:gd name="connsiteX68" fmla="*/ 414589 w 571781"/>
              <a:gd name="connsiteY68" fmla="*/ 663541 h 873768"/>
              <a:gd name="connsiteX69" fmla="*/ 414589 w 571781"/>
              <a:gd name="connsiteY69" fmla="*/ 701531 h 873768"/>
              <a:gd name="connsiteX70" fmla="*/ 434792 w 571781"/>
              <a:gd name="connsiteY70" fmla="*/ 701531 h 873768"/>
              <a:gd name="connsiteX71" fmla="*/ 434792 w 571781"/>
              <a:gd name="connsiteY71" fmla="*/ 713182 h 873768"/>
              <a:gd name="connsiteX72" fmla="*/ 436952 w 571781"/>
              <a:gd name="connsiteY72" fmla="*/ 713182 h 873768"/>
              <a:gd name="connsiteX73" fmla="*/ 436952 w 571781"/>
              <a:gd name="connsiteY73" fmla="*/ 727871 h 873768"/>
              <a:gd name="connsiteX74" fmla="*/ 463381 w 571781"/>
              <a:gd name="connsiteY74" fmla="*/ 727871 h 873768"/>
              <a:gd name="connsiteX75" fmla="*/ 463381 w 571781"/>
              <a:gd name="connsiteY75" fmla="*/ 746866 h 873768"/>
              <a:gd name="connsiteX76" fmla="*/ 467701 w 571781"/>
              <a:gd name="connsiteY76" fmla="*/ 746866 h 873768"/>
              <a:gd name="connsiteX77" fmla="*/ 467701 w 571781"/>
              <a:gd name="connsiteY77" fmla="*/ 754211 h 873768"/>
              <a:gd name="connsiteX78" fmla="*/ 469861 w 571781"/>
              <a:gd name="connsiteY78" fmla="*/ 754211 h 873768"/>
              <a:gd name="connsiteX79" fmla="*/ 469861 w 571781"/>
              <a:gd name="connsiteY79" fmla="*/ 773206 h 873768"/>
              <a:gd name="connsiteX80" fmla="*/ 499594 w 571781"/>
              <a:gd name="connsiteY80" fmla="*/ 773206 h 873768"/>
              <a:gd name="connsiteX81" fmla="*/ 499594 w 571781"/>
              <a:gd name="connsiteY81" fmla="*/ 787895 h 873768"/>
              <a:gd name="connsiteX82" fmla="*/ 511538 w 571781"/>
              <a:gd name="connsiteY82" fmla="*/ 787895 h 873768"/>
              <a:gd name="connsiteX83" fmla="*/ 511538 w 571781"/>
              <a:gd name="connsiteY83" fmla="*/ 796759 h 873768"/>
              <a:gd name="connsiteX84" fmla="*/ 536950 w 571781"/>
              <a:gd name="connsiteY84" fmla="*/ 796759 h 873768"/>
              <a:gd name="connsiteX85" fmla="*/ 536950 w 571781"/>
              <a:gd name="connsiteY85" fmla="*/ 827278 h 873768"/>
              <a:gd name="connsiteX86" fmla="*/ 549656 w 571781"/>
              <a:gd name="connsiteY86" fmla="*/ 827278 h 873768"/>
              <a:gd name="connsiteX87" fmla="*/ 549656 w 571781"/>
              <a:gd name="connsiteY87" fmla="*/ 836775 h 873768"/>
              <a:gd name="connsiteX88" fmla="*/ 568843 w 571781"/>
              <a:gd name="connsiteY88" fmla="*/ 836775 h 873768"/>
              <a:gd name="connsiteX89" fmla="*/ 568843 w 571781"/>
              <a:gd name="connsiteY89" fmla="*/ 865141 h 87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71781" h="873768">
                <a:moveTo>
                  <a:pt x="12690" y="12647"/>
                </a:moveTo>
                <a:lnTo>
                  <a:pt x="12690" y="30502"/>
                </a:lnTo>
                <a:lnTo>
                  <a:pt x="18027" y="30502"/>
                </a:lnTo>
                <a:lnTo>
                  <a:pt x="18027" y="41139"/>
                </a:lnTo>
                <a:lnTo>
                  <a:pt x="41406" y="41139"/>
                </a:lnTo>
                <a:lnTo>
                  <a:pt x="41406" y="74824"/>
                </a:lnTo>
                <a:lnTo>
                  <a:pt x="46743" y="74824"/>
                </a:lnTo>
                <a:lnTo>
                  <a:pt x="46743" y="91666"/>
                </a:lnTo>
                <a:lnTo>
                  <a:pt x="56272" y="91666"/>
                </a:lnTo>
                <a:lnTo>
                  <a:pt x="56272" y="123451"/>
                </a:lnTo>
                <a:lnTo>
                  <a:pt x="58432" y="123451"/>
                </a:lnTo>
                <a:lnTo>
                  <a:pt x="58432" y="133961"/>
                </a:lnTo>
                <a:lnTo>
                  <a:pt x="71139" y="133961"/>
                </a:lnTo>
                <a:lnTo>
                  <a:pt x="71139" y="158275"/>
                </a:lnTo>
                <a:lnTo>
                  <a:pt x="90198" y="158275"/>
                </a:lnTo>
                <a:lnTo>
                  <a:pt x="90198" y="165620"/>
                </a:lnTo>
                <a:lnTo>
                  <a:pt x="97695" y="165620"/>
                </a:lnTo>
                <a:lnTo>
                  <a:pt x="97695" y="171951"/>
                </a:lnTo>
                <a:lnTo>
                  <a:pt x="111417" y="171951"/>
                </a:lnTo>
                <a:lnTo>
                  <a:pt x="111417" y="201330"/>
                </a:lnTo>
                <a:lnTo>
                  <a:pt x="127427" y="201330"/>
                </a:lnTo>
                <a:lnTo>
                  <a:pt x="127427" y="208802"/>
                </a:lnTo>
                <a:lnTo>
                  <a:pt x="133780" y="208802"/>
                </a:lnTo>
                <a:lnTo>
                  <a:pt x="133780" y="217159"/>
                </a:lnTo>
                <a:lnTo>
                  <a:pt x="147376" y="217159"/>
                </a:lnTo>
                <a:lnTo>
                  <a:pt x="147376" y="246665"/>
                </a:lnTo>
                <a:lnTo>
                  <a:pt x="155889" y="246665"/>
                </a:lnTo>
                <a:lnTo>
                  <a:pt x="155889" y="264520"/>
                </a:lnTo>
                <a:lnTo>
                  <a:pt x="164403" y="264520"/>
                </a:lnTo>
                <a:lnTo>
                  <a:pt x="164403" y="300737"/>
                </a:lnTo>
                <a:lnTo>
                  <a:pt x="172789" y="300737"/>
                </a:lnTo>
                <a:lnTo>
                  <a:pt x="172789" y="308082"/>
                </a:lnTo>
                <a:lnTo>
                  <a:pt x="181302" y="308082"/>
                </a:lnTo>
                <a:lnTo>
                  <a:pt x="181302" y="322898"/>
                </a:lnTo>
                <a:lnTo>
                  <a:pt x="207858" y="322898"/>
                </a:lnTo>
                <a:lnTo>
                  <a:pt x="207858" y="338601"/>
                </a:lnTo>
                <a:lnTo>
                  <a:pt x="216371" y="338601"/>
                </a:lnTo>
                <a:lnTo>
                  <a:pt x="216371" y="347085"/>
                </a:lnTo>
                <a:lnTo>
                  <a:pt x="229077" y="347085"/>
                </a:lnTo>
                <a:lnTo>
                  <a:pt x="229077" y="380770"/>
                </a:lnTo>
                <a:lnTo>
                  <a:pt x="238607" y="380770"/>
                </a:lnTo>
                <a:lnTo>
                  <a:pt x="238607" y="387101"/>
                </a:lnTo>
                <a:lnTo>
                  <a:pt x="244960" y="387101"/>
                </a:lnTo>
                <a:lnTo>
                  <a:pt x="244960" y="398878"/>
                </a:lnTo>
                <a:lnTo>
                  <a:pt x="250297" y="398878"/>
                </a:lnTo>
                <a:lnTo>
                  <a:pt x="250297" y="429523"/>
                </a:lnTo>
                <a:lnTo>
                  <a:pt x="263003" y="429523"/>
                </a:lnTo>
                <a:lnTo>
                  <a:pt x="263003" y="440034"/>
                </a:lnTo>
                <a:lnTo>
                  <a:pt x="274439" y="440034"/>
                </a:lnTo>
                <a:lnTo>
                  <a:pt x="274439" y="457889"/>
                </a:lnTo>
                <a:lnTo>
                  <a:pt x="294642" y="457889"/>
                </a:lnTo>
                <a:lnTo>
                  <a:pt x="294642" y="480050"/>
                </a:lnTo>
                <a:lnTo>
                  <a:pt x="305188" y="480050"/>
                </a:lnTo>
                <a:lnTo>
                  <a:pt x="305188" y="518040"/>
                </a:lnTo>
                <a:lnTo>
                  <a:pt x="331744" y="518040"/>
                </a:lnTo>
                <a:lnTo>
                  <a:pt x="331744" y="545519"/>
                </a:lnTo>
                <a:lnTo>
                  <a:pt x="363637" y="545519"/>
                </a:lnTo>
                <a:lnTo>
                  <a:pt x="363637" y="563375"/>
                </a:lnTo>
                <a:lnTo>
                  <a:pt x="365797" y="563375"/>
                </a:lnTo>
                <a:lnTo>
                  <a:pt x="365797" y="573885"/>
                </a:lnTo>
                <a:lnTo>
                  <a:pt x="368973" y="573885"/>
                </a:lnTo>
                <a:lnTo>
                  <a:pt x="368973" y="606556"/>
                </a:lnTo>
                <a:lnTo>
                  <a:pt x="389176" y="606556"/>
                </a:lnTo>
                <a:lnTo>
                  <a:pt x="389176" y="619220"/>
                </a:lnTo>
                <a:lnTo>
                  <a:pt x="395529" y="619220"/>
                </a:lnTo>
                <a:lnTo>
                  <a:pt x="395529" y="657210"/>
                </a:lnTo>
                <a:lnTo>
                  <a:pt x="410396" y="657210"/>
                </a:lnTo>
                <a:lnTo>
                  <a:pt x="410396" y="663541"/>
                </a:lnTo>
                <a:lnTo>
                  <a:pt x="414589" y="663541"/>
                </a:lnTo>
                <a:lnTo>
                  <a:pt x="414589" y="701531"/>
                </a:lnTo>
                <a:lnTo>
                  <a:pt x="434792" y="701531"/>
                </a:lnTo>
                <a:lnTo>
                  <a:pt x="434792" y="713182"/>
                </a:lnTo>
                <a:lnTo>
                  <a:pt x="436952" y="713182"/>
                </a:lnTo>
                <a:lnTo>
                  <a:pt x="436952" y="727871"/>
                </a:lnTo>
                <a:lnTo>
                  <a:pt x="463381" y="727871"/>
                </a:lnTo>
                <a:lnTo>
                  <a:pt x="463381" y="746866"/>
                </a:lnTo>
                <a:lnTo>
                  <a:pt x="467701" y="746866"/>
                </a:lnTo>
                <a:lnTo>
                  <a:pt x="467701" y="754211"/>
                </a:lnTo>
                <a:lnTo>
                  <a:pt x="469861" y="754211"/>
                </a:lnTo>
                <a:lnTo>
                  <a:pt x="469861" y="773206"/>
                </a:lnTo>
                <a:lnTo>
                  <a:pt x="499594" y="773206"/>
                </a:lnTo>
                <a:lnTo>
                  <a:pt x="499594" y="787895"/>
                </a:lnTo>
                <a:lnTo>
                  <a:pt x="511538" y="787895"/>
                </a:lnTo>
                <a:cubicBezTo>
                  <a:pt x="511538" y="790428"/>
                  <a:pt x="511538" y="794227"/>
                  <a:pt x="511538" y="796759"/>
                </a:cubicBezTo>
                <a:lnTo>
                  <a:pt x="536950" y="796759"/>
                </a:lnTo>
                <a:lnTo>
                  <a:pt x="536950" y="827278"/>
                </a:lnTo>
                <a:lnTo>
                  <a:pt x="549656" y="827278"/>
                </a:lnTo>
                <a:lnTo>
                  <a:pt x="549656" y="836775"/>
                </a:lnTo>
                <a:lnTo>
                  <a:pt x="568843" y="836775"/>
                </a:lnTo>
                <a:lnTo>
                  <a:pt x="568843" y="865141"/>
                </a:lnTo>
              </a:path>
            </a:pathLst>
          </a:custGeom>
          <a:noFill/>
          <a:ln w="19050" cap="flat">
            <a:solidFill>
              <a:srgbClr val="8B878B"/>
            </a:solidFill>
            <a:prstDash val="solid"/>
            <a:miter/>
          </a:ln>
        </p:spPr>
        <p:txBody>
          <a:bodyPr rtlCol="0" anchor="ctr"/>
          <a:lstStyle/>
          <a:p>
            <a:endParaRPr lang="en-GB" dirty="0"/>
          </a:p>
        </p:txBody>
      </p:sp>
      <p:sp>
        <p:nvSpPr>
          <p:cNvPr id="596" name="Freeform 595">
            <a:extLst>
              <a:ext uri="{FF2B5EF4-FFF2-40B4-BE49-F238E27FC236}">
                <a16:creationId xmlns:a16="http://schemas.microsoft.com/office/drawing/2014/main" id="{50BF4B11-204A-E441-9F21-0F475740344C}"/>
              </a:ext>
            </a:extLst>
          </p:cNvPr>
          <p:cNvSpPr/>
          <p:nvPr/>
        </p:nvSpPr>
        <p:spPr>
          <a:xfrm>
            <a:off x="7860344" y="3075353"/>
            <a:ext cx="1397688" cy="633166"/>
          </a:xfrm>
          <a:custGeom>
            <a:avLst/>
            <a:gdLst>
              <a:gd name="connsiteX0" fmla="*/ 12690 w 1397688"/>
              <a:gd name="connsiteY0" fmla="*/ 12647 h 633165"/>
              <a:gd name="connsiteX1" fmla="*/ 30987 w 1397688"/>
              <a:gd name="connsiteY1" fmla="*/ 12647 h 633165"/>
              <a:gd name="connsiteX2" fmla="*/ 30987 w 1397688"/>
              <a:gd name="connsiteY2" fmla="*/ 33668 h 633165"/>
              <a:gd name="connsiteX3" fmla="*/ 45726 w 1397688"/>
              <a:gd name="connsiteY3" fmla="*/ 33668 h 633165"/>
              <a:gd name="connsiteX4" fmla="*/ 45726 w 1397688"/>
              <a:gd name="connsiteY4" fmla="*/ 50890 h 633165"/>
              <a:gd name="connsiteX5" fmla="*/ 58559 w 1397688"/>
              <a:gd name="connsiteY5" fmla="*/ 50890 h 633165"/>
              <a:gd name="connsiteX6" fmla="*/ 58559 w 1397688"/>
              <a:gd name="connsiteY6" fmla="*/ 68239 h 633165"/>
              <a:gd name="connsiteX7" fmla="*/ 62244 w 1397688"/>
              <a:gd name="connsiteY7" fmla="*/ 68239 h 633165"/>
              <a:gd name="connsiteX8" fmla="*/ 62244 w 1397688"/>
              <a:gd name="connsiteY8" fmla="*/ 95592 h 633165"/>
              <a:gd name="connsiteX9" fmla="*/ 90706 w 1397688"/>
              <a:gd name="connsiteY9" fmla="*/ 95592 h 633165"/>
              <a:gd name="connsiteX10" fmla="*/ 90706 w 1397688"/>
              <a:gd name="connsiteY10" fmla="*/ 111927 h 633165"/>
              <a:gd name="connsiteX11" fmla="*/ 136576 w 1397688"/>
              <a:gd name="connsiteY11" fmla="*/ 111927 h 633165"/>
              <a:gd name="connsiteX12" fmla="*/ 136576 w 1397688"/>
              <a:gd name="connsiteY12" fmla="*/ 124717 h 633165"/>
              <a:gd name="connsiteX13" fmla="*/ 147630 w 1397688"/>
              <a:gd name="connsiteY13" fmla="*/ 124717 h 633165"/>
              <a:gd name="connsiteX14" fmla="*/ 147630 w 1397688"/>
              <a:gd name="connsiteY14" fmla="*/ 130162 h 633165"/>
              <a:gd name="connsiteX15" fmla="*/ 187147 w 1397688"/>
              <a:gd name="connsiteY15" fmla="*/ 130162 h 633165"/>
              <a:gd name="connsiteX16" fmla="*/ 187147 w 1397688"/>
              <a:gd name="connsiteY16" fmla="*/ 148398 h 633165"/>
              <a:gd name="connsiteX17" fmla="*/ 210908 w 1397688"/>
              <a:gd name="connsiteY17" fmla="*/ 148398 h 633165"/>
              <a:gd name="connsiteX18" fmla="*/ 210908 w 1397688"/>
              <a:gd name="connsiteY18" fmla="*/ 155616 h 633165"/>
              <a:gd name="connsiteX19" fmla="*/ 229332 w 1397688"/>
              <a:gd name="connsiteY19" fmla="*/ 155616 h 633165"/>
              <a:gd name="connsiteX20" fmla="*/ 229332 w 1397688"/>
              <a:gd name="connsiteY20" fmla="*/ 180183 h 633165"/>
              <a:gd name="connsiteX21" fmla="*/ 242165 w 1397688"/>
              <a:gd name="connsiteY21" fmla="*/ 180183 h 633165"/>
              <a:gd name="connsiteX22" fmla="*/ 242165 w 1397688"/>
              <a:gd name="connsiteY22" fmla="*/ 187527 h 633165"/>
              <a:gd name="connsiteX23" fmla="*/ 255888 w 1397688"/>
              <a:gd name="connsiteY23" fmla="*/ 187527 h 633165"/>
              <a:gd name="connsiteX24" fmla="*/ 255888 w 1397688"/>
              <a:gd name="connsiteY24" fmla="*/ 201204 h 633165"/>
              <a:gd name="connsiteX25" fmla="*/ 288035 w 1397688"/>
              <a:gd name="connsiteY25" fmla="*/ 201204 h 633165"/>
              <a:gd name="connsiteX26" fmla="*/ 288035 w 1397688"/>
              <a:gd name="connsiteY26" fmla="*/ 208422 h 633165"/>
              <a:gd name="connsiteX27" fmla="*/ 296294 w 1397688"/>
              <a:gd name="connsiteY27" fmla="*/ 208422 h 633165"/>
              <a:gd name="connsiteX28" fmla="*/ 296294 w 1397688"/>
              <a:gd name="connsiteY28" fmla="*/ 218426 h 633165"/>
              <a:gd name="connsiteX29" fmla="*/ 307348 w 1397688"/>
              <a:gd name="connsiteY29" fmla="*/ 218426 h 633165"/>
              <a:gd name="connsiteX30" fmla="*/ 307348 w 1397688"/>
              <a:gd name="connsiteY30" fmla="*/ 242106 h 633165"/>
              <a:gd name="connsiteX31" fmla="*/ 330346 w 1397688"/>
              <a:gd name="connsiteY31" fmla="*/ 242106 h 633165"/>
              <a:gd name="connsiteX32" fmla="*/ 330346 w 1397688"/>
              <a:gd name="connsiteY32" fmla="*/ 250337 h 633165"/>
              <a:gd name="connsiteX33" fmla="*/ 359698 w 1397688"/>
              <a:gd name="connsiteY33" fmla="*/ 250337 h 633165"/>
              <a:gd name="connsiteX34" fmla="*/ 359698 w 1397688"/>
              <a:gd name="connsiteY34" fmla="*/ 271232 h 633165"/>
              <a:gd name="connsiteX35" fmla="*/ 379901 w 1397688"/>
              <a:gd name="connsiteY35" fmla="*/ 271232 h 633165"/>
              <a:gd name="connsiteX36" fmla="*/ 379901 w 1397688"/>
              <a:gd name="connsiteY36" fmla="*/ 278577 h 633165"/>
              <a:gd name="connsiteX37" fmla="*/ 389939 w 1397688"/>
              <a:gd name="connsiteY37" fmla="*/ 278577 h 633165"/>
              <a:gd name="connsiteX38" fmla="*/ 389939 w 1397688"/>
              <a:gd name="connsiteY38" fmla="*/ 288580 h 633165"/>
              <a:gd name="connsiteX39" fmla="*/ 406457 w 1397688"/>
              <a:gd name="connsiteY39" fmla="*/ 288580 h 633165"/>
              <a:gd name="connsiteX40" fmla="*/ 406457 w 1397688"/>
              <a:gd name="connsiteY40" fmla="*/ 301244 h 633165"/>
              <a:gd name="connsiteX41" fmla="*/ 427549 w 1397688"/>
              <a:gd name="connsiteY41" fmla="*/ 301244 h 633165"/>
              <a:gd name="connsiteX42" fmla="*/ 427549 w 1397688"/>
              <a:gd name="connsiteY42" fmla="*/ 307702 h 633165"/>
              <a:gd name="connsiteX43" fmla="*/ 436698 w 1397688"/>
              <a:gd name="connsiteY43" fmla="*/ 307702 h 633165"/>
              <a:gd name="connsiteX44" fmla="*/ 436698 w 1397688"/>
              <a:gd name="connsiteY44" fmla="*/ 318593 h 633165"/>
              <a:gd name="connsiteX45" fmla="*/ 465287 w 1397688"/>
              <a:gd name="connsiteY45" fmla="*/ 318593 h 633165"/>
              <a:gd name="connsiteX46" fmla="*/ 465287 w 1397688"/>
              <a:gd name="connsiteY46" fmla="*/ 334928 h 633165"/>
              <a:gd name="connsiteX47" fmla="*/ 481678 w 1397688"/>
              <a:gd name="connsiteY47" fmla="*/ 334928 h 633165"/>
              <a:gd name="connsiteX48" fmla="*/ 481678 w 1397688"/>
              <a:gd name="connsiteY48" fmla="*/ 351391 h 633165"/>
              <a:gd name="connsiteX49" fmla="*/ 526785 w 1397688"/>
              <a:gd name="connsiteY49" fmla="*/ 351391 h 633165"/>
              <a:gd name="connsiteX50" fmla="*/ 526785 w 1397688"/>
              <a:gd name="connsiteY50" fmla="*/ 366840 h 633165"/>
              <a:gd name="connsiteX51" fmla="*/ 538602 w 1397688"/>
              <a:gd name="connsiteY51" fmla="*/ 366840 h 633165"/>
              <a:gd name="connsiteX52" fmla="*/ 538602 w 1397688"/>
              <a:gd name="connsiteY52" fmla="*/ 375071 h 633165"/>
              <a:gd name="connsiteX53" fmla="*/ 580914 w 1397688"/>
              <a:gd name="connsiteY53" fmla="*/ 375071 h 633165"/>
              <a:gd name="connsiteX54" fmla="*/ 580914 w 1397688"/>
              <a:gd name="connsiteY54" fmla="*/ 380516 h 633165"/>
              <a:gd name="connsiteX55" fmla="*/ 595526 w 1397688"/>
              <a:gd name="connsiteY55" fmla="*/ 380516 h 633165"/>
              <a:gd name="connsiteX56" fmla="*/ 595526 w 1397688"/>
              <a:gd name="connsiteY56" fmla="*/ 392293 h 633165"/>
              <a:gd name="connsiteX57" fmla="*/ 650671 w 1397688"/>
              <a:gd name="connsiteY57" fmla="*/ 392293 h 633165"/>
              <a:gd name="connsiteX58" fmla="*/ 650671 w 1397688"/>
              <a:gd name="connsiteY58" fmla="*/ 399638 h 633165"/>
              <a:gd name="connsiteX59" fmla="*/ 663505 w 1397688"/>
              <a:gd name="connsiteY59" fmla="*/ 399638 h 633165"/>
              <a:gd name="connsiteX60" fmla="*/ 663505 w 1397688"/>
              <a:gd name="connsiteY60" fmla="*/ 406856 h 633165"/>
              <a:gd name="connsiteX61" fmla="*/ 669858 w 1397688"/>
              <a:gd name="connsiteY61" fmla="*/ 406856 h 633165"/>
              <a:gd name="connsiteX62" fmla="*/ 669858 w 1397688"/>
              <a:gd name="connsiteY62" fmla="*/ 415087 h 633165"/>
              <a:gd name="connsiteX63" fmla="*/ 726782 w 1397688"/>
              <a:gd name="connsiteY63" fmla="*/ 415087 h 633165"/>
              <a:gd name="connsiteX64" fmla="*/ 726782 w 1397688"/>
              <a:gd name="connsiteY64" fmla="*/ 424205 h 633165"/>
              <a:gd name="connsiteX65" fmla="*/ 740631 w 1397688"/>
              <a:gd name="connsiteY65" fmla="*/ 424205 h 633165"/>
              <a:gd name="connsiteX66" fmla="*/ 740631 w 1397688"/>
              <a:gd name="connsiteY66" fmla="*/ 450544 h 633165"/>
              <a:gd name="connsiteX67" fmla="*/ 756260 w 1397688"/>
              <a:gd name="connsiteY67" fmla="*/ 450544 h 633165"/>
              <a:gd name="connsiteX68" fmla="*/ 756260 w 1397688"/>
              <a:gd name="connsiteY68" fmla="*/ 454217 h 633165"/>
              <a:gd name="connsiteX69" fmla="*/ 785612 w 1397688"/>
              <a:gd name="connsiteY69" fmla="*/ 454217 h 633165"/>
              <a:gd name="connsiteX70" fmla="*/ 785612 w 1397688"/>
              <a:gd name="connsiteY70" fmla="*/ 462448 h 633165"/>
              <a:gd name="connsiteX71" fmla="*/ 808483 w 1397688"/>
              <a:gd name="connsiteY71" fmla="*/ 462448 h 633165"/>
              <a:gd name="connsiteX72" fmla="*/ 808483 w 1397688"/>
              <a:gd name="connsiteY72" fmla="*/ 472452 h 633165"/>
              <a:gd name="connsiteX73" fmla="*/ 827796 w 1397688"/>
              <a:gd name="connsiteY73" fmla="*/ 472452 h 633165"/>
              <a:gd name="connsiteX74" fmla="*/ 827796 w 1397688"/>
              <a:gd name="connsiteY74" fmla="*/ 484229 h 633165"/>
              <a:gd name="connsiteX75" fmla="*/ 865407 w 1397688"/>
              <a:gd name="connsiteY75" fmla="*/ 484229 h 633165"/>
              <a:gd name="connsiteX76" fmla="*/ 865407 w 1397688"/>
              <a:gd name="connsiteY76" fmla="*/ 496132 h 633165"/>
              <a:gd name="connsiteX77" fmla="*/ 900349 w 1397688"/>
              <a:gd name="connsiteY77" fmla="*/ 496132 h 633165"/>
              <a:gd name="connsiteX78" fmla="*/ 900349 w 1397688"/>
              <a:gd name="connsiteY78" fmla="*/ 501577 h 633165"/>
              <a:gd name="connsiteX79" fmla="*/ 931479 w 1397688"/>
              <a:gd name="connsiteY79" fmla="*/ 501577 h 633165"/>
              <a:gd name="connsiteX80" fmla="*/ 931479 w 1397688"/>
              <a:gd name="connsiteY80" fmla="*/ 510695 h 633165"/>
              <a:gd name="connsiteX81" fmla="*/ 996663 w 1397688"/>
              <a:gd name="connsiteY81" fmla="*/ 510695 h 633165"/>
              <a:gd name="connsiteX82" fmla="*/ 996663 w 1397688"/>
              <a:gd name="connsiteY82" fmla="*/ 523485 h 633165"/>
              <a:gd name="connsiteX83" fmla="*/ 1008606 w 1397688"/>
              <a:gd name="connsiteY83" fmla="*/ 523485 h 633165"/>
              <a:gd name="connsiteX84" fmla="*/ 1008606 w 1397688"/>
              <a:gd name="connsiteY84" fmla="*/ 534375 h 633165"/>
              <a:gd name="connsiteX85" fmla="*/ 1049902 w 1397688"/>
              <a:gd name="connsiteY85" fmla="*/ 534375 h 633165"/>
              <a:gd name="connsiteX86" fmla="*/ 1049902 w 1397688"/>
              <a:gd name="connsiteY86" fmla="*/ 548052 h 633165"/>
              <a:gd name="connsiteX87" fmla="*/ 1055493 w 1397688"/>
              <a:gd name="connsiteY87" fmla="*/ 548052 h 633165"/>
              <a:gd name="connsiteX88" fmla="*/ 1055493 w 1397688"/>
              <a:gd name="connsiteY88" fmla="*/ 555270 h 633165"/>
              <a:gd name="connsiteX89" fmla="*/ 1062862 w 1397688"/>
              <a:gd name="connsiteY89" fmla="*/ 555270 h 633165"/>
              <a:gd name="connsiteX90" fmla="*/ 1062862 w 1397688"/>
              <a:gd name="connsiteY90" fmla="*/ 560715 h 633165"/>
              <a:gd name="connsiteX91" fmla="*/ 1107715 w 1397688"/>
              <a:gd name="connsiteY91" fmla="*/ 560715 h 633165"/>
              <a:gd name="connsiteX92" fmla="*/ 1107715 w 1397688"/>
              <a:gd name="connsiteY92" fmla="*/ 573505 h 633165"/>
              <a:gd name="connsiteX93" fmla="*/ 1137194 w 1397688"/>
              <a:gd name="connsiteY93" fmla="*/ 573505 h 633165"/>
              <a:gd name="connsiteX94" fmla="*/ 1137194 w 1397688"/>
              <a:gd name="connsiteY94" fmla="*/ 583509 h 633165"/>
              <a:gd name="connsiteX95" fmla="*/ 1205935 w 1397688"/>
              <a:gd name="connsiteY95" fmla="*/ 583509 h 633165"/>
              <a:gd name="connsiteX96" fmla="*/ 1205935 w 1397688"/>
              <a:gd name="connsiteY96" fmla="*/ 591740 h 633165"/>
              <a:gd name="connsiteX97" fmla="*/ 1238082 w 1397688"/>
              <a:gd name="connsiteY97" fmla="*/ 591740 h 633165"/>
              <a:gd name="connsiteX98" fmla="*/ 1238082 w 1397688"/>
              <a:gd name="connsiteY98" fmla="*/ 603517 h 633165"/>
              <a:gd name="connsiteX99" fmla="*/ 1311524 w 1397688"/>
              <a:gd name="connsiteY99" fmla="*/ 603517 h 633165"/>
              <a:gd name="connsiteX100" fmla="*/ 1311524 w 1397688"/>
              <a:gd name="connsiteY100" fmla="*/ 615421 h 633165"/>
              <a:gd name="connsiteX101" fmla="*/ 1336301 w 1397688"/>
              <a:gd name="connsiteY101" fmla="*/ 615421 h 633165"/>
              <a:gd name="connsiteX102" fmla="*/ 1336301 w 1397688"/>
              <a:gd name="connsiteY102" fmla="*/ 621752 h 633165"/>
              <a:gd name="connsiteX103" fmla="*/ 1395131 w 1397688"/>
              <a:gd name="connsiteY103" fmla="*/ 621752 h 63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397688" h="633165">
                <a:moveTo>
                  <a:pt x="12690" y="12647"/>
                </a:moveTo>
                <a:lnTo>
                  <a:pt x="30987" y="12647"/>
                </a:lnTo>
                <a:lnTo>
                  <a:pt x="30987" y="33668"/>
                </a:lnTo>
                <a:lnTo>
                  <a:pt x="45726" y="33668"/>
                </a:lnTo>
                <a:lnTo>
                  <a:pt x="45726" y="50890"/>
                </a:lnTo>
                <a:lnTo>
                  <a:pt x="58559" y="50890"/>
                </a:lnTo>
                <a:lnTo>
                  <a:pt x="58559" y="68239"/>
                </a:lnTo>
                <a:lnTo>
                  <a:pt x="62244" y="68239"/>
                </a:lnTo>
                <a:lnTo>
                  <a:pt x="62244" y="95592"/>
                </a:lnTo>
                <a:lnTo>
                  <a:pt x="90706" y="95592"/>
                </a:lnTo>
                <a:lnTo>
                  <a:pt x="90706" y="111927"/>
                </a:lnTo>
                <a:lnTo>
                  <a:pt x="136576" y="111927"/>
                </a:lnTo>
                <a:lnTo>
                  <a:pt x="136576" y="124717"/>
                </a:lnTo>
                <a:lnTo>
                  <a:pt x="147630" y="124717"/>
                </a:lnTo>
                <a:lnTo>
                  <a:pt x="147630" y="130162"/>
                </a:lnTo>
                <a:lnTo>
                  <a:pt x="187147" y="130162"/>
                </a:lnTo>
                <a:lnTo>
                  <a:pt x="187147" y="148398"/>
                </a:lnTo>
                <a:lnTo>
                  <a:pt x="210908" y="148398"/>
                </a:lnTo>
                <a:lnTo>
                  <a:pt x="210908" y="155616"/>
                </a:lnTo>
                <a:lnTo>
                  <a:pt x="229332" y="155616"/>
                </a:lnTo>
                <a:lnTo>
                  <a:pt x="229332" y="180183"/>
                </a:lnTo>
                <a:lnTo>
                  <a:pt x="242165" y="180183"/>
                </a:lnTo>
                <a:lnTo>
                  <a:pt x="242165" y="187527"/>
                </a:lnTo>
                <a:lnTo>
                  <a:pt x="255888" y="187527"/>
                </a:lnTo>
                <a:lnTo>
                  <a:pt x="255888" y="201204"/>
                </a:lnTo>
                <a:lnTo>
                  <a:pt x="288035" y="201204"/>
                </a:lnTo>
                <a:lnTo>
                  <a:pt x="288035" y="208422"/>
                </a:lnTo>
                <a:lnTo>
                  <a:pt x="296294" y="208422"/>
                </a:lnTo>
                <a:lnTo>
                  <a:pt x="296294" y="218426"/>
                </a:lnTo>
                <a:lnTo>
                  <a:pt x="307348" y="218426"/>
                </a:lnTo>
                <a:lnTo>
                  <a:pt x="307348" y="242106"/>
                </a:lnTo>
                <a:lnTo>
                  <a:pt x="330346" y="242106"/>
                </a:lnTo>
                <a:lnTo>
                  <a:pt x="330346" y="250337"/>
                </a:lnTo>
                <a:lnTo>
                  <a:pt x="359698" y="250337"/>
                </a:lnTo>
                <a:lnTo>
                  <a:pt x="359698" y="271232"/>
                </a:lnTo>
                <a:lnTo>
                  <a:pt x="379901" y="271232"/>
                </a:lnTo>
                <a:lnTo>
                  <a:pt x="379901" y="278577"/>
                </a:lnTo>
                <a:lnTo>
                  <a:pt x="389939" y="278577"/>
                </a:lnTo>
                <a:lnTo>
                  <a:pt x="389939" y="288580"/>
                </a:lnTo>
                <a:lnTo>
                  <a:pt x="406457" y="288580"/>
                </a:lnTo>
                <a:lnTo>
                  <a:pt x="406457" y="301244"/>
                </a:lnTo>
                <a:lnTo>
                  <a:pt x="427549" y="301244"/>
                </a:lnTo>
                <a:lnTo>
                  <a:pt x="427549" y="307702"/>
                </a:lnTo>
                <a:lnTo>
                  <a:pt x="436698" y="307702"/>
                </a:lnTo>
                <a:lnTo>
                  <a:pt x="436698" y="318593"/>
                </a:lnTo>
                <a:lnTo>
                  <a:pt x="465287" y="318593"/>
                </a:lnTo>
                <a:lnTo>
                  <a:pt x="465287" y="334928"/>
                </a:lnTo>
                <a:lnTo>
                  <a:pt x="481678" y="334928"/>
                </a:lnTo>
                <a:lnTo>
                  <a:pt x="481678" y="351391"/>
                </a:lnTo>
                <a:lnTo>
                  <a:pt x="526785" y="351391"/>
                </a:lnTo>
                <a:lnTo>
                  <a:pt x="526785" y="366840"/>
                </a:lnTo>
                <a:lnTo>
                  <a:pt x="538602" y="366840"/>
                </a:lnTo>
                <a:lnTo>
                  <a:pt x="538602" y="375071"/>
                </a:lnTo>
                <a:lnTo>
                  <a:pt x="580914" y="375071"/>
                </a:lnTo>
                <a:lnTo>
                  <a:pt x="580914" y="380516"/>
                </a:lnTo>
                <a:lnTo>
                  <a:pt x="595526" y="380516"/>
                </a:lnTo>
                <a:lnTo>
                  <a:pt x="595526" y="392293"/>
                </a:lnTo>
                <a:lnTo>
                  <a:pt x="650671" y="392293"/>
                </a:lnTo>
                <a:lnTo>
                  <a:pt x="650671" y="399638"/>
                </a:lnTo>
                <a:lnTo>
                  <a:pt x="663505" y="399638"/>
                </a:lnTo>
                <a:lnTo>
                  <a:pt x="663505" y="406856"/>
                </a:lnTo>
                <a:lnTo>
                  <a:pt x="669858" y="406856"/>
                </a:lnTo>
                <a:lnTo>
                  <a:pt x="669858" y="415087"/>
                </a:lnTo>
                <a:lnTo>
                  <a:pt x="726782" y="415087"/>
                </a:lnTo>
                <a:lnTo>
                  <a:pt x="726782" y="424205"/>
                </a:lnTo>
                <a:lnTo>
                  <a:pt x="740631" y="424205"/>
                </a:lnTo>
                <a:lnTo>
                  <a:pt x="740631" y="450544"/>
                </a:lnTo>
                <a:lnTo>
                  <a:pt x="756260" y="450544"/>
                </a:lnTo>
                <a:lnTo>
                  <a:pt x="756260" y="454217"/>
                </a:lnTo>
                <a:lnTo>
                  <a:pt x="785612" y="454217"/>
                </a:lnTo>
                <a:lnTo>
                  <a:pt x="785612" y="462448"/>
                </a:lnTo>
                <a:lnTo>
                  <a:pt x="808483" y="462448"/>
                </a:lnTo>
                <a:lnTo>
                  <a:pt x="808483" y="472452"/>
                </a:lnTo>
                <a:lnTo>
                  <a:pt x="827796" y="472452"/>
                </a:lnTo>
                <a:lnTo>
                  <a:pt x="827796" y="484229"/>
                </a:lnTo>
                <a:lnTo>
                  <a:pt x="865407" y="484229"/>
                </a:lnTo>
                <a:lnTo>
                  <a:pt x="865407" y="496132"/>
                </a:lnTo>
                <a:lnTo>
                  <a:pt x="900349" y="496132"/>
                </a:lnTo>
                <a:lnTo>
                  <a:pt x="900349" y="501577"/>
                </a:lnTo>
                <a:lnTo>
                  <a:pt x="931479" y="501577"/>
                </a:lnTo>
                <a:lnTo>
                  <a:pt x="931479" y="510695"/>
                </a:lnTo>
                <a:lnTo>
                  <a:pt x="996663" y="510695"/>
                </a:lnTo>
                <a:lnTo>
                  <a:pt x="996663" y="523485"/>
                </a:lnTo>
                <a:lnTo>
                  <a:pt x="1008606" y="523485"/>
                </a:lnTo>
                <a:lnTo>
                  <a:pt x="1008606" y="534375"/>
                </a:lnTo>
                <a:lnTo>
                  <a:pt x="1049902" y="534375"/>
                </a:lnTo>
                <a:lnTo>
                  <a:pt x="1049902" y="548052"/>
                </a:lnTo>
                <a:lnTo>
                  <a:pt x="1055493" y="548052"/>
                </a:lnTo>
                <a:lnTo>
                  <a:pt x="1055493" y="555270"/>
                </a:lnTo>
                <a:lnTo>
                  <a:pt x="1062862" y="555270"/>
                </a:lnTo>
                <a:lnTo>
                  <a:pt x="1062862" y="560715"/>
                </a:lnTo>
                <a:lnTo>
                  <a:pt x="1107715" y="560715"/>
                </a:lnTo>
                <a:lnTo>
                  <a:pt x="1107715" y="573505"/>
                </a:lnTo>
                <a:lnTo>
                  <a:pt x="1137194" y="573505"/>
                </a:lnTo>
                <a:lnTo>
                  <a:pt x="1137194" y="583509"/>
                </a:lnTo>
                <a:lnTo>
                  <a:pt x="1205935" y="583509"/>
                </a:lnTo>
                <a:lnTo>
                  <a:pt x="1205935" y="591740"/>
                </a:lnTo>
                <a:lnTo>
                  <a:pt x="1238082" y="591740"/>
                </a:lnTo>
                <a:lnTo>
                  <a:pt x="1238082" y="603517"/>
                </a:lnTo>
                <a:lnTo>
                  <a:pt x="1311524" y="603517"/>
                </a:lnTo>
                <a:lnTo>
                  <a:pt x="1311524" y="615421"/>
                </a:lnTo>
                <a:lnTo>
                  <a:pt x="1336301" y="615421"/>
                </a:lnTo>
                <a:lnTo>
                  <a:pt x="1336301" y="621752"/>
                </a:lnTo>
                <a:lnTo>
                  <a:pt x="1395131" y="621752"/>
                </a:lnTo>
              </a:path>
            </a:pathLst>
          </a:custGeom>
          <a:noFill/>
          <a:ln w="19050" cap="flat">
            <a:solidFill>
              <a:srgbClr val="8B878B"/>
            </a:solidFill>
            <a:prstDash val="solid"/>
            <a:miter/>
          </a:ln>
        </p:spPr>
        <p:txBody>
          <a:bodyPr rtlCol="0" anchor="ctr"/>
          <a:lstStyle/>
          <a:p>
            <a:endParaRPr lang="en-GB" dirty="0"/>
          </a:p>
        </p:txBody>
      </p:sp>
      <p:sp>
        <p:nvSpPr>
          <p:cNvPr id="597" name="Freeform 596">
            <a:extLst>
              <a:ext uri="{FF2B5EF4-FFF2-40B4-BE49-F238E27FC236}">
                <a16:creationId xmlns:a16="http://schemas.microsoft.com/office/drawing/2014/main" id="{372DF0E9-5A79-4441-8390-A7D18FEDBA12}"/>
              </a:ext>
            </a:extLst>
          </p:cNvPr>
          <p:cNvSpPr/>
          <p:nvPr/>
        </p:nvSpPr>
        <p:spPr>
          <a:xfrm>
            <a:off x="9239100" y="3683572"/>
            <a:ext cx="1537457" cy="151960"/>
          </a:xfrm>
          <a:custGeom>
            <a:avLst/>
            <a:gdLst>
              <a:gd name="connsiteX0" fmla="*/ 12690 w 1537457"/>
              <a:gd name="connsiteY0" fmla="*/ 12647 h 151959"/>
              <a:gd name="connsiteX1" fmla="*/ 12690 w 1537457"/>
              <a:gd name="connsiteY1" fmla="*/ 28983 h 151959"/>
              <a:gd name="connsiteX2" fmla="*/ 38356 w 1537457"/>
              <a:gd name="connsiteY2" fmla="*/ 28983 h 151959"/>
              <a:gd name="connsiteX3" fmla="*/ 38356 w 1537457"/>
              <a:gd name="connsiteY3" fmla="*/ 38987 h 151959"/>
              <a:gd name="connsiteX4" fmla="*/ 87021 w 1537457"/>
              <a:gd name="connsiteY4" fmla="*/ 38987 h 151959"/>
              <a:gd name="connsiteX5" fmla="*/ 87021 w 1537457"/>
              <a:gd name="connsiteY5" fmla="*/ 42659 h 151959"/>
              <a:gd name="connsiteX6" fmla="*/ 222851 w 1537457"/>
              <a:gd name="connsiteY6" fmla="*/ 42659 h 151959"/>
              <a:gd name="connsiteX7" fmla="*/ 222851 w 1537457"/>
              <a:gd name="connsiteY7" fmla="*/ 55449 h 151959"/>
              <a:gd name="connsiteX8" fmla="*/ 324756 w 1537457"/>
              <a:gd name="connsiteY8" fmla="*/ 55449 h 151959"/>
              <a:gd name="connsiteX9" fmla="*/ 324756 w 1537457"/>
              <a:gd name="connsiteY9" fmla="*/ 64566 h 151959"/>
              <a:gd name="connsiteX10" fmla="*/ 381679 w 1537457"/>
              <a:gd name="connsiteY10" fmla="*/ 64566 h 151959"/>
              <a:gd name="connsiteX11" fmla="*/ 381679 w 1537457"/>
              <a:gd name="connsiteY11" fmla="*/ 70012 h 151959"/>
              <a:gd name="connsiteX12" fmla="*/ 522973 w 1537457"/>
              <a:gd name="connsiteY12" fmla="*/ 70012 h 151959"/>
              <a:gd name="connsiteX13" fmla="*/ 522973 w 1537457"/>
              <a:gd name="connsiteY13" fmla="*/ 83688 h 151959"/>
              <a:gd name="connsiteX14" fmla="*/ 613950 w 1537457"/>
              <a:gd name="connsiteY14" fmla="*/ 83688 h 151959"/>
              <a:gd name="connsiteX15" fmla="*/ 613950 w 1537457"/>
              <a:gd name="connsiteY15" fmla="*/ 90906 h 151959"/>
              <a:gd name="connsiteX16" fmla="*/ 760707 w 1537457"/>
              <a:gd name="connsiteY16" fmla="*/ 90906 h 151959"/>
              <a:gd name="connsiteX17" fmla="*/ 760707 w 1537457"/>
              <a:gd name="connsiteY17" fmla="*/ 95465 h 151959"/>
              <a:gd name="connsiteX18" fmla="*/ 835166 w 1537457"/>
              <a:gd name="connsiteY18" fmla="*/ 95465 h 151959"/>
              <a:gd name="connsiteX19" fmla="*/ 835166 w 1537457"/>
              <a:gd name="connsiteY19" fmla="*/ 112814 h 151959"/>
              <a:gd name="connsiteX20" fmla="*/ 1141768 w 1537457"/>
              <a:gd name="connsiteY20" fmla="*/ 112814 h 151959"/>
              <a:gd name="connsiteX21" fmla="*/ 1141768 w 1537457"/>
              <a:gd name="connsiteY21" fmla="*/ 128263 h 151959"/>
              <a:gd name="connsiteX22" fmla="*/ 1228044 w 1537457"/>
              <a:gd name="connsiteY22" fmla="*/ 128263 h 151959"/>
              <a:gd name="connsiteX23" fmla="*/ 1228044 w 1537457"/>
              <a:gd name="connsiteY23" fmla="*/ 141939 h 151959"/>
              <a:gd name="connsiteX24" fmla="*/ 1532740 w 1537457"/>
              <a:gd name="connsiteY24" fmla="*/ 141939 h 1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37457" h="151959">
                <a:moveTo>
                  <a:pt x="12690" y="12647"/>
                </a:moveTo>
                <a:lnTo>
                  <a:pt x="12690" y="28983"/>
                </a:lnTo>
                <a:lnTo>
                  <a:pt x="38356" y="28983"/>
                </a:lnTo>
                <a:lnTo>
                  <a:pt x="38356" y="38987"/>
                </a:lnTo>
                <a:lnTo>
                  <a:pt x="87021" y="38987"/>
                </a:lnTo>
                <a:lnTo>
                  <a:pt x="87021" y="42659"/>
                </a:lnTo>
                <a:lnTo>
                  <a:pt x="222851" y="42659"/>
                </a:lnTo>
                <a:lnTo>
                  <a:pt x="222851" y="55449"/>
                </a:lnTo>
                <a:lnTo>
                  <a:pt x="324756" y="55449"/>
                </a:lnTo>
                <a:lnTo>
                  <a:pt x="324756" y="64566"/>
                </a:lnTo>
                <a:lnTo>
                  <a:pt x="381679" y="64566"/>
                </a:lnTo>
                <a:lnTo>
                  <a:pt x="381679" y="70012"/>
                </a:lnTo>
                <a:lnTo>
                  <a:pt x="522973" y="70012"/>
                </a:lnTo>
                <a:lnTo>
                  <a:pt x="522973" y="83688"/>
                </a:lnTo>
                <a:lnTo>
                  <a:pt x="613950" y="83688"/>
                </a:lnTo>
                <a:lnTo>
                  <a:pt x="613950" y="90906"/>
                </a:lnTo>
                <a:lnTo>
                  <a:pt x="760707" y="90906"/>
                </a:lnTo>
                <a:lnTo>
                  <a:pt x="760707" y="95465"/>
                </a:lnTo>
                <a:lnTo>
                  <a:pt x="835166" y="95465"/>
                </a:lnTo>
                <a:lnTo>
                  <a:pt x="835166" y="112814"/>
                </a:lnTo>
                <a:lnTo>
                  <a:pt x="1141768" y="112814"/>
                </a:lnTo>
                <a:lnTo>
                  <a:pt x="1141768" y="128263"/>
                </a:lnTo>
                <a:lnTo>
                  <a:pt x="1228044" y="128263"/>
                </a:lnTo>
                <a:lnTo>
                  <a:pt x="1228044" y="141939"/>
                </a:lnTo>
                <a:lnTo>
                  <a:pt x="1532740" y="141939"/>
                </a:lnTo>
              </a:path>
            </a:pathLst>
          </a:custGeom>
          <a:noFill/>
          <a:ln w="19050" cap="flat">
            <a:solidFill>
              <a:srgbClr val="8B878B"/>
            </a:solidFill>
            <a:prstDash val="solid"/>
            <a:miter/>
          </a:ln>
        </p:spPr>
        <p:txBody>
          <a:bodyPr rtlCol="0" anchor="ctr"/>
          <a:lstStyle/>
          <a:p>
            <a:endParaRPr lang="en-GB" dirty="0"/>
          </a:p>
        </p:txBody>
      </p:sp>
      <p:sp>
        <p:nvSpPr>
          <p:cNvPr id="598" name="Freeform 597">
            <a:extLst>
              <a:ext uri="{FF2B5EF4-FFF2-40B4-BE49-F238E27FC236}">
                <a16:creationId xmlns:a16="http://schemas.microsoft.com/office/drawing/2014/main" id="{3D2B2321-0049-E74D-8851-5CB9D9E8106E}"/>
              </a:ext>
            </a:extLst>
          </p:cNvPr>
          <p:cNvSpPr/>
          <p:nvPr/>
        </p:nvSpPr>
        <p:spPr>
          <a:xfrm>
            <a:off x="10758261" y="3812864"/>
            <a:ext cx="546369" cy="63317"/>
          </a:xfrm>
          <a:custGeom>
            <a:avLst/>
            <a:gdLst>
              <a:gd name="connsiteX0" fmla="*/ 12690 w 546369"/>
              <a:gd name="connsiteY0" fmla="*/ 12647 h 63316"/>
              <a:gd name="connsiteX1" fmla="*/ 12690 w 546369"/>
              <a:gd name="connsiteY1" fmla="*/ 32655 h 63316"/>
              <a:gd name="connsiteX2" fmla="*/ 200869 w 546369"/>
              <a:gd name="connsiteY2" fmla="*/ 32655 h 63316"/>
              <a:gd name="connsiteX3" fmla="*/ 200869 w 546369"/>
              <a:gd name="connsiteY3" fmla="*/ 54436 h 63316"/>
              <a:gd name="connsiteX4" fmla="*/ 545972 w 546369"/>
              <a:gd name="connsiteY4" fmla="*/ 54436 h 63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69" h="63316">
                <a:moveTo>
                  <a:pt x="12690" y="12647"/>
                </a:moveTo>
                <a:lnTo>
                  <a:pt x="12690" y="32655"/>
                </a:lnTo>
                <a:lnTo>
                  <a:pt x="200869" y="32655"/>
                </a:lnTo>
                <a:lnTo>
                  <a:pt x="200869" y="54436"/>
                </a:lnTo>
                <a:lnTo>
                  <a:pt x="545972" y="54436"/>
                </a:lnTo>
              </a:path>
            </a:pathLst>
          </a:custGeom>
          <a:noFill/>
          <a:ln w="19050" cap="flat">
            <a:solidFill>
              <a:srgbClr val="8B878B"/>
            </a:solidFill>
            <a:prstDash val="solid"/>
            <a:miter/>
          </a:ln>
        </p:spPr>
        <p:txBody>
          <a:bodyPr rtlCol="0" anchor="ctr"/>
          <a:lstStyle/>
          <a:p>
            <a:endParaRPr lang="en-GB" dirty="0"/>
          </a:p>
        </p:txBody>
      </p:sp>
      <p:sp>
        <p:nvSpPr>
          <p:cNvPr id="599" name="Freeform 598">
            <a:extLst>
              <a:ext uri="{FF2B5EF4-FFF2-40B4-BE49-F238E27FC236}">
                <a16:creationId xmlns:a16="http://schemas.microsoft.com/office/drawing/2014/main" id="{F58D20C8-D69C-3244-98DE-9F483E92CA1C}"/>
              </a:ext>
            </a:extLst>
          </p:cNvPr>
          <p:cNvSpPr/>
          <p:nvPr/>
        </p:nvSpPr>
        <p:spPr>
          <a:xfrm>
            <a:off x="6754645" y="1382521"/>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0" name="Freeform 599">
            <a:extLst>
              <a:ext uri="{FF2B5EF4-FFF2-40B4-BE49-F238E27FC236}">
                <a16:creationId xmlns:a16="http://schemas.microsoft.com/office/drawing/2014/main" id="{872E35A0-8FF9-B34D-BFB9-7F4DE6665580}"/>
              </a:ext>
            </a:extLst>
          </p:cNvPr>
          <p:cNvSpPr/>
          <p:nvPr/>
        </p:nvSpPr>
        <p:spPr>
          <a:xfrm>
            <a:off x="6900005" y="1510800"/>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1" name="Freeform 600">
            <a:extLst>
              <a:ext uri="{FF2B5EF4-FFF2-40B4-BE49-F238E27FC236}">
                <a16:creationId xmlns:a16="http://schemas.microsoft.com/office/drawing/2014/main" id="{6D6C2F52-6B72-C24F-BCD9-B9B7FFA2ADEB}"/>
              </a:ext>
            </a:extLst>
          </p:cNvPr>
          <p:cNvSpPr/>
          <p:nvPr/>
        </p:nvSpPr>
        <p:spPr>
          <a:xfrm>
            <a:off x="6938124" y="1546384"/>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2" name="Freeform 601">
            <a:extLst>
              <a:ext uri="{FF2B5EF4-FFF2-40B4-BE49-F238E27FC236}">
                <a16:creationId xmlns:a16="http://schemas.microsoft.com/office/drawing/2014/main" id="{399D3B47-0551-3E4A-BE38-6D950D1ECF25}"/>
              </a:ext>
            </a:extLst>
          </p:cNvPr>
          <p:cNvSpPr/>
          <p:nvPr/>
        </p:nvSpPr>
        <p:spPr>
          <a:xfrm>
            <a:off x="6957183" y="1586780"/>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3" name="Freeform 602">
            <a:extLst>
              <a:ext uri="{FF2B5EF4-FFF2-40B4-BE49-F238E27FC236}">
                <a16:creationId xmlns:a16="http://schemas.microsoft.com/office/drawing/2014/main" id="{4CCABA5B-2196-5F40-8590-AEA134CDAD1F}"/>
              </a:ext>
            </a:extLst>
          </p:cNvPr>
          <p:cNvSpPr/>
          <p:nvPr/>
        </p:nvSpPr>
        <p:spPr>
          <a:xfrm>
            <a:off x="6990982" y="1631862"/>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4" name="Freeform 603">
            <a:extLst>
              <a:ext uri="{FF2B5EF4-FFF2-40B4-BE49-F238E27FC236}">
                <a16:creationId xmlns:a16="http://schemas.microsoft.com/office/drawing/2014/main" id="{91AC6DE9-8418-B54A-ADBA-45D508357188}"/>
              </a:ext>
            </a:extLst>
          </p:cNvPr>
          <p:cNvSpPr/>
          <p:nvPr/>
        </p:nvSpPr>
        <p:spPr>
          <a:xfrm>
            <a:off x="7186277" y="1957182"/>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5" name="Freeform 604">
            <a:extLst>
              <a:ext uri="{FF2B5EF4-FFF2-40B4-BE49-F238E27FC236}">
                <a16:creationId xmlns:a16="http://schemas.microsoft.com/office/drawing/2014/main" id="{84205E5A-5B6E-B14C-B765-4F0296B08FE1}"/>
              </a:ext>
            </a:extLst>
          </p:cNvPr>
          <p:cNvSpPr/>
          <p:nvPr/>
        </p:nvSpPr>
        <p:spPr>
          <a:xfrm>
            <a:off x="7300633" y="2130543"/>
            <a:ext cx="76238" cy="63317"/>
          </a:xfrm>
          <a:custGeom>
            <a:avLst/>
            <a:gdLst>
              <a:gd name="connsiteX0" fmla="*/ 12690 w 76237"/>
              <a:gd name="connsiteY0" fmla="*/ 58108 h 63316"/>
              <a:gd name="connsiteX1" fmla="*/ 39246 w 76237"/>
              <a:gd name="connsiteY1" fmla="*/ 12647 h 63316"/>
              <a:gd name="connsiteX2" fmla="*/ 65802 w 76237"/>
              <a:gd name="connsiteY2" fmla="*/ 58108 h 63316"/>
              <a:gd name="connsiteX3" fmla="*/ 12690 w 76237"/>
              <a:gd name="connsiteY3" fmla="*/ 58108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108"/>
                </a:moveTo>
                <a:lnTo>
                  <a:pt x="39246" y="12647"/>
                </a:lnTo>
                <a:lnTo>
                  <a:pt x="65802" y="58108"/>
                </a:lnTo>
                <a:lnTo>
                  <a:pt x="12690" y="58108"/>
                </a:lnTo>
                <a:close/>
              </a:path>
            </a:pathLst>
          </a:custGeom>
          <a:noFill/>
          <a:ln w="12684" cap="flat">
            <a:solidFill>
              <a:srgbClr val="C6573B"/>
            </a:solidFill>
            <a:prstDash val="solid"/>
            <a:miter/>
          </a:ln>
        </p:spPr>
        <p:txBody>
          <a:bodyPr rtlCol="0" anchor="ctr"/>
          <a:lstStyle/>
          <a:p>
            <a:endParaRPr lang="en-GB" dirty="0"/>
          </a:p>
        </p:txBody>
      </p:sp>
      <p:sp>
        <p:nvSpPr>
          <p:cNvPr id="606" name="Freeform 605">
            <a:extLst>
              <a:ext uri="{FF2B5EF4-FFF2-40B4-BE49-F238E27FC236}">
                <a16:creationId xmlns:a16="http://schemas.microsoft.com/office/drawing/2014/main" id="{8921268D-F7D1-CA47-80AD-605CABF24F5C}"/>
              </a:ext>
            </a:extLst>
          </p:cNvPr>
          <p:cNvSpPr/>
          <p:nvPr/>
        </p:nvSpPr>
        <p:spPr>
          <a:xfrm>
            <a:off x="7381699" y="2261102"/>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7" name="Freeform 606">
            <a:extLst>
              <a:ext uri="{FF2B5EF4-FFF2-40B4-BE49-F238E27FC236}">
                <a16:creationId xmlns:a16="http://schemas.microsoft.com/office/drawing/2014/main" id="{35DC4655-B815-8C42-AD01-588594BA108E}"/>
              </a:ext>
            </a:extLst>
          </p:cNvPr>
          <p:cNvSpPr/>
          <p:nvPr/>
        </p:nvSpPr>
        <p:spPr>
          <a:xfrm>
            <a:off x="7560349" y="2484229"/>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08" name="Freeform 607">
            <a:extLst>
              <a:ext uri="{FF2B5EF4-FFF2-40B4-BE49-F238E27FC236}">
                <a16:creationId xmlns:a16="http://schemas.microsoft.com/office/drawing/2014/main" id="{524B1DF4-D43D-C945-95DE-9B408E9C5AB9}"/>
              </a:ext>
            </a:extLst>
          </p:cNvPr>
          <p:cNvSpPr/>
          <p:nvPr/>
        </p:nvSpPr>
        <p:spPr>
          <a:xfrm>
            <a:off x="7605583" y="2538935"/>
            <a:ext cx="76238" cy="63317"/>
          </a:xfrm>
          <a:custGeom>
            <a:avLst/>
            <a:gdLst>
              <a:gd name="connsiteX0" fmla="*/ 12690 w 76237"/>
              <a:gd name="connsiteY0" fmla="*/ 58108 h 63316"/>
              <a:gd name="connsiteX1" fmla="*/ 39246 w 76237"/>
              <a:gd name="connsiteY1" fmla="*/ 12647 h 63316"/>
              <a:gd name="connsiteX2" fmla="*/ 65802 w 76237"/>
              <a:gd name="connsiteY2" fmla="*/ 58108 h 63316"/>
              <a:gd name="connsiteX3" fmla="*/ 12690 w 76237"/>
              <a:gd name="connsiteY3" fmla="*/ 58108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108"/>
                </a:moveTo>
                <a:lnTo>
                  <a:pt x="39246" y="12647"/>
                </a:lnTo>
                <a:lnTo>
                  <a:pt x="65802" y="58108"/>
                </a:lnTo>
                <a:lnTo>
                  <a:pt x="12690" y="58108"/>
                </a:lnTo>
                <a:close/>
              </a:path>
            </a:pathLst>
          </a:custGeom>
          <a:noFill/>
          <a:ln w="12684" cap="flat">
            <a:solidFill>
              <a:srgbClr val="C6573B"/>
            </a:solidFill>
            <a:prstDash val="solid"/>
            <a:miter/>
          </a:ln>
        </p:spPr>
        <p:txBody>
          <a:bodyPr rtlCol="0" anchor="ctr"/>
          <a:lstStyle/>
          <a:p>
            <a:endParaRPr lang="en-GB" dirty="0"/>
          </a:p>
        </p:txBody>
      </p:sp>
      <p:sp>
        <p:nvSpPr>
          <p:cNvPr id="609" name="Freeform 608">
            <a:extLst>
              <a:ext uri="{FF2B5EF4-FFF2-40B4-BE49-F238E27FC236}">
                <a16:creationId xmlns:a16="http://schemas.microsoft.com/office/drawing/2014/main" id="{D1EB05E8-E731-3E41-A735-3858CC4C1563}"/>
              </a:ext>
            </a:extLst>
          </p:cNvPr>
          <p:cNvSpPr/>
          <p:nvPr/>
        </p:nvSpPr>
        <p:spPr>
          <a:xfrm>
            <a:off x="7705709" y="2636189"/>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10" name="Freeform 609">
            <a:extLst>
              <a:ext uri="{FF2B5EF4-FFF2-40B4-BE49-F238E27FC236}">
                <a16:creationId xmlns:a16="http://schemas.microsoft.com/office/drawing/2014/main" id="{960824B7-5BEC-DC44-B936-AD2E39EDF0FF}"/>
              </a:ext>
            </a:extLst>
          </p:cNvPr>
          <p:cNvSpPr/>
          <p:nvPr/>
        </p:nvSpPr>
        <p:spPr>
          <a:xfrm>
            <a:off x="8794508" y="3400800"/>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11" name="Freeform 610">
            <a:extLst>
              <a:ext uri="{FF2B5EF4-FFF2-40B4-BE49-F238E27FC236}">
                <a16:creationId xmlns:a16="http://schemas.microsoft.com/office/drawing/2014/main" id="{C3CEB2FC-A8A7-D44C-8D7E-DF3B55C72FC4}"/>
              </a:ext>
            </a:extLst>
          </p:cNvPr>
          <p:cNvSpPr/>
          <p:nvPr/>
        </p:nvSpPr>
        <p:spPr>
          <a:xfrm>
            <a:off x="8804038" y="3400800"/>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rgbClr val="C6573B"/>
            </a:solidFill>
            <a:prstDash val="solid"/>
            <a:miter/>
          </a:ln>
        </p:spPr>
        <p:txBody>
          <a:bodyPr rtlCol="0" anchor="ctr"/>
          <a:lstStyle/>
          <a:p>
            <a:endParaRPr lang="en-GB" dirty="0"/>
          </a:p>
        </p:txBody>
      </p:sp>
      <p:sp>
        <p:nvSpPr>
          <p:cNvPr id="612" name="Freeform 611">
            <a:extLst>
              <a:ext uri="{FF2B5EF4-FFF2-40B4-BE49-F238E27FC236}">
                <a16:creationId xmlns:a16="http://schemas.microsoft.com/office/drawing/2014/main" id="{9DA807E6-4340-9144-BC6E-3163014F0B25}"/>
              </a:ext>
            </a:extLst>
          </p:cNvPr>
          <p:cNvSpPr/>
          <p:nvPr/>
        </p:nvSpPr>
        <p:spPr>
          <a:xfrm>
            <a:off x="9530582" y="3543262"/>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3" name="Freeform 612">
            <a:extLst>
              <a:ext uri="{FF2B5EF4-FFF2-40B4-BE49-F238E27FC236}">
                <a16:creationId xmlns:a16="http://schemas.microsoft.com/office/drawing/2014/main" id="{FF93FC16-CD6C-7D4C-BFFD-1D93C0B29DB8}"/>
              </a:ext>
            </a:extLst>
          </p:cNvPr>
          <p:cNvSpPr/>
          <p:nvPr/>
        </p:nvSpPr>
        <p:spPr>
          <a:xfrm>
            <a:off x="9535410" y="3543262"/>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4" name="Freeform 613">
            <a:extLst>
              <a:ext uri="{FF2B5EF4-FFF2-40B4-BE49-F238E27FC236}">
                <a16:creationId xmlns:a16="http://schemas.microsoft.com/office/drawing/2014/main" id="{822E74FD-E2BE-C84C-A0D5-02B972270326}"/>
              </a:ext>
            </a:extLst>
          </p:cNvPr>
          <p:cNvSpPr/>
          <p:nvPr/>
        </p:nvSpPr>
        <p:spPr>
          <a:xfrm>
            <a:off x="9559171" y="3545541"/>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5" name="Freeform 614">
            <a:extLst>
              <a:ext uri="{FF2B5EF4-FFF2-40B4-BE49-F238E27FC236}">
                <a16:creationId xmlns:a16="http://schemas.microsoft.com/office/drawing/2014/main" id="{5435421F-B245-5547-B9B8-96404C58EBA6}"/>
              </a:ext>
            </a:extLst>
          </p:cNvPr>
          <p:cNvSpPr/>
          <p:nvPr/>
        </p:nvSpPr>
        <p:spPr>
          <a:xfrm>
            <a:off x="9568701" y="3557445"/>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6" name="Freeform 615">
            <a:extLst>
              <a:ext uri="{FF2B5EF4-FFF2-40B4-BE49-F238E27FC236}">
                <a16:creationId xmlns:a16="http://schemas.microsoft.com/office/drawing/2014/main" id="{18F1B8CE-F4AD-6B45-BC15-D17E3D9DE720}"/>
              </a:ext>
            </a:extLst>
          </p:cNvPr>
          <p:cNvSpPr/>
          <p:nvPr/>
        </p:nvSpPr>
        <p:spPr>
          <a:xfrm>
            <a:off x="9571115" y="3557445"/>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7" name="Freeform 616">
            <a:extLst>
              <a:ext uri="{FF2B5EF4-FFF2-40B4-BE49-F238E27FC236}">
                <a16:creationId xmlns:a16="http://schemas.microsoft.com/office/drawing/2014/main" id="{06A7756B-4E1B-0F43-82E8-C96D4AB63351}"/>
              </a:ext>
            </a:extLst>
          </p:cNvPr>
          <p:cNvSpPr/>
          <p:nvPr/>
        </p:nvSpPr>
        <p:spPr>
          <a:xfrm>
            <a:off x="9583059" y="3562257"/>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8" name="Freeform 617">
            <a:extLst>
              <a:ext uri="{FF2B5EF4-FFF2-40B4-BE49-F238E27FC236}">
                <a16:creationId xmlns:a16="http://schemas.microsoft.com/office/drawing/2014/main" id="{C6C3C82F-715C-4348-91AB-670D249EF2E4}"/>
              </a:ext>
            </a:extLst>
          </p:cNvPr>
          <p:cNvSpPr/>
          <p:nvPr/>
        </p:nvSpPr>
        <p:spPr>
          <a:xfrm>
            <a:off x="9595002" y="3564536"/>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19" name="Freeform 618">
            <a:extLst>
              <a:ext uri="{FF2B5EF4-FFF2-40B4-BE49-F238E27FC236}">
                <a16:creationId xmlns:a16="http://schemas.microsoft.com/office/drawing/2014/main" id="{D7BCF11B-3B8F-B64A-85D8-17960D7A449B}"/>
              </a:ext>
            </a:extLst>
          </p:cNvPr>
          <p:cNvSpPr/>
          <p:nvPr/>
        </p:nvSpPr>
        <p:spPr>
          <a:xfrm>
            <a:off x="9599704" y="3564536"/>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0" name="Freeform 619">
            <a:extLst>
              <a:ext uri="{FF2B5EF4-FFF2-40B4-BE49-F238E27FC236}">
                <a16:creationId xmlns:a16="http://schemas.microsoft.com/office/drawing/2014/main" id="{A1BC810B-ACDC-2F4C-B499-1759313ACA85}"/>
              </a:ext>
            </a:extLst>
          </p:cNvPr>
          <p:cNvSpPr/>
          <p:nvPr/>
        </p:nvSpPr>
        <p:spPr>
          <a:xfrm>
            <a:off x="9614062" y="3566942"/>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1" name="Freeform 620">
            <a:extLst>
              <a:ext uri="{FF2B5EF4-FFF2-40B4-BE49-F238E27FC236}">
                <a16:creationId xmlns:a16="http://schemas.microsoft.com/office/drawing/2014/main" id="{C5BCBF3F-3FAA-1340-85A4-99A1EE61A20F}"/>
              </a:ext>
            </a:extLst>
          </p:cNvPr>
          <p:cNvSpPr/>
          <p:nvPr/>
        </p:nvSpPr>
        <p:spPr>
          <a:xfrm>
            <a:off x="9633121" y="3571755"/>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2" name="Freeform 621">
            <a:extLst>
              <a:ext uri="{FF2B5EF4-FFF2-40B4-BE49-F238E27FC236}">
                <a16:creationId xmlns:a16="http://schemas.microsoft.com/office/drawing/2014/main" id="{09B74C32-4777-4149-8505-067B5246BE88}"/>
              </a:ext>
            </a:extLst>
          </p:cNvPr>
          <p:cNvSpPr/>
          <p:nvPr/>
        </p:nvSpPr>
        <p:spPr>
          <a:xfrm>
            <a:off x="9647352" y="3574034"/>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3" name="Freeform 622">
            <a:extLst>
              <a:ext uri="{FF2B5EF4-FFF2-40B4-BE49-F238E27FC236}">
                <a16:creationId xmlns:a16="http://schemas.microsoft.com/office/drawing/2014/main" id="{82E1B03B-A55A-3B47-A7A5-0997D471A7D5}"/>
              </a:ext>
            </a:extLst>
          </p:cNvPr>
          <p:cNvSpPr/>
          <p:nvPr/>
        </p:nvSpPr>
        <p:spPr>
          <a:xfrm>
            <a:off x="9673527" y="3574034"/>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4" name="Freeform 623">
            <a:extLst>
              <a:ext uri="{FF2B5EF4-FFF2-40B4-BE49-F238E27FC236}">
                <a16:creationId xmlns:a16="http://schemas.microsoft.com/office/drawing/2014/main" id="{5A1C58B6-4915-1847-98A0-0867332181E9}"/>
              </a:ext>
            </a:extLst>
          </p:cNvPr>
          <p:cNvSpPr/>
          <p:nvPr/>
        </p:nvSpPr>
        <p:spPr>
          <a:xfrm>
            <a:off x="9690299" y="3574034"/>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5" name="Freeform 624">
            <a:extLst>
              <a:ext uri="{FF2B5EF4-FFF2-40B4-BE49-F238E27FC236}">
                <a16:creationId xmlns:a16="http://schemas.microsoft.com/office/drawing/2014/main" id="{40D5E6A8-AF62-0845-99CC-86246FCBAE70}"/>
              </a:ext>
            </a:extLst>
          </p:cNvPr>
          <p:cNvSpPr/>
          <p:nvPr/>
        </p:nvSpPr>
        <p:spPr>
          <a:xfrm>
            <a:off x="9714060" y="3576440"/>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6" name="Freeform 625">
            <a:extLst>
              <a:ext uri="{FF2B5EF4-FFF2-40B4-BE49-F238E27FC236}">
                <a16:creationId xmlns:a16="http://schemas.microsoft.com/office/drawing/2014/main" id="{23E1CD34-5283-0B40-9673-7D7B2F8FE930}"/>
              </a:ext>
            </a:extLst>
          </p:cNvPr>
          <p:cNvSpPr/>
          <p:nvPr/>
        </p:nvSpPr>
        <p:spPr>
          <a:xfrm>
            <a:off x="9726004" y="3576440"/>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7" name="Freeform 626">
            <a:extLst>
              <a:ext uri="{FF2B5EF4-FFF2-40B4-BE49-F238E27FC236}">
                <a16:creationId xmlns:a16="http://schemas.microsoft.com/office/drawing/2014/main" id="{1CFB1448-14D4-0E46-B790-287CB35CE3B4}"/>
              </a:ext>
            </a:extLst>
          </p:cNvPr>
          <p:cNvSpPr/>
          <p:nvPr/>
        </p:nvSpPr>
        <p:spPr>
          <a:xfrm>
            <a:off x="9754593" y="3576440"/>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8" name="Freeform 627">
            <a:extLst>
              <a:ext uri="{FF2B5EF4-FFF2-40B4-BE49-F238E27FC236}">
                <a16:creationId xmlns:a16="http://schemas.microsoft.com/office/drawing/2014/main" id="{3B049A5D-6774-1F40-B0EF-C45410407549}"/>
              </a:ext>
            </a:extLst>
          </p:cNvPr>
          <p:cNvSpPr/>
          <p:nvPr/>
        </p:nvSpPr>
        <p:spPr>
          <a:xfrm>
            <a:off x="9785596" y="3585937"/>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29" name="Freeform 628">
            <a:extLst>
              <a:ext uri="{FF2B5EF4-FFF2-40B4-BE49-F238E27FC236}">
                <a16:creationId xmlns:a16="http://schemas.microsoft.com/office/drawing/2014/main" id="{1C334A17-4C9F-CD45-A57D-5FC6FE2F1071}"/>
              </a:ext>
            </a:extLst>
          </p:cNvPr>
          <p:cNvSpPr/>
          <p:nvPr/>
        </p:nvSpPr>
        <p:spPr>
          <a:xfrm>
            <a:off x="9837946" y="3593029"/>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0" name="Freeform 629">
            <a:extLst>
              <a:ext uri="{FF2B5EF4-FFF2-40B4-BE49-F238E27FC236}">
                <a16:creationId xmlns:a16="http://schemas.microsoft.com/office/drawing/2014/main" id="{4FC0C990-4C99-8445-A299-667DFDFE0970}"/>
              </a:ext>
            </a:extLst>
          </p:cNvPr>
          <p:cNvSpPr/>
          <p:nvPr/>
        </p:nvSpPr>
        <p:spPr>
          <a:xfrm>
            <a:off x="9866535" y="3607338"/>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1" name="Freeform 630">
            <a:extLst>
              <a:ext uri="{FF2B5EF4-FFF2-40B4-BE49-F238E27FC236}">
                <a16:creationId xmlns:a16="http://schemas.microsoft.com/office/drawing/2014/main" id="{F307E537-AA5B-7F43-B4AE-44E18BC0F520}"/>
              </a:ext>
            </a:extLst>
          </p:cNvPr>
          <p:cNvSpPr/>
          <p:nvPr/>
        </p:nvSpPr>
        <p:spPr>
          <a:xfrm>
            <a:off x="9880893" y="3607338"/>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2" name="Freeform 631">
            <a:extLst>
              <a:ext uri="{FF2B5EF4-FFF2-40B4-BE49-F238E27FC236}">
                <a16:creationId xmlns:a16="http://schemas.microsoft.com/office/drawing/2014/main" id="{3D0B80BF-22B2-194D-9832-04302A0EF1BB}"/>
              </a:ext>
            </a:extLst>
          </p:cNvPr>
          <p:cNvSpPr/>
          <p:nvPr/>
        </p:nvSpPr>
        <p:spPr>
          <a:xfrm>
            <a:off x="9892710" y="3607338"/>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3" name="Freeform 632">
            <a:extLst>
              <a:ext uri="{FF2B5EF4-FFF2-40B4-BE49-F238E27FC236}">
                <a16:creationId xmlns:a16="http://schemas.microsoft.com/office/drawing/2014/main" id="{89836549-758A-1B4D-8BF7-07DA70CE3F5B}"/>
              </a:ext>
            </a:extLst>
          </p:cNvPr>
          <p:cNvSpPr/>
          <p:nvPr/>
        </p:nvSpPr>
        <p:spPr>
          <a:xfrm>
            <a:off x="9930829" y="3607338"/>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4" name="Freeform 633">
            <a:extLst>
              <a:ext uri="{FF2B5EF4-FFF2-40B4-BE49-F238E27FC236}">
                <a16:creationId xmlns:a16="http://schemas.microsoft.com/office/drawing/2014/main" id="{BC3C97A5-00A7-6744-A78D-9F7EC97D850A}"/>
              </a:ext>
            </a:extLst>
          </p:cNvPr>
          <p:cNvSpPr/>
          <p:nvPr/>
        </p:nvSpPr>
        <p:spPr>
          <a:xfrm>
            <a:off x="9947601" y="3607338"/>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5" name="Freeform 634">
            <a:extLst>
              <a:ext uri="{FF2B5EF4-FFF2-40B4-BE49-F238E27FC236}">
                <a16:creationId xmlns:a16="http://schemas.microsoft.com/office/drawing/2014/main" id="{19DB7AA6-0012-5D41-8BD5-FC7830B966E7}"/>
              </a:ext>
            </a:extLst>
          </p:cNvPr>
          <p:cNvSpPr/>
          <p:nvPr/>
        </p:nvSpPr>
        <p:spPr>
          <a:xfrm>
            <a:off x="9957131" y="3607338"/>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6" name="Freeform 635">
            <a:extLst>
              <a:ext uri="{FF2B5EF4-FFF2-40B4-BE49-F238E27FC236}">
                <a16:creationId xmlns:a16="http://schemas.microsoft.com/office/drawing/2014/main" id="{5EB9C16C-4AEF-4A45-AD42-71FB84283D3B}"/>
              </a:ext>
            </a:extLst>
          </p:cNvPr>
          <p:cNvSpPr/>
          <p:nvPr/>
        </p:nvSpPr>
        <p:spPr>
          <a:xfrm>
            <a:off x="9985720" y="3619242"/>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7" name="Freeform 636">
            <a:extLst>
              <a:ext uri="{FF2B5EF4-FFF2-40B4-BE49-F238E27FC236}">
                <a16:creationId xmlns:a16="http://schemas.microsoft.com/office/drawing/2014/main" id="{96595289-9B2B-3048-9419-01334FCD351B}"/>
              </a:ext>
            </a:extLst>
          </p:cNvPr>
          <p:cNvSpPr/>
          <p:nvPr/>
        </p:nvSpPr>
        <p:spPr>
          <a:xfrm>
            <a:off x="9997537" y="3619242"/>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8" name="Freeform 637">
            <a:extLst>
              <a:ext uri="{FF2B5EF4-FFF2-40B4-BE49-F238E27FC236}">
                <a16:creationId xmlns:a16="http://schemas.microsoft.com/office/drawing/2014/main" id="{81792110-3996-B443-A3A2-01D154E17E6B}"/>
              </a:ext>
            </a:extLst>
          </p:cNvPr>
          <p:cNvSpPr/>
          <p:nvPr/>
        </p:nvSpPr>
        <p:spPr>
          <a:xfrm>
            <a:off x="10019010" y="3621521"/>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39" name="Freeform 638">
            <a:extLst>
              <a:ext uri="{FF2B5EF4-FFF2-40B4-BE49-F238E27FC236}">
                <a16:creationId xmlns:a16="http://schemas.microsoft.com/office/drawing/2014/main" id="{DB546D4D-F2CC-B747-8D74-543E9B4D464F}"/>
              </a:ext>
            </a:extLst>
          </p:cNvPr>
          <p:cNvSpPr/>
          <p:nvPr/>
        </p:nvSpPr>
        <p:spPr>
          <a:xfrm>
            <a:off x="10050013"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0" name="Freeform 639">
            <a:extLst>
              <a:ext uri="{FF2B5EF4-FFF2-40B4-BE49-F238E27FC236}">
                <a16:creationId xmlns:a16="http://schemas.microsoft.com/office/drawing/2014/main" id="{4907A666-20D8-8E4B-A3C3-ECE1FE1EEEF9}"/>
              </a:ext>
            </a:extLst>
          </p:cNvPr>
          <p:cNvSpPr/>
          <p:nvPr/>
        </p:nvSpPr>
        <p:spPr>
          <a:xfrm>
            <a:off x="10061957"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1" name="Freeform 640">
            <a:extLst>
              <a:ext uri="{FF2B5EF4-FFF2-40B4-BE49-F238E27FC236}">
                <a16:creationId xmlns:a16="http://schemas.microsoft.com/office/drawing/2014/main" id="{3AD701D2-348A-A549-9B5F-B5F2E6C941F9}"/>
              </a:ext>
            </a:extLst>
          </p:cNvPr>
          <p:cNvSpPr/>
          <p:nvPr/>
        </p:nvSpPr>
        <p:spPr>
          <a:xfrm>
            <a:off x="10140482"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2" name="Freeform 641">
            <a:extLst>
              <a:ext uri="{FF2B5EF4-FFF2-40B4-BE49-F238E27FC236}">
                <a16:creationId xmlns:a16="http://schemas.microsoft.com/office/drawing/2014/main" id="{51A8573A-C718-A940-B602-478FA48F2100}"/>
              </a:ext>
            </a:extLst>
          </p:cNvPr>
          <p:cNvSpPr/>
          <p:nvPr/>
        </p:nvSpPr>
        <p:spPr>
          <a:xfrm>
            <a:off x="10159541"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3" name="Freeform 642">
            <a:extLst>
              <a:ext uri="{FF2B5EF4-FFF2-40B4-BE49-F238E27FC236}">
                <a16:creationId xmlns:a16="http://schemas.microsoft.com/office/drawing/2014/main" id="{7035E300-6A10-D340-954B-066F0CB69055}"/>
              </a:ext>
            </a:extLst>
          </p:cNvPr>
          <p:cNvSpPr/>
          <p:nvPr/>
        </p:nvSpPr>
        <p:spPr>
          <a:xfrm>
            <a:off x="10169071"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4" name="Freeform 643">
            <a:extLst>
              <a:ext uri="{FF2B5EF4-FFF2-40B4-BE49-F238E27FC236}">
                <a16:creationId xmlns:a16="http://schemas.microsoft.com/office/drawing/2014/main" id="{08C4CE0A-3397-474D-922B-0DD379291E38}"/>
              </a:ext>
            </a:extLst>
          </p:cNvPr>
          <p:cNvSpPr/>
          <p:nvPr/>
        </p:nvSpPr>
        <p:spPr>
          <a:xfrm>
            <a:off x="10190545"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5" name="Freeform 644">
            <a:extLst>
              <a:ext uri="{FF2B5EF4-FFF2-40B4-BE49-F238E27FC236}">
                <a16:creationId xmlns:a16="http://schemas.microsoft.com/office/drawing/2014/main" id="{130475B3-934C-F64C-8B99-B3493EAB4510}"/>
              </a:ext>
            </a:extLst>
          </p:cNvPr>
          <p:cNvSpPr/>
          <p:nvPr/>
        </p:nvSpPr>
        <p:spPr>
          <a:xfrm>
            <a:off x="10243022"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6" name="Freeform 645">
            <a:extLst>
              <a:ext uri="{FF2B5EF4-FFF2-40B4-BE49-F238E27FC236}">
                <a16:creationId xmlns:a16="http://schemas.microsoft.com/office/drawing/2014/main" id="{8E30FCCE-48D4-C846-B008-B4B6C4150CA2}"/>
              </a:ext>
            </a:extLst>
          </p:cNvPr>
          <p:cNvSpPr/>
          <p:nvPr/>
        </p:nvSpPr>
        <p:spPr>
          <a:xfrm>
            <a:off x="10254838"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7" name="Freeform 646">
            <a:extLst>
              <a:ext uri="{FF2B5EF4-FFF2-40B4-BE49-F238E27FC236}">
                <a16:creationId xmlns:a16="http://schemas.microsoft.com/office/drawing/2014/main" id="{6392EE72-F0CD-9543-8ABA-9D391C8D5D57}"/>
              </a:ext>
            </a:extLst>
          </p:cNvPr>
          <p:cNvSpPr/>
          <p:nvPr/>
        </p:nvSpPr>
        <p:spPr>
          <a:xfrm>
            <a:off x="10271611"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8" name="Freeform 647">
            <a:extLst>
              <a:ext uri="{FF2B5EF4-FFF2-40B4-BE49-F238E27FC236}">
                <a16:creationId xmlns:a16="http://schemas.microsoft.com/office/drawing/2014/main" id="{2475DD2A-87CE-9241-B2D8-7329920DB3CA}"/>
              </a:ext>
            </a:extLst>
          </p:cNvPr>
          <p:cNvSpPr/>
          <p:nvPr/>
        </p:nvSpPr>
        <p:spPr>
          <a:xfrm>
            <a:off x="10288256"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49" name="Freeform 648">
            <a:extLst>
              <a:ext uri="{FF2B5EF4-FFF2-40B4-BE49-F238E27FC236}">
                <a16:creationId xmlns:a16="http://schemas.microsoft.com/office/drawing/2014/main" id="{26169BD9-C1BE-524C-8BD3-8080872CFDFF}"/>
              </a:ext>
            </a:extLst>
          </p:cNvPr>
          <p:cNvSpPr/>
          <p:nvPr/>
        </p:nvSpPr>
        <p:spPr>
          <a:xfrm>
            <a:off x="10316845"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0" name="Freeform 649">
            <a:extLst>
              <a:ext uri="{FF2B5EF4-FFF2-40B4-BE49-F238E27FC236}">
                <a16:creationId xmlns:a16="http://schemas.microsoft.com/office/drawing/2014/main" id="{B8B4FCE7-C5F7-574E-A154-18269EDC5B9C}"/>
              </a:ext>
            </a:extLst>
          </p:cNvPr>
          <p:cNvSpPr/>
          <p:nvPr/>
        </p:nvSpPr>
        <p:spPr>
          <a:xfrm>
            <a:off x="10333490"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1" name="Freeform 650">
            <a:extLst>
              <a:ext uri="{FF2B5EF4-FFF2-40B4-BE49-F238E27FC236}">
                <a16:creationId xmlns:a16="http://schemas.microsoft.com/office/drawing/2014/main" id="{6028CBCC-69D5-114D-BB2C-843BA2AD83ED}"/>
              </a:ext>
            </a:extLst>
          </p:cNvPr>
          <p:cNvSpPr/>
          <p:nvPr/>
        </p:nvSpPr>
        <p:spPr>
          <a:xfrm>
            <a:off x="10362079"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2" name="Freeform 651">
            <a:extLst>
              <a:ext uri="{FF2B5EF4-FFF2-40B4-BE49-F238E27FC236}">
                <a16:creationId xmlns:a16="http://schemas.microsoft.com/office/drawing/2014/main" id="{0A215190-66BB-2B47-B9A6-19F19E9B9B6B}"/>
              </a:ext>
            </a:extLst>
          </p:cNvPr>
          <p:cNvSpPr/>
          <p:nvPr/>
        </p:nvSpPr>
        <p:spPr>
          <a:xfrm>
            <a:off x="10345434"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3" name="Freeform 652">
            <a:extLst>
              <a:ext uri="{FF2B5EF4-FFF2-40B4-BE49-F238E27FC236}">
                <a16:creationId xmlns:a16="http://schemas.microsoft.com/office/drawing/2014/main" id="{02CAD1AE-AC15-3C42-8E50-A6A78B4EFBDA}"/>
              </a:ext>
            </a:extLst>
          </p:cNvPr>
          <p:cNvSpPr/>
          <p:nvPr/>
        </p:nvSpPr>
        <p:spPr>
          <a:xfrm>
            <a:off x="10378724"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4" name="Freeform 653">
            <a:extLst>
              <a:ext uri="{FF2B5EF4-FFF2-40B4-BE49-F238E27FC236}">
                <a16:creationId xmlns:a16="http://schemas.microsoft.com/office/drawing/2014/main" id="{A6B910E6-DE66-E940-A759-63E5C1B8C9A3}"/>
              </a:ext>
            </a:extLst>
          </p:cNvPr>
          <p:cNvSpPr/>
          <p:nvPr/>
        </p:nvSpPr>
        <p:spPr>
          <a:xfrm>
            <a:off x="10397784"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5" name="Freeform 654">
            <a:extLst>
              <a:ext uri="{FF2B5EF4-FFF2-40B4-BE49-F238E27FC236}">
                <a16:creationId xmlns:a16="http://schemas.microsoft.com/office/drawing/2014/main" id="{5B4CE953-D864-384A-8566-5AF2ACF7A8DD}"/>
              </a:ext>
            </a:extLst>
          </p:cNvPr>
          <p:cNvSpPr/>
          <p:nvPr/>
        </p:nvSpPr>
        <p:spPr>
          <a:xfrm>
            <a:off x="10414556"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6" name="Freeform 655">
            <a:extLst>
              <a:ext uri="{FF2B5EF4-FFF2-40B4-BE49-F238E27FC236}">
                <a16:creationId xmlns:a16="http://schemas.microsoft.com/office/drawing/2014/main" id="{C08B0DFD-85EF-364F-86E4-08435F5D81D8}"/>
              </a:ext>
            </a:extLst>
          </p:cNvPr>
          <p:cNvSpPr/>
          <p:nvPr/>
        </p:nvSpPr>
        <p:spPr>
          <a:xfrm>
            <a:off x="10485965"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7" name="Freeform 656">
            <a:extLst>
              <a:ext uri="{FF2B5EF4-FFF2-40B4-BE49-F238E27FC236}">
                <a16:creationId xmlns:a16="http://schemas.microsoft.com/office/drawing/2014/main" id="{9FFC6240-460E-3E41-A23B-82A22DD651DF}"/>
              </a:ext>
            </a:extLst>
          </p:cNvPr>
          <p:cNvSpPr/>
          <p:nvPr/>
        </p:nvSpPr>
        <p:spPr>
          <a:xfrm>
            <a:off x="10478850"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8" name="Freeform 657">
            <a:extLst>
              <a:ext uri="{FF2B5EF4-FFF2-40B4-BE49-F238E27FC236}">
                <a16:creationId xmlns:a16="http://schemas.microsoft.com/office/drawing/2014/main" id="{B063182F-0846-0744-9210-7B9424CF33FC}"/>
              </a:ext>
            </a:extLst>
          </p:cNvPr>
          <p:cNvSpPr/>
          <p:nvPr/>
        </p:nvSpPr>
        <p:spPr>
          <a:xfrm>
            <a:off x="10507439"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59" name="Freeform 658">
            <a:extLst>
              <a:ext uri="{FF2B5EF4-FFF2-40B4-BE49-F238E27FC236}">
                <a16:creationId xmlns:a16="http://schemas.microsoft.com/office/drawing/2014/main" id="{9B163FDB-682A-274B-BA09-0F24175363AF}"/>
              </a:ext>
            </a:extLst>
          </p:cNvPr>
          <p:cNvSpPr/>
          <p:nvPr/>
        </p:nvSpPr>
        <p:spPr>
          <a:xfrm>
            <a:off x="10521670"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0" name="Freeform 659">
            <a:extLst>
              <a:ext uri="{FF2B5EF4-FFF2-40B4-BE49-F238E27FC236}">
                <a16:creationId xmlns:a16="http://schemas.microsoft.com/office/drawing/2014/main" id="{65E6378A-FFA1-5045-BBB8-03CBC02598A2}"/>
              </a:ext>
            </a:extLst>
          </p:cNvPr>
          <p:cNvSpPr/>
          <p:nvPr/>
        </p:nvSpPr>
        <p:spPr>
          <a:xfrm>
            <a:off x="10538442"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1" name="Freeform 660">
            <a:extLst>
              <a:ext uri="{FF2B5EF4-FFF2-40B4-BE49-F238E27FC236}">
                <a16:creationId xmlns:a16="http://schemas.microsoft.com/office/drawing/2014/main" id="{6D2442BB-0759-2443-85C1-1065B0C24026}"/>
              </a:ext>
            </a:extLst>
          </p:cNvPr>
          <p:cNvSpPr/>
          <p:nvPr/>
        </p:nvSpPr>
        <p:spPr>
          <a:xfrm>
            <a:off x="10562203"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2" name="Freeform 661">
            <a:extLst>
              <a:ext uri="{FF2B5EF4-FFF2-40B4-BE49-F238E27FC236}">
                <a16:creationId xmlns:a16="http://schemas.microsoft.com/office/drawing/2014/main" id="{EFB1D488-EA95-D54A-8F6D-3E705F4A966B}"/>
              </a:ext>
            </a:extLst>
          </p:cNvPr>
          <p:cNvSpPr/>
          <p:nvPr/>
        </p:nvSpPr>
        <p:spPr>
          <a:xfrm>
            <a:off x="10555087"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3" name="Freeform 662">
            <a:extLst>
              <a:ext uri="{FF2B5EF4-FFF2-40B4-BE49-F238E27FC236}">
                <a16:creationId xmlns:a16="http://schemas.microsoft.com/office/drawing/2014/main" id="{33A1C43B-794F-D34B-8719-C6A686BB6FEC}"/>
              </a:ext>
            </a:extLst>
          </p:cNvPr>
          <p:cNvSpPr/>
          <p:nvPr/>
        </p:nvSpPr>
        <p:spPr>
          <a:xfrm>
            <a:off x="10609851"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4" name="Freeform 663">
            <a:extLst>
              <a:ext uri="{FF2B5EF4-FFF2-40B4-BE49-F238E27FC236}">
                <a16:creationId xmlns:a16="http://schemas.microsoft.com/office/drawing/2014/main" id="{1D0C3E42-5811-6E45-A75E-11FF9AA4671F}"/>
              </a:ext>
            </a:extLst>
          </p:cNvPr>
          <p:cNvSpPr/>
          <p:nvPr/>
        </p:nvSpPr>
        <p:spPr>
          <a:xfrm>
            <a:off x="10640855"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5" name="Freeform 664">
            <a:extLst>
              <a:ext uri="{FF2B5EF4-FFF2-40B4-BE49-F238E27FC236}">
                <a16:creationId xmlns:a16="http://schemas.microsoft.com/office/drawing/2014/main" id="{516A55C9-54EB-3842-AC36-2AF0ACD92B12}"/>
              </a:ext>
            </a:extLst>
          </p:cNvPr>
          <p:cNvSpPr/>
          <p:nvPr/>
        </p:nvSpPr>
        <p:spPr>
          <a:xfrm>
            <a:off x="10659914"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6" name="Freeform 665">
            <a:extLst>
              <a:ext uri="{FF2B5EF4-FFF2-40B4-BE49-F238E27FC236}">
                <a16:creationId xmlns:a16="http://schemas.microsoft.com/office/drawing/2014/main" id="{9A677C7C-3FE6-7B43-9DA0-D84C66F8FD11}"/>
              </a:ext>
            </a:extLst>
          </p:cNvPr>
          <p:cNvSpPr/>
          <p:nvPr/>
        </p:nvSpPr>
        <p:spPr>
          <a:xfrm>
            <a:off x="10726622"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7" name="Freeform 666">
            <a:extLst>
              <a:ext uri="{FF2B5EF4-FFF2-40B4-BE49-F238E27FC236}">
                <a16:creationId xmlns:a16="http://schemas.microsoft.com/office/drawing/2014/main" id="{70BEAEE4-2DAF-7445-BFD9-0166F6546BD0}"/>
              </a:ext>
            </a:extLst>
          </p:cNvPr>
          <p:cNvSpPr/>
          <p:nvPr/>
        </p:nvSpPr>
        <p:spPr>
          <a:xfrm>
            <a:off x="10781386"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8" name="Freeform 667">
            <a:extLst>
              <a:ext uri="{FF2B5EF4-FFF2-40B4-BE49-F238E27FC236}">
                <a16:creationId xmlns:a16="http://schemas.microsoft.com/office/drawing/2014/main" id="{2234AD3A-D942-1C4A-9D59-48E2F82492BE}"/>
              </a:ext>
            </a:extLst>
          </p:cNvPr>
          <p:cNvSpPr/>
          <p:nvPr/>
        </p:nvSpPr>
        <p:spPr>
          <a:xfrm>
            <a:off x="10826620"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69" name="Freeform 668">
            <a:extLst>
              <a:ext uri="{FF2B5EF4-FFF2-40B4-BE49-F238E27FC236}">
                <a16:creationId xmlns:a16="http://schemas.microsoft.com/office/drawing/2014/main" id="{7A7C3049-551F-9D4C-BD1D-30AA210A12A7}"/>
              </a:ext>
            </a:extLst>
          </p:cNvPr>
          <p:cNvSpPr/>
          <p:nvPr/>
        </p:nvSpPr>
        <p:spPr>
          <a:xfrm>
            <a:off x="10893328"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0" name="Freeform 669">
            <a:extLst>
              <a:ext uri="{FF2B5EF4-FFF2-40B4-BE49-F238E27FC236}">
                <a16:creationId xmlns:a16="http://schemas.microsoft.com/office/drawing/2014/main" id="{9901FBE4-F735-8841-8FFE-CD51C944308C}"/>
              </a:ext>
            </a:extLst>
          </p:cNvPr>
          <p:cNvSpPr/>
          <p:nvPr/>
        </p:nvSpPr>
        <p:spPr>
          <a:xfrm>
            <a:off x="10914801"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1" name="Freeform 670">
            <a:extLst>
              <a:ext uri="{FF2B5EF4-FFF2-40B4-BE49-F238E27FC236}">
                <a16:creationId xmlns:a16="http://schemas.microsoft.com/office/drawing/2014/main" id="{769A57FB-F5A2-3743-9B15-6D70E02BA8BB}"/>
              </a:ext>
            </a:extLst>
          </p:cNvPr>
          <p:cNvSpPr/>
          <p:nvPr/>
        </p:nvSpPr>
        <p:spPr>
          <a:xfrm>
            <a:off x="10940976"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2" name="Freeform 671">
            <a:extLst>
              <a:ext uri="{FF2B5EF4-FFF2-40B4-BE49-F238E27FC236}">
                <a16:creationId xmlns:a16="http://schemas.microsoft.com/office/drawing/2014/main" id="{539C1DE2-4496-9D45-ADD8-A26C98D70999}"/>
              </a:ext>
            </a:extLst>
          </p:cNvPr>
          <p:cNvSpPr/>
          <p:nvPr/>
        </p:nvSpPr>
        <p:spPr>
          <a:xfrm>
            <a:off x="10971980"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3" name="Freeform 672">
            <a:extLst>
              <a:ext uri="{FF2B5EF4-FFF2-40B4-BE49-F238E27FC236}">
                <a16:creationId xmlns:a16="http://schemas.microsoft.com/office/drawing/2014/main" id="{00DF184E-8AFF-804A-A5DA-159D86F3DB7C}"/>
              </a:ext>
            </a:extLst>
          </p:cNvPr>
          <p:cNvSpPr/>
          <p:nvPr/>
        </p:nvSpPr>
        <p:spPr>
          <a:xfrm>
            <a:off x="10986338"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4" name="Freeform 673">
            <a:extLst>
              <a:ext uri="{FF2B5EF4-FFF2-40B4-BE49-F238E27FC236}">
                <a16:creationId xmlns:a16="http://schemas.microsoft.com/office/drawing/2014/main" id="{EFED498A-4041-CB44-9770-1B299AB046FE}"/>
              </a:ext>
            </a:extLst>
          </p:cNvPr>
          <p:cNvSpPr/>
          <p:nvPr/>
        </p:nvSpPr>
        <p:spPr>
          <a:xfrm>
            <a:off x="11000569"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5" name="Freeform 674">
            <a:extLst>
              <a:ext uri="{FF2B5EF4-FFF2-40B4-BE49-F238E27FC236}">
                <a16:creationId xmlns:a16="http://schemas.microsoft.com/office/drawing/2014/main" id="{B2AD277C-50A0-3B4A-A9FA-5FD7C914E260}"/>
              </a:ext>
            </a:extLst>
          </p:cNvPr>
          <p:cNvSpPr/>
          <p:nvPr/>
        </p:nvSpPr>
        <p:spPr>
          <a:xfrm>
            <a:off x="11014927"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6" name="Freeform 675">
            <a:extLst>
              <a:ext uri="{FF2B5EF4-FFF2-40B4-BE49-F238E27FC236}">
                <a16:creationId xmlns:a16="http://schemas.microsoft.com/office/drawing/2014/main" id="{5AB89ABD-CD2C-EF48-9478-176EB447ABFB}"/>
              </a:ext>
            </a:extLst>
          </p:cNvPr>
          <p:cNvSpPr/>
          <p:nvPr/>
        </p:nvSpPr>
        <p:spPr>
          <a:xfrm>
            <a:off x="11036273"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7" name="Freeform 676">
            <a:extLst>
              <a:ext uri="{FF2B5EF4-FFF2-40B4-BE49-F238E27FC236}">
                <a16:creationId xmlns:a16="http://schemas.microsoft.com/office/drawing/2014/main" id="{177023EF-5181-E04F-BA10-3C27C48E0FAF}"/>
              </a:ext>
            </a:extLst>
          </p:cNvPr>
          <p:cNvSpPr/>
          <p:nvPr/>
        </p:nvSpPr>
        <p:spPr>
          <a:xfrm>
            <a:off x="11074392"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8" name="Freeform 677">
            <a:extLst>
              <a:ext uri="{FF2B5EF4-FFF2-40B4-BE49-F238E27FC236}">
                <a16:creationId xmlns:a16="http://schemas.microsoft.com/office/drawing/2014/main" id="{02F90332-7EDE-674A-9C96-0AEEF5A3F3E3}"/>
              </a:ext>
            </a:extLst>
          </p:cNvPr>
          <p:cNvSpPr/>
          <p:nvPr/>
        </p:nvSpPr>
        <p:spPr>
          <a:xfrm>
            <a:off x="11088750"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79" name="Freeform 678">
            <a:extLst>
              <a:ext uri="{FF2B5EF4-FFF2-40B4-BE49-F238E27FC236}">
                <a16:creationId xmlns:a16="http://schemas.microsoft.com/office/drawing/2014/main" id="{E587C505-05FB-EC42-AF8F-90ABA2D04539}"/>
              </a:ext>
            </a:extLst>
          </p:cNvPr>
          <p:cNvSpPr/>
          <p:nvPr/>
        </p:nvSpPr>
        <p:spPr>
          <a:xfrm>
            <a:off x="11110224"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80" name="Freeform 679">
            <a:extLst>
              <a:ext uri="{FF2B5EF4-FFF2-40B4-BE49-F238E27FC236}">
                <a16:creationId xmlns:a16="http://schemas.microsoft.com/office/drawing/2014/main" id="{BE1167F3-8C70-DD42-80FC-5C0B61F091D0}"/>
              </a:ext>
            </a:extLst>
          </p:cNvPr>
          <p:cNvSpPr/>
          <p:nvPr/>
        </p:nvSpPr>
        <p:spPr>
          <a:xfrm>
            <a:off x="11136399" y="3626333"/>
            <a:ext cx="76238" cy="63317"/>
          </a:xfrm>
          <a:custGeom>
            <a:avLst/>
            <a:gdLst>
              <a:gd name="connsiteX0" fmla="*/ 12690 w 76237"/>
              <a:gd name="connsiteY0" fmla="*/ 58235 h 63316"/>
              <a:gd name="connsiteX1" fmla="*/ 39246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81" name="Freeform 680">
            <a:extLst>
              <a:ext uri="{FF2B5EF4-FFF2-40B4-BE49-F238E27FC236}">
                <a16:creationId xmlns:a16="http://schemas.microsoft.com/office/drawing/2014/main" id="{04061424-4BCF-3B41-95C0-0B8E2CC9A77B}"/>
              </a:ext>
            </a:extLst>
          </p:cNvPr>
          <p:cNvSpPr/>
          <p:nvPr/>
        </p:nvSpPr>
        <p:spPr>
          <a:xfrm>
            <a:off x="11188748" y="3626333"/>
            <a:ext cx="76238" cy="63317"/>
          </a:xfrm>
          <a:custGeom>
            <a:avLst/>
            <a:gdLst>
              <a:gd name="connsiteX0" fmla="*/ 12690 w 76237"/>
              <a:gd name="connsiteY0" fmla="*/ 58235 h 63316"/>
              <a:gd name="connsiteX1" fmla="*/ 39246 w 76237"/>
              <a:gd name="connsiteY1" fmla="*/ 12647 h 63316"/>
              <a:gd name="connsiteX2" fmla="*/ 65802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246" y="12647"/>
                </a:lnTo>
                <a:lnTo>
                  <a:pt x="65802"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82" name="Freeform 681">
            <a:extLst>
              <a:ext uri="{FF2B5EF4-FFF2-40B4-BE49-F238E27FC236}">
                <a16:creationId xmlns:a16="http://schemas.microsoft.com/office/drawing/2014/main" id="{3EFA5609-AD39-7444-9BE0-AF32188B9CD0}"/>
              </a:ext>
            </a:extLst>
          </p:cNvPr>
          <p:cNvSpPr/>
          <p:nvPr/>
        </p:nvSpPr>
        <p:spPr>
          <a:xfrm>
            <a:off x="11243639"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83" name="Freeform 682">
            <a:extLst>
              <a:ext uri="{FF2B5EF4-FFF2-40B4-BE49-F238E27FC236}">
                <a16:creationId xmlns:a16="http://schemas.microsoft.com/office/drawing/2014/main" id="{CB31D0A3-E853-904E-9234-181D5DF78FDD}"/>
              </a:ext>
            </a:extLst>
          </p:cNvPr>
          <p:cNvSpPr/>
          <p:nvPr/>
        </p:nvSpPr>
        <p:spPr>
          <a:xfrm>
            <a:off x="11262699"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84" name="Freeform 683">
            <a:extLst>
              <a:ext uri="{FF2B5EF4-FFF2-40B4-BE49-F238E27FC236}">
                <a16:creationId xmlns:a16="http://schemas.microsoft.com/office/drawing/2014/main" id="{C1469EE7-3537-0548-B861-8225C03E2386}"/>
              </a:ext>
            </a:extLst>
          </p:cNvPr>
          <p:cNvSpPr/>
          <p:nvPr/>
        </p:nvSpPr>
        <p:spPr>
          <a:xfrm>
            <a:off x="11357996" y="3626333"/>
            <a:ext cx="76238" cy="63317"/>
          </a:xfrm>
          <a:custGeom>
            <a:avLst/>
            <a:gdLst>
              <a:gd name="connsiteX0" fmla="*/ 12690 w 76237"/>
              <a:gd name="connsiteY0" fmla="*/ 58235 h 63316"/>
              <a:gd name="connsiteX1" fmla="*/ 39119 w 76237"/>
              <a:gd name="connsiteY1" fmla="*/ 12647 h 63316"/>
              <a:gd name="connsiteX2" fmla="*/ 65675 w 76237"/>
              <a:gd name="connsiteY2" fmla="*/ 58235 h 63316"/>
              <a:gd name="connsiteX3" fmla="*/ 12690 w 76237"/>
              <a:gd name="connsiteY3" fmla="*/ 58235 h 63316"/>
            </a:gdLst>
            <a:ahLst/>
            <a:cxnLst>
              <a:cxn ang="0">
                <a:pos x="connsiteX0" y="connsiteY0"/>
              </a:cxn>
              <a:cxn ang="0">
                <a:pos x="connsiteX1" y="connsiteY1"/>
              </a:cxn>
              <a:cxn ang="0">
                <a:pos x="connsiteX2" y="connsiteY2"/>
              </a:cxn>
              <a:cxn ang="0">
                <a:pos x="connsiteX3" y="connsiteY3"/>
              </a:cxn>
            </a:cxnLst>
            <a:rect l="l" t="t" r="r" b="b"/>
            <a:pathLst>
              <a:path w="76237" h="63316">
                <a:moveTo>
                  <a:pt x="12690" y="58235"/>
                </a:moveTo>
                <a:lnTo>
                  <a:pt x="39119" y="12647"/>
                </a:lnTo>
                <a:lnTo>
                  <a:pt x="65675" y="58235"/>
                </a:lnTo>
                <a:lnTo>
                  <a:pt x="12690" y="58235"/>
                </a:lnTo>
                <a:close/>
              </a:path>
            </a:pathLst>
          </a:custGeom>
          <a:noFill/>
          <a:ln w="12684" cap="flat">
            <a:solidFill>
              <a:schemeClr val="accent1"/>
            </a:solidFill>
            <a:prstDash val="solid"/>
            <a:miter/>
          </a:ln>
        </p:spPr>
        <p:txBody>
          <a:bodyPr rtlCol="0" anchor="ctr"/>
          <a:lstStyle/>
          <a:p>
            <a:endParaRPr lang="en-GB" dirty="0"/>
          </a:p>
        </p:txBody>
      </p:sp>
      <p:sp>
        <p:nvSpPr>
          <p:cNvPr id="685" name="Freeform 684">
            <a:extLst>
              <a:ext uri="{FF2B5EF4-FFF2-40B4-BE49-F238E27FC236}">
                <a16:creationId xmlns:a16="http://schemas.microsoft.com/office/drawing/2014/main" id="{527B2F4A-2EC3-7147-967D-4844CF8CC803}"/>
              </a:ext>
            </a:extLst>
          </p:cNvPr>
          <p:cNvSpPr/>
          <p:nvPr/>
        </p:nvSpPr>
        <p:spPr>
          <a:xfrm>
            <a:off x="6676247" y="1317558"/>
            <a:ext cx="76238" cy="75980"/>
          </a:xfrm>
          <a:custGeom>
            <a:avLst/>
            <a:gdLst>
              <a:gd name="connsiteX0" fmla="*/ 12690 w 76237"/>
              <a:gd name="connsiteY0" fmla="*/ 39619 h 75979"/>
              <a:gd name="connsiteX1" fmla="*/ 39755 w 76237"/>
              <a:gd name="connsiteY1" fmla="*/ 12647 h 75979"/>
              <a:gd name="connsiteX2" fmla="*/ 66819 w 76237"/>
              <a:gd name="connsiteY2" fmla="*/ 39620 h 75979"/>
              <a:gd name="connsiteX3" fmla="*/ 39754 w 76237"/>
              <a:gd name="connsiteY3" fmla="*/ 66593 h 75979"/>
              <a:gd name="connsiteX4" fmla="*/ 39627 w 76237"/>
              <a:gd name="connsiteY4" fmla="*/ 66592 h 75979"/>
              <a:gd name="connsiteX5" fmla="*/ 12690 w 76237"/>
              <a:gd name="connsiteY5" fmla="*/ 39746 h 75979"/>
              <a:gd name="connsiteX6" fmla="*/ 12690 w 76237"/>
              <a:gd name="connsiteY6" fmla="*/ 39619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7" h="75979">
                <a:moveTo>
                  <a:pt x="12690" y="39619"/>
                </a:moveTo>
                <a:cubicBezTo>
                  <a:pt x="12690" y="24723"/>
                  <a:pt x="24808" y="12647"/>
                  <a:pt x="39755" y="12647"/>
                </a:cubicBezTo>
                <a:cubicBezTo>
                  <a:pt x="54702" y="12647"/>
                  <a:pt x="66819" y="24723"/>
                  <a:pt x="66819" y="39620"/>
                </a:cubicBezTo>
                <a:cubicBezTo>
                  <a:pt x="66819" y="54517"/>
                  <a:pt x="54701" y="66593"/>
                  <a:pt x="39754" y="66593"/>
                </a:cubicBezTo>
                <a:cubicBezTo>
                  <a:pt x="39712" y="66593"/>
                  <a:pt x="39670" y="66592"/>
                  <a:pt x="39627" y="66592"/>
                </a:cubicBezTo>
                <a:cubicBezTo>
                  <a:pt x="24750" y="66592"/>
                  <a:pt x="12690" y="54573"/>
                  <a:pt x="12690" y="39746"/>
                </a:cubicBezTo>
                <a:cubicBezTo>
                  <a:pt x="12690" y="39704"/>
                  <a:pt x="12690" y="39662"/>
                  <a:pt x="12690" y="39619"/>
                </a:cubicBezTo>
                <a:close/>
              </a:path>
            </a:pathLst>
          </a:custGeom>
          <a:noFill/>
          <a:ln w="12684" cap="flat">
            <a:solidFill>
              <a:srgbClr val="8B878B"/>
            </a:solidFill>
            <a:prstDash val="solid"/>
            <a:miter/>
          </a:ln>
        </p:spPr>
        <p:txBody>
          <a:bodyPr rtlCol="0" anchor="ctr"/>
          <a:lstStyle/>
          <a:p>
            <a:endParaRPr lang="en-GB" dirty="0"/>
          </a:p>
        </p:txBody>
      </p:sp>
      <p:sp>
        <p:nvSpPr>
          <p:cNvPr id="686" name="Freeform 685">
            <a:extLst>
              <a:ext uri="{FF2B5EF4-FFF2-40B4-BE49-F238E27FC236}">
                <a16:creationId xmlns:a16="http://schemas.microsoft.com/office/drawing/2014/main" id="{0609DA19-6587-BB49-B127-9797E3B5EC06}"/>
              </a:ext>
            </a:extLst>
          </p:cNvPr>
          <p:cNvSpPr/>
          <p:nvPr/>
        </p:nvSpPr>
        <p:spPr>
          <a:xfrm>
            <a:off x="6683363" y="1317558"/>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874 h 75979"/>
              <a:gd name="connsiteX5" fmla="*/ 12690 w 76237"/>
              <a:gd name="connsiteY5" fmla="*/ 39620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620"/>
                </a:moveTo>
                <a:cubicBezTo>
                  <a:pt x="12690" y="24723"/>
                  <a:pt x="24807" y="12647"/>
                  <a:pt x="39754" y="12647"/>
                </a:cubicBezTo>
                <a:cubicBezTo>
                  <a:pt x="54702" y="12647"/>
                  <a:pt x="66819" y="24723"/>
                  <a:pt x="66819" y="39620"/>
                </a:cubicBezTo>
                <a:cubicBezTo>
                  <a:pt x="66819" y="54516"/>
                  <a:pt x="54702" y="66593"/>
                  <a:pt x="39754" y="66593"/>
                </a:cubicBezTo>
                <a:cubicBezTo>
                  <a:pt x="24878" y="66663"/>
                  <a:pt x="12760" y="54700"/>
                  <a:pt x="12690" y="39874"/>
                </a:cubicBezTo>
                <a:cubicBezTo>
                  <a:pt x="12690" y="39789"/>
                  <a:pt x="12690" y="39704"/>
                  <a:pt x="12690" y="39620"/>
                </a:cubicBezTo>
                <a:close/>
              </a:path>
            </a:pathLst>
          </a:custGeom>
          <a:noFill/>
          <a:ln w="12684" cap="flat">
            <a:solidFill>
              <a:srgbClr val="8B878B"/>
            </a:solidFill>
            <a:prstDash val="solid"/>
            <a:miter/>
          </a:ln>
        </p:spPr>
        <p:txBody>
          <a:bodyPr rtlCol="0" anchor="ctr"/>
          <a:lstStyle/>
          <a:p>
            <a:endParaRPr lang="en-GB" dirty="0"/>
          </a:p>
        </p:txBody>
      </p:sp>
      <p:sp>
        <p:nvSpPr>
          <p:cNvPr id="687" name="Freeform 686">
            <a:extLst>
              <a:ext uri="{FF2B5EF4-FFF2-40B4-BE49-F238E27FC236}">
                <a16:creationId xmlns:a16="http://schemas.microsoft.com/office/drawing/2014/main" id="{B42779EF-197D-0B4E-B9DA-BD939521BB3B}"/>
              </a:ext>
            </a:extLst>
          </p:cNvPr>
          <p:cNvSpPr/>
          <p:nvPr/>
        </p:nvSpPr>
        <p:spPr>
          <a:xfrm>
            <a:off x="6719067" y="1353142"/>
            <a:ext cx="76238" cy="75980"/>
          </a:xfrm>
          <a:custGeom>
            <a:avLst/>
            <a:gdLst>
              <a:gd name="connsiteX0" fmla="*/ 12690 w 76237"/>
              <a:gd name="connsiteY0" fmla="*/ 39746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6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6"/>
                </a:moveTo>
                <a:cubicBezTo>
                  <a:pt x="12620" y="24850"/>
                  <a:pt x="24680" y="12717"/>
                  <a:pt x="39627" y="12647"/>
                </a:cubicBezTo>
                <a:cubicBezTo>
                  <a:pt x="54574" y="12577"/>
                  <a:pt x="66748" y="24597"/>
                  <a:pt x="66818" y="39493"/>
                </a:cubicBezTo>
                <a:cubicBezTo>
                  <a:pt x="66889" y="54390"/>
                  <a:pt x="54828" y="66522"/>
                  <a:pt x="39881" y="66592"/>
                </a:cubicBezTo>
                <a:cubicBezTo>
                  <a:pt x="39839" y="66593"/>
                  <a:pt x="39797" y="66593"/>
                  <a:pt x="39755" y="66593"/>
                </a:cubicBezTo>
                <a:cubicBezTo>
                  <a:pt x="24857" y="66593"/>
                  <a:pt x="12760" y="54594"/>
                  <a:pt x="12690" y="39746"/>
                </a:cubicBezTo>
                <a:close/>
              </a:path>
            </a:pathLst>
          </a:custGeom>
          <a:noFill/>
          <a:ln w="12684" cap="flat">
            <a:solidFill>
              <a:srgbClr val="8B878B"/>
            </a:solidFill>
            <a:prstDash val="solid"/>
            <a:miter/>
          </a:ln>
        </p:spPr>
        <p:txBody>
          <a:bodyPr rtlCol="0" anchor="ctr"/>
          <a:lstStyle/>
          <a:p>
            <a:endParaRPr lang="en-GB" dirty="0"/>
          </a:p>
        </p:txBody>
      </p:sp>
      <p:sp>
        <p:nvSpPr>
          <p:cNvPr id="688" name="Freeform 687">
            <a:extLst>
              <a:ext uri="{FF2B5EF4-FFF2-40B4-BE49-F238E27FC236}">
                <a16:creationId xmlns:a16="http://schemas.microsoft.com/office/drawing/2014/main" id="{C60AAE73-CA77-494C-9608-6D043545E0F6}"/>
              </a:ext>
            </a:extLst>
          </p:cNvPr>
          <p:cNvSpPr/>
          <p:nvPr/>
        </p:nvSpPr>
        <p:spPr>
          <a:xfrm>
            <a:off x="6773958" y="1412533"/>
            <a:ext cx="76238" cy="75980"/>
          </a:xfrm>
          <a:custGeom>
            <a:avLst/>
            <a:gdLst>
              <a:gd name="connsiteX0" fmla="*/ 12690 w 76237"/>
              <a:gd name="connsiteY0" fmla="*/ 39619 h 75979"/>
              <a:gd name="connsiteX1" fmla="*/ 39755 w 76237"/>
              <a:gd name="connsiteY1" fmla="*/ 12647 h 75979"/>
              <a:gd name="connsiteX2" fmla="*/ 66819 w 76237"/>
              <a:gd name="connsiteY2" fmla="*/ 39620 h 75979"/>
              <a:gd name="connsiteX3" fmla="*/ 39754 w 76237"/>
              <a:gd name="connsiteY3" fmla="*/ 66593 h 75979"/>
              <a:gd name="connsiteX4" fmla="*/ 39627 w 76237"/>
              <a:gd name="connsiteY4" fmla="*/ 66592 h 75979"/>
              <a:gd name="connsiteX5" fmla="*/ 12690 w 76237"/>
              <a:gd name="connsiteY5" fmla="*/ 39746 h 75979"/>
              <a:gd name="connsiteX6" fmla="*/ 12690 w 76237"/>
              <a:gd name="connsiteY6" fmla="*/ 39619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7" h="75979">
                <a:moveTo>
                  <a:pt x="12690" y="39619"/>
                </a:moveTo>
                <a:cubicBezTo>
                  <a:pt x="12690" y="24723"/>
                  <a:pt x="24808" y="12647"/>
                  <a:pt x="39755" y="12647"/>
                </a:cubicBezTo>
                <a:cubicBezTo>
                  <a:pt x="54702" y="12647"/>
                  <a:pt x="66819" y="24723"/>
                  <a:pt x="66819" y="39620"/>
                </a:cubicBezTo>
                <a:cubicBezTo>
                  <a:pt x="66819" y="54517"/>
                  <a:pt x="54701" y="66593"/>
                  <a:pt x="39754" y="66593"/>
                </a:cubicBezTo>
                <a:cubicBezTo>
                  <a:pt x="39712" y="66593"/>
                  <a:pt x="39670" y="66592"/>
                  <a:pt x="39627" y="66592"/>
                </a:cubicBezTo>
                <a:cubicBezTo>
                  <a:pt x="24750" y="66592"/>
                  <a:pt x="12690" y="54573"/>
                  <a:pt x="12690" y="39746"/>
                </a:cubicBezTo>
                <a:cubicBezTo>
                  <a:pt x="12690" y="39704"/>
                  <a:pt x="12690" y="39662"/>
                  <a:pt x="12690" y="39619"/>
                </a:cubicBezTo>
                <a:close/>
              </a:path>
            </a:pathLst>
          </a:custGeom>
          <a:noFill/>
          <a:ln w="12684" cap="flat">
            <a:solidFill>
              <a:srgbClr val="8B878B"/>
            </a:solidFill>
            <a:prstDash val="solid"/>
            <a:miter/>
          </a:ln>
        </p:spPr>
        <p:txBody>
          <a:bodyPr rtlCol="0" anchor="ctr"/>
          <a:lstStyle/>
          <a:p>
            <a:endParaRPr lang="en-GB" dirty="0"/>
          </a:p>
        </p:txBody>
      </p:sp>
      <p:sp>
        <p:nvSpPr>
          <p:cNvPr id="689" name="Freeform 688">
            <a:extLst>
              <a:ext uri="{FF2B5EF4-FFF2-40B4-BE49-F238E27FC236}">
                <a16:creationId xmlns:a16="http://schemas.microsoft.com/office/drawing/2014/main" id="{041AB312-E588-F34E-B10C-9EA343288FC9}"/>
              </a:ext>
            </a:extLst>
          </p:cNvPr>
          <p:cNvSpPr/>
          <p:nvPr/>
        </p:nvSpPr>
        <p:spPr>
          <a:xfrm>
            <a:off x="6802548" y="1460021"/>
            <a:ext cx="76238" cy="75980"/>
          </a:xfrm>
          <a:custGeom>
            <a:avLst/>
            <a:gdLst>
              <a:gd name="connsiteX0" fmla="*/ 12690 w 76237"/>
              <a:gd name="connsiteY0" fmla="*/ 39619 h 75979"/>
              <a:gd name="connsiteX1" fmla="*/ 39755 w 76237"/>
              <a:gd name="connsiteY1" fmla="*/ 12647 h 75979"/>
              <a:gd name="connsiteX2" fmla="*/ 66819 w 76237"/>
              <a:gd name="connsiteY2" fmla="*/ 39620 h 75979"/>
              <a:gd name="connsiteX3" fmla="*/ 39754 w 76237"/>
              <a:gd name="connsiteY3" fmla="*/ 66593 h 75979"/>
              <a:gd name="connsiteX4" fmla="*/ 39627 w 76237"/>
              <a:gd name="connsiteY4" fmla="*/ 66592 h 75979"/>
              <a:gd name="connsiteX5" fmla="*/ 12690 w 76237"/>
              <a:gd name="connsiteY5" fmla="*/ 39746 h 75979"/>
              <a:gd name="connsiteX6" fmla="*/ 12690 w 76237"/>
              <a:gd name="connsiteY6" fmla="*/ 39619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37" h="75979">
                <a:moveTo>
                  <a:pt x="12690" y="39619"/>
                </a:moveTo>
                <a:cubicBezTo>
                  <a:pt x="12690" y="24723"/>
                  <a:pt x="24808" y="12647"/>
                  <a:pt x="39755" y="12647"/>
                </a:cubicBezTo>
                <a:cubicBezTo>
                  <a:pt x="54702" y="12647"/>
                  <a:pt x="66819" y="24723"/>
                  <a:pt x="66819" y="39620"/>
                </a:cubicBezTo>
                <a:cubicBezTo>
                  <a:pt x="66819" y="54517"/>
                  <a:pt x="54701" y="66593"/>
                  <a:pt x="39754" y="66593"/>
                </a:cubicBezTo>
                <a:cubicBezTo>
                  <a:pt x="39712" y="66593"/>
                  <a:pt x="39670" y="66592"/>
                  <a:pt x="39627" y="66592"/>
                </a:cubicBezTo>
                <a:cubicBezTo>
                  <a:pt x="24750" y="66592"/>
                  <a:pt x="12690" y="54573"/>
                  <a:pt x="12690" y="39746"/>
                </a:cubicBezTo>
                <a:cubicBezTo>
                  <a:pt x="12690" y="39704"/>
                  <a:pt x="12690" y="39662"/>
                  <a:pt x="12690" y="39619"/>
                </a:cubicBezTo>
                <a:close/>
              </a:path>
            </a:pathLst>
          </a:custGeom>
          <a:noFill/>
          <a:ln w="12684" cap="flat">
            <a:solidFill>
              <a:srgbClr val="8B878B"/>
            </a:solidFill>
            <a:prstDash val="solid"/>
            <a:miter/>
          </a:ln>
        </p:spPr>
        <p:txBody>
          <a:bodyPr rtlCol="0" anchor="ctr"/>
          <a:lstStyle/>
          <a:p>
            <a:endParaRPr lang="en-GB" dirty="0"/>
          </a:p>
        </p:txBody>
      </p:sp>
      <p:sp>
        <p:nvSpPr>
          <p:cNvPr id="690" name="Freeform 689">
            <a:extLst>
              <a:ext uri="{FF2B5EF4-FFF2-40B4-BE49-F238E27FC236}">
                <a16:creationId xmlns:a16="http://schemas.microsoft.com/office/drawing/2014/main" id="{4A0A96CC-CB28-0D48-A540-E242D1DC0BA4}"/>
              </a:ext>
            </a:extLst>
          </p:cNvPr>
          <p:cNvSpPr/>
          <p:nvPr/>
        </p:nvSpPr>
        <p:spPr>
          <a:xfrm>
            <a:off x="6835838" y="1505102"/>
            <a:ext cx="76238" cy="75980"/>
          </a:xfrm>
          <a:custGeom>
            <a:avLst/>
            <a:gdLst>
              <a:gd name="connsiteX0" fmla="*/ 12690 w 76237"/>
              <a:gd name="connsiteY0" fmla="*/ 39746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6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6"/>
                </a:moveTo>
                <a:cubicBezTo>
                  <a:pt x="12620" y="24850"/>
                  <a:pt x="24680" y="12717"/>
                  <a:pt x="39627" y="12647"/>
                </a:cubicBezTo>
                <a:cubicBezTo>
                  <a:pt x="54574" y="12577"/>
                  <a:pt x="66748" y="24597"/>
                  <a:pt x="66818" y="39493"/>
                </a:cubicBezTo>
                <a:cubicBezTo>
                  <a:pt x="66889" y="54390"/>
                  <a:pt x="54828" y="66522"/>
                  <a:pt x="39881" y="66592"/>
                </a:cubicBezTo>
                <a:cubicBezTo>
                  <a:pt x="39839" y="66593"/>
                  <a:pt x="39797" y="66593"/>
                  <a:pt x="39755" y="66593"/>
                </a:cubicBezTo>
                <a:cubicBezTo>
                  <a:pt x="24857" y="66593"/>
                  <a:pt x="12760" y="54594"/>
                  <a:pt x="12690" y="39746"/>
                </a:cubicBezTo>
                <a:close/>
              </a:path>
            </a:pathLst>
          </a:custGeom>
          <a:noFill/>
          <a:ln w="12684" cap="flat">
            <a:solidFill>
              <a:srgbClr val="8B878B"/>
            </a:solidFill>
            <a:prstDash val="solid"/>
            <a:miter/>
          </a:ln>
        </p:spPr>
        <p:txBody>
          <a:bodyPr rtlCol="0" anchor="ctr"/>
          <a:lstStyle/>
          <a:p>
            <a:endParaRPr lang="en-GB" dirty="0"/>
          </a:p>
        </p:txBody>
      </p:sp>
      <p:sp>
        <p:nvSpPr>
          <p:cNvPr id="691" name="Freeform 690">
            <a:extLst>
              <a:ext uri="{FF2B5EF4-FFF2-40B4-BE49-F238E27FC236}">
                <a16:creationId xmlns:a16="http://schemas.microsoft.com/office/drawing/2014/main" id="{1BF560F6-B895-BA47-A81D-51704B420B28}"/>
              </a:ext>
            </a:extLst>
          </p:cNvPr>
          <p:cNvSpPr/>
          <p:nvPr/>
        </p:nvSpPr>
        <p:spPr>
          <a:xfrm>
            <a:off x="6850196" y="1540686"/>
            <a:ext cx="76238" cy="75980"/>
          </a:xfrm>
          <a:custGeom>
            <a:avLst/>
            <a:gdLst>
              <a:gd name="connsiteX0" fmla="*/ 12690 w 76237"/>
              <a:gd name="connsiteY0" fmla="*/ 39746 h 75979"/>
              <a:gd name="connsiteX1" fmla="*/ 39627 w 76237"/>
              <a:gd name="connsiteY1" fmla="*/ 12647 h 75979"/>
              <a:gd name="connsiteX2" fmla="*/ 66818 w 76237"/>
              <a:gd name="connsiteY2" fmla="*/ 39493 h 75979"/>
              <a:gd name="connsiteX3" fmla="*/ 39881 w 76237"/>
              <a:gd name="connsiteY3" fmla="*/ 66592 h 75979"/>
              <a:gd name="connsiteX4" fmla="*/ 39627 w 76237"/>
              <a:gd name="connsiteY4" fmla="*/ 66592 h 75979"/>
              <a:gd name="connsiteX5" fmla="*/ 12690 w 76237"/>
              <a:gd name="connsiteY5" fmla="*/ 39746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6"/>
                </a:moveTo>
                <a:cubicBezTo>
                  <a:pt x="12620" y="24850"/>
                  <a:pt x="24680" y="12717"/>
                  <a:pt x="39627" y="12647"/>
                </a:cubicBezTo>
                <a:cubicBezTo>
                  <a:pt x="54574" y="12577"/>
                  <a:pt x="66748" y="24597"/>
                  <a:pt x="66818" y="39493"/>
                </a:cubicBezTo>
                <a:cubicBezTo>
                  <a:pt x="66888" y="54390"/>
                  <a:pt x="54828" y="66523"/>
                  <a:pt x="39881" y="66592"/>
                </a:cubicBezTo>
                <a:cubicBezTo>
                  <a:pt x="39796" y="66593"/>
                  <a:pt x="39712" y="66593"/>
                  <a:pt x="39627" y="66592"/>
                </a:cubicBezTo>
                <a:cubicBezTo>
                  <a:pt x="24750" y="66592"/>
                  <a:pt x="12690" y="54573"/>
                  <a:pt x="12690" y="39746"/>
                </a:cubicBezTo>
                <a:close/>
              </a:path>
            </a:pathLst>
          </a:custGeom>
          <a:noFill/>
          <a:ln w="12684" cap="flat">
            <a:solidFill>
              <a:srgbClr val="8B878B"/>
            </a:solidFill>
            <a:prstDash val="solid"/>
            <a:miter/>
          </a:ln>
        </p:spPr>
        <p:txBody>
          <a:bodyPr rtlCol="0" anchor="ctr"/>
          <a:lstStyle/>
          <a:p>
            <a:endParaRPr lang="en-GB" dirty="0"/>
          </a:p>
        </p:txBody>
      </p:sp>
      <p:sp>
        <p:nvSpPr>
          <p:cNvPr id="692" name="Freeform 691">
            <a:extLst>
              <a:ext uri="{FF2B5EF4-FFF2-40B4-BE49-F238E27FC236}">
                <a16:creationId xmlns:a16="http://schemas.microsoft.com/office/drawing/2014/main" id="{D2DCC3AE-4905-1D42-AF59-4BF8401AC179}"/>
              </a:ext>
            </a:extLst>
          </p:cNvPr>
          <p:cNvSpPr/>
          <p:nvPr/>
        </p:nvSpPr>
        <p:spPr>
          <a:xfrm>
            <a:off x="6862013" y="1554995"/>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12690" y="39620"/>
                </a:moveTo>
                <a:cubicBezTo>
                  <a:pt x="12690" y="24723"/>
                  <a:pt x="24807" y="12647"/>
                  <a:pt x="39754" y="12647"/>
                </a:cubicBezTo>
                <a:cubicBezTo>
                  <a:pt x="54701" y="12647"/>
                  <a:pt x="66819" y="24723"/>
                  <a:pt x="66819" y="39620"/>
                </a:cubicBezTo>
                <a:cubicBezTo>
                  <a:pt x="66819" y="54516"/>
                  <a:pt x="54702" y="66593"/>
                  <a:pt x="39754" y="66593"/>
                </a:cubicBezTo>
                <a:cubicBezTo>
                  <a:pt x="24807" y="66593"/>
                  <a:pt x="12690" y="54516"/>
                  <a:pt x="12690" y="39620"/>
                </a:cubicBezTo>
                <a:close/>
              </a:path>
            </a:pathLst>
          </a:custGeom>
          <a:noFill/>
          <a:ln w="12684" cap="flat">
            <a:solidFill>
              <a:srgbClr val="8B878B"/>
            </a:solidFill>
            <a:prstDash val="solid"/>
            <a:miter/>
          </a:ln>
        </p:spPr>
        <p:txBody>
          <a:bodyPr rtlCol="0" anchor="ctr"/>
          <a:lstStyle/>
          <a:p>
            <a:endParaRPr lang="en-GB" dirty="0"/>
          </a:p>
        </p:txBody>
      </p:sp>
      <p:sp>
        <p:nvSpPr>
          <p:cNvPr id="693" name="Freeform 692">
            <a:extLst>
              <a:ext uri="{FF2B5EF4-FFF2-40B4-BE49-F238E27FC236}">
                <a16:creationId xmlns:a16="http://schemas.microsoft.com/office/drawing/2014/main" id="{C101F1D2-71E8-0141-9D0B-5071FD3668A4}"/>
              </a:ext>
            </a:extLst>
          </p:cNvPr>
          <p:cNvSpPr/>
          <p:nvPr/>
        </p:nvSpPr>
        <p:spPr>
          <a:xfrm>
            <a:off x="6871543" y="1571584"/>
            <a:ext cx="76238" cy="75980"/>
          </a:xfrm>
          <a:custGeom>
            <a:avLst/>
            <a:gdLst>
              <a:gd name="connsiteX0" fmla="*/ 12690 w 76237"/>
              <a:gd name="connsiteY0" fmla="*/ 39746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6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6"/>
                </a:moveTo>
                <a:cubicBezTo>
                  <a:pt x="12620" y="24850"/>
                  <a:pt x="24680" y="12717"/>
                  <a:pt x="39627" y="12647"/>
                </a:cubicBezTo>
                <a:cubicBezTo>
                  <a:pt x="54574" y="12577"/>
                  <a:pt x="66748" y="24597"/>
                  <a:pt x="66818" y="39493"/>
                </a:cubicBezTo>
                <a:cubicBezTo>
                  <a:pt x="66889" y="54390"/>
                  <a:pt x="54828" y="66522"/>
                  <a:pt x="39881" y="66592"/>
                </a:cubicBezTo>
                <a:cubicBezTo>
                  <a:pt x="39839" y="66593"/>
                  <a:pt x="39797" y="66593"/>
                  <a:pt x="39755" y="66593"/>
                </a:cubicBezTo>
                <a:cubicBezTo>
                  <a:pt x="24857" y="66593"/>
                  <a:pt x="12760" y="54594"/>
                  <a:pt x="12690" y="39746"/>
                </a:cubicBezTo>
                <a:close/>
              </a:path>
            </a:pathLst>
          </a:custGeom>
          <a:noFill/>
          <a:ln w="12684" cap="flat">
            <a:solidFill>
              <a:srgbClr val="8B878B"/>
            </a:solidFill>
            <a:prstDash val="solid"/>
            <a:miter/>
          </a:ln>
        </p:spPr>
        <p:txBody>
          <a:bodyPr rtlCol="0" anchor="ctr"/>
          <a:lstStyle/>
          <a:p>
            <a:endParaRPr lang="en-GB" dirty="0"/>
          </a:p>
        </p:txBody>
      </p:sp>
      <p:sp>
        <p:nvSpPr>
          <p:cNvPr id="694" name="Freeform 693">
            <a:extLst>
              <a:ext uri="{FF2B5EF4-FFF2-40B4-BE49-F238E27FC236}">
                <a16:creationId xmlns:a16="http://schemas.microsoft.com/office/drawing/2014/main" id="{947459E9-3F8A-F548-9739-F4A13AE9278B}"/>
              </a:ext>
            </a:extLst>
          </p:cNvPr>
          <p:cNvSpPr/>
          <p:nvPr/>
        </p:nvSpPr>
        <p:spPr>
          <a:xfrm>
            <a:off x="6956547" y="1668965"/>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874 h 75979"/>
              <a:gd name="connsiteX5" fmla="*/ 12690 w 76237"/>
              <a:gd name="connsiteY5" fmla="*/ 39620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620"/>
                </a:moveTo>
                <a:cubicBezTo>
                  <a:pt x="12690" y="24723"/>
                  <a:pt x="24807" y="12647"/>
                  <a:pt x="39754" y="12647"/>
                </a:cubicBezTo>
                <a:cubicBezTo>
                  <a:pt x="54702" y="12647"/>
                  <a:pt x="66819" y="24723"/>
                  <a:pt x="66819" y="39620"/>
                </a:cubicBezTo>
                <a:cubicBezTo>
                  <a:pt x="66819" y="54516"/>
                  <a:pt x="54702" y="66593"/>
                  <a:pt x="39754" y="66593"/>
                </a:cubicBezTo>
                <a:cubicBezTo>
                  <a:pt x="24878" y="66663"/>
                  <a:pt x="12760" y="54700"/>
                  <a:pt x="12690" y="39874"/>
                </a:cubicBezTo>
                <a:cubicBezTo>
                  <a:pt x="12690" y="39789"/>
                  <a:pt x="12690" y="39704"/>
                  <a:pt x="12690" y="39620"/>
                </a:cubicBezTo>
                <a:close/>
              </a:path>
            </a:pathLst>
          </a:custGeom>
          <a:noFill/>
          <a:ln w="12684" cap="flat">
            <a:solidFill>
              <a:srgbClr val="8B878B"/>
            </a:solidFill>
            <a:prstDash val="solid"/>
            <a:miter/>
          </a:ln>
        </p:spPr>
        <p:txBody>
          <a:bodyPr rtlCol="0" anchor="ctr"/>
          <a:lstStyle/>
          <a:p>
            <a:endParaRPr lang="en-GB" dirty="0"/>
          </a:p>
        </p:txBody>
      </p:sp>
      <p:sp>
        <p:nvSpPr>
          <p:cNvPr id="695" name="Freeform 694">
            <a:extLst>
              <a:ext uri="{FF2B5EF4-FFF2-40B4-BE49-F238E27FC236}">
                <a16:creationId xmlns:a16="http://schemas.microsoft.com/office/drawing/2014/main" id="{EF032B8B-27AB-664F-816B-2733CF435671}"/>
              </a:ext>
            </a:extLst>
          </p:cNvPr>
          <p:cNvSpPr/>
          <p:nvPr/>
        </p:nvSpPr>
        <p:spPr>
          <a:xfrm>
            <a:off x="7100001" y="1908808"/>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12690" y="39620"/>
                </a:moveTo>
                <a:cubicBezTo>
                  <a:pt x="12690" y="24723"/>
                  <a:pt x="24807" y="12647"/>
                  <a:pt x="39754" y="12647"/>
                </a:cubicBezTo>
                <a:cubicBezTo>
                  <a:pt x="54701" y="12647"/>
                  <a:pt x="66819" y="24723"/>
                  <a:pt x="66819" y="39620"/>
                </a:cubicBezTo>
                <a:cubicBezTo>
                  <a:pt x="66819" y="54516"/>
                  <a:pt x="54702" y="66593"/>
                  <a:pt x="39754" y="66593"/>
                </a:cubicBezTo>
                <a:cubicBezTo>
                  <a:pt x="24807" y="66593"/>
                  <a:pt x="12690" y="54516"/>
                  <a:pt x="12690" y="39620"/>
                </a:cubicBezTo>
                <a:close/>
              </a:path>
            </a:pathLst>
          </a:custGeom>
          <a:noFill/>
          <a:ln w="12684" cap="flat">
            <a:solidFill>
              <a:srgbClr val="8B878B"/>
            </a:solidFill>
            <a:prstDash val="solid"/>
            <a:miter/>
          </a:ln>
        </p:spPr>
        <p:txBody>
          <a:bodyPr rtlCol="0" anchor="ctr"/>
          <a:lstStyle/>
          <a:p>
            <a:endParaRPr lang="en-GB" dirty="0"/>
          </a:p>
        </p:txBody>
      </p:sp>
      <p:sp>
        <p:nvSpPr>
          <p:cNvPr id="696" name="Freeform 695">
            <a:extLst>
              <a:ext uri="{FF2B5EF4-FFF2-40B4-BE49-F238E27FC236}">
                <a16:creationId xmlns:a16="http://schemas.microsoft.com/office/drawing/2014/main" id="{B532BE48-FACA-BC49-9AB1-BE091441A9B3}"/>
              </a:ext>
            </a:extLst>
          </p:cNvPr>
          <p:cNvSpPr/>
          <p:nvPr/>
        </p:nvSpPr>
        <p:spPr>
          <a:xfrm>
            <a:off x="7138120" y="1970479"/>
            <a:ext cx="76238" cy="75980"/>
          </a:xfrm>
          <a:custGeom>
            <a:avLst/>
            <a:gdLst>
              <a:gd name="connsiteX0" fmla="*/ 12690 w 76237"/>
              <a:gd name="connsiteY0" fmla="*/ 39747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7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7"/>
                </a:moveTo>
                <a:cubicBezTo>
                  <a:pt x="12620" y="24850"/>
                  <a:pt x="24680" y="12717"/>
                  <a:pt x="39627" y="12647"/>
                </a:cubicBezTo>
                <a:cubicBezTo>
                  <a:pt x="54574" y="12577"/>
                  <a:pt x="66748" y="24597"/>
                  <a:pt x="66818" y="39493"/>
                </a:cubicBezTo>
                <a:cubicBezTo>
                  <a:pt x="66889" y="54390"/>
                  <a:pt x="54828" y="66523"/>
                  <a:pt x="39881" y="66592"/>
                </a:cubicBezTo>
                <a:cubicBezTo>
                  <a:pt x="39839" y="66593"/>
                  <a:pt x="39797" y="66593"/>
                  <a:pt x="39755" y="66593"/>
                </a:cubicBezTo>
                <a:cubicBezTo>
                  <a:pt x="24857" y="66593"/>
                  <a:pt x="12760" y="54594"/>
                  <a:pt x="12690" y="39747"/>
                </a:cubicBezTo>
                <a:close/>
              </a:path>
            </a:pathLst>
          </a:custGeom>
          <a:noFill/>
          <a:ln w="12684" cap="flat">
            <a:solidFill>
              <a:srgbClr val="8B878B"/>
            </a:solidFill>
            <a:prstDash val="solid"/>
            <a:miter/>
          </a:ln>
        </p:spPr>
        <p:txBody>
          <a:bodyPr rtlCol="0" anchor="ctr"/>
          <a:lstStyle/>
          <a:p>
            <a:endParaRPr lang="en-GB" dirty="0"/>
          </a:p>
        </p:txBody>
      </p:sp>
      <p:sp>
        <p:nvSpPr>
          <p:cNvPr id="697" name="Freeform 696">
            <a:extLst>
              <a:ext uri="{FF2B5EF4-FFF2-40B4-BE49-F238E27FC236}">
                <a16:creationId xmlns:a16="http://schemas.microsoft.com/office/drawing/2014/main" id="{58A1496E-93B6-BE42-86F3-DA956F0B7913}"/>
              </a:ext>
            </a:extLst>
          </p:cNvPr>
          <p:cNvSpPr/>
          <p:nvPr/>
        </p:nvSpPr>
        <p:spPr>
          <a:xfrm>
            <a:off x="7183354" y="2044052"/>
            <a:ext cx="76238" cy="75980"/>
          </a:xfrm>
          <a:custGeom>
            <a:avLst/>
            <a:gdLst>
              <a:gd name="connsiteX0" fmla="*/ 12690 w 76237"/>
              <a:gd name="connsiteY0" fmla="*/ 39747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7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7"/>
                </a:moveTo>
                <a:cubicBezTo>
                  <a:pt x="12620" y="24850"/>
                  <a:pt x="24680" y="12717"/>
                  <a:pt x="39627" y="12647"/>
                </a:cubicBezTo>
                <a:cubicBezTo>
                  <a:pt x="54574" y="12577"/>
                  <a:pt x="66748" y="24597"/>
                  <a:pt x="66818" y="39493"/>
                </a:cubicBezTo>
                <a:cubicBezTo>
                  <a:pt x="66889" y="54390"/>
                  <a:pt x="54828" y="66523"/>
                  <a:pt x="39881" y="66592"/>
                </a:cubicBezTo>
                <a:cubicBezTo>
                  <a:pt x="39839" y="66593"/>
                  <a:pt x="39797" y="66593"/>
                  <a:pt x="39755" y="66593"/>
                </a:cubicBezTo>
                <a:cubicBezTo>
                  <a:pt x="24857" y="66593"/>
                  <a:pt x="12760" y="54594"/>
                  <a:pt x="12690" y="39747"/>
                </a:cubicBezTo>
                <a:close/>
              </a:path>
            </a:pathLst>
          </a:custGeom>
          <a:noFill/>
          <a:ln w="12684" cap="flat">
            <a:solidFill>
              <a:srgbClr val="8B878B"/>
            </a:solidFill>
            <a:prstDash val="solid"/>
            <a:miter/>
          </a:ln>
        </p:spPr>
        <p:txBody>
          <a:bodyPr rtlCol="0" anchor="ctr"/>
          <a:lstStyle/>
          <a:p>
            <a:endParaRPr lang="en-GB" dirty="0"/>
          </a:p>
        </p:txBody>
      </p:sp>
      <p:sp>
        <p:nvSpPr>
          <p:cNvPr id="698" name="Freeform 697">
            <a:extLst>
              <a:ext uri="{FF2B5EF4-FFF2-40B4-BE49-F238E27FC236}">
                <a16:creationId xmlns:a16="http://schemas.microsoft.com/office/drawing/2014/main" id="{699412B4-4A5D-F84E-91CD-EF8BE3A2884C}"/>
              </a:ext>
            </a:extLst>
          </p:cNvPr>
          <p:cNvSpPr/>
          <p:nvPr/>
        </p:nvSpPr>
        <p:spPr>
          <a:xfrm>
            <a:off x="7207242" y="2093946"/>
            <a:ext cx="76238" cy="75980"/>
          </a:xfrm>
          <a:custGeom>
            <a:avLst/>
            <a:gdLst>
              <a:gd name="connsiteX0" fmla="*/ 12690 w 76237"/>
              <a:gd name="connsiteY0" fmla="*/ 39746 h 75979"/>
              <a:gd name="connsiteX1" fmla="*/ 39627 w 76237"/>
              <a:gd name="connsiteY1" fmla="*/ 12647 h 75979"/>
              <a:gd name="connsiteX2" fmla="*/ 66818 w 76237"/>
              <a:gd name="connsiteY2" fmla="*/ 39493 h 75979"/>
              <a:gd name="connsiteX3" fmla="*/ 39881 w 76237"/>
              <a:gd name="connsiteY3" fmla="*/ 66592 h 75979"/>
              <a:gd name="connsiteX4" fmla="*/ 39627 w 76237"/>
              <a:gd name="connsiteY4" fmla="*/ 66592 h 75979"/>
              <a:gd name="connsiteX5" fmla="*/ 12690 w 76237"/>
              <a:gd name="connsiteY5" fmla="*/ 39746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6"/>
                </a:moveTo>
                <a:cubicBezTo>
                  <a:pt x="12620" y="24849"/>
                  <a:pt x="24680" y="12717"/>
                  <a:pt x="39627" y="12647"/>
                </a:cubicBezTo>
                <a:cubicBezTo>
                  <a:pt x="54574" y="12577"/>
                  <a:pt x="66748" y="24597"/>
                  <a:pt x="66818" y="39493"/>
                </a:cubicBezTo>
                <a:cubicBezTo>
                  <a:pt x="66888" y="54390"/>
                  <a:pt x="54828" y="66523"/>
                  <a:pt x="39881" y="66592"/>
                </a:cubicBezTo>
                <a:cubicBezTo>
                  <a:pt x="39796" y="66593"/>
                  <a:pt x="39712" y="66593"/>
                  <a:pt x="39627" y="66592"/>
                </a:cubicBezTo>
                <a:cubicBezTo>
                  <a:pt x="24750" y="66592"/>
                  <a:pt x="12690" y="54573"/>
                  <a:pt x="12690" y="39746"/>
                </a:cubicBezTo>
                <a:close/>
              </a:path>
            </a:pathLst>
          </a:custGeom>
          <a:noFill/>
          <a:ln w="12684" cap="flat">
            <a:solidFill>
              <a:srgbClr val="8B878B"/>
            </a:solidFill>
            <a:prstDash val="solid"/>
            <a:miter/>
          </a:ln>
        </p:spPr>
        <p:txBody>
          <a:bodyPr rtlCol="0" anchor="ctr"/>
          <a:lstStyle/>
          <a:p>
            <a:endParaRPr lang="en-GB" dirty="0"/>
          </a:p>
        </p:txBody>
      </p:sp>
      <p:sp>
        <p:nvSpPr>
          <p:cNvPr id="699" name="Freeform 698">
            <a:extLst>
              <a:ext uri="{FF2B5EF4-FFF2-40B4-BE49-F238E27FC236}">
                <a16:creationId xmlns:a16="http://schemas.microsoft.com/office/drawing/2014/main" id="{A4A2A86A-9FC0-AB4B-9468-848C111E6372}"/>
              </a:ext>
            </a:extLst>
          </p:cNvPr>
          <p:cNvSpPr/>
          <p:nvPr/>
        </p:nvSpPr>
        <p:spPr>
          <a:xfrm>
            <a:off x="7285767" y="2229317"/>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12690" y="39620"/>
                </a:moveTo>
                <a:cubicBezTo>
                  <a:pt x="12690" y="24723"/>
                  <a:pt x="24807" y="12647"/>
                  <a:pt x="39754" y="12647"/>
                </a:cubicBezTo>
                <a:cubicBezTo>
                  <a:pt x="54701" y="12647"/>
                  <a:pt x="66819" y="24723"/>
                  <a:pt x="66819" y="39620"/>
                </a:cubicBezTo>
                <a:cubicBezTo>
                  <a:pt x="66819" y="54516"/>
                  <a:pt x="54702" y="66593"/>
                  <a:pt x="39754" y="66593"/>
                </a:cubicBezTo>
                <a:cubicBezTo>
                  <a:pt x="24807" y="66593"/>
                  <a:pt x="12690" y="54517"/>
                  <a:pt x="12690" y="39620"/>
                </a:cubicBezTo>
                <a:close/>
              </a:path>
            </a:pathLst>
          </a:custGeom>
          <a:noFill/>
          <a:ln w="12684" cap="flat">
            <a:solidFill>
              <a:srgbClr val="8B878B"/>
            </a:solidFill>
            <a:prstDash val="solid"/>
            <a:miter/>
          </a:ln>
        </p:spPr>
        <p:txBody>
          <a:bodyPr rtlCol="0" anchor="ctr"/>
          <a:lstStyle/>
          <a:p>
            <a:endParaRPr lang="en-GB" dirty="0"/>
          </a:p>
        </p:txBody>
      </p:sp>
      <p:sp>
        <p:nvSpPr>
          <p:cNvPr id="700" name="Freeform 699">
            <a:extLst>
              <a:ext uri="{FF2B5EF4-FFF2-40B4-BE49-F238E27FC236}">
                <a16:creationId xmlns:a16="http://schemas.microsoft.com/office/drawing/2014/main" id="{5DE6D853-0FB0-FA46-A17B-119A1DD207F6}"/>
              </a:ext>
            </a:extLst>
          </p:cNvPr>
          <p:cNvSpPr/>
          <p:nvPr/>
        </p:nvSpPr>
        <p:spPr>
          <a:xfrm>
            <a:off x="7326300" y="2312388"/>
            <a:ext cx="76238" cy="75980"/>
          </a:xfrm>
          <a:custGeom>
            <a:avLst/>
            <a:gdLst>
              <a:gd name="connsiteX0" fmla="*/ 12690 w 76237"/>
              <a:gd name="connsiteY0" fmla="*/ 39747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7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7"/>
                </a:moveTo>
                <a:cubicBezTo>
                  <a:pt x="12620" y="24850"/>
                  <a:pt x="24680" y="12717"/>
                  <a:pt x="39627" y="12647"/>
                </a:cubicBezTo>
                <a:cubicBezTo>
                  <a:pt x="54574" y="12577"/>
                  <a:pt x="66748" y="24597"/>
                  <a:pt x="66818" y="39493"/>
                </a:cubicBezTo>
                <a:cubicBezTo>
                  <a:pt x="66889" y="54390"/>
                  <a:pt x="54828" y="66523"/>
                  <a:pt x="39881" y="66592"/>
                </a:cubicBezTo>
                <a:cubicBezTo>
                  <a:pt x="39839" y="66593"/>
                  <a:pt x="39797" y="66593"/>
                  <a:pt x="39755" y="66593"/>
                </a:cubicBezTo>
                <a:cubicBezTo>
                  <a:pt x="24857" y="66593"/>
                  <a:pt x="12760" y="54594"/>
                  <a:pt x="12690" y="39747"/>
                </a:cubicBezTo>
                <a:close/>
              </a:path>
            </a:pathLst>
          </a:custGeom>
          <a:noFill/>
          <a:ln w="12684" cap="flat">
            <a:solidFill>
              <a:srgbClr val="8B878B"/>
            </a:solidFill>
            <a:prstDash val="solid"/>
            <a:miter/>
          </a:ln>
        </p:spPr>
        <p:txBody>
          <a:bodyPr rtlCol="0" anchor="ctr"/>
          <a:lstStyle/>
          <a:p>
            <a:endParaRPr lang="en-GB" dirty="0"/>
          </a:p>
        </p:txBody>
      </p:sp>
      <p:sp>
        <p:nvSpPr>
          <p:cNvPr id="701" name="Freeform 700">
            <a:extLst>
              <a:ext uri="{FF2B5EF4-FFF2-40B4-BE49-F238E27FC236}">
                <a16:creationId xmlns:a16="http://schemas.microsoft.com/office/drawing/2014/main" id="{497750E3-61CD-464D-BABB-6DBE9DB593C4}"/>
              </a:ext>
            </a:extLst>
          </p:cNvPr>
          <p:cNvSpPr/>
          <p:nvPr/>
        </p:nvSpPr>
        <p:spPr>
          <a:xfrm>
            <a:off x="7426679" y="2454851"/>
            <a:ext cx="76238" cy="75980"/>
          </a:xfrm>
          <a:custGeom>
            <a:avLst/>
            <a:gdLst>
              <a:gd name="connsiteX0" fmla="*/ 12690 w 76237"/>
              <a:gd name="connsiteY0" fmla="*/ 39746 h 75979"/>
              <a:gd name="connsiteX1" fmla="*/ 39627 w 76237"/>
              <a:gd name="connsiteY1" fmla="*/ 12647 h 75979"/>
              <a:gd name="connsiteX2" fmla="*/ 66818 w 76237"/>
              <a:gd name="connsiteY2" fmla="*/ 39493 h 75979"/>
              <a:gd name="connsiteX3" fmla="*/ 39881 w 76237"/>
              <a:gd name="connsiteY3" fmla="*/ 66592 h 75979"/>
              <a:gd name="connsiteX4" fmla="*/ 39627 w 76237"/>
              <a:gd name="connsiteY4" fmla="*/ 66592 h 75979"/>
              <a:gd name="connsiteX5" fmla="*/ 12690 w 76237"/>
              <a:gd name="connsiteY5" fmla="*/ 39746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6"/>
                </a:moveTo>
                <a:cubicBezTo>
                  <a:pt x="12620" y="24849"/>
                  <a:pt x="24680" y="12717"/>
                  <a:pt x="39627" y="12647"/>
                </a:cubicBezTo>
                <a:cubicBezTo>
                  <a:pt x="54574" y="12577"/>
                  <a:pt x="66748" y="24597"/>
                  <a:pt x="66818" y="39493"/>
                </a:cubicBezTo>
                <a:cubicBezTo>
                  <a:pt x="66888" y="54390"/>
                  <a:pt x="54828" y="66523"/>
                  <a:pt x="39881" y="66592"/>
                </a:cubicBezTo>
                <a:cubicBezTo>
                  <a:pt x="39796" y="66593"/>
                  <a:pt x="39712" y="66593"/>
                  <a:pt x="39627" y="66592"/>
                </a:cubicBezTo>
                <a:cubicBezTo>
                  <a:pt x="24750" y="66592"/>
                  <a:pt x="12690" y="54573"/>
                  <a:pt x="12690" y="39746"/>
                </a:cubicBezTo>
                <a:close/>
              </a:path>
            </a:pathLst>
          </a:custGeom>
          <a:noFill/>
          <a:ln w="12684" cap="flat">
            <a:solidFill>
              <a:srgbClr val="8B878B"/>
            </a:solidFill>
            <a:prstDash val="solid"/>
            <a:miter/>
          </a:ln>
        </p:spPr>
        <p:txBody>
          <a:bodyPr rtlCol="0" anchor="ctr"/>
          <a:lstStyle/>
          <a:p>
            <a:endParaRPr lang="en-GB" dirty="0"/>
          </a:p>
        </p:txBody>
      </p:sp>
      <p:sp>
        <p:nvSpPr>
          <p:cNvPr id="702" name="Freeform 701">
            <a:extLst>
              <a:ext uri="{FF2B5EF4-FFF2-40B4-BE49-F238E27FC236}">
                <a16:creationId xmlns:a16="http://schemas.microsoft.com/office/drawing/2014/main" id="{CECB2AA5-2867-534F-B0CD-7E799F5B9813}"/>
              </a:ext>
            </a:extLst>
          </p:cNvPr>
          <p:cNvSpPr/>
          <p:nvPr/>
        </p:nvSpPr>
        <p:spPr>
          <a:xfrm>
            <a:off x="7507364" y="2573632"/>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12690" y="39620"/>
                </a:moveTo>
                <a:cubicBezTo>
                  <a:pt x="12690" y="24723"/>
                  <a:pt x="24807" y="12647"/>
                  <a:pt x="39754" y="12647"/>
                </a:cubicBezTo>
                <a:cubicBezTo>
                  <a:pt x="54701" y="12647"/>
                  <a:pt x="66819" y="24723"/>
                  <a:pt x="66819" y="39620"/>
                </a:cubicBezTo>
                <a:cubicBezTo>
                  <a:pt x="66819" y="54516"/>
                  <a:pt x="54702" y="66593"/>
                  <a:pt x="39754" y="66593"/>
                </a:cubicBezTo>
                <a:cubicBezTo>
                  <a:pt x="24807" y="66593"/>
                  <a:pt x="12690" y="54517"/>
                  <a:pt x="12690" y="39620"/>
                </a:cubicBezTo>
                <a:close/>
              </a:path>
            </a:pathLst>
          </a:custGeom>
          <a:noFill/>
          <a:ln w="12684" cap="flat">
            <a:solidFill>
              <a:srgbClr val="8B878B"/>
            </a:solidFill>
            <a:prstDash val="solid"/>
            <a:miter/>
          </a:ln>
        </p:spPr>
        <p:txBody>
          <a:bodyPr rtlCol="0" anchor="ctr"/>
          <a:lstStyle/>
          <a:p>
            <a:endParaRPr lang="en-GB" dirty="0"/>
          </a:p>
        </p:txBody>
      </p:sp>
      <p:sp>
        <p:nvSpPr>
          <p:cNvPr id="703" name="Freeform 702">
            <a:extLst>
              <a:ext uri="{FF2B5EF4-FFF2-40B4-BE49-F238E27FC236}">
                <a16:creationId xmlns:a16="http://schemas.microsoft.com/office/drawing/2014/main" id="{2B9EED88-8B52-A446-B4E3-5DA38C5A3E40}"/>
              </a:ext>
            </a:extLst>
          </p:cNvPr>
          <p:cNvSpPr/>
          <p:nvPr/>
        </p:nvSpPr>
        <p:spPr>
          <a:xfrm>
            <a:off x="7547897" y="2651891"/>
            <a:ext cx="76238" cy="75980"/>
          </a:xfrm>
          <a:custGeom>
            <a:avLst/>
            <a:gdLst>
              <a:gd name="connsiteX0" fmla="*/ 12690 w 76237"/>
              <a:gd name="connsiteY0" fmla="*/ 39747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7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7"/>
                </a:moveTo>
                <a:cubicBezTo>
                  <a:pt x="12620" y="24850"/>
                  <a:pt x="24680" y="12717"/>
                  <a:pt x="39627" y="12647"/>
                </a:cubicBezTo>
                <a:cubicBezTo>
                  <a:pt x="54574" y="12577"/>
                  <a:pt x="66748" y="24597"/>
                  <a:pt x="66818" y="39493"/>
                </a:cubicBezTo>
                <a:cubicBezTo>
                  <a:pt x="66889" y="54390"/>
                  <a:pt x="54828" y="66523"/>
                  <a:pt x="39881" y="66592"/>
                </a:cubicBezTo>
                <a:cubicBezTo>
                  <a:pt x="39839" y="66593"/>
                  <a:pt x="39797" y="66593"/>
                  <a:pt x="39755" y="66593"/>
                </a:cubicBezTo>
                <a:cubicBezTo>
                  <a:pt x="24857" y="66593"/>
                  <a:pt x="12760" y="54594"/>
                  <a:pt x="12690" y="39747"/>
                </a:cubicBezTo>
                <a:close/>
              </a:path>
            </a:pathLst>
          </a:custGeom>
          <a:noFill/>
          <a:ln w="12684" cap="flat">
            <a:solidFill>
              <a:srgbClr val="8B878B"/>
            </a:solidFill>
            <a:prstDash val="solid"/>
            <a:miter/>
          </a:ln>
        </p:spPr>
        <p:txBody>
          <a:bodyPr rtlCol="0" anchor="ctr"/>
          <a:lstStyle/>
          <a:p>
            <a:endParaRPr lang="en-GB" dirty="0"/>
          </a:p>
        </p:txBody>
      </p:sp>
      <p:sp>
        <p:nvSpPr>
          <p:cNvPr id="704" name="Freeform 703">
            <a:extLst>
              <a:ext uri="{FF2B5EF4-FFF2-40B4-BE49-F238E27FC236}">
                <a16:creationId xmlns:a16="http://schemas.microsoft.com/office/drawing/2014/main" id="{6C682BE4-CBCF-E84F-B223-0AAF49882071}"/>
              </a:ext>
            </a:extLst>
          </p:cNvPr>
          <p:cNvSpPr/>
          <p:nvPr/>
        </p:nvSpPr>
        <p:spPr>
          <a:xfrm>
            <a:off x="7557426" y="2654297"/>
            <a:ext cx="76238" cy="75980"/>
          </a:xfrm>
          <a:custGeom>
            <a:avLst/>
            <a:gdLst>
              <a:gd name="connsiteX0" fmla="*/ 12690 w 76237"/>
              <a:gd name="connsiteY0" fmla="*/ 39747 h 75979"/>
              <a:gd name="connsiteX1" fmla="*/ 39627 w 76237"/>
              <a:gd name="connsiteY1" fmla="*/ 12647 h 75979"/>
              <a:gd name="connsiteX2" fmla="*/ 66818 w 76237"/>
              <a:gd name="connsiteY2" fmla="*/ 39493 h 75979"/>
              <a:gd name="connsiteX3" fmla="*/ 39881 w 76237"/>
              <a:gd name="connsiteY3" fmla="*/ 66592 h 75979"/>
              <a:gd name="connsiteX4" fmla="*/ 39755 w 76237"/>
              <a:gd name="connsiteY4" fmla="*/ 66593 h 75979"/>
              <a:gd name="connsiteX5" fmla="*/ 12690 w 76237"/>
              <a:gd name="connsiteY5" fmla="*/ 39747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747"/>
                </a:moveTo>
                <a:cubicBezTo>
                  <a:pt x="12620" y="24850"/>
                  <a:pt x="24680" y="12717"/>
                  <a:pt x="39627" y="12647"/>
                </a:cubicBezTo>
                <a:cubicBezTo>
                  <a:pt x="54574" y="12577"/>
                  <a:pt x="66748" y="24597"/>
                  <a:pt x="66818" y="39493"/>
                </a:cubicBezTo>
                <a:cubicBezTo>
                  <a:pt x="66889" y="54390"/>
                  <a:pt x="54828" y="66523"/>
                  <a:pt x="39881" y="66592"/>
                </a:cubicBezTo>
                <a:cubicBezTo>
                  <a:pt x="39839" y="66593"/>
                  <a:pt x="39797" y="66593"/>
                  <a:pt x="39755" y="66593"/>
                </a:cubicBezTo>
                <a:cubicBezTo>
                  <a:pt x="24857" y="66593"/>
                  <a:pt x="12760" y="54594"/>
                  <a:pt x="12690" y="39747"/>
                </a:cubicBezTo>
                <a:close/>
              </a:path>
            </a:pathLst>
          </a:custGeom>
          <a:noFill/>
          <a:ln w="12684" cap="flat">
            <a:solidFill>
              <a:srgbClr val="8B878B"/>
            </a:solidFill>
            <a:prstDash val="solid"/>
            <a:miter/>
          </a:ln>
        </p:spPr>
        <p:txBody>
          <a:bodyPr rtlCol="0" anchor="ctr"/>
          <a:lstStyle/>
          <a:p>
            <a:endParaRPr lang="en-GB" dirty="0"/>
          </a:p>
        </p:txBody>
      </p:sp>
      <p:sp>
        <p:nvSpPr>
          <p:cNvPr id="705" name="Freeform 704">
            <a:extLst>
              <a:ext uri="{FF2B5EF4-FFF2-40B4-BE49-F238E27FC236}">
                <a16:creationId xmlns:a16="http://schemas.microsoft.com/office/drawing/2014/main" id="{DA42CACE-3E68-B24E-9852-C50EB3D28F91}"/>
              </a:ext>
            </a:extLst>
          </p:cNvPr>
          <p:cNvSpPr/>
          <p:nvPr/>
        </p:nvSpPr>
        <p:spPr>
          <a:xfrm>
            <a:off x="7633664" y="2780171"/>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874 h 75979"/>
              <a:gd name="connsiteX5" fmla="*/ 12690 w 76237"/>
              <a:gd name="connsiteY5" fmla="*/ 39620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620"/>
                </a:moveTo>
                <a:cubicBezTo>
                  <a:pt x="12690" y="24723"/>
                  <a:pt x="24807" y="12647"/>
                  <a:pt x="39754" y="12647"/>
                </a:cubicBezTo>
                <a:cubicBezTo>
                  <a:pt x="54702" y="12647"/>
                  <a:pt x="66819" y="24723"/>
                  <a:pt x="66819" y="39620"/>
                </a:cubicBezTo>
                <a:cubicBezTo>
                  <a:pt x="66819" y="54516"/>
                  <a:pt x="54702" y="66593"/>
                  <a:pt x="39754" y="66593"/>
                </a:cubicBezTo>
                <a:cubicBezTo>
                  <a:pt x="24878" y="66663"/>
                  <a:pt x="12761" y="54700"/>
                  <a:pt x="12690" y="39874"/>
                </a:cubicBezTo>
                <a:cubicBezTo>
                  <a:pt x="12690" y="39789"/>
                  <a:pt x="12690" y="39704"/>
                  <a:pt x="12690" y="39620"/>
                </a:cubicBezTo>
                <a:close/>
              </a:path>
            </a:pathLst>
          </a:custGeom>
          <a:noFill/>
          <a:ln w="12684" cap="flat">
            <a:solidFill>
              <a:srgbClr val="8B878B"/>
            </a:solidFill>
            <a:prstDash val="solid"/>
            <a:miter/>
          </a:ln>
        </p:spPr>
        <p:txBody>
          <a:bodyPr rtlCol="0" anchor="ctr"/>
          <a:lstStyle/>
          <a:p>
            <a:endParaRPr lang="en-GB" dirty="0"/>
          </a:p>
        </p:txBody>
      </p:sp>
      <p:sp>
        <p:nvSpPr>
          <p:cNvPr id="706" name="Freeform 705">
            <a:extLst>
              <a:ext uri="{FF2B5EF4-FFF2-40B4-BE49-F238E27FC236}">
                <a16:creationId xmlns:a16="http://schemas.microsoft.com/office/drawing/2014/main" id="{B6BD9F23-5E8E-E24E-9374-DFAA4A4E7113}"/>
              </a:ext>
            </a:extLst>
          </p:cNvPr>
          <p:cNvSpPr/>
          <p:nvPr/>
        </p:nvSpPr>
        <p:spPr>
          <a:xfrm>
            <a:off x="7886138" y="3122080"/>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12690" y="39620"/>
                </a:moveTo>
                <a:cubicBezTo>
                  <a:pt x="12690" y="24723"/>
                  <a:pt x="24807" y="12647"/>
                  <a:pt x="39754" y="12647"/>
                </a:cubicBezTo>
                <a:cubicBezTo>
                  <a:pt x="54701" y="12647"/>
                  <a:pt x="66819" y="24723"/>
                  <a:pt x="66819" y="39620"/>
                </a:cubicBezTo>
                <a:cubicBezTo>
                  <a:pt x="66819" y="54516"/>
                  <a:pt x="54701" y="66593"/>
                  <a:pt x="39754" y="66593"/>
                </a:cubicBezTo>
                <a:cubicBezTo>
                  <a:pt x="24807" y="66593"/>
                  <a:pt x="12690" y="54517"/>
                  <a:pt x="12690" y="39620"/>
                </a:cubicBezTo>
                <a:close/>
              </a:path>
            </a:pathLst>
          </a:custGeom>
          <a:noFill/>
          <a:ln w="12684" cap="flat">
            <a:solidFill>
              <a:srgbClr val="8B878B"/>
            </a:solidFill>
            <a:prstDash val="solid"/>
            <a:miter/>
          </a:ln>
        </p:spPr>
        <p:txBody>
          <a:bodyPr rtlCol="0" anchor="ctr"/>
          <a:lstStyle/>
          <a:p>
            <a:endParaRPr lang="en-GB" dirty="0"/>
          </a:p>
        </p:txBody>
      </p:sp>
      <p:sp>
        <p:nvSpPr>
          <p:cNvPr id="707" name="Freeform 706">
            <a:extLst>
              <a:ext uri="{FF2B5EF4-FFF2-40B4-BE49-F238E27FC236}">
                <a16:creationId xmlns:a16="http://schemas.microsoft.com/office/drawing/2014/main" id="{215568C7-F35D-9848-8FCB-B6A3A3373534}"/>
              </a:ext>
            </a:extLst>
          </p:cNvPr>
          <p:cNvSpPr/>
          <p:nvPr/>
        </p:nvSpPr>
        <p:spPr>
          <a:xfrm>
            <a:off x="7967203" y="3160070"/>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874 h 75979"/>
              <a:gd name="connsiteX5" fmla="*/ 12690 w 76237"/>
              <a:gd name="connsiteY5" fmla="*/ 39620 h 7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37" h="75979">
                <a:moveTo>
                  <a:pt x="12690" y="39620"/>
                </a:moveTo>
                <a:cubicBezTo>
                  <a:pt x="12690" y="24723"/>
                  <a:pt x="24807" y="12647"/>
                  <a:pt x="39754" y="12647"/>
                </a:cubicBezTo>
                <a:cubicBezTo>
                  <a:pt x="54702" y="12647"/>
                  <a:pt x="66819" y="24723"/>
                  <a:pt x="66819" y="39620"/>
                </a:cubicBezTo>
                <a:cubicBezTo>
                  <a:pt x="66819" y="54516"/>
                  <a:pt x="54702" y="66593"/>
                  <a:pt x="39754" y="66593"/>
                </a:cubicBezTo>
                <a:cubicBezTo>
                  <a:pt x="24878" y="66663"/>
                  <a:pt x="12761" y="54700"/>
                  <a:pt x="12690" y="39874"/>
                </a:cubicBezTo>
                <a:cubicBezTo>
                  <a:pt x="12690" y="39789"/>
                  <a:pt x="12690" y="39704"/>
                  <a:pt x="12690" y="39620"/>
                </a:cubicBezTo>
                <a:close/>
              </a:path>
            </a:pathLst>
          </a:custGeom>
          <a:noFill/>
          <a:ln w="12684" cap="flat">
            <a:solidFill>
              <a:srgbClr val="8B878B"/>
            </a:solidFill>
            <a:prstDash val="solid"/>
            <a:miter/>
          </a:ln>
        </p:spPr>
        <p:txBody>
          <a:bodyPr rtlCol="0" anchor="ctr"/>
          <a:lstStyle/>
          <a:p>
            <a:endParaRPr lang="en-GB" dirty="0"/>
          </a:p>
        </p:txBody>
      </p:sp>
      <p:sp>
        <p:nvSpPr>
          <p:cNvPr id="708" name="Freeform 707">
            <a:extLst>
              <a:ext uri="{FF2B5EF4-FFF2-40B4-BE49-F238E27FC236}">
                <a16:creationId xmlns:a16="http://schemas.microsoft.com/office/drawing/2014/main" id="{6BF37E55-6B66-E148-A410-43620C1AADF4}"/>
              </a:ext>
            </a:extLst>
          </p:cNvPr>
          <p:cNvSpPr/>
          <p:nvPr/>
        </p:nvSpPr>
        <p:spPr>
          <a:xfrm>
            <a:off x="8098205" y="3238456"/>
            <a:ext cx="76238" cy="75980"/>
          </a:xfrm>
          <a:custGeom>
            <a:avLst/>
            <a:gdLst>
              <a:gd name="connsiteX0" fmla="*/ 12690 w 76237"/>
              <a:gd name="connsiteY0" fmla="*/ 39620 h 75979"/>
              <a:gd name="connsiteX1" fmla="*/ 39754 w 76237"/>
              <a:gd name="connsiteY1" fmla="*/ 12647 h 75979"/>
              <a:gd name="connsiteX2" fmla="*/ 66819 w 76237"/>
              <a:gd name="connsiteY2" fmla="*/ 39620 h 75979"/>
              <a:gd name="connsiteX3" fmla="*/ 39754 w 76237"/>
              <a:gd name="connsiteY3" fmla="*/ 66593 h 75979"/>
              <a:gd name="connsiteX4" fmla="*/ 12690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12690" y="39620"/>
                </a:moveTo>
                <a:cubicBezTo>
                  <a:pt x="12690" y="24723"/>
                  <a:pt x="24807" y="12647"/>
                  <a:pt x="39754" y="12647"/>
                </a:cubicBezTo>
                <a:cubicBezTo>
                  <a:pt x="54701" y="12647"/>
                  <a:pt x="66819" y="24723"/>
                  <a:pt x="66819" y="39620"/>
                </a:cubicBezTo>
                <a:cubicBezTo>
                  <a:pt x="66819" y="54516"/>
                  <a:pt x="54701" y="66593"/>
                  <a:pt x="39754" y="66593"/>
                </a:cubicBezTo>
                <a:cubicBezTo>
                  <a:pt x="24807" y="66593"/>
                  <a:pt x="12690" y="54517"/>
                  <a:pt x="12690" y="39620"/>
                </a:cubicBezTo>
                <a:close/>
              </a:path>
            </a:pathLst>
          </a:custGeom>
          <a:noFill/>
          <a:ln w="12684" cap="flat">
            <a:solidFill>
              <a:srgbClr val="8B878B"/>
            </a:solidFill>
            <a:prstDash val="solid"/>
            <a:miter/>
          </a:ln>
        </p:spPr>
        <p:txBody>
          <a:bodyPr rtlCol="0" anchor="ctr"/>
          <a:lstStyle/>
          <a:p>
            <a:endParaRPr lang="en-GB" dirty="0"/>
          </a:p>
        </p:txBody>
      </p:sp>
      <p:sp>
        <p:nvSpPr>
          <p:cNvPr id="709" name="Freeform 708">
            <a:extLst>
              <a:ext uri="{FF2B5EF4-FFF2-40B4-BE49-F238E27FC236}">
                <a16:creationId xmlns:a16="http://schemas.microsoft.com/office/drawing/2014/main" id="{74907A4A-6118-AF48-AA1B-2ABE5FF01380}"/>
              </a:ext>
            </a:extLst>
          </p:cNvPr>
          <p:cNvSpPr/>
          <p:nvPr/>
        </p:nvSpPr>
        <p:spPr>
          <a:xfrm>
            <a:off x="8200745" y="3312157"/>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0" name="Freeform 709">
            <a:extLst>
              <a:ext uri="{FF2B5EF4-FFF2-40B4-BE49-F238E27FC236}">
                <a16:creationId xmlns:a16="http://schemas.microsoft.com/office/drawing/2014/main" id="{8784C730-3C56-3545-8CB1-F0CAB020657F}"/>
              </a:ext>
            </a:extLst>
          </p:cNvPr>
          <p:cNvSpPr/>
          <p:nvPr/>
        </p:nvSpPr>
        <p:spPr>
          <a:xfrm>
            <a:off x="9210892" y="366356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1" name="Freeform 710">
            <a:extLst>
              <a:ext uri="{FF2B5EF4-FFF2-40B4-BE49-F238E27FC236}">
                <a16:creationId xmlns:a16="http://schemas.microsoft.com/office/drawing/2014/main" id="{79A7DD36-61C3-3349-9460-E1054346F8DF}"/>
              </a:ext>
            </a:extLst>
          </p:cNvPr>
          <p:cNvSpPr/>
          <p:nvPr/>
        </p:nvSpPr>
        <p:spPr>
          <a:xfrm>
            <a:off x="9453836" y="3696741"/>
            <a:ext cx="76238" cy="75980"/>
          </a:xfrm>
          <a:custGeom>
            <a:avLst/>
            <a:gdLst>
              <a:gd name="connsiteX0" fmla="*/ 66819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9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9" y="39620"/>
                </a:moveTo>
                <a:cubicBezTo>
                  <a:pt x="66819" y="54516"/>
                  <a:pt x="54701" y="66593"/>
                  <a:pt x="39754" y="66593"/>
                </a:cubicBezTo>
                <a:cubicBezTo>
                  <a:pt x="24807" y="66593"/>
                  <a:pt x="12690" y="54517"/>
                  <a:pt x="12690" y="39620"/>
                </a:cubicBezTo>
                <a:cubicBezTo>
                  <a:pt x="12690" y="24723"/>
                  <a:pt x="24807" y="12647"/>
                  <a:pt x="39754" y="12647"/>
                </a:cubicBezTo>
                <a:cubicBezTo>
                  <a:pt x="54701" y="12647"/>
                  <a:pt x="66819" y="24723"/>
                  <a:pt x="66819" y="39620"/>
                </a:cubicBezTo>
                <a:close/>
              </a:path>
            </a:pathLst>
          </a:custGeom>
          <a:noFill/>
          <a:ln w="12684" cap="flat">
            <a:solidFill>
              <a:srgbClr val="8B878B"/>
            </a:solidFill>
            <a:prstDash val="solid"/>
            <a:miter/>
          </a:ln>
        </p:spPr>
        <p:txBody>
          <a:bodyPr rtlCol="0" anchor="ctr"/>
          <a:lstStyle/>
          <a:p>
            <a:endParaRPr lang="en-GB" dirty="0"/>
          </a:p>
        </p:txBody>
      </p:sp>
      <p:sp>
        <p:nvSpPr>
          <p:cNvPr id="712" name="Freeform 711">
            <a:extLst>
              <a:ext uri="{FF2B5EF4-FFF2-40B4-BE49-F238E27FC236}">
                <a16:creationId xmlns:a16="http://schemas.microsoft.com/office/drawing/2014/main" id="{A13CC305-340C-3844-8A53-4C2C29FA931F}"/>
              </a:ext>
            </a:extLst>
          </p:cNvPr>
          <p:cNvSpPr/>
          <p:nvPr/>
        </p:nvSpPr>
        <p:spPr>
          <a:xfrm>
            <a:off x="9477724" y="3696741"/>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3" name="Freeform 712">
            <a:extLst>
              <a:ext uri="{FF2B5EF4-FFF2-40B4-BE49-F238E27FC236}">
                <a16:creationId xmlns:a16="http://schemas.microsoft.com/office/drawing/2014/main" id="{EE09B084-D309-DB4B-AAC6-B761D026558D}"/>
              </a:ext>
            </a:extLst>
          </p:cNvPr>
          <p:cNvSpPr/>
          <p:nvPr/>
        </p:nvSpPr>
        <p:spPr>
          <a:xfrm>
            <a:off x="9518130" y="3703833"/>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4" name="Freeform 713">
            <a:extLst>
              <a:ext uri="{FF2B5EF4-FFF2-40B4-BE49-F238E27FC236}">
                <a16:creationId xmlns:a16="http://schemas.microsoft.com/office/drawing/2014/main" id="{9E8DFC02-5E97-B049-90C9-16D309EFE046}"/>
              </a:ext>
            </a:extLst>
          </p:cNvPr>
          <p:cNvSpPr/>
          <p:nvPr/>
        </p:nvSpPr>
        <p:spPr>
          <a:xfrm>
            <a:off x="9549133" y="3708645"/>
            <a:ext cx="76238" cy="75980"/>
          </a:xfrm>
          <a:custGeom>
            <a:avLst/>
            <a:gdLst>
              <a:gd name="connsiteX0" fmla="*/ 66819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9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9" y="39620"/>
                </a:moveTo>
                <a:cubicBezTo>
                  <a:pt x="66819" y="54516"/>
                  <a:pt x="54701" y="66593"/>
                  <a:pt x="39754" y="66593"/>
                </a:cubicBezTo>
                <a:cubicBezTo>
                  <a:pt x="24807" y="66593"/>
                  <a:pt x="12690" y="54517"/>
                  <a:pt x="12690" y="39620"/>
                </a:cubicBezTo>
                <a:cubicBezTo>
                  <a:pt x="12690" y="24723"/>
                  <a:pt x="24807" y="12647"/>
                  <a:pt x="39754" y="12647"/>
                </a:cubicBezTo>
                <a:cubicBezTo>
                  <a:pt x="54701" y="12647"/>
                  <a:pt x="66819" y="24723"/>
                  <a:pt x="66819" y="39620"/>
                </a:cubicBezTo>
                <a:close/>
              </a:path>
            </a:pathLst>
          </a:custGeom>
          <a:noFill/>
          <a:ln w="12684" cap="flat">
            <a:solidFill>
              <a:srgbClr val="8B878B"/>
            </a:solidFill>
            <a:prstDash val="solid"/>
            <a:miter/>
          </a:ln>
        </p:spPr>
        <p:txBody>
          <a:bodyPr rtlCol="0" anchor="ctr"/>
          <a:lstStyle/>
          <a:p>
            <a:endParaRPr lang="en-GB" dirty="0"/>
          </a:p>
        </p:txBody>
      </p:sp>
      <p:sp>
        <p:nvSpPr>
          <p:cNvPr id="715" name="Freeform 714">
            <a:extLst>
              <a:ext uri="{FF2B5EF4-FFF2-40B4-BE49-F238E27FC236}">
                <a16:creationId xmlns:a16="http://schemas.microsoft.com/office/drawing/2014/main" id="{21515948-2A92-1A44-A65A-34B4D65BABA7}"/>
              </a:ext>
            </a:extLst>
          </p:cNvPr>
          <p:cNvSpPr/>
          <p:nvPr/>
        </p:nvSpPr>
        <p:spPr>
          <a:xfrm>
            <a:off x="9582550" y="371573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6" name="Freeform 715">
            <a:extLst>
              <a:ext uri="{FF2B5EF4-FFF2-40B4-BE49-F238E27FC236}">
                <a16:creationId xmlns:a16="http://schemas.microsoft.com/office/drawing/2014/main" id="{DD22EAA4-B414-0948-86C8-656BBEE663EA}"/>
              </a:ext>
            </a:extLst>
          </p:cNvPr>
          <p:cNvSpPr/>
          <p:nvPr/>
        </p:nvSpPr>
        <p:spPr>
          <a:xfrm>
            <a:off x="9632486" y="371573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7" name="Freeform 716">
            <a:extLst>
              <a:ext uri="{FF2B5EF4-FFF2-40B4-BE49-F238E27FC236}">
                <a16:creationId xmlns:a16="http://schemas.microsoft.com/office/drawing/2014/main" id="{1272C769-773A-5443-8073-82D4CFCECA31}"/>
              </a:ext>
            </a:extLst>
          </p:cNvPr>
          <p:cNvSpPr/>
          <p:nvPr/>
        </p:nvSpPr>
        <p:spPr>
          <a:xfrm>
            <a:off x="9649258" y="371573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8" name="Freeform 717">
            <a:extLst>
              <a:ext uri="{FF2B5EF4-FFF2-40B4-BE49-F238E27FC236}">
                <a16:creationId xmlns:a16="http://schemas.microsoft.com/office/drawing/2014/main" id="{D4DA4A6F-A292-9345-A008-3D32D5A13FFE}"/>
              </a:ext>
            </a:extLst>
          </p:cNvPr>
          <p:cNvSpPr/>
          <p:nvPr/>
        </p:nvSpPr>
        <p:spPr>
          <a:xfrm>
            <a:off x="9661075" y="371573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19" name="Freeform 718">
            <a:extLst>
              <a:ext uri="{FF2B5EF4-FFF2-40B4-BE49-F238E27FC236}">
                <a16:creationId xmlns:a16="http://schemas.microsoft.com/office/drawing/2014/main" id="{5BE69A49-2428-6243-B16C-737EE9346A00}"/>
              </a:ext>
            </a:extLst>
          </p:cNvPr>
          <p:cNvSpPr/>
          <p:nvPr/>
        </p:nvSpPr>
        <p:spPr>
          <a:xfrm>
            <a:off x="9677847" y="371573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0" name="Freeform 719">
            <a:extLst>
              <a:ext uri="{FF2B5EF4-FFF2-40B4-BE49-F238E27FC236}">
                <a16:creationId xmlns:a16="http://schemas.microsoft.com/office/drawing/2014/main" id="{FEDBD6E7-1C17-0643-BCAC-14DB5931AEAD}"/>
              </a:ext>
            </a:extLst>
          </p:cNvPr>
          <p:cNvSpPr/>
          <p:nvPr/>
        </p:nvSpPr>
        <p:spPr>
          <a:xfrm>
            <a:off x="9723082" y="3725234"/>
            <a:ext cx="76238" cy="75980"/>
          </a:xfrm>
          <a:custGeom>
            <a:avLst/>
            <a:gdLst>
              <a:gd name="connsiteX0" fmla="*/ 66819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9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9" y="39620"/>
                </a:moveTo>
                <a:cubicBezTo>
                  <a:pt x="66819" y="54516"/>
                  <a:pt x="54701" y="66593"/>
                  <a:pt x="39754" y="66593"/>
                </a:cubicBezTo>
                <a:cubicBezTo>
                  <a:pt x="24807" y="66593"/>
                  <a:pt x="12690" y="54517"/>
                  <a:pt x="12690" y="39620"/>
                </a:cubicBezTo>
                <a:cubicBezTo>
                  <a:pt x="12690" y="24723"/>
                  <a:pt x="24807" y="12647"/>
                  <a:pt x="39754" y="12647"/>
                </a:cubicBezTo>
                <a:cubicBezTo>
                  <a:pt x="54701" y="12647"/>
                  <a:pt x="66819" y="24723"/>
                  <a:pt x="66819" y="39620"/>
                </a:cubicBezTo>
                <a:close/>
              </a:path>
            </a:pathLst>
          </a:custGeom>
          <a:noFill/>
          <a:ln w="12684" cap="flat">
            <a:solidFill>
              <a:srgbClr val="8B878B"/>
            </a:solidFill>
            <a:prstDash val="solid"/>
            <a:miter/>
          </a:ln>
        </p:spPr>
        <p:txBody>
          <a:bodyPr rtlCol="0" anchor="ctr"/>
          <a:lstStyle/>
          <a:p>
            <a:endParaRPr lang="en-GB" dirty="0"/>
          </a:p>
        </p:txBody>
      </p:sp>
      <p:sp>
        <p:nvSpPr>
          <p:cNvPr id="721" name="Freeform 720">
            <a:extLst>
              <a:ext uri="{FF2B5EF4-FFF2-40B4-BE49-F238E27FC236}">
                <a16:creationId xmlns:a16="http://schemas.microsoft.com/office/drawing/2014/main" id="{1A12097C-FEDC-0645-AAEC-D869FC1512A2}"/>
              </a:ext>
            </a:extLst>
          </p:cNvPr>
          <p:cNvSpPr/>
          <p:nvPr/>
        </p:nvSpPr>
        <p:spPr>
          <a:xfrm>
            <a:off x="9756372" y="372523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2" name="Freeform 721">
            <a:extLst>
              <a:ext uri="{FF2B5EF4-FFF2-40B4-BE49-F238E27FC236}">
                <a16:creationId xmlns:a16="http://schemas.microsoft.com/office/drawing/2014/main" id="{8E89B0E8-8AA6-7E4D-8C6D-3286C87123DA}"/>
              </a:ext>
            </a:extLst>
          </p:cNvPr>
          <p:cNvSpPr/>
          <p:nvPr/>
        </p:nvSpPr>
        <p:spPr>
          <a:xfrm>
            <a:off x="9737313" y="372523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3" name="Freeform 722">
            <a:extLst>
              <a:ext uri="{FF2B5EF4-FFF2-40B4-BE49-F238E27FC236}">
                <a16:creationId xmlns:a16="http://schemas.microsoft.com/office/drawing/2014/main" id="{2A332FBD-5652-4440-A0B4-2C4DE471F7B9}"/>
              </a:ext>
            </a:extLst>
          </p:cNvPr>
          <p:cNvSpPr/>
          <p:nvPr/>
        </p:nvSpPr>
        <p:spPr>
          <a:xfrm>
            <a:off x="9789789" y="3725234"/>
            <a:ext cx="76238" cy="75980"/>
          </a:xfrm>
          <a:custGeom>
            <a:avLst/>
            <a:gdLst>
              <a:gd name="connsiteX0" fmla="*/ 66819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9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9" y="39620"/>
                </a:moveTo>
                <a:cubicBezTo>
                  <a:pt x="66819" y="54516"/>
                  <a:pt x="54701" y="66593"/>
                  <a:pt x="39754" y="66593"/>
                </a:cubicBezTo>
                <a:cubicBezTo>
                  <a:pt x="24807" y="66593"/>
                  <a:pt x="12690" y="54517"/>
                  <a:pt x="12690" y="39620"/>
                </a:cubicBezTo>
                <a:cubicBezTo>
                  <a:pt x="12690" y="24723"/>
                  <a:pt x="24807" y="12647"/>
                  <a:pt x="39754" y="12647"/>
                </a:cubicBezTo>
                <a:cubicBezTo>
                  <a:pt x="54701" y="12647"/>
                  <a:pt x="66819" y="24723"/>
                  <a:pt x="66819" y="39620"/>
                </a:cubicBezTo>
                <a:close/>
              </a:path>
            </a:pathLst>
          </a:custGeom>
          <a:noFill/>
          <a:ln w="12684" cap="flat">
            <a:solidFill>
              <a:srgbClr val="8B878B"/>
            </a:solidFill>
            <a:prstDash val="solid"/>
            <a:miter/>
          </a:ln>
        </p:spPr>
        <p:txBody>
          <a:bodyPr rtlCol="0" anchor="ctr"/>
          <a:lstStyle/>
          <a:p>
            <a:endParaRPr lang="en-GB" dirty="0"/>
          </a:p>
        </p:txBody>
      </p:sp>
      <p:sp>
        <p:nvSpPr>
          <p:cNvPr id="724" name="Freeform 723">
            <a:extLst>
              <a:ext uri="{FF2B5EF4-FFF2-40B4-BE49-F238E27FC236}">
                <a16:creationId xmlns:a16="http://schemas.microsoft.com/office/drawing/2014/main" id="{AEB327C5-B2E9-514F-A1BD-3C69767185CF}"/>
              </a:ext>
            </a:extLst>
          </p:cNvPr>
          <p:cNvSpPr/>
          <p:nvPr/>
        </p:nvSpPr>
        <p:spPr>
          <a:xfrm>
            <a:off x="9811263" y="372523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5" name="Freeform 724">
            <a:extLst>
              <a:ext uri="{FF2B5EF4-FFF2-40B4-BE49-F238E27FC236}">
                <a16:creationId xmlns:a16="http://schemas.microsoft.com/office/drawing/2014/main" id="{6FBB88B7-1C3F-AF42-BD65-F5F3AC7D2A25}"/>
              </a:ext>
            </a:extLst>
          </p:cNvPr>
          <p:cNvSpPr/>
          <p:nvPr/>
        </p:nvSpPr>
        <p:spPr>
          <a:xfrm>
            <a:off x="9815964" y="37323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6" name="Freeform 725">
            <a:extLst>
              <a:ext uri="{FF2B5EF4-FFF2-40B4-BE49-F238E27FC236}">
                <a16:creationId xmlns:a16="http://schemas.microsoft.com/office/drawing/2014/main" id="{4992648F-0AA1-BC4C-8D43-C5F89D955634}"/>
              </a:ext>
            </a:extLst>
          </p:cNvPr>
          <p:cNvSpPr/>
          <p:nvPr/>
        </p:nvSpPr>
        <p:spPr>
          <a:xfrm>
            <a:off x="9875557" y="37323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7" name="Freeform 726">
            <a:extLst>
              <a:ext uri="{FF2B5EF4-FFF2-40B4-BE49-F238E27FC236}">
                <a16:creationId xmlns:a16="http://schemas.microsoft.com/office/drawing/2014/main" id="{B2C218D9-4010-4041-BE1A-E9E490FF7023}"/>
              </a:ext>
            </a:extLst>
          </p:cNvPr>
          <p:cNvSpPr/>
          <p:nvPr/>
        </p:nvSpPr>
        <p:spPr>
          <a:xfrm>
            <a:off x="9906560" y="37323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8" name="Freeform 727">
            <a:extLst>
              <a:ext uri="{FF2B5EF4-FFF2-40B4-BE49-F238E27FC236}">
                <a16:creationId xmlns:a16="http://schemas.microsoft.com/office/drawing/2014/main" id="{4793BB93-904B-BC4C-80BA-8072777E7025}"/>
              </a:ext>
            </a:extLst>
          </p:cNvPr>
          <p:cNvSpPr/>
          <p:nvPr/>
        </p:nvSpPr>
        <p:spPr>
          <a:xfrm>
            <a:off x="9927906" y="3732325"/>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29" name="Freeform 728">
            <a:extLst>
              <a:ext uri="{FF2B5EF4-FFF2-40B4-BE49-F238E27FC236}">
                <a16:creationId xmlns:a16="http://schemas.microsoft.com/office/drawing/2014/main" id="{11060F00-4FA0-AC4A-80DE-921CBC296CDE}"/>
              </a:ext>
            </a:extLst>
          </p:cNvPr>
          <p:cNvSpPr/>
          <p:nvPr/>
        </p:nvSpPr>
        <p:spPr>
          <a:xfrm>
            <a:off x="9901732" y="37323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0" name="Freeform 729">
            <a:extLst>
              <a:ext uri="{FF2B5EF4-FFF2-40B4-BE49-F238E27FC236}">
                <a16:creationId xmlns:a16="http://schemas.microsoft.com/office/drawing/2014/main" id="{C6305C0C-EA82-6E47-AD3D-FAB4CFB92092}"/>
              </a:ext>
            </a:extLst>
          </p:cNvPr>
          <p:cNvSpPr/>
          <p:nvPr/>
        </p:nvSpPr>
        <p:spPr>
          <a:xfrm>
            <a:off x="9956496" y="3737137"/>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1" name="Freeform 730">
            <a:extLst>
              <a:ext uri="{FF2B5EF4-FFF2-40B4-BE49-F238E27FC236}">
                <a16:creationId xmlns:a16="http://schemas.microsoft.com/office/drawing/2014/main" id="{709D731D-1085-7F48-B226-F175CCF9B9B6}"/>
              </a:ext>
            </a:extLst>
          </p:cNvPr>
          <p:cNvSpPr/>
          <p:nvPr/>
        </p:nvSpPr>
        <p:spPr>
          <a:xfrm>
            <a:off x="9970854" y="3737137"/>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2" name="Freeform 731">
            <a:extLst>
              <a:ext uri="{FF2B5EF4-FFF2-40B4-BE49-F238E27FC236}">
                <a16:creationId xmlns:a16="http://schemas.microsoft.com/office/drawing/2014/main" id="{8C775750-2FDE-6848-BF16-6BF5BCBB79AA}"/>
              </a:ext>
            </a:extLst>
          </p:cNvPr>
          <p:cNvSpPr/>
          <p:nvPr/>
        </p:nvSpPr>
        <p:spPr>
          <a:xfrm>
            <a:off x="9982797" y="3737137"/>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3" name="Freeform 732">
            <a:extLst>
              <a:ext uri="{FF2B5EF4-FFF2-40B4-BE49-F238E27FC236}">
                <a16:creationId xmlns:a16="http://schemas.microsoft.com/office/drawing/2014/main" id="{275D2313-FEA2-C943-8C85-0DE70A8EF32E}"/>
              </a:ext>
            </a:extLst>
          </p:cNvPr>
          <p:cNvSpPr/>
          <p:nvPr/>
        </p:nvSpPr>
        <p:spPr>
          <a:xfrm>
            <a:off x="9997028" y="3737137"/>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4" name="Freeform 733">
            <a:extLst>
              <a:ext uri="{FF2B5EF4-FFF2-40B4-BE49-F238E27FC236}">
                <a16:creationId xmlns:a16="http://schemas.microsoft.com/office/drawing/2014/main" id="{8788AD48-8D35-9B47-B275-56EA41CA1253}"/>
              </a:ext>
            </a:extLst>
          </p:cNvPr>
          <p:cNvSpPr/>
          <p:nvPr/>
        </p:nvSpPr>
        <p:spPr>
          <a:xfrm>
            <a:off x="10013674" y="3741823"/>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5" name="Freeform 734">
            <a:extLst>
              <a:ext uri="{FF2B5EF4-FFF2-40B4-BE49-F238E27FC236}">
                <a16:creationId xmlns:a16="http://schemas.microsoft.com/office/drawing/2014/main" id="{F55D4C6E-B0C9-9B42-A0CE-51771503AB28}"/>
              </a:ext>
            </a:extLst>
          </p:cNvPr>
          <p:cNvSpPr/>
          <p:nvPr/>
        </p:nvSpPr>
        <p:spPr>
          <a:xfrm>
            <a:off x="10042263" y="3753726"/>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6" name="Freeform 735">
            <a:extLst>
              <a:ext uri="{FF2B5EF4-FFF2-40B4-BE49-F238E27FC236}">
                <a16:creationId xmlns:a16="http://schemas.microsoft.com/office/drawing/2014/main" id="{6184E478-B09A-1843-948B-CEBBC8E28028}"/>
              </a:ext>
            </a:extLst>
          </p:cNvPr>
          <p:cNvSpPr/>
          <p:nvPr/>
        </p:nvSpPr>
        <p:spPr>
          <a:xfrm>
            <a:off x="10182921" y="375372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7" name="Freeform 736">
            <a:extLst>
              <a:ext uri="{FF2B5EF4-FFF2-40B4-BE49-F238E27FC236}">
                <a16:creationId xmlns:a16="http://schemas.microsoft.com/office/drawing/2014/main" id="{B9A0B7ED-0842-7946-A450-82644703D354}"/>
              </a:ext>
            </a:extLst>
          </p:cNvPr>
          <p:cNvSpPr/>
          <p:nvPr/>
        </p:nvSpPr>
        <p:spPr>
          <a:xfrm>
            <a:off x="10266274" y="375372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8" name="Freeform 737">
            <a:extLst>
              <a:ext uri="{FF2B5EF4-FFF2-40B4-BE49-F238E27FC236}">
                <a16:creationId xmlns:a16="http://schemas.microsoft.com/office/drawing/2014/main" id="{B5E6BB23-DF45-D041-A50B-04F47D10659B}"/>
              </a:ext>
            </a:extLst>
          </p:cNvPr>
          <p:cNvSpPr/>
          <p:nvPr/>
        </p:nvSpPr>
        <p:spPr>
          <a:xfrm>
            <a:off x="10287748" y="3753726"/>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39" name="Freeform 738">
            <a:extLst>
              <a:ext uri="{FF2B5EF4-FFF2-40B4-BE49-F238E27FC236}">
                <a16:creationId xmlns:a16="http://schemas.microsoft.com/office/drawing/2014/main" id="{2BA9897F-43CE-0043-8238-D029C963C233}"/>
              </a:ext>
            </a:extLst>
          </p:cNvPr>
          <p:cNvSpPr/>
          <p:nvPr/>
        </p:nvSpPr>
        <p:spPr>
          <a:xfrm>
            <a:off x="10347213" y="3775127"/>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0" name="Freeform 739">
            <a:extLst>
              <a:ext uri="{FF2B5EF4-FFF2-40B4-BE49-F238E27FC236}">
                <a16:creationId xmlns:a16="http://schemas.microsoft.com/office/drawing/2014/main" id="{2F50E358-7E96-AD47-A447-F383343D3FE9}"/>
              </a:ext>
            </a:extLst>
          </p:cNvPr>
          <p:cNvSpPr/>
          <p:nvPr/>
        </p:nvSpPr>
        <p:spPr>
          <a:xfrm>
            <a:off x="10435394" y="37846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1" name="Freeform 740">
            <a:extLst>
              <a:ext uri="{FF2B5EF4-FFF2-40B4-BE49-F238E27FC236}">
                <a16:creationId xmlns:a16="http://schemas.microsoft.com/office/drawing/2014/main" id="{5C4530EE-2598-AA47-8107-0CFF17D3021A}"/>
              </a:ext>
            </a:extLst>
          </p:cNvPr>
          <p:cNvSpPr/>
          <p:nvPr/>
        </p:nvSpPr>
        <p:spPr>
          <a:xfrm>
            <a:off x="10545049" y="37846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2" name="Freeform 741">
            <a:extLst>
              <a:ext uri="{FF2B5EF4-FFF2-40B4-BE49-F238E27FC236}">
                <a16:creationId xmlns:a16="http://schemas.microsoft.com/office/drawing/2014/main" id="{FD7847E0-694E-E44C-98DF-D2CEBBE2B468}"/>
              </a:ext>
            </a:extLst>
          </p:cNvPr>
          <p:cNvSpPr/>
          <p:nvPr/>
        </p:nvSpPr>
        <p:spPr>
          <a:xfrm>
            <a:off x="10568810" y="37846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3" name="Freeform 742">
            <a:extLst>
              <a:ext uri="{FF2B5EF4-FFF2-40B4-BE49-F238E27FC236}">
                <a16:creationId xmlns:a16="http://schemas.microsoft.com/office/drawing/2014/main" id="{22A00250-5ED0-1C4A-9828-66E79FB438E5}"/>
              </a:ext>
            </a:extLst>
          </p:cNvPr>
          <p:cNvSpPr/>
          <p:nvPr/>
        </p:nvSpPr>
        <p:spPr>
          <a:xfrm>
            <a:off x="10590284" y="37846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4" name="Freeform 743">
            <a:extLst>
              <a:ext uri="{FF2B5EF4-FFF2-40B4-BE49-F238E27FC236}">
                <a16:creationId xmlns:a16="http://schemas.microsoft.com/office/drawing/2014/main" id="{C2109A2F-7C9A-8940-9917-A368D5AD8BC1}"/>
              </a:ext>
            </a:extLst>
          </p:cNvPr>
          <p:cNvSpPr/>
          <p:nvPr/>
        </p:nvSpPr>
        <p:spPr>
          <a:xfrm>
            <a:off x="10652163" y="3784625"/>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5" name="Freeform 744">
            <a:extLst>
              <a:ext uri="{FF2B5EF4-FFF2-40B4-BE49-F238E27FC236}">
                <a16:creationId xmlns:a16="http://schemas.microsoft.com/office/drawing/2014/main" id="{C8B43D94-240B-1643-A84A-93E638F4923A}"/>
              </a:ext>
            </a:extLst>
          </p:cNvPr>
          <p:cNvSpPr/>
          <p:nvPr/>
        </p:nvSpPr>
        <p:spPr>
          <a:xfrm>
            <a:off x="10671223" y="3784625"/>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6" name="Freeform 745">
            <a:extLst>
              <a:ext uri="{FF2B5EF4-FFF2-40B4-BE49-F238E27FC236}">
                <a16:creationId xmlns:a16="http://schemas.microsoft.com/office/drawing/2014/main" id="{02D75A3E-843D-1749-8139-8A79AFE51716}"/>
              </a:ext>
            </a:extLst>
          </p:cNvPr>
          <p:cNvSpPr/>
          <p:nvPr/>
        </p:nvSpPr>
        <p:spPr>
          <a:xfrm>
            <a:off x="10723699" y="378462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7" name="Freeform 746">
            <a:extLst>
              <a:ext uri="{FF2B5EF4-FFF2-40B4-BE49-F238E27FC236}">
                <a16:creationId xmlns:a16="http://schemas.microsoft.com/office/drawing/2014/main" id="{211FF05C-4892-7147-A3C7-AB7137BCB271}"/>
              </a:ext>
            </a:extLst>
          </p:cNvPr>
          <p:cNvSpPr/>
          <p:nvPr/>
        </p:nvSpPr>
        <p:spPr>
          <a:xfrm>
            <a:off x="10735643" y="380121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8" name="Freeform 747">
            <a:extLst>
              <a:ext uri="{FF2B5EF4-FFF2-40B4-BE49-F238E27FC236}">
                <a16:creationId xmlns:a16="http://schemas.microsoft.com/office/drawing/2014/main" id="{194B485E-FD3B-4740-95BD-A050A5F43827}"/>
              </a:ext>
            </a:extLst>
          </p:cNvPr>
          <p:cNvSpPr/>
          <p:nvPr/>
        </p:nvSpPr>
        <p:spPr>
          <a:xfrm>
            <a:off x="10785579" y="3801214"/>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49" name="Freeform 748">
            <a:extLst>
              <a:ext uri="{FF2B5EF4-FFF2-40B4-BE49-F238E27FC236}">
                <a16:creationId xmlns:a16="http://schemas.microsoft.com/office/drawing/2014/main" id="{110ACAAA-1B1F-7A4B-817B-A56BC8235718}"/>
              </a:ext>
            </a:extLst>
          </p:cNvPr>
          <p:cNvSpPr/>
          <p:nvPr/>
        </p:nvSpPr>
        <p:spPr>
          <a:xfrm>
            <a:off x="10811881" y="380121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0" name="Freeform 749">
            <a:extLst>
              <a:ext uri="{FF2B5EF4-FFF2-40B4-BE49-F238E27FC236}">
                <a16:creationId xmlns:a16="http://schemas.microsoft.com/office/drawing/2014/main" id="{2B93338F-5881-9A45-AE34-1AA82311E31C}"/>
              </a:ext>
            </a:extLst>
          </p:cNvPr>
          <p:cNvSpPr/>
          <p:nvPr/>
        </p:nvSpPr>
        <p:spPr>
          <a:xfrm>
            <a:off x="10826112" y="3801214"/>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1" name="Freeform 750">
            <a:extLst>
              <a:ext uri="{FF2B5EF4-FFF2-40B4-BE49-F238E27FC236}">
                <a16:creationId xmlns:a16="http://schemas.microsoft.com/office/drawing/2014/main" id="{44D3BC43-0B6D-FF47-BE80-5E6966F9AB64}"/>
              </a:ext>
            </a:extLst>
          </p:cNvPr>
          <p:cNvSpPr/>
          <p:nvPr/>
        </p:nvSpPr>
        <p:spPr>
          <a:xfrm>
            <a:off x="10909465" y="3822615"/>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2" name="Freeform 751">
            <a:extLst>
              <a:ext uri="{FF2B5EF4-FFF2-40B4-BE49-F238E27FC236}">
                <a16:creationId xmlns:a16="http://schemas.microsoft.com/office/drawing/2014/main" id="{D323BF4E-2E24-CE4B-93BB-BAF851059EBE}"/>
              </a:ext>
            </a:extLst>
          </p:cNvPr>
          <p:cNvSpPr/>
          <p:nvPr/>
        </p:nvSpPr>
        <p:spPr>
          <a:xfrm>
            <a:off x="10926237" y="382261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3" name="Freeform 752">
            <a:extLst>
              <a:ext uri="{FF2B5EF4-FFF2-40B4-BE49-F238E27FC236}">
                <a16:creationId xmlns:a16="http://schemas.microsoft.com/office/drawing/2014/main" id="{606BE209-684B-9C48-9BB4-681CAC267A36}"/>
              </a:ext>
            </a:extLst>
          </p:cNvPr>
          <p:cNvSpPr/>
          <p:nvPr/>
        </p:nvSpPr>
        <p:spPr>
          <a:xfrm>
            <a:off x="11012004" y="382261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4" name="Freeform 753">
            <a:extLst>
              <a:ext uri="{FF2B5EF4-FFF2-40B4-BE49-F238E27FC236}">
                <a16:creationId xmlns:a16="http://schemas.microsoft.com/office/drawing/2014/main" id="{05A1BF8A-BC2D-9342-A1FB-9D9BAB9847F7}"/>
              </a:ext>
            </a:extLst>
          </p:cNvPr>
          <p:cNvSpPr/>
          <p:nvPr/>
        </p:nvSpPr>
        <p:spPr>
          <a:xfrm>
            <a:off x="11100059" y="3822615"/>
            <a:ext cx="76238" cy="75980"/>
          </a:xfrm>
          <a:custGeom>
            <a:avLst/>
            <a:gdLst>
              <a:gd name="connsiteX0" fmla="*/ 66818 w 76237"/>
              <a:gd name="connsiteY0" fmla="*/ 39620 h 75979"/>
              <a:gd name="connsiteX1" fmla="*/ 39754 w 76237"/>
              <a:gd name="connsiteY1" fmla="*/ 66593 h 75979"/>
              <a:gd name="connsiteX2" fmla="*/ 12689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89" y="54517"/>
                  <a:pt x="12689" y="39620"/>
                </a:cubicBezTo>
                <a:cubicBezTo>
                  <a:pt x="12689"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5" name="Freeform 754">
            <a:extLst>
              <a:ext uri="{FF2B5EF4-FFF2-40B4-BE49-F238E27FC236}">
                <a16:creationId xmlns:a16="http://schemas.microsoft.com/office/drawing/2014/main" id="{894E4286-A032-F244-B64C-B33262C067C1}"/>
              </a:ext>
            </a:extLst>
          </p:cNvPr>
          <p:cNvSpPr/>
          <p:nvPr/>
        </p:nvSpPr>
        <p:spPr>
          <a:xfrm>
            <a:off x="11193069" y="382261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
        <p:nvSpPr>
          <p:cNvPr id="756" name="Freeform 755">
            <a:extLst>
              <a:ext uri="{FF2B5EF4-FFF2-40B4-BE49-F238E27FC236}">
                <a16:creationId xmlns:a16="http://schemas.microsoft.com/office/drawing/2014/main" id="{74548C23-2038-8E4E-AF43-2464695818EA}"/>
              </a:ext>
            </a:extLst>
          </p:cNvPr>
          <p:cNvSpPr/>
          <p:nvPr/>
        </p:nvSpPr>
        <p:spPr>
          <a:xfrm>
            <a:off x="11259777" y="3822615"/>
            <a:ext cx="76238" cy="75980"/>
          </a:xfrm>
          <a:custGeom>
            <a:avLst/>
            <a:gdLst>
              <a:gd name="connsiteX0" fmla="*/ 66818 w 76237"/>
              <a:gd name="connsiteY0" fmla="*/ 39620 h 75979"/>
              <a:gd name="connsiteX1" fmla="*/ 39754 w 76237"/>
              <a:gd name="connsiteY1" fmla="*/ 66593 h 75979"/>
              <a:gd name="connsiteX2" fmla="*/ 12690 w 76237"/>
              <a:gd name="connsiteY2" fmla="*/ 39620 h 75979"/>
              <a:gd name="connsiteX3" fmla="*/ 39754 w 76237"/>
              <a:gd name="connsiteY3" fmla="*/ 12647 h 75979"/>
              <a:gd name="connsiteX4" fmla="*/ 66818 w 76237"/>
              <a:gd name="connsiteY4" fmla="*/ 39620 h 7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7" h="75979">
                <a:moveTo>
                  <a:pt x="66818" y="39620"/>
                </a:moveTo>
                <a:cubicBezTo>
                  <a:pt x="66818" y="54516"/>
                  <a:pt x="54701" y="66593"/>
                  <a:pt x="39754" y="66593"/>
                </a:cubicBezTo>
                <a:cubicBezTo>
                  <a:pt x="24807" y="66593"/>
                  <a:pt x="12690" y="54517"/>
                  <a:pt x="12690" y="39620"/>
                </a:cubicBezTo>
                <a:cubicBezTo>
                  <a:pt x="12690" y="24723"/>
                  <a:pt x="24807" y="12647"/>
                  <a:pt x="39754" y="12647"/>
                </a:cubicBezTo>
                <a:cubicBezTo>
                  <a:pt x="54701" y="12647"/>
                  <a:pt x="66818" y="24723"/>
                  <a:pt x="66818" y="39620"/>
                </a:cubicBezTo>
                <a:close/>
              </a:path>
            </a:pathLst>
          </a:custGeom>
          <a:noFill/>
          <a:ln w="12684" cap="flat">
            <a:solidFill>
              <a:srgbClr val="8B878B"/>
            </a:solidFill>
            <a:prstDash val="solid"/>
            <a:miter/>
          </a:ln>
        </p:spPr>
        <p:txBody>
          <a:bodyPr rtlCol="0" anchor="ctr"/>
          <a:lstStyle/>
          <a:p>
            <a:endParaRPr lang="en-GB" dirty="0"/>
          </a:p>
        </p:txBody>
      </p:sp>
    </p:spTree>
    <p:extLst>
      <p:ext uri="{BB962C8B-B14F-4D97-AF65-F5344CB8AC3E}">
        <p14:creationId xmlns:p14="http://schemas.microsoft.com/office/powerpoint/2010/main" val="2624378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Efficacy subgroup analysis by PD-L1 CPS: 36-month follow-up </a:t>
            </a:r>
          </a:p>
        </p:txBody>
      </p:sp>
      <p:sp>
        <p:nvSpPr>
          <p:cNvPr id="14" name="Content Placeholder 13">
            <a:extLst>
              <a:ext uri="{FF2B5EF4-FFF2-40B4-BE49-F238E27FC236}">
                <a16:creationId xmlns:a16="http://schemas.microsoft.com/office/drawing/2014/main" id="{C4716BF9-27C4-6E47-8085-B4793021AE4A}"/>
              </a:ext>
            </a:extLst>
          </p:cNvPr>
          <p:cNvSpPr>
            <a:spLocks noGrp="1"/>
          </p:cNvSpPr>
          <p:nvPr>
            <p:ph sz="quarter" idx="14"/>
          </p:nvPr>
        </p:nvSpPr>
        <p:spPr>
          <a:xfrm>
            <a:off x="620184" y="5373216"/>
            <a:ext cx="10962216" cy="806739"/>
          </a:xfrm>
        </p:spPr>
        <p:txBody>
          <a:bodyPr>
            <a:normAutofit/>
          </a:bodyPr>
          <a:lstStyle/>
          <a:p>
            <a:pPr>
              <a:spcBef>
                <a:spcPts val="800"/>
              </a:spcBef>
            </a:pPr>
            <a:r>
              <a:rPr lang="en-US" sz="1800" dirty="0"/>
              <a:t>OS benefit with NIVO + chemo was enriched at higher PD-L1 CPS cutoffs</a:t>
            </a:r>
          </a:p>
          <a:p>
            <a:pPr>
              <a:spcBef>
                <a:spcPts val="800"/>
              </a:spcBef>
            </a:pPr>
            <a:r>
              <a:rPr lang="en-US" sz="1800" dirty="0"/>
              <a:t>ORR was higher vs chemo across all PD-L1 CPS subgroups</a:t>
            </a:r>
          </a:p>
        </p:txBody>
      </p:sp>
      <p:sp>
        <p:nvSpPr>
          <p:cNvPr id="10" name="Content Placeholder 9">
            <a:extLst>
              <a:ext uri="{FF2B5EF4-FFF2-40B4-BE49-F238E27FC236}">
                <a16:creationId xmlns:a16="http://schemas.microsoft.com/office/drawing/2014/main" id="{C95A6700-2C62-524A-815F-0A0E8BA31D56}"/>
              </a:ext>
            </a:extLst>
          </p:cNvPr>
          <p:cNvSpPr>
            <a:spLocks noGrp="1"/>
          </p:cNvSpPr>
          <p:nvPr>
            <p:ph sz="quarter" idx="15"/>
          </p:nvPr>
        </p:nvSpPr>
        <p:spPr>
          <a:xfrm>
            <a:off x="471868" y="6554284"/>
            <a:ext cx="10913276" cy="365125"/>
          </a:xfrm>
        </p:spPr>
        <p:txBody>
          <a:bodyPr anchor="b"/>
          <a:lstStyle/>
          <a:p>
            <a:pPr>
              <a:lnSpc>
                <a:spcPct val="90000"/>
              </a:lnSpc>
              <a:spcBef>
                <a:spcPts val="0"/>
              </a:spcBef>
              <a:spcAft>
                <a:spcPts val="200"/>
              </a:spcAft>
            </a:pPr>
            <a:r>
              <a:rPr lang="en-US" baseline="30000" dirty="0">
                <a:solidFill>
                  <a:schemeClr val="tx2"/>
                </a:solidFill>
              </a:rPr>
              <a:t>a</a:t>
            </a:r>
            <a:r>
              <a:rPr lang="en-US" dirty="0">
                <a:solidFill>
                  <a:schemeClr val="tx2"/>
                </a:solidFill>
              </a:rPr>
              <a:t> </a:t>
            </a:r>
            <a:r>
              <a:rPr lang="en-US" sz="1100" dirty="0">
                <a:solidFill>
                  <a:schemeClr val="tx2"/>
                </a:solidFill>
              </a:rPr>
              <a:t>PD-L1 CPS expression indeterminate/nonevaluable/not reported, n=19; </a:t>
            </a:r>
            <a:r>
              <a:rPr lang="en-US" sz="1100" baseline="30000" dirty="0">
                <a:solidFill>
                  <a:schemeClr val="tx2"/>
                </a:solidFill>
              </a:rPr>
              <a:t>b</a:t>
            </a:r>
            <a:r>
              <a:rPr lang="en-US" sz="1100" dirty="0">
                <a:solidFill>
                  <a:schemeClr val="tx2"/>
                </a:solidFill>
              </a:rPr>
              <a:t> Randomised patients who had target lesion measurements at baseline, per BICR. PD-L1 CPS expression indeterminate/nonevaluable/not reported, n=14; </a:t>
            </a:r>
            <a:r>
              <a:rPr lang="en-US" sz="1100" baseline="30000" dirty="0">
                <a:solidFill>
                  <a:schemeClr val="tx2"/>
                </a:solidFill>
              </a:rPr>
              <a:t>c</a:t>
            </a:r>
            <a:r>
              <a:rPr lang="en-US" sz="1100" dirty="0">
                <a:solidFill>
                  <a:schemeClr val="tx2"/>
                </a:solidFill>
              </a:rPr>
              <a:t> Percentages may not reflect an exact difference due to rounding</a:t>
            </a:r>
          </a:p>
          <a:p>
            <a:pPr>
              <a:lnSpc>
                <a:spcPct val="90000"/>
              </a:lnSpc>
              <a:spcBef>
                <a:spcPts val="0"/>
              </a:spcBef>
              <a:spcAft>
                <a:spcPts val="200"/>
              </a:spcAft>
            </a:pPr>
            <a:r>
              <a:rPr lang="en-US" sz="1100" dirty="0">
                <a:solidFill>
                  <a:schemeClr val="tx2"/>
                </a:solidFill>
                <a:sym typeface="Arial"/>
              </a:rPr>
              <a:t>CI, confidence interval; CPS, combined positive score; HR, hazard ratio; NIVO, nivolumab; ORR, objective response rate; OS, overall survival; PD-L1, </a:t>
            </a:r>
            <a:r>
              <a:rPr lang="en-GB" sz="1100" dirty="0">
                <a:solidFill>
                  <a:schemeClr val="tx2"/>
                </a:solidFill>
              </a:rPr>
              <a:t>programmed death-ligand 1 </a:t>
            </a:r>
          </a:p>
          <a:p>
            <a:pPr>
              <a:lnSpc>
                <a:spcPct val="90000"/>
              </a:lnSpc>
              <a:spcBef>
                <a:spcPts val="0"/>
              </a:spcBef>
              <a:spcAft>
                <a:spcPts val="200"/>
              </a:spcAft>
            </a:pPr>
            <a:r>
              <a:rPr lang="en-GB" sz="1100" dirty="0" err="1">
                <a:solidFill>
                  <a:schemeClr val="tx2"/>
                </a:solidFill>
                <a:effectLst/>
                <a:latin typeface="Helvetica" pitchFamily="2" charset="0"/>
              </a:rPr>
              <a:t>Janjigian</a:t>
            </a:r>
            <a:r>
              <a:rPr lang="en-GB" sz="1100" dirty="0">
                <a:solidFill>
                  <a:schemeClr val="tx2"/>
                </a:solidFill>
                <a:effectLst/>
                <a:latin typeface="Helvetica" pitchFamily="2" charset="0"/>
              </a:rPr>
              <a:t> YY, et al. J Clin Oncol. 2023;41(</a:t>
            </a:r>
            <a:r>
              <a:rPr lang="en-GB" sz="1100" dirty="0" err="1">
                <a:solidFill>
                  <a:schemeClr val="tx2"/>
                </a:solidFill>
                <a:effectLst/>
                <a:latin typeface="Helvetica" pitchFamily="2" charset="0"/>
              </a:rPr>
              <a:t>suppl</a:t>
            </a:r>
            <a:r>
              <a:rPr lang="en-GB" sz="1100" dirty="0">
                <a:solidFill>
                  <a:schemeClr val="tx2"/>
                </a:solidFill>
                <a:effectLst/>
                <a:latin typeface="Helvetica" pitchFamily="2" charset="0"/>
              </a:rPr>
              <a:t> 4; </a:t>
            </a:r>
            <a:r>
              <a:rPr lang="en-GB" sz="1100" dirty="0" err="1">
                <a:solidFill>
                  <a:schemeClr val="tx2"/>
                </a:solidFill>
                <a:effectLst/>
                <a:latin typeface="Helvetica" pitchFamily="2" charset="0"/>
              </a:rPr>
              <a:t>abstr</a:t>
            </a:r>
            <a:r>
              <a:rPr lang="en-GB" sz="1100" dirty="0">
                <a:solidFill>
                  <a:schemeClr val="tx2"/>
                </a:solidFill>
                <a:effectLst/>
                <a:latin typeface="Helvetica" pitchFamily="2" charset="0"/>
              </a:rPr>
              <a:t> 291)</a:t>
            </a:r>
          </a:p>
          <a:p>
            <a:pPr>
              <a:lnSpc>
                <a:spcPct val="90000"/>
              </a:lnSpc>
              <a:spcBef>
                <a:spcPts val="0"/>
              </a:spcBef>
              <a:spcAft>
                <a:spcPts val="200"/>
              </a:spcAft>
            </a:pPr>
            <a:endParaRPr lang="en-US" baseline="30000" dirty="0"/>
          </a:p>
        </p:txBody>
      </p:sp>
      <p:sp>
        <p:nvSpPr>
          <p:cNvPr id="18" name="Rectangle 5">
            <a:extLst>
              <a:ext uri="{FF2B5EF4-FFF2-40B4-BE49-F238E27FC236}">
                <a16:creationId xmlns:a16="http://schemas.microsoft.com/office/drawing/2014/main" id="{08638452-67F3-43A7-94D1-8FF8144EA799}"/>
              </a:ext>
            </a:extLst>
          </p:cNvPr>
          <p:cNvSpPr>
            <a:spLocks noChangeArrowheads="1"/>
          </p:cNvSpPr>
          <p:nvPr/>
        </p:nvSpPr>
        <p:spPr bwMode="auto">
          <a:xfrm>
            <a:off x="460216" y="1841041"/>
            <a:ext cx="13144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Overall (N=1581)</a:t>
            </a:r>
            <a:endParaRPr lang="en-US" altLang="en-US" sz="1200" dirty="0">
              <a:cs typeface="Arial" panose="020B0604020202020204" pitchFamily="34" charset="0"/>
            </a:endParaRPr>
          </a:p>
        </p:txBody>
      </p:sp>
      <p:sp>
        <p:nvSpPr>
          <p:cNvPr id="19" name="Rectangle 7">
            <a:extLst>
              <a:ext uri="{FF2B5EF4-FFF2-40B4-BE49-F238E27FC236}">
                <a16:creationId xmlns:a16="http://schemas.microsoft.com/office/drawing/2014/main" id="{CD1634C2-EAAA-44B6-A86C-1A7C6DE2D95E}"/>
              </a:ext>
            </a:extLst>
          </p:cNvPr>
          <p:cNvSpPr>
            <a:spLocks noChangeArrowheads="1"/>
          </p:cNvSpPr>
          <p:nvPr/>
        </p:nvSpPr>
        <p:spPr bwMode="auto">
          <a:xfrm>
            <a:off x="5574446" y="181261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11.6</a:t>
            </a:r>
          </a:p>
        </p:txBody>
      </p:sp>
      <p:sp>
        <p:nvSpPr>
          <p:cNvPr id="31" name="Rectangle 9">
            <a:extLst>
              <a:ext uri="{FF2B5EF4-FFF2-40B4-BE49-F238E27FC236}">
                <a16:creationId xmlns:a16="http://schemas.microsoft.com/office/drawing/2014/main" id="{F86960D5-832A-4280-9BA7-B336BF9FEE03}"/>
              </a:ext>
            </a:extLst>
          </p:cNvPr>
          <p:cNvSpPr>
            <a:spLocks noChangeArrowheads="1"/>
          </p:cNvSpPr>
          <p:nvPr/>
        </p:nvSpPr>
        <p:spPr bwMode="auto">
          <a:xfrm>
            <a:off x="460216" y="2024126"/>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&lt;1</a:t>
            </a:r>
            <a:endParaRPr lang="en-US" altLang="en-US" sz="1200" dirty="0">
              <a:cs typeface="Arial" panose="020B0604020202020204" pitchFamily="34" charset="0"/>
            </a:endParaRPr>
          </a:p>
        </p:txBody>
      </p:sp>
      <p:sp>
        <p:nvSpPr>
          <p:cNvPr id="32" name="Rectangle 12">
            <a:extLst>
              <a:ext uri="{FF2B5EF4-FFF2-40B4-BE49-F238E27FC236}">
                <a16:creationId xmlns:a16="http://schemas.microsoft.com/office/drawing/2014/main" id="{BF5BD2F1-6211-4AA0-B12C-3728BB5F6BC5}"/>
              </a:ext>
            </a:extLst>
          </p:cNvPr>
          <p:cNvSpPr>
            <a:spLocks noChangeArrowheads="1"/>
          </p:cNvSpPr>
          <p:nvPr/>
        </p:nvSpPr>
        <p:spPr bwMode="auto">
          <a:xfrm>
            <a:off x="5574446" y="202412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12.5</a:t>
            </a:r>
          </a:p>
        </p:txBody>
      </p:sp>
      <p:sp>
        <p:nvSpPr>
          <p:cNvPr id="33" name="Rectangle 25">
            <a:extLst>
              <a:ext uri="{FF2B5EF4-FFF2-40B4-BE49-F238E27FC236}">
                <a16:creationId xmlns:a16="http://schemas.microsoft.com/office/drawing/2014/main" id="{81D0FF22-55B1-4D00-803E-AF253335E83B}"/>
              </a:ext>
            </a:extLst>
          </p:cNvPr>
          <p:cNvSpPr>
            <a:spLocks noChangeArrowheads="1"/>
          </p:cNvSpPr>
          <p:nvPr/>
        </p:nvSpPr>
        <p:spPr bwMode="auto">
          <a:xfrm>
            <a:off x="5574446" y="2188972"/>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11.3</a:t>
            </a:r>
          </a:p>
        </p:txBody>
      </p:sp>
      <p:sp>
        <p:nvSpPr>
          <p:cNvPr id="34" name="Rectangle 30">
            <a:extLst>
              <a:ext uri="{FF2B5EF4-FFF2-40B4-BE49-F238E27FC236}">
                <a16:creationId xmlns:a16="http://schemas.microsoft.com/office/drawing/2014/main" id="{9D03A284-FEA3-4A9E-BC1B-98EFDB6BA705}"/>
              </a:ext>
            </a:extLst>
          </p:cNvPr>
          <p:cNvSpPr>
            <a:spLocks noChangeArrowheads="1"/>
          </p:cNvSpPr>
          <p:nvPr/>
        </p:nvSpPr>
        <p:spPr bwMode="auto">
          <a:xfrm>
            <a:off x="5574446" y="2369158"/>
            <a:ext cx="296556"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12.3</a:t>
            </a:r>
          </a:p>
        </p:txBody>
      </p:sp>
      <p:sp>
        <p:nvSpPr>
          <p:cNvPr id="35" name="Rectangle 34">
            <a:extLst>
              <a:ext uri="{FF2B5EF4-FFF2-40B4-BE49-F238E27FC236}">
                <a16:creationId xmlns:a16="http://schemas.microsoft.com/office/drawing/2014/main" id="{3D8BB001-2E85-4072-83C3-4B49E5F84D18}"/>
              </a:ext>
            </a:extLst>
          </p:cNvPr>
          <p:cNvSpPr>
            <a:spLocks noChangeArrowheads="1"/>
          </p:cNvSpPr>
          <p:nvPr/>
        </p:nvSpPr>
        <p:spPr bwMode="auto">
          <a:xfrm>
            <a:off x="5547071" y="2522717"/>
            <a:ext cx="351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11.1</a:t>
            </a:r>
          </a:p>
        </p:txBody>
      </p:sp>
      <p:sp>
        <p:nvSpPr>
          <p:cNvPr id="36" name="Rectangle 9">
            <a:extLst>
              <a:ext uri="{FF2B5EF4-FFF2-40B4-BE49-F238E27FC236}">
                <a16:creationId xmlns:a16="http://schemas.microsoft.com/office/drawing/2014/main" id="{1417E990-80DD-4F3E-AE13-4775D46071E3}"/>
              </a:ext>
            </a:extLst>
          </p:cNvPr>
          <p:cNvSpPr>
            <a:spLocks noChangeArrowheads="1"/>
          </p:cNvSpPr>
          <p:nvPr/>
        </p:nvSpPr>
        <p:spPr bwMode="auto">
          <a:xfrm>
            <a:off x="460216" y="2188972"/>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≥1</a:t>
            </a:r>
            <a:endParaRPr lang="en-US" altLang="en-US" sz="1200" dirty="0">
              <a:cs typeface="Arial" panose="020B0604020202020204" pitchFamily="34" charset="0"/>
            </a:endParaRPr>
          </a:p>
        </p:txBody>
      </p:sp>
      <p:sp>
        <p:nvSpPr>
          <p:cNvPr id="37" name="Rectangle 9">
            <a:extLst>
              <a:ext uri="{FF2B5EF4-FFF2-40B4-BE49-F238E27FC236}">
                <a16:creationId xmlns:a16="http://schemas.microsoft.com/office/drawing/2014/main" id="{6B0B5F07-DB42-493E-8643-92B1BB52E484}"/>
              </a:ext>
            </a:extLst>
          </p:cNvPr>
          <p:cNvSpPr>
            <a:spLocks noChangeArrowheads="1"/>
          </p:cNvSpPr>
          <p:nvPr/>
        </p:nvSpPr>
        <p:spPr bwMode="auto">
          <a:xfrm>
            <a:off x="462686" y="2375508"/>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&lt;5</a:t>
            </a:r>
            <a:endParaRPr lang="en-US" altLang="en-US" sz="1200" dirty="0">
              <a:cs typeface="Arial" panose="020B0604020202020204" pitchFamily="34" charset="0"/>
            </a:endParaRPr>
          </a:p>
        </p:txBody>
      </p:sp>
      <p:sp>
        <p:nvSpPr>
          <p:cNvPr id="38" name="Rectangle 9">
            <a:extLst>
              <a:ext uri="{FF2B5EF4-FFF2-40B4-BE49-F238E27FC236}">
                <a16:creationId xmlns:a16="http://schemas.microsoft.com/office/drawing/2014/main" id="{9A749A6A-8972-4E42-B362-6B174F48A121}"/>
              </a:ext>
            </a:extLst>
          </p:cNvPr>
          <p:cNvSpPr>
            <a:spLocks noChangeArrowheads="1"/>
          </p:cNvSpPr>
          <p:nvPr/>
        </p:nvSpPr>
        <p:spPr bwMode="auto">
          <a:xfrm>
            <a:off x="460216" y="2532254"/>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≥5</a:t>
            </a:r>
            <a:endParaRPr lang="en-US" altLang="en-US" sz="1200" dirty="0">
              <a:cs typeface="Arial" panose="020B0604020202020204" pitchFamily="34" charset="0"/>
            </a:endParaRPr>
          </a:p>
        </p:txBody>
      </p:sp>
      <p:sp>
        <p:nvSpPr>
          <p:cNvPr id="39" name="Line 190">
            <a:extLst>
              <a:ext uri="{FF2B5EF4-FFF2-40B4-BE49-F238E27FC236}">
                <a16:creationId xmlns:a16="http://schemas.microsoft.com/office/drawing/2014/main" id="{329BA4DE-46C5-4231-B34C-48E739D5121E}"/>
              </a:ext>
            </a:extLst>
          </p:cNvPr>
          <p:cNvSpPr>
            <a:spLocks noChangeShapeType="1"/>
          </p:cNvSpPr>
          <p:nvPr/>
        </p:nvSpPr>
        <p:spPr bwMode="auto">
          <a:xfrm flipV="1">
            <a:off x="389439" y="3089919"/>
            <a:ext cx="11447320" cy="2098"/>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40" name="Line 190">
            <a:extLst>
              <a:ext uri="{FF2B5EF4-FFF2-40B4-BE49-F238E27FC236}">
                <a16:creationId xmlns:a16="http://schemas.microsoft.com/office/drawing/2014/main" id="{B573F798-AF1C-409C-8C65-4E8A38323538}"/>
              </a:ext>
            </a:extLst>
          </p:cNvPr>
          <p:cNvSpPr>
            <a:spLocks noChangeShapeType="1"/>
          </p:cNvSpPr>
          <p:nvPr/>
        </p:nvSpPr>
        <p:spPr bwMode="auto">
          <a:xfrm flipV="1">
            <a:off x="389440" y="3088566"/>
            <a:ext cx="11447320" cy="2098"/>
          </a:xfrm>
          <a:prstGeom prst="line">
            <a:avLst/>
          </a:prstGeom>
          <a:noFill/>
          <a:ln w="1270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41" name="Rectangle 5">
            <a:extLst>
              <a:ext uri="{FF2B5EF4-FFF2-40B4-BE49-F238E27FC236}">
                <a16:creationId xmlns:a16="http://schemas.microsoft.com/office/drawing/2014/main" id="{DD80ECED-8C70-4C21-BE59-FE38F932E14A}"/>
              </a:ext>
            </a:extLst>
          </p:cNvPr>
          <p:cNvSpPr>
            <a:spLocks noChangeArrowheads="1"/>
          </p:cNvSpPr>
          <p:nvPr/>
        </p:nvSpPr>
        <p:spPr bwMode="auto">
          <a:xfrm>
            <a:off x="457201" y="3887673"/>
            <a:ext cx="13144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Overall (N=1209)</a:t>
            </a:r>
            <a:endParaRPr lang="en-US" altLang="en-US" sz="1200" dirty="0">
              <a:cs typeface="Arial" panose="020B0604020202020204" pitchFamily="34" charset="0"/>
            </a:endParaRPr>
          </a:p>
        </p:txBody>
      </p:sp>
      <p:sp>
        <p:nvSpPr>
          <p:cNvPr id="42" name="Rectangle 6">
            <a:extLst>
              <a:ext uri="{FF2B5EF4-FFF2-40B4-BE49-F238E27FC236}">
                <a16:creationId xmlns:a16="http://schemas.microsoft.com/office/drawing/2014/main" id="{2907852A-4BA4-46C7-80DF-962C16831E1C}"/>
              </a:ext>
            </a:extLst>
          </p:cNvPr>
          <p:cNvSpPr>
            <a:spLocks noChangeArrowheads="1"/>
          </p:cNvSpPr>
          <p:nvPr/>
        </p:nvSpPr>
        <p:spPr bwMode="auto">
          <a:xfrm>
            <a:off x="4383192" y="3886003"/>
            <a:ext cx="3559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58</a:t>
            </a:r>
          </a:p>
        </p:txBody>
      </p:sp>
      <p:sp>
        <p:nvSpPr>
          <p:cNvPr id="43" name="Rectangle 9">
            <a:extLst>
              <a:ext uri="{FF2B5EF4-FFF2-40B4-BE49-F238E27FC236}">
                <a16:creationId xmlns:a16="http://schemas.microsoft.com/office/drawing/2014/main" id="{7EBA980B-508D-421A-9F26-860D9E657A2C}"/>
              </a:ext>
            </a:extLst>
          </p:cNvPr>
          <p:cNvSpPr>
            <a:spLocks noChangeArrowheads="1"/>
          </p:cNvSpPr>
          <p:nvPr/>
        </p:nvSpPr>
        <p:spPr bwMode="auto">
          <a:xfrm>
            <a:off x="460217" y="4076357"/>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&lt;1</a:t>
            </a:r>
            <a:endParaRPr lang="en-US" altLang="en-US" sz="1200" dirty="0">
              <a:cs typeface="Arial" panose="020B0604020202020204" pitchFamily="34" charset="0"/>
            </a:endParaRPr>
          </a:p>
        </p:txBody>
      </p:sp>
      <p:sp>
        <p:nvSpPr>
          <p:cNvPr id="44" name="Rectangle 11">
            <a:extLst>
              <a:ext uri="{FF2B5EF4-FFF2-40B4-BE49-F238E27FC236}">
                <a16:creationId xmlns:a16="http://schemas.microsoft.com/office/drawing/2014/main" id="{9C3988F1-9052-4715-90B8-169F9AC2393A}"/>
              </a:ext>
            </a:extLst>
          </p:cNvPr>
          <p:cNvSpPr>
            <a:spLocks noChangeArrowheads="1"/>
          </p:cNvSpPr>
          <p:nvPr/>
        </p:nvSpPr>
        <p:spPr bwMode="auto">
          <a:xfrm>
            <a:off x="4383192" y="4059273"/>
            <a:ext cx="3559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51</a:t>
            </a:r>
          </a:p>
        </p:txBody>
      </p:sp>
      <p:sp>
        <p:nvSpPr>
          <p:cNvPr id="45" name="Rectangle 24">
            <a:extLst>
              <a:ext uri="{FF2B5EF4-FFF2-40B4-BE49-F238E27FC236}">
                <a16:creationId xmlns:a16="http://schemas.microsoft.com/office/drawing/2014/main" id="{A8D2FD53-0FE0-474E-A732-BE48A72EC90C}"/>
              </a:ext>
            </a:extLst>
          </p:cNvPr>
          <p:cNvSpPr>
            <a:spLocks noChangeArrowheads="1"/>
          </p:cNvSpPr>
          <p:nvPr/>
        </p:nvSpPr>
        <p:spPr bwMode="auto">
          <a:xfrm>
            <a:off x="4415264" y="4228098"/>
            <a:ext cx="2917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60</a:t>
            </a:r>
          </a:p>
        </p:txBody>
      </p:sp>
      <p:sp>
        <p:nvSpPr>
          <p:cNvPr id="46" name="Rectangle 29">
            <a:extLst>
              <a:ext uri="{FF2B5EF4-FFF2-40B4-BE49-F238E27FC236}">
                <a16:creationId xmlns:a16="http://schemas.microsoft.com/office/drawing/2014/main" id="{0438457B-4A1D-4205-994E-B4FD56CB771D}"/>
              </a:ext>
            </a:extLst>
          </p:cNvPr>
          <p:cNvSpPr>
            <a:spLocks noChangeArrowheads="1"/>
          </p:cNvSpPr>
          <p:nvPr/>
        </p:nvSpPr>
        <p:spPr bwMode="auto">
          <a:xfrm>
            <a:off x="4412327" y="4412861"/>
            <a:ext cx="2976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56</a:t>
            </a:r>
          </a:p>
        </p:txBody>
      </p:sp>
      <p:sp>
        <p:nvSpPr>
          <p:cNvPr id="47" name="Rectangle 33">
            <a:extLst>
              <a:ext uri="{FF2B5EF4-FFF2-40B4-BE49-F238E27FC236}">
                <a16:creationId xmlns:a16="http://schemas.microsoft.com/office/drawing/2014/main" id="{A3904493-3561-4780-878A-AC880D263517}"/>
              </a:ext>
            </a:extLst>
          </p:cNvPr>
          <p:cNvSpPr>
            <a:spLocks noChangeArrowheads="1"/>
          </p:cNvSpPr>
          <p:nvPr/>
        </p:nvSpPr>
        <p:spPr bwMode="auto">
          <a:xfrm>
            <a:off x="4409459" y="4562848"/>
            <a:ext cx="3033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60</a:t>
            </a:r>
          </a:p>
        </p:txBody>
      </p:sp>
      <p:sp>
        <p:nvSpPr>
          <p:cNvPr id="48" name="Line 190">
            <a:extLst>
              <a:ext uri="{FF2B5EF4-FFF2-40B4-BE49-F238E27FC236}">
                <a16:creationId xmlns:a16="http://schemas.microsoft.com/office/drawing/2014/main" id="{8C7FDCCE-E2F6-424F-A2CF-53151E42691D}"/>
              </a:ext>
            </a:extLst>
          </p:cNvPr>
          <p:cNvSpPr>
            <a:spLocks noChangeShapeType="1"/>
          </p:cNvSpPr>
          <p:nvPr/>
        </p:nvSpPr>
        <p:spPr bwMode="auto">
          <a:xfrm flipV="1">
            <a:off x="378744" y="5122566"/>
            <a:ext cx="11447320" cy="2041"/>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49" name="Line 190">
            <a:extLst>
              <a:ext uri="{FF2B5EF4-FFF2-40B4-BE49-F238E27FC236}">
                <a16:creationId xmlns:a16="http://schemas.microsoft.com/office/drawing/2014/main" id="{BFE6CC35-EF18-4A97-8E7D-E0AAC2EFF5DA}"/>
              </a:ext>
            </a:extLst>
          </p:cNvPr>
          <p:cNvSpPr>
            <a:spLocks noChangeShapeType="1"/>
          </p:cNvSpPr>
          <p:nvPr/>
        </p:nvSpPr>
        <p:spPr bwMode="auto">
          <a:xfrm flipV="1">
            <a:off x="373928" y="5120403"/>
            <a:ext cx="11447320" cy="2041"/>
          </a:xfrm>
          <a:prstGeom prst="line">
            <a:avLst/>
          </a:prstGeom>
          <a:noFill/>
          <a:ln w="1270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50" name="Rectangle 9">
            <a:extLst>
              <a:ext uri="{FF2B5EF4-FFF2-40B4-BE49-F238E27FC236}">
                <a16:creationId xmlns:a16="http://schemas.microsoft.com/office/drawing/2014/main" id="{E411455B-87A5-4DD8-9E44-4739655814E9}"/>
              </a:ext>
            </a:extLst>
          </p:cNvPr>
          <p:cNvSpPr>
            <a:spLocks noChangeArrowheads="1"/>
          </p:cNvSpPr>
          <p:nvPr/>
        </p:nvSpPr>
        <p:spPr bwMode="auto">
          <a:xfrm>
            <a:off x="460217" y="4228098"/>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≥1</a:t>
            </a:r>
            <a:endParaRPr lang="en-US" altLang="en-US" sz="1200" dirty="0">
              <a:cs typeface="Arial" panose="020B0604020202020204" pitchFamily="34" charset="0"/>
            </a:endParaRPr>
          </a:p>
        </p:txBody>
      </p:sp>
      <p:sp>
        <p:nvSpPr>
          <p:cNvPr id="51" name="Rectangle 9">
            <a:extLst>
              <a:ext uri="{FF2B5EF4-FFF2-40B4-BE49-F238E27FC236}">
                <a16:creationId xmlns:a16="http://schemas.microsoft.com/office/drawing/2014/main" id="{9D04BFF9-B0E9-4F2A-B3F3-90E4C094D06E}"/>
              </a:ext>
            </a:extLst>
          </p:cNvPr>
          <p:cNvSpPr>
            <a:spLocks noChangeArrowheads="1"/>
          </p:cNvSpPr>
          <p:nvPr/>
        </p:nvSpPr>
        <p:spPr bwMode="auto">
          <a:xfrm>
            <a:off x="459651" y="4412861"/>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&lt;5</a:t>
            </a:r>
            <a:endParaRPr lang="en-US" altLang="en-US" sz="1200" dirty="0">
              <a:cs typeface="Arial" panose="020B0604020202020204" pitchFamily="34" charset="0"/>
            </a:endParaRPr>
          </a:p>
        </p:txBody>
      </p:sp>
      <p:sp>
        <p:nvSpPr>
          <p:cNvPr id="52" name="Rectangle 9">
            <a:extLst>
              <a:ext uri="{FF2B5EF4-FFF2-40B4-BE49-F238E27FC236}">
                <a16:creationId xmlns:a16="http://schemas.microsoft.com/office/drawing/2014/main" id="{5045654E-E425-43FF-BD8C-E54E3250F101}"/>
              </a:ext>
            </a:extLst>
          </p:cNvPr>
          <p:cNvSpPr>
            <a:spLocks noChangeArrowheads="1"/>
          </p:cNvSpPr>
          <p:nvPr/>
        </p:nvSpPr>
        <p:spPr bwMode="auto">
          <a:xfrm>
            <a:off x="459651" y="4562848"/>
            <a:ext cx="22602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≥5</a:t>
            </a:r>
            <a:endParaRPr lang="en-US" altLang="en-US" sz="1200" dirty="0">
              <a:cs typeface="Arial" panose="020B0604020202020204" pitchFamily="34" charset="0"/>
            </a:endParaRPr>
          </a:p>
        </p:txBody>
      </p:sp>
      <p:sp>
        <p:nvSpPr>
          <p:cNvPr id="53" name="TextBox 52">
            <a:extLst>
              <a:ext uri="{FF2B5EF4-FFF2-40B4-BE49-F238E27FC236}">
                <a16:creationId xmlns:a16="http://schemas.microsoft.com/office/drawing/2014/main" id="{26F37BFD-43BC-4E54-97BE-8CB31FBF9B13}"/>
              </a:ext>
            </a:extLst>
          </p:cNvPr>
          <p:cNvSpPr txBox="1"/>
          <p:nvPr/>
        </p:nvSpPr>
        <p:spPr>
          <a:xfrm>
            <a:off x="389439" y="1131103"/>
            <a:ext cx="2077876" cy="183643"/>
          </a:xfrm>
          <a:prstGeom prst="rect">
            <a:avLst/>
          </a:prstGeom>
          <a:noFill/>
        </p:spPr>
        <p:txBody>
          <a:bodyPr wrap="square" lIns="0" tIns="0" rIns="0" bIns="0" rtlCol="0">
            <a:noAutofit/>
          </a:bodyPr>
          <a:lstStyle/>
          <a:p>
            <a:pPr>
              <a:lnSpc>
                <a:spcPct val="100000"/>
              </a:lnSpc>
              <a:spcBef>
                <a:spcPts val="1200"/>
              </a:spcBef>
              <a:buSzPct val="100000"/>
            </a:pPr>
            <a:r>
              <a:rPr lang="en-US" sz="1400" b="1" dirty="0">
                <a:latin typeface="Arial" panose="020B0604020202020204" pitchFamily="34" charset="0"/>
                <a:cs typeface="Arial" panose="020B0604020202020204" pitchFamily="34" charset="0"/>
              </a:rPr>
              <a:t>Overall survival</a:t>
            </a:r>
          </a:p>
        </p:txBody>
      </p:sp>
      <p:sp>
        <p:nvSpPr>
          <p:cNvPr id="54" name="TextBox 53">
            <a:extLst>
              <a:ext uri="{FF2B5EF4-FFF2-40B4-BE49-F238E27FC236}">
                <a16:creationId xmlns:a16="http://schemas.microsoft.com/office/drawing/2014/main" id="{901F3ECD-99E0-434A-B944-20FC5103791D}"/>
              </a:ext>
            </a:extLst>
          </p:cNvPr>
          <p:cNvSpPr txBox="1"/>
          <p:nvPr/>
        </p:nvSpPr>
        <p:spPr>
          <a:xfrm>
            <a:off x="357188" y="3157389"/>
            <a:ext cx="2652713" cy="201310"/>
          </a:xfrm>
          <a:prstGeom prst="rect">
            <a:avLst/>
          </a:prstGeom>
          <a:noFill/>
        </p:spPr>
        <p:txBody>
          <a:bodyPr wrap="square" lIns="0" tIns="0" rIns="0" bIns="0" rtlCol="0">
            <a:noAutofit/>
          </a:bodyPr>
          <a:lstStyle/>
          <a:p>
            <a:pPr>
              <a:lnSpc>
                <a:spcPct val="100000"/>
              </a:lnSpc>
              <a:spcBef>
                <a:spcPts val="1200"/>
              </a:spcBef>
              <a:buSzPct val="100000"/>
            </a:pPr>
            <a:r>
              <a:rPr lang="en-US" sz="1400" b="1" dirty="0">
                <a:latin typeface="Arial" panose="020B0604020202020204" pitchFamily="34" charset="0"/>
                <a:cs typeface="Arial" panose="020B0604020202020204" pitchFamily="34" charset="0"/>
              </a:rPr>
              <a:t>Objective response rate</a:t>
            </a:r>
          </a:p>
        </p:txBody>
      </p:sp>
      <p:sp>
        <p:nvSpPr>
          <p:cNvPr id="55" name="Line 190">
            <a:extLst>
              <a:ext uri="{FF2B5EF4-FFF2-40B4-BE49-F238E27FC236}">
                <a16:creationId xmlns:a16="http://schemas.microsoft.com/office/drawing/2014/main" id="{C0CF8851-F9AF-41CF-85C4-C1C25DB70422}"/>
              </a:ext>
            </a:extLst>
          </p:cNvPr>
          <p:cNvSpPr>
            <a:spLocks noChangeShapeType="1"/>
          </p:cNvSpPr>
          <p:nvPr/>
        </p:nvSpPr>
        <p:spPr bwMode="auto">
          <a:xfrm flipV="1">
            <a:off x="410264" y="2029569"/>
            <a:ext cx="11384280" cy="0"/>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56" name="Line 190">
            <a:extLst>
              <a:ext uri="{FF2B5EF4-FFF2-40B4-BE49-F238E27FC236}">
                <a16:creationId xmlns:a16="http://schemas.microsoft.com/office/drawing/2014/main" id="{BB0BA02A-C2EB-4F69-90B5-78C078C4F6C8}"/>
              </a:ext>
            </a:extLst>
          </p:cNvPr>
          <p:cNvSpPr>
            <a:spLocks noChangeShapeType="1"/>
          </p:cNvSpPr>
          <p:nvPr/>
        </p:nvSpPr>
        <p:spPr bwMode="auto">
          <a:xfrm flipV="1">
            <a:off x="376338" y="2369158"/>
            <a:ext cx="11384280" cy="0"/>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57" name="Line 190">
            <a:extLst>
              <a:ext uri="{FF2B5EF4-FFF2-40B4-BE49-F238E27FC236}">
                <a16:creationId xmlns:a16="http://schemas.microsoft.com/office/drawing/2014/main" id="{5FEF993A-28BF-43B5-923C-72FFB5865A5C}"/>
              </a:ext>
            </a:extLst>
          </p:cNvPr>
          <p:cNvSpPr>
            <a:spLocks noChangeShapeType="1"/>
          </p:cNvSpPr>
          <p:nvPr/>
        </p:nvSpPr>
        <p:spPr bwMode="auto">
          <a:xfrm>
            <a:off x="379951" y="4067621"/>
            <a:ext cx="11398935" cy="0"/>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58" name="Line 190">
            <a:extLst>
              <a:ext uri="{FF2B5EF4-FFF2-40B4-BE49-F238E27FC236}">
                <a16:creationId xmlns:a16="http://schemas.microsoft.com/office/drawing/2014/main" id="{1668D25B-1347-4C51-A976-907251C314D8}"/>
              </a:ext>
            </a:extLst>
          </p:cNvPr>
          <p:cNvSpPr>
            <a:spLocks noChangeShapeType="1"/>
          </p:cNvSpPr>
          <p:nvPr/>
        </p:nvSpPr>
        <p:spPr bwMode="auto">
          <a:xfrm flipV="1">
            <a:off x="426053" y="4410859"/>
            <a:ext cx="11402568" cy="0"/>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59" name="Rectangle 30">
            <a:extLst>
              <a:ext uri="{FF2B5EF4-FFF2-40B4-BE49-F238E27FC236}">
                <a16:creationId xmlns:a16="http://schemas.microsoft.com/office/drawing/2014/main" id="{560C4DA5-0CDC-4F0A-98CD-1BCBC347D6DB}"/>
              </a:ext>
            </a:extLst>
          </p:cNvPr>
          <p:cNvSpPr>
            <a:spLocks noChangeArrowheads="1"/>
          </p:cNvSpPr>
          <p:nvPr/>
        </p:nvSpPr>
        <p:spPr bwMode="auto">
          <a:xfrm>
            <a:off x="5574446" y="272041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12.5</a:t>
            </a:r>
          </a:p>
        </p:txBody>
      </p:sp>
      <p:sp>
        <p:nvSpPr>
          <p:cNvPr id="60" name="Rectangle 34">
            <a:extLst>
              <a:ext uri="{FF2B5EF4-FFF2-40B4-BE49-F238E27FC236}">
                <a16:creationId xmlns:a16="http://schemas.microsoft.com/office/drawing/2014/main" id="{DD53A459-22D8-4B5E-B090-7CA8284F6863}"/>
              </a:ext>
            </a:extLst>
          </p:cNvPr>
          <p:cNvSpPr>
            <a:spLocks noChangeArrowheads="1"/>
          </p:cNvSpPr>
          <p:nvPr/>
        </p:nvSpPr>
        <p:spPr bwMode="auto">
          <a:xfrm>
            <a:off x="5547071" y="2899086"/>
            <a:ext cx="351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10.9</a:t>
            </a:r>
          </a:p>
        </p:txBody>
      </p:sp>
      <p:sp>
        <p:nvSpPr>
          <p:cNvPr id="61" name="Rectangle 9">
            <a:extLst>
              <a:ext uri="{FF2B5EF4-FFF2-40B4-BE49-F238E27FC236}">
                <a16:creationId xmlns:a16="http://schemas.microsoft.com/office/drawing/2014/main" id="{30E82DD1-14F5-466C-AB26-2F1A729F7A62}"/>
              </a:ext>
            </a:extLst>
          </p:cNvPr>
          <p:cNvSpPr>
            <a:spLocks noChangeArrowheads="1"/>
          </p:cNvSpPr>
          <p:nvPr/>
        </p:nvSpPr>
        <p:spPr bwMode="auto">
          <a:xfrm>
            <a:off x="460216" y="2720416"/>
            <a:ext cx="3157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&lt;10</a:t>
            </a:r>
            <a:endParaRPr lang="en-US" altLang="en-US" sz="1200" dirty="0">
              <a:cs typeface="Arial" panose="020B0604020202020204" pitchFamily="34" charset="0"/>
            </a:endParaRPr>
          </a:p>
        </p:txBody>
      </p:sp>
      <p:sp>
        <p:nvSpPr>
          <p:cNvPr id="62" name="Rectangle 9">
            <a:extLst>
              <a:ext uri="{FF2B5EF4-FFF2-40B4-BE49-F238E27FC236}">
                <a16:creationId xmlns:a16="http://schemas.microsoft.com/office/drawing/2014/main" id="{F71843A7-9D64-4B65-9505-C458964D040F}"/>
              </a:ext>
            </a:extLst>
          </p:cNvPr>
          <p:cNvSpPr>
            <a:spLocks noChangeArrowheads="1"/>
          </p:cNvSpPr>
          <p:nvPr/>
        </p:nvSpPr>
        <p:spPr bwMode="auto">
          <a:xfrm>
            <a:off x="460216" y="2899086"/>
            <a:ext cx="3157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≥10</a:t>
            </a:r>
            <a:endParaRPr lang="en-US" altLang="en-US" sz="1200" dirty="0">
              <a:cs typeface="Arial" panose="020B0604020202020204" pitchFamily="34" charset="0"/>
            </a:endParaRPr>
          </a:p>
        </p:txBody>
      </p:sp>
      <p:sp>
        <p:nvSpPr>
          <p:cNvPr id="63" name="Rectangle 10">
            <a:extLst>
              <a:ext uri="{FF2B5EF4-FFF2-40B4-BE49-F238E27FC236}">
                <a16:creationId xmlns:a16="http://schemas.microsoft.com/office/drawing/2014/main" id="{795D4ADF-0DEC-468B-92DF-84392D21A224}"/>
              </a:ext>
            </a:extLst>
          </p:cNvPr>
          <p:cNvSpPr>
            <a:spLocks noChangeArrowheads="1"/>
          </p:cNvSpPr>
          <p:nvPr/>
        </p:nvSpPr>
        <p:spPr bwMode="auto">
          <a:xfrm>
            <a:off x="2805787" y="2024126"/>
            <a:ext cx="44181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265</a:t>
            </a:r>
          </a:p>
        </p:txBody>
      </p:sp>
      <p:sp>
        <p:nvSpPr>
          <p:cNvPr id="64" name="Rectangle 28">
            <a:extLst>
              <a:ext uri="{FF2B5EF4-FFF2-40B4-BE49-F238E27FC236}">
                <a16:creationId xmlns:a16="http://schemas.microsoft.com/office/drawing/2014/main" id="{AADCD091-6742-431A-8FDA-FDA16B7B98CE}"/>
              </a:ext>
            </a:extLst>
          </p:cNvPr>
          <p:cNvSpPr>
            <a:spLocks noChangeArrowheads="1"/>
          </p:cNvSpPr>
          <p:nvPr/>
        </p:nvSpPr>
        <p:spPr bwMode="auto">
          <a:xfrm>
            <a:off x="2835356" y="2375508"/>
            <a:ext cx="3826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607</a:t>
            </a:r>
          </a:p>
        </p:txBody>
      </p:sp>
      <p:sp>
        <p:nvSpPr>
          <p:cNvPr id="65" name="Rectangle 10">
            <a:extLst>
              <a:ext uri="{FF2B5EF4-FFF2-40B4-BE49-F238E27FC236}">
                <a16:creationId xmlns:a16="http://schemas.microsoft.com/office/drawing/2014/main" id="{D8DDACC7-4D54-4447-8C96-C6021BD9708B}"/>
              </a:ext>
            </a:extLst>
          </p:cNvPr>
          <p:cNvSpPr>
            <a:spLocks noChangeArrowheads="1"/>
          </p:cNvSpPr>
          <p:nvPr/>
        </p:nvSpPr>
        <p:spPr bwMode="auto">
          <a:xfrm>
            <a:off x="2785749" y="2188972"/>
            <a:ext cx="48188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1297</a:t>
            </a:r>
          </a:p>
        </p:txBody>
      </p:sp>
      <p:sp>
        <p:nvSpPr>
          <p:cNvPr id="66" name="Rectangle 32">
            <a:extLst>
              <a:ext uri="{FF2B5EF4-FFF2-40B4-BE49-F238E27FC236}">
                <a16:creationId xmlns:a16="http://schemas.microsoft.com/office/drawing/2014/main" id="{25E07457-8F04-4592-8353-604DB330FC1D}"/>
              </a:ext>
            </a:extLst>
          </p:cNvPr>
          <p:cNvSpPr>
            <a:spLocks noChangeArrowheads="1"/>
          </p:cNvSpPr>
          <p:nvPr/>
        </p:nvSpPr>
        <p:spPr bwMode="auto">
          <a:xfrm>
            <a:off x="2835356" y="2532254"/>
            <a:ext cx="3826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955</a:t>
            </a:r>
          </a:p>
        </p:txBody>
      </p:sp>
      <p:sp>
        <p:nvSpPr>
          <p:cNvPr id="67" name="Rectangle 28">
            <a:extLst>
              <a:ext uri="{FF2B5EF4-FFF2-40B4-BE49-F238E27FC236}">
                <a16:creationId xmlns:a16="http://schemas.microsoft.com/office/drawing/2014/main" id="{75DFF469-46C4-475A-BA9D-285F6B484F4E}"/>
              </a:ext>
            </a:extLst>
          </p:cNvPr>
          <p:cNvSpPr>
            <a:spLocks noChangeArrowheads="1"/>
          </p:cNvSpPr>
          <p:nvPr/>
        </p:nvSpPr>
        <p:spPr bwMode="auto">
          <a:xfrm>
            <a:off x="2805788" y="2720416"/>
            <a:ext cx="44180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794</a:t>
            </a:r>
          </a:p>
        </p:txBody>
      </p:sp>
      <p:sp>
        <p:nvSpPr>
          <p:cNvPr id="68" name="Rectangle 32">
            <a:extLst>
              <a:ext uri="{FF2B5EF4-FFF2-40B4-BE49-F238E27FC236}">
                <a16:creationId xmlns:a16="http://schemas.microsoft.com/office/drawing/2014/main" id="{1CF754DD-5065-4A1B-9D60-A98B723E7FDC}"/>
              </a:ext>
            </a:extLst>
          </p:cNvPr>
          <p:cNvSpPr>
            <a:spLocks noChangeArrowheads="1"/>
          </p:cNvSpPr>
          <p:nvPr/>
        </p:nvSpPr>
        <p:spPr bwMode="auto">
          <a:xfrm>
            <a:off x="2795713" y="2899086"/>
            <a:ext cx="46195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768</a:t>
            </a:r>
          </a:p>
        </p:txBody>
      </p:sp>
      <p:sp>
        <p:nvSpPr>
          <p:cNvPr id="69" name="Rectangle 6">
            <a:extLst>
              <a:ext uri="{FF2B5EF4-FFF2-40B4-BE49-F238E27FC236}">
                <a16:creationId xmlns:a16="http://schemas.microsoft.com/office/drawing/2014/main" id="{CD6A51D0-583B-435E-B786-7C1164594E9C}"/>
              </a:ext>
            </a:extLst>
          </p:cNvPr>
          <p:cNvSpPr>
            <a:spLocks noChangeArrowheads="1"/>
          </p:cNvSpPr>
          <p:nvPr/>
        </p:nvSpPr>
        <p:spPr bwMode="auto">
          <a:xfrm>
            <a:off x="4412880" y="182531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13.7</a:t>
            </a:r>
          </a:p>
        </p:txBody>
      </p:sp>
      <p:sp>
        <p:nvSpPr>
          <p:cNvPr id="70" name="Rectangle 11">
            <a:extLst>
              <a:ext uri="{FF2B5EF4-FFF2-40B4-BE49-F238E27FC236}">
                <a16:creationId xmlns:a16="http://schemas.microsoft.com/office/drawing/2014/main" id="{5CC46E27-1475-4073-932F-91F4BCCF7270}"/>
              </a:ext>
            </a:extLst>
          </p:cNvPr>
          <p:cNvSpPr>
            <a:spLocks noChangeArrowheads="1"/>
          </p:cNvSpPr>
          <p:nvPr/>
        </p:nvSpPr>
        <p:spPr bwMode="auto">
          <a:xfrm>
            <a:off x="4412880" y="202412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13.1</a:t>
            </a:r>
          </a:p>
        </p:txBody>
      </p:sp>
      <p:sp>
        <p:nvSpPr>
          <p:cNvPr id="71" name="Rectangle 24">
            <a:extLst>
              <a:ext uri="{FF2B5EF4-FFF2-40B4-BE49-F238E27FC236}">
                <a16:creationId xmlns:a16="http://schemas.microsoft.com/office/drawing/2014/main" id="{44CBE4F5-B631-46E5-84F1-3CE5727CAAE3}"/>
              </a:ext>
            </a:extLst>
          </p:cNvPr>
          <p:cNvSpPr>
            <a:spLocks noChangeArrowheads="1"/>
          </p:cNvSpPr>
          <p:nvPr/>
        </p:nvSpPr>
        <p:spPr bwMode="auto">
          <a:xfrm>
            <a:off x="4412880" y="2188972"/>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13.8</a:t>
            </a:r>
          </a:p>
        </p:txBody>
      </p:sp>
      <p:sp>
        <p:nvSpPr>
          <p:cNvPr id="72" name="Rectangle 29">
            <a:extLst>
              <a:ext uri="{FF2B5EF4-FFF2-40B4-BE49-F238E27FC236}">
                <a16:creationId xmlns:a16="http://schemas.microsoft.com/office/drawing/2014/main" id="{D52F78DC-2C45-46D9-A285-1E8E5F244675}"/>
              </a:ext>
            </a:extLst>
          </p:cNvPr>
          <p:cNvSpPr>
            <a:spLocks noChangeArrowheads="1"/>
          </p:cNvSpPr>
          <p:nvPr/>
        </p:nvSpPr>
        <p:spPr bwMode="auto">
          <a:xfrm>
            <a:off x="4412880" y="2375508"/>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12.4</a:t>
            </a:r>
          </a:p>
        </p:txBody>
      </p:sp>
      <p:sp>
        <p:nvSpPr>
          <p:cNvPr id="73" name="Rectangle 33">
            <a:extLst>
              <a:ext uri="{FF2B5EF4-FFF2-40B4-BE49-F238E27FC236}">
                <a16:creationId xmlns:a16="http://schemas.microsoft.com/office/drawing/2014/main" id="{70417856-C336-46A7-A904-5B16B70BA0A3}"/>
              </a:ext>
            </a:extLst>
          </p:cNvPr>
          <p:cNvSpPr>
            <a:spLocks noChangeArrowheads="1"/>
          </p:cNvSpPr>
          <p:nvPr/>
        </p:nvSpPr>
        <p:spPr bwMode="auto">
          <a:xfrm>
            <a:off x="4409459" y="2532254"/>
            <a:ext cx="3033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14.4</a:t>
            </a:r>
          </a:p>
        </p:txBody>
      </p:sp>
      <p:sp>
        <p:nvSpPr>
          <p:cNvPr id="74" name="Rectangle 29">
            <a:extLst>
              <a:ext uri="{FF2B5EF4-FFF2-40B4-BE49-F238E27FC236}">
                <a16:creationId xmlns:a16="http://schemas.microsoft.com/office/drawing/2014/main" id="{0E34A28E-D857-4766-AB5E-F961583C54DC}"/>
              </a:ext>
            </a:extLst>
          </p:cNvPr>
          <p:cNvSpPr>
            <a:spLocks noChangeArrowheads="1"/>
          </p:cNvSpPr>
          <p:nvPr/>
        </p:nvSpPr>
        <p:spPr bwMode="auto">
          <a:xfrm>
            <a:off x="4412880" y="272041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12.4</a:t>
            </a:r>
          </a:p>
        </p:txBody>
      </p:sp>
      <p:sp>
        <p:nvSpPr>
          <p:cNvPr id="75" name="Rectangle 33">
            <a:extLst>
              <a:ext uri="{FF2B5EF4-FFF2-40B4-BE49-F238E27FC236}">
                <a16:creationId xmlns:a16="http://schemas.microsoft.com/office/drawing/2014/main" id="{F2E820A0-4B30-4649-9DCB-AC70E0623A52}"/>
              </a:ext>
            </a:extLst>
          </p:cNvPr>
          <p:cNvSpPr>
            <a:spLocks noChangeArrowheads="1"/>
          </p:cNvSpPr>
          <p:nvPr/>
        </p:nvSpPr>
        <p:spPr bwMode="auto">
          <a:xfrm>
            <a:off x="4409459" y="2899086"/>
            <a:ext cx="3033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15.0</a:t>
            </a:r>
          </a:p>
        </p:txBody>
      </p:sp>
      <p:sp>
        <p:nvSpPr>
          <p:cNvPr id="76" name="Rectangle 8">
            <a:extLst>
              <a:ext uri="{FF2B5EF4-FFF2-40B4-BE49-F238E27FC236}">
                <a16:creationId xmlns:a16="http://schemas.microsoft.com/office/drawing/2014/main" id="{F0D32691-1C0A-4905-9931-DB2A76D32385}"/>
              </a:ext>
            </a:extLst>
          </p:cNvPr>
          <p:cNvSpPr>
            <a:spLocks noChangeArrowheads="1"/>
          </p:cNvSpPr>
          <p:nvPr/>
        </p:nvSpPr>
        <p:spPr bwMode="auto">
          <a:xfrm>
            <a:off x="6808371" y="182566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0.78</a:t>
            </a:r>
          </a:p>
        </p:txBody>
      </p:sp>
      <p:sp>
        <p:nvSpPr>
          <p:cNvPr id="77" name="Rectangle 13">
            <a:extLst>
              <a:ext uri="{FF2B5EF4-FFF2-40B4-BE49-F238E27FC236}">
                <a16:creationId xmlns:a16="http://schemas.microsoft.com/office/drawing/2014/main" id="{41A8CA3F-1A24-4F18-BF61-952B79C44EDA}"/>
              </a:ext>
            </a:extLst>
          </p:cNvPr>
          <p:cNvSpPr>
            <a:spLocks noChangeArrowheads="1"/>
          </p:cNvSpPr>
          <p:nvPr/>
        </p:nvSpPr>
        <p:spPr bwMode="auto">
          <a:xfrm>
            <a:off x="6808371" y="2026719"/>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0.95</a:t>
            </a:r>
          </a:p>
        </p:txBody>
      </p:sp>
      <p:sp>
        <p:nvSpPr>
          <p:cNvPr id="78" name="Rectangle 26">
            <a:extLst>
              <a:ext uri="{FF2B5EF4-FFF2-40B4-BE49-F238E27FC236}">
                <a16:creationId xmlns:a16="http://schemas.microsoft.com/office/drawing/2014/main" id="{00636114-4E5C-4C0F-A009-3C3AF38032F7}"/>
              </a:ext>
            </a:extLst>
          </p:cNvPr>
          <p:cNvSpPr>
            <a:spLocks noChangeArrowheads="1"/>
          </p:cNvSpPr>
          <p:nvPr/>
        </p:nvSpPr>
        <p:spPr bwMode="auto">
          <a:xfrm>
            <a:off x="6808371" y="2185424"/>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0.75</a:t>
            </a:r>
          </a:p>
        </p:txBody>
      </p:sp>
      <p:sp>
        <p:nvSpPr>
          <p:cNvPr id="79" name="Rectangle 31">
            <a:extLst>
              <a:ext uri="{FF2B5EF4-FFF2-40B4-BE49-F238E27FC236}">
                <a16:creationId xmlns:a16="http://schemas.microsoft.com/office/drawing/2014/main" id="{756520D6-0E4A-45B2-A282-2D81A31E8284}"/>
              </a:ext>
            </a:extLst>
          </p:cNvPr>
          <p:cNvSpPr>
            <a:spLocks noChangeArrowheads="1"/>
          </p:cNvSpPr>
          <p:nvPr/>
        </p:nvSpPr>
        <p:spPr bwMode="auto">
          <a:xfrm>
            <a:off x="6808371" y="2377764"/>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0.95</a:t>
            </a:r>
          </a:p>
        </p:txBody>
      </p:sp>
      <p:sp>
        <p:nvSpPr>
          <p:cNvPr id="80" name="Rectangle 35">
            <a:extLst>
              <a:ext uri="{FF2B5EF4-FFF2-40B4-BE49-F238E27FC236}">
                <a16:creationId xmlns:a16="http://schemas.microsoft.com/office/drawing/2014/main" id="{4B66769C-896A-4E9E-92B7-5BF637AB18D7}"/>
              </a:ext>
            </a:extLst>
          </p:cNvPr>
          <p:cNvSpPr>
            <a:spLocks noChangeArrowheads="1"/>
          </p:cNvSpPr>
          <p:nvPr/>
        </p:nvSpPr>
        <p:spPr bwMode="auto">
          <a:xfrm>
            <a:off x="6804950" y="2535103"/>
            <a:ext cx="3033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0.69</a:t>
            </a:r>
          </a:p>
        </p:txBody>
      </p:sp>
      <p:sp>
        <p:nvSpPr>
          <p:cNvPr id="81" name="Rectangle 31">
            <a:extLst>
              <a:ext uri="{FF2B5EF4-FFF2-40B4-BE49-F238E27FC236}">
                <a16:creationId xmlns:a16="http://schemas.microsoft.com/office/drawing/2014/main" id="{C699B9C2-A93F-4FC8-AA80-58236E901D13}"/>
              </a:ext>
            </a:extLst>
          </p:cNvPr>
          <p:cNvSpPr>
            <a:spLocks noChangeArrowheads="1"/>
          </p:cNvSpPr>
          <p:nvPr/>
        </p:nvSpPr>
        <p:spPr bwMode="auto">
          <a:xfrm>
            <a:off x="6808371" y="2720416"/>
            <a:ext cx="2965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0.91</a:t>
            </a:r>
          </a:p>
        </p:txBody>
      </p:sp>
      <p:sp>
        <p:nvSpPr>
          <p:cNvPr id="82" name="Rectangle 35">
            <a:extLst>
              <a:ext uri="{FF2B5EF4-FFF2-40B4-BE49-F238E27FC236}">
                <a16:creationId xmlns:a16="http://schemas.microsoft.com/office/drawing/2014/main" id="{144795AA-45D0-4048-B374-8EEE65065906}"/>
              </a:ext>
            </a:extLst>
          </p:cNvPr>
          <p:cNvSpPr>
            <a:spLocks noChangeArrowheads="1"/>
          </p:cNvSpPr>
          <p:nvPr/>
        </p:nvSpPr>
        <p:spPr bwMode="auto">
          <a:xfrm>
            <a:off x="6804950" y="2899086"/>
            <a:ext cx="3033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0.66</a:t>
            </a:r>
          </a:p>
        </p:txBody>
      </p:sp>
      <p:sp>
        <p:nvSpPr>
          <p:cNvPr id="83" name="Rectangle 84">
            <a:extLst>
              <a:ext uri="{FF2B5EF4-FFF2-40B4-BE49-F238E27FC236}">
                <a16:creationId xmlns:a16="http://schemas.microsoft.com/office/drawing/2014/main" id="{9BB23CBB-B744-40A6-AB1F-8CE8DE04C273}"/>
              </a:ext>
            </a:extLst>
          </p:cNvPr>
          <p:cNvSpPr>
            <a:spLocks noChangeArrowheads="1"/>
          </p:cNvSpPr>
          <p:nvPr/>
        </p:nvSpPr>
        <p:spPr bwMode="auto">
          <a:xfrm>
            <a:off x="8804541" y="2802663"/>
            <a:ext cx="6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endParaRPr lang="en-US" altLang="en-US" sz="1100" dirty="0">
              <a:cs typeface="Arial" panose="020B0604020202020204" pitchFamily="34" charset="0"/>
            </a:endParaRPr>
          </a:p>
        </p:txBody>
      </p:sp>
      <p:sp>
        <p:nvSpPr>
          <p:cNvPr id="84" name="Rectangle 243">
            <a:extLst>
              <a:ext uri="{FF2B5EF4-FFF2-40B4-BE49-F238E27FC236}">
                <a16:creationId xmlns:a16="http://schemas.microsoft.com/office/drawing/2014/main" id="{FE7B2FAF-D1BF-4A10-B5B1-193403F46199}"/>
              </a:ext>
            </a:extLst>
          </p:cNvPr>
          <p:cNvSpPr>
            <a:spLocks noChangeArrowheads="1"/>
          </p:cNvSpPr>
          <p:nvPr/>
        </p:nvSpPr>
        <p:spPr bwMode="auto">
          <a:xfrm>
            <a:off x="8463964" y="3227755"/>
            <a:ext cx="100195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100" b="1" dirty="0">
                <a:solidFill>
                  <a:schemeClr val="accent1"/>
                </a:solidFill>
                <a:cs typeface="Arial" panose="020B0604020202020204" pitchFamily="34" charset="0"/>
              </a:rPr>
              <a:t>NIVO + chemo</a:t>
            </a:r>
            <a:endParaRPr lang="en-US" altLang="en-US" sz="1100" dirty="0">
              <a:solidFill>
                <a:schemeClr val="accent1"/>
              </a:solidFill>
              <a:cs typeface="Arial" panose="020B0604020202020204" pitchFamily="34" charset="0"/>
            </a:endParaRPr>
          </a:p>
        </p:txBody>
      </p:sp>
      <p:sp>
        <p:nvSpPr>
          <p:cNvPr id="85" name="Rectangle 244">
            <a:extLst>
              <a:ext uri="{FF2B5EF4-FFF2-40B4-BE49-F238E27FC236}">
                <a16:creationId xmlns:a16="http://schemas.microsoft.com/office/drawing/2014/main" id="{3308C9BB-914E-4CE2-8E4A-F442E267BF6F}"/>
              </a:ext>
            </a:extLst>
          </p:cNvPr>
          <p:cNvSpPr>
            <a:spLocks noChangeArrowheads="1"/>
          </p:cNvSpPr>
          <p:nvPr/>
        </p:nvSpPr>
        <p:spPr bwMode="auto">
          <a:xfrm>
            <a:off x="9957401" y="3237845"/>
            <a:ext cx="58188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100" b="1" dirty="0">
                <a:solidFill>
                  <a:schemeClr val="accent6"/>
                </a:solidFill>
                <a:cs typeface="Arial" panose="020B0604020202020204" pitchFamily="34" charset="0"/>
              </a:rPr>
              <a:t>Chemo</a:t>
            </a:r>
            <a:endParaRPr lang="en-US" altLang="en-US" sz="1100" dirty="0">
              <a:solidFill>
                <a:schemeClr val="accent6"/>
              </a:solidFill>
              <a:cs typeface="Arial" panose="020B0604020202020204" pitchFamily="34" charset="0"/>
            </a:endParaRPr>
          </a:p>
        </p:txBody>
      </p:sp>
      <p:sp>
        <p:nvSpPr>
          <p:cNvPr id="86" name="Rectangle 245">
            <a:extLst>
              <a:ext uri="{FF2B5EF4-FFF2-40B4-BE49-F238E27FC236}">
                <a16:creationId xmlns:a16="http://schemas.microsoft.com/office/drawing/2014/main" id="{36800327-1D26-4906-87CB-AB437E0B09B4}"/>
              </a:ext>
            </a:extLst>
          </p:cNvPr>
          <p:cNvSpPr>
            <a:spLocks noChangeArrowheads="1"/>
          </p:cNvSpPr>
          <p:nvPr/>
        </p:nvSpPr>
        <p:spPr bwMode="auto">
          <a:xfrm>
            <a:off x="7844104" y="3147108"/>
            <a:ext cx="1987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100" dirty="0">
                <a:cs typeface="Arial" panose="020B0604020202020204" pitchFamily="34" charset="0"/>
              </a:rPr>
              <a:t>0.5</a:t>
            </a:r>
          </a:p>
        </p:txBody>
      </p:sp>
      <p:sp>
        <p:nvSpPr>
          <p:cNvPr id="87" name="Rectangle 246">
            <a:extLst>
              <a:ext uri="{FF2B5EF4-FFF2-40B4-BE49-F238E27FC236}">
                <a16:creationId xmlns:a16="http://schemas.microsoft.com/office/drawing/2014/main" id="{0EA8DAAF-8F14-40F6-B0DE-B9B26E2B626B}"/>
              </a:ext>
            </a:extLst>
          </p:cNvPr>
          <p:cNvSpPr>
            <a:spLocks noChangeArrowheads="1"/>
          </p:cNvSpPr>
          <p:nvPr/>
        </p:nvSpPr>
        <p:spPr bwMode="auto">
          <a:xfrm>
            <a:off x="9639248" y="3143298"/>
            <a:ext cx="7373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100" dirty="0">
                <a:cs typeface="Arial" panose="020B0604020202020204" pitchFamily="34" charset="0"/>
              </a:rPr>
              <a:t>1</a:t>
            </a:r>
          </a:p>
        </p:txBody>
      </p:sp>
      <p:sp>
        <p:nvSpPr>
          <p:cNvPr id="88" name="Rectangle 247">
            <a:extLst>
              <a:ext uri="{FF2B5EF4-FFF2-40B4-BE49-F238E27FC236}">
                <a16:creationId xmlns:a16="http://schemas.microsoft.com/office/drawing/2014/main" id="{788A2517-89EE-4879-958E-C493BA097E74}"/>
              </a:ext>
            </a:extLst>
          </p:cNvPr>
          <p:cNvSpPr>
            <a:spLocks noChangeArrowheads="1"/>
          </p:cNvSpPr>
          <p:nvPr/>
        </p:nvSpPr>
        <p:spPr bwMode="auto">
          <a:xfrm>
            <a:off x="11400315" y="3147108"/>
            <a:ext cx="7373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100" dirty="0">
                <a:cs typeface="Arial" panose="020B0604020202020204" pitchFamily="34" charset="0"/>
              </a:rPr>
              <a:t>2</a:t>
            </a:r>
          </a:p>
        </p:txBody>
      </p:sp>
      <p:sp>
        <p:nvSpPr>
          <p:cNvPr id="89" name="Line 249">
            <a:extLst>
              <a:ext uri="{FF2B5EF4-FFF2-40B4-BE49-F238E27FC236}">
                <a16:creationId xmlns:a16="http://schemas.microsoft.com/office/drawing/2014/main" id="{442193D2-6EE4-4D94-A9ED-B1D9A9B10589}"/>
              </a:ext>
            </a:extLst>
          </p:cNvPr>
          <p:cNvSpPr>
            <a:spLocks noChangeShapeType="1"/>
          </p:cNvSpPr>
          <p:nvPr/>
        </p:nvSpPr>
        <p:spPr bwMode="auto">
          <a:xfrm>
            <a:off x="7928135" y="3087659"/>
            <a:ext cx="0" cy="44451"/>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latin typeface="Arial" panose="020B0604020202020204" pitchFamily="34" charset="0"/>
              <a:cs typeface="Arial" panose="020B0604020202020204" pitchFamily="34" charset="0"/>
            </a:endParaRPr>
          </a:p>
        </p:txBody>
      </p:sp>
      <p:sp>
        <p:nvSpPr>
          <p:cNvPr id="90" name="Line 250">
            <a:extLst>
              <a:ext uri="{FF2B5EF4-FFF2-40B4-BE49-F238E27FC236}">
                <a16:creationId xmlns:a16="http://schemas.microsoft.com/office/drawing/2014/main" id="{453CA315-43CE-4137-8122-70DB1EE9BF39}"/>
              </a:ext>
            </a:extLst>
          </p:cNvPr>
          <p:cNvSpPr>
            <a:spLocks noChangeShapeType="1"/>
          </p:cNvSpPr>
          <p:nvPr/>
        </p:nvSpPr>
        <p:spPr bwMode="auto">
          <a:xfrm>
            <a:off x="9677673" y="3087821"/>
            <a:ext cx="0" cy="44451"/>
          </a:xfrm>
          <a:prstGeom prst="line">
            <a:avLst/>
          </a:prstGeom>
          <a:noFill/>
          <a:ln w="1270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latin typeface="Arial" panose="020B0604020202020204" pitchFamily="34" charset="0"/>
              <a:cs typeface="Arial" panose="020B0604020202020204" pitchFamily="34" charset="0"/>
            </a:endParaRPr>
          </a:p>
        </p:txBody>
      </p:sp>
      <p:sp>
        <p:nvSpPr>
          <p:cNvPr id="91" name="Line 252">
            <a:extLst>
              <a:ext uri="{FF2B5EF4-FFF2-40B4-BE49-F238E27FC236}">
                <a16:creationId xmlns:a16="http://schemas.microsoft.com/office/drawing/2014/main" id="{AB2E764E-7A4C-49A1-8675-A4CCDDE24CA0}"/>
              </a:ext>
            </a:extLst>
          </p:cNvPr>
          <p:cNvSpPr>
            <a:spLocks noChangeShapeType="1"/>
          </p:cNvSpPr>
          <p:nvPr/>
        </p:nvSpPr>
        <p:spPr bwMode="auto">
          <a:xfrm flipH="1">
            <a:off x="9556017" y="3325393"/>
            <a:ext cx="270933"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100" dirty="0">
              <a:solidFill>
                <a:srgbClr val="433F3F"/>
              </a:solidFill>
              <a:latin typeface="Arial" panose="020B0604020202020204" pitchFamily="34" charset="0"/>
              <a:cs typeface="Arial" panose="020B0604020202020204" pitchFamily="34" charset="0"/>
            </a:endParaRPr>
          </a:p>
        </p:txBody>
      </p:sp>
      <p:sp>
        <p:nvSpPr>
          <p:cNvPr id="92" name="Freeform 253">
            <a:extLst>
              <a:ext uri="{FF2B5EF4-FFF2-40B4-BE49-F238E27FC236}">
                <a16:creationId xmlns:a16="http://schemas.microsoft.com/office/drawing/2014/main" id="{56096F66-DE22-42CC-A53E-4F40EEA2ADAB}"/>
              </a:ext>
            </a:extLst>
          </p:cNvPr>
          <p:cNvSpPr>
            <a:spLocks/>
          </p:cNvSpPr>
          <p:nvPr/>
        </p:nvSpPr>
        <p:spPr bwMode="auto">
          <a:xfrm>
            <a:off x="9797924" y="3284760"/>
            <a:ext cx="82551" cy="76200"/>
          </a:xfrm>
          <a:custGeom>
            <a:avLst/>
            <a:gdLst>
              <a:gd name="T0" fmla="*/ 0 w 39"/>
              <a:gd name="T1" fmla="*/ 0 h 36"/>
              <a:gd name="T2" fmla="*/ 39 w 39"/>
              <a:gd name="T3" fmla="*/ 18 h 36"/>
              <a:gd name="T4" fmla="*/ 0 w 39"/>
              <a:gd name="T5" fmla="*/ 36 h 36"/>
              <a:gd name="T6" fmla="*/ 0 w 39"/>
              <a:gd name="T7" fmla="*/ 0 h 36"/>
            </a:gdLst>
            <a:ahLst/>
            <a:cxnLst>
              <a:cxn ang="0">
                <a:pos x="T0" y="T1"/>
              </a:cxn>
              <a:cxn ang="0">
                <a:pos x="T2" y="T3"/>
              </a:cxn>
              <a:cxn ang="0">
                <a:pos x="T4" y="T5"/>
              </a:cxn>
              <a:cxn ang="0">
                <a:pos x="T6" y="T7"/>
              </a:cxn>
            </a:cxnLst>
            <a:rect l="0" t="0" r="r" b="b"/>
            <a:pathLst>
              <a:path w="39" h="36">
                <a:moveTo>
                  <a:pt x="0" y="0"/>
                </a:moveTo>
                <a:lnTo>
                  <a:pt x="39" y="18"/>
                </a:lnTo>
                <a:lnTo>
                  <a:pt x="0" y="36"/>
                </a:lnTo>
                <a:lnTo>
                  <a:pt x="0" y="0"/>
                </a:lnTo>
                <a:close/>
              </a:path>
            </a:pathLst>
          </a:custGeom>
          <a:solidFill>
            <a:srgbClr val="59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1100" dirty="0">
              <a:latin typeface="Arial" panose="020B0604020202020204" pitchFamily="34" charset="0"/>
              <a:cs typeface="Arial" panose="020B0604020202020204" pitchFamily="34" charset="0"/>
            </a:endParaRPr>
          </a:p>
        </p:txBody>
      </p:sp>
      <p:sp>
        <p:nvSpPr>
          <p:cNvPr id="93" name="Freeform 254">
            <a:extLst>
              <a:ext uri="{FF2B5EF4-FFF2-40B4-BE49-F238E27FC236}">
                <a16:creationId xmlns:a16="http://schemas.microsoft.com/office/drawing/2014/main" id="{99C35943-2F5A-43F4-8CC3-BA20EB0DAB6F}"/>
              </a:ext>
            </a:extLst>
          </p:cNvPr>
          <p:cNvSpPr>
            <a:spLocks/>
          </p:cNvSpPr>
          <p:nvPr/>
        </p:nvSpPr>
        <p:spPr bwMode="auto">
          <a:xfrm>
            <a:off x="9469840" y="3284760"/>
            <a:ext cx="86784" cy="76200"/>
          </a:xfrm>
          <a:custGeom>
            <a:avLst/>
            <a:gdLst>
              <a:gd name="T0" fmla="*/ 41 w 41"/>
              <a:gd name="T1" fmla="*/ 0 h 36"/>
              <a:gd name="T2" fmla="*/ 0 w 41"/>
              <a:gd name="T3" fmla="*/ 18 h 36"/>
              <a:gd name="T4" fmla="*/ 41 w 41"/>
              <a:gd name="T5" fmla="*/ 36 h 36"/>
              <a:gd name="T6" fmla="*/ 41 w 41"/>
              <a:gd name="T7" fmla="*/ 0 h 36"/>
            </a:gdLst>
            <a:ahLst/>
            <a:cxnLst>
              <a:cxn ang="0">
                <a:pos x="T0" y="T1"/>
              </a:cxn>
              <a:cxn ang="0">
                <a:pos x="T2" y="T3"/>
              </a:cxn>
              <a:cxn ang="0">
                <a:pos x="T4" y="T5"/>
              </a:cxn>
              <a:cxn ang="0">
                <a:pos x="T6" y="T7"/>
              </a:cxn>
            </a:cxnLst>
            <a:rect l="0" t="0" r="r" b="b"/>
            <a:pathLst>
              <a:path w="41" h="36">
                <a:moveTo>
                  <a:pt x="41" y="0"/>
                </a:moveTo>
                <a:lnTo>
                  <a:pt x="0" y="18"/>
                </a:lnTo>
                <a:lnTo>
                  <a:pt x="41" y="36"/>
                </a:lnTo>
                <a:lnTo>
                  <a:pt x="41" y="0"/>
                </a:lnTo>
                <a:close/>
              </a:path>
            </a:pathLst>
          </a:custGeom>
          <a:solidFill>
            <a:srgbClr val="59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1100" dirty="0">
              <a:latin typeface="Arial" panose="020B0604020202020204" pitchFamily="34" charset="0"/>
              <a:cs typeface="Arial" panose="020B0604020202020204" pitchFamily="34" charset="0"/>
            </a:endParaRPr>
          </a:p>
        </p:txBody>
      </p:sp>
      <p:sp>
        <p:nvSpPr>
          <p:cNvPr id="94" name="Line 251">
            <a:extLst>
              <a:ext uri="{FF2B5EF4-FFF2-40B4-BE49-F238E27FC236}">
                <a16:creationId xmlns:a16="http://schemas.microsoft.com/office/drawing/2014/main" id="{125A0FB6-F88F-4C4B-BB15-87869AFB8EAA}"/>
              </a:ext>
            </a:extLst>
          </p:cNvPr>
          <p:cNvSpPr>
            <a:spLocks noChangeShapeType="1"/>
          </p:cNvSpPr>
          <p:nvPr/>
        </p:nvSpPr>
        <p:spPr bwMode="auto">
          <a:xfrm>
            <a:off x="11431574" y="3087433"/>
            <a:ext cx="0" cy="44451"/>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latin typeface="Arial" panose="020B0604020202020204" pitchFamily="34" charset="0"/>
              <a:cs typeface="Arial" panose="020B0604020202020204" pitchFamily="34" charset="0"/>
            </a:endParaRPr>
          </a:p>
        </p:txBody>
      </p:sp>
      <p:sp>
        <p:nvSpPr>
          <p:cNvPr id="95" name="Line 189">
            <a:extLst>
              <a:ext uri="{FF2B5EF4-FFF2-40B4-BE49-F238E27FC236}">
                <a16:creationId xmlns:a16="http://schemas.microsoft.com/office/drawing/2014/main" id="{E91523AF-1332-46B8-AE86-4501D25F339C}"/>
              </a:ext>
            </a:extLst>
          </p:cNvPr>
          <p:cNvSpPr>
            <a:spLocks noChangeShapeType="1"/>
          </p:cNvSpPr>
          <p:nvPr/>
        </p:nvSpPr>
        <p:spPr bwMode="auto">
          <a:xfrm>
            <a:off x="9677060" y="1809599"/>
            <a:ext cx="0" cy="1295672"/>
          </a:xfrm>
          <a:prstGeom prst="line">
            <a:avLst/>
          </a:prstGeom>
          <a:ln w="12700" cap="flat" cmpd="sng" algn="ctr">
            <a:solidFill>
              <a:schemeClr val="tx1"/>
            </a:solidFill>
            <a:prstDash val="dash"/>
            <a:round/>
            <a:headEnd type="none" w="med" len="med"/>
            <a:tailEnd type="none" w="med" len="med"/>
          </a:ln>
          <a:extLst>
            <a:ext uri="{909E8E84-426E-40DD-AFC4-6F175D3DCCD1}">
              <a14:hiddenFill xmlns:a14="http://schemas.microsoft.com/office/drawing/2010/main">
                <a:noFill/>
              </a14:hiddenFill>
            </a:ext>
          </a:extLst>
        </p:spPr>
        <p:style>
          <a:lnRef idx="0">
            <a:scrgbClr r="0" g="0" b="0"/>
          </a:lnRef>
          <a:fillRef idx="0">
            <a:scrgbClr r="0" g="0" b="0"/>
          </a:fillRef>
          <a:effectRef idx="0">
            <a:scrgbClr r="0" g="0" b="0"/>
          </a:effectRef>
          <a:fontRef idx="minor">
            <a:schemeClr val="tx1"/>
          </a:fontRef>
        </p:style>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96" name="Rectangle 29">
            <a:extLst>
              <a:ext uri="{FF2B5EF4-FFF2-40B4-BE49-F238E27FC236}">
                <a16:creationId xmlns:a16="http://schemas.microsoft.com/office/drawing/2014/main" id="{4432BCB8-AC2A-41E1-8FA7-C9E039BCD5C2}"/>
              </a:ext>
            </a:extLst>
          </p:cNvPr>
          <p:cNvSpPr>
            <a:spLocks noChangeArrowheads="1"/>
          </p:cNvSpPr>
          <p:nvPr/>
        </p:nvSpPr>
        <p:spPr bwMode="auto">
          <a:xfrm>
            <a:off x="4412327" y="4752059"/>
            <a:ext cx="2976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58</a:t>
            </a:r>
          </a:p>
        </p:txBody>
      </p:sp>
      <p:sp>
        <p:nvSpPr>
          <p:cNvPr id="97" name="Rectangle 10">
            <a:extLst>
              <a:ext uri="{FF2B5EF4-FFF2-40B4-BE49-F238E27FC236}">
                <a16:creationId xmlns:a16="http://schemas.microsoft.com/office/drawing/2014/main" id="{B2B4B05E-BA98-4426-9C16-A2A14E833AE6}"/>
              </a:ext>
            </a:extLst>
          </p:cNvPr>
          <p:cNvSpPr>
            <a:spLocks noChangeArrowheads="1"/>
          </p:cNvSpPr>
          <p:nvPr/>
        </p:nvSpPr>
        <p:spPr bwMode="auto">
          <a:xfrm>
            <a:off x="2805788" y="4059273"/>
            <a:ext cx="44180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179</a:t>
            </a:r>
          </a:p>
        </p:txBody>
      </p:sp>
      <p:sp>
        <p:nvSpPr>
          <p:cNvPr id="98" name="Rectangle 28">
            <a:extLst>
              <a:ext uri="{FF2B5EF4-FFF2-40B4-BE49-F238E27FC236}">
                <a16:creationId xmlns:a16="http://schemas.microsoft.com/office/drawing/2014/main" id="{416B699F-758F-407F-9A39-01E04CF8AE7F}"/>
              </a:ext>
            </a:extLst>
          </p:cNvPr>
          <p:cNvSpPr>
            <a:spLocks noChangeArrowheads="1"/>
          </p:cNvSpPr>
          <p:nvPr/>
        </p:nvSpPr>
        <p:spPr bwMode="auto">
          <a:xfrm>
            <a:off x="2825424" y="4412861"/>
            <a:ext cx="4025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427</a:t>
            </a:r>
          </a:p>
        </p:txBody>
      </p:sp>
      <p:sp>
        <p:nvSpPr>
          <p:cNvPr id="99" name="Rectangle 10">
            <a:extLst>
              <a:ext uri="{FF2B5EF4-FFF2-40B4-BE49-F238E27FC236}">
                <a16:creationId xmlns:a16="http://schemas.microsoft.com/office/drawing/2014/main" id="{90DE4EE4-19E5-440E-8A9F-5342C11651D4}"/>
              </a:ext>
            </a:extLst>
          </p:cNvPr>
          <p:cNvSpPr>
            <a:spLocks noChangeArrowheads="1"/>
          </p:cNvSpPr>
          <p:nvPr/>
        </p:nvSpPr>
        <p:spPr bwMode="auto">
          <a:xfrm>
            <a:off x="2815319" y="4228098"/>
            <a:ext cx="4227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1016</a:t>
            </a:r>
          </a:p>
        </p:txBody>
      </p:sp>
      <p:sp>
        <p:nvSpPr>
          <p:cNvPr id="100" name="Rectangle 32">
            <a:extLst>
              <a:ext uri="{FF2B5EF4-FFF2-40B4-BE49-F238E27FC236}">
                <a16:creationId xmlns:a16="http://schemas.microsoft.com/office/drawing/2014/main" id="{4F97FBE8-E9A0-4A03-A7CE-0B3D5BC557B9}"/>
              </a:ext>
            </a:extLst>
          </p:cNvPr>
          <p:cNvSpPr>
            <a:spLocks noChangeArrowheads="1"/>
          </p:cNvSpPr>
          <p:nvPr/>
        </p:nvSpPr>
        <p:spPr bwMode="auto">
          <a:xfrm>
            <a:off x="2860559" y="4562848"/>
            <a:ext cx="33226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768</a:t>
            </a:r>
          </a:p>
        </p:txBody>
      </p:sp>
      <p:sp>
        <p:nvSpPr>
          <p:cNvPr id="101" name="Rectangle 28">
            <a:extLst>
              <a:ext uri="{FF2B5EF4-FFF2-40B4-BE49-F238E27FC236}">
                <a16:creationId xmlns:a16="http://schemas.microsoft.com/office/drawing/2014/main" id="{12917F0F-5117-4C9B-ADC9-B0BA51883DCB}"/>
              </a:ext>
            </a:extLst>
          </p:cNvPr>
          <p:cNvSpPr>
            <a:spLocks noChangeArrowheads="1"/>
          </p:cNvSpPr>
          <p:nvPr/>
        </p:nvSpPr>
        <p:spPr bwMode="auto">
          <a:xfrm>
            <a:off x="2758524" y="4752059"/>
            <a:ext cx="53633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577</a:t>
            </a:r>
          </a:p>
        </p:txBody>
      </p:sp>
      <p:sp>
        <p:nvSpPr>
          <p:cNvPr id="102" name="Rectangle 32">
            <a:extLst>
              <a:ext uri="{FF2B5EF4-FFF2-40B4-BE49-F238E27FC236}">
                <a16:creationId xmlns:a16="http://schemas.microsoft.com/office/drawing/2014/main" id="{3CC53575-29FF-4493-ABAC-AB2CC50F6FE0}"/>
              </a:ext>
            </a:extLst>
          </p:cNvPr>
          <p:cNvSpPr>
            <a:spLocks noChangeArrowheads="1"/>
          </p:cNvSpPr>
          <p:nvPr/>
        </p:nvSpPr>
        <p:spPr bwMode="auto">
          <a:xfrm>
            <a:off x="2831232" y="4903231"/>
            <a:ext cx="39092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618</a:t>
            </a:r>
          </a:p>
        </p:txBody>
      </p:sp>
      <p:sp>
        <p:nvSpPr>
          <p:cNvPr id="103" name="Rectangle 33">
            <a:extLst>
              <a:ext uri="{FF2B5EF4-FFF2-40B4-BE49-F238E27FC236}">
                <a16:creationId xmlns:a16="http://schemas.microsoft.com/office/drawing/2014/main" id="{3D9685BB-0937-4E0E-A807-5813986D7054}"/>
              </a:ext>
            </a:extLst>
          </p:cNvPr>
          <p:cNvSpPr>
            <a:spLocks noChangeArrowheads="1"/>
          </p:cNvSpPr>
          <p:nvPr/>
        </p:nvSpPr>
        <p:spPr bwMode="auto">
          <a:xfrm>
            <a:off x="4409459" y="4903231"/>
            <a:ext cx="3033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59</a:t>
            </a:r>
          </a:p>
        </p:txBody>
      </p:sp>
      <p:sp>
        <p:nvSpPr>
          <p:cNvPr id="104" name="Rectangle 7">
            <a:extLst>
              <a:ext uri="{FF2B5EF4-FFF2-40B4-BE49-F238E27FC236}">
                <a16:creationId xmlns:a16="http://schemas.microsoft.com/office/drawing/2014/main" id="{18E0F096-A75B-4D5A-81D0-0A78D3818E96}"/>
              </a:ext>
            </a:extLst>
          </p:cNvPr>
          <p:cNvSpPr>
            <a:spLocks noChangeArrowheads="1"/>
          </p:cNvSpPr>
          <p:nvPr/>
        </p:nvSpPr>
        <p:spPr bwMode="auto">
          <a:xfrm>
            <a:off x="5594822" y="3886003"/>
            <a:ext cx="25580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46</a:t>
            </a:r>
          </a:p>
        </p:txBody>
      </p:sp>
      <p:sp>
        <p:nvSpPr>
          <p:cNvPr id="105" name="Rectangle 12">
            <a:extLst>
              <a:ext uri="{FF2B5EF4-FFF2-40B4-BE49-F238E27FC236}">
                <a16:creationId xmlns:a16="http://schemas.microsoft.com/office/drawing/2014/main" id="{8DD696BF-78F9-4E84-B97A-AB516527A284}"/>
              </a:ext>
            </a:extLst>
          </p:cNvPr>
          <p:cNvSpPr>
            <a:spLocks noChangeArrowheads="1"/>
          </p:cNvSpPr>
          <p:nvPr/>
        </p:nvSpPr>
        <p:spPr bwMode="auto">
          <a:xfrm>
            <a:off x="5607186" y="4059273"/>
            <a:ext cx="2310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41</a:t>
            </a:r>
          </a:p>
        </p:txBody>
      </p:sp>
      <p:sp>
        <p:nvSpPr>
          <p:cNvPr id="106" name="Rectangle 25">
            <a:extLst>
              <a:ext uri="{FF2B5EF4-FFF2-40B4-BE49-F238E27FC236}">
                <a16:creationId xmlns:a16="http://schemas.microsoft.com/office/drawing/2014/main" id="{0731C478-8E4B-41AC-A81F-1FD4A60B19DF}"/>
              </a:ext>
            </a:extLst>
          </p:cNvPr>
          <p:cNvSpPr>
            <a:spLocks noChangeArrowheads="1"/>
          </p:cNvSpPr>
          <p:nvPr/>
        </p:nvSpPr>
        <p:spPr bwMode="auto">
          <a:xfrm>
            <a:off x="5588867" y="4228098"/>
            <a:ext cx="26771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46</a:t>
            </a:r>
          </a:p>
        </p:txBody>
      </p:sp>
      <p:sp>
        <p:nvSpPr>
          <p:cNvPr id="107" name="Rectangle 30">
            <a:extLst>
              <a:ext uri="{FF2B5EF4-FFF2-40B4-BE49-F238E27FC236}">
                <a16:creationId xmlns:a16="http://schemas.microsoft.com/office/drawing/2014/main" id="{F83FE3D7-3CF6-403F-8090-EF46A1178281}"/>
              </a:ext>
            </a:extLst>
          </p:cNvPr>
          <p:cNvSpPr>
            <a:spLocks noChangeArrowheads="1"/>
          </p:cNvSpPr>
          <p:nvPr/>
        </p:nvSpPr>
        <p:spPr bwMode="auto">
          <a:xfrm>
            <a:off x="5588867" y="4412861"/>
            <a:ext cx="26771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46</a:t>
            </a:r>
          </a:p>
        </p:txBody>
      </p:sp>
      <p:sp>
        <p:nvSpPr>
          <p:cNvPr id="108" name="Rectangle 34">
            <a:extLst>
              <a:ext uri="{FF2B5EF4-FFF2-40B4-BE49-F238E27FC236}">
                <a16:creationId xmlns:a16="http://schemas.microsoft.com/office/drawing/2014/main" id="{4942E530-EF23-439C-AAC7-471EEC5E713A}"/>
              </a:ext>
            </a:extLst>
          </p:cNvPr>
          <p:cNvSpPr>
            <a:spLocks noChangeArrowheads="1"/>
          </p:cNvSpPr>
          <p:nvPr/>
        </p:nvSpPr>
        <p:spPr bwMode="auto">
          <a:xfrm>
            <a:off x="5547071" y="4562848"/>
            <a:ext cx="351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45</a:t>
            </a:r>
          </a:p>
        </p:txBody>
      </p:sp>
      <p:sp>
        <p:nvSpPr>
          <p:cNvPr id="109" name="Rectangle 30">
            <a:extLst>
              <a:ext uri="{FF2B5EF4-FFF2-40B4-BE49-F238E27FC236}">
                <a16:creationId xmlns:a16="http://schemas.microsoft.com/office/drawing/2014/main" id="{210AE45F-6EB6-4B8A-9844-398794800ADA}"/>
              </a:ext>
            </a:extLst>
          </p:cNvPr>
          <p:cNvSpPr>
            <a:spLocks noChangeArrowheads="1"/>
          </p:cNvSpPr>
          <p:nvPr/>
        </p:nvSpPr>
        <p:spPr bwMode="auto">
          <a:xfrm>
            <a:off x="5584889" y="4752059"/>
            <a:ext cx="27567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47</a:t>
            </a:r>
          </a:p>
        </p:txBody>
      </p:sp>
      <p:sp>
        <p:nvSpPr>
          <p:cNvPr id="110" name="Rectangle 34">
            <a:extLst>
              <a:ext uri="{FF2B5EF4-FFF2-40B4-BE49-F238E27FC236}">
                <a16:creationId xmlns:a16="http://schemas.microsoft.com/office/drawing/2014/main" id="{60AB4854-6C97-44BE-BBCD-3545639D0DF3}"/>
              </a:ext>
            </a:extLst>
          </p:cNvPr>
          <p:cNvSpPr>
            <a:spLocks noChangeArrowheads="1"/>
          </p:cNvSpPr>
          <p:nvPr/>
        </p:nvSpPr>
        <p:spPr bwMode="auto">
          <a:xfrm>
            <a:off x="5547071" y="4903231"/>
            <a:ext cx="3513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44</a:t>
            </a:r>
          </a:p>
        </p:txBody>
      </p:sp>
      <p:sp>
        <p:nvSpPr>
          <p:cNvPr id="111" name="Rectangle 8">
            <a:extLst>
              <a:ext uri="{FF2B5EF4-FFF2-40B4-BE49-F238E27FC236}">
                <a16:creationId xmlns:a16="http://schemas.microsoft.com/office/drawing/2014/main" id="{5E435FFE-D5E6-44DA-892E-BC1A2BF3F686}"/>
              </a:ext>
            </a:extLst>
          </p:cNvPr>
          <p:cNvSpPr>
            <a:spLocks noChangeArrowheads="1"/>
          </p:cNvSpPr>
          <p:nvPr/>
        </p:nvSpPr>
        <p:spPr bwMode="auto">
          <a:xfrm>
            <a:off x="6843592" y="3877000"/>
            <a:ext cx="22611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12</a:t>
            </a:r>
            <a:endParaRPr lang="en-US" altLang="en-US" sz="1200" strike="sngStrike" dirty="0">
              <a:cs typeface="Arial" panose="020B0604020202020204" pitchFamily="34" charset="0"/>
            </a:endParaRPr>
          </a:p>
        </p:txBody>
      </p:sp>
      <p:sp>
        <p:nvSpPr>
          <p:cNvPr id="112" name="Rectangle 13">
            <a:extLst>
              <a:ext uri="{FF2B5EF4-FFF2-40B4-BE49-F238E27FC236}">
                <a16:creationId xmlns:a16="http://schemas.microsoft.com/office/drawing/2014/main" id="{BD6D0010-1FCF-4787-84BE-8E5DEE2F5DAE}"/>
              </a:ext>
            </a:extLst>
          </p:cNvPr>
          <p:cNvSpPr>
            <a:spLocks noChangeArrowheads="1"/>
          </p:cNvSpPr>
          <p:nvPr/>
        </p:nvSpPr>
        <p:spPr bwMode="auto">
          <a:xfrm>
            <a:off x="6843592" y="4059273"/>
            <a:ext cx="22611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10</a:t>
            </a:r>
            <a:endParaRPr lang="en-US" altLang="en-US" sz="1200" strike="sngStrike" dirty="0">
              <a:cs typeface="Arial" panose="020B0604020202020204" pitchFamily="34" charset="0"/>
            </a:endParaRPr>
          </a:p>
        </p:txBody>
      </p:sp>
      <p:sp>
        <p:nvSpPr>
          <p:cNvPr id="113" name="Rectangle 26">
            <a:extLst>
              <a:ext uri="{FF2B5EF4-FFF2-40B4-BE49-F238E27FC236}">
                <a16:creationId xmlns:a16="http://schemas.microsoft.com/office/drawing/2014/main" id="{34E6BEAE-8CE5-4D7B-919B-C4CCC9ADFE2E}"/>
              </a:ext>
            </a:extLst>
          </p:cNvPr>
          <p:cNvSpPr>
            <a:spLocks noChangeArrowheads="1"/>
          </p:cNvSpPr>
          <p:nvPr/>
        </p:nvSpPr>
        <p:spPr bwMode="auto">
          <a:xfrm>
            <a:off x="6823215" y="4228098"/>
            <a:ext cx="26686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13</a:t>
            </a:r>
            <a:endParaRPr lang="en-US" altLang="en-US" sz="1200" strike="sngStrike" dirty="0">
              <a:cs typeface="Arial" panose="020B0604020202020204" pitchFamily="34" charset="0"/>
            </a:endParaRPr>
          </a:p>
        </p:txBody>
      </p:sp>
      <p:sp>
        <p:nvSpPr>
          <p:cNvPr id="114" name="Rectangle 31">
            <a:extLst>
              <a:ext uri="{FF2B5EF4-FFF2-40B4-BE49-F238E27FC236}">
                <a16:creationId xmlns:a16="http://schemas.microsoft.com/office/drawing/2014/main" id="{56415CC5-CCB8-429A-8772-7B710B94FE0B}"/>
              </a:ext>
            </a:extLst>
          </p:cNvPr>
          <p:cNvSpPr>
            <a:spLocks noChangeArrowheads="1"/>
          </p:cNvSpPr>
          <p:nvPr/>
        </p:nvSpPr>
        <p:spPr bwMode="auto">
          <a:xfrm>
            <a:off x="6916574" y="4412861"/>
            <a:ext cx="8015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9</a:t>
            </a:r>
            <a:endParaRPr lang="en-US" altLang="en-US" sz="1200" strike="sngStrike" dirty="0">
              <a:cs typeface="Arial" panose="020B0604020202020204" pitchFamily="34" charset="0"/>
            </a:endParaRPr>
          </a:p>
        </p:txBody>
      </p:sp>
      <p:sp>
        <p:nvSpPr>
          <p:cNvPr id="115" name="Rectangle 35">
            <a:extLst>
              <a:ext uri="{FF2B5EF4-FFF2-40B4-BE49-F238E27FC236}">
                <a16:creationId xmlns:a16="http://schemas.microsoft.com/office/drawing/2014/main" id="{B511DFDC-DB87-42F8-B197-8DF62D560BEE}"/>
              </a:ext>
            </a:extLst>
          </p:cNvPr>
          <p:cNvSpPr>
            <a:spLocks noChangeArrowheads="1"/>
          </p:cNvSpPr>
          <p:nvPr/>
        </p:nvSpPr>
        <p:spPr bwMode="auto">
          <a:xfrm>
            <a:off x="6856634" y="4562848"/>
            <a:ext cx="2000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15</a:t>
            </a:r>
            <a:endParaRPr lang="en-US" altLang="en-US" sz="1200" strike="sngStrike" dirty="0">
              <a:cs typeface="Arial" panose="020B0604020202020204" pitchFamily="34" charset="0"/>
            </a:endParaRPr>
          </a:p>
        </p:txBody>
      </p:sp>
      <p:sp>
        <p:nvSpPr>
          <p:cNvPr id="116" name="Rectangle 31">
            <a:extLst>
              <a:ext uri="{FF2B5EF4-FFF2-40B4-BE49-F238E27FC236}">
                <a16:creationId xmlns:a16="http://schemas.microsoft.com/office/drawing/2014/main" id="{67590AE1-CE5A-4D86-A8D3-3A33CBC86840}"/>
              </a:ext>
            </a:extLst>
          </p:cNvPr>
          <p:cNvSpPr>
            <a:spLocks noChangeArrowheads="1"/>
          </p:cNvSpPr>
          <p:nvPr/>
        </p:nvSpPr>
        <p:spPr bwMode="auto">
          <a:xfrm>
            <a:off x="6876499" y="4752059"/>
            <a:ext cx="1603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11</a:t>
            </a:r>
          </a:p>
        </p:txBody>
      </p:sp>
      <p:sp>
        <p:nvSpPr>
          <p:cNvPr id="117" name="Rectangle 35">
            <a:extLst>
              <a:ext uri="{FF2B5EF4-FFF2-40B4-BE49-F238E27FC236}">
                <a16:creationId xmlns:a16="http://schemas.microsoft.com/office/drawing/2014/main" id="{6CA52257-308A-4E73-8050-DEE7C9F9FECB}"/>
              </a:ext>
            </a:extLst>
          </p:cNvPr>
          <p:cNvSpPr>
            <a:spLocks noChangeArrowheads="1"/>
          </p:cNvSpPr>
          <p:nvPr/>
        </p:nvSpPr>
        <p:spPr bwMode="auto">
          <a:xfrm>
            <a:off x="6810686" y="4903231"/>
            <a:ext cx="291927" cy="18466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200" dirty="0">
                <a:cs typeface="Arial" panose="020B0604020202020204" pitchFamily="34" charset="0"/>
              </a:rPr>
              <a:t>14</a:t>
            </a:r>
            <a:endParaRPr lang="en-US" altLang="en-US" sz="1200" strike="sngStrike" dirty="0">
              <a:cs typeface="Arial" panose="020B0604020202020204" pitchFamily="34" charset="0"/>
            </a:endParaRPr>
          </a:p>
        </p:txBody>
      </p:sp>
      <p:sp>
        <p:nvSpPr>
          <p:cNvPr id="118" name="Rectangle 9">
            <a:extLst>
              <a:ext uri="{FF2B5EF4-FFF2-40B4-BE49-F238E27FC236}">
                <a16:creationId xmlns:a16="http://schemas.microsoft.com/office/drawing/2014/main" id="{4462CAB0-00F5-4BCB-B8F6-E5B2C07CCF24}"/>
              </a:ext>
            </a:extLst>
          </p:cNvPr>
          <p:cNvSpPr>
            <a:spLocks noChangeArrowheads="1"/>
          </p:cNvSpPr>
          <p:nvPr/>
        </p:nvSpPr>
        <p:spPr bwMode="auto">
          <a:xfrm>
            <a:off x="463492" y="4752059"/>
            <a:ext cx="3157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&lt;10</a:t>
            </a:r>
            <a:endParaRPr lang="en-US" altLang="en-US" sz="1200" dirty="0">
              <a:cs typeface="Arial" panose="020B0604020202020204" pitchFamily="34" charset="0"/>
            </a:endParaRPr>
          </a:p>
        </p:txBody>
      </p:sp>
      <p:sp>
        <p:nvSpPr>
          <p:cNvPr id="119" name="Rectangle 9">
            <a:extLst>
              <a:ext uri="{FF2B5EF4-FFF2-40B4-BE49-F238E27FC236}">
                <a16:creationId xmlns:a16="http://schemas.microsoft.com/office/drawing/2014/main" id="{C7A13A60-C936-4CA5-8981-D31F3F94F2AB}"/>
              </a:ext>
            </a:extLst>
          </p:cNvPr>
          <p:cNvSpPr>
            <a:spLocks noChangeArrowheads="1"/>
          </p:cNvSpPr>
          <p:nvPr/>
        </p:nvSpPr>
        <p:spPr bwMode="auto">
          <a:xfrm>
            <a:off x="463492" y="4921363"/>
            <a:ext cx="31579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cs typeface="Arial" panose="020B0604020202020204" pitchFamily="34" charset="0"/>
              </a:rPr>
              <a:t>≥10</a:t>
            </a:r>
            <a:endParaRPr lang="en-US" altLang="en-US" sz="1200" dirty="0">
              <a:cs typeface="Arial" panose="020B0604020202020204" pitchFamily="34" charset="0"/>
            </a:endParaRPr>
          </a:p>
        </p:txBody>
      </p:sp>
      <p:sp>
        <p:nvSpPr>
          <p:cNvPr id="120" name="Line 190">
            <a:extLst>
              <a:ext uri="{FF2B5EF4-FFF2-40B4-BE49-F238E27FC236}">
                <a16:creationId xmlns:a16="http://schemas.microsoft.com/office/drawing/2014/main" id="{559BA5A6-CAEB-4D75-A021-0CAF89045314}"/>
              </a:ext>
            </a:extLst>
          </p:cNvPr>
          <p:cNvSpPr>
            <a:spLocks noChangeShapeType="1"/>
          </p:cNvSpPr>
          <p:nvPr/>
        </p:nvSpPr>
        <p:spPr bwMode="auto">
          <a:xfrm flipV="1">
            <a:off x="418680" y="4748473"/>
            <a:ext cx="11402568" cy="0"/>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sp>
        <p:nvSpPr>
          <p:cNvPr id="150" name="Line 189">
            <a:extLst>
              <a:ext uri="{FF2B5EF4-FFF2-40B4-BE49-F238E27FC236}">
                <a16:creationId xmlns:a16="http://schemas.microsoft.com/office/drawing/2014/main" id="{1277824E-F45C-4C06-B1DB-C4F1B117AF71}"/>
              </a:ext>
            </a:extLst>
          </p:cNvPr>
          <p:cNvSpPr>
            <a:spLocks noChangeShapeType="1"/>
          </p:cNvSpPr>
          <p:nvPr/>
        </p:nvSpPr>
        <p:spPr bwMode="auto">
          <a:xfrm>
            <a:off x="10033080" y="3850891"/>
            <a:ext cx="6698" cy="1239464"/>
          </a:xfrm>
          <a:prstGeom prst="line">
            <a:avLst/>
          </a:prstGeom>
          <a:ln w="12700" cap="flat" cmpd="sng" algn="ctr">
            <a:solidFill>
              <a:schemeClr val="tx1"/>
            </a:solidFill>
            <a:prstDash val="dash"/>
            <a:round/>
            <a:headEnd type="none" w="med" len="med"/>
            <a:tailEnd type="none" w="med" len="med"/>
          </a:ln>
          <a:extLst>
            <a:ext uri="{909E8E84-426E-40DD-AFC4-6F175D3DCCD1}">
              <a14:hiddenFill xmlns:a14="http://schemas.microsoft.com/office/drawing/2010/main">
                <a:noFill/>
              </a14:hiddenFill>
            </a:ext>
          </a:extLst>
        </p:spPr>
        <p:style>
          <a:lnRef idx="0">
            <a:scrgbClr r="0" g="0" b="0"/>
          </a:lnRef>
          <a:fillRef idx="0">
            <a:scrgbClr r="0" g="0" b="0"/>
          </a:fillRef>
          <a:effectRef idx="0">
            <a:scrgbClr r="0" g="0" b="0"/>
          </a:effectRef>
          <a:fontRef idx="minor">
            <a:schemeClr val="tx1"/>
          </a:fontRef>
        </p:style>
        <p:txBody>
          <a:bodyPr vert="horz" wrap="square" lIns="121920" tIns="60960" rIns="121920" bIns="60960" numCol="1" anchor="t" anchorCtr="0" compatLnSpc="1">
            <a:prstTxWarp prst="textNoShape">
              <a:avLst/>
            </a:prstTxWarp>
          </a:bodyPr>
          <a:lstStyle/>
          <a:p>
            <a:endParaRPr lang="en-US" sz="1100" dirty="0">
              <a:solidFill>
                <a:srgbClr val="433F3F"/>
              </a:solidFill>
              <a:latin typeface="Arial" panose="020B0604020202020204" pitchFamily="34" charset="0"/>
              <a:cs typeface="Arial" panose="020B0604020202020204" pitchFamily="34" charset="0"/>
            </a:endParaRPr>
          </a:p>
        </p:txBody>
      </p:sp>
      <p:graphicFrame>
        <p:nvGraphicFramePr>
          <p:cNvPr id="151" name="Table 5">
            <a:extLst>
              <a:ext uri="{FF2B5EF4-FFF2-40B4-BE49-F238E27FC236}">
                <a16:creationId xmlns:a16="http://schemas.microsoft.com/office/drawing/2014/main" id="{ED1BF805-3B51-46AE-B695-BF1EF9365156}"/>
              </a:ext>
            </a:extLst>
          </p:cNvPr>
          <p:cNvGraphicFramePr>
            <a:graphicFrameLocks noGrp="1"/>
          </p:cNvGraphicFramePr>
          <p:nvPr/>
        </p:nvGraphicFramePr>
        <p:xfrm>
          <a:off x="376338" y="1408809"/>
          <a:ext cx="11437838" cy="377952"/>
        </p:xfrm>
        <a:graphic>
          <a:graphicData uri="http://schemas.openxmlformats.org/drawingml/2006/table">
            <a:tbl>
              <a:tblPr firstRow="1" bandRow="1">
                <a:tableStyleId>{073A0DAA-6AF3-43AB-8588-CEC1D06C72B9}</a:tableStyleId>
              </a:tblPr>
              <a:tblGrid>
                <a:gridCol w="1800062">
                  <a:extLst>
                    <a:ext uri="{9D8B030D-6E8A-4147-A177-3AD203B41FA5}">
                      <a16:colId xmlns:a16="http://schemas.microsoft.com/office/drawing/2014/main" val="431586468"/>
                    </a:ext>
                  </a:extLst>
                </a:gridCol>
                <a:gridCol w="1632857">
                  <a:extLst>
                    <a:ext uri="{9D8B030D-6E8A-4147-A177-3AD203B41FA5}">
                      <a16:colId xmlns:a16="http://schemas.microsoft.com/office/drawing/2014/main" val="682626100"/>
                    </a:ext>
                  </a:extLst>
                </a:gridCol>
                <a:gridCol w="1380744">
                  <a:extLst>
                    <a:ext uri="{9D8B030D-6E8A-4147-A177-3AD203B41FA5}">
                      <a16:colId xmlns:a16="http://schemas.microsoft.com/office/drawing/2014/main" val="1784553084"/>
                    </a:ext>
                  </a:extLst>
                </a:gridCol>
                <a:gridCol w="1069848">
                  <a:extLst>
                    <a:ext uri="{9D8B030D-6E8A-4147-A177-3AD203B41FA5}">
                      <a16:colId xmlns:a16="http://schemas.microsoft.com/office/drawing/2014/main" val="813116277"/>
                    </a:ext>
                  </a:extLst>
                </a:gridCol>
                <a:gridCol w="1337636">
                  <a:extLst>
                    <a:ext uri="{9D8B030D-6E8A-4147-A177-3AD203B41FA5}">
                      <a16:colId xmlns:a16="http://schemas.microsoft.com/office/drawing/2014/main" val="4132326027"/>
                    </a:ext>
                  </a:extLst>
                </a:gridCol>
                <a:gridCol w="4216691">
                  <a:extLst>
                    <a:ext uri="{9D8B030D-6E8A-4147-A177-3AD203B41FA5}">
                      <a16:colId xmlns:a16="http://schemas.microsoft.com/office/drawing/2014/main" val="936365111"/>
                    </a:ext>
                  </a:extLst>
                </a:gridCol>
              </a:tblGrid>
              <a:tr h="136197">
                <a:tc rowSpan="2">
                  <a:txBody>
                    <a:bodyPr/>
                    <a:lstStyle/>
                    <a:p>
                      <a:r>
                        <a:rPr lang="en-US" altLang="en-US" sz="1100" b="1" dirty="0">
                          <a:solidFill>
                            <a:schemeClr val="bg1"/>
                          </a:solidFill>
                          <a:latin typeface="Arial" panose="020B0604020202020204" pitchFamily="34" charset="0"/>
                          <a:cs typeface="Arial" panose="020B0604020202020204" pitchFamily="34" charset="0"/>
                        </a:rPr>
                        <a:t>PD-L1 CPS</a:t>
                      </a:r>
                      <a:r>
                        <a:rPr lang="en-US" altLang="en-US" sz="1100" b="1" baseline="30000" dirty="0">
                          <a:solidFill>
                            <a:schemeClr val="bg1"/>
                          </a:solidFill>
                          <a:latin typeface="Arial" panose="020B0604020202020204" pitchFamily="34" charset="0"/>
                          <a:cs typeface="Arial" panose="020B0604020202020204" pitchFamily="34" charset="0"/>
                        </a:rPr>
                        <a:t>a</a:t>
                      </a:r>
                      <a:endParaRPr lang="en-US" altLang="en-US" sz="1100" dirty="0">
                        <a:solidFill>
                          <a:schemeClr val="bg1"/>
                        </a:solidFill>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rowSpan="2">
                  <a:txBody>
                    <a:bodyPr/>
                    <a:lstStyle/>
                    <a:p>
                      <a:pPr algn="l">
                        <a:lnSpc>
                          <a:spcPct val="80000"/>
                        </a:lnSpc>
                      </a:pPr>
                      <a:r>
                        <a:rPr lang="en-US" sz="1100" dirty="0">
                          <a:latin typeface="Arial" panose="020B0604020202020204" pitchFamily="34" charset="0"/>
                          <a:cs typeface="Arial" panose="020B0604020202020204" pitchFamily="34" charset="0"/>
                        </a:rPr>
                        <a:t>Number of patients</a:t>
                      </a:r>
                    </a:p>
                  </a:txBody>
                  <a:tcPr marT="27432" marB="27432"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gridSpan="2">
                  <a:txBody>
                    <a:bodyPr/>
                    <a:lstStyle/>
                    <a:p>
                      <a:pPr marL="0" marR="0" lvl="0" indent="0" algn="ctr" defTabSz="1218895" rtl="0" eaLnBrk="1" fontAlgn="auto" latinLnBrk="0" hangingPunct="1">
                        <a:lnSpc>
                          <a:spcPct val="80000"/>
                        </a:lnSpc>
                        <a:spcBef>
                          <a:spcPts val="0"/>
                        </a:spcBef>
                        <a:spcAft>
                          <a:spcPts val="0"/>
                        </a:spcAft>
                        <a:buClrTx/>
                        <a:buSzTx/>
                        <a:buFontTx/>
                        <a:buNone/>
                        <a:tabLst/>
                        <a:defRPr/>
                      </a:pPr>
                      <a:r>
                        <a:rPr lang="en-US" altLang="en-US" sz="1100" b="1" dirty="0">
                          <a:solidFill>
                            <a:srgbClr val="FFFFFF"/>
                          </a:solidFill>
                          <a:latin typeface="Arial" panose="020B0604020202020204" pitchFamily="34" charset="0"/>
                          <a:cs typeface="Arial" panose="020B0604020202020204" pitchFamily="34" charset="0"/>
                        </a:rPr>
                        <a:t>Median OS, months</a:t>
                      </a:r>
                      <a:endParaRPr lang="en-US" altLang="en-US" sz="1100" dirty="0">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en-US" sz="1100" dirty="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lnSpc>
                          <a:spcPct val="80000"/>
                        </a:lnSpc>
                      </a:pPr>
                      <a:r>
                        <a:rPr lang="en-US" altLang="en-US" sz="1100" b="1" dirty="0">
                          <a:solidFill>
                            <a:srgbClr val="FFFFFF"/>
                          </a:solidFill>
                          <a:latin typeface="Arial" panose="020B0604020202020204" pitchFamily="34" charset="0"/>
                          <a:cs typeface="Arial" panose="020B0604020202020204" pitchFamily="34" charset="0"/>
                        </a:rPr>
                        <a:t>Unstratified HR</a:t>
                      </a:r>
                      <a:r>
                        <a:rPr lang="en-US" altLang="en-US" sz="1100" b="1" baseline="30000" dirty="0">
                          <a:solidFill>
                            <a:srgbClr val="FFFFFF"/>
                          </a:solidFill>
                          <a:latin typeface="Arial" panose="020B0604020202020204" pitchFamily="34" charset="0"/>
                          <a:cs typeface="Arial" panose="020B0604020202020204" pitchFamily="34" charset="0"/>
                        </a:rPr>
                        <a:t> </a:t>
                      </a:r>
                      <a:r>
                        <a:rPr lang="en-US" altLang="en-US" sz="1100" b="1" baseline="0" dirty="0">
                          <a:solidFill>
                            <a:srgbClr val="FFFFFF"/>
                          </a:solidFill>
                          <a:latin typeface="Arial" panose="020B0604020202020204" pitchFamily="34" charset="0"/>
                          <a:cs typeface="Arial" panose="020B0604020202020204" pitchFamily="34" charset="0"/>
                        </a:rPr>
                        <a:t>for death</a:t>
                      </a:r>
                      <a:endParaRPr lang="en-US" altLang="en-US" sz="1100" baseline="30000" dirty="0">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rowSpan="2">
                  <a:txBody>
                    <a:bodyPr/>
                    <a:lstStyle/>
                    <a:p>
                      <a:pPr marL="0" marR="0" lvl="0" indent="0" algn="ctr" defTabSz="1218895" rtl="0" eaLnBrk="1" fontAlgn="auto" latinLnBrk="0" hangingPunct="1">
                        <a:lnSpc>
                          <a:spcPct val="80000"/>
                        </a:lnSpc>
                        <a:spcBef>
                          <a:spcPts val="0"/>
                        </a:spcBef>
                        <a:spcAft>
                          <a:spcPts val="0"/>
                        </a:spcAft>
                        <a:buClrTx/>
                        <a:buSzTx/>
                        <a:buFontTx/>
                        <a:buNone/>
                        <a:tabLst/>
                        <a:defRPr/>
                      </a:pPr>
                      <a:r>
                        <a:rPr lang="en-US" altLang="en-US" sz="1100" b="1" dirty="0">
                          <a:solidFill>
                            <a:srgbClr val="FFFFFF"/>
                          </a:solidFill>
                          <a:latin typeface="Arial" panose="020B0604020202020204" pitchFamily="34" charset="0"/>
                          <a:cs typeface="Arial" panose="020B0604020202020204" pitchFamily="34" charset="0"/>
                        </a:rPr>
                        <a:t>Unstratified HR (95% CI)</a:t>
                      </a:r>
                      <a:endParaRPr lang="en-US" altLang="en-US" sz="1100" dirty="0">
                        <a:latin typeface="Arial" panose="020B0604020202020204" pitchFamily="34" charset="0"/>
                        <a:cs typeface="Arial" panose="020B0604020202020204" pitchFamily="34" charset="0"/>
                      </a:endParaRPr>
                    </a:p>
                  </a:txBody>
                  <a:tcPr marT="27432" marB="27432"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3970458667"/>
                  </a:ext>
                </a:extLst>
              </a:tr>
              <a:tr h="182880">
                <a:tc vMerge="1">
                  <a:txBody>
                    <a:bodyPr/>
                    <a:lstStyle/>
                    <a:p>
                      <a:r>
                        <a:rPr lang="en-US" sz="1100" dirty="0"/>
                        <a:t>Category (all randomized)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r>
                        <a:rPr lang="en-US" sz="1100" dirty="0"/>
                        <a:t>Subgroup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1218895" rtl="0" eaLnBrk="1" fontAlgn="auto" latinLnBrk="0" hangingPunct="1">
                        <a:lnSpc>
                          <a:spcPct val="80000"/>
                        </a:lnSpc>
                        <a:spcBef>
                          <a:spcPts val="0"/>
                        </a:spcBef>
                        <a:spcAft>
                          <a:spcPts val="0"/>
                        </a:spcAft>
                        <a:buClrTx/>
                        <a:buSzTx/>
                        <a:buFontTx/>
                        <a:buNone/>
                        <a:tabLst/>
                        <a:defRPr/>
                      </a:pPr>
                      <a:r>
                        <a:rPr lang="en-US" altLang="en-US" sz="1100" b="1" dirty="0">
                          <a:solidFill>
                            <a:srgbClr val="FFFFFF"/>
                          </a:solidFill>
                          <a:latin typeface="Arial" panose="020B0604020202020204" pitchFamily="34" charset="0"/>
                          <a:cs typeface="Arial" panose="020B0604020202020204" pitchFamily="34" charset="0"/>
                        </a:rPr>
                        <a:t>NIVO + chemo</a:t>
                      </a:r>
                      <a:endParaRPr lang="en-US" altLang="en-US" sz="1100" dirty="0">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lvl="0" indent="0" algn="ctr" defTabSz="1218895" rtl="0" eaLnBrk="1" fontAlgn="auto" latinLnBrk="0" hangingPunct="1">
                        <a:lnSpc>
                          <a:spcPct val="80000"/>
                        </a:lnSpc>
                        <a:spcBef>
                          <a:spcPts val="0"/>
                        </a:spcBef>
                        <a:spcAft>
                          <a:spcPts val="0"/>
                        </a:spcAft>
                        <a:buClrTx/>
                        <a:buSzTx/>
                        <a:buFontTx/>
                        <a:buNone/>
                        <a:tabLst/>
                        <a:defRPr/>
                      </a:pPr>
                      <a:r>
                        <a:rPr lang="en-US" altLang="en-US" sz="1100" b="1" dirty="0">
                          <a:solidFill>
                            <a:srgbClr val="FFFFFF"/>
                          </a:solidFill>
                          <a:latin typeface="Arial" panose="020B0604020202020204" pitchFamily="34" charset="0"/>
                          <a:cs typeface="Arial" panose="020B0604020202020204" pitchFamily="34" charset="0"/>
                        </a:rPr>
                        <a:t>Chemo</a:t>
                      </a:r>
                      <a:endParaRPr lang="en-US" altLang="en-US" sz="1100" dirty="0">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vMerge="1">
                  <a:txBody>
                    <a:bodyPr/>
                    <a:lstStyle/>
                    <a:p>
                      <a:pPr algn="ctr"/>
                      <a:r>
                        <a:rPr lang="en-US" altLang="en-US" sz="1100" b="1" dirty="0">
                          <a:solidFill>
                            <a:srgbClr val="FFFFFF"/>
                          </a:solidFill>
                          <a:latin typeface="+mn-lt"/>
                        </a:rPr>
                        <a:t>Unstratified HR</a:t>
                      </a:r>
                      <a:endParaRPr lang="en-US" altLang="en-US" sz="1100" dirty="0">
                        <a:latin typeface="+mn-lt"/>
                      </a:endParaRPr>
                    </a:p>
                    <a:p>
                      <a:pPr algn="ctr"/>
                      <a:r>
                        <a:rPr lang="en-US" altLang="en-US" sz="1100" b="1" dirty="0">
                          <a:solidFill>
                            <a:srgbClr val="FFFFFF"/>
                          </a:solidFill>
                          <a:latin typeface="+mn-lt"/>
                        </a:rPr>
                        <a:t>for death</a:t>
                      </a:r>
                      <a:endParaRPr lang="en-US" altLang="en-US" sz="1100" dirty="0">
                        <a:latin typeface="+mn-lt"/>
                      </a:endParaRPr>
                    </a:p>
                    <a:p>
                      <a:endParaRPr 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vMerge="1">
                  <a:txBody>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lang="en-US" altLang="en-US" sz="1100" b="1" dirty="0">
                          <a:solidFill>
                            <a:srgbClr val="FFFFFF"/>
                          </a:solidFill>
                          <a:latin typeface="Trebuchet MS Bold" panose="020B0703020202020204" pitchFamily="34" charset="0"/>
                        </a:rPr>
                        <a:t>Unstratified HR (95% CI)</a:t>
                      </a:r>
                      <a:endParaRPr lang="en-US"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3137562285"/>
                  </a:ext>
                </a:extLst>
              </a:tr>
            </a:tbl>
          </a:graphicData>
        </a:graphic>
      </p:graphicFrame>
      <p:graphicFrame>
        <p:nvGraphicFramePr>
          <p:cNvPr id="152" name="Table 5">
            <a:extLst>
              <a:ext uri="{FF2B5EF4-FFF2-40B4-BE49-F238E27FC236}">
                <a16:creationId xmlns:a16="http://schemas.microsoft.com/office/drawing/2014/main" id="{45A71721-E021-47C9-AE7F-ABDFD10BDF8A}"/>
              </a:ext>
            </a:extLst>
          </p:cNvPr>
          <p:cNvGraphicFramePr>
            <a:graphicFrameLocks noGrp="1"/>
          </p:cNvGraphicFramePr>
          <p:nvPr/>
        </p:nvGraphicFramePr>
        <p:xfrm>
          <a:off x="376338" y="3428403"/>
          <a:ext cx="11437838" cy="411480"/>
        </p:xfrm>
        <a:graphic>
          <a:graphicData uri="http://schemas.openxmlformats.org/drawingml/2006/table">
            <a:tbl>
              <a:tblPr firstRow="1" bandRow="1">
                <a:tableStyleId>{073A0DAA-6AF3-43AB-8588-CEC1D06C72B9}</a:tableStyleId>
              </a:tblPr>
              <a:tblGrid>
                <a:gridCol w="1800062">
                  <a:extLst>
                    <a:ext uri="{9D8B030D-6E8A-4147-A177-3AD203B41FA5}">
                      <a16:colId xmlns:a16="http://schemas.microsoft.com/office/drawing/2014/main" val="431586468"/>
                    </a:ext>
                  </a:extLst>
                </a:gridCol>
                <a:gridCol w="1632857">
                  <a:extLst>
                    <a:ext uri="{9D8B030D-6E8A-4147-A177-3AD203B41FA5}">
                      <a16:colId xmlns:a16="http://schemas.microsoft.com/office/drawing/2014/main" val="682626100"/>
                    </a:ext>
                  </a:extLst>
                </a:gridCol>
                <a:gridCol w="1380744">
                  <a:extLst>
                    <a:ext uri="{9D8B030D-6E8A-4147-A177-3AD203B41FA5}">
                      <a16:colId xmlns:a16="http://schemas.microsoft.com/office/drawing/2014/main" val="1784553084"/>
                    </a:ext>
                  </a:extLst>
                </a:gridCol>
                <a:gridCol w="1069848">
                  <a:extLst>
                    <a:ext uri="{9D8B030D-6E8A-4147-A177-3AD203B41FA5}">
                      <a16:colId xmlns:a16="http://schemas.microsoft.com/office/drawing/2014/main" val="813116277"/>
                    </a:ext>
                  </a:extLst>
                </a:gridCol>
                <a:gridCol w="1337636">
                  <a:extLst>
                    <a:ext uri="{9D8B030D-6E8A-4147-A177-3AD203B41FA5}">
                      <a16:colId xmlns:a16="http://schemas.microsoft.com/office/drawing/2014/main" val="4132326027"/>
                    </a:ext>
                  </a:extLst>
                </a:gridCol>
                <a:gridCol w="4216691">
                  <a:extLst>
                    <a:ext uri="{9D8B030D-6E8A-4147-A177-3AD203B41FA5}">
                      <a16:colId xmlns:a16="http://schemas.microsoft.com/office/drawing/2014/main" val="936365111"/>
                    </a:ext>
                  </a:extLst>
                </a:gridCol>
              </a:tblGrid>
              <a:tr h="136197">
                <a:tc rowSpan="2">
                  <a:txBody>
                    <a:bodyPr/>
                    <a:lstStyle/>
                    <a:p>
                      <a:r>
                        <a:rPr lang="en-US" altLang="en-US" sz="1100" b="1" dirty="0">
                          <a:solidFill>
                            <a:schemeClr val="bg1"/>
                          </a:solidFill>
                          <a:latin typeface="Arial" panose="020B0604020202020204" pitchFamily="34" charset="0"/>
                          <a:cs typeface="Arial" panose="020B0604020202020204" pitchFamily="34" charset="0"/>
                        </a:rPr>
                        <a:t>PD-L1 CPS</a:t>
                      </a:r>
                      <a:r>
                        <a:rPr lang="en-US" altLang="en-US" sz="1100" b="1" baseline="30000" dirty="0">
                          <a:solidFill>
                            <a:schemeClr val="bg1"/>
                          </a:solidFill>
                          <a:latin typeface="Arial" panose="020B0604020202020204" pitchFamily="34" charset="0"/>
                          <a:cs typeface="Arial" panose="020B0604020202020204" pitchFamily="34" charset="0"/>
                        </a:rPr>
                        <a:t>b</a:t>
                      </a:r>
                      <a:endParaRPr lang="en-US" altLang="en-US" sz="1100" baseline="30000" dirty="0">
                        <a:solidFill>
                          <a:schemeClr val="bg1"/>
                        </a:solidFill>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rowSpan="2">
                  <a:txBody>
                    <a:bodyPr/>
                    <a:lstStyle/>
                    <a:p>
                      <a:pPr algn="ctr">
                        <a:lnSpc>
                          <a:spcPct val="80000"/>
                        </a:lnSpc>
                      </a:pPr>
                      <a:r>
                        <a:rPr lang="en-US" sz="1100" dirty="0">
                          <a:latin typeface="Arial" panose="020B0604020202020204" pitchFamily="34" charset="0"/>
                          <a:cs typeface="Arial" panose="020B0604020202020204" pitchFamily="34" charset="0"/>
                        </a:rPr>
                        <a:t>Number of patients</a:t>
                      </a:r>
                    </a:p>
                  </a:txBody>
                  <a:tcPr marT="27432" marB="27432"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gridSpan="2">
                  <a:txBody>
                    <a:bodyPr/>
                    <a:lstStyle/>
                    <a:p>
                      <a:pPr algn="ctr"/>
                      <a:r>
                        <a:rPr lang="en-US" altLang="en-US" sz="1100" b="1" dirty="0">
                          <a:solidFill>
                            <a:srgbClr val="FFFFFF"/>
                          </a:solidFill>
                          <a:latin typeface="Arial" panose="020B0604020202020204" pitchFamily="34" charset="0"/>
                          <a:cs typeface="Arial" panose="020B0604020202020204" pitchFamily="34" charset="0"/>
                        </a:rPr>
                        <a:t>Objective response rate, %</a:t>
                      </a:r>
                      <a:endParaRPr lang="en-US" altLang="en-US" sz="1100" dirty="0">
                        <a:latin typeface="Arial" panose="020B0604020202020204" pitchFamily="34" charset="0"/>
                        <a:cs typeface="Arial" panose="020B0604020202020204" pitchFamily="34" charset="0"/>
                      </a:endParaRPr>
                    </a:p>
                  </a:txBody>
                  <a:tcPr marT="27432" marB="27432"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en-US" sz="1100" dirty="0"/>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lang="en-US" altLang="en-US" sz="1100" b="1" dirty="0">
                          <a:solidFill>
                            <a:srgbClr val="FFFFFF"/>
                          </a:solidFill>
                          <a:latin typeface="Arial" panose="020B0604020202020204" pitchFamily="34" charset="0"/>
                          <a:cs typeface="Arial" panose="020B0604020202020204" pitchFamily="34" charset="0"/>
                        </a:rPr>
                        <a:t>Unweighted </a:t>
                      </a:r>
                      <a:r>
                        <a:rPr lang="en-US" altLang="en-US" sz="1100" b="1" dirty="0">
                          <a:solidFill>
                            <a:schemeClr val="bg1"/>
                          </a:solidFill>
                          <a:latin typeface="Arial" panose="020B0604020202020204" pitchFamily="34" charset="0"/>
                          <a:cs typeface="Arial" panose="020B0604020202020204" pitchFamily="34" charset="0"/>
                        </a:rPr>
                        <a:t>ORR difference,</a:t>
                      </a:r>
                      <a:r>
                        <a:rPr lang="en-US" altLang="en-US" sz="1100" b="1" baseline="30000" dirty="0">
                          <a:solidFill>
                            <a:schemeClr val="bg1"/>
                          </a:solidFill>
                          <a:latin typeface="Arial" panose="020B0604020202020204" pitchFamily="34" charset="0"/>
                          <a:cs typeface="Arial" panose="020B0604020202020204" pitchFamily="34" charset="0"/>
                        </a:rPr>
                        <a:t>c</a:t>
                      </a:r>
                      <a:r>
                        <a:rPr lang="en-US" altLang="en-US" sz="1100" b="1" dirty="0">
                          <a:solidFill>
                            <a:schemeClr val="bg1"/>
                          </a:solidFill>
                          <a:latin typeface="Arial" panose="020B0604020202020204" pitchFamily="34" charset="0"/>
                          <a:cs typeface="Arial" panose="020B0604020202020204" pitchFamily="34" charset="0"/>
                        </a:rPr>
                        <a:t> %</a:t>
                      </a:r>
                      <a:endParaRPr lang="en-US" altLang="en-US" sz="1100" strike="sngStrike" dirty="0">
                        <a:solidFill>
                          <a:srgbClr val="FF0000"/>
                        </a:solidFill>
                        <a:latin typeface="Arial" panose="020B0604020202020204" pitchFamily="34" charset="0"/>
                        <a:cs typeface="Arial" panose="020B0604020202020204" pitchFamily="34" charset="0"/>
                      </a:endParaRPr>
                    </a:p>
                  </a:txBody>
                  <a:tcPr marT="27432" marB="27432"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rowSpan="2">
                  <a:txBody>
                    <a:bodyPr/>
                    <a:lstStyle/>
                    <a:p>
                      <a:pPr algn="ctr"/>
                      <a:r>
                        <a:rPr lang="en-US" altLang="en-US" sz="1100" b="1" dirty="0">
                          <a:solidFill>
                            <a:schemeClr val="bg1"/>
                          </a:solidFill>
                          <a:latin typeface="Arial" panose="020B0604020202020204" pitchFamily="34" charset="0"/>
                          <a:cs typeface="Arial" panose="020B0604020202020204" pitchFamily="34" charset="0"/>
                        </a:rPr>
                        <a:t>Unweighted ORR difference,</a:t>
                      </a:r>
                      <a:r>
                        <a:rPr lang="en-US" altLang="en-US" sz="1100" b="1" baseline="30000" dirty="0">
                          <a:solidFill>
                            <a:schemeClr val="bg1"/>
                          </a:solidFill>
                          <a:latin typeface="Arial" panose="020B0604020202020204" pitchFamily="34" charset="0"/>
                          <a:cs typeface="Arial" panose="020B0604020202020204" pitchFamily="34" charset="0"/>
                        </a:rPr>
                        <a:t>c</a:t>
                      </a:r>
                      <a:r>
                        <a:rPr lang="en-US" altLang="en-US" sz="1100" b="1" dirty="0">
                          <a:solidFill>
                            <a:schemeClr val="bg1"/>
                          </a:solidFill>
                          <a:latin typeface="Arial" panose="020B0604020202020204" pitchFamily="34" charset="0"/>
                          <a:cs typeface="Arial" panose="020B0604020202020204" pitchFamily="34" charset="0"/>
                        </a:rPr>
                        <a:t> % (95% CI)</a:t>
                      </a:r>
                      <a:endParaRPr lang="en-US" altLang="en-US" sz="1100" dirty="0">
                        <a:solidFill>
                          <a:schemeClr val="bg1"/>
                        </a:solidFill>
                        <a:latin typeface="Arial" panose="020B0604020202020204" pitchFamily="34" charset="0"/>
                        <a:cs typeface="Arial" panose="020B0604020202020204" pitchFamily="34" charset="0"/>
                      </a:endParaRPr>
                    </a:p>
                  </a:txBody>
                  <a:tcPr marT="27432" marB="27432"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3970458667"/>
                  </a:ext>
                </a:extLst>
              </a:tr>
              <a:tr h="182880">
                <a:tc vMerge="1">
                  <a:txBody>
                    <a:bodyPr/>
                    <a:lstStyle/>
                    <a:p>
                      <a:r>
                        <a:rPr lang="en-US" sz="1100" dirty="0"/>
                        <a:t>Category (all randomized)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r>
                        <a:rPr lang="en-US" sz="1100" dirty="0"/>
                        <a:t>Subgroup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1218895" rtl="0" eaLnBrk="1" fontAlgn="auto" latinLnBrk="0" hangingPunct="1">
                        <a:lnSpc>
                          <a:spcPct val="80000"/>
                        </a:lnSpc>
                        <a:spcBef>
                          <a:spcPts val="0"/>
                        </a:spcBef>
                        <a:spcAft>
                          <a:spcPts val="0"/>
                        </a:spcAft>
                        <a:buClrTx/>
                        <a:buSzTx/>
                        <a:buFontTx/>
                        <a:buNone/>
                        <a:tabLst/>
                        <a:defRPr/>
                      </a:pPr>
                      <a:r>
                        <a:rPr lang="en-US" altLang="en-US" sz="1100" b="1" dirty="0">
                          <a:solidFill>
                            <a:srgbClr val="FFFFFF"/>
                          </a:solidFill>
                          <a:latin typeface="Arial" panose="020B0604020202020204" pitchFamily="34" charset="0"/>
                          <a:cs typeface="Arial" panose="020B0604020202020204" pitchFamily="34" charset="0"/>
                        </a:rPr>
                        <a:t>NIVO + chemo</a:t>
                      </a:r>
                      <a:endParaRPr lang="en-US" altLang="en-US" sz="1100" dirty="0">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lvl="0" indent="0" algn="ctr" defTabSz="1218895" rtl="0" eaLnBrk="1" fontAlgn="auto" latinLnBrk="0" hangingPunct="1">
                        <a:lnSpc>
                          <a:spcPct val="80000"/>
                        </a:lnSpc>
                        <a:spcBef>
                          <a:spcPts val="0"/>
                        </a:spcBef>
                        <a:spcAft>
                          <a:spcPts val="0"/>
                        </a:spcAft>
                        <a:buClrTx/>
                        <a:buSzTx/>
                        <a:buFontTx/>
                        <a:buNone/>
                        <a:tabLst/>
                        <a:defRPr/>
                      </a:pPr>
                      <a:r>
                        <a:rPr lang="en-US" altLang="en-US" sz="1100" b="1" dirty="0">
                          <a:solidFill>
                            <a:srgbClr val="FFFFFF"/>
                          </a:solidFill>
                          <a:latin typeface="Arial" panose="020B0604020202020204" pitchFamily="34" charset="0"/>
                          <a:cs typeface="Arial" panose="020B0604020202020204" pitchFamily="34" charset="0"/>
                        </a:rPr>
                        <a:t>Chemo</a:t>
                      </a:r>
                      <a:endParaRPr lang="en-US" altLang="en-US" sz="1100" dirty="0">
                        <a:latin typeface="Arial" panose="020B0604020202020204" pitchFamily="34" charset="0"/>
                        <a:cs typeface="Arial" panose="020B0604020202020204" pitchFamily="34" charset="0"/>
                      </a:endParaRPr>
                    </a:p>
                  </a:txBody>
                  <a:tcPr marT="27432" marB="2743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vMerge="1">
                  <a:txBody>
                    <a:bodyPr/>
                    <a:lstStyle/>
                    <a:p>
                      <a:pPr algn="ctr"/>
                      <a:r>
                        <a:rPr lang="en-US" altLang="en-US" sz="1100" b="1" dirty="0">
                          <a:solidFill>
                            <a:srgbClr val="FFFFFF"/>
                          </a:solidFill>
                          <a:latin typeface="+mn-lt"/>
                        </a:rPr>
                        <a:t>Unstratified HR</a:t>
                      </a:r>
                      <a:endParaRPr lang="en-US" altLang="en-US" sz="1100" dirty="0">
                        <a:latin typeface="+mn-lt"/>
                      </a:endParaRPr>
                    </a:p>
                    <a:p>
                      <a:pPr algn="ctr"/>
                      <a:r>
                        <a:rPr lang="en-US" altLang="en-US" sz="1100" b="1" dirty="0">
                          <a:solidFill>
                            <a:srgbClr val="FFFFFF"/>
                          </a:solidFill>
                          <a:latin typeface="+mn-lt"/>
                        </a:rPr>
                        <a:t>for death</a:t>
                      </a:r>
                      <a:endParaRPr lang="en-US" altLang="en-US" sz="1100" dirty="0">
                        <a:latin typeface="+mn-lt"/>
                      </a:endParaRPr>
                    </a:p>
                    <a:p>
                      <a:endParaRPr 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vMerge="1">
                  <a:txBody>
                    <a:bodyPr/>
                    <a:lstStyle/>
                    <a:p>
                      <a:pPr marL="0" marR="0" lvl="0" indent="0" algn="l" defTabSz="1218895" rtl="0" eaLnBrk="1" fontAlgn="auto" latinLnBrk="0" hangingPunct="1">
                        <a:lnSpc>
                          <a:spcPct val="100000"/>
                        </a:lnSpc>
                        <a:spcBef>
                          <a:spcPts val="0"/>
                        </a:spcBef>
                        <a:spcAft>
                          <a:spcPts val="0"/>
                        </a:spcAft>
                        <a:buClrTx/>
                        <a:buSzTx/>
                        <a:buFontTx/>
                        <a:buNone/>
                        <a:tabLst/>
                        <a:defRPr/>
                      </a:pPr>
                      <a:r>
                        <a:rPr lang="en-US" altLang="en-US" sz="1100" b="1" dirty="0">
                          <a:solidFill>
                            <a:srgbClr val="FFFFFF"/>
                          </a:solidFill>
                          <a:latin typeface="Trebuchet MS Bold" panose="020B0703020202020204" pitchFamily="34" charset="0"/>
                        </a:rPr>
                        <a:t>Unstratified HR (95% CI)</a:t>
                      </a:r>
                      <a:endParaRPr lang="en-US"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3137562285"/>
                  </a:ext>
                </a:extLst>
              </a:tr>
            </a:tbl>
          </a:graphicData>
        </a:graphic>
      </p:graphicFrame>
      <p:sp>
        <p:nvSpPr>
          <p:cNvPr id="153" name="Line 190">
            <a:extLst>
              <a:ext uri="{FF2B5EF4-FFF2-40B4-BE49-F238E27FC236}">
                <a16:creationId xmlns:a16="http://schemas.microsoft.com/office/drawing/2014/main" id="{18718D4C-EA01-4DF6-A492-57697263B7D1}"/>
              </a:ext>
            </a:extLst>
          </p:cNvPr>
          <p:cNvSpPr>
            <a:spLocks noChangeShapeType="1"/>
          </p:cNvSpPr>
          <p:nvPr/>
        </p:nvSpPr>
        <p:spPr bwMode="auto">
          <a:xfrm flipV="1">
            <a:off x="436968" y="2716920"/>
            <a:ext cx="11384280" cy="0"/>
          </a:xfrm>
          <a:prstGeom prst="line">
            <a:avLst/>
          </a:prstGeom>
          <a:noFill/>
          <a:ln w="9525">
            <a:solidFill>
              <a:srgbClr val="EEE7E7"/>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200" dirty="0">
              <a:solidFill>
                <a:srgbClr val="433F3F"/>
              </a:solidFill>
              <a:latin typeface="Arial" panose="020B0604020202020204" pitchFamily="34" charset="0"/>
              <a:cs typeface="Arial" panose="020B0604020202020204" pitchFamily="34" charset="0"/>
            </a:endParaRPr>
          </a:p>
        </p:txBody>
      </p:sp>
      <p:graphicFrame>
        <p:nvGraphicFramePr>
          <p:cNvPr id="156" name="Chart 155">
            <a:extLst>
              <a:ext uri="{FF2B5EF4-FFF2-40B4-BE49-F238E27FC236}">
                <a16:creationId xmlns:a16="http://schemas.microsoft.com/office/drawing/2014/main" id="{CD713109-5A5E-4AE5-A28A-2A4A16259EDA}"/>
              </a:ext>
            </a:extLst>
          </p:cNvPr>
          <p:cNvGraphicFramePr>
            <a:graphicFrameLocks/>
          </p:cNvGraphicFramePr>
          <p:nvPr/>
        </p:nvGraphicFramePr>
        <p:xfrm>
          <a:off x="7660939" y="1731606"/>
          <a:ext cx="3955364" cy="1510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7" name="Chart 156">
            <a:extLst>
              <a:ext uri="{FF2B5EF4-FFF2-40B4-BE49-F238E27FC236}">
                <a16:creationId xmlns:a16="http://schemas.microsoft.com/office/drawing/2014/main" id="{8CF77078-95AE-441D-9BB9-3E3F0FED31AC}"/>
              </a:ext>
            </a:extLst>
          </p:cNvPr>
          <p:cNvGraphicFramePr>
            <a:graphicFrameLocks/>
          </p:cNvGraphicFramePr>
          <p:nvPr/>
        </p:nvGraphicFramePr>
        <p:xfrm>
          <a:off x="7664959" y="3708686"/>
          <a:ext cx="3888816" cy="1487675"/>
        </p:xfrm>
        <a:graphic>
          <a:graphicData uri="http://schemas.openxmlformats.org/drawingml/2006/chart">
            <c:chart xmlns:c="http://schemas.openxmlformats.org/drawingml/2006/chart" xmlns:r="http://schemas.openxmlformats.org/officeDocument/2006/relationships" r:id="rId5"/>
          </a:graphicData>
        </a:graphic>
      </p:graphicFrame>
      <p:sp>
        <p:nvSpPr>
          <p:cNvPr id="158" name="Rectangle 243">
            <a:extLst>
              <a:ext uri="{FF2B5EF4-FFF2-40B4-BE49-F238E27FC236}">
                <a16:creationId xmlns:a16="http://schemas.microsoft.com/office/drawing/2014/main" id="{4F4B1E5E-7891-46DA-9DE6-3F75E679E634}"/>
              </a:ext>
            </a:extLst>
          </p:cNvPr>
          <p:cNvSpPr>
            <a:spLocks noChangeArrowheads="1"/>
          </p:cNvSpPr>
          <p:nvPr/>
        </p:nvSpPr>
        <p:spPr bwMode="auto">
          <a:xfrm>
            <a:off x="8463964" y="5406437"/>
            <a:ext cx="110144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1200" b="1" dirty="0">
                <a:solidFill>
                  <a:schemeClr val="accent1"/>
                </a:solidFill>
                <a:cs typeface="Arial" panose="020B0604020202020204" pitchFamily="34" charset="0"/>
              </a:rPr>
              <a:t>NIVO + chemo</a:t>
            </a:r>
            <a:endParaRPr lang="en-US" altLang="en-US" sz="3200" dirty="0">
              <a:solidFill>
                <a:schemeClr val="accent1"/>
              </a:solidFill>
              <a:cs typeface="Arial" panose="020B0604020202020204" pitchFamily="34" charset="0"/>
            </a:endParaRPr>
          </a:p>
        </p:txBody>
      </p:sp>
      <p:sp>
        <p:nvSpPr>
          <p:cNvPr id="159" name="Rectangle 244">
            <a:extLst>
              <a:ext uri="{FF2B5EF4-FFF2-40B4-BE49-F238E27FC236}">
                <a16:creationId xmlns:a16="http://schemas.microsoft.com/office/drawing/2014/main" id="{76A3C595-3BC8-4998-BC5C-F88BDED8C807}"/>
              </a:ext>
            </a:extLst>
          </p:cNvPr>
          <p:cNvSpPr>
            <a:spLocks noChangeArrowheads="1"/>
          </p:cNvSpPr>
          <p:nvPr/>
        </p:nvSpPr>
        <p:spPr bwMode="auto">
          <a:xfrm>
            <a:off x="10539287" y="5406437"/>
            <a:ext cx="61847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200" b="1" dirty="0">
                <a:solidFill>
                  <a:schemeClr val="accent6"/>
                </a:solidFill>
                <a:cs typeface="Arial" panose="020B0604020202020204" pitchFamily="34" charset="0"/>
              </a:rPr>
              <a:t>Chemo</a:t>
            </a:r>
            <a:endParaRPr lang="en-US" altLang="en-US" sz="3200" dirty="0">
              <a:solidFill>
                <a:schemeClr val="accent6"/>
              </a:solidFill>
              <a:cs typeface="Arial" panose="020B0604020202020204" pitchFamily="34" charset="0"/>
            </a:endParaRPr>
          </a:p>
        </p:txBody>
      </p:sp>
      <p:sp>
        <p:nvSpPr>
          <p:cNvPr id="160" name="Line 252">
            <a:extLst>
              <a:ext uri="{FF2B5EF4-FFF2-40B4-BE49-F238E27FC236}">
                <a16:creationId xmlns:a16="http://schemas.microsoft.com/office/drawing/2014/main" id="{AB1A43D8-8C1A-4368-8D53-AC247E909CC7}"/>
              </a:ext>
            </a:extLst>
          </p:cNvPr>
          <p:cNvSpPr>
            <a:spLocks noChangeShapeType="1"/>
          </p:cNvSpPr>
          <p:nvPr/>
        </p:nvSpPr>
        <p:spPr bwMode="auto">
          <a:xfrm flipH="1">
            <a:off x="9735533" y="5523810"/>
            <a:ext cx="656398" cy="0"/>
          </a:xfrm>
          <a:prstGeom prst="line">
            <a:avLst/>
          </a:prstGeom>
          <a:noFill/>
          <a:ln w="12700">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Arial" panose="020B0604020202020204" pitchFamily="34" charset="0"/>
              <a:cs typeface="Arial" panose="020B0604020202020204" pitchFamily="34" charset="0"/>
            </a:endParaRPr>
          </a:p>
        </p:txBody>
      </p:sp>
      <p:sp>
        <p:nvSpPr>
          <p:cNvPr id="161" name="Freeform 253">
            <a:extLst>
              <a:ext uri="{FF2B5EF4-FFF2-40B4-BE49-F238E27FC236}">
                <a16:creationId xmlns:a16="http://schemas.microsoft.com/office/drawing/2014/main" id="{D7A2686C-D2CA-49D9-8C69-471D1B245D69}"/>
              </a:ext>
            </a:extLst>
          </p:cNvPr>
          <p:cNvSpPr>
            <a:spLocks/>
          </p:cNvSpPr>
          <p:nvPr/>
        </p:nvSpPr>
        <p:spPr bwMode="auto">
          <a:xfrm>
            <a:off x="10361164" y="5489990"/>
            <a:ext cx="91440" cy="67640"/>
          </a:xfrm>
          <a:custGeom>
            <a:avLst/>
            <a:gdLst>
              <a:gd name="T0" fmla="*/ 0 w 39"/>
              <a:gd name="T1" fmla="*/ 0 h 36"/>
              <a:gd name="T2" fmla="*/ 39 w 39"/>
              <a:gd name="T3" fmla="*/ 18 h 36"/>
              <a:gd name="T4" fmla="*/ 0 w 39"/>
              <a:gd name="T5" fmla="*/ 36 h 36"/>
              <a:gd name="T6" fmla="*/ 0 w 39"/>
              <a:gd name="T7" fmla="*/ 0 h 36"/>
            </a:gdLst>
            <a:ahLst/>
            <a:cxnLst>
              <a:cxn ang="0">
                <a:pos x="T0" y="T1"/>
              </a:cxn>
              <a:cxn ang="0">
                <a:pos x="T2" y="T3"/>
              </a:cxn>
              <a:cxn ang="0">
                <a:pos x="T4" y="T5"/>
              </a:cxn>
              <a:cxn ang="0">
                <a:pos x="T6" y="T7"/>
              </a:cxn>
            </a:cxnLst>
            <a:rect l="0" t="0" r="r" b="b"/>
            <a:pathLst>
              <a:path w="39" h="36">
                <a:moveTo>
                  <a:pt x="0" y="0"/>
                </a:moveTo>
                <a:lnTo>
                  <a:pt x="39" y="18"/>
                </a:lnTo>
                <a:lnTo>
                  <a:pt x="0" y="36"/>
                </a:lnTo>
                <a:lnTo>
                  <a:pt x="0" y="0"/>
                </a:lnTo>
                <a:close/>
              </a:path>
            </a:pathLst>
          </a:custGeom>
          <a:solidFill>
            <a:srgbClr val="59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Arial" panose="020B0604020202020204" pitchFamily="34" charset="0"/>
              <a:cs typeface="Arial" panose="020B0604020202020204" pitchFamily="34" charset="0"/>
            </a:endParaRPr>
          </a:p>
        </p:txBody>
      </p:sp>
      <p:sp>
        <p:nvSpPr>
          <p:cNvPr id="162" name="Freeform 254">
            <a:extLst>
              <a:ext uri="{FF2B5EF4-FFF2-40B4-BE49-F238E27FC236}">
                <a16:creationId xmlns:a16="http://schemas.microsoft.com/office/drawing/2014/main" id="{733B0EC8-A351-4B10-AC90-A12DC77E4180}"/>
              </a:ext>
            </a:extLst>
          </p:cNvPr>
          <p:cNvSpPr>
            <a:spLocks/>
          </p:cNvSpPr>
          <p:nvPr/>
        </p:nvSpPr>
        <p:spPr bwMode="auto">
          <a:xfrm>
            <a:off x="9645540" y="5489990"/>
            <a:ext cx="91440" cy="67640"/>
          </a:xfrm>
          <a:custGeom>
            <a:avLst/>
            <a:gdLst>
              <a:gd name="T0" fmla="*/ 41 w 41"/>
              <a:gd name="T1" fmla="*/ 0 h 36"/>
              <a:gd name="T2" fmla="*/ 0 w 41"/>
              <a:gd name="T3" fmla="*/ 18 h 36"/>
              <a:gd name="T4" fmla="*/ 41 w 41"/>
              <a:gd name="T5" fmla="*/ 36 h 36"/>
              <a:gd name="T6" fmla="*/ 41 w 41"/>
              <a:gd name="T7" fmla="*/ 0 h 36"/>
            </a:gdLst>
            <a:ahLst/>
            <a:cxnLst>
              <a:cxn ang="0">
                <a:pos x="T0" y="T1"/>
              </a:cxn>
              <a:cxn ang="0">
                <a:pos x="T2" y="T3"/>
              </a:cxn>
              <a:cxn ang="0">
                <a:pos x="T4" y="T5"/>
              </a:cxn>
              <a:cxn ang="0">
                <a:pos x="T6" y="T7"/>
              </a:cxn>
            </a:cxnLst>
            <a:rect l="0" t="0" r="r" b="b"/>
            <a:pathLst>
              <a:path w="41" h="36">
                <a:moveTo>
                  <a:pt x="41" y="0"/>
                </a:moveTo>
                <a:lnTo>
                  <a:pt x="0" y="18"/>
                </a:lnTo>
                <a:lnTo>
                  <a:pt x="41" y="36"/>
                </a:lnTo>
                <a:lnTo>
                  <a:pt x="41" y="0"/>
                </a:lnTo>
                <a:close/>
              </a:path>
            </a:pathLst>
          </a:custGeom>
          <a:solidFill>
            <a:srgbClr val="59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Arial" panose="020B0604020202020204" pitchFamily="34" charset="0"/>
              <a:cs typeface="Arial" panose="020B0604020202020204" pitchFamily="34" charset="0"/>
            </a:endParaRPr>
          </a:p>
        </p:txBody>
      </p:sp>
      <p:cxnSp>
        <p:nvCxnSpPr>
          <p:cNvPr id="163" name="Straight Connector 162">
            <a:extLst>
              <a:ext uri="{FF2B5EF4-FFF2-40B4-BE49-F238E27FC236}">
                <a16:creationId xmlns:a16="http://schemas.microsoft.com/office/drawing/2014/main" id="{A6A383E4-533A-4520-BC27-1AFD9ED70E78}"/>
              </a:ext>
            </a:extLst>
          </p:cNvPr>
          <p:cNvCxnSpPr/>
          <p:nvPr/>
        </p:nvCxnSpPr>
        <p:spPr>
          <a:xfrm>
            <a:off x="7968830" y="5135783"/>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cxnSp>
        <p:nvCxnSpPr>
          <p:cNvPr id="164" name="Straight Connector 163">
            <a:extLst>
              <a:ext uri="{FF2B5EF4-FFF2-40B4-BE49-F238E27FC236}">
                <a16:creationId xmlns:a16="http://schemas.microsoft.com/office/drawing/2014/main" id="{B2D92DFE-080D-4A3D-9A27-F0157F2521EC}"/>
              </a:ext>
            </a:extLst>
          </p:cNvPr>
          <p:cNvCxnSpPr/>
          <p:nvPr/>
        </p:nvCxnSpPr>
        <p:spPr>
          <a:xfrm>
            <a:off x="8658467" y="5135783"/>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cxnSp>
        <p:nvCxnSpPr>
          <p:cNvPr id="165" name="Straight Connector 164">
            <a:extLst>
              <a:ext uri="{FF2B5EF4-FFF2-40B4-BE49-F238E27FC236}">
                <a16:creationId xmlns:a16="http://schemas.microsoft.com/office/drawing/2014/main" id="{E058A047-BE27-4C21-A674-70E1196AE3FB}"/>
              </a:ext>
            </a:extLst>
          </p:cNvPr>
          <p:cNvCxnSpPr/>
          <p:nvPr/>
        </p:nvCxnSpPr>
        <p:spPr>
          <a:xfrm>
            <a:off x="9002430" y="5135783"/>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cxnSp>
        <p:nvCxnSpPr>
          <p:cNvPr id="166" name="Straight Connector 165">
            <a:extLst>
              <a:ext uri="{FF2B5EF4-FFF2-40B4-BE49-F238E27FC236}">
                <a16:creationId xmlns:a16="http://schemas.microsoft.com/office/drawing/2014/main" id="{DA8AB0BD-F89C-4D4D-85A3-1323F245DFEC}"/>
              </a:ext>
            </a:extLst>
          </p:cNvPr>
          <p:cNvCxnSpPr/>
          <p:nvPr/>
        </p:nvCxnSpPr>
        <p:spPr>
          <a:xfrm>
            <a:off x="9349467" y="5135783"/>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cxnSp>
        <p:nvCxnSpPr>
          <p:cNvPr id="167" name="Straight Connector 166">
            <a:extLst>
              <a:ext uri="{FF2B5EF4-FFF2-40B4-BE49-F238E27FC236}">
                <a16:creationId xmlns:a16="http://schemas.microsoft.com/office/drawing/2014/main" id="{C959B4D9-51D8-40EB-854A-42EFDA3980C2}"/>
              </a:ext>
            </a:extLst>
          </p:cNvPr>
          <p:cNvCxnSpPr/>
          <p:nvPr/>
        </p:nvCxnSpPr>
        <p:spPr>
          <a:xfrm>
            <a:off x="9693906" y="5135783"/>
            <a:ext cx="0" cy="45720"/>
          </a:xfrm>
          <a:prstGeom prst="line">
            <a:avLst/>
          </a:prstGeom>
          <a:ln w="12700" cap="sq">
            <a:solidFill>
              <a:srgbClr val="433F3F"/>
            </a:solidFill>
          </a:ln>
        </p:spPr>
        <p:style>
          <a:lnRef idx="1">
            <a:schemeClr val="accent1"/>
          </a:lnRef>
          <a:fillRef idx="0">
            <a:schemeClr val="accent1"/>
          </a:fillRef>
          <a:effectRef idx="0">
            <a:srgbClr val="000000"/>
          </a:effectRef>
          <a:fontRef idx="minor">
            <a:schemeClr val="lt1"/>
          </a:fontRef>
        </p:style>
      </p:cxnSp>
      <p:cxnSp>
        <p:nvCxnSpPr>
          <p:cNvPr id="168" name="Straight Connector 167">
            <a:extLst>
              <a:ext uri="{FF2B5EF4-FFF2-40B4-BE49-F238E27FC236}">
                <a16:creationId xmlns:a16="http://schemas.microsoft.com/office/drawing/2014/main" id="{3AB9A5B3-1F3C-45F3-AA44-93E29BAA93EB}"/>
              </a:ext>
            </a:extLst>
          </p:cNvPr>
          <p:cNvCxnSpPr/>
          <p:nvPr/>
        </p:nvCxnSpPr>
        <p:spPr>
          <a:xfrm>
            <a:off x="10045328" y="5135783"/>
            <a:ext cx="0" cy="45720"/>
          </a:xfrm>
          <a:prstGeom prst="line">
            <a:avLst/>
          </a:prstGeom>
          <a:ln w="12700" cap="sq">
            <a:solidFill>
              <a:srgbClr val="433F3F"/>
            </a:solidFill>
          </a:ln>
        </p:spPr>
        <p:style>
          <a:lnRef idx="1">
            <a:schemeClr val="accent1"/>
          </a:lnRef>
          <a:fillRef idx="0">
            <a:schemeClr val="accent1"/>
          </a:fillRef>
          <a:effectRef idx="0">
            <a:srgbClr val="000000"/>
          </a:effectRef>
          <a:fontRef idx="minor">
            <a:schemeClr val="lt1"/>
          </a:fontRef>
        </p:style>
      </p:cxnSp>
      <p:cxnSp>
        <p:nvCxnSpPr>
          <p:cNvPr id="169" name="Straight Connector 168">
            <a:extLst>
              <a:ext uri="{FF2B5EF4-FFF2-40B4-BE49-F238E27FC236}">
                <a16:creationId xmlns:a16="http://schemas.microsoft.com/office/drawing/2014/main" id="{137EACB4-444C-45D6-9C79-6D05A47E4CC5}"/>
              </a:ext>
            </a:extLst>
          </p:cNvPr>
          <p:cNvCxnSpPr/>
          <p:nvPr/>
        </p:nvCxnSpPr>
        <p:spPr>
          <a:xfrm>
            <a:off x="10385532" y="5135783"/>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sp>
        <p:nvSpPr>
          <p:cNvPr id="170" name="TextBox 169">
            <a:extLst>
              <a:ext uri="{FF2B5EF4-FFF2-40B4-BE49-F238E27FC236}">
                <a16:creationId xmlns:a16="http://schemas.microsoft.com/office/drawing/2014/main" id="{39ED04A6-4A2B-4937-B1EB-A270D9CDFB0D}"/>
              </a:ext>
            </a:extLst>
          </p:cNvPr>
          <p:cNvSpPr txBox="1"/>
          <p:nvPr/>
        </p:nvSpPr>
        <p:spPr>
          <a:xfrm>
            <a:off x="7890096" y="5229635"/>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30</a:t>
            </a:r>
          </a:p>
        </p:txBody>
      </p:sp>
      <p:sp>
        <p:nvSpPr>
          <p:cNvPr id="171" name="TextBox 170">
            <a:extLst>
              <a:ext uri="{FF2B5EF4-FFF2-40B4-BE49-F238E27FC236}">
                <a16:creationId xmlns:a16="http://schemas.microsoft.com/office/drawing/2014/main" id="{B6D3F2D9-76A2-434A-80CB-97A1AD5C8263}"/>
              </a:ext>
            </a:extLst>
          </p:cNvPr>
          <p:cNvSpPr txBox="1"/>
          <p:nvPr/>
        </p:nvSpPr>
        <p:spPr>
          <a:xfrm>
            <a:off x="8591128" y="5225728"/>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20</a:t>
            </a:r>
          </a:p>
        </p:txBody>
      </p:sp>
      <p:sp>
        <p:nvSpPr>
          <p:cNvPr id="172" name="TextBox 171">
            <a:extLst>
              <a:ext uri="{FF2B5EF4-FFF2-40B4-BE49-F238E27FC236}">
                <a16:creationId xmlns:a16="http://schemas.microsoft.com/office/drawing/2014/main" id="{06B57F6D-0EC9-46C1-8591-ADAB613D24AF}"/>
              </a:ext>
            </a:extLst>
          </p:cNvPr>
          <p:cNvSpPr txBox="1"/>
          <p:nvPr/>
        </p:nvSpPr>
        <p:spPr>
          <a:xfrm>
            <a:off x="8929752" y="5233332"/>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15</a:t>
            </a:r>
          </a:p>
        </p:txBody>
      </p:sp>
      <p:sp>
        <p:nvSpPr>
          <p:cNvPr id="173" name="TextBox 172">
            <a:extLst>
              <a:ext uri="{FF2B5EF4-FFF2-40B4-BE49-F238E27FC236}">
                <a16:creationId xmlns:a16="http://schemas.microsoft.com/office/drawing/2014/main" id="{1FEC19C8-D0AA-4AFA-9802-A800EFB283CB}"/>
              </a:ext>
            </a:extLst>
          </p:cNvPr>
          <p:cNvSpPr txBox="1"/>
          <p:nvPr/>
        </p:nvSpPr>
        <p:spPr>
          <a:xfrm>
            <a:off x="9265413" y="5227434"/>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10</a:t>
            </a:r>
          </a:p>
        </p:txBody>
      </p:sp>
      <p:sp>
        <p:nvSpPr>
          <p:cNvPr id="174" name="TextBox 173">
            <a:extLst>
              <a:ext uri="{FF2B5EF4-FFF2-40B4-BE49-F238E27FC236}">
                <a16:creationId xmlns:a16="http://schemas.microsoft.com/office/drawing/2014/main" id="{AB598B12-5C18-4ADB-B6ED-0AEC207A1055}"/>
              </a:ext>
            </a:extLst>
          </p:cNvPr>
          <p:cNvSpPr txBox="1"/>
          <p:nvPr/>
        </p:nvSpPr>
        <p:spPr>
          <a:xfrm>
            <a:off x="9616325" y="5227434"/>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5</a:t>
            </a:r>
          </a:p>
        </p:txBody>
      </p:sp>
      <p:sp>
        <p:nvSpPr>
          <p:cNvPr id="175" name="TextBox 174">
            <a:extLst>
              <a:ext uri="{FF2B5EF4-FFF2-40B4-BE49-F238E27FC236}">
                <a16:creationId xmlns:a16="http://schemas.microsoft.com/office/drawing/2014/main" id="{0B017F81-5923-4B09-92F9-A02085F8AAE3}"/>
              </a:ext>
            </a:extLst>
          </p:cNvPr>
          <p:cNvSpPr txBox="1"/>
          <p:nvPr/>
        </p:nvSpPr>
        <p:spPr>
          <a:xfrm>
            <a:off x="9970870" y="5228404"/>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0</a:t>
            </a:r>
          </a:p>
        </p:txBody>
      </p:sp>
      <p:sp>
        <p:nvSpPr>
          <p:cNvPr id="176" name="TextBox 175">
            <a:extLst>
              <a:ext uri="{FF2B5EF4-FFF2-40B4-BE49-F238E27FC236}">
                <a16:creationId xmlns:a16="http://schemas.microsoft.com/office/drawing/2014/main" id="{4C58BECC-5FBC-42D5-9543-43F315B335D6}"/>
              </a:ext>
            </a:extLst>
          </p:cNvPr>
          <p:cNvSpPr txBox="1"/>
          <p:nvPr/>
        </p:nvSpPr>
        <p:spPr>
          <a:xfrm>
            <a:off x="10305660" y="5229635"/>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−5</a:t>
            </a:r>
          </a:p>
        </p:txBody>
      </p:sp>
      <p:cxnSp>
        <p:nvCxnSpPr>
          <p:cNvPr id="177" name="Straight Connector 176">
            <a:extLst>
              <a:ext uri="{FF2B5EF4-FFF2-40B4-BE49-F238E27FC236}">
                <a16:creationId xmlns:a16="http://schemas.microsoft.com/office/drawing/2014/main" id="{3FAFC02B-AE54-4ADB-B616-769232F32FC4}"/>
              </a:ext>
            </a:extLst>
          </p:cNvPr>
          <p:cNvCxnSpPr/>
          <p:nvPr/>
        </p:nvCxnSpPr>
        <p:spPr>
          <a:xfrm>
            <a:off x="8311653" y="5133582"/>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sp>
        <p:nvSpPr>
          <p:cNvPr id="178" name="TextBox 177">
            <a:extLst>
              <a:ext uri="{FF2B5EF4-FFF2-40B4-BE49-F238E27FC236}">
                <a16:creationId xmlns:a16="http://schemas.microsoft.com/office/drawing/2014/main" id="{BF2CE79C-829F-48F5-83C4-370AF09C55E4}"/>
              </a:ext>
            </a:extLst>
          </p:cNvPr>
          <p:cNvSpPr txBox="1"/>
          <p:nvPr/>
        </p:nvSpPr>
        <p:spPr>
          <a:xfrm>
            <a:off x="8232919" y="5227434"/>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25</a:t>
            </a:r>
          </a:p>
        </p:txBody>
      </p:sp>
      <p:cxnSp>
        <p:nvCxnSpPr>
          <p:cNvPr id="179" name="Straight Connector 178">
            <a:extLst>
              <a:ext uri="{FF2B5EF4-FFF2-40B4-BE49-F238E27FC236}">
                <a16:creationId xmlns:a16="http://schemas.microsoft.com/office/drawing/2014/main" id="{3CDD8C19-3239-4208-8D4B-75B644553A19}"/>
              </a:ext>
            </a:extLst>
          </p:cNvPr>
          <p:cNvCxnSpPr/>
          <p:nvPr/>
        </p:nvCxnSpPr>
        <p:spPr>
          <a:xfrm>
            <a:off x="10735562" y="5132438"/>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sp>
        <p:nvSpPr>
          <p:cNvPr id="180" name="TextBox 179">
            <a:extLst>
              <a:ext uri="{FF2B5EF4-FFF2-40B4-BE49-F238E27FC236}">
                <a16:creationId xmlns:a16="http://schemas.microsoft.com/office/drawing/2014/main" id="{CB8C6136-1D0C-4F4D-8104-3DBE985F16BB}"/>
              </a:ext>
            </a:extLst>
          </p:cNvPr>
          <p:cNvSpPr txBox="1"/>
          <p:nvPr/>
        </p:nvSpPr>
        <p:spPr>
          <a:xfrm>
            <a:off x="10655690" y="5224385"/>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−10</a:t>
            </a:r>
          </a:p>
        </p:txBody>
      </p:sp>
      <p:cxnSp>
        <p:nvCxnSpPr>
          <p:cNvPr id="181" name="Straight Connector 180">
            <a:extLst>
              <a:ext uri="{FF2B5EF4-FFF2-40B4-BE49-F238E27FC236}">
                <a16:creationId xmlns:a16="http://schemas.microsoft.com/office/drawing/2014/main" id="{114587F7-1AAF-4684-AAFF-7AB37E8E605E}"/>
              </a:ext>
            </a:extLst>
          </p:cNvPr>
          <p:cNvCxnSpPr/>
          <p:nvPr/>
        </p:nvCxnSpPr>
        <p:spPr>
          <a:xfrm>
            <a:off x="11080088" y="5132438"/>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sp>
        <p:nvSpPr>
          <p:cNvPr id="182" name="TextBox 181">
            <a:extLst>
              <a:ext uri="{FF2B5EF4-FFF2-40B4-BE49-F238E27FC236}">
                <a16:creationId xmlns:a16="http://schemas.microsoft.com/office/drawing/2014/main" id="{3DB163FE-937B-4E6D-A22E-8DC256EF1560}"/>
              </a:ext>
            </a:extLst>
          </p:cNvPr>
          <p:cNvSpPr txBox="1"/>
          <p:nvPr/>
        </p:nvSpPr>
        <p:spPr>
          <a:xfrm>
            <a:off x="11000216" y="5224385"/>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−15</a:t>
            </a:r>
          </a:p>
        </p:txBody>
      </p:sp>
      <p:cxnSp>
        <p:nvCxnSpPr>
          <p:cNvPr id="183" name="Straight Connector 182">
            <a:extLst>
              <a:ext uri="{FF2B5EF4-FFF2-40B4-BE49-F238E27FC236}">
                <a16:creationId xmlns:a16="http://schemas.microsoft.com/office/drawing/2014/main" id="{A7B3CDE6-797F-401B-81DD-90B0F556FACD}"/>
              </a:ext>
            </a:extLst>
          </p:cNvPr>
          <p:cNvCxnSpPr/>
          <p:nvPr/>
        </p:nvCxnSpPr>
        <p:spPr>
          <a:xfrm>
            <a:off x="11427230" y="5132438"/>
            <a:ext cx="0" cy="45720"/>
          </a:xfrm>
          <a:prstGeom prst="line">
            <a:avLst/>
          </a:prstGeom>
          <a:ln w="12700" cap="sq">
            <a:solidFill>
              <a:schemeClr val="tx1"/>
            </a:solidFill>
          </a:ln>
        </p:spPr>
        <p:style>
          <a:lnRef idx="1">
            <a:schemeClr val="accent1"/>
          </a:lnRef>
          <a:fillRef idx="0">
            <a:schemeClr val="accent1"/>
          </a:fillRef>
          <a:effectRef idx="0">
            <a:srgbClr val="000000"/>
          </a:effectRef>
          <a:fontRef idx="minor">
            <a:schemeClr val="lt1"/>
          </a:fontRef>
        </p:style>
      </p:cxnSp>
      <p:sp>
        <p:nvSpPr>
          <p:cNvPr id="184" name="TextBox 183">
            <a:extLst>
              <a:ext uri="{FF2B5EF4-FFF2-40B4-BE49-F238E27FC236}">
                <a16:creationId xmlns:a16="http://schemas.microsoft.com/office/drawing/2014/main" id="{931A71BB-B1D0-4C08-AB94-64DD3846E7CA}"/>
              </a:ext>
            </a:extLst>
          </p:cNvPr>
          <p:cNvSpPr txBox="1"/>
          <p:nvPr/>
        </p:nvSpPr>
        <p:spPr>
          <a:xfrm>
            <a:off x="11347358" y="5224385"/>
            <a:ext cx="157548" cy="141285"/>
          </a:xfrm>
          <a:prstGeom prst="rect">
            <a:avLst/>
          </a:prstGeom>
          <a:noFill/>
        </p:spPr>
        <p:txBody>
          <a:bodyPr wrap="none" lIns="0" tIns="0" rIns="0" bIns="0" rtlCol="0">
            <a:noAutofit/>
          </a:bodyPr>
          <a:lstStyle/>
          <a:p>
            <a:pPr algn="ctr">
              <a:lnSpc>
                <a:spcPct val="100000"/>
              </a:lnSpc>
              <a:spcBef>
                <a:spcPts val="1200"/>
              </a:spcBef>
              <a:buSzPct val="100000"/>
            </a:pPr>
            <a:r>
              <a:rPr lang="en-US" sz="1100" dirty="0">
                <a:latin typeface="Arial" panose="020B0604020202020204" pitchFamily="34" charset="0"/>
                <a:cs typeface="Arial" panose="020B0604020202020204" pitchFamily="34" charset="0"/>
              </a:rPr>
              <a:t>−20</a:t>
            </a:r>
          </a:p>
        </p:txBody>
      </p:sp>
    </p:spTree>
    <p:custDataLst>
      <p:tags r:id="rId1"/>
    </p:custDataLst>
    <p:extLst>
      <p:ext uri="{BB962C8B-B14F-4D97-AF65-F5344CB8AC3E}">
        <p14:creationId xmlns:p14="http://schemas.microsoft.com/office/powerpoint/2010/main" val="1913636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9201" y="259200"/>
            <a:ext cx="10963199" cy="864000"/>
          </a:xfrm>
        </p:spPr>
        <p:txBody>
          <a:bodyPr/>
          <a:lstStyle/>
          <a:p>
            <a:r>
              <a:rPr lang="en-US" dirty="0"/>
              <a:t>Response and duration of response: 36-month follow-up </a:t>
            </a:r>
          </a:p>
        </p:txBody>
      </p:sp>
      <p:sp>
        <p:nvSpPr>
          <p:cNvPr id="26" name="Content Placeholder 25">
            <a:extLst>
              <a:ext uri="{FF2B5EF4-FFF2-40B4-BE49-F238E27FC236}">
                <a16:creationId xmlns:a16="http://schemas.microsoft.com/office/drawing/2014/main" id="{727B9BD3-C2BB-CD43-8CDC-841866299FD5}"/>
              </a:ext>
            </a:extLst>
          </p:cNvPr>
          <p:cNvSpPr>
            <a:spLocks noGrp="1"/>
          </p:cNvSpPr>
          <p:nvPr>
            <p:ph sz="quarter" idx="14"/>
          </p:nvPr>
        </p:nvSpPr>
        <p:spPr>
          <a:xfrm>
            <a:off x="620184" y="5693052"/>
            <a:ext cx="11236456" cy="716071"/>
          </a:xfrm>
        </p:spPr>
        <p:txBody>
          <a:bodyPr>
            <a:normAutofit/>
          </a:bodyPr>
          <a:lstStyle/>
          <a:p>
            <a:r>
              <a:rPr lang="en-US" sz="1600" dirty="0"/>
              <a:t>Higher ORR was maintained, and responses remained more durable with NIVO + chemo vs chemo with longer follow-up</a:t>
            </a:r>
          </a:p>
        </p:txBody>
      </p:sp>
      <p:sp>
        <p:nvSpPr>
          <p:cNvPr id="6" name="Content Placeholder 5">
            <a:extLst>
              <a:ext uri="{FF2B5EF4-FFF2-40B4-BE49-F238E27FC236}">
                <a16:creationId xmlns:a16="http://schemas.microsoft.com/office/drawing/2014/main" id="{09CD7B5D-9731-5C4F-BD13-592DEDFF7EF0}"/>
              </a:ext>
            </a:extLst>
          </p:cNvPr>
          <p:cNvSpPr>
            <a:spLocks noGrp="1"/>
          </p:cNvSpPr>
          <p:nvPr>
            <p:ph sz="quarter" idx="15"/>
          </p:nvPr>
        </p:nvSpPr>
        <p:spPr>
          <a:xfrm>
            <a:off x="127929" y="6320264"/>
            <a:ext cx="12845452" cy="682149"/>
          </a:xfrm>
        </p:spPr>
        <p:txBody>
          <a:bodyPr anchor="b"/>
          <a:lstStyle/>
          <a:p>
            <a:r>
              <a:rPr lang="en-US" sz="900" dirty="0">
                <a:solidFill>
                  <a:schemeClr val="tx2"/>
                </a:solidFill>
                <a:sym typeface="Arial"/>
              </a:rPr>
              <a:t>BICR, blinded independent central review; CI, confidence interval; CPS, combined positive score; CR, complete response; DoR, duration of response; NIVO, nivolumab; ORR, objective response rate; PD, progressive disease; </a:t>
            </a:r>
          </a:p>
          <a:p>
            <a:r>
              <a:rPr lang="en-US" sz="900" dirty="0">
                <a:solidFill>
                  <a:schemeClr val="tx2"/>
                </a:solidFill>
                <a:sym typeface="Arial"/>
              </a:rPr>
              <a:t>PD-L1, </a:t>
            </a:r>
            <a:r>
              <a:rPr lang="en-GB" sz="900" dirty="0">
                <a:solidFill>
                  <a:schemeClr val="tx2"/>
                </a:solidFill>
              </a:rPr>
              <a:t>programmed death-ligand 1; PR, partial response; SD, stable disease </a:t>
            </a:r>
            <a:endParaRPr lang="en-US" sz="900" baseline="30000" dirty="0">
              <a:solidFill>
                <a:schemeClr val="tx2"/>
              </a:solidFill>
            </a:endParaRPr>
          </a:p>
          <a:p>
            <a:r>
              <a:rPr lang="en-US" sz="900" baseline="30000" dirty="0">
                <a:solidFill>
                  <a:schemeClr val="tx2"/>
                </a:solidFill>
              </a:rPr>
              <a:t>a </a:t>
            </a:r>
            <a:r>
              <a:rPr lang="en-US" sz="900" dirty="0" err="1">
                <a:solidFill>
                  <a:schemeClr val="tx2"/>
                </a:solidFill>
              </a:rPr>
              <a:t>Randomised</a:t>
            </a:r>
            <a:r>
              <a:rPr lang="en-US" sz="900" dirty="0">
                <a:solidFill>
                  <a:schemeClr val="tx2"/>
                </a:solidFill>
              </a:rPr>
              <a:t> patients who had target lesion measurements at baseline per BICR assessment; </a:t>
            </a:r>
            <a:r>
              <a:rPr lang="en-US" sz="900" baseline="30000" dirty="0">
                <a:solidFill>
                  <a:schemeClr val="tx2"/>
                </a:solidFill>
              </a:rPr>
              <a:t>b</a:t>
            </a:r>
            <a:r>
              <a:rPr lang="en-US" sz="900" dirty="0">
                <a:solidFill>
                  <a:schemeClr val="tx2"/>
                </a:solidFill>
              </a:rPr>
              <a:t> Unable to determine: NIVO + chemo, n=21; chemo, n=40; </a:t>
            </a:r>
            <a:br>
              <a:rPr lang="en-US" sz="900" dirty="0">
                <a:solidFill>
                  <a:schemeClr val="tx2"/>
                </a:solidFill>
              </a:rPr>
            </a:br>
            <a:r>
              <a:rPr lang="en-US" sz="900" baseline="30000" dirty="0">
                <a:solidFill>
                  <a:schemeClr val="tx2"/>
                </a:solidFill>
              </a:rPr>
              <a:t>c </a:t>
            </a:r>
            <a:r>
              <a:rPr lang="en-US" sz="900" dirty="0">
                <a:solidFill>
                  <a:schemeClr val="tx2"/>
                </a:solidFill>
              </a:rPr>
              <a:t>Unable to determine: NIVO + chemo, n=40; chemo, n=66; </a:t>
            </a:r>
            <a:r>
              <a:rPr lang="en-US" sz="900" baseline="30000" dirty="0">
                <a:solidFill>
                  <a:schemeClr val="tx2"/>
                </a:solidFill>
              </a:rPr>
              <a:t>d</a:t>
            </a:r>
            <a:r>
              <a:rPr lang="en-US" sz="900" dirty="0">
                <a:solidFill>
                  <a:schemeClr val="tx2"/>
                </a:solidFill>
              </a:rPr>
              <a:t> Number of responders; </a:t>
            </a:r>
            <a:r>
              <a:rPr lang="en-US" sz="900" baseline="30000" dirty="0">
                <a:solidFill>
                  <a:schemeClr val="tx2"/>
                </a:solidFill>
              </a:rPr>
              <a:t>e</a:t>
            </a:r>
            <a:r>
              <a:rPr lang="en-US" sz="900" dirty="0">
                <a:solidFill>
                  <a:schemeClr val="tx2"/>
                </a:solidFill>
              </a:rPr>
              <a:t> Per BICR assessment</a:t>
            </a:r>
          </a:p>
          <a:p>
            <a:r>
              <a:rPr lang="en-GB" sz="900" dirty="0" err="1">
                <a:solidFill>
                  <a:schemeClr val="tx2"/>
                </a:solidFill>
                <a:effectLst/>
              </a:rPr>
              <a:t>Janjigian</a:t>
            </a:r>
            <a:r>
              <a:rPr lang="en-GB" sz="900" dirty="0">
                <a:solidFill>
                  <a:schemeClr val="tx2"/>
                </a:solidFill>
                <a:effectLst/>
              </a:rPr>
              <a:t> YY, et al. J Clin Oncol. 2023;41(</a:t>
            </a:r>
            <a:r>
              <a:rPr lang="en-GB" sz="900" dirty="0" err="1">
                <a:solidFill>
                  <a:schemeClr val="tx2"/>
                </a:solidFill>
                <a:effectLst/>
              </a:rPr>
              <a:t>suppl</a:t>
            </a:r>
            <a:r>
              <a:rPr lang="en-GB" sz="900" dirty="0">
                <a:solidFill>
                  <a:schemeClr val="tx2"/>
                </a:solidFill>
                <a:effectLst/>
              </a:rPr>
              <a:t> 4; </a:t>
            </a:r>
            <a:r>
              <a:rPr lang="en-GB" sz="900" dirty="0" err="1">
                <a:solidFill>
                  <a:schemeClr val="tx2"/>
                </a:solidFill>
                <a:effectLst/>
              </a:rPr>
              <a:t>abstr</a:t>
            </a:r>
            <a:r>
              <a:rPr lang="en-GB" sz="900" dirty="0">
                <a:solidFill>
                  <a:schemeClr val="tx2"/>
                </a:solidFill>
                <a:effectLst/>
              </a:rPr>
              <a:t> 291)</a:t>
            </a:r>
          </a:p>
          <a:p>
            <a:endParaRPr lang="en-US" sz="1000" dirty="0"/>
          </a:p>
        </p:txBody>
      </p:sp>
      <p:sp>
        <p:nvSpPr>
          <p:cNvPr id="23" name="TextBox 22">
            <a:extLst>
              <a:ext uri="{FF2B5EF4-FFF2-40B4-BE49-F238E27FC236}">
                <a16:creationId xmlns:a16="http://schemas.microsoft.com/office/drawing/2014/main" id="{AC3794DF-9C64-48C2-9C82-4E258FC899A1}"/>
              </a:ext>
            </a:extLst>
          </p:cNvPr>
          <p:cNvSpPr txBox="1"/>
          <p:nvPr/>
        </p:nvSpPr>
        <p:spPr>
          <a:xfrm>
            <a:off x="1915446" y="1009392"/>
            <a:ext cx="3046689" cy="270102"/>
          </a:xfrm>
          <a:prstGeom prst="rect">
            <a:avLst/>
          </a:prstGeom>
          <a:noFill/>
        </p:spPr>
        <p:txBody>
          <a:bodyPr wrap="none" lIns="0" tIns="0" rIns="0" bIns="0" rtlCol="0">
            <a:noAutofit/>
          </a:bodyPr>
          <a:lstStyle/>
          <a:p>
            <a:pPr marL="0" marR="0" lvl="0" indent="0" algn="ctr" defTabSz="914354" eaLnBrk="1" fontAlgn="auto" latinLnBrk="0" hangingPunct="1">
              <a:lnSpc>
                <a:spcPct val="100000"/>
              </a:lnSpc>
              <a:spcBef>
                <a:spcPts val="1200"/>
              </a:spcBef>
              <a:spcAft>
                <a:spcPts val="0"/>
              </a:spcAft>
              <a:buClrTx/>
              <a:buSzPct val="100000"/>
              <a:buFontTx/>
              <a:buNone/>
              <a:tabLst/>
              <a:defRPr/>
            </a:pPr>
            <a:r>
              <a:rPr kumimoji="0" lang="en-US" sz="1600" b="1" i="0" u="none" strike="noStrike" kern="0" cap="none" spc="0" normalizeH="0" baseline="0" noProof="0" dirty="0">
                <a:ln>
                  <a:noFill/>
                </a:ln>
                <a:effectLst/>
                <a:uLnTx/>
                <a:uFillTx/>
                <a:latin typeface="Arial" panose="020B0604020202020204" pitchFamily="34" charset="0"/>
                <a:cs typeface="Arial" panose="020B0604020202020204" pitchFamily="34" charset="0"/>
              </a:rPr>
              <a:t>PD-L1 CPS ≥5</a:t>
            </a:r>
          </a:p>
        </p:txBody>
      </p:sp>
      <p:sp>
        <p:nvSpPr>
          <p:cNvPr id="24" name="TextBox 23">
            <a:extLst>
              <a:ext uri="{FF2B5EF4-FFF2-40B4-BE49-F238E27FC236}">
                <a16:creationId xmlns:a16="http://schemas.microsoft.com/office/drawing/2014/main" id="{30B49305-DF1D-4580-9C17-47A9FB545BCF}"/>
              </a:ext>
            </a:extLst>
          </p:cNvPr>
          <p:cNvSpPr txBox="1"/>
          <p:nvPr/>
        </p:nvSpPr>
        <p:spPr>
          <a:xfrm>
            <a:off x="7689493" y="1009392"/>
            <a:ext cx="3046689" cy="270102"/>
          </a:xfrm>
          <a:prstGeom prst="rect">
            <a:avLst/>
          </a:prstGeom>
          <a:noFill/>
        </p:spPr>
        <p:txBody>
          <a:bodyPr wrap="none" lIns="0" tIns="0" rIns="0" bIns="0" rtlCol="0">
            <a:noAutofit/>
          </a:bodyPr>
          <a:lstStyle/>
          <a:p>
            <a:pPr marL="0" marR="0" lvl="0" indent="0" algn="ctr" defTabSz="914354" eaLnBrk="1" fontAlgn="auto" latinLnBrk="0" hangingPunct="1">
              <a:lnSpc>
                <a:spcPct val="100000"/>
              </a:lnSpc>
              <a:spcBef>
                <a:spcPts val="1200"/>
              </a:spcBef>
              <a:spcAft>
                <a:spcPts val="0"/>
              </a:spcAft>
              <a:buClrTx/>
              <a:buSzPct val="100000"/>
              <a:buFontTx/>
              <a:buNone/>
              <a:tabLst/>
              <a:defRPr/>
            </a:pPr>
            <a:r>
              <a:rPr kumimoji="0" lang="en-US" sz="1600" b="1" i="0" u="none" strike="noStrike" kern="0" cap="none" spc="0" normalizeH="0" baseline="0" noProof="0" dirty="0">
                <a:ln>
                  <a:noFill/>
                </a:ln>
                <a:effectLst/>
                <a:uLnTx/>
                <a:uFillTx/>
                <a:latin typeface="Arial" panose="020B0604020202020204" pitchFamily="34" charset="0"/>
                <a:cs typeface="Arial" panose="020B0604020202020204" pitchFamily="34" charset="0"/>
              </a:rPr>
              <a:t>All randomised</a:t>
            </a:r>
          </a:p>
        </p:txBody>
      </p:sp>
      <p:graphicFrame>
        <p:nvGraphicFramePr>
          <p:cNvPr id="51" name="Table 50">
            <a:extLst>
              <a:ext uri="{FF2B5EF4-FFF2-40B4-BE49-F238E27FC236}">
                <a16:creationId xmlns:a16="http://schemas.microsoft.com/office/drawing/2014/main" id="{3AEB59CC-D605-4476-99A2-58FB3881C4D4}"/>
              </a:ext>
            </a:extLst>
          </p:cNvPr>
          <p:cNvGraphicFramePr>
            <a:graphicFrameLocks/>
          </p:cNvGraphicFramePr>
          <p:nvPr/>
        </p:nvGraphicFramePr>
        <p:xfrm>
          <a:off x="1219373" y="1288362"/>
          <a:ext cx="4571661" cy="1512632"/>
        </p:xfrm>
        <a:graphic>
          <a:graphicData uri="http://schemas.openxmlformats.org/drawingml/2006/table">
            <a:tbl>
              <a:tblPr firstRow="1" bandRow="1">
                <a:tableStyleId>{5C22544A-7EE6-4342-B048-85BDC9FD1C3A}</a:tableStyleId>
              </a:tblPr>
              <a:tblGrid>
                <a:gridCol w="1949867">
                  <a:extLst>
                    <a:ext uri="{9D8B030D-6E8A-4147-A177-3AD203B41FA5}">
                      <a16:colId xmlns:a16="http://schemas.microsoft.com/office/drawing/2014/main" val="1768634295"/>
                    </a:ext>
                  </a:extLst>
                </a:gridCol>
                <a:gridCol w="1310897">
                  <a:extLst>
                    <a:ext uri="{9D8B030D-6E8A-4147-A177-3AD203B41FA5}">
                      <a16:colId xmlns:a16="http://schemas.microsoft.com/office/drawing/2014/main" val="2581625970"/>
                    </a:ext>
                  </a:extLst>
                </a:gridCol>
                <a:gridCol w="1310897">
                  <a:extLst>
                    <a:ext uri="{9D8B030D-6E8A-4147-A177-3AD203B41FA5}">
                      <a16:colId xmlns:a16="http://schemas.microsoft.com/office/drawing/2014/main" val="4135542423"/>
                    </a:ext>
                  </a:extLst>
                </a:gridCol>
              </a:tblGrid>
              <a:tr h="225663">
                <a:tc>
                  <a:txBody>
                    <a:bodyPr/>
                    <a:lstStyle/>
                    <a:p>
                      <a:pPr marL="0" marR="0" lvl="0" indent="0" algn="l" defTabSz="1218895" rtl="0" eaLnBrk="1" fontAlgn="auto" latinLnBrk="0" hangingPunct="1">
                        <a:lnSpc>
                          <a:spcPct val="90000"/>
                        </a:lnSpc>
                        <a:spcBef>
                          <a:spcPts val="0"/>
                        </a:spcBef>
                        <a:spcAft>
                          <a:spcPts val="200"/>
                        </a:spcAft>
                        <a:buClrTx/>
                        <a:buSzTx/>
                        <a:buFontTx/>
                        <a:buNone/>
                        <a:tabLst/>
                        <a:defRPr/>
                      </a:pPr>
                      <a:r>
                        <a:rPr lang="en-US" sz="1000" kern="1200" dirty="0">
                          <a:latin typeface="Arial" panose="020B0604020202020204" pitchFamily="34" charset="0"/>
                          <a:cs typeface="Arial" panose="020B0604020202020204" pitchFamily="34" charset="0"/>
                        </a:rPr>
                        <a:t>Response per BICR</a:t>
                      </a:r>
                      <a:endParaRPr lang="en-US" sz="1000" b="1" kern="1200" dirty="0">
                        <a:solidFill>
                          <a:schemeClr val="bg1"/>
                        </a:solidFill>
                        <a:latin typeface="Arial" panose="020B0604020202020204" pitchFamily="34" charset="0"/>
                        <a:ea typeface="+mn-ea"/>
                        <a:cs typeface="Arial" panose="020B0604020202020204" pitchFamily="34" charset="0"/>
                      </a:endParaRPr>
                    </a:p>
                  </a:txBody>
                  <a:tcPr marL="117137" marR="117137" marT="43926" marB="43926" anchor="ctr">
                    <a:solidFill>
                      <a:schemeClr val="tx2"/>
                    </a:solidFill>
                  </a:tcPr>
                </a:tc>
                <a:tc>
                  <a:txBody>
                    <a:bodyPr/>
                    <a:lstStyle/>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NIVO</a:t>
                      </a:r>
                      <a:r>
                        <a:rPr lang="en-GB" sz="1000" baseline="0" dirty="0">
                          <a:latin typeface="Arial" panose="020B0604020202020204" pitchFamily="34" charset="0"/>
                          <a:cs typeface="Arial" panose="020B0604020202020204" pitchFamily="34" charset="0"/>
                        </a:rPr>
                        <a:t> + chemo </a:t>
                      </a:r>
                    </a:p>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(N=378)</a:t>
                      </a:r>
                      <a:r>
                        <a:rPr lang="en-GB" sz="1000" baseline="30000" dirty="0">
                          <a:latin typeface="Arial" panose="020B0604020202020204" pitchFamily="34" charset="0"/>
                          <a:cs typeface="Arial" panose="020B0604020202020204" pitchFamily="34" charset="0"/>
                        </a:rPr>
                        <a:t>a</a:t>
                      </a:r>
                      <a:endParaRPr lang="en-GB" sz="1000" b="1" baseline="30000" dirty="0">
                        <a:solidFill>
                          <a:schemeClr val="bg1"/>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Chemo </a:t>
                      </a:r>
                    </a:p>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(N=390)</a:t>
                      </a:r>
                      <a:r>
                        <a:rPr lang="en-GB" sz="1000" baseline="30000" dirty="0">
                          <a:latin typeface="Arial" panose="020B0604020202020204" pitchFamily="34" charset="0"/>
                          <a:cs typeface="Arial" panose="020B0604020202020204" pitchFamily="34" charset="0"/>
                        </a:rPr>
                        <a:t>a</a:t>
                      </a:r>
                      <a:endParaRPr lang="en-GB" sz="1000" b="1" baseline="30000" dirty="0">
                        <a:solidFill>
                          <a:schemeClr val="bg1"/>
                        </a:solidFill>
                        <a:latin typeface="Arial" panose="020B0604020202020204" pitchFamily="34" charset="0"/>
                        <a:ea typeface="MS Mincho"/>
                        <a:cs typeface="Arial" panose="020B0604020202020204" pitchFamily="34" charset="0"/>
                      </a:endParaRPr>
                    </a:p>
                  </a:txBody>
                  <a:tcPr marL="117137" marR="117137" marT="43926" marB="43926" anchor="ctr">
                    <a:solidFill>
                      <a:schemeClr val="accent6"/>
                    </a:solidFill>
                  </a:tcPr>
                </a:tc>
                <a:extLst>
                  <a:ext uri="{0D108BD9-81ED-4DB2-BD59-A6C34878D82A}">
                    <a16:rowId xmlns:a16="http://schemas.microsoft.com/office/drawing/2014/main" val="1792556543"/>
                  </a:ext>
                </a:extLst>
              </a:tr>
              <a:tr h="131012">
                <a:tc>
                  <a:txBody>
                    <a:bodyPr/>
                    <a:lstStyle/>
                    <a:p>
                      <a:pPr marL="0" marR="0" lvl="0" indent="0" algn="l" defTabSz="1218895" rtl="0" eaLnBrk="1" fontAlgn="auto" latinLnBrk="0" hangingPunct="1">
                        <a:lnSpc>
                          <a:spcPct val="90000"/>
                        </a:lnSpc>
                        <a:spcBef>
                          <a:spcPts val="0"/>
                        </a:spcBef>
                        <a:spcAft>
                          <a:spcPts val="0"/>
                        </a:spcAft>
                        <a:buClrTx/>
                        <a:buSzTx/>
                        <a:buFontTx/>
                        <a:buNone/>
                        <a:tabLst/>
                        <a:defRPr/>
                      </a:pPr>
                      <a:r>
                        <a:rPr lang="en-GB" sz="1000" b="1" dirty="0">
                          <a:latin typeface="Arial" panose="020B0604020202020204" pitchFamily="34" charset="0"/>
                          <a:cs typeface="Arial" panose="020B0604020202020204" pitchFamily="34" charset="0"/>
                        </a:rPr>
                        <a:t>ORR,</a:t>
                      </a:r>
                      <a:r>
                        <a:rPr lang="en-GB" sz="1000" b="1" baseline="30000" dirty="0">
                          <a:latin typeface="Arial" panose="020B0604020202020204" pitchFamily="34" charset="0"/>
                          <a:cs typeface="Arial" panose="020B0604020202020204" pitchFamily="34" charset="0"/>
                        </a:rPr>
                        <a:t>b</a:t>
                      </a:r>
                      <a:r>
                        <a:rPr lang="en-GB" sz="1000" b="1" dirty="0">
                          <a:latin typeface="Arial" panose="020B0604020202020204" pitchFamily="34" charset="0"/>
                          <a:cs typeface="Arial" panose="020B0604020202020204" pitchFamily="34" charset="0"/>
                        </a:rPr>
                        <a:t> % (95% CI)</a:t>
                      </a:r>
                      <a:endParaRPr lang="en-GB" sz="1000" b="1"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lvl="0" indent="0" algn="ctr" defTabSz="1218895" rtl="0" eaLnBrk="1" fontAlgn="auto" latinLnBrk="0" hangingPunct="1">
                        <a:lnSpc>
                          <a:spcPct val="90000"/>
                        </a:lnSpc>
                        <a:spcBef>
                          <a:spcPts val="0"/>
                        </a:spcBef>
                        <a:spcAft>
                          <a:spcPts val="0"/>
                        </a:spcAft>
                        <a:buClrTx/>
                        <a:buSzTx/>
                        <a:buFontTx/>
                        <a:buNone/>
                        <a:tabLst/>
                        <a:defRPr/>
                      </a:pPr>
                      <a:r>
                        <a:rPr lang="en-US" sz="1000" dirty="0">
                          <a:effectLst/>
                          <a:latin typeface="Arial" panose="020B0604020202020204" pitchFamily="34" charset="0"/>
                          <a:cs typeface="Arial" panose="020B0604020202020204" pitchFamily="34" charset="0"/>
                        </a:rPr>
                        <a:t>60 (55-65)</a:t>
                      </a:r>
                      <a:endParaRPr lang="en-US" sz="1000" b="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lvl="0" indent="0" algn="ctr" defTabSz="1218895" rtl="0" eaLnBrk="1" fontAlgn="auto" latinLnBrk="0" hangingPunct="1">
                        <a:lnSpc>
                          <a:spcPct val="90000"/>
                        </a:lnSpc>
                        <a:spcBef>
                          <a:spcPts val="0"/>
                        </a:spcBef>
                        <a:spcAft>
                          <a:spcPts val="0"/>
                        </a:spcAft>
                        <a:buClrTx/>
                        <a:buSzTx/>
                        <a:buFontTx/>
                        <a:buNone/>
                        <a:tabLst/>
                        <a:defRPr/>
                      </a:pPr>
                      <a:r>
                        <a:rPr lang="en-US" sz="1000" dirty="0">
                          <a:effectLst/>
                          <a:latin typeface="Arial" panose="020B0604020202020204" pitchFamily="34" charset="0"/>
                          <a:cs typeface="Arial" panose="020B0604020202020204" pitchFamily="34" charset="0"/>
                        </a:rPr>
                        <a:t>45 (40-50)</a:t>
                      </a:r>
                      <a:endParaRPr lang="en-US" sz="1000" b="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683164111"/>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CR</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13</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7</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2219294557"/>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PR</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47</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38</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2293227866"/>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SD</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28</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34</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291208109"/>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PD</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7</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11</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145933839"/>
                  </a:ext>
                </a:extLst>
              </a:tr>
            </a:tbl>
          </a:graphicData>
        </a:graphic>
      </p:graphicFrame>
      <p:graphicFrame>
        <p:nvGraphicFramePr>
          <p:cNvPr id="14" name="Table 13">
            <a:extLst>
              <a:ext uri="{FF2B5EF4-FFF2-40B4-BE49-F238E27FC236}">
                <a16:creationId xmlns:a16="http://schemas.microsoft.com/office/drawing/2014/main" id="{A28E4D02-53F3-4D86-955F-40F5E31CB7C2}"/>
              </a:ext>
            </a:extLst>
          </p:cNvPr>
          <p:cNvGraphicFramePr>
            <a:graphicFrameLocks noGrp="1"/>
          </p:cNvGraphicFramePr>
          <p:nvPr/>
        </p:nvGraphicFramePr>
        <p:xfrm>
          <a:off x="2956393" y="3040354"/>
          <a:ext cx="2834640" cy="787908"/>
        </p:xfrm>
        <a:graphic>
          <a:graphicData uri="http://schemas.openxmlformats.org/drawingml/2006/table">
            <a:tbl>
              <a:tblPr firstRow="1" bandRow="1">
                <a:tableStyleId>{5C22544A-7EE6-4342-B048-85BDC9FD1C3A}</a:tableStyleId>
              </a:tblPr>
              <a:tblGrid>
                <a:gridCol w="100584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tblGrid>
              <a:tr h="186908">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NIVO + chemo</a:t>
                      </a:r>
                      <a:br>
                        <a:rPr lang="en-US" sz="900" baseline="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(N=226)</a:t>
                      </a:r>
                      <a:r>
                        <a:rPr lang="en-GB" sz="900" kern="1200" baseline="30000" dirty="0">
                          <a:latin typeface="Arial" panose="020B0604020202020204" pitchFamily="34" charset="0"/>
                          <a:cs typeface="Arial" panose="020B0604020202020204" pitchFamily="34" charset="0"/>
                        </a:rPr>
                        <a:t>d</a:t>
                      </a:r>
                      <a:endParaRPr lang="en-US" sz="900" b="1" baseline="30000" dirty="0">
                        <a:solidFill>
                          <a:schemeClr val="bg1"/>
                        </a:solidFill>
                        <a:latin typeface="Arial" panose="020B0604020202020204" pitchFamily="34" charset="0"/>
                        <a:cs typeface="Arial" panose="020B0604020202020204" pitchFamily="34" charset="0"/>
                      </a:endParaRPr>
                    </a:p>
                  </a:txBody>
                  <a:tcPr marL="18288" marR="18288" marT="18288" marB="18288" anchor="ct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Chemo</a:t>
                      </a:r>
                    </a:p>
                    <a:p>
                      <a:pPr algn="ctr"/>
                      <a:r>
                        <a:rPr lang="en-US" sz="900" dirty="0">
                          <a:latin typeface="Arial" panose="020B0604020202020204" pitchFamily="34" charset="0"/>
                          <a:cs typeface="Arial" panose="020B0604020202020204" pitchFamily="34" charset="0"/>
                        </a:rPr>
                        <a:t>(N=</a:t>
                      </a:r>
                      <a:r>
                        <a:rPr lang="en-US" sz="900" baseline="0" dirty="0">
                          <a:latin typeface="Arial" panose="020B0604020202020204" pitchFamily="34" charset="0"/>
                          <a:cs typeface="Arial" panose="020B0604020202020204" pitchFamily="34" charset="0"/>
                        </a:rPr>
                        <a:t>176</a:t>
                      </a:r>
                      <a:r>
                        <a:rPr lang="en-US" sz="900" dirty="0">
                          <a:latin typeface="Arial" panose="020B0604020202020204" pitchFamily="34" charset="0"/>
                          <a:cs typeface="Arial" panose="020B0604020202020204" pitchFamily="34" charset="0"/>
                        </a:rPr>
                        <a:t>)</a:t>
                      </a:r>
                      <a:r>
                        <a:rPr lang="en-GB" sz="900" kern="1200" baseline="30000" dirty="0">
                          <a:latin typeface="Arial" panose="020B0604020202020204" pitchFamily="34" charset="0"/>
                          <a:cs typeface="Arial" panose="020B0604020202020204" pitchFamily="34" charset="0"/>
                        </a:rPr>
                        <a:t>d</a:t>
                      </a:r>
                      <a:r>
                        <a:rPr lang="en-US" sz="900" kern="1200" baseline="30000" noProof="0" dirty="0">
                          <a:latin typeface="Arial" panose="020B0604020202020204" pitchFamily="34" charset="0"/>
                          <a:cs typeface="Arial" panose="020B0604020202020204" pitchFamily="34" charset="0"/>
                        </a:rPr>
                        <a:t> </a:t>
                      </a:r>
                      <a:endParaRPr lang="en-US" sz="900" b="1" dirty="0">
                        <a:solidFill>
                          <a:schemeClr val="bg1"/>
                        </a:solidFill>
                        <a:latin typeface="Arial" panose="020B0604020202020204" pitchFamily="34" charset="0"/>
                        <a:cs typeface="Arial" panose="020B0604020202020204" pitchFamily="34" charset="0"/>
                      </a:endParaRPr>
                    </a:p>
                  </a:txBody>
                  <a:tcPr marL="18288" marR="18288" marT="18288" marB="18288" anchor="ctr">
                    <a:solidFill>
                      <a:schemeClr val="accent6"/>
                    </a:solidFill>
                  </a:tcPr>
                </a:tc>
                <a:extLst>
                  <a:ext uri="{0D108BD9-81ED-4DB2-BD59-A6C34878D82A}">
                    <a16:rowId xmlns:a16="http://schemas.microsoft.com/office/drawing/2014/main" val="10000"/>
                  </a:ext>
                </a:extLst>
              </a:tr>
              <a:tr h="15859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dirty="0">
                          <a:latin typeface="Arial" panose="020B0604020202020204" pitchFamily="34" charset="0"/>
                          <a:cs typeface="Arial" panose="020B0604020202020204" pitchFamily="34" charset="0"/>
                        </a:rPr>
                        <a:t>Median DoR, mo</a:t>
                      </a:r>
                      <a:endParaRPr lang="en-US" sz="900" b="1" dirty="0">
                        <a:solidFill>
                          <a:srgbClr val="433F3F"/>
                        </a:solidFill>
                        <a:latin typeface="Arial" panose="020B0604020202020204" pitchFamily="34" charset="0"/>
                        <a:cs typeface="Arial" panose="020B0604020202020204" pitchFamily="34" charset="0"/>
                      </a:endParaRPr>
                    </a:p>
                  </a:txBody>
                  <a:tcPr marL="18288" marR="18288" marT="18288" marB="18288"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algn="ctr">
                        <a:lnSpc>
                          <a:spcPct val="85000"/>
                        </a:lnSpc>
                      </a:pPr>
                      <a:r>
                        <a:rPr lang="en-US" sz="900" kern="1200" dirty="0">
                          <a:latin typeface="Arial" panose="020B0604020202020204" pitchFamily="34" charset="0"/>
                          <a:cs typeface="Arial" panose="020B0604020202020204" pitchFamily="34" charset="0"/>
                        </a:rPr>
                        <a:t>9.6</a:t>
                      </a:r>
                      <a:endParaRPr lang="en-US" sz="900" b="0" kern="1200" dirty="0">
                        <a:solidFill>
                          <a:srgbClr val="433F3F"/>
                        </a:solidFill>
                        <a:latin typeface="Arial" panose="020B0604020202020204" pitchFamily="34" charset="0"/>
                        <a:ea typeface="+mn-ea"/>
                        <a:cs typeface="Arial" panose="020B0604020202020204" pitchFamily="34" charset="0"/>
                      </a:endParaRPr>
                    </a:p>
                  </a:txBody>
                  <a:tcPr marL="60960" marR="60960" marT="60960" marB="60960"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algn="ctr">
                        <a:lnSpc>
                          <a:spcPct val="85000"/>
                        </a:lnSpc>
                      </a:pPr>
                      <a:r>
                        <a:rPr lang="en-US" sz="900" kern="1200" dirty="0">
                          <a:latin typeface="Arial" panose="020B0604020202020204" pitchFamily="34" charset="0"/>
                          <a:cs typeface="Arial" panose="020B0604020202020204" pitchFamily="34" charset="0"/>
                        </a:rPr>
                        <a:t>7.0</a:t>
                      </a:r>
                      <a:endParaRPr lang="en-US" sz="900" b="0" kern="1200" dirty="0">
                        <a:solidFill>
                          <a:srgbClr val="433F3F"/>
                        </a:solidFill>
                        <a:latin typeface="Arial" panose="020B0604020202020204" pitchFamily="34" charset="0"/>
                        <a:ea typeface="+mn-ea"/>
                        <a:cs typeface="Arial" panose="020B0604020202020204" pitchFamily="34" charset="0"/>
                      </a:endParaRPr>
                    </a:p>
                  </a:txBody>
                  <a:tcPr marL="60960" marR="60960" marT="60960" marB="60960" anchor="ctr"/>
                </a:tc>
                <a:extLst>
                  <a:ext uri="{0D108BD9-81ED-4DB2-BD59-A6C34878D82A}">
                    <a16:rowId xmlns:a16="http://schemas.microsoft.com/office/drawing/2014/main" val="10002"/>
                  </a:ext>
                </a:extLst>
              </a:tr>
              <a:tr h="158496">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aseline="0" dirty="0">
                          <a:latin typeface="Arial" panose="020B0604020202020204" pitchFamily="34" charset="0"/>
                          <a:cs typeface="Arial" panose="020B0604020202020204" pitchFamily="34" charset="0"/>
                        </a:rPr>
                        <a:t>       95% CI</a:t>
                      </a:r>
                      <a:endParaRPr lang="en-US" sz="900" b="0" dirty="0">
                        <a:solidFill>
                          <a:srgbClr val="433F3F"/>
                        </a:solidFill>
                        <a:latin typeface="Arial" panose="020B0604020202020204" pitchFamily="34" charset="0"/>
                        <a:cs typeface="Arial" panose="020B0604020202020204" pitchFamily="34" charset="0"/>
                      </a:endParaRPr>
                    </a:p>
                  </a:txBody>
                  <a:tcPr marL="18288" marR="18288" marT="18288" marB="18288"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marL="0" marR="0" indent="0" algn="ctr" defTabSz="914400" rtl="0" eaLnBrk="1" fontAlgn="auto" latinLnBrk="0" hangingPunct="1">
                        <a:lnSpc>
                          <a:spcPct val="85000"/>
                        </a:lnSpc>
                        <a:spcBef>
                          <a:spcPts val="0"/>
                        </a:spcBef>
                        <a:spcAft>
                          <a:spcPts val="0"/>
                        </a:spcAft>
                        <a:buClrTx/>
                        <a:buSzTx/>
                        <a:buFontTx/>
                        <a:buNone/>
                        <a:tabLst/>
                        <a:defRPr/>
                      </a:pPr>
                      <a:r>
                        <a:rPr kumimoji="0" lang="en-US" sz="900" u="none" strike="noStrike" kern="1200" cap="none" spc="0" normalizeH="0" baseline="0" noProof="0" dirty="0">
                          <a:ln>
                            <a:noFill/>
                          </a:ln>
                          <a:effectLst/>
                          <a:uLnTx/>
                          <a:uFillTx/>
                          <a:latin typeface="Arial" panose="020B0604020202020204" pitchFamily="34" charset="0"/>
                          <a:cs typeface="Arial" panose="020B0604020202020204" pitchFamily="34" charset="0"/>
                        </a:rPr>
                        <a:t>8.2-12.4</a:t>
                      </a:r>
                      <a:endParaRPr lang="en-GB" sz="900" b="0" kern="1200" dirty="0">
                        <a:solidFill>
                          <a:srgbClr val="433F3F"/>
                        </a:solidFill>
                        <a:effectLst/>
                        <a:latin typeface="Arial" panose="020B0604020202020204" pitchFamily="34" charset="0"/>
                        <a:ea typeface="+mn-ea"/>
                        <a:cs typeface="Arial" panose="020B0604020202020204" pitchFamily="34" charset="0"/>
                      </a:endParaRPr>
                    </a:p>
                  </a:txBody>
                  <a:tcPr marL="60960" marR="60960" marT="60960" marB="60960"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marL="0" marR="0" indent="0" algn="ctr" defTabSz="914400" rtl="0" eaLnBrk="1" fontAlgn="auto" latinLnBrk="0" hangingPunct="1">
                        <a:lnSpc>
                          <a:spcPct val="85000"/>
                        </a:lnSpc>
                        <a:spcBef>
                          <a:spcPts val="0"/>
                        </a:spcBef>
                        <a:spcAft>
                          <a:spcPts val="0"/>
                        </a:spcAft>
                        <a:buClrTx/>
                        <a:buSzTx/>
                        <a:buFontTx/>
                        <a:buNone/>
                        <a:tabLst/>
                        <a:defRPr/>
                      </a:pPr>
                      <a:r>
                        <a:rPr kumimoji="0" lang="en-US" sz="900" u="none" strike="noStrike" kern="1200" cap="none" spc="0" normalizeH="0" baseline="0" noProof="0" dirty="0">
                          <a:ln>
                            <a:noFill/>
                          </a:ln>
                          <a:effectLst/>
                          <a:uLnTx/>
                          <a:uFillTx/>
                          <a:latin typeface="Arial" panose="020B0604020202020204" pitchFamily="34" charset="0"/>
                          <a:cs typeface="Arial" panose="020B0604020202020204" pitchFamily="34" charset="0"/>
                        </a:rPr>
                        <a:t>5.6-7.9</a:t>
                      </a:r>
                      <a:endParaRPr lang="en-US" sz="900" b="0" kern="1200" dirty="0">
                        <a:solidFill>
                          <a:srgbClr val="433F3F"/>
                        </a:solidFill>
                        <a:effectLst/>
                        <a:latin typeface="Arial" panose="020B0604020202020204" pitchFamily="34" charset="0"/>
                        <a:ea typeface="+mn-ea"/>
                        <a:cs typeface="Arial" panose="020B0604020202020204" pitchFamily="34" charset="0"/>
                      </a:endParaRPr>
                    </a:p>
                  </a:txBody>
                  <a:tcPr marL="60960" marR="60960" marT="60960" marB="60960" anchor="ctr"/>
                </a:tc>
                <a:extLst>
                  <a:ext uri="{0D108BD9-81ED-4DB2-BD59-A6C34878D82A}">
                    <a16:rowId xmlns:a16="http://schemas.microsoft.com/office/drawing/2014/main" val="1321199278"/>
                  </a:ext>
                </a:extLst>
              </a:tr>
            </a:tbl>
          </a:graphicData>
        </a:graphic>
      </p:graphicFrame>
      <p:grpSp>
        <p:nvGrpSpPr>
          <p:cNvPr id="16" name="Group 15">
            <a:extLst>
              <a:ext uri="{FF2B5EF4-FFF2-40B4-BE49-F238E27FC236}">
                <a16:creationId xmlns:a16="http://schemas.microsoft.com/office/drawing/2014/main" id="{F83D401E-60E5-4200-9B84-AF5CA340F658}"/>
              </a:ext>
            </a:extLst>
          </p:cNvPr>
          <p:cNvGrpSpPr/>
          <p:nvPr/>
        </p:nvGrpSpPr>
        <p:grpSpPr>
          <a:xfrm>
            <a:off x="276135" y="5243968"/>
            <a:ext cx="5595568" cy="442928"/>
            <a:chOff x="366659" y="5243968"/>
            <a:chExt cx="5595568" cy="442928"/>
          </a:xfrm>
        </p:grpSpPr>
        <p:sp>
          <p:nvSpPr>
            <p:cNvPr id="17" name="Rectangle 405">
              <a:extLst>
                <a:ext uri="{FF2B5EF4-FFF2-40B4-BE49-F238E27FC236}">
                  <a16:creationId xmlns:a16="http://schemas.microsoft.com/office/drawing/2014/main" id="{A23CE205-E6B0-4C20-A950-AE31C650508C}"/>
                </a:ext>
              </a:extLst>
            </p:cNvPr>
            <p:cNvSpPr>
              <a:spLocks noChangeArrowheads="1"/>
            </p:cNvSpPr>
            <p:nvPr/>
          </p:nvSpPr>
          <p:spPr bwMode="auto">
            <a:xfrm>
              <a:off x="366659" y="5243968"/>
              <a:ext cx="55784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effectLst/>
                  <a:cs typeface="Arial" panose="020B0604020202020204" pitchFamily="34" charset="0"/>
                </a:rPr>
                <a:t>No. at risk</a:t>
              </a:r>
            </a:p>
          </p:txBody>
        </p:sp>
        <p:grpSp>
          <p:nvGrpSpPr>
            <p:cNvPr id="18" name="Group 17">
              <a:extLst>
                <a:ext uri="{FF2B5EF4-FFF2-40B4-BE49-F238E27FC236}">
                  <a16:creationId xmlns:a16="http://schemas.microsoft.com/office/drawing/2014/main" id="{D89D5964-C111-49C4-B305-42837D4C22BC}"/>
                </a:ext>
              </a:extLst>
            </p:cNvPr>
            <p:cNvGrpSpPr/>
            <p:nvPr/>
          </p:nvGrpSpPr>
          <p:grpSpPr>
            <a:xfrm>
              <a:off x="366659" y="5396236"/>
              <a:ext cx="5595568" cy="138499"/>
              <a:chOff x="366659" y="5741520"/>
              <a:chExt cx="5595568" cy="138499"/>
            </a:xfrm>
          </p:grpSpPr>
          <p:sp>
            <p:nvSpPr>
              <p:cNvPr id="45" name="Rectangle 398">
                <a:extLst>
                  <a:ext uri="{FF2B5EF4-FFF2-40B4-BE49-F238E27FC236}">
                    <a16:creationId xmlns:a16="http://schemas.microsoft.com/office/drawing/2014/main" id="{96A0A3A9-4141-415C-85F2-BDCFC6265B79}"/>
                  </a:ext>
                </a:extLst>
              </p:cNvPr>
              <p:cNvSpPr>
                <a:spLocks noChangeArrowheads="1"/>
              </p:cNvSpPr>
              <p:nvPr/>
            </p:nvSpPr>
            <p:spPr bwMode="auto">
              <a:xfrm>
                <a:off x="1172437" y="574152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226</a:t>
                </a:r>
                <a:endParaRPr kumimoji="0" lang="en-US" altLang="en-US" sz="900" i="0" u="none" strike="noStrike" cap="none" normalizeH="0" baseline="0" dirty="0">
                  <a:ln>
                    <a:noFill/>
                  </a:ln>
                  <a:effectLst/>
                  <a:cs typeface="Arial" panose="020B0604020202020204" pitchFamily="34" charset="0"/>
                </a:endParaRPr>
              </a:p>
            </p:txBody>
          </p:sp>
          <p:sp>
            <p:nvSpPr>
              <p:cNvPr id="46" name="Rectangle 399">
                <a:extLst>
                  <a:ext uri="{FF2B5EF4-FFF2-40B4-BE49-F238E27FC236}">
                    <a16:creationId xmlns:a16="http://schemas.microsoft.com/office/drawing/2014/main" id="{D83BAA57-75E2-4197-9580-0F9E5C479368}"/>
                  </a:ext>
                </a:extLst>
              </p:cNvPr>
              <p:cNvSpPr>
                <a:spLocks noChangeArrowheads="1"/>
              </p:cNvSpPr>
              <p:nvPr/>
            </p:nvSpPr>
            <p:spPr bwMode="auto">
              <a:xfrm>
                <a:off x="1431412" y="574152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196</a:t>
                </a:r>
              </a:p>
            </p:txBody>
          </p:sp>
          <p:sp>
            <p:nvSpPr>
              <p:cNvPr id="50" name="Rectangle 400">
                <a:extLst>
                  <a:ext uri="{FF2B5EF4-FFF2-40B4-BE49-F238E27FC236}">
                    <a16:creationId xmlns:a16="http://schemas.microsoft.com/office/drawing/2014/main" id="{72D98196-20D1-4147-9676-5E900C15C5FF}"/>
                  </a:ext>
                </a:extLst>
              </p:cNvPr>
              <p:cNvSpPr>
                <a:spLocks noChangeArrowheads="1"/>
              </p:cNvSpPr>
              <p:nvPr/>
            </p:nvSpPr>
            <p:spPr bwMode="auto">
              <a:xfrm>
                <a:off x="1690387" y="574152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135</a:t>
                </a:r>
              </a:p>
            </p:txBody>
          </p:sp>
          <p:sp>
            <p:nvSpPr>
              <p:cNvPr id="53" name="Rectangle 401">
                <a:extLst>
                  <a:ext uri="{FF2B5EF4-FFF2-40B4-BE49-F238E27FC236}">
                    <a16:creationId xmlns:a16="http://schemas.microsoft.com/office/drawing/2014/main" id="{D836F507-EBD4-4DCA-887C-8D952CBF414F}"/>
                  </a:ext>
                </a:extLst>
              </p:cNvPr>
              <p:cNvSpPr>
                <a:spLocks noChangeArrowheads="1"/>
              </p:cNvSpPr>
              <p:nvPr/>
            </p:nvSpPr>
            <p:spPr bwMode="auto">
              <a:xfrm>
                <a:off x="1949362" y="574152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107</a:t>
                </a:r>
                <a:endParaRPr kumimoji="0" lang="en-US" altLang="en-US" sz="900" i="0" u="none" strike="noStrike" cap="none" normalizeH="0" baseline="0" dirty="0">
                  <a:ln>
                    <a:noFill/>
                  </a:ln>
                  <a:effectLst/>
                  <a:cs typeface="Arial" panose="020B0604020202020204" pitchFamily="34" charset="0"/>
                </a:endParaRPr>
              </a:p>
            </p:txBody>
          </p:sp>
          <p:sp>
            <p:nvSpPr>
              <p:cNvPr id="54" name="Rectangle 402">
                <a:extLst>
                  <a:ext uri="{FF2B5EF4-FFF2-40B4-BE49-F238E27FC236}">
                    <a16:creationId xmlns:a16="http://schemas.microsoft.com/office/drawing/2014/main" id="{6AF15669-B96D-41F1-8774-E93BDD331C44}"/>
                  </a:ext>
                </a:extLst>
              </p:cNvPr>
              <p:cNvSpPr>
                <a:spLocks noChangeArrowheads="1"/>
              </p:cNvSpPr>
              <p:nvPr/>
            </p:nvSpPr>
            <p:spPr bwMode="auto">
              <a:xfrm>
                <a:off x="2240397"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90</a:t>
                </a:r>
              </a:p>
            </p:txBody>
          </p:sp>
          <p:sp>
            <p:nvSpPr>
              <p:cNvPr id="55" name="Rectangle 403">
                <a:extLst>
                  <a:ext uri="{FF2B5EF4-FFF2-40B4-BE49-F238E27FC236}">
                    <a16:creationId xmlns:a16="http://schemas.microsoft.com/office/drawing/2014/main" id="{FA8918D6-68AA-4ECD-86FD-84EEB9A252A0}"/>
                  </a:ext>
                </a:extLst>
              </p:cNvPr>
              <p:cNvSpPr>
                <a:spLocks noChangeArrowheads="1"/>
              </p:cNvSpPr>
              <p:nvPr/>
            </p:nvSpPr>
            <p:spPr bwMode="auto">
              <a:xfrm>
                <a:off x="2499372"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73</a:t>
                </a:r>
              </a:p>
            </p:txBody>
          </p:sp>
          <p:sp>
            <p:nvSpPr>
              <p:cNvPr id="56" name="Rectangle 404">
                <a:extLst>
                  <a:ext uri="{FF2B5EF4-FFF2-40B4-BE49-F238E27FC236}">
                    <a16:creationId xmlns:a16="http://schemas.microsoft.com/office/drawing/2014/main" id="{1411E494-1361-45DA-92EA-42B44FA40734}"/>
                  </a:ext>
                </a:extLst>
              </p:cNvPr>
              <p:cNvSpPr>
                <a:spLocks noChangeArrowheads="1"/>
              </p:cNvSpPr>
              <p:nvPr/>
            </p:nvSpPr>
            <p:spPr bwMode="auto">
              <a:xfrm>
                <a:off x="2758347"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59</a:t>
                </a:r>
              </a:p>
            </p:txBody>
          </p:sp>
          <p:sp>
            <p:nvSpPr>
              <p:cNvPr id="57" name="Rectangle 405">
                <a:extLst>
                  <a:ext uri="{FF2B5EF4-FFF2-40B4-BE49-F238E27FC236}">
                    <a16:creationId xmlns:a16="http://schemas.microsoft.com/office/drawing/2014/main" id="{00863C63-0663-4C80-81E5-0B36879CE430}"/>
                  </a:ext>
                </a:extLst>
              </p:cNvPr>
              <p:cNvSpPr>
                <a:spLocks noChangeArrowheads="1"/>
              </p:cNvSpPr>
              <p:nvPr/>
            </p:nvSpPr>
            <p:spPr bwMode="auto">
              <a:xfrm>
                <a:off x="3017322"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47</a:t>
                </a:r>
              </a:p>
            </p:txBody>
          </p:sp>
          <p:sp>
            <p:nvSpPr>
              <p:cNvPr id="58" name="Rectangle 407">
                <a:extLst>
                  <a:ext uri="{FF2B5EF4-FFF2-40B4-BE49-F238E27FC236}">
                    <a16:creationId xmlns:a16="http://schemas.microsoft.com/office/drawing/2014/main" id="{16D5B365-9084-417B-86C8-AE32C6A673D4}"/>
                  </a:ext>
                </a:extLst>
              </p:cNvPr>
              <p:cNvSpPr>
                <a:spLocks noChangeArrowheads="1"/>
              </p:cNvSpPr>
              <p:nvPr/>
            </p:nvSpPr>
            <p:spPr bwMode="auto">
              <a:xfrm>
                <a:off x="3276297"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41</a:t>
                </a:r>
              </a:p>
            </p:txBody>
          </p:sp>
          <p:sp>
            <p:nvSpPr>
              <p:cNvPr id="59" name="Rectangle 408">
                <a:extLst>
                  <a:ext uri="{FF2B5EF4-FFF2-40B4-BE49-F238E27FC236}">
                    <a16:creationId xmlns:a16="http://schemas.microsoft.com/office/drawing/2014/main" id="{0A2B4957-E892-4D02-B4B8-949CBF09EC31}"/>
                  </a:ext>
                </a:extLst>
              </p:cNvPr>
              <p:cNvSpPr>
                <a:spLocks noChangeArrowheads="1"/>
              </p:cNvSpPr>
              <p:nvPr/>
            </p:nvSpPr>
            <p:spPr bwMode="auto">
              <a:xfrm>
                <a:off x="3535272"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36</a:t>
                </a:r>
                <a:endParaRPr kumimoji="0" lang="en-US" altLang="en-US" sz="900" i="0" u="none" strike="noStrike" cap="none" normalizeH="0" baseline="0" dirty="0">
                  <a:ln>
                    <a:noFill/>
                  </a:ln>
                  <a:effectLst/>
                  <a:cs typeface="Arial" panose="020B0604020202020204" pitchFamily="34" charset="0"/>
                </a:endParaRPr>
              </a:p>
            </p:txBody>
          </p:sp>
          <p:sp>
            <p:nvSpPr>
              <p:cNvPr id="60" name="Rectangle 409">
                <a:extLst>
                  <a:ext uri="{FF2B5EF4-FFF2-40B4-BE49-F238E27FC236}">
                    <a16:creationId xmlns:a16="http://schemas.microsoft.com/office/drawing/2014/main" id="{1A347FE6-21F8-475B-8AC5-35CFE7FDB4DD}"/>
                  </a:ext>
                </a:extLst>
              </p:cNvPr>
              <p:cNvSpPr>
                <a:spLocks noChangeArrowheads="1"/>
              </p:cNvSpPr>
              <p:nvPr/>
            </p:nvSpPr>
            <p:spPr bwMode="auto">
              <a:xfrm>
                <a:off x="3794247"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34</a:t>
                </a:r>
                <a:endParaRPr kumimoji="0" lang="en-US" altLang="en-US" sz="900" i="0" u="none" strike="noStrike" cap="none" normalizeH="0" baseline="0" dirty="0">
                  <a:ln>
                    <a:noFill/>
                  </a:ln>
                  <a:effectLst/>
                  <a:cs typeface="Arial" panose="020B0604020202020204" pitchFamily="34" charset="0"/>
                </a:endParaRPr>
              </a:p>
            </p:txBody>
          </p:sp>
          <p:sp>
            <p:nvSpPr>
              <p:cNvPr id="61" name="Rectangle 410">
                <a:extLst>
                  <a:ext uri="{FF2B5EF4-FFF2-40B4-BE49-F238E27FC236}">
                    <a16:creationId xmlns:a16="http://schemas.microsoft.com/office/drawing/2014/main" id="{5503EB2C-C609-4055-BFAA-04FF406D7436}"/>
                  </a:ext>
                </a:extLst>
              </p:cNvPr>
              <p:cNvSpPr>
                <a:spLocks noChangeArrowheads="1"/>
              </p:cNvSpPr>
              <p:nvPr/>
            </p:nvSpPr>
            <p:spPr bwMode="auto">
              <a:xfrm>
                <a:off x="4053222"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29</a:t>
                </a:r>
              </a:p>
            </p:txBody>
          </p:sp>
          <p:sp>
            <p:nvSpPr>
              <p:cNvPr id="62" name="Rectangle 411">
                <a:extLst>
                  <a:ext uri="{FF2B5EF4-FFF2-40B4-BE49-F238E27FC236}">
                    <a16:creationId xmlns:a16="http://schemas.microsoft.com/office/drawing/2014/main" id="{F4762486-0210-4575-B0B0-3F748A9624BD}"/>
                  </a:ext>
                </a:extLst>
              </p:cNvPr>
              <p:cNvSpPr>
                <a:spLocks noChangeArrowheads="1"/>
              </p:cNvSpPr>
              <p:nvPr/>
            </p:nvSpPr>
            <p:spPr bwMode="auto">
              <a:xfrm>
                <a:off x="4312197"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26</a:t>
                </a:r>
                <a:endParaRPr kumimoji="0" lang="en-US" altLang="en-US" sz="900" i="0" u="none" strike="noStrike" cap="none" normalizeH="0" baseline="0" dirty="0">
                  <a:ln>
                    <a:noFill/>
                  </a:ln>
                  <a:effectLst/>
                  <a:cs typeface="Arial" panose="020B0604020202020204" pitchFamily="34" charset="0"/>
                </a:endParaRPr>
              </a:p>
            </p:txBody>
          </p:sp>
          <p:sp>
            <p:nvSpPr>
              <p:cNvPr id="63" name="Rectangle 412">
                <a:extLst>
                  <a:ext uri="{FF2B5EF4-FFF2-40B4-BE49-F238E27FC236}">
                    <a16:creationId xmlns:a16="http://schemas.microsoft.com/office/drawing/2014/main" id="{69213844-98C8-4FDD-8B26-5FBB355DFF1D}"/>
                  </a:ext>
                </a:extLst>
              </p:cNvPr>
              <p:cNvSpPr>
                <a:spLocks noChangeArrowheads="1"/>
              </p:cNvSpPr>
              <p:nvPr/>
            </p:nvSpPr>
            <p:spPr bwMode="auto">
              <a:xfrm>
                <a:off x="4571172"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20</a:t>
                </a:r>
                <a:endParaRPr kumimoji="0" lang="en-US" altLang="en-US" sz="900" i="0" u="none" strike="noStrike" cap="none" normalizeH="0" baseline="0" dirty="0">
                  <a:ln>
                    <a:noFill/>
                  </a:ln>
                  <a:effectLst/>
                  <a:cs typeface="Arial" panose="020B0604020202020204" pitchFamily="34" charset="0"/>
                </a:endParaRPr>
              </a:p>
            </p:txBody>
          </p:sp>
          <p:sp>
            <p:nvSpPr>
              <p:cNvPr id="64" name="Rectangle 413">
                <a:extLst>
                  <a:ext uri="{FF2B5EF4-FFF2-40B4-BE49-F238E27FC236}">
                    <a16:creationId xmlns:a16="http://schemas.microsoft.com/office/drawing/2014/main" id="{5B17627A-1FBE-4A03-AB48-1DD138564E9C}"/>
                  </a:ext>
                </a:extLst>
              </p:cNvPr>
              <p:cNvSpPr>
                <a:spLocks noChangeArrowheads="1"/>
              </p:cNvSpPr>
              <p:nvPr/>
            </p:nvSpPr>
            <p:spPr bwMode="auto">
              <a:xfrm>
                <a:off x="4830147"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16</a:t>
                </a:r>
                <a:endParaRPr kumimoji="0" lang="en-US" altLang="en-US" sz="900" i="0" u="none" strike="noStrike" cap="none" normalizeH="0" baseline="0" dirty="0">
                  <a:ln>
                    <a:noFill/>
                  </a:ln>
                  <a:effectLst/>
                  <a:cs typeface="Arial" panose="020B0604020202020204" pitchFamily="34" charset="0"/>
                </a:endParaRPr>
              </a:p>
            </p:txBody>
          </p:sp>
          <p:sp>
            <p:nvSpPr>
              <p:cNvPr id="65" name="Rectangle 414">
                <a:extLst>
                  <a:ext uri="{FF2B5EF4-FFF2-40B4-BE49-F238E27FC236}">
                    <a16:creationId xmlns:a16="http://schemas.microsoft.com/office/drawing/2014/main" id="{369D62B4-DE24-441E-A7F5-05094523662E}"/>
                  </a:ext>
                </a:extLst>
              </p:cNvPr>
              <p:cNvSpPr>
                <a:spLocks noChangeArrowheads="1"/>
              </p:cNvSpPr>
              <p:nvPr/>
            </p:nvSpPr>
            <p:spPr bwMode="auto">
              <a:xfrm>
                <a:off x="5089122" y="574152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11</a:t>
                </a:r>
              </a:p>
            </p:txBody>
          </p:sp>
          <p:sp>
            <p:nvSpPr>
              <p:cNvPr id="66" name="Rectangle 431">
                <a:extLst>
                  <a:ext uri="{FF2B5EF4-FFF2-40B4-BE49-F238E27FC236}">
                    <a16:creationId xmlns:a16="http://schemas.microsoft.com/office/drawing/2014/main" id="{23B72BC4-DFD5-4F1E-9984-B0E5A2A83DFF}"/>
                  </a:ext>
                </a:extLst>
              </p:cNvPr>
              <p:cNvSpPr>
                <a:spLocks noChangeArrowheads="1"/>
              </p:cNvSpPr>
              <p:nvPr/>
            </p:nvSpPr>
            <p:spPr bwMode="auto">
              <a:xfrm>
                <a:off x="5380157" y="574152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6</a:t>
                </a:r>
                <a:endParaRPr kumimoji="0" lang="en-US" altLang="en-US" sz="900" i="0" u="none" strike="noStrike" cap="none" normalizeH="0" baseline="0" dirty="0">
                  <a:ln>
                    <a:noFill/>
                  </a:ln>
                  <a:effectLst/>
                  <a:cs typeface="Arial" panose="020B0604020202020204" pitchFamily="34" charset="0"/>
                </a:endParaRPr>
              </a:p>
            </p:txBody>
          </p:sp>
          <p:sp>
            <p:nvSpPr>
              <p:cNvPr id="67" name="Rectangle 433">
                <a:extLst>
                  <a:ext uri="{FF2B5EF4-FFF2-40B4-BE49-F238E27FC236}">
                    <a16:creationId xmlns:a16="http://schemas.microsoft.com/office/drawing/2014/main" id="{F2FB4A88-D2F7-40B1-9FFD-FE6690554835}"/>
                  </a:ext>
                </a:extLst>
              </p:cNvPr>
              <p:cNvSpPr>
                <a:spLocks noChangeArrowheads="1"/>
              </p:cNvSpPr>
              <p:nvPr/>
            </p:nvSpPr>
            <p:spPr bwMode="auto">
              <a:xfrm>
                <a:off x="5639132" y="574152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a:t>
                </a:r>
                <a:endParaRPr kumimoji="0" lang="en-US" altLang="en-US" sz="900" i="0" u="none" strike="noStrike" cap="none" normalizeH="0" baseline="0" dirty="0">
                  <a:ln>
                    <a:noFill/>
                  </a:ln>
                  <a:effectLst/>
                  <a:cs typeface="Arial" panose="020B0604020202020204" pitchFamily="34" charset="0"/>
                </a:endParaRPr>
              </a:p>
            </p:txBody>
          </p:sp>
          <p:sp>
            <p:nvSpPr>
              <p:cNvPr id="68" name="Rectangle 407">
                <a:extLst>
                  <a:ext uri="{FF2B5EF4-FFF2-40B4-BE49-F238E27FC236}">
                    <a16:creationId xmlns:a16="http://schemas.microsoft.com/office/drawing/2014/main" id="{E93CAA36-6068-4E75-BEEE-64D0F6CA90C3}"/>
                  </a:ext>
                </a:extLst>
              </p:cNvPr>
              <p:cNvSpPr>
                <a:spLocks noChangeArrowheads="1"/>
              </p:cNvSpPr>
              <p:nvPr/>
            </p:nvSpPr>
            <p:spPr bwMode="auto">
              <a:xfrm>
                <a:off x="366659" y="5741520"/>
                <a:ext cx="78547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solidFill>
                      <a:schemeClr val="accent1"/>
                    </a:solidFill>
                    <a:effectLst/>
                    <a:cs typeface="Arial" panose="020B0604020202020204" pitchFamily="34" charset="0"/>
                  </a:rPr>
                  <a:t>NIVO + chemo</a:t>
                </a:r>
              </a:p>
            </p:txBody>
          </p:sp>
          <p:sp>
            <p:nvSpPr>
              <p:cNvPr id="69" name="Rectangle 413">
                <a:extLst>
                  <a:ext uri="{FF2B5EF4-FFF2-40B4-BE49-F238E27FC236}">
                    <a16:creationId xmlns:a16="http://schemas.microsoft.com/office/drawing/2014/main" id="{298496AD-BD79-4112-90BA-8E162496692D}"/>
                  </a:ext>
                </a:extLst>
              </p:cNvPr>
              <p:cNvSpPr>
                <a:spLocks noChangeArrowheads="1"/>
              </p:cNvSpPr>
              <p:nvPr/>
            </p:nvSpPr>
            <p:spPr bwMode="auto">
              <a:xfrm>
                <a:off x="5898107" y="574152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0</a:t>
                </a:r>
              </a:p>
            </p:txBody>
          </p:sp>
        </p:grpSp>
        <p:grpSp>
          <p:nvGrpSpPr>
            <p:cNvPr id="19" name="Group 18">
              <a:extLst>
                <a:ext uri="{FF2B5EF4-FFF2-40B4-BE49-F238E27FC236}">
                  <a16:creationId xmlns:a16="http://schemas.microsoft.com/office/drawing/2014/main" id="{7B246F91-EDCF-4AEC-9FC3-F6922C75F21B}"/>
                </a:ext>
              </a:extLst>
            </p:cNvPr>
            <p:cNvGrpSpPr/>
            <p:nvPr/>
          </p:nvGrpSpPr>
          <p:grpSpPr>
            <a:xfrm>
              <a:off x="366659" y="5548397"/>
              <a:ext cx="5595568" cy="138499"/>
              <a:chOff x="366659" y="5893681"/>
              <a:chExt cx="5595568" cy="138499"/>
            </a:xfrm>
          </p:grpSpPr>
          <p:sp>
            <p:nvSpPr>
              <p:cNvPr id="20" name="Rectangle 415">
                <a:extLst>
                  <a:ext uri="{FF2B5EF4-FFF2-40B4-BE49-F238E27FC236}">
                    <a16:creationId xmlns:a16="http://schemas.microsoft.com/office/drawing/2014/main" id="{99784ED7-85D2-4060-B100-90B0088B2720}"/>
                  </a:ext>
                </a:extLst>
              </p:cNvPr>
              <p:cNvSpPr>
                <a:spLocks noChangeArrowheads="1"/>
              </p:cNvSpPr>
              <p:nvPr/>
            </p:nvSpPr>
            <p:spPr bwMode="auto">
              <a:xfrm>
                <a:off x="1172437" y="5893681"/>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176</a:t>
                </a:r>
                <a:endParaRPr kumimoji="0" lang="en-US" altLang="en-US" sz="900" i="0" u="none" strike="noStrike" cap="none" normalizeH="0" baseline="0" dirty="0">
                  <a:ln>
                    <a:noFill/>
                  </a:ln>
                  <a:effectLst/>
                  <a:cs typeface="Arial" panose="020B0604020202020204" pitchFamily="34" charset="0"/>
                </a:endParaRPr>
              </a:p>
            </p:txBody>
          </p:sp>
          <p:sp>
            <p:nvSpPr>
              <p:cNvPr id="21" name="Rectangle 416">
                <a:extLst>
                  <a:ext uri="{FF2B5EF4-FFF2-40B4-BE49-F238E27FC236}">
                    <a16:creationId xmlns:a16="http://schemas.microsoft.com/office/drawing/2014/main" id="{005E5DC2-6DFE-4EFC-A011-EDB122A20657}"/>
                  </a:ext>
                </a:extLst>
              </p:cNvPr>
              <p:cNvSpPr>
                <a:spLocks noChangeArrowheads="1"/>
              </p:cNvSpPr>
              <p:nvPr/>
            </p:nvSpPr>
            <p:spPr bwMode="auto">
              <a:xfrm>
                <a:off x="1431412" y="5893681"/>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142</a:t>
                </a:r>
              </a:p>
            </p:txBody>
          </p:sp>
          <p:sp>
            <p:nvSpPr>
              <p:cNvPr id="25" name="Rectangle 417">
                <a:extLst>
                  <a:ext uri="{FF2B5EF4-FFF2-40B4-BE49-F238E27FC236}">
                    <a16:creationId xmlns:a16="http://schemas.microsoft.com/office/drawing/2014/main" id="{B094AF05-4A69-45FA-BFC4-DF278C95EF4D}"/>
                  </a:ext>
                </a:extLst>
              </p:cNvPr>
              <p:cNvSpPr>
                <a:spLocks noChangeArrowheads="1"/>
              </p:cNvSpPr>
              <p:nvPr/>
            </p:nvSpPr>
            <p:spPr bwMode="auto">
              <a:xfrm>
                <a:off x="1722447"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86</a:t>
                </a:r>
              </a:p>
            </p:txBody>
          </p:sp>
          <p:sp>
            <p:nvSpPr>
              <p:cNvPr id="27" name="Rectangle 418">
                <a:extLst>
                  <a:ext uri="{FF2B5EF4-FFF2-40B4-BE49-F238E27FC236}">
                    <a16:creationId xmlns:a16="http://schemas.microsoft.com/office/drawing/2014/main" id="{EF7FD6EF-5026-460C-B71E-928241BC2319}"/>
                  </a:ext>
                </a:extLst>
              </p:cNvPr>
              <p:cNvSpPr>
                <a:spLocks noChangeArrowheads="1"/>
              </p:cNvSpPr>
              <p:nvPr/>
            </p:nvSpPr>
            <p:spPr bwMode="auto">
              <a:xfrm>
                <a:off x="1981422"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52</a:t>
                </a:r>
              </a:p>
            </p:txBody>
          </p:sp>
          <p:sp>
            <p:nvSpPr>
              <p:cNvPr id="28" name="Rectangle 419">
                <a:extLst>
                  <a:ext uri="{FF2B5EF4-FFF2-40B4-BE49-F238E27FC236}">
                    <a16:creationId xmlns:a16="http://schemas.microsoft.com/office/drawing/2014/main" id="{ADB17C09-9342-4581-9281-CBEC51870A62}"/>
                  </a:ext>
                </a:extLst>
              </p:cNvPr>
              <p:cNvSpPr>
                <a:spLocks noChangeArrowheads="1"/>
              </p:cNvSpPr>
              <p:nvPr/>
            </p:nvSpPr>
            <p:spPr bwMode="auto">
              <a:xfrm>
                <a:off x="2240397"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42</a:t>
                </a:r>
              </a:p>
            </p:txBody>
          </p:sp>
          <p:sp>
            <p:nvSpPr>
              <p:cNvPr id="29" name="Rectangle 420">
                <a:extLst>
                  <a:ext uri="{FF2B5EF4-FFF2-40B4-BE49-F238E27FC236}">
                    <a16:creationId xmlns:a16="http://schemas.microsoft.com/office/drawing/2014/main" id="{CF85891F-D23B-4A04-962A-48F43AFE0E87}"/>
                  </a:ext>
                </a:extLst>
              </p:cNvPr>
              <p:cNvSpPr>
                <a:spLocks noChangeArrowheads="1"/>
              </p:cNvSpPr>
              <p:nvPr/>
            </p:nvSpPr>
            <p:spPr bwMode="auto">
              <a:xfrm>
                <a:off x="2499372"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31</a:t>
                </a:r>
              </a:p>
            </p:txBody>
          </p:sp>
          <p:sp>
            <p:nvSpPr>
              <p:cNvPr id="30" name="Rectangle 421">
                <a:extLst>
                  <a:ext uri="{FF2B5EF4-FFF2-40B4-BE49-F238E27FC236}">
                    <a16:creationId xmlns:a16="http://schemas.microsoft.com/office/drawing/2014/main" id="{79FFD6E5-D3EC-4C8A-9E55-5FBA4C42DAB8}"/>
                  </a:ext>
                </a:extLst>
              </p:cNvPr>
              <p:cNvSpPr>
                <a:spLocks noChangeArrowheads="1"/>
              </p:cNvSpPr>
              <p:nvPr/>
            </p:nvSpPr>
            <p:spPr bwMode="auto">
              <a:xfrm>
                <a:off x="2758347"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24</a:t>
                </a:r>
              </a:p>
            </p:txBody>
          </p:sp>
          <p:sp>
            <p:nvSpPr>
              <p:cNvPr id="31" name="Rectangle 422">
                <a:extLst>
                  <a:ext uri="{FF2B5EF4-FFF2-40B4-BE49-F238E27FC236}">
                    <a16:creationId xmlns:a16="http://schemas.microsoft.com/office/drawing/2014/main" id="{4B804F2E-AF23-43E6-BEF9-BC7F07D3AA58}"/>
                  </a:ext>
                </a:extLst>
              </p:cNvPr>
              <p:cNvSpPr>
                <a:spLocks noChangeArrowheads="1"/>
              </p:cNvSpPr>
              <p:nvPr/>
            </p:nvSpPr>
            <p:spPr bwMode="auto">
              <a:xfrm>
                <a:off x="3017322"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21</a:t>
                </a:r>
                <a:endParaRPr kumimoji="0" lang="en-US" altLang="en-US" sz="900" i="0" u="none" strike="noStrike" cap="none" normalizeH="0" baseline="0" dirty="0">
                  <a:ln>
                    <a:noFill/>
                  </a:ln>
                  <a:effectLst/>
                  <a:cs typeface="Arial" panose="020B0604020202020204" pitchFamily="34" charset="0"/>
                </a:endParaRPr>
              </a:p>
            </p:txBody>
          </p:sp>
          <p:sp>
            <p:nvSpPr>
              <p:cNvPr id="32" name="Rectangle 423">
                <a:extLst>
                  <a:ext uri="{FF2B5EF4-FFF2-40B4-BE49-F238E27FC236}">
                    <a16:creationId xmlns:a16="http://schemas.microsoft.com/office/drawing/2014/main" id="{C101F55A-7A45-49D6-9DAE-45EB89817055}"/>
                  </a:ext>
                </a:extLst>
              </p:cNvPr>
              <p:cNvSpPr>
                <a:spLocks noChangeArrowheads="1"/>
              </p:cNvSpPr>
              <p:nvPr/>
            </p:nvSpPr>
            <p:spPr bwMode="auto">
              <a:xfrm>
                <a:off x="3276297"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16</a:t>
                </a:r>
              </a:p>
            </p:txBody>
          </p:sp>
          <p:sp>
            <p:nvSpPr>
              <p:cNvPr id="33" name="Rectangle 424">
                <a:extLst>
                  <a:ext uri="{FF2B5EF4-FFF2-40B4-BE49-F238E27FC236}">
                    <a16:creationId xmlns:a16="http://schemas.microsoft.com/office/drawing/2014/main" id="{965AC63C-7352-4508-8BC4-96FD49DC67A9}"/>
                  </a:ext>
                </a:extLst>
              </p:cNvPr>
              <p:cNvSpPr>
                <a:spLocks noChangeArrowheads="1"/>
              </p:cNvSpPr>
              <p:nvPr/>
            </p:nvSpPr>
            <p:spPr bwMode="auto">
              <a:xfrm>
                <a:off x="3535272"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15</a:t>
                </a:r>
                <a:endParaRPr kumimoji="0" lang="en-US" altLang="en-US" sz="900" i="0" u="none" strike="noStrike" cap="none" normalizeH="0" baseline="0" dirty="0">
                  <a:ln>
                    <a:noFill/>
                  </a:ln>
                  <a:effectLst/>
                  <a:cs typeface="Arial" panose="020B0604020202020204" pitchFamily="34" charset="0"/>
                </a:endParaRPr>
              </a:p>
            </p:txBody>
          </p:sp>
          <p:sp>
            <p:nvSpPr>
              <p:cNvPr id="34" name="Rectangle 425">
                <a:extLst>
                  <a:ext uri="{FF2B5EF4-FFF2-40B4-BE49-F238E27FC236}">
                    <a16:creationId xmlns:a16="http://schemas.microsoft.com/office/drawing/2014/main" id="{4D3DCD0D-59D1-431D-BFD6-45174F707C70}"/>
                  </a:ext>
                </a:extLst>
              </p:cNvPr>
              <p:cNvSpPr>
                <a:spLocks noChangeArrowheads="1"/>
              </p:cNvSpPr>
              <p:nvPr/>
            </p:nvSpPr>
            <p:spPr bwMode="auto">
              <a:xfrm>
                <a:off x="3794247"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13</a:t>
                </a:r>
                <a:endParaRPr kumimoji="0" lang="en-US" altLang="en-US" sz="900" i="0" u="none" strike="noStrike" cap="none" normalizeH="0" baseline="0" dirty="0">
                  <a:ln>
                    <a:noFill/>
                  </a:ln>
                  <a:effectLst/>
                  <a:cs typeface="Arial" panose="020B0604020202020204" pitchFamily="34" charset="0"/>
                </a:endParaRPr>
              </a:p>
            </p:txBody>
          </p:sp>
          <p:sp>
            <p:nvSpPr>
              <p:cNvPr id="35" name="Rectangle 426">
                <a:extLst>
                  <a:ext uri="{FF2B5EF4-FFF2-40B4-BE49-F238E27FC236}">
                    <a16:creationId xmlns:a16="http://schemas.microsoft.com/office/drawing/2014/main" id="{B8ED8A0F-1A5B-4F53-8A2F-A1B319CFA55B}"/>
                  </a:ext>
                </a:extLst>
              </p:cNvPr>
              <p:cNvSpPr>
                <a:spLocks noChangeArrowheads="1"/>
              </p:cNvSpPr>
              <p:nvPr/>
            </p:nvSpPr>
            <p:spPr bwMode="auto">
              <a:xfrm>
                <a:off x="4053222"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12</a:t>
                </a:r>
                <a:endParaRPr kumimoji="0" lang="en-US" altLang="en-US" sz="900" i="0" u="none" strike="noStrike" cap="none" normalizeH="0" baseline="0" dirty="0">
                  <a:ln>
                    <a:noFill/>
                  </a:ln>
                  <a:effectLst/>
                  <a:cs typeface="Arial" panose="020B0604020202020204" pitchFamily="34" charset="0"/>
                </a:endParaRPr>
              </a:p>
            </p:txBody>
          </p:sp>
          <p:sp>
            <p:nvSpPr>
              <p:cNvPr id="36" name="Rectangle 427">
                <a:extLst>
                  <a:ext uri="{FF2B5EF4-FFF2-40B4-BE49-F238E27FC236}">
                    <a16:creationId xmlns:a16="http://schemas.microsoft.com/office/drawing/2014/main" id="{92394591-B4F7-4941-B327-346905BF55ED}"/>
                  </a:ext>
                </a:extLst>
              </p:cNvPr>
              <p:cNvSpPr>
                <a:spLocks noChangeArrowheads="1"/>
              </p:cNvSpPr>
              <p:nvPr/>
            </p:nvSpPr>
            <p:spPr bwMode="auto">
              <a:xfrm>
                <a:off x="4312197" y="589368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11</a:t>
                </a:r>
                <a:endParaRPr kumimoji="0" lang="en-US" altLang="en-US" sz="900" i="0" u="none" strike="noStrike" cap="none" normalizeH="0" baseline="0" dirty="0">
                  <a:ln>
                    <a:noFill/>
                  </a:ln>
                  <a:effectLst/>
                  <a:cs typeface="Arial" panose="020B0604020202020204" pitchFamily="34" charset="0"/>
                </a:endParaRPr>
              </a:p>
            </p:txBody>
          </p:sp>
          <p:sp>
            <p:nvSpPr>
              <p:cNvPr id="38" name="Rectangle 428">
                <a:extLst>
                  <a:ext uri="{FF2B5EF4-FFF2-40B4-BE49-F238E27FC236}">
                    <a16:creationId xmlns:a16="http://schemas.microsoft.com/office/drawing/2014/main" id="{C0150BAA-AB81-4721-B47F-867614CE359B}"/>
                  </a:ext>
                </a:extLst>
              </p:cNvPr>
              <p:cNvSpPr>
                <a:spLocks noChangeArrowheads="1"/>
              </p:cNvSpPr>
              <p:nvPr/>
            </p:nvSpPr>
            <p:spPr bwMode="auto">
              <a:xfrm>
                <a:off x="4603232" y="589368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8</a:t>
                </a:r>
                <a:endParaRPr kumimoji="0" lang="en-US" altLang="en-US" sz="900" i="0" u="none" strike="noStrike" cap="none" normalizeH="0" baseline="0" dirty="0">
                  <a:ln>
                    <a:noFill/>
                  </a:ln>
                  <a:effectLst/>
                  <a:cs typeface="Arial" panose="020B0604020202020204" pitchFamily="34" charset="0"/>
                </a:endParaRPr>
              </a:p>
            </p:txBody>
          </p:sp>
          <p:sp>
            <p:nvSpPr>
              <p:cNvPr id="39" name="Rectangle 429">
                <a:extLst>
                  <a:ext uri="{FF2B5EF4-FFF2-40B4-BE49-F238E27FC236}">
                    <a16:creationId xmlns:a16="http://schemas.microsoft.com/office/drawing/2014/main" id="{9C8F9783-FA65-4B61-ACC1-E01532E428C1}"/>
                  </a:ext>
                </a:extLst>
              </p:cNvPr>
              <p:cNvSpPr>
                <a:spLocks noChangeArrowheads="1"/>
              </p:cNvSpPr>
              <p:nvPr/>
            </p:nvSpPr>
            <p:spPr bwMode="auto">
              <a:xfrm>
                <a:off x="4862207" y="589368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6</a:t>
                </a:r>
                <a:endParaRPr kumimoji="0" lang="en-US" altLang="en-US" sz="900" i="0" u="none" strike="noStrike" cap="none" normalizeH="0" baseline="0" dirty="0">
                  <a:ln>
                    <a:noFill/>
                  </a:ln>
                  <a:effectLst/>
                  <a:cs typeface="Arial" panose="020B0604020202020204" pitchFamily="34" charset="0"/>
                </a:endParaRPr>
              </a:p>
            </p:txBody>
          </p:sp>
          <p:sp>
            <p:nvSpPr>
              <p:cNvPr id="40" name="Rectangle 430">
                <a:extLst>
                  <a:ext uri="{FF2B5EF4-FFF2-40B4-BE49-F238E27FC236}">
                    <a16:creationId xmlns:a16="http://schemas.microsoft.com/office/drawing/2014/main" id="{0A02D18F-AAAC-4000-AC59-D553A1504927}"/>
                  </a:ext>
                </a:extLst>
              </p:cNvPr>
              <p:cNvSpPr>
                <a:spLocks noChangeArrowheads="1"/>
              </p:cNvSpPr>
              <p:nvPr/>
            </p:nvSpPr>
            <p:spPr bwMode="auto">
              <a:xfrm>
                <a:off x="5121182" y="589368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4</a:t>
                </a:r>
              </a:p>
            </p:txBody>
          </p:sp>
          <p:sp>
            <p:nvSpPr>
              <p:cNvPr id="41" name="Rectangle 432">
                <a:extLst>
                  <a:ext uri="{FF2B5EF4-FFF2-40B4-BE49-F238E27FC236}">
                    <a16:creationId xmlns:a16="http://schemas.microsoft.com/office/drawing/2014/main" id="{62353BFB-39B4-4DBB-94C9-9DDE4C08AB89}"/>
                  </a:ext>
                </a:extLst>
              </p:cNvPr>
              <p:cNvSpPr>
                <a:spLocks noChangeArrowheads="1"/>
              </p:cNvSpPr>
              <p:nvPr/>
            </p:nvSpPr>
            <p:spPr bwMode="auto">
              <a:xfrm>
                <a:off x="5380157" y="589368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3</a:t>
                </a:r>
              </a:p>
            </p:txBody>
          </p:sp>
          <p:sp>
            <p:nvSpPr>
              <p:cNvPr id="42" name="Rectangle 434">
                <a:extLst>
                  <a:ext uri="{FF2B5EF4-FFF2-40B4-BE49-F238E27FC236}">
                    <a16:creationId xmlns:a16="http://schemas.microsoft.com/office/drawing/2014/main" id="{5162205F-EEEB-48DB-9217-2F9BF191AA28}"/>
                  </a:ext>
                </a:extLst>
              </p:cNvPr>
              <p:cNvSpPr>
                <a:spLocks noChangeArrowheads="1"/>
              </p:cNvSpPr>
              <p:nvPr/>
            </p:nvSpPr>
            <p:spPr bwMode="auto">
              <a:xfrm>
                <a:off x="5639132" y="589368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0</a:t>
                </a:r>
                <a:endParaRPr kumimoji="0" lang="en-US" altLang="en-US" sz="900" i="0" u="none" strike="noStrike" cap="none" normalizeH="0" baseline="0" dirty="0">
                  <a:ln>
                    <a:noFill/>
                  </a:ln>
                  <a:effectLst/>
                  <a:cs typeface="Arial" panose="020B0604020202020204" pitchFamily="34" charset="0"/>
                </a:endParaRPr>
              </a:p>
            </p:txBody>
          </p:sp>
          <p:sp>
            <p:nvSpPr>
              <p:cNvPr id="43" name="Rectangle 408">
                <a:extLst>
                  <a:ext uri="{FF2B5EF4-FFF2-40B4-BE49-F238E27FC236}">
                    <a16:creationId xmlns:a16="http://schemas.microsoft.com/office/drawing/2014/main" id="{161942EC-3E60-4F1C-8776-27B85CCE857B}"/>
                  </a:ext>
                </a:extLst>
              </p:cNvPr>
              <p:cNvSpPr>
                <a:spLocks noChangeArrowheads="1"/>
              </p:cNvSpPr>
              <p:nvPr/>
            </p:nvSpPr>
            <p:spPr bwMode="auto">
              <a:xfrm>
                <a:off x="366659" y="5893681"/>
                <a:ext cx="39113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solidFill>
                      <a:schemeClr val="accent6"/>
                    </a:solidFill>
                    <a:effectLst/>
                    <a:cs typeface="Arial" panose="020B0604020202020204" pitchFamily="34" charset="0"/>
                  </a:rPr>
                  <a:t>Chemo</a:t>
                </a:r>
              </a:p>
            </p:txBody>
          </p:sp>
          <p:sp>
            <p:nvSpPr>
              <p:cNvPr id="44" name="Rectangle 429">
                <a:extLst>
                  <a:ext uri="{FF2B5EF4-FFF2-40B4-BE49-F238E27FC236}">
                    <a16:creationId xmlns:a16="http://schemas.microsoft.com/office/drawing/2014/main" id="{36788CD6-62E2-4347-9204-BAC5789692CB}"/>
                  </a:ext>
                </a:extLst>
              </p:cNvPr>
              <p:cNvSpPr>
                <a:spLocks noChangeArrowheads="1"/>
              </p:cNvSpPr>
              <p:nvPr/>
            </p:nvSpPr>
            <p:spPr bwMode="auto">
              <a:xfrm>
                <a:off x="5898107" y="589368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0</a:t>
                </a:r>
              </a:p>
            </p:txBody>
          </p:sp>
        </p:grpSp>
      </p:grpSp>
      <p:grpSp>
        <p:nvGrpSpPr>
          <p:cNvPr id="70" name="Group 69">
            <a:extLst>
              <a:ext uri="{FF2B5EF4-FFF2-40B4-BE49-F238E27FC236}">
                <a16:creationId xmlns:a16="http://schemas.microsoft.com/office/drawing/2014/main" id="{852ED7C4-1F45-4A51-B8CC-16A3A8B1F42F}"/>
              </a:ext>
            </a:extLst>
          </p:cNvPr>
          <p:cNvGrpSpPr/>
          <p:nvPr/>
        </p:nvGrpSpPr>
        <p:grpSpPr>
          <a:xfrm>
            <a:off x="6841592" y="5393267"/>
            <a:ext cx="4787123" cy="290660"/>
            <a:chOff x="6945675" y="5393267"/>
            <a:chExt cx="4787123" cy="290660"/>
          </a:xfrm>
        </p:grpSpPr>
        <p:grpSp>
          <p:nvGrpSpPr>
            <p:cNvPr id="72" name="Group 71">
              <a:extLst>
                <a:ext uri="{FF2B5EF4-FFF2-40B4-BE49-F238E27FC236}">
                  <a16:creationId xmlns:a16="http://schemas.microsoft.com/office/drawing/2014/main" id="{D9F838B1-3786-4861-B7E6-F7622A2F6A21}"/>
                </a:ext>
              </a:extLst>
            </p:cNvPr>
            <p:cNvGrpSpPr/>
            <p:nvPr/>
          </p:nvGrpSpPr>
          <p:grpSpPr>
            <a:xfrm>
              <a:off x="6945675" y="5393267"/>
              <a:ext cx="4787123" cy="138499"/>
              <a:chOff x="6945675" y="5903649"/>
              <a:chExt cx="4787123" cy="138499"/>
            </a:xfrm>
          </p:grpSpPr>
          <p:sp>
            <p:nvSpPr>
              <p:cNvPr id="95" name="Rectangle 398">
                <a:extLst>
                  <a:ext uri="{FF2B5EF4-FFF2-40B4-BE49-F238E27FC236}">
                    <a16:creationId xmlns:a16="http://schemas.microsoft.com/office/drawing/2014/main" id="{90A6D265-CBD9-4BE6-A001-62D450B10790}"/>
                  </a:ext>
                </a:extLst>
              </p:cNvPr>
              <p:cNvSpPr>
                <a:spLocks noChangeArrowheads="1"/>
              </p:cNvSpPr>
              <p:nvPr/>
            </p:nvSpPr>
            <p:spPr bwMode="auto">
              <a:xfrm>
                <a:off x="6945675" y="590364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350</a:t>
                </a:r>
                <a:endParaRPr kumimoji="0" lang="en-US" altLang="en-US" sz="900" i="0" u="none" strike="noStrike" cap="none" normalizeH="0" baseline="0" dirty="0">
                  <a:ln>
                    <a:noFill/>
                  </a:ln>
                  <a:effectLst/>
                  <a:cs typeface="Arial" panose="020B0604020202020204" pitchFamily="34" charset="0"/>
                </a:endParaRPr>
              </a:p>
            </p:txBody>
          </p:sp>
          <p:sp>
            <p:nvSpPr>
              <p:cNvPr id="96" name="Rectangle 399">
                <a:extLst>
                  <a:ext uri="{FF2B5EF4-FFF2-40B4-BE49-F238E27FC236}">
                    <a16:creationId xmlns:a16="http://schemas.microsoft.com/office/drawing/2014/main" id="{89E58D37-E822-43A1-9A86-6E20CB9D56A7}"/>
                  </a:ext>
                </a:extLst>
              </p:cNvPr>
              <p:cNvSpPr>
                <a:spLocks noChangeArrowheads="1"/>
              </p:cNvSpPr>
              <p:nvPr/>
            </p:nvSpPr>
            <p:spPr bwMode="auto">
              <a:xfrm>
                <a:off x="7190879" y="590364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302</a:t>
                </a:r>
              </a:p>
            </p:txBody>
          </p:sp>
          <p:sp>
            <p:nvSpPr>
              <p:cNvPr id="97" name="Rectangle 400">
                <a:extLst>
                  <a:ext uri="{FF2B5EF4-FFF2-40B4-BE49-F238E27FC236}">
                    <a16:creationId xmlns:a16="http://schemas.microsoft.com/office/drawing/2014/main" id="{4FFD8591-09EC-4C19-9ADE-91363C6F37CA}"/>
                  </a:ext>
                </a:extLst>
              </p:cNvPr>
              <p:cNvSpPr>
                <a:spLocks noChangeArrowheads="1"/>
              </p:cNvSpPr>
              <p:nvPr/>
            </p:nvSpPr>
            <p:spPr bwMode="auto">
              <a:xfrm>
                <a:off x="7436083" y="590364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206</a:t>
                </a:r>
              </a:p>
            </p:txBody>
          </p:sp>
          <p:sp>
            <p:nvSpPr>
              <p:cNvPr id="98" name="Rectangle 401">
                <a:extLst>
                  <a:ext uri="{FF2B5EF4-FFF2-40B4-BE49-F238E27FC236}">
                    <a16:creationId xmlns:a16="http://schemas.microsoft.com/office/drawing/2014/main" id="{5BA6CD83-B287-4B80-9905-1F8FE6EEDC26}"/>
                  </a:ext>
                </a:extLst>
              </p:cNvPr>
              <p:cNvSpPr>
                <a:spLocks noChangeArrowheads="1"/>
              </p:cNvSpPr>
              <p:nvPr/>
            </p:nvSpPr>
            <p:spPr bwMode="auto">
              <a:xfrm>
                <a:off x="7681287" y="590364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152</a:t>
                </a:r>
                <a:endParaRPr kumimoji="0" lang="en-US" altLang="en-US" sz="900" i="0" u="none" strike="noStrike" cap="none" normalizeH="0" baseline="0" dirty="0">
                  <a:ln>
                    <a:noFill/>
                  </a:ln>
                  <a:effectLst/>
                  <a:cs typeface="Arial" panose="020B0604020202020204" pitchFamily="34" charset="0"/>
                </a:endParaRPr>
              </a:p>
            </p:txBody>
          </p:sp>
          <p:sp>
            <p:nvSpPr>
              <p:cNvPr id="99" name="Rectangle 402">
                <a:extLst>
                  <a:ext uri="{FF2B5EF4-FFF2-40B4-BE49-F238E27FC236}">
                    <a16:creationId xmlns:a16="http://schemas.microsoft.com/office/drawing/2014/main" id="{7EB5D666-9AB3-4DA7-9A97-FE4FD2EF01DD}"/>
                  </a:ext>
                </a:extLst>
              </p:cNvPr>
              <p:cNvSpPr>
                <a:spLocks noChangeArrowheads="1"/>
              </p:cNvSpPr>
              <p:nvPr/>
            </p:nvSpPr>
            <p:spPr bwMode="auto">
              <a:xfrm>
                <a:off x="7926491" y="590364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129</a:t>
                </a:r>
              </a:p>
            </p:txBody>
          </p:sp>
          <p:sp>
            <p:nvSpPr>
              <p:cNvPr id="100" name="Rectangle 403">
                <a:extLst>
                  <a:ext uri="{FF2B5EF4-FFF2-40B4-BE49-F238E27FC236}">
                    <a16:creationId xmlns:a16="http://schemas.microsoft.com/office/drawing/2014/main" id="{D4A6F5E1-DFA9-45BB-ADC1-BF926EC42C01}"/>
                  </a:ext>
                </a:extLst>
              </p:cNvPr>
              <p:cNvSpPr>
                <a:spLocks noChangeArrowheads="1"/>
              </p:cNvSpPr>
              <p:nvPr/>
            </p:nvSpPr>
            <p:spPr bwMode="auto">
              <a:xfrm>
                <a:off x="8171695" y="5903649"/>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102</a:t>
                </a:r>
              </a:p>
            </p:txBody>
          </p:sp>
          <p:sp>
            <p:nvSpPr>
              <p:cNvPr id="101" name="Rectangle 404">
                <a:extLst>
                  <a:ext uri="{FF2B5EF4-FFF2-40B4-BE49-F238E27FC236}">
                    <a16:creationId xmlns:a16="http://schemas.microsoft.com/office/drawing/2014/main" id="{05B56613-C6D0-4741-97ED-C563F9D7FAAB}"/>
                  </a:ext>
                </a:extLst>
              </p:cNvPr>
              <p:cNvSpPr>
                <a:spLocks noChangeArrowheads="1"/>
              </p:cNvSpPr>
              <p:nvPr/>
            </p:nvSpPr>
            <p:spPr bwMode="auto">
              <a:xfrm>
                <a:off x="8448959"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78</a:t>
                </a:r>
              </a:p>
            </p:txBody>
          </p:sp>
          <p:sp>
            <p:nvSpPr>
              <p:cNvPr id="102" name="Rectangle 405">
                <a:extLst>
                  <a:ext uri="{FF2B5EF4-FFF2-40B4-BE49-F238E27FC236}">
                    <a16:creationId xmlns:a16="http://schemas.microsoft.com/office/drawing/2014/main" id="{7E8068A3-01A7-4FFE-BFFA-D61D7D135FCB}"/>
                  </a:ext>
                </a:extLst>
              </p:cNvPr>
              <p:cNvSpPr>
                <a:spLocks noChangeArrowheads="1"/>
              </p:cNvSpPr>
              <p:nvPr/>
            </p:nvSpPr>
            <p:spPr bwMode="auto">
              <a:xfrm>
                <a:off x="8694163"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62</a:t>
                </a:r>
              </a:p>
            </p:txBody>
          </p:sp>
          <p:sp>
            <p:nvSpPr>
              <p:cNvPr id="103" name="Rectangle 407">
                <a:extLst>
                  <a:ext uri="{FF2B5EF4-FFF2-40B4-BE49-F238E27FC236}">
                    <a16:creationId xmlns:a16="http://schemas.microsoft.com/office/drawing/2014/main" id="{669DF893-700D-4902-BA88-DC4950D99B04}"/>
                  </a:ext>
                </a:extLst>
              </p:cNvPr>
              <p:cNvSpPr>
                <a:spLocks noChangeArrowheads="1"/>
              </p:cNvSpPr>
              <p:nvPr/>
            </p:nvSpPr>
            <p:spPr bwMode="auto">
              <a:xfrm>
                <a:off x="8939367"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55</a:t>
                </a:r>
              </a:p>
            </p:txBody>
          </p:sp>
          <p:sp>
            <p:nvSpPr>
              <p:cNvPr id="104" name="Rectangle 408">
                <a:extLst>
                  <a:ext uri="{FF2B5EF4-FFF2-40B4-BE49-F238E27FC236}">
                    <a16:creationId xmlns:a16="http://schemas.microsoft.com/office/drawing/2014/main" id="{A2FFB5CD-EFF9-4AC4-8C43-561287459C8F}"/>
                  </a:ext>
                </a:extLst>
              </p:cNvPr>
              <p:cNvSpPr>
                <a:spLocks noChangeArrowheads="1"/>
              </p:cNvSpPr>
              <p:nvPr/>
            </p:nvSpPr>
            <p:spPr bwMode="auto">
              <a:xfrm>
                <a:off x="9184571"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47</a:t>
                </a:r>
                <a:endParaRPr kumimoji="0" lang="en-US" altLang="en-US" sz="900" i="0" u="none" strike="noStrike" cap="none" normalizeH="0" baseline="0" dirty="0">
                  <a:ln>
                    <a:noFill/>
                  </a:ln>
                  <a:effectLst/>
                  <a:cs typeface="Arial" panose="020B0604020202020204" pitchFamily="34" charset="0"/>
                </a:endParaRPr>
              </a:p>
            </p:txBody>
          </p:sp>
          <p:sp>
            <p:nvSpPr>
              <p:cNvPr id="105" name="Rectangle 409">
                <a:extLst>
                  <a:ext uri="{FF2B5EF4-FFF2-40B4-BE49-F238E27FC236}">
                    <a16:creationId xmlns:a16="http://schemas.microsoft.com/office/drawing/2014/main" id="{DAE4B417-DF61-4DFA-9E77-8B8D0360674B}"/>
                  </a:ext>
                </a:extLst>
              </p:cNvPr>
              <p:cNvSpPr>
                <a:spLocks noChangeArrowheads="1"/>
              </p:cNvSpPr>
              <p:nvPr/>
            </p:nvSpPr>
            <p:spPr bwMode="auto">
              <a:xfrm>
                <a:off x="9429775"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42</a:t>
                </a:r>
                <a:endParaRPr kumimoji="0" lang="en-US" altLang="en-US" sz="900" i="0" u="none" strike="noStrike" cap="none" normalizeH="0" baseline="0" dirty="0">
                  <a:ln>
                    <a:noFill/>
                  </a:ln>
                  <a:effectLst/>
                  <a:cs typeface="Arial" panose="020B0604020202020204" pitchFamily="34" charset="0"/>
                </a:endParaRPr>
              </a:p>
            </p:txBody>
          </p:sp>
          <p:sp>
            <p:nvSpPr>
              <p:cNvPr id="106" name="Rectangle 410">
                <a:extLst>
                  <a:ext uri="{FF2B5EF4-FFF2-40B4-BE49-F238E27FC236}">
                    <a16:creationId xmlns:a16="http://schemas.microsoft.com/office/drawing/2014/main" id="{ADC02F40-954D-404B-9BD6-21066AFB2A9E}"/>
                  </a:ext>
                </a:extLst>
              </p:cNvPr>
              <p:cNvSpPr>
                <a:spLocks noChangeArrowheads="1"/>
              </p:cNvSpPr>
              <p:nvPr/>
            </p:nvSpPr>
            <p:spPr bwMode="auto">
              <a:xfrm>
                <a:off x="9920183"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32</a:t>
                </a:r>
              </a:p>
            </p:txBody>
          </p:sp>
          <p:sp>
            <p:nvSpPr>
              <p:cNvPr id="107" name="Rectangle 411">
                <a:extLst>
                  <a:ext uri="{FF2B5EF4-FFF2-40B4-BE49-F238E27FC236}">
                    <a16:creationId xmlns:a16="http://schemas.microsoft.com/office/drawing/2014/main" id="{9BB04CAC-1463-4FB4-BAE6-E0DE0D9468F0}"/>
                  </a:ext>
                </a:extLst>
              </p:cNvPr>
              <p:cNvSpPr>
                <a:spLocks noChangeArrowheads="1"/>
              </p:cNvSpPr>
              <p:nvPr/>
            </p:nvSpPr>
            <p:spPr bwMode="auto">
              <a:xfrm>
                <a:off x="10165387"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23</a:t>
                </a:r>
                <a:endParaRPr kumimoji="0" lang="en-US" altLang="en-US" sz="900" i="0" u="none" strike="noStrike" cap="none" normalizeH="0" baseline="0" dirty="0">
                  <a:ln>
                    <a:noFill/>
                  </a:ln>
                  <a:effectLst/>
                  <a:cs typeface="Arial" panose="020B0604020202020204" pitchFamily="34" charset="0"/>
                </a:endParaRPr>
              </a:p>
            </p:txBody>
          </p:sp>
          <p:sp>
            <p:nvSpPr>
              <p:cNvPr id="108" name="Rectangle 412">
                <a:extLst>
                  <a:ext uri="{FF2B5EF4-FFF2-40B4-BE49-F238E27FC236}">
                    <a16:creationId xmlns:a16="http://schemas.microsoft.com/office/drawing/2014/main" id="{31518DA4-1FEB-4312-BE27-01889C27AAED}"/>
                  </a:ext>
                </a:extLst>
              </p:cNvPr>
              <p:cNvSpPr>
                <a:spLocks noChangeArrowheads="1"/>
              </p:cNvSpPr>
              <p:nvPr/>
            </p:nvSpPr>
            <p:spPr bwMode="auto">
              <a:xfrm>
                <a:off x="10410591"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19</a:t>
                </a:r>
                <a:endParaRPr kumimoji="0" lang="en-US" altLang="en-US" sz="900" i="0" u="none" strike="noStrike" cap="none" normalizeH="0" baseline="0" dirty="0">
                  <a:ln>
                    <a:noFill/>
                  </a:ln>
                  <a:effectLst/>
                  <a:cs typeface="Arial" panose="020B0604020202020204" pitchFamily="34" charset="0"/>
                </a:endParaRPr>
              </a:p>
            </p:txBody>
          </p:sp>
          <p:sp>
            <p:nvSpPr>
              <p:cNvPr id="109" name="Rectangle 413">
                <a:extLst>
                  <a:ext uri="{FF2B5EF4-FFF2-40B4-BE49-F238E27FC236}">
                    <a16:creationId xmlns:a16="http://schemas.microsoft.com/office/drawing/2014/main" id="{68E8F981-1F29-4F0B-91C7-115431173A1F}"/>
                  </a:ext>
                </a:extLst>
              </p:cNvPr>
              <p:cNvSpPr>
                <a:spLocks noChangeArrowheads="1"/>
              </p:cNvSpPr>
              <p:nvPr/>
            </p:nvSpPr>
            <p:spPr bwMode="auto">
              <a:xfrm>
                <a:off x="10655795"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13</a:t>
                </a:r>
                <a:endParaRPr kumimoji="0" lang="en-US" altLang="en-US" sz="900" i="0" u="none" strike="noStrike" cap="none" normalizeH="0" baseline="0" dirty="0">
                  <a:ln>
                    <a:noFill/>
                  </a:ln>
                  <a:effectLst/>
                  <a:cs typeface="Arial" panose="020B0604020202020204" pitchFamily="34" charset="0"/>
                </a:endParaRPr>
              </a:p>
            </p:txBody>
          </p:sp>
          <p:sp>
            <p:nvSpPr>
              <p:cNvPr id="110" name="Rectangle 414">
                <a:extLst>
                  <a:ext uri="{FF2B5EF4-FFF2-40B4-BE49-F238E27FC236}">
                    <a16:creationId xmlns:a16="http://schemas.microsoft.com/office/drawing/2014/main" id="{0EBB65EB-EDF9-46A5-9C1C-A5E36DE14D1A}"/>
                  </a:ext>
                </a:extLst>
              </p:cNvPr>
              <p:cNvSpPr>
                <a:spLocks noChangeArrowheads="1"/>
              </p:cNvSpPr>
              <p:nvPr/>
            </p:nvSpPr>
            <p:spPr bwMode="auto">
              <a:xfrm>
                <a:off x="10933059" y="590364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7</a:t>
                </a:r>
              </a:p>
            </p:txBody>
          </p:sp>
          <p:sp>
            <p:nvSpPr>
              <p:cNvPr id="111" name="Rectangle 431">
                <a:extLst>
                  <a:ext uri="{FF2B5EF4-FFF2-40B4-BE49-F238E27FC236}">
                    <a16:creationId xmlns:a16="http://schemas.microsoft.com/office/drawing/2014/main" id="{9F676E80-E02D-46E2-B6F8-7C6EF48AB407}"/>
                  </a:ext>
                </a:extLst>
              </p:cNvPr>
              <p:cNvSpPr>
                <a:spLocks noChangeArrowheads="1"/>
              </p:cNvSpPr>
              <p:nvPr/>
            </p:nvSpPr>
            <p:spPr bwMode="auto">
              <a:xfrm>
                <a:off x="11178263" y="590364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3</a:t>
                </a:r>
                <a:endParaRPr kumimoji="0" lang="en-US" altLang="en-US" sz="900" i="0" u="none" strike="noStrike" cap="none" normalizeH="0" baseline="0" dirty="0">
                  <a:ln>
                    <a:noFill/>
                  </a:ln>
                  <a:effectLst/>
                  <a:cs typeface="Arial" panose="020B0604020202020204" pitchFamily="34" charset="0"/>
                </a:endParaRPr>
              </a:p>
            </p:txBody>
          </p:sp>
          <p:sp>
            <p:nvSpPr>
              <p:cNvPr id="112" name="Rectangle 433">
                <a:extLst>
                  <a:ext uri="{FF2B5EF4-FFF2-40B4-BE49-F238E27FC236}">
                    <a16:creationId xmlns:a16="http://schemas.microsoft.com/office/drawing/2014/main" id="{40928175-E0BA-428C-91A9-EE65A484DB6D}"/>
                  </a:ext>
                </a:extLst>
              </p:cNvPr>
              <p:cNvSpPr>
                <a:spLocks noChangeArrowheads="1"/>
              </p:cNvSpPr>
              <p:nvPr/>
            </p:nvSpPr>
            <p:spPr bwMode="auto">
              <a:xfrm>
                <a:off x="11423467" y="590364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a:t>
                </a:r>
                <a:endParaRPr kumimoji="0" lang="en-US" altLang="en-US" sz="900" i="0" u="none" strike="noStrike" cap="none" normalizeH="0" baseline="0" dirty="0">
                  <a:ln>
                    <a:noFill/>
                  </a:ln>
                  <a:effectLst/>
                  <a:cs typeface="Arial" panose="020B0604020202020204" pitchFamily="34" charset="0"/>
                </a:endParaRPr>
              </a:p>
            </p:txBody>
          </p:sp>
          <p:sp>
            <p:nvSpPr>
              <p:cNvPr id="114" name="Rectangle 413">
                <a:extLst>
                  <a:ext uri="{FF2B5EF4-FFF2-40B4-BE49-F238E27FC236}">
                    <a16:creationId xmlns:a16="http://schemas.microsoft.com/office/drawing/2014/main" id="{5756E745-1843-4341-B3BD-59E854249815}"/>
                  </a:ext>
                </a:extLst>
              </p:cNvPr>
              <p:cNvSpPr>
                <a:spLocks noChangeArrowheads="1"/>
              </p:cNvSpPr>
              <p:nvPr/>
            </p:nvSpPr>
            <p:spPr bwMode="auto">
              <a:xfrm>
                <a:off x="11668678" y="5903649"/>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0</a:t>
                </a:r>
              </a:p>
            </p:txBody>
          </p:sp>
          <p:sp>
            <p:nvSpPr>
              <p:cNvPr id="115" name="Rectangle 409">
                <a:extLst>
                  <a:ext uri="{FF2B5EF4-FFF2-40B4-BE49-F238E27FC236}">
                    <a16:creationId xmlns:a16="http://schemas.microsoft.com/office/drawing/2014/main" id="{23D22B99-2E6E-441B-B49B-93745DFB2B96}"/>
                  </a:ext>
                </a:extLst>
              </p:cNvPr>
              <p:cNvSpPr>
                <a:spLocks noChangeArrowheads="1"/>
              </p:cNvSpPr>
              <p:nvPr/>
            </p:nvSpPr>
            <p:spPr bwMode="auto">
              <a:xfrm>
                <a:off x="9674979" y="5903649"/>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37</a:t>
                </a:r>
                <a:endParaRPr kumimoji="0" lang="en-US" altLang="en-US" sz="900" i="0" u="none" strike="noStrike" cap="none" normalizeH="0" baseline="0" dirty="0">
                  <a:ln>
                    <a:noFill/>
                  </a:ln>
                  <a:effectLst/>
                  <a:cs typeface="Arial" panose="020B0604020202020204" pitchFamily="34" charset="0"/>
                </a:endParaRPr>
              </a:p>
            </p:txBody>
          </p:sp>
        </p:grpSp>
        <p:grpSp>
          <p:nvGrpSpPr>
            <p:cNvPr id="73" name="Group 72">
              <a:extLst>
                <a:ext uri="{FF2B5EF4-FFF2-40B4-BE49-F238E27FC236}">
                  <a16:creationId xmlns:a16="http://schemas.microsoft.com/office/drawing/2014/main" id="{01388576-3076-4DFE-979C-C96D88EA0F40}"/>
                </a:ext>
              </a:extLst>
            </p:cNvPr>
            <p:cNvGrpSpPr/>
            <p:nvPr/>
          </p:nvGrpSpPr>
          <p:grpSpPr>
            <a:xfrm>
              <a:off x="6945675" y="5545428"/>
              <a:ext cx="4787123" cy="138499"/>
              <a:chOff x="6945675" y="6055810"/>
              <a:chExt cx="4787123" cy="138499"/>
            </a:xfrm>
          </p:grpSpPr>
          <p:sp>
            <p:nvSpPr>
              <p:cNvPr id="74" name="Rectangle 415">
                <a:extLst>
                  <a:ext uri="{FF2B5EF4-FFF2-40B4-BE49-F238E27FC236}">
                    <a16:creationId xmlns:a16="http://schemas.microsoft.com/office/drawing/2014/main" id="{DFD85C1B-CEBA-4E49-9EFF-BA40E7DBE3C2}"/>
                  </a:ext>
                </a:extLst>
              </p:cNvPr>
              <p:cNvSpPr>
                <a:spLocks noChangeArrowheads="1"/>
              </p:cNvSpPr>
              <p:nvPr/>
            </p:nvSpPr>
            <p:spPr bwMode="auto">
              <a:xfrm>
                <a:off x="6945675" y="605581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279</a:t>
                </a:r>
                <a:endParaRPr kumimoji="0" lang="en-US" altLang="en-US" sz="900" i="0" u="none" strike="noStrike" cap="none" normalizeH="0" baseline="0" dirty="0">
                  <a:ln>
                    <a:noFill/>
                  </a:ln>
                  <a:effectLst/>
                  <a:cs typeface="Arial" panose="020B0604020202020204" pitchFamily="34" charset="0"/>
                </a:endParaRPr>
              </a:p>
            </p:txBody>
          </p:sp>
          <p:sp>
            <p:nvSpPr>
              <p:cNvPr id="75" name="Rectangle 416">
                <a:extLst>
                  <a:ext uri="{FF2B5EF4-FFF2-40B4-BE49-F238E27FC236}">
                    <a16:creationId xmlns:a16="http://schemas.microsoft.com/office/drawing/2014/main" id="{05B975D1-D3B1-4F7C-8444-5BC79CD0A07F}"/>
                  </a:ext>
                </a:extLst>
              </p:cNvPr>
              <p:cNvSpPr>
                <a:spLocks noChangeArrowheads="1"/>
              </p:cNvSpPr>
              <p:nvPr/>
            </p:nvSpPr>
            <p:spPr bwMode="auto">
              <a:xfrm>
                <a:off x="7190879" y="605581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232</a:t>
                </a:r>
              </a:p>
            </p:txBody>
          </p:sp>
          <p:sp>
            <p:nvSpPr>
              <p:cNvPr id="76" name="Rectangle 417">
                <a:extLst>
                  <a:ext uri="{FF2B5EF4-FFF2-40B4-BE49-F238E27FC236}">
                    <a16:creationId xmlns:a16="http://schemas.microsoft.com/office/drawing/2014/main" id="{8404E888-FB12-4A99-B532-71F65339E00A}"/>
                  </a:ext>
                </a:extLst>
              </p:cNvPr>
              <p:cNvSpPr>
                <a:spLocks noChangeArrowheads="1"/>
              </p:cNvSpPr>
              <p:nvPr/>
            </p:nvSpPr>
            <p:spPr bwMode="auto">
              <a:xfrm>
                <a:off x="7436083" y="6055810"/>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137</a:t>
                </a:r>
              </a:p>
            </p:txBody>
          </p:sp>
          <p:sp>
            <p:nvSpPr>
              <p:cNvPr id="77" name="Rectangle 418">
                <a:extLst>
                  <a:ext uri="{FF2B5EF4-FFF2-40B4-BE49-F238E27FC236}">
                    <a16:creationId xmlns:a16="http://schemas.microsoft.com/office/drawing/2014/main" id="{97BFD83A-97A7-45F0-BA63-1DE9CFEE27AD}"/>
                  </a:ext>
                </a:extLst>
              </p:cNvPr>
              <p:cNvSpPr>
                <a:spLocks noChangeArrowheads="1"/>
              </p:cNvSpPr>
              <p:nvPr/>
            </p:nvSpPr>
            <p:spPr bwMode="auto">
              <a:xfrm>
                <a:off x="7713347"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77</a:t>
                </a:r>
              </a:p>
            </p:txBody>
          </p:sp>
          <p:sp>
            <p:nvSpPr>
              <p:cNvPr id="78" name="Rectangle 419">
                <a:extLst>
                  <a:ext uri="{FF2B5EF4-FFF2-40B4-BE49-F238E27FC236}">
                    <a16:creationId xmlns:a16="http://schemas.microsoft.com/office/drawing/2014/main" id="{C4B77C0C-3486-4882-8D59-210E2A770723}"/>
                  </a:ext>
                </a:extLst>
              </p:cNvPr>
              <p:cNvSpPr>
                <a:spLocks noChangeArrowheads="1"/>
              </p:cNvSpPr>
              <p:nvPr/>
            </p:nvSpPr>
            <p:spPr bwMode="auto">
              <a:xfrm>
                <a:off x="7958551"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60</a:t>
                </a:r>
              </a:p>
            </p:txBody>
          </p:sp>
          <p:sp>
            <p:nvSpPr>
              <p:cNvPr id="79" name="Rectangle 420">
                <a:extLst>
                  <a:ext uri="{FF2B5EF4-FFF2-40B4-BE49-F238E27FC236}">
                    <a16:creationId xmlns:a16="http://schemas.microsoft.com/office/drawing/2014/main" id="{EFAFFBA8-28B8-43C0-8205-37AC9E7465B7}"/>
                  </a:ext>
                </a:extLst>
              </p:cNvPr>
              <p:cNvSpPr>
                <a:spLocks noChangeArrowheads="1"/>
              </p:cNvSpPr>
              <p:nvPr/>
            </p:nvSpPr>
            <p:spPr bwMode="auto">
              <a:xfrm>
                <a:off x="8203755"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42</a:t>
                </a:r>
              </a:p>
            </p:txBody>
          </p:sp>
          <p:sp>
            <p:nvSpPr>
              <p:cNvPr id="80" name="Rectangle 421">
                <a:extLst>
                  <a:ext uri="{FF2B5EF4-FFF2-40B4-BE49-F238E27FC236}">
                    <a16:creationId xmlns:a16="http://schemas.microsoft.com/office/drawing/2014/main" id="{B0A2D2C5-16B7-4717-9A6D-770472B8CC54}"/>
                  </a:ext>
                </a:extLst>
              </p:cNvPr>
              <p:cNvSpPr>
                <a:spLocks noChangeArrowheads="1"/>
              </p:cNvSpPr>
              <p:nvPr/>
            </p:nvSpPr>
            <p:spPr bwMode="auto">
              <a:xfrm>
                <a:off x="8448959"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33</a:t>
                </a:r>
              </a:p>
            </p:txBody>
          </p:sp>
          <p:sp>
            <p:nvSpPr>
              <p:cNvPr id="81" name="Rectangle 422">
                <a:extLst>
                  <a:ext uri="{FF2B5EF4-FFF2-40B4-BE49-F238E27FC236}">
                    <a16:creationId xmlns:a16="http://schemas.microsoft.com/office/drawing/2014/main" id="{35A23CE1-010C-4D93-ABE5-6D3C96C7027A}"/>
                  </a:ext>
                </a:extLst>
              </p:cNvPr>
              <p:cNvSpPr>
                <a:spLocks noChangeArrowheads="1"/>
              </p:cNvSpPr>
              <p:nvPr/>
            </p:nvSpPr>
            <p:spPr bwMode="auto">
              <a:xfrm>
                <a:off x="8694163"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25</a:t>
                </a:r>
                <a:endParaRPr kumimoji="0" lang="en-US" altLang="en-US" sz="900" i="0" u="none" strike="noStrike" cap="none" normalizeH="0" baseline="0" dirty="0">
                  <a:ln>
                    <a:noFill/>
                  </a:ln>
                  <a:effectLst/>
                  <a:cs typeface="Arial" panose="020B0604020202020204" pitchFamily="34" charset="0"/>
                </a:endParaRPr>
              </a:p>
            </p:txBody>
          </p:sp>
          <p:sp>
            <p:nvSpPr>
              <p:cNvPr id="82" name="Rectangle 423">
                <a:extLst>
                  <a:ext uri="{FF2B5EF4-FFF2-40B4-BE49-F238E27FC236}">
                    <a16:creationId xmlns:a16="http://schemas.microsoft.com/office/drawing/2014/main" id="{09193B80-526F-44C2-9C0D-7FDB7B258135}"/>
                  </a:ext>
                </a:extLst>
              </p:cNvPr>
              <p:cNvSpPr>
                <a:spLocks noChangeArrowheads="1"/>
              </p:cNvSpPr>
              <p:nvPr/>
            </p:nvSpPr>
            <p:spPr bwMode="auto">
              <a:xfrm>
                <a:off x="8939367"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20</a:t>
                </a:r>
              </a:p>
            </p:txBody>
          </p:sp>
          <p:sp>
            <p:nvSpPr>
              <p:cNvPr id="83" name="Rectangle 424">
                <a:extLst>
                  <a:ext uri="{FF2B5EF4-FFF2-40B4-BE49-F238E27FC236}">
                    <a16:creationId xmlns:a16="http://schemas.microsoft.com/office/drawing/2014/main" id="{69E61D3A-CE54-4413-B73A-21E5FCAF3471}"/>
                  </a:ext>
                </a:extLst>
              </p:cNvPr>
              <p:cNvSpPr>
                <a:spLocks noChangeArrowheads="1"/>
              </p:cNvSpPr>
              <p:nvPr/>
            </p:nvSpPr>
            <p:spPr bwMode="auto">
              <a:xfrm>
                <a:off x="9184571"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17</a:t>
                </a:r>
                <a:endParaRPr kumimoji="0" lang="en-US" altLang="en-US" sz="900" i="0" u="none" strike="noStrike" cap="none" normalizeH="0" baseline="0" dirty="0">
                  <a:ln>
                    <a:noFill/>
                  </a:ln>
                  <a:effectLst/>
                  <a:cs typeface="Arial" panose="020B0604020202020204" pitchFamily="34" charset="0"/>
                </a:endParaRPr>
              </a:p>
            </p:txBody>
          </p:sp>
          <p:sp>
            <p:nvSpPr>
              <p:cNvPr id="84" name="Rectangle 425">
                <a:extLst>
                  <a:ext uri="{FF2B5EF4-FFF2-40B4-BE49-F238E27FC236}">
                    <a16:creationId xmlns:a16="http://schemas.microsoft.com/office/drawing/2014/main" id="{ADFE8B05-1349-4A56-A7DF-48074C82591F}"/>
                  </a:ext>
                </a:extLst>
              </p:cNvPr>
              <p:cNvSpPr>
                <a:spLocks noChangeArrowheads="1"/>
              </p:cNvSpPr>
              <p:nvPr/>
            </p:nvSpPr>
            <p:spPr bwMode="auto">
              <a:xfrm>
                <a:off x="9429775"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15</a:t>
                </a:r>
                <a:endParaRPr kumimoji="0" lang="en-US" altLang="en-US" sz="900" i="0" u="none" strike="noStrike" cap="none" normalizeH="0" baseline="0" dirty="0">
                  <a:ln>
                    <a:noFill/>
                  </a:ln>
                  <a:effectLst/>
                  <a:cs typeface="Arial" panose="020B0604020202020204" pitchFamily="34" charset="0"/>
                </a:endParaRPr>
              </a:p>
            </p:txBody>
          </p:sp>
          <p:sp>
            <p:nvSpPr>
              <p:cNvPr id="85" name="Rectangle 426">
                <a:extLst>
                  <a:ext uri="{FF2B5EF4-FFF2-40B4-BE49-F238E27FC236}">
                    <a16:creationId xmlns:a16="http://schemas.microsoft.com/office/drawing/2014/main" id="{F311BCE6-8A71-4B93-902D-A26EEBF7B9B3}"/>
                  </a:ext>
                </a:extLst>
              </p:cNvPr>
              <p:cNvSpPr>
                <a:spLocks noChangeArrowheads="1"/>
              </p:cNvSpPr>
              <p:nvPr/>
            </p:nvSpPr>
            <p:spPr bwMode="auto">
              <a:xfrm>
                <a:off x="9674979"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13</a:t>
                </a:r>
                <a:endParaRPr kumimoji="0" lang="en-US" altLang="en-US" sz="900" i="0" u="none" strike="noStrike" cap="none" normalizeH="0" baseline="0" dirty="0">
                  <a:ln>
                    <a:noFill/>
                  </a:ln>
                  <a:effectLst/>
                  <a:cs typeface="Arial" panose="020B0604020202020204" pitchFamily="34" charset="0"/>
                </a:endParaRPr>
              </a:p>
            </p:txBody>
          </p:sp>
          <p:sp>
            <p:nvSpPr>
              <p:cNvPr id="86" name="Rectangle 427">
                <a:extLst>
                  <a:ext uri="{FF2B5EF4-FFF2-40B4-BE49-F238E27FC236}">
                    <a16:creationId xmlns:a16="http://schemas.microsoft.com/office/drawing/2014/main" id="{77378CB0-C574-4D04-B92B-2FBA3FFF71B8}"/>
                  </a:ext>
                </a:extLst>
              </p:cNvPr>
              <p:cNvSpPr>
                <a:spLocks noChangeArrowheads="1"/>
              </p:cNvSpPr>
              <p:nvPr/>
            </p:nvSpPr>
            <p:spPr bwMode="auto">
              <a:xfrm>
                <a:off x="9920183" y="6055810"/>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12</a:t>
                </a:r>
                <a:endParaRPr kumimoji="0" lang="en-US" altLang="en-US" sz="900" i="0" u="none" strike="noStrike" cap="none" normalizeH="0" baseline="0" dirty="0">
                  <a:ln>
                    <a:noFill/>
                  </a:ln>
                  <a:effectLst/>
                  <a:cs typeface="Arial" panose="020B0604020202020204" pitchFamily="34" charset="0"/>
                </a:endParaRPr>
              </a:p>
            </p:txBody>
          </p:sp>
          <p:sp>
            <p:nvSpPr>
              <p:cNvPr id="87" name="Rectangle 428">
                <a:extLst>
                  <a:ext uri="{FF2B5EF4-FFF2-40B4-BE49-F238E27FC236}">
                    <a16:creationId xmlns:a16="http://schemas.microsoft.com/office/drawing/2014/main" id="{447422C4-2831-4726-9425-A75C37B1D117}"/>
                  </a:ext>
                </a:extLst>
              </p:cNvPr>
              <p:cNvSpPr>
                <a:spLocks noChangeArrowheads="1"/>
              </p:cNvSpPr>
              <p:nvPr/>
            </p:nvSpPr>
            <p:spPr bwMode="auto">
              <a:xfrm>
                <a:off x="10197447"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8</a:t>
                </a:r>
                <a:endParaRPr kumimoji="0" lang="en-US" altLang="en-US" sz="900" i="0" u="none" strike="noStrike" cap="none" normalizeH="0" baseline="0" dirty="0">
                  <a:ln>
                    <a:noFill/>
                  </a:ln>
                  <a:effectLst/>
                  <a:cs typeface="Arial" panose="020B0604020202020204" pitchFamily="34" charset="0"/>
                </a:endParaRPr>
              </a:p>
            </p:txBody>
          </p:sp>
          <p:sp>
            <p:nvSpPr>
              <p:cNvPr id="88" name="Rectangle 429">
                <a:extLst>
                  <a:ext uri="{FF2B5EF4-FFF2-40B4-BE49-F238E27FC236}">
                    <a16:creationId xmlns:a16="http://schemas.microsoft.com/office/drawing/2014/main" id="{EF63688A-765A-4EDB-A80F-33E72F66A087}"/>
                  </a:ext>
                </a:extLst>
              </p:cNvPr>
              <p:cNvSpPr>
                <a:spLocks noChangeArrowheads="1"/>
              </p:cNvSpPr>
              <p:nvPr/>
            </p:nvSpPr>
            <p:spPr bwMode="auto">
              <a:xfrm>
                <a:off x="10442651"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6</a:t>
                </a:r>
                <a:endParaRPr kumimoji="0" lang="en-US" altLang="en-US" sz="900" i="0" u="none" strike="noStrike" cap="none" normalizeH="0" baseline="0" dirty="0">
                  <a:ln>
                    <a:noFill/>
                  </a:ln>
                  <a:effectLst/>
                  <a:cs typeface="Arial" panose="020B0604020202020204" pitchFamily="34" charset="0"/>
                </a:endParaRPr>
              </a:p>
            </p:txBody>
          </p:sp>
          <p:sp>
            <p:nvSpPr>
              <p:cNvPr id="89" name="Rectangle 430">
                <a:extLst>
                  <a:ext uri="{FF2B5EF4-FFF2-40B4-BE49-F238E27FC236}">
                    <a16:creationId xmlns:a16="http://schemas.microsoft.com/office/drawing/2014/main" id="{22B225C0-115E-4933-9926-04D8060857A2}"/>
                  </a:ext>
                </a:extLst>
              </p:cNvPr>
              <p:cNvSpPr>
                <a:spLocks noChangeArrowheads="1"/>
              </p:cNvSpPr>
              <p:nvPr/>
            </p:nvSpPr>
            <p:spPr bwMode="auto">
              <a:xfrm>
                <a:off x="10687855"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4</a:t>
                </a:r>
              </a:p>
            </p:txBody>
          </p:sp>
          <p:sp>
            <p:nvSpPr>
              <p:cNvPr id="90" name="Rectangle 432">
                <a:extLst>
                  <a:ext uri="{FF2B5EF4-FFF2-40B4-BE49-F238E27FC236}">
                    <a16:creationId xmlns:a16="http://schemas.microsoft.com/office/drawing/2014/main" id="{BEAEF9A2-C18C-4926-8B8D-9833C802EC02}"/>
                  </a:ext>
                </a:extLst>
              </p:cNvPr>
              <p:cNvSpPr>
                <a:spLocks noChangeArrowheads="1"/>
              </p:cNvSpPr>
              <p:nvPr/>
            </p:nvSpPr>
            <p:spPr bwMode="auto">
              <a:xfrm>
                <a:off x="10933059"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3</a:t>
                </a:r>
              </a:p>
            </p:txBody>
          </p:sp>
          <p:sp>
            <p:nvSpPr>
              <p:cNvPr id="91" name="Rectangle 434">
                <a:extLst>
                  <a:ext uri="{FF2B5EF4-FFF2-40B4-BE49-F238E27FC236}">
                    <a16:creationId xmlns:a16="http://schemas.microsoft.com/office/drawing/2014/main" id="{0A5E8B57-69F4-419B-938E-FD29A11EC324}"/>
                  </a:ext>
                </a:extLst>
              </p:cNvPr>
              <p:cNvSpPr>
                <a:spLocks noChangeArrowheads="1"/>
              </p:cNvSpPr>
              <p:nvPr/>
            </p:nvSpPr>
            <p:spPr bwMode="auto">
              <a:xfrm>
                <a:off x="11178263"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900" dirty="0">
                    <a:cs typeface="Arial" panose="020B0604020202020204" pitchFamily="34" charset="0"/>
                  </a:rPr>
                  <a:t>0</a:t>
                </a:r>
                <a:endParaRPr kumimoji="0" lang="en-US" altLang="en-US" sz="900" i="0" u="none" strike="noStrike" cap="none" normalizeH="0" baseline="0" dirty="0">
                  <a:ln>
                    <a:noFill/>
                  </a:ln>
                  <a:effectLst/>
                  <a:cs typeface="Arial" panose="020B0604020202020204" pitchFamily="34" charset="0"/>
                </a:endParaRPr>
              </a:p>
            </p:txBody>
          </p:sp>
          <p:sp>
            <p:nvSpPr>
              <p:cNvPr id="93" name="Rectangle 429">
                <a:extLst>
                  <a:ext uri="{FF2B5EF4-FFF2-40B4-BE49-F238E27FC236}">
                    <a16:creationId xmlns:a16="http://schemas.microsoft.com/office/drawing/2014/main" id="{6D04765E-AF2E-4F07-B4F0-1A0989793971}"/>
                  </a:ext>
                </a:extLst>
              </p:cNvPr>
              <p:cNvSpPr>
                <a:spLocks noChangeArrowheads="1"/>
              </p:cNvSpPr>
              <p:nvPr/>
            </p:nvSpPr>
            <p:spPr bwMode="auto">
              <a:xfrm>
                <a:off x="11423467"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0</a:t>
                </a:r>
              </a:p>
            </p:txBody>
          </p:sp>
          <p:sp>
            <p:nvSpPr>
              <p:cNvPr id="94" name="Rectangle 429">
                <a:extLst>
                  <a:ext uri="{FF2B5EF4-FFF2-40B4-BE49-F238E27FC236}">
                    <a16:creationId xmlns:a16="http://schemas.microsoft.com/office/drawing/2014/main" id="{8D0F1ECF-6C37-41AD-A768-9D82CF08A296}"/>
                  </a:ext>
                </a:extLst>
              </p:cNvPr>
              <p:cNvSpPr>
                <a:spLocks noChangeArrowheads="1"/>
              </p:cNvSpPr>
              <p:nvPr/>
            </p:nvSpPr>
            <p:spPr bwMode="auto">
              <a:xfrm>
                <a:off x="11668678" y="6055810"/>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i="0" u="none" strike="noStrike" cap="none" normalizeH="0" baseline="0" dirty="0">
                    <a:ln>
                      <a:noFill/>
                    </a:ln>
                    <a:effectLst/>
                    <a:cs typeface="Arial" panose="020B0604020202020204" pitchFamily="34" charset="0"/>
                  </a:rPr>
                  <a:t>0</a:t>
                </a:r>
              </a:p>
            </p:txBody>
          </p:sp>
        </p:grpSp>
      </p:grpSp>
      <p:grpSp>
        <p:nvGrpSpPr>
          <p:cNvPr id="117" name="Group 116">
            <a:extLst>
              <a:ext uri="{FF2B5EF4-FFF2-40B4-BE49-F238E27FC236}">
                <a16:creationId xmlns:a16="http://schemas.microsoft.com/office/drawing/2014/main" id="{B785323E-47AA-4C44-8F71-3343DA6348BD}"/>
              </a:ext>
            </a:extLst>
          </p:cNvPr>
          <p:cNvGrpSpPr/>
          <p:nvPr/>
        </p:nvGrpSpPr>
        <p:grpSpPr>
          <a:xfrm>
            <a:off x="6481406" y="2864233"/>
            <a:ext cx="5173719" cy="2480061"/>
            <a:chOff x="599248" y="2590764"/>
            <a:chExt cx="5173719" cy="2480061"/>
          </a:xfrm>
        </p:grpSpPr>
        <p:sp>
          <p:nvSpPr>
            <p:cNvPr id="245" name="Freeform 16">
              <a:extLst>
                <a:ext uri="{FF2B5EF4-FFF2-40B4-BE49-F238E27FC236}">
                  <a16:creationId xmlns:a16="http://schemas.microsoft.com/office/drawing/2014/main" id="{B3FF3546-1AA7-4A14-939B-C955305F7AA0}"/>
                </a:ext>
              </a:extLst>
            </p:cNvPr>
            <p:cNvSpPr>
              <a:spLocks/>
            </p:cNvSpPr>
            <p:nvPr/>
          </p:nvSpPr>
          <p:spPr bwMode="auto">
            <a:xfrm>
              <a:off x="1052513" y="2652712"/>
              <a:ext cx="4662487" cy="2028825"/>
            </a:xfrm>
            <a:custGeom>
              <a:avLst/>
              <a:gdLst>
                <a:gd name="T0" fmla="*/ 0 w 2977"/>
                <a:gd name="T1" fmla="*/ 0 h 1323"/>
                <a:gd name="T2" fmla="*/ 0 w 2977"/>
                <a:gd name="T3" fmla="*/ 1323 h 1323"/>
                <a:gd name="T4" fmla="*/ 2977 w 2977"/>
                <a:gd name="T5" fmla="*/ 1323 h 1323"/>
              </a:gdLst>
              <a:ahLst/>
              <a:cxnLst>
                <a:cxn ang="0">
                  <a:pos x="T0" y="T1"/>
                </a:cxn>
                <a:cxn ang="0">
                  <a:pos x="T2" y="T3"/>
                </a:cxn>
                <a:cxn ang="0">
                  <a:pos x="T4" y="T5"/>
                </a:cxn>
              </a:cxnLst>
              <a:rect l="0" t="0" r="r" b="b"/>
              <a:pathLst>
                <a:path w="2977" h="1323">
                  <a:moveTo>
                    <a:pt x="0" y="0"/>
                  </a:moveTo>
                  <a:lnTo>
                    <a:pt x="0" y="1323"/>
                  </a:lnTo>
                  <a:lnTo>
                    <a:pt x="2977" y="1323"/>
                  </a:lnTo>
                </a:path>
              </a:pathLst>
            </a:custGeom>
            <a:noFill/>
            <a:ln w="12700">
              <a:solidFill>
                <a:srgbClr val="433F3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dirty="0"/>
            </a:p>
          </p:txBody>
        </p:sp>
        <p:sp>
          <p:nvSpPr>
            <p:cNvPr id="246" name="Rectangle 17">
              <a:extLst>
                <a:ext uri="{FF2B5EF4-FFF2-40B4-BE49-F238E27FC236}">
                  <a16:creationId xmlns:a16="http://schemas.microsoft.com/office/drawing/2014/main" id="{AF10946B-86AD-4F01-A343-D1B29F262F78}"/>
                </a:ext>
              </a:extLst>
            </p:cNvPr>
            <p:cNvSpPr>
              <a:spLocks noChangeArrowheads="1"/>
            </p:cNvSpPr>
            <p:nvPr/>
          </p:nvSpPr>
          <p:spPr bwMode="auto">
            <a:xfrm>
              <a:off x="790475" y="259076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100</a:t>
              </a:r>
              <a:endParaRPr kumimoji="0" lang="en-US" altLang="en-US" sz="1800" b="0" i="0" u="none" strike="noStrike" cap="none" normalizeH="0" baseline="0" dirty="0">
                <a:ln>
                  <a:noFill/>
                </a:ln>
                <a:effectLst/>
                <a:cs typeface="Arial" panose="020B0604020202020204" pitchFamily="34" charset="0"/>
              </a:endParaRPr>
            </a:p>
          </p:txBody>
        </p:sp>
        <p:sp>
          <p:nvSpPr>
            <p:cNvPr id="247" name="Rectangle 18">
              <a:extLst>
                <a:ext uri="{FF2B5EF4-FFF2-40B4-BE49-F238E27FC236}">
                  <a16:creationId xmlns:a16="http://schemas.microsoft.com/office/drawing/2014/main" id="{2C8032C4-9877-42CB-BC43-C4E9751518B4}"/>
                </a:ext>
              </a:extLst>
            </p:cNvPr>
            <p:cNvSpPr>
              <a:spLocks noChangeArrowheads="1"/>
            </p:cNvSpPr>
            <p:nvPr/>
          </p:nvSpPr>
          <p:spPr bwMode="auto">
            <a:xfrm>
              <a:off x="844977" y="279396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90</a:t>
              </a:r>
              <a:endParaRPr kumimoji="0" lang="en-US" altLang="en-US" sz="1800" b="0" i="0" u="none" strike="noStrike" cap="none" normalizeH="0" baseline="0" dirty="0">
                <a:ln>
                  <a:noFill/>
                </a:ln>
                <a:effectLst/>
                <a:cs typeface="Arial" panose="020B0604020202020204" pitchFamily="34" charset="0"/>
              </a:endParaRPr>
            </a:p>
          </p:txBody>
        </p:sp>
        <p:sp>
          <p:nvSpPr>
            <p:cNvPr id="248" name="Rectangle 19">
              <a:extLst>
                <a:ext uri="{FF2B5EF4-FFF2-40B4-BE49-F238E27FC236}">
                  <a16:creationId xmlns:a16="http://schemas.microsoft.com/office/drawing/2014/main" id="{9611981A-2435-4A15-A617-492D3E1964FD}"/>
                </a:ext>
              </a:extLst>
            </p:cNvPr>
            <p:cNvSpPr>
              <a:spLocks noChangeArrowheads="1"/>
            </p:cNvSpPr>
            <p:nvPr/>
          </p:nvSpPr>
          <p:spPr bwMode="auto">
            <a:xfrm>
              <a:off x="844977" y="299557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80</a:t>
              </a:r>
              <a:endParaRPr kumimoji="0" lang="en-US" altLang="en-US" sz="1800" b="0" i="0" u="none" strike="noStrike" cap="none" normalizeH="0" baseline="0" dirty="0">
                <a:ln>
                  <a:noFill/>
                </a:ln>
                <a:effectLst/>
                <a:cs typeface="Arial" panose="020B0604020202020204" pitchFamily="34" charset="0"/>
              </a:endParaRPr>
            </a:p>
          </p:txBody>
        </p:sp>
        <p:sp>
          <p:nvSpPr>
            <p:cNvPr id="249" name="Rectangle 20">
              <a:extLst>
                <a:ext uri="{FF2B5EF4-FFF2-40B4-BE49-F238E27FC236}">
                  <a16:creationId xmlns:a16="http://schemas.microsoft.com/office/drawing/2014/main" id="{E98FC390-11EE-42CE-AED6-A1596EBF9756}"/>
                </a:ext>
              </a:extLst>
            </p:cNvPr>
            <p:cNvSpPr>
              <a:spLocks noChangeArrowheads="1"/>
            </p:cNvSpPr>
            <p:nvPr/>
          </p:nvSpPr>
          <p:spPr bwMode="auto">
            <a:xfrm>
              <a:off x="844977" y="319877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70</a:t>
              </a:r>
              <a:endParaRPr kumimoji="0" lang="en-US" altLang="en-US" sz="1800" b="0" i="0" u="none" strike="noStrike" cap="none" normalizeH="0" baseline="0" dirty="0">
                <a:ln>
                  <a:noFill/>
                </a:ln>
                <a:effectLst/>
                <a:cs typeface="Arial" panose="020B0604020202020204" pitchFamily="34" charset="0"/>
              </a:endParaRPr>
            </a:p>
          </p:txBody>
        </p:sp>
        <p:sp>
          <p:nvSpPr>
            <p:cNvPr id="250" name="Rectangle 21">
              <a:extLst>
                <a:ext uri="{FF2B5EF4-FFF2-40B4-BE49-F238E27FC236}">
                  <a16:creationId xmlns:a16="http://schemas.microsoft.com/office/drawing/2014/main" id="{C0324172-82B9-4FD2-A1F2-14C2F8F8185E}"/>
                </a:ext>
              </a:extLst>
            </p:cNvPr>
            <p:cNvSpPr>
              <a:spLocks noChangeArrowheads="1"/>
            </p:cNvSpPr>
            <p:nvPr/>
          </p:nvSpPr>
          <p:spPr bwMode="auto">
            <a:xfrm>
              <a:off x="844977" y="340197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60</a:t>
              </a:r>
              <a:endParaRPr kumimoji="0" lang="en-US" altLang="en-US" sz="1800" b="0" i="0" u="none" strike="noStrike" cap="none" normalizeH="0" baseline="0" dirty="0">
                <a:ln>
                  <a:noFill/>
                </a:ln>
                <a:effectLst/>
                <a:cs typeface="Arial" panose="020B0604020202020204" pitchFamily="34" charset="0"/>
              </a:endParaRPr>
            </a:p>
          </p:txBody>
        </p:sp>
        <p:sp>
          <p:nvSpPr>
            <p:cNvPr id="251" name="Rectangle 22">
              <a:extLst>
                <a:ext uri="{FF2B5EF4-FFF2-40B4-BE49-F238E27FC236}">
                  <a16:creationId xmlns:a16="http://schemas.microsoft.com/office/drawing/2014/main" id="{0D5A6E61-A53E-4A71-9406-3FB824DA5A81}"/>
                </a:ext>
              </a:extLst>
            </p:cNvPr>
            <p:cNvSpPr>
              <a:spLocks noChangeArrowheads="1"/>
            </p:cNvSpPr>
            <p:nvPr/>
          </p:nvSpPr>
          <p:spPr bwMode="auto">
            <a:xfrm>
              <a:off x="844977" y="360358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50</a:t>
              </a:r>
              <a:endParaRPr kumimoji="0" lang="en-US" altLang="en-US" sz="1800" b="0" i="0" u="none" strike="noStrike" cap="none" normalizeH="0" baseline="0" dirty="0">
                <a:ln>
                  <a:noFill/>
                </a:ln>
                <a:effectLst/>
                <a:cs typeface="Arial" panose="020B0604020202020204" pitchFamily="34" charset="0"/>
              </a:endParaRPr>
            </a:p>
          </p:txBody>
        </p:sp>
        <p:sp>
          <p:nvSpPr>
            <p:cNvPr id="252" name="Rectangle 23">
              <a:extLst>
                <a:ext uri="{FF2B5EF4-FFF2-40B4-BE49-F238E27FC236}">
                  <a16:creationId xmlns:a16="http://schemas.microsoft.com/office/drawing/2014/main" id="{EEE7DDE1-8C59-48BF-8F96-99F6845D3F42}"/>
                </a:ext>
              </a:extLst>
            </p:cNvPr>
            <p:cNvSpPr>
              <a:spLocks noChangeArrowheads="1"/>
            </p:cNvSpPr>
            <p:nvPr/>
          </p:nvSpPr>
          <p:spPr bwMode="auto">
            <a:xfrm>
              <a:off x="844977" y="380678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40</a:t>
              </a:r>
              <a:endParaRPr kumimoji="0" lang="en-US" altLang="en-US" sz="1800" b="0" i="0" u="none" strike="noStrike" cap="none" normalizeH="0" baseline="0" dirty="0">
                <a:ln>
                  <a:noFill/>
                </a:ln>
                <a:effectLst/>
                <a:cs typeface="Arial" panose="020B0604020202020204" pitchFamily="34" charset="0"/>
              </a:endParaRPr>
            </a:p>
          </p:txBody>
        </p:sp>
        <p:sp>
          <p:nvSpPr>
            <p:cNvPr id="253" name="Rectangle 24">
              <a:extLst>
                <a:ext uri="{FF2B5EF4-FFF2-40B4-BE49-F238E27FC236}">
                  <a16:creationId xmlns:a16="http://schemas.microsoft.com/office/drawing/2014/main" id="{4433504F-12B1-4FFB-8338-1B291B177FA6}"/>
                </a:ext>
              </a:extLst>
            </p:cNvPr>
            <p:cNvSpPr>
              <a:spLocks noChangeArrowheads="1"/>
            </p:cNvSpPr>
            <p:nvPr/>
          </p:nvSpPr>
          <p:spPr bwMode="auto">
            <a:xfrm>
              <a:off x="844977" y="400840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30</a:t>
              </a:r>
              <a:endParaRPr kumimoji="0" lang="en-US" altLang="en-US" sz="1800" b="0" i="0" u="none" strike="noStrike" cap="none" normalizeH="0" baseline="0" dirty="0">
                <a:ln>
                  <a:noFill/>
                </a:ln>
                <a:effectLst/>
                <a:cs typeface="Arial" panose="020B0604020202020204" pitchFamily="34" charset="0"/>
              </a:endParaRPr>
            </a:p>
          </p:txBody>
        </p:sp>
        <p:sp>
          <p:nvSpPr>
            <p:cNvPr id="254" name="Rectangle 25">
              <a:extLst>
                <a:ext uri="{FF2B5EF4-FFF2-40B4-BE49-F238E27FC236}">
                  <a16:creationId xmlns:a16="http://schemas.microsoft.com/office/drawing/2014/main" id="{6934A1E6-0BB5-47B9-BB67-6384F6A3E726}"/>
                </a:ext>
              </a:extLst>
            </p:cNvPr>
            <p:cNvSpPr>
              <a:spLocks noChangeArrowheads="1"/>
            </p:cNvSpPr>
            <p:nvPr/>
          </p:nvSpPr>
          <p:spPr bwMode="auto">
            <a:xfrm>
              <a:off x="844977" y="421160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20</a:t>
              </a:r>
              <a:endParaRPr kumimoji="0" lang="en-US" altLang="en-US" sz="1800" b="0" i="0" u="none" strike="noStrike" cap="none" normalizeH="0" baseline="0" dirty="0">
                <a:ln>
                  <a:noFill/>
                </a:ln>
                <a:effectLst/>
                <a:cs typeface="Arial" panose="020B0604020202020204" pitchFamily="34" charset="0"/>
              </a:endParaRPr>
            </a:p>
          </p:txBody>
        </p:sp>
        <p:sp>
          <p:nvSpPr>
            <p:cNvPr id="255" name="Rectangle 26">
              <a:extLst>
                <a:ext uri="{FF2B5EF4-FFF2-40B4-BE49-F238E27FC236}">
                  <a16:creationId xmlns:a16="http://schemas.microsoft.com/office/drawing/2014/main" id="{7471D769-F66D-4C6B-BD8E-66429B437066}"/>
                </a:ext>
              </a:extLst>
            </p:cNvPr>
            <p:cNvSpPr>
              <a:spLocks noChangeArrowheads="1"/>
            </p:cNvSpPr>
            <p:nvPr/>
          </p:nvSpPr>
          <p:spPr bwMode="auto">
            <a:xfrm>
              <a:off x="844977" y="441480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10</a:t>
              </a:r>
              <a:endParaRPr kumimoji="0" lang="en-US" altLang="en-US" sz="1800" b="0" i="0" u="none" strike="noStrike" cap="none" normalizeH="0" baseline="0" dirty="0">
                <a:ln>
                  <a:noFill/>
                </a:ln>
                <a:effectLst/>
                <a:cs typeface="Arial" panose="020B0604020202020204" pitchFamily="34" charset="0"/>
              </a:endParaRPr>
            </a:p>
          </p:txBody>
        </p:sp>
        <p:sp>
          <p:nvSpPr>
            <p:cNvPr id="256" name="Rectangle 27">
              <a:extLst>
                <a:ext uri="{FF2B5EF4-FFF2-40B4-BE49-F238E27FC236}">
                  <a16:creationId xmlns:a16="http://schemas.microsoft.com/office/drawing/2014/main" id="{B9002BE2-BCB1-4BFB-A511-CF9361FA0574}"/>
                </a:ext>
              </a:extLst>
            </p:cNvPr>
            <p:cNvSpPr>
              <a:spLocks noChangeArrowheads="1"/>
            </p:cNvSpPr>
            <p:nvPr/>
          </p:nvSpPr>
          <p:spPr bwMode="auto">
            <a:xfrm>
              <a:off x="899479" y="461641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0</a:t>
              </a:r>
            </a:p>
          </p:txBody>
        </p:sp>
        <p:sp>
          <p:nvSpPr>
            <p:cNvPr id="257" name="Rectangle 28">
              <a:extLst>
                <a:ext uri="{FF2B5EF4-FFF2-40B4-BE49-F238E27FC236}">
                  <a16:creationId xmlns:a16="http://schemas.microsoft.com/office/drawing/2014/main" id="{2083F98D-0121-4A27-B97E-F000F9A247D2}"/>
                </a:ext>
              </a:extLst>
            </p:cNvPr>
            <p:cNvSpPr>
              <a:spLocks noChangeArrowheads="1"/>
            </p:cNvSpPr>
            <p:nvPr/>
          </p:nvSpPr>
          <p:spPr bwMode="auto">
            <a:xfrm>
              <a:off x="5657551" y="476246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57</a:t>
              </a:r>
            </a:p>
          </p:txBody>
        </p:sp>
        <p:sp>
          <p:nvSpPr>
            <p:cNvPr id="258" name="Rectangle 45">
              <a:extLst>
                <a:ext uri="{FF2B5EF4-FFF2-40B4-BE49-F238E27FC236}">
                  <a16:creationId xmlns:a16="http://schemas.microsoft.com/office/drawing/2014/main" id="{DF0AF87A-D2AF-4A6E-A686-E2A5D79AFE3A}"/>
                </a:ext>
              </a:extLst>
            </p:cNvPr>
            <p:cNvSpPr>
              <a:spLocks noChangeArrowheads="1"/>
            </p:cNvSpPr>
            <p:nvPr/>
          </p:nvSpPr>
          <p:spPr bwMode="auto">
            <a:xfrm>
              <a:off x="1024541"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0</a:t>
              </a:r>
            </a:p>
          </p:txBody>
        </p:sp>
        <p:sp>
          <p:nvSpPr>
            <p:cNvPr id="259" name="Rectangle 46">
              <a:extLst>
                <a:ext uri="{FF2B5EF4-FFF2-40B4-BE49-F238E27FC236}">
                  <a16:creationId xmlns:a16="http://schemas.microsoft.com/office/drawing/2014/main" id="{EB98B39D-42FC-4465-835D-3B3E4203C65E}"/>
                </a:ext>
              </a:extLst>
            </p:cNvPr>
            <p:cNvSpPr>
              <a:spLocks noChangeArrowheads="1"/>
            </p:cNvSpPr>
            <p:nvPr/>
          </p:nvSpPr>
          <p:spPr bwMode="auto">
            <a:xfrm>
              <a:off x="1269959"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a:t>
              </a:r>
            </a:p>
          </p:txBody>
        </p:sp>
        <p:sp>
          <p:nvSpPr>
            <p:cNvPr id="260" name="Rectangle 47">
              <a:extLst>
                <a:ext uri="{FF2B5EF4-FFF2-40B4-BE49-F238E27FC236}">
                  <a16:creationId xmlns:a16="http://schemas.microsoft.com/office/drawing/2014/main" id="{D4F6EF15-C32B-4731-B6BA-5DFE572877B2}"/>
                </a:ext>
              </a:extLst>
            </p:cNvPr>
            <p:cNvSpPr>
              <a:spLocks noChangeArrowheads="1"/>
            </p:cNvSpPr>
            <p:nvPr/>
          </p:nvSpPr>
          <p:spPr bwMode="auto">
            <a:xfrm>
              <a:off x="1515377"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6</a:t>
              </a:r>
            </a:p>
          </p:txBody>
        </p:sp>
        <p:sp>
          <p:nvSpPr>
            <p:cNvPr id="261" name="Rectangle 48">
              <a:extLst>
                <a:ext uri="{FF2B5EF4-FFF2-40B4-BE49-F238E27FC236}">
                  <a16:creationId xmlns:a16="http://schemas.microsoft.com/office/drawing/2014/main" id="{EE91FADF-9D81-46A0-A94B-998E7CEAD4EC}"/>
                </a:ext>
              </a:extLst>
            </p:cNvPr>
            <p:cNvSpPr>
              <a:spLocks noChangeArrowheads="1"/>
            </p:cNvSpPr>
            <p:nvPr/>
          </p:nvSpPr>
          <p:spPr bwMode="auto">
            <a:xfrm>
              <a:off x="1760795"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9</a:t>
              </a:r>
            </a:p>
          </p:txBody>
        </p:sp>
        <p:sp>
          <p:nvSpPr>
            <p:cNvPr id="262" name="Rectangle 49">
              <a:extLst>
                <a:ext uri="{FF2B5EF4-FFF2-40B4-BE49-F238E27FC236}">
                  <a16:creationId xmlns:a16="http://schemas.microsoft.com/office/drawing/2014/main" id="{CAA4B6C3-47D8-43CC-8C39-5F896CB9440D}"/>
                </a:ext>
              </a:extLst>
            </p:cNvPr>
            <p:cNvSpPr>
              <a:spLocks noChangeArrowheads="1"/>
            </p:cNvSpPr>
            <p:nvPr/>
          </p:nvSpPr>
          <p:spPr bwMode="auto">
            <a:xfrm>
              <a:off x="1977359"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12</a:t>
              </a:r>
            </a:p>
          </p:txBody>
        </p:sp>
        <p:sp>
          <p:nvSpPr>
            <p:cNvPr id="263" name="Rectangle 50">
              <a:extLst>
                <a:ext uri="{FF2B5EF4-FFF2-40B4-BE49-F238E27FC236}">
                  <a16:creationId xmlns:a16="http://schemas.microsoft.com/office/drawing/2014/main" id="{E8CF65AB-D2C2-4DAA-B24A-5E4F68CA1AA9}"/>
                </a:ext>
              </a:extLst>
            </p:cNvPr>
            <p:cNvSpPr>
              <a:spLocks noChangeArrowheads="1"/>
            </p:cNvSpPr>
            <p:nvPr/>
          </p:nvSpPr>
          <p:spPr bwMode="auto">
            <a:xfrm>
              <a:off x="2222777"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15</a:t>
              </a:r>
            </a:p>
          </p:txBody>
        </p:sp>
        <p:sp>
          <p:nvSpPr>
            <p:cNvPr id="264" name="Rectangle 51">
              <a:extLst>
                <a:ext uri="{FF2B5EF4-FFF2-40B4-BE49-F238E27FC236}">
                  <a16:creationId xmlns:a16="http://schemas.microsoft.com/office/drawing/2014/main" id="{F7432BB9-FA94-4C47-B575-E731753678B1}"/>
                </a:ext>
              </a:extLst>
            </p:cNvPr>
            <p:cNvSpPr>
              <a:spLocks noChangeArrowheads="1"/>
            </p:cNvSpPr>
            <p:nvPr/>
          </p:nvSpPr>
          <p:spPr bwMode="auto">
            <a:xfrm>
              <a:off x="2468195"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18</a:t>
              </a:r>
            </a:p>
          </p:txBody>
        </p:sp>
        <p:sp>
          <p:nvSpPr>
            <p:cNvPr id="265" name="Rectangle 52">
              <a:extLst>
                <a:ext uri="{FF2B5EF4-FFF2-40B4-BE49-F238E27FC236}">
                  <a16:creationId xmlns:a16="http://schemas.microsoft.com/office/drawing/2014/main" id="{93D76743-22D8-4A82-AE83-47E171AA36CC}"/>
                </a:ext>
              </a:extLst>
            </p:cNvPr>
            <p:cNvSpPr>
              <a:spLocks noChangeArrowheads="1"/>
            </p:cNvSpPr>
            <p:nvPr/>
          </p:nvSpPr>
          <p:spPr bwMode="auto">
            <a:xfrm>
              <a:off x="2713613"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21</a:t>
              </a:r>
            </a:p>
          </p:txBody>
        </p:sp>
        <p:sp>
          <p:nvSpPr>
            <p:cNvPr id="266" name="Rectangle 53">
              <a:extLst>
                <a:ext uri="{FF2B5EF4-FFF2-40B4-BE49-F238E27FC236}">
                  <a16:creationId xmlns:a16="http://schemas.microsoft.com/office/drawing/2014/main" id="{FB02A03E-AADE-41BD-BF83-34C036687F9A}"/>
                </a:ext>
              </a:extLst>
            </p:cNvPr>
            <p:cNvSpPr>
              <a:spLocks noChangeArrowheads="1"/>
            </p:cNvSpPr>
            <p:nvPr/>
          </p:nvSpPr>
          <p:spPr bwMode="auto">
            <a:xfrm>
              <a:off x="2959031"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24</a:t>
              </a:r>
            </a:p>
          </p:txBody>
        </p:sp>
        <p:sp>
          <p:nvSpPr>
            <p:cNvPr id="267" name="Rectangle 54">
              <a:extLst>
                <a:ext uri="{FF2B5EF4-FFF2-40B4-BE49-F238E27FC236}">
                  <a16:creationId xmlns:a16="http://schemas.microsoft.com/office/drawing/2014/main" id="{2328964D-0A83-4182-90C8-20312ACD54A3}"/>
                </a:ext>
              </a:extLst>
            </p:cNvPr>
            <p:cNvSpPr>
              <a:spLocks noChangeArrowheads="1"/>
            </p:cNvSpPr>
            <p:nvPr/>
          </p:nvSpPr>
          <p:spPr bwMode="auto">
            <a:xfrm>
              <a:off x="3204449"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27</a:t>
              </a:r>
            </a:p>
          </p:txBody>
        </p:sp>
        <p:sp>
          <p:nvSpPr>
            <p:cNvPr id="268" name="Rectangle 55">
              <a:extLst>
                <a:ext uri="{FF2B5EF4-FFF2-40B4-BE49-F238E27FC236}">
                  <a16:creationId xmlns:a16="http://schemas.microsoft.com/office/drawing/2014/main" id="{E255C4B2-09D9-443B-A2F3-014B1F38EF85}"/>
                </a:ext>
              </a:extLst>
            </p:cNvPr>
            <p:cNvSpPr>
              <a:spLocks noChangeArrowheads="1"/>
            </p:cNvSpPr>
            <p:nvPr/>
          </p:nvSpPr>
          <p:spPr bwMode="auto">
            <a:xfrm>
              <a:off x="3695285"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33</a:t>
              </a:r>
            </a:p>
          </p:txBody>
        </p:sp>
        <p:sp>
          <p:nvSpPr>
            <p:cNvPr id="269" name="Rectangle 56">
              <a:extLst>
                <a:ext uri="{FF2B5EF4-FFF2-40B4-BE49-F238E27FC236}">
                  <a16:creationId xmlns:a16="http://schemas.microsoft.com/office/drawing/2014/main" id="{B5163121-213B-4FE1-9244-A3F36394395C}"/>
                </a:ext>
              </a:extLst>
            </p:cNvPr>
            <p:cNvSpPr>
              <a:spLocks noChangeArrowheads="1"/>
            </p:cNvSpPr>
            <p:nvPr/>
          </p:nvSpPr>
          <p:spPr bwMode="auto">
            <a:xfrm>
              <a:off x="4186121"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39</a:t>
              </a:r>
            </a:p>
          </p:txBody>
        </p:sp>
        <p:sp>
          <p:nvSpPr>
            <p:cNvPr id="270" name="Rectangle 57">
              <a:extLst>
                <a:ext uri="{FF2B5EF4-FFF2-40B4-BE49-F238E27FC236}">
                  <a16:creationId xmlns:a16="http://schemas.microsoft.com/office/drawing/2014/main" id="{D366FE33-B108-42BA-B5E5-EE8F7EBB1F4D}"/>
                </a:ext>
              </a:extLst>
            </p:cNvPr>
            <p:cNvSpPr>
              <a:spLocks noChangeArrowheads="1"/>
            </p:cNvSpPr>
            <p:nvPr/>
          </p:nvSpPr>
          <p:spPr bwMode="auto">
            <a:xfrm>
              <a:off x="4676957"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45</a:t>
              </a:r>
            </a:p>
          </p:txBody>
        </p:sp>
        <p:sp>
          <p:nvSpPr>
            <p:cNvPr id="271" name="Rectangle 58">
              <a:extLst>
                <a:ext uri="{FF2B5EF4-FFF2-40B4-BE49-F238E27FC236}">
                  <a16:creationId xmlns:a16="http://schemas.microsoft.com/office/drawing/2014/main" id="{3C6E40DF-6FB5-4CE4-A40D-63909BDE18D3}"/>
                </a:ext>
              </a:extLst>
            </p:cNvPr>
            <p:cNvSpPr>
              <a:spLocks noChangeArrowheads="1"/>
            </p:cNvSpPr>
            <p:nvPr/>
          </p:nvSpPr>
          <p:spPr bwMode="auto">
            <a:xfrm>
              <a:off x="5167793"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51</a:t>
              </a:r>
            </a:p>
          </p:txBody>
        </p:sp>
        <p:sp>
          <p:nvSpPr>
            <p:cNvPr id="272" name="Rectangle 60">
              <a:extLst>
                <a:ext uri="{FF2B5EF4-FFF2-40B4-BE49-F238E27FC236}">
                  <a16:creationId xmlns:a16="http://schemas.microsoft.com/office/drawing/2014/main" id="{8F5D9365-8E22-49E8-94A6-82902690102A}"/>
                </a:ext>
              </a:extLst>
            </p:cNvPr>
            <p:cNvSpPr>
              <a:spLocks noChangeArrowheads="1"/>
            </p:cNvSpPr>
            <p:nvPr/>
          </p:nvSpPr>
          <p:spPr bwMode="auto">
            <a:xfrm>
              <a:off x="3160757" y="4932326"/>
              <a:ext cx="41036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effectLst/>
                  <a:cs typeface="Arial" panose="020B0604020202020204" pitchFamily="34" charset="0"/>
                </a:rPr>
                <a:t>Months</a:t>
              </a:r>
              <a:endParaRPr kumimoji="0" lang="en-US" altLang="en-US" sz="900" b="0" i="0" u="none" strike="noStrike" cap="none" normalizeH="0" baseline="0" dirty="0">
                <a:ln>
                  <a:noFill/>
                </a:ln>
                <a:effectLst/>
                <a:cs typeface="Arial" panose="020B0604020202020204" pitchFamily="34" charset="0"/>
              </a:endParaRPr>
            </a:p>
          </p:txBody>
        </p:sp>
        <p:sp>
          <p:nvSpPr>
            <p:cNvPr id="273" name="Rectangle 176">
              <a:extLst>
                <a:ext uri="{FF2B5EF4-FFF2-40B4-BE49-F238E27FC236}">
                  <a16:creationId xmlns:a16="http://schemas.microsoft.com/office/drawing/2014/main" id="{27718666-8CC6-43D7-A5D0-4DD585E1C1B1}"/>
                </a:ext>
              </a:extLst>
            </p:cNvPr>
            <p:cNvSpPr>
              <a:spLocks noChangeArrowheads="1"/>
            </p:cNvSpPr>
            <p:nvPr/>
          </p:nvSpPr>
          <p:spPr bwMode="auto">
            <a:xfrm rot="16200000">
              <a:off x="265342" y="3597875"/>
              <a:ext cx="80631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effectLst/>
                  <a:cs typeface="Arial" panose="020B0604020202020204" pitchFamily="34" charset="0"/>
                </a:rPr>
                <a:t>Response (%)</a:t>
              </a:r>
              <a:r>
                <a:rPr kumimoji="0" lang="en-US" altLang="en-US" sz="900" b="1" i="0" u="none" strike="noStrike" cap="none" normalizeH="0" baseline="30000" dirty="0">
                  <a:ln>
                    <a:noFill/>
                  </a:ln>
                  <a:effectLst/>
                  <a:cs typeface="Arial" panose="020B0604020202020204" pitchFamily="34" charset="0"/>
                </a:rPr>
                <a:t>e</a:t>
              </a:r>
              <a:endParaRPr kumimoji="0" lang="en-US" altLang="en-US" sz="2000" b="0" i="0" u="none" strike="noStrike" cap="none" normalizeH="0" baseline="30000" dirty="0">
                <a:ln>
                  <a:noFill/>
                </a:ln>
                <a:effectLst/>
                <a:cs typeface="Arial" panose="020B0604020202020204" pitchFamily="34" charset="0"/>
              </a:endParaRPr>
            </a:p>
          </p:txBody>
        </p:sp>
        <p:sp>
          <p:nvSpPr>
            <p:cNvPr id="274" name="Line 5">
              <a:extLst>
                <a:ext uri="{FF2B5EF4-FFF2-40B4-BE49-F238E27FC236}">
                  <a16:creationId xmlns:a16="http://schemas.microsoft.com/office/drawing/2014/main" id="{B3563BDB-DF9C-4E6D-9168-E52811247534}"/>
                </a:ext>
              </a:extLst>
            </p:cNvPr>
            <p:cNvSpPr>
              <a:spLocks noChangeShapeType="1"/>
            </p:cNvSpPr>
            <p:nvPr/>
          </p:nvSpPr>
          <p:spPr bwMode="auto">
            <a:xfrm flipH="1">
              <a:off x="997905" y="4681501"/>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75" name="Line 30">
              <a:extLst>
                <a:ext uri="{FF2B5EF4-FFF2-40B4-BE49-F238E27FC236}">
                  <a16:creationId xmlns:a16="http://schemas.microsoft.com/office/drawing/2014/main" id="{67FE298B-E04E-4F65-8819-2AAA5A8BB08C}"/>
                </a:ext>
              </a:extLst>
            </p:cNvPr>
            <p:cNvSpPr>
              <a:spLocks noChangeShapeType="1"/>
            </p:cNvSpPr>
            <p:nvPr/>
          </p:nvSpPr>
          <p:spPr bwMode="auto">
            <a:xfrm>
              <a:off x="1542732"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76" name="Rectangle 55">
              <a:extLst>
                <a:ext uri="{FF2B5EF4-FFF2-40B4-BE49-F238E27FC236}">
                  <a16:creationId xmlns:a16="http://schemas.microsoft.com/office/drawing/2014/main" id="{01223758-5041-4C98-8E86-3D28BD2A87B7}"/>
                </a:ext>
              </a:extLst>
            </p:cNvPr>
            <p:cNvSpPr>
              <a:spLocks noChangeArrowheads="1"/>
            </p:cNvSpPr>
            <p:nvPr/>
          </p:nvSpPr>
          <p:spPr bwMode="auto">
            <a:xfrm>
              <a:off x="3449867"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30</a:t>
              </a:r>
            </a:p>
          </p:txBody>
        </p:sp>
        <p:sp>
          <p:nvSpPr>
            <p:cNvPr id="277" name="Rectangle 56">
              <a:extLst>
                <a:ext uri="{FF2B5EF4-FFF2-40B4-BE49-F238E27FC236}">
                  <a16:creationId xmlns:a16="http://schemas.microsoft.com/office/drawing/2014/main" id="{11284B8A-5B80-45A5-A318-70BDCD5D0F99}"/>
                </a:ext>
              </a:extLst>
            </p:cNvPr>
            <p:cNvSpPr>
              <a:spLocks noChangeArrowheads="1"/>
            </p:cNvSpPr>
            <p:nvPr/>
          </p:nvSpPr>
          <p:spPr bwMode="auto">
            <a:xfrm>
              <a:off x="3940703"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36</a:t>
              </a:r>
            </a:p>
          </p:txBody>
        </p:sp>
        <p:sp>
          <p:nvSpPr>
            <p:cNvPr id="278" name="Rectangle 57">
              <a:extLst>
                <a:ext uri="{FF2B5EF4-FFF2-40B4-BE49-F238E27FC236}">
                  <a16:creationId xmlns:a16="http://schemas.microsoft.com/office/drawing/2014/main" id="{70EFA0AF-ACB5-4988-9B9A-96064A8E65A7}"/>
                </a:ext>
              </a:extLst>
            </p:cNvPr>
            <p:cNvSpPr>
              <a:spLocks noChangeArrowheads="1"/>
            </p:cNvSpPr>
            <p:nvPr/>
          </p:nvSpPr>
          <p:spPr bwMode="auto">
            <a:xfrm>
              <a:off x="4431539"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42</a:t>
              </a:r>
            </a:p>
          </p:txBody>
        </p:sp>
        <p:sp>
          <p:nvSpPr>
            <p:cNvPr id="279" name="Rectangle 58">
              <a:extLst>
                <a:ext uri="{FF2B5EF4-FFF2-40B4-BE49-F238E27FC236}">
                  <a16:creationId xmlns:a16="http://schemas.microsoft.com/office/drawing/2014/main" id="{FE4744A2-3EE2-4709-B484-341313A5C870}"/>
                </a:ext>
              </a:extLst>
            </p:cNvPr>
            <p:cNvSpPr>
              <a:spLocks noChangeArrowheads="1"/>
            </p:cNvSpPr>
            <p:nvPr/>
          </p:nvSpPr>
          <p:spPr bwMode="auto">
            <a:xfrm>
              <a:off x="4922375"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48</a:t>
              </a:r>
            </a:p>
          </p:txBody>
        </p:sp>
        <p:sp>
          <p:nvSpPr>
            <p:cNvPr id="280" name="Line 30">
              <a:extLst>
                <a:ext uri="{FF2B5EF4-FFF2-40B4-BE49-F238E27FC236}">
                  <a16:creationId xmlns:a16="http://schemas.microsoft.com/office/drawing/2014/main" id="{41416899-8F41-4B52-896F-3F252DD54662}"/>
                </a:ext>
              </a:extLst>
            </p:cNvPr>
            <p:cNvSpPr>
              <a:spLocks noChangeShapeType="1"/>
            </p:cNvSpPr>
            <p:nvPr/>
          </p:nvSpPr>
          <p:spPr bwMode="auto">
            <a:xfrm>
              <a:off x="1051878"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1" name="Line 30">
              <a:extLst>
                <a:ext uri="{FF2B5EF4-FFF2-40B4-BE49-F238E27FC236}">
                  <a16:creationId xmlns:a16="http://schemas.microsoft.com/office/drawing/2014/main" id="{F335F6D2-7FEE-4D61-8B71-332FDA9BE066}"/>
                </a:ext>
              </a:extLst>
            </p:cNvPr>
            <p:cNvSpPr>
              <a:spLocks noChangeShapeType="1"/>
            </p:cNvSpPr>
            <p:nvPr/>
          </p:nvSpPr>
          <p:spPr bwMode="auto">
            <a:xfrm>
              <a:off x="1788159"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2" name="Line 30">
              <a:extLst>
                <a:ext uri="{FF2B5EF4-FFF2-40B4-BE49-F238E27FC236}">
                  <a16:creationId xmlns:a16="http://schemas.microsoft.com/office/drawing/2014/main" id="{1BB26056-03C8-4E02-A0ED-BCDEB115FC85}"/>
                </a:ext>
              </a:extLst>
            </p:cNvPr>
            <p:cNvSpPr>
              <a:spLocks noChangeShapeType="1"/>
            </p:cNvSpPr>
            <p:nvPr/>
          </p:nvSpPr>
          <p:spPr bwMode="auto">
            <a:xfrm>
              <a:off x="2279013"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3" name="Line 30">
              <a:extLst>
                <a:ext uri="{FF2B5EF4-FFF2-40B4-BE49-F238E27FC236}">
                  <a16:creationId xmlns:a16="http://schemas.microsoft.com/office/drawing/2014/main" id="{C79990BC-4E63-4E1B-87F3-86CFFCE86A9F}"/>
                </a:ext>
              </a:extLst>
            </p:cNvPr>
            <p:cNvSpPr>
              <a:spLocks noChangeShapeType="1"/>
            </p:cNvSpPr>
            <p:nvPr/>
          </p:nvSpPr>
          <p:spPr bwMode="auto">
            <a:xfrm>
              <a:off x="2033586"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4" name="Line 30">
              <a:extLst>
                <a:ext uri="{FF2B5EF4-FFF2-40B4-BE49-F238E27FC236}">
                  <a16:creationId xmlns:a16="http://schemas.microsoft.com/office/drawing/2014/main" id="{752C115D-E849-42F5-9A6F-CA18664FB069}"/>
                </a:ext>
              </a:extLst>
            </p:cNvPr>
            <p:cNvSpPr>
              <a:spLocks noChangeShapeType="1"/>
            </p:cNvSpPr>
            <p:nvPr/>
          </p:nvSpPr>
          <p:spPr bwMode="auto">
            <a:xfrm>
              <a:off x="252444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5" name="Line 30">
              <a:extLst>
                <a:ext uri="{FF2B5EF4-FFF2-40B4-BE49-F238E27FC236}">
                  <a16:creationId xmlns:a16="http://schemas.microsoft.com/office/drawing/2014/main" id="{A4E82DF3-C810-405B-96D9-040A9D7207CF}"/>
                </a:ext>
              </a:extLst>
            </p:cNvPr>
            <p:cNvSpPr>
              <a:spLocks noChangeShapeType="1"/>
            </p:cNvSpPr>
            <p:nvPr/>
          </p:nvSpPr>
          <p:spPr bwMode="auto">
            <a:xfrm>
              <a:off x="2769867"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6" name="Line 30">
              <a:extLst>
                <a:ext uri="{FF2B5EF4-FFF2-40B4-BE49-F238E27FC236}">
                  <a16:creationId xmlns:a16="http://schemas.microsoft.com/office/drawing/2014/main" id="{A78521D2-E6F3-4DCD-B9E3-52B8C27599C5}"/>
                </a:ext>
              </a:extLst>
            </p:cNvPr>
            <p:cNvSpPr>
              <a:spLocks noChangeShapeType="1"/>
            </p:cNvSpPr>
            <p:nvPr/>
          </p:nvSpPr>
          <p:spPr bwMode="auto">
            <a:xfrm>
              <a:off x="3260721"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7" name="Line 30">
              <a:extLst>
                <a:ext uri="{FF2B5EF4-FFF2-40B4-BE49-F238E27FC236}">
                  <a16:creationId xmlns:a16="http://schemas.microsoft.com/office/drawing/2014/main" id="{1BF1AB9A-92AE-4E99-B22A-039F7CB6ED75}"/>
                </a:ext>
              </a:extLst>
            </p:cNvPr>
            <p:cNvSpPr>
              <a:spLocks noChangeShapeType="1"/>
            </p:cNvSpPr>
            <p:nvPr/>
          </p:nvSpPr>
          <p:spPr bwMode="auto">
            <a:xfrm>
              <a:off x="3015294"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8" name="Line 30">
              <a:extLst>
                <a:ext uri="{FF2B5EF4-FFF2-40B4-BE49-F238E27FC236}">
                  <a16:creationId xmlns:a16="http://schemas.microsoft.com/office/drawing/2014/main" id="{5BE7FCA6-5E92-4459-A3A4-9516CA901927}"/>
                </a:ext>
              </a:extLst>
            </p:cNvPr>
            <p:cNvSpPr>
              <a:spLocks noChangeShapeType="1"/>
            </p:cNvSpPr>
            <p:nvPr/>
          </p:nvSpPr>
          <p:spPr bwMode="auto">
            <a:xfrm>
              <a:off x="3506148"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89" name="Line 30">
              <a:extLst>
                <a:ext uri="{FF2B5EF4-FFF2-40B4-BE49-F238E27FC236}">
                  <a16:creationId xmlns:a16="http://schemas.microsoft.com/office/drawing/2014/main" id="{655A3129-08E8-4CA3-BEE7-8DA1654C1FA3}"/>
                </a:ext>
              </a:extLst>
            </p:cNvPr>
            <p:cNvSpPr>
              <a:spLocks noChangeShapeType="1"/>
            </p:cNvSpPr>
            <p:nvPr/>
          </p:nvSpPr>
          <p:spPr bwMode="auto">
            <a:xfrm>
              <a:off x="3751575"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0" name="Line 30">
              <a:extLst>
                <a:ext uri="{FF2B5EF4-FFF2-40B4-BE49-F238E27FC236}">
                  <a16:creationId xmlns:a16="http://schemas.microsoft.com/office/drawing/2014/main" id="{6A672A09-4279-466E-B3F8-9A81DA6109F6}"/>
                </a:ext>
              </a:extLst>
            </p:cNvPr>
            <p:cNvSpPr>
              <a:spLocks noChangeShapeType="1"/>
            </p:cNvSpPr>
            <p:nvPr/>
          </p:nvSpPr>
          <p:spPr bwMode="auto">
            <a:xfrm>
              <a:off x="3997002"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1" name="Line 30">
              <a:extLst>
                <a:ext uri="{FF2B5EF4-FFF2-40B4-BE49-F238E27FC236}">
                  <a16:creationId xmlns:a16="http://schemas.microsoft.com/office/drawing/2014/main" id="{6E0F0406-208D-4CA7-8C60-AA66DA383CFC}"/>
                </a:ext>
              </a:extLst>
            </p:cNvPr>
            <p:cNvSpPr>
              <a:spLocks noChangeShapeType="1"/>
            </p:cNvSpPr>
            <p:nvPr/>
          </p:nvSpPr>
          <p:spPr bwMode="auto">
            <a:xfrm>
              <a:off x="4242429"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2" name="Line 30">
              <a:extLst>
                <a:ext uri="{FF2B5EF4-FFF2-40B4-BE49-F238E27FC236}">
                  <a16:creationId xmlns:a16="http://schemas.microsoft.com/office/drawing/2014/main" id="{A3B49098-899C-496C-AD1A-9E6E921BB617}"/>
                </a:ext>
              </a:extLst>
            </p:cNvPr>
            <p:cNvSpPr>
              <a:spLocks noChangeShapeType="1"/>
            </p:cNvSpPr>
            <p:nvPr/>
          </p:nvSpPr>
          <p:spPr bwMode="auto">
            <a:xfrm>
              <a:off x="4487856"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3" name="Line 30">
              <a:extLst>
                <a:ext uri="{FF2B5EF4-FFF2-40B4-BE49-F238E27FC236}">
                  <a16:creationId xmlns:a16="http://schemas.microsoft.com/office/drawing/2014/main" id="{1353CF17-31C2-46AD-B7C5-04793BB07C65}"/>
                </a:ext>
              </a:extLst>
            </p:cNvPr>
            <p:cNvSpPr>
              <a:spLocks noChangeShapeType="1"/>
            </p:cNvSpPr>
            <p:nvPr/>
          </p:nvSpPr>
          <p:spPr bwMode="auto">
            <a:xfrm>
              <a:off x="4733283"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4" name="Line 30">
              <a:extLst>
                <a:ext uri="{FF2B5EF4-FFF2-40B4-BE49-F238E27FC236}">
                  <a16:creationId xmlns:a16="http://schemas.microsoft.com/office/drawing/2014/main" id="{E0C37A36-A6D2-40A5-8391-07E25B41C42C}"/>
                </a:ext>
              </a:extLst>
            </p:cNvPr>
            <p:cNvSpPr>
              <a:spLocks noChangeShapeType="1"/>
            </p:cNvSpPr>
            <p:nvPr/>
          </p:nvSpPr>
          <p:spPr bwMode="auto">
            <a:xfrm>
              <a:off x="497871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5" name="Line 30">
              <a:extLst>
                <a:ext uri="{FF2B5EF4-FFF2-40B4-BE49-F238E27FC236}">
                  <a16:creationId xmlns:a16="http://schemas.microsoft.com/office/drawing/2014/main" id="{9638AFD1-9DA3-4457-9A13-13FF9BFFF71C}"/>
                </a:ext>
              </a:extLst>
            </p:cNvPr>
            <p:cNvSpPr>
              <a:spLocks noChangeShapeType="1"/>
            </p:cNvSpPr>
            <p:nvPr/>
          </p:nvSpPr>
          <p:spPr bwMode="auto">
            <a:xfrm>
              <a:off x="5224137"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6" name="Line 30">
              <a:extLst>
                <a:ext uri="{FF2B5EF4-FFF2-40B4-BE49-F238E27FC236}">
                  <a16:creationId xmlns:a16="http://schemas.microsoft.com/office/drawing/2014/main" id="{52F7A0D2-60D1-4773-A8F2-F5E6F2BC3CCC}"/>
                </a:ext>
              </a:extLst>
            </p:cNvPr>
            <p:cNvSpPr>
              <a:spLocks noChangeShapeType="1"/>
            </p:cNvSpPr>
            <p:nvPr/>
          </p:nvSpPr>
          <p:spPr bwMode="auto">
            <a:xfrm>
              <a:off x="571500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7" name="Line 5">
              <a:extLst>
                <a:ext uri="{FF2B5EF4-FFF2-40B4-BE49-F238E27FC236}">
                  <a16:creationId xmlns:a16="http://schemas.microsoft.com/office/drawing/2014/main" id="{700ED8FD-463B-4DD1-8B1A-36E47C3713B4}"/>
                </a:ext>
              </a:extLst>
            </p:cNvPr>
            <p:cNvSpPr>
              <a:spLocks noChangeShapeType="1"/>
            </p:cNvSpPr>
            <p:nvPr/>
          </p:nvSpPr>
          <p:spPr bwMode="auto">
            <a:xfrm flipH="1">
              <a:off x="997905" y="4478623"/>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8" name="Line 5">
              <a:extLst>
                <a:ext uri="{FF2B5EF4-FFF2-40B4-BE49-F238E27FC236}">
                  <a16:creationId xmlns:a16="http://schemas.microsoft.com/office/drawing/2014/main" id="{E57E1B94-6789-4422-ABD9-238C63F2B131}"/>
                </a:ext>
              </a:extLst>
            </p:cNvPr>
            <p:cNvSpPr>
              <a:spLocks noChangeShapeType="1"/>
            </p:cNvSpPr>
            <p:nvPr/>
          </p:nvSpPr>
          <p:spPr bwMode="auto">
            <a:xfrm flipH="1">
              <a:off x="997905" y="4275744"/>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299" name="Line 5">
              <a:extLst>
                <a:ext uri="{FF2B5EF4-FFF2-40B4-BE49-F238E27FC236}">
                  <a16:creationId xmlns:a16="http://schemas.microsoft.com/office/drawing/2014/main" id="{F00D839C-C92B-4C6C-8153-67178021D2D2}"/>
                </a:ext>
              </a:extLst>
            </p:cNvPr>
            <p:cNvSpPr>
              <a:spLocks noChangeShapeType="1"/>
            </p:cNvSpPr>
            <p:nvPr/>
          </p:nvSpPr>
          <p:spPr bwMode="auto">
            <a:xfrm flipH="1">
              <a:off x="997905" y="4072865"/>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0" name="Line 5">
              <a:extLst>
                <a:ext uri="{FF2B5EF4-FFF2-40B4-BE49-F238E27FC236}">
                  <a16:creationId xmlns:a16="http://schemas.microsoft.com/office/drawing/2014/main" id="{CCFDC1F8-ED11-464A-904F-7160CAA8C7F1}"/>
                </a:ext>
              </a:extLst>
            </p:cNvPr>
            <p:cNvSpPr>
              <a:spLocks noChangeShapeType="1"/>
            </p:cNvSpPr>
            <p:nvPr/>
          </p:nvSpPr>
          <p:spPr bwMode="auto">
            <a:xfrm flipH="1">
              <a:off x="997905" y="3869986"/>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1" name="Line 5">
              <a:extLst>
                <a:ext uri="{FF2B5EF4-FFF2-40B4-BE49-F238E27FC236}">
                  <a16:creationId xmlns:a16="http://schemas.microsoft.com/office/drawing/2014/main" id="{7104E2CC-8199-4444-98A9-7DE4AC5A1D8C}"/>
                </a:ext>
              </a:extLst>
            </p:cNvPr>
            <p:cNvSpPr>
              <a:spLocks noChangeShapeType="1"/>
            </p:cNvSpPr>
            <p:nvPr/>
          </p:nvSpPr>
          <p:spPr bwMode="auto">
            <a:xfrm flipH="1">
              <a:off x="997905" y="3667107"/>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2" name="Line 5">
              <a:extLst>
                <a:ext uri="{FF2B5EF4-FFF2-40B4-BE49-F238E27FC236}">
                  <a16:creationId xmlns:a16="http://schemas.microsoft.com/office/drawing/2014/main" id="{CC8DDE40-B21A-4713-879A-18BB1E44F65F}"/>
                </a:ext>
              </a:extLst>
            </p:cNvPr>
            <p:cNvSpPr>
              <a:spLocks noChangeShapeType="1"/>
            </p:cNvSpPr>
            <p:nvPr/>
          </p:nvSpPr>
          <p:spPr bwMode="auto">
            <a:xfrm flipH="1">
              <a:off x="997905" y="3464228"/>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3" name="Line 5">
              <a:extLst>
                <a:ext uri="{FF2B5EF4-FFF2-40B4-BE49-F238E27FC236}">
                  <a16:creationId xmlns:a16="http://schemas.microsoft.com/office/drawing/2014/main" id="{AC2EE208-ACB0-4B3A-8EE2-C9D1C656E4FC}"/>
                </a:ext>
              </a:extLst>
            </p:cNvPr>
            <p:cNvSpPr>
              <a:spLocks noChangeShapeType="1"/>
            </p:cNvSpPr>
            <p:nvPr/>
          </p:nvSpPr>
          <p:spPr bwMode="auto">
            <a:xfrm flipH="1">
              <a:off x="997905" y="3261349"/>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4" name="Line 5">
              <a:extLst>
                <a:ext uri="{FF2B5EF4-FFF2-40B4-BE49-F238E27FC236}">
                  <a16:creationId xmlns:a16="http://schemas.microsoft.com/office/drawing/2014/main" id="{9D8E3384-5F7C-487C-AC74-89D37C6CFFD8}"/>
                </a:ext>
              </a:extLst>
            </p:cNvPr>
            <p:cNvSpPr>
              <a:spLocks noChangeShapeType="1"/>
            </p:cNvSpPr>
            <p:nvPr/>
          </p:nvSpPr>
          <p:spPr bwMode="auto">
            <a:xfrm flipH="1">
              <a:off x="997905" y="3058470"/>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5" name="Line 5">
              <a:extLst>
                <a:ext uri="{FF2B5EF4-FFF2-40B4-BE49-F238E27FC236}">
                  <a16:creationId xmlns:a16="http://schemas.microsoft.com/office/drawing/2014/main" id="{C2D9F4FE-E945-46E3-A50E-AE43869DCB46}"/>
                </a:ext>
              </a:extLst>
            </p:cNvPr>
            <p:cNvSpPr>
              <a:spLocks noChangeShapeType="1"/>
            </p:cNvSpPr>
            <p:nvPr/>
          </p:nvSpPr>
          <p:spPr bwMode="auto">
            <a:xfrm flipH="1">
              <a:off x="997905" y="2855591"/>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6" name="Line 5">
              <a:extLst>
                <a:ext uri="{FF2B5EF4-FFF2-40B4-BE49-F238E27FC236}">
                  <a16:creationId xmlns:a16="http://schemas.microsoft.com/office/drawing/2014/main" id="{F3331FBB-FA6D-4496-8D45-CC6729B72B97}"/>
                </a:ext>
              </a:extLst>
            </p:cNvPr>
            <p:cNvSpPr>
              <a:spLocks noChangeShapeType="1"/>
            </p:cNvSpPr>
            <p:nvPr/>
          </p:nvSpPr>
          <p:spPr bwMode="auto">
            <a:xfrm flipH="1">
              <a:off x="997905" y="2652712"/>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7" name="Line 30">
              <a:extLst>
                <a:ext uri="{FF2B5EF4-FFF2-40B4-BE49-F238E27FC236}">
                  <a16:creationId xmlns:a16="http://schemas.microsoft.com/office/drawing/2014/main" id="{530D155B-62C0-4F1D-B2BA-C5CBD3A01166}"/>
                </a:ext>
              </a:extLst>
            </p:cNvPr>
            <p:cNvSpPr>
              <a:spLocks noChangeShapeType="1"/>
            </p:cNvSpPr>
            <p:nvPr/>
          </p:nvSpPr>
          <p:spPr bwMode="auto">
            <a:xfrm>
              <a:off x="1297305"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308" name="Rectangle 58">
              <a:extLst>
                <a:ext uri="{FF2B5EF4-FFF2-40B4-BE49-F238E27FC236}">
                  <a16:creationId xmlns:a16="http://schemas.microsoft.com/office/drawing/2014/main" id="{16C3D6C3-5A95-4296-8A66-F0AFB3789AC0}"/>
                </a:ext>
              </a:extLst>
            </p:cNvPr>
            <p:cNvSpPr>
              <a:spLocks noChangeArrowheads="1"/>
            </p:cNvSpPr>
            <p:nvPr/>
          </p:nvSpPr>
          <p:spPr bwMode="auto">
            <a:xfrm>
              <a:off x="5412850" y="476246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54</a:t>
              </a:r>
            </a:p>
          </p:txBody>
        </p:sp>
        <p:sp>
          <p:nvSpPr>
            <p:cNvPr id="309" name="Line 30">
              <a:extLst>
                <a:ext uri="{FF2B5EF4-FFF2-40B4-BE49-F238E27FC236}">
                  <a16:creationId xmlns:a16="http://schemas.microsoft.com/office/drawing/2014/main" id="{164A56F1-A353-4FA1-85C1-973DB2505E6B}"/>
                </a:ext>
              </a:extLst>
            </p:cNvPr>
            <p:cNvSpPr>
              <a:spLocks noChangeShapeType="1"/>
            </p:cNvSpPr>
            <p:nvPr/>
          </p:nvSpPr>
          <p:spPr bwMode="auto">
            <a:xfrm>
              <a:off x="5469564"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grpSp>
      <p:grpSp>
        <p:nvGrpSpPr>
          <p:cNvPr id="118" name="Group 117">
            <a:extLst>
              <a:ext uri="{FF2B5EF4-FFF2-40B4-BE49-F238E27FC236}">
                <a16:creationId xmlns:a16="http://schemas.microsoft.com/office/drawing/2014/main" id="{822B1252-9C73-428F-B590-7BEA48F997B1}"/>
              </a:ext>
            </a:extLst>
          </p:cNvPr>
          <p:cNvGrpSpPr/>
          <p:nvPr/>
        </p:nvGrpSpPr>
        <p:grpSpPr>
          <a:xfrm>
            <a:off x="6932511" y="2924967"/>
            <a:ext cx="3993356" cy="1878015"/>
            <a:chOff x="3467100" y="660400"/>
            <a:chExt cx="50787300" cy="23863300"/>
          </a:xfrm>
        </p:grpSpPr>
        <p:sp>
          <p:nvSpPr>
            <p:cNvPr id="241" name="Freeform: Shape 240">
              <a:extLst>
                <a:ext uri="{FF2B5EF4-FFF2-40B4-BE49-F238E27FC236}">
                  <a16:creationId xmlns:a16="http://schemas.microsoft.com/office/drawing/2014/main" id="{56EB907F-DF67-4ADB-938C-0910797EEB4D}"/>
                </a:ext>
              </a:extLst>
            </p:cNvPr>
            <p:cNvSpPr/>
            <p:nvPr/>
          </p:nvSpPr>
          <p:spPr>
            <a:xfrm>
              <a:off x="3467100" y="660400"/>
              <a:ext cx="5854700" cy="10312400"/>
            </a:xfrm>
            <a:custGeom>
              <a:avLst/>
              <a:gdLst>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241800 w 5854700"/>
                <a:gd name="connsiteY40" fmla="*/ 4826000 h 10312400"/>
                <a:gd name="connsiteX41" fmla="*/ 4292600 w 5854700"/>
                <a:gd name="connsiteY41" fmla="*/ 4826000 h 10312400"/>
                <a:gd name="connsiteX42" fmla="*/ 4292600 w 5854700"/>
                <a:gd name="connsiteY42" fmla="*/ 4927600 h 10312400"/>
                <a:gd name="connsiteX43" fmla="*/ 4343400 w 5854700"/>
                <a:gd name="connsiteY43" fmla="*/ 4927600 h 10312400"/>
                <a:gd name="connsiteX44" fmla="*/ 4343400 w 5854700"/>
                <a:gd name="connsiteY44" fmla="*/ 5778500 h 10312400"/>
                <a:gd name="connsiteX45" fmla="*/ 4394200 w 5854700"/>
                <a:gd name="connsiteY45" fmla="*/ 5778500 h 10312400"/>
                <a:gd name="connsiteX46" fmla="*/ 4394200 w 5854700"/>
                <a:gd name="connsiteY46" fmla="*/ 6273800 h 10312400"/>
                <a:gd name="connsiteX47" fmla="*/ 4470400 w 5854700"/>
                <a:gd name="connsiteY47" fmla="*/ 6273800 h 10312400"/>
                <a:gd name="connsiteX48" fmla="*/ 4470400 w 5854700"/>
                <a:gd name="connsiteY48" fmla="*/ 6578600 h 10312400"/>
                <a:gd name="connsiteX49" fmla="*/ 4457700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241800 w 5854700"/>
                <a:gd name="connsiteY40" fmla="*/ 4826000 h 10312400"/>
                <a:gd name="connsiteX41" fmla="*/ 4292600 w 5854700"/>
                <a:gd name="connsiteY41" fmla="*/ 4826000 h 10312400"/>
                <a:gd name="connsiteX42" fmla="*/ 4292600 w 5854700"/>
                <a:gd name="connsiteY42" fmla="*/ 4927600 h 10312400"/>
                <a:gd name="connsiteX43" fmla="*/ 4343400 w 5854700"/>
                <a:gd name="connsiteY43" fmla="*/ 4927600 h 10312400"/>
                <a:gd name="connsiteX44" fmla="*/ 4343400 w 5854700"/>
                <a:gd name="connsiteY44" fmla="*/ 5778500 h 10312400"/>
                <a:gd name="connsiteX45" fmla="*/ 4394200 w 5854700"/>
                <a:gd name="connsiteY45" fmla="*/ 5778500 h 10312400"/>
                <a:gd name="connsiteX46" fmla="*/ 4394200 w 5854700"/>
                <a:gd name="connsiteY46" fmla="*/ 6273800 h 10312400"/>
                <a:gd name="connsiteX47" fmla="*/ 4470400 w 5854700"/>
                <a:gd name="connsiteY47" fmla="*/ 6273800 h 10312400"/>
                <a:gd name="connsiteX48" fmla="*/ 4457700 w 5854700"/>
                <a:gd name="connsiteY48" fmla="*/ 6692900 h 10312400"/>
                <a:gd name="connsiteX49" fmla="*/ 4622800 w 5854700"/>
                <a:gd name="connsiteY49" fmla="*/ 6692900 h 10312400"/>
                <a:gd name="connsiteX50" fmla="*/ 4622800 w 5854700"/>
                <a:gd name="connsiteY50" fmla="*/ 7569200 h 10312400"/>
                <a:gd name="connsiteX51" fmla="*/ 4851400 w 5854700"/>
                <a:gd name="connsiteY51" fmla="*/ 7569200 h 10312400"/>
                <a:gd name="connsiteX52" fmla="*/ 4851400 w 5854700"/>
                <a:gd name="connsiteY52" fmla="*/ 7645400 h 10312400"/>
                <a:gd name="connsiteX53" fmla="*/ 5041900 w 5854700"/>
                <a:gd name="connsiteY53" fmla="*/ 7645400 h 10312400"/>
                <a:gd name="connsiteX54" fmla="*/ 5041900 w 5854700"/>
                <a:gd name="connsiteY54" fmla="*/ 7962900 h 10312400"/>
                <a:gd name="connsiteX55" fmla="*/ 5257800 w 5854700"/>
                <a:gd name="connsiteY55" fmla="*/ 7962900 h 10312400"/>
                <a:gd name="connsiteX56" fmla="*/ 5257800 w 5854700"/>
                <a:gd name="connsiteY56" fmla="*/ 8039100 h 10312400"/>
                <a:gd name="connsiteX57" fmla="*/ 5295900 w 5854700"/>
                <a:gd name="connsiteY57" fmla="*/ 8039100 h 10312400"/>
                <a:gd name="connsiteX58" fmla="*/ 5295900 w 5854700"/>
                <a:gd name="connsiteY58" fmla="*/ 8585200 h 10312400"/>
                <a:gd name="connsiteX59" fmla="*/ 5524500 w 5854700"/>
                <a:gd name="connsiteY59" fmla="*/ 8585200 h 10312400"/>
                <a:gd name="connsiteX60" fmla="*/ 5524500 w 5854700"/>
                <a:gd name="connsiteY60" fmla="*/ 8661400 h 10312400"/>
                <a:gd name="connsiteX61" fmla="*/ 5588000 w 5854700"/>
                <a:gd name="connsiteY61" fmla="*/ 8661400 h 10312400"/>
                <a:gd name="connsiteX62" fmla="*/ 5588000 w 5854700"/>
                <a:gd name="connsiteY62" fmla="*/ 9055100 h 10312400"/>
                <a:gd name="connsiteX63" fmla="*/ 5689600 w 5854700"/>
                <a:gd name="connsiteY63" fmla="*/ 9055100 h 10312400"/>
                <a:gd name="connsiteX64" fmla="*/ 5689600 w 5854700"/>
                <a:gd name="connsiteY64" fmla="*/ 9601200 h 10312400"/>
                <a:gd name="connsiteX65" fmla="*/ 5778500 w 5854700"/>
                <a:gd name="connsiteY65" fmla="*/ 9601200 h 10312400"/>
                <a:gd name="connsiteX66" fmla="*/ 5778500 w 5854700"/>
                <a:gd name="connsiteY66" fmla="*/ 10312400 h 10312400"/>
                <a:gd name="connsiteX67" fmla="*/ 5854700 w 5854700"/>
                <a:gd name="connsiteY67"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241800 w 5854700"/>
                <a:gd name="connsiteY40" fmla="*/ 4826000 h 10312400"/>
                <a:gd name="connsiteX41" fmla="*/ 4292600 w 5854700"/>
                <a:gd name="connsiteY41" fmla="*/ 4826000 h 10312400"/>
                <a:gd name="connsiteX42" fmla="*/ 4292600 w 5854700"/>
                <a:gd name="connsiteY42" fmla="*/ 4927600 h 10312400"/>
                <a:gd name="connsiteX43" fmla="*/ 4343400 w 5854700"/>
                <a:gd name="connsiteY43" fmla="*/ 4927600 h 10312400"/>
                <a:gd name="connsiteX44" fmla="*/ 4343400 w 5854700"/>
                <a:gd name="connsiteY44" fmla="*/ 5778500 h 10312400"/>
                <a:gd name="connsiteX45" fmla="*/ 4394200 w 5854700"/>
                <a:gd name="connsiteY45" fmla="*/ 5778500 h 10312400"/>
                <a:gd name="connsiteX46" fmla="*/ 4394200 w 5854700"/>
                <a:gd name="connsiteY46" fmla="*/ 6273800 h 10312400"/>
                <a:gd name="connsiteX47" fmla="*/ 4470400 w 5854700"/>
                <a:gd name="connsiteY47" fmla="*/ 6273800 h 10312400"/>
                <a:gd name="connsiteX48" fmla="*/ 4471987 w 5854700"/>
                <a:gd name="connsiteY48" fmla="*/ 6692900 h 10312400"/>
                <a:gd name="connsiteX49" fmla="*/ 4622800 w 5854700"/>
                <a:gd name="connsiteY49" fmla="*/ 6692900 h 10312400"/>
                <a:gd name="connsiteX50" fmla="*/ 4622800 w 5854700"/>
                <a:gd name="connsiteY50" fmla="*/ 7569200 h 10312400"/>
                <a:gd name="connsiteX51" fmla="*/ 4851400 w 5854700"/>
                <a:gd name="connsiteY51" fmla="*/ 7569200 h 10312400"/>
                <a:gd name="connsiteX52" fmla="*/ 4851400 w 5854700"/>
                <a:gd name="connsiteY52" fmla="*/ 7645400 h 10312400"/>
                <a:gd name="connsiteX53" fmla="*/ 5041900 w 5854700"/>
                <a:gd name="connsiteY53" fmla="*/ 7645400 h 10312400"/>
                <a:gd name="connsiteX54" fmla="*/ 5041900 w 5854700"/>
                <a:gd name="connsiteY54" fmla="*/ 7962900 h 10312400"/>
                <a:gd name="connsiteX55" fmla="*/ 5257800 w 5854700"/>
                <a:gd name="connsiteY55" fmla="*/ 7962900 h 10312400"/>
                <a:gd name="connsiteX56" fmla="*/ 5257800 w 5854700"/>
                <a:gd name="connsiteY56" fmla="*/ 8039100 h 10312400"/>
                <a:gd name="connsiteX57" fmla="*/ 5295900 w 5854700"/>
                <a:gd name="connsiteY57" fmla="*/ 8039100 h 10312400"/>
                <a:gd name="connsiteX58" fmla="*/ 5295900 w 5854700"/>
                <a:gd name="connsiteY58" fmla="*/ 8585200 h 10312400"/>
                <a:gd name="connsiteX59" fmla="*/ 5524500 w 5854700"/>
                <a:gd name="connsiteY59" fmla="*/ 8585200 h 10312400"/>
                <a:gd name="connsiteX60" fmla="*/ 5524500 w 5854700"/>
                <a:gd name="connsiteY60" fmla="*/ 8661400 h 10312400"/>
                <a:gd name="connsiteX61" fmla="*/ 5588000 w 5854700"/>
                <a:gd name="connsiteY61" fmla="*/ 8661400 h 10312400"/>
                <a:gd name="connsiteX62" fmla="*/ 5588000 w 5854700"/>
                <a:gd name="connsiteY62" fmla="*/ 9055100 h 10312400"/>
                <a:gd name="connsiteX63" fmla="*/ 5689600 w 5854700"/>
                <a:gd name="connsiteY63" fmla="*/ 9055100 h 10312400"/>
                <a:gd name="connsiteX64" fmla="*/ 5689600 w 5854700"/>
                <a:gd name="connsiteY64" fmla="*/ 9601200 h 10312400"/>
                <a:gd name="connsiteX65" fmla="*/ 5778500 w 5854700"/>
                <a:gd name="connsiteY65" fmla="*/ 9601200 h 10312400"/>
                <a:gd name="connsiteX66" fmla="*/ 5778500 w 5854700"/>
                <a:gd name="connsiteY66" fmla="*/ 10312400 h 10312400"/>
                <a:gd name="connsiteX67" fmla="*/ 5854700 w 5854700"/>
                <a:gd name="connsiteY67"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195763 w 5854700"/>
                <a:gd name="connsiteY40" fmla="*/ 4778375 h 10312400"/>
                <a:gd name="connsiteX41" fmla="*/ 4241800 w 5854700"/>
                <a:gd name="connsiteY41" fmla="*/ 4826000 h 10312400"/>
                <a:gd name="connsiteX42" fmla="*/ 4292600 w 5854700"/>
                <a:gd name="connsiteY42" fmla="*/ 4826000 h 10312400"/>
                <a:gd name="connsiteX43" fmla="*/ 4292600 w 5854700"/>
                <a:gd name="connsiteY43" fmla="*/ 4927600 h 10312400"/>
                <a:gd name="connsiteX44" fmla="*/ 4343400 w 5854700"/>
                <a:gd name="connsiteY44" fmla="*/ 4927600 h 10312400"/>
                <a:gd name="connsiteX45" fmla="*/ 4343400 w 5854700"/>
                <a:gd name="connsiteY45" fmla="*/ 5778500 h 10312400"/>
                <a:gd name="connsiteX46" fmla="*/ 4394200 w 5854700"/>
                <a:gd name="connsiteY46" fmla="*/ 5778500 h 10312400"/>
                <a:gd name="connsiteX47" fmla="*/ 4394200 w 5854700"/>
                <a:gd name="connsiteY47" fmla="*/ 6273800 h 10312400"/>
                <a:gd name="connsiteX48" fmla="*/ 4470400 w 5854700"/>
                <a:gd name="connsiteY48" fmla="*/ 6273800 h 10312400"/>
                <a:gd name="connsiteX49" fmla="*/ 4471987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257675 w 5854700"/>
                <a:gd name="connsiteY40" fmla="*/ 4754563 h 10312400"/>
                <a:gd name="connsiteX41" fmla="*/ 4241800 w 5854700"/>
                <a:gd name="connsiteY41" fmla="*/ 4826000 h 10312400"/>
                <a:gd name="connsiteX42" fmla="*/ 4292600 w 5854700"/>
                <a:gd name="connsiteY42" fmla="*/ 4826000 h 10312400"/>
                <a:gd name="connsiteX43" fmla="*/ 4292600 w 5854700"/>
                <a:gd name="connsiteY43" fmla="*/ 4927600 h 10312400"/>
                <a:gd name="connsiteX44" fmla="*/ 4343400 w 5854700"/>
                <a:gd name="connsiteY44" fmla="*/ 4927600 h 10312400"/>
                <a:gd name="connsiteX45" fmla="*/ 4343400 w 5854700"/>
                <a:gd name="connsiteY45" fmla="*/ 5778500 h 10312400"/>
                <a:gd name="connsiteX46" fmla="*/ 4394200 w 5854700"/>
                <a:gd name="connsiteY46" fmla="*/ 5778500 h 10312400"/>
                <a:gd name="connsiteX47" fmla="*/ 4394200 w 5854700"/>
                <a:gd name="connsiteY47" fmla="*/ 6273800 h 10312400"/>
                <a:gd name="connsiteX48" fmla="*/ 4470400 w 5854700"/>
                <a:gd name="connsiteY48" fmla="*/ 6273800 h 10312400"/>
                <a:gd name="connsiteX49" fmla="*/ 4471987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252913 w 5854700"/>
                <a:gd name="connsiteY40" fmla="*/ 4754563 h 10312400"/>
                <a:gd name="connsiteX41" fmla="*/ 4241800 w 5854700"/>
                <a:gd name="connsiteY41" fmla="*/ 4826000 h 10312400"/>
                <a:gd name="connsiteX42" fmla="*/ 4292600 w 5854700"/>
                <a:gd name="connsiteY42" fmla="*/ 4826000 h 10312400"/>
                <a:gd name="connsiteX43" fmla="*/ 4292600 w 5854700"/>
                <a:gd name="connsiteY43" fmla="*/ 4927600 h 10312400"/>
                <a:gd name="connsiteX44" fmla="*/ 4343400 w 5854700"/>
                <a:gd name="connsiteY44" fmla="*/ 4927600 h 10312400"/>
                <a:gd name="connsiteX45" fmla="*/ 4343400 w 5854700"/>
                <a:gd name="connsiteY45" fmla="*/ 5778500 h 10312400"/>
                <a:gd name="connsiteX46" fmla="*/ 4394200 w 5854700"/>
                <a:gd name="connsiteY46" fmla="*/ 5778500 h 10312400"/>
                <a:gd name="connsiteX47" fmla="*/ 4394200 w 5854700"/>
                <a:gd name="connsiteY47" fmla="*/ 6273800 h 10312400"/>
                <a:gd name="connsiteX48" fmla="*/ 4470400 w 5854700"/>
                <a:gd name="connsiteY48" fmla="*/ 6273800 h 10312400"/>
                <a:gd name="connsiteX49" fmla="*/ 4471987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49800 h 10312400"/>
                <a:gd name="connsiteX40" fmla="*/ 4243045 w 5854700"/>
                <a:gd name="connsiteY40" fmla="*/ 4754563 h 10312400"/>
                <a:gd name="connsiteX41" fmla="*/ 4241800 w 5854700"/>
                <a:gd name="connsiteY41" fmla="*/ 4826000 h 10312400"/>
                <a:gd name="connsiteX42" fmla="*/ 4292600 w 5854700"/>
                <a:gd name="connsiteY42" fmla="*/ 4826000 h 10312400"/>
                <a:gd name="connsiteX43" fmla="*/ 4292600 w 5854700"/>
                <a:gd name="connsiteY43" fmla="*/ 4927600 h 10312400"/>
                <a:gd name="connsiteX44" fmla="*/ 4343400 w 5854700"/>
                <a:gd name="connsiteY44" fmla="*/ 4927600 h 10312400"/>
                <a:gd name="connsiteX45" fmla="*/ 4343400 w 5854700"/>
                <a:gd name="connsiteY45" fmla="*/ 5778500 h 10312400"/>
                <a:gd name="connsiteX46" fmla="*/ 4394200 w 5854700"/>
                <a:gd name="connsiteY46" fmla="*/ 5778500 h 10312400"/>
                <a:gd name="connsiteX47" fmla="*/ 4394200 w 5854700"/>
                <a:gd name="connsiteY47" fmla="*/ 6273800 h 10312400"/>
                <a:gd name="connsiteX48" fmla="*/ 4470400 w 5854700"/>
                <a:gd name="connsiteY48" fmla="*/ 6273800 h 10312400"/>
                <a:gd name="connsiteX49" fmla="*/ 4471987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59668 h 10312400"/>
                <a:gd name="connsiteX40" fmla="*/ 4243045 w 5854700"/>
                <a:gd name="connsiteY40" fmla="*/ 4754563 h 10312400"/>
                <a:gd name="connsiteX41" fmla="*/ 4241800 w 5854700"/>
                <a:gd name="connsiteY41" fmla="*/ 4826000 h 10312400"/>
                <a:gd name="connsiteX42" fmla="*/ 4292600 w 5854700"/>
                <a:gd name="connsiteY42" fmla="*/ 4826000 h 10312400"/>
                <a:gd name="connsiteX43" fmla="*/ 4292600 w 5854700"/>
                <a:gd name="connsiteY43" fmla="*/ 4927600 h 10312400"/>
                <a:gd name="connsiteX44" fmla="*/ 4343400 w 5854700"/>
                <a:gd name="connsiteY44" fmla="*/ 4927600 h 10312400"/>
                <a:gd name="connsiteX45" fmla="*/ 4343400 w 5854700"/>
                <a:gd name="connsiteY45" fmla="*/ 5778500 h 10312400"/>
                <a:gd name="connsiteX46" fmla="*/ 4394200 w 5854700"/>
                <a:gd name="connsiteY46" fmla="*/ 5778500 h 10312400"/>
                <a:gd name="connsiteX47" fmla="*/ 4394200 w 5854700"/>
                <a:gd name="connsiteY47" fmla="*/ 6273800 h 10312400"/>
                <a:gd name="connsiteX48" fmla="*/ 4470400 w 5854700"/>
                <a:gd name="connsiteY48" fmla="*/ 6273800 h 10312400"/>
                <a:gd name="connsiteX49" fmla="*/ 4471987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 name="connsiteX0" fmla="*/ 0 w 5854700"/>
                <a:gd name="connsiteY0" fmla="*/ 0 h 10312400"/>
                <a:gd name="connsiteX1" fmla="*/ 1993900 w 5854700"/>
                <a:gd name="connsiteY1" fmla="*/ 0 h 10312400"/>
                <a:gd name="connsiteX2" fmla="*/ 1993900 w 5854700"/>
                <a:gd name="connsiteY2" fmla="*/ 101600 h 10312400"/>
                <a:gd name="connsiteX3" fmla="*/ 2260600 w 5854700"/>
                <a:gd name="connsiteY3" fmla="*/ 101600 h 10312400"/>
                <a:gd name="connsiteX4" fmla="*/ 2260600 w 5854700"/>
                <a:gd name="connsiteY4" fmla="*/ 101600 h 10312400"/>
                <a:gd name="connsiteX5" fmla="*/ 2654300 w 5854700"/>
                <a:gd name="connsiteY5" fmla="*/ 101600 h 10312400"/>
                <a:gd name="connsiteX6" fmla="*/ 2654300 w 5854700"/>
                <a:gd name="connsiteY6" fmla="*/ 431800 h 10312400"/>
                <a:gd name="connsiteX7" fmla="*/ 2781300 w 5854700"/>
                <a:gd name="connsiteY7" fmla="*/ 431800 h 10312400"/>
                <a:gd name="connsiteX8" fmla="*/ 2781300 w 5854700"/>
                <a:gd name="connsiteY8" fmla="*/ 635000 h 10312400"/>
                <a:gd name="connsiteX9" fmla="*/ 2806700 w 5854700"/>
                <a:gd name="connsiteY9" fmla="*/ 635000 h 10312400"/>
                <a:gd name="connsiteX10" fmla="*/ 2806700 w 5854700"/>
                <a:gd name="connsiteY10" fmla="*/ 939800 h 10312400"/>
                <a:gd name="connsiteX11" fmla="*/ 2882900 w 5854700"/>
                <a:gd name="connsiteY11" fmla="*/ 939800 h 10312400"/>
                <a:gd name="connsiteX12" fmla="*/ 2882900 w 5854700"/>
                <a:gd name="connsiteY12" fmla="*/ 1816100 h 10312400"/>
                <a:gd name="connsiteX13" fmla="*/ 2933700 w 5854700"/>
                <a:gd name="connsiteY13" fmla="*/ 1816100 h 10312400"/>
                <a:gd name="connsiteX14" fmla="*/ 2933700 w 5854700"/>
                <a:gd name="connsiteY14" fmla="*/ 2717800 h 10312400"/>
                <a:gd name="connsiteX15" fmla="*/ 3098800 w 5854700"/>
                <a:gd name="connsiteY15" fmla="*/ 2717800 h 10312400"/>
                <a:gd name="connsiteX16" fmla="*/ 3098800 w 5854700"/>
                <a:gd name="connsiteY16" fmla="*/ 2781300 h 10312400"/>
                <a:gd name="connsiteX17" fmla="*/ 3162300 w 5854700"/>
                <a:gd name="connsiteY17" fmla="*/ 2781300 h 10312400"/>
                <a:gd name="connsiteX18" fmla="*/ 3162300 w 5854700"/>
                <a:gd name="connsiteY18" fmla="*/ 3302000 h 10312400"/>
                <a:gd name="connsiteX19" fmla="*/ 3213100 w 5854700"/>
                <a:gd name="connsiteY19" fmla="*/ 3302000 h 10312400"/>
                <a:gd name="connsiteX20" fmla="*/ 3213100 w 5854700"/>
                <a:gd name="connsiteY20" fmla="*/ 3390900 h 10312400"/>
                <a:gd name="connsiteX21" fmla="*/ 3263900 w 5854700"/>
                <a:gd name="connsiteY21" fmla="*/ 3390900 h 10312400"/>
                <a:gd name="connsiteX22" fmla="*/ 3263900 w 5854700"/>
                <a:gd name="connsiteY22" fmla="*/ 3479800 h 10312400"/>
                <a:gd name="connsiteX23" fmla="*/ 3302000 w 5854700"/>
                <a:gd name="connsiteY23" fmla="*/ 3479800 h 10312400"/>
                <a:gd name="connsiteX24" fmla="*/ 3302000 w 5854700"/>
                <a:gd name="connsiteY24" fmla="*/ 3835400 h 10312400"/>
                <a:gd name="connsiteX25" fmla="*/ 3429000 w 5854700"/>
                <a:gd name="connsiteY25" fmla="*/ 3835400 h 10312400"/>
                <a:gd name="connsiteX26" fmla="*/ 3429000 w 5854700"/>
                <a:gd name="connsiteY26" fmla="*/ 3911600 h 10312400"/>
                <a:gd name="connsiteX27" fmla="*/ 3454400 w 5854700"/>
                <a:gd name="connsiteY27" fmla="*/ 3911600 h 10312400"/>
                <a:gd name="connsiteX28" fmla="*/ 3454400 w 5854700"/>
                <a:gd name="connsiteY28" fmla="*/ 3962400 h 10312400"/>
                <a:gd name="connsiteX29" fmla="*/ 3492500 w 5854700"/>
                <a:gd name="connsiteY29" fmla="*/ 3962400 h 10312400"/>
                <a:gd name="connsiteX30" fmla="*/ 3492500 w 5854700"/>
                <a:gd name="connsiteY30" fmla="*/ 4140200 h 10312400"/>
                <a:gd name="connsiteX31" fmla="*/ 3644900 w 5854700"/>
                <a:gd name="connsiteY31" fmla="*/ 4140200 h 10312400"/>
                <a:gd name="connsiteX32" fmla="*/ 3644900 w 5854700"/>
                <a:gd name="connsiteY32" fmla="*/ 4292600 h 10312400"/>
                <a:gd name="connsiteX33" fmla="*/ 3962400 w 5854700"/>
                <a:gd name="connsiteY33" fmla="*/ 4292600 h 10312400"/>
                <a:gd name="connsiteX34" fmla="*/ 3962400 w 5854700"/>
                <a:gd name="connsiteY34" fmla="*/ 4343400 h 10312400"/>
                <a:gd name="connsiteX35" fmla="*/ 4025900 w 5854700"/>
                <a:gd name="connsiteY35" fmla="*/ 4343400 h 10312400"/>
                <a:gd name="connsiteX36" fmla="*/ 4025900 w 5854700"/>
                <a:gd name="connsiteY36" fmla="*/ 4673600 h 10312400"/>
                <a:gd name="connsiteX37" fmla="*/ 4165600 w 5854700"/>
                <a:gd name="connsiteY37" fmla="*/ 4673600 h 10312400"/>
                <a:gd name="connsiteX38" fmla="*/ 4165600 w 5854700"/>
                <a:gd name="connsiteY38" fmla="*/ 4749800 h 10312400"/>
                <a:gd name="connsiteX39" fmla="*/ 4165600 w 5854700"/>
                <a:gd name="connsiteY39" fmla="*/ 4756378 h 10312400"/>
                <a:gd name="connsiteX40" fmla="*/ 4243045 w 5854700"/>
                <a:gd name="connsiteY40" fmla="*/ 4754563 h 10312400"/>
                <a:gd name="connsiteX41" fmla="*/ 4241800 w 5854700"/>
                <a:gd name="connsiteY41" fmla="*/ 4826000 h 10312400"/>
                <a:gd name="connsiteX42" fmla="*/ 4292600 w 5854700"/>
                <a:gd name="connsiteY42" fmla="*/ 4826000 h 10312400"/>
                <a:gd name="connsiteX43" fmla="*/ 4292600 w 5854700"/>
                <a:gd name="connsiteY43" fmla="*/ 4927600 h 10312400"/>
                <a:gd name="connsiteX44" fmla="*/ 4343400 w 5854700"/>
                <a:gd name="connsiteY44" fmla="*/ 4927600 h 10312400"/>
                <a:gd name="connsiteX45" fmla="*/ 4343400 w 5854700"/>
                <a:gd name="connsiteY45" fmla="*/ 5778500 h 10312400"/>
                <a:gd name="connsiteX46" fmla="*/ 4394200 w 5854700"/>
                <a:gd name="connsiteY46" fmla="*/ 5778500 h 10312400"/>
                <a:gd name="connsiteX47" fmla="*/ 4394200 w 5854700"/>
                <a:gd name="connsiteY47" fmla="*/ 6273800 h 10312400"/>
                <a:gd name="connsiteX48" fmla="*/ 4470400 w 5854700"/>
                <a:gd name="connsiteY48" fmla="*/ 6273800 h 10312400"/>
                <a:gd name="connsiteX49" fmla="*/ 4471987 w 5854700"/>
                <a:gd name="connsiteY49" fmla="*/ 6692900 h 10312400"/>
                <a:gd name="connsiteX50" fmla="*/ 4622800 w 5854700"/>
                <a:gd name="connsiteY50" fmla="*/ 6692900 h 10312400"/>
                <a:gd name="connsiteX51" fmla="*/ 4622800 w 5854700"/>
                <a:gd name="connsiteY51" fmla="*/ 7569200 h 10312400"/>
                <a:gd name="connsiteX52" fmla="*/ 4851400 w 5854700"/>
                <a:gd name="connsiteY52" fmla="*/ 7569200 h 10312400"/>
                <a:gd name="connsiteX53" fmla="*/ 4851400 w 5854700"/>
                <a:gd name="connsiteY53" fmla="*/ 7645400 h 10312400"/>
                <a:gd name="connsiteX54" fmla="*/ 5041900 w 5854700"/>
                <a:gd name="connsiteY54" fmla="*/ 7645400 h 10312400"/>
                <a:gd name="connsiteX55" fmla="*/ 5041900 w 5854700"/>
                <a:gd name="connsiteY55" fmla="*/ 7962900 h 10312400"/>
                <a:gd name="connsiteX56" fmla="*/ 5257800 w 5854700"/>
                <a:gd name="connsiteY56" fmla="*/ 7962900 h 10312400"/>
                <a:gd name="connsiteX57" fmla="*/ 5257800 w 5854700"/>
                <a:gd name="connsiteY57" fmla="*/ 8039100 h 10312400"/>
                <a:gd name="connsiteX58" fmla="*/ 5295900 w 5854700"/>
                <a:gd name="connsiteY58" fmla="*/ 8039100 h 10312400"/>
                <a:gd name="connsiteX59" fmla="*/ 5295900 w 5854700"/>
                <a:gd name="connsiteY59" fmla="*/ 8585200 h 10312400"/>
                <a:gd name="connsiteX60" fmla="*/ 5524500 w 5854700"/>
                <a:gd name="connsiteY60" fmla="*/ 8585200 h 10312400"/>
                <a:gd name="connsiteX61" fmla="*/ 5524500 w 5854700"/>
                <a:gd name="connsiteY61" fmla="*/ 8661400 h 10312400"/>
                <a:gd name="connsiteX62" fmla="*/ 5588000 w 5854700"/>
                <a:gd name="connsiteY62" fmla="*/ 8661400 h 10312400"/>
                <a:gd name="connsiteX63" fmla="*/ 5588000 w 5854700"/>
                <a:gd name="connsiteY63" fmla="*/ 9055100 h 10312400"/>
                <a:gd name="connsiteX64" fmla="*/ 5689600 w 5854700"/>
                <a:gd name="connsiteY64" fmla="*/ 9055100 h 10312400"/>
                <a:gd name="connsiteX65" fmla="*/ 5689600 w 5854700"/>
                <a:gd name="connsiteY65" fmla="*/ 9601200 h 10312400"/>
                <a:gd name="connsiteX66" fmla="*/ 5778500 w 5854700"/>
                <a:gd name="connsiteY66" fmla="*/ 9601200 h 10312400"/>
                <a:gd name="connsiteX67" fmla="*/ 5778500 w 5854700"/>
                <a:gd name="connsiteY67" fmla="*/ 10312400 h 10312400"/>
                <a:gd name="connsiteX68" fmla="*/ 5854700 w 5854700"/>
                <a:gd name="connsiteY68" fmla="*/ 10312400 h 103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854700" h="10312400">
                  <a:moveTo>
                    <a:pt x="0" y="0"/>
                  </a:moveTo>
                  <a:lnTo>
                    <a:pt x="1993900" y="0"/>
                  </a:lnTo>
                  <a:lnTo>
                    <a:pt x="1993900" y="101600"/>
                  </a:lnTo>
                  <a:lnTo>
                    <a:pt x="2260600" y="101600"/>
                  </a:lnTo>
                  <a:lnTo>
                    <a:pt x="2260600" y="101600"/>
                  </a:lnTo>
                  <a:lnTo>
                    <a:pt x="2654300" y="101600"/>
                  </a:lnTo>
                  <a:lnTo>
                    <a:pt x="2654300" y="431800"/>
                  </a:lnTo>
                  <a:lnTo>
                    <a:pt x="2781300" y="431800"/>
                  </a:lnTo>
                  <a:lnTo>
                    <a:pt x="2781300" y="635000"/>
                  </a:lnTo>
                  <a:lnTo>
                    <a:pt x="2806700" y="635000"/>
                  </a:lnTo>
                  <a:lnTo>
                    <a:pt x="2806700" y="939800"/>
                  </a:lnTo>
                  <a:lnTo>
                    <a:pt x="2882900" y="939800"/>
                  </a:lnTo>
                  <a:lnTo>
                    <a:pt x="2882900" y="1816100"/>
                  </a:lnTo>
                  <a:lnTo>
                    <a:pt x="2933700" y="1816100"/>
                  </a:lnTo>
                  <a:lnTo>
                    <a:pt x="2933700" y="2717800"/>
                  </a:lnTo>
                  <a:lnTo>
                    <a:pt x="3098800" y="2717800"/>
                  </a:lnTo>
                  <a:lnTo>
                    <a:pt x="3098800" y="2781300"/>
                  </a:lnTo>
                  <a:lnTo>
                    <a:pt x="3162300" y="2781300"/>
                  </a:lnTo>
                  <a:lnTo>
                    <a:pt x="3162300" y="3302000"/>
                  </a:lnTo>
                  <a:lnTo>
                    <a:pt x="3213100" y="3302000"/>
                  </a:lnTo>
                  <a:lnTo>
                    <a:pt x="3213100" y="3390900"/>
                  </a:lnTo>
                  <a:lnTo>
                    <a:pt x="3263900" y="3390900"/>
                  </a:lnTo>
                  <a:lnTo>
                    <a:pt x="3263900" y="3479800"/>
                  </a:lnTo>
                  <a:lnTo>
                    <a:pt x="3302000" y="3479800"/>
                  </a:lnTo>
                  <a:lnTo>
                    <a:pt x="3302000" y="3835400"/>
                  </a:lnTo>
                  <a:lnTo>
                    <a:pt x="3429000" y="3835400"/>
                  </a:lnTo>
                  <a:lnTo>
                    <a:pt x="3429000" y="3911600"/>
                  </a:lnTo>
                  <a:lnTo>
                    <a:pt x="3454400" y="3911600"/>
                  </a:lnTo>
                  <a:lnTo>
                    <a:pt x="3454400" y="3962400"/>
                  </a:lnTo>
                  <a:lnTo>
                    <a:pt x="3492500" y="3962400"/>
                  </a:lnTo>
                  <a:lnTo>
                    <a:pt x="3492500" y="4140200"/>
                  </a:lnTo>
                  <a:lnTo>
                    <a:pt x="3644900" y="4140200"/>
                  </a:lnTo>
                  <a:lnTo>
                    <a:pt x="3644900" y="4292600"/>
                  </a:lnTo>
                  <a:lnTo>
                    <a:pt x="3962400" y="4292600"/>
                  </a:lnTo>
                  <a:lnTo>
                    <a:pt x="3962400" y="4343400"/>
                  </a:lnTo>
                  <a:lnTo>
                    <a:pt x="4025900" y="4343400"/>
                  </a:lnTo>
                  <a:lnTo>
                    <a:pt x="4025900" y="4673600"/>
                  </a:lnTo>
                  <a:lnTo>
                    <a:pt x="4165600" y="4673600"/>
                  </a:lnTo>
                  <a:lnTo>
                    <a:pt x="4165600" y="4749800"/>
                  </a:lnTo>
                  <a:lnTo>
                    <a:pt x="4165600" y="4756378"/>
                  </a:lnTo>
                  <a:lnTo>
                    <a:pt x="4243045" y="4754563"/>
                  </a:lnTo>
                  <a:lnTo>
                    <a:pt x="4241800" y="4826000"/>
                  </a:lnTo>
                  <a:lnTo>
                    <a:pt x="4292600" y="4826000"/>
                  </a:lnTo>
                  <a:lnTo>
                    <a:pt x="4292600" y="4927600"/>
                  </a:lnTo>
                  <a:lnTo>
                    <a:pt x="4343400" y="4927600"/>
                  </a:lnTo>
                  <a:lnTo>
                    <a:pt x="4343400" y="5778500"/>
                  </a:lnTo>
                  <a:lnTo>
                    <a:pt x="4394200" y="5778500"/>
                  </a:lnTo>
                  <a:lnTo>
                    <a:pt x="4394200" y="6273800"/>
                  </a:lnTo>
                  <a:lnTo>
                    <a:pt x="4470400" y="6273800"/>
                  </a:lnTo>
                  <a:lnTo>
                    <a:pt x="4471987" y="6692900"/>
                  </a:lnTo>
                  <a:lnTo>
                    <a:pt x="4622800" y="6692900"/>
                  </a:lnTo>
                  <a:lnTo>
                    <a:pt x="4622800" y="7569200"/>
                  </a:lnTo>
                  <a:lnTo>
                    <a:pt x="4851400" y="7569200"/>
                  </a:lnTo>
                  <a:lnTo>
                    <a:pt x="4851400" y="7645400"/>
                  </a:lnTo>
                  <a:lnTo>
                    <a:pt x="5041900" y="7645400"/>
                  </a:lnTo>
                  <a:lnTo>
                    <a:pt x="5041900" y="7962900"/>
                  </a:lnTo>
                  <a:lnTo>
                    <a:pt x="5257800" y="7962900"/>
                  </a:lnTo>
                  <a:lnTo>
                    <a:pt x="5257800" y="8039100"/>
                  </a:lnTo>
                  <a:lnTo>
                    <a:pt x="5295900" y="8039100"/>
                  </a:lnTo>
                  <a:lnTo>
                    <a:pt x="5295900" y="8585200"/>
                  </a:lnTo>
                  <a:lnTo>
                    <a:pt x="5524500" y="8585200"/>
                  </a:lnTo>
                  <a:lnTo>
                    <a:pt x="5524500" y="8661400"/>
                  </a:lnTo>
                  <a:lnTo>
                    <a:pt x="5588000" y="8661400"/>
                  </a:lnTo>
                  <a:lnTo>
                    <a:pt x="5588000" y="9055100"/>
                  </a:lnTo>
                  <a:lnTo>
                    <a:pt x="5689600" y="9055100"/>
                  </a:lnTo>
                  <a:lnTo>
                    <a:pt x="5689600" y="9601200"/>
                  </a:lnTo>
                  <a:lnTo>
                    <a:pt x="5778500" y="9601200"/>
                  </a:lnTo>
                  <a:lnTo>
                    <a:pt x="5778500" y="10312400"/>
                  </a:lnTo>
                  <a:lnTo>
                    <a:pt x="5854700" y="10312400"/>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2" name="Freeform: Shape 241">
              <a:extLst>
                <a:ext uri="{FF2B5EF4-FFF2-40B4-BE49-F238E27FC236}">
                  <a16:creationId xmlns:a16="http://schemas.microsoft.com/office/drawing/2014/main" id="{767A3794-06E9-4D1C-8893-87DB2FD28D73}"/>
                </a:ext>
              </a:extLst>
            </p:cNvPr>
            <p:cNvSpPr/>
            <p:nvPr/>
          </p:nvSpPr>
          <p:spPr>
            <a:xfrm>
              <a:off x="9307773" y="10959152"/>
              <a:ext cx="12787952" cy="11095630"/>
            </a:xfrm>
            <a:custGeom>
              <a:avLst/>
              <a:gdLst>
                <a:gd name="connsiteX0" fmla="*/ 0 w 12787952"/>
                <a:gd name="connsiteY0" fmla="*/ 0 h 11095630"/>
                <a:gd name="connsiteX1" fmla="*/ 0 w 12787952"/>
                <a:gd name="connsiteY1" fmla="*/ 641445 h 11095630"/>
                <a:gd name="connsiteX2" fmla="*/ 109182 w 12787952"/>
                <a:gd name="connsiteY2" fmla="*/ 641445 h 11095630"/>
                <a:gd name="connsiteX3" fmla="*/ 109182 w 12787952"/>
                <a:gd name="connsiteY3" fmla="*/ 736979 h 11095630"/>
                <a:gd name="connsiteX4" fmla="*/ 163773 w 12787952"/>
                <a:gd name="connsiteY4" fmla="*/ 736979 h 11095630"/>
                <a:gd name="connsiteX5" fmla="*/ 163773 w 12787952"/>
                <a:gd name="connsiteY5" fmla="*/ 1146412 h 11095630"/>
                <a:gd name="connsiteX6" fmla="*/ 382137 w 12787952"/>
                <a:gd name="connsiteY6" fmla="*/ 1146412 h 11095630"/>
                <a:gd name="connsiteX7" fmla="*/ 382137 w 12787952"/>
                <a:gd name="connsiteY7" fmla="*/ 1241947 h 11095630"/>
                <a:gd name="connsiteX8" fmla="*/ 723331 w 12787952"/>
                <a:gd name="connsiteY8" fmla="*/ 1241947 h 11095630"/>
                <a:gd name="connsiteX9" fmla="*/ 723331 w 12787952"/>
                <a:gd name="connsiteY9" fmla="*/ 1446663 h 11095630"/>
                <a:gd name="connsiteX10" fmla="*/ 1064526 w 12787952"/>
                <a:gd name="connsiteY10" fmla="*/ 1446663 h 11095630"/>
                <a:gd name="connsiteX11" fmla="*/ 1064526 w 12787952"/>
                <a:gd name="connsiteY11" fmla="*/ 1910687 h 11095630"/>
                <a:gd name="connsiteX12" fmla="*/ 1282890 w 12787952"/>
                <a:gd name="connsiteY12" fmla="*/ 1910687 h 11095630"/>
                <a:gd name="connsiteX13" fmla="*/ 1282890 w 12787952"/>
                <a:gd name="connsiteY13" fmla="*/ 2347415 h 11095630"/>
                <a:gd name="connsiteX14" fmla="*/ 1392072 w 12787952"/>
                <a:gd name="connsiteY14" fmla="*/ 2347415 h 11095630"/>
                <a:gd name="connsiteX15" fmla="*/ 1392072 w 12787952"/>
                <a:gd name="connsiteY15" fmla="*/ 3275463 h 11095630"/>
                <a:gd name="connsiteX16" fmla="*/ 1514902 w 12787952"/>
                <a:gd name="connsiteY16" fmla="*/ 3275463 h 11095630"/>
                <a:gd name="connsiteX17" fmla="*/ 1514902 w 12787952"/>
                <a:gd name="connsiteY17" fmla="*/ 4244454 h 11095630"/>
                <a:gd name="connsiteX18" fmla="*/ 2088108 w 12787952"/>
                <a:gd name="connsiteY18" fmla="*/ 4244454 h 11095630"/>
                <a:gd name="connsiteX19" fmla="*/ 2088108 w 12787952"/>
                <a:gd name="connsiteY19" fmla="*/ 4544705 h 11095630"/>
                <a:gd name="connsiteX20" fmla="*/ 2320120 w 12787952"/>
                <a:gd name="connsiteY20" fmla="*/ 4544705 h 11095630"/>
                <a:gd name="connsiteX21" fmla="*/ 2320120 w 12787952"/>
                <a:gd name="connsiteY21" fmla="*/ 4708478 h 11095630"/>
                <a:gd name="connsiteX22" fmla="*/ 2524836 w 12787952"/>
                <a:gd name="connsiteY22" fmla="*/ 4708478 h 11095630"/>
                <a:gd name="connsiteX23" fmla="*/ 2524836 w 12787952"/>
                <a:gd name="connsiteY23" fmla="*/ 4981433 h 11095630"/>
                <a:gd name="connsiteX24" fmla="*/ 2620370 w 12787952"/>
                <a:gd name="connsiteY24" fmla="*/ 4981433 h 11095630"/>
                <a:gd name="connsiteX25" fmla="*/ 2620370 w 12787952"/>
                <a:gd name="connsiteY25" fmla="*/ 5090615 h 11095630"/>
                <a:gd name="connsiteX26" fmla="*/ 2838734 w 12787952"/>
                <a:gd name="connsiteY26" fmla="*/ 5090615 h 11095630"/>
                <a:gd name="connsiteX27" fmla="*/ 2838734 w 12787952"/>
                <a:gd name="connsiteY27" fmla="*/ 5486400 h 11095630"/>
                <a:gd name="connsiteX28" fmla="*/ 2906973 w 12787952"/>
                <a:gd name="connsiteY28" fmla="*/ 5486400 h 11095630"/>
                <a:gd name="connsiteX29" fmla="*/ 2906973 w 12787952"/>
                <a:gd name="connsiteY29" fmla="*/ 5964072 h 11095630"/>
                <a:gd name="connsiteX30" fmla="*/ 3002508 w 12787952"/>
                <a:gd name="connsiteY30" fmla="*/ 5964072 h 11095630"/>
                <a:gd name="connsiteX31" fmla="*/ 3002508 w 12787952"/>
                <a:gd name="connsiteY31" fmla="*/ 6086902 h 11095630"/>
                <a:gd name="connsiteX32" fmla="*/ 3125337 w 12787952"/>
                <a:gd name="connsiteY32" fmla="*/ 6086902 h 11095630"/>
                <a:gd name="connsiteX33" fmla="*/ 3125337 w 12787952"/>
                <a:gd name="connsiteY33" fmla="*/ 6237027 h 11095630"/>
                <a:gd name="connsiteX34" fmla="*/ 3125337 w 12787952"/>
                <a:gd name="connsiteY34" fmla="*/ 6469039 h 11095630"/>
                <a:gd name="connsiteX35" fmla="*/ 3370997 w 12787952"/>
                <a:gd name="connsiteY35" fmla="*/ 6469039 h 11095630"/>
                <a:gd name="connsiteX36" fmla="*/ 3370997 w 12787952"/>
                <a:gd name="connsiteY36" fmla="*/ 6564573 h 11095630"/>
                <a:gd name="connsiteX37" fmla="*/ 3439236 w 12787952"/>
                <a:gd name="connsiteY37" fmla="*/ 6564573 h 11095630"/>
                <a:gd name="connsiteX38" fmla="*/ 3439236 w 12787952"/>
                <a:gd name="connsiteY38" fmla="*/ 6714699 h 11095630"/>
                <a:gd name="connsiteX39" fmla="*/ 3480180 w 12787952"/>
                <a:gd name="connsiteY39" fmla="*/ 6673755 h 11095630"/>
                <a:gd name="connsiteX40" fmla="*/ 3480180 w 12787952"/>
                <a:gd name="connsiteY40" fmla="*/ 6796585 h 11095630"/>
                <a:gd name="connsiteX41" fmla="*/ 3985146 w 12787952"/>
                <a:gd name="connsiteY41" fmla="*/ 6796585 h 11095630"/>
                <a:gd name="connsiteX42" fmla="*/ 3985146 w 12787952"/>
                <a:gd name="connsiteY42" fmla="*/ 7287905 h 11095630"/>
                <a:gd name="connsiteX43" fmla="*/ 4271749 w 12787952"/>
                <a:gd name="connsiteY43" fmla="*/ 7287905 h 11095630"/>
                <a:gd name="connsiteX44" fmla="*/ 4271749 w 12787952"/>
                <a:gd name="connsiteY44" fmla="*/ 7342496 h 11095630"/>
                <a:gd name="connsiteX45" fmla="*/ 4312693 w 12787952"/>
                <a:gd name="connsiteY45" fmla="*/ 7342496 h 11095630"/>
                <a:gd name="connsiteX46" fmla="*/ 4312693 w 12787952"/>
                <a:gd name="connsiteY46" fmla="*/ 7738281 h 11095630"/>
                <a:gd name="connsiteX47" fmla="*/ 4926842 w 12787952"/>
                <a:gd name="connsiteY47" fmla="*/ 7738281 h 11095630"/>
                <a:gd name="connsiteX48" fmla="*/ 4926842 w 12787952"/>
                <a:gd name="connsiteY48" fmla="*/ 7847463 h 11095630"/>
                <a:gd name="connsiteX49" fmla="*/ 5527343 w 12787952"/>
                <a:gd name="connsiteY49" fmla="*/ 7847463 h 11095630"/>
                <a:gd name="connsiteX50" fmla="*/ 5527343 w 12787952"/>
                <a:gd name="connsiteY50" fmla="*/ 7929349 h 11095630"/>
                <a:gd name="connsiteX51" fmla="*/ 6032311 w 12787952"/>
                <a:gd name="connsiteY51" fmla="*/ 7929349 h 11095630"/>
                <a:gd name="connsiteX52" fmla="*/ 6032311 w 12787952"/>
                <a:gd name="connsiteY52" fmla="*/ 8093123 h 11095630"/>
                <a:gd name="connsiteX53" fmla="*/ 6086902 w 12787952"/>
                <a:gd name="connsiteY53" fmla="*/ 8093123 h 11095630"/>
                <a:gd name="connsiteX54" fmla="*/ 6086902 w 12787952"/>
                <a:gd name="connsiteY54" fmla="*/ 8147714 h 11095630"/>
                <a:gd name="connsiteX55" fmla="*/ 6660108 w 12787952"/>
                <a:gd name="connsiteY55" fmla="*/ 8147714 h 11095630"/>
                <a:gd name="connsiteX56" fmla="*/ 6660108 w 12787952"/>
                <a:gd name="connsiteY56" fmla="*/ 8284191 h 11095630"/>
                <a:gd name="connsiteX57" fmla="*/ 6796585 w 12787952"/>
                <a:gd name="connsiteY57" fmla="*/ 8284191 h 11095630"/>
                <a:gd name="connsiteX58" fmla="*/ 6796585 w 12787952"/>
                <a:gd name="connsiteY58" fmla="*/ 8379726 h 11095630"/>
                <a:gd name="connsiteX59" fmla="*/ 6878472 w 12787952"/>
                <a:gd name="connsiteY59" fmla="*/ 8379726 h 11095630"/>
                <a:gd name="connsiteX60" fmla="*/ 6878472 w 12787952"/>
                <a:gd name="connsiteY60" fmla="*/ 8775511 h 11095630"/>
                <a:gd name="connsiteX61" fmla="*/ 7069540 w 12787952"/>
                <a:gd name="connsiteY61" fmla="*/ 8775511 h 11095630"/>
                <a:gd name="connsiteX62" fmla="*/ 7069540 w 12787952"/>
                <a:gd name="connsiteY62" fmla="*/ 8898341 h 11095630"/>
                <a:gd name="connsiteX63" fmla="*/ 7096836 w 12787952"/>
                <a:gd name="connsiteY63" fmla="*/ 8898341 h 11095630"/>
                <a:gd name="connsiteX64" fmla="*/ 7096836 w 12787952"/>
                <a:gd name="connsiteY64" fmla="*/ 9212239 h 11095630"/>
                <a:gd name="connsiteX65" fmla="*/ 7301552 w 12787952"/>
                <a:gd name="connsiteY65" fmla="*/ 9212239 h 11095630"/>
                <a:gd name="connsiteX66" fmla="*/ 7301552 w 12787952"/>
                <a:gd name="connsiteY66" fmla="*/ 9376012 h 11095630"/>
                <a:gd name="connsiteX67" fmla="*/ 7942997 w 12787952"/>
                <a:gd name="connsiteY67" fmla="*/ 9376012 h 11095630"/>
                <a:gd name="connsiteX68" fmla="*/ 7942997 w 12787952"/>
                <a:gd name="connsiteY68" fmla="*/ 9526138 h 11095630"/>
                <a:gd name="connsiteX69" fmla="*/ 8311487 w 12787952"/>
                <a:gd name="connsiteY69" fmla="*/ 9526138 h 11095630"/>
                <a:gd name="connsiteX70" fmla="*/ 8311487 w 12787952"/>
                <a:gd name="connsiteY70" fmla="*/ 9799093 h 11095630"/>
                <a:gd name="connsiteX71" fmla="*/ 8543499 w 12787952"/>
                <a:gd name="connsiteY71" fmla="*/ 9799093 h 11095630"/>
                <a:gd name="connsiteX72" fmla="*/ 8543499 w 12787952"/>
                <a:gd name="connsiteY72" fmla="*/ 9867332 h 11095630"/>
                <a:gd name="connsiteX73" fmla="*/ 8720920 w 12787952"/>
                <a:gd name="connsiteY73" fmla="*/ 9867332 h 11095630"/>
                <a:gd name="connsiteX74" fmla="*/ 8720920 w 12787952"/>
                <a:gd name="connsiteY74" fmla="*/ 10235821 h 11095630"/>
                <a:gd name="connsiteX75" fmla="*/ 9144000 w 12787952"/>
                <a:gd name="connsiteY75" fmla="*/ 10235821 h 11095630"/>
                <a:gd name="connsiteX76" fmla="*/ 9144000 w 12787952"/>
                <a:gd name="connsiteY76" fmla="*/ 10358651 h 11095630"/>
                <a:gd name="connsiteX77" fmla="*/ 9198591 w 12787952"/>
                <a:gd name="connsiteY77" fmla="*/ 10358651 h 11095630"/>
                <a:gd name="connsiteX78" fmla="*/ 9198591 w 12787952"/>
                <a:gd name="connsiteY78" fmla="*/ 10522424 h 11095630"/>
                <a:gd name="connsiteX79" fmla="*/ 10031105 w 12787952"/>
                <a:gd name="connsiteY79" fmla="*/ 10522424 h 11095630"/>
                <a:gd name="connsiteX80" fmla="*/ 10031105 w 12787952"/>
                <a:gd name="connsiteY80" fmla="*/ 10699845 h 11095630"/>
                <a:gd name="connsiteX81" fmla="*/ 10222173 w 12787952"/>
                <a:gd name="connsiteY81" fmla="*/ 10699845 h 11095630"/>
                <a:gd name="connsiteX82" fmla="*/ 10222173 w 12787952"/>
                <a:gd name="connsiteY82" fmla="*/ 10931857 h 11095630"/>
                <a:gd name="connsiteX83" fmla="*/ 11791666 w 12787952"/>
                <a:gd name="connsiteY83" fmla="*/ 10931857 h 11095630"/>
                <a:gd name="connsiteX84" fmla="*/ 11791666 w 12787952"/>
                <a:gd name="connsiteY84" fmla="*/ 11095630 h 11095630"/>
                <a:gd name="connsiteX85" fmla="*/ 12787952 w 12787952"/>
                <a:gd name="connsiteY85" fmla="*/ 11095630 h 11095630"/>
                <a:gd name="connsiteX0" fmla="*/ 0 w 12787952"/>
                <a:gd name="connsiteY0" fmla="*/ 0 h 11095630"/>
                <a:gd name="connsiteX1" fmla="*/ 0 w 12787952"/>
                <a:gd name="connsiteY1" fmla="*/ 641445 h 11095630"/>
                <a:gd name="connsiteX2" fmla="*/ 109182 w 12787952"/>
                <a:gd name="connsiteY2" fmla="*/ 641445 h 11095630"/>
                <a:gd name="connsiteX3" fmla="*/ 109182 w 12787952"/>
                <a:gd name="connsiteY3" fmla="*/ 736979 h 11095630"/>
                <a:gd name="connsiteX4" fmla="*/ 163773 w 12787952"/>
                <a:gd name="connsiteY4" fmla="*/ 736979 h 11095630"/>
                <a:gd name="connsiteX5" fmla="*/ 163773 w 12787952"/>
                <a:gd name="connsiteY5" fmla="*/ 1146412 h 11095630"/>
                <a:gd name="connsiteX6" fmla="*/ 382137 w 12787952"/>
                <a:gd name="connsiteY6" fmla="*/ 1146412 h 11095630"/>
                <a:gd name="connsiteX7" fmla="*/ 382137 w 12787952"/>
                <a:gd name="connsiteY7" fmla="*/ 1241947 h 11095630"/>
                <a:gd name="connsiteX8" fmla="*/ 723331 w 12787952"/>
                <a:gd name="connsiteY8" fmla="*/ 1241947 h 11095630"/>
                <a:gd name="connsiteX9" fmla="*/ 723331 w 12787952"/>
                <a:gd name="connsiteY9" fmla="*/ 1446663 h 11095630"/>
                <a:gd name="connsiteX10" fmla="*/ 1064526 w 12787952"/>
                <a:gd name="connsiteY10" fmla="*/ 1446663 h 11095630"/>
                <a:gd name="connsiteX11" fmla="*/ 1064526 w 12787952"/>
                <a:gd name="connsiteY11" fmla="*/ 1910687 h 11095630"/>
                <a:gd name="connsiteX12" fmla="*/ 1282890 w 12787952"/>
                <a:gd name="connsiteY12" fmla="*/ 1910687 h 11095630"/>
                <a:gd name="connsiteX13" fmla="*/ 1282890 w 12787952"/>
                <a:gd name="connsiteY13" fmla="*/ 2347415 h 11095630"/>
                <a:gd name="connsiteX14" fmla="*/ 1392072 w 12787952"/>
                <a:gd name="connsiteY14" fmla="*/ 2347415 h 11095630"/>
                <a:gd name="connsiteX15" fmla="*/ 1392072 w 12787952"/>
                <a:gd name="connsiteY15" fmla="*/ 3275463 h 11095630"/>
                <a:gd name="connsiteX16" fmla="*/ 1514902 w 12787952"/>
                <a:gd name="connsiteY16" fmla="*/ 3275463 h 11095630"/>
                <a:gd name="connsiteX17" fmla="*/ 1514902 w 12787952"/>
                <a:gd name="connsiteY17" fmla="*/ 4244454 h 11095630"/>
                <a:gd name="connsiteX18" fmla="*/ 2088108 w 12787952"/>
                <a:gd name="connsiteY18" fmla="*/ 4244454 h 11095630"/>
                <a:gd name="connsiteX19" fmla="*/ 2088108 w 12787952"/>
                <a:gd name="connsiteY19" fmla="*/ 4544705 h 11095630"/>
                <a:gd name="connsiteX20" fmla="*/ 2320120 w 12787952"/>
                <a:gd name="connsiteY20" fmla="*/ 4544705 h 11095630"/>
                <a:gd name="connsiteX21" fmla="*/ 2320120 w 12787952"/>
                <a:gd name="connsiteY21" fmla="*/ 4708478 h 11095630"/>
                <a:gd name="connsiteX22" fmla="*/ 2524836 w 12787952"/>
                <a:gd name="connsiteY22" fmla="*/ 4708478 h 11095630"/>
                <a:gd name="connsiteX23" fmla="*/ 2524836 w 12787952"/>
                <a:gd name="connsiteY23" fmla="*/ 4981433 h 11095630"/>
                <a:gd name="connsiteX24" fmla="*/ 2620370 w 12787952"/>
                <a:gd name="connsiteY24" fmla="*/ 4981433 h 11095630"/>
                <a:gd name="connsiteX25" fmla="*/ 2620370 w 12787952"/>
                <a:gd name="connsiteY25" fmla="*/ 5090615 h 11095630"/>
                <a:gd name="connsiteX26" fmla="*/ 2838734 w 12787952"/>
                <a:gd name="connsiteY26" fmla="*/ 5090615 h 11095630"/>
                <a:gd name="connsiteX27" fmla="*/ 2838734 w 12787952"/>
                <a:gd name="connsiteY27" fmla="*/ 5486400 h 11095630"/>
                <a:gd name="connsiteX28" fmla="*/ 2906973 w 12787952"/>
                <a:gd name="connsiteY28" fmla="*/ 5486400 h 11095630"/>
                <a:gd name="connsiteX29" fmla="*/ 2906973 w 12787952"/>
                <a:gd name="connsiteY29" fmla="*/ 5964072 h 11095630"/>
                <a:gd name="connsiteX30" fmla="*/ 3002508 w 12787952"/>
                <a:gd name="connsiteY30" fmla="*/ 5964072 h 11095630"/>
                <a:gd name="connsiteX31" fmla="*/ 3002508 w 12787952"/>
                <a:gd name="connsiteY31" fmla="*/ 6086902 h 11095630"/>
                <a:gd name="connsiteX32" fmla="*/ 3125337 w 12787952"/>
                <a:gd name="connsiteY32" fmla="*/ 6086902 h 11095630"/>
                <a:gd name="connsiteX33" fmla="*/ 3125337 w 12787952"/>
                <a:gd name="connsiteY33" fmla="*/ 6237027 h 11095630"/>
                <a:gd name="connsiteX34" fmla="*/ 3125337 w 12787952"/>
                <a:gd name="connsiteY34" fmla="*/ 6469039 h 11095630"/>
                <a:gd name="connsiteX35" fmla="*/ 3370997 w 12787952"/>
                <a:gd name="connsiteY35" fmla="*/ 6469039 h 11095630"/>
                <a:gd name="connsiteX36" fmla="*/ 3370997 w 12787952"/>
                <a:gd name="connsiteY36" fmla="*/ 6564573 h 11095630"/>
                <a:gd name="connsiteX37" fmla="*/ 3439236 w 12787952"/>
                <a:gd name="connsiteY37" fmla="*/ 6564573 h 11095630"/>
                <a:gd name="connsiteX38" fmla="*/ 3439236 w 12787952"/>
                <a:gd name="connsiteY38" fmla="*/ 6676599 h 11095630"/>
                <a:gd name="connsiteX39" fmla="*/ 3480180 w 12787952"/>
                <a:gd name="connsiteY39" fmla="*/ 6673755 h 11095630"/>
                <a:gd name="connsiteX40" fmla="*/ 3480180 w 12787952"/>
                <a:gd name="connsiteY40" fmla="*/ 6796585 h 11095630"/>
                <a:gd name="connsiteX41" fmla="*/ 3985146 w 12787952"/>
                <a:gd name="connsiteY41" fmla="*/ 6796585 h 11095630"/>
                <a:gd name="connsiteX42" fmla="*/ 3985146 w 12787952"/>
                <a:gd name="connsiteY42" fmla="*/ 7287905 h 11095630"/>
                <a:gd name="connsiteX43" fmla="*/ 4271749 w 12787952"/>
                <a:gd name="connsiteY43" fmla="*/ 7287905 h 11095630"/>
                <a:gd name="connsiteX44" fmla="*/ 4271749 w 12787952"/>
                <a:gd name="connsiteY44" fmla="*/ 7342496 h 11095630"/>
                <a:gd name="connsiteX45" fmla="*/ 4312693 w 12787952"/>
                <a:gd name="connsiteY45" fmla="*/ 7342496 h 11095630"/>
                <a:gd name="connsiteX46" fmla="*/ 4312693 w 12787952"/>
                <a:gd name="connsiteY46" fmla="*/ 7738281 h 11095630"/>
                <a:gd name="connsiteX47" fmla="*/ 4926842 w 12787952"/>
                <a:gd name="connsiteY47" fmla="*/ 7738281 h 11095630"/>
                <a:gd name="connsiteX48" fmla="*/ 4926842 w 12787952"/>
                <a:gd name="connsiteY48" fmla="*/ 7847463 h 11095630"/>
                <a:gd name="connsiteX49" fmla="*/ 5527343 w 12787952"/>
                <a:gd name="connsiteY49" fmla="*/ 7847463 h 11095630"/>
                <a:gd name="connsiteX50" fmla="*/ 5527343 w 12787952"/>
                <a:gd name="connsiteY50" fmla="*/ 7929349 h 11095630"/>
                <a:gd name="connsiteX51" fmla="*/ 6032311 w 12787952"/>
                <a:gd name="connsiteY51" fmla="*/ 7929349 h 11095630"/>
                <a:gd name="connsiteX52" fmla="*/ 6032311 w 12787952"/>
                <a:gd name="connsiteY52" fmla="*/ 8093123 h 11095630"/>
                <a:gd name="connsiteX53" fmla="*/ 6086902 w 12787952"/>
                <a:gd name="connsiteY53" fmla="*/ 8093123 h 11095630"/>
                <a:gd name="connsiteX54" fmla="*/ 6086902 w 12787952"/>
                <a:gd name="connsiteY54" fmla="*/ 8147714 h 11095630"/>
                <a:gd name="connsiteX55" fmla="*/ 6660108 w 12787952"/>
                <a:gd name="connsiteY55" fmla="*/ 8147714 h 11095630"/>
                <a:gd name="connsiteX56" fmla="*/ 6660108 w 12787952"/>
                <a:gd name="connsiteY56" fmla="*/ 8284191 h 11095630"/>
                <a:gd name="connsiteX57" fmla="*/ 6796585 w 12787952"/>
                <a:gd name="connsiteY57" fmla="*/ 8284191 h 11095630"/>
                <a:gd name="connsiteX58" fmla="*/ 6796585 w 12787952"/>
                <a:gd name="connsiteY58" fmla="*/ 8379726 h 11095630"/>
                <a:gd name="connsiteX59" fmla="*/ 6878472 w 12787952"/>
                <a:gd name="connsiteY59" fmla="*/ 8379726 h 11095630"/>
                <a:gd name="connsiteX60" fmla="*/ 6878472 w 12787952"/>
                <a:gd name="connsiteY60" fmla="*/ 8775511 h 11095630"/>
                <a:gd name="connsiteX61" fmla="*/ 7069540 w 12787952"/>
                <a:gd name="connsiteY61" fmla="*/ 8775511 h 11095630"/>
                <a:gd name="connsiteX62" fmla="*/ 7069540 w 12787952"/>
                <a:gd name="connsiteY62" fmla="*/ 8898341 h 11095630"/>
                <a:gd name="connsiteX63" fmla="*/ 7096836 w 12787952"/>
                <a:gd name="connsiteY63" fmla="*/ 8898341 h 11095630"/>
                <a:gd name="connsiteX64" fmla="*/ 7096836 w 12787952"/>
                <a:gd name="connsiteY64" fmla="*/ 9212239 h 11095630"/>
                <a:gd name="connsiteX65" fmla="*/ 7301552 w 12787952"/>
                <a:gd name="connsiteY65" fmla="*/ 9212239 h 11095630"/>
                <a:gd name="connsiteX66" fmla="*/ 7301552 w 12787952"/>
                <a:gd name="connsiteY66" fmla="*/ 9376012 h 11095630"/>
                <a:gd name="connsiteX67" fmla="*/ 7942997 w 12787952"/>
                <a:gd name="connsiteY67" fmla="*/ 9376012 h 11095630"/>
                <a:gd name="connsiteX68" fmla="*/ 7942997 w 12787952"/>
                <a:gd name="connsiteY68" fmla="*/ 9526138 h 11095630"/>
                <a:gd name="connsiteX69" fmla="*/ 8311487 w 12787952"/>
                <a:gd name="connsiteY69" fmla="*/ 9526138 h 11095630"/>
                <a:gd name="connsiteX70" fmla="*/ 8311487 w 12787952"/>
                <a:gd name="connsiteY70" fmla="*/ 9799093 h 11095630"/>
                <a:gd name="connsiteX71" fmla="*/ 8543499 w 12787952"/>
                <a:gd name="connsiteY71" fmla="*/ 9799093 h 11095630"/>
                <a:gd name="connsiteX72" fmla="*/ 8543499 w 12787952"/>
                <a:gd name="connsiteY72" fmla="*/ 9867332 h 11095630"/>
                <a:gd name="connsiteX73" fmla="*/ 8720920 w 12787952"/>
                <a:gd name="connsiteY73" fmla="*/ 9867332 h 11095630"/>
                <a:gd name="connsiteX74" fmla="*/ 8720920 w 12787952"/>
                <a:gd name="connsiteY74" fmla="*/ 10235821 h 11095630"/>
                <a:gd name="connsiteX75" fmla="*/ 9144000 w 12787952"/>
                <a:gd name="connsiteY75" fmla="*/ 10235821 h 11095630"/>
                <a:gd name="connsiteX76" fmla="*/ 9144000 w 12787952"/>
                <a:gd name="connsiteY76" fmla="*/ 10358651 h 11095630"/>
                <a:gd name="connsiteX77" fmla="*/ 9198591 w 12787952"/>
                <a:gd name="connsiteY77" fmla="*/ 10358651 h 11095630"/>
                <a:gd name="connsiteX78" fmla="*/ 9198591 w 12787952"/>
                <a:gd name="connsiteY78" fmla="*/ 10522424 h 11095630"/>
                <a:gd name="connsiteX79" fmla="*/ 10031105 w 12787952"/>
                <a:gd name="connsiteY79" fmla="*/ 10522424 h 11095630"/>
                <a:gd name="connsiteX80" fmla="*/ 10031105 w 12787952"/>
                <a:gd name="connsiteY80" fmla="*/ 10699845 h 11095630"/>
                <a:gd name="connsiteX81" fmla="*/ 10222173 w 12787952"/>
                <a:gd name="connsiteY81" fmla="*/ 10699845 h 11095630"/>
                <a:gd name="connsiteX82" fmla="*/ 10222173 w 12787952"/>
                <a:gd name="connsiteY82" fmla="*/ 10931857 h 11095630"/>
                <a:gd name="connsiteX83" fmla="*/ 11791666 w 12787952"/>
                <a:gd name="connsiteY83" fmla="*/ 10931857 h 11095630"/>
                <a:gd name="connsiteX84" fmla="*/ 11791666 w 12787952"/>
                <a:gd name="connsiteY84" fmla="*/ 11095630 h 11095630"/>
                <a:gd name="connsiteX85" fmla="*/ 12787952 w 12787952"/>
                <a:gd name="connsiteY85" fmla="*/ 11095630 h 1109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2787952" h="11095630">
                  <a:moveTo>
                    <a:pt x="0" y="0"/>
                  </a:moveTo>
                  <a:lnTo>
                    <a:pt x="0" y="641445"/>
                  </a:lnTo>
                  <a:lnTo>
                    <a:pt x="109182" y="641445"/>
                  </a:lnTo>
                  <a:lnTo>
                    <a:pt x="109182" y="736979"/>
                  </a:lnTo>
                  <a:lnTo>
                    <a:pt x="163773" y="736979"/>
                  </a:lnTo>
                  <a:lnTo>
                    <a:pt x="163773" y="1146412"/>
                  </a:lnTo>
                  <a:lnTo>
                    <a:pt x="382137" y="1146412"/>
                  </a:lnTo>
                  <a:lnTo>
                    <a:pt x="382137" y="1241947"/>
                  </a:lnTo>
                  <a:lnTo>
                    <a:pt x="723331" y="1241947"/>
                  </a:lnTo>
                  <a:lnTo>
                    <a:pt x="723331" y="1446663"/>
                  </a:lnTo>
                  <a:lnTo>
                    <a:pt x="1064526" y="1446663"/>
                  </a:lnTo>
                  <a:lnTo>
                    <a:pt x="1064526" y="1910687"/>
                  </a:lnTo>
                  <a:lnTo>
                    <a:pt x="1282890" y="1910687"/>
                  </a:lnTo>
                  <a:lnTo>
                    <a:pt x="1282890" y="2347415"/>
                  </a:lnTo>
                  <a:lnTo>
                    <a:pt x="1392072" y="2347415"/>
                  </a:lnTo>
                  <a:lnTo>
                    <a:pt x="1392072" y="3275463"/>
                  </a:lnTo>
                  <a:lnTo>
                    <a:pt x="1514902" y="3275463"/>
                  </a:lnTo>
                  <a:lnTo>
                    <a:pt x="1514902" y="4244454"/>
                  </a:lnTo>
                  <a:lnTo>
                    <a:pt x="2088108" y="4244454"/>
                  </a:lnTo>
                  <a:lnTo>
                    <a:pt x="2088108" y="4544705"/>
                  </a:lnTo>
                  <a:lnTo>
                    <a:pt x="2320120" y="4544705"/>
                  </a:lnTo>
                  <a:lnTo>
                    <a:pt x="2320120" y="4708478"/>
                  </a:lnTo>
                  <a:lnTo>
                    <a:pt x="2524836" y="4708478"/>
                  </a:lnTo>
                  <a:lnTo>
                    <a:pt x="2524836" y="4981433"/>
                  </a:lnTo>
                  <a:lnTo>
                    <a:pt x="2620370" y="4981433"/>
                  </a:lnTo>
                  <a:lnTo>
                    <a:pt x="2620370" y="5090615"/>
                  </a:lnTo>
                  <a:lnTo>
                    <a:pt x="2838734" y="5090615"/>
                  </a:lnTo>
                  <a:lnTo>
                    <a:pt x="2838734" y="5486400"/>
                  </a:lnTo>
                  <a:lnTo>
                    <a:pt x="2906973" y="5486400"/>
                  </a:lnTo>
                  <a:lnTo>
                    <a:pt x="2906973" y="5964072"/>
                  </a:lnTo>
                  <a:lnTo>
                    <a:pt x="3002508" y="5964072"/>
                  </a:lnTo>
                  <a:lnTo>
                    <a:pt x="3002508" y="6086902"/>
                  </a:lnTo>
                  <a:lnTo>
                    <a:pt x="3125337" y="6086902"/>
                  </a:lnTo>
                  <a:lnTo>
                    <a:pt x="3125337" y="6237027"/>
                  </a:lnTo>
                  <a:lnTo>
                    <a:pt x="3125337" y="6469039"/>
                  </a:lnTo>
                  <a:lnTo>
                    <a:pt x="3370997" y="6469039"/>
                  </a:lnTo>
                  <a:lnTo>
                    <a:pt x="3370997" y="6564573"/>
                  </a:lnTo>
                  <a:lnTo>
                    <a:pt x="3439236" y="6564573"/>
                  </a:lnTo>
                  <a:lnTo>
                    <a:pt x="3439236" y="6676599"/>
                  </a:lnTo>
                  <a:lnTo>
                    <a:pt x="3480180" y="6673755"/>
                  </a:lnTo>
                  <a:lnTo>
                    <a:pt x="3480180" y="6796585"/>
                  </a:lnTo>
                  <a:lnTo>
                    <a:pt x="3985146" y="6796585"/>
                  </a:lnTo>
                  <a:lnTo>
                    <a:pt x="3985146" y="7287905"/>
                  </a:lnTo>
                  <a:lnTo>
                    <a:pt x="4271749" y="7287905"/>
                  </a:lnTo>
                  <a:lnTo>
                    <a:pt x="4271749" y="7342496"/>
                  </a:lnTo>
                  <a:lnTo>
                    <a:pt x="4312693" y="7342496"/>
                  </a:lnTo>
                  <a:lnTo>
                    <a:pt x="4312693" y="7738281"/>
                  </a:lnTo>
                  <a:lnTo>
                    <a:pt x="4926842" y="7738281"/>
                  </a:lnTo>
                  <a:lnTo>
                    <a:pt x="4926842" y="7847463"/>
                  </a:lnTo>
                  <a:lnTo>
                    <a:pt x="5527343" y="7847463"/>
                  </a:lnTo>
                  <a:lnTo>
                    <a:pt x="5527343" y="7929349"/>
                  </a:lnTo>
                  <a:lnTo>
                    <a:pt x="6032311" y="7929349"/>
                  </a:lnTo>
                  <a:lnTo>
                    <a:pt x="6032311" y="8093123"/>
                  </a:lnTo>
                  <a:lnTo>
                    <a:pt x="6086902" y="8093123"/>
                  </a:lnTo>
                  <a:lnTo>
                    <a:pt x="6086902" y="8147714"/>
                  </a:lnTo>
                  <a:lnTo>
                    <a:pt x="6660108" y="8147714"/>
                  </a:lnTo>
                  <a:lnTo>
                    <a:pt x="6660108" y="8284191"/>
                  </a:lnTo>
                  <a:lnTo>
                    <a:pt x="6796585" y="8284191"/>
                  </a:lnTo>
                  <a:lnTo>
                    <a:pt x="6796585" y="8379726"/>
                  </a:lnTo>
                  <a:lnTo>
                    <a:pt x="6878472" y="8379726"/>
                  </a:lnTo>
                  <a:lnTo>
                    <a:pt x="6878472" y="8775511"/>
                  </a:lnTo>
                  <a:lnTo>
                    <a:pt x="7069540" y="8775511"/>
                  </a:lnTo>
                  <a:lnTo>
                    <a:pt x="7069540" y="8898341"/>
                  </a:lnTo>
                  <a:lnTo>
                    <a:pt x="7096836" y="8898341"/>
                  </a:lnTo>
                  <a:lnTo>
                    <a:pt x="7096836" y="9212239"/>
                  </a:lnTo>
                  <a:lnTo>
                    <a:pt x="7301552" y="9212239"/>
                  </a:lnTo>
                  <a:lnTo>
                    <a:pt x="7301552" y="9376012"/>
                  </a:lnTo>
                  <a:lnTo>
                    <a:pt x="7942997" y="9376012"/>
                  </a:lnTo>
                  <a:lnTo>
                    <a:pt x="7942997" y="9526138"/>
                  </a:lnTo>
                  <a:lnTo>
                    <a:pt x="8311487" y="9526138"/>
                  </a:lnTo>
                  <a:lnTo>
                    <a:pt x="8311487" y="9799093"/>
                  </a:lnTo>
                  <a:lnTo>
                    <a:pt x="8543499" y="9799093"/>
                  </a:lnTo>
                  <a:lnTo>
                    <a:pt x="8543499" y="9867332"/>
                  </a:lnTo>
                  <a:lnTo>
                    <a:pt x="8720920" y="9867332"/>
                  </a:lnTo>
                  <a:lnTo>
                    <a:pt x="8720920" y="10235821"/>
                  </a:lnTo>
                  <a:lnTo>
                    <a:pt x="9144000" y="10235821"/>
                  </a:lnTo>
                  <a:lnTo>
                    <a:pt x="9144000" y="10358651"/>
                  </a:lnTo>
                  <a:lnTo>
                    <a:pt x="9198591" y="10358651"/>
                  </a:lnTo>
                  <a:lnTo>
                    <a:pt x="9198591" y="10522424"/>
                  </a:lnTo>
                  <a:lnTo>
                    <a:pt x="10031105" y="10522424"/>
                  </a:lnTo>
                  <a:lnTo>
                    <a:pt x="10031105" y="10699845"/>
                  </a:lnTo>
                  <a:lnTo>
                    <a:pt x="10222173" y="10699845"/>
                  </a:lnTo>
                  <a:lnTo>
                    <a:pt x="10222173" y="10931857"/>
                  </a:lnTo>
                  <a:lnTo>
                    <a:pt x="11791666" y="10931857"/>
                  </a:lnTo>
                  <a:lnTo>
                    <a:pt x="11791666" y="11095630"/>
                  </a:lnTo>
                  <a:lnTo>
                    <a:pt x="12787952" y="11095630"/>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3" name="Freeform: Shape 242">
              <a:extLst>
                <a:ext uri="{FF2B5EF4-FFF2-40B4-BE49-F238E27FC236}">
                  <a16:creationId xmlns:a16="http://schemas.microsoft.com/office/drawing/2014/main" id="{79707B6A-AF51-4D5B-95F0-CF9712C68A3F}"/>
                </a:ext>
              </a:extLst>
            </p:cNvPr>
            <p:cNvSpPr/>
            <p:nvPr/>
          </p:nvSpPr>
          <p:spPr>
            <a:xfrm>
              <a:off x="22078950" y="22059900"/>
              <a:ext cx="10753725" cy="2066925"/>
            </a:xfrm>
            <a:custGeom>
              <a:avLst/>
              <a:gdLst>
                <a:gd name="connsiteX0" fmla="*/ 0 w 10753725"/>
                <a:gd name="connsiteY0" fmla="*/ 0 h 2066925"/>
                <a:gd name="connsiteX1" fmla="*/ 0 w 10753725"/>
                <a:gd name="connsiteY1" fmla="*/ 104775 h 2066925"/>
                <a:gd name="connsiteX2" fmla="*/ 57150 w 10753725"/>
                <a:gd name="connsiteY2" fmla="*/ 104775 h 2066925"/>
                <a:gd name="connsiteX3" fmla="*/ 57150 w 10753725"/>
                <a:gd name="connsiteY3" fmla="*/ 200025 h 2066925"/>
                <a:gd name="connsiteX4" fmla="*/ 476250 w 10753725"/>
                <a:gd name="connsiteY4" fmla="*/ 200025 h 2066925"/>
                <a:gd name="connsiteX5" fmla="*/ 476250 w 10753725"/>
                <a:gd name="connsiteY5" fmla="*/ 495300 h 2066925"/>
                <a:gd name="connsiteX6" fmla="*/ 1609725 w 10753725"/>
                <a:gd name="connsiteY6" fmla="*/ 495300 h 2066925"/>
                <a:gd name="connsiteX7" fmla="*/ 1609725 w 10753725"/>
                <a:gd name="connsiteY7" fmla="*/ 657225 h 2066925"/>
                <a:gd name="connsiteX8" fmla="*/ 2257425 w 10753725"/>
                <a:gd name="connsiteY8" fmla="*/ 657225 h 2066925"/>
                <a:gd name="connsiteX9" fmla="*/ 2257425 w 10753725"/>
                <a:gd name="connsiteY9" fmla="*/ 733425 h 2066925"/>
                <a:gd name="connsiteX10" fmla="*/ 3219450 w 10753725"/>
                <a:gd name="connsiteY10" fmla="*/ 733425 h 2066925"/>
                <a:gd name="connsiteX11" fmla="*/ 3219450 w 10753725"/>
                <a:gd name="connsiteY11" fmla="*/ 857250 h 2066925"/>
                <a:gd name="connsiteX12" fmla="*/ 3257550 w 10753725"/>
                <a:gd name="connsiteY12" fmla="*/ 857250 h 2066925"/>
                <a:gd name="connsiteX13" fmla="*/ 3257550 w 10753725"/>
                <a:gd name="connsiteY13" fmla="*/ 914400 h 2066925"/>
                <a:gd name="connsiteX14" fmla="*/ 3657600 w 10753725"/>
                <a:gd name="connsiteY14" fmla="*/ 914400 h 2066925"/>
                <a:gd name="connsiteX15" fmla="*/ 3657600 w 10753725"/>
                <a:gd name="connsiteY15" fmla="*/ 1028700 h 2066925"/>
                <a:gd name="connsiteX16" fmla="*/ 4772025 w 10753725"/>
                <a:gd name="connsiteY16" fmla="*/ 1028700 h 2066925"/>
                <a:gd name="connsiteX17" fmla="*/ 4772025 w 10753725"/>
                <a:gd name="connsiteY17" fmla="*/ 1171575 h 2066925"/>
                <a:gd name="connsiteX18" fmla="*/ 5648325 w 10753725"/>
                <a:gd name="connsiteY18" fmla="*/ 1171575 h 2066925"/>
                <a:gd name="connsiteX19" fmla="*/ 5648325 w 10753725"/>
                <a:gd name="connsiteY19" fmla="*/ 1285875 h 2066925"/>
                <a:gd name="connsiteX20" fmla="*/ 5667375 w 10753725"/>
                <a:gd name="connsiteY20" fmla="*/ 1285875 h 2066925"/>
                <a:gd name="connsiteX21" fmla="*/ 5667375 w 10753725"/>
                <a:gd name="connsiteY21" fmla="*/ 1371600 h 2066925"/>
                <a:gd name="connsiteX22" fmla="*/ 6124575 w 10753725"/>
                <a:gd name="connsiteY22" fmla="*/ 1371600 h 2066925"/>
                <a:gd name="connsiteX23" fmla="*/ 6124575 w 10753725"/>
                <a:gd name="connsiteY23" fmla="*/ 1466850 h 2066925"/>
                <a:gd name="connsiteX24" fmla="*/ 8467725 w 10753725"/>
                <a:gd name="connsiteY24" fmla="*/ 1466850 h 2066925"/>
                <a:gd name="connsiteX25" fmla="*/ 8467725 w 10753725"/>
                <a:gd name="connsiteY25" fmla="*/ 1647825 h 2066925"/>
                <a:gd name="connsiteX26" fmla="*/ 8839200 w 10753725"/>
                <a:gd name="connsiteY26" fmla="*/ 1647825 h 2066925"/>
                <a:gd name="connsiteX27" fmla="*/ 8839200 w 10753725"/>
                <a:gd name="connsiteY27" fmla="*/ 1905000 h 2066925"/>
                <a:gd name="connsiteX28" fmla="*/ 10753725 w 10753725"/>
                <a:gd name="connsiteY28" fmla="*/ 1905000 h 2066925"/>
                <a:gd name="connsiteX29" fmla="*/ 10753725 w 10753725"/>
                <a:gd name="connsiteY29" fmla="*/ 2066925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753725" h="2066925">
                  <a:moveTo>
                    <a:pt x="0" y="0"/>
                  </a:moveTo>
                  <a:lnTo>
                    <a:pt x="0" y="104775"/>
                  </a:lnTo>
                  <a:lnTo>
                    <a:pt x="57150" y="104775"/>
                  </a:lnTo>
                  <a:lnTo>
                    <a:pt x="57150" y="200025"/>
                  </a:lnTo>
                  <a:lnTo>
                    <a:pt x="476250" y="200025"/>
                  </a:lnTo>
                  <a:lnTo>
                    <a:pt x="476250" y="495300"/>
                  </a:lnTo>
                  <a:lnTo>
                    <a:pt x="1609725" y="495300"/>
                  </a:lnTo>
                  <a:lnTo>
                    <a:pt x="1609725" y="657225"/>
                  </a:lnTo>
                  <a:lnTo>
                    <a:pt x="2257425" y="657225"/>
                  </a:lnTo>
                  <a:lnTo>
                    <a:pt x="2257425" y="733425"/>
                  </a:lnTo>
                  <a:lnTo>
                    <a:pt x="3219450" y="733425"/>
                  </a:lnTo>
                  <a:lnTo>
                    <a:pt x="3219450" y="857250"/>
                  </a:lnTo>
                  <a:lnTo>
                    <a:pt x="3257550" y="857250"/>
                  </a:lnTo>
                  <a:lnTo>
                    <a:pt x="3257550" y="914400"/>
                  </a:lnTo>
                  <a:lnTo>
                    <a:pt x="3657600" y="914400"/>
                  </a:lnTo>
                  <a:lnTo>
                    <a:pt x="3657600" y="1028700"/>
                  </a:lnTo>
                  <a:lnTo>
                    <a:pt x="4772025" y="1028700"/>
                  </a:lnTo>
                  <a:lnTo>
                    <a:pt x="4772025" y="1171575"/>
                  </a:lnTo>
                  <a:lnTo>
                    <a:pt x="5648325" y="1171575"/>
                  </a:lnTo>
                  <a:lnTo>
                    <a:pt x="5648325" y="1285875"/>
                  </a:lnTo>
                  <a:lnTo>
                    <a:pt x="5667375" y="1285875"/>
                  </a:lnTo>
                  <a:lnTo>
                    <a:pt x="5667375" y="1371600"/>
                  </a:lnTo>
                  <a:lnTo>
                    <a:pt x="6124575" y="1371600"/>
                  </a:lnTo>
                  <a:lnTo>
                    <a:pt x="6124575" y="1466850"/>
                  </a:lnTo>
                  <a:lnTo>
                    <a:pt x="8467725" y="1466850"/>
                  </a:lnTo>
                  <a:lnTo>
                    <a:pt x="8467725" y="1647825"/>
                  </a:lnTo>
                  <a:lnTo>
                    <a:pt x="8839200" y="1647825"/>
                  </a:lnTo>
                  <a:lnTo>
                    <a:pt x="8839200" y="1905000"/>
                  </a:lnTo>
                  <a:lnTo>
                    <a:pt x="10753725" y="1905000"/>
                  </a:lnTo>
                  <a:lnTo>
                    <a:pt x="10753725" y="2066925"/>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4" name="Freeform: Shape 243">
              <a:extLst>
                <a:ext uri="{FF2B5EF4-FFF2-40B4-BE49-F238E27FC236}">
                  <a16:creationId xmlns:a16="http://schemas.microsoft.com/office/drawing/2014/main" id="{FE03372B-1442-490C-B594-36BE451167C3}"/>
                </a:ext>
              </a:extLst>
            </p:cNvPr>
            <p:cNvSpPr/>
            <p:nvPr/>
          </p:nvSpPr>
          <p:spPr>
            <a:xfrm>
              <a:off x="32829500" y="24117300"/>
              <a:ext cx="21424900" cy="406400"/>
            </a:xfrm>
            <a:custGeom>
              <a:avLst/>
              <a:gdLst>
                <a:gd name="connsiteX0" fmla="*/ 0 w 21424900"/>
                <a:gd name="connsiteY0" fmla="*/ 0 h 406400"/>
                <a:gd name="connsiteX1" fmla="*/ 8178800 w 21424900"/>
                <a:gd name="connsiteY1" fmla="*/ 0 h 406400"/>
                <a:gd name="connsiteX2" fmla="*/ 8178800 w 21424900"/>
                <a:gd name="connsiteY2" fmla="*/ 203200 h 406400"/>
                <a:gd name="connsiteX3" fmla="*/ 8572500 w 21424900"/>
                <a:gd name="connsiteY3" fmla="*/ 203200 h 406400"/>
                <a:gd name="connsiteX4" fmla="*/ 8572500 w 21424900"/>
                <a:gd name="connsiteY4" fmla="*/ 406400 h 406400"/>
                <a:gd name="connsiteX5" fmla="*/ 21424900 w 21424900"/>
                <a:gd name="connsiteY5" fmla="*/ 40640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24900" h="406400">
                  <a:moveTo>
                    <a:pt x="0" y="0"/>
                  </a:moveTo>
                  <a:lnTo>
                    <a:pt x="8178800" y="0"/>
                  </a:lnTo>
                  <a:lnTo>
                    <a:pt x="8178800" y="203200"/>
                  </a:lnTo>
                  <a:lnTo>
                    <a:pt x="8572500" y="203200"/>
                  </a:lnTo>
                  <a:lnTo>
                    <a:pt x="8572500" y="406400"/>
                  </a:lnTo>
                  <a:lnTo>
                    <a:pt x="21424900" y="406400"/>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19" name="Group 118">
            <a:extLst>
              <a:ext uri="{FF2B5EF4-FFF2-40B4-BE49-F238E27FC236}">
                <a16:creationId xmlns:a16="http://schemas.microsoft.com/office/drawing/2014/main" id="{B2EA06C3-BA75-42F2-82CA-312BBDD42E5A}"/>
              </a:ext>
            </a:extLst>
          </p:cNvPr>
          <p:cNvGrpSpPr/>
          <p:nvPr/>
        </p:nvGrpSpPr>
        <p:grpSpPr>
          <a:xfrm>
            <a:off x="7001929" y="2902295"/>
            <a:ext cx="3952237" cy="1919444"/>
            <a:chOff x="7442563" y="2305395"/>
            <a:chExt cx="3952237" cy="1919444"/>
          </a:xfrm>
        </p:grpSpPr>
        <p:sp>
          <p:nvSpPr>
            <p:cNvPr id="193" name="Oval 192">
              <a:extLst>
                <a:ext uri="{FF2B5EF4-FFF2-40B4-BE49-F238E27FC236}">
                  <a16:creationId xmlns:a16="http://schemas.microsoft.com/office/drawing/2014/main" id="{A4462D84-32BA-4D4C-B160-F4AFE9731927}"/>
                </a:ext>
              </a:extLst>
            </p:cNvPr>
            <p:cNvSpPr>
              <a:spLocks noChangeAspect="1"/>
            </p:cNvSpPr>
            <p:nvPr/>
          </p:nvSpPr>
          <p:spPr>
            <a:xfrm>
              <a:off x="7464788" y="230539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94" name="Oval 193">
              <a:extLst>
                <a:ext uri="{FF2B5EF4-FFF2-40B4-BE49-F238E27FC236}">
                  <a16:creationId xmlns:a16="http://schemas.microsoft.com/office/drawing/2014/main" id="{28D9CBCC-8D8D-4A15-A1B6-3492FC06979D}"/>
                </a:ext>
              </a:extLst>
            </p:cNvPr>
            <p:cNvSpPr>
              <a:spLocks noChangeAspect="1"/>
            </p:cNvSpPr>
            <p:nvPr/>
          </p:nvSpPr>
          <p:spPr>
            <a:xfrm>
              <a:off x="7499713" y="2307776"/>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95" name="Oval 194">
              <a:extLst>
                <a:ext uri="{FF2B5EF4-FFF2-40B4-BE49-F238E27FC236}">
                  <a16:creationId xmlns:a16="http://schemas.microsoft.com/office/drawing/2014/main" id="{6B26797C-49B3-46B9-B70F-DE59DA793C55}"/>
                </a:ext>
              </a:extLst>
            </p:cNvPr>
            <p:cNvSpPr>
              <a:spLocks noChangeAspect="1"/>
            </p:cNvSpPr>
            <p:nvPr/>
          </p:nvSpPr>
          <p:spPr>
            <a:xfrm>
              <a:off x="7571944" y="2338732"/>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96" name="Oval 195">
              <a:extLst>
                <a:ext uri="{FF2B5EF4-FFF2-40B4-BE49-F238E27FC236}">
                  <a16:creationId xmlns:a16="http://schemas.microsoft.com/office/drawing/2014/main" id="{2449A078-A4DD-4DE6-ADFD-F195D4142A48}"/>
                </a:ext>
              </a:extLst>
            </p:cNvPr>
            <p:cNvSpPr>
              <a:spLocks noChangeAspect="1"/>
            </p:cNvSpPr>
            <p:nvPr/>
          </p:nvSpPr>
          <p:spPr>
            <a:xfrm>
              <a:off x="7535431" y="231968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97" name="Oval 196">
              <a:extLst>
                <a:ext uri="{FF2B5EF4-FFF2-40B4-BE49-F238E27FC236}">
                  <a16:creationId xmlns:a16="http://schemas.microsoft.com/office/drawing/2014/main" id="{7317A01E-1A27-4C39-8138-06F2D391972A}"/>
                </a:ext>
              </a:extLst>
            </p:cNvPr>
            <p:cNvSpPr>
              <a:spLocks noChangeAspect="1"/>
            </p:cNvSpPr>
            <p:nvPr/>
          </p:nvSpPr>
          <p:spPr>
            <a:xfrm>
              <a:off x="7483838" y="230539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98" name="Oval 197">
              <a:extLst>
                <a:ext uri="{FF2B5EF4-FFF2-40B4-BE49-F238E27FC236}">
                  <a16:creationId xmlns:a16="http://schemas.microsoft.com/office/drawing/2014/main" id="{8E98493C-75C1-45C5-96BF-EF970281CF38}"/>
                </a:ext>
              </a:extLst>
            </p:cNvPr>
            <p:cNvSpPr>
              <a:spLocks noChangeAspect="1"/>
            </p:cNvSpPr>
            <p:nvPr/>
          </p:nvSpPr>
          <p:spPr>
            <a:xfrm>
              <a:off x="7442563" y="2307776"/>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99" name="Oval 198">
              <a:extLst>
                <a:ext uri="{FF2B5EF4-FFF2-40B4-BE49-F238E27FC236}">
                  <a16:creationId xmlns:a16="http://schemas.microsoft.com/office/drawing/2014/main" id="{754ADB01-5A9F-4814-AE18-5C05F8FF3F3B}"/>
                </a:ext>
              </a:extLst>
            </p:cNvPr>
            <p:cNvSpPr>
              <a:spLocks noChangeAspect="1"/>
            </p:cNvSpPr>
            <p:nvPr/>
          </p:nvSpPr>
          <p:spPr>
            <a:xfrm>
              <a:off x="7547338" y="232206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0" name="Oval 199">
              <a:extLst>
                <a:ext uri="{FF2B5EF4-FFF2-40B4-BE49-F238E27FC236}">
                  <a16:creationId xmlns:a16="http://schemas.microsoft.com/office/drawing/2014/main" id="{A1692E13-E05C-430A-87AE-DB1D15F56C64}"/>
                </a:ext>
              </a:extLst>
            </p:cNvPr>
            <p:cNvSpPr>
              <a:spLocks noChangeAspect="1"/>
            </p:cNvSpPr>
            <p:nvPr/>
          </p:nvSpPr>
          <p:spPr>
            <a:xfrm flipH="1">
              <a:off x="7575594" y="245700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1" name="Oval 200">
              <a:extLst>
                <a:ext uri="{FF2B5EF4-FFF2-40B4-BE49-F238E27FC236}">
                  <a16:creationId xmlns:a16="http://schemas.microsoft.com/office/drawing/2014/main" id="{4C1738BA-34C8-43EC-B4B3-47023A0A8248}"/>
                </a:ext>
              </a:extLst>
            </p:cNvPr>
            <p:cNvSpPr>
              <a:spLocks noChangeAspect="1"/>
            </p:cNvSpPr>
            <p:nvPr/>
          </p:nvSpPr>
          <p:spPr>
            <a:xfrm flipH="1">
              <a:off x="7624014" y="261416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2" name="Oval 201">
              <a:extLst>
                <a:ext uri="{FF2B5EF4-FFF2-40B4-BE49-F238E27FC236}">
                  <a16:creationId xmlns:a16="http://schemas.microsoft.com/office/drawing/2014/main" id="{D51449A9-5D4C-4FBA-BB12-888FA6A82216}"/>
                </a:ext>
              </a:extLst>
            </p:cNvPr>
            <p:cNvSpPr>
              <a:spLocks noChangeAspect="1"/>
            </p:cNvSpPr>
            <p:nvPr/>
          </p:nvSpPr>
          <p:spPr>
            <a:xfrm flipH="1">
              <a:off x="7661320" y="265861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3" name="Oval 202">
              <a:extLst>
                <a:ext uri="{FF2B5EF4-FFF2-40B4-BE49-F238E27FC236}">
                  <a16:creationId xmlns:a16="http://schemas.microsoft.com/office/drawing/2014/main" id="{0320CC57-A13A-46BA-AAF0-200B475BA5DA}"/>
                </a:ext>
              </a:extLst>
            </p:cNvPr>
            <p:cNvSpPr>
              <a:spLocks noChangeAspect="1"/>
            </p:cNvSpPr>
            <p:nvPr/>
          </p:nvSpPr>
          <p:spPr>
            <a:xfrm flipH="1">
              <a:off x="7694657" y="279434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4" name="Oval 203">
              <a:extLst>
                <a:ext uri="{FF2B5EF4-FFF2-40B4-BE49-F238E27FC236}">
                  <a16:creationId xmlns:a16="http://schemas.microsoft.com/office/drawing/2014/main" id="{B3DE6390-7DFE-4885-A105-E51BA61FEF0B}"/>
                </a:ext>
              </a:extLst>
            </p:cNvPr>
            <p:cNvSpPr>
              <a:spLocks noChangeAspect="1"/>
            </p:cNvSpPr>
            <p:nvPr/>
          </p:nvSpPr>
          <p:spPr>
            <a:xfrm flipH="1">
              <a:off x="7741488" y="2910232"/>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5" name="Oval 204">
              <a:extLst>
                <a:ext uri="{FF2B5EF4-FFF2-40B4-BE49-F238E27FC236}">
                  <a16:creationId xmlns:a16="http://schemas.microsoft.com/office/drawing/2014/main" id="{DBD08256-280C-4FA5-9ACA-4F5C82968AD1}"/>
                </a:ext>
              </a:extLst>
            </p:cNvPr>
            <p:cNvSpPr>
              <a:spLocks noChangeAspect="1"/>
            </p:cNvSpPr>
            <p:nvPr/>
          </p:nvSpPr>
          <p:spPr>
            <a:xfrm flipH="1" flipV="1">
              <a:off x="7775619" y="2980558"/>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6" name="Oval 205">
              <a:extLst>
                <a:ext uri="{FF2B5EF4-FFF2-40B4-BE49-F238E27FC236}">
                  <a16:creationId xmlns:a16="http://schemas.microsoft.com/office/drawing/2014/main" id="{8B03711D-F406-461C-B7B8-771FCB3F4772}"/>
                </a:ext>
              </a:extLst>
            </p:cNvPr>
            <p:cNvSpPr>
              <a:spLocks noChangeAspect="1"/>
            </p:cNvSpPr>
            <p:nvPr/>
          </p:nvSpPr>
          <p:spPr>
            <a:xfrm flipH="1" flipV="1">
              <a:off x="7807369" y="310835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7" name="Oval 206">
              <a:extLst>
                <a:ext uri="{FF2B5EF4-FFF2-40B4-BE49-F238E27FC236}">
                  <a16:creationId xmlns:a16="http://schemas.microsoft.com/office/drawing/2014/main" id="{709B1C0F-859F-4929-A0A7-2C6B4797BA77}"/>
                </a:ext>
              </a:extLst>
            </p:cNvPr>
            <p:cNvSpPr>
              <a:spLocks noChangeAspect="1"/>
            </p:cNvSpPr>
            <p:nvPr/>
          </p:nvSpPr>
          <p:spPr>
            <a:xfrm flipH="1" flipV="1">
              <a:off x="7812131" y="314089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8" name="Oval 207">
              <a:extLst>
                <a:ext uri="{FF2B5EF4-FFF2-40B4-BE49-F238E27FC236}">
                  <a16:creationId xmlns:a16="http://schemas.microsoft.com/office/drawing/2014/main" id="{85E7C7A7-E7DC-484D-9446-4D2A01CDFD0B}"/>
                </a:ext>
              </a:extLst>
            </p:cNvPr>
            <p:cNvSpPr>
              <a:spLocks noChangeAspect="1"/>
            </p:cNvSpPr>
            <p:nvPr/>
          </p:nvSpPr>
          <p:spPr>
            <a:xfrm flipH="1" flipV="1">
              <a:off x="7824037" y="320757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09" name="Oval 208">
              <a:extLst>
                <a:ext uri="{FF2B5EF4-FFF2-40B4-BE49-F238E27FC236}">
                  <a16:creationId xmlns:a16="http://schemas.microsoft.com/office/drawing/2014/main" id="{BA92B599-E3DD-4220-8591-C6B8341C6C04}"/>
                </a:ext>
              </a:extLst>
            </p:cNvPr>
            <p:cNvSpPr>
              <a:spLocks noChangeAspect="1"/>
            </p:cNvSpPr>
            <p:nvPr/>
          </p:nvSpPr>
          <p:spPr>
            <a:xfrm flipH="1" flipV="1">
              <a:off x="7848643" y="322027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0" name="Oval 209">
              <a:extLst>
                <a:ext uri="{FF2B5EF4-FFF2-40B4-BE49-F238E27FC236}">
                  <a16:creationId xmlns:a16="http://schemas.microsoft.com/office/drawing/2014/main" id="{97A8CE5A-4250-418D-9E0D-B164C693B56C}"/>
                </a:ext>
              </a:extLst>
            </p:cNvPr>
            <p:cNvSpPr>
              <a:spLocks noChangeAspect="1"/>
            </p:cNvSpPr>
            <p:nvPr/>
          </p:nvSpPr>
          <p:spPr>
            <a:xfrm flipH="1" flipV="1">
              <a:off x="7903412" y="3262339"/>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1" name="Oval 210">
              <a:extLst>
                <a:ext uri="{FF2B5EF4-FFF2-40B4-BE49-F238E27FC236}">
                  <a16:creationId xmlns:a16="http://schemas.microsoft.com/office/drawing/2014/main" id="{896AE4C4-EF3C-4A12-B875-613094D97D43}"/>
                </a:ext>
              </a:extLst>
            </p:cNvPr>
            <p:cNvSpPr>
              <a:spLocks noChangeAspect="1"/>
            </p:cNvSpPr>
            <p:nvPr/>
          </p:nvSpPr>
          <p:spPr>
            <a:xfrm flipH="1" flipV="1">
              <a:off x="7924844" y="3378226"/>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2" name="Oval 211">
              <a:extLst>
                <a:ext uri="{FF2B5EF4-FFF2-40B4-BE49-F238E27FC236}">
                  <a16:creationId xmlns:a16="http://schemas.microsoft.com/office/drawing/2014/main" id="{8DEC2EB3-EE47-4CCE-B302-FF96DB216FB2}"/>
                </a:ext>
              </a:extLst>
            </p:cNvPr>
            <p:cNvSpPr>
              <a:spLocks noChangeAspect="1"/>
            </p:cNvSpPr>
            <p:nvPr/>
          </p:nvSpPr>
          <p:spPr>
            <a:xfrm flipH="1" flipV="1">
              <a:off x="7931987" y="34298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3" name="Oval 212">
              <a:extLst>
                <a:ext uri="{FF2B5EF4-FFF2-40B4-BE49-F238E27FC236}">
                  <a16:creationId xmlns:a16="http://schemas.microsoft.com/office/drawing/2014/main" id="{7E9978EF-13AD-48B2-A805-D0A5E9C71E3C}"/>
                </a:ext>
              </a:extLst>
            </p:cNvPr>
            <p:cNvSpPr>
              <a:spLocks noChangeAspect="1"/>
            </p:cNvSpPr>
            <p:nvPr/>
          </p:nvSpPr>
          <p:spPr>
            <a:xfrm flipH="1" flipV="1">
              <a:off x="7972468" y="3466332"/>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4" name="Oval 213">
              <a:extLst>
                <a:ext uri="{FF2B5EF4-FFF2-40B4-BE49-F238E27FC236}">
                  <a16:creationId xmlns:a16="http://schemas.microsoft.com/office/drawing/2014/main" id="{D31D84A4-4B7A-4199-AA33-D33DC1FACCDC}"/>
                </a:ext>
              </a:extLst>
            </p:cNvPr>
            <p:cNvSpPr>
              <a:spLocks noChangeAspect="1"/>
            </p:cNvSpPr>
            <p:nvPr/>
          </p:nvSpPr>
          <p:spPr>
            <a:xfrm flipH="1" flipV="1">
              <a:off x="8016125" y="351475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5" name="Oval 214">
              <a:extLst>
                <a:ext uri="{FF2B5EF4-FFF2-40B4-BE49-F238E27FC236}">
                  <a16:creationId xmlns:a16="http://schemas.microsoft.com/office/drawing/2014/main" id="{D489B865-5629-458C-885D-3915986A6BEE}"/>
                </a:ext>
              </a:extLst>
            </p:cNvPr>
            <p:cNvSpPr>
              <a:spLocks noChangeAspect="1"/>
            </p:cNvSpPr>
            <p:nvPr/>
          </p:nvSpPr>
          <p:spPr>
            <a:xfrm flipH="1" flipV="1">
              <a:off x="8024856" y="352745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6" name="Oval 215">
              <a:extLst>
                <a:ext uri="{FF2B5EF4-FFF2-40B4-BE49-F238E27FC236}">
                  <a16:creationId xmlns:a16="http://schemas.microsoft.com/office/drawing/2014/main" id="{A553F15F-0797-483C-809A-E9310511D562}"/>
                </a:ext>
              </a:extLst>
            </p:cNvPr>
            <p:cNvSpPr>
              <a:spLocks noChangeAspect="1"/>
            </p:cNvSpPr>
            <p:nvPr/>
          </p:nvSpPr>
          <p:spPr>
            <a:xfrm flipH="1" flipV="1">
              <a:off x="8032792" y="3541738"/>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7" name="Oval 216">
              <a:extLst>
                <a:ext uri="{FF2B5EF4-FFF2-40B4-BE49-F238E27FC236}">
                  <a16:creationId xmlns:a16="http://schemas.microsoft.com/office/drawing/2014/main" id="{11BBD956-436E-45E6-95EE-4B623FBB55CD}"/>
                </a:ext>
              </a:extLst>
            </p:cNvPr>
            <p:cNvSpPr>
              <a:spLocks noChangeAspect="1"/>
            </p:cNvSpPr>
            <p:nvPr/>
          </p:nvSpPr>
          <p:spPr>
            <a:xfrm flipH="1" flipV="1">
              <a:off x="8058987" y="361397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8" name="Oval 217">
              <a:extLst>
                <a:ext uri="{FF2B5EF4-FFF2-40B4-BE49-F238E27FC236}">
                  <a16:creationId xmlns:a16="http://schemas.microsoft.com/office/drawing/2014/main" id="{B0E20E07-79C6-4B1D-8136-74B2307BE83E}"/>
                </a:ext>
              </a:extLst>
            </p:cNvPr>
            <p:cNvSpPr>
              <a:spLocks noChangeAspect="1"/>
            </p:cNvSpPr>
            <p:nvPr/>
          </p:nvSpPr>
          <p:spPr>
            <a:xfrm flipH="1" flipV="1">
              <a:off x="8147888" y="369255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19" name="Oval 218">
              <a:extLst>
                <a:ext uri="{FF2B5EF4-FFF2-40B4-BE49-F238E27FC236}">
                  <a16:creationId xmlns:a16="http://schemas.microsoft.com/office/drawing/2014/main" id="{2228C703-0708-47B3-826C-F5619A17BCBA}"/>
                </a:ext>
              </a:extLst>
            </p:cNvPr>
            <p:cNvSpPr>
              <a:spLocks noChangeAspect="1"/>
            </p:cNvSpPr>
            <p:nvPr/>
          </p:nvSpPr>
          <p:spPr>
            <a:xfrm flipH="1" flipV="1">
              <a:off x="8239168" y="3737002"/>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0" name="Oval 219">
              <a:extLst>
                <a:ext uri="{FF2B5EF4-FFF2-40B4-BE49-F238E27FC236}">
                  <a16:creationId xmlns:a16="http://schemas.microsoft.com/office/drawing/2014/main" id="{67CFEB52-CDC1-47CE-88AC-6070E949101A}"/>
                </a:ext>
              </a:extLst>
            </p:cNvPr>
            <p:cNvSpPr>
              <a:spLocks noChangeAspect="1"/>
            </p:cNvSpPr>
            <p:nvPr/>
          </p:nvSpPr>
          <p:spPr>
            <a:xfrm flipH="1" flipV="1">
              <a:off x="8280444" y="3748908"/>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1" name="Oval 220">
              <a:extLst>
                <a:ext uri="{FF2B5EF4-FFF2-40B4-BE49-F238E27FC236}">
                  <a16:creationId xmlns:a16="http://schemas.microsoft.com/office/drawing/2014/main" id="{DC269D47-C838-4349-8203-6175CCC7E6B8}"/>
                </a:ext>
              </a:extLst>
            </p:cNvPr>
            <p:cNvSpPr>
              <a:spLocks noChangeAspect="1"/>
            </p:cNvSpPr>
            <p:nvPr/>
          </p:nvSpPr>
          <p:spPr>
            <a:xfrm flipH="1" flipV="1">
              <a:off x="8613025" y="3977507"/>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2" name="Oval 221">
              <a:extLst>
                <a:ext uri="{FF2B5EF4-FFF2-40B4-BE49-F238E27FC236}">
                  <a16:creationId xmlns:a16="http://schemas.microsoft.com/office/drawing/2014/main" id="{E6C6B5CE-7C3A-4CDB-A726-6E6FFB12179F}"/>
                </a:ext>
              </a:extLst>
            </p:cNvPr>
            <p:cNvSpPr>
              <a:spLocks noChangeAspect="1"/>
            </p:cNvSpPr>
            <p:nvPr/>
          </p:nvSpPr>
          <p:spPr>
            <a:xfrm flipH="1" flipV="1">
              <a:off x="8855119" y="402275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3" name="Oval 222">
              <a:extLst>
                <a:ext uri="{FF2B5EF4-FFF2-40B4-BE49-F238E27FC236}">
                  <a16:creationId xmlns:a16="http://schemas.microsoft.com/office/drawing/2014/main" id="{1EF60D87-DA4A-47BB-B76D-1F8DC2516B2D}"/>
                </a:ext>
              </a:extLst>
            </p:cNvPr>
            <p:cNvSpPr>
              <a:spLocks noChangeAspect="1"/>
            </p:cNvSpPr>
            <p:nvPr/>
          </p:nvSpPr>
          <p:spPr>
            <a:xfrm flipH="1" flipV="1">
              <a:off x="8900363" y="4025926"/>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4" name="Oval 223">
              <a:extLst>
                <a:ext uri="{FF2B5EF4-FFF2-40B4-BE49-F238E27FC236}">
                  <a16:creationId xmlns:a16="http://schemas.microsoft.com/office/drawing/2014/main" id="{7AFB66B3-69D2-4193-8D9D-4634F16F8CA8}"/>
                </a:ext>
              </a:extLst>
            </p:cNvPr>
            <p:cNvSpPr>
              <a:spLocks noChangeAspect="1"/>
            </p:cNvSpPr>
            <p:nvPr/>
          </p:nvSpPr>
          <p:spPr>
            <a:xfrm flipH="1" flipV="1">
              <a:off x="9074987" y="405847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5" name="Oval 224">
              <a:extLst>
                <a:ext uri="{FF2B5EF4-FFF2-40B4-BE49-F238E27FC236}">
                  <a16:creationId xmlns:a16="http://schemas.microsoft.com/office/drawing/2014/main" id="{66E57FB3-478B-4E28-99D4-AF4A13C55ABE}"/>
                </a:ext>
              </a:extLst>
            </p:cNvPr>
            <p:cNvSpPr>
              <a:spLocks noChangeAspect="1"/>
            </p:cNvSpPr>
            <p:nvPr/>
          </p:nvSpPr>
          <p:spPr>
            <a:xfrm flipH="1" flipV="1">
              <a:off x="9122612" y="407117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6" name="Oval 225">
              <a:extLst>
                <a:ext uri="{FF2B5EF4-FFF2-40B4-BE49-F238E27FC236}">
                  <a16:creationId xmlns:a16="http://schemas.microsoft.com/office/drawing/2014/main" id="{E39F4D94-69ED-4CD7-A6AC-50F697F58438}"/>
                </a:ext>
              </a:extLst>
            </p:cNvPr>
            <p:cNvSpPr>
              <a:spLocks noChangeAspect="1"/>
            </p:cNvSpPr>
            <p:nvPr/>
          </p:nvSpPr>
          <p:spPr>
            <a:xfrm flipH="1" flipV="1">
              <a:off x="9630613" y="4136257"/>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7" name="Oval 226">
              <a:extLst>
                <a:ext uri="{FF2B5EF4-FFF2-40B4-BE49-F238E27FC236}">
                  <a16:creationId xmlns:a16="http://schemas.microsoft.com/office/drawing/2014/main" id="{70784B40-59D2-4766-903C-2AF83FFF64C0}"/>
                </a:ext>
              </a:extLst>
            </p:cNvPr>
            <p:cNvSpPr>
              <a:spLocks noChangeAspect="1"/>
            </p:cNvSpPr>
            <p:nvPr/>
          </p:nvSpPr>
          <p:spPr>
            <a:xfrm flipH="1" flipV="1">
              <a:off x="9844923" y="415054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8" name="Oval 227">
              <a:extLst>
                <a:ext uri="{FF2B5EF4-FFF2-40B4-BE49-F238E27FC236}">
                  <a16:creationId xmlns:a16="http://schemas.microsoft.com/office/drawing/2014/main" id="{6724F49C-2CC9-4EF2-8B89-C470D29E9055}"/>
                </a:ext>
              </a:extLst>
            </p:cNvPr>
            <p:cNvSpPr>
              <a:spLocks noChangeAspect="1"/>
            </p:cNvSpPr>
            <p:nvPr/>
          </p:nvSpPr>
          <p:spPr>
            <a:xfrm flipH="1" flipV="1">
              <a:off x="9968750" y="415054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29" name="Oval 228">
              <a:extLst>
                <a:ext uri="{FF2B5EF4-FFF2-40B4-BE49-F238E27FC236}">
                  <a16:creationId xmlns:a16="http://schemas.microsoft.com/office/drawing/2014/main" id="{1D65A03A-0429-4743-B4AF-46F2C8B418C1}"/>
                </a:ext>
              </a:extLst>
            </p:cNvPr>
            <p:cNvSpPr>
              <a:spLocks noChangeAspect="1"/>
            </p:cNvSpPr>
            <p:nvPr/>
          </p:nvSpPr>
          <p:spPr>
            <a:xfrm flipH="1" flipV="1">
              <a:off x="10178300" y="415054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0" name="Oval 229">
              <a:extLst>
                <a:ext uri="{FF2B5EF4-FFF2-40B4-BE49-F238E27FC236}">
                  <a16:creationId xmlns:a16="http://schemas.microsoft.com/office/drawing/2014/main" id="{CA8EDEBF-028D-4430-8260-1CCD41416F2E}"/>
                </a:ext>
              </a:extLst>
            </p:cNvPr>
            <p:cNvSpPr>
              <a:spLocks noChangeAspect="1"/>
            </p:cNvSpPr>
            <p:nvPr/>
          </p:nvSpPr>
          <p:spPr>
            <a:xfrm flipH="1" flipV="1">
              <a:off x="10429917"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1" name="Oval 230">
              <a:extLst>
                <a:ext uri="{FF2B5EF4-FFF2-40B4-BE49-F238E27FC236}">
                  <a16:creationId xmlns:a16="http://schemas.microsoft.com/office/drawing/2014/main" id="{2F03A164-EBD9-48C8-84A0-0AA0C51C073C}"/>
                </a:ext>
              </a:extLst>
            </p:cNvPr>
            <p:cNvSpPr>
              <a:spLocks noChangeAspect="1"/>
            </p:cNvSpPr>
            <p:nvPr/>
          </p:nvSpPr>
          <p:spPr>
            <a:xfrm flipH="1" flipV="1">
              <a:off x="10504531"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2" name="Oval 231">
              <a:extLst>
                <a:ext uri="{FF2B5EF4-FFF2-40B4-BE49-F238E27FC236}">
                  <a16:creationId xmlns:a16="http://schemas.microsoft.com/office/drawing/2014/main" id="{3285320C-9B5B-4BB0-87B4-DEAD524BC18A}"/>
                </a:ext>
              </a:extLst>
            </p:cNvPr>
            <p:cNvSpPr>
              <a:spLocks noChangeAspect="1"/>
            </p:cNvSpPr>
            <p:nvPr/>
          </p:nvSpPr>
          <p:spPr>
            <a:xfrm flipH="1" flipV="1">
              <a:off x="10571206"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3" name="Oval 232">
              <a:extLst>
                <a:ext uri="{FF2B5EF4-FFF2-40B4-BE49-F238E27FC236}">
                  <a16:creationId xmlns:a16="http://schemas.microsoft.com/office/drawing/2014/main" id="{999384D5-A25B-4225-A65F-FA7D515A050C}"/>
                </a:ext>
              </a:extLst>
            </p:cNvPr>
            <p:cNvSpPr>
              <a:spLocks noChangeAspect="1"/>
            </p:cNvSpPr>
            <p:nvPr/>
          </p:nvSpPr>
          <p:spPr>
            <a:xfrm flipH="1" flipV="1">
              <a:off x="10648994"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4" name="Oval 233">
              <a:extLst>
                <a:ext uri="{FF2B5EF4-FFF2-40B4-BE49-F238E27FC236}">
                  <a16:creationId xmlns:a16="http://schemas.microsoft.com/office/drawing/2014/main" id="{A1D4451B-A9E0-4F0A-AD10-28DF0BA1A9E5}"/>
                </a:ext>
              </a:extLst>
            </p:cNvPr>
            <p:cNvSpPr>
              <a:spLocks noChangeAspect="1"/>
            </p:cNvSpPr>
            <p:nvPr/>
          </p:nvSpPr>
          <p:spPr>
            <a:xfrm flipH="1" flipV="1">
              <a:off x="10847431"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5" name="Oval 234">
              <a:extLst>
                <a:ext uri="{FF2B5EF4-FFF2-40B4-BE49-F238E27FC236}">
                  <a16:creationId xmlns:a16="http://schemas.microsoft.com/office/drawing/2014/main" id="{DB57D4AD-0583-43F3-A949-3A8B84133045}"/>
                </a:ext>
              </a:extLst>
            </p:cNvPr>
            <p:cNvSpPr>
              <a:spLocks noChangeAspect="1"/>
            </p:cNvSpPr>
            <p:nvPr/>
          </p:nvSpPr>
          <p:spPr>
            <a:xfrm flipH="1" flipV="1">
              <a:off x="11098256"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6" name="Oval 235">
              <a:extLst>
                <a:ext uri="{FF2B5EF4-FFF2-40B4-BE49-F238E27FC236}">
                  <a16:creationId xmlns:a16="http://schemas.microsoft.com/office/drawing/2014/main" id="{2B526CFF-D883-4C78-A670-3001422216D3}"/>
                </a:ext>
              </a:extLst>
            </p:cNvPr>
            <p:cNvSpPr>
              <a:spLocks noChangeAspect="1"/>
            </p:cNvSpPr>
            <p:nvPr/>
          </p:nvSpPr>
          <p:spPr>
            <a:xfrm flipH="1" flipV="1">
              <a:off x="11298281"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7" name="Oval 236">
              <a:extLst>
                <a:ext uri="{FF2B5EF4-FFF2-40B4-BE49-F238E27FC236}">
                  <a16:creationId xmlns:a16="http://schemas.microsoft.com/office/drawing/2014/main" id="{FAE81E7A-95B8-4728-860F-37FFCBEAB6EE}"/>
                </a:ext>
              </a:extLst>
            </p:cNvPr>
            <p:cNvSpPr>
              <a:spLocks noChangeAspect="1"/>
            </p:cNvSpPr>
            <p:nvPr/>
          </p:nvSpPr>
          <p:spPr>
            <a:xfrm flipH="1" flipV="1">
              <a:off x="11349081"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8" name="Oval 237">
              <a:extLst>
                <a:ext uri="{FF2B5EF4-FFF2-40B4-BE49-F238E27FC236}">
                  <a16:creationId xmlns:a16="http://schemas.microsoft.com/office/drawing/2014/main" id="{5D52E158-4A26-490E-9FF2-4235D3E3A400}"/>
                </a:ext>
              </a:extLst>
            </p:cNvPr>
            <p:cNvSpPr>
              <a:spLocks noChangeAspect="1"/>
            </p:cNvSpPr>
            <p:nvPr/>
          </p:nvSpPr>
          <p:spPr>
            <a:xfrm flipH="1" flipV="1">
              <a:off x="11320506"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39" name="Oval 238">
              <a:extLst>
                <a:ext uri="{FF2B5EF4-FFF2-40B4-BE49-F238E27FC236}">
                  <a16:creationId xmlns:a16="http://schemas.microsoft.com/office/drawing/2014/main" id="{DA72CE01-002E-47C3-9762-956EC4B781D2}"/>
                </a:ext>
              </a:extLst>
            </p:cNvPr>
            <p:cNvSpPr>
              <a:spLocks noChangeAspect="1"/>
            </p:cNvSpPr>
            <p:nvPr/>
          </p:nvSpPr>
          <p:spPr>
            <a:xfrm flipH="1" flipV="1">
              <a:off x="10533106" y="417912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240" name="Oval 239">
              <a:extLst>
                <a:ext uri="{FF2B5EF4-FFF2-40B4-BE49-F238E27FC236}">
                  <a16:creationId xmlns:a16="http://schemas.microsoft.com/office/drawing/2014/main" id="{8437B76A-9E43-4919-AC1A-B539653DAB55}"/>
                </a:ext>
              </a:extLst>
            </p:cNvPr>
            <p:cNvSpPr>
              <a:spLocks noChangeAspect="1"/>
            </p:cNvSpPr>
            <p:nvPr/>
          </p:nvSpPr>
          <p:spPr>
            <a:xfrm flipH="1" flipV="1">
              <a:off x="8819400" y="400608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grpSp>
      <p:grpSp>
        <p:nvGrpSpPr>
          <p:cNvPr id="120" name="Group 119">
            <a:extLst>
              <a:ext uri="{FF2B5EF4-FFF2-40B4-BE49-F238E27FC236}">
                <a16:creationId xmlns:a16="http://schemas.microsoft.com/office/drawing/2014/main" id="{124965FD-9A75-4FDB-84B9-8A9B96A4C569}"/>
              </a:ext>
            </a:extLst>
          </p:cNvPr>
          <p:cNvGrpSpPr/>
          <p:nvPr/>
        </p:nvGrpSpPr>
        <p:grpSpPr>
          <a:xfrm>
            <a:off x="6931718" y="2924175"/>
            <a:ext cx="4530724" cy="1784351"/>
            <a:chOff x="3454400" y="673100"/>
            <a:chExt cx="57490360" cy="22621240"/>
          </a:xfrm>
        </p:grpSpPr>
        <p:sp>
          <p:nvSpPr>
            <p:cNvPr id="189" name="Freeform: Shape 188">
              <a:extLst>
                <a:ext uri="{FF2B5EF4-FFF2-40B4-BE49-F238E27FC236}">
                  <a16:creationId xmlns:a16="http://schemas.microsoft.com/office/drawing/2014/main" id="{F08BE8F1-A064-4B07-ABCB-19A172511FA7}"/>
                </a:ext>
              </a:extLst>
            </p:cNvPr>
            <p:cNvSpPr/>
            <p:nvPr/>
          </p:nvSpPr>
          <p:spPr>
            <a:xfrm>
              <a:off x="3454400" y="673100"/>
              <a:ext cx="6007100" cy="8737600"/>
            </a:xfrm>
            <a:custGeom>
              <a:avLst/>
              <a:gdLst>
                <a:gd name="connsiteX0" fmla="*/ 0 w 6007100"/>
                <a:gd name="connsiteY0" fmla="*/ 0 h 8737600"/>
                <a:gd name="connsiteX1" fmla="*/ 2260600 w 6007100"/>
                <a:gd name="connsiteY1" fmla="*/ 0 h 8737600"/>
                <a:gd name="connsiteX2" fmla="*/ 2260600 w 6007100"/>
                <a:gd name="connsiteY2" fmla="*/ 101600 h 8737600"/>
                <a:gd name="connsiteX3" fmla="*/ 2349500 w 6007100"/>
                <a:gd name="connsiteY3" fmla="*/ 101600 h 8737600"/>
                <a:gd name="connsiteX4" fmla="*/ 2349500 w 6007100"/>
                <a:gd name="connsiteY4" fmla="*/ 266700 h 8737600"/>
                <a:gd name="connsiteX5" fmla="*/ 2628900 w 6007100"/>
                <a:gd name="connsiteY5" fmla="*/ 266700 h 8737600"/>
                <a:gd name="connsiteX6" fmla="*/ 2628900 w 6007100"/>
                <a:gd name="connsiteY6" fmla="*/ 419100 h 8737600"/>
                <a:gd name="connsiteX7" fmla="*/ 2781300 w 6007100"/>
                <a:gd name="connsiteY7" fmla="*/ 419100 h 8737600"/>
                <a:gd name="connsiteX8" fmla="*/ 2781300 w 6007100"/>
                <a:gd name="connsiteY8" fmla="*/ 533400 h 8737600"/>
                <a:gd name="connsiteX9" fmla="*/ 2844800 w 6007100"/>
                <a:gd name="connsiteY9" fmla="*/ 533400 h 8737600"/>
                <a:gd name="connsiteX10" fmla="*/ 2844800 w 6007100"/>
                <a:gd name="connsiteY10" fmla="*/ 622300 h 8737600"/>
                <a:gd name="connsiteX11" fmla="*/ 2895600 w 6007100"/>
                <a:gd name="connsiteY11" fmla="*/ 622300 h 8737600"/>
                <a:gd name="connsiteX12" fmla="*/ 2895600 w 6007100"/>
                <a:gd name="connsiteY12" fmla="*/ 863600 h 8737600"/>
                <a:gd name="connsiteX13" fmla="*/ 2946400 w 6007100"/>
                <a:gd name="connsiteY13" fmla="*/ 863600 h 8737600"/>
                <a:gd name="connsiteX14" fmla="*/ 2946400 w 6007100"/>
                <a:gd name="connsiteY14" fmla="*/ 1790700 h 8737600"/>
                <a:gd name="connsiteX15" fmla="*/ 3009900 w 6007100"/>
                <a:gd name="connsiteY15" fmla="*/ 1790700 h 8737600"/>
                <a:gd name="connsiteX16" fmla="*/ 3009900 w 6007100"/>
                <a:gd name="connsiteY16" fmla="*/ 2120900 h 8737600"/>
                <a:gd name="connsiteX17" fmla="*/ 3060700 w 6007100"/>
                <a:gd name="connsiteY17" fmla="*/ 2120900 h 8737600"/>
                <a:gd name="connsiteX18" fmla="*/ 3060700 w 6007100"/>
                <a:gd name="connsiteY18" fmla="*/ 2209800 h 8737600"/>
                <a:gd name="connsiteX19" fmla="*/ 3136900 w 6007100"/>
                <a:gd name="connsiteY19" fmla="*/ 2209800 h 8737600"/>
                <a:gd name="connsiteX20" fmla="*/ 3136900 w 6007100"/>
                <a:gd name="connsiteY20" fmla="*/ 2413000 h 8737600"/>
                <a:gd name="connsiteX21" fmla="*/ 3175000 w 6007100"/>
                <a:gd name="connsiteY21" fmla="*/ 2413000 h 8737600"/>
                <a:gd name="connsiteX22" fmla="*/ 3175000 w 6007100"/>
                <a:gd name="connsiteY22" fmla="*/ 2565400 h 8737600"/>
                <a:gd name="connsiteX23" fmla="*/ 3238500 w 6007100"/>
                <a:gd name="connsiteY23" fmla="*/ 2565400 h 8737600"/>
                <a:gd name="connsiteX24" fmla="*/ 3238500 w 6007100"/>
                <a:gd name="connsiteY24" fmla="*/ 2628900 h 8737600"/>
                <a:gd name="connsiteX25" fmla="*/ 3314700 w 6007100"/>
                <a:gd name="connsiteY25" fmla="*/ 2628900 h 8737600"/>
                <a:gd name="connsiteX26" fmla="*/ 3314700 w 6007100"/>
                <a:gd name="connsiteY26" fmla="*/ 2717800 h 8737600"/>
                <a:gd name="connsiteX27" fmla="*/ 3327400 w 6007100"/>
                <a:gd name="connsiteY27" fmla="*/ 2717800 h 8737600"/>
                <a:gd name="connsiteX28" fmla="*/ 3327400 w 6007100"/>
                <a:gd name="connsiteY28" fmla="*/ 2755900 h 8737600"/>
                <a:gd name="connsiteX29" fmla="*/ 3403600 w 6007100"/>
                <a:gd name="connsiteY29" fmla="*/ 2755900 h 8737600"/>
                <a:gd name="connsiteX30" fmla="*/ 3403600 w 6007100"/>
                <a:gd name="connsiteY30" fmla="*/ 2933700 h 8737600"/>
                <a:gd name="connsiteX31" fmla="*/ 3505200 w 6007100"/>
                <a:gd name="connsiteY31" fmla="*/ 2933700 h 8737600"/>
                <a:gd name="connsiteX32" fmla="*/ 3505200 w 6007100"/>
                <a:gd name="connsiteY32" fmla="*/ 3035300 h 8737600"/>
                <a:gd name="connsiteX33" fmla="*/ 3568700 w 6007100"/>
                <a:gd name="connsiteY33" fmla="*/ 3035300 h 8737600"/>
                <a:gd name="connsiteX34" fmla="*/ 3568700 w 6007100"/>
                <a:gd name="connsiteY34" fmla="*/ 3086100 h 8737600"/>
                <a:gd name="connsiteX35" fmla="*/ 3606800 w 6007100"/>
                <a:gd name="connsiteY35" fmla="*/ 3086100 h 8737600"/>
                <a:gd name="connsiteX36" fmla="*/ 3606800 w 6007100"/>
                <a:gd name="connsiteY36" fmla="*/ 3263900 h 8737600"/>
                <a:gd name="connsiteX37" fmla="*/ 3695700 w 6007100"/>
                <a:gd name="connsiteY37" fmla="*/ 3263900 h 8737600"/>
                <a:gd name="connsiteX38" fmla="*/ 3695700 w 6007100"/>
                <a:gd name="connsiteY38" fmla="*/ 3340100 h 8737600"/>
                <a:gd name="connsiteX39" fmla="*/ 3746500 w 6007100"/>
                <a:gd name="connsiteY39" fmla="*/ 3340100 h 8737600"/>
                <a:gd name="connsiteX40" fmla="*/ 3733800 w 6007100"/>
                <a:gd name="connsiteY40" fmla="*/ 3327400 h 8737600"/>
                <a:gd name="connsiteX41" fmla="*/ 3733800 w 6007100"/>
                <a:gd name="connsiteY41" fmla="*/ 3429000 h 8737600"/>
                <a:gd name="connsiteX42" fmla="*/ 3771900 w 6007100"/>
                <a:gd name="connsiteY42" fmla="*/ 3429000 h 8737600"/>
                <a:gd name="connsiteX43" fmla="*/ 3771900 w 6007100"/>
                <a:gd name="connsiteY43" fmla="*/ 3568700 h 8737600"/>
                <a:gd name="connsiteX44" fmla="*/ 3835400 w 6007100"/>
                <a:gd name="connsiteY44" fmla="*/ 3568700 h 8737600"/>
                <a:gd name="connsiteX45" fmla="*/ 3835400 w 6007100"/>
                <a:gd name="connsiteY45" fmla="*/ 3619500 h 8737600"/>
                <a:gd name="connsiteX46" fmla="*/ 3860800 w 6007100"/>
                <a:gd name="connsiteY46" fmla="*/ 3619500 h 8737600"/>
                <a:gd name="connsiteX47" fmla="*/ 3860800 w 6007100"/>
                <a:gd name="connsiteY47" fmla="*/ 3657600 h 8737600"/>
                <a:gd name="connsiteX48" fmla="*/ 3911600 w 6007100"/>
                <a:gd name="connsiteY48" fmla="*/ 3657600 h 8737600"/>
                <a:gd name="connsiteX49" fmla="*/ 3911600 w 6007100"/>
                <a:gd name="connsiteY49" fmla="*/ 3873500 h 8737600"/>
                <a:gd name="connsiteX50" fmla="*/ 4000500 w 6007100"/>
                <a:gd name="connsiteY50" fmla="*/ 3873500 h 8737600"/>
                <a:gd name="connsiteX51" fmla="*/ 4000500 w 6007100"/>
                <a:gd name="connsiteY51" fmla="*/ 3949700 h 8737600"/>
                <a:gd name="connsiteX52" fmla="*/ 4089400 w 6007100"/>
                <a:gd name="connsiteY52" fmla="*/ 3949700 h 8737600"/>
                <a:gd name="connsiteX53" fmla="*/ 4089400 w 6007100"/>
                <a:gd name="connsiteY53" fmla="*/ 4025900 h 8737600"/>
                <a:gd name="connsiteX54" fmla="*/ 4140200 w 6007100"/>
                <a:gd name="connsiteY54" fmla="*/ 4025900 h 8737600"/>
                <a:gd name="connsiteX55" fmla="*/ 4140200 w 6007100"/>
                <a:gd name="connsiteY55" fmla="*/ 4076700 h 8737600"/>
                <a:gd name="connsiteX56" fmla="*/ 4178300 w 6007100"/>
                <a:gd name="connsiteY56" fmla="*/ 4076700 h 8737600"/>
                <a:gd name="connsiteX57" fmla="*/ 4178300 w 6007100"/>
                <a:gd name="connsiteY57" fmla="*/ 4140200 h 8737600"/>
                <a:gd name="connsiteX58" fmla="*/ 4254500 w 6007100"/>
                <a:gd name="connsiteY58" fmla="*/ 4140200 h 8737600"/>
                <a:gd name="connsiteX59" fmla="*/ 4254500 w 6007100"/>
                <a:gd name="connsiteY59" fmla="*/ 4368800 h 8737600"/>
                <a:gd name="connsiteX60" fmla="*/ 4305300 w 6007100"/>
                <a:gd name="connsiteY60" fmla="*/ 4368800 h 8737600"/>
                <a:gd name="connsiteX61" fmla="*/ 4305300 w 6007100"/>
                <a:gd name="connsiteY61" fmla="*/ 4419600 h 8737600"/>
                <a:gd name="connsiteX62" fmla="*/ 4368800 w 6007100"/>
                <a:gd name="connsiteY62" fmla="*/ 4419600 h 8737600"/>
                <a:gd name="connsiteX63" fmla="*/ 4368800 w 6007100"/>
                <a:gd name="connsiteY63" fmla="*/ 5029200 h 8737600"/>
                <a:gd name="connsiteX64" fmla="*/ 4470400 w 6007100"/>
                <a:gd name="connsiteY64" fmla="*/ 5029200 h 8737600"/>
                <a:gd name="connsiteX65" fmla="*/ 4470400 w 6007100"/>
                <a:gd name="connsiteY65" fmla="*/ 5461000 h 8737600"/>
                <a:gd name="connsiteX66" fmla="*/ 4483100 w 6007100"/>
                <a:gd name="connsiteY66" fmla="*/ 5473700 h 8737600"/>
                <a:gd name="connsiteX67" fmla="*/ 4483100 w 6007100"/>
                <a:gd name="connsiteY67" fmla="*/ 5638800 h 8737600"/>
                <a:gd name="connsiteX68" fmla="*/ 4584700 w 6007100"/>
                <a:gd name="connsiteY68" fmla="*/ 5638800 h 8737600"/>
                <a:gd name="connsiteX69" fmla="*/ 4584700 w 6007100"/>
                <a:gd name="connsiteY69" fmla="*/ 5880100 h 8737600"/>
                <a:gd name="connsiteX70" fmla="*/ 4635500 w 6007100"/>
                <a:gd name="connsiteY70" fmla="*/ 5880100 h 8737600"/>
                <a:gd name="connsiteX71" fmla="*/ 4635500 w 6007100"/>
                <a:gd name="connsiteY71" fmla="*/ 6019800 h 8737600"/>
                <a:gd name="connsiteX72" fmla="*/ 4737100 w 6007100"/>
                <a:gd name="connsiteY72" fmla="*/ 6019800 h 8737600"/>
                <a:gd name="connsiteX73" fmla="*/ 4737100 w 6007100"/>
                <a:gd name="connsiteY73" fmla="*/ 6159500 h 8737600"/>
                <a:gd name="connsiteX74" fmla="*/ 4813300 w 6007100"/>
                <a:gd name="connsiteY74" fmla="*/ 6159500 h 8737600"/>
                <a:gd name="connsiteX75" fmla="*/ 4813300 w 6007100"/>
                <a:gd name="connsiteY75" fmla="*/ 6286500 h 8737600"/>
                <a:gd name="connsiteX76" fmla="*/ 4851400 w 6007100"/>
                <a:gd name="connsiteY76" fmla="*/ 6286500 h 8737600"/>
                <a:gd name="connsiteX77" fmla="*/ 4851400 w 6007100"/>
                <a:gd name="connsiteY77" fmla="*/ 6438900 h 8737600"/>
                <a:gd name="connsiteX78" fmla="*/ 5092700 w 6007100"/>
                <a:gd name="connsiteY78" fmla="*/ 6438900 h 8737600"/>
                <a:gd name="connsiteX79" fmla="*/ 5092700 w 6007100"/>
                <a:gd name="connsiteY79" fmla="*/ 6527800 h 8737600"/>
                <a:gd name="connsiteX80" fmla="*/ 5194300 w 6007100"/>
                <a:gd name="connsiteY80" fmla="*/ 6527800 h 8737600"/>
                <a:gd name="connsiteX81" fmla="*/ 5194300 w 6007100"/>
                <a:gd name="connsiteY81" fmla="*/ 6604000 h 8737600"/>
                <a:gd name="connsiteX82" fmla="*/ 5283200 w 6007100"/>
                <a:gd name="connsiteY82" fmla="*/ 6604000 h 8737600"/>
                <a:gd name="connsiteX83" fmla="*/ 5283200 w 6007100"/>
                <a:gd name="connsiteY83" fmla="*/ 6692900 h 8737600"/>
                <a:gd name="connsiteX84" fmla="*/ 5334000 w 6007100"/>
                <a:gd name="connsiteY84" fmla="*/ 6743700 h 8737600"/>
                <a:gd name="connsiteX85" fmla="*/ 5334000 w 6007100"/>
                <a:gd name="connsiteY85" fmla="*/ 6858000 h 8737600"/>
                <a:gd name="connsiteX86" fmla="*/ 5410200 w 6007100"/>
                <a:gd name="connsiteY86" fmla="*/ 6858000 h 8737600"/>
                <a:gd name="connsiteX87" fmla="*/ 5410200 w 6007100"/>
                <a:gd name="connsiteY87" fmla="*/ 6946900 h 8737600"/>
                <a:gd name="connsiteX88" fmla="*/ 5461000 w 6007100"/>
                <a:gd name="connsiteY88" fmla="*/ 6946900 h 8737600"/>
                <a:gd name="connsiteX89" fmla="*/ 5461000 w 6007100"/>
                <a:gd name="connsiteY89" fmla="*/ 7035800 h 8737600"/>
                <a:gd name="connsiteX90" fmla="*/ 5537200 w 6007100"/>
                <a:gd name="connsiteY90" fmla="*/ 7035800 h 8737600"/>
                <a:gd name="connsiteX91" fmla="*/ 5537200 w 6007100"/>
                <a:gd name="connsiteY91" fmla="*/ 7112000 h 8737600"/>
                <a:gd name="connsiteX92" fmla="*/ 5575300 w 6007100"/>
                <a:gd name="connsiteY92" fmla="*/ 7112000 h 8737600"/>
                <a:gd name="connsiteX93" fmla="*/ 5575300 w 6007100"/>
                <a:gd name="connsiteY93" fmla="*/ 7175500 h 8737600"/>
                <a:gd name="connsiteX94" fmla="*/ 5613400 w 6007100"/>
                <a:gd name="connsiteY94" fmla="*/ 7175500 h 8737600"/>
                <a:gd name="connsiteX95" fmla="*/ 5613400 w 6007100"/>
                <a:gd name="connsiteY95" fmla="*/ 7277100 h 8737600"/>
                <a:gd name="connsiteX96" fmla="*/ 5638800 w 6007100"/>
                <a:gd name="connsiteY96" fmla="*/ 7277100 h 8737600"/>
                <a:gd name="connsiteX97" fmla="*/ 5638800 w 6007100"/>
                <a:gd name="connsiteY97" fmla="*/ 7480300 h 8737600"/>
                <a:gd name="connsiteX98" fmla="*/ 5740400 w 6007100"/>
                <a:gd name="connsiteY98" fmla="*/ 7480300 h 8737600"/>
                <a:gd name="connsiteX99" fmla="*/ 5740400 w 6007100"/>
                <a:gd name="connsiteY99" fmla="*/ 7581900 h 8737600"/>
                <a:gd name="connsiteX100" fmla="*/ 5816600 w 6007100"/>
                <a:gd name="connsiteY100" fmla="*/ 7581900 h 8737600"/>
                <a:gd name="connsiteX101" fmla="*/ 5816600 w 6007100"/>
                <a:gd name="connsiteY101" fmla="*/ 8102600 h 8737600"/>
                <a:gd name="connsiteX102" fmla="*/ 5842000 w 6007100"/>
                <a:gd name="connsiteY102" fmla="*/ 8102600 h 8737600"/>
                <a:gd name="connsiteX103" fmla="*/ 5842000 w 6007100"/>
                <a:gd name="connsiteY103" fmla="*/ 8178800 h 8737600"/>
                <a:gd name="connsiteX104" fmla="*/ 5880100 w 6007100"/>
                <a:gd name="connsiteY104" fmla="*/ 8178800 h 8737600"/>
                <a:gd name="connsiteX105" fmla="*/ 5880100 w 6007100"/>
                <a:gd name="connsiteY105" fmla="*/ 8255000 h 8737600"/>
                <a:gd name="connsiteX106" fmla="*/ 5930900 w 6007100"/>
                <a:gd name="connsiteY106" fmla="*/ 8255000 h 8737600"/>
                <a:gd name="connsiteX107" fmla="*/ 5930900 w 6007100"/>
                <a:gd name="connsiteY107" fmla="*/ 8331200 h 8737600"/>
                <a:gd name="connsiteX108" fmla="*/ 5981700 w 6007100"/>
                <a:gd name="connsiteY108" fmla="*/ 8331200 h 8737600"/>
                <a:gd name="connsiteX109" fmla="*/ 5981700 w 6007100"/>
                <a:gd name="connsiteY109" fmla="*/ 8737600 h 8737600"/>
                <a:gd name="connsiteX110" fmla="*/ 6007100 w 6007100"/>
                <a:gd name="connsiteY110" fmla="*/ 8737600 h 873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6007100" h="8737600">
                  <a:moveTo>
                    <a:pt x="0" y="0"/>
                  </a:moveTo>
                  <a:lnTo>
                    <a:pt x="2260600" y="0"/>
                  </a:lnTo>
                  <a:lnTo>
                    <a:pt x="2260600" y="101600"/>
                  </a:lnTo>
                  <a:lnTo>
                    <a:pt x="2349500" y="101600"/>
                  </a:lnTo>
                  <a:lnTo>
                    <a:pt x="2349500" y="266700"/>
                  </a:lnTo>
                  <a:lnTo>
                    <a:pt x="2628900" y="266700"/>
                  </a:lnTo>
                  <a:lnTo>
                    <a:pt x="2628900" y="419100"/>
                  </a:lnTo>
                  <a:lnTo>
                    <a:pt x="2781300" y="419100"/>
                  </a:lnTo>
                  <a:lnTo>
                    <a:pt x="2781300" y="533400"/>
                  </a:lnTo>
                  <a:lnTo>
                    <a:pt x="2844800" y="533400"/>
                  </a:lnTo>
                  <a:lnTo>
                    <a:pt x="2844800" y="622300"/>
                  </a:lnTo>
                  <a:lnTo>
                    <a:pt x="2895600" y="622300"/>
                  </a:lnTo>
                  <a:lnTo>
                    <a:pt x="2895600" y="863600"/>
                  </a:lnTo>
                  <a:lnTo>
                    <a:pt x="2946400" y="863600"/>
                  </a:lnTo>
                  <a:lnTo>
                    <a:pt x="2946400" y="1790700"/>
                  </a:lnTo>
                  <a:lnTo>
                    <a:pt x="3009900" y="1790700"/>
                  </a:lnTo>
                  <a:lnTo>
                    <a:pt x="3009900" y="2120900"/>
                  </a:lnTo>
                  <a:lnTo>
                    <a:pt x="3060700" y="2120900"/>
                  </a:lnTo>
                  <a:lnTo>
                    <a:pt x="3060700" y="2209800"/>
                  </a:lnTo>
                  <a:lnTo>
                    <a:pt x="3136900" y="2209800"/>
                  </a:lnTo>
                  <a:lnTo>
                    <a:pt x="3136900" y="2413000"/>
                  </a:lnTo>
                  <a:lnTo>
                    <a:pt x="3175000" y="2413000"/>
                  </a:lnTo>
                  <a:lnTo>
                    <a:pt x="3175000" y="2565400"/>
                  </a:lnTo>
                  <a:lnTo>
                    <a:pt x="3238500" y="2565400"/>
                  </a:lnTo>
                  <a:lnTo>
                    <a:pt x="3238500" y="2628900"/>
                  </a:lnTo>
                  <a:lnTo>
                    <a:pt x="3314700" y="2628900"/>
                  </a:lnTo>
                  <a:lnTo>
                    <a:pt x="3314700" y="2717800"/>
                  </a:lnTo>
                  <a:lnTo>
                    <a:pt x="3327400" y="2717800"/>
                  </a:lnTo>
                  <a:lnTo>
                    <a:pt x="3327400" y="2755900"/>
                  </a:lnTo>
                  <a:lnTo>
                    <a:pt x="3403600" y="2755900"/>
                  </a:lnTo>
                  <a:lnTo>
                    <a:pt x="3403600" y="2933700"/>
                  </a:lnTo>
                  <a:lnTo>
                    <a:pt x="3505200" y="2933700"/>
                  </a:lnTo>
                  <a:lnTo>
                    <a:pt x="3505200" y="3035300"/>
                  </a:lnTo>
                  <a:lnTo>
                    <a:pt x="3568700" y="3035300"/>
                  </a:lnTo>
                  <a:lnTo>
                    <a:pt x="3568700" y="3086100"/>
                  </a:lnTo>
                  <a:lnTo>
                    <a:pt x="3606800" y="3086100"/>
                  </a:lnTo>
                  <a:lnTo>
                    <a:pt x="3606800" y="3263900"/>
                  </a:lnTo>
                  <a:lnTo>
                    <a:pt x="3695700" y="3263900"/>
                  </a:lnTo>
                  <a:lnTo>
                    <a:pt x="3695700" y="3340100"/>
                  </a:lnTo>
                  <a:lnTo>
                    <a:pt x="3746500" y="3340100"/>
                  </a:lnTo>
                  <a:lnTo>
                    <a:pt x="3733800" y="3327400"/>
                  </a:lnTo>
                  <a:lnTo>
                    <a:pt x="3733800" y="3429000"/>
                  </a:lnTo>
                  <a:lnTo>
                    <a:pt x="3771900" y="3429000"/>
                  </a:lnTo>
                  <a:lnTo>
                    <a:pt x="3771900" y="3568700"/>
                  </a:lnTo>
                  <a:lnTo>
                    <a:pt x="3835400" y="3568700"/>
                  </a:lnTo>
                  <a:lnTo>
                    <a:pt x="3835400" y="3619500"/>
                  </a:lnTo>
                  <a:lnTo>
                    <a:pt x="3860800" y="3619500"/>
                  </a:lnTo>
                  <a:lnTo>
                    <a:pt x="3860800" y="3657600"/>
                  </a:lnTo>
                  <a:lnTo>
                    <a:pt x="3911600" y="3657600"/>
                  </a:lnTo>
                  <a:lnTo>
                    <a:pt x="3911600" y="3873500"/>
                  </a:lnTo>
                  <a:lnTo>
                    <a:pt x="4000500" y="3873500"/>
                  </a:lnTo>
                  <a:lnTo>
                    <a:pt x="4000500" y="3949700"/>
                  </a:lnTo>
                  <a:lnTo>
                    <a:pt x="4089400" y="3949700"/>
                  </a:lnTo>
                  <a:lnTo>
                    <a:pt x="4089400" y="4025900"/>
                  </a:lnTo>
                  <a:lnTo>
                    <a:pt x="4140200" y="4025900"/>
                  </a:lnTo>
                  <a:lnTo>
                    <a:pt x="4140200" y="4076700"/>
                  </a:lnTo>
                  <a:lnTo>
                    <a:pt x="4178300" y="4076700"/>
                  </a:lnTo>
                  <a:lnTo>
                    <a:pt x="4178300" y="4140200"/>
                  </a:lnTo>
                  <a:lnTo>
                    <a:pt x="4254500" y="4140200"/>
                  </a:lnTo>
                  <a:lnTo>
                    <a:pt x="4254500" y="4368800"/>
                  </a:lnTo>
                  <a:lnTo>
                    <a:pt x="4305300" y="4368800"/>
                  </a:lnTo>
                  <a:lnTo>
                    <a:pt x="4305300" y="4419600"/>
                  </a:lnTo>
                  <a:lnTo>
                    <a:pt x="4368800" y="4419600"/>
                  </a:lnTo>
                  <a:lnTo>
                    <a:pt x="4368800" y="5029200"/>
                  </a:lnTo>
                  <a:lnTo>
                    <a:pt x="4470400" y="5029200"/>
                  </a:lnTo>
                  <a:lnTo>
                    <a:pt x="4470400" y="5461000"/>
                  </a:lnTo>
                  <a:lnTo>
                    <a:pt x="4483100" y="5473700"/>
                  </a:lnTo>
                  <a:lnTo>
                    <a:pt x="4483100" y="5638800"/>
                  </a:lnTo>
                  <a:lnTo>
                    <a:pt x="4584700" y="5638800"/>
                  </a:lnTo>
                  <a:lnTo>
                    <a:pt x="4584700" y="5880100"/>
                  </a:lnTo>
                  <a:lnTo>
                    <a:pt x="4635500" y="5880100"/>
                  </a:lnTo>
                  <a:lnTo>
                    <a:pt x="4635500" y="6019800"/>
                  </a:lnTo>
                  <a:lnTo>
                    <a:pt x="4737100" y="6019800"/>
                  </a:lnTo>
                  <a:lnTo>
                    <a:pt x="4737100" y="6159500"/>
                  </a:lnTo>
                  <a:lnTo>
                    <a:pt x="4813300" y="6159500"/>
                  </a:lnTo>
                  <a:lnTo>
                    <a:pt x="4813300" y="6286500"/>
                  </a:lnTo>
                  <a:lnTo>
                    <a:pt x="4851400" y="6286500"/>
                  </a:lnTo>
                  <a:lnTo>
                    <a:pt x="4851400" y="6438900"/>
                  </a:lnTo>
                  <a:lnTo>
                    <a:pt x="5092700" y="6438900"/>
                  </a:lnTo>
                  <a:lnTo>
                    <a:pt x="5092700" y="6527800"/>
                  </a:lnTo>
                  <a:lnTo>
                    <a:pt x="5194300" y="6527800"/>
                  </a:lnTo>
                  <a:lnTo>
                    <a:pt x="5194300" y="6604000"/>
                  </a:lnTo>
                  <a:lnTo>
                    <a:pt x="5283200" y="6604000"/>
                  </a:lnTo>
                  <a:lnTo>
                    <a:pt x="5283200" y="6692900"/>
                  </a:lnTo>
                  <a:lnTo>
                    <a:pt x="5334000" y="6743700"/>
                  </a:lnTo>
                  <a:lnTo>
                    <a:pt x="5334000" y="6858000"/>
                  </a:lnTo>
                  <a:lnTo>
                    <a:pt x="5410200" y="6858000"/>
                  </a:lnTo>
                  <a:lnTo>
                    <a:pt x="5410200" y="6946900"/>
                  </a:lnTo>
                  <a:lnTo>
                    <a:pt x="5461000" y="6946900"/>
                  </a:lnTo>
                  <a:lnTo>
                    <a:pt x="5461000" y="7035800"/>
                  </a:lnTo>
                  <a:lnTo>
                    <a:pt x="5537200" y="7035800"/>
                  </a:lnTo>
                  <a:lnTo>
                    <a:pt x="5537200" y="7112000"/>
                  </a:lnTo>
                  <a:lnTo>
                    <a:pt x="5575300" y="7112000"/>
                  </a:lnTo>
                  <a:lnTo>
                    <a:pt x="5575300" y="7175500"/>
                  </a:lnTo>
                  <a:lnTo>
                    <a:pt x="5613400" y="7175500"/>
                  </a:lnTo>
                  <a:lnTo>
                    <a:pt x="5613400" y="7277100"/>
                  </a:lnTo>
                  <a:lnTo>
                    <a:pt x="5638800" y="7277100"/>
                  </a:lnTo>
                  <a:lnTo>
                    <a:pt x="5638800" y="7480300"/>
                  </a:lnTo>
                  <a:lnTo>
                    <a:pt x="5740400" y="7480300"/>
                  </a:lnTo>
                  <a:lnTo>
                    <a:pt x="5740400" y="7581900"/>
                  </a:lnTo>
                  <a:lnTo>
                    <a:pt x="5816600" y="7581900"/>
                  </a:lnTo>
                  <a:lnTo>
                    <a:pt x="5816600" y="8102600"/>
                  </a:lnTo>
                  <a:lnTo>
                    <a:pt x="5842000" y="8102600"/>
                  </a:lnTo>
                  <a:lnTo>
                    <a:pt x="5842000" y="8178800"/>
                  </a:lnTo>
                  <a:lnTo>
                    <a:pt x="5880100" y="8178800"/>
                  </a:lnTo>
                  <a:lnTo>
                    <a:pt x="5880100" y="8255000"/>
                  </a:lnTo>
                  <a:lnTo>
                    <a:pt x="5930900" y="8255000"/>
                  </a:lnTo>
                  <a:lnTo>
                    <a:pt x="5930900" y="8331200"/>
                  </a:lnTo>
                  <a:lnTo>
                    <a:pt x="5981700" y="8331200"/>
                  </a:lnTo>
                  <a:lnTo>
                    <a:pt x="5981700" y="8737600"/>
                  </a:lnTo>
                  <a:lnTo>
                    <a:pt x="6007100" y="8737600"/>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90" name="Freeform: Shape 189">
              <a:extLst>
                <a:ext uri="{FF2B5EF4-FFF2-40B4-BE49-F238E27FC236}">
                  <a16:creationId xmlns:a16="http://schemas.microsoft.com/office/drawing/2014/main" id="{6E8FC5B2-457A-426A-AF0A-BBA207537693}"/>
                </a:ext>
              </a:extLst>
            </p:cNvPr>
            <p:cNvSpPr/>
            <p:nvPr/>
          </p:nvSpPr>
          <p:spPr>
            <a:xfrm>
              <a:off x="9448800" y="9410700"/>
              <a:ext cx="6286500" cy="6210300"/>
            </a:xfrm>
            <a:custGeom>
              <a:avLst/>
              <a:gdLst>
                <a:gd name="connsiteX0" fmla="*/ 0 w 6286500"/>
                <a:gd name="connsiteY0" fmla="*/ 0 h 6210300"/>
                <a:gd name="connsiteX1" fmla="*/ 0 w 6286500"/>
                <a:gd name="connsiteY1" fmla="*/ 123825 h 6210300"/>
                <a:gd name="connsiteX2" fmla="*/ 57150 w 6286500"/>
                <a:gd name="connsiteY2" fmla="*/ 123825 h 6210300"/>
                <a:gd name="connsiteX3" fmla="*/ 57150 w 6286500"/>
                <a:gd name="connsiteY3" fmla="*/ 228600 h 6210300"/>
                <a:gd name="connsiteX4" fmla="*/ 95250 w 6286500"/>
                <a:gd name="connsiteY4" fmla="*/ 228600 h 6210300"/>
                <a:gd name="connsiteX5" fmla="*/ 95250 w 6286500"/>
                <a:gd name="connsiteY5" fmla="*/ 314325 h 6210300"/>
                <a:gd name="connsiteX6" fmla="*/ 142875 w 6286500"/>
                <a:gd name="connsiteY6" fmla="*/ 314325 h 6210300"/>
                <a:gd name="connsiteX7" fmla="*/ 142875 w 6286500"/>
                <a:gd name="connsiteY7" fmla="*/ 381000 h 6210300"/>
                <a:gd name="connsiteX8" fmla="*/ 190500 w 6286500"/>
                <a:gd name="connsiteY8" fmla="*/ 381000 h 6210300"/>
                <a:gd name="connsiteX9" fmla="*/ 190500 w 6286500"/>
                <a:gd name="connsiteY9" fmla="*/ 476250 h 6210300"/>
                <a:gd name="connsiteX10" fmla="*/ 314325 w 6286500"/>
                <a:gd name="connsiteY10" fmla="*/ 476250 h 6210300"/>
                <a:gd name="connsiteX11" fmla="*/ 314325 w 6286500"/>
                <a:gd name="connsiteY11" fmla="*/ 600075 h 6210300"/>
                <a:gd name="connsiteX12" fmla="*/ 342900 w 6286500"/>
                <a:gd name="connsiteY12" fmla="*/ 600075 h 6210300"/>
                <a:gd name="connsiteX13" fmla="*/ 342900 w 6286500"/>
                <a:gd name="connsiteY13" fmla="*/ 657225 h 6210300"/>
                <a:gd name="connsiteX14" fmla="*/ 438150 w 6286500"/>
                <a:gd name="connsiteY14" fmla="*/ 657225 h 6210300"/>
                <a:gd name="connsiteX15" fmla="*/ 438150 w 6286500"/>
                <a:gd name="connsiteY15" fmla="*/ 742950 h 6210300"/>
                <a:gd name="connsiteX16" fmla="*/ 485775 w 6286500"/>
                <a:gd name="connsiteY16" fmla="*/ 742950 h 6210300"/>
                <a:gd name="connsiteX17" fmla="*/ 485775 w 6286500"/>
                <a:gd name="connsiteY17" fmla="*/ 781050 h 6210300"/>
                <a:gd name="connsiteX18" fmla="*/ 533400 w 6286500"/>
                <a:gd name="connsiteY18" fmla="*/ 781050 h 6210300"/>
                <a:gd name="connsiteX19" fmla="*/ 533400 w 6286500"/>
                <a:gd name="connsiteY19" fmla="*/ 942975 h 6210300"/>
                <a:gd name="connsiteX20" fmla="*/ 771525 w 6286500"/>
                <a:gd name="connsiteY20" fmla="*/ 942975 h 6210300"/>
                <a:gd name="connsiteX21" fmla="*/ 771525 w 6286500"/>
                <a:gd name="connsiteY21" fmla="*/ 1000125 h 6210300"/>
                <a:gd name="connsiteX22" fmla="*/ 904875 w 6286500"/>
                <a:gd name="connsiteY22" fmla="*/ 1000125 h 6210300"/>
                <a:gd name="connsiteX23" fmla="*/ 904875 w 6286500"/>
                <a:gd name="connsiteY23" fmla="*/ 1171575 h 6210300"/>
                <a:gd name="connsiteX24" fmla="*/ 914400 w 6286500"/>
                <a:gd name="connsiteY24" fmla="*/ 1171575 h 6210300"/>
                <a:gd name="connsiteX25" fmla="*/ 914400 w 6286500"/>
                <a:gd name="connsiteY25" fmla="*/ 1219200 h 6210300"/>
                <a:gd name="connsiteX26" fmla="*/ 1009650 w 6286500"/>
                <a:gd name="connsiteY26" fmla="*/ 1219200 h 6210300"/>
                <a:gd name="connsiteX27" fmla="*/ 1009650 w 6286500"/>
                <a:gd name="connsiteY27" fmla="*/ 1409700 h 6210300"/>
                <a:gd name="connsiteX28" fmla="*/ 1133475 w 6286500"/>
                <a:gd name="connsiteY28" fmla="*/ 1409700 h 6210300"/>
                <a:gd name="connsiteX29" fmla="*/ 1133475 w 6286500"/>
                <a:gd name="connsiteY29" fmla="*/ 1514475 h 6210300"/>
                <a:gd name="connsiteX30" fmla="*/ 1190625 w 6286500"/>
                <a:gd name="connsiteY30" fmla="*/ 1514475 h 6210300"/>
                <a:gd name="connsiteX31" fmla="*/ 1190625 w 6286500"/>
                <a:gd name="connsiteY31" fmla="*/ 1752600 h 6210300"/>
                <a:gd name="connsiteX32" fmla="*/ 1285875 w 6286500"/>
                <a:gd name="connsiteY32" fmla="*/ 1752600 h 6210300"/>
                <a:gd name="connsiteX33" fmla="*/ 1285875 w 6286500"/>
                <a:gd name="connsiteY33" fmla="*/ 1981200 h 6210300"/>
                <a:gd name="connsiteX34" fmla="*/ 1371600 w 6286500"/>
                <a:gd name="connsiteY34" fmla="*/ 1981200 h 6210300"/>
                <a:gd name="connsiteX35" fmla="*/ 1371600 w 6286500"/>
                <a:gd name="connsiteY35" fmla="*/ 2047875 h 6210300"/>
                <a:gd name="connsiteX36" fmla="*/ 1400175 w 6286500"/>
                <a:gd name="connsiteY36" fmla="*/ 2076450 h 6210300"/>
                <a:gd name="connsiteX37" fmla="*/ 1400175 w 6286500"/>
                <a:gd name="connsiteY37" fmla="*/ 2209800 h 6210300"/>
                <a:gd name="connsiteX38" fmla="*/ 1495425 w 6286500"/>
                <a:gd name="connsiteY38" fmla="*/ 2209800 h 6210300"/>
                <a:gd name="connsiteX39" fmla="*/ 1495425 w 6286500"/>
                <a:gd name="connsiteY39" fmla="*/ 2486025 h 6210300"/>
                <a:gd name="connsiteX40" fmla="*/ 1552575 w 6286500"/>
                <a:gd name="connsiteY40" fmla="*/ 2486025 h 6210300"/>
                <a:gd name="connsiteX41" fmla="*/ 1552575 w 6286500"/>
                <a:gd name="connsiteY41" fmla="*/ 2571750 h 6210300"/>
                <a:gd name="connsiteX42" fmla="*/ 1619250 w 6286500"/>
                <a:gd name="connsiteY42" fmla="*/ 2571750 h 6210300"/>
                <a:gd name="connsiteX43" fmla="*/ 1619250 w 6286500"/>
                <a:gd name="connsiteY43" fmla="*/ 2667000 h 6210300"/>
                <a:gd name="connsiteX44" fmla="*/ 2076450 w 6286500"/>
                <a:gd name="connsiteY44" fmla="*/ 2667000 h 6210300"/>
                <a:gd name="connsiteX45" fmla="*/ 2076450 w 6286500"/>
                <a:gd name="connsiteY45" fmla="*/ 2819400 h 6210300"/>
                <a:gd name="connsiteX46" fmla="*/ 2238375 w 6286500"/>
                <a:gd name="connsiteY46" fmla="*/ 2819400 h 6210300"/>
                <a:gd name="connsiteX47" fmla="*/ 2238375 w 6286500"/>
                <a:gd name="connsiteY47" fmla="*/ 2867025 h 6210300"/>
                <a:gd name="connsiteX48" fmla="*/ 2352675 w 6286500"/>
                <a:gd name="connsiteY48" fmla="*/ 2867025 h 6210300"/>
                <a:gd name="connsiteX49" fmla="*/ 2352675 w 6286500"/>
                <a:gd name="connsiteY49" fmla="*/ 2971800 h 6210300"/>
                <a:gd name="connsiteX50" fmla="*/ 2438400 w 6286500"/>
                <a:gd name="connsiteY50" fmla="*/ 2971800 h 6210300"/>
                <a:gd name="connsiteX51" fmla="*/ 2438400 w 6286500"/>
                <a:gd name="connsiteY51" fmla="*/ 3028950 h 6210300"/>
                <a:gd name="connsiteX52" fmla="*/ 2486025 w 6286500"/>
                <a:gd name="connsiteY52" fmla="*/ 3076575 h 6210300"/>
                <a:gd name="connsiteX53" fmla="*/ 2486025 w 6286500"/>
                <a:gd name="connsiteY53" fmla="*/ 3114675 h 6210300"/>
                <a:gd name="connsiteX54" fmla="*/ 2590800 w 6286500"/>
                <a:gd name="connsiteY54" fmla="*/ 3114675 h 6210300"/>
                <a:gd name="connsiteX55" fmla="*/ 2590800 w 6286500"/>
                <a:gd name="connsiteY55" fmla="*/ 3238500 h 6210300"/>
                <a:gd name="connsiteX56" fmla="*/ 2647950 w 6286500"/>
                <a:gd name="connsiteY56" fmla="*/ 3238500 h 6210300"/>
                <a:gd name="connsiteX57" fmla="*/ 2647950 w 6286500"/>
                <a:gd name="connsiteY57" fmla="*/ 3305175 h 6210300"/>
                <a:gd name="connsiteX58" fmla="*/ 2695575 w 6286500"/>
                <a:gd name="connsiteY58" fmla="*/ 3305175 h 6210300"/>
                <a:gd name="connsiteX59" fmla="*/ 2695575 w 6286500"/>
                <a:gd name="connsiteY59" fmla="*/ 3362325 h 6210300"/>
                <a:gd name="connsiteX60" fmla="*/ 2714625 w 6286500"/>
                <a:gd name="connsiteY60" fmla="*/ 3362325 h 6210300"/>
                <a:gd name="connsiteX61" fmla="*/ 2714625 w 6286500"/>
                <a:gd name="connsiteY61" fmla="*/ 3448050 h 6210300"/>
                <a:gd name="connsiteX62" fmla="*/ 2752725 w 6286500"/>
                <a:gd name="connsiteY62" fmla="*/ 3448050 h 6210300"/>
                <a:gd name="connsiteX63" fmla="*/ 2752725 w 6286500"/>
                <a:gd name="connsiteY63" fmla="*/ 3524250 h 6210300"/>
                <a:gd name="connsiteX64" fmla="*/ 2781300 w 6286500"/>
                <a:gd name="connsiteY64" fmla="*/ 3524250 h 6210300"/>
                <a:gd name="connsiteX65" fmla="*/ 2781300 w 6286500"/>
                <a:gd name="connsiteY65" fmla="*/ 3619500 h 6210300"/>
                <a:gd name="connsiteX66" fmla="*/ 2857500 w 6286500"/>
                <a:gd name="connsiteY66" fmla="*/ 3619500 h 6210300"/>
                <a:gd name="connsiteX67" fmla="*/ 2857500 w 6286500"/>
                <a:gd name="connsiteY67" fmla="*/ 3886200 h 6210300"/>
                <a:gd name="connsiteX68" fmla="*/ 2895600 w 6286500"/>
                <a:gd name="connsiteY68" fmla="*/ 3886200 h 6210300"/>
                <a:gd name="connsiteX69" fmla="*/ 2895600 w 6286500"/>
                <a:gd name="connsiteY69" fmla="*/ 4210050 h 6210300"/>
                <a:gd name="connsiteX70" fmla="*/ 2971800 w 6286500"/>
                <a:gd name="connsiteY70" fmla="*/ 4210050 h 6210300"/>
                <a:gd name="connsiteX71" fmla="*/ 2971800 w 6286500"/>
                <a:gd name="connsiteY71" fmla="*/ 4267200 h 6210300"/>
                <a:gd name="connsiteX72" fmla="*/ 3019425 w 6286500"/>
                <a:gd name="connsiteY72" fmla="*/ 4267200 h 6210300"/>
                <a:gd name="connsiteX73" fmla="*/ 3019425 w 6286500"/>
                <a:gd name="connsiteY73" fmla="*/ 4314825 h 6210300"/>
                <a:gd name="connsiteX74" fmla="*/ 3133725 w 6286500"/>
                <a:gd name="connsiteY74" fmla="*/ 4314825 h 6210300"/>
                <a:gd name="connsiteX75" fmla="*/ 3133725 w 6286500"/>
                <a:gd name="connsiteY75" fmla="*/ 4505325 h 6210300"/>
                <a:gd name="connsiteX76" fmla="*/ 3371850 w 6286500"/>
                <a:gd name="connsiteY76" fmla="*/ 4505325 h 6210300"/>
                <a:gd name="connsiteX77" fmla="*/ 3371850 w 6286500"/>
                <a:gd name="connsiteY77" fmla="*/ 4591050 h 6210300"/>
                <a:gd name="connsiteX78" fmla="*/ 3552825 w 6286500"/>
                <a:gd name="connsiteY78" fmla="*/ 4591050 h 6210300"/>
                <a:gd name="connsiteX79" fmla="*/ 3552825 w 6286500"/>
                <a:gd name="connsiteY79" fmla="*/ 4657725 h 6210300"/>
                <a:gd name="connsiteX80" fmla="*/ 3914775 w 6286500"/>
                <a:gd name="connsiteY80" fmla="*/ 4657725 h 6210300"/>
                <a:gd name="connsiteX81" fmla="*/ 3914775 w 6286500"/>
                <a:gd name="connsiteY81" fmla="*/ 4762500 h 6210300"/>
                <a:gd name="connsiteX82" fmla="*/ 3962400 w 6286500"/>
                <a:gd name="connsiteY82" fmla="*/ 4762500 h 6210300"/>
                <a:gd name="connsiteX83" fmla="*/ 3962400 w 6286500"/>
                <a:gd name="connsiteY83" fmla="*/ 4848225 h 6210300"/>
                <a:gd name="connsiteX84" fmla="*/ 3971925 w 6286500"/>
                <a:gd name="connsiteY84" fmla="*/ 4848225 h 6210300"/>
                <a:gd name="connsiteX85" fmla="*/ 3971925 w 6286500"/>
                <a:gd name="connsiteY85" fmla="*/ 4933950 h 6210300"/>
                <a:gd name="connsiteX86" fmla="*/ 4133850 w 6286500"/>
                <a:gd name="connsiteY86" fmla="*/ 4933950 h 6210300"/>
                <a:gd name="connsiteX87" fmla="*/ 4133850 w 6286500"/>
                <a:gd name="connsiteY87" fmla="*/ 5076825 h 6210300"/>
                <a:gd name="connsiteX88" fmla="*/ 4181475 w 6286500"/>
                <a:gd name="connsiteY88" fmla="*/ 5076825 h 6210300"/>
                <a:gd name="connsiteX89" fmla="*/ 4181475 w 6286500"/>
                <a:gd name="connsiteY89" fmla="*/ 5162550 h 6210300"/>
                <a:gd name="connsiteX90" fmla="*/ 4219575 w 6286500"/>
                <a:gd name="connsiteY90" fmla="*/ 5162550 h 6210300"/>
                <a:gd name="connsiteX91" fmla="*/ 4219575 w 6286500"/>
                <a:gd name="connsiteY91" fmla="*/ 5219700 h 6210300"/>
                <a:gd name="connsiteX92" fmla="*/ 4267200 w 6286500"/>
                <a:gd name="connsiteY92" fmla="*/ 5219700 h 6210300"/>
                <a:gd name="connsiteX93" fmla="*/ 4267200 w 6286500"/>
                <a:gd name="connsiteY93" fmla="*/ 5305425 h 6210300"/>
                <a:gd name="connsiteX94" fmla="*/ 4381500 w 6286500"/>
                <a:gd name="connsiteY94" fmla="*/ 5305425 h 6210300"/>
                <a:gd name="connsiteX95" fmla="*/ 4381500 w 6286500"/>
                <a:gd name="connsiteY95" fmla="*/ 5600700 h 6210300"/>
                <a:gd name="connsiteX96" fmla="*/ 4686300 w 6286500"/>
                <a:gd name="connsiteY96" fmla="*/ 5600700 h 6210300"/>
                <a:gd name="connsiteX97" fmla="*/ 4686300 w 6286500"/>
                <a:gd name="connsiteY97" fmla="*/ 5667375 h 6210300"/>
                <a:gd name="connsiteX98" fmla="*/ 4733925 w 6286500"/>
                <a:gd name="connsiteY98" fmla="*/ 5667375 h 6210300"/>
                <a:gd name="connsiteX99" fmla="*/ 4733925 w 6286500"/>
                <a:gd name="connsiteY99" fmla="*/ 5743575 h 6210300"/>
                <a:gd name="connsiteX100" fmla="*/ 4924425 w 6286500"/>
                <a:gd name="connsiteY100" fmla="*/ 5743575 h 6210300"/>
                <a:gd name="connsiteX101" fmla="*/ 4924425 w 6286500"/>
                <a:gd name="connsiteY101" fmla="*/ 5819775 h 6210300"/>
                <a:gd name="connsiteX102" fmla="*/ 5419725 w 6286500"/>
                <a:gd name="connsiteY102" fmla="*/ 5819775 h 6210300"/>
                <a:gd name="connsiteX103" fmla="*/ 5419725 w 6286500"/>
                <a:gd name="connsiteY103" fmla="*/ 5924550 h 6210300"/>
                <a:gd name="connsiteX104" fmla="*/ 5476875 w 6286500"/>
                <a:gd name="connsiteY104" fmla="*/ 5924550 h 6210300"/>
                <a:gd name="connsiteX105" fmla="*/ 5476875 w 6286500"/>
                <a:gd name="connsiteY105" fmla="*/ 6076950 h 6210300"/>
                <a:gd name="connsiteX106" fmla="*/ 5505450 w 6286500"/>
                <a:gd name="connsiteY106" fmla="*/ 6076950 h 6210300"/>
                <a:gd name="connsiteX107" fmla="*/ 5505450 w 6286500"/>
                <a:gd name="connsiteY107" fmla="*/ 6143625 h 6210300"/>
                <a:gd name="connsiteX108" fmla="*/ 5800725 w 6286500"/>
                <a:gd name="connsiteY108" fmla="*/ 6143625 h 6210300"/>
                <a:gd name="connsiteX109" fmla="*/ 5800725 w 6286500"/>
                <a:gd name="connsiteY109" fmla="*/ 6210300 h 6210300"/>
                <a:gd name="connsiteX110" fmla="*/ 6286500 w 6286500"/>
                <a:gd name="connsiteY110" fmla="*/ 6210300 h 6210300"/>
                <a:gd name="connsiteX0" fmla="*/ 0 w 6286500"/>
                <a:gd name="connsiteY0" fmla="*/ 0 h 6210300"/>
                <a:gd name="connsiteX1" fmla="*/ 0 w 6286500"/>
                <a:gd name="connsiteY1" fmla="*/ 123825 h 6210300"/>
                <a:gd name="connsiteX2" fmla="*/ 57150 w 6286500"/>
                <a:gd name="connsiteY2" fmla="*/ 123825 h 6210300"/>
                <a:gd name="connsiteX3" fmla="*/ 57150 w 6286500"/>
                <a:gd name="connsiteY3" fmla="*/ 228600 h 6210300"/>
                <a:gd name="connsiteX4" fmla="*/ 95250 w 6286500"/>
                <a:gd name="connsiteY4" fmla="*/ 228600 h 6210300"/>
                <a:gd name="connsiteX5" fmla="*/ 95250 w 6286500"/>
                <a:gd name="connsiteY5" fmla="*/ 314325 h 6210300"/>
                <a:gd name="connsiteX6" fmla="*/ 142875 w 6286500"/>
                <a:gd name="connsiteY6" fmla="*/ 314325 h 6210300"/>
                <a:gd name="connsiteX7" fmla="*/ 142875 w 6286500"/>
                <a:gd name="connsiteY7" fmla="*/ 381000 h 6210300"/>
                <a:gd name="connsiteX8" fmla="*/ 190500 w 6286500"/>
                <a:gd name="connsiteY8" fmla="*/ 381000 h 6210300"/>
                <a:gd name="connsiteX9" fmla="*/ 190500 w 6286500"/>
                <a:gd name="connsiteY9" fmla="*/ 476250 h 6210300"/>
                <a:gd name="connsiteX10" fmla="*/ 314325 w 6286500"/>
                <a:gd name="connsiteY10" fmla="*/ 476250 h 6210300"/>
                <a:gd name="connsiteX11" fmla="*/ 314325 w 6286500"/>
                <a:gd name="connsiteY11" fmla="*/ 600075 h 6210300"/>
                <a:gd name="connsiteX12" fmla="*/ 342900 w 6286500"/>
                <a:gd name="connsiteY12" fmla="*/ 600075 h 6210300"/>
                <a:gd name="connsiteX13" fmla="*/ 342900 w 6286500"/>
                <a:gd name="connsiteY13" fmla="*/ 657225 h 6210300"/>
                <a:gd name="connsiteX14" fmla="*/ 438150 w 6286500"/>
                <a:gd name="connsiteY14" fmla="*/ 657225 h 6210300"/>
                <a:gd name="connsiteX15" fmla="*/ 438150 w 6286500"/>
                <a:gd name="connsiteY15" fmla="*/ 742950 h 6210300"/>
                <a:gd name="connsiteX16" fmla="*/ 485775 w 6286500"/>
                <a:gd name="connsiteY16" fmla="*/ 742950 h 6210300"/>
                <a:gd name="connsiteX17" fmla="*/ 485775 w 6286500"/>
                <a:gd name="connsiteY17" fmla="*/ 781050 h 6210300"/>
                <a:gd name="connsiteX18" fmla="*/ 533400 w 6286500"/>
                <a:gd name="connsiteY18" fmla="*/ 781050 h 6210300"/>
                <a:gd name="connsiteX19" fmla="*/ 533400 w 6286500"/>
                <a:gd name="connsiteY19" fmla="*/ 942975 h 6210300"/>
                <a:gd name="connsiteX20" fmla="*/ 771525 w 6286500"/>
                <a:gd name="connsiteY20" fmla="*/ 942975 h 6210300"/>
                <a:gd name="connsiteX21" fmla="*/ 771525 w 6286500"/>
                <a:gd name="connsiteY21" fmla="*/ 1000125 h 6210300"/>
                <a:gd name="connsiteX22" fmla="*/ 904875 w 6286500"/>
                <a:gd name="connsiteY22" fmla="*/ 1000125 h 6210300"/>
                <a:gd name="connsiteX23" fmla="*/ 904875 w 6286500"/>
                <a:gd name="connsiteY23" fmla="*/ 1171575 h 6210300"/>
                <a:gd name="connsiteX24" fmla="*/ 914400 w 6286500"/>
                <a:gd name="connsiteY24" fmla="*/ 1171575 h 6210300"/>
                <a:gd name="connsiteX25" fmla="*/ 914400 w 6286500"/>
                <a:gd name="connsiteY25" fmla="*/ 1219200 h 6210300"/>
                <a:gd name="connsiteX26" fmla="*/ 1009650 w 6286500"/>
                <a:gd name="connsiteY26" fmla="*/ 1219200 h 6210300"/>
                <a:gd name="connsiteX27" fmla="*/ 1009650 w 6286500"/>
                <a:gd name="connsiteY27" fmla="*/ 1409700 h 6210300"/>
                <a:gd name="connsiteX28" fmla="*/ 1133475 w 6286500"/>
                <a:gd name="connsiteY28" fmla="*/ 1409700 h 6210300"/>
                <a:gd name="connsiteX29" fmla="*/ 1133475 w 6286500"/>
                <a:gd name="connsiteY29" fmla="*/ 1514475 h 6210300"/>
                <a:gd name="connsiteX30" fmla="*/ 1190625 w 6286500"/>
                <a:gd name="connsiteY30" fmla="*/ 1514475 h 6210300"/>
                <a:gd name="connsiteX31" fmla="*/ 1190625 w 6286500"/>
                <a:gd name="connsiteY31" fmla="*/ 1752600 h 6210300"/>
                <a:gd name="connsiteX32" fmla="*/ 1285875 w 6286500"/>
                <a:gd name="connsiteY32" fmla="*/ 1752600 h 6210300"/>
                <a:gd name="connsiteX33" fmla="*/ 1285875 w 6286500"/>
                <a:gd name="connsiteY33" fmla="*/ 1981200 h 6210300"/>
                <a:gd name="connsiteX34" fmla="*/ 1371600 w 6286500"/>
                <a:gd name="connsiteY34" fmla="*/ 1981200 h 6210300"/>
                <a:gd name="connsiteX35" fmla="*/ 1371600 w 6286500"/>
                <a:gd name="connsiteY35" fmla="*/ 2047875 h 6210300"/>
                <a:gd name="connsiteX36" fmla="*/ 1400175 w 6286500"/>
                <a:gd name="connsiteY36" fmla="*/ 2076450 h 6210300"/>
                <a:gd name="connsiteX37" fmla="*/ 1400175 w 6286500"/>
                <a:gd name="connsiteY37" fmla="*/ 2209800 h 6210300"/>
                <a:gd name="connsiteX38" fmla="*/ 1495425 w 6286500"/>
                <a:gd name="connsiteY38" fmla="*/ 2209800 h 6210300"/>
                <a:gd name="connsiteX39" fmla="*/ 1495425 w 6286500"/>
                <a:gd name="connsiteY39" fmla="*/ 2486025 h 6210300"/>
                <a:gd name="connsiteX40" fmla="*/ 1552575 w 6286500"/>
                <a:gd name="connsiteY40" fmla="*/ 2486025 h 6210300"/>
                <a:gd name="connsiteX41" fmla="*/ 1552575 w 6286500"/>
                <a:gd name="connsiteY41" fmla="*/ 2571750 h 6210300"/>
                <a:gd name="connsiteX42" fmla="*/ 1619250 w 6286500"/>
                <a:gd name="connsiteY42" fmla="*/ 2571750 h 6210300"/>
                <a:gd name="connsiteX43" fmla="*/ 1619250 w 6286500"/>
                <a:gd name="connsiteY43" fmla="*/ 2667000 h 6210300"/>
                <a:gd name="connsiteX44" fmla="*/ 2076450 w 6286500"/>
                <a:gd name="connsiteY44" fmla="*/ 2667000 h 6210300"/>
                <a:gd name="connsiteX45" fmla="*/ 2076450 w 6286500"/>
                <a:gd name="connsiteY45" fmla="*/ 2819400 h 6210300"/>
                <a:gd name="connsiteX46" fmla="*/ 2238375 w 6286500"/>
                <a:gd name="connsiteY46" fmla="*/ 2819400 h 6210300"/>
                <a:gd name="connsiteX47" fmla="*/ 2238375 w 6286500"/>
                <a:gd name="connsiteY47" fmla="*/ 2867025 h 6210300"/>
                <a:gd name="connsiteX48" fmla="*/ 2352675 w 6286500"/>
                <a:gd name="connsiteY48" fmla="*/ 2867025 h 6210300"/>
                <a:gd name="connsiteX49" fmla="*/ 2352675 w 6286500"/>
                <a:gd name="connsiteY49" fmla="*/ 2971800 h 6210300"/>
                <a:gd name="connsiteX50" fmla="*/ 2438400 w 6286500"/>
                <a:gd name="connsiteY50" fmla="*/ 2971800 h 6210300"/>
                <a:gd name="connsiteX51" fmla="*/ 2438400 w 6286500"/>
                <a:gd name="connsiteY51" fmla="*/ 3028950 h 6210300"/>
                <a:gd name="connsiteX52" fmla="*/ 2486025 w 6286500"/>
                <a:gd name="connsiteY52" fmla="*/ 3033712 h 6210300"/>
                <a:gd name="connsiteX53" fmla="*/ 2486025 w 6286500"/>
                <a:gd name="connsiteY53" fmla="*/ 3114675 h 6210300"/>
                <a:gd name="connsiteX54" fmla="*/ 2590800 w 6286500"/>
                <a:gd name="connsiteY54" fmla="*/ 3114675 h 6210300"/>
                <a:gd name="connsiteX55" fmla="*/ 2590800 w 6286500"/>
                <a:gd name="connsiteY55" fmla="*/ 3238500 h 6210300"/>
                <a:gd name="connsiteX56" fmla="*/ 2647950 w 6286500"/>
                <a:gd name="connsiteY56" fmla="*/ 3238500 h 6210300"/>
                <a:gd name="connsiteX57" fmla="*/ 2647950 w 6286500"/>
                <a:gd name="connsiteY57" fmla="*/ 3305175 h 6210300"/>
                <a:gd name="connsiteX58" fmla="*/ 2695575 w 6286500"/>
                <a:gd name="connsiteY58" fmla="*/ 3305175 h 6210300"/>
                <a:gd name="connsiteX59" fmla="*/ 2695575 w 6286500"/>
                <a:gd name="connsiteY59" fmla="*/ 3362325 h 6210300"/>
                <a:gd name="connsiteX60" fmla="*/ 2714625 w 6286500"/>
                <a:gd name="connsiteY60" fmla="*/ 3362325 h 6210300"/>
                <a:gd name="connsiteX61" fmla="*/ 2714625 w 6286500"/>
                <a:gd name="connsiteY61" fmla="*/ 3448050 h 6210300"/>
                <a:gd name="connsiteX62" fmla="*/ 2752725 w 6286500"/>
                <a:gd name="connsiteY62" fmla="*/ 3448050 h 6210300"/>
                <a:gd name="connsiteX63" fmla="*/ 2752725 w 6286500"/>
                <a:gd name="connsiteY63" fmla="*/ 3524250 h 6210300"/>
                <a:gd name="connsiteX64" fmla="*/ 2781300 w 6286500"/>
                <a:gd name="connsiteY64" fmla="*/ 3524250 h 6210300"/>
                <a:gd name="connsiteX65" fmla="*/ 2781300 w 6286500"/>
                <a:gd name="connsiteY65" fmla="*/ 3619500 h 6210300"/>
                <a:gd name="connsiteX66" fmla="*/ 2857500 w 6286500"/>
                <a:gd name="connsiteY66" fmla="*/ 3619500 h 6210300"/>
                <a:gd name="connsiteX67" fmla="*/ 2857500 w 6286500"/>
                <a:gd name="connsiteY67" fmla="*/ 3886200 h 6210300"/>
                <a:gd name="connsiteX68" fmla="*/ 2895600 w 6286500"/>
                <a:gd name="connsiteY68" fmla="*/ 3886200 h 6210300"/>
                <a:gd name="connsiteX69" fmla="*/ 2895600 w 6286500"/>
                <a:gd name="connsiteY69" fmla="*/ 4210050 h 6210300"/>
                <a:gd name="connsiteX70" fmla="*/ 2971800 w 6286500"/>
                <a:gd name="connsiteY70" fmla="*/ 4210050 h 6210300"/>
                <a:gd name="connsiteX71" fmla="*/ 2971800 w 6286500"/>
                <a:gd name="connsiteY71" fmla="*/ 4267200 h 6210300"/>
                <a:gd name="connsiteX72" fmla="*/ 3019425 w 6286500"/>
                <a:gd name="connsiteY72" fmla="*/ 4267200 h 6210300"/>
                <a:gd name="connsiteX73" fmla="*/ 3019425 w 6286500"/>
                <a:gd name="connsiteY73" fmla="*/ 4314825 h 6210300"/>
                <a:gd name="connsiteX74" fmla="*/ 3133725 w 6286500"/>
                <a:gd name="connsiteY74" fmla="*/ 4314825 h 6210300"/>
                <a:gd name="connsiteX75" fmla="*/ 3133725 w 6286500"/>
                <a:gd name="connsiteY75" fmla="*/ 4505325 h 6210300"/>
                <a:gd name="connsiteX76" fmla="*/ 3371850 w 6286500"/>
                <a:gd name="connsiteY76" fmla="*/ 4505325 h 6210300"/>
                <a:gd name="connsiteX77" fmla="*/ 3371850 w 6286500"/>
                <a:gd name="connsiteY77" fmla="*/ 4591050 h 6210300"/>
                <a:gd name="connsiteX78" fmla="*/ 3552825 w 6286500"/>
                <a:gd name="connsiteY78" fmla="*/ 4591050 h 6210300"/>
                <a:gd name="connsiteX79" fmla="*/ 3552825 w 6286500"/>
                <a:gd name="connsiteY79" fmla="*/ 4657725 h 6210300"/>
                <a:gd name="connsiteX80" fmla="*/ 3914775 w 6286500"/>
                <a:gd name="connsiteY80" fmla="*/ 4657725 h 6210300"/>
                <a:gd name="connsiteX81" fmla="*/ 3914775 w 6286500"/>
                <a:gd name="connsiteY81" fmla="*/ 4762500 h 6210300"/>
                <a:gd name="connsiteX82" fmla="*/ 3962400 w 6286500"/>
                <a:gd name="connsiteY82" fmla="*/ 4762500 h 6210300"/>
                <a:gd name="connsiteX83" fmla="*/ 3962400 w 6286500"/>
                <a:gd name="connsiteY83" fmla="*/ 4848225 h 6210300"/>
                <a:gd name="connsiteX84" fmla="*/ 3971925 w 6286500"/>
                <a:gd name="connsiteY84" fmla="*/ 4848225 h 6210300"/>
                <a:gd name="connsiteX85" fmla="*/ 3971925 w 6286500"/>
                <a:gd name="connsiteY85" fmla="*/ 4933950 h 6210300"/>
                <a:gd name="connsiteX86" fmla="*/ 4133850 w 6286500"/>
                <a:gd name="connsiteY86" fmla="*/ 4933950 h 6210300"/>
                <a:gd name="connsiteX87" fmla="*/ 4133850 w 6286500"/>
                <a:gd name="connsiteY87" fmla="*/ 5076825 h 6210300"/>
                <a:gd name="connsiteX88" fmla="*/ 4181475 w 6286500"/>
                <a:gd name="connsiteY88" fmla="*/ 5076825 h 6210300"/>
                <a:gd name="connsiteX89" fmla="*/ 4181475 w 6286500"/>
                <a:gd name="connsiteY89" fmla="*/ 5162550 h 6210300"/>
                <a:gd name="connsiteX90" fmla="*/ 4219575 w 6286500"/>
                <a:gd name="connsiteY90" fmla="*/ 5162550 h 6210300"/>
                <a:gd name="connsiteX91" fmla="*/ 4219575 w 6286500"/>
                <a:gd name="connsiteY91" fmla="*/ 5219700 h 6210300"/>
                <a:gd name="connsiteX92" fmla="*/ 4267200 w 6286500"/>
                <a:gd name="connsiteY92" fmla="*/ 5219700 h 6210300"/>
                <a:gd name="connsiteX93" fmla="*/ 4267200 w 6286500"/>
                <a:gd name="connsiteY93" fmla="*/ 5305425 h 6210300"/>
                <a:gd name="connsiteX94" fmla="*/ 4381500 w 6286500"/>
                <a:gd name="connsiteY94" fmla="*/ 5305425 h 6210300"/>
                <a:gd name="connsiteX95" fmla="*/ 4381500 w 6286500"/>
                <a:gd name="connsiteY95" fmla="*/ 5600700 h 6210300"/>
                <a:gd name="connsiteX96" fmla="*/ 4686300 w 6286500"/>
                <a:gd name="connsiteY96" fmla="*/ 5600700 h 6210300"/>
                <a:gd name="connsiteX97" fmla="*/ 4686300 w 6286500"/>
                <a:gd name="connsiteY97" fmla="*/ 5667375 h 6210300"/>
                <a:gd name="connsiteX98" fmla="*/ 4733925 w 6286500"/>
                <a:gd name="connsiteY98" fmla="*/ 5667375 h 6210300"/>
                <a:gd name="connsiteX99" fmla="*/ 4733925 w 6286500"/>
                <a:gd name="connsiteY99" fmla="*/ 5743575 h 6210300"/>
                <a:gd name="connsiteX100" fmla="*/ 4924425 w 6286500"/>
                <a:gd name="connsiteY100" fmla="*/ 5743575 h 6210300"/>
                <a:gd name="connsiteX101" fmla="*/ 4924425 w 6286500"/>
                <a:gd name="connsiteY101" fmla="*/ 5819775 h 6210300"/>
                <a:gd name="connsiteX102" fmla="*/ 5419725 w 6286500"/>
                <a:gd name="connsiteY102" fmla="*/ 5819775 h 6210300"/>
                <a:gd name="connsiteX103" fmla="*/ 5419725 w 6286500"/>
                <a:gd name="connsiteY103" fmla="*/ 5924550 h 6210300"/>
                <a:gd name="connsiteX104" fmla="*/ 5476875 w 6286500"/>
                <a:gd name="connsiteY104" fmla="*/ 5924550 h 6210300"/>
                <a:gd name="connsiteX105" fmla="*/ 5476875 w 6286500"/>
                <a:gd name="connsiteY105" fmla="*/ 6076950 h 6210300"/>
                <a:gd name="connsiteX106" fmla="*/ 5505450 w 6286500"/>
                <a:gd name="connsiteY106" fmla="*/ 6076950 h 6210300"/>
                <a:gd name="connsiteX107" fmla="*/ 5505450 w 6286500"/>
                <a:gd name="connsiteY107" fmla="*/ 6143625 h 6210300"/>
                <a:gd name="connsiteX108" fmla="*/ 5800725 w 6286500"/>
                <a:gd name="connsiteY108" fmla="*/ 6143625 h 6210300"/>
                <a:gd name="connsiteX109" fmla="*/ 5800725 w 6286500"/>
                <a:gd name="connsiteY109" fmla="*/ 6210300 h 6210300"/>
                <a:gd name="connsiteX110" fmla="*/ 6286500 w 6286500"/>
                <a:gd name="connsiteY110" fmla="*/ 6210300 h 6210300"/>
                <a:gd name="connsiteX0" fmla="*/ 0 w 6286500"/>
                <a:gd name="connsiteY0" fmla="*/ 0 h 6210300"/>
                <a:gd name="connsiteX1" fmla="*/ 0 w 6286500"/>
                <a:gd name="connsiteY1" fmla="*/ 123825 h 6210300"/>
                <a:gd name="connsiteX2" fmla="*/ 57150 w 6286500"/>
                <a:gd name="connsiteY2" fmla="*/ 123825 h 6210300"/>
                <a:gd name="connsiteX3" fmla="*/ 57150 w 6286500"/>
                <a:gd name="connsiteY3" fmla="*/ 228600 h 6210300"/>
                <a:gd name="connsiteX4" fmla="*/ 95250 w 6286500"/>
                <a:gd name="connsiteY4" fmla="*/ 228600 h 6210300"/>
                <a:gd name="connsiteX5" fmla="*/ 95250 w 6286500"/>
                <a:gd name="connsiteY5" fmla="*/ 314325 h 6210300"/>
                <a:gd name="connsiteX6" fmla="*/ 142875 w 6286500"/>
                <a:gd name="connsiteY6" fmla="*/ 314325 h 6210300"/>
                <a:gd name="connsiteX7" fmla="*/ 142875 w 6286500"/>
                <a:gd name="connsiteY7" fmla="*/ 381000 h 6210300"/>
                <a:gd name="connsiteX8" fmla="*/ 190500 w 6286500"/>
                <a:gd name="connsiteY8" fmla="*/ 381000 h 6210300"/>
                <a:gd name="connsiteX9" fmla="*/ 190500 w 6286500"/>
                <a:gd name="connsiteY9" fmla="*/ 476250 h 6210300"/>
                <a:gd name="connsiteX10" fmla="*/ 314325 w 6286500"/>
                <a:gd name="connsiteY10" fmla="*/ 476250 h 6210300"/>
                <a:gd name="connsiteX11" fmla="*/ 314325 w 6286500"/>
                <a:gd name="connsiteY11" fmla="*/ 600075 h 6210300"/>
                <a:gd name="connsiteX12" fmla="*/ 342900 w 6286500"/>
                <a:gd name="connsiteY12" fmla="*/ 600075 h 6210300"/>
                <a:gd name="connsiteX13" fmla="*/ 342900 w 6286500"/>
                <a:gd name="connsiteY13" fmla="*/ 657225 h 6210300"/>
                <a:gd name="connsiteX14" fmla="*/ 438150 w 6286500"/>
                <a:gd name="connsiteY14" fmla="*/ 657225 h 6210300"/>
                <a:gd name="connsiteX15" fmla="*/ 438150 w 6286500"/>
                <a:gd name="connsiteY15" fmla="*/ 742950 h 6210300"/>
                <a:gd name="connsiteX16" fmla="*/ 485775 w 6286500"/>
                <a:gd name="connsiteY16" fmla="*/ 742950 h 6210300"/>
                <a:gd name="connsiteX17" fmla="*/ 485775 w 6286500"/>
                <a:gd name="connsiteY17" fmla="*/ 781050 h 6210300"/>
                <a:gd name="connsiteX18" fmla="*/ 533400 w 6286500"/>
                <a:gd name="connsiteY18" fmla="*/ 781050 h 6210300"/>
                <a:gd name="connsiteX19" fmla="*/ 533400 w 6286500"/>
                <a:gd name="connsiteY19" fmla="*/ 942975 h 6210300"/>
                <a:gd name="connsiteX20" fmla="*/ 771525 w 6286500"/>
                <a:gd name="connsiteY20" fmla="*/ 942975 h 6210300"/>
                <a:gd name="connsiteX21" fmla="*/ 771525 w 6286500"/>
                <a:gd name="connsiteY21" fmla="*/ 1000125 h 6210300"/>
                <a:gd name="connsiteX22" fmla="*/ 904875 w 6286500"/>
                <a:gd name="connsiteY22" fmla="*/ 1000125 h 6210300"/>
                <a:gd name="connsiteX23" fmla="*/ 904875 w 6286500"/>
                <a:gd name="connsiteY23" fmla="*/ 1171575 h 6210300"/>
                <a:gd name="connsiteX24" fmla="*/ 914400 w 6286500"/>
                <a:gd name="connsiteY24" fmla="*/ 1171575 h 6210300"/>
                <a:gd name="connsiteX25" fmla="*/ 914400 w 6286500"/>
                <a:gd name="connsiteY25" fmla="*/ 1219200 h 6210300"/>
                <a:gd name="connsiteX26" fmla="*/ 1009650 w 6286500"/>
                <a:gd name="connsiteY26" fmla="*/ 1219200 h 6210300"/>
                <a:gd name="connsiteX27" fmla="*/ 1009650 w 6286500"/>
                <a:gd name="connsiteY27" fmla="*/ 1409700 h 6210300"/>
                <a:gd name="connsiteX28" fmla="*/ 1133475 w 6286500"/>
                <a:gd name="connsiteY28" fmla="*/ 1409700 h 6210300"/>
                <a:gd name="connsiteX29" fmla="*/ 1133475 w 6286500"/>
                <a:gd name="connsiteY29" fmla="*/ 1514475 h 6210300"/>
                <a:gd name="connsiteX30" fmla="*/ 1190625 w 6286500"/>
                <a:gd name="connsiteY30" fmla="*/ 1514475 h 6210300"/>
                <a:gd name="connsiteX31" fmla="*/ 1190625 w 6286500"/>
                <a:gd name="connsiteY31" fmla="*/ 1752600 h 6210300"/>
                <a:gd name="connsiteX32" fmla="*/ 1285875 w 6286500"/>
                <a:gd name="connsiteY32" fmla="*/ 1752600 h 6210300"/>
                <a:gd name="connsiteX33" fmla="*/ 1285875 w 6286500"/>
                <a:gd name="connsiteY33" fmla="*/ 1981200 h 6210300"/>
                <a:gd name="connsiteX34" fmla="*/ 1371600 w 6286500"/>
                <a:gd name="connsiteY34" fmla="*/ 1981200 h 6210300"/>
                <a:gd name="connsiteX35" fmla="*/ 1371600 w 6286500"/>
                <a:gd name="connsiteY35" fmla="*/ 2047875 h 6210300"/>
                <a:gd name="connsiteX36" fmla="*/ 1400175 w 6286500"/>
                <a:gd name="connsiteY36" fmla="*/ 2076450 h 6210300"/>
                <a:gd name="connsiteX37" fmla="*/ 1400175 w 6286500"/>
                <a:gd name="connsiteY37" fmla="*/ 2209800 h 6210300"/>
                <a:gd name="connsiteX38" fmla="*/ 1495425 w 6286500"/>
                <a:gd name="connsiteY38" fmla="*/ 2209800 h 6210300"/>
                <a:gd name="connsiteX39" fmla="*/ 1495425 w 6286500"/>
                <a:gd name="connsiteY39" fmla="*/ 2486025 h 6210300"/>
                <a:gd name="connsiteX40" fmla="*/ 1552575 w 6286500"/>
                <a:gd name="connsiteY40" fmla="*/ 2486025 h 6210300"/>
                <a:gd name="connsiteX41" fmla="*/ 1552575 w 6286500"/>
                <a:gd name="connsiteY41" fmla="*/ 2571750 h 6210300"/>
                <a:gd name="connsiteX42" fmla="*/ 1619250 w 6286500"/>
                <a:gd name="connsiteY42" fmla="*/ 2571750 h 6210300"/>
                <a:gd name="connsiteX43" fmla="*/ 1619250 w 6286500"/>
                <a:gd name="connsiteY43" fmla="*/ 2667000 h 6210300"/>
                <a:gd name="connsiteX44" fmla="*/ 2076450 w 6286500"/>
                <a:gd name="connsiteY44" fmla="*/ 2667000 h 6210300"/>
                <a:gd name="connsiteX45" fmla="*/ 2076450 w 6286500"/>
                <a:gd name="connsiteY45" fmla="*/ 2819400 h 6210300"/>
                <a:gd name="connsiteX46" fmla="*/ 2238375 w 6286500"/>
                <a:gd name="connsiteY46" fmla="*/ 2819400 h 6210300"/>
                <a:gd name="connsiteX47" fmla="*/ 2238375 w 6286500"/>
                <a:gd name="connsiteY47" fmla="*/ 2867025 h 6210300"/>
                <a:gd name="connsiteX48" fmla="*/ 2352675 w 6286500"/>
                <a:gd name="connsiteY48" fmla="*/ 2867025 h 6210300"/>
                <a:gd name="connsiteX49" fmla="*/ 2352675 w 6286500"/>
                <a:gd name="connsiteY49" fmla="*/ 2971800 h 6210300"/>
                <a:gd name="connsiteX50" fmla="*/ 2438400 w 6286500"/>
                <a:gd name="connsiteY50" fmla="*/ 2971800 h 6210300"/>
                <a:gd name="connsiteX51" fmla="*/ 2438400 w 6286500"/>
                <a:gd name="connsiteY51" fmla="*/ 3028950 h 6210300"/>
                <a:gd name="connsiteX52" fmla="*/ 2486025 w 6286500"/>
                <a:gd name="connsiteY52" fmla="*/ 3026568 h 6210300"/>
                <a:gd name="connsiteX53" fmla="*/ 2486025 w 6286500"/>
                <a:gd name="connsiteY53" fmla="*/ 3114675 h 6210300"/>
                <a:gd name="connsiteX54" fmla="*/ 2590800 w 6286500"/>
                <a:gd name="connsiteY54" fmla="*/ 3114675 h 6210300"/>
                <a:gd name="connsiteX55" fmla="*/ 2590800 w 6286500"/>
                <a:gd name="connsiteY55" fmla="*/ 3238500 h 6210300"/>
                <a:gd name="connsiteX56" fmla="*/ 2647950 w 6286500"/>
                <a:gd name="connsiteY56" fmla="*/ 3238500 h 6210300"/>
                <a:gd name="connsiteX57" fmla="*/ 2647950 w 6286500"/>
                <a:gd name="connsiteY57" fmla="*/ 3305175 h 6210300"/>
                <a:gd name="connsiteX58" fmla="*/ 2695575 w 6286500"/>
                <a:gd name="connsiteY58" fmla="*/ 3305175 h 6210300"/>
                <a:gd name="connsiteX59" fmla="*/ 2695575 w 6286500"/>
                <a:gd name="connsiteY59" fmla="*/ 3362325 h 6210300"/>
                <a:gd name="connsiteX60" fmla="*/ 2714625 w 6286500"/>
                <a:gd name="connsiteY60" fmla="*/ 3362325 h 6210300"/>
                <a:gd name="connsiteX61" fmla="*/ 2714625 w 6286500"/>
                <a:gd name="connsiteY61" fmla="*/ 3448050 h 6210300"/>
                <a:gd name="connsiteX62" fmla="*/ 2752725 w 6286500"/>
                <a:gd name="connsiteY62" fmla="*/ 3448050 h 6210300"/>
                <a:gd name="connsiteX63" fmla="*/ 2752725 w 6286500"/>
                <a:gd name="connsiteY63" fmla="*/ 3524250 h 6210300"/>
                <a:gd name="connsiteX64" fmla="*/ 2781300 w 6286500"/>
                <a:gd name="connsiteY64" fmla="*/ 3524250 h 6210300"/>
                <a:gd name="connsiteX65" fmla="*/ 2781300 w 6286500"/>
                <a:gd name="connsiteY65" fmla="*/ 3619500 h 6210300"/>
                <a:gd name="connsiteX66" fmla="*/ 2857500 w 6286500"/>
                <a:gd name="connsiteY66" fmla="*/ 3619500 h 6210300"/>
                <a:gd name="connsiteX67" fmla="*/ 2857500 w 6286500"/>
                <a:gd name="connsiteY67" fmla="*/ 3886200 h 6210300"/>
                <a:gd name="connsiteX68" fmla="*/ 2895600 w 6286500"/>
                <a:gd name="connsiteY68" fmla="*/ 3886200 h 6210300"/>
                <a:gd name="connsiteX69" fmla="*/ 2895600 w 6286500"/>
                <a:gd name="connsiteY69" fmla="*/ 4210050 h 6210300"/>
                <a:gd name="connsiteX70" fmla="*/ 2971800 w 6286500"/>
                <a:gd name="connsiteY70" fmla="*/ 4210050 h 6210300"/>
                <a:gd name="connsiteX71" fmla="*/ 2971800 w 6286500"/>
                <a:gd name="connsiteY71" fmla="*/ 4267200 h 6210300"/>
                <a:gd name="connsiteX72" fmla="*/ 3019425 w 6286500"/>
                <a:gd name="connsiteY72" fmla="*/ 4267200 h 6210300"/>
                <a:gd name="connsiteX73" fmla="*/ 3019425 w 6286500"/>
                <a:gd name="connsiteY73" fmla="*/ 4314825 h 6210300"/>
                <a:gd name="connsiteX74" fmla="*/ 3133725 w 6286500"/>
                <a:gd name="connsiteY74" fmla="*/ 4314825 h 6210300"/>
                <a:gd name="connsiteX75" fmla="*/ 3133725 w 6286500"/>
                <a:gd name="connsiteY75" fmla="*/ 4505325 h 6210300"/>
                <a:gd name="connsiteX76" fmla="*/ 3371850 w 6286500"/>
                <a:gd name="connsiteY76" fmla="*/ 4505325 h 6210300"/>
                <a:gd name="connsiteX77" fmla="*/ 3371850 w 6286500"/>
                <a:gd name="connsiteY77" fmla="*/ 4591050 h 6210300"/>
                <a:gd name="connsiteX78" fmla="*/ 3552825 w 6286500"/>
                <a:gd name="connsiteY78" fmla="*/ 4591050 h 6210300"/>
                <a:gd name="connsiteX79" fmla="*/ 3552825 w 6286500"/>
                <a:gd name="connsiteY79" fmla="*/ 4657725 h 6210300"/>
                <a:gd name="connsiteX80" fmla="*/ 3914775 w 6286500"/>
                <a:gd name="connsiteY80" fmla="*/ 4657725 h 6210300"/>
                <a:gd name="connsiteX81" fmla="*/ 3914775 w 6286500"/>
                <a:gd name="connsiteY81" fmla="*/ 4762500 h 6210300"/>
                <a:gd name="connsiteX82" fmla="*/ 3962400 w 6286500"/>
                <a:gd name="connsiteY82" fmla="*/ 4762500 h 6210300"/>
                <a:gd name="connsiteX83" fmla="*/ 3962400 w 6286500"/>
                <a:gd name="connsiteY83" fmla="*/ 4848225 h 6210300"/>
                <a:gd name="connsiteX84" fmla="*/ 3971925 w 6286500"/>
                <a:gd name="connsiteY84" fmla="*/ 4848225 h 6210300"/>
                <a:gd name="connsiteX85" fmla="*/ 3971925 w 6286500"/>
                <a:gd name="connsiteY85" fmla="*/ 4933950 h 6210300"/>
                <a:gd name="connsiteX86" fmla="*/ 4133850 w 6286500"/>
                <a:gd name="connsiteY86" fmla="*/ 4933950 h 6210300"/>
                <a:gd name="connsiteX87" fmla="*/ 4133850 w 6286500"/>
                <a:gd name="connsiteY87" fmla="*/ 5076825 h 6210300"/>
                <a:gd name="connsiteX88" fmla="*/ 4181475 w 6286500"/>
                <a:gd name="connsiteY88" fmla="*/ 5076825 h 6210300"/>
                <a:gd name="connsiteX89" fmla="*/ 4181475 w 6286500"/>
                <a:gd name="connsiteY89" fmla="*/ 5162550 h 6210300"/>
                <a:gd name="connsiteX90" fmla="*/ 4219575 w 6286500"/>
                <a:gd name="connsiteY90" fmla="*/ 5162550 h 6210300"/>
                <a:gd name="connsiteX91" fmla="*/ 4219575 w 6286500"/>
                <a:gd name="connsiteY91" fmla="*/ 5219700 h 6210300"/>
                <a:gd name="connsiteX92" fmla="*/ 4267200 w 6286500"/>
                <a:gd name="connsiteY92" fmla="*/ 5219700 h 6210300"/>
                <a:gd name="connsiteX93" fmla="*/ 4267200 w 6286500"/>
                <a:gd name="connsiteY93" fmla="*/ 5305425 h 6210300"/>
                <a:gd name="connsiteX94" fmla="*/ 4381500 w 6286500"/>
                <a:gd name="connsiteY94" fmla="*/ 5305425 h 6210300"/>
                <a:gd name="connsiteX95" fmla="*/ 4381500 w 6286500"/>
                <a:gd name="connsiteY95" fmla="*/ 5600700 h 6210300"/>
                <a:gd name="connsiteX96" fmla="*/ 4686300 w 6286500"/>
                <a:gd name="connsiteY96" fmla="*/ 5600700 h 6210300"/>
                <a:gd name="connsiteX97" fmla="*/ 4686300 w 6286500"/>
                <a:gd name="connsiteY97" fmla="*/ 5667375 h 6210300"/>
                <a:gd name="connsiteX98" fmla="*/ 4733925 w 6286500"/>
                <a:gd name="connsiteY98" fmla="*/ 5667375 h 6210300"/>
                <a:gd name="connsiteX99" fmla="*/ 4733925 w 6286500"/>
                <a:gd name="connsiteY99" fmla="*/ 5743575 h 6210300"/>
                <a:gd name="connsiteX100" fmla="*/ 4924425 w 6286500"/>
                <a:gd name="connsiteY100" fmla="*/ 5743575 h 6210300"/>
                <a:gd name="connsiteX101" fmla="*/ 4924425 w 6286500"/>
                <a:gd name="connsiteY101" fmla="*/ 5819775 h 6210300"/>
                <a:gd name="connsiteX102" fmla="*/ 5419725 w 6286500"/>
                <a:gd name="connsiteY102" fmla="*/ 5819775 h 6210300"/>
                <a:gd name="connsiteX103" fmla="*/ 5419725 w 6286500"/>
                <a:gd name="connsiteY103" fmla="*/ 5924550 h 6210300"/>
                <a:gd name="connsiteX104" fmla="*/ 5476875 w 6286500"/>
                <a:gd name="connsiteY104" fmla="*/ 5924550 h 6210300"/>
                <a:gd name="connsiteX105" fmla="*/ 5476875 w 6286500"/>
                <a:gd name="connsiteY105" fmla="*/ 6076950 h 6210300"/>
                <a:gd name="connsiteX106" fmla="*/ 5505450 w 6286500"/>
                <a:gd name="connsiteY106" fmla="*/ 6076950 h 6210300"/>
                <a:gd name="connsiteX107" fmla="*/ 5505450 w 6286500"/>
                <a:gd name="connsiteY107" fmla="*/ 6143625 h 6210300"/>
                <a:gd name="connsiteX108" fmla="*/ 5800725 w 6286500"/>
                <a:gd name="connsiteY108" fmla="*/ 6143625 h 6210300"/>
                <a:gd name="connsiteX109" fmla="*/ 5800725 w 6286500"/>
                <a:gd name="connsiteY109" fmla="*/ 6210300 h 6210300"/>
                <a:gd name="connsiteX110" fmla="*/ 6286500 w 6286500"/>
                <a:gd name="connsiteY110" fmla="*/ 6210300 h 6210300"/>
                <a:gd name="connsiteX0" fmla="*/ 0 w 6286500"/>
                <a:gd name="connsiteY0" fmla="*/ 0 h 6210300"/>
                <a:gd name="connsiteX1" fmla="*/ 0 w 6286500"/>
                <a:gd name="connsiteY1" fmla="*/ 123825 h 6210300"/>
                <a:gd name="connsiteX2" fmla="*/ 57150 w 6286500"/>
                <a:gd name="connsiteY2" fmla="*/ 123825 h 6210300"/>
                <a:gd name="connsiteX3" fmla="*/ 57150 w 6286500"/>
                <a:gd name="connsiteY3" fmla="*/ 228600 h 6210300"/>
                <a:gd name="connsiteX4" fmla="*/ 95250 w 6286500"/>
                <a:gd name="connsiteY4" fmla="*/ 228600 h 6210300"/>
                <a:gd name="connsiteX5" fmla="*/ 95250 w 6286500"/>
                <a:gd name="connsiteY5" fmla="*/ 314325 h 6210300"/>
                <a:gd name="connsiteX6" fmla="*/ 142875 w 6286500"/>
                <a:gd name="connsiteY6" fmla="*/ 314325 h 6210300"/>
                <a:gd name="connsiteX7" fmla="*/ 142875 w 6286500"/>
                <a:gd name="connsiteY7" fmla="*/ 381000 h 6210300"/>
                <a:gd name="connsiteX8" fmla="*/ 190500 w 6286500"/>
                <a:gd name="connsiteY8" fmla="*/ 381000 h 6210300"/>
                <a:gd name="connsiteX9" fmla="*/ 190500 w 6286500"/>
                <a:gd name="connsiteY9" fmla="*/ 476250 h 6210300"/>
                <a:gd name="connsiteX10" fmla="*/ 314325 w 6286500"/>
                <a:gd name="connsiteY10" fmla="*/ 476250 h 6210300"/>
                <a:gd name="connsiteX11" fmla="*/ 314325 w 6286500"/>
                <a:gd name="connsiteY11" fmla="*/ 600075 h 6210300"/>
                <a:gd name="connsiteX12" fmla="*/ 342900 w 6286500"/>
                <a:gd name="connsiteY12" fmla="*/ 600075 h 6210300"/>
                <a:gd name="connsiteX13" fmla="*/ 342900 w 6286500"/>
                <a:gd name="connsiteY13" fmla="*/ 657225 h 6210300"/>
                <a:gd name="connsiteX14" fmla="*/ 438150 w 6286500"/>
                <a:gd name="connsiteY14" fmla="*/ 657225 h 6210300"/>
                <a:gd name="connsiteX15" fmla="*/ 438150 w 6286500"/>
                <a:gd name="connsiteY15" fmla="*/ 742950 h 6210300"/>
                <a:gd name="connsiteX16" fmla="*/ 485775 w 6286500"/>
                <a:gd name="connsiteY16" fmla="*/ 742950 h 6210300"/>
                <a:gd name="connsiteX17" fmla="*/ 485775 w 6286500"/>
                <a:gd name="connsiteY17" fmla="*/ 781050 h 6210300"/>
                <a:gd name="connsiteX18" fmla="*/ 533400 w 6286500"/>
                <a:gd name="connsiteY18" fmla="*/ 781050 h 6210300"/>
                <a:gd name="connsiteX19" fmla="*/ 533400 w 6286500"/>
                <a:gd name="connsiteY19" fmla="*/ 942975 h 6210300"/>
                <a:gd name="connsiteX20" fmla="*/ 771525 w 6286500"/>
                <a:gd name="connsiteY20" fmla="*/ 942975 h 6210300"/>
                <a:gd name="connsiteX21" fmla="*/ 771525 w 6286500"/>
                <a:gd name="connsiteY21" fmla="*/ 1000125 h 6210300"/>
                <a:gd name="connsiteX22" fmla="*/ 904875 w 6286500"/>
                <a:gd name="connsiteY22" fmla="*/ 1000125 h 6210300"/>
                <a:gd name="connsiteX23" fmla="*/ 904875 w 6286500"/>
                <a:gd name="connsiteY23" fmla="*/ 1171575 h 6210300"/>
                <a:gd name="connsiteX24" fmla="*/ 914400 w 6286500"/>
                <a:gd name="connsiteY24" fmla="*/ 1171575 h 6210300"/>
                <a:gd name="connsiteX25" fmla="*/ 914400 w 6286500"/>
                <a:gd name="connsiteY25" fmla="*/ 1219200 h 6210300"/>
                <a:gd name="connsiteX26" fmla="*/ 1009650 w 6286500"/>
                <a:gd name="connsiteY26" fmla="*/ 1219200 h 6210300"/>
                <a:gd name="connsiteX27" fmla="*/ 1009650 w 6286500"/>
                <a:gd name="connsiteY27" fmla="*/ 1409700 h 6210300"/>
                <a:gd name="connsiteX28" fmla="*/ 1133475 w 6286500"/>
                <a:gd name="connsiteY28" fmla="*/ 1409700 h 6210300"/>
                <a:gd name="connsiteX29" fmla="*/ 1133475 w 6286500"/>
                <a:gd name="connsiteY29" fmla="*/ 1514475 h 6210300"/>
                <a:gd name="connsiteX30" fmla="*/ 1190625 w 6286500"/>
                <a:gd name="connsiteY30" fmla="*/ 1514475 h 6210300"/>
                <a:gd name="connsiteX31" fmla="*/ 1190625 w 6286500"/>
                <a:gd name="connsiteY31" fmla="*/ 1752600 h 6210300"/>
                <a:gd name="connsiteX32" fmla="*/ 1285875 w 6286500"/>
                <a:gd name="connsiteY32" fmla="*/ 1752600 h 6210300"/>
                <a:gd name="connsiteX33" fmla="*/ 1285875 w 6286500"/>
                <a:gd name="connsiteY33" fmla="*/ 1981200 h 6210300"/>
                <a:gd name="connsiteX34" fmla="*/ 1371600 w 6286500"/>
                <a:gd name="connsiteY34" fmla="*/ 1981200 h 6210300"/>
                <a:gd name="connsiteX35" fmla="*/ 1371600 w 6286500"/>
                <a:gd name="connsiteY35" fmla="*/ 2047875 h 6210300"/>
                <a:gd name="connsiteX36" fmla="*/ 1400175 w 6286500"/>
                <a:gd name="connsiteY36" fmla="*/ 2076450 h 6210300"/>
                <a:gd name="connsiteX37" fmla="*/ 1400175 w 6286500"/>
                <a:gd name="connsiteY37" fmla="*/ 2209800 h 6210300"/>
                <a:gd name="connsiteX38" fmla="*/ 1495425 w 6286500"/>
                <a:gd name="connsiteY38" fmla="*/ 2209800 h 6210300"/>
                <a:gd name="connsiteX39" fmla="*/ 1495425 w 6286500"/>
                <a:gd name="connsiteY39" fmla="*/ 2486025 h 6210300"/>
                <a:gd name="connsiteX40" fmla="*/ 1552575 w 6286500"/>
                <a:gd name="connsiteY40" fmla="*/ 2486025 h 6210300"/>
                <a:gd name="connsiteX41" fmla="*/ 1552575 w 6286500"/>
                <a:gd name="connsiteY41" fmla="*/ 2571750 h 6210300"/>
                <a:gd name="connsiteX42" fmla="*/ 1619250 w 6286500"/>
                <a:gd name="connsiteY42" fmla="*/ 2571750 h 6210300"/>
                <a:gd name="connsiteX43" fmla="*/ 1619250 w 6286500"/>
                <a:gd name="connsiteY43" fmla="*/ 2667000 h 6210300"/>
                <a:gd name="connsiteX44" fmla="*/ 2076450 w 6286500"/>
                <a:gd name="connsiteY44" fmla="*/ 2667000 h 6210300"/>
                <a:gd name="connsiteX45" fmla="*/ 2076450 w 6286500"/>
                <a:gd name="connsiteY45" fmla="*/ 2819400 h 6210300"/>
                <a:gd name="connsiteX46" fmla="*/ 2238375 w 6286500"/>
                <a:gd name="connsiteY46" fmla="*/ 2819400 h 6210300"/>
                <a:gd name="connsiteX47" fmla="*/ 2238375 w 6286500"/>
                <a:gd name="connsiteY47" fmla="*/ 2867025 h 6210300"/>
                <a:gd name="connsiteX48" fmla="*/ 2352675 w 6286500"/>
                <a:gd name="connsiteY48" fmla="*/ 2867025 h 6210300"/>
                <a:gd name="connsiteX49" fmla="*/ 2352675 w 6286500"/>
                <a:gd name="connsiteY49" fmla="*/ 2971800 h 6210300"/>
                <a:gd name="connsiteX50" fmla="*/ 2438400 w 6286500"/>
                <a:gd name="connsiteY50" fmla="*/ 2971800 h 6210300"/>
                <a:gd name="connsiteX51" fmla="*/ 2438400 w 6286500"/>
                <a:gd name="connsiteY51" fmla="*/ 3028950 h 6210300"/>
                <a:gd name="connsiteX52" fmla="*/ 2486025 w 6286500"/>
                <a:gd name="connsiteY52" fmla="*/ 3031330 h 6210300"/>
                <a:gd name="connsiteX53" fmla="*/ 2486025 w 6286500"/>
                <a:gd name="connsiteY53" fmla="*/ 3114675 h 6210300"/>
                <a:gd name="connsiteX54" fmla="*/ 2590800 w 6286500"/>
                <a:gd name="connsiteY54" fmla="*/ 3114675 h 6210300"/>
                <a:gd name="connsiteX55" fmla="*/ 2590800 w 6286500"/>
                <a:gd name="connsiteY55" fmla="*/ 3238500 h 6210300"/>
                <a:gd name="connsiteX56" fmla="*/ 2647950 w 6286500"/>
                <a:gd name="connsiteY56" fmla="*/ 3238500 h 6210300"/>
                <a:gd name="connsiteX57" fmla="*/ 2647950 w 6286500"/>
                <a:gd name="connsiteY57" fmla="*/ 3305175 h 6210300"/>
                <a:gd name="connsiteX58" fmla="*/ 2695575 w 6286500"/>
                <a:gd name="connsiteY58" fmla="*/ 3305175 h 6210300"/>
                <a:gd name="connsiteX59" fmla="*/ 2695575 w 6286500"/>
                <a:gd name="connsiteY59" fmla="*/ 3362325 h 6210300"/>
                <a:gd name="connsiteX60" fmla="*/ 2714625 w 6286500"/>
                <a:gd name="connsiteY60" fmla="*/ 3362325 h 6210300"/>
                <a:gd name="connsiteX61" fmla="*/ 2714625 w 6286500"/>
                <a:gd name="connsiteY61" fmla="*/ 3448050 h 6210300"/>
                <a:gd name="connsiteX62" fmla="*/ 2752725 w 6286500"/>
                <a:gd name="connsiteY62" fmla="*/ 3448050 h 6210300"/>
                <a:gd name="connsiteX63" fmla="*/ 2752725 w 6286500"/>
                <a:gd name="connsiteY63" fmla="*/ 3524250 h 6210300"/>
                <a:gd name="connsiteX64" fmla="*/ 2781300 w 6286500"/>
                <a:gd name="connsiteY64" fmla="*/ 3524250 h 6210300"/>
                <a:gd name="connsiteX65" fmla="*/ 2781300 w 6286500"/>
                <a:gd name="connsiteY65" fmla="*/ 3619500 h 6210300"/>
                <a:gd name="connsiteX66" fmla="*/ 2857500 w 6286500"/>
                <a:gd name="connsiteY66" fmla="*/ 3619500 h 6210300"/>
                <a:gd name="connsiteX67" fmla="*/ 2857500 w 6286500"/>
                <a:gd name="connsiteY67" fmla="*/ 3886200 h 6210300"/>
                <a:gd name="connsiteX68" fmla="*/ 2895600 w 6286500"/>
                <a:gd name="connsiteY68" fmla="*/ 3886200 h 6210300"/>
                <a:gd name="connsiteX69" fmla="*/ 2895600 w 6286500"/>
                <a:gd name="connsiteY69" fmla="*/ 4210050 h 6210300"/>
                <a:gd name="connsiteX70" fmla="*/ 2971800 w 6286500"/>
                <a:gd name="connsiteY70" fmla="*/ 4210050 h 6210300"/>
                <a:gd name="connsiteX71" fmla="*/ 2971800 w 6286500"/>
                <a:gd name="connsiteY71" fmla="*/ 4267200 h 6210300"/>
                <a:gd name="connsiteX72" fmla="*/ 3019425 w 6286500"/>
                <a:gd name="connsiteY72" fmla="*/ 4267200 h 6210300"/>
                <a:gd name="connsiteX73" fmla="*/ 3019425 w 6286500"/>
                <a:gd name="connsiteY73" fmla="*/ 4314825 h 6210300"/>
                <a:gd name="connsiteX74" fmla="*/ 3133725 w 6286500"/>
                <a:gd name="connsiteY74" fmla="*/ 4314825 h 6210300"/>
                <a:gd name="connsiteX75" fmla="*/ 3133725 w 6286500"/>
                <a:gd name="connsiteY75" fmla="*/ 4505325 h 6210300"/>
                <a:gd name="connsiteX76" fmla="*/ 3371850 w 6286500"/>
                <a:gd name="connsiteY76" fmla="*/ 4505325 h 6210300"/>
                <a:gd name="connsiteX77" fmla="*/ 3371850 w 6286500"/>
                <a:gd name="connsiteY77" fmla="*/ 4591050 h 6210300"/>
                <a:gd name="connsiteX78" fmla="*/ 3552825 w 6286500"/>
                <a:gd name="connsiteY78" fmla="*/ 4591050 h 6210300"/>
                <a:gd name="connsiteX79" fmla="*/ 3552825 w 6286500"/>
                <a:gd name="connsiteY79" fmla="*/ 4657725 h 6210300"/>
                <a:gd name="connsiteX80" fmla="*/ 3914775 w 6286500"/>
                <a:gd name="connsiteY80" fmla="*/ 4657725 h 6210300"/>
                <a:gd name="connsiteX81" fmla="*/ 3914775 w 6286500"/>
                <a:gd name="connsiteY81" fmla="*/ 4762500 h 6210300"/>
                <a:gd name="connsiteX82" fmla="*/ 3962400 w 6286500"/>
                <a:gd name="connsiteY82" fmla="*/ 4762500 h 6210300"/>
                <a:gd name="connsiteX83" fmla="*/ 3962400 w 6286500"/>
                <a:gd name="connsiteY83" fmla="*/ 4848225 h 6210300"/>
                <a:gd name="connsiteX84" fmla="*/ 3971925 w 6286500"/>
                <a:gd name="connsiteY84" fmla="*/ 4848225 h 6210300"/>
                <a:gd name="connsiteX85" fmla="*/ 3971925 w 6286500"/>
                <a:gd name="connsiteY85" fmla="*/ 4933950 h 6210300"/>
                <a:gd name="connsiteX86" fmla="*/ 4133850 w 6286500"/>
                <a:gd name="connsiteY86" fmla="*/ 4933950 h 6210300"/>
                <a:gd name="connsiteX87" fmla="*/ 4133850 w 6286500"/>
                <a:gd name="connsiteY87" fmla="*/ 5076825 h 6210300"/>
                <a:gd name="connsiteX88" fmla="*/ 4181475 w 6286500"/>
                <a:gd name="connsiteY88" fmla="*/ 5076825 h 6210300"/>
                <a:gd name="connsiteX89" fmla="*/ 4181475 w 6286500"/>
                <a:gd name="connsiteY89" fmla="*/ 5162550 h 6210300"/>
                <a:gd name="connsiteX90" fmla="*/ 4219575 w 6286500"/>
                <a:gd name="connsiteY90" fmla="*/ 5162550 h 6210300"/>
                <a:gd name="connsiteX91" fmla="*/ 4219575 w 6286500"/>
                <a:gd name="connsiteY91" fmla="*/ 5219700 h 6210300"/>
                <a:gd name="connsiteX92" fmla="*/ 4267200 w 6286500"/>
                <a:gd name="connsiteY92" fmla="*/ 5219700 h 6210300"/>
                <a:gd name="connsiteX93" fmla="*/ 4267200 w 6286500"/>
                <a:gd name="connsiteY93" fmla="*/ 5305425 h 6210300"/>
                <a:gd name="connsiteX94" fmla="*/ 4381500 w 6286500"/>
                <a:gd name="connsiteY94" fmla="*/ 5305425 h 6210300"/>
                <a:gd name="connsiteX95" fmla="*/ 4381500 w 6286500"/>
                <a:gd name="connsiteY95" fmla="*/ 5600700 h 6210300"/>
                <a:gd name="connsiteX96" fmla="*/ 4686300 w 6286500"/>
                <a:gd name="connsiteY96" fmla="*/ 5600700 h 6210300"/>
                <a:gd name="connsiteX97" fmla="*/ 4686300 w 6286500"/>
                <a:gd name="connsiteY97" fmla="*/ 5667375 h 6210300"/>
                <a:gd name="connsiteX98" fmla="*/ 4733925 w 6286500"/>
                <a:gd name="connsiteY98" fmla="*/ 5667375 h 6210300"/>
                <a:gd name="connsiteX99" fmla="*/ 4733925 w 6286500"/>
                <a:gd name="connsiteY99" fmla="*/ 5743575 h 6210300"/>
                <a:gd name="connsiteX100" fmla="*/ 4924425 w 6286500"/>
                <a:gd name="connsiteY100" fmla="*/ 5743575 h 6210300"/>
                <a:gd name="connsiteX101" fmla="*/ 4924425 w 6286500"/>
                <a:gd name="connsiteY101" fmla="*/ 5819775 h 6210300"/>
                <a:gd name="connsiteX102" fmla="*/ 5419725 w 6286500"/>
                <a:gd name="connsiteY102" fmla="*/ 5819775 h 6210300"/>
                <a:gd name="connsiteX103" fmla="*/ 5419725 w 6286500"/>
                <a:gd name="connsiteY103" fmla="*/ 5924550 h 6210300"/>
                <a:gd name="connsiteX104" fmla="*/ 5476875 w 6286500"/>
                <a:gd name="connsiteY104" fmla="*/ 5924550 h 6210300"/>
                <a:gd name="connsiteX105" fmla="*/ 5476875 w 6286500"/>
                <a:gd name="connsiteY105" fmla="*/ 6076950 h 6210300"/>
                <a:gd name="connsiteX106" fmla="*/ 5505450 w 6286500"/>
                <a:gd name="connsiteY106" fmla="*/ 6076950 h 6210300"/>
                <a:gd name="connsiteX107" fmla="*/ 5505450 w 6286500"/>
                <a:gd name="connsiteY107" fmla="*/ 6143625 h 6210300"/>
                <a:gd name="connsiteX108" fmla="*/ 5800725 w 6286500"/>
                <a:gd name="connsiteY108" fmla="*/ 6143625 h 6210300"/>
                <a:gd name="connsiteX109" fmla="*/ 5800725 w 6286500"/>
                <a:gd name="connsiteY109" fmla="*/ 6210300 h 6210300"/>
                <a:gd name="connsiteX110" fmla="*/ 6286500 w 6286500"/>
                <a:gd name="connsiteY110" fmla="*/ 6210300 h 6210300"/>
                <a:gd name="connsiteX0" fmla="*/ 0 w 6286500"/>
                <a:gd name="connsiteY0" fmla="*/ 0 h 6210300"/>
                <a:gd name="connsiteX1" fmla="*/ 0 w 6286500"/>
                <a:gd name="connsiteY1" fmla="*/ 123825 h 6210300"/>
                <a:gd name="connsiteX2" fmla="*/ 57150 w 6286500"/>
                <a:gd name="connsiteY2" fmla="*/ 123825 h 6210300"/>
                <a:gd name="connsiteX3" fmla="*/ 57150 w 6286500"/>
                <a:gd name="connsiteY3" fmla="*/ 228600 h 6210300"/>
                <a:gd name="connsiteX4" fmla="*/ 95250 w 6286500"/>
                <a:gd name="connsiteY4" fmla="*/ 228600 h 6210300"/>
                <a:gd name="connsiteX5" fmla="*/ 95250 w 6286500"/>
                <a:gd name="connsiteY5" fmla="*/ 314325 h 6210300"/>
                <a:gd name="connsiteX6" fmla="*/ 142875 w 6286500"/>
                <a:gd name="connsiteY6" fmla="*/ 314325 h 6210300"/>
                <a:gd name="connsiteX7" fmla="*/ 142875 w 6286500"/>
                <a:gd name="connsiteY7" fmla="*/ 381000 h 6210300"/>
                <a:gd name="connsiteX8" fmla="*/ 190500 w 6286500"/>
                <a:gd name="connsiteY8" fmla="*/ 381000 h 6210300"/>
                <a:gd name="connsiteX9" fmla="*/ 190500 w 6286500"/>
                <a:gd name="connsiteY9" fmla="*/ 476250 h 6210300"/>
                <a:gd name="connsiteX10" fmla="*/ 314325 w 6286500"/>
                <a:gd name="connsiteY10" fmla="*/ 476250 h 6210300"/>
                <a:gd name="connsiteX11" fmla="*/ 314325 w 6286500"/>
                <a:gd name="connsiteY11" fmla="*/ 600075 h 6210300"/>
                <a:gd name="connsiteX12" fmla="*/ 342900 w 6286500"/>
                <a:gd name="connsiteY12" fmla="*/ 600075 h 6210300"/>
                <a:gd name="connsiteX13" fmla="*/ 342900 w 6286500"/>
                <a:gd name="connsiteY13" fmla="*/ 657225 h 6210300"/>
                <a:gd name="connsiteX14" fmla="*/ 438150 w 6286500"/>
                <a:gd name="connsiteY14" fmla="*/ 657225 h 6210300"/>
                <a:gd name="connsiteX15" fmla="*/ 438150 w 6286500"/>
                <a:gd name="connsiteY15" fmla="*/ 742950 h 6210300"/>
                <a:gd name="connsiteX16" fmla="*/ 485775 w 6286500"/>
                <a:gd name="connsiteY16" fmla="*/ 742950 h 6210300"/>
                <a:gd name="connsiteX17" fmla="*/ 485775 w 6286500"/>
                <a:gd name="connsiteY17" fmla="*/ 781050 h 6210300"/>
                <a:gd name="connsiteX18" fmla="*/ 533400 w 6286500"/>
                <a:gd name="connsiteY18" fmla="*/ 781050 h 6210300"/>
                <a:gd name="connsiteX19" fmla="*/ 533400 w 6286500"/>
                <a:gd name="connsiteY19" fmla="*/ 942975 h 6210300"/>
                <a:gd name="connsiteX20" fmla="*/ 771525 w 6286500"/>
                <a:gd name="connsiteY20" fmla="*/ 942975 h 6210300"/>
                <a:gd name="connsiteX21" fmla="*/ 771525 w 6286500"/>
                <a:gd name="connsiteY21" fmla="*/ 1000125 h 6210300"/>
                <a:gd name="connsiteX22" fmla="*/ 904875 w 6286500"/>
                <a:gd name="connsiteY22" fmla="*/ 1000125 h 6210300"/>
                <a:gd name="connsiteX23" fmla="*/ 904875 w 6286500"/>
                <a:gd name="connsiteY23" fmla="*/ 1171575 h 6210300"/>
                <a:gd name="connsiteX24" fmla="*/ 914400 w 6286500"/>
                <a:gd name="connsiteY24" fmla="*/ 1171575 h 6210300"/>
                <a:gd name="connsiteX25" fmla="*/ 914400 w 6286500"/>
                <a:gd name="connsiteY25" fmla="*/ 1219200 h 6210300"/>
                <a:gd name="connsiteX26" fmla="*/ 1009650 w 6286500"/>
                <a:gd name="connsiteY26" fmla="*/ 1219200 h 6210300"/>
                <a:gd name="connsiteX27" fmla="*/ 1009650 w 6286500"/>
                <a:gd name="connsiteY27" fmla="*/ 1409700 h 6210300"/>
                <a:gd name="connsiteX28" fmla="*/ 1133475 w 6286500"/>
                <a:gd name="connsiteY28" fmla="*/ 1409700 h 6210300"/>
                <a:gd name="connsiteX29" fmla="*/ 1133475 w 6286500"/>
                <a:gd name="connsiteY29" fmla="*/ 1514475 h 6210300"/>
                <a:gd name="connsiteX30" fmla="*/ 1190625 w 6286500"/>
                <a:gd name="connsiteY30" fmla="*/ 1514475 h 6210300"/>
                <a:gd name="connsiteX31" fmla="*/ 1190625 w 6286500"/>
                <a:gd name="connsiteY31" fmla="*/ 1752600 h 6210300"/>
                <a:gd name="connsiteX32" fmla="*/ 1285875 w 6286500"/>
                <a:gd name="connsiteY32" fmla="*/ 1752600 h 6210300"/>
                <a:gd name="connsiteX33" fmla="*/ 1285875 w 6286500"/>
                <a:gd name="connsiteY33" fmla="*/ 1981200 h 6210300"/>
                <a:gd name="connsiteX34" fmla="*/ 1371600 w 6286500"/>
                <a:gd name="connsiteY34" fmla="*/ 1981200 h 6210300"/>
                <a:gd name="connsiteX35" fmla="*/ 1371600 w 6286500"/>
                <a:gd name="connsiteY35" fmla="*/ 2047875 h 6210300"/>
                <a:gd name="connsiteX36" fmla="*/ 1402556 w 6286500"/>
                <a:gd name="connsiteY36" fmla="*/ 2047875 h 6210300"/>
                <a:gd name="connsiteX37" fmla="*/ 1400175 w 6286500"/>
                <a:gd name="connsiteY37" fmla="*/ 2209800 h 6210300"/>
                <a:gd name="connsiteX38" fmla="*/ 1495425 w 6286500"/>
                <a:gd name="connsiteY38" fmla="*/ 2209800 h 6210300"/>
                <a:gd name="connsiteX39" fmla="*/ 1495425 w 6286500"/>
                <a:gd name="connsiteY39" fmla="*/ 2486025 h 6210300"/>
                <a:gd name="connsiteX40" fmla="*/ 1552575 w 6286500"/>
                <a:gd name="connsiteY40" fmla="*/ 2486025 h 6210300"/>
                <a:gd name="connsiteX41" fmla="*/ 1552575 w 6286500"/>
                <a:gd name="connsiteY41" fmla="*/ 2571750 h 6210300"/>
                <a:gd name="connsiteX42" fmla="*/ 1619250 w 6286500"/>
                <a:gd name="connsiteY42" fmla="*/ 2571750 h 6210300"/>
                <a:gd name="connsiteX43" fmla="*/ 1619250 w 6286500"/>
                <a:gd name="connsiteY43" fmla="*/ 2667000 h 6210300"/>
                <a:gd name="connsiteX44" fmla="*/ 2076450 w 6286500"/>
                <a:gd name="connsiteY44" fmla="*/ 2667000 h 6210300"/>
                <a:gd name="connsiteX45" fmla="*/ 2076450 w 6286500"/>
                <a:gd name="connsiteY45" fmla="*/ 2819400 h 6210300"/>
                <a:gd name="connsiteX46" fmla="*/ 2238375 w 6286500"/>
                <a:gd name="connsiteY46" fmla="*/ 2819400 h 6210300"/>
                <a:gd name="connsiteX47" fmla="*/ 2238375 w 6286500"/>
                <a:gd name="connsiteY47" fmla="*/ 2867025 h 6210300"/>
                <a:gd name="connsiteX48" fmla="*/ 2352675 w 6286500"/>
                <a:gd name="connsiteY48" fmla="*/ 2867025 h 6210300"/>
                <a:gd name="connsiteX49" fmla="*/ 2352675 w 6286500"/>
                <a:gd name="connsiteY49" fmla="*/ 2971800 h 6210300"/>
                <a:gd name="connsiteX50" fmla="*/ 2438400 w 6286500"/>
                <a:gd name="connsiteY50" fmla="*/ 2971800 h 6210300"/>
                <a:gd name="connsiteX51" fmla="*/ 2438400 w 6286500"/>
                <a:gd name="connsiteY51" fmla="*/ 3028950 h 6210300"/>
                <a:gd name="connsiteX52" fmla="*/ 2486025 w 6286500"/>
                <a:gd name="connsiteY52" fmla="*/ 3031330 h 6210300"/>
                <a:gd name="connsiteX53" fmla="*/ 2486025 w 6286500"/>
                <a:gd name="connsiteY53" fmla="*/ 3114675 h 6210300"/>
                <a:gd name="connsiteX54" fmla="*/ 2590800 w 6286500"/>
                <a:gd name="connsiteY54" fmla="*/ 3114675 h 6210300"/>
                <a:gd name="connsiteX55" fmla="*/ 2590800 w 6286500"/>
                <a:gd name="connsiteY55" fmla="*/ 3238500 h 6210300"/>
                <a:gd name="connsiteX56" fmla="*/ 2647950 w 6286500"/>
                <a:gd name="connsiteY56" fmla="*/ 3238500 h 6210300"/>
                <a:gd name="connsiteX57" fmla="*/ 2647950 w 6286500"/>
                <a:gd name="connsiteY57" fmla="*/ 3305175 h 6210300"/>
                <a:gd name="connsiteX58" fmla="*/ 2695575 w 6286500"/>
                <a:gd name="connsiteY58" fmla="*/ 3305175 h 6210300"/>
                <a:gd name="connsiteX59" fmla="*/ 2695575 w 6286500"/>
                <a:gd name="connsiteY59" fmla="*/ 3362325 h 6210300"/>
                <a:gd name="connsiteX60" fmla="*/ 2714625 w 6286500"/>
                <a:gd name="connsiteY60" fmla="*/ 3362325 h 6210300"/>
                <a:gd name="connsiteX61" fmla="*/ 2714625 w 6286500"/>
                <a:gd name="connsiteY61" fmla="*/ 3448050 h 6210300"/>
                <a:gd name="connsiteX62" fmla="*/ 2752725 w 6286500"/>
                <a:gd name="connsiteY62" fmla="*/ 3448050 h 6210300"/>
                <a:gd name="connsiteX63" fmla="*/ 2752725 w 6286500"/>
                <a:gd name="connsiteY63" fmla="*/ 3524250 h 6210300"/>
                <a:gd name="connsiteX64" fmla="*/ 2781300 w 6286500"/>
                <a:gd name="connsiteY64" fmla="*/ 3524250 h 6210300"/>
                <a:gd name="connsiteX65" fmla="*/ 2781300 w 6286500"/>
                <a:gd name="connsiteY65" fmla="*/ 3619500 h 6210300"/>
                <a:gd name="connsiteX66" fmla="*/ 2857500 w 6286500"/>
                <a:gd name="connsiteY66" fmla="*/ 3619500 h 6210300"/>
                <a:gd name="connsiteX67" fmla="*/ 2857500 w 6286500"/>
                <a:gd name="connsiteY67" fmla="*/ 3886200 h 6210300"/>
                <a:gd name="connsiteX68" fmla="*/ 2895600 w 6286500"/>
                <a:gd name="connsiteY68" fmla="*/ 3886200 h 6210300"/>
                <a:gd name="connsiteX69" fmla="*/ 2895600 w 6286500"/>
                <a:gd name="connsiteY69" fmla="*/ 4210050 h 6210300"/>
                <a:gd name="connsiteX70" fmla="*/ 2971800 w 6286500"/>
                <a:gd name="connsiteY70" fmla="*/ 4210050 h 6210300"/>
                <a:gd name="connsiteX71" fmla="*/ 2971800 w 6286500"/>
                <a:gd name="connsiteY71" fmla="*/ 4267200 h 6210300"/>
                <a:gd name="connsiteX72" fmla="*/ 3019425 w 6286500"/>
                <a:gd name="connsiteY72" fmla="*/ 4267200 h 6210300"/>
                <a:gd name="connsiteX73" fmla="*/ 3019425 w 6286500"/>
                <a:gd name="connsiteY73" fmla="*/ 4314825 h 6210300"/>
                <a:gd name="connsiteX74" fmla="*/ 3133725 w 6286500"/>
                <a:gd name="connsiteY74" fmla="*/ 4314825 h 6210300"/>
                <a:gd name="connsiteX75" fmla="*/ 3133725 w 6286500"/>
                <a:gd name="connsiteY75" fmla="*/ 4505325 h 6210300"/>
                <a:gd name="connsiteX76" fmla="*/ 3371850 w 6286500"/>
                <a:gd name="connsiteY76" fmla="*/ 4505325 h 6210300"/>
                <a:gd name="connsiteX77" fmla="*/ 3371850 w 6286500"/>
                <a:gd name="connsiteY77" fmla="*/ 4591050 h 6210300"/>
                <a:gd name="connsiteX78" fmla="*/ 3552825 w 6286500"/>
                <a:gd name="connsiteY78" fmla="*/ 4591050 h 6210300"/>
                <a:gd name="connsiteX79" fmla="*/ 3552825 w 6286500"/>
                <a:gd name="connsiteY79" fmla="*/ 4657725 h 6210300"/>
                <a:gd name="connsiteX80" fmla="*/ 3914775 w 6286500"/>
                <a:gd name="connsiteY80" fmla="*/ 4657725 h 6210300"/>
                <a:gd name="connsiteX81" fmla="*/ 3914775 w 6286500"/>
                <a:gd name="connsiteY81" fmla="*/ 4762500 h 6210300"/>
                <a:gd name="connsiteX82" fmla="*/ 3962400 w 6286500"/>
                <a:gd name="connsiteY82" fmla="*/ 4762500 h 6210300"/>
                <a:gd name="connsiteX83" fmla="*/ 3962400 w 6286500"/>
                <a:gd name="connsiteY83" fmla="*/ 4848225 h 6210300"/>
                <a:gd name="connsiteX84" fmla="*/ 3971925 w 6286500"/>
                <a:gd name="connsiteY84" fmla="*/ 4848225 h 6210300"/>
                <a:gd name="connsiteX85" fmla="*/ 3971925 w 6286500"/>
                <a:gd name="connsiteY85" fmla="*/ 4933950 h 6210300"/>
                <a:gd name="connsiteX86" fmla="*/ 4133850 w 6286500"/>
                <a:gd name="connsiteY86" fmla="*/ 4933950 h 6210300"/>
                <a:gd name="connsiteX87" fmla="*/ 4133850 w 6286500"/>
                <a:gd name="connsiteY87" fmla="*/ 5076825 h 6210300"/>
                <a:gd name="connsiteX88" fmla="*/ 4181475 w 6286500"/>
                <a:gd name="connsiteY88" fmla="*/ 5076825 h 6210300"/>
                <a:gd name="connsiteX89" fmla="*/ 4181475 w 6286500"/>
                <a:gd name="connsiteY89" fmla="*/ 5162550 h 6210300"/>
                <a:gd name="connsiteX90" fmla="*/ 4219575 w 6286500"/>
                <a:gd name="connsiteY90" fmla="*/ 5162550 h 6210300"/>
                <a:gd name="connsiteX91" fmla="*/ 4219575 w 6286500"/>
                <a:gd name="connsiteY91" fmla="*/ 5219700 h 6210300"/>
                <a:gd name="connsiteX92" fmla="*/ 4267200 w 6286500"/>
                <a:gd name="connsiteY92" fmla="*/ 5219700 h 6210300"/>
                <a:gd name="connsiteX93" fmla="*/ 4267200 w 6286500"/>
                <a:gd name="connsiteY93" fmla="*/ 5305425 h 6210300"/>
                <a:gd name="connsiteX94" fmla="*/ 4381500 w 6286500"/>
                <a:gd name="connsiteY94" fmla="*/ 5305425 h 6210300"/>
                <a:gd name="connsiteX95" fmla="*/ 4381500 w 6286500"/>
                <a:gd name="connsiteY95" fmla="*/ 5600700 h 6210300"/>
                <a:gd name="connsiteX96" fmla="*/ 4686300 w 6286500"/>
                <a:gd name="connsiteY96" fmla="*/ 5600700 h 6210300"/>
                <a:gd name="connsiteX97" fmla="*/ 4686300 w 6286500"/>
                <a:gd name="connsiteY97" fmla="*/ 5667375 h 6210300"/>
                <a:gd name="connsiteX98" fmla="*/ 4733925 w 6286500"/>
                <a:gd name="connsiteY98" fmla="*/ 5667375 h 6210300"/>
                <a:gd name="connsiteX99" fmla="*/ 4733925 w 6286500"/>
                <a:gd name="connsiteY99" fmla="*/ 5743575 h 6210300"/>
                <a:gd name="connsiteX100" fmla="*/ 4924425 w 6286500"/>
                <a:gd name="connsiteY100" fmla="*/ 5743575 h 6210300"/>
                <a:gd name="connsiteX101" fmla="*/ 4924425 w 6286500"/>
                <a:gd name="connsiteY101" fmla="*/ 5819775 h 6210300"/>
                <a:gd name="connsiteX102" fmla="*/ 5419725 w 6286500"/>
                <a:gd name="connsiteY102" fmla="*/ 5819775 h 6210300"/>
                <a:gd name="connsiteX103" fmla="*/ 5419725 w 6286500"/>
                <a:gd name="connsiteY103" fmla="*/ 5924550 h 6210300"/>
                <a:gd name="connsiteX104" fmla="*/ 5476875 w 6286500"/>
                <a:gd name="connsiteY104" fmla="*/ 5924550 h 6210300"/>
                <a:gd name="connsiteX105" fmla="*/ 5476875 w 6286500"/>
                <a:gd name="connsiteY105" fmla="*/ 6076950 h 6210300"/>
                <a:gd name="connsiteX106" fmla="*/ 5505450 w 6286500"/>
                <a:gd name="connsiteY106" fmla="*/ 6076950 h 6210300"/>
                <a:gd name="connsiteX107" fmla="*/ 5505450 w 6286500"/>
                <a:gd name="connsiteY107" fmla="*/ 6143625 h 6210300"/>
                <a:gd name="connsiteX108" fmla="*/ 5800725 w 6286500"/>
                <a:gd name="connsiteY108" fmla="*/ 6143625 h 6210300"/>
                <a:gd name="connsiteX109" fmla="*/ 5800725 w 6286500"/>
                <a:gd name="connsiteY109" fmla="*/ 6210300 h 6210300"/>
                <a:gd name="connsiteX110" fmla="*/ 6286500 w 6286500"/>
                <a:gd name="connsiteY110" fmla="*/ 6210300 h 621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6286500" h="6210300">
                  <a:moveTo>
                    <a:pt x="0" y="0"/>
                  </a:moveTo>
                  <a:lnTo>
                    <a:pt x="0" y="123825"/>
                  </a:lnTo>
                  <a:lnTo>
                    <a:pt x="57150" y="123825"/>
                  </a:lnTo>
                  <a:lnTo>
                    <a:pt x="57150" y="228600"/>
                  </a:lnTo>
                  <a:lnTo>
                    <a:pt x="95250" y="228600"/>
                  </a:lnTo>
                  <a:lnTo>
                    <a:pt x="95250" y="314325"/>
                  </a:lnTo>
                  <a:lnTo>
                    <a:pt x="142875" y="314325"/>
                  </a:lnTo>
                  <a:lnTo>
                    <a:pt x="142875" y="381000"/>
                  </a:lnTo>
                  <a:lnTo>
                    <a:pt x="190500" y="381000"/>
                  </a:lnTo>
                  <a:lnTo>
                    <a:pt x="190500" y="476250"/>
                  </a:lnTo>
                  <a:lnTo>
                    <a:pt x="314325" y="476250"/>
                  </a:lnTo>
                  <a:lnTo>
                    <a:pt x="314325" y="600075"/>
                  </a:lnTo>
                  <a:lnTo>
                    <a:pt x="342900" y="600075"/>
                  </a:lnTo>
                  <a:lnTo>
                    <a:pt x="342900" y="657225"/>
                  </a:lnTo>
                  <a:lnTo>
                    <a:pt x="438150" y="657225"/>
                  </a:lnTo>
                  <a:lnTo>
                    <a:pt x="438150" y="742950"/>
                  </a:lnTo>
                  <a:lnTo>
                    <a:pt x="485775" y="742950"/>
                  </a:lnTo>
                  <a:lnTo>
                    <a:pt x="485775" y="781050"/>
                  </a:lnTo>
                  <a:lnTo>
                    <a:pt x="533400" y="781050"/>
                  </a:lnTo>
                  <a:lnTo>
                    <a:pt x="533400" y="942975"/>
                  </a:lnTo>
                  <a:lnTo>
                    <a:pt x="771525" y="942975"/>
                  </a:lnTo>
                  <a:lnTo>
                    <a:pt x="771525" y="1000125"/>
                  </a:lnTo>
                  <a:lnTo>
                    <a:pt x="904875" y="1000125"/>
                  </a:lnTo>
                  <a:lnTo>
                    <a:pt x="904875" y="1171575"/>
                  </a:lnTo>
                  <a:lnTo>
                    <a:pt x="914400" y="1171575"/>
                  </a:lnTo>
                  <a:lnTo>
                    <a:pt x="914400" y="1219200"/>
                  </a:lnTo>
                  <a:lnTo>
                    <a:pt x="1009650" y="1219200"/>
                  </a:lnTo>
                  <a:lnTo>
                    <a:pt x="1009650" y="1409700"/>
                  </a:lnTo>
                  <a:lnTo>
                    <a:pt x="1133475" y="1409700"/>
                  </a:lnTo>
                  <a:lnTo>
                    <a:pt x="1133475" y="1514475"/>
                  </a:lnTo>
                  <a:lnTo>
                    <a:pt x="1190625" y="1514475"/>
                  </a:lnTo>
                  <a:lnTo>
                    <a:pt x="1190625" y="1752600"/>
                  </a:lnTo>
                  <a:lnTo>
                    <a:pt x="1285875" y="1752600"/>
                  </a:lnTo>
                  <a:lnTo>
                    <a:pt x="1285875" y="1981200"/>
                  </a:lnTo>
                  <a:lnTo>
                    <a:pt x="1371600" y="1981200"/>
                  </a:lnTo>
                  <a:lnTo>
                    <a:pt x="1371600" y="2047875"/>
                  </a:lnTo>
                  <a:lnTo>
                    <a:pt x="1402556" y="2047875"/>
                  </a:lnTo>
                  <a:cubicBezTo>
                    <a:pt x="1401762" y="2101850"/>
                    <a:pt x="1400969" y="2155825"/>
                    <a:pt x="1400175" y="2209800"/>
                  </a:cubicBezTo>
                  <a:lnTo>
                    <a:pt x="1495425" y="2209800"/>
                  </a:lnTo>
                  <a:lnTo>
                    <a:pt x="1495425" y="2486025"/>
                  </a:lnTo>
                  <a:lnTo>
                    <a:pt x="1552575" y="2486025"/>
                  </a:lnTo>
                  <a:lnTo>
                    <a:pt x="1552575" y="2571750"/>
                  </a:lnTo>
                  <a:lnTo>
                    <a:pt x="1619250" y="2571750"/>
                  </a:lnTo>
                  <a:lnTo>
                    <a:pt x="1619250" y="2667000"/>
                  </a:lnTo>
                  <a:lnTo>
                    <a:pt x="2076450" y="2667000"/>
                  </a:lnTo>
                  <a:lnTo>
                    <a:pt x="2076450" y="2819400"/>
                  </a:lnTo>
                  <a:lnTo>
                    <a:pt x="2238375" y="2819400"/>
                  </a:lnTo>
                  <a:lnTo>
                    <a:pt x="2238375" y="2867025"/>
                  </a:lnTo>
                  <a:lnTo>
                    <a:pt x="2352675" y="2867025"/>
                  </a:lnTo>
                  <a:lnTo>
                    <a:pt x="2352675" y="2971800"/>
                  </a:lnTo>
                  <a:lnTo>
                    <a:pt x="2438400" y="2971800"/>
                  </a:lnTo>
                  <a:lnTo>
                    <a:pt x="2438400" y="3028950"/>
                  </a:lnTo>
                  <a:lnTo>
                    <a:pt x="2486025" y="3031330"/>
                  </a:lnTo>
                  <a:lnTo>
                    <a:pt x="2486025" y="3114675"/>
                  </a:lnTo>
                  <a:lnTo>
                    <a:pt x="2590800" y="3114675"/>
                  </a:lnTo>
                  <a:lnTo>
                    <a:pt x="2590800" y="3238500"/>
                  </a:lnTo>
                  <a:lnTo>
                    <a:pt x="2647950" y="3238500"/>
                  </a:lnTo>
                  <a:lnTo>
                    <a:pt x="2647950" y="3305175"/>
                  </a:lnTo>
                  <a:lnTo>
                    <a:pt x="2695575" y="3305175"/>
                  </a:lnTo>
                  <a:lnTo>
                    <a:pt x="2695575" y="3362325"/>
                  </a:lnTo>
                  <a:lnTo>
                    <a:pt x="2714625" y="3362325"/>
                  </a:lnTo>
                  <a:lnTo>
                    <a:pt x="2714625" y="3448050"/>
                  </a:lnTo>
                  <a:lnTo>
                    <a:pt x="2752725" y="3448050"/>
                  </a:lnTo>
                  <a:lnTo>
                    <a:pt x="2752725" y="3524250"/>
                  </a:lnTo>
                  <a:lnTo>
                    <a:pt x="2781300" y="3524250"/>
                  </a:lnTo>
                  <a:lnTo>
                    <a:pt x="2781300" y="3619500"/>
                  </a:lnTo>
                  <a:lnTo>
                    <a:pt x="2857500" y="3619500"/>
                  </a:lnTo>
                  <a:lnTo>
                    <a:pt x="2857500" y="3886200"/>
                  </a:lnTo>
                  <a:lnTo>
                    <a:pt x="2895600" y="3886200"/>
                  </a:lnTo>
                  <a:lnTo>
                    <a:pt x="2895600" y="4210050"/>
                  </a:lnTo>
                  <a:lnTo>
                    <a:pt x="2971800" y="4210050"/>
                  </a:lnTo>
                  <a:lnTo>
                    <a:pt x="2971800" y="4267200"/>
                  </a:lnTo>
                  <a:lnTo>
                    <a:pt x="3019425" y="4267200"/>
                  </a:lnTo>
                  <a:lnTo>
                    <a:pt x="3019425" y="4314825"/>
                  </a:lnTo>
                  <a:lnTo>
                    <a:pt x="3133725" y="4314825"/>
                  </a:lnTo>
                  <a:lnTo>
                    <a:pt x="3133725" y="4505325"/>
                  </a:lnTo>
                  <a:lnTo>
                    <a:pt x="3371850" y="4505325"/>
                  </a:lnTo>
                  <a:lnTo>
                    <a:pt x="3371850" y="4591050"/>
                  </a:lnTo>
                  <a:lnTo>
                    <a:pt x="3552825" y="4591050"/>
                  </a:lnTo>
                  <a:lnTo>
                    <a:pt x="3552825" y="4657725"/>
                  </a:lnTo>
                  <a:lnTo>
                    <a:pt x="3914775" y="4657725"/>
                  </a:lnTo>
                  <a:lnTo>
                    <a:pt x="3914775" y="4762500"/>
                  </a:lnTo>
                  <a:lnTo>
                    <a:pt x="3962400" y="4762500"/>
                  </a:lnTo>
                  <a:lnTo>
                    <a:pt x="3962400" y="4848225"/>
                  </a:lnTo>
                  <a:lnTo>
                    <a:pt x="3971925" y="4848225"/>
                  </a:lnTo>
                  <a:lnTo>
                    <a:pt x="3971925" y="4933950"/>
                  </a:lnTo>
                  <a:lnTo>
                    <a:pt x="4133850" y="4933950"/>
                  </a:lnTo>
                  <a:lnTo>
                    <a:pt x="4133850" y="5076825"/>
                  </a:lnTo>
                  <a:lnTo>
                    <a:pt x="4181475" y="5076825"/>
                  </a:lnTo>
                  <a:lnTo>
                    <a:pt x="4181475" y="5162550"/>
                  </a:lnTo>
                  <a:lnTo>
                    <a:pt x="4219575" y="5162550"/>
                  </a:lnTo>
                  <a:lnTo>
                    <a:pt x="4219575" y="5219700"/>
                  </a:lnTo>
                  <a:lnTo>
                    <a:pt x="4267200" y="5219700"/>
                  </a:lnTo>
                  <a:lnTo>
                    <a:pt x="4267200" y="5305425"/>
                  </a:lnTo>
                  <a:lnTo>
                    <a:pt x="4381500" y="5305425"/>
                  </a:lnTo>
                  <a:lnTo>
                    <a:pt x="4381500" y="5600700"/>
                  </a:lnTo>
                  <a:lnTo>
                    <a:pt x="4686300" y="5600700"/>
                  </a:lnTo>
                  <a:lnTo>
                    <a:pt x="4686300" y="5667375"/>
                  </a:lnTo>
                  <a:lnTo>
                    <a:pt x="4733925" y="5667375"/>
                  </a:lnTo>
                  <a:lnTo>
                    <a:pt x="4733925" y="5743575"/>
                  </a:lnTo>
                  <a:lnTo>
                    <a:pt x="4924425" y="5743575"/>
                  </a:lnTo>
                  <a:lnTo>
                    <a:pt x="4924425" y="5819775"/>
                  </a:lnTo>
                  <a:lnTo>
                    <a:pt x="5419725" y="5819775"/>
                  </a:lnTo>
                  <a:lnTo>
                    <a:pt x="5419725" y="5924550"/>
                  </a:lnTo>
                  <a:lnTo>
                    <a:pt x="5476875" y="5924550"/>
                  </a:lnTo>
                  <a:lnTo>
                    <a:pt x="5476875" y="6076950"/>
                  </a:lnTo>
                  <a:lnTo>
                    <a:pt x="5505450" y="6076950"/>
                  </a:lnTo>
                  <a:lnTo>
                    <a:pt x="5505450" y="6143625"/>
                  </a:lnTo>
                  <a:lnTo>
                    <a:pt x="5800725" y="6143625"/>
                  </a:lnTo>
                  <a:lnTo>
                    <a:pt x="5800725" y="6210300"/>
                  </a:lnTo>
                  <a:lnTo>
                    <a:pt x="6286500" y="6210300"/>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91" name="Freeform: Shape 190">
              <a:extLst>
                <a:ext uri="{FF2B5EF4-FFF2-40B4-BE49-F238E27FC236}">
                  <a16:creationId xmlns:a16="http://schemas.microsoft.com/office/drawing/2014/main" id="{168DC1E7-D1EC-4276-8B98-32849F243481}"/>
                </a:ext>
              </a:extLst>
            </p:cNvPr>
            <p:cNvSpPr/>
            <p:nvPr/>
          </p:nvSpPr>
          <p:spPr>
            <a:xfrm>
              <a:off x="15708923" y="15622954"/>
              <a:ext cx="10691446" cy="5056554"/>
            </a:xfrm>
            <a:custGeom>
              <a:avLst/>
              <a:gdLst>
                <a:gd name="connsiteX0" fmla="*/ 0 w 10691446"/>
                <a:gd name="connsiteY0" fmla="*/ 0 h 5056554"/>
                <a:gd name="connsiteX1" fmla="*/ 0 w 10691446"/>
                <a:gd name="connsiteY1" fmla="*/ 109415 h 5056554"/>
                <a:gd name="connsiteX2" fmla="*/ 140677 w 10691446"/>
                <a:gd name="connsiteY2" fmla="*/ 109415 h 5056554"/>
                <a:gd name="connsiteX3" fmla="*/ 140677 w 10691446"/>
                <a:gd name="connsiteY3" fmla="*/ 195384 h 5056554"/>
                <a:gd name="connsiteX4" fmla="*/ 398585 w 10691446"/>
                <a:gd name="connsiteY4" fmla="*/ 195384 h 5056554"/>
                <a:gd name="connsiteX5" fmla="*/ 398585 w 10691446"/>
                <a:gd name="connsiteY5" fmla="*/ 281354 h 5056554"/>
                <a:gd name="connsiteX6" fmla="*/ 500185 w 10691446"/>
                <a:gd name="connsiteY6" fmla="*/ 281354 h 5056554"/>
                <a:gd name="connsiteX7" fmla="*/ 500185 w 10691446"/>
                <a:gd name="connsiteY7" fmla="*/ 445477 h 5056554"/>
                <a:gd name="connsiteX8" fmla="*/ 648677 w 10691446"/>
                <a:gd name="connsiteY8" fmla="*/ 445477 h 5056554"/>
                <a:gd name="connsiteX9" fmla="*/ 648677 w 10691446"/>
                <a:gd name="connsiteY9" fmla="*/ 609600 h 5056554"/>
                <a:gd name="connsiteX10" fmla="*/ 703385 w 10691446"/>
                <a:gd name="connsiteY10" fmla="*/ 609600 h 5056554"/>
                <a:gd name="connsiteX11" fmla="*/ 703385 w 10691446"/>
                <a:gd name="connsiteY11" fmla="*/ 828431 h 5056554"/>
                <a:gd name="connsiteX12" fmla="*/ 781539 w 10691446"/>
                <a:gd name="connsiteY12" fmla="*/ 828431 h 5056554"/>
                <a:gd name="connsiteX13" fmla="*/ 781539 w 10691446"/>
                <a:gd name="connsiteY13" fmla="*/ 1180123 h 5056554"/>
                <a:gd name="connsiteX14" fmla="*/ 1008185 w 10691446"/>
                <a:gd name="connsiteY14" fmla="*/ 1180123 h 5056554"/>
                <a:gd name="connsiteX15" fmla="*/ 1008185 w 10691446"/>
                <a:gd name="connsiteY15" fmla="*/ 1266092 h 5056554"/>
                <a:gd name="connsiteX16" fmla="*/ 1125415 w 10691446"/>
                <a:gd name="connsiteY16" fmla="*/ 1266092 h 5056554"/>
                <a:gd name="connsiteX17" fmla="*/ 1125415 w 10691446"/>
                <a:gd name="connsiteY17" fmla="*/ 1344246 h 5056554"/>
                <a:gd name="connsiteX18" fmla="*/ 1273908 w 10691446"/>
                <a:gd name="connsiteY18" fmla="*/ 1344246 h 5056554"/>
                <a:gd name="connsiteX19" fmla="*/ 1273908 w 10691446"/>
                <a:gd name="connsiteY19" fmla="*/ 1453661 h 5056554"/>
                <a:gd name="connsiteX20" fmla="*/ 1422400 w 10691446"/>
                <a:gd name="connsiteY20" fmla="*/ 1453661 h 5056554"/>
                <a:gd name="connsiteX21" fmla="*/ 1422400 w 10691446"/>
                <a:gd name="connsiteY21" fmla="*/ 1516184 h 5056554"/>
                <a:gd name="connsiteX22" fmla="*/ 1563077 w 10691446"/>
                <a:gd name="connsiteY22" fmla="*/ 1516184 h 5056554"/>
                <a:gd name="connsiteX23" fmla="*/ 1563077 w 10691446"/>
                <a:gd name="connsiteY23" fmla="*/ 1586523 h 5056554"/>
                <a:gd name="connsiteX24" fmla="*/ 2203939 w 10691446"/>
                <a:gd name="connsiteY24" fmla="*/ 1586523 h 5056554"/>
                <a:gd name="connsiteX25" fmla="*/ 2203939 w 10691446"/>
                <a:gd name="connsiteY25" fmla="*/ 1688123 h 5056554"/>
                <a:gd name="connsiteX26" fmla="*/ 2243015 w 10691446"/>
                <a:gd name="connsiteY26" fmla="*/ 1688123 h 5056554"/>
                <a:gd name="connsiteX27" fmla="*/ 2243015 w 10691446"/>
                <a:gd name="connsiteY27" fmla="*/ 1781908 h 5056554"/>
                <a:gd name="connsiteX28" fmla="*/ 2524369 w 10691446"/>
                <a:gd name="connsiteY28" fmla="*/ 1781908 h 5056554"/>
                <a:gd name="connsiteX29" fmla="*/ 2524369 w 10691446"/>
                <a:gd name="connsiteY29" fmla="*/ 1836615 h 5056554"/>
                <a:gd name="connsiteX30" fmla="*/ 3024554 w 10691446"/>
                <a:gd name="connsiteY30" fmla="*/ 1836615 h 5056554"/>
                <a:gd name="connsiteX31" fmla="*/ 3024554 w 10691446"/>
                <a:gd name="connsiteY31" fmla="*/ 1946031 h 5056554"/>
                <a:gd name="connsiteX32" fmla="*/ 3196492 w 10691446"/>
                <a:gd name="connsiteY32" fmla="*/ 1946031 h 5056554"/>
                <a:gd name="connsiteX33" fmla="*/ 3196492 w 10691446"/>
                <a:gd name="connsiteY33" fmla="*/ 2024184 h 5056554"/>
                <a:gd name="connsiteX34" fmla="*/ 3298092 w 10691446"/>
                <a:gd name="connsiteY34" fmla="*/ 2024184 h 5056554"/>
                <a:gd name="connsiteX35" fmla="*/ 3298092 w 10691446"/>
                <a:gd name="connsiteY35" fmla="*/ 2125784 h 5056554"/>
                <a:gd name="connsiteX36" fmla="*/ 3360615 w 10691446"/>
                <a:gd name="connsiteY36" fmla="*/ 2125784 h 5056554"/>
                <a:gd name="connsiteX37" fmla="*/ 3360615 w 10691446"/>
                <a:gd name="connsiteY37" fmla="*/ 2172677 h 5056554"/>
                <a:gd name="connsiteX38" fmla="*/ 3626339 w 10691446"/>
                <a:gd name="connsiteY38" fmla="*/ 2172677 h 5056554"/>
                <a:gd name="connsiteX39" fmla="*/ 3626339 w 10691446"/>
                <a:gd name="connsiteY39" fmla="*/ 2430584 h 5056554"/>
                <a:gd name="connsiteX40" fmla="*/ 3712308 w 10691446"/>
                <a:gd name="connsiteY40" fmla="*/ 2430584 h 5056554"/>
                <a:gd name="connsiteX41" fmla="*/ 3712308 w 10691446"/>
                <a:gd name="connsiteY41" fmla="*/ 2547815 h 5056554"/>
                <a:gd name="connsiteX42" fmla="*/ 3845169 w 10691446"/>
                <a:gd name="connsiteY42" fmla="*/ 2547815 h 5056554"/>
                <a:gd name="connsiteX43" fmla="*/ 3845169 w 10691446"/>
                <a:gd name="connsiteY43" fmla="*/ 2829169 h 5056554"/>
                <a:gd name="connsiteX44" fmla="*/ 3931139 w 10691446"/>
                <a:gd name="connsiteY44" fmla="*/ 2829169 h 5056554"/>
                <a:gd name="connsiteX45" fmla="*/ 3931139 w 10691446"/>
                <a:gd name="connsiteY45" fmla="*/ 2899508 h 5056554"/>
                <a:gd name="connsiteX46" fmla="*/ 3931139 w 10691446"/>
                <a:gd name="connsiteY46" fmla="*/ 2899508 h 5056554"/>
                <a:gd name="connsiteX47" fmla="*/ 3978031 w 10691446"/>
                <a:gd name="connsiteY47" fmla="*/ 2946400 h 5056554"/>
                <a:gd name="connsiteX48" fmla="*/ 4110892 w 10691446"/>
                <a:gd name="connsiteY48" fmla="*/ 2946400 h 5056554"/>
                <a:gd name="connsiteX49" fmla="*/ 4110892 w 10691446"/>
                <a:gd name="connsiteY49" fmla="*/ 3141784 h 5056554"/>
                <a:gd name="connsiteX50" fmla="*/ 4697046 w 10691446"/>
                <a:gd name="connsiteY50" fmla="*/ 3141784 h 5056554"/>
                <a:gd name="connsiteX51" fmla="*/ 4697046 w 10691446"/>
                <a:gd name="connsiteY51" fmla="*/ 3235569 h 5056554"/>
                <a:gd name="connsiteX52" fmla="*/ 4798646 w 10691446"/>
                <a:gd name="connsiteY52" fmla="*/ 3235569 h 5056554"/>
                <a:gd name="connsiteX53" fmla="*/ 4798646 w 10691446"/>
                <a:gd name="connsiteY53" fmla="*/ 3321538 h 5056554"/>
                <a:gd name="connsiteX54" fmla="*/ 5283200 w 10691446"/>
                <a:gd name="connsiteY54" fmla="*/ 3321538 h 5056554"/>
                <a:gd name="connsiteX55" fmla="*/ 5283200 w 10691446"/>
                <a:gd name="connsiteY55" fmla="*/ 3407508 h 5056554"/>
                <a:gd name="connsiteX56" fmla="*/ 5330092 w 10691446"/>
                <a:gd name="connsiteY56" fmla="*/ 3407508 h 5056554"/>
                <a:gd name="connsiteX57" fmla="*/ 5330092 w 10691446"/>
                <a:gd name="connsiteY57" fmla="*/ 3509108 h 5056554"/>
                <a:gd name="connsiteX58" fmla="*/ 6041292 w 10691446"/>
                <a:gd name="connsiteY58" fmla="*/ 3509108 h 5056554"/>
                <a:gd name="connsiteX59" fmla="*/ 6041292 w 10691446"/>
                <a:gd name="connsiteY59" fmla="*/ 3579446 h 5056554"/>
                <a:gd name="connsiteX60" fmla="*/ 6213231 w 10691446"/>
                <a:gd name="connsiteY60" fmla="*/ 3579446 h 5056554"/>
                <a:gd name="connsiteX61" fmla="*/ 6213231 w 10691446"/>
                <a:gd name="connsiteY61" fmla="*/ 3696677 h 5056554"/>
                <a:gd name="connsiteX62" fmla="*/ 6260123 w 10691446"/>
                <a:gd name="connsiteY62" fmla="*/ 3696677 h 5056554"/>
                <a:gd name="connsiteX63" fmla="*/ 6260123 w 10691446"/>
                <a:gd name="connsiteY63" fmla="*/ 3774831 h 5056554"/>
                <a:gd name="connsiteX64" fmla="*/ 6486769 w 10691446"/>
                <a:gd name="connsiteY64" fmla="*/ 3774831 h 5056554"/>
                <a:gd name="connsiteX65" fmla="*/ 6486769 w 10691446"/>
                <a:gd name="connsiteY65" fmla="*/ 3845169 h 5056554"/>
                <a:gd name="connsiteX66" fmla="*/ 6510215 w 10691446"/>
                <a:gd name="connsiteY66" fmla="*/ 3845169 h 5056554"/>
                <a:gd name="connsiteX67" fmla="*/ 6510215 w 10691446"/>
                <a:gd name="connsiteY67" fmla="*/ 3931138 h 5056554"/>
                <a:gd name="connsiteX68" fmla="*/ 6635262 w 10691446"/>
                <a:gd name="connsiteY68" fmla="*/ 3931138 h 5056554"/>
                <a:gd name="connsiteX69" fmla="*/ 6635262 w 10691446"/>
                <a:gd name="connsiteY69" fmla="*/ 4056184 h 5056554"/>
                <a:gd name="connsiteX70" fmla="*/ 6705600 w 10691446"/>
                <a:gd name="connsiteY70" fmla="*/ 4056184 h 5056554"/>
                <a:gd name="connsiteX71" fmla="*/ 6705600 w 10691446"/>
                <a:gd name="connsiteY71" fmla="*/ 4314092 h 5056554"/>
                <a:gd name="connsiteX72" fmla="*/ 7737231 w 10691446"/>
                <a:gd name="connsiteY72" fmla="*/ 4314092 h 5056554"/>
                <a:gd name="connsiteX73" fmla="*/ 7737231 w 10691446"/>
                <a:gd name="connsiteY73" fmla="*/ 4392246 h 5056554"/>
                <a:gd name="connsiteX74" fmla="*/ 7916985 w 10691446"/>
                <a:gd name="connsiteY74" fmla="*/ 4392246 h 5056554"/>
                <a:gd name="connsiteX75" fmla="*/ 7916985 w 10691446"/>
                <a:gd name="connsiteY75" fmla="*/ 4454769 h 5056554"/>
                <a:gd name="connsiteX76" fmla="*/ 8518769 w 10691446"/>
                <a:gd name="connsiteY76" fmla="*/ 4454769 h 5056554"/>
                <a:gd name="connsiteX77" fmla="*/ 8518769 w 10691446"/>
                <a:gd name="connsiteY77" fmla="*/ 4540738 h 5056554"/>
                <a:gd name="connsiteX78" fmla="*/ 8745415 w 10691446"/>
                <a:gd name="connsiteY78" fmla="*/ 4540738 h 5056554"/>
                <a:gd name="connsiteX79" fmla="*/ 8745415 w 10691446"/>
                <a:gd name="connsiteY79" fmla="*/ 4665784 h 5056554"/>
                <a:gd name="connsiteX80" fmla="*/ 8979877 w 10691446"/>
                <a:gd name="connsiteY80" fmla="*/ 4665784 h 5056554"/>
                <a:gd name="connsiteX81" fmla="*/ 8979877 w 10691446"/>
                <a:gd name="connsiteY81" fmla="*/ 4728308 h 5056554"/>
                <a:gd name="connsiteX82" fmla="*/ 9433169 w 10691446"/>
                <a:gd name="connsiteY82" fmla="*/ 4728308 h 5056554"/>
                <a:gd name="connsiteX83" fmla="*/ 9433169 w 10691446"/>
                <a:gd name="connsiteY83" fmla="*/ 4868984 h 5056554"/>
                <a:gd name="connsiteX84" fmla="*/ 9675446 w 10691446"/>
                <a:gd name="connsiteY84" fmla="*/ 4868984 h 5056554"/>
                <a:gd name="connsiteX85" fmla="*/ 9675446 w 10691446"/>
                <a:gd name="connsiteY85" fmla="*/ 4978400 h 5056554"/>
                <a:gd name="connsiteX86" fmla="*/ 10691446 w 10691446"/>
                <a:gd name="connsiteY86" fmla="*/ 4978400 h 5056554"/>
                <a:gd name="connsiteX87" fmla="*/ 10691446 w 10691446"/>
                <a:gd name="connsiteY87" fmla="*/ 5056554 h 50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691446" h="5056554">
                  <a:moveTo>
                    <a:pt x="0" y="0"/>
                  </a:moveTo>
                  <a:lnTo>
                    <a:pt x="0" y="109415"/>
                  </a:lnTo>
                  <a:lnTo>
                    <a:pt x="140677" y="109415"/>
                  </a:lnTo>
                  <a:lnTo>
                    <a:pt x="140677" y="195384"/>
                  </a:lnTo>
                  <a:lnTo>
                    <a:pt x="398585" y="195384"/>
                  </a:lnTo>
                  <a:lnTo>
                    <a:pt x="398585" y="281354"/>
                  </a:lnTo>
                  <a:lnTo>
                    <a:pt x="500185" y="281354"/>
                  </a:lnTo>
                  <a:lnTo>
                    <a:pt x="500185" y="445477"/>
                  </a:lnTo>
                  <a:lnTo>
                    <a:pt x="648677" y="445477"/>
                  </a:lnTo>
                  <a:lnTo>
                    <a:pt x="648677" y="609600"/>
                  </a:lnTo>
                  <a:lnTo>
                    <a:pt x="703385" y="609600"/>
                  </a:lnTo>
                  <a:lnTo>
                    <a:pt x="703385" y="828431"/>
                  </a:lnTo>
                  <a:lnTo>
                    <a:pt x="781539" y="828431"/>
                  </a:lnTo>
                  <a:lnTo>
                    <a:pt x="781539" y="1180123"/>
                  </a:lnTo>
                  <a:lnTo>
                    <a:pt x="1008185" y="1180123"/>
                  </a:lnTo>
                  <a:lnTo>
                    <a:pt x="1008185" y="1266092"/>
                  </a:lnTo>
                  <a:lnTo>
                    <a:pt x="1125415" y="1266092"/>
                  </a:lnTo>
                  <a:lnTo>
                    <a:pt x="1125415" y="1344246"/>
                  </a:lnTo>
                  <a:lnTo>
                    <a:pt x="1273908" y="1344246"/>
                  </a:lnTo>
                  <a:lnTo>
                    <a:pt x="1273908" y="1453661"/>
                  </a:lnTo>
                  <a:lnTo>
                    <a:pt x="1422400" y="1453661"/>
                  </a:lnTo>
                  <a:lnTo>
                    <a:pt x="1422400" y="1516184"/>
                  </a:lnTo>
                  <a:lnTo>
                    <a:pt x="1563077" y="1516184"/>
                  </a:lnTo>
                  <a:lnTo>
                    <a:pt x="1563077" y="1586523"/>
                  </a:lnTo>
                  <a:lnTo>
                    <a:pt x="2203939" y="1586523"/>
                  </a:lnTo>
                  <a:lnTo>
                    <a:pt x="2203939" y="1688123"/>
                  </a:lnTo>
                  <a:lnTo>
                    <a:pt x="2243015" y="1688123"/>
                  </a:lnTo>
                  <a:lnTo>
                    <a:pt x="2243015" y="1781908"/>
                  </a:lnTo>
                  <a:lnTo>
                    <a:pt x="2524369" y="1781908"/>
                  </a:lnTo>
                  <a:lnTo>
                    <a:pt x="2524369" y="1836615"/>
                  </a:lnTo>
                  <a:lnTo>
                    <a:pt x="3024554" y="1836615"/>
                  </a:lnTo>
                  <a:lnTo>
                    <a:pt x="3024554" y="1946031"/>
                  </a:lnTo>
                  <a:lnTo>
                    <a:pt x="3196492" y="1946031"/>
                  </a:lnTo>
                  <a:lnTo>
                    <a:pt x="3196492" y="2024184"/>
                  </a:lnTo>
                  <a:lnTo>
                    <a:pt x="3298092" y="2024184"/>
                  </a:lnTo>
                  <a:lnTo>
                    <a:pt x="3298092" y="2125784"/>
                  </a:lnTo>
                  <a:lnTo>
                    <a:pt x="3360615" y="2125784"/>
                  </a:lnTo>
                  <a:lnTo>
                    <a:pt x="3360615" y="2172677"/>
                  </a:lnTo>
                  <a:lnTo>
                    <a:pt x="3626339" y="2172677"/>
                  </a:lnTo>
                  <a:lnTo>
                    <a:pt x="3626339" y="2430584"/>
                  </a:lnTo>
                  <a:lnTo>
                    <a:pt x="3712308" y="2430584"/>
                  </a:lnTo>
                  <a:lnTo>
                    <a:pt x="3712308" y="2547815"/>
                  </a:lnTo>
                  <a:lnTo>
                    <a:pt x="3845169" y="2547815"/>
                  </a:lnTo>
                  <a:lnTo>
                    <a:pt x="3845169" y="2829169"/>
                  </a:lnTo>
                  <a:lnTo>
                    <a:pt x="3931139" y="2829169"/>
                  </a:lnTo>
                  <a:lnTo>
                    <a:pt x="3931139" y="2899508"/>
                  </a:lnTo>
                  <a:lnTo>
                    <a:pt x="3931139" y="2899508"/>
                  </a:lnTo>
                  <a:lnTo>
                    <a:pt x="3978031" y="2946400"/>
                  </a:lnTo>
                  <a:lnTo>
                    <a:pt x="4110892" y="2946400"/>
                  </a:lnTo>
                  <a:lnTo>
                    <a:pt x="4110892" y="3141784"/>
                  </a:lnTo>
                  <a:lnTo>
                    <a:pt x="4697046" y="3141784"/>
                  </a:lnTo>
                  <a:lnTo>
                    <a:pt x="4697046" y="3235569"/>
                  </a:lnTo>
                  <a:lnTo>
                    <a:pt x="4798646" y="3235569"/>
                  </a:lnTo>
                  <a:lnTo>
                    <a:pt x="4798646" y="3321538"/>
                  </a:lnTo>
                  <a:lnTo>
                    <a:pt x="5283200" y="3321538"/>
                  </a:lnTo>
                  <a:lnTo>
                    <a:pt x="5283200" y="3407508"/>
                  </a:lnTo>
                  <a:lnTo>
                    <a:pt x="5330092" y="3407508"/>
                  </a:lnTo>
                  <a:lnTo>
                    <a:pt x="5330092" y="3509108"/>
                  </a:lnTo>
                  <a:lnTo>
                    <a:pt x="6041292" y="3509108"/>
                  </a:lnTo>
                  <a:lnTo>
                    <a:pt x="6041292" y="3579446"/>
                  </a:lnTo>
                  <a:lnTo>
                    <a:pt x="6213231" y="3579446"/>
                  </a:lnTo>
                  <a:lnTo>
                    <a:pt x="6213231" y="3696677"/>
                  </a:lnTo>
                  <a:lnTo>
                    <a:pt x="6260123" y="3696677"/>
                  </a:lnTo>
                  <a:lnTo>
                    <a:pt x="6260123" y="3774831"/>
                  </a:lnTo>
                  <a:lnTo>
                    <a:pt x="6486769" y="3774831"/>
                  </a:lnTo>
                  <a:lnTo>
                    <a:pt x="6486769" y="3845169"/>
                  </a:lnTo>
                  <a:lnTo>
                    <a:pt x="6510215" y="3845169"/>
                  </a:lnTo>
                  <a:lnTo>
                    <a:pt x="6510215" y="3931138"/>
                  </a:lnTo>
                  <a:lnTo>
                    <a:pt x="6635262" y="3931138"/>
                  </a:lnTo>
                  <a:lnTo>
                    <a:pt x="6635262" y="4056184"/>
                  </a:lnTo>
                  <a:lnTo>
                    <a:pt x="6705600" y="4056184"/>
                  </a:lnTo>
                  <a:lnTo>
                    <a:pt x="6705600" y="4314092"/>
                  </a:lnTo>
                  <a:lnTo>
                    <a:pt x="7737231" y="4314092"/>
                  </a:lnTo>
                  <a:lnTo>
                    <a:pt x="7737231" y="4392246"/>
                  </a:lnTo>
                  <a:lnTo>
                    <a:pt x="7916985" y="4392246"/>
                  </a:lnTo>
                  <a:lnTo>
                    <a:pt x="7916985" y="4454769"/>
                  </a:lnTo>
                  <a:lnTo>
                    <a:pt x="8518769" y="4454769"/>
                  </a:lnTo>
                  <a:lnTo>
                    <a:pt x="8518769" y="4540738"/>
                  </a:lnTo>
                  <a:lnTo>
                    <a:pt x="8745415" y="4540738"/>
                  </a:lnTo>
                  <a:lnTo>
                    <a:pt x="8745415" y="4665784"/>
                  </a:lnTo>
                  <a:lnTo>
                    <a:pt x="8979877" y="4665784"/>
                  </a:lnTo>
                  <a:lnTo>
                    <a:pt x="8979877" y="4728308"/>
                  </a:lnTo>
                  <a:lnTo>
                    <a:pt x="9433169" y="4728308"/>
                  </a:lnTo>
                  <a:lnTo>
                    <a:pt x="9433169" y="4868984"/>
                  </a:lnTo>
                  <a:lnTo>
                    <a:pt x="9675446" y="4868984"/>
                  </a:lnTo>
                  <a:lnTo>
                    <a:pt x="9675446" y="4978400"/>
                  </a:lnTo>
                  <a:lnTo>
                    <a:pt x="10691446" y="4978400"/>
                  </a:lnTo>
                  <a:lnTo>
                    <a:pt x="10691446" y="5056554"/>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92" name="Freeform: Shape 191">
              <a:extLst>
                <a:ext uri="{FF2B5EF4-FFF2-40B4-BE49-F238E27FC236}">
                  <a16:creationId xmlns:a16="http://schemas.microsoft.com/office/drawing/2014/main" id="{90FB7E05-B433-4452-A8C5-BAA9E31BFF86}"/>
                </a:ext>
              </a:extLst>
            </p:cNvPr>
            <p:cNvSpPr/>
            <p:nvPr/>
          </p:nvSpPr>
          <p:spPr>
            <a:xfrm>
              <a:off x="26380440" y="20688300"/>
              <a:ext cx="34564320" cy="2606040"/>
            </a:xfrm>
            <a:custGeom>
              <a:avLst/>
              <a:gdLst>
                <a:gd name="connsiteX0" fmla="*/ 0 w 34564320"/>
                <a:gd name="connsiteY0" fmla="*/ 0 h 2606040"/>
                <a:gd name="connsiteX1" fmla="*/ 1485900 w 34564320"/>
                <a:gd name="connsiteY1" fmla="*/ 0 h 2606040"/>
                <a:gd name="connsiteX2" fmla="*/ 1485900 w 34564320"/>
                <a:gd name="connsiteY2" fmla="*/ 137160 h 2606040"/>
                <a:gd name="connsiteX3" fmla="*/ 1600200 w 34564320"/>
                <a:gd name="connsiteY3" fmla="*/ 137160 h 2606040"/>
                <a:gd name="connsiteX4" fmla="*/ 1600200 w 34564320"/>
                <a:gd name="connsiteY4" fmla="*/ 251460 h 2606040"/>
                <a:gd name="connsiteX5" fmla="*/ 3223260 w 34564320"/>
                <a:gd name="connsiteY5" fmla="*/ 251460 h 2606040"/>
                <a:gd name="connsiteX6" fmla="*/ 3223260 w 34564320"/>
                <a:gd name="connsiteY6" fmla="*/ 365760 h 2606040"/>
                <a:gd name="connsiteX7" fmla="*/ 3314700 w 34564320"/>
                <a:gd name="connsiteY7" fmla="*/ 365760 h 2606040"/>
                <a:gd name="connsiteX8" fmla="*/ 3314700 w 34564320"/>
                <a:gd name="connsiteY8" fmla="*/ 480060 h 2606040"/>
                <a:gd name="connsiteX9" fmla="*/ 4091940 w 34564320"/>
                <a:gd name="connsiteY9" fmla="*/ 480060 h 2606040"/>
                <a:gd name="connsiteX10" fmla="*/ 4091940 w 34564320"/>
                <a:gd name="connsiteY10" fmla="*/ 617220 h 2606040"/>
                <a:gd name="connsiteX11" fmla="*/ 4869180 w 34564320"/>
                <a:gd name="connsiteY11" fmla="*/ 617220 h 2606040"/>
                <a:gd name="connsiteX12" fmla="*/ 4869180 w 34564320"/>
                <a:gd name="connsiteY12" fmla="*/ 731520 h 2606040"/>
                <a:gd name="connsiteX13" fmla="*/ 7315200 w 34564320"/>
                <a:gd name="connsiteY13" fmla="*/ 731520 h 2606040"/>
                <a:gd name="connsiteX14" fmla="*/ 7383780 w 34564320"/>
                <a:gd name="connsiteY14" fmla="*/ 800100 h 2606040"/>
                <a:gd name="connsiteX15" fmla="*/ 7475220 w 34564320"/>
                <a:gd name="connsiteY15" fmla="*/ 800100 h 2606040"/>
                <a:gd name="connsiteX16" fmla="*/ 7475220 w 34564320"/>
                <a:gd name="connsiteY16" fmla="*/ 960120 h 2606040"/>
                <a:gd name="connsiteX17" fmla="*/ 7635240 w 34564320"/>
                <a:gd name="connsiteY17" fmla="*/ 960120 h 2606040"/>
                <a:gd name="connsiteX18" fmla="*/ 7635240 w 34564320"/>
                <a:gd name="connsiteY18" fmla="*/ 1074420 h 2606040"/>
                <a:gd name="connsiteX19" fmla="*/ 9029700 w 34564320"/>
                <a:gd name="connsiteY19" fmla="*/ 1074420 h 2606040"/>
                <a:gd name="connsiteX20" fmla="*/ 9029700 w 34564320"/>
                <a:gd name="connsiteY20" fmla="*/ 1165860 h 2606040"/>
                <a:gd name="connsiteX21" fmla="*/ 9669780 w 34564320"/>
                <a:gd name="connsiteY21" fmla="*/ 1165860 h 2606040"/>
                <a:gd name="connsiteX22" fmla="*/ 9669780 w 34564320"/>
                <a:gd name="connsiteY22" fmla="*/ 1257300 h 2606040"/>
                <a:gd name="connsiteX23" fmla="*/ 11132820 w 34564320"/>
                <a:gd name="connsiteY23" fmla="*/ 1257300 h 2606040"/>
                <a:gd name="connsiteX24" fmla="*/ 11132820 w 34564320"/>
                <a:gd name="connsiteY24" fmla="*/ 1348740 h 2606040"/>
                <a:gd name="connsiteX25" fmla="*/ 12824460 w 34564320"/>
                <a:gd name="connsiteY25" fmla="*/ 1348740 h 2606040"/>
                <a:gd name="connsiteX26" fmla="*/ 12824460 w 34564320"/>
                <a:gd name="connsiteY26" fmla="*/ 1508760 h 2606040"/>
                <a:gd name="connsiteX27" fmla="*/ 13075920 w 34564320"/>
                <a:gd name="connsiteY27" fmla="*/ 1508760 h 2606040"/>
                <a:gd name="connsiteX28" fmla="*/ 13075920 w 34564320"/>
                <a:gd name="connsiteY28" fmla="*/ 1600200 h 2606040"/>
                <a:gd name="connsiteX29" fmla="*/ 17716500 w 34564320"/>
                <a:gd name="connsiteY29" fmla="*/ 1600200 h 2606040"/>
                <a:gd name="connsiteX30" fmla="*/ 17716500 w 34564320"/>
                <a:gd name="connsiteY30" fmla="*/ 1805940 h 2606040"/>
                <a:gd name="connsiteX31" fmla="*/ 22448520 w 34564320"/>
                <a:gd name="connsiteY31" fmla="*/ 1805940 h 2606040"/>
                <a:gd name="connsiteX32" fmla="*/ 22448520 w 34564320"/>
                <a:gd name="connsiteY32" fmla="*/ 1988820 h 2606040"/>
                <a:gd name="connsiteX33" fmla="*/ 23408640 w 34564320"/>
                <a:gd name="connsiteY33" fmla="*/ 1988820 h 2606040"/>
                <a:gd name="connsiteX34" fmla="*/ 23408640 w 34564320"/>
                <a:gd name="connsiteY34" fmla="*/ 2331720 h 2606040"/>
                <a:gd name="connsiteX35" fmla="*/ 24574500 w 34564320"/>
                <a:gd name="connsiteY35" fmla="*/ 2331720 h 2606040"/>
                <a:gd name="connsiteX36" fmla="*/ 24574500 w 34564320"/>
                <a:gd name="connsiteY36" fmla="*/ 2606040 h 2606040"/>
                <a:gd name="connsiteX37" fmla="*/ 34564320 w 34564320"/>
                <a:gd name="connsiteY37" fmla="*/ 2606040 h 26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564320" h="2606040">
                  <a:moveTo>
                    <a:pt x="0" y="0"/>
                  </a:moveTo>
                  <a:lnTo>
                    <a:pt x="1485900" y="0"/>
                  </a:lnTo>
                  <a:lnTo>
                    <a:pt x="1485900" y="137160"/>
                  </a:lnTo>
                  <a:lnTo>
                    <a:pt x="1600200" y="137160"/>
                  </a:lnTo>
                  <a:lnTo>
                    <a:pt x="1600200" y="251460"/>
                  </a:lnTo>
                  <a:lnTo>
                    <a:pt x="3223260" y="251460"/>
                  </a:lnTo>
                  <a:lnTo>
                    <a:pt x="3223260" y="365760"/>
                  </a:lnTo>
                  <a:lnTo>
                    <a:pt x="3314700" y="365760"/>
                  </a:lnTo>
                  <a:lnTo>
                    <a:pt x="3314700" y="480060"/>
                  </a:lnTo>
                  <a:lnTo>
                    <a:pt x="4091940" y="480060"/>
                  </a:lnTo>
                  <a:lnTo>
                    <a:pt x="4091940" y="617220"/>
                  </a:lnTo>
                  <a:lnTo>
                    <a:pt x="4869180" y="617220"/>
                  </a:lnTo>
                  <a:lnTo>
                    <a:pt x="4869180" y="731520"/>
                  </a:lnTo>
                  <a:lnTo>
                    <a:pt x="7315200" y="731520"/>
                  </a:lnTo>
                  <a:lnTo>
                    <a:pt x="7383780" y="800100"/>
                  </a:lnTo>
                  <a:lnTo>
                    <a:pt x="7475220" y="800100"/>
                  </a:lnTo>
                  <a:lnTo>
                    <a:pt x="7475220" y="960120"/>
                  </a:lnTo>
                  <a:lnTo>
                    <a:pt x="7635240" y="960120"/>
                  </a:lnTo>
                  <a:lnTo>
                    <a:pt x="7635240" y="1074420"/>
                  </a:lnTo>
                  <a:lnTo>
                    <a:pt x="9029700" y="1074420"/>
                  </a:lnTo>
                  <a:lnTo>
                    <a:pt x="9029700" y="1165860"/>
                  </a:lnTo>
                  <a:lnTo>
                    <a:pt x="9669780" y="1165860"/>
                  </a:lnTo>
                  <a:lnTo>
                    <a:pt x="9669780" y="1257300"/>
                  </a:lnTo>
                  <a:lnTo>
                    <a:pt x="11132820" y="1257300"/>
                  </a:lnTo>
                  <a:lnTo>
                    <a:pt x="11132820" y="1348740"/>
                  </a:lnTo>
                  <a:lnTo>
                    <a:pt x="12824460" y="1348740"/>
                  </a:lnTo>
                  <a:lnTo>
                    <a:pt x="12824460" y="1508760"/>
                  </a:lnTo>
                  <a:lnTo>
                    <a:pt x="13075920" y="1508760"/>
                  </a:lnTo>
                  <a:lnTo>
                    <a:pt x="13075920" y="1600200"/>
                  </a:lnTo>
                  <a:lnTo>
                    <a:pt x="17716500" y="1600200"/>
                  </a:lnTo>
                  <a:lnTo>
                    <a:pt x="17716500" y="1805940"/>
                  </a:lnTo>
                  <a:lnTo>
                    <a:pt x="22448520" y="1805940"/>
                  </a:lnTo>
                  <a:lnTo>
                    <a:pt x="22448520" y="1988820"/>
                  </a:lnTo>
                  <a:lnTo>
                    <a:pt x="23408640" y="1988820"/>
                  </a:lnTo>
                  <a:lnTo>
                    <a:pt x="23408640" y="2331720"/>
                  </a:lnTo>
                  <a:lnTo>
                    <a:pt x="24574500" y="2331720"/>
                  </a:lnTo>
                  <a:lnTo>
                    <a:pt x="24574500" y="2606040"/>
                  </a:lnTo>
                  <a:lnTo>
                    <a:pt x="34564320" y="2606040"/>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21" name="Group 120">
            <a:extLst>
              <a:ext uri="{FF2B5EF4-FFF2-40B4-BE49-F238E27FC236}">
                <a16:creationId xmlns:a16="http://schemas.microsoft.com/office/drawing/2014/main" id="{B5B42C3E-A0BF-4A24-9C7A-9AE6775EF6F4}"/>
              </a:ext>
            </a:extLst>
          </p:cNvPr>
          <p:cNvGrpSpPr/>
          <p:nvPr/>
        </p:nvGrpSpPr>
        <p:grpSpPr>
          <a:xfrm>
            <a:off x="6984299" y="2901025"/>
            <a:ext cx="4487717" cy="1826099"/>
            <a:chOff x="7088382" y="2901024"/>
            <a:chExt cx="4487717" cy="1826099"/>
          </a:xfrm>
        </p:grpSpPr>
        <p:sp>
          <p:nvSpPr>
            <p:cNvPr id="122" name="Triangle 156">
              <a:extLst>
                <a:ext uri="{FF2B5EF4-FFF2-40B4-BE49-F238E27FC236}">
                  <a16:creationId xmlns:a16="http://schemas.microsoft.com/office/drawing/2014/main" id="{7782F9EC-C24E-4B1F-B58D-3ECC31D10250}"/>
                </a:ext>
              </a:extLst>
            </p:cNvPr>
            <p:cNvSpPr/>
            <p:nvPr/>
          </p:nvSpPr>
          <p:spPr>
            <a:xfrm>
              <a:off x="7669408" y="382256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3" name="Triangle 157">
              <a:extLst>
                <a:ext uri="{FF2B5EF4-FFF2-40B4-BE49-F238E27FC236}">
                  <a16:creationId xmlns:a16="http://schemas.microsoft.com/office/drawing/2014/main" id="{71703037-CE0A-4805-9762-BEA73E1F2C41}"/>
                </a:ext>
              </a:extLst>
            </p:cNvPr>
            <p:cNvSpPr/>
            <p:nvPr/>
          </p:nvSpPr>
          <p:spPr>
            <a:xfrm>
              <a:off x="7714652" y="392416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4" name="Triangle 158">
              <a:extLst>
                <a:ext uri="{FF2B5EF4-FFF2-40B4-BE49-F238E27FC236}">
                  <a16:creationId xmlns:a16="http://schemas.microsoft.com/office/drawing/2014/main" id="{BAC39A7C-FAE0-499A-9796-0E0A70524590}"/>
                </a:ext>
              </a:extLst>
            </p:cNvPr>
            <p:cNvSpPr/>
            <p:nvPr/>
          </p:nvSpPr>
          <p:spPr>
            <a:xfrm>
              <a:off x="7821014" y="400830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5" name="Triangle 159">
              <a:extLst>
                <a:ext uri="{FF2B5EF4-FFF2-40B4-BE49-F238E27FC236}">
                  <a16:creationId xmlns:a16="http://schemas.microsoft.com/office/drawing/2014/main" id="{82168435-4737-4183-A702-8939B2B25FA2}"/>
                </a:ext>
              </a:extLst>
            </p:cNvPr>
            <p:cNvSpPr/>
            <p:nvPr/>
          </p:nvSpPr>
          <p:spPr>
            <a:xfrm>
              <a:off x="8253608" y="42456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6" name="Triangle 160">
              <a:extLst>
                <a:ext uri="{FF2B5EF4-FFF2-40B4-BE49-F238E27FC236}">
                  <a16:creationId xmlns:a16="http://schemas.microsoft.com/office/drawing/2014/main" id="{084E3161-CF38-4251-BFE7-0214C2993C85}"/>
                </a:ext>
              </a:extLst>
            </p:cNvPr>
            <p:cNvSpPr/>
            <p:nvPr/>
          </p:nvSpPr>
          <p:spPr>
            <a:xfrm>
              <a:off x="8273452" y="427341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7" name="Triangle 161">
              <a:extLst>
                <a:ext uri="{FF2B5EF4-FFF2-40B4-BE49-F238E27FC236}">
                  <a16:creationId xmlns:a16="http://schemas.microsoft.com/office/drawing/2014/main" id="{6CA274F2-3232-4A6B-B073-962A2D181BD4}"/>
                </a:ext>
              </a:extLst>
            </p:cNvPr>
            <p:cNvSpPr/>
            <p:nvPr/>
          </p:nvSpPr>
          <p:spPr>
            <a:xfrm>
              <a:off x="8314073" y="432278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8" name="Triangle 162">
              <a:extLst>
                <a:ext uri="{FF2B5EF4-FFF2-40B4-BE49-F238E27FC236}">
                  <a16:creationId xmlns:a16="http://schemas.microsoft.com/office/drawing/2014/main" id="{E992F6CF-2527-4257-8CB4-E19A35F2BCA8}"/>
                </a:ext>
              </a:extLst>
            </p:cNvPr>
            <p:cNvSpPr/>
            <p:nvPr/>
          </p:nvSpPr>
          <p:spPr>
            <a:xfrm>
              <a:off x="8356795" y="433374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29" name="Triangle 163">
              <a:extLst>
                <a:ext uri="{FF2B5EF4-FFF2-40B4-BE49-F238E27FC236}">
                  <a16:creationId xmlns:a16="http://schemas.microsoft.com/office/drawing/2014/main" id="{A0D9316D-B1DA-46E2-8042-C22C6441B3B4}"/>
                </a:ext>
              </a:extLst>
            </p:cNvPr>
            <p:cNvSpPr/>
            <p:nvPr/>
          </p:nvSpPr>
          <p:spPr>
            <a:xfrm>
              <a:off x="8483002" y="437819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0" name="Triangle 164">
              <a:extLst>
                <a:ext uri="{FF2B5EF4-FFF2-40B4-BE49-F238E27FC236}">
                  <a16:creationId xmlns:a16="http://schemas.microsoft.com/office/drawing/2014/main" id="{8E3BAA0D-07AC-40A5-B8FD-F515AD7B98CD}"/>
                </a:ext>
              </a:extLst>
            </p:cNvPr>
            <p:cNvSpPr/>
            <p:nvPr/>
          </p:nvSpPr>
          <p:spPr>
            <a:xfrm>
              <a:off x="8592539" y="4420260"/>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1" name="Triangle 165">
              <a:extLst>
                <a:ext uri="{FF2B5EF4-FFF2-40B4-BE49-F238E27FC236}">
                  <a16:creationId xmlns:a16="http://schemas.microsoft.com/office/drawing/2014/main" id="{22DC7E7B-8ABE-4BF9-9E83-FDCD67C72630}"/>
                </a:ext>
              </a:extLst>
            </p:cNvPr>
            <p:cNvSpPr/>
            <p:nvPr/>
          </p:nvSpPr>
          <p:spPr>
            <a:xfrm>
              <a:off x="8610796" y="44234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2" name="Triangle 166">
              <a:extLst>
                <a:ext uri="{FF2B5EF4-FFF2-40B4-BE49-F238E27FC236}">
                  <a16:creationId xmlns:a16="http://schemas.microsoft.com/office/drawing/2014/main" id="{47FB62AD-06E3-4A29-86AF-D7480B3EDB05}"/>
                </a:ext>
              </a:extLst>
            </p:cNvPr>
            <p:cNvSpPr/>
            <p:nvPr/>
          </p:nvSpPr>
          <p:spPr>
            <a:xfrm>
              <a:off x="8694139" y="44520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3" name="Triangle 167">
              <a:extLst>
                <a:ext uri="{FF2B5EF4-FFF2-40B4-BE49-F238E27FC236}">
                  <a16:creationId xmlns:a16="http://schemas.microsoft.com/office/drawing/2014/main" id="{EA060F9E-2D56-436A-BF8B-0FC0C0027AE3}"/>
                </a:ext>
              </a:extLst>
            </p:cNvPr>
            <p:cNvSpPr/>
            <p:nvPr/>
          </p:nvSpPr>
          <p:spPr>
            <a:xfrm>
              <a:off x="8711602" y="445121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4" name="Triangle 168">
              <a:extLst>
                <a:ext uri="{FF2B5EF4-FFF2-40B4-BE49-F238E27FC236}">
                  <a16:creationId xmlns:a16="http://schemas.microsoft.com/office/drawing/2014/main" id="{A051BCD6-D959-4826-ABFA-913CBC67E2FF}"/>
                </a:ext>
              </a:extLst>
            </p:cNvPr>
            <p:cNvSpPr/>
            <p:nvPr/>
          </p:nvSpPr>
          <p:spPr>
            <a:xfrm>
              <a:off x="8724302" y="445280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5" name="Triangle 169">
              <a:extLst>
                <a:ext uri="{FF2B5EF4-FFF2-40B4-BE49-F238E27FC236}">
                  <a16:creationId xmlns:a16="http://schemas.microsoft.com/office/drawing/2014/main" id="{741DF1FF-A4C8-42A9-BFEB-57D8C0E17991}"/>
                </a:ext>
              </a:extLst>
            </p:cNvPr>
            <p:cNvSpPr/>
            <p:nvPr/>
          </p:nvSpPr>
          <p:spPr>
            <a:xfrm>
              <a:off x="8933852" y="448296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6" name="Triangle 170">
              <a:extLst>
                <a:ext uri="{FF2B5EF4-FFF2-40B4-BE49-F238E27FC236}">
                  <a16:creationId xmlns:a16="http://schemas.microsoft.com/office/drawing/2014/main" id="{265F284D-64D6-4965-903F-837F582A9A76}"/>
                </a:ext>
              </a:extLst>
            </p:cNvPr>
            <p:cNvSpPr/>
            <p:nvPr/>
          </p:nvSpPr>
          <p:spPr>
            <a:xfrm>
              <a:off x="8984652" y="449407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7" name="Triangle 171">
              <a:extLst>
                <a:ext uri="{FF2B5EF4-FFF2-40B4-BE49-F238E27FC236}">
                  <a16:creationId xmlns:a16="http://schemas.microsoft.com/office/drawing/2014/main" id="{D0DA6323-833E-47CD-BE29-48FDEEB0C63B}"/>
                </a:ext>
              </a:extLst>
            </p:cNvPr>
            <p:cNvSpPr/>
            <p:nvPr/>
          </p:nvSpPr>
          <p:spPr>
            <a:xfrm>
              <a:off x="9018783" y="449249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8" name="Triangle 172">
              <a:extLst>
                <a:ext uri="{FF2B5EF4-FFF2-40B4-BE49-F238E27FC236}">
                  <a16:creationId xmlns:a16="http://schemas.microsoft.com/office/drawing/2014/main" id="{04BBAB27-54EF-4E2D-979D-62DA9A5E55D2}"/>
                </a:ext>
              </a:extLst>
            </p:cNvPr>
            <p:cNvSpPr/>
            <p:nvPr/>
          </p:nvSpPr>
          <p:spPr>
            <a:xfrm>
              <a:off x="9053708" y="449249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39" name="Triangle 173">
              <a:extLst>
                <a:ext uri="{FF2B5EF4-FFF2-40B4-BE49-F238E27FC236}">
                  <a16:creationId xmlns:a16="http://schemas.microsoft.com/office/drawing/2014/main" id="{52BF2E18-8823-4F24-A857-131508390E7A}"/>
                </a:ext>
              </a:extLst>
            </p:cNvPr>
            <p:cNvSpPr/>
            <p:nvPr/>
          </p:nvSpPr>
          <p:spPr>
            <a:xfrm>
              <a:off x="9355333" y="453138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0" name="Triangle 174">
              <a:extLst>
                <a:ext uri="{FF2B5EF4-FFF2-40B4-BE49-F238E27FC236}">
                  <a16:creationId xmlns:a16="http://schemas.microsoft.com/office/drawing/2014/main" id="{06E577E7-6545-44DF-B0F7-C707F363C8A9}"/>
                </a:ext>
              </a:extLst>
            </p:cNvPr>
            <p:cNvSpPr/>
            <p:nvPr/>
          </p:nvSpPr>
          <p:spPr>
            <a:xfrm>
              <a:off x="9378352" y="453138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1" name="Triangle 175">
              <a:extLst>
                <a:ext uri="{FF2B5EF4-FFF2-40B4-BE49-F238E27FC236}">
                  <a16:creationId xmlns:a16="http://schemas.microsoft.com/office/drawing/2014/main" id="{59ED4C88-15F6-402A-A5A2-62B58692A5C9}"/>
                </a:ext>
              </a:extLst>
            </p:cNvPr>
            <p:cNvSpPr/>
            <p:nvPr/>
          </p:nvSpPr>
          <p:spPr>
            <a:xfrm>
              <a:off x="9586314" y="457107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2" name="Triangle 176">
              <a:extLst>
                <a:ext uri="{FF2B5EF4-FFF2-40B4-BE49-F238E27FC236}">
                  <a16:creationId xmlns:a16="http://schemas.microsoft.com/office/drawing/2014/main" id="{3F0E3420-813E-4319-AA6C-101D6CB1AC28}"/>
                </a:ext>
              </a:extLst>
            </p:cNvPr>
            <p:cNvSpPr/>
            <p:nvPr/>
          </p:nvSpPr>
          <p:spPr>
            <a:xfrm>
              <a:off x="9606952" y="457107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3" name="Triangle 177">
              <a:extLst>
                <a:ext uri="{FF2B5EF4-FFF2-40B4-BE49-F238E27FC236}">
                  <a16:creationId xmlns:a16="http://schemas.microsoft.com/office/drawing/2014/main" id="{822BCB84-1756-4D3C-83A9-179BA553A72A}"/>
                </a:ext>
              </a:extLst>
            </p:cNvPr>
            <p:cNvSpPr/>
            <p:nvPr/>
          </p:nvSpPr>
          <p:spPr>
            <a:xfrm>
              <a:off x="9846664"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4" name="Triangle 178">
              <a:extLst>
                <a:ext uri="{FF2B5EF4-FFF2-40B4-BE49-F238E27FC236}">
                  <a16:creationId xmlns:a16="http://schemas.microsoft.com/office/drawing/2014/main" id="{BD25A943-7B38-448C-B240-CD4E59E9C81A}"/>
                </a:ext>
              </a:extLst>
            </p:cNvPr>
            <p:cNvSpPr/>
            <p:nvPr/>
          </p:nvSpPr>
          <p:spPr>
            <a:xfrm>
              <a:off x="9938739"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5" name="Triangle 179">
              <a:extLst>
                <a:ext uri="{FF2B5EF4-FFF2-40B4-BE49-F238E27FC236}">
                  <a16:creationId xmlns:a16="http://schemas.microsoft.com/office/drawing/2014/main" id="{18B2AE9C-0E9F-4743-B813-A7CEC99D531F}"/>
                </a:ext>
              </a:extLst>
            </p:cNvPr>
            <p:cNvSpPr/>
            <p:nvPr/>
          </p:nvSpPr>
          <p:spPr>
            <a:xfrm>
              <a:off x="9962551"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6" name="Triangle 180">
              <a:extLst>
                <a:ext uri="{FF2B5EF4-FFF2-40B4-BE49-F238E27FC236}">
                  <a16:creationId xmlns:a16="http://schemas.microsoft.com/office/drawing/2014/main" id="{A2123F81-3640-48C6-AF2A-BB9A9FCC1B72}"/>
                </a:ext>
              </a:extLst>
            </p:cNvPr>
            <p:cNvSpPr/>
            <p:nvPr/>
          </p:nvSpPr>
          <p:spPr>
            <a:xfrm>
              <a:off x="9987158"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7" name="Triangle 181">
              <a:extLst>
                <a:ext uri="{FF2B5EF4-FFF2-40B4-BE49-F238E27FC236}">
                  <a16:creationId xmlns:a16="http://schemas.microsoft.com/office/drawing/2014/main" id="{6C7C7C4B-3920-4114-A652-C2B0854E7A65}"/>
                </a:ext>
              </a:extLst>
            </p:cNvPr>
            <p:cNvSpPr/>
            <p:nvPr/>
          </p:nvSpPr>
          <p:spPr>
            <a:xfrm>
              <a:off x="10045102"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8" name="Triangle 182">
              <a:extLst>
                <a:ext uri="{FF2B5EF4-FFF2-40B4-BE49-F238E27FC236}">
                  <a16:creationId xmlns:a16="http://schemas.microsoft.com/office/drawing/2014/main" id="{4524C55D-F71F-4F92-8642-6A1E043A1149}"/>
                </a:ext>
              </a:extLst>
            </p:cNvPr>
            <p:cNvSpPr/>
            <p:nvPr/>
          </p:nvSpPr>
          <p:spPr>
            <a:xfrm>
              <a:off x="10073677"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49" name="Triangle 183">
              <a:extLst>
                <a:ext uri="{FF2B5EF4-FFF2-40B4-BE49-F238E27FC236}">
                  <a16:creationId xmlns:a16="http://schemas.microsoft.com/office/drawing/2014/main" id="{E9650CD2-DCB8-4E92-85D8-16E4907EAC3D}"/>
                </a:ext>
              </a:extLst>
            </p:cNvPr>
            <p:cNvSpPr/>
            <p:nvPr/>
          </p:nvSpPr>
          <p:spPr>
            <a:xfrm>
              <a:off x="10088758"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0" name="Triangle 184">
              <a:extLst>
                <a:ext uri="{FF2B5EF4-FFF2-40B4-BE49-F238E27FC236}">
                  <a16:creationId xmlns:a16="http://schemas.microsoft.com/office/drawing/2014/main" id="{8C943BE3-25EB-431E-BDCD-1007FE3B852B}"/>
                </a:ext>
              </a:extLst>
            </p:cNvPr>
            <p:cNvSpPr/>
            <p:nvPr/>
          </p:nvSpPr>
          <p:spPr>
            <a:xfrm>
              <a:off x="10154640" y="46012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1" name="Triangle 185">
              <a:extLst>
                <a:ext uri="{FF2B5EF4-FFF2-40B4-BE49-F238E27FC236}">
                  <a16:creationId xmlns:a16="http://schemas.microsoft.com/office/drawing/2014/main" id="{66734657-0C5D-4CCC-BBFD-63C5B5A4F00C}"/>
                </a:ext>
              </a:extLst>
            </p:cNvPr>
            <p:cNvSpPr/>
            <p:nvPr/>
          </p:nvSpPr>
          <p:spPr>
            <a:xfrm>
              <a:off x="10291959" y="46139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2" name="Triangle 186">
              <a:extLst>
                <a:ext uri="{FF2B5EF4-FFF2-40B4-BE49-F238E27FC236}">
                  <a16:creationId xmlns:a16="http://schemas.microsoft.com/office/drawing/2014/main" id="{A6DD180F-4339-4771-A29A-A9C17D53C03F}"/>
                </a:ext>
              </a:extLst>
            </p:cNvPr>
            <p:cNvSpPr/>
            <p:nvPr/>
          </p:nvSpPr>
          <p:spPr>
            <a:xfrm>
              <a:off x="10331646" y="46139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3" name="Triangle 187">
              <a:extLst>
                <a:ext uri="{FF2B5EF4-FFF2-40B4-BE49-F238E27FC236}">
                  <a16:creationId xmlns:a16="http://schemas.microsoft.com/office/drawing/2014/main" id="{EFF28A9A-A3EA-4ABE-8903-8B16D0CF7D66}"/>
                </a:ext>
              </a:extLst>
            </p:cNvPr>
            <p:cNvSpPr/>
            <p:nvPr/>
          </p:nvSpPr>
          <p:spPr>
            <a:xfrm>
              <a:off x="10357840" y="46139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4" name="Triangle 188">
              <a:extLst>
                <a:ext uri="{FF2B5EF4-FFF2-40B4-BE49-F238E27FC236}">
                  <a16:creationId xmlns:a16="http://schemas.microsoft.com/office/drawing/2014/main" id="{DA5471E8-6EA7-47AB-824C-87B88A80CBF5}"/>
                </a:ext>
              </a:extLst>
            </p:cNvPr>
            <p:cNvSpPr/>
            <p:nvPr/>
          </p:nvSpPr>
          <p:spPr>
            <a:xfrm>
              <a:off x="10416577" y="46139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5" name="Triangle 189">
              <a:extLst>
                <a:ext uri="{FF2B5EF4-FFF2-40B4-BE49-F238E27FC236}">
                  <a16:creationId xmlns:a16="http://schemas.microsoft.com/office/drawing/2014/main" id="{824E6AEB-C4CA-4AB2-AEF7-6E14533BEF94}"/>
                </a:ext>
              </a:extLst>
            </p:cNvPr>
            <p:cNvSpPr/>
            <p:nvPr/>
          </p:nvSpPr>
          <p:spPr>
            <a:xfrm>
              <a:off x="10518178" y="46139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6" name="Triangle 190">
              <a:extLst>
                <a:ext uri="{FF2B5EF4-FFF2-40B4-BE49-F238E27FC236}">
                  <a16:creationId xmlns:a16="http://schemas.microsoft.com/office/drawing/2014/main" id="{D6DC6651-6D0A-4C92-B3AF-4B956C74B26F}"/>
                </a:ext>
              </a:extLst>
            </p:cNvPr>
            <p:cNvSpPr/>
            <p:nvPr/>
          </p:nvSpPr>
          <p:spPr>
            <a:xfrm>
              <a:off x="10534846" y="46139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7" name="Triangle 191">
              <a:extLst>
                <a:ext uri="{FF2B5EF4-FFF2-40B4-BE49-F238E27FC236}">
                  <a16:creationId xmlns:a16="http://schemas.microsoft.com/office/drawing/2014/main" id="{30E27B0A-F816-467E-8F4C-D9BBBA923DE6}"/>
                </a:ext>
              </a:extLst>
            </p:cNvPr>
            <p:cNvSpPr/>
            <p:nvPr/>
          </p:nvSpPr>
          <p:spPr>
            <a:xfrm>
              <a:off x="10588821" y="463060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8" name="Triangle 192">
              <a:extLst>
                <a:ext uri="{FF2B5EF4-FFF2-40B4-BE49-F238E27FC236}">
                  <a16:creationId xmlns:a16="http://schemas.microsoft.com/office/drawing/2014/main" id="{55549011-5F85-4D99-8AC6-5999BADA6344}"/>
                </a:ext>
              </a:extLst>
            </p:cNvPr>
            <p:cNvSpPr/>
            <p:nvPr/>
          </p:nvSpPr>
          <p:spPr>
            <a:xfrm>
              <a:off x="10693596" y="465917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59" name="Triangle 193">
              <a:extLst>
                <a:ext uri="{FF2B5EF4-FFF2-40B4-BE49-F238E27FC236}">
                  <a16:creationId xmlns:a16="http://schemas.microsoft.com/office/drawing/2014/main" id="{55365C1C-9198-4715-9BCB-864D736FF0AC}"/>
                </a:ext>
              </a:extLst>
            </p:cNvPr>
            <p:cNvSpPr/>
            <p:nvPr/>
          </p:nvSpPr>
          <p:spPr>
            <a:xfrm>
              <a:off x="10719790" y="465917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0" name="Triangle 194">
              <a:extLst>
                <a:ext uri="{FF2B5EF4-FFF2-40B4-BE49-F238E27FC236}">
                  <a16:creationId xmlns:a16="http://schemas.microsoft.com/office/drawing/2014/main" id="{1F967D44-CCBD-44F8-85D0-9AA4E25772F5}"/>
                </a:ext>
              </a:extLst>
            </p:cNvPr>
            <p:cNvSpPr/>
            <p:nvPr/>
          </p:nvSpPr>
          <p:spPr>
            <a:xfrm>
              <a:off x="10738047" y="4659180"/>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1" name="Triangle 195">
              <a:extLst>
                <a:ext uri="{FF2B5EF4-FFF2-40B4-BE49-F238E27FC236}">
                  <a16:creationId xmlns:a16="http://schemas.microsoft.com/office/drawing/2014/main" id="{81C21D84-6E15-449C-BD04-2A25AE410DD1}"/>
                </a:ext>
              </a:extLst>
            </p:cNvPr>
            <p:cNvSpPr/>
            <p:nvPr/>
          </p:nvSpPr>
          <p:spPr>
            <a:xfrm>
              <a:off x="10757890" y="468140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2" name="Triangle 196">
              <a:extLst>
                <a:ext uri="{FF2B5EF4-FFF2-40B4-BE49-F238E27FC236}">
                  <a16:creationId xmlns:a16="http://schemas.microsoft.com/office/drawing/2014/main" id="{975B8CCF-9C92-4278-9DD0-7831812FEEE3}"/>
                </a:ext>
              </a:extLst>
            </p:cNvPr>
            <p:cNvSpPr/>
            <p:nvPr/>
          </p:nvSpPr>
          <p:spPr>
            <a:xfrm>
              <a:off x="10950769"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3" name="Triangle 197">
              <a:extLst>
                <a:ext uri="{FF2B5EF4-FFF2-40B4-BE49-F238E27FC236}">
                  <a16:creationId xmlns:a16="http://schemas.microsoft.com/office/drawing/2014/main" id="{7BFED7D8-04BF-49F1-98D9-1A28225369F0}"/>
                </a:ext>
              </a:extLst>
            </p:cNvPr>
            <p:cNvSpPr/>
            <p:nvPr/>
          </p:nvSpPr>
          <p:spPr>
            <a:xfrm>
              <a:off x="10967436"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4" name="Triangle 198">
              <a:extLst>
                <a:ext uri="{FF2B5EF4-FFF2-40B4-BE49-F238E27FC236}">
                  <a16:creationId xmlns:a16="http://schemas.microsoft.com/office/drawing/2014/main" id="{CC3EACB4-49F3-4F38-B77F-F17EADE7FE8F}"/>
                </a:ext>
              </a:extLst>
            </p:cNvPr>
            <p:cNvSpPr/>
            <p:nvPr/>
          </p:nvSpPr>
          <p:spPr>
            <a:xfrm>
              <a:off x="11013475"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5" name="Triangle 199">
              <a:extLst>
                <a:ext uri="{FF2B5EF4-FFF2-40B4-BE49-F238E27FC236}">
                  <a16:creationId xmlns:a16="http://schemas.microsoft.com/office/drawing/2014/main" id="{29D52E28-A110-48AD-8548-F45DFC6F116A}"/>
                </a:ext>
              </a:extLst>
            </p:cNvPr>
            <p:cNvSpPr/>
            <p:nvPr/>
          </p:nvSpPr>
          <p:spPr>
            <a:xfrm>
              <a:off x="11101582"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6" name="Triangle 200">
              <a:extLst>
                <a:ext uri="{FF2B5EF4-FFF2-40B4-BE49-F238E27FC236}">
                  <a16:creationId xmlns:a16="http://schemas.microsoft.com/office/drawing/2014/main" id="{535114CF-C886-4EEE-8EBC-259F09B69A9C}"/>
                </a:ext>
              </a:extLst>
            </p:cNvPr>
            <p:cNvSpPr/>
            <p:nvPr/>
          </p:nvSpPr>
          <p:spPr>
            <a:xfrm>
              <a:off x="11192071"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7" name="Triangle 201">
              <a:extLst>
                <a:ext uri="{FF2B5EF4-FFF2-40B4-BE49-F238E27FC236}">
                  <a16:creationId xmlns:a16="http://schemas.microsoft.com/office/drawing/2014/main" id="{926B463C-EA4A-4269-9FFA-0BD9FD897FE5}"/>
                </a:ext>
              </a:extLst>
            </p:cNvPr>
            <p:cNvSpPr/>
            <p:nvPr/>
          </p:nvSpPr>
          <p:spPr>
            <a:xfrm>
              <a:off x="11427815"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8" name="Triangle 201">
              <a:extLst>
                <a:ext uri="{FF2B5EF4-FFF2-40B4-BE49-F238E27FC236}">
                  <a16:creationId xmlns:a16="http://schemas.microsoft.com/office/drawing/2014/main" id="{511F05EA-AC0C-42BB-BE9E-F37E2EFF0BD5}"/>
                </a:ext>
              </a:extLst>
            </p:cNvPr>
            <p:cNvSpPr/>
            <p:nvPr/>
          </p:nvSpPr>
          <p:spPr>
            <a:xfrm>
              <a:off x="11523065" y="46806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69" name="Triangle 158">
              <a:extLst>
                <a:ext uri="{FF2B5EF4-FFF2-40B4-BE49-F238E27FC236}">
                  <a16:creationId xmlns:a16="http://schemas.microsoft.com/office/drawing/2014/main" id="{3FCBC4DA-ADF3-4C75-81DF-4F51EC2D6504}"/>
                </a:ext>
              </a:extLst>
            </p:cNvPr>
            <p:cNvSpPr/>
            <p:nvPr/>
          </p:nvSpPr>
          <p:spPr>
            <a:xfrm>
              <a:off x="8168677" y="421547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0" name="Triangle 158">
              <a:extLst>
                <a:ext uri="{FF2B5EF4-FFF2-40B4-BE49-F238E27FC236}">
                  <a16:creationId xmlns:a16="http://schemas.microsoft.com/office/drawing/2014/main" id="{1D6813E3-0EEC-43E4-8433-44E2FB8BA9AC}"/>
                </a:ext>
              </a:extLst>
            </p:cNvPr>
            <p:cNvSpPr/>
            <p:nvPr/>
          </p:nvSpPr>
          <p:spPr>
            <a:xfrm>
              <a:off x="8156771" y="421547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1" name="Triangle 158">
              <a:extLst>
                <a:ext uri="{FF2B5EF4-FFF2-40B4-BE49-F238E27FC236}">
                  <a16:creationId xmlns:a16="http://schemas.microsoft.com/office/drawing/2014/main" id="{B8AFDA25-FECB-4071-9D7A-B84B99B60D9C}"/>
                </a:ext>
              </a:extLst>
            </p:cNvPr>
            <p:cNvSpPr/>
            <p:nvPr/>
          </p:nvSpPr>
          <p:spPr>
            <a:xfrm>
              <a:off x="8109146" y="419880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2" name="Triangle 156">
              <a:extLst>
                <a:ext uri="{FF2B5EF4-FFF2-40B4-BE49-F238E27FC236}">
                  <a16:creationId xmlns:a16="http://schemas.microsoft.com/office/drawing/2014/main" id="{9047E3D7-C80B-4959-A59E-C708B0AD3588}"/>
                </a:ext>
              </a:extLst>
            </p:cNvPr>
            <p:cNvSpPr/>
            <p:nvPr/>
          </p:nvSpPr>
          <p:spPr>
            <a:xfrm>
              <a:off x="7597970" y="376303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3" name="Triangle 156">
              <a:extLst>
                <a:ext uri="{FF2B5EF4-FFF2-40B4-BE49-F238E27FC236}">
                  <a16:creationId xmlns:a16="http://schemas.microsoft.com/office/drawing/2014/main" id="{E1F29FC5-CD79-4E0F-9084-8453720C2F4F}"/>
                </a:ext>
              </a:extLst>
            </p:cNvPr>
            <p:cNvSpPr/>
            <p:nvPr/>
          </p:nvSpPr>
          <p:spPr>
            <a:xfrm>
              <a:off x="7478908" y="3558248"/>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4" name="Triangle 156">
              <a:extLst>
                <a:ext uri="{FF2B5EF4-FFF2-40B4-BE49-F238E27FC236}">
                  <a16:creationId xmlns:a16="http://schemas.microsoft.com/office/drawing/2014/main" id="{189C50D9-D51A-4B62-A848-419BBF74C110}"/>
                </a:ext>
              </a:extLst>
            </p:cNvPr>
            <p:cNvSpPr/>
            <p:nvPr/>
          </p:nvSpPr>
          <p:spPr>
            <a:xfrm>
              <a:off x="7462239" y="349157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5" name="Triangle 156">
              <a:extLst>
                <a:ext uri="{FF2B5EF4-FFF2-40B4-BE49-F238E27FC236}">
                  <a16:creationId xmlns:a16="http://schemas.microsoft.com/office/drawing/2014/main" id="{8971B10D-419E-405D-994C-07334673AABC}"/>
                </a:ext>
              </a:extLst>
            </p:cNvPr>
            <p:cNvSpPr/>
            <p:nvPr/>
          </p:nvSpPr>
          <p:spPr>
            <a:xfrm>
              <a:off x="7445570" y="345585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6" name="Triangle 156">
              <a:extLst>
                <a:ext uri="{FF2B5EF4-FFF2-40B4-BE49-F238E27FC236}">
                  <a16:creationId xmlns:a16="http://schemas.microsoft.com/office/drawing/2014/main" id="{24393FE6-6B57-401A-96F0-49686CFD69A9}"/>
                </a:ext>
              </a:extLst>
            </p:cNvPr>
            <p:cNvSpPr/>
            <p:nvPr/>
          </p:nvSpPr>
          <p:spPr>
            <a:xfrm>
              <a:off x="7383657" y="338203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7" name="Triangle 156">
              <a:extLst>
                <a:ext uri="{FF2B5EF4-FFF2-40B4-BE49-F238E27FC236}">
                  <a16:creationId xmlns:a16="http://schemas.microsoft.com/office/drawing/2014/main" id="{69842224-4DE5-4116-BF9F-064F62831695}"/>
                </a:ext>
              </a:extLst>
            </p:cNvPr>
            <p:cNvSpPr/>
            <p:nvPr/>
          </p:nvSpPr>
          <p:spPr>
            <a:xfrm>
              <a:off x="7364607" y="3341555"/>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8" name="Triangle 156">
              <a:extLst>
                <a:ext uri="{FF2B5EF4-FFF2-40B4-BE49-F238E27FC236}">
                  <a16:creationId xmlns:a16="http://schemas.microsoft.com/office/drawing/2014/main" id="{1E3F233B-A325-4627-B9ED-090FC9675DC0}"/>
                </a:ext>
              </a:extLst>
            </p:cNvPr>
            <p:cNvSpPr/>
            <p:nvPr/>
          </p:nvSpPr>
          <p:spPr>
            <a:xfrm>
              <a:off x="7357463" y="3329650"/>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79" name="Triangle 156">
              <a:extLst>
                <a:ext uri="{FF2B5EF4-FFF2-40B4-BE49-F238E27FC236}">
                  <a16:creationId xmlns:a16="http://schemas.microsoft.com/office/drawing/2014/main" id="{BD7977EC-DD55-4995-8379-0C3BBE7E56B6}"/>
                </a:ext>
              </a:extLst>
            </p:cNvPr>
            <p:cNvSpPr/>
            <p:nvPr/>
          </p:nvSpPr>
          <p:spPr>
            <a:xfrm>
              <a:off x="7357463" y="329393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0" name="Triangle 156">
              <a:extLst>
                <a:ext uri="{FF2B5EF4-FFF2-40B4-BE49-F238E27FC236}">
                  <a16:creationId xmlns:a16="http://schemas.microsoft.com/office/drawing/2014/main" id="{CE1B2327-D796-48CF-965D-B58890315E4C}"/>
                </a:ext>
              </a:extLst>
            </p:cNvPr>
            <p:cNvSpPr/>
            <p:nvPr/>
          </p:nvSpPr>
          <p:spPr>
            <a:xfrm>
              <a:off x="7274120" y="310819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1" name="Triangle 156">
              <a:extLst>
                <a:ext uri="{FF2B5EF4-FFF2-40B4-BE49-F238E27FC236}">
                  <a16:creationId xmlns:a16="http://schemas.microsoft.com/office/drawing/2014/main" id="{B8C3F101-DF9D-44FF-9F29-8CE833205425}"/>
                </a:ext>
              </a:extLst>
            </p:cNvPr>
            <p:cNvSpPr/>
            <p:nvPr/>
          </p:nvSpPr>
          <p:spPr>
            <a:xfrm>
              <a:off x="7252688" y="308438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2" name="Triangle 156">
              <a:extLst>
                <a:ext uri="{FF2B5EF4-FFF2-40B4-BE49-F238E27FC236}">
                  <a16:creationId xmlns:a16="http://schemas.microsoft.com/office/drawing/2014/main" id="{36976C2A-F29E-42D5-ADD6-D374B7B3F96B}"/>
                </a:ext>
              </a:extLst>
            </p:cNvPr>
            <p:cNvSpPr/>
            <p:nvPr/>
          </p:nvSpPr>
          <p:spPr>
            <a:xfrm>
              <a:off x="7233639" y="295341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3" name="Triangle 156">
              <a:extLst>
                <a:ext uri="{FF2B5EF4-FFF2-40B4-BE49-F238E27FC236}">
                  <a16:creationId xmlns:a16="http://schemas.microsoft.com/office/drawing/2014/main" id="{39BA6C25-0A2A-4E71-B3BF-BCD8C5285BDF}"/>
                </a:ext>
              </a:extLst>
            </p:cNvPr>
            <p:cNvSpPr/>
            <p:nvPr/>
          </p:nvSpPr>
          <p:spPr>
            <a:xfrm>
              <a:off x="7216970" y="294150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4" name="Triangle 156">
              <a:extLst>
                <a:ext uri="{FF2B5EF4-FFF2-40B4-BE49-F238E27FC236}">
                  <a16:creationId xmlns:a16="http://schemas.microsoft.com/office/drawing/2014/main" id="{19C89425-0841-4C60-88F1-4B28E6ADA08A}"/>
                </a:ext>
              </a:extLst>
            </p:cNvPr>
            <p:cNvSpPr/>
            <p:nvPr/>
          </p:nvSpPr>
          <p:spPr>
            <a:xfrm>
              <a:off x="7088382" y="290102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5" name="Triangle 156">
              <a:extLst>
                <a:ext uri="{FF2B5EF4-FFF2-40B4-BE49-F238E27FC236}">
                  <a16:creationId xmlns:a16="http://schemas.microsoft.com/office/drawing/2014/main" id="{FE147FC2-337E-4BCB-93EF-E8694A09A180}"/>
                </a:ext>
              </a:extLst>
            </p:cNvPr>
            <p:cNvSpPr/>
            <p:nvPr/>
          </p:nvSpPr>
          <p:spPr>
            <a:xfrm>
              <a:off x="7105051" y="290102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6" name="Triangle 156">
              <a:extLst>
                <a:ext uri="{FF2B5EF4-FFF2-40B4-BE49-F238E27FC236}">
                  <a16:creationId xmlns:a16="http://schemas.microsoft.com/office/drawing/2014/main" id="{DC8DA582-3276-42BF-84E4-A7A5D9718266}"/>
                </a:ext>
              </a:extLst>
            </p:cNvPr>
            <p:cNvSpPr/>
            <p:nvPr/>
          </p:nvSpPr>
          <p:spPr>
            <a:xfrm>
              <a:off x="7124101" y="290102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7" name="Triangle 156">
              <a:extLst>
                <a:ext uri="{FF2B5EF4-FFF2-40B4-BE49-F238E27FC236}">
                  <a16:creationId xmlns:a16="http://schemas.microsoft.com/office/drawing/2014/main" id="{728F7E41-1B7B-4319-B933-3BE638FD9E9D}"/>
                </a:ext>
              </a:extLst>
            </p:cNvPr>
            <p:cNvSpPr/>
            <p:nvPr/>
          </p:nvSpPr>
          <p:spPr>
            <a:xfrm>
              <a:off x="7143151" y="290102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188" name="Triangle 156">
              <a:extLst>
                <a:ext uri="{FF2B5EF4-FFF2-40B4-BE49-F238E27FC236}">
                  <a16:creationId xmlns:a16="http://schemas.microsoft.com/office/drawing/2014/main" id="{BF42848A-11BC-4B40-BD8D-6AB0105BD980}"/>
                </a:ext>
              </a:extLst>
            </p:cNvPr>
            <p:cNvSpPr/>
            <p:nvPr/>
          </p:nvSpPr>
          <p:spPr>
            <a:xfrm>
              <a:off x="7240783" y="303437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grpSp>
      <p:grpSp>
        <p:nvGrpSpPr>
          <p:cNvPr id="311" name="Group 310">
            <a:extLst>
              <a:ext uri="{FF2B5EF4-FFF2-40B4-BE49-F238E27FC236}">
                <a16:creationId xmlns:a16="http://schemas.microsoft.com/office/drawing/2014/main" id="{8FDE90C3-15B1-4573-A274-2AC4D1A13E43}"/>
              </a:ext>
            </a:extLst>
          </p:cNvPr>
          <p:cNvGrpSpPr/>
          <p:nvPr/>
        </p:nvGrpSpPr>
        <p:grpSpPr>
          <a:xfrm>
            <a:off x="722375" y="2864233"/>
            <a:ext cx="5173719" cy="2480061"/>
            <a:chOff x="599248" y="2590764"/>
            <a:chExt cx="5173719" cy="2480061"/>
          </a:xfrm>
        </p:grpSpPr>
        <p:sp>
          <p:nvSpPr>
            <p:cNvPr id="407" name="Rectangle 17">
              <a:extLst>
                <a:ext uri="{FF2B5EF4-FFF2-40B4-BE49-F238E27FC236}">
                  <a16:creationId xmlns:a16="http://schemas.microsoft.com/office/drawing/2014/main" id="{534FE821-70D5-4C6A-A1A7-8FBB7FA8F137}"/>
                </a:ext>
              </a:extLst>
            </p:cNvPr>
            <p:cNvSpPr>
              <a:spLocks noChangeArrowheads="1"/>
            </p:cNvSpPr>
            <p:nvPr/>
          </p:nvSpPr>
          <p:spPr bwMode="auto">
            <a:xfrm>
              <a:off x="790475" y="2590764"/>
              <a:ext cx="1731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100</a:t>
              </a:r>
              <a:endParaRPr kumimoji="0" lang="en-US" altLang="en-US" sz="1800" b="0" i="0" u="none" strike="noStrike" cap="none" normalizeH="0" baseline="0" dirty="0">
                <a:ln>
                  <a:noFill/>
                </a:ln>
                <a:effectLst/>
                <a:cs typeface="Arial" panose="020B0604020202020204" pitchFamily="34" charset="0"/>
              </a:endParaRPr>
            </a:p>
          </p:txBody>
        </p:sp>
        <p:sp>
          <p:nvSpPr>
            <p:cNvPr id="408" name="Rectangle 18">
              <a:extLst>
                <a:ext uri="{FF2B5EF4-FFF2-40B4-BE49-F238E27FC236}">
                  <a16:creationId xmlns:a16="http://schemas.microsoft.com/office/drawing/2014/main" id="{65349E2E-4D9F-4AAF-8F66-0F71AB57981A}"/>
                </a:ext>
              </a:extLst>
            </p:cNvPr>
            <p:cNvSpPr>
              <a:spLocks noChangeArrowheads="1"/>
            </p:cNvSpPr>
            <p:nvPr/>
          </p:nvSpPr>
          <p:spPr bwMode="auto">
            <a:xfrm>
              <a:off x="844977" y="279396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90</a:t>
              </a:r>
              <a:endParaRPr kumimoji="0" lang="en-US" altLang="en-US" sz="1800" b="0" i="0" u="none" strike="noStrike" cap="none" normalizeH="0" baseline="0" dirty="0">
                <a:ln>
                  <a:noFill/>
                </a:ln>
                <a:effectLst/>
                <a:cs typeface="Arial" panose="020B0604020202020204" pitchFamily="34" charset="0"/>
              </a:endParaRPr>
            </a:p>
          </p:txBody>
        </p:sp>
        <p:sp>
          <p:nvSpPr>
            <p:cNvPr id="409" name="Rectangle 19">
              <a:extLst>
                <a:ext uri="{FF2B5EF4-FFF2-40B4-BE49-F238E27FC236}">
                  <a16:creationId xmlns:a16="http://schemas.microsoft.com/office/drawing/2014/main" id="{C3A5456D-8D7B-4F01-B62A-82188A6D5593}"/>
                </a:ext>
              </a:extLst>
            </p:cNvPr>
            <p:cNvSpPr>
              <a:spLocks noChangeArrowheads="1"/>
            </p:cNvSpPr>
            <p:nvPr/>
          </p:nvSpPr>
          <p:spPr bwMode="auto">
            <a:xfrm>
              <a:off x="844977" y="299557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80</a:t>
              </a:r>
              <a:endParaRPr kumimoji="0" lang="en-US" altLang="en-US" sz="1800" b="0" i="0" u="none" strike="noStrike" cap="none" normalizeH="0" baseline="0" dirty="0">
                <a:ln>
                  <a:noFill/>
                </a:ln>
                <a:effectLst/>
                <a:cs typeface="Arial" panose="020B0604020202020204" pitchFamily="34" charset="0"/>
              </a:endParaRPr>
            </a:p>
          </p:txBody>
        </p:sp>
        <p:sp>
          <p:nvSpPr>
            <p:cNvPr id="410" name="Rectangle 20">
              <a:extLst>
                <a:ext uri="{FF2B5EF4-FFF2-40B4-BE49-F238E27FC236}">
                  <a16:creationId xmlns:a16="http://schemas.microsoft.com/office/drawing/2014/main" id="{643D5283-81BB-46BC-9ACF-961DDF10F5DE}"/>
                </a:ext>
              </a:extLst>
            </p:cNvPr>
            <p:cNvSpPr>
              <a:spLocks noChangeArrowheads="1"/>
            </p:cNvSpPr>
            <p:nvPr/>
          </p:nvSpPr>
          <p:spPr bwMode="auto">
            <a:xfrm>
              <a:off x="844977" y="319877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70</a:t>
              </a:r>
              <a:endParaRPr kumimoji="0" lang="en-US" altLang="en-US" sz="1800" b="0" i="0" u="none" strike="noStrike" cap="none" normalizeH="0" baseline="0" dirty="0">
                <a:ln>
                  <a:noFill/>
                </a:ln>
                <a:effectLst/>
                <a:cs typeface="Arial" panose="020B0604020202020204" pitchFamily="34" charset="0"/>
              </a:endParaRPr>
            </a:p>
          </p:txBody>
        </p:sp>
        <p:sp>
          <p:nvSpPr>
            <p:cNvPr id="411" name="Rectangle 21">
              <a:extLst>
                <a:ext uri="{FF2B5EF4-FFF2-40B4-BE49-F238E27FC236}">
                  <a16:creationId xmlns:a16="http://schemas.microsoft.com/office/drawing/2014/main" id="{939AF014-D4BE-4C28-9DF1-05C741B41DEE}"/>
                </a:ext>
              </a:extLst>
            </p:cNvPr>
            <p:cNvSpPr>
              <a:spLocks noChangeArrowheads="1"/>
            </p:cNvSpPr>
            <p:nvPr/>
          </p:nvSpPr>
          <p:spPr bwMode="auto">
            <a:xfrm>
              <a:off x="844977" y="3401976"/>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60</a:t>
              </a:r>
              <a:endParaRPr kumimoji="0" lang="en-US" altLang="en-US" sz="1800" b="0" i="0" u="none" strike="noStrike" cap="none" normalizeH="0" baseline="0" dirty="0">
                <a:ln>
                  <a:noFill/>
                </a:ln>
                <a:effectLst/>
                <a:cs typeface="Arial" panose="020B0604020202020204" pitchFamily="34" charset="0"/>
              </a:endParaRPr>
            </a:p>
          </p:txBody>
        </p:sp>
        <p:sp>
          <p:nvSpPr>
            <p:cNvPr id="412" name="Rectangle 22">
              <a:extLst>
                <a:ext uri="{FF2B5EF4-FFF2-40B4-BE49-F238E27FC236}">
                  <a16:creationId xmlns:a16="http://schemas.microsoft.com/office/drawing/2014/main" id="{D10280A0-F72E-4159-ABF9-2E6DD1021C54}"/>
                </a:ext>
              </a:extLst>
            </p:cNvPr>
            <p:cNvSpPr>
              <a:spLocks noChangeArrowheads="1"/>
            </p:cNvSpPr>
            <p:nvPr/>
          </p:nvSpPr>
          <p:spPr bwMode="auto">
            <a:xfrm>
              <a:off x="844977" y="360358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50</a:t>
              </a:r>
              <a:endParaRPr kumimoji="0" lang="en-US" altLang="en-US" sz="1800" b="0" i="0" u="none" strike="noStrike" cap="none" normalizeH="0" baseline="0" dirty="0">
                <a:ln>
                  <a:noFill/>
                </a:ln>
                <a:effectLst/>
                <a:cs typeface="Arial" panose="020B0604020202020204" pitchFamily="34" charset="0"/>
              </a:endParaRPr>
            </a:p>
          </p:txBody>
        </p:sp>
        <p:sp>
          <p:nvSpPr>
            <p:cNvPr id="413" name="Rectangle 23">
              <a:extLst>
                <a:ext uri="{FF2B5EF4-FFF2-40B4-BE49-F238E27FC236}">
                  <a16:creationId xmlns:a16="http://schemas.microsoft.com/office/drawing/2014/main" id="{45C136C0-6506-446C-9326-D5473E7AD0B7}"/>
                </a:ext>
              </a:extLst>
            </p:cNvPr>
            <p:cNvSpPr>
              <a:spLocks noChangeArrowheads="1"/>
            </p:cNvSpPr>
            <p:nvPr/>
          </p:nvSpPr>
          <p:spPr bwMode="auto">
            <a:xfrm>
              <a:off x="844977" y="3806789"/>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40</a:t>
              </a:r>
              <a:endParaRPr kumimoji="0" lang="en-US" altLang="en-US" sz="1800" b="0" i="0" u="none" strike="noStrike" cap="none" normalizeH="0" baseline="0" dirty="0">
                <a:ln>
                  <a:noFill/>
                </a:ln>
                <a:effectLst/>
                <a:cs typeface="Arial" panose="020B0604020202020204" pitchFamily="34" charset="0"/>
              </a:endParaRPr>
            </a:p>
          </p:txBody>
        </p:sp>
        <p:sp>
          <p:nvSpPr>
            <p:cNvPr id="414" name="Rectangle 24">
              <a:extLst>
                <a:ext uri="{FF2B5EF4-FFF2-40B4-BE49-F238E27FC236}">
                  <a16:creationId xmlns:a16="http://schemas.microsoft.com/office/drawing/2014/main" id="{95C92FC8-F953-4BA6-B233-0FB2760A96A3}"/>
                </a:ext>
              </a:extLst>
            </p:cNvPr>
            <p:cNvSpPr>
              <a:spLocks noChangeArrowheads="1"/>
            </p:cNvSpPr>
            <p:nvPr/>
          </p:nvSpPr>
          <p:spPr bwMode="auto">
            <a:xfrm>
              <a:off x="844977" y="400840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30</a:t>
              </a:r>
              <a:endParaRPr kumimoji="0" lang="en-US" altLang="en-US" sz="1800" b="0" i="0" u="none" strike="noStrike" cap="none" normalizeH="0" baseline="0" dirty="0">
                <a:ln>
                  <a:noFill/>
                </a:ln>
                <a:effectLst/>
                <a:cs typeface="Arial" panose="020B0604020202020204" pitchFamily="34" charset="0"/>
              </a:endParaRPr>
            </a:p>
          </p:txBody>
        </p:sp>
        <p:sp>
          <p:nvSpPr>
            <p:cNvPr id="415" name="Rectangle 25">
              <a:extLst>
                <a:ext uri="{FF2B5EF4-FFF2-40B4-BE49-F238E27FC236}">
                  <a16:creationId xmlns:a16="http://schemas.microsoft.com/office/drawing/2014/main" id="{B90643DC-DA21-4C37-8D59-EA339E673E89}"/>
                </a:ext>
              </a:extLst>
            </p:cNvPr>
            <p:cNvSpPr>
              <a:spLocks noChangeArrowheads="1"/>
            </p:cNvSpPr>
            <p:nvPr/>
          </p:nvSpPr>
          <p:spPr bwMode="auto">
            <a:xfrm>
              <a:off x="844977" y="421160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20</a:t>
              </a:r>
              <a:endParaRPr kumimoji="0" lang="en-US" altLang="en-US" sz="1800" b="0" i="0" u="none" strike="noStrike" cap="none" normalizeH="0" baseline="0" dirty="0">
                <a:ln>
                  <a:noFill/>
                </a:ln>
                <a:effectLst/>
                <a:cs typeface="Arial" panose="020B0604020202020204" pitchFamily="34" charset="0"/>
              </a:endParaRPr>
            </a:p>
          </p:txBody>
        </p:sp>
        <p:sp>
          <p:nvSpPr>
            <p:cNvPr id="416" name="Rectangle 26">
              <a:extLst>
                <a:ext uri="{FF2B5EF4-FFF2-40B4-BE49-F238E27FC236}">
                  <a16:creationId xmlns:a16="http://schemas.microsoft.com/office/drawing/2014/main" id="{CD18DFCF-B277-40D4-85CE-CB9728A6E2C7}"/>
                </a:ext>
              </a:extLst>
            </p:cNvPr>
            <p:cNvSpPr>
              <a:spLocks noChangeArrowheads="1"/>
            </p:cNvSpPr>
            <p:nvPr/>
          </p:nvSpPr>
          <p:spPr bwMode="auto">
            <a:xfrm>
              <a:off x="844977" y="4414801"/>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10</a:t>
              </a:r>
              <a:endParaRPr kumimoji="0" lang="en-US" altLang="en-US" sz="1800" b="0" i="0" u="none" strike="noStrike" cap="none" normalizeH="0" baseline="0" dirty="0">
                <a:ln>
                  <a:noFill/>
                </a:ln>
                <a:effectLst/>
                <a:cs typeface="Arial" panose="020B0604020202020204" pitchFamily="34" charset="0"/>
              </a:endParaRPr>
            </a:p>
          </p:txBody>
        </p:sp>
        <p:sp>
          <p:nvSpPr>
            <p:cNvPr id="417" name="Rectangle 27">
              <a:extLst>
                <a:ext uri="{FF2B5EF4-FFF2-40B4-BE49-F238E27FC236}">
                  <a16:creationId xmlns:a16="http://schemas.microsoft.com/office/drawing/2014/main" id="{3922F12A-8063-4B46-BF61-B0833552B851}"/>
                </a:ext>
              </a:extLst>
            </p:cNvPr>
            <p:cNvSpPr>
              <a:spLocks noChangeArrowheads="1"/>
            </p:cNvSpPr>
            <p:nvPr/>
          </p:nvSpPr>
          <p:spPr bwMode="auto">
            <a:xfrm>
              <a:off x="899479" y="461641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0</a:t>
              </a:r>
            </a:p>
          </p:txBody>
        </p:sp>
        <p:sp>
          <p:nvSpPr>
            <p:cNvPr id="418" name="Rectangle 28">
              <a:extLst>
                <a:ext uri="{FF2B5EF4-FFF2-40B4-BE49-F238E27FC236}">
                  <a16:creationId xmlns:a16="http://schemas.microsoft.com/office/drawing/2014/main" id="{436B661D-4258-43B5-9FF5-25378144E7F9}"/>
                </a:ext>
              </a:extLst>
            </p:cNvPr>
            <p:cNvSpPr>
              <a:spLocks noChangeArrowheads="1"/>
            </p:cNvSpPr>
            <p:nvPr/>
          </p:nvSpPr>
          <p:spPr bwMode="auto">
            <a:xfrm>
              <a:off x="5657551" y="4762464"/>
              <a:ext cx="1154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54</a:t>
              </a:r>
            </a:p>
          </p:txBody>
        </p:sp>
        <p:sp>
          <p:nvSpPr>
            <p:cNvPr id="419" name="Rectangle 45">
              <a:extLst>
                <a:ext uri="{FF2B5EF4-FFF2-40B4-BE49-F238E27FC236}">
                  <a16:creationId xmlns:a16="http://schemas.microsoft.com/office/drawing/2014/main" id="{E4326955-9C11-4BF3-95D4-43F2A9C613C7}"/>
                </a:ext>
              </a:extLst>
            </p:cNvPr>
            <p:cNvSpPr>
              <a:spLocks noChangeArrowheads="1"/>
            </p:cNvSpPr>
            <p:nvPr/>
          </p:nvSpPr>
          <p:spPr bwMode="auto">
            <a:xfrm>
              <a:off x="1024541"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0</a:t>
              </a:r>
            </a:p>
          </p:txBody>
        </p:sp>
        <p:sp>
          <p:nvSpPr>
            <p:cNvPr id="420" name="Rectangle 46">
              <a:extLst>
                <a:ext uri="{FF2B5EF4-FFF2-40B4-BE49-F238E27FC236}">
                  <a16:creationId xmlns:a16="http://schemas.microsoft.com/office/drawing/2014/main" id="{C38BDC30-55AB-434B-BE0C-66A40A6C6DFE}"/>
                </a:ext>
              </a:extLst>
            </p:cNvPr>
            <p:cNvSpPr>
              <a:spLocks noChangeArrowheads="1"/>
            </p:cNvSpPr>
            <p:nvPr/>
          </p:nvSpPr>
          <p:spPr bwMode="auto">
            <a:xfrm>
              <a:off x="1283554"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a:t>
              </a:r>
            </a:p>
          </p:txBody>
        </p:sp>
        <p:sp>
          <p:nvSpPr>
            <p:cNvPr id="421" name="Rectangle 47">
              <a:extLst>
                <a:ext uri="{FF2B5EF4-FFF2-40B4-BE49-F238E27FC236}">
                  <a16:creationId xmlns:a16="http://schemas.microsoft.com/office/drawing/2014/main" id="{B11E170E-0337-4756-9AEA-79BC3E024E0F}"/>
                </a:ext>
              </a:extLst>
            </p:cNvPr>
            <p:cNvSpPr>
              <a:spLocks noChangeArrowheads="1"/>
            </p:cNvSpPr>
            <p:nvPr/>
          </p:nvSpPr>
          <p:spPr bwMode="auto">
            <a:xfrm>
              <a:off x="1542567"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6</a:t>
              </a:r>
            </a:p>
          </p:txBody>
        </p:sp>
        <p:sp>
          <p:nvSpPr>
            <p:cNvPr id="422" name="Rectangle 48">
              <a:extLst>
                <a:ext uri="{FF2B5EF4-FFF2-40B4-BE49-F238E27FC236}">
                  <a16:creationId xmlns:a16="http://schemas.microsoft.com/office/drawing/2014/main" id="{C771823A-82B1-43AA-9458-E8A33E161A8D}"/>
                </a:ext>
              </a:extLst>
            </p:cNvPr>
            <p:cNvSpPr>
              <a:spLocks noChangeArrowheads="1"/>
            </p:cNvSpPr>
            <p:nvPr/>
          </p:nvSpPr>
          <p:spPr bwMode="auto">
            <a:xfrm>
              <a:off x="1801580" y="4762464"/>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9</a:t>
              </a:r>
            </a:p>
          </p:txBody>
        </p:sp>
        <p:sp>
          <p:nvSpPr>
            <p:cNvPr id="423" name="Rectangle 49">
              <a:extLst>
                <a:ext uri="{FF2B5EF4-FFF2-40B4-BE49-F238E27FC236}">
                  <a16:creationId xmlns:a16="http://schemas.microsoft.com/office/drawing/2014/main" id="{25D00677-2673-4BE0-B010-282716E3C617}"/>
                </a:ext>
              </a:extLst>
            </p:cNvPr>
            <p:cNvSpPr>
              <a:spLocks noChangeArrowheads="1"/>
            </p:cNvSpPr>
            <p:nvPr/>
          </p:nvSpPr>
          <p:spPr bwMode="auto">
            <a:xfrm>
              <a:off x="2031739"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12</a:t>
              </a:r>
            </a:p>
          </p:txBody>
        </p:sp>
        <p:sp>
          <p:nvSpPr>
            <p:cNvPr id="424" name="Rectangle 50">
              <a:extLst>
                <a:ext uri="{FF2B5EF4-FFF2-40B4-BE49-F238E27FC236}">
                  <a16:creationId xmlns:a16="http://schemas.microsoft.com/office/drawing/2014/main" id="{C1373701-9076-4C7C-B9DA-6F828B53E25D}"/>
                </a:ext>
              </a:extLst>
            </p:cNvPr>
            <p:cNvSpPr>
              <a:spLocks noChangeArrowheads="1"/>
            </p:cNvSpPr>
            <p:nvPr/>
          </p:nvSpPr>
          <p:spPr bwMode="auto">
            <a:xfrm>
              <a:off x="2290752"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15</a:t>
              </a:r>
            </a:p>
          </p:txBody>
        </p:sp>
        <p:sp>
          <p:nvSpPr>
            <p:cNvPr id="425" name="Rectangle 51">
              <a:extLst>
                <a:ext uri="{FF2B5EF4-FFF2-40B4-BE49-F238E27FC236}">
                  <a16:creationId xmlns:a16="http://schemas.microsoft.com/office/drawing/2014/main" id="{791B88DA-08BB-4018-88B1-EFE1DB60E4CD}"/>
                </a:ext>
              </a:extLst>
            </p:cNvPr>
            <p:cNvSpPr>
              <a:spLocks noChangeArrowheads="1"/>
            </p:cNvSpPr>
            <p:nvPr/>
          </p:nvSpPr>
          <p:spPr bwMode="auto">
            <a:xfrm>
              <a:off x="2549765"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18</a:t>
              </a:r>
            </a:p>
          </p:txBody>
        </p:sp>
        <p:sp>
          <p:nvSpPr>
            <p:cNvPr id="426" name="Rectangle 52">
              <a:extLst>
                <a:ext uri="{FF2B5EF4-FFF2-40B4-BE49-F238E27FC236}">
                  <a16:creationId xmlns:a16="http://schemas.microsoft.com/office/drawing/2014/main" id="{6EF3663D-79FC-42DA-9846-4E833F332F13}"/>
                </a:ext>
              </a:extLst>
            </p:cNvPr>
            <p:cNvSpPr>
              <a:spLocks noChangeArrowheads="1"/>
            </p:cNvSpPr>
            <p:nvPr/>
          </p:nvSpPr>
          <p:spPr bwMode="auto">
            <a:xfrm>
              <a:off x="2808778"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21</a:t>
              </a:r>
            </a:p>
          </p:txBody>
        </p:sp>
        <p:sp>
          <p:nvSpPr>
            <p:cNvPr id="427" name="Rectangle 53">
              <a:extLst>
                <a:ext uri="{FF2B5EF4-FFF2-40B4-BE49-F238E27FC236}">
                  <a16:creationId xmlns:a16="http://schemas.microsoft.com/office/drawing/2014/main" id="{17E6D76E-0C5A-4704-BC52-9111977D2B85}"/>
                </a:ext>
              </a:extLst>
            </p:cNvPr>
            <p:cNvSpPr>
              <a:spLocks noChangeArrowheads="1"/>
            </p:cNvSpPr>
            <p:nvPr/>
          </p:nvSpPr>
          <p:spPr bwMode="auto">
            <a:xfrm>
              <a:off x="3067791"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24</a:t>
              </a:r>
            </a:p>
          </p:txBody>
        </p:sp>
        <p:sp>
          <p:nvSpPr>
            <p:cNvPr id="428" name="Rectangle 54">
              <a:extLst>
                <a:ext uri="{FF2B5EF4-FFF2-40B4-BE49-F238E27FC236}">
                  <a16:creationId xmlns:a16="http://schemas.microsoft.com/office/drawing/2014/main" id="{E4E843B1-13EE-4353-BC4C-3740AA0A56B6}"/>
                </a:ext>
              </a:extLst>
            </p:cNvPr>
            <p:cNvSpPr>
              <a:spLocks noChangeArrowheads="1"/>
            </p:cNvSpPr>
            <p:nvPr/>
          </p:nvSpPr>
          <p:spPr bwMode="auto">
            <a:xfrm>
              <a:off x="3326804"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27</a:t>
              </a:r>
            </a:p>
          </p:txBody>
        </p:sp>
        <p:sp>
          <p:nvSpPr>
            <p:cNvPr id="429" name="Rectangle 55">
              <a:extLst>
                <a:ext uri="{FF2B5EF4-FFF2-40B4-BE49-F238E27FC236}">
                  <a16:creationId xmlns:a16="http://schemas.microsoft.com/office/drawing/2014/main" id="{57ECE22E-7B1D-404B-85B5-FFB189C7F063}"/>
                </a:ext>
              </a:extLst>
            </p:cNvPr>
            <p:cNvSpPr>
              <a:spLocks noChangeArrowheads="1"/>
            </p:cNvSpPr>
            <p:nvPr/>
          </p:nvSpPr>
          <p:spPr bwMode="auto">
            <a:xfrm>
              <a:off x="3844830"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33</a:t>
              </a:r>
            </a:p>
          </p:txBody>
        </p:sp>
        <p:sp>
          <p:nvSpPr>
            <p:cNvPr id="430" name="Rectangle 56">
              <a:extLst>
                <a:ext uri="{FF2B5EF4-FFF2-40B4-BE49-F238E27FC236}">
                  <a16:creationId xmlns:a16="http://schemas.microsoft.com/office/drawing/2014/main" id="{1A1C8577-2AEC-417F-87C8-77DD31675D1B}"/>
                </a:ext>
              </a:extLst>
            </p:cNvPr>
            <p:cNvSpPr>
              <a:spLocks noChangeArrowheads="1"/>
            </p:cNvSpPr>
            <p:nvPr/>
          </p:nvSpPr>
          <p:spPr bwMode="auto">
            <a:xfrm>
              <a:off x="4362856"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39</a:t>
              </a:r>
            </a:p>
          </p:txBody>
        </p:sp>
        <p:sp>
          <p:nvSpPr>
            <p:cNvPr id="431" name="Rectangle 57">
              <a:extLst>
                <a:ext uri="{FF2B5EF4-FFF2-40B4-BE49-F238E27FC236}">
                  <a16:creationId xmlns:a16="http://schemas.microsoft.com/office/drawing/2014/main" id="{40D775E3-6E77-48B6-BF06-8DA7687E48B6}"/>
                </a:ext>
              </a:extLst>
            </p:cNvPr>
            <p:cNvSpPr>
              <a:spLocks noChangeArrowheads="1"/>
            </p:cNvSpPr>
            <p:nvPr/>
          </p:nvSpPr>
          <p:spPr bwMode="auto">
            <a:xfrm>
              <a:off x="4880882"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45</a:t>
              </a:r>
            </a:p>
          </p:txBody>
        </p:sp>
        <p:sp>
          <p:nvSpPr>
            <p:cNvPr id="432" name="Rectangle 58">
              <a:extLst>
                <a:ext uri="{FF2B5EF4-FFF2-40B4-BE49-F238E27FC236}">
                  <a16:creationId xmlns:a16="http://schemas.microsoft.com/office/drawing/2014/main" id="{FAE85B56-BDAA-406D-AD24-5B21E484691E}"/>
                </a:ext>
              </a:extLst>
            </p:cNvPr>
            <p:cNvSpPr>
              <a:spLocks noChangeArrowheads="1"/>
            </p:cNvSpPr>
            <p:nvPr/>
          </p:nvSpPr>
          <p:spPr bwMode="auto">
            <a:xfrm>
              <a:off x="5398908"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51</a:t>
              </a:r>
            </a:p>
          </p:txBody>
        </p:sp>
        <p:sp>
          <p:nvSpPr>
            <p:cNvPr id="433" name="Rectangle 60">
              <a:extLst>
                <a:ext uri="{FF2B5EF4-FFF2-40B4-BE49-F238E27FC236}">
                  <a16:creationId xmlns:a16="http://schemas.microsoft.com/office/drawing/2014/main" id="{B44F943B-3DE0-4992-9BB7-E73B9E4E62D3}"/>
                </a:ext>
              </a:extLst>
            </p:cNvPr>
            <p:cNvSpPr>
              <a:spLocks noChangeArrowheads="1"/>
            </p:cNvSpPr>
            <p:nvPr/>
          </p:nvSpPr>
          <p:spPr bwMode="auto">
            <a:xfrm>
              <a:off x="3160757" y="4932326"/>
              <a:ext cx="41036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effectLst/>
                  <a:cs typeface="Arial" panose="020B0604020202020204" pitchFamily="34" charset="0"/>
                </a:rPr>
                <a:t>Months</a:t>
              </a:r>
              <a:endParaRPr kumimoji="0" lang="en-US" altLang="en-US" sz="900" b="0" i="0" u="none" strike="noStrike" cap="none" normalizeH="0" baseline="0" dirty="0">
                <a:ln>
                  <a:noFill/>
                </a:ln>
                <a:effectLst/>
                <a:cs typeface="Arial" panose="020B0604020202020204" pitchFamily="34" charset="0"/>
              </a:endParaRPr>
            </a:p>
          </p:txBody>
        </p:sp>
        <p:sp>
          <p:nvSpPr>
            <p:cNvPr id="434" name="Rectangle 176">
              <a:extLst>
                <a:ext uri="{FF2B5EF4-FFF2-40B4-BE49-F238E27FC236}">
                  <a16:creationId xmlns:a16="http://schemas.microsoft.com/office/drawing/2014/main" id="{A51EC070-86AD-4DC6-9335-58C24E8BEFAF}"/>
                </a:ext>
              </a:extLst>
            </p:cNvPr>
            <p:cNvSpPr>
              <a:spLocks noChangeArrowheads="1"/>
            </p:cNvSpPr>
            <p:nvPr/>
          </p:nvSpPr>
          <p:spPr bwMode="auto">
            <a:xfrm rot="16200000">
              <a:off x="265342" y="3597875"/>
              <a:ext cx="80631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effectLst/>
                  <a:cs typeface="Arial" panose="020B0604020202020204" pitchFamily="34" charset="0"/>
                </a:rPr>
                <a:t>Response (%)</a:t>
              </a:r>
              <a:r>
                <a:rPr kumimoji="0" lang="en-US" altLang="en-US" sz="900" b="1" i="0" u="none" strike="noStrike" cap="none" normalizeH="0" baseline="30000" dirty="0">
                  <a:ln>
                    <a:noFill/>
                  </a:ln>
                  <a:effectLst/>
                  <a:cs typeface="Arial" panose="020B0604020202020204" pitchFamily="34" charset="0"/>
                </a:rPr>
                <a:t>e</a:t>
              </a:r>
              <a:endParaRPr kumimoji="0" lang="en-US" altLang="en-US" sz="2000" b="0" i="0" u="none" strike="noStrike" cap="none" normalizeH="0" baseline="30000" dirty="0">
                <a:ln>
                  <a:noFill/>
                </a:ln>
                <a:effectLst/>
                <a:cs typeface="Arial" panose="020B0604020202020204" pitchFamily="34" charset="0"/>
              </a:endParaRPr>
            </a:p>
          </p:txBody>
        </p:sp>
        <p:sp>
          <p:nvSpPr>
            <p:cNvPr id="435" name="Line 5">
              <a:extLst>
                <a:ext uri="{FF2B5EF4-FFF2-40B4-BE49-F238E27FC236}">
                  <a16:creationId xmlns:a16="http://schemas.microsoft.com/office/drawing/2014/main" id="{3FA8950B-A746-4A29-8945-667E2547F1E4}"/>
                </a:ext>
              </a:extLst>
            </p:cNvPr>
            <p:cNvSpPr>
              <a:spLocks noChangeShapeType="1"/>
            </p:cNvSpPr>
            <p:nvPr/>
          </p:nvSpPr>
          <p:spPr bwMode="auto">
            <a:xfrm flipH="1">
              <a:off x="997905" y="4681501"/>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36" name="Line 30">
              <a:extLst>
                <a:ext uri="{FF2B5EF4-FFF2-40B4-BE49-F238E27FC236}">
                  <a16:creationId xmlns:a16="http://schemas.microsoft.com/office/drawing/2014/main" id="{AD77FF3F-5992-4C5D-BA1F-15C0F1C3BDFC}"/>
                </a:ext>
              </a:extLst>
            </p:cNvPr>
            <p:cNvSpPr>
              <a:spLocks noChangeShapeType="1"/>
            </p:cNvSpPr>
            <p:nvPr/>
          </p:nvSpPr>
          <p:spPr bwMode="auto">
            <a:xfrm>
              <a:off x="1570002"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37" name="Rectangle 55">
              <a:extLst>
                <a:ext uri="{FF2B5EF4-FFF2-40B4-BE49-F238E27FC236}">
                  <a16:creationId xmlns:a16="http://schemas.microsoft.com/office/drawing/2014/main" id="{50E75A01-B3A4-417B-A43A-5C218652D1B3}"/>
                </a:ext>
              </a:extLst>
            </p:cNvPr>
            <p:cNvSpPr>
              <a:spLocks noChangeArrowheads="1"/>
            </p:cNvSpPr>
            <p:nvPr/>
          </p:nvSpPr>
          <p:spPr bwMode="auto">
            <a:xfrm>
              <a:off x="3585817"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30</a:t>
              </a:r>
            </a:p>
          </p:txBody>
        </p:sp>
        <p:sp>
          <p:nvSpPr>
            <p:cNvPr id="438" name="Rectangle 56">
              <a:extLst>
                <a:ext uri="{FF2B5EF4-FFF2-40B4-BE49-F238E27FC236}">
                  <a16:creationId xmlns:a16="http://schemas.microsoft.com/office/drawing/2014/main" id="{74786B15-A422-4429-8C91-84FACB9E538F}"/>
                </a:ext>
              </a:extLst>
            </p:cNvPr>
            <p:cNvSpPr>
              <a:spLocks noChangeArrowheads="1"/>
            </p:cNvSpPr>
            <p:nvPr/>
          </p:nvSpPr>
          <p:spPr bwMode="auto">
            <a:xfrm>
              <a:off x="4103843"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36</a:t>
              </a:r>
            </a:p>
          </p:txBody>
        </p:sp>
        <p:sp>
          <p:nvSpPr>
            <p:cNvPr id="439" name="Rectangle 57">
              <a:extLst>
                <a:ext uri="{FF2B5EF4-FFF2-40B4-BE49-F238E27FC236}">
                  <a16:creationId xmlns:a16="http://schemas.microsoft.com/office/drawing/2014/main" id="{A6220A7C-52BF-4CBE-9943-1CED782F99FE}"/>
                </a:ext>
              </a:extLst>
            </p:cNvPr>
            <p:cNvSpPr>
              <a:spLocks noChangeArrowheads="1"/>
            </p:cNvSpPr>
            <p:nvPr/>
          </p:nvSpPr>
          <p:spPr bwMode="auto">
            <a:xfrm>
              <a:off x="4621869"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42</a:t>
              </a:r>
            </a:p>
          </p:txBody>
        </p:sp>
        <p:sp>
          <p:nvSpPr>
            <p:cNvPr id="440" name="Rectangle 58">
              <a:extLst>
                <a:ext uri="{FF2B5EF4-FFF2-40B4-BE49-F238E27FC236}">
                  <a16:creationId xmlns:a16="http://schemas.microsoft.com/office/drawing/2014/main" id="{DE7DE673-1CEA-42C7-83B6-D8EC22CE4D07}"/>
                </a:ext>
              </a:extLst>
            </p:cNvPr>
            <p:cNvSpPr>
              <a:spLocks noChangeArrowheads="1"/>
            </p:cNvSpPr>
            <p:nvPr/>
          </p:nvSpPr>
          <p:spPr bwMode="auto">
            <a:xfrm>
              <a:off x="5139895" y="4762464"/>
              <a:ext cx="11541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effectLst/>
                  <a:cs typeface="Arial" panose="020B0604020202020204" pitchFamily="34" charset="0"/>
                </a:rPr>
                <a:t>48</a:t>
              </a:r>
            </a:p>
          </p:txBody>
        </p:sp>
        <p:sp>
          <p:nvSpPr>
            <p:cNvPr id="441" name="Line 30">
              <a:extLst>
                <a:ext uri="{FF2B5EF4-FFF2-40B4-BE49-F238E27FC236}">
                  <a16:creationId xmlns:a16="http://schemas.microsoft.com/office/drawing/2014/main" id="{F32D3A8F-9DA4-45FB-8083-C0672A8326EA}"/>
                </a:ext>
              </a:extLst>
            </p:cNvPr>
            <p:cNvSpPr>
              <a:spLocks noChangeShapeType="1"/>
            </p:cNvSpPr>
            <p:nvPr/>
          </p:nvSpPr>
          <p:spPr bwMode="auto">
            <a:xfrm>
              <a:off x="1051878"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2" name="Line 30">
              <a:extLst>
                <a:ext uri="{FF2B5EF4-FFF2-40B4-BE49-F238E27FC236}">
                  <a16:creationId xmlns:a16="http://schemas.microsoft.com/office/drawing/2014/main" id="{EC892491-27BE-40E4-8BA7-C7C589F5B177}"/>
                </a:ext>
              </a:extLst>
            </p:cNvPr>
            <p:cNvSpPr>
              <a:spLocks noChangeShapeType="1"/>
            </p:cNvSpPr>
            <p:nvPr/>
          </p:nvSpPr>
          <p:spPr bwMode="auto">
            <a:xfrm>
              <a:off x="1829064"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3" name="Line 30">
              <a:extLst>
                <a:ext uri="{FF2B5EF4-FFF2-40B4-BE49-F238E27FC236}">
                  <a16:creationId xmlns:a16="http://schemas.microsoft.com/office/drawing/2014/main" id="{E46E131E-C6DF-4F7E-A05C-EE99140332B8}"/>
                </a:ext>
              </a:extLst>
            </p:cNvPr>
            <p:cNvSpPr>
              <a:spLocks noChangeShapeType="1"/>
            </p:cNvSpPr>
            <p:nvPr/>
          </p:nvSpPr>
          <p:spPr bwMode="auto">
            <a:xfrm>
              <a:off x="2347188"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4" name="Line 30">
              <a:extLst>
                <a:ext uri="{FF2B5EF4-FFF2-40B4-BE49-F238E27FC236}">
                  <a16:creationId xmlns:a16="http://schemas.microsoft.com/office/drawing/2014/main" id="{437ED2D1-3880-4756-9AE5-8344C82A2EE9}"/>
                </a:ext>
              </a:extLst>
            </p:cNvPr>
            <p:cNvSpPr>
              <a:spLocks noChangeShapeType="1"/>
            </p:cNvSpPr>
            <p:nvPr/>
          </p:nvSpPr>
          <p:spPr bwMode="auto">
            <a:xfrm>
              <a:off x="2088126"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5" name="Line 30">
              <a:extLst>
                <a:ext uri="{FF2B5EF4-FFF2-40B4-BE49-F238E27FC236}">
                  <a16:creationId xmlns:a16="http://schemas.microsoft.com/office/drawing/2014/main" id="{9D1AACA2-025E-4DEB-A771-39C6A9ECCF73}"/>
                </a:ext>
              </a:extLst>
            </p:cNvPr>
            <p:cNvSpPr>
              <a:spLocks noChangeShapeType="1"/>
            </p:cNvSpPr>
            <p:nvPr/>
          </p:nvSpPr>
          <p:spPr bwMode="auto">
            <a:xfrm>
              <a:off x="260625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6" name="Line 30">
              <a:extLst>
                <a:ext uri="{FF2B5EF4-FFF2-40B4-BE49-F238E27FC236}">
                  <a16:creationId xmlns:a16="http://schemas.microsoft.com/office/drawing/2014/main" id="{1C8BF568-DF60-426E-911F-0DC35BB367AC}"/>
                </a:ext>
              </a:extLst>
            </p:cNvPr>
            <p:cNvSpPr>
              <a:spLocks noChangeShapeType="1"/>
            </p:cNvSpPr>
            <p:nvPr/>
          </p:nvSpPr>
          <p:spPr bwMode="auto">
            <a:xfrm>
              <a:off x="2865312"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7" name="Line 30">
              <a:extLst>
                <a:ext uri="{FF2B5EF4-FFF2-40B4-BE49-F238E27FC236}">
                  <a16:creationId xmlns:a16="http://schemas.microsoft.com/office/drawing/2014/main" id="{2F054DD4-20A2-4AB5-BDEA-EC2EB6A0EE13}"/>
                </a:ext>
              </a:extLst>
            </p:cNvPr>
            <p:cNvSpPr>
              <a:spLocks noChangeShapeType="1"/>
            </p:cNvSpPr>
            <p:nvPr/>
          </p:nvSpPr>
          <p:spPr bwMode="auto">
            <a:xfrm>
              <a:off x="3383436"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8" name="Line 30">
              <a:extLst>
                <a:ext uri="{FF2B5EF4-FFF2-40B4-BE49-F238E27FC236}">
                  <a16:creationId xmlns:a16="http://schemas.microsoft.com/office/drawing/2014/main" id="{DE6819F0-81EB-4F98-9000-E8930D804EAD}"/>
                </a:ext>
              </a:extLst>
            </p:cNvPr>
            <p:cNvSpPr>
              <a:spLocks noChangeShapeType="1"/>
            </p:cNvSpPr>
            <p:nvPr/>
          </p:nvSpPr>
          <p:spPr bwMode="auto">
            <a:xfrm>
              <a:off x="3124374"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49" name="Line 30">
              <a:extLst>
                <a:ext uri="{FF2B5EF4-FFF2-40B4-BE49-F238E27FC236}">
                  <a16:creationId xmlns:a16="http://schemas.microsoft.com/office/drawing/2014/main" id="{9F0400AF-A262-4941-A0DD-1F35E8E81D9B}"/>
                </a:ext>
              </a:extLst>
            </p:cNvPr>
            <p:cNvSpPr>
              <a:spLocks noChangeShapeType="1"/>
            </p:cNvSpPr>
            <p:nvPr/>
          </p:nvSpPr>
          <p:spPr bwMode="auto">
            <a:xfrm>
              <a:off x="3642498"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0" name="Line 30">
              <a:extLst>
                <a:ext uri="{FF2B5EF4-FFF2-40B4-BE49-F238E27FC236}">
                  <a16:creationId xmlns:a16="http://schemas.microsoft.com/office/drawing/2014/main" id="{0A079953-905E-4B1F-9771-AA4B6D487BD6}"/>
                </a:ext>
              </a:extLst>
            </p:cNvPr>
            <p:cNvSpPr>
              <a:spLocks noChangeShapeType="1"/>
            </p:cNvSpPr>
            <p:nvPr/>
          </p:nvSpPr>
          <p:spPr bwMode="auto">
            <a:xfrm>
              <a:off x="390156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1" name="Line 30">
              <a:extLst>
                <a:ext uri="{FF2B5EF4-FFF2-40B4-BE49-F238E27FC236}">
                  <a16:creationId xmlns:a16="http://schemas.microsoft.com/office/drawing/2014/main" id="{780AEA4E-BD0C-4B03-95EA-DD02377FE2F8}"/>
                </a:ext>
              </a:extLst>
            </p:cNvPr>
            <p:cNvSpPr>
              <a:spLocks noChangeShapeType="1"/>
            </p:cNvSpPr>
            <p:nvPr/>
          </p:nvSpPr>
          <p:spPr bwMode="auto">
            <a:xfrm>
              <a:off x="4160622"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2" name="Line 30">
              <a:extLst>
                <a:ext uri="{FF2B5EF4-FFF2-40B4-BE49-F238E27FC236}">
                  <a16:creationId xmlns:a16="http://schemas.microsoft.com/office/drawing/2014/main" id="{D6ECB914-2AF5-4F5E-9B6B-29D435BFAC1B}"/>
                </a:ext>
              </a:extLst>
            </p:cNvPr>
            <p:cNvSpPr>
              <a:spLocks noChangeShapeType="1"/>
            </p:cNvSpPr>
            <p:nvPr/>
          </p:nvSpPr>
          <p:spPr bwMode="auto">
            <a:xfrm>
              <a:off x="4419684"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3" name="Line 30">
              <a:extLst>
                <a:ext uri="{FF2B5EF4-FFF2-40B4-BE49-F238E27FC236}">
                  <a16:creationId xmlns:a16="http://schemas.microsoft.com/office/drawing/2014/main" id="{B5405224-8E12-4B98-9146-A29BA18308C3}"/>
                </a:ext>
              </a:extLst>
            </p:cNvPr>
            <p:cNvSpPr>
              <a:spLocks noChangeShapeType="1"/>
            </p:cNvSpPr>
            <p:nvPr/>
          </p:nvSpPr>
          <p:spPr bwMode="auto">
            <a:xfrm>
              <a:off x="4678746"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4" name="Line 30">
              <a:extLst>
                <a:ext uri="{FF2B5EF4-FFF2-40B4-BE49-F238E27FC236}">
                  <a16:creationId xmlns:a16="http://schemas.microsoft.com/office/drawing/2014/main" id="{25E37D84-A629-41C8-BBC2-7F3E8731C54F}"/>
                </a:ext>
              </a:extLst>
            </p:cNvPr>
            <p:cNvSpPr>
              <a:spLocks noChangeShapeType="1"/>
            </p:cNvSpPr>
            <p:nvPr/>
          </p:nvSpPr>
          <p:spPr bwMode="auto">
            <a:xfrm>
              <a:off x="4937808"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5" name="Line 30">
              <a:extLst>
                <a:ext uri="{FF2B5EF4-FFF2-40B4-BE49-F238E27FC236}">
                  <a16:creationId xmlns:a16="http://schemas.microsoft.com/office/drawing/2014/main" id="{63AF9B7D-059A-42DC-8020-C80245F02F0A}"/>
                </a:ext>
              </a:extLst>
            </p:cNvPr>
            <p:cNvSpPr>
              <a:spLocks noChangeShapeType="1"/>
            </p:cNvSpPr>
            <p:nvPr/>
          </p:nvSpPr>
          <p:spPr bwMode="auto">
            <a:xfrm>
              <a:off x="519687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6" name="Line 30">
              <a:extLst>
                <a:ext uri="{FF2B5EF4-FFF2-40B4-BE49-F238E27FC236}">
                  <a16:creationId xmlns:a16="http://schemas.microsoft.com/office/drawing/2014/main" id="{EC001CE1-C3BC-42A5-A6E4-C8DDEF18B3CD}"/>
                </a:ext>
              </a:extLst>
            </p:cNvPr>
            <p:cNvSpPr>
              <a:spLocks noChangeShapeType="1"/>
            </p:cNvSpPr>
            <p:nvPr/>
          </p:nvSpPr>
          <p:spPr bwMode="auto">
            <a:xfrm>
              <a:off x="5455932"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7" name="Line 30">
              <a:extLst>
                <a:ext uri="{FF2B5EF4-FFF2-40B4-BE49-F238E27FC236}">
                  <a16:creationId xmlns:a16="http://schemas.microsoft.com/office/drawing/2014/main" id="{22A58A2F-9F07-4818-9A85-D0EBF7F6409E}"/>
                </a:ext>
              </a:extLst>
            </p:cNvPr>
            <p:cNvSpPr>
              <a:spLocks noChangeShapeType="1"/>
            </p:cNvSpPr>
            <p:nvPr/>
          </p:nvSpPr>
          <p:spPr bwMode="auto">
            <a:xfrm>
              <a:off x="571500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8" name="Line 5">
              <a:extLst>
                <a:ext uri="{FF2B5EF4-FFF2-40B4-BE49-F238E27FC236}">
                  <a16:creationId xmlns:a16="http://schemas.microsoft.com/office/drawing/2014/main" id="{8C9F6EE9-C4FA-4840-B07A-59F1541DDC26}"/>
                </a:ext>
              </a:extLst>
            </p:cNvPr>
            <p:cNvSpPr>
              <a:spLocks noChangeShapeType="1"/>
            </p:cNvSpPr>
            <p:nvPr/>
          </p:nvSpPr>
          <p:spPr bwMode="auto">
            <a:xfrm flipH="1">
              <a:off x="997905" y="4478623"/>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59" name="Line 5">
              <a:extLst>
                <a:ext uri="{FF2B5EF4-FFF2-40B4-BE49-F238E27FC236}">
                  <a16:creationId xmlns:a16="http://schemas.microsoft.com/office/drawing/2014/main" id="{3AAEC7E9-DA64-468F-80C9-852AAEE8D4D5}"/>
                </a:ext>
              </a:extLst>
            </p:cNvPr>
            <p:cNvSpPr>
              <a:spLocks noChangeShapeType="1"/>
            </p:cNvSpPr>
            <p:nvPr/>
          </p:nvSpPr>
          <p:spPr bwMode="auto">
            <a:xfrm flipH="1">
              <a:off x="997905" y="4275744"/>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0" name="Line 5">
              <a:extLst>
                <a:ext uri="{FF2B5EF4-FFF2-40B4-BE49-F238E27FC236}">
                  <a16:creationId xmlns:a16="http://schemas.microsoft.com/office/drawing/2014/main" id="{3F9E94B6-0FDA-4B86-8D9F-CEA9272B2090}"/>
                </a:ext>
              </a:extLst>
            </p:cNvPr>
            <p:cNvSpPr>
              <a:spLocks noChangeShapeType="1"/>
            </p:cNvSpPr>
            <p:nvPr/>
          </p:nvSpPr>
          <p:spPr bwMode="auto">
            <a:xfrm flipH="1">
              <a:off x="997905" y="4072865"/>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1" name="Line 5">
              <a:extLst>
                <a:ext uri="{FF2B5EF4-FFF2-40B4-BE49-F238E27FC236}">
                  <a16:creationId xmlns:a16="http://schemas.microsoft.com/office/drawing/2014/main" id="{B59D6A74-E29E-4FCC-902A-C7A71B799B78}"/>
                </a:ext>
              </a:extLst>
            </p:cNvPr>
            <p:cNvSpPr>
              <a:spLocks noChangeShapeType="1"/>
            </p:cNvSpPr>
            <p:nvPr/>
          </p:nvSpPr>
          <p:spPr bwMode="auto">
            <a:xfrm flipH="1">
              <a:off x="997905" y="3869986"/>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2" name="Line 5">
              <a:extLst>
                <a:ext uri="{FF2B5EF4-FFF2-40B4-BE49-F238E27FC236}">
                  <a16:creationId xmlns:a16="http://schemas.microsoft.com/office/drawing/2014/main" id="{20FEE093-5405-4252-9EA9-BDFA028B65F9}"/>
                </a:ext>
              </a:extLst>
            </p:cNvPr>
            <p:cNvSpPr>
              <a:spLocks noChangeShapeType="1"/>
            </p:cNvSpPr>
            <p:nvPr/>
          </p:nvSpPr>
          <p:spPr bwMode="auto">
            <a:xfrm flipH="1">
              <a:off x="997905" y="3667107"/>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3" name="Line 5">
              <a:extLst>
                <a:ext uri="{FF2B5EF4-FFF2-40B4-BE49-F238E27FC236}">
                  <a16:creationId xmlns:a16="http://schemas.microsoft.com/office/drawing/2014/main" id="{9E00322A-E159-4673-A231-54E64621FE0E}"/>
                </a:ext>
              </a:extLst>
            </p:cNvPr>
            <p:cNvSpPr>
              <a:spLocks noChangeShapeType="1"/>
            </p:cNvSpPr>
            <p:nvPr/>
          </p:nvSpPr>
          <p:spPr bwMode="auto">
            <a:xfrm flipH="1">
              <a:off x="997905" y="3464228"/>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4" name="Line 5">
              <a:extLst>
                <a:ext uri="{FF2B5EF4-FFF2-40B4-BE49-F238E27FC236}">
                  <a16:creationId xmlns:a16="http://schemas.microsoft.com/office/drawing/2014/main" id="{26DBE48D-01A2-4586-962D-4629F74BE5BE}"/>
                </a:ext>
              </a:extLst>
            </p:cNvPr>
            <p:cNvSpPr>
              <a:spLocks noChangeShapeType="1"/>
            </p:cNvSpPr>
            <p:nvPr/>
          </p:nvSpPr>
          <p:spPr bwMode="auto">
            <a:xfrm flipH="1">
              <a:off x="997905" y="3261349"/>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5" name="Line 5">
              <a:extLst>
                <a:ext uri="{FF2B5EF4-FFF2-40B4-BE49-F238E27FC236}">
                  <a16:creationId xmlns:a16="http://schemas.microsoft.com/office/drawing/2014/main" id="{52EADB76-6B86-4FA4-978F-0543407601B3}"/>
                </a:ext>
              </a:extLst>
            </p:cNvPr>
            <p:cNvSpPr>
              <a:spLocks noChangeShapeType="1"/>
            </p:cNvSpPr>
            <p:nvPr/>
          </p:nvSpPr>
          <p:spPr bwMode="auto">
            <a:xfrm flipH="1">
              <a:off x="997905" y="3058470"/>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6" name="Line 5">
              <a:extLst>
                <a:ext uri="{FF2B5EF4-FFF2-40B4-BE49-F238E27FC236}">
                  <a16:creationId xmlns:a16="http://schemas.microsoft.com/office/drawing/2014/main" id="{6952409F-1B5F-4EFD-9A43-F1949E0776EC}"/>
                </a:ext>
              </a:extLst>
            </p:cNvPr>
            <p:cNvSpPr>
              <a:spLocks noChangeShapeType="1"/>
            </p:cNvSpPr>
            <p:nvPr/>
          </p:nvSpPr>
          <p:spPr bwMode="auto">
            <a:xfrm flipH="1">
              <a:off x="997905" y="2855591"/>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7" name="Line 5">
              <a:extLst>
                <a:ext uri="{FF2B5EF4-FFF2-40B4-BE49-F238E27FC236}">
                  <a16:creationId xmlns:a16="http://schemas.microsoft.com/office/drawing/2014/main" id="{EA60384F-4D40-42EF-B7FE-6995297A1658}"/>
                </a:ext>
              </a:extLst>
            </p:cNvPr>
            <p:cNvSpPr>
              <a:spLocks noChangeShapeType="1"/>
            </p:cNvSpPr>
            <p:nvPr/>
          </p:nvSpPr>
          <p:spPr bwMode="auto">
            <a:xfrm flipH="1">
              <a:off x="997905" y="2652712"/>
              <a:ext cx="52388" cy="0"/>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8" name="Line 30">
              <a:extLst>
                <a:ext uri="{FF2B5EF4-FFF2-40B4-BE49-F238E27FC236}">
                  <a16:creationId xmlns:a16="http://schemas.microsoft.com/office/drawing/2014/main" id="{B8BD21EA-D3FA-4339-A7A7-AF07F410DA6A}"/>
                </a:ext>
              </a:extLst>
            </p:cNvPr>
            <p:cNvSpPr>
              <a:spLocks noChangeShapeType="1"/>
            </p:cNvSpPr>
            <p:nvPr/>
          </p:nvSpPr>
          <p:spPr bwMode="auto">
            <a:xfrm>
              <a:off x="1310940" y="4679115"/>
              <a:ext cx="0" cy="54864"/>
            </a:xfrm>
            <a:prstGeom prst="line">
              <a:avLst/>
            </a:prstGeom>
            <a:noFill/>
            <a:ln w="12700">
              <a:solidFill>
                <a:srgbClr val="433F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800" dirty="0"/>
            </a:p>
          </p:txBody>
        </p:sp>
        <p:sp>
          <p:nvSpPr>
            <p:cNvPr id="469" name="Freeform 16">
              <a:extLst>
                <a:ext uri="{FF2B5EF4-FFF2-40B4-BE49-F238E27FC236}">
                  <a16:creationId xmlns:a16="http://schemas.microsoft.com/office/drawing/2014/main" id="{6CE0AC54-2489-4C41-B376-1445A221BCF5}"/>
                </a:ext>
              </a:extLst>
            </p:cNvPr>
            <p:cNvSpPr>
              <a:spLocks/>
            </p:cNvSpPr>
            <p:nvPr/>
          </p:nvSpPr>
          <p:spPr bwMode="auto">
            <a:xfrm>
              <a:off x="1052513" y="2652712"/>
              <a:ext cx="4662487" cy="2028825"/>
            </a:xfrm>
            <a:custGeom>
              <a:avLst/>
              <a:gdLst>
                <a:gd name="T0" fmla="*/ 0 w 2977"/>
                <a:gd name="T1" fmla="*/ 0 h 1323"/>
                <a:gd name="T2" fmla="*/ 0 w 2977"/>
                <a:gd name="T3" fmla="*/ 1323 h 1323"/>
                <a:gd name="T4" fmla="*/ 2977 w 2977"/>
                <a:gd name="T5" fmla="*/ 1323 h 1323"/>
              </a:gdLst>
              <a:ahLst/>
              <a:cxnLst>
                <a:cxn ang="0">
                  <a:pos x="T0" y="T1"/>
                </a:cxn>
                <a:cxn ang="0">
                  <a:pos x="T2" y="T3"/>
                </a:cxn>
                <a:cxn ang="0">
                  <a:pos x="T4" y="T5"/>
                </a:cxn>
              </a:cxnLst>
              <a:rect l="0" t="0" r="r" b="b"/>
              <a:pathLst>
                <a:path w="2977" h="1323">
                  <a:moveTo>
                    <a:pt x="0" y="0"/>
                  </a:moveTo>
                  <a:lnTo>
                    <a:pt x="0" y="1323"/>
                  </a:lnTo>
                  <a:lnTo>
                    <a:pt x="2977" y="1323"/>
                  </a:lnTo>
                </a:path>
              </a:pathLst>
            </a:custGeom>
            <a:noFill/>
            <a:ln w="12700">
              <a:solidFill>
                <a:srgbClr val="433F3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dirty="0"/>
            </a:p>
          </p:txBody>
        </p:sp>
      </p:grpSp>
      <p:grpSp>
        <p:nvGrpSpPr>
          <p:cNvPr id="312" name="Group 311">
            <a:extLst>
              <a:ext uri="{FF2B5EF4-FFF2-40B4-BE49-F238E27FC236}">
                <a16:creationId xmlns:a16="http://schemas.microsoft.com/office/drawing/2014/main" id="{222DE5C3-B5CC-4F70-BEFC-D918E57AA264}"/>
              </a:ext>
            </a:extLst>
          </p:cNvPr>
          <p:cNvGrpSpPr/>
          <p:nvPr/>
        </p:nvGrpSpPr>
        <p:grpSpPr>
          <a:xfrm>
            <a:off x="1176241" y="2926556"/>
            <a:ext cx="4202967" cy="1828801"/>
            <a:chOff x="1273908" y="0"/>
            <a:chExt cx="29625192" cy="12858750"/>
          </a:xfrm>
        </p:grpSpPr>
        <p:sp>
          <p:nvSpPr>
            <p:cNvPr id="404" name="Freeform: Shape 403">
              <a:extLst>
                <a:ext uri="{FF2B5EF4-FFF2-40B4-BE49-F238E27FC236}">
                  <a16:creationId xmlns:a16="http://schemas.microsoft.com/office/drawing/2014/main" id="{84E4D7DF-397E-480E-AF20-B3470761044A}"/>
                </a:ext>
              </a:extLst>
            </p:cNvPr>
            <p:cNvSpPr/>
            <p:nvPr/>
          </p:nvSpPr>
          <p:spPr>
            <a:xfrm>
              <a:off x="1273908" y="0"/>
              <a:ext cx="4220307" cy="6619631"/>
            </a:xfrm>
            <a:custGeom>
              <a:avLst/>
              <a:gdLst>
                <a:gd name="connsiteX0" fmla="*/ 0 w 4220307"/>
                <a:gd name="connsiteY0" fmla="*/ 0 h 6619631"/>
                <a:gd name="connsiteX1" fmla="*/ 1344246 w 4220307"/>
                <a:gd name="connsiteY1" fmla="*/ 0 h 6619631"/>
                <a:gd name="connsiteX2" fmla="*/ 1344246 w 4220307"/>
                <a:gd name="connsiteY2" fmla="*/ 70338 h 6619631"/>
                <a:gd name="connsiteX3" fmla="*/ 1508369 w 4220307"/>
                <a:gd name="connsiteY3" fmla="*/ 70338 h 6619631"/>
                <a:gd name="connsiteX4" fmla="*/ 1508369 w 4220307"/>
                <a:gd name="connsiteY4" fmla="*/ 140677 h 6619631"/>
                <a:gd name="connsiteX5" fmla="*/ 1578707 w 4220307"/>
                <a:gd name="connsiteY5" fmla="*/ 140677 h 6619631"/>
                <a:gd name="connsiteX6" fmla="*/ 1578707 w 4220307"/>
                <a:gd name="connsiteY6" fmla="*/ 211015 h 6619631"/>
                <a:gd name="connsiteX7" fmla="*/ 1633415 w 4220307"/>
                <a:gd name="connsiteY7" fmla="*/ 211015 h 6619631"/>
                <a:gd name="connsiteX8" fmla="*/ 1633415 w 4220307"/>
                <a:gd name="connsiteY8" fmla="*/ 281354 h 6619631"/>
                <a:gd name="connsiteX9" fmla="*/ 1672492 w 4220307"/>
                <a:gd name="connsiteY9" fmla="*/ 281354 h 6619631"/>
                <a:gd name="connsiteX10" fmla="*/ 1672492 w 4220307"/>
                <a:gd name="connsiteY10" fmla="*/ 1187938 h 6619631"/>
                <a:gd name="connsiteX11" fmla="*/ 1719384 w 4220307"/>
                <a:gd name="connsiteY11" fmla="*/ 1187938 h 6619631"/>
                <a:gd name="connsiteX12" fmla="*/ 1719384 w 4220307"/>
                <a:gd name="connsiteY12" fmla="*/ 1563077 h 6619631"/>
                <a:gd name="connsiteX13" fmla="*/ 1774092 w 4220307"/>
                <a:gd name="connsiteY13" fmla="*/ 1563077 h 6619631"/>
                <a:gd name="connsiteX14" fmla="*/ 1774092 w 4220307"/>
                <a:gd name="connsiteY14" fmla="*/ 1805354 h 6619631"/>
                <a:gd name="connsiteX15" fmla="*/ 1844430 w 4220307"/>
                <a:gd name="connsiteY15" fmla="*/ 1805354 h 6619631"/>
                <a:gd name="connsiteX16" fmla="*/ 1844430 w 4220307"/>
                <a:gd name="connsiteY16" fmla="*/ 2125785 h 6619631"/>
                <a:gd name="connsiteX17" fmla="*/ 1899138 w 4220307"/>
                <a:gd name="connsiteY17" fmla="*/ 2125785 h 6619631"/>
                <a:gd name="connsiteX18" fmla="*/ 1899138 w 4220307"/>
                <a:gd name="connsiteY18" fmla="*/ 2172677 h 6619631"/>
                <a:gd name="connsiteX19" fmla="*/ 1938215 w 4220307"/>
                <a:gd name="connsiteY19" fmla="*/ 2172677 h 6619631"/>
                <a:gd name="connsiteX20" fmla="*/ 1938215 w 4220307"/>
                <a:gd name="connsiteY20" fmla="*/ 2430585 h 6619631"/>
                <a:gd name="connsiteX21" fmla="*/ 1969477 w 4220307"/>
                <a:gd name="connsiteY21" fmla="*/ 2430585 h 6619631"/>
                <a:gd name="connsiteX22" fmla="*/ 1969477 w 4220307"/>
                <a:gd name="connsiteY22" fmla="*/ 2508738 h 6619631"/>
                <a:gd name="connsiteX23" fmla="*/ 2149230 w 4220307"/>
                <a:gd name="connsiteY23" fmla="*/ 2508738 h 6619631"/>
                <a:gd name="connsiteX24" fmla="*/ 2149230 w 4220307"/>
                <a:gd name="connsiteY24" fmla="*/ 2696308 h 6619631"/>
                <a:gd name="connsiteX25" fmla="*/ 2368061 w 4220307"/>
                <a:gd name="connsiteY25" fmla="*/ 2696308 h 6619631"/>
                <a:gd name="connsiteX26" fmla="*/ 2368061 w 4220307"/>
                <a:gd name="connsiteY26" fmla="*/ 2876062 h 6619631"/>
                <a:gd name="connsiteX27" fmla="*/ 2469661 w 4220307"/>
                <a:gd name="connsiteY27" fmla="*/ 2876062 h 6619631"/>
                <a:gd name="connsiteX28" fmla="*/ 2469661 w 4220307"/>
                <a:gd name="connsiteY28" fmla="*/ 2993292 h 6619631"/>
                <a:gd name="connsiteX29" fmla="*/ 2532184 w 4220307"/>
                <a:gd name="connsiteY29" fmla="*/ 2993292 h 6619631"/>
                <a:gd name="connsiteX30" fmla="*/ 2532184 w 4220307"/>
                <a:gd name="connsiteY30" fmla="*/ 3337169 h 6619631"/>
                <a:gd name="connsiteX31" fmla="*/ 2579077 w 4220307"/>
                <a:gd name="connsiteY31" fmla="*/ 3337169 h 6619631"/>
                <a:gd name="connsiteX32" fmla="*/ 2579077 w 4220307"/>
                <a:gd name="connsiteY32" fmla="*/ 3665415 h 6619631"/>
                <a:gd name="connsiteX33" fmla="*/ 2618154 w 4220307"/>
                <a:gd name="connsiteY33" fmla="*/ 3665415 h 6619631"/>
                <a:gd name="connsiteX34" fmla="*/ 2618154 w 4220307"/>
                <a:gd name="connsiteY34" fmla="*/ 3931138 h 6619631"/>
                <a:gd name="connsiteX35" fmla="*/ 2672861 w 4220307"/>
                <a:gd name="connsiteY35" fmla="*/ 3931138 h 6619631"/>
                <a:gd name="connsiteX36" fmla="*/ 2672861 w 4220307"/>
                <a:gd name="connsiteY36" fmla="*/ 4212492 h 6619631"/>
                <a:gd name="connsiteX37" fmla="*/ 2719754 w 4220307"/>
                <a:gd name="connsiteY37" fmla="*/ 4212492 h 6619631"/>
                <a:gd name="connsiteX38" fmla="*/ 2719754 w 4220307"/>
                <a:gd name="connsiteY38" fmla="*/ 4454769 h 6619631"/>
                <a:gd name="connsiteX39" fmla="*/ 2860430 w 4220307"/>
                <a:gd name="connsiteY39" fmla="*/ 4454769 h 6619631"/>
                <a:gd name="connsiteX40" fmla="*/ 2860430 w 4220307"/>
                <a:gd name="connsiteY40" fmla="*/ 4486031 h 6619631"/>
                <a:gd name="connsiteX41" fmla="*/ 2938584 w 4220307"/>
                <a:gd name="connsiteY41" fmla="*/ 4486031 h 6619631"/>
                <a:gd name="connsiteX42" fmla="*/ 2938584 w 4220307"/>
                <a:gd name="connsiteY42" fmla="*/ 4673600 h 6619631"/>
                <a:gd name="connsiteX43" fmla="*/ 3024554 w 4220307"/>
                <a:gd name="connsiteY43" fmla="*/ 4673600 h 6619631"/>
                <a:gd name="connsiteX44" fmla="*/ 3024554 w 4220307"/>
                <a:gd name="connsiteY44" fmla="*/ 4728308 h 6619631"/>
                <a:gd name="connsiteX45" fmla="*/ 3094892 w 4220307"/>
                <a:gd name="connsiteY45" fmla="*/ 4728308 h 6619631"/>
                <a:gd name="connsiteX46" fmla="*/ 3094892 w 4220307"/>
                <a:gd name="connsiteY46" fmla="*/ 5001846 h 6619631"/>
                <a:gd name="connsiteX47" fmla="*/ 3266830 w 4220307"/>
                <a:gd name="connsiteY47" fmla="*/ 5001846 h 6619631"/>
                <a:gd name="connsiteX48" fmla="*/ 3266830 w 4220307"/>
                <a:gd name="connsiteY48" fmla="*/ 5205046 h 6619631"/>
                <a:gd name="connsiteX49" fmla="*/ 3337169 w 4220307"/>
                <a:gd name="connsiteY49" fmla="*/ 5205046 h 6619631"/>
                <a:gd name="connsiteX50" fmla="*/ 3337169 w 4220307"/>
                <a:gd name="connsiteY50" fmla="*/ 5291015 h 6619631"/>
                <a:gd name="connsiteX51" fmla="*/ 3352800 w 4220307"/>
                <a:gd name="connsiteY51" fmla="*/ 5306646 h 6619631"/>
                <a:gd name="connsiteX52" fmla="*/ 3352800 w 4220307"/>
                <a:gd name="connsiteY52" fmla="*/ 5877169 h 6619631"/>
                <a:gd name="connsiteX53" fmla="*/ 3415323 w 4220307"/>
                <a:gd name="connsiteY53" fmla="*/ 5877169 h 6619631"/>
                <a:gd name="connsiteX54" fmla="*/ 3415323 w 4220307"/>
                <a:gd name="connsiteY54" fmla="*/ 6010031 h 6619631"/>
                <a:gd name="connsiteX55" fmla="*/ 3454400 w 4220307"/>
                <a:gd name="connsiteY55" fmla="*/ 6010031 h 6619631"/>
                <a:gd name="connsiteX56" fmla="*/ 3454400 w 4220307"/>
                <a:gd name="connsiteY56" fmla="*/ 6189785 h 6619631"/>
                <a:gd name="connsiteX57" fmla="*/ 3563815 w 4220307"/>
                <a:gd name="connsiteY57" fmla="*/ 6189785 h 6619631"/>
                <a:gd name="connsiteX58" fmla="*/ 3563815 w 4220307"/>
                <a:gd name="connsiteY58" fmla="*/ 6275754 h 6619631"/>
                <a:gd name="connsiteX59" fmla="*/ 3743569 w 4220307"/>
                <a:gd name="connsiteY59" fmla="*/ 6275754 h 6619631"/>
                <a:gd name="connsiteX60" fmla="*/ 3743569 w 4220307"/>
                <a:gd name="connsiteY60" fmla="*/ 6447692 h 6619631"/>
                <a:gd name="connsiteX61" fmla="*/ 3767015 w 4220307"/>
                <a:gd name="connsiteY61" fmla="*/ 6447692 h 6619631"/>
                <a:gd name="connsiteX62" fmla="*/ 3767015 w 4220307"/>
                <a:gd name="connsiteY62" fmla="*/ 6572738 h 6619631"/>
                <a:gd name="connsiteX63" fmla="*/ 4087446 w 4220307"/>
                <a:gd name="connsiteY63" fmla="*/ 6572738 h 6619631"/>
                <a:gd name="connsiteX64" fmla="*/ 4087446 w 4220307"/>
                <a:gd name="connsiteY64" fmla="*/ 6619631 h 6619631"/>
                <a:gd name="connsiteX65" fmla="*/ 4220307 w 4220307"/>
                <a:gd name="connsiteY65" fmla="*/ 6619631 h 6619631"/>
                <a:gd name="connsiteX0" fmla="*/ 0 w 4220307"/>
                <a:gd name="connsiteY0" fmla="*/ 0 h 6619631"/>
                <a:gd name="connsiteX1" fmla="*/ 1344246 w 4220307"/>
                <a:gd name="connsiteY1" fmla="*/ 0 h 6619631"/>
                <a:gd name="connsiteX2" fmla="*/ 1344246 w 4220307"/>
                <a:gd name="connsiteY2" fmla="*/ 70338 h 6619631"/>
                <a:gd name="connsiteX3" fmla="*/ 1508369 w 4220307"/>
                <a:gd name="connsiteY3" fmla="*/ 70338 h 6619631"/>
                <a:gd name="connsiteX4" fmla="*/ 1508369 w 4220307"/>
                <a:gd name="connsiteY4" fmla="*/ 140677 h 6619631"/>
                <a:gd name="connsiteX5" fmla="*/ 1578707 w 4220307"/>
                <a:gd name="connsiteY5" fmla="*/ 140677 h 6619631"/>
                <a:gd name="connsiteX6" fmla="*/ 1578707 w 4220307"/>
                <a:gd name="connsiteY6" fmla="*/ 211015 h 6619631"/>
                <a:gd name="connsiteX7" fmla="*/ 1633415 w 4220307"/>
                <a:gd name="connsiteY7" fmla="*/ 211015 h 6619631"/>
                <a:gd name="connsiteX8" fmla="*/ 1633415 w 4220307"/>
                <a:gd name="connsiteY8" fmla="*/ 281354 h 6619631"/>
                <a:gd name="connsiteX9" fmla="*/ 1672492 w 4220307"/>
                <a:gd name="connsiteY9" fmla="*/ 281354 h 6619631"/>
                <a:gd name="connsiteX10" fmla="*/ 1672492 w 4220307"/>
                <a:gd name="connsiteY10" fmla="*/ 1187938 h 6619631"/>
                <a:gd name="connsiteX11" fmla="*/ 1719384 w 4220307"/>
                <a:gd name="connsiteY11" fmla="*/ 1187938 h 6619631"/>
                <a:gd name="connsiteX12" fmla="*/ 1719384 w 4220307"/>
                <a:gd name="connsiteY12" fmla="*/ 1563077 h 6619631"/>
                <a:gd name="connsiteX13" fmla="*/ 1774092 w 4220307"/>
                <a:gd name="connsiteY13" fmla="*/ 1563077 h 6619631"/>
                <a:gd name="connsiteX14" fmla="*/ 1774092 w 4220307"/>
                <a:gd name="connsiteY14" fmla="*/ 1805354 h 6619631"/>
                <a:gd name="connsiteX15" fmla="*/ 1844430 w 4220307"/>
                <a:gd name="connsiteY15" fmla="*/ 1805354 h 6619631"/>
                <a:gd name="connsiteX16" fmla="*/ 1844430 w 4220307"/>
                <a:gd name="connsiteY16" fmla="*/ 2125785 h 6619631"/>
                <a:gd name="connsiteX17" fmla="*/ 1899138 w 4220307"/>
                <a:gd name="connsiteY17" fmla="*/ 2125785 h 6619631"/>
                <a:gd name="connsiteX18" fmla="*/ 1899138 w 4220307"/>
                <a:gd name="connsiteY18" fmla="*/ 2172677 h 6619631"/>
                <a:gd name="connsiteX19" fmla="*/ 1938215 w 4220307"/>
                <a:gd name="connsiteY19" fmla="*/ 2172677 h 6619631"/>
                <a:gd name="connsiteX20" fmla="*/ 1938215 w 4220307"/>
                <a:gd name="connsiteY20" fmla="*/ 2430585 h 6619631"/>
                <a:gd name="connsiteX21" fmla="*/ 1969477 w 4220307"/>
                <a:gd name="connsiteY21" fmla="*/ 2430585 h 6619631"/>
                <a:gd name="connsiteX22" fmla="*/ 1969477 w 4220307"/>
                <a:gd name="connsiteY22" fmla="*/ 2508738 h 6619631"/>
                <a:gd name="connsiteX23" fmla="*/ 2149230 w 4220307"/>
                <a:gd name="connsiteY23" fmla="*/ 2508738 h 6619631"/>
                <a:gd name="connsiteX24" fmla="*/ 2149230 w 4220307"/>
                <a:gd name="connsiteY24" fmla="*/ 2696308 h 6619631"/>
                <a:gd name="connsiteX25" fmla="*/ 2368061 w 4220307"/>
                <a:gd name="connsiteY25" fmla="*/ 2696308 h 6619631"/>
                <a:gd name="connsiteX26" fmla="*/ 2368061 w 4220307"/>
                <a:gd name="connsiteY26" fmla="*/ 2876062 h 6619631"/>
                <a:gd name="connsiteX27" fmla="*/ 2469661 w 4220307"/>
                <a:gd name="connsiteY27" fmla="*/ 2876062 h 6619631"/>
                <a:gd name="connsiteX28" fmla="*/ 2469661 w 4220307"/>
                <a:gd name="connsiteY28" fmla="*/ 2993292 h 6619631"/>
                <a:gd name="connsiteX29" fmla="*/ 2532184 w 4220307"/>
                <a:gd name="connsiteY29" fmla="*/ 2993292 h 6619631"/>
                <a:gd name="connsiteX30" fmla="*/ 2532184 w 4220307"/>
                <a:gd name="connsiteY30" fmla="*/ 3337169 h 6619631"/>
                <a:gd name="connsiteX31" fmla="*/ 2579077 w 4220307"/>
                <a:gd name="connsiteY31" fmla="*/ 3337169 h 6619631"/>
                <a:gd name="connsiteX32" fmla="*/ 2579077 w 4220307"/>
                <a:gd name="connsiteY32" fmla="*/ 3665415 h 6619631"/>
                <a:gd name="connsiteX33" fmla="*/ 2618154 w 4220307"/>
                <a:gd name="connsiteY33" fmla="*/ 3665415 h 6619631"/>
                <a:gd name="connsiteX34" fmla="*/ 2618154 w 4220307"/>
                <a:gd name="connsiteY34" fmla="*/ 3931138 h 6619631"/>
                <a:gd name="connsiteX35" fmla="*/ 2672861 w 4220307"/>
                <a:gd name="connsiteY35" fmla="*/ 3931138 h 6619631"/>
                <a:gd name="connsiteX36" fmla="*/ 2672861 w 4220307"/>
                <a:gd name="connsiteY36" fmla="*/ 4212492 h 6619631"/>
                <a:gd name="connsiteX37" fmla="*/ 2719754 w 4220307"/>
                <a:gd name="connsiteY37" fmla="*/ 4212492 h 6619631"/>
                <a:gd name="connsiteX38" fmla="*/ 2719754 w 4220307"/>
                <a:gd name="connsiteY38" fmla="*/ 4454769 h 6619631"/>
                <a:gd name="connsiteX39" fmla="*/ 2860430 w 4220307"/>
                <a:gd name="connsiteY39" fmla="*/ 4454769 h 6619631"/>
                <a:gd name="connsiteX40" fmla="*/ 2860430 w 4220307"/>
                <a:gd name="connsiteY40" fmla="*/ 4486031 h 6619631"/>
                <a:gd name="connsiteX41" fmla="*/ 2938584 w 4220307"/>
                <a:gd name="connsiteY41" fmla="*/ 4486031 h 6619631"/>
                <a:gd name="connsiteX42" fmla="*/ 2938584 w 4220307"/>
                <a:gd name="connsiteY42" fmla="*/ 4673600 h 6619631"/>
                <a:gd name="connsiteX43" fmla="*/ 3024554 w 4220307"/>
                <a:gd name="connsiteY43" fmla="*/ 4673600 h 6619631"/>
                <a:gd name="connsiteX44" fmla="*/ 3024554 w 4220307"/>
                <a:gd name="connsiteY44" fmla="*/ 4728308 h 6619631"/>
                <a:gd name="connsiteX45" fmla="*/ 3094892 w 4220307"/>
                <a:gd name="connsiteY45" fmla="*/ 4728308 h 6619631"/>
                <a:gd name="connsiteX46" fmla="*/ 3094892 w 4220307"/>
                <a:gd name="connsiteY46" fmla="*/ 5001846 h 6619631"/>
                <a:gd name="connsiteX47" fmla="*/ 3266830 w 4220307"/>
                <a:gd name="connsiteY47" fmla="*/ 5001846 h 6619631"/>
                <a:gd name="connsiteX48" fmla="*/ 3266830 w 4220307"/>
                <a:gd name="connsiteY48" fmla="*/ 5205046 h 6619631"/>
                <a:gd name="connsiteX49" fmla="*/ 3337169 w 4220307"/>
                <a:gd name="connsiteY49" fmla="*/ 5205046 h 6619631"/>
                <a:gd name="connsiteX50" fmla="*/ 3337169 w 4220307"/>
                <a:gd name="connsiteY50" fmla="*/ 5291015 h 6619631"/>
                <a:gd name="connsiteX51" fmla="*/ 3352800 w 4220307"/>
                <a:gd name="connsiteY51" fmla="*/ 5294740 h 6619631"/>
                <a:gd name="connsiteX52" fmla="*/ 3352800 w 4220307"/>
                <a:gd name="connsiteY52" fmla="*/ 5877169 h 6619631"/>
                <a:gd name="connsiteX53" fmla="*/ 3415323 w 4220307"/>
                <a:gd name="connsiteY53" fmla="*/ 5877169 h 6619631"/>
                <a:gd name="connsiteX54" fmla="*/ 3415323 w 4220307"/>
                <a:gd name="connsiteY54" fmla="*/ 6010031 h 6619631"/>
                <a:gd name="connsiteX55" fmla="*/ 3454400 w 4220307"/>
                <a:gd name="connsiteY55" fmla="*/ 6010031 h 6619631"/>
                <a:gd name="connsiteX56" fmla="*/ 3454400 w 4220307"/>
                <a:gd name="connsiteY56" fmla="*/ 6189785 h 6619631"/>
                <a:gd name="connsiteX57" fmla="*/ 3563815 w 4220307"/>
                <a:gd name="connsiteY57" fmla="*/ 6189785 h 6619631"/>
                <a:gd name="connsiteX58" fmla="*/ 3563815 w 4220307"/>
                <a:gd name="connsiteY58" fmla="*/ 6275754 h 6619631"/>
                <a:gd name="connsiteX59" fmla="*/ 3743569 w 4220307"/>
                <a:gd name="connsiteY59" fmla="*/ 6275754 h 6619631"/>
                <a:gd name="connsiteX60" fmla="*/ 3743569 w 4220307"/>
                <a:gd name="connsiteY60" fmla="*/ 6447692 h 6619631"/>
                <a:gd name="connsiteX61" fmla="*/ 3767015 w 4220307"/>
                <a:gd name="connsiteY61" fmla="*/ 6447692 h 6619631"/>
                <a:gd name="connsiteX62" fmla="*/ 3767015 w 4220307"/>
                <a:gd name="connsiteY62" fmla="*/ 6572738 h 6619631"/>
                <a:gd name="connsiteX63" fmla="*/ 4087446 w 4220307"/>
                <a:gd name="connsiteY63" fmla="*/ 6572738 h 6619631"/>
                <a:gd name="connsiteX64" fmla="*/ 4087446 w 4220307"/>
                <a:gd name="connsiteY64" fmla="*/ 6619631 h 6619631"/>
                <a:gd name="connsiteX65" fmla="*/ 4220307 w 4220307"/>
                <a:gd name="connsiteY65" fmla="*/ 6619631 h 6619631"/>
                <a:gd name="connsiteX0" fmla="*/ 0 w 4220307"/>
                <a:gd name="connsiteY0" fmla="*/ 0 h 6619631"/>
                <a:gd name="connsiteX1" fmla="*/ 1344246 w 4220307"/>
                <a:gd name="connsiteY1" fmla="*/ 0 h 6619631"/>
                <a:gd name="connsiteX2" fmla="*/ 1344246 w 4220307"/>
                <a:gd name="connsiteY2" fmla="*/ 70338 h 6619631"/>
                <a:gd name="connsiteX3" fmla="*/ 1508369 w 4220307"/>
                <a:gd name="connsiteY3" fmla="*/ 70338 h 6619631"/>
                <a:gd name="connsiteX4" fmla="*/ 1508369 w 4220307"/>
                <a:gd name="connsiteY4" fmla="*/ 140677 h 6619631"/>
                <a:gd name="connsiteX5" fmla="*/ 1578707 w 4220307"/>
                <a:gd name="connsiteY5" fmla="*/ 140677 h 6619631"/>
                <a:gd name="connsiteX6" fmla="*/ 1578707 w 4220307"/>
                <a:gd name="connsiteY6" fmla="*/ 211015 h 6619631"/>
                <a:gd name="connsiteX7" fmla="*/ 1633415 w 4220307"/>
                <a:gd name="connsiteY7" fmla="*/ 211015 h 6619631"/>
                <a:gd name="connsiteX8" fmla="*/ 1633415 w 4220307"/>
                <a:gd name="connsiteY8" fmla="*/ 281354 h 6619631"/>
                <a:gd name="connsiteX9" fmla="*/ 1672492 w 4220307"/>
                <a:gd name="connsiteY9" fmla="*/ 281354 h 6619631"/>
                <a:gd name="connsiteX10" fmla="*/ 1672492 w 4220307"/>
                <a:gd name="connsiteY10" fmla="*/ 1187938 h 6619631"/>
                <a:gd name="connsiteX11" fmla="*/ 1719384 w 4220307"/>
                <a:gd name="connsiteY11" fmla="*/ 1187938 h 6619631"/>
                <a:gd name="connsiteX12" fmla="*/ 1719384 w 4220307"/>
                <a:gd name="connsiteY12" fmla="*/ 1563077 h 6619631"/>
                <a:gd name="connsiteX13" fmla="*/ 1774092 w 4220307"/>
                <a:gd name="connsiteY13" fmla="*/ 1563077 h 6619631"/>
                <a:gd name="connsiteX14" fmla="*/ 1774092 w 4220307"/>
                <a:gd name="connsiteY14" fmla="*/ 1805354 h 6619631"/>
                <a:gd name="connsiteX15" fmla="*/ 1844430 w 4220307"/>
                <a:gd name="connsiteY15" fmla="*/ 1805354 h 6619631"/>
                <a:gd name="connsiteX16" fmla="*/ 1844430 w 4220307"/>
                <a:gd name="connsiteY16" fmla="*/ 2125785 h 6619631"/>
                <a:gd name="connsiteX17" fmla="*/ 1899138 w 4220307"/>
                <a:gd name="connsiteY17" fmla="*/ 2125785 h 6619631"/>
                <a:gd name="connsiteX18" fmla="*/ 1899138 w 4220307"/>
                <a:gd name="connsiteY18" fmla="*/ 2172677 h 6619631"/>
                <a:gd name="connsiteX19" fmla="*/ 1938215 w 4220307"/>
                <a:gd name="connsiteY19" fmla="*/ 2172677 h 6619631"/>
                <a:gd name="connsiteX20" fmla="*/ 1938215 w 4220307"/>
                <a:gd name="connsiteY20" fmla="*/ 2430585 h 6619631"/>
                <a:gd name="connsiteX21" fmla="*/ 1969477 w 4220307"/>
                <a:gd name="connsiteY21" fmla="*/ 2430585 h 6619631"/>
                <a:gd name="connsiteX22" fmla="*/ 1969477 w 4220307"/>
                <a:gd name="connsiteY22" fmla="*/ 2508738 h 6619631"/>
                <a:gd name="connsiteX23" fmla="*/ 2149230 w 4220307"/>
                <a:gd name="connsiteY23" fmla="*/ 2508738 h 6619631"/>
                <a:gd name="connsiteX24" fmla="*/ 2149230 w 4220307"/>
                <a:gd name="connsiteY24" fmla="*/ 2696308 h 6619631"/>
                <a:gd name="connsiteX25" fmla="*/ 2368061 w 4220307"/>
                <a:gd name="connsiteY25" fmla="*/ 2696308 h 6619631"/>
                <a:gd name="connsiteX26" fmla="*/ 2368061 w 4220307"/>
                <a:gd name="connsiteY26" fmla="*/ 2876062 h 6619631"/>
                <a:gd name="connsiteX27" fmla="*/ 2469661 w 4220307"/>
                <a:gd name="connsiteY27" fmla="*/ 2876062 h 6619631"/>
                <a:gd name="connsiteX28" fmla="*/ 2469661 w 4220307"/>
                <a:gd name="connsiteY28" fmla="*/ 2993292 h 6619631"/>
                <a:gd name="connsiteX29" fmla="*/ 2532184 w 4220307"/>
                <a:gd name="connsiteY29" fmla="*/ 2993292 h 6619631"/>
                <a:gd name="connsiteX30" fmla="*/ 2532184 w 4220307"/>
                <a:gd name="connsiteY30" fmla="*/ 3337169 h 6619631"/>
                <a:gd name="connsiteX31" fmla="*/ 2579077 w 4220307"/>
                <a:gd name="connsiteY31" fmla="*/ 3337169 h 6619631"/>
                <a:gd name="connsiteX32" fmla="*/ 2579077 w 4220307"/>
                <a:gd name="connsiteY32" fmla="*/ 3665415 h 6619631"/>
                <a:gd name="connsiteX33" fmla="*/ 2618154 w 4220307"/>
                <a:gd name="connsiteY33" fmla="*/ 3665415 h 6619631"/>
                <a:gd name="connsiteX34" fmla="*/ 2618154 w 4220307"/>
                <a:gd name="connsiteY34" fmla="*/ 3931138 h 6619631"/>
                <a:gd name="connsiteX35" fmla="*/ 2672861 w 4220307"/>
                <a:gd name="connsiteY35" fmla="*/ 3931138 h 6619631"/>
                <a:gd name="connsiteX36" fmla="*/ 2672861 w 4220307"/>
                <a:gd name="connsiteY36" fmla="*/ 4212492 h 6619631"/>
                <a:gd name="connsiteX37" fmla="*/ 2719754 w 4220307"/>
                <a:gd name="connsiteY37" fmla="*/ 4212492 h 6619631"/>
                <a:gd name="connsiteX38" fmla="*/ 2719754 w 4220307"/>
                <a:gd name="connsiteY38" fmla="*/ 4454769 h 6619631"/>
                <a:gd name="connsiteX39" fmla="*/ 2860430 w 4220307"/>
                <a:gd name="connsiteY39" fmla="*/ 4454769 h 6619631"/>
                <a:gd name="connsiteX40" fmla="*/ 2860430 w 4220307"/>
                <a:gd name="connsiteY40" fmla="*/ 4486031 h 6619631"/>
                <a:gd name="connsiteX41" fmla="*/ 2938584 w 4220307"/>
                <a:gd name="connsiteY41" fmla="*/ 4486031 h 6619631"/>
                <a:gd name="connsiteX42" fmla="*/ 2938584 w 4220307"/>
                <a:gd name="connsiteY42" fmla="*/ 4673600 h 6619631"/>
                <a:gd name="connsiteX43" fmla="*/ 3024554 w 4220307"/>
                <a:gd name="connsiteY43" fmla="*/ 4673600 h 6619631"/>
                <a:gd name="connsiteX44" fmla="*/ 3024554 w 4220307"/>
                <a:gd name="connsiteY44" fmla="*/ 4728308 h 6619631"/>
                <a:gd name="connsiteX45" fmla="*/ 3094892 w 4220307"/>
                <a:gd name="connsiteY45" fmla="*/ 4728308 h 6619631"/>
                <a:gd name="connsiteX46" fmla="*/ 3094892 w 4220307"/>
                <a:gd name="connsiteY46" fmla="*/ 5001846 h 6619631"/>
                <a:gd name="connsiteX47" fmla="*/ 3266830 w 4220307"/>
                <a:gd name="connsiteY47" fmla="*/ 5001846 h 6619631"/>
                <a:gd name="connsiteX48" fmla="*/ 3266830 w 4220307"/>
                <a:gd name="connsiteY48" fmla="*/ 5205046 h 6619631"/>
                <a:gd name="connsiteX49" fmla="*/ 3337169 w 4220307"/>
                <a:gd name="connsiteY49" fmla="*/ 5205046 h 6619631"/>
                <a:gd name="connsiteX50" fmla="*/ 3337169 w 4220307"/>
                <a:gd name="connsiteY50" fmla="*/ 5291015 h 6619631"/>
                <a:gd name="connsiteX51" fmla="*/ 3352800 w 4220307"/>
                <a:gd name="connsiteY51" fmla="*/ 5292359 h 6619631"/>
                <a:gd name="connsiteX52" fmla="*/ 3352800 w 4220307"/>
                <a:gd name="connsiteY52" fmla="*/ 5877169 h 6619631"/>
                <a:gd name="connsiteX53" fmla="*/ 3415323 w 4220307"/>
                <a:gd name="connsiteY53" fmla="*/ 5877169 h 6619631"/>
                <a:gd name="connsiteX54" fmla="*/ 3415323 w 4220307"/>
                <a:gd name="connsiteY54" fmla="*/ 6010031 h 6619631"/>
                <a:gd name="connsiteX55" fmla="*/ 3454400 w 4220307"/>
                <a:gd name="connsiteY55" fmla="*/ 6010031 h 6619631"/>
                <a:gd name="connsiteX56" fmla="*/ 3454400 w 4220307"/>
                <a:gd name="connsiteY56" fmla="*/ 6189785 h 6619631"/>
                <a:gd name="connsiteX57" fmla="*/ 3563815 w 4220307"/>
                <a:gd name="connsiteY57" fmla="*/ 6189785 h 6619631"/>
                <a:gd name="connsiteX58" fmla="*/ 3563815 w 4220307"/>
                <a:gd name="connsiteY58" fmla="*/ 6275754 h 6619631"/>
                <a:gd name="connsiteX59" fmla="*/ 3743569 w 4220307"/>
                <a:gd name="connsiteY59" fmla="*/ 6275754 h 6619631"/>
                <a:gd name="connsiteX60" fmla="*/ 3743569 w 4220307"/>
                <a:gd name="connsiteY60" fmla="*/ 6447692 h 6619631"/>
                <a:gd name="connsiteX61" fmla="*/ 3767015 w 4220307"/>
                <a:gd name="connsiteY61" fmla="*/ 6447692 h 6619631"/>
                <a:gd name="connsiteX62" fmla="*/ 3767015 w 4220307"/>
                <a:gd name="connsiteY62" fmla="*/ 6572738 h 6619631"/>
                <a:gd name="connsiteX63" fmla="*/ 4087446 w 4220307"/>
                <a:gd name="connsiteY63" fmla="*/ 6572738 h 6619631"/>
                <a:gd name="connsiteX64" fmla="*/ 4087446 w 4220307"/>
                <a:gd name="connsiteY64" fmla="*/ 6619631 h 6619631"/>
                <a:gd name="connsiteX65" fmla="*/ 4220307 w 4220307"/>
                <a:gd name="connsiteY65" fmla="*/ 6619631 h 661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20307" h="6619631">
                  <a:moveTo>
                    <a:pt x="0" y="0"/>
                  </a:moveTo>
                  <a:lnTo>
                    <a:pt x="1344246" y="0"/>
                  </a:lnTo>
                  <a:lnTo>
                    <a:pt x="1344246" y="70338"/>
                  </a:lnTo>
                  <a:lnTo>
                    <a:pt x="1508369" y="70338"/>
                  </a:lnTo>
                  <a:lnTo>
                    <a:pt x="1508369" y="140677"/>
                  </a:lnTo>
                  <a:lnTo>
                    <a:pt x="1578707" y="140677"/>
                  </a:lnTo>
                  <a:lnTo>
                    <a:pt x="1578707" y="211015"/>
                  </a:lnTo>
                  <a:lnTo>
                    <a:pt x="1633415" y="211015"/>
                  </a:lnTo>
                  <a:lnTo>
                    <a:pt x="1633415" y="281354"/>
                  </a:lnTo>
                  <a:lnTo>
                    <a:pt x="1672492" y="281354"/>
                  </a:lnTo>
                  <a:lnTo>
                    <a:pt x="1672492" y="1187938"/>
                  </a:lnTo>
                  <a:lnTo>
                    <a:pt x="1719384" y="1187938"/>
                  </a:lnTo>
                  <a:lnTo>
                    <a:pt x="1719384" y="1563077"/>
                  </a:lnTo>
                  <a:lnTo>
                    <a:pt x="1774092" y="1563077"/>
                  </a:lnTo>
                  <a:lnTo>
                    <a:pt x="1774092" y="1805354"/>
                  </a:lnTo>
                  <a:lnTo>
                    <a:pt x="1844430" y="1805354"/>
                  </a:lnTo>
                  <a:lnTo>
                    <a:pt x="1844430" y="2125785"/>
                  </a:lnTo>
                  <a:lnTo>
                    <a:pt x="1899138" y="2125785"/>
                  </a:lnTo>
                  <a:lnTo>
                    <a:pt x="1899138" y="2172677"/>
                  </a:lnTo>
                  <a:lnTo>
                    <a:pt x="1938215" y="2172677"/>
                  </a:lnTo>
                  <a:lnTo>
                    <a:pt x="1938215" y="2430585"/>
                  </a:lnTo>
                  <a:lnTo>
                    <a:pt x="1969477" y="2430585"/>
                  </a:lnTo>
                  <a:lnTo>
                    <a:pt x="1969477" y="2508738"/>
                  </a:lnTo>
                  <a:lnTo>
                    <a:pt x="2149230" y="2508738"/>
                  </a:lnTo>
                  <a:lnTo>
                    <a:pt x="2149230" y="2696308"/>
                  </a:lnTo>
                  <a:lnTo>
                    <a:pt x="2368061" y="2696308"/>
                  </a:lnTo>
                  <a:lnTo>
                    <a:pt x="2368061" y="2876062"/>
                  </a:lnTo>
                  <a:lnTo>
                    <a:pt x="2469661" y="2876062"/>
                  </a:lnTo>
                  <a:lnTo>
                    <a:pt x="2469661" y="2993292"/>
                  </a:lnTo>
                  <a:lnTo>
                    <a:pt x="2532184" y="2993292"/>
                  </a:lnTo>
                  <a:lnTo>
                    <a:pt x="2532184" y="3337169"/>
                  </a:lnTo>
                  <a:lnTo>
                    <a:pt x="2579077" y="3337169"/>
                  </a:lnTo>
                  <a:lnTo>
                    <a:pt x="2579077" y="3665415"/>
                  </a:lnTo>
                  <a:lnTo>
                    <a:pt x="2618154" y="3665415"/>
                  </a:lnTo>
                  <a:lnTo>
                    <a:pt x="2618154" y="3931138"/>
                  </a:lnTo>
                  <a:lnTo>
                    <a:pt x="2672861" y="3931138"/>
                  </a:lnTo>
                  <a:lnTo>
                    <a:pt x="2672861" y="4212492"/>
                  </a:lnTo>
                  <a:lnTo>
                    <a:pt x="2719754" y="4212492"/>
                  </a:lnTo>
                  <a:lnTo>
                    <a:pt x="2719754" y="4454769"/>
                  </a:lnTo>
                  <a:lnTo>
                    <a:pt x="2860430" y="4454769"/>
                  </a:lnTo>
                  <a:lnTo>
                    <a:pt x="2860430" y="4486031"/>
                  </a:lnTo>
                  <a:lnTo>
                    <a:pt x="2938584" y="4486031"/>
                  </a:lnTo>
                  <a:lnTo>
                    <a:pt x="2938584" y="4673600"/>
                  </a:lnTo>
                  <a:lnTo>
                    <a:pt x="3024554" y="4673600"/>
                  </a:lnTo>
                  <a:lnTo>
                    <a:pt x="3024554" y="4728308"/>
                  </a:lnTo>
                  <a:lnTo>
                    <a:pt x="3094892" y="4728308"/>
                  </a:lnTo>
                  <a:lnTo>
                    <a:pt x="3094892" y="5001846"/>
                  </a:lnTo>
                  <a:lnTo>
                    <a:pt x="3266830" y="5001846"/>
                  </a:lnTo>
                  <a:lnTo>
                    <a:pt x="3266830" y="5205046"/>
                  </a:lnTo>
                  <a:lnTo>
                    <a:pt x="3337169" y="5205046"/>
                  </a:lnTo>
                  <a:lnTo>
                    <a:pt x="3337169" y="5291015"/>
                  </a:lnTo>
                  <a:lnTo>
                    <a:pt x="3352800" y="5292359"/>
                  </a:lnTo>
                  <a:lnTo>
                    <a:pt x="3352800" y="5877169"/>
                  </a:lnTo>
                  <a:lnTo>
                    <a:pt x="3415323" y="5877169"/>
                  </a:lnTo>
                  <a:lnTo>
                    <a:pt x="3415323" y="6010031"/>
                  </a:lnTo>
                  <a:lnTo>
                    <a:pt x="3454400" y="6010031"/>
                  </a:lnTo>
                  <a:lnTo>
                    <a:pt x="3454400" y="6189785"/>
                  </a:lnTo>
                  <a:lnTo>
                    <a:pt x="3563815" y="6189785"/>
                  </a:lnTo>
                  <a:lnTo>
                    <a:pt x="3563815" y="6275754"/>
                  </a:lnTo>
                  <a:lnTo>
                    <a:pt x="3743569" y="6275754"/>
                  </a:lnTo>
                  <a:lnTo>
                    <a:pt x="3743569" y="6447692"/>
                  </a:lnTo>
                  <a:lnTo>
                    <a:pt x="3767015" y="6447692"/>
                  </a:lnTo>
                  <a:lnTo>
                    <a:pt x="3767015" y="6572738"/>
                  </a:lnTo>
                  <a:lnTo>
                    <a:pt x="4087446" y="6572738"/>
                  </a:lnTo>
                  <a:lnTo>
                    <a:pt x="4087446" y="6619631"/>
                  </a:lnTo>
                  <a:lnTo>
                    <a:pt x="4220307" y="6619631"/>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05" name="Freeform: Shape 404">
              <a:extLst>
                <a:ext uri="{FF2B5EF4-FFF2-40B4-BE49-F238E27FC236}">
                  <a16:creationId xmlns:a16="http://schemas.microsoft.com/office/drawing/2014/main" id="{1FAF4FC9-46A6-41C7-9158-0428D84C8456}"/>
                </a:ext>
              </a:extLst>
            </p:cNvPr>
            <p:cNvSpPr/>
            <p:nvPr/>
          </p:nvSpPr>
          <p:spPr>
            <a:xfrm>
              <a:off x="5494020" y="6621780"/>
              <a:ext cx="11414760" cy="5669280"/>
            </a:xfrm>
            <a:custGeom>
              <a:avLst/>
              <a:gdLst>
                <a:gd name="connsiteX0" fmla="*/ 0 w 11414760"/>
                <a:gd name="connsiteY0" fmla="*/ 0 h 5669280"/>
                <a:gd name="connsiteX1" fmla="*/ 0 w 11414760"/>
                <a:gd name="connsiteY1" fmla="*/ 601980 h 5669280"/>
                <a:gd name="connsiteX2" fmla="*/ 22860 w 11414760"/>
                <a:gd name="connsiteY2" fmla="*/ 601980 h 5669280"/>
                <a:gd name="connsiteX3" fmla="*/ 22860 w 11414760"/>
                <a:gd name="connsiteY3" fmla="*/ 685800 h 5669280"/>
                <a:gd name="connsiteX4" fmla="*/ 38100 w 11414760"/>
                <a:gd name="connsiteY4" fmla="*/ 701040 h 5669280"/>
                <a:gd name="connsiteX5" fmla="*/ 38100 w 11414760"/>
                <a:gd name="connsiteY5" fmla="*/ 891540 h 5669280"/>
                <a:gd name="connsiteX6" fmla="*/ 83820 w 11414760"/>
                <a:gd name="connsiteY6" fmla="*/ 891540 h 5669280"/>
                <a:gd name="connsiteX7" fmla="*/ 83820 w 11414760"/>
                <a:gd name="connsiteY7" fmla="*/ 1219200 h 5669280"/>
                <a:gd name="connsiteX8" fmla="*/ 137160 w 11414760"/>
                <a:gd name="connsiteY8" fmla="*/ 1219200 h 5669280"/>
                <a:gd name="connsiteX9" fmla="*/ 137160 w 11414760"/>
                <a:gd name="connsiteY9" fmla="*/ 1325880 h 5669280"/>
                <a:gd name="connsiteX10" fmla="*/ 373380 w 11414760"/>
                <a:gd name="connsiteY10" fmla="*/ 1325880 h 5669280"/>
                <a:gd name="connsiteX11" fmla="*/ 373380 w 11414760"/>
                <a:gd name="connsiteY11" fmla="*/ 1508760 h 5669280"/>
                <a:gd name="connsiteX12" fmla="*/ 609600 w 11414760"/>
                <a:gd name="connsiteY12" fmla="*/ 1508760 h 5669280"/>
                <a:gd name="connsiteX13" fmla="*/ 609600 w 11414760"/>
                <a:gd name="connsiteY13" fmla="*/ 1706880 h 5669280"/>
                <a:gd name="connsiteX14" fmla="*/ 723900 w 11414760"/>
                <a:gd name="connsiteY14" fmla="*/ 1706880 h 5669280"/>
                <a:gd name="connsiteX15" fmla="*/ 723900 w 11414760"/>
                <a:gd name="connsiteY15" fmla="*/ 1905000 h 5669280"/>
                <a:gd name="connsiteX16" fmla="*/ 845820 w 11414760"/>
                <a:gd name="connsiteY16" fmla="*/ 1905000 h 5669280"/>
                <a:gd name="connsiteX17" fmla="*/ 845820 w 11414760"/>
                <a:gd name="connsiteY17" fmla="*/ 2019300 h 5669280"/>
                <a:gd name="connsiteX18" fmla="*/ 944880 w 11414760"/>
                <a:gd name="connsiteY18" fmla="*/ 2019300 h 5669280"/>
                <a:gd name="connsiteX19" fmla="*/ 944880 w 11414760"/>
                <a:gd name="connsiteY19" fmla="*/ 2453640 h 5669280"/>
                <a:gd name="connsiteX20" fmla="*/ 1173480 w 11414760"/>
                <a:gd name="connsiteY20" fmla="*/ 2453640 h 5669280"/>
                <a:gd name="connsiteX21" fmla="*/ 1173480 w 11414760"/>
                <a:gd name="connsiteY21" fmla="*/ 2682240 h 5669280"/>
                <a:gd name="connsiteX22" fmla="*/ 1501140 w 11414760"/>
                <a:gd name="connsiteY22" fmla="*/ 2682240 h 5669280"/>
                <a:gd name="connsiteX23" fmla="*/ 1501140 w 11414760"/>
                <a:gd name="connsiteY23" fmla="*/ 2865120 h 5669280"/>
                <a:gd name="connsiteX24" fmla="*/ 1805940 w 11414760"/>
                <a:gd name="connsiteY24" fmla="*/ 2865120 h 5669280"/>
                <a:gd name="connsiteX25" fmla="*/ 1805940 w 11414760"/>
                <a:gd name="connsiteY25" fmla="*/ 3070860 h 5669280"/>
                <a:gd name="connsiteX26" fmla="*/ 2065020 w 11414760"/>
                <a:gd name="connsiteY26" fmla="*/ 3070860 h 5669280"/>
                <a:gd name="connsiteX27" fmla="*/ 2065020 w 11414760"/>
                <a:gd name="connsiteY27" fmla="*/ 3177540 h 5669280"/>
                <a:gd name="connsiteX28" fmla="*/ 2727960 w 11414760"/>
                <a:gd name="connsiteY28" fmla="*/ 3177540 h 5669280"/>
                <a:gd name="connsiteX29" fmla="*/ 2727960 w 11414760"/>
                <a:gd name="connsiteY29" fmla="*/ 3368040 h 5669280"/>
                <a:gd name="connsiteX30" fmla="*/ 3200400 w 11414760"/>
                <a:gd name="connsiteY30" fmla="*/ 3368040 h 5669280"/>
                <a:gd name="connsiteX31" fmla="*/ 3200400 w 11414760"/>
                <a:gd name="connsiteY31" fmla="*/ 3474720 h 5669280"/>
                <a:gd name="connsiteX32" fmla="*/ 3360420 w 11414760"/>
                <a:gd name="connsiteY32" fmla="*/ 3474720 h 5669280"/>
                <a:gd name="connsiteX33" fmla="*/ 3360420 w 11414760"/>
                <a:gd name="connsiteY33" fmla="*/ 3901440 h 5669280"/>
                <a:gd name="connsiteX34" fmla="*/ 3741420 w 11414760"/>
                <a:gd name="connsiteY34" fmla="*/ 3901440 h 5669280"/>
                <a:gd name="connsiteX35" fmla="*/ 3741420 w 11414760"/>
                <a:gd name="connsiteY35" fmla="*/ 3985260 h 5669280"/>
                <a:gd name="connsiteX36" fmla="*/ 4114800 w 11414760"/>
                <a:gd name="connsiteY36" fmla="*/ 3985260 h 5669280"/>
                <a:gd name="connsiteX37" fmla="*/ 4114800 w 11414760"/>
                <a:gd name="connsiteY37" fmla="*/ 4168140 h 5669280"/>
                <a:gd name="connsiteX38" fmla="*/ 4282440 w 11414760"/>
                <a:gd name="connsiteY38" fmla="*/ 4168140 h 5669280"/>
                <a:gd name="connsiteX39" fmla="*/ 4282440 w 11414760"/>
                <a:gd name="connsiteY39" fmla="*/ 4389120 h 5669280"/>
                <a:gd name="connsiteX40" fmla="*/ 4541520 w 11414760"/>
                <a:gd name="connsiteY40" fmla="*/ 4389120 h 5669280"/>
                <a:gd name="connsiteX41" fmla="*/ 4541520 w 11414760"/>
                <a:gd name="connsiteY41" fmla="*/ 4511040 h 5669280"/>
                <a:gd name="connsiteX42" fmla="*/ 5044440 w 11414760"/>
                <a:gd name="connsiteY42" fmla="*/ 4511040 h 5669280"/>
                <a:gd name="connsiteX43" fmla="*/ 5044440 w 11414760"/>
                <a:gd name="connsiteY43" fmla="*/ 4632960 h 5669280"/>
                <a:gd name="connsiteX44" fmla="*/ 5166360 w 11414760"/>
                <a:gd name="connsiteY44" fmla="*/ 4632960 h 5669280"/>
                <a:gd name="connsiteX45" fmla="*/ 5166360 w 11414760"/>
                <a:gd name="connsiteY45" fmla="*/ 4770120 h 5669280"/>
                <a:gd name="connsiteX46" fmla="*/ 5996940 w 11414760"/>
                <a:gd name="connsiteY46" fmla="*/ 4770120 h 5669280"/>
                <a:gd name="connsiteX47" fmla="*/ 5996940 w 11414760"/>
                <a:gd name="connsiteY47" fmla="*/ 4907280 h 5669280"/>
                <a:gd name="connsiteX48" fmla="*/ 6644640 w 11414760"/>
                <a:gd name="connsiteY48" fmla="*/ 4907280 h 5669280"/>
                <a:gd name="connsiteX49" fmla="*/ 6644640 w 11414760"/>
                <a:gd name="connsiteY49" fmla="*/ 4991100 h 5669280"/>
                <a:gd name="connsiteX50" fmla="*/ 6728460 w 11414760"/>
                <a:gd name="connsiteY50" fmla="*/ 4991100 h 5669280"/>
                <a:gd name="connsiteX51" fmla="*/ 6728460 w 11414760"/>
                <a:gd name="connsiteY51" fmla="*/ 5212080 h 5669280"/>
                <a:gd name="connsiteX52" fmla="*/ 7040880 w 11414760"/>
                <a:gd name="connsiteY52" fmla="*/ 5212080 h 5669280"/>
                <a:gd name="connsiteX53" fmla="*/ 7040880 w 11414760"/>
                <a:gd name="connsiteY53" fmla="*/ 5318760 h 5669280"/>
                <a:gd name="connsiteX54" fmla="*/ 9418320 w 11414760"/>
                <a:gd name="connsiteY54" fmla="*/ 5318760 h 5669280"/>
                <a:gd name="connsiteX55" fmla="*/ 9418320 w 11414760"/>
                <a:gd name="connsiteY55" fmla="*/ 5425440 h 5669280"/>
                <a:gd name="connsiteX56" fmla="*/ 9959340 w 11414760"/>
                <a:gd name="connsiteY56" fmla="*/ 5425440 h 5669280"/>
                <a:gd name="connsiteX57" fmla="*/ 9959340 w 11414760"/>
                <a:gd name="connsiteY57" fmla="*/ 5669280 h 5669280"/>
                <a:gd name="connsiteX58" fmla="*/ 11414760 w 11414760"/>
                <a:gd name="connsiteY58" fmla="*/ 5669280 h 566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414760" h="5669280">
                  <a:moveTo>
                    <a:pt x="0" y="0"/>
                  </a:moveTo>
                  <a:lnTo>
                    <a:pt x="0" y="601980"/>
                  </a:lnTo>
                  <a:lnTo>
                    <a:pt x="22860" y="601980"/>
                  </a:lnTo>
                  <a:lnTo>
                    <a:pt x="22860" y="685800"/>
                  </a:lnTo>
                  <a:lnTo>
                    <a:pt x="38100" y="701040"/>
                  </a:lnTo>
                  <a:lnTo>
                    <a:pt x="38100" y="891540"/>
                  </a:lnTo>
                  <a:lnTo>
                    <a:pt x="83820" y="891540"/>
                  </a:lnTo>
                  <a:lnTo>
                    <a:pt x="83820" y="1219200"/>
                  </a:lnTo>
                  <a:lnTo>
                    <a:pt x="137160" y="1219200"/>
                  </a:lnTo>
                  <a:lnTo>
                    <a:pt x="137160" y="1325880"/>
                  </a:lnTo>
                  <a:lnTo>
                    <a:pt x="373380" y="1325880"/>
                  </a:lnTo>
                  <a:lnTo>
                    <a:pt x="373380" y="1508760"/>
                  </a:lnTo>
                  <a:lnTo>
                    <a:pt x="609600" y="1508760"/>
                  </a:lnTo>
                  <a:lnTo>
                    <a:pt x="609600" y="1706880"/>
                  </a:lnTo>
                  <a:lnTo>
                    <a:pt x="723900" y="1706880"/>
                  </a:lnTo>
                  <a:lnTo>
                    <a:pt x="723900" y="1905000"/>
                  </a:lnTo>
                  <a:lnTo>
                    <a:pt x="845820" y="1905000"/>
                  </a:lnTo>
                  <a:lnTo>
                    <a:pt x="845820" y="2019300"/>
                  </a:lnTo>
                  <a:lnTo>
                    <a:pt x="944880" y="2019300"/>
                  </a:lnTo>
                  <a:lnTo>
                    <a:pt x="944880" y="2453640"/>
                  </a:lnTo>
                  <a:lnTo>
                    <a:pt x="1173480" y="2453640"/>
                  </a:lnTo>
                  <a:lnTo>
                    <a:pt x="1173480" y="2682240"/>
                  </a:lnTo>
                  <a:lnTo>
                    <a:pt x="1501140" y="2682240"/>
                  </a:lnTo>
                  <a:lnTo>
                    <a:pt x="1501140" y="2865120"/>
                  </a:lnTo>
                  <a:lnTo>
                    <a:pt x="1805940" y="2865120"/>
                  </a:lnTo>
                  <a:lnTo>
                    <a:pt x="1805940" y="3070860"/>
                  </a:lnTo>
                  <a:lnTo>
                    <a:pt x="2065020" y="3070860"/>
                  </a:lnTo>
                  <a:lnTo>
                    <a:pt x="2065020" y="3177540"/>
                  </a:lnTo>
                  <a:lnTo>
                    <a:pt x="2727960" y="3177540"/>
                  </a:lnTo>
                  <a:lnTo>
                    <a:pt x="2727960" y="3368040"/>
                  </a:lnTo>
                  <a:lnTo>
                    <a:pt x="3200400" y="3368040"/>
                  </a:lnTo>
                  <a:lnTo>
                    <a:pt x="3200400" y="3474720"/>
                  </a:lnTo>
                  <a:lnTo>
                    <a:pt x="3360420" y="3474720"/>
                  </a:lnTo>
                  <a:lnTo>
                    <a:pt x="3360420" y="3901440"/>
                  </a:lnTo>
                  <a:lnTo>
                    <a:pt x="3741420" y="3901440"/>
                  </a:lnTo>
                  <a:lnTo>
                    <a:pt x="3741420" y="3985260"/>
                  </a:lnTo>
                  <a:lnTo>
                    <a:pt x="4114800" y="3985260"/>
                  </a:lnTo>
                  <a:lnTo>
                    <a:pt x="4114800" y="4168140"/>
                  </a:lnTo>
                  <a:lnTo>
                    <a:pt x="4282440" y="4168140"/>
                  </a:lnTo>
                  <a:lnTo>
                    <a:pt x="4282440" y="4389120"/>
                  </a:lnTo>
                  <a:lnTo>
                    <a:pt x="4541520" y="4389120"/>
                  </a:lnTo>
                  <a:lnTo>
                    <a:pt x="4541520" y="4511040"/>
                  </a:lnTo>
                  <a:lnTo>
                    <a:pt x="5044440" y="4511040"/>
                  </a:lnTo>
                  <a:lnTo>
                    <a:pt x="5044440" y="4632960"/>
                  </a:lnTo>
                  <a:lnTo>
                    <a:pt x="5166360" y="4632960"/>
                  </a:lnTo>
                  <a:lnTo>
                    <a:pt x="5166360" y="4770120"/>
                  </a:lnTo>
                  <a:lnTo>
                    <a:pt x="5996940" y="4770120"/>
                  </a:lnTo>
                  <a:lnTo>
                    <a:pt x="5996940" y="4907280"/>
                  </a:lnTo>
                  <a:lnTo>
                    <a:pt x="6644640" y="4907280"/>
                  </a:lnTo>
                  <a:lnTo>
                    <a:pt x="6644640" y="4991100"/>
                  </a:lnTo>
                  <a:lnTo>
                    <a:pt x="6728460" y="4991100"/>
                  </a:lnTo>
                  <a:lnTo>
                    <a:pt x="6728460" y="5212080"/>
                  </a:lnTo>
                  <a:lnTo>
                    <a:pt x="7040880" y="5212080"/>
                  </a:lnTo>
                  <a:lnTo>
                    <a:pt x="7040880" y="5318760"/>
                  </a:lnTo>
                  <a:lnTo>
                    <a:pt x="9418320" y="5318760"/>
                  </a:lnTo>
                  <a:lnTo>
                    <a:pt x="9418320" y="5425440"/>
                  </a:lnTo>
                  <a:lnTo>
                    <a:pt x="9959340" y="5425440"/>
                  </a:lnTo>
                  <a:lnTo>
                    <a:pt x="9959340" y="5669280"/>
                  </a:lnTo>
                  <a:lnTo>
                    <a:pt x="11414760" y="5669280"/>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06" name="Freeform: Shape 405">
              <a:extLst>
                <a:ext uri="{FF2B5EF4-FFF2-40B4-BE49-F238E27FC236}">
                  <a16:creationId xmlns:a16="http://schemas.microsoft.com/office/drawing/2014/main" id="{818E4D12-634D-44E9-A402-64BAB821935E}"/>
                </a:ext>
              </a:extLst>
            </p:cNvPr>
            <p:cNvSpPr/>
            <p:nvPr/>
          </p:nvSpPr>
          <p:spPr>
            <a:xfrm>
              <a:off x="16897350" y="12296775"/>
              <a:ext cx="14001750" cy="561975"/>
            </a:xfrm>
            <a:custGeom>
              <a:avLst/>
              <a:gdLst>
                <a:gd name="connsiteX0" fmla="*/ 0 w 14001750"/>
                <a:gd name="connsiteY0" fmla="*/ 0 h 561975"/>
                <a:gd name="connsiteX1" fmla="*/ 0 w 14001750"/>
                <a:gd name="connsiteY1" fmla="*/ 114300 h 561975"/>
                <a:gd name="connsiteX2" fmla="*/ 1590675 w 14001750"/>
                <a:gd name="connsiteY2" fmla="*/ 114300 h 561975"/>
                <a:gd name="connsiteX3" fmla="*/ 1590675 w 14001750"/>
                <a:gd name="connsiteY3" fmla="*/ 257175 h 561975"/>
                <a:gd name="connsiteX4" fmla="*/ 6286500 w 14001750"/>
                <a:gd name="connsiteY4" fmla="*/ 257175 h 561975"/>
                <a:gd name="connsiteX5" fmla="*/ 6286500 w 14001750"/>
                <a:gd name="connsiteY5" fmla="*/ 409575 h 561975"/>
                <a:gd name="connsiteX6" fmla="*/ 6591300 w 14001750"/>
                <a:gd name="connsiteY6" fmla="*/ 409575 h 561975"/>
                <a:gd name="connsiteX7" fmla="*/ 6591300 w 14001750"/>
                <a:gd name="connsiteY7" fmla="*/ 561975 h 561975"/>
                <a:gd name="connsiteX8" fmla="*/ 14001750 w 14001750"/>
                <a:gd name="connsiteY8"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01750" h="561975">
                  <a:moveTo>
                    <a:pt x="0" y="0"/>
                  </a:moveTo>
                  <a:lnTo>
                    <a:pt x="0" y="114300"/>
                  </a:lnTo>
                  <a:lnTo>
                    <a:pt x="1590675" y="114300"/>
                  </a:lnTo>
                  <a:lnTo>
                    <a:pt x="1590675" y="257175"/>
                  </a:lnTo>
                  <a:lnTo>
                    <a:pt x="6286500" y="257175"/>
                  </a:lnTo>
                  <a:lnTo>
                    <a:pt x="6286500" y="409575"/>
                  </a:lnTo>
                  <a:lnTo>
                    <a:pt x="6591300" y="409575"/>
                  </a:lnTo>
                  <a:lnTo>
                    <a:pt x="6591300" y="561975"/>
                  </a:lnTo>
                  <a:lnTo>
                    <a:pt x="14001750" y="561975"/>
                  </a:lnTo>
                </a:path>
              </a:pathLst>
            </a:custGeom>
            <a:noFill/>
            <a:ln w="12700">
              <a:solidFill>
                <a:schemeClr val="accent6"/>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313" name="Group 312">
            <a:extLst>
              <a:ext uri="{FF2B5EF4-FFF2-40B4-BE49-F238E27FC236}">
                <a16:creationId xmlns:a16="http://schemas.microsoft.com/office/drawing/2014/main" id="{023D0BCD-FBE4-4CB6-A9FB-007D1C1E07C1}"/>
              </a:ext>
            </a:extLst>
          </p:cNvPr>
          <p:cNvGrpSpPr/>
          <p:nvPr/>
        </p:nvGrpSpPr>
        <p:grpSpPr>
          <a:xfrm>
            <a:off x="1246215" y="2903944"/>
            <a:ext cx="4170045" cy="1876900"/>
            <a:chOff x="1336738" y="2903943"/>
            <a:chExt cx="4170045" cy="1876900"/>
          </a:xfrm>
        </p:grpSpPr>
        <p:sp>
          <p:nvSpPr>
            <p:cNvPr id="371" name="Oval 370">
              <a:extLst>
                <a:ext uri="{FF2B5EF4-FFF2-40B4-BE49-F238E27FC236}">
                  <a16:creationId xmlns:a16="http://schemas.microsoft.com/office/drawing/2014/main" id="{0331FC62-7BB9-47BC-A5AC-B8C5040D81BA}"/>
                </a:ext>
              </a:extLst>
            </p:cNvPr>
            <p:cNvSpPr>
              <a:spLocks noChangeAspect="1"/>
            </p:cNvSpPr>
            <p:nvPr/>
          </p:nvSpPr>
          <p:spPr>
            <a:xfrm flipH="1" flipV="1">
              <a:off x="1336738" y="290394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2" name="Oval 371">
              <a:extLst>
                <a:ext uri="{FF2B5EF4-FFF2-40B4-BE49-F238E27FC236}">
                  <a16:creationId xmlns:a16="http://schemas.microsoft.com/office/drawing/2014/main" id="{6E17E3B8-BFDE-42DA-8B9D-321C2873FF9E}"/>
                </a:ext>
              </a:extLst>
            </p:cNvPr>
            <p:cNvSpPr>
              <a:spLocks noChangeAspect="1"/>
            </p:cNvSpPr>
            <p:nvPr/>
          </p:nvSpPr>
          <p:spPr>
            <a:xfrm flipH="1" flipV="1">
              <a:off x="1355788" y="290394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3" name="Oval 372">
              <a:extLst>
                <a:ext uri="{FF2B5EF4-FFF2-40B4-BE49-F238E27FC236}">
                  <a16:creationId xmlns:a16="http://schemas.microsoft.com/office/drawing/2014/main" id="{E969F514-617A-4A31-8645-59D2D903DCC9}"/>
                </a:ext>
              </a:extLst>
            </p:cNvPr>
            <p:cNvSpPr>
              <a:spLocks noChangeAspect="1"/>
            </p:cNvSpPr>
            <p:nvPr/>
          </p:nvSpPr>
          <p:spPr>
            <a:xfrm flipH="1" flipV="1">
              <a:off x="1374838" y="290394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4" name="Oval 373">
              <a:extLst>
                <a:ext uri="{FF2B5EF4-FFF2-40B4-BE49-F238E27FC236}">
                  <a16:creationId xmlns:a16="http://schemas.microsoft.com/office/drawing/2014/main" id="{A9FAFA89-35DB-44B1-ACE9-43BE49FB710E}"/>
                </a:ext>
              </a:extLst>
            </p:cNvPr>
            <p:cNvSpPr>
              <a:spLocks noChangeAspect="1"/>
            </p:cNvSpPr>
            <p:nvPr/>
          </p:nvSpPr>
          <p:spPr>
            <a:xfrm flipH="1" flipV="1">
              <a:off x="1398651" y="290394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5" name="Oval 374">
              <a:extLst>
                <a:ext uri="{FF2B5EF4-FFF2-40B4-BE49-F238E27FC236}">
                  <a16:creationId xmlns:a16="http://schemas.microsoft.com/office/drawing/2014/main" id="{E6E77A06-50E0-41B1-BF95-D5F0F7211FED}"/>
                </a:ext>
              </a:extLst>
            </p:cNvPr>
            <p:cNvSpPr>
              <a:spLocks noChangeAspect="1"/>
            </p:cNvSpPr>
            <p:nvPr/>
          </p:nvSpPr>
          <p:spPr>
            <a:xfrm flipH="1" flipV="1">
              <a:off x="1422464" y="2915849"/>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6" name="Oval 375">
              <a:extLst>
                <a:ext uri="{FF2B5EF4-FFF2-40B4-BE49-F238E27FC236}">
                  <a16:creationId xmlns:a16="http://schemas.microsoft.com/office/drawing/2014/main" id="{4703BB2F-9088-4E87-ABC4-0450AD6AB9CC}"/>
                </a:ext>
              </a:extLst>
            </p:cNvPr>
            <p:cNvSpPr>
              <a:spLocks noChangeAspect="1"/>
            </p:cNvSpPr>
            <p:nvPr/>
          </p:nvSpPr>
          <p:spPr>
            <a:xfrm flipH="1" flipV="1">
              <a:off x="1474851" y="2930137"/>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7" name="Oval 376">
              <a:extLst>
                <a:ext uri="{FF2B5EF4-FFF2-40B4-BE49-F238E27FC236}">
                  <a16:creationId xmlns:a16="http://schemas.microsoft.com/office/drawing/2014/main" id="{8E59F6EA-409F-4BBC-9AC9-F684A413EF94}"/>
                </a:ext>
              </a:extLst>
            </p:cNvPr>
            <p:cNvSpPr>
              <a:spLocks noChangeAspect="1"/>
            </p:cNvSpPr>
            <p:nvPr/>
          </p:nvSpPr>
          <p:spPr>
            <a:xfrm flipH="1" flipV="1">
              <a:off x="1479613" y="307539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8" name="Oval 377">
              <a:extLst>
                <a:ext uri="{FF2B5EF4-FFF2-40B4-BE49-F238E27FC236}">
                  <a16:creationId xmlns:a16="http://schemas.microsoft.com/office/drawing/2014/main" id="{B9FEB569-73E1-4576-A225-6494A1403C0A}"/>
                </a:ext>
              </a:extLst>
            </p:cNvPr>
            <p:cNvSpPr>
              <a:spLocks noChangeAspect="1"/>
            </p:cNvSpPr>
            <p:nvPr/>
          </p:nvSpPr>
          <p:spPr>
            <a:xfrm flipH="1" flipV="1">
              <a:off x="1522476" y="3258750"/>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79" name="Oval 378">
              <a:extLst>
                <a:ext uri="{FF2B5EF4-FFF2-40B4-BE49-F238E27FC236}">
                  <a16:creationId xmlns:a16="http://schemas.microsoft.com/office/drawing/2014/main" id="{2F4E970C-C318-4A77-B5EC-059D09DEB0F7}"/>
                </a:ext>
              </a:extLst>
            </p:cNvPr>
            <p:cNvSpPr>
              <a:spLocks noChangeAspect="1"/>
            </p:cNvSpPr>
            <p:nvPr/>
          </p:nvSpPr>
          <p:spPr>
            <a:xfrm flipH="1" flipV="1">
              <a:off x="1567720" y="328732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0" name="Oval 379">
              <a:extLst>
                <a:ext uri="{FF2B5EF4-FFF2-40B4-BE49-F238E27FC236}">
                  <a16:creationId xmlns:a16="http://schemas.microsoft.com/office/drawing/2014/main" id="{CC077C36-F94D-4667-970F-B6B7504FC439}"/>
                </a:ext>
              </a:extLst>
            </p:cNvPr>
            <p:cNvSpPr>
              <a:spLocks noChangeAspect="1"/>
            </p:cNvSpPr>
            <p:nvPr/>
          </p:nvSpPr>
          <p:spPr>
            <a:xfrm flipH="1" flipV="1">
              <a:off x="1653445" y="3539738"/>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1" name="Oval 380">
              <a:extLst>
                <a:ext uri="{FF2B5EF4-FFF2-40B4-BE49-F238E27FC236}">
                  <a16:creationId xmlns:a16="http://schemas.microsoft.com/office/drawing/2014/main" id="{23456273-ECB8-4783-AB2A-286A60A5B55C}"/>
                </a:ext>
              </a:extLst>
            </p:cNvPr>
            <p:cNvSpPr>
              <a:spLocks noChangeAspect="1"/>
            </p:cNvSpPr>
            <p:nvPr/>
          </p:nvSpPr>
          <p:spPr>
            <a:xfrm flipH="1" flipV="1">
              <a:off x="1724883" y="372071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2" name="Oval 381">
              <a:extLst>
                <a:ext uri="{FF2B5EF4-FFF2-40B4-BE49-F238E27FC236}">
                  <a16:creationId xmlns:a16="http://schemas.microsoft.com/office/drawing/2014/main" id="{B865F617-D4F9-4469-A614-E779F261A029}"/>
                </a:ext>
              </a:extLst>
            </p:cNvPr>
            <p:cNvSpPr>
              <a:spLocks noChangeAspect="1"/>
            </p:cNvSpPr>
            <p:nvPr/>
          </p:nvSpPr>
          <p:spPr>
            <a:xfrm flipH="1" flipV="1">
              <a:off x="1748695" y="3794532"/>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3" name="Oval 382">
              <a:extLst>
                <a:ext uri="{FF2B5EF4-FFF2-40B4-BE49-F238E27FC236}">
                  <a16:creationId xmlns:a16="http://schemas.microsoft.com/office/drawing/2014/main" id="{D8471D65-5DE6-4B6E-8462-24D88F688EE2}"/>
                </a:ext>
              </a:extLst>
            </p:cNvPr>
            <p:cNvSpPr>
              <a:spLocks noChangeAspect="1"/>
            </p:cNvSpPr>
            <p:nvPr/>
          </p:nvSpPr>
          <p:spPr>
            <a:xfrm flipH="1" flipV="1">
              <a:off x="1824895" y="3846919"/>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4" name="Oval 383">
              <a:extLst>
                <a:ext uri="{FF2B5EF4-FFF2-40B4-BE49-F238E27FC236}">
                  <a16:creationId xmlns:a16="http://schemas.microsoft.com/office/drawing/2014/main" id="{FFAEE3D7-9DA1-4AB9-8928-74146DDECDFE}"/>
                </a:ext>
              </a:extLst>
            </p:cNvPr>
            <p:cNvSpPr>
              <a:spLocks noChangeAspect="1"/>
            </p:cNvSpPr>
            <p:nvPr/>
          </p:nvSpPr>
          <p:spPr>
            <a:xfrm flipH="1" flipV="1">
              <a:off x="1846326" y="394931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5" name="Oval 384">
              <a:extLst>
                <a:ext uri="{FF2B5EF4-FFF2-40B4-BE49-F238E27FC236}">
                  <a16:creationId xmlns:a16="http://schemas.microsoft.com/office/drawing/2014/main" id="{49D93BB4-BD65-4481-856C-BBE768B0FAEF}"/>
                </a:ext>
              </a:extLst>
            </p:cNvPr>
            <p:cNvSpPr>
              <a:spLocks noChangeAspect="1"/>
            </p:cNvSpPr>
            <p:nvPr/>
          </p:nvSpPr>
          <p:spPr>
            <a:xfrm flipH="1" flipV="1">
              <a:off x="1898713" y="406361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6" name="Oval 385">
              <a:extLst>
                <a:ext uri="{FF2B5EF4-FFF2-40B4-BE49-F238E27FC236}">
                  <a16:creationId xmlns:a16="http://schemas.microsoft.com/office/drawing/2014/main" id="{E4122F39-F30F-409B-A0C3-7278052DF272}"/>
                </a:ext>
              </a:extLst>
            </p:cNvPr>
            <p:cNvSpPr>
              <a:spLocks noChangeAspect="1"/>
            </p:cNvSpPr>
            <p:nvPr/>
          </p:nvSpPr>
          <p:spPr>
            <a:xfrm flipH="1" flipV="1">
              <a:off x="1951101" y="4101713"/>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7" name="Oval 386">
              <a:extLst>
                <a:ext uri="{FF2B5EF4-FFF2-40B4-BE49-F238E27FC236}">
                  <a16:creationId xmlns:a16="http://schemas.microsoft.com/office/drawing/2014/main" id="{5851BC22-2339-4183-BA07-D6E065728FA4}"/>
                </a:ext>
              </a:extLst>
            </p:cNvPr>
            <p:cNvSpPr>
              <a:spLocks noChangeAspect="1"/>
            </p:cNvSpPr>
            <p:nvPr/>
          </p:nvSpPr>
          <p:spPr>
            <a:xfrm flipH="1" flipV="1">
              <a:off x="2182083" y="4301738"/>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8" name="Oval 387">
              <a:extLst>
                <a:ext uri="{FF2B5EF4-FFF2-40B4-BE49-F238E27FC236}">
                  <a16:creationId xmlns:a16="http://schemas.microsoft.com/office/drawing/2014/main" id="{759FBA65-A06B-47CC-85DD-A2DC30CD2844}"/>
                </a:ext>
              </a:extLst>
            </p:cNvPr>
            <p:cNvSpPr>
              <a:spLocks noChangeAspect="1"/>
            </p:cNvSpPr>
            <p:nvPr/>
          </p:nvSpPr>
          <p:spPr>
            <a:xfrm flipH="1" flipV="1">
              <a:off x="2220183" y="4308882"/>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89" name="Oval 388">
              <a:extLst>
                <a:ext uri="{FF2B5EF4-FFF2-40B4-BE49-F238E27FC236}">
                  <a16:creationId xmlns:a16="http://schemas.microsoft.com/office/drawing/2014/main" id="{BE3A59C6-24E0-40BB-BD95-BBEA774F0788}"/>
                </a:ext>
              </a:extLst>
            </p:cNvPr>
            <p:cNvSpPr>
              <a:spLocks noChangeAspect="1"/>
            </p:cNvSpPr>
            <p:nvPr/>
          </p:nvSpPr>
          <p:spPr>
            <a:xfrm flipH="1" flipV="1">
              <a:off x="2796446" y="4570819"/>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0" name="Oval 389">
              <a:extLst>
                <a:ext uri="{FF2B5EF4-FFF2-40B4-BE49-F238E27FC236}">
                  <a16:creationId xmlns:a16="http://schemas.microsoft.com/office/drawing/2014/main" id="{5A4C2FBC-9E15-49D3-990D-CD27A26E9194}"/>
                </a:ext>
              </a:extLst>
            </p:cNvPr>
            <p:cNvSpPr>
              <a:spLocks noChangeAspect="1"/>
            </p:cNvSpPr>
            <p:nvPr/>
          </p:nvSpPr>
          <p:spPr>
            <a:xfrm flipH="1" flipV="1">
              <a:off x="3056003" y="460177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1" name="Oval 390">
              <a:extLst>
                <a:ext uri="{FF2B5EF4-FFF2-40B4-BE49-F238E27FC236}">
                  <a16:creationId xmlns:a16="http://schemas.microsoft.com/office/drawing/2014/main" id="{385F2A01-AAFD-403A-BEE1-71C15CF31278}"/>
                </a:ext>
              </a:extLst>
            </p:cNvPr>
            <p:cNvSpPr>
              <a:spLocks noChangeAspect="1"/>
            </p:cNvSpPr>
            <p:nvPr/>
          </p:nvSpPr>
          <p:spPr>
            <a:xfrm flipH="1" flipV="1">
              <a:off x="2820259" y="4594631"/>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2" name="Oval 391">
              <a:extLst>
                <a:ext uri="{FF2B5EF4-FFF2-40B4-BE49-F238E27FC236}">
                  <a16:creationId xmlns:a16="http://schemas.microsoft.com/office/drawing/2014/main" id="{BD6E1CA1-100F-417E-918F-D97F6EFCC824}"/>
                </a:ext>
              </a:extLst>
            </p:cNvPr>
            <p:cNvSpPr>
              <a:spLocks noChangeAspect="1"/>
            </p:cNvSpPr>
            <p:nvPr/>
          </p:nvSpPr>
          <p:spPr>
            <a:xfrm flipH="1" flipV="1">
              <a:off x="3106009" y="4601775"/>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3" name="Oval 392">
              <a:extLst>
                <a:ext uri="{FF2B5EF4-FFF2-40B4-BE49-F238E27FC236}">
                  <a16:creationId xmlns:a16="http://schemas.microsoft.com/office/drawing/2014/main" id="{02A6E992-CA83-4DB9-A394-77197271FF54}"/>
                </a:ext>
              </a:extLst>
            </p:cNvPr>
            <p:cNvSpPr>
              <a:spLocks noChangeAspect="1"/>
            </p:cNvSpPr>
            <p:nvPr/>
          </p:nvSpPr>
          <p:spPr>
            <a:xfrm flipH="1" flipV="1">
              <a:off x="3644172" y="4666068"/>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4" name="Oval 393">
              <a:extLst>
                <a:ext uri="{FF2B5EF4-FFF2-40B4-BE49-F238E27FC236}">
                  <a16:creationId xmlns:a16="http://schemas.microsoft.com/office/drawing/2014/main" id="{92557C2C-711B-4E84-9240-D60460E9445D}"/>
                </a:ext>
              </a:extLst>
            </p:cNvPr>
            <p:cNvSpPr>
              <a:spLocks noChangeAspect="1"/>
            </p:cNvSpPr>
            <p:nvPr/>
          </p:nvSpPr>
          <p:spPr>
            <a:xfrm flipH="1" flipV="1">
              <a:off x="4001360" y="4687499"/>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5" name="Oval 394">
              <a:extLst>
                <a:ext uri="{FF2B5EF4-FFF2-40B4-BE49-F238E27FC236}">
                  <a16:creationId xmlns:a16="http://schemas.microsoft.com/office/drawing/2014/main" id="{E495ABBA-4550-4172-A098-89F174507C16}"/>
                </a:ext>
              </a:extLst>
            </p:cNvPr>
            <p:cNvSpPr>
              <a:spLocks noChangeAspect="1"/>
            </p:cNvSpPr>
            <p:nvPr/>
          </p:nvSpPr>
          <p:spPr>
            <a:xfrm flipH="1" flipV="1">
              <a:off x="4225197" y="4687499"/>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6" name="Oval 395">
              <a:extLst>
                <a:ext uri="{FF2B5EF4-FFF2-40B4-BE49-F238E27FC236}">
                  <a16:creationId xmlns:a16="http://schemas.microsoft.com/office/drawing/2014/main" id="{3DFE90DD-FB2F-4ABA-BA88-49A0395569C3}"/>
                </a:ext>
              </a:extLst>
            </p:cNvPr>
            <p:cNvSpPr>
              <a:spLocks noChangeAspect="1"/>
            </p:cNvSpPr>
            <p:nvPr/>
          </p:nvSpPr>
          <p:spPr>
            <a:xfrm flipH="1" flipV="1">
              <a:off x="4491897"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7" name="Oval 396">
              <a:extLst>
                <a:ext uri="{FF2B5EF4-FFF2-40B4-BE49-F238E27FC236}">
                  <a16:creationId xmlns:a16="http://schemas.microsoft.com/office/drawing/2014/main" id="{96B914FD-9226-4D8B-89FE-314566E5A716}"/>
                </a:ext>
              </a:extLst>
            </p:cNvPr>
            <p:cNvSpPr>
              <a:spLocks noChangeAspect="1"/>
            </p:cNvSpPr>
            <p:nvPr/>
          </p:nvSpPr>
          <p:spPr>
            <a:xfrm flipH="1" flipV="1">
              <a:off x="4625247"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8" name="Oval 397">
              <a:extLst>
                <a:ext uri="{FF2B5EF4-FFF2-40B4-BE49-F238E27FC236}">
                  <a16:creationId xmlns:a16="http://schemas.microsoft.com/office/drawing/2014/main" id="{81C7705B-1532-4B4F-8BA4-086835625A8B}"/>
                </a:ext>
              </a:extLst>
            </p:cNvPr>
            <p:cNvSpPr>
              <a:spLocks noChangeAspect="1"/>
            </p:cNvSpPr>
            <p:nvPr/>
          </p:nvSpPr>
          <p:spPr>
            <a:xfrm flipH="1" flipV="1">
              <a:off x="4722879"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99" name="Oval 398">
              <a:extLst>
                <a:ext uri="{FF2B5EF4-FFF2-40B4-BE49-F238E27FC236}">
                  <a16:creationId xmlns:a16="http://schemas.microsoft.com/office/drawing/2014/main" id="{11312FD8-A4A5-47AF-B54B-43BC689B074B}"/>
                </a:ext>
              </a:extLst>
            </p:cNvPr>
            <p:cNvSpPr>
              <a:spLocks noChangeAspect="1"/>
            </p:cNvSpPr>
            <p:nvPr/>
          </p:nvSpPr>
          <p:spPr>
            <a:xfrm flipH="1" flipV="1">
              <a:off x="4937191"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400" name="Oval 399">
              <a:extLst>
                <a:ext uri="{FF2B5EF4-FFF2-40B4-BE49-F238E27FC236}">
                  <a16:creationId xmlns:a16="http://schemas.microsoft.com/office/drawing/2014/main" id="{A06A6071-0BC4-4A62-AFC5-D721467FF254}"/>
                </a:ext>
              </a:extLst>
            </p:cNvPr>
            <p:cNvSpPr>
              <a:spLocks noChangeAspect="1"/>
            </p:cNvSpPr>
            <p:nvPr/>
          </p:nvSpPr>
          <p:spPr>
            <a:xfrm flipH="1" flipV="1">
              <a:off x="5199128"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401" name="Oval 400">
              <a:extLst>
                <a:ext uri="{FF2B5EF4-FFF2-40B4-BE49-F238E27FC236}">
                  <a16:creationId xmlns:a16="http://schemas.microsoft.com/office/drawing/2014/main" id="{56764100-6BBC-402B-9C54-BA9E552F36B4}"/>
                </a:ext>
              </a:extLst>
            </p:cNvPr>
            <p:cNvSpPr>
              <a:spLocks noChangeAspect="1"/>
            </p:cNvSpPr>
            <p:nvPr/>
          </p:nvSpPr>
          <p:spPr>
            <a:xfrm flipH="1" flipV="1">
              <a:off x="5413440"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402" name="Oval 401">
              <a:extLst>
                <a:ext uri="{FF2B5EF4-FFF2-40B4-BE49-F238E27FC236}">
                  <a16:creationId xmlns:a16="http://schemas.microsoft.com/office/drawing/2014/main" id="{CB4346C0-67A2-4A61-ADCF-7C63B99C962E}"/>
                </a:ext>
              </a:extLst>
            </p:cNvPr>
            <p:cNvSpPr>
              <a:spLocks noChangeAspect="1"/>
            </p:cNvSpPr>
            <p:nvPr/>
          </p:nvSpPr>
          <p:spPr>
            <a:xfrm flipH="1" flipV="1">
              <a:off x="5437252"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403" name="Oval 402">
              <a:extLst>
                <a:ext uri="{FF2B5EF4-FFF2-40B4-BE49-F238E27FC236}">
                  <a16:creationId xmlns:a16="http://schemas.microsoft.com/office/drawing/2014/main" id="{30D11D13-ECC5-44C1-8056-F0FE60DBC5EA}"/>
                </a:ext>
              </a:extLst>
            </p:cNvPr>
            <p:cNvSpPr>
              <a:spLocks noChangeAspect="1"/>
            </p:cNvSpPr>
            <p:nvPr/>
          </p:nvSpPr>
          <p:spPr>
            <a:xfrm flipH="1" flipV="1">
              <a:off x="5461064" y="4735124"/>
              <a:ext cx="45719" cy="45719"/>
            </a:xfrm>
            <a:prstGeom prst="ellipse">
              <a:avLst/>
            </a:prstGeom>
            <a:solidFill>
              <a:srgbClr val="FFFFFF">
                <a:alpha val="0"/>
              </a:srgbClr>
            </a:solidFill>
            <a:ln w="12700" cap="flat">
              <a:solidFill>
                <a:schemeClr val="accent6"/>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grpSp>
      <p:grpSp>
        <p:nvGrpSpPr>
          <p:cNvPr id="314" name="Group 313">
            <a:extLst>
              <a:ext uri="{FF2B5EF4-FFF2-40B4-BE49-F238E27FC236}">
                <a16:creationId xmlns:a16="http://schemas.microsoft.com/office/drawing/2014/main" id="{92E9A955-1087-427C-BAB2-7E98A12CF570}"/>
              </a:ext>
            </a:extLst>
          </p:cNvPr>
          <p:cNvGrpSpPr/>
          <p:nvPr/>
        </p:nvGrpSpPr>
        <p:grpSpPr>
          <a:xfrm>
            <a:off x="1173921" y="2927085"/>
            <a:ext cx="4669632" cy="1713972"/>
            <a:chOff x="1272540" y="-7620"/>
            <a:chExt cx="32804809" cy="12043676"/>
          </a:xfrm>
        </p:grpSpPr>
        <p:sp>
          <p:nvSpPr>
            <p:cNvPr id="367" name="Freeform: Shape 366">
              <a:extLst>
                <a:ext uri="{FF2B5EF4-FFF2-40B4-BE49-F238E27FC236}">
                  <a16:creationId xmlns:a16="http://schemas.microsoft.com/office/drawing/2014/main" id="{1E4258F8-3C4C-413D-BC9E-1EBC134771B8}"/>
                </a:ext>
              </a:extLst>
            </p:cNvPr>
            <p:cNvSpPr/>
            <p:nvPr/>
          </p:nvSpPr>
          <p:spPr>
            <a:xfrm>
              <a:off x="1272540" y="-7620"/>
              <a:ext cx="3573780" cy="4899660"/>
            </a:xfrm>
            <a:custGeom>
              <a:avLst/>
              <a:gdLst>
                <a:gd name="connsiteX0" fmla="*/ 0 w 3611880"/>
                <a:gd name="connsiteY0" fmla="*/ 0 h 4937760"/>
                <a:gd name="connsiteX1" fmla="*/ 1333500 w 3611880"/>
                <a:gd name="connsiteY1" fmla="*/ 0 h 4937760"/>
                <a:gd name="connsiteX2" fmla="*/ 1333500 w 3611880"/>
                <a:gd name="connsiteY2" fmla="*/ 68580 h 4937760"/>
                <a:gd name="connsiteX3" fmla="*/ 1501140 w 3611880"/>
                <a:gd name="connsiteY3" fmla="*/ 68580 h 4937760"/>
                <a:gd name="connsiteX4" fmla="*/ 1501140 w 3611880"/>
                <a:gd name="connsiteY4" fmla="*/ 144780 h 4937760"/>
                <a:gd name="connsiteX5" fmla="*/ 1562100 w 3611880"/>
                <a:gd name="connsiteY5" fmla="*/ 144780 h 4937760"/>
                <a:gd name="connsiteX6" fmla="*/ 1562100 w 3611880"/>
                <a:gd name="connsiteY6" fmla="*/ 190500 h 4937760"/>
                <a:gd name="connsiteX7" fmla="*/ 1630680 w 3611880"/>
                <a:gd name="connsiteY7" fmla="*/ 190500 h 4937760"/>
                <a:gd name="connsiteX8" fmla="*/ 1630680 w 3611880"/>
                <a:gd name="connsiteY8" fmla="*/ 259080 h 4937760"/>
                <a:gd name="connsiteX9" fmla="*/ 1691640 w 3611880"/>
                <a:gd name="connsiteY9" fmla="*/ 259080 h 4937760"/>
                <a:gd name="connsiteX10" fmla="*/ 1691640 w 3611880"/>
                <a:gd name="connsiteY10" fmla="*/ 411480 h 4937760"/>
                <a:gd name="connsiteX11" fmla="*/ 1714500 w 3611880"/>
                <a:gd name="connsiteY11" fmla="*/ 411480 h 4937760"/>
                <a:gd name="connsiteX12" fmla="*/ 1714500 w 3611880"/>
                <a:gd name="connsiteY12" fmla="*/ 990600 h 4937760"/>
                <a:gd name="connsiteX13" fmla="*/ 1744980 w 3611880"/>
                <a:gd name="connsiteY13" fmla="*/ 990600 h 4937760"/>
                <a:gd name="connsiteX14" fmla="*/ 1744980 w 3611880"/>
                <a:gd name="connsiteY14" fmla="*/ 1127760 h 4937760"/>
                <a:gd name="connsiteX15" fmla="*/ 1821180 w 3611880"/>
                <a:gd name="connsiteY15" fmla="*/ 1127760 h 4937760"/>
                <a:gd name="connsiteX16" fmla="*/ 1821180 w 3611880"/>
                <a:gd name="connsiteY16" fmla="*/ 1257300 h 4937760"/>
                <a:gd name="connsiteX17" fmla="*/ 1836420 w 3611880"/>
                <a:gd name="connsiteY17" fmla="*/ 1257300 h 4937760"/>
                <a:gd name="connsiteX18" fmla="*/ 1836420 w 3611880"/>
                <a:gd name="connsiteY18" fmla="*/ 1303020 h 4937760"/>
                <a:gd name="connsiteX19" fmla="*/ 1874520 w 3611880"/>
                <a:gd name="connsiteY19" fmla="*/ 1303020 h 4937760"/>
                <a:gd name="connsiteX20" fmla="*/ 1874520 w 3611880"/>
                <a:gd name="connsiteY20" fmla="*/ 1371600 h 4937760"/>
                <a:gd name="connsiteX21" fmla="*/ 1905000 w 3611880"/>
                <a:gd name="connsiteY21" fmla="*/ 1371600 h 4937760"/>
                <a:gd name="connsiteX22" fmla="*/ 1905000 w 3611880"/>
                <a:gd name="connsiteY22" fmla="*/ 1447800 h 4937760"/>
                <a:gd name="connsiteX23" fmla="*/ 1943100 w 3611880"/>
                <a:gd name="connsiteY23" fmla="*/ 1447800 h 4937760"/>
                <a:gd name="connsiteX24" fmla="*/ 1943100 w 3611880"/>
                <a:gd name="connsiteY24" fmla="*/ 1531620 h 4937760"/>
                <a:gd name="connsiteX25" fmla="*/ 1981200 w 3611880"/>
                <a:gd name="connsiteY25" fmla="*/ 1531620 h 4937760"/>
                <a:gd name="connsiteX26" fmla="*/ 1981200 w 3611880"/>
                <a:gd name="connsiteY26" fmla="*/ 1653540 h 4937760"/>
                <a:gd name="connsiteX27" fmla="*/ 2049780 w 3611880"/>
                <a:gd name="connsiteY27" fmla="*/ 1653540 h 4937760"/>
                <a:gd name="connsiteX28" fmla="*/ 2049780 w 3611880"/>
                <a:gd name="connsiteY28" fmla="*/ 1729740 h 4937760"/>
                <a:gd name="connsiteX29" fmla="*/ 2103120 w 3611880"/>
                <a:gd name="connsiteY29" fmla="*/ 1729740 h 4937760"/>
                <a:gd name="connsiteX30" fmla="*/ 2103120 w 3611880"/>
                <a:gd name="connsiteY30" fmla="*/ 1844040 h 4937760"/>
                <a:gd name="connsiteX31" fmla="*/ 2133600 w 3611880"/>
                <a:gd name="connsiteY31" fmla="*/ 1874520 h 4937760"/>
                <a:gd name="connsiteX32" fmla="*/ 2133600 w 3611880"/>
                <a:gd name="connsiteY32" fmla="*/ 1943100 h 4937760"/>
                <a:gd name="connsiteX33" fmla="*/ 2186940 w 3611880"/>
                <a:gd name="connsiteY33" fmla="*/ 1943100 h 4937760"/>
                <a:gd name="connsiteX34" fmla="*/ 2186940 w 3611880"/>
                <a:gd name="connsiteY34" fmla="*/ 1996440 h 4937760"/>
                <a:gd name="connsiteX35" fmla="*/ 2186940 w 3611880"/>
                <a:gd name="connsiteY35" fmla="*/ 2011680 h 4937760"/>
                <a:gd name="connsiteX36" fmla="*/ 2186940 w 3611880"/>
                <a:gd name="connsiteY36" fmla="*/ 2065020 h 4937760"/>
                <a:gd name="connsiteX37" fmla="*/ 2217420 w 3611880"/>
                <a:gd name="connsiteY37" fmla="*/ 2065020 h 4937760"/>
                <a:gd name="connsiteX38" fmla="*/ 2217420 w 3611880"/>
                <a:gd name="connsiteY38" fmla="*/ 2118360 h 4937760"/>
                <a:gd name="connsiteX39" fmla="*/ 2286000 w 3611880"/>
                <a:gd name="connsiteY39" fmla="*/ 2118360 h 4937760"/>
                <a:gd name="connsiteX40" fmla="*/ 2286000 w 3611880"/>
                <a:gd name="connsiteY40" fmla="*/ 2186940 h 4937760"/>
                <a:gd name="connsiteX41" fmla="*/ 2324100 w 3611880"/>
                <a:gd name="connsiteY41" fmla="*/ 2186940 h 4937760"/>
                <a:gd name="connsiteX42" fmla="*/ 2324100 w 3611880"/>
                <a:gd name="connsiteY42" fmla="*/ 2240280 h 4937760"/>
                <a:gd name="connsiteX43" fmla="*/ 2468880 w 3611880"/>
                <a:gd name="connsiteY43" fmla="*/ 2240280 h 4937760"/>
                <a:gd name="connsiteX44" fmla="*/ 2468880 w 3611880"/>
                <a:gd name="connsiteY44" fmla="*/ 2316480 h 4937760"/>
                <a:gd name="connsiteX45" fmla="*/ 2484120 w 3611880"/>
                <a:gd name="connsiteY45" fmla="*/ 2316480 h 4937760"/>
                <a:gd name="connsiteX46" fmla="*/ 2484120 w 3611880"/>
                <a:gd name="connsiteY46" fmla="*/ 2453640 h 4937760"/>
                <a:gd name="connsiteX47" fmla="*/ 2552700 w 3611880"/>
                <a:gd name="connsiteY47" fmla="*/ 2453640 h 4937760"/>
                <a:gd name="connsiteX48" fmla="*/ 2552700 w 3611880"/>
                <a:gd name="connsiteY48" fmla="*/ 2811780 h 4937760"/>
                <a:gd name="connsiteX49" fmla="*/ 2590800 w 3611880"/>
                <a:gd name="connsiteY49" fmla="*/ 2811780 h 4937760"/>
                <a:gd name="connsiteX50" fmla="*/ 2590800 w 3611880"/>
                <a:gd name="connsiteY50" fmla="*/ 2872740 h 4937760"/>
                <a:gd name="connsiteX51" fmla="*/ 2621280 w 3611880"/>
                <a:gd name="connsiteY51" fmla="*/ 2872740 h 4937760"/>
                <a:gd name="connsiteX52" fmla="*/ 2621280 w 3611880"/>
                <a:gd name="connsiteY52" fmla="*/ 3131820 h 4937760"/>
                <a:gd name="connsiteX53" fmla="*/ 2667000 w 3611880"/>
                <a:gd name="connsiteY53" fmla="*/ 3131820 h 4937760"/>
                <a:gd name="connsiteX54" fmla="*/ 2667000 w 3611880"/>
                <a:gd name="connsiteY54" fmla="*/ 3185160 h 4937760"/>
                <a:gd name="connsiteX55" fmla="*/ 2697480 w 3611880"/>
                <a:gd name="connsiteY55" fmla="*/ 3185160 h 4937760"/>
                <a:gd name="connsiteX56" fmla="*/ 2697480 w 3611880"/>
                <a:gd name="connsiteY56" fmla="*/ 3314700 h 4937760"/>
                <a:gd name="connsiteX57" fmla="*/ 2743200 w 3611880"/>
                <a:gd name="connsiteY57" fmla="*/ 3314700 h 4937760"/>
                <a:gd name="connsiteX58" fmla="*/ 2743200 w 3611880"/>
                <a:gd name="connsiteY58" fmla="*/ 3467100 h 4937760"/>
                <a:gd name="connsiteX59" fmla="*/ 2827020 w 3611880"/>
                <a:gd name="connsiteY59" fmla="*/ 3467100 h 4937760"/>
                <a:gd name="connsiteX60" fmla="*/ 2827020 w 3611880"/>
                <a:gd name="connsiteY60" fmla="*/ 3505200 h 4937760"/>
                <a:gd name="connsiteX61" fmla="*/ 2842260 w 3611880"/>
                <a:gd name="connsiteY61" fmla="*/ 3505200 h 4937760"/>
                <a:gd name="connsiteX62" fmla="*/ 2842260 w 3611880"/>
                <a:gd name="connsiteY62" fmla="*/ 3596640 h 4937760"/>
                <a:gd name="connsiteX63" fmla="*/ 3040380 w 3611880"/>
                <a:gd name="connsiteY63" fmla="*/ 3596640 h 4937760"/>
                <a:gd name="connsiteX64" fmla="*/ 3040380 w 3611880"/>
                <a:gd name="connsiteY64" fmla="*/ 3649980 h 4937760"/>
                <a:gd name="connsiteX65" fmla="*/ 3086100 w 3611880"/>
                <a:gd name="connsiteY65" fmla="*/ 3649980 h 4937760"/>
                <a:gd name="connsiteX66" fmla="*/ 3086100 w 3611880"/>
                <a:gd name="connsiteY66" fmla="*/ 3726180 h 4937760"/>
                <a:gd name="connsiteX67" fmla="*/ 3185160 w 3611880"/>
                <a:gd name="connsiteY67" fmla="*/ 3726180 h 4937760"/>
                <a:gd name="connsiteX68" fmla="*/ 3185160 w 3611880"/>
                <a:gd name="connsiteY68" fmla="*/ 3779520 h 4937760"/>
                <a:gd name="connsiteX69" fmla="*/ 3223260 w 3611880"/>
                <a:gd name="connsiteY69" fmla="*/ 3779520 h 4937760"/>
                <a:gd name="connsiteX70" fmla="*/ 3223260 w 3611880"/>
                <a:gd name="connsiteY70" fmla="*/ 3855720 h 4937760"/>
                <a:gd name="connsiteX71" fmla="*/ 3238500 w 3611880"/>
                <a:gd name="connsiteY71" fmla="*/ 3855720 h 4937760"/>
                <a:gd name="connsiteX72" fmla="*/ 3238500 w 3611880"/>
                <a:gd name="connsiteY72" fmla="*/ 3909060 h 4937760"/>
                <a:gd name="connsiteX73" fmla="*/ 3284220 w 3611880"/>
                <a:gd name="connsiteY73" fmla="*/ 3909060 h 4937760"/>
                <a:gd name="connsiteX74" fmla="*/ 3284220 w 3611880"/>
                <a:gd name="connsiteY74" fmla="*/ 4069080 h 4937760"/>
                <a:gd name="connsiteX75" fmla="*/ 3360420 w 3611880"/>
                <a:gd name="connsiteY75" fmla="*/ 4069080 h 4937760"/>
                <a:gd name="connsiteX76" fmla="*/ 3360420 w 3611880"/>
                <a:gd name="connsiteY76" fmla="*/ 4137660 h 4937760"/>
                <a:gd name="connsiteX77" fmla="*/ 3390900 w 3611880"/>
                <a:gd name="connsiteY77" fmla="*/ 4137660 h 4937760"/>
                <a:gd name="connsiteX78" fmla="*/ 3390900 w 3611880"/>
                <a:gd name="connsiteY78" fmla="*/ 4343400 h 4937760"/>
                <a:gd name="connsiteX79" fmla="*/ 3406140 w 3611880"/>
                <a:gd name="connsiteY79" fmla="*/ 4328160 h 4937760"/>
                <a:gd name="connsiteX80" fmla="*/ 3406140 w 3611880"/>
                <a:gd name="connsiteY80" fmla="*/ 4434840 h 4937760"/>
                <a:gd name="connsiteX81" fmla="*/ 3413760 w 3611880"/>
                <a:gd name="connsiteY81" fmla="*/ 4434840 h 4937760"/>
                <a:gd name="connsiteX82" fmla="*/ 3413760 w 3611880"/>
                <a:gd name="connsiteY82" fmla="*/ 4480560 h 4937760"/>
                <a:gd name="connsiteX83" fmla="*/ 3444240 w 3611880"/>
                <a:gd name="connsiteY83" fmla="*/ 4480560 h 4937760"/>
                <a:gd name="connsiteX84" fmla="*/ 3444240 w 3611880"/>
                <a:gd name="connsiteY84" fmla="*/ 4549140 h 4937760"/>
                <a:gd name="connsiteX85" fmla="*/ 3451860 w 3611880"/>
                <a:gd name="connsiteY85" fmla="*/ 4556760 h 4937760"/>
                <a:gd name="connsiteX86" fmla="*/ 3451860 w 3611880"/>
                <a:gd name="connsiteY86" fmla="*/ 4602480 h 4937760"/>
                <a:gd name="connsiteX87" fmla="*/ 3497580 w 3611880"/>
                <a:gd name="connsiteY87" fmla="*/ 4602480 h 4937760"/>
                <a:gd name="connsiteX88" fmla="*/ 3497580 w 3611880"/>
                <a:gd name="connsiteY88" fmla="*/ 4777740 h 4937760"/>
                <a:gd name="connsiteX89" fmla="*/ 3512820 w 3611880"/>
                <a:gd name="connsiteY89" fmla="*/ 4777740 h 4937760"/>
                <a:gd name="connsiteX90" fmla="*/ 3512820 w 3611880"/>
                <a:gd name="connsiteY90" fmla="*/ 4823460 h 4937760"/>
                <a:gd name="connsiteX91" fmla="*/ 3528060 w 3611880"/>
                <a:gd name="connsiteY91" fmla="*/ 4823460 h 4937760"/>
                <a:gd name="connsiteX92" fmla="*/ 3528060 w 3611880"/>
                <a:gd name="connsiteY92" fmla="*/ 4899660 h 4937760"/>
                <a:gd name="connsiteX93" fmla="*/ 3573780 w 3611880"/>
                <a:gd name="connsiteY93" fmla="*/ 4899660 h 4937760"/>
                <a:gd name="connsiteX94" fmla="*/ 3573780 w 3611880"/>
                <a:gd name="connsiteY94" fmla="*/ 4899660 h 4937760"/>
                <a:gd name="connsiteX95" fmla="*/ 3611880 w 3611880"/>
                <a:gd name="connsiteY95" fmla="*/ 4937760 h 4937760"/>
                <a:gd name="connsiteX0" fmla="*/ 0 w 3611880"/>
                <a:gd name="connsiteY0" fmla="*/ 0 h 4937760"/>
                <a:gd name="connsiteX1" fmla="*/ 1333500 w 3611880"/>
                <a:gd name="connsiteY1" fmla="*/ 0 h 4937760"/>
                <a:gd name="connsiteX2" fmla="*/ 1333500 w 3611880"/>
                <a:gd name="connsiteY2" fmla="*/ 68580 h 4937760"/>
                <a:gd name="connsiteX3" fmla="*/ 1501140 w 3611880"/>
                <a:gd name="connsiteY3" fmla="*/ 68580 h 4937760"/>
                <a:gd name="connsiteX4" fmla="*/ 1501140 w 3611880"/>
                <a:gd name="connsiteY4" fmla="*/ 144780 h 4937760"/>
                <a:gd name="connsiteX5" fmla="*/ 1562100 w 3611880"/>
                <a:gd name="connsiteY5" fmla="*/ 144780 h 4937760"/>
                <a:gd name="connsiteX6" fmla="*/ 1562100 w 3611880"/>
                <a:gd name="connsiteY6" fmla="*/ 190500 h 4937760"/>
                <a:gd name="connsiteX7" fmla="*/ 1630680 w 3611880"/>
                <a:gd name="connsiteY7" fmla="*/ 190500 h 4937760"/>
                <a:gd name="connsiteX8" fmla="*/ 1630680 w 3611880"/>
                <a:gd name="connsiteY8" fmla="*/ 259080 h 4937760"/>
                <a:gd name="connsiteX9" fmla="*/ 1691640 w 3611880"/>
                <a:gd name="connsiteY9" fmla="*/ 259080 h 4937760"/>
                <a:gd name="connsiteX10" fmla="*/ 1691640 w 3611880"/>
                <a:gd name="connsiteY10" fmla="*/ 411480 h 4937760"/>
                <a:gd name="connsiteX11" fmla="*/ 1714500 w 3611880"/>
                <a:gd name="connsiteY11" fmla="*/ 411480 h 4937760"/>
                <a:gd name="connsiteX12" fmla="*/ 1714500 w 3611880"/>
                <a:gd name="connsiteY12" fmla="*/ 990600 h 4937760"/>
                <a:gd name="connsiteX13" fmla="*/ 1744980 w 3611880"/>
                <a:gd name="connsiteY13" fmla="*/ 990600 h 4937760"/>
                <a:gd name="connsiteX14" fmla="*/ 1744980 w 3611880"/>
                <a:gd name="connsiteY14" fmla="*/ 1127760 h 4937760"/>
                <a:gd name="connsiteX15" fmla="*/ 1821180 w 3611880"/>
                <a:gd name="connsiteY15" fmla="*/ 1127760 h 4937760"/>
                <a:gd name="connsiteX16" fmla="*/ 1821180 w 3611880"/>
                <a:gd name="connsiteY16" fmla="*/ 1257300 h 4937760"/>
                <a:gd name="connsiteX17" fmla="*/ 1836420 w 3611880"/>
                <a:gd name="connsiteY17" fmla="*/ 1257300 h 4937760"/>
                <a:gd name="connsiteX18" fmla="*/ 1836420 w 3611880"/>
                <a:gd name="connsiteY18" fmla="*/ 1303020 h 4937760"/>
                <a:gd name="connsiteX19" fmla="*/ 1874520 w 3611880"/>
                <a:gd name="connsiteY19" fmla="*/ 1303020 h 4937760"/>
                <a:gd name="connsiteX20" fmla="*/ 1874520 w 3611880"/>
                <a:gd name="connsiteY20" fmla="*/ 1371600 h 4937760"/>
                <a:gd name="connsiteX21" fmla="*/ 1905000 w 3611880"/>
                <a:gd name="connsiteY21" fmla="*/ 1371600 h 4937760"/>
                <a:gd name="connsiteX22" fmla="*/ 1905000 w 3611880"/>
                <a:gd name="connsiteY22" fmla="*/ 1447800 h 4937760"/>
                <a:gd name="connsiteX23" fmla="*/ 1943100 w 3611880"/>
                <a:gd name="connsiteY23" fmla="*/ 1447800 h 4937760"/>
                <a:gd name="connsiteX24" fmla="*/ 1943100 w 3611880"/>
                <a:gd name="connsiteY24" fmla="*/ 1531620 h 4937760"/>
                <a:gd name="connsiteX25" fmla="*/ 1981200 w 3611880"/>
                <a:gd name="connsiteY25" fmla="*/ 1531620 h 4937760"/>
                <a:gd name="connsiteX26" fmla="*/ 1981200 w 3611880"/>
                <a:gd name="connsiteY26" fmla="*/ 1653540 h 4937760"/>
                <a:gd name="connsiteX27" fmla="*/ 2049780 w 3611880"/>
                <a:gd name="connsiteY27" fmla="*/ 1653540 h 4937760"/>
                <a:gd name="connsiteX28" fmla="*/ 2049780 w 3611880"/>
                <a:gd name="connsiteY28" fmla="*/ 1729740 h 4937760"/>
                <a:gd name="connsiteX29" fmla="*/ 2103120 w 3611880"/>
                <a:gd name="connsiteY29" fmla="*/ 1729740 h 4937760"/>
                <a:gd name="connsiteX30" fmla="*/ 2103120 w 3611880"/>
                <a:gd name="connsiteY30" fmla="*/ 1844040 h 4937760"/>
                <a:gd name="connsiteX31" fmla="*/ 2133600 w 3611880"/>
                <a:gd name="connsiteY31" fmla="*/ 1874520 h 4937760"/>
                <a:gd name="connsiteX32" fmla="*/ 2133600 w 3611880"/>
                <a:gd name="connsiteY32" fmla="*/ 1943100 h 4937760"/>
                <a:gd name="connsiteX33" fmla="*/ 2186940 w 3611880"/>
                <a:gd name="connsiteY33" fmla="*/ 1943100 h 4937760"/>
                <a:gd name="connsiteX34" fmla="*/ 2186940 w 3611880"/>
                <a:gd name="connsiteY34" fmla="*/ 1996440 h 4937760"/>
                <a:gd name="connsiteX35" fmla="*/ 2186940 w 3611880"/>
                <a:gd name="connsiteY35" fmla="*/ 2011680 h 4937760"/>
                <a:gd name="connsiteX36" fmla="*/ 2186940 w 3611880"/>
                <a:gd name="connsiteY36" fmla="*/ 2065020 h 4937760"/>
                <a:gd name="connsiteX37" fmla="*/ 2217420 w 3611880"/>
                <a:gd name="connsiteY37" fmla="*/ 2065020 h 4937760"/>
                <a:gd name="connsiteX38" fmla="*/ 2217420 w 3611880"/>
                <a:gd name="connsiteY38" fmla="*/ 2118360 h 4937760"/>
                <a:gd name="connsiteX39" fmla="*/ 2286000 w 3611880"/>
                <a:gd name="connsiteY39" fmla="*/ 2118360 h 4937760"/>
                <a:gd name="connsiteX40" fmla="*/ 2286000 w 3611880"/>
                <a:gd name="connsiteY40" fmla="*/ 2186940 h 4937760"/>
                <a:gd name="connsiteX41" fmla="*/ 2324100 w 3611880"/>
                <a:gd name="connsiteY41" fmla="*/ 2186940 h 4937760"/>
                <a:gd name="connsiteX42" fmla="*/ 2324100 w 3611880"/>
                <a:gd name="connsiteY42" fmla="*/ 2240280 h 4937760"/>
                <a:gd name="connsiteX43" fmla="*/ 2468880 w 3611880"/>
                <a:gd name="connsiteY43" fmla="*/ 2240280 h 4937760"/>
                <a:gd name="connsiteX44" fmla="*/ 2468880 w 3611880"/>
                <a:gd name="connsiteY44" fmla="*/ 2316480 h 4937760"/>
                <a:gd name="connsiteX45" fmla="*/ 2484120 w 3611880"/>
                <a:gd name="connsiteY45" fmla="*/ 2316480 h 4937760"/>
                <a:gd name="connsiteX46" fmla="*/ 2484120 w 3611880"/>
                <a:gd name="connsiteY46" fmla="*/ 2453640 h 4937760"/>
                <a:gd name="connsiteX47" fmla="*/ 2552700 w 3611880"/>
                <a:gd name="connsiteY47" fmla="*/ 2453640 h 4937760"/>
                <a:gd name="connsiteX48" fmla="*/ 2552700 w 3611880"/>
                <a:gd name="connsiteY48" fmla="*/ 2811780 h 4937760"/>
                <a:gd name="connsiteX49" fmla="*/ 2590800 w 3611880"/>
                <a:gd name="connsiteY49" fmla="*/ 2811780 h 4937760"/>
                <a:gd name="connsiteX50" fmla="*/ 2590800 w 3611880"/>
                <a:gd name="connsiteY50" fmla="*/ 2872740 h 4937760"/>
                <a:gd name="connsiteX51" fmla="*/ 2621280 w 3611880"/>
                <a:gd name="connsiteY51" fmla="*/ 2872740 h 4937760"/>
                <a:gd name="connsiteX52" fmla="*/ 2621280 w 3611880"/>
                <a:gd name="connsiteY52" fmla="*/ 3131820 h 4937760"/>
                <a:gd name="connsiteX53" fmla="*/ 2667000 w 3611880"/>
                <a:gd name="connsiteY53" fmla="*/ 3131820 h 4937760"/>
                <a:gd name="connsiteX54" fmla="*/ 2667000 w 3611880"/>
                <a:gd name="connsiteY54" fmla="*/ 3185160 h 4937760"/>
                <a:gd name="connsiteX55" fmla="*/ 2697480 w 3611880"/>
                <a:gd name="connsiteY55" fmla="*/ 3185160 h 4937760"/>
                <a:gd name="connsiteX56" fmla="*/ 2697480 w 3611880"/>
                <a:gd name="connsiteY56" fmla="*/ 3314700 h 4937760"/>
                <a:gd name="connsiteX57" fmla="*/ 2743200 w 3611880"/>
                <a:gd name="connsiteY57" fmla="*/ 3314700 h 4937760"/>
                <a:gd name="connsiteX58" fmla="*/ 2743200 w 3611880"/>
                <a:gd name="connsiteY58" fmla="*/ 3467100 h 4937760"/>
                <a:gd name="connsiteX59" fmla="*/ 2827020 w 3611880"/>
                <a:gd name="connsiteY59" fmla="*/ 3467100 h 4937760"/>
                <a:gd name="connsiteX60" fmla="*/ 2827020 w 3611880"/>
                <a:gd name="connsiteY60" fmla="*/ 3505200 h 4937760"/>
                <a:gd name="connsiteX61" fmla="*/ 2842260 w 3611880"/>
                <a:gd name="connsiteY61" fmla="*/ 3505200 h 4937760"/>
                <a:gd name="connsiteX62" fmla="*/ 2842260 w 3611880"/>
                <a:gd name="connsiteY62" fmla="*/ 3596640 h 4937760"/>
                <a:gd name="connsiteX63" fmla="*/ 3040380 w 3611880"/>
                <a:gd name="connsiteY63" fmla="*/ 3596640 h 4937760"/>
                <a:gd name="connsiteX64" fmla="*/ 3040380 w 3611880"/>
                <a:gd name="connsiteY64" fmla="*/ 3649980 h 4937760"/>
                <a:gd name="connsiteX65" fmla="*/ 3086100 w 3611880"/>
                <a:gd name="connsiteY65" fmla="*/ 3649980 h 4937760"/>
                <a:gd name="connsiteX66" fmla="*/ 3086100 w 3611880"/>
                <a:gd name="connsiteY66" fmla="*/ 3726180 h 4937760"/>
                <a:gd name="connsiteX67" fmla="*/ 3185160 w 3611880"/>
                <a:gd name="connsiteY67" fmla="*/ 3726180 h 4937760"/>
                <a:gd name="connsiteX68" fmla="*/ 3185160 w 3611880"/>
                <a:gd name="connsiteY68" fmla="*/ 3779520 h 4937760"/>
                <a:gd name="connsiteX69" fmla="*/ 3223260 w 3611880"/>
                <a:gd name="connsiteY69" fmla="*/ 3779520 h 4937760"/>
                <a:gd name="connsiteX70" fmla="*/ 3223260 w 3611880"/>
                <a:gd name="connsiteY70" fmla="*/ 3855720 h 4937760"/>
                <a:gd name="connsiteX71" fmla="*/ 3238500 w 3611880"/>
                <a:gd name="connsiteY71" fmla="*/ 3855720 h 4937760"/>
                <a:gd name="connsiteX72" fmla="*/ 3238500 w 3611880"/>
                <a:gd name="connsiteY72" fmla="*/ 3909060 h 4937760"/>
                <a:gd name="connsiteX73" fmla="*/ 3284220 w 3611880"/>
                <a:gd name="connsiteY73" fmla="*/ 3909060 h 4937760"/>
                <a:gd name="connsiteX74" fmla="*/ 3284220 w 3611880"/>
                <a:gd name="connsiteY74" fmla="*/ 4069080 h 4937760"/>
                <a:gd name="connsiteX75" fmla="*/ 3360420 w 3611880"/>
                <a:gd name="connsiteY75" fmla="*/ 4069080 h 4937760"/>
                <a:gd name="connsiteX76" fmla="*/ 3360420 w 3611880"/>
                <a:gd name="connsiteY76" fmla="*/ 4137660 h 4937760"/>
                <a:gd name="connsiteX77" fmla="*/ 3390900 w 3611880"/>
                <a:gd name="connsiteY77" fmla="*/ 4137660 h 4937760"/>
                <a:gd name="connsiteX78" fmla="*/ 3388519 w 3611880"/>
                <a:gd name="connsiteY78" fmla="*/ 4329112 h 4937760"/>
                <a:gd name="connsiteX79" fmla="*/ 3406140 w 3611880"/>
                <a:gd name="connsiteY79" fmla="*/ 4328160 h 4937760"/>
                <a:gd name="connsiteX80" fmla="*/ 3406140 w 3611880"/>
                <a:gd name="connsiteY80" fmla="*/ 4434840 h 4937760"/>
                <a:gd name="connsiteX81" fmla="*/ 3413760 w 3611880"/>
                <a:gd name="connsiteY81" fmla="*/ 4434840 h 4937760"/>
                <a:gd name="connsiteX82" fmla="*/ 3413760 w 3611880"/>
                <a:gd name="connsiteY82" fmla="*/ 4480560 h 4937760"/>
                <a:gd name="connsiteX83" fmla="*/ 3444240 w 3611880"/>
                <a:gd name="connsiteY83" fmla="*/ 4480560 h 4937760"/>
                <a:gd name="connsiteX84" fmla="*/ 3444240 w 3611880"/>
                <a:gd name="connsiteY84" fmla="*/ 4549140 h 4937760"/>
                <a:gd name="connsiteX85" fmla="*/ 3451860 w 3611880"/>
                <a:gd name="connsiteY85" fmla="*/ 4556760 h 4937760"/>
                <a:gd name="connsiteX86" fmla="*/ 3451860 w 3611880"/>
                <a:gd name="connsiteY86" fmla="*/ 4602480 h 4937760"/>
                <a:gd name="connsiteX87" fmla="*/ 3497580 w 3611880"/>
                <a:gd name="connsiteY87" fmla="*/ 4602480 h 4937760"/>
                <a:gd name="connsiteX88" fmla="*/ 3497580 w 3611880"/>
                <a:gd name="connsiteY88" fmla="*/ 4777740 h 4937760"/>
                <a:gd name="connsiteX89" fmla="*/ 3512820 w 3611880"/>
                <a:gd name="connsiteY89" fmla="*/ 4777740 h 4937760"/>
                <a:gd name="connsiteX90" fmla="*/ 3512820 w 3611880"/>
                <a:gd name="connsiteY90" fmla="*/ 4823460 h 4937760"/>
                <a:gd name="connsiteX91" fmla="*/ 3528060 w 3611880"/>
                <a:gd name="connsiteY91" fmla="*/ 4823460 h 4937760"/>
                <a:gd name="connsiteX92" fmla="*/ 3528060 w 3611880"/>
                <a:gd name="connsiteY92" fmla="*/ 4899660 h 4937760"/>
                <a:gd name="connsiteX93" fmla="*/ 3573780 w 3611880"/>
                <a:gd name="connsiteY93" fmla="*/ 4899660 h 4937760"/>
                <a:gd name="connsiteX94" fmla="*/ 3573780 w 3611880"/>
                <a:gd name="connsiteY94" fmla="*/ 4899660 h 4937760"/>
                <a:gd name="connsiteX95" fmla="*/ 3611880 w 3611880"/>
                <a:gd name="connsiteY95" fmla="*/ 4937760 h 49377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3600 w 3573780"/>
                <a:gd name="connsiteY31" fmla="*/ 1874520 h 4899660"/>
                <a:gd name="connsiteX32" fmla="*/ 2133600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56760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3600 w 3573780"/>
                <a:gd name="connsiteY31" fmla="*/ 1874520 h 4899660"/>
                <a:gd name="connsiteX32" fmla="*/ 2133600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54379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3600 w 3573780"/>
                <a:gd name="connsiteY31" fmla="*/ 1874520 h 4899660"/>
                <a:gd name="connsiteX32" fmla="*/ 2133600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44854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3600 w 3573780"/>
                <a:gd name="connsiteY31" fmla="*/ 1874520 h 4899660"/>
                <a:gd name="connsiteX32" fmla="*/ 2133600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47235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5981 w 3573780"/>
                <a:gd name="connsiteY31" fmla="*/ 1848327 h 4899660"/>
                <a:gd name="connsiteX32" fmla="*/ 2133600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47235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8362 w 3573780"/>
                <a:gd name="connsiteY31" fmla="*/ 1843565 h 4899660"/>
                <a:gd name="connsiteX32" fmla="*/ 2133600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47235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 name="connsiteX0" fmla="*/ 0 w 3573780"/>
                <a:gd name="connsiteY0" fmla="*/ 0 h 4899660"/>
                <a:gd name="connsiteX1" fmla="*/ 1333500 w 3573780"/>
                <a:gd name="connsiteY1" fmla="*/ 0 h 4899660"/>
                <a:gd name="connsiteX2" fmla="*/ 1333500 w 3573780"/>
                <a:gd name="connsiteY2" fmla="*/ 68580 h 4899660"/>
                <a:gd name="connsiteX3" fmla="*/ 1501140 w 3573780"/>
                <a:gd name="connsiteY3" fmla="*/ 68580 h 4899660"/>
                <a:gd name="connsiteX4" fmla="*/ 1501140 w 3573780"/>
                <a:gd name="connsiteY4" fmla="*/ 144780 h 4899660"/>
                <a:gd name="connsiteX5" fmla="*/ 1562100 w 3573780"/>
                <a:gd name="connsiteY5" fmla="*/ 144780 h 4899660"/>
                <a:gd name="connsiteX6" fmla="*/ 1562100 w 3573780"/>
                <a:gd name="connsiteY6" fmla="*/ 190500 h 4899660"/>
                <a:gd name="connsiteX7" fmla="*/ 1630680 w 3573780"/>
                <a:gd name="connsiteY7" fmla="*/ 190500 h 4899660"/>
                <a:gd name="connsiteX8" fmla="*/ 1630680 w 3573780"/>
                <a:gd name="connsiteY8" fmla="*/ 259080 h 4899660"/>
                <a:gd name="connsiteX9" fmla="*/ 1691640 w 3573780"/>
                <a:gd name="connsiteY9" fmla="*/ 259080 h 4899660"/>
                <a:gd name="connsiteX10" fmla="*/ 1691640 w 3573780"/>
                <a:gd name="connsiteY10" fmla="*/ 411480 h 4899660"/>
                <a:gd name="connsiteX11" fmla="*/ 1714500 w 3573780"/>
                <a:gd name="connsiteY11" fmla="*/ 411480 h 4899660"/>
                <a:gd name="connsiteX12" fmla="*/ 1714500 w 3573780"/>
                <a:gd name="connsiteY12" fmla="*/ 990600 h 4899660"/>
                <a:gd name="connsiteX13" fmla="*/ 1744980 w 3573780"/>
                <a:gd name="connsiteY13" fmla="*/ 990600 h 4899660"/>
                <a:gd name="connsiteX14" fmla="*/ 1744980 w 3573780"/>
                <a:gd name="connsiteY14" fmla="*/ 1127760 h 4899660"/>
                <a:gd name="connsiteX15" fmla="*/ 1821180 w 3573780"/>
                <a:gd name="connsiteY15" fmla="*/ 1127760 h 4899660"/>
                <a:gd name="connsiteX16" fmla="*/ 1821180 w 3573780"/>
                <a:gd name="connsiteY16" fmla="*/ 1257300 h 4899660"/>
                <a:gd name="connsiteX17" fmla="*/ 1836420 w 3573780"/>
                <a:gd name="connsiteY17" fmla="*/ 1257300 h 4899660"/>
                <a:gd name="connsiteX18" fmla="*/ 1836420 w 3573780"/>
                <a:gd name="connsiteY18" fmla="*/ 1303020 h 4899660"/>
                <a:gd name="connsiteX19" fmla="*/ 1874520 w 3573780"/>
                <a:gd name="connsiteY19" fmla="*/ 1303020 h 4899660"/>
                <a:gd name="connsiteX20" fmla="*/ 1874520 w 3573780"/>
                <a:gd name="connsiteY20" fmla="*/ 1371600 h 4899660"/>
                <a:gd name="connsiteX21" fmla="*/ 1905000 w 3573780"/>
                <a:gd name="connsiteY21" fmla="*/ 1371600 h 4899660"/>
                <a:gd name="connsiteX22" fmla="*/ 1905000 w 3573780"/>
                <a:gd name="connsiteY22" fmla="*/ 1447800 h 4899660"/>
                <a:gd name="connsiteX23" fmla="*/ 1943100 w 3573780"/>
                <a:gd name="connsiteY23" fmla="*/ 1447800 h 4899660"/>
                <a:gd name="connsiteX24" fmla="*/ 1943100 w 3573780"/>
                <a:gd name="connsiteY24" fmla="*/ 1531620 h 4899660"/>
                <a:gd name="connsiteX25" fmla="*/ 1981200 w 3573780"/>
                <a:gd name="connsiteY25" fmla="*/ 1531620 h 4899660"/>
                <a:gd name="connsiteX26" fmla="*/ 1981200 w 3573780"/>
                <a:gd name="connsiteY26" fmla="*/ 1653540 h 4899660"/>
                <a:gd name="connsiteX27" fmla="*/ 2049780 w 3573780"/>
                <a:gd name="connsiteY27" fmla="*/ 1653540 h 4899660"/>
                <a:gd name="connsiteX28" fmla="*/ 2049780 w 3573780"/>
                <a:gd name="connsiteY28" fmla="*/ 1729740 h 4899660"/>
                <a:gd name="connsiteX29" fmla="*/ 2103120 w 3573780"/>
                <a:gd name="connsiteY29" fmla="*/ 1729740 h 4899660"/>
                <a:gd name="connsiteX30" fmla="*/ 2103120 w 3573780"/>
                <a:gd name="connsiteY30" fmla="*/ 1844040 h 4899660"/>
                <a:gd name="connsiteX31" fmla="*/ 2138362 w 3573780"/>
                <a:gd name="connsiteY31" fmla="*/ 1843565 h 4899660"/>
                <a:gd name="connsiteX32" fmla="*/ 2140743 w 3573780"/>
                <a:gd name="connsiteY32" fmla="*/ 1943100 h 4899660"/>
                <a:gd name="connsiteX33" fmla="*/ 2186940 w 3573780"/>
                <a:gd name="connsiteY33" fmla="*/ 1943100 h 4899660"/>
                <a:gd name="connsiteX34" fmla="*/ 2186940 w 3573780"/>
                <a:gd name="connsiteY34" fmla="*/ 1996440 h 4899660"/>
                <a:gd name="connsiteX35" fmla="*/ 2186940 w 3573780"/>
                <a:gd name="connsiteY35" fmla="*/ 2011680 h 4899660"/>
                <a:gd name="connsiteX36" fmla="*/ 2186940 w 3573780"/>
                <a:gd name="connsiteY36" fmla="*/ 2065020 h 4899660"/>
                <a:gd name="connsiteX37" fmla="*/ 2217420 w 3573780"/>
                <a:gd name="connsiteY37" fmla="*/ 2065020 h 4899660"/>
                <a:gd name="connsiteX38" fmla="*/ 2217420 w 3573780"/>
                <a:gd name="connsiteY38" fmla="*/ 2118360 h 4899660"/>
                <a:gd name="connsiteX39" fmla="*/ 2286000 w 3573780"/>
                <a:gd name="connsiteY39" fmla="*/ 2118360 h 4899660"/>
                <a:gd name="connsiteX40" fmla="*/ 2286000 w 3573780"/>
                <a:gd name="connsiteY40" fmla="*/ 2186940 h 4899660"/>
                <a:gd name="connsiteX41" fmla="*/ 2324100 w 3573780"/>
                <a:gd name="connsiteY41" fmla="*/ 2186940 h 4899660"/>
                <a:gd name="connsiteX42" fmla="*/ 2324100 w 3573780"/>
                <a:gd name="connsiteY42" fmla="*/ 2240280 h 4899660"/>
                <a:gd name="connsiteX43" fmla="*/ 2468880 w 3573780"/>
                <a:gd name="connsiteY43" fmla="*/ 2240280 h 4899660"/>
                <a:gd name="connsiteX44" fmla="*/ 2468880 w 3573780"/>
                <a:gd name="connsiteY44" fmla="*/ 2316480 h 4899660"/>
                <a:gd name="connsiteX45" fmla="*/ 2484120 w 3573780"/>
                <a:gd name="connsiteY45" fmla="*/ 2316480 h 4899660"/>
                <a:gd name="connsiteX46" fmla="*/ 2484120 w 3573780"/>
                <a:gd name="connsiteY46" fmla="*/ 2453640 h 4899660"/>
                <a:gd name="connsiteX47" fmla="*/ 2552700 w 3573780"/>
                <a:gd name="connsiteY47" fmla="*/ 2453640 h 4899660"/>
                <a:gd name="connsiteX48" fmla="*/ 2552700 w 3573780"/>
                <a:gd name="connsiteY48" fmla="*/ 2811780 h 4899660"/>
                <a:gd name="connsiteX49" fmla="*/ 2590800 w 3573780"/>
                <a:gd name="connsiteY49" fmla="*/ 2811780 h 4899660"/>
                <a:gd name="connsiteX50" fmla="*/ 2590800 w 3573780"/>
                <a:gd name="connsiteY50" fmla="*/ 2872740 h 4899660"/>
                <a:gd name="connsiteX51" fmla="*/ 2621280 w 3573780"/>
                <a:gd name="connsiteY51" fmla="*/ 2872740 h 4899660"/>
                <a:gd name="connsiteX52" fmla="*/ 2621280 w 3573780"/>
                <a:gd name="connsiteY52" fmla="*/ 3131820 h 4899660"/>
                <a:gd name="connsiteX53" fmla="*/ 2667000 w 3573780"/>
                <a:gd name="connsiteY53" fmla="*/ 3131820 h 4899660"/>
                <a:gd name="connsiteX54" fmla="*/ 2667000 w 3573780"/>
                <a:gd name="connsiteY54" fmla="*/ 3185160 h 4899660"/>
                <a:gd name="connsiteX55" fmla="*/ 2697480 w 3573780"/>
                <a:gd name="connsiteY55" fmla="*/ 3185160 h 4899660"/>
                <a:gd name="connsiteX56" fmla="*/ 2697480 w 3573780"/>
                <a:gd name="connsiteY56" fmla="*/ 3314700 h 4899660"/>
                <a:gd name="connsiteX57" fmla="*/ 2743200 w 3573780"/>
                <a:gd name="connsiteY57" fmla="*/ 3314700 h 4899660"/>
                <a:gd name="connsiteX58" fmla="*/ 2743200 w 3573780"/>
                <a:gd name="connsiteY58" fmla="*/ 3467100 h 4899660"/>
                <a:gd name="connsiteX59" fmla="*/ 2827020 w 3573780"/>
                <a:gd name="connsiteY59" fmla="*/ 3467100 h 4899660"/>
                <a:gd name="connsiteX60" fmla="*/ 2827020 w 3573780"/>
                <a:gd name="connsiteY60" fmla="*/ 3505200 h 4899660"/>
                <a:gd name="connsiteX61" fmla="*/ 2842260 w 3573780"/>
                <a:gd name="connsiteY61" fmla="*/ 3505200 h 4899660"/>
                <a:gd name="connsiteX62" fmla="*/ 2842260 w 3573780"/>
                <a:gd name="connsiteY62" fmla="*/ 3596640 h 4899660"/>
                <a:gd name="connsiteX63" fmla="*/ 3040380 w 3573780"/>
                <a:gd name="connsiteY63" fmla="*/ 3596640 h 4899660"/>
                <a:gd name="connsiteX64" fmla="*/ 3040380 w 3573780"/>
                <a:gd name="connsiteY64" fmla="*/ 3649980 h 4899660"/>
                <a:gd name="connsiteX65" fmla="*/ 3086100 w 3573780"/>
                <a:gd name="connsiteY65" fmla="*/ 3649980 h 4899660"/>
                <a:gd name="connsiteX66" fmla="*/ 3086100 w 3573780"/>
                <a:gd name="connsiteY66" fmla="*/ 3726180 h 4899660"/>
                <a:gd name="connsiteX67" fmla="*/ 3185160 w 3573780"/>
                <a:gd name="connsiteY67" fmla="*/ 3726180 h 4899660"/>
                <a:gd name="connsiteX68" fmla="*/ 3185160 w 3573780"/>
                <a:gd name="connsiteY68" fmla="*/ 3779520 h 4899660"/>
                <a:gd name="connsiteX69" fmla="*/ 3223260 w 3573780"/>
                <a:gd name="connsiteY69" fmla="*/ 3779520 h 4899660"/>
                <a:gd name="connsiteX70" fmla="*/ 3223260 w 3573780"/>
                <a:gd name="connsiteY70" fmla="*/ 3855720 h 4899660"/>
                <a:gd name="connsiteX71" fmla="*/ 3238500 w 3573780"/>
                <a:gd name="connsiteY71" fmla="*/ 3855720 h 4899660"/>
                <a:gd name="connsiteX72" fmla="*/ 3238500 w 3573780"/>
                <a:gd name="connsiteY72" fmla="*/ 3909060 h 4899660"/>
                <a:gd name="connsiteX73" fmla="*/ 3284220 w 3573780"/>
                <a:gd name="connsiteY73" fmla="*/ 3909060 h 4899660"/>
                <a:gd name="connsiteX74" fmla="*/ 3284220 w 3573780"/>
                <a:gd name="connsiteY74" fmla="*/ 4069080 h 4899660"/>
                <a:gd name="connsiteX75" fmla="*/ 3360420 w 3573780"/>
                <a:gd name="connsiteY75" fmla="*/ 4069080 h 4899660"/>
                <a:gd name="connsiteX76" fmla="*/ 3360420 w 3573780"/>
                <a:gd name="connsiteY76" fmla="*/ 4137660 h 4899660"/>
                <a:gd name="connsiteX77" fmla="*/ 3390900 w 3573780"/>
                <a:gd name="connsiteY77" fmla="*/ 4137660 h 4899660"/>
                <a:gd name="connsiteX78" fmla="*/ 3388519 w 3573780"/>
                <a:gd name="connsiteY78" fmla="*/ 4329112 h 4899660"/>
                <a:gd name="connsiteX79" fmla="*/ 3406140 w 3573780"/>
                <a:gd name="connsiteY79" fmla="*/ 4328160 h 4899660"/>
                <a:gd name="connsiteX80" fmla="*/ 3406140 w 3573780"/>
                <a:gd name="connsiteY80" fmla="*/ 4434840 h 4899660"/>
                <a:gd name="connsiteX81" fmla="*/ 3413760 w 3573780"/>
                <a:gd name="connsiteY81" fmla="*/ 4434840 h 4899660"/>
                <a:gd name="connsiteX82" fmla="*/ 3413760 w 3573780"/>
                <a:gd name="connsiteY82" fmla="*/ 4480560 h 4899660"/>
                <a:gd name="connsiteX83" fmla="*/ 3444240 w 3573780"/>
                <a:gd name="connsiteY83" fmla="*/ 4480560 h 4899660"/>
                <a:gd name="connsiteX84" fmla="*/ 3444240 w 3573780"/>
                <a:gd name="connsiteY84" fmla="*/ 4549140 h 4899660"/>
                <a:gd name="connsiteX85" fmla="*/ 3451860 w 3573780"/>
                <a:gd name="connsiteY85" fmla="*/ 4547235 h 4899660"/>
                <a:gd name="connsiteX86" fmla="*/ 3451860 w 3573780"/>
                <a:gd name="connsiteY86" fmla="*/ 4602480 h 4899660"/>
                <a:gd name="connsiteX87" fmla="*/ 3497580 w 3573780"/>
                <a:gd name="connsiteY87" fmla="*/ 4602480 h 4899660"/>
                <a:gd name="connsiteX88" fmla="*/ 3497580 w 3573780"/>
                <a:gd name="connsiteY88" fmla="*/ 4777740 h 4899660"/>
                <a:gd name="connsiteX89" fmla="*/ 3512820 w 3573780"/>
                <a:gd name="connsiteY89" fmla="*/ 4777740 h 4899660"/>
                <a:gd name="connsiteX90" fmla="*/ 3512820 w 3573780"/>
                <a:gd name="connsiteY90" fmla="*/ 4823460 h 4899660"/>
                <a:gd name="connsiteX91" fmla="*/ 3528060 w 3573780"/>
                <a:gd name="connsiteY91" fmla="*/ 4823460 h 4899660"/>
                <a:gd name="connsiteX92" fmla="*/ 3528060 w 3573780"/>
                <a:gd name="connsiteY92" fmla="*/ 4899660 h 4899660"/>
                <a:gd name="connsiteX93" fmla="*/ 3573780 w 3573780"/>
                <a:gd name="connsiteY93" fmla="*/ 4899660 h 4899660"/>
                <a:gd name="connsiteX94" fmla="*/ 3573780 w 3573780"/>
                <a:gd name="connsiteY94" fmla="*/ 4899660 h 489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573780" h="4899660">
                  <a:moveTo>
                    <a:pt x="0" y="0"/>
                  </a:moveTo>
                  <a:lnTo>
                    <a:pt x="1333500" y="0"/>
                  </a:lnTo>
                  <a:lnTo>
                    <a:pt x="1333500" y="68580"/>
                  </a:lnTo>
                  <a:lnTo>
                    <a:pt x="1501140" y="68580"/>
                  </a:lnTo>
                  <a:lnTo>
                    <a:pt x="1501140" y="144780"/>
                  </a:lnTo>
                  <a:lnTo>
                    <a:pt x="1562100" y="144780"/>
                  </a:lnTo>
                  <a:lnTo>
                    <a:pt x="1562100" y="190500"/>
                  </a:lnTo>
                  <a:lnTo>
                    <a:pt x="1630680" y="190500"/>
                  </a:lnTo>
                  <a:lnTo>
                    <a:pt x="1630680" y="259080"/>
                  </a:lnTo>
                  <a:lnTo>
                    <a:pt x="1691640" y="259080"/>
                  </a:lnTo>
                  <a:lnTo>
                    <a:pt x="1691640" y="411480"/>
                  </a:lnTo>
                  <a:lnTo>
                    <a:pt x="1714500" y="411480"/>
                  </a:lnTo>
                  <a:lnTo>
                    <a:pt x="1714500" y="990600"/>
                  </a:lnTo>
                  <a:lnTo>
                    <a:pt x="1744980" y="990600"/>
                  </a:lnTo>
                  <a:lnTo>
                    <a:pt x="1744980" y="1127760"/>
                  </a:lnTo>
                  <a:lnTo>
                    <a:pt x="1821180" y="1127760"/>
                  </a:lnTo>
                  <a:lnTo>
                    <a:pt x="1821180" y="1257300"/>
                  </a:lnTo>
                  <a:lnTo>
                    <a:pt x="1836420" y="1257300"/>
                  </a:lnTo>
                  <a:lnTo>
                    <a:pt x="1836420" y="1303020"/>
                  </a:lnTo>
                  <a:lnTo>
                    <a:pt x="1874520" y="1303020"/>
                  </a:lnTo>
                  <a:lnTo>
                    <a:pt x="1874520" y="1371600"/>
                  </a:lnTo>
                  <a:lnTo>
                    <a:pt x="1905000" y="1371600"/>
                  </a:lnTo>
                  <a:lnTo>
                    <a:pt x="1905000" y="1447800"/>
                  </a:lnTo>
                  <a:lnTo>
                    <a:pt x="1943100" y="1447800"/>
                  </a:lnTo>
                  <a:lnTo>
                    <a:pt x="1943100" y="1531620"/>
                  </a:lnTo>
                  <a:lnTo>
                    <a:pt x="1981200" y="1531620"/>
                  </a:lnTo>
                  <a:lnTo>
                    <a:pt x="1981200" y="1653540"/>
                  </a:lnTo>
                  <a:lnTo>
                    <a:pt x="2049780" y="1653540"/>
                  </a:lnTo>
                  <a:lnTo>
                    <a:pt x="2049780" y="1729740"/>
                  </a:lnTo>
                  <a:lnTo>
                    <a:pt x="2103120" y="1729740"/>
                  </a:lnTo>
                  <a:lnTo>
                    <a:pt x="2103120" y="1844040"/>
                  </a:lnTo>
                  <a:lnTo>
                    <a:pt x="2138362" y="1843565"/>
                  </a:lnTo>
                  <a:cubicBezTo>
                    <a:pt x="2137568" y="1875156"/>
                    <a:pt x="2141537" y="1911509"/>
                    <a:pt x="2140743" y="1943100"/>
                  </a:cubicBezTo>
                  <a:lnTo>
                    <a:pt x="2186940" y="1943100"/>
                  </a:lnTo>
                  <a:lnTo>
                    <a:pt x="2186940" y="1996440"/>
                  </a:lnTo>
                  <a:lnTo>
                    <a:pt x="2186940" y="2011680"/>
                  </a:lnTo>
                  <a:lnTo>
                    <a:pt x="2186940" y="2065020"/>
                  </a:lnTo>
                  <a:lnTo>
                    <a:pt x="2217420" y="2065020"/>
                  </a:lnTo>
                  <a:lnTo>
                    <a:pt x="2217420" y="2118360"/>
                  </a:lnTo>
                  <a:lnTo>
                    <a:pt x="2286000" y="2118360"/>
                  </a:lnTo>
                  <a:lnTo>
                    <a:pt x="2286000" y="2186940"/>
                  </a:lnTo>
                  <a:lnTo>
                    <a:pt x="2324100" y="2186940"/>
                  </a:lnTo>
                  <a:lnTo>
                    <a:pt x="2324100" y="2240280"/>
                  </a:lnTo>
                  <a:lnTo>
                    <a:pt x="2468880" y="2240280"/>
                  </a:lnTo>
                  <a:lnTo>
                    <a:pt x="2468880" y="2316480"/>
                  </a:lnTo>
                  <a:lnTo>
                    <a:pt x="2484120" y="2316480"/>
                  </a:lnTo>
                  <a:lnTo>
                    <a:pt x="2484120" y="2453640"/>
                  </a:lnTo>
                  <a:lnTo>
                    <a:pt x="2552700" y="2453640"/>
                  </a:lnTo>
                  <a:lnTo>
                    <a:pt x="2552700" y="2811780"/>
                  </a:lnTo>
                  <a:lnTo>
                    <a:pt x="2590800" y="2811780"/>
                  </a:lnTo>
                  <a:lnTo>
                    <a:pt x="2590800" y="2872740"/>
                  </a:lnTo>
                  <a:lnTo>
                    <a:pt x="2621280" y="2872740"/>
                  </a:lnTo>
                  <a:lnTo>
                    <a:pt x="2621280" y="3131820"/>
                  </a:lnTo>
                  <a:lnTo>
                    <a:pt x="2667000" y="3131820"/>
                  </a:lnTo>
                  <a:lnTo>
                    <a:pt x="2667000" y="3185160"/>
                  </a:lnTo>
                  <a:lnTo>
                    <a:pt x="2697480" y="3185160"/>
                  </a:lnTo>
                  <a:lnTo>
                    <a:pt x="2697480" y="3314700"/>
                  </a:lnTo>
                  <a:lnTo>
                    <a:pt x="2743200" y="3314700"/>
                  </a:lnTo>
                  <a:lnTo>
                    <a:pt x="2743200" y="3467100"/>
                  </a:lnTo>
                  <a:lnTo>
                    <a:pt x="2827020" y="3467100"/>
                  </a:lnTo>
                  <a:lnTo>
                    <a:pt x="2827020" y="3505200"/>
                  </a:lnTo>
                  <a:lnTo>
                    <a:pt x="2842260" y="3505200"/>
                  </a:lnTo>
                  <a:lnTo>
                    <a:pt x="2842260" y="3596640"/>
                  </a:lnTo>
                  <a:lnTo>
                    <a:pt x="3040380" y="3596640"/>
                  </a:lnTo>
                  <a:lnTo>
                    <a:pt x="3040380" y="3649980"/>
                  </a:lnTo>
                  <a:lnTo>
                    <a:pt x="3086100" y="3649980"/>
                  </a:lnTo>
                  <a:lnTo>
                    <a:pt x="3086100" y="3726180"/>
                  </a:lnTo>
                  <a:lnTo>
                    <a:pt x="3185160" y="3726180"/>
                  </a:lnTo>
                  <a:lnTo>
                    <a:pt x="3185160" y="3779520"/>
                  </a:lnTo>
                  <a:lnTo>
                    <a:pt x="3223260" y="3779520"/>
                  </a:lnTo>
                  <a:lnTo>
                    <a:pt x="3223260" y="3855720"/>
                  </a:lnTo>
                  <a:lnTo>
                    <a:pt x="3238500" y="3855720"/>
                  </a:lnTo>
                  <a:lnTo>
                    <a:pt x="3238500" y="3909060"/>
                  </a:lnTo>
                  <a:lnTo>
                    <a:pt x="3284220" y="3909060"/>
                  </a:lnTo>
                  <a:lnTo>
                    <a:pt x="3284220" y="4069080"/>
                  </a:lnTo>
                  <a:lnTo>
                    <a:pt x="3360420" y="4069080"/>
                  </a:lnTo>
                  <a:lnTo>
                    <a:pt x="3360420" y="4137660"/>
                  </a:lnTo>
                  <a:lnTo>
                    <a:pt x="3390900" y="4137660"/>
                  </a:lnTo>
                  <a:cubicBezTo>
                    <a:pt x="3390106" y="4201477"/>
                    <a:pt x="3389313" y="4265295"/>
                    <a:pt x="3388519" y="4329112"/>
                  </a:cubicBezTo>
                  <a:lnTo>
                    <a:pt x="3406140" y="4328160"/>
                  </a:lnTo>
                  <a:lnTo>
                    <a:pt x="3406140" y="4434840"/>
                  </a:lnTo>
                  <a:lnTo>
                    <a:pt x="3413760" y="4434840"/>
                  </a:lnTo>
                  <a:lnTo>
                    <a:pt x="3413760" y="4480560"/>
                  </a:lnTo>
                  <a:lnTo>
                    <a:pt x="3444240" y="4480560"/>
                  </a:lnTo>
                  <a:lnTo>
                    <a:pt x="3444240" y="4549140"/>
                  </a:lnTo>
                  <a:lnTo>
                    <a:pt x="3451860" y="4547235"/>
                  </a:lnTo>
                  <a:lnTo>
                    <a:pt x="3451860" y="4602480"/>
                  </a:lnTo>
                  <a:lnTo>
                    <a:pt x="3497580" y="4602480"/>
                  </a:lnTo>
                  <a:lnTo>
                    <a:pt x="3497580" y="4777740"/>
                  </a:lnTo>
                  <a:lnTo>
                    <a:pt x="3512820" y="4777740"/>
                  </a:lnTo>
                  <a:lnTo>
                    <a:pt x="3512820" y="4823460"/>
                  </a:lnTo>
                  <a:lnTo>
                    <a:pt x="3528060" y="4823460"/>
                  </a:lnTo>
                  <a:lnTo>
                    <a:pt x="3528060" y="4899660"/>
                  </a:lnTo>
                  <a:lnTo>
                    <a:pt x="3573780" y="4899660"/>
                  </a:lnTo>
                  <a:lnTo>
                    <a:pt x="3573780" y="4899660"/>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8" name="Freeform: Shape 367">
              <a:extLst>
                <a:ext uri="{FF2B5EF4-FFF2-40B4-BE49-F238E27FC236}">
                  <a16:creationId xmlns:a16="http://schemas.microsoft.com/office/drawing/2014/main" id="{96FA76DF-9419-4AB4-9418-1ACC2028F256}"/>
                </a:ext>
              </a:extLst>
            </p:cNvPr>
            <p:cNvSpPr/>
            <p:nvPr/>
          </p:nvSpPr>
          <p:spPr>
            <a:xfrm>
              <a:off x="4848225" y="4895850"/>
              <a:ext cx="3098800" cy="2743200"/>
            </a:xfrm>
            <a:custGeom>
              <a:avLst/>
              <a:gdLst>
                <a:gd name="connsiteX0" fmla="*/ 0 w 3098800"/>
                <a:gd name="connsiteY0" fmla="*/ 0 h 2743200"/>
                <a:gd name="connsiteX1" fmla="*/ 0 w 3098800"/>
                <a:gd name="connsiteY1" fmla="*/ 50800 h 2743200"/>
                <a:gd name="connsiteX2" fmla="*/ 28575 w 3098800"/>
                <a:gd name="connsiteY2" fmla="*/ 50800 h 2743200"/>
                <a:gd name="connsiteX3" fmla="*/ 28575 w 3098800"/>
                <a:gd name="connsiteY3" fmla="*/ 120650 h 2743200"/>
                <a:gd name="connsiteX4" fmla="*/ 158750 w 3098800"/>
                <a:gd name="connsiteY4" fmla="*/ 120650 h 2743200"/>
                <a:gd name="connsiteX5" fmla="*/ 158750 w 3098800"/>
                <a:gd name="connsiteY5" fmla="*/ 187325 h 2743200"/>
                <a:gd name="connsiteX6" fmla="*/ 358775 w 3098800"/>
                <a:gd name="connsiteY6" fmla="*/ 187325 h 2743200"/>
                <a:gd name="connsiteX7" fmla="*/ 358775 w 3098800"/>
                <a:gd name="connsiteY7" fmla="*/ 257175 h 2743200"/>
                <a:gd name="connsiteX8" fmla="*/ 482600 w 3098800"/>
                <a:gd name="connsiteY8" fmla="*/ 257175 h 2743200"/>
                <a:gd name="connsiteX9" fmla="*/ 482600 w 3098800"/>
                <a:gd name="connsiteY9" fmla="*/ 327025 h 2743200"/>
                <a:gd name="connsiteX10" fmla="*/ 514350 w 3098800"/>
                <a:gd name="connsiteY10" fmla="*/ 327025 h 2743200"/>
                <a:gd name="connsiteX11" fmla="*/ 514350 w 3098800"/>
                <a:gd name="connsiteY11" fmla="*/ 396875 h 2743200"/>
                <a:gd name="connsiteX12" fmla="*/ 523875 w 3098800"/>
                <a:gd name="connsiteY12" fmla="*/ 396875 h 2743200"/>
                <a:gd name="connsiteX13" fmla="*/ 523875 w 3098800"/>
                <a:gd name="connsiteY13" fmla="*/ 469900 h 2743200"/>
                <a:gd name="connsiteX14" fmla="*/ 581025 w 3098800"/>
                <a:gd name="connsiteY14" fmla="*/ 469900 h 2743200"/>
                <a:gd name="connsiteX15" fmla="*/ 581025 w 3098800"/>
                <a:gd name="connsiteY15" fmla="*/ 530225 h 2743200"/>
                <a:gd name="connsiteX16" fmla="*/ 600075 w 3098800"/>
                <a:gd name="connsiteY16" fmla="*/ 530225 h 2743200"/>
                <a:gd name="connsiteX17" fmla="*/ 600075 w 3098800"/>
                <a:gd name="connsiteY17" fmla="*/ 606425 h 2743200"/>
                <a:gd name="connsiteX18" fmla="*/ 625475 w 3098800"/>
                <a:gd name="connsiteY18" fmla="*/ 606425 h 2743200"/>
                <a:gd name="connsiteX19" fmla="*/ 625475 w 3098800"/>
                <a:gd name="connsiteY19" fmla="*/ 679450 h 2743200"/>
                <a:gd name="connsiteX20" fmla="*/ 647700 w 3098800"/>
                <a:gd name="connsiteY20" fmla="*/ 679450 h 2743200"/>
                <a:gd name="connsiteX21" fmla="*/ 647700 w 3098800"/>
                <a:gd name="connsiteY21" fmla="*/ 742950 h 2743200"/>
                <a:gd name="connsiteX22" fmla="*/ 673100 w 3098800"/>
                <a:gd name="connsiteY22" fmla="*/ 742950 h 2743200"/>
                <a:gd name="connsiteX23" fmla="*/ 673100 w 3098800"/>
                <a:gd name="connsiteY23" fmla="*/ 803275 h 2743200"/>
                <a:gd name="connsiteX24" fmla="*/ 720725 w 3098800"/>
                <a:gd name="connsiteY24" fmla="*/ 803275 h 2743200"/>
                <a:gd name="connsiteX25" fmla="*/ 720725 w 3098800"/>
                <a:gd name="connsiteY25" fmla="*/ 866775 h 2743200"/>
                <a:gd name="connsiteX26" fmla="*/ 771525 w 3098800"/>
                <a:gd name="connsiteY26" fmla="*/ 866775 h 2743200"/>
                <a:gd name="connsiteX27" fmla="*/ 771525 w 3098800"/>
                <a:gd name="connsiteY27" fmla="*/ 1016000 h 2743200"/>
                <a:gd name="connsiteX28" fmla="*/ 819150 w 3098800"/>
                <a:gd name="connsiteY28" fmla="*/ 1016000 h 2743200"/>
                <a:gd name="connsiteX29" fmla="*/ 819150 w 3098800"/>
                <a:gd name="connsiteY29" fmla="*/ 1085850 h 2743200"/>
                <a:gd name="connsiteX30" fmla="*/ 1273175 w 3098800"/>
                <a:gd name="connsiteY30" fmla="*/ 1085850 h 2743200"/>
                <a:gd name="connsiteX31" fmla="*/ 1273175 w 3098800"/>
                <a:gd name="connsiteY31" fmla="*/ 1158875 h 2743200"/>
                <a:gd name="connsiteX32" fmla="*/ 1349375 w 3098800"/>
                <a:gd name="connsiteY32" fmla="*/ 1158875 h 2743200"/>
                <a:gd name="connsiteX33" fmla="*/ 1349375 w 3098800"/>
                <a:gd name="connsiteY33" fmla="*/ 1219200 h 2743200"/>
                <a:gd name="connsiteX34" fmla="*/ 1447800 w 3098800"/>
                <a:gd name="connsiteY34" fmla="*/ 1219200 h 2743200"/>
                <a:gd name="connsiteX35" fmla="*/ 1447800 w 3098800"/>
                <a:gd name="connsiteY35" fmla="*/ 1282700 h 2743200"/>
                <a:gd name="connsiteX36" fmla="*/ 1485900 w 3098800"/>
                <a:gd name="connsiteY36" fmla="*/ 1282700 h 2743200"/>
                <a:gd name="connsiteX37" fmla="*/ 1485900 w 3098800"/>
                <a:gd name="connsiteY37" fmla="*/ 1346200 h 2743200"/>
                <a:gd name="connsiteX38" fmla="*/ 1549400 w 3098800"/>
                <a:gd name="connsiteY38" fmla="*/ 1346200 h 2743200"/>
                <a:gd name="connsiteX39" fmla="*/ 1549400 w 3098800"/>
                <a:gd name="connsiteY39" fmla="*/ 1412875 h 2743200"/>
                <a:gd name="connsiteX40" fmla="*/ 1555750 w 3098800"/>
                <a:gd name="connsiteY40" fmla="*/ 1412875 h 2743200"/>
                <a:gd name="connsiteX41" fmla="*/ 1555750 w 3098800"/>
                <a:gd name="connsiteY41" fmla="*/ 1562100 h 2743200"/>
                <a:gd name="connsiteX42" fmla="*/ 1616075 w 3098800"/>
                <a:gd name="connsiteY42" fmla="*/ 1562100 h 2743200"/>
                <a:gd name="connsiteX43" fmla="*/ 1616075 w 3098800"/>
                <a:gd name="connsiteY43" fmla="*/ 1711325 h 2743200"/>
                <a:gd name="connsiteX44" fmla="*/ 1647825 w 3098800"/>
                <a:gd name="connsiteY44" fmla="*/ 1711325 h 2743200"/>
                <a:gd name="connsiteX45" fmla="*/ 1647825 w 3098800"/>
                <a:gd name="connsiteY45" fmla="*/ 1765300 h 2743200"/>
                <a:gd name="connsiteX46" fmla="*/ 1752600 w 3098800"/>
                <a:gd name="connsiteY46" fmla="*/ 1765300 h 2743200"/>
                <a:gd name="connsiteX47" fmla="*/ 1752600 w 3098800"/>
                <a:gd name="connsiteY47" fmla="*/ 1905000 h 2743200"/>
                <a:gd name="connsiteX48" fmla="*/ 1889125 w 3098800"/>
                <a:gd name="connsiteY48" fmla="*/ 1905000 h 2743200"/>
                <a:gd name="connsiteX49" fmla="*/ 1889125 w 3098800"/>
                <a:gd name="connsiteY49" fmla="*/ 1981200 h 2743200"/>
                <a:gd name="connsiteX50" fmla="*/ 1965325 w 3098800"/>
                <a:gd name="connsiteY50" fmla="*/ 1981200 h 2743200"/>
                <a:gd name="connsiteX51" fmla="*/ 1965325 w 3098800"/>
                <a:gd name="connsiteY51" fmla="*/ 2047875 h 2743200"/>
                <a:gd name="connsiteX52" fmla="*/ 2212975 w 3098800"/>
                <a:gd name="connsiteY52" fmla="*/ 2047875 h 2743200"/>
                <a:gd name="connsiteX53" fmla="*/ 2212975 w 3098800"/>
                <a:gd name="connsiteY53" fmla="*/ 2197100 h 2743200"/>
                <a:gd name="connsiteX54" fmla="*/ 2247900 w 3098800"/>
                <a:gd name="connsiteY54" fmla="*/ 2197100 h 2743200"/>
                <a:gd name="connsiteX55" fmla="*/ 2247900 w 3098800"/>
                <a:gd name="connsiteY55" fmla="*/ 2260600 h 2743200"/>
                <a:gd name="connsiteX56" fmla="*/ 2333625 w 3098800"/>
                <a:gd name="connsiteY56" fmla="*/ 2260600 h 2743200"/>
                <a:gd name="connsiteX57" fmla="*/ 2333625 w 3098800"/>
                <a:gd name="connsiteY57" fmla="*/ 2320925 h 2743200"/>
                <a:gd name="connsiteX58" fmla="*/ 2359025 w 3098800"/>
                <a:gd name="connsiteY58" fmla="*/ 2320925 h 2743200"/>
                <a:gd name="connsiteX59" fmla="*/ 2359025 w 3098800"/>
                <a:gd name="connsiteY59" fmla="*/ 2397125 h 2743200"/>
                <a:gd name="connsiteX60" fmla="*/ 2400300 w 3098800"/>
                <a:gd name="connsiteY60" fmla="*/ 2397125 h 2743200"/>
                <a:gd name="connsiteX61" fmla="*/ 2400300 w 3098800"/>
                <a:gd name="connsiteY61" fmla="*/ 2460625 h 2743200"/>
                <a:gd name="connsiteX62" fmla="*/ 2438400 w 3098800"/>
                <a:gd name="connsiteY62" fmla="*/ 2460625 h 2743200"/>
                <a:gd name="connsiteX63" fmla="*/ 2438400 w 3098800"/>
                <a:gd name="connsiteY63" fmla="*/ 2530475 h 2743200"/>
                <a:gd name="connsiteX64" fmla="*/ 2473325 w 3098800"/>
                <a:gd name="connsiteY64" fmla="*/ 2530475 h 2743200"/>
                <a:gd name="connsiteX65" fmla="*/ 2473325 w 3098800"/>
                <a:gd name="connsiteY65" fmla="*/ 2667000 h 2743200"/>
                <a:gd name="connsiteX66" fmla="*/ 2651125 w 3098800"/>
                <a:gd name="connsiteY66" fmla="*/ 2667000 h 2743200"/>
                <a:gd name="connsiteX67" fmla="*/ 2651125 w 3098800"/>
                <a:gd name="connsiteY67" fmla="*/ 2743200 h 2743200"/>
                <a:gd name="connsiteX68" fmla="*/ 3098800 w 3098800"/>
                <a:gd name="connsiteY68" fmla="*/ 274320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098800" h="2743200">
                  <a:moveTo>
                    <a:pt x="0" y="0"/>
                  </a:moveTo>
                  <a:lnTo>
                    <a:pt x="0" y="50800"/>
                  </a:lnTo>
                  <a:lnTo>
                    <a:pt x="28575" y="50800"/>
                  </a:lnTo>
                  <a:lnTo>
                    <a:pt x="28575" y="120650"/>
                  </a:lnTo>
                  <a:lnTo>
                    <a:pt x="158750" y="120650"/>
                  </a:lnTo>
                  <a:lnTo>
                    <a:pt x="158750" y="187325"/>
                  </a:lnTo>
                  <a:lnTo>
                    <a:pt x="358775" y="187325"/>
                  </a:lnTo>
                  <a:lnTo>
                    <a:pt x="358775" y="257175"/>
                  </a:lnTo>
                  <a:lnTo>
                    <a:pt x="482600" y="257175"/>
                  </a:lnTo>
                  <a:lnTo>
                    <a:pt x="482600" y="327025"/>
                  </a:lnTo>
                  <a:lnTo>
                    <a:pt x="514350" y="327025"/>
                  </a:lnTo>
                  <a:lnTo>
                    <a:pt x="514350" y="396875"/>
                  </a:lnTo>
                  <a:lnTo>
                    <a:pt x="523875" y="396875"/>
                  </a:lnTo>
                  <a:lnTo>
                    <a:pt x="523875" y="469900"/>
                  </a:lnTo>
                  <a:lnTo>
                    <a:pt x="581025" y="469900"/>
                  </a:lnTo>
                  <a:lnTo>
                    <a:pt x="581025" y="530225"/>
                  </a:lnTo>
                  <a:lnTo>
                    <a:pt x="600075" y="530225"/>
                  </a:lnTo>
                  <a:lnTo>
                    <a:pt x="600075" y="606425"/>
                  </a:lnTo>
                  <a:lnTo>
                    <a:pt x="625475" y="606425"/>
                  </a:lnTo>
                  <a:lnTo>
                    <a:pt x="625475" y="679450"/>
                  </a:lnTo>
                  <a:lnTo>
                    <a:pt x="647700" y="679450"/>
                  </a:lnTo>
                  <a:lnTo>
                    <a:pt x="647700" y="742950"/>
                  </a:lnTo>
                  <a:lnTo>
                    <a:pt x="673100" y="742950"/>
                  </a:lnTo>
                  <a:lnTo>
                    <a:pt x="673100" y="803275"/>
                  </a:lnTo>
                  <a:lnTo>
                    <a:pt x="720725" y="803275"/>
                  </a:lnTo>
                  <a:lnTo>
                    <a:pt x="720725" y="866775"/>
                  </a:lnTo>
                  <a:lnTo>
                    <a:pt x="771525" y="866775"/>
                  </a:lnTo>
                  <a:lnTo>
                    <a:pt x="771525" y="1016000"/>
                  </a:lnTo>
                  <a:lnTo>
                    <a:pt x="819150" y="1016000"/>
                  </a:lnTo>
                  <a:lnTo>
                    <a:pt x="819150" y="1085850"/>
                  </a:lnTo>
                  <a:lnTo>
                    <a:pt x="1273175" y="1085850"/>
                  </a:lnTo>
                  <a:lnTo>
                    <a:pt x="1273175" y="1158875"/>
                  </a:lnTo>
                  <a:lnTo>
                    <a:pt x="1349375" y="1158875"/>
                  </a:lnTo>
                  <a:lnTo>
                    <a:pt x="1349375" y="1219200"/>
                  </a:lnTo>
                  <a:lnTo>
                    <a:pt x="1447800" y="1219200"/>
                  </a:lnTo>
                  <a:lnTo>
                    <a:pt x="1447800" y="1282700"/>
                  </a:lnTo>
                  <a:lnTo>
                    <a:pt x="1485900" y="1282700"/>
                  </a:lnTo>
                  <a:lnTo>
                    <a:pt x="1485900" y="1346200"/>
                  </a:lnTo>
                  <a:lnTo>
                    <a:pt x="1549400" y="1346200"/>
                  </a:lnTo>
                  <a:lnTo>
                    <a:pt x="1549400" y="1412875"/>
                  </a:lnTo>
                  <a:lnTo>
                    <a:pt x="1555750" y="1412875"/>
                  </a:lnTo>
                  <a:lnTo>
                    <a:pt x="1555750" y="1562100"/>
                  </a:lnTo>
                  <a:lnTo>
                    <a:pt x="1616075" y="1562100"/>
                  </a:lnTo>
                  <a:lnTo>
                    <a:pt x="1616075" y="1711325"/>
                  </a:lnTo>
                  <a:lnTo>
                    <a:pt x="1647825" y="1711325"/>
                  </a:lnTo>
                  <a:lnTo>
                    <a:pt x="1647825" y="1765300"/>
                  </a:lnTo>
                  <a:lnTo>
                    <a:pt x="1752600" y="1765300"/>
                  </a:lnTo>
                  <a:lnTo>
                    <a:pt x="1752600" y="1905000"/>
                  </a:lnTo>
                  <a:lnTo>
                    <a:pt x="1889125" y="1905000"/>
                  </a:lnTo>
                  <a:lnTo>
                    <a:pt x="1889125" y="1981200"/>
                  </a:lnTo>
                  <a:lnTo>
                    <a:pt x="1965325" y="1981200"/>
                  </a:lnTo>
                  <a:lnTo>
                    <a:pt x="1965325" y="2047875"/>
                  </a:lnTo>
                  <a:lnTo>
                    <a:pt x="2212975" y="2047875"/>
                  </a:lnTo>
                  <a:lnTo>
                    <a:pt x="2212975" y="2197100"/>
                  </a:lnTo>
                  <a:lnTo>
                    <a:pt x="2247900" y="2197100"/>
                  </a:lnTo>
                  <a:lnTo>
                    <a:pt x="2247900" y="2260600"/>
                  </a:lnTo>
                  <a:lnTo>
                    <a:pt x="2333625" y="2260600"/>
                  </a:lnTo>
                  <a:lnTo>
                    <a:pt x="2333625" y="2320925"/>
                  </a:lnTo>
                  <a:lnTo>
                    <a:pt x="2359025" y="2320925"/>
                  </a:lnTo>
                  <a:lnTo>
                    <a:pt x="2359025" y="2397125"/>
                  </a:lnTo>
                  <a:lnTo>
                    <a:pt x="2400300" y="2397125"/>
                  </a:lnTo>
                  <a:lnTo>
                    <a:pt x="2400300" y="2460625"/>
                  </a:lnTo>
                  <a:lnTo>
                    <a:pt x="2438400" y="2460625"/>
                  </a:lnTo>
                  <a:lnTo>
                    <a:pt x="2438400" y="2530475"/>
                  </a:lnTo>
                  <a:lnTo>
                    <a:pt x="2473325" y="2530475"/>
                  </a:lnTo>
                  <a:lnTo>
                    <a:pt x="2473325" y="2667000"/>
                  </a:lnTo>
                  <a:lnTo>
                    <a:pt x="2651125" y="2667000"/>
                  </a:lnTo>
                  <a:lnTo>
                    <a:pt x="2651125" y="2743200"/>
                  </a:lnTo>
                  <a:lnTo>
                    <a:pt x="3098800" y="2743200"/>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9" name="Freeform: Shape 368">
              <a:extLst>
                <a:ext uri="{FF2B5EF4-FFF2-40B4-BE49-F238E27FC236}">
                  <a16:creationId xmlns:a16="http://schemas.microsoft.com/office/drawing/2014/main" id="{6C7A62F5-BB54-443A-91AE-DB4733CBC330}"/>
                </a:ext>
              </a:extLst>
            </p:cNvPr>
            <p:cNvSpPr/>
            <p:nvPr/>
          </p:nvSpPr>
          <p:spPr>
            <a:xfrm>
              <a:off x="7943850" y="7651750"/>
              <a:ext cx="9563100" cy="3251200"/>
            </a:xfrm>
            <a:custGeom>
              <a:avLst/>
              <a:gdLst>
                <a:gd name="connsiteX0" fmla="*/ 0 w 9582150"/>
                <a:gd name="connsiteY0" fmla="*/ 0 h 3251200"/>
                <a:gd name="connsiteX1" fmla="*/ 0 w 9582150"/>
                <a:gd name="connsiteY1" fmla="*/ 127000 h 3251200"/>
                <a:gd name="connsiteX2" fmla="*/ 38100 w 9582150"/>
                <a:gd name="connsiteY2" fmla="*/ 127000 h 3251200"/>
                <a:gd name="connsiteX3" fmla="*/ 38100 w 9582150"/>
                <a:gd name="connsiteY3" fmla="*/ 203200 h 3251200"/>
                <a:gd name="connsiteX4" fmla="*/ 209550 w 9582150"/>
                <a:gd name="connsiteY4" fmla="*/ 203200 h 3251200"/>
                <a:gd name="connsiteX5" fmla="*/ 209550 w 9582150"/>
                <a:gd name="connsiteY5" fmla="*/ 266700 h 3251200"/>
                <a:gd name="connsiteX6" fmla="*/ 546100 w 9582150"/>
                <a:gd name="connsiteY6" fmla="*/ 266700 h 3251200"/>
                <a:gd name="connsiteX7" fmla="*/ 546100 w 9582150"/>
                <a:gd name="connsiteY7" fmla="*/ 330200 h 3251200"/>
                <a:gd name="connsiteX8" fmla="*/ 749300 w 9582150"/>
                <a:gd name="connsiteY8" fmla="*/ 330200 h 3251200"/>
                <a:gd name="connsiteX9" fmla="*/ 749300 w 9582150"/>
                <a:gd name="connsiteY9" fmla="*/ 406400 h 3251200"/>
                <a:gd name="connsiteX10" fmla="*/ 876300 w 9582150"/>
                <a:gd name="connsiteY10" fmla="*/ 406400 h 3251200"/>
                <a:gd name="connsiteX11" fmla="*/ 876300 w 9582150"/>
                <a:gd name="connsiteY11" fmla="*/ 552450 h 3251200"/>
                <a:gd name="connsiteX12" fmla="*/ 895350 w 9582150"/>
                <a:gd name="connsiteY12" fmla="*/ 552450 h 3251200"/>
                <a:gd name="connsiteX13" fmla="*/ 895350 w 9582150"/>
                <a:gd name="connsiteY13" fmla="*/ 603250 h 3251200"/>
                <a:gd name="connsiteX14" fmla="*/ 933450 w 9582150"/>
                <a:gd name="connsiteY14" fmla="*/ 603250 h 3251200"/>
                <a:gd name="connsiteX15" fmla="*/ 933450 w 9582150"/>
                <a:gd name="connsiteY15" fmla="*/ 768350 h 3251200"/>
                <a:gd name="connsiteX16" fmla="*/ 952500 w 9582150"/>
                <a:gd name="connsiteY16" fmla="*/ 768350 h 3251200"/>
                <a:gd name="connsiteX17" fmla="*/ 952500 w 9582150"/>
                <a:gd name="connsiteY17" fmla="*/ 901700 h 3251200"/>
                <a:gd name="connsiteX18" fmla="*/ 1066800 w 9582150"/>
                <a:gd name="connsiteY18" fmla="*/ 901700 h 3251200"/>
                <a:gd name="connsiteX19" fmla="*/ 1066800 w 9582150"/>
                <a:gd name="connsiteY19" fmla="*/ 952500 h 3251200"/>
                <a:gd name="connsiteX20" fmla="*/ 1219200 w 9582150"/>
                <a:gd name="connsiteY20" fmla="*/ 952500 h 3251200"/>
                <a:gd name="connsiteX21" fmla="*/ 1219200 w 9582150"/>
                <a:gd name="connsiteY21" fmla="*/ 1022350 h 3251200"/>
                <a:gd name="connsiteX22" fmla="*/ 1377950 w 9582150"/>
                <a:gd name="connsiteY22" fmla="*/ 1022350 h 3251200"/>
                <a:gd name="connsiteX23" fmla="*/ 1377950 w 9582150"/>
                <a:gd name="connsiteY23" fmla="*/ 1092200 h 3251200"/>
                <a:gd name="connsiteX24" fmla="*/ 2254250 w 9582150"/>
                <a:gd name="connsiteY24" fmla="*/ 1092200 h 3251200"/>
                <a:gd name="connsiteX25" fmla="*/ 2254250 w 9582150"/>
                <a:gd name="connsiteY25" fmla="*/ 1174750 h 3251200"/>
                <a:gd name="connsiteX26" fmla="*/ 2336800 w 9582150"/>
                <a:gd name="connsiteY26" fmla="*/ 1174750 h 3251200"/>
                <a:gd name="connsiteX27" fmla="*/ 2336800 w 9582150"/>
                <a:gd name="connsiteY27" fmla="*/ 1238250 h 3251200"/>
                <a:gd name="connsiteX28" fmla="*/ 2432050 w 9582150"/>
                <a:gd name="connsiteY28" fmla="*/ 1238250 h 3251200"/>
                <a:gd name="connsiteX29" fmla="*/ 2432050 w 9582150"/>
                <a:gd name="connsiteY29" fmla="*/ 1295400 h 3251200"/>
                <a:gd name="connsiteX30" fmla="*/ 2578100 w 9582150"/>
                <a:gd name="connsiteY30" fmla="*/ 1295400 h 3251200"/>
                <a:gd name="connsiteX31" fmla="*/ 2578100 w 9582150"/>
                <a:gd name="connsiteY31" fmla="*/ 1466850 h 3251200"/>
                <a:gd name="connsiteX32" fmla="*/ 2692400 w 9582150"/>
                <a:gd name="connsiteY32" fmla="*/ 1466850 h 3251200"/>
                <a:gd name="connsiteX33" fmla="*/ 2692400 w 9582150"/>
                <a:gd name="connsiteY33" fmla="*/ 1612900 h 3251200"/>
                <a:gd name="connsiteX34" fmla="*/ 2768600 w 9582150"/>
                <a:gd name="connsiteY34" fmla="*/ 1612900 h 3251200"/>
                <a:gd name="connsiteX35" fmla="*/ 2768600 w 9582150"/>
                <a:gd name="connsiteY35" fmla="*/ 1701800 h 3251200"/>
                <a:gd name="connsiteX36" fmla="*/ 3219450 w 9582150"/>
                <a:gd name="connsiteY36" fmla="*/ 1701800 h 3251200"/>
                <a:gd name="connsiteX37" fmla="*/ 3219450 w 9582150"/>
                <a:gd name="connsiteY37" fmla="*/ 1765300 h 3251200"/>
                <a:gd name="connsiteX38" fmla="*/ 3568700 w 9582150"/>
                <a:gd name="connsiteY38" fmla="*/ 1765300 h 3251200"/>
                <a:gd name="connsiteX39" fmla="*/ 3568700 w 9582150"/>
                <a:gd name="connsiteY39" fmla="*/ 1835150 h 3251200"/>
                <a:gd name="connsiteX40" fmla="*/ 3994150 w 9582150"/>
                <a:gd name="connsiteY40" fmla="*/ 1835150 h 3251200"/>
                <a:gd name="connsiteX41" fmla="*/ 3994150 w 9582150"/>
                <a:gd name="connsiteY41" fmla="*/ 1898650 h 3251200"/>
                <a:gd name="connsiteX42" fmla="*/ 4102100 w 9582150"/>
                <a:gd name="connsiteY42" fmla="*/ 1898650 h 3251200"/>
                <a:gd name="connsiteX43" fmla="*/ 4102100 w 9582150"/>
                <a:gd name="connsiteY43" fmla="*/ 1981200 h 3251200"/>
                <a:gd name="connsiteX44" fmla="*/ 4133850 w 9582150"/>
                <a:gd name="connsiteY44" fmla="*/ 1981200 h 3251200"/>
                <a:gd name="connsiteX45" fmla="*/ 4133850 w 9582150"/>
                <a:gd name="connsiteY45" fmla="*/ 2057400 h 3251200"/>
                <a:gd name="connsiteX46" fmla="*/ 4267200 w 9582150"/>
                <a:gd name="connsiteY46" fmla="*/ 2057400 h 3251200"/>
                <a:gd name="connsiteX47" fmla="*/ 4267200 w 9582150"/>
                <a:gd name="connsiteY47" fmla="*/ 2139950 h 3251200"/>
                <a:gd name="connsiteX48" fmla="*/ 4286250 w 9582150"/>
                <a:gd name="connsiteY48" fmla="*/ 2139950 h 3251200"/>
                <a:gd name="connsiteX49" fmla="*/ 4286250 w 9582150"/>
                <a:gd name="connsiteY49" fmla="*/ 2216150 h 3251200"/>
                <a:gd name="connsiteX50" fmla="*/ 4349750 w 9582150"/>
                <a:gd name="connsiteY50" fmla="*/ 2216150 h 3251200"/>
                <a:gd name="connsiteX51" fmla="*/ 4349750 w 9582150"/>
                <a:gd name="connsiteY51" fmla="*/ 2286000 h 3251200"/>
                <a:gd name="connsiteX52" fmla="*/ 4387850 w 9582150"/>
                <a:gd name="connsiteY52" fmla="*/ 2286000 h 3251200"/>
                <a:gd name="connsiteX53" fmla="*/ 4387850 w 9582150"/>
                <a:gd name="connsiteY53" fmla="*/ 2362200 h 3251200"/>
                <a:gd name="connsiteX54" fmla="*/ 4972050 w 9582150"/>
                <a:gd name="connsiteY54" fmla="*/ 2362200 h 3251200"/>
                <a:gd name="connsiteX55" fmla="*/ 4972050 w 9582150"/>
                <a:gd name="connsiteY55" fmla="*/ 2438400 h 3251200"/>
                <a:gd name="connsiteX56" fmla="*/ 5073650 w 9582150"/>
                <a:gd name="connsiteY56" fmla="*/ 2438400 h 3251200"/>
                <a:gd name="connsiteX57" fmla="*/ 5073650 w 9582150"/>
                <a:gd name="connsiteY57" fmla="*/ 2501900 h 3251200"/>
                <a:gd name="connsiteX58" fmla="*/ 5448300 w 9582150"/>
                <a:gd name="connsiteY58" fmla="*/ 2501900 h 3251200"/>
                <a:gd name="connsiteX59" fmla="*/ 5448300 w 9582150"/>
                <a:gd name="connsiteY59" fmla="*/ 2584450 h 3251200"/>
                <a:gd name="connsiteX60" fmla="*/ 5581650 w 9582150"/>
                <a:gd name="connsiteY60" fmla="*/ 2584450 h 3251200"/>
                <a:gd name="connsiteX61" fmla="*/ 5581650 w 9582150"/>
                <a:gd name="connsiteY61" fmla="*/ 2654300 h 3251200"/>
                <a:gd name="connsiteX62" fmla="*/ 5975350 w 9582150"/>
                <a:gd name="connsiteY62" fmla="*/ 2654300 h 3251200"/>
                <a:gd name="connsiteX63" fmla="*/ 5975350 w 9582150"/>
                <a:gd name="connsiteY63" fmla="*/ 2749550 h 3251200"/>
                <a:gd name="connsiteX64" fmla="*/ 6096000 w 9582150"/>
                <a:gd name="connsiteY64" fmla="*/ 2749550 h 3251200"/>
                <a:gd name="connsiteX65" fmla="*/ 6096000 w 9582150"/>
                <a:gd name="connsiteY65" fmla="*/ 2819400 h 3251200"/>
                <a:gd name="connsiteX66" fmla="*/ 7537450 w 9582150"/>
                <a:gd name="connsiteY66" fmla="*/ 2819400 h 3251200"/>
                <a:gd name="connsiteX67" fmla="*/ 7537450 w 9582150"/>
                <a:gd name="connsiteY67" fmla="*/ 2914650 h 3251200"/>
                <a:gd name="connsiteX68" fmla="*/ 7600950 w 9582150"/>
                <a:gd name="connsiteY68" fmla="*/ 2914650 h 3251200"/>
                <a:gd name="connsiteX69" fmla="*/ 7600950 w 9582150"/>
                <a:gd name="connsiteY69" fmla="*/ 2990850 h 3251200"/>
                <a:gd name="connsiteX70" fmla="*/ 7683500 w 9582150"/>
                <a:gd name="connsiteY70" fmla="*/ 2990850 h 3251200"/>
                <a:gd name="connsiteX71" fmla="*/ 7683500 w 9582150"/>
                <a:gd name="connsiteY71" fmla="*/ 3098800 h 3251200"/>
                <a:gd name="connsiteX72" fmla="*/ 8604250 w 9582150"/>
                <a:gd name="connsiteY72" fmla="*/ 3098800 h 3251200"/>
                <a:gd name="connsiteX73" fmla="*/ 8604250 w 9582150"/>
                <a:gd name="connsiteY73" fmla="*/ 3181350 h 3251200"/>
                <a:gd name="connsiteX74" fmla="*/ 9093200 w 9582150"/>
                <a:gd name="connsiteY74" fmla="*/ 3181350 h 3251200"/>
                <a:gd name="connsiteX75" fmla="*/ 9093200 w 9582150"/>
                <a:gd name="connsiteY75" fmla="*/ 3251200 h 3251200"/>
                <a:gd name="connsiteX76" fmla="*/ 9582150 w 9582150"/>
                <a:gd name="connsiteY76" fmla="*/ 3251200 h 3251200"/>
                <a:gd name="connsiteX0" fmla="*/ 0 w 9548813"/>
                <a:gd name="connsiteY0" fmla="*/ 0 h 3253581"/>
                <a:gd name="connsiteX1" fmla="*/ 0 w 9548813"/>
                <a:gd name="connsiteY1" fmla="*/ 127000 h 3253581"/>
                <a:gd name="connsiteX2" fmla="*/ 38100 w 9548813"/>
                <a:gd name="connsiteY2" fmla="*/ 127000 h 3253581"/>
                <a:gd name="connsiteX3" fmla="*/ 38100 w 9548813"/>
                <a:gd name="connsiteY3" fmla="*/ 203200 h 3253581"/>
                <a:gd name="connsiteX4" fmla="*/ 209550 w 9548813"/>
                <a:gd name="connsiteY4" fmla="*/ 203200 h 3253581"/>
                <a:gd name="connsiteX5" fmla="*/ 209550 w 9548813"/>
                <a:gd name="connsiteY5" fmla="*/ 266700 h 3253581"/>
                <a:gd name="connsiteX6" fmla="*/ 546100 w 9548813"/>
                <a:gd name="connsiteY6" fmla="*/ 266700 h 3253581"/>
                <a:gd name="connsiteX7" fmla="*/ 546100 w 9548813"/>
                <a:gd name="connsiteY7" fmla="*/ 330200 h 3253581"/>
                <a:gd name="connsiteX8" fmla="*/ 749300 w 9548813"/>
                <a:gd name="connsiteY8" fmla="*/ 330200 h 3253581"/>
                <a:gd name="connsiteX9" fmla="*/ 749300 w 9548813"/>
                <a:gd name="connsiteY9" fmla="*/ 406400 h 3253581"/>
                <a:gd name="connsiteX10" fmla="*/ 876300 w 9548813"/>
                <a:gd name="connsiteY10" fmla="*/ 406400 h 3253581"/>
                <a:gd name="connsiteX11" fmla="*/ 876300 w 9548813"/>
                <a:gd name="connsiteY11" fmla="*/ 552450 h 3253581"/>
                <a:gd name="connsiteX12" fmla="*/ 895350 w 9548813"/>
                <a:gd name="connsiteY12" fmla="*/ 552450 h 3253581"/>
                <a:gd name="connsiteX13" fmla="*/ 895350 w 9548813"/>
                <a:gd name="connsiteY13" fmla="*/ 603250 h 3253581"/>
                <a:gd name="connsiteX14" fmla="*/ 933450 w 9548813"/>
                <a:gd name="connsiteY14" fmla="*/ 603250 h 3253581"/>
                <a:gd name="connsiteX15" fmla="*/ 933450 w 9548813"/>
                <a:gd name="connsiteY15" fmla="*/ 768350 h 3253581"/>
                <a:gd name="connsiteX16" fmla="*/ 952500 w 9548813"/>
                <a:gd name="connsiteY16" fmla="*/ 768350 h 3253581"/>
                <a:gd name="connsiteX17" fmla="*/ 952500 w 9548813"/>
                <a:gd name="connsiteY17" fmla="*/ 901700 h 3253581"/>
                <a:gd name="connsiteX18" fmla="*/ 1066800 w 9548813"/>
                <a:gd name="connsiteY18" fmla="*/ 901700 h 3253581"/>
                <a:gd name="connsiteX19" fmla="*/ 1066800 w 9548813"/>
                <a:gd name="connsiteY19" fmla="*/ 952500 h 3253581"/>
                <a:gd name="connsiteX20" fmla="*/ 1219200 w 9548813"/>
                <a:gd name="connsiteY20" fmla="*/ 952500 h 3253581"/>
                <a:gd name="connsiteX21" fmla="*/ 1219200 w 9548813"/>
                <a:gd name="connsiteY21" fmla="*/ 1022350 h 3253581"/>
                <a:gd name="connsiteX22" fmla="*/ 1377950 w 9548813"/>
                <a:gd name="connsiteY22" fmla="*/ 1022350 h 3253581"/>
                <a:gd name="connsiteX23" fmla="*/ 1377950 w 9548813"/>
                <a:gd name="connsiteY23" fmla="*/ 1092200 h 3253581"/>
                <a:gd name="connsiteX24" fmla="*/ 2254250 w 9548813"/>
                <a:gd name="connsiteY24" fmla="*/ 1092200 h 3253581"/>
                <a:gd name="connsiteX25" fmla="*/ 2254250 w 9548813"/>
                <a:gd name="connsiteY25" fmla="*/ 1174750 h 3253581"/>
                <a:gd name="connsiteX26" fmla="*/ 2336800 w 9548813"/>
                <a:gd name="connsiteY26" fmla="*/ 1174750 h 3253581"/>
                <a:gd name="connsiteX27" fmla="*/ 2336800 w 9548813"/>
                <a:gd name="connsiteY27" fmla="*/ 1238250 h 3253581"/>
                <a:gd name="connsiteX28" fmla="*/ 2432050 w 9548813"/>
                <a:gd name="connsiteY28" fmla="*/ 1238250 h 3253581"/>
                <a:gd name="connsiteX29" fmla="*/ 2432050 w 9548813"/>
                <a:gd name="connsiteY29" fmla="*/ 1295400 h 3253581"/>
                <a:gd name="connsiteX30" fmla="*/ 2578100 w 9548813"/>
                <a:gd name="connsiteY30" fmla="*/ 1295400 h 3253581"/>
                <a:gd name="connsiteX31" fmla="*/ 2578100 w 9548813"/>
                <a:gd name="connsiteY31" fmla="*/ 1466850 h 3253581"/>
                <a:gd name="connsiteX32" fmla="*/ 2692400 w 9548813"/>
                <a:gd name="connsiteY32" fmla="*/ 1466850 h 3253581"/>
                <a:gd name="connsiteX33" fmla="*/ 2692400 w 9548813"/>
                <a:gd name="connsiteY33" fmla="*/ 1612900 h 3253581"/>
                <a:gd name="connsiteX34" fmla="*/ 2768600 w 9548813"/>
                <a:gd name="connsiteY34" fmla="*/ 1612900 h 3253581"/>
                <a:gd name="connsiteX35" fmla="*/ 2768600 w 9548813"/>
                <a:gd name="connsiteY35" fmla="*/ 1701800 h 3253581"/>
                <a:gd name="connsiteX36" fmla="*/ 3219450 w 9548813"/>
                <a:gd name="connsiteY36" fmla="*/ 1701800 h 3253581"/>
                <a:gd name="connsiteX37" fmla="*/ 3219450 w 9548813"/>
                <a:gd name="connsiteY37" fmla="*/ 1765300 h 3253581"/>
                <a:gd name="connsiteX38" fmla="*/ 3568700 w 9548813"/>
                <a:gd name="connsiteY38" fmla="*/ 1765300 h 3253581"/>
                <a:gd name="connsiteX39" fmla="*/ 3568700 w 9548813"/>
                <a:gd name="connsiteY39" fmla="*/ 1835150 h 3253581"/>
                <a:gd name="connsiteX40" fmla="*/ 3994150 w 9548813"/>
                <a:gd name="connsiteY40" fmla="*/ 1835150 h 3253581"/>
                <a:gd name="connsiteX41" fmla="*/ 3994150 w 9548813"/>
                <a:gd name="connsiteY41" fmla="*/ 1898650 h 3253581"/>
                <a:gd name="connsiteX42" fmla="*/ 4102100 w 9548813"/>
                <a:gd name="connsiteY42" fmla="*/ 1898650 h 3253581"/>
                <a:gd name="connsiteX43" fmla="*/ 4102100 w 9548813"/>
                <a:gd name="connsiteY43" fmla="*/ 1981200 h 3253581"/>
                <a:gd name="connsiteX44" fmla="*/ 4133850 w 9548813"/>
                <a:gd name="connsiteY44" fmla="*/ 1981200 h 3253581"/>
                <a:gd name="connsiteX45" fmla="*/ 4133850 w 9548813"/>
                <a:gd name="connsiteY45" fmla="*/ 2057400 h 3253581"/>
                <a:gd name="connsiteX46" fmla="*/ 4267200 w 9548813"/>
                <a:gd name="connsiteY46" fmla="*/ 2057400 h 3253581"/>
                <a:gd name="connsiteX47" fmla="*/ 4267200 w 9548813"/>
                <a:gd name="connsiteY47" fmla="*/ 2139950 h 3253581"/>
                <a:gd name="connsiteX48" fmla="*/ 4286250 w 9548813"/>
                <a:gd name="connsiteY48" fmla="*/ 2139950 h 3253581"/>
                <a:gd name="connsiteX49" fmla="*/ 4286250 w 9548813"/>
                <a:gd name="connsiteY49" fmla="*/ 2216150 h 3253581"/>
                <a:gd name="connsiteX50" fmla="*/ 4349750 w 9548813"/>
                <a:gd name="connsiteY50" fmla="*/ 2216150 h 3253581"/>
                <a:gd name="connsiteX51" fmla="*/ 4349750 w 9548813"/>
                <a:gd name="connsiteY51" fmla="*/ 2286000 h 3253581"/>
                <a:gd name="connsiteX52" fmla="*/ 4387850 w 9548813"/>
                <a:gd name="connsiteY52" fmla="*/ 2286000 h 3253581"/>
                <a:gd name="connsiteX53" fmla="*/ 4387850 w 9548813"/>
                <a:gd name="connsiteY53" fmla="*/ 2362200 h 3253581"/>
                <a:gd name="connsiteX54" fmla="*/ 4972050 w 9548813"/>
                <a:gd name="connsiteY54" fmla="*/ 2362200 h 3253581"/>
                <a:gd name="connsiteX55" fmla="*/ 4972050 w 9548813"/>
                <a:gd name="connsiteY55" fmla="*/ 2438400 h 3253581"/>
                <a:gd name="connsiteX56" fmla="*/ 5073650 w 9548813"/>
                <a:gd name="connsiteY56" fmla="*/ 2438400 h 3253581"/>
                <a:gd name="connsiteX57" fmla="*/ 5073650 w 9548813"/>
                <a:gd name="connsiteY57" fmla="*/ 2501900 h 3253581"/>
                <a:gd name="connsiteX58" fmla="*/ 5448300 w 9548813"/>
                <a:gd name="connsiteY58" fmla="*/ 2501900 h 3253581"/>
                <a:gd name="connsiteX59" fmla="*/ 5448300 w 9548813"/>
                <a:gd name="connsiteY59" fmla="*/ 2584450 h 3253581"/>
                <a:gd name="connsiteX60" fmla="*/ 5581650 w 9548813"/>
                <a:gd name="connsiteY60" fmla="*/ 2584450 h 3253581"/>
                <a:gd name="connsiteX61" fmla="*/ 5581650 w 9548813"/>
                <a:gd name="connsiteY61" fmla="*/ 2654300 h 3253581"/>
                <a:gd name="connsiteX62" fmla="*/ 5975350 w 9548813"/>
                <a:gd name="connsiteY62" fmla="*/ 2654300 h 3253581"/>
                <a:gd name="connsiteX63" fmla="*/ 5975350 w 9548813"/>
                <a:gd name="connsiteY63" fmla="*/ 2749550 h 3253581"/>
                <a:gd name="connsiteX64" fmla="*/ 6096000 w 9548813"/>
                <a:gd name="connsiteY64" fmla="*/ 2749550 h 3253581"/>
                <a:gd name="connsiteX65" fmla="*/ 6096000 w 9548813"/>
                <a:gd name="connsiteY65" fmla="*/ 2819400 h 3253581"/>
                <a:gd name="connsiteX66" fmla="*/ 7537450 w 9548813"/>
                <a:gd name="connsiteY66" fmla="*/ 2819400 h 3253581"/>
                <a:gd name="connsiteX67" fmla="*/ 7537450 w 9548813"/>
                <a:gd name="connsiteY67" fmla="*/ 2914650 h 3253581"/>
                <a:gd name="connsiteX68" fmla="*/ 7600950 w 9548813"/>
                <a:gd name="connsiteY68" fmla="*/ 2914650 h 3253581"/>
                <a:gd name="connsiteX69" fmla="*/ 7600950 w 9548813"/>
                <a:gd name="connsiteY69" fmla="*/ 2990850 h 3253581"/>
                <a:gd name="connsiteX70" fmla="*/ 7683500 w 9548813"/>
                <a:gd name="connsiteY70" fmla="*/ 2990850 h 3253581"/>
                <a:gd name="connsiteX71" fmla="*/ 7683500 w 9548813"/>
                <a:gd name="connsiteY71" fmla="*/ 3098800 h 3253581"/>
                <a:gd name="connsiteX72" fmla="*/ 8604250 w 9548813"/>
                <a:gd name="connsiteY72" fmla="*/ 3098800 h 3253581"/>
                <a:gd name="connsiteX73" fmla="*/ 8604250 w 9548813"/>
                <a:gd name="connsiteY73" fmla="*/ 3181350 h 3253581"/>
                <a:gd name="connsiteX74" fmla="*/ 9093200 w 9548813"/>
                <a:gd name="connsiteY74" fmla="*/ 3181350 h 3253581"/>
                <a:gd name="connsiteX75" fmla="*/ 9093200 w 9548813"/>
                <a:gd name="connsiteY75" fmla="*/ 3251200 h 3253581"/>
                <a:gd name="connsiteX76" fmla="*/ 9548813 w 9548813"/>
                <a:gd name="connsiteY76" fmla="*/ 3253581 h 3253581"/>
                <a:gd name="connsiteX0" fmla="*/ 0 w 9563100"/>
                <a:gd name="connsiteY0" fmla="*/ 0 h 3251200"/>
                <a:gd name="connsiteX1" fmla="*/ 0 w 9563100"/>
                <a:gd name="connsiteY1" fmla="*/ 127000 h 3251200"/>
                <a:gd name="connsiteX2" fmla="*/ 38100 w 9563100"/>
                <a:gd name="connsiteY2" fmla="*/ 127000 h 3251200"/>
                <a:gd name="connsiteX3" fmla="*/ 38100 w 9563100"/>
                <a:gd name="connsiteY3" fmla="*/ 203200 h 3251200"/>
                <a:gd name="connsiteX4" fmla="*/ 209550 w 9563100"/>
                <a:gd name="connsiteY4" fmla="*/ 203200 h 3251200"/>
                <a:gd name="connsiteX5" fmla="*/ 209550 w 9563100"/>
                <a:gd name="connsiteY5" fmla="*/ 266700 h 3251200"/>
                <a:gd name="connsiteX6" fmla="*/ 546100 w 9563100"/>
                <a:gd name="connsiteY6" fmla="*/ 266700 h 3251200"/>
                <a:gd name="connsiteX7" fmla="*/ 546100 w 9563100"/>
                <a:gd name="connsiteY7" fmla="*/ 330200 h 3251200"/>
                <a:gd name="connsiteX8" fmla="*/ 749300 w 9563100"/>
                <a:gd name="connsiteY8" fmla="*/ 330200 h 3251200"/>
                <a:gd name="connsiteX9" fmla="*/ 749300 w 9563100"/>
                <a:gd name="connsiteY9" fmla="*/ 406400 h 3251200"/>
                <a:gd name="connsiteX10" fmla="*/ 876300 w 9563100"/>
                <a:gd name="connsiteY10" fmla="*/ 406400 h 3251200"/>
                <a:gd name="connsiteX11" fmla="*/ 876300 w 9563100"/>
                <a:gd name="connsiteY11" fmla="*/ 552450 h 3251200"/>
                <a:gd name="connsiteX12" fmla="*/ 895350 w 9563100"/>
                <a:gd name="connsiteY12" fmla="*/ 552450 h 3251200"/>
                <a:gd name="connsiteX13" fmla="*/ 895350 w 9563100"/>
                <a:gd name="connsiteY13" fmla="*/ 603250 h 3251200"/>
                <a:gd name="connsiteX14" fmla="*/ 933450 w 9563100"/>
                <a:gd name="connsiteY14" fmla="*/ 603250 h 3251200"/>
                <a:gd name="connsiteX15" fmla="*/ 933450 w 9563100"/>
                <a:gd name="connsiteY15" fmla="*/ 768350 h 3251200"/>
                <a:gd name="connsiteX16" fmla="*/ 952500 w 9563100"/>
                <a:gd name="connsiteY16" fmla="*/ 768350 h 3251200"/>
                <a:gd name="connsiteX17" fmla="*/ 952500 w 9563100"/>
                <a:gd name="connsiteY17" fmla="*/ 901700 h 3251200"/>
                <a:gd name="connsiteX18" fmla="*/ 1066800 w 9563100"/>
                <a:gd name="connsiteY18" fmla="*/ 901700 h 3251200"/>
                <a:gd name="connsiteX19" fmla="*/ 1066800 w 9563100"/>
                <a:gd name="connsiteY19" fmla="*/ 952500 h 3251200"/>
                <a:gd name="connsiteX20" fmla="*/ 1219200 w 9563100"/>
                <a:gd name="connsiteY20" fmla="*/ 952500 h 3251200"/>
                <a:gd name="connsiteX21" fmla="*/ 1219200 w 9563100"/>
                <a:gd name="connsiteY21" fmla="*/ 1022350 h 3251200"/>
                <a:gd name="connsiteX22" fmla="*/ 1377950 w 9563100"/>
                <a:gd name="connsiteY22" fmla="*/ 1022350 h 3251200"/>
                <a:gd name="connsiteX23" fmla="*/ 1377950 w 9563100"/>
                <a:gd name="connsiteY23" fmla="*/ 1092200 h 3251200"/>
                <a:gd name="connsiteX24" fmla="*/ 2254250 w 9563100"/>
                <a:gd name="connsiteY24" fmla="*/ 1092200 h 3251200"/>
                <a:gd name="connsiteX25" fmla="*/ 2254250 w 9563100"/>
                <a:gd name="connsiteY25" fmla="*/ 1174750 h 3251200"/>
                <a:gd name="connsiteX26" fmla="*/ 2336800 w 9563100"/>
                <a:gd name="connsiteY26" fmla="*/ 1174750 h 3251200"/>
                <a:gd name="connsiteX27" fmla="*/ 2336800 w 9563100"/>
                <a:gd name="connsiteY27" fmla="*/ 1238250 h 3251200"/>
                <a:gd name="connsiteX28" fmla="*/ 2432050 w 9563100"/>
                <a:gd name="connsiteY28" fmla="*/ 1238250 h 3251200"/>
                <a:gd name="connsiteX29" fmla="*/ 2432050 w 9563100"/>
                <a:gd name="connsiteY29" fmla="*/ 1295400 h 3251200"/>
                <a:gd name="connsiteX30" fmla="*/ 2578100 w 9563100"/>
                <a:gd name="connsiteY30" fmla="*/ 1295400 h 3251200"/>
                <a:gd name="connsiteX31" fmla="*/ 2578100 w 9563100"/>
                <a:gd name="connsiteY31" fmla="*/ 1466850 h 3251200"/>
                <a:gd name="connsiteX32" fmla="*/ 2692400 w 9563100"/>
                <a:gd name="connsiteY32" fmla="*/ 1466850 h 3251200"/>
                <a:gd name="connsiteX33" fmla="*/ 2692400 w 9563100"/>
                <a:gd name="connsiteY33" fmla="*/ 1612900 h 3251200"/>
                <a:gd name="connsiteX34" fmla="*/ 2768600 w 9563100"/>
                <a:gd name="connsiteY34" fmla="*/ 1612900 h 3251200"/>
                <a:gd name="connsiteX35" fmla="*/ 2768600 w 9563100"/>
                <a:gd name="connsiteY35" fmla="*/ 1701800 h 3251200"/>
                <a:gd name="connsiteX36" fmla="*/ 3219450 w 9563100"/>
                <a:gd name="connsiteY36" fmla="*/ 1701800 h 3251200"/>
                <a:gd name="connsiteX37" fmla="*/ 3219450 w 9563100"/>
                <a:gd name="connsiteY37" fmla="*/ 1765300 h 3251200"/>
                <a:gd name="connsiteX38" fmla="*/ 3568700 w 9563100"/>
                <a:gd name="connsiteY38" fmla="*/ 1765300 h 3251200"/>
                <a:gd name="connsiteX39" fmla="*/ 3568700 w 9563100"/>
                <a:gd name="connsiteY39" fmla="*/ 1835150 h 3251200"/>
                <a:gd name="connsiteX40" fmla="*/ 3994150 w 9563100"/>
                <a:gd name="connsiteY40" fmla="*/ 1835150 h 3251200"/>
                <a:gd name="connsiteX41" fmla="*/ 3994150 w 9563100"/>
                <a:gd name="connsiteY41" fmla="*/ 1898650 h 3251200"/>
                <a:gd name="connsiteX42" fmla="*/ 4102100 w 9563100"/>
                <a:gd name="connsiteY42" fmla="*/ 1898650 h 3251200"/>
                <a:gd name="connsiteX43" fmla="*/ 4102100 w 9563100"/>
                <a:gd name="connsiteY43" fmla="*/ 1981200 h 3251200"/>
                <a:gd name="connsiteX44" fmla="*/ 4133850 w 9563100"/>
                <a:gd name="connsiteY44" fmla="*/ 1981200 h 3251200"/>
                <a:gd name="connsiteX45" fmla="*/ 4133850 w 9563100"/>
                <a:gd name="connsiteY45" fmla="*/ 2057400 h 3251200"/>
                <a:gd name="connsiteX46" fmla="*/ 4267200 w 9563100"/>
                <a:gd name="connsiteY46" fmla="*/ 2057400 h 3251200"/>
                <a:gd name="connsiteX47" fmla="*/ 4267200 w 9563100"/>
                <a:gd name="connsiteY47" fmla="*/ 2139950 h 3251200"/>
                <a:gd name="connsiteX48" fmla="*/ 4286250 w 9563100"/>
                <a:gd name="connsiteY48" fmla="*/ 2139950 h 3251200"/>
                <a:gd name="connsiteX49" fmla="*/ 4286250 w 9563100"/>
                <a:gd name="connsiteY49" fmla="*/ 2216150 h 3251200"/>
                <a:gd name="connsiteX50" fmla="*/ 4349750 w 9563100"/>
                <a:gd name="connsiteY50" fmla="*/ 2216150 h 3251200"/>
                <a:gd name="connsiteX51" fmla="*/ 4349750 w 9563100"/>
                <a:gd name="connsiteY51" fmla="*/ 2286000 h 3251200"/>
                <a:gd name="connsiteX52" fmla="*/ 4387850 w 9563100"/>
                <a:gd name="connsiteY52" fmla="*/ 2286000 h 3251200"/>
                <a:gd name="connsiteX53" fmla="*/ 4387850 w 9563100"/>
                <a:gd name="connsiteY53" fmla="*/ 2362200 h 3251200"/>
                <a:gd name="connsiteX54" fmla="*/ 4972050 w 9563100"/>
                <a:gd name="connsiteY54" fmla="*/ 2362200 h 3251200"/>
                <a:gd name="connsiteX55" fmla="*/ 4972050 w 9563100"/>
                <a:gd name="connsiteY55" fmla="*/ 2438400 h 3251200"/>
                <a:gd name="connsiteX56" fmla="*/ 5073650 w 9563100"/>
                <a:gd name="connsiteY56" fmla="*/ 2438400 h 3251200"/>
                <a:gd name="connsiteX57" fmla="*/ 5073650 w 9563100"/>
                <a:gd name="connsiteY57" fmla="*/ 2501900 h 3251200"/>
                <a:gd name="connsiteX58" fmla="*/ 5448300 w 9563100"/>
                <a:gd name="connsiteY58" fmla="*/ 2501900 h 3251200"/>
                <a:gd name="connsiteX59" fmla="*/ 5448300 w 9563100"/>
                <a:gd name="connsiteY59" fmla="*/ 2584450 h 3251200"/>
                <a:gd name="connsiteX60" fmla="*/ 5581650 w 9563100"/>
                <a:gd name="connsiteY60" fmla="*/ 2584450 h 3251200"/>
                <a:gd name="connsiteX61" fmla="*/ 5581650 w 9563100"/>
                <a:gd name="connsiteY61" fmla="*/ 2654300 h 3251200"/>
                <a:gd name="connsiteX62" fmla="*/ 5975350 w 9563100"/>
                <a:gd name="connsiteY62" fmla="*/ 2654300 h 3251200"/>
                <a:gd name="connsiteX63" fmla="*/ 5975350 w 9563100"/>
                <a:gd name="connsiteY63" fmla="*/ 2749550 h 3251200"/>
                <a:gd name="connsiteX64" fmla="*/ 6096000 w 9563100"/>
                <a:gd name="connsiteY64" fmla="*/ 2749550 h 3251200"/>
                <a:gd name="connsiteX65" fmla="*/ 6096000 w 9563100"/>
                <a:gd name="connsiteY65" fmla="*/ 2819400 h 3251200"/>
                <a:gd name="connsiteX66" fmla="*/ 7537450 w 9563100"/>
                <a:gd name="connsiteY66" fmla="*/ 2819400 h 3251200"/>
                <a:gd name="connsiteX67" fmla="*/ 7537450 w 9563100"/>
                <a:gd name="connsiteY67" fmla="*/ 2914650 h 3251200"/>
                <a:gd name="connsiteX68" fmla="*/ 7600950 w 9563100"/>
                <a:gd name="connsiteY68" fmla="*/ 2914650 h 3251200"/>
                <a:gd name="connsiteX69" fmla="*/ 7600950 w 9563100"/>
                <a:gd name="connsiteY69" fmla="*/ 2990850 h 3251200"/>
                <a:gd name="connsiteX70" fmla="*/ 7683500 w 9563100"/>
                <a:gd name="connsiteY70" fmla="*/ 2990850 h 3251200"/>
                <a:gd name="connsiteX71" fmla="*/ 7683500 w 9563100"/>
                <a:gd name="connsiteY71" fmla="*/ 3098800 h 3251200"/>
                <a:gd name="connsiteX72" fmla="*/ 8604250 w 9563100"/>
                <a:gd name="connsiteY72" fmla="*/ 3098800 h 3251200"/>
                <a:gd name="connsiteX73" fmla="*/ 8604250 w 9563100"/>
                <a:gd name="connsiteY73" fmla="*/ 3181350 h 3251200"/>
                <a:gd name="connsiteX74" fmla="*/ 9093200 w 9563100"/>
                <a:gd name="connsiteY74" fmla="*/ 3181350 h 3251200"/>
                <a:gd name="connsiteX75" fmla="*/ 9093200 w 9563100"/>
                <a:gd name="connsiteY75" fmla="*/ 3251200 h 3251200"/>
                <a:gd name="connsiteX76" fmla="*/ 9563100 w 9563100"/>
                <a:gd name="connsiteY76" fmla="*/ 3251199 h 325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563100" h="3251200">
                  <a:moveTo>
                    <a:pt x="0" y="0"/>
                  </a:moveTo>
                  <a:lnTo>
                    <a:pt x="0" y="127000"/>
                  </a:lnTo>
                  <a:lnTo>
                    <a:pt x="38100" y="127000"/>
                  </a:lnTo>
                  <a:lnTo>
                    <a:pt x="38100" y="203200"/>
                  </a:lnTo>
                  <a:lnTo>
                    <a:pt x="209550" y="203200"/>
                  </a:lnTo>
                  <a:lnTo>
                    <a:pt x="209550" y="266700"/>
                  </a:lnTo>
                  <a:lnTo>
                    <a:pt x="546100" y="266700"/>
                  </a:lnTo>
                  <a:lnTo>
                    <a:pt x="546100" y="330200"/>
                  </a:lnTo>
                  <a:lnTo>
                    <a:pt x="749300" y="330200"/>
                  </a:lnTo>
                  <a:lnTo>
                    <a:pt x="749300" y="406400"/>
                  </a:lnTo>
                  <a:lnTo>
                    <a:pt x="876300" y="406400"/>
                  </a:lnTo>
                  <a:lnTo>
                    <a:pt x="876300" y="552450"/>
                  </a:lnTo>
                  <a:lnTo>
                    <a:pt x="895350" y="552450"/>
                  </a:lnTo>
                  <a:lnTo>
                    <a:pt x="895350" y="603250"/>
                  </a:lnTo>
                  <a:lnTo>
                    <a:pt x="933450" y="603250"/>
                  </a:lnTo>
                  <a:lnTo>
                    <a:pt x="933450" y="768350"/>
                  </a:lnTo>
                  <a:lnTo>
                    <a:pt x="952500" y="768350"/>
                  </a:lnTo>
                  <a:lnTo>
                    <a:pt x="952500" y="901700"/>
                  </a:lnTo>
                  <a:lnTo>
                    <a:pt x="1066800" y="901700"/>
                  </a:lnTo>
                  <a:lnTo>
                    <a:pt x="1066800" y="952500"/>
                  </a:lnTo>
                  <a:lnTo>
                    <a:pt x="1219200" y="952500"/>
                  </a:lnTo>
                  <a:lnTo>
                    <a:pt x="1219200" y="1022350"/>
                  </a:lnTo>
                  <a:lnTo>
                    <a:pt x="1377950" y="1022350"/>
                  </a:lnTo>
                  <a:lnTo>
                    <a:pt x="1377950" y="1092200"/>
                  </a:lnTo>
                  <a:lnTo>
                    <a:pt x="2254250" y="1092200"/>
                  </a:lnTo>
                  <a:lnTo>
                    <a:pt x="2254250" y="1174750"/>
                  </a:lnTo>
                  <a:lnTo>
                    <a:pt x="2336800" y="1174750"/>
                  </a:lnTo>
                  <a:lnTo>
                    <a:pt x="2336800" y="1238250"/>
                  </a:lnTo>
                  <a:lnTo>
                    <a:pt x="2432050" y="1238250"/>
                  </a:lnTo>
                  <a:lnTo>
                    <a:pt x="2432050" y="1295400"/>
                  </a:lnTo>
                  <a:lnTo>
                    <a:pt x="2578100" y="1295400"/>
                  </a:lnTo>
                  <a:lnTo>
                    <a:pt x="2578100" y="1466850"/>
                  </a:lnTo>
                  <a:lnTo>
                    <a:pt x="2692400" y="1466850"/>
                  </a:lnTo>
                  <a:lnTo>
                    <a:pt x="2692400" y="1612900"/>
                  </a:lnTo>
                  <a:lnTo>
                    <a:pt x="2768600" y="1612900"/>
                  </a:lnTo>
                  <a:lnTo>
                    <a:pt x="2768600" y="1701800"/>
                  </a:lnTo>
                  <a:lnTo>
                    <a:pt x="3219450" y="1701800"/>
                  </a:lnTo>
                  <a:lnTo>
                    <a:pt x="3219450" y="1765300"/>
                  </a:lnTo>
                  <a:lnTo>
                    <a:pt x="3568700" y="1765300"/>
                  </a:lnTo>
                  <a:lnTo>
                    <a:pt x="3568700" y="1835150"/>
                  </a:lnTo>
                  <a:lnTo>
                    <a:pt x="3994150" y="1835150"/>
                  </a:lnTo>
                  <a:lnTo>
                    <a:pt x="3994150" y="1898650"/>
                  </a:lnTo>
                  <a:lnTo>
                    <a:pt x="4102100" y="1898650"/>
                  </a:lnTo>
                  <a:lnTo>
                    <a:pt x="4102100" y="1981200"/>
                  </a:lnTo>
                  <a:lnTo>
                    <a:pt x="4133850" y="1981200"/>
                  </a:lnTo>
                  <a:lnTo>
                    <a:pt x="4133850" y="2057400"/>
                  </a:lnTo>
                  <a:lnTo>
                    <a:pt x="4267200" y="2057400"/>
                  </a:lnTo>
                  <a:lnTo>
                    <a:pt x="4267200" y="2139950"/>
                  </a:lnTo>
                  <a:lnTo>
                    <a:pt x="4286250" y="2139950"/>
                  </a:lnTo>
                  <a:lnTo>
                    <a:pt x="4286250" y="2216150"/>
                  </a:lnTo>
                  <a:lnTo>
                    <a:pt x="4349750" y="2216150"/>
                  </a:lnTo>
                  <a:lnTo>
                    <a:pt x="4349750" y="2286000"/>
                  </a:lnTo>
                  <a:lnTo>
                    <a:pt x="4387850" y="2286000"/>
                  </a:lnTo>
                  <a:lnTo>
                    <a:pt x="4387850" y="2362200"/>
                  </a:lnTo>
                  <a:lnTo>
                    <a:pt x="4972050" y="2362200"/>
                  </a:lnTo>
                  <a:lnTo>
                    <a:pt x="4972050" y="2438400"/>
                  </a:lnTo>
                  <a:lnTo>
                    <a:pt x="5073650" y="2438400"/>
                  </a:lnTo>
                  <a:lnTo>
                    <a:pt x="5073650" y="2501900"/>
                  </a:lnTo>
                  <a:lnTo>
                    <a:pt x="5448300" y="2501900"/>
                  </a:lnTo>
                  <a:lnTo>
                    <a:pt x="5448300" y="2584450"/>
                  </a:lnTo>
                  <a:lnTo>
                    <a:pt x="5581650" y="2584450"/>
                  </a:lnTo>
                  <a:lnTo>
                    <a:pt x="5581650" y="2654300"/>
                  </a:lnTo>
                  <a:lnTo>
                    <a:pt x="5975350" y="2654300"/>
                  </a:lnTo>
                  <a:lnTo>
                    <a:pt x="5975350" y="2749550"/>
                  </a:lnTo>
                  <a:lnTo>
                    <a:pt x="6096000" y="2749550"/>
                  </a:lnTo>
                  <a:lnTo>
                    <a:pt x="6096000" y="2819400"/>
                  </a:lnTo>
                  <a:lnTo>
                    <a:pt x="7537450" y="2819400"/>
                  </a:lnTo>
                  <a:lnTo>
                    <a:pt x="7537450" y="2914650"/>
                  </a:lnTo>
                  <a:lnTo>
                    <a:pt x="7600950" y="2914650"/>
                  </a:lnTo>
                  <a:lnTo>
                    <a:pt x="7600950" y="2990850"/>
                  </a:lnTo>
                  <a:lnTo>
                    <a:pt x="7683500" y="2990850"/>
                  </a:lnTo>
                  <a:lnTo>
                    <a:pt x="7683500" y="3098800"/>
                  </a:lnTo>
                  <a:lnTo>
                    <a:pt x="8604250" y="3098800"/>
                  </a:lnTo>
                  <a:lnTo>
                    <a:pt x="8604250" y="3181350"/>
                  </a:lnTo>
                  <a:lnTo>
                    <a:pt x="9093200" y="3181350"/>
                  </a:lnTo>
                  <a:lnTo>
                    <a:pt x="9093200" y="3251200"/>
                  </a:lnTo>
                  <a:lnTo>
                    <a:pt x="9563100" y="3251199"/>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70" name="Freeform: Shape 369">
              <a:extLst>
                <a:ext uri="{FF2B5EF4-FFF2-40B4-BE49-F238E27FC236}">
                  <a16:creationId xmlns:a16="http://schemas.microsoft.com/office/drawing/2014/main" id="{16A8B2CF-E71C-475E-A165-094B2581E19D}"/>
                </a:ext>
              </a:extLst>
            </p:cNvPr>
            <p:cNvSpPr/>
            <p:nvPr/>
          </p:nvSpPr>
          <p:spPr>
            <a:xfrm>
              <a:off x="17501191" y="10898372"/>
              <a:ext cx="16576158" cy="1137684"/>
            </a:xfrm>
            <a:custGeom>
              <a:avLst/>
              <a:gdLst>
                <a:gd name="connsiteX0" fmla="*/ 0 w 16576158"/>
                <a:gd name="connsiteY0" fmla="*/ 0 h 1137684"/>
                <a:gd name="connsiteX1" fmla="*/ 0 w 16576158"/>
                <a:gd name="connsiteY1" fmla="*/ 127591 h 1137684"/>
                <a:gd name="connsiteX2" fmla="*/ 1552353 w 16576158"/>
                <a:gd name="connsiteY2" fmla="*/ 127591 h 1137684"/>
                <a:gd name="connsiteX3" fmla="*/ 1509823 w 16576158"/>
                <a:gd name="connsiteY3" fmla="*/ 170121 h 1137684"/>
                <a:gd name="connsiteX4" fmla="*/ 2402958 w 16576158"/>
                <a:gd name="connsiteY4" fmla="*/ 170121 h 1137684"/>
                <a:gd name="connsiteX5" fmla="*/ 2402958 w 16576158"/>
                <a:gd name="connsiteY5" fmla="*/ 297712 h 1137684"/>
                <a:gd name="connsiteX6" fmla="*/ 2785730 w 16576158"/>
                <a:gd name="connsiteY6" fmla="*/ 297712 h 1137684"/>
                <a:gd name="connsiteX7" fmla="*/ 2785730 w 16576158"/>
                <a:gd name="connsiteY7" fmla="*/ 393405 h 1137684"/>
                <a:gd name="connsiteX8" fmla="*/ 3646967 w 16576158"/>
                <a:gd name="connsiteY8" fmla="*/ 393405 h 1137684"/>
                <a:gd name="connsiteX9" fmla="*/ 3646967 w 16576158"/>
                <a:gd name="connsiteY9" fmla="*/ 499730 h 1137684"/>
                <a:gd name="connsiteX10" fmla="*/ 4646428 w 16576158"/>
                <a:gd name="connsiteY10" fmla="*/ 499730 h 1137684"/>
                <a:gd name="connsiteX11" fmla="*/ 4646428 w 16576158"/>
                <a:gd name="connsiteY11" fmla="*/ 606056 h 1137684"/>
                <a:gd name="connsiteX12" fmla="*/ 7464056 w 16576158"/>
                <a:gd name="connsiteY12" fmla="*/ 606056 h 1137684"/>
                <a:gd name="connsiteX13" fmla="*/ 7464056 w 16576158"/>
                <a:gd name="connsiteY13" fmla="*/ 701749 h 1137684"/>
                <a:gd name="connsiteX14" fmla="*/ 10239153 w 16576158"/>
                <a:gd name="connsiteY14" fmla="*/ 701749 h 1137684"/>
                <a:gd name="connsiteX15" fmla="*/ 10239153 w 16576158"/>
                <a:gd name="connsiteY15" fmla="*/ 903768 h 1137684"/>
                <a:gd name="connsiteX16" fmla="*/ 10834576 w 16576158"/>
                <a:gd name="connsiteY16" fmla="*/ 903768 h 1137684"/>
                <a:gd name="connsiteX17" fmla="*/ 10834576 w 16576158"/>
                <a:gd name="connsiteY17" fmla="*/ 1137684 h 1137684"/>
                <a:gd name="connsiteX18" fmla="*/ 16576158 w 16576158"/>
                <a:gd name="connsiteY18" fmla="*/ 1137684 h 1137684"/>
                <a:gd name="connsiteX0" fmla="*/ 0 w 16576158"/>
                <a:gd name="connsiteY0" fmla="*/ 0 h 1137684"/>
                <a:gd name="connsiteX1" fmla="*/ 0 w 16576158"/>
                <a:gd name="connsiteY1" fmla="*/ 127591 h 1137684"/>
                <a:gd name="connsiteX2" fmla="*/ 1552353 w 16576158"/>
                <a:gd name="connsiteY2" fmla="*/ 127591 h 1137684"/>
                <a:gd name="connsiteX3" fmla="*/ 1552685 w 16576158"/>
                <a:gd name="connsiteY3" fmla="*/ 172503 h 1137684"/>
                <a:gd name="connsiteX4" fmla="*/ 2402958 w 16576158"/>
                <a:gd name="connsiteY4" fmla="*/ 170121 h 1137684"/>
                <a:gd name="connsiteX5" fmla="*/ 2402958 w 16576158"/>
                <a:gd name="connsiteY5" fmla="*/ 297712 h 1137684"/>
                <a:gd name="connsiteX6" fmla="*/ 2785730 w 16576158"/>
                <a:gd name="connsiteY6" fmla="*/ 297712 h 1137684"/>
                <a:gd name="connsiteX7" fmla="*/ 2785730 w 16576158"/>
                <a:gd name="connsiteY7" fmla="*/ 393405 h 1137684"/>
                <a:gd name="connsiteX8" fmla="*/ 3646967 w 16576158"/>
                <a:gd name="connsiteY8" fmla="*/ 393405 h 1137684"/>
                <a:gd name="connsiteX9" fmla="*/ 3646967 w 16576158"/>
                <a:gd name="connsiteY9" fmla="*/ 499730 h 1137684"/>
                <a:gd name="connsiteX10" fmla="*/ 4646428 w 16576158"/>
                <a:gd name="connsiteY10" fmla="*/ 499730 h 1137684"/>
                <a:gd name="connsiteX11" fmla="*/ 4646428 w 16576158"/>
                <a:gd name="connsiteY11" fmla="*/ 606056 h 1137684"/>
                <a:gd name="connsiteX12" fmla="*/ 7464056 w 16576158"/>
                <a:gd name="connsiteY12" fmla="*/ 606056 h 1137684"/>
                <a:gd name="connsiteX13" fmla="*/ 7464056 w 16576158"/>
                <a:gd name="connsiteY13" fmla="*/ 701749 h 1137684"/>
                <a:gd name="connsiteX14" fmla="*/ 10239153 w 16576158"/>
                <a:gd name="connsiteY14" fmla="*/ 701749 h 1137684"/>
                <a:gd name="connsiteX15" fmla="*/ 10239153 w 16576158"/>
                <a:gd name="connsiteY15" fmla="*/ 903768 h 1137684"/>
                <a:gd name="connsiteX16" fmla="*/ 10834576 w 16576158"/>
                <a:gd name="connsiteY16" fmla="*/ 903768 h 1137684"/>
                <a:gd name="connsiteX17" fmla="*/ 10834576 w 16576158"/>
                <a:gd name="connsiteY17" fmla="*/ 1137684 h 1137684"/>
                <a:gd name="connsiteX18" fmla="*/ 16576158 w 16576158"/>
                <a:gd name="connsiteY18" fmla="*/ 1137684 h 1137684"/>
                <a:gd name="connsiteX0" fmla="*/ 0 w 16576158"/>
                <a:gd name="connsiteY0" fmla="*/ 0 h 1137684"/>
                <a:gd name="connsiteX1" fmla="*/ 0 w 16576158"/>
                <a:gd name="connsiteY1" fmla="*/ 127591 h 1137684"/>
                <a:gd name="connsiteX2" fmla="*/ 1552353 w 16576158"/>
                <a:gd name="connsiteY2" fmla="*/ 127591 h 1137684"/>
                <a:gd name="connsiteX3" fmla="*/ 1552685 w 16576158"/>
                <a:gd name="connsiteY3" fmla="*/ 170122 h 1137684"/>
                <a:gd name="connsiteX4" fmla="*/ 2402958 w 16576158"/>
                <a:gd name="connsiteY4" fmla="*/ 170121 h 1137684"/>
                <a:gd name="connsiteX5" fmla="*/ 2402958 w 16576158"/>
                <a:gd name="connsiteY5" fmla="*/ 297712 h 1137684"/>
                <a:gd name="connsiteX6" fmla="*/ 2785730 w 16576158"/>
                <a:gd name="connsiteY6" fmla="*/ 297712 h 1137684"/>
                <a:gd name="connsiteX7" fmla="*/ 2785730 w 16576158"/>
                <a:gd name="connsiteY7" fmla="*/ 393405 h 1137684"/>
                <a:gd name="connsiteX8" fmla="*/ 3646967 w 16576158"/>
                <a:gd name="connsiteY8" fmla="*/ 393405 h 1137684"/>
                <a:gd name="connsiteX9" fmla="*/ 3646967 w 16576158"/>
                <a:gd name="connsiteY9" fmla="*/ 499730 h 1137684"/>
                <a:gd name="connsiteX10" fmla="*/ 4646428 w 16576158"/>
                <a:gd name="connsiteY10" fmla="*/ 499730 h 1137684"/>
                <a:gd name="connsiteX11" fmla="*/ 4646428 w 16576158"/>
                <a:gd name="connsiteY11" fmla="*/ 606056 h 1137684"/>
                <a:gd name="connsiteX12" fmla="*/ 7464056 w 16576158"/>
                <a:gd name="connsiteY12" fmla="*/ 606056 h 1137684"/>
                <a:gd name="connsiteX13" fmla="*/ 7464056 w 16576158"/>
                <a:gd name="connsiteY13" fmla="*/ 701749 h 1137684"/>
                <a:gd name="connsiteX14" fmla="*/ 10239153 w 16576158"/>
                <a:gd name="connsiteY14" fmla="*/ 701749 h 1137684"/>
                <a:gd name="connsiteX15" fmla="*/ 10239153 w 16576158"/>
                <a:gd name="connsiteY15" fmla="*/ 903768 h 1137684"/>
                <a:gd name="connsiteX16" fmla="*/ 10834576 w 16576158"/>
                <a:gd name="connsiteY16" fmla="*/ 903768 h 1137684"/>
                <a:gd name="connsiteX17" fmla="*/ 10834576 w 16576158"/>
                <a:gd name="connsiteY17" fmla="*/ 1137684 h 1137684"/>
                <a:gd name="connsiteX18" fmla="*/ 16576158 w 16576158"/>
                <a:gd name="connsiteY18" fmla="*/ 1137684 h 1137684"/>
                <a:gd name="connsiteX0" fmla="*/ 0 w 16576158"/>
                <a:gd name="connsiteY0" fmla="*/ 0 h 1137684"/>
                <a:gd name="connsiteX1" fmla="*/ 0 w 16576158"/>
                <a:gd name="connsiteY1" fmla="*/ 127591 h 1137684"/>
                <a:gd name="connsiteX2" fmla="*/ 1552353 w 16576158"/>
                <a:gd name="connsiteY2" fmla="*/ 127591 h 1137684"/>
                <a:gd name="connsiteX3" fmla="*/ 1552685 w 16576158"/>
                <a:gd name="connsiteY3" fmla="*/ 172503 h 1137684"/>
                <a:gd name="connsiteX4" fmla="*/ 2402958 w 16576158"/>
                <a:gd name="connsiteY4" fmla="*/ 170121 h 1137684"/>
                <a:gd name="connsiteX5" fmla="*/ 2402958 w 16576158"/>
                <a:gd name="connsiteY5" fmla="*/ 297712 h 1137684"/>
                <a:gd name="connsiteX6" fmla="*/ 2785730 w 16576158"/>
                <a:gd name="connsiteY6" fmla="*/ 297712 h 1137684"/>
                <a:gd name="connsiteX7" fmla="*/ 2785730 w 16576158"/>
                <a:gd name="connsiteY7" fmla="*/ 393405 h 1137684"/>
                <a:gd name="connsiteX8" fmla="*/ 3646967 w 16576158"/>
                <a:gd name="connsiteY8" fmla="*/ 393405 h 1137684"/>
                <a:gd name="connsiteX9" fmla="*/ 3646967 w 16576158"/>
                <a:gd name="connsiteY9" fmla="*/ 499730 h 1137684"/>
                <a:gd name="connsiteX10" fmla="*/ 4646428 w 16576158"/>
                <a:gd name="connsiteY10" fmla="*/ 499730 h 1137684"/>
                <a:gd name="connsiteX11" fmla="*/ 4646428 w 16576158"/>
                <a:gd name="connsiteY11" fmla="*/ 606056 h 1137684"/>
                <a:gd name="connsiteX12" fmla="*/ 7464056 w 16576158"/>
                <a:gd name="connsiteY12" fmla="*/ 606056 h 1137684"/>
                <a:gd name="connsiteX13" fmla="*/ 7464056 w 16576158"/>
                <a:gd name="connsiteY13" fmla="*/ 701749 h 1137684"/>
                <a:gd name="connsiteX14" fmla="*/ 10239153 w 16576158"/>
                <a:gd name="connsiteY14" fmla="*/ 701749 h 1137684"/>
                <a:gd name="connsiteX15" fmla="*/ 10239153 w 16576158"/>
                <a:gd name="connsiteY15" fmla="*/ 903768 h 1137684"/>
                <a:gd name="connsiteX16" fmla="*/ 10834576 w 16576158"/>
                <a:gd name="connsiteY16" fmla="*/ 903768 h 1137684"/>
                <a:gd name="connsiteX17" fmla="*/ 10834576 w 16576158"/>
                <a:gd name="connsiteY17" fmla="*/ 1137684 h 1137684"/>
                <a:gd name="connsiteX18" fmla="*/ 16576158 w 16576158"/>
                <a:gd name="connsiteY18" fmla="*/ 1137684 h 113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76158" h="1137684">
                  <a:moveTo>
                    <a:pt x="0" y="0"/>
                  </a:moveTo>
                  <a:lnTo>
                    <a:pt x="0" y="127591"/>
                  </a:lnTo>
                  <a:lnTo>
                    <a:pt x="1552353" y="127591"/>
                  </a:lnTo>
                  <a:cubicBezTo>
                    <a:pt x="1552464" y="142562"/>
                    <a:pt x="1552574" y="157532"/>
                    <a:pt x="1552685" y="172503"/>
                  </a:cubicBezTo>
                  <a:lnTo>
                    <a:pt x="2402958" y="170121"/>
                  </a:lnTo>
                  <a:lnTo>
                    <a:pt x="2402958" y="297712"/>
                  </a:lnTo>
                  <a:lnTo>
                    <a:pt x="2785730" y="297712"/>
                  </a:lnTo>
                  <a:lnTo>
                    <a:pt x="2785730" y="393405"/>
                  </a:lnTo>
                  <a:lnTo>
                    <a:pt x="3646967" y="393405"/>
                  </a:lnTo>
                  <a:lnTo>
                    <a:pt x="3646967" y="499730"/>
                  </a:lnTo>
                  <a:lnTo>
                    <a:pt x="4646428" y="499730"/>
                  </a:lnTo>
                  <a:lnTo>
                    <a:pt x="4646428" y="606056"/>
                  </a:lnTo>
                  <a:lnTo>
                    <a:pt x="7464056" y="606056"/>
                  </a:lnTo>
                  <a:lnTo>
                    <a:pt x="7464056" y="701749"/>
                  </a:lnTo>
                  <a:lnTo>
                    <a:pt x="10239153" y="701749"/>
                  </a:lnTo>
                  <a:lnTo>
                    <a:pt x="10239153" y="903768"/>
                  </a:lnTo>
                  <a:lnTo>
                    <a:pt x="10834576" y="903768"/>
                  </a:lnTo>
                  <a:lnTo>
                    <a:pt x="10834576" y="1137684"/>
                  </a:lnTo>
                  <a:lnTo>
                    <a:pt x="16576158" y="1137684"/>
                  </a:lnTo>
                </a:path>
              </a:pathLst>
            </a:custGeom>
            <a:noFill/>
            <a:ln w="127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315" name="Group 314">
            <a:extLst>
              <a:ext uri="{FF2B5EF4-FFF2-40B4-BE49-F238E27FC236}">
                <a16:creationId xmlns:a16="http://schemas.microsoft.com/office/drawing/2014/main" id="{36FE88BB-7FD6-4C3A-836F-C68EC133205C}"/>
              </a:ext>
            </a:extLst>
          </p:cNvPr>
          <p:cNvGrpSpPr/>
          <p:nvPr/>
        </p:nvGrpSpPr>
        <p:grpSpPr>
          <a:xfrm>
            <a:off x="1239998" y="2898643"/>
            <a:ext cx="4617887" cy="1757841"/>
            <a:chOff x="1330521" y="2898642"/>
            <a:chExt cx="4617887" cy="1757841"/>
          </a:xfrm>
        </p:grpSpPr>
        <p:sp>
          <p:nvSpPr>
            <p:cNvPr id="316" name="Triangle 202">
              <a:extLst>
                <a:ext uri="{FF2B5EF4-FFF2-40B4-BE49-F238E27FC236}">
                  <a16:creationId xmlns:a16="http://schemas.microsoft.com/office/drawing/2014/main" id="{0364DEE8-F2DE-474B-AD05-A691D2DF76C3}"/>
                </a:ext>
              </a:extLst>
            </p:cNvPr>
            <p:cNvSpPr/>
            <p:nvPr/>
          </p:nvSpPr>
          <p:spPr>
            <a:xfrm>
              <a:off x="1349571" y="289864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17" name="Triangle 202">
              <a:extLst>
                <a:ext uri="{FF2B5EF4-FFF2-40B4-BE49-F238E27FC236}">
                  <a16:creationId xmlns:a16="http://schemas.microsoft.com/office/drawing/2014/main" id="{A8A3BD7E-5FA1-496F-913A-635D38AB5CAA}"/>
                </a:ext>
              </a:extLst>
            </p:cNvPr>
            <p:cNvSpPr/>
            <p:nvPr/>
          </p:nvSpPr>
          <p:spPr>
            <a:xfrm>
              <a:off x="1330521" y="289864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18" name="Triangle 202">
              <a:extLst>
                <a:ext uri="{FF2B5EF4-FFF2-40B4-BE49-F238E27FC236}">
                  <a16:creationId xmlns:a16="http://schemas.microsoft.com/office/drawing/2014/main" id="{CBD484D8-47C0-4CA2-87DE-CA0A83A47D63}"/>
                </a:ext>
              </a:extLst>
            </p:cNvPr>
            <p:cNvSpPr/>
            <p:nvPr/>
          </p:nvSpPr>
          <p:spPr>
            <a:xfrm>
              <a:off x="1390052" y="289864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19" name="Triangle 202">
              <a:extLst>
                <a:ext uri="{FF2B5EF4-FFF2-40B4-BE49-F238E27FC236}">
                  <a16:creationId xmlns:a16="http://schemas.microsoft.com/office/drawing/2014/main" id="{6A2CDBA7-546A-4D2E-85D4-0AB494AFFBF2}"/>
                </a:ext>
              </a:extLst>
            </p:cNvPr>
            <p:cNvSpPr/>
            <p:nvPr/>
          </p:nvSpPr>
          <p:spPr>
            <a:xfrm>
              <a:off x="1459109" y="2929598"/>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0" name="Triangle 202">
              <a:extLst>
                <a:ext uri="{FF2B5EF4-FFF2-40B4-BE49-F238E27FC236}">
                  <a16:creationId xmlns:a16="http://schemas.microsoft.com/office/drawing/2014/main" id="{58383D5A-6F27-4DB1-9CAD-9439E53D8E33}"/>
                </a:ext>
              </a:extLst>
            </p:cNvPr>
            <p:cNvSpPr/>
            <p:nvPr/>
          </p:nvSpPr>
          <p:spPr>
            <a:xfrm>
              <a:off x="1487684" y="3043898"/>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1" name="Triangle 202">
              <a:extLst>
                <a:ext uri="{FF2B5EF4-FFF2-40B4-BE49-F238E27FC236}">
                  <a16:creationId xmlns:a16="http://schemas.microsoft.com/office/drawing/2014/main" id="{09EE7987-18C1-4BF4-8475-B74E7EE0CD98}"/>
                </a:ext>
              </a:extLst>
            </p:cNvPr>
            <p:cNvSpPr/>
            <p:nvPr/>
          </p:nvSpPr>
          <p:spPr>
            <a:xfrm>
              <a:off x="1501971" y="307723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2" name="Triangle 202">
              <a:extLst>
                <a:ext uri="{FF2B5EF4-FFF2-40B4-BE49-F238E27FC236}">
                  <a16:creationId xmlns:a16="http://schemas.microsoft.com/office/drawing/2014/main" id="{CD2B981D-A593-416D-9294-4BF4434FB7B4}"/>
                </a:ext>
              </a:extLst>
            </p:cNvPr>
            <p:cNvSpPr/>
            <p:nvPr/>
          </p:nvSpPr>
          <p:spPr>
            <a:xfrm>
              <a:off x="1506734" y="310581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3" name="Triangle 202">
              <a:extLst>
                <a:ext uri="{FF2B5EF4-FFF2-40B4-BE49-F238E27FC236}">
                  <a16:creationId xmlns:a16="http://schemas.microsoft.com/office/drawing/2014/main" id="{0ECA46ED-C58E-4818-B009-FEF489FE4269}"/>
                </a:ext>
              </a:extLst>
            </p:cNvPr>
            <p:cNvSpPr/>
            <p:nvPr/>
          </p:nvSpPr>
          <p:spPr>
            <a:xfrm>
              <a:off x="1609127" y="333917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4" name="Triangle 202">
              <a:extLst>
                <a:ext uri="{FF2B5EF4-FFF2-40B4-BE49-F238E27FC236}">
                  <a16:creationId xmlns:a16="http://schemas.microsoft.com/office/drawing/2014/main" id="{99C726E4-3A33-499F-800C-5CF449AE4CE6}"/>
                </a:ext>
              </a:extLst>
            </p:cNvPr>
            <p:cNvSpPr/>
            <p:nvPr/>
          </p:nvSpPr>
          <p:spPr>
            <a:xfrm>
              <a:off x="1630558" y="338918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5" name="Triangle 202">
              <a:extLst>
                <a:ext uri="{FF2B5EF4-FFF2-40B4-BE49-F238E27FC236}">
                  <a16:creationId xmlns:a16="http://schemas.microsoft.com/office/drawing/2014/main" id="{CBE91403-2A48-4CEB-97AF-4BC74741F306}"/>
                </a:ext>
              </a:extLst>
            </p:cNvPr>
            <p:cNvSpPr/>
            <p:nvPr/>
          </p:nvSpPr>
          <p:spPr>
            <a:xfrm>
              <a:off x="1711520" y="348443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6" name="Triangle 202">
              <a:extLst>
                <a:ext uri="{FF2B5EF4-FFF2-40B4-BE49-F238E27FC236}">
                  <a16:creationId xmlns:a16="http://schemas.microsoft.com/office/drawing/2014/main" id="{E7321E25-79E9-49A9-9D5D-E3C007ECB3CD}"/>
                </a:ext>
              </a:extLst>
            </p:cNvPr>
            <p:cNvSpPr/>
            <p:nvPr/>
          </p:nvSpPr>
          <p:spPr>
            <a:xfrm>
              <a:off x="1852013" y="371779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7" name="Triangle 202">
              <a:extLst>
                <a:ext uri="{FF2B5EF4-FFF2-40B4-BE49-F238E27FC236}">
                  <a16:creationId xmlns:a16="http://schemas.microsoft.com/office/drawing/2014/main" id="{C0F0E074-E61F-4F41-90A4-BDB6DA5780A2}"/>
                </a:ext>
              </a:extLst>
            </p:cNvPr>
            <p:cNvSpPr/>
            <p:nvPr/>
          </p:nvSpPr>
          <p:spPr>
            <a:xfrm>
              <a:off x="2092520" y="3955918"/>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8" name="Triangle 202">
              <a:extLst>
                <a:ext uri="{FF2B5EF4-FFF2-40B4-BE49-F238E27FC236}">
                  <a16:creationId xmlns:a16="http://schemas.microsoft.com/office/drawing/2014/main" id="{72688820-BBC3-4437-96B0-2A8C3306B159}"/>
                </a:ext>
              </a:extLst>
            </p:cNvPr>
            <p:cNvSpPr/>
            <p:nvPr/>
          </p:nvSpPr>
          <p:spPr>
            <a:xfrm>
              <a:off x="2390177" y="414403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29" name="Triangle 202">
              <a:extLst>
                <a:ext uri="{FF2B5EF4-FFF2-40B4-BE49-F238E27FC236}">
                  <a16:creationId xmlns:a16="http://schemas.microsoft.com/office/drawing/2014/main" id="{E0F7F6DB-DA56-46AA-B04E-04301917DCE5}"/>
                </a:ext>
              </a:extLst>
            </p:cNvPr>
            <p:cNvSpPr/>
            <p:nvPr/>
          </p:nvSpPr>
          <p:spPr>
            <a:xfrm>
              <a:off x="2444945" y="414403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0" name="Triangle 202">
              <a:extLst>
                <a:ext uri="{FF2B5EF4-FFF2-40B4-BE49-F238E27FC236}">
                  <a16:creationId xmlns:a16="http://schemas.microsoft.com/office/drawing/2014/main" id="{F9F5B29B-04D7-4C5F-ADAC-A8BAAB767758}"/>
                </a:ext>
              </a:extLst>
            </p:cNvPr>
            <p:cNvSpPr/>
            <p:nvPr/>
          </p:nvSpPr>
          <p:spPr>
            <a:xfrm>
              <a:off x="2459232" y="414403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1" name="Triangle 202">
              <a:extLst>
                <a:ext uri="{FF2B5EF4-FFF2-40B4-BE49-F238E27FC236}">
                  <a16:creationId xmlns:a16="http://schemas.microsoft.com/office/drawing/2014/main" id="{D8DFCEA4-CA6B-4D09-AAE1-796D63B82569}"/>
                </a:ext>
              </a:extLst>
            </p:cNvPr>
            <p:cNvSpPr/>
            <p:nvPr/>
          </p:nvSpPr>
          <p:spPr>
            <a:xfrm>
              <a:off x="2544957" y="417499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2" name="Triangle 202">
              <a:extLst>
                <a:ext uri="{FF2B5EF4-FFF2-40B4-BE49-F238E27FC236}">
                  <a16:creationId xmlns:a16="http://schemas.microsoft.com/office/drawing/2014/main" id="{EA58F1F7-D84E-4F08-9532-3125558EF9B6}"/>
                </a:ext>
              </a:extLst>
            </p:cNvPr>
            <p:cNvSpPr/>
            <p:nvPr/>
          </p:nvSpPr>
          <p:spPr>
            <a:xfrm>
              <a:off x="2564007" y="4194043"/>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3" name="Triangle 202">
              <a:extLst>
                <a:ext uri="{FF2B5EF4-FFF2-40B4-BE49-F238E27FC236}">
                  <a16:creationId xmlns:a16="http://schemas.microsoft.com/office/drawing/2014/main" id="{27081731-2AF0-4099-8283-2404BD12946B}"/>
                </a:ext>
              </a:extLst>
            </p:cNvPr>
            <p:cNvSpPr/>
            <p:nvPr/>
          </p:nvSpPr>
          <p:spPr>
            <a:xfrm>
              <a:off x="2787844" y="429405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4" name="Triangle 202">
              <a:extLst>
                <a:ext uri="{FF2B5EF4-FFF2-40B4-BE49-F238E27FC236}">
                  <a16:creationId xmlns:a16="http://schemas.microsoft.com/office/drawing/2014/main" id="{C693FC3C-3ADA-4A2B-8211-663076806EAA}"/>
                </a:ext>
              </a:extLst>
            </p:cNvPr>
            <p:cNvSpPr/>
            <p:nvPr/>
          </p:nvSpPr>
          <p:spPr>
            <a:xfrm>
              <a:off x="2906906" y="433453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5" name="Triangle 202">
              <a:extLst>
                <a:ext uri="{FF2B5EF4-FFF2-40B4-BE49-F238E27FC236}">
                  <a16:creationId xmlns:a16="http://schemas.microsoft.com/office/drawing/2014/main" id="{B3C15726-7F93-4997-A22F-AD3E9DE72884}"/>
                </a:ext>
              </a:extLst>
            </p:cNvPr>
            <p:cNvSpPr/>
            <p:nvPr/>
          </p:nvSpPr>
          <p:spPr>
            <a:xfrm>
              <a:off x="2928337" y="434644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6" name="Triangle 202">
              <a:extLst>
                <a:ext uri="{FF2B5EF4-FFF2-40B4-BE49-F238E27FC236}">
                  <a16:creationId xmlns:a16="http://schemas.microsoft.com/office/drawing/2014/main" id="{087BD7E8-9A1C-4574-885C-73DA2FBB717A}"/>
                </a:ext>
              </a:extLst>
            </p:cNvPr>
            <p:cNvSpPr/>
            <p:nvPr/>
          </p:nvSpPr>
          <p:spPr>
            <a:xfrm>
              <a:off x="3011680" y="436549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7" name="Triangle 202">
              <a:extLst>
                <a:ext uri="{FF2B5EF4-FFF2-40B4-BE49-F238E27FC236}">
                  <a16:creationId xmlns:a16="http://schemas.microsoft.com/office/drawing/2014/main" id="{593A4582-7B54-4963-9D6C-59FE217AA2A5}"/>
                </a:ext>
              </a:extLst>
            </p:cNvPr>
            <p:cNvSpPr/>
            <p:nvPr/>
          </p:nvSpPr>
          <p:spPr>
            <a:xfrm>
              <a:off x="3042636" y="437978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8" name="Triangle 202">
              <a:extLst>
                <a:ext uri="{FF2B5EF4-FFF2-40B4-BE49-F238E27FC236}">
                  <a16:creationId xmlns:a16="http://schemas.microsoft.com/office/drawing/2014/main" id="{C4E3D4FC-7A22-4D36-A4CD-42D096041425}"/>
                </a:ext>
              </a:extLst>
            </p:cNvPr>
            <p:cNvSpPr/>
            <p:nvPr/>
          </p:nvSpPr>
          <p:spPr>
            <a:xfrm>
              <a:off x="3266474" y="4415501"/>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39" name="Triangle 202">
              <a:extLst>
                <a:ext uri="{FF2B5EF4-FFF2-40B4-BE49-F238E27FC236}">
                  <a16:creationId xmlns:a16="http://schemas.microsoft.com/office/drawing/2014/main" id="{DEFEB326-FF7C-4CB2-AF5B-587AD2608E28}"/>
                </a:ext>
              </a:extLst>
            </p:cNvPr>
            <p:cNvSpPr/>
            <p:nvPr/>
          </p:nvSpPr>
          <p:spPr>
            <a:xfrm>
              <a:off x="3323624" y="442740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0" name="Triangle 202">
              <a:extLst>
                <a:ext uri="{FF2B5EF4-FFF2-40B4-BE49-F238E27FC236}">
                  <a16:creationId xmlns:a16="http://schemas.microsoft.com/office/drawing/2014/main" id="{46084963-185F-46A7-AEA0-BE486E1B3F9A}"/>
                </a:ext>
              </a:extLst>
            </p:cNvPr>
            <p:cNvSpPr/>
            <p:nvPr/>
          </p:nvSpPr>
          <p:spPr>
            <a:xfrm>
              <a:off x="3714149" y="447026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1" name="Triangle 202">
              <a:extLst>
                <a:ext uri="{FF2B5EF4-FFF2-40B4-BE49-F238E27FC236}">
                  <a16:creationId xmlns:a16="http://schemas.microsoft.com/office/drawing/2014/main" id="{2014649C-231B-4889-89BA-C2F139B8D81E}"/>
                </a:ext>
              </a:extLst>
            </p:cNvPr>
            <p:cNvSpPr/>
            <p:nvPr/>
          </p:nvSpPr>
          <p:spPr>
            <a:xfrm>
              <a:off x="3385536" y="4427407"/>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2" name="Triangle 202">
              <a:extLst>
                <a:ext uri="{FF2B5EF4-FFF2-40B4-BE49-F238E27FC236}">
                  <a16:creationId xmlns:a16="http://schemas.microsoft.com/office/drawing/2014/main" id="{CD55569C-89D1-4E3A-92FD-072CCECE9E55}"/>
                </a:ext>
              </a:extLst>
            </p:cNvPr>
            <p:cNvSpPr/>
            <p:nvPr/>
          </p:nvSpPr>
          <p:spPr>
            <a:xfrm>
              <a:off x="3964180" y="450598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3" name="Triangle 202">
              <a:extLst>
                <a:ext uri="{FF2B5EF4-FFF2-40B4-BE49-F238E27FC236}">
                  <a16:creationId xmlns:a16="http://schemas.microsoft.com/office/drawing/2014/main" id="{C6C481C9-41C9-446B-883E-DD9F56DCBE2C}"/>
                </a:ext>
              </a:extLst>
            </p:cNvPr>
            <p:cNvSpPr/>
            <p:nvPr/>
          </p:nvSpPr>
          <p:spPr>
            <a:xfrm>
              <a:off x="3980849" y="4505989"/>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4" name="Triangle 202">
              <a:extLst>
                <a:ext uri="{FF2B5EF4-FFF2-40B4-BE49-F238E27FC236}">
                  <a16:creationId xmlns:a16="http://schemas.microsoft.com/office/drawing/2014/main" id="{2D6923C4-F0D0-4276-B968-98332DBA65D6}"/>
                </a:ext>
              </a:extLst>
            </p:cNvPr>
            <p:cNvSpPr/>
            <p:nvPr/>
          </p:nvSpPr>
          <p:spPr>
            <a:xfrm>
              <a:off x="4230880" y="453694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5" name="Triangle 202">
              <a:extLst>
                <a:ext uri="{FF2B5EF4-FFF2-40B4-BE49-F238E27FC236}">
                  <a16:creationId xmlns:a16="http://schemas.microsoft.com/office/drawing/2014/main" id="{000E01CA-9250-4080-8662-C54C199E1268}"/>
                </a:ext>
              </a:extLst>
            </p:cNvPr>
            <p:cNvSpPr/>
            <p:nvPr/>
          </p:nvSpPr>
          <p:spPr>
            <a:xfrm>
              <a:off x="4335655" y="453694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6" name="Triangle 202">
              <a:extLst>
                <a:ext uri="{FF2B5EF4-FFF2-40B4-BE49-F238E27FC236}">
                  <a16:creationId xmlns:a16="http://schemas.microsoft.com/office/drawing/2014/main" id="{9831DA3A-163A-4C75-B966-8043E2622539}"/>
                </a:ext>
              </a:extLst>
            </p:cNvPr>
            <p:cNvSpPr/>
            <p:nvPr/>
          </p:nvSpPr>
          <p:spPr>
            <a:xfrm>
              <a:off x="4376136" y="453694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7" name="Triangle 202">
              <a:extLst>
                <a:ext uri="{FF2B5EF4-FFF2-40B4-BE49-F238E27FC236}">
                  <a16:creationId xmlns:a16="http://schemas.microsoft.com/office/drawing/2014/main" id="{B0D9EA09-2D0A-4849-910E-AF59B008CB1E}"/>
                </a:ext>
              </a:extLst>
            </p:cNvPr>
            <p:cNvSpPr/>
            <p:nvPr/>
          </p:nvSpPr>
          <p:spPr>
            <a:xfrm>
              <a:off x="4352323" y="453694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8" name="Triangle 202">
              <a:extLst>
                <a:ext uri="{FF2B5EF4-FFF2-40B4-BE49-F238E27FC236}">
                  <a16:creationId xmlns:a16="http://schemas.microsoft.com/office/drawing/2014/main" id="{B0CD7B57-D8A0-4DC5-9383-4050A46303FD}"/>
                </a:ext>
              </a:extLst>
            </p:cNvPr>
            <p:cNvSpPr/>
            <p:nvPr/>
          </p:nvSpPr>
          <p:spPr>
            <a:xfrm>
              <a:off x="4469004" y="453694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49" name="Triangle 202">
              <a:extLst>
                <a:ext uri="{FF2B5EF4-FFF2-40B4-BE49-F238E27FC236}">
                  <a16:creationId xmlns:a16="http://schemas.microsoft.com/office/drawing/2014/main" id="{10F179B7-8667-4747-BF06-8B02DD03C4E4}"/>
                </a:ext>
              </a:extLst>
            </p:cNvPr>
            <p:cNvSpPr/>
            <p:nvPr/>
          </p:nvSpPr>
          <p:spPr>
            <a:xfrm>
              <a:off x="4485673" y="4536946"/>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0" name="Triangle 202">
              <a:extLst>
                <a:ext uri="{FF2B5EF4-FFF2-40B4-BE49-F238E27FC236}">
                  <a16:creationId xmlns:a16="http://schemas.microsoft.com/office/drawing/2014/main" id="{48BE809B-A991-4C1F-BC26-D3FA71CBAB42}"/>
                </a:ext>
              </a:extLst>
            </p:cNvPr>
            <p:cNvSpPr/>
            <p:nvPr/>
          </p:nvSpPr>
          <p:spPr>
            <a:xfrm>
              <a:off x="4695223" y="454885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1" name="Triangle 202">
              <a:extLst>
                <a:ext uri="{FF2B5EF4-FFF2-40B4-BE49-F238E27FC236}">
                  <a16:creationId xmlns:a16="http://schemas.microsoft.com/office/drawing/2014/main" id="{69633A05-A4DB-4629-9CC5-8BCCA7734E00}"/>
                </a:ext>
              </a:extLst>
            </p:cNvPr>
            <p:cNvSpPr/>
            <p:nvPr/>
          </p:nvSpPr>
          <p:spPr>
            <a:xfrm>
              <a:off x="4735705" y="454885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2" name="Triangle 202">
              <a:extLst>
                <a:ext uri="{FF2B5EF4-FFF2-40B4-BE49-F238E27FC236}">
                  <a16:creationId xmlns:a16="http://schemas.microsoft.com/office/drawing/2014/main" id="{3C5E38BD-52AA-4B68-82E5-E412575534A5}"/>
                </a:ext>
              </a:extLst>
            </p:cNvPr>
            <p:cNvSpPr/>
            <p:nvPr/>
          </p:nvSpPr>
          <p:spPr>
            <a:xfrm>
              <a:off x="4776186" y="454885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3" name="Triangle 202">
              <a:extLst>
                <a:ext uri="{FF2B5EF4-FFF2-40B4-BE49-F238E27FC236}">
                  <a16:creationId xmlns:a16="http://schemas.microsoft.com/office/drawing/2014/main" id="{C64F0995-70CA-405F-A087-44186372A94B}"/>
                </a:ext>
              </a:extLst>
            </p:cNvPr>
            <p:cNvSpPr/>
            <p:nvPr/>
          </p:nvSpPr>
          <p:spPr>
            <a:xfrm>
              <a:off x="4819049" y="454885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4" name="Triangle 202">
              <a:extLst>
                <a:ext uri="{FF2B5EF4-FFF2-40B4-BE49-F238E27FC236}">
                  <a16:creationId xmlns:a16="http://schemas.microsoft.com/office/drawing/2014/main" id="{90379F98-2D0D-4899-BED3-4E058817F182}"/>
                </a:ext>
              </a:extLst>
            </p:cNvPr>
            <p:cNvSpPr/>
            <p:nvPr/>
          </p:nvSpPr>
          <p:spPr>
            <a:xfrm>
              <a:off x="4940492" y="454885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5" name="Triangle 202">
              <a:extLst>
                <a:ext uri="{FF2B5EF4-FFF2-40B4-BE49-F238E27FC236}">
                  <a16:creationId xmlns:a16="http://schemas.microsoft.com/office/drawing/2014/main" id="{81287DF3-2DEF-48A7-9337-7AA1632989F6}"/>
                </a:ext>
              </a:extLst>
            </p:cNvPr>
            <p:cNvSpPr/>
            <p:nvPr/>
          </p:nvSpPr>
          <p:spPr>
            <a:xfrm>
              <a:off x="4952398" y="4548852"/>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6" name="Triangle 202">
              <a:extLst>
                <a:ext uri="{FF2B5EF4-FFF2-40B4-BE49-F238E27FC236}">
                  <a16:creationId xmlns:a16="http://schemas.microsoft.com/office/drawing/2014/main" id="{7643F1BA-058B-42C4-89C5-D2D97492ECE0}"/>
                </a:ext>
              </a:extLst>
            </p:cNvPr>
            <p:cNvSpPr/>
            <p:nvPr/>
          </p:nvSpPr>
          <p:spPr>
            <a:xfrm>
              <a:off x="5016692" y="4579808"/>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7" name="Triangle 202">
              <a:extLst>
                <a:ext uri="{FF2B5EF4-FFF2-40B4-BE49-F238E27FC236}">
                  <a16:creationId xmlns:a16="http://schemas.microsoft.com/office/drawing/2014/main" id="{4C4226D9-C852-4F6F-BB23-29E7EF74F27E}"/>
                </a:ext>
              </a:extLst>
            </p:cNvPr>
            <p:cNvSpPr/>
            <p:nvPr/>
          </p:nvSpPr>
          <p:spPr>
            <a:xfrm>
              <a:off x="5895374"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8" name="Triangle 202">
              <a:extLst>
                <a:ext uri="{FF2B5EF4-FFF2-40B4-BE49-F238E27FC236}">
                  <a16:creationId xmlns:a16="http://schemas.microsoft.com/office/drawing/2014/main" id="{0D75FC00-883E-4E1C-9EC3-30226D8D47EA}"/>
                </a:ext>
              </a:extLst>
            </p:cNvPr>
            <p:cNvSpPr/>
            <p:nvPr/>
          </p:nvSpPr>
          <p:spPr>
            <a:xfrm>
              <a:off x="5647724"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59" name="Triangle 202">
              <a:extLst>
                <a:ext uri="{FF2B5EF4-FFF2-40B4-BE49-F238E27FC236}">
                  <a16:creationId xmlns:a16="http://schemas.microsoft.com/office/drawing/2014/main" id="{0E8775D3-FED7-4C02-B756-E0DEB6A4C580}"/>
                </a:ext>
              </a:extLst>
            </p:cNvPr>
            <p:cNvSpPr/>
            <p:nvPr/>
          </p:nvSpPr>
          <p:spPr>
            <a:xfrm>
              <a:off x="5557237"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0" name="Triangle 202">
              <a:extLst>
                <a:ext uri="{FF2B5EF4-FFF2-40B4-BE49-F238E27FC236}">
                  <a16:creationId xmlns:a16="http://schemas.microsoft.com/office/drawing/2014/main" id="{51EA7AA5-7DB0-4A97-81EA-0186A634CA73}"/>
                </a:ext>
              </a:extLst>
            </p:cNvPr>
            <p:cNvSpPr/>
            <p:nvPr/>
          </p:nvSpPr>
          <p:spPr>
            <a:xfrm>
              <a:off x="5459606"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1" name="Triangle 202">
              <a:extLst>
                <a:ext uri="{FF2B5EF4-FFF2-40B4-BE49-F238E27FC236}">
                  <a16:creationId xmlns:a16="http://schemas.microsoft.com/office/drawing/2014/main" id="{23E94DA5-90A2-4734-BA30-F89A0AA9B09F}"/>
                </a:ext>
              </a:extLst>
            </p:cNvPr>
            <p:cNvSpPr/>
            <p:nvPr/>
          </p:nvSpPr>
          <p:spPr>
            <a:xfrm>
              <a:off x="5416743"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2" name="Triangle 202">
              <a:extLst>
                <a:ext uri="{FF2B5EF4-FFF2-40B4-BE49-F238E27FC236}">
                  <a16:creationId xmlns:a16="http://schemas.microsoft.com/office/drawing/2014/main" id="{8A09AA2E-F850-4F25-8F45-DAF6ED4670D8}"/>
                </a:ext>
              </a:extLst>
            </p:cNvPr>
            <p:cNvSpPr/>
            <p:nvPr/>
          </p:nvSpPr>
          <p:spPr>
            <a:xfrm>
              <a:off x="5395312"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3" name="Triangle 202">
              <a:extLst>
                <a:ext uri="{FF2B5EF4-FFF2-40B4-BE49-F238E27FC236}">
                  <a16:creationId xmlns:a16="http://schemas.microsoft.com/office/drawing/2014/main" id="{2CDB385B-D58A-4B4B-89BA-BC8C2329A2B6}"/>
                </a:ext>
              </a:extLst>
            </p:cNvPr>
            <p:cNvSpPr/>
            <p:nvPr/>
          </p:nvSpPr>
          <p:spPr>
            <a:xfrm>
              <a:off x="5197668"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4" name="Triangle 202">
              <a:extLst>
                <a:ext uri="{FF2B5EF4-FFF2-40B4-BE49-F238E27FC236}">
                  <a16:creationId xmlns:a16="http://schemas.microsoft.com/office/drawing/2014/main" id="{1580E50E-5885-4B1E-B3C6-89E6C37663A8}"/>
                </a:ext>
              </a:extLst>
            </p:cNvPr>
            <p:cNvSpPr/>
            <p:nvPr/>
          </p:nvSpPr>
          <p:spPr>
            <a:xfrm>
              <a:off x="5171474"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5" name="Triangle 202">
              <a:extLst>
                <a:ext uri="{FF2B5EF4-FFF2-40B4-BE49-F238E27FC236}">
                  <a16:creationId xmlns:a16="http://schemas.microsoft.com/office/drawing/2014/main" id="{C96CB947-616C-4D33-BB76-AC13981B67AE}"/>
                </a:ext>
              </a:extLst>
            </p:cNvPr>
            <p:cNvSpPr/>
            <p:nvPr/>
          </p:nvSpPr>
          <p:spPr>
            <a:xfrm>
              <a:off x="5142899"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sp>
          <p:nvSpPr>
            <p:cNvPr id="366" name="Triangle 202">
              <a:extLst>
                <a:ext uri="{FF2B5EF4-FFF2-40B4-BE49-F238E27FC236}">
                  <a16:creationId xmlns:a16="http://schemas.microsoft.com/office/drawing/2014/main" id="{9945E0DB-E5A5-44BF-8C67-B98429090747}"/>
                </a:ext>
              </a:extLst>
            </p:cNvPr>
            <p:cNvSpPr/>
            <p:nvPr/>
          </p:nvSpPr>
          <p:spPr>
            <a:xfrm>
              <a:off x="5126230" y="4610764"/>
              <a:ext cx="53034" cy="45719"/>
            </a:xfrm>
            <a:prstGeom prst="triangle">
              <a:avLst/>
            </a:prstGeom>
            <a:solidFill>
              <a:srgbClr val="FFFFFF">
                <a:alpha val="0"/>
              </a:srgbClr>
            </a:solidFill>
            <a:ln w="12700" cap="flat">
              <a:solidFill>
                <a:schemeClr val="accent1"/>
              </a:solidFill>
              <a:prstDash val="solid"/>
              <a:miter lim="8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indent="0" algn="l" defTabSz="1218987" rtl="0" fontAlgn="auto" latinLnBrk="0" hangingPunct="0">
                <a:lnSpc>
                  <a:spcPct val="100000"/>
                </a:lnSpc>
                <a:spcBef>
                  <a:spcPts val="0"/>
                </a:spcBef>
                <a:spcAft>
                  <a:spcPts val="0"/>
                </a:spcAft>
                <a:buClrTx/>
                <a:buSzTx/>
                <a:buFontTx/>
                <a:buNone/>
                <a:tabLst/>
              </a:pPr>
              <a:endParaRPr kumimoji="0" lang="en-AM" sz="2400" b="0" i="0" u="none" strike="noStrike" cap="none" spc="0" normalizeH="0" baseline="0">
                <a:ln>
                  <a:noFill/>
                </a:ln>
                <a:solidFill>
                  <a:srgbClr val="595454"/>
                </a:solidFill>
                <a:effectLst/>
                <a:uFillTx/>
                <a:latin typeface="Trebuchet MS"/>
                <a:ea typeface="Trebuchet MS"/>
                <a:cs typeface="Arial" panose="020B0604020202020204" pitchFamily="34" charset="0"/>
                <a:sym typeface="Trebuchet MS"/>
              </a:endParaRPr>
            </a:p>
          </p:txBody>
        </p:sp>
      </p:grpSp>
      <p:cxnSp>
        <p:nvCxnSpPr>
          <p:cNvPr id="470" name="Straight Connector 469">
            <a:extLst>
              <a:ext uri="{FF2B5EF4-FFF2-40B4-BE49-F238E27FC236}">
                <a16:creationId xmlns:a16="http://schemas.microsoft.com/office/drawing/2014/main" id="{E68D6AFF-19CD-4FED-8A20-BC916D88676C}"/>
              </a:ext>
            </a:extLst>
          </p:cNvPr>
          <p:cNvCxnSpPr>
            <a:cxnSpLocks/>
          </p:cNvCxnSpPr>
          <p:nvPr/>
        </p:nvCxnSpPr>
        <p:spPr>
          <a:xfrm>
            <a:off x="2207231" y="4068045"/>
            <a:ext cx="0" cy="878613"/>
          </a:xfrm>
          <a:prstGeom prst="line">
            <a:avLst/>
          </a:prstGeom>
          <a:noFill/>
          <a:ln w="12700" cap="sq" cmpd="sng" algn="ctr">
            <a:solidFill>
              <a:srgbClr val="595454"/>
            </a:solidFill>
            <a:prstDash val="sysDot"/>
          </a:ln>
          <a:effectLst/>
        </p:spPr>
      </p:cxnSp>
      <p:sp>
        <p:nvSpPr>
          <p:cNvPr id="471" name="TextBox 470">
            <a:extLst>
              <a:ext uri="{FF2B5EF4-FFF2-40B4-BE49-F238E27FC236}">
                <a16:creationId xmlns:a16="http://schemas.microsoft.com/office/drawing/2014/main" id="{FF28BAFB-B736-4499-BBB5-586F23B7BAF5}"/>
              </a:ext>
            </a:extLst>
          </p:cNvPr>
          <p:cNvSpPr txBox="1"/>
          <p:nvPr/>
        </p:nvSpPr>
        <p:spPr>
          <a:xfrm>
            <a:off x="2229049" y="3924579"/>
            <a:ext cx="429232" cy="132004"/>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rPr>
              <a:t>44%</a:t>
            </a:r>
          </a:p>
        </p:txBody>
      </p:sp>
      <p:sp>
        <p:nvSpPr>
          <p:cNvPr id="472" name="TextBox 471">
            <a:extLst>
              <a:ext uri="{FF2B5EF4-FFF2-40B4-BE49-F238E27FC236}">
                <a16:creationId xmlns:a16="http://schemas.microsoft.com/office/drawing/2014/main" id="{C923EC32-C7F0-4B45-A1BC-12D7005CABA2}"/>
              </a:ext>
            </a:extLst>
          </p:cNvPr>
          <p:cNvSpPr txBox="1"/>
          <p:nvPr/>
        </p:nvSpPr>
        <p:spPr>
          <a:xfrm>
            <a:off x="2224035" y="4523340"/>
            <a:ext cx="383063" cy="132004"/>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6"/>
                </a:solidFill>
                <a:effectLst/>
                <a:uLnTx/>
                <a:uFillTx/>
                <a:latin typeface="Arial" panose="020B0604020202020204" pitchFamily="34" charset="0"/>
                <a:cs typeface="Arial" panose="020B0604020202020204" pitchFamily="34" charset="0"/>
              </a:rPr>
              <a:t>30%</a:t>
            </a:r>
          </a:p>
        </p:txBody>
      </p:sp>
      <p:cxnSp>
        <p:nvCxnSpPr>
          <p:cNvPr id="473" name="Straight Connector 472">
            <a:extLst>
              <a:ext uri="{FF2B5EF4-FFF2-40B4-BE49-F238E27FC236}">
                <a16:creationId xmlns:a16="http://schemas.microsoft.com/office/drawing/2014/main" id="{2B5B6266-93EB-4A9C-BFA2-82CC7EE6E12C}"/>
              </a:ext>
            </a:extLst>
          </p:cNvPr>
          <p:cNvCxnSpPr>
            <a:cxnSpLocks/>
          </p:cNvCxnSpPr>
          <p:nvPr/>
        </p:nvCxnSpPr>
        <p:spPr>
          <a:xfrm>
            <a:off x="4289028" y="4548970"/>
            <a:ext cx="0" cy="409982"/>
          </a:xfrm>
          <a:prstGeom prst="line">
            <a:avLst/>
          </a:prstGeom>
          <a:noFill/>
          <a:ln w="12700" cap="sq" cmpd="sng" algn="ctr">
            <a:solidFill>
              <a:srgbClr val="595454"/>
            </a:solidFill>
            <a:prstDash val="sysDot"/>
          </a:ln>
          <a:effectLst/>
        </p:spPr>
      </p:cxnSp>
      <p:sp>
        <p:nvSpPr>
          <p:cNvPr id="474" name="TextBox 473">
            <a:extLst>
              <a:ext uri="{FF2B5EF4-FFF2-40B4-BE49-F238E27FC236}">
                <a16:creationId xmlns:a16="http://schemas.microsoft.com/office/drawing/2014/main" id="{A9EDC10A-3B76-4A94-A76D-E93D1DCD9E2A}"/>
              </a:ext>
            </a:extLst>
          </p:cNvPr>
          <p:cNvSpPr txBox="1"/>
          <p:nvPr/>
        </p:nvSpPr>
        <p:spPr>
          <a:xfrm>
            <a:off x="4288040" y="4355510"/>
            <a:ext cx="437604" cy="142089"/>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rPr>
              <a:t>19%</a:t>
            </a:r>
          </a:p>
        </p:txBody>
      </p:sp>
      <p:sp>
        <p:nvSpPr>
          <p:cNvPr id="475" name="TextBox 474">
            <a:extLst>
              <a:ext uri="{FF2B5EF4-FFF2-40B4-BE49-F238E27FC236}">
                <a16:creationId xmlns:a16="http://schemas.microsoft.com/office/drawing/2014/main" id="{62A5992C-7388-4FA7-8CDF-12318A8658F1}"/>
              </a:ext>
            </a:extLst>
          </p:cNvPr>
          <p:cNvSpPr txBox="1"/>
          <p:nvPr/>
        </p:nvSpPr>
        <p:spPr>
          <a:xfrm>
            <a:off x="4326966" y="4781857"/>
            <a:ext cx="340967" cy="177095"/>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6"/>
                </a:solidFill>
                <a:effectLst/>
                <a:uLnTx/>
                <a:uFillTx/>
                <a:latin typeface="Arial" panose="020B0604020202020204" pitchFamily="34" charset="0"/>
                <a:cs typeface="Arial" panose="020B0604020202020204" pitchFamily="34" charset="0"/>
              </a:rPr>
              <a:t>12%</a:t>
            </a:r>
          </a:p>
        </p:txBody>
      </p:sp>
      <p:cxnSp>
        <p:nvCxnSpPr>
          <p:cNvPr id="476" name="Straight Connector 475">
            <a:extLst>
              <a:ext uri="{FF2B5EF4-FFF2-40B4-BE49-F238E27FC236}">
                <a16:creationId xmlns:a16="http://schemas.microsoft.com/office/drawing/2014/main" id="{175172E5-51B6-4722-A739-76A79A472865}"/>
              </a:ext>
            </a:extLst>
          </p:cNvPr>
          <p:cNvCxnSpPr/>
          <p:nvPr/>
        </p:nvCxnSpPr>
        <p:spPr>
          <a:xfrm>
            <a:off x="3243388" y="4448089"/>
            <a:ext cx="0" cy="498569"/>
          </a:xfrm>
          <a:prstGeom prst="line">
            <a:avLst/>
          </a:prstGeom>
          <a:noFill/>
          <a:ln w="12700" cap="sq" cmpd="sng" algn="ctr">
            <a:solidFill>
              <a:srgbClr val="595454"/>
            </a:solidFill>
            <a:prstDash val="sysDot"/>
          </a:ln>
          <a:effectLst/>
        </p:spPr>
      </p:cxnSp>
      <p:sp>
        <p:nvSpPr>
          <p:cNvPr id="477" name="TextBox 476">
            <a:extLst>
              <a:ext uri="{FF2B5EF4-FFF2-40B4-BE49-F238E27FC236}">
                <a16:creationId xmlns:a16="http://schemas.microsoft.com/office/drawing/2014/main" id="{9A218270-606B-419B-B978-BA968970D08A}"/>
              </a:ext>
            </a:extLst>
          </p:cNvPr>
          <p:cNvSpPr txBox="1"/>
          <p:nvPr/>
        </p:nvSpPr>
        <p:spPr>
          <a:xfrm>
            <a:off x="3254252" y="4257862"/>
            <a:ext cx="437605" cy="132004"/>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rPr>
              <a:t>25%</a:t>
            </a:r>
          </a:p>
        </p:txBody>
      </p:sp>
      <p:sp>
        <p:nvSpPr>
          <p:cNvPr id="478" name="TextBox 477">
            <a:extLst>
              <a:ext uri="{FF2B5EF4-FFF2-40B4-BE49-F238E27FC236}">
                <a16:creationId xmlns:a16="http://schemas.microsoft.com/office/drawing/2014/main" id="{F3BB2819-02E9-4522-9F30-77B86E59598D}"/>
              </a:ext>
            </a:extLst>
          </p:cNvPr>
          <p:cNvSpPr txBox="1"/>
          <p:nvPr/>
        </p:nvSpPr>
        <p:spPr>
          <a:xfrm>
            <a:off x="3266558" y="4699529"/>
            <a:ext cx="425297" cy="166163"/>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6"/>
                </a:solidFill>
                <a:effectLst/>
                <a:uLnTx/>
                <a:uFillTx/>
                <a:latin typeface="Arial" panose="020B0604020202020204" pitchFamily="34" charset="0"/>
                <a:cs typeface="Arial" panose="020B0604020202020204" pitchFamily="34" charset="0"/>
              </a:rPr>
              <a:t>14%</a:t>
            </a:r>
          </a:p>
        </p:txBody>
      </p:sp>
      <p:cxnSp>
        <p:nvCxnSpPr>
          <p:cNvPr id="479" name="Straight Connector 478">
            <a:extLst>
              <a:ext uri="{FF2B5EF4-FFF2-40B4-BE49-F238E27FC236}">
                <a16:creationId xmlns:a16="http://schemas.microsoft.com/office/drawing/2014/main" id="{464A0353-135A-49F2-8DAA-6D054F78B7FA}"/>
              </a:ext>
            </a:extLst>
          </p:cNvPr>
          <p:cNvCxnSpPr/>
          <p:nvPr/>
        </p:nvCxnSpPr>
        <p:spPr>
          <a:xfrm>
            <a:off x="7915762" y="4153976"/>
            <a:ext cx="0" cy="811099"/>
          </a:xfrm>
          <a:prstGeom prst="line">
            <a:avLst/>
          </a:prstGeom>
          <a:noFill/>
          <a:ln w="12700" cap="sq" cmpd="sng" algn="ctr">
            <a:solidFill>
              <a:srgbClr val="595454"/>
            </a:solidFill>
            <a:prstDash val="sysDot"/>
          </a:ln>
          <a:effectLst/>
        </p:spPr>
      </p:cxnSp>
      <p:sp>
        <p:nvSpPr>
          <p:cNvPr id="480" name="TextBox 479">
            <a:extLst>
              <a:ext uri="{FF2B5EF4-FFF2-40B4-BE49-F238E27FC236}">
                <a16:creationId xmlns:a16="http://schemas.microsoft.com/office/drawing/2014/main" id="{60702367-F843-47BB-AA75-1CFA104D8838}"/>
              </a:ext>
            </a:extLst>
          </p:cNvPr>
          <p:cNvSpPr txBox="1"/>
          <p:nvPr/>
        </p:nvSpPr>
        <p:spPr>
          <a:xfrm>
            <a:off x="7959164" y="3997888"/>
            <a:ext cx="449599" cy="136660"/>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rPr>
              <a:t>41%</a:t>
            </a:r>
          </a:p>
        </p:txBody>
      </p:sp>
      <p:sp>
        <p:nvSpPr>
          <p:cNvPr id="481" name="TextBox 480">
            <a:extLst>
              <a:ext uri="{FF2B5EF4-FFF2-40B4-BE49-F238E27FC236}">
                <a16:creationId xmlns:a16="http://schemas.microsoft.com/office/drawing/2014/main" id="{5093EF66-65A7-4B64-9C26-73434E9FE7F0}"/>
              </a:ext>
            </a:extLst>
          </p:cNvPr>
          <p:cNvSpPr txBox="1"/>
          <p:nvPr/>
        </p:nvSpPr>
        <p:spPr>
          <a:xfrm>
            <a:off x="7953910" y="4609846"/>
            <a:ext cx="401239" cy="136660"/>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6"/>
                </a:solidFill>
                <a:effectLst/>
                <a:uLnTx/>
                <a:uFillTx/>
                <a:latin typeface="Arial" panose="020B0604020202020204" pitchFamily="34" charset="0"/>
                <a:cs typeface="Arial" panose="020B0604020202020204" pitchFamily="34" charset="0"/>
              </a:rPr>
              <a:t>28%</a:t>
            </a:r>
          </a:p>
        </p:txBody>
      </p:sp>
      <p:cxnSp>
        <p:nvCxnSpPr>
          <p:cNvPr id="482" name="Straight Connector 481">
            <a:extLst>
              <a:ext uri="{FF2B5EF4-FFF2-40B4-BE49-F238E27FC236}">
                <a16:creationId xmlns:a16="http://schemas.microsoft.com/office/drawing/2014/main" id="{A9DA7461-F3D3-41B4-8AFA-6D5522E281CE}"/>
              </a:ext>
            </a:extLst>
          </p:cNvPr>
          <p:cNvCxnSpPr>
            <a:cxnSpLocks/>
          </p:cNvCxnSpPr>
          <p:nvPr/>
        </p:nvCxnSpPr>
        <p:spPr>
          <a:xfrm>
            <a:off x="9880471" y="4617349"/>
            <a:ext cx="0" cy="368681"/>
          </a:xfrm>
          <a:prstGeom prst="line">
            <a:avLst/>
          </a:prstGeom>
          <a:noFill/>
          <a:ln w="12700" cap="sq" cmpd="sng" algn="ctr">
            <a:solidFill>
              <a:srgbClr val="595454"/>
            </a:solidFill>
            <a:prstDash val="sysDot"/>
          </a:ln>
          <a:effectLst/>
        </p:spPr>
      </p:cxnSp>
      <p:sp>
        <p:nvSpPr>
          <p:cNvPr id="483" name="TextBox 482">
            <a:extLst>
              <a:ext uri="{FF2B5EF4-FFF2-40B4-BE49-F238E27FC236}">
                <a16:creationId xmlns:a16="http://schemas.microsoft.com/office/drawing/2014/main" id="{F0A0F8E4-8E28-420D-AE9B-0DF9194DD94D}"/>
              </a:ext>
            </a:extLst>
          </p:cNvPr>
          <p:cNvSpPr txBox="1"/>
          <p:nvPr/>
        </p:nvSpPr>
        <p:spPr>
          <a:xfrm>
            <a:off x="9859501" y="4453098"/>
            <a:ext cx="367482" cy="145650"/>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rPr>
              <a:t>16%</a:t>
            </a:r>
          </a:p>
        </p:txBody>
      </p:sp>
      <p:sp>
        <p:nvSpPr>
          <p:cNvPr id="484" name="TextBox 483">
            <a:extLst>
              <a:ext uri="{FF2B5EF4-FFF2-40B4-BE49-F238E27FC236}">
                <a16:creationId xmlns:a16="http://schemas.microsoft.com/office/drawing/2014/main" id="{EBC26E4C-81DD-429F-B4AB-F08DAE8CE3C0}"/>
              </a:ext>
            </a:extLst>
          </p:cNvPr>
          <p:cNvSpPr txBox="1"/>
          <p:nvPr/>
        </p:nvSpPr>
        <p:spPr>
          <a:xfrm>
            <a:off x="9900273" y="4808054"/>
            <a:ext cx="357146" cy="183341"/>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6"/>
                </a:solidFill>
                <a:effectLst/>
                <a:uLnTx/>
                <a:uFillTx/>
                <a:latin typeface="Arial" panose="020B0604020202020204" pitchFamily="34" charset="0"/>
                <a:cs typeface="Arial" panose="020B0604020202020204" pitchFamily="34" charset="0"/>
              </a:rPr>
              <a:t>9%</a:t>
            </a:r>
          </a:p>
        </p:txBody>
      </p:sp>
      <p:cxnSp>
        <p:nvCxnSpPr>
          <p:cNvPr id="485" name="Straight Connector 484">
            <a:extLst>
              <a:ext uri="{FF2B5EF4-FFF2-40B4-BE49-F238E27FC236}">
                <a16:creationId xmlns:a16="http://schemas.microsoft.com/office/drawing/2014/main" id="{C46E9E19-E1FD-4A8A-9C92-40A0F944981D}"/>
              </a:ext>
            </a:extLst>
          </p:cNvPr>
          <p:cNvCxnSpPr/>
          <p:nvPr/>
        </p:nvCxnSpPr>
        <p:spPr>
          <a:xfrm>
            <a:off x="8903268" y="4551329"/>
            <a:ext cx="0" cy="442418"/>
          </a:xfrm>
          <a:prstGeom prst="line">
            <a:avLst/>
          </a:prstGeom>
          <a:noFill/>
          <a:ln w="12700" cap="sq" cmpd="sng" algn="ctr">
            <a:solidFill>
              <a:srgbClr val="595454"/>
            </a:solidFill>
            <a:prstDash val="sysDot"/>
          </a:ln>
          <a:effectLst/>
        </p:spPr>
      </p:cxnSp>
      <p:sp>
        <p:nvSpPr>
          <p:cNvPr id="486" name="TextBox 485">
            <a:extLst>
              <a:ext uri="{FF2B5EF4-FFF2-40B4-BE49-F238E27FC236}">
                <a16:creationId xmlns:a16="http://schemas.microsoft.com/office/drawing/2014/main" id="{E0F6E159-438B-41FA-9E06-7749C82E8564}"/>
              </a:ext>
            </a:extLst>
          </p:cNvPr>
          <p:cNvSpPr txBox="1"/>
          <p:nvPr/>
        </p:nvSpPr>
        <p:spPr>
          <a:xfrm>
            <a:off x="8923429" y="4336992"/>
            <a:ext cx="458370" cy="136660"/>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rPr>
              <a:t>21%</a:t>
            </a:r>
          </a:p>
        </p:txBody>
      </p:sp>
      <p:sp>
        <p:nvSpPr>
          <p:cNvPr id="487" name="TextBox 486">
            <a:extLst>
              <a:ext uri="{FF2B5EF4-FFF2-40B4-BE49-F238E27FC236}">
                <a16:creationId xmlns:a16="http://schemas.microsoft.com/office/drawing/2014/main" id="{DFA0AE57-8CAB-4DE7-A052-E163EBB7EBE4}"/>
              </a:ext>
            </a:extLst>
          </p:cNvPr>
          <p:cNvSpPr txBox="1"/>
          <p:nvPr/>
        </p:nvSpPr>
        <p:spPr>
          <a:xfrm>
            <a:off x="8905885" y="4779728"/>
            <a:ext cx="445477" cy="172024"/>
          </a:xfrm>
          <a:prstGeom prst="rect">
            <a:avLst/>
          </a:prstGeom>
          <a:noFill/>
        </p:spPr>
        <p:txBody>
          <a:bodyPr wrap="square" lIns="0" tIns="0" rIns="0" bIns="0" rtlCol="0">
            <a:noAutofit/>
          </a:bodyPr>
          <a:lstStyle/>
          <a:p>
            <a:pPr marL="0" marR="0" lvl="0" indent="0" defTabSz="914354" eaLnBrk="1" fontAlgn="auto" latinLnBrk="0" hangingPunct="1">
              <a:lnSpc>
                <a:spcPct val="100000"/>
              </a:lnSpc>
              <a:spcBef>
                <a:spcPts val="1200"/>
              </a:spcBef>
              <a:spcAft>
                <a:spcPts val="0"/>
              </a:spcAft>
              <a:buClrTx/>
              <a:buSzPct val="100000"/>
              <a:buFontTx/>
              <a:buNone/>
              <a:tabLst/>
              <a:defRPr/>
            </a:pPr>
            <a:r>
              <a:rPr kumimoji="0" lang="en-US" sz="1000" i="0" u="none" strike="noStrike" kern="0" cap="none" spc="0" normalizeH="0" baseline="0" noProof="0" dirty="0">
                <a:ln>
                  <a:noFill/>
                </a:ln>
                <a:solidFill>
                  <a:schemeClr val="accent6"/>
                </a:solidFill>
                <a:effectLst/>
                <a:uLnTx/>
                <a:uFillTx/>
                <a:latin typeface="Arial" panose="020B0604020202020204" pitchFamily="34" charset="0"/>
                <a:cs typeface="Arial" panose="020B0604020202020204" pitchFamily="34" charset="0"/>
              </a:rPr>
              <a:t>11%</a:t>
            </a:r>
          </a:p>
        </p:txBody>
      </p:sp>
      <p:graphicFrame>
        <p:nvGraphicFramePr>
          <p:cNvPr id="491" name="Table 490">
            <a:extLst>
              <a:ext uri="{FF2B5EF4-FFF2-40B4-BE49-F238E27FC236}">
                <a16:creationId xmlns:a16="http://schemas.microsoft.com/office/drawing/2014/main" id="{0D83E1BB-2224-C044-9435-EA55A1AB5775}"/>
              </a:ext>
            </a:extLst>
          </p:cNvPr>
          <p:cNvGraphicFramePr>
            <a:graphicFrameLocks noGrp="1"/>
          </p:cNvGraphicFramePr>
          <p:nvPr/>
        </p:nvGraphicFramePr>
        <p:xfrm>
          <a:off x="8747760" y="3040354"/>
          <a:ext cx="2834640" cy="787908"/>
        </p:xfrm>
        <a:graphic>
          <a:graphicData uri="http://schemas.openxmlformats.org/drawingml/2006/table">
            <a:tbl>
              <a:tblPr firstRow="1" bandRow="1">
                <a:tableStyleId>{5C22544A-7EE6-4342-B048-85BDC9FD1C3A}</a:tableStyleId>
              </a:tblPr>
              <a:tblGrid>
                <a:gridCol w="100584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tblGrid>
              <a:tr h="186908">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NIVO + chemo</a:t>
                      </a:r>
                      <a:br>
                        <a:rPr lang="en-US" sz="900" baseline="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(N=350)</a:t>
                      </a:r>
                      <a:r>
                        <a:rPr lang="en-GB" sz="900" kern="1200" baseline="30000" dirty="0">
                          <a:latin typeface="Arial" panose="020B0604020202020204" pitchFamily="34" charset="0"/>
                          <a:cs typeface="Arial" panose="020B0604020202020204" pitchFamily="34" charset="0"/>
                        </a:rPr>
                        <a:t>d</a:t>
                      </a:r>
                      <a:endParaRPr lang="en-US" sz="900" b="1" baseline="30000" dirty="0">
                        <a:solidFill>
                          <a:schemeClr val="bg1"/>
                        </a:solidFill>
                        <a:latin typeface="Arial" panose="020B0604020202020204" pitchFamily="34" charset="0"/>
                        <a:cs typeface="Arial" panose="020B0604020202020204" pitchFamily="34" charset="0"/>
                      </a:endParaRPr>
                    </a:p>
                  </a:txBody>
                  <a:tcPr marL="18288" marR="18288" marT="18288" marB="18288" anchor="ct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Chemo</a:t>
                      </a:r>
                    </a:p>
                    <a:p>
                      <a:pPr algn="ctr"/>
                      <a:r>
                        <a:rPr lang="en-US" sz="900" dirty="0">
                          <a:latin typeface="Arial" panose="020B0604020202020204" pitchFamily="34" charset="0"/>
                          <a:cs typeface="Arial" panose="020B0604020202020204" pitchFamily="34" charset="0"/>
                        </a:rPr>
                        <a:t>(N=</a:t>
                      </a:r>
                      <a:r>
                        <a:rPr lang="en-US" sz="900" baseline="0" dirty="0">
                          <a:latin typeface="Arial" panose="020B0604020202020204" pitchFamily="34" charset="0"/>
                          <a:cs typeface="Arial" panose="020B0604020202020204" pitchFamily="34" charset="0"/>
                        </a:rPr>
                        <a:t>279</a:t>
                      </a:r>
                      <a:r>
                        <a:rPr lang="en-US" sz="900" dirty="0">
                          <a:latin typeface="Arial" panose="020B0604020202020204" pitchFamily="34" charset="0"/>
                          <a:cs typeface="Arial" panose="020B0604020202020204" pitchFamily="34" charset="0"/>
                        </a:rPr>
                        <a:t>)</a:t>
                      </a:r>
                      <a:r>
                        <a:rPr lang="en-GB" sz="900" kern="1200" baseline="30000" dirty="0">
                          <a:latin typeface="Arial" panose="020B0604020202020204" pitchFamily="34" charset="0"/>
                          <a:cs typeface="Arial" panose="020B0604020202020204" pitchFamily="34" charset="0"/>
                        </a:rPr>
                        <a:t>d</a:t>
                      </a:r>
                      <a:r>
                        <a:rPr lang="en-US" sz="900" kern="1200" baseline="30000" noProof="0" dirty="0">
                          <a:latin typeface="Arial" panose="020B0604020202020204" pitchFamily="34" charset="0"/>
                          <a:cs typeface="Arial" panose="020B0604020202020204" pitchFamily="34" charset="0"/>
                        </a:rPr>
                        <a:t> </a:t>
                      </a:r>
                      <a:endParaRPr lang="en-US" sz="900" b="1" dirty="0">
                        <a:solidFill>
                          <a:schemeClr val="bg1"/>
                        </a:solidFill>
                        <a:latin typeface="Arial" panose="020B0604020202020204" pitchFamily="34" charset="0"/>
                        <a:cs typeface="Arial" panose="020B0604020202020204" pitchFamily="34" charset="0"/>
                      </a:endParaRPr>
                    </a:p>
                  </a:txBody>
                  <a:tcPr marL="18288" marR="18288" marT="18288" marB="18288" anchor="ctr">
                    <a:solidFill>
                      <a:schemeClr val="accent6"/>
                    </a:solidFill>
                  </a:tcPr>
                </a:tc>
                <a:extLst>
                  <a:ext uri="{0D108BD9-81ED-4DB2-BD59-A6C34878D82A}">
                    <a16:rowId xmlns:a16="http://schemas.microsoft.com/office/drawing/2014/main" val="10000"/>
                  </a:ext>
                </a:extLst>
              </a:tr>
              <a:tr h="15859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dirty="0">
                          <a:latin typeface="Arial" panose="020B0604020202020204" pitchFamily="34" charset="0"/>
                          <a:cs typeface="Arial" panose="020B0604020202020204" pitchFamily="34" charset="0"/>
                        </a:rPr>
                        <a:t>Median DoR, mo</a:t>
                      </a:r>
                      <a:endParaRPr lang="en-US" sz="900" b="1" dirty="0">
                        <a:solidFill>
                          <a:srgbClr val="433F3F"/>
                        </a:solidFill>
                        <a:latin typeface="Arial" panose="020B0604020202020204" pitchFamily="34" charset="0"/>
                        <a:cs typeface="Arial" panose="020B0604020202020204" pitchFamily="34" charset="0"/>
                      </a:endParaRPr>
                    </a:p>
                  </a:txBody>
                  <a:tcPr marL="18288" marR="18288" marT="18288" marB="18288"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algn="ctr">
                        <a:lnSpc>
                          <a:spcPct val="85000"/>
                        </a:lnSpc>
                      </a:pPr>
                      <a:r>
                        <a:rPr lang="en-US" sz="900" kern="1200" dirty="0">
                          <a:latin typeface="Arial" panose="020B0604020202020204" pitchFamily="34" charset="0"/>
                          <a:cs typeface="Arial" panose="020B0604020202020204" pitchFamily="34" charset="0"/>
                        </a:rPr>
                        <a:t>8.5</a:t>
                      </a:r>
                      <a:endParaRPr lang="en-US" sz="900" b="0" kern="1200" dirty="0">
                        <a:solidFill>
                          <a:srgbClr val="433F3F"/>
                        </a:solidFill>
                        <a:latin typeface="Arial" panose="020B0604020202020204" pitchFamily="34" charset="0"/>
                        <a:ea typeface="+mn-ea"/>
                        <a:cs typeface="Arial" panose="020B0604020202020204" pitchFamily="34" charset="0"/>
                      </a:endParaRPr>
                    </a:p>
                  </a:txBody>
                  <a:tcPr marL="60960" marR="60960" marT="60960" marB="60960"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algn="ctr">
                        <a:lnSpc>
                          <a:spcPct val="85000"/>
                        </a:lnSpc>
                      </a:pPr>
                      <a:r>
                        <a:rPr lang="en-US" sz="900" kern="1200" dirty="0">
                          <a:latin typeface="Arial" panose="020B0604020202020204" pitchFamily="34" charset="0"/>
                          <a:cs typeface="Arial" panose="020B0604020202020204" pitchFamily="34" charset="0"/>
                        </a:rPr>
                        <a:t>6.9</a:t>
                      </a:r>
                      <a:endParaRPr lang="en-US" sz="900" b="0" kern="1200" dirty="0">
                        <a:solidFill>
                          <a:srgbClr val="433F3F"/>
                        </a:solidFill>
                        <a:latin typeface="Arial" panose="020B0604020202020204" pitchFamily="34" charset="0"/>
                        <a:ea typeface="+mn-ea"/>
                        <a:cs typeface="Arial" panose="020B0604020202020204" pitchFamily="34" charset="0"/>
                      </a:endParaRPr>
                    </a:p>
                  </a:txBody>
                  <a:tcPr marL="60960" marR="60960" marT="60960" marB="60960" anchor="ctr"/>
                </a:tc>
                <a:extLst>
                  <a:ext uri="{0D108BD9-81ED-4DB2-BD59-A6C34878D82A}">
                    <a16:rowId xmlns:a16="http://schemas.microsoft.com/office/drawing/2014/main" val="10002"/>
                  </a:ext>
                </a:extLst>
              </a:tr>
              <a:tr h="158496">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aseline="0" dirty="0">
                          <a:latin typeface="Arial" panose="020B0604020202020204" pitchFamily="34" charset="0"/>
                          <a:cs typeface="Arial" panose="020B0604020202020204" pitchFamily="34" charset="0"/>
                        </a:rPr>
                        <a:t>       95% CI</a:t>
                      </a:r>
                      <a:endParaRPr lang="en-US" sz="900" b="0" dirty="0">
                        <a:solidFill>
                          <a:srgbClr val="433F3F"/>
                        </a:solidFill>
                        <a:latin typeface="Arial" panose="020B0604020202020204" pitchFamily="34" charset="0"/>
                        <a:cs typeface="Arial" panose="020B0604020202020204" pitchFamily="34" charset="0"/>
                      </a:endParaRPr>
                    </a:p>
                  </a:txBody>
                  <a:tcPr marL="18288" marR="18288" marT="18288" marB="18288"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marL="0" marR="0" indent="0" algn="ctr" defTabSz="914400" rtl="0" eaLnBrk="1" fontAlgn="auto" latinLnBrk="0" hangingPunct="1">
                        <a:lnSpc>
                          <a:spcPct val="85000"/>
                        </a:lnSpc>
                        <a:spcBef>
                          <a:spcPts val="0"/>
                        </a:spcBef>
                        <a:spcAft>
                          <a:spcPts val="0"/>
                        </a:spcAft>
                        <a:buClrTx/>
                        <a:buSzTx/>
                        <a:buFontTx/>
                        <a:buNone/>
                        <a:tabLst/>
                        <a:defRPr/>
                      </a:pPr>
                      <a:r>
                        <a:rPr kumimoji="0" lang="en-US" sz="900" u="none" strike="noStrike" kern="1200" cap="none" spc="0" normalizeH="0" baseline="0" noProof="0" dirty="0">
                          <a:ln>
                            <a:noFill/>
                          </a:ln>
                          <a:effectLst/>
                          <a:uLnTx/>
                          <a:uFillTx/>
                          <a:latin typeface="Arial" panose="020B0604020202020204" pitchFamily="34" charset="0"/>
                          <a:cs typeface="Arial" panose="020B0604020202020204" pitchFamily="34" charset="0"/>
                        </a:rPr>
                        <a:t>7.7-9.9</a:t>
                      </a:r>
                      <a:endParaRPr lang="en-GB" sz="900" b="0" kern="1200" dirty="0">
                        <a:solidFill>
                          <a:srgbClr val="433F3F"/>
                        </a:solidFill>
                        <a:effectLst/>
                        <a:latin typeface="Arial" panose="020B0604020202020204" pitchFamily="34" charset="0"/>
                        <a:ea typeface="+mn-ea"/>
                        <a:cs typeface="Arial" panose="020B0604020202020204" pitchFamily="34" charset="0"/>
                      </a:endParaRPr>
                    </a:p>
                  </a:txBody>
                  <a:tcPr marL="60960" marR="60960" marT="60960" marB="60960" anchor="ctr"/>
                </a:tc>
                <a:tc>
                  <a:txBody>
                    <a:bodyPr/>
                    <a:lstStyle>
                      <a:lvl1pPr marL="0" algn="l" defTabSz="1218895" rtl="0" eaLnBrk="1" latinLnBrk="0" hangingPunct="1">
                        <a:defRPr sz="2399" kern="1200">
                          <a:solidFill>
                            <a:schemeClr val="tx1"/>
                          </a:solidFill>
                          <a:latin typeface="Trebuchet MS"/>
                        </a:defRPr>
                      </a:lvl1pPr>
                      <a:lvl2pPr marL="609448" algn="l" defTabSz="1218895" rtl="0" eaLnBrk="1" latinLnBrk="0" hangingPunct="1">
                        <a:defRPr sz="2399" kern="1200">
                          <a:solidFill>
                            <a:schemeClr val="tx1"/>
                          </a:solidFill>
                          <a:latin typeface="Trebuchet MS"/>
                        </a:defRPr>
                      </a:lvl2pPr>
                      <a:lvl3pPr marL="1218895" algn="l" defTabSz="1218895" rtl="0" eaLnBrk="1" latinLnBrk="0" hangingPunct="1">
                        <a:defRPr sz="2399" kern="1200">
                          <a:solidFill>
                            <a:schemeClr val="tx1"/>
                          </a:solidFill>
                          <a:latin typeface="Trebuchet MS"/>
                        </a:defRPr>
                      </a:lvl3pPr>
                      <a:lvl4pPr marL="1828343" algn="l" defTabSz="1218895" rtl="0" eaLnBrk="1" latinLnBrk="0" hangingPunct="1">
                        <a:defRPr sz="2399" kern="1200">
                          <a:solidFill>
                            <a:schemeClr val="tx1"/>
                          </a:solidFill>
                          <a:latin typeface="Trebuchet MS"/>
                        </a:defRPr>
                      </a:lvl4pPr>
                      <a:lvl5pPr marL="2437790" algn="l" defTabSz="1218895" rtl="0" eaLnBrk="1" latinLnBrk="0" hangingPunct="1">
                        <a:defRPr sz="2399" kern="1200">
                          <a:solidFill>
                            <a:schemeClr val="tx1"/>
                          </a:solidFill>
                          <a:latin typeface="Trebuchet MS"/>
                        </a:defRPr>
                      </a:lvl5pPr>
                      <a:lvl6pPr marL="3047238" algn="l" defTabSz="1218895" rtl="0" eaLnBrk="1" latinLnBrk="0" hangingPunct="1">
                        <a:defRPr sz="2399" kern="1200">
                          <a:solidFill>
                            <a:schemeClr val="tx1"/>
                          </a:solidFill>
                          <a:latin typeface="Trebuchet MS"/>
                        </a:defRPr>
                      </a:lvl6pPr>
                      <a:lvl7pPr marL="3656686" algn="l" defTabSz="1218895" rtl="0" eaLnBrk="1" latinLnBrk="0" hangingPunct="1">
                        <a:defRPr sz="2399" kern="1200">
                          <a:solidFill>
                            <a:schemeClr val="tx1"/>
                          </a:solidFill>
                          <a:latin typeface="Trebuchet MS"/>
                        </a:defRPr>
                      </a:lvl7pPr>
                      <a:lvl8pPr marL="4266133" algn="l" defTabSz="1218895" rtl="0" eaLnBrk="1" latinLnBrk="0" hangingPunct="1">
                        <a:defRPr sz="2399" kern="1200">
                          <a:solidFill>
                            <a:schemeClr val="tx1"/>
                          </a:solidFill>
                          <a:latin typeface="Trebuchet MS"/>
                        </a:defRPr>
                      </a:lvl8pPr>
                      <a:lvl9pPr marL="4875581" algn="l" defTabSz="1218895" rtl="0" eaLnBrk="1" latinLnBrk="0" hangingPunct="1">
                        <a:defRPr sz="2399" kern="1200">
                          <a:solidFill>
                            <a:schemeClr val="tx1"/>
                          </a:solidFill>
                          <a:latin typeface="Trebuchet MS"/>
                        </a:defRPr>
                      </a:lvl9pPr>
                    </a:lstStyle>
                    <a:p>
                      <a:pPr marL="0" marR="0" indent="0" algn="ctr" defTabSz="914400" rtl="0" eaLnBrk="1" fontAlgn="auto" latinLnBrk="0" hangingPunct="1">
                        <a:lnSpc>
                          <a:spcPct val="85000"/>
                        </a:lnSpc>
                        <a:spcBef>
                          <a:spcPts val="0"/>
                        </a:spcBef>
                        <a:spcAft>
                          <a:spcPts val="0"/>
                        </a:spcAft>
                        <a:buClrTx/>
                        <a:buSzTx/>
                        <a:buFontTx/>
                        <a:buNone/>
                        <a:tabLst/>
                        <a:defRPr/>
                      </a:pPr>
                      <a:r>
                        <a:rPr kumimoji="0" lang="en-US" sz="900" u="none" strike="noStrike" kern="1200" cap="none" spc="0" normalizeH="0" baseline="0" noProof="0" dirty="0">
                          <a:ln>
                            <a:noFill/>
                          </a:ln>
                          <a:effectLst/>
                          <a:uLnTx/>
                          <a:uFillTx/>
                          <a:latin typeface="Arial" panose="020B0604020202020204" pitchFamily="34" charset="0"/>
                          <a:cs typeface="Arial" panose="020B0604020202020204" pitchFamily="34" charset="0"/>
                        </a:rPr>
                        <a:t>5.8-7.2</a:t>
                      </a:r>
                      <a:endParaRPr lang="en-US" sz="900" b="0" kern="1200" dirty="0">
                        <a:solidFill>
                          <a:srgbClr val="433F3F"/>
                        </a:solidFill>
                        <a:effectLst/>
                        <a:latin typeface="Arial" panose="020B0604020202020204" pitchFamily="34" charset="0"/>
                        <a:ea typeface="+mn-ea"/>
                        <a:cs typeface="Arial" panose="020B0604020202020204" pitchFamily="34" charset="0"/>
                      </a:endParaRPr>
                    </a:p>
                  </a:txBody>
                  <a:tcPr marL="60960" marR="60960" marT="60960" marB="60960" anchor="ctr"/>
                </a:tc>
                <a:extLst>
                  <a:ext uri="{0D108BD9-81ED-4DB2-BD59-A6C34878D82A}">
                    <a16:rowId xmlns:a16="http://schemas.microsoft.com/office/drawing/2014/main" val="1321199278"/>
                  </a:ext>
                </a:extLst>
              </a:tr>
            </a:tbl>
          </a:graphicData>
        </a:graphic>
      </p:graphicFrame>
      <p:graphicFrame>
        <p:nvGraphicFramePr>
          <p:cNvPr id="492" name="Table 491">
            <a:extLst>
              <a:ext uri="{FF2B5EF4-FFF2-40B4-BE49-F238E27FC236}">
                <a16:creationId xmlns:a16="http://schemas.microsoft.com/office/drawing/2014/main" id="{6EF68A38-6B84-8449-B531-D3F9E63288BD}"/>
              </a:ext>
            </a:extLst>
          </p:cNvPr>
          <p:cNvGraphicFramePr>
            <a:graphicFrameLocks/>
          </p:cNvGraphicFramePr>
          <p:nvPr/>
        </p:nvGraphicFramePr>
        <p:xfrm>
          <a:off x="7007525" y="1288362"/>
          <a:ext cx="4571661" cy="1512632"/>
        </p:xfrm>
        <a:graphic>
          <a:graphicData uri="http://schemas.openxmlformats.org/drawingml/2006/table">
            <a:tbl>
              <a:tblPr firstRow="1" bandRow="1">
                <a:tableStyleId>{5C22544A-7EE6-4342-B048-85BDC9FD1C3A}</a:tableStyleId>
              </a:tblPr>
              <a:tblGrid>
                <a:gridCol w="1949867">
                  <a:extLst>
                    <a:ext uri="{9D8B030D-6E8A-4147-A177-3AD203B41FA5}">
                      <a16:colId xmlns:a16="http://schemas.microsoft.com/office/drawing/2014/main" val="1768634295"/>
                    </a:ext>
                  </a:extLst>
                </a:gridCol>
                <a:gridCol w="1310897">
                  <a:extLst>
                    <a:ext uri="{9D8B030D-6E8A-4147-A177-3AD203B41FA5}">
                      <a16:colId xmlns:a16="http://schemas.microsoft.com/office/drawing/2014/main" val="2581625970"/>
                    </a:ext>
                  </a:extLst>
                </a:gridCol>
                <a:gridCol w="1310897">
                  <a:extLst>
                    <a:ext uri="{9D8B030D-6E8A-4147-A177-3AD203B41FA5}">
                      <a16:colId xmlns:a16="http://schemas.microsoft.com/office/drawing/2014/main" val="4135542423"/>
                    </a:ext>
                  </a:extLst>
                </a:gridCol>
              </a:tblGrid>
              <a:tr h="225663">
                <a:tc>
                  <a:txBody>
                    <a:bodyPr/>
                    <a:lstStyle/>
                    <a:p>
                      <a:pPr marL="0" marR="0" lvl="0" indent="0" algn="l" defTabSz="1218895" rtl="0" eaLnBrk="1" fontAlgn="auto" latinLnBrk="0" hangingPunct="1">
                        <a:lnSpc>
                          <a:spcPct val="90000"/>
                        </a:lnSpc>
                        <a:spcBef>
                          <a:spcPts val="0"/>
                        </a:spcBef>
                        <a:spcAft>
                          <a:spcPts val="200"/>
                        </a:spcAft>
                        <a:buClrTx/>
                        <a:buSzTx/>
                        <a:buFontTx/>
                        <a:buNone/>
                        <a:tabLst/>
                        <a:defRPr/>
                      </a:pPr>
                      <a:r>
                        <a:rPr lang="en-US" sz="1000" kern="1200" dirty="0">
                          <a:latin typeface="Arial" panose="020B0604020202020204" pitchFamily="34" charset="0"/>
                          <a:cs typeface="Arial" panose="020B0604020202020204" pitchFamily="34" charset="0"/>
                        </a:rPr>
                        <a:t>Response per BICR</a:t>
                      </a:r>
                      <a:endParaRPr lang="en-US" sz="1000" b="1" kern="1200" dirty="0">
                        <a:solidFill>
                          <a:schemeClr val="bg1"/>
                        </a:solidFill>
                        <a:latin typeface="Arial" panose="020B0604020202020204" pitchFamily="34" charset="0"/>
                        <a:ea typeface="+mn-ea"/>
                        <a:cs typeface="Arial" panose="020B0604020202020204" pitchFamily="34" charset="0"/>
                      </a:endParaRPr>
                    </a:p>
                  </a:txBody>
                  <a:tcPr marL="117137" marR="117137" marT="43926" marB="43926" anchor="ctr">
                    <a:solidFill>
                      <a:schemeClr val="tx2"/>
                    </a:solidFill>
                  </a:tcPr>
                </a:tc>
                <a:tc>
                  <a:txBody>
                    <a:bodyPr/>
                    <a:lstStyle/>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NIVO</a:t>
                      </a:r>
                      <a:r>
                        <a:rPr lang="en-GB" sz="1000" baseline="0" dirty="0">
                          <a:latin typeface="Arial" panose="020B0604020202020204" pitchFamily="34" charset="0"/>
                          <a:cs typeface="Arial" panose="020B0604020202020204" pitchFamily="34" charset="0"/>
                        </a:rPr>
                        <a:t> + chemo </a:t>
                      </a:r>
                    </a:p>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(N=602)</a:t>
                      </a:r>
                      <a:r>
                        <a:rPr lang="en-GB" sz="1000" baseline="30000" dirty="0">
                          <a:latin typeface="Arial" panose="020B0604020202020204" pitchFamily="34" charset="0"/>
                          <a:cs typeface="Arial" panose="020B0604020202020204" pitchFamily="34" charset="0"/>
                        </a:rPr>
                        <a:t>a</a:t>
                      </a:r>
                      <a:endParaRPr lang="en-GB" sz="1000" b="1" baseline="30000" dirty="0">
                        <a:solidFill>
                          <a:schemeClr val="bg1"/>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Chemo </a:t>
                      </a:r>
                    </a:p>
                    <a:p>
                      <a:pPr marL="0" indent="0" algn="ctr">
                        <a:lnSpc>
                          <a:spcPct val="90000"/>
                        </a:lnSpc>
                        <a:spcBef>
                          <a:spcPts val="0"/>
                        </a:spcBef>
                        <a:spcAft>
                          <a:spcPts val="200"/>
                        </a:spcAft>
                        <a:tabLst/>
                      </a:pPr>
                      <a:r>
                        <a:rPr lang="en-GB" sz="1000" dirty="0">
                          <a:latin typeface="Arial" panose="020B0604020202020204" pitchFamily="34" charset="0"/>
                          <a:cs typeface="Arial" panose="020B0604020202020204" pitchFamily="34" charset="0"/>
                        </a:rPr>
                        <a:t>(N=607)</a:t>
                      </a:r>
                      <a:r>
                        <a:rPr lang="en-GB" sz="1000" baseline="30000" dirty="0">
                          <a:latin typeface="Arial" panose="020B0604020202020204" pitchFamily="34" charset="0"/>
                          <a:cs typeface="Arial" panose="020B0604020202020204" pitchFamily="34" charset="0"/>
                        </a:rPr>
                        <a:t>a</a:t>
                      </a:r>
                      <a:endParaRPr lang="en-GB" sz="1000" b="1" baseline="30000" dirty="0">
                        <a:solidFill>
                          <a:schemeClr val="bg1"/>
                        </a:solidFill>
                        <a:latin typeface="Arial" panose="020B0604020202020204" pitchFamily="34" charset="0"/>
                        <a:ea typeface="MS Mincho"/>
                        <a:cs typeface="Arial" panose="020B0604020202020204" pitchFamily="34" charset="0"/>
                      </a:endParaRPr>
                    </a:p>
                  </a:txBody>
                  <a:tcPr marL="117137" marR="117137" marT="43926" marB="43926" anchor="ctr">
                    <a:solidFill>
                      <a:schemeClr val="accent6"/>
                    </a:solidFill>
                  </a:tcPr>
                </a:tc>
                <a:extLst>
                  <a:ext uri="{0D108BD9-81ED-4DB2-BD59-A6C34878D82A}">
                    <a16:rowId xmlns:a16="http://schemas.microsoft.com/office/drawing/2014/main" val="1792556543"/>
                  </a:ext>
                </a:extLst>
              </a:tr>
              <a:tr h="131012">
                <a:tc>
                  <a:txBody>
                    <a:bodyPr/>
                    <a:lstStyle/>
                    <a:p>
                      <a:pPr marL="0" marR="0" lvl="0" indent="0" algn="l" defTabSz="1218895" rtl="0" eaLnBrk="1" fontAlgn="auto" latinLnBrk="0" hangingPunct="1">
                        <a:lnSpc>
                          <a:spcPct val="90000"/>
                        </a:lnSpc>
                        <a:spcBef>
                          <a:spcPts val="0"/>
                        </a:spcBef>
                        <a:spcAft>
                          <a:spcPts val="0"/>
                        </a:spcAft>
                        <a:buClrTx/>
                        <a:buSzTx/>
                        <a:buFontTx/>
                        <a:buNone/>
                        <a:tabLst/>
                        <a:defRPr/>
                      </a:pPr>
                      <a:r>
                        <a:rPr lang="en-GB" sz="1000" b="1" dirty="0">
                          <a:latin typeface="Arial" panose="020B0604020202020204" pitchFamily="34" charset="0"/>
                          <a:cs typeface="Arial" panose="020B0604020202020204" pitchFamily="34" charset="0"/>
                        </a:rPr>
                        <a:t>ORR,</a:t>
                      </a:r>
                      <a:r>
                        <a:rPr lang="en-GB" sz="1000" b="1" baseline="30000" dirty="0">
                          <a:latin typeface="Arial" panose="020B0604020202020204" pitchFamily="34" charset="0"/>
                          <a:cs typeface="Arial" panose="020B0604020202020204" pitchFamily="34" charset="0"/>
                        </a:rPr>
                        <a:t>c</a:t>
                      </a:r>
                      <a:r>
                        <a:rPr lang="en-GB" sz="1000" b="1" dirty="0">
                          <a:latin typeface="Arial" panose="020B0604020202020204" pitchFamily="34" charset="0"/>
                          <a:cs typeface="Arial" panose="020B0604020202020204" pitchFamily="34" charset="0"/>
                        </a:rPr>
                        <a:t> % (95% CI)</a:t>
                      </a:r>
                      <a:endParaRPr lang="en-GB" sz="1000" b="1"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lvl="0" indent="0" algn="ctr" defTabSz="1218895" rtl="0" eaLnBrk="1" fontAlgn="auto" latinLnBrk="0" hangingPunct="1">
                        <a:lnSpc>
                          <a:spcPct val="90000"/>
                        </a:lnSpc>
                        <a:spcBef>
                          <a:spcPts val="0"/>
                        </a:spcBef>
                        <a:spcAft>
                          <a:spcPts val="0"/>
                        </a:spcAft>
                        <a:buClrTx/>
                        <a:buSzTx/>
                        <a:buFontTx/>
                        <a:buNone/>
                        <a:tabLst/>
                        <a:defRPr/>
                      </a:pPr>
                      <a:r>
                        <a:rPr lang="en-US" sz="1000" dirty="0">
                          <a:effectLst/>
                          <a:latin typeface="Arial" panose="020B0604020202020204" pitchFamily="34" charset="0"/>
                          <a:cs typeface="Arial" panose="020B0604020202020204" pitchFamily="34" charset="0"/>
                        </a:rPr>
                        <a:t>58 (54-62)</a:t>
                      </a:r>
                      <a:endParaRPr lang="en-US" sz="1000" b="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lvl="0" indent="0" algn="ctr" defTabSz="1218895" rtl="0" eaLnBrk="1" fontAlgn="auto" latinLnBrk="0" hangingPunct="1">
                        <a:lnSpc>
                          <a:spcPct val="90000"/>
                        </a:lnSpc>
                        <a:spcBef>
                          <a:spcPts val="0"/>
                        </a:spcBef>
                        <a:spcAft>
                          <a:spcPts val="0"/>
                        </a:spcAft>
                        <a:buClrTx/>
                        <a:buSzTx/>
                        <a:buFontTx/>
                        <a:buNone/>
                        <a:tabLst/>
                        <a:defRPr/>
                      </a:pPr>
                      <a:r>
                        <a:rPr lang="en-US" sz="1000" dirty="0">
                          <a:effectLst/>
                          <a:latin typeface="Arial" panose="020B0604020202020204" pitchFamily="34" charset="0"/>
                          <a:cs typeface="Arial" panose="020B0604020202020204" pitchFamily="34" charset="0"/>
                        </a:rPr>
                        <a:t>46 (42-50)</a:t>
                      </a:r>
                      <a:endParaRPr lang="en-US" sz="1000" b="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683164111"/>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CR</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11</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7</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2219294557"/>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PR</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47</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39</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2293227866"/>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SD</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28</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33</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291208109"/>
                  </a:ext>
                </a:extLst>
              </a:tr>
              <a:tr h="131012">
                <a:tc>
                  <a:txBody>
                    <a:bodyPr/>
                    <a:lstStyle/>
                    <a:p>
                      <a:pPr marL="117475" indent="0">
                        <a:lnSpc>
                          <a:spcPct val="90000"/>
                        </a:lnSpc>
                        <a:spcBef>
                          <a:spcPts val="0"/>
                        </a:spcBef>
                        <a:spcAft>
                          <a:spcPts val="0"/>
                        </a:spcAft>
                        <a:tabLst/>
                      </a:pPr>
                      <a:r>
                        <a:rPr lang="en-GB" sz="1000" strike="noStrike" baseline="0" dirty="0">
                          <a:latin typeface="Arial" panose="020B0604020202020204" pitchFamily="34" charset="0"/>
                          <a:cs typeface="Arial" panose="020B0604020202020204" pitchFamily="34" charset="0"/>
                        </a:rPr>
                        <a:t>PD</a:t>
                      </a:r>
                      <a:endParaRPr lang="en-GB" sz="1000" b="0" strike="noStrike" baseline="0" dirty="0">
                        <a:solidFill>
                          <a:srgbClr val="433F3F"/>
                        </a:solidFill>
                        <a:latin typeface="Arial" panose="020B0604020202020204" pitchFamily="34" charset="0"/>
                        <a:ea typeface="MS Mincho"/>
                        <a:cs typeface="Arial" panose="020B0604020202020204" pitchFamily="34" charset="0"/>
                      </a:endParaRPr>
                    </a:p>
                  </a:txBody>
                  <a:tcPr marL="117137" marR="117137" marT="43926" marB="43926"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7</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tc>
                  <a:txBody>
                    <a:bodyPr/>
                    <a:lstStyle/>
                    <a:p>
                      <a:pPr marL="0" marR="0" algn="ctr">
                        <a:lnSpc>
                          <a:spcPct val="90000"/>
                        </a:lnSpc>
                        <a:spcBef>
                          <a:spcPts val="0"/>
                        </a:spcBef>
                        <a:spcAft>
                          <a:spcPts val="0"/>
                        </a:spcAft>
                      </a:pPr>
                      <a:r>
                        <a:rPr lang="en-US" sz="1000" baseline="0" dirty="0">
                          <a:effectLst/>
                          <a:latin typeface="Arial" panose="020B0604020202020204" pitchFamily="34" charset="0"/>
                          <a:cs typeface="Arial" panose="020B0604020202020204" pitchFamily="34" charset="0"/>
                        </a:rPr>
                        <a:t>10</a:t>
                      </a:r>
                      <a:endParaRPr lang="en-US" sz="1000" b="0" baseline="0" dirty="0">
                        <a:solidFill>
                          <a:srgbClr val="433F3F"/>
                        </a:solidFill>
                        <a:effectLst/>
                        <a:latin typeface="Arial" panose="020B0604020202020204" pitchFamily="34" charset="0"/>
                        <a:ea typeface="Times New Roman"/>
                        <a:cs typeface="Arial" panose="020B0604020202020204" pitchFamily="34" charset="0"/>
                      </a:endParaRPr>
                    </a:p>
                  </a:txBody>
                  <a:tcPr marL="87853" marR="87853" marT="0" marB="0" anchor="ctr"/>
                </a:tc>
                <a:extLst>
                  <a:ext uri="{0D108BD9-81ED-4DB2-BD59-A6C34878D82A}">
                    <a16:rowId xmlns:a16="http://schemas.microsoft.com/office/drawing/2014/main" val="145933839"/>
                  </a:ext>
                </a:extLst>
              </a:tr>
            </a:tbl>
          </a:graphicData>
        </a:graphic>
      </p:graphicFrame>
    </p:spTree>
    <p:custDataLst>
      <p:tags r:id="rId1"/>
    </p:custDataLst>
    <p:extLst>
      <p:ext uri="{BB962C8B-B14F-4D97-AF65-F5344CB8AC3E}">
        <p14:creationId xmlns:p14="http://schemas.microsoft.com/office/powerpoint/2010/main" val="61645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3">
            <a:extLst>
              <a:ext uri="{FF2B5EF4-FFF2-40B4-BE49-F238E27FC236}">
                <a16:creationId xmlns:a16="http://schemas.microsoft.com/office/drawing/2014/main" id="{8EDD968E-BCB5-4BDC-9334-D7C916DB9979}"/>
              </a:ext>
            </a:extLst>
          </p:cNvPr>
          <p:cNvSpPr>
            <a:spLocks noChangeAspect="1" noChangeArrowheads="1" noTextEdit="1"/>
          </p:cNvSpPr>
          <p:nvPr/>
        </p:nvSpPr>
        <p:spPr bwMode="auto">
          <a:xfrm>
            <a:off x="250825" y="1401763"/>
            <a:ext cx="11569700" cy="399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5" name="Line 5">
            <a:extLst>
              <a:ext uri="{FF2B5EF4-FFF2-40B4-BE49-F238E27FC236}">
                <a16:creationId xmlns:a16="http://schemas.microsoft.com/office/drawing/2014/main" id="{B422395B-6A51-4195-8F91-A32798B95302}"/>
              </a:ext>
            </a:extLst>
          </p:cNvPr>
          <p:cNvSpPr>
            <a:spLocks noChangeShapeType="1"/>
          </p:cNvSpPr>
          <p:nvPr/>
        </p:nvSpPr>
        <p:spPr bwMode="auto">
          <a:xfrm flipH="1">
            <a:off x="879476" y="4443413"/>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6" name="Line 6">
            <a:extLst>
              <a:ext uri="{FF2B5EF4-FFF2-40B4-BE49-F238E27FC236}">
                <a16:creationId xmlns:a16="http://schemas.microsoft.com/office/drawing/2014/main" id="{99618A4F-F9A6-4BCF-9A16-4A9C5B3F2114}"/>
              </a:ext>
            </a:extLst>
          </p:cNvPr>
          <p:cNvSpPr>
            <a:spLocks noChangeShapeType="1"/>
          </p:cNvSpPr>
          <p:nvPr/>
        </p:nvSpPr>
        <p:spPr bwMode="auto">
          <a:xfrm flipH="1">
            <a:off x="879476" y="4146550"/>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7" name="Line 7">
            <a:extLst>
              <a:ext uri="{FF2B5EF4-FFF2-40B4-BE49-F238E27FC236}">
                <a16:creationId xmlns:a16="http://schemas.microsoft.com/office/drawing/2014/main" id="{B308C3C2-2ADB-4332-83B9-E6E298A458C3}"/>
              </a:ext>
            </a:extLst>
          </p:cNvPr>
          <p:cNvSpPr>
            <a:spLocks noChangeShapeType="1"/>
          </p:cNvSpPr>
          <p:nvPr/>
        </p:nvSpPr>
        <p:spPr bwMode="auto">
          <a:xfrm flipH="1">
            <a:off x="879476" y="3848100"/>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8" name="Line 8">
            <a:extLst>
              <a:ext uri="{FF2B5EF4-FFF2-40B4-BE49-F238E27FC236}">
                <a16:creationId xmlns:a16="http://schemas.microsoft.com/office/drawing/2014/main" id="{66C00E23-6EF0-4A70-BFBA-5221AA803E41}"/>
              </a:ext>
            </a:extLst>
          </p:cNvPr>
          <p:cNvSpPr>
            <a:spLocks noChangeShapeType="1"/>
          </p:cNvSpPr>
          <p:nvPr/>
        </p:nvSpPr>
        <p:spPr bwMode="auto">
          <a:xfrm flipH="1">
            <a:off x="879476" y="3549650"/>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9" name="Line 9">
            <a:extLst>
              <a:ext uri="{FF2B5EF4-FFF2-40B4-BE49-F238E27FC236}">
                <a16:creationId xmlns:a16="http://schemas.microsoft.com/office/drawing/2014/main" id="{B37E9E17-374A-46E7-9877-5AF0544D735C}"/>
              </a:ext>
            </a:extLst>
          </p:cNvPr>
          <p:cNvSpPr>
            <a:spLocks noChangeShapeType="1"/>
          </p:cNvSpPr>
          <p:nvPr/>
        </p:nvSpPr>
        <p:spPr bwMode="auto">
          <a:xfrm flipH="1">
            <a:off x="879476" y="3252788"/>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0" name="Line 10">
            <a:extLst>
              <a:ext uri="{FF2B5EF4-FFF2-40B4-BE49-F238E27FC236}">
                <a16:creationId xmlns:a16="http://schemas.microsoft.com/office/drawing/2014/main" id="{C1B98E3F-A4B3-4C85-ACDA-85B8BC308562}"/>
              </a:ext>
            </a:extLst>
          </p:cNvPr>
          <p:cNvSpPr>
            <a:spLocks noChangeShapeType="1"/>
          </p:cNvSpPr>
          <p:nvPr/>
        </p:nvSpPr>
        <p:spPr bwMode="auto">
          <a:xfrm flipH="1">
            <a:off x="879476" y="2954338"/>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1" name="Line 11">
            <a:extLst>
              <a:ext uri="{FF2B5EF4-FFF2-40B4-BE49-F238E27FC236}">
                <a16:creationId xmlns:a16="http://schemas.microsoft.com/office/drawing/2014/main" id="{3EF70A32-8185-4A86-89D2-7C923D42B2FC}"/>
              </a:ext>
            </a:extLst>
          </p:cNvPr>
          <p:cNvSpPr>
            <a:spLocks noChangeShapeType="1"/>
          </p:cNvSpPr>
          <p:nvPr/>
        </p:nvSpPr>
        <p:spPr bwMode="auto">
          <a:xfrm flipH="1">
            <a:off x="879476" y="2657475"/>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2" name="Line 12">
            <a:extLst>
              <a:ext uri="{FF2B5EF4-FFF2-40B4-BE49-F238E27FC236}">
                <a16:creationId xmlns:a16="http://schemas.microsoft.com/office/drawing/2014/main" id="{BB1298A4-976D-4542-AC06-DB1DEB60997F}"/>
              </a:ext>
            </a:extLst>
          </p:cNvPr>
          <p:cNvSpPr>
            <a:spLocks noChangeShapeType="1"/>
          </p:cNvSpPr>
          <p:nvPr/>
        </p:nvSpPr>
        <p:spPr bwMode="auto">
          <a:xfrm flipH="1">
            <a:off x="879476" y="2359025"/>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3" name="Line 13">
            <a:extLst>
              <a:ext uri="{FF2B5EF4-FFF2-40B4-BE49-F238E27FC236}">
                <a16:creationId xmlns:a16="http://schemas.microsoft.com/office/drawing/2014/main" id="{BECF3071-D94F-4CA1-B9E9-D0BD0A2E361B}"/>
              </a:ext>
            </a:extLst>
          </p:cNvPr>
          <p:cNvSpPr>
            <a:spLocks noChangeShapeType="1"/>
          </p:cNvSpPr>
          <p:nvPr/>
        </p:nvSpPr>
        <p:spPr bwMode="auto">
          <a:xfrm flipH="1">
            <a:off x="879476" y="2062163"/>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4" name="Line 14">
            <a:extLst>
              <a:ext uri="{FF2B5EF4-FFF2-40B4-BE49-F238E27FC236}">
                <a16:creationId xmlns:a16="http://schemas.microsoft.com/office/drawing/2014/main" id="{EF28767D-EA1D-4F2F-8868-4AD74D8084B3}"/>
              </a:ext>
            </a:extLst>
          </p:cNvPr>
          <p:cNvSpPr>
            <a:spLocks noChangeShapeType="1"/>
          </p:cNvSpPr>
          <p:nvPr/>
        </p:nvSpPr>
        <p:spPr bwMode="auto">
          <a:xfrm flipH="1">
            <a:off x="879476" y="1763713"/>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5" name="Line 15">
            <a:extLst>
              <a:ext uri="{FF2B5EF4-FFF2-40B4-BE49-F238E27FC236}">
                <a16:creationId xmlns:a16="http://schemas.microsoft.com/office/drawing/2014/main" id="{03AFFAFA-3831-4A34-8581-678A168C2C74}"/>
              </a:ext>
            </a:extLst>
          </p:cNvPr>
          <p:cNvSpPr>
            <a:spLocks noChangeShapeType="1"/>
          </p:cNvSpPr>
          <p:nvPr/>
        </p:nvSpPr>
        <p:spPr bwMode="auto">
          <a:xfrm flipH="1">
            <a:off x="879476" y="1465263"/>
            <a:ext cx="55563"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6" name="Freeform 16">
            <a:extLst>
              <a:ext uri="{FF2B5EF4-FFF2-40B4-BE49-F238E27FC236}">
                <a16:creationId xmlns:a16="http://schemas.microsoft.com/office/drawing/2014/main" id="{E1A7D4E4-4087-4FD4-B3C9-2880E77163D8}"/>
              </a:ext>
            </a:extLst>
          </p:cNvPr>
          <p:cNvSpPr>
            <a:spLocks/>
          </p:cNvSpPr>
          <p:nvPr/>
        </p:nvSpPr>
        <p:spPr bwMode="auto">
          <a:xfrm>
            <a:off x="935038" y="1404938"/>
            <a:ext cx="4841875" cy="3086100"/>
          </a:xfrm>
          <a:custGeom>
            <a:avLst/>
            <a:gdLst>
              <a:gd name="T0" fmla="*/ 0 w 3050"/>
              <a:gd name="T1" fmla="*/ 0 h 1944"/>
              <a:gd name="T2" fmla="*/ 0 w 3050"/>
              <a:gd name="T3" fmla="*/ 1944 h 1944"/>
              <a:gd name="T4" fmla="*/ 3050 w 3050"/>
              <a:gd name="T5" fmla="*/ 1944 h 1944"/>
            </a:gdLst>
            <a:ahLst/>
            <a:cxnLst>
              <a:cxn ang="0">
                <a:pos x="T0" y="T1"/>
              </a:cxn>
              <a:cxn ang="0">
                <a:pos x="T2" y="T3"/>
              </a:cxn>
              <a:cxn ang="0">
                <a:pos x="T4" y="T5"/>
              </a:cxn>
            </a:cxnLst>
            <a:rect l="0" t="0" r="r" b="b"/>
            <a:pathLst>
              <a:path w="3050" h="1944">
                <a:moveTo>
                  <a:pt x="0" y="0"/>
                </a:moveTo>
                <a:lnTo>
                  <a:pt x="0" y="1944"/>
                </a:lnTo>
                <a:lnTo>
                  <a:pt x="3050" y="1944"/>
                </a:lnTo>
              </a:path>
            </a:pathLst>
          </a:custGeom>
          <a:noFill/>
          <a:ln w="14288">
            <a:solidFill>
              <a:srgbClr val="59545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27" name="Rectangle 17">
            <a:extLst>
              <a:ext uri="{FF2B5EF4-FFF2-40B4-BE49-F238E27FC236}">
                <a16:creationId xmlns:a16="http://schemas.microsoft.com/office/drawing/2014/main" id="{89795F3C-D654-4AFA-AADB-E2004A976645}"/>
              </a:ext>
            </a:extLst>
          </p:cNvPr>
          <p:cNvSpPr>
            <a:spLocks noChangeArrowheads="1"/>
          </p:cNvSpPr>
          <p:nvPr/>
        </p:nvSpPr>
        <p:spPr bwMode="auto">
          <a:xfrm>
            <a:off x="633413" y="1389063"/>
            <a:ext cx="2349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100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28" name="Rectangle 18">
            <a:extLst>
              <a:ext uri="{FF2B5EF4-FFF2-40B4-BE49-F238E27FC236}">
                <a16:creationId xmlns:a16="http://schemas.microsoft.com/office/drawing/2014/main" id="{0E6DEAAD-0983-4C55-A50F-720B5DF75579}"/>
              </a:ext>
            </a:extLst>
          </p:cNvPr>
          <p:cNvSpPr>
            <a:spLocks noChangeArrowheads="1"/>
          </p:cNvSpPr>
          <p:nvPr/>
        </p:nvSpPr>
        <p:spPr bwMode="auto">
          <a:xfrm>
            <a:off x="704851" y="1685925"/>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90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29" name="Rectangle 19">
            <a:extLst>
              <a:ext uri="{FF2B5EF4-FFF2-40B4-BE49-F238E27FC236}">
                <a16:creationId xmlns:a16="http://schemas.microsoft.com/office/drawing/2014/main" id="{5B045524-E62B-4A77-B78A-D7E7D97DFFD2}"/>
              </a:ext>
            </a:extLst>
          </p:cNvPr>
          <p:cNvSpPr>
            <a:spLocks noChangeArrowheads="1"/>
          </p:cNvSpPr>
          <p:nvPr/>
        </p:nvSpPr>
        <p:spPr bwMode="auto">
          <a:xfrm>
            <a:off x="704851" y="1984375"/>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80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0" name="Rectangle 20">
            <a:extLst>
              <a:ext uri="{FF2B5EF4-FFF2-40B4-BE49-F238E27FC236}">
                <a16:creationId xmlns:a16="http://schemas.microsoft.com/office/drawing/2014/main" id="{3B43C59A-5EC7-442C-A6B8-F0E6B9A03268}"/>
              </a:ext>
            </a:extLst>
          </p:cNvPr>
          <p:cNvSpPr>
            <a:spLocks noChangeArrowheads="1"/>
          </p:cNvSpPr>
          <p:nvPr/>
        </p:nvSpPr>
        <p:spPr bwMode="auto">
          <a:xfrm>
            <a:off x="704851" y="2281238"/>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70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1" name="Rectangle 21">
            <a:extLst>
              <a:ext uri="{FF2B5EF4-FFF2-40B4-BE49-F238E27FC236}">
                <a16:creationId xmlns:a16="http://schemas.microsoft.com/office/drawing/2014/main" id="{9801CA26-528E-4F9F-BA72-2BC91C9CA6E1}"/>
              </a:ext>
            </a:extLst>
          </p:cNvPr>
          <p:cNvSpPr>
            <a:spLocks noChangeArrowheads="1"/>
          </p:cNvSpPr>
          <p:nvPr/>
        </p:nvSpPr>
        <p:spPr bwMode="auto">
          <a:xfrm>
            <a:off x="704851" y="2579688"/>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60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2" name="Rectangle 22">
            <a:extLst>
              <a:ext uri="{FF2B5EF4-FFF2-40B4-BE49-F238E27FC236}">
                <a16:creationId xmlns:a16="http://schemas.microsoft.com/office/drawing/2014/main" id="{BAA1B8C2-11DE-4A9F-9545-CF4276E7D3D9}"/>
              </a:ext>
            </a:extLst>
          </p:cNvPr>
          <p:cNvSpPr>
            <a:spLocks noChangeArrowheads="1"/>
          </p:cNvSpPr>
          <p:nvPr/>
        </p:nvSpPr>
        <p:spPr bwMode="auto">
          <a:xfrm>
            <a:off x="704851" y="28765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50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3" name="Rectangle 23">
            <a:extLst>
              <a:ext uri="{FF2B5EF4-FFF2-40B4-BE49-F238E27FC236}">
                <a16:creationId xmlns:a16="http://schemas.microsoft.com/office/drawing/2014/main" id="{9066F58F-9D6A-4ED0-82DD-98D0F8F7BF62}"/>
              </a:ext>
            </a:extLst>
          </p:cNvPr>
          <p:cNvSpPr>
            <a:spLocks noChangeArrowheads="1"/>
          </p:cNvSpPr>
          <p:nvPr/>
        </p:nvSpPr>
        <p:spPr bwMode="auto">
          <a:xfrm>
            <a:off x="704851" y="317500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4" name="Rectangle 24">
            <a:extLst>
              <a:ext uri="{FF2B5EF4-FFF2-40B4-BE49-F238E27FC236}">
                <a16:creationId xmlns:a16="http://schemas.microsoft.com/office/drawing/2014/main" id="{E5AFDFD2-D15A-4927-BEE8-1CAB74CBD38D}"/>
              </a:ext>
            </a:extLst>
          </p:cNvPr>
          <p:cNvSpPr>
            <a:spLocks noChangeArrowheads="1"/>
          </p:cNvSpPr>
          <p:nvPr/>
        </p:nvSpPr>
        <p:spPr bwMode="auto">
          <a:xfrm>
            <a:off x="704851" y="34734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5" name="Rectangle 25">
            <a:extLst>
              <a:ext uri="{FF2B5EF4-FFF2-40B4-BE49-F238E27FC236}">
                <a16:creationId xmlns:a16="http://schemas.microsoft.com/office/drawing/2014/main" id="{3DF0D80A-8DA9-4460-9697-FC05564F7679}"/>
              </a:ext>
            </a:extLst>
          </p:cNvPr>
          <p:cNvSpPr>
            <a:spLocks noChangeArrowheads="1"/>
          </p:cNvSpPr>
          <p:nvPr/>
        </p:nvSpPr>
        <p:spPr bwMode="auto">
          <a:xfrm>
            <a:off x="704851" y="3770313"/>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20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6" name="Rectangle 26">
            <a:extLst>
              <a:ext uri="{FF2B5EF4-FFF2-40B4-BE49-F238E27FC236}">
                <a16:creationId xmlns:a16="http://schemas.microsoft.com/office/drawing/2014/main" id="{B691AFC8-3CA9-4367-871D-A240987F4AB8}"/>
              </a:ext>
            </a:extLst>
          </p:cNvPr>
          <p:cNvSpPr>
            <a:spLocks noChangeArrowheads="1"/>
          </p:cNvSpPr>
          <p:nvPr/>
        </p:nvSpPr>
        <p:spPr bwMode="auto">
          <a:xfrm>
            <a:off x="704851" y="4068763"/>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10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7" name="Rectangle 27">
            <a:extLst>
              <a:ext uri="{FF2B5EF4-FFF2-40B4-BE49-F238E27FC236}">
                <a16:creationId xmlns:a16="http://schemas.microsoft.com/office/drawing/2014/main" id="{9AE82E60-2279-4734-8328-76A9B2EB9999}"/>
              </a:ext>
            </a:extLst>
          </p:cNvPr>
          <p:cNvSpPr>
            <a:spLocks noChangeArrowheads="1"/>
          </p:cNvSpPr>
          <p:nvPr/>
        </p:nvSpPr>
        <p:spPr bwMode="auto">
          <a:xfrm>
            <a:off x="774701" y="4365625"/>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8" name="Rectangle 28">
            <a:extLst>
              <a:ext uri="{FF2B5EF4-FFF2-40B4-BE49-F238E27FC236}">
                <a16:creationId xmlns:a16="http://schemas.microsoft.com/office/drawing/2014/main" id="{21777279-A432-4D80-9BED-B18EC24E91A0}"/>
              </a:ext>
            </a:extLst>
          </p:cNvPr>
          <p:cNvSpPr>
            <a:spLocks noChangeArrowheads="1"/>
          </p:cNvSpPr>
          <p:nvPr/>
        </p:nvSpPr>
        <p:spPr bwMode="auto">
          <a:xfrm>
            <a:off x="5648326"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54</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39" name="Line 29">
            <a:extLst>
              <a:ext uri="{FF2B5EF4-FFF2-40B4-BE49-F238E27FC236}">
                <a16:creationId xmlns:a16="http://schemas.microsoft.com/office/drawing/2014/main" id="{0497801E-40C4-40BA-B7FF-6F99DAD90FCD}"/>
              </a:ext>
            </a:extLst>
          </p:cNvPr>
          <p:cNvSpPr>
            <a:spLocks noChangeShapeType="1"/>
          </p:cNvSpPr>
          <p:nvPr/>
        </p:nvSpPr>
        <p:spPr bwMode="auto">
          <a:xfrm>
            <a:off x="95408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0" name="Line 30">
            <a:extLst>
              <a:ext uri="{FF2B5EF4-FFF2-40B4-BE49-F238E27FC236}">
                <a16:creationId xmlns:a16="http://schemas.microsoft.com/office/drawing/2014/main" id="{2B2A2A65-5D1A-4369-9F46-4E8C1A31F712}"/>
              </a:ext>
            </a:extLst>
          </p:cNvPr>
          <p:cNvSpPr>
            <a:spLocks noChangeShapeType="1"/>
          </p:cNvSpPr>
          <p:nvPr/>
        </p:nvSpPr>
        <p:spPr bwMode="auto">
          <a:xfrm>
            <a:off x="12192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1" name="Line 31">
            <a:extLst>
              <a:ext uri="{FF2B5EF4-FFF2-40B4-BE49-F238E27FC236}">
                <a16:creationId xmlns:a16="http://schemas.microsoft.com/office/drawing/2014/main" id="{6EC2AFBE-4367-4CBB-9F54-CC6E26C9F46E}"/>
              </a:ext>
            </a:extLst>
          </p:cNvPr>
          <p:cNvSpPr>
            <a:spLocks noChangeShapeType="1"/>
          </p:cNvSpPr>
          <p:nvPr/>
        </p:nvSpPr>
        <p:spPr bwMode="auto">
          <a:xfrm>
            <a:off x="148272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2" name="Line 32">
            <a:extLst>
              <a:ext uri="{FF2B5EF4-FFF2-40B4-BE49-F238E27FC236}">
                <a16:creationId xmlns:a16="http://schemas.microsoft.com/office/drawing/2014/main" id="{EF4536F5-1B2C-4C20-A4BE-89E86D508F73}"/>
              </a:ext>
            </a:extLst>
          </p:cNvPr>
          <p:cNvSpPr>
            <a:spLocks noChangeShapeType="1"/>
          </p:cNvSpPr>
          <p:nvPr/>
        </p:nvSpPr>
        <p:spPr bwMode="auto">
          <a:xfrm>
            <a:off x="17526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3" name="Line 33">
            <a:extLst>
              <a:ext uri="{FF2B5EF4-FFF2-40B4-BE49-F238E27FC236}">
                <a16:creationId xmlns:a16="http://schemas.microsoft.com/office/drawing/2014/main" id="{FB30391D-14F5-4075-BD1D-12074F4655BD}"/>
              </a:ext>
            </a:extLst>
          </p:cNvPr>
          <p:cNvSpPr>
            <a:spLocks noChangeShapeType="1"/>
          </p:cNvSpPr>
          <p:nvPr/>
        </p:nvSpPr>
        <p:spPr bwMode="auto">
          <a:xfrm>
            <a:off x="20145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4" name="Line 34">
            <a:extLst>
              <a:ext uri="{FF2B5EF4-FFF2-40B4-BE49-F238E27FC236}">
                <a16:creationId xmlns:a16="http://schemas.microsoft.com/office/drawing/2014/main" id="{54C77B0D-A1DF-4276-A9A7-DCDA6EE9B548}"/>
              </a:ext>
            </a:extLst>
          </p:cNvPr>
          <p:cNvSpPr>
            <a:spLocks noChangeShapeType="1"/>
          </p:cNvSpPr>
          <p:nvPr/>
        </p:nvSpPr>
        <p:spPr bwMode="auto">
          <a:xfrm>
            <a:off x="22812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5" name="Line 35">
            <a:extLst>
              <a:ext uri="{FF2B5EF4-FFF2-40B4-BE49-F238E27FC236}">
                <a16:creationId xmlns:a16="http://schemas.microsoft.com/office/drawing/2014/main" id="{11A19789-7C37-4E35-A694-045C5093BE30}"/>
              </a:ext>
            </a:extLst>
          </p:cNvPr>
          <p:cNvSpPr>
            <a:spLocks noChangeShapeType="1"/>
          </p:cNvSpPr>
          <p:nvPr/>
        </p:nvSpPr>
        <p:spPr bwMode="auto">
          <a:xfrm>
            <a:off x="2544763"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6" name="Line 36">
            <a:extLst>
              <a:ext uri="{FF2B5EF4-FFF2-40B4-BE49-F238E27FC236}">
                <a16:creationId xmlns:a16="http://schemas.microsoft.com/office/drawing/2014/main" id="{634568FA-56F8-452A-9C62-06E0605F905B}"/>
              </a:ext>
            </a:extLst>
          </p:cNvPr>
          <p:cNvSpPr>
            <a:spLocks noChangeShapeType="1"/>
          </p:cNvSpPr>
          <p:nvPr/>
        </p:nvSpPr>
        <p:spPr bwMode="auto">
          <a:xfrm>
            <a:off x="280987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7" name="Line 37">
            <a:extLst>
              <a:ext uri="{FF2B5EF4-FFF2-40B4-BE49-F238E27FC236}">
                <a16:creationId xmlns:a16="http://schemas.microsoft.com/office/drawing/2014/main" id="{B93D2ADC-1EA8-4C81-8D24-3FDFE334F6AF}"/>
              </a:ext>
            </a:extLst>
          </p:cNvPr>
          <p:cNvSpPr>
            <a:spLocks noChangeShapeType="1"/>
          </p:cNvSpPr>
          <p:nvPr/>
        </p:nvSpPr>
        <p:spPr bwMode="auto">
          <a:xfrm>
            <a:off x="307657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8" name="Line 38">
            <a:extLst>
              <a:ext uri="{FF2B5EF4-FFF2-40B4-BE49-F238E27FC236}">
                <a16:creationId xmlns:a16="http://schemas.microsoft.com/office/drawing/2014/main" id="{07DA71D4-BBD1-48BF-876C-60EDD5975FB1}"/>
              </a:ext>
            </a:extLst>
          </p:cNvPr>
          <p:cNvSpPr>
            <a:spLocks noChangeShapeType="1"/>
          </p:cNvSpPr>
          <p:nvPr/>
        </p:nvSpPr>
        <p:spPr bwMode="auto">
          <a:xfrm>
            <a:off x="33401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9" name="Line 39">
            <a:extLst>
              <a:ext uri="{FF2B5EF4-FFF2-40B4-BE49-F238E27FC236}">
                <a16:creationId xmlns:a16="http://schemas.microsoft.com/office/drawing/2014/main" id="{45CDFE67-6713-4565-A049-10A523D120D0}"/>
              </a:ext>
            </a:extLst>
          </p:cNvPr>
          <p:cNvSpPr>
            <a:spLocks noChangeShapeType="1"/>
          </p:cNvSpPr>
          <p:nvPr/>
        </p:nvSpPr>
        <p:spPr bwMode="auto">
          <a:xfrm>
            <a:off x="360838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50" name="Line 40">
            <a:extLst>
              <a:ext uri="{FF2B5EF4-FFF2-40B4-BE49-F238E27FC236}">
                <a16:creationId xmlns:a16="http://schemas.microsoft.com/office/drawing/2014/main" id="{08E9AA42-5484-4F55-8D5F-D72CC984F715}"/>
              </a:ext>
            </a:extLst>
          </p:cNvPr>
          <p:cNvSpPr>
            <a:spLocks noChangeShapeType="1"/>
          </p:cNvSpPr>
          <p:nvPr/>
        </p:nvSpPr>
        <p:spPr bwMode="auto">
          <a:xfrm>
            <a:off x="38687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51" name="Line 41">
            <a:extLst>
              <a:ext uri="{FF2B5EF4-FFF2-40B4-BE49-F238E27FC236}">
                <a16:creationId xmlns:a16="http://schemas.microsoft.com/office/drawing/2014/main" id="{C0B70FFD-47C0-49BF-91B6-1CC93DA65991}"/>
              </a:ext>
            </a:extLst>
          </p:cNvPr>
          <p:cNvSpPr>
            <a:spLocks noChangeShapeType="1"/>
          </p:cNvSpPr>
          <p:nvPr/>
        </p:nvSpPr>
        <p:spPr bwMode="auto">
          <a:xfrm>
            <a:off x="41354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52" name="Line 42">
            <a:extLst>
              <a:ext uri="{FF2B5EF4-FFF2-40B4-BE49-F238E27FC236}">
                <a16:creationId xmlns:a16="http://schemas.microsoft.com/office/drawing/2014/main" id="{908F35A6-A536-4D6C-8484-D8633B252E71}"/>
              </a:ext>
            </a:extLst>
          </p:cNvPr>
          <p:cNvSpPr>
            <a:spLocks noChangeShapeType="1"/>
          </p:cNvSpPr>
          <p:nvPr/>
        </p:nvSpPr>
        <p:spPr bwMode="auto">
          <a:xfrm>
            <a:off x="4398963"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53" name="Line 43">
            <a:extLst>
              <a:ext uri="{FF2B5EF4-FFF2-40B4-BE49-F238E27FC236}">
                <a16:creationId xmlns:a16="http://schemas.microsoft.com/office/drawing/2014/main" id="{CEB9A27A-6EA3-4194-882D-F66D9A15538A}"/>
              </a:ext>
            </a:extLst>
          </p:cNvPr>
          <p:cNvSpPr>
            <a:spLocks noChangeShapeType="1"/>
          </p:cNvSpPr>
          <p:nvPr/>
        </p:nvSpPr>
        <p:spPr bwMode="auto">
          <a:xfrm>
            <a:off x="466725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54" name="Rectangle 44">
            <a:extLst>
              <a:ext uri="{FF2B5EF4-FFF2-40B4-BE49-F238E27FC236}">
                <a16:creationId xmlns:a16="http://schemas.microsoft.com/office/drawing/2014/main" id="{62228BA0-E063-4955-9B26-955D1DAD72E1}"/>
              </a:ext>
            </a:extLst>
          </p:cNvPr>
          <p:cNvSpPr>
            <a:spLocks noChangeArrowheads="1"/>
          </p:cNvSpPr>
          <p:nvPr/>
        </p:nvSpPr>
        <p:spPr bwMode="auto">
          <a:xfrm>
            <a:off x="920751"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55" name="Rectangle 45">
            <a:extLst>
              <a:ext uri="{FF2B5EF4-FFF2-40B4-BE49-F238E27FC236}">
                <a16:creationId xmlns:a16="http://schemas.microsoft.com/office/drawing/2014/main" id="{8BB5454F-B5A4-4002-AE00-9EEAEDDEC735}"/>
              </a:ext>
            </a:extLst>
          </p:cNvPr>
          <p:cNvSpPr>
            <a:spLocks noChangeArrowheads="1"/>
          </p:cNvSpPr>
          <p:nvPr/>
        </p:nvSpPr>
        <p:spPr bwMode="auto">
          <a:xfrm>
            <a:off x="1181101"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56" name="Rectangle 46">
            <a:extLst>
              <a:ext uri="{FF2B5EF4-FFF2-40B4-BE49-F238E27FC236}">
                <a16:creationId xmlns:a16="http://schemas.microsoft.com/office/drawing/2014/main" id="{C86A11CC-0C8C-4C40-8B2D-27F41060A65C}"/>
              </a:ext>
            </a:extLst>
          </p:cNvPr>
          <p:cNvSpPr>
            <a:spLocks noChangeArrowheads="1"/>
          </p:cNvSpPr>
          <p:nvPr/>
        </p:nvSpPr>
        <p:spPr bwMode="auto">
          <a:xfrm>
            <a:off x="1444626"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57" name="Rectangle 47">
            <a:extLst>
              <a:ext uri="{FF2B5EF4-FFF2-40B4-BE49-F238E27FC236}">
                <a16:creationId xmlns:a16="http://schemas.microsoft.com/office/drawing/2014/main" id="{A00091C0-826D-4285-B21F-B9377474BFC9}"/>
              </a:ext>
            </a:extLst>
          </p:cNvPr>
          <p:cNvSpPr>
            <a:spLocks noChangeArrowheads="1"/>
          </p:cNvSpPr>
          <p:nvPr/>
        </p:nvSpPr>
        <p:spPr bwMode="auto">
          <a:xfrm>
            <a:off x="1716088"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58" name="Rectangle 48">
            <a:extLst>
              <a:ext uri="{FF2B5EF4-FFF2-40B4-BE49-F238E27FC236}">
                <a16:creationId xmlns:a16="http://schemas.microsoft.com/office/drawing/2014/main" id="{ECF0B101-2745-4D7B-A3A2-47536D48027A}"/>
              </a:ext>
            </a:extLst>
          </p:cNvPr>
          <p:cNvSpPr>
            <a:spLocks noChangeArrowheads="1"/>
          </p:cNvSpPr>
          <p:nvPr/>
        </p:nvSpPr>
        <p:spPr bwMode="auto">
          <a:xfrm>
            <a:off x="1931988"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12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59" name="Rectangle 49">
            <a:extLst>
              <a:ext uri="{FF2B5EF4-FFF2-40B4-BE49-F238E27FC236}">
                <a16:creationId xmlns:a16="http://schemas.microsoft.com/office/drawing/2014/main" id="{7B9E9022-1452-4C86-8149-2F7B2434FD17}"/>
              </a:ext>
            </a:extLst>
          </p:cNvPr>
          <p:cNvSpPr>
            <a:spLocks noChangeArrowheads="1"/>
          </p:cNvSpPr>
          <p:nvPr/>
        </p:nvSpPr>
        <p:spPr bwMode="auto">
          <a:xfrm>
            <a:off x="220980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15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60" name="Rectangle 50">
            <a:extLst>
              <a:ext uri="{FF2B5EF4-FFF2-40B4-BE49-F238E27FC236}">
                <a16:creationId xmlns:a16="http://schemas.microsoft.com/office/drawing/2014/main" id="{9BB7DA4A-81BB-435C-BB3F-B50084C6A87F}"/>
              </a:ext>
            </a:extLst>
          </p:cNvPr>
          <p:cNvSpPr>
            <a:spLocks noChangeArrowheads="1"/>
          </p:cNvSpPr>
          <p:nvPr/>
        </p:nvSpPr>
        <p:spPr bwMode="auto">
          <a:xfrm>
            <a:off x="247015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18</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61" name="Rectangle 51">
            <a:extLst>
              <a:ext uri="{FF2B5EF4-FFF2-40B4-BE49-F238E27FC236}">
                <a16:creationId xmlns:a16="http://schemas.microsoft.com/office/drawing/2014/main" id="{C50FB2AF-1BB9-4659-9ADC-4AD1394260F2}"/>
              </a:ext>
            </a:extLst>
          </p:cNvPr>
          <p:cNvSpPr>
            <a:spLocks noChangeArrowheads="1"/>
          </p:cNvSpPr>
          <p:nvPr/>
        </p:nvSpPr>
        <p:spPr bwMode="auto">
          <a:xfrm>
            <a:off x="2738438"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21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62" name="Rectangle 52">
            <a:extLst>
              <a:ext uri="{FF2B5EF4-FFF2-40B4-BE49-F238E27FC236}">
                <a16:creationId xmlns:a16="http://schemas.microsoft.com/office/drawing/2014/main" id="{1F5889E0-7794-40F6-9BFE-AB9A549592CA}"/>
              </a:ext>
            </a:extLst>
          </p:cNvPr>
          <p:cNvSpPr>
            <a:spLocks noChangeArrowheads="1"/>
          </p:cNvSpPr>
          <p:nvPr/>
        </p:nvSpPr>
        <p:spPr bwMode="auto">
          <a:xfrm>
            <a:off x="299561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24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63" name="Rectangle 53">
            <a:extLst>
              <a:ext uri="{FF2B5EF4-FFF2-40B4-BE49-F238E27FC236}">
                <a16:creationId xmlns:a16="http://schemas.microsoft.com/office/drawing/2014/main" id="{2B4CAC91-2A75-4601-A49E-4BA51CD3D1CA}"/>
              </a:ext>
            </a:extLst>
          </p:cNvPr>
          <p:cNvSpPr>
            <a:spLocks noChangeArrowheads="1"/>
          </p:cNvSpPr>
          <p:nvPr/>
        </p:nvSpPr>
        <p:spPr bwMode="auto">
          <a:xfrm>
            <a:off x="326866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27</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64" name="Rectangle 54">
            <a:extLst>
              <a:ext uri="{FF2B5EF4-FFF2-40B4-BE49-F238E27FC236}">
                <a16:creationId xmlns:a16="http://schemas.microsoft.com/office/drawing/2014/main" id="{E8431B62-1B6D-4D15-B365-7EDC29EC5646}"/>
              </a:ext>
            </a:extLst>
          </p:cNvPr>
          <p:cNvSpPr>
            <a:spLocks noChangeArrowheads="1"/>
          </p:cNvSpPr>
          <p:nvPr/>
        </p:nvSpPr>
        <p:spPr bwMode="auto">
          <a:xfrm>
            <a:off x="353695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65" name="Rectangle 55">
            <a:extLst>
              <a:ext uri="{FF2B5EF4-FFF2-40B4-BE49-F238E27FC236}">
                <a16:creationId xmlns:a16="http://schemas.microsoft.com/office/drawing/2014/main" id="{F440C539-45EA-4049-B88C-FB15B19D69EB}"/>
              </a:ext>
            </a:extLst>
          </p:cNvPr>
          <p:cNvSpPr>
            <a:spLocks noChangeArrowheads="1"/>
          </p:cNvSpPr>
          <p:nvPr/>
        </p:nvSpPr>
        <p:spPr bwMode="auto">
          <a:xfrm>
            <a:off x="379730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33</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66" name="Rectangle 56">
            <a:extLst>
              <a:ext uri="{FF2B5EF4-FFF2-40B4-BE49-F238E27FC236}">
                <a16:creationId xmlns:a16="http://schemas.microsoft.com/office/drawing/2014/main" id="{598C3C03-2F1B-456D-8DAD-D62F5C9BAF6F}"/>
              </a:ext>
            </a:extLst>
          </p:cNvPr>
          <p:cNvSpPr>
            <a:spLocks noChangeArrowheads="1"/>
          </p:cNvSpPr>
          <p:nvPr/>
        </p:nvSpPr>
        <p:spPr bwMode="auto">
          <a:xfrm>
            <a:off x="406400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36</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67" name="Rectangle 57">
            <a:extLst>
              <a:ext uri="{FF2B5EF4-FFF2-40B4-BE49-F238E27FC236}">
                <a16:creationId xmlns:a16="http://schemas.microsoft.com/office/drawing/2014/main" id="{967C1484-BCD2-4FD9-AE9D-0C42368EA04A}"/>
              </a:ext>
            </a:extLst>
          </p:cNvPr>
          <p:cNvSpPr>
            <a:spLocks noChangeArrowheads="1"/>
          </p:cNvSpPr>
          <p:nvPr/>
        </p:nvSpPr>
        <p:spPr bwMode="auto">
          <a:xfrm>
            <a:off x="432911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39</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68" name="Rectangle 58">
            <a:extLst>
              <a:ext uri="{FF2B5EF4-FFF2-40B4-BE49-F238E27FC236}">
                <a16:creationId xmlns:a16="http://schemas.microsoft.com/office/drawing/2014/main" id="{654508D7-4281-4CE5-8D50-5367931EF54A}"/>
              </a:ext>
            </a:extLst>
          </p:cNvPr>
          <p:cNvSpPr>
            <a:spLocks noChangeArrowheads="1"/>
          </p:cNvSpPr>
          <p:nvPr/>
        </p:nvSpPr>
        <p:spPr bwMode="auto">
          <a:xfrm>
            <a:off x="459581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42</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69" name="Line 59">
            <a:extLst>
              <a:ext uri="{FF2B5EF4-FFF2-40B4-BE49-F238E27FC236}">
                <a16:creationId xmlns:a16="http://schemas.microsoft.com/office/drawing/2014/main" id="{F988764E-8C5F-44A2-A241-D779BD65C117}"/>
              </a:ext>
            </a:extLst>
          </p:cNvPr>
          <p:cNvSpPr>
            <a:spLocks noChangeShapeType="1"/>
          </p:cNvSpPr>
          <p:nvPr/>
        </p:nvSpPr>
        <p:spPr bwMode="auto">
          <a:xfrm>
            <a:off x="49276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70" name="Rectangle 60">
            <a:extLst>
              <a:ext uri="{FF2B5EF4-FFF2-40B4-BE49-F238E27FC236}">
                <a16:creationId xmlns:a16="http://schemas.microsoft.com/office/drawing/2014/main" id="{C114EC00-0047-44B8-BC65-FABF5212BBC2}"/>
              </a:ext>
            </a:extLst>
          </p:cNvPr>
          <p:cNvSpPr>
            <a:spLocks noChangeArrowheads="1"/>
          </p:cNvSpPr>
          <p:nvPr/>
        </p:nvSpPr>
        <p:spPr bwMode="auto">
          <a:xfrm>
            <a:off x="485616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45</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71" name="Line 61">
            <a:extLst>
              <a:ext uri="{FF2B5EF4-FFF2-40B4-BE49-F238E27FC236}">
                <a16:creationId xmlns:a16="http://schemas.microsoft.com/office/drawing/2014/main" id="{8A621629-5BEF-436E-8A9F-124508791B59}"/>
              </a:ext>
            </a:extLst>
          </p:cNvPr>
          <p:cNvSpPr>
            <a:spLocks noChangeShapeType="1"/>
          </p:cNvSpPr>
          <p:nvPr/>
        </p:nvSpPr>
        <p:spPr bwMode="auto">
          <a:xfrm>
            <a:off x="519747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72" name="Rectangle 62">
            <a:extLst>
              <a:ext uri="{FF2B5EF4-FFF2-40B4-BE49-F238E27FC236}">
                <a16:creationId xmlns:a16="http://schemas.microsoft.com/office/drawing/2014/main" id="{2CB4B25C-16E1-46E6-8CF2-886F0826C982}"/>
              </a:ext>
            </a:extLst>
          </p:cNvPr>
          <p:cNvSpPr>
            <a:spLocks noChangeArrowheads="1"/>
          </p:cNvSpPr>
          <p:nvPr/>
        </p:nvSpPr>
        <p:spPr bwMode="auto">
          <a:xfrm>
            <a:off x="512445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48</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73" name="Line 63">
            <a:extLst>
              <a:ext uri="{FF2B5EF4-FFF2-40B4-BE49-F238E27FC236}">
                <a16:creationId xmlns:a16="http://schemas.microsoft.com/office/drawing/2014/main" id="{5D223468-0E56-47DA-92A8-905184944058}"/>
              </a:ext>
            </a:extLst>
          </p:cNvPr>
          <p:cNvSpPr>
            <a:spLocks noChangeShapeType="1"/>
          </p:cNvSpPr>
          <p:nvPr/>
        </p:nvSpPr>
        <p:spPr bwMode="auto">
          <a:xfrm>
            <a:off x="5459413"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74" name="Line 64">
            <a:extLst>
              <a:ext uri="{FF2B5EF4-FFF2-40B4-BE49-F238E27FC236}">
                <a16:creationId xmlns:a16="http://schemas.microsoft.com/office/drawing/2014/main" id="{BC6FA914-E1E7-42FC-807C-82EDB454BE23}"/>
              </a:ext>
            </a:extLst>
          </p:cNvPr>
          <p:cNvSpPr>
            <a:spLocks noChangeShapeType="1"/>
          </p:cNvSpPr>
          <p:nvPr/>
        </p:nvSpPr>
        <p:spPr bwMode="auto">
          <a:xfrm>
            <a:off x="5726113"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75" name="Rectangle 65">
            <a:extLst>
              <a:ext uri="{FF2B5EF4-FFF2-40B4-BE49-F238E27FC236}">
                <a16:creationId xmlns:a16="http://schemas.microsoft.com/office/drawing/2014/main" id="{3A03527F-65DB-403B-880B-3D2C6BB323B8}"/>
              </a:ext>
            </a:extLst>
          </p:cNvPr>
          <p:cNvSpPr>
            <a:spLocks noChangeArrowheads="1"/>
          </p:cNvSpPr>
          <p:nvPr/>
        </p:nvSpPr>
        <p:spPr bwMode="auto">
          <a:xfrm>
            <a:off x="5387976"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51</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76" name="Rectangle 66">
            <a:extLst>
              <a:ext uri="{FF2B5EF4-FFF2-40B4-BE49-F238E27FC236}">
                <a16:creationId xmlns:a16="http://schemas.microsoft.com/office/drawing/2014/main" id="{B8C8AE38-5642-441B-9B17-B4FAD8880E5A}"/>
              </a:ext>
            </a:extLst>
          </p:cNvPr>
          <p:cNvSpPr>
            <a:spLocks noChangeArrowheads="1"/>
          </p:cNvSpPr>
          <p:nvPr/>
        </p:nvSpPr>
        <p:spPr bwMode="auto">
          <a:xfrm>
            <a:off x="1167765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54</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77" name="Line 67">
            <a:extLst>
              <a:ext uri="{FF2B5EF4-FFF2-40B4-BE49-F238E27FC236}">
                <a16:creationId xmlns:a16="http://schemas.microsoft.com/office/drawing/2014/main" id="{D7243F0A-457E-4DD8-8040-8DE66BEE6B36}"/>
              </a:ext>
            </a:extLst>
          </p:cNvPr>
          <p:cNvSpPr>
            <a:spLocks noChangeShapeType="1"/>
          </p:cNvSpPr>
          <p:nvPr/>
        </p:nvSpPr>
        <p:spPr bwMode="auto">
          <a:xfrm>
            <a:off x="69850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78" name="Line 68">
            <a:extLst>
              <a:ext uri="{FF2B5EF4-FFF2-40B4-BE49-F238E27FC236}">
                <a16:creationId xmlns:a16="http://schemas.microsoft.com/office/drawing/2014/main" id="{599C241C-03D0-4466-B64C-84E0F06DF5DE}"/>
              </a:ext>
            </a:extLst>
          </p:cNvPr>
          <p:cNvSpPr>
            <a:spLocks noChangeShapeType="1"/>
          </p:cNvSpPr>
          <p:nvPr/>
        </p:nvSpPr>
        <p:spPr bwMode="auto">
          <a:xfrm>
            <a:off x="724535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79" name="Line 69">
            <a:extLst>
              <a:ext uri="{FF2B5EF4-FFF2-40B4-BE49-F238E27FC236}">
                <a16:creationId xmlns:a16="http://schemas.microsoft.com/office/drawing/2014/main" id="{EFA8EAC8-6A0D-4CF3-B328-3188956F1CA9}"/>
              </a:ext>
            </a:extLst>
          </p:cNvPr>
          <p:cNvSpPr>
            <a:spLocks noChangeShapeType="1"/>
          </p:cNvSpPr>
          <p:nvPr/>
        </p:nvSpPr>
        <p:spPr bwMode="auto">
          <a:xfrm>
            <a:off x="750887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0" name="Line 70">
            <a:extLst>
              <a:ext uri="{FF2B5EF4-FFF2-40B4-BE49-F238E27FC236}">
                <a16:creationId xmlns:a16="http://schemas.microsoft.com/office/drawing/2014/main" id="{7A612277-540E-4E2B-8C25-B2375940F39D}"/>
              </a:ext>
            </a:extLst>
          </p:cNvPr>
          <p:cNvSpPr>
            <a:spLocks noChangeShapeType="1"/>
          </p:cNvSpPr>
          <p:nvPr/>
        </p:nvSpPr>
        <p:spPr bwMode="auto">
          <a:xfrm>
            <a:off x="77803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1" name="Line 71">
            <a:extLst>
              <a:ext uri="{FF2B5EF4-FFF2-40B4-BE49-F238E27FC236}">
                <a16:creationId xmlns:a16="http://schemas.microsoft.com/office/drawing/2014/main" id="{4807F2CF-7133-434C-A355-2503BF26F20B}"/>
              </a:ext>
            </a:extLst>
          </p:cNvPr>
          <p:cNvSpPr>
            <a:spLocks noChangeShapeType="1"/>
          </p:cNvSpPr>
          <p:nvPr/>
        </p:nvSpPr>
        <p:spPr bwMode="auto">
          <a:xfrm>
            <a:off x="804068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2" name="Line 72">
            <a:extLst>
              <a:ext uri="{FF2B5EF4-FFF2-40B4-BE49-F238E27FC236}">
                <a16:creationId xmlns:a16="http://schemas.microsoft.com/office/drawing/2014/main" id="{964C6A6B-D45C-4A6C-97D3-3955C2A5D7E7}"/>
              </a:ext>
            </a:extLst>
          </p:cNvPr>
          <p:cNvSpPr>
            <a:spLocks noChangeShapeType="1"/>
          </p:cNvSpPr>
          <p:nvPr/>
        </p:nvSpPr>
        <p:spPr bwMode="auto">
          <a:xfrm>
            <a:off x="830738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3" name="Line 73">
            <a:extLst>
              <a:ext uri="{FF2B5EF4-FFF2-40B4-BE49-F238E27FC236}">
                <a16:creationId xmlns:a16="http://schemas.microsoft.com/office/drawing/2014/main" id="{C90FCD09-0BE0-4B5B-87BD-46F22B0F957D}"/>
              </a:ext>
            </a:extLst>
          </p:cNvPr>
          <p:cNvSpPr>
            <a:spLocks noChangeShapeType="1"/>
          </p:cNvSpPr>
          <p:nvPr/>
        </p:nvSpPr>
        <p:spPr bwMode="auto">
          <a:xfrm>
            <a:off x="85725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4" name="Line 74">
            <a:extLst>
              <a:ext uri="{FF2B5EF4-FFF2-40B4-BE49-F238E27FC236}">
                <a16:creationId xmlns:a16="http://schemas.microsoft.com/office/drawing/2014/main" id="{6CA3C6C3-788F-44BE-8B0A-8289F800C885}"/>
              </a:ext>
            </a:extLst>
          </p:cNvPr>
          <p:cNvSpPr>
            <a:spLocks noChangeShapeType="1"/>
          </p:cNvSpPr>
          <p:nvPr/>
        </p:nvSpPr>
        <p:spPr bwMode="auto">
          <a:xfrm>
            <a:off x="88392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5" name="Line 75">
            <a:extLst>
              <a:ext uri="{FF2B5EF4-FFF2-40B4-BE49-F238E27FC236}">
                <a16:creationId xmlns:a16="http://schemas.microsoft.com/office/drawing/2014/main" id="{2B2B9D1A-0740-4748-86E0-26C456B40C76}"/>
              </a:ext>
            </a:extLst>
          </p:cNvPr>
          <p:cNvSpPr>
            <a:spLocks noChangeShapeType="1"/>
          </p:cNvSpPr>
          <p:nvPr/>
        </p:nvSpPr>
        <p:spPr bwMode="auto">
          <a:xfrm>
            <a:off x="910272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6" name="Line 76">
            <a:extLst>
              <a:ext uri="{FF2B5EF4-FFF2-40B4-BE49-F238E27FC236}">
                <a16:creationId xmlns:a16="http://schemas.microsoft.com/office/drawing/2014/main" id="{59DB47B0-8FBB-4F76-B0B8-A801F7C4AA8E}"/>
              </a:ext>
            </a:extLst>
          </p:cNvPr>
          <p:cNvSpPr>
            <a:spLocks noChangeShapeType="1"/>
          </p:cNvSpPr>
          <p:nvPr/>
        </p:nvSpPr>
        <p:spPr bwMode="auto">
          <a:xfrm>
            <a:off x="93678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7" name="Line 77">
            <a:extLst>
              <a:ext uri="{FF2B5EF4-FFF2-40B4-BE49-F238E27FC236}">
                <a16:creationId xmlns:a16="http://schemas.microsoft.com/office/drawing/2014/main" id="{8EDBF4CF-6885-44EF-8D69-E90288BD3710}"/>
              </a:ext>
            </a:extLst>
          </p:cNvPr>
          <p:cNvSpPr>
            <a:spLocks noChangeShapeType="1"/>
          </p:cNvSpPr>
          <p:nvPr/>
        </p:nvSpPr>
        <p:spPr bwMode="auto">
          <a:xfrm>
            <a:off x="96345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8" name="Line 78">
            <a:extLst>
              <a:ext uri="{FF2B5EF4-FFF2-40B4-BE49-F238E27FC236}">
                <a16:creationId xmlns:a16="http://schemas.microsoft.com/office/drawing/2014/main" id="{0B76A4DF-8EC9-43DB-87B0-B707555FB55A}"/>
              </a:ext>
            </a:extLst>
          </p:cNvPr>
          <p:cNvSpPr>
            <a:spLocks noChangeShapeType="1"/>
          </p:cNvSpPr>
          <p:nvPr/>
        </p:nvSpPr>
        <p:spPr bwMode="auto">
          <a:xfrm>
            <a:off x="989488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89" name="Line 79">
            <a:extLst>
              <a:ext uri="{FF2B5EF4-FFF2-40B4-BE49-F238E27FC236}">
                <a16:creationId xmlns:a16="http://schemas.microsoft.com/office/drawing/2014/main" id="{FA256FE3-EA07-45B1-93A0-A0C1BBD0B0D9}"/>
              </a:ext>
            </a:extLst>
          </p:cNvPr>
          <p:cNvSpPr>
            <a:spLocks noChangeShapeType="1"/>
          </p:cNvSpPr>
          <p:nvPr/>
        </p:nvSpPr>
        <p:spPr bwMode="auto">
          <a:xfrm>
            <a:off x="10163176"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90" name="Line 80">
            <a:extLst>
              <a:ext uri="{FF2B5EF4-FFF2-40B4-BE49-F238E27FC236}">
                <a16:creationId xmlns:a16="http://schemas.microsoft.com/office/drawing/2014/main" id="{0AF3D640-F23F-4C06-992C-A9CFAB5EC73C}"/>
              </a:ext>
            </a:extLst>
          </p:cNvPr>
          <p:cNvSpPr>
            <a:spLocks noChangeShapeType="1"/>
          </p:cNvSpPr>
          <p:nvPr/>
        </p:nvSpPr>
        <p:spPr bwMode="auto">
          <a:xfrm>
            <a:off x="104267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91" name="Line 81">
            <a:extLst>
              <a:ext uri="{FF2B5EF4-FFF2-40B4-BE49-F238E27FC236}">
                <a16:creationId xmlns:a16="http://schemas.microsoft.com/office/drawing/2014/main" id="{AF22B02D-95EC-43EB-92FB-978014BD3D2C}"/>
              </a:ext>
            </a:extLst>
          </p:cNvPr>
          <p:cNvSpPr>
            <a:spLocks noChangeShapeType="1"/>
          </p:cNvSpPr>
          <p:nvPr/>
        </p:nvSpPr>
        <p:spPr bwMode="auto">
          <a:xfrm>
            <a:off x="1069340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92" name="Rectangle 82">
            <a:extLst>
              <a:ext uri="{FF2B5EF4-FFF2-40B4-BE49-F238E27FC236}">
                <a16:creationId xmlns:a16="http://schemas.microsoft.com/office/drawing/2014/main" id="{2BC4B36F-1AD2-435D-8A93-41557760167A}"/>
              </a:ext>
            </a:extLst>
          </p:cNvPr>
          <p:cNvSpPr>
            <a:spLocks noChangeArrowheads="1"/>
          </p:cNvSpPr>
          <p:nvPr/>
        </p:nvSpPr>
        <p:spPr bwMode="auto">
          <a:xfrm>
            <a:off x="6946901"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93" name="Rectangle 83">
            <a:extLst>
              <a:ext uri="{FF2B5EF4-FFF2-40B4-BE49-F238E27FC236}">
                <a16:creationId xmlns:a16="http://schemas.microsoft.com/office/drawing/2014/main" id="{D49DA733-DDE3-40D6-AADC-FFC2A89C33BA}"/>
              </a:ext>
            </a:extLst>
          </p:cNvPr>
          <p:cNvSpPr>
            <a:spLocks noChangeArrowheads="1"/>
          </p:cNvSpPr>
          <p:nvPr/>
        </p:nvSpPr>
        <p:spPr bwMode="auto">
          <a:xfrm>
            <a:off x="7208838"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94" name="Rectangle 84">
            <a:extLst>
              <a:ext uri="{FF2B5EF4-FFF2-40B4-BE49-F238E27FC236}">
                <a16:creationId xmlns:a16="http://schemas.microsoft.com/office/drawing/2014/main" id="{19A1F5EE-F9D2-4CF7-9CCF-A574C9FAF507}"/>
              </a:ext>
            </a:extLst>
          </p:cNvPr>
          <p:cNvSpPr>
            <a:spLocks noChangeArrowheads="1"/>
          </p:cNvSpPr>
          <p:nvPr/>
        </p:nvSpPr>
        <p:spPr bwMode="auto">
          <a:xfrm>
            <a:off x="7472363"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6</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95" name="Rectangle 85">
            <a:extLst>
              <a:ext uri="{FF2B5EF4-FFF2-40B4-BE49-F238E27FC236}">
                <a16:creationId xmlns:a16="http://schemas.microsoft.com/office/drawing/2014/main" id="{8BF6BD86-E0D4-413B-AD33-BD3A43548647}"/>
              </a:ext>
            </a:extLst>
          </p:cNvPr>
          <p:cNvSpPr>
            <a:spLocks noChangeArrowheads="1"/>
          </p:cNvSpPr>
          <p:nvPr/>
        </p:nvSpPr>
        <p:spPr bwMode="auto">
          <a:xfrm>
            <a:off x="7742238" y="4578350"/>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9</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96" name="Rectangle 86">
            <a:extLst>
              <a:ext uri="{FF2B5EF4-FFF2-40B4-BE49-F238E27FC236}">
                <a16:creationId xmlns:a16="http://schemas.microsoft.com/office/drawing/2014/main" id="{6F5C6508-BD59-4459-BE74-FFA0D634277F}"/>
              </a:ext>
            </a:extLst>
          </p:cNvPr>
          <p:cNvSpPr>
            <a:spLocks noChangeArrowheads="1"/>
          </p:cNvSpPr>
          <p:nvPr/>
        </p:nvSpPr>
        <p:spPr bwMode="auto">
          <a:xfrm>
            <a:off x="7959726"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12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497" name="Rectangle 87">
            <a:extLst>
              <a:ext uri="{FF2B5EF4-FFF2-40B4-BE49-F238E27FC236}">
                <a16:creationId xmlns:a16="http://schemas.microsoft.com/office/drawing/2014/main" id="{23C9101D-92A2-415B-8895-A1F82F155CEE}"/>
              </a:ext>
            </a:extLst>
          </p:cNvPr>
          <p:cNvSpPr>
            <a:spLocks noChangeArrowheads="1"/>
          </p:cNvSpPr>
          <p:nvPr/>
        </p:nvSpPr>
        <p:spPr bwMode="auto">
          <a:xfrm>
            <a:off x="8237538"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15</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98" name="Rectangle 88">
            <a:extLst>
              <a:ext uri="{FF2B5EF4-FFF2-40B4-BE49-F238E27FC236}">
                <a16:creationId xmlns:a16="http://schemas.microsoft.com/office/drawing/2014/main" id="{EFFC093F-7F11-4D7E-AD9C-0A52CB31BEA3}"/>
              </a:ext>
            </a:extLst>
          </p:cNvPr>
          <p:cNvSpPr>
            <a:spLocks noChangeArrowheads="1"/>
          </p:cNvSpPr>
          <p:nvPr/>
        </p:nvSpPr>
        <p:spPr bwMode="auto">
          <a:xfrm>
            <a:off x="850106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18</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499" name="Rectangle 89">
            <a:extLst>
              <a:ext uri="{FF2B5EF4-FFF2-40B4-BE49-F238E27FC236}">
                <a16:creationId xmlns:a16="http://schemas.microsoft.com/office/drawing/2014/main" id="{C7DE4C66-1647-4DF0-BCD9-3A093A8011BF}"/>
              </a:ext>
            </a:extLst>
          </p:cNvPr>
          <p:cNvSpPr>
            <a:spLocks noChangeArrowheads="1"/>
          </p:cNvSpPr>
          <p:nvPr/>
        </p:nvSpPr>
        <p:spPr bwMode="auto">
          <a:xfrm>
            <a:off x="8764588"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21</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0" name="Rectangle 90">
            <a:extLst>
              <a:ext uri="{FF2B5EF4-FFF2-40B4-BE49-F238E27FC236}">
                <a16:creationId xmlns:a16="http://schemas.microsoft.com/office/drawing/2014/main" id="{B0932DBF-A3EE-439C-8FCA-5EDC96E28312}"/>
              </a:ext>
            </a:extLst>
          </p:cNvPr>
          <p:cNvSpPr>
            <a:spLocks noChangeArrowheads="1"/>
          </p:cNvSpPr>
          <p:nvPr/>
        </p:nvSpPr>
        <p:spPr bwMode="auto">
          <a:xfrm>
            <a:off x="902176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i="0" u="none" strike="noStrike" kern="1200" cap="none" spc="0" normalizeH="0" baseline="0" noProof="0" dirty="0">
                <a:ln>
                  <a:noFill/>
                </a:ln>
                <a:effectLst/>
                <a:uLnTx/>
                <a:uFillTx/>
                <a:cs typeface="Arial" panose="020B0604020202020204" pitchFamily="34" charset="0"/>
                <a:sym typeface="Arial"/>
              </a:rPr>
              <a:t>24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01" name="Rectangle 91">
            <a:extLst>
              <a:ext uri="{FF2B5EF4-FFF2-40B4-BE49-F238E27FC236}">
                <a16:creationId xmlns:a16="http://schemas.microsoft.com/office/drawing/2014/main" id="{FC010CAF-F0EB-4454-840D-D2A7F6C80036}"/>
              </a:ext>
            </a:extLst>
          </p:cNvPr>
          <p:cNvSpPr>
            <a:spLocks noChangeArrowheads="1"/>
          </p:cNvSpPr>
          <p:nvPr/>
        </p:nvSpPr>
        <p:spPr bwMode="auto">
          <a:xfrm>
            <a:off x="929640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27</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2" name="Rectangle 92">
            <a:extLst>
              <a:ext uri="{FF2B5EF4-FFF2-40B4-BE49-F238E27FC236}">
                <a16:creationId xmlns:a16="http://schemas.microsoft.com/office/drawing/2014/main" id="{F7CD7E21-BB73-465F-BF1F-40D1097A33BD}"/>
              </a:ext>
            </a:extLst>
          </p:cNvPr>
          <p:cNvSpPr>
            <a:spLocks noChangeArrowheads="1"/>
          </p:cNvSpPr>
          <p:nvPr/>
        </p:nvSpPr>
        <p:spPr bwMode="auto">
          <a:xfrm>
            <a:off x="956310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3" name="Rectangle 93">
            <a:extLst>
              <a:ext uri="{FF2B5EF4-FFF2-40B4-BE49-F238E27FC236}">
                <a16:creationId xmlns:a16="http://schemas.microsoft.com/office/drawing/2014/main" id="{9454B5C1-D33A-49F0-85FB-D3C01313408E}"/>
              </a:ext>
            </a:extLst>
          </p:cNvPr>
          <p:cNvSpPr>
            <a:spLocks noChangeArrowheads="1"/>
          </p:cNvSpPr>
          <p:nvPr/>
        </p:nvSpPr>
        <p:spPr bwMode="auto">
          <a:xfrm>
            <a:off x="982345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33</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4" name="Rectangle 94">
            <a:extLst>
              <a:ext uri="{FF2B5EF4-FFF2-40B4-BE49-F238E27FC236}">
                <a16:creationId xmlns:a16="http://schemas.microsoft.com/office/drawing/2014/main" id="{442EFDD1-1423-45A0-B371-3832BDF4B8CD}"/>
              </a:ext>
            </a:extLst>
          </p:cNvPr>
          <p:cNvSpPr>
            <a:spLocks noChangeArrowheads="1"/>
          </p:cNvSpPr>
          <p:nvPr/>
        </p:nvSpPr>
        <p:spPr bwMode="auto">
          <a:xfrm>
            <a:off x="10091738"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36</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5" name="Rectangle 95">
            <a:extLst>
              <a:ext uri="{FF2B5EF4-FFF2-40B4-BE49-F238E27FC236}">
                <a16:creationId xmlns:a16="http://schemas.microsoft.com/office/drawing/2014/main" id="{F1239D91-B13C-49B5-837A-BB2C0E11B3C4}"/>
              </a:ext>
            </a:extLst>
          </p:cNvPr>
          <p:cNvSpPr>
            <a:spLocks noChangeArrowheads="1"/>
          </p:cNvSpPr>
          <p:nvPr/>
        </p:nvSpPr>
        <p:spPr bwMode="auto">
          <a:xfrm>
            <a:off x="1035526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39</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6" name="Rectangle 96">
            <a:extLst>
              <a:ext uri="{FF2B5EF4-FFF2-40B4-BE49-F238E27FC236}">
                <a16:creationId xmlns:a16="http://schemas.microsoft.com/office/drawing/2014/main" id="{E099309C-A3D1-44DF-8A08-85EA5703D70D}"/>
              </a:ext>
            </a:extLst>
          </p:cNvPr>
          <p:cNvSpPr>
            <a:spLocks noChangeArrowheads="1"/>
          </p:cNvSpPr>
          <p:nvPr/>
        </p:nvSpPr>
        <p:spPr bwMode="auto">
          <a:xfrm>
            <a:off x="10621963"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42</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7" name="Line 97">
            <a:extLst>
              <a:ext uri="{FF2B5EF4-FFF2-40B4-BE49-F238E27FC236}">
                <a16:creationId xmlns:a16="http://schemas.microsoft.com/office/drawing/2014/main" id="{316E4232-CB62-4433-B89D-746EB9E62BC4}"/>
              </a:ext>
            </a:extLst>
          </p:cNvPr>
          <p:cNvSpPr>
            <a:spLocks noChangeShapeType="1"/>
          </p:cNvSpPr>
          <p:nvPr/>
        </p:nvSpPr>
        <p:spPr bwMode="auto">
          <a:xfrm>
            <a:off x="10953751"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08" name="Rectangle 98">
            <a:extLst>
              <a:ext uri="{FF2B5EF4-FFF2-40B4-BE49-F238E27FC236}">
                <a16:creationId xmlns:a16="http://schemas.microsoft.com/office/drawing/2014/main" id="{798D01BF-8A0D-46F9-A73A-7E8BDEA451AA}"/>
              </a:ext>
            </a:extLst>
          </p:cNvPr>
          <p:cNvSpPr>
            <a:spLocks noChangeArrowheads="1"/>
          </p:cNvSpPr>
          <p:nvPr/>
        </p:nvSpPr>
        <p:spPr bwMode="auto">
          <a:xfrm>
            <a:off x="10883901"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45</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09" name="Line 99">
            <a:extLst>
              <a:ext uri="{FF2B5EF4-FFF2-40B4-BE49-F238E27FC236}">
                <a16:creationId xmlns:a16="http://schemas.microsoft.com/office/drawing/2014/main" id="{E08217B9-42EA-4F28-9315-DC07AFA1963D}"/>
              </a:ext>
            </a:extLst>
          </p:cNvPr>
          <p:cNvSpPr>
            <a:spLocks noChangeShapeType="1"/>
          </p:cNvSpPr>
          <p:nvPr/>
        </p:nvSpPr>
        <p:spPr bwMode="auto">
          <a:xfrm>
            <a:off x="11225213"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10" name="Rectangle 100">
            <a:extLst>
              <a:ext uri="{FF2B5EF4-FFF2-40B4-BE49-F238E27FC236}">
                <a16:creationId xmlns:a16="http://schemas.microsoft.com/office/drawing/2014/main" id="{2D8AD4C9-AF7E-43CD-A644-AB897E9D51CB}"/>
              </a:ext>
            </a:extLst>
          </p:cNvPr>
          <p:cNvSpPr>
            <a:spLocks noChangeArrowheads="1"/>
          </p:cNvSpPr>
          <p:nvPr/>
        </p:nvSpPr>
        <p:spPr bwMode="auto">
          <a:xfrm>
            <a:off x="11153776"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48</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11" name="Line 101">
            <a:extLst>
              <a:ext uri="{FF2B5EF4-FFF2-40B4-BE49-F238E27FC236}">
                <a16:creationId xmlns:a16="http://schemas.microsoft.com/office/drawing/2014/main" id="{E3FDF030-CE69-4DCD-BCF3-9985D27B51DE}"/>
              </a:ext>
            </a:extLst>
          </p:cNvPr>
          <p:cNvSpPr>
            <a:spLocks noChangeShapeType="1"/>
          </p:cNvSpPr>
          <p:nvPr/>
        </p:nvSpPr>
        <p:spPr bwMode="auto">
          <a:xfrm>
            <a:off x="11488738"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12" name="Line 102">
            <a:extLst>
              <a:ext uri="{FF2B5EF4-FFF2-40B4-BE49-F238E27FC236}">
                <a16:creationId xmlns:a16="http://schemas.microsoft.com/office/drawing/2014/main" id="{A5C38F6B-F44F-4CC2-8034-61A610A695F6}"/>
              </a:ext>
            </a:extLst>
          </p:cNvPr>
          <p:cNvSpPr>
            <a:spLocks noChangeShapeType="1"/>
          </p:cNvSpPr>
          <p:nvPr/>
        </p:nvSpPr>
        <p:spPr bwMode="auto">
          <a:xfrm>
            <a:off x="11752263" y="4494213"/>
            <a:ext cx="0" cy="53975"/>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13" name="Rectangle 103">
            <a:extLst>
              <a:ext uri="{FF2B5EF4-FFF2-40B4-BE49-F238E27FC236}">
                <a16:creationId xmlns:a16="http://schemas.microsoft.com/office/drawing/2014/main" id="{A386B1F5-A883-422D-B0E2-8615ED06EF89}"/>
              </a:ext>
            </a:extLst>
          </p:cNvPr>
          <p:cNvSpPr>
            <a:spLocks noChangeArrowheads="1"/>
          </p:cNvSpPr>
          <p:nvPr/>
        </p:nvSpPr>
        <p:spPr bwMode="auto">
          <a:xfrm>
            <a:off x="11414126" y="45783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51</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514" name="Rectangle 104">
            <a:extLst>
              <a:ext uri="{FF2B5EF4-FFF2-40B4-BE49-F238E27FC236}">
                <a16:creationId xmlns:a16="http://schemas.microsoft.com/office/drawing/2014/main" id="{F56706C1-D68F-4ED0-839B-16827FE5DA1F}"/>
              </a:ext>
            </a:extLst>
          </p:cNvPr>
          <p:cNvSpPr>
            <a:spLocks noChangeArrowheads="1"/>
          </p:cNvSpPr>
          <p:nvPr/>
        </p:nvSpPr>
        <p:spPr bwMode="auto">
          <a:xfrm>
            <a:off x="3130551" y="4805363"/>
            <a:ext cx="5476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sym typeface="Arial"/>
              </a:rPr>
              <a:t>Months</a:t>
            </a:r>
            <a:endParaRPr kumimoji="0" lang="en-US" altLang="en-US" sz="1200" b="0" i="0" u="none" strike="noStrike" kern="1200" cap="none" spc="0" normalizeH="0" baseline="0" noProof="0" dirty="0">
              <a:ln>
                <a:noFill/>
              </a:ln>
              <a:effectLst/>
              <a:uLnTx/>
              <a:uFillTx/>
              <a:cs typeface="Arial" panose="020B0604020202020204" pitchFamily="34" charset="0"/>
              <a:sym typeface="Arial"/>
            </a:endParaRPr>
          </a:p>
        </p:txBody>
      </p:sp>
      <p:sp>
        <p:nvSpPr>
          <p:cNvPr id="1515" name="Rectangle 105">
            <a:extLst>
              <a:ext uri="{FF2B5EF4-FFF2-40B4-BE49-F238E27FC236}">
                <a16:creationId xmlns:a16="http://schemas.microsoft.com/office/drawing/2014/main" id="{0D80231F-D471-471E-811D-916EC5BDABF3}"/>
              </a:ext>
            </a:extLst>
          </p:cNvPr>
          <p:cNvSpPr>
            <a:spLocks noChangeArrowheads="1"/>
          </p:cNvSpPr>
          <p:nvPr/>
        </p:nvSpPr>
        <p:spPr bwMode="auto">
          <a:xfrm>
            <a:off x="869951"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234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16" name="Rectangle 106">
            <a:extLst>
              <a:ext uri="{FF2B5EF4-FFF2-40B4-BE49-F238E27FC236}">
                <a16:creationId xmlns:a16="http://schemas.microsoft.com/office/drawing/2014/main" id="{39575160-766D-4B2D-B6EF-F4AD1F1B1EA1}"/>
              </a:ext>
            </a:extLst>
          </p:cNvPr>
          <p:cNvSpPr>
            <a:spLocks noChangeArrowheads="1"/>
          </p:cNvSpPr>
          <p:nvPr/>
        </p:nvSpPr>
        <p:spPr bwMode="auto">
          <a:xfrm>
            <a:off x="1130301"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193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17" name="Rectangle 107">
            <a:extLst>
              <a:ext uri="{FF2B5EF4-FFF2-40B4-BE49-F238E27FC236}">
                <a16:creationId xmlns:a16="http://schemas.microsoft.com/office/drawing/2014/main" id="{71C61015-B9E9-4FE1-9552-446EAAAF5169}"/>
              </a:ext>
            </a:extLst>
          </p:cNvPr>
          <p:cNvSpPr>
            <a:spLocks noChangeArrowheads="1"/>
          </p:cNvSpPr>
          <p:nvPr/>
        </p:nvSpPr>
        <p:spPr bwMode="auto">
          <a:xfrm>
            <a:off x="1398588"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156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18" name="Rectangle 108">
            <a:extLst>
              <a:ext uri="{FF2B5EF4-FFF2-40B4-BE49-F238E27FC236}">
                <a16:creationId xmlns:a16="http://schemas.microsoft.com/office/drawing/2014/main" id="{15520AB5-9499-4F08-B0B2-9C18E6C3C8D8}"/>
              </a:ext>
            </a:extLst>
          </p:cNvPr>
          <p:cNvSpPr>
            <a:spLocks noChangeArrowheads="1"/>
          </p:cNvSpPr>
          <p:nvPr/>
        </p:nvSpPr>
        <p:spPr bwMode="auto">
          <a:xfrm>
            <a:off x="1665288"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131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19" name="Rectangle 109">
            <a:extLst>
              <a:ext uri="{FF2B5EF4-FFF2-40B4-BE49-F238E27FC236}">
                <a16:creationId xmlns:a16="http://schemas.microsoft.com/office/drawing/2014/main" id="{10899FED-12AE-4B01-9355-56FF7DE2F35B}"/>
              </a:ext>
            </a:extLst>
          </p:cNvPr>
          <p:cNvSpPr>
            <a:spLocks noChangeArrowheads="1"/>
          </p:cNvSpPr>
          <p:nvPr/>
        </p:nvSpPr>
        <p:spPr bwMode="auto">
          <a:xfrm>
            <a:off x="1928813"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106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0" name="Rectangle 110">
            <a:extLst>
              <a:ext uri="{FF2B5EF4-FFF2-40B4-BE49-F238E27FC236}">
                <a16:creationId xmlns:a16="http://schemas.microsoft.com/office/drawing/2014/main" id="{583352B9-5B16-422B-BCE4-9C22A085EE81}"/>
              </a:ext>
            </a:extLst>
          </p:cNvPr>
          <p:cNvSpPr>
            <a:spLocks noChangeArrowheads="1"/>
          </p:cNvSpPr>
          <p:nvPr/>
        </p:nvSpPr>
        <p:spPr bwMode="auto">
          <a:xfrm>
            <a:off x="2224088"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85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1" name="Rectangle 111">
            <a:extLst>
              <a:ext uri="{FF2B5EF4-FFF2-40B4-BE49-F238E27FC236}">
                <a16:creationId xmlns:a16="http://schemas.microsoft.com/office/drawing/2014/main" id="{7BE495B6-3D6C-48F1-AE2F-24821DAC221C}"/>
              </a:ext>
            </a:extLst>
          </p:cNvPr>
          <p:cNvSpPr>
            <a:spLocks noChangeArrowheads="1"/>
          </p:cNvSpPr>
          <p:nvPr/>
        </p:nvSpPr>
        <p:spPr bwMode="auto">
          <a:xfrm>
            <a:off x="2487613"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70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2" name="Rectangle 112">
            <a:extLst>
              <a:ext uri="{FF2B5EF4-FFF2-40B4-BE49-F238E27FC236}">
                <a16:creationId xmlns:a16="http://schemas.microsoft.com/office/drawing/2014/main" id="{1ABAA552-E7B0-4C87-B13B-DCB896602FB7}"/>
              </a:ext>
            </a:extLst>
          </p:cNvPr>
          <p:cNvSpPr>
            <a:spLocks noChangeArrowheads="1"/>
          </p:cNvSpPr>
          <p:nvPr/>
        </p:nvSpPr>
        <p:spPr bwMode="auto">
          <a:xfrm>
            <a:off x="2751138"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60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3" name="Rectangle 113">
            <a:extLst>
              <a:ext uri="{FF2B5EF4-FFF2-40B4-BE49-F238E27FC236}">
                <a16:creationId xmlns:a16="http://schemas.microsoft.com/office/drawing/2014/main" id="{322DC57E-1CBB-4DE7-8055-5D252E5882A8}"/>
              </a:ext>
            </a:extLst>
          </p:cNvPr>
          <p:cNvSpPr>
            <a:spLocks noChangeArrowheads="1"/>
          </p:cNvSpPr>
          <p:nvPr/>
        </p:nvSpPr>
        <p:spPr bwMode="auto">
          <a:xfrm>
            <a:off x="3019426"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56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4" name="Rectangle 114">
            <a:extLst>
              <a:ext uri="{FF2B5EF4-FFF2-40B4-BE49-F238E27FC236}">
                <a16:creationId xmlns:a16="http://schemas.microsoft.com/office/drawing/2014/main" id="{37935D46-8523-4AD1-8164-01C58FDE8CCD}"/>
              </a:ext>
            </a:extLst>
          </p:cNvPr>
          <p:cNvSpPr>
            <a:spLocks noChangeArrowheads="1"/>
          </p:cNvSpPr>
          <p:nvPr/>
        </p:nvSpPr>
        <p:spPr bwMode="auto">
          <a:xfrm>
            <a:off x="328295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51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5" name="Rectangle 115">
            <a:extLst>
              <a:ext uri="{FF2B5EF4-FFF2-40B4-BE49-F238E27FC236}">
                <a16:creationId xmlns:a16="http://schemas.microsoft.com/office/drawing/2014/main" id="{8304A6F5-716E-4A6A-AC49-8B454E1864F9}"/>
              </a:ext>
            </a:extLst>
          </p:cNvPr>
          <p:cNvSpPr>
            <a:spLocks noChangeArrowheads="1"/>
          </p:cNvSpPr>
          <p:nvPr/>
        </p:nvSpPr>
        <p:spPr bwMode="auto">
          <a:xfrm>
            <a:off x="354965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48</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6" name="Rectangle 116">
            <a:extLst>
              <a:ext uri="{FF2B5EF4-FFF2-40B4-BE49-F238E27FC236}">
                <a16:creationId xmlns:a16="http://schemas.microsoft.com/office/drawing/2014/main" id="{235E5E6A-431C-4F2D-9B36-8F3612DC4ED4}"/>
              </a:ext>
            </a:extLst>
          </p:cNvPr>
          <p:cNvSpPr>
            <a:spLocks noChangeArrowheads="1"/>
          </p:cNvSpPr>
          <p:nvPr/>
        </p:nvSpPr>
        <p:spPr bwMode="auto">
          <a:xfrm>
            <a:off x="381000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42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7" name="Rectangle 117">
            <a:extLst>
              <a:ext uri="{FF2B5EF4-FFF2-40B4-BE49-F238E27FC236}">
                <a16:creationId xmlns:a16="http://schemas.microsoft.com/office/drawing/2014/main" id="{1124072D-7922-4378-BEFF-6406BBAD4A15}"/>
              </a:ext>
            </a:extLst>
          </p:cNvPr>
          <p:cNvSpPr>
            <a:spLocks noChangeArrowheads="1"/>
          </p:cNvSpPr>
          <p:nvPr/>
        </p:nvSpPr>
        <p:spPr bwMode="auto">
          <a:xfrm>
            <a:off x="4078288"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8" name="Rectangle 118">
            <a:extLst>
              <a:ext uri="{FF2B5EF4-FFF2-40B4-BE49-F238E27FC236}">
                <a16:creationId xmlns:a16="http://schemas.microsoft.com/office/drawing/2014/main" id="{5C80E18D-6B44-469F-8251-73818410FE41}"/>
              </a:ext>
            </a:extLst>
          </p:cNvPr>
          <p:cNvSpPr>
            <a:spLocks noChangeArrowheads="1"/>
          </p:cNvSpPr>
          <p:nvPr/>
        </p:nvSpPr>
        <p:spPr bwMode="auto">
          <a:xfrm>
            <a:off x="4341813"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29" name="Rectangle 119">
            <a:extLst>
              <a:ext uri="{FF2B5EF4-FFF2-40B4-BE49-F238E27FC236}">
                <a16:creationId xmlns:a16="http://schemas.microsoft.com/office/drawing/2014/main" id="{7A4C75D0-2DB7-41E4-821D-1C46368917C7}"/>
              </a:ext>
            </a:extLst>
          </p:cNvPr>
          <p:cNvSpPr>
            <a:spLocks noChangeArrowheads="1"/>
          </p:cNvSpPr>
          <p:nvPr/>
        </p:nvSpPr>
        <p:spPr bwMode="auto">
          <a:xfrm>
            <a:off x="461010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18</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0" name="Rectangle 120">
            <a:extLst>
              <a:ext uri="{FF2B5EF4-FFF2-40B4-BE49-F238E27FC236}">
                <a16:creationId xmlns:a16="http://schemas.microsoft.com/office/drawing/2014/main" id="{E1B60E9E-20D3-4CFC-A125-A735D69C8603}"/>
              </a:ext>
            </a:extLst>
          </p:cNvPr>
          <p:cNvSpPr>
            <a:spLocks noChangeArrowheads="1"/>
          </p:cNvSpPr>
          <p:nvPr/>
        </p:nvSpPr>
        <p:spPr bwMode="auto">
          <a:xfrm>
            <a:off x="4897438"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1" name="Rectangle 121">
            <a:extLst>
              <a:ext uri="{FF2B5EF4-FFF2-40B4-BE49-F238E27FC236}">
                <a16:creationId xmlns:a16="http://schemas.microsoft.com/office/drawing/2014/main" id="{AD5F0200-13FB-4C1E-B699-41F8DBDBDA19}"/>
              </a:ext>
            </a:extLst>
          </p:cNvPr>
          <p:cNvSpPr>
            <a:spLocks noChangeArrowheads="1"/>
          </p:cNvSpPr>
          <p:nvPr/>
        </p:nvSpPr>
        <p:spPr bwMode="auto">
          <a:xfrm>
            <a:off x="869951"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239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2" name="Rectangle 122">
            <a:extLst>
              <a:ext uri="{FF2B5EF4-FFF2-40B4-BE49-F238E27FC236}">
                <a16:creationId xmlns:a16="http://schemas.microsoft.com/office/drawing/2014/main" id="{322F97ED-398C-4137-B464-8A263B1039DC}"/>
              </a:ext>
            </a:extLst>
          </p:cNvPr>
          <p:cNvSpPr>
            <a:spLocks noChangeArrowheads="1"/>
          </p:cNvSpPr>
          <p:nvPr/>
        </p:nvSpPr>
        <p:spPr bwMode="auto">
          <a:xfrm>
            <a:off x="1130301"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211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3" name="Rectangle 123">
            <a:extLst>
              <a:ext uri="{FF2B5EF4-FFF2-40B4-BE49-F238E27FC236}">
                <a16:creationId xmlns:a16="http://schemas.microsoft.com/office/drawing/2014/main" id="{DB6DBF0F-BF7F-4C81-B0D2-C96E6081CA2F}"/>
              </a:ext>
            </a:extLst>
          </p:cNvPr>
          <p:cNvSpPr>
            <a:spLocks noChangeArrowheads="1"/>
          </p:cNvSpPr>
          <p:nvPr/>
        </p:nvSpPr>
        <p:spPr bwMode="auto">
          <a:xfrm>
            <a:off x="1398588"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176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4" name="Rectangle 124">
            <a:extLst>
              <a:ext uri="{FF2B5EF4-FFF2-40B4-BE49-F238E27FC236}">
                <a16:creationId xmlns:a16="http://schemas.microsoft.com/office/drawing/2014/main" id="{574C20DE-5959-40CE-A170-6645785F0431}"/>
              </a:ext>
            </a:extLst>
          </p:cNvPr>
          <p:cNvSpPr>
            <a:spLocks noChangeArrowheads="1"/>
          </p:cNvSpPr>
          <p:nvPr/>
        </p:nvSpPr>
        <p:spPr bwMode="auto">
          <a:xfrm>
            <a:off x="1665288"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143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5" name="Rectangle 125">
            <a:extLst>
              <a:ext uri="{FF2B5EF4-FFF2-40B4-BE49-F238E27FC236}">
                <a16:creationId xmlns:a16="http://schemas.microsoft.com/office/drawing/2014/main" id="{89C8CF76-DFEC-4CCF-B392-7A7407B9FD19}"/>
              </a:ext>
            </a:extLst>
          </p:cNvPr>
          <p:cNvSpPr>
            <a:spLocks noChangeArrowheads="1"/>
          </p:cNvSpPr>
          <p:nvPr/>
        </p:nvSpPr>
        <p:spPr bwMode="auto">
          <a:xfrm>
            <a:off x="1928813"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110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6" name="Rectangle 126">
            <a:extLst>
              <a:ext uri="{FF2B5EF4-FFF2-40B4-BE49-F238E27FC236}">
                <a16:creationId xmlns:a16="http://schemas.microsoft.com/office/drawing/2014/main" id="{DD18D6CA-00F3-4892-AB55-97D4C83CE843}"/>
              </a:ext>
            </a:extLst>
          </p:cNvPr>
          <p:cNvSpPr>
            <a:spLocks noChangeArrowheads="1"/>
          </p:cNvSpPr>
          <p:nvPr/>
        </p:nvSpPr>
        <p:spPr bwMode="auto">
          <a:xfrm>
            <a:off x="2224088"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74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7" name="Rectangle 127">
            <a:extLst>
              <a:ext uri="{FF2B5EF4-FFF2-40B4-BE49-F238E27FC236}">
                <a16:creationId xmlns:a16="http://schemas.microsoft.com/office/drawing/2014/main" id="{FA36E8D2-8F95-45EB-AB2B-ED08FAC958DA}"/>
              </a:ext>
            </a:extLst>
          </p:cNvPr>
          <p:cNvSpPr>
            <a:spLocks noChangeArrowheads="1"/>
          </p:cNvSpPr>
          <p:nvPr/>
        </p:nvSpPr>
        <p:spPr bwMode="auto">
          <a:xfrm>
            <a:off x="2487613"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56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8" name="Rectangle 128">
            <a:extLst>
              <a:ext uri="{FF2B5EF4-FFF2-40B4-BE49-F238E27FC236}">
                <a16:creationId xmlns:a16="http://schemas.microsoft.com/office/drawing/2014/main" id="{E855B860-65FE-4640-A1D1-A9C3C360A3CF}"/>
              </a:ext>
            </a:extLst>
          </p:cNvPr>
          <p:cNvSpPr>
            <a:spLocks noChangeArrowheads="1"/>
          </p:cNvSpPr>
          <p:nvPr/>
        </p:nvSpPr>
        <p:spPr bwMode="auto">
          <a:xfrm>
            <a:off x="2751138"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45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39" name="Rectangle 129">
            <a:extLst>
              <a:ext uri="{FF2B5EF4-FFF2-40B4-BE49-F238E27FC236}">
                <a16:creationId xmlns:a16="http://schemas.microsoft.com/office/drawing/2014/main" id="{87124740-3B31-456E-934F-3848C50BC29D}"/>
              </a:ext>
            </a:extLst>
          </p:cNvPr>
          <p:cNvSpPr>
            <a:spLocks noChangeArrowheads="1"/>
          </p:cNvSpPr>
          <p:nvPr/>
        </p:nvSpPr>
        <p:spPr bwMode="auto">
          <a:xfrm>
            <a:off x="3019426"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0" name="Rectangle 130">
            <a:extLst>
              <a:ext uri="{FF2B5EF4-FFF2-40B4-BE49-F238E27FC236}">
                <a16:creationId xmlns:a16="http://schemas.microsoft.com/office/drawing/2014/main" id="{0EBF948E-D179-4831-B66E-F77A8A18B296}"/>
              </a:ext>
            </a:extLst>
          </p:cNvPr>
          <p:cNvSpPr>
            <a:spLocks noChangeArrowheads="1"/>
          </p:cNvSpPr>
          <p:nvPr/>
        </p:nvSpPr>
        <p:spPr bwMode="auto">
          <a:xfrm>
            <a:off x="3282951"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1" name="Rectangle 131">
            <a:extLst>
              <a:ext uri="{FF2B5EF4-FFF2-40B4-BE49-F238E27FC236}">
                <a16:creationId xmlns:a16="http://schemas.microsoft.com/office/drawing/2014/main" id="{92486D77-A145-49AB-B743-18513E7AA5F9}"/>
              </a:ext>
            </a:extLst>
          </p:cNvPr>
          <p:cNvSpPr>
            <a:spLocks noChangeArrowheads="1"/>
          </p:cNvSpPr>
          <p:nvPr/>
        </p:nvSpPr>
        <p:spPr bwMode="auto">
          <a:xfrm>
            <a:off x="3549651"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27</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2" name="Rectangle 132">
            <a:extLst>
              <a:ext uri="{FF2B5EF4-FFF2-40B4-BE49-F238E27FC236}">
                <a16:creationId xmlns:a16="http://schemas.microsoft.com/office/drawing/2014/main" id="{506F8CFB-E743-4F77-B2C3-6987A8EC16FC}"/>
              </a:ext>
            </a:extLst>
          </p:cNvPr>
          <p:cNvSpPr>
            <a:spLocks noChangeArrowheads="1"/>
          </p:cNvSpPr>
          <p:nvPr/>
        </p:nvSpPr>
        <p:spPr bwMode="auto">
          <a:xfrm>
            <a:off x="3810001"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3" name="Rectangle 133">
            <a:extLst>
              <a:ext uri="{FF2B5EF4-FFF2-40B4-BE49-F238E27FC236}">
                <a16:creationId xmlns:a16="http://schemas.microsoft.com/office/drawing/2014/main" id="{175BBCFA-AB5C-4EDB-BEC3-B0439F116F6A}"/>
              </a:ext>
            </a:extLst>
          </p:cNvPr>
          <p:cNvSpPr>
            <a:spLocks noChangeArrowheads="1"/>
          </p:cNvSpPr>
          <p:nvPr/>
        </p:nvSpPr>
        <p:spPr bwMode="auto">
          <a:xfrm>
            <a:off x="4078288"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4" name="Rectangle 134">
            <a:extLst>
              <a:ext uri="{FF2B5EF4-FFF2-40B4-BE49-F238E27FC236}">
                <a16:creationId xmlns:a16="http://schemas.microsoft.com/office/drawing/2014/main" id="{1DDDCF21-7F41-47FB-B18C-5F276F826187}"/>
              </a:ext>
            </a:extLst>
          </p:cNvPr>
          <p:cNvSpPr>
            <a:spLocks noChangeArrowheads="1"/>
          </p:cNvSpPr>
          <p:nvPr/>
        </p:nvSpPr>
        <p:spPr bwMode="auto">
          <a:xfrm>
            <a:off x="4341813"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5" name="Rectangle 135">
            <a:extLst>
              <a:ext uri="{FF2B5EF4-FFF2-40B4-BE49-F238E27FC236}">
                <a16:creationId xmlns:a16="http://schemas.microsoft.com/office/drawing/2014/main" id="{43317FA9-141A-4F7D-B47B-FB51AC365E75}"/>
              </a:ext>
            </a:extLst>
          </p:cNvPr>
          <p:cNvSpPr>
            <a:spLocks noChangeArrowheads="1"/>
          </p:cNvSpPr>
          <p:nvPr/>
        </p:nvSpPr>
        <p:spPr bwMode="auto">
          <a:xfrm>
            <a:off x="4637088"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7</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6" name="Rectangle 136">
            <a:extLst>
              <a:ext uri="{FF2B5EF4-FFF2-40B4-BE49-F238E27FC236}">
                <a16:creationId xmlns:a16="http://schemas.microsoft.com/office/drawing/2014/main" id="{262B139B-850E-4DB6-B220-B0CE2EE25746}"/>
              </a:ext>
            </a:extLst>
          </p:cNvPr>
          <p:cNvSpPr>
            <a:spLocks noChangeArrowheads="1"/>
          </p:cNvSpPr>
          <p:nvPr/>
        </p:nvSpPr>
        <p:spPr bwMode="auto">
          <a:xfrm>
            <a:off x="4897438"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7" name="Rectangle 137">
            <a:extLst>
              <a:ext uri="{FF2B5EF4-FFF2-40B4-BE49-F238E27FC236}">
                <a16:creationId xmlns:a16="http://schemas.microsoft.com/office/drawing/2014/main" id="{82106304-6F2D-4301-A8EC-92A817CC09E1}"/>
              </a:ext>
            </a:extLst>
          </p:cNvPr>
          <p:cNvSpPr>
            <a:spLocks noChangeArrowheads="1"/>
          </p:cNvSpPr>
          <p:nvPr/>
        </p:nvSpPr>
        <p:spPr bwMode="auto">
          <a:xfrm>
            <a:off x="5167313"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8" name="Rectangle 138">
            <a:extLst>
              <a:ext uri="{FF2B5EF4-FFF2-40B4-BE49-F238E27FC236}">
                <a16:creationId xmlns:a16="http://schemas.microsoft.com/office/drawing/2014/main" id="{8881055A-8F11-49CD-BF90-A09EA3365656}"/>
              </a:ext>
            </a:extLst>
          </p:cNvPr>
          <p:cNvSpPr>
            <a:spLocks noChangeArrowheads="1"/>
          </p:cNvSpPr>
          <p:nvPr/>
        </p:nvSpPr>
        <p:spPr bwMode="auto">
          <a:xfrm>
            <a:off x="5167313"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49" name="Rectangle 139">
            <a:extLst>
              <a:ext uri="{FF2B5EF4-FFF2-40B4-BE49-F238E27FC236}">
                <a16:creationId xmlns:a16="http://schemas.microsoft.com/office/drawing/2014/main" id="{B9C7E379-5992-4D7F-9469-C9DC5B97481F}"/>
              </a:ext>
            </a:extLst>
          </p:cNvPr>
          <p:cNvSpPr>
            <a:spLocks noChangeArrowheads="1"/>
          </p:cNvSpPr>
          <p:nvPr/>
        </p:nvSpPr>
        <p:spPr bwMode="auto">
          <a:xfrm>
            <a:off x="5432426"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50" name="Rectangle 140">
            <a:extLst>
              <a:ext uri="{FF2B5EF4-FFF2-40B4-BE49-F238E27FC236}">
                <a16:creationId xmlns:a16="http://schemas.microsoft.com/office/drawing/2014/main" id="{4A354C1B-A1A2-4089-AAAE-5CBDE46D4365}"/>
              </a:ext>
            </a:extLst>
          </p:cNvPr>
          <p:cNvSpPr>
            <a:spLocks noChangeArrowheads="1"/>
          </p:cNvSpPr>
          <p:nvPr/>
        </p:nvSpPr>
        <p:spPr bwMode="auto">
          <a:xfrm>
            <a:off x="5432426"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51" name="Rectangle 141">
            <a:extLst>
              <a:ext uri="{FF2B5EF4-FFF2-40B4-BE49-F238E27FC236}">
                <a16:creationId xmlns:a16="http://schemas.microsoft.com/office/drawing/2014/main" id="{3D31EDED-35D9-4539-8FE9-AFD50874875E}"/>
              </a:ext>
            </a:extLst>
          </p:cNvPr>
          <p:cNvSpPr>
            <a:spLocks noChangeArrowheads="1"/>
          </p:cNvSpPr>
          <p:nvPr/>
        </p:nvSpPr>
        <p:spPr bwMode="auto">
          <a:xfrm>
            <a:off x="5675313"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52" name="Rectangle 142">
            <a:extLst>
              <a:ext uri="{FF2B5EF4-FFF2-40B4-BE49-F238E27FC236}">
                <a16:creationId xmlns:a16="http://schemas.microsoft.com/office/drawing/2014/main" id="{6D83C0B7-6346-4DC2-A9EA-A555F0CACF34}"/>
              </a:ext>
            </a:extLst>
          </p:cNvPr>
          <p:cNvSpPr>
            <a:spLocks noChangeArrowheads="1"/>
          </p:cNvSpPr>
          <p:nvPr/>
        </p:nvSpPr>
        <p:spPr bwMode="auto">
          <a:xfrm>
            <a:off x="5692776"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553" name="Freeform 143">
            <a:extLst>
              <a:ext uri="{FF2B5EF4-FFF2-40B4-BE49-F238E27FC236}">
                <a16:creationId xmlns:a16="http://schemas.microsoft.com/office/drawing/2014/main" id="{32A1B044-9CC4-4909-9B77-85AC831BB337}"/>
              </a:ext>
            </a:extLst>
          </p:cNvPr>
          <p:cNvSpPr>
            <a:spLocks/>
          </p:cNvSpPr>
          <p:nvPr/>
        </p:nvSpPr>
        <p:spPr bwMode="auto">
          <a:xfrm>
            <a:off x="5441951" y="4210050"/>
            <a:ext cx="53975" cy="50800"/>
          </a:xfrm>
          <a:custGeom>
            <a:avLst/>
            <a:gdLst>
              <a:gd name="T0" fmla="*/ 34 w 34"/>
              <a:gd name="T1" fmla="*/ 17 h 32"/>
              <a:gd name="T2" fmla="*/ 34 w 34"/>
              <a:gd name="T3" fmla="*/ 17 h 32"/>
              <a:gd name="T4" fmla="*/ 32 w 34"/>
              <a:gd name="T5" fmla="*/ 23 h 32"/>
              <a:gd name="T6" fmla="*/ 28 w 34"/>
              <a:gd name="T7" fmla="*/ 28 h 32"/>
              <a:gd name="T8" fmla="*/ 23 w 34"/>
              <a:gd name="T9" fmla="*/ 32 h 32"/>
              <a:gd name="T10" fmla="*/ 17 w 34"/>
              <a:gd name="T11" fmla="*/ 32 h 32"/>
              <a:gd name="T12" fmla="*/ 17 w 34"/>
              <a:gd name="T13" fmla="*/ 32 h 32"/>
              <a:gd name="T14" fmla="*/ 11 w 34"/>
              <a:gd name="T15" fmla="*/ 32 h 32"/>
              <a:gd name="T16" fmla="*/ 4 w 34"/>
              <a:gd name="T17" fmla="*/ 28 h 32"/>
              <a:gd name="T18" fmla="*/ 2 w 34"/>
              <a:gd name="T19" fmla="*/ 23 h 32"/>
              <a:gd name="T20" fmla="*/ 0 w 34"/>
              <a:gd name="T21" fmla="*/ 17 h 32"/>
              <a:gd name="T22" fmla="*/ 0 w 34"/>
              <a:gd name="T23" fmla="*/ 17 h 32"/>
              <a:gd name="T24" fmla="*/ 2 w 34"/>
              <a:gd name="T25" fmla="*/ 9 h 32"/>
              <a:gd name="T26" fmla="*/ 4 w 34"/>
              <a:gd name="T27" fmla="*/ 4 h 32"/>
              <a:gd name="T28" fmla="*/ 11 w 34"/>
              <a:gd name="T29" fmla="*/ 0 h 32"/>
              <a:gd name="T30" fmla="*/ 17 w 34"/>
              <a:gd name="T31" fmla="*/ 0 h 32"/>
              <a:gd name="T32" fmla="*/ 17 w 34"/>
              <a:gd name="T33" fmla="*/ 0 h 32"/>
              <a:gd name="T34" fmla="*/ 23 w 34"/>
              <a:gd name="T35" fmla="*/ 0 h 32"/>
              <a:gd name="T36" fmla="*/ 28 w 34"/>
              <a:gd name="T37" fmla="*/ 4 h 32"/>
              <a:gd name="T38" fmla="*/ 32 w 34"/>
              <a:gd name="T39" fmla="*/ 9 h 32"/>
              <a:gd name="T40" fmla="*/ 34 w 34"/>
              <a:gd name="T41" fmla="*/ 17 h 32"/>
              <a:gd name="T42" fmla="*/ 34 w 34"/>
              <a:gd name="T4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2">
                <a:moveTo>
                  <a:pt x="34" y="17"/>
                </a:moveTo>
                <a:lnTo>
                  <a:pt x="34" y="17"/>
                </a:lnTo>
                <a:lnTo>
                  <a:pt x="32" y="23"/>
                </a:lnTo>
                <a:lnTo>
                  <a:pt x="28" y="28"/>
                </a:lnTo>
                <a:lnTo>
                  <a:pt x="23" y="32"/>
                </a:lnTo>
                <a:lnTo>
                  <a:pt x="17" y="32"/>
                </a:lnTo>
                <a:lnTo>
                  <a:pt x="17" y="32"/>
                </a:lnTo>
                <a:lnTo>
                  <a:pt x="11" y="32"/>
                </a:lnTo>
                <a:lnTo>
                  <a:pt x="4" y="28"/>
                </a:lnTo>
                <a:lnTo>
                  <a:pt x="2" y="23"/>
                </a:lnTo>
                <a:lnTo>
                  <a:pt x="0" y="17"/>
                </a:lnTo>
                <a:lnTo>
                  <a:pt x="0" y="17"/>
                </a:lnTo>
                <a:lnTo>
                  <a:pt x="2" y="9"/>
                </a:lnTo>
                <a:lnTo>
                  <a:pt x="4" y="4"/>
                </a:lnTo>
                <a:lnTo>
                  <a:pt x="11" y="0"/>
                </a:lnTo>
                <a:lnTo>
                  <a:pt x="17" y="0"/>
                </a:lnTo>
                <a:lnTo>
                  <a:pt x="17" y="0"/>
                </a:lnTo>
                <a:lnTo>
                  <a:pt x="23" y="0"/>
                </a:lnTo>
                <a:lnTo>
                  <a:pt x="28" y="4"/>
                </a:lnTo>
                <a:lnTo>
                  <a:pt x="32" y="9"/>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4" name="Freeform 144">
            <a:extLst>
              <a:ext uri="{FF2B5EF4-FFF2-40B4-BE49-F238E27FC236}">
                <a16:creationId xmlns:a16="http://schemas.microsoft.com/office/drawing/2014/main" id="{D10EE545-4ADE-49E9-9144-4F2CEC6C7A36}"/>
              </a:ext>
            </a:extLst>
          </p:cNvPr>
          <p:cNvSpPr>
            <a:spLocks/>
          </p:cNvSpPr>
          <p:nvPr/>
        </p:nvSpPr>
        <p:spPr bwMode="auto">
          <a:xfrm>
            <a:off x="4945063" y="4210050"/>
            <a:ext cx="53975" cy="50800"/>
          </a:xfrm>
          <a:custGeom>
            <a:avLst/>
            <a:gdLst>
              <a:gd name="T0" fmla="*/ 34 w 34"/>
              <a:gd name="T1" fmla="*/ 17 h 32"/>
              <a:gd name="T2" fmla="*/ 34 w 34"/>
              <a:gd name="T3" fmla="*/ 17 h 32"/>
              <a:gd name="T4" fmla="*/ 32 w 34"/>
              <a:gd name="T5" fmla="*/ 23 h 32"/>
              <a:gd name="T6" fmla="*/ 27 w 34"/>
              <a:gd name="T7" fmla="*/ 28 h 32"/>
              <a:gd name="T8" fmla="*/ 23 w 34"/>
              <a:gd name="T9" fmla="*/ 32 h 32"/>
              <a:gd name="T10" fmla="*/ 17 w 34"/>
              <a:gd name="T11" fmla="*/ 32 h 32"/>
              <a:gd name="T12" fmla="*/ 17 w 34"/>
              <a:gd name="T13" fmla="*/ 32 h 32"/>
              <a:gd name="T14" fmla="*/ 10 w 34"/>
              <a:gd name="T15" fmla="*/ 32 h 32"/>
              <a:gd name="T16" fmla="*/ 4 w 34"/>
              <a:gd name="T17" fmla="*/ 28 h 32"/>
              <a:gd name="T18" fmla="*/ 2 w 34"/>
              <a:gd name="T19" fmla="*/ 23 h 32"/>
              <a:gd name="T20" fmla="*/ 0 w 34"/>
              <a:gd name="T21" fmla="*/ 17 h 32"/>
              <a:gd name="T22" fmla="*/ 0 w 34"/>
              <a:gd name="T23" fmla="*/ 17 h 32"/>
              <a:gd name="T24" fmla="*/ 2 w 34"/>
              <a:gd name="T25" fmla="*/ 9 h 32"/>
              <a:gd name="T26" fmla="*/ 4 w 34"/>
              <a:gd name="T27" fmla="*/ 4 h 32"/>
              <a:gd name="T28" fmla="*/ 10 w 34"/>
              <a:gd name="T29" fmla="*/ 0 h 32"/>
              <a:gd name="T30" fmla="*/ 17 w 34"/>
              <a:gd name="T31" fmla="*/ 0 h 32"/>
              <a:gd name="T32" fmla="*/ 17 w 34"/>
              <a:gd name="T33" fmla="*/ 0 h 32"/>
              <a:gd name="T34" fmla="*/ 23 w 34"/>
              <a:gd name="T35" fmla="*/ 0 h 32"/>
              <a:gd name="T36" fmla="*/ 27 w 34"/>
              <a:gd name="T37" fmla="*/ 4 h 32"/>
              <a:gd name="T38" fmla="*/ 32 w 34"/>
              <a:gd name="T39" fmla="*/ 9 h 32"/>
              <a:gd name="T40" fmla="*/ 34 w 34"/>
              <a:gd name="T41" fmla="*/ 17 h 32"/>
              <a:gd name="T42" fmla="*/ 34 w 34"/>
              <a:gd name="T4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2">
                <a:moveTo>
                  <a:pt x="34" y="17"/>
                </a:moveTo>
                <a:lnTo>
                  <a:pt x="34" y="17"/>
                </a:lnTo>
                <a:lnTo>
                  <a:pt x="32" y="23"/>
                </a:lnTo>
                <a:lnTo>
                  <a:pt x="27" y="28"/>
                </a:lnTo>
                <a:lnTo>
                  <a:pt x="23" y="32"/>
                </a:lnTo>
                <a:lnTo>
                  <a:pt x="17" y="32"/>
                </a:lnTo>
                <a:lnTo>
                  <a:pt x="17" y="32"/>
                </a:lnTo>
                <a:lnTo>
                  <a:pt x="10" y="32"/>
                </a:lnTo>
                <a:lnTo>
                  <a:pt x="4" y="28"/>
                </a:lnTo>
                <a:lnTo>
                  <a:pt x="2" y="23"/>
                </a:lnTo>
                <a:lnTo>
                  <a:pt x="0" y="17"/>
                </a:lnTo>
                <a:lnTo>
                  <a:pt x="0" y="17"/>
                </a:lnTo>
                <a:lnTo>
                  <a:pt x="2" y="9"/>
                </a:lnTo>
                <a:lnTo>
                  <a:pt x="4" y="4"/>
                </a:lnTo>
                <a:lnTo>
                  <a:pt x="10" y="0"/>
                </a:lnTo>
                <a:lnTo>
                  <a:pt x="17" y="0"/>
                </a:lnTo>
                <a:lnTo>
                  <a:pt x="17" y="0"/>
                </a:lnTo>
                <a:lnTo>
                  <a:pt x="23" y="0"/>
                </a:lnTo>
                <a:lnTo>
                  <a:pt x="27" y="4"/>
                </a:lnTo>
                <a:lnTo>
                  <a:pt x="32" y="9"/>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5" name="Freeform 145">
            <a:extLst>
              <a:ext uri="{FF2B5EF4-FFF2-40B4-BE49-F238E27FC236}">
                <a16:creationId xmlns:a16="http://schemas.microsoft.com/office/drawing/2014/main" id="{76DD4D25-5E5F-4A97-8634-AC3A2AE18177}"/>
              </a:ext>
            </a:extLst>
          </p:cNvPr>
          <p:cNvSpPr>
            <a:spLocks/>
          </p:cNvSpPr>
          <p:nvPr/>
        </p:nvSpPr>
        <p:spPr bwMode="auto">
          <a:xfrm>
            <a:off x="4852988" y="4210050"/>
            <a:ext cx="50800" cy="53975"/>
          </a:xfrm>
          <a:custGeom>
            <a:avLst/>
            <a:gdLst>
              <a:gd name="T0" fmla="*/ 32 w 32"/>
              <a:gd name="T1" fmla="*/ 17 h 34"/>
              <a:gd name="T2" fmla="*/ 32 w 32"/>
              <a:gd name="T3" fmla="*/ 17 h 34"/>
              <a:gd name="T4" fmla="*/ 32 w 32"/>
              <a:gd name="T5" fmla="*/ 23 h 34"/>
              <a:gd name="T6" fmla="*/ 28 w 32"/>
              <a:gd name="T7" fmla="*/ 28 h 34"/>
              <a:gd name="T8" fmla="*/ 23 w 32"/>
              <a:gd name="T9" fmla="*/ 32 h 34"/>
              <a:gd name="T10" fmla="*/ 17 w 32"/>
              <a:gd name="T11" fmla="*/ 34 h 34"/>
              <a:gd name="T12" fmla="*/ 17 w 32"/>
              <a:gd name="T13" fmla="*/ 34 h 34"/>
              <a:gd name="T14" fmla="*/ 11 w 32"/>
              <a:gd name="T15" fmla="*/ 32 h 34"/>
              <a:gd name="T16" fmla="*/ 4 w 32"/>
              <a:gd name="T17" fmla="*/ 28 h 34"/>
              <a:gd name="T18" fmla="*/ 0 w 32"/>
              <a:gd name="T19" fmla="*/ 23 h 34"/>
              <a:gd name="T20" fmla="*/ 0 w 32"/>
              <a:gd name="T21" fmla="*/ 17 h 34"/>
              <a:gd name="T22" fmla="*/ 0 w 32"/>
              <a:gd name="T23" fmla="*/ 17 h 34"/>
              <a:gd name="T24" fmla="*/ 0 w 32"/>
              <a:gd name="T25" fmla="*/ 11 h 34"/>
              <a:gd name="T26" fmla="*/ 4 w 32"/>
              <a:gd name="T27" fmla="*/ 4 h 34"/>
              <a:gd name="T28" fmla="*/ 11 w 32"/>
              <a:gd name="T29" fmla="*/ 2 h 34"/>
              <a:gd name="T30" fmla="*/ 17 w 32"/>
              <a:gd name="T31" fmla="*/ 0 h 34"/>
              <a:gd name="T32" fmla="*/ 17 w 32"/>
              <a:gd name="T33" fmla="*/ 0 h 34"/>
              <a:gd name="T34" fmla="*/ 23 w 32"/>
              <a:gd name="T35" fmla="*/ 2 h 34"/>
              <a:gd name="T36" fmla="*/ 28 w 32"/>
              <a:gd name="T37" fmla="*/ 4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28"/>
                </a:lnTo>
                <a:lnTo>
                  <a:pt x="23" y="32"/>
                </a:lnTo>
                <a:lnTo>
                  <a:pt x="17" y="34"/>
                </a:lnTo>
                <a:lnTo>
                  <a:pt x="17" y="34"/>
                </a:lnTo>
                <a:lnTo>
                  <a:pt x="11" y="32"/>
                </a:lnTo>
                <a:lnTo>
                  <a:pt x="4" y="28"/>
                </a:lnTo>
                <a:lnTo>
                  <a:pt x="0" y="23"/>
                </a:lnTo>
                <a:lnTo>
                  <a:pt x="0" y="17"/>
                </a:lnTo>
                <a:lnTo>
                  <a:pt x="0" y="17"/>
                </a:lnTo>
                <a:lnTo>
                  <a:pt x="0" y="11"/>
                </a:lnTo>
                <a:lnTo>
                  <a:pt x="4" y="4"/>
                </a:lnTo>
                <a:lnTo>
                  <a:pt x="11" y="2"/>
                </a:lnTo>
                <a:lnTo>
                  <a:pt x="17" y="0"/>
                </a:lnTo>
                <a:lnTo>
                  <a:pt x="17" y="0"/>
                </a:lnTo>
                <a:lnTo>
                  <a:pt x="23" y="2"/>
                </a:lnTo>
                <a:lnTo>
                  <a:pt x="28" y="4"/>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6" name="Freeform 146">
            <a:extLst>
              <a:ext uri="{FF2B5EF4-FFF2-40B4-BE49-F238E27FC236}">
                <a16:creationId xmlns:a16="http://schemas.microsoft.com/office/drawing/2014/main" id="{27D3BCD7-CD11-4ABC-B5B9-934D78B4D223}"/>
              </a:ext>
            </a:extLst>
          </p:cNvPr>
          <p:cNvSpPr>
            <a:spLocks/>
          </p:cNvSpPr>
          <p:nvPr/>
        </p:nvSpPr>
        <p:spPr bwMode="auto">
          <a:xfrm>
            <a:off x="4751388" y="4206875"/>
            <a:ext cx="50800" cy="53975"/>
          </a:xfrm>
          <a:custGeom>
            <a:avLst/>
            <a:gdLst>
              <a:gd name="T0" fmla="*/ 32 w 32"/>
              <a:gd name="T1" fmla="*/ 17 h 34"/>
              <a:gd name="T2" fmla="*/ 32 w 32"/>
              <a:gd name="T3" fmla="*/ 17 h 34"/>
              <a:gd name="T4" fmla="*/ 32 w 32"/>
              <a:gd name="T5" fmla="*/ 23 h 34"/>
              <a:gd name="T6" fmla="*/ 28 w 32"/>
              <a:gd name="T7" fmla="*/ 30 h 34"/>
              <a:gd name="T8" fmla="*/ 23 w 32"/>
              <a:gd name="T9" fmla="*/ 32 h 34"/>
              <a:gd name="T10" fmla="*/ 17 w 32"/>
              <a:gd name="T11" fmla="*/ 34 h 34"/>
              <a:gd name="T12" fmla="*/ 17 w 32"/>
              <a:gd name="T13" fmla="*/ 34 h 34"/>
              <a:gd name="T14" fmla="*/ 11 w 32"/>
              <a:gd name="T15" fmla="*/ 32 h 34"/>
              <a:gd name="T16" fmla="*/ 4 w 32"/>
              <a:gd name="T17" fmla="*/ 30 h 34"/>
              <a:gd name="T18" fmla="*/ 0 w 32"/>
              <a:gd name="T19" fmla="*/ 23 h 34"/>
              <a:gd name="T20" fmla="*/ 0 w 32"/>
              <a:gd name="T21" fmla="*/ 17 h 34"/>
              <a:gd name="T22" fmla="*/ 0 w 32"/>
              <a:gd name="T23" fmla="*/ 17 h 34"/>
              <a:gd name="T24" fmla="*/ 0 w 32"/>
              <a:gd name="T25" fmla="*/ 11 h 34"/>
              <a:gd name="T26" fmla="*/ 4 w 32"/>
              <a:gd name="T27" fmla="*/ 6 h 34"/>
              <a:gd name="T28" fmla="*/ 11 w 32"/>
              <a:gd name="T29" fmla="*/ 2 h 34"/>
              <a:gd name="T30" fmla="*/ 17 w 32"/>
              <a:gd name="T31" fmla="*/ 0 h 34"/>
              <a:gd name="T32" fmla="*/ 17 w 32"/>
              <a:gd name="T33" fmla="*/ 0 h 34"/>
              <a:gd name="T34" fmla="*/ 23 w 32"/>
              <a:gd name="T35" fmla="*/ 2 h 34"/>
              <a:gd name="T36" fmla="*/ 28 w 32"/>
              <a:gd name="T37" fmla="*/ 6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30"/>
                </a:lnTo>
                <a:lnTo>
                  <a:pt x="23" y="32"/>
                </a:lnTo>
                <a:lnTo>
                  <a:pt x="17" y="34"/>
                </a:lnTo>
                <a:lnTo>
                  <a:pt x="17" y="34"/>
                </a:lnTo>
                <a:lnTo>
                  <a:pt x="11" y="32"/>
                </a:lnTo>
                <a:lnTo>
                  <a:pt x="4" y="30"/>
                </a:lnTo>
                <a:lnTo>
                  <a:pt x="0" y="23"/>
                </a:lnTo>
                <a:lnTo>
                  <a:pt x="0" y="17"/>
                </a:lnTo>
                <a:lnTo>
                  <a:pt x="0" y="17"/>
                </a:lnTo>
                <a:lnTo>
                  <a:pt x="0" y="11"/>
                </a:lnTo>
                <a:lnTo>
                  <a:pt x="4" y="6"/>
                </a:lnTo>
                <a:lnTo>
                  <a:pt x="11" y="2"/>
                </a:lnTo>
                <a:lnTo>
                  <a:pt x="17" y="0"/>
                </a:lnTo>
                <a:lnTo>
                  <a:pt x="17" y="0"/>
                </a:lnTo>
                <a:lnTo>
                  <a:pt x="23" y="2"/>
                </a:lnTo>
                <a:lnTo>
                  <a:pt x="28" y="6"/>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7" name="Freeform 147">
            <a:extLst>
              <a:ext uri="{FF2B5EF4-FFF2-40B4-BE49-F238E27FC236}">
                <a16:creationId xmlns:a16="http://schemas.microsoft.com/office/drawing/2014/main" id="{3A3C922A-CF84-4EC6-8A2E-CE8C57E4F9AC}"/>
              </a:ext>
            </a:extLst>
          </p:cNvPr>
          <p:cNvSpPr>
            <a:spLocks/>
          </p:cNvSpPr>
          <p:nvPr/>
        </p:nvSpPr>
        <p:spPr bwMode="auto">
          <a:xfrm>
            <a:off x="4724401" y="4206875"/>
            <a:ext cx="53975" cy="53975"/>
          </a:xfrm>
          <a:custGeom>
            <a:avLst/>
            <a:gdLst>
              <a:gd name="T0" fmla="*/ 34 w 34"/>
              <a:gd name="T1" fmla="*/ 17 h 34"/>
              <a:gd name="T2" fmla="*/ 34 w 34"/>
              <a:gd name="T3" fmla="*/ 17 h 34"/>
              <a:gd name="T4" fmla="*/ 32 w 34"/>
              <a:gd name="T5" fmla="*/ 23 h 34"/>
              <a:gd name="T6" fmla="*/ 30 w 34"/>
              <a:gd name="T7" fmla="*/ 30 h 34"/>
              <a:gd name="T8" fmla="*/ 23 w 34"/>
              <a:gd name="T9" fmla="*/ 32 h 34"/>
              <a:gd name="T10" fmla="*/ 17 w 34"/>
              <a:gd name="T11" fmla="*/ 34 h 34"/>
              <a:gd name="T12" fmla="*/ 17 w 34"/>
              <a:gd name="T13" fmla="*/ 34 h 34"/>
              <a:gd name="T14" fmla="*/ 11 w 34"/>
              <a:gd name="T15" fmla="*/ 32 h 34"/>
              <a:gd name="T16" fmla="*/ 6 w 34"/>
              <a:gd name="T17" fmla="*/ 30 h 34"/>
              <a:gd name="T18" fmla="*/ 2 w 34"/>
              <a:gd name="T19" fmla="*/ 23 h 34"/>
              <a:gd name="T20" fmla="*/ 0 w 34"/>
              <a:gd name="T21" fmla="*/ 17 h 34"/>
              <a:gd name="T22" fmla="*/ 0 w 34"/>
              <a:gd name="T23" fmla="*/ 17 h 34"/>
              <a:gd name="T24" fmla="*/ 2 w 34"/>
              <a:gd name="T25" fmla="*/ 11 h 34"/>
              <a:gd name="T26" fmla="*/ 6 w 34"/>
              <a:gd name="T27" fmla="*/ 6 h 34"/>
              <a:gd name="T28" fmla="*/ 11 w 34"/>
              <a:gd name="T29" fmla="*/ 2 h 34"/>
              <a:gd name="T30" fmla="*/ 17 w 34"/>
              <a:gd name="T31" fmla="*/ 0 h 34"/>
              <a:gd name="T32" fmla="*/ 17 w 34"/>
              <a:gd name="T33" fmla="*/ 0 h 34"/>
              <a:gd name="T34" fmla="*/ 23 w 34"/>
              <a:gd name="T35" fmla="*/ 2 h 34"/>
              <a:gd name="T36" fmla="*/ 30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3" y="32"/>
                </a:lnTo>
                <a:lnTo>
                  <a:pt x="17" y="34"/>
                </a:lnTo>
                <a:lnTo>
                  <a:pt x="17" y="34"/>
                </a:lnTo>
                <a:lnTo>
                  <a:pt x="11" y="32"/>
                </a:lnTo>
                <a:lnTo>
                  <a:pt x="6" y="30"/>
                </a:lnTo>
                <a:lnTo>
                  <a:pt x="2" y="23"/>
                </a:lnTo>
                <a:lnTo>
                  <a:pt x="0" y="17"/>
                </a:lnTo>
                <a:lnTo>
                  <a:pt x="0" y="17"/>
                </a:lnTo>
                <a:lnTo>
                  <a:pt x="2" y="11"/>
                </a:lnTo>
                <a:lnTo>
                  <a:pt x="6" y="6"/>
                </a:lnTo>
                <a:lnTo>
                  <a:pt x="11" y="2"/>
                </a:lnTo>
                <a:lnTo>
                  <a:pt x="17" y="0"/>
                </a:lnTo>
                <a:lnTo>
                  <a:pt x="17" y="0"/>
                </a:lnTo>
                <a:lnTo>
                  <a:pt x="23" y="2"/>
                </a:lnTo>
                <a:lnTo>
                  <a:pt x="30"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8" name="Freeform 148">
            <a:extLst>
              <a:ext uri="{FF2B5EF4-FFF2-40B4-BE49-F238E27FC236}">
                <a16:creationId xmlns:a16="http://schemas.microsoft.com/office/drawing/2014/main" id="{6A6431FE-E161-4A04-AFBB-C69770364523}"/>
              </a:ext>
            </a:extLst>
          </p:cNvPr>
          <p:cNvSpPr>
            <a:spLocks/>
          </p:cNvSpPr>
          <p:nvPr/>
        </p:nvSpPr>
        <p:spPr bwMode="auto">
          <a:xfrm>
            <a:off x="4714876" y="4206875"/>
            <a:ext cx="50800" cy="53975"/>
          </a:xfrm>
          <a:custGeom>
            <a:avLst/>
            <a:gdLst>
              <a:gd name="T0" fmla="*/ 32 w 32"/>
              <a:gd name="T1" fmla="*/ 17 h 34"/>
              <a:gd name="T2" fmla="*/ 32 w 32"/>
              <a:gd name="T3" fmla="*/ 17 h 34"/>
              <a:gd name="T4" fmla="*/ 32 w 32"/>
              <a:gd name="T5" fmla="*/ 23 h 34"/>
              <a:gd name="T6" fmla="*/ 27 w 32"/>
              <a:gd name="T7" fmla="*/ 30 h 34"/>
              <a:gd name="T8" fmla="*/ 21 w 32"/>
              <a:gd name="T9" fmla="*/ 32 h 34"/>
              <a:gd name="T10" fmla="*/ 15 w 32"/>
              <a:gd name="T11" fmla="*/ 34 h 34"/>
              <a:gd name="T12" fmla="*/ 15 w 32"/>
              <a:gd name="T13" fmla="*/ 34 h 34"/>
              <a:gd name="T14" fmla="*/ 8 w 32"/>
              <a:gd name="T15" fmla="*/ 32 h 34"/>
              <a:gd name="T16" fmla="*/ 4 w 32"/>
              <a:gd name="T17" fmla="*/ 30 h 34"/>
              <a:gd name="T18" fmla="*/ 0 w 32"/>
              <a:gd name="T19" fmla="*/ 23 h 34"/>
              <a:gd name="T20" fmla="*/ 0 w 32"/>
              <a:gd name="T21" fmla="*/ 17 h 34"/>
              <a:gd name="T22" fmla="*/ 0 w 32"/>
              <a:gd name="T23" fmla="*/ 17 h 34"/>
              <a:gd name="T24" fmla="*/ 0 w 32"/>
              <a:gd name="T25" fmla="*/ 11 h 34"/>
              <a:gd name="T26" fmla="*/ 4 w 32"/>
              <a:gd name="T27" fmla="*/ 6 h 34"/>
              <a:gd name="T28" fmla="*/ 8 w 32"/>
              <a:gd name="T29" fmla="*/ 2 h 34"/>
              <a:gd name="T30" fmla="*/ 15 w 32"/>
              <a:gd name="T31" fmla="*/ 0 h 34"/>
              <a:gd name="T32" fmla="*/ 15 w 32"/>
              <a:gd name="T33" fmla="*/ 0 h 34"/>
              <a:gd name="T34" fmla="*/ 21 w 32"/>
              <a:gd name="T35" fmla="*/ 2 h 34"/>
              <a:gd name="T36" fmla="*/ 27 w 32"/>
              <a:gd name="T37" fmla="*/ 6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7" y="30"/>
                </a:lnTo>
                <a:lnTo>
                  <a:pt x="21" y="32"/>
                </a:lnTo>
                <a:lnTo>
                  <a:pt x="15" y="34"/>
                </a:lnTo>
                <a:lnTo>
                  <a:pt x="15" y="34"/>
                </a:lnTo>
                <a:lnTo>
                  <a:pt x="8" y="32"/>
                </a:lnTo>
                <a:lnTo>
                  <a:pt x="4" y="30"/>
                </a:lnTo>
                <a:lnTo>
                  <a:pt x="0" y="23"/>
                </a:lnTo>
                <a:lnTo>
                  <a:pt x="0" y="17"/>
                </a:lnTo>
                <a:lnTo>
                  <a:pt x="0" y="17"/>
                </a:lnTo>
                <a:lnTo>
                  <a:pt x="0" y="11"/>
                </a:lnTo>
                <a:lnTo>
                  <a:pt x="4" y="6"/>
                </a:lnTo>
                <a:lnTo>
                  <a:pt x="8" y="2"/>
                </a:lnTo>
                <a:lnTo>
                  <a:pt x="15" y="0"/>
                </a:lnTo>
                <a:lnTo>
                  <a:pt x="15" y="0"/>
                </a:lnTo>
                <a:lnTo>
                  <a:pt x="21" y="2"/>
                </a:lnTo>
                <a:lnTo>
                  <a:pt x="27" y="6"/>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9" name="Freeform 149">
            <a:extLst>
              <a:ext uri="{FF2B5EF4-FFF2-40B4-BE49-F238E27FC236}">
                <a16:creationId xmlns:a16="http://schemas.microsoft.com/office/drawing/2014/main" id="{E54F5572-99E6-48A6-980A-6E20C5FE778D}"/>
              </a:ext>
            </a:extLst>
          </p:cNvPr>
          <p:cNvSpPr>
            <a:spLocks/>
          </p:cNvSpPr>
          <p:nvPr/>
        </p:nvSpPr>
        <p:spPr bwMode="auto">
          <a:xfrm>
            <a:off x="4643438" y="4206875"/>
            <a:ext cx="50800" cy="53975"/>
          </a:xfrm>
          <a:custGeom>
            <a:avLst/>
            <a:gdLst>
              <a:gd name="T0" fmla="*/ 32 w 32"/>
              <a:gd name="T1" fmla="*/ 17 h 34"/>
              <a:gd name="T2" fmla="*/ 32 w 32"/>
              <a:gd name="T3" fmla="*/ 17 h 34"/>
              <a:gd name="T4" fmla="*/ 32 w 32"/>
              <a:gd name="T5" fmla="*/ 23 h 34"/>
              <a:gd name="T6" fmla="*/ 28 w 32"/>
              <a:gd name="T7" fmla="*/ 30 h 34"/>
              <a:gd name="T8" fmla="*/ 23 w 32"/>
              <a:gd name="T9" fmla="*/ 32 h 34"/>
              <a:gd name="T10" fmla="*/ 17 w 32"/>
              <a:gd name="T11" fmla="*/ 34 h 34"/>
              <a:gd name="T12" fmla="*/ 17 w 32"/>
              <a:gd name="T13" fmla="*/ 34 h 34"/>
              <a:gd name="T14" fmla="*/ 10 w 32"/>
              <a:gd name="T15" fmla="*/ 32 h 34"/>
              <a:gd name="T16" fmla="*/ 4 w 32"/>
              <a:gd name="T17" fmla="*/ 30 h 34"/>
              <a:gd name="T18" fmla="*/ 0 w 32"/>
              <a:gd name="T19" fmla="*/ 23 h 34"/>
              <a:gd name="T20" fmla="*/ 0 w 32"/>
              <a:gd name="T21" fmla="*/ 17 h 34"/>
              <a:gd name="T22" fmla="*/ 0 w 32"/>
              <a:gd name="T23" fmla="*/ 17 h 34"/>
              <a:gd name="T24" fmla="*/ 0 w 32"/>
              <a:gd name="T25" fmla="*/ 11 h 34"/>
              <a:gd name="T26" fmla="*/ 4 w 32"/>
              <a:gd name="T27" fmla="*/ 6 h 34"/>
              <a:gd name="T28" fmla="*/ 10 w 32"/>
              <a:gd name="T29" fmla="*/ 2 h 34"/>
              <a:gd name="T30" fmla="*/ 17 w 32"/>
              <a:gd name="T31" fmla="*/ 0 h 34"/>
              <a:gd name="T32" fmla="*/ 17 w 32"/>
              <a:gd name="T33" fmla="*/ 0 h 34"/>
              <a:gd name="T34" fmla="*/ 23 w 32"/>
              <a:gd name="T35" fmla="*/ 2 h 34"/>
              <a:gd name="T36" fmla="*/ 28 w 32"/>
              <a:gd name="T37" fmla="*/ 6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30"/>
                </a:lnTo>
                <a:lnTo>
                  <a:pt x="23" y="32"/>
                </a:lnTo>
                <a:lnTo>
                  <a:pt x="17" y="34"/>
                </a:lnTo>
                <a:lnTo>
                  <a:pt x="17" y="34"/>
                </a:lnTo>
                <a:lnTo>
                  <a:pt x="10" y="32"/>
                </a:lnTo>
                <a:lnTo>
                  <a:pt x="4" y="30"/>
                </a:lnTo>
                <a:lnTo>
                  <a:pt x="0" y="23"/>
                </a:lnTo>
                <a:lnTo>
                  <a:pt x="0" y="17"/>
                </a:lnTo>
                <a:lnTo>
                  <a:pt x="0" y="17"/>
                </a:lnTo>
                <a:lnTo>
                  <a:pt x="0" y="11"/>
                </a:lnTo>
                <a:lnTo>
                  <a:pt x="4" y="6"/>
                </a:lnTo>
                <a:lnTo>
                  <a:pt x="10" y="2"/>
                </a:lnTo>
                <a:lnTo>
                  <a:pt x="17" y="0"/>
                </a:lnTo>
                <a:lnTo>
                  <a:pt x="17" y="0"/>
                </a:lnTo>
                <a:lnTo>
                  <a:pt x="23" y="2"/>
                </a:lnTo>
                <a:lnTo>
                  <a:pt x="28" y="6"/>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0" name="Freeform 150">
            <a:extLst>
              <a:ext uri="{FF2B5EF4-FFF2-40B4-BE49-F238E27FC236}">
                <a16:creationId xmlns:a16="http://schemas.microsoft.com/office/drawing/2014/main" id="{B491DB57-5B63-414F-8AAF-A8010E09A889}"/>
              </a:ext>
            </a:extLst>
          </p:cNvPr>
          <p:cNvSpPr>
            <a:spLocks/>
          </p:cNvSpPr>
          <p:nvPr/>
        </p:nvSpPr>
        <p:spPr bwMode="auto">
          <a:xfrm>
            <a:off x="4625976" y="4206875"/>
            <a:ext cx="50800" cy="53975"/>
          </a:xfrm>
          <a:custGeom>
            <a:avLst/>
            <a:gdLst>
              <a:gd name="T0" fmla="*/ 32 w 32"/>
              <a:gd name="T1" fmla="*/ 17 h 34"/>
              <a:gd name="T2" fmla="*/ 32 w 32"/>
              <a:gd name="T3" fmla="*/ 17 h 34"/>
              <a:gd name="T4" fmla="*/ 32 w 32"/>
              <a:gd name="T5" fmla="*/ 23 h 34"/>
              <a:gd name="T6" fmla="*/ 28 w 32"/>
              <a:gd name="T7" fmla="*/ 30 h 34"/>
              <a:gd name="T8" fmla="*/ 24 w 32"/>
              <a:gd name="T9" fmla="*/ 32 h 34"/>
              <a:gd name="T10" fmla="*/ 17 w 32"/>
              <a:gd name="T11" fmla="*/ 34 h 34"/>
              <a:gd name="T12" fmla="*/ 17 w 32"/>
              <a:gd name="T13" fmla="*/ 34 h 34"/>
              <a:gd name="T14" fmla="*/ 11 w 32"/>
              <a:gd name="T15" fmla="*/ 32 h 34"/>
              <a:gd name="T16" fmla="*/ 4 w 32"/>
              <a:gd name="T17" fmla="*/ 30 h 34"/>
              <a:gd name="T18" fmla="*/ 0 w 32"/>
              <a:gd name="T19" fmla="*/ 23 h 34"/>
              <a:gd name="T20" fmla="*/ 0 w 32"/>
              <a:gd name="T21" fmla="*/ 17 h 34"/>
              <a:gd name="T22" fmla="*/ 0 w 32"/>
              <a:gd name="T23" fmla="*/ 17 h 34"/>
              <a:gd name="T24" fmla="*/ 0 w 32"/>
              <a:gd name="T25" fmla="*/ 11 h 34"/>
              <a:gd name="T26" fmla="*/ 4 w 32"/>
              <a:gd name="T27" fmla="*/ 6 h 34"/>
              <a:gd name="T28" fmla="*/ 11 w 32"/>
              <a:gd name="T29" fmla="*/ 2 h 34"/>
              <a:gd name="T30" fmla="*/ 17 w 32"/>
              <a:gd name="T31" fmla="*/ 0 h 34"/>
              <a:gd name="T32" fmla="*/ 17 w 32"/>
              <a:gd name="T33" fmla="*/ 0 h 34"/>
              <a:gd name="T34" fmla="*/ 24 w 32"/>
              <a:gd name="T35" fmla="*/ 2 h 34"/>
              <a:gd name="T36" fmla="*/ 28 w 32"/>
              <a:gd name="T37" fmla="*/ 6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30"/>
                </a:lnTo>
                <a:lnTo>
                  <a:pt x="24" y="32"/>
                </a:lnTo>
                <a:lnTo>
                  <a:pt x="17" y="34"/>
                </a:lnTo>
                <a:lnTo>
                  <a:pt x="17" y="34"/>
                </a:lnTo>
                <a:lnTo>
                  <a:pt x="11" y="32"/>
                </a:lnTo>
                <a:lnTo>
                  <a:pt x="4" y="30"/>
                </a:lnTo>
                <a:lnTo>
                  <a:pt x="0" y="23"/>
                </a:lnTo>
                <a:lnTo>
                  <a:pt x="0" y="17"/>
                </a:lnTo>
                <a:lnTo>
                  <a:pt x="0" y="17"/>
                </a:lnTo>
                <a:lnTo>
                  <a:pt x="0" y="11"/>
                </a:lnTo>
                <a:lnTo>
                  <a:pt x="4" y="6"/>
                </a:lnTo>
                <a:lnTo>
                  <a:pt x="11" y="2"/>
                </a:lnTo>
                <a:lnTo>
                  <a:pt x="17" y="0"/>
                </a:lnTo>
                <a:lnTo>
                  <a:pt x="17" y="0"/>
                </a:lnTo>
                <a:lnTo>
                  <a:pt x="24" y="2"/>
                </a:lnTo>
                <a:lnTo>
                  <a:pt x="28" y="6"/>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1" name="Freeform 151">
            <a:extLst>
              <a:ext uri="{FF2B5EF4-FFF2-40B4-BE49-F238E27FC236}">
                <a16:creationId xmlns:a16="http://schemas.microsoft.com/office/drawing/2014/main" id="{F23951B5-F78A-45A7-9903-BFE6779C709E}"/>
              </a:ext>
            </a:extLst>
          </p:cNvPr>
          <p:cNvSpPr>
            <a:spLocks/>
          </p:cNvSpPr>
          <p:nvPr/>
        </p:nvSpPr>
        <p:spPr bwMode="auto">
          <a:xfrm>
            <a:off x="4545013" y="4206875"/>
            <a:ext cx="53975" cy="53975"/>
          </a:xfrm>
          <a:custGeom>
            <a:avLst/>
            <a:gdLst>
              <a:gd name="T0" fmla="*/ 34 w 34"/>
              <a:gd name="T1" fmla="*/ 17 h 34"/>
              <a:gd name="T2" fmla="*/ 34 w 34"/>
              <a:gd name="T3" fmla="*/ 17 h 34"/>
              <a:gd name="T4" fmla="*/ 32 w 34"/>
              <a:gd name="T5" fmla="*/ 23 h 34"/>
              <a:gd name="T6" fmla="*/ 28 w 34"/>
              <a:gd name="T7" fmla="*/ 30 h 34"/>
              <a:gd name="T8" fmla="*/ 23 w 34"/>
              <a:gd name="T9" fmla="*/ 32 h 34"/>
              <a:gd name="T10" fmla="*/ 17 w 34"/>
              <a:gd name="T11" fmla="*/ 34 h 34"/>
              <a:gd name="T12" fmla="*/ 17 w 34"/>
              <a:gd name="T13" fmla="*/ 34 h 34"/>
              <a:gd name="T14" fmla="*/ 11 w 34"/>
              <a:gd name="T15" fmla="*/ 32 h 34"/>
              <a:gd name="T16" fmla="*/ 4 w 34"/>
              <a:gd name="T17" fmla="*/ 30 h 34"/>
              <a:gd name="T18" fmla="*/ 2 w 34"/>
              <a:gd name="T19" fmla="*/ 23 h 34"/>
              <a:gd name="T20" fmla="*/ 0 w 34"/>
              <a:gd name="T21" fmla="*/ 17 h 34"/>
              <a:gd name="T22" fmla="*/ 0 w 34"/>
              <a:gd name="T23" fmla="*/ 17 h 34"/>
              <a:gd name="T24" fmla="*/ 2 w 34"/>
              <a:gd name="T25" fmla="*/ 11 h 34"/>
              <a:gd name="T26" fmla="*/ 4 w 34"/>
              <a:gd name="T27" fmla="*/ 6 h 34"/>
              <a:gd name="T28" fmla="*/ 11 w 34"/>
              <a:gd name="T29" fmla="*/ 2 h 34"/>
              <a:gd name="T30" fmla="*/ 17 w 34"/>
              <a:gd name="T31" fmla="*/ 0 h 34"/>
              <a:gd name="T32" fmla="*/ 17 w 34"/>
              <a:gd name="T33" fmla="*/ 0 h 34"/>
              <a:gd name="T34" fmla="*/ 23 w 34"/>
              <a:gd name="T35" fmla="*/ 2 h 34"/>
              <a:gd name="T36" fmla="*/ 28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3" y="32"/>
                </a:lnTo>
                <a:lnTo>
                  <a:pt x="17" y="34"/>
                </a:lnTo>
                <a:lnTo>
                  <a:pt x="17" y="34"/>
                </a:lnTo>
                <a:lnTo>
                  <a:pt x="11" y="32"/>
                </a:lnTo>
                <a:lnTo>
                  <a:pt x="4" y="30"/>
                </a:lnTo>
                <a:lnTo>
                  <a:pt x="2" y="23"/>
                </a:lnTo>
                <a:lnTo>
                  <a:pt x="0" y="17"/>
                </a:lnTo>
                <a:lnTo>
                  <a:pt x="0" y="17"/>
                </a:lnTo>
                <a:lnTo>
                  <a:pt x="2" y="11"/>
                </a:lnTo>
                <a:lnTo>
                  <a:pt x="4" y="6"/>
                </a:lnTo>
                <a:lnTo>
                  <a:pt x="11" y="2"/>
                </a:lnTo>
                <a:lnTo>
                  <a:pt x="17" y="0"/>
                </a:lnTo>
                <a:lnTo>
                  <a:pt x="17" y="0"/>
                </a:lnTo>
                <a:lnTo>
                  <a:pt x="23" y="2"/>
                </a:lnTo>
                <a:lnTo>
                  <a:pt x="28"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2" name="Freeform 152">
            <a:extLst>
              <a:ext uri="{FF2B5EF4-FFF2-40B4-BE49-F238E27FC236}">
                <a16:creationId xmlns:a16="http://schemas.microsoft.com/office/drawing/2014/main" id="{CF0709EB-62B7-4419-8DCD-A8AB77EFB893}"/>
              </a:ext>
            </a:extLst>
          </p:cNvPr>
          <p:cNvSpPr>
            <a:spLocks/>
          </p:cNvSpPr>
          <p:nvPr/>
        </p:nvSpPr>
        <p:spPr bwMode="auto">
          <a:xfrm>
            <a:off x="4460876" y="4206875"/>
            <a:ext cx="53975" cy="53975"/>
          </a:xfrm>
          <a:custGeom>
            <a:avLst/>
            <a:gdLst>
              <a:gd name="T0" fmla="*/ 34 w 34"/>
              <a:gd name="T1" fmla="*/ 17 h 34"/>
              <a:gd name="T2" fmla="*/ 34 w 34"/>
              <a:gd name="T3" fmla="*/ 17 h 34"/>
              <a:gd name="T4" fmla="*/ 32 w 34"/>
              <a:gd name="T5" fmla="*/ 23 h 34"/>
              <a:gd name="T6" fmla="*/ 27 w 34"/>
              <a:gd name="T7" fmla="*/ 30 h 34"/>
              <a:gd name="T8" fmla="*/ 23 w 34"/>
              <a:gd name="T9" fmla="*/ 32 h 34"/>
              <a:gd name="T10" fmla="*/ 17 w 34"/>
              <a:gd name="T11" fmla="*/ 34 h 34"/>
              <a:gd name="T12" fmla="*/ 17 w 34"/>
              <a:gd name="T13" fmla="*/ 34 h 34"/>
              <a:gd name="T14" fmla="*/ 10 w 34"/>
              <a:gd name="T15" fmla="*/ 32 h 34"/>
              <a:gd name="T16" fmla="*/ 4 w 34"/>
              <a:gd name="T17" fmla="*/ 30 h 34"/>
              <a:gd name="T18" fmla="*/ 2 w 34"/>
              <a:gd name="T19" fmla="*/ 23 h 34"/>
              <a:gd name="T20" fmla="*/ 0 w 34"/>
              <a:gd name="T21" fmla="*/ 17 h 34"/>
              <a:gd name="T22" fmla="*/ 0 w 34"/>
              <a:gd name="T23" fmla="*/ 17 h 34"/>
              <a:gd name="T24" fmla="*/ 2 w 34"/>
              <a:gd name="T25" fmla="*/ 11 h 34"/>
              <a:gd name="T26" fmla="*/ 4 w 34"/>
              <a:gd name="T27" fmla="*/ 6 h 34"/>
              <a:gd name="T28" fmla="*/ 10 w 34"/>
              <a:gd name="T29" fmla="*/ 2 h 34"/>
              <a:gd name="T30" fmla="*/ 17 w 34"/>
              <a:gd name="T31" fmla="*/ 0 h 34"/>
              <a:gd name="T32" fmla="*/ 17 w 34"/>
              <a:gd name="T33" fmla="*/ 0 h 34"/>
              <a:gd name="T34" fmla="*/ 23 w 34"/>
              <a:gd name="T35" fmla="*/ 2 h 34"/>
              <a:gd name="T36" fmla="*/ 27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7" y="30"/>
                </a:lnTo>
                <a:lnTo>
                  <a:pt x="23" y="32"/>
                </a:lnTo>
                <a:lnTo>
                  <a:pt x="17" y="34"/>
                </a:lnTo>
                <a:lnTo>
                  <a:pt x="17" y="34"/>
                </a:lnTo>
                <a:lnTo>
                  <a:pt x="10" y="32"/>
                </a:lnTo>
                <a:lnTo>
                  <a:pt x="4" y="30"/>
                </a:lnTo>
                <a:lnTo>
                  <a:pt x="2" y="23"/>
                </a:lnTo>
                <a:lnTo>
                  <a:pt x="0" y="17"/>
                </a:lnTo>
                <a:lnTo>
                  <a:pt x="0" y="17"/>
                </a:lnTo>
                <a:lnTo>
                  <a:pt x="2" y="11"/>
                </a:lnTo>
                <a:lnTo>
                  <a:pt x="4" y="6"/>
                </a:lnTo>
                <a:lnTo>
                  <a:pt x="10" y="2"/>
                </a:lnTo>
                <a:lnTo>
                  <a:pt x="17" y="0"/>
                </a:lnTo>
                <a:lnTo>
                  <a:pt x="17" y="0"/>
                </a:lnTo>
                <a:lnTo>
                  <a:pt x="23" y="2"/>
                </a:lnTo>
                <a:lnTo>
                  <a:pt x="27"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3" name="Freeform 153">
            <a:extLst>
              <a:ext uri="{FF2B5EF4-FFF2-40B4-BE49-F238E27FC236}">
                <a16:creationId xmlns:a16="http://schemas.microsoft.com/office/drawing/2014/main" id="{A58FB984-715C-4572-8F43-D03800392CF5}"/>
              </a:ext>
            </a:extLst>
          </p:cNvPr>
          <p:cNvSpPr>
            <a:spLocks/>
          </p:cNvSpPr>
          <p:nvPr/>
        </p:nvSpPr>
        <p:spPr bwMode="auto">
          <a:xfrm>
            <a:off x="4440238" y="4206875"/>
            <a:ext cx="53975" cy="53975"/>
          </a:xfrm>
          <a:custGeom>
            <a:avLst/>
            <a:gdLst>
              <a:gd name="T0" fmla="*/ 34 w 34"/>
              <a:gd name="T1" fmla="*/ 17 h 34"/>
              <a:gd name="T2" fmla="*/ 34 w 34"/>
              <a:gd name="T3" fmla="*/ 17 h 34"/>
              <a:gd name="T4" fmla="*/ 32 w 34"/>
              <a:gd name="T5" fmla="*/ 23 h 34"/>
              <a:gd name="T6" fmla="*/ 30 w 34"/>
              <a:gd name="T7" fmla="*/ 30 h 34"/>
              <a:gd name="T8" fmla="*/ 23 w 34"/>
              <a:gd name="T9" fmla="*/ 32 h 34"/>
              <a:gd name="T10" fmla="*/ 17 w 34"/>
              <a:gd name="T11" fmla="*/ 34 h 34"/>
              <a:gd name="T12" fmla="*/ 17 w 34"/>
              <a:gd name="T13" fmla="*/ 34 h 34"/>
              <a:gd name="T14" fmla="*/ 11 w 34"/>
              <a:gd name="T15" fmla="*/ 32 h 34"/>
              <a:gd name="T16" fmla="*/ 6 w 34"/>
              <a:gd name="T17" fmla="*/ 30 h 34"/>
              <a:gd name="T18" fmla="*/ 2 w 34"/>
              <a:gd name="T19" fmla="*/ 23 h 34"/>
              <a:gd name="T20" fmla="*/ 0 w 34"/>
              <a:gd name="T21" fmla="*/ 17 h 34"/>
              <a:gd name="T22" fmla="*/ 0 w 34"/>
              <a:gd name="T23" fmla="*/ 17 h 34"/>
              <a:gd name="T24" fmla="*/ 2 w 34"/>
              <a:gd name="T25" fmla="*/ 11 h 34"/>
              <a:gd name="T26" fmla="*/ 6 w 34"/>
              <a:gd name="T27" fmla="*/ 6 h 34"/>
              <a:gd name="T28" fmla="*/ 11 w 34"/>
              <a:gd name="T29" fmla="*/ 2 h 34"/>
              <a:gd name="T30" fmla="*/ 17 w 34"/>
              <a:gd name="T31" fmla="*/ 0 h 34"/>
              <a:gd name="T32" fmla="*/ 17 w 34"/>
              <a:gd name="T33" fmla="*/ 0 h 34"/>
              <a:gd name="T34" fmla="*/ 23 w 34"/>
              <a:gd name="T35" fmla="*/ 2 h 34"/>
              <a:gd name="T36" fmla="*/ 30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3" y="32"/>
                </a:lnTo>
                <a:lnTo>
                  <a:pt x="17" y="34"/>
                </a:lnTo>
                <a:lnTo>
                  <a:pt x="17" y="34"/>
                </a:lnTo>
                <a:lnTo>
                  <a:pt x="11" y="32"/>
                </a:lnTo>
                <a:lnTo>
                  <a:pt x="6" y="30"/>
                </a:lnTo>
                <a:lnTo>
                  <a:pt x="2" y="23"/>
                </a:lnTo>
                <a:lnTo>
                  <a:pt x="0" y="17"/>
                </a:lnTo>
                <a:lnTo>
                  <a:pt x="0" y="17"/>
                </a:lnTo>
                <a:lnTo>
                  <a:pt x="2" y="11"/>
                </a:lnTo>
                <a:lnTo>
                  <a:pt x="6" y="6"/>
                </a:lnTo>
                <a:lnTo>
                  <a:pt x="11" y="2"/>
                </a:lnTo>
                <a:lnTo>
                  <a:pt x="17" y="0"/>
                </a:lnTo>
                <a:lnTo>
                  <a:pt x="17" y="0"/>
                </a:lnTo>
                <a:lnTo>
                  <a:pt x="23" y="2"/>
                </a:lnTo>
                <a:lnTo>
                  <a:pt x="30"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4" name="Freeform 154">
            <a:extLst>
              <a:ext uri="{FF2B5EF4-FFF2-40B4-BE49-F238E27FC236}">
                <a16:creationId xmlns:a16="http://schemas.microsoft.com/office/drawing/2014/main" id="{0CC456E5-7C77-4D03-B7D2-7D76FDD97E3F}"/>
              </a:ext>
            </a:extLst>
          </p:cNvPr>
          <p:cNvSpPr>
            <a:spLocks/>
          </p:cNvSpPr>
          <p:nvPr/>
        </p:nvSpPr>
        <p:spPr bwMode="auto">
          <a:xfrm>
            <a:off x="4389438" y="4206875"/>
            <a:ext cx="53975" cy="53975"/>
          </a:xfrm>
          <a:custGeom>
            <a:avLst/>
            <a:gdLst>
              <a:gd name="T0" fmla="*/ 34 w 34"/>
              <a:gd name="T1" fmla="*/ 17 h 34"/>
              <a:gd name="T2" fmla="*/ 34 w 34"/>
              <a:gd name="T3" fmla="*/ 17 h 34"/>
              <a:gd name="T4" fmla="*/ 32 w 34"/>
              <a:gd name="T5" fmla="*/ 23 h 34"/>
              <a:gd name="T6" fmla="*/ 30 w 34"/>
              <a:gd name="T7" fmla="*/ 30 h 34"/>
              <a:gd name="T8" fmla="*/ 23 w 34"/>
              <a:gd name="T9" fmla="*/ 32 h 34"/>
              <a:gd name="T10" fmla="*/ 17 w 34"/>
              <a:gd name="T11" fmla="*/ 34 h 34"/>
              <a:gd name="T12" fmla="*/ 17 w 34"/>
              <a:gd name="T13" fmla="*/ 34 h 34"/>
              <a:gd name="T14" fmla="*/ 11 w 34"/>
              <a:gd name="T15" fmla="*/ 32 h 34"/>
              <a:gd name="T16" fmla="*/ 6 w 34"/>
              <a:gd name="T17" fmla="*/ 30 h 34"/>
              <a:gd name="T18" fmla="*/ 2 w 34"/>
              <a:gd name="T19" fmla="*/ 23 h 34"/>
              <a:gd name="T20" fmla="*/ 0 w 34"/>
              <a:gd name="T21" fmla="*/ 17 h 34"/>
              <a:gd name="T22" fmla="*/ 0 w 34"/>
              <a:gd name="T23" fmla="*/ 17 h 34"/>
              <a:gd name="T24" fmla="*/ 2 w 34"/>
              <a:gd name="T25" fmla="*/ 11 h 34"/>
              <a:gd name="T26" fmla="*/ 6 w 34"/>
              <a:gd name="T27" fmla="*/ 6 h 34"/>
              <a:gd name="T28" fmla="*/ 11 w 34"/>
              <a:gd name="T29" fmla="*/ 2 h 34"/>
              <a:gd name="T30" fmla="*/ 17 w 34"/>
              <a:gd name="T31" fmla="*/ 0 h 34"/>
              <a:gd name="T32" fmla="*/ 17 w 34"/>
              <a:gd name="T33" fmla="*/ 0 h 34"/>
              <a:gd name="T34" fmla="*/ 23 w 34"/>
              <a:gd name="T35" fmla="*/ 2 h 34"/>
              <a:gd name="T36" fmla="*/ 30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3" y="32"/>
                </a:lnTo>
                <a:lnTo>
                  <a:pt x="17" y="34"/>
                </a:lnTo>
                <a:lnTo>
                  <a:pt x="17" y="34"/>
                </a:lnTo>
                <a:lnTo>
                  <a:pt x="11" y="32"/>
                </a:lnTo>
                <a:lnTo>
                  <a:pt x="6" y="30"/>
                </a:lnTo>
                <a:lnTo>
                  <a:pt x="2" y="23"/>
                </a:lnTo>
                <a:lnTo>
                  <a:pt x="0" y="17"/>
                </a:lnTo>
                <a:lnTo>
                  <a:pt x="0" y="17"/>
                </a:lnTo>
                <a:lnTo>
                  <a:pt x="2" y="11"/>
                </a:lnTo>
                <a:lnTo>
                  <a:pt x="6" y="6"/>
                </a:lnTo>
                <a:lnTo>
                  <a:pt x="11" y="2"/>
                </a:lnTo>
                <a:lnTo>
                  <a:pt x="17" y="0"/>
                </a:lnTo>
                <a:lnTo>
                  <a:pt x="17" y="0"/>
                </a:lnTo>
                <a:lnTo>
                  <a:pt x="23" y="2"/>
                </a:lnTo>
                <a:lnTo>
                  <a:pt x="30"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5" name="Freeform 155">
            <a:extLst>
              <a:ext uri="{FF2B5EF4-FFF2-40B4-BE49-F238E27FC236}">
                <a16:creationId xmlns:a16="http://schemas.microsoft.com/office/drawing/2014/main" id="{473DBFDE-2F3D-47F1-B032-9A5DBDDC12D3}"/>
              </a:ext>
            </a:extLst>
          </p:cNvPr>
          <p:cNvSpPr>
            <a:spLocks/>
          </p:cNvSpPr>
          <p:nvPr/>
        </p:nvSpPr>
        <p:spPr bwMode="auto">
          <a:xfrm>
            <a:off x="4365626" y="4206875"/>
            <a:ext cx="53975" cy="53975"/>
          </a:xfrm>
          <a:custGeom>
            <a:avLst/>
            <a:gdLst>
              <a:gd name="T0" fmla="*/ 34 w 34"/>
              <a:gd name="T1" fmla="*/ 17 h 34"/>
              <a:gd name="T2" fmla="*/ 34 w 34"/>
              <a:gd name="T3" fmla="*/ 17 h 34"/>
              <a:gd name="T4" fmla="*/ 32 w 34"/>
              <a:gd name="T5" fmla="*/ 23 h 34"/>
              <a:gd name="T6" fmla="*/ 28 w 34"/>
              <a:gd name="T7" fmla="*/ 30 h 34"/>
              <a:gd name="T8" fmla="*/ 23 w 34"/>
              <a:gd name="T9" fmla="*/ 32 h 34"/>
              <a:gd name="T10" fmla="*/ 17 w 34"/>
              <a:gd name="T11" fmla="*/ 34 h 34"/>
              <a:gd name="T12" fmla="*/ 17 w 34"/>
              <a:gd name="T13" fmla="*/ 34 h 34"/>
              <a:gd name="T14" fmla="*/ 11 w 34"/>
              <a:gd name="T15" fmla="*/ 32 h 34"/>
              <a:gd name="T16" fmla="*/ 4 w 34"/>
              <a:gd name="T17" fmla="*/ 30 h 34"/>
              <a:gd name="T18" fmla="*/ 0 w 34"/>
              <a:gd name="T19" fmla="*/ 23 h 34"/>
              <a:gd name="T20" fmla="*/ 0 w 34"/>
              <a:gd name="T21" fmla="*/ 17 h 34"/>
              <a:gd name="T22" fmla="*/ 0 w 34"/>
              <a:gd name="T23" fmla="*/ 17 h 34"/>
              <a:gd name="T24" fmla="*/ 0 w 34"/>
              <a:gd name="T25" fmla="*/ 11 h 34"/>
              <a:gd name="T26" fmla="*/ 4 w 34"/>
              <a:gd name="T27" fmla="*/ 6 h 34"/>
              <a:gd name="T28" fmla="*/ 11 w 34"/>
              <a:gd name="T29" fmla="*/ 2 h 34"/>
              <a:gd name="T30" fmla="*/ 17 w 34"/>
              <a:gd name="T31" fmla="*/ 0 h 34"/>
              <a:gd name="T32" fmla="*/ 17 w 34"/>
              <a:gd name="T33" fmla="*/ 0 h 34"/>
              <a:gd name="T34" fmla="*/ 23 w 34"/>
              <a:gd name="T35" fmla="*/ 2 h 34"/>
              <a:gd name="T36" fmla="*/ 28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3" y="32"/>
                </a:lnTo>
                <a:lnTo>
                  <a:pt x="17" y="34"/>
                </a:lnTo>
                <a:lnTo>
                  <a:pt x="17" y="34"/>
                </a:lnTo>
                <a:lnTo>
                  <a:pt x="11" y="32"/>
                </a:lnTo>
                <a:lnTo>
                  <a:pt x="4" y="30"/>
                </a:lnTo>
                <a:lnTo>
                  <a:pt x="0" y="23"/>
                </a:lnTo>
                <a:lnTo>
                  <a:pt x="0" y="17"/>
                </a:lnTo>
                <a:lnTo>
                  <a:pt x="0" y="17"/>
                </a:lnTo>
                <a:lnTo>
                  <a:pt x="0" y="11"/>
                </a:lnTo>
                <a:lnTo>
                  <a:pt x="4" y="6"/>
                </a:lnTo>
                <a:lnTo>
                  <a:pt x="11" y="2"/>
                </a:lnTo>
                <a:lnTo>
                  <a:pt x="17" y="0"/>
                </a:lnTo>
                <a:lnTo>
                  <a:pt x="17" y="0"/>
                </a:lnTo>
                <a:lnTo>
                  <a:pt x="23" y="2"/>
                </a:lnTo>
                <a:lnTo>
                  <a:pt x="28"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6" name="Freeform 156">
            <a:extLst>
              <a:ext uri="{FF2B5EF4-FFF2-40B4-BE49-F238E27FC236}">
                <a16:creationId xmlns:a16="http://schemas.microsoft.com/office/drawing/2014/main" id="{9FDEAECF-7F77-4060-8571-5BB41319F42B}"/>
              </a:ext>
            </a:extLst>
          </p:cNvPr>
          <p:cNvSpPr>
            <a:spLocks/>
          </p:cNvSpPr>
          <p:nvPr/>
        </p:nvSpPr>
        <p:spPr bwMode="auto">
          <a:xfrm>
            <a:off x="4352926" y="4206875"/>
            <a:ext cx="49213" cy="53975"/>
          </a:xfrm>
          <a:custGeom>
            <a:avLst/>
            <a:gdLst>
              <a:gd name="T0" fmla="*/ 31 w 31"/>
              <a:gd name="T1" fmla="*/ 17 h 34"/>
              <a:gd name="T2" fmla="*/ 31 w 31"/>
              <a:gd name="T3" fmla="*/ 17 h 34"/>
              <a:gd name="T4" fmla="*/ 31 w 31"/>
              <a:gd name="T5" fmla="*/ 23 h 34"/>
              <a:gd name="T6" fmla="*/ 27 w 31"/>
              <a:gd name="T7" fmla="*/ 30 h 34"/>
              <a:gd name="T8" fmla="*/ 23 w 31"/>
              <a:gd name="T9" fmla="*/ 32 h 34"/>
              <a:gd name="T10" fmla="*/ 17 w 31"/>
              <a:gd name="T11" fmla="*/ 34 h 34"/>
              <a:gd name="T12" fmla="*/ 17 w 31"/>
              <a:gd name="T13" fmla="*/ 34 h 34"/>
              <a:gd name="T14" fmla="*/ 10 w 31"/>
              <a:gd name="T15" fmla="*/ 32 h 34"/>
              <a:gd name="T16" fmla="*/ 4 w 31"/>
              <a:gd name="T17" fmla="*/ 30 h 34"/>
              <a:gd name="T18" fmla="*/ 0 w 31"/>
              <a:gd name="T19" fmla="*/ 23 h 34"/>
              <a:gd name="T20" fmla="*/ 0 w 31"/>
              <a:gd name="T21" fmla="*/ 17 h 34"/>
              <a:gd name="T22" fmla="*/ 0 w 31"/>
              <a:gd name="T23" fmla="*/ 17 h 34"/>
              <a:gd name="T24" fmla="*/ 0 w 31"/>
              <a:gd name="T25" fmla="*/ 11 h 34"/>
              <a:gd name="T26" fmla="*/ 4 w 31"/>
              <a:gd name="T27" fmla="*/ 6 h 34"/>
              <a:gd name="T28" fmla="*/ 10 w 31"/>
              <a:gd name="T29" fmla="*/ 2 h 34"/>
              <a:gd name="T30" fmla="*/ 17 w 31"/>
              <a:gd name="T31" fmla="*/ 0 h 34"/>
              <a:gd name="T32" fmla="*/ 17 w 31"/>
              <a:gd name="T33" fmla="*/ 0 h 34"/>
              <a:gd name="T34" fmla="*/ 23 w 31"/>
              <a:gd name="T35" fmla="*/ 2 h 34"/>
              <a:gd name="T36" fmla="*/ 27 w 31"/>
              <a:gd name="T37" fmla="*/ 6 h 34"/>
              <a:gd name="T38" fmla="*/ 31 w 31"/>
              <a:gd name="T39" fmla="*/ 11 h 34"/>
              <a:gd name="T40" fmla="*/ 31 w 31"/>
              <a:gd name="T41" fmla="*/ 17 h 34"/>
              <a:gd name="T42" fmla="*/ 31 w 31"/>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4">
                <a:moveTo>
                  <a:pt x="31" y="17"/>
                </a:moveTo>
                <a:lnTo>
                  <a:pt x="31" y="17"/>
                </a:lnTo>
                <a:lnTo>
                  <a:pt x="31" y="23"/>
                </a:lnTo>
                <a:lnTo>
                  <a:pt x="27" y="30"/>
                </a:lnTo>
                <a:lnTo>
                  <a:pt x="23" y="32"/>
                </a:lnTo>
                <a:lnTo>
                  <a:pt x="17" y="34"/>
                </a:lnTo>
                <a:lnTo>
                  <a:pt x="17" y="34"/>
                </a:lnTo>
                <a:lnTo>
                  <a:pt x="10" y="32"/>
                </a:lnTo>
                <a:lnTo>
                  <a:pt x="4" y="30"/>
                </a:lnTo>
                <a:lnTo>
                  <a:pt x="0" y="23"/>
                </a:lnTo>
                <a:lnTo>
                  <a:pt x="0" y="17"/>
                </a:lnTo>
                <a:lnTo>
                  <a:pt x="0" y="17"/>
                </a:lnTo>
                <a:lnTo>
                  <a:pt x="0" y="11"/>
                </a:lnTo>
                <a:lnTo>
                  <a:pt x="4" y="6"/>
                </a:lnTo>
                <a:lnTo>
                  <a:pt x="10" y="2"/>
                </a:lnTo>
                <a:lnTo>
                  <a:pt x="17" y="0"/>
                </a:lnTo>
                <a:lnTo>
                  <a:pt x="17" y="0"/>
                </a:lnTo>
                <a:lnTo>
                  <a:pt x="23" y="2"/>
                </a:lnTo>
                <a:lnTo>
                  <a:pt x="27" y="6"/>
                </a:lnTo>
                <a:lnTo>
                  <a:pt x="31" y="11"/>
                </a:lnTo>
                <a:lnTo>
                  <a:pt x="31" y="17"/>
                </a:lnTo>
                <a:lnTo>
                  <a:pt x="31"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7" name="Freeform 157">
            <a:extLst>
              <a:ext uri="{FF2B5EF4-FFF2-40B4-BE49-F238E27FC236}">
                <a16:creationId xmlns:a16="http://schemas.microsoft.com/office/drawing/2014/main" id="{0B2AAF01-25F8-4867-9D62-8980147BBE92}"/>
              </a:ext>
            </a:extLst>
          </p:cNvPr>
          <p:cNvSpPr>
            <a:spLocks/>
          </p:cNvSpPr>
          <p:nvPr/>
        </p:nvSpPr>
        <p:spPr bwMode="auto">
          <a:xfrm>
            <a:off x="4219576" y="4162425"/>
            <a:ext cx="50800" cy="50800"/>
          </a:xfrm>
          <a:custGeom>
            <a:avLst/>
            <a:gdLst>
              <a:gd name="T0" fmla="*/ 32 w 32"/>
              <a:gd name="T1" fmla="*/ 17 h 32"/>
              <a:gd name="T2" fmla="*/ 32 w 32"/>
              <a:gd name="T3" fmla="*/ 17 h 32"/>
              <a:gd name="T4" fmla="*/ 32 w 32"/>
              <a:gd name="T5" fmla="*/ 24 h 32"/>
              <a:gd name="T6" fmla="*/ 28 w 32"/>
              <a:gd name="T7" fmla="*/ 28 h 32"/>
              <a:gd name="T8" fmla="*/ 24 w 32"/>
              <a:gd name="T9" fmla="*/ 32 h 32"/>
              <a:gd name="T10" fmla="*/ 15 w 32"/>
              <a:gd name="T11" fmla="*/ 32 h 32"/>
              <a:gd name="T12" fmla="*/ 15 w 32"/>
              <a:gd name="T13" fmla="*/ 32 h 32"/>
              <a:gd name="T14" fmla="*/ 9 w 32"/>
              <a:gd name="T15" fmla="*/ 32 h 32"/>
              <a:gd name="T16" fmla="*/ 5 w 32"/>
              <a:gd name="T17" fmla="*/ 28 h 32"/>
              <a:gd name="T18" fmla="*/ 0 w 32"/>
              <a:gd name="T19" fmla="*/ 24 h 32"/>
              <a:gd name="T20" fmla="*/ 0 w 32"/>
              <a:gd name="T21" fmla="*/ 17 h 32"/>
              <a:gd name="T22" fmla="*/ 0 w 32"/>
              <a:gd name="T23" fmla="*/ 17 h 32"/>
              <a:gd name="T24" fmla="*/ 0 w 32"/>
              <a:gd name="T25" fmla="*/ 11 h 32"/>
              <a:gd name="T26" fmla="*/ 5 w 32"/>
              <a:gd name="T27" fmla="*/ 4 h 32"/>
              <a:gd name="T28" fmla="*/ 9 w 32"/>
              <a:gd name="T29" fmla="*/ 0 h 32"/>
              <a:gd name="T30" fmla="*/ 15 w 32"/>
              <a:gd name="T31" fmla="*/ 0 h 32"/>
              <a:gd name="T32" fmla="*/ 15 w 32"/>
              <a:gd name="T33" fmla="*/ 0 h 32"/>
              <a:gd name="T34" fmla="*/ 24 w 32"/>
              <a:gd name="T35" fmla="*/ 0 h 32"/>
              <a:gd name="T36" fmla="*/ 28 w 32"/>
              <a:gd name="T37" fmla="*/ 4 h 32"/>
              <a:gd name="T38" fmla="*/ 32 w 32"/>
              <a:gd name="T39" fmla="*/ 11 h 32"/>
              <a:gd name="T40" fmla="*/ 32 w 32"/>
              <a:gd name="T41" fmla="*/ 17 h 32"/>
              <a:gd name="T42" fmla="*/ 32 w 32"/>
              <a:gd name="T4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7"/>
                </a:moveTo>
                <a:lnTo>
                  <a:pt x="32" y="17"/>
                </a:lnTo>
                <a:lnTo>
                  <a:pt x="32" y="24"/>
                </a:lnTo>
                <a:lnTo>
                  <a:pt x="28" y="28"/>
                </a:lnTo>
                <a:lnTo>
                  <a:pt x="24" y="32"/>
                </a:lnTo>
                <a:lnTo>
                  <a:pt x="15" y="32"/>
                </a:lnTo>
                <a:lnTo>
                  <a:pt x="15" y="32"/>
                </a:lnTo>
                <a:lnTo>
                  <a:pt x="9" y="32"/>
                </a:lnTo>
                <a:lnTo>
                  <a:pt x="5" y="28"/>
                </a:lnTo>
                <a:lnTo>
                  <a:pt x="0" y="24"/>
                </a:lnTo>
                <a:lnTo>
                  <a:pt x="0" y="17"/>
                </a:lnTo>
                <a:lnTo>
                  <a:pt x="0" y="17"/>
                </a:lnTo>
                <a:lnTo>
                  <a:pt x="0" y="11"/>
                </a:lnTo>
                <a:lnTo>
                  <a:pt x="5" y="4"/>
                </a:lnTo>
                <a:lnTo>
                  <a:pt x="9" y="0"/>
                </a:lnTo>
                <a:lnTo>
                  <a:pt x="15" y="0"/>
                </a:lnTo>
                <a:lnTo>
                  <a:pt x="15" y="0"/>
                </a:lnTo>
                <a:lnTo>
                  <a:pt x="24" y="0"/>
                </a:lnTo>
                <a:lnTo>
                  <a:pt x="28" y="4"/>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8" name="Freeform 158">
            <a:extLst>
              <a:ext uri="{FF2B5EF4-FFF2-40B4-BE49-F238E27FC236}">
                <a16:creationId xmlns:a16="http://schemas.microsoft.com/office/drawing/2014/main" id="{611DA26B-F2BF-46E3-A2EA-7C7C43E4B22B}"/>
              </a:ext>
            </a:extLst>
          </p:cNvPr>
          <p:cNvSpPr>
            <a:spLocks/>
          </p:cNvSpPr>
          <p:nvPr/>
        </p:nvSpPr>
        <p:spPr bwMode="auto">
          <a:xfrm>
            <a:off x="3871913" y="4135438"/>
            <a:ext cx="50800" cy="53975"/>
          </a:xfrm>
          <a:custGeom>
            <a:avLst/>
            <a:gdLst>
              <a:gd name="T0" fmla="*/ 32 w 32"/>
              <a:gd name="T1" fmla="*/ 17 h 34"/>
              <a:gd name="T2" fmla="*/ 32 w 32"/>
              <a:gd name="T3" fmla="*/ 17 h 34"/>
              <a:gd name="T4" fmla="*/ 32 w 32"/>
              <a:gd name="T5" fmla="*/ 24 h 34"/>
              <a:gd name="T6" fmla="*/ 28 w 32"/>
              <a:gd name="T7" fmla="*/ 28 h 34"/>
              <a:gd name="T8" fmla="*/ 21 w 32"/>
              <a:gd name="T9" fmla="*/ 32 h 34"/>
              <a:gd name="T10" fmla="*/ 15 w 32"/>
              <a:gd name="T11" fmla="*/ 34 h 34"/>
              <a:gd name="T12" fmla="*/ 15 w 32"/>
              <a:gd name="T13" fmla="*/ 34 h 34"/>
              <a:gd name="T14" fmla="*/ 8 w 32"/>
              <a:gd name="T15" fmla="*/ 32 h 34"/>
              <a:gd name="T16" fmla="*/ 4 w 32"/>
              <a:gd name="T17" fmla="*/ 28 h 34"/>
              <a:gd name="T18" fmla="*/ 0 w 32"/>
              <a:gd name="T19" fmla="*/ 24 h 34"/>
              <a:gd name="T20" fmla="*/ 0 w 32"/>
              <a:gd name="T21" fmla="*/ 17 h 34"/>
              <a:gd name="T22" fmla="*/ 0 w 32"/>
              <a:gd name="T23" fmla="*/ 17 h 34"/>
              <a:gd name="T24" fmla="*/ 0 w 32"/>
              <a:gd name="T25" fmla="*/ 11 h 34"/>
              <a:gd name="T26" fmla="*/ 4 w 32"/>
              <a:gd name="T27" fmla="*/ 4 h 34"/>
              <a:gd name="T28" fmla="*/ 8 w 32"/>
              <a:gd name="T29" fmla="*/ 2 h 34"/>
              <a:gd name="T30" fmla="*/ 15 w 32"/>
              <a:gd name="T31" fmla="*/ 0 h 34"/>
              <a:gd name="T32" fmla="*/ 15 w 32"/>
              <a:gd name="T33" fmla="*/ 0 h 34"/>
              <a:gd name="T34" fmla="*/ 21 w 32"/>
              <a:gd name="T35" fmla="*/ 2 h 34"/>
              <a:gd name="T36" fmla="*/ 28 w 32"/>
              <a:gd name="T37" fmla="*/ 4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4"/>
                </a:lnTo>
                <a:lnTo>
                  <a:pt x="28" y="28"/>
                </a:lnTo>
                <a:lnTo>
                  <a:pt x="21" y="32"/>
                </a:lnTo>
                <a:lnTo>
                  <a:pt x="15" y="34"/>
                </a:lnTo>
                <a:lnTo>
                  <a:pt x="15" y="34"/>
                </a:lnTo>
                <a:lnTo>
                  <a:pt x="8" y="32"/>
                </a:lnTo>
                <a:lnTo>
                  <a:pt x="4" y="28"/>
                </a:lnTo>
                <a:lnTo>
                  <a:pt x="0" y="24"/>
                </a:lnTo>
                <a:lnTo>
                  <a:pt x="0" y="17"/>
                </a:lnTo>
                <a:lnTo>
                  <a:pt x="0" y="17"/>
                </a:lnTo>
                <a:lnTo>
                  <a:pt x="0" y="11"/>
                </a:lnTo>
                <a:lnTo>
                  <a:pt x="4" y="4"/>
                </a:lnTo>
                <a:lnTo>
                  <a:pt x="8" y="2"/>
                </a:lnTo>
                <a:lnTo>
                  <a:pt x="15" y="0"/>
                </a:lnTo>
                <a:lnTo>
                  <a:pt x="15" y="0"/>
                </a:lnTo>
                <a:lnTo>
                  <a:pt x="21" y="2"/>
                </a:lnTo>
                <a:lnTo>
                  <a:pt x="28" y="4"/>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69" name="Freeform 159">
            <a:extLst>
              <a:ext uri="{FF2B5EF4-FFF2-40B4-BE49-F238E27FC236}">
                <a16:creationId xmlns:a16="http://schemas.microsoft.com/office/drawing/2014/main" id="{A817D99A-16D7-4433-84CC-53A649869B2C}"/>
              </a:ext>
            </a:extLst>
          </p:cNvPr>
          <p:cNvSpPr>
            <a:spLocks/>
          </p:cNvSpPr>
          <p:nvPr/>
        </p:nvSpPr>
        <p:spPr bwMode="auto">
          <a:xfrm>
            <a:off x="2582863" y="3725863"/>
            <a:ext cx="50800" cy="50800"/>
          </a:xfrm>
          <a:custGeom>
            <a:avLst/>
            <a:gdLst>
              <a:gd name="T0" fmla="*/ 32 w 32"/>
              <a:gd name="T1" fmla="*/ 15 h 32"/>
              <a:gd name="T2" fmla="*/ 32 w 32"/>
              <a:gd name="T3" fmla="*/ 15 h 32"/>
              <a:gd name="T4" fmla="*/ 32 w 32"/>
              <a:gd name="T5" fmla="*/ 22 h 32"/>
              <a:gd name="T6" fmla="*/ 27 w 32"/>
              <a:gd name="T7" fmla="*/ 28 h 32"/>
              <a:gd name="T8" fmla="*/ 21 w 32"/>
              <a:gd name="T9" fmla="*/ 32 h 32"/>
              <a:gd name="T10" fmla="*/ 15 w 32"/>
              <a:gd name="T11" fmla="*/ 32 h 32"/>
              <a:gd name="T12" fmla="*/ 15 w 32"/>
              <a:gd name="T13" fmla="*/ 32 h 32"/>
              <a:gd name="T14" fmla="*/ 8 w 32"/>
              <a:gd name="T15" fmla="*/ 32 h 32"/>
              <a:gd name="T16" fmla="*/ 4 w 32"/>
              <a:gd name="T17" fmla="*/ 28 h 32"/>
              <a:gd name="T18" fmla="*/ 0 w 32"/>
              <a:gd name="T19" fmla="*/ 22 h 32"/>
              <a:gd name="T20" fmla="*/ 0 w 32"/>
              <a:gd name="T21" fmla="*/ 15 h 32"/>
              <a:gd name="T22" fmla="*/ 0 w 32"/>
              <a:gd name="T23" fmla="*/ 15 h 32"/>
              <a:gd name="T24" fmla="*/ 0 w 32"/>
              <a:gd name="T25" fmla="*/ 9 h 32"/>
              <a:gd name="T26" fmla="*/ 4 w 32"/>
              <a:gd name="T27" fmla="*/ 5 h 32"/>
              <a:gd name="T28" fmla="*/ 8 w 32"/>
              <a:gd name="T29" fmla="*/ 0 h 32"/>
              <a:gd name="T30" fmla="*/ 15 w 32"/>
              <a:gd name="T31" fmla="*/ 0 h 32"/>
              <a:gd name="T32" fmla="*/ 15 w 32"/>
              <a:gd name="T33" fmla="*/ 0 h 32"/>
              <a:gd name="T34" fmla="*/ 21 w 32"/>
              <a:gd name="T35" fmla="*/ 0 h 32"/>
              <a:gd name="T36" fmla="*/ 27 w 32"/>
              <a:gd name="T37" fmla="*/ 5 h 32"/>
              <a:gd name="T38" fmla="*/ 32 w 32"/>
              <a:gd name="T39" fmla="*/ 9 h 32"/>
              <a:gd name="T40" fmla="*/ 32 w 32"/>
              <a:gd name="T41" fmla="*/ 15 h 32"/>
              <a:gd name="T42" fmla="*/ 32 w 32"/>
              <a:gd name="T43"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5"/>
                </a:moveTo>
                <a:lnTo>
                  <a:pt x="32" y="15"/>
                </a:lnTo>
                <a:lnTo>
                  <a:pt x="32" y="22"/>
                </a:lnTo>
                <a:lnTo>
                  <a:pt x="27" y="28"/>
                </a:lnTo>
                <a:lnTo>
                  <a:pt x="21" y="32"/>
                </a:lnTo>
                <a:lnTo>
                  <a:pt x="15" y="32"/>
                </a:lnTo>
                <a:lnTo>
                  <a:pt x="15" y="32"/>
                </a:lnTo>
                <a:lnTo>
                  <a:pt x="8" y="32"/>
                </a:lnTo>
                <a:lnTo>
                  <a:pt x="4" y="28"/>
                </a:lnTo>
                <a:lnTo>
                  <a:pt x="0" y="22"/>
                </a:lnTo>
                <a:lnTo>
                  <a:pt x="0" y="15"/>
                </a:lnTo>
                <a:lnTo>
                  <a:pt x="0" y="15"/>
                </a:lnTo>
                <a:lnTo>
                  <a:pt x="0" y="9"/>
                </a:lnTo>
                <a:lnTo>
                  <a:pt x="4" y="5"/>
                </a:lnTo>
                <a:lnTo>
                  <a:pt x="8" y="0"/>
                </a:lnTo>
                <a:lnTo>
                  <a:pt x="15" y="0"/>
                </a:lnTo>
                <a:lnTo>
                  <a:pt x="15" y="0"/>
                </a:lnTo>
                <a:lnTo>
                  <a:pt x="21" y="0"/>
                </a:lnTo>
                <a:lnTo>
                  <a:pt x="27" y="5"/>
                </a:lnTo>
                <a:lnTo>
                  <a:pt x="32" y="9"/>
                </a:lnTo>
                <a:lnTo>
                  <a:pt x="32" y="15"/>
                </a:lnTo>
                <a:lnTo>
                  <a:pt x="32" y="15"/>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0" name="Freeform 160">
            <a:extLst>
              <a:ext uri="{FF2B5EF4-FFF2-40B4-BE49-F238E27FC236}">
                <a16:creationId xmlns:a16="http://schemas.microsoft.com/office/drawing/2014/main" id="{9634376B-CB64-4963-8C76-E044E75BA158}"/>
              </a:ext>
            </a:extLst>
          </p:cNvPr>
          <p:cNvSpPr>
            <a:spLocks/>
          </p:cNvSpPr>
          <p:nvPr/>
        </p:nvSpPr>
        <p:spPr bwMode="auto">
          <a:xfrm>
            <a:off x="6967538" y="1438275"/>
            <a:ext cx="53975" cy="55562"/>
          </a:xfrm>
          <a:custGeom>
            <a:avLst/>
            <a:gdLst>
              <a:gd name="T0" fmla="*/ 34 w 34"/>
              <a:gd name="T1" fmla="*/ 17 h 35"/>
              <a:gd name="T2" fmla="*/ 34 w 34"/>
              <a:gd name="T3" fmla="*/ 17 h 35"/>
              <a:gd name="T4" fmla="*/ 32 w 34"/>
              <a:gd name="T5" fmla="*/ 24 h 35"/>
              <a:gd name="T6" fmla="*/ 28 w 34"/>
              <a:gd name="T7" fmla="*/ 28 h 35"/>
              <a:gd name="T8" fmla="*/ 24 w 34"/>
              <a:gd name="T9" fmla="*/ 32 h 35"/>
              <a:gd name="T10" fmla="*/ 17 w 34"/>
              <a:gd name="T11" fmla="*/ 35 h 35"/>
              <a:gd name="T12" fmla="*/ 17 w 34"/>
              <a:gd name="T13" fmla="*/ 35 h 35"/>
              <a:gd name="T14" fmla="*/ 11 w 34"/>
              <a:gd name="T15" fmla="*/ 32 h 35"/>
              <a:gd name="T16" fmla="*/ 5 w 34"/>
              <a:gd name="T17" fmla="*/ 28 h 35"/>
              <a:gd name="T18" fmla="*/ 2 w 34"/>
              <a:gd name="T19" fmla="*/ 24 h 35"/>
              <a:gd name="T20" fmla="*/ 0 w 34"/>
              <a:gd name="T21" fmla="*/ 17 h 35"/>
              <a:gd name="T22" fmla="*/ 0 w 34"/>
              <a:gd name="T23" fmla="*/ 17 h 35"/>
              <a:gd name="T24" fmla="*/ 2 w 34"/>
              <a:gd name="T25" fmla="*/ 11 h 35"/>
              <a:gd name="T26" fmla="*/ 5 w 34"/>
              <a:gd name="T27" fmla="*/ 5 h 35"/>
              <a:gd name="T28" fmla="*/ 11 w 34"/>
              <a:gd name="T29" fmla="*/ 3 h 35"/>
              <a:gd name="T30" fmla="*/ 17 w 34"/>
              <a:gd name="T31" fmla="*/ 0 h 35"/>
              <a:gd name="T32" fmla="*/ 17 w 34"/>
              <a:gd name="T33" fmla="*/ 0 h 35"/>
              <a:gd name="T34" fmla="*/ 24 w 34"/>
              <a:gd name="T35" fmla="*/ 3 h 35"/>
              <a:gd name="T36" fmla="*/ 28 w 34"/>
              <a:gd name="T37" fmla="*/ 5 h 35"/>
              <a:gd name="T38" fmla="*/ 32 w 34"/>
              <a:gd name="T39" fmla="*/ 11 h 35"/>
              <a:gd name="T40" fmla="*/ 34 w 34"/>
              <a:gd name="T41" fmla="*/ 17 h 35"/>
              <a:gd name="T42" fmla="*/ 34 w 34"/>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34" y="17"/>
                </a:moveTo>
                <a:lnTo>
                  <a:pt x="34" y="17"/>
                </a:lnTo>
                <a:lnTo>
                  <a:pt x="32" y="24"/>
                </a:lnTo>
                <a:lnTo>
                  <a:pt x="28" y="28"/>
                </a:lnTo>
                <a:lnTo>
                  <a:pt x="24" y="32"/>
                </a:lnTo>
                <a:lnTo>
                  <a:pt x="17" y="35"/>
                </a:lnTo>
                <a:lnTo>
                  <a:pt x="17" y="35"/>
                </a:lnTo>
                <a:lnTo>
                  <a:pt x="11" y="32"/>
                </a:lnTo>
                <a:lnTo>
                  <a:pt x="5" y="28"/>
                </a:lnTo>
                <a:lnTo>
                  <a:pt x="2" y="24"/>
                </a:lnTo>
                <a:lnTo>
                  <a:pt x="0" y="17"/>
                </a:lnTo>
                <a:lnTo>
                  <a:pt x="0" y="17"/>
                </a:lnTo>
                <a:lnTo>
                  <a:pt x="2" y="11"/>
                </a:lnTo>
                <a:lnTo>
                  <a:pt x="5" y="5"/>
                </a:lnTo>
                <a:lnTo>
                  <a:pt x="11" y="3"/>
                </a:lnTo>
                <a:lnTo>
                  <a:pt x="17" y="0"/>
                </a:lnTo>
                <a:lnTo>
                  <a:pt x="17" y="0"/>
                </a:lnTo>
                <a:lnTo>
                  <a:pt x="24" y="3"/>
                </a:lnTo>
                <a:lnTo>
                  <a:pt x="28" y="5"/>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1" name="Freeform 161">
            <a:extLst>
              <a:ext uri="{FF2B5EF4-FFF2-40B4-BE49-F238E27FC236}">
                <a16:creationId xmlns:a16="http://schemas.microsoft.com/office/drawing/2014/main" id="{2A6A8FA8-AB73-41DE-B606-CDB638EB04EB}"/>
              </a:ext>
            </a:extLst>
          </p:cNvPr>
          <p:cNvSpPr>
            <a:spLocks/>
          </p:cNvSpPr>
          <p:nvPr/>
        </p:nvSpPr>
        <p:spPr bwMode="auto">
          <a:xfrm>
            <a:off x="7024688" y="1465263"/>
            <a:ext cx="55563" cy="55562"/>
          </a:xfrm>
          <a:custGeom>
            <a:avLst/>
            <a:gdLst>
              <a:gd name="T0" fmla="*/ 35 w 35"/>
              <a:gd name="T1" fmla="*/ 18 h 35"/>
              <a:gd name="T2" fmla="*/ 35 w 35"/>
              <a:gd name="T3" fmla="*/ 18 h 35"/>
              <a:gd name="T4" fmla="*/ 32 w 35"/>
              <a:gd name="T5" fmla="*/ 24 h 35"/>
              <a:gd name="T6" fmla="*/ 28 w 35"/>
              <a:gd name="T7" fmla="*/ 28 h 35"/>
              <a:gd name="T8" fmla="*/ 24 w 35"/>
              <a:gd name="T9" fmla="*/ 32 h 35"/>
              <a:gd name="T10" fmla="*/ 18 w 35"/>
              <a:gd name="T11" fmla="*/ 35 h 35"/>
              <a:gd name="T12" fmla="*/ 18 w 35"/>
              <a:gd name="T13" fmla="*/ 35 h 35"/>
              <a:gd name="T14" fmla="*/ 11 w 35"/>
              <a:gd name="T15" fmla="*/ 32 h 35"/>
              <a:gd name="T16" fmla="*/ 5 w 35"/>
              <a:gd name="T17" fmla="*/ 28 h 35"/>
              <a:gd name="T18" fmla="*/ 3 w 35"/>
              <a:gd name="T19" fmla="*/ 24 h 35"/>
              <a:gd name="T20" fmla="*/ 0 w 35"/>
              <a:gd name="T21" fmla="*/ 18 h 35"/>
              <a:gd name="T22" fmla="*/ 0 w 35"/>
              <a:gd name="T23" fmla="*/ 18 h 35"/>
              <a:gd name="T24" fmla="*/ 3 w 35"/>
              <a:gd name="T25" fmla="*/ 11 h 35"/>
              <a:gd name="T26" fmla="*/ 5 w 35"/>
              <a:gd name="T27" fmla="*/ 5 h 35"/>
              <a:gd name="T28" fmla="*/ 11 w 35"/>
              <a:gd name="T29" fmla="*/ 3 h 35"/>
              <a:gd name="T30" fmla="*/ 18 w 35"/>
              <a:gd name="T31" fmla="*/ 0 h 35"/>
              <a:gd name="T32" fmla="*/ 18 w 35"/>
              <a:gd name="T33" fmla="*/ 0 h 35"/>
              <a:gd name="T34" fmla="*/ 24 w 35"/>
              <a:gd name="T35" fmla="*/ 3 h 35"/>
              <a:gd name="T36" fmla="*/ 28 w 35"/>
              <a:gd name="T37" fmla="*/ 5 h 35"/>
              <a:gd name="T38" fmla="*/ 32 w 35"/>
              <a:gd name="T39" fmla="*/ 11 h 35"/>
              <a:gd name="T40" fmla="*/ 35 w 35"/>
              <a:gd name="T41" fmla="*/ 18 h 35"/>
              <a:gd name="T42" fmla="*/ 35 w 35"/>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35" y="18"/>
                </a:moveTo>
                <a:lnTo>
                  <a:pt x="35" y="18"/>
                </a:lnTo>
                <a:lnTo>
                  <a:pt x="32" y="24"/>
                </a:lnTo>
                <a:lnTo>
                  <a:pt x="28" y="28"/>
                </a:lnTo>
                <a:lnTo>
                  <a:pt x="24" y="32"/>
                </a:lnTo>
                <a:lnTo>
                  <a:pt x="18" y="35"/>
                </a:lnTo>
                <a:lnTo>
                  <a:pt x="18" y="35"/>
                </a:lnTo>
                <a:lnTo>
                  <a:pt x="11" y="32"/>
                </a:lnTo>
                <a:lnTo>
                  <a:pt x="5" y="28"/>
                </a:lnTo>
                <a:lnTo>
                  <a:pt x="3" y="24"/>
                </a:lnTo>
                <a:lnTo>
                  <a:pt x="0" y="18"/>
                </a:lnTo>
                <a:lnTo>
                  <a:pt x="0" y="18"/>
                </a:lnTo>
                <a:lnTo>
                  <a:pt x="3" y="11"/>
                </a:lnTo>
                <a:lnTo>
                  <a:pt x="5" y="5"/>
                </a:lnTo>
                <a:lnTo>
                  <a:pt x="11" y="3"/>
                </a:lnTo>
                <a:lnTo>
                  <a:pt x="18" y="0"/>
                </a:lnTo>
                <a:lnTo>
                  <a:pt x="18" y="0"/>
                </a:lnTo>
                <a:lnTo>
                  <a:pt x="24" y="3"/>
                </a:lnTo>
                <a:lnTo>
                  <a:pt x="28" y="5"/>
                </a:lnTo>
                <a:lnTo>
                  <a:pt x="32" y="11"/>
                </a:lnTo>
                <a:lnTo>
                  <a:pt x="35" y="18"/>
                </a:lnTo>
                <a:lnTo>
                  <a:pt x="35" y="18"/>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2" name="Freeform 162">
            <a:extLst>
              <a:ext uri="{FF2B5EF4-FFF2-40B4-BE49-F238E27FC236}">
                <a16:creationId xmlns:a16="http://schemas.microsoft.com/office/drawing/2014/main" id="{03AC2215-37A7-406C-BBF4-19F79F57E9A7}"/>
              </a:ext>
            </a:extLst>
          </p:cNvPr>
          <p:cNvSpPr>
            <a:spLocks/>
          </p:cNvSpPr>
          <p:nvPr/>
        </p:nvSpPr>
        <p:spPr bwMode="auto">
          <a:xfrm>
            <a:off x="7080251" y="1520825"/>
            <a:ext cx="53975" cy="53975"/>
          </a:xfrm>
          <a:custGeom>
            <a:avLst/>
            <a:gdLst>
              <a:gd name="T0" fmla="*/ 34 w 34"/>
              <a:gd name="T1" fmla="*/ 17 h 34"/>
              <a:gd name="T2" fmla="*/ 34 w 34"/>
              <a:gd name="T3" fmla="*/ 17 h 34"/>
              <a:gd name="T4" fmla="*/ 32 w 34"/>
              <a:gd name="T5" fmla="*/ 23 h 34"/>
              <a:gd name="T6" fmla="*/ 29 w 34"/>
              <a:gd name="T7" fmla="*/ 29 h 34"/>
              <a:gd name="T8" fmla="*/ 23 w 34"/>
              <a:gd name="T9" fmla="*/ 32 h 34"/>
              <a:gd name="T10" fmla="*/ 17 w 34"/>
              <a:gd name="T11" fmla="*/ 34 h 34"/>
              <a:gd name="T12" fmla="*/ 17 w 34"/>
              <a:gd name="T13" fmla="*/ 34 h 34"/>
              <a:gd name="T14" fmla="*/ 10 w 34"/>
              <a:gd name="T15" fmla="*/ 32 h 34"/>
              <a:gd name="T16" fmla="*/ 4 w 34"/>
              <a:gd name="T17" fmla="*/ 29 h 34"/>
              <a:gd name="T18" fmla="*/ 2 w 34"/>
              <a:gd name="T19" fmla="*/ 23 h 34"/>
              <a:gd name="T20" fmla="*/ 0 w 34"/>
              <a:gd name="T21" fmla="*/ 17 h 34"/>
              <a:gd name="T22" fmla="*/ 0 w 34"/>
              <a:gd name="T23" fmla="*/ 17 h 34"/>
              <a:gd name="T24" fmla="*/ 2 w 34"/>
              <a:gd name="T25" fmla="*/ 10 h 34"/>
              <a:gd name="T26" fmla="*/ 4 w 34"/>
              <a:gd name="T27" fmla="*/ 4 h 34"/>
              <a:gd name="T28" fmla="*/ 10 w 34"/>
              <a:gd name="T29" fmla="*/ 2 h 34"/>
              <a:gd name="T30" fmla="*/ 17 w 34"/>
              <a:gd name="T31" fmla="*/ 0 h 34"/>
              <a:gd name="T32" fmla="*/ 17 w 34"/>
              <a:gd name="T33" fmla="*/ 0 h 34"/>
              <a:gd name="T34" fmla="*/ 23 w 34"/>
              <a:gd name="T35" fmla="*/ 2 h 34"/>
              <a:gd name="T36" fmla="*/ 29 w 34"/>
              <a:gd name="T37" fmla="*/ 4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9" y="29"/>
                </a:lnTo>
                <a:lnTo>
                  <a:pt x="23" y="32"/>
                </a:lnTo>
                <a:lnTo>
                  <a:pt x="17" y="34"/>
                </a:lnTo>
                <a:lnTo>
                  <a:pt x="17" y="34"/>
                </a:lnTo>
                <a:lnTo>
                  <a:pt x="10" y="32"/>
                </a:lnTo>
                <a:lnTo>
                  <a:pt x="4" y="29"/>
                </a:lnTo>
                <a:lnTo>
                  <a:pt x="2" y="23"/>
                </a:lnTo>
                <a:lnTo>
                  <a:pt x="0" y="17"/>
                </a:lnTo>
                <a:lnTo>
                  <a:pt x="0" y="17"/>
                </a:lnTo>
                <a:lnTo>
                  <a:pt x="2" y="10"/>
                </a:lnTo>
                <a:lnTo>
                  <a:pt x="4" y="4"/>
                </a:lnTo>
                <a:lnTo>
                  <a:pt x="10" y="2"/>
                </a:lnTo>
                <a:lnTo>
                  <a:pt x="17" y="0"/>
                </a:lnTo>
                <a:lnTo>
                  <a:pt x="17" y="0"/>
                </a:lnTo>
                <a:lnTo>
                  <a:pt x="23" y="2"/>
                </a:lnTo>
                <a:lnTo>
                  <a:pt x="29" y="4"/>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3" name="Freeform 163">
            <a:extLst>
              <a:ext uri="{FF2B5EF4-FFF2-40B4-BE49-F238E27FC236}">
                <a16:creationId xmlns:a16="http://schemas.microsoft.com/office/drawing/2014/main" id="{2A4AE65B-9EF6-46A1-9BDE-E3531CD0654D}"/>
              </a:ext>
            </a:extLst>
          </p:cNvPr>
          <p:cNvSpPr>
            <a:spLocks/>
          </p:cNvSpPr>
          <p:nvPr/>
        </p:nvSpPr>
        <p:spPr bwMode="auto">
          <a:xfrm>
            <a:off x="7119938" y="1571625"/>
            <a:ext cx="50800" cy="53975"/>
          </a:xfrm>
          <a:custGeom>
            <a:avLst/>
            <a:gdLst>
              <a:gd name="T0" fmla="*/ 32 w 32"/>
              <a:gd name="T1" fmla="*/ 17 h 34"/>
              <a:gd name="T2" fmla="*/ 32 w 32"/>
              <a:gd name="T3" fmla="*/ 17 h 34"/>
              <a:gd name="T4" fmla="*/ 32 w 32"/>
              <a:gd name="T5" fmla="*/ 23 h 34"/>
              <a:gd name="T6" fmla="*/ 28 w 32"/>
              <a:gd name="T7" fmla="*/ 27 h 34"/>
              <a:gd name="T8" fmla="*/ 24 w 32"/>
              <a:gd name="T9" fmla="*/ 32 h 34"/>
              <a:gd name="T10" fmla="*/ 17 w 32"/>
              <a:gd name="T11" fmla="*/ 34 h 34"/>
              <a:gd name="T12" fmla="*/ 17 w 32"/>
              <a:gd name="T13" fmla="*/ 34 h 34"/>
              <a:gd name="T14" fmla="*/ 11 w 32"/>
              <a:gd name="T15" fmla="*/ 32 h 34"/>
              <a:gd name="T16" fmla="*/ 4 w 32"/>
              <a:gd name="T17" fmla="*/ 27 h 34"/>
              <a:gd name="T18" fmla="*/ 0 w 32"/>
              <a:gd name="T19" fmla="*/ 23 h 34"/>
              <a:gd name="T20" fmla="*/ 0 w 32"/>
              <a:gd name="T21" fmla="*/ 17 h 34"/>
              <a:gd name="T22" fmla="*/ 0 w 32"/>
              <a:gd name="T23" fmla="*/ 17 h 34"/>
              <a:gd name="T24" fmla="*/ 0 w 32"/>
              <a:gd name="T25" fmla="*/ 10 h 34"/>
              <a:gd name="T26" fmla="*/ 4 w 32"/>
              <a:gd name="T27" fmla="*/ 4 h 34"/>
              <a:gd name="T28" fmla="*/ 11 w 32"/>
              <a:gd name="T29" fmla="*/ 2 h 34"/>
              <a:gd name="T30" fmla="*/ 17 w 32"/>
              <a:gd name="T31" fmla="*/ 0 h 34"/>
              <a:gd name="T32" fmla="*/ 17 w 32"/>
              <a:gd name="T33" fmla="*/ 0 h 34"/>
              <a:gd name="T34" fmla="*/ 24 w 32"/>
              <a:gd name="T35" fmla="*/ 2 h 34"/>
              <a:gd name="T36" fmla="*/ 28 w 32"/>
              <a:gd name="T37" fmla="*/ 4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27"/>
                </a:lnTo>
                <a:lnTo>
                  <a:pt x="24" y="32"/>
                </a:lnTo>
                <a:lnTo>
                  <a:pt x="17" y="34"/>
                </a:lnTo>
                <a:lnTo>
                  <a:pt x="17" y="34"/>
                </a:lnTo>
                <a:lnTo>
                  <a:pt x="11" y="32"/>
                </a:lnTo>
                <a:lnTo>
                  <a:pt x="4" y="27"/>
                </a:lnTo>
                <a:lnTo>
                  <a:pt x="0" y="23"/>
                </a:lnTo>
                <a:lnTo>
                  <a:pt x="0" y="17"/>
                </a:lnTo>
                <a:lnTo>
                  <a:pt x="0" y="17"/>
                </a:lnTo>
                <a:lnTo>
                  <a:pt x="0" y="10"/>
                </a:lnTo>
                <a:lnTo>
                  <a:pt x="4" y="4"/>
                </a:lnTo>
                <a:lnTo>
                  <a:pt x="11" y="2"/>
                </a:lnTo>
                <a:lnTo>
                  <a:pt x="17" y="0"/>
                </a:lnTo>
                <a:lnTo>
                  <a:pt x="17" y="0"/>
                </a:lnTo>
                <a:lnTo>
                  <a:pt x="24" y="2"/>
                </a:lnTo>
                <a:lnTo>
                  <a:pt x="28" y="4"/>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4" name="Freeform 164">
            <a:extLst>
              <a:ext uri="{FF2B5EF4-FFF2-40B4-BE49-F238E27FC236}">
                <a16:creationId xmlns:a16="http://schemas.microsoft.com/office/drawing/2014/main" id="{EF91C273-0085-4649-ACD6-983205D2EA8C}"/>
              </a:ext>
            </a:extLst>
          </p:cNvPr>
          <p:cNvSpPr>
            <a:spLocks/>
          </p:cNvSpPr>
          <p:nvPr/>
        </p:nvSpPr>
        <p:spPr bwMode="auto">
          <a:xfrm>
            <a:off x="7286626" y="1790700"/>
            <a:ext cx="53975" cy="53975"/>
          </a:xfrm>
          <a:custGeom>
            <a:avLst/>
            <a:gdLst>
              <a:gd name="T0" fmla="*/ 34 w 34"/>
              <a:gd name="T1" fmla="*/ 17 h 34"/>
              <a:gd name="T2" fmla="*/ 34 w 34"/>
              <a:gd name="T3" fmla="*/ 17 h 34"/>
              <a:gd name="T4" fmla="*/ 32 w 34"/>
              <a:gd name="T5" fmla="*/ 24 h 34"/>
              <a:gd name="T6" fmla="*/ 27 w 34"/>
              <a:gd name="T7" fmla="*/ 30 h 34"/>
              <a:gd name="T8" fmla="*/ 23 w 34"/>
              <a:gd name="T9" fmla="*/ 32 h 34"/>
              <a:gd name="T10" fmla="*/ 17 w 34"/>
              <a:gd name="T11" fmla="*/ 34 h 34"/>
              <a:gd name="T12" fmla="*/ 17 w 34"/>
              <a:gd name="T13" fmla="*/ 34 h 34"/>
              <a:gd name="T14" fmla="*/ 10 w 34"/>
              <a:gd name="T15" fmla="*/ 32 h 34"/>
              <a:gd name="T16" fmla="*/ 4 w 34"/>
              <a:gd name="T17" fmla="*/ 30 h 34"/>
              <a:gd name="T18" fmla="*/ 2 w 34"/>
              <a:gd name="T19" fmla="*/ 24 h 34"/>
              <a:gd name="T20" fmla="*/ 0 w 34"/>
              <a:gd name="T21" fmla="*/ 17 h 34"/>
              <a:gd name="T22" fmla="*/ 0 w 34"/>
              <a:gd name="T23" fmla="*/ 17 h 34"/>
              <a:gd name="T24" fmla="*/ 2 w 34"/>
              <a:gd name="T25" fmla="*/ 11 h 34"/>
              <a:gd name="T26" fmla="*/ 4 w 34"/>
              <a:gd name="T27" fmla="*/ 4 h 34"/>
              <a:gd name="T28" fmla="*/ 10 w 34"/>
              <a:gd name="T29" fmla="*/ 2 h 34"/>
              <a:gd name="T30" fmla="*/ 17 w 34"/>
              <a:gd name="T31" fmla="*/ 0 h 34"/>
              <a:gd name="T32" fmla="*/ 17 w 34"/>
              <a:gd name="T33" fmla="*/ 0 h 34"/>
              <a:gd name="T34" fmla="*/ 23 w 34"/>
              <a:gd name="T35" fmla="*/ 2 h 34"/>
              <a:gd name="T36" fmla="*/ 27 w 34"/>
              <a:gd name="T37" fmla="*/ 4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4"/>
                </a:lnTo>
                <a:lnTo>
                  <a:pt x="27" y="30"/>
                </a:lnTo>
                <a:lnTo>
                  <a:pt x="23" y="32"/>
                </a:lnTo>
                <a:lnTo>
                  <a:pt x="17" y="34"/>
                </a:lnTo>
                <a:lnTo>
                  <a:pt x="17" y="34"/>
                </a:lnTo>
                <a:lnTo>
                  <a:pt x="10" y="32"/>
                </a:lnTo>
                <a:lnTo>
                  <a:pt x="4" y="30"/>
                </a:lnTo>
                <a:lnTo>
                  <a:pt x="2" y="24"/>
                </a:lnTo>
                <a:lnTo>
                  <a:pt x="0" y="17"/>
                </a:lnTo>
                <a:lnTo>
                  <a:pt x="0" y="17"/>
                </a:lnTo>
                <a:lnTo>
                  <a:pt x="2" y="11"/>
                </a:lnTo>
                <a:lnTo>
                  <a:pt x="4" y="4"/>
                </a:lnTo>
                <a:lnTo>
                  <a:pt x="10" y="2"/>
                </a:lnTo>
                <a:lnTo>
                  <a:pt x="17" y="0"/>
                </a:lnTo>
                <a:lnTo>
                  <a:pt x="17" y="0"/>
                </a:lnTo>
                <a:lnTo>
                  <a:pt x="23" y="2"/>
                </a:lnTo>
                <a:lnTo>
                  <a:pt x="27" y="4"/>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5" name="Freeform 165">
            <a:extLst>
              <a:ext uri="{FF2B5EF4-FFF2-40B4-BE49-F238E27FC236}">
                <a16:creationId xmlns:a16="http://schemas.microsoft.com/office/drawing/2014/main" id="{D4D2420C-D3D0-4846-8263-1B8942360508}"/>
              </a:ext>
            </a:extLst>
          </p:cNvPr>
          <p:cNvSpPr>
            <a:spLocks/>
          </p:cNvSpPr>
          <p:nvPr/>
        </p:nvSpPr>
        <p:spPr bwMode="auto">
          <a:xfrm>
            <a:off x="7289801" y="1811338"/>
            <a:ext cx="53975" cy="53975"/>
          </a:xfrm>
          <a:custGeom>
            <a:avLst/>
            <a:gdLst>
              <a:gd name="T0" fmla="*/ 34 w 34"/>
              <a:gd name="T1" fmla="*/ 17 h 34"/>
              <a:gd name="T2" fmla="*/ 34 w 34"/>
              <a:gd name="T3" fmla="*/ 17 h 34"/>
              <a:gd name="T4" fmla="*/ 32 w 34"/>
              <a:gd name="T5" fmla="*/ 23 h 34"/>
              <a:gd name="T6" fmla="*/ 27 w 34"/>
              <a:gd name="T7" fmla="*/ 28 h 34"/>
              <a:gd name="T8" fmla="*/ 23 w 34"/>
              <a:gd name="T9" fmla="*/ 32 h 34"/>
              <a:gd name="T10" fmla="*/ 17 w 34"/>
              <a:gd name="T11" fmla="*/ 34 h 34"/>
              <a:gd name="T12" fmla="*/ 17 w 34"/>
              <a:gd name="T13" fmla="*/ 34 h 34"/>
              <a:gd name="T14" fmla="*/ 10 w 34"/>
              <a:gd name="T15" fmla="*/ 32 h 34"/>
              <a:gd name="T16" fmla="*/ 4 w 34"/>
              <a:gd name="T17" fmla="*/ 28 h 34"/>
              <a:gd name="T18" fmla="*/ 0 w 34"/>
              <a:gd name="T19" fmla="*/ 23 h 34"/>
              <a:gd name="T20" fmla="*/ 0 w 34"/>
              <a:gd name="T21" fmla="*/ 17 h 34"/>
              <a:gd name="T22" fmla="*/ 0 w 34"/>
              <a:gd name="T23" fmla="*/ 17 h 34"/>
              <a:gd name="T24" fmla="*/ 0 w 34"/>
              <a:gd name="T25" fmla="*/ 11 h 34"/>
              <a:gd name="T26" fmla="*/ 4 w 34"/>
              <a:gd name="T27" fmla="*/ 4 h 34"/>
              <a:gd name="T28" fmla="*/ 10 w 34"/>
              <a:gd name="T29" fmla="*/ 0 h 34"/>
              <a:gd name="T30" fmla="*/ 17 w 34"/>
              <a:gd name="T31" fmla="*/ 0 h 34"/>
              <a:gd name="T32" fmla="*/ 17 w 34"/>
              <a:gd name="T33" fmla="*/ 0 h 34"/>
              <a:gd name="T34" fmla="*/ 23 w 34"/>
              <a:gd name="T35" fmla="*/ 0 h 34"/>
              <a:gd name="T36" fmla="*/ 27 w 34"/>
              <a:gd name="T37" fmla="*/ 4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7" y="28"/>
                </a:lnTo>
                <a:lnTo>
                  <a:pt x="23" y="32"/>
                </a:lnTo>
                <a:lnTo>
                  <a:pt x="17" y="34"/>
                </a:lnTo>
                <a:lnTo>
                  <a:pt x="17" y="34"/>
                </a:lnTo>
                <a:lnTo>
                  <a:pt x="10" y="32"/>
                </a:lnTo>
                <a:lnTo>
                  <a:pt x="4" y="28"/>
                </a:lnTo>
                <a:lnTo>
                  <a:pt x="0" y="23"/>
                </a:lnTo>
                <a:lnTo>
                  <a:pt x="0" y="17"/>
                </a:lnTo>
                <a:lnTo>
                  <a:pt x="0" y="17"/>
                </a:lnTo>
                <a:lnTo>
                  <a:pt x="0" y="11"/>
                </a:lnTo>
                <a:lnTo>
                  <a:pt x="4" y="4"/>
                </a:lnTo>
                <a:lnTo>
                  <a:pt x="10" y="0"/>
                </a:lnTo>
                <a:lnTo>
                  <a:pt x="17" y="0"/>
                </a:lnTo>
                <a:lnTo>
                  <a:pt x="17" y="0"/>
                </a:lnTo>
                <a:lnTo>
                  <a:pt x="23" y="0"/>
                </a:lnTo>
                <a:lnTo>
                  <a:pt x="27" y="4"/>
                </a:lnTo>
                <a:lnTo>
                  <a:pt x="32" y="11"/>
                </a:lnTo>
                <a:lnTo>
                  <a:pt x="34" y="17"/>
                </a:lnTo>
                <a:lnTo>
                  <a:pt x="34" y="17"/>
                </a:lnTo>
                <a:close/>
              </a:path>
            </a:pathLst>
          </a:custGeom>
          <a:noFill/>
          <a:ln w="14288">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6" name="Freeform 166">
            <a:extLst>
              <a:ext uri="{FF2B5EF4-FFF2-40B4-BE49-F238E27FC236}">
                <a16:creationId xmlns:a16="http://schemas.microsoft.com/office/drawing/2014/main" id="{6A3C47C5-6843-4D23-84E2-7F4FB66E8198}"/>
              </a:ext>
            </a:extLst>
          </p:cNvPr>
          <p:cNvSpPr>
            <a:spLocks/>
          </p:cNvSpPr>
          <p:nvPr/>
        </p:nvSpPr>
        <p:spPr bwMode="auto">
          <a:xfrm>
            <a:off x="7458076" y="2074863"/>
            <a:ext cx="50800" cy="53975"/>
          </a:xfrm>
          <a:custGeom>
            <a:avLst/>
            <a:gdLst>
              <a:gd name="T0" fmla="*/ 32 w 32"/>
              <a:gd name="T1" fmla="*/ 17 h 34"/>
              <a:gd name="T2" fmla="*/ 32 w 32"/>
              <a:gd name="T3" fmla="*/ 17 h 34"/>
              <a:gd name="T4" fmla="*/ 32 w 32"/>
              <a:gd name="T5" fmla="*/ 24 h 34"/>
              <a:gd name="T6" fmla="*/ 28 w 32"/>
              <a:gd name="T7" fmla="*/ 30 h 34"/>
              <a:gd name="T8" fmla="*/ 24 w 32"/>
              <a:gd name="T9" fmla="*/ 32 h 34"/>
              <a:gd name="T10" fmla="*/ 17 w 32"/>
              <a:gd name="T11" fmla="*/ 34 h 34"/>
              <a:gd name="T12" fmla="*/ 17 w 32"/>
              <a:gd name="T13" fmla="*/ 34 h 34"/>
              <a:gd name="T14" fmla="*/ 11 w 32"/>
              <a:gd name="T15" fmla="*/ 32 h 34"/>
              <a:gd name="T16" fmla="*/ 5 w 32"/>
              <a:gd name="T17" fmla="*/ 30 h 34"/>
              <a:gd name="T18" fmla="*/ 0 w 32"/>
              <a:gd name="T19" fmla="*/ 24 h 34"/>
              <a:gd name="T20" fmla="*/ 0 w 32"/>
              <a:gd name="T21" fmla="*/ 17 h 34"/>
              <a:gd name="T22" fmla="*/ 0 w 32"/>
              <a:gd name="T23" fmla="*/ 17 h 34"/>
              <a:gd name="T24" fmla="*/ 0 w 32"/>
              <a:gd name="T25" fmla="*/ 11 h 34"/>
              <a:gd name="T26" fmla="*/ 5 w 32"/>
              <a:gd name="T27" fmla="*/ 7 h 34"/>
              <a:gd name="T28" fmla="*/ 11 w 32"/>
              <a:gd name="T29" fmla="*/ 2 h 34"/>
              <a:gd name="T30" fmla="*/ 17 w 32"/>
              <a:gd name="T31" fmla="*/ 0 h 34"/>
              <a:gd name="T32" fmla="*/ 17 w 32"/>
              <a:gd name="T33" fmla="*/ 0 h 34"/>
              <a:gd name="T34" fmla="*/ 24 w 32"/>
              <a:gd name="T35" fmla="*/ 2 h 34"/>
              <a:gd name="T36" fmla="*/ 28 w 32"/>
              <a:gd name="T37" fmla="*/ 7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4"/>
                </a:lnTo>
                <a:lnTo>
                  <a:pt x="28" y="30"/>
                </a:lnTo>
                <a:lnTo>
                  <a:pt x="24" y="32"/>
                </a:lnTo>
                <a:lnTo>
                  <a:pt x="17" y="34"/>
                </a:lnTo>
                <a:lnTo>
                  <a:pt x="17" y="34"/>
                </a:lnTo>
                <a:lnTo>
                  <a:pt x="11" y="32"/>
                </a:lnTo>
                <a:lnTo>
                  <a:pt x="5" y="30"/>
                </a:lnTo>
                <a:lnTo>
                  <a:pt x="0" y="24"/>
                </a:lnTo>
                <a:lnTo>
                  <a:pt x="0" y="17"/>
                </a:lnTo>
                <a:lnTo>
                  <a:pt x="0" y="17"/>
                </a:lnTo>
                <a:lnTo>
                  <a:pt x="0" y="11"/>
                </a:lnTo>
                <a:lnTo>
                  <a:pt x="5" y="7"/>
                </a:lnTo>
                <a:lnTo>
                  <a:pt x="11" y="2"/>
                </a:lnTo>
                <a:lnTo>
                  <a:pt x="17" y="0"/>
                </a:lnTo>
                <a:lnTo>
                  <a:pt x="17" y="0"/>
                </a:lnTo>
                <a:lnTo>
                  <a:pt x="24" y="2"/>
                </a:lnTo>
                <a:lnTo>
                  <a:pt x="28" y="7"/>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7" name="Freeform 167">
            <a:extLst>
              <a:ext uri="{FF2B5EF4-FFF2-40B4-BE49-F238E27FC236}">
                <a16:creationId xmlns:a16="http://schemas.microsoft.com/office/drawing/2014/main" id="{C25C85B5-2AE4-421F-89F7-029AF2FD9EC2}"/>
              </a:ext>
            </a:extLst>
          </p:cNvPr>
          <p:cNvSpPr>
            <a:spLocks/>
          </p:cNvSpPr>
          <p:nvPr/>
        </p:nvSpPr>
        <p:spPr bwMode="auto">
          <a:xfrm>
            <a:off x="7556501" y="2185988"/>
            <a:ext cx="53975" cy="55562"/>
          </a:xfrm>
          <a:custGeom>
            <a:avLst/>
            <a:gdLst>
              <a:gd name="T0" fmla="*/ 34 w 34"/>
              <a:gd name="T1" fmla="*/ 18 h 35"/>
              <a:gd name="T2" fmla="*/ 34 w 34"/>
              <a:gd name="T3" fmla="*/ 18 h 35"/>
              <a:gd name="T4" fmla="*/ 32 w 34"/>
              <a:gd name="T5" fmla="*/ 24 h 35"/>
              <a:gd name="T6" fmla="*/ 28 w 34"/>
              <a:gd name="T7" fmla="*/ 30 h 35"/>
              <a:gd name="T8" fmla="*/ 24 w 34"/>
              <a:gd name="T9" fmla="*/ 32 h 35"/>
              <a:gd name="T10" fmla="*/ 17 w 34"/>
              <a:gd name="T11" fmla="*/ 35 h 35"/>
              <a:gd name="T12" fmla="*/ 17 w 34"/>
              <a:gd name="T13" fmla="*/ 35 h 35"/>
              <a:gd name="T14" fmla="*/ 11 w 34"/>
              <a:gd name="T15" fmla="*/ 32 h 35"/>
              <a:gd name="T16" fmla="*/ 4 w 34"/>
              <a:gd name="T17" fmla="*/ 30 h 35"/>
              <a:gd name="T18" fmla="*/ 2 w 34"/>
              <a:gd name="T19" fmla="*/ 24 h 35"/>
              <a:gd name="T20" fmla="*/ 0 w 34"/>
              <a:gd name="T21" fmla="*/ 18 h 35"/>
              <a:gd name="T22" fmla="*/ 0 w 34"/>
              <a:gd name="T23" fmla="*/ 18 h 35"/>
              <a:gd name="T24" fmla="*/ 2 w 34"/>
              <a:gd name="T25" fmla="*/ 11 h 35"/>
              <a:gd name="T26" fmla="*/ 4 w 34"/>
              <a:gd name="T27" fmla="*/ 7 h 35"/>
              <a:gd name="T28" fmla="*/ 11 w 34"/>
              <a:gd name="T29" fmla="*/ 3 h 35"/>
              <a:gd name="T30" fmla="*/ 17 w 34"/>
              <a:gd name="T31" fmla="*/ 0 h 35"/>
              <a:gd name="T32" fmla="*/ 17 w 34"/>
              <a:gd name="T33" fmla="*/ 0 h 35"/>
              <a:gd name="T34" fmla="*/ 24 w 34"/>
              <a:gd name="T35" fmla="*/ 3 h 35"/>
              <a:gd name="T36" fmla="*/ 28 w 34"/>
              <a:gd name="T37" fmla="*/ 7 h 35"/>
              <a:gd name="T38" fmla="*/ 32 w 34"/>
              <a:gd name="T39" fmla="*/ 11 h 35"/>
              <a:gd name="T40" fmla="*/ 34 w 34"/>
              <a:gd name="T41" fmla="*/ 18 h 35"/>
              <a:gd name="T42" fmla="*/ 34 w 34"/>
              <a:gd name="T4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5">
                <a:moveTo>
                  <a:pt x="34" y="18"/>
                </a:moveTo>
                <a:lnTo>
                  <a:pt x="34" y="18"/>
                </a:lnTo>
                <a:lnTo>
                  <a:pt x="32" y="24"/>
                </a:lnTo>
                <a:lnTo>
                  <a:pt x="28" y="30"/>
                </a:lnTo>
                <a:lnTo>
                  <a:pt x="24" y="32"/>
                </a:lnTo>
                <a:lnTo>
                  <a:pt x="17" y="35"/>
                </a:lnTo>
                <a:lnTo>
                  <a:pt x="17" y="35"/>
                </a:lnTo>
                <a:lnTo>
                  <a:pt x="11" y="32"/>
                </a:lnTo>
                <a:lnTo>
                  <a:pt x="4" y="30"/>
                </a:lnTo>
                <a:lnTo>
                  <a:pt x="2" y="24"/>
                </a:lnTo>
                <a:lnTo>
                  <a:pt x="0" y="18"/>
                </a:lnTo>
                <a:lnTo>
                  <a:pt x="0" y="18"/>
                </a:lnTo>
                <a:lnTo>
                  <a:pt x="2" y="11"/>
                </a:lnTo>
                <a:lnTo>
                  <a:pt x="4" y="7"/>
                </a:lnTo>
                <a:lnTo>
                  <a:pt x="11" y="3"/>
                </a:lnTo>
                <a:lnTo>
                  <a:pt x="17" y="0"/>
                </a:lnTo>
                <a:lnTo>
                  <a:pt x="17" y="0"/>
                </a:lnTo>
                <a:lnTo>
                  <a:pt x="24" y="3"/>
                </a:lnTo>
                <a:lnTo>
                  <a:pt x="28" y="7"/>
                </a:lnTo>
                <a:lnTo>
                  <a:pt x="32" y="11"/>
                </a:lnTo>
                <a:lnTo>
                  <a:pt x="34" y="18"/>
                </a:lnTo>
                <a:lnTo>
                  <a:pt x="34" y="18"/>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8" name="Freeform 168">
            <a:extLst>
              <a:ext uri="{FF2B5EF4-FFF2-40B4-BE49-F238E27FC236}">
                <a16:creationId xmlns:a16="http://schemas.microsoft.com/office/drawing/2014/main" id="{C5511506-DF2F-4E5C-8B7D-B6B542412EDA}"/>
              </a:ext>
            </a:extLst>
          </p:cNvPr>
          <p:cNvSpPr>
            <a:spLocks/>
          </p:cNvSpPr>
          <p:nvPr/>
        </p:nvSpPr>
        <p:spPr bwMode="auto">
          <a:xfrm>
            <a:off x="7715251" y="2451100"/>
            <a:ext cx="53975" cy="53975"/>
          </a:xfrm>
          <a:custGeom>
            <a:avLst/>
            <a:gdLst>
              <a:gd name="T0" fmla="*/ 34 w 34"/>
              <a:gd name="T1" fmla="*/ 17 h 34"/>
              <a:gd name="T2" fmla="*/ 34 w 34"/>
              <a:gd name="T3" fmla="*/ 17 h 34"/>
              <a:gd name="T4" fmla="*/ 32 w 34"/>
              <a:gd name="T5" fmla="*/ 23 h 34"/>
              <a:gd name="T6" fmla="*/ 28 w 34"/>
              <a:gd name="T7" fmla="*/ 30 h 34"/>
              <a:gd name="T8" fmla="*/ 24 w 34"/>
              <a:gd name="T9" fmla="*/ 32 h 34"/>
              <a:gd name="T10" fmla="*/ 17 w 34"/>
              <a:gd name="T11" fmla="*/ 34 h 34"/>
              <a:gd name="T12" fmla="*/ 17 w 34"/>
              <a:gd name="T13" fmla="*/ 34 h 34"/>
              <a:gd name="T14" fmla="*/ 11 w 34"/>
              <a:gd name="T15" fmla="*/ 32 h 34"/>
              <a:gd name="T16" fmla="*/ 5 w 34"/>
              <a:gd name="T17" fmla="*/ 30 h 34"/>
              <a:gd name="T18" fmla="*/ 2 w 34"/>
              <a:gd name="T19" fmla="*/ 23 h 34"/>
              <a:gd name="T20" fmla="*/ 0 w 34"/>
              <a:gd name="T21" fmla="*/ 17 h 34"/>
              <a:gd name="T22" fmla="*/ 0 w 34"/>
              <a:gd name="T23" fmla="*/ 17 h 34"/>
              <a:gd name="T24" fmla="*/ 2 w 34"/>
              <a:gd name="T25" fmla="*/ 10 h 34"/>
              <a:gd name="T26" fmla="*/ 5 w 34"/>
              <a:gd name="T27" fmla="*/ 6 h 34"/>
              <a:gd name="T28" fmla="*/ 11 w 34"/>
              <a:gd name="T29" fmla="*/ 2 h 34"/>
              <a:gd name="T30" fmla="*/ 17 w 34"/>
              <a:gd name="T31" fmla="*/ 0 h 34"/>
              <a:gd name="T32" fmla="*/ 17 w 34"/>
              <a:gd name="T33" fmla="*/ 0 h 34"/>
              <a:gd name="T34" fmla="*/ 24 w 34"/>
              <a:gd name="T35" fmla="*/ 2 h 34"/>
              <a:gd name="T36" fmla="*/ 28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4" y="32"/>
                </a:lnTo>
                <a:lnTo>
                  <a:pt x="17" y="34"/>
                </a:lnTo>
                <a:lnTo>
                  <a:pt x="17" y="34"/>
                </a:lnTo>
                <a:lnTo>
                  <a:pt x="11" y="32"/>
                </a:lnTo>
                <a:lnTo>
                  <a:pt x="5" y="30"/>
                </a:lnTo>
                <a:lnTo>
                  <a:pt x="2" y="23"/>
                </a:lnTo>
                <a:lnTo>
                  <a:pt x="0" y="17"/>
                </a:lnTo>
                <a:lnTo>
                  <a:pt x="0" y="17"/>
                </a:lnTo>
                <a:lnTo>
                  <a:pt x="2" y="10"/>
                </a:lnTo>
                <a:lnTo>
                  <a:pt x="5" y="6"/>
                </a:lnTo>
                <a:lnTo>
                  <a:pt x="11" y="2"/>
                </a:lnTo>
                <a:lnTo>
                  <a:pt x="17" y="0"/>
                </a:lnTo>
                <a:lnTo>
                  <a:pt x="17" y="0"/>
                </a:lnTo>
                <a:lnTo>
                  <a:pt x="24" y="2"/>
                </a:lnTo>
                <a:lnTo>
                  <a:pt x="28"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79" name="Freeform 169">
            <a:extLst>
              <a:ext uri="{FF2B5EF4-FFF2-40B4-BE49-F238E27FC236}">
                <a16:creationId xmlns:a16="http://schemas.microsoft.com/office/drawing/2014/main" id="{0D6F8495-5FA9-42F3-855C-3B75A31F3ACF}"/>
              </a:ext>
            </a:extLst>
          </p:cNvPr>
          <p:cNvSpPr>
            <a:spLocks/>
          </p:cNvSpPr>
          <p:nvPr/>
        </p:nvSpPr>
        <p:spPr bwMode="auto">
          <a:xfrm>
            <a:off x="7926388" y="2771775"/>
            <a:ext cx="53975" cy="53975"/>
          </a:xfrm>
          <a:custGeom>
            <a:avLst/>
            <a:gdLst>
              <a:gd name="T0" fmla="*/ 34 w 34"/>
              <a:gd name="T1" fmla="*/ 17 h 34"/>
              <a:gd name="T2" fmla="*/ 34 w 34"/>
              <a:gd name="T3" fmla="*/ 17 h 34"/>
              <a:gd name="T4" fmla="*/ 31 w 34"/>
              <a:gd name="T5" fmla="*/ 24 h 34"/>
              <a:gd name="T6" fmla="*/ 27 w 34"/>
              <a:gd name="T7" fmla="*/ 28 h 34"/>
              <a:gd name="T8" fmla="*/ 23 w 34"/>
              <a:gd name="T9" fmla="*/ 32 h 34"/>
              <a:gd name="T10" fmla="*/ 17 w 34"/>
              <a:gd name="T11" fmla="*/ 34 h 34"/>
              <a:gd name="T12" fmla="*/ 17 w 34"/>
              <a:gd name="T13" fmla="*/ 34 h 34"/>
              <a:gd name="T14" fmla="*/ 10 w 34"/>
              <a:gd name="T15" fmla="*/ 32 h 34"/>
              <a:gd name="T16" fmla="*/ 4 w 34"/>
              <a:gd name="T17" fmla="*/ 28 h 34"/>
              <a:gd name="T18" fmla="*/ 0 w 34"/>
              <a:gd name="T19" fmla="*/ 24 h 34"/>
              <a:gd name="T20" fmla="*/ 0 w 34"/>
              <a:gd name="T21" fmla="*/ 17 h 34"/>
              <a:gd name="T22" fmla="*/ 0 w 34"/>
              <a:gd name="T23" fmla="*/ 17 h 34"/>
              <a:gd name="T24" fmla="*/ 0 w 34"/>
              <a:gd name="T25" fmla="*/ 11 h 34"/>
              <a:gd name="T26" fmla="*/ 4 w 34"/>
              <a:gd name="T27" fmla="*/ 4 h 34"/>
              <a:gd name="T28" fmla="*/ 10 w 34"/>
              <a:gd name="T29" fmla="*/ 2 h 34"/>
              <a:gd name="T30" fmla="*/ 17 w 34"/>
              <a:gd name="T31" fmla="*/ 0 h 34"/>
              <a:gd name="T32" fmla="*/ 17 w 34"/>
              <a:gd name="T33" fmla="*/ 0 h 34"/>
              <a:gd name="T34" fmla="*/ 23 w 34"/>
              <a:gd name="T35" fmla="*/ 2 h 34"/>
              <a:gd name="T36" fmla="*/ 27 w 34"/>
              <a:gd name="T37" fmla="*/ 4 h 34"/>
              <a:gd name="T38" fmla="*/ 31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1" y="24"/>
                </a:lnTo>
                <a:lnTo>
                  <a:pt x="27" y="28"/>
                </a:lnTo>
                <a:lnTo>
                  <a:pt x="23" y="32"/>
                </a:lnTo>
                <a:lnTo>
                  <a:pt x="17" y="34"/>
                </a:lnTo>
                <a:lnTo>
                  <a:pt x="17" y="34"/>
                </a:lnTo>
                <a:lnTo>
                  <a:pt x="10" y="32"/>
                </a:lnTo>
                <a:lnTo>
                  <a:pt x="4" y="28"/>
                </a:lnTo>
                <a:lnTo>
                  <a:pt x="0" y="24"/>
                </a:lnTo>
                <a:lnTo>
                  <a:pt x="0" y="17"/>
                </a:lnTo>
                <a:lnTo>
                  <a:pt x="0" y="17"/>
                </a:lnTo>
                <a:lnTo>
                  <a:pt x="0" y="11"/>
                </a:lnTo>
                <a:lnTo>
                  <a:pt x="4" y="4"/>
                </a:lnTo>
                <a:lnTo>
                  <a:pt x="10" y="2"/>
                </a:lnTo>
                <a:lnTo>
                  <a:pt x="17" y="0"/>
                </a:lnTo>
                <a:lnTo>
                  <a:pt x="17" y="0"/>
                </a:lnTo>
                <a:lnTo>
                  <a:pt x="23" y="2"/>
                </a:lnTo>
                <a:lnTo>
                  <a:pt x="27" y="4"/>
                </a:lnTo>
                <a:lnTo>
                  <a:pt x="31"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0" name="Freeform 170">
            <a:extLst>
              <a:ext uri="{FF2B5EF4-FFF2-40B4-BE49-F238E27FC236}">
                <a16:creationId xmlns:a16="http://schemas.microsoft.com/office/drawing/2014/main" id="{A2E6D23F-1608-48A2-8491-5AD6A4BC1341}"/>
              </a:ext>
            </a:extLst>
          </p:cNvPr>
          <p:cNvSpPr>
            <a:spLocks/>
          </p:cNvSpPr>
          <p:nvPr/>
        </p:nvSpPr>
        <p:spPr bwMode="auto">
          <a:xfrm>
            <a:off x="7980363" y="2876550"/>
            <a:ext cx="50800" cy="53975"/>
          </a:xfrm>
          <a:custGeom>
            <a:avLst/>
            <a:gdLst>
              <a:gd name="T0" fmla="*/ 32 w 32"/>
              <a:gd name="T1" fmla="*/ 17 h 34"/>
              <a:gd name="T2" fmla="*/ 32 w 32"/>
              <a:gd name="T3" fmla="*/ 17 h 34"/>
              <a:gd name="T4" fmla="*/ 32 w 32"/>
              <a:gd name="T5" fmla="*/ 24 h 34"/>
              <a:gd name="T6" fmla="*/ 27 w 32"/>
              <a:gd name="T7" fmla="*/ 28 h 34"/>
              <a:gd name="T8" fmla="*/ 23 w 32"/>
              <a:gd name="T9" fmla="*/ 32 h 34"/>
              <a:gd name="T10" fmla="*/ 17 w 32"/>
              <a:gd name="T11" fmla="*/ 34 h 34"/>
              <a:gd name="T12" fmla="*/ 17 w 32"/>
              <a:gd name="T13" fmla="*/ 34 h 34"/>
              <a:gd name="T14" fmla="*/ 10 w 32"/>
              <a:gd name="T15" fmla="*/ 32 h 34"/>
              <a:gd name="T16" fmla="*/ 4 w 32"/>
              <a:gd name="T17" fmla="*/ 28 h 34"/>
              <a:gd name="T18" fmla="*/ 0 w 32"/>
              <a:gd name="T19" fmla="*/ 24 h 34"/>
              <a:gd name="T20" fmla="*/ 0 w 32"/>
              <a:gd name="T21" fmla="*/ 17 h 34"/>
              <a:gd name="T22" fmla="*/ 0 w 32"/>
              <a:gd name="T23" fmla="*/ 17 h 34"/>
              <a:gd name="T24" fmla="*/ 0 w 32"/>
              <a:gd name="T25" fmla="*/ 11 h 34"/>
              <a:gd name="T26" fmla="*/ 4 w 32"/>
              <a:gd name="T27" fmla="*/ 5 h 34"/>
              <a:gd name="T28" fmla="*/ 10 w 32"/>
              <a:gd name="T29" fmla="*/ 0 h 34"/>
              <a:gd name="T30" fmla="*/ 17 w 32"/>
              <a:gd name="T31" fmla="*/ 0 h 34"/>
              <a:gd name="T32" fmla="*/ 17 w 32"/>
              <a:gd name="T33" fmla="*/ 0 h 34"/>
              <a:gd name="T34" fmla="*/ 23 w 32"/>
              <a:gd name="T35" fmla="*/ 0 h 34"/>
              <a:gd name="T36" fmla="*/ 27 w 32"/>
              <a:gd name="T37" fmla="*/ 5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4"/>
                </a:lnTo>
                <a:lnTo>
                  <a:pt x="27" y="28"/>
                </a:lnTo>
                <a:lnTo>
                  <a:pt x="23" y="32"/>
                </a:lnTo>
                <a:lnTo>
                  <a:pt x="17" y="34"/>
                </a:lnTo>
                <a:lnTo>
                  <a:pt x="17" y="34"/>
                </a:lnTo>
                <a:lnTo>
                  <a:pt x="10" y="32"/>
                </a:lnTo>
                <a:lnTo>
                  <a:pt x="4" y="28"/>
                </a:lnTo>
                <a:lnTo>
                  <a:pt x="0" y="24"/>
                </a:lnTo>
                <a:lnTo>
                  <a:pt x="0" y="17"/>
                </a:lnTo>
                <a:lnTo>
                  <a:pt x="0" y="17"/>
                </a:lnTo>
                <a:lnTo>
                  <a:pt x="0" y="11"/>
                </a:lnTo>
                <a:lnTo>
                  <a:pt x="4" y="5"/>
                </a:lnTo>
                <a:lnTo>
                  <a:pt x="10" y="0"/>
                </a:lnTo>
                <a:lnTo>
                  <a:pt x="17" y="0"/>
                </a:lnTo>
                <a:lnTo>
                  <a:pt x="17" y="0"/>
                </a:lnTo>
                <a:lnTo>
                  <a:pt x="23" y="0"/>
                </a:lnTo>
                <a:lnTo>
                  <a:pt x="27" y="5"/>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1" name="Freeform 171">
            <a:extLst>
              <a:ext uri="{FF2B5EF4-FFF2-40B4-BE49-F238E27FC236}">
                <a16:creationId xmlns:a16="http://schemas.microsoft.com/office/drawing/2014/main" id="{C1555A30-4E08-413E-B4E2-7905D8970AB3}"/>
              </a:ext>
            </a:extLst>
          </p:cNvPr>
          <p:cNvSpPr>
            <a:spLocks/>
          </p:cNvSpPr>
          <p:nvPr/>
        </p:nvSpPr>
        <p:spPr bwMode="auto">
          <a:xfrm>
            <a:off x="8054976" y="3019425"/>
            <a:ext cx="49213" cy="53975"/>
          </a:xfrm>
          <a:custGeom>
            <a:avLst/>
            <a:gdLst>
              <a:gd name="T0" fmla="*/ 31 w 31"/>
              <a:gd name="T1" fmla="*/ 17 h 34"/>
              <a:gd name="T2" fmla="*/ 31 w 31"/>
              <a:gd name="T3" fmla="*/ 17 h 34"/>
              <a:gd name="T4" fmla="*/ 31 w 31"/>
              <a:gd name="T5" fmla="*/ 23 h 34"/>
              <a:gd name="T6" fmla="*/ 27 w 31"/>
              <a:gd name="T7" fmla="*/ 27 h 34"/>
              <a:gd name="T8" fmla="*/ 21 w 31"/>
              <a:gd name="T9" fmla="*/ 32 h 34"/>
              <a:gd name="T10" fmla="*/ 14 w 31"/>
              <a:gd name="T11" fmla="*/ 34 h 34"/>
              <a:gd name="T12" fmla="*/ 14 w 31"/>
              <a:gd name="T13" fmla="*/ 34 h 34"/>
              <a:gd name="T14" fmla="*/ 8 w 31"/>
              <a:gd name="T15" fmla="*/ 32 h 34"/>
              <a:gd name="T16" fmla="*/ 4 w 31"/>
              <a:gd name="T17" fmla="*/ 27 h 34"/>
              <a:gd name="T18" fmla="*/ 0 w 31"/>
              <a:gd name="T19" fmla="*/ 23 h 34"/>
              <a:gd name="T20" fmla="*/ 0 w 31"/>
              <a:gd name="T21" fmla="*/ 17 h 34"/>
              <a:gd name="T22" fmla="*/ 0 w 31"/>
              <a:gd name="T23" fmla="*/ 17 h 34"/>
              <a:gd name="T24" fmla="*/ 0 w 31"/>
              <a:gd name="T25" fmla="*/ 10 h 34"/>
              <a:gd name="T26" fmla="*/ 4 w 31"/>
              <a:gd name="T27" fmla="*/ 4 h 34"/>
              <a:gd name="T28" fmla="*/ 8 w 31"/>
              <a:gd name="T29" fmla="*/ 2 h 34"/>
              <a:gd name="T30" fmla="*/ 14 w 31"/>
              <a:gd name="T31" fmla="*/ 0 h 34"/>
              <a:gd name="T32" fmla="*/ 14 w 31"/>
              <a:gd name="T33" fmla="*/ 0 h 34"/>
              <a:gd name="T34" fmla="*/ 21 w 31"/>
              <a:gd name="T35" fmla="*/ 2 h 34"/>
              <a:gd name="T36" fmla="*/ 27 w 31"/>
              <a:gd name="T37" fmla="*/ 4 h 34"/>
              <a:gd name="T38" fmla="*/ 31 w 31"/>
              <a:gd name="T39" fmla="*/ 10 h 34"/>
              <a:gd name="T40" fmla="*/ 31 w 31"/>
              <a:gd name="T41" fmla="*/ 17 h 34"/>
              <a:gd name="T42" fmla="*/ 31 w 31"/>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4">
                <a:moveTo>
                  <a:pt x="31" y="17"/>
                </a:moveTo>
                <a:lnTo>
                  <a:pt x="31" y="17"/>
                </a:lnTo>
                <a:lnTo>
                  <a:pt x="31" y="23"/>
                </a:lnTo>
                <a:lnTo>
                  <a:pt x="27" y="27"/>
                </a:lnTo>
                <a:lnTo>
                  <a:pt x="21" y="32"/>
                </a:lnTo>
                <a:lnTo>
                  <a:pt x="14" y="34"/>
                </a:lnTo>
                <a:lnTo>
                  <a:pt x="14" y="34"/>
                </a:lnTo>
                <a:lnTo>
                  <a:pt x="8" y="32"/>
                </a:lnTo>
                <a:lnTo>
                  <a:pt x="4" y="27"/>
                </a:lnTo>
                <a:lnTo>
                  <a:pt x="0" y="23"/>
                </a:lnTo>
                <a:lnTo>
                  <a:pt x="0" y="17"/>
                </a:lnTo>
                <a:lnTo>
                  <a:pt x="0" y="17"/>
                </a:lnTo>
                <a:lnTo>
                  <a:pt x="0" y="10"/>
                </a:lnTo>
                <a:lnTo>
                  <a:pt x="4" y="4"/>
                </a:lnTo>
                <a:lnTo>
                  <a:pt x="8" y="2"/>
                </a:lnTo>
                <a:lnTo>
                  <a:pt x="14" y="0"/>
                </a:lnTo>
                <a:lnTo>
                  <a:pt x="14" y="0"/>
                </a:lnTo>
                <a:lnTo>
                  <a:pt x="21" y="2"/>
                </a:lnTo>
                <a:lnTo>
                  <a:pt x="27" y="4"/>
                </a:lnTo>
                <a:lnTo>
                  <a:pt x="31" y="10"/>
                </a:lnTo>
                <a:lnTo>
                  <a:pt x="31" y="17"/>
                </a:lnTo>
                <a:lnTo>
                  <a:pt x="31"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2" name="Freeform 172">
            <a:extLst>
              <a:ext uri="{FF2B5EF4-FFF2-40B4-BE49-F238E27FC236}">
                <a16:creationId xmlns:a16="http://schemas.microsoft.com/office/drawing/2014/main" id="{07C20D72-D096-4760-93A8-1A60B2E29163}"/>
              </a:ext>
            </a:extLst>
          </p:cNvPr>
          <p:cNvSpPr>
            <a:spLocks/>
          </p:cNvSpPr>
          <p:nvPr/>
        </p:nvSpPr>
        <p:spPr bwMode="auto">
          <a:xfrm>
            <a:off x="8462963" y="3605213"/>
            <a:ext cx="50800" cy="53975"/>
          </a:xfrm>
          <a:custGeom>
            <a:avLst/>
            <a:gdLst>
              <a:gd name="T0" fmla="*/ 32 w 32"/>
              <a:gd name="T1" fmla="*/ 17 h 34"/>
              <a:gd name="T2" fmla="*/ 32 w 32"/>
              <a:gd name="T3" fmla="*/ 17 h 34"/>
              <a:gd name="T4" fmla="*/ 32 w 32"/>
              <a:gd name="T5" fmla="*/ 23 h 34"/>
              <a:gd name="T6" fmla="*/ 28 w 32"/>
              <a:gd name="T7" fmla="*/ 29 h 34"/>
              <a:gd name="T8" fmla="*/ 24 w 32"/>
              <a:gd name="T9" fmla="*/ 31 h 34"/>
              <a:gd name="T10" fmla="*/ 17 w 32"/>
              <a:gd name="T11" fmla="*/ 34 h 34"/>
              <a:gd name="T12" fmla="*/ 17 w 32"/>
              <a:gd name="T13" fmla="*/ 34 h 34"/>
              <a:gd name="T14" fmla="*/ 11 w 32"/>
              <a:gd name="T15" fmla="*/ 31 h 34"/>
              <a:gd name="T16" fmla="*/ 5 w 32"/>
              <a:gd name="T17" fmla="*/ 29 h 34"/>
              <a:gd name="T18" fmla="*/ 0 w 32"/>
              <a:gd name="T19" fmla="*/ 23 h 34"/>
              <a:gd name="T20" fmla="*/ 0 w 32"/>
              <a:gd name="T21" fmla="*/ 17 h 34"/>
              <a:gd name="T22" fmla="*/ 0 w 32"/>
              <a:gd name="T23" fmla="*/ 17 h 34"/>
              <a:gd name="T24" fmla="*/ 0 w 32"/>
              <a:gd name="T25" fmla="*/ 10 h 34"/>
              <a:gd name="T26" fmla="*/ 5 w 32"/>
              <a:gd name="T27" fmla="*/ 6 h 34"/>
              <a:gd name="T28" fmla="*/ 11 w 32"/>
              <a:gd name="T29" fmla="*/ 2 h 34"/>
              <a:gd name="T30" fmla="*/ 17 w 32"/>
              <a:gd name="T31" fmla="*/ 0 h 34"/>
              <a:gd name="T32" fmla="*/ 17 w 32"/>
              <a:gd name="T33" fmla="*/ 0 h 34"/>
              <a:gd name="T34" fmla="*/ 24 w 32"/>
              <a:gd name="T35" fmla="*/ 2 h 34"/>
              <a:gd name="T36" fmla="*/ 28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29"/>
                </a:lnTo>
                <a:lnTo>
                  <a:pt x="24" y="31"/>
                </a:lnTo>
                <a:lnTo>
                  <a:pt x="17" y="34"/>
                </a:lnTo>
                <a:lnTo>
                  <a:pt x="17" y="34"/>
                </a:lnTo>
                <a:lnTo>
                  <a:pt x="11" y="31"/>
                </a:lnTo>
                <a:lnTo>
                  <a:pt x="5" y="29"/>
                </a:lnTo>
                <a:lnTo>
                  <a:pt x="0" y="23"/>
                </a:lnTo>
                <a:lnTo>
                  <a:pt x="0" y="17"/>
                </a:lnTo>
                <a:lnTo>
                  <a:pt x="0" y="17"/>
                </a:lnTo>
                <a:lnTo>
                  <a:pt x="0" y="10"/>
                </a:lnTo>
                <a:lnTo>
                  <a:pt x="5" y="6"/>
                </a:lnTo>
                <a:lnTo>
                  <a:pt x="11" y="2"/>
                </a:lnTo>
                <a:lnTo>
                  <a:pt x="17" y="0"/>
                </a:lnTo>
                <a:lnTo>
                  <a:pt x="17" y="0"/>
                </a:lnTo>
                <a:lnTo>
                  <a:pt x="24" y="2"/>
                </a:lnTo>
                <a:lnTo>
                  <a:pt x="28"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3" name="Freeform 173">
            <a:extLst>
              <a:ext uri="{FF2B5EF4-FFF2-40B4-BE49-F238E27FC236}">
                <a16:creationId xmlns:a16="http://schemas.microsoft.com/office/drawing/2014/main" id="{51A082FD-070A-406A-8CA7-ED9BCAE6AFE2}"/>
              </a:ext>
            </a:extLst>
          </p:cNvPr>
          <p:cNvSpPr>
            <a:spLocks/>
          </p:cNvSpPr>
          <p:nvPr/>
        </p:nvSpPr>
        <p:spPr bwMode="auto">
          <a:xfrm>
            <a:off x="8609013" y="3689350"/>
            <a:ext cx="53975" cy="50800"/>
          </a:xfrm>
          <a:custGeom>
            <a:avLst/>
            <a:gdLst>
              <a:gd name="T0" fmla="*/ 34 w 34"/>
              <a:gd name="T1" fmla="*/ 17 h 32"/>
              <a:gd name="T2" fmla="*/ 34 w 34"/>
              <a:gd name="T3" fmla="*/ 17 h 32"/>
              <a:gd name="T4" fmla="*/ 32 w 34"/>
              <a:gd name="T5" fmla="*/ 23 h 32"/>
              <a:gd name="T6" fmla="*/ 30 w 34"/>
              <a:gd name="T7" fmla="*/ 28 h 32"/>
              <a:gd name="T8" fmla="*/ 24 w 34"/>
              <a:gd name="T9" fmla="*/ 32 h 32"/>
              <a:gd name="T10" fmla="*/ 17 w 34"/>
              <a:gd name="T11" fmla="*/ 32 h 32"/>
              <a:gd name="T12" fmla="*/ 17 w 34"/>
              <a:gd name="T13" fmla="*/ 32 h 32"/>
              <a:gd name="T14" fmla="*/ 11 w 34"/>
              <a:gd name="T15" fmla="*/ 32 h 32"/>
              <a:gd name="T16" fmla="*/ 4 w 34"/>
              <a:gd name="T17" fmla="*/ 28 h 32"/>
              <a:gd name="T18" fmla="*/ 2 w 34"/>
              <a:gd name="T19" fmla="*/ 23 h 32"/>
              <a:gd name="T20" fmla="*/ 0 w 34"/>
              <a:gd name="T21" fmla="*/ 17 h 32"/>
              <a:gd name="T22" fmla="*/ 0 w 34"/>
              <a:gd name="T23" fmla="*/ 17 h 32"/>
              <a:gd name="T24" fmla="*/ 2 w 34"/>
              <a:gd name="T25" fmla="*/ 10 h 32"/>
              <a:gd name="T26" fmla="*/ 4 w 34"/>
              <a:gd name="T27" fmla="*/ 4 h 32"/>
              <a:gd name="T28" fmla="*/ 11 w 34"/>
              <a:gd name="T29" fmla="*/ 0 h 32"/>
              <a:gd name="T30" fmla="*/ 17 w 34"/>
              <a:gd name="T31" fmla="*/ 0 h 32"/>
              <a:gd name="T32" fmla="*/ 17 w 34"/>
              <a:gd name="T33" fmla="*/ 0 h 32"/>
              <a:gd name="T34" fmla="*/ 24 w 34"/>
              <a:gd name="T35" fmla="*/ 0 h 32"/>
              <a:gd name="T36" fmla="*/ 30 w 34"/>
              <a:gd name="T37" fmla="*/ 4 h 32"/>
              <a:gd name="T38" fmla="*/ 32 w 34"/>
              <a:gd name="T39" fmla="*/ 10 h 32"/>
              <a:gd name="T40" fmla="*/ 34 w 34"/>
              <a:gd name="T41" fmla="*/ 17 h 32"/>
              <a:gd name="T42" fmla="*/ 34 w 34"/>
              <a:gd name="T4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2">
                <a:moveTo>
                  <a:pt x="34" y="17"/>
                </a:moveTo>
                <a:lnTo>
                  <a:pt x="34" y="17"/>
                </a:lnTo>
                <a:lnTo>
                  <a:pt x="32" y="23"/>
                </a:lnTo>
                <a:lnTo>
                  <a:pt x="30" y="28"/>
                </a:lnTo>
                <a:lnTo>
                  <a:pt x="24" y="32"/>
                </a:lnTo>
                <a:lnTo>
                  <a:pt x="17" y="32"/>
                </a:lnTo>
                <a:lnTo>
                  <a:pt x="17" y="32"/>
                </a:lnTo>
                <a:lnTo>
                  <a:pt x="11" y="32"/>
                </a:lnTo>
                <a:lnTo>
                  <a:pt x="4" y="28"/>
                </a:lnTo>
                <a:lnTo>
                  <a:pt x="2" y="23"/>
                </a:lnTo>
                <a:lnTo>
                  <a:pt x="0" y="17"/>
                </a:lnTo>
                <a:lnTo>
                  <a:pt x="0" y="17"/>
                </a:lnTo>
                <a:lnTo>
                  <a:pt x="2" y="10"/>
                </a:lnTo>
                <a:lnTo>
                  <a:pt x="4" y="4"/>
                </a:lnTo>
                <a:lnTo>
                  <a:pt x="11" y="0"/>
                </a:lnTo>
                <a:lnTo>
                  <a:pt x="17" y="0"/>
                </a:lnTo>
                <a:lnTo>
                  <a:pt x="17" y="0"/>
                </a:lnTo>
                <a:lnTo>
                  <a:pt x="24" y="0"/>
                </a:lnTo>
                <a:lnTo>
                  <a:pt x="30" y="4"/>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4" name="Freeform 174">
            <a:extLst>
              <a:ext uri="{FF2B5EF4-FFF2-40B4-BE49-F238E27FC236}">
                <a16:creationId xmlns:a16="http://schemas.microsoft.com/office/drawing/2014/main" id="{B39466FE-6F2E-48A9-8CBB-42F52206A3ED}"/>
              </a:ext>
            </a:extLst>
          </p:cNvPr>
          <p:cNvSpPr>
            <a:spLocks/>
          </p:cNvSpPr>
          <p:nvPr/>
        </p:nvSpPr>
        <p:spPr bwMode="auto">
          <a:xfrm>
            <a:off x="9906001" y="4146550"/>
            <a:ext cx="53975" cy="53975"/>
          </a:xfrm>
          <a:custGeom>
            <a:avLst/>
            <a:gdLst>
              <a:gd name="T0" fmla="*/ 34 w 34"/>
              <a:gd name="T1" fmla="*/ 17 h 34"/>
              <a:gd name="T2" fmla="*/ 34 w 34"/>
              <a:gd name="T3" fmla="*/ 17 h 34"/>
              <a:gd name="T4" fmla="*/ 31 w 34"/>
              <a:gd name="T5" fmla="*/ 23 h 34"/>
              <a:gd name="T6" fmla="*/ 29 w 34"/>
              <a:gd name="T7" fmla="*/ 27 h 34"/>
              <a:gd name="T8" fmla="*/ 23 w 34"/>
              <a:gd name="T9" fmla="*/ 32 h 34"/>
              <a:gd name="T10" fmla="*/ 17 w 34"/>
              <a:gd name="T11" fmla="*/ 34 h 34"/>
              <a:gd name="T12" fmla="*/ 17 w 34"/>
              <a:gd name="T13" fmla="*/ 34 h 34"/>
              <a:gd name="T14" fmla="*/ 10 w 34"/>
              <a:gd name="T15" fmla="*/ 32 h 34"/>
              <a:gd name="T16" fmla="*/ 4 w 34"/>
              <a:gd name="T17" fmla="*/ 27 h 34"/>
              <a:gd name="T18" fmla="*/ 2 w 34"/>
              <a:gd name="T19" fmla="*/ 23 h 34"/>
              <a:gd name="T20" fmla="*/ 0 w 34"/>
              <a:gd name="T21" fmla="*/ 17 h 34"/>
              <a:gd name="T22" fmla="*/ 0 w 34"/>
              <a:gd name="T23" fmla="*/ 17 h 34"/>
              <a:gd name="T24" fmla="*/ 2 w 34"/>
              <a:gd name="T25" fmla="*/ 10 h 34"/>
              <a:gd name="T26" fmla="*/ 4 w 34"/>
              <a:gd name="T27" fmla="*/ 4 h 34"/>
              <a:gd name="T28" fmla="*/ 10 w 34"/>
              <a:gd name="T29" fmla="*/ 2 h 34"/>
              <a:gd name="T30" fmla="*/ 17 w 34"/>
              <a:gd name="T31" fmla="*/ 0 h 34"/>
              <a:gd name="T32" fmla="*/ 17 w 34"/>
              <a:gd name="T33" fmla="*/ 0 h 34"/>
              <a:gd name="T34" fmla="*/ 23 w 34"/>
              <a:gd name="T35" fmla="*/ 2 h 34"/>
              <a:gd name="T36" fmla="*/ 29 w 34"/>
              <a:gd name="T37" fmla="*/ 4 h 34"/>
              <a:gd name="T38" fmla="*/ 31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1" y="23"/>
                </a:lnTo>
                <a:lnTo>
                  <a:pt x="29" y="27"/>
                </a:lnTo>
                <a:lnTo>
                  <a:pt x="23" y="32"/>
                </a:lnTo>
                <a:lnTo>
                  <a:pt x="17" y="34"/>
                </a:lnTo>
                <a:lnTo>
                  <a:pt x="17" y="34"/>
                </a:lnTo>
                <a:lnTo>
                  <a:pt x="10" y="32"/>
                </a:lnTo>
                <a:lnTo>
                  <a:pt x="4" y="27"/>
                </a:lnTo>
                <a:lnTo>
                  <a:pt x="2" y="23"/>
                </a:lnTo>
                <a:lnTo>
                  <a:pt x="0" y="17"/>
                </a:lnTo>
                <a:lnTo>
                  <a:pt x="0" y="17"/>
                </a:lnTo>
                <a:lnTo>
                  <a:pt x="2" y="10"/>
                </a:lnTo>
                <a:lnTo>
                  <a:pt x="4" y="4"/>
                </a:lnTo>
                <a:lnTo>
                  <a:pt x="10" y="2"/>
                </a:lnTo>
                <a:lnTo>
                  <a:pt x="17" y="0"/>
                </a:lnTo>
                <a:lnTo>
                  <a:pt x="17" y="0"/>
                </a:lnTo>
                <a:lnTo>
                  <a:pt x="23" y="2"/>
                </a:lnTo>
                <a:lnTo>
                  <a:pt x="29" y="4"/>
                </a:lnTo>
                <a:lnTo>
                  <a:pt x="31"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5" name="Freeform 175">
            <a:extLst>
              <a:ext uri="{FF2B5EF4-FFF2-40B4-BE49-F238E27FC236}">
                <a16:creationId xmlns:a16="http://schemas.microsoft.com/office/drawing/2014/main" id="{C5C9561E-AF13-488B-9498-A8FFFA3BA8CD}"/>
              </a:ext>
            </a:extLst>
          </p:cNvPr>
          <p:cNvSpPr>
            <a:spLocks/>
          </p:cNvSpPr>
          <p:nvPr/>
        </p:nvSpPr>
        <p:spPr bwMode="auto">
          <a:xfrm>
            <a:off x="10256838" y="4179888"/>
            <a:ext cx="50800" cy="53975"/>
          </a:xfrm>
          <a:custGeom>
            <a:avLst/>
            <a:gdLst>
              <a:gd name="T0" fmla="*/ 32 w 32"/>
              <a:gd name="T1" fmla="*/ 17 h 34"/>
              <a:gd name="T2" fmla="*/ 32 w 32"/>
              <a:gd name="T3" fmla="*/ 17 h 34"/>
              <a:gd name="T4" fmla="*/ 32 w 32"/>
              <a:gd name="T5" fmla="*/ 23 h 34"/>
              <a:gd name="T6" fmla="*/ 28 w 32"/>
              <a:gd name="T7" fmla="*/ 28 h 34"/>
              <a:gd name="T8" fmla="*/ 22 w 32"/>
              <a:gd name="T9" fmla="*/ 32 h 34"/>
              <a:gd name="T10" fmla="*/ 15 w 32"/>
              <a:gd name="T11" fmla="*/ 34 h 34"/>
              <a:gd name="T12" fmla="*/ 15 w 32"/>
              <a:gd name="T13" fmla="*/ 34 h 34"/>
              <a:gd name="T14" fmla="*/ 9 w 32"/>
              <a:gd name="T15" fmla="*/ 32 h 34"/>
              <a:gd name="T16" fmla="*/ 4 w 32"/>
              <a:gd name="T17" fmla="*/ 28 h 34"/>
              <a:gd name="T18" fmla="*/ 0 w 32"/>
              <a:gd name="T19" fmla="*/ 23 h 34"/>
              <a:gd name="T20" fmla="*/ 0 w 32"/>
              <a:gd name="T21" fmla="*/ 17 h 34"/>
              <a:gd name="T22" fmla="*/ 0 w 32"/>
              <a:gd name="T23" fmla="*/ 17 h 34"/>
              <a:gd name="T24" fmla="*/ 0 w 32"/>
              <a:gd name="T25" fmla="*/ 11 h 34"/>
              <a:gd name="T26" fmla="*/ 4 w 32"/>
              <a:gd name="T27" fmla="*/ 4 h 34"/>
              <a:gd name="T28" fmla="*/ 9 w 32"/>
              <a:gd name="T29" fmla="*/ 2 h 34"/>
              <a:gd name="T30" fmla="*/ 15 w 32"/>
              <a:gd name="T31" fmla="*/ 0 h 34"/>
              <a:gd name="T32" fmla="*/ 15 w 32"/>
              <a:gd name="T33" fmla="*/ 0 h 34"/>
              <a:gd name="T34" fmla="*/ 22 w 32"/>
              <a:gd name="T35" fmla="*/ 2 h 34"/>
              <a:gd name="T36" fmla="*/ 28 w 32"/>
              <a:gd name="T37" fmla="*/ 4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28"/>
                </a:lnTo>
                <a:lnTo>
                  <a:pt x="22" y="32"/>
                </a:lnTo>
                <a:lnTo>
                  <a:pt x="15" y="34"/>
                </a:lnTo>
                <a:lnTo>
                  <a:pt x="15" y="34"/>
                </a:lnTo>
                <a:lnTo>
                  <a:pt x="9" y="32"/>
                </a:lnTo>
                <a:lnTo>
                  <a:pt x="4" y="28"/>
                </a:lnTo>
                <a:lnTo>
                  <a:pt x="0" y="23"/>
                </a:lnTo>
                <a:lnTo>
                  <a:pt x="0" y="17"/>
                </a:lnTo>
                <a:lnTo>
                  <a:pt x="0" y="17"/>
                </a:lnTo>
                <a:lnTo>
                  <a:pt x="0" y="11"/>
                </a:lnTo>
                <a:lnTo>
                  <a:pt x="4" y="4"/>
                </a:lnTo>
                <a:lnTo>
                  <a:pt x="9" y="2"/>
                </a:lnTo>
                <a:lnTo>
                  <a:pt x="15" y="0"/>
                </a:lnTo>
                <a:lnTo>
                  <a:pt x="15" y="0"/>
                </a:lnTo>
                <a:lnTo>
                  <a:pt x="22" y="2"/>
                </a:lnTo>
                <a:lnTo>
                  <a:pt x="28" y="4"/>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6" name="Freeform 176">
            <a:extLst>
              <a:ext uri="{FF2B5EF4-FFF2-40B4-BE49-F238E27FC236}">
                <a16:creationId xmlns:a16="http://schemas.microsoft.com/office/drawing/2014/main" id="{2969472E-C1DB-4B66-B7AC-49D4761DD717}"/>
              </a:ext>
            </a:extLst>
          </p:cNvPr>
          <p:cNvSpPr>
            <a:spLocks/>
          </p:cNvSpPr>
          <p:nvPr/>
        </p:nvSpPr>
        <p:spPr bwMode="auto">
          <a:xfrm>
            <a:off x="10337801" y="4192588"/>
            <a:ext cx="50800" cy="53975"/>
          </a:xfrm>
          <a:custGeom>
            <a:avLst/>
            <a:gdLst>
              <a:gd name="T0" fmla="*/ 32 w 32"/>
              <a:gd name="T1" fmla="*/ 17 h 34"/>
              <a:gd name="T2" fmla="*/ 32 w 32"/>
              <a:gd name="T3" fmla="*/ 17 h 34"/>
              <a:gd name="T4" fmla="*/ 32 w 32"/>
              <a:gd name="T5" fmla="*/ 24 h 34"/>
              <a:gd name="T6" fmla="*/ 28 w 32"/>
              <a:gd name="T7" fmla="*/ 30 h 34"/>
              <a:gd name="T8" fmla="*/ 24 w 32"/>
              <a:gd name="T9" fmla="*/ 32 h 34"/>
              <a:gd name="T10" fmla="*/ 17 w 32"/>
              <a:gd name="T11" fmla="*/ 34 h 34"/>
              <a:gd name="T12" fmla="*/ 17 w 32"/>
              <a:gd name="T13" fmla="*/ 34 h 34"/>
              <a:gd name="T14" fmla="*/ 11 w 32"/>
              <a:gd name="T15" fmla="*/ 32 h 34"/>
              <a:gd name="T16" fmla="*/ 5 w 32"/>
              <a:gd name="T17" fmla="*/ 30 h 34"/>
              <a:gd name="T18" fmla="*/ 0 w 32"/>
              <a:gd name="T19" fmla="*/ 24 h 34"/>
              <a:gd name="T20" fmla="*/ 0 w 32"/>
              <a:gd name="T21" fmla="*/ 17 h 34"/>
              <a:gd name="T22" fmla="*/ 0 w 32"/>
              <a:gd name="T23" fmla="*/ 17 h 34"/>
              <a:gd name="T24" fmla="*/ 0 w 32"/>
              <a:gd name="T25" fmla="*/ 11 h 34"/>
              <a:gd name="T26" fmla="*/ 5 w 32"/>
              <a:gd name="T27" fmla="*/ 7 h 34"/>
              <a:gd name="T28" fmla="*/ 11 w 32"/>
              <a:gd name="T29" fmla="*/ 3 h 34"/>
              <a:gd name="T30" fmla="*/ 17 w 32"/>
              <a:gd name="T31" fmla="*/ 0 h 34"/>
              <a:gd name="T32" fmla="*/ 17 w 32"/>
              <a:gd name="T33" fmla="*/ 0 h 34"/>
              <a:gd name="T34" fmla="*/ 24 w 32"/>
              <a:gd name="T35" fmla="*/ 3 h 34"/>
              <a:gd name="T36" fmla="*/ 28 w 32"/>
              <a:gd name="T37" fmla="*/ 7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4"/>
                </a:lnTo>
                <a:lnTo>
                  <a:pt x="28" y="30"/>
                </a:lnTo>
                <a:lnTo>
                  <a:pt x="24" y="32"/>
                </a:lnTo>
                <a:lnTo>
                  <a:pt x="17" y="34"/>
                </a:lnTo>
                <a:lnTo>
                  <a:pt x="17" y="34"/>
                </a:lnTo>
                <a:lnTo>
                  <a:pt x="11" y="32"/>
                </a:lnTo>
                <a:lnTo>
                  <a:pt x="5" y="30"/>
                </a:lnTo>
                <a:lnTo>
                  <a:pt x="0" y="24"/>
                </a:lnTo>
                <a:lnTo>
                  <a:pt x="0" y="17"/>
                </a:lnTo>
                <a:lnTo>
                  <a:pt x="0" y="17"/>
                </a:lnTo>
                <a:lnTo>
                  <a:pt x="0" y="11"/>
                </a:lnTo>
                <a:lnTo>
                  <a:pt x="5" y="7"/>
                </a:lnTo>
                <a:lnTo>
                  <a:pt x="11" y="3"/>
                </a:lnTo>
                <a:lnTo>
                  <a:pt x="17" y="0"/>
                </a:lnTo>
                <a:lnTo>
                  <a:pt x="17" y="0"/>
                </a:lnTo>
                <a:lnTo>
                  <a:pt x="24" y="3"/>
                </a:lnTo>
                <a:lnTo>
                  <a:pt x="28" y="7"/>
                </a:lnTo>
                <a:lnTo>
                  <a:pt x="32" y="11"/>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7" name="Freeform 177">
            <a:extLst>
              <a:ext uri="{FF2B5EF4-FFF2-40B4-BE49-F238E27FC236}">
                <a16:creationId xmlns:a16="http://schemas.microsoft.com/office/drawing/2014/main" id="{1D24F7CC-06DF-43A4-B1D9-15BED4571BD4}"/>
              </a:ext>
            </a:extLst>
          </p:cNvPr>
          <p:cNvSpPr>
            <a:spLocks/>
          </p:cNvSpPr>
          <p:nvPr/>
        </p:nvSpPr>
        <p:spPr bwMode="auto">
          <a:xfrm>
            <a:off x="10382251" y="4203700"/>
            <a:ext cx="53975" cy="53975"/>
          </a:xfrm>
          <a:custGeom>
            <a:avLst/>
            <a:gdLst>
              <a:gd name="T0" fmla="*/ 34 w 34"/>
              <a:gd name="T1" fmla="*/ 17 h 34"/>
              <a:gd name="T2" fmla="*/ 34 w 34"/>
              <a:gd name="T3" fmla="*/ 17 h 34"/>
              <a:gd name="T4" fmla="*/ 32 w 34"/>
              <a:gd name="T5" fmla="*/ 23 h 34"/>
              <a:gd name="T6" fmla="*/ 28 w 34"/>
              <a:gd name="T7" fmla="*/ 30 h 34"/>
              <a:gd name="T8" fmla="*/ 24 w 34"/>
              <a:gd name="T9" fmla="*/ 32 h 34"/>
              <a:gd name="T10" fmla="*/ 17 w 34"/>
              <a:gd name="T11" fmla="*/ 34 h 34"/>
              <a:gd name="T12" fmla="*/ 17 w 34"/>
              <a:gd name="T13" fmla="*/ 34 h 34"/>
              <a:gd name="T14" fmla="*/ 11 w 34"/>
              <a:gd name="T15" fmla="*/ 32 h 34"/>
              <a:gd name="T16" fmla="*/ 4 w 34"/>
              <a:gd name="T17" fmla="*/ 30 h 34"/>
              <a:gd name="T18" fmla="*/ 2 w 34"/>
              <a:gd name="T19" fmla="*/ 23 h 34"/>
              <a:gd name="T20" fmla="*/ 0 w 34"/>
              <a:gd name="T21" fmla="*/ 17 h 34"/>
              <a:gd name="T22" fmla="*/ 0 w 34"/>
              <a:gd name="T23" fmla="*/ 17 h 34"/>
              <a:gd name="T24" fmla="*/ 2 w 34"/>
              <a:gd name="T25" fmla="*/ 10 h 34"/>
              <a:gd name="T26" fmla="*/ 4 w 34"/>
              <a:gd name="T27" fmla="*/ 6 h 34"/>
              <a:gd name="T28" fmla="*/ 11 w 34"/>
              <a:gd name="T29" fmla="*/ 2 h 34"/>
              <a:gd name="T30" fmla="*/ 17 w 34"/>
              <a:gd name="T31" fmla="*/ 0 h 34"/>
              <a:gd name="T32" fmla="*/ 17 w 34"/>
              <a:gd name="T33" fmla="*/ 0 h 34"/>
              <a:gd name="T34" fmla="*/ 24 w 34"/>
              <a:gd name="T35" fmla="*/ 2 h 34"/>
              <a:gd name="T36" fmla="*/ 28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4" y="32"/>
                </a:lnTo>
                <a:lnTo>
                  <a:pt x="17" y="34"/>
                </a:lnTo>
                <a:lnTo>
                  <a:pt x="17" y="34"/>
                </a:lnTo>
                <a:lnTo>
                  <a:pt x="11" y="32"/>
                </a:lnTo>
                <a:lnTo>
                  <a:pt x="4" y="30"/>
                </a:lnTo>
                <a:lnTo>
                  <a:pt x="2" y="23"/>
                </a:lnTo>
                <a:lnTo>
                  <a:pt x="0" y="17"/>
                </a:lnTo>
                <a:lnTo>
                  <a:pt x="0" y="17"/>
                </a:lnTo>
                <a:lnTo>
                  <a:pt x="2" y="10"/>
                </a:lnTo>
                <a:lnTo>
                  <a:pt x="4" y="6"/>
                </a:lnTo>
                <a:lnTo>
                  <a:pt x="11" y="2"/>
                </a:lnTo>
                <a:lnTo>
                  <a:pt x="17" y="0"/>
                </a:lnTo>
                <a:lnTo>
                  <a:pt x="17" y="0"/>
                </a:lnTo>
                <a:lnTo>
                  <a:pt x="24" y="2"/>
                </a:lnTo>
                <a:lnTo>
                  <a:pt x="28" y="6"/>
                </a:lnTo>
                <a:lnTo>
                  <a:pt x="32" y="10"/>
                </a:lnTo>
                <a:lnTo>
                  <a:pt x="34" y="17"/>
                </a:lnTo>
                <a:lnTo>
                  <a:pt x="34" y="17"/>
                </a:lnTo>
                <a:close/>
              </a:path>
            </a:pathLst>
          </a:custGeom>
          <a:noFill/>
          <a:ln w="14288">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8" name="Freeform 178">
            <a:extLst>
              <a:ext uri="{FF2B5EF4-FFF2-40B4-BE49-F238E27FC236}">
                <a16:creationId xmlns:a16="http://schemas.microsoft.com/office/drawing/2014/main" id="{D75C1B49-8130-4FAC-95B6-477887393093}"/>
              </a:ext>
            </a:extLst>
          </p:cNvPr>
          <p:cNvSpPr>
            <a:spLocks/>
          </p:cNvSpPr>
          <p:nvPr/>
        </p:nvSpPr>
        <p:spPr bwMode="auto">
          <a:xfrm>
            <a:off x="10388601" y="4203700"/>
            <a:ext cx="50800" cy="53975"/>
          </a:xfrm>
          <a:custGeom>
            <a:avLst/>
            <a:gdLst>
              <a:gd name="T0" fmla="*/ 32 w 32"/>
              <a:gd name="T1" fmla="*/ 17 h 34"/>
              <a:gd name="T2" fmla="*/ 32 w 32"/>
              <a:gd name="T3" fmla="*/ 17 h 34"/>
              <a:gd name="T4" fmla="*/ 32 w 32"/>
              <a:gd name="T5" fmla="*/ 23 h 34"/>
              <a:gd name="T6" fmla="*/ 28 w 32"/>
              <a:gd name="T7" fmla="*/ 30 h 34"/>
              <a:gd name="T8" fmla="*/ 24 w 32"/>
              <a:gd name="T9" fmla="*/ 32 h 34"/>
              <a:gd name="T10" fmla="*/ 17 w 32"/>
              <a:gd name="T11" fmla="*/ 34 h 34"/>
              <a:gd name="T12" fmla="*/ 17 w 32"/>
              <a:gd name="T13" fmla="*/ 34 h 34"/>
              <a:gd name="T14" fmla="*/ 11 w 32"/>
              <a:gd name="T15" fmla="*/ 32 h 34"/>
              <a:gd name="T16" fmla="*/ 5 w 32"/>
              <a:gd name="T17" fmla="*/ 30 h 34"/>
              <a:gd name="T18" fmla="*/ 0 w 32"/>
              <a:gd name="T19" fmla="*/ 23 h 34"/>
              <a:gd name="T20" fmla="*/ 0 w 32"/>
              <a:gd name="T21" fmla="*/ 17 h 34"/>
              <a:gd name="T22" fmla="*/ 0 w 32"/>
              <a:gd name="T23" fmla="*/ 17 h 34"/>
              <a:gd name="T24" fmla="*/ 0 w 32"/>
              <a:gd name="T25" fmla="*/ 10 h 34"/>
              <a:gd name="T26" fmla="*/ 5 w 32"/>
              <a:gd name="T27" fmla="*/ 6 h 34"/>
              <a:gd name="T28" fmla="*/ 11 w 32"/>
              <a:gd name="T29" fmla="*/ 2 h 34"/>
              <a:gd name="T30" fmla="*/ 17 w 32"/>
              <a:gd name="T31" fmla="*/ 0 h 34"/>
              <a:gd name="T32" fmla="*/ 17 w 32"/>
              <a:gd name="T33" fmla="*/ 0 h 34"/>
              <a:gd name="T34" fmla="*/ 24 w 32"/>
              <a:gd name="T35" fmla="*/ 2 h 34"/>
              <a:gd name="T36" fmla="*/ 28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30"/>
                </a:lnTo>
                <a:lnTo>
                  <a:pt x="24" y="32"/>
                </a:lnTo>
                <a:lnTo>
                  <a:pt x="17" y="34"/>
                </a:lnTo>
                <a:lnTo>
                  <a:pt x="17" y="34"/>
                </a:lnTo>
                <a:lnTo>
                  <a:pt x="11" y="32"/>
                </a:lnTo>
                <a:lnTo>
                  <a:pt x="5" y="30"/>
                </a:lnTo>
                <a:lnTo>
                  <a:pt x="0" y="23"/>
                </a:lnTo>
                <a:lnTo>
                  <a:pt x="0" y="17"/>
                </a:lnTo>
                <a:lnTo>
                  <a:pt x="0" y="17"/>
                </a:lnTo>
                <a:lnTo>
                  <a:pt x="0" y="10"/>
                </a:lnTo>
                <a:lnTo>
                  <a:pt x="5" y="6"/>
                </a:lnTo>
                <a:lnTo>
                  <a:pt x="11" y="2"/>
                </a:lnTo>
                <a:lnTo>
                  <a:pt x="17" y="0"/>
                </a:lnTo>
                <a:lnTo>
                  <a:pt x="17" y="0"/>
                </a:lnTo>
                <a:lnTo>
                  <a:pt x="24" y="2"/>
                </a:lnTo>
                <a:lnTo>
                  <a:pt x="28"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89" name="Freeform 179">
            <a:extLst>
              <a:ext uri="{FF2B5EF4-FFF2-40B4-BE49-F238E27FC236}">
                <a16:creationId xmlns:a16="http://schemas.microsoft.com/office/drawing/2014/main" id="{C7F2D358-05C8-4419-97A5-719580FE48D5}"/>
              </a:ext>
            </a:extLst>
          </p:cNvPr>
          <p:cNvSpPr>
            <a:spLocks/>
          </p:cNvSpPr>
          <p:nvPr/>
        </p:nvSpPr>
        <p:spPr bwMode="auto">
          <a:xfrm>
            <a:off x="10423526" y="4203700"/>
            <a:ext cx="50800" cy="53975"/>
          </a:xfrm>
          <a:custGeom>
            <a:avLst/>
            <a:gdLst>
              <a:gd name="T0" fmla="*/ 32 w 32"/>
              <a:gd name="T1" fmla="*/ 17 h 34"/>
              <a:gd name="T2" fmla="*/ 32 w 32"/>
              <a:gd name="T3" fmla="*/ 17 h 34"/>
              <a:gd name="T4" fmla="*/ 32 w 32"/>
              <a:gd name="T5" fmla="*/ 23 h 34"/>
              <a:gd name="T6" fmla="*/ 27 w 32"/>
              <a:gd name="T7" fmla="*/ 30 h 34"/>
              <a:gd name="T8" fmla="*/ 21 w 32"/>
              <a:gd name="T9" fmla="*/ 32 h 34"/>
              <a:gd name="T10" fmla="*/ 15 w 32"/>
              <a:gd name="T11" fmla="*/ 34 h 34"/>
              <a:gd name="T12" fmla="*/ 15 w 32"/>
              <a:gd name="T13" fmla="*/ 34 h 34"/>
              <a:gd name="T14" fmla="*/ 8 w 32"/>
              <a:gd name="T15" fmla="*/ 32 h 34"/>
              <a:gd name="T16" fmla="*/ 4 w 32"/>
              <a:gd name="T17" fmla="*/ 30 h 34"/>
              <a:gd name="T18" fmla="*/ 0 w 32"/>
              <a:gd name="T19" fmla="*/ 23 h 34"/>
              <a:gd name="T20" fmla="*/ 0 w 32"/>
              <a:gd name="T21" fmla="*/ 17 h 34"/>
              <a:gd name="T22" fmla="*/ 0 w 32"/>
              <a:gd name="T23" fmla="*/ 17 h 34"/>
              <a:gd name="T24" fmla="*/ 0 w 32"/>
              <a:gd name="T25" fmla="*/ 10 h 34"/>
              <a:gd name="T26" fmla="*/ 4 w 32"/>
              <a:gd name="T27" fmla="*/ 6 h 34"/>
              <a:gd name="T28" fmla="*/ 8 w 32"/>
              <a:gd name="T29" fmla="*/ 2 h 34"/>
              <a:gd name="T30" fmla="*/ 15 w 32"/>
              <a:gd name="T31" fmla="*/ 0 h 34"/>
              <a:gd name="T32" fmla="*/ 15 w 32"/>
              <a:gd name="T33" fmla="*/ 0 h 34"/>
              <a:gd name="T34" fmla="*/ 21 w 32"/>
              <a:gd name="T35" fmla="*/ 2 h 34"/>
              <a:gd name="T36" fmla="*/ 27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7" y="30"/>
                </a:lnTo>
                <a:lnTo>
                  <a:pt x="21" y="32"/>
                </a:lnTo>
                <a:lnTo>
                  <a:pt x="15" y="34"/>
                </a:lnTo>
                <a:lnTo>
                  <a:pt x="15" y="34"/>
                </a:lnTo>
                <a:lnTo>
                  <a:pt x="8" y="32"/>
                </a:lnTo>
                <a:lnTo>
                  <a:pt x="4" y="30"/>
                </a:lnTo>
                <a:lnTo>
                  <a:pt x="0" y="23"/>
                </a:lnTo>
                <a:lnTo>
                  <a:pt x="0" y="17"/>
                </a:lnTo>
                <a:lnTo>
                  <a:pt x="0" y="17"/>
                </a:lnTo>
                <a:lnTo>
                  <a:pt x="0" y="10"/>
                </a:lnTo>
                <a:lnTo>
                  <a:pt x="4" y="6"/>
                </a:lnTo>
                <a:lnTo>
                  <a:pt x="8" y="2"/>
                </a:lnTo>
                <a:lnTo>
                  <a:pt x="15" y="0"/>
                </a:lnTo>
                <a:lnTo>
                  <a:pt x="15" y="0"/>
                </a:lnTo>
                <a:lnTo>
                  <a:pt x="21" y="2"/>
                </a:lnTo>
                <a:lnTo>
                  <a:pt x="27"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0" name="Freeform 180">
            <a:extLst>
              <a:ext uri="{FF2B5EF4-FFF2-40B4-BE49-F238E27FC236}">
                <a16:creationId xmlns:a16="http://schemas.microsoft.com/office/drawing/2014/main" id="{C49F9AE1-AB9C-4524-823D-5735083EEE72}"/>
              </a:ext>
            </a:extLst>
          </p:cNvPr>
          <p:cNvSpPr>
            <a:spLocks/>
          </p:cNvSpPr>
          <p:nvPr/>
        </p:nvSpPr>
        <p:spPr bwMode="auto">
          <a:xfrm>
            <a:off x="10469563" y="4203700"/>
            <a:ext cx="50800" cy="53975"/>
          </a:xfrm>
          <a:custGeom>
            <a:avLst/>
            <a:gdLst>
              <a:gd name="T0" fmla="*/ 32 w 32"/>
              <a:gd name="T1" fmla="*/ 17 h 34"/>
              <a:gd name="T2" fmla="*/ 32 w 32"/>
              <a:gd name="T3" fmla="*/ 17 h 34"/>
              <a:gd name="T4" fmla="*/ 32 w 32"/>
              <a:gd name="T5" fmla="*/ 23 h 34"/>
              <a:gd name="T6" fmla="*/ 28 w 32"/>
              <a:gd name="T7" fmla="*/ 30 h 34"/>
              <a:gd name="T8" fmla="*/ 22 w 32"/>
              <a:gd name="T9" fmla="*/ 32 h 34"/>
              <a:gd name="T10" fmla="*/ 15 w 32"/>
              <a:gd name="T11" fmla="*/ 34 h 34"/>
              <a:gd name="T12" fmla="*/ 15 w 32"/>
              <a:gd name="T13" fmla="*/ 34 h 34"/>
              <a:gd name="T14" fmla="*/ 9 w 32"/>
              <a:gd name="T15" fmla="*/ 32 h 34"/>
              <a:gd name="T16" fmla="*/ 5 w 32"/>
              <a:gd name="T17" fmla="*/ 30 h 34"/>
              <a:gd name="T18" fmla="*/ 0 w 32"/>
              <a:gd name="T19" fmla="*/ 23 h 34"/>
              <a:gd name="T20" fmla="*/ 0 w 32"/>
              <a:gd name="T21" fmla="*/ 17 h 34"/>
              <a:gd name="T22" fmla="*/ 0 w 32"/>
              <a:gd name="T23" fmla="*/ 17 h 34"/>
              <a:gd name="T24" fmla="*/ 0 w 32"/>
              <a:gd name="T25" fmla="*/ 10 h 34"/>
              <a:gd name="T26" fmla="*/ 5 w 32"/>
              <a:gd name="T27" fmla="*/ 6 h 34"/>
              <a:gd name="T28" fmla="*/ 9 w 32"/>
              <a:gd name="T29" fmla="*/ 2 h 34"/>
              <a:gd name="T30" fmla="*/ 15 w 32"/>
              <a:gd name="T31" fmla="*/ 0 h 34"/>
              <a:gd name="T32" fmla="*/ 15 w 32"/>
              <a:gd name="T33" fmla="*/ 0 h 34"/>
              <a:gd name="T34" fmla="*/ 22 w 32"/>
              <a:gd name="T35" fmla="*/ 2 h 34"/>
              <a:gd name="T36" fmla="*/ 28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30"/>
                </a:lnTo>
                <a:lnTo>
                  <a:pt x="22" y="32"/>
                </a:lnTo>
                <a:lnTo>
                  <a:pt x="15" y="34"/>
                </a:lnTo>
                <a:lnTo>
                  <a:pt x="15" y="34"/>
                </a:lnTo>
                <a:lnTo>
                  <a:pt x="9" y="32"/>
                </a:lnTo>
                <a:lnTo>
                  <a:pt x="5" y="30"/>
                </a:lnTo>
                <a:lnTo>
                  <a:pt x="0" y="23"/>
                </a:lnTo>
                <a:lnTo>
                  <a:pt x="0" y="17"/>
                </a:lnTo>
                <a:lnTo>
                  <a:pt x="0" y="17"/>
                </a:lnTo>
                <a:lnTo>
                  <a:pt x="0" y="10"/>
                </a:lnTo>
                <a:lnTo>
                  <a:pt x="5" y="6"/>
                </a:lnTo>
                <a:lnTo>
                  <a:pt x="9" y="2"/>
                </a:lnTo>
                <a:lnTo>
                  <a:pt x="15" y="0"/>
                </a:lnTo>
                <a:lnTo>
                  <a:pt x="15" y="0"/>
                </a:lnTo>
                <a:lnTo>
                  <a:pt x="22" y="2"/>
                </a:lnTo>
                <a:lnTo>
                  <a:pt x="28"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1" name="Freeform 181">
            <a:extLst>
              <a:ext uri="{FF2B5EF4-FFF2-40B4-BE49-F238E27FC236}">
                <a16:creationId xmlns:a16="http://schemas.microsoft.com/office/drawing/2014/main" id="{8237AF01-4360-4738-9508-766FA55D1E68}"/>
              </a:ext>
            </a:extLst>
          </p:cNvPr>
          <p:cNvSpPr>
            <a:spLocks/>
          </p:cNvSpPr>
          <p:nvPr/>
        </p:nvSpPr>
        <p:spPr bwMode="auto">
          <a:xfrm>
            <a:off x="10483851" y="4203700"/>
            <a:ext cx="53975" cy="53975"/>
          </a:xfrm>
          <a:custGeom>
            <a:avLst/>
            <a:gdLst>
              <a:gd name="T0" fmla="*/ 34 w 34"/>
              <a:gd name="T1" fmla="*/ 17 h 34"/>
              <a:gd name="T2" fmla="*/ 34 w 34"/>
              <a:gd name="T3" fmla="*/ 17 h 34"/>
              <a:gd name="T4" fmla="*/ 32 w 34"/>
              <a:gd name="T5" fmla="*/ 23 h 34"/>
              <a:gd name="T6" fmla="*/ 30 w 34"/>
              <a:gd name="T7" fmla="*/ 30 h 34"/>
              <a:gd name="T8" fmla="*/ 23 w 34"/>
              <a:gd name="T9" fmla="*/ 32 h 34"/>
              <a:gd name="T10" fmla="*/ 17 w 34"/>
              <a:gd name="T11" fmla="*/ 34 h 34"/>
              <a:gd name="T12" fmla="*/ 17 w 34"/>
              <a:gd name="T13" fmla="*/ 34 h 34"/>
              <a:gd name="T14" fmla="*/ 11 w 34"/>
              <a:gd name="T15" fmla="*/ 32 h 34"/>
              <a:gd name="T16" fmla="*/ 4 w 34"/>
              <a:gd name="T17" fmla="*/ 30 h 34"/>
              <a:gd name="T18" fmla="*/ 2 w 34"/>
              <a:gd name="T19" fmla="*/ 23 h 34"/>
              <a:gd name="T20" fmla="*/ 0 w 34"/>
              <a:gd name="T21" fmla="*/ 17 h 34"/>
              <a:gd name="T22" fmla="*/ 0 w 34"/>
              <a:gd name="T23" fmla="*/ 17 h 34"/>
              <a:gd name="T24" fmla="*/ 2 w 34"/>
              <a:gd name="T25" fmla="*/ 10 h 34"/>
              <a:gd name="T26" fmla="*/ 4 w 34"/>
              <a:gd name="T27" fmla="*/ 6 h 34"/>
              <a:gd name="T28" fmla="*/ 11 w 34"/>
              <a:gd name="T29" fmla="*/ 2 h 34"/>
              <a:gd name="T30" fmla="*/ 17 w 34"/>
              <a:gd name="T31" fmla="*/ 0 h 34"/>
              <a:gd name="T32" fmla="*/ 17 w 34"/>
              <a:gd name="T33" fmla="*/ 0 h 34"/>
              <a:gd name="T34" fmla="*/ 23 w 34"/>
              <a:gd name="T35" fmla="*/ 2 h 34"/>
              <a:gd name="T36" fmla="*/ 30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3" y="32"/>
                </a:lnTo>
                <a:lnTo>
                  <a:pt x="17" y="34"/>
                </a:lnTo>
                <a:lnTo>
                  <a:pt x="17" y="34"/>
                </a:lnTo>
                <a:lnTo>
                  <a:pt x="11" y="32"/>
                </a:lnTo>
                <a:lnTo>
                  <a:pt x="4" y="30"/>
                </a:lnTo>
                <a:lnTo>
                  <a:pt x="2" y="23"/>
                </a:lnTo>
                <a:lnTo>
                  <a:pt x="0" y="17"/>
                </a:lnTo>
                <a:lnTo>
                  <a:pt x="0" y="17"/>
                </a:lnTo>
                <a:lnTo>
                  <a:pt x="2" y="10"/>
                </a:lnTo>
                <a:lnTo>
                  <a:pt x="4" y="6"/>
                </a:lnTo>
                <a:lnTo>
                  <a:pt x="11" y="2"/>
                </a:lnTo>
                <a:lnTo>
                  <a:pt x="17" y="0"/>
                </a:lnTo>
                <a:lnTo>
                  <a:pt x="17" y="0"/>
                </a:lnTo>
                <a:lnTo>
                  <a:pt x="23" y="2"/>
                </a:lnTo>
                <a:lnTo>
                  <a:pt x="30"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2" name="Freeform 182">
            <a:extLst>
              <a:ext uri="{FF2B5EF4-FFF2-40B4-BE49-F238E27FC236}">
                <a16:creationId xmlns:a16="http://schemas.microsoft.com/office/drawing/2014/main" id="{782C6D69-AFD5-4AA1-AE2D-E9475753021B}"/>
              </a:ext>
            </a:extLst>
          </p:cNvPr>
          <p:cNvSpPr>
            <a:spLocks/>
          </p:cNvSpPr>
          <p:nvPr/>
        </p:nvSpPr>
        <p:spPr bwMode="auto">
          <a:xfrm>
            <a:off x="10504488" y="4203700"/>
            <a:ext cx="50800" cy="53975"/>
          </a:xfrm>
          <a:custGeom>
            <a:avLst/>
            <a:gdLst>
              <a:gd name="T0" fmla="*/ 32 w 32"/>
              <a:gd name="T1" fmla="*/ 17 h 34"/>
              <a:gd name="T2" fmla="*/ 32 w 32"/>
              <a:gd name="T3" fmla="*/ 17 h 34"/>
              <a:gd name="T4" fmla="*/ 32 w 32"/>
              <a:gd name="T5" fmla="*/ 23 h 34"/>
              <a:gd name="T6" fmla="*/ 28 w 32"/>
              <a:gd name="T7" fmla="*/ 30 h 34"/>
              <a:gd name="T8" fmla="*/ 21 w 32"/>
              <a:gd name="T9" fmla="*/ 32 h 34"/>
              <a:gd name="T10" fmla="*/ 15 w 32"/>
              <a:gd name="T11" fmla="*/ 34 h 34"/>
              <a:gd name="T12" fmla="*/ 15 w 32"/>
              <a:gd name="T13" fmla="*/ 34 h 34"/>
              <a:gd name="T14" fmla="*/ 8 w 32"/>
              <a:gd name="T15" fmla="*/ 32 h 34"/>
              <a:gd name="T16" fmla="*/ 4 w 32"/>
              <a:gd name="T17" fmla="*/ 30 h 34"/>
              <a:gd name="T18" fmla="*/ 0 w 32"/>
              <a:gd name="T19" fmla="*/ 23 h 34"/>
              <a:gd name="T20" fmla="*/ 0 w 32"/>
              <a:gd name="T21" fmla="*/ 17 h 34"/>
              <a:gd name="T22" fmla="*/ 0 w 32"/>
              <a:gd name="T23" fmla="*/ 17 h 34"/>
              <a:gd name="T24" fmla="*/ 0 w 32"/>
              <a:gd name="T25" fmla="*/ 10 h 34"/>
              <a:gd name="T26" fmla="*/ 4 w 32"/>
              <a:gd name="T27" fmla="*/ 6 h 34"/>
              <a:gd name="T28" fmla="*/ 8 w 32"/>
              <a:gd name="T29" fmla="*/ 2 h 34"/>
              <a:gd name="T30" fmla="*/ 15 w 32"/>
              <a:gd name="T31" fmla="*/ 0 h 34"/>
              <a:gd name="T32" fmla="*/ 15 w 32"/>
              <a:gd name="T33" fmla="*/ 0 h 34"/>
              <a:gd name="T34" fmla="*/ 21 w 32"/>
              <a:gd name="T35" fmla="*/ 2 h 34"/>
              <a:gd name="T36" fmla="*/ 28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30"/>
                </a:lnTo>
                <a:lnTo>
                  <a:pt x="21" y="32"/>
                </a:lnTo>
                <a:lnTo>
                  <a:pt x="15" y="34"/>
                </a:lnTo>
                <a:lnTo>
                  <a:pt x="15" y="34"/>
                </a:lnTo>
                <a:lnTo>
                  <a:pt x="8" y="32"/>
                </a:lnTo>
                <a:lnTo>
                  <a:pt x="4" y="30"/>
                </a:lnTo>
                <a:lnTo>
                  <a:pt x="0" y="23"/>
                </a:lnTo>
                <a:lnTo>
                  <a:pt x="0" y="17"/>
                </a:lnTo>
                <a:lnTo>
                  <a:pt x="0" y="17"/>
                </a:lnTo>
                <a:lnTo>
                  <a:pt x="0" y="10"/>
                </a:lnTo>
                <a:lnTo>
                  <a:pt x="4" y="6"/>
                </a:lnTo>
                <a:lnTo>
                  <a:pt x="8" y="2"/>
                </a:lnTo>
                <a:lnTo>
                  <a:pt x="15" y="0"/>
                </a:lnTo>
                <a:lnTo>
                  <a:pt x="15" y="0"/>
                </a:lnTo>
                <a:lnTo>
                  <a:pt x="21" y="2"/>
                </a:lnTo>
                <a:lnTo>
                  <a:pt x="28"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3" name="Freeform 183">
            <a:extLst>
              <a:ext uri="{FF2B5EF4-FFF2-40B4-BE49-F238E27FC236}">
                <a16:creationId xmlns:a16="http://schemas.microsoft.com/office/drawing/2014/main" id="{1006E24F-8FC7-4F02-BFF3-B6F4F2C0BF64}"/>
              </a:ext>
            </a:extLst>
          </p:cNvPr>
          <p:cNvSpPr>
            <a:spLocks/>
          </p:cNvSpPr>
          <p:nvPr/>
        </p:nvSpPr>
        <p:spPr bwMode="auto">
          <a:xfrm>
            <a:off x="10520363" y="4203700"/>
            <a:ext cx="55563" cy="53975"/>
          </a:xfrm>
          <a:custGeom>
            <a:avLst/>
            <a:gdLst>
              <a:gd name="T0" fmla="*/ 35 w 35"/>
              <a:gd name="T1" fmla="*/ 17 h 34"/>
              <a:gd name="T2" fmla="*/ 35 w 35"/>
              <a:gd name="T3" fmla="*/ 17 h 34"/>
              <a:gd name="T4" fmla="*/ 32 w 35"/>
              <a:gd name="T5" fmla="*/ 23 h 34"/>
              <a:gd name="T6" fmla="*/ 30 w 35"/>
              <a:gd name="T7" fmla="*/ 30 h 34"/>
              <a:gd name="T8" fmla="*/ 24 w 35"/>
              <a:gd name="T9" fmla="*/ 32 h 34"/>
              <a:gd name="T10" fmla="*/ 18 w 35"/>
              <a:gd name="T11" fmla="*/ 34 h 34"/>
              <a:gd name="T12" fmla="*/ 18 w 35"/>
              <a:gd name="T13" fmla="*/ 34 h 34"/>
              <a:gd name="T14" fmla="*/ 11 w 35"/>
              <a:gd name="T15" fmla="*/ 32 h 34"/>
              <a:gd name="T16" fmla="*/ 7 w 35"/>
              <a:gd name="T17" fmla="*/ 30 h 34"/>
              <a:gd name="T18" fmla="*/ 3 w 35"/>
              <a:gd name="T19" fmla="*/ 23 h 34"/>
              <a:gd name="T20" fmla="*/ 0 w 35"/>
              <a:gd name="T21" fmla="*/ 17 h 34"/>
              <a:gd name="T22" fmla="*/ 0 w 35"/>
              <a:gd name="T23" fmla="*/ 17 h 34"/>
              <a:gd name="T24" fmla="*/ 3 w 35"/>
              <a:gd name="T25" fmla="*/ 10 h 34"/>
              <a:gd name="T26" fmla="*/ 7 w 35"/>
              <a:gd name="T27" fmla="*/ 6 h 34"/>
              <a:gd name="T28" fmla="*/ 11 w 35"/>
              <a:gd name="T29" fmla="*/ 2 h 34"/>
              <a:gd name="T30" fmla="*/ 18 w 35"/>
              <a:gd name="T31" fmla="*/ 0 h 34"/>
              <a:gd name="T32" fmla="*/ 18 w 35"/>
              <a:gd name="T33" fmla="*/ 0 h 34"/>
              <a:gd name="T34" fmla="*/ 24 w 35"/>
              <a:gd name="T35" fmla="*/ 2 h 34"/>
              <a:gd name="T36" fmla="*/ 30 w 35"/>
              <a:gd name="T37" fmla="*/ 6 h 34"/>
              <a:gd name="T38" fmla="*/ 32 w 35"/>
              <a:gd name="T39" fmla="*/ 10 h 34"/>
              <a:gd name="T40" fmla="*/ 35 w 35"/>
              <a:gd name="T41" fmla="*/ 17 h 34"/>
              <a:gd name="T42" fmla="*/ 35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35" y="17"/>
                </a:moveTo>
                <a:lnTo>
                  <a:pt x="35" y="17"/>
                </a:lnTo>
                <a:lnTo>
                  <a:pt x="32" y="23"/>
                </a:lnTo>
                <a:lnTo>
                  <a:pt x="30" y="30"/>
                </a:lnTo>
                <a:lnTo>
                  <a:pt x="24" y="32"/>
                </a:lnTo>
                <a:lnTo>
                  <a:pt x="18" y="34"/>
                </a:lnTo>
                <a:lnTo>
                  <a:pt x="18" y="34"/>
                </a:lnTo>
                <a:lnTo>
                  <a:pt x="11" y="32"/>
                </a:lnTo>
                <a:lnTo>
                  <a:pt x="7" y="30"/>
                </a:lnTo>
                <a:lnTo>
                  <a:pt x="3" y="23"/>
                </a:lnTo>
                <a:lnTo>
                  <a:pt x="0" y="17"/>
                </a:lnTo>
                <a:lnTo>
                  <a:pt x="0" y="17"/>
                </a:lnTo>
                <a:lnTo>
                  <a:pt x="3" y="10"/>
                </a:lnTo>
                <a:lnTo>
                  <a:pt x="7" y="6"/>
                </a:lnTo>
                <a:lnTo>
                  <a:pt x="11" y="2"/>
                </a:lnTo>
                <a:lnTo>
                  <a:pt x="18" y="0"/>
                </a:lnTo>
                <a:lnTo>
                  <a:pt x="18" y="0"/>
                </a:lnTo>
                <a:lnTo>
                  <a:pt x="24" y="2"/>
                </a:lnTo>
                <a:lnTo>
                  <a:pt x="30" y="6"/>
                </a:lnTo>
                <a:lnTo>
                  <a:pt x="32" y="10"/>
                </a:lnTo>
                <a:lnTo>
                  <a:pt x="35" y="17"/>
                </a:lnTo>
                <a:lnTo>
                  <a:pt x="35"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4" name="Freeform 184">
            <a:extLst>
              <a:ext uri="{FF2B5EF4-FFF2-40B4-BE49-F238E27FC236}">
                <a16:creationId xmlns:a16="http://schemas.microsoft.com/office/drawing/2014/main" id="{034ED099-2C85-4433-847E-5C0097EC98A8}"/>
              </a:ext>
            </a:extLst>
          </p:cNvPr>
          <p:cNvSpPr>
            <a:spLocks/>
          </p:cNvSpPr>
          <p:nvPr/>
        </p:nvSpPr>
        <p:spPr bwMode="auto">
          <a:xfrm>
            <a:off x="10544176" y="4203700"/>
            <a:ext cx="53975" cy="53975"/>
          </a:xfrm>
          <a:custGeom>
            <a:avLst/>
            <a:gdLst>
              <a:gd name="T0" fmla="*/ 34 w 34"/>
              <a:gd name="T1" fmla="*/ 17 h 34"/>
              <a:gd name="T2" fmla="*/ 34 w 34"/>
              <a:gd name="T3" fmla="*/ 17 h 34"/>
              <a:gd name="T4" fmla="*/ 32 w 34"/>
              <a:gd name="T5" fmla="*/ 23 h 34"/>
              <a:gd name="T6" fmla="*/ 28 w 34"/>
              <a:gd name="T7" fmla="*/ 30 h 34"/>
              <a:gd name="T8" fmla="*/ 24 w 34"/>
              <a:gd name="T9" fmla="*/ 32 h 34"/>
              <a:gd name="T10" fmla="*/ 17 w 34"/>
              <a:gd name="T11" fmla="*/ 34 h 34"/>
              <a:gd name="T12" fmla="*/ 17 w 34"/>
              <a:gd name="T13" fmla="*/ 34 h 34"/>
              <a:gd name="T14" fmla="*/ 11 w 34"/>
              <a:gd name="T15" fmla="*/ 32 h 34"/>
              <a:gd name="T16" fmla="*/ 5 w 34"/>
              <a:gd name="T17" fmla="*/ 30 h 34"/>
              <a:gd name="T18" fmla="*/ 3 w 34"/>
              <a:gd name="T19" fmla="*/ 23 h 34"/>
              <a:gd name="T20" fmla="*/ 0 w 34"/>
              <a:gd name="T21" fmla="*/ 17 h 34"/>
              <a:gd name="T22" fmla="*/ 0 w 34"/>
              <a:gd name="T23" fmla="*/ 17 h 34"/>
              <a:gd name="T24" fmla="*/ 3 w 34"/>
              <a:gd name="T25" fmla="*/ 10 h 34"/>
              <a:gd name="T26" fmla="*/ 5 w 34"/>
              <a:gd name="T27" fmla="*/ 6 h 34"/>
              <a:gd name="T28" fmla="*/ 11 w 34"/>
              <a:gd name="T29" fmla="*/ 2 h 34"/>
              <a:gd name="T30" fmla="*/ 17 w 34"/>
              <a:gd name="T31" fmla="*/ 0 h 34"/>
              <a:gd name="T32" fmla="*/ 17 w 34"/>
              <a:gd name="T33" fmla="*/ 0 h 34"/>
              <a:gd name="T34" fmla="*/ 24 w 34"/>
              <a:gd name="T35" fmla="*/ 2 h 34"/>
              <a:gd name="T36" fmla="*/ 28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4" y="32"/>
                </a:lnTo>
                <a:lnTo>
                  <a:pt x="17" y="34"/>
                </a:lnTo>
                <a:lnTo>
                  <a:pt x="17" y="34"/>
                </a:lnTo>
                <a:lnTo>
                  <a:pt x="11" y="32"/>
                </a:lnTo>
                <a:lnTo>
                  <a:pt x="5" y="30"/>
                </a:lnTo>
                <a:lnTo>
                  <a:pt x="3" y="23"/>
                </a:lnTo>
                <a:lnTo>
                  <a:pt x="0" y="17"/>
                </a:lnTo>
                <a:lnTo>
                  <a:pt x="0" y="17"/>
                </a:lnTo>
                <a:lnTo>
                  <a:pt x="3" y="10"/>
                </a:lnTo>
                <a:lnTo>
                  <a:pt x="5" y="6"/>
                </a:lnTo>
                <a:lnTo>
                  <a:pt x="11" y="2"/>
                </a:lnTo>
                <a:lnTo>
                  <a:pt x="17" y="0"/>
                </a:lnTo>
                <a:lnTo>
                  <a:pt x="17" y="0"/>
                </a:lnTo>
                <a:lnTo>
                  <a:pt x="24" y="2"/>
                </a:lnTo>
                <a:lnTo>
                  <a:pt x="28"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5" name="Freeform 185">
            <a:extLst>
              <a:ext uri="{FF2B5EF4-FFF2-40B4-BE49-F238E27FC236}">
                <a16:creationId xmlns:a16="http://schemas.microsoft.com/office/drawing/2014/main" id="{0FD076E9-ABFB-47DA-BADF-B6E31B6C9A74}"/>
              </a:ext>
            </a:extLst>
          </p:cNvPr>
          <p:cNvSpPr>
            <a:spLocks/>
          </p:cNvSpPr>
          <p:nvPr/>
        </p:nvSpPr>
        <p:spPr bwMode="auto">
          <a:xfrm>
            <a:off x="10579101" y="4203700"/>
            <a:ext cx="53975" cy="53975"/>
          </a:xfrm>
          <a:custGeom>
            <a:avLst/>
            <a:gdLst>
              <a:gd name="T0" fmla="*/ 34 w 34"/>
              <a:gd name="T1" fmla="*/ 17 h 34"/>
              <a:gd name="T2" fmla="*/ 34 w 34"/>
              <a:gd name="T3" fmla="*/ 17 h 34"/>
              <a:gd name="T4" fmla="*/ 34 w 34"/>
              <a:gd name="T5" fmla="*/ 23 h 34"/>
              <a:gd name="T6" fmla="*/ 30 w 34"/>
              <a:gd name="T7" fmla="*/ 30 h 34"/>
              <a:gd name="T8" fmla="*/ 23 w 34"/>
              <a:gd name="T9" fmla="*/ 32 h 34"/>
              <a:gd name="T10" fmla="*/ 17 w 34"/>
              <a:gd name="T11" fmla="*/ 34 h 34"/>
              <a:gd name="T12" fmla="*/ 17 w 34"/>
              <a:gd name="T13" fmla="*/ 34 h 34"/>
              <a:gd name="T14" fmla="*/ 10 w 34"/>
              <a:gd name="T15" fmla="*/ 32 h 34"/>
              <a:gd name="T16" fmla="*/ 6 w 34"/>
              <a:gd name="T17" fmla="*/ 30 h 34"/>
              <a:gd name="T18" fmla="*/ 2 w 34"/>
              <a:gd name="T19" fmla="*/ 23 h 34"/>
              <a:gd name="T20" fmla="*/ 0 w 34"/>
              <a:gd name="T21" fmla="*/ 17 h 34"/>
              <a:gd name="T22" fmla="*/ 0 w 34"/>
              <a:gd name="T23" fmla="*/ 17 h 34"/>
              <a:gd name="T24" fmla="*/ 2 w 34"/>
              <a:gd name="T25" fmla="*/ 10 h 34"/>
              <a:gd name="T26" fmla="*/ 6 w 34"/>
              <a:gd name="T27" fmla="*/ 6 h 34"/>
              <a:gd name="T28" fmla="*/ 10 w 34"/>
              <a:gd name="T29" fmla="*/ 2 h 34"/>
              <a:gd name="T30" fmla="*/ 17 w 34"/>
              <a:gd name="T31" fmla="*/ 0 h 34"/>
              <a:gd name="T32" fmla="*/ 17 w 34"/>
              <a:gd name="T33" fmla="*/ 0 h 34"/>
              <a:gd name="T34" fmla="*/ 23 w 34"/>
              <a:gd name="T35" fmla="*/ 2 h 34"/>
              <a:gd name="T36" fmla="*/ 30 w 34"/>
              <a:gd name="T37" fmla="*/ 6 h 34"/>
              <a:gd name="T38" fmla="*/ 34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4" y="23"/>
                </a:lnTo>
                <a:lnTo>
                  <a:pt x="30" y="30"/>
                </a:lnTo>
                <a:lnTo>
                  <a:pt x="23" y="32"/>
                </a:lnTo>
                <a:lnTo>
                  <a:pt x="17" y="34"/>
                </a:lnTo>
                <a:lnTo>
                  <a:pt x="17" y="34"/>
                </a:lnTo>
                <a:lnTo>
                  <a:pt x="10" y="32"/>
                </a:lnTo>
                <a:lnTo>
                  <a:pt x="6" y="30"/>
                </a:lnTo>
                <a:lnTo>
                  <a:pt x="2" y="23"/>
                </a:lnTo>
                <a:lnTo>
                  <a:pt x="0" y="17"/>
                </a:lnTo>
                <a:lnTo>
                  <a:pt x="0" y="17"/>
                </a:lnTo>
                <a:lnTo>
                  <a:pt x="2" y="10"/>
                </a:lnTo>
                <a:lnTo>
                  <a:pt x="6" y="6"/>
                </a:lnTo>
                <a:lnTo>
                  <a:pt x="10" y="2"/>
                </a:lnTo>
                <a:lnTo>
                  <a:pt x="17" y="0"/>
                </a:lnTo>
                <a:lnTo>
                  <a:pt x="17" y="0"/>
                </a:lnTo>
                <a:lnTo>
                  <a:pt x="23" y="2"/>
                </a:lnTo>
                <a:lnTo>
                  <a:pt x="30" y="6"/>
                </a:lnTo>
                <a:lnTo>
                  <a:pt x="34"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6" name="Freeform 186">
            <a:extLst>
              <a:ext uri="{FF2B5EF4-FFF2-40B4-BE49-F238E27FC236}">
                <a16:creationId xmlns:a16="http://schemas.microsoft.com/office/drawing/2014/main" id="{500C3412-CF95-49EA-A9E7-EC614882F7DB}"/>
              </a:ext>
            </a:extLst>
          </p:cNvPr>
          <p:cNvSpPr>
            <a:spLocks/>
          </p:cNvSpPr>
          <p:nvPr/>
        </p:nvSpPr>
        <p:spPr bwMode="auto">
          <a:xfrm>
            <a:off x="10653713" y="4203700"/>
            <a:ext cx="53975" cy="53975"/>
          </a:xfrm>
          <a:custGeom>
            <a:avLst/>
            <a:gdLst>
              <a:gd name="T0" fmla="*/ 34 w 34"/>
              <a:gd name="T1" fmla="*/ 17 h 34"/>
              <a:gd name="T2" fmla="*/ 34 w 34"/>
              <a:gd name="T3" fmla="*/ 17 h 34"/>
              <a:gd name="T4" fmla="*/ 32 w 34"/>
              <a:gd name="T5" fmla="*/ 23 h 34"/>
              <a:gd name="T6" fmla="*/ 29 w 34"/>
              <a:gd name="T7" fmla="*/ 30 h 34"/>
              <a:gd name="T8" fmla="*/ 23 w 34"/>
              <a:gd name="T9" fmla="*/ 32 h 34"/>
              <a:gd name="T10" fmla="*/ 17 w 34"/>
              <a:gd name="T11" fmla="*/ 34 h 34"/>
              <a:gd name="T12" fmla="*/ 17 w 34"/>
              <a:gd name="T13" fmla="*/ 34 h 34"/>
              <a:gd name="T14" fmla="*/ 10 w 34"/>
              <a:gd name="T15" fmla="*/ 32 h 34"/>
              <a:gd name="T16" fmla="*/ 6 w 34"/>
              <a:gd name="T17" fmla="*/ 30 h 34"/>
              <a:gd name="T18" fmla="*/ 2 w 34"/>
              <a:gd name="T19" fmla="*/ 23 h 34"/>
              <a:gd name="T20" fmla="*/ 0 w 34"/>
              <a:gd name="T21" fmla="*/ 17 h 34"/>
              <a:gd name="T22" fmla="*/ 0 w 34"/>
              <a:gd name="T23" fmla="*/ 17 h 34"/>
              <a:gd name="T24" fmla="*/ 2 w 34"/>
              <a:gd name="T25" fmla="*/ 10 h 34"/>
              <a:gd name="T26" fmla="*/ 6 w 34"/>
              <a:gd name="T27" fmla="*/ 6 h 34"/>
              <a:gd name="T28" fmla="*/ 10 w 34"/>
              <a:gd name="T29" fmla="*/ 2 h 34"/>
              <a:gd name="T30" fmla="*/ 17 w 34"/>
              <a:gd name="T31" fmla="*/ 0 h 34"/>
              <a:gd name="T32" fmla="*/ 17 w 34"/>
              <a:gd name="T33" fmla="*/ 0 h 34"/>
              <a:gd name="T34" fmla="*/ 23 w 34"/>
              <a:gd name="T35" fmla="*/ 2 h 34"/>
              <a:gd name="T36" fmla="*/ 29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9" y="30"/>
                </a:lnTo>
                <a:lnTo>
                  <a:pt x="23" y="32"/>
                </a:lnTo>
                <a:lnTo>
                  <a:pt x="17" y="34"/>
                </a:lnTo>
                <a:lnTo>
                  <a:pt x="17" y="34"/>
                </a:lnTo>
                <a:lnTo>
                  <a:pt x="10" y="32"/>
                </a:lnTo>
                <a:lnTo>
                  <a:pt x="6" y="30"/>
                </a:lnTo>
                <a:lnTo>
                  <a:pt x="2" y="23"/>
                </a:lnTo>
                <a:lnTo>
                  <a:pt x="0" y="17"/>
                </a:lnTo>
                <a:lnTo>
                  <a:pt x="0" y="17"/>
                </a:lnTo>
                <a:lnTo>
                  <a:pt x="2" y="10"/>
                </a:lnTo>
                <a:lnTo>
                  <a:pt x="6" y="6"/>
                </a:lnTo>
                <a:lnTo>
                  <a:pt x="10" y="2"/>
                </a:lnTo>
                <a:lnTo>
                  <a:pt x="17" y="0"/>
                </a:lnTo>
                <a:lnTo>
                  <a:pt x="17" y="0"/>
                </a:lnTo>
                <a:lnTo>
                  <a:pt x="23" y="2"/>
                </a:lnTo>
                <a:lnTo>
                  <a:pt x="29"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7" name="Freeform 187">
            <a:extLst>
              <a:ext uri="{FF2B5EF4-FFF2-40B4-BE49-F238E27FC236}">
                <a16:creationId xmlns:a16="http://schemas.microsoft.com/office/drawing/2014/main" id="{53907F66-175A-458C-ACE7-DC7F1C6A5F2D}"/>
              </a:ext>
            </a:extLst>
          </p:cNvPr>
          <p:cNvSpPr>
            <a:spLocks/>
          </p:cNvSpPr>
          <p:nvPr/>
        </p:nvSpPr>
        <p:spPr bwMode="auto">
          <a:xfrm>
            <a:off x="10672763" y="4203700"/>
            <a:ext cx="53975" cy="53975"/>
          </a:xfrm>
          <a:custGeom>
            <a:avLst/>
            <a:gdLst>
              <a:gd name="T0" fmla="*/ 34 w 34"/>
              <a:gd name="T1" fmla="*/ 17 h 34"/>
              <a:gd name="T2" fmla="*/ 34 w 34"/>
              <a:gd name="T3" fmla="*/ 17 h 34"/>
              <a:gd name="T4" fmla="*/ 32 w 34"/>
              <a:gd name="T5" fmla="*/ 23 h 34"/>
              <a:gd name="T6" fmla="*/ 30 w 34"/>
              <a:gd name="T7" fmla="*/ 30 h 34"/>
              <a:gd name="T8" fmla="*/ 24 w 34"/>
              <a:gd name="T9" fmla="*/ 32 h 34"/>
              <a:gd name="T10" fmla="*/ 17 w 34"/>
              <a:gd name="T11" fmla="*/ 34 h 34"/>
              <a:gd name="T12" fmla="*/ 17 w 34"/>
              <a:gd name="T13" fmla="*/ 34 h 34"/>
              <a:gd name="T14" fmla="*/ 11 w 34"/>
              <a:gd name="T15" fmla="*/ 32 h 34"/>
              <a:gd name="T16" fmla="*/ 7 w 34"/>
              <a:gd name="T17" fmla="*/ 30 h 34"/>
              <a:gd name="T18" fmla="*/ 3 w 34"/>
              <a:gd name="T19" fmla="*/ 23 h 34"/>
              <a:gd name="T20" fmla="*/ 0 w 34"/>
              <a:gd name="T21" fmla="*/ 17 h 34"/>
              <a:gd name="T22" fmla="*/ 0 w 34"/>
              <a:gd name="T23" fmla="*/ 17 h 34"/>
              <a:gd name="T24" fmla="*/ 3 w 34"/>
              <a:gd name="T25" fmla="*/ 10 h 34"/>
              <a:gd name="T26" fmla="*/ 7 w 34"/>
              <a:gd name="T27" fmla="*/ 6 h 34"/>
              <a:gd name="T28" fmla="*/ 11 w 34"/>
              <a:gd name="T29" fmla="*/ 2 h 34"/>
              <a:gd name="T30" fmla="*/ 17 w 34"/>
              <a:gd name="T31" fmla="*/ 0 h 34"/>
              <a:gd name="T32" fmla="*/ 17 w 34"/>
              <a:gd name="T33" fmla="*/ 0 h 34"/>
              <a:gd name="T34" fmla="*/ 24 w 34"/>
              <a:gd name="T35" fmla="*/ 2 h 34"/>
              <a:gd name="T36" fmla="*/ 30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4" y="32"/>
                </a:lnTo>
                <a:lnTo>
                  <a:pt x="17" y="34"/>
                </a:lnTo>
                <a:lnTo>
                  <a:pt x="17" y="34"/>
                </a:lnTo>
                <a:lnTo>
                  <a:pt x="11" y="32"/>
                </a:lnTo>
                <a:lnTo>
                  <a:pt x="7" y="30"/>
                </a:lnTo>
                <a:lnTo>
                  <a:pt x="3" y="23"/>
                </a:lnTo>
                <a:lnTo>
                  <a:pt x="0" y="17"/>
                </a:lnTo>
                <a:lnTo>
                  <a:pt x="0" y="17"/>
                </a:lnTo>
                <a:lnTo>
                  <a:pt x="3" y="10"/>
                </a:lnTo>
                <a:lnTo>
                  <a:pt x="7" y="6"/>
                </a:lnTo>
                <a:lnTo>
                  <a:pt x="11" y="2"/>
                </a:lnTo>
                <a:lnTo>
                  <a:pt x="17" y="0"/>
                </a:lnTo>
                <a:lnTo>
                  <a:pt x="17" y="0"/>
                </a:lnTo>
                <a:lnTo>
                  <a:pt x="24" y="2"/>
                </a:lnTo>
                <a:lnTo>
                  <a:pt x="30"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8" name="Freeform 188">
            <a:extLst>
              <a:ext uri="{FF2B5EF4-FFF2-40B4-BE49-F238E27FC236}">
                <a16:creationId xmlns:a16="http://schemas.microsoft.com/office/drawing/2014/main" id="{41539EEB-1930-4826-AF78-44068BA05C92}"/>
              </a:ext>
            </a:extLst>
          </p:cNvPr>
          <p:cNvSpPr>
            <a:spLocks/>
          </p:cNvSpPr>
          <p:nvPr/>
        </p:nvSpPr>
        <p:spPr bwMode="auto">
          <a:xfrm>
            <a:off x="10744201" y="4203700"/>
            <a:ext cx="53975" cy="53975"/>
          </a:xfrm>
          <a:custGeom>
            <a:avLst/>
            <a:gdLst>
              <a:gd name="T0" fmla="*/ 34 w 34"/>
              <a:gd name="T1" fmla="*/ 17 h 34"/>
              <a:gd name="T2" fmla="*/ 34 w 34"/>
              <a:gd name="T3" fmla="*/ 17 h 34"/>
              <a:gd name="T4" fmla="*/ 34 w 34"/>
              <a:gd name="T5" fmla="*/ 23 h 34"/>
              <a:gd name="T6" fmla="*/ 30 w 34"/>
              <a:gd name="T7" fmla="*/ 30 h 34"/>
              <a:gd name="T8" fmla="*/ 24 w 34"/>
              <a:gd name="T9" fmla="*/ 32 h 34"/>
              <a:gd name="T10" fmla="*/ 17 w 34"/>
              <a:gd name="T11" fmla="*/ 34 h 34"/>
              <a:gd name="T12" fmla="*/ 17 w 34"/>
              <a:gd name="T13" fmla="*/ 34 h 34"/>
              <a:gd name="T14" fmla="*/ 11 w 34"/>
              <a:gd name="T15" fmla="*/ 32 h 34"/>
              <a:gd name="T16" fmla="*/ 7 w 34"/>
              <a:gd name="T17" fmla="*/ 30 h 34"/>
              <a:gd name="T18" fmla="*/ 2 w 34"/>
              <a:gd name="T19" fmla="*/ 23 h 34"/>
              <a:gd name="T20" fmla="*/ 0 w 34"/>
              <a:gd name="T21" fmla="*/ 17 h 34"/>
              <a:gd name="T22" fmla="*/ 0 w 34"/>
              <a:gd name="T23" fmla="*/ 17 h 34"/>
              <a:gd name="T24" fmla="*/ 2 w 34"/>
              <a:gd name="T25" fmla="*/ 10 h 34"/>
              <a:gd name="T26" fmla="*/ 7 w 34"/>
              <a:gd name="T27" fmla="*/ 6 h 34"/>
              <a:gd name="T28" fmla="*/ 11 w 34"/>
              <a:gd name="T29" fmla="*/ 2 h 34"/>
              <a:gd name="T30" fmla="*/ 17 w 34"/>
              <a:gd name="T31" fmla="*/ 0 h 34"/>
              <a:gd name="T32" fmla="*/ 17 w 34"/>
              <a:gd name="T33" fmla="*/ 0 h 34"/>
              <a:gd name="T34" fmla="*/ 24 w 34"/>
              <a:gd name="T35" fmla="*/ 2 h 34"/>
              <a:gd name="T36" fmla="*/ 30 w 34"/>
              <a:gd name="T37" fmla="*/ 6 h 34"/>
              <a:gd name="T38" fmla="*/ 34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4" y="23"/>
                </a:lnTo>
                <a:lnTo>
                  <a:pt x="30" y="30"/>
                </a:lnTo>
                <a:lnTo>
                  <a:pt x="24" y="32"/>
                </a:lnTo>
                <a:lnTo>
                  <a:pt x="17" y="34"/>
                </a:lnTo>
                <a:lnTo>
                  <a:pt x="17" y="34"/>
                </a:lnTo>
                <a:lnTo>
                  <a:pt x="11" y="32"/>
                </a:lnTo>
                <a:lnTo>
                  <a:pt x="7" y="30"/>
                </a:lnTo>
                <a:lnTo>
                  <a:pt x="2" y="23"/>
                </a:lnTo>
                <a:lnTo>
                  <a:pt x="0" y="17"/>
                </a:lnTo>
                <a:lnTo>
                  <a:pt x="0" y="17"/>
                </a:lnTo>
                <a:lnTo>
                  <a:pt x="2" y="10"/>
                </a:lnTo>
                <a:lnTo>
                  <a:pt x="7" y="6"/>
                </a:lnTo>
                <a:lnTo>
                  <a:pt x="11" y="2"/>
                </a:lnTo>
                <a:lnTo>
                  <a:pt x="17" y="0"/>
                </a:lnTo>
                <a:lnTo>
                  <a:pt x="17" y="0"/>
                </a:lnTo>
                <a:lnTo>
                  <a:pt x="24" y="2"/>
                </a:lnTo>
                <a:lnTo>
                  <a:pt x="30" y="6"/>
                </a:lnTo>
                <a:lnTo>
                  <a:pt x="34"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99" name="Freeform 189">
            <a:extLst>
              <a:ext uri="{FF2B5EF4-FFF2-40B4-BE49-F238E27FC236}">
                <a16:creationId xmlns:a16="http://schemas.microsoft.com/office/drawing/2014/main" id="{F94C7A6C-826F-4982-8011-5571FA5D1CDF}"/>
              </a:ext>
            </a:extLst>
          </p:cNvPr>
          <p:cNvSpPr>
            <a:spLocks/>
          </p:cNvSpPr>
          <p:nvPr/>
        </p:nvSpPr>
        <p:spPr bwMode="auto">
          <a:xfrm>
            <a:off x="10755313" y="4203700"/>
            <a:ext cx="50800" cy="53975"/>
          </a:xfrm>
          <a:custGeom>
            <a:avLst/>
            <a:gdLst>
              <a:gd name="T0" fmla="*/ 32 w 32"/>
              <a:gd name="T1" fmla="*/ 17 h 34"/>
              <a:gd name="T2" fmla="*/ 32 w 32"/>
              <a:gd name="T3" fmla="*/ 17 h 34"/>
              <a:gd name="T4" fmla="*/ 32 w 32"/>
              <a:gd name="T5" fmla="*/ 23 h 34"/>
              <a:gd name="T6" fmla="*/ 27 w 32"/>
              <a:gd name="T7" fmla="*/ 30 h 34"/>
              <a:gd name="T8" fmla="*/ 23 w 32"/>
              <a:gd name="T9" fmla="*/ 32 h 34"/>
              <a:gd name="T10" fmla="*/ 17 w 32"/>
              <a:gd name="T11" fmla="*/ 34 h 34"/>
              <a:gd name="T12" fmla="*/ 17 w 32"/>
              <a:gd name="T13" fmla="*/ 34 h 34"/>
              <a:gd name="T14" fmla="*/ 10 w 32"/>
              <a:gd name="T15" fmla="*/ 32 h 34"/>
              <a:gd name="T16" fmla="*/ 4 w 32"/>
              <a:gd name="T17" fmla="*/ 30 h 34"/>
              <a:gd name="T18" fmla="*/ 0 w 32"/>
              <a:gd name="T19" fmla="*/ 23 h 34"/>
              <a:gd name="T20" fmla="*/ 0 w 32"/>
              <a:gd name="T21" fmla="*/ 17 h 34"/>
              <a:gd name="T22" fmla="*/ 0 w 32"/>
              <a:gd name="T23" fmla="*/ 17 h 34"/>
              <a:gd name="T24" fmla="*/ 0 w 32"/>
              <a:gd name="T25" fmla="*/ 10 h 34"/>
              <a:gd name="T26" fmla="*/ 4 w 32"/>
              <a:gd name="T27" fmla="*/ 6 h 34"/>
              <a:gd name="T28" fmla="*/ 10 w 32"/>
              <a:gd name="T29" fmla="*/ 2 h 34"/>
              <a:gd name="T30" fmla="*/ 17 w 32"/>
              <a:gd name="T31" fmla="*/ 0 h 34"/>
              <a:gd name="T32" fmla="*/ 17 w 32"/>
              <a:gd name="T33" fmla="*/ 0 h 34"/>
              <a:gd name="T34" fmla="*/ 23 w 32"/>
              <a:gd name="T35" fmla="*/ 2 h 34"/>
              <a:gd name="T36" fmla="*/ 27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7" y="30"/>
                </a:lnTo>
                <a:lnTo>
                  <a:pt x="23" y="32"/>
                </a:lnTo>
                <a:lnTo>
                  <a:pt x="17" y="34"/>
                </a:lnTo>
                <a:lnTo>
                  <a:pt x="17" y="34"/>
                </a:lnTo>
                <a:lnTo>
                  <a:pt x="10" y="32"/>
                </a:lnTo>
                <a:lnTo>
                  <a:pt x="4" y="30"/>
                </a:lnTo>
                <a:lnTo>
                  <a:pt x="0" y="23"/>
                </a:lnTo>
                <a:lnTo>
                  <a:pt x="0" y="17"/>
                </a:lnTo>
                <a:lnTo>
                  <a:pt x="0" y="17"/>
                </a:lnTo>
                <a:lnTo>
                  <a:pt x="0" y="10"/>
                </a:lnTo>
                <a:lnTo>
                  <a:pt x="4" y="6"/>
                </a:lnTo>
                <a:lnTo>
                  <a:pt x="10" y="2"/>
                </a:lnTo>
                <a:lnTo>
                  <a:pt x="17" y="0"/>
                </a:lnTo>
                <a:lnTo>
                  <a:pt x="17" y="0"/>
                </a:lnTo>
                <a:lnTo>
                  <a:pt x="23" y="2"/>
                </a:lnTo>
                <a:lnTo>
                  <a:pt x="27"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0" name="Freeform 190">
            <a:extLst>
              <a:ext uri="{FF2B5EF4-FFF2-40B4-BE49-F238E27FC236}">
                <a16:creationId xmlns:a16="http://schemas.microsoft.com/office/drawing/2014/main" id="{CCA39920-3E4C-4D5F-A48D-2647C694B4E7}"/>
              </a:ext>
            </a:extLst>
          </p:cNvPr>
          <p:cNvSpPr>
            <a:spLocks/>
          </p:cNvSpPr>
          <p:nvPr/>
        </p:nvSpPr>
        <p:spPr bwMode="auto">
          <a:xfrm>
            <a:off x="10782301" y="4203700"/>
            <a:ext cx="50800" cy="53975"/>
          </a:xfrm>
          <a:custGeom>
            <a:avLst/>
            <a:gdLst>
              <a:gd name="T0" fmla="*/ 32 w 32"/>
              <a:gd name="T1" fmla="*/ 17 h 34"/>
              <a:gd name="T2" fmla="*/ 32 w 32"/>
              <a:gd name="T3" fmla="*/ 17 h 34"/>
              <a:gd name="T4" fmla="*/ 32 w 32"/>
              <a:gd name="T5" fmla="*/ 23 h 34"/>
              <a:gd name="T6" fmla="*/ 27 w 32"/>
              <a:gd name="T7" fmla="*/ 30 h 34"/>
              <a:gd name="T8" fmla="*/ 23 w 32"/>
              <a:gd name="T9" fmla="*/ 32 h 34"/>
              <a:gd name="T10" fmla="*/ 17 w 32"/>
              <a:gd name="T11" fmla="*/ 34 h 34"/>
              <a:gd name="T12" fmla="*/ 17 w 32"/>
              <a:gd name="T13" fmla="*/ 34 h 34"/>
              <a:gd name="T14" fmla="*/ 8 w 32"/>
              <a:gd name="T15" fmla="*/ 32 h 34"/>
              <a:gd name="T16" fmla="*/ 4 w 32"/>
              <a:gd name="T17" fmla="*/ 30 h 34"/>
              <a:gd name="T18" fmla="*/ 0 w 32"/>
              <a:gd name="T19" fmla="*/ 23 h 34"/>
              <a:gd name="T20" fmla="*/ 0 w 32"/>
              <a:gd name="T21" fmla="*/ 17 h 34"/>
              <a:gd name="T22" fmla="*/ 0 w 32"/>
              <a:gd name="T23" fmla="*/ 17 h 34"/>
              <a:gd name="T24" fmla="*/ 0 w 32"/>
              <a:gd name="T25" fmla="*/ 10 h 34"/>
              <a:gd name="T26" fmla="*/ 4 w 32"/>
              <a:gd name="T27" fmla="*/ 6 h 34"/>
              <a:gd name="T28" fmla="*/ 8 w 32"/>
              <a:gd name="T29" fmla="*/ 2 h 34"/>
              <a:gd name="T30" fmla="*/ 17 w 32"/>
              <a:gd name="T31" fmla="*/ 0 h 34"/>
              <a:gd name="T32" fmla="*/ 17 w 32"/>
              <a:gd name="T33" fmla="*/ 0 h 34"/>
              <a:gd name="T34" fmla="*/ 23 w 32"/>
              <a:gd name="T35" fmla="*/ 2 h 34"/>
              <a:gd name="T36" fmla="*/ 27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7" y="30"/>
                </a:lnTo>
                <a:lnTo>
                  <a:pt x="23" y="32"/>
                </a:lnTo>
                <a:lnTo>
                  <a:pt x="17" y="34"/>
                </a:lnTo>
                <a:lnTo>
                  <a:pt x="17" y="34"/>
                </a:lnTo>
                <a:lnTo>
                  <a:pt x="8" y="32"/>
                </a:lnTo>
                <a:lnTo>
                  <a:pt x="4" y="30"/>
                </a:lnTo>
                <a:lnTo>
                  <a:pt x="0" y="23"/>
                </a:lnTo>
                <a:lnTo>
                  <a:pt x="0" y="17"/>
                </a:lnTo>
                <a:lnTo>
                  <a:pt x="0" y="17"/>
                </a:lnTo>
                <a:lnTo>
                  <a:pt x="0" y="10"/>
                </a:lnTo>
                <a:lnTo>
                  <a:pt x="4" y="6"/>
                </a:lnTo>
                <a:lnTo>
                  <a:pt x="8" y="2"/>
                </a:lnTo>
                <a:lnTo>
                  <a:pt x="17" y="0"/>
                </a:lnTo>
                <a:lnTo>
                  <a:pt x="17" y="0"/>
                </a:lnTo>
                <a:lnTo>
                  <a:pt x="23" y="2"/>
                </a:lnTo>
                <a:lnTo>
                  <a:pt x="27"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1" name="Freeform 191">
            <a:extLst>
              <a:ext uri="{FF2B5EF4-FFF2-40B4-BE49-F238E27FC236}">
                <a16:creationId xmlns:a16="http://schemas.microsoft.com/office/drawing/2014/main" id="{E84DA3AE-4362-466B-8669-4624C665097C}"/>
              </a:ext>
            </a:extLst>
          </p:cNvPr>
          <p:cNvSpPr>
            <a:spLocks/>
          </p:cNvSpPr>
          <p:nvPr/>
        </p:nvSpPr>
        <p:spPr bwMode="auto">
          <a:xfrm>
            <a:off x="10875963" y="4203700"/>
            <a:ext cx="53975" cy="53975"/>
          </a:xfrm>
          <a:custGeom>
            <a:avLst/>
            <a:gdLst>
              <a:gd name="T0" fmla="*/ 34 w 34"/>
              <a:gd name="T1" fmla="*/ 17 h 34"/>
              <a:gd name="T2" fmla="*/ 34 w 34"/>
              <a:gd name="T3" fmla="*/ 17 h 34"/>
              <a:gd name="T4" fmla="*/ 32 w 34"/>
              <a:gd name="T5" fmla="*/ 23 h 34"/>
              <a:gd name="T6" fmla="*/ 28 w 34"/>
              <a:gd name="T7" fmla="*/ 30 h 34"/>
              <a:gd name="T8" fmla="*/ 24 w 34"/>
              <a:gd name="T9" fmla="*/ 32 h 34"/>
              <a:gd name="T10" fmla="*/ 17 w 34"/>
              <a:gd name="T11" fmla="*/ 34 h 34"/>
              <a:gd name="T12" fmla="*/ 17 w 34"/>
              <a:gd name="T13" fmla="*/ 34 h 34"/>
              <a:gd name="T14" fmla="*/ 11 w 34"/>
              <a:gd name="T15" fmla="*/ 32 h 34"/>
              <a:gd name="T16" fmla="*/ 5 w 34"/>
              <a:gd name="T17" fmla="*/ 30 h 34"/>
              <a:gd name="T18" fmla="*/ 2 w 34"/>
              <a:gd name="T19" fmla="*/ 23 h 34"/>
              <a:gd name="T20" fmla="*/ 0 w 34"/>
              <a:gd name="T21" fmla="*/ 17 h 34"/>
              <a:gd name="T22" fmla="*/ 0 w 34"/>
              <a:gd name="T23" fmla="*/ 17 h 34"/>
              <a:gd name="T24" fmla="*/ 2 w 34"/>
              <a:gd name="T25" fmla="*/ 10 h 34"/>
              <a:gd name="T26" fmla="*/ 5 w 34"/>
              <a:gd name="T27" fmla="*/ 6 h 34"/>
              <a:gd name="T28" fmla="*/ 11 w 34"/>
              <a:gd name="T29" fmla="*/ 2 h 34"/>
              <a:gd name="T30" fmla="*/ 17 w 34"/>
              <a:gd name="T31" fmla="*/ 0 h 34"/>
              <a:gd name="T32" fmla="*/ 17 w 34"/>
              <a:gd name="T33" fmla="*/ 0 h 34"/>
              <a:gd name="T34" fmla="*/ 24 w 34"/>
              <a:gd name="T35" fmla="*/ 2 h 34"/>
              <a:gd name="T36" fmla="*/ 28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4" y="32"/>
                </a:lnTo>
                <a:lnTo>
                  <a:pt x="17" y="34"/>
                </a:lnTo>
                <a:lnTo>
                  <a:pt x="17" y="34"/>
                </a:lnTo>
                <a:lnTo>
                  <a:pt x="11" y="32"/>
                </a:lnTo>
                <a:lnTo>
                  <a:pt x="5" y="30"/>
                </a:lnTo>
                <a:lnTo>
                  <a:pt x="2" y="23"/>
                </a:lnTo>
                <a:lnTo>
                  <a:pt x="0" y="17"/>
                </a:lnTo>
                <a:lnTo>
                  <a:pt x="0" y="17"/>
                </a:lnTo>
                <a:lnTo>
                  <a:pt x="2" y="10"/>
                </a:lnTo>
                <a:lnTo>
                  <a:pt x="5" y="6"/>
                </a:lnTo>
                <a:lnTo>
                  <a:pt x="11" y="2"/>
                </a:lnTo>
                <a:lnTo>
                  <a:pt x="17" y="0"/>
                </a:lnTo>
                <a:lnTo>
                  <a:pt x="17" y="0"/>
                </a:lnTo>
                <a:lnTo>
                  <a:pt x="24" y="2"/>
                </a:lnTo>
                <a:lnTo>
                  <a:pt x="28" y="6"/>
                </a:lnTo>
                <a:lnTo>
                  <a:pt x="32" y="10"/>
                </a:lnTo>
                <a:lnTo>
                  <a:pt x="34" y="17"/>
                </a:lnTo>
                <a:lnTo>
                  <a:pt x="34" y="17"/>
                </a:lnTo>
                <a:close/>
              </a:path>
            </a:pathLst>
          </a:custGeom>
          <a:noFill/>
          <a:ln w="14288">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2" name="Freeform 192">
            <a:extLst>
              <a:ext uri="{FF2B5EF4-FFF2-40B4-BE49-F238E27FC236}">
                <a16:creationId xmlns:a16="http://schemas.microsoft.com/office/drawing/2014/main" id="{80F7632F-1B27-4DAB-A058-BF18BA752AE0}"/>
              </a:ext>
            </a:extLst>
          </p:cNvPr>
          <p:cNvSpPr>
            <a:spLocks/>
          </p:cNvSpPr>
          <p:nvPr/>
        </p:nvSpPr>
        <p:spPr bwMode="auto">
          <a:xfrm>
            <a:off x="10887076" y="4203700"/>
            <a:ext cx="50800" cy="53975"/>
          </a:xfrm>
          <a:custGeom>
            <a:avLst/>
            <a:gdLst>
              <a:gd name="T0" fmla="*/ 32 w 32"/>
              <a:gd name="T1" fmla="*/ 17 h 34"/>
              <a:gd name="T2" fmla="*/ 32 w 32"/>
              <a:gd name="T3" fmla="*/ 17 h 34"/>
              <a:gd name="T4" fmla="*/ 32 w 32"/>
              <a:gd name="T5" fmla="*/ 23 h 34"/>
              <a:gd name="T6" fmla="*/ 27 w 32"/>
              <a:gd name="T7" fmla="*/ 30 h 34"/>
              <a:gd name="T8" fmla="*/ 21 w 32"/>
              <a:gd name="T9" fmla="*/ 32 h 34"/>
              <a:gd name="T10" fmla="*/ 15 w 32"/>
              <a:gd name="T11" fmla="*/ 34 h 34"/>
              <a:gd name="T12" fmla="*/ 15 w 32"/>
              <a:gd name="T13" fmla="*/ 34 h 34"/>
              <a:gd name="T14" fmla="*/ 8 w 32"/>
              <a:gd name="T15" fmla="*/ 32 h 34"/>
              <a:gd name="T16" fmla="*/ 4 w 32"/>
              <a:gd name="T17" fmla="*/ 30 h 34"/>
              <a:gd name="T18" fmla="*/ 0 w 32"/>
              <a:gd name="T19" fmla="*/ 23 h 34"/>
              <a:gd name="T20" fmla="*/ 0 w 32"/>
              <a:gd name="T21" fmla="*/ 17 h 34"/>
              <a:gd name="T22" fmla="*/ 0 w 32"/>
              <a:gd name="T23" fmla="*/ 17 h 34"/>
              <a:gd name="T24" fmla="*/ 0 w 32"/>
              <a:gd name="T25" fmla="*/ 10 h 34"/>
              <a:gd name="T26" fmla="*/ 4 w 32"/>
              <a:gd name="T27" fmla="*/ 6 h 34"/>
              <a:gd name="T28" fmla="*/ 8 w 32"/>
              <a:gd name="T29" fmla="*/ 2 h 34"/>
              <a:gd name="T30" fmla="*/ 15 w 32"/>
              <a:gd name="T31" fmla="*/ 0 h 34"/>
              <a:gd name="T32" fmla="*/ 15 w 32"/>
              <a:gd name="T33" fmla="*/ 0 h 34"/>
              <a:gd name="T34" fmla="*/ 21 w 32"/>
              <a:gd name="T35" fmla="*/ 2 h 34"/>
              <a:gd name="T36" fmla="*/ 27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7" y="30"/>
                </a:lnTo>
                <a:lnTo>
                  <a:pt x="21" y="32"/>
                </a:lnTo>
                <a:lnTo>
                  <a:pt x="15" y="34"/>
                </a:lnTo>
                <a:lnTo>
                  <a:pt x="15" y="34"/>
                </a:lnTo>
                <a:lnTo>
                  <a:pt x="8" y="32"/>
                </a:lnTo>
                <a:lnTo>
                  <a:pt x="4" y="30"/>
                </a:lnTo>
                <a:lnTo>
                  <a:pt x="0" y="23"/>
                </a:lnTo>
                <a:lnTo>
                  <a:pt x="0" y="17"/>
                </a:lnTo>
                <a:lnTo>
                  <a:pt x="0" y="17"/>
                </a:lnTo>
                <a:lnTo>
                  <a:pt x="0" y="10"/>
                </a:lnTo>
                <a:lnTo>
                  <a:pt x="4" y="6"/>
                </a:lnTo>
                <a:lnTo>
                  <a:pt x="8" y="2"/>
                </a:lnTo>
                <a:lnTo>
                  <a:pt x="15" y="0"/>
                </a:lnTo>
                <a:lnTo>
                  <a:pt x="15" y="0"/>
                </a:lnTo>
                <a:lnTo>
                  <a:pt x="21" y="2"/>
                </a:lnTo>
                <a:lnTo>
                  <a:pt x="27"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3" name="Freeform 193">
            <a:extLst>
              <a:ext uri="{FF2B5EF4-FFF2-40B4-BE49-F238E27FC236}">
                <a16:creationId xmlns:a16="http://schemas.microsoft.com/office/drawing/2014/main" id="{024FBFD8-5260-42C6-B0F5-0861BEC4ADB7}"/>
              </a:ext>
            </a:extLst>
          </p:cNvPr>
          <p:cNvSpPr>
            <a:spLocks/>
          </p:cNvSpPr>
          <p:nvPr/>
        </p:nvSpPr>
        <p:spPr bwMode="auto">
          <a:xfrm>
            <a:off x="10977563" y="4203700"/>
            <a:ext cx="53975" cy="53975"/>
          </a:xfrm>
          <a:custGeom>
            <a:avLst/>
            <a:gdLst>
              <a:gd name="T0" fmla="*/ 34 w 34"/>
              <a:gd name="T1" fmla="*/ 17 h 34"/>
              <a:gd name="T2" fmla="*/ 34 w 34"/>
              <a:gd name="T3" fmla="*/ 17 h 34"/>
              <a:gd name="T4" fmla="*/ 32 w 34"/>
              <a:gd name="T5" fmla="*/ 23 h 34"/>
              <a:gd name="T6" fmla="*/ 30 w 34"/>
              <a:gd name="T7" fmla="*/ 30 h 34"/>
              <a:gd name="T8" fmla="*/ 24 w 34"/>
              <a:gd name="T9" fmla="*/ 32 h 34"/>
              <a:gd name="T10" fmla="*/ 17 w 34"/>
              <a:gd name="T11" fmla="*/ 34 h 34"/>
              <a:gd name="T12" fmla="*/ 17 w 34"/>
              <a:gd name="T13" fmla="*/ 34 h 34"/>
              <a:gd name="T14" fmla="*/ 11 w 34"/>
              <a:gd name="T15" fmla="*/ 32 h 34"/>
              <a:gd name="T16" fmla="*/ 7 w 34"/>
              <a:gd name="T17" fmla="*/ 30 h 34"/>
              <a:gd name="T18" fmla="*/ 2 w 34"/>
              <a:gd name="T19" fmla="*/ 23 h 34"/>
              <a:gd name="T20" fmla="*/ 0 w 34"/>
              <a:gd name="T21" fmla="*/ 17 h 34"/>
              <a:gd name="T22" fmla="*/ 0 w 34"/>
              <a:gd name="T23" fmla="*/ 17 h 34"/>
              <a:gd name="T24" fmla="*/ 2 w 34"/>
              <a:gd name="T25" fmla="*/ 10 h 34"/>
              <a:gd name="T26" fmla="*/ 7 w 34"/>
              <a:gd name="T27" fmla="*/ 6 h 34"/>
              <a:gd name="T28" fmla="*/ 11 w 34"/>
              <a:gd name="T29" fmla="*/ 2 h 34"/>
              <a:gd name="T30" fmla="*/ 17 w 34"/>
              <a:gd name="T31" fmla="*/ 0 h 34"/>
              <a:gd name="T32" fmla="*/ 17 w 34"/>
              <a:gd name="T33" fmla="*/ 0 h 34"/>
              <a:gd name="T34" fmla="*/ 24 w 34"/>
              <a:gd name="T35" fmla="*/ 2 h 34"/>
              <a:gd name="T36" fmla="*/ 30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4" y="32"/>
                </a:lnTo>
                <a:lnTo>
                  <a:pt x="17" y="34"/>
                </a:lnTo>
                <a:lnTo>
                  <a:pt x="17" y="34"/>
                </a:lnTo>
                <a:lnTo>
                  <a:pt x="11" y="32"/>
                </a:lnTo>
                <a:lnTo>
                  <a:pt x="7" y="30"/>
                </a:lnTo>
                <a:lnTo>
                  <a:pt x="2" y="23"/>
                </a:lnTo>
                <a:lnTo>
                  <a:pt x="0" y="17"/>
                </a:lnTo>
                <a:lnTo>
                  <a:pt x="0" y="17"/>
                </a:lnTo>
                <a:lnTo>
                  <a:pt x="2" y="10"/>
                </a:lnTo>
                <a:lnTo>
                  <a:pt x="7" y="6"/>
                </a:lnTo>
                <a:lnTo>
                  <a:pt x="11" y="2"/>
                </a:lnTo>
                <a:lnTo>
                  <a:pt x="17" y="0"/>
                </a:lnTo>
                <a:lnTo>
                  <a:pt x="17" y="0"/>
                </a:lnTo>
                <a:lnTo>
                  <a:pt x="24" y="2"/>
                </a:lnTo>
                <a:lnTo>
                  <a:pt x="30"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4" name="Freeform 194">
            <a:extLst>
              <a:ext uri="{FF2B5EF4-FFF2-40B4-BE49-F238E27FC236}">
                <a16:creationId xmlns:a16="http://schemas.microsoft.com/office/drawing/2014/main" id="{4FD8762D-39E3-4A63-9037-EE5008F2CF71}"/>
              </a:ext>
            </a:extLst>
          </p:cNvPr>
          <p:cNvSpPr>
            <a:spLocks/>
          </p:cNvSpPr>
          <p:nvPr/>
        </p:nvSpPr>
        <p:spPr bwMode="auto">
          <a:xfrm>
            <a:off x="11012488" y="4203700"/>
            <a:ext cx="53975" cy="53975"/>
          </a:xfrm>
          <a:custGeom>
            <a:avLst/>
            <a:gdLst>
              <a:gd name="T0" fmla="*/ 34 w 34"/>
              <a:gd name="T1" fmla="*/ 17 h 34"/>
              <a:gd name="T2" fmla="*/ 34 w 34"/>
              <a:gd name="T3" fmla="*/ 17 h 34"/>
              <a:gd name="T4" fmla="*/ 32 w 34"/>
              <a:gd name="T5" fmla="*/ 23 h 34"/>
              <a:gd name="T6" fmla="*/ 29 w 34"/>
              <a:gd name="T7" fmla="*/ 30 h 34"/>
              <a:gd name="T8" fmla="*/ 23 w 34"/>
              <a:gd name="T9" fmla="*/ 32 h 34"/>
              <a:gd name="T10" fmla="*/ 17 w 34"/>
              <a:gd name="T11" fmla="*/ 34 h 34"/>
              <a:gd name="T12" fmla="*/ 17 w 34"/>
              <a:gd name="T13" fmla="*/ 34 h 34"/>
              <a:gd name="T14" fmla="*/ 10 w 34"/>
              <a:gd name="T15" fmla="*/ 32 h 34"/>
              <a:gd name="T16" fmla="*/ 6 w 34"/>
              <a:gd name="T17" fmla="*/ 30 h 34"/>
              <a:gd name="T18" fmla="*/ 2 w 34"/>
              <a:gd name="T19" fmla="*/ 23 h 34"/>
              <a:gd name="T20" fmla="*/ 0 w 34"/>
              <a:gd name="T21" fmla="*/ 17 h 34"/>
              <a:gd name="T22" fmla="*/ 0 w 34"/>
              <a:gd name="T23" fmla="*/ 17 h 34"/>
              <a:gd name="T24" fmla="*/ 2 w 34"/>
              <a:gd name="T25" fmla="*/ 10 h 34"/>
              <a:gd name="T26" fmla="*/ 6 w 34"/>
              <a:gd name="T27" fmla="*/ 6 h 34"/>
              <a:gd name="T28" fmla="*/ 10 w 34"/>
              <a:gd name="T29" fmla="*/ 2 h 34"/>
              <a:gd name="T30" fmla="*/ 17 w 34"/>
              <a:gd name="T31" fmla="*/ 0 h 34"/>
              <a:gd name="T32" fmla="*/ 17 w 34"/>
              <a:gd name="T33" fmla="*/ 0 h 34"/>
              <a:gd name="T34" fmla="*/ 23 w 34"/>
              <a:gd name="T35" fmla="*/ 2 h 34"/>
              <a:gd name="T36" fmla="*/ 29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9" y="30"/>
                </a:lnTo>
                <a:lnTo>
                  <a:pt x="23" y="32"/>
                </a:lnTo>
                <a:lnTo>
                  <a:pt x="17" y="34"/>
                </a:lnTo>
                <a:lnTo>
                  <a:pt x="17" y="34"/>
                </a:lnTo>
                <a:lnTo>
                  <a:pt x="10" y="32"/>
                </a:lnTo>
                <a:lnTo>
                  <a:pt x="6" y="30"/>
                </a:lnTo>
                <a:lnTo>
                  <a:pt x="2" y="23"/>
                </a:lnTo>
                <a:lnTo>
                  <a:pt x="0" y="17"/>
                </a:lnTo>
                <a:lnTo>
                  <a:pt x="0" y="17"/>
                </a:lnTo>
                <a:lnTo>
                  <a:pt x="2" y="10"/>
                </a:lnTo>
                <a:lnTo>
                  <a:pt x="6" y="6"/>
                </a:lnTo>
                <a:lnTo>
                  <a:pt x="10" y="2"/>
                </a:lnTo>
                <a:lnTo>
                  <a:pt x="17" y="0"/>
                </a:lnTo>
                <a:lnTo>
                  <a:pt x="17" y="0"/>
                </a:lnTo>
                <a:lnTo>
                  <a:pt x="23" y="2"/>
                </a:lnTo>
                <a:lnTo>
                  <a:pt x="29"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5" name="Freeform 195">
            <a:extLst>
              <a:ext uri="{FF2B5EF4-FFF2-40B4-BE49-F238E27FC236}">
                <a16:creationId xmlns:a16="http://schemas.microsoft.com/office/drawing/2014/main" id="{EA2C5E6C-3DBD-4CAC-9E1D-E6BA5AEFFF74}"/>
              </a:ext>
            </a:extLst>
          </p:cNvPr>
          <p:cNvSpPr>
            <a:spLocks/>
          </p:cNvSpPr>
          <p:nvPr/>
        </p:nvSpPr>
        <p:spPr bwMode="auto">
          <a:xfrm>
            <a:off x="11109326" y="4203700"/>
            <a:ext cx="53975" cy="53975"/>
          </a:xfrm>
          <a:custGeom>
            <a:avLst/>
            <a:gdLst>
              <a:gd name="T0" fmla="*/ 34 w 34"/>
              <a:gd name="T1" fmla="*/ 17 h 34"/>
              <a:gd name="T2" fmla="*/ 34 w 34"/>
              <a:gd name="T3" fmla="*/ 17 h 34"/>
              <a:gd name="T4" fmla="*/ 32 w 34"/>
              <a:gd name="T5" fmla="*/ 23 h 34"/>
              <a:gd name="T6" fmla="*/ 30 w 34"/>
              <a:gd name="T7" fmla="*/ 30 h 34"/>
              <a:gd name="T8" fmla="*/ 24 w 34"/>
              <a:gd name="T9" fmla="*/ 32 h 34"/>
              <a:gd name="T10" fmla="*/ 17 w 34"/>
              <a:gd name="T11" fmla="*/ 34 h 34"/>
              <a:gd name="T12" fmla="*/ 17 w 34"/>
              <a:gd name="T13" fmla="*/ 34 h 34"/>
              <a:gd name="T14" fmla="*/ 11 w 34"/>
              <a:gd name="T15" fmla="*/ 32 h 34"/>
              <a:gd name="T16" fmla="*/ 7 w 34"/>
              <a:gd name="T17" fmla="*/ 30 h 34"/>
              <a:gd name="T18" fmla="*/ 2 w 34"/>
              <a:gd name="T19" fmla="*/ 23 h 34"/>
              <a:gd name="T20" fmla="*/ 0 w 34"/>
              <a:gd name="T21" fmla="*/ 17 h 34"/>
              <a:gd name="T22" fmla="*/ 0 w 34"/>
              <a:gd name="T23" fmla="*/ 17 h 34"/>
              <a:gd name="T24" fmla="*/ 2 w 34"/>
              <a:gd name="T25" fmla="*/ 10 h 34"/>
              <a:gd name="T26" fmla="*/ 7 w 34"/>
              <a:gd name="T27" fmla="*/ 6 h 34"/>
              <a:gd name="T28" fmla="*/ 11 w 34"/>
              <a:gd name="T29" fmla="*/ 2 h 34"/>
              <a:gd name="T30" fmla="*/ 17 w 34"/>
              <a:gd name="T31" fmla="*/ 0 h 34"/>
              <a:gd name="T32" fmla="*/ 17 w 34"/>
              <a:gd name="T33" fmla="*/ 0 h 34"/>
              <a:gd name="T34" fmla="*/ 24 w 34"/>
              <a:gd name="T35" fmla="*/ 2 h 34"/>
              <a:gd name="T36" fmla="*/ 30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30" y="30"/>
                </a:lnTo>
                <a:lnTo>
                  <a:pt x="24" y="32"/>
                </a:lnTo>
                <a:lnTo>
                  <a:pt x="17" y="34"/>
                </a:lnTo>
                <a:lnTo>
                  <a:pt x="17" y="34"/>
                </a:lnTo>
                <a:lnTo>
                  <a:pt x="11" y="32"/>
                </a:lnTo>
                <a:lnTo>
                  <a:pt x="7" y="30"/>
                </a:lnTo>
                <a:lnTo>
                  <a:pt x="2" y="23"/>
                </a:lnTo>
                <a:lnTo>
                  <a:pt x="0" y="17"/>
                </a:lnTo>
                <a:lnTo>
                  <a:pt x="0" y="17"/>
                </a:lnTo>
                <a:lnTo>
                  <a:pt x="2" y="10"/>
                </a:lnTo>
                <a:lnTo>
                  <a:pt x="7" y="6"/>
                </a:lnTo>
                <a:lnTo>
                  <a:pt x="11" y="2"/>
                </a:lnTo>
                <a:lnTo>
                  <a:pt x="17" y="0"/>
                </a:lnTo>
                <a:lnTo>
                  <a:pt x="17" y="0"/>
                </a:lnTo>
                <a:lnTo>
                  <a:pt x="24" y="2"/>
                </a:lnTo>
                <a:lnTo>
                  <a:pt x="30"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6" name="Freeform 196">
            <a:extLst>
              <a:ext uri="{FF2B5EF4-FFF2-40B4-BE49-F238E27FC236}">
                <a16:creationId xmlns:a16="http://schemas.microsoft.com/office/drawing/2014/main" id="{5748D0F0-ED0F-4B7C-B99D-46F963452D05}"/>
              </a:ext>
            </a:extLst>
          </p:cNvPr>
          <p:cNvSpPr>
            <a:spLocks/>
          </p:cNvSpPr>
          <p:nvPr/>
        </p:nvSpPr>
        <p:spPr bwMode="auto">
          <a:xfrm>
            <a:off x="11153776" y="4203700"/>
            <a:ext cx="53975" cy="53975"/>
          </a:xfrm>
          <a:custGeom>
            <a:avLst/>
            <a:gdLst>
              <a:gd name="T0" fmla="*/ 34 w 34"/>
              <a:gd name="T1" fmla="*/ 17 h 34"/>
              <a:gd name="T2" fmla="*/ 34 w 34"/>
              <a:gd name="T3" fmla="*/ 17 h 34"/>
              <a:gd name="T4" fmla="*/ 32 w 34"/>
              <a:gd name="T5" fmla="*/ 23 h 34"/>
              <a:gd name="T6" fmla="*/ 28 w 34"/>
              <a:gd name="T7" fmla="*/ 30 h 34"/>
              <a:gd name="T8" fmla="*/ 24 w 34"/>
              <a:gd name="T9" fmla="*/ 32 h 34"/>
              <a:gd name="T10" fmla="*/ 17 w 34"/>
              <a:gd name="T11" fmla="*/ 34 h 34"/>
              <a:gd name="T12" fmla="*/ 17 w 34"/>
              <a:gd name="T13" fmla="*/ 34 h 34"/>
              <a:gd name="T14" fmla="*/ 11 w 34"/>
              <a:gd name="T15" fmla="*/ 32 h 34"/>
              <a:gd name="T16" fmla="*/ 4 w 34"/>
              <a:gd name="T17" fmla="*/ 30 h 34"/>
              <a:gd name="T18" fmla="*/ 2 w 34"/>
              <a:gd name="T19" fmla="*/ 23 h 34"/>
              <a:gd name="T20" fmla="*/ 0 w 34"/>
              <a:gd name="T21" fmla="*/ 17 h 34"/>
              <a:gd name="T22" fmla="*/ 0 w 34"/>
              <a:gd name="T23" fmla="*/ 17 h 34"/>
              <a:gd name="T24" fmla="*/ 2 w 34"/>
              <a:gd name="T25" fmla="*/ 10 h 34"/>
              <a:gd name="T26" fmla="*/ 4 w 34"/>
              <a:gd name="T27" fmla="*/ 6 h 34"/>
              <a:gd name="T28" fmla="*/ 11 w 34"/>
              <a:gd name="T29" fmla="*/ 2 h 34"/>
              <a:gd name="T30" fmla="*/ 17 w 34"/>
              <a:gd name="T31" fmla="*/ 0 h 34"/>
              <a:gd name="T32" fmla="*/ 17 w 34"/>
              <a:gd name="T33" fmla="*/ 0 h 34"/>
              <a:gd name="T34" fmla="*/ 24 w 34"/>
              <a:gd name="T35" fmla="*/ 2 h 34"/>
              <a:gd name="T36" fmla="*/ 28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30"/>
                </a:lnTo>
                <a:lnTo>
                  <a:pt x="24" y="32"/>
                </a:lnTo>
                <a:lnTo>
                  <a:pt x="17" y="34"/>
                </a:lnTo>
                <a:lnTo>
                  <a:pt x="17" y="34"/>
                </a:lnTo>
                <a:lnTo>
                  <a:pt x="11" y="32"/>
                </a:lnTo>
                <a:lnTo>
                  <a:pt x="4" y="30"/>
                </a:lnTo>
                <a:lnTo>
                  <a:pt x="2" y="23"/>
                </a:lnTo>
                <a:lnTo>
                  <a:pt x="0" y="17"/>
                </a:lnTo>
                <a:lnTo>
                  <a:pt x="0" y="17"/>
                </a:lnTo>
                <a:lnTo>
                  <a:pt x="2" y="10"/>
                </a:lnTo>
                <a:lnTo>
                  <a:pt x="4" y="6"/>
                </a:lnTo>
                <a:lnTo>
                  <a:pt x="11" y="2"/>
                </a:lnTo>
                <a:lnTo>
                  <a:pt x="17" y="0"/>
                </a:lnTo>
                <a:lnTo>
                  <a:pt x="17" y="0"/>
                </a:lnTo>
                <a:lnTo>
                  <a:pt x="24" y="2"/>
                </a:lnTo>
                <a:lnTo>
                  <a:pt x="28"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7" name="Freeform 197">
            <a:extLst>
              <a:ext uri="{FF2B5EF4-FFF2-40B4-BE49-F238E27FC236}">
                <a16:creationId xmlns:a16="http://schemas.microsoft.com/office/drawing/2014/main" id="{09B64AAE-B36E-49EE-8407-E3174F211053}"/>
              </a:ext>
            </a:extLst>
          </p:cNvPr>
          <p:cNvSpPr>
            <a:spLocks/>
          </p:cNvSpPr>
          <p:nvPr/>
        </p:nvSpPr>
        <p:spPr bwMode="auto">
          <a:xfrm>
            <a:off x="11187113" y="4243388"/>
            <a:ext cx="53975" cy="53975"/>
          </a:xfrm>
          <a:custGeom>
            <a:avLst/>
            <a:gdLst>
              <a:gd name="T0" fmla="*/ 34 w 34"/>
              <a:gd name="T1" fmla="*/ 17 h 34"/>
              <a:gd name="T2" fmla="*/ 34 w 34"/>
              <a:gd name="T3" fmla="*/ 17 h 34"/>
              <a:gd name="T4" fmla="*/ 32 w 34"/>
              <a:gd name="T5" fmla="*/ 24 h 34"/>
              <a:gd name="T6" fmla="*/ 28 w 34"/>
              <a:gd name="T7" fmla="*/ 30 h 34"/>
              <a:gd name="T8" fmla="*/ 24 w 34"/>
              <a:gd name="T9" fmla="*/ 32 h 34"/>
              <a:gd name="T10" fmla="*/ 17 w 34"/>
              <a:gd name="T11" fmla="*/ 34 h 34"/>
              <a:gd name="T12" fmla="*/ 17 w 34"/>
              <a:gd name="T13" fmla="*/ 34 h 34"/>
              <a:gd name="T14" fmla="*/ 11 w 34"/>
              <a:gd name="T15" fmla="*/ 32 h 34"/>
              <a:gd name="T16" fmla="*/ 5 w 34"/>
              <a:gd name="T17" fmla="*/ 30 h 34"/>
              <a:gd name="T18" fmla="*/ 3 w 34"/>
              <a:gd name="T19" fmla="*/ 24 h 34"/>
              <a:gd name="T20" fmla="*/ 0 w 34"/>
              <a:gd name="T21" fmla="*/ 17 h 34"/>
              <a:gd name="T22" fmla="*/ 0 w 34"/>
              <a:gd name="T23" fmla="*/ 17 h 34"/>
              <a:gd name="T24" fmla="*/ 3 w 34"/>
              <a:gd name="T25" fmla="*/ 11 h 34"/>
              <a:gd name="T26" fmla="*/ 5 w 34"/>
              <a:gd name="T27" fmla="*/ 7 h 34"/>
              <a:gd name="T28" fmla="*/ 11 w 34"/>
              <a:gd name="T29" fmla="*/ 2 h 34"/>
              <a:gd name="T30" fmla="*/ 17 w 34"/>
              <a:gd name="T31" fmla="*/ 0 h 34"/>
              <a:gd name="T32" fmla="*/ 17 w 34"/>
              <a:gd name="T33" fmla="*/ 0 h 34"/>
              <a:gd name="T34" fmla="*/ 24 w 34"/>
              <a:gd name="T35" fmla="*/ 2 h 34"/>
              <a:gd name="T36" fmla="*/ 28 w 34"/>
              <a:gd name="T37" fmla="*/ 7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4"/>
                </a:lnTo>
                <a:lnTo>
                  <a:pt x="28" y="30"/>
                </a:lnTo>
                <a:lnTo>
                  <a:pt x="24" y="32"/>
                </a:lnTo>
                <a:lnTo>
                  <a:pt x="17" y="34"/>
                </a:lnTo>
                <a:lnTo>
                  <a:pt x="17" y="34"/>
                </a:lnTo>
                <a:lnTo>
                  <a:pt x="11" y="32"/>
                </a:lnTo>
                <a:lnTo>
                  <a:pt x="5" y="30"/>
                </a:lnTo>
                <a:lnTo>
                  <a:pt x="3" y="24"/>
                </a:lnTo>
                <a:lnTo>
                  <a:pt x="0" y="17"/>
                </a:lnTo>
                <a:lnTo>
                  <a:pt x="0" y="17"/>
                </a:lnTo>
                <a:lnTo>
                  <a:pt x="3" y="11"/>
                </a:lnTo>
                <a:lnTo>
                  <a:pt x="5" y="7"/>
                </a:lnTo>
                <a:lnTo>
                  <a:pt x="11" y="2"/>
                </a:lnTo>
                <a:lnTo>
                  <a:pt x="17" y="0"/>
                </a:lnTo>
                <a:lnTo>
                  <a:pt x="17" y="0"/>
                </a:lnTo>
                <a:lnTo>
                  <a:pt x="24" y="2"/>
                </a:lnTo>
                <a:lnTo>
                  <a:pt x="28" y="7"/>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8" name="Freeform 198">
            <a:extLst>
              <a:ext uri="{FF2B5EF4-FFF2-40B4-BE49-F238E27FC236}">
                <a16:creationId xmlns:a16="http://schemas.microsoft.com/office/drawing/2014/main" id="{2589A729-EEE3-4E22-8EC6-4EC58948E214}"/>
              </a:ext>
            </a:extLst>
          </p:cNvPr>
          <p:cNvSpPr>
            <a:spLocks/>
          </p:cNvSpPr>
          <p:nvPr/>
        </p:nvSpPr>
        <p:spPr bwMode="auto">
          <a:xfrm>
            <a:off x="11476038" y="4305300"/>
            <a:ext cx="50800" cy="53975"/>
          </a:xfrm>
          <a:custGeom>
            <a:avLst/>
            <a:gdLst>
              <a:gd name="T0" fmla="*/ 32 w 32"/>
              <a:gd name="T1" fmla="*/ 17 h 34"/>
              <a:gd name="T2" fmla="*/ 32 w 32"/>
              <a:gd name="T3" fmla="*/ 17 h 34"/>
              <a:gd name="T4" fmla="*/ 32 w 32"/>
              <a:gd name="T5" fmla="*/ 23 h 34"/>
              <a:gd name="T6" fmla="*/ 27 w 32"/>
              <a:gd name="T7" fmla="*/ 30 h 34"/>
              <a:gd name="T8" fmla="*/ 23 w 32"/>
              <a:gd name="T9" fmla="*/ 32 h 34"/>
              <a:gd name="T10" fmla="*/ 17 w 32"/>
              <a:gd name="T11" fmla="*/ 34 h 34"/>
              <a:gd name="T12" fmla="*/ 17 w 32"/>
              <a:gd name="T13" fmla="*/ 34 h 34"/>
              <a:gd name="T14" fmla="*/ 8 w 32"/>
              <a:gd name="T15" fmla="*/ 32 h 34"/>
              <a:gd name="T16" fmla="*/ 4 w 32"/>
              <a:gd name="T17" fmla="*/ 30 h 34"/>
              <a:gd name="T18" fmla="*/ 0 w 32"/>
              <a:gd name="T19" fmla="*/ 23 h 34"/>
              <a:gd name="T20" fmla="*/ 0 w 32"/>
              <a:gd name="T21" fmla="*/ 17 h 34"/>
              <a:gd name="T22" fmla="*/ 0 w 32"/>
              <a:gd name="T23" fmla="*/ 17 h 34"/>
              <a:gd name="T24" fmla="*/ 0 w 32"/>
              <a:gd name="T25" fmla="*/ 10 h 34"/>
              <a:gd name="T26" fmla="*/ 4 w 32"/>
              <a:gd name="T27" fmla="*/ 6 h 34"/>
              <a:gd name="T28" fmla="*/ 8 w 32"/>
              <a:gd name="T29" fmla="*/ 2 h 34"/>
              <a:gd name="T30" fmla="*/ 17 w 32"/>
              <a:gd name="T31" fmla="*/ 0 h 34"/>
              <a:gd name="T32" fmla="*/ 17 w 32"/>
              <a:gd name="T33" fmla="*/ 0 h 34"/>
              <a:gd name="T34" fmla="*/ 23 w 32"/>
              <a:gd name="T35" fmla="*/ 2 h 34"/>
              <a:gd name="T36" fmla="*/ 27 w 32"/>
              <a:gd name="T37" fmla="*/ 6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7" y="30"/>
                </a:lnTo>
                <a:lnTo>
                  <a:pt x="23" y="32"/>
                </a:lnTo>
                <a:lnTo>
                  <a:pt x="17" y="34"/>
                </a:lnTo>
                <a:lnTo>
                  <a:pt x="17" y="34"/>
                </a:lnTo>
                <a:lnTo>
                  <a:pt x="8" y="32"/>
                </a:lnTo>
                <a:lnTo>
                  <a:pt x="4" y="30"/>
                </a:lnTo>
                <a:lnTo>
                  <a:pt x="0" y="23"/>
                </a:lnTo>
                <a:lnTo>
                  <a:pt x="0" y="17"/>
                </a:lnTo>
                <a:lnTo>
                  <a:pt x="0" y="17"/>
                </a:lnTo>
                <a:lnTo>
                  <a:pt x="0" y="10"/>
                </a:lnTo>
                <a:lnTo>
                  <a:pt x="4" y="6"/>
                </a:lnTo>
                <a:lnTo>
                  <a:pt x="8" y="2"/>
                </a:lnTo>
                <a:lnTo>
                  <a:pt x="17" y="0"/>
                </a:lnTo>
                <a:lnTo>
                  <a:pt x="17" y="0"/>
                </a:lnTo>
                <a:lnTo>
                  <a:pt x="23" y="2"/>
                </a:lnTo>
                <a:lnTo>
                  <a:pt x="27" y="6"/>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09" name="Freeform 199">
            <a:extLst>
              <a:ext uri="{FF2B5EF4-FFF2-40B4-BE49-F238E27FC236}">
                <a16:creationId xmlns:a16="http://schemas.microsoft.com/office/drawing/2014/main" id="{E7A533A8-AFBB-45A6-9C81-57D754154097}"/>
              </a:ext>
            </a:extLst>
          </p:cNvPr>
          <p:cNvSpPr>
            <a:spLocks/>
          </p:cNvSpPr>
          <p:nvPr/>
        </p:nvSpPr>
        <p:spPr bwMode="auto">
          <a:xfrm>
            <a:off x="11626851" y="4305300"/>
            <a:ext cx="55563" cy="53975"/>
          </a:xfrm>
          <a:custGeom>
            <a:avLst/>
            <a:gdLst>
              <a:gd name="T0" fmla="*/ 35 w 35"/>
              <a:gd name="T1" fmla="*/ 17 h 34"/>
              <a:gd name="T2" fmla="*/ 35 w 35"/>
              <a:gd name="T3" fmla="*/ 17 h 34"/>
              <a:gd name="T4" fmla="*/ 35 w 35"/>
              <a:gd name="T5" fmla="*/ 23 h 34"/>
              <a:gd name="T6" fmla="*/ 30 w 35"/>
              <a:gd name="T7" fmla="*/ 30 h 34"/>
              <a:gd name="T8" fmla="*/ 24 w 35"/>
              <a:gd name="T9" fmla="*/ 32 h 34"/>
              <a:gd name="T10" fmla="*/ 18 w 35"/>
              <a:gd name="T11" fmla="*/ 34 h 34"/>
              <a:gd name="T12" fmla="*/ 18 w 35"/>
              <a:gd name="T13" fmla="*/ 34 h 34"/>
              <a:gd name="T14" fmla="*/ 11 w 35"/>
              <a:gd name="T15" fmla="*/ 32 h 34"/>
              <a:gd name="T16" fmla="*/ 7 w 35"/>
              <a:gd name="T17" fmla="*/ 30 h 34"/>
              <a:gd name="T18" fmla="*/ 3 w 35"/>
              <a:gd name="T19" fmla="*/ 23 h 34"/>
              <a:gd name="T20" fmla="*/ 0 w 35"/>
              <a:gd name="T21" fmla="*/ 17 h 34"/>
              <a:gd name="T22" fmla="*/ 0 w 35"/>
              <a:gd name="T23" fmla="*/ 17 h 34"/>
              <a:gd name="T24" fmla="*/ 3 w 35"/>
              <a:gd name="T25" fmla="*/ 10 h 34"/>
              <a:gd name="T26" fmla="*/ 7 w 35"/>
              <a:gd name="T27" fmla="*/ 6 h 34"/>
              <a:gd name="T28" fmla="*/ 11 w 35"/>
              <a:gd name="T29" fmla="*/ 2 h 34"/>
              <a:gd name="T30" fmla="*/ 18 w 35"/>
              <a:gd name="T31" fmla="*/ 0 h 34"/>
              <a:gd name="T32" fmla="*/ 18 w 35"/>
              <a:gd name="T33" fmla="*/ 0 h 34"/>
              <a:gd name="T34" fmla="*/ 24 w 35"/>
              <a:gd name="T35" fmla="*/ 2 h 34"/>
              <a:gd name="T36" fmla="*/ 30 w 35"/>
              <a:gd name="T37" fmla="*/ 6 h 34"/>
              <a:gd name="T38" fmla="*/ 35 w 35"/>
              <a:gd name="T39" fmla="*/ 10 h 34"/>
              <a:gd name="T40" fmla="*/ 35 w 35"/>
              <a:gd name="T41" fmla="*/ 17 h 34"/>
              <a:gd name="T42" fmla="*/ 35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35" y="17"/>
                </a:moveTo>
                <a:lnTo>
                  <a:pt x="35" y="17"/>
                </a:lnTo>
                <a:lnTo>
                  <a:pt x="35" y="23"/>
                </a:lnTo>
                <a:lnTo>
                  <a:pt x="30" y="30"/>
                </a:lnTo>
                <a:lnTo>
                  <a:pt x="24" y="32"/>
                </a:lnTo>
                <a:lnTo>
                  <a:pt x="18" y="34"/>
                </a:lnTo>
                <a:lnTo>
                  <a:pt x="18" y="34"/>
                </a:lnTo>
                <a:lnTo>
                  <a:pt x="11" y="32"/>
                </a:lnTo>
                <a:lnTo>
                  <a:pt x="7" y="30"/>
                </a:lnTo>
                <a:lnTo>
                  <a:pt x="3" y="23"/>
                </a:lnTo>
                <a:lnTo>
                  <a:pt x="0" y="17"/>
                </a:lnTo>
                <a:lnTo>
                  <a:pt x="0" y="17"/>
                </a:lnTo>
                <a:lnTo>
                  <a:pt x="3" y="10"/>
                </a:lnTo>
                <a:lnTo>
                  <a:pt x="7" y="6"/>
                </a:lnTo>
                <a:lnTo>
                  <a:pt x="11" y="2"/>
                </a:lnTo>
                <a:lnTo>
                  <a:pt x="18" y="0"/>
                </a:lnTo>
                <a:lnTo>
                  <a:pt x="18" y="0"/>
                </a:lnTo>
                <a:lnTo>
                  <a:pt x="24" y="2"/>
                </a:lnTo>
                <a:lnTo>
                  <a:pt x="30" y="6"/>
                </a:lnTo>
                <a:lnTo>
                  <a:pt x="35" y="10"/>
                </a:lnTo>
                <a:lnTo>
                  <a:pt x="35" y="17"/>
                </a:lnTo>
                <a:lnTo>
                  <a:pt x="35"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10" name="Freeform 200">
            <a:extLst>
              <a:ext uri="{FF2B5EF4-FFF2-40B4-BE49-F238E27FC236}">
                <a16:creationId xmlns:a16="http://schemas.microsoft.com/office/drawing/2014/main" id="{11230F1B-660E-42D2-AE6E-4168E556B776}"/>
              </a:ext>
            </a:extLst>
          </p:cNvPr>
          <p:cNvSpPr>
            <a:spLocks/>
          </p:cNvSpPr>
          <p:nvPr/>
        </p:nvSpPr>
        <p:spPr bwMode="auto">
          <a:xfrm>
            <a:off x="2433638" y="3632200"/>
            <a:ext cx="50800" cy="53975"/>
          </a:xfrm>
          <a:custGeom>
            <a:avLst/>
            <a:gdLst>
              <a:gd name="T0" fmla="*/ 32 w 32"/>
              <a:gd name="T1" fmla="*/ 17 h 34"/>
              <a:gd name="T2" fmla="*/ 32 w 32"/>
              <a:gd name="T3" fmla="*/ 17 h 34"/>
              <a:gd name="T4" fmla="*/ 32 w 32"/>
              <a:gd name="T5" fmla="*/ 23 h 34"/>
              <a:gd name="T6" fmla="*/ 28 w 32"/>
              <a:gd name="T7" fmla="*/ 27 h 34"/>
              <a:gd name="T8" fmla="*/ 23 w 32"/>
              <a:gd name="T9" fmla="*/ 32 h 34"/>
              <a:gd name="T10" fmla="*/ 17 w 32"/>
              <a:gd name="T11" fmla="*/ 34 h 34"/>
              <a:gd name="T12" fmla="*/ 17 w 32"/>
              <a:gd name="T13" fmla="*/ 34 h 34"/>
              <a:gd name="T14" fmla="*/ 11 w 32"/>
              <a:gd name="T15" fmla="*/ 32 h 34"/>
              <a:gd name="T16" fmla="*/ 4 w 32"/>
              <a:gd name="T17" fmla="*/ 27 h 34"/>
              <a:gd name="T18" fmla="*/ 0 w 32"/>
              <a:gd name="T19" fmla="*/ 23 h 34"/>
              <a:gd name="T20" fmla="*/ 0 w 32"/>
              <a:gd name="T21" fmla="*/ 17 h 34"/>
              <a:gd name="T22" fmla="*/ 0 w 32"/>
              <a:gd name="T23" fmla="*/ 17 h 34"/>
              <a:gd name="T24" fmla="*/ 0 w 32"/>
              <a:gd name="T25" fmla="*/ 10 h 34"/>
              <a:gd name="T26" fmla="*/ 4 w 32"/>
              <a:gd name="T27" fmla="*/ 4 h 34"/>
              <a:gd name="T28" fmla="*/ 11 w 32"/>
              <a:gd name="T29" fmla="*/ 2 h 34"/>
              <a:gd name="T30" fmla="*/ 17 w 32"/>
              <a:gd name="T31" fmla="*/ 0 h 34"/>
              <a:gd name="T32" fmla="*/ 17 w 32"/>
              <a:gd name="T33" fmla="*/ 0 h 34"/>
              <a:gd name="T34" fmla="*/ 23 w 32"/>
              <a:gd name="T35" fmla="*/ 2 h 34"/>
              <a:gd name="T36" fmla="*/ 28 w 32"/>
              <a:gd name="T37" fmla="*/ 4 h 34"/>
              <a:gd name="T38" fmla="*/ 32 w 32"/>
              <a:gd name="T39" fmla="*/ 10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3"/>
                </a:lnTo>
                <a:lnTo>
                  <a:pt x="28" y="27"/>
                </a:lnTo>
                <a:lnTo>
                  <a:pt x="23" y="32"/>
                </a:lnTo>
                <a:lnTo>
                  <a:pt x="17" y="34"/>
                </a:lnTo>
                <a:lnTo>
                  <a:pt x="17" y="34"/>
                </a:lnTo>
                <a:lnTo>
                  <a:pt x="11" y="32"/>
                </a:lnTo>
                <a:lnTo>
                  <a:pt x="4" y="27"/>
                </a:lnTo>
                <a:lnTo>
                  <a:pt x="0" y="23"/>
                </a:lnTo>
                <a:lnTo>
                  <a:pt x="0" y="17"/>
                </a:lnTo>
                <a:lnTo>
                  <a:pt x="0" y="17"/>
                </a:lnTo>
                <a:lnTo>
                  <a:pt x="0" y="10"/>
                </a:lnTo>
                <a:lnTo>
                  <a:pt x="4" y="4"/>
                </a:lnTo>
                <a:lnTo>
                  <a:pt x="11" y="2"/>
                </a:lnTo>
                <a:lnTo>
                  <a:pt x="17" y="0"/>
                </a:lnTo>
                <a:lnTo>
                  <a:pt x="17" y="0"/>
                </a:lnTo>
                <a:lnTo>
                  <a:pt x="23" y="2"/>
                </a:lnTo>
                <a:lnTo>
                  <a:pt x="28" y="4"/>
                </a:lnTo>
                <a:lnTo>
                  <a:pt x="32" y="10"/>
                </a:lnTo>
                <a:lnTo>
                  <a:pt x="32" y="17"/>
                </a:lnTo>
                <a:lnTo>
                  <a:pt x="32"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11" name="Freeform 201">
            <a:extLst>
              <a:ext uri="{FF2B5EF4-FFF2-40B4-BE49-F238E27FC236}">
                <a16:creationId xmlns:a16="http://schemas.microsoft.com/office/drawing/2014/main" id="{D0655995-9F2A-45DC-96DE-D61CC301C6AE}"/>
              </a:ext>
            </a:extLst>
          </p:cNvPr>
          <p:cNvSpPr>
            <a:spLocks/>
          </p:cNvSpPr>
          <p:nvPr/>
        </p:nvSpPr>
        <p:spPr bwMode="auto">
          <a:xfrm>
            <a:off x="1892301" y="2833688"/>
            <a:ext cx="53975" cy="53975"/>
          </a:xfrm>
          <a:custGeom>
            <a:avLst/>
            <a:gdLst>
              <a:gd name="T0" fmla="*/ 34 w 34"/>
              <a:gd name="T1" fmla="*/ 17 h 34"/>
              <a:gd name="T2" fmla="*/ 34 w 34"/>
              <a:gd name="T3" fmla="*/ 17 h 34"/>
              <a:gd name="T4" fmla="*/ 32 w 34"/>
              <a:gd name="T5" fmla="*/ 23 h 34"/>
              <a:gd name="T6" fmla="*/ 28 w 34"/>
              <a:gd name="T7" fmla="*/ 29 h 34"/>
              <a:gd name="T8" fmla="*/ 23 w 34"/>
              <a:gd name="T9" fmla="*/ 32 h 34"/>
              <a:gd name="T10" fmla="*/ 17 w 34"/>
              <a:gd name="T11" fmla="*/ 34 h 34"/>
              <a:gd name="T12" fmla="*/ 17 w 34"/>
              <a:gd name="T13" fmla="*/ 34 h 34"/>
              <a:gd name="T14" fmla="*/ 10 w 34"/>
              <a:gd name="T15" fmla="*/ 32 h 34"/>
              <a:gd name="T16" fmla="*/ 4 w 34"/>
              <a:gd name="T17" fmla="*/ 29 h 34"/>
              <a:gd name="T18" fmla="*/ 0 w 34"/>
              <a:gd name="T19" fmla="*/ 23 h 34"/>
              <a:gd name="T20" fmla="*/ 0 w 34"/>
              <a:gd name="T21" fmla="*/ 17 h 34"/>
              <a:gd name="T22" fmla="*/ 0 w 34"/>
              <a:gd name="T23" fmla="*/ 17 h 34"/>
              <a:gd name="T24" fmla="*/ 0 w 34"/>
              <a:gd name="T25" fmla="*/ 10 h 34"/>
              <a:gd name="T26" fmla="*/ 4 w 34"/>
              <a:gd name="T27" fmla="*/ 6 h 34"/>
              <a:gd name="T28" fmla="*/ 10 w 34"/>
              <a:gd name="T29" fmla="*/ 2 h 34"/>
              <a:gd name="T30" fmla="*/ 17 w 34"/>
              <a:gd name="T31" fmla="*/ 0 h 34"/>
              <a:gd name="T32" fmla="*/ 17 w 34"/>
              <a:gd name="T33" fmla="*/ 0 h 34"/>
              <a:gd name="T34" fmla="*/ 23 w 34"/>
              <a:gd name="T35" fmla="*/ 2 h 34"/>
              <a:gd name="T36" fmla="*/ 28 w 34"/>
              <a:gd name="T37" fmla="*/ 6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8" y="29"/>
                </a:lnTo>
                <a:lnTo>
                  <a:pt x="23" y="32"/>
                </a:lnTo>
                <a:lnTo>
                  <a:pt x="17" y="34"/>
                </a:lnTo>
                <a:lnTo>
                  <a:pt x="17" y="34"/>
                </a:lnTo>
                <a:lnTo>
                  <a:pt x="10" y="32"/>
                </a:lnTo>
                <a:lnTo>
                  <a:pt x="4" y="29"/>
                </a:lnTo>
                <a:lnTo>
                  <a:pt x="0" y="23"/>
                </a:lnTo>
                <a:lnTo>
                  <a:pt x="0" y="17"/>
                </a:lnTo>
                <a:lnTo>
                  <a:pt x="0" y="17"/>
                </a:lnTo>
                <a:lnTo>
                  <a:pt x="0" y="10"/>
                </a:lnTo>
                <a:lnTo>
                  <a:pt x="4" y="6"/>
                </a:lnTo>
                <a:lnTo>
                  <a:pt x="10" y="2"/>
                </a:lnTo>
                <a:lnTo>
                  <a:pt x="17" y="0"/>
                </a:lnTo>
                <a:lnTo>
                  <a:pt x="17" y="0"/>
                </a:lnTo>
                <a:lnTo>
                  <a:pt x="23" y="2"/>
                </a:lnTo>
                <a:lnTo>
                  <a:pt x="28" y="6"/>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12" name="Freeform 202">
            <a:extLst>
              <a:ext uri="{FF2B5EF4-FFF2-40B4-BE49-F238E27FC236}">
                <a16:creationId xmlns:a16="http://schemas.microsoft.com/office/drawing/2014/main" id="{AAD289E2-C855-4382-941A-89F15D29F601}"/>
              </a:ext>
            </a:extLst>
          </p:cNvPr>
          <p:cNvSpPr>
            <a:spLocks/>
          </p:cNvSpPr>
          <p:nvPr/>
        </p:nvSpPr>
        <p:spPr bwMode="auto">
          <a:xfrm>
            <a:off x="1522413" y="2284413"/>
            <a:ext cx="55563" cy="53975"/>
          </a:xfrm>
          <a:custGeom>
            <a:avLst/>
            <a:gdLst>
              <a:gd name="T0" fmla="*/ 35 w 35"/>
              <a:gd name="T1" fmla="*/ 17 h 34"/>
              <a:gd name="T2" fmla="*/ 35 w 35"/>
              <a:gd name="T3" fmla="*/ 17 h 34"/>
              <a:gd name="T4" fmla="*/ 32 w 35"/>
              <a:gd name="T5" fmla="*/ 24 h 34"/>
              <a:gd name="T6" fmla="*/ 28 w 35"/>
              <a:gd name="T7" fmla="*/ 30 h 34"/>
              <a:gd name="T8" fmla="*/ 24 w 35"/>
              <a:gd name="T9" fmla="*/ 32 h 34"/>
              <a:gd name="T10" fmla="*/ 18 w 35"/>
              <a:gd name="T11" fmla="*/ 34 h 34"/>
              <a:gd name="T12" fmla="*/ 18 w 35"/>
              <a:gd name="T13" fmla="*/ 34 h 34"/>
              <a:gd name="T14" fmla="*/ 11 w 35"/>
              <a:gd name="T15" fmla="*/ 32 h 34"/>
              <a:gd name="T16" fmla="*/ 5 w 35"/>
              <a:gd name="T17" fmla="*/ 30 h 34"/>
              <a:gd name="T18" fmla="*/ 3 w 35"/>
              <a:gd name="T19" fmla="*/ 24 h 34"/>
              <a:gd name="T20" fmla="*/ 0 w 35"/>
              <a:gd name="T21" fmla="*/ 17 h 34"/>
              <a:gd name="T22" fmla="*/ 0 w 35"/>
              <a:gd name="T23" fmla="*/ 17 h 34"/>
              <a:gd name="T24" fmla="*/ 3 w 35"/>
              <a:gd name="T25" fmla="*/ 11 h 34"/>
              <a:gd name="T26" fmla="*/ 5 w 35"/>
              <a:gd name="T27" fmla="*/ 7 h 34"/>
              <a:gd name="T28" fmla="*/ 11 w 35"/>
              <a:gd name="T29" fmla="*/ 2 h 34"/>
              <a:gd name="T30" fmla="*/ 18 w 35"/>
              <a:gd name="T31" fmla="*/ 0 h 34"/>
              <a:gd name="T32" fmla="*/ 18 w 35"/>
              <a:gd name="T33" fmla="*/ 0 h 34"/>
              <a:gd name="T34" fmla="*/ 24 w 35"/>
              <a:gd name="T35" fmla="*/ 2 h 34"/>
              <a:gd name="T36" fmla="*/ 28 w 35"/>
              <a:gd name="T37" fmla="*/ 7 h 34"/>
              <a:gd name="T38" fmla="*/ 32 w 35"/>
              <a:gd name="T39" fmla="*/ 11 h 34"/>
              <a:gd name="T40" fmla="*/ 35 w 35"/>
              <a:gd name="T41" fmla="*/ 17 h 34"/>
              <a:gd name="T42" fmla="*/ 35 w 35"/>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35" y="17"/>
                </a:moveTo>
                <a:lnTo>
                  <a:pt x="35" y="17"/>
                </a:lnTo>
                <a:lnTo>
                  <a:pt x="32" y="24"/>
                </a:lnTo>
                <a:lnTo>
                  <a:pt x="28" y="30"/>
                </a:lnTo>
                <a:lnTo>
                  <a:pt x="24" y="32"/>
                </a:lnTo>
                <a:lnTo>
                  <a:pt x="18" y="34"/>
                </a:lnTo>
                <a:lnTo>
                  <a:pt x="18" y="34"/>
                </a:lnTo>
                <a:lnTo>
                  <a:pt x="11" y="32"/>
                </a:lnTo>
                <a:lnTo>
                  <a:pt x="5" y="30"/>
                </a:lnTo>
                <a:lnTo>
                  <a:pt x="3" y="24"/>
                </a:lnTo>
                <a:lnTo>
                  <a:pt x="0" y="17"/>
                </a:lnTo>
                <a:lnTo>
                  <a:pt x="0" y="17"/>
                </a:lnTo>
                <a:lnTo>
                  <a:pt x="3" y="11"/>
                </a:lnTo>
                <a:lnTo>
                  <a:pt x="5" y="7"/>
                </a:lnTo>
                <a:lnTo>
                  <a:pt x="11" y="2"/>
                </a:lnTo>
                <a:lnTo>
                  <a:pt x="18" y="0"/>
                </a:lnTo>
                <a:lnTo>
                  <a:pt x="18" y="0"/>
                </a:lnTo>
                <a:lnTo>
                  <a:pt x="24" y="2"/>
                </a:lnTo>
                <a:lnTo>
                  <a:pt x="28" y="7"/>
                </a:lnTo>
                <a:lnTo>
                  <a:pt x="32" y="11"/>
                </a:lnTo>
                <a:lnTo>
                  <a:pt x="35" y="17"/>
                </a:lnTo>
                <a:lnTo>
                  <a:pt x="35"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13" name="Freeform 203">
            <a:extLst>
              <a:ext uri="{FF2B5EF4-FFF2-40B4-BE49-F238E27FC236}">
                <a16:creationId xmlns:a16="http://schemas.microsoft.com/office/drawing/2014/main" id="{DDFB97DF-86A7-4BA2-A8A9-4452C2B0D44E}"/>
              </a:ext>
            </a:extLst>
          </p:cNvPr>
          <p:cNvSpPr>
            <a:spLocks/>
          </p:cNvSpPr>
          <p:nvPr/>
        </p:nvSpPr>
        <p:spPr bwMode="auto">
          <a:xfrm>
            <a:off x="1422401" y="2146300"/>
            <a:ext cx="53975" cy="53975"/>
          </a:xfrm>
          <a:custGeom>
            <a:avLst/>
            <a:gdLst>
              <a:gd name="T0" fmla="*/ 34 w 34"/>
              <a:gd name="T1" fmla="*/ 17 h 34"/>
              <a:gd name="T2" fmla="*/ 34 w 34"/>
              <a:gd name="T3" fmla="*/ 17 h 34"/>
              <a:gd name="T4" fmla="*/ 32 w 34"/>
              <a:gd name="T5" fmla="*/ 23 h 34"/>
              <a:gd name="T6" fmla="*/ 29 w 34"/>
              <a:gd name="T7" fmla="*/ 30 h 34"/>
              <a:gd name="T8" fmla="*/ 23 w 34"/>
              <a:gd name="T9" fmla="*/ 34 h 34"/>
              <a:gd name="T10" fmla="*/ 17 w 34"/>
              <a:gd name="T11" fmla="*/ 34 h 34"/>
              <a:gd name="T12" fmla="*/ 17 w 34"/>
              <a:gd name="T13" fmla="*/ 34 h 34"/>
              <a:gd name="T14" fmla="*/ 10 w 34"/>
              <a:gd name="T15" fmla="*/ 34 h 34"/>
              <a:gd name="T16" fmla="*/ 6 w 34"/>
              <a:gd name="T17" fmla="*/ 30 h 34"/>
              <a:gd name="T18" fmla="*/ 2 w 34"/>
              <a:gd name="T19" fmla="*/ 23 h 34"/>
              <a:gd name="T20" fmla="*/ 0 w 34"/>
              <a:gd name="T21" fmla="*/ 17 h 34"/>
              <a:gd name="T22" fmla="*/ 0 w 34"/>
              <a:gd name="T23" fmla="*/ 17 h 34"/>
              <a:gd name="T24" fmla="*/ 2 w 34"/>
              <a:gd name="T25" fmla="*/ 11 h 34"/>
              <a:gd name="T26" fmla="*/ 6 w 34"/>
              <a:gd name="T27" fmla="*/ 6 h 34"/>
              <a:gd name="T28" fmla="*/ 10 w 34"/>
              <a:gd name="T29" fmla="*/ 2 h 34"/>
              <a:gd name="T30" fmla="*/ 17 w 34"/>
              <a:gd name="T31" fmla="*/ 0 h 34"/>
              <a:gd name="T32" fmla="*/ 17 w 34"/>
              <a:gd name="T33" fmla="*/ 0 h 34"/>
              <a:gd name="T34" fmla="*/ 23 w 34"/>
              <a:gd name="T35" fmla="*/ 2 h 34"/>
              <a:gd name="T36" fmla="*/ 29 w 34"/>
              <a:gd name="T37" fmla="*/ 6 h 34"/>
              <a:gd name="T38" fmla="*/ 32 w 34"/>
              <a:gd name="T39" fmla="*/ 11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9" y="30"/>
                </a:lnTo>
                <a:lnTo>
                  <a:pt x="23" y="34"/>
                </a:lnTo>
                <a:lnTo>
                  <a:pt x="17" y="34"/>
                </a:lnTo>
                <a:lnTo>
                  <a:pt x="17" y="34"/>
                </a:lnTo>
                <a:lnTo>
                  <a:pt x="10" y="34"/>
                </a:lnTo>
                <a:lnTo>
                  <a:pt x="6" y="30"/>
                </a:lnTo>
                <a:lnTo>
                  <a:pt x="2" y="23"/>
                </a:lnTo>
                <a:lnTo>
                  <a:pt x="0" y="17"/>
                </a:lnTo>
                <a:lnTo>
                  <a:pt x="0" y="17"/>
                </a:lnTo>
                <a:lnTo>
                  <a:pt x="2" y="11"/>
                </a:lnTo>
                <a:lnTo>
                  <a:pt x="6" y="6"/>
                </a:lnTo>
                <a:lnTo>
                  <a:pt x="10" y="2"/>
                </a:lnTo>
                <a:lnTo>
                  <a:pt x="17" y="0"/>
                </a:lnTo>
                <a:lnTo>
                  <a:pt x="17" y="0"/>
                </a:lnTo>
                <a:lnTo>
                  <a:pt x="23" y="2"/>
                </a:lnTo>
                <a:lnTo>
                  <a:pt x="29" y="6"/>
                </a:lnTo>
                <a:lnTo>
                  <a:pt x="32" y="11"/>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14" name="Freeform 204">
            <a:extLst>
              <a:ext uri="{FF2B5EF4-FFF2-40B4-BE49-F238E27FC236}">
                <a16:creationId xmlns:a16="http://schemas.microsoft.com/office/drawing/2014/main" id="{61BC4EAC-9E06-49DD-A617-625E385A834A}"/>
              </a:ext>
            </a:extLst>
          </p:cNvPr>
          <p:cNvSpPr>
            <a:spLocks/>
          </p:cNvSpPr>
          <p:nvPr/>
        </p:nvSpPr>
        <p:spPr bwMode="auto">
          <a:xfrm>
            <a:off x="1258888" y="1858963"/>
            <a:ext cx="53975" cy="50800"/>
          </a:xfrm>
          <a:custGeom>
            <a:avLst/>
            <a:gdLst>
              <a:gd name="T0" fmla="*/ 34 w 34"/>
              <a:gd name="T1" fmla="*/ 17 h 32"/>
              <a:gd name="T2" fmla="*/ 34 w 34"/>
              <a:gd name="T3" fmla="*/ 17 h 32"/>
              <a:gd name="T4" fmla="*/ 32 w 34"/>
              <a:gd name="T5" fmla="*/ 23 h 32"/>
              <a:gd name="T6" fmla="*/ 30 w 34"/>
              <a:gd name="T7" fmla="*/ 27 h 32"/>
              <a:gd name="T8" fmla="*/ 24 w 34"/>
              <a:gd name="T9" fmla="*/ 32 h 32"/>
              <a:gd name="T10" fmla="*/ 17 w 34"/>
              <a:gd name="T11" fmla="*/ 32 h 32"/>
              <a:gd name="T12" fmla="*/ 17 w 34"/>
              <a:gd name="T13" fmla="*/ 32 h 32"/>
              <a:gd name="T14" fmla="*/ 11 w 34"/>
              <a:gd name="T15" fmla="*/ 32 h 32"/>
              <a:gd name="T16" fmla="*/ 7 w 34"/>
              <a:gd name="T17" fmla="*/ 27 h 32"/>
              <a:gd name="T18" fmla="*/ 2 w 34"/>
              <a:gd name="T19" fmla="*/ 23 h 32"/>
              <a:gd name="T20" fmla="*/ 0 w 34"/>
              <a:gd name="T21" fmla="*/ 17 h 32"/>
              <a:gd name="T22" fmla="*/ 0 w 34"/>
              <a:gd name="T23" fmla="*/ 17 h 32"/>
              <a:gd name="T24" fmla="*/ 2 w 34"/>
              <a:gd name="T25" fmla="*/ 10 h 32"/>
              <a:gd name="T26" fmla="*/ 7 w 34"/>
              <a:gd name="T27" fmla="*/ 4 h 32"/>
              <a:gd name="T28" fmla="*/ 11 w 34"/>
              <a:gd name="T29" fmla="*/ 0 h 32"/>
              <a:gd name="T30" fmla="*/ 17 w 34"/>
              <a:gd name="T31" fmla="*/ 0 h 32"/>
              <a:gd name="T32" fmla="*/ 17 w 34"/>
              <a:gd name="T33" fmla="*/ 0 h 32"/>
              <a:gd name="T34" fmla="*/ 24 w 34"/>
              <a:gd name="T35" fmla="*/ 0 h 32"/>
              <a:gd name="T36" fmla="*/ 30 w 34"/>
              <a:gd name="T37" fmla="*/ 4 h 32"/>
              <a:gd name="T38" fmla="*/ 32 w 34"/>
              <a:gd name="T39" fmla="*/ 10 h 32"/>
              <a:gd name="T40" fmla="*/ 34 w 34"/>
              <a:gd name="T41" fmla="*/ 17 h 32"/>
              <a:gd name="T42" fmla="*/ 34 w 34"/>
              <a:gd name="T4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2">
                <a:moveTo>
                  <a:pt x="34" y="17"/>
                </a:moveTo>
                <a:lnTo>
                  <a:pt x="34" y="17"/>
                </a:lnTo>
                <a:lnTo>
                  <a:pt x="32" y="23"/>
                </a:lnTo>
                <a:lnTo>
                  <a:pt x="30" y="27"/>
                </a:lnTo>
                <a:lnTo>
                  <a:pt x="24" y="32"/>
                </a:lnTo>
                <a:lnTo>
                  <a:pt x="17" y="32"/>
                </a:lnTo>
                <a:lnTo>
                  <a:pt x="17" y="32"/>
                </a:lnTo>
                <a:lnTo>
                  <a:pt x="11" y="32"/>
                </a:lnTo>
                <a:lnTo>
                  <a:pt x="7" y="27"/>
                </a:lnTo>
                <a:lnTo>
                  <a:pt x="2" y="23"/>
                </a:lnTo>
                <a:lnTo>
                  <a:pt x="0" y="17"/>
                </a:lnTo>
                <a:lnTo>
                  <a:pt x="0" y="17"/>
                </a:lnTo>
                <a:lnTo>
                  <a:pt x="2" y="10"/>
                </a:lnTo>
                <a:lnTo>
                  <a:pt x="7" y="4"/>
                </a:lnTo>
                <a:lnTo>
                  <a:pt x="11" y="0"/>
                </a:lnTo>
                <a:lnTo>
                  <a:pt x="17" y="0"/>
                </a:lnTo>
                <a:lnTo>
                  <a:pt x="17" y="0"/>
                </a:lnTo>
                <a:lnTo>
                  <a:pt x="24" y="0"/>
                </a:lnTo>
                <a:lnTo>
                  <a:pt x="30" y="4"/>
                </a:lnTo>
                <a:lnTo>
                  <a:pt x="32" y="10"/>
                </a:lnTo>
                <a:lnTo>
                  <a:pt x="34" y="17"/>
                </a:lnTo>
                <a:lnTo>
                  <a:pt x="34" y="17"/>
                </a:lnTo>
                <a:close/>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60" name="Freeform 206">
            <a:extLst>
              <a:ext uri="{FF2B5EF4-FFF2-40B4-BE49-F238E27FC236}">
                <a16:creationId xmlns:a16="http://schemas.microsoft.com/office/drawing/2014/main" id="{D6A8D36E-6A8F-4AC3-9DB4-EC1935865A0D}"/>
              </a:ext>
            </a:extLst>
          </p:cNvPr>
          <p:cNvSpPr>
            <a:spLocks/>
          </p:cNvSpPr>
          <p:nvPr/>
        </p:nvSpPr>
        <p:spPr bwMode="auto">
          <a:xfrm>
            <a:off x="995363" y="1455738"/>
            <a:ext cx="50800" cy="53975"/>
          </a:xfrm>
          <a:custGeom>
            <a:avLst/>
            <a:gdLst>
              <a:gd name="T0" fmla="*/ 32 w 32"/>
              <a:gd name="T1" fmla="*/ 17 h 34"/>
              <a:gd name="T2" fmla="*/ 32 w 32"/>
              <a:gd name="T3" fmla="*/ 17 h 34"/>
              <a:gd name="T4" fmla="*/ 32 w 32"/>
              <a:gd name="T5" fmla="*/ 24 h 34"/>
              <a:gd name="T6" fmla="*/ 28 w 32"/>
              <a:gd name="T7" fmla="*/ 30 h 34"/>
              <a:gd name="T8" fmla="*/ 21 w 32"/>
              <a:gd name="T9" fmla="*/ 32 h 34"/>
              <a:gd name="T10" fmla="*/ 15 w 32"/>
              <a:gd name="T11" fmla="*/ 34 h 34"/>
              <a:gd name="T12" fmla="*/ 15 w 32"/>
              <a:gd name="T13" fmla="*/ 34 h 34"/>
              <a:gd name="T14" fmla="*/ 8 w 32"/>
              <a:gd name="T15" fmla="*/ 32 h 34"/>
              <a:gd name="T16" fmla="*/ 4 w 32"/>
              <a:gd name="T17" fmla="*/ 30 h 34"/>
              <a:gd name="T18" fmla="*/ 0 w 32"/>
              <a:gd name="T19" fmla="*/ 24 h 34"/>
              <a:gd name="T20" fmla="*/ 0 w 32"/>
              <a:gd name="T21" fmla="*/ 17 h 34"/>
              <a:gd name="T22" fmla="*/ 0 w 32"/>
              <a:gd name="T23" fmla="*/ 17 h 34"/>
              <a:gd name="T24" fmla="*/ 0 w 32"/>
              <a:gd name="T25" fmla="*/ 11 h 34"/>
              <a:gd name="T26" fmla="*/ 4 w 32"/>
              <a:gd name="T27" fmla="*/ 6 h 34"/>
              <a:gd name="T28" fmla="*/ 8 w 32"/>
              <a:gd name="T29" fmla="*/ 2 h 34"/>
              <a:gd name="T30" fmla="*/ 15 w 32"/>
              <a:gd name="T31" fmla="*/ 0 h 34"/>
              <a:gd name="T32" fmla="*/ 15 w 32"/>
              <a:gd name="T33" fmla="*/ 0 h 34"/>
              <a:gd name="T34" fmla="*/ 21 w 32"/>
              <a:gd name="T35" fmla="*/ 2 h 34"/>
              <a:gd name="T36" fmla="*/ 28 w 32"/>
              <a:gd name="T37" fmla="*/ 6 h 34"/>
              <a:gd name="T38" fmla="*/ 32 w 32"/>
              <a:gd name="T39" fmla="*/ 11 h 34"/>
              <a:gd name="T40" fmla="*/ 32 w 32"/>
              <a:gd name="T41" fmla="*/ 17 h 34"/>
              <a:gd name="T42" fmla="*/ 32 w 32"/>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4">
                <a:moveTo>
                  <a:pt x="32" y="17"/>
                </a:moveTo>
                <a:lnTo>
                  <a:pt x="32" y="17"/>
                </a:lnTo>
                <a:lnTo>
                  <a:pt x="32" y="24"/>
                </a:lnTo>
                <a:lnTo>
                  <a:pt x="28" y="30"/>
                </a:lnTo>
                <a:lnTo>
                  <a:pt x="21" y="32"/>
                </a:lnTo>
                <a:lnTo>
                  <a:pt x="15" y="34"/>
                </a:lnTo>
                <a:lnTo>
                  <a:pt x="15" y="34"/>
                </a:lnTo>
                <a:lnTo>
                  <a:pt x="8" y="32"/>
                </a:lnTo>
                <a:lnTo>
                  <a:pt x="4" y="30"/>
                </a:lnTo>
                <a:lnTo>
                  <a:pt x="0" y="24"/>
                </a:lnTo>
                <a:lnTo>
                  <a:pt x="0" y="17"/>
                </a:lnTo>
                <a:lnTo>
                  <a:pt x="0" y="17"/>
                </a:lnTo>
                <a:lnTo>
                  <a:pt x="0" y="11"/>
                </a:lnTo>
                <a:lnTo>
                  <a:pt x="4" y="6"/>
                </a:lnTo>
                <a:lnTo>
                  <a:pt x="8" y="2"/>
                </a:lnTo>
                <a:lnTo>
                  <a:pt x="15" y="0"/>
                </a:lnTo>
                <a:lnTo>
                  <a:pt x="15" y="0"/>
                </a:lnTo>
                <a:lnTo>
                  <a:pt x="21" y="2"/>
                </a:lnTo>
                <a:lnTo>
                  <a:pt x="28" y="6"/>
                </a:lnTo>
                <a:lnTo>
                  <a:pt x="32" y="11"/>
                </a:lnTo>
                <a:lnTo>
                  <a:pt x="32" y="17"/>
                </a:lnTo>
                <a:lnTo>
                  <a:pt x="32" y="17"/>
                </a:lnTo>
                <a:close/>
              </a:path>
            </a:pathLst>
          </a:custGeom>
          <a:noFill/>
          <a:ln w="14288">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61" name="Freeform 207">
            <a:extLst>
              <a:ext uri="{FF2B5EF4-FFF2-40B4-BE49-F238E27FC236}">
                <a16:creationId xmlns:a16="http://schemas.microsoft.com/office/drawing/2014/main" id="{98689B22-2414-40E0-B6C2-A737A141D87F}"/>
              </a:ext>
            </a:extLst>
          </p:cNvPr>
          <p:cNvSpPr>
            <a:spLocks/>
          </p:cNvSpPr>
          <p:nvPr/>
        </p:nvSpPr>
        <p:spPr bwMode="auto">
          <a:xfrm>
            <a:off x="935038" y="1443038"/>
            <a:ext cx="53975" cy="53975"/>
          </a:xfrm>
          <a:custGeom>
            <a:avLst/>
            <a:gdLst>
              <a:gd name="T0" fmla="*/ 34 w 34"/>
              <a:gd name="T1" fmla="*/ 17 h 34"/>
              <a:gd name="T2" fmla="*/ 34 w 34"/>
              <a:gd name="T3" fmla="*/ 17 h 34"/>
              <a:gd name="T4" fmla="*/ 32 w 34"/>
              <a:gd name="T5" fmla="*/ 23 h 34"/>
              <a:gd name="T6" fmla="*/ 29 w 34"/>
              <a:gd name="T7" fmla="*/ 27 h 34"/>
              <a:gd name="T8" fmla="*/ 23 w 34"/>
              <a:gd name="T9" fmla="*/ 32 h 34"/>
              <a:gd name="T10" fmla="*/ 17 w 34"/>
              <a:gd name="T11" fmla="*/ 34 h 34"/>
              <a:gd name="T12" fmla="*/ 17 w 34"/>
              <a:gd name="T13" fmla="*/ 34 h 34"/>
              <a:gd name="T14" fmla="*/ 10 w 34"/>
              <a:gd name="T15" fmla="*/ 32 h 34"/>
              <a:gd name="T16" fmla="*/ 4 w 34"/>
              <a:gd name="T17" fmla="*/ 27 h 34"/>
              <a:gd name="T18" fmla="*/ 2 w 34"/>
              <a:gd name="T19" fmla="*/ 23 h 34"/>
              <a:gd name="T20" fmla="*/ 0 w 34"/>
              <a:gd name="T21" fmla="*/ 17 h 34"/>
              <a:gd name="T22" fmla="*/ 0 w 34"/>
              <a:gd name="T23" fmla="*/ 17 h 34"/>
              <a:gd name="T24" fmla="*/ 2 w 34"/>
              <a:gd name="T25" fmla="*/ 10 h 34"/>
              <a:gd name="T26" fmla="*/ 4 w 34"/>
              <a:gd name="T27" fmla="*/ 4 h 34"/>
              <a:gd name="T28" fmla="*/ 10 w 34"/>
              <a:gd name="T29" fmla="*/ 2 h 34"/>
              <a:gd name="T30" fmla="*/ 17 w 34"/>
              <a:gd name="T31" fmla="*/ 0 h 34"/>
              <a:gd name="T32" fmla="*/ 17 w 34"/>
              <a:gd name="T33" fmla="*/ 0 h 34"/>
              <a:gd name="T34" fmla="*/ 23 w 34"/>
              <a:gd name="T35" fmla="*/ 2 h 34"/>
              <a:gd name="T36" fmla="*/ 29 w 34"/>
              <a:gd name="T37" fmla="*/ 4 h 34"/>
              <a:gd name="T38" fmla="*/ 32 w 34"/>
              <a:gd name="T39" fmla="*/ 10 h 34"/>
              <a:gd name="T40" fmla="*/ 34 w 34"/>
              <a:gd name="T41" fmla="*/ 17 h 34"/>
              <a:gd name="T42" fmla="*/ 34 w 34"/>
              <a:gd name="T4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17"/>
                </a:moveTo>
                <a:lnTo>
                  <a:pt x="34" y="17"/>
                </a:lnTo>
                <a:lnTo>
                  <a:pt x="32" y="23"/>
                </a:lnTo>
                <a:lnTo>
                  <a:pt x="29" y="27"/>
                </a:lnTo>
                <a:lnTo>
                  <a:pt x="23" y="32"/>
                </a:lnTo>
                <a:lnTo>
                  <a:pt x="17" y="34"/>
                </a:lnTo>
                <a:lnTo>
                  <a:pt x="17" y="34"/>
                </a:lnTo>
                <a:lnTo>
                  <a:pt x="10" y="32"/>
                </a:lnTo>
                <a:lnTo>
                  <a:pt x="4" y="27"/>
                </a:lnTo>
                <a:lnTo>
                  <a:pt x="2" y="23"/>
                </a:lnTo>
                <a:lnTo>
                  <a:pt x="0" y="17"/>
                </a:lnTo>
                <a:lnTo>
                  <a:pt x="0" y="17"/>
                </a:lnTo>
                <a:lnTo>
                  <a:pt x="2" y="10"/>
                </a:lnTo>
                <a:lnTo>
                  <a:pt x="4" y="4"/>
                </a:lnTo>
                <a:lnTo>
                  <a:pt x="10" y="2"/>
                </a:lnTo>
                <a:lnTo>
                  <a:pt x="17" y="0"/>
                </a:lnTo>
                <a:lnTo>
                  <a:pt x="17" y="0"/>
                </a:lnTo>
                <a:lnTo>
                  <a:pt x="23" y="2"/>
                </a:lnTo>
                <a:lnTo>
                  <a:pt x="29" y="4"/>
                </a:lnTo>
                <a:lnTo>
                  <a:pt x="32" y="10"/>
                </a:lnTo>
                <a:lnTo>
                  <a:pt x="34" y="17"/>
                </a:lnTo>
                <a:lnTo>
                  <a:pt x="34" y="17"/>
                </a:lnTo>
                <a:close/>
              </a:path>
            </a:pathLst>
          </a:custGeom>
          <a:noFill/>
          <a:ln w="14288">
            <a:solidFill>
              <a:srgbClr val="A69F9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62" name="Rectangle 208">
            <a:extLst>
              <a:ext uri="{FF2B5EF4-FFF2-40B4-BE49-F238E27FC236}">
                <a16:creationId xmlns:a16="http://schemas.microsoft.com/office/drawing/2014/main" id="{FCF5E087-BA7E-451E-AFD6-153663AF5D8C}"/>
              </a:ext>
            </a:extLst>
          </p:cNvPr>
          <p:cNvSpPr>
            <a:spLocks noChangeArrowheads="1"/>
          </p:cNvSpPr>
          <p:nvPr/>
        </p:nvSpPr>
        <p:spPr bwMode="auto">
          <a:xfrm rot="16200000">
            <a:off x="-211137" y="2808288"/>
            <a:ext cx="14271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effectLst/>
                <a:uLnTx/>
                <a:uFillTx/>
                <a:cs typeface="Arial" panose="020B0604020202020204" pitchFamily="34" charset="0"/>
                <a:sym typeface="Arial"/>
              </a:rPr>
              <a:t>Overall survival (%)</a:t>
            </a:r>
            <a:endParaRPr kumimoji="0" lang="en-US" altLang="en-US" sz="1200" b="0" i="0" u="none" strike="noStrike" kern="1200" cap="none" spc="0" normalizeH="0" baseline="0" noProof="0" dirty="0">
              <a:ln>
                <a:noFill/>
              </a:ln>
              <a:effectLst/>
              <a:uLnTx/>
              <a:uFillTx/>
              <a:cs typeface="Arial" panose="020B0604020202020204" pitchFamily="34" charset="0"/>
              <a:sym typeface="Arial"/>
            </a:endParaRPr>
          </a:p>
        </p:txBody>
      </p:sp>
      <p:sp>
        <p:nvSpPr>
          <p:cNvPr id="63" name="Line 209">
            <a:extLst>
              <a:ext uri="{FF2B5EF4-FFF2-40B4-BE49-F238E27FC236}">
                <a16:creationId xmlns:a16="http://schemas.microsoft.com/office/drawing/2014/main" id="{DCF05786-3B64-468B-B2F6-065086118DB1}"/>
              </a:ext>
            </a:extLst>
          </p:cNvPr>
          <p:cNvSpPr>
            <a:spLocks noChangeShapeType="1"/>
          </p:cNvSpPr>
          <p:nvPr/>
        </p:nvSpPr>
        <p:spPr bwMode="auto">
          <a:xfrm flipH="1">
            <a:off x="6910388" y="4443413"/>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2" name="Line 210">
            <a:extLst>
              <a:ext uri="{FF2B5EF4-FFF2-40B4-BE49-F238E27FC236}">
                <a16:creationId xmlns:a16="http://schemas.microsoft.com/office/drawing/2014/main" id="{DBE1C41C-9EF2-4262-A5F6-444CB19DC6C8}"/>
              </a:ext>
            </a:extLst>
          </p:cNvPr>
          <p:cNvSpPr>
            <a:spLocks noChangeShapeType="1"/>
          </p:cNvSpPr>
          <p:nvPr/>
        </p:nvSpPr>
        <p:spPr bwMode="auto">
          <a:xfrm flipH="1">
            <a:off x="6910388" y="4146550"/>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3" name="Line 211">
            <a:extLst>
              <a:ext uri="{FF2B5EF4-FFF2-40B4-BE49-F238E27FC236}">
                <a16:creationId xmlns:a16="http://schemas.microsoft.com/office/drawing/2014/main" id="{9D904CBE-DCEC-4902-9C69-44C6FC1B6CBC}"/>
              </a:ext>
            </a:extLst>
          </p:cNvPr>
          <p:cNvSpPr>
            <a:spLocks noChangeShapeType="1"/>
          </p:cNvSpPr>
          <p:nvPr/>
        </p:nvSpPr>
        <p:spPr bwMode="auto">
          <a:xfrm flipH="1">
            <a:off x="6910388" y="3848100"/>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4" name="Line 212">
            <a:extLst>
              <a:ext uri="{FF2B5EF4-FFF2-40B4-BE49-F238E27FC236}">
                <a16:creationId xmlns:a16="http://schemas.microsoft.com/office/drawing/2014/main" id="{00AB2666-CB2E-4280-91C5-5CF84542C878}"/>
              </a:ext>
            </a:extLst>
          </p:cNvPr>
          <p:cNvSpPr>
            <a:spLocks noChangeShapeType="1"/>
          </p:cNvSpPr>
          <p:nvPr/>
        </p:nvSpPr>
        <p:spPr bwMode="auto">
          <a:xfrm flipH="1">
            <a:off x="6910388" y="3549650"/>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5" name="Line 213">
            <a:extLst>
              <a:ext uri="{FF2B5EF4-FFF2-40B4-BE49-F238E27FC236}">
                <a16:creationId xmlns:a16="http://schemas.microsoft.com/office/drawing/2014/main" id="{DE82EA09-BD9E-4C93-93E5-D5FADCE5B852}"/>
              </a:ext>
            </a:extLst>
          </p:cNvPr>
          <p:cNvSpPr>
            <a:spLocks noChangeShapeType="1"/>
          </p:cNvSpPr>
          <p:nvPr/>
        </p:nvSpPr>
        <p:spPr bwMode="auto">
          <a:xfrm flipH="1">
            <a:off x="6910388" y="3252788"/>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6" name="Line 214">
            <a:extLst>
              <a:ext uri="{FF2B5EF4-FFF2-40B4-BE49-F238E27FC236}">
                <a16:creationId xmlns:a16="http://schemas.microsoft.com/office/drawing/2014/main" id="{2766FE30-FA97-4521-A567-F8D3925DE3DB}"/>
              </a:ext>
            </a:extLst>
          </p:cNvPr>
          <p:cNvSpPr>
            <a:spLocks noChangeShapeType="1"/>
          </p:cNvSpPr>
          <p:nvPr/>
        </p:nvSpPr>
        <p:spPr bwMode="auto">
          <a:xfrm flipH="1">
            <a:off x="6910388" y="2954338"/>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7" name="Line 215">
            <a:extLst>
              <a:ext uri="{FF2B5EF4-FFF2-40B4-BE49-F238E27FC236}">
                <a16:creationId xmlns:a16="http://schemas.microsoft.com/office/drawing/2014/main" id="{1F968994-7C24-456A-8A2B-3DDCFACECF9D}"/>
              </a:ext>
            </a:extLst>
          </p:cNvPr>
          <p:cNvSpPr>
            <a:spLocks noChangeShapeType="1"/>
          </p:cNvSpPr>
          <p:nvPr/>
        </p:nvSpPr>
        <p:spPr bwMode="auto">
          <a:xfrm flipH="1">
            <a:off x="6910388" y="2657475"/>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8" name="Line 216">
            <a:extLst>
              <a:ext uri="{FF2B5EF4-FFF2-40B4-BE49-F238E27FC236}">
                <a16:creationId xmlns:a16="http://schemas.microsoft.com/office/drawing/2014/main" id="{1A3DC555-EB27-4B16-9A49-9185C453B397}"/>
              </a:ext>
            </a:extLst>
          </p:cNvPr>
          <p:cNvSpPr>
            <a:spLocks noChangeShapeType="1"/>
          </p:cNvSpPr>
          <p:nvPr/>
        </p:nvSpPr>
        <p:spPr bwMode="auto">
          <a:xfrm flipH="1">
            <a:off x="6910388" y="2359025"/>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19" name="Line 217">
            <a:extLst>
              <a:ext uri="{FF2B5EF4-FFF2-40B4-BE49-F238E27FC236}">
                <a16:creationId xmlns:a16="http://schemas.microsoft.com/office/drawing/2014/main" id="{9E5F0CA5-2E92-4AEB-AB4E-F512F3DD4858}"/>
              </a:ext>
            </a:extLst>
          </p:cNvPr>
          <p:cNvSpPr>
            <a:spLocks noChangeShapeType="1"/>
          </p:cNvSpPr>
          <p:nvPr/>
        </p:nvSpPr>
        <p:spPr bwMode="auto">
          <a:xfrm flipH="1">
            <a:off x="6910388" y="2062163"/>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20" name="Line 218">
            <a:extLst>
              <a:ext uri="{FF2B5EF4-FFF2-40B4-BE49-F238E27FC236}">
                <a16:creationId xmlns:a16="http://schemas.microsoft.com/office/drawing/2014/main" id="{216E7147-092B-4CBF-8530-85458FA8231D}"/>
              </a:ext>
            </a:extLst>
          </p:cNvPr>
          <p:cNvSpPr>
            <a:spLocks noChangeShapeType="1"/>
          </p:cNvSpPr>
          <p:nvPr/>
        </p:nvSpPr>
        <p:spPr bwMode="auto">
          <a:xfrm flipH="1">
            <a:off x="6910388" y="1763713"/>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21" name="Line 219">
            <a:extLst>
              <a:ext uri="{FF2B5EF4-FFF2-40B4-BE49-F238E27FC236}">
                <a16:creationId xmlns:a16="http://schemas.microsoft.com/office/drawing/2014/main" id="{4A39BDE3-DA29-4DC0-B378-B6B1050FEAEE}"/>
              </a:ext>
            </a:extLst>
          </p:cNvPr>
          <p:cNvSpPr>
            <a:spLocks noChangeShapeType="1"/>
          </p:cNvSpPr>
          <p:nvPr/>
        </p:nvSpPr>
        <p:spPr bwMode="auto">
          <a:xfrm flipH="1">
            <a:off x="6910388" y="1465263"/>
            <a:ext cx="53975" cy="0"/>
          </a:xfrm>
          <a:prstGeom prst="line">
            <a:avLst/>
          </a:prstGeom>
          <a:noFill/>
          <a:ln w="14288">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22" name="Freeform 220">
            <a:extLst>
              <a:ext uri="{FF2B5EF4-FFF2-40B4-BE49-F238E27FC236}">
                <a16:creationId xmlns:a16="http://schemas.microsoft.com/office/drawing/2014/main" id="{3A797D5B-D634-4573-BB09-57D0CF4427B1}"/>
              </a:ext>
            </a:extLst>
          </p:cNvPr>
          <p:cNvSpPr>
            <a:spLocks/>
          </p:cNvSpPr>
          <p:nvPr/>
        </p:nvSpPr>
        <p:spPr bwMode="auto">
          <a:xfrm>
            <a:off x="6964363" y="1404938"/>
            <a:ext cx="4846638" cy="3086100"/>
          </a:xfrm>
          <a:custGeom>
            <a:avLst/>
            <a:gdLst>
              <a:gd name="T0" fmla="*/ 0 w 3053"/>
              <a:gd name="T1" fmla="*/ 0 h 1944"/>
              <a:gd name="T2" fmla="*/ 0 w 3053"/>
              <a:gd name="T3" fmla="*/ 1944 h 1944"/>
              <a:gd name="T4" fmla="*/ 3053 w 3053"/>
              <a:gd name="T5" fmla="*/ 1944 h 1944"/>
            </a:gdLst>
            <a:ahLst/>
            <a:cxnLst>
              <a:cxn ang="0">
                <a:pos x="T0" y="T1"/>
              </a:cxn>
              <a:cxn ang="0">
                <a:pos x="T2" y="T3"/>
              </a:cxn>
              <a:cxn ang="0">
                <a:pos x="T4" y="T5"/>
              </a:cxn>
            </a:cxnLst>
            <a:rect l="0" t="0" r="r" b="b"/>
            <a:pathLst>
              <a:path w="3053" h="1944">
                <a:moveTo>
                  <a:pt x="0" y="0"/>
                </a:moveTo>
                <a:lnTo>
                  <a:pt x="0" y="1944"/>
                </a:lnTo>
                <a:lnTo>
                  <a:pt x="3053" y="1944"/>
                </a:lnTo>
              </a:path>
            </a:pathLst>
          </a:custGeom>
          <a:noFill/>
          <a:ln w="14288">
            <a:solidFill>
              <a:srgbClr val="59545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23" name="Rectangle 221">
            <a:extLst>
              <a:ext uri="{FF2B5EF4-FFF2-40B4-BE49-F238E27FC236}">
                <a16:creationId xmlns:a16="http://schemas.microsoft.com/office/drawing/2014/main" id="{06445968-5385-4978-9108-4581009515A3}"/>
              </a:ext>
            </a:extLst>
          </p:cNvPr>
          <p:cNvSpPr>
            <a:spLocks noChangeArrowheads="1"/>
          </p:cNvSpPr>
          <p:nvPr/>
        </p:nvSpPr>
        <p:spPr bwMode="auto">
          <a:xfrm>
            <a:off x="6667501" y="1389063"/>
            <a:ext cx="2349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100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24" name="Rectangle 222">
            <a:extLst>
              <a:ext uri="{FF2B5EF4-FFF2-40B4-BE49-F238E27FC236}">
                <a16:creationId xmlns:a16="http://schemas.microsoft.com/office/drawing/2014/main" id="{7196F2A3-9852-4DC9-B543-BBB40B0DE51F}"/>
              </a:ext>
            </a:extLst>
          </p:cNvPr>
          <p:cNvSpPr>
            <a:spLocks noChangeArrowheads="1"/>
          </p:cNvSpPr>
          <p:nvPr/>
        </p:nvSpPr>
        <p:spPr bwMode="auto">
          <a:xfrm>
            <a:off x="6737351" y="1685925"/>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90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25" name="Rectangle 223">
            <a:extLst>
              <a:ext uri="{FF2B5EF4-FFF2-40B4-BE49-F238E27FC236}">
                <a16:creationId xmlns:a16="http://schemas.microsoft.com/office/drawing/2014/main" id="{76F8FBF0-6D4F-4C98-B3FD-D45789CEA026}"/>
              </a:ext>
            </a:extLst>
          </p:cNvPr>
          <p:cNvSpPr>
            <a:spLocks noChangeArrowheads="1"/>
          </p:cNvSpPr>
          <p:nvPr/>
        </p:nvSpPr>
        <p:spPr bwMode="auto">
          <a:xfrm>
            <a:off x="6737351" y="1984375"/>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80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26" name="Rectangle 224">
            <a:extLst>
              <a:ext uri="{FF2B5EF4-FFF2-40B4-BE49-F238E27FC236}">
                <a16:creationId xmlns:a16="http://schemas.microsoft.com/office/drawing/2014/main" id="{BE0AC301-6B66-49FA-B887-0C9AEBCD5C09}"/>
              </a:ext>
            </a:extLst>
          </p:cNvPr>
          <p:cNvSpPr>
            <a:spLocks noChangeArrowheads="1"/>
          </p:cNvSpPr>
          <p:nvPr/>
        </p:nvSpPr>
        <p:spPr bwMode="auto">
          <a:xfrm>
            <a:off x="6737351" y="2281238"/>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70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27" name="Rectangle 225">
            <a:extLst>
              <a:ext uri="{FF2B5EF4-FFF2-40B4-BE49-F238E27FC236}">
                <a16:creationId xmlns:a16="http://schemas.microsoft.com/office/drawing/2014/main" id="{2610CC58-6217-4239-944F-42337D5B271C}"/>
              </a:ext>
            </a:extLst>
          </p:cNvPr>
          <p:cNvSpPr>
            <a:spLocks noChangeArrowheads="1"/>
          </p:cNvSpPr>
          <p:nvPr/>
        </p:nvSpPr>
        <p:spPr bwMode="auto">
          <a:xfrm>
            <a:off x="6737351" y="2579688"/>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60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28" name="Rectangle 226">
            <a:extLst>
              <a:ext uri="{FF2B5EF4-FFF2-40B4-BE49-F238E27FC236}">
                <a16:creationId xmlns:a16="http://schemas.microsoft.com/office/drawing/2014/main" id="{0D3B4E78-8FC8-4AD3-936B-2CF4256144A1}"/>
              </a:ext>
            </a:extLst>
          </p:cNvPr>
          <p:cNvSpPr>
            <a:spLocks noChangeArrowheads="1"/>
          </p:cNvSpPr>
          <p:nvPr/>
        </p:nvSpPr>
        <p:spPr bwMode="auto">
          <a:xfrm>
            <a:off x="6737351" y="28765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50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29" name="Rectangle 227">
            <a:extLst>
              <a:ext uri="{FF2B5EF4-FFF2-40B4-BE49-F238E27FC236}">
                <a16:creationId xmlns:a16="http://schemas.microsoft.com/office/drawing/2014/main" id="{CC43FBD7-D7D4-48BC-87CE-F7437B2A74E7}"/>
              </a:ext>
            </a:extLst>
          </p:cNvPr>
          <p:cNvSpPr>
            <a:spLocks noChangeArrowheads="1"/>
          </p:cNvSpPr>
          <p:nvPr/>
        </p:nvSpPr>
        <p:spPr bwMode="auto">
          <a:xfrm>
            <a:off x="6737351" y="317500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40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30" name="Rectangle 228">
            <a:extLst>
              <a:ext uri="{FF2B5EF4-FFF2-40B4-BE49-F238E27FC236}">
                <a16:creationId xmlns:a16="http://schemas.microsoft.com/office/drawing/2014/main" id="{7336E68C-5D98-4C87-AC44-5F720CFC28A4}"/>
              </a:ext>
            </a:extLst>
          </p:cNvPr>
          <p:cNvSpPr>
            <a:spLocks noChangeArrowheads="1"/>
          </p:cNvSpPr>
          <p:nvPr/>
        </p:nvSpPr>
        <p:spPr bwMode="auto">
          <a:xfrm>
            <a:off x="6737351" y="3473450"/>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30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31" name="Rectangle 229">
            <a:extLst>
              <a:ext uri="{FF2B5EF4-FFF2-40B4-BE49-F238E27FC236}">
                <a16:creationId xmlns:a16="http://schemas.microsoft.com/office/drawing/2014/main" id="{4EC42ABE-B49A-4015-8E64-142CE5457AF4}"/>
              </a:ext>
            </a:extLst>
          </p:cNvPr>
          <p:cNvSpPr>
            <a:spLocks noChangeArrowheads="1"/>
          </p:cNvSpPr>
          <p:nvPr/>
        </p:nvSpPr>
        <p:spPr bwMode="auto">
          <a:xfrm>
            <a:off x="6737351" y="3770313"/>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20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32" name="Rectangle 230">
            <a:extLst>
              <a:ext uri="{FF2B5EF4-FFF2-40B4-BE49-F238E27FC236}">
                <a16:creationId xmlns:a16="http://schemas.microsoft.com/office/drawing/2014/main" id="{8DF071DC-C78C-4AA7-B4F2-43F7BA1CF646}"/>
              </a:ext>
            </a:extLst>
          </p:cNvPr>
          <p:cNvSpPr>
            <a:spLocks noChangeArrowheads="1"/>
          </p:cNvSpPr>
          <p:nvPr/>
        </p:nvSpPr>
        <p:spPr bwMode="auto">
          <a:xfrm>
            <a:off x="6737351" y="4068763"/>
            <a:ext cx="15716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10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33" name="Rectangle 231">
            <a:extLst>
              <a:ext uri="{FF2B5EF4-FFF2-40B4-BE49-F238E27FC236}">
                <a16:creationId xmlns:a16="http://schemas.microsoft.com/office/drawing/2014/main" id="{4C68DEF2-D8D5-4C0E-A76F-36A0CECA3F93}"/>
              </a:ext>
            </a:extLst>
          </p:cNvPr>
          <p:cNvSpPr>
            <a:spLocks noChangeArrowheads="1"/>
          </p:cNvSpPr>
          <p:nvPr/>
        </p:nvSpPr>
        <p:spPr bwMode="auto">
          <a:xfrm>
            <a:off x="6808788" y="4365625"/>
            <a:ext cx="777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34" name="Rectangle 232">
            <a:extLst>
              <a:ext uri="{FF2B5EF4-FFF2-40B4-BE49-F238E27FC236}">
                <a16:creationId xmlns:a16="http://schemas.microsoft.com/office/drawing/2014/main" id="{9DF56976-734F-428D-9690-86BA2853595E}"/>
              </a:ext>
            </a:extLst>
          </p:cNvPr>
          <p:cNvSpPr>
            <a:spLocks noChangeArrowheads="1"/>
          </p:cNvSpPr>
          <p:nvPr/>
        </p:nvSpPr>
        <p:spPr bwMode="auto">
          <a:xfrm>
            <a:off x="9161463" y="4805363"/>
            <a:ext cx="5016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effectLst/>
                <a:uLnTx/>
                <a:uFillTx/>
                <a:cs typeface="Arial" panose="020B0604020202020204" pitchFamily="34" charset="0"/>
                <a:sym typeface="Arial"/>
              </a:rPr>
              <a:t>Months</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535" name="Rectangle 233">
            <a:extLst>
              <a:ext uri="{FF2B5EF4-FFF2-40B4-BE49-F238E27FC236}">
                <a16:creationId xmlns:a16="http://schemas.microsoft.com/office/drawing/2014/main" id="{AA8E3839-50BA-44BE-97E4-5F8CD893598B}"/>
              </a:ext>
            </a:extLst>
          </p:cNvPr>
          <p:cNvSpPr>
            <a:spLocks noChangeArrowheads="1"/>
          </p:cNvSpPr>
          <p:nvPr/>
        </p:nvSpPr>
        <p:spPr bwMode="auto">
          <a:xfrm>
            <a:off x="6896101"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409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537" name="Rectangle 234">
            <a:extLst>
              <a:ext uri="{FF2B5EF4-FFF2-40B4-BE49-F238E27FC236}">
                <a16:creationId xmlns:a16="http://schemas.microsoft.com/office/drawing/2014/main" id="{08443AFE-D3CF-4A3D-A564-C722224A78A3}"/>
              </a:ext>
            </a:extLst>
          </p:cNvPr>
          <p:cNvSpPr>
            <a:spLocks noChangeArrowheads="1"/>
          </p:cNvSpPr>
          <p:nvPr/>
        </p:nvSpPr>
        <p:spPr bwMode="auto">
          <a:xfrm>
            <a:off x="7161213"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332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538" name="Rectangle 235">
            <a:extLst>
              <a:ext uri="{FF2B5EF4-FFF2-40B4-BE49-F238E27FC236}">
                <a16:creationId xmlns:a16="http://schemas.microsoft.com/office/drawing/2014/main" id="{3A07F144-67CD-45F0-9C3F-D054D08B2D52}"/>
              </a:ext>
            </a:extLst>
          </p:cNvPr>
          <p:cNvSpPr>
            <a:spLocks noChangeArrowheads="1"/>
          </p:cNvSpPr>
          <p:nvPr/>
        </p:nvSpPr>
        <p:spPr bwMode="auto">
          <a:xfrm>
            <a:off x="7424738"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279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539" name="Rectangle 236">
            <a:extLst>
              <a:ext uri="{FF2B5EF4-FFF2-40B4-BE49-F238E27FC236}">
                <a16:creationId xmlns:a16="http://schemas.microsoft.com/office/drawing/2014/main" id="{233E9EA1-B596-4723-B183-B01C77C9E0F0}"/>
              </a:ext>
            </a:extLst>
          </p:cNvPr>
          <p:cNvSpPr>
            <a:spLocks noChangeArrowheads="1"/>
          </p:cNvSpPr>
          <p:nvPr/>
        </p:nvSpPr>
        <p:spPr bwMode="auto">
          <a:xfrm>
            <a:off x="7696201"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235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540" name="Rectangle 237">
            <a:extLst>
              <a:ext uri="{FF2B5EF4-FFF2-40B4-BE49-F238E27FC236}">
                <a16:creationId xmlns:a16="http://schemas.microsoft.com/office/drawing/2014/main" id="{8BC8EA5D-AAC8-493C-AB58-E35B05FD5BFD}"/>
              </a:ext>
            </a:extLst>
          </p:cNvPr>
          <p:cNvSpPr>
            <a:spLocks noChangeArrowheads="1"/>
          </p:cNvSpPr>
          <p:nvPr/>
        </p:nvSpPr>
        <p:spPr bwMode="auto">
          <a:xfrm>
            <a:off x="7956551"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197</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541" name="Rectangle 238">
            <a:extLst>
              <a:ext uri="{FF2B5EF4-FFF2-40B4-BE49-F238E27FC236}">
                <a16:creationId xmlns:a16="http://schemas.microsoft.com/office/drawing/2014/main" id="{7681D042-E071-4760-BA9E-A6E5F04F7987}"/>
              </a:ext>
            </a:extLst>
          </p:cNvPr>
          <p:cNvSpPr>
            <a:spLocks noChangeArrowheads="1"/>
          </p:cNvSpPr>
          <p:nvPr/>
        </p:nvSpPr>
        <p:spPr bwMode="auto">
          <a:xfrm>
            <a:off x="8223251"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162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542" name="Rectangle 239">
            <a:extLst>
              <a:ext uri="{FF2B5EF4-FFF2-40B4-BE49-F238E27FC236}">
                <a16:creationId xmlns:a16="http://schemas.microsoft.com/office/drawing/2014/main" id="{CEDA9D62-63E3-485E-A44F-1E5D5B5F6B4A}"/>
              </a:ext>
            </a:extLst>
          </p:cNvPr>
          <p:cNvSpPr>
            <a:spLocks noChangeArrowheads="1"/>
          </p:cNvSpPr>
          <p:nvPr/>
        </p:nvSpPr>
        <p:spPr bwMode="auto">
          <a:xfrm>
            <a:off x="8486776"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132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48" name="Rectangle 240">
            <a:extLst>
              <a:ext uri="{FF2B5EF4-FFF2-40B4-BE49-F238E27FC236}">
                <a16:creationId xmlns:a16="http://schemas.microsoft.com/office/drawing/2014/main" id="{2444A08D-B00B-400F-B36D-C260944EE1CE}"/>
              </a:ext>
            </a:extLst>
          </p:cNvPr>
          <p:cNvSpPr>
            <a:spLocks noChangeArrowheads="1"/>
          </p:cNvSpPr>
          <p:nvPr/>
        </p:nvSpPr>
        <p:spPr bwMode="auto">
          <a:xfrm>
            <a:off x="8751888" y="5116513"/>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102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49" name="Rectangle 241">
            <a:extLst>
              <a:ext uri="{FF2B5EF4-FFF2-40B4-BE49-F238E27FC236}">
                <a16:creationId xmlns:a16="http://schemas.microsoft.com/office/drawing/2014/main" id="{04F280ED-C072-4FC6-BEB3-457A34DFE49C}"/>
              </a:ext>
            </a:extLst>
          </p:cNvPr>
          <p:cNvSpPr>
            <a:spLocks noChangeArrowheads="1"/>
          </p:cNvSpPr>
          <p:nvPr/>
        </p:nvSpPr>
        <p:spPr bwMode="auto">
          <a:xfrm>
            <a:off x="9045576"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90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0" name="Rectangle 242">
            <a:extLst>
              <a:ext uri="{FF2B5EF4-FFF2-40B4-BE49-F238E27FC236}">
                <a16:creationId xmlns:a16="http://schemas.microsoft.com/office/drawing/2014/main" id="{D40AB934-377B-4D08-9665-AEA8C80A1515}"/>
              </a:ext>
            </a:extLst>
          </p:cNvPr>
          <p:cNvSpPr>
            <a:spLocks noChangeArrowheads="1"/>
          </p:cNvSpPr>
          <p:nvPr/>
        </p:nvSpPr>
        <p:spPr bwMode="auto">
          <a:xfrm>
            <a:off x="9312276"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79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1" name="Rectangle 243">
            <a:extLst>
              <a:ext uri="{FF2B5EF4-FFF2-40B4-BE49-F238E27FC236}">
                <a16:creationId xmlns:a16="http://schemas.microsoft.com/office/drawing/2014/main" id="{4996CF8E-2A45-4770-BB9F-F54C8D9A76D7}"/>
              </a:ext>
            </a:extLst>
          </p:cNvPr>
          <p:cNvSpPr>
            <a:spLocks noChangeArrowheads="1"/>
          </p:cNvSpPr>
          <p:nvPr/>
        </p:nvSpPr>
        <p:spPr bwMode="auto">
          <a:xfrm>
            <a:off x="9577388"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68</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2" name="Rectangle 244">
            <a:extLst>
              <a:ext uri="{FF2B5EF4-FFF2-40B4-BE49-F238E27FC236}">
                <a16:creationId xmlns:a16="http://schemas.microsoft.com/office/drawing/2014/main" id="{64607B21-853E-41F6-82FC-B07767A59663}"/>
              </a:ext>
            </a:extLst>
          </p:cNvPr>
          <p:cNvSpPr>
            <a:spLocks noChangeArrowheads="1"/>
          </p:cNvSpPr>
          <p:nvPr/>
        </p:nvSpPr>
        <p:spPr bwMode="auto">
          <a:xfrm>
            <a:off x="9840913"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62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3" name="Rectangle 245">
            <a:extLst>
              <a:ext uri="{FF2B5EF4-FFF2-40B4-BE49-F238E27FC236}">
                <a16:creationId xmlns:a16="http://schemas.microsoft.com/office/drawing/2014/main" id="{66166620-2EA7-4C2C-A947-CAA6D96C396D}"/>
              </a:ext>
            </a:extLst>
          </p:cNvPr>
          <p:cNvSpPr>
            <a:spLocks noChangeArrowheads="1"/>
          </p:cNvSpPr>
          <p:nvPr/>
        </p:nvSpPr>
        <p:spPr bwMode="auto">
          <a:xfrm>
            <a:off x="10104438"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59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4" name="Rectangle 246">
            <a:extLst>
              <a:ext uri="{FF2B5EF4-FFF2-40B4-BE49-F238E27FC236}">
                <a16:creationId xmlns:a16="http://schemas.microsoft.com/office/drawing/2014/main" id="{B4169EA0-C520-43F5-9662-BE224736DFEE}"/>
              </a:ext>
            </a:extLst>
          </p:cNvPr>
          <p:cNvSpPr>
            <a:spLocks noChangeArrowheads="1"/>
          </p:cNvSpPr>
          <p:nvPr/>
        </p:nvSpPr>
        <p:spPr bwMode="auto">
          <a:xfrm>
            <a:off x="1036955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5" name="Rectangle 247">
            <a:extLst>
              <a:ext uri="{FF2B5EF4-FFF2-40B4-BE49-F238E27FC236}">
                <a16:creationId xmlns:a16="http://schemas.microsoft.com/office/drawing/2014/main" id="{C02678C7-CF94-44EC-AF72-3250C73DFD19}"/>
              </a:ext>
            </a:extLst>
          </p:cNvPr>
          <p:cNvSpPr>
            <a:spLocks noChangeArrowheads="1"/>
          </p:cNvSpPr>
          <p:nvPr/>
        </p:nvSpPr>
        <p:spPr bwMode="auto">
          <a:xfrm>
            <a:off x="1063625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6" name="Rectangle 248">
            <a:extLst>
              <a:ext uri="{FF2B5EF4-FFF2-40B4-BE49-F238E27FC236}">
                <a16:creationId xmlns:a16="http://schemas.microsoft.com/office/drawing/2014/main" id="{9FBD9BB5-AE02-4D85-B6D7-6D836D2BC456}"/>
              </a:ext>
            </a:extLst>
          </p:cNvPr>
          <p:cNvSpPr>
            <a:spLocks noChangeArrowheads="1"/>
          </p:cNvSpPr>
          <p:nvPr/>
        </p:nvSpPr>
        <p:spPr bwMode="auto">
          <a:xfrm>
            <a:off x="10896601" y="5116513"/>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7" name="Rectangle 249">
            <a:extLst>
              <a:ext uri="{FF2B5EF4-FFF2-40B4-BE49-F238E27FC236}">
                <a16:creationId xmlns:a16="http://schemas.microsoft.com/office/drawing/2014/main" id="{26959C22-E21A-4806-941D-1694530E6708}"/>
              </a:ext>
            </a:extLst>
          </p:cNvPr>
          <p:cNvSpPr>
            <a:spLocks noChangeArrowheads="1"/>
          </p:cNvSpPr>
          <p:nvPr/>
        </p:nvSpPr>
        <p:spPr bwMode="auto">
          <a:xfrm>
            <a:off x="6896101"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404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8" name="Rectangle 250">
            <a:extLst>
              <a:ext uri="{FF2B5EF4-FFF2-40B4-BE49-F238E27FC236}">
                <a16:creationId xmlns:a16="http://schemas.microsoft.com/office/drawing/2014/main" id="{B73D96A5-7DD1-4213-BB06-EC94C3E66318}"/>
              </a:ext>
            </a:extLst>
          </p:cNvPr>
          <p:cNvSpPr>
            <a:spLocks noChangeArrowheads="1"/>
          </p:cNvSpPr>
          <p:nvPr/>
        </p:nvSpPr>
        <p:spPr bwMode="auto">
          <a:xfrm>
            <a:off x="7161213"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359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59" name="Rectangle 251">
            <a:extLst>
              <a:ext uri="{FF2B5EF4-FFF2-40B4-BE49-F238E27FC236}">
                <a16:creationId xmlns:a16="http://schemas.microsoft.com/office/drawing/2014/main" id="{94DB8EA2-6CE4-4E8A-AD1F-0855364CE46A}"/>
              </a:ext>
            </a:extLst>
          </p:cNvPr>
          <p:cNvSpPr>
            <a:spLocks noChangeArrowheads="1"/>
          </p:cNvSpPr>
          <p:nvPr/>
        </p:nvSpPr>
        <p:spPr bwMode="auto">
          <a:xfrm>
            <a:off x="7424738"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305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0" name="Rectangle 252">
            <a:extLst>
              <a:ext uri="{FF2B5EF4-FFF2-40B4-BE49-F238E27FC236}">
                <a16:creationId xmlns:a16="http://schemas.microsoft.com/office/drawing/2014/main" id="{2BF9235F-DAB8-4ED6-AC1A-1B146ABF4814}"/>
              </a:ext>
            </a:extLst>
          </p:cNvPr>
          <p:cNvSpPr>
            <a:spLocks noChangeArrowheads="1"/>
          </p:cNvSpPr>
          <p:nvPr/>
        </p:nvSpPr>
        <p:spPr bwMode="auto">
          <a:xfrm>
            <a:off x="7696201"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255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1" name="Rectangle 253">
            <a:extLst>
              <a:ext uri="{FF2B5EF4-FFF2-40B4-BE49-F238E27FC236}">
                <a16:creationId xmlns:a16="http://schemas.microsoft.com/office/drawing/2014/main" id="{C5CD3139-5FC3-433F-A936-D08F92284A92}"/>
              </a:ext>
            </a:extLst>
          </p:cNvPr>
          <p:cNvSpPr>
            <a:spLocks noChangeArrowheads="1"/>
          </p:cNvSpPr>
          <p:nvPr/>
        </p:nvSpPr>
        <p:spPr bwMode="auto">
          <a:xfrm>
            <a:off x="7956551"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189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2" name="Rectangle 254">
            <a:extLst>
              <a:ext uri="{FF2B5EF4-FFF2-40B4-BE49-F238E27FC236}">
                <a16:creationId xmlns:a16="http://schemas.microsoft.com/office/drawing/2014/main" id="{C619179B-5152-4CFB-8303-CC041BF0440D}"/>
              </a:ext>
            </a:extLst>
          </p:cNvPr>
          <p:cNvSpPr>
            <a:spLocks noChangeArrowheads="1"/>
          </p:cNvSpPr>
          <p:nvPr/>
        </p:nvSpPr>
        <p:spPr bwMode="auto">
          <a:xfrm>
            <a:off x="8223251" y="5259388"/>
            <a:ext cx="192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134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3" name="Rectangle 255">
            <a:extLst>
              <a:ext uri="{FF2B5EF4-FFF2-40B4-BE49-F238E27FC236}">
                <a16:creationId xmlns:a16="http://schemas.microsoft.com/office/drawing/2014/main" id="{8D1277DB-B35E-4ECD-9043-EF1256B03EDB}"/>
              </a:ext>
            </a:extLst>
          </p:cNvPr>
          <p:cNvSpPr>
            <a:spLocks noChangeArrowheads="1"/>
          </p:cNvSpPr>
          <p:nvPr/>
        </p:nvSpPr>
        <p:spPr bwMode="auto">
          <a:xfrm>
            <a:off x="8513763"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98</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4" name="Rectangle 256">
            <a:extLst>
              <a:ext uri="{FF2B5EF4-FFF2-40B4-BE49-F238E27FC236}">
                <a16:creationId xmlns:a16="http://schemas.microsoft.com/office/drawing/2014/main" id="{F302468F-BE56-4E09-AADF-428ABF59AD7D}"/>
              </a:ext>
            </a:extLst>
          </p:cNvPr>
          <p:cNvSpPr>
            <a:spLocks noChangeArrowheads="1"/>
          </p:cNvSpPr>
          <p:nvPr/>
        </p:nvSpPr>
        <p:spPr bwMode="auto">
          <a:xfrm>
            <a:off x="8782051"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84</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5" name="Rectangle 257">
            <a:extLst>
              <a:ext uri="{FF2B5EF4-FFF2-40B4-BE49-F238E27FC236}">
                <a16:creationId xmlns:a16="http://schemas.microsoft.com/office/drawing/2014/main" id="{4292BF36-034C-4769-A3EA-EB2BDDDD8D17}"/>
              </a:ext>
            </a:extLst>
          </p:cNvPr>
          <p:cNvSpPr>
            <a:spLocks noChangeArrowheads="1"/>
          </p:cNvSpPr>
          <p:nvPr/>
        </p:nvSpPr>
        <p:spPr bwMode="auto">
          <a:xfrm>
            <a:off x="9045576"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71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6" name="Rectangle 258">
            <a:extLst>
              <a:ext uri="{FF2B5EF4-FFF2-40B4-BE49-F238E27FC236}">
                <a16:creationId xmlns:a16="http://schemas.microsoft.com/office/drawing/2014/main" id="{F8FB8E49-8F4B-44E6-952B-0C36947FDB7B}"/>
              </a:ext>
            </a:extLst>
          </p:cNvPr>
          <p:cNvSpPr>
            <a:spLocks noChangeArrowheads="1"/>
          </p:cNvSpPr>
          <p:nvPr/>
        </p:nvSpPr>
        <p:spPr bwMode="auto">
          <a:xfrm>
            <a:off x="9312276"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56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7" name="Rectangle 259">
            <a:extLst>
              <a:ext uri="{FF2B5EF4-FFF2-40B4-BE49-F238E27FC236}">
                <a16:creationId xmlns:a16="http://schemas.microsoft.com/office/drawing/2014/main" id="{9BE9085D-27E7-4B86-87D1-49D80CB37A99}"/>
              </a:ext>
            </a:extLst>
          </p:cNvPr>
          <p:cNvSpPr>
            <a:spLocks noChangeArrowheads="1"/>
          </p:cNvSpPr>
          <p:nvPr/>
        </p:nvSpPr>
        <p:spPr bwMode="auto">
          <a:xfrm>
            <a:off x="9577388"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43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8" name="Rectangle 260">
            <a:extLst>
              <a:ext uri="{FF2B5EF4-FFF2-40B4-BE49-F238E27FC236}">
                <a16:creationId xmlns:a16="http://schemas.microsoft.com/office/drawing/2014/main" id="{AA7EB12A-0DBF-460D-8DC7-9F99107C0E62}"/>
              </a:ext>
            </a:extLst>
          </p:cNvPr>
          <p:cNvSpPr>
            <a:spLocks noChangeArrowheads="1"/>
          </p:cNvSpPr>
          <p:nvPr/>
        </p:nvSpPr>
        <p:spPr bwMode="auto">
          <a:xfrm>
            <a:off x="9840913"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36</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69" name="Rectangle 261">
            <a:extLst>
              <a:ext uri="{FF2B5EF4-FFF2-40B4-BE49-F238E27FC236}">
                <a16:creationId xmlns:a16="http://schemas.microsoft.com/office/drawing/2014/main" id="{3C56A070-ED76-4E59-BBBF-39020BF76118}"/>
              </a:ext>
            </a:extLst>
          </p:cNvPr>
          <p:cNvSpPr>
            <a:spLocks noChangeArrowheads="1"/>
          </p:cNvSpPr>
          <p:nvPr/>
        </p:nvSpPr>
        <p:spPr bwMode="auto">
          <a:xfrm>
            <a:off x="10104438"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31</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1" name="Rectangle 262">
            <a:extLst>
              <a:ext uri="{FF2B5EF4-FFF2-40B4-BE49-F238E27FC236}">
                <a16:creationId xmlns:a16="http://schemas.microsoft.com/office/drawing/2014/main" id="{47CDF754-791D-4230-90F8-E7406EE66812}"/>
              </a:ext>
            </a:extLst>
          </p:cNvPr>
          <p:cNvSpPr>
            <a:spLocks noChangeArrowheads="1"/>
          </p:cNvSpPr>
          <p:nvPr/>
        </p:nvSpPr>
        <p:spPr bwMode="auto">
          <a:xfrm>
            <a:off x="10369551"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2" name="Rectangle 263">
            <a:extLst>
              <a:ext uri="{FF2B5EF4-FFF2-40B4-BE49-F238E27FC236}">
                <a16:creationId xmlns:a16="http://schemas.microsoft.com/office/drawing/2014/main" id="{F9FA975E-AAB8-4304-8051-E53EBAF22D67}"/>
              </a:ext>
            </a:extLst>
          </p:cNvPr>
          <p:cNvSpPr>
            <a:spLocks noChangeArrowheads="1"/>
          </p:cNvSpPr>
          <p:nvPr/>
        </p:nvSpPr>
        <p:spPr bwMode="auto">
          <a:xfrm>
            <a:off x="10636251" y="5259388"/>
            <a:ext cx="1285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15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3" name="Rectangle 264">
            <a:extLst>
              <a:ext uri="{FF2B5EF4-FFF2-40B4-BE49-F238E27FC236}">
                <a16:creationId xmlns:a16="http://schemas.microsoft.com/office/drawing/2014/main" id="{A1203CEA-A142-47E2-B013-D16AEB3824F2}"/>
              </a:ext>
            </a:extLst>
          </p:cNvPr>
          <p:cNvSpPr>
            <a:spLocks noChangeArrowheads="1"/>
          </p:cNvSpPr>
          <p:nvPr/>
        </p:nvSpPr>
        <p:spPr bwMode="auto">
          <a:xfrm>
            <a:off x="10926763"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9</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4" name="Rectangle 265">
            <a:extLst>
              <a:ext uri="{FF2B5EF4-FFF2-40B4-BE49-F238E27FC236}">
                <a16:creationId xmlns:a16="http://schemas.microsoft.com/office/drawing/2014/main" id="{7024D80B-64F4-4677-9286-2FBD7656409F}"/>
              </a:ext>
            </a:extLst>
          </p:cNvPr>
          <p:cNvSpPr>
            <a:spLocks noChangeArrowheads="1"/>
          </p:cNvSpPr>
          <p:nvPr/>
        </p:nvSpPr>
        <p:spPr bwMode="auto">
          <a:xfrm>
            <a:off x="11195051"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5</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5" name="Rectangle 266">
            <a:extLst>
              <a:ext uri="{FF2B5EF4-FFF2-40B4-BE49-F238E27FC236}">
                <a16:creationId xmlns:a16="http://schemas.microsoft.com/office/drawing/2014/main" id="{A7654364-C679-4506-A1E6-D3D519E463E0}"/>
              </a:ext>
            </a:extLst>
          </p:cNvPr>
          <p:cNvSpPr>
            <a:spLocks noChangeArrowheads="1"/>
          </p:cNvSpPr>
          <p:nvPr/>
        </p:nvSpPr>
        <p:spPr bwMode="auto">
          <a:xfrm>
            <a:off x="11195051"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6" name="Rectangle 267">
            <a:extLst>
              <a:ext uri="{FF2B5EF4-FFF2-40B4-BE49-F238E27FC236}">
                <a16:creationId xmlns:a16="http://schemas.microsoft.com/office/drawing/2014/main" id="{D018C89D-DA27-4096-9A3B-5477DF02A0D3}"/>
              </a:ext>
            </a:extLst>
          </p:cNvPr>
          <p:cNvSpPr>
            <a:spLocks noChangeArrowheads="1"/>
          </p:cNvSpPr>
          <p:nvPr/>
        </p:nvSpPr>
        <p:spPr bwMode="auto">
          <a:xfrm>
            <a:off x="11458576"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3</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7" name="Rectangle 268">
            <a:extLst>
              <a:ext uri="{FF2B5EF4-FFF2-40B4-BE49-F238E27FC236}">
                <a16:creationId xmlns:a16="http://schemas.microsoft.com/office/drawing/2014/main" id="{64B7A283-A6C4-4FC3-87EE-8EF5936402B8}"/>
              </a:ext>
            </a:extLst>
          </p:cNvPr>
          <p:cNvSpPr>
            <a:spLocks noChangeArrowheads="1"/>
          </p:cNvSpPr>
          <p:nvPr/>
        </p:nvSpPr>
        <p:spPr bwMode="auto">
          <a:xfrm>
            <a:off x="11458576"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2</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8" name="Rectangle 269">
            <a:extLst>
              <a:ext uri="{FF2B5EF4-FFF2-40B4-BE49-F238E27FC236}">
                <a16:creationId xmlns:a16="http://schemas.microsoft.com/office/drawing/2014/main" id="{3688B4EF-C3CD-46F7-AE56-666A4B566831}"/>
              </a:ext>
            </a:extLst>
          </p:cNvPr>
          <p:cNvSpPr>
            <a:spLocks noChangeArrowheads="1"/>
          </p:cNvSpPr>
          <p:nvPr/>
        </p:nvSpPr>
        <p:spPr bwMode="auto">
          <a:xfrm>
            <a:off x="11718926" y="5116513"/>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79" name="Rectangle 270">
            <a:extLst>
              <a:ext uri="{FF2B5EF4-FFF2-40B4-BE49-F238E27FC236}">
                <a16:creationId xmlns:a16="http://schemas.microsoft.com/office/drawing/2014/main" id="{DAC45C75-FF29-4702-8C2B-F6997F1D9131}"/>
              </a:ext>
            </a:extLst>
          </p:cNvPr>
          <p:cNvSpPr>
            <a:spLocks noChangeArrowheads="1"/>
          </p:cNvSpPr>
          <p:nvPr/>
        </p:nvSpPr>
        <p:spPr bwMode="auto">
          <a:xfrm>
            <a:off x="11718926" y="5259388"/>
            <a:ext cx="6350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i="0" u="none" strike="noStrike" kern="1200" cap="none" spc="0" normalizeH="0" baseline="0" noProof="0" dirty="0">
                <a:ln>
                  <a:noFill/>
                </a:ln>
                <a:effectLst/>
                <a:uLnTx/>
                <a:uFillTx/>
                <a:cs typeface="Arial" panose="020B0604020202020204" pitchFamily="34" charset="0"/>
                <a:sym typeface="Arial"/>
              </a:rPr>
              <a:t>0</a:t>
            </a:r>
            <a:endParaRPr kumimoji="0" lang="en-US" altLang="en-US" sz="1800" i="0" u="none" strike="noStrike" kern="1200" cap="none" spc="0" normalizeH="0" baseline="0" noProof="0" dirty="0">
              <a:ln>
                <a:noFill/>
              </a:ln>
              <a:effectLst/>
              <a:uLnTx/>
              <a:uFillTx/>
              <a:cs typeface="Arial" panose="020B0604020202020204" pitchFamily="34" charset="0"/>
              <a:sym typeface="Arial"/>
            </a:endParaRPr>
          </a:p>
        </p:txBody>
      </p:sp>
      <p:sp>
        <p:nvSpPr>
          <p:cNvPr id="1280" name="Rectangle 271">
            <a:extLst>
              <a:ext uri="{FF2B5EF4-FFF2-40B4-BE49-F238E27FC236}">
                <a16:creationId xmlns:a16="http://schemas.microsoft.com/office/drawing/2014/main" id="{34109137-899E-4954-A4ED-E4BF3FEFC48E}"/>
              </a:ext>
            </a:extLst>
          </p:cNvPr>
          <p:cNvSpPr>
            <a:spLocks noChangeArrowheads="1"/>
          </p:cNvSpPr>
          <p:nvPr/>
        </p:nvSpPr>
        <p:spPr bwMode="auto">
          <a:xfrm rot="16200000">
            <a:off x="5880101" y="2816225"/>
            <a:ext cx="1303337"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effectLst/>
                <a:uLnTx/>
                <a:uFillTx/>
                <a:cs typeface="Arial" panose="020B0604020202020204" pitchFamily="34" charset="0"/>
                <a:sym typeface="Arial"/>
              </a:rPr>
              <a:t>Overall survival (%)</a:t>
            </a:r>
            <a:endParaRPr kumimoji="0" lang="en-US" altLang="en-US" sz="1800" b="0" i="0" u="none" strike="noStrike" kern="1200" cap="none" spc="0" normalizeH="0" baseline="0" noProof="0" dirty="0">
              <a:ln>
                <a:noFill/>
              </a:ln>
              <a:effectLst/>
              <a:uLnTx/>
              <a:uFillTx/>
              <a:cs typeface="Arial" panose="020B0604020202020204" pitchFamily="34" charset="0"/>
              <a:sym typeface="Arial"/>
            </a:endParaRPr>
          </a:p>
        </p:txBody>
      </p:sp>
      <p:sp>
        <p:nvSpPr>
          <p:cNvPr id="1281" name="Rectangle 272">
            <a:extLst>
              <a:ext uri="{FF2B5EF4-FFF2-40B4-BE49-F238E27FC236}">
                <a16:creationId xmlns:a16="http://schemas.microsoft.com/office/drawing/2014/main" id="{5AD61006-9690-436F-81D5-6DC620926535}"/>
              </a:ext>
            </a:extLst>
          </p:cNvPr>
          <p:cNvSpPr>
            <a:spLocks noChangeArrowheads="1"/>
          </p:cNvSpPr>
          <p:nvPr/>
        </p:nvSpPr>
        <p:spPr bwMode="auto">
          <a:xfrm>
            <a:off x="2044701" y="3570288"/>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6"/>
                </a:solidFill>
                <a:effectLst/>
                <a:uLnTx/>
                <a:uFillTx/>
                <a:cs typeface="Arial" panose="020B0604020202020204" pitchFamily="34" charset="0"/>
                <a:sym typeface="Arial"/>
              </a:rPr>
              <a:t>48%</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1282" name="Rectangle 273">
            <a:extLst>
              <a:ext uri="{FF2B5EF4-FFF2-40B4-BE49-F238E27FC236}">
                <a16:creationId xmlns:a16="http://schemas.microsoft.com/office/drawing/2014/main" id="{3D804C32-5FCE-45B3-B48B-293AC69540F7}"/>
              </a:ext>
            </a:extLst>
          </p:cNvPr>
          <p:cNvSpPr>
            <a:spLocks noChangeArrowheads="1"/>
          </p:cNvSpPr>
          <p:nvPr/>
        </p:nvSpPr>
        <p:spPr bwMode="auto">
          <a:xfrm>
            <a:off x="3097213" y="4095750"/>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6"/>
                </a:solidFill>
                <a:effectLst/>
                <a:uLnTx/>
                <a:uFillTx/>
                <a:cs typeface="Arial" panose="020B0604020202020204" pitchFamily="34" charset="0"/>
                <a:sym typeface="Arial"/>
              </a:rPr>
              <a:t>17%</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1283" name="Rectangle 274">
            <a:extLst>
              <a:ext uri="{FF2B5EF4-FFF2-40B4-BE49-F238E27FC236}">
                <a16:creationId xmlns:a16="http://schemas.microsoft.com/office/drawing/2014/main" id="{BE9A1170-FF19-440C-88AE-CAEDD60BF5A2}"/>
              </a:ext>
            </a:extLst>
          </p:cNvPr>
          <p:cNvSpPr>
            <a:spLocks noChangeArrowheads="1"/>
          </p:cNvSpPr>
          <p:nvPr/>
        </p:nvSpPr>
        <p:spPr bwMode="auto">
          <a:xfrm>
            <a:off x="8074026" y="3516313"/>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6"/>
                </a:solidFill>
                <a:effectLst/>
                <a:uLnTx/>
                <a:uFillTx/>
                <a:cs typeface="Arial" panose="020B0604020202020204" pitchFamily="34" charset="0"/>
                <a:sym typeface="Arial"/>
              </a:rPr>
              <a:t>49%</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1284" name="Rectangle 275">
            <a:extLst>
              <a:ext uri="{FF2B5EF4-FFF2-40B4-BE49-F238E27FC236}">
                <a16:creationId xmlns:a16="http://schemas.microsoft.com/office/drawing/2014/main" id="{C03630D4-38A5-4088-9C15-63DB11991473}"/>
              </a:ext>
            </a:extLst>
          </p:cNvPr>
          <p:cNvSpPr>
            <a:spLocks noChangeArrowheads="1"/>
          </p:cNvSpPr>
          <p:nvPr/>
        </p:nvSpPr>
        <p:spPr bwMode="auto">
          <a:xfrm>
            <a:off x="9129713" y="4060825"/>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6"/>
                </a:solidFill>
                <a:effectLst/>
                <a:uLnTx/>
                <a:uFillTx/>
                <a:cs typeface="Arial" panose="020B0604020202020204" pitchFamily="34" charset="0"/>
                <a:sym typeface="Arial"/>
              </a:rPr>
              <a:t>19%</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1285" name="Rectangle 276">
            <a:extLst>
              <a:ext uri="{FF2B5EF4-FFF2-40B4-BE49-F238E27FC236}">
                <a16:creationId xmlns:a16="http://schemas.microsoft.com/office/drawing/2014/main" id="{82E5248B-B60A-4D4F-B4D9-D2A4016D2D56}"/>
              </a:ext>
            </a:extLst>
          </p:cNvPr>
          <p:cNvSpPr>
            <a:spLocks noChangeArrowheads="1"/>
          </p:cNvSpPr>
          <p:nvPr/>
        </p:nvSpPr>
        <p:spPr bwMode="auto">
          <a:xfrm>
            <a:off x="2044701" y="2897188"/>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1"/>
                </a:solidFill>
                <a:effectLst/>
                <a:uLnTx/>
                <a:uFillTx/>
                <a:cs typeface="Arial" panose="020B0604020202020204" pitchFamily="34" charset="0"/>
                <a:sym typeface="Arial"/>
              </a:rPr>
              <a:t>47%</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1286" name="Rectangle 277">
            <a:extLst>
              <a:ext uri="{FF2B5EF4-FFF2-40B4-BE49-F238E27FC236}">
                <a16:creationId xmlns:a16="http://schemas.microsoft.com/office/drawing/2014/main" id="{39022239-FC07-4ECA-B850-9CCE1A4FCB58}"/>
              </a:ext>
            </a:extLst>
          </p:cNvPr>
          <p:cNvSpPr>
            <a:spLocks noChangeArrowheads="1"/>
          </p:cNvSpPr>
          <p:nvPr/>
        </p:nvSpPr>
        <p:spPr bwMode="auto">
          <a:xfrm>
            <a:off x="3097213" y="3530600"/>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1"/>
                </a:solidFill>
                <a:effectLst/>
                <a:uLnTx/>
                <a:uFillTx/>
                <a:cs typeface="Arial" panose="020B0604020202020204" pitchFamily="34" charset="0"/>
                <a:sym typeface="Arial"/>
              </a:rPr>
              <a:t>25%</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1287" name="Rectangle 278">
            <a:extLst>
              <a:ext uri="{FF2B5EF4-FFF2-40B4-BE49-F238E27FC236}">
                <a16:creationId xmlns:a16="http://schemas.microsoft.com/office/drawing/2014/main" id="{289D7A71-BA49-4B08-A9E8-546B37D443C6}"/>
              </a:ext>
            </a:extLst>
          </p:cNvPr>
          <p:cNvSpPr>
            <a:spLocks noChangeArrowheads="1"/>
          </p:cNvSpPr>
          <p:nvPr/>
        </p:nvSpPr>
        <p:spPr bwMode="auto">
          <a:xfrm>
            <a:off x="8074026" y="2816225"/>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1"/>
                </a:solidFill>
                <a:effectLst/>
                <a:uLnTx/>
                <a:uFillTx/>
                <a:cs typeface="Arial" panose="020B0604020202020204" pitchFamily="34" charset="0"/>
                <a:sym typeface="Arial"/>
              </a:rPr>
              <a:t>49%</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1288" name="Rectangle 279">
            <a:extLst>
              <a:ext uri="{FF2B5EF4-FFF2-40B4-BE49-F238E27FC236}">
                <a16:creationId xmlns:a16="http://schemas.microsoft.com/office/drawing/2014/main" id="{661CD3A4-A6ED-48F8-ACB0-037E824B62F5}"/>
              </a:ext>
            </a:extLst>
          </p:cNvPr>
          <p:cNvSpPr>
            <a:spLocks noChangeArrowheads="1"/>
          </p:cNvSpPr>
          <p:nvPr/>
        </p:nvSpPr>
        <p:spPr bwMode="auto">
          <a:xfrm>
            <a:off x="9129713" y="3608388"/>
            <a:ext cx="28257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1"/>
                </a:solidFill>
                <a:effectLst/>
                <a:uLnTx/>
                <a:uFillTx/>
                <a:cs typeface="Arial" panose="020B0604020202020204" pitchFamily="34" charset="0"/>
                <a:sym typeface="Arial"/>
              </a:rPr>
              <a:t>23%</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1289" name="Freeform 280">
            <a:extLst>
              <a:ext uri="{FF2B5EF4-FFF2-40B4-BE49-F238E27FC236}">
                <a16:creationId xmlns:a16="http://schemas.microsoft.com/office/drawing/2014/main" id="{460765B9-A8C4-43F5-B72C-B0465EEA97FD}"/>
              </a:ext>
            </a:extLst>
          </p:cNvPr>
          <p:cNvSpPr>
            <a:spLocks/>
          </p:cNvSpPr>
          <p:nvPr/>
        </p:nvSpPr>
        <p:spPr bwMode="auto">
          <a:xfrm>
            <a:off x="950913" y="1465263"/>
            <a:ext cx="4518025" cy="2771775"/>
          </a:xfrm>
          <a:custGeom>
            <a:avLst/>
            <a:gdLst>
              <a:gd name="T0" fmla="*/ 54 w 2846"/>
              <a:gd name="T1" fmla="*/ 18 h 1746"/>
              <a:gd name="T2" fmla="*/ 75 w 2846"/>
              <a:gd name="T3" fmla="*/ 47 h 1746"/>
              <a:gd name="T4" fmla="*/ 88 w 2846"/>
              <a:gd name="T5" fmla="*/ 90 h 1746"/>
              <a:gd name="T6" fmla="*/ 109 w 2846"/>
              <a:gd name="T7" fmla="*/ 105 h 1746"/>
              <a:gd name="T8" fmla="*/ 120 w 2846"/>
              <a:gd name="T9" fmla="*/ 143 h 1746"/>
              <a:gd name="T10" fmla="*/ 143 w 2846"/>
              <a:gd name="T11" fmla="*/ 175 h 1746"/>
              <a:gd name="T12" fmla="*/ 164 w 2846"/>
              <a:gd name="T13" fmla="*/ 209 h 1746"/>
              <a:gd name="T14" fmla="*/ 201 w 2846"/>
              <a:gd name="T15" fmla="*/ 239 h 1746"/>
              <a:gd name="T16" fmla="*/ 211 w 2846"/>
              <a:gd name="T17" fmla="*/ 263 h 1746"/>
              <a:gd name="T18" fmla="*/ 216 w 2846"/>
              <a:gd name="T19" fmla="*/ 286 h 1746"/>
              <a:gd name="T20" fmla="*/ 233 w 2846"/>
              <a:gd name="T21" fmla="*/ 295 h 1746"/>
              <a:gd name="T22" fmla="*/ 260 w 2846"/>
              <a:gd name="T23" fmla="*/ 339 h 1746"/>
              <a:gd name="T24" fmla="*/ 273 w 2846"/>
              <a:gd name="T25" fmla="*/ 352 h 1746"/>
              <a:gd name="T26" fmla="*/ 299 w 2846"/>
              <a:gd name="T27" fmla="*/ 414 h 1746"/>
              <a:gd name="T28" fmla="*/ 307 w 2846"/>
              <a:gd name="T29" fmla="*/ 446 h 1746"/>
              <a:gd name="T30" fmla="*/ 346 w 2846"/>
              <a:gd name="T31" fmla="*/ 476 h 1746"/>
              <a:gd name="T32" fmla="*/ 360 w 2846"/>
              <a:gd name="T33" fmla="*/ 516 h 1746"/>
              <a:gd name="T34" fmla="*/ 388 w 2846"/>
              <a:gd name="T35" fmla="*/ 542 h 1746"/>
              <a:gd name="T36" fmla="*/ 392 w 2846"/>
              <a:gd name="T37" fmla="*/ 576 h 1746"/>
              <a:gd name="T38" fmla="*/ 416 w 2846"/>
              <a:gd name="T39" fmla="*/ 597 h 1746"/>
              <a:gd name="T40" fmla="*/ 422 w 2846"/>
              <a:gd name="T41" fmla="*/ 629 h 1746"/>
              <a:gd name="T42" fmla="*/ 437 w 2846"/>
              <a:gd name="T43" fmla="*/ 646 h 1746"/>
              <a:gd name="T44" fmla="*/ 463 w 2846"/>
              <a:gd name="T45" fmla="*/ 693 h 1746"/>
              <a:gd name="T46" fmla="*/ 476 w 2846"/>
              <a:gd name="T47" fmla="*/ 700 h 1746"/>
              <a:gd name="T48" fmla="*/ 520 w 2846"/>
              <a:gd name="T49" fmla="*/ 740 h 1746"/>
              <a:gd name="T50" fmla="*/ 522 w 2846"/>
              <a:gd name="T51" fmla="*/ 757 h 1746"/>
              <a:gd name="T52" fmla="*/ 550 w 2846"/>
              <a:gd name="T53" fmla="*/ 802 h 1746"/>
              <a:gd name="T54" fmla="*/ 582 w 2846"/>
              <a:gd name="T55" fmla="*/ 827 h 1746"/>
              <a:gd name="T56" fmla="*/ 584 w 2846"/>
              <a:gd name="T57" fmla="*/ 857 h 1746"/>
              <a:gd name="T58" fmla="*/ 621 w 2846"/>
              <a:gd name="T59" fmla="*/ 870 h 1746"/>
              <a:gd name="T60" fmla="*/ 635 w 2846"/>
              <a:gd name="T61" fmla="*/ 934 h 1746"/>
              <a:gd name="T62" fmla="*/ 655 w 2846"/>
              <a:gd name="T63" fmla="*/ 970 h 1746"/>
              <a:gd name="T64" fmla="*/ 665 w 2846"/>
              <a:gd name="T65" fmla="*/ 994 h 1746"/>
              <a:gd name="T66" fmla="*/ 697 w 2846"/>
              <a:gd name="T67" fmla="*/ 1011 h 1746"/>
              <a:gd name="T68" fmla="*/ 704 w 2846"/>
              <a:gd name="T69" fmla="*/ 1038 h 1746"/>
              <a:gd name="T70" fmla="*/ 719 w 2846"/>
              <a:gd name="T71" fmla="*/ 1058 h 1746"/>
              <a:gd name="T72" fmla="*/ 729 w 2846"/>
              <a:gd name="T73" fmla="*/ 1090 h 1746"/>
              <a:gd name="T74" fmla="*/ 742 w 2846"/>
              <a:gd name="T75" fmla="*/ 1122 h 1746"/>
              <a:gd name="T76" fmla="*/ 753 w 2846"/>
              <a:gd name="T77" fmla="*/ 1160 h 1746"/>
              <a:gd name="T78" fmla="*/ 770 w 2846"/>
              <a:gd name="T79" fmla="*/ 1200 h 1746"/>
              <a:gd name="T80" fmla="*/ 793 w 2846"/>
              <a:gd name="T81" fmla="*/ 1235 h 1746"/>
              <a:gd name="T82" fmla="*/ 815 w 2846"/>
              <a:gd name="T83" fmla="*/ 1260 h 1746"/>
              <a:gd name="T84" fmla="*/ 844 w 2846"/>
              <a:gd name="T85" fmla="*/ 1281 h 1746"/>
              <a:gd name="T86" fmla="*/ 864 w 2846"/>
              <a:gd name="T87" fmla="*/ 1307 h 1746"/>
              <a:gd name="T88" fmla="*/ 893 w 2846"/>
              <a:gd name="T89" fmla="*/ 1354 h 1746"/>
              <a:gd name="T90" fmla="*/ 959 w 2846"/>
              <a:gd name="T91" fmla="*/ 1382 h 1746"/>
              <a:gd name="T92" fmla="*/ 996 w 2846"/>
              <a:gd name="T93" fmla="*/ 1414 h 1746"/>
              <a:gd name="T94" fmla="*/ 1049 w 2846"/>
              <a:gd name="T95" fmla="*/ 1437 h 1746"/>
              <a:gd name="T96" fmla="*/ 1079 w 2846"/>
              <a:gd name="T97" fmla="*/ 1471 h 1746"/>
              <a:gd name="T98" fmla="*/ 1175 w 2846"/>
              <a:gd name="T99" fmla="*/ 1488 h 1746"/>
              <a:gd name="T100" fmla="*/ 1224 w 2846"/>
              <a:gd name="T101" fmla="*/ 1531 h 1746"/>
              <a:gd name="T102" fmla="*/ 1367 w 2846"/>
              <a:gd name="T103" fmla="*/ 1546 h 1746"/>
              <a:gd name="T104" fmla="*/ 1379 w 2846"/>
              <a:gd name="T105" fmla="*/ 1578 h 1746"/>
              <a:gd name="T106" fmla="*/ 1396 w 2846"/>
              <a:gd name="T107" fmla="*/ 1588 h 1746"/>
              <a:gd name="T108" fmla="*/ 1456 w 2846"/>
              <a:gd name="T109" fmla="*/ 1614 h 1746"/>
              <a:gd name="T110" fmla="*/ 1663 w 2846"/>
              <a:gd name="T111" fmla="*/ 1640 h 1746"/>
              <a:gd name="T112" fmla="*/ 1720 w 2846"/>
              <a:gd name="T113" fmla="*/ 1671 h 1746"/>
              <a:gd name="T114" fmla="*/ 1848 w 2846"/>
              <a:gd name="T115" fmla="*/ 1689 h 1746"/>
              <a:gd name="T116" fmla="*/ 2072 w 2846"/>
              <a:gd name="T117" fmla="*/ 1716 h 1746"/>
              <a:gd name="T118" fmla="*/ 2153 w 2846"/>
              <a:gd name="T119" fmla="*/ 1733 h 1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6" h="1746">
                <a:moveTo>
                  <a:pt x="0" y="0"/>
                </a:moveTo>
                <a:lnTo>
                  <a:pt x="39" y="0"/>
                </a:lnTo>
                <a:lnTo>
                  <a:pt x="39" y="11"/>
                </a:lnTo>
                <a:lnTo>
                  <a:pt x="54" y="11"/>
                </a:lnTo>
                <a:lnTo>
                  <a:pt x="54" y="18"/>
                </a:lnTo>
                <a:lnTo>
                  <a:pt x="62" y="18"/>
                </a:lnTo>
                <a:lnTo>
                  <a:pt x="62" y="32"/>
                </a:lnTo>
                <a:lnTo>
                  <a:pt x="66" y="32"/>
                </a:lnTo>
                <a:lnTo>
                  <a:pt x="66" y="47"/>
                </a:lnTo>
                <a:lnTo>
                  <a:pt x="75" y="47"/>
                </a:lnTo>
                <a:lnTo>
                  <a:pt x="75" y="69"/>
                </a:lnTo>
                <a:lnTo>
                  <a:pt x="86" y="69"/>
                </a:lnTo>
                <a:lnTo>
                  <a:pt x="86" y="81"/>
                </a:lnTo>
                <a:lnTo>
                  <a:pt x="88" y="81"/>
                </a:lnTo>
                <a:lnTo>
                  <a:pt x="88" y="90"/>
                </a:lnTo>
                <a:lnTo>
                  <a:pt x="98" y="90"/>
                </a:lnTo>
                <a:lnTo>
                  <a:pt x="98" y="103"/>
                </a:lnTo>
                <a:lnTo>
                  <a:pt x="107" y="103"/>
                </a:lnTo>
                <a:lnTo>
                  <a:pt x="107" y="105"/>
                </a:lnTo>
                <a:lnTo>
                  <a:pt x="109" y="105"/>
                </a:lnTo>
                <a:lnTo>
                  <a:pt x="109" y="111"/>
                </a:lnTo>
                <a:lnTo>
                  <a:pt x="111" y="111"/>
                </a:lnTo>
                <a:lnTo>
                  <a:pt x="111" y="131"/>
                </a:lnTo>
                <a:lnTo>
                  <a:pt x="120" y="131"/>
                </a:lnTo>
                <a:lnTo>
                  <a:pt x="120" y="143"/>
                </a:lnTo>
                <a:lnTo>
                  <a:pt x="122" y="143"/>
                </a:lnTo>
                <a:lnTo>
                  <a:pt x="122" y="173"/>
                </a:lnTo>
                <a:lnTo>
                  <a:pt x="135" y="173"/>
                </a:lnTo>
                <a:lnTo>
                  <a:pt x="135" y="175"/>
                </a:lnTo>
                <a:lnTo>
                  <a:pt x="143" y="175"/>
                </a:lnTo>
                <a:lnTo>
                  <a:pt x="143" y="186"/>
                </a:lnTo>
                <a:lnTo>
                  <a:pt x="149" y="186"/>
                </a:lnTo>
                <a:lnTo>
                  <a:pt x="149" y="201"/>
                </a:lnTo>
                <a:lnTo>
                  <a:pt x="164" y="201"/>
                </a:lnTo>
                <a:lnTo>
                  <a:pt x="164" y="209"/>
                </a:lnTo>
                <a:lnTo>
                  <a:pt x="181" y="209"/>
                </a:lnTo>
                <a:lnTo>
                  <a:pt x="181" y="231"/>
                </a:lnTo>
                <a:lnTo>
                  <a:pt x="188" y="231"/>
                </a:lnTo>
                <a:lnTo>
                  <a:pt x="188" y="239"/>
                </a:lnTo>
                <a:lnTo>
                  <a:pt x="201" y="239"/>
                </a:lnTo>
                <a:lnTo>
                  <a:pt x="201" y="252"/>
                </a:lnTo>
                <a:lnTo>
                  <a:pt x="209" y="252"/>
                </a:lnTo>
                <a:lnTo>
                  <a:pt x="209" y="254"/>
                </a:lnTo>
                <a:lnTo>
                  <a:pt x="211" y="254"/>
                </a:lnTo>
                <a:lnTo>
                  <a:pt x="211" y="263"/>
                </a:lnTo>
                <a:lnTo>
                  <a:pt x="213" y="263"/>
                </a:lnTo>
                <a:lnTo>
                  <a:pt x="213" y="275"/>
                </a:lnTo>
                <a:lnTo>
                  <a:pt x="216" y="275"/>
                </a:lnTo>
                <a:lnTo>
                  <a:pt x="216" y="284"/>
                </a:lnTo>
                <a:lnTo>
                  <a:pt x="216" y="286"/>
                </a:lnTo>
                <a:lnTo>
                  <a:pt x="228" y="286"/>
                </a:lnTo>
                <a:lnTo>
                  <a:pt x="228" y="292"/>
                </a:lnTo>
                <a:lnTo>
                  <a:pt x="230" y="292"/>
                </a:lnTo>
                <a:lnTo>
                  <a:pt x="230" y="295"/>
                </a:lnTo>
                <a:lnTo>
                  <a:pt x="233" y="295"/>
                </a:lnTo>
                <a:lnTo>
                  <a:pt x="233" y="318"/>
                </a:lnTo>
                <a:lnTo>
                  <a:pt x="248" y="318"/>
                </a:lnTo>
                <a:lnTo>
                  <a:pt x="248" y="324"/>
                </a:lnTo>
                <a:lnTo>
                  <a:pt x="260" y="324"/>
                </a:lnTo>
                <a:lnTo>
                  <a:pt x="260" y="339"/>
                </a:lnTo>
                <a:lnTo>
                  <a:pt x="271" y="339"/>
                </a:lnTo>
                <a:lnTo>
                  <a:pt x="271" y="350"/>
                </a:lnTo>
                <a:lnTo>
                  <a:pt x="271" y="350"/>
                </a:lnTo>
                <a:lnTo>
                  <a:pt x="271" y="352"/>
                </a:lnTo>
                <a:lnTo>
                  <a:pt x="273" y="352"/>
                </a:lnTo>
                <a:lnTo>
                  <a:pt x="273" y="380"/>
                </a:lnTo>
                <a:lnTo>
                  <a:pt x="284" y="380"/>
                </a:lnTo>
                <a:lnTo>
                  <a:pt x="284" y="412"/>
                </a:lnTo>
                <a:lnTo>
                  <a:pt x="299" y="412"/>
                </a:lnTo>
                <a:lnTo>
                  <a:pt x="299" y="414"/>
                </a:lnTo>
                <a:lnTo>
                  <a:pt x="305" y="414"/>
                </a:lnTo>
                <a:lnTo>
                  <a:pt x="305" y="420"/>
                </a:lnTo>
                <a:lnTo>
                  <a:pt x="307" y="420"/>
                </a:lnTo>
                <a:lnTo>
                  <a:pt x="307" y="423"/>
                </a:lnTo>
                <a:lnTo>
                  <a:pt x="307" y="446"/>
                </a:lnTo>
                <a:lnTo>
                  <a:pt x="324" y="446"/>
                </a:lnTo>
                <a:lnTo>
                  <a:pt x="324" y="469"/>
                </a:lnTo>
                <a:lnTo>
                  <a:pt x="343" y="469"/>
                </a:lnTo>
                <a:lnTo>
                  <a:pt x="343" y="476"/>
                </a:lnTo>
                <a:lnTo>
                  <a:pt x="346" y="476"/>
                </a:lnTo>
                <a:lnTo>
                  <a:pt x="346" y="501"/>
                </a:lnTo>
                <a:lnTo>
                  <a:pt x="360" y="501"/>
                </a:lnTo>
                <a:lnTo>
                  <a:pt x="360" y="510"/>
                </a:lnTo>
                <a:lnTo>
                  <a:pt x="360" y="510"/>
                </a:lnTo>
                <a:lnTo>
                  <a:pt x="360" y="516"/>
                </a:lnTo>
                <a:lnTo>
                  <a:pt x="367" y="516"/>
                </a:lnTo>
                <a:lnTo>
                  <a:pt x="367" y="533"/>
                </a:lnTo>
                <a:lnTo>
                  <a:pt x="382" y="533"/>
                </a:lnTo>
                <a:lnTo>
                  <a:pt x="382" y="542"/>
                </a:lnTo>
                <a:lnTo>
                  <a:pt x="388" y="542"/>
                </a:lnTo>
                <a:lnTo>
                  <a:pt x="388" y="557"/>
                </a:lnTo>
                <a:lnTo>
                  <a:pt x="392" y="557"/>
                </a:lnTo>
                <a:lnTo>
                  <a:pt x="392" y="574"/>
                </a:lnTo>
                <a:lnTo>
                  <a:pt x="392" y="574"/>
                </a:lnTo>
                <a:lnTo>
                  <a:pt x="392" y="576"/>
                </a:lnTo>
                <a:lnTo>
                  <a:pt x="395" y="576"/>
                </a:lnTo>
                <a:lnTo>
                  <a:pt x="395" y="580"/>
                </a:lnTo>
                <a:lnTo>
                  <a:pt x="405" y="580"/>
                </a:lnTo>
                <a:lnTo>
                  <a:pt x="405" y="597"/>
                </a:lnTo>
                <a:lnTo>
                  <a:pt x="416" y="597"/>
                </a:lnTo>
                <a:lnTo>
                  <a:pt x="416" y="604"/>
                </a:lnTo>
                <a:lnTo>
                  <a:pt x="418" y="604"/>
                </a:lnTo>
                <a:lnTo>
                  <a:pt x="418" y="606"/>
                </a:lnTo>
                <a:lnTo>
                  <a:pt x="422" y="606"/>
                </a:lnTo>
                <a:lnTo>
                  <a:pt x="422" y="629"/>
                </a:lnTo>
                <a:lnTo>
                  <a:pt x="431" y="629"/>
                </a:lnTo>
                <a:lnTo>
                  <a:pt x="431" y="638"/>
                </a:lnTo>
                <a:lnTo>
                  <a:pt x="433" y="638"/>
                </a:lnTo>
                <a:lnTo>
                  <a:pt x="433" y="646"/>
                </a:lnTo>
                <a:lnTo>
                  <a:pt x="437" y="646"/>
                </a:lnTo>
                <a:lnTo>
                  <a:pt x="437" y="655"/>
                </a:lnTo>
                <a:lnTo>
                  <a:pt x="439" y="655"/>
                </a:lnTo>
                <a:lnTo>
                  <a:pt x="439" y="661"/>
                </a:lnTo>
                <a:lnTo>
                  <a:pt x="463" y="661"/>
                </a:lnTo>
                <a:lnTo>
                  <a:pt x="463" y="693"/>
                </a:lnTo>
                <a:lnTo>
                  <a:pt x="469" y="693"/>
                </a:lnTo>
                <a:lnTo>
                  <a:pt x="469" y="695"/>
                </a:lnTo>
                <a:lnTo>
                  <a:pt x="471" y="695"/>
                </a:lnTo>
                <a:lnTo>
                  <a:pt x="471" y="700"/>
                </a:lnTo>
                <a:lnTo>
                  <a:pt x="476" y="700"/>
                </a:lnTo>
                <a:lnTo>
                  <a:pt x="476" y="725"/>
                </a:lnTo>
                <a:lnTo>
                  <a:pt x="503" y="725"/>
                </a:lnTo>
                <a:lnTo>
                  <a:pt x="503" y="740"/>
                </a:lnTo>
                <a:lnTo>
                  <a:pt x="503" y="740"/>
                </a:lnTo>
                <a:lnTo>
                  <a:pt x="520" y="740"/>
                </a:lnTo>
                <a:lnTo>
                  <a:pt x="520" y="740"/>
                </a:lnTo>
                <a:lnTo>
                  <a:pt x="520" y="751"/>
                </a:lnTo>
                <a:lnTo>
                  <a:pt x="522" y="751"/>
                </a:lnTo>
                <a:lnTo>
                  <a:pt x="522" y="757"/>
                </a:lnTo>
                <a:lnTo>
                  <a:pt x="522" y="757"/>
                </a:lnTo>
                <a:lnTo>
                  <a:pt x="522" y="768"/>
                </a:lnTo>
                <a:lnTo>
                  <a:pt x="540" y="768"/>
                </a:lnTo>
                <a:lnTo>
                  <a:pt x="540" y="774"/>
                </a:lnTo>
                <a:lnTo>
                  <a:pt x="550" y="774"/>
                </a:lnTo>
                <a:lnTo>
                  <a:pt x="550" y="802"/>
                </a:lnTo>
                <a:lnTo>
                  <a:pt x="561" y="802"/>
                </a:lnTo>
                <a:lnTo>
                  <a:pt x="561" y="808"/>
                </a:lnTo>
                <a:lnTo>
                  <a:pt x="561" y="808"/>
                </a:lnTo>
                <a:lnTo>
                  <a:pt x="561" y="827"/>
                </a:lnTo>
                <a:lnTo>
                  <a:pt x="582" y="827"/>
                </a:lnTo>
                <a:lnTo>
                  <a:pt x="582" y="838"/>
                </a:lnTo>
                <a:lnTo>
                  <a:pt x="582" y="838"/>
                </a:lnTo>
                <a:lnTo>
                  <a:pt x="582" y="838"/>
                </a:lnTo>
                <a:lnTo>
                  <a:pt x="584" y="838"/>
                </a:lnTo>
                <a:lnTo>
                  <a:pt x="584" y="857"/>
                </a:lnTo>
                <a:lnTo>
                  <a:pt x="601" y="857"/>
                </a:lnTo>
                <a:lnTo>
                  <a:pt x="601" y="864"/>
                </a:lnTo>
                <a:lnTo>
                  <a:pt x="606" y="864"/>
                </a:lnTo>
                <a:lnTo>
                  <a:pt x="606" y="870"/>
                </a:lnTo>
                <a:lnTo>
                  <a:pt x="621" y="870"/>
                </a:lnTo>
                <a:lnTo>
                  <a:pt x="621" y="904"/>
                </a:lnTo>
                <a:lnTo>
                  <a:pt x="633" y="904"/>
                </a:lnTo>
                <a:lnTo>
                  <a:pt x="633" y="926"/>
                </a:lnTo>
                <a:lnTo>
                  <a:pt x="635" y="926"/>
                </a:lnTo>
                <a:lnTo>
                  <a:pt x="635" y="934"/>
                </a:lnTo>
                <a:lnTo>
                  <a:pt x="648" y="934"/>
                </a:lnTo>
                <a:lnTo>
                  <a:pt x="648" y="964"/>
                </a:lnTo>
                <a:lnTo>
                  <a:pt x="650" y="964"/>
                </a:lnTo>
                <a:lnTo>
                  <a:pt x="650" y="970"/>
                </a:lnTo>
                <a:lnTo>
                  <a:pt x="655" y="970"/>
                </a:lnTo>
                <a:lnTo>
                  <a:pt x="655" y="977"/>
                </a:lnTo>
                <a:lnTo>
                  <a:pt x="659" y="977"/>
                </a:lnTo>
                <a:lnTo>
                  <a:pt x="659" y="987"/>
                </a:lnTo>
                <a:lnTo>
                  <a:pt x="665" y="987"/>
                </a:lnTo>
                <a:lnTo>
                  <a:pt x="665" y="994"/>
                </a:lnTo>
                <a:lnTo>
                  <a:pt x="674" y="994"/>
                </a:lnTo>
                <a:lnTo>
                  <a:pt x="674" y="1004"/>
                </a:lnTo>
                <a:lnTo>
                  <a:pt x="678" y="1004"/>
                </a:lnTo>
                <a:lnTo>
                  <a:pt x="678" y="1011"/>
                </a:lnTo>
                <a:lnTo>
                  <a:pt x="697" y="1011"/>
                </a:lnTo>
                <a:lnTo>
                  <a:pt x="697" y="1019"/>
                </a:lnTo>
                <a:lnTo>
                  <a:pt x="702" y="1019"/>
                </a:lnTo>
                <a:lnTo>
                  <a:pt x="702" y="1024"/>
                </a:lnTo>
                <a:lnTo>
                  <a:pt x="704" y="1024"/>
                </a:lnTo>
                <a:lnTo>
                  <a:pt x="704" y="1038"/>
                </a:lnTo>
                <a:lnTo>
                  <a:pt x="706" y="1038"/>
                </a:lnTo>
                <a:lnTo>
                  <a:pt x="706" y="1045"/>
                </a:lnTo>
                <a:lnTo>
                  <a:pt x="710" y="1045"/>
                </a:lnTo>
                <a:lnTo>
                  <a:pt x="710" y="1058"/>
                </a:lnTo>
                <a:lnTo>
                  <a:pt x="719" y="1058"/>
                </a:lnTo>
                <a:lnTo>
                  <a:pt x="719" y="1075"/>
                </a:lnTo>
                <a:lnTo>
                  <a:pt x="725" y="1075"/>
                </a:lnTo>
                <a:lnTo>
                  <a:pt x="725" y="1087"/>
                </a:lnTo>
                <a:lnTo>
                  <a:pt x="729" y="1087"/>
                </a:lnTo>
                <a:lnTo>
                  <a:pt x="729" y="1090"/>
                </a:lnTo>
                <a:lnTo>
                  <a:pt x="731" y="1090"/>
                </a:lnTo>
                <a:lnTo>
                  <a:pt x="731" y="1096"/>
                </a:lnTo>
                <a:lnTo>
                  <a:pt x="734" y="1096"/>
                </a:lnTo>
                <a:lnTo>
                  <a:pt x="734" y="1122"/>
                </a:lnTo>
                <a:lnTo>
                  <a:pt x="742" y="1122"/>
                </a:lnTo>
                <a:lnTo>
                  <a:pt x="742" y="1139"/>
                </a:lnTo>
                <a:lnTo>
                  <a:pt x="748" y="1139"/>
                </a:lnTo>
                <a:lnTo>
                  <a:pt x="748" y="1145"/>
                </a:lnTo>
                <a:lnTo>
                  <a:pt x="753" y="1145"/>
                </a:lnTo>
                <a:lnTo>
                  <a:pt x="753" y="1160"/>
                </a:lnTo>
                <a:lnTo>
                  <a:pt x="755" y="1160"/>
                </a:lnTo>
                <a:lnTo>
                  <a:pt x="755" y="1194"/>
                </a:lnTo>
                <a:lnTo>
                  <a:pt x="770" y="1194"/>
                </a:lnTo>
                <a:lnTo>
                  <a:pt x="770" y="1200"/>
                </a:lnTo>
                <a:lnTo>
                  <a:pt x="770" y="1200"/>
                </a:lnTo>
                <a:lnTo>
                  <a:pt x="770" y="1203"/>
                </a:lnTo>
                <a:lnTo>
                  <a:pt x="776" y="1203"/>
                </a:lnTo>
                <a:lnTo>
                  <a:pt x="776" y="1226"/>
                </a:lnTo>
                <a:lnTo>
                  <a:pt x="793" y="1226"/>
                </a:lnTo>
                <a:lnTo>
                  <a:pt x="793" y="1235"/>
                </a:lnTo>
                <a:lnTo>
                  <a:pt x="800" y="1235"/>
                </a:lnTo>
                <a:lnTo>
                  <a:pt x="800" y="1249"/>
                </a:lnTo>
                <a:lnTo>
                  <a:pt x="815" y="1249"/>
                </a:lnTo>
                <a:lnTo>
                  <a:pt x="815" y="1260"/>
                </a:lnTo>
                <a:lnTo>
                  <a:pt x="815" y="1260"/>
                </a:lnTo>
                <a:lnTo>
                  <a:pt x="815" y="1262"/>
                </a:lnTo>
                <a:lnTo>
                  <a:pt x="817" y="1262"/>
                </a:lnTo>
                <a:lnTo>
                  <a:pt x="817" y="1275"/>
                </a:lnTo>
                <a:lnTo>
                  <a:pt x="844" y="1275"/>
                </a:lnTo>
                <a:lnTo>
                  <a:pt x="844" y="1281"/>
                </a:lnTo>
                <a:lnTo>
                  <a:pt x="846" y="1281"/>
                </a:lnTo>
                <a:lnTo>
                  <a:pt x="846" y="1298"/>
                </a:lnTo>
                <a:lnTo>
                  <a:pt x="864" y="1298"/>
                </a:lnTo>
                <a:lnTo>
                  <a:pt x="864" y="1307"/>
                </a:lnTo>
                <a:lnTo>
                  <a:pt x="864" y="1307"/>
                </a:lnTo>
                <a:lnTo>
                  <a:pt x="864" y="1322"/>
                </a:lnTo>
                <a:lnTo>
                  <a:pt x="883" y="1322"/>
                </a:lnTo>
                <a:lnTo>
                  <a:pt x="883" y="1330"/>
                </a:lnTo>
                <a:lnTo>
                  <a:pt x="893" y="1330"/>
                </a:lnTo>
                <a:lnTo>
                  <a:pt x="893" y="1354"/>
                </a:lnTo>
                <a:lnTo>
                  <a:pt x="906" y="1354"/>
                </a:lnTo>
                <a:lnTo>
                  <a:pt x="906" y="1356"/>
                </a:lnTo>
                <a:lnTo>
                  <a:pt x="938" y="1356"/>
                </a:lnTo>
                <a:lnTo>
                  <a:pt x="938" y="1382"/>
                </a:lnTo>
                <a:lnTo>
                  <a:pt x="959" y="1382"/>
                </a:lnTo>
                <a:lnTo>
                  <a:pt x="959" y="1394"/>
                </a:lnTo>
                <a:lnTo>
                  <a:pt x="968" y="1394"/>
                </a:lnTo>
                <a:lnTo>
                  <a:pt x="968" y="1397"/>
                </a:lnTo>
                <a:lnTo>
                  <a:pt x="996" y="1397"/>
                </a:lnTo>
                <a:lnTo>
                  <a:pt x="996" y="1414"/>
                </a:lnTo>
                <a:lnTo>
                  <a:pt x="1011" y="1414"/>
                </a:lnTo>
                <a:lnTo>
                  <a:pt x="1011" y="1422"/>
                </a:lnTo>
                <a:lnTo>
                  <a:pt x="1034" y="1422"/>
                </a:lnTo>
                <a:lnTo>
                  <a:pt x="1034" y="1437"/>
                </a:lnTo>
                <a:lnTo>
                  <a:pt x="1049" y="1437"/>
                </a:lnTo>
                <a:lnTo>
                  <a:pt x="1049" y="1448"/>
                </a:lnTo>
                <a:lnTo>
                  <a:pt x="1066" y="1448"/>
                </a:lnTo>
                <a:lnTo>
                  <a:pt x="1066" y="1456"/>
                </a:lnTo>
                <a:lnTo>
                  <a:pt x="1079" y="1456"/>
                </a:lnTo>
                <a:lnTo>
                  <a:pt x="1079" y="1471"/>
                </a:lnTo>
                <a:lnTo>
                  <a:pt x="1094" y="1471"/>
                </a:lnTo>
                <a:lnTo>
                  <a:pt x="1094" y="1480"/>
                </a:lnTo>
                <a:lnTo>
                  <a:pt x="1121" y="1480"/>
                </a:lnTo>
                <a:lnTo>
                  <a:pt x="1121" y="1488"/>
                </a:lnTo>
                <a:lnTo>
                  <a:pt x="1175" y="1488"/>
                </a:lnTo>
                <a:lnTo>
                  <a:pt x="1175" y="1505"/>
                </a:lnTo>
                <a:lnTo>
                  <a:pt x="1200" y="1505"/>
                </a:lnTo>
                <a:lnTo>
                  <a:pt x="1200" y="1514"/>
                </a:lnTo>
                <a:lnTo>
                  <a:pt x="1224" y="1514"/>
                </a:lnTo>
                <a:lnTo>
                  <a:pt x="1224" y="1531"/>
                </a:lnTo>
                <a:lnTo>
                  <a:pt x="1262" y="1531"/>
                </a:lnTo>
                <a:lnTo>
                  <a:pt x="1262" y="1537"/>
                </a:lnTo>
                <a:lnTo>
                  <a:pt x="1324" y="1537"/>
                </a:lnTo>
                <a:lnTo>
                  <a:pt x="1324" y="1546"/>
                </a:lnTo>
                <a:lnTo>
                  <a:pt x="1367" y="1546"/>
                </a:lnTo>
                <a:lnTo>
                  <a:pt x="1367" y="1554"/>
                </a:lnTo>
                <a:lnTo>
                  <a:pt x="1375" y="1554"/>
                </a:lnTo>
                <a:lnTo>
                  <a:pt x="1375" y="1563"/>
                </a:lnTo>
                <a:lnTo>
                  <a:pt x="1379" y="1563"/>
                </a:lnTo>
                <a:lnTo>
                  <a:pt x="1379" y="1578"/>
                </a:lnTo>
                <a:lnTo>
                  <a:pt x="1384" y="1578"/>
                </a:lnTo>
                <a:lnTo>
                  <a:pt x="1384" y="1584"/>
                </a:lnTo>
                <a:lnTo>
                  <a:pt x="1386" y="1584"/>
                </a:lnTo>
                <a:lnTo>
                  <a:pt x="1386" y="1588"/>
                </a:lnTo>
                <a:lnTo>
                  <a:pt x="1396" y="1588"/>
                </a:lnTo>
                <a:lnTo>
                  <a:pt x="1396" y="1597"/>
                </a:lnTo>
                <a:lnTo>
                  <a:pt x="1437" y="1597"/>
                </a:lnTo>
                <a:lnTo>
                  <a:pt x="1437" y="1605"/>
                </a:lnTo>
                <a:lnTo>
                  <a:pt x="1456" y="1605"/>
                </a:lnTo>
                <a:lnTo>
                  <a:pt x="1456" y="1614"/>
                </a:lnTo>
                <a:lnTo>
                  <a:pt x="1573" y="1614"/>
                </a:lnTo>
                <a:lnTo>
                  <a:pt x="1573" y="1622"/>
                </a:lnTo>
                <a:lnTo>
                  <a:pt x="1586" y="1622"/>
                </a:lnTo>
                <a:lnTo>
                  <a:pt x="1586" y="1640"/>
                </a:lnTo>
                <a:lnTo>
                  <a:pt x="1663" y="1640"/>
                </a:lnTo>
                <a:lnTo>
                  <a:pt x="1663" y="1648"/>
                </a:lnTo>
                <a:lnTo>
                  <a:pt x="1682" y="1648"/>
                </a:lnTo>
                <a:lnTo>
                  <a:pt x="1682" y="1657"/>
                </a:lnTo>
                <a:lnTo>
                  <a:pt x="1720" y="1657"/>
                </a:lnTo>
                <a:lnTo>
                  <a:pt x="1720" y="1671"/>
                </a:lnTo>
                <a:lnTo>
                  <a:pt x="1772" y="1671"/>
                </a:lnTo>
                <a:lnTo>
                  <a:pt x="1772" y="1680"/>
                </a:lnTo>
                <a:lnTo>
                  <a:pt x="1831" y="1680"/>
                </a:lnTo>
                <a:lnTo>
                  <a:pt x="1831" y="1689"/>
                </a:lnTo>
                <a:lnTo>
                  <a:pt x="1848" y="1689"/>
                </a:lnTo>
                <a:lnTo>
                  <a:pt x="1848" y="1699"/>
                </a:lnTo>
                <a:lnTo>
                  <a:pt x="2002" y="1699"/>
                </a:lnTo>
                <a:lnTo>
                  <a:pt x="2002" y="1708"/>
                </a:lnTo>
                <a:lnTo>
                  <a:pt x="2072" y="1708"/>
                </a:lnTo>
                <a:lnTo>
                  <a:pt x="2072" y="1716"/>
                </a:lnTo>
                <a:lnTo>
                  <a:pt x="2085" y="1716"/>
                </a:lnTo>
                <a:lnTo>
                  <a:pt x="2085" y="1725"/>
                </a:lnTo>
                <a:lnTo>
                  <a:pt x="2119" y="1725"/>
                </a:lnTo>
                <a:lnTo>
                  <a:pt x="2119" y="1733"/>
                </a:lnTo>
                <a:lnTo>
                  <a:pt x="2153" y="1733"/>
                </a:lnTo>
                <a:lnTo>
                  <a:pt x="2153" y="1746"/>
                </a:lnTo>
                <a:lnTo>
                  <a:pt x="2846" y="1746"/>
                </a:lnTo>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0" name="Freeform 281">
            <a:extLst>
              <a:ext uri="{FF2B5EF4-FFF2-40B4-BE49-F238E27FC236}">
                <a16:creationId xmlns:a16="http://schemas.microsoft.com/office/drawing/2014/main" id="{8D9FFCDA-BCC7-45E8-B5F4-AF8678EED4B5}"/>
              </a:ext>
            </a:extLst>
          </p:cNvPr>
          <p:cNvSpPr>
            <a:spLocks/>
          </p:cNvSpPr>
          <p:nvPr/>
        </p:nvSpPr>
        <p:spPr bwMode="auto">
          <a:xfrm>
            <a:off x="6985001" y="1462088"/>
            <a:ext cx="4673600" cy="2870200"/>
          </a:xfrm>
          <a:custGeom>
            <a:avLst/>
            <a:gdLst>
              <a:gd name="T0" fmla="*/ 51 w 2944"/>
              <a:gd name="T1" fmla="*/ 22 h 1808"/>
              <a:gd name="T2" fmla="*/ 77 w 2944"/>
              <a:gd name="T3" fmla="*/ 49 h 1808"/>
              <a:gd name="T4" fmla="*/ 100 w 2944"/>
              <a:gd name="T5" fmla="*/ 101 h 1808"/>
              <a:gd name="T6" fmla="*/ 117 w 2944"/>
              <a:gd name="T7" fmla="*/ 133 h 1808"/>
              <a:gd name="T8" fmla="*/ 149 w 2944"/>
              <a:gd name="T9" fmla="*/ 167 h 1808"/>
              <a:gd name="T10" fmla="*/ 179 w 2944"/>
              <a:gd name="T11" fmla="*/ 194 h 1808"/>
              <a:gd name="T12" fmla="*/ 202 w 2944"/>
              <a:gd name="T13" fmla="*/ 220 h 1808"/>
              <a:gd name="T14" fmla="*/ 217 w 2944"/>
              <a:gd name="T15" fmla="*/ 250 h 1808"/>
              <a:gd name="T16" fmla="*/ 239 w 2944"/>
              <a:gd name="T17" fmla="*/ 284 h 1808"/>
              <a:gd name="T18" fmla="*/ 269 w 2944"/>
              <a:gd name="T19" fmla="*/ 305 h 1808"/>
              <a:gd name="T20" fmla="*/ 283 w 2944"/>
              <a:gd name="T21" fmla="*/ 337 h 1808"/>
              <a:gd name="T22" fmla="*/ 298 w 2944"/>
              <a:gd name="T23" fmla="*/ 369 h 1808"/>
              <a:gd name="T24" fmla="*/ 313 w 2944"/>
              <a:gd name="T25" fmla="*/ 399 h 1808"/>
              <a:gd name="T26" fmla="*/ 328 w 2944"/>
              <a:gd name="T27" fmla="*/ 427 h 1808"/>
              <a:gd name="T28" fmla="*/ 350 w 2944"/>
              <a:gd name="T29" fmla="*/ 446 h 1808"/>
              <a:gd name="T30" fmla="*/ 373 w 2944"/>
              <a:gd name="T31" fmla="*/ 474 h 1808"/>
              <a:gd name="T32" fmla="*/ 396 w 2944"/>
              <a:gd name="T33" fmla="*/ 520 h 1808"/>
              <a:gd name="T34" fmla="*/ 407 w 2944"/>
              <a:gd name="T35" fmla="*/ 548 h 1808"/>
              <a:gd name="T36" fmla="*/ 426 w 2944"/>
              <a:gd name="T37" fmla="*/ 572 h 1808"/>
              <a:gd name="T38" fmla="*/ 441 w 2944"/>
              <a:gd name="T39" fmla="*/ 584 h 1808"/>
              <a:gd name="T40" fmla="*/ 465 w 2944"/>
              <a:gd name="T41" fmla="*/ 604 h 1808"/>
              <a:gd name="T42" fmla="*/ 471 w 2944"/>
              <a:gd name="T43" fmla="*/ 623 h 1808"/>
              <a:gd name="T44" fmla="*/ 492 w 2944"/>
              <a:gd name="T45" fmla="*/ 650 h 1808"/>
              <a:gd name="T46" fmla="*/ 516 w 2944"/>
              <a:gd name="T47" fmla="*/ 670 h 1808"/>
              <a:gd name="T48" fmla="*/ 531 w 2944"/>
              <a:gd name="T49" fmla="*/ 695 h 1808"/>
              <a:gd name="T50" fmla="*/ 548 w 2944"/>
              <a:gd name="T51" fmla="*/ 719 h 1808"/>
              <a:gd name="T52" fmla="*/ 558 w 2944"/>
              <a:gd name="T53" fmla="*/ 766 h 1808"/>
              <a:gd name="T54" fmla="*/ 580 w 2944"/>
              <a:gd name="T55" fmla="*/ 795 h 1808"/>
              <a:gd name="T56" fmla="*/ 588 w 2944"/>
              <a:gd name="T57" fmla="*/ 812 h 1808"/>
              <a:gd name="T58" fmla="*/ 612 w 2944"/>
              <a:gd name="T59" fmla="*/ 829 h 1808"/>
              <a:gd name="T60" fmla="*/ 639 w 2944"/>
              <a:gd name="T61" fmla="*/ 896 h 1808"/>
              <a:gd name="T62" fmla="*/ 671 w 2944"/>
              <a:gd name="T63" fmla="*/ 964 h 1808"/>
              <a:gd name="T64" fmla="*/ 701 w 2944"/>
              <a:gd name="T65" fmla="*/ 1006 h 1808"/>
              <a:gd name="T66" fmla="*/ 720 w 2944"/>
              <a:gd name="T67" fmla="*/ 1051 h 1808"/>
              <a:gd name="T68" fmla="*/ 729 w 2944"/>
              <a:gd name="T69" fmla="*/ 1079 h 1808"/>
              <a:gd name="T70" fmla="*/ 742 w 2944"/>
              <a:gd name="T71" fmla="*/ 1126 h 1808"/>
              <a:gd name="T72" fmla="*/ 750 w 2944"/>
              <a:gd name="T73" fmla="*/ 1147 h 1808"/>
              <a:gd name="T74" fmla="*/ 776 w 2944"/>
              <a:gd name="T75" fmla="*/ 1177 h 1808"/>
              <a:gd name="T76" fmla="*/ 812 w 2944"/>
              <a:gd name="T77" fmla="*/ 1215 h 1808"/>
              <a:gd name="T78" fmla="*/ 844 w 2944"/>
              <a:gd name="T79" fmla="*/ 1232 h 1808"/>
              <a:gd name="T80" fmla="*/ 861 w 2944"/>
              <a:gd name="T81" fmla="*/ 1296 h 1808"/>
              <a:gd name="T82" fmla="*/ 885 w 2944"/>
              <a:gd name="T83" fmla="*/ 1324 h 1808"/>
              <a:gd name="T84" fmla="*/ 902 w 2944"/>
              <a:gd name="T85" fmla="*/ 1341 h 1808"/>
              <a:gd name="T86" fmla="*/ 936 w 2944"/>
              <a:gd name="T87" fmla="*/ 1358 h 1808"/>
              <a:gd name="T88" fmla="*/ 957 w 2944"/>
              <a:gd name="T89" fmla="*/ 1375 h 1808"/>
              <a:gd name="T90" fmla="*/ 1012 w 2944"/>
              <a:gd name="T91" fmla="*/ 1407 h 1808"/>
              <a:gd name="T92" fmla="*/ 1057 w 2944"/>
              <a:gd name="T93" fmla="*/ 1431 h 1808"/>
              <a:gd name="T94" fmla="*/ 1091 w 2944"/>
              <a:gd name="T95" fmla="*/ 1456 h 1808"/>
              <a:gd name="T96" fmla="*/ 1174 w 2944"/>
              <a:gd name="T97" fmla="*/ 1471 h 1808"/>
              <a:gd name="T98" fmla="*/ 1202 w 2944"/>
              <a:gd name="T99" fmla="*/ 1488 h 1808"/>
              <a:gd name="T100" fmla="*/ 1270 w 2944"/>
              <a:gd name="T101" fmla="*/ 1518 h 1808"/>
              <a:gd name="T102" fmla="*/ 1364 w 2944"/>
              <a:gd name="T103" fmla="*/ 1537 h 1808"/>
              <a:gd name="T104" fmla="*/ 1447 w 2944"/>
              <a:gd name="T105" fmla="*/ 1597 h 1808"/>
              <a:gd name="T106" fmla="*/ 1573 w 2944"/>
              <a:gd name="T107" fmla="*/ 1618 h 1808"/>
              <a:gd name="T108" fmla="*/ 1601 w 2944"/>
              <a:gd name="T109" fmla="*/ 1642 h 1808"/>
              <a:gd name="T110" fmla="*/ 1663 w 2944"/>
              <a:gd name="T111" fmla="*/ 1665 h 1808"/>
              <a:gd name="T112" fmla="*/ 1724 w 2944"/>
              <a:gd name="T113" fmla="*/ 1682 h 1808"/>
              <a:gd name="T114" fmla="*/ 1831 w 2944"/>
              <a:gd name="T115" fmla="*/ 1701 h 1808"/>
              <a:gd name="T116" fmla="*/ 1910 w 2944"/>
              <a:gd name="T117" fmla="*/ 1716 h 1808"/>
              <a:gd name="T118" fmla="*/ 2119 w 2944"/>
              <a:gd name="T119" fmla="*/ 1735 h 1808"/>
              <a:gd name="T120" fmla="*/ 2788 w 2944"/>
              <a:gd name="T121" fmla="*/ 1808 h 1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44" h="1808">
                <a:moveTo>
                  <a:pt x="0" y="0"/>
                </a:moveTo>
                <a:lnTo>
                  <a:pt x="32" y="0"/>
                </a:lnTo>
                <a:lnTo>
                  <a:pt x="32" y="13"/>
                </a:lnTo>
                <a:lnTo>
                  <a:pt x="40" y="13"/>
                </a:lnTo>
                <a:lnTo>
                  <a:pt x="40" y="17"/>
                </a:lnTo>
                <a:lnTo>
                  <a:pt x="45" y="17"/>
                </a:lnTo>
                <a:lnTo>
                  <a:pt x="45" y="22"/>
                </a:lnTo>
                <a:lnTo>
                  <a:pt x="51" y="22"/>
                </a:lnTo>
                <a:lnTo>
                  <a:pt x="51" y="24"/>
                </a:lnTo>
                <a:lnTo>
                  <a:pt x="55" y="24"/>
                </a:lnTo>
                <a:lnTo>
                  <a:pt x="55" y="28"/>
                </a:lnTo>
                <a:lnTo>
                  <a:pt x="57" y="28"/>
                </a:lnTo>
                <a:lnTo>
                  <a:pt x="57" y="45"/>
                </a:lnTo>
                <a:lnTo>
                  <a:pt x="72" y="45"/>
                </a:lnTo>
                <a:lnTo>
                  <a:pt x="72" y="49"/>
                </a:lnTo>
                <a:lnTo>
                  <a:pt x="77" y="49"/>
                </a:lnTo>
                <a:lnTo>
                  <a:pt x="77" y="52"/>
                </a:lnTo>
                <a:lnTo>
                  <a:pt x="79" y="52"/>
                </a:lnTo>
                <a:lnTo>
                  <a:pt x="79" y="71"/>
                </a:lnTo>
                <a:lnTo>
                  <a:pt x="94" y="71"/>
                </a:lnTo>
                <a:lnTo>
                  <a:pt x="94" y="79"/>
                </a:lnTo>
                <a:lnTo>
                  <a:pt x="100" y="79"/>
                </a:lnTo>
                <a:lnTo>
                  <a:pt x="100" y="83"/>
                </a:lnTo>
                <a:lnTo>
                  <a:pt x="100" y="101"/>
                </a:lnTo>
                <a:lnTo>
                  <a:pt x="111" y="101"/>
                </a:lnTo>
                <a:lnTo>
                  <a:pt x="111" y="105"/>
                </a:lnTo>
                <a:lnTo>
                  <a:pt x="113" y="105"/>
                </a:lnTo>
                <a:lnTo>
                  <a:pt x="113" y="107"/>
                </a:lnTo>
                <a:lnTo>
                  <a:pt x="113" y="107"/>
                </a:lnTo>
                <a:lnTo>
                  <a:pt x="113" y="111"/>
                </a:lnTo>
                <a:lnTo>
                  <a:pt x="117" y="111"/>
                </a:lnTo>
                <a:lnTo>
                  <a:pt x="117" y="133"/>
                </a:lnTo>
                <a:lnTo>
                  <a:pt x="128" y="133"/>
                </a:lnTo>
                <a:lnTo>
                  <a:pt x="128" y="143"/>
                </a:lnTo>
                <a:lnTo>
                  <a:pt x="128" y="147"/>
                </a:lnTo>
                <a:lnTo>
                  <a:pt x="132" y="147"/>
                </a:lnTo>
                <a:lnTo>
                  <a:pt x="132" y="164"/>
                </a:lnTo>
                <a:lnTo>
                  <a:pt x="147" y="164"/>
                </a:lnTo>
                <a:lnTo>
                  <a:pt x="147" y="167"/>
                </a:lnTo>
                <a:lnTo>
                  <a:pt x="149" y="167"/>
                </a:lnTo>
                <a:lnTo>
                  <a:pt x="149" y="171"/>
                </a:lnTo>
                <a:lnTo>
                  <a:pt x="151" y="171"/>
                </a:lnTo>
                <a:lnTo>
                  <a:pt x="151" y="175"/>
                </a:lnTo>
                <a:lnTo>
                  <a:pt x="156" y="175"/>
                </a:lnTo>
                <a:lnTo>
                  <a:pt x="156" y="194"/>
                </a:lnTo>
                <a:lnTo>
                  <a:pt x="177" y="194"/>
                </a:lnTo>
                <a:lnTo>
                  <a:pt x="177" y="194"/>
                </a:lnTo>
                <a:lnTo>
                  <a:pt x="179" y="194"/>
                </a:lnTo>
                <a:lnTo>
                  <a:pt x="179" y="201"/>
                </a:lnTo>
                <a:lnTo>
                  <a:pt x="181" y="201"/>
                </a:lnTo>
                <a:lnTo>
                  <a:pt x="181" y="211"/>
                </a:lnTo>
                <a:lnTo>
                  <a:pt x="194" y="211"/>
                </a:lnTo>
                <a:lnTo>
                  <a:pt x="194" y="216"/>
                </a:lnTo>
                <a:lnTo>
                  <a:pt x="198" y="216"/>
                </a:lnTo>
                <a:lnTo>
                  <a:pt x="198" y="220"/>
                </a:lnTo>
                <a:lnTo>
                  <a:pt x="202" y="220"/>
                </a:lnTo>
                <a:lnTo>
                  <a:pt x="202" y="222"/>
                </a:lnTo>
                <a:lnTo>
                  <a:pt x="207" y="222"/>
                </a:lnTo>
                <a:lnTo>
                  <a:pt x="207" y="235"/>
                </a:lnTo>
                <a:lnTo>
                  <a:pt x="211" y="235"/>
                </a:lnTo>
                <a:lnTo>
                  <a:pt x="211" y="248"/>
                </a:lnTo>
                <a:lnTo>
                  <a:pt x="213" y="248"/>
                </a:lnTo>
                <a:lnTo>
                  <a:pt x="213" y="250"/>
                </a:lnTo>
                <a:lnTo>
                  <a:pt x="217" y="250"/>
                </a:lnTo>
                <a:lnTo>
                  <a:pt x="217" y="256"/>
                </a:lnTo>
                <a:lnTo>
                  <a:pt x="222" y="256"/>
                </a:lnTo>
                <a:lnTo>
                  <a:pt x="222" y="256"/>
                </a:lnTo>
                <a:lnTo>
                  <a:pt x="226" y="256"/>
                </a:lnTo>
                <a:lnTo>
                  <a:pt x="226" y="277"/>
                </a:lnTo>
                <a:lnTo>
                  <a:pt x="234" y="277"/>
                </a:lnTo>
                <a:lnTo>
                  <a:pt x="234" y="284"/>
                </a:lnTo>
                <a:lnTo>
                  <a:pt x="239" y="284"/>
                </a:lnTo>
                <a:lnTo>
                  <a:pt x="239" y="288"/>
                </a:lnTo>
                <a:lnTo>
                  <a:pt x="243" y="288"/>
                </a:lnTo>
                <a:lnTo>
                  <a:pt x="243" y="297"/>
                </a:lnTo>
                <a:lnTo>
                  <a:pt x="264" y="297"/>
                </a:lnTo>
                <a:lnTo>
                  <a:pt x="264" y="301"/>
                </a:lnTo>
                <a:lnTo>
                  <a:pt x="266" y="301"/>
                </a:lnTo>
                <a:lnTo>
                  <a:pt x="266" y="305"/>
                </a:lnTo>
                <a:lnTo>
                  <a:pt x="269" y="305"/>
                </a:lnTo>
                <a:lnTo>
                  <a:pt x="269" y="307"/>
                </a:lnTo>
                <a:lnTo>
                  <a:pt x="271" y="307"/>
                </a:lnTo>
                <a:lnTo>
                  <a:pt x="271" y="312"/>
                </a:lnTo>
                <a:lnTo>
                  <a:pt x="275" y="312"/>
                </a:lnTo>
                <a:lnTo>
                  <a:pt x="275" y="326"/>
                </a:lnTo>
                <a:lnTo>
                  <a:pt x="279" y="326"/>
                </a:lnTo>
                <a:lnTo>
                  <a:pt x="279" y="337"/>
                </a:lnTo>
                <a:lnTo>
                  <a:pt x="283" y="337"/>
                </a:lnTo>
                <a:lnTo>
                  <a:pt x="283" y="346"/>
                </a:lnTo>
                <a:lnTo>
                  <a:pt x="286" y="346"/>
                </a:lnTo>
                <a:lnTo>
                  <a:pt x="286" y="348"/>
                </a:lnTo>
                <a:lnTo>
                  <a:pt x="290" y="348"/>
                </a:lnTo>
                <a:lnTo>
                  <a:pt x="290" y="367"/>
                </a:lnTo>
                <a:lnTo>
                  <a:pt x="296" y="367"/>
                </a:lnTo>
                <a:lnTo>
                  <a:pt x="296" y="369"/>
                </a:lnTo>
                <a:lnTo>
                  <a:pt x="298" y="369"/>
                </a:lnTo>
                <a:lnTo>
                  <a:pt x="298" y="373"/>
                </a:lnTo>
                <a:lnTo>
                  <a:pt x="300" y="373"/>
                </a:lnTo>
                <a:lnTo>
                  <a:pt x="300" y="375"/>
                </a:lnTo>
                <a:lnTo>
                  <a:pt x="303" y="375"/>
                </a:lnTo>
                <a:lnTo>
                  <a:pt x="303" y="380"/>
                </a:lnTo>
                <a:lnTo>
                  <a:pt x="305" y="380"/>
                </a:lnTo>
                <a:lnTo>
                  <a:pt x="305" y="399"/>
                </a:lnTo>
                <a:lnTo>
                  <a:pt x="313" y="399"/>
                </a:lnTo>
                <a:lnTo>
                  <a:pt x="313" y="403"/>
                </a:lnTo>
                <a:lnTo>
                  <a:pt x="318" y="403"/>
                </a:lnTo>
                <a:lnTo>
                  <a:pt x="318" y="407"/>
                </a:lnTo>
                <a:lnTo>
                  <a:pt x="320" y="407"/>
                </a:lnTo>
                <a:lnTo>
                  <a:pt x="320" y="410"/>
                </a:lnTo>
                <a:lnTo>
                  <a:pt x="322" y="410"/>
                </a:lnTo>
                <a:lnTo>
                  <a:pt x="322" y="427"/>
                </a:lnTo>
                <a:lnTo>
                  <a:pt x="328" y="427"/>
                </a:lnTo>
                <a:lnTo>
                  <a:pt x="328" y="431"/>
                </a:lnTo>
                <a:lnTo>
                  <a:pt x="335" y="431"/>
                </a:lnTo>
                <a:lnTo>
                  <a:pt x="335" y="431"/>
                </a:lnTo>
                <a:lnTo>
                  <a:pt x="343" y="431"/>
                </a:lnTo>
                <a:lnTo>
                  <a:pt x="343" y="435"/>
                </a:lnTo>
                <a:lnTo>
                  <a:pt x="345" y="435"/>
                </a:lnTo>
                <a:lnTo>
                  <a:pt x="345" y="446"/>
                </a:lnTo>
                <a:lnTo>
                  <a:pt x="350" y="446"/>
                </a:lnTo>
                <a:lnTo>
                  <a:pt x="350" y="454"/>
                </a:lnTo>
                <a:lnTo>
                  <a:pt x="360" y="454"/>
                </a:lnTo>
                <a:lnTo>
                  <a:pt x="360" y="459"/>
                </a:lnTo>
                <a:lnTo>
                  <a:pt x="362" y="459"/>
                </a:lnTo>
                <a:lnTo>
                  <a:pt x="362" y="461"/>
                </a:lnTo>
                <a:lnTo>
                  <a:pt x="371" y="461"/>
                </a:lnTo>
                <a:lnTo>
                  <a:pt x="371" y="474"/>
                </a:lnTo>
                <a:lnTo>
                  <a:pt x="373" y="474"/>
                </a:lnTo>
                <a:lnTo>
                  <a:pt x="373" y="480"/>
                </a:lnTo>
                <a:lnTo>
                  <a:pt x="384" y="480"/>
                </a:lnTo>
                <a:lnTo>
                  <a:pt x="384" y="486"/>
                </a:lnTo>
                <a:lnTo>
                  <a:pt x="386" y="486"/>
                </a:lnTo>
                <a:lnTo>
                  <a:pt x="386" y="495"/>
                </a:lnTo>
                <a:lnTo>
                  <a:pt x="386" y="518"/>
                </a:lnTo>
                <a:lnTo>
                  <a:pt x="396" y="518"/>
                </a:lnTo>
                <a:lnTo>
                  <a:pt x="396" y="520"/>
                </a:lnTo>
                <a:lnTo>
                  <a:pt x="396" y="520"/>
                </a:lnTo>
                <a:lnTo>
                  <a:pt x="396" y="525"/>
                </a:lnTo>
                <a:lnTo>
                  <a:pt x="401" y="525"/>
                </a:lnTo>
                <a:lnTo>
                  <a:pt x="401" y="527"/>
                </a:lnTo>
                <a:lnTo>
                  <a:pt x="403" y="527"/>
                </a:lnTo>
                <a:lnTo>
                  <a:pt x="403" y="542"/>
                </a:lnTo>
                <a:lnTo>
                  <a:pt x="407" y="542"/>
                </a:lnTo>
                <a:lnTo>
                  <a:pt x="407" y="548"/>
                </a:lnTo>
                <a:lnTo>
                  <a:pt x="413" y="548"/>
                </a:lnTo>
                <a:lnTo>
                  <a:pt x="413" y="552"/>
                </a:lnTo>
                <a:lnTo>
                  <a:pt x="420" y="552"/>
                </a:lnTo>
                <a:lnTo>
                  <a:pt x="420" y="559"/>
                </a:lnTo>
                <a:lnTo>
                  <a:pt x="422" y="559"/>
                </a:lnTo>
                <a:lnTo>
                  <a:pt x="422" y="563"/>
                </a:lnTo>
                <a:lnTo>
                  <a:pt x="426" y="563"/>
                </a:lnTo>
                <a:lnTo>
                  <a:pt x="426" y="572"/>
                </a:lnTo>
                <a:lnTo>
                  <a:pt x="428" y="572"/>
                </a:lnTo>
                <a:lnTo>
                  <a:pt x="428" y="578"/>
                </a:lnTo>
                <a:lnTo>
                  <a:pt x="437" y="578"/>
                </a:lnTo>
                <a:lnTo>
                  <a:pt x="437" y="580"/>
                </a:lnTo>
                <a:lnTo>
                  <a:pt x="439" y="580"/>
                </a:lnTo>
                <a:lnTo>
                  <a:pt x="439" y="582"/>
                </a:lnTo>
                <a:lnTo>
                  <a:pt x="441" y="582"/>
                </a:lnTo>
                <a:lnTo>
                  <a:pt x="441" y="584"/>
                </a:lnTo>
                <a:lnTo>
                  <a:pt x="445" y="584"/>
                </a:lnTo>
                <a:lnTo>
                  <a:pt x="445" y="589"/>
                </a:lnTo>
                <a:lnTo>
                  <a:pt x="445" y="595"/>
                </a:lnTo>
                <a:lnTo>
                  <a:pt x="450" y="595"/>
                </a:lnTo>
                <a:lnTo>
                  <a:pt x="450" y="599"/>
                </a:lnTo>
                <a:lnTo>
                  <a:pt x="452" y="599"/>
                </a:lnTo>
                <a:lnTo>
                  <a:pt x="452" y="604"/>
                </a:lnTo>
                <a:lnTo>
                  <a:pt x="465" y="604"/>
                </a:lnTo>
                <a:lnTo>
                  <a:pt x="465" y="606"/>
                </a:lnTo>
                <a:lnTo>
                  <a:pt x="465" y="606"/>
                </a:lnTo>
                <a:lnTo>
                  <a:pt x="465" y="608"/>
                </a:lnTo>
                <a:lnTo>
                  <a:pt x="467" y="608"/>
                </a:lnTo>
                <a:lnTo>
                  <a:pt x="467" y="614"/>
                </a:lnTo>
                <a:lnTo>
                  <a:pt x="469" y="614"/>
                </a:lnTo>
                <a:lnTo>
                  <a:pt x="469" y="623"/>
                </a:lnTo>
                <a:lnTo>
                  <a:pt x="471" y="623"/>
                </a:lnTo>
                <a:lnTo>
                  <a:pt x="471" y="631"/>
                </a:lnTo>
                <a:lnTo>
                  <a:pt x="475" y="631"/>
                </a:lnTo>
                <a:lnTo>
                  <a:pt x="475" y="642"/>
                </a:lnTo>
                <a:lnTo>
                  <a:pt x="486" y="642"/>
                </a:lnTo>
                <a:lnTo>
                  <a:pt x="486" y="646"/>
                </a:lnTo>
                <a:lnTo>
                  <a:pt x="488" y="646"/>
                </a:lnTo>
                <a:lnTo>
                  <a:pt x="488" y="650"/>
                </a:lnTo>
                <a:lnTo>
                  <a:pt x="492" y="650"/>
                </a:lnTo>
                <a:lnTo>
                  <a:pt x="492" y="657"/>
                </a:lnTo>
                <a:lnTo>
                  <a:pt x="497" y="657"/>
                </a:lnTo>
                <a:lnTo>
                  <a:pt x="497" y="663"/>
                </a:lnTo>
                <a:lnTo>
                  <a:pt x="503" y="663"/>
                </a:lnTo>
                <a:lnTo>
                  <a:pt x="503" y="665"/>
                </a:lnTo>
                <a:lnTo>
                  <a:pt x="509" y="665"/>
                </a:lnTo>
                <a:lnTo>
                  <a:pt x="509" y="670"/>
                </a:lnTo>
                <a:lnTo>
                  <a:pt x="516" y="670"/>
                </a:lnTo>
                <a:lnTo>
                  <a:pt x="516" y="674"/>
                </a:lnTo>
                <a:lnTo>
                  <a:pt x="518" y="674"/>
                </a:lnTo>
                <a:lnTo>
                  <a:pt x="518" y="682"/>
                </a:lnTo>
                <a:lnTo>
                  <a:pt x="520" y="682"/>
                </a:lnTo>
                <a:lnTo>
                  <a:pt x="520" y="691"/>
                </a:lnTo>
                <a:lnTo>
                  <a:pt x="524" y="691"/>
                </a:lnTo>
                <a:lnTo>
                  <a:pt x="524" y="695"/>
                </a:lnTo>
                <a:lnTo>
                  <a:pt x="531" y="695"/>
                </a:lnTo>
                <a:lnTo>
                  <a:pt x="531" y="697"/>
                </a:lnTo>
                <a:lnTo>
                  <a:pt x="533" y="697"/>
                </a:lnTo>
                <a:lnTo>
                  <a:pt x="533" y="706"/>
                </a:lnTo>
                <a:lnTo>
                  <a:pt x="537" y="706"/>
                </a:lnTo>
                <a:lnTo>
                  <a:pt x="537" y="712"/>
                </a:lnTo>
                <a:lnTo>
                  <a:pt x="541" y="712"/>
                </a:lnTo>
                <a:lnTo>
                  <a:pt x="541" y="719"/>
                </a:lnTo>
                <a:lnTo>
                  <a:pt x="548" y="719"/>
                </a:lnTo>
                <a:lnTo>
                  <a:pt x="548" y="727"/>
                </a:lnTo>
                <a:lnTo>
                  <a:pt x="550" y="727"/>
                </a:lnTo>
                <a:lnTo>
                  <a:pt x="550" y="729"/>
                </a:lnTo>
                <a:lnTo>
                  <a:pt x="552" y="729"/>
                </a:lnTo>
                <a:lnTo>
                  <a:pt x="552" y="738"/>
                </a:lnTo>
                <a:lnTo>
                  <a:pt x="552" y="748"/>
                </a:lnTo>
                <a:lnTo>
                  <a:pt x="558" y="748"/>
                </a:lnTo>
                <a:lnTo>
                  <a:pt x="558" y="766"/>
                </a:lnTo>
                <a:lnTo>
                  <a:pt x="561" y="766"/>
                </a:lnTo>
                <a:lnTo>
                  <a:pt x="561" y="780"/>
                </a:lnTo>
                <a:lnTo>
                  <a:pt x="563" y="780"/>
                </a:lnTo>
                <a:lnTo>
                  <a:pt x="563" y="789"/>
                </a:lnTo>
                <a:lnTo>
                  <a:pt x="578" y="789"/>
                </a:lnTo>
                <a:lnTo>
                  <a:pt x="578" y="791"/>
                </a:lnTo>
                <a:lnTo>
                  <a:pt x="580" y="791"/>
                </a:lnTo>
                <a:lnTo>
                  <a:pt x="580" y="795"/>
                </a:lnTo>
                <a:lnTo>
                  <a:pt x="582" y="795"/>
                </a:lnTo>
                <a:lnTo>
                  <a:pt x="582" y="800"/>
                </a:lnTo>
                <a:lnTo>
                  <a:pt x="584" y="800"/>
                </a:lnTo>
                <a:lnTo>
                  <a:pt x="584" y="802"/>
                </a:lnTo>
                <a:lnTo>
                  <a:pt x="584" y="808"/>
                </a:lnTo>
                <a:lnTo>
                  <a:pt x="586" y="808"/>
                </a:lnTo>
                <a:lnTo>
                  <a:pt x="586" y="812"/>
                </a:lnTo>
                <a:lnTo>
                  <a:pt x="588" y="812"/>
                </a:lnTo>
                <a:lnTo>
                  <a:pt x="588" y="817"/>
                </a:lnTo>
                <a:lnTo>
                  <a:pt x="601" y="817"/>
                </a:lnTo>
                <a:lnTo>
                  <a:pt x="601" y="821"/>
                </a:lnTo>
                <a:lnTo>
                  <a:pt x="603" y="821"/>
                </a:lnTo>
                <a:lnTo>
                  <a:pt x="603" y="825"/>
                </a:lnTo>
                <a:lnTo>
                  <a:pt x="605" y="825"/>
                </a:lnTo>
                <a:lnTo>
                  <a:pt x="605" y="829"/>
                </a:lnTo>
                <a:lnTo>
                  <a:pt x="612" y="829"/>
                </a:lnTo>
                <a:lnTo>
                  <a:pt x="612" y="853"/>
                </a:lnTo>
                <a:lnTo>
                  <a:pt x="618" y="853"/>
                </a:lnTo>
                <a:lnTo>
                  <a:pt x="618" y="859"/>
                </a:lnTo>
                <a:lnTo>
                  <a:pt x="620" y="859"/>
                </a:lnTo>
                <a:lnTo>
                  <a:pt x="620" y="885"/>
                </a:lnTo>
                <a:lnTo>
                  <a:pt x="633" y="885"/>
                </a:lnTo>
                <a:lnTo>
                  <a:pt x="633" y="896"/>
                </a:lnTo>
                <a:lnTo>
                  <a:pt x="639" y="896"/>
                </a:lnTo>
                <a:lnTo>
                  <a:pt x="639" y="917"/>
                </a:lnTo>
                <a:lnTo>
                  <a:pt x="650" y="917"/>
                </a:lnTo>
                <a:lnTo>
                  <a:pt x="650" y="925"/>
                </a:lnTo>
                <a:lnTo>
                  <a:pt x="654" y="925"/>
                </a:lnTo>
                <a:lnTo>
                  <a:pt x="654" y="930"/>
                </a:lnTo>
                <a:lnTo>
                  <a:pt x="663" y="930"/>
                </a:lnTo>
                <a:lnTo>
                  <a:pt x="663" y="964"/>
                </a:lnTo>
                <a:lnTo>
                  <a:pt x="671" y="964"/>
                </a:lnTo>
                <a:lnTo>
                  <a:pt x="671" y="979"/>
                </a:lnTo>
                <a:lnTo>
                  <a:pt x="676" y="979"/>
                </a:lnTo>
                <a:lnTo>
                  <a:pt x="676" y="991"/>
                </a:lnTo>
                <a:lnTo>
                  <a:pt x="684" y="991"/>
                </a:lnTo>
                <a:lnTo>
                  <a:pt x="684" y="996"/>
                </a:lnTo>
                <a:lnTo>
                  <a:pt x="691" y="996"/>
                </a:lnTo>
                <a:lnTo>
                  <a:pt x="691" y="1006"/>
                </a:lnTo>
                <a:lnTo>
                  <a:pt x="701" y="1006"/>
                </a:lnTo>
                <a:lnTo>
                  <a:pt x="701" y="1019"/>
                </a:lnTo>
                <a:lnTo>
                  <a:pt x="703" y="1019"/>
                </a:lnTo>
                <a:lnTo>
                  <a:pt x="703" y="1026"/>
                </a:lnTo>
                <a:lnTo>
                  <a:pt x="708" y="1026"/>
                </a:lnTo>
                <a:lnTo>
                  <a:pt x="708" y="1049"/>
                </a:lnTo>
                <a:lnTo>
                  <a:pt x="716" y="1049"/>
                </a:lnTo>
                <a:lnTo>
                  <a:pt x="716" y="1051"/>
                </a:lnTo>
                <a:lnTo>
                  <a:pt x="720" y="1051"/>
                </a:lnTo>
                <a:lnTo>
                  <a:pt x="720" y="1055"/>
                </a:lnTo>
                <a:lnTo>
                  <a:pt x="720" y="1055"/>
                </a:lnTo>
                <a:lnTo>
                  <a:pt x="720" y="1064"/>
                </a:lnTo>
                <a:lnTo>
                  <a:pt x="723" y="1064"/>
                </a:lnTo>
                <a:lnTo>
                  <a:pt x="723" y="1075"/>
                </a:lnTo>
                <a:lnTo>
                  <a:pt x="727" y="1075"/>
                </a:lnTo>
                <a:lnTo>
                  <a:pt x="727" y="1079"/>
                </a:lnTo>
                <a:lnTo>
                  <a:pt x="729" y="1079"/>
                </a:lnTo>
                <a:lnTo>
                  <a:pt x="729" y="1085"/>
                </a:lnTo>
                <a:lnTo>
                  <a:pt x="731" y="1085"/>
                </a:lnTo>
                <a:lnTo>
                  <a:pt x="731" y="1107"/>
                </a:lnTo>
                <a:lnTo>
                  <a:pt x="733" y="1107"/>
                </a:lnTo>
                <a:lnTo>
                  <a:pt x="733" y="1117"/>
                </a:lnTo>
                <a:lnTo>
                  <a:pt x="737" y="1117"/>
                </a:lnTo>
                <a:lnTo>
                  <a:pt x="737" y="1126"/>
                </a:lnTo>
                <a:lnTo>
                  <a:pt x="742" y="1126"/>
                </a:lnTo>
                <a:lnTo>
                  <a:pt x="742" y="1128"/>
                </a:lnTo>
                <a:lnTo>
                  <a:pt x="744" y="1128"/>
                </a:lnTo>
                <a:lnTo>
                  <a:pt x="744" y="1130"/>
                </a:lnTo>
                <a:lnTo>
                  <a:pt x="746" y="1130"/>
                </a:lnTo>
                <a:lnTo>
                  <a:pt x="746" y="1134"/>
                </a:lnTo>
                <a:lnTo>
                  <a:pt x="748" y="1134"/>
                </a:lnTo>
                <a:lnTo>
                  <a:pt x="748" y="1147"/>
                </a:lnTo>
                <a:lnTo>
                  <a:pt x="750" y="1147"/>
                </a:lnTo>
                <a:lnTo>
                  <a:pt x="750" y="1160"/>
                </a:lnTo>
                <a:lnTo>
                  <a:pt x="755" y="1160"/>
                </a:lnTo>
                <a:lnTo>
                  <a:pt x="755" y="1164"/>
                </a:lnTo>
                <a:lnTo>
                  <a:pt x="757" y="1164"/>
                </a:lnTo>
                <a:lnTo>
                  <a:pt x="757" y="1166"/>
                </a:lnTo>
                <a:lnTo>
                  <a:pt x="769" y="1166"/>
                </a:lnTo>
                <a:lnTo>
                  <a:pt x="769" y="1177"/>
                </a:lnTo>
                <a:lnTo>
                  <a:pt x="776" y="1177"/>
                </a:lnTo>
                <a:lnTo>
                  <a:pt x="776" y="1194"/>
                </a:lnTo>
                <a:lnTo>
                  <a:pt x="778" y="1194"/>
                </a:lnTo>
                <a:lnTo>
                  <a:pt x="778" y="1198"/>
                </a:lnTo>
                <a:lnTo>
                  <a:pt x="795" y="1198"/>
                </a:lnTo>
                <a:lnTo>
                  <a:pt x="795" y="1205"/>
                </a:lnTo>
                <a:lnTo>
                  <a:pt x="804" y="1205"/>
                </a:lnTo>
                <a:lnTo>
                  <a:pt x="804" y="1215"/>
                </a:lnTo>
                <a:lnTo>
                  <a:pt x="812" y="1215"/>
                </a:lnTo>
                <a:lnTo>
                  <a:pt x="812" y="1220"/>
                </a:lnTo>
                <a:lnTo>
                  <a:pt x="814" y="1220"/>
                </a:lnTo>
                <a:lnTo>
                  <a:pt x="814" y="1224"/>
                </a:lnTo>
                <a:lnTo>
                  <a:pt x="818" y="1224"/>
                </a:lnTo>
                <a:lnTo>
                  <a:pt x="818" y="1228"/>
                </a:lnTo>
                <a:lnTo>
                  <a:pt x="842" y="1228"/>
                </a:lnTo>
                <a:lnTo>
                  <a:pt x="842" y="1232"/>
                </a:lnTo>
                <a:lnTo>
                  <a:pt x="844" y="1232"/>
                </a:lnTo>
                <a:lnTo>
                  <a:pt x="844" y="1266"/>
                </a:lnTo>
                <a:lnTo>
                  <a:pt x="850" y="1266"/>
                </a:lnTo>
                <a:lnTo>
                  <a:pt x="850" y="1271"/>
                </a:lnTo>
                <a:lnTo>
                  <a:pt x="853" y="1271"/>
                </a:lnTo>
                <a:lnTo>
                  <a:pt x="853" y="1273"/>
                </a:lnTo>
                <a:lnTo>
                  <a:pt x="861" y="1273"/>
                </a:lnTo>
                <a:lnTo>
                  <a:pt x="861" y="1281"/>
                </a:lnTo>
                <a:lnTo>
                  <a:pt x="861" y="1296"/>
                </a:lnTo>
                <a:lnTo>
                  <a:pt x="870" y="1296"/>
                </a:lnTo>
                <a:lnTo>
                  <a:pt x="870" y="1300"/>
                </a:lnTo>
                <a:lnTo>
                  <a:pt x="876" y="1300"/>
                </a:lnTo>
                <a:lnTo>
                  <a:pt x="876" y="1305"/>
                </a:lnTo>
                <a:lnTo>
                  <a:pt x="878" y="1305"/>
                </a:lnTo>
                <a:lnTo>
                  <a:pt x="878" y="1320"/>
                </a:lnTo>
                <a:lnTo>
                  <a:pt x="885" y="1320"/>
                </a:lnTo>
                <a:lnTo>
                  <a:pt x="885" y="1324"/>
                </a:lnTo>
                <a:lnTo>
                  <a:pt x="893" y="1324"/>
                </a:lnTo>
                <a:lnTo>
                  <a:pt x="893" y="1326"/>
                </a:lnTo>
                <a:lnTo>
                  <a:pt x="895" y="1326"/>
                </a:lnTo>
                <a:lnTo>
                  <a:pt x="895" y="1330"/>
                </a:lnTo>
                <a:lnTo>
                  <a:pt x="897" y="1330"/>
                </a:lnTo>
                <a:lnTo>
                  <a:pt x="897" y="1332"/>
                </a:lnTo>
                <a:lnTo>
                  <a:pt x="902" y="1332"/>
                </a:lnTo>
                <a:lnTo>
                  <a:pt x="902" y="1341"/>
                </a:lnTo>
                <a:lnTo>
                  <a:pt x="925" y="1341"/>
                </a:lnTo>
                <a:lnTo>
                  <a:pt x="925" y="1345"/>
                </a:lnTo>
                <a:lnTo>
                  <a:pt x="929" y="1345"/>
                </a:lnTo>
                <a:lnTo>
                  <a:pt x="929" y="1350"/>
                </a:lnTo>
                <a:lnTo>
                  <a:pt x="931" y="1350"/>
                </a:lnTo>
                <a:lnTo>
                  <a:pt x="931" y="1352"/>
                </a:lnTo>
                <a:lnTo>
                  <a:pt x="936" y="1352"/>
                </a:lnTo>
                <a:lnTo>
                  <a:pt x="936" y="1358"/>
                </a:lnTo>
                <a:lnTo>
                  <a:pt x="938" y="1358"/>
                </a:lnTo>
                <a:lnTo>
                  <a:pt x="938" y="1364"/>
                </a:lnTo>
                <a:lnTo>
                  <a:pt x="942" y="1364"/>
                </a:lnTo>
                <a:lnTo>
                  <a:pt x="942" y="1369"/>
                </a:lnTo>
                <a:lnTo>
                  <a:pt x="951" y="1369"/>
                </a:lnTo>
                <a:lnTo>
                  <a:pt x="951" y="1371"/>
                </a:lnTo>
                <a:lnTo>
                  <a:pt x="957" y="1371"/>
                </a:lnTo>
                <a:lnTo>
                  <a:pt x="957" y="1375"/>
                </a:lnTo>
                <a:lnTo>
                  <a:pt x="970" y="1375"/>
                </a:lnTo>
                <a:lnTo>
                  <a:pt x="970" y="1388"/>
                </a:lnTo>
                <a:lnTo>
                  <a:pt x="993" y="1388"/>
                </a:lnTo>
                <a:lnTo>
                  <a:pt x="993" y="1394"/>
                </a:lnTo>
                <a:lnTo>
                  <a:pt x="998" y="1394"/>
                </a:lnTo>
                <a:lnTo>
                  <a:pt x="998" y="1405"/>
                </a:lnTo>
                <a:lnTo>
                  <a:pt x="1012" y="1405"/>
                </a:lnTo>
                <a:lnTo>
                  <a:pt x="1012" y="1407"/>
                </a:lnTo>
                <a:lnTo>
                  <a:pt x="1023" y="1407"/>
                </a:lnTo>
                <a:lnTo>
                  <a:pt x="1023" y="1413"/>
                </a:lnTo>
                <a:lnTo>
                  <a:pt x="1038" y="1413"/>
                </a:lnTo>
                <a:lnTo>
                  <a:pt x="1038" y="1424"/>
                </a:lnTo>
                <a:lnTo>
                  <a:pt x="1053" y="1424"/>
                </a:lnTo>
                <a:lnTo>
                  <a:pt x="1053" y="1428"/>
                </a:lnTo>
                <a:lnTo>
                  <a:pt x="1057" y="1428"/>
                </a:lnTo>
                <a:lnTo>
                  <a:pt x="1057" y="1431"/>
                </a:lnTo>
                <a:lnTo>
                  <a:pt x="1068" y="1431"/>
                </a:lnTo>
                <a:lnTo>
                  <a:pt x="1068" y="1439"/>
                </a:lnTo>
                <a:lnTo>
                  <a:pt x="1072" y="1439"/>
                </a:lnTo>
                <a:lnTo>
                  <a:pt x="1072" y="1443"/>
                </a:lnTo>
                <a:lnTo>
                  <a:pt x="1081" y="1443"/>
                </a:lnTo>
                <a:lnTo>
                  <a:pt x="1081" y="1450"/>
                </a:lnTo>
                <a:lnTo>
                  <a:pt x="1091" y="1450"/>
                </a:lnTo>
                <a:lnTo>
                  <a:pt x="1091" y="1456"/>
                </a:lnTo>
                <a:lnTo>
                  <a:pt x="1123" y="1456"/>
                </a:lnTo>
                <a:lnTo>
                  <a:pt x="1123" y="1458"/>
                </a:lnTo>
                <a:lnTo>
                  <a:pt x="1149" y="1458"/>
                </a:lnTo>
                <a:lnTo>
                  <a:pt x="1149" y="1460"/>
                </a:lnTo>
                <a:lnTo>
                  <a:pt x="1153" y="1460"/>
                </a:lnTo>
                <a:lnTo>
                  <a:pt x="1153" y="1465"/>
                </a:lnTo>
                <a:lnTo>
                  <a:pt x="1174" y="1465"/>
                </a:lnTo>
                <a:lnTo>
                  <a:pt x="1174" y="1471"/>
                </a:lnTo>
                <a:lnTo>
                  <a:pt x="1189" y="1471"/>
                </a:lnTo>
                <a:lnTo>
                  <a:pt x="1189" y="1477"/>
                </a:lnTo>
                <a:lnTo>
                  <a:pt x="1194" y="1477"/>
                </a:lnTo>
                <a:lnTo>
                  <a:pt x="1194" y="1482"/>
                </a:lnTo>
                <a:lnTo>
                  <a:pt x="1200" y="1482"/>
                </a:lnTo>
                <a:lnTo>
                  <a:pt x="1200" y="1486"/>
                </a:lnTo>
                <a:lnTo>
                  <a:pt x="1202" y="1486"/>
                </a:lnTo>
                <a:lnTo>
                  <a:pt x="1202" y="1488"/>
                </a:lnTo>
                <a:lnTo>
                  <a:pt x="1221" y="1488"/>
                </a:lnTo>
                <a:lnTo>
                  <a:pt x="1221" y="1503"/>
                </a:lnTo>
                <a:lnTo>
                  <a:pt x="1258" y="1503"/>
                </a:lnTo>
                <a:lnTo>
                  <a:pt x="1258" y="1511"/>
                </a:lnTo>
                <a:lnTo>
                  <a:pt x="1262" y="1511"/>
                </a:lnTo>
                <a:lnTo>
                  <a:pt x="1262" y="1514"/>
                </a:lnTo>
                <a:lnTo>
                  <a:pt x="1270" y="1514"/>
                </a:lnTo>
                <a:lnTo>
                  <a:pt x="1270" y="1518"/>
                </a:lnTo>
                <a:lnTo>
                  <a:pt x="1304" y="1518"/>
                </a:lnTo>
                <a:lnTo>
                  <a:pt x="1304" y="1524"/>
                </a:lnTo>
                <a:lnTo>
                  <a:pt x="1322" y="1524"/>
                </a:lnTo>
                <a:lnTo>
                  <a:pt x="1322" y="1529"/>
                </a:lnTo>
                <a:lnTo>
                  <a:pt x="1345" y="1529"/>
                </a:lnTo>
                <a:lnTo>
                  <a:pt x="1345" y="1533"/>
                </a:lnTo>
                <a:lnTo>
                  <a:pt x="1364" y="1533"/>
                </a:lnTo>
                <a:lnTo>
                  <a:pt x="1364" y="1537"/>
                </a:lnTo>
                <a:lnTo>
                  <a:pt x="1385" y="1537"/>
                </a:lnTo>
                <a:lnTo>
                  <a:pt x="1385" y="1558"/>
                </a:lnTo>
                <a:lnTo>
                  <a:pt x="1394" y="1558"/>
                </a:lnTo>
                <a:lnTo>
                  <a:pt x="1394" y="1578"/>
                </a:lnTo>
                <a:lnTo>
                  <a:pt x="1443" y="1578"/>
                </a:lnTo>
                <a:lnTo>
                  <a:pt x="1443" y="1595"/>
                </a:lnTo>
                <a:lnTo>
                  <a:pt x="1447" y="1595"/>
                </a:lnTo>
                <a:lnTo>
                  <a:pt x="1447" y="1597"/>
                </a:lnTo>
                <a:lnTo>
                  <a:pt x="1454" y="1597"/>
                </a:lnTo>
                <a:lnTo>
                  <a:pt x="1454" y="1601"/>
                </a:lnTo>
                <a:lnTo>
                  <a:pt x="1456" y="1601"/>
                </a:lnTo>
                <a:lnTo>
                  <a:pt x="1456" y="1603"/>
                </a:lnTo>
                <a:lnTo>
                  <a:pt x="1556" y="1603"/>
                </a:lnTo>
                <a:lnTo>
                  <a:pt x="1556" y="1610"/>
                </a:lnTo>
                <a:lnTo>
                  <a:pt x="1573" y="1610"/>
                </a:lnTo>
                <a:lnTo>
                  <a:pt x="1573" y="1618"/>
                </a:lnTo>
                <a:lnTo>
                  <a:pt x="1584" y="1618"/>
                </a:lnTo>
                <a:lnTo>
                  <a:pt x="1584" y="1622"/>
                </a:lnTo>
                <a:lnTo>
                  <a:pt x="1588" y="1622"/>
                </a:lnTo>
                <a:lnTo>
                  <a:pt x="1588" y="1627"/>
                </a:lnTo>
                <a:lnTo>
                  <a:pt x="1590" y="1627"/>
                </a:lnTo>
                <a:lnTo>
                  <a:pt x="1590" y="1629"/>
                </a:lnTo>
                <a:lnTo>
                  <a:pt x="1601" y="1629"/>
                </a:lnTo>
                <a:lnTo>
                  <a:pt x="1601" y="1642"/>
                </a:lnTo>
                <a:lnTo>
                  <a:pt x="1628" y="1642"/>
                </a:lnTo>
                <a:lnTo>
                  <a:pt x="1628" y="1652"/>
                </a:lnTo>
                <a:lnTo>
                  <a:pt x="1643" y="1652"/>
                </a:lnTo>
                <a:lnTo>
                  <a:pt x="1643" y="1659"/>
                </a:lnTo>
                <a:lnTo>
                  <a:pt x="1660" y="1659"/>
                </a:lnTo>
                <a:lnTo>
                  <a:pt x="1660" y="1661"/>
                </a:lnTo>
                <a:lnTo>
                  <a:pt x="1663" y="1661"/>
                </a:lnTo>
                <a:lnTo>
                  <a:pt x="1663" y="1665"/>
                </a:lnTo>
                <a:lnTo>
                  <a:pt x="1690" y="1665"/>
                </a:lnTo>
                <a:lnTo>
                  <a:pt x="1690" y="1669"/>
                </a:lnTo>
                <a:lnTo>
                  <a:pt x="1692" y="1669"/>
                </a:lnTo>
                <a:lnTo>
                  <a:pt x="1692" y="1671"/>
                </a:lnTo>
                <a:lnTo>
                  <a:pt x="1718" y="1671"/>
                </a:lnTo>
                <a:lnTo>
                  <a:pt x="1718" y="1680"/>
                </a:lnTo>
                <a:lnTo>
                  <a:pt x="1724" y="1680"/>
                </a:lnTo>
                <a:lnTo>
                  <a:pt x="1724" y="1682"/>
                </a:lnTo>
                <a:lnTo>
                  <a:pt x="1773" y="1682"/>
                </a:lnTo>
                <a:lnTo>
                  <a:pt x="1773" y="1691"/>
                </a:lnTo>
                <a:lnTo>
                  <a:pt x="1805" y="1691"/>
                </a:lnTo>
                <a:lnTo>
                  <a:pt x="1805" y="1695"/>
                </a:lnTo>
                <a:lnTo>
                  <a:pt x="1818" y="1695"/>
                </a:lnTo>
                <a:lnTo>
                  <a:pt x="1818" y="1697"/>
                </a:lnTo>
                <a:lnTo>
                  <a:pt x="1831" y="1697"/>
                </a:lnTo>
                <a:lnTo>
                  <a:pt x="1831" y="1701"/>
                </a:lnTo>
                <a:lnTo>
                  <a:pt x="1844" y="1701"/>
                </a:lnTo>
                <a:lnTo>
                  <a:pt x="1844" y="1705"/>
                </a:lnTo>
                <a:lnTo>
                  <a:pt x="1854" y="1705"/>
                </a:lnTo>
                <a:lnTo>
                  <a:pt x="1854" y="1710"/>
                </a:lnTo>
                <a:lnTo>
                  <a:pt x="1859" y="1710"/>
                </a:lnTo>
                <a:lnTo>
                  <a:pt x="1859" y="1712"/>
                </a:lnTo>
                <a:lnTo>
                  <a:pt x="1910" y="1712"/>
                </a:lnTo>
                <a:lnTo>
                  <a:pt x="1910" y="1716"/>
                </a:lnTo>
                <a:lnTo>
                  <a:pt x="1991" y="1716"/>
                </a:lnTo>
                <a:lnTo>
                  <a:pt x="1991" y="1723"/>
                </a:lnTo>
                <a:lnTo>
                  <a:pt x="2072" y="1723"/>
                </a:lnTo>
                <a:lnTo>
                  <a:pt x="2072" y="1725"/>
                </a:lnTo>
                <a:lnTo>
                  <a:pt x="2074" y="1725"/>
                </a:lnTo>
                <a:lnTo>
                  <a:pt x="2074" y="1731"/>
                </a:lnTo>
                <a:lnTo>
                  <a:pt x="2119" y="1731"/>
                </a:lnTo>
                <a:lnTo>
                  <a:pt x="2119" y="1735"/>
                </a:lnTo>
                <a:lnTo>
                  <a:pt x="2134" y="1735"/>
                </a:lnTo>
                <a:lnTo>
                  <a:pt x="2134" y="1737"/>
                </a:lnTo>
                <a:lnTo>
                  <a:pt x="2153" y="1737"/>
                </a:lnTo>
                <a:lnTo>
                  <a:pt x="2153" y="1742"/>
                </a:lnTo>
                <a:lnTo>
                  <a:pt x="2662" y="1742"/>
                </a:lnTo>
                <a:lnTo>
                  <a:pt x="2662" y="1772"/>
                </a:lnTo>
                <a:lnTo>
                  <a:pt x="2788" y="1772"/>
                </a:lnTo>
                <a:lnTo>
                  <a:pt x="2788" y="1808"/>
                </a:lnTo>
                <a:lnTo>
                  <a:pt x="2944" y="1808"/>
                </a:lnTo>
              </a:path>
            </a:pathLst>
          </a:custGeom>
          <a:noFill/>
          <a:ln w="14288">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1" name="Freeform 282">
            <a:extLst>
              <a:ext uri="{FF2B5EF4-FFF2-40B4-BE49-F238E27FC236}">
                <a16:creationId xmlns:a16="http://schemas.microsoft.com/office/drawing/2014/main" id="{42DA888B-371A-4A00-B83D-5B7CD6F073BB}"/>
              </a:ext>
            </a:extLst>
          </p:cNvPr>
          <p:cNvSpPr>
            <a:spLocks/>
          </p:cNvSpPr>
          <p:nvPr/>
        </p:nvSpPr>
        <p:spPr bwMode="auto">
          <a:xfrm>
            <a:off x="935038" y="144621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2" name="Freeform 283">
            <a:extLst>
              <a:ext uri="{FF2B5EF4-FFF2-40B4-BE49-F238E27FC236}">
                <a16:creationId xmlns:a16="http://schemas.microsoft.com/office/drawing/2014/main" id="{E09092A2-516F-49CA-AA0F-9083D1A360D5}"/>
              </a:ext>
            </a:extLst>
          </p:cNvPr>
          <p:cNvSpPr>
            <a:spLocks/>
          </p:cNvSpPr>
          <p:nvPr/>
        </p:nvSpPr>
        <p:spPr bwMode="auto">
          <a:xfrm>
            <a:off x="1350963" y="2190750"/>
            <a:ext cx="53975" cy="46037"/>
          </a:xfrm>
          <a:custGeom>
            <a:avLst/>
            <a:gdLst>
              <a:gd name="T0" fmla="*/ 17 w 34"/>
              <a:gd name="T1" fmla="*/ 0 h 29"/>
              <a:gd name="T2" fmla="*/ 0 w 34"/>
              <a:gd name="T3" fmla="*/ 29 h 29"/>
              <a:gd name="T4" fmla="*/ 34 w 34"/>
              <a:gd name="T5" fmla="*/ 29 h 29"/>
              <a:gd name="T6" fmla="*/ 17 w 34"/>
              <a:gd name="T7" fmla="*/ 0 h 29"/>
            </a:gdLst>
            <a:ahLst/>
            <a:cxnLst>
              <a:cxn ang="0">
                <a:pos x="T0" y="T1"/>
              </a:cxn>
              <a:cxn ang="0">
                <a:pos x="T2" y="T3"/>
              </a:cxn>
              <a:cxn ang="0">
                <a:pos x="T4" y="T5"/>
              </a:cxn>
              <a:cxn ang="0">
                <a:pos x="T6" y="T7"/>
              </a:cxn>
            </a:cxnLst>
            <a:rect l="0" t="0" r="r" b="b"/>
            <a:pathLst>
              <a:path w="34" h="29">
                <a:moveTo>
                  <a:pt x="17" y="0"/>
                </a:moveTo>
                <a:lnTo>
                  <a:pt x="0" y="29"/>
                </a:lnTo>
                <a:lnTo>
                  <a:pt x="34" y="29"/>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3" name="Freeform 284">
            <a:extLst>
              <a:ext uri="{FF2B5EF4-FFF2-40B4-BE49-F238E27FC236}">
                <a16:creationId xmlns:a16="http://schemas.microsoft.com/office/drawing/2014/main" id="{1E10B39A-0AC4-4D04-A3D8-69B66D4AD1FE}"/>
              </a:ext>
            </a:extLst>
          </p:cNvPr>
          <p:cNvSpPr>
            <a:spLocks/>
          </p:cNvSpPr>
          <p:nvPr/>
        </p:nvSpPr>
        <p:spPr bwMode="auto">
          <a:xfrm>
            <a:off x="1404938" y="2305050"/>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4" name="Freeform 285">
            <a:extLst>
              <a:ext uri="{FF2B5EF4-FFF2-40B4-BE49-F238E27FC236}">
                <a16:creationId xmlns:a16="http://schemas.microsoft.com/office/drawing/2014/main" id="{18027B7B-535E-4695-9F1E-93D661E5933D}"/>
              </a:ext>
            </a:extLst>
          </p:cNvPr>
          <p:cNvSpPr>
            <a:spLocks/>
          </p:cNvSpPr>
          <p:nvPr/>
        </p:nvSpPr>
        <p:spPr bwMode="auto">
          <a:xfrm>
            <a:off x="1611313" y="255587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5" name="Freeform 286">
            <a:extLst>
              <a:ext uri="{FF2B5EF4-FFF2-40B4-BE49-F238E27FC236}">
                <a16:creationId xmlns:a16="http://schemas.microsoft.com/office/drawing/2014/main" id="{B832928E-0134-4C9D-A04A-0DA9189FB409}"/>
              </a:ext>
            </a:extLst>
          </p:cNvPr>
          <p:cNvSpPr>
            <a:spLocks/>
          </p:cNvSpPr>
          <p:nvPr/>
        </p:nvSpPr>
        <p:spPr bwMode="auto">
          <a:xfrm>
            <a:off x="2101851" y="3113088"/>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6" name="Freeform 287">
            <a:extLst>
              <a:ext uri="{FF2B5EF4-FFF2-40B4-BE49-F238E27FC236}">
                <a16:creationId xmlns:a16="http://schemas.microsoft.com/office/drawing/2014/main" id="{D86B2445-20E6-4541-A4FE-96E1C727DF8D}"/>
              </a:ext>
            </a:extLst>
          </p:cNvPr>
          <p:cNvSpPr>
            <a:spLocks/>
          </p:cNvSpPr>
          <p:nvPr/>
        </p:nvSpPr>
        <p:spPr bwMode="auto">
          <a:xfrm>
            <a:off x="3513138" y="3752850"/>
            <a:ext cx="53975" cy="47625"/>
          </a:xfrm>
          <a:custGeom>
            <a:avLst/>
            <a:gdLst>
              <a:gd name="T0" fmla="*/ 17 w 34"/>
              <a:gd name="T1" fmla="*/ 0 h 30"/>
              <a:gd name="T2" fmla="*/ 0 w 34"/>
              <a:gd name="T3" fmla="*/ 30 h 30"/>
              <a:gd name="T4" fmla="*/ 34 w 34"/>
              <a:gd name="T5" fmla="*/ 30 h 30"/>
              <a:gd name="T6" fmla="*/ 17 w 34"/>
              <a:gd name="T7" fmla="*/ 0 h 30"/>
            </a:gdLst>
            <a:ahLst/>
            <a:cxnLst>
              <a:cxn ang="0">
                <a:pos x="T0" y="T1"/>
              </a:cxn>
              <a:cxn ang="0">
                <a:pos x="T2" y="T3"/>
              </a:cxn>
              <a:cxn ang="0">
                <a:pos x="T4" y="T5"/>
              </a:cxn>
              <a:cxn ang="0">
                <a:pos x="T6" y="T7"/>
              </a:cxn>
            </a:cxnLst>
            <a:rect l="0" t="0" r="r" b="b"/>
            <a:pathLst>
              <a:path w="34" h="30">
                <a:moveTo>
                  <a:pt x="17" y="0"/>
                </a:moveTo>
                <a:lnTo>
                  <a:pt x="0" y="30"/>
                </a:lnTo>
                <a:lnTo>
                  <a:pt x="34" y="30"/>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7" name="Freeform 288">
            <a:extLst>
              <a:ext uri="{FF2B5EF4-FFF2-40B4-BE49-F238E27FC236}">
                <a16:creationId xmlns:a16="http://schemas.microsoft.com/office/drawing/2014/main" id="{9778990A-CD71-4650-897F-8FD3514050A0}"/>
              </a:ext>
            </a:extLst>
          </p:cNvPr>
          <p:cNvSpPr>
            <a:spLocks/>
          </p:cNvSpPr>
          <p:nvPr/>
        </p:nvSpPr>
        <p:spPr bwMode="auto">
          <a:xfrm>
            <a:off x="4114801" y="3895725"/>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8" name="Freeform 289">
            <a:extLst>
              <a:ext uri="{FF2B5EF4-FFF2-40B4-BE49-F238E27FC236}">
                <a16:creationId xmlns:a16="http://schemas.microsoft.com/office/drawing/2014/main" id="{0414B83E-30AE-40AD-A291-0C9B528C1E99}"/>
              </a:ext>
            </a:extLst>
          </p:cNvPr>
          <p:cNvSpPr>
            <a:spLocks/>
          </p:cNvSpPr>
          <p:nvPr/>
        </p:nvSpPr>
        <p:spPr bwMode="auto">
          <a:xfrm>
            <a:off x="4149726" y="3892550"/>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99" name="Freeform 290">
            <a:extLst>
              <a:ext uri="{FF2B5EF4-FFF2-40B4-BE49-F238E27FC236}">
                <a16:creationId xmlns:a16="http://schemas.microsoft.com/office/drawing/2014/main" id="{7142ED13-21B2-447C-9EDC-64E169626742}"/>
              </a:ext>
            </a:extLst>
          </p:cNvPr>
          <p:cNvSpPr>
            <a:spLocks/>
          </p:cNvSpPr>
          <p:nvPr/>
        </p:nvSpPr>
        <p:spPr bwMode="auto">
          <a:xfrm>
            <a:off x="4246563" y="3902075"/>
            <a:ext cx="50800" cy="47625"/>
          </a:xfrm>
          <a:custGeom>
            <a:avLst/>
            <a:gdLst>
              <a:gd name="T0" fmla="*/ 15 w 32"/>
              <a:gd name="T1" fmla="*/ 0 h 30"/>
              <a:gd name="T2" fmla="*/ 0 w 32"/>
              <a:gd name="T3" fmla="*/ 30 h 30"/>
              <a:gd name="T4" fmla="*/ 32 w 32"/>
              <a:gd name="T5" fmla="*/ 30 h 30"/>
              <a:gd name="T6" fmla="*/ 15 w 32"/>
              <a:gd name="T7" fmla="*/ 0 h 30"/>
            </a:gdLst>
            <a:ahLst/>
            <a:cxnLst>
              <a:cxn ang="0">
                <a:pos x="T0" y="T1"/>
              </a:cxn>
              <a:cxn ang="0">
                <a:pos x="T2" y="T3"/>
              </a:cxn>
              <a:cxn ang="0">
                <a:pos x="T4" y="T5"/>
              </a:cxn>
              <a:cxn ang="0">
                <a:pos x="T6" y="T7"/>
              </a:cxn>
            </a:cxnLst>
            <a:rect l="0" t="0" r="r" b="b"/>
            <a:pathLst>
              <a:path w="32" h="30">
                <a:moveTo>
                  <a:pt x="15" y="0"/>
                </a:moveTo>
                <a:lnTo>
                  <a:pt x="0" y="30"/>
                </a:lnTo>
                <a:lnTo>
                  <a:pt x="32" y="30"/>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0" name="Freeform 291">
            <a:extLst>
              <a:ext uri="{FF2B5EF4-FFF2-40B4-BE49-F238E27FC236}">
                <a16:creationId xmlns:a16="http://schemas.microsoft.com/office/drawing/2014/main" id="{0A5B8EDB-65C4-4651-8B67-09F2A3655C42}"/>
              </a:ext>
            </a:extLst>
          </p:cNvPr>
          <p:cNvSpPr>
            <a:spLocks/>
          </p:cNvSpPr>
          <p:nvPr/>
        </p:nvSpPr>
        <p:spPr bwMode="auto">
          <a:xfrm>
            <a:off x="4251326" y="3902075"/>
            <a:ext cx="50800" cy="47625"/>
          </a:xfrm>
          <a:custGeom>
            <a:avLst/>
            <a:gdLst>
              <a:gd name="T0" fmla="*/ 14 w 32"/>
              <a:gd name="T1" fmla="*/ 0 h 30"/>
              <a:gd name="T2" fmla="*/ 0 w 32"/>
              <a:gd name="T3" fmla="*/ 30 h 30"/>
              <a:gd name="T4" fmla="*/ 32 w 32"/>
              <a:gd name="T5" fmla="*/ 30 h 30"/>
              <a:gd name="T6" fmla="*/ 14 w 32"/>
              <a:gd name="T7" fmla="*/ 0 h 30"/>
            </a:gdLst>
            <a:ahLst/>
            <a:cxnLst>
              <a:cxn ang="0">
                <a:pos x="T0" y="T1"/>
              </a:cxn>
              <a:cxn ang="0">
                <a:pos x="T2" y="T3"/>
              </a:cxn>
              <a:cxn ang="0">
                <a:pos x="T4" y="T5"/>
              </a:cxn>
              <a:cxn ang="0">
                <a:pos x="T6" y="T7"/>
              </a:cxn>
            </a:cxnLst>
            <a:rect l="0" t="0" r="r" b="b"/>
            <a:pathLst>
              <a:path w="32" h="30">
                <a:moveTo>
                  <a:pt x="14" y="0"/>
                </a:moveTo>
                <a:lnTo>
                  <a:pt x="0" y="30"/>
                </a:lnTo>
                <a:lnTo>
                  <a:pt x="32" y="30"/>
                </a:lnTo>
                <a:lnTo>
                  <a:pt x="14"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1" name="Freeform 292">
            <a:extLst>
              <a:ext uri="{FF2B5EF4-FFF2-40B4-BE49-F238E27FC236}">
                <a16:creationId xmlns:a16="http://schemas.microsoft.com/office/drawing/2014/main" id="{DD1451A5-349B-4A55-9899-5DCEA4089CF0}"/>
              </a:ext>
            </a:extLst>
          </p:cNvPr>
          <p:cNvSpPr>
            <a:spLocks/>
          </p:cNvSpPr>
          <p:nvPr/>
        </p:nvSpPr>
        <p:spPr bwMode="auto">
          <a:xfrm>
            <a:off x="4264026" y="390207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2" name="Freeform 293">
            <a:extLst>
              <a:ext uri="{FF2B5EF4-FFF2-40B4-BE49-F238E27FC236}">
                <a16:creationId xmlns:a16="http://schemas.microsoft.com/office/drawing/2014/main" id="{2308927B-2D5A-4685-A3E6-5B30F7614D18}"/>
              </a:ext>
            </a:extLst>
          </p:cNvPr>
          <p:cNvSpPr>
            <a:spLocks/>
          </p:cNvSpPr>
          <p:nvPr/>
        </p:nvSpPr>
        <p:spPr bwMode="auto">
          <a:xfrm>
            <a:off x="4267201" y="390207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3" name="Freeform 294">
            <a:extLst>
              <a:ext uri="{FF2B5EF4-FFF2-40B4-BE49-F238E27FC236}">
                <a16:creationId xmlns:a16="http://schemas.microsoft.com/office/drawing/2014/main" id="{BB154EC1-A943-4D8B-8A84-15819010C5C0}"/>
              </a:ext>
            </a:extLst>
          </p:cNvPr>
          <p:cNvSpPr>
            <a:spLocks/>
          </p:cNvSpPr>
          <p:nvPr/>
        </p:nvSpPr>
        <p:spPr bwMode="auto">
          <a:xfrm>
            <a:off x="4291013" y="3905250"/>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4" name="Freeform 295">
            <a:extLst>
              <a:ext uri="{FF2B5EF4-FFF2-40B4-BE49-F238E27FC236}">
                <a16:creationId xmlns:a16="http://schemas.microsoft.com/office/drawing/2014/main" id="{005CEC23-CA8B-4123-8B0C-94A93C24D64D}"/>
              </a:ext>
            </a:extLst>
          </p:cNvPr>
          <p:cNvSpPr>
            <a:spLocks/>
          </p:cNvSpPr>
          <p:nvPr/>
        </p:nvSpPr>
        <p:spPr bwMode="auto">
          <a:xfrm>
            <a:off x="4341813" y="3940175"/>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5" name="Freeform 296">
            <a:extLst>
              <a:ext uri="{FF2B5EF4-FFF2-40B4-BE49-F238E27FC236}">
                <a16:creationId xmlns:a16="http://schemas.microsoft.com/office/drawing/2014/main" id="{6302A86A-92C9-49AF-8A56-E9F3C63FC3A2}"/>
              </a:ext>
            </a:extLst>
          </p:cNvPr>
          <p:cNvSpPr>
            <a:spLocks/>
          </p:cNvSpPr>
          <p:nvPr/>
        </p:nvSpPr>
        <p:spPr bwMode="auto">
          <a:xfrm>
            <a:off x="4348163" y="3940175"/>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6" name="Freeform 297">
            <a:extLst>
              <a:ext uri="{FF2B5EF4-FFF2-40B4-BE49-F238E27FC236}">
                <a16:creationId xmlns:a16="http://schemas.microsoft.com/office/drawing/2014/main" id="{5FC6913B-386D-400B-AE3B-879810AE55E2}"/>
              </a:ext>
            </a:extLst>
          </p:cNvPr>
          <p:cNvSpPr>
            <a:spLocks/>
          </p:cNvSpPr>
          <p:nvPr/>
        </p:nvSpPr>
        <p:spPr bwMode="auto">
          <a:xfrm>
            <a:off x="4352926" y="3940175"/>
            <a:ext cx="49213" cy="42862"/>
          </a:xfrm>
          <a:custGeom>
            <a:avLst/>
            <a:gdLst>
              <a:gd name="T0" fmla="*/ 17 w 31"/>
              <a:gd name="T1" fmla="*/ 0 h 27"/>
              <a:gd name="T2" fmla="*/ 0 w 31"/>
              <a:gd name="T3" fmla="*/ 27 h 27"/>
              <a:gd name="T4" fmla="*/ 31 w 31"/>
              <a:gd name="T5" fmla="*/ 27 h 27"/>
              <a:gd name="T6" fmla="*/ 17 w 31"/>
              <a:gd name="T7" fmla="*/ 0 h 27"/>
            </a:gdLst>
            <a:ahLst/>
            <a:cxnLst>
              <a:cxn ang="0">
                <a:pos x="T0" y="T1"/>
              </a:cxn>
              <a:cxn ang="0">
                <a:pos x="T2" y="T3"/>
              </a:cxn>
              <a:cxn ang="0">
                <a:pos x="T4" y="T5"/>
              </a:cxn>
              <a:cxn ang="0">
                <a:pos x="T6" y="T7"/>
              </a:cxn>
            </a:cxnLst>
            <a:rect l="0" t="0" r="r" b="b"/>
            <a:pathLst>
              <a:path w="31" h="27">
                <a:moveTo>
                  <a:pt x="17" y="0"/>
                </a:moveTo>
                <a:lnTo>
                  <a:pt x="0" y="27"/>
                </a:lnTo>
                <a:lnTo>
                  <a:pt x="31"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7" name="Freeform 298">
            <a:extLst>
              <a:ext uri="{FF2B5EF4-FFF2-40B4-BE49-F238E27FC236}">
                <a16:creationId xmlns:a16="http://schemas.microsoft.com/office/drawing/2014/main" id="{C3CE3380-B567-4746-B77E-E60EA1982EC1}"/>
              </a:ext>
            </a:extLst>
          </p:cNvPr>
          <p:cNvSpPr>
            <a:spLocks/>
          </p:cNvSpPr>
          <p:nvPr/>
        </p:nvSpPr>
        <p:spPr bwMode="auto">
          <a:xfrm>
            <a:off x="4375151" y="3943350"/>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8" name="Freeform 299">
            <a:extLst>
              <a:ext uri="{FF2B5EF4-FFF2-40B4-BE49-F238E27FC236}">
                <a16:creationId xmlns:a16="http://schemas.microsoft.com/office/drawing/2014/main" id="{5131BB2C-FBAE-4051-8BC1-10F641ACE6E7}"/>
              </a:ext>
            </a:extLst>
          </p:cNvPr>
          <p:cNvSpPr>
            <a:spLocks/>
          </p:cNvSpPr>
          <p:nvPr/>
        </p:nvSpPr>
        <p:spPr bwMode="auto">
          <a:xfrm>
            <a:off x="4379913" y="3943350"/>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9" name="Freeform 300">
            <a:extLst>
              <a:ext uri="{FF2B5EF4-FFF2-40B4-BE49-F238E27FC236}">
                <a16:creationId xmlns:a16="http://schemas.microsoft.com/office/drawing/2014/main" id="{EB2AB747-79C6-41D5-A0FC-BC76CBA0749C}"/>
              </a:ext>
            </a:extLst>
          </p:cNvPr>
          <p:cNvSpPr>
            <a:spLocks/>
          </p:cNvSpPr>
          <p:nvPr/>
        </p:nvSpPr>
        <p:spPr bwMode="auto">
          <a:xfrm>
            <a:off x="4476751" y="3943350"/>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0" name="Freeform 301">
            <a:extLst>
              <a:ext uri="{FF2B5EF4-FFF2-40B4-BE49-F238E27FC236}">
                <a16:creationId xmlns:a16="http://schemas.microsoft.com/office/drawing/2014/main" id="{7FDA7877-A0A7-4A13-B964-1899A5B01039}"/>
              </a:ext>
            </a:extLst>
          </p:cNvPr>
          <p:cNvSpPr>
            <a:spLocks/>
          </p:cNvSpPr>
          <p:nvPr/>
        </p:nvSpPr>
        <p:spPr bwMode="auto">
          <a:xfrm>
            <a:off x="4521201" y="3943350"/>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1" name="Freeform 302">
            <a:extLst>
              <a:ext uri="{FF2B5EF4-FFF2-40B4-BE49-F238E27FC236}">
                <a16:creationId xmlns:a16="http://schemas.microsoft.com/office/drawing/2014/main" id="{E456A7F1-EB86-4809-B16B-8A2E4952C3CA}"/>
              </a:ext>
            </a:extLst>
          </p:cNvPr>
          <p:cNvSpPr>
            <a:spLocks/>
          </p:cNvSpPr>
          <p:nvPr/>
        </p:nvSpPr>
        <p:spPr bwMode="auto">
          <a:xfrm>
            <a:off x="4548188" y="3943350"/>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2" name="Freeform 303">
            <a:extLst>
              <a:ext uri="{FF2B5EF4-FFF2-40B4-BE49-F238E27FC236}">
                <a16:creationId xmlns:a16="http://schemas.microsoft.com/office/drawing/2014/main" id="{9D75B28B-E81A-45AE-98D2-669290379C39}"/>
              </a:ext>
            </a:extLst>
          </p:cNvPr>
          <p:cNvSpPr>
            <a:spLocks/>
          </p:cNvSpPr>
          <p:nvPr/>
        </p:nvSpPr>
        <p:spPr bwMode="auto">
          <a:xfrm>
            <a:off x="4581526" y="3943350"/>
            <a:ext cx="50800" cy="42862"/>
          </a:xfrm>
          <a:custGeom>
            <a:avLst/>
            <a:gdLst>
              <a:gd name="T0" fmla="*/ 18 w 32"/>
              <a:gd name="T1" fmla="*/ 0 h 27"/>
              <a:gd name="T2" fmla="*/ 0 w 32"/>
              <a:gd name="T3" fmla="*/ 27 h 27"/>
              <a:gd name="T4" fmla="*/ 32 w 32"/>
              <a:gd name="T5" fmla="*/ 27 h 27"/>
              <a:gd name="T6" fmla="*/ 18 w 32"/>
              <a:gd name="T7" fmla="*/ 0 h 27"/>
            </a:gdLst>
            <a:ahLst/>
            <a:cxnLst>
              <a:cxn ang="0">
                <a:pos x="T0" y="T1"/>
              </a:cxn>
              <a:cxn ang="0">
                <a:pos x="T2" y="T3"/>
              </a:cxn>
              <a:cxn ang="0">
                <a:pos x="T4" y="T5"/>
              </a:cxn>
              <a:cxn ang="0">
                <a:pos x="T6" y="T7"/>
              </a:cxn>
            </a:cxnLst>
            <a:rect l="0" t="0" r="r" b="b"/>
            <a:pathLst>
              <a:path w="32" h="27">
                <a:moveTo>
                  <a:pt x="18" y="0"/>
                </a:moveTo>
                <a:lnTo>
                  <a:pt x="0" y="27"/>
                </a:lnTo>
                <a:lnTo>
                  <a:pt x="32" y="27"/>
                </a:lnTo>
                <a:lnTo>
                  <a:pt x="18"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3" name="Freeform 304">
            <a:extLst>
              <a:ext uri="{FF2B5EF4-FFF2-40B4-BE49-F238E27FC236}">
                <a16:creationId xmlns:a16="http://schemas.microsoft.com/office/drawing/2014/main" id="{F49DFAE7-3D47-451B-A693-F9A1412A35D8}"/>
              </a:ext>
            </a:extLst>
          </p:cNvPr>
          <p:cNvSpPr>
            <a:spLocks/>
          </p:cNvSpPr>
          <p:nvPr/>
        </p:nvSpPr>
        <p:spPr bwMode="auto">
          <a:xfrm>
            <a:off x="4605338" y="3943350"/>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4" name="Freeform 305">
            <a:extLst>
              <a:ext uri="{FF2B5EF4-FFF2-40B4-BE49-F238E27FC236}">
                <a16:creationId xmlns:a16="http://schemas.microsoft.com/office/drawing/2014/main" id="{E7B4F5A1-C623-47FF-8DE8-3FD0F508FF1B}"/>
              </a:ext>
            </a:extLst>
          </p:cNvPr>
          <p:cNvSpPr>
            <a:spLocks/>
          </p:cNvSpPr>
          <p:nvPr/>
        </p:nvSpPr>
        <p:spPr bwMode="auto">
          <a:xfrm>
            <a:off x="4619626" y="3943350"/>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5" name="Freeform 306">
            <a:extLst>
              <a:ext uri="{FF2B5EF4-FFF2-40B4-BE49-F238E27FC236}">
                <a16:creationId xmlns:a16="http://schemas.microsoft.com/office/drawing/2014/main" id="{FA75201E-5864-4151-9ECC-03C5331589AE}"/>
              </a:ext>
            </a:extLst>
          </p:cNvPr>
          <p:cNvSpPr>
            <a:spLocks/>
          </p:cNvSpPr>
          <p:nvPr/>
        </p:nvSpPr>
        <p:spPr bwMode="auto">
          <a:xfrm>
            <a:off x="4643438" y="3943350"/>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6" name="Freeform 307">
            <a:extLst>
              <a:ext uri="{FF2B5EF4-FFF2-40B4-BE49-F238E27FC236}">
                <a16:creationId xmlns:a16="http://schemas.microsoft.com/office/drawing/2014/main" id="{815FEB08-A9AF-48DF-8922-12DA8DC57D42}"/>
              </a:ext>
            </a:extLst>
          </p:cNvPr>
          <p:cNvSpPr>
            <a:spLocks/>
          </p:cNvSpPr>
          <p:nvPr/>
        </p:nvSpPr>
        <p:spPr bwMode="auto">
          <a:xfrm>
            <a:off x="4659313" y="3943350"/>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7" name="Freeform 308">
            <a:extLst>
              <a:ext uri="{FF2B5EF4-FFF2-40B4-BE49-F238E27FC236}">
                <a16:creationId xmlns:a16="http://schemas.microsoft.com/office/drawing/2014/main" id="{0DF707D7-3886-4106-B8B1-B9E6EBDED5D1}"/>
              </a:ext>
            </a:extLst>
          </p:cNvPr>
          <p:cNvSpPr>
            <a:spLocks/>
          </p:cNvSpPr>
          <p:nvPr/>
        </p:nvSpPr>
        <p:spPr bwMode="auto">
          <a:xfrm>
            <a:off x="4659313" y="3943350"/>
            <a:ext cx="50800" cy="42862"/>
          </a:xfrm>
          <a:custGeom>
            <a:avLst/>
            <a:gdLst>
              <a:gd name="T0" fmla="*/ 18 w 32"/>
              <a:gd name="T1" fmla="*/ 0 h 27"/>
              <a:gd name="T2" fmla="*/ 0 w 32"/>
              <a:gd name="T3" fmla="*/ 27 h 27"/>
              <a:gd name="T4" fmla="*/ 32 w 32"/>
              <a:gd name="T5" fmla="*/ 27 h 27"/>
              <a:gd name="T6" fmla="*/ 18 w 32"/>
              <a:gd name="T7" fmla="*/ 0 h 27"/>
            </a:gdLst>
            <a:ahLst/>
            <a:cxnLst>
              <a:cxn ang="0">
                <a:pos x="T0" y="T1"/>
              </a:cxn>
              <a:cxn ang="0">
                <a:pos x="T2" y="T3"/>
              </a:cxn>
              <a:cxn ang="0">
                <a:pos x="T4" y="T5"/>
              </a:cxn>
              <a:cxn ang="0">
                <a:pos x="T6" y="T7"/>
              </a:cxn>
            </a:cxnLst>
            <a:rect l="0" t="0" r="r" b="b"/>
            <a:pathLst>
              <a:path w="32" h="27">
                <a:moveTo>
                  <a:pt x="18" y="0"/>
                </a:moveTo>
                <a:lnTo>
                  <a:pt x="0" y="27"/>
                </a:lnTo>
                <a:lnTo>
                  <a:pt x="32" y="27"/>
                </a:lnTo>
                <a:lnTo>
                  <a:pt x="18"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8" name="Freeform 309">
            <a:extLst>
              <a:ext uri="{FF2B5EF4-FFF2-40B4-BE49-F238E27FC236}">
                <a16:creationId xmlns:a16="http://schemas.microsoft.com/office/drawing/2014/main" id="{2CF2F3C0-5F13-4A1D-8A4E-6FDF84248197}"/>
              </a:ext>
            </a:extLst>
          </p:cNvPr>
          <p:cNvSpPr>
            <a:spLocks/>
          </p:cNvSpPr>
          <p:nvPr/>
        </p:nvSpPr>
        <p:spPr bwMode="auto">
          <a:xfrm>
            <a:off x="4673601" y="3943350"/>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19" name="Freeform 310">
            <a:extLst>
              <a:ext uri="{FF2B5EF4-FFF2-40B4-BE49-F238E27FC236}">
                <a16:creationId xmlns:a16="http://schemas.microsoft.com/office/drawing/2014/main" id="{EACC5DFE-85C7-414B-9881-0B4D6D1EAD20}"/>
              </a:ext>
            </a:extLst>
          </p:cNvPr>
          <p:cNvSpPr>
            <a:spLocks/>
          </p:cNvSpPr>
          <p:nvPr/>
        </p:nvSpPr>
        <p:spPr bwMode="auto">
          <a:xfrm>
            <a:off x="4679951" y="3943350"/>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0" name="Freeform 311">
            <a:extLst>
              <a:ext uri="{FF2B5EF4-FFF2-40B4-BE49-F238E27FC236}">
                <a16:creationId xmlns:a16="http://schemas.microsoft.com/office/drawing/2014/main" id="{DCC2E8A7-89E0-430E-B784-E5C6BA9F46B8}"/>
              </a:ext>
            </a:extLst>
          </p:cNvPr>
          <p:cNvSpPr>
            <a:spLocks/>
          </p:cNvSpPr>
          <p:nvPr/>
        </p:nvSpPr>
        <p:spPr bwMode="auto">
          <a:xfrm>
            <a:off x="4787901" y="4060825"/>
            <a:ext cx="50800" cy="44450"/>
          </a:xfrm>
          <a:custGeom>
            <a:avLst/>
            <a:gdLst>
              <a:gd name="T0" fmla="*/ 18 w 32"/>
              <a:gd name="T1" fmla="*/ 0 h 28"/>
              <a:gd name="T2" fmla="*/ 0 w 32"/>
              <a:gd name="T3" fmla="*/ 28 h 28"/>
              <a:gd name="T4" fmla="*/ 32 w 32"/>
              <a:gd name="T5" fmla="*/ 28 h 28"/>
              <a:gd name="T6" fmla="*/ 18 w 32"/>
              <a:gd name="T7" fmla="*/ 0 h 28"/>
            </a:gdLst>
            <a:ahLst/>
            <a:cxnLst>
              <a:cxn ang="0">
                <a:pos x="T0" y="T1"/>
              </a:cxn>
              <a:cxn ang="0">
                <a:pos x="T2" y="T3"/>
              </a:cxn>
              <a:cxn ang="0">
                <a:pos x="T4" y="T5"/>
              </a:cxn>
              <a:cxn ang="0">
                <a:pos x="T6" y="T7"/>
              </a:cxn>
            </a:cxnLst>
            <a:rect l="0" t="0" r="r" b="b"/>
            <a:pathLst>
              <a:path w="32" h="28">
                <a:moveTo>
                  <a:pt x="18" y="0"/>
                </a:moveTo>
                <a:lnTo>
                  <a:pt x="0" y="28"/>
                </a:lnTo>
                <a:lnTo>
                  <a:pt x="32" y="28"/>
                </a:lnTo>
                <a:lnTo>
                  <a:pt x="18"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1" name="Freeform 312">
            <a:extLst>
              <a:ext uri="{FF2B5EF4-FFF2-40B4-BE49-F238E27FC236}">
                <a16:creationId xmlns:a16="http://schemas.microsoft.com/office/drawing/2014/main" id="{3DFD39F0-AC89-4F78-AF30-3659D74415EA}"/>
              </a:ext>
            </a:extLst>
          </p:cNvPr>
          <p:cNvSpPr>
            <a:spLocks/>
          </p:cNvSpPr>
          <p:nvPr/>
        </p:nvSpPr>
        <p:spPr bwMode="auto">
          <a:xfrm>
            <a:off x="4802188" y="4060825"/>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2" name="Freeform 313">
            <a:extLst>
              <a:ext uri="{FF2B5EF4-FFF2-40B4-BE49-F238E27FC236}">
                <a16:creationId xmlns:a16="http://schemas.microsoft.com/office/drawing/2014/main" id="{C4C3CB1C-3C0D-47D7-95E6-AF17AA105C56}"/>
              </a:ext>
            </a:extLst>
          </p:cNvPr>
          <p:cNvSpPr>
            <a:spLocks/>
          </p:cNvSpPr>
          <p:nvPr/>
        </p:nvSpPr>
        <p:spPr bwMode="auto">
          <a:xfrm>
            <a:off x="4826001" y="4060825"/>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3" name="Freeform 314">
            <a:extLst>
              <a:ext uri="{FF2B5EF4-FFF2-40B4-BE49-F238E27FC236}">
                <a16:creationId xmlns:a16="http://schemas.microsoft.com/office/drawing/2014/main" id="{4A7737A3-2BEE-4A97-B6DA-EA3037F4AE91}"/>
              </a:ext>
            </a:extLst>
          </p:cNvPr>
          <p:cNvSpPr>
            <a:spLocks/>
          </p:cNvSpPr>
          <p:nvPr/>
        </p:nvSpPr>
        <p:spPr bwMode="auto">
          <a:xfrm>
            <a:off x="4921251" y="406082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4" name="Freeform 315">
            <a:extLst>
              <a:ext uri="{FF2B5EF4-FFF2-40B4-BE49-F238E27FC236}">
                <a16:creationId xmlns:a16="http://schemas.microsoft.com/office/drawing/2014/main" id="{24A672F2-24ED-418A-9099-DE4FA121D41A}"/>
              </a:ext>
            </a:extLst>
          </p:cNvPr>
          <p:cNvSpPr>
            <a:spLocks/>
          </p:cNvSpPr>
          <p:nvPr/>
        </p:nvSpPr>
        <p:spPr bwMode="auto">
          <a:xfrm>
            <a:off x="5124451" y="4060825"/>
            <a:ext cx="50800" cy="44450"/>
          </a:xfrm>
          <a:custGeom>
            <a:avLst/>
            <a:gdLst>
              <a:gd name="T0" fmla="*/ 14 w 32"/>
              <a:gd name="T1" fmla="*/ 0 h 28"/>
              <a:gd name="T2" fmla="*/ 0 w 32"/>
              <a:gd name="T3" fmla="*/ 28 h 28"/>
              <a:gd name="T4" fmla="*/ 32 w 32"/>
              <a:gd name="T5" fmla="*/ 28 h 28"/>
              <a:gd name="T6" fmla="*/ 14 w 32"/>
              <a:gd name="T7" fmla="*/ 0 h 28"/>
            </a:gdLst>
            <a:ahLst/>
            <a:cxnLst>
              <a:cxn ang="0">
                <a:pos x="T0" y="T1"/>
              </a:cxn>
              <a:cxn ang="0">
                <a:pos x="T2" y="T3"/>
              </a:cxn>
              <a:cxn ang="0">
                <a:pos x="T4" y="T5"/>
              </a:cxn>
              <a:cxn ang="0">
                <a:pos x="T6" y="T7"/>
              </a:cxn>
            </a:cxnLst>
            <a:rect l="0" t="0" r="r" b="b"/>
            <a:pathLst>
              <a:path w="32" h="28">
                <a:moveTo>
                  <a:pt x="14" y="0"/>
                </a:moveTo>
                <a:lnTo>
                  <a:pt x="0" y="28"/>
                </a:lnTo>
                <a:lnTo>
                  <a:pt x="32" y="28"/>
                </a:lnTo>
                <a:lnTo>
                  <a:pt x="14"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5" name="Freeform 316">
            <a:extLst>
              <a:ext uri="{FF2B5EF4-FFF2-40B4-BE49-F238E27FC236}">
                <a16:creationId xmlns:a16="http://schemas.microsoft.com/office/drawing/2014/main" id="{9B478FD2-C317-4678-978E-0EAD56DD4B57}"/>
              </a:ext>
            </a:extLst>
          </p:cNvPr>
          <p:cNvSpPr>
            <a:spLocks/>
          </p:cNvSpPr>
          <p:nvPr/>
        </p:nvSpPr>
        <p:spPr bwMode="auto">
          <a:xfrm>
            <a:off x="5143501" y="406082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6" name="Freeform 317">
            <a:extLst>
              <a:ext uri="{FF2B5EF4-FFF2-40B4-BE49-F238E27FC236}">
                <a16:creationId xmlns:a16="http://schemas.microsoft.com/office/drawing/2014/main" id="{22F3A022-D29E-48B5-845E-9B7229F3C7E1}"/>
              </a:ext>
            </a:extLst>
          </p:cNvPr>
          <p:cNvSpPr>
            <a:spLocks/>
          </p:cNvSpPr>
          <p:nvPr/>
        </p:nvSpPr>
        <p:spPr bwMode="auto">
          <a:xfrm>
            <a:off x="5400676" y="4060825"/>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7" name="Freeform 318">
            <a:extLst>
              <a:ext uri="{FF2B5EF4-FFF2-40B4-BE49-F238E27FC236}">
                <a16:creationId xmlns:a16="http://schemas.microsoft.com/office/drawing/2014/main" id="{38544433-8D34-42D8-98D5-27F8B074942D}"/>
              </a:ext>
            </a:extLst>
          </p:cNvPr>
          <p:cNvSpPr>
            <a:spLocks/>
          </p:cNvSpPr>
          <p:nvPr/>
        </p:nvSpPr>
        <p:spPr bwMode="auto">
          <a:xfrm>
            <a:off x="5441951" y="406082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8" name="Freeform 319">
            <a:extLst>
              <a:ext uri="{FF2B5EF4-FFF2-40B4-BE49-F238E27FC236}">
                <a16:creationId xmlns:a16="http://schemas.microsoft.com/office/drawing/2014/main" id="{A1B2EBF8-B5AF-472B-B96C-9DFB89F811F6}"/>
              </a:ext>
            </a:extLst>
          </p:cNvPr>
          <p:cNvSpPr>
            <a:spLocks/>
          </p:cNvSpPr>
          <p:nvPr/>
        </p:nvSpPr>
        <p:spPr bwMode="auto">
          <a:xfrm>
            <a:off x="5502276" y="4060825"/>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9" name="Freeform 320">
            <a:extLst>
              <a:ext uri="{FF2B5EF4-FFF2-40B4-BE49-F238E27FC236}">
                <a16:creationId xmlns:a16="http://schemas.microsoft.com/office/drawing/2014/main" id="{F74CE008-02E2-422A-B3B4-21D3B1333B7B}"/>
              </a:ext>
            </a:extLst>
          </p:cNvPr>
          <p:cNvSpPr>
            <a:spLocks/>
          </p:cNvSpPr>
          <p:nvPr/>
        </p:nvSpPr>
        <p:spPr bwMode="auto">
          <a:xfrm>
            <a:off x="11566526" y="4108450"/>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0" name="Freeform 321">
            <a:extLst>
              <a:ext uri="{FF2B5EF4-FFF2-40B4-BE49-F238E27FC236}">
                <a16:creationId xmlns:a16="http://schemas.microsoft.com/office/drawing/2014/main" id="{8BF0A881-95F1-4667-86D6-02AA0CE4759D}"/>
              </a:ext>
            </a:extLst>
          </p:cNvPr>
          <p:cNvSpPr>
            <a:spLocks/>
          </p:cNvSpPr>
          <p:nvPr/>
        </p:nvSpPr>
        <p:spPr bwMode="auto">
          <a:xfrm>
            <a:off x="11536363" y="4108450"/>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1" name="Freeform 322">
            <a:extLst>
              <a:ext uri="{FF2B5EF4-FFF2-40B4-BE49-F238E27FC236}">
                <a16:creationId xmlns:a16="http://schemas.microsoft.com/office/drawing/2014/main" id="{161CEC20-63BF-41A8-8CAD-7D40B7F36915}"/>
              </a:ext>
            </a:extLst>
          </p:cNvPr>
          <p:cNvSpPr>
            <a:spLocks/>
          </p:cNvSpPr>
          <p:nvPr/>
        </p:nvSpPr>
        <p:spPr bwMode="auto">
          <a:xfrm>
            <a:off x="11476038" y="4108450"/>
            <a:ext cx="50800" cy="44450"/>
          </a:xfrm>
          <a:custGeom>
            <a:avLst/>
            <a:gdLst>
              <a:gd name="T0" fmla="*/ 14 w 32"/>
              <a:gd name="T1" fmla="*/ 0 h 28"/>
              <a:gd name="T2" fmla="*/ 0 w 32"/>
              <a:gd name="T3" fmla="*/ 28 h 28"/>
              <a:gd name="T4" fmla="*/ 32 w 32"/>
              <a:gd name="T5" fmla="*/ 28 h 28"/>
              <a:gd name="T6" fmla="*/ 14 w 32"/>
              <a:gd name="T7" fmla="*/ 0 h 28"/>
            </a:gdLst>
            <a:ahLst/>
            <a:cxnLst>
              <a:cxn ang="0">
                <a:pos x="T0" y="T1"/>
              </a:cxn>
              <a:cxn ang="0">
                <a:pos x="T2" y="T3"/>
              </a:cxn>
              <a:cxn ang="0">
                <a:pos x="T4" y="T5"/>
              </a:cxn>
              <a:cxn ang="0">
                <a:pos x="T6" y="T7"/>
              </a:cxn>
            </a:cxnLst>
            <a:rect l="0" t="0" r="r" b="b"/>
            <a:pathLst>
              <a:path w="32" h="28">
                <a:moveTo>
                  <a:pt x="14" y="0"/>
                </a:moveTo>
                <a:lnTo>
                  <a:pt x="0" y="28"/>
                </a:lnTo>
                <a:lnTo>
                  <a:pt x="32" y="28"/>
                </a:lnTo>
                <a:lnTo>
                  <a:pt x="14"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2" name="Freeform 323">
            <a:extLst>
              <a:ext uri="{FF2B5EF4-FFF2-40B4-BE49-F238E27FC236}">
                <a16:creationId xmlns:a16="http://schemas.microsoft.com/office/drawing/2014/main" id="{88E291E7-0CAF-4CA7-ACB3-C458A649C32D}"/>
              </a:ext>
            </a:extLst>
          </p:cNvPr>
          <p:cNvSpPr>
            <a:spLocks/>
          </p:cNvSpPr>
          <p:nvPr/>
        </p:nvSpPr>
        <p:spPr bwMode="auto">
          <a:xfrm>
            <a:off x="11431588" y="4108450"/>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3" name="Freeform 324">
            <a:extLst>
              <a:ext uri="{FF2B5EF4-FFF2-40B4-BE49-F238E27FC236}">
                <a16:creationId xmlns:a16="http://schemas.microsoft.com/office/drawing/2014/main" id="{9A7188D7-B6AF-4C77-9353-7B521A88809B}"/>
              </a:ext>
            </a:extLst>
          </p:cNvPr>
          <p:cNvSpPr>
            <a:spLocks/>
          </p:cNvSpPr>
          <p:nvPr/>
        </p:nvSpPr>
        <p:spPr bwMode="auto">
          <a:xfrm>
            <a:off x="11207751" y="4108450"/>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4" name="Freeform 325">
            <a:extLst>
              <a:ext uri="{FF2B5EF4-FFF2-40B4-BE49-F238E27FC236}">
                <a16:creationId xmlns:a16="http://schemas.microsoft.com/office/drawing/2014/main" id="{0946AB59-17C4-4232-959F-3E295965E56E}"/>
              </a:ext>
            </a:extLst>
          </p:cNvPr>
          <p:cNvSpPr>
            <a:spLocks/>
          </p:cNvSpPr>
          <p:nvPr/>
        </p:nvSpPr>
        <p:spPr bwMode="auto">
          <a:xfrm>
            <a:off x="11177588" y="4108450"/>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5" name="Freeform 326">
            <a:extLst>
              <a:ext uri="{FF2B5EF4-FFF2-40B4-BE49-F238E27FC236}">
                <a16:creationId xmlns:a16="http://schemas.microsoft.com/office/drawing/2014/main" id="{244FF538-11EC-4220-9819-7792F055A737}"/>
              </a:ext>
            </a:extLst>
          </p:cNvPr>
          <p:cNvSpPr>
            <a:spLocks/>
          </p:cNvSpPr>
          <p:nvPr/>
        </p:nvSpPr>
        <p:spPr bwMode="auto">
          <a:xfrm>
            <a:off x="11147426" y="4108450"/>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6" name="Freeform 327">
            <a:extLst>
              <a:ext uri="{FF2B5EF4-FFF2-40B4-BE49-F238E27FC236}">
                <a16:creationId xmlns:a16="http://schemas.microsoft.com/office/drawing/2014/main" id="{BD3025AC-184C-4F49-BA62-CD29C386CB9C}"/>
              </a:ext>
            </a:extLst>
          </p:cNvPr>
          <p:cNvSpPr>
            <a:spLocks/>
          </p:cNvSpPr>
          <p:nvPr/>
        </p:nvSpPr>
        <p:spPr bwMode="auto">
          <a:xfrm>
            <a:off x="11045826" y="4108450"/>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7" name="Freeform 328">
            <a:extLst>
              <a:ext uri="{FF2B5EF4-FFF2-40B4-BE49-F238E27FC236}">
                <a16:creationId xmlns:a16="http://schemas.microsoft.com/office/drawing/2014/main" id="{CAEE1395-D093-4A4A-BC5F-B7DB1E9A3372}"/>
              </a:ext>
            </a:extLst>
          </p:cNvPr>
          <p:cNvSpPr>
            <a:spLocks/>
          </p:cNvSpPr>
          <p:nvPr/>
        </p:nvSpPr>
        <p:spPr bwMode="auto">
          <a:xfrm>
            <a:off x="10971213" y="4108450"/>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8" name="Freeform 329">
            <a:extLst>
              <a:ext uri="{FF2B5EF4-FFF2-40B4-BE49-F238E27FC236}">
                <a16:creationId xmlns:a16="http://schemas.microsoft.com/office/drawing/2014/main" id="{3CB6BDD1-2AF2-441E-AC77-0F05E2635C52}"/>
              </a:ext>
            </a:extLst>
          </p:cNvPr>
          <p:cNvSpPr>
            <a:spLocks/>
          </p:cNvSpPr>
          <p:nvPr/>
        </p:nvSpPr>
        <p:spPr bwMode="auto">
          <a:xfrm>
            <a:off x="10953751" y="4108450"/>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39" name="Freeform 330">
            <a:extLst>
              <a:ext uri="{FF2B5EF4-FFF2-40B4-BE49-F238E27FC236}">
                <a16:creationId xmlns:a16="http://schemas.microsoft.com/office/drawing/2014/main" id="{F31D7A7F-0531-4319-AAFB-9ACA32416C94}"/>
              </a:ext>
            </a:extLst>
          </p:cNvPr>
          <p:cNvSpPr>
            <a:spLocks/>
          </p:cNvSpPr>
          <p:nvPr/>
        </p:nvSpPr>
        <p:spPr bwMode="auto">
          <a:xfrm>
            <a:off x="10855326" y="4081463"/>
            <a:ext cx="55563" cy="47625"/>
          </a:xfrm>
          <a:custGeom>
            <a:avLst/>
            <a:gdLst>
              <a:gd name="T0" fmla="*/ 18 w 35"/>
              <a:gd name="T1" fmla="*/ 0 h 30"/>
              <a:gd name="T2" fmla="*/ 0 w 35"/>
              <a:gd name="T3" fmla="*/ 30 h 30"/>
              <a:gd name="T4" fmla="*/ 35 w 35"/>
              <a:gd name="T5" fmla="*/ 30 h 30"/>
              <a:gd name="T6" fmla="*/ 18 w 35"/>
              <a:gd name="T7" fmla="*/ 0 h 30"/>
            </a:gdLst>
            <a:ahLst/>
            <a:cxnLst>
              <a:cxn ang="0">
                <a:pos x="T0" y="T1"/>
              </a:cxn>
              <a:cxn ang="0">
                <a:pos x="T2" y="T3"/>
              </a:cxn>
              <a:cxn ang="0">
                <a:pos x="T4" y="T5"/>
              </a:cxn>
              <a:cxn ang="0">
                <a:pos x="T6" y="T7"/>
              </a:cxn>
            </a:cxnLst>
            <a:rect l="0" t="0" r="r" b="b"/>
            <a:pathLst>
              <a:path w="35" h="30">
                <a:moveTo>
                  <a:pt x="18" y="0"/>
                </a:moveTo>
                <a:lnTo>
                  <a:pt x="0" y="30"/>
                </a:lnTo>
                <a:lnTo>
                  <a:pt x="35" y="30"/>
                </a:lnTo>
                <a:lnTo>
                  <a:pt x="18"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0" name="Freeform 331">
            <a:extLst>
              <a:ext uri="{FF2B5EF4-FFF2-40B4-BE49-F238E27FC236}">
                <a16:creationId xmlns:a16="http://schemas.microsoft.com/office/drawing/2014/main" id="{7F6EF2C9-2595-4080-9C61-0A612AFCBA17}"/>
              </a:ext>
            </a:extLst>
          </p:cNvPr>
          <p:cNvSpPr>
            <a:spLocks/>
          </p:cNvSpPr>
          <p:nvPr/>
        </p:nvSpPr>
        <p:spPr bwMode="auto">
          <a:xfrm>
            <a:off x="10836276" y="4081463"/>
            <a:ext cx="50800" cy="47625"/>
          </a:xfrm>
          <a:custGeom>
            <a:avLst/>
            <a:gdLst>
              <a:gd name="T0" fmla="*/ 17 w 32"/>
              <a:gd name="T1" fmla="*/ 0 h 30"/>
              <a:gd name="T2" fmla="*/ 0 w 32"/>
              <a:gd name="T3" fmla="*/ 30 h 30"/>
              <a:gd name="T4" fmla="*/ 32 w 32"/>
              <a:gd name="T5" fmla="*/ 30 h 30"/>
              <a:gd name="T6" fmla="*/ 17 w 32"/>
              <a:gd name="T7" fmla="*/ 0 h 30"/>
            </a:gdLst>
            <a:ahLst/>
            <a:cxnLst>
              <a:cxn ang="0">
                <a:pos x="T0" y="T1"/>
              </a:cxn>
              <a:cxn ang="0">
                <a:pos x="T2" y="T3"/>
              </a:cxn>
              <a:cxn ang="0">
                <a:pos x="T4" y="T5"/>
              </a:cxn>
              <a:cxn ang="0">
                <a:pos x="T6" y="T7"/>
              </a:cxn>
            </a:cxnLst>
            <a:rect l="0" t="0" r="r" b="b"/>
            <a:pathLst>
              <a:path w="32" h="30">
                <a:moveTo>
                  <a:pt x="17" y="0"/>
                </a:moveTo>
                <a:lnTo>
                  <a:pt x="0" y="30"/>
                </a:lnTo>
                <a:lnTo>
                  <a:pt x="32" y="30"/>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1" name="Freeform 332">
            <a:extLst>
              <a:ext uri="{FF2B5EF4-FFF2-40B4-BE49-F238E27FC236}">
                <a16:creationId xmlns:a16="http://schemas.microsoft.com/office/drawing/2014/main" id="{FF5CA8B7-49D1-4599-8EEC-A793D6AA76CD}"/>
              </a:ext>
            </a:extLst>
          </p:cNvPr>
          <p:cNvSpPr>
            <a:spLocks/>
          </p:cNvSpPr>
          <p:nvPr/>
        </p:nvSpPr>
        <p:spPr bwMode="auto">
          <a:xfrm>
            <a:off x="10821988" y="4081463"/>
            <a:ext cx="50800" cy="47625"/>
          </a:xfrm>
          <a:custGeom>
            <a:avLst/>
            <a:gdLst>
              <a:gd name="T0" fmla="*/ 15 w 32"/>
              <a:gd name="T1" fmla="*/ 0 h 30"/>
              <a:gd name="T2" fmla="*/ 0 w 32"/>
              <a:gd name="T3" fmla="*/ 30 h 30"/>
              <a:gd name="T4" fmla="*/ 32 w 32"/>
              <a:gd name="T5" fmla="*/ 30 h 30"/>
              <a:gd name="T6" fmla="*/ 15 w 32"/>
              <a:gd name="T7" fmla="*/ 0 h 30"/>
            </a:gdLst>
            <a:ahLst/>
            <a:cxnLst>
              <a:cxn ang="0">
                <a:pos x="T0" y="T1"/>
              </a:cxn>
              <a:cxn ang="0">
                <a:pos x="T2" y="T3"/>
              </a:cxn>
              <a:cxn ang="0">
                <a:pos x="T4" y="T5"/>
              </a:cxn>
              <a:cxn ang="0">
                <a:pos x="T6" y="T7"/>
              </a:cxn>
            </a:cxnLst>
            <a:rect l="0" t="0" r="r" b="b"/>
            <a:pathLst>
              <a:path w="32" h="30">
                <a:moveTo>
                  <a:pt x="15" y="0"/>
                </a:moveTo>
                <a:lnTo>
                  <a:pt x="0" y="30"/>
                </a:lnTo>
                <a:lnTo>
                  <a:pt x="32" y="30"/>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2" name="Freeform 333">
            <a:extLst>
              <a:ext uri="{FF2B5EF4-FFF2-40B4-BE49-F238E27FC236}">
                <a16:creationId xmlns:a16="http://schemas.microsoft.com/office/drawing/2014/main" id="{68C1BF37-2465-42BD-85DF-034C91726769}"/>
              </a:ext>
            </a:extLst>
          </p:cNvPr>
          <p:cNvSpPr>
            <a:spLocks/>
          </p:cNvSpPr>
          <p:nvPr/>
        </p:nvSpPr>
        <p:spPr bwMode="auto">
          <a:xfrm>
            <a:off x="10791826" y="4054475"/>
            <a:ext cx="50800" cy="47625"/>
          </a:xfrm>
          <a:custGeom>
            <a:avLst/>
            <a:gdLst>
              <a:gd name="T0" fmla="*/ 15 w 32"/>
              <a:gd name="T1" fmla="*/ 0 h 30"/>
              <a:gd name="T2" fmla="*/ 0 w 32"/>
              <a:gd name="T3" fmla="*/ 30 h 30"/>
              <a:gd name="T4" fmla="*/ 32 w 32"/>
              <a:gd name="T5" fmla="*/ 30 h 30"/>
              <a:gd name="T6" fmla="*/ 15 w 32"/>
              <a:gd name="T7" fmla="*/ 0 h 30"/>
            </a:gdLst>
            <a:ahLst/>
            <a:cxnLst>
              <a:cxn ang="0">
                <a:pos x="T0" y="T1"/>
              </a:cxn>
              <a:cxn ang="0">
                <a:pos x="T2" y="T3"/>
              </a:cxn>
              <a:cxn ang="0">
                <a:pos x="T4" y="T5"/>
              </a:cxn>
              <a:cxn ang="0">
                <a:pos x="T6" y="T7"/>
              </a:cxn>
            </a:cxnLst>
            <a:rect l="0" t="0" r="r" b="b"/>
            <a:pathLst>
              <a:path w="32" h="30">
                <a:moveTo>
                  <a:pt x="15" y="0"/>
                </a:moveTo>
                <a:lnTo>
                  <a:pt x="0" y="30"/>
                </a:lnTo>
                <a:lnTo>
                  <a:pt x="32" y="30"/>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3" name="Freeform 334">
            <a:extLst>
              <a:ext uri="{FF2B5EF4-FFF2-40B4-BE49-F238E27FC236}">
                <a16:creationId xmlns:a16="http://schemas.microsoft.com/office/drawing/2014/main" id="{B6DA3094-8BEB-4B5E-B7B2-2EC5BEC58B84}"/>
              </a:ext>
            </a:extLst>
          </p:cNvPr>
          <p:cNvSpPr>
            <a:spLocks/>
          </p:cNvSpPr>
          <p:nvPr/>
        </p:nvSpPr>
        <p:spPr bwMode="auto">
          <a:xfrm>
            <a:off x="10717213"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4" name="Freeform 335">
            <a:extLst>
              <a:ext uri="{FF2B5EF4-FFF2-40B4-BE49-F238E27FC236}">
                <a16:creationId xmlns:a16="http://schemas.microsoft.com/office/drawing/2014/main" id="{C6097705-3AF5-467B-A0E6-106FA9F6C4B4}"/>
              </a:ext>
            </a:extLst>
          </p:cNvPr>
          <p:cNvSpPr>
            <a:spLocks/>
          </p:cNvSpPr>
          <p:nvPr/>
        </p:nvSpPr>
        <p:spPr bwMode="auto">
          <a:xfrm>
            <a:off x="10710863"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5" name="Freeform 336">
            <a:extLst>
              <a:ext uri="{FF2B5EF4-FFF2-40B4-BE49-F238E27FC236}">
                <a16:creationId xmlns:a16="http://schemas.microsoft.com/office/drawing/2014/main" id="{CFFCD9A0-210C-4B5B-9E85-6E0DCD6C3EDF}"/>
              </a:ext>
            </a:extLst>
          </p:cNvPr>
          <p:cNvSpPr>
            <a:spLocks/>
          </p:cNvSpPr>
          <p:nvPr/>
        </p:nvSpPr>
        <p:spPr bwMode="auto">
          <a:xfrm>
            <a:off x="10704513"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6" name="Freeform 337">
            <a:extLst>
              <a:ext uri="{FF2B5EF4-FFF2-40B4-BE49-F238E27FC236}">
                <a16:creationId xmlns:a16="http://schemas.microsoft.com/office/drawing/2014/main" id="{6801BE5C-3B64-4C41-854A-4956945D4A03}"/>
              </a:ext>
            </a:extLst>
          </p:cNvPr>
          <p:cNvSpPr>
            <a:spLocks/>
          </p:cNvSpPr>
          <p:nvPr/>
        </p:nvSpPr>
        <p:spPr bwMode="auto">
          <a:xfrm>
            <a:off x="10693401"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7" name="Freeform 338">
            <a:extLst>
              <a:ext uri="{FF2B5EF4-FFF2-40B4-BE49-F238E27FC236}">
                <a16:creationId xmlns:a16="http://schemas.microsoft.com/office/drawing/2014/main" id="{37F71CD7-1F2D-4786-93CF-E46386977C92}"/>
              </a:ext>
            </a:extLst>
          </p:cNvPr>
          <p:cNvSpPr>
            <a:spLocks/>
          </p:cNvSpPr>
          <p:nvPr/>
        </p:nvSpPr>
        <p:spPr bwMode="auto">
          <a:xfrm>
            <a:off x="10690226"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8" name="Freeform 339">
            <a:extLst>
              <a:ext uri="{FF2B5EF4-FFF2-40B4-BE49-F238E27FC236}">
                <a16:creationId xmlns:a16="http://schemas.microsoft.com/office/drawing/2014/main" id="{A4E6A8CA-1748-4E6C-A992-F78117A8CB21}"/>
              </a:ext>
            </a:extLst>
          </p:cNvPr>
          <p:cNvSpPr>
            <a:spLocks/>
          </p:cNvSpPr>
          <p:nvPr/>
        </p:nvSpPr>
        <p:spPr bwMode="auto">
          <a:xfrm>
            <a:off x="10680701"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9" name="Freeform 340">
            <a:extLst>
              <a:ext uri="{FF2B5EF4-FFF2-40B4-BE49-F238E27FC236}">
                <a16:creationId xmlns:a16="http://schemas.microsoft.com/office/drawing/2014/main" id="{DC71E70B-9082-4A46-9251-C3E8D4B6D299}"/>
              </a:ext>
            </a:extLst>
          </p:cNvPr>
          <p:cNvSpPr>
            <a:spLocks/>
          </p:cNvSpPr>
          <p:nvPr/>
        </p:nvSpPr>
        <p:spPr bwMode="auto">
          <a:xfrm>
            <a:off x="10656888"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0" name="Freeform 341">
            <a:extLst>
              <a:ext uri="{FF2B5EF4-FFF2-40B4-BE49-F238E27FC236}">
                <a16:creationId xmlns:a16="http://schemas.microsoft.com/office/drawing/2014/main" id="{6F345C2B-D1F8-4C9B-8A32-5CCBF608E6D1}"/>
              </a:ext>
            </a:extLst>
          </p:cNvPr>
          <p:cNvSpPr>
            <a:spLocks/>
          </p:cNvSpPr>
          <p:nvPr/>
        </p:nvSpPr>
        <p:spPr bwMode="auto">
          <a:xfrm>
            <a:off x="10648951" y="4017963"/>
            <a:ext cx="55563" cy="42862"/>
          </a:xfrm>
          <a:custGeom>
            <a:avLst/>
            <a:gdLst>
              <a:gd name="T0" fmla="*/ 18 w 35"/>
              <a:gd name="T1" fmla="*/ 0 h 27"/>
              <a:gd name="T2" fmla="*/ 0 w 35"/>
              <a:gd name="T3" fmla="*/ 27 h 27"/>
              <a:gd name="T4" fmla="*/ 35 w 35"/>
              <a:gd name="T5" fmla="*/ 27 h 27"/>
              <a:gd name="T6" fmla="*/ 18 w 35"/>
              <a:gd name="T7" fmla="*/ 0 h 27"/>
            </a:gdLst>
            <a:ahLst/>
            <a:cxnLst>
              <a:cxn ang="0">
                <a:pos x="T0" y="T1"/>
              </a:cxn>
              <a:cxn ang="0">
                <a:pos x="T2" y="T3"/>
              </a:cxn>
              <a:cxn ang="0">
                <a:pos x="T4" y="T5"/>
              </a:cxn>
              <a:cxn ang="0">
                <a:pos x="T6" y="T7"/>
              </a:cxn>
            </a:cxnLst>
            <a:rect l="0" t="0" r="r" b="b"/>
            <a:pathLst>
              <a:path w="35" h="27">
                <a:moveTo>
                  <a:pt x="18" y="0"/>
                </a:moveTo>
                <a:lnTo>
                  <a:pt x="0" y="27"/>
                </a:lnTo>
                <a:lnTo>
                  <a:pt x="35" y="27"/>
                </a:lnTo>
                <a:lnTo>
                  <a:pt x="18"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1" name="Freeform 342">
            <a:extLst>
              <a:ext uri="{FF2B5EF4-FFF2-40B4-BE49-F238E27FC236}">
                <a16:creationId xmlns:a16="http://schemas.microsoft.com/office/drawing/2014/main" id="{A17FDC98-4D04-44B3-B649-E76BF1084695}"/>
              </a:ext>
            </a:extLst>
          </p:cNvPr>
          <p:cNvSpPr>
            <a:spLocks/>
          </p:cNvSpPr>
          <p:nvPr/>
        </p:nvSpPr>
        <p:spPr bwMode="auto">
          <a:xfrm>
            <a:off x="10645776"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2" name="Freeform 343">
            <a:extLst>
              <a:ext uri="{FF2B5EF4-FFF2-40B4-BE49-F238E27FC236}">
                <a16:creationId xmlns:a16="http://schemas.microsoft.com/office/drawing/2014/main" id="{8085353A-BE4F-4CBA-B38A-EA3F1AD72BAD}"/>
              </a:ext>
            </a:extLst>
          </p:cNvPr>
          <p:cNvSpPr>
            <a:spLocks/>
          </p:cNvSpPr>
          <p:nvPr/>
        </p:nvSpPr>
        <p:spPr bwMode="auto">
          <a:xfrm>
            <a:off x="10645776"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3" name="Freeform 344">
            <a:extLst>
              <a:ext uri="{FF2B5EF4-FFF2-40B4-BE49-F238E27FC236}">
                <a16:creationId xmlns:a16="http://schemas.microsoft.com/office/drawing/2014/main" id="{C5B181FA-A0A5-4483-B843-66C14835ABCA}"/>
              </a:ext>
            </a:extLst>
          </p:cNvPr>
          <p:cNvSpPr>
            <a:spLocks/>
          </p:cNvSpPr>
          <p:nvPr/>
        </p:nvSpPr>
        <p:spPr bwMode="auto">
          <a:xfrm>
            <a:off x="10639426" y="4017963"/>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4" name="Freeform 345">
            <a:extLst>
              <a:ext uri="{FF2B5EF4-FFF2-40B4-BE49-F238E27FC236}">
                <a16:creationId xmlns:a16="http://schemas.microsoft.com/office/drawing/2014/main" id="{C41580BC-FCA7-4288-8023-E8F167C5C2E4}"/>
              </a:ext>
            </a:extLst>
          </p:cNvPr>
          <p:cNvSpPr>
            <a:spLocks/>
          </p:cNvSpPr>
          <p:nvPr/>
        </p:nvSpPr>
        <p:spPr bwMode="auto">
          <a:xfrm>
            <a:off x="10615613"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5" name="Freeform 346">
            <a:extLst>
              <a:ext uri="{FF2B5EF4-FFF2-40B4-BE49-F238E27FC236}">
                <a16:creationId xmlns:a16="http://schemas.microsoft.com/office/drawing/2014/main" id="{BC19ABF4-F33E-46B8-9AB0-85B48116F247}"/>
              </a:ext>
            </a:extLst>
          </p:cNvPr>
          <p:cNvSpPr>
            <a:spLocks/>
          </p:cNvSpPr>
          <p:nvPr/>
        </p:nvSpPr>
        <p:spPr bwMode="auto">
          <a:xfrm>
            <a:off x="10579101"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6" name="Freeform 347">
            <a:extLst>
              <a:ext uri="{FF2B5EF4-FFF2-40B4-BE49-F238E27FC236}">
                <a16:creationId xmlns:a16="http://schemas.microsoft.com/office/drawing/2014/main" id="{2891CA08-21C8-42AF-A57F-E2806875D57A}"/>
              </a:ext>
            </a:extLst>
          </p:cNvPr>
          <p:cNvSpPr>
            <a:spLocks/>
          </p:cNvSpPr>
          <p:nvPr/>
        </p:nvSpPr>
        <p:spPr bwMode="auto">
          <a:xfrm>
            <a:off x="10555288"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7" name="Freeform 348">
            <a:extLst>
              <a:ext uri="{FF2B5EF4-FFF2-40B4-BE49-F238E27FC236}">
                <a16:creationId xmlns:a16="http://schemas.microsoft.com/office/drawing/2014/main" id="{C4142879-740A-4525-9AF7-A1415FF73472}"/>
              </a:ext>
            </a:extLst>
          </p:cNvPr>
          <p:cNvSpPr>
            <a:spLocks/>
          </p:cNvSpPr>
          <p:nvPr/>
        </p:nvSpPr>
        <p:spPr bwMode="auto">
          <a:xfrm>
            <a:off x="10510838" y="4017963"/>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8" name="Freeform 349">
            <a:extLst>
              <a:ext uri="{FF2B5EF4-FFF2-40B4-BE49-F238E27FC236}">
                <a16:creationId xmlns:a16="http://schemas.microsoft.com/office/drawing/2014/main" id="{DB0759D3-3D11-482D-8256-681FFB876B5A}"/>
              </a:ext>
            </a:extLst>
          </p:cNvPr>
          <p:cNvSpPr>
            <a:spLocks/>
          </p:cNvSpPr>
          <p:nvPr/>
        </p:nvSpPr>
        <p:spPr bwMode="auto">
          <a:xfrm>
            <a:off x="10480676" y="4017963"/>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59" name="Freeform 350">
            <a:extLst>
              <a:ext uri="{FF2B5EF4-FFF2-40B4-BE49-F238E27FC236}">
                <a16:creationId xmlns:a16="http://schemas.microsoft.com/office/drawing/2014/main" id="{F3013282-67F6-4CF4-8EA4-C86B3A6B84AC}"/>
              </a:ext>
            </a:extLst>
          </p:cNvPr>
          <p:cNvSpPr>
            <a:spLocks/>
          </p:cNvSpPr>
          <p:nvPr/>
        </p:nvSpPr>
        <p:spPr bwMode="auto">
          <a:xfrm>
            <a:off x="10426701"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0" name="Freeform 351">
            <a:extLst>
              <a:ext uri="{FF2B5EF4-FFF2-40B4-BE49-F238E27FC236}">
                <a16:creationId xmlns:a16="http://schemas.microsoft.com/office/drawing/2014/main" id="{403424F6-DD48-4108-900B-B4DA5CE056F5}"/>
              </a:ext>
            </a:extLst>
          </p:cNvPr>
          <p:cNvSpPr>
            <a:spLocks/>
          </p:cNvSpPr>
          <p:nvPr/>
        </p:nvSpPr>
        <p:spPr bwMode="auto">
          <a:xfrm>
            <a:off x="10420351" y="4017963"/>
            <a:ext cx="49213" cy="42862"/>
          </a:xfrm>
          <a:custGeom>
            <a:avLst/>
            <a:gdLst>
              <a:gd name="T0" fmla="*/ 14 w 31"/>
              <a:gd name="T1" fmla="*/ 0 h 27"/>
              <a:gd name="T2" fmla="*/ 0 w 31"/>
              <a:gd name="T3" fmla="*/ 27 h 27"/>
              <a:gd name="T4" fmla="*/ 31 w 31"/>
              <a:gd name="T5" fmla="*/ 27 h 27"/>
              <a:gd name="T6" fmla="*/ 14 w 31"/>
              <a:gd name="T7" fmla="*/ 0 h 27"/>
            </a:gdLst>
            <a:ahLst/>
            <a:cxnLst>
              <a:cxn ang="0">
                <a:pos x="T0" y="T1"/>
              </a:cxn>
              <a:cxn ang="0">
                <a:pos x="T2" y="T3"/>
              </a:cxn>
              <a:cxn ang="0">
                <a:pos x="T4" y="T5"/>
              </a:cxn>
              <a:cxn ang="0">
                <a:pos x="T6" y="T7"/>
              </a:cxn>
            </a:cxnLst>
            <a:rect l="0" t="0" r="r" b="b"/>
            <a:pathLst>
              <a:path w="31" h="27">
                <a:moveTo>
                  <a:pt x="14" y="0"/>
                </a:moveTo>
                <a:lnTo>
                  <a:pt x="0" y="27"/>
                </a:lnTo>
                <a:lnTo>
                  <a:pt x="31" y="27"/>
                </a:lnTo>
                <a:lnTo>
                  <a:pt x="14"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1" name="Freeform 352">
            <a:extLst>
              <a:ext uri="{FF2B5EF4-FFF2-40B4-BE49-F238E27FC236}">
                <a16:creationId xmlns:a16="http://schemas.microsoft.com/office/drawing/2014/main" id="{070D79C0-76A4-4BAC-86B6-280801632B43}"/>
              </a:ext>
            </a:extLst>
          </p:cNvPr>
          <p:cNvSpPr>
            <a:spLocks/>
          </p:cNvSpPr>
          <p:nvPr/>
        </p:nvSpPr>
        <p:spPr bwMode="auto">
          <a:xfrm>
            <a:off x="10409238"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2" name="Freeform 353">
            <a:extLst>
              <a:ext uri="{FF2B5EF4-FFF2-40B4-BE49-F238E27FC236}">
                <a16:creationId xmlns:a16="http://schemas.microsoft.com/office/drawing/2014/main" id="{23125F9D-3B38-4E59-981F-67F184D18AF1}"/>
              </a:ext>
            </a:extLst>
          </p:cNvPr>
          <p:cNvSpPr>
            <a:spLocks/>
          </p:cNvSpPr>
          <p:nvPr/>
        </p:nvSpPr>
        <p:spPr bwMode="auto">
          <a:xfrm>
            <a:off x="10406063"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3" name="Freeform 354">
            <a:extLst>
              <a:ext uri="{FF2B5EF4-FFF2-40B4-BE49-F238E27FC236}">
                <a16:creationId xmlns:a16="http://schemas.microsoft.com/office/drawing/2014/main" id="{2200D869-2314-4017-B0EF-F28BBCE5BD13}"/>
              </a:ext>
            </a:extLst>
          </p:cNvPr>
          <p:cNvSpPr>
            <a:spLocks/>
          </p:cNvSpPr>
          <p:nvPr/>
        </p:nvSpPr>
        <p:spPr bwMode="auto">
          <a:xfrm>
            <a:off x="10385426"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4" name="Freeform 355">
            <a:extLst>
              <a:ext uri="{FF2B5EF4-FFF2-40B4-BE49-F238E27FC236}">
                <a16:creationId xmlns:a16="http://schemas.microsoft.com/office/drawing/2014/main" id="{DA8490E0-72E3-455D-A9EB-082A042FDDB4}"/>
              </a:ext>
            </a:extLst>
          </p:cNvPr>
          <p:cNvSpPr>
            <a:spLocks/>
          </p:cNvSpPr>
          <p:nvPr/>
        </p:nvSpPr>
        <p:spPr bwMode="auto">
          <a:xfrm>
            <a:off x="10382251" y="401796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5" name="Freeform 356">
            <a:extLst>
              <a:ext uri="{FF2B5EF4-FFF2-40B4-BE49-F238E27FC236}">
                <a16:creationId xmlns:a16="http://schemas.microsoft.com/office/drawing/2014/main" id="{097A99E6-0ACE-4ED9-A861-2A1B18F3AEED}"/>
              </a:ext>
            </a:extLst>
          </p:cNvPr>
          <p:cNvSpPr>
            <a:spLocks/>
          </p:cNvSpPr>
          <p:nvPr/>
        </p:nvSpPr>
        <p:spPr bwMode="auto">
          <a:xfrm>
            <a:off x="10379076" y="4017963"/>
            <a:ext cx="53975" cy="42862"/>
          </a:xfrm>
          <a:custGeom>
            <a:avLst/>
            <a:gdLst>
              <a:gd name="T0" fmla="*/ 17 w 34"/>
              <a:gd name="T1" fmla="*/ 0 h 27"/>
              <a:gd name="T2" fmla="*/ 0 w 34"/>
              <a:gd name="T3" fmla="*/ 27 h 27"/>
              <a:gd name="T4" fmla="*/ 34 w 34"/>
              <a:gd name="T5" fmla="*/ 27 h 27"/>
              <a:gd name="T6" fmla="*/ 17 w 34"/>
              <a:gd name="T7" fmla="*/ 0 h 27"/>
            </a:gdLst>
            <a:ahLst/>
            <a:cxnLst>
              <a:cxn ang="0">
                <a:pos x="T0" y="T1"/>
              </a:cxn>
              <a:cxn ang="0">
                <a:pos x="T2" y="T3"/>
              </a:cxn>
              <a:cxn ang="0">
                <a:pos x="T4" y="T5"/>
              </a:cxn>
              <a:cxn ang="0">
                <a:pos x="T6" y="T7"/>
              </a:cxn>
            </a:cxnLst>
            <a:rect l="0" t="0" r="r" b="b"/>
            <a:pathLst>
              <a:path w="34" h="27">
                <a:moveTo>
                  <a:pt x="17" y="0"/>
                </a:moveTo>
                <a:lnTo>
                  <a:pt x="0" y="27"/>
                </a:lnTo>
                <a:lnTo>
                  <a:pt x="34"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6" name="Freeform 357">
            <a:extLst>
              <a:ext uri="{FF2B5EF4-FFF2-40B4-BE49-F238E27FC236}">
                <a16:creationId xmlns:a16="http://schemas.microsoft.com/office/drawing/2014/main" id="{327260FB-7ECE-4D70-B54E-8C2BF5415984}"/>
              </a:ext>
            </a:extLst>
          </p:cNvPr>
          <p:cNvSpPr>
            <a:spLocks/>
          </p:cNvSpPr>
          <p:nvPr/>
        </p:nvSpPr>
        <p:spPr bwMode="auto">
          <a:xfrm>
            <a:off x="10369551" y="4017963"/>
            <a:ext cx="50800" cy="42862"/>
          </a:xfrm>
          <a:custGeom>
            <a:avLst/>
            <a:gdLst>
              <a:gd name="T0" fmla="*/ 17 w 32"/>
              <a:gd name="T1" fmla="*/ 0 h 27"/>
              <a:gd name="T2" fmla="*/ 0 w 32"/>
              <a:gd name="T3" fmla="*/ 27 h 27"/>
              <a:gd name="T4" fmla="*/ 32 w 32"/>
              <a:gd name="T5" fmla="*/ 27 h 27"/>
              <a:gd name="T6" fmla="*/ 17 w 32"/>
              <a:gd name="T7" fmla="*/ 0 h 27"/>
            </a:gdLst>
            <a:ahLst/>
            <a:cxnLst>
              <a:cxn ang="0">
                <a:pos x="T0" y="T1"/>
              </a:cxn>
              <a:cxn ang="0">
                <a:pos x="T2" y="T3"/>
              </a:cxn>
              <a:cxn ang="0">
                <a:pos x="T4" y="T5"/>
              </a:cxn>
              <a:cxn ang="0">
                <a:pos x="T6" y="T7"/>
              </a:cxn>
            </a:cxnLst>
            <a:rect l="0" t="0" r="r" b="b"/>
            <a:pathLst>
              <a:path w="32" h="27">
                <a:moveTo>
                  <a:pt x="17" y="0"/>
                </a:moveTo>
                <a:lnTo>
                  <a:pt x="0" y="27"/>
                </a:lnTo>
                <a:lnTo>
                  <a:pt x="32" y="27"/>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7" name="Freeform 358">
            <a:extLst>
              <a:ext uri="{FF2B5EF4-FFF2-40B4-BE49-F238E27FC236}">
                <a16:creationId xmlns:a16="http://schemas.microsoft.com/office/drawing/2014/main" id="{CB5C3E2C-A752-4638-BD2C-E7A5509B8604}"/>
              </a:ext>
            </a:extLst>
          </p:cNvPr>
          <p:cNvSpPr>
            <a:spLocks/>
          </p:cNvSpPr>
          <p:nvPr/>
        </p:nvSpPr>
        <p:spPr bwMode="auto">
          <a:xfrm>
            <a:off x="10352088" y="4003675"/>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8" name="Freeform 359">
            <a:extLst>
              <a:ext uri="{FF2B5EF4-FFF2-40B4-BE49-F238E27FC236}">
                <a16:creationId xmlns:a16="http://schemas.microsoft.com/office/drawing/2014/main" id="{87C3280D-7984-462A-877F-DED312A4246F}"/>
              </a:ext>
            </a:extLst>
          </p:cNvPr>
          <p:cNvSpPr>
            <a:spLocks/>
          </p:cNvSpPr>
          <p:nvPr/>
        </p:nvSpPr>
        <p:spPr bwMode="auto">
          <a:xfrm>
            <a:off x="10328276" y="3979863"/>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9" name="Freeform 360">
            <a:extLst>
              <a:ext uri="{FF2B5EF4-FFF2-40B4-BE49-F238E27FC236}">
                <a16:creationId xmlns:a16="http://schemas.microsoft.com/office/drawing/2014/main" id="{7A2EF731-2390-49C7-9062-1654419D067C}"/>
              </a:ext>
            </a:extLst>
          </p:cNvPr>
          <p:cNvSpPr>
            <a:spLocks/>
          </p:cNvSpPr>
          <p:nvPr/>
        </p:nvSpPr>
        <p:spPr bwMode="auto">
          <a:xfrm>
            <a:off x="10313988"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0" name="Freeform 361">
            <a:extLst>
              <a:ext uri="{FF2B5EF4-FFF2-40B4-BE49-F238E27FC236}">
                <a16:creationId xmlns:a16="http://schemas.microsoft.com/office/drawing/2014/main" id="{B0CE4D94-71DF-4C3E-A4C0-329D2846CE36}"/>
              </a:ext>
            </a:extLst>
          </p:cNvPr>
          <p:cNvSpPr>
            <a:spLocks/>
          </p:cNvSpPr>
          <p:nvPr/>
        </p:nvSpPr>
        <p:spPr bwMode="auto">
          <a:xfrm>
            <a:off x="10310813" y="3979863"/>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1" name="Freeform 362">
            <a:extLst>
              <a:ext uri="{FF2B5EF4-FFF2-40B4-BE49-F238E27FC236}">
                <a16:creationId xmlns:a16="http://schemas.microsoft.com/office/drawing/2014/main" id="{31A906F3-12B6-4F99-B85E-C29D8A9631BD}"/>
              </a:ext>
            </a:extLst>
          </p:cNvPr>
          <p:cNvSpPr>
            <a:spLocks/>
          </p:cNvSpPr>
          <p:nvPr/>
        </p:nvSpPr>
        <p:spPr bwMode="auto">
          <a:xfrm>
            <a:off x="10307638" y="3979863"/>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2" name="Freeform 363">
            <a:extLst>
              <a:ext uri="{FF2B5EF4-FFF2-40B4-BE49-F238E27FC236}">
                <a16:creationId xmlns:a16="http://schemas.microsoft.com/office/drawing/2014/main" id="{C64C79B0-6D53-43DD-905E-EDAD726EFF35}"/>
              </a:ext>
            </a:extLst>
          </p:cNvPr>
          <p:cNvSpPr>
            <a:spLocks/>
          </p:cNvSpPr>
          <p:nvPr/>
        </p:nvSpPr>
        <p:spPr bwMode="auto">
          <a:xfrm>
            <a:off x="10307638"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3" name="Freeform 364">
            <a:extLst>
              <a:ext uri="{FF2B5EF4-FFF2-40B4-BE49-F238E27FC236}">
                <a16:creationId xmlns:a16="http://schemas.microsoft.com/office/drawing/2014/main" id="{2D2E342A-6A4C-4880-B92F-FF169FE0F5F9}"/>
              </a:ext>
            </a:extLst>
          </p:cNvPr>
          <p:cNvSpPr>
            <a:spLocks/>
          </p:cNvSpPr>
          <p:nvPr/>
        </p:nvSpPr>
        <p:spPr bwMode="auto">
          <a:xfrm>
            <a:off x="10298113" y="3979863"/>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4" name="Freeform 365">
            <a:extLst>
              <a:ext uri="{FF2B5EF4-FFF2-40B4-BE49-F238E27FC236}">
                <a16:creationId xmlns:a16="http://schemas.microsoft.com/office/drawing/2014/main" id="{1844E6B9-D3C8-4467-A068-43C4B2662851}"/>
              </a:ext>
            </a:extLst>
          </p:cNvPr>
          <p:cNvSpPr>
            <a:spLocks/>
          </p:cNvSpPr>
          <p:nvPr/>
        </p:nvSpPr>
        <p:spPr bwMode="auto">
          <a:xfrm>
            <a:off x="10277476" y="3979863"/>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5" name="Freeform 366">
            <a:extLst>
              <a:ext uri="{FF2B5EF4-FFF2-40B4-BE49-F238E27FC236}">
                <a16:creationId xmlns:a16="http://schemas.microsoft.com/office/drawing/2014/main" id="{672976ED-4A3B-4998-8C0B-81F2AB5EE1D9}"/>
              </a:ext>
            </a:extLst>
          </p:cNvPr>
          <p:cNvSpPr>
            <a:spLocks/>
          </p:cNvSpPr>
          <p:nvPr/>
        </p:nvSpPr>
        <p:spPr bwMode="auto">
          <a:xfrm>
            <a:off x="10277476"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6" name="Freeform 367">
            <a:extLst>
              <a:ext uri="{FF2B5EF4-FFF2-40B4-BE49-F238E27FC236}">
                <a16:creationId xmlns:a16="http://schemas.microsoft.com/office/drawing/2014/main" id="{94C22B17-C155-45DE-9763-1E6DC8F6FCB0}"/>
              </a:ext>
            </a:extLst>
          </p:cNvPr>
          <p:cNvSpPr>
            <a:spLocks/>
          </p:cNvSpPr>
          <p:nvPr/>
        </p:nvSpPr>
        <p:spPr bwMode="auto">
          <a:xfrm>
            <a:off x="10217151"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7" name="Freeform 368">
            <a:extLst>
              <a:ext uri="{FF2B5EF4-FFF2-40B4-BE49-F238E27FC236}">
                <a16:creationId xmlns:a16="http://schemas.microsoft.com/office/drawing/2014/main" id="{98A8CEAF-EBF6-4D04-9587-0EA94B3BBDDB}"/>
              </a:ext>
            </a:extLst>
          </p:cNvPr>
          <p:cNvSpPr>
            <a:spLocks/>
          </p:cNvSpPr>
          <p:nvPr/>
        </p:nvSpPr>
        <p:spPr bwMode="auto">
          <a:xfrm>
            <a:off x="10202863"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8" name="Freeform 369">
            <a:extLst>
              <a:ext uri="{FF2B5EF4-FFF2-40B4-BE49-F238E27FC236}">
                <a16:creationId xmlns:a16="http://schemas.microsoft.com/office/drawing/2014/main" id="{CDD19959-346B-414F-9405-62B5AF0CE327}"/>
              </a:ext>
            </a:extLst>
          </p:cNvPr>
          <p:cNvSpPr>
            <a:spLocks/>
          </p:cNvSpPr>
          <p:nvPr/>
        </p:nvSpPr>
        <p:spPr bwMode="auto">
          <a:xfrm>
            <a:off x="10199688" y="3979863"/>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79" name="Freeform 370">
            <a:extLst>
              <a:ext uri="{FF2B5EF4-FFF2-40B4-BE49-F238E27FC236}">
                <a16:creationId xmlns:a16="http://schemas.microsoft.com/office/drawing/2014/main" id="{08ADD381-2EC0-4927-8092-428EC20554C3}"/>
              </a:ext>
            </a:extLst>
          </p:cNvPr>
          <p:cNvSpPr>
            <a:spLocks/>
          </p:cNvSpPr>
          <p:nvPr/>
        </p:nvSpPr>
        <p:spPr bwMode="auto">
          <a:xfrm>
            <a:off x="10196513" y="3979863"/>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0" name="Freeform 371">
            <a:extLst>
              <a:ext uri="{FF2B5EF4-FFF2-40B4-BE49-F238E27FC236}">
                <a16:creationId xmlns:a16="http://schemas.microsoft.com/office/drawing/2014/main" id="{65E9B538-1EC7-476A-AE18-67B949D82845}"/>
              </a:ext>
            </a:extLst>
          </p:cNvPr>
          <p:cNvSpPr>
            <a:spLocks/>
          </p:cNvSpPr>
          <p:nvPr/>
        </p:nvSpPr>
        <p:spPr bwMode="auto">
          <a:xfrm>
            <a:off x="10185401"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1" name="Freeform 372">
            <a:extLst>
              <a:ext uri="{FF2B5EF4-FFF2-40B4-BE49-F238E27FC236}">
                <a16:creationId xmlns:a16="http://schemas.microsoft.com/office/drawing/2014/main" id="{9551B2A5-F9BB-4330-8FEA-ED45B1F91A60}"/>
              </a:ext>
            </a:extLst>
          </p:cNvPr>
          <p:cNvSpPr>
            <a:spLocks/>
          </p:cNvSpPr>
          <p:nvPr/>
        </p:nvSpPr>
        <p:spPr bwMode="auto">
          <a:xfrm>
            <a:off x="10175876" y="3979863"/>
            <a:ext cx="50800" cy="44450"/>
          </a:xfrm>
          <a:custGeom>
            <a:avLst/>
            <a:gdLst>
              <a:gd name="T0" fmla="*/ 15 w 32"/>
              <a:gd name="T1" fmla="*/ 0 h 28"/>
              <a:gd name="T2" fmla="*/ 0 w 32"/>
              <a:gd name="T3" fmla="*/ 28 h 28"/>
              <a:gd name="T4" fmla="*/ 32 w 32"/>
              <a:gd name="T5" fmla="*/ 28 h 28"/>
              <a:gd name="T6" fmla="*/ 15 w 32"/>
              <a:gd name="T7" fmla="*/ 0 h 28"/>
            </a:gdLst>
            <a:ahLst/>
            <a:cxnLst>
              <a:cxn ang="0">
                <a:pos x="T0" y="T1"/>
              </a:cxn>
              <a:cxn ang="0">
                <a:pos x="T2" y="T3"/>
              </a:cxn>
              <a:cxn ang="0">
                <a:pos x="T4" y="T5"/>
              </a:cxn>
              <a:cxn ang="0">
                <a:pos x="T6" y="T7"/>
              </a:cxn>
            </a:cxnLst>
            <a:rect l="0" t="0" r="r" b="b"/>
            <a:pathLst>
              <a:path w="32" h="28">
                <a:moveTo>
                  <a:pt x="15" y="0"/>
                </a:moveTo>
                <a:lnTo>
                  <a:pt x="0" y="28"/>
                </a:lnTo>
                <a:lnTo>
                  <a:pt x="32" y="28"/>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2" name="Freeform 373">
            <a:extLst>
              <a:ext uri="{FF2B5EF4-FFF2-40B4-BE49-F238E27FC236}">
                <a16:creationId xmlns:a16="http://schemas.microsoft.com/office/drawing/2014/main" id="{16A4B5FD-7269-4198-B2E5-D74D44FABFE0}"/>
              </a:ext>
            </a:extLst>
          </p:cNvPr>
          <p:cNvSpPr>
            <a:spLocks/>
          </p:cNvSpPr>
          <p:nvPr/>
        </p:nvSpPr>
        <p:spPr bwMode="auto">
          <a:xfrm>
            <a:off x="10148888" y="3979863"/>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3" name="Freeform 374">
            <a:extLst>
              <a:ext uri="{FF2B5EF4-FFF2-40B4-BE49-F238E27FC236}">
                <a16:creationId xmlns:a16="http://schemas.microsoft.com/office/drawing/2014/main" id="{6EF6BA7F-1415-4029-B72C-3CF13CA995B0}"/>
              </a:ext>
            </a:extLst>
          </p:cNvPr>
          <p:cNvSpPr>
            <a:spLocks/>
          </p:cNvSpPr>
          <p:nvPr/>
        </p:nvSpPr>
        <p:spPr bwMode="auto">
          <a:xfrm>
            <a:off x="9547226" y="389572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4" name="Freeform 375">
            <a:extLst>
              <a:ext uri="{FF2B5EF4-FFF2-40B4-BE49-F238E27FC236}">
                <a16:creationId xmlns:a16="http://schemas.microsoft.com/office/drawing/2014/main" id="{5D8F4990-974E-4655-A49D-13AEBAE9EAB7}"/>
              </a:ext>
            </a:extLst>
          </p:cNvPr>
          <p:cNvSpPr>
            <a:spLocks/>
          </p:cNvSpPr>
          <p:nvPr/>
        </p:nvSpPr>
        <p:spPr bwMode="auto">
          <a:xfrm>
            <a:off x="8809038" y="3638550"/>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5" name="Freeform 376">
            <a:extLst>
              <a:ext uri="{FF2B5EF4-FFF2-40B4-BE49-F238E27FC236}">
                <a16:creationId xmlns:a16="http://schemas.microsoft.com/office/drawing/2014/main" id="{B7579DAC-EF49-4B0F-8AA1-5DCD6842DC9B}"/>
              </a:ext>
            </a:extLst>
          </p:cNvPr>
          <p:cNvSpPr>
            <a:spLocks/>
          </p:cNvSpPr>
          <p:nvPr/>
        </p:nvSpPr>
        <p:spPr bwMode="auto">
          <a:xfrm>
            <a:off x="8139113" y="3043238"/>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6" name="Freeform 377">
            <a:extLst>
              <a:ext uri="{FF2B5EF4-FFF2-40B4-BE49-F238E27FC236}">
                <a16:creationId xmlns:a16="http://schemas.microsoft.com/office/drawing/2014/main" id="{F4F0F3C0-7440-4C83-8F71-1C224F57257D}"/>
              </a:ext>
            </a:extLst>
          </p:cNvPr>
          <p:cNvSpPr>
            <a:spLocks/>
          </p:cNvSpPr>
          <p:nvPr/>
        </p:nvSpPr>
        <p:spPr bwMode="auto">
          <a:xfrm>
            <a:off x="7645401" y="2568575"/>
            <a:ext cx="50800" cy="44450"/>
          </a:xfrm>
          <a:custGeom>
            <a:avLst/>
            <a:gdLst>
              <a:gd name="T0" fmla="*/ 17 w 32"/>
              <a:gd name="T1" fmla="*/ 0 h 28"/>
              <a:gd name="T2" fmla="*/ 0 w 32"/>
              <a:gd name="T3" fmla="*/ 28 h 28"/>
              <a:gd name="T4" fmla="*/ 32 w 32"/>
              <a:gd name="T5" fmla="*/ 28 h 28"/>
              <a:gd name="T6" fmla="*/ 17 w 32"/>
              <a:gd name="T7" fmla="*/ 0 h 28"/>
            </a:gdLst>
            <a:ahLst/>
            <a:cxnLst>
              <a:cxn ang="0">
                <a:pos x="T0" y="T1"/>
              </a:cxn>
              <a:cxn ang="0">
                <a:pos x="T2" y="T3"/>
              </a:cxn>
              <a:cxn ang="0">
                <a:pos x="T4" y="T5"/>
              </a:cxn>
              <a:cxn ang="0">
                <a:pos x="T6" y="T7"/>
              </a:cxn>
            </a:cxnLst>
            <a:rect l="0" t="0" r="r" b="b"/>
            <a:pathLst>
              <a:path w="32" h="28">
                <a:moveTo>
                  <a:pt x="17" y="0"/>
                </a:moveTo>
                <a:lnTo>
                  <a:pt x="0" y="28"/>
                </a:lnTo>
                <a:lnTo>
                  <a:pt x="32"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7" name="Freeform 378">
            <a:extLst>
              <a:ext uri="{FF2B5EF4-FFF2-40B4-BE49-F238E27FC236}">
                <a16:creationId xmlns:a16="http://schemas.microsoft.com/office/drawing/2014/main" id="{91040BB5-E580-4FEB-A654-A3C1C2AE2B68}"/>
              </a:ext>
            </a:extLst>
          </p:cNvPr>
          <p:cNvSpPr>
            <a:spLocks/>
          </p:cNvSpPr>
          <p:nvPr/>
        </p:nvSpPr>
        <p:spPr bwMode="auto">
          <a:xfrm>
            <a:off x="7439026" y="2295525"/>
            <a:ext cx="50800" cy="42862"/>
          </a:xfrm>
          <a:custGeom>
            <a:avLst/>
            <a:gdLst>
              <a:gd name="T0" fmla="*/ 14 w 32"/>
              <a:gd name="T1" fmla="*/ 0 h 27"/>
              <a:gd name="T2" fmla="*/ 0 w 32"/>
              <a:gd name="T3" fmla="*/ 27 h 27"/>
              <a:gd name="T4" fmla="*/ 32 w 32"/>
              <a:gd name="T5" fmla="*/ 27 h 27"/>
              <a:gd name="T6" fmla="*/ 14 w 32"/>
              <a:gd name="T7" fmla="*/ 0 h 27"/>
            </a:gdLst>
            <a:ahLst/>
            <a:cxnLst>
              <a:cxn ang="0">
                <a:pos x="T0" y="T1"/>
              </a:cxn>
              <a:cxn ang="0">
                <a:pos x="T2" y="T3"/>
              </a:cxn>
              <a:cxn ang="0">
                <a:pos x="T4" y="T5"/>
              </a:cxn>
              <a:cxn ang="0">
                <a:pos x="T6" y="T7"/>
              </a:cxn>
            </a:cxnLst>
            <a:rect l="0" t="0" r="r" b="b"/>
            <a:pathLst>
              <a:path w="32" h="27">
                <a:moveTo>
                  <a:pt x="14" y="0"/>
                </a:moveTo>
                <a:lnTo>
                  <a:pt x="0" y="27"/>
                </a:lnTo>
                <a:lnTo>
                  <a:pt x="32" y="27"/>
                </a:lnTo>
                <a:lnTo>
                  <a:pt x="14"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8" name="Freeform 379">
            <a:extLst>
              <a:ext uri="{FF2B5EF4-FFF2-40B4-BE49-F238E27FC236}">
                <a16:creationId xmlns:a16="http://schemas.microsoft.com/office/drawing/2014/main" id="{72FCEE01-7F95-48F4-B681-B6BCBAEF37CE}"/>
              </a:ext>
            </a:extLst>
          </p:cNvPr>
          <p:cNvSpPr>
            <a:spLocks/>
          </p:cNvSpPr>
          <p:nvPr/>
        </p:nvSpPr>
        <p:spPr bwMode="auto">
          <a:xfrm>
            <a:off x="7383463" y="2220913"/>
            <a:ext cx="50800" cy="42862"/>
          </a:xfrm>
          <a:custGeom>
            <a:avLst/>
            <a:gdLst>
              <a:gd name="T0" fmla="*/ 15 w 32"/>
              <a:gd name="T1" fmla="*/ 0 h 27"/>
              <a:gd name="T2" fmla="*/ 0 w 32"/>
              <a:gd name="T3" fmla="*/ 27 h 27"/>
              <a:gd name="T4" fmla="*/ 32 w 32"/>
              <a:gd name="T5" fmla="*/ 27 h 27"/>
              <a:gd name="T6" fmla="*/ 15 w 32"/>
              <a:gd name="T7" fmla="*/ 0 h 27"/>
            </a:gdLst>
            <a:ahLst/>
            <a:cxnLst>
              <a:cxn ang="0">
                <a:pos x="T0" y="T1"/>
              </a:cxn>
              <a:cxn ang="0">
                <a:pos x="T2" y="T3"/>
              </a:cxn>
              <a:cxn ang="0">
                <a:pos x="T4" y="T5"/>
              </a:cxn>
              <a:cxn ang="0">
                <a:pos x="T6" y="T7"/>
              </a:cxn>
            </a:cxnLst>
            <a:rect l="0" t="0" r="r" b="b"/>
            <a:pathLst>
              <a:path w="32" h="27">
                <a:moveTo>
                  <a:pt x="15" y="0"/>
                </a:moveTo>
                <a:lnTo>
                  <a:pt x="0" y="27"/>
                </a:lnTo>
                <a:lnTo>
                  <a:pt x="32" y="27"/>
                </a:lnTo>
                <a:lnTo>
                  <a:pt x="15"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9" name="Freeform 380">
            <a:extLst>
              <a:ext uri="{FF2B5EF4-FFF2-40B4-BE49-F238E27FC236}">
                <a16:creationId xmlns:a16="http://schemas.microsoft.com/office/drawing/2014/main" id="{A2043913-A0F8-4AA2-A852-9B84D5665454}"/>
              </a:ext>
            </a:extLst>
          </p:cNvPr>
          <p:cNvSpPr>
            <a:spLocks/>
          </p:cNvSpPr>
          <p:nvPr/>
        </p:nvSpPr>
        <p:spPr bwMode="auto">
          <a:xfrm>
            <a:off x="6964363" y="1438275"/>
            <a:ext cx="53975" cy="44450"/>
          </a:xfrm>
          <a:custGeom>
            <a:avLst/>
            <a:gdLst>
              <a:gd name="T0" fmla="*/ 17 w 34"/>
              <a:gd name="T1" fmla="*/ 0 h 28"/>
              <a:gd name="T2" fmla="*/ 0 w 34"/>
              <a:gd name="T3" fmla="*/ 28 h 28"/>
              <a:gd name="T4" fmla="*/ 34 w 34"/>
              <a:gd name="T5" fmla="*/ 28 h 28"/>
              <a:gd name="T6" fmla="*/ 17 w 34"/>
              <a:gd name="T7" fmla="*/ 0 h 28"/>
            </a:gdLst>
            <a:ahLst/>
            <a:cxnLst>
              <a:cxn ang="0">
                <a:pos x="T0" y="T1"/>
              </a:cxn>
              <a:cxn ang="0">
                <a:pos x="T2" y="T3"/>
              </a:cxn>
              <a:cxn ang="0">
                <a:pos x="T4" y="T5"/>
              </a:cxn>
              <a:cxn ang="0">
                <a:pos x="T6" y="T7"/>
              </a:cxn>
            </a:cxnLst>
            <a:rect l="0" t="0" r="r" b="b"/>
            <a:pathLst>
              <a:path w="34" h="28">
                <a:moveTo>
                  <a:pt x="17" y="0"/>
                </a:moveTo>
                <a:lnTo>
                  <a:pt x="0" y="28"/>
                </a:lnTo>
                <a:lnTo>
                  <a:pt x="34" y="28"/>
                </a:lnTo>
                <a:lnTo>
                  <a:pt x="17" y="0"/>
                </a:lnTo>
                <a:close/>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0" name="Freeform 381">
            <a:extLst>
              <a:ext uri="{FF2B5EF4-FFF2-40B4-BE49-F238E27FC236}">
                <a16:creationId xmlns:a16="http://schemas.microsoft.com/office/drawing/2014/main" id="{C8954207-DA3E-40D8-8D08-B348CFD22B87}"/>
              </a:ext>
            </a:extLst>
          </p:cNvPr>
          <p:cNvSpPr>
            <a:spLocks/>
          </p:cNvSpPr>
          <p:nvPr/>
        </p:nvSpPr>
        <p:spPr bwMode="auto">
          <a:xfrm>
            <a:off x="954088" y="1465263"/>
            <a:ext cx="4575175" cy="2616200"/>
          </a:xfrm>
          <a:custGeom>
            <a:avLst/>
            <a:gdLst>
              <a:gd name="T0" fmla="*/ 34 w 2882"/>
              <a:gd name="T1" fmla="*/ 18 h 1648"/>
              <a:gd name="T2" fmla="*/ 52 w 2882"/>
              <a:gd name="T3" fmla="*/ 50 h 1648"/>
              <a:gd name="T4" fmla="*/ 66 w 2882"/>
              <a:gd name="T5" fmla="*/ 75 h 1648"/>
              <a:gd name="T6" fmla="*/ 77 w 2882"/>
              <a:gd name="T7" fmla="*/ 124 h 1648"/>
              <a:gd name="T8" fmla="*/ 90 w 2882"/>
              <a:gd name="T9" fmla="*/ 173 h 1648"/>
              <a:gd name="T10" fmla="*/ 101 w 2882"/>
              <a:gd name="T11" fmla="*/ 203 h 1648"/>
              <a:gd name="T12" fmla="*/ 122 w 2882"/>
              <a:gd name="T13" fmla="*/ 235 h 1648"/>
              <a:gd name="T14" fmla="*/ 130 w 2882"/>
              <a:gd name="T15" fmla="*/ 261 h 1648"/>
              <a:gd name="T16" fmla="*/ 160 w 2882"/>
              <a:gd name="T17" fmla="*/ 284 h 1648"/>
              <a:gd name="T18" fmla="*/ 177 w 2882"/>
              <a:gd name="T19" fmla="*/ 316 h 1648"/>
              <a:gd name="T20" fmla="*/ 201 w 2882"/>
              <a:gd name="T21" fmla="*/ 342 h 1648"/>
              <a:gd name="T22" fmla="*/ 211 w 2882"/>
              <a:gd name="T23" fmla="*/ 373 h 1648"/>
              <a:gd name="T24" fmla="*/ 233 w 2882"/>
              <a:gd name="T25" fmla="*/ 414 h 1648"/>
              <a:gd name="T26" fmla="*/ 252 w 2882"/>
              <a:gd name="T27" fmla="*/ 437 h 1648"/>
              <a:gd name="T28" fmla="*/ 263 w 2882"/>
              <a:gd name="T29" fmla="*/ 463 h 1648"/>
              <a:gd name="T30" fmla="*/ 271 w 2882"/>
              <a:gd name="T31" fmla="*/ 486 h 1648"/>
              <a:gd name="T32" fmla="*/ 292 w 2882"/>
              <a:gd name="T33" fmla="*/ 527 h 1648"/>
              <a:gd name="T34" fmla="*/ 312 w 2882"/>
              <a:gd name="T35" fmla="*/ 567 h 1648"/>
              <a:gd name="T36" fmla="*/ 322 w 2882"/>
              <a:gd name="T37" fmla="*/ 593 h 1648"/>
              <a:gd name="T38" fmla="*/ 348 w 2882"/>
              <a:gd name="T39" fmla="*/ 616 h 1648"/>
              <a:gd name="T40" fmla="*/ 382 w 2882"/>
              <a:gd name="T41" fmla="*/ 642 h 1648"/>
              <a:gd name="T42" fmla="*/ 412 w 2882"/>
              <a:gd name="T43" fmla="*/ 676 h 1648"/>
              <a:gd name="T44" fmla="*/ 439 w 2882"/>
              <a:gd name="T45" fmla="*/ 706 h 1648"/>
              <a:gd name="T46" fmla="*/ 457 w 2882"/>
              <a:gd name="T47" fmla="*/ 740 h 1648"/>
              <a:gd name="T48" fmla="*/ 467 w 2882"/>
              <a:gd name="T49" fmla="*/ 766 h 1648"/>
              <a:gd name="T50" fmla="*/ 506 w 2882"/>
              <a:gd name="T51" fmla="*/ 795 h 1648"/>
              <a:gd name="T52" fmla="*/ 518 w 2882"/>
              <a:gd name="T53" fmla="*/ 830 h 1648"/>
              <a:gd name="T54" fmla="*/ 531 w 2882"/>
              <a:gd name="T55" fmla="*/ 872 h 1648"/>
              <a:gd name="T56" fmla="*/ 565 w 2882"/>
              <a:gd name="T57" fmla="*/ 889 h 1648"/>
              <a:gd name="T58" fmla="*/ 606 w 2882"/>
              <a:gd name="T59" fmla="*/ 921 h 1648"/>
              <a:gd name="T60" fmla="*/ 638 w 2882"/>
              <a:gd name="T61" fmla="*/ 945 h 1648"/>
              <a:gd name="T62" fmla="*/ 653 w 2882"/>
              <a:gd name="T63" fmla="*/ 970 h 1648"/>
              <a:gd name="T64" fmla="*/ 674 w 2882"/>
              <a:gd name="T65" fmla="*/ 989 h 1648"/>
              <a:gd name="T66" fmla="*/ 710 w 2882"/>
              <a:gd name="T67" fmla="*/ 1017 h 1648"/>
              <a:gd name="T68" fmla="*/ 727 w 2882"/>
              <a:gd name="T69" fmla="*/ 1043 h 1648"/>
              <a:gd name="T70" fmla="*/ 753 w 2882"/>
              <a:gd name="T71" fmla="*/ 1077 h 1648"/>
              <a:gd name="T72" fmla="*/ 795 w 2882"/>
              <a:gd name="T73" fmla="*/ 1117 h 1648"/>
              <a:gd name="T74" fmla="*/ 819 w 2882"/>
              <a:gd name="T75" fmla="*/ 1151 h 1648"/>
              <a:gd name="T76" fmla="*/ 847 w 2882"/>
              <a:gd name="T77" fmla="*/ 1177 h 1648"/>
              <a:gd name="T78" fmla="*/ 874 w 2882"/>
              <a:gd name="T79" fmla="*/ 1203 h 1648"/>
              <a:gd name="T80" fmla="*/ 906 w 2882"/>
              <a:gd name="T81" fmla="*/ 1226 h 1648"/>
              <a:gd name="T82" fmla="*/ 936 w 2882"/>
              <a:gd name="T83" fmla="*/ 1252 h 1648"/>
              <a:gd name="T84" fmla="*/ 985 w 2882"/>
              <a:gd name="T85" fmla="*/ 1286 h 1648"/>
              <a:gd name="T86" fmla="*/ 1053 w 2882"/>
              <a:gd name="T87" fmla="*/ 1309 h 1648"/>
              <a:gd name="T88" fmla="*/ 1107 w 2882"/>
              <a:gd name="T89" fmla="*/ 1333 h 1648"/>
              <a:gd name="T90" fmla="*/ 1160 w 2882"/>
              <a:gd name="T91" fmla="*/ 1358 h 1648"/>
              <a:gd name="T92" fmla="*/ 1273 w 2882"/>
              <a:gd name="T93" fmla="*/ 1386 h 1648"/>
              <a:gd name="T94" fmla="*/ 1373 w 2882"/>
              <a:gd name="T95" fmla="*/ 1409 h 1648"/>
              <a:gd name="T96" fmla="*/ 1439 w 2882"/>
              <a:gd name="T97" fmla="*/ 1435 h 1648"/>
              <a:gd name="T98" fmla="*/ 1633 w 2882"/>
              <a:gd name="T99" fmla="*/ 1458 h 1648"/>
              <a:gd name="T100" fmla="*/ 1744 w 2882"/>
              <a:gd name="T101" fmla="*/ 1484 h 1648"/>
              <a:gd name="T102" fmla="*/ 1834 w 2882"/>
              <a:gd name="T103" fmla="*/ 1509 h 1648"/>
              <a:gd name="T104" fmla="*/ 1955 w 2882"/>
              <a:gd name="T105" fmla="*/ 1535 h 1648"/>
              <a:gd name="T106" fmla="*/ 2138 w 2882"/>
              <a:gd name="T107" fmla="*/ 1552 h 1648"/>
              <a:gd name="T108" fmla="*/ 2413 w 2882"/>
              <a:gd name="T109" fmla="*/ 159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2" h="1648">
                <a:moveTo>
                  <a:pt x="0" y="0"/>
                </a:moveTo>
                <a:lnTo>
                  <a:pt x="13" y="0"/>
                </a:lnTo>
                <a:lnTo>
                  <a:pt x="13" y="11"/>
                </a:lnTo>
                <a:lnTo>
                  <a:pt x="28" y="11"/>
                </a:lnTo>
                <a:lnTo>
                  <a:pt x="28" y="18"/>
                </a:lnTo>
                <a:lnTo>
                  <a:pt x="34" y="18"/>
                </a:lnTo>
                <a:lnTo>
                  <a:pt x="34" y="28"/>
                </a:lnTo>
                <a:lnTo>
                  <a:pt x="41" y="28"/>
                </a:lnTo>
                <a:lnTo>
                  <a:pt x="41" y="37"/>
                </a:lnTo>
                <a:lnTo>
                  <a:pt x="49" y="37"/>
                </a:lnTo>
                <a:lnTo>
                  <a:pt x="49" y="50"/>
                </a:lnTo>
                <a:lnTo>
                  <a:pt x="52" y="50"/>
                </a:lnTo>
                <a:lnTo>
                  <a:pt x="52" y="58"/>
                </a:lnTo>
                <a:lnTo>
                  <a:pt x="64" y="58"/>
                </a:lnTo>
                <a:lnTo>
                  <a:pt x="64" y="69"/>
                </a:lnTo>
                <a:lnTo>
                  <a:pt x="64" y="69"/>
                </a:lnTo>
                <a:lnTo>
                  <a:pt x="64" y="75"/>
                </a:lnTo>
                <a:lnTo>
                  <a:pt x="66" y="75"/>
                </a:lnTo>
                <a:lnTo>
                  <a:pt x="66" y="99"/>
                </a:lnTo>
                <a:lnTo>
                  <a:pt x="73" y="99"/>
                </a:lnTo>
                <a:lnTo>
                  <a:pt x="73" y="116"/>
                </a:lnTo>
                <a:lnTo>
                  <a:pt x="75" y="116"/>
                </a:lnTo>
                <a:lnTo>
                  <a:pt x="75" y="124"/>
                </a:lnTo>
                <a:lnTo>
                  <a:pt x="77" y="124"/>
                </a:lnTo>
                <a:lnTo>
                  <a:pt x="77" y="131"/>
                </a:lnTo>
                <a:lnTo>
                  <a:pt x="88" y="131"/>
                </a:lnTo>
                <a:lnTo>
                  <a:pt x="88" y="156"/>
                </a:lnTo>
                <a:lnTo>
                  <a:pt x="88" y="156"/>
                </a:lnTo>
                <a:lnTo>
                  <a:pt x="88" y="173"/>
                </a:lnTo>
                <a:lnTo>
                  <a:pt x="90" y="173"/>
                </a:lnTo>
                <a:lnTo>
                  <a:pt x="90" y="180"/>
                </a:lnTo>
                <a:lnTo>
                  <a:pt x="96" y="180"/>
                </a:lnTo>
                <a:lnTo>
                  <a:pt x="96" y="188"/>
                </a:lnTo>
                <a:lnTo>
                  <a:pt x="98" y="188"/>
                </a:lnTo>
                <a:lnTo>
                  <a:pt x="98" y="203"/>
                </a:lnTo>
                <a:lnTo>
                  <a:pt x="101" y="203"/>
                </a:lnTo>
                <a:lnTo>
                  <a:pt x="101" y="212"/>
                </a:lnTo>
                <a:lnTo>
                  <a:pt x="107" y="212"/>
                </a:lnTo>
                <a:lnTo>
                  <a:pt x="107" y="229"/>
                </a:lnTo>
                <a:lnTo>
                  <a:pt x="109" y="229"/>
                </a:lnTo>
                <a:lnTo>
                  <a:pt x="109" y="235"/>
                </a:lnTo>
                <a:lnTo>
                  <a:pt x="122" y="235"/>
                </a:lnTo>
                <a:lnTo>
                  <a:pt x="122" y="246"/>
                </a:lnTo>
                <a:lnTo>
                  <a:pt x="124" y="246"/>
                </a:lnTo>
                <a:lnTo>
                  <a:pt x="124" y="252"/>
                </a:lnTo>
                <a:lnTo>
                  <a:pt x="128" y="252"/>
                </a:lnTo>
                <a:lnTo>
                  <a:pt x="128" y="261"/>
                </a:lnTo>
                <a:lnTo>
                  <a:pt x="130" y="261"/>
                </a:lnTo>
                <a:lnTo>
                  <a:pt x="130" y="269"/>
                </a:lnTo>
                <a:lnTo>
                  <a:pt x="137" y="269"/>
                </a:lnTo>
                <a:lnTo>
                  <a:pt x="137" y="275"/>
                </a:lnTo>
                <a:lnTo>
                  <a:pt x="152" y="275"/>
                </a:lnTo>
                <a:lnTo>
                  <a:pt x="152" y="284"/>
                </a:lnTo>
                <a:lnTo>
                  <a:pt x="160" y="284"/>
                </a:lnTo>
                <a:lnTo>
                  <a:pt x="160" y="301"/>
                </a:lnTo>
                <a:lnTo>
                  <a:pt x="160" y="301"/>
                </a:lnTo>
                <a:lnTo>
                  <a:pt x="160" y="307"/>
                </a:lnTo>
                <a:lnTo>
                  <a:pt x="165" y="307"/>
                </a:lnTo>
                <a:lnTo>
                  <a:pt x="165" y="316"/>
                </a:lnTo>
                <a:lnTo>
                  <a:pt x="177" y="316"/>
                </a:lnTo>
                <a:lnTo>
                  <a:pt x="177" y="324"/>
                </a:lnTo>
                <a:lnTo>
                  <a:pt x="188" y="324"/>
                </a:lnTo>
                <a:lnTo>
                  <a:pt x="188" y="333"/>
                </a:lnTo>
                <a:lnTo>
                  <a:pt x="199" y="333"/>
                </a:lnTo>
                <a:lnTo>
                  <a:pt x="199" y="342"/>
                </a:lnTo>
                <a:lnTo>
                  <a:pt x="201" y="342"/>
                </a:lnTo>
                <a:lnTo>
                  <a:pt x="201" y="348"/>
                </a:lnTo>
                <a:lnTo>
                  <a:pt x="207" y="348"/>
                </a:lnTo>
                <a:lnTo>
                  <a:pt x="207" y="365"/>
                </a:lnTo>
                <a:lnTo>
                  <a:pt x="209" y="365"/>
                </a:lnTo>
                <a:lnTo>
                  <a:pt x="209" y="373"/>
                </a:lnTo>
                <a:lnTo>
                  <a:pt x="211" y="373"/>
                </a:lnTo>
                <a:lnTo>
                  <a:pt x="211" y="391"/>
                </a:lnTo>
                <a:lnTo>
                  <a:pt x="216" y="391"/>
                </a:lnTo>
                <a:lnTo>
                  <a:pt x="216" y="397"/>
                </a:lnTo>
                <a:lnTo>
                  <a:pt x="220" y="397"/>
                </a:lnTo>
                <a:lnTo>
                  <a:pt x="220" y="414"/>
                </a:lnTo>
                <a:lnTo>
                  <a:pt x="233" y="414"/>
                </a:lnTo>
                <a:lnTo>
                  <a:pt x="233" y="423"/>
                </a:lnTo>
                <a:lnTo>
                  <a:pt x="237" y="423"/>
                </a:lnTo>
                <a:lnTo>
                  <a:pt x="237" y="429"/>
                </a:lnTo>
                <a:lnTo>
                  <a:pt x="246" y="429"/>
                </a:lnTo>
                <a:lnTo>
                  <a:pt x="246" y="437"/>
                </a:lnTo>
                <a:lnTo>
                  <a:pt x="252" y="437"/>
                </a:lnTo>
                <a:lnTo>
                  <a:pt x="252" y="446"/>
                </a:lnTo>
                <a:lnTo>
                  <a:pt x="256" y="446"/>
                </a:lnTo>
                <a:lnTo>
                  <a:pt x="256" y="454"/>
                </a:lnTo>
                <a:lnTo>
                  <a:pt x="258" y="454"/>
                </a:lnTo>
                <a:lnTo>
                  <a:pt x="258" y="463"/>
                </a:lnTo>
                <a:lnTo>
                  <a:pt x="263" y="463"/>
                </a:lnTo>
                <a:lnTo>
                  <a:pt x="263" y="472"/>
                </a:lnTo>
                <a:lnTo>
                  <a:pt x="269" y="472"/>
                </a:lnTo>
                <a:lnTo>
                  <a:pt x="269" y="478"/>
                </a:lnTo>
                <a:lnTo>
                  <a:pt x="269" y="478"/>
                </a:lnTo>
                <a:lnTo>
                  <a:pt x="269" y="486"/>
                </a:lnTo>
                <a:lnTo>
                  <a:pt x="271" y="486"/>
                </a:lnTo>
                <a:lnTo>
                  <a:pt x="271" y="495"/>
                </a:lnTo>
                <a:lnTo>
                  <a:pt x="275" y="495"/>
                </a:lnTo>
                <a:lnTo>
                  <a:pt x="275" y="510"/>
                </a:lnTo>
                <a:lnTo>
                  <a:pt x="290" y="510"/>
                </a:lnTo>
                <a:lnTo>
                  <a:pt x="290" y="527"/>
                </a:lnTo>
                <a:lnTo>
                  <a:pt x="292" y="527"/>
                </a:lnTo>
                <a:lnTo>
                  <a:pt x="292" y="535"/>
                </a:lnTo>
                <a:lnTo>
                  <a:pt x="299" y="535"/>
                </a:lnTo>
                <a:lnTo>
                  <a:pt x="299" y="542"/>
                </a:lnTo>
                <a:lnTo>
                  <a:pt x="309" y="542"/>
                </a:lnTo>
                <a:lnTo>
                  <a:pt x="309" y="567"/>
                </a:lnTo>
                <a:lnTo>
                  <a:pt x="312" y="567"/>
                </a:lnTo>
                <a:lnTo>
                  <a:pt x="312" y="576"/>
                </a:lnTo>
                <a:lnTo>
                  <a:pt x="318" y="576"/>
                </a:lnTo>
                <a:lnTo>
                  <a:pt x="318" y="584"/>
                </a:lnTo>
                <a:lnTo>
                  <a:pt x="318" y="584"/>
                </a:lnTo>
                <a:lnTo>
                  <a:pt x="318" y="593"/>
                </a:lnTo>
                <a:lnTo>
                  <a:pt x="322" y="593"/>
                </a:lnTo>
                <a:lnTo>
                  <a:pt x="322" y="602"/>
                </a:lnTo>
                <a:lnTo>
                  <a:pt x="337" y="602"/>
                </a:lnTo>
                <a:lnTo>
                  <a:pt x="337" y="610"/>
                </a:lnTo>
                <a:lnTo>
                  <a:pt x="339" y="610"/>
                </a:lnTo>
                <a:lnTo>
                  <a:pt x="339" y="616"/>
                </a:lnTo>
                <a:lnTo>
                  <a:pt x="348" y="616"/>
                </a:lnTo>
                <a:lnTo>
                  <a:pt x="348" y="625"/>
                </a:lnTo>
                <a:lnTo>
                  <a:pt x="352" y="625"/>
                </a:lnTo>
                <a:lnTo>
                  <a:pt x="352" y="631"/>
                </a:lnTo>
                <a:lnTo>
                  <a:pt x="363" y="631"/>
                </a:lnTo>
                <a:lnTo>
                  <a:pt x="363" y="642"/>
                </a:lnTo>
                <a:lnTo>
                  <a:pt x="382" y="642"/>
                </a:lnTo>
                <a:lnTo>
                  <a:pt x="382" y="648"/>
                </a:lnTo>
                <a:lnTo>
                  <a:pt x="388" y="648"/>
                </a:lnTo>
                <a:lnTo>
                  <a:pt x="388" y="657"/>
                </a:lnTo>
                <a:lnTo>
                  <a:pt x="410" y="657"/>
                </a:lnTo>
                <a:lnTo>
                  <a:pt x="410" y="676"/>
                </a:lnTo>
                <a:lnTo>
                  <a:pt x="412" y="676"/>
                </a:lnTo>
                <a:lnTo>
                  <a:pt x="412" y="683"/>
                </a:lnTo>
                <a:lnTo>
                  <a:pt x="431" y="683"/>
                </a:lnTo>
                <a:lnTo>
                  <a:pt x="431" y="700"/>
                </a:lnTo>
                <a:lnTo>
                  <a:pt x="437" y="700"/>
                </a:lnTo>
                <a:lnTo>
                  <a:pt x="437" y="706"/>
                </a:lnTo>
                <a:lnTo>
                  <a:pt x="439" y="706"/>
                </a:lnTo>
                <a:lnTo>
                  <a:pt x="439" y="715"/>
                </a:lnTo>
                <a:lnTo>
                  <a:pt x="446" y="715"/>
                </a:lnTo>
                <a:lnTo>
                  <a:pt x="446" y="723"/>
                </a:lnTo>
                <a:lnTo>
                  <a:pt x="452" y="723"/>
                </a:lnTo>
                <a:lnTo>
                  <a:pt x="452" y="740"/>
                </a:lnTo>
                <a:lnTo>
                  <a:pt x="457" y="740"/>
                </a:lnTo>
                <a:lnTo>
                  <a:pt x="457" y="746"/>
                </a:lnTo>
                <a:lnTo>
                  <a:pt x="463" y="746"/>
                </a:lnTo>
                <a:lnTo>
                  <a:pt x="463" y="755"/>
                </a:lnTo>
                <a:lnTo>
                  <a:pt x="465" y="755"/>
                </a:lnTo>
                <a:lnTo>
                  <a:pt x="465" y="766"/>
                </a:lnTo>
                <a:lnTo>
                  <a:pt x="467" y="766"/>
                </a:lnTo>
                <a:lnTo>
                  <a:pt x="467" y="781"/>
                </a:lnTo>
                <a:lnTo>
                  <a:pt x="474" y="781"/>
                </a:lnTo>
                <a:lnTo>
                  <a:pt x="474" y="789"/>
                </a:lnTo>
                <a:lnTo>
                  <a:pt x="497" y="789"/>
                </a:lnTo>
                <a:lnTo>
                  <a:pt x="497" y="795"/>
                </a:lnTo>
                <a:lnTo>
                  <a:pt x="506" y="795"/>
                </a:lnTo>
                <a:lnTo>
                  <a:pt x="506" y="815"/>
                </a:lnTo>
                <a:lnTo>
                  <a:pt x="512" y="815"/>
                </a:lnTo>
                <a:lnTo>
                  <a:pt x="512" y="821"/>
                </a:lnTo>
                <a:lnTo>
                  <a:pt x="516" y="821"/>
                </a:lnTo>
                <a:lnTo>
                  <a:pt x="516" y="830"/>
                </a:lnTo>
                <a:lnTo>
                  <a:pt x="518" y="830"/>
                </a:lnTo>
                <a:lnTo>
                  <a:pt x="518" y="838"/>
                </a:lnTo>
                <a:lnTo>
                  <a:pt x="523" y="838"/>
                </a:lnTo>
                <a:lnTo>
                  <a:pt x="523" y="855"/>
                </a:lnTo>
                <a:lnTo>
                  <a:pt x="531" y="855"/>
                </a:lnTo>
                <a:lnTo>
                  <a:pt x="531" y="872"/>
                </a:lnTo>
                <a:lnTo>
                  <a:pt x="531" y="872"/>
                </a:lnTo>
                <a:lnTo>
                  <a:pt x="531" y="872"/>
                </a:lnTo>
                <a:lnTo>
                  <a:pt x="533" y="872"/>
                </a:lnTo>
                <a:lnTo>
                  <a:pt x="533" y="879"/>
                </a:lnTo>
                <a:lnTo>
                  <a:pt x="563" y="879"/>
                </a:lnTo>
                <a:lnTo>
                  <a:pt x="563" y="889"/>
                </a:lnTo>
                <a:lnTo>
                  <a:pt x="565" y="889"/>
                </a:lnTo>
                <a:lnTo>
                  <a:pt x="565" y="896"/>
                </a:lnTo>
                <a:lnTo>
                  <a:pt x="584" y="896"/>
                </a:lnTo>
                <a:lnTo>
                  <a:pt x="584" y="904"/>
                </a:lnTo>
                <a:lnTo>
                  <a:pt x="587" y="904"/>
                </a:lnTo>
                <a:lnTo>
                  <a:pt x="587" y="921"/>
                </a:lnTo>
                <a:lnTo>
                  <a:pt x="606" y="921"/>
                </a:lnTo>
                <a:lnTo>
                  <a:pt x="606" y="928"/>
                </a:lnTo>
                <a:lnTo>
                  <a:pt x="623" y="928"/>
                </a:lnTo>
                <a:lnTo>
                  <a:pt x="623" y="936"/>
                </a:lnTo>
                <a:lnTo>
                  <a:pt x="627" y="936"/>
                </a:lnTo>
                <a:lnTo>
                  <a:pt x="627" y="945"/>
                </a:lnTo>
                <a:lnTo>
                  <a:pt x="638" y="945"/>
                </a:lnTo>
                <a:lnTo>
                  <a:pt x="638" y="953"/>
                </a:lnTo>
                <a:lnTo>
                  <a:pt x="646" y="953"/>
                </a:lnTo>
                <a:lnTo>
                  <a:pt x="646" y="960"/>
                </a:lnTo>
                <a:lnTo>
                  <a:pt x="651" y="960"/>
                </a:lnTo>
                <a:lnTo>
                  <a:pt x="651" y="970"/>
                </a:lnTo>
                <a:lnTo>
                  <a:pt x="653" y="970"/>
                </a:lnTo>
                <a:lnTo>
                  <a:pt x="653" y="979"/>
                </a:lnTo>
                <a:lnTo>
                  <a:pt x="657" y="979"/>
                </a:lnTo>
                <a:lnTo>
                  <a:pt x="657" y="985"/>
                </a:lnTo>
                <a:lnTo>
                  <a:pt x="663" y="985"/>
                </a:lnTo>
                <a:lnTo>
                  <a:pt x="663" y="989"/>
                </a:lnTo>
                <a:lnTo>
                  <a:pt x="674" y="989"/>
                </a:lnTo>
                <a:lnTo>
                  <a:pt x="674" y="1002"/>
                </a:lnTo>
                <a:lnTo>
                  <a:pt x="676" y="1002"/>
                </a:lnTo>
                <a:lnTo>
                  <a:pt x="676" y="1011"/>
                </a:lnTo>
                <a:lnTo>
                  <a:pt x="697" y="1011"/>
                </a:lnTo>
                <a:lnTo>
                  <a:pt x="697" y="1017"/>
                </a:lnTo>
                <a:lnTo>
                  <a:pt x="710" y="1017"/>
                </a:lnTo>
                <a:lnTo>
                  <a:pt x="710" y="1026"/>
                </a:lnTo>
                <a:lnTo>
                  <a:pt x="714" y="1026"/>
                </a:lnTo>
                <a:lnTo>
                  <a:pt x="714" y="1036"/>
                </a:lnTo>
                <a:lnTo>
                  <a:pt x="717" y="1036"/>
                </a:lnTo>
                <a:lnTo>
                  <a:pt x="717" y="1043"/>
                </a:lnTo>
                <a:lnTo>
                  <a:pt x="727" y="1043"/>
                </a:lnTo>
                <a:lnTo>
                  <a:pt x="727" y="1051"/>
                </a:lnTo>
                <a:lnTo>
                  <a:pt x="746" y="1051"/>
                </a:lnTo>
                <a:lnTo>
                  <a:pt x="746" y="1060"/>
                </a:lnTo>
                <a:lnTo>
                  <a:pt x="751" y="1060"/>
                </a:lnTo>
                <a:lnTo>
                  <a:pt x="751" y="1077"/>
                </a:lnTo>
                <a:lnTo>
                  <a:pt x="753" y="1077"/>
                </a:lnTo>
                <a:lnTo>
                  <a:pt x="753" y="1092"/>
                </a:lnTo>
                <a:lnTo>
                  <a:pt x="757" y="1092"/>
                </a:lnTo>
                <a:lnTo>
                  <a:pt x="757" y="1102"/>
                </a:lnTo>
                <a:lnTo>
                  <a:pt x="763" y="1102"/>
                </a:lnTo>
                <a:lnTo>
                  <a:pt x="763" y="1117"/>
                </a:lnTo>
                <a:lnTo>
                  <a:pt x="795" y="1117"/>
                </a:lnTo>
                <a:lnTo>
                  <a:pt x="795" y="1128"/>
                </a:lnTo>
                <a:lnTo>
                  <a:pt x="798" y="1128"/>
                </a:lnTo>
                <a:lnTo>
                  <a:pt x="798" y="1143"/>
                </a:lnTo>
                <a:lnTo>
                  <a:pt x="804" y="1143"/>
                </a:lnTo>
                <a:lnTo>
                  <a:pt x="804" y="1151"/>
                </a:lnTo>
                <a:lnTo>
                  <a:pt x="819" y="1151"/>
                </a:lnTo>
                <a:lnTo>
                  <a:pt x="819" y="1160"/>
                </a:lnTo>
                <a:lnTo>
                  <a:pt x="834" y="1160"/>
                </a:lnTo>
                <a:lnTo>
                  <a:pt x="834" y="1168"/>
                </a:lnTo>
                <a:lnTo>
                  <a:pt x="836" y="1168"/>
                </a:lnTo>
                <a:lnTo>
                  <a:pt x="836" y="1177"/>
                </a:lnTo>
                <a:lnTo>
                  <a:pt x="847" y="1177"/>
                </a:lnTo>
                <a:lnTo>
                  <a:pt x="847" y="1186"/>
                </a:lnTo>
                <a:lnTo>
                  <a:pt x="855" y="1186"/>
                </a:lnTo>
                <a:lnTo>
                  <a:pt x="855" y="1194"/>
                </a:lnTo>
                <a:lnTo>
                  <a:pt x="859" y="1194"/>
                </a:lnTo>
                <a:lnTo>
                  <a:pt x="859" y="1203"/>
                </a:lnTo>
                <a:lnTo>
                  <a:pt x="874" y="1203"/>
                </a:lnTo>
                <a:lnTo>
                  <a:pt x="874" y="1209"/>
                </a:lnTo>
                <a:lnTo>
                  <a:pt x="881" y="1209"/>
                </a:lnTo>
                <a:lnTo>
                  <a:pt x="881" y="1218"/>
                </a:lnTo>
                <a:lnTo>
                  <a:pt x="885" y="1218"/>
                </a:lnTo>
                <a:lnTo>
                  <a:pt x="885" y="1226"/>
                </a:lnTo>
                <a:lnTo>
                  <a:pt x="906" y="1226"/>
                </a:lnTo>
                <a:lnTo>
                  <a:pt x="906" y="1235"/>
                </a:lnTo>
                <a:lnTo>
                  <a:pt x="923" y="1235"/>
                </a:lnTo>
                <a:lnTo>
                  <a:pt x="923" y="1243"/>
                </a:lnTo>
                <a:lnTo>
                  <a:pt x="928" y="1243"/>
                </a:lnTo>
                <a:lnTo>
                  <a:pt x="928" y="1252"/>
                </a:lnTo>
                <a:lnTo>
                  <a:pt x="936" y="1252"/>
                </a:lnTo>
                <a:lnTo>
                  <a:pt x="936" y="1260"/>
                </a:lnTo>
                <a:lnTo>
                  <a:pt x="955" y="1260"/>
                </a:lnTo>
                <a:lnTo>
                  <a:pt x="955" y="1275"/>
                </a:lnTo>
                <a:lnTo>
                  <a:pt x="970" y="1275"/>
                </a:lnTo>
                <a:lnTo>
                  <a:pt x="970" y="1286"/>
                </a:lnTo>
                <a:lnTo>
                  <a:pt x="985" y="1286"/>
                </a:lnTo>
                <a:lnTo>
                  <a:pt x="985" y="1292"/>
                </a:lnTo>
                <a:lnTo>
                  <a:pt x="1011" y="1292"/>
                </a:lnTo>
                <a:lnTo>
                  <a:pt x="1011" y="1301"/>
                </a:lnTo>
                <a:lnTo>
                  <a:pt x="1026" y="1301"/>
                </a:lnTo>
                <a:lnTo>
                  <a:pt x="1026" y="1309"/>
                </a:lnTo>
                <a:lnTo>
                  <a:pt x="1053" y="1309"/>
                </a:lnTo>
                <a:lnTo>
                  <a:pt x="1053" y="1318"/>
                </a:lnTo>
                <a:lnTo>
                  <a:pt x="1062" y="1318"/>
                </a:lnTo>
                <a:lnTo>
                  <a:pt x="1062" y="1324"/>
                </a:lnTo>
                <a:lnTo>
                  <a:pt x="1098" y="1324"/>
                </a:lnTo>
                <a:lnTo>
                  <a:pt x="1098" y="1333"/>
                </a:lnTo>
                <a:lnTo>
                  <a:pt x="1107" y="1333"/>
                </a:lnTo>
                <a:lnTo>
                  <a:pt x="1107" y="1343"/>
                </a:lnTo>
                <a:lnTo>
                  <a:pt x="1117" y="1343"/>
                </a:lnTo>
                <a:lnTo>
                  <a:pt x="1117" y="1352"/>
                </a:lnTo>
                <a:lnTo>
                  <a:pt x="1119" y="1352"/>
                </a:lnTo>
                <a:lnTo>
                  <a:pt x="1119" y="1358"/>
                </a:lnTo>
                <a:lnTo>
                  <a:pt x="1160" y="1358"/>
                </a:lnTo>
                <a:lnTo>
                  <a:pt x="1160" y="1367"/>
                </a:lnTo>
                <a:lnTo>
                  <a:pt x="1169" y="1367"/>
                </a:lnTo>
                <a:lnTo>
                  <a:pt x="1169" y="1375"/>
                </a:lnTo>
                <a:lnTo>
                  <a:pt x="1271" y="1375"/>
                </a:lnTo>
                <a:lnTo>
                  <a:pt x="1271" y="1386"/>
                </a:lnTo>
                <a:lnTo>
                  <a:pt x="1273" y="1386"/>
                </a:lnTo>
                <a:lnTo>
                  <a:pt x="1273" y="1392"/>
                </a:lnTo>
                <a:lnTo>
                  <a:pt x="1294" y="1392"/>
                </a:lnTo>
                <a:lnTo>
                  <a:pt x="1294" y="1401"/>
                </a:lnTo>
                <a:lnTo>
                  <a:pt x="1301" y="1401"/>
                </a:lnTo>
                <a:lnTo>
                  <a:pt x="1301" y="1409"/>
                </a:lnTo>
                <a:lnTo>
                  <a:pt x="1373" y="1409"/>
                </a:lnTo>
                <a:lnTo>
                  <a:pt x="1373" y="1418"/>
                </a:lnTo>
                <a:lnTo>
                  <a:pt x="1403" y="1418"/>
                </a:lnTo>
                <a:lnTo>
                  <a:pt x="1403" y="1426"/>
                </a:lnTo>
                <a:lnTo>
                  <a:pt x="1405" y="1426"/>
                </a:lnTo>
                <a:lnTo>
                  <a:pt x="1405" y="1435"/>
                </a:lnTo>
                <a:lnTo>
                  <a:pt x="1439" y="1435"/>
                </a:lnTo>
                <a:lnTo>
                  <a:pt x="1439" y="1441"/>
                </a:lnTo>
                <a:lnTo>
                  <a:pt x="1463" y="1441"/>
                </a:lnTo>
                <a:lnTo>
                  <a:pt x="1463" y="1450"/>
                </a:lnTo>
                <a:lnTo>
                  <a:pt x="1595" y="1450"/>
                </a:lnTo>
                <a:lnTo>
                  <a:pt x="1595" y="1458"/>
                </a:lnTo>
                <a:lnTo>
                  <a:pt x="1633" y="1458"/>
                </a:lnTo>
                <a:lnTo>
                  <a:pt x="1633" y="1467"/>
                </a:lnTo>
                <a:lnTo>
                  <a:pt x="1697" y="1467"/>
                </a:lnTo>
                <a:lnTo>
                  <a:pt x="1697" y="1475"/>
                </a:lnTo>
                <a:lnTo>
                  <a:pt x="1704" y="1475"/>
                </a:lnTo>
                <a:lnTo>
                  <a:pt x="1704" y="1484"/>
                </a:lnTo>
                <a:lnTo>
                  <a:pt x="1744" y="1484"/>
                </a:lnTo>
                <a:lnTo>
                  <a:pt x="1744" y="1492"/>
                </a:lnTo>
                <a:lnTo>
                  <a:pt x="1776" y="1492"/>
                </a:lnTo>
                <a:lnTo>
                  <a:pt x="1776" y="1501"/>
                </a:lnTo>
                <a:lnTo>
                  <a:pt x="1829" y="1501"/>
                </a:lnTo>
                <a:lnTo>
                  <a:pt x="1829" y="1509"/>
                </a:lnTo>
                <a:lnTo>
                  <a:pt x="1834" y="1509"/>
                </a:lnTo>
                <a:lnTo>
                  <a:pt x="1834" y="1518"/>
                </a:lnTo>
                <a:lnTo>
                  <a:pt x="1880" y="1518"/>
                </a:lnTo>
                <a:lnTo>
                  <a:pt x="1880" y="1527"/>
                </a:lnTo>
                <a:lnTo>
                  <a:pt x="1949" y="1527"/>
                </a:lnTo>
                <a:lnTo>
                  <a:pt x="1949" y="1535"/>
                </a:lnTo>
                <a:lnTo>
                  <a:pt x="1955" y="1535"/>
                </a:lnTo>
                <a:lnTo>
                  <a:pt x="1955" y="1535"/>
                </a:lnTo>
                <a:lnTo>
                  <a:pt x="1955" y="1544"/>
                </a:lnTo>
                <a:lnTo>
                  <a:pt x="1955" y="1544"/>
                </a:lnTo>
                <a:lnTo>
                  <a:pt x="2045" y="1544"/>
                </a:lnTo>
                <a:lnTo>
                  <a:pt x="2045" y="1552"/>
                </a:lnTo>
                <a:lnTo>
                  <a:pt x="2138" y="1552"/>
                </a:lnTo>
                <a:lnTo>
                  <a:pt x="2138" y="1563"/>
                </a:lnTo>
                <a:lnTo>
                  <a:pt x="2141" y="1563"/>
                </a:lnTo>
                <a:lnTo>
                  <a:pt x="2141" y="1573"/>
                </a:lnTo>
                <a:lnTo>
                  <a:pt x="2390" y="1573"/>
                </a:lnTo>
                <a:lnTo>
                  <a:pt x="2390" y="1597"/>
                </a:lnTo>
                <a:lnTo>
                  <a:pt x="2413" y="1597"/>
                </a:lnTo>
                <a:lnTo>
                  <a:pt x="2413" y="1622"/>
                </a:lnTo>
                <a:lnTo>
                  <a:pt x="2424" y="1622"/>
                </a:lnTo>
                <a:lnTo>
                  <a:pt x="2424" y="1648"/>
                </a:lnTo>
                <a:lnTo>
                  <a:pt x="2882" y="1648"/>
                </a:lnTo>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1" name="Freeform 382">
            <a:extLst>
              <a:ext uri="{FF2B5EF4-FFF2-40B4-BE49-F238E27FC236}">
                <a16:creationId xmlns:a16="http://schemas.microsoft.com/office/drawing/2014/main" id="{1B3E6C88-3CA5-4ECC-BE66-FB53B1700442}"/>
              </a:ext>
            </a:extLst>
          </p:cNvPr>
          <p:cNvSpPr>
            <a:spLocks/>
          </p:cNvSpPr>
          <p:nvPr/>
        </p:nvSpPr>
        <p:spPr bwMode="auto">
          <a:xfrm>
            <a:off x="6981826" y="1465263"/>
            <a:ext cx="4608513" cy="2670175"/>
          </a:xfrm>
          <a:custGeom>
            <a:avLst/>
            <a:gdLst>
              <a:gd name="T0" fmla="*/ 25 w 2903"/>
              <a:gd name="T1" fmla="*/ 24 h 1682"/>
              <a:gd name="T2" fmla="*/ 53 w 2903"/>
              <a:gd name="T3" fmla="*/ 50 h 1682"/>
              <a:gd name="T4" fmla="*/ 66 w 2903"/>
              <a:gd name="T5" fmla="*/ 101 h 1682"/>
              <a:gd name="T6" fmla="*/ 77 w 2903"/>
              <a:gd name="T7" fmla="*/ 139 h 1682"/>
              <a:gd name="T8" fmla="*/ 94 w 2903"/>
              <a:gd name="T9" fmla="*/ 175 h 1682"/>
              <a:gd name="T10" fmla="*/ 108 w 2903"/>
              <a:gd name="T11" fmla="*/ 203 h 1682"/>
              <a:gd name="T12" fmla="*/ 121 w 2903"/>
              <a:gd name="T13" fmla="*/ 246 h 1682"/>
              <a:gd name="T14" fmla="*/ 132 w 2903"/>
              <a:gd name="T15" fmla="*/ 286 h 1682"/>
              <a:gd name="T16" fmla="*/ 147 w 2903"/>
              <a:gd name="T17" fmla="*/ 310 h 1682"/>
              <a:gd name="T18" fmla="*/ 164 w 2903"/>
              <a:gd name="T19" fmla="*/ 333 h 1682"/>
              <a:gd name="T20" fmla="*/ 175 w 2903"/>
              <a:gd name="T21" fmla="*/ 354 h 1682"/>
              <a:gd name="T22" fmla="*/ 192 w 2903"/>
              <a:gd name="T23" fmla="*/ 367 h 1682"/>
              <a:gd name="T24" fmla="*/ 202 w 2903"/>
              <a:gd name="T25" fmla="*/ 393 h 1682"/>
              <a:gd name="T26" fmla="*/ 219 w 2903"/>
              <a:gd name="T27" fmla="*/ 431 h 1682"/>
              <a:gd name="T28" fmla="*/ 239 w 2903"/>
              <a:gd name="T29" fmla="*/ 461 h 1682"/>
              <a:gd name="T30" fmla="*/ 256 w 2903"/>
              <a:gd name="T31" fmla="*/ 474 h 1682"/>
              <a:gd name="T32" fmla="*/ 271 w 2903"/>
              <a:gd name="T33" fmla="*/ 493 h 1682"/>
              <a:gd name="T34" fmla="*/ 296 w 2903"/>
              <a:gd name="T35" fmla="*/ 521 h 1682"/>
              <a:gd name="T36" fmla="*/ 313 w 2903"/>
              <a:gd name="T37" fmla="*/ 559 h 1682"/>
              <a:gd name="T38" fmla="*/ 341 w 2903"/>
              <a:gd name="T39" fmla="*/ 582 h 1682"/>
              <a:gd name="T40" fmla="*/ 354 w 2903"/>
              <a:gd name="T41" fmla="*/ 614 h 1682"/>
              <a:gd name="T42" fmla="*/ 381 w 2903"/>
              <a:gd name="T43" fmla="*/ 634 h 1682"/>
              <a:gd name="T44" fmla="*/ 398 w 2903"/>
              <a:gd name="T45" fmla="*/ 670 h 1682"/>
              <a:gd name="T46" fmla="*/ 441 w 2903"/>
              <a:gd name="T47" fmla="*/ 708 h 1682"/>
              <a:gd name="T48" fmla="*/ 454 w 2903"/>
              <a:gd name="T49" fmla="*/ 734 h 1682"/>
              <a:gd name="T50" fmla="*/ 473 w 2903"/>
              <a:gd name="T51" fmla="*/ 759 h 1682"/>
              <a:gd name="T52" fmla="*/ 499 w 2903"/>
              <a:gd name="T53" fmla="*/ 781 h 1682"/>
              <a:gd name="T54" fmla="*/ 522 w 2903"/>
              <a:gd name="T55" fmla="*/ 810 h 1682"/>
              <a:gd name="T56" fmla="*/ 541 w 2903"/>
              <a:gd name="T57" fmla="*/ 857 h 1682"/>
              <a:gd name="T58" fmla="*/ 590 w 2903"/>
              <a:gd name="T59" fmla="*/ 887 h 1682"/>
              <a:gd name="T60" fmla="*/ 626 w 2903"/>
              <a:gd name="T61" fmla="*/ 913 h 1682"/>
              <a:gd name="T62" fmla="*/ 650 w 2903"/>
              <a:gd name="T63" fmla="*/ 928 h 1682"/>
              <a:gd name="T64" fmla="*/ 699 w 2903"/>
              <a:gd name="T65" fmla="*/ 977 h 1682"/>
              <a:gd name="T66" fmla="*/ 729 w 2903"/>
              <a:gd name="T67" fmla="*/ 1002 h 1682"/>
              <a:gd name="T68" fmla="*/ 761 w 2903"/>
              <a:gd name="T69" fmla="*/ 1034 h 1682"/>
              <a:gd name="T70" fmla="*/ 782 w 2903"/>
              <a:gd name="T71" fmla="*/ 1058 h 1682"/>
              <a:gd name="T72" fmla="*/ 808 w 2903"/>
              <a:gd name="T73" fmla="*/ 1085 h 1682"/>
              <a:gd name="T74" fmla="*/ 829 w 2903"/>
              <a:gd name="T75" fmla="*/ 1105 h 1682"/>
              <a:gd name="T76" fmla="*/ 855 w 2903"/>
              <a:gd name="T77" fmla="*/ 1143 h 1682"/>
              <a:gd name="T78" fmla="*/ 863 w 2903"/>
              <a:gd name="T79" fmla="*/ 1156 h 1682"/>
              <a:gd name="T80" fmla="*/ 882 w 2903"/>
              <a:gd name="T81" fmla="*/ 1186 h 1682"/>
              <a:gd name="T82" fmla="*/ 921 w 2903"/>
              <a:gd name="T83" fmla="*/ 1203 h 1682"/>
              <a:gd name="T84" fmla="*/ 944 w 2903"/>
              <a:gd name="T85" fmla="*/ 1226 h 1682"/>
              <a:gd name="T86" fmla="*/ 997 w 2903"/>
              <a:gd name="T87" fmla="*/ 1249 h 1682"/>
              <a:gd name="T88" fmla="*/ 1029 w 2903"/>
              <a:gd name="T89" fmla="*/ 1277 h 1682"/>
              <a:gd name="T90" fmla="*/ 1066 w 2903"/>
              <a:gd name="T91" fmla="*/ 1301 h 1682"/>
              <a:gd name="T92" fmla="*/ 1085 w 2903"/>
              <a:gd name="T93" fmla="*/ 1324 h 1682"/>
              <a:gd name="T94" fmla="*/ 1110 w 2903"/>
              <a:gd name="T95" fmla="*/ 1343 h 1682"/>
              <a:gd name="T96" fmla="*/ 1121 w 2903"/>
              <a:gd name="T97" fmla="*/ 1367 h 1682"/>
              <a:gd name="T98" fmla="*/ 1174 w 2903"/>
              <a:gd name="T99" fmla="*/ 1394 h 1682"/>
              <a:gd name="T100" fmla="*/ 1230 w 2903"/>
              <a:gd name="T101" fmla="*/ 1418 h 1682"/>
              <a:gd name="T102" fmla="*/ 1321 w 2903"/>
              <a:gd name="T103" fmla="*/ 1441 h 1682"/>
              <a:gd name="T104" fmla="*/ 1375 w 2903"/>
              <a:gd name="T105" fmla="*/ 1465 h 1682"/>
              <a:gd name="T106" fmla="*/ 1441 w 2903"/>
              <a:gd name="T107" fmla="*/ 1490 h 1682"/>
              <a:gd name="T108" fmla="*/ 1520 w 2903"/>
              <a:gd name="T109" fmla="*/ 1514 h 1682"/>
              <a:gd name="T110" fmla="*/ 1599 w 2903"/>
              <a:gd name="T111" fmla="*/ 1531 h 1682"/>
              <a:gd name="T112" fmla="*/ 1701 w 2903"/>
              <a:gd name="T113" fmla="*/ 1556 h 1682"/>
              <a:gd name="T114" fmla="*/ 1835 w 2903"/>
              <a:gd name="T115" fmla="*/ 1576 h 1682"/>
              <a:gd name="T116" fmla="*/ 2046 w 2903"/>
              <a:gd name="T117" fmla="*/ 1599 h 1682"/>
              <a:gd name="T118" fmla="*/ 2415 w 2903"/>
              <a:gd name="T119" fmla="*/ 1633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03" h="1682">
                <a:moveTo>
                  <a:pt x="0" y="0"/>
                </a:moveTo>
                <a:lnTo>
                  <a:pt x="15" y="0"/>
                </a:lnTo>
                <a:lnTo>
                  <a:pt x="15" y="7"/>
                </a:lnTo>
                <a:lnTo>
                  <a:pt x="21" y="7"/>
                </a:lnTo>
                <a:lnTo>
                  <a:pt x="21" y="11"/>
                </a:lnTo>
                <a:lnTo>
                  <a:pt x="23" y="11"/>
                </a:lnTo>
                <a:lnTo>
                  <a:pt x="23" y="20"/>
                </a:lnTo>
                <a:lnTo>
                  <a:pt x="25" y="20"/>
                </a:lnTo>
                <a:lnTo>
                  <a:pt x="25" y="24"/>
                </a:lnTo>
                <a:lnTo>
                  <a:pt x="30" y="24"/>
                </a:lnTo>
                <a:lnTo>
                  <a:pt x="30" y="37"/>
                </a:lnTo>
                <a:lnTo>
                  <a:pt x="34" y="37"/>
                </a:lnTo>
                <a:lnTo>
                  <a:pt x="34" y="41"/>
                </a:lnTo>
                <a:lnTo>
                  <a:pt x="38" y="41"/>
                </a:lnTo>
                <a:lnTo>
                  <a:pt x="38" y="45"/>
                </a:lnTo>
                <a:lnTo>
                  <a:pt x="42" y="45"/>
                </a:lnTo>
                <a:lnTo>
                  <a:pt x="42" y="50"/>
                </a:lnTo>
                <a:lnTo>
                  <a:pt x="53" y="50"/>
                </a:lnTo>
                <a:lnTo>
                  <a:pt x="53" y="60"/>
                </a:lnTo>
                <a:lnTo>
                  <a:pt x="55" y="60"/>
                </a:lnTo>
                <a:lnTo>
                  <a:pt x="55" y="67"/>
                </a:lnTo>
                <a:lnTo>
                  <a:pt x="59" y="67"/>
                </a:lnTo>
                <a:lnTo>
                  <a:pt x="59" y="71"/>
                </a:lnTo>
                <a:lnTo>
                  <a:pt x="64" y="71"/>
                </a:lnTo>
                <a:lnTo>
                  <a:pt x="64" y="75"/>
                </a:lnTo>
                <a:lnTo>
                  <a:pt x="66" y="75"/>
                </a:lnTo>
                <a:lnTo>
                  <a:pt x="66" y="101"/>
                </a:lnTo>
                <a:lnTo>
                  <a:pt x="70" y="101"/>
                </a:lnTo>
                <a:lnTo>
                  <a:pt x="70" y="111"/>
                </a:lnTo>
                <a:lnTo>
                  <a:pt x="72" y="111"/>
                </a:lnTo>
                <a:lnTo>
                  <a:pt x="72" y="118"/>
                </a:lnTo>
                <a:lnTo>
                  <a:pt x="74" y="118"/>
                </a:lnTo>
                <a:lnTo>
                  <a:pt x="74" y="126"/>
                </a:lnTo>
                <a:lnTo>
                  <a:pt x="74" y="126"/>
                </a:lnTo>
                <a:lnTo>
                  <a:pt x="74" y="139"/>
                </a:lnTo>
                <a:lnTo>
                  <a:pt x="77" y="139"/>
                </a:lnTo>
                <a:lnTo>
                  <a:pt x="77" y="145"/>
                </a:lnTo>
                <a:lnTo>
                  <a:pt x="79" y="145"/>
                </a:lnTo>
                <a:lnTo>
                  <a:pt x="79" y="150"/>
                </a:lnTo>
                <a:lnTo>
                  <a:pt x="87" y="150"/>
                </a:lnTo>
                <a:lnTo>
                  <a:pt x="87" y="162"/>
                </a:lnTo>
                <a:lnTo>
                  <a:pt x="91" y="162"/>
                </a:lnTo>
                <a:lnTo>
                  <a:pt x="91" y="171"/>
                </a:lnTo>
                <a:lnTo>
                  <a:pt x="94" y="171"/>
                </a:lnTo>
                <a:lnTo>
                  <a:pt x="94" y="175"/>
                </a:lnTo>
                <a:lnTo>
                  <a:pt x="100" y="175"/>
                </a:lnTo>
                <a:lnTo>
                  <a:pt x="100" y="182"/>
                </a:lnTo>
                <a:lnTo>
                  <a:pt x="102" y="182"/>
                </a:lnTo>
                <a:lnTo>
                  <a:pt x="102" y="194"/>
                </a:lnTo>
                <a:lnTo>
                  <a:pt x="104" y="194"/>
                </a:lnTo>
                <a:lnTo>
                  <a:pt x="104" y="201"/>
                </a:lnTo>
                <a:lnTo>
                  <a:pt x="106" y="201"/>
                </a:lnTo>
                <a:lnTo>
                  <a:pt x="106" y="203"/>
                </a:lnTo>
                <a:lnTo>
                  <a:pt x="108" y="203"/>
                </a:lnTo>
                <a:lnTo>
                  <a:pt x="108" y="229"/>
                </a:lnTo>
                <a:lnTo>
                  <a:pt x="113" y="229"/>
                </a:lnTo>
                <a:lnTo>
                  <a:pt x="113" y="233"/>
                </a:lnTo>
                <a:lnTo>
                  <a:pt x="115" y="233"/>
                </a:lnTo>
                <a:lnTo>
                  <a:pt x="115" y="239"/>
                </a:lnTo>
                <a:lnTo>
                  <a:pt x="117" y="239"/>
                </a:lnTo>
                <a:lnTo>
                  <a:pt x="117" y="241"/>
                </a:lnTo>
                <a:lnTo>
                  <a:pt x="121" y="241"/>
                </a:lnTo>
                <a:lnTo>
                  <a:pt x="121" y="246"/>
                </a:lnTo>
                <a:lnTo>
                  <a:pt x="123" y="246"/>
                </a:lnTo>
                <a:lnTo>
                  <a:pt x="123" y="254"/>
                </a:lnTo>
                <a:lnTo>
                  <a:pt x="126" y="254"/>
                </a:lnTo>
                <a:lnTo>
                  <a:pt x="126" y="269"/>
                </a:lnTo>
                <a:lnTo>
                  <a:pt x="128" y="269"/>
                </a:lnTo>
                <a:lnTo>
                  <a:pt x="128" y="282"/>
                </a:lnTo>
                <a:lnTo>
                  <a:pt x="130" y="282"/>
                </a:lnTo>
                <a:lnTo>
                  <a:pt x="130" y="286"/>
                </a:lnTo>
                <a:lnTo>
                  <a:pt x="132" y="286"/>
                </a:lnTo>
                <a:lnTo>
                  <a:pt x="132" y="292"/>
                </a:lnTo>
                <a:lnTo>
                  <a:pt x="140" y="292"/>
                </a:lnTo>
                <a:lnTo>
                  <a:pt x="140" y="297"/>
                </a:lnTo>
                <a:lnTo>
                  <a:pt x="143" y="297"/>
                </a:lnTo>
                <a:lnTo>
                  <a:pt x="143" y="301"/>
                </a:lnTo>
                <a:lnTo>
                  <a:pt x="147" y="301"/>
                </a:lnTo>
                <a:lnTo>
                  <a:pt x="147" y="305"/>
                </a:lnTo>
                <a:lnTo>
                  <a:pt x="147" y="305"/>
                </a:lnTo>
                <a:lnTo>
                  <a:pt x="147" y="310"/>
                </a:lnTo>
                <a:lnTo>
                  <a:pt x="155" y="310"/>
                </a:lnTo>
                <a:lnTo>
                  <a:pt x="155" y="314"/>
                </a:lnTo>
                <a:lnTo>
                  <a:pt x="158" y="314"/>
                </a:lnTo>
                <a:lnTo>
                  <a:pt x="158" y="320"/>
                </a:lnTo>
                <a:lnTo>
                  <a:pt x="162" y="320"/>
                </a:lnTo>
                <a:lnTo>
                  <a:pt x="162" y="322"/>
                </a:lnTo>
                <a:lnTo>
                  <a:pt x="162" y="322"/>
                </a:lnTo>
                <a:lnTo>
                  <a:pt x="162" y="333"/>
                </a:lnTo>
                <a:lnTo>
                  <a:pt x="164" y="333"/>
                </a:lnTo>
                <a:lnTo>
                  <a:pt x="164" y="344"/>
                </a:lnTo>
                <a:lnTo>
                  <a:pt x="166" y="344"/>
                </a:lnTo>
                <a:lnTo>
                  <a:pt x="166" y="346"/>
                </a:lnTo>
                <a:lnTo>
                  <a:pt x="170" y="346"/>
                </a:lnTo>
                <a:lnTo>
                  <a:pt x="170" y="348"/>
                </a:lnTo>
                <a:lnTo>
                  <a:pt x="172" y="348"/>
                </a:lnTo>
                <a:lnTo>
                  <a:pt x="172" y="350"/>
                </a:lnTo>
                <a:lnTo>
                  <a:pt x="175" y="350"/>
                </a:lnTo>
                <a:lnTo>
                  <a:pt x="175" y="354"/>
                </a:lnTo>
                <a:lnTo>
                  <a:pt x="177" y="354"/>
                </a:lnTo>
                <a:lnTo>
                  <a:pt x="177" y="356"/>
                </a:lnTo>
                <a:lnTo>
                  <a:pt x="177" y="356"/>
                </a:lnTo>
                <a:lnTo>
                  <a:pt x="177" y="361"/>
                </a:lnTo>
                <a:lnTo>
                  <a:pt x="181" y="361"/>
                </a:lnTo>
                <a:lnTo>
                  <a:pt x="181" y="365"/>
                </a:lnTo>
                <a:lnTo>
                  <a:pt x="190" y="365"/>
                </a:lnTo>
                <a:lnTo>
                  <a:pt x="190" y="367"/>
                </a:lnTo>
                <a:lnTo>
                  <a:pt x="192" y="367"/>
                </a:lnTo>
                <a:lnTo>
                  <a:pt x="192" y="371"/>
                </a:lnTo>
                <a:lnTo>
                  <a:pt x="194" y="371"/>
                </a:lnTo>
                <a:lnTo>
                  <a:pt x="194" y="376"/>
                </a:lnTo>
                <a:lnTo>
                  <a:pt x="196" y="376"/>
                </a:lnTo>
                <a:lnTo>
                  <a:pt x="196" y="380"/>
                </a:lnTo>
                <a:lnTo>
                  <a:pt x="198" y="380"/>
                </a:lnTo>
                <a:lnTo>
                  <a:pt x="198" y="384"/>
                </a:lnTo>
                <a:lnTo>
                  <a:pt x="202" y="384"/>
                </a:lnTo>
                <a:lnTo>
                  <a:pt x="202" y="393"/>
                </a:lnTo>
                <a:lnTo>
                  <a:pt x="211" y="393"/>
                </a:lnTo>
                <a:lnTo>
                  <a:pt x="211" y="408"/>
                </a:lnTo>
                <a:lnTo>
                  <a:pt x="211" y="408"/>
                </a:lnTo>
                <a:lnTo>
                  <a:pt x="211" y="412"/>
                </a:lnTo>
                <a:lnTo>
                  <a:pt x="215" y="412"/>
                </a:lnTo>
                <a:lnTo>
                  <a:pt x="215" y="420"/>
                </a:lnTo>
                <a:lnTo>
                  <a:pt x="215" y="420"/>
                </a:lnTo>
                <a:lnTo>
                  <a:pt x="215" y="431"/>
                </a:lnTo>
                <a:lnTo>
                  <a:pt x="219" y="431"/>
                </a:lnTo>
                <a:lnTo>
                  <a:pt x="219" y="433"/>
                </a:lnTo>
                <a:lnTo>
                  <a:pt x="224" y="433"/>
                </a:lnTo>
                <a:lnTo>
                  <a:pt x="224" y="448"/>
                </a:lnTo>
                <a:lnTo>
                  <a:pt x="234" y="448"/>
                </a:lnTo>
                <a:lnTo>
                  <a:pt x="234" y="454"/>
                </a:lnTo>
                <a:lnTo>
                  <a:pt x="236" y="454"/>
                </a:lnTo>
                <a:lnTo>
                  <a:pt x="236" y="459"/>
                </a:lnTo>
                <a:lnTo>
                  <a:pt x="239" y="459"/>
                </a:lnTo>
                <a:lnTo>
                  <a:pt x="239" y="461"/>
                </a:lnTo>
                <a:lnTo>
                  <a:pt x="241" y="461"/>
                </a:lnTo>
                <a:lnTo>
                  <a:pt x="241" y="463"/>
                </a:lnTo>
                <a:lnTo>
                  <a:pt x="245" y="463"/>
                </a:lnTo>
                <a:lnTo>
                  <a:pt x="245" y="465"/>
                </a:lnTo>
                <a:lnTo>
                  <a:pt x="247" y="465"/>
                </a:lnTo>
                <a:lnTo>
                  <a:pt x="247" y="469"/>
                </a:lnTo>
                <a:lnTo>
                  <a:pt x="253" y="469"/>
                </a:lnTo>
                <a:lnTo>
                  <a:pt x="253" y="474"/>
                </a:lnTo>
                <a:lnTo>
                  <a:pt x="256" y="474"/>
                </a:lnTo>
                <a:lnTo>
                  <a:pt x="256" y="476"/>
                </a:lnTo>
                <a:lnTo>
                  <a:pt x="258" y="476"/>
                </a:lnTo>
                <a:lnTo>
                  <a:pt x="258" y="480"/>
                </a:lnTo>
                <a:lnTo>
                  <a:pt x="262" y="480"/>
                </a:lnTo>
                <a:lnTo>
                  <a:pt x="262" y="484"/>
                </a:lnTo>
                <a:lnTo>
                  <a:pt x="264" y="484"/>
                </a:lnTo>
                <a:lnTo>
                  <a:pt x="264" y="489"/>
                </a:lnTo>
                <a:lnTo>
                  <a:pt x="271" y="489"/>
                </a:lnTo>
                <a:lnTo>
                  <a:pt x="271" y="493"/>
                </a:lnTo>
                <a:lnTo>
                  <a:pt x="273" y="493"/>
                </a:lnTo>
                <a:lnTo>
                  <a:pt x="273" y="499"/>
                </a:lnTo>
                <a:lnTo>
                  <a:pt x="275" y="499"/>
                </a:lnTo>
                <a:lnTo>
                  <a:pt x="275" y="503"/>
                </a:lnTo>
                <a:lnTo>
                  <a:pt x="279" y="503"/>
                </a:lnTo>
                <a:lnTo>
                  <a:pt x="279" y="512"/>
                </a:lnTo>
                <a:lnTo>
                  <a:pt x="292" y="512"/>
                </a:lnTo>
                <a:lnTo>
                  <a:pt x="292" y="521"/>
                </a:lnTo>
                <a:lnTo>
                  <a:pt x="296" y="521"/>
                </a:lnTo>
                <a:lnTo>
                  <a:pt x="296" y="529"/>
                </a:lnTo>
                <a:lnTo>
                  <a:pt x="300" y="529"/>
                </a:lnTo>
                <a:lnTo>
                  <a:pt x="300" y="535"/>
                </a:lnTo>
                <a:lnTo>
                  <a:pt x="309" y="535"/>
                </a:lnTo>
                <a:lnTo>
                  <a:pt x="309" y="542"/>
                </a:lnTo>
                <a:lnTo>
                  <a:pt x="309" y="542"/>
                </a:lnTo>
                <a:lnTo>
                  <a:pt x="309" y="546"/>
                </a:lnTo>
                <a:lnTo>
                  <a:pt x="313" y="546"/>
                </a:lnTo>
                <a:lnTo>
                  <a:pt x="313" y="559"/>
                </a:lnTo>
                <a:lnTo>
                  <a:pt x="315" y="559"/>
                </a:lnTo>
                <a:lnTo>
                  <a:pt x="315" y="563"/>
                </a:lnTo>
                <a:lnTo>
                  <a:pt x="320" y="563"/>
                </a:lnTo>
                <a:lnTo>
                  <a:pt x="320" y="567"/>
                </a:lnTo>
                <a:lnTo>
                  <a:pt x="322" y="567"/>
                </a:lnTo>
                <a:lnTo>
                  <a:pt x="322" y="574"/>
                </a:lnTo>
                <a:lnTo>
                  <a:pt x="324" y="574"/>
                </a:lnTo>
                <a:lnTo>
                  <a:pt x="324" y="582"/>
                </a:lnTo>
                <a:lnTo>
                  <a:pt x="341" y="582"/>
                </a:lnTo>
                <a:lnTo>
                  <a:pt x="341" y="593"/>
                </a:lnTo>
                <a:lnTo>
                  <a:pt x="343" y="593"/>
                </a:lnTo>
                <a:lnTo>
                  <a:pt x="343" y="599"/>
                </a:lnTo>
                <a:lnTo>
                  <a:pt x="347" y="599"/>
                </a:lnTo>
                <a:lnTo>
                  <a:pt x="347" y="606"/>
                </a:lnTo>
                <a:lnTo>
                  <a:pt x="352" y="606"/>
                </a:lnTo>
                <a:lnTo>
                  <a:pt x="352" y="610"/>
                </a:lnTo>
                <a:lnTo>
                  <a:pt x="354" y="610"/>
                </a:lnTo>
                <a:lnTo>
                  <a:pt x="354" y="614"/>
                </a:lnTo>
                <a:lnTo>
                  <a:pt x="356" y="614"/>
                </a:lnTo>
                <a:lnTo>
                  <a:pt x="356" y="621"/>
                </a:lnTo>
                <a:lnTo>
                  <a:pt x="360" y="621"/>
                </a:lnTo>
                <a:lnTo>
                  <a:pt x="360" y="625"/>
                </a:lnTo>
                <a:lnTo>
                  <a:pt x="366" y="625"/>
                </a:lnTo>
                <a:lnTo>
                  <a:pt x="366" y="629"/>
                </a:lnTo>
                <a:lnTo>
                  <a:pt x="377" y="629"/>
                </a:lnTo>
                <a:lnTo>
                  <a:pt x="377" y="634"/>
                </a:lnTo>
                <a:lnTo>
                  <a:pt x="381" y="634"/>
                </a:lnTo>
                <a:lnTo>
                  <a:pt x="381" y="640"/>
                </a:lnTo>
                <a:lnTo>
                  <a:pt x="383" y="640"/>
                </a:lnTo>
                <a:lnTo>
                  <a:pt x="383" y="642"/>
                </a:lnTo>
                <a:lnTo>
                  <a:pt x="390" y="642"/>
                </a:lnTo>
                <a:lnTo>
                  <a:pt x="390" y="661"/>
                </a:lnTo>
                <a:lnTo>
                  <a:pt x="394" y="661"/>
                </a:lnTo>
                <a:lnTo>
                  <a:pt x="394" y="665"/>
                </a:lnTo>
                <a:lnTo>
                  <a:pt x="398" y="665"/>
                </a:lnTo>
                <a:lnTo>
                  <a:pt x="398" y="670"/>
                </a:lnTo>
                <a:lnTo>
                  <a:pt x="411" y="670"/>
                </a:lnTo>
                <a:lnTo>
                  <a:pt x="411" y="683"/>
                </a:lnTo>
                <a:lnTo>
                  <a:pt x="428" y="683"/>
                </a:lnTo>
                <a:lnTo>
                  <a:pt x="428" y="689"/>
                </a:lnTo>
                <a:lnTo>
                  <a:pt x="430" y="689"/>
                </a:lnTo>
                <a:lnTo>
                  <a:pt x="430" y="693"/>
                </a:lnTo>
                <a:lnTo>
                  <a:pt x="435" y="693"/>
                </a:lnTo>
                <a:lnTo>
                  <a:pt x="435" y="708"/>
                </a:lnTo>
                <a:lnTo>
                  <a:pt x="441" y="708"/>
                </a:lnTo>
                <a:lnTo>
                  <a:pt x="441" y="712"/>
                </a:lnTo>
                <a:lnTo>
                  <a:pt x="443" y="712"/>
                </a:lnTo>
                <a:lnTo>
                  <a:pt x="443" y="719"/>
                </a:lnTo>
                <a:lnTo>
                  <a:pt x="445" y="719"/>
                </a:lnTo>
                <a:lnTo>
                  <a:pt x="445" y="721"/>
                </a:lnTo>
                <a:lnTo>
                  <a:pt x="450" y="721"/>
                </a:lnTo>
                <a:lnTo>
                  <a:pt x="450" y="727"/>
                </a:lnTo>
                <a:lnTo>
                  <a:pt x="454" y="727"/>
                </a:lnTo>
                <a:lnTo>
                  <a:pt x="454" y="734"/>
                </a:lnTo>
                <a:lnTo>
                  <a:pt x="460" y="734"/>
                </a:lnTo>
                <a:lnTo>
                  <a:pt x="460" y="740"/>
                </a:lnTo>
                <a:lnTo>
                  <a:pt x="467" y="740"/>
                </a:lnTo>
                <a:lnTo>
                  <a:pt x="467" y="744"/>
                </a:lnTo>
                <a:lnTo>
                  <a:pt x="469" y="744"/>
                </a:lnTo>
                <a:lnTo>
                  <a:pt x="469" y="749"/>
                </a:lnTo>
                <a:lnTo>
                  <a:pt x="471" y="749"/>
                </a:lnTo>
                <a:lnTo>
                  <a:pt x="471" y="759"/>
                </a:lnTo>
                <a:lnTo>
                  <a:pt x="473" y="759"/>
                </a:lnTo>
                <a:lnTo>
                  <a:pt x="473" y="764"/>
                </a:lnTo>
                <a:lnTo>
                  <a:pt x="475" y="764"/>
                </a:lnTo>
                <a:lnTo>
                  <a:pt x="475" y="770"/>
                </a:lnTo>
                <a:lnTo>
                  <a:pt x="477" y="770"/>
                </a:lnTo>
                <a:lnTo>
                  <a:pt x="477" y="772"/>
                </a:lnTo>
                <a:lnTo>
                  <a:pt x="482" y="772"/>
                </a:lnTo>
                <a:lnTo>
                  <a:pt x="482" y="776"/>
                </a:lnTo>
                <a:lnTo>
                  <a:pt x="499" y="776"/>
                </a:lnTo>
                <a:lnTo>
                  <a:pt x="499" y="781"/>
                </a:lnTo>
                <a:lnTo>
                  <a:pt x="507" y="781"/>
                </a:lnTo>
                <a:lnTo>
                  <a:pt x="507" y="787"/>
                </a:lnTo>
                <a:lnTo>
                  <a:pt x="507" y="787"/>
                </a:lnTo>
                <a:lnTo>
                  <a:pt x="507" y="795"/>
                </a:lnTo>
                <a:lnTo>
                  <a:pt x="514" y="795"/>
                </a:lnTo>
                <a:lnTo>
                  <a:pt x="514" y="806"/>
                </a:lnTo>
                <a:lnTo>
                  <a:pt x="518" y="806"/>
                </a:lnTo>
                <a:lnTo>
                  <a:pt x="518" y="810"/>
                </a:lnTo>
                <a:lnTo>
                  <a:pt x="522" y="810"/>
                </a:lnTo>
                <a:lnTo>
                  <a:pt x="522" y="821"/>
                </a:lnTo>
                <a:lnTo>
                  <a:pt x="526" y="821"/>
                </a:lnTo>
                <a:lnTo>
                  <a:pt x="526" y="832"/>
                </a:lnTo>
                <a:lnTo>
                  <a:pt x="531" y="832"/>
                </a:lnTo>
                <a:lnTo>
                  <a:pt x="531" y="842"/>
                </a:lnTo>
                <a:lnTo>
                  <a:pt x="537" y="842"/>
                </a:lnTo>
                <a:lnTo>
                  <a:pt x="537" y="851"/>
                </a:lnTo>
                <a:lnTo>
                  <a:pt x="541" y="851"/>
                </a:lnTo>
                <a:lnTo>
                  <a:pt x="541" y="857"/>
                </a:lnTo>
                <a:lnTo>
                  <a:pt x="550" y="857"/>
                </a:lnTo>
                <a:lnTo>
                  <a:pt x="550" y="862"/>
                </a:lnTo>
                <a:lnTo>
                  <a:pt x="560" y="862"/>
                </a:lnTo>
                <a:lnTo>
                  <a:pt x="560" y="868"/>
                </a:lnTo>
                <a:lnTo>
                  <a:pt x="565" y="868"/>
                </a:lnTo>
                <a:lnTo>
                  <a:pt x="565" y="879"/>
                </a:lnTo>
                <a:lnTo>
                  <a:pt x="588" y="879"/>
                </a:lnTo>
                <a:lnTo>
                  <a:pt x="588" y="887"/>
                </a:lnTo>
                <a:lnTo>
                  <a:pt x="590" y="887"/>
                </a:lnTo>
                <a:lnTo>
                  <a:pt x="590" y="894"/>
                </a:lnTo>
                <a:lnTo>
                  <a:pt x="597" y="894"/>
                </a:lnTo>
                <a:lnTo>
                  <a:pt x="597" y="898"/>
                </a:lnTo>
                <a:lnTo>
                  <a:pt x="609" y="898"/>
                </a:lnTo>
                <a:lnTo>
                  <a:pt x="609" y="902"/>
                </a:lnTo>
                <a:lnTo>
                  <a:pt x="618" y="902"/>
                </a:lnTo>
                <a:lnTo>
                  <a:pt x="618" y="908"/>
                </a:lnTo>
                <a:lnTo>
                  <a:pt x="626" y="908"/>
                </a:lnTo>
                <a:lnTo>
                  <a:pt x="626" y="913"/>
                </a:lnTo>
                <a:lnTo>
                  <a:pt x="629" y="913"/>
                </a:lnTo>
                <a:lnTo>
                  <a:pt x="629" y="917"/>
                </a:lnTo>
                <a:lnTo>
                  <a:pt x="637" y="917"/>
                </a:lnTo>
                <a:lnTo>
                  <a:pt x="637" y="921"/>
                </a:lnTo>
                <a:lnTo>
                  <a:pt x="639" y="921"/>
                </a:lnTo>
                <a:lnTo>
                  <a:pt x="639" y="923"/>
                </a:lnTo>
                <a:lnTo>
                  <a:pt x="641" y="923"/>
                </a:lnTo>
                <a:lnTo>
                  <a:pt x="641" y="928"/>
                </a:lnTo>
                <a:lnTo>
                  <a:pt x="650" y="928"/>
                </a:lnTo>
                <a:lnTo>
                  <a:pt x="650" y="936"/>
                </a:lnTo>
                <a:lnTo>
                  <a:pt x="656" y="936"/>
                </a:lnTo>
                <a:lnTo>
                  <a:pt x="656" y="940"/>
                </a:lnTo>
                <a:lnTo>
                  <a:pt x="661" y="940"/>
                </a:lnTo>
                <a:lnTo>
                  <a:pt x="661" y="949"/>
                </a:lnTo>
                <a:lnTo>
                  <a:pt x="671" y="949"/>
                </a:lnTo>
                <a:lnTo>
                  <a:pt x="671" y="968"/>
                </a:lnTo>
                <a:lnTo>
                  <a:pt x="699" y="968"/>
                </a:lnTo>
                <a:lnTo>
                  <a:pt x="699" y="977"/>
                </a:lnTo>
                <a:lnTo>
                  <a:pt x="712" y="977"/>
                </a:lnTo>
                <a:lnTo>
                  <a:pt x="712" y="981"/>
                </a:lnTo>
                <a:lnTo>
                  <a:pt x="716" y="981"/>
                </a:lnTo>
                <a:lnTo>
                  <a:pt x="716" y="992"/>
                </a:lnTo>
                <a:lnTo>
                  <a:pt x="720" y="992"/>
                </a:lnTo>
                <a:lnTo>
                  <a:pt x="720" y="998"/>
                </a:lnTo>
                <a:lnTo>
                  <a:pt x="727" y="998"/>
                </a:lnTo>
                <a:lnTo>
                  <a:pt x="727" y="1002"/>
                </a:lnTo>
                <a:lnTo>
                  <a:pt x="729" y="1002"/>
                </a:lnTo>
                <a:lnTo>
                  <a:pt x="729" y="1004"/>
                </a:lnTo>
                <a:lnTo>
                  <a:pt x="750" y="1004"/>
                </a:lnTo>
                <a:lnTo>
                  <a:pt x="750" y="1011"/>
                </a:lnTo>
                <a:lnTo>
                  <a:pt x="754" y="1011"/>
                </a:lnTo>
                <a:lnTo>
                  <a:pt x="754" y="1019"/>
                </a:lnTo>
                <a:lnTo>
                  <a:pt x="759" y="1019"/>
                </a:lnTo>
                <a:lnTo>
                  <a:pt x="759" y="1028"/>
                </a:lnTo>
                <a:lnTo>
                  <a:pt x="761" y="1028"/>
                </a:lnTo>
                <a:lnTo>
                  <a:pt x="761" y="1034"/>
                </a:lnTo>
                <a:lnTo>
                  <a:pt x="765" y="1034"/>
                </a:lnTo>
                <a:lnTo>
                  <a:pt x="765" y="1043"/>
                </a:lnTo>
                <a:lnTo>
                  <a:pt x="769" y="1043"/>
                </a:lnTo>
                <a:lnTo>
                  <a:pt x="769" y="1047"/>
                </a:lnTo>
                <a:lnTo>
                  <a:pt x="778" y="1047"/>
                </a:lnTo>
                <a:lnTo>
                  <a:pt x="778" y="1053"/>
                </a:lnTo>
                <a:lnTo>
                  <a:pt x="782" y="1053"/>
                </a:lnTo>
                <a:lnTo>
                  <a:pt x="782" y="1058"/>
                </a:lnTo>
                <a:lnTo>
                  <a:pt x="782" y="1058"/>
                </a:lnTo>
                <a:lnTo>
                  <a:pt x="782" y="1062"/>
                </a:lnTo>
                <a:lnTo>
                  <a:pt x="797" y="1062"/>
                </a:lnTo>
                <a:lnTo>
                  <a:pt x="797" y="1066"/>
                </a:lnTo>
                <a:lnTo>
                  <a:pt x="801" y="1066"/>
                </a:lnTo>
                <a:lnTo>
                  <a:pt x="801" y="1077"/>
                </a:lnTo>
                <a:lnTo>
                  <a:pt x="808" y="1077"/>
                </a:lnTo>
                <a:lnTo>
                  <a:pt x="808" y="1081"/>
                </a:lnTo>
                <a:lnTo>
                  <a:pt x="808" y="1081"/>
                </a:lnTo>
                <a:lnTo>
                  <a:pt x="808" y="1085"/>
                </a:lnTo>
                <a:lnTo>
                  <a:pt x="814" y="1085"/>
                </a:lnTo>
                <a:lnTo>
                  <a:pt x="814" y="1090"/>
                </a:lnTo>
                <a:lnTo>
                  <a:pt x="818" y="1090"/>
                </a:lnTo>
                <a:lnTo>
                  <a:pt x="818" y="1094"/>
                </a:lnTo>
                <a:lnTo>
                  <a:pt x="820" y="1094"/>
                </a:lnTo>
                <a:lnTo>
                  <a:pt x="820" y="1102"/>
                </a:lnTo>
                <a:lnTo>
                  <a:pt x="820" y="1102"/>
                </a:lnTo>
                <a:lnTo>
                  <a:pt x="820" y="1105"/>
                </a:lnTo>
                <a:lnTo>
                  <a:pt x="829" y="1105"/>
                </a:lnTo>
                <a:lnTo>
                  <a:pt x="829" y="1113"/>
                </a:lnTo>
                <a:lnTo>
                  <a:pt x="835" y="1113"/>
                </a:lnTo>
                <a:lnTo>
                  <a:pt x="835" y="1119"/>
                </a:lnTo>
                <a:lnTo>
                  <a:pt x="840" y="1119"/>
                </a:lnTo>
                <a:lnTo>
                  <a:pt x="840" y="1128"/>
                </a:lnTo>
                <a:lnTo>
                  <a:pt x="848" y="1128"/>
                </a:lnTo>
                <a:lnTo>
                  <a:pt x="848" y="1132"/>
                </a:lnTo>
                <a:lnTo>
                  <a:pt x="855" y="1132"/>
                </a:lnTo>
                <a:lnTo>
                  <a:pt x="855" y="1143"/>
                </a:lnTo>
                <a:lnTo>
                  <a:pt x="857" y="1143"/>
                </a:lnTo>
                <a:lnTo>
                  <a:pt x="857" y="1149"/>
                </a:lnTo>
                <a:lnTo>
                  <a:pt x="859" y="1149"/>
                </a:lnTo>
                <a:lnTo>
                  <a:pt x="859" y="1151"/>
                </a:lnTo>
                <a:lnTo>
                  <a:pt x="859" y="1151"/>
                </a:lnTo>
                <a:lnTo>
                  <a:pt x="859" y="1154"/>
                </a:lnTo>
                <a:lnTo>
                  <a:pt x="861" y="1154"/>
                </a:lnTo>
                <a:lnTo>
                  <a:pt x="861" y="1156"/>
                </a:lnTo>
                <a:lnTo>
                  <a:pt x="863" y="1156"/>
                </a:lnTo>
                <a:lnTo>
                  <a:pt x="863" y="1162"/>
                </a:lnTo>
                <a:lnTo>
                  <a:pt x="869" y="1162"/>
                </a:lnTo>
                <a:lnTo>
                  <a:pt x="869" y="1166"/>
                </a:lnTo>
                <a:lnTo>
                  <a:pt x="874" y="1166"/>
                </a:lnTo>
                <a:lnTo>
                  <a:pt x="874" y="1171"/>
                </a:lnTo>
                <a:lnTo>
                  <a:pt x="876" y="1171"/>
                </a:lnTo>
                <a:lnTo>
                  <a:pt x="876" y="1175"/>
                </a:lnTo>
                <a:lnTo>
                  <a:pt x="882" y="1175"/>
                </a:lnTo>
                <a:lnTo>
                  <a:pt x="882" y="1186"/>
                </a:lnTo>
                <a:lnTo>
                  <a:pt x="884" y="1186"/>
                </a:lnTo>
                <a:lnTo>
                  <a:pt x="884" y="1190"/>
                </a:lnTo>
                <a:lnTo>
                  <a:pt x="889" y="1190"/>
                </a:lnTo>
                <a:lnTo>
                  <a:pt x="889" y="1192"/>
                </a:lnTo>
                <a:lnTo>
                  <a:pt x="908" y="1192"/>
                </a:lnTo>
                <a:lnTo>
                  <a:pt x="908" y="1198"/>
                </a:lnTo>
                <a:lnTo>
                  <a:pt x="916" y="1198"/>
                </a:lnTo>
                <a:lnTo>
                  <a:pt x="916" y="1203"/>
                </a:lnTo>
                <a:lnTo>
                  <a:pt x="921" y="1203"/>
                </a:lnTo>
                <a:lnTo>
                  <a:pt x="921" y="1207"/>
                </a:lnTo>
                <a:lnTo>
                  <a:pt x="927" y="1207"/>
                </a:lnTo>
                <a:lnTo>
                  <a:pt x="927" y="1213"/>
                </a:lnTo>
                <a:lnTo>
                  <a:pt x="931" y="1213"/>
                </a:lnTo>
                <a:lnTo>
                  <a:pt x="931" y="1215"/>
                </a:lnTo>
                <a:lnTo>
                  <a:pt x="938" y="1215"/>
                </a:lnTo>
                <a:lnTo>
                  <a:pt x="938" y="1220"/>
                </a:lnTo>
                <a:lnTo>
                  <a:pt x="944" y="1220"/>
                </a:lnTo>
                <a:lnTo>
                  <a:pt x="944" y="1226"/>
                </a:lnTo>
                <a:lnTo>
                  <a:pt x="957" y="1226"/>
                </a:lnTo>
                <a:lnTo>
                  <a:pt x="957" y="1235"/>
                </a:lnTo>
                <a:lnTo>
                  <a:pt x="972" y="1235"/>
                </a:lnTo>
                <a:lnTo>
                  <a:pt x="972" y="1241"/>
                </a:lnTo>
                <a:lnTo>
                  <a:pt x="982" y="1241"/>
                </a:lnTo>
                <a:lnTo>
                  <a:pt x="982" y="1245"/>
                </a:lnTo>
                <a:lnTo>
                  <a:pt x="989" y="1245"/>
                </a:lnTo>
                <a:lnTo>
                  <a:pt x="989" y="1249"/>
                </a:lnTo>
                <a:lnTo>
                  <a:pt x="997" y="1249"/>
                </a:lnTo>
                <a:lnTo>
                  <a:pt x="997" y="1254"/>
                </a:lnTo>
                <a:lnTo>
                  <a:pt x="1002" y="1254"/>
                </a:lnTo>
                <a:lnTo>
                  <a:pt x="1002" y="1258"/>
                </a:lnTo>
                <a:lnTo>
                  <a:pt x="1008" y="1258"/>
                </a:lnTo>
                <a:lnTo>
                  <a:pt x="1008" y="1269"/>
                </a:lnTo>
                <a:lnTo>
                  <a:pt x="1014" y="1269"/>
                </a:lnTo>
                <a:lnTo>
                  <a:pt x="1014" y="1273"/>
                </a:lnTo>
                <a:lnTo>
                  <a:pt x="1029" y="1273"/>
                </a:lnTo>
                <a:lnTo>
                  <a:pt x="1029" y="1277"/>
                </a:lnTo>
                <a:lnTo>
                  <a:pt x="1040" y="1277"/>
                </a:lnTo>
                <a:lnTo>
                  <a:pt x="1040" y="1284"/>
                </a:lnTo>
                <a:lnTo>
                  <a:pt x="1040" y="1284"/>
                </a:lnTo>
                <a:lnTo>
                  <a:pt x="1040" y="1292"/>
                </a:lnTo>
                <a:lnTo>
                  <a:pt x="1042" y="1292"/>
                </a:lnTo>
                <a:lnTo>
                  <a:pt x="1042" y="1296"/>
                </a:lnTo>
                <a:lnTo>
                  <a:pt x="1057" y="1296"/>
                </a:lnTo>
                <a:lnTo>
                  <a:pt x="1057" y="1301"/>
                </a:lnTo>
                <a:lnTo>
                  <a:pt x="1066" y="1301"/>
                </a:lnTo>
                <a:lnTo>
                  <a:pt x="1066" y="1305"/>
                </a:lnTo>
                <a:lnTo>
                  <a:pt x="1074" y="1305"/>
                </a:lnTo>
                <a:lnTo>
                  <a:pt x="1074" y="1311"/>
                </a:lnTo>
                <a:lnTo>
                  <a:pt x="1076" y="1311"/>
                </a:lnTo>
                <a:lnTo>
                  <a:pt x="1076" y="1316"/>
                </a:lnTo>
                <a:lnTo>
                  <a:pt x="1083" y="1316"/>
                </a:lnTo>
                <a:lnTo>
                  <a:pt x="1083" y="1320"/>
                </a:lnTo>
                <a:lnTo>
                  <a:pt x="1085" y="1320"/>
                </a:lnTo>
                <a:lnTo>
                  <a:pt x="1085" y="1324"/>
                </a:lnTo>
                <a:lnTo>
                  <a:pt x="1093" y="1324"/>
                </a:lnTo>
                <a:lnTo>
                  <a:pt x="1093" y="1330"/>
                </a:lnTo>
                <a:lnTo>
                  <a:pt x="1093" y="1330"/>
                </a:lnTo>
                <a:lnTo>
                  <a:pt x="1093" y="1335"/>
                </a:lnTo>
                <a:lnTo>
                  <a:pt x="1100" y="1335"/>
                </a:lnTo>
                <a:lnTo>
                  <a:pt x="1100" y="1339"/>
                </a:lnTo>
                <a:lnTo>
                  <a:pt x="1108" y="1339"/>
                </a:lnTo>
                <a:lnTo>
                  <a:pt x="1108" y="1343"/>
                </a:lnTo>
                <a:lnTo>
                  <a:pt x="1110" y="1343"/>
                </a:lnTo>
                <a:lnTo>
                  <a:pt x="1110" y="1348"/>
                </a:lnTo>
                <a:lnTo>
                  <a:pt x="1117" y="1348"/>
                </a:lnTo>
                <a:lnTo>
                  <a:pt x="1117" y="1354"/>
                </a:lnTo>
                <a:lnTo>
                  <a:pt x="1117" y="1354"/>
                </a:lnTo>
                <a:lnTo>
                  <a:pt x="1117" y="1354"/>
                </a:lnTo>
                <a:lnTo>
                  <a:pt x="1119" y="1354"/>
                </a:lnTo>
                <a:lnTo>
                  <a:pt x="1119" y="1362"/>
                </a:lnTo>
                <a:lnTo>
                  <a:pt x="1121" y="1362"/>
                </a:lnTo>
                <a:lnTo>
                  <a:pt x="1121" y="1367"/>
                </a:lnTo>
                <a:lnTo>
                  <a:pt x="1123" y="1367"/>
                </a:lnTo>
                <a:lnTo>
                  <a:pt x="1123" y="1371"/>
                </a:lnTo>
                <a:lnTo>
                  <a:pt x="1125" y="1371"/>
                </a:lnTo>
                <a:lnTo>
                  <a:pt x="1125" y="1375"/>
                </a:lnTo>
                <a:lnTo>
                  <a:pt x="1162" y="1375"/>
                </a:lnTo>
                <a:lnTo>
                  <a:pt x="1162" y="1379"/>
                </a:lnTo>
                <a:lnTo>
                  <a:pt x="1170" y="1379"/>
                </a:lnTo>
                <a:lnTo>
                  <a:pt x="1170" y="1394"/>
                </a:lnTo>
                <a:lnTo>
                  <a:pt x="1174" y="1394"/>
                </a:lnTo>
                <a:lnTo>
                  <a:pt x="1174" y="1399"/>
                </a:lnTo>
                <a:lnTo>
                  <a:pt x="1181" y="1399"/>
                </a:lnTo>
                <a:lnTo>
                  <a:pt x="1181" y="1405"/>
                </a:lnTo>
                <a:lnTo>
                  <a:pt x="1183" y="1405"/>
                </a:lnTo>
                <a:lnTo>
                  <a:pt x="1183" y="1409"/>
                </a:lnTo>
                <a:lnTo>
                  <a:pt x="1193" y="1409"/>
                </a:lnTo>
                <a:lnTo>
                  <a:pt x="1193" y="1414"/>
                </a:lnTo>
                <a:lnTo>
                  <a:pt x="1230" y="1414"/>
                </a:lnTo>
                <a:lnTo>
                  <a:pt x="1230" y="1418"/>
                </a:lnTo>
                <a:lnTo>
                  <a:pt x="1274" y="1418"/>
                </a:lnTo>
                <a:lnTo>
                  <a:pt x="1274" y="1429"/>
                </a:lnTo>
                <a:lnTo>
                  <a:pt x="1277" y="1429"/>
                </a:lnTo>
                <a:lnTo>
                  <a:pt x="1277" y="1433"/>
                </a:lnTo>
                <a:lnTo>
                  <a:pt x="1298" y="1433"/>
                </a:lnTo>
                <a:lnTo>
                  <a:pt x="1298" y="1437"/>
                </a:lnTo>
                <a:lnTo>
                  <a:pt x="1304" y="1437"/>
                </a:lnTo>
                <a:lnTo>
                  <a:pt x="1304" y="1441"/>
                </a:lnTo>
                <a:lnTo>
                  <a:pt x="1321" y="1441"/>
                </a:lnTo>
                <a:lnTo>
                  <a:pt x="1321" y="1448"/>
                </a:lnTo>
                <a:lnTo>
                  <a:pt x="1338" y="1448"/>
                </a:lnTo>
                <a:lnTo>
                  <a:pt x="1338" y="1452"/>
                </a:lnTo>
                <a:lnTo>
                  <a:pt x="1370" y="1452"/>
                </a:lnTo>
                <a:lnTo>
                  <a:pt x="1370" y="1456"/>
                </a:lnTo>
                <a:lnTo>
                  <a:pt x="1373" y="1456"/>
                </a:lnTo>
                <a:lnTo>
                  <a:pt x="1373" y="1463"/>
                </a:lnTo>
                <a:lnTo>
                  <a:pt x="1375" y="1463"/>
                </a:lnTo>
                <a:lnTo>
                  <a:pt x="1375" y="1465"/>
                </a:lnTo>
                <a:lnTo>
                  <a:pt x="1402" y="1465"/>
                </a:lnTo>
                <a:lnTo>
                  <a:pt x="1402" y="1475"/>
                </a:lnTo>
                <a:lnTo>
                  <a:pt x="1407" y="1475"/>
                </a:lnTo>
                <a:lnTo>
                  <a:pt x="1407" y="1482"/>
                </a:lnTo>
                <a:lnTo>
                  <a:pt x="1409" y="1482"/>
                </a:lnTo>
                <a:lnTo>
                  <a:pt x="1409" y="1484"/>
                </a:lnTo>
                <a:lnTo>
                  <a:pt x="1436" y="1484"/>
                </a:lnTo>
                <a:lnTo>
                  <a:pt x="1436" y="1490"/>
                </a:lnTo>
                <a:lnTo>
                  <a:pt x="1441" y="1490"/>
                </a:lnTo>
                <a:lnTo>
                  <a:pt x="1441" y="1495"/>
                </a:lnTo>
                <a:lnTo>
                  <a:pt x="1464" y="1495"/>
                </a:lnTo>
                <a:lnTo>
                  <a:pt x="1464" y="1499"/>
                </a:lnTo>
                <a:lnTo>
                  <a:pt x="1466" y="1499"/>
                </a:lnTo>
                <a:lnTo>
                  <a:pt x="1466" y="1503"/>
                </a:lnTo>
                <a:lnTo>
                  <a:pt x="1515" y="1503"/>
                </a:lnTo>
                <a:lnTo>
                  <a:pt x="1515" y="1509"/>
                </a:lnTo>
                <a:lnTo>
                  <a:pt x="1520" y="1509"/>
                </a:lnTo>
                <a:lnTo>
                  <a:pt x="1520" y="1514"/>
                </a:lnTo>
                <a:lnTo>
                  <a:pt x="1532" y="1514"/>
                </a:lnTo>
                <a:lnTo>
                  <a:pt x="1532" y="1518"/>
                </a:lnTo>
                <a:lnTo>
                  <a:pt x="1537" y="1518"/>
                </a:lnTo>
                <a:lnTo>
                  <a:pt x="1537" y="1522"/>
                </a:lnTo>
                <a:lnTo>
                  <a:pt x="1558" y="1522"/>
                </a:lnTo>
                <a:lnTo>
                  <a:pt x="1558" y="1529"/>
                </a:lnTo>
                <a:lnTo>
                  <a:pt x="1562" y="1529"/>
                </a:lnTo>
                <a:lnTo>
                  <a:pt x="1562" y="1531"/>
                </a:lnTo>
                <a:lnTo>
                  <a:pt x="1599" y="1531"/>
                </a:lnTo>
                <a:lnTo>
                  <a:pt x="1599" y="1537"/>
                </a:lnTo>
                <a:lnTo>
                  <a:pt x="1618" y="1537"/>
                </a:lnTo>
                <a:lnTo>
                  <a:pt x="1618" y="1541"/>
                </a:lnTo>
                <a:lnTo>
                  <a:pt x="1630" y="1541"/>
                </a:lnTo>
                <a:lnTo>
                  <a:pt x="1630" y="1546"/>
                </a:lnTo>
                <a:lnTo>
                  <a:pt x="1635" y="1546"/>
                </a:lnTo>
                <a:lnTo>
                  <a:pt x="1635" y="1552"/>
                </a:lnTo>
                <a:lnTo>
                  <a:pt x="1701" y="1552"/>
                </a:lnTo>
                <a:lnTo>
                  <a:pt x="1701" y="1556"/>
                </a:lnTo>
                <a:lnTo>
                  <a:pt x="1705" y="1556"/>
                </a:lnTo>
                <a:lnTo>
                  <a:pt x="1705" y="1561"/>
                </a:lnTo>
                <a:lnTo>
                  <a:pt x="1748" y="1561"/>
                </a:lnTo>
                <a:lnTo>
                  <a:pt x="1748" y="1565"/>
                </a:lnTo>
                <a:lnTo>
                  <a:pt x="1778" y="1565"/>
                </a:lnTo>
                <a:lnTo>
                  <a:pt x="1778" y="1571"/>
                </a:lnTo>
                <a:lnTo>
                  <a:pt x="1831" y="1571"/>
                </a:lnTo>
                <a:lnTo>
                  <a:pt x="1831" y="1576"/>
                </a:lnTo>
                <a:lnTo>
                  <a:pt x="1835" y="1576"/>
                </a:lnTo>
                <a:lnTo>
                  <a:pt x="1835" y="1580"/>
                </a:lnTo>
                <a:lnTo>
                  <a:pt x="1882" y="1580"/>
                </a:lnTo>
                <a:lnTo>
                  <a:pt x="1882" y="1584"/>
                </a:lnTo>
                <a:lnTo>
                  <a:pt x="1952" y="1584"/>
                </a:lnTo>
                <a:lnTo>
                  <a:pt x="1952" y="1588"/>
                </a:lnTo>
                <a:lnTo>
                  <a:pt x="1957" y="1588"/>
                </a:lnTo>
                <a:lnTo>
                  <a:pt x="1957" y="1593"/>
                </a:lnTo>
                <a:lnTo>
                  <a:pt x="2046" y="1593"/>
                </a:lnTo>
                <a:lnTo>
                  <a:pt x="2046" y="1599"/>
                </a:lnTo>
                <a:lnTo>
                  <a:pt x="2138" y="1599"/>
                </a:lnTo>
                <a:lnTo>
                  <a:pt x="2138" y="1605"/>
                </a:lnTo>
                <a:lnTo>
                  <a:pt x="2140" y="1605"/>
                </a:lnTo>
                <a:lnTo>
                  <a:pt x="2140" y="1612"/>
                </a:lnTo>
                <a:lnTo>
                  <a:pt x="2142" y="1612"/>
                </a:lnTo>
                <a:lnTo>
                  <a:pt x="2142" y="1618"/>
                </a:lnTo>
                <a:lnTo>
                  <a:pt x="2394" y="1618"/>
                </a:lnTo>
                <a:lnTo>
                  <a:pt x="2394" y="1633"/>
                </a:lnTo>
                <a:lnTo>
                  <a:pt x="2415" y="1633"/>
                </a:lnTo>
                <a:lnTo>
                  <a:pt x="2415" y="1648"/>
                </a:lnTo>
                <a:lnTo>
                  <a:pt x="2426" y="1648"/>
                </a:lnTo>
                <a:lnTo>
                  <a:pt x="2426" y="1663"/>
                </a:lnTo>
                <a:lnTo>
                  <a:pt x="2479" y="1663"/>
                </a:lnTo>
                <a:lnTo>
                  <a:pt x="2479" y="1682"/>
                </a:lnTo>
                <a:lnTo>
                  <a:pt x="2903" y="1682"/>
                </a:lnTo>
              </a:path>
            </a:pathLst>
          </a:custGeom>
          <a:noFill/>
          <a:ln w="14288">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2" name="Line 383">
            <a:extLst>
              <a:ext uri="{FF2B5EF4-FFF2-40B4-BE49-F238E27FC236}">
                <a16:creationId xmlns:a16="http://schemas.microsoft.com/office/drawing/2014/main" id="{39C9405F-E038-4A7A-9B6B-C6F808DDDC84}"/>
              </a:ext>
            </a:extLst>
          </p:cNvPr>
          <p:cNvSpPr>
            <a:spLocks noChangeShapeType="1"/>
          </p:cNvSpPr>
          <p:nvPr/>
        </p:nvSpPr>
        <p:spPr bwMode="auto">
          <a:xfrm flipV="1">
            <a:off x="2014538" y="442277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3" name="Line 384">
            <a:extLst>
              <a:ext uri="{FF2B5EF4-FFF2-40B4-BE49-F238E27FC236}">
                <a16:creationId xmlns:a16="http://schemas.microsoft.com/office/drawing/2014/main" id="{E810262E-8844-49B8-8A69-FB3EBF8CECD8}"/>
              </a:ext>
            </a:extLst>
          </p:cNvPr>
          <p:cNvSpPr>
            <a:spLocks noChangeShapeType="1"/>
          </p:cNvSpPr>
          <p:nvPr/>
        </p:nvSpPr>
        <p:spPr bwMode="auto">
          <a:xfrm flipV="1">
            <a:off x="2014538" y="43418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4" name="Line 385">
            <a:extLst>
              <a:ext uri="{FF2B5EF4-FFF2-40B4-BE49-F238E27FC236}">
                <a16:creationId xmlns:a16="http://schemas.microsoft.com/office/drawing/2014/main" id="{66D52682-C6E8-4B3B-B507-67545883DFE4}"/>
              </a:ext>
            </a:extLst>
          </p:cNvPr>
          <p:cNvSpPr>
            <a:spLocks noChangeShapeType="1"/>
          </p:cNvSpPr>
          <p:nvPr/>
        </p:nvSpPr>
        <p:spPr bwMode="auto">
          <a:xfrm flipV="1">
            <a:off x="2014538" y="42608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5" name="Line 386">
            <a:extLst>
              <a:ext uri="{FF2B5EF4-FFF2-40B4-BE49-F238E27FC236}">
                <a16:creationId xmlns:a16="http://schemas.microsoft.com/office/drawing/2014/main" id="{BEEBB778-F90D-41B7-A0C6-68EBAADFD7F2}"/>
              </a:ext>
            </a:extLst>
          </p:cNvPr>
          <p:cNvSpPr>
            <a:spLocks noChangeShapeType="1"/>
          </p:cNvSpPr>
          <p:nvPr/>
        </p:nvSpPr>
        <p:spPr bwMode="auto">
          <a:xfrm flipV="1">
            <a:off x="2014538" y="4179888"/>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6" name="Line 387">
            <a:extLst>
              <a:ext uri="{FF2B5EF4-FFF2-40B4-BE49-F238E27FC236}">
                <a16:creationId xmlns:a16="http://schemas.microsoft.com/office/drawing/2014/main" id="{F837CD64-7FBA-4727-877A-7E97E4F589B7}"/>
              </a:ext>
            </a:extLst>
          </p:cNvPr>
          <p:cNvSpPr>
            <a:spLocks noChangeShapeType="1"/>
          </p:cNvSpPr>
          <p:nvPr/>
        </p:nvSpPr>
        <p:spPr bwMode="auto">
          <a:xfrm flipV="1">
            <a:off x="2014538" y="409892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7" name="Line 388">
            <a:extLst>
              <a:ext uri="{FF2B5EF4-FFF2-40B4-BE49-F238E27FC236}">
                <a16:creationId xmlns:a16="http://schemas.microsoft.com/office/drawing/2014/main" id="{16C1D9EE-D2C7-47B9-95E5-B0B373CE4D44}"/>
              </a:ext>
            </a:extLst>
          </p:cNvPr>
          <p:cNvSpPr>
            <a:spLocks noChangeShapeType="1"/>
          </p:cNvSpPr>
          <p:nvPr/>
        </p:nvSpPr>
        <p:spPr bwMode="auto">
          <a:xfrm flipV="1">
            <a:off x="2014538" y="4017963"/>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8" name="Line 389">
            <a:extLst>
              <a:ext uri="{FF2B5EF4-FFF2-40B4-BE49-F238E27FC236}">
                <a16:creationId xmlns:a16="http://schemas.microsoft.com/office/drawing/2014/main" id="{7090808D-F178-4FCF-9ADF-0C4981283534}"/>
              </a:ext>
            </a:extLst>
          </p:cNvPr>
          <p:cNvSpPr>
            <a:spLocks noChangeShapeType="1"/>
          </p:cNvSpPr>
          <p:nvPr/>
        </p:nvSpPr>
        <p:spPr bwMode="auto">
          <a:xfrm flipV="1">
            <a:off x="2014538" y="39354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99" name="Line 390">
            <a:extLst>
              <a:ext uri="{FF2B5EF4-FFF2-40B4-BE49-F238E27FC236}">
                <a16:creationId xmlns:a16="http://schemas.microsoft.com/office/drawing/2014/main" id="{EB8F979C-7515-4195-882C-56084EEB52A4}"/>
              </a:ext>
            </a:extLst>
          </p:cNvPr>
          <p:cNvSpPr>
            <a:spLocks noChangeShapeType="1"/>
          </p:cNvSpPr>
          <p:nvPr/>
        </p:nvSpPr>
        <p:spPr bwMode="auto">
          <a:xfrm flipV="1">
            <a:off x="2014538" y="38544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0" name="Line 391">
            <a:extLst>
              <a:ext uri="{FF2B5EF4-FFF2-40B4-BE49-F238E27FC236}">
                <a16:creationId xmlns:a16="http://schemas.microsoft.com/office/drawing/2014/main" id="{6670B935-C4D3-46DF-92D0-11BE25477885}"/>
              </a:ext>
            </a:extLst>
          </p:cNvPr>
          <p:cNvSpPr>
            <a:spLocks noChangeShapeType="1"/>
          </p:cNvSpPr>
          <p:nvPr/>
        </p:nvSpPr>
        <p:spPr bwMode="auto">
          <a:xfrm flipV="1">
            <a:off x="2014538" y="3773488"/>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1" name="Line 392">
            <a:extLst>
              <a:ext uri="{FF2B5EF4-FFF2-40B4-BE49-F238E27FC236}">
                <a16:creationId xmlns:a16="http://schemas.microsoft.com/office/drawing/2014/main" id="{90D9A8A3-0F1E-4DA3-9713-6A368F03A60C}"/>
              </a:ext>
            </a:extLst>
          </p:cNvPr>
          <p:cNvSpPr>
            <a:spLocks noChangeShapeType="1"/>
          </p:cNvSpPr>
          <p:nvPr/>
        </p:nvSpPr>
        <p:spPr bwMode="auto">
          <a:xfrm flipV="1">
            <a:off x="2014538" y="369252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2" name="Line 393">
            <a:extLst>
              <a:ext uri="{FF2B5EF4-FFF2-40B4-BE49-F238E27FC236}">
                <a16:creationId xmlns:a16="http://schemas.microsoft.com/office/drawing/2014/main" id="{0FF1F228-832F-451F-AB9B-2E71A065C0B0}"/>
              </a:ext>
            </a:extLst>
          </p:cNvPr>
          <p:cNvSpPr>
            <a:spLocks noChangeShapeType="1"/>
          </p:cNvSpPr>
          <p:nvPr/>
        </p:nvSpPr>
        <p:spPr bwMode="auto">
          <a:xfrm flipV="1">
            <a:off x="2014538" y="3611563"/>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3" name="Line 394">
            <a:extLst>
              <a:ext uri="{FF2B5EF4-FFF2-40B4-BE49-F238E27FC236}">
                <a16:creationId xmlns:a16="http://schemas.microsoft.com/office/drawing/2014/main" id="{6EA50E3C-8EEF-44B7-B849-C37CBFA0AC0D}"/>
              </a:ext>
            </a:extLst>
          </p:cNvPr>
          <p:cNvSpPr>
            <a:spLocks noChangeShapeType="1"/>
          </p:cNvSpPr>
          <p:nvPr/>
        </p:nvSpPr>
        <p:spPr bwMode="auto">
          <a:xfrm flipV="1">
            <a:off x="2014538" y="3530600"/>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4" name="Line 395">
            <a:extLst>
              <a:ext uri="{FF2B5EF4-FFF2-40B4-BE49-F238E27FC236}">
                <a16:creationId xmlns:a16="http://schemas.microsoft.com/office/drawing/2014/main" id="{BCEAFEBE-9505-4D24-A465-18577A8D216A}"/>
              </a:ext>
            </a:extLst>
          </p:cNvPr>
          <p:cNvSpPr>
            <a:spLocks noChangeShapeType="1"/>
          </p:cNvSpPr>
          <p:nvPr/>
        </p:nvSpPr>
        <p:spPr bwMode="auto">
          <a:xfrm flipV="1">
            <a:off x="2014538" y="34480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5" name="Line 396">
            <a:extLst>
              <a:ext uri="{FF2B5EF4-FFF2-40B4-BE49-F238E27FC236}">
                <a16:creationId xmlns:a16="http://schemas.microsoft.com/office/drawing/2014/main" id="{E6E170B5-DED5-45D1-8108-2EB97BD97B07}"/>
              </a:ext>
            </a:extLst>
          </p:cNvPr>
          <p:cNvSpPr>
            <a:spLocks noChangeShapeType="1"/>
          </p:cNvSpPr>
          <p:nvPr/>
        </p:nvSpPr>
        <p:spPr bwMode="auto">
          <a:xfrm flipV="1">
            <a:off x="2014538" y="3367088"/>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6" name="Line 397">
            <a:extLst>
              <a:ext uri="{FF2B5EF4-FFF2-40B4-BE49-F238E27FC236}">
                <a16:creationId xmlns:a16="http://schemas.microsoft.com/office/drawing/2014/main" id="{D9B1D5A5-DCCB-4EE3-A345-33D3AE3B4120}"/>
              </a:ext>
            </a:extLst>
          </p:cNvPr>
          <p:cNvSpPr>
            <a:spLocks noChangeShapeType="1"/>
          </p:cNvSpPr>
          <p:nvPr/>
        </p:nvSpPr>
        <p:spPr bwMode="auto">
          <a:xfrm flipV="1">
            <a:off x="2014538" y="328612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7" name="Line 398">
            <a:extLst>
              <a:ext uri="{FF2B5EF4-FFF2-40B4-BE49-F238E27FC236}">
                <a16:creationId xmlns:a16="http://schemas.microsoft.com/office/drawing/2014/main" id="{FE709CD8-1D6B-4379-BA55-212393928874}"/>
              </a:ext>
            </a:extLst>
          </p:cNvPr>
          <p:cNvSpPr>
            <a:spLocks noChangeShapeType="1"/>
          </p:cNvSpPr>
          <p:nvPr/>
        </p:nvSpPr>
        <p:spPr bwMode="auto">
          <a:xfrm flipV="1">
            <a:off x="2014538" y="320516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8" name="Line 399">
            <a:extLst>
              <a:ext uri="{FF2B5EF4-FFF2-40B4-BE49-F238E27FC236}">
                <a16:creationId xmlns:a16="http://schemas.microsoft.com/office/drawing/2014/main" id="{583A2B1A-CDBE-4931-9D4C-6C8E3D43B860}"/>
              </a:ext>
            </a:extLst>
          </p:cNvPr>
          <p:cNvSpPr>
            <a:spLocks noChangeShapeType="1"/>
          </p:cNvSpPr>
          <p:nvPr/>
        </p:nvSpPr>
        <p:spPr bwMode="auto">
          <a:xfrm flipV="1">
            <a:off x="2014538" y="3124200"/>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9" name="Line 400">
            <a:extLst>
              <a:ext uri="{FF2B5EF4-FFF2-40B4-BE49-F238E27FC236}">
                <a16:creationId xmlns:a16="http://schemas.microsoft.com/office/drawing/2014/main" id="{ABC85B81-6D15-4EC2-8AFE-8DD3B836E5F0}"/>
              </a:ext>
            </a:extLst>
          </p:cNvPr>
          <p:cNvSpPr>
            <a:spLocks noChangeShapeType="1"/>
          </p:cNvSpPr>
          <p:nvPr/>
        </p:nvSpPr>
        <p:spPr bwMode="auto">
          <a:xfrm flipV="1">
            <a:off x="2014538" y="3043238"/>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0" name="Line 401">
            <a:extLst>
              <a:ext uri="{FF2B5EF4-FFF2-40B4-BE49-F238E27FC236}">
                <a16:creationId xmlns:a16="http://schemas.microsoft.com/office/drawing/2014/main" id="{1F23D295-E118-4089-B60B-2C5FD24464FF}"/>
              </a:ext>
            </a:extLst>
          </p:cNvPr>
          <p:cNvSpPr>
            <a:spLocks noChangeShapeType="1"/>
          </p:cNvSpPr>
          <p:nvPr/>
        </p:nvSpPr>
        <p:spPr bwMode="auto">
          <a:xfrm flipV="1">
            <a:off x="3076576" y="44434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1" name="Line 402">
            <a:extLst>
              <a:ext uri="{FF2B5EF4-FFF2-40B4-BE49-F238E27FC236}">
                <a16:creationId xmlns:a16="http://schemas.microsoft.com/office/drawing/2014/main" id="{DFF57652-19BA-4BB3-BA37-8571BDADD35A}"/>
              </a:ext>
            </a:extLst>
          </p:cNvPr>
          <p:cNvSpPr>
            <a:spLocks noChangeShapeType="1"/>
          </p:cNvSpPr>
          <p:nvPr/>
        </p:nvSpPr>
        <p:spPr bwMode="auto">
          <a:xfrm flipV="1">
            <a:off x="3076576" y="43624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2" name="Line 403">
            <a:extLst>
              <a:ext uri="{FF2B5EF4-FFF2-40B4-BE49-F238E27FC236}">
                <a16:creationId xmlns:a16="http://schemas.microsoft.com/office/drawing/2014/main" id="{7721C119-2A5A-474E-9F71-F2DC3951A86C}"/>
              </a:ext>
            </a:extLst>
          </p:cNvPr>
          <p:cNvSpPr>
            <a:spLocks noChangeShapeType="1"/>
          </p:cNvSpPr>
          <p:nvPr/>
        </p:nvSpPr>
        <p:spPr bwMode="auto">
          <a:xfrm flipV="1">
            <a:off x="3076576" y="4281488"/>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3" name="Line 404">
            <a:extLst>
              <a:ext uri="{FF2B5EF4-FFF2-40B4-BE49-F238E27FC236}">
                <a16:creationId xmlns:a16="http://schemas.microsoft.com/office/drawing/2014/main" id="{8205919C-FF42-4765-BF1D-5738E918CA38}"/>
              </a:ext>
            </a:extLst>
          </p:cNvPr>
          <p:cNvSpPr>
            <a:spLocks noChangeShapeType="1"/>
          </p:cNvSpPr>
          <p:nvPr/>
        </p:nvSpPr>
        <p:spPr bwMode="auto">
          <a:xfrm flipV="1">
            <a:off x="3076576" y="420052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14" name="Line 405">
            <a:extLst>
              <a:ext uri="{FF2B5EF4-FFF2-40B4-BE49-F238E27FC236}">
                <a16:creationId xmlns:a16="http://schemas.microsoft.com/office/drawing/2014/main" id="{7437EC33-5B4A-43E1-810F-809E392C5F26}"/>
              </a:ext>
            </a:extLst>
          </p:cNvPr>
          <p:cNvSpPr>
            <a:spLocks noChangeShapeType="1"/>
          </p:cNvSpPr>
          <p:nvPr/>
        </p:nvSpPr>
        <p:spPr bwMode="auto">
          <a:xfrm flipV="1">
            <a:off x="3076576" y="411797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 name="Line 407">
            <a:extLst>
              <a:ext uri="{FF2B5EF4-FFF2-40B4-BE49-F238E27FC236}">
                <a16:creationId xmlns:a16="http://schemas.microsoft.com/office/drawing/2014/main" id="{5AADB649-C646-46BB-A522-A8627EE099A8}"/>
              </a:ext>
            </a:extLst>
          </p:cNvPr>
          <p:cNvSpPr>
            <a:spLocks noChangeShapeType="1"/>
          </p:cNvSpPr>
          <p:nvPr/>
        </p:nvSpPr>
        <p:spPr bwMode="auto">
          <a:xfrm flipV="1">
            <a:off x="3076575" y="40370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6" name="Line 408">
            <a:extLst>
              <a:ext uri="{FF2B5EF4-FFF2-40B4-BE49-F238E27FC236}">
                <a16:creationId xmlns:a16="http://schemas.microsoft.com/office/drawing/2014/main" id="{8B4E95DC-F40F-4835-BAA4-EFC5E78EFD34}"/>
              </a:ext>
            </a:extLst>
          </p:cNvPr>
          <p:cNvSpPr>
            <a:spLocks noChangeShapeType="1"/>
          </p:cNvSpPr>
          <p:nvPr/>
        </p:nvSpPr>
        <p:spPr bwMode="auto">
          <a:xfrm flipV="1">
            <a:off x="3076575" y="39560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7" name="Line 409">
            <a:extLst>
              <a:ext uri="{FF2B5EF4-FFF2-40B4-BE49-F238E27FC236}">
                <a16:creationId xmlns:a16="http://schemas.microsoft.com/office/drawing/2014/main" id="{B1A3BB63-6516-494A-AAF1-25BBEF77216D}"/>
              </a:ext>
            </a:extLst>
          </p:cNvPr>
          <p:cNvSpPr>
            <a:spLocks noChangeShapeType="1"/>
          </p:cNvSpPr>
          <p:nvPr/>
        </p:nvSpPr>
        <p:spPr bwMode="auto">
          <a:xfrm flipV="1">
            <a:off x="3076575" y="3875088"/>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8" name="Line 410">
            <a:extLst>
              <a:ext uri="{FF2B5EF4-FFF2-40B4-BE49-F238E27FC236}">
                <a16:creationId xmlns:a16="http://schemas.microsoft.com/office/drawing/2014/main" id="{66E6397E-81A4-4AA3-B6FF-19862FC94C14}"/>
              </a:ext>
            </a:extLst>
          </p:cNvPr>
          <p:cNvSpPr>
            <a:spLocks noChangeShapeType="1"/>
          </p:cNvSpPr>
          <p:nvPr/>
        </p:nvSpPr>
        <p:spPr bwMode="auto">
          <a:xfrm flipV="1">
            <a:off x="3076575" y="379412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9" name="Line 411">
            <a:extLst>
              <a:ext uri="{FF2B5EF4-FFF2-40B4-BE49-F238E27FC236}">
                <a16:creationId xmlns:a16="http://schemas.microsoft.com/office/drawing/2014/main" id="{A4930F95-3BB5-45DF-96F9-5E90F4E06A6A}"/>
              </a:ext>
            </a:extLst>
          </p:cNvPr>
          <p:cNvSpPr>
            <a:spLocks noChangeShapeType="1"/>
          </p:cNvSpPr>
          <p:nvPr/>
        </p:nvSpPr>
        <p:spPr bwMode="auto">
          <a:xfrm flipV="1">
            <a:off x="3076575" y="3713163"/>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0" name="Line 412">
            <a:extLst>
              <a:ext uri="{FF2B5EF4-FFF2-40B4-BE49-F238E27FC236}">
                <a16:creationId xmlns:a16="http://schemas.microsoft.com/office/drawing/2014/main" id="{7EC616CC-BD2D-451E-B732-A6E5A75E9E99}"/>
              </a:ext>
            </a:extLst>
          </p:cNvPr>
          <p:cNvSpPr>
            <a:spLocks noChangeShapeType="1"/>
          </p:cNvSpPr>
          <p:nvPr/>
        </p:nvSpPr>
        <p:spPr bwMode="auto">
          <a:xfrm flipV="1">
            <a:off x="8037513" y="442277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1" name="Line 413">
            <a:extLst>
              <a:ext uri="{FF2B5EF4-FFF2-40B4-BE49-F238E27FC236}">
                <a16:creationId xmlns:a16="http://schemas.microsoft.com/office/drawing/2014/main" id="{BFA807EB-9C85-49BB-B0E6-58FFD84A7522}"/>
              </a:ext>
            </a:extLst>
          </p:cNvPr>
          <p:cNvSpPr>
            <a:spLocks noChangeShapeType="1"/>
          </p:cNvSpPr>
          <p:nvPr/>
        </p:nvSpPr>
        <p:spPr bwMode="auto">
          <a:xfrm flipV="1">
            <a:off x="8037513" y="43418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2" name="Line 414">
            <a:extLst>
              <a:ext uri="{FF2B5EF4-FFF2-40B4-BE49-F238E27FC236}">
                <a16:creationId xmlns:a16="http://schemas.microsoft.com/office/drawing/2014/main" id="{9A7B6756-E2C9-40ED-A8B5-F0FBDE6DC81C}"/>
              </a:ext>
            </a:extLst>
          </p:cNvPr>
          <p:cNvSpPr>
            <a:spLocks noChangeShapeType="1"/>
          </p:cNvSpPr>
          <p:nvPr/>
        </p:nvSpPr>
        <p:spPr bwMode="auto">
          <a:xfrm flipV="1">
            <a:off x="8037513" y="42608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3" name="Line 415">
            <a:extLst>
              <a:ext uri="{FF2B5EF4-FFF2-40B4-BE49-F238E27FC236}">
                <a16:creationId xmlns:a16="http://schemas.microsoft.com/office/drawing/2014/main" id="{9885FEB5-32EB-449E-805B-EE278F0382EA}"/>
              </a:ext>
            </a:extLst>
          </p:cNvPr>
          <p:cNvSpPr>
            <a:spLocks noChangeShapeType="1"/>
          </p:cNvSpPr>
          <p:nvPr/>
        </p:nvSpPr>
        <p:spPr bwMode="auto">
          <a:xfrm flipV="1">
            <a:off x="8037513" y="4179888"/>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4" name="Line 416">
            <a:extLst>
              <a:ext uri="{FF2B5EF4-FFF2-40B4-BE49-F238E27FC236}">
                <a16:creationId xmlns:a16="http://schemas.microsoft.com/office/drawing/2014/main" id="{5C90924E-113E-45D1-BF6D-A06411E82C98}"/>
              </a:ext>
            </a:extLst>
          </p:cNvPr>
          <p:cNvSpPr>
            <a:spLocks noChangeShapeType="1"/>
          </p:cNvSpPr>
          <p:nvPr/>
        </p:nvSpPr>
        <p:spPr bwMode="auto">
          <a:xfrm flipV="1">
            <a:off x="8037513" y="409892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5" name="Line 417">
            <a:extLst>
              <a:ext uri="{FF2B5EF4-FFF2-40B4-BE49-F238E27FC236}">
                <a16:creationId xmlns:a16="http://schemas.microsoft.com/office/drawing/2014/main" id="{E4726969-A857-4C25-84BF-59EDA1B2854E}"/>
              </a:ext>
            </a:extLst>
          </p:cNvPr>
          <p:cNvSpPr>
            <a:spLocks noChangeShapeType="1"/>
          </p:cNvSpPr>
          <p:nvPr/>
        </p:nvSpPr>
        <p:spPr bwMode="auto">
          <a:xfrm flipV="1">
            <a:off x="8037513" y="4017963"/>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6" name="Line 418">
            <a:extLst>
              <a:ext uri="{FF2B5EF4-FFF2-40B4-BE49-F238E27FC236}">
                <a16:creationId xmlns:a16="http://schemas.microsoft.com/office/drawing/2014/main" id="{70C3E02A-311C-4AFD-9577-CFB12858FDEF}"/>
              </a:ext>
            </a:extLst>
          </p:cNvPr>
          <p:cNvSpPr>
            <a:spLocks noChangeShapeType="1"/>
          </p:cNvSpPr>
          <p:nvPr/>
        </p:nvSpPr>
        <p:spPr bwMode="auto">
          <a:xfrm flipV="1">
            <a:off x="8037513" y="39354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7" name="Line 419">
            <a:extLst>
              <a:ext uri="{FF2B5EF4-FFF2-40B4-BE49-F238E27FC236}">
                <a16:creationId xmlns:a16="http://schemas.microsoft.com/office/drawing/2014/main" id="{4C2FEEEE-1C40-4C9A-95C7-959D674BA973}"/>
              </a:ext>
            </a:extLst>
          </p:cNvPr>
          <p:cNvSpPr>
            <a:spLocks noChangeShapeType="1"/>
          </p:cNvSpPr>
          <p:nvPr/>
        </p:nvSpPr>
        <p:spPr bwMode="auto">
          <a:xfrm flipV="1">
            <a:off x="8037513" y="38544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8" name="Line 420">
            <a:extLst>
              <a:ext uri="{FF2B5EF4-FFF2-40B4-BE49-F238E27FC236}">
                <a16:creationId xmlns:a16="http://schemas.microsoft.com/office/drawing/2014/main" id="{020C266F-17E2-4218-B004-40CD647734E6}"/>
              </a:ext>
            </a:extLst>
          </p:cNvPr>
          <p:cNvSpPr>
            <a:spLocks noChangeShapeType="1"/>
          </p:cNvSpPr>
          <p:nvPr/>
        </p:nvSpPr>
        <p:spPr bwMode="auto">
          <a:xfrm flipV="1">
            <a:off x="8037513" y="3773488"/>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9" name="Line 421">
            <a:extLst>
              <a:ext uri="{FF2B5EF4-FFF2-40B4-BE49-F238E27FC236}">
                <a16:creationId xmlns:a16="http://schemas.microsoft.com/office/drawing/2014/main" id="{92590E28-136E-4F1B-9FCD-D22E70F42FEC}"/>
              </a:ext>
            </a:extLst>
          </p:cNvPr>
          <p:cNvSpPr>
            <a:spLocks noChangeShapeType="1"/>
          </p:cNvSpPr>
          <p:nvPr/>
        </p:nvSpPr>
        <p:spPr bwMode="auto">
          <a:xfrm flipV="1">
            <a:off x="8037513" y="369252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0" name="Line 422">
            <a:extLst>
              <a:ext uri="{FF2B5EF4-FFF2-40B4-BE49-F238E27FC236}">
                <a16:creationId xmlns:a16="http://schemas.microsoft.com/office/drawing/2014/main" id="{E2C2B348-CAA9-4F98-A7E2-3571775B74DE}"/>
              </a:ext>
            </a:extLst>
          </p:cNvPr>
          <p:cNvSpPr>
            <a:spLocks noChangeShapeType="1"/>
          </p:cNvSpPr>
          <p:nvPr/>
        </p:nvSpPr>
        <p:spPr bwMode="auto">
          <a:xfrm flipV="1">
            <a:off x="8037513" y="3611563"/>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1" name="Line 423">
            <a:extLst>
              <a:ext uri="{FF2B5EF4-FFF2-40B4-BE49-F238E27FC236}">
                <a16:creationId xmlns:a16="http://schemas.microsoft.com/office/drawing/2014/main" id="{200A67EF-70F0-4D9D-ABE1-874BB1D3BA24}"/>
              </a:ext>
            </a:extLst>
          </p:cNvPr>
          <p:cNvSpPr>
            <a:spLocks noChangeShapeType="1"/>
          </p:cNvSpPr>
          <p:nvPr/>
        </p:nvSpPr>
        <p:spPr bwMode="auto">
          <a:xfrm flipV="1">
            <a:off x="8037513" y="3530600"/>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2" name="Line 424">
            <a:extLst>
              <a:ext uri="{FF2B5EF4-FFF2-40B4-BE49-F238E27FC236}">
                <a16:creationId xmlns:a16="http://schemas.microsoft.com/office/drawing/2014/main" id="{BE429D75-A161-4EBD-BB73-76D8A6FFEE0B}"/>
              </a:ext>
            </a:extLst>
          </p:cNvPr>
          <p:cNvSpPr>
            <a:spLocks noChangeShapeType="1"/>
          </p:cNvSpPr>
          <p:nvPr/>
        </p:nvSpPr>
        <p:spPr bwMode="auto">
          <a:xfrm flipV="1">
            <a:off x="8037513" y="34480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3" name="Line 425">
            <a:extLst>
              <a:ext uri="{FF2B5EF4-FFF2-40B4-BE49-F238E27FC236}">
                <a16:creationId xmlns:a16="http://schemas.microsoft.com/office/drawing/2014/main" id="{9A04CF3D-6A97-432C-BE50-5B7C1FEF2E71}"/>
              </a:ext>
            </a:extLst>
          </p:cNvPr>
          <p:cNvSpPr>
            <a:spLocks noChangeShapeType="1"/>
          </p:cNvSpPr>
          <p:nvPr/>
        </p:nvSpPr>
        <p:spPr bwMode="auto">
          <a:xfrm flipV="1">
            <a:off x="8037513" y="3367088"/>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4" name="Line 426">
            <a:extLst>
              <a:ext uri="{FF2B5EF4-FFF2-40B4-BE49-F238E27FC236}">
                <a16:creationId xmlns:a16="http://schemas.microsoft.com/office/drawing/2014/main" id="{41CDFE0C-93B4-457A-8FD7-67A19BEDA146}"/>
              </a:ext>
            </a:extLst>
          </p:cNvPr>
          <p:cNvSpPr>
            <a:spLocks noChangeShapeType="1"/>
          </p:cNvSpPr>
          <p:nvPr/>
        </p:nvSpPr>
        <p:spPr bwMode="auto">
          <a:xfrm flipV="1">
            <a:off x="8037513" y="328612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5" name="Line 427">
            <a:extLst>
              <a:ext uri="{FF2B5EF4-FFF2-40B4-BE49-F238E27FC236}">
                <a16:creationId xmlns:a16="http://schemas.microsoft.com/office/drawing/2014/main" id="{5092A0E9-0503-4149-92E6-204FB304F0F7}"/>
              </a:ext>
            </a:extLst>
          </p:cNvPr>
          <p:cNvSpPr>
            <a:spLocks noChangeShapeType="1"/>
          </p:cNvSpPr>
          <p:nvPr/>
        </p:nvSpPr>
        <p:spPr bwMode="auto">
          <a:xfrm flipV="1">
            <a:off x="8037513" y="320516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6" name="Line 428">
            <a:extLst>
              <a:ext uri="{FF2B5EF4-FFF2-40B4-BE49-F238E27FC236}">
                <a16:creationId xmlns:a16="http://schemas.microsoft.com/office/drawing/2014/main" id="{B10D9497-9942-44B8-A1A3-3480D41EBE77}"/>
              </a:ext>
            </a:extLst>
          </p:cNvPr>
          <p:cNvSpPr>
            <a:spLocks noChangeShapeType="1"/>
          </p:cNvSpPr>
          <p:nvPr/>
        </p:nvSpPr>
        <p:spPr bwMode="auto">
          <a:xfrm flipV="1">
            <a:off x="8037513" y="3124200"/>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7" name="Line 429">
            <a:extLst>
              <a:ext uri="{FF2B5EF4-FFF2-40B4-BE49-F238E27FC236}">
                <a16:creationId xmlns:a16="http://schemas.microsoft.com/office/drawing/2014/main" id="{62289799-CEC3-4AC9-B521-00E88067A857}"/>
              </a:ext>
            </a:extLst>
          </p:cNvPr>
          <p:cNvSpPr>
            <a:spLocks noChangeShapeType="1"/>
          </p:cNvSpPr>
          <p:nvPr/>
        </p:nvSpPr>
        <p:spPr bwMode="auto">
          <a:xfrm flipV="1">
            <a:off x="8037513" y="3043238"/>
            <a:ext cx="0" cy="39687"/>
          </a:xfrm>
          <a:prstGeom prst="line">
            <a:avLst/>
          </a:prstGeom>
          <a:noFill/>
          <a:ln w="9525">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8" name="Line 430">
            <a:extLst>
              <a:ext uri="{FF2B5EF4-FFF2-40B4-BE49-F238E27FC236}">
                <a16:creationId xmlns:a16="http://schemas.microsoft.com/office/drawing/2014/main" id="{3A9C0274-6BCC-4EF5-BC1D-B27A9AB702E4}"/>
              </a:ext>
            </a:extLst>
          </p:cNvPr>
          <p:cNvSpPr>
            <a:spLocks noChangeShapeType="1"/>
          </p:cNvSpPr>
          <p:nvPr/>
        </p:nvSpPr>
        <p:spPr bwMode="auto">
          <a:xfrm flipV="1">
            <a:off x="8037513" y="296227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9" name="Line 431">
            <a:extLst>
              <a:ext uri="{FF2B5EF4-FFF2-40B4-BE49-F238E27FC236}">
                <a16:creationId xmlns:a16="http://schemas.microsoft.com/office/drawing/2014/main" id="{8E364617-CF7D-4788-9FFC-1A9B4902A74A}"/>
              </a:ext>
            </a:extLst>
          </p:cNvPr>
          <p:cNvSpPr>
            <a:spLocks noChangeShapeType="1"/>
          </p:cNvSpPr>
          <p:nvPr/>
        </p:nvSpPr>
        <p:spPr bwMode="auto">
          <a:xfrm flipV="1">
            <a:off x="9102725" y="44434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0" name="Line 432">
            <a:extLst>
              <a:ext uri="{FF2B5EF4-FFF2-40B4-BE49-F238E27FC236}">
                <a16:creationId xmlns:a16="http://schemas.microsoft.com/office/drawing/2014/main" id="{64823D4D-8B5B-40CA-961A-02E832CD07ED}"/>
              </a:ext>
            </a:extLst>
          </p:cNvPr>
          <p:cNvSpPr>
            <a:spLocks noChangeShapeType="1"/>
          </p:cNvSpPr>
          <p:nvPr/>
        </p:nvSpPr>
        <p:spPr bwMode="auto">
          <a:xfrm flipV="1">
            <a:off x="9102725" y="43624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1" name="Line 433">
            <a:extLst>
              <a:ext uri="{FF2B5EF4-FFF2-40B4-BE49-F238E27FC236}">
                <a16:creationId xmlns:a16="http://schemas.microsoft.com/office/drawing/2014/main" id="{9B67D0FF-1EFB-438C-8A9A-3D5D767292BB}"/>
              </a:ext>
            </a:extLst>
          </p:cNvPr>
          <p:cNvSpPr>
            <a:spLocks noChangeShapeType="1"/>
          </p:cNvSpPr>
          <p:nvPr/>
        </p:nvSpPr>
        <p:spPr bwMode="auto">
          <a:xfrm flipV="1">
            <a:off x="9102725" y="4281488"/>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2" name="Line 434">
            <a:extLst>
              <a:ext uri="{FF2B5EF4-FFF2-40B4-BE49-F238E27FC236}">
                <a16:creationId xmlns:a16="http://schemas.microsoft.com/office/drawing/2014/main" id="{4D265C18-6DA3-449C-8E06-7612DBF5B6B8}"/>
              </a:ext>
            </a:extLst>
          </p:cNvPr>
          <p:cNvSpPr>
            <a:spLocks noChangeShapeType="1"/>
          </p:cNvSpPr>
          <p:nvPr/>
        </p:nvSpPr>
        <p:spPr bwMode="auto">
          <a:xfrm flipV="1">
            <a:off x="9102725" y="420052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3" name="Line 435">
            <a:extLst>
              <a:ext uri="{FF2B5EF4-FFF2-40B4-BE49-F238E27FC236}">
                <a16:creationId xmlns:a16="http://schemas.microsoft.com/office/drawing/2014/main" id="{2A5A8A54-62C2-4C4D-B264-DF4BE418BBEC}"/>
              </a:ext>
            </a:extLst>
          </p:cNvPr>
          <p:cNvSpPr>
            <a:spLocks noChangeShapeType="1"/>
          </p:cNvSpPr>
          <p:nvPr/>
        </p:nvSpPr>
        <p:spPr bwMode="auto">
          <a:xfrm flipV="1">
            <a:off x="9102725" y="4117975"/>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4" name="Line 436">
            <a:extLst>
              <a:ext uri="{FF2B5EF4-FFF2-40B4-BE49-F238E27FC236}">
                <a16:creationId xmlns:a16="http://schemas.microsoft.com/office/drawing/2014/main" id="{5E783CC2-F271-4342-8850-B07DFCB3EC8C}"/>
              </a:ext>
            </a:extLst>
          </p:cNvPr>
          <p:cNvSpPr>
            <a:spLocks noChangeShapeType="1"/>
          </p:cNvSpPr>
          <p:nvPr/>
        </p:nvSpPr>
        <p:spPr bwMode="auto">
          <a:xfrm flipV="1">
            <a:off x="9102725" y="4037013"/>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5" name="Line 437">
            <a:extLst>
              <a:ext uri="{FF2B5EF4-FFF2-40B4-BE49-F238E27FC236}">
                <a16:creationId xmlns:a16="http://schemas.microsoft.com/office/drawing/2014/main" id="{6E763B91-D1A6-4049-B765-4AC79D24A5CE}"/>
              </a:ext>
            </a:extLst>
          </p:cNvPr>
          <p:cNvSpPr>
            <a:spLocks noChangeShapeType="1"/>
          </p:cNvSpPr>
          <p:nvPr/>
        </p:nvSpPr>
        <p:spPr bwMode="auto">
          <a:xfrm flipV="1">
            <a:off x="9102725" y="3956050"/>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6" name="Line 438">
            <a:extLst>
              <a:ext uri="{FF2B5EF4-FFF2-40B4-BE49-F238E27FC236}">
                <a16:creationId xmlns:a16="http://schemas.microsoft.com/office/drawing/2014/main" id="{AF2C0B7F-7F1C-4032-A553-43E8D7B42BD7}"/>
              </a:ext>
            </a:extLst>
          </p:cNvPr>
          <p:cNvSpPr>
            <a:spLocks noChangeShapeType="1"/>
          </p:cNvSpPr>
          <p:nvPr/>
        </p:nvSpPr>
        <p:spPr bwMode="auto">
          <a:xfrm flipV="1">
            <a:off x="9102725" y="3875088"/>
            <a:ext cx="0" cy="41275"/>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7" name="Line 439">
            <a:extLst>
              <a:ext uri="{FF2B5EF4-FFF2-40B4-BE49-F238E27FC236}">
                <a16:creationId xmlns:a16="http://schemas.microsoft.com/office/drawing/2014/main" id="{F5A0E499-253D-4043-975F-A7D4B0B4031D}"/>
              </a:ext>
            </a:extLst>
          </p:cNvPr>
          <p:cNvSpPr>
            <a:spLocks noChangeShapeType="1"/>
          </p:cNvSpPr>
          <p:nvPr/>
        </p:nvSpPr>
        <p:spPr bwMode="auto">
          <a:xfrm flipV="1">
            <a:off x="9102725" y="3794125"/>
            <a:ext cx="0" cy="39687"/>
          </a:xfrm>
          <a:prstGeom prst="line">
            <a:avLst/>
          </a:prstGeom>
          <a:noFill/>
          <a:ln w="9525">
            <a:solidFill>
              <a:srgbClr val="59545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53" name="Rectangle 443">
            <a:extLst>
              <a:ext uri="{FF2B5EF4-FFF2-40B4-BE49-F238E27FC236}">
                <a16:creationId xmlns:a16="http://schemas.microsoft.com/office/drawing/2014/main" id="{D37E3F08-FCE2-400E-9A89-C73397EE20D8}"/>
              </a:ext>
            </a:extLst>
          </p:cNvPr>
          <p:cNvSpPr>
            <a:spLocks noChangeArrowheads="1"/>
          </p:cNvSpPr>
          <p:nvPr/>
        </p:nvSpPr>
        <p:spPr bwMode="auto">
          <a:xfrm>
            <a:off x="247650" y="4965700"/>
            <a:ext cx="55784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effectLst/>
                <a:uLnTx/>
                <a:uFillTx/>
                <a:cs typeface="Arial" panose="020B0604020202020204" pitchFamily="34" charset="0"/>
                <a:sym typeface="Arial"/>
              </a:rPr>
              <a:t>No. at risk</a:t>
            </a:r>
            <a:endParaRPr kumimoji="0" lang="en-US" altLang="en-US" sz="1800" b="1" i="0" u="none" strike="noStrike" kern="1200" cap="none" spc="0" normalizeH="0" baseline="0" noProof="0" dirty="0">
              <a:ln>
                <a:noFill/>
              </a:ln>
              <a:effectLst/>
              <a:uLnTx/>
              <a:uFillTx/>
              <a:cs typeface="Arial" panose="020B0604020202020204" pitchFamily="34" charset="0"/>
              <a:sym typeface="Arial"/>
            </a:endParaRPr>
          </a:p>
        </p:txBody>
      </p:sp>
      <p:sp>
        <p:nvSpPr>
          <p:cNvPr id="54" name="Rectangle 444">
            <a:extLst>
              <a:ext uri="{FF2B5EF4-FFF2-40B4-BE49-F238E27FC236}">
                <a16:creationId xmlns:a16="http://schemas.microsoft.com/office/drawing/2014/main" id="{BD3B2C00-294C-4898-BED1-D3C1C6E47F61}"/>
              </a:ext>
            </a:extLst>
          </p:cNvPr>
          <p:cNvSpPr>
            <a:spLocks noChangeArrowheads="1"/>
          </p:cNvSpPr>
          <p:nvPr/>
        </p:nvSpPr>
        <p:spPr bwMode="auto">
          <a:xfrm>
            <a:off x="247650" y="5116513"/>
            <a:ext cx="55463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chemeClr val="accent1"/>
                </a:solidFill>
                <a:effectLst/>
                <a:uLnTx/>
                <a:uFillTx/>
                <a:cs typeface="Arial" panose="020B0604020202020204" pitchFamily="34" charset="0"/>
                <a:sym typeface="Arial"/>
              </a:rPr>
              <a:t>NIVO + IPI</a:t>
            </a:r>
            <a:endParaRPr kumimoji="0" lang="en-US" altLang="en-US" sz="1800" b="1"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55" name="Rectangle 445">
            <a:extLst>
              <a:ext uri="{FF2B5EF4-FFF2-40B4-BE49-F238E27FC236}">
                <a16:creationId xmlns:a16="http://schemas.microsoft.com/office/drawing/2014/main" id="{68FC0DDE-3041-47DB-85BD-227F0E3F2E9F}"/>
              </a:ext>
            </a:extLst>
          </p:cNvPr>
          <p:cNvSpPr>
            <a:spLocks noChangeArrowheads="1"/>
          </p:cNvSpPr>
          <p:nvPr/>
        </p:nvSpPr>
        <p:spPr bwMode="auto">
          <a:xfrm>
            <a:off x="4948238" y="3838575"/>
            <a:ext cx="67486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1"/>
                </a:solidFill>
                <a:effectLst/>
                <a:uLnTx/>
                <a:uFillTx/>
                <a:cs typeface="Arial" panose="020B0604020202020204" pitchFamily="34" charset="0"/>
                <a:sym typeface="Arial"/>
              </a:rPr>
              <a:t>NIVO + IPI</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56" name="Rectangle 446">
            <a:extLst>
              <a:ext uri="{FF2B5EF4-FFF2-40B4-BE49-F238E27FC236}">
                <a16:creationId xmlns:a16="http://schemas.microsoft.com/office/drawing/2014/main" id="{AD982980-438B-4C9F-BC96-2F8B3C182285}"/>
              </a:ext>
            </a:extLst>
          </p:cNvPr>
          <p:cNvSpPr>
            <a:spLocks noChangeArrowheads="1"/>
          </p:cNvSpPr>
          <p:nvPr/>
        </p:nvSpPr>
        <p:spPr bwMode="auto">
          <a:xfrm>
            <a:off x="247650" y="5259388"/>
            <a:ext cx="39113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chemeClr val="accent6"/>
                </a:solidFill>
                <a:effectLst/>
                <a:uLnTx/>
                <a:uFillTx/>
                <a:cs typeface="Arial" panose="020B0604020202020204" pitchFamily="34" charset="0"/>
                <a:sym typeface="Arial"/>
              </a:rPr>
              <a:t>Chemo</a:t>
            </a:r>
            <a:endParaRPr kumimoji="0" lang="en-US" altLang="en-US" sz="1800" b="1"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57" name="Rectangle 447">
            <a:extLst>
              <a:ext uri="{FF2B5EF4-FFF2-40B4-BE49-F238E27FC236}">
                <a16:creationId xmlns:a16="http://schemas.microsoft.com/office/drawing/2014/main" id="{EB76D3DA-DE52-4797-921E-056FB2BCB72A}"/>
              </a:ext>
            </a:extLst>
          </p:cNvPr>
          <p:cNvSpPr>
            <a:spLocks noChangeArrowheads="1"/>
          </p:cNvSpPr>
          <p:nvPr/>
        </p:nvSpPr>
        <p:spPr bwMode="auto">
          <a:xfrm>
            <a:off x="4889500" y="4257675"/>
            <a:ext cx="4792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6"/>
                </a:solidFill>
                <a:effectLst/>
                <a:uLnTx/>
                <a:uFillTx/>
                <a:cs typeface="Arial" panose="020B0604020202020204" pitchFamily="34" charset="0"/>
                <a:sym typeface="Arial"/>
              </a:rPr>
              <a:t>Chemo</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58" name="Rectangle 448">
            <a:extLst>
              <a:ext uri="{FF2B5EF4-FFF2-40B4-BE49-F238E27FC236}">
                <a16:creationId xmlns:a16="http://schemas.microsoft.com/office/drawing/2014/main" id="{6EF82384-75DB-4AC4-8F59-8E67C10C605C}"/>
              </a:ext>
            </a:extLst>
          </p:cNvPr>
          <p:cNvSpPr>
            <a:spLocks noChangeArrowheads="1"/>
          </p:cNvSpPr>
          <p:nvPr/>
        </p:nvSpPr>
        <p:spPr bwMode="auto">
          <a:xfrm>
            <a:off x="11025188" y="3868738"/>
            <a:ext cx="67486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1"/>
                </a:solidFill>
                <a:effectLst/>
                <a:uLnTx/>
                <a:uFillTx/>
                <a:cs typeface="Arial" panose="020B0604020202020204" pitchFamily="34" charset="0"/>
                <a:sym typeface="Arial"/>
              </a:rPr>
              <a:t>NIVO + IPI</a:t>
            </a:r>
            <a:endParaRPr kumimoji="0" lang="en-US" altLang="en-US" sz="1800" b="0" i="0" u="none" strike="noStrike" kern="1200" cap="none" spc="0" normalizeH="0" baseline="0" noProof="0" dirty="0">
              <a:ln>
                <a:noFill/>
              </a:ln>
              <a:solidFill>
                <a:schemeClr val="accent1"/>
              </a:solidFill>
              <a:effectLst/>
              <a:uLnTx/>
              <a:uFillTx/>
              <a:cs typeface="Arial" panose="020B0604020202020204" pitchFamily="34" charset="0"/>
              <a:sym typeface="Arial"/>
            </a:endParaRPr>
          </a:p>
        </p:txBody>
      </p:sp>
      <p:sp>
        <p:nvSpPr>
          <p:cNvPr id="59" name="Rectangle 449">
            <a:extLst>
              <a:ext uri="{FF2B5EF4-FFF2-40B4-BE49-F238E27FC236}">
                <a16:creationId xmlns:a16="http://schemas.microsoft.com/office/drawing/2014/main" id="{C5D722C5-53D8-4942-91B5-5B54586ECF5B}"/>
              </a:ext>
            </a:extLst>
          </p:cNvPr>
          <p:cNvSpPr>
            <a:spLocks noChangeArrowheads="1"/>
          </p:cNvSpPr>
          <p:nvPr/>
        </p:nvSpPr>
        <p:spPr bwMode="auto">
          <a:xfrm>
            <a:off x="10941050" y="4278313"/>
            <a:ext cx="47929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chemeClr val="accent6"/>
                </a:solidFill>
                <a:effectLst/>
                <a:uLnTx/>
                <a:uFillTx/>
                <a:cs typeface="Arial" panose="020B0604020202020204" pitchFamily="34" charset="0"/>
                <a:sym typeface="Arial"/>
              </a:rPr>
              <a:t>Chemo</a:t>
            </a:r>
            <a:endParaRPr kumimoji="0" lang="en-US" altLang="en-US" sz="1800" b="0" i="0" u="none" strike="noStrike" kern="1200" cap="none" spc="0" normalizeH="0" baseline="0" noProof="0" dirty="0">
              <a:ln>
                <a:noFill/>
              </a:ln>
              <a:solidFill>
                <a:schemeClr val="accent6"/>
              </a:solidFill>
              <a:effectLst/>
              <a:uLnTx/>
              <a:uFillTx/>
              <a:cs typeface="Arial" panose="020B0604020202020204" pitchFamily="34" charset="0"/>
              <a:sym typeface="Arial"/>
            </a:endParaRPr>
          </a:p>
        </p:txBody>
      </p:sp>
      <p:sp>
        <p:nvSpPr>
          <p:cNvPr id="2" name="Title 1"/>
          <p:cNvSpPr>
            <a:spLocks noGrp="1"/>
          </p:cNvSpPr>
          <p:nvPr>
            <p:ph type="title"/>
          </p:nvPr>
        </p:nvSpPr>
        <p:spPr/>
        <p:txBody>
          <a:bodyPr/>
          <a:lstStyle/>
          <a:p>
            <a:r>
              <a:rPr lang="en-US" dirty="0"/>
              <a:t>Overall survival: NIVO + IPI vs chemo</a:t>
            </a:r>
          </a:p>
        </p:txBody>
      </p:sp>
      <p:sp>
        <p:nvSpPr>
          <p:cNvPr id="3" name="Content Placeholder 2">
            <a:extLst>
              <a:ext uri="{FF2B5EF4-FFF2-40B4-BE49-F238E27FC236}">
                <a16:creationId xmlns:a16="http://schemas.microsoft.com/office/drawing/2014/main" id="{EFECC68C-073D-4778-999F-BC48FE2F393D}"/>
              </a:ext>
            </a:extLst>
          </p:cNvPr>
          <p:cNvSpPr>
            <a:spLocks noGrp="1"/>
          </p:cNvSpPr>
          <p:nvPr>
            <p:ph sz="quarter" idx="14"/>
          </p:nvPr>
        </p:nvSpPr>
        <p:spPr>
          <a:xfrm>
            <a:off x="620184" y="5517232"/>
            <a:ext cx="10962216" cy="671161"/>
          </a:xfrm>
        </p:spPr>
        <p:txBody>
          <a:bodyPr/>
          <a:lstStyle/>
          <a:p>
            <a:r>
              <a:rPr lang="en-US" dirty="0"/>
              <a:t>The hierarchically tested secondary endpoint of OS with NIVO + IPI vs chemo in patients with PD-L1 CPS ≥5 was not met; OS in all randomised patients was not statistically tested</a:t>
            </a:r>
          </a:p>
        </p:txBody>
      </p:sp>
      <p:sp>
        <p:nvSpPr>
          <p:cNvPr id="5" name="Text Placeholder 4">
            <a:extLst>
              <a:ext uri="{FF2B5EF4-FFF2-40B4-BE49-F238E27FC236}">
                <a16:creationId xmlns:a16="http://schemas.microsoft.com/office/drawing/2014/main" id="{BFEA198D-BE22-4D17-8739-AD9BE8BBCCA3}"/>
              </a:ext>
            </a:extLst>
          </p:cNvPr>
          <p:cNvSpPr>
            <a:spLocks noGrp="1"/>
          </p:cNvSpPr>
          <p:nvPr>
            <p:ph sz="quarter" idx="15"/>
          </p:nvPr>
        </p:nvSpPr>
        <p:spPr>
          <a:xfrm>
            <a:off x="116212" y="6289676"/>
            <a:ext cx="11959575" cy="696912"/>
          </a:xfrm>
        </p:spPr>
        <p:txBody>
          <a:bodyPr anchor="b"/>
          <a:lstStyle/>
          <a:p>
            <a:r>
              <a:rPr lang="en-US" sz="1100" baseline="30000" dirty="0"/>
              <a:t>a</a:t>
            </a:r>
            <a:r>
              <a:rPr lang="en-US" sz="1100" dirty="0"/>
              <a:t> Minimum follow-up, 35.7 months</a:t>
            </a:r>
          </a:p>
          <a:p>
            <a:r>
              <a:rPr lang="en-US" sz="1100" dirty="0"/>
              <a:t>CI, confidence interval; CPS, combined positive score; HR, hazard ratio; IPI, ipilimumab; NIVO, nivolumab; OS, overall survival; </a:t>
            </a:r>
            <a:r>
              <a:rPr lang="en-US" sz="1100" dirty="0">
                <a:sym typeface="Arial"/>
              </a:rPr>
              <a:t>PD-L1, </a:t>
            </a:r>
            <a:r>
              <a:rPr lang="en-GB" sz="1100" dirty="0"/>
              <a:t>programmed </a:t>
            </a:r>
            <a:r>
              <a:rPr lang="en-GB" sz="1100" dirty="0">
                <a:solidFill>
                  <a:schemeClr val="tx2"/>
                </a:solidFill>
              </a:rPr>
              <a:t>death-ligand 1</a:t>
            </a:r>
          </a:p>
          <a:p>
            <a:r>
              <a:rPr lang="en-GB" sz="1100" dirty="0" err="1">
                <a:solidFill>
                  <a:schemeClr val="tx2"/>
                </a:solidFill>
                <a:effectLst/>
              </a:rPr>
              <a:t>Janjigian</a:t>
            </a:r>
            <a:r>
              <a:rPr lang="en-GB" sz="1100" dirty="0">
                <a:solidFill>
                  <a:schemeClr val="tx2"/>
                </a:solidFill>
                <a:effectLst/>
              </a:rPr>
              <a:t> YY, et al. J Clin Oncol. 2023;41(</a:t>
            </a:r>
            <a:r>
              <a:rPr lang="en-GB" sz="1100" dirty="0" err="1">
                <a:solidFill>
                  <a:schemeClr val="tx2"/>
                </a:solidFill>
                <a:effectLst/>
              </a:rPr>
              <a:t>suppl</a:t>
            </a:r>
            <a:r>
              <a:rPr lang="en-GB" sz="1100" dirty="0">
                <a:solidFill>
                  <a:schemeClr val="tx2"/>
                </a:solidFill>
                <a:effectLst/>
              </a:rPr>
              <a:t> 4; </a:t>
            </a:r>
            <a:r>
              <a:rPr lang="en-GB" sz="1100" dirty="0" err="1">
                <a:solidFill>
                  <a:schemeClr val="tx2"/>
                </a:solidFill>
                <a:effectLst/>
              </a:rPr>
              <a:t>abstr</a:t>
            </a:r>
            <a:r>
              <a:rPr lang="en-GB" sz="1100" dirty="0">
                <a:solidFill>
                  <a:schemeClr val="tx2"/>
                </a:solidFill>
                <a:effectLst/>
              </a:rPr>
              <a:t> 291)</a:t>
            </a:r>
          </a:p>
          <a:p>
            <a:endParaRPr lang="en-US" dirty="0"/>
          </a:p>
        </p:txBody>
      </p:sp>
      <p:graphicFrame>
        <p:nvGraphicFramePr>
          <p:cNvPr id="536" name="Table 535">
            <a:extLst>
              <a:ext uri="{FF2B5EF4-FFF2-40B4-BE49-F238E27FC236}">
                <a16:creationId xmlns:a16="http://schemas.microsoft.com/office/drawing/2014/main" id="{5AB69CB4-4586-41C1-8A04-8EFF19D5B83F}"/>
              </a:ext>
            </a:extLst>
          </p:cNvPr>
          <p:cNvGraphicFramePr>
            <a:graphicFrameLocks noGrp="1"/>
          </p:cNvGraphicFramePr>
          <p:nvPr/>
        </p:nvGraphicFramePr>
        <p:xfrm>
          <a:off x="2758752" y="1456099"/>
          <a:ext cx="2953512" cy="1005840"/>
        </p:xfrm>
        <a:graphic>
          <a:graphicData uri="http://schemas.openxmlformats.org/drawingml/2006/table">
            <a:tbl>
              <a:tblPr firstRow="1" bandRow="1">
                <a:tableStyleId>{5C22544A-7EE6-4342-B048-85BDC9FD1C3A}</a:tableStyleId>
              </a:tblPr>
              <a:tblGrid>
                <a:gridCol w="1196567">
                  <a:extLst>
                    <a:ext uri="{9D8B030D-6E8A-4147-A177-3AD203B41FA5}">
                      <a16:colId xmlns:a16="http://schemas.microsoft.com/office/drawing/2014/main" val="20000"/>
                    </a:ext>
                  </a:extLst>
                </a:gridCol>
                <a:gridCol w="908234">
                  <a:extLst>
                    <a:ext uri="{9D8B030D-6E8A-4147-A177-3AD203B41FA5}">
                      <a16:colId xmlns:a16="http://schemas.microsoft.com/office/drawing/2014/main" val="20001"/>
                    </a:ext>
                  </a:extLst>
                </a:gridCol>
                <a:gridCol w="848711">
                  <a:extLst>
                    <a:ext uri="{9D8B030D-6E8A-4147-A177-3AD203B41FA5}">
                      <a16:colId xmlns:a16="http://schemas.microsoft.com/office/drawing/2014/main" val="20002"/>
                    </a:ext>
                  </a:extLst>
                </a:gridCol>
              </a:tblGrid>
              <a:tr h="262105">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NIVO + IPI</a:t>
                      </a:r>
                      <a:br>
                        <a:rPr lang="en-US" sz="900" baseline="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(N=234)</a:t>
                      </a:r>
                      <a:endParaRPr lang="en-US" sz="900" b="1" baseline="30000" dirty="0">
                        <a:solidFill>
                          <a:schemeClr val="bg1"/>
                        </a:solidFill>
                        <a:latin typeface="Arial" panose="020B0604020202020204" pitchFamily="34" charset="0"/>
                        <a:cs typeface="Arial" panose="020B0604020202020204" pitchFamily="34" charset="0"/>
                      </a:endParaRPr>
                    </a:p>
                  </a:txBody>
                  <a:tcPr marL="18288" marR="18288" marT="18288" marB="18288" anchor="b"/>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Chemo</a:t>
                      </a:r>
                    </a:p>
                    <a:p>
                      <a:pPr algn="ctr"/>
                      <a:r>
                        <a:rPr lang="en-US" sz="900" dirty="0">
                          <a:latin typeface="Arial" panose="020B0604020202020204" pitchFamily="34" charset="0"/>
                          <a:cs typeface="Arial" panose="020B0604020202020204" pitchFamily="34" charset="0"/>
                        </a:rPr>
                        <a:t>(N=</a:t>
                      </a:r>
                      <a:r>
                        <a:rPr lang="en-US" sz="900" baseline="0" dirty="0">
                          <a:latin typeface="Arial" panose="020B0604020202020204" pitchFamily="34" charset="0"/>
                          <a:cs typeface="Arial" panose="020B0604020202020204" pitchFamily="34" charset="0"/>
                        </a:rPr>
                        <a:t>239</a:t>
                      </a:r>
                      <a:r>
                        <a:rPr lang="en-US" sz="900" dirty="0">
                          <a:latin typeface="Arial" panose="020B0604020202020204" pitchFamily="34" charset="0"/>
                          <a:cs typeface="Arial" panose="020B0604020202020204" pitchFamily="34" charset="0"/>
                        </a:rPr>
                        <a:t>)</a:t>
                      </a:r>
                      <a:endParaRPr lang="en-US" sz="900" b="1" dirty="0">
                        <a:solidFill>
                          <a:schemeClr val="bg1"/>
                        </a:solidFill>
                        <a:latin typeface="Arial" panose="020B0604020202020204" pitchFamily="34" charset="0"/>
                        <a:cs typeface="Arial" panose="020B0604020202020204" pitchFamily="34" charset="0"/>
                      </a:endParaRPr>
                    </a:p>
                  </a:txBody>
                  <a:tcPr marL="18288" marR="18288" marT="18288" marB="18288" anchor="b">
                    <a:solidFill>
                      <a:schemeClr val="accent6"/>
                    </a:solidFill>
                  </a:tcPr>
                </a:tc>
                <a:extLst>
                  <a:ext uri="{0D108BD9-81ED-4DB2-BD59-A6C34878D82A}">
                    <a16:rowId xmlns:a16="http://schemas.microsoft.com/office/drawing/2014/main" val="10000"/>
                  </a:ext>
                </a:extLst>
              </a:tr>
              <a:tr h="14509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dirty="0">
                          <a:latin typeface="Arial" panose="020B0604020202020204" pitchFamily="34" charset="0"/>
                          <a:cs typeface="Arial" panose="020B0604020202020204" pitchFamily="34" charset="0"/>
                        </a:rPr>
                        <a:t>Median OS,</a:t>
                      </a:r>
                      <a:r>
                        <a:rPr lang="en-US" sz="900" b="1" baseline="30000" dirty="0">
                          <a:latin typeface="Arial" panose="020B0604020202020204" pitchFamily="34" charset="0"/>
                          <a:cs typeface="Arial" panose="020B0604020202020204" pitchFamily="34" charset="0"/>
                        </a:rPr>
                        <a:t>a</a:t>
                      </a:r>
                      <a:r>
                        <a:rPr lang="en-US" sz="900" b="1" dirty="0">
                          <a:latin typeface="Arial" panose="020B0604020202020204" pitchFamily="34" charset="0"/>
                          <a:cs typeface="Arial" panose="020B0604020202020204" pitchFamily="34" charset="0"/>
                        </a:rPr>
                        <a:t> mo</a:t>
                      </a:r>
                      <a:endParaRPr lang="en-US" sz="900" b="1" dirty="0">
                        <a:solidFill>
                          <a:schemeClr val="tx1"/>
                        </a:solidFill>
                        <a:latin typeface="Arial" panose="020B0604020202020204" pitchFamily="34" charset="0"/>
                        <a:cs typeface="Arial" panose="020B0604020202020204" pitchFamily="34" charset="0"/>
                      </a:endParaRPr>
                    </a:p>
                  </a:txBody>
                  <a:tcPr marL="90288" marR="18288" marT="18288" marB="18288" anchor="b"/>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1" dirty="0">
                          <a:latin typeface="Arial" panose="020B0604020202020204" pitchFamily="34" charset="0"/>
                          <a:cs typeface="Arial" panose="020B0604020202020204" pitchFamily="34" charset="0"/>
                        </a:rPr>
                        <a:t>11.2</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1" dirty="0">
                          <a:latin typeface="Arial" panose="020B0604020202020204" pitchFamily="34" charset="0"/>
                          <a:cs typeface="Arial" panose="020B0604020202020204" pitchFamily="34" charset="0"/>
                        </a:rPr>
                        <a:t>11.6</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extLst>
                  <a:ext uri="{0D108BD9-81ED-4DB2-BD59-A6C34878D82A}">
                    <a16:rowId xmlns:a16="http://schemas.microsoft.com/office/drawing/2014/main" val="10002"/>
                  </a:ext>
                </a:extLst>
              </a:tr>
              <a:tr h="1450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aseline="0" dirty="0">
                          <a:latin typeface="Arial" panose="020B0604020202020204" pitchFamily="34" charset="0"/>
                          <a:cs typeface="Arial" panose="020B0604020202020204" pitchFamily="34" charset="0"/>
                        </a:rPr>
                        <a:t>       (95% CI)</a:t>
                      </a:r>
                      <a:endParaRPr lang="en-US" sz="900" b="0" dirty="0">
                        <a:solidFill>
                          <a:schemeClr val="tx1"/>
                        </a:solidFill>
                        <a:latin typeface="Arial" panose="020B0604020202020204" pitchFamily="34" charset="0"/>
                        <a:cs typeface="Arial" panose="020B0604020202020204" pitchFamily="34" charset="0"/>
                      </a:endParaRPr>
                    </a:p>
                  </a:txBody>
                  <a:tcPr marL="90288" marR="18288" marT="18288" marB="18288" anchor="b"/>
                </a:tc>
                <a:tc>
                  <a:txBody>
                    <a:bodyPr/>
                    <a:lstStyle/>
                    <a:p>
                      <a:pPr algn="ctr"/>
                      <a:r>
                        <a:rPr lang="en-US" sz="900" dirty="0">
                          <a:latin typeface="Arial" panose="020B0604020202020204" pitchFamily="34" charset="0"/>
                          <a:cs typeface="Arial" panose="020B0604020202020204" pitchFamily="34" charset="0"/>
                        </a:rPr>
                        <a:t>(</a:t>
                      </a:r>
                      <a:r>
                        <a:rPr lang="en-US" sz="900" strike="noStrike" dirty="0">
                          <a:latin typeface="Arial" panose="020B0604020202020204" pitchFamily="34" charset="0"/>
                          <a:cs typeface="Arial" panose="020B0604020202020204" pitchFamily="34" charset="0"/>
                        </a:rPr>
                        <a:t>9.2-</a:t>
                      </a:r>
                      <a:r>
                        <a:rPr lang="en-US" sz="900" strike="noStrike" baseline="0" dirty="0">
                          <a:latin typeface="Arial" panose="020B0604020202020204" pitchFamily="34" charset="0"/>
                          <a:cs typeface="Arial" panose="020B0604020202020204" pitchFamily="34" charset="0"/>
                        </a:rPr>
                        <a:t>13.4</a:t>
                      </a:r>
                      <a:r>
                        <a:rPr lang="en-US" sz="900" dirty="0">
                          <a:latin typeface="Arial" panose="020B0604020202020204" pitchFamily="34" charset="0"/>
                          <a:cs typeface="Arial" panose="020B0604020202020204" pitchFamily="34" charset="0"/>
                        </a:rPr>
                        <a:t>)</a:t>
                      </a:r>
                      <a:endParaRPr lang="en-US" sz="900" b="0" dirty="0">
                        <a:solidFill>
                          <a:schemeClr val="tx1"/>
                        </a:solidFill>
                        <a:latin typeface="Arial" panose="020B0604020202020204" pitchFamily="34" charset="0"/>
                        <a:cs typeface="Arial" panose="020B0604020202020204" pitchFamily="34" charset="0"/>
                      </a:endParaRPr>
                    </a:p>
                  </a:txBody>
                  <a:tcPr marL="18288" marR="18288" marT="18288" marB="18288" anchor="b"/>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(10.1-12.7)</a:t>
                      </a:r>
                      <a:endParaRPr lang="en-US" sz="900" b="0" dirty="0">
                        <a:solidFill>
                          <a:schemeClr val="tx1"/>
                        </a:solidFill>
                        <a:latin typeface="Arial" panose="020B0604020202020204" pitchFamily="34" charset="0"/>
                        <a:cs typeface="Arial" panose="020B0604020202020204" pitchFamily="34" charset="0"/>
                      </a:endParaRPr>
                    </a:p>
                  </a:txBody>
                  <a:tcPr marL="18288" marR="18288" marT="18288" marB="18288" anchor="b"/>
                </a:tc>
                <a:extLst>
                  <a:ext uri="{0D108BD9-81ED-4DB2-BD59-A6C34878D82A}">
                    <a16:rowId xmlns:a16="http://schemas.microsoft.com/office/drawing/2014/main" val="1321199278"/>
                  </a:ext>
                </a:extLst>
              </a:tr>
              <a:tr h="163115">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900" b="1" dirty="0">
                          <a:latin typeface="Arial" panose="020B0604020202020204" pitchFamily="34" charset="0"/>
                          <a:cs typeface="Arial" panose="020B0604020202020204" pitchFamily="34" charset="0"/>
                        </a:rPr>
                        <a:t>HR (96.5% CI) </a:t>
                      </a:r>
                      <a:endParaRPr lang="en-US" sz="900" b="1" dirty="0">
                        <a:solidFill>
                          <a:schemeClr val="tx1"/>
                        </a:solidFill>
                        <a:latin typeface="Arial" panose="020B0604020202020204" pitchFamily="34" charset="0"/>
                        <a:cs typeface="Arial" panose="020B0604020202020204" pitchFamily="34" charset="0"/>
                      </a:endParaRPr>
                    </a:p>
                  </a:txBody>
                  <a:tcPr marL="90288" marR="18288" marT="18288" marB="18288" anchor="b"/>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1" dirty="0">
                          <a:latin typeface="Arial" panose="020B0604020202020204" pitchFamily="34" charset="0"/>
                          <a:cs typeface="Arial" panose="020B0604020202020204" pitchFamily="34" charset="0"/>
                        </a:rPr>
                        <a:t>0.89 (0.71-1.10) </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tc hMerge="1">
                  <a:txBody>
                    <a:bodyPr/>
                    <a:lstStyle/>
                    <a:p>
                      <a:pPr algn="ctr"/>
                      <a:endParaRPr lang="en-US" sz="1100" b="0">
                        <a:solidFill>
                          <a:schemeClr val="tx1"/>
                        </a:solidFill>
                      </a:endParaRPr>
                    </a:p>
                  </a:txBody>
                  <a:tcPr marL="18288" marR="18288" marT="18288" marB="1828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45094">
                <a:tc>
                  <a:txBody>
                    <a:bodyPr/>
                    <a:lstStyle/>
                    <a:p>
                      <a:r>
                        <a:rPr lang="en-US" sz="900" b="1" dirty="0">
                          <a:latin typeface="Arial" panose="020B0604020202020204" pitchFamily="34" charset="0"/>
                          <a:cs typeface="Arial" panose="020B0604020202020204" pitchFamily="34" charset="0"/>
                        </a:rPr>
                        <a:t>P value</a:t>
                      </a:r>
                      <a:endParaRPr lang="en-US" sz="900" b="1" dirty="0">
                        <a:solidFill>
                          <a:schemeClr val="tx1"/>
                        </a:solidFill>
                        <a:latin typeface="Arial" panose="020B0604020202020204" pitchFamily="34" charset="0"/>
                        <a:cs typeface="Arial" panose="020B0604020202020204" pitchFamily="34" charset="0"/>
                      </a:endParaRPr>
                    </a:p>
                  </a:txBody>
                  <a:tcPr marL="90288" marR="18288" marT="18288" marB="18288" anchor="b"/>
                </a:tc>
                <a:tc gridSpan="2">
                  <a:txBody>
                    <a:bodyPr/>
                    <a:lstStyle/>
                    <a:p>
                      <a:pPr algn="ctr"/>
                      <a:r>
                        <a:rPr lang="en-US" sz="900" b="1" dirty="0">
                          <a:latin typeface="Arial" panose="020B0604020202020204" pitchFamily="34" charset="0"/>
                          <a:cs typeface="Arial" panose="020B0604020202020204" pitchFamily="34" charset="0"/>
                        </a:rPr>
                        <a:t>0.2302</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tc hMerge="1">
                  <a:txBody>
                    <a:bodyPr/>
                    <a:lstStyle/>
                    <a:p>
                      <a:endParaRPr lang="en-US"/>
                    </a:p>
                  </a:txBody>
                  <a:tcPr/>
                </a:tc>
                <a:extLst>
                  <a:ext uri="{0D108BD9-81ED-4DB2-BD59-A6C34878D82A}">
                    <a16:rowId xmlns:a16="http://schemas.microsoft.com/office/drawing/2014/main" val="931732231"/>
                  </a:ext>
                </a:extLst>
              </a:tr>
            </a:tbl>
          </a:graphicData>
        </a:graphic>
      </p:graphicFrame>
      <p:sp>
        <p:nvSpPr>
          <p:cNvPr id="48" name="TextBox 47">
            <a:extLst>
              <a:ext uri="{FF2B5EF4-FFF2-40B4-BE49-F238E27FC236}">
                <a16:creationId xmlns:a16="http://schemas.microsoft.com/office/drawing/2014/main" id="{3EDF261A-7896-48CC-B230-ED0B6533903D}"/>
              </a:ext>
            </a:extLst>
          </p:cNvPr>
          <p:cNvSpPr txBox="1"/>
          <p:nvPr/>
        </p:nvSpPr>
        <p:spPr>
          <a:xfrm>
            <a:off x="1553148" y="1116058"/>
            <a:ext cx="3409377" cy="270102"/>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1200"/>
              </a:spcBef>
              <a:spcAft>
                <a:spcPts val="0"/>
              </a:spcAft>
              <a:buClrTx/>
              <a:buSzPct val="100000"/>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rPr>
              <a:t>PD-L1 CPS ≥5</a:t>
            </a:r>
          </a:p>
        </p:txBody>
      </p:sp>
      <p:sp>
        <p:nvSpPr>
          <p:cNvPr id="49" name="TextBox 48">
            <a:extLst>
              <a:ext uri="{FF2B5EF4-FFF2-40B4-BE49-F238E27FC236}">
                <a16:creationId xmlns:a16="http://schemas.microsoft.com/office/drawing/2014/main" id="{15ECE97B-6398-43DE-8DD0-408F417C38B9}"/>
              </a:ext>
            </a:extLst>
          </p:cNvPr>
          <p:cNvSpPr txBox="1"/>
          <p:nvPr/>
        </p:nvSpPr>
        <p:spPr>
          <a:xfrm>
            <a:off x="7582537" y="1110388"/>
            <a:ext cx="3524294" cy="270102"/>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1200"/>
              </a:spcBef>
              <a:spcAft>
                <a:spcPts val="0"/>
              </a:spcAft>
              <a:buClrTx/>
              <a:buSzPct val="100000"/>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rPr>
              <a:t>All randomised</a:t>
            </a:r>
          </a:p>
        </p:txBody>
      </p:sp>
      <p:graphicFrame>
        <p:nvGraphicFramePr>
          <p:cNvPr id="461" name="Table 460">
            <a:extLst>
              <a:ext uri="{FF2B5EF4-FFF2-40B4-BE49-F238E27FC236}">
                <a16:creationId xmlns:a16="http://schemas.microsoft.com/office/drawing/2014/main" id="{39EBC628-23AF-3843-84CB-03CB6747EFA6}"/>
              </a:ext>
            </a:extLst>
          </p:cNvPr>
          <p:cNvGraphicFramePr>
            <a:graphicFrameLocks noGrp="1"/>
          </p:cNvGraphicFramePr>
          <p:nvPr/>
        </p:nvGraphicFramePr>
        <p:xfrm>
          <a:off x="8766360" y="1456099"/>
          <a:ext cx="2953512" cy="1005840"/>
        </p:xfrm>
        <a:graphic>
          <a:graphicData uri="http://schemas.openxmlformats.org/drawingml/2006/table">
            <a:tbl>
              <a:tblPr firstRow="1" bandRow="1">
                <a:tableStyleId>{5C22544A-7EE6-4342-B048-85BDC9FD1C3A}</a:tableStyleId>
              </a:tblPr>
              <a:tblGrid>
                <a:gridCol w="1196567">
                  <a:extLst>
                    <a:ext uri="{9D8B030D-6E8A-4147-A177-3AD203B41FA5}">
                      <a16:colId xmlns:a16="http://schemas.microsoft.com/office/drawing/2014/main" val="20000"/>
                    </a:ext>
                  </a:extLst>
                </a:gridCol>
                <a:gridCol w="908234">
                  <a:extLst>
                    <a:ext uri="{9D8B030D-6E8A-4147-A177-3AD203B41FA5}">
                      <a16:colId xmlns:a16="http://schemas.microsoft.com/office/drawing/2014/main" val="20001"/>
                    </a:ext>
                  </a:extLst>
                </a:gridCol>
                <a:gridCol w="848711">
                  <a:extLst>
                    <a:ext uri="{9D8B030D-6E8A-4147-A177-3AD203B41FA5}">
                      <a16:colId xmlns:a16="http://schemas.microsoft.com/office/drawing/2014/main" val="20002"/>
                    </a:ext>
                  </a:extLst>
                </a:gridCol>
              </a:tblGrid>
              <a:tr h="262105">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o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NIVO + IPI</a:t>
                      </a:r>
                      <a:br>
                        <a:rPr lang="en-US" sz="900" baseline="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(N=409)</a:t>
                      </a:r>
                      <a:endParaRPr lang="en-US" sz="900" b="1" baseline="30000" dirty="0">
                        <a:solidFill>
                          <a:schemeClr val="bg1"/>
                        </a:solidFill>
                        <a:latin typeface="Arial" panose="020B0604020202020204" pitchFamily="34" charset="0"/>
                        <a:cs typeface="Arial" panose="020B0604020202020204" pitchFamily="34" charset="0"/>
                      </a:endParaRPr>
                    </a:p>
                  </a:txBody>
                  <a:tcPr marL="18288" marR="18288" marT="18288" marB="18288" anchor="b"/>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900" dirty="0">
                          <a:latin typeface="Arial" panose="020B0604020202020204" pitchFamily="34" charset="0"/>
                          <a:cs typeface="Arial" panose="020B0604020202020204" pitchFamily="34" charset="0"/>
                        </a:rPr>
                        <a:t>Chemo</a:t>
                      </a:r>
                    </a:p>
                    <a:p>
                      <a:pPr algn="ctr"/>
                      <a:r>
                        <a:rPr lang="en-US" sz="900" dirty="0">
                          <a:latin typeface="Arial" panose="020B0604020202020204" pitchFamily="34" charset="0"/>
                          <a:cs typeface="Arial" panose="020B0604020202020204" pitchFamily="34" charset="0"/>
                        </a:rPr>
                        <a:t>(N=</a:t>
                      </a:r>
                      <a:r>
                        <a:rPr lang="en-US" sz="900" baseline="0" dirty="0">
                          <a:latin typeface="Arial" panose="020B0604020202020204" pitchFamily="34" charset="0"/>
                          <a:cs typeface="Arial" panose="020B0604020202020204" pitchFamily="34" charset="0"/>
                        </a:rPr>
                        <a:t>404</a:t>
                      </a:r>
                      <a:r>
                        <a:rPr lang="en-US" sz="900" dirty="0">
                          <a:latin typeface="Arial" panose="020B0604020202020204" pitchFamily="34" charset="0"/>
                          <a:cs typeface="Arial" panose="020B0604020202020204" pitchFamily="34" charset="0"/>
                        </a:rPr>
                        <a:t>)</a:t>
                      </a:r>
                      <a:endParaRPr lang="en-US" sz="900" b="1" dirty="0">
                        <a:solidFill>
                          <a:schemeClr val="bg1"/>
                        </a:solidFill>
                        <a:latin typeface="Arial" panose="020B0604020202020204" pitchFamily="34" charset="0"/>
                        <a:cs typeface="Arial" panose="020B0604020202020204" pitchFamily="34" charset="0"/>
                      </a:endParaRPr>
                    </a:p>
                  </a:txBody>
                  <a:tcPr marL="18288" marR="18288" marT="18288" marB="18288" anchor="b">
                    <a:solidFill>
                      <a:schemeClr val="accent6"/>
                    </a:solidFill>
                  </a:tcPr>
                </a:tc>
                <a:extLst>
                  <a:ext uri="{0D108BD9-81ED-4DB2-BD59-A6C34878D82A}">
                    <a16:rowId xmlns:a16="http://schemas.microsoft.com/office/drawing/2014/main" val="10000"/>
                  </a:ext>
                </a:extLst>
              </a:tr>
              <a:tr h="14509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dirty="0">
                          <a:latin typeface="Arial" panose="020B0604020202020204" pitchFamily="34" charset="0"/>
                          <a:cs typeface="Arial" panose="020B0604020202020204" pitchFamily="34" charset="0"/>
                        </a:rPr>
                        <a:t>Median OS,</a:t>
                      </a:r>
                      <a:r>
                        <a:rPr lang="en-US" sz="900" b="1" baseline="30000" dirty="0">
                          <a:latin typeface="Arial" panose="020B0604020202020204" pitchFamily="34" charset="0"/>
                          <a:cs typeface="Arial" panose="020B0604020202020204" pitchFamily="34" charset="0"/>
                        </a:rPr>
                        <a:t>a</a:t>
                      </a:r>
                      <a:r>
                        <a:rPr lang="en-US" sz="900" b="1" dirty="0">
                          <a:latin typeface="Arial" panose="020B0604020202020204" pitchFamily="34" charset="0"/>
                          <a:cs typeface="Arial" panose="020B0604020202020204" pitchFamily="34" charset="0"/>
                        </a:rPr>
                        <a:t> mo</a:t>
                      </a:r>
                      <a:endParaRPr lang="en-US" sz="900" b="1" dirty="0">
                        <a:solidFill>
                          <a:schemeClr val="tx1"/>
                        </a:solidFill>
                        <a:latin typeface="Arial" panose="020B0604020202020204" pitchFamily="34" charset="0"/>
                        <a:cs typeface="Arial" panose="020B0604020202020204" pitchFamily="34" charset="0"/>
                      </a:endParaRPr>
                    </a:p>
                  </a:txBody>
                  <a:tcPr marL="90288" marR="18288" marT="18288" marB="18288" anchor="b"/>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1" dirty="0">
                          <a:latin typeface="Arial" panose="020B0604020202020204" pitchFamily="34" charset="0"/>
                          <a:cs typeface="Arial" panose="020B0604020202020204" pitchFamily="34" charset="0"/>
                        </a:rPr>
                        <a:t>11.7</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1" dirty="0">
                          <a:latin typeface="Arial" panose="020B0604020202020204" pitchFamily="34" charset="0"/>
                          <a:cs typeface="Arial" panose="020B0604020202020204" pitchFamily="34" charset="0"/>
                        </a:rPr>
                        <a:t>11.8</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extLst>
                  <a:ext uri="{0D108BD9-81ED-4DB2-BD59-A6C34878D82A}">
                    <a16:rowId xmlns:a16="http://schemas.microsoft.com/office/drawing/2014/main" val="10002"/>
                  </a:ext>
                </a:extLst>
              </a:tr>
              <a:tr h="1450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aseline="0" dirty="0">
                          <a:latin typeface="Arial" panose="020B0604020202020204" pitchFamily="34" charset="0"/>
                          <a:cs typeface="Arial" panose="020B0604020202020204" pitchFamily="34" charset="0"/>
                        </a:rPr>
                        <a:t>       (95% CI)</a:t>
                      </a:r>
                      <a:endParaRPr lang="en-US" sz="900" b="0" dirty="0">
                        <a:solidFill>
                          <a:schemeClr val="tx1"/>
                        </a:solidFill>
                        <a:latin typeface="Arial" panose="020B0604020202020204" pitchFamily="34" charset="0"/>
                        <a:cs typeface="Arial" panose="020B0604020202020204" pitchFamily="34" charset="0"/>
                      </a:endParaRPr>
                    </a:p>
                  </a:txBody>
                  <a:tcPr marL="90288" marR="18288" marT="18288" marB="18288" anchor="b"/>
                </a:tc>
                <a:tc>
                  <a:txBody>
                    <a:bodyPr/>
                    <a:lstStyle/>
                    <a:p>
                      <a:pPr algn="ctr"/>
                      <a:r>
                        <a:rPr lang="en-US" sz="900" dirty="0">
                          <a:latin typeface="Arial" panose="020B0604020202020204" pitchFamily="34" charset="0"/>
                          <a:cs typeface="Arial" panose="020B0604020202020204" pitchFamily="34" charset="0"/>
                        </a:rPr>
                        <a:t>(</a:t>
                      </a:r>
                      <a:r>
                        <a:rPr lang="en-US" sz="900" strike="noStrike" dirty="0">
                          <a:latin typeface="Arial" panose="020B0604020202020204" pitchFamily="34" charset="0"/>
                          <a:cs typeface="Arial" panose="020B0604020202020204" pitchFamily="34" charset="0"/>
                        </a:rPr>
                        <a:t>9.6-</a:t>
                      </a:r>
                      <a:r>
                        <a:rPr lang="en-US" sz="900" strike="noStrike" baseline="0" dirty="0">
                          <a:latin typeface="Arial" panose="020B0604020202020204" pitchFamily="34" charset="0"/>
                          <a:cs typeface="Arial" panose="020B0604020202020204" pitchFamily="34" charset="0"/>
                        </a:rPr>
                        <a:t>13.5</a:t>
                      </a:r>
                      <a:r>
                        <a:rPr lang="en-US" sz="900" dirty="0">
                          <a:latin typeface="Arial" panose="020B0604020202020204" pitchFamily="34" charset="0"/>
                          <a:cs typeface="Arial" panose="020B0604020202020204" pitchFamily="34" charset="0"/>
                        </a:rPr>
                        <a:t>)</a:t>
                      </a:r>
                      <a:endParaRPr lang="en-US" sz="900" b="0" dirty="0">
                        <a:solidFill>
                          <a:schemeClr val="tx1"/>
                        </a:solidFill>
                        <a:latin typeface="Arial" panose="020B0604020202020204" pitchFamily="34" charset="0"/>
                        <a:cs typeface="Arial" panose="020B0604020202020204" pitchFamily="34" charset="0"/>
                      </a:endParaRPr>
                    </a:p>
                  </a:txBody>
                  <a:tcPr marL="18288" marR="18288" marT="18288" marB="18288" anchor="b"/>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(11.0-12.7)</a:t>
                      </a:r>
                      <a:endParaRPr lang="en-US" sz="900" b="0" dirty="0">
                        <a:solidFill>
                          <a:schemeClr val="tx1"/>
                        </a:solidFill>
                        <a:latin typeface="Arial" panose="020B0604020202020204" pitchFamily="34" charset="0"/>
                        <a:cs typeface="Arial" panose="020B0604020202020204" pitchFamily="34" charset="0"/>
                      </a:endParaRPr>
                    </a:p>
                  </a:txBody>
                  <a:tcPr marL="18288" marR="18288" marT="18288" marB="18288" anchor="b"/>
                </a:tc>
                <a:extLst>
                  <a:ext uri="{0D108BD9-81ED-4DB2-BD59-A6C34878D82A}">
                    <a16:rowId xmlns:a16="http://schemas.microsoft.com/office/drawing/2014/main" val="1321199278"/>
                  </a:ext>
                </a:extLst>
              </a:tr>
              <a:tr h="163115">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900" b="1" dirty="0">
                          <a:latin typeface="Arial" panose="020B0604020202020204" pitchFamily="34" charset="0"/>
                          <a:cs typeface="Arial" panose="020B0604020202020204" pitchFamily="34" charset="0"/>
                        </a:rPr>
                        <a:t>HR (96.5% CI) </a:t>
                      </a:r>
                      <a:endParaRPr lang="en-US" sz="900" b="1" dirty="0">
                        <a:solidFill>
                          <a:schemeClr val="tx1"/>
                        </a:solidFill>
                        <a:latin typeface="Arial" panose="020B0604020202020204" pitchFamily="34" charset="0"/>
                        <a:cs typeface="Arial" panose="020B0604020202020204" pitchFamily="34" charset="0"/>
                      </a:endParaRPr>
                    </a:p>
                  </a:txBody>
                  <a:tcPr marL="90288" marR="18288" marT="18288" marB="18288" anchor="b"/>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900" b="1" dirty="0">
                          <a:latin typeface="Arial" panose="020B0604020202020204" pitchFamily="34" charset="0"/>
                          <a:cs typeface="Arial" panose="020B0604020202020204" pitchFamily="34" charset="0"/>
                        </a:rPr>
                        <a:t>0.91 (0.77-12.7) </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tc hMerge="1">
                  <a:txBody>
                    <a:bodyPr/>
                    <a:lstStyle/>
                    <a:p>
                      <a:pPr algn="ctr"/>
                      <a:endParaRPr lang="en-US" sz="1100" b="0">
                        <a:solidFill>
                          <a:schemeClr val="tx1"/>
                        </a:solidFill>
                      </a:endParaRPr>
                    </a:p>
                  </a:txBody>
                  <a:tcPr marL="18288" marR="18288" marT="18288" marB="1828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45094">
                <a:tc>
                  <a:txBody>
                    <a:bodyPr/>
                    <a:lstStyle/>
                    <a:p>
                      <a:r>
                        <a:rPr lang="en-US" sz="900" b="1" dirty="0">
                          <a:latin typeface="Arial" panose="020B0604020202020204" pitchFamily="34" charset="0"/>
                          <a:cs typeface="Arial" panose="020B0604020202020204" pitchFamily="34" charset="0"/>
                        </a:rPr>
                        <a:t>P value</a:t>
                      </a:r>
                      <a:endParaRPr lang="en-US" sz="900" b="1" dirty="0">
                        <a:solidFill>
                          <a:schemeClr val="tx1"/>
                        </a:solidFill>
                        <a:latin typeface="Arial" panose="020B0604020202020204" pitchFamily="34" charset="0"/>
                        <a:cs typeface="Arial" panose="020B0604020202020204" pitchFamily="34" charset="0"/>
                      </a:endParaRPr>
                    </a:p>
                  </a:txBody>
                  <a:tcPr marL="90288" marR="18288" marT="18288" marB="18288" anchor="b"/>
                </a:tc>
                <a:tc gridSpan="2">
                  <a:txBody>
                    <a:bodyPr/>
                    <a:lstStyle/>
                    <a:p>
                      <a:pPr algn="ctr"/>
                      <a:r>
                        <a:rPr lang="en-US" sz="900" b="1" dirty="0">
                          <a:latin typeface="Arial" panose="020B0604020202020204" pitchFamily="34" charset="0"/>
                          <a:cs typeface="Arial" panose="020B0604020202020204" pitchFamily="34" charset="0"/>
                        </a:rPr>
                        <a:t>Not tested</a:t>
                      </a:r>
                      <a:endParaRPr lang="en-US" sz="900" b="1" dirty="0">
                        <a:solidFill>
                          <a:schemeClr val="tx1"/>
                        </a:solidFill>
                        <a:latin typeface="Arial" panose="020B0604020202020204" pitchFamily="34" charset="0"/>
                        <a:cs typeface="Arial" panose="020B0604020202020204" pitchFamily="34" charset="0"/>
                      </a:endParaRPr>
                    </a:p>
                  </a:txBody>
                  <a:tcPr marL="18288" marR="18288" marT="18288" marB="18288" anchor="b"/>
                </a:tc>
                <a:tc hMerge="1">
                  <a:txBody>
                    <a:bodyPr/>
                    <a:lstStyle/>
                    <a:p>
                      <a:endParaRPr lang="en-US"/>
                    </a:p>
                  </a:txBody>
                  <a:tcPr/>
                </a:tc>
                <a:extLst>
                  <a:ext uri="{0D108BD9-81ED-4DB2-BD59-A6C34878D82A}">
                    <a16:rowId xmlns:a16="http://schemas.microsoft.com/office/drawing/2014/main" val="931732231"/>
                  </a:ext>
                </a:extLst>
              </a:tr>
            </a:tbl>
          </a:graphicData>
        </a:graphic>
      </p:graphicFrame>
    </p:spTree>
    <p:custDataLst>
      <p:tags r:id="rId1"/>
    </p:custDataLst>
    <p:extLst>
      <p:ext uri="{BB962C8B-B14F-4D97-AF65-F5344CB8AC3E}">
        <p14:creationId xmlns:p14="http://schemas.microsoft.com/office/powerpoint/2010/main" val="404718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6">
            <a:extLst>
              <a:ext uri="{FF2B5EF4-FFF2-40B4-BE49-F238E27FC236}">
                <a16:creationId xmlns:a16="http://schemas.microsoft.com/office/drawing/2014/main" id="{F8D9E5FB-D8FC-4954-A2BB-511DC1315695}"/>
              </a:ext>
            </a:extLst>
          </p:cNvPr>
          <p:cNvSpPr>
            <a:spLocks noGrp="1"/>
          </p:cNvSpPr>
          <p:nvPr>
            <p:ph type="title"/>
          </p:nvPr>
        </p:nvSpPr>
        <p:spPr/>
        <p:txBody>
          <a:bodyPr/>
          <a:lstStyle/>
          <a:p>
            <a:r>
              <a:rPr lang="en-US" dirty="0"/>
              <a:t>CASE 1: MSI-H GE JUNCTION ADENOCARCINOMA</a:t>
            </a:r>
          </a:p>
        </p:txBody>
      </p:sp>
      <p:sp>
        <p:nvSpPr>
          <p:cNvPr id="4" name="Content Placeholder 7">
            <a:extLst>
              <a:ext uri="{FF2B5EF4-FFF2-40B4-BE49-F238E27FC236}">
                <a16:creationId xmlns:a16="http://schemas.microsoft.com/office/drawing/2014/main" id="{614D0308-BB0C-4BEB-BEB5-0A7DDB5924DE}"/>
              </a:ext>
            </a:extLst>
          </p:cNvPr>
          <p:cNvSpPr>
            <a:spLocks noGrp="1"/>
          </p:cNvSpPr>
          <p:nvPr>
            <p:ph sz="quarter" idx="14"/>
          </p:nvPr>
        </p:nvSpPr>
        <p:spPr/>
        <p:txBody>
          <a:bodyPr/>
          <a:lstStyle/>
          <a:p>
            <a:r>
              <a:rPr lang="en-US" dirty="0"/>
              <a:t>At presentation T3N1, HER2 negative, imaging negative for metastasis</a:t>
            </a:r>
          </a:p>
          <a:p>
            <a:r>
              <a:rPr lang="en-US" dirty="0"/>
              <a:t>The patient treated with carboplatin/paclitaxel/radiation</a:t>
            </a:r>
          </a:p>
          <a:p>
            <a:r>
              <a:rPr lang="en-US" dirty="0"/>
              <a:t>The patient developed malignant supraclavicular and retroperitoneal lymphadenopathy</a:t>
            </a:r>
          </a:p>
          <a:p>
            <a:r>
              <a:rPr lang="en-US" dirty="0"/>
              <a:t>Biopsy proven metastatic adenocarcinoma </a:t>
            </a:r>
          </a:p>
          <a:p>
            <a:r>
              <a:rPr lang="en-US" dirty="0"/>
              <a:t>Treated with palliative FOLFOX for four cycles with further disease progression</a:t>
            </a:r>
          </a:p>
          <a:p>
            <a:r>
              <a:rPr lang="en-US" b="1" dirty="0">
                <a:solidFill>
                  <a:schemeClr val="accent1"/>
                </a:solidFill>
              </a:rPr>
              <a:t>MSI-H tumour </a:t>
            </a:r>
            <a:r>
              <a:rPr lang="mr-IN" b="1" dirty="0">
                <a:solidFill>
                  <a:schemeClr val="accent1"/>
                </a:solidFill>
              </a:rPr>
              <a:t>–</a:t>
            </a:r>
            <a:r>
              <a:rPr lang="en-US" b="1" dirty="0">
                <a:solidFill>
                  <a:schemeClr val="accent1"/>
                </a:solidFill>
              </a:rPr>
              <a:t> on NGS 31 mutations including MLH1 X263 splice</a:t>
            </a:r>
          </a:p>
          <a:p>
            <a:endParaRPr lang="en-US" b="1" dirty="0">
              <a:solidFill>
                <a:schemeClr val="accent1"/>
              </a:solidFill>
            </a:endParaRPr>
          </a:p>
          <a:p>
            <a:endParaRPr lang="en-US" dirty="0"/>
          </a:p>
        </p:txBody>
      </p:sp>
      <p:sp>
        <p:nvSpPr>
          <p:cNvPr id="9" name="Content Placeholder 8">
            <a:extLst>
              <a:ext uri="{FF2B5EF4-FFF2-40B4-BE49-F238E27FC236}">
                <a16:creationId xmlns:a16="http://schemas.microsoft.com/office/drawing/2014/main" id="{8B0CF547-CF03-4045-84FE-140E29C657CC}"/>
              </a:ext>
            </a:extLst>
          </p:cNvPr>
          <p:cNvSpPr>
            <a:spLocks noGrp="1"/>
          </p:cNvSpPr>
          <p:nvPr>
            <p:ph sz="quarter" idx="15"/>
          </p:nvPr>
        </p:nvSpPr>
        <p:spPr>
          <a:xfrm>
            <a:off x="620183" y="6356351"/>
            <a:ext cx="10516377" cy="365125"/>
          </a:xfrm>
        </p:spPr>
        <p:txBody>
          <a:bodyPr/>
          <a:lstStyle/>
          <a:p>
            <a:r>
              <a:rPr lang="en-GB" sz="1200" dirty="0">
                <a:solidFill>
                  <a:schemeClr val="tx2"/>
                </a:solidFill>
              </a:rPr>
              <a:t>FOLFOX, fluorouracil (5-FU), leucovorin, oxaliplatin; GE, gastroesophageal; HER2, human epidermal growth factor receptor 2; MLH1, MutL protein homolog 1; MSI‑H, microsatellite instability-high; </a:t>
            </a:r>
            <a:r>
              <a:rPr lang="en-GB" dirty="0">
                <a:solidFill>
                  <a:schemeClr val="tx2"/>
                </a:solidFill>
              </a:rPr>
              <a:t>N, nodal stage; NGS, next-generation sequencing; T, tumour stage</a:t>
            </a:r>
          </a:p>
        </p:txBody>
      </p:sp>
    </p:spTree>
    <p:extLst>
      <p:ext uri="{BB962C8B-B14F-4D97-AF65-F5344CB8AC3E}">
        <p14:creationId xmlns:p14="http://schemas.microsoft.com/office/powerpoint/2010/main" val="838631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92A0B6-186E-7FEA-943B-4921A8389631}"/>
              </a:ext>
            </a:extLst>
          </p:cNvPr>
          <p:cNvSpPr>
            <a:spLocks noGrp="1"/>
          </p:cNvSpPr>
          <p:nvPr>
            <p:ph type="title"/>
          </p:nvPr>
        </p:nvSpPr>
        <p:spPr/>
        <p:txBody>
          <a:bodyPr/>
          <a:lstStyle/>
          <a:p>
            <a:r>
              <a:rPr lang="en-US" dirty="0"/>
              <a:t>TMB is not predictive of ICB benefit in non-MSI-H </a:t>
            </a:r>
          </a:p>
        </p:txBody>
      </p:sp>
      <p:sp>
        <p:nvSpPr>
          <p:cNvPr id="15" name="Content Placeholder 14">
            <a:extLst>
              <a:ext uri="{FF2B5EF4-FFF2-40B4-BE49-F238E27FC236}">
                <a16:creationId xmlns:a16="http://schemas.microsoft.com/office/drawing/2014/main" id="{5D49E20C-4BCD-F94D-8AE7-9EBEB416A641}"/>
              </a:ext>
            </a:extLst>
          </p:cNvPr>
          <p:cNvSpPr>
            <a:spLocks noGrp="1"/>
          </p:cNvSpPr>
          <p:nvPr>
            <p:ph sz="quarter" idx="14"/>
          </p:nvPr>
        </p:nvSpPr>
        <p:spPr>
          <a:xfrm>
            <a:off x="620184" y="959256"/>
            <a:ext cx="10962216" cy="4525200"/>
          </a:xfrm>
        </p:spPr>
        <p:txBody>
          <a:bodyPr>
            <a:normAutofit/>
          </a:bodyPr>
          <a:lstStyle/>
          <a:p>
            <a:r>
              <a:rPr lang="en-GB" sz="1600" dirty="0"/>
              <a:t>FDA 6/16/2020: accelerated approval for pembrolizumab for unresectable or metastatic TMB-H (≥10mut/Mb) solid tumours, as determined by an FDA-approved test, that have progressed following prior treatment and who have no satisfactory alternative treatment option </a:t>
            </a:r>
          </a:p>
        </p:txBody>
      </p:sp>
      <p:sp>
        <p:nvSpPr>
          <p:cNvPr id="23" name="Content Placeholder 22">
            <a:extLst>
              <a:ext uri="{FF2B5EF4-FFF2-40B4-BE49-F238E27FC236}">
                <a16:creationId xmlns:a16="http://schemas.microsoft.com/office/drawing/2014/main" id="{89AD9EF6-5237-D64C-86F2-7149E0CCC6E3}"/>
              </a:ext>
            </a:extLst>
          </p:cNvPr>
          <p:cNvSpPr>
            <a:spLocks noGrp="1"/>
          </p:cNvSpPr>
          <p:nvPr>
            <p:ph sz="quarter" idx="15"/>
          </p:nvPr>
        </p:nvSpPr>
        <p:spPr>
          <a:xfrm>
            <a:off x="620183" y="6376243"/>
            <a:ext cx="10300353" cy="365125"/>
          </a:xfrm>
        </p:spPr>
        <p:txBody>
          <a:bodyPr anchor="b"/>
          <a:lstStyle/>
          <a:p>
            <a:pPr>
              <a:lnSpc>
                <a:spcPct val="90000"/>
              </a:lnSpc>
              <a:spcBef>
                <a:spcPts val="0"/>
              </a:spcBef>
              <a:spcAft>
                <a:spcPts val="200"/>
              </a:spcAft>
            </a:pPr>
            <a:r>
              <a:rPr lang="en-US" sz="1000" dirty="0">
                <a:solidFill>
                  <a:schemeClr val="tx2"/>
                </a:solidFill>
              </a:rPr>
              <a:t>CI, confidence interval; CT, chemotherapy; FDA, Food and Drug Administration; HR, hazard ratio; ICB, immune checkpoint blockade; Mb, megabase; mo, month; MSI-H, microsatellite instability-high; mut, mutation; OS, overall survival; PFS, progression-free survival; TMB-(H), tumour mutational burden-(high)</a:t>
            </a:r>
          </a:p>
          <a:p>
            <a:pPr>
              <a:lnSpc>
                <a:spcPct val="90000"/>
              </a:lnSpc>
              <a:spcBef>
                <a:spcPts val="0"/>
              </a:spcBef>
              <a:spcAft>
                <a:spcPts val="200"/>
              </a:spcAft>
            </a:pPr>
            <a:r>
              <a:rPr lang="en-US" sz="1000" dirty="0">
                <a:solidFill>
                  <a:schemeClr val="tx2"/>
                </a:solidFill>
              </a:rPr>
              <a:t>Lee K-W, et al. Clin Cancer Res. 2022; 28:3489-98</a:t>
            </a:r>
          </a:p>
        </p:txBody>
      </p:sp>
      <p:sp>
        <p:nvSpPr>
          <p:cNvPr id="6" name="TextBox 5">
            <a:extLst>
              <a:ext uri="{FF2B5EF4-FFF2-40B4-BE49-F238E27FC236}">
                <a16:creationId xmlns:a16="http://schemas.microsoft.com/office/drawing/2014/main" id="{0E684DD5-62DD-0BC2-9915-156BFCDCC142}"/>
              </a:ext>
            </a:extLst>
          </p:cNvPr>
          <p:cNvSpPr txBox="1"/>
          <p:nvPr/>
        </p:nvSpPr>
        <p:spPr>
          <a:xfrm>
            <a:off x="7600822" y="1874397"/>
            <a:ext cx="4375331" cy="3208571"/>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900"/>
              </a:spcBef>
              <a:spcAft>
                <a:spcPts val="0"/>
              </a:spcAft>
              <a:buClr>
                <a:schemeClr val="accent1"/>
              </a:buClr>
              <a:buSzTx/>
              <a:buFont typeface="Arial" panose="020B0604020202020204" pitchFamily="34" charset="0"/>
              <a:buChar char="•"/>
              <a:tabLst/>
              <a:defRPr/>
            </a:pPr>
            <a: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t>TMB ≥10 Mut/Mb is seen in </a:t>
            </a:r>
            <a:b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br>
            <a: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t>~10%-15% of gastric cancers (KEYNOTE-062 data)</a:t>
            </a:r>
          </a:p>
          <a:p>
            <a:pPr marL="342900" marR="0" lvl="0" indent="-342900" algn="l" defTabSz="914400" rtl="0" eaLnBrk="1" fontAlgn="auto" latinLnBrk="0" hangingPunct="1">
              <a:lnSpc>
                <a:spcPct val="100000"/>
              </a:lnSpc>
              <a:spcBef>
                <a:spcPts val="900"/>
              </a:spcBef>
              <a:spcAft>
                <a:spcPts val="0"/>
              </a:spcAft>
              <a:buClr>
                <a:schemeClr val="accent1"/>
              </a:buClr>
              <a:buSzTx/>
              <a:buFont typeface="Arial" panose="020B0604020202020204" pitchFamily="34" charset="0"/>
              <a:buChar char="•"/>
              <a:tabLst/>
              <a:defRPr/>
            </a:pPr>
            <a: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t>~45% of TMB-H also were MSI-H</a:t>
            </a:r>
          </a:p>
          <a:p>
            <a:pPr marL="342900" marR="0" lvl="0" indent="-342900" algn="l" defTabSz="914400" rtl="0" eaLnBrk="1" fontAlgn="auto" latinLnBrk="0" hangingPunct="1">
              <a:lnSpc>
                <a:spcPct val="100000"/>
              </a:lnSpc>
              <a:spcBef>
                <a:spcPts val="900"/>
              </a:spcBef>
              <a:spcAft>
                <a:spcPts val="0"/>
              </a:spcAft>
              <a:buClr>
                <a:schemeClr val="accent1"/>
              </a:buClr>
              <a:buSzTx/>
              <a:buFont typeface="Arial" panose="020B0604020202020204" pitchFamily="34" charset="0"/>
              <a:buChar char="•"/>
              <a:tabLst/>
              <a:defRPr/>
            </a:pPr>
            <a: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t>TMB and PD-L1 CPS do not have a tight correlation (r=0.23)</a:t>
            </a:r>
          </a:p>
          <a:p>
            <a:pPr marL="342900" marR="0" lvl="0" indent="-342900" algn="l" defTabSz="914400" rtl="0" eaLnBrk="1" fontAlgn="auto" latinLnBrk="0" hangingPunct="1">
              <a:lnSpc>
                <a:spcPct val="100000"/>
              </a:lnSpc>
              <a:spcBef>
                <a:spcPts val="900"/>
              </a:spcBef>
              <a:spcAft>
                <a:spcPts val="0"/>
              </a:spcAft>
              <a:buClr>
                <a:schemeClr val="accent1"/>
              </a:buClr>
              <a:buSzTx/>
              <a:buFont typeface="Arial" panose="020B0604020202020204" pitchFamily="34" charset="0"/>
              <a:buChar char="•"/>
              <a:tabLst/>
              <a:defRPr/>
            </a:pPr>
            <a: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t>After removing patients with </a:t>
            </a:r>
            <a:b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br>
            <a:r>
              <a:rPr kumimoji="0" lang="en-GB" b="0" i="0" u="none" strike="noStrike" kern="1200" cap="none" spc="0" normalizeH="0" baseline="0" dirty="0">
                <a:ln>
                  <a:noFill/>
                </a:ln>
                <a:solidFill>
                  <a:schemeClr val="tx2"/>
                </a:solidFill>
                <a:effectLst/>
                <a:uLnTx/>
                <a:uFillTx/>
                <a:latin typeface="Arial" panose="020B0604020202020204" pitchFamily="34" charset="0"/>
                <a:cs typeface="Arial" panose="020B0604020202020204" pitchFamily="34" charset="0"/>
              </a:rPr>
              <a:t>MSI-H tumours, association between TMB-H and PFS/OS no longer significant</a:t>
            </a:r>
          </a:p>
        </p:txBody>
      </p:sp>
      <p:cxnSp>
        <p:nvCxnSpPr>
          <p:cNvPr id="10" name="Straight Connector 9">
            <a:extLst>
              <a:ext uri="{FF2B5EF4-FFF2-40B4-BE49-F238E27FC236}">
                <a16:creationId xmlns:a16="http://schemas.microsoft.com/office/drawing/2014/main" id="{A0245A15-B378-FD21-5945-C9488E91AE3B}"/>
              </a:ext>
            </a:extLst>
          </p:cNvPr>
          <p:cNvCxnSpPr/>
          <p:nvPr/>
        </p:nvCxnSpPr>
        <p:spPr bwMode="auto">
          <a:xfrm flipV="1">
            <a:off x="1040151" y="1977029"/>
            <a:ext cx="0" cy="1578543"/>
          </a:xfrm>
          <a:prstGeom prst="line">
            <a:avLst/>
          </a:prstGeom>
          <a:noFill/>
          <a:ln w="19050" cap="flat" cmpd="sng" algn="ctr">
            <a:solidFill>
              <a:schemeClr val="tx1"/>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CDD4D6BD-02C1-7DD6-0335-9B7752963841}"/>
              </a:ext>
            </a:extLst>
          </p:cNvPr>
          <p:cNvCxnSpPr>
            <a:cxnSpLocks/>
          </p:cNvCxnSpPr>
          <p:nvPr/>
        </p:nvCxnSpPr>
        <p:spPr bwMode="auto">
          <a:xfrm flipH="1">
            <a:off x="980344" y="1981842"/>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721C4A4B-7CA3-5275-F2F6-D3CD505F8612}"/>
              </a:ext>
            </a:extLst>
          </p:cNvPr>
          <p:cNvCxnSpPr>
            <a:cxnSpLocks/>
          </p:cNvCxnSpPr>
          <p:nvPr/>
        </p:nvCxnSpPr>
        <p:spPr bwMode="auto">
          <a:xfrm flipH="1">
            <a:off x="980344" y="2295626"/>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A3303C11-B431-485D-5CEC-937E6ABDB546}"/>
              </a:ext>
            </a:extLst>
          </p:cNvPr>
          <p:cNvCxnSpPr>
            <a:cxnSpLocks/>
          </p:cNvCxnSpPr>
          <p:nvPr/>
        </p:nvCxnSpPr>
        <p:spPr bwMode="auto">
          <a:xfrm flipH="1">
            <a:off x="980344" y="2609410"/>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48457C03-6BD9-36A8-B6BB-5643A6944742}"/>
              </a:ext>
            </a:extLst>
          </p:cNvPr>
          <p:cNvCxnSpPr>
            <a:cxnSpLocks/>
          </p:cNvCxnSpPr>
          <p:nvPr/>
        </p:nvCxnSpPr>
        <p:spPr bwMode="auto">
          <a:xfrm flipH="1">
            <a:off x="980344" y="2923194"/>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2F0B9868-EACF-8FBB-BCB9-36AD926BF3F8}"/>
              </a:ext>
            </a:extLst>
          </p:cNvPr>
          <p:cNvCxnSpPr>
            <a:cxnSpLocks/>
          </p:cNvCxnSpPr>
          <p:nvPr/>
        </p:nvCxnSpPr>
        <p:spPr bwMode="auto">
          <a:xfrm flipH="1">
            <a:off x="980344" y="3236978"/>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E44296F4-ABF1-2B5B-015E-D5CDB985F0EA}"/>
              </a:ext>
            </a:extLst>
          </p:cNvPr>
          <p:cNvCxnSpPr>
            <a:cxnSpLocks/>
          </p:cNvCxnSpPr>
          <p:nvPr/>
        </p:nvCxnSpPr>
        <p:spPr bwMode="auto">
          <a:xfrm flipH="1">
            <a:off x="980344" y="3550760"/>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B86764F6-2D0B-55E3-9602-3508829998ED}"/>
              </a:ext>
            </a:extLst>
          </p:cNvPr>
          <p:cNvCxnSpPr>
            <a:cxnSpLocks/>
          </p:cNvCxnSpPr>
          <p:nvPr/>
        </p:nvCxnSpPr>
        <p:spPr bwMode="auto">
          <a:xfrm>
            <a:off x="1040151" y="3550760"/>
            <a:ext cx="0" cy="62564"/>
          </a:xfrm>
          <a:prstGeom prst="line">
            <a:avLst/>
          </a:prstGeom>
          <a:noFill/>
          <a:ln w="19050" cap="flat" cmpd="sng" algn="ctr">
            <a:solidFill>
              <a:schemeClr val="tx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EFA0A154-A008-4BE5-678C-3C184EECEF1F}"/>
              </a:ext>
            </a:extLst>
          </p:cNvPr>
          <p:cNvCxnSpPr>
            <a:cxnSpLocks/>
          </p:cNvCxnSpPr>
          <p:nvPr/>
        </p:nvCxnSpPr>
        <p:spPr bwMode="auto">
          <a:xfrm>
            <a:off x="2285541" y="3550760"/>
            <a:ext cx="0" cy="62564"/>
          </a:xfrm>
          <a:prstGeom prst="line">
            <a:avLst/>
          </a:prstGeom>
          <a:noFill/>
          <a:ln w="19050" cap="flat" cmpd="sng" algn="ctr">
            <a:solidFill>
              <a:schemeClr val="tx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6A348C3E-B7BE-B9CA-29BF-344BA03A4F8F}"/>
              </a:ext>
            </a:extLst>
          </p:cNvPr>
          <p:cNvCxnSpPr>
            <a:cxnSpLocks/>
          </p:cNvCxnSpPr>
          <p:nvPr/>
        </p:nvCxnSpPr>
        <p:spPr bwMode="auto">
          <a:xfrm>
            <a:off x="3530931" y="3550760"/>
            <a:ext cx="0" cy="62564"/>
          </a:xfrm>
          <a:prstGeom prst="line">
            <a:avLst/>
          </a:prstGeom>
          <a:noFill/>
          <a:ln w="19050" cap="flat" cmpd="sng" algn="ctr">
            <a:solidFill>
              <a:schemeClr val="tx1"/>
            </a:solidFill>
            <a:prstDash val="solid"/>
            <a:round/>
            <a:headEnd type="none" w="med" len="med"/>
            <a:tailEnd type="none" w="med" len="med"/>
          </a:ln>
          <a:effectLst/>
        </p:spPr>
      </p:cxnSp>
      <p:sp>
        <p:nvSpPr>
          <p:cNvPr id="28" name="TextBox 27">
            <a:extLst>
              <a:ext uri="{FF2B5EF4-FFF2-40B4-BE49-F238E27FC236}">
                <a16:creationId xmlns:a16="http://schemas.microsoft.com/office/drawing/2014/main" id="{ECFD04D5-9DD3-5C74-58B1-A630A19AC9EE}"/>
              </a:ext>
            </a:extLst>
          </p:cNvPr>
          <p:cNvSpPr txBox="1"/>
          <p:nvPr/>
        </p:nvSpPr>
        <p:spPr bwMode="auto">
          <a:xfrm>
            <a:off x="2295167" y="1824104"/>
            <a:ext cx="1321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Pembrolizumab</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CT</a:t>
            </a:r>
          </a:p>
        </p:txBody>
      </p:sp>
      <p:sp>
        <p:nvSpPr>
          <p:cNvPr id="29" name="Rectangle 28">
            <a:extLst>
              <a:ext uri="{FF2B5EF4-FFF2-40B4-BE49-F238E27FC236}">
                <a16:creationId xmlns:a16="http://schemas.microsoft.com/office/drawing/2014/main" id="{49D4292C-C5B5-6116-1337-5A3530A6169C}"/>
              </a:ext>
            </a:extLst>
          </p:cNvPr>
          <p:cNvSpPr/>
          <p:nvPr/>
        </p:nvSpPr>
        <p:spPr bwMode="auto">
          <a:xfrm>
            <a:off x="2218528" y="1906071"/>
            <a:ext cx="108702" cy="10870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835D725A-42FA-2E22-E78F-4C2EC08EA3F4}"/>
              </a:ext>
            </a:extLst>
          </p:cNvPr>
          <p:cNvSpPr/>
          <p:nvPr/>
        </p:nvSpPr>
        <p:spPr bwMode="auto">
          <a:xfrm>
            <a:off x="2218528" y="2098439"/>
            <a:ext cx="108702" cy="108702"/>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EF76074-40AC-834A-7E7A-24BAC0932016}"/>
              </a:ext>
            </a:extLst>
          </p:cNvPr>
          <p:cNvSpPr txBox="1"/>
          <p:nvPr/>
        </p:nvSpPr>
        <p:spPr bwMode="auto">
          <a:xfrm rot="16200000">
            <a:off x="-360994" y="2532039"/>
            <a:ext cx="170090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Objective response</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rate (%)</a:t>
            </a:r>
          </a:p>
        </p:txBody>
      </p:sp>
      <p:sp>
        <p:nvSpPr>
          <p:cNvPr id="32" name="TextBox 31">
            <a:extLst>
              <a:ext uri="{FF2B5EF4-FFF2-40B4-BE49-F238E27FC236}">
                <a16:creationId xmlns:a16="http://schemas.microsoft.com/office/drawing/2014/main" id="{C8DD6D8C-8E8A-FFAF-8A8F-14E7E9FA7D69}"/>
              </a:ext>
            </a:extLst>
          </p:cNvPr>
          <p:cNvSpPr txBox="1"/>
          <p:nvPr/>
        </p:nvSpPr>
        <p:spPr bwMode="auto">
          <a:xfrm>
            <a:off x="843301" y="3555572"/>
            <a:ext cx="16280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TMB &gt;10 mut/mb</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(n=35)</a:t>
            </a:r>
          </a:p>
        </p:txBody>
      </p:sp>
      <p:sp>
        <p:nvSpPr>
          <p:cNvPr id="33" name="TextBox 32">
            <a:extLst>
              <a:ext uri="{FF2B5EF4-FFF2-40B4-BE49-F238E27FC236}">
                <a16:creationId xmlns:a16="http://schemas.microsoft.com/office/drawing/2014/main" id="{B43258BC-3CC0-C27D-21CB-112BE7F5F0AD}"/>
              </a:ext>
            </a:extLst>
          </p:cNvPr>
          <p:cNvSpPr txBox="1"/>
          <p:nvPr/>
        </p:nvSpPr>
        <p:spPr bwMode="auto">
          <a:xfrm>
            <a:off x="2098877" y="3555572"/>
            <a:ext cx="16280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TMB &lt;10 mut/mb</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(n=171)</a:t>
            </a:r>
          </a:p>
        </p:txBody>
      </p:sp>
      <p:sp>
        <p:nvSpPr>
          <p:cNvPr id="34" name="TextBox 33">
            <a:extLst>
              <a:ext uri="{FF2B5EF4-FFF2-40B4-BE49-F238E27FC236}">
                <a16:creationId xmlns:a16="http://schemas.microsoft.com/office/drawing/2014/main" id="{AE74D7D8-548C-0A0F-900A-8AF7F6B2B836}"/>
              </a:ext>
            </a:extLst>
          </p:cNvPr>
          <p:cNvSpPr txBox="1"/>
          <p:nvPr/>
        </p:nvSpPr>
        <p:spPr bwMode="auto">
          <a:xfrm>
            <a:off x="569960" y="1828571"/>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100</a:t>
            </a:r>
          </a:p>
        </p:txBody>
      </p:sp>
      <p:sp>
        <p:nvSpPr>
          <p:cNvPr id="36" name="TextBox 35">
            <a:extLst>
              <a:ext uri="{FF2B5EF4-FFF2-40B4-BE49-F238E27FC236}">
                <a16:creationId xmlns:a16="http://schemas.microsoft.com/office/drawing/2014/main" id="{051967D4-DA8E-6492-F99D-FB1399333BB3}"/>
              </a:ext>
            </a:extLst>
          </p:cNvPr>
          <p:cNvSpPr txBox="1"/>
          <p:nvPr/>
        </p:nvSpPr>
        <p:spPr bwMode="auto">
          <a:xfrm>
            <a:off x="569960" y="2142889"/>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80</a:t>
            </a:r>
          </a:p>
        </p:txBody>
      </p:sp>
      <p:sp>
        <p:nvSpPr>
          <p:cNvPr id="38" name="TextBox 37">
            <a:extLst>
              <a:ext uri="{FF2B5EF4-FFF2-40B4-BE49-F238E27FC236}">
                <a16:creationId xmlns:a16="http://schemas.microsoft.com/office/drawing/2014/main" id="{13D1697A-8651-91DB-E2C7-67ABA4E560A1}"/>
              </a:ext>
            </a:extLst>
          </p:cNvPr>
          <p:cNvSpPr txBox="1"/>
          <p:nvPr/>
        </p:nvSpPr>
        <p:spPr bwMode="auto">
          <a:xfrm>
            <a:off x="569960" y="2457207"/>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60</a:t>
            </a:r>
          </a:p>
        </p:txBody>
      </p:sp>
      <p:sp>
        <p:nvSpPr>
          <p:cNvPr id="40" name="TextBox 39">
            <a:extLst>
              <a:ext uri="{FF2B5EF4-FFF2-40B4-BE49-F238E27FC236}">
                <a16:creationId xmlns:a16="http://schemas.microsoft.com/office/drawing/2014/main" id="{0CD535E6-0DEB-AB28-732A-C58BB84B27F0}"/>
              </a:ext>
            </a:extLst>
          </p:cNvPr>
          <p:cNvSpPr txBox="1"/>
          <p:nvPr/>
        </p:nvSpPr>
        <p:spPr bwMode="auto">
          <a:xfrm>
            <a:off x="569960" y="277152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42" name="TextBox 41">
            <a:extLst>
              <a:ext uri="{FF2B5EF4-FFF2-40B4-BE49-F238E27FC236}">
                <a16:creationId xmlns:a16="http://schemas.microsoft.com/office/drawing/2014/main" id="{3E60776B-C542-8A39-3387-65A6B509DB9D}"/>
              </a:ext>
            </a:extLst>
          </p:cNvPr>
          <p:cNvSpPr txBox="1"/>
          <p:nvPr/>
        </p:nvSpPr>
        <p:spPr bwMode="auto">
          <a:xfrm>
            <a:off x="569960" y="3085843"/>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a:t>
            </a:r>
          </a:p>
        </p:txBody>
      </p:sp>
      <p:sp>
        <p:nvSpPr>
          <p:cNvPr id="44" name="TextBox 43">
            <a:extLst>
              <a:ext uri="{FF2B5EF4-FFF2-40B4-BE49-F238E27FC236}">
                <a16:creationId xmlns:a16="http://schemas.microsoft.com/office/drawing/2014/main" id="{2F9F8FB9-5D3E-F97F-9176-BCC6A9BCECEB}"/>
              </a:ext>
            </a:extLst>
          </p:cNvPr>
          <p:cNvSpPr txBox="1"/>
          <p:nvPr/>
        </p:nvSpPr>
        <p:spPr bwMode="auto">
          <a:xfrm>
            <a:off x="569960" y="3406922"/>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45" name="TextBox 44">
            <a:extLst>
              <a:ext uri="{FF2B5EF4-FFF2-40B4-BE49-F238E27FC236}">
                <a16:creationId xmlns:a16="http://schemas.microsoft.com/office/drawing/2014/main" id="{4C3C9D31-EC5E-8185-D256-CBCAC3C8839F}"/>
              </a:ext>
            </a:extLst>
          </p:cNvPr>
          <p:cNvSpPr txBox="1"/>
          <p:nvPr/>
        </p:nvSpPr>
        <p:spPr bwMode="auto">
          <a:xfrm>
            <a:off x="1241814" y="2417928"/>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55.6</a:t>
            </a:r>
          </a:p>
        </p:txBody>
      </p:sp>
      <p:sp>
        <p:nvSpPr>
          <p:cNvPr id="46" name="TextBox 45">
            <a:extLst>
              <a:ext uri="{FF2B5EF4-FFF2-40B4-BE49-F238E27FC236}">
                <a16:creationId xmlns:a16="http://schemas.microsoft.com/office/drawing/2014/main" id="{50386393-C770-5F2D-5701-25A63EC20129}"/>
              </a:ext>
            </a:extLst>
          </p:cNvPr>
          <p:cNvSpPr txBox="1"/>
          <p:nvPr/>
        </p:nvSpPr>
        <p:spPr bwMode="auto">
          <a:xfrm>
            <a:off x="1593775" y="264840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41.2</a:t>
            </a:r>
          </a:p>
        </p:txBody>
      </p:sp>
      <p:sp>
        <p:nvSpPr>
          <p:cNvPr id="47" name="TextBox 46">
            <a:extLst>
              <a:ext uri="{FF2B5EF4-FFF2-40B4-BE49-F238E27FC236}">
                <a16:creationId xmlns:a16="http://schemas.microsoft.com/office/drawing/2014/main" id="{AEC148F5-AE25-AF7C-F5C7-68F2F9797562}"/>
              </a:ext>
            </a:extLst>
          </p:cNvPr>
          <p:cNvSpPr txBox="1"/>
          <p:nvPr/>
        </p:nvSpPr>
        <p:spPr bwMode="auto">
          <a:xfrm>
            <a:off x="2501784" y="3183982"/>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6.7</a:t>
            </a:r>
          </a:p>
        </p:txBody>
      </p:sp>
      <p:grpSp>
        <p:nvGrpSpPr>
          <p:cNvPr id="48" name="Group 47">
            <a:extLst>
              <a:ext uri="{FF2B5EF4-FFF2-40B4-BE49-F238E27FC236}">
                <a16:creationId xmlns:a16="http://schemas.microsoft.com/office/drawing/2014/main" id="{6D62C5B3-D730-932E-1BC0-3C6E57C66D76}"/>
              </a:ext>
            </a:extLst>
          </p:cNvPr>
          <p:cNvGrpSpPr/>
          <p:nvPr/>
        </p:nvGrpSpPr>
        <p:grpSpPr>
          <a:xfrm>
            <a:off x="1333845" y="2676003"/>
            <a:ext cx="648916" cy="874755"/>
            <a:chOff x="1012832" y="2749155"/>
            <a:chExt cx="648916" cy="874755"/>
          </a:xfrm>
        </p:grpSpPr>
        <p:sp>
          <p:nvSpPr>
            <p:cNvPr id="49" name="Rectangle 48">
              <a:extLst>
                <a:ext uri="{FF2B5EF4-FFF2-40B4-BE49-F238E27FC236}">
                  <a16:creationId xmlns:a16="http://schemas.microsoft.com/office/drawing/2014/main" id="{2C6EB521-95BC-C0C6-3822-280ECF54F084}"/>
                </a:ext>
              </a:extLst>
            </p:cNvPr>
            <p:cNvSpPr/>
            <p:nvPr/>
          </p:nvSpPr>
          <p:spPr bwMode="auto">
            <a:xfrm>
              <a:off x="1012832" y="2749155"/>
              <a:ext cx="296199" cy="874755"/>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49">
              <a:extLst>
                <a:ext uri="{FF2B5EF4-FFF2-40B4-BE49-F238E27FC236}">
                  <a16:creationId xmlns:a16="http://schemas.microsoft.com/office/drawing/2014/main" id="{3D65FB23-E666-00B4-B1AF-895B62D70652}"/>
                </a:ext>
              </a:extLst>
            </p:cNvPr>
            <p:cNvSpPr/>
            <p:nvPr/>
          </p:nvSpPr>
          <p:spPr bwMode="auto">
            <a:xfrm>
              <a:off x="1365549" y="2973899"/>
              <a:ext cx="296199" cy="650011"/>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1" name="Group 50">
            <a:extLst>
              <a:ext uri="{FF2B5EF4-FFF2-40B4-BE49-F238E27FC236}">
                <a16:creationId xmlns:a16="http://schemas.microsoft.com/office/drawing/2014/main" id="{C2579E72-0E9B-7B20-710D-64B6715FBA2B}"/>
              </a:ext>
            </a:extLst>
          </p:cNvPr>
          <p:cNvGrpSpPr/>
          <p:nvPr/>
        </p:nvGrpSpPr>
        <p:grpSpPr>
          <a:xfrm>
            <a:off x="2592719" y="2807408"/>
            <a:ext cx="648916" cy="741049"/>
            <a:chOff x="1012832" y="2882861"/>
            <a:chExt cx="648916" cy="741049"/>
          </a:xfrm>
        </p:grpSpPr>
        <p:sp>
          <p:nvSpPr>
            <p:cNvPr id="52" name="Rectangle 51">
              <a:extLst>
                <a:ext uri="{FF2B5EF4-FFF2-40B4-BE49-F238E27FC236}">
                  <a16:creationId xmlns:a16="http://schemas.microsoft.com/office/drawing/2014/main" id="{CEA1F77B-210E-D81A-630D-208CD5A1A9A3}"/>
                </a:ext>
              </a:extLst>
            </p:cNvPr>
            <p:cNvSpPr/>
            <p:nvPr/>
          </p:nvSpPr>
          <p:spPr bwMode="auto">
            <a:xfrm>
              <a:off x="1012832" y="3521018"/>
              <a:ext cx="296199" cy="10289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Rectangle 52">
              <a:extLst>
                <a:ext uri="{FF2B5EF4-FFF2-40B4-BE49-F238E27FC236}">
                  <a16:creationId xmlns:a16="http://schemas.microsoft.com/office/drawing/2014/main" id="{8451B5F4-D0D1-F4BB-0051-FF4D023C9A5F}"/>
                </a:ext>
              </a:extLst>
            </p:cNvPr>
            <p:cNvSpPr/>
            <p:nvPr/>
          </p:nvSpPr>
          <p:spPr bwMode="auto">
            <a:xfrm>
              <a:off x="1365549" y="2882861"/>
              <a:ext cx="296199" cy="741049"/>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4" name="TextBox 53">
            <a:extLst>
              <a:ext uri="{FF2B5EF4-FFF2-40B4-BE49-F238E27FC236}">
                <a16:creationId xmlns:a16="http://schemas.microsoft.com/office/drawing/2014/main" id="{7537AD68-4E31-7769-2FF8-A8FB6D2294BA}"/>
              </a:ext>
            </a:extLst>
          </p:cNvPr>
          <p:cNvSpPr txBox="1"/>
          <p:nvPr/>
        </p:nvSpPr>
        <p:spPr bwMode="auto">
          <a:xfrm>
            <a:off x="2857255" y="254626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47.6</a:t>
            </a:r>
          </a:p>
        </p:txBody>
      </p:sp>
      <p:cxnSp>
        <p:nvCxnSpPr>
          <p:cNvPr id="55" name="Straight Connector 54">
            <a:extLst>
              <a:ext uri="{FF2B5EF4-FFF2-40B4-BE49-F238E27FC236}">
                <a16:creationId xmlns:a16="http://schemas.microsoft.com/office/drawing/2014/main" id="{5CFC5A37-373E-80DE-C9C6-86C4E797405D}"/>
              </a:ext>
            </a:extLst>
          </p:cNvPr>
          <p:cNvCxnSpPr>
            <a:cxnSpLocks/>
          </p:cNvCxnSpPr>
          <p:nvPr/>
        </p:nvCxnSpPr>
        <p:spPr bwMode="auto">
          <a:xfrm>
            <a:off x="1025712" y="3550760"/>
            <a:ext cx="2519658" cy="0"/>
          </a:xfrm>
          <a:prstGeom prst="line">
            <a:avLst/>
          </a:prstGeom>
          <a:noFill/>
          <a:ln w="19050" cap="flat" cmpd="sng" algn="ctr">
            <a:solidFill>
              <a:schemeClr val="tx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60C02EAC-D742-8F37-3EF0-03B733425BFD}"/>
              </a:ext>
            </a:extLst>
          </p:cNvPr>
          <p:cNvCxnSpPr/>
          <p:nvPr/>
        </p:nvCxnSpPr>
        <p:spPr bwMode="auto">
          <a:xfrm flipV="1">
            <a:off x="4466355" y="1977029"/>
            <a:ext cx="0" cy="1578543"/>
          </a:xfrm>
          <a:prstGeom prst="line">
            <a:avLst/>
          </a:prstGeom>
          <a:noFill/>
          <a:ln w="19050" cap="flat" cmpd="sng" algn="ctr">
            <a:solidFill>
              <a:schemeClr val="tx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D9921F24-4DC5-44D0-2832-1C75FA7C266F}"/>
              </a:ext>
            </a:extLst>
          </p:cNvPr>
          <p:cNvCxnSpPr>
            <a:cxnSpLocks/>
          </p:cNvCxnSpPr>
          <p:nvPr/>
        </p:nvCxnSpPr>
        <p:spPr bwMode="auto">
          <a:xfrm flipH="1">
            <a:off x="4406548" y="1981842"/>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103CE35A-8ADC-2C14-66E6-2456BD9C9AB2}"/>
              </a:ext>
            </a:extLst>
          </p:cNvPr>
          <p:cNvCxnSpPr>
            <a:cxnSpLocks/>
          </p:cNvCxnSpPr>
          <p:nvPr/>
        </p:nvCxnSpPr>
        <p:spPr bwMode="auto">
          <a:xfrm flipH="1">
            <a:off x="4406548" y="2295626"/>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7A4AEECD-36FA-4F4D-A396-D044D38293FE}"/>
              </a:ext>
            </a:extLst>
          </p:cNvPr>
          <p:cNvCxnSpPr>
            <a:cxnSpLocks/>
          </p:cNvCxnSpPr>
          <p:nvPr/>
        </p:nvCxnSpPr>
        <p:spPr bwMode="auto">
          <a:xfrm flipH="1">
            <a:off x="4406548" y="2609410"/>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F964942E-8B99-2C70-AE07-BDC571C7F445}"/>
              </a:ext>
            </a:extLst>
          </p:cNvPr>
          <p:cNvCxnSpPr>
            <a:cxnSpLocks/>
          </p:cNvCxnSpPr>
          <p:nvPr/>
        </p:nvCxnSpPr>
        <p:spPr bwMode="auto">
          <a:xfrm flipH="1">
            <a:off x="4406548" y="2923194"/>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4F7BD8AE-33FA-7A02-4E67-173B227AD2E3}"/>
              </a:ext>
            </a:extLst>
          </p:cNvPr>
          <p:cNvCxnSpPr>
            <a:cxnSpLocks/>
          </p:cNvCxnSpPr>
          <p:nvPr/>
        </p:nvCxnSpPr>
        <p:spPr bwMode="auto">
          <a:xfrm flipH="1">
            <a:off x="4406548" y="3236978"/>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419FD180-FC21-9FE4-921B-91E04C25EC81}"/>
              </a:ext>
            </a:extLst>
          </p:cNvPr>
          <p:cNvCxnSpPr>
            <a:cxnSpLocks/>
          </p:cNvCxnSpPr>
          <p:nvPr/>
        </p:nvCxnSpPr>
        <p:spPr bwMode="auto">
          <a:xfrm flipH="1">
            <a:off x="4406548" y="3550760"/>
            <a:ext cx="64620" cy="0"/>
          </a:xfrm>
          <a:prstGeom prst="line">
            <a:avLst/>
          </a:prstGeom>
          <a:noFill/>
          <a:ln w="19050" cap="flat" cmpd="sng" algn="ctr">
            <a:solidFill>
              <a:schemeClr val="tx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D43C5062-829E-9748-31D7-18A91AE2FD79}"/>
              </a:ext>
            </a:extLst>
          </p:cNvPr>
          <p:cNvCxnSpPr>
            <a:cxnSpLocks/>
          </p:cNvCxnSpPr>
          <p:nvPr/>
        </p:nvCxnSpPr>
        <p:spPr bwMode="auto">
          <a:xfrm>
            <a:off x="4466355" y="3550760"/>
            <a:ext cx="0" cy="62564"/>
          </a:xfrm>
          <a:prstGeom prst="line">
            <a:avLst/>
          </a:prstGeom>
          <a:noFill/>
          <a:ln w="19050" cap="flat" cmpd="sng" algn="ctr">
            <a:solidFill>
              <a:schemeClr val="tx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412C4A2B-AF3F-BDEE-EFB8-168916769E44}"/>
              </a:ext>
            </a:extLst>
          </p:cNvPr>
          <p:cNvCxnSpPr>
            <a:cxnSpLocks/>
          </p:cNvCxnSpPr>
          <p:nvPr/>
        </p:nvCxnSpPr>
        <p:spPr bwMode="auto">
          <a:xfrm>
            <a:off x="5711745" y="3550760"/>
            <a:ext cx="0" cy="62564"/>
          </a:xfrm>
          <a:prstGeom prst="line">
            <a:avLst/>
          </a:prstGeom>
          <a:noFill/>
          <a:ln w="19050" cap="flat" cmpd="sng" algn="ctr">
            <a:solidFill>
              <a:schemeClr val="tx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9BB46E77-6089-1A7C-9364-11757F4CB65B}"/>
              </a:ext>
            </a:extLst>
          </p:cNvPr>
          <p:cNvCxnSpPr>
            <a:cxnSpLocks/>
          </p:cNvCxnSpPr>
          <p:nvPr/>
        </p:nvCxnSpPr>
        <p:spPr bwMode="auto">
          <a:xfrm>
            <a:off x="6957135" y="3550760"/>
            <a:ext cx="0" cy="62564"/>
          </a:xfrm>
          <a:prstGeom prst="line">
            <a:avLst/>
          </a:prstGeom>
          <a:noFill/>
          <a:ln w="19050" cap="flat" cmpd="sng" algn="ctr">
            <a:solidFill>
              <a:schemeClr val="tx1"/>
            </a:solidFill>
            <a:prstDash val="solid"/>
            <a:round/>
            <a:headEnd type="none" w="med" len="med"/>
            <a:tailEnd type="none" w="med" len="med"/>
          </a:ln>
          <a:effectLst/>
        </p:spPr>
      </p:cxnSp>
      <p:sp>
        <p:nvSpPr>
          <p:cNvPr id="71" name="TextBox 70">
            <a:extLst>
              <a:ext uri="{FF2B5EF4-FFF2-40B4-BE49-F238E27FC236}">
                <a16:creationId xmlns:a16="http://schemas.microsoft.com/office/drawing/2014/main" id="{64F991CE-BCE8-CDD1-F04D-70DCEBD61372}"/>
              </a:ext>
            </a:extLst>
          </p:cNvPr>
          <p:cNvSpPr txBox="1"/>
          <p:nvPr/>
        </p:nvSpPr>
        <p:spPr bwMode="auto">
          <a:xfrm>
            <a:off x="5721371" y="1824104"/>
            <a:ext cx="18993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Pembrolizumab + CT</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Pub</a:t>
            </a:r>
          </a:p>
        </p:txBody>
      </p:sp>
      <p:sp>
        <p:nvSpPr>
          <p:cNvPr id="72" name="Rectangle 71">
            <a:extLst>
              <a:ext uri="{FF2B5EF4-FFF2-40B4-BE49-F238E27FC236}">
                <a16:creationId xmlns:a16="http://schemas.microsoft.com/office/drawing/2014/main" id="{B6AADE20-10EA-0169-8420-69AFE4045910}"/>
              </a:ext>
            </a:extLst>
          </p:cNvPr>
          <p:cNvSpPr/>
          <p:nvPr/>
        </p:nvSpPr>
        <p:spPr bwMode="auto">
          <a:xfrm>
            <a:off x="5647907" y="1912421"/>
            <a:ext cx="108702" cy="10870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3" name="Rectangle 72">
            <a:extLst>
              <a:ext uri="{FF2B5EF4-FFF2-40B4-BE49-F238E27FC236}">
                <a16:creationId xmlns:a16="http://schemas.microsoft.com/office/drawing/2014/main" id="{C6A98FC2-9653-5A8B-CC43-FF3719089EB4}"/>
              </a:ext>
            </a:extLst>
          </p:cNvPr>
          <p:cNvSpPr/>
          <p:nvPr/>
        </p:nvSpPr>
        <p:spPr bwMode="auto">
          <a:xfrm>
            <a:off x="5647907" y="2092089"/>
            <a:ext cx="108702" cy="108702"/>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5" name="TextBox 74">
            <a:extLst>
              <a:ext uri="{FF2B5EF4-FFF2-40B4-BE49-F238E27FC236}">
                <a16:creationId xmlns:a16="http://schemas.microsoft.com/office/drawing/2014/main" id="{61933E18-AA42-E9A3-1D31-77E239372616}"/>
              </a:ext>
            </a:extLst>
          </p:cNvPr>
          <p:cNvSpPr txBox="1"/>
          <p:nvPr/>
        </p:nvSpPr>
        <p:spPr bwMode="auto">
          <a:xfrm>
            <a:off x="4269505" y="3555572"/>
            <a:ext cx="16280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TMB &gt;10 mut/mb</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(n=32)</a:t>
            </a:r>
          </a:p>
        </p:txBody>
      </p:sp>
      <p:sp>
        <p:nvSpPr>
          <p:cNvPr id="76" name="TextBox 75">
            <a:extLst>
              <a:ext uri="{FF2B5EF4-FFF2-40B4-BE49-F238E27FC236}">
                <a16:creationId xmlns:a16="http://schemas.microsoft.com/office/drawing/2014/main" id="{D8DDD477-AA1E-0367-D284-F2E3567CB4CA}"/>
              </a:ext>
            </a:extLst>
          </p:cNvPr>
          <p:cNvSpPr txBox="1"/>
          <p:nvPr/>
        </p:nvSpPr>
        <p:spPr bwMode="auto">
          <a:xfrm>
            <a:off x="5525081" y="3555572"/>
            <a:ext cx="16280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TMB &lt;10 mut/mb</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(n=167)</a:t>
            </a:r>
          </a:p>
        </p:txBody>
      </p:sp>
      <p:sp>
        <p:nvSpPr>
          <p:cNvPr id="77" name="TextBox 76">
            <a:extLst>
              <a:ext uri="{FF2B5EF4-FFF2-40B4-BE49-F238E27FC236}">
                <a16:creationId xmlns:a16="http://schemas.microsoft.com/office/drawing/2014/main" id="{42A78E85-3739-E559-7A93-9105D55F2D6C}"/>
              </a:ext>
            </a:extLst>
          </p:cNvPr>
          <p:cNvSpPr txBox="1"/>
          <p:nvPr/>
        </p:nvSpPr>
        <p:spPr bwMode="auto">
          <a:xfrm>
            <a:off x="3996164" y="1828571"/>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100</a:t>
            </a:r>
          </a:p>
        </p:txBody>
      </p:sp>
      <p:sp>
        <p:nvSpPr>
          <p:cNvPr id="79" name="TextBox 78">
            <a:extLst>
              <a:ext uri="{FF2B5EF4-FFF2-40B4-BE49-F238E27FC236}">
                <a16:creationId xmlns:a16="http://schemas.microsoft.com/office/drawing/2014/main" id="{6C85BE13-BB36-A251-F2C8-76384833692C}"/>
              </a:ext>
            </a:extLst>
          </p:cNvPr>
          <p:cNvSpPr txBox="1"/>
          <p:nvPr/>
        </p:nvSpPr>
        <p:spPr bwMode="auto">
          <a:xfrm>
            <a:off x="3996164" y="2142889"/>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80</a:t>
            </a:r>
          </a:p>
        </p:txBody>
      </p:sp>
      <p:sp>
        <p:nvSpPr>
          <p:cNvPr id="81" name="TextBox 80">
            <a:extLst>
              <a:ext uri="{FF2B5EF4-FFF2-40B4-BE49-F238E27FC236}">
                <a16:creationId xmlns:a16="http://schemas.microsoft.com/office/drawing/2014/main" id="{9A1DD354-7623-12FA-FB31-4556FDF9BD9C}"/>
              </a:ext>
            </a:extLst>
          </p:cNvPr>
          <p:cNvSpPr txBox="1"/>
          <p:nvPr/>
        </p:nvSpPr>
        <p:spPr bwMode="auto">
          <a:xfrm>
            <a:off x="3996164" y="2457207"/>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60</a:t>
            </a:r>
          </a:p>
        </p:txBody>
      </p:sp>
      <p:sp>
        <p:nvSpPr>
          <p:cNvPr id="83" name="TextBox 82">
            <a:extLst>
              <a:ext uri="{FF2B5EF4-FFF2-40B4-BE49-F238E27FC236}">
                <a16:creationId xmlns:a16="http://schemas.microsoft.com/office/drawing/2014/main" id="{C52A26E7-50F7-30E3-B7C8-2C12A548B379}"/>
              </a:ext>
            </a:extLst>
          </p:cNvPr>
          <p:cNvSpPr txBox="1"/>
          <p:nvPr/>
        </p:nvSpPr>
        <p:spPr bwMode="auto">
          <a:xfrm>
            <a:off x="3996164" y="277152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85" name="TextBox 84">
            <a:extLst>
              <a:ext uri="{FF2B5EF4-FFF2-40B4-BE49-F238E27FC236}">
                <a16:creationId xmlns:a16="http://schemas.microsoft.com/office/drawing/2014/main" id="{E50FE04B-323E-AEB4-4FFB-837581F40036}"/>
              </a:ext>
            </a:extLst>
          </p:cNvPr>
          <p:cNvSpPr txBox="1"/>
          <p:nvPr/>
        </p:nvSpPr>
        <p:spPr bwMode="auto">
          <a:xfrm>
            <a:off x="3996164" y="3085843"/>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a:t>
            </a:r>
          </a:p>
        </p:txBody>
      </p:sp>
      <p:sp>
        <p:nvSpPr>
          <p:cNvPr id="87" name="TextBox 86">
            <a:extLst>
              <a:ext uri="{FF2B5EF4-FFF2-40B4-BE49-F238E27FC236}">
                <a16:creationId xmlns:a16="http://schemas.microsoft.com/office/drawing/2014/main" id="{C191F54E-4D2D-6620-7A9C-958829BA1B32}"/>
              </a:ext>
            </a:extLst>
          </p:cNvPr>
          <p:cNvSpPr txBox="1"/>
          <p:nvPr/>
        </p:nvSpPr>
        <p:spPr bwMode="auto">
          <a:xfrm>
            <a:off x="3996164" y="3406922"/>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88" name="TextBox 87">
            <a:extLst>
              <a:ext uri="{FF2B5EF4-FFF2-40B4-BE49-F238E27FC236}">
                <a16:creationId xmlns:a16="http://schemas.microsoft.com/office/drawing/2014/main" id="{7A9B5C77-FA5A-E5AD-EF50-C183A846C7C9}"/>
              </a:ext>
            </a:extLst>
          </p:cNvPr>
          <p:cNvSpPr txBox="1"/>
          <p:nvPr/>
        </p:nvSpPr>
        <p:spPr bwMode="auto">
          <a:xfrm>
            <a:off x="4668018" y="2148691"/>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73.3</a:t>
            </a:r>
          </a:p>
        </p:txBody>
      </p:sp>
      <p:sp>
        <p:nvSpPr>
          <p:cNvPr id="89" name="TextBox 88">
            <a:extLst>
              <a:ext uri="{FF2B5EF4-FFF2-40B4-BE49-F238E27FC236}">
                <a16:creationId xmlns:a16="http://schemas.microsoft.com/office/drawing/2014/main" id="{D220112F-E967-1225-5178-B0916FC4C340}"/>
              </a:ext>
            </a:extLst>
          </p:cNvPr>
          <p:cNvSpPr txBox="1"/>
          <p:nvPr/>
        </p:nvSpPr>
        <p:spPr bwMode="auto">
          <a:xfrm>
            <a:off x="5019979" y="264840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41.2</a:t>
            </a:r>
          </a:p>
        </p:txBody>
      </p:sp>
      <p:sp>
        <p:nvSpPr>
          <p:cNvPr id="90" name="TextBox 89">
            <a:extLst>
              <a:ext uri="{FF2B5EF4-FFF2-40B4-BE49-F238E27FC236}">
                <a16:creationId xmlns:a16="http://schemas.microsoft.com/office/drawing/2014/main" id="{6844175B-03F4-C21B-F72B-30BD42650204}"/>
              </a:ext>
            </a:extLst>
          </p:cNvPr>
          <p:cNvSpPr txBox="1"/>
          <p:nvPr/>
        </p:nvSpPr>
        <p:spPr bwMode="auto">
          <a:xfrm>
            <a:off x="5927988" y="260210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45.9</a:t>
            </a:r>
          </a:p>
        </p:txBody>
      </p:sp>
      <p:grpSp>
        <p:nvGrpSpPr>
          <p:cNvPr id="91" name="Group 90">
            <a:extLst>
              <a:ext uri="{FF2B5EF4-FFF2-40B4-BE49-F238E27FC236}">
                <a16:creationId xmlns:a16="http://schemas.microsoft.com/office/drawing/2014/main" id="{CB01A8A6-2D8E-7365-CB2C-56CB763A4C2E}"/>
              </a:ext>
            </a:extLst>
          </p:cNvPr>
          <p:cNvGrpSpPr/>
          <p:nvPr/>
        </p:nvGrpSpPr>
        <p:grpSpPr>
          <a:xfrm>
            <a:off x="4760049" y="2403927"/>
            <a:ext cx="648916" cy="1146832"/>
            <a:chOff x="1012832" y="2477079"/>
            <a:chExt cx="648916" cy="1146832"/>
          </a:xfrm>
        </p:grpSpPr>
        <p:sp>
          <p:nvSpPr>
            <p:cNvPr id="92" name="Rectangle 91">
              <a:extLst>
                <a:ext uri="{FF2B5EF4-FFF2-40B4-BE49-F238E27FC236}">
                  <a16:creationId xmlns:a16="http://schemas.microsoft.com/office/drawing/2014/main" id="{3110D758-0E70-74F8-21A3-7F851C9B35B4}"/>
                </a:ext>
              </a:extLst>
            </p:cNvPr>
            <p:cNvSpPr/>
            <p:nvPr/>
          </p:nvSpPr>
          <p:spPr bwMode="auto">
            <a:xfrm>
              <a:off x="1012832" y="2477079"/>
              <a:ext cx="296199" cy="11468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3" name="Rectangle 92">
              <a:extLst>
                <a:ext uri="{FF2B5EF4-FFF2-40B4-BE49-F238E27FC236}">
                  <a16:creationId xmlns:a16="http://schemas.microsoft.com/office/drawing/2014/main" id="{73655689-D524-C7B0-BCD3-552B6D196E7D}"/>
                </a:ext>
              </a:extLst>
            </p:cNvPr>
            <p:cNvSpPr/>
            <p:nvPr/>
          </p:nvSpPr>
          <p:spPr bwMode="auto">
            <a:xfrm>
              <a:off x="1365549" y="2973899"/>
              <a:ext cx="296199" cy="650011"/>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94" name="Group 93">
            <a:extLst>
              <a:ext uri="{FF2B5EF4-FFF2-40B4-BE49-F238E27FC236}">
                <a16:creationId xmlns:a16="http://schemas.microsoft.com/office/drawing/2014/main" id="{865F3E76-6975-68FD-CA5E-D1FAA7318092}"/>
              </a:ext>
            </a:extLst>
          </p:cNvPr>
          <p:cNvGrpSpPr/>
          <p:nvPr/>
        </p:nvGrpSpPr>
        <p:grpSpPr>
          <a:xfrm>
            <a:off x="6018923" y="2807408"/>
            <a:ext cx="648916" cy="741049"/>
            <a:chOff x="1012832" y="2882861"/>
            <a:chExt cx="648916" cy="741049"/>
          </a:xfrm>
        </p:grpSpPr>
        <p:sp>
          <p:nvSpPr>
            <p:cNvPr id="95" name="Rectangle 94">
              <a:extLst>
                <a:ext uri="{FF2B5EF4-FFF2-40B4-BE49-F238E27FC236}">
                  <a16:creationId xmlns:a16="http://schemas.microsoft.com/office/drawing/2014/main" id="{7E0D5098-44ED-8D07-1328-5BA412C52B13}"/>
                </a:ext>
              </a:extLst>
            </p:cNvPr>
            <p:cNvSpPr/>
            <p:nvPr/>
          </p:nvSpPr>
          <p:spPr bwMode="auto">
            <a:xfrm>
              <a:off x="1012832" y="2901020"/>
              <a:ext cx="296199" cy="72289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6" name="Rectangle 95">
              <a:extLst>
                <a:ext uri="{FF2B5EF4-FFF2-40B4-BE49-F238E27FC236}">
                  <a16:creationId xmlns:a16="http://schemas.microsoft.com/office/drawing/2014/main" id="{2AFCDC59-379B-D7B4-D670-7EBD9C67B80B}"/>
                </a:ext>
              </a:extLst>
            </p:cNvPr>
            <p:cNvSpPr/>
            <p:nvPr/>
          </p:nvSpPr>
          <p:spPr bwMode="auto">
            <a:xfrm>
              <a:off x="1365549" y="2882861"/>
              <a:ext cx="296199" cy="741049"/>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7" name="TextBox 96">
            <a:extLst>
              <a:ext uri="{FF2B5EF4-FFF2-40B4-BE49-F238E27FC236}">
                <a16:creationId xmlns:a16="http://schemas.microsoft.com/office/drawing/2014/main" id="{BF135518-F23E-4685-873A-ED35A6CA8183}"/>
              </a:ext>
            </a:extLst>
          </p:cNvPr>
          <p:cNvSpPr txBox="1"/>
          <p:nvPr/>
        </p:nvSpPr>
        <p:spPr bwMode="auto">
          <a:xfrm>
            <a:off x="6283459" y="2546265"/>
            <a:ext cx="4781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47.6</a:t>
            </a:r>
          </a:p>
        </p:txBody>
      </p:sp>
      <p:cxnSp>
        <p:nvCxnSpPr>
          <p:cNvPr id="98" name="Straight Connector 97">
            <a:extLst>
              <a:ext uri="{FF2B5EF4-FFF2-40B4-BE49-F238E27FC236}">
                <a16:creationId xmlns:a16="http://schemas.microsoft.com/office/drawing/2014/main" id="{07455CC5-7B65-82DA-F804-02AE6BC2CCE1}"/>
              </a:ext>
            </a:extLst>
          </p:cNvPr>
          <p:cNvCxnSpPr>
            <a:cxnSpLocks/>
          </p:cNvCxnSpPr>
          <p:nvPr/>
        </p:nvCxnSpPr>
        <p:spPr bwMode="auto">
          <a:xfrm>
            <a:off x="4451916" y="3550760"/>
            <a:ext cx="2519658" cy="0"/>
          </a:xfrm>
          <a:prstGeom prst="line">
            <a:avLst/>
          </a:prstGeom>
          <a:noFill/>
          <a:ln w="19050" cap="flat" cmpd="sng" algn="ctr">
            <a:solidFill>
              <a:schemeClr val="tx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F2C24699-422D-1133-2108-26B98B7D42C5}"/>
              </a:ext>
            </a:extLst>
          </p:cNvPr>
          <p:cNvCxnSpPr/>
          <p:nvPr/>
        </p:nvCxnSpPr>
        <p:spPr bwMode="auto">
          <a:xfrm flipV="1">
            <a:off x="1070825" y="3987221"/>
            <a:ext cx="0" cy="1589870"/>
          </a:xfrm>
          <a:prstGeom prst="line">
            <a:avLst/>
          </a:prstGeom>
          <a:noFill/>
          <a:ln w="19050" cap="flat" cmpd="sng" algn="ctr">
            <a:solidFill>
              <a:schemeClr val="tx1"/>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AA43B464-8CF7-46F9-675E-BDF4E2F97B21}"/>
              </a:ext>
            </a:extLst>
          </p:cNvPr>
          <p:cNvCxnSpPr>
            <a:cxnSpLocks/>
          </p:cNvCxnSpPr>
          <p:nvPr/>
        </p:nvCxnSpPr>
        <p:spPr bwMode="auto">
          <a:xfrm>
            <a:off x="1076057" y="5580781"/>
            <a:ext cx="2386546" cy="0"/>
          </a:xfrm>
          <a:prstGeom prst="line">
            <a:avLst/>
          </a:prstGeom>
          <a:noFill/>
          <a:ln w="19050" cap="flat" cmpd="sng" algn="ctr">
            <a:solidFill>
              <a:schemeClr val="tx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D8560BA4-94F4-2BBE-D319-072243DFA428}"/>
              </a:ext>
            </a:extLst>
          </p:cNvPr>
          <p:cNvCxnSpPr>
            <a:cxnSpLocks/>
          </p:cNvCxnSpPr>
          <p:nvPr/>
        </p:nvCxnSpPr>
        <p:spPr bwMode="auto">
          <a:xfrm flipH="1">
            <a:off x="1014329" y="3998603"/>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4F5C77B4-5A90-B682-35AC-1C6401E66494}"/>
              </a:ext>
            </a:extLst>
          </p:cNvPr>
          <p:cNvCxnSpPr>
            <a:cxnSpLocks/>
          </p:cNvCxnSpPr>
          <p:nvPr/>
        </p:nvCxnSpPr>
        <p:spPr bwMode="auto">
          <a:xfrm flipH="1">
            <a:off x="1014329" y="4394148"/>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16AD615B-7C5F-890B-F7AA-CB612ED833FA}"/>
              </a:ext>
            </a:extLst>
          </p:cNvPr>
          <p:cNvCxnSpPr>
            <a:cxnSpLocks/>
          </p:cNvCxnSpPr>
          <p:nvPr/>
        </p:nvCxnSpPr>
        <p:spPr bwMode="auto">
          <a:xfrm flipH="1">
            <a:off x="1014329" y="4789693"/>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3841DB36-E565-2F28-B1B3-E18AD9765AE5}"/>
              </a:ext>
            </a:extLst>
          </p:cNvPr>
          <p:cNvCxnSpPr>
            <a:cxnSpLocks/>
          </p:cNvCxnSpPr>
          <p:nvPr/>
        </p:nvCxnSpPr>
        <p:spPr bwMode="auto">
          <a:xfrm flipH="1">
            <a:off x="1014329" y="5185238"/>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1EBBB47A-34EE-ACD9-1328-014FE272050F}"/>
              </a:ext>
            </a:extLst>
          </p:cNvPr>
          <p:cNvCxnSpPr>
            <a:cxnSpLocks/>
          </p:cNvCxnSpPr>
          <p:nvPr/>
        </p:nvCxnSpPr>
        <p:spPr bwMode="auto">
          <a:xfrm flipH="1">
            <a:off x="1014329" y="5580781"/>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7665FAE7-DE60-10B6-7FA8-B85643ED17A0}"/>
              </a:ext>
            </a:extLst>
          </p:cNvPr>
          <p:cNvCxnSpPr>
            <a:cxnSpLocks/>
          </p:cNvCxnSpPr>
          <p:nvPr/>
        </p:nvCxnSpPr>
        <p:spPr bwMode="auto">
          <a:xfrm>
            <a:off x="1070825" y="5577091"/>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0A8A1889-E5B0-DAD1-BA0F-2C41984CFA64}"/>
              </a:ext>
            </a:extLst>
          </p:cNvPr>
          <p:cNvCxnSpPr>
            <a:cxnSpLocks/>
          </p:cNvCxnSpPr>
          <p:nvPr/>
        </p:nvCxnSpPr>
        <p:spPr bwMode="auto">
          <a:xfrm>
            <a:off x="1666197" y="5577091"/>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18B106C9-8A9A-DD4E-D72C-A1FB917DCCBA}"/>
              </a:ext>
            </a:extLst>
          </p:cNvPr>
          <p:cNvCxnSpPr>
            <a:cxnSpLocks/>
          </p:cNvCxnSpPr>
          <p:nvPr/>
        </p:nvCxnSpPr>
        <p:spPr bwMode="auto">
          <a:xfrm>
            <a:off x="2261569" y="5577091"/>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FC439008-5E1B-EB69-5D7D-41C897BC4608}"/>
              </a:ext>
            </a:extLst>
          </p:cNvPr>
          <p:cNvCxnSpPr>
            <a:cxnSpLocks/>
          </p:cNvCxnSpPr>
          <p:nvPr/>
        </p:nvCxnSpPr>
        <p:spPr bwMode="auto">
          <a:xfrm>
            <a:off x="2856941" y="5577091"/>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C12EAF7A-284E-BB12-E2AB-5EAC1F98CF5E}"/>
              </a:ext>
            </a:extLst>
          </p:cNvPr>
          <p:cNvCxnSpPr>
            <a:cxnSpLocks/>
          </p:cNvCxnSpPr>
          <p:nvPr/>
        </p:nvCxnSpPr>
        <p:spPr bwMode="auto">
          <a:xfrm>
            <a:off x="3452312" y="5577091"/>
            <a:ext cx="0" cy="64008"/>
          </a:xfrm>
          <a:prstGeom prst="line">
            <a:avLst/>
          </a:prstGeom>
          <a:noFill/>
          <a:ln w="19050" cap="flat" cmpd="sng" algn="ctr">
            <a:solidFill>
              <a:schemeClr val="tx1"/>
            </a:solidFill>
            <a:prstDash val="solid"/>
            <a:round/>
            <a:headEnd type="none" w="med" len="med"/>
            <a:tailEnd type="none" w="med" len="med"/>
          </a:ln>
          <a:effectLst/>
        </p:spPr>
      </p:cxnSp>
      <p:sp>
        <p:nvSpPr>
          <p:cNvPr id="111" name="TextBox 110">
            <a:extLst>
              <a:ext uri="{FF2B5EF4-FFF2-40B4-BE49-F238E27FC236}">
                <a16:creationId xmlns:a16="http://schemas.microsoft.com/office/drawing/2014/main" id="{CEF112C6-5478-79F6-8CC5-574ED585CEF6}"/>
              </a:ext>
            </a:extLst>
          </p:cNvPr>
          <p:cNvSpPr txBox="1"/>
          <p:nvPr/>
        </p:nvSpPr>
        <p:spPr bwMode="auto">
          <a:xfrm>
            <a:off x="553343" y="3861048"/>
            <a:ext cx="51216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100</a:t>
            </a:r>
          </a:p>
        </p:txBody>
      </p:sp>
      <p:sp>
        <p:nvSpPr>
          <p:cNvPr id="112" name="TextBox 111">
            <a:extLst>
              <a:ext uri="{FF2B5EF4-FFF2-40B4-BE49-F238E27FC236}">
                <a16:creationId xmlns:a16="http://schemas.microsoft.com/office/drawing/2014/main" id="{B4230842-306E-FCAF-2840-3DA25CC78F03}"/>
              </a:ext>
            </a:extLst>
          </p:cNvPr>
          <p:cNvSpPr txBox="1"/>
          <p:nvPr/>
        </p:nvSpPr>
        <p:spPr bwMode="auto">
          <a:xfrm>
            <a:off x="639729" y="4255682"/>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75</a:t>
            </a:r>
          </a:p>
        </p:txBody>
      </p:sp>
      <p:sp>
        <p:nvSpPr>
          <p:cNvPr id="113" name="TextBox 112">
            <a:extLst>
              <a:ext uri="{FF2B5EF4-FFF2-40B4-BE49-F238E27FC236}">
                <a16:creationId xmlns:a16="http://schemas.microsoft.com/office/drawing/2014/main" id="{0DFE5512-48FB-C8F4-AB7A-69E8CDAC16AB}"/>
              </a:ext>
            </a:extLst>
          </p:cNvPr>
          <p:cNvSpPr txBox="1"/>
          <p:nvPr/>
        </p:nvSpPr>
        <p:spPr bwMode="auto">
          <a:xfrm>
            <a:off x="639729" y="4650316"/>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50</a:t>
            </a:r>
          </a:p>
        </p:txBody>
      </p:sp>
      <p:sp>
        <p:nvSpPr>
          <p:cNvPr id="114" name="TextBox 113">
            <a:extLst>
              <a:ext uri="{FF2B5EF4-FFF2-40B4-BE49-F238E27FC236}">
                <a16:creationId xmlns:a16="http://schemas.microsoft.com/office/drawing/2014/main" id="{1462E070-74D8-976D-7D7B-AD92264CDA83}"/>
              </a:ext>
            </a:extLst>
          </p:cNvPr>
          <p:cNvSpPr txBox="1"/>
          <p:nvPr/>
        </p:nvSpPr>
        <p:spPr bwMode="auto">
          <a:xfrm>
            <a:off x="639729" y="5044950"/>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a:t>
            </a:r>
          </a:p>
        </p:txBody>
      </p:sp>
      <p:sp>
        <p:nvSpPr>
          <p:cNvPr id="115" name="TextBox 114">
            <a:extLst>
              <a:ext uri="{FF2B5EF4-FFF2-40B4-BE49-F238E27FC236}">
                <a16:creationId xmlns:a16="http://schemas.microsoft.com/office/drawing/2014/main" id="{8F363D4E-21C8-B2CC-EC00-7F2209DDF576}"/>
              </a:ext>
            </a:extLst>
          </p:cNvPr>
          <p:cNvSpPr txBox="1"/>
          <p:nvPr/>
        </p:nvSpPr>
        <p:spPr bwMode="auto">
          <a:xfrm>
            <a:off x="639729" y="5439583"/>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116" name="TextBox 115">
            <a:extLst>
              <a:ext uri="{FF2B5EF4-FFF2-40B4-BE49-F238E27FC236}">
                <a16:creationId xmlns:a16="http://schemas.microsoft.com/office/drawing/2014/main" id="{AE1FE8A8-C1D7-120A-C99B-F88139A99563}"/>
              </a:ext>
            </a:extLst>
          </p:cNvPr>
          <p:cNvSpPr txBox="1"/>
          <p:nvPr/>
        </p:nvSpPr>
        <p:spPr bwMode="auto">
          <a:xfrm rot="16200000">
            <a:off x="-349958" y="4506842"/>
            <a:ext cx="16788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Progression-free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survival (%)</a:t>
            </a:r>
          </a:p>
        </p:txBody>
      </p:sp>
      <p:sp>
        <p:nvSpPr>
          <p:cNvPr id="117" name="TextBox 116">
            <a:extLst>
              <a:ext uri="{FF2B5EF4-FFF2-40B4-BE49-F238E27FC236}">
                <a16:creationId xmlns:a16="http://schemas.microsoft.com/office/drawing/2014/main" id="{283D30D1-E00A-D719-F1BE-3A6739621ED1}"/>
              </a:ext>
            </a:extLst>
          </p:cNvPr>
          <p:cNvSpPr txBox="1"/>
          <p:nvPr/>
        </p:nvSpPr>
        <p:spPr bwMode="auto">
          <a:xfrm>
            <a:off x="3231515" y="5577091"/>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118" name="TextBox 117">
            <a:extLst>
              <a:ext uri="{FF2B5EF4-FFF2-40B4-BE49-F238E27FC236}">
                <a16:creationId xmlns:a16="http://schemas.microsoft.com/office/drawing/2014/main" id="{1DFBAEE3-28B5-8166-1ED9-9B5FC9583AC1}"/>
              </a:ext>
            </a:extLst>
          </p:cNvPr>
          <p:cNvSpPr txBox="1"/>
          <p:nvPr/>
        </p:nvSpPr>
        <p:spPr bwMode="auto">
          <a:xfrm>
            <a:off x="860866" y="5577091"/>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119" name="TextBox 118">
            <a:extLst>
              <a:ext uri="{FF2B5EF4-FFF2-40B4-BE49-F238E27FC236}">
                <a16:creationId xmlns:a16="http://schemas.microsoft.com/office/drawing/2014/main" id="{998ABF09-EF53-63F4-5374-0FBBA7A8A2C7}"/>
              </a:ext>
            </a:extLst>
          </p:cNvPr>
          <p:cNvSpPr txBox="1"/>
          <p:nvPr/>
        </p:nvSpPr>
        <p:spPr bwMode="auto">
          <a:xfrm>
            <a:off x="1453528" y="5577091"/>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a:t>
            </a:r>
          </a:p>
        </p:txBody>
      </p:sp>
      <p:sp>
        <p:nvSpPr>
          <p:cNvPr id="120" name="TextBox 119">
            <a:extLst>
              <a:ext uri="{FF2B5EF4-FFF2-40B4-BE49-F238E27FC236}">
                <a16:creationId xmlns:a16="http://schemas.microsoft.com/office/drawing/2014/main" id="{114DCB61-97FB-E308-CE4C-A9A943E095A6}"/>
              </a:ext>
            </a:extLst>
          </p:cNvPr>
          <p:cNvSpPr txBox="1"/>
          <p:nvPr/>
        </p:nvSpPr>
        <p:spPr bwMode="auto">
          <a:xfrm>
            <a:off x="2046190" y="5577091"/>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a:t>
            </a:r>
          </a:p>
        </p:txBody>
      </p:sp>
      <p:sp>
        <p:nvSpPr>
          <p:cNvPr id="121" name="TextBox 120">
            <a:extLst>
              <a:ext uri="{FF2B5EF4-FFF2-40B4-BE49-F238E27FC236}">
                <a16:creationId xmlns:a16="http://schemas.microsoft.com/office/drawing/2014/main" id="{FC1F4C9A-DA27-F9AD-2969-6F3EE0193EAB}"/>
              </a:ext>
            </a:extLst>
          </p:cNvPr>
          <p:cNvSpPr txBox="1"/>
          <p:nvPr/>
        </p:nvSpPr>
        <p:spPr bwMode="auto">
          <a:xfrm>
            <a:off x="2638852" y="5577091"/>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30</a:t>
            </a:r>
          </a:p>
        </p:txBody>
      </p:sp>
      <p:sp>
        <p:nvSpPr>
          <p:cNvPr id="122" name="TextBox 121">
            <a:extLst>
              <a:ext uri="{FF2B5EF4-FFF2-40B4-BE49-F238E27FC236}">
                <a16:creationId xmlns:a16="http://schemas.microsoft.com/office/drawing/2014/main" id="{D5A099A6-1E69-D834-6316-3249F1B5101D}"/>
              </a:ext>
            </a:extLst>
          </p:cNvPr>
          <p:cNvSpPr txBox="1"/>
          <p:nvPr/>
        </p:nvSpPr>
        <p:spPr bwMode="auto">
          <a:xfrm>
            <a:off x="1112588" y="5729491"/>
            <a:ext cx="233608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Mo</a:t>
            </a:r>
          </a:p>
        </p:txBody>
      </p:sp>
      <p:sp>
        <p:nvSpPr>
          <p:cNvPr id="123" name="TextBox 122">
            <a:extLst>
              <a:ext uri="{FF2B5EF4-FFF2-40B4-BE49-F238E27FC236}">
                <a16:creationId xmlns:a16="http://schemas.microsoft.com/office/drawing/2014/main" id="{080F1494-00B7-265C-9A72-1269EA784325}"/>
              </a:ext>
            </a:extLst>
          </p:cNvPr>
          <p:cNvSpPr txBox="1"/>
          <p:nvPr/>
        </p:nvSpPr>
        <p:spPr bwMode="auto">
          <a:xfrm>
            <a:off x="909006" y="5844222"/>
            <a:ext cx="873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8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No. at risk</a:t>
            </a:r>
            <a:br>
              <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a:t>
            </a:r>
          </a:p>
        </p:txBody>
      </p:sp>
      <p:sp>
        <p:nvSpPr>
          <p:cNvPr id="124" name="TextBox 123">
            <a:extLst>
              <a:ext uri="{FF2B5EF4-FFF2-40B4-BE49-F238E27FC236}">
                <a16:creationId xmlns:a16="http://schemas.microsoft.com/office/drawing/2014/main" id="{16A0DB9F-8571-A0EA-9C00-5D0B48C99B48}"/>
              </a:ext>
            </a:extLst>
          </p:cNvPr>
          <p:cNvSpPr txBox="1"/>
          <p:nvPr/>
        </p:nvSpPr>
        <p:spPr bwMode="auto">
          <a:xfrm>
            <a:off x="1503265" y="5982721"/>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a:t>
            </a:r>
          </a:p>
        </p:txBody>
      </p:sp>
      <p:sp>
        <p:nvSpPr>
          <p:cNvPr id="125" name="TextBox 124">
            <a:extLst>
              <a:ext uri="{FF2B5EF4-FFF2-40B4-BE49-F238E27FC236}">
                <a16:creationId xmlns:a16="http://schemas.microsoft.com/office/drawing/2014/main" id="{4B0FCD6B-7742-D6AE-BB23-A871421B745D}"/>
              </a:ext>
            </a:extLst>
          </p:cNvPr>
          <p:cNvSpPr txBox="1"/>
          <p:nvPr/>
        </p:nvSpPr>
        <p:spPr bwMode="auto">
          <a:xfrm>
            <a:off x="2098215" y="5982721"/>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p>
        </p:txBody>
      </p:sp>
      <p:sp>
        <p:nvSpPr>
          <p:cNvPr id="126" name="TextBox 125">
            <a:extLst>
              <a:ext uri="{FF2B5EF4-FFF2-40B4-BE49-F238E27FC236}">
                <a16:creationId xmlns:a16="http://schemas.microsoft.com/office/drawing/2014/main" id="{FF84D59C-4432-9D5B-3E9F-9AA7482BB773}"/>
              </a:ext>
            </a:extLst>
          </p:cNvPr>
          <p:cNvSpPr txBox="1"/>
          <p:nvPr/>
        </p:nvSpPr>
        <p:spPr bwMode="auto">
          <a:xfrm>
            <a:off x="2693165" y="5982721"/>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127" name="TextBox 126">
            <a:extLst>
              <a:ext uri="{FF2B5EF4-FFF2-40B4-BE49-F238E27FC236}">
                <a16:creationId xmlns:a16="http://schemas.microsoft.com/office/drawing/2014/main" id="{91CFA6F5-CD09-8EC4-EDCD-229E324267E0}"/>
              </a:ext>
            </a:extLst>
          </p:cNvPr>
          <p:cNvSpPr txBox="1"/>
          <p:nvPr/>
        </p:nvSpPr>
        <p:spPr bwMode="auto">
          <a:xfrm>
            <a:off x="3288116" y="5982721"/>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128" name="TextBox 127">
            <a:extLst>
              <a:ext uri="{FF2B5EF4-FFF2-40B4-BE49-F238E27FC236}">
                <a16:creationId xmlns:a16="http://schemas.microsoft.com/office/drawing/2014/main" id="{EF19199A-E686-E168-26CA-1E0A2D230FCC}"/>
              </a:ext>
            </a:extLst>
          </p:cNvPr>
          <p:cNvSpPr txBox="1"/>
          <p:nvPr/>
        </p:nvSpPr>
        <p:spPr bwMode="auto">
          <a:xfrm>
            <a:off x="1174005" y="3897525"/>
            <a:ext cx="98648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TMB &gt;10 mut/Mb</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Pembrolizumab</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CT</a:t>
            </a:r>
          </a:p>
        </p:txBody>
      </p:sp>
      <p:sp>
        <p:nvSpPr>
          <p:cNvPr id="129" name="TextBox 128">
            <a:extLst>
              <a:ext uri="{FF2B5EF4-FFF2-40B4-BE49-F238E27FC236}">
                <a16:creationId xmlns:a16="http://schemas.microsoft.com/office/drawing/2014/main" id="{F6FE92FE-F10B-7F6E-60A2-704550D35B4F}"/>
              </a:ext>
            </a:extLst>
          </p:cNvPr>
          <p:cNvSpPr txBox="1"/>
          <p:nvPr/>
        </p:nvSpPr>
        <p:spPr bwMode="auto">
          <a:xfrm>
            <a:off x="2004875" y="3897525"/>
            <a:ext cx="299754"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a:t>
            </a:r>
          </a:p>
        </p:txBody>
      </p:sp>
      <p:sp>
        <p:nvSpPr>
          <p:cNvPr id="130" name="TextBox 129">
            <a:extLst>
              <a:ext uri="{FF2B5EF4-FFF2-40B4-BE49-F238E27FC236}">
                <a16:creationId xmlns:a16="http://schemas.microsoft.com/office/drawing/2014/main" id="{8A1835E6-8167-A56E-F166-8BC3A04D36B6}"/>
              </a:ext>
            </a:extLst>
          </p:cNvPr>
          <p:cNvSpPr txBox="1"/>
          <p:nvPr/>
        </p:nvSpPr>
        <p:spPr bwMode="auto">
          <a:xfrm>
            <a:off x="2143749" y="3897525"/>
            <a:ext cx="131362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PFS, Median (95% CI), Mo</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11.1 (3.0-NA)</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7.0 (4.7-18.6)</a:t>
            </a:r>
          </a:p>
        </p:txBody>
      </p:sp>
      <p:sp>
        <p:nvSpPr>
          <p:cNvPr id="131" name="TextBox 130">
            <a:extLst>
              <a:ext uri="{FF2B5EF4-FFF2-40B4-BE49-F238E27FC236}">
                <a16:creationId xmlns:a16="http://schemas.microsoft.com/office/drawing/2014/main" id="{C34A440B-D815-0991-48FC-4DA0E9470B73}"/>
              </a:ext>
            </a:extLst>
          </p:cNvPr>
          <p:cNvSpPr txBox="1"/>
          <p:nvPr/>
        </p:nvSpPr>
        <p:spPr bwMode="auto">
          <a:xfrm>
            <a:off x="3288433" y="3897525"/>
            <a:ext cx="71379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HR (95% CI)</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0.52</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(0.24-1.13)</a:t>
            </a:r>
          </a:p>
        </p:txBody>
      </p:sp>
      <p:cxnSp>
        <p:nvCxnSpPr>
          <p:cNvPr id="132" name="Straight Connector 131">
            <a:extLst>
              <a:ext uri="{FF2B5EF4-FFF2-40B4-BE49-F238E27FC236}">
                <a16:creationId xmlns:a16="http://schemas.microsoft.com/office/drawing/2014/main" id="{41B8EED6-56AB-8392-37F3-7CEF54069852}"/>
              </a:ext>
            </a:extLst>
          </p:cNvPr>
          <p:cNvCxnSpPr>
            <a:cxnSpLocks/>
          </p:cNvCxnSpPr>
          <p:nvPr/>
        </p:nvCxnSpPr>
        <p:spPr bwMode="auto">
          <a:xfrm flipV="1">
            <a:off x="1229664" y="4057000"/>
            <a:ext cx="2711823" cy="0"/>
          </a:xfrm>
          <a:prstGeom prst="line">
            <a:avLst/>
          </a:prstGeom>
          <a:noFill/>
          <a:ln w="12700" cap="flat" cmpd="sng" algn="ctr">
            <a:solidFill>
              <a:schemeClr val="tx1"/>
            </a:solidFill>
            <a:prstDash val="solid"/>
            <a:round/>
            <a:headEnd type="none" w="med" len="med"/>
            <a:tailEnd type="none" w="med" len="med"/>
          </a:ln>
          <a:effectLst/>
        </p:spPr>
      </p:cxnSp>
      <p:grpSp>
        <p:nvGrpSpPr>
          <p:cNvPr id="133" name="Group 132">
            <a:extLst>
              <a:ext uri="{FF2B5EF4-FFF2-40B4-BE49-F238E27FC236}">
                <a16:creationId xmlns:a16="http://schemas.microsoft.com/office/drawing/2014/main" id="{1BABD556-0EAF-3EB9-C471-B2EAAD2D2135}"/>
              </a:ext>
            </a:extLst>
          </p:cNvPr>
          <p:cNvGrpSpPr/>
          <p:nvPr/>
        </p:nvGrpSpPr>
        <p:grpSpPr>
          <a:xfrm>
            <a:off x="1117793" y="3994809"/>
            <a:ext cx="2223396" cy="1297613"/>
            <a:chOff x="796780" y="4120491"/>
            <a:chExt cx="2223396" cy="1297613"/>
          </a:xfrm>
        </p:grpSpPr>
        <p:sp>
          <p:nvSpPr>
            <p:cNvPr id="134" name="Freeform 140">
              <a:extLst>
                <a:ext uri="{FF2B5EF4-FFF2-40B4-BE49-F238E27FC236}">
                  <a16:creationId xmlns:a16="http://schemas.microsoft.com/office/drawing/2014/main" id="{297F78D0-EFC6-2BBD-4DDC-18A49E99CF6B}"/>
                </a:ext>
              </a:extLst>
            </p:cNvPr>
            <p:cNvSpPr/>
            <p:nvPr/>
          </p:nvSpPr>
          <p:spPr bwMode="auto">
            <a:xfrm>
              <a:off x="796780" y="4120491"/>
              <a:ext cx="2223396" cy="1290025"/>
            </a:xfrm>
            <a:custGeom>
              <a:avLst/>
              <a:gdLst>
                <a:gd name="connsiteX0" fmla="*/ 2223396 w 2223396"/>
                <a:gd name="connsiteY0" fmla="*/ 1290025 h 1290025"/>
                <a:gd name="connsiteX1" fmla="*/ 1840183 w 2223396"/>
                <a:gd name="connsiteY1" fmla="*/ 1290025 h 1290025"/>
                <a:gd name="connsiteX2" fmla="*/ 1840183 w 2223396"/>
                <a:gd name="connsiteY2" fmla="*/ 1153434 h 1290025"/>
                <a:gd name="connsiteX3" fmla="*/ 1494911 w 2223396"/>
                <a:gd name="connsiteY3" fmla="*/ 1153434 h 1290025"/>
                <a:gd name="connsiteX4" fmla="*/ 1494911 w 2223396"/>
                <a:gd name="connsiteY4" fmla="*/ 1020638 h 1290025"/>
                <a:gd name="connsiteX5" fmla="*/ 1278642 w 2223396"/>
                <a:gd name="connsiteY5" fmla="*/ 1020638 h 1290025"/>
                <a:gd name="connsiteX6" fmla="*/ 1278642 w 2223396"/>
                <a:gd name="connsiteY6" fmla="*/ 906812 h 1290025"/>
                <a:gd name="connsiteX7" fmla="*/ 648807 w 2223396"/>
                <a:gd name="connsiteY7" fmla="*/ 906812 h 1290025"/>
                <a:gd name="connsiteX8" fmla="*/ 648807 w 2223396"/>
                <a:gd name="connsiteY8" fmla="*/ 830928 h 1290025"/>
                <a:gd name="connsiteX9" fmla="*/ 648807 w 2223396"/>
                <a:gd name="connsiteY9" fmla="*/ 830928 h 1290025"/>
                <a:gd name="connsiteX10" fmla="*/ 622247 w 2223396"/>
                <a:gd name="connsiteY10" fmla="*/ 830928 h 1290025"/>
                <a:gd name="connsiteX11" fmla="*/ 622247 w 2223396"/>
                <a:gd name="connsiteY11" fmla="*/ 724691 h 1290025"/>
                <a:gd name="connsiteX12" fmla="*/ 538775 w 2223396"/>
                <a:gd name="connsiteY12" fmla="*/ 724691 h 1290025"/>
                <a:gd name="connsiteX13" fmla="*/ 538775 w 2223396"/>
                <a:gd name="connsiteY13" fmla="*/ 622248 h 1290025"/>
                <a:gd name="connsiteX14" fmla="*/ 322506 w 2223396"/>
                <a:gd name="connsiteY14" fmla="*/ 622248 h 1290025"/>
                <a:gd name="connsiteX15" fmla="*/ 322506 w 2223396"/>
                <a:gd name="connsiteY15" fmla="*/ 534981 h 1290025"/>
                <a:gd name="connsiteX16" fmla="*/ 136591 w 2223396"/>
                <a:gd name="connsiteY16" fmla="*/ 534981 h 1290025"/>
                <a:gd name="connsiteX17" fmla="*/ 136591 w 2223396"/>
                <a:gd name="connsiteY17" fmla="*/ 352860 h 1290025"/>
                <a:gd name="connsiteX18" fmla="*/ 49325 w 2223396"/>
                <a:gd name="connsiteY18" fmla="*/ 352860 h 1290025"/>
                <a:gd name="connsiteX19" fmla="*/ 49325 w 2223396"/>
                <a:gd name="connsiteY19" fmla="*/ 269388 h 1290025"/>
                <a:gd name="connsiteX20" fmla="*/ 49325 w 2223396"/>
                <a:gd name="connsiteY20" fmla="*/ 269388 h 1290025"/>
                <a:gd name="connsiteX21" fmla="*/ 26559 w 2223396"/>
                <a:gd name="connsiteY21" fmla="*/ 269388 h 1290025"/>
                <a:gd name="connsiteX22" fmla="*/ 26559 w 2223396"/>
                <a:gd name="connsiteY22" fmla="*/ 193504 h 1290025"/>
                <a:gd name="connsiteX23" fmla="*/ 15177 w 2223396"/>
                <a:gd name="connsiteY23" fmla="*/ 193504 h 1290025"/>
                <a:gd name="connsiteX24" fmla="*/ 15177 w 2223396"/>
                <a:gd name="connsiteY24" fmla="*/ 94855 h 1290025"/>
                <a:gd name="connsiteX25" fmla="*/ 0 w 2223396"/>
                <a:gd name="connsiteY25" fmla="*/ 94855 h 1290025"/>
                <a:gd name="connsiteX26" fmla="*/ 0 w 2223396"/>
                <a:gd name="connsiteY26" fmla="*/ 0 h 1290025"/>
                <a:gd name="connsiteX27" fmla="*/ 0 w 2223396"/>
                <a:gd name="connsiteY27" fmla="*/ 0 h 129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23396" h="1290025">
                  <a:moveTo>
                    <a:pt x="2223396" y="1290025"/>
                  </a:moveTo>
                  <a:lnTo>
                    <a:pt x="1840183" y="1290025"/>
                  </a:lnTo>
                  <a:lnTo>
                    <a:pt x="1840183" y="1153434"/>
                  </a:lnTo>
                  <a:lnTo>
                    <a:pt x="1494911" y="1153434"/>
                  </a:lnTo>
                  <a:lnTo>
                    <a:pt x="1494911" y="1020638"/>
                  </a:lnTo>
                  <a:lnTo>
                    <a:pt x="1278642" y="1020638"/>
                  </a:lnTo>
                  <a:lnTo>
                    <a:pt x="1278642" y="906812"/>
                  </a:lnTo>
                  <a:lnTo>
                    <a:pt x="648807" y="906812"/>
                  </a:lnTo>
                  <a:lnTo>
                    <a:pt x="648807" y="830928"/>
                  </a:lnTo>
                  <a:lnTo>
                    <a:pt x="648807" y="830928"/>
                  </a:lnTo>
                  <a:lnTo>
                    <a:pt x="622247" y="830928"/>
                  </a:lnTo>
                  <a:lnTo>
                    <a:pt x="622247" y="724691"/>
                  </a:lnTo>
                  <a:lnTo>
                    <a:pt x="538775" y="724691"/>
                  </a:lnTo>
                  <a:lnTo>
                    <a:pt x="538775" y="622248"/>
                  </a:lnTo>
                  <a:lnTo>
                    <a:pt x="322506" y="622248"/>
                  </a:lnTo>
                  <a:lnTo>
                    <a:pt x="322506" y="534981"/>
                  </a:lnTo>
                  <a:lnTo>
                    <a:pt x="136591" y="534981"/>
                  </a:lnTo>
                  <a:lnTo>
                    <a:pt x="136591" y="352860"/>
                  </a:lnTo>
                  <a:lnTo>
                    <a:pt x="49325" y="352860"/>
                  </a:lnTo>
                  <a:lnTo>
                    <a:pt x="49325" y="269388"/>
                  </a:lnTo>
                  <a:lnTo>
                    <a:pt x="49325" y="269388"/>
                  </a:lnTo>
                  <a:lnTo>
                    <a:pt x="26559" y="269388"/>
                  </a:lnTo>
                  <a:lnTo>
                    <a:pt x="26559" y="193504"/>
                  </a:lnTo>
                  <a:lnTo>
                    <a:pt x="15177" y="193504"/>
                  </a:lnTo>
                  <a:lnTo>
                    <a:pt x="15177" y="94855"/>
                  </a:lnTo>
                  <a:lnTo>
                    <a:pt x="0" y="94855"/>
                  </a:lnTo>
                  <a:lnTo>
                    <a:pt x="0" y="0"/>
                  </a:lnTo>
                  <a:lnTo>
                    <a:pt x="0" y="0"/>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135" name="Straight Connector 134">
              <a:extLst>
                <a:ext uri="{FF2B5EF4-FFF2-40B4-BE49-F238E27FC236}">
                  <a16:creationId xmlns:a16="http://schemas.microsoft.com/office/drawing/2014/main" id="{655EFF59-0FE9-A005-06BE-5F5018311DF3}"/>
                </a:ext>
              </a:extLst>
            </p:cNvPr>
            <p:cNvCxnSpPr>
              <a:cxnSpLocks/>
            </p:cNvCxnSpPr>
            <p:nvPr/>
          </p:nvCxnSpPr>
          <p:spPr bwMode="auto">
            <a:xfrm flipH="1" flipV="1">
              <a:off x="2077377" y="4970713"/>
              <a:ext cx="0" cy="64008"/>
            </a:xfrm>
            <a:prstGeom prst="line">
              <a:avLst/>
            </a:prstGeom>
            <a:noFill/>
            <a:ln w="28575" cap="flat" cmpd="sng" algn="ctr">
              <a:solidFill>
                <a:schemeClr val="accent1"/>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8DDF9E06-D128-7962-6F47-6A2806F0BCDC}"/>
                </a:ext>
              </a:extLst>
            </p:cNvPr>
            <p:cNvCxnSpPr>
              <a:cxnSpLocks/>
            </p:cNvCxnSpPr>
            <p:nvPr/>
          </p:nvCxnSpPr>
          <p:spPr bwMode="auto">
            <a:xfrm flipH="1" flipV="1">
              <a:off x="2194740" y="5085307"/>
              <a:ext cx="0" cy="64008"/>
            </a:xfrm>
            <a:prstGeom prst="line">
              <a:avLst/>
            </a:prstGeom>
            <a:noFill/>
            <a:ln w="28575" cap="flat" cmpd="sng" algn="ctr">
              <a:solidFill>
                <a:schemeClr val="accent1"/>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8717CBBF-36F1-968A-C1D9-2134F3A3E34C}"/>
                </a:ext>
              </a:extLst>
            </p:cNvPr>
            <p:cNvCxnSpPr>
              <a:cxnSpLocks/>
            </p:cNvCxnSpPr>
            <p:nvPr/>
          </p:nvCxnSpPr>
          <p:spPr bwMode="auto">
            <a:xfrm flipH="1" flipV="1">
              <a:off x="3014343" y="5354096"/>
              <a:ext cx="0" cy="64008"/>
            </a:xfrm>
            <a:prstGeom prst="line">
              <a:avLst/>
            </a:prstGeom>
            <a:noFill/>
            <a:ln w="28575" cap="flat" cmpd="sng" algn="ctr">
              <a:solidFill>
                <a:schemeClr val="accent1"/>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AE68B96B-D792-2C99-945D-14CC76B9F9C7}"/>
                </a:ext>
              </a:extLst>
            </p:cNvPr>
            <p:cNvCxnSpPr>
              <a:cxnSpLocks/>
            </p:cNvCxnSpPr>
            <p:nvPr/>
          </p:nvCxnSpPr>
          <p:spPr bwMode="auto">
            <a:xfrm flipH="1" flipV="1">
              <a:off x="2819141" y="5346508"/>
              <a:ext cx="0" cy="64008"/>
            </a:xfrm>
            <a:prstGeom prst="line">
              <a:avLst/>
            </a:prstGeom>
            <a:noFill/>
            <a:ln w="28575" cap="flat" cmpd="sng" algn="ctr">
              <a:solidFill>
                <a:schemeClr val="accent1"/>
              </a:solidFill>
              <a:prstDash val="solid"/>
              <a:round/>
              <a:headEnd type="none" w="med" len="med"/>
              <a:tailEnd type="none" w="med" len="med"/>
            </a:ln>
            <a:effectLst/>
          </p:spPr>
        </p:cxnSp>
      </p:grpSp>
      <p:grpSp>
        <p:nvGrpSpPr>
          <p:cNvPr id="139" name="Group 138">
            <a:extLst>
              <a:ext uri="{FF2B5EF4-FFF2-40B4-BE49-F238E27FC236}">
                <a16:creationId xmlns:a16="http://schemas.microsoft.com/office/drawing/2014/main" id="{049229EE-DB30-3189-487B-0A30B56FC7F1}"/>
              </a:ext>
            </a:extLst>
          </p:cNvPr>
          <p:cNvGrpSpPr/>
          <p:nvPr/>
        </p:nvGrpSpPr>
        <p:grpSpPr>
          <a:xfrm>
            <a:off x="1072263" y="3994809"/>
            <a:ext cx="1536647" cy="1582178"/>
            <a:chOff x="751250" y="4120491"/>
            <a:chExt cx="1536647" cy="1582178"/>
          </a:xfrm>
        </p:grpSpPr>
        <p:sp>
          <p:nvSpPr>
            <p:cNvPr id="140" name="Freeform 139">
              <a:extLst>
                <a:ext uri="{FF2B5EF4-FFF2-40B4-BE49-F238E27FC236}">
                  <a16:creationId xmlns:a16="http://schemas.microsoft.com/office/drawing/2014/main" id="{6403C3F0-FE31-A9CA-F140-FEF4F1A7A073}"/>
                </a:ext>
              </a:extLst>
            </p:cNvPr>
            <p:cNvSpPr/>
            <p:nvPr/>
          </p:nvSpPr>
          <p:spPr bwMode="auto">
            <a:xfrm>
              <a:off x="751250" y="4120491"/>
              <a:ext cx="1536647" cy="1582178"/>
            </a:xfrm>
            <a:custGeom>
              <a:avLst/>
              <a:gdLst>
                <a:gd name="connsiteX0" fmla="*/ 1536647 w 1536647"/>
                <a:gd name="connsiteY0" fmla="*/ 1582178 h 1582178"/>
                <a:gd name="connsiteX1" fmla="*/ 1536647 w 1536647"/>
                <a:gd name="connsiteY1" fmla="*/ 1392468 h 1582178"/>
                <a:gd name="connsiteX2" fmla="*/ 1111698 w 1536647"/>
                <a:gd name="connsiteY2" fmla="*/ 1392468 h 1582178"/>
                <a:gd name="connsiteX3" fmla="*/ 1111698 w 1536647"/>
                <a:gd name="connsiteY3" fmla="*/ 1191376 h 1582178"/>
                <a:gd name="connsiteX4" fmla="*/ 660189 w 1536647"/>
                <a:gd name="connsiteY4" fmla="*/ 1191376 h 1582178"/>
                <a:gd name="connsiteX5" fmla="*/ 660189 w 1536647"/>
                <a:gd name="connsiteY5" fmla="*/ 1104110 h 1582178"/>
                <a:gd name="connsiteX6" fmla="*/ 485656 w 1536647"/>
                <a:gd name="connsiteY6" fmla="*/ 1104110 h 1582178"/>
                <a:gd name="connsiteX7" fmla="*/ 485656 w 1536647"/>
                <a:gd name="connsiteY7" fmla="*/ 1020638 h 1582178"/>
                <a:gd name="connsiteX8" fmla="*/ 447714 w 1536647"/>
                <a:gd name="connsiteY8" fmla="*/ 1020638 h 1582178"/>
                <a:gd name="connsiteX9" fmla="*/ 447714 w 1536647"/>
                <a:gd name="connsiteY9" fmla="*/ 921989 h 1582178"/>
                <a:gd name="connsiteX10" fmla="*/ 432537 w 1536647"/>
                <a:gd name="connsiteY10" fmla="*/ 906812 h 1582178"/>
                <a:gd name="connsiteX11" fmla="*/ 432537 w 1536647"/>
                <a:gd name="connsiteY11" fmla="*/ 842311 h 1582178"/>
                <a:gd name="connsiteX12" fmla="*/ 424949 w 1536647"/>
                <a:gd name="connsiteY12" fmla="*/ 842311 h 1582178"/>
                <a:gd name="connsiteX13" fmla="*/ 424949 w 1536647"/>
                <a:gd name="connsiteY13" fmla="*/ 736073 h 1582178"/>
                <a:gd name="connsiteX14" fmla="*/ 345271 w 1536647"/>
                <a:gd name="connsiteY14" fmla="*/ 736073 h 1582178"/>
                <a:gd name="connsiteX15" fmla="*/ 345271 w 1536647"/>
                <a:gd name="connsiteY15" fmla="*/ 648807 h 1582178"/>
                <a:gd name="connsiteX16" fmla="*/ 322506 w 1536647"/>
                <a:gd name="connsiteY16" fmla="*/ 648807 h 1582178"/>
                <a:gd name="connsiteX17" fmla="*/ 322506 w 1536647"/>
                <a:gd name="connsiteY17" fmla="*/ 561541 h 1582178"/>
                <a:gd name="connsiteX18" fmla="*/ 280770 w 1536647"/>
                <a:gd name="connsiteY18" fmla="*/ 561541 h 1582178"/>
                <a:gd name="connsiteX19" fmla="*/ 280770 w 1536647"/>
                <a:gd name="connsiteY19" fmla="*/ 462892 h 1582178"/>
                <a:gd name="connsiteX20" fmla="*/ 174533 w 1536647"/>
                <a:gd name="connsiteY20" fmla="*/ 462892 h 1582178"/>
                <a:gd name="connsiteX21" fmla="*/ 174533 w 1536647"/>
                <a:gd name="connsiteY21" fmla="*/ 371831 h 1582178"/>
                <a:gd name="connsiteX22" fmla="*/ 140385 w 1536647"/>
                <a:gd name="connsiteY22" fmla="*/ 371831 h 1582178"/>
                <a:gd name="connsiteX23" fmla="*/ 140385 w 1536647"/>
                <a:gd name="connsiteY23" fmla="*/ 273182 h 1582178"/>
                <a:gd name="connsiteX24" fmla="*/ 98649 w 1536647"/>
                <a:gd name="connsiteY24" fmla="*/ 273182 h 1582178"/>
                <a:gd name="connsiteX25" fmla="*/ 98649 w 1536647"/>
                <a:gd name="connsiteY25" fmla="*/ 185916 h 1582178"/>
                <a:gd name="connsiteX26" fmla="*/ 87266 w 1536647"/>
                <a:gd name="connsiteY26" fmla="*/ 185916 h 1582178"/>
                <a:gd name="connsiteX27" fmla="*/ 87266 w 1536647"/>
                <a:gd name="connsiteY27" fmla="*/ 94855 h 1582178"/>
                <a:gd name="connsiteX28" fmla="*/ 75884 w 1536647"/>
                <a:gd name="connsiteY28" fmla="*/ 94855 h 1582178"/>
                <a:gd name="connsiteX29" fmla="*/ 75884 w 1536647"/>
                <a:gd name="connsiteY29" fmla="*/ 0 h 1582178"/>
                <a:gd name="connsiteX30" fmla="*/ 0 w 1536647"/>
                <a:gd name="connsiteY30" fmla="*/ 0 h 158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6647" h="1582178">
                  <a:moveTo>
                    <a:pt x="1536647" y="1582178"/>
                  </a:moveTo>
                  <a:lnTo>
                    <a:pt x="1536647" y="1392468"/>
                  </a:lnTo>
                  <a:lnTo>
                    <a:pt x="1111698" y="1392468"/>
                  </a:lnTo>
                  <a:lnTo>
                    <a:pt x="1111698" y="1191376"/>
                  </a:lnTo>
                  <a:lnTo>
                    <a:pt x="660189" y="1191376"/>
                  </a:lnTo>
                  <a:lnTo>
                    <a:pt x="660189" y="1104110"/>
                  </a:lnTo>
                  <a:lnTo>
                    <a:pt x="485656" y="1104110"/>
                  </a:lnTo>
                  <a:lnTo>
                    <a:pt x="485656" y="1020638"/>
                  </a:lnTo>
                  <a:lnTo>
                    <a:pt x="447714" y="1020638"/>
                  </a:lnTo>
                  <a:lnTo>
                    <a:pt x="447714" y="921989"/>
                  </a:lnTo>
                  <a:lnTo>
                    <a:pt x="432537" y="906812"/>
                  </a:lnTo>
                  <a:lnTo>
                    <a:pt x="432537" y="842311"/>
                  </a:lnTo>
                  <a:lnTo>
                    <a:pt x="424949" y="842311"/>
                  </a:lnTo>
                  <a:lnTo>
                    <a:pt x="424949" y="736073"/>
                  </a:lnTo>
                  <a:lnTo>
                    <a:pt x="345271" y="736073"/>
                  </a:lnTo>
                  <a:lnTo>
                    <a:pt x="345271" y="648807"/>
                  </a:lnTo>
                  <a:lnTo>
                    <a:pt x="322506" y="648807"/>
                  </a:lnTo>
                  <a:lnTo>
                    <a:pt x="322506" y="561541"/>
                  </a:lnTo>
                  <a:lnTo>
                    <a:pt x="280770" y="561541"/>
                  </a:lnTo>
                  <a:lnTo>
                    <a:pt x="280770" y="462892"/>
                  </a:lnTo>
                  <a:lnTo>
                    <a:pt x="174533" y="462892"/>
                  </a:lnTo>
                  <a:lnTo>
                    <a:pt x="174533" y="371831"/>
                  </a:lnTo>
                  <a:lnTo>
                    <a:pt x="140385" y="371831"/>
                  </a:lnTo>
                  <a:lnTo>
                    <a:pt x="140385" y="273182"/>
                  </a:lnTo>
                  <a:lnTo>
                    <a:pt x="98649" y="273182"/>
                  </a:lnTo>
                  <a:lnTo>
                    <a:pt x="98649" y="185916"/>
                  </a:lnTo>
                  <a:lnTo>
                    <a:pt x="87266" y="185916"/>
                  </a:lnTo>
                  <a:lnTo>
                    <a:pt x="87266" y="94855"/>
                  </a:lnTo>
                  <a:lnTo>
                    <a:pt x="75884" y="94855"/>
                  </a:lnTo>
                  <a:lnTo>
                    <a:pt x="75884" y="0"/>
                  </a:lnTo>
                  <a:lnTo>
                    <a:pt x="0" y="0"/>
                  </a:lnTo>
                </a:path>
              </a:pathLst>
            </a:custGeom>
            <a:noFill/>
            <a:ln w="28575">
              <a:solidFill>
                <a:schemeClr val="tx2"/>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141" name="Straight Connector 140">
              <a:extLst>
                <a:ext uri="{FF2B5EF4-FFF2-40B4-BE49-F238E27FC236}">
                  <a16:creationId xmlns:a16="http://schemas.microsoft.com/office/drawing/2014/main" id="{13DAD909-02B1-B5AE-64E6-7E0755E18C60}"/>
                </a:ext>
              </a:extLst>
            </p:cNvPr>
            <p:cNvCxnSpPr>
              <a:cxnSpLocks/>
            </p:cNvCxnSpPr>
            <p:nvPr/>
          </p:nvCxnSpPr>
          <p:spPr bwMode="auto">
            <a:xfrm flipH="1" flipV="1">
              <a:off x="1983616" y="5447631"/>
              <a:ext cx="0" cy="64008"/>
            </a:xfrm>
            <a:prstGeom prst="line">
              <a:avLst/>
            </a:prstGeom>
            <a:noFill/>
            <a:ln w="28575" cap="flat" cmpd="sng" algn="ctr">
              <a:solidFill>
                <a:schemeClr val="tx2"/>
              </a:solidFill>
              <a:prstDash val="solid"/>
              <a:round/>
              <a:headEnd type="none" w="med" len="med"/>
              <a:tailEnd type="none" w="med" len="med"/>
            </a:ln>
            <a:effectLst/>
          </p:spPr>
        </p:cxnSp>
      </p:grpSp>
      <p:cxnSp>
        <p:nvCxnSpPr>
          <p:cNvPr id="142" name="Straight Connector 141">
            <a:extLst>
              <a:ext uri="{FF2B5EF4-FFF2-40B4-BE49-F238E27FC236}">
                <a16:creationId xmlns:a16="http://schemas.microsoft.com/office/drawing/2014/main" id="{C8CA2E6E-8CDC-2D09-7CEB-5CF94670EC4D}"/>
              </a:ext>
            </a:extLst>
          </p:cNvPr>
          <p:cNvCxnSpPr/>
          <p:nvPr/>
        </p:nvCxnSpPr>
        <p:spPr bwMode="auto">
          <a:xfrm flipV="1">
            <a:off x="4464812" y="3987957"/>
            <a:ext cx="0" cy="1589870"/>
          </a:xfrm>
          <a:prstGeom prst="line">
            <a:avLst/>
          </a:prstGeom>
          <a:noFill/>
          <a:ln w="19050" cap="flat" cmpd="sng" algn="ctr">
            <a:solidFill>
              <a:schemeClr val="tx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22F1593C-8075-8E89-E618-0CB8EED569EF}"/>
              </a:ext>
            </a:extLst>
          </p:cNvPr>
          <p:cNvCxnSpPr>
            <a:cxnSpLocks/>
          </p:cNvCxnSpPr>
          <p:nvPr/>
        </p:nvCxnSpPr>
        <p:spPr bwMode="auto">
          <a:xfrm>
            <a:off x="4470044" y="5581517"/>
            <a:ext cx="2386546" cy="0"/>
          </a:xfrm>
          <a:prstGeom prst="line">
            <a:avLst/>
          </a:prstGeom>
          <a:noFill/>
          <a:ln w="19050" cap="flat" cmpd="sng" algn="ctr">
            <a:solidFill>
              <a:schemeClr val="tx1"/>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F8F3C988-C6B1-6E43-D090-E5468F87CCDB}"/>
              </a:ext>
            </a:extLst>
          </p:cNvPr>
          <p:cNvCxnSpPr>
            <a:cxnSpLocks/>
          </p:cNvCxnSpPr>
          <p:nvPr/>
        </p:nvCxnSpPr>
        <p:spPr bwMode="auto">
          <a:xfrm flipH="1">
            <a:off x="4408316" y="3999339"/>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34F1BDF2-0822-3675-D5DA-11CFD622A32F}"/>
              </a:ext>
            </a:extLst>
          </p:cNvPr>
          <p:cNvCxnSpPr>
            <a:cxnSpLocks/>
          </p:cNvCxnSpPr>
          <p:nvPr/>
        </p:nvCxnSpPr>
        <p:spPr bwMode="auto">
          <a:xfrm flipH="1">
            <a:off x="4408316" y="4394884"/>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72ECD4ED-A7F8-D900-4E66-4A16885263AE}"/>
              </a:ext>
            </a:extLst>
          </p:cNvPr>
          <p:cNvCxnSpPr>
            <a:cxnSpLocks/>
          </p:cNvCxnSpPr>
          <p:nvPr/>
        </p:nvCxnSpPr>
        <p:spPr bwMode="auto">
          <a:xfrm flipH="1">
            <a:off x="4408316" y="4790429"/>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8DF28D72-BF71-7CDD-B7A5-55BF3F8C9313}"/>
              </a:ext>
            </a:extLst>
          </p:cNvPr>
          <p:cNvCxnSpPr>
            <a:cxnSpLocks/>
          </p:cNvCxnSpPr>
          <p:nvPr/>
        </p:nvCxnSpPr>
        <p:spPr bwMode="auto">
          <a:xfrm flipH="1">
            <a:off x="4408316" y="5185974"/>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CDC10499-DF6E-B7A2-7AA7-3B6F5257D13E}"/>
              </a:ext>
            </a:extLst>
          </p:cNvPr>
          <p:cNvCxnSpPr>
            <a:cxnSpLocks/>
          </p:cNvCxnSpPr>
          <p:nvPr/>
        </p:nvCxnSpPr>
        <p:spPr bwMode="auto">
          <a:xfrm flipH="1">
            <a:off x="4408316" y="5581517"/>
            <a:ext cx="64008" cy="0"/>
          </a:xfrm>
          <a:prstGeom prst="line">
            <a:avLst/>
          </a:prstGeom>
          <a:noFill/>
          <a:ln w="19050" cap="flat" cmpd="sng" algn="ctr">
            <a:solidFill>
              <a:schemeClr val="tx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99A1D9EC-02A6-0787-ACA6-AF500B1C173E}"/>
              </a:ext>
            </a:extLst>
          </p:cNvPr>
          <p:cNvCxnSpPr>
            <a:cxnSpLocks/>
          </p:cNvCxnSpPr>
          <p:nvPr/>
        </p:nvCxnSpPr>
        <p:spPr bwMode="auto">
          <a:xfrm>
            <a:off x="4464812" y="5577827"/>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B5956213-5711-8B39-EBF5-F13A7E83200A}"/>
              </a:ext>
            </a:extLst>
          </p:cNvPr>
          <p:cNvCxnSpPr>
            <a:cxnSpLocks/>
          </p:cNvCxnSpPr>
          <p:nvPr/>
        </p:nvCxnSpPr>
        <p:spPr bwMode="auto">
          <a:xfrm>
            <a:off x="5060184" y="5577827"/>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E18900D2-11B5-54C8-3902-CA59F4123F08}"/>
              </a:ext>
            </a:extLst>
          </p:cNvPr>
          <p:cNvCxnSpPr>
            <a:cxnSpLocks/>
          </p:cNvCxnSpPr>
          <p:nvPr/>
        </p:nvCxnSpPr>
        <p:spPr bwMode="auto">
          <a:xfrm>
            <a:off x="5655556" y="5577827"/>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6A7956F5-96C3-F958-E9CE-280DE538B521}"/>
              </a:ext>
            </a:extLst>
          </p:cNvPr>
          <p:cNvCxnSpPr>
            <a:cxnSpLocks/>
          </p:cNvCxnSpPr>
          <p:nvPr/>
        </p:nvCxnSpPr>
        <p:spPr bwMode="auto">
          <a:xfrm>
            <a:off x="6250928" y="5577827"/>
            <a:ext cx="0" cy="64008"/>
          </a:xfrm>
          <a:prstGeom prst="line">
            <a:avLst/>
          </a:prstGeom>
          <a:noFill/>
          <a:ln w="19050" cap="flat" cmpd="sng" algn="ctr">
            <a:solidFill>
              <a:schemeClr val="tx1"/>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22662188-B35D-5845-D367-DD62E803ED3B}"/>
              </a:ext>
            </a:extLst>
          </p:cNvPr>
          <p:cNvCxnSpPr>
            <a:cxnSpLocks/>
          </p:cNvCxnSpPr>
          <p:nvPr/>
        </p:nvCxnSpPr>
        <p:spPr bwMode="auto">
          <a:xfrm>
            <a:off x="6846299" y="5577827"/>
            <a:ext cx="0" cy="64008"/>
          </a:xfrm>
          <a:prstGeom prst="line">
            <a:avLst/>
          </a:prstGeom>
          <a:noFill/>
          <a:ln w="19050" cap="flat" cmpd="sng" algn="ctr">
            <a:solidFill>
              <a:schemeClr val="tx1"/>
            </a:solidFill>
            <a:prstDash val="solid"/>
            <a:round/>
            <a:headEnd type="none" w="med" len="med"/>
            <a:tailEnd type="none" w="med" len="med"/>
          </a:ln>
          <a:effectLst/>
        </p:spPr>
      </p:cxnSp>
      <p:sp>
        <p:nvSpPr>
          <p:cNvPr id="154" name="TextBox 153">
            <a:extLst>
              <a:ext uri="{FF2B5EF4-FFF2-40B4-BE49-F238E27FC236}">
                <a16:creationId xmlns:a16="http://schemas.microsoft.com/office/drawing/2014/main" id="{68162609-7485-DD8D-9B32-2F784080ABD9}"/>
              </a:ext>
            </a:extLst>
          </p:cNvPr>
          <p:cNvSpPr txBox="1"/>
          <p:nvPr/>
        </p:nvSpPr>
        <p:spPr bwMode="auto">
          <a:xfrm>
            <a:off x="3955498" y="3861784"/>
            <a:ext cx="5039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100</a:t>
            </a:r>
          </a:p>
        </p:txBody>
      </p:sp>
      <p:sp>
        <p:nvSpPr>
          <p:cNvPr id="155" name="TextBox 154">
            <a:extLst>
              <a:ext uri="{FF2B5EF4-FFF2-40B4-BE49-F238E27FC236}">
                <a16:creationId xmlns:a16="http://schemas.microsoft.com/office/drawing/2014/main" id="{B433CC68-BE97-AAC3-88EE-7D3D896B3981}"/>
              </a:ext>
            </a:extLst>
          </p:cNvPr>
          <p:cNvSpPr txBox="1"/>
          <p:nvPr/>
        </p:nvSpPr>
        <p:spPr bwMode="auto">
          <a:xfrm>
            <a:off x="4033716" y="4256418"/>
            <a:ext cx="4257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75</a:t>
            </a:r>
          </a:p>
        </p:txBody>
      </p:sp>
      <p:sp>
        <p:nvSpPr>
          <p:cNvPr id="156" name="TextBox 155">
            <a:extLst>
              <a:ext uri="{FF2B5EF4-FFF2-40B4-BE49-F238E27FC236}">
                <a16:creationId xmlns:a16="http://schemas.microsoft.com/office/drawing/2014/main" id="{8AFD8E9D-271B-CC50-129D-B1C7DFDB63B9}"/>
              </a:ext>
            </a:extLst>
          </p:cNvPr>
          <p:cNvSpPr txBox="1"/>
          <p:nvPr/>
        </p:nvSpPr>
        <p:spPr bwMode="auto">
          <a:xfrm>
            <a:off x="4033716" y="4651052"/>
            <a:ext cx="4257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50</a:t>
            </a:r>
          </a:p>
        </p:txBody>
      </p:sp>
      <p:sp>
        <p:nvSpPr>
          <p:cNvPr id="157" name="TextBox 156">
            <a:extLst>
              <a:ext uri="{FF2B5EF4-FFF2-40B4-BE49-F238E27FC236}">
                <a16:creationId xmlns:a16="http://schemas.microsoft.com/office/drawing/2014/main" id="{BD2649F1-ED78-A7BB-AB3D-F0CD1B1F4AE3}"/>
              </a:ext>
            </a:extLst>
          </p:cNvPr>
          <p:cNvSpPr txBox="1"/>
          <p:nvPr/>
        </p:nvSpPr>
        <p:spPr bwMode="auto">
          <a:xfrm>
            <a:off x="4033716" y="5045686"/>
            <a:ext cx="4257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a:t>
            </a:r>
          </a:p>
        </p:txBody>
      </p:sp>
      <p:sp>
        <p:nvSpPr>
          <p:cNvPr id="158" name="TextBox 157">
            <a:extLst>
              <a:ext uri="{FF2B5EF4-FFF2-40B4-BE49-F238E27FC236}">
                <a16:creationId xmlns:a16="http://schemas.microsoft.com/office/drawing/2014/main" id="{C9E84369-7FBB-A23A-34FC-7165B78D5896}"/>
              </a:ext>
            </a:extLst>
          </p:cNvPr>
          <p:cNvSpPr txBox="1"/>
          <p:nvPr/>
        </p:nvSpPr>
        <p:spPr bwMode="auto">
          <a:xfrm>
            <a:off x="4033716" y="5440319"/>
            <a:ext cx="4257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159" name="TextBox 158">
            <a:extLst>
              <a:ext uri="{FF2B5EF4-FFF2-40B4-BE49-F238E27FC236}">
                <a16:creationId xmlns:a16="http://schemas.microsoft.com/office/drawing/2014/main" id="{8914DA37-0265-769B-0BD4-220831BA5D3F}"/>
              </a:ext>
            </a:extLst>
          </p:cNvPr>
          <p:cNvSpPr txBox="1"/>
          <p:nvPr/>
        </p:nvSpPr>
        <p:spPr bwMode="auto">
          <a:xfrm>
            <a:off x="6625502" y="5577827"/>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a:t>
            </a:r>
          </a:p>
        </p:txBody>
      </p:sp>
      <p:sp>
        <p:nvSpPr>
          <p:cNvPr id="160" name="TextBox 159">
            <a:extLst>
              <a:ext uri="{FF2B5EF4-FFF2-40B4-BE49-F238E27FC236}">
                <a16:creationId xmlns:a16="http://schemas.microsoft.com/office/drawing/2014/main" id="{8E9D990F-7C38-DBCF-74DA-548940000B0C}"/>
              </a:ext>
            </a:extLst>
          </p:cNvPr>
          <p:cNvSpPr txBox="1"/>
          <p:nvPr/>
        </p:nvSpPr>
        <p:spPr bwMode="auto">
          <a:xfrm>
            <a:off x="4254853" y="5577827"/>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sp>
        <p:nvSpPr>
          <p:cNvPr id="161" name="TextBox 160">
            <a:extLst>
              <a:ext uri="{FF2B5EF4-FFF2-40B4-BE49-F238E27FC236}">
                <a16:creationId xmlns:a16="http://schemas.microsoft.com/office/drawing/2014/main" id="{86C0E8A1-B4F1-278E-FE43-0EB09733806B}"/>
              </a:ext>
            </a:extLst>
          </p:cNvPr>
          <p:cNvSpPr txBox="1"/>
          <p:nvPr/>
        </p:nvSpPr>
        <p:spPr bwMode="auto">
          <a:xfrm>
            <a:off x="4847515" y="5577827"/>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a:t>
            </a:r>
          </a:p>
        </p:txBody>
      </p:sp>
      <p:sp>
        <p:nvSpPr>
          <p:cNvPr id="162" name="TextBox 161">
            <a:extLst>
              <a:ext uri="{FF2B5EF4-FFF2-40B4-BE49-F238E27FC236}">
                <a16:creationId xmlns:a16="http://schemas.microsoft.com/office/drawing/2014/main" id="{5A694688-93AE-626B-FD29-7E772D3CA3B7}"/>
              </a:ext>
            </a:extLst>
          </p:cNvPr>
          <p:cNvSpPr txBox="1"/>
          <p:nvPr/>
        </p:nvSpPr>
        <p:spPr bwMode="auto">
          <a:xfrm>
            <a:off x="5440177" y="5577827"/>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a:t>
            </a:r>
          </a:p>
        </p:txBody>
      </p:sp>
      <p:sp>
        <p:nvSpPr>
          <p:cNvPr id="163" name="TextBox 162">
            <a:extLst>
              <a:ext uri="{FF2B5EF4-FFF2-40B4-BE49-F238E27FC236}">
                <a16:creationId xmlns:a16="http://schemas.microsoft.com/office/drawing/2014/main" id="{A1F9DAB4-D6DE-29D9-97D3-519FBD6265A0}"/>
              </a:ext>
            </a:extLst>
          </p:cNvPr>
          <p:cNvSpPr txBox="1"/>
          <p:nvPr/>
        </p:nvSpPr>
        <p:spPr bwMode="auto">
          <a:xfrm>
            <a:off x="6032839" y="5577827"/>
            <a:ext cx="42577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30</a:t>
            </a:r>
          </a:p>
        </p:txBody>
      </p:sp>
      <p:sp>
        <p:nvSpPr>
          <p:cNvPr id="164" name="TextBox 163">
            <a:extLst>
              <a:ext uri="{FF2B5EF4-FFF2-40B4-BE49-F238E27FC236}">
                <a16:creationId xmlns:a16="http://schemas.microsoft.com/office/drawing/2014/main" id="{6BF80137-28DF-06B0-1C76-D2E360E9FD3E}"/>
              </a:ext>
            </a:extLst>
          </p:cNvPr>
          <p:cNvSpPr txBox="1"/>
          <p:nvPr/>
        </p:nvSpPr>
        <p:spPr bwMode="auto">
          <a:xfrm>
            <a:off x="4506575" y="5730227"/>
            <a:ext cx="233608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Mo</a:t>
            </a:r>
          </a:p>
        </p:txBody>
      </p:sp>
      <p:sp>
        <p:nvSpPr>
          <p:cNvPr id="165" name="TextBox 164">
            <a:extLst>
              <a:ext uri="{FF2B5EF4-FFF2-40B4-BE49-F238E27FC236}">
                <a16:creationId xmlns:a16="http://schemas.microsoft.com/office/drawing/2014/main" id="{C1A49AEF-1834-5340-AA00-467371C56511}"/>
              </a:ext>
            </a:extLst>
          </p:cNvPr>
          <p:cNvSpPr txBox="1"/>
          <p:nvPr/>
        </p:nvSpPr>
        <p:spPr bwMode="auto">
          <a:xfrm>
            <a:off x="4692857" y="3898261"/>
            <a:ext cx="98648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20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TMB &gt;10 mut/Mb</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Pembrolizumab</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CT</a:t>
            </a:r>
          </a:p>
        </p:txBody>
      </p:sp>
      <p:sp>
        <p:nvSpPr>
          <p:cNvPr id="166" name="TextBox 165">
            <a:extLst>
              <a:ext uri="{FF2B5EF4-FFF2-40B4-BE49-F238E27FC236}">
                <a16:creationId xmlns:a16="http://schemas.microsoft.com/office/drawing/2014/main" id="{76047B4B-F0E1-A542-E728-5994BCD73A7B}"/>
              </a:ext>
            </a:extLst>
          </p:cNvPr>
          <p:cNvSpPr txBox="1"/>
          <p:nvPr/>
        </p:nvSpPr>
        <p:spPr bwMode="auto">
          <a:xfrm>
            <a:off x="5495152" y="3898261"/>
            <a:ext cx="2997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
            </a:r>
            <a:br>
              <a:rPr kumimoji="0" lang="en-US" sz="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89</a:t>
            </a:r>
            <a:br>
              <a:rPr kumimoji="0" lang="en-US" sz="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82</a:t>
            </a:r>
          </a:p>
        </p:txBody>
      </p:sp>
      <p:sp>
        <p:nvSpPr>
          <p:cNvPr id="167" name="TextBox 166">
            <a:extLst>
              <a:ext uri="{FF2B5EF4-FFF2-40B4-BE49-F238E27FC236}">
                <a16:creationId xmlns:a16="http://schemas.microsoft.com/office/drawing/2014/main" id="{EA837D3D-CBF5-29D5-B32B-0B1A7971A025}"/>
              </a:ext>
            </a:extLst>
          </p:cNvPr>
          <p:cNvSpPr txBox="1"/>
          <p:nvPr/>
        </p:nvSpPr>
        <p:spPr bwMode="auto">
          <a:xfrm>
            <a:off x="5603733" y="3898261"/>
            <a:ext cx="141705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20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PFS, Median (95% CI), Mo</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 (1.6-3.8)</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7.1 (6.1-9.9)</a:t>
            </a:r>
          </a:p>
        </p:txBody>
      </p:sp>
      <p:sp>
        <p:nvSpPr>
          <p:cNvPr id="168" name="TextBox 167">
            <a:extLst>
              <a:ext uri="{FF2B5EF4-FFF2-40B4-BE49-F238E27FC236}">
                <a16:creationId xmlns:a16="http://schemas.microsoft.com/office/drawing/2014/main" id="{4FD5D4A6-1F01-83ED-5994-07A38F5E887D}"/>
              </a:ext>
            </a:extLst>
          </p:cNvPr>
          <p:cNvSpPr txBox="1"/>
          <p:nvPr/>
        </p:nvSpPr>
        <p:spPr bwMode="auto">
          <a:xfrm>
            <a:off x="6807285" y="3898261"/>
            <a:ext cx="71379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20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HR (95% CI)</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1.73</a:t>
            </a:r>
            <a:b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7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(1.26-2.38)</a:t>
            </a:r>
          </a:p>
        </p:txBody>
      </p:sp>
      <p:cxnSp>
        <p:nvCxnSpPr>
          <p:cNvPr id="169" name="Straight Connector 168">
            <a:extLst>
              <a:ext uri="{FF2B5EF4-FFF2-40B4-BE49-F238E27FC236}">
                <a16:creationId xmlns:a16="http://schemas.microsoft.com/office/drawing/2014/main" id="{8E1CA3BD-C68B-187D-0DF3-B861DFB09208}"/>
              </a:ext>
            </a:extLst>
          </p:cNvPr>
          <p:cNvCxnSpPr>
            <a:cxnSpLocks/>
          </p:cNvCxnSpPr>
          <p:nvPr/>
        </p:nvCxnSpPr>
        <p:spPr bwMode="auto">
          <a:xfrm flipV="1">
            <a:off x="4727864" y="4057278"/>
            <a:ext cx="2711823" cy="0"/>
          </a:xfrm>
          <a:prstGeom prst="line">
            <a:avLst/>
          </a:prstGeom>
          <a:noFill/>
          <a:ln w="12700" cap="flat" cmpd="sng" algn="ctr">
            <a:solidFill>
              <a:schemeClr val="tx1"/>
            </a:solidFill>
            <a:prstDash val="solid"/>
            <a:round/>
            <a:headEnd type="none" w="med" len="med"/>
            <a:tailEnd type="none" w="med" len="med"/>
          </a:ln>
          <a:effectLst/>
        </p:spPr>
      </p:cxnSp>
      <p:sp>
        <p:nvSpPr>
          <p:cNvPr id="170" name="TextBox 169">
            <a:extLst>
              <a:ext uri="{FF2B5EF4-FFF2-40B4-BE49-F238E27FC236}">
                <a16:creationId xmlns:a16="http://schemas.microsoft.com/office/drawing/2014/main" id="{80280D21-845B-2A9D-2FEF-9BEBB027BF59}"/>
              </a:ext>
            </a:extLst>
          </p:cNvPr>
          <p:cNvSpPr txBox="1"/>
          <p:nvPr/>
        </p:nvSpPr>
        <p:spPr bwMode="auto">
          <a:xfrm>
            <a:off x="4313284" y="5851984"/>
            <a:ext cx="8737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8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No. at risk</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89</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82</a:t>
            </a:r>
          </a:p>
        </p:txBody>
      </p:sp>
      <p:sp>
        <p:nvSpPr>
          <p:cNvPr id="171" name="TextBox 170">
            <a:extLst>
              <a:ext uri="{FF2B5EF4-FFF2-40B4-BE49-F238E27FC236}">
                <a16:creationId xmlns:a16="http://schemas.microsoft.com/office/drawing/2014/main" id="{B360B7C9-376F-C247-2079-531DB67A8CAA}"/>
              </a:ext>
            </a:extLst>
          </p:cNvPr>
          <p:cNvSpPr txBox="1"/>
          <p:nvPr/>
        </p:nvSpPr>
        <p:spPr bwMode="auto">
          <a:xfrm>
            <a:off x="4907543" y="5990483"/>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29</a:t>
            </a:r>
          </a:p>
        </p:txBody>
      </p:sp>
      <p:sp>
        <p:nvSpPr>
          <p:cNvPr id="172" name="TextBox 171">
            <a:extLst>
              <a:ext uri="{FF2B5EF4-FFF2-40B4-BE49-F238E27FC236}">
                <a16:creationId xmlns:a16="http://schemas.microsoft.com/office/drawing/2014/main" id="{61BFFAEF-0C59-6068-28D1-9BF32D237753}"/>
              </a:ext>
            </a:extLst>
          </p:cNvPr>
          <p:cNvSpPr txBox="1"/>
          <p:nvPr/>
        </p:nvSpPr>
        <p:spPr bwMode="auto">
          <a:xfrm>
            <a:off x="5502493" y="5990483"/>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a:t>
            </a:r>
          </a:p>
        </p:txBody>
      </p:sp>
      <p:sp>
        <p:nvSpPr>
          <p:cNvPr id="173" name="TextBox 172">
            <a:extLst>
              <a:ext uri="{FF2B5EF4-FFF2-40B4-BE49-F238E27FC236}">
                <a16:creationId xmlns:a16="http://schemas.microsoft.com/office/drawing/2014/main" id="{804CD6D4-3D92-DACD-9B93-DA7982FD867E}"/>
              </a:ext>
            </a:extLst>
          </p:cNvPr>
          <p:cNvSpPr txBox="1"/>
          <p:nvPr/>
        </p:nvSpPr>
        <p:spPr bwMode="auto">
          <a:xfrm>
            <a:off x="6097443" y="5990483"/>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p>
        </p:txBody>
      </p:sp>
      <p:sp>
        <p:nvSpPr>
          <p:cNvPr id="174" name="TextBox 173">
            <a:extLst>
              <a:ext uri="{FF2B5EF4-FFF2-40B4-BE49-F238E27FC236}">
                <a16:creationId xmlns:a16="http://schemas.microsoft.com/office/drawing/2014/main" id="{1A4B7183-68A4-D0A0-CD48-BA15D232068C}"/>
              </a:ext>
            </a:extLst>
          </p:cNvPr>
          <p:cNvSpPr txBox="1"/>
          <p:nvPr/>
        </p:nvSpPr>
        <p:spPr bwMode="auto">
          <a:xfrm>
            <a:off x="6692394" y="5990483"/>
            <a:ext cx="3283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8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b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grpSp>
        <p:nvGrpSpPr>
          <p:cNvPr id="175" name="Group 174">
            <a:extLst>
              <a:ext uri="{FF2B5EF4-FFF2-40B4-BE49-F238E27FC236}">
                <a16:creationId xmlns:a16="http://schemas.microsoft.com/office/drawing/2014/main" id="{F1A5028A-C714-575F-C21A-C26A89F750BD}"/>
              </a:ext>
            </a:extLst>
          </p:cNvPr>
          <p:cNvGrpSpPr/>
          <p:nvPr/>
        </p:nvGrpSpPr>
        <p:grpSpPr>
          <a:xfrm>
            <a:off x="4466355" y="3950764"/>
            <a:ext cx="2068133" cy="1613154"/>
            <a:chOff x="3916742" y="4076446"/>
            <a:chExt cx="2068133" cy="1613154"/>
          </a:xfrm>
        </p:grpSpPr>
        <p:grpSp>
          <p:nvGrpSpPr>
            <p:cNvPr id="176" name="Group 175">
              <a:extLst>
                <a:ext uri="{FF2B5EF4-FFF2-40B4-BE49-F238E27FC236}">
                  <a16:creationId xmlns:a16="http://schemas.microsoft.com/office/drawing/2014/main" id="{A4DD9212-A0A5-1A9B-3ED6-BB803BA33D33}"/>
                </a:ext>
              </a:extLst>
            </p:cNvPr>
            <p:cNvGrpSpPr/>
            <p:nvPr/>
          </p:nvGrpSpPr>
          <p:grpSpPr>
            <a:xfrm>
              <a:off x="3930650" y="4108450"/>
              <a:ext cx="2054225" cy="1581150"/>
              <a:chOff x="3930650" y="4108450"/>
              <a:chExt cx="2054225" cy="1581150"/>
            </a:xfrm>
          </p:grpSpPr>
          <p:sp>
            <p:nvSpPr>
              <p:cNvPr id="180" name="Freeform 191">
                <a:extLst>
                  <a:ext uri="{FF2B5EF4-FFF2-40B4-BE49-F238E27FC236}">
                    <a16:creationId xmlns:a16="http://schemas.microsoft.com/office/drawing/2014/main" id="{6E5198B9-6AB4-D845-053C-E8EECEF02BA4}"/>
                  </a:ext>
                </a:extLst>
              </p:cNvPr>
              <p:cNvSpPr/>
              <p:nvPr/>
            </p:nvSpPr>
            <p:spPr bwMode="auto">
              <a:xfrm>
                <a:off x="4314825" y="5229225"/>
                <a:ext cx="1670050" cy="460375"/>
              </a:xfrm>
              <a:custGeom>
                <a:avLst/>
                <a:gdLst>
                  <a:gd name="connsiteX0" fmla="*/ 0 w 1670050"/>
                  <a:gd name="connsiteY0" fmla="*/ 0 h 460375"/>
                  <a:gd name="connsiteX1" fmla="*/ 0 w 1670050"/>
                  <a:gd name="connsiteY1" fmla="*/ 53975 h 460375"/>
                  <a:gd name="connsiteX2" fmla="*/ 0 w 1670050"/>
                  <a:gd name="connsiteY2" fmla="*/ 53975 h 460375"/>
                  <a:gd name="connsiteX3" fmla="*/ 22225 w 1670050"/>
                  <a:gd name="connsiteY3" fmla="*/ 53975 h 460375"/>
                  <a:gd name="connsiteX4" fmla="*/ 22225 w 1670050"/>
                  <a:gd name="connsiteY4" fmla="*/ 88900 h 460375"/>
                  <a:gd name="connsiteX5" fmla="*/ 57150 w 1670050"/>
                  <a:gd name="connsiteY5" fmla="*/ 88900 h 460375"/>
                  <a:gd name="connsiteX6" fmla="*/ 57150 w 1670050"/>
                  <a:gd name="connsiteY6" fmla="*/ 117475 h 460375"/>
                  <a:gd name="connsiteX7" fmla="*/ 95250 w 1670050"/>
                  <a:gd name="connsiteY7" fmla="*/ 117475 h 460375"/>
                  <a:gd name="connsiteX8" fmla="*/ 95250 w 1670050"/>
                  <a:gd name="connsiteY8" fmla="*/ 171450 h 460375"/>
                  <a:gd name="connsiteX9" fmla="*/ 136525 w 1670050"/>
                  <a:gd name="connsiteY9" fmla="*/ 171450 h 460375"/>
                  <a:gd name="connsiteX10" fmla="*/ 136525 w 1670050"/>
                  <a:gd name="connsiteY10" fmla="*/ 190500 h 460375"/>
                  <a:gd name="connsiteX11" fmla="*/ 225425 w 1670050"/>
                  <a:gd name="connsiteY11" fmla="*/ 190500 h 460375"/>
                  <a:gd name="connsiteX12" fmla="*/ 225425 w 1670050"/>
                  <a:gd name="connsiteY12" fmla="*/ 209550 h 460375"/>
                  <a:gd name="connsiteX13" fmla="*/ 282575 w 1670050"/>
                  <a:gd name="connsiteY13" fmla="*/ 209550 h 460375"/>
                  <a:gd name="connsiteX14" fmla="*/ 282575 w 1670050"/>
                  <a:gd name="connsiteY14" fmla="*/ 228600 h 460375"/>
                  <a:gd name="connsiteX15" fmla="*/ 352425 w 1670050"/>
                  <a:gd name="connsiteY15" fmla="*/ 228600 h 460375"/>
                  <a:gd name="connsiteX16" fmla="*/ 352425 w 1670050"/>
                  <a:gd name="connsiteY16" fmla="*/ 244475 h 460375"/>
                  <a:gd name="connsiteX17" fmla="*/ 352425 w 1670050"/>
                  <a:gd name="connsiteY17" fmla="*/ 244475 h 460375"/>
                  <a:gd name="connsiteX18" fmla="*/ 371475 w 1670050"/>
                  <a:gd name="connsiteY18" fmla="*/ 263525 h 460375"/>
                  <a:gd name="connsiteX19" fmla="*/ 447675 w 1670050"/>
                  <a:gd name="connsiteY19" fmla="*/ 263525 h 460375"/>
                  <a:gd name="connsiteX20" fmla="*/ 447675 w 1670050"/>
                  <a:gd name="connsiteY20" fmla="*/ 263525 h 460375"/>
                  <a:gd name="connsiteX21" fmla="*/ 447675 w 1670050"/>
                  <a:gd name="connsiteY21" fmla="*/ 263525 h 460375"/>
                  <a:gd name="connsiteX22" fmla="*/ 447675 w 1670050"/>
                  <a:gd name="connsiteY22" fmla="*/ 263525 h 460375"/>
                  <a:gd name="connsiteX23" fmla="*/ 447675 w 1670050"/>
                  <a:gd name="connsiteY23" fmla="*/ 263525 h 460375"/>
                  <a:gd name="connsiteX24" fmla="*/ 447675 w 1670050"/>
                  <a:gd name="connsiteY24" fmla="*/ 285750 h 460375"/>
                  <a:gd name="connsiteX25" fmla="*/ 609600 w 1670050"/>
                  <a:gd name="connsiteY25" fmla="*/ 285750 h 460375"/>
                  <a:gd name="connsiteX26" fmla="*/ 609600 w 1670050"/>
                  <a:gd name="connsiteY26" fmla="*/ 285750 h 460375"/>
                  <a:gd name="connsiteX27" fmla="*/ 609600 w 1670050"/>
                  <a:gd name="connsiteY27" fmla="*/ 285750 h 460375"/>
                  <a:gd name="connsiteX28" fmla="*/ 609600 w 1670050"/>
                  <a:gd name="connsiteY28" fmla="*/ 285750 h 460375"/>
                  <a:gd name="connsiteX29" fmla="*/ 609600 w 1670050"/>
                  <a:gd name="connsiteY29" fmla="*/ 314325 h 460375"/>
                  <a:gd name="connsiteX30" fmla="*/ 723900 w 1670050"/>
                  <a:gd name="connsiteY30" fmla="*/ 314325 h 460375"/>
                  <a:gd name="connsiteX31" fmla="*/ 723900 w 1670050"/>
                  <a:gd name="connsiteY31" fmla="*/ 314325 h 460375"/>
                  <a:gd name="connsiteX32" fmla="*/ 723900 w 1670050"/>
                  <a:gd name="connsiteY32" fmla="*/ 314325 h 460375"/>
                  <a:gd name="connsiteX33" fmla="*/ 723900 w 1670050"/>
                  <a:gd name="connsiteY33" fmla="*/ 314325 h 460375"/>
                  <a:gd name="connsiteX34" fmla="*/ 882650 w 1670050"/>
                  <a:gd name="connsiteY34" fmla="*/ 314325 h 460375"/>
                  <a:gd name="connsiteX35" fmla="*/ 882650 w 1670050"/>
                  <a:gd name="connsiteY35" fmla="*/ 352425 h 460375"/>
                  <a:gd name="connsiteX36" fmla="*/ 1038225 w 1670050"/>
                  <a:gd name="connsiteY36" fmla="*/ 352425 h 460375"/>
                  <a:gd name="connsiteX37" fmla="*/ 1047750 w 1670050"/>
                  <a:gd name="connsiteY37" fmla="*/ 361950 h 460375"/>
                  <a:gd name="connsiteX38" fmla="*/ 1155700 w 1670050"/>
                  <a:gd name="connsiteY38" fmla="*/ 361950 h 460375"/>
                  <a:gd name="connsiteX39" fmla="*/ 1155700 w 1670050"/>
                  <a:gd name="connsiteY39" fmla="*/ 361950 h 460375"/>
                  <a:gd name="connsiteX40" fmla="*/ 1155700 w 1670050"/>
                  <a:gd name="connsiteY40" fmla="*/ 384175 h 460375"/>
                  <a:gd name="connsiteX41" fmla="*/ 1289050 w 1670050"/>
                  <a:gd name="connsiteY41" fmla="*/ 384175 h 460375"/>
                  <a:gd name="connsiteX42" fmla="*/ 1289050 w 1670050"/>
                  <a:gd name="connsiteY42" fmla="*/ 384175 h 460375"/>
                  <a:gd name="connsiteX43" fmla="*/ 1289050 w 1670050"/>
                  <a:gd name="connsiteY43" fmla="*/ 406400 h 460375"/>
                  <a:gd name="connsiteX44" fmla="*/ 1527175 w 1670050"/>
                  <a:gd name="connsiteY44" fmla="*/ 406400 h 460375"/>
                  <a:gd name="connsiteX45" fmla="*/ 1527175 w 1670050"/>
                  <a:gd name="connsiteY45" fmla="*/ 460375 h 460375"/>
                  <a:gd name="connsiteX46" fmla="*/ 1670050 w 1670050"/>
                  <a:gd name="connsiteY46" fmla="*/ 460375 h 460375"/>
                  <a:gd name="connsiteX0" fmla="*/ 0 w 1670050"/>
                  <a:gd name="connsiteY0" fmla="*/ 0 h 460375"/>
                  <a:gd name="connsiteX1" fmla="*/ 0 w 1670050"/>
                  <a:gd name="connsiteY1" fmla="*/ 53975 h 460375"/>
                  <a:gd name="connsiteX2" fmla="*/ 0 w 1670050"/>
                  <a:gd name="connsiteY2" fmla="*/ 53975 h 460375"/>
                  <a:gd name="connsiteX3" fmla="*/ 22225 w 1670050"/>
                  <a:gd name="connsiteY3" fmla="*/ 53975 h 460375"/>
                  <a:gd name="connsiteX4" fmla="*/ 22225 w 1670050"/>
                  <a:gd name="connsiteY4" fmla="*/ 88900 h 460375"/>
                  <a:gd name="connsiteX5" fmla="*/ 57150 w 1670050"/>
                  <a:gd name="connsiteY5" fmla="*/ 88900 h 460375"/>
                  <a:gd name="connsiteX6" fmla="*/ 57150 w 1670050"/>
                  <a:gd name="connsiteY6" fmla="*/ 117475 h 460375"/>
                  <a:gd name="connsiteX7" fmla="*/ 95250 w 1670050"/>
                  <a:gd name="connsiteY7" fmla="*/ 117475 h 460375"/>
                  <a:gd name="connsiteX8" fmla="*/ 95250 w 1670050"/>
                  <a:gd name="connsiteY8" fmla="*/ 171450 h 460375"/>
                  <a:gd name="connsiteX9" fmla="*/ 136525 w 1670050"/>
                  <a:gd name="connsiteY9" fmla="*/ 171450 h 460375"/>
                  <a:gd name="connsiteX10" fmla="*/ 136525 w 1670050"/>
                  <a:gd name="connsiteY10" fmla="*/ 190500 h 460375"/>
                  <a:gd name="connsiteX11" fmla="*/ 225425 w 1670050"/>
                  <a:gd name="connsiteY11" fmla="*/ 190500 h 460375"/>
                  <a:gd name="connsiteX12" fmla="*/ 225425 w 1670050"/>
                  <a:gd name="connsiteY12" fmla="*/ 209550 h 460375"/>
                  <a:gd name="connsiteX13" fmla="*/ 282575 w 1670050"/>
                  <a:gd name="connsiteY13" fmla="*/ 209550 h 460375"/>
                  <a:gd name="connsiteX14" fmla="*/ 282575 w 1670050"/>
                  <a:gd name="connsiteY14" fmla="*/ 228600 h 460375"/>
                  <a:gd name="connsiteX15" fmla="*/ 352425 w 1670050"/>
                  <a:gd name="connsiteY15" fmla="*/ 228600 h 460375"/>
                  <a:gd name="connsiteX16" fmla="*/ 352425 w 1670050"/>
                  <a:gd name="connsiteY16" fmla="*/ 244475 h 460375"/>
                  <a:gd name="connsiteX17" fmla="*/ 381000 w 1670050"/>
                  <a:gd name="connsiteY17" fmla="*/ 241300 h 460375"/>
                  <a:gd name="connsiteX18" fmla="*/ 371475 w 1670050"/>
                  <a:gd name="connsiteY18" fmla="*/ 263525 h 460375"/>
                  <a:gd name="connsiteX19" fmla="*/ 447675 w 1670050"/>
                  <a:gd name="connsiteY19" fmla="*/ 263525 h 460375"/>
                  <a:gd name="connsiteX20" fmla="*/ 447675 w 1670050"/>
                  <a:gd name="connsiteY20" fmla="*/ 263525 h 460375"/>
                  <a:gd name="connsiteX21" fmla="*/ 447675 w 1670050"/>
                  <a:gd name="connsiteY21" fmla="*/ 263525 h 460375"/>
                  <a:gd name="connsiteX22" fmla="*/ 447675 w 1670050"/>
                  <a:gd name="connsiteY22" fmla="*/ 263525 h 460375"/>
                  <a:gd name="connsiteX23" fmla="*/ 447675 w 1670050"/>
                  <a:gd name="connsiteY23" fmla="*/ 263525 h 460375"/>
                  <a:gd name="connsiteX24" fmla="*/ 447675 w 1670050"/>
                  <a:gd name="connsiteY24" fmla="*/ 285750 h 460375"/>
                  <a:gd name="connsiteX25" fmla="*/ 609600 w 1670050"/>
                  <a:gd name="connsiteY25" fmla="*/ 285750 h 460375"/>
                  <a:gd name="connsiteX26" fmla="*/ 609600 w 1670050"/>
                  <a:gd name="connsiteY26" fmla="*/ 285750 h 460375"/>
                  <a:gd name="connsiteX27" fmla="*/ 609600 w 1670050"/>
                  <a:gd name="connsiteY27" fmla="*/ 285750 h 460375"/>
                  <a:gd name="connsiteX28" fmla="*/ 609600 w 1670050"/>
                  <a:gd name="connsiteY28" fmla="*/ 285750 h 460375"/>
                  <a:gd name="connsiteX29" fmla="*/ 609600 w 1670050"/>
                  <a:gd name="connsiteY29" fmla="*/ 314325 h 460375"/>
                  <a:gd name="connsiteX30" fmla="*/ 723900 w 1670050"/>
                  <a:gd name="connsiteY30" fmla="*/ 314325 h 460375"/>
                  <a:gd name="connsiteX31" fmla="*/ 723900 w 1670050"/>
                  <a:gd name="connsiteY31" fmla="*/ 314325 h 460375"/>
                  <a:gd name="connsiteX32" fmla="*/ 723900 w 1670050"/>
                  <a:gd name="connsiteY32" fmla="*/ 314325 h 460375"/>
                  <a:gd name="connsiteX33" fmla="*/ 723900 w 1670050"/>
                  <a:gd name="connsiteY33" fmla="*/ 314325 h 460375"/>
                  <a:gd name="connsiteX34" fmla="*/ 882650 w 1670050"/>
                  <a:gd name="connsiteY34" fmla="*/ 314325 h 460375"/>
                  <a:gd name="connsiteX35" fmla="*/ 882650 w 1670050"/>
                  <a:gd name="connsiteY35" fmla="*/ 352425 h 460375"/>
                  <a:gd name="connsiteX36" fmla="*/ 1038225 w 1670050"/>
                  <a:gd name="connsiteY36" fmla="*/ 352425 h 460375"/>
                  <a:gd name="connsiteX37" fmla="*/ 1047750 w 1670050"/>
                  <a:gd name="connsiteY37" fmla="*/ 361950 h 460375"/>
                  <a:gd name="connsiteX38" fmla="*/ 1155700 w 1670050"/>
                  <a:gd name="connsiteY38" fmla="*/ 361950 h 460375"/>
                  <a:gd name="connsiteX39" fmla="*/ 1155700 w 1670050"/>
                  <a:gd name="connsiteY39" fmla="*/ 361950 h 460375"/>
                  <a:gd name="connsiteX40" fmla="*/ 1155700 w 1670050"/>
                  <a:gd name="connsiteY40" fmla="*/ 384175 h 460375"/>
                  <a:gd name="connsiteX41" fmla="*/ 1289050 w 1670050"/>
                  <a:gd name="connsiteY41" fmla="*/ 384175 h 460375"/>
                  <a:gd name="connsiteX42" fmla="*/ 1289050 w 1670050"/>
                  <a:gd name="connsiteY42" fmla="*/ 384175 h 460375"/>
                  <a:gd name="connsiteX43" fmla="*/ 1289050 w 1670050"/>
                  <a:gd name="connsiteY43" fmla="*/ 406400 h 460375"/>
                  <a:gd name="connsiteX44" fmla="*/ 1527175 w 1670050"/>
                  <a:gd name="connsiteY44" fmla="*/ 406400 h 460375"/>
                  <a:gd name="connsiteX45" fmla="*/ 1527175 w 1670050"/>
                  <a:gd name="connsiteY45" fmla="*/ 460375 h 460375"/>
                  <a:gd name="connsiteX46" fmla="*/ 1670050 w 1670050"/>
                  <a:gd name="connsiteY46" fmla="*/ 460375 h 460375"/>
                  <a:gd name="connsiteX0" fmla="*/ 0 w 1670050"/>
                  <a:gd name="connsiteY0" fmla="*/ 0 h 460375"/>
                  <a:gd name="connsiteX1" fmla="*/ 0 w 1670050"/>
                  <a:gd name="connsiteY1" fmla="*/ 53975 h 460375"/>
                  <a:gd name="connsiteX2" fmla="*/ 0 w 1670050"/>
                  <a:gd name="connsiteY2" fmla="*/ 53975 h 460375"/>
                  <a:gd name="connsiteX3" fmla="*/ 22225 w 1670050"/>
                  <a:gd name="connsiteY3" fmla="*/ 53975 h 460375"/>
                  <a:gd name="connsiteX4" fmla="*/ 22225 w 1670050"/>
                  <a:gd name="connsiteY4" fmla="*/ 88900 h 460375"/>
                  <a:gd name="connsiteX5" fmla="*/ 57150 w 1670050"/>
                  <a:gd name="connsiteY5" fmla="*/ 88900 h 460375"/>
                  <a:gd name="connsiteX6" fmla="*/ 57150 w 1670050"/>
                  <a:gd name="connsiteY6" fmla="*/ 117475 h 460375"/>
                  <a:gd name="connsiteX7" fmla="*/ 95250 w 1670050"/>
                  <a:gd name="connsiteY7" fmla="*/ 117475 h 460375"/>
                  <a:gd name="connsiteX8" fmla="*/ 95250 w 1670050"/>
                  <a:gd name="connsiteY8" fmla="*/ 171450 h 460375"/>
                  <a:gd name="connsiteX9" fmla="*/ 136525 w 1670050"/>
                  <a:gd name="connsiteY9" fmla="*/ 171450 h 460375"/>
                  <a:gd name="connsiteX10" fmla="*/ 136525 w 1670050"/>
                  <a:gd name="connsiteY10" fmla="*/ 190500 h 460375"/>
                  <a:gd name="connsiteX11" fmla="*/ 225425 w 1670050"/>
                  <a:gd name="connsiteY11" fmla="*/ 190500 h 460375"/>
                  <a:gd name="connsiteX12" fmla="*/ 225425 w 1670050"/>
                  <a:gd name="connsiteY12" fmla="*/ 209550 h 460375"/>
                  <a:gd name="connsiteX13" fmla="*/ 282575 w 1670050"/>
                  <a:gd name="connsiteY13" fmla="*/ 209550 h 460375"/>
                  <a:gd name="connsiteX14" fmla="*/ 282575 w 1670050"/>
                  <a:gd name="connsiteY14" fmla="*/ 228600 h 460375"/>
                  <a:gd name="connsiteX15" fmla="*/ 352425 w 1670050"/>
                  <a:gd name="connsiteY15" fmla="*/ 228600 h 460375"/>
                  <a:gd name="connsiteX16" fmla="*/ 352425 w 1670050"/>
                  <a:gd name="connsiteY16" fmla="*/ 244475 h 460375"/>
                  <a:gd name="connsiteX17" fmla="*/ 368300 w 1670050"/>
                  <a:gd name="connsiteY17" fmla="*/ 244475 h 460375"/>
                  <a:gd name="connsiteX18" fmla="*/ 371475 w 1670050"/>
                  <a:gd name="connsiteY18" fmla="*/ 263525 h 460375"/>
                  <a:gd name="connsiteX19" fmla="*/ 447675 w 1670050"/>
                  <a:gd name="connsiteY19" fmla="*/ 263525 h 460375"/>
                  <a:gd name="connsiteX20" fmla="*/ 447675 w 1670050"/>
                  <a:gd name="connsiteY20" fmla="*/ 263525 h 460375"/>
                  <a:gd name="connsiteX21" fmla="*/ 447675 w 1670050"/>
                  <a:gd name="connsiteY21" fmla="*/ 263525 h 460375"/>
                  <a:gd name="connsiteX22" fmla="*/ 447675 w 1670050"/>
                  <a:gd name="connsiteY22" fmla="*/ 263525 h 460375"/>
                  <a:gd name="connsiteX23" fmla="*/ 447675 w 1670050"/>
                  <a:gd name="connsiteY23" fmla="*/ 263525 h 460375"/>
                  <a:gd name="connsiteX24" fmla="*/ 447675 w 1670050"/>
                  <a:gd name="connsiteY24" fmla="*/ 285750 h 460375"/>
                  <a:gd name="connsiteX25" fmla="*/ 609600 w 1670050"/>
                  <a:gd name="connsiteY25" fmla="*/ 285750 h 460375"/>
                  <a:gd name="connsiteX26" fmla="*/ 609600 w 1670050"/>
                  <a:gd name="connsiteY26" fmla="*/ 285750 h 460375"/>
                  <a:gd name="connsiteX27" fmla="*/ 609600 w 1670050"/>
                  <a:gd name="connsiteY27" fmla="*/ 285750 h 460375"/>
                  <a:gd name="connsiteX28" fmla="*/ 609600 w 1670050"/>
                  <a:gd name="connsiteY28" fmla="*/ 285750 h 460375"/>
                  <a:gd name="connsiteX29" fmla="*/ 609600 w 1670050"/>
                  <a:gd name="connsiteY29" fmla="*/ 314325 h 460375"/>
                  <a:gd name="connsiteX30" fmla="*/ 723900 w 1670050"/>
                  <a:gd name="connsiteY30" fmla="*/ 314325 h 460375"/>
                  <a:gd name="connsiteX31" fmla="*/ 723900 w 1670050"/>
                  <a:gd name="connsiteY31" fmla="*/ 314325 h 460375"/>
                  <a:gd name="connsiteX32" fmla="*/ 723900 w 1670050"/>
                  <a:gd name="connsiteY32" fmla="*/ 314325 h 460375"/>
                  <a:gd name="connsiteX33" fmla="*/ 723900 w 1670050"/>
                  <a:gd name="connsiteY33" fmla="*/ 314325 h 460375"/>
                  <a:gd name="connsiteX34" fmla="*/ 882650 w 1670050"/>
                  <a:gd name="connsiteY34" fmla="*/ 314325 h 460375"/>
                  <a:gd name="connsiteX35" fmla="*/ 882650 w 1670050"/>
                  <a:gd name="connsiteY35" fmla="*/ 352425 h 460375"/>
                  <a:gd name="connsiteX36" fmla="*/ 1038225 w 1670050"/>
                  <a:gd name="connsiteY36" fmla="*/ 352425 h 460375"/>
                  <a:gd name="connsiteX37" fmla="*/ 1047750 w 1670050"/>
                  <a:gd name="connsiteY37" fmla="*/ 361950 h 460375"/>
                  <a:gd name="connsiteX38" fmla="*/ 1155700 w 1670050"/>
                  <a:gd name="connsiteY38" fmla="*/ 361950 h 460375"/>
                  <a:gd name="connsiteX39" fmla="*/ 1155700 w 1670050"/>
                  <a:gd name="connsiteY39" fmla="*/ 361950 h 460375"/>
                  <a:gd name="connsiteX40" fmla="*/ 1155700 w 1670050"/>
                  <a:gd name="connsiteY40" fmla="*/ 384175 h 460375"/>
                  <a:gd name="connsiteX41" fmla="*/ 1289050 w 1670050"/>
                  <a:gd name="connsiteY41" fmla="*/ 384175 h 460375"/>
                  <a:gd name="connsiteX42" fmla="*/ 1289050 w 1670050"/>
                  <a:gd name="connsiteY42" fmla="*/ 384175 h 460375"/>
                  <a:gd name="connsiteX43" fmla="*/ 1289050 w 1670050"/>
                  <a:gd name="connsiteY43" fmla="*/ 406400 h 460375"/>
                  <a:gd name="connsiteX44" fmla="*/ 1527175 w 1670050"/>
                  <a:gd name="connsiteY44" fmla="*/ 406400 h 460375"/>
                  <a:gd name="connsiteX45" fmla="*/ 1527175 w 1670050"/>
                  <a:gd name="connsiteY45" fmla="*/ 460375 h 460375"/>
                  <a:gd name="connsiteX46" fmla="*/ 1670050 w 1670050"/>
                  <a:gd name="connsiteY46" fmla="*/ 460375 h 46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670050" h="460375">
                    <a:moveTo>
                      <a:pt x="0" y="0"/>
                    </a:moveTo>
                    <a:lnTo>
                      <a:pt x="0" y="53975"/>
                    </a:lnTo>
                    <a:lnTo>
                      <a:pt x="0" y="53975"/>
                    </a:lnTo>
                    <a:lnTo>
                      <a:pt x="22225" y="53975"/>
                    </a:lnTo>
                    <a:lnTo>
                      <a:pt x="22225" y="88900"/>
                    </a:lnTo>
                    <a:lnTo>
                      <a:pt x="57150" y="88900"/>
                    </a:lnTo>
                    <a:lnTo>
                      <a:pt x="57150" y="117475"/>
                    </a:lnTo>
                    <a:lnTo>
                      <a:pt x="95250" y="117475"/>
                    </a:lnTo>
                    <a:lnTo>
                      <a:pt x="95250" y="171450"/>
                    </a:lnTo>
                    <a:lnTo>
                      <a:pt x="136525" y="171450"/>
                    </a:lnTo>
                    <a:lnTo>
                      <a:pt x="136525" y="190500"/>
                    </a:lnTo>
                    <a:lnTo>
                      <a:pt x="225425" y="190500"/>
                    </a:lnTo>
                    <a:lnTo>
                      <a:pt x="225425" y="209550"/>
                    </a:lnTo>
                    <a:lnTo>
                      <a:pt x="282575" y="209550"/>
                    </a:lnTo>
                    <a:lnTo>
                      <a:pt x="282575" y="228600"/>
                    </a:lnTo>
                    <a:lnTo>
                      <a:pt x="352425" y="228600"/>
                    </a:lnTo>
                    <a:lnTo>
                      <a:pt x="352425" y="244475"/>
                    </a:lnTo>
                    <a:lnTo>
                      <a:pt x="368300" y="244475"/>
                    </a:lnTo>
                    <a:lnTo>
                      <a:pt x="371475" y="263525"/>
                    </a:lnTo>
                    <a:lnTo>
                      <a:pt x="447675" y="263525"/>
                    </a:lnTo>
                    <a:lnTo>
                      <a:pt x="447675" y="263525"/>
                    </a:lnTo>
                    <a:lnTo>
                      <a:pt x="447675" y="263525"/>
                    </a:lnTo>
                    <a:lnTo>
                      <a:pt x="447675" y="263525"/>
                    </a:lnTo>
                    <a:lnTo>
                      <a:pt x="447675" y="263525"/>
                    </a:lnTo>
                    <a:lnTo>
                      <a:pt x="447675" y="285750"/>
                    </a:lnTo>
                    <a:lnTo>
                      <a:pt x="609600" y="285750"/>
                    </a:lnTo>
                    <a:lnTo>
                      <a:pt x="609600" y="285750"/>
                    </a:lnTo>
                    <a:lnTo>
                      <a:pt x="609600" y="285750"/>
                    </a:lnTo>
                    <a:lnTo>
                      <a:pt x="609600" y="285750"/>
                    </a:lnTo>
                    <a:lnTo>
                      <a:pt x="609600" y="314325"/>
                    </a:lnTo>
                    <a:lnTo>
                      <a:pt x="723900" y="314325"/>
                    </a:lnTo>
                    <a:lnTo>
                      <a:pt x="723900" y="314325"/>
                    </a:lnTo>
                    <a:lnTo>
                      <a:pt x="723900" y="314325"/>
                    </a:lnTo>
                    <a:lnTo>
                      <a:pt x="723900" y="314325"/>
                    </a:lnTo>
                    <a:lnTo>
                      <a:pt x="882650" y="314325"/>
                    </a:lnTo>
                    <a:lnTo>
                      <a:pt x="882650" y="352425"/>
                    </a:lnTo>
                    <a:lnTo>
                      <a:pt x="1038225" y="352425"/>
                    </a:lnTo>
                    <a:lnTo>
                      <a:pt x="1047750" y="361950"/>
                    </a:lnTo>
                    <a:lnTo>
                      <a:pt x="1155700" y="361950"/>
                    </a:lnTo>
                    <a:lnTo>
                      <a:pt x="1155700" y="361950"/>
                    </a:lnTo>
                    <a:lnTo>
                      <a:pt x="1155700" y="384175"/>
                    </a:lnTo>
                    <a:lnTo>
                      <a:pt x="1289050" y="384175"/>
                    </a:lnTo>
                    <a:lnTo>
                      <a:pt x="1289050" y="384175"/>
                    </a:lnTo>
                    <a:lnTo>
                      <a:pt x="1289050" y="406400"/>
                    </a:lnTo>
                    <a:lnTo>
                      <a:pt x="1527175" y="406400"/>
                    </a:lnTo>
                    <a:lnTo>
                      <a:pt x="1527175" y="460375"/>
                    </a:lnTo>
                    <a:lnTo>
                      <a:pt x="1670050" y="460375"/>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1" name="Freeform 192">
                <a:extLst>
                  <a:ext uri="{FF2B5EF4-FFF2-40B4-BE49-F238E27FC236}">
                    <a16:creationId xmlns:a16="http://schemas.microsoft.com/office/drawing/2014/main" id="{F6C7C30E-EED4-4731-2A61-2C3BE2182D66}"/>
                  </a:ext>
                </a:extLst>
              </p:cNvPr>
              <p:cNvSpPr/>
              <p:nvPr/>
            </p:nvSpPr>
            <p:spPr bwMode="auto">
              <a:xfrm>
                <a:off x="3930650" y="4108450"/>
                <a:ext cx="390525" cy="1127125"/>
              </a:xfrm>
              <a:custGeom>
                <a:avLst/>
                <a:gdLst>
                  <a:gd name="connsiteX0" fmla="*/ 0 w 390525"/>
                  <a:gd name="connsiteY0" fmla="*/ 0 h 1127125"/>
                  <a:gd name="connsiteX1" fmla="*/ 0 w 390525"/>
                  <a:gd name="connsiteY1" fmla="*/ 57150 h 1127125"/>
                  <a:gd name="connsiteX2" fmla="*/ 28575 w 390525"/>
                  <a:gd name="connsiteY2" fmla="*/ 57150 h 1127125"/>
                  <a:gd name="connsiteX3" fmla="*/ 28575 w 390525"/>
                  <a:gd name="connsiteY3" fmla="*/ 85725 h 1127125"/>
                  <a:gd name="connsiteX4" fmla="*/ 41275 w 390525"/>
                  <a:gd name="connsiteY4" fmla="*/ 85725 h 1127125"/>
                  <a:gd name="connsiteX5" fmla="*/ 41275 w 390525"/>
                  <a:gd name="connsiteY5" fmla="*/ 231775 h 1127125"/>
                  <a:gd name="connsiteX6" fmla="*/ 53975 w 390525"/>
                  <a:gd name="connsiteY6" fmla="*/ 231775 h 1127125"/>
                  <a:gd name="connsiteX7" fmla="*/ 53975 w 390525"/>
                  <a:gd name="connsiteY7" fmla="*/ 434975 h 1127125"/>
                  <a:gd name="connsiteX8" fmla="*/ 69850 w 390525"/>
                  <a:gd name="connsiteY8" fmla="*/ 434975 h 1127125"/>
                  <a:gd name="connsiteX9" fmla="*/ 69850 w 390525"/>
                  <a:gd name="connsiteY9" fmla="*/ 561975 h 1127125"/>
                  <a:gd name="connsiteX10" fmla="*/ 76200 w 390525"/>
                  <a:gd name="connsiteY10" fmla="*/ 561975 h 1127125"/>
                  <a:gd name="connsiteX11" fmla="*/ 76200 w 390525"/>
                  <a:gd name="connsiteY11" fmla="*/ 669925 h 1127125"/>
                  <a:gd name="connsiteX12" fmla="*/ 88900 w 390525"/>
                  <a:gd name="connsiteY12" fmla="*/ 669925 h 1127125"/>
                  <a:gd name="connsiteX13" fmla="*/ 88900 w 390525"/>
                  <a:gd name="connsiteY13" fmla="*/ 695325 h 1127125"/>
                  <a:gd name="connsiteX14" fmla="*/ 104775 w 390525"/>
                  <a:gd name="connsiteY14" fmla="*/ 695325 h 1127125"/>
                  <a:gd name="connsiteX15" fmla="*/ 104775 w 390525"/>
                  <a:gd name="connsiteY15" fmla="*/ 752475 h 1127125"/>
                  <a:gd name="connsiteX16" fmla="*/ 117475 w 390525"/>
                  <a:gd name="connsiteY16" fmla="*/ 752475 h 1127125"/>
                  <a:gd name="connsiteX17" fmla="*/ 117475 w 390525"/>
                  <a:gd name="connsiteY17" fmla="*/ 787400 h 1127125"/>
                  <a:gd name="connsiteX18" fmla="*/ 117475 w 390525"/>
                  <a:gd name="connsiteY18" fmla="*/ 787400 h 1127125"/>
                  <a:gd name="connsiteX19" fmla="*/ 117475 w 390525"/>
                  <a:gd name="connsiteY19" fmla="*/ 787400 h 1127125"/>
                  <a:gd name="connsiteX20" fmla="*/ 117475 w 390525"/>
                  <a:gd name="connsiteY20" fmla="*/ 787400 h 1127125"/>
                  <a:gd name="connsiteX21" fmla="*/ 136525 w 390525"/>
                  <a:gd name="connsiteY21" fmla="*/ 806450 h 1127125"/>
                  <a:gd name="connsiteX22" fmla="*/ 136525 w 390525"/>
                  <a:gd name="connsiteY22" fmla="*/ 835025 h 1127125"/>
                  <a:gd name="connsiteX23" fmla="*/ 155575 w 390525"/>
                  <a:gd name="connsiteY23" fmla="*/ 835025 h 1127125"/>
                  <a:gd name="connsiteX24" fmla="*/ 155575 w 390525"/>
                  <a:gd name="connsiteY24" fmla="*/ 882650 h 1127125"/>
                  <a:gd name="connsiteX25" fmla="*/ 165100 w 390525"/>
                  <a:gd name="connsiteY25" fmla="*/ 882650 h 1127125"/>
                  <a:gd name="connsiteX26" fmla="*/ 165100 w 390525"/>
                  <a:gd name="connsiteY26" fmla="*/ 952500 h 1127125"/>
                  <a:gd name="connsiteX27" fmla="*/ 209550 w 390525"/>
                  <a:gd name="connsiteY27" fmla="*/ 952500 h 1127125"/>
                  <a:gd name="connsiteX28" fmla="*/ 209550 w 390525"/>
                  <a:gd name="connsiteY28" fmla="*/ 1006475 h 1127125"/>
                  <a:gd name="connsiteX29" fmla="*/ 222250 w 390525"/>
                  <a:gd name="connsiteY29" fmla="*/ 1006475 h 1127125"/>
                  <a:gd name="connsiteX30" fmla="*/ 222250 w 390525"/>
                  <a:gd name="connsiteY30" fmla="*/ 1006475 h 1127125"/>
                  <a:gd name="connsiteX31" fmla="*/ 222250 w 390525"/>
                  <a:gd name="connsiteY31" fmla="*/ 1006475 h 1127125"/>
                  <a:gd name="connsiteX32" fmla="*/ 222250 w 390525"/>
                  <a:gd name="connsiteY32" fmla="*/ 1031875 h 1127125"/>
                  <a:gd name="connsiteX33" fmla="*/ 260350 w 390525"/>
                  <a:gd name="connsiteY33" fmla="*/ 1031875 h 1127125"/>
                  <a:gd name="connsiteX34" fmla="*/ 260350 w 390525"/>
                  <a:gd name="connsiteY34" fmla="*/ 1063625 h 1127125"/>
                  <a:gd name="connsiteX35" fmla="*/ 295275 w 390525"/>
                  <a:gd name="connsiteY35" fmla="*/ 1063625 h 1127125"/>
                  <a:gd name="connsiteX36" fmla="*/ 295275 w 390525"/>
                  <a:gd name="connsiteY36" fmla="*/ 1108075 h 1127125"/>
                  <a:gd name="connsiteX37" fmla="*/ 295275 w 390525"/>
                  <a:gd name="connsiteY37" fmla="*/ 1108075 h 1127125"/>
                  <a:gd name="connsiteX38" fmla="*/ 314325 w 390525"/>
                  <a:gd name="connsiteY38" fmla="*/ 1127125 h 1127125"/>
                  <a:gd name="connsiteX39" fmla="*/ 390525 w 390525"/>
                  <a:gd name="connsiteY39" fmla="*/ 1127125 h 112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90525" h="1127125">
                    <a:moveTo>
                      <a:pt x="0" y="0"/>
                    </a:moveTo>
                    <a:lnTo>
                      <a:pt x="0" y="57150"/>
                    </a:lnTo>
                    <a:lnTo>
                      <a:pt x="28575" y="57150"/>
                    </a:lnTo>
                    <a:lnTo>
                      <a:pt x="28575" y="85725"/>
                    </a:lnTo>
                    <a:lnTo>
                      <a:pt x="41275" y="85725"/>
                    </a:lnTo>
                    <a:lnTo>
                      <a:pt x="41275" y="231775"/>
                    </a:lnTo>
                    <a:lnTo>
                      <a:pt x="53975" y="231775"/>
                    </a:lnTo>
                    <a:lnTo>
                      <a:pt x="53975" y="434975"/>
                    </a:lnTo>
                    <a:lnTo>
                      <a:pt x="69850" y="434975"/>
                    </a:lnTo>
                    <a:lnTo>
                      <a:pt x="69850" y="561975"/>
                    </a:lnTo>
                    <a:lnTo>
                      <a:pt x="76200" y="561975"/>
                    </a:lnTo>
                    <a:lnTo>
                      <a:pt x="76200" y="669925"/>
                    </a:lnTo>
                    <a:lnTo>
                      <a:pt x="88900" y="669925"/>
                    </a:lnTo>
                    <a:lnTo>
                      <a:pt x="88900" y="695325"/>
                    </a:lnTo>
                    <a:lnTo>
                      <a:pt x="104775" y="695325"/>
                    </a:lnTo>
                    <a:lnTo>
                      <a:pt x="104775" y="752475"/>
                    </a:lnTo>
                    <a:lnTo>
                      <a:pt x="117475" y="752475"/>
                    </a:lnTo>
                    <a:lnTo>
                      <a:pt x="117475" y="787400"/>
                    </a:lnTo>
                    <a:lnTo>
                      <a:pt x="117475" y="787400"/>
                    </a:lnTo>
                    <a:lnTo>
                      <a:pt x="117475" y="787400"/>
                    </a:lnTo>
                    <a:lnTo>
                      <a:pt x="117475" y="787400"/>
                    </a:lnTo>
                    <a:lnTo>
                      <a:pt x="136525" y="806450"/>
                    </a:lnTo>
                    <a:lnTo>
                      <a:pt x="136525" y="835025"/>
                    </a:lnTo>
                    <a:lnTo>
                      <a:pt x="155575" y="835025"/>
                    </a:lnTo>
                    <a:lnTo>
                      <a:pt x="155575" y="882650"/>
                    </a:lnTo>
                    <a:lnTo>
                      <a:pt x="165100" y="882650"/>
                    </a:lnTo>
                    <a:lnTo>
                      <a:pt x="165100" y="952500"/>
                    </a:lnTo>
                    <a:lnTo>
                      <a:pt x="209550" y="952500"/>
                    </a:lnTo>
                    <a:lnTo>
                      <a:pt x="209550" y="1006475"/>
                    </a:lnTo>
                    <a:lnTo>
                      <a:pt x="222250" y="1006475"/>
                    </a:lnTo>
                    <a:lnTo>
                      <a:pt x="222250" y="1006475"/>
                    </a:lnTo>
                    <a:lnTo>
                      <a:pt x="222250" y="1006475"/>
                    </a:lnTo>
                    <a:lnTo>
                      <a:pt x="222250" y="1031875"/>
                    </a:lnTo>
                    <a:lnTo>
                      <a:pt x="260350" y="1031875"/>
                    </a:lnTo>
                    <a:lnTo>
                      <a:pt x="260350" y="1063625"/>
                    </a:lnTo>
                    <a:lnTo>
                      <a:pt x="295275" y="1063625"/>
                    </a:lnTo>
                    <a:lnTo>
                      <a:pt x="295275" y="1108075"/>
                    </a:lnTo>
                    <a:lnTo>
                      <a:pt x="295275" y="1108075"/>
                    </a:lnTo>
                    <a:lnTo>
                      <a:pt x="314325" y="1127125"/>
                    </a:lnTo>
                    <a:lnTo>
                      <a:pt x="390525" y="1127125"/>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cxnSp>
          <p:nvCxnSpPr>
            <p:cNvPr id="177" name="Straight Connector 176">
              <a:extLst>
                <a:ext uri="{FF2B5EF4-FFF2-40B4-BE49-F238E27FC236}">
                  <a16:creationId xmlns:a16="http://schemas.microsoft.com/office/drawing/2014/main" id="{D4580439-CB0D-723A-8F4F-1F2529DECCB1}"/>
                </a:ext>
              </a:extLst>
            </p:cNvPr>
            <p:cNvCxnSpPr>
              <a:cxnSpLocks/>
            </p:cNvCxnSpPr>
            <p:nvPr/>
          </p:nvCxnSpPr>
          <p:spPr bwMode="auto">
            <a:xfrm flipH="1" flipV="1">
              <a:off x="5171758" y="5479635"/>
              <a:ext cx="0" cy="64008"/>
            </a:xfrm>
            <a:prstGeom prst="line">
              <a:avLst/>
            </a:prstGeom>
            <a:noFill/>
            <a:ln w="28575" cap="flat" cmpd="sng" algn="ctr">
              <a:solidFill>
                <a:schemeClr val="accent1"/>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F52AAA93-1478-2DE5-33D0-614D6BC04278}"/>
                </a:ext>
              </a:extLst>
            </p:cNvPr>
            <p:cNvCxnSpPr>
              <a:cxnSpLocks/>
            </p:cNvCxnSpPr>
            <p:nvPr/>
          </p:nvCxnSpPr>
          <p:spPr bwMode="auto">
            <a:xfrm flipH="1" flipV="1">
              <a:off x="5374958" y="5529925"/>
              <a:ext cx="0" cy="64008"/>
            </a:xfrm>
            <a:prstGeom prst="line">
              <a:avLst/>
            </a:prstGeom>
            <a:noFill/>
            <a:ln w="28575" cap="flat" cmpd="sng" algn="ctr">
              <a:solidFill>
                <a:schemeClr val="accent1"/>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E741DD66-A83B-6096-404D-5D75C9025760}"/>
                </a:ext>
              </a:extLst>
            </p:cNvPr>
            <p:cNvCxnSpPr>
              <a:cxnSpLocks/>
            </p:cNvCxnSpPr>
            <p:nvPr/>
          </p:nvCxnSpPr>
          <p:spPr bwMode="auto">
            <a:xfrm flipH="1" flipV="1">
              <a:off x="3916742" y="4076446"/>
              <a:ext cx="0" cy="64008"/>
            </a:xfrm>
            <a:prstGeom prst="line">
              <a:avLst/>
            </a:prstGeom>
            <a:noFill/>
            <a:ln w="28575" cap="flat" cmpd="sng" algn="ctr">
              <a:solidFill>
                <a:schemeClr val="accent1"/>
              </a:solidFill>
              <a:prstDash val="solid"/>
              <a:round/>
              <a:headEnd type="none" w="med" len="med"/>
              <a:tailEnd type="none" w="med" len="med"/>
            </a:ln>
            <a:effectLst/>
          </p:spPr>
        </p:cxnSp>
      </p:grpSp>
      <p:grpSp>
        <p:nvGrpSpPr>
          <p:cNvPr id="182" name="Group 181">
            <a:extLst>
              <a:ext uri="{FF2B5EF4-FFF2-40B4-BE49-F238E27FC236}">
                <a16:creationId xmlns:a16="http://schemas.microsoft.com/office/drawing/2014/main" id="{4E803043-8763-C299-0007-262A353FAB79}"/>
              </a:ext>
            </a:extLst>
          </p:cNvPr>
          <p:cNvGrpSpPr/>
          <p:nvPr/>
        </p:nvGrpSpPr>
        <p:grpSpPr>
          <a:xfrm>
            <a:off x="4464388" y="3995468"/>
            <a:ext cx="2146300" cy="1550509"/>
            <a:chOff x="3914775" y="4121150"/>
            <a:chExt cx="2146300" cy="1550509"/>
          </a:xfrm>
        </p:grpSpPr>
        <p:grpSp>
          <p:nvGrpSpPr>
            <p:cNvPr id="183" name="Group 182">
              <a:extLst>
                <a:ext uri="{FF2B5EF4-FFF2-40B4-BE49-F238E27FC236}">
                  <a16:creationId xmlns:a16="http://schemas.microsoft.com/office/drawing/2014/main" id="{5FDB656E-0B28-35C2-D4E2-D030521B6CDC}"/>
                </a:ext>
              </a:extLst>
            </p:cNvPr>
            <p:cNvGrpSpPr/>
            <p:nvPr/>
          </p:nvGrpSpPr>
          <p:grpSpPr>
            <a:xfrm>
              <a:off x="3914775" y="4121150"/>
              <a:ext cx="2146300" cy="1543050"/>
              <a:chOff x="3914775" y="4121150"/>
              <a:chExt cx="2146300" cy="1543050"/>
            </a:xfrm>
          </p:grpSpPr>
          <p:grpSp>
            <p:nvGrpSpPr>
              <p:cNvPr id="187" name="Group 186">
                <a:extLst>
                  <a:ext uri="{FF2B5EF4-FFF2-40B4-BE49-F238E27FC236}">
                    <a16:creationId xmlns:a16="http://schemas.microsoft.com/office/drawing/2014/main" id="{DA43C4BD-87B1-9BB6-E588-7B6C224BEC7D}"/>
                  </a:ext>
                </a:extLst>
              </p:cNvPr>
              <p:cNvGrpSpPr/>
              <p:nvPr/>
            </p:nvGrpSpPr>
            <p:grpSpPr>
              <a:xfrm>
                <a:off x="4495800" y="5041900"/>
                <a:ext cx="1565275" cy="622300"/>
                <a:chOff x="4495800" y="5041900"/>
                <a:chExt cx="1565275" cy="622300"/>
              </a:xfrm>
            </p:grpSpPr>
            <p:sp>
              <p:nvSpPr>
                <p:cNvPr id="189" name="Freeform 182">
                  <a:extLst>
                    <a:ext uri="{FF2B5EF4-FFF2-40B4-BE49-F238E27FC236}">
                      <a16:creationId xmlns:a16="http://schemas.microsoft.com/office/drawing/2014/main" id="{F9C9B396-4AFA-108D-7F08-FA29C671F7BB}"/>
                    </a:ext>
                  </a:extLst>
                </p:cNvPr>
                <p:cNvSpPr/>
                <p:nvPr/>
              </p:nvSpPr>
              <p:spPr bwMode="auto">
                <a:xfrm>
                  <a:off x="4708525" y="5407025"/>
                  <a:ext cx="1352550" cy="257175"/>
                </a:xfrm>
                <a:custGeom>
                  <a:avLst/>
                  <a:gdLst>
                    <a:gd name="connsiteX0" fmla="*/ 1352550 w 1352550"/>
                    <a:gd name="connsiteY0" fmla="*/ 257175 h 257175"/>
                    <a:gd name="connsiteX1" fmla="*/ 1060450 w 1352550"/>
                    <a:gd name="connsiteY1" fmla="*/ 257175 h 257175"/>
                    <a:gd name="connsiteX2" fmla="*/ 1060450 w 1352550"/>
                    <a:gd name="connsiteY2" fmla="*/ 241300 h 257175"/>
                    <a:gd name="connsiteX3" fmla="*/ 657225 w 1352550"/>
                    <a:gd name="connsiteY3" fmla="*/ 241300 h 257175"/>
                    <a:gd name="connsiteX4" fmla="*/ 657225 w 1352550"/>
                    <a:gd name="connsiteY4" fmla="*/ 206375 h 257175"/>
                    <a:gd name="connsiteX5" fmla="*/ 450850 w 1352550"/>
                    <a:gd name="connsiteY5" fmla="*/ 206375 h 257175"/>
                    <a:gd name="connsiteX6" fmla="*/ 450850 w 1352550"/>
                    <a:gd name="connsiteY6" fmla="*/ 187325 h 257175"/>
                    <a:gd name="connsiteX7" fmla="*/ 422275 w 1352550"/>
                    <a:gd name="connsiteY7" fmla="*/ 187325 h 257175"/>
                    <a:gd name="connsiteX8" fmla="*/ 422275 w 1352550"/>
                    <a:gd name="connsiteY8" fmla="*/ 171450 h 257175"/>
                    <a:gd name="connsiteX9" fmla="*/ 292100 w 1352550"/>
                    <a:gd name="connsiteY9" fmla="*/ 171450 h 257175"/>
                    <a:gd name="connsiteX10" fmla="*/ 292100 w 1352550"/>
                    <a:gd name="connsiteY10" fmla="*/ 136525 h 257175"/>
                    <a:gd name="connsiteX11" fmla="*/ 257175 w 1352550"/>
                    <a:gd name="connsiteY11" fmla="*/ 136525 h 257175"/>
                    <a:gd name="connsiteX12" fmla="*/ 257175 w 1352550"/>
                    <a:gd name="connsiteY12" fmla="*/ 101600 h 257175"/>
                    <a:gd name="connsiteX13" fmla="*/ 174625 w 1352550"/>
                    <a:gd name="connsiteY13" fmla="*/ 101600 h 257175"/>
                    <a:gd name="connsiteX14" fmla="*/ 174625 w 1352550"/>
                    <a:gd name="connsiteY14" fmla="*/ 73025 h 257175"/>
                    <a:gd name="connsiteX15" fmla="*/ 123825 w 1352550"/>
                    <a:gd name="connsiteY15" fmla="*/ 73025 h 257175"/>
                    <a:gd name="connsiteX16" fmla="*/ 123825 w 1352550"/>
                    <a:gd name="connsiteY16" fmla="*/ 53975 h 257175"/>
                    <a:gd name="connsiteX17" fmla="*/ 123825 w 1352550"/>
                    <a:gd name="connsiteY17" fmla="*/ 53975 h 257175"/>
                    <a:gd name="connsiteX18" fmla="*/ 111125 w 1352550"/>
                    <a:gd name="connsiteY18" fmla="*/ 41275 h 257175"/>
                    <a:gd name="connsiteX19" fmla="*/ 44450 w 1352550"/>
                    <a:gd name="connsiteY19" fmla="*/ 41275 h 257175"/>
                    <a:gd name="connsiteX20" fmla="*/ 44450 w 1352550"/>
                    <a:gd name="connsiteY20" fmla="*/ 19050 h 257175"/>
                    <a:gd name="connsiteX21" fmla="*/ 15875 w 1352550"/>
                    <a:gd name="connsiteY21" fmla="*/ 19050 h 257175"/>
                    <a:gd name="connsiteX22" fmla="*/ 15875 w 1352550"/>
                    <a:gd name="connsiteY22" fmla="*/ 0 h 257175"/>
                    <a:gd name="connsiteX23" fmla="*/ 0 w 1352550"/>
                    <a:gd name="connsiteY23" fmla="*/ 0 h 257175"/>
                    <a:gd name="connsiteX0" fmla="*/ 1352550 w 1352550"/>
                    <a:gd name="connsiteY0" fmla="*/ 257175 h 257175"/>
                    <a:gd name="connsiteX1" fmla="*/ 1060450 w 1352550"/>
                    <a:gd name="connsiteY1" fmla="*/ 257175 h 257175"/>
                    <a:gd name="connsiteX2" fmla="*/ 1060450 w 1352550"/>
                    <a:gd name="connsiteY2" fmla="*/ 241300 h 257175"/>
                    <a:gd name="connsiteX3" fmla="*/ 657225 w 1352550"/>
                    <a:gd name="connsiteY3" fmla="*/ 241300 h 257175"/>
                    <a:gd name="connsiteX4" fmla="*/ 657225 w 1352550"/>
                    <a:gd name="connsiteY4" fmla="*/ 206375 h 257175"/>
                    <a:gd name="connsiteX5" fmla="*/ 450850 w 1352550"/>
                    <a:gd name="connsiteY5" fmla="*/ 206375 h 257175"/>
                    <a:gd name="connsiteX6" fmla="*/ 450850 w 1352550"/>
                    <a:gd name="connsiteY6" fmla="*/ 187325 h 257175"/>
                    <a:gd name="connsiteX7" fmla="*/ 422275 w 1352550"/>
                    <a:gd name="connsiteY7" fmla="*/ 187325 h 257175"/>
                    <a:gd name="connsiteX8" fmla="*/ 422275 w 1352550"/>
                    <a:gd name="connsiteY8" fmla="*/ 171450 h 257175"/>
                    <a:gd name="connsiteX9" fmla="*/ 292100 w 1352550"/>
                    <a:gd name="connsiteY9" fmla="*/ 171450 h 257175"/>
                    <a:gd name="connsiteX10" fmla="*/ 292100 w 1352550"/>
                    <a:gd name="connsiteY10" fmla="*/ 136525 h 257175"/>
                    <a:gd name="connsiteX11" fmla="*/ 257175 w 1352550"/>
                    <a:gd name="connsiteY11" fmla="*/ 136525 h 257175"/>
                    <a:gd name="connsiteX12" fmla="*/ 257175 w 1352550"/>
                    <a:gd name="connsiteY12" fmla="*/ 101600 h 257175"/>
                    <a:gd name="connsiteX13" fmla="*/ 174625 w 1352550"/>
                    <a:gd name="connsiteY13" fmla="*/ 101600 h 257175"/>
                    <a:gd name="connsiteX14" fmla="*/ 174625 w 1352550"/>
                    <a:gd name="connsiteY14" fmla="*/ 73025 h 257175"/>
                    <a:gd name="connsiteX15" fmla="*/ 123825 w 1352550"/>
                    <a:gd name="connsiteY15" fmla="*/ 73025 h 257175"/>
                    <a:gd name="connsiteX16" fmla="*/ 123825 w 1352550"/>
                    <a:gd name="connsiteY16" fmla="*/ 53975 h 257175"/>
                    <a:gd name="connsiteX17" fmla="*/ 123825 w 1352550"/>
                    <a:gd name="connsiteY17" fmla="*/ 53975 h 257175"/>
                    <a:gd name="connsiteX18" fmla="*/ 107950 w 1352550"/>
                    <a:gd name="connsiteY18" fmla="*/ 41275 h 257175"/>
                    <a:gd name="connsiteX19" fmla="*/ 44450 w 1352550"/>
                    <a:gd name="connsiteY19" fmla="*/ 41275 h 257175"/>
                    <a:gd name="connsiteX20" fmla="*/ 44450 w 1352550"/>
                    <a:gd name="connsiteY20" fmla="*/ 19050 h 257175"/>
                    <a:gd name="connsiteX21" fmla="*/ 15875 w 1352550"/>
                    <a:gd name="connsiteY21" fmla="*/ 19050 h 257175"/>
                    <a:gd name="connsiteX22" fmla="*/ 15875 w 1352550"/>
                    <a:gd name="connsiteY22" fmla="*/ 0 h 257175"/>
                    <a:gd name="connsiteX23" fmla="*/ 0 w 1352550"/>
                    <a:gd name="connsiteY23" fmla="*/ 0 h 257175"/>
                    <a:gd name="connsiteX0" fmla="*/ 1352550 w 1352550"/>
                    <a:gd name="connsiteY0" fmla="*/ 285750 h 285750"/>
                    <a:gd name="connsiteX1" fmla="*/ 1060450 w 1352550"/>
                    <a:gd name="connsiteY1" fmla="*/ 285750 h 285750"/>
                    <a:gd name="connsiteX2" fmla="*/ 1060450 w 1352550"/>
                    <a:gd name="connsiteY2" fmla="*/ 269875 h 285750"/>
                    <a:gd name="connsiteX3" fmla="*/ 657225 w 1352550"/>
                    <a:gd name="connsiteY3" fmla="*/ 269875 h 285750"/>
                    <a:gd name="connsiteX4" fmla="*/ 657225 w 1352550"/>
                    <a:gd name="connsiteY4" fmla="*/ 234950 h 285750"/>
                    <a:gd name="connsiteX5" fmla="*/ 450850 w 1352550"/>
                    <a:gd name="connsiteY5" fmla="*/ 234950 h 285750"/>
                    <a:gd name="connsiteX6" fmla="*/ 450850 w 1352550"/>
                    <a:gd name="connsiteY6" fmla="*/ 215900 h 285750"/>
                    <a:gd name="connsiteX7" fmla="*/ 422275 w 1352550"/>
                    <a:gd name="connsiteY7" fmla="*/ 215900 h 285750"/>
                    <a:gd name="connsiteX8" fmla="*/ 422275 w 1352550"/>
                    <a:gd name="connsiteY8" fmla="*/ 200025 h 285750"/>
                    <a:gd name="connsiteX9" fmla="*/ 292100 w 1352550"/>
                    <a:gd name="connsiteY9" fmla="*/ 200025 h 285750"/>
                    <a:gd name="connsiteX10" fmla="*/ 292100 w 1352550"/>
                    <a:gd name="connsiteY10" fmla="*/ 165100 h 285750"/>
                    <a:gd name="connsiteX11" fmla="*/ 257175 w 1352550"/>
                    <a:gd name="connsiteY11" fmla="*/ 165100 h 285750"/>
                    <a:gd name="connsiteX12" fmla="*/ 257175 w 1352550"/>
                    <a:gd name="connsiteY12" fmla="*/ 130175 h 285750"/>
                    <a:gd name="connsiteX13" fmla="*/ 174625 w 1352550"/>
                    <a:gd name="connsiteY13" fmla="*/ 130175 h 285750"/>
                    <a:gd name="connsiteX14" fmla="*/ 174625 w 1352550"/>
                    <a:gd name="connsiteY14" fmla="*/ 101600 h 285750"/>
                    <a:gd name="connsiteX15" fmla="*/ 123825 w 1352550"/>
                    <a:gd name="connsiteY15" fmla="*/ 101600 h 285750"/>
                    <a:gd name="connsiteX16" fmla="*/ 123825 w 1352550"/>
                    <a:gd name="connsiteY16" fmla="*/ 82550 h 285750"/>
                    <a:gd name="connsiteX17" fmla="*/ 123825 w 1352550"/>
                    <a:gd name="connsiteY17" fmla="*/ 82550 h 285750"/>
                    <a:gd name="connsiteX18" fmla="*/ 120650 w 1352550"/>
                    <a:gd name="connsiteY18" fmla="*/ 0 h 285750"/>
                    <a:gd name="connsiteX19" fmla="*/ 44450 w 1352550"/>
                    <a:gd name="connsiteY19" fmla="*/ 69850 h 285750"/>
                    <a:gd name="connsiteX20" fmla="*/ 44450 w 1352550"/>
                    <a:gd name="connsiteY20" fmla="*/ 47625 h 285750"/>
                    <a:gd name="connsiteX21" fmla="*/ 15875 w 1352550"/>
                    <a:gd name="connsiteY21" fmla="*/ 47625 h 285750"/>
                    <a:gd name="connsiteX22" fmla="*/ 15875 w 1352550"/>
                    <a:gd name="connsiteY22" fmla="*/ 28575 h 285750"/>
                    <a:gd name="connsiteX23" fmla="*/ 0 w 1352550"/>
                    <a:gd name="connsiteY23" fmla="*/ 28575 h 285750"/>
                    <a:gd name="connsiteX0" fmla="*/ 1352550 w 1352550"/>
                    <a:gd name="connsiteY0" fmla="*/ 285750 h 285750"/>
                    <a:gd name="connsiteX1" fmla="*/ 1060450 w 1352550"/>
                    <a:gd name="connsiteY1" fmla="*/ 285750 h 285750"/>
                    <a:gd name="connsiteX2" fmla="*/ 1060450 w 1352550"/>
                    <a:gd name="connsiteY2" fmla="*/ 269875 h 285750"/>
                    <a:gd name="connsiteX3" fmla="*/ 657225 w 1352550"/>
                    <a:gd name="connsiteY3" fmla="*/ 269875 h 285750"/>
                    <a:gd name="connsiteX4" fmla="*/ 657225 w 1352550"/>
                    <a:gd name="connsiteY4" fmla="*/ 234950 h 285750"/>
                    <a:gd name="connsiteX5" fmla="*/ 450850 w 1352550"/>
                    <a:gd name="connsiteY5" fmla="*/ 234950 h 285750"/>
                    <a:gd name="connsiteX6" fmla="*/ 450850 w 1352550"/>
                    <a:gd name="connsiteY6" fmla="*/ 215900 h 285750"/>
                    <a:gd name="connsiteX7" fmla="*/ 422275 w 1352550"/>
                    <a:gd name="connsiteY7" fmla="*/ 215900 h 285750"/>
                    <a:gd name="connsiteX8" fmla="*/ 422275 w 1352550"/>
                    <a:gd name="connsiteY8" fmla="*/ 200025 h 285750"/>
                    <a:gd name="connsiteX9" fmla="*/ 292100 w 1352550"/>
                    <a:gd name="connsiteY9" fmla="*/ 200025 h 285750"/>
                    <a:gd name="connsiteX10" fmla="*/ 292100 w 1352550"/>
                    <a:gd name="connsiteY10" fmla="*/ 165100 h 285750"/>
                    <a:gd name="connsiteX11" fmla="*/ 257175 w 1352550"/>
                    <a:gd name="connsiteY11" fmla="*/ 165100 h 285750"/>
                    <a:gd name="connsiteX12" fmla="*/ 257175 w 1352550"/>
                    <a:gd name="connsiteY12" fmla="*/ 130175 h 285750"/>
                    <a:gd name="connsiteX13" fmla="*/ 174625 w 1352550"/>
                    <a:gd name="connsiteY13" fmla="*/ 130175 h 285750"/>
                    <a:gd name="connsiteX14" fmla="*/ 174625 w 1352550"/>
                    <a:gd name="connsiteY14" fmla="*/ 101600 h 285750"/>
                    <a:gd name="connsiteX15" fmla="*/ 123825 w 1352550"/>
                    <a:gd name="connsiteY15" fmla="*/ 101600 h 285750"/>
                    <a:gd name="connsiteX16" fmla="*/ 123825 w 1352550"/>
                    <a:gd name="connsiteY16" fmla="*/ 82550 h 285750"/>
                    <a:gd name="connsiteX17" fmla="*/ 98425 w 1352550"/>
                    <a:gd name="connsiteY17" fmla="*/ 88900 h 285750"/>
                    <a:gd name="connsiteX18" fmla="*/ 120650 w 1352550"/>
                    <a:gd name="connsiteY18" fmla="*/ 0 h 285750"/>
                    <a:gd name="connsiteX19" fmla="*/ 44450 w 1352550"/>
                    <a:gd name="connsiteY19" fmla="*/ 69850 h 285750"/>
                    <a:gd name="connsiteX20" fmla="*/ 44450 w 1352550"/>
                    <a:gd name="connsiteY20" fmla="*/ 47625 h 285750"/>
                    <a:gd name="connsiteX21" fmla="*/ 15875 w 1352550"/>
                    <a:gd name="connsiteY21" fmla="*/ 47625 h 285750"/>
                    <a:gd name="connsiteX22" fmla="*/ 15875 w 1352550"/>
                    <a:gd name="connsiteY22" fmla="*/ 28575 h 285750"/>
                    <a:gd name="connsiteX23" fmla="*/ 0 w 1352550"/>
                    <a:gd name="connsiteY23" fmla="*/ 28575 h 285750"/>
                    <a:gd name="connsiteX0" fmla="*/ 1352550 w 1352550"/>
                    <a:gd name="connsiteY0" fmla="*/ 257175 h 257175"/>
                    <a:gd name="connsiteX1" fmla="*/ 1060450 w 1352550"/>
                    <a:gd name="connsiteY1" fmla="*/ 257175 h 257175"/>
                    <a:gd name="connsiteX2" fmla="*/ 1060450 w 1352550"/>
                    <a:gd name="connsiteY2" fmla="*/ 241300 h 257175"/>
                    <a:gd name="connsiteX3" fmla="*/ 657225 w 1352550"/>
                    <a:gd name="connsiteY3" fmla="*/ 241300 h 257175"/>
                    <a:gd name="connsiteX4" fmla="*/ 657225 w 1352550"/>
                    <a:gd name="connsiteY4" fmla="*/ 206375 h 257175"/>
                    <a:gd name="connsiteX5" fmla="*/ 450850 w 1352550"/>
                    <a:gd name="connsiteY5" fmla="*/ 206375 h 257175"/>
                    <a:gd name="connsiteX6" fmla="*/ 450850 w 1352550"/>
                    <a:gd name="connsiteY6" fmla="*/ 187325 h 257175"/>
                    <a:gd name="connsiteX7" fmla="*/ 422275 w 1352550"/>
                    <a:gd name="connsiteY7" fmla="*/ 187325 h 257175"/>
                    <a:gd name="connsiteX8" fmla="*/ 422275 w 1352550"/>
                    <a:gd name="connsiteY8" fmla="*/ 171450 h 257175"/>
                    <a:gd name="connsiteX9" fmla="*/ 292100 w 1352550"/>
                    <a:gd name="connsiteY9" fmla="*/ 171450 h 257175"/>
                    <a:gd name="connsiteX10" fmla="*/ 292100 w 1352550"/>
                    <a:gd name="connsiteY10" fmla="*/ 136525 h 257175"/>
                    <a:gd name="connsiteX11" fmla="*/ 257175 w 1352550"/>
                    <a:gd name="connsiteY11" fmla="*/ 136525 h 257175"/>
                    <a:gd name="connsiteX12" fmla="*/ 257175 w 1352550"/>
                    <a:gd name="connsiteY12" fmla="*/ 101600 h 257175"/>
                    <a:gd name="connsiteX13" fmla="*/ 174625 w 1352550"/>
                    <a:gd name="connsiteY13" fmla="*/ 101600 h 257175"/>
                    <a:gd name="connsiteX14" fmla="*/ 174625 w 1352550"/>
                    <a:gd name="connsiteY14" fmla="*/ 73025 h 257175"/>
                    <a:gd name="connsiteX15" fmla="*/ 123825 w 1352550"/>
                    <a:gd name="connsiteY15" fmla="*/ 73025 h 257175"/>
                    <a:gd name="connsiteX16" fmla="*/ 123825 w 1352550"/>
                    <a:gd name="connsiteY16" fmla="*/ 53975 h 257175"/>
                    <a:gd name="connsiteX17" fmla="*/ 98425 w 1352550"/>
                    <a:gd name="connsiteY17" fmla="*/ 60325 h 257175"/>
                    <a:gd name="connsiteX18" fmla="*/ 98425 w 1352550"/>
                    <a:gd name="connsiteY18" fmla="*/ 44450 h 257175"/>
                    <a:gd name="connsiteX19" fmla="*/ 44450 w 1352550"/>
                    <a:gd name="connsiteY19" fmla="*/ 41275 h 257175"/>
                    <a:gd name="connsiteX20" fmla="*/ 44450 w 1352550"/>
                    <a:gd name="connsiteY20" fmla="*/ 19050 h 257175"/>
                    <a:gd name="connsiteX21" fmla="*/ 15875 w 1352550"/>
                    <a:gd name="connsiteY21" fmla="*/ 19050 h 257175"/>
                    <a:gd name="connsiteX22" fmla="*/ 15875 w 1352550"/>
                    <a:gd name="connsiteY22" fmla="*/ 0 h 257175"/>
                    <a:gd name="connsiteX23" fmla="*/ 0 w 1352550"/>
                    <a:gd name="connsiteY23" fmla="*/ 0 h 257175"/>
                    <a:gd name="connsiteX0" fmla="*/ 1352550 w 1352550"/>
                    <a:gd name="connsiteY0" fmla="*/ 257175 h 257175"/>
                    <a:gd name="connsiteX1" fmla="*/ 1060450 w 1352550"/>
                    <a:gd name="connsiteY1" fmla="*/ 257175 h 257175"/>
                    <a:gd name="connsiteX2" fmla="*/ 1060450 w 1352550"/>
                    <a:gd name="connsiteY2" fmla="*/ 241300 h 257175"/>
                    <a:gd name="connsiteX3" fmla="*/ 657225 w 1352550"/>
                    <a:gd name="connsiteY3" fmla="*/ 241300 h 257175"/>
                    <a:gd name="connsiteX4" fmla="*/ 657225 w 1352550"/>
                    <a:gd name="connsiteY4" fmla="*/ 206375 h 257175"/>
                    <a:gd name="connsiteX5" fmla="*/ 450850 w 1352550"/>
                    <a:gd name="connsiteY5" fmla="*/ 206375 h 257175"/>
                    <a:gd name="connsiteX6" fmla="*/ 450850 w 1352550"/>
                    <a:gd name="connsiteY6" fmla="*/ 187325 h 257175"/>
                    <a:gd name="connsiteX7" fmla="*/ 422275 w 1352550"/>
                    <a:gd name="connsiteY7" fmla="*/ 187325 h 257175"/>
                    <a:gd name="connsiteX8" fmla="*/ 422275 w 1352550"/>
                    <a:gd name="connsiteY8" fmla="*/ 171450 h 257175"/>
                    <a:gd name="connsiteX9" fmla="*/ 292100 w 1352550"/>
                    <a:gd name="connsiteY9" fmla="*/ 171450 h 257175"/>
                    <a:gd name="connsiteX10" fmla="*/ 292100 w 1352550"/>
                    <a:gd name="connsiteY10" fmla="*/ 136525 h 257175"/>
                    <a:gd name="connsiteX11" fmla="*/ 257175 w 1352550"/>
                    <a:gd name="connsiteY11" fmla="*/ 136525 h 257175"/>
                    <a:gd name="connsiteX12" fmla="*/ 257175 w 1352550"/>
                    <a:gd name="connsiteY12" fmla="*/ 101600 h 257175"/>
                    <a:gd name="connsiteX13" fmla="*/ 174625 w 1352550"/>
                    <a:gd name="connsiteY13" fmla="*/ 101600 h 257175"/>
                    <a:gd name="connsiteX14" fmla="*/ 174625 w 1352550"/>
                    <a:gd name="connsiteY14" fmla="*/ 73025 h 257175"/>
                    <a:gd name="connsiteX15" fmla="*/ 123825 w 1352550"/>
                    <a:gd name="connsiteY15" fmla="*/ 73025 h 257175"/>
                    <a:gd name="connsiteX16" fmla="*/ 123825 w 1352550"/>
                    <a:gd name="connsiteY16" fmla="*/ 53975 h 257175"/>
                    <a:gd name="connsiteX17" fmla="*/ 101600 w 1352550"/>
                    <a:gd name="connsiteY17" fmla="*/ 53975 h 257175"/>
                    <a:gd name="connsiteX18" fmla="*/ 98425 w 1352550"/>
                    <a:gd name="connsiteY18" fmla="*/ 44450 h 257175"/>
                    <a:gd name="connsiteX19" fmla="*/ 44450 w 1352550"/>
                    <a:gd name="connsiteY19" fmla="*/ 41275 h 257175"/>
                    <a:gd name="connsiteX20" fmla="*/ 44450 w 1352550"/>
                    <a:gd name="connsiteY20" fmla="*/ 19050 h 257175"/>
                    <a:gd name="connsiteX21" fmla="*/ 15875 w 1352550"/>
                    <a:gd name="connsiteY21" fmla="*/ 19050 h 257175"/>
                    <a:gd name="connsiteX22" fmla="*/ 15875 w 1352550"/>
                    <a:gd name="connsiteY22" fmla="*/ 0 h 257175"/>
                    <a:gd name="connsiteX23" fmla="*/ 0 w 1352550"/>
                    <a:gd name="connsiteY23" fmla="*/ 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52550" h="257175">
                      <a:moveTo>
                        <a:pt x="1352550" y="257175"/>
                      </a:moveTo>
                      <a:lnTo>
                        <a:pt x="1060450" y="257175"/>
                      </a:lnTo>
                      <a:lnTo>
                        <a:pt x="1060450" y="241300"/>
                      </a:lnTo>
                      <a:lnTo>
                        <a:pt x="657225" y="241300"/>
                      </a:lnTo>
                      <a:lnTo>
                        <a:pt x="657225" y="206375"/>
                      </a:lnTo>
                      <a:lnTo>
                        <a:pt x="450850" y="206375"/>
                      </a:lnTo>
                      <a:lnTo>
                        <a:pt x="450850" y="187325"/>
                      </a:lnTo>
                      <a:lnTo>
                        <a:pt x="422275" y="187325"/>
                      </a:lnTo>
                      <a:lnTo>
                        <a:pt x="422275" y="171450"/>
                      </a:lnTo>
                      <a:lnTo>
                        <a:pt x="292100" y="171450"/>
                      </a:lnTo>
                      <a:lnTo>
                        <a:pt x="292100" y="136525"/>
                      </a:lnTo>
                      <a:lnTo>
                        <a:pt x="257175" y="136525"/>
                      </a:lnTo>
                      <a:lnTo>
                        <a:pt x="257175" y="101600"/>
                      </a:lnTo>
                      <a:lnTo>
                        <a:pt x="174625" y="101600"/>
                      </a:lnTo>
                      <a:lnTo>
                        <a:pt x="174625" y="73025"/>
                      </a:lnTo>
                      <a:lnTo>
                        <a:pt x="123825" y="73025"/>
                      </a:lnTo>
                      <a:lnTo>
                        <a:pt x="123825" y="53975"/>
                      </a:lnTo>
                      <a:lnTo>
                        <a:pt x="101600" y="53975"/>
                      </a:lnTo>
                      <a:lnTo>
                        <a:pt x="98425" y="44450"/>
                      </a:lnTo>
                      <a:lnTo>
                        <a:pt x="44450" y="41275"/>
                      </a:lnTo>
                      <a:lnTo>
                        <a:pt x="44450" y="19050"/>
                      </a:lnTo>
                      <a:lnTo>
                        <a:pt x="15875" y="19050"/>
                      </a:lnTo>
                      <a:lnTo>
                        <a:pt x="15875" y="0"/>
                      </a:lnTo>
                      <a:lnTo>
                        <a:pt x="0" y="0"/>
                      </a:lnTo>
                    </a:path>
                  </a:pathLst>
                </a:custGeom>
                <a:noFill/>
                <a:ln w="28575">
                  <a:solidFill>
                    <a:schemeClr val="tx2"/>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0" name="Freeform 186">
                  <a:extLst>
                    <a:ext uri="{FF2B5EF4-FFF2-40B4-BE49-F238E27FC236}">
                      <a16:creationId xmlns:a16="http://schemas.microsoft.com/office/drawing/2014/main" id="{6653E2FC-B25F-9F09-3F64-2C6790958901}"/>
                    </a:ext>
                  </a:extLst>
                </p:cNvPr>
                <p:cNvSpPr/>
                <p:nvPr/>
              </p:nvSpPr>
              <p:spPr bwMode="auto">
                <a:xfrm>
                  <a:off x="4495800" y="5041900"/>
                  <a:ext cx="231775" cy="358775"/>
                </a:xfrm>
                <a:custGeom>
                  <a:avLst/>
                  <a:gdLst>
                    <a:gd name="connsiteX0" fmla="*/ 0 w 231775"/>
                    <a:gd name="connsiteY0" fmla="*/ 0 h 358775"/>
                    <a:gd name="connsiteX1" fmla="*/ 0 w 231775"/>
                    <a:gd name="connsiteY1" fmla="*/ 63500 h 358775"/>
                    <a:gd name="connsiteX2" fmla="*/ 38100 w 231775"/>
                    <a:gd name="connsiteY2" fmla="*/ 63500 h 358775"/>
                    <a:gd name="connsiteX3" fmla="*/ 38100 w 231775"/>
                    <a:gd name="connsiteY3" fmla="*/ 95250 h 358775"/>
                    <a:gd name="connsiteX4" fmla="*/ 38100 w 231775"/>
                    <a:gd name="connsiteY4" fmla="*/ 95250 h 358775"/>
                    <a:gd name="connsiteX5" fmla="*/ 60325 w 231775"/>
                    <a:gd name="connsiteY5" fmla="*/ 95250 h 358775"/>
                    <a:gd name="connsiteX6" fmla="*/ 60325 w 231775"/>
                    <a:gd name="connsiteY6" fmla="*/ 152400 h 358775"/>
                    <a:gd name="connsiteX7" fmla="*/ 76200 w 231775"/>
                    <a:gd name="connsiteY7" fmla="*/ 152400 h 358775"/>
                    <a:gd name="connsiteX8" fmla="*/ 76200 w 231775"/>
                    <a:gd name="connsiteY8" fmla="*/ 174625 h 358775"/>
                    <a:gd name="connsiteX9" fmla="*/ 95250 w 231775"/>
                    <a:gd name="connsiteY9" fmla="*/ 174625 h 358775"/>
                    <a:gd name="connsiteX10" fmla="*/ 95250 w 231775"/>
                    <a:gd name="connsiteY10" fmla="*/ 225425 h 358775"/>
                    <a:gd name="connsiteX11" fmla="*/ 107950 w 231775"/>
                    <a:gd name="connsiteY11" fmla="*/ 225425 h 358775"/>
                    <a:gd name="connsiteX12" fmla="*/ 107950 w 231775"/>
                    <a:gd name="connsiteY12" fmla="*/ 244475 h 358775"/>
                    <a:gd name="connsiteX13" fmla="*/ 120650 w 231775"/>
                    <a:gd name="connsiteY13" fmla="*/ 244475 h 358775"/>
                    <a:gd name="connsiteX14" fmla="*/ 120650 w 231775"/>
                    <a:gd name="connsiteY14" fmla="*/ 273050 h 358775"/>
                    <a:gd name="connsiteX15" fmla="*/ 168275 w 231775"/>
                    <a:gd name="connsiteY15" fmla="*/ 273050 h 358775"/>
                    <a:gd name="connsiteX16" fmla="*/ 168275 w 231775"/>
                    <a:gd name="connsiteY16" fmla="*/ 311150 h 358775"/>
                    <a:gd name="connsiteX17" fmla="*/ 180975 w 231775"/>
                    <a:gd name="connsiteY17" fmla="*/ 311150 h 358775"/>
                    <a:gd name="connsiteX18" fmla="*/ 180975 w 231775"/>
                    <a:gd name="connsiteY18" fmla="*/ 311150 h 358775"/>
                    <a:gd name="connsiteX19" fmla="*/ 196850 w 231775"/>
                    <a:gd name="connsiteY19" fmla="*/ 327025 h 358775"/>
                    <a:gd name="connsiteX20" fmla="*/ 196850 w 231775"/>
                    <a:gd name="connsiteY20" fmla="*/ 358775 h 358775"/>
                    <a:gd name="connsiteX21" fmla="*/ 231775 w 231775"/>
                    <a:gd name="connsiteY21" fmla="*/ 358775 h 35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775" h="358775">
                      <a:moveTo>
                        <a:pt x="0" y="0"/>
                      </a:moveTo>
                      <a:lnTo>
                        <a:pt x="0" y="63500"/>
                      </a:lnTo>
                      <a:lnTo>
                        <a:pt x="38100" y="63500"/>
                      </a:lnTo>
                      <a:lnTo>
                        <a:pt x="38100" y="95250"/>
                      </a:lnTo>
                      <a:lnTo>
                        <a:pt x="38100" y="95250"/>
                      </a:lnTo>
                      <a:lnTo>
                        <a:pt x="60325" y="95250"/>
                      </a:lnTo>
                      <a:lnTo>
                        <a:pt x="60325" y="152400"/>
                      </a:lnTo>
                      <a:lnTo>
                        <a:pt x="76200" y="152400"/>
                      </a:lnTo>
                      <a:lnTo>
                        <a:pt x="76200" y="174625"/>
                      </a:lnTo>
                      <a:lnTo>
                        <a:pt x="95250" y="174625"/>
                      </a:lnTo>
                      <a:lnTo>
                        <a:pt x="95250" y="225425"/>
                      </a:lnTo>
                      <a:lnTo>
                        <a:pt x="107950" y="225425"/>
                      </a:lnTo>
                      <a:lnTo>
                        <a:pt x="107950" y="244475"/>
                      </a:lnTo>
                      <a:lnTo>
                        <a:pt x="120650" y="244475"/>
                      </a:lnTo>
                      <a:lnTo>
                        <a:pt x="120650" y="273050"/>
                      </a:lnTo>
                      <a:lnTo>
                        <a:pt x="168275" y="273050"/>
                      </a:lnTo>
                      <a:lnTo>
                        <a:pt x="168275" y="311150"/>
                      </a:lnTo>
                      <a:lnTo>
                        <a:pt x="180975" y="311150"/>
                      </a:lnTo>
                      <a:lnTo>
                        <a:pt x="180975" y="311150"/>
                      </a:lnTo>
                      <a:lnTo>
                        <a:pt x="196850" y="327025"/>
                      </a:lnTo>
                      <a:lnTo>
                        <a:pt x="196850" y="358775"/>
                      </a:lnTo>
                      <a:lnTo>
                        <a:pt x="231775" y="358775"/>
                      </a:lnTo>
                    </a:path>
                  </a:pathLst>
                </a:custGeom>
                <a:noFill/>
                <a:ln w="28575">
                  <a:solidFill>
                    <a:schemeClr val="tx2"/>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8" name="Freeform 188">
                <a:extLst>
                  <a:ext uri="{FF2B5EF4-FFF2-40B4-BE49-F238E27FC236}">
                    <a16:creationId xmlns:a16="http://schemas.microsoft.com/office/drawing/2014/main" id="{1490D939-B813-1F12-BD71-803586870248}"/>
                  </a:ext>
                </a:extLst>
              </p:cNvPr>
              <p:cNvSpPr/>
              <p:nvPr/>
            </p:nvSpPr>
            <p:spPr bwMode="auto">
              <a:xfrm>
                <a:off x="3914775" y="4121150"/>
                <a:ext cx="584200" cy="927100"/>
              </a:xfrm>
              <a:custGeom>
                <a:avLst/>
                <a:gdLst>
                  <a:gd name="connsiteX0" fmla="*/ 0 w 584200"/>
                  <a:gd name="connsiteY0" fmla="*/ 0 h 927100"/>
                  <a:gd name="connsiteX1" fmla="*/ 69850 w 584200"/>
                  <a:gd name="connsiteY1" fmla="*/ 0 h 927100"/>
                  <a:gd name="connsiteX2" fmla="*/ 69850 w 584200"/>
                  <a:gd name="connsiteY2" fmla="*/ 50800 h 927100"/>
                  <a:gd name="connsiteX3" fmla="*/ 85725 w 584200"/>
                  <a:gd name="connsiteY3" fmla="*/ 50800 h 927100"/>
                  <a:gd name="connsiteX4" fmla="*/ 85725 w 584200"/>
                  <a:gd name="connsiteY4" fmla="*/ 85725 h 927100"/>
                  <a:gd name="connsiteX5" fmla="*/ 85725 w 584200"/>
                  <a:gd name="connsiteY5" fmla="*/ 85725 h 927100"/>
                  <a:gd name="connsiteX6" fmla="*/ 111125 w 584200"/>
                  <a:gd name="connsiteY6" fmla="*/ 85725 h 927100"/>
                  <a:gd name="connsiteX7" fmla="*/ 111125 w 584200"/>
                  <a:gd name="connsiteY7" fmla="*/ 114300 h 927100"/>
                  <a:gd name="connsiteX8" fmla="*/ 142875 w 584200"/>
                  <a:gd name="connsiteY8" fmla="*/ 114300 h 927100"/>
                  <a:gd name="connsiteX9" fmla="*/ 142875 w 584200"/>
                  <a:gd name="connsiteY9" fmla="*/ 149225 h 927100"/>
                  <a:gd name="connsiteX10" fmla="*/ 155575 w 584200"/>
                  <a:gd name="connsiteY10" fmla="*/ 149225 h 927100"/>
                  <a:gd name="connsiteX11" fmla="*/ 155575 w 584200"/>
                  <a:gd name="connsiteY11" fmla="*/ 190500 h 927100"/>
                  <a:gd name="connsiteX12" fmla="*/ 168275 w 584200"/>
                  <a:gd name="connsiteY12" fmla="*/ 190500 h 927100"/>
                  <a:gd name="connsiteX13" fmla="*/ 168275 w 584200"/>
                  <a:gd name="connsiteY13" fmla="*/ 244475 h 927100"/>
                  <a:gd name="connsiteX14" fmla="*/ 200025 w 584200"/>
                  <a:gd name="connsiteY14" fmla="*/ 244475 h 927100"/>
                  <a:gd name="connsiteX15" fmla="*/ 200025 w 584200"/>
                  <a:gd name="connsiteY15" fmla="*/ 263525 h 927100"/>
                  <a:gd name="connsiteX16" fmla="*/ 228600 w 584200"/>
                  <a:gd name="connsiteY16" fmla="*/ 263525 h 927100"/>
                  <a:gd name="connsiteX17" fmla="*/ 228600 w 584200"/>
                  <a:gd name="connsiteY17" fmla="*/ 317500 h 927100"/>
                  <a:gd name="connsiteX18" fmla="*/ 228600 w 584200"/>
                  <a:gd name="connsiteY18" fmla="*/ 317500 h 927100"/>
                  <a:gd name="connsiteX19" fmla="*/ 241300 w 584200"/>
                  <a:gd name="connsiteY19" fmla="*/ 330200 h 927100"/>
                  <a:gd name="connsiteX20" fmla="*/ 260350 w 584200"/>
                  <a:gd name="connsiteY20" fmla="*/ 330200 h 927100"/>
                  <a:gd name="connsiteX21" fmla="*/ 260350 w 584200"/>
                  <a:gd name="connsiteY21" fmla="*/ 434975 h 927100"/>
                  <a:gd name="connsiteX22" fmla="*/ 288925 w 584200"/>
                  <a:gd name="connsiteY22" fmla="*/ 434975 h 927100"/>
                  <a:gd name="connsiteX23" fmla="*/ 288925 w 584200"/>
                  <a:gd name="connsiteY23" fmla="*/ 473075 h 927100"/>
                  <a:gd name="connsiteX24" fmla="*/ 288925 w 584200"/>
                  <a:gd name="connsiteY24" fmla="*/ 473075 h 927100"/>
                  <a:gd name="connsiteX25" fmla="*/ 288925 w 584200"/>
                  <a:gd name="connsiteY25" fmla="*/ 473075 h 927100"/>
                  <a:gd name="connsiteX26" fmla="*/ 288925 w 584200"/>
                  <a:gd name="connsiteY26" fmla="*/ 473075 h 927100"/>
                  <a:gd name="connsiteX27" fmla="*/ 288925 w 584200"/>
                  <a:gd name="connsiteY27" fmla="*/ 473075 h 927100"/>
                  <a:gd name="connsiteX28" fmla="*/ 317500 w 584200"/>
                  <a:gd name="connsiteY28" fmla="*/ 473075 h 927100"/>
                  <a:gd name="connsiteX29" fmla="*/ 317500 w 584200"/>
                  <a:gd name="connsiteY29" fmla="*/ 523875 h 927100"/>
                  <a:gd name="connsiteX30" fmla="*/ 317500 w 584200"/>
                  <a:gd name="connsiteY30" fmla="*/ 523875 h 927100"/>
                  <a:gd name="connsiteX31" fmla="*/ 317500 w 584200"/>
                  <a:gd name="connsiteY31" fmla="*/ 523875 h 927100"/>
                  <a:gd name="connsiteX32" fmla="*/ 333375 w 584200"/>
                  <a:gd name="connsiteY32" fmla="*/ 539750 h 927100"/>
                  <a:gd name="connsiteX33" fmla="*/ 333375 w 584200"/>
                  <a:gd name="connsiteY33" fmla="*/ 619125 h 927100"/>
                  <a:gd name="connsiteX34" fmla="*/ 361950 w 584200"/>
                  <a:gd name="connsiteY34" fmla="*/ 619125 h 927100"/>
                  <a:gd name="connsiteX35" fmla="*/ 361950 w 584200"/>
                  <a:gd name="connsiteY35" fmla="*/ 635000 h 927100"/>
                  <a:gd name="connsiteX36" fmla="*/ 371475 w 584200"/>
                  <a:gd name="connsiteY36" fmla="*/ 635000 h 927100"/>
                  <a:gd name="connsiteX37" fmla="*/ 371475 w 584200"/>
                  <a:gd name="connsiteY37" fmla="*/ 663575 h 927100"/>
                  <a:gd name="connsiteX38" fmla="*/ 371475 w 584200"/>
                  <a:gd name="connsiteY38" fmla="*/ 663575 h 927100"/>
                  <a:gd name="connsiteX39" fmla="*/ 387350 w 584200"/>
                  <a:gd name="connsiteY39" fmla="*/ 679450 h 927100"/>
                  <a:gd name="connsiteX40" fmla="*/ 403225 w 584200"/>
                  <a:gd name="connsiteY40" fmla="*/ 695325 h 927100"/>
                  <a:gd name="connsiteX41" fmla="*/ 403225 w 584200"/>
                  <a:gd name="connsiteY41" fmla="*/ 695325 h 927100"/>
                  <a:gd name="connsiteX42" fmla="*/ 422275 w 584200"/>
                  <a:gd name="connsiteY42" fmla="*/ 714375 h 927100"/>
                  <a:gd name="connsiteX43" fmla="*/ 422275 w 584200"/>
                  <a:gd name="connsiteY43" fmla="*/ 815975 h 927100"/>
                  <a:gd name="connsiteX44" fmla="*/ 434975 w 584200"/>
                  <a:gd name="connsiteY44" fmla="*/ 815975 h 927100"/>
                  <a:gd name="connsiteX45" fmla="*/ 434975 w 584200"/>
                  <a:gd name="connsiteY45" fmla="*/ 838200 h 927100"/>
                  <a:gd name="connsiteX46" fmla="*/ 450850 w 584200"/>
                  <a:gd name="connsiteY46" fmla="*/ 838200 h 927100"/>
                  <a:gd name="connsiteX47" fmla="*/ 450850 w 584200"/>
                  <a:gd name="connsiteY47" fmla="*/ 850900 h 927100"/>
                  <a:gd name="connsiteX48" fmla="*/ 488950 w 584200"/>
                  <a:gd name="connsiteY48" fmla="*/ 850900 h 927100"/>
                  <a:gd name="connsiteX49" fmla="*/ 488950 w 584200"/>
                  <a:gd name="connsiteY49" fmla="*/ 882650 h 927100"/>
                  <a:gd name="connsiteX50" fmla="*/ 504825 w 584200"/>
                  <a:gd name="connsiteY50" fmla="*/ 882650 h 927100"/>
                  <a:gd name="connsiteX51" fmla="*/ 504825 w 584200"/>
                  <a:gd name="connsiteY51" fmla="*/ 911225 h 927100"/>
                  <a:gd name="connsiteX52" fmla="*/ 552450 w 584200"/>
                  <a:gd name="connsiteY52" fmla="*/ 911225 h 927100"/>
                  <a:gd name="connsiteX53" fmla="*/ 552450 w 584200"/>
                  <a:gd name="connsiteY53" fmla="*/ 927100 h 927100"/>
                  <a:gd name="connsiteX54" fmla="*/ 584200 w 584200"/>
                  <a:gd name="connsiteY54" fmla="*/ 927100 h 9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4200" h="927100">
                    <a:moveTo>
                      <a:pt x="0" y="0"/>
                    </a:moveTo>
                    <a:lnTo>
                      <a:pt x="69850" y="0"/>
                    </a:lnTo>
                    <a:lnTo>
                      <a:pt x="69850" y="50800"/>
                    </a:lnTo>
                    <a:lnTo>
                      <a:pt x="85725" y="50800"/>
                    </a:lnTo>
                    <a:lnTo>
                      <a:pt x="85725" y="85725"/>
                    </a:lnTo>
                    <a:lnTo>
                      <a:pt x="85725" y="85725"/>
                    </a:lnTo>
                    <a:lnTo>
                      <a:pt x="111125" y="85725"/>
                    </a:lnTo>
                    <a:lnTo>
                      <a:pt x="111125" y="114300"/>
                    </a:lnTo>
                    <a:lnTo>
                      <a:pt x="142875" y="114300"/>
                    </a:lnTo>
                    <a:lnTo>
                      <a:pt x="142875" y="149225"/>
                    </a:lnTo>
                    <a:lnTo>
                      <a:pt x="155575" y="149225"/>
                    </a:lnTo>
                    <a:lnTo>
                      <a:pt x="155575" y="190500"/>
                    </a:lnTo>
                    <a:lnTo>
                      <a:pt x="168275" y="190500"/>
                    </a:lnTo>
                    <a:lnTo>
                      <a:pt x="168275" y="244475"/>
                    </a:lnTo>
                    <a:lnTo>
                      <a:pt x="200025" y="244475"/>
                    </a:lnTo>
                    <a:lnTo>
                      <a:pt x="200025" y="263525"/>
                    </a:lnTo>
                    <a:lnTo>
                      <a:pt x="228600" y="263525"/>
                    </a:lnTo>
                    <a:lnTo>
                      <a:pt x="228600" y="317500"/>
                    </a:lnTo>
                    <a:lnTo>
                      <a:pt x="228600" y="317500"/>
                    </a:lnTo>
                    <a:lnTo>
                      <a:pt x="241300" y="330200"/>
                    </a:lnTo>
                    <a:lnTo>
                      <a:pt x="260350" y="330200"/>
                    </a:lnTo>
                    <a:lnTo>
                      <a:pt x="260350" y="434975"/>
                    </a:lnTo>
                    <a:lnTo>
                      <a:pt x="288925" y="434975"/>
                    </a:lnTo>
                    <a:lnTo>
                      <a:pt x="288925" y="473075"/>
                    </a:lnTo>
                    <a:lnTo>
                      <a:pt x="288925" y="473075"/>
                    </a:lnTo>
                    <a:lnTo>
                      <a:pt x="288925" y="473075"/>
                    </a:lnTo>
                    <a:lnTo>
                      <a:pt x="288925" y="473075"/>
                    </a:lnTo>
                    <a:lnTo>
                      <a:pt x="288925" y="473075"/>
                    </a:lnTo>
                    <a:lnTo>
                      <a:pt x="317500" y="473075"/>
                    </a:lnTo>
                    <a:lnTo>
                      <a:pt x="317500" y="523875"/>
                    </a:lnTo>
                    <a:lnTo>
                      <a:pt x="317500" y="523875"/>
                    </a:lnTo>
                    <a:lnTo>
                      <a:pt x="317500" y="523875"/>
                    </a:lnTo>
                    <a:lnTo>
                      <a:pt x="333375" y="539750"/>
                    </a:lnTo>
                    <a:lnTo>
                      <a:pt x="333375" y="619125"/>
                    </a:lnTo>
                    <a:lnTo>
                      <a:pt x="361950" y="619125"/>
                    </a:lnTo>
                    <a:lnTo>
                      <a:pt x="361950" y="635000"/>
                    </a:lnTo>
                    <a:lnTo>
                      <a:pt x="371475" y="635000"/>
                    </a:lnTo>
                    <a:lnTo>
                      <a:pt x="371475" y="663575"/>
                    </a:lnTo>
                    <a:lnTo>
                      <a:pt x="371475" y="663575"/>
                    </a:lnTo>
                    <a:lnTo>
                      <a:pt x="387350" y="679450"/>
                    </a:lnTo>
                    <a:lnTo>
                      <a:pt x="403225" y="695325"/>
                    </a:lnTo>
                    <a:lnTo>
                      <a:pt x="403225" y="695325"/>
                    </a:lnTo>
                    <a:lnTo>
                      <a:pt x="422275" y="714375"/>
                    </a:lnTo>
                    <a:lnTo>
                      <a:pt x="422275" y="815975"/>
                    </a:lnTo>
                    <a:lnTo>
                      <a:pt x="434975" y="815975"/>
                    </a:lnTo>
                    <a:lnTo>
                      <a:pt x="434975" y="838200"/>
                    </a:lnTo>
                    <a:lnTo>
                      <a:pt x="450850" y="838200"/>
                    </a:lnTo>
                    <a:lnTo>
                      <a:pt x="450850" y="850900"/>
                    </a:lnTo>
                    <a:lnTo>
                      <a:pt x="488950" y="850900"/>
                    </a:lnTo>
                    <a:lnTo>
                      <a:pt x="488950" y="882650"/>
                    </a:lnTo>
                    <a:lnTo>
                      <a:pt x="504825" y="882650"/>
                    </a:lnTo>
                    <a:lnTo>
                      <a:pt x="504825" y="911225"/>
                    </a:lnTo>
                    <a:lnTo>
                      <a:pt x="552450" y="911225"/>
                    </a:lnTo>
                    <a:lnTo>
                      <a:pt x="552450" y="927100"/>
                    </a:lnTo>
                    <a:lnTo>
                      <a:pt x="584200" y="927100"/>
                    </a:lnTo>
                  </a:path>
                </a:pathLst>
              </a:custGeom>
              <a:noFill/>
              <a:ln w="28575">
                <a:solidFill>
                  <a:schemeClr val="tx2"/>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cxnSp>
          <p:nvCxnSpPr>
            <p:cNvPr id="184" name="Straight Connector 183">
              <a:extLst>
                <a:ext uri="{FF2B5EF4-FFF2-40B4-BE49-F238E27FC236}">
                  <a16:creationId xmlns:a16="http://schemas.microsoft.com/office/drawing/2014/main" id="{3BFEA100-5680-1F37-0BE2-0A10B8F1DB2F}"/>
                </a:ext>
              </a:extLst>
            </p:cNvPr>
            <p:cNvCxnSpPr>
              <a:cxnSpLocks/>
            </p:cNvCxnSpPr>
            <p:nvPr/>
          </p:nvCxnSpPr>
          <p:spPr bwMode="auto">
            <a:xfrm flipH="1" flipV="1">
              <a:off x="4723681" y="5346347"/>
              <a:ext cx="0" cy="64008"/>
            </a:xfrm>
            <a:prstGeom prst="line">
              <a:avLst/>
            </a:prstGeom>
            <a:noFill/>
            <a:ln w="28575" cap="flat" cmpd="sng" algn="ctr">
              <a:solidFill>
                <a:schemeClr val="tx2"/>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99C54466-21B5-3CF5-4256-EF462E2FD9B8}"/>
                </a:ext>
              </a:extLst>
            </p:cNvPr>
            <p:cNvCxnSpPr>
              <a:cxnSpLocks/>
            </p:cNvCxnSpPr>
            <p:nvPr/>
          </p:nvCxnSpPr>
          <p:spPr bwMode="auto">
            <a:xfrm flipH="1" flipV="1">
              <a:off x="5235571" y="5543643"/>
              <a:ext cx="0" cy="64008"/>
            </a:xfrm>
            <a:prstGeom prst="line">
              <a:avLst/>
            </a:prstGeom>
            <a:noFill/>
            <a:ln w="28575" cap="flat" cmpd="sng" algn="ctr">
              <a:solidFill>
                <a:schemeClr val="tx2"/>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F0074BF7-1448-2E35-226B-77C0C9DA73A4}"/>
                </a:ext>
              </a:extLst>
            </p:cNvPr>
            <p:cNvCxnSpPr>
              <a:cxnSpLocks/>
            </p:cNvCxnSpPr>
            <p:nvPr/>
          </p:nvCxnSpPr>
          <p:spPr bwMode="auto">
            <a:xfrm flipH="1" flipV="1">
              <a:off x="6045981" y="5607651"/>
              <a:ext cx="0" cy="64008"/>
            </a:xfrm>
            <a:prstGeom prst="line">
              <a:avLst/>
            </a:prstGeom>
            <a:noFill/>
            <a:ln w="28575" cap="flat" cmpd="sng" algn="ctr">
              <a:solidFill>
                <a:schemeClr val="tx2"/>
              </a:solidFill>
              <a:prstDash val="solid"/>
              <a:round/>
              <a:headEnd type="none" w="med" len="med"/>
              <a:tailEnd type="none" w="med" len="med"/>
            </a:ln>
            <a:effectLst/>
          </p:spPr>
        </p:cxnSp>
      </p:grpSp>
    </p:spTree>
    <p:extLst>
      <p:ext uri="{BB962C8B-B14F-4D97-AF65-F5344CB8AC3E}">
        <p14:creationId xmlns:p14="http://schemas.microsoft.com/office/powerpoint/2010/main" val="2895663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9D610F8C-B2D7-F145-B932-461A30393063}"/>
              </a:ext>
            </a:extLst>
          </p:cNvPr>
          <p:cNvSpPr>
            <a:spLocks noGrp="1"/>
          </p:cNvSpPr>
          <p:nvPr>
            <p:ph sz="quarter" idx="12"/>
          </p:nvPr>
        </p:nvSpPr>
        <p:spPr>
          <a:xfrm>
            <a:off x="620184" y="2137941"/>
            <a:ext cx="10963200" cy="4181584"/>
          </a:xfrm>
        </p:spPr>
        <p:txBody>
          <a:bodyPr/>
          <a:lstStyle/>
          <a:p>
            <a:pPr lvl="0">
              <a:lnSpc>
                <a:spcPct val="100000"/>
              </a:lnSpc>
              <a:spcBef>
                <a:spcPts val="1200"/>
              </a:spcBef>
              <a:spcAft>
                <a:spcPts val="1800"/>
              </a:spcAft>
              <a:buFont typeface="Wingdings" panose="05000000000000000000" pitchFamily="2" charset="2"/>
              <a:buChar char="§"/>
            </a:pPr>
            <a:r>
              <a:rPr lang="en-GB" sz="2000" kern="1200" dirty="0"/>
              <a:t>Understand the current gastroesophageal cancer treatment landscape and potential near-future developments </a:t>
            </a:r>
            <a:endParaRPr lang="en-GB" sz="2000" kern="1200" noProof="0" dirty="0">
              <a:latin typeface="Calibri" panose="020F0502020204030204"/>
              <a:ea typeface="+mn-ea"/>
              <a:cs typeface="+mn-cs"/>
            </a:endParaRPr>
          </a:p>
          <a:p>
            <a:pPr lvl="0">
              <a:lnSpc>
                <a:spcPct val="100000"/>
              </a:lnSpc>
              <a:spcBef>
                <a:spcPts val="1200"/>
              </a:spcBef>
              <a:spcAft>
                <a:spcPts val="1800"/>
              </a:spcAft>
              <a:buFont typeface="Wingdings" panose="05000000000000000000" pitchFamily="2" charset="2"/>
              <a:buChar char="§"/>
            </a:pPr>
            <a:r>
              <a:rPr lang="en-GB" sz="2000" dirty="0"/>
              <a:t>Discuss any difference in treatments in Europe and the US</a:t>
            </a:r>
          </a:p>
          <a:p>
            <a:pPr lvl="0">
              <a:lnSpc>
                <a:spcPct val="100000"/>
              </a:lnSpc>
              <a:spcBef>
                <a:spcPts val="1200"/>
              </a:spcBef>
              <a:spcAft>
                <a:spcPts val="1800"/>
              </a:spcAft>
              <a:buFont typeface="Wingdings" panose="05000000000000000000" pitchFamily="2" charset="2"/>
              <a:buChar char="§"/>
            </a:pPr>
            <a:r>
              <a:rPr lang="en-GB" sz="2000" dirty="0"/>
              <a:t>Using patient case examples, consider how recent clinical data and treatments with different mechanisms of action will impact gastroesophageal cancer patient management</a:t>
            </a:r>
          </a:p>
        </p:txBody>
      </p:sp>
      <p:sp>
        <p:nvSpPr>
          <p:cNvPr id="3" name="Title 2">
            <a:extLst>
              <a:ext uri="{FF2B5EF4-FFF2-40B4-BE49-F238E27FC236}">
                <a16:creationId xmlns:a16="http://schemas.microsoft.com/office/drawing/2014/main" id="{4EA65A10-1011-5D49-AB5C-6B6CC0E03FE3}"/>
              </a:ext>
            </a:extLst>
          </p:cNvPr>
          <p:cNvSpPr>
            <a:spLocks noGrp="1"/>
          </p:cNvSpPr>
          <p:nvPr>
            <p:ph type="title"/>
          </p:nvPr>
        </p:nvSpPr>
        <p:spPr/>
        <p:txBody>
          <a:bodyPr/>
          <a:lstStyle/>
          <a:p>
            <a:r>
              <a:rPr lang="en-GB" dirty="0"/>
              <a:t>Educational objectives</a:t>
            </a:r>
          </a:p>
        </p:txBody>
      </p:sp>
    </p:spTree>
    <p:extLst>
      <p:ext uri="{BB962C8B-B14F-4D97-AF65-F5344CB8AC3E}">
        <p14:creationId xmlns:p14="http://schemas.microsoft.com/office/powerpoint/2010/main" val="9283020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07D9A5-3F38-B879-7180-BE686F00A6E2}"/>
              </a:ext>
            </a:extLst>
          </p:cNvPr>
          <p:cNvSpPr>
            <a:spLocks noGrp="1"/>
          </p:cNvSpPr>
          <p:nvPr>
            <p:ph type="title"/>
          </p:nvPr>
        </p:nvSpPr>
        <p:spPr/>
        <p:txBody>
          <a:bodyPr/>
          <a:lstStyle/>
          <a:p>
            <a:r>
              <a:rPr lang="en-US" dirty="0">
                <a:sym typeface="Arial"/>
              </a:rPr>
              <a:t>53-Yr-Old Woman With Stage IV Gastric Adenocarcinoma</a:t>
            </a:r>
            <a:endParaRPr lang="en-US" dirty="0"/>
          </a:p>
        </p:txBody>
      </p:sp>
      <p:pic>
        <p:nvPicPr>
          <p:cNvPr id="23" name="Google Shape;455;p8" descr="Table&#10;&#10;Description automatically generated">
            <a:extLst>
              <a:ext uri="{FF2B5EF4-FFF2-40B4-BE49-F238E27FC236}">
                <a16:creationId xmlns:a16="http://schemas.microsoft.com/office/drawing/2014/main" id="{266FA2BF-9ADB-401F-2BAA-2AF21FF208DE}"/>
              </a:ext>
            </a:extLst>
          </p:cNvPr>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6134100" y="4084141"/>
            <a:ext cx="5017259" cy="2016409"/>
          </a:xfrm>
          <a:prstGeom prst="rect">
            <a:avLst/>
          </a:prstGeom>
          <a:noFill/>
          <a:ln>
            <a:noFill/>
          </a:ln>
        </p:spPr>
      </p:pic>
      <p:sp>
        <p:nvSpPr>
          <p:cNvPr id="27" name="Google Shape;476;p9">
            <a:extLst>
              <a:ext uri="{FF2B5EF4-FFF2-40B4-BE49-F238E27FC236}">
                <a16:creationId xmlns:a16="http://schemas.microsoft.com/office/drawing/2014/main" id="{719AEA4E-B8A0-244C-BA16-6A5C3101805A}"/>
              </a:ext>
            </a:extLst>
          </p:cNvPr>
          <p:cNvSpPr/>
          <p:nvPr/>
        </p:nvSpPr>
        <p:spPr>
          <a:xfrm>
            <a:off x="619201" y="5400775"/>
            <a:ext cx="6333481" cy="830956"/>
          </a:xfrm>
          <a:prstGeom prst="rect">
            <a:avLst/>
          </a:prstGeom>
          <a:noFill/>
          <a:ln>
            <a:noFill/>
          </a:ln>
        </p:spPr>
        <p:txBody>
          <a:bodyPr spcFirstLastPara="1" wrap="square" lIns="0" tIns="45700" rIns="0" bIns="45700" anchor="t" anchorCtr="0">
            <a:spAutoFit/>
          </a:bodyPr>
          <a:lstStyle/>
          <a:p>
            <a:pPr marL="0" marR="0" lvl="0" indent="0" algn="l"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IHC for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HER2</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(4B5, Ventana):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negative</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(score 0)</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IHC for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PD-L1</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expression (clone E1L3N):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CPS 20 (of 100)</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Mismatch repair proteins: MLH1, MSH2, MSH6, PMS2 present</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 name="Google Shape;467;p9">
            <a:extLst>
              <a:ext uri="{FF2B5EF4-FFF2-40B4-BE49-F238E27FC236}">
                <a16:creationId xmlns:a16="http://schemas.microsoft.com/office/drawing/2014/main" id="{541F50B9-1040-EC43-B607-F1B1985E3B90}"/>
              </a:ext>
            </a:extLst>
          </p:cNvPr>
          <p:cNvSpPr txBox="1"/>
          <p:nvPr/>
        </p:nvSpPr>
        <p:spPr>
          <a:xfrm>
            <a:off x="290089" y="3914884"/>
            <a:ext cx="955444" cy="338514"/>
          </a:xfrm>
          <a:prstGeom prst="rect">
            <a:avLst/>
          </a:prstGeom>
          <a:noFill/>
          <a:ln>
            <a:noFill/>
          </a:ln>
        </p:spPr>
        <p:txBody>
          <a:bodyPr spcFirstLastPara="1" wrap="square" lIns="91425" tIns="45700" rIns="91425" bIns="45700" anchor="t" anchorCtr="0">
            <a:spAutoFit/>
          </a:bodyPr>
          <a:lstStyle/>
          <a:p>
            <a:pPr marL="0" marR="0" lvl="0" indent="0" algn="r"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a:t>
            </a:r>
            <a:endParaRPr kumimoji="0"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 name="Google Shape;474;p9">
            <a:extLst>
              <a:ext uri="{FF2B5EF4-FFF2-40B4-BE49-F238E27FC236}">
                <a16:creationId xmlns:a16="http://schemas.microsoft.com/office/drawing/2014/main" id="{310626BB-0196-0745-9FF0-3F603E165F19}"/>
              </a:ext>
            </a:extLst>
          </p:cNvPr>
          <p:cNvSpPr txBox="1"/>
          <p:nvPr/>
        </p:nvSpPr>
        <p:spPr>
          <a:xfrm>
            <a:off x="2729513" y="4323597"/>
            <a:ext cx="2240836" cy="1077178"/>
          </a:xfrm>
          <a:prstGeom prst="rect">
            <a:avLst/>
          </a:prstGeom>
          <a:no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FF0000"/>
              </a:buClr>
              <a:buSzPts val="1400"/>
              <a:buFontTx/>
              <a:buNone/>
              <a:tabLst/>
              <a:defRPr/>
            </a:pPr>
            <a:r>
              <a:rPr kumimoji="0" lang="en-US" sz="1600" b="1"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sym typeface="Arial"/>
              </a:rPr>
              <a:t>Infiltrating Adenocarcinoma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Moderately to Poorly Differentiated</a:t>
            </a:r>
            <a:endPar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0" name="Google Shape;480;p9" descr="A picture containing playing, young&#10;&#10;Description automatically generated">
            <a:extLst>
              <a:ext uri="{FF2B5EF4-FFF2-40B4-BE49-F238E27FC236}">
                <a16:creationId xmlns:a16="http://schemas.microsoft.com/office/drawing/2014/main" id="{3174C5B8-3F49-E143-845B-C45B23F522E5}"/>
              </a:ext>
            </a:extLst>
          </p:cNvPr>
          <p:cNvPicPr preferRelativeResize="0">
            <a:picLocks/>
          </p:cNvPicPr>
          <p:nvPr/>
        </p:nvPicPr>
        <p:blipFill rotWithShape="1">
          <a:blip r:embed="rId4" cstate="email">
            <a:alphaModFix/>
            <a:extLst>
              <a:ext uri="{28A0092B-C50C-407E-A947-70E740481C1C}">
                <a14:useLocalDpi xmlns:a14="http://schemas.microsoft.com/office/drawing/2010/main"/>
              </a:ext>
            </a:extLst>
          </a:blip>
          <a:srcRect/>
          <a:stretch/>
        </p:blipFill>
        <p:spPr bwMode="auto">
          <a:xfrm>
            <a:off x="1221815" y="4415137"/>
            <a:ext cx="130192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Google Shape;477;p9">
            <a:extLst>
              <a:ext uri="{FF2B5EF4-FFF2-40B4-BE49-F238E27FC236}">
                <a16:creationId xmlns:a16="http://schemas.microsoft.com/office/drawing/2014/main" id="{0E525CFE-CFAB-7642-9515-BC20B1E228A5}"/>
              </a:ext>
            </a:extLst>
          </p:cNvPr>
          <p:cNvSpPr/>
          <p:nvPr/>
        </p:nvSpPr>
        <p:spPr>
          <a:xfrm>
            <a:off x="3623088" y="4111998"/>
            <a:ext cx="348064"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0</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 name="Google Shape;477;p9">
            <a:extLst>
              <a:ext uri="{FF2B5EF4-FFF2-40B4-BE49-F238E27FC236}">
                <a16:creationId xmlns:a16="http://schemas.microsoft.com/office/drawing/2014/main" id="{235B1DF7-7608-6846-A140-1FB3775375EA}"/>
              </a:ext>
            </a:extLst>
          </p:cNvPr>
          <p:cNvSpPr/>
          <p:nvPr/>
        </p:nvSpPr>
        <p:spPr>
          <a:xfrm>
            <a:off x="2288063" y="4111998"/>
            <a:ext cx="393463"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 name="Google Shape;477;p9">
            <a:extLst>
              <a:ext uri="{FF2B5EF4-FFF2-40B4-BE49-F238E27FC236}">
                <a16:creationId xmlns:a16="http://schemas.microsoft.com/office/drawing/2014/main" id="{93125ACF-FD9A-2F43-B2CE-90DE95732BEE}"/>
              </a:ext>
            </a:extLst>
          </p:cNvPr>
          <p:cNvSpPr/>
          <p:nvPr/>
        </p:nvSpPr>
        <p:spPr>
          <a:xfrm>
            <a:off x="1300511" y="4111998"/>
            <a:ext cx="393463"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cxnSp>
        <p:nvCxnSpPr>
          <p:cNvPr id="34" name="Google Shape;463;p9">
            <a:extLst>
              <a:ext uri="{FF2B5EF4-FFF2-40B4-BE49-F238E27FC236}">
                <a16:creationId xmlns:a16="http://schemas.microsoft.com/office/drawing/2014/main" id="{593E6933-577C-194D-A5BC-B5F5D781531B}"/>
              </a:ext>
            </a:extLst>
          </p:cNvPr>
          <p:cNvCxnSpPr/>
          <p:nvPr/>
        </p:nvCxnSpPr>
        <p:spPr>
          <a:xfrm>
            <a:off x="1527402" y="3965998"/>
            <a:ext cx="2503015" cy="0"/>
          </a:xfrm>
          <a:prstGeom prst="straightConnector1">
            <a:avLst/>
          </a:prstGeom>
          <a:noFill/>
          <a:ln w="28575" cap="flat" cmpd="sng">
            <a:solidFill>
              <a:schemeClr val="tx1"/>
            </a:solidFill>
            <a:prstDash val="dash"/>
            <a:miter lim="800000"/>
            <a:headEnd type="none" w="sm" len="sm"/>
            <a:tailEnd type="none" w="sm" len="sm"/>
          </a:ln>
        </p:spPr>
      </p:cxnSp>
      <p:cxnSp>
        <p:nvCxnSpPr>
          <p:cNvPr id="35" name="Google Shape;464;p9">
            <a:extLst>
              <a:ext uri="{FF2B5EF4-FFF2-40B4-BE49-F238E27FC236}">
                <a16:creationId xmlns:a16="http://schemas.microsoft.com/office/drawing/2014/main" id="{3153B7C2-FFE2-5F41-A9AB-662D8521BEA1}"/>
              </a:ext>
            </a:extLst>
          </p:cNvPr>
          <p:cNvCxnSpPr/>
          <p:nvPr/>
        </p:nvCxnSpPr>
        <p:spPr>
          <a:xfrm rot="10800000">
            <a:off x="3786576" y="3713738"/>
            <a:ext cx="0" cy="402292"/>
          </a:xfrm>
          <a:prstGeom prst="straightConnector1">
            <a:avLst/>
          </a:prstGeom>
          <a:noFill/>
          <a:ln w="28575" cap="flat" cmpd="sng">
            <a:solidFill>
              <a:schemeClr val="tx1"/>
            </a:solidFill>
            <a:prstDash val="solid"/>
            <a:miter lim="800000"/>
            <a:headEnd type="none" w="sm" len="sm"/>
            <a:tailEnd type="none" w="sm" len="sm"/>
          </a:ln>
        </p:spPr>
      </p:cxnSp>
      <p:cxnSp>
        <p:nvCxnSpPr>
          <p:cNvPr id="36" name="Google Shape;471;p9">
            <a:extLst>
              <a:ext uri="{FF2B5EF4-FFF2-40B4-BE49-F238E27FC236}">
                <a16:creationId xmlns:a16="http://schemas.microsoft.com/office/drawing/2014/main" id="{13474892-7DAA-144A-A2C3-0A6EC713C85E}"/>
              </a:ext>
            </a:extLst>
          </p:cNvPr>
          <p:cNvCxnSpPr/>
          <p:nvPr/>
        </p:nvCxnSpPr>
        <p:spPr>
          <a:xfrm rot="10800000">
            <a:off x="1498625" y="1727762"/>
            <a:ext cx="0" cy="2258557"/>
          </a:xfrm>
          <a:prstGeom prst="straightConnector1">
            <a:avLst/>
          </a:prstGeom>
          <a:noFill/>
          <a:ln w="28575" cap="flat" cmpd="sng">
            <a:solidFill>
              <a:schemeClr val="tx1"/>
            </a:solidFill>
            <a:prstDash val="solid"/>
            <a:miter lim="800000"/>
            <a:headEnd type="none" w="sm" len="sm"/>
            <a:tailEnd type="none" w="sm" len="sm"/>
          </a:ln>
        </p:spPr>
      </p:cxnSp>
      <p:cxnSp>
        <p:nvCxnSpPr>
          <p:cNvPr id="37" name="Google Shape;472;p9">
            <a:extLst>
              <a:ext uri="{FF2B5EF4-FFF2-40B4-BE49-F238E27FC236}">
                <a16:creationId xmlns:a16="http://schemas.microsoft.com/office/drawing/2014/main" id="{39E7255A-5772-814B-ABB0-7ECCB7F735BB}"/>
              </a:ext>
            </a:extLst>
          </p:cNvPr>
          <p:cNvCxnSpPr/>
          <p:nvPr/>
        </p:nvCxnSpPr>
        <p:spPr>
          <a:xfrm flipH="1" flipV="1">
            <a:off x="2487382" y="2086830"/>
            <a:ext cx="1" cy="2029200"/>
          </a:xfrm>
          <a:prstGeom prst="straightConnector1">
            <a:avLst/>
          </a:prstGeom>
          <a:noFill/>
          <a:ln w="28575" cap="flat" cmpd="sng">
            <a:solidFill>
              <a:schemeClr val="tx1"/>
            </a:solidFill>
            <a:prstDash val="solid"/>
            <a:miter lim="800000"/>
            <a:headEnd type="none" w="sm" len="sm"/>
            <a:tailEnd type="none" w="sm" len="sm"/>
          </a:ln>
        </p:spPr>
      </p:cxnSp>
      <p:sp>
        <p:nvSpPr>
          <p:cNvPr id="38" name="Google Shape;465;p9">
            <a:extLst>
              <a:ext uri="{FF2B5EF4-FFF2-40B4-BE49-F238E27FC236}">
                <a16:creationId xmlns:a16="http://schemas.microsoft.com/office/drawing/2014/main" id="{25B5C7E8-AD2A-0F42-9114-9BFD36D54E18}"/>
              </a:ext>
            </a:extLst>
          </p:cNvPr>
          <p:cNvSpPr txBox="1"/>
          <p:nvPr/>
        </p:nvSpPr>
        <p:spPr>
          <a:xfrm>
            <a:off x="1065375" y="1196752"/>
            <a:ext cx="785461" cy="523180"/>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GERD,</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PPI</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9" name="Google Shape;466;p9">
            <a:extLst>
              <a:ext uri="{FF2B5EF4-FFF2-40B4-BE49-F238E27FC236}">
                <a16:creationId xmlns:a16="http://schemas.microsoft.com/office/drawing/2014/main" id="{F3636145-D2B2-4645-9C91-99F45EDC846E}"/>
              </a:ext>
            </a:extLst>
          </p:cNvPr>
          <p:cNvSpPr txBox="1"/>
          <p:nvPr/>
        </p:nvSpPr>
        <p:spPr>
          <a:xfrm>
            <a:off x="1947883" y="1241101"/>
            <a:ext cx="2344983" cy="738623"/>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gas, bloating, early satiety, weight loss </a:t>
            </a:r>
          </a:p>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(25 lbs/11 kg)</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cxnSp>
        <p:nvCxnSpPr>
          <p:cNvPr id="40" name="Google Shape;462;p9">
            <a:extLst>
              <a:ext uri="{FF2B5EF4-FFF2-40B4-BE49-F238E27FC236}">
                <a16:creationId xmlns:a16="http://schemas.microsoft.com/office/drawing/2014/main" id="{13FAF184-AC92-C143-ABDA-69B499E4918A}"/>
              </a:ext>
            </a:extLst>
          </p:cNvPr>
          <p:cNvCxnSpPr/>
          <p:nvPr/>
        </p:nvCxnSpPr>
        <p:spPr>
          <a:xfrm>
            <a:off x="3945480" y="3965998"/>
            <a:ext cx="7344696" cy="0"/>
          </a:xfrm>
          <a:prstGeom prst="straightConnector1">
            <a:avLst/>
          </a:prstGeom>
          <a:noFill/>
          <a:ln w="28575" cap="flat" cmpd="sng">
            <a:solidFill>
              <a:schemeClr val="tx1"/>
            </a:solidFill>
            <a:prstDash val="solid"/>
            <a:miter lim="800000"/>
            <a:headEnd type="none" w="sm" len="sm"/>
            <a:tailEnd type="none" w="sm" len="sm"/>
          </a:ln>
        </p:spPr>
      </p:cxnSp>
      <p:cxnSp>
        <p:nvCxnSpPr>
          <p:cNvPr id="41" name="Google Shape;475;p9">
            <a:extLst>
              <a:ext uri="{FF2B5EF4-FFF2-40B4-BE49-F238E27FC236}">
                <a16:creationId xmlns:a16="http://schemas.microsoft.com/office/drawing/2014/main" id="{08E2F71A-05B5-D444-9746-0C9B2F0F824A}"/>
              </a:ext>
            </a:extLst>
          </p:cNvPr>
          <p:cNvCxnSpPr/>
          <p:nvPr/>
        </p:nvCxnSpPr>
        <p:spPr>
          <a:xfrm rot="10800000">
            <a:off x="11277773" y="3724260"/>
            <a:ext cx="0" cy="402292"/>
          </a:xfrm>
          <a:prstGeom prst="straightConnector1">
            <a:avLst/>
          </a:prstGeom>
          <a:noFill/>
          <a:ln w="28575" cap="flat" cmpd="sng">
            <a:solidFill>
              <a:schemeClr val="tx1"/>
            </a:solidFill>
            <a:prstDash val="solid"/>
            <a:miter lim="800000"/>
            <a:headEnd type="none" w="sm" len="sm"/>
            <a:tailEnd type="none" w="sm" len="sm"/>
          </a:ln>
        </p:spPr>
      </p:cxnSp>
      <p:sp>
        <p:nvSpPr>
          <p:cNvPr id="42" name="Google Shape;473;p9">
            <a:extLst>
              <a:ext uri="{FF2B5EF4-FFF2-40B4-BE49-F238E27FC236}">
                <a16:creationId xmlns:a16="http://schemas.microsoft.com/office/drawing/2014/main" id="{04695EFC-BBEF-D145-98DD-F6DC2709520A}"/>
              </a:ext>
            </a:extLst>
          </p:cNvPr>
          <p:cNvSpPr txBox="1"/>
          <p:nvPr/>
        </p:nvSpPr>
        <p:spPr>
          <a:xfrm>
            <a:off x="2625366" y="2155188"/>
            <a:ext cx="2344983" cy="1169511"/>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EGD: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ulceration in lesser</a:t>
            </a:r>
            <a:b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curvature</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CT CAP: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2.5 cm lesion lesser curvature, peritoneal carcinomatosis</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 name="Content Placeholder 22">
            <a:extLst>
              <a:ext uri="{FF2B5EF4-FFF2-40B4-BE49-F238E27FC236}">
                <a16:creationId xmlns:a16="http://schemas.microsoft.com/office/drawing/2014/main" id="{5677404A-98EC-423B-F2A8-E496BCE10A76}"/>
              </a:ext>
            </a:extLst>
          </p:cNvPr>
          <p:cNvSpPr txBox="1">
            <a:spLocks/>
          </p:cNvSpPr>
          <p:nvPr/>
        </p:nvSpPr>
        <p:spPr>
          <a:xfrm>
            <a:off x="620183" y="6309320"/>
            <a:ext cx="10300353"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90000"/>
              </a:lnSpc>
              <a:spcBef>
                <a:spcPts val="0"/>
              </a:spcBef>
              <a:spcAft>
                <a:spcPts val="200"/>
              </a:spcAft>
            </a:pPr>
            <a:r>
              <a:rPr lang="en-US" sz="1000" dirty="0">
                <a:solidFill>
                  <a:schemeClr val="tx2"/>
                </a:solidFill>
              </a:rPr>
              <a:t>CPS, combined positive score; CREBBP, CREB binding protein; CT CAP, </a:t>
            </a:r>
            <a:r>
              <a:rPr lang="en-GB" sz="1000" dirty="0">
                <a:solidFill>
                  <a:schemeClr val="tx2"/>
                </a:solidFill>
              </a:rPr>
              <a:t>computed tomographic (CT) chest abdomen pelvis; </a:t>
            </a:r>
            <a:r>
              <a:rPr lang="en-US" sz="1000" dirty="0">
                <a:solidFill>
                  <a:schemeClr val="tx2"/>
                </a:solidFill>
              </a:rPr>
              <a:t>EGD, esophagogastroduodenoscopy; GERD, gastroesophageal reflux; </a:t>
            </a:r>
            <a:r>
              <a:rPr lang="en-GB" sz="1000" dirty="0">
                <a:solidFill>
                  <a:schemeClr val="tx2"/>
                </a:solidFill>
              </a:rPr>
              <a:t>HER2, human epidermal growth factor receptor 2; </a:t>
            </a:r>
            <a:r>
              <a:rPr lang="en-US" sz="1000" dirty="0">
                <a:solidFill>
                  <a:schemeClr val="tx2"/>
                </a:solidFill>
              </a:rPr>
              <a:t>IHC, immunohistochemistry; </a:t>
            </a:r>
            <a:r>
              <a:rPr lang="en-GB" sz="1000" dirty="0">
                <a:solidFill>
                  <a:schemeClr val="tx2"/>
                </a:solidFill>
              </a:rPr>
              <a:t>KRAS, Kirsten rat sarcoma virus; MLH1, MutL protein homolog 1; </a:t>
            </a:r>
            <a:r>
              <a:rPr lang="en-US" sz="1000" dirty="0">
                <a:solidFill>
                  <a:schemeClr val="tx2"/>
                </a:solidFill>
              </a:rPr>
              <a:t>mo, month; </a:t>
            </a:r>
            <a:r>
              <a:rPr lang="en-US" sz="1000" dirty="0">
                <a:solidFill>
                  <a:schemeClr val="tx2"/>
                </a:solidFill>
                <a:sym typeface="Arial"/>
              </a:rPr>
              <a:t>PD-L1, </a:t>
            </a:r>
            <a:r>
              <a:rPr lang="en-GB" sz="1000" dirty="0">
                <a:solidFill>
                  <a:schemeClr val="tx2"/>
                </a:solidFill>
              </a:rPr>
              <a:t>programmed death-ligand 1; PIK3CA, phosphatidylinositol-4,5-bisphosphate 3-kinase; </a:t>
            </a:r>
            <a:r>
              <a:rPr lang="en-US" sz="1000" dirty="0">
                <a:solidFill>
                  <a:schemeClr val="tx2"/>
                </a:solidFill>
              </a:rPr>
              <a:t>PPI, proton pump inhibitor</a:t>
            </a:r>
          </a:p>
        </p:txBody>
      </p:sp>
    </p:spTree>
    <p:extLst>
      <p:ext uri="{BB962C8B-B14F-4D97-AF65-F5344CB8AC3E}">
        <p14:creationId xmlns:p14="http://schemas.microsoft.com/office/powerpoint/2010/main" val="1735975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07D9A5-3F38-B879-7180-BE686F00A6E2}"/>
              </a:ext>
            </a:extLst>
          </p:cNvPr>
          <p:cNvSpPr>
            <a:spLocks noGrp="1"/>
          </p:cNvSpPr>
          <p:nvPr>
            <p:ph type="title"/>
          </p:nvPr>
        </p:nvSpPr>
        <p:spPr>
          <a:xfrm>
            <a:off x="619201" y="259200"/>
            <a:ext cx="10963199" cy="864000"/>
          </a:xfrm>
        </p:spPr>
        <p:txBody>
          <a:bodyPr/>
          <a:lstStyle/>
          <a:p>
            <a:r>
              <a:rPr lang="en-US" dirty="0">
                <a:sym typeface="Arial"/>
              </a:rPr>
              <a:t>Patient Case: 53-Yr-Old Woman With Stage IV </a:t>
            </a:r>
            <a:br>
              <a:rPr lang="en-US" dirty="0">
                <a:sym typeface="Arial"/>
              </a:rPr>
            </a:br>
            <a:r>
              <a:rPr lang="en-US" dirty="0">
                <a:sym typeface="Arial"/>
              </a:rPr>
              <a:t>Gastric Adenocarcinoma</a:t>
            </a:r>
            <a:endParaRPr lang="en-US" dirty="0"/>
          </a:p>
        </p:txBody>
      </p:sp>
      <p:cxnSp>
        <p:nvCxnSpPr>
          <p:cNvPr id="4" name="Google Shape;462;p9">
            <a:extLst>
              <a:ext uri="{FF2B5EF4-FFF2-40B4-BE49-F238E27FC236}">
                <a16:creationId xmlns:a16="http://schemas.microsoft.com/office/drawing/2014/main" id="{520EE7B6-9D29-1E43-C7FE-B2C65FA4A539}"/>
              </a:ext>
            </a:extLst>
          </p:cNvPr>
          <p:cNvCxnSpPr/>
          <p:nvPr/>
        </p:nvCxnSpPr>
        <p:spPr>
          <a:xfrm>
            <a:off x="3945480" y="3965998"/>
            <a:ext cx="7344696" cy="0"/>
          </a:xfrm>
          <a:prstGeom prst="straightConnector1">
            <a:avLst/>
          </a:prstGeom>
          <a:noFill/>
          <a:ln w="28575" cap="flat" cmpd="sng">
            <a:solidFill>
              <a:schemeClr val="tx1"/>
            </a:solidFill>
            <a:prstDash val="solid"/>
            <a:miter lim="800000"/>
            <a:headEnd type="none" w="sm" len="sm"/>
            <a:tailEnd type="none" w="sm" len="sm"/>
          </a:ln>
        </p:spPr>
      </p:cxnSp>
      <p:cxnSp>
        <p:nvCxnSpPr>
          <p:cNvPr id="5" name="Google Shape;463;p9">
            <a:extLst>
              <a:ext uri="{FF2B5EF4-FFF2-40B4-BE49-F238E27FC236}">
                <a16:creationId xmlns:a16="http://schemas.microsoft.com/office/drawing/2014/main" id="{16DFD08E-8706-2F20-75AA-8D68048842A6}"/>
              </a:ext>
            </a:extLst>
          </p:cNvPr>
          <p:cNvCxnSpPr/>
          <p:nvPr/>
        </p:nvCxnSpPr>
        <p:spPr>
          <a:xfrm>
            <a:off x="1527402" y="3965998"/>
            <a:ext cx="2503015" cy="0"/>
          </a:xfrm>
          <a:prstGeom prst="straightConnector1">
            <a:avLst/>
          </a:prstGeom>
          <a:noFill/>
          <a:ln w="28575" cap="flat" cmpd="sng">
            <a:solidFill>
              <a:schemeClr val="tx1"/>
            </a:solidFill>
            <a:prstDash val="dash"/>
            <a:miter lim="800000"/>
            <a:headEnd type="none" w="sm" len="sm"/>
            <a:tailEnd type="none" w="sm" len="sm"/>
          </a:ln>
        </p:spPr>
      </p:cxnSp>
      <p:cxnSp>
        <p:nvCxnSpPr>
          <p:cNvPr id="6" name="Google Shape;464;p9">
            <a:extLst>
              <a:ext uri="{FF2B5EF4-FFF2-40B4-BE49-F238E27FC236}">
                <a16:creationId xmlns:a16="http://schemas.microsoft.com/office/drawing/2014/main" id="{7085D6C7-94CC-D05E-60F3-ACDD9E5A3BBE}"/>
              </a:ext>
            </a:extLst>
          </p:cNvPr>
          <p:cNvCxnSpPr/>
          <p:nvPr/>
        </p:nvCxnSpPr>
        <p:spPr>
          <a:xfrm rot="10800000">
            <a:off x="3786576" y="3713738"/>
            <a:ext cx="0" cy="402292"/>
          </a:xfrm>
          <a:prstGeom prst="straightConnector1">
            <a:avLst/>
          </a:prstGeom>
          <a:noFill/>
          <a:ln w="28575" cap="flat" cmpd="sng">
            <a:solidFill>
              <a:schemeClr val="tx1"/>
            </a:solidFill>
            <a:prstDash val="solid"/>
            <a:miter lim="800000"/>
            <a:headEnd type="none" w="sm" len="sm"/>
            <a:tailEnd type="none" w="sm" len="sm"/>
          </a:ln>
        </p:spPr>
      </p:cxnSp>
      <p:sp>
        <p:nvSpPr>
          <p:cNvPr id="7" name="Google Shape;465;p9">
            <a:extLst>
              <a:ext uri="{FF2B5EF4-FFF2-40B4-BE49-F238E27FC236}">
                <a16:creationId xmlns:a16="http://schemas.microsoft.com/office/drawing/2014/main" id="{484A6275-24AB-9E8B-C17B-8D718E7A9072}"/>
              </a:ext>
            </a:extLst>
          </p:cNvPr>
          <p:cNvSpPr txBox="1"/>
          <p:nvPr/>
        </p:nvSpPr>
        <p:spPr>
          <a:xfrm>
            <a:off x="1065375" y="1196752"/>
            <a:ext cx="785461" cy="523180"/>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GERD,</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PPI</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8" name="Google Shape;466;p9">
            <a:extLst>
              <a:ext uri="{FF2B5EF4-FFF2-40B4-BE49-F238E27FC236}">
                <a16:creationId xmlns:a16="http://schemas.microsoft.com/office/drawing/2014/main" id="{F27709E9-C654-5D25-C473-2AFF3149A02A}"/>
              </a:ext>
            </a:extLst>
          </p:cNvPr>
          <p:cNvSpPr txBox="1"/>
          <p:nvPr/>
        </p:nvSpPr>
        <p:spPr>
          <a:xfrm>
            <a:off x="1947883" y="1241101"/>
            <a:ext cx="2344983" cy="738623"/>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gas, bloating, early satiety, weight loss </a:t>
            </a:r>
          </a:p>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(25 lbs/11 kg)</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9" name="Google Shape;467;p9">
            <a:extLst>
              <a:ext uri="{FF2B5EF4-FFF2-40B4-BE49-F238E27FC236}">
                <a16:creationId xmlns:a16="http://schemas.microsoft.com/office/drawing/2014/main" id="{FB540D1E-6448-BBD8-7F85-31C3CB44F08B}"/>
              </a:ext>
            </a:extLst>
          </p:cNvPr>
          <p:cNvSpPr txBox="1"/>
          <p:nvPr/>
        </p:nvSpPr>
        <p:spPr>
          <a:xfrm>
            <a:off x="290089" y="3914884"/>
            <a:ext cx="955444" cy="338514"/>
          </a:xfrm>
          <a:prstGeom prst="rect">
            <a:avLst/>
          </a:prstGeom>
          <a:noFill/>
          <a:ln>
            <a:noFill/>
          </a:ln>
        </p:spPr>
        <p:txBody>
          <a:bodyPr spcFirstLastPara="1" wrap="square" lIns="91425" tIns="45700" rIns="91425" bIns="45700" anchor="t" anchorCtr="0">
            <a:spAutoFit/>
          </a:bodyPr>
          <a:lstStyle/>
          <a:p>
            <a:pPr marL="0" marR="0" lvl="0" indent="0" algn="r"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a:t>
            </a:r>
            <a:endParaRPr kumimoji="0"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cxnSp>
        <p:nvCxnSpPr>
          <p:cNvPr id="10" name="Google Shape;471;p9">
            <a:extLst>
              <a:ext uri="{FF2B5EF4-FFF2-40B4-BE49-F238E27FC236}">
                <a16:creationId xmlns:a16="http://schemas.microsoft.com/office/drawing/2014/main" id="{BB9F7B6D-DCDD-3640-2ED5-93AB7D7741BB}"/>
              </a:ext>
            </a:extLst>
          </p:cNvPr>
          <p:cNvCxnSpPr/>
          <p:nvPr/>
        </p:nvCxnSpPr>
        <p:spPr>
          <a:xfrm rot="10800000">
            <a:off x="1498625" y="1727762"/>
            <a:ext cx="0" cy="2258557"/>
          </a:xfrm>
          <a:prstGeom prst="straightConnector1">
            <a:avLst/>
          </a:prstGeom>
          <a:noFill/>
          <a:ln w="28575" cap="flat" cmpd="sng">
            <a:solidFill>
              <a:schemeClr val="tx1"/>
            </a:solidFill>
            <a:prstDash val="solid"/>
            <a:miter lim="800000"/>
            <a:headEnd type="none" w="sm" len="sm"/>
            <a:tailEnd type="none" w="sm" len="sm"/>
          </a:ln>
        </p:spPr>
      </p:cxnSp>
      <p:cxnSp>
        <p:nvCxnSpPr>
          <p:cNvPr id="11" name="Google Shape;472;p9">
            <a:extLst>
              <a:ext uri="{FF2B5EF4-FFF2-40B4-BE49-F238E27FC236}">
                <a16:creationId xmlns:a16="http://schemas.microsoft.com/office/drawing/2014/main" id="{739BCD81-6B37-4757-218A-DF7349958FB0}"/>
              </a:ext>
            </a:extLst>
          </p:cNvPr>
          <p:cNvCxnSpPr/>
          <p:nvPr/>
        </p:nvCxnSpPr>
        <p:spPr>
          <a:xfrm flipH="1" flipV="1">
            <a:off x="2487382" y="2086830"/>
            <a:ext cx="1" cy="2029200"/>
          </a:xfrm>
          <a:prstGeom prst="straightConnector1">
            <a:avLst/>
          </a:prstGeom>
          <a:noFill/>
          <a:ln w="28575" cap="flat" cmpd="sng">
            <a:solidFill>
              <a:schemeClr val="tx1"/>
            </a:solidFill>
            <a:prstDash val="solid"/>
            <a:miter lim="800000"/>
            <a:headEnd type="none" w="sm" len="sm"/>
            <a:tailEnd type="none" w="sm" len="sm"/>
          </a:ln>
        </p:spPr>
      </p:cxnSp>
      <p:sp>
        <p:nvSpPr>
          <p:cNvPr id="12" name="Google Shape;473;p9">
            <a:extLst>
              <a:ext uri="{FF2B5EF4-FFF2-40B4-BE49-F238E27FC236}">
                <a16:creationId xmlns:a16="http://schemas.microsoft.com/office/drawing/2014/main" id="{13A53990-02EE-B776-9A52-D98B306D14CB}"/>
              </a:ext>
            </a:extLst>
          </p:cNvPr>
          <p:cNvSpPr txBox="1"/>
          <p:nvPr/>
        </p:nvSpPr>
        <p:spPr>
          <a:xfrm>
            <a:off x="2625366" y="2155188"/>
            <a:ext cx="2344983" cy="954067"/>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EGD: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ulcer</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CT CAP: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2.5 cm lesion lesser curvature, peritoneal carcinomatosis</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cxnSp>
        <p:nvCxnSpPr>
          <p:cNvPr id="13" name="Google Shape;475;p9">
            <a:extLst>
              <a:ext uri="{FF2B5EF4-FFF2-40B4-BE49-F238E27FC236}">
                <a16:creationId xmlns:a16="http://schemas.microsoft.com/office/drawing/2014/main" id="{45795174-BB05-BCB3-82A2-D99602EDF743}"/>
              </a:ext>
            </a:extLst>
          </p:cNvPr>
          <p:cNvCxnSpPr/>
          <p:nvPr/>
        </p:nvCxnSpPr>
        <p:spPr>
          <a:xfrm rot="10800000">
            <a:off x="11277773" y="3724260"/>
            <a:ext cx="0" cy="402292"/>
          </a:xfrm>
          <a:prstGeom prst="straightConnector1">
            <a:avLst/>
          </a:prstGeom>
          <a:noFill/>
          <a:ln w="28575" cap="flat" cmpd="sng">
            <a:solidFill>
              <a:schemeClr val="tx1"/>
            </a:solidFill>
            <a:prstDash val="solid"/>
            <a:miter lim="800000"/>
            <a:headEnd type="none" w="sm" len="sm"/>
            <a:tailEnd type="none" w="sm" len="sm"/>
          </a:ln>
        </p:spPr>
      </p:cxnSp>
      <p:sp>
        <p:nvSpPr>
          <p:cNvPr id="14" name="Google Shape;477;p9">
            <a:extLst>
              <a:ext uri="{FF2B5EF4-FFF2-40B4-BE49-F238E27FC236}">
                <a16:creationId xmlns:a16="http://schemas.microsoft.com/office/drawing/2014/main" id="{36EB38E7-6BE1-206B-BBBE-8ED0D55D92B2}"/>
              </a:ext>
            </a:extLst>
          </p:cNvPr>
          <p:cNvSpPr/>
          <p:nvPr/>
        </p:nvSpPr>
        <p:spPr>
          <a:xfrm>
            <a:off x="4016280" y="3471918"/>
            <a:ext cx="3087832" cy="338514"/>
          </a:xfrm>
          <a:prstGeom prst="rect">
            <a:avLst/>
          </a:prstGeom>
          <a:noFill/>
          <a:ln>
            <a:noFill/>
          </a:ln>
        </p:spPr>
        <p:txBody>
          <a:bodyPr spcFirstLastPara="1" wrap="square" lIns="91425" tIns="45700" rIns="91425" bIns="45700" anchor="t" anchorCtr="0">
            <a:spAutoFit/>
          </a:bodyPr>
          <a:lstStyle/>
          <a:p>
            <a:pPr marL="0" marR="0" lvl="0" indent="0" algn="l"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FOLFOX + Nivo × 11 Cycles   </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 name="Google Shape;478;p9">
            <a:extLst>
              <a:ext uri="{FF2B5EF4-FFF2-40B4-BE49-F238E27FC236}">
                <a16:creationId xmlns:a16="http://schemas.microsoft.com/office/drawing/2014/main" id="{D90735EC-8A66-DFF6-160E-51B5E93118C6}"/>
              </a:ext>
            </a:extLst>
          </p:cNvPr>
          <p:cNvSpPr/>
          <p:nvPr/>
        </p:nvSpPr>
        <p:spPr>
          <a:xfrm>
            <a:off x="7419237" y="3471918"/>
            <a:ext cx="2369653" cy="338514"/>
          </a:xfrm>
          <a:prstGeom prst="rect">
            <a:avLst/>
          </a:prstGeom>
          <a:noFill/>
          <a:ln>
            <a:noFill/>
          </a:ln>
        </p:spPr>
        <p:txBody>
          <a:bodyPr spcFirstLastPara="1" wrap="square" lIns="91425" tIns="45700" rIns="91425" bIns="45700" anchor="t" anchorCtr="0">
            <a:spAutoFit/>
          </a:bodyPr>
          <a:lstStyle/>
          <a:p>
            <a:pPr marL="0" marR="0" lvl="0" indent="0" algn="l"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5FU/Nivo Maintenance</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 name="Google Shape;479;p9">
            <a:extLst>
              <a:ext uri="{FF2B5EF4-FFF2-40B4-BE49-F238E27FC236}">
                <a16:creationId xmlns:a16="http://schemas.microsoft.com/office/drawing/2014/main" id="{6F6AA8E4-36EE-9168-3D17-0EA3EC3EA756}"/>
              </a:ext>
            </a:extLst>
          </p:cNvPr>
          <p:cNvSpPr txBox="1"/>
          <p:nvPr/>
        </p:nvSpPr>
        <p:spPr>
          <a:xfrm>
            <a:off x="8499823" y="1896489"/>
            <a:ext cx="2009007" cy="738623"/>
          </a:xfrm>
          <a:prstGeom prst="rect">
            <a:avLst/>
          </a:prstGeom>
          <a:solidFill>
            <a:schemeClr val="tx2"/>
          </a:solid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EGD: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benign on bx</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Pts val="1400"/>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CT CAP: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resolution of radiographic disease</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0" name="Google Shape;474;p9">
            <a:extLst>
              <a:ext uri="{FF2B5EF4-FFF2-40B4-BE49-F238E27FC236}">
                <a16:creationId xmlns:a16="http://schemas.microsoft.com/office/drawing/2014/main" id="{77154EE6-6666-EB84-F468-49A3A35894FE}"/>
              </a:ext>
            </a:extLst>
          </p:cNvPr>
          <p:cNvSpPr txBox="1"/>
          <p:nvPr/>
        </p:nvSpPr>
        <p:spPr>
          <a:xfrm>
            <a:off x="2729513" y="4323597"/>
            <a:ext cx="2240836" cy="1077178"/>
          </a:xfrm>
          <a:prstGeom prst="rect">
            <a:avLst/>
          </a:prstGeom>
          <a:noFill/>
          <a:ln w="12700" cap="flat" cmpd="sng">
            <a:noFill/>
            <a:prstDash val="solid"/>
            <a:round/>
            <a:headEnd type="none" w="sm" len="sm"/>
            <a:tailEnd type="none" w="sm" len="sm"/>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FF0000"/>
              </a:buClr>
              <a:buSzPts val="1400"/>
              <a:buFontTx/>
              <a:buNone/>
              <a:tabLst/>
              <a:defRPr/>
            </a:pPr>
            <a:r>
              <a:rPr kumimoji="0" lang="en-US" sz="1600" b="1" i="0" u="none" strike="noStrike" kern="0" cap="none" spc="0" normalizeH="0" baseline="0" noProof="0" dirty="0">
                <a:ln>
                  <a:noFill/>
                </a:ln>
                <a:solidFill>
                  <a:schemeClr val="accent1"/>
                </a:solidFill>
                <a:effectLst/>
                <a:uLnTx/>
                <a:uFillTx/>
                <a:latin typeface="Arial" panose="020B0604020202020204" pitchFamily="34" charset="0"/>
                <a:cs typeface="Arial" panose="020B0604020202020204" pitchFamily="34" charset="0"/>
                <a:sym typeface="Arial"/>
              </a:rPr>
              <a:t>Infiltrating Adenocarcinoma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Moderately to Poorly Differentiated</a:t>
            </a:r>
            <a:endPar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 name="Google Shape;476;p9">
            <a:extLst>
              <a:ext uri="{FF2B5EF4-FFF2-40B4-BE49-F238E27FC236}">
                <a16:creationId xmlns:a16="http://schemas.microsoft.com/office/drawing/2014/main" id="{35ED2503-4011-1B5D-6B0C-DE48E9F6F43E}"/>
              </a:ext>
            </a:extLst>
          </p:cNvPr>
          <p:cNvSpPr/>
          <p:nvPr/>
        </p:nvSpPr>
        <p:spPr>
          <a:xfrm>
            <a:off x="619201" y="5400775"/>
            <a:ext cx="6333481" cy="830956"/>
          </a:xfrm>
          <a:prstGeom prst="rect">
            <a:avLst/>
          </a:prstGeom>
          <a:noFill/>
          <a:ln>
            <a:noFill/>
          </a:ln>
        </p:spPr>
        <p:txBody>
          <a:bodyPr spcFirstLastPara="1" wrap="square" lIns="0" tIns="45700" rIns="0" bIns="45700" anchor="t" anchorCtr="0">
            <a:spAutoFit/>
          </a:bodyPr>
          <a:lstStyle/>
          <a:p>
            <a:pPr marL="0" marR="0" lvl="0" indent="0" algn="l"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IHC for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HER2</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(4B5, Ventana):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negative</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(score 0)</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IHC for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PD-L1</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expression (clone E1L3N): </a:t>
            </a: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CPS 20 (of 100)</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377" rtl="0" eaLnBrk="1" fontAlgn="auto" latinLnBrk="0" hangingPunct="1">
              <a:lnSpc>
                <a:spcPct val="100000"/>
              </a:lnSpc>
              <a:spcBef>
                <a:spcPts val="0"/>
              </a:spcBef>
              <a:spcAft>
                <a:spcPts val="0"/>
              </a:spcAft>
              <a:buClr>
                <a:srgbClr val="000000"/>
              </a:buClr>
              <a:buSzPts val="1600"/>
              <a:buFontTx/>
              <a:buNone/>
              <a:tabLst/>
              <a:defRPr/>
            </a:pPr>
            <a:r>
              <a:rPr kumimoji="0" lang="en-U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Mismatch repair proteins: MLH1, MSH2, MSH6, PMS2 present</a:t>
            </a: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2" name="Google Shape;480;p9" descr="A picture containing playing, young&#10;&#10;Description automatically generated">
            <a:extLst>
              <a:ext uri="{FF2B5EF4-FFF2-40B4-BE49-F238E27FC236}">
                <a16:creationId xmlns:a16="http://schemas.microsoft.com/office/drawing/2014/main" id="{66EC1DAA-5E2C-4AF5-67E6-0E9FAD3536F7}"/>
              </a:ext>
            </a:extLst>
          </p:cNvPr>
          <p:cNvPicPr preferRelativeResize="0">
            <a:picLocks/>
          </p:cNvPicPr>
          <p:nvPr/>
        </p:nvPicPr>
        <p:blipFill rotWithShape="1">
          <a:blip r:embed="rId3" cstate="email">
            <a:alphaModFix/>
            <a:extLst>
              <a:ext uri="{28A0092B-C50C-407E-A947-70E740481C1C}">
                <a14:useLocalDpi xmlns:a14="http://schemas.microsoft.com/office/drawing/2010/main"/>
              </a:ext>
            </a:extLst>
          </a:blip>
          <a:srcRect/>
          <a:stretch/>
        </p:blipFill>
        <p:spPr bwMode="auto">
          <a:xfrm>
            <a:off x="1221815" y="4415137"/>
            <a:ext cx="130192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Google Shape;477;p9">
            <a:extLst>
              <a:ext uri="{FF2B5EF4-FFF2-40B4-BE49-F238E27FC236}">
                <a16:creationId xmlns:a16="http://schemas.microsoft.com/office/drawing/2014/main" id="{AFE3A426-FF1B-2C42-992B-FC77E994A0B3}"/>
              </a:ext>
            </a:extLst>
          </p:cNvPr>
          <p:cNvSpPr/>
          <p:nvPr/>
        </p:nvSpPr>
        <p:spPr>
          <a:xfrm>
            <a:off x="5653056" y="4111998"/>
            <a:ext cx="348064"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5</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 name="Google Shape;477;p9">
            <a:extLst>
              <a:ext uri="{FF2B5EF4-FFF2-40B4-BE49-F238E27FC236}">
                <a16:creationId xmlns:a16="http://schemas.microsoft.com/office/drawing/2014/main" id="{3C25E5CD-1AE3-594F-B5C2-8C52ACC52D7C}"/>
              </a:ext>
            </a:extLst>
          </p:cNvPr>
          <p:cNvSpPr/>
          <p:nvPr/>
        </p:nvSpPr>
        <p:spPr>
          <a:xfrm>
            <a:off x="7317264" y="4111998"/>
            <a:ext cx="348064"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 name="Google Shape;477;p9">
            <a:extLst>
              <a:ext uri="{FF2B5EF4-FFF2-40B4-BE49-F238E27FC236}">
                <a16:creationId xmlns:a16="http://schemas.microsoft.com/office/drawing/2014/main" id="{A3BB394C-8F40-8843-B03A-38198EED82E4}"/>
              </a:ext>
            </a:extLst>
          </p:cNvPr>
          <p:cNvSpPr/>
          <p:nvPr/>
        </p:nvSpPr>
        <p:spPr>
          <a:xfrm>
            <a:off x="9422718" y="4111998"/>
            <a:ext cx="537754"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36</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 name="Google Shape;477;p9">
            <a:extLst>
              <a:ext uri="{FF2B5EF4-FFF2-40B4-BE49-F238E27FC236}">
                <a16:creationId xmlns:a16="http://schemas.microsoft.com/office/drawing/2014/main" id="{36B07F33-3DFD-4643-BE46-46C9F6B0F4ED}"/>
              </a:ext>
            </a:extLst>
          </p:cNvPr>
          <p:cNvSpPr/>
          <p:nvPr/>
        </p:nvSpPr>
        <p:spPr>
          <a:xfrm>
            <a:off x="3623088" y="4111998"/>
            <a:ext cx="348064"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0</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Google Shape;477;p9">
            <a:extLst>
              <a:ext uri="{FF2B5EF4-FFF2-40B4-BE49-F238E27FC236}">
                <a16:creationId xmlns:a16="http://schemas.microsoft.com/office/drawing/2014/main" id="{B3E51AB3-ACFA-B048-9187-B75316461687}"/>
              </a:ext>
            </a:extLst>
          </p:cNvPr>
          <p:cNvSpPr/>
          <p:nvPr/>
        </p:nvSpPr>
        <p:spPr>
          <a:xfrm>
            <a:off x="2288063" y="4111998"/>
            <a:ext cx="393463"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 name="Google Shape;477;p9">
            <a:extLst>
              <a:ext uri="{FF2B5EF4-FFF2-40B4-BE49-F238E27FC236}">
                <a16:creationId xmlns:a16="http://schemas.microsoft.com/office/drawing/2014/main" id="{CB9D924C-917A-0E46-B4B7-03CD9C30ECFF}"/>
              </a:ext>
            </a:extLst>
          </p:cNvPr>
          <p:cNvSpPr/>
          <p:nvPr/>
        </p:nvSpPr>
        <p:spPr>
          <a:xfrm>
            <a:off x="1300511" y="4111998"/>
            <a:ext cx="393463" cy="338514"/>
          </a:xfrm>
          <a:prstGeom prst="rect">
            <a:avLst/>
          </a:prstGeom>
          <a:noFill/>
          <a:ln>
            <a:noFill/>
          </a:ln>
        </p:spPr>
        <p:txBody>
          <a:bodyPr spcFirstLastPara="1" wrap="square" lIns="91425" tIns="45700" rIns="91425" bIns="45700" anchor="t" anchorCtr="0">
            <a:spAutoFit/>
          </a:bodyPr>
          <a:lstStyle/>
          <a:p>
            <a:pPr marL="0" marR="0" lvl="0" indent="0" algn="ctr" defTabSz="914377" rtl="0" eaLnBrk="1" fontAlgn="auto" latinLnBrk="0" hangingPunct="1">
              <a:lnSpc>
                <a:spcPct val="100000"/>
              </a:lnSpc>
              <a:spcBef>
                <a:spcPts val="0"/>
              </a:spcBef>
              <a:spcAft>
                <a:spcPts val="0"/>
              </a:spcAft>
              <a:buClr>
                <a:srgbClr val="000000"/>
              </a:buClr>
              <a:buSzPts val="1200"/>
              <a:buFontTx/>
              <a:buNone/>
              <a:tabLst/>
              <a:defRPr/>
            </a:pPr>
            <a:r>
              <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endParaRPr kumimoji="0"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 name="Content Placeholder 22">
            <a:extLst>
              <a:ext uri="{FF2B5EF4-FFF2-40B4-BE49-F238E27FC236}">
                <a16:creationId xmlns:a16="http://schemas.microsoft.com/office/drawing/2014/main" id="{27DBB845-D00D-1A6F-F2C6-A8B58BED89F1}"/>
              </a:ext>
            </a:extLst>
          </p:cNvPr>
          <p:cNvSpPr txBox="1">
            <a:spLocks/>
          </p:cNvSpPr>
          <p:nvPr/>
        </p:nvSpPr>
        <p:spPr>
          <a:xfrm>
            <a:off x="620183" y="6309320"/>
            <a:ext cx="10300353"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90000"/>
              </a:lnSpc>
              <a:spcBef>
                <a:spcPts val="0"/>
              </a:spcBef>
              <a:spcAft>
                <a:spcPts val="200"/>
              </a:spcAft>
            </a:pPr>
            <a:r>
              <a:rPr lang="en-US" sz="1000" dirty="0">
                <a:solidFill>
                  <a:schemeClr val="tx2"/>
                </a:solidFill>
              </a:rPr>
              <a:t>5-FU, fluorouracil; CPS, combined positive score; CT CAP, </a:t>
            </a:r>
            <a:r>
              <a:rPr lang="en-GB" sz="1000" dirty="0">
                <a:solidFill>
                  <a:schemeClr val="tx2"/>
                </a:solidFill>
              </a:rPr>
              <a:t>Computed tomographic (CT) chest abdomen pelvis; </a:t>
            </a:r>
            <a:r>
              <a:rPr lang="en-US" sz="1000" dirty="0">
                <a:solidFill>
                  <a:schemeClr val="tx2"/>
                </a:solidFill>
              </a:rPr>
              <a:t>EGD, esophagogastroduodenoscopy; </a:t>
            </a:r>
            <a:r>
              <a:rPr lang="en-GB" sz="1000" dirty="0">
                <a:solidFill>
                  <a:schemeClr val="tx2"/>
                </a:solidFill>
              </a:rPr>
              <a:t>FOLFOX, fluorouracil (5-FU), leucovorin, oxaliplatin; </a:t>
            </a:r>
            <a:r>
              <a:rPr lang="en-US" sz="1000" dirty="0">
                <a:solidFill>
                  <a:schemeClr val="tx2"/>
                </a:solidFill>
              </a:rPr>
              <a:t>GERD, gastroesophageal reflux; </a:t>
            </a:r>
            <a:r>
              <a:rPr lang="en-GB" sz="1000" dirty="0">
                <a:solidFill>
                  <a:schemeClr val="tx2"/>
                </a:solidFill>
              </a:rPr>
              <a:t>HER2, human epidermal growth factor receptor 2; </a:t>
            </a:r>
            <a:r>
              <a:rPr lang="en-US" sz="1000" dirty="0">
                <a:solidFill>
                  <a:schemeClr val="tx2"/>
                </a:solidFill>
              </a:rPr>
              <a:t>IHC, immunohistochemistry; </a:t>
            </a:r>
            <a:r>
              <a:rPr lang="en-GB" sz="1000" dirty="0">
                <a:solidFill>
                  <a:schemeClr val="tx2"/>
                </a:solidFill>
              </a:rPr>
              <a:t>MLH1, MutL protein homolog 1; </a:t>
            </a:r>
            <a:r>
              <a:rPr lang="en-US" sz="1000" dirty="0">
                <a:solidFill>
                  <a:schemeClr val="tx2"/>
                </a:solidFill>
              </a:rPr>
              <a:t>mo, month; NIVO, nivolumab; </a:t>
            </a:r>
            <a:r>
              <a:rPr lang="en-US" sz="1000" dirty="0">
                <a:solidFill>
                  <a:schemeClr val="tx2"/>
                </a:solidFill>
                <a:sym typeface="Arial"/>
              </a:rPr>
              <a:t>PD‑L1, </a:t>
            </a:r>
            <a:r>
              <a:rPr lang="en-GB" sz="1000" dirty="0">
                <a:solidFill>
                  <a:schemeClr val="tx2"/>
                </a:solidFill>
              </a:rPr>
              <a:t>programmed death-ligand 1; </a:t>
            </a:r>
            <a:r>
              <a:rPr lang="en-US" sz="1000" dirty="0">
                <a:solidFill>
                  <a:schemeClr val="tx2"/>
                </a:solidFill>
              </a:rPr>
              <a:t>PPI, proton pump inhibitor</a:t>
            </a:r>
          </a:p>
        </p:txBody>
      </p:sp>
    </p:spTree>
    <p:extLst>
      <p:ext uri="{BB962C8B-B14F-4D97-AF65-F5344CB8AC3E}">
        <p14:creationId xmlns:p14="http://schemas.microsoft.com/office/powerpoint/2010/main" val="2071348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1A8B5B5-CE62-B059-03AB-902E30DB0C74}"/>
              </a:ext>
            </a:extLst>
          </p:cNvPr>
          <p:cNvSpPr>
            <a:spLocks noGrp="1"/>
          </p:cNvSpPr>
          <p:nvPr>
            <p:ph type="title"/>
          </p:nvPr>
        </p:nvSpPr>
        <p:spPr/>
        <p:txBody>
          <a:bodyPr/>
          <a:lstStyle/>
          <a:p>
            <a:r>
              <a:rPr lang="en-US" dirty="0"/>
              <a:t>Introduction: Zolbetuximab Targets CLDN18.2</a:t>
            </a:r>
          </a:p>
        </p:txBody>
      </p:sp>
      <p:sp>
        <p:nvSpPr>
          <p:cNvPr id="6" name="Content Placeholder 5">
            <a:extLst>
              <a:ext uri="{FF2B5EF4-FFF2-40B4-BE49-F238E27FC236}">
                <a16:creationId xmlns:a16="http://schemas.microsoft.com/office/drawing/2014/main" id="{C28FE0D8-E192-04ED-FF7A-4647871E1BEB}"/>
              </a:ext>
            </a:extLst>
          </p:cNvPr>
          <p:cNvSpPr>
            <a:spLocks noGrp="1"/>
          </p:cNvSpPr>
          <p:nvPr>
            <p:ph sz="quarter" idx="14"/>
          </p:nvPr>
        </p:nvSpPr>
        <p:spPr>
          <a:xfrm>
            <a:off x="620184" y="1425600"/>
            <a:ext cx="7656669" cy="4525200"/>
          </a:xfrm>
        </p:spPr>
        <p:txBody>
          <a:bodyPr/>
          <a:lstStyle/>
          <a:p>
            <a:r>
              <a:rPr lang="en-US" dirty="0"/>
              <a:t>CLDN18.2 is a tight junction protein normally expressed in gastric mucosa cells and retained in G/GEJ adenocarcinoma</a:t>
            </a:r>
            <a:r>
              <a:rPr lang="en-US" baseline="30000" dirty="0"/>
              <a:t>1-8</a:t>
            </a:r>
          </a:p>
          <a:p>
            <a:r>
              <a:rPr lang="en-US" dirty="0"/>
              <a:t>CLDN18.2 may become exposed on the surface of G/GEJ adenocarcinoma cells, making it a promising target</a:t>
            </a:r>
            <a:r>
              <a:rPr lang="en-US" baseline="30000" dirty="0"/>
              <a:t>2-8</a:t>
            </a:r>
          </a:p>
          <a:p>
            <a:r>
              <a:rPr lang="en-US" dirty="0"/>
              <a:t>Zolbetuximab is a first-in-class chimeric IgG1 monoclonal antibody that targets CLDN18.2 and induces ADCC/CDC</a:t>
            </a:r>
            <a:r>
              <a:rPr lang="en-US" baseline="30000" dirty="0"/>
              <a:t>4-8</a:t>
            </a:r>
          </a:p>
          <a:p>
            <a:pPr lvl="0"/>
            <a:r>
              <a:rPr lang="en-US" dirty="0"/>
              <a:t>In the phase 2b FAST study, EOX ± zolbetuximab prolonged survival in a subgroup of patients with higher expression of CLDN18.2 in tumour cells</a:t>
            </a:r>
            <a:r>
              <a:rPr lang="en-US" baseline="30000" dirty="0"/>
              <a:t>8</a:t>
            </a:r>
          </a:p>
          <a:p>
            <a:pPr lvl="1"/>
            <a:r>
              <a:rPr lang="en-US" dirty="0"/>
              <a:t>mPFS: 9.0 vs 5.7 months with zolbetuximab + EOX vs EOX alone </a:t>
            </a:r>
          </a:p>
          <a:p>
            <a:pPr lvl="1"/>
            <a:r>
              <a:rPr lang="en-US" dirty="0"/>
              <a:t>mOS: 16.5 vs 8.9 months with zolbetuximab + EOX vs EOX alone</a:t>
            </a:r>
          </a:p>
          <a:p>
            <a:pPr lvl="1"/>
            <a:endParaRPr lang="en-US" dirty="0"/>
          </a:p>
        </p:txBody>
      </p:sp>
      <p:sp>
        <p:nvSpPr>
          <p:cNvPr id="24" name="Content Placeholder 23">
            <a:extLst>
              <a:ext uri="{FF2B5EF4-FFF2-40B4-BE49-F238E27FC236}">
                <a16:creationId xmlns:a16="http://schemas.microsoft.com/office/drawing/2014/main" id="{F0A12D88-C8E2-0742-B83A-7BC6CAC98EAD}"/>
              </a:ext>
            </a:extLst>
          </p:cNvPr>
          <p:cNvSpPr>
            <a:spLocks noGrp="1"/>
          </p:cNvSpPr>
          <p:nvPr>
            <p:ph sz="quarter" idx="15"/>
          </p:nvPr>
        </p:nvSpPr>
        <p:spPr/>
        <p:txBody>
          <a:bodyPr anchor="b"/>
          <a:lstStyle/>
          <a:p>
            <a:r>
              <a:rPr lang="en-GB" dirty="0">
                <a:solidFill>
                  <a:schemeClr val="tx2"/>
                </a:solidFill>
              </a:rPr>
              <a:t>ADCC, antibody-dependent cellular toxicity; CDC, complement-dependent toxicity; CLDN18.2, claudin 18.2; EOX, </a:t>
            </a:r>
            <a:r>
              <a:rPr lang="en-GB" dirty="0">
                <a:solidFill>
                  <a:schemeClr val="tx2"/>
                </a:solidFill>
                <a:latin typeface="arial" panose="020B0604020202020204" pitchFamily="34" charset="0"/>
              </a:rPr>
              <a:t>e</a:t>
            </a:r>
            <a:r>
              <a:rPr lang="en-GB" b="0" i="0" dirty="0">
                <a:solidFill>
                  <a:schemeClr val="tx2"/>
                </a:solidFill>
                <a:effectLst/>
                <a:latin typeface="arial" panose="020B0604020202020204" pitchFamily="34" charset="0"/>
              </a:rPr>
              <a:t>pirubicin and oxaliplatin </a:t>
            </a:r>
            <a:r>
              <a:rPr lang="en-GB" dirty="0">
                <a:solidFill>
                  <a:schemeClr val="tx2"/>
                </a:solidFill>
                <a:latin typeface="arial" panose="020B0604020202020204" pitchFamily="34" charset="0"/>
              </a:rPr>
              <a:t>p</a:t>
            </a:r>
            <a:r>
              <a:rPr lang="en-GB" b="0" i="0" dirty="0">
                <a:solidFill>
                  <a:schemeClr val="tx2"/>
                </a:solidFill>
                <a:effectLst/>
                <a:latin typeface="arial" panose="020B0604020202020204" pitchFamily="34" charset="0"/>
              </a:rPr>
              <a:t>lus </a:t>
            </a:r>
            <a:r>
              <a:rPr lang="en-GB" dirty="0">
                <a:solidFill>
                  <a:schemeClr val="tx2"/>
                </a:solidFill>
                <a:latin typeface="arial" panose="020B0604020202020204" pitchFamily="34" charset="0"/>
              </a:rPr>
              <a:t>c</a:t>
            </a:r>
            <a:r>
              <a:rPr lang="en-GB" b="0" i="0" dirty="0">
                <a:solidFill>
                  <a:schemeClr val="tx2"/>
                </a:solidFill>
                <a:effectLst/>
                <a:latin typeface="arial" panose="020B0604020202020204" pitchFamily="34" charset="0"/>
              </a:rPr>
              <a:t>apecitabine; </a:t>
            </a:r>
            <a:r>
              <a:rPr lang="en-GB" dirty="0">
                <a:solidFill>
                  <a:schemeClr val="tx2"/>
                </a:solidFill>
              </a:rPr>
              <a:t>G/GEJ, </a:t>
            </a:r>
            <a:r>
              <a:rPr lang="en-GB" b="0" i="0" dirty="0">
                <a:solidFill>
                  <a:schemeClr val="tx2"/>
                </a:solidFill>
                <a:effectLst/>
                <a:latin typeface="arial" panose="020B0604020202020204" pitchFamily="34" charset="0"/>
              </a:rPr>
              <a:t>gastric or gastroesophageal junction; OS, median overall survival; mPFS, median progression-free survival</a:t>
            </a:r>
          </a:p>
          <a:p>
            <a:r>
              <a:rPr lang="en-GB" dirty="0">
                <a:solidFill>
                  <a:schemeClr val="tx2"/>
                </a:solidFill>
                <a:latin typeface="arial" panose="020B0604020202020204" pitchFamily="34" charset="0"/>
              </a:rPr>
              <a:t>1. Nimi T, et al. Mol Cell Biol. 2001;21:7380-90; 2. Sahin U, et al. Clin Cancer Res. 2008;14:7624-34; 3. Moran D, et al. Ann Oncol. 2018;29:viii14-viii57; 4. Sahin U, et al. Eur J Cancer. 2018;100:17-26; 5. Rhode C, et al. Jpn J Clin Oncol 2019;49:870-6; Türeci Ö, et al. Ann Oncol. 2019;30:1487-95; 7. Pellino A, et al. J Pers Med. 2021;11:1095; 8. Sahin U, et al. Ann Oncol. 2021;32:609-19</a:t>
            </a:r>
            <a:endParaRPr lang="en-GB" dirty="0">
              <a:solidFill>
                <a:schemeClr val="tx2"/>
              </a:solidFill>
            </a:endParaRPr>
          </a:p>
        </p:txBody>
      </p:sp>
      <p:sp>
        <p:nvSpPr>
          <p:cNvPr id="10" name="Title 3">
            <a:extLst>
              <a:ext uri="{FF2B5EF4-FFF2-40B4-BE49-F238E27FC236}">
                <a16:creationId xmlns:a16="http://schemas.microsoft.com/office/drawing/2014/main" id="{67DAD13D-D3E1-4DCD-9B2E-FCD4DE128461}"/>
              </a:ext>
            </a:extLst>
          </p:cNvPr>
          <p:cNvSpPr txBox="1">
            <a:spLocks/>
          </p:cNvSpPr>
          <p:nvPr/>
        </p:nvSpPr>
        <p:spPr>
          <a:xfrm>
            <a:off x="8300719" y="999365"/>
            <a:ext cx="3464086" cy="73022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600" b="1" kern="1200">
                <a:solidFill>
                  <a:schemeClr val="bg1"/>
                </a:solidFill>
                <a:latin typeface="Arial" panose="020B0604020202020204" pitchFamily="34" charset="0"/>
                <a:ea typeface="+mj-ea"/>
                <a:cs typeface="Arial" panose="020B0604020202020204" pitchFamily="34" charset="0"/>
              </a:defRPr>
            </a:lvl1pPr>
          </a:lstStyle>
          <a:p>
            <a:pPr algn="ctr"/>
            <a:r>
              <a:rPr lang="en-US" sz="2000" dirty="0">
                <a:solidFill>
                  <a:schemeClr val="tx1"/>
                </a:solidFill>
              </a:rPr>
              <a:t>Mechanism of Action</a:t>
            </a:r>
            <a:br>
              <a:rPr lang="en-US" sz="2000" dirty="0">
                <a:solidFill>
                  <a:schemeClr val="tx1"/>
                </a:solidFill>
              </a:rPr>
            </a:br>
            <a:r>
              <a:rPr lang="en-US" sz="2000" dirty="0">
                <a:solidFill>
                  <a:schemeClr val="tx1"/>
                </a:solidFill>
              </a:rPr>
              <a:t>of Zolbetuximab</a:t>
            </a:r>
          </a:p>
        </p:txBody>
      </p:sp>
      <p:sp>
        <p:nvSpPr>
          <p:cNvPr id="19" name="TextBox 18">
            <a:extLst>
              <a:ext uri="{FF2B5EF4-FFF2-40B4-BE49-F238E27FC236}">
                <a16:creationId xmlns:a16="http://schemas.microsoft.com/office/drawing/2014/main" id="{350E199D-B638-E3B9-8D17-DD9BE65313B8}"/>
              </a:ext>
            </a:extLst>
          </p:cNvPr>
          <p:cNvSpPr txBox="1"/>
          <p:nvPr/>
        </p:nvSpPr>
        <p:spPr>
          <a:xfrm>
            <a:off x="9598164" y="1699376"/>
            <a:ext cx="1204770" cy="254167"/>
          </a:xfrm>
          <a:prstGeom prst="rect">
            <a:avLst/>
          </a:prstGeom>
          <a:noFill/>
        </p:spPr>
        <p:txBody>
          <a:bodyPr wrap="square" rtlCol="0">
            <a:spAutoFit/>
          </a:bodyPr>
          <a:lstStyle/>
          <a:p>
            <a:pPr algn="ctr"/>
            <a:r>
              <a:rPr lang="en-US" sz="1000" dirty="0">
                <a:latin typeface="Arial" panose="020B0604020202020204" pitchFamily="34" charset="0"/>
                <a:cs typeface="Arial" panose="020B0604020202020204" pitchFamily="34" charset="0"/>
              </a:rPr>
              <a:t>zolbetuximab</a:t>
            </a:r>
          </a:p>
        </p:txBody>
      </p:sp>
      <p:sp>
        <p:nvSpPr>
          <p:cNvPr id="23" name="TextBox 22">
            <a:extLst>
              <a:ext uri="{FF2B5EF4-FFF2-40B4-BE49-F238E27FC236}">
                <a16:creationId xmlns:a16="http://schemas.microsoft.com/office/drawing/2014/main" id="{0020390C-A726-2E55-E6AB-36BAC8A9980B}"/>
              </a:ext>
            </a:extLst>
          </p:cNvPr>
          <p:cNvSpPr txBox="1"/>
          <p:nvPr/>
        </p:nvSpPr>
        <p:spPr>
          <a:xfrm>
            <a:off x="9630603" y="3726731"/>
            <a:ext cx="1204770" cy="277273"/>
          </a:xfrm>
          <a:prstGeom prst="rect">
            <a:avLst/>
          </a:prstGeom>
          <a:noFill/>
        </p:spPr>
        <p:txBody>
          <a:bodyPr wrap="square" rtlCol="0">
            <a:spAutoFit/>
          </a:bodyPr>
          <a:lstStyle/>
          <a:p>
            <a:pPr algn="ctr"/>
            <a:r>
              <a:rPr lang="en-US" sz="1200" b="1" dirty="0">
                <a:solidFill>
                  <a:schemeClr val="bg1"/>
                </a:solidFill>
                <a:latin typeface="Arial" panose="020B0604020202020204" pitchFamily="34" charset="0"/>
                <a:cs typeface="Arial" panose="020B0604020202020204" pitchFamily="34" charset="0"/>
              </a:rPr>
              <a:t>Tumor Cell</a:t>
            </a:r>
          </a:p>
        </p:txBody>
      </p:sp>
      <p:cxnSp>
        <p:nvCxnSpPr>
          <p:cNvPr id="32" name="Straight Arrow Connector 31">
            <a:extLst>
              <a:ext uri="{FF2B5EF4-FFF2-40B4-BE49-F238E27FC236}">
                <a16:creationId xmlns:a16="http://schemas.microsoft.com/office/drawing/2014/main" id="{7DFFE7D4-58C0-A51D-A2B4-77FEA1D3C94C}"/>
              </a:ext>
            </a:extLst>
          </p:cNvPr>
          <p:cNvCxnSpPr/>
          <p:nvPr/>
        </p:nvCxnSpPr>
        <p:spPr>
          <a:xfrm>
            <a:off x="10200549" y="4643621"/>
            <a:ext cx="0" cy="28041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0" name="Picture 29" descr="Shape&#10;&#10;Description automatically generated with low confidence">
            <a:extLst>
              <a:ext uri="{FF2B5EF4-FFF2-40B4-BE49-F238E27FC236}">
                <a16:creationId xmlns:a16="http://schemas.microsoft.com/office/drawing/2014/main" id="{A4B330B3-D2B6-1347-AAAA-EE8E35D7F20C}"/>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9024359" y="2922662"/>
            <a:ext cx="2358639" cy="1692067"/>
          </a:xfrm>
          <a:prstGeom prst="rect">
            <a:avLst/>
          </a:prstGeom>
        </p:spPr>
      </p:pic>
      <p:sp>
        <p:nvSpPr>
          <p:cNvPr id="42" name="TextBox 41">
            <a:extLst>
              <a:ext uri="{FF2B5EF4-FFF2-40B4-BE49-F238E27FC236}">
                <a16:creationId xmlns:a16="http://schemas.microsoft.com/office/drawing/2014/main" id="{6F2FFFF1-D6C3-7F42-B5FD-A8E9D632D79A}"/>
              </a:ext>
            </a:extLst>
          </p:cNvPr>
          <p:cNvSpPr txBox="1"/>
          <p:nvPr/>
        </p:nvSpPr>
        <p:spPr>
          <a:xfrm>
            <a:off x="9630603" y="3689730"/>
            <a:ext cx="1204770" cy="277273"/>
          </a:xfrm>
          <a:prstGeom prst="rect">
            <a:avLst/>
          </a:prstGeom>
          <a:noFill/>
        </p:spPr>
        <p:txBody>
          <a:bodyPr wrap="square" rtlCol="0">
            <a:spAutoFit/>
          </a:bodyPr>
          <a:lstStyle/>
          <a:p>
            <a:pPr algn="ctr"/>
            <a:r>
              <a:rPr lang="en-US" sz="1200" b="1" dirty="0">
                <a:solidFill>
                  <a:schemeClr val="bg1"/>
                </a:solidFill>
                <a:latin typeface="Arial" panose="020B0604020202020204" pitchFamily="34" charset="0"/>
                <a:cs typeface="Arial" panose="020B0604020202020204" pitchFamily="34" charset="0"/>
              </a:rPr>
              <a:t>Tumour Cell</a:t>
            </a:r>
          </a:p>
        </p:txBody>
      </p:sp>
      <p:pic>
        <p:nvPicPr>
          <p:cNvPr id="46" name="Picture 45" descr="Shape&#10;&#10;Description automatically generated with low confidence">
            <a:extLst>
              <a:ext uri="{FF2B5EF4-FFF2-40B4-BE49-F238E27FC236}">
                <a16:creationId xmlns:a16="http://schemas.microsoft.com/office/drawing/2014/main" id="{428ECD32-62E4-AD4D-8214-47B4E4450468}"/>
              </a:ext>
            </a:extLst>
          </p:cNvPr>
          <p:cNvPicPr>
            <a:picLocks noChangeAspect="1"/>
          </p:cNvPicPr>
          <p:nvPr/>
        </p:nvPicPr>
        <p:blipFill rotWithShape="1">
          <a:blip r:embed="rId5" cstate="email">
            <a:alphaModFix/>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a:ext>
            </a:extLst>
          </a:blip>
          <a:srcRect/>
          <a:stretch/>
        </p:blipFill>
        <p:spPr>
          <a:xfrm>
            <a:off x="8346879" y="1713423"/>
            <a:ext cx="1147499" cy="1140872"/>
          </a:xfrm>
          <a:prstGeom prst="rect">
            <a:avLst/>
          </a:prstGeom>
        </p:spPr>
      </p:pic>
      <p:pic>
        <p:nvPicPr>
          <p:cNvPr id="47" name="Picture 46" descr="Shape&#10;&#10;Description automatically generated with low confidence">
            <a:extLst>
              <a:ext uri="{FF2B5EF4-FFF2-40B4-BE49-F238E27FC236}">
                <a16:creationId xmlns:a16="http://schemas.microsoft.com/office/drawing/2014/main" id="{32D199D6-A661-4A41-8F6D-33F0F1964903}"/>
              </a:ext>
            </a:extLst>
          </p:cNvPr>
          <p:cNvPicPr>
            <a:picLocks noChangeAspect="1"/>
          </p:cNvPicPr>
          <p:nvPr/>
        </p:nvPicPr>
        <p:blipFill rotWithShape="1">
          <a:blip r:embed="rId7" cstate="email">
            <a:alphaModFix/>
            <a:extLst>
              <a:ext uri="{BEBA8EAE-BF5A-486C-A8C5-ECC9F3942E4B}">
                <a14:imgProps xmlns:a14="http://schemas.microsoft.com/office/drawing/2010/main">
                  <a14:imgLayer r:embed="rId8">
                    <a14:imgEffect>
                      <a14:saturation sat="33000"/>
                    </a14:imgEffect>
                  </a14:imgLayer>
                </a14:imgProps>
              </a:ext>
              <a:ext uri="{28A0092B-C50C-407E-A947-70E740481C1C}">
                <a14:useLocalDpi xmlns:a14="http://schemas.microsoft.com/office/drawing/2010/main"/>
              </a:ext>
            </a:extLst>
          </a:blip>
          <a:srcRect/>
          <a:stretch/>
        </p:blipFill>
        <p:spPr>
          <a:xfrm>
            <a:off x="11024075" y="1956987"/>
            <a:ext cx="743484" cy="820396"/>
          </a:xfrm>
          <a:prstGeom prst="rect">
            <a:avLst/>
          </a:prstGeom>
        </p:spPr>
      </p:pic>
      <p:pic>
        <p:nvPicPr>
          <p:cNvPr id="48" name="Picture 47" descr="Shape&#10;&#10;Description automatically generated with low confidence">
            <a:extLst>
              <a:ext uri="{FF2B5EF4-FFF2-40B4-BE49-F238E27FC236}">
                <a16:creationId xmlns:a16="http://schemas.microsoft.com/office/drawing/2014/main" id="{CA02C0EC-D083-5E44-81BE-B54BB6FB7781}"/>
              </a:ext>
            </a:extLst>
          </p:cNvPr>
          <p:cNvPicPr>
            <a:picLocks noChangeAspect="1"/>
          </p:cNvPicPr>
          <p:nvPr/>
        </p:nvPicPr>
        <p:blipFill rotWithShape="1">
          <a:blip r:embed="rId9" cstate="email">
            <a:alphaModFix/>
            <a:extLst>
              <a:ext uri="{BEBA8EAE-BF5A-486C-A8C5-ECC9F3942E4B}">
                <a14:imgProps xmlns:a14="http://schemas.microsoft.com/office/drawing/2010/main">
                  <a14:imgLayer r:embed="rId10">
                    <a14:imgEffect>
                      <a14:saturation sat="400000"/>
                    </a14:imgEffect>
                  </a14:imgLayer>
                </a14:imgProps>
              </a:ext>
              <a:ext uri="{28A0092B-C50C-407E-A947-70E740481C1C}">
                <a14:useLocalDpi xmlns:a14="http://schemas.microsoft.com/office/drawing/2010/main"/>
              </a:ext>
            </a:extLst>
          </a:blip>
          <a:srcRect/>
          <a:stretch/>
        </p:blipFill>
        <p:spPr>
          <a:xfrm>
            <a:off x="9810571" y="1888621"/>
            <a:ext cx="811851" cy="854579"/>
          </a:xfrm>
          <a:prstGeom prst="rect">
            <a:avLst/>
          </a:prstGeom>
        </p:spPr>
      </p:pic>
      <p:sp>
        <p:nvSpPr>
          <p:cNvPr id="18" name="TextBox 17">
            <a:extLst>
              <a:ext uri="{FF2B5EF4-FFF2-40B4-BE49-F238E27FC236}">
                <a16:creationId xmlns:a16="http://schemas.microsoft.com/office/drawing/2014/main" id="{E69B9454-2C1F-0E6E-7217-060A32E049D1}"/>
              </a:ext>
            </a:extLst>
          </p:cNvPr>
          <p:cNvSpPr txBox="1"/>
          <p:nvPr/>
        </p:nvSpPr>
        <p:spPr>
          <a:xfrm>
            <a:off x="9783514" y="2754690"/>
            <a:ext cx="800475" cy="215657"/>
          </a:xfrm>
          <a:prstGeom prst="rect">
            <a:avLst/>
          </a:prstGeom>
          <a:noFill/>
        </p:spPr>
        <p:txBody>
          <a:bodyPr wrap="square" rtlCol="0">
            <a:spAutoFit/>
          </a:bodyPr>
          <a:lstStyle/>
          <a:p>
            <a:pPr algn="ctr"/>
            <a:r>
              <a:rPr lang="en-US" sz="800" b="1" dirty="0">
                <a:latin typeface="Arial" panose="020B0604020202020204" pitchFamily="34" charset="0"/>
                <a:cs typeface="Arial" panose="020B0604020202020204" pitchFamily="34" charset="0"/>
              </a:rPr>
              <a:t>CLDN18.2</a:t>
            </a:r>
          </a:p>
        </p:txBody>
      </p:sp>
      <p:sp>
        <p:nvSpPr>
          <p:cNvPr id="20" name="TextBox 19">
            <a:extLst>
              <a:ext uri="{FF2B5EF4-FFF2-40B4-BE49-F238E27FC236}">
                <a16:creationId xmlns:a16="http://schemas.microsoft.com/office/drawing/2014/main" id="{C60F5052-91D3-7D4E-002C-1FA4E7247DEB}"/>
              </a:ext>
            </a:extLst>
          </p:cNvPr>
          <p:cNvSpPr txBox="1"/>
          <p:nvPr/>
        </p:nvSpPr>
        <p:spPr>
          <a:xfrm>
            <a:off x="11199641" y="3733483"/>
            <a:ext cx="800475" cy="215657"/>
          </a:xfrm>
          <a:prstGeom prst="rect">
            <a:avLst/>
          </a:prstGeom>
          <a:noFill/>
        </p:spPr>
        <p:txBody>
          <a:bodyPr wrap="square" rtlCol="0">
            <a:spAutoFit/>
          </a:bodyPr>
          <a:lstStyle/>
          <a:p>
            <a:r>
              <a:rPr lang="en-US" sz="800" b="1" dirty="0">
                <a:latin typeface="Arial" panose="020B0604020202020204" pitchFamily="34" charset="0"/>
                <a:cs typeface="Arial" panose="020B0604020202020204" pitchFamily="34" charset="0"/>
              </a:rPr>
              <a:t>CLDN18.2</a:t>
            </a:r>
          </a:p>
        </p:txBody>
      </p:sp>
      <p:sp>
        <p:nvSpPr>
          <p:cNvPr id="21" name="TextBox 20">
            <a:extLst>
              <a:ext uri="{FF2B5EF4-FFF2-40B4-BE49-F238E27FC236}">
                <a16:creationId xmlns:a16="http://schemas.microsoft.com/office/drawing/2014/main" id="{FF9E0DC5-164D-1ABD-5A34-AD75F187FCAC}"/>
              </a:ext>
            </a:extLst>
          </p:cNvPr>
          <p:cNvSpPr txBox="1"/>
          <p:nvPr/>
        </p:nvSpPr>
        <p:spPr>
          <a:xfrm>
            <a:off x="8470401" y="3767458"/>
            <a:ext cx="800475" cy="215657"/>
          </a:xfrm>
          <a:prstGeom prst="rect">
            <a:avLst/>
          </a:prstGeom>
          <a:noFill/>
        </p:spPr>
        <p:txBody>
          <a:bodyPr wrap="square" rtlCol="0">
            <a:spAutoFit/>
          </a:bodyPr>
          <a:lstStyle/>
          <a:p>
            <a:pPr algn="r"/>
            <a:r>
              <a:rPr lang="en-US" sz="800" b="1" dirty="0">
                <a:latin typeface="Arial" panose="020B0604020202020204" pitchFamily="34" charset="0"/>
                <a:cs typeface="Arial" panose="020B0604020202020204" pitchFamily="34" charset="0"/>
              </a:rPr>
              <a:t>CLDN18.2</a:t>
            </a:r>
          </a:p>
        </p:txBody>
      </p:sp>
      <p:cxnSp>
        <p:nvCxnSpPr>
          <p:cNvPr id="25" name="Straight Arrow Connector 24">
            <a:extLst>
              <a:ext uri="{FF2B5EF4-FFF2-40B4-BE49-F238E27FC236}">
                <a16:creationId xmlns:a16="http://schemas.microsoft.com/office/drawing/2014/main" id="{4BC16324-6BDA-5AD8-2794-556A95C3D891}"/>
              </a:ext>
            </a:extLst>
          </p:cNvPr>
          <p:cNvCxnSpPr/>
          <p:nvPr/>
        </p:nvCxnSpPr>
        <p:spPr>
          <a:xfrm flipH="1">
            <a:off x="9505489" y="2236317"/>
            <a:ext cx="527086"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C6A9A3E3-B55D-6C85-B828-F54736E5010D}"/>
              </a:ext>
            </a:extLst>
          </p:cNvPr>
          <p:cNvCxnSpPr>
            <a:cxnSpLocks/>
          </p:cNvCxnSpPr>
          <p:nvPr/>
        </p:nvCxnSpPr>
        <p:spPr>
          <a:xfrm flipH="1">
            <a:off x="10426442" y="2236317"/>
            <a:ext cx="657990" cy="0"/>
          </a:xfrm>
          <a:prstGeom prst="straightConnector1">
            <a:avLst/>
          </a:prstGeom>
          <a:ln w="127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3A9AEEED-068A-FF4F-61CC-C7EF08E0D644}"/>
              </a:ext>
            </a:extLst>
          </p:cNvPr>
          <p:cNvSpPr txBox="1"/>
          <p:nvPr/>
        </p:nvSpPr>
        <p:spPr>
          <a:xfrm>
            <a:off x="10761232" y="2788374"/>
            <a:ext cx="1204770" cy="254167"/>
          </a:xfrm>
          <a:prstGeom prst="rect">
            <a:avLst/>
          </a:prstGeom>
          <a:noFill/>
        </p:spPr>
        <p:txBody>
          <a:bodyPr wrap="square" rtlCol="0">
            <a:spAutoFit/>
          </a:bodyPr>
          <a:lstStyle/>
          <a:p>
            <a:pPr algn="ctr"/>
            <a:r>
              <a:rPr lang="en-US" sz="1000" dirty="0">
                <a:latin typeface="Arial" panose="020B0604020202020204" pitchFamily="34" charset="0"/>
                <a:cs typeface="Arial" panose="020B0604020202020204" pitchFamily="34" charset="0"/>
              </a:rPr>
              <a:t>Complement</a:t>
            </a:r>
          </a:p>
        </p:txBody>
      </p:sp>
      <p:sp>
        <p:nvSpPr>
          <p:cNvPr id="14" name="TextBox 13">
            <a:extLst>
              <a:ext uri="{FF2B5EF4-FFF2-40B4-BE49-F238E27FC236}">
                <a16:creationId xmlns:a16="http://schemas.microsoft.com/office/drawing/2014/main" id="{664662FE-CC64-72A6-C117-915355BCF7C9}"/>
              </a:ext>
            </a:extLst>
          </p:cNvPr>
          <p:cNvSpPr txBox="1"/>
          <p:nvPr/>
        </p:nvSpPr>
        <p:spPr>
          <a:xfrm>
            <a:off x="8300719" y="2788374"/>
            <a:ext cx="1204770" cy="400110"/>
          </a:xfrm>
          <a:prstGeom prst="rect">
            <a:avLst/>
          </a:prstGeom>
          <a:noFill/>
        </p:spPr>
        <p:txBody>
          <a:bodyPr wrap="square" rtlCol="0">
            <a:spAutoFit/>
          </a:bodyPr>
          <a:lstStyle/>
          <a:p>
            <a:pPr algn="ctr"/>
            <a:r>
              <a:rPr lang="en-US" sz="1000" dirty="0">
                <a:latin typeface="Arial" panose="020B0604020202020204" pitchFamily="34" charset="0"/>
                <a:cs typeface="Arial" panose="020B0604020202020204" pitchFamily="34" charset="0"/>
              </a:rPr>
              <a:t>FcγR+ Effector Cell</a:t>
            </a:r>
          </a:p>
        </p:txBody>
      </p:sp>
      <p:sp>
        <p:nvSpPr>
          <p:cNvPr id="16" name="TextBox 15">
            <a:extLst>
              <a:ext uri="{FF2B5EF4-FFF2-40B4-BE49-F238E27FC236}">
                <a16:creationId xmlns:a16="http://schemas.microsoft.com/office/drawing/2014/main" id="{6AAFE93B-62EA-3F72-7659-65D13D75513F}"/>
              </a:ext>
            </a:extLst>
          </p:cNvPr>
          <p:cNvSpPr txBox="1"/>
          <p:nvPr/>
        </p:nvSpPr>
        <p:spPr>
          <a:xfrm>
            <a:off x="10838144" y="3116402"/>
            <a:ext cx="1204770" cy="254167"/>
          </a:xfrm>
          <a:prstGeom prst="rect">
            <a:avLst/>
          </a:prstGeom>
          <a:noFill/>
        </p:spPr>
        <p:txBody>
          <a:bodyPr wrap="square" rtlCol="0">
            <a:spAutoFit/>
          </a:bodyPr>
          <a:lstStyle/>
          <a:p>
            <a:pPr algn="ctr"/>
            <a:r>
              <a:rPr lang="en-US" sz="1000" b="1" dirty="0">
                <a:solidFill>
                  <a:srgbClr val="C00000"/>
                </a:solidFill>
                <a:latin typeface="Arial" panose="020B0604020202020204" pitchFamily="34" charset="0"/>
                <a:cs typeface="Arial" panose="020B0604020202020204" pitchFamily="34" charset="0"/>
              </a:rPr>
              <a:t>CDC</a:t>
            </a:r>
          </a:p>
        </p:txBody>
      </p:sp>
      <p:sp>
        <p:nvSpPr>
          <p:cNvPr id="17" name="TextBox 16">
            <a:extLst>
              <a:ext uri="{FF2B5EF4-FFF2-40B4-BE49-F238E27FC236}">
                <a16:creationId xmlns:a16="http://schemas.microsoft.com/office/drawing/2014/main" id="{5DCB1D7F-5F9C-3499-A727-0747E39E1066}"/>
              </a:ext>
            </a:extLst>
          </p:cNvPr>
          <p:cNvSpPr txBox="1"/>
          <p:nvPr/>
        </p:nvSpPr>
        <p:spPr>
          <a:xfrm>
            <a:off x="8379492" y="3116402"/>
            <a:ext cx="1204770" cy="254167"/>
          </a:xfrm>
          <a:prstGeom prst="rect">
            <a:avLst/>
          </a:prstGeom>
          <a:noFill/>
        </p:spPr>
        <p:txBody>
          <a:bodyPr wrap="square" rtlCol="0">
            <a:spAutoFit/>
          </a:bodyPr>
          <a:lstStyle/>
          <a:p>
            <a:pPr algn="ctr"/>
            <a:r>
              <a:rPr lang="en-US" sz="1000" b="1" dirty="0">
                <a:solidFill>
                  <a:srgbClr val="C00000"/>
                </a:solidFill>
                <a:latin typeface="Arial" panose="020B0604020202020204" pitchFamily="34" charset="0"/>
                <a:cs typeface="Arial" panose="020B0604020202020204" pitchFamily="34" charset="0"/>
              </a:rPr>
              <a:t>ADCC</a:t>
            </a:r>
          </a:p>
        </p:txBody>
      </p:sp>
      <p:sp>
        <p:nvSpPr>
          <p:cNvPr id="27" name="Rectangle 26">
            <a:extLst>
              <a:ext uri="{FF2B5EF4-FFF2-40B4-BE49-F238E27FC236}">
                <a16:creationId xmlns:a16="http://schemas.microsoft.com/office/drawing/2014/main" id="{C15815EB-5342-1E49-B447-B576F22CA4B6}"/>
              </a:ext>
            </a:extLst>
          </p:cNvPr>
          <p:cNvSpPr/>
          <p:nvPr/>
        </p:nvSpPr>
        <p:spPr>
          <a:xfrm>
            <a:off x="9803170" y="4973652"/>
            <a:ext cx="794758" cy="367470"/>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2" name="TextBox 21">
            <a:extLst>
              <a:ext uri="{FF2B5EF4-FFF2-40B4-BE49-F238E27FC236}">
                <a16:creationId xmlns:a16="http://schemas.microsoft.com/office/drawing/2014/main" id="{FF401900-741F-1804-909B-23E528B2D661}"/>
              </a:ext>
            </a:extLst>
          </p:cNvPr>
          <p:cNvSpPr txBox="1"/>
          <p:nvPr/>
        </p:nvSpPr>
        <p:spPr>
          <a:xfrm>
            <a:off x="9598164" y="5032565"/>
            <a:ext cx="1204770" cy="254167"/>
          </a:xfrm>
          <a:prstGeom prst="rect">
            <a:avLst/>
          </a:prstGeom>
          <a:noFill/>
        </p:spPr>
        <p:txBody>
          <a:bodyPr wrap="square" rtlCol="0">
            <a:spAutoFit/>
          </a:bodyPr>
          <a:lstStyle/>
          <a:p>
            <a:pPr algn="ctr"/>
            <a:r>
              <a:rPr lang="en-US" sz="1000" b="1" dirty="0">
                <a:solidFill>
                  <a:schemeClr val="bg1"/>
                </a:solidFill>
                <a:latin typeface="Arial" panose="020B0604020202020204" pitchFamily="34" charset="0"/>
                <a:cs typeface="Arial" panose="020B0604020202020204" pitchFamily="34" charset="0"/>
              </a:rPr>
              <a:t>Cell Death</a:t>
            </a:r>
          </a:p>
        </p:txBody>
      </p:sp>
    </p:spTree>
    <p:extLst>
      <p:ext uri="{BB962C8B-B14F-4D97-AF65-F5344CB8AC3E}">
        <p14:creationId xmlns:p14="http://schemas.microsoft.com/office/powerpoint/2010/main" val="915136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92A0B6-186E-7FEA-943B-4921A8389631}"/>
              </a:ext>
            </a:extLst>
          </p:cNvPr>
          <p:cNvSpPr>
            <a:spLocks noGrp="1"/>
          </p:cNvSpPr>
          <p:nvPr>
            <p:ph type="title"/>
          </p:nvPr>
        </p:nvSpPr>
        <p:spPr/>
        <p:txBody>
          <a:bodyPr/>
          <a:lstStyle/>
          <a:p>
            <a:r>
              <a:rPr lang="en-US" dirty="0"/>
              <a:t>Major Claudin18.2 Strategies</a:t>
            </a:r>
          </a:p>
        </p:txBody>
      </p:sp>
      <p:sp>
        <p:nvSpPr>
          <p:cNvPr id="16" name="Content Placeholder 15">
            <a:extLst>
              <a:ext uri="{FF2B5EF4-FFF2-40B4-BE49-F238E27FC236}">
                <a16:creationId xmlns:a16="http://schemas.microsoft.com/office/drawing/2014/main" id="{BBE6FCAC-E62F-C146-AA7A-E6EED73BA08E}"/>
              </a:ext>
            </a:extLst>
          </p:cNvPr>
          <p:cNvSpPr>
            <a:spLocks noGrp="1"/>
          </p:cNvSpPr>
          <p:nvPr>
            <p:ph sz="quarter" idx="14"/>
          </p:nvPr>
        </p:nvSpPr>
        <p:spPr/>
        <p:txBody>
          <a:bodyPr/>
          <a:lstStyle/>
          <a:p>
            <a:pPr marL="0" indent="0" algn="ctr">
              <a:buNone/>
            </a:pPr>
            <a:r>
              <a:rPr lang="en-US" b="1" dirty="0">
                <a:solidFill>
                  <a:schemeClr val="accent1"/>
                </a:solidFill>
              </a:rPr>
              <a:t>Zolbetuximab (CLDN18.2 IgG1 mAb) is an advanced CLDN18.2-directed agent, awaiting phase 3 1L trial readouts (SPOTLIGHT and GLOW)</a:t>
            </a:r>
          </a:p>
        </p:txBody>
      </p:sp>
      <p:sp>
        <p:nvSpPr>
          <p:cNvPr id="22" name="Content Placeholder 21">
            <a:extLst>
              <a:ext uri="{FF2B5EF4-FFF2-40B4-BE49-F238E27FC236}">
                <a16:creationId xmlns:a16="http://schemas.microsoft.com/office/drawing/2014/main" id="{2193A5CD-1E0F-B44A-8FE9-05B4B2551F13}"/>
              </a:ext>
            </a:extLst>
          </p:cNvPr>
          <p:cNvSpPr>
            <a:spLocks noGrp="1"/>
          </p:cNvSpPr>
          <p:nvPr>
            <p:ph sz="quarter" idx="15"/>
          </p:nvPr>
        </p:nvSpPr>
        <p:spPr>
          <a:xfrm>
            <a:off x="442226" y="7155412"/>
            <a:ext cx="10180339" cy="365125"/>
          </a:xfrm>
        </p:spPr>
        <p:txBody>
          <a:bodyPr anchor="b"/>
          <a:lstStyle/>
          <a:p>
            <a:r>
              <a:rPr lang="en-US" sz="1000" dirty="0">
                <a:solidFill>
                  <a:schemeClr val="tx2"/>
                </a:solidFill>
              </a:rPr>
              <a:t>1L, first line; CAR, chimeric antigen receptor; CLDN18.2, claudin 18.2; mAb, monoclonal antibody; MMAE, </a:t>
            </a:r>
            <a:r>
              <a:rPr lang="en-GB" sz="1000" dirty="0">
                <a:solidFill>
                  <a:schemeClr val="tx2"/>
                </a:solidFill>
                <a:latin typeface="arial" panose="020B0604020202020204" pitchFamily="34" charset="0"/>
              </a:rPr>
              <a:t>m</a:t>
            </a:r>
            <a:r>
              <a:rPr lang="en-GB" sz="1000" b="0" i="0" dirty="0">
                <a:solidFill>
                  <a:schemeClr val="tx2"/>
                </a:solidFill>
                <a:effectLst/>
                <a:latin typeface="arial" panose="020B0604020202020204" pitchFamily="34" charset="0"/>
              </a:rPr>
              <a:t>onomethyl auristatin E; </a:t>
            </a:r>
            <a:r>
              <a:rPr lang="en-US" sz="1000" dirty="0">
                <a:solidFill>
                  <a:schemeClr val="tx2"/>
                </a:solidFill>
              </a:rPr>
              <a:t>TM, transmembrane</a:t>
            </a:r>
          </a:p>
          <a:p>
            <a:r>
              <a:rPr lang="en-US" sz="1000" dirty="0">
                <a:solidFill>
                  <a:schemeClr val="tx2"/>
                </a:solidFill>
              </a:rPr>
              <a:t>1. Cao W, et al. Biomark Res. 2022;10:38; 2. Konno H, et al. </a:t>
            </a:r>
            <a:r>
              <a:rPr lang="fr-FR" sz="1000" dirty="0">
                <a:solidFill>
                  <a:schemeClr val="tx2"/>
                </a:solidFill>
              </a:rPr>
              <a:t>Cancer Res. 2021;81(13_Supplement): 1203</a:t>
            </a:r>
            <a:r>
              <a:rPr lang="en-US" sz="1000" dirty="0">
                <a:solidFill>
                  <a:schemeClr val="tx2"/>
                </a:solidFill>
              </a:rPr>
              <a:t>; 3. Jiang W, et al. </a:t>
            </a:r>
            <a:r>
              <a:rPr lang="fr-FR" sz="1000" dirty="0">
                <a:solidFill>
                  <a:schemeClr val="tx2"/>
                </a:solidFill>
              </a:rPr>
              <a:t>Cancer Res. 2020;80(16_Supplement): 5644</a:t>
            </a:r>
            <a:endParaRPr lang="en-US" sz="1000" dirty="0">
              <a:solidFill>
                <a:schemeClr val="tx2"/>
              </a:solidFill>
            </a:endParaRPr>
          </a:p>
        </p:txBody>
      </p:sp>
      <p:sp>
        <p:nvSpPr>
          <p:cNvPr id="11" name="TextBox 10">
            <a:extLst>
              <a:ext uri="{FF2B5EF4-FFF2-40B4-BE49-F238E27FC236}">
                <a16:creationId xmlns:a16="http://schemas.microsoft.com/office/drawing/2014/main" id="{5A121C6F-D46C-1D05-089B-EADD31F4CB54}"/>
              </a:ext>
            </a:extLst>
          </p:cNvPr>
          <p:cNvSpPr txBox="1"/>
          <p:nvPr/>
        </p:nvSpPr>
        <p:spPr>
          <a:xfrm>
            <a:off x="3537221" y="3016007"/>
            <a:ext cx="235095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Arial" panose="020B0604020202020204" pitchFamily="34" charset="0"/>
                <a:ea typeface="SimHei"/>
                <a:cs typeface="Arial" panose="020B0604020202020204" pitchFamily="34" charset="0"/>
              </a:rPr>
              <a:t>ZL-1211</a:t>
            </a:r>
            <a:r>
              <a:rPr kumimoji="0" lang="en-US" sz="1800" b="1" i="0" u="none" strike="noStrike" kern="1200" cap="none" spc="0" normalizeH="0" baseline="30000" noProof="0" dirty="0">
                <a:ln>
                  <a:noFill/>
                </a:ln>
                <a:solidFill>
                  <a:schemeClr val="accent1"/>
                </a:solidFill>
                <a:effectLst/>
                <a:uLnTx/>
                <a:uFillTx/>
                <a:latin typeface="Arial" panose="020B0604020202020204" pitchFamily="34" charset="0"/>
                <a:ea typeface="SimHei"/>
                <a:cs typeface="Arial" panose="020B0604020202020204" pitchFamily="34" charset="0"/>
              </a:rPr>
              <a:t>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Arial" panose="020B0604020202020204" pitchFamily="34" charset="0"/>
                <a:ea typeface="SimHei"/>
                <a:cs typeface="Arial" panose="020B0604020202020204" pitchFamily="34" charset="0"/>
              </a:rPr>
              <a:t> (Humanised IgG1)</a:t>
            </a:r>
          </a:p>
        </p:txBody>
      </p:sp>
      <p:sp>
        <p:nvSpPr>
          <p:cNvPr id="13" name="TextBox 12">
            <a:extLst>
              <a:ext uri="{FF2B5EF4-FFF2-40B4-BE49-F238E27FC236}">
                <a16:creationId xmlns:a16="http://schemas.microsoft.com/office/drawing/2014/main" id="{F65DE3E7-F59A-7B45-1B39-409FCDABD937}"/>
              </a:ext>
            </a:extLst>
          </p:cNvPr>
          <p:cNvSpPr txBox="1"/>
          <p:nvPr/>
        </p:nvSpPr>
        <p:spPr>
          <a:xfrm>
            <a:off x="3950088" y="5570130"/>
            <a:ext cx="147993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bg1"/>
                </a:solidFill>
                <a:effectLst/>
                <a:uLnTx/>
                <a:uFillTx/>
                <a:latin typeface="Arial" panose="020B0604020202020204" pitchFamily="34" charset="0"/>
                <a:ea typeface="SimHei"/>
                <a:cs typeface="Arial" panose="020B0604020202020204" pitchFamily="34" charset="0"/>
              </a:rPr>
              <a:t>Fc Mutations</a:t>
            </a:r>
          </a:p>
          <a:p>
            <a:pPr lvl="0" algn="ctr">
              <a:defRPr/>
            </a:pPr>
            <a:r>
              <a:rPr kumimoji="0" lang="en-US" sz="1200" b="1" i="0" u="none" strike="noStrike" kern="1200" cap="none" spc="0" normalizeH="0" baseline="0" noProof="0" dirty="0">
                <a:ln>
                  <a:noFill/>
                </a:ln>
                <a:solidFill>
                  <a:schemeClr val="bg1"/>
                </a:solidFill>
                <a:effectLst/>
                <a:uLnTx/>
                <a:uFillTx/>
                <a:latin typeface="Arial" panose="020B0604020202020204" pitchFamily="34" charset="0"/>
                <a:ea typeface="SimHei"/>
                <a:cs typeface="Arial" panose="020B0604020202020204" pitchFamily="34" charset="0"/>
              </a:rPr>
              <a:t> to Enhance ADCC</a:t>
            </a:r>
          </a:p>
        </p:txBody>
      </p:sp>
      <p:sp>
        <p:nvSpPr>
          <p:cNvPr id="37" name="TextBox 36">
            <a:extLst>
              <a:ext uri="{FF2B5EF4-FFF2-40B4-BE49-F238E27FC236}">
                <a16:creationId xmlns:a16="http://schemas.microsoft.com/office/drawing/2014/main" id="{4C3C5410-8255-2156-C02E-6D6045DAB43B}"/>
              </a:ext>
            </a:extLst>
          </p:cNvPr>
          <p:cNvSpPr txBox="1"/>
          <p:nvPr/>
        </p:nvSpPr>
        <p:spPr>
          <a:xfrm>
            <a:off x="1236954" y="2565174"/>
            <a:ext cx="1728371" cy="400110"/>
          </a:xfrm>
          <a:prstGeom prst="rect">
            <a:avLst/>
          </a:prstGeom>
          <a:noFill/>
        </p:spPr>
        <p:txBody>
          <a:bodyPr wrap="square" rtlCol="0">
            <a:spAutoFit/>
          </a:bodyPr>
          <a:lstStyle/>
          <a:p>
            <a:pPr algn="ctr"/>
            <a:r>
              <a:rPr lang="en-US" sz="2000" b="1" dirty="0">
                <a:solidFill>
                  <a:schemeClr val="tx2"/>
                </a:solidFill>
                <a:latin typeface="Arial" panose="020B0604020202020204" pitchFamily="34" charset="0"/>
                <a:cs typeface="Arial" panose="020B0604020202020204" pitchFamily="34" charset="0"/>
              </a:rPr>
              <a:t>CAR T-Cell</a:t>
            </a:r>
          </a:p>
        </p:txBody>
      </p:sp>
      <p:sp>
        <p:nvSpPr>
          <p:cNvPr id="38" name="TextBox 37">
            <a:extLst>
              <a:ext uri="{FF2B5EF4-FFF2-40B4-BE49-F238E27FC236}">
                <a16:creationId xmlns:a16="http://schemas.microsoft.com/office/drawing/2014/main" id="{1F96B124-DB6B-B836-16C7-66CE5EC78029}"/>
              </a:ext>
            </a:extLst>
          </p:cNvPr>
          <p:cNvSpPr txBox="1"/>
          <p:nvPr/>
        </p:nvSpPr>
        <p:spPr>
          <a:xfrm>
            <a:off x="5744507" y="2565174"/>
            <a:ext cx="2919047" cy="400110"/>
          </a:xfrm>
          <a:prstGeom prst="rect">
            <a:avLst/>
          </a:prstGeom>
          <a:noFill/>
        </p:spPr>
        <p:txBody>
          <a:bodyPr wrap="square" rtlCol="0">
            <a:spAutoFit/>
          </a:bodyPr>
          <a:lstStyle/>
          <a:p>
            <a:pPr algn="ctr"/>
            <a:r>
              <a:rPr lang="en-US" sz="2000" b="1" dirty="0">
                <a:solidFill>
                  <a:schemeClr val="tx2"/>
                </a:solidFill>
                <a:latin typeface="Arial" panose="020B0604020202020204" pitchFamily="34" charset="0"/>
                <a:cs typeface="Arial" panose="020B0604020202020204" pitchFamily="34" charset="0"/>
              </a:rPr>
              <a:t>Bispecific Ab</a:t>
            </a:r>
          </a:p>
        </p:txBody>
      </p:sp>
      <p:sp>
        <p:nvSpPr>
          <p:cNvPr id="39" name="TextBox 38">
            <a:extLst>
              <a:ext uri="{FF2B5EF4-FFF2-40B4-BE49-F238E27FC236}">
                <a16:creationId xmlns:a16="http://schemas.microsoft.com/office/drawing/2014/main" id="{A227756E-BAF0-BDDC-F637-CE7D7033762B}"/>
              </a:ext>
            </a:extLst>
          </p:cNvPr>
          <p:cNvSpPr txBox="1"/>
          <p:nvPr/>
        </p:nvSpPr>
        <p:spPr>
          <a:xfrm>
            <a:off x="3230534" y="2565174"/>
            <a:ext cx="2919047" cy="400110"/>
          </a:xfrm>
          <a:prstGeom prst="rect">
            <a:avLst/>
          </a:prstGeom>
          <a:noFill/>
        </p:spPr>
        <p:txBody>
          <a:bodyPr wrap="square" rtlCol="0">
            <a:spAutoFit/>
          </a:bodyPr>
          <a:lstStyle/>
          <a:p>
            <a:pPr algn="ctr"/>
            <a:r>
              <a:rPr lang="en-US" sz="2000" b="1" dirty="0">
                <a:solidFill>
                  <a:schemeClr val="tx2"/>
                </a:solidFill>
                <a:latin typeface="Arial" panose="020B0604020202020204" pitchFamily="34" charset="0"/>
                <a:cs typeface="Arial" panose="020B0604020202020204" pitchFamily="34" charset="0"/>
              </a:rPr>
              <a:t>Engineered mAb</a:t>
            </a:r>
          </a:p>
        </p:txBody>
      </p:sp>
      <p:sp>
        <p:nvSpPr>
          <p:cNvPr id="40" name="TextBox 39">
            <a:extLst>
              <a:ext uri="{FF2B5EF4-FFF2-40B4-BE49-F238E27FC236}">
                <a16:creationId xmlns:a16="http://schemas.microsoft.com/office/drawing/2014/main" id="{1E996BDA-B63A-2BF5-6D00-A6FF1F31A92B}"/>
              </a:ext>
            </a:extLst>
          </p:cNvPr>
          <p:cNvSpPr txBox="1"/>
          <p:nvPr/>
        </p:nvSpPr>
        <p:spPr>
          <a:xfrm>
            <a:off x="6002282" y="3016007"/>
            <a:ext cx="2403496" cy="369332"/>
          </a:xfrm>
          <a:prstGeom prst="rect">
            <a:avLst/>
          </a:prstGeom>
          <a:noFill/>
        </p:spPr>
        <p:txBody>
          <a:bodyPr wrap="square" rtlCol="0">
            <a:spAutoFit/>
          </a:bodyPr>
          <a:lstStyle/>
          <a:p>
            <a:pPr algn="ctr"/>
            <a:r>
              <a:rPr lang="en-US" b="1" dirty="0">
                <a:solidFill>
                  <a:schemeClr val="accent1"/>
                </a:solidFill>
                <a:latin typeface="Arial" panose="020B0604020202020204" pitchFamily="34" charset="0"/>
                <a:cs typeface="Arial" panose="020B0604020202020204" pitchFamily="34" charset="0"/>
              </a:rPr>
              <a:t>TJ-CD4B</a:t>
            </a:r>
            <a:r>
              <a:rPr lang="en-US" b="1" baseline="30000" dirty="0">
                <a:solidFill>
                  <a:schemeClr val="accent1"/>
                </a:solidFill>
                <a:latin typeface="Arial" panose="020B0604020202020204" pitchFamily="34" charset="0"/>
                <a:cs typeface="Arial" panose="020B0604020202020204" pitchFamily="34" charset="0"/>
              </a:rPr>
              <a:t>3</a:t>
            </a:r>
          </a:p>
        </p:txBody>
      </p:sp>
      <p:sp>
        <p:nvSpPr>
          <p:cNvPr id="41" name="TextBox 40">
            <a:extLst>
              <a:ext uri="{FF2B5EF4-FFF2-40B4-BE49-F238E27FC236}">
                <a16:creationId xmlns:a16="http://schemas.microsoft.com/office/drawing/2014/main" id="{96B5C67B-FA2E-2AB0-BB83-A22BBFD12D61}"/>
              </a:ext>
            </a:extLst>
          </p:cNvPr>
          <p:cNvSpPr txBox="1"/>
          <p:nvPr/>
        </p:nvSpPr>
        <p:spPr>
          <a:xfrm>
            <a:off x="8475076" y="2565174"/>
            <a:ext cx="3516033" cy="400110"/>
          </a:xfrm>
          <a:prstGeom prst="rect">
            <a:avLst/>
          </a:prstGeom>
          <a:noFill/>
        </p:spPr>
        <p:txBody>
          <a:bodyPr wrap="square" rtlCol="0">
            <a:spAutoFit/>
          </a:bodyPr>
          <a:lstStyle/>
          <a:p>
            <a:pPr algn="ctr"/>
            <a:r>
              <a:rPr lang="en-US" sz="2000" b="1" dirty="0">
                <a:solidFill>
                  <a:schemeClr val="tx2"/>
                </a:solidFill>
                <a:latin typeface="Arial" panose="020B0604020202020204" pitchFamily="34" charset="0"/>
                <a:cs typeface="Arial" panose="020B0604020202020204" pitchFamily="34" charset="0"/>
              </a:rPr>
              <a:t>Antibody–Drug Conjugate</a:t>
            </a:r>
          </a:p>
        </p:txBody>
      </p:sp>
      <p:sp>
        <p:nvSpPr>
          <p:cNvPr id="42" name="TextBox 41">
            <a:extLst>
              <a:ext uri="{FF2B5EF4-FFF2-40B4-BE49-F238E27FC236}">
                <a16:creationId xmlns:a16="http://schemas.microsoft.com/office/drawing/2014/main" id="{718A902C-3EBC-593A-7194-35146AF1F7F8}"/>
              </a:ext>
            </a:extLst>
          </p:cNvPr>
          <p:cNvSpPr txBox="1"/>
          <p:nvPr/>
        </p:nvSpPr>
        <p:spPr>
          <a:xfrm>
            <a:off x="9474695" y="3528286"/>
            <a:ext cx="1424744" cy="338554"/>
          </a:xfrm>
          <a:prstGeom prst="rect">
            <a:avLst/>
          </a:prstGeom>
          <a:noFill/>
          <a:ln>
            <a:noFill/>
          </a:ln>
        </p:spPr>
        <p:txBody>
          <a:bodyPr wrap="square" rtlCol="0">
            <a:spAutoFit/>
          </a:bodyPr>
          <a:lstStyle/>
          <a:p>
            <a:pPr algn="ctr"/>
            <a:r>
              <a:rPr lang="en-US" sz="1600" b="1" dirty="0">
                <a:latin typeface="Arial" panose="020B0604020202020204" pitchFamily="34" charset="0"/>
                <a:cs typeface="Arial" panose="020B0604020202020204" pitchFamily="34" charset="0"/>
              </a:rPr>
              <a:t>CLDN18.2</a:t>
            </a:r>
          </a:p>
        </p:txBody>
      </p:sp>
      <p:sp>
        <p:nvSpPr>
          <p:cNvPr id="44" name="TextBox 43">
            <a:extLst>
              <a:ext uri="{FF2B5EF4-FFF2-40B4-BE49-F238E27FC236}">
                <a16:creationId xmlns:a16="http://schemas.microsoft.com/office/drawing/2014/main" id="{82F2D67A-9636-92CD-A2F1-18478D160EA0}"/>
              </a:ext>
            </a:extLst>
          </p:cNvPr>
          <p:cNvSpPr txBox="1"/>
          <p:nvPr/>
        </p:nvSpPr>
        <p:spPr>
          <a:xfrm>
            <a:off x="8992388" y="3016007"/>
            <a:ext cx="2403496" cy="369332"/>
          </a:xfrm>
          <a:prstGeom prst="rect">
            <a:avLst/>
          </a:prstGeom>
          <a:noFill/>
        </p:spPr>
        <p:txBody>
          <a:bodyPr wrap="square" rtlCol="0">
            <a:spAutoFit/>
          </a:bodyPr>
          <a:lstStyle/>
          <a:p>
            <a:pPr algn="ctr"/>
            <a:r>
              <a:rPr lang="en-US" b="1" dirty="0">
                <a:solidFill>
                  <a:schemeClr val="accent1"/>
                </a:solidFill>
                <a:latin typeface="Arial" panose="020B0604020202020204" pitchFamily="34" charset="0"/>
                <a:cs typeface="Arial" panose="020B0604020202020204" pitchFamily="34" charset="0"/>
              </a:rPr>
              <a:t>CMG901</a:t>
            </a:r>
            <a:r>
              <a:rPr lang="en-US" b="1" baseline="30000" dirty="0">
                <a:solidFill>
                  <a:schemeClr val="accent1"/>
                </a:solidFill>
                <a:latin typeface="Arial" panose="020B0604020202020204" pitchFamily="34" charset="0"/>
                <a:cs typeface="Arial" panose="020B0604020202020204" pitchFamily="34" charset="0"/>
              </a:rPr>
              <a:t>1</a:t>
            </a:r>
          </a:p>
        </p:txBody>
      </p:sp>
      <p:sp>
        <p:nvSpPr>
          <p:cNvPr id="33" name="TextBox 32">
            <a:extLst>
              <a:ext uri="{FF2B5EF4-FFF2-40B4-BE49-F238E27FC236}">
                <a16:creationId xmlns:a16="http://schemas.microsoft.com/office/drawing/2014/main" id="{64807CEE-D809-C705-8966-A95A9F076C23}"/>
              </a:ext>
            </a:extLst>
          </p:cNvPr>
          <p:cNvSpPr txBox="1"/>
          <p:nvPr/>
        </p:nvSpPr>
        <p:spPr>
          <a:xfrm>
            <a:off x="1365801" y="3016007"/>
            <a:ext cx="1603640" cy="369332"/>
          </a:xfrm>
          <a:prstGeom prst="rect">
            <a:avLst/>
          </a:prstGeom>
          <a:noFill/>
        </p:spPr>
        <p:txBody>
          <a:bodyPr wrap="square" rtlCol="0">
            <a:spAutoFit/>
          </a:bodyPr>
          <a:lstStyle/>
          <a:p>
            <a:pPr algn="ctr"/>
            <a:r>
              <a:rPr lang="en-US" b="1" dirty="0">
                <a:solidFill>
                  <a:schemeClr val="accent1"/>
                </a:solidFill>
                <a:latin typeface="Arial" panose="020B0604020202020204" pitchFamily="34" charset="0"/>
                <a:cs typeface="Arial" panose="020B0604020202020204" pitchFamily="34" charset="0"/>
              </a:rPr>
              <a:t>CT041</a:t>
            </a:r>
            <a:r>
              <a:rPr lang="en-US" b="1" baseline="30000" dirty="0">
                <a:solidFill>
                  <a:schemeClr val="accent1"/>
                </a:solidFill>
                <a:latin typeface="Arial" panose="020B0604020202020204" pitchFamily="34" charset="0"/>
                <a:cs typeface="Arial" panose="020B0604020202020204" pitchFamily="34" charset="0"/>
              </a:rPr>
              <a:t>1</a:t>
            </a:r>
            <a:endParaRPr lang="en-US" b="1" dirty="0">
              <a:solidFill>
                <a:schemeClr val="accent1"/>
              </a:solidFill>
              <a:latin typeface="Arial" panose="020B0604020202020204" pitchFamily="34" charset="0"/>
              <a:cs typeface="Arial" panose="020B0604020202020204" pitchFamily="34" charset="0"/>
            </a:endParaRPr>
          </a:p>
        </p:txBody>
      </p:sp>
      <p:grpSp>
        <p:nvGrpSpPr>
          <p:cNvPr id="12" name="Group 11">
            <a:extLst>
              <a:ext uri="{FF2B5EF4-FFF2-40B4-BE49-F238E27FC236}">
                <a16:creationId xmlns:a16="http://schemas.microsoft.com/office/drawing/2014/main" id="{8741980A-4F80-7898-557A-6E70BCDC2AE4}"/>
              </a:ext>
            </a:extLst>
          </p:cNvPr>
          <p:cNvGrpSpPr/>
          <p:nvPr/>
        </p:nvGrpSpPr>
        <p:grpSpPr>
          <a:xfrm>
            <a:off x="-13612" y="3459458"/>
            <a:ext cx="3477972" cy="2636437"/>
            <a:chOff x="-141204" y="3459458"/>
            <a:chExt cx="3477972" cy="2636437"/>
          </a:xfrm>
        </p:grpSpPr>
        <p:sp>
          <p:nvSpPr>
            <p:cNvPr id="45" name="TextBox 44">
              <a:extLst>
                <a:ext uri="{FF2B5EF4-FFF2-40B4-BE49-F238E27FC236}">
                  <a16:creationId xmlns:a16="http://schemas.microsoft.com/office/drawing/2014/main" id="{A1B0267A-C0A7-D3D3-2BF3-C8343F72C2F3}"/>
                </a:ext>
              </a:extLst>
            </p:cNvPr>
            <p:cNvSpPr txBox="1"/>
            <p:nvPr/>
          </p:nvSpPr>
          <p:spPr>
            <a:xfrm>
              <a:off x="1455248" y="3459458"/>
              <a:ext cx="1881520" cy="307777"/>
            </a:xfrm>
            <a:prstGeom prst="rect">
              <a:avLst/>
            </a:prstGeom>
            <a:noFill/>
          </p:spPr>
          <p:txBody>
            <a:bodyPr wrap="square" rtlCol="0">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Anti-CLDN18.2scFv</a:t>
              </a:r>
            </a:p>
          </p:txBody>
        </p:sp>
        <p:grpSp>
          <p:nvGrpSpPr>
            <p:cNvPr id="6" name="Group 5">
              <a:extLst>
                <a:ext uri="{FF2B5EF4-FFF2-40B4-BE49-F238E27FC236}">
                  <a16:creationId xmlns:a16="http://schemas.microsoft.com/office/drawing/2014/main" id="{0597819D-6365-7B15-FEA5-EAD19AFB92FB}"/>
                </a:ext>
              </a:extLst>
            </p:cNvPr>
            <p:cNvGrpSpPr/>
            <p:nvPr/>
          </p:nvGrpSpPr>
          <p:grpSpPr>
            <a:xfrm>
              <a:off x="1031826" y="3934657"/>
              <a:ext cx="2261286" cy="2161238"/>
              <a:chOff x="-919170" y="2027549"/>
              <a:chExt cx="1135394" cy="1085160"/>
            </a:xfrm>
          </p:grpSpPr>
          <p:sp>
            <p:nvSpPr>
              <p:cNvPr id="46" name="Oval 5">
                <a:extLst>
                  <a:ext uri="{FF2B5EF4-FFF2-40B4-BE49-F238E27FC236}">
                    <a16:creationId xmlns:a16="http://schemas.microsoft.com/office/drawing/2014/main" id="{387B7C18-17B1-0D9B-F89D-CDC1182924BF}"/>
                  </a:ext>
                </a:extLst>
              </p:cNvPr>
              <p:cNvSpPr>
                <a:spLocks noChangeArrowheads="1"/>
              </p:cNvSpPr>
              <p:nvPr/>
            </p:nvSpPr>
            <p:spPr bwMode="auto">
              <a:xfrm rot="10800000">
                <a:off x="-919170" y="2027549"/>
                <a:ext cx="1135394" cy="1085160"/>
              </a:xfrm>
              <a:prstGeom prst="ellipse">
                <a:avLst/>
              </a:prstGeom>
              <a:solidFill>
                <a:schemeClr val="accent5">
                  <a:lumMod val="90000"/>
                  <a:alpha val="25098"/>
                </a:schemeClr>
              </a:solidFill>
              <a:ln w="38100" cmpd="thickThin">
                <a:solidFill>
                  <a:schemeClr val="tx1"/>
                </a:solidFill>
                <a:round/>
                <a:headEnd/>
                <a:tailEnd/>
              </a:ln>
            </p:spPr>
            <p:txBody>
              <a:bodyPr wrap="none"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7" name="Oval 6">
                <a:extLst>
                  <a:ext uri="{FF2B5EF4-FFF2-40B4-BE49-F238E27FC236}">
                    <a16:creationId xmlns:a16="http://schemas.microsoft.com/office/drawing/2014/main" id="{469F32D1-96E0-ADBA-DAAE-B20F2EFC1BC7}"/>
                  </a:ext>
                </a:extLst>
              </p:cNvPr>
              <p:cNvSpPr>
                <a:spLocks noChangeArrowheads="1"/>
              </p:cNvSpPr>
              <p:nvPr/>
            </p:nvSpPr>
            <p:spPr bwMode="auto">
              <a:xfrm rot="10800000">
                <a:off x="-573510" y="2341594"/>
                <a:ext cx="657755" cy="645811"/>
              </a:xfrm>
              <a:prstGeom prst="ellipse">
                <a:avLst/>
              </a:prstGeom>
              <a:solidFill>
                <a:schemeClr val="accent5">
                  <a:lumMod val="50000"/>
                  <a:alpha val="25098"/>
                </a:schemeClr>
              </a:solidFill>
              <a:ln w="9525" cmpd="dbl">
                <a:solidFill>
                  <a:schemeClr val="tx1"/>
                </a:solidFill>
                <a:round/>
                <a:headEnd/>
                <a:tailEnd/>
              </a:ln>
            </p:spPr>
            <p:txBody>
              <a:bodyPr wrap="none" anchor="ctr"/>
              <a:lstStyle/>
              <a:p>
                <a:pPr marL="0" marR="0" lvl="0" indent="0" algn="l" defTabSz="914126"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9F6D5BFB-2406-A14C-192C-33CB9F2655D8}"/>
                  </a:ext>
                </a:extLst>
              </p:cNvPr>
              <p:cNvSpPr txBox="1"/>
              <p:nvPr/>
            </p:nvSpPr>
            <p:spPr>
              <a:xfrm>
                <a:off x="-538462" y="2748113"/>
                <a:ext cx="587658" cy="154535"/>
              </a:xfrm>
              <a:prstGeom prst="rect">
                <a:avLst/>
              </a:prstGeom>
              <a:noFill/>
            </p:spPr>
            <p:txBody>
              <a:bodyPr wrap="square" rtlCol="0">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CAR T-Cell</a:t>
                </a:r>
              </a:p>
            </p:txBody>
          </p:sp>
        </p:grpSp>
        <p:grpSp>
          <p:nvGrpSpPr>
            <p:cNvPr id="80" name="Group 79">
              <a:extLst>
                <a:ext uri="{FF2B5EF4-FFF2-40B4-BE49-F238E27FC236}">
                  <a16:creationId xmlns:a16="http://schemas.microsoft.com/office/drawing/2014/main" id="{7A10E5B7-717A-6EA3-010F-7D45811D3230}"/>
                </a:ext>
              </a:extLst>
            </p:cNvPr>
            <p:cNvGrpSpPr/>
            <p:nvPr/>
          </p:nvGrpSpPr>
          <p:grpSpPr>
            <a:xfrm rot="10800000">
              <a:off x="1267565" y="3479462"/>
              <a:ext cx="292336" cy="1507714"/>
              <a:chOff x="5741059" y="2950613"/>
              <a:chExt cx="182321" cy="940322"/>
            </a:xfrm>
          </p:grpSpPr>
          <p:grpSp>
            <p:nvGrpSpPr>
              <p:cNvPr id="81" name="Group 80">
                <a:extLst>
                  <a:ext uri="{FF2B5EF4-FFF2-40B4-BE49-F238E27FC236}">
                    <a16:creationId xmlns:a16="http://schemas.microsoft.com/office/drawing/2014/main" id="{A77E2C11-B702-B0C1-FEFE-A5BB412D8767}"/>
                  </a:ext>
                </a:extLst>
              </p:cNvPr>
              <p:cNvGrpSpPr/>
              <p:nvPr/>
            </p:nvGrpSpPr>
            <p:grpSpPr>
              <a:xfrm>
                <a:off x="5754758" y="3338420"/>
                <a:ext cx="168622" cy="552515"/>
                <a:chOff x="5748408" y="3338420"/>
                <a:chExt cx="168622" cy="552515"/>
              </a:xfrm>
            </p:grpSpPr>
            <p:grpSp>
              <p:nvGrpSpPr>
                <p:cNvPr id="87" name="Group 86">
                  <a:extLst>
                    <a:ext uri="{FF2B5EF4-FFF2-40B4-BE49-F238E27FC236}">
                      <a16:creationId xmlns:a16="http://schemas.microsoft.com/office/drawing/2014/main" id="{63260655-FBAB-17A6-F0C5-E66174BC48D9}"/>
                    </a:ext>
                  </a:extLst>
                </p:cNvPr>
                <p:cNvGrpSpPr/>
                <p:nvPr/>
              </p:nvGrpSpPr>
              <p:grpSpPr>
                <a:xfrm>
                  <a:off x="5777481" y="3338420"/>
                  <a:ext cx="139549" cy="552515"/>
                  <a:chOff x="6522904" y="3607213"/>
                  <a:chExt cx="139549" cy="552515"/>
                </a:xfrm>
              </p:grpSpPr>
              <p:cxnSp>
                <p:nvCxnSpPr>
                  <p:cNvPr id="89" name="Straight Connector 88">
                    <a:extLst>
                      <a:ext uri="{FF2B5EF4-FFF2-40B4-BE49-F238E27FC236}">
                        <a16:creationId xmlns:a16="http://schemas.microsoft.com/office/drawing/2014/main" id="{DCE9BD8E-E7B9-E4EB-B45B-6480C08721C5}"/>
                      </a:ext>
                    </a:extLst>
                  </p:cNvPr>
                  <p:cNvCxnSpPr>
                    <a:cxnSpLocks/>
                  </p:cNvCxnSpPr>
                  <p:nvPr/>
                </p:nvCxnSpPr>
                <p:spPr bwMode="auto">
                  <a:xfrm rot="10800000">
                    <a:off x="6522904" y="3607213"/>
                    <a:ext cx="0" cy="274688"/>
                  </a:xfrm>
                  <a:prstGeom prst="line">
                    <a:avLst/>
                  </a:prstGeom>
                  <a:noFill/>
                  <a:ln w="19050" cap="flat" cmpd="sng" algn="ctr">
                    <a:solidFill>
                      <a:schemeClr val="tx1"/>
                    </a:solidFill>
                    <a:prstDash val="solid"/>
                    <a:round/>
                    <a:headEnd type="none" w="med" len="med"/>
                    <a:tailEnd type="none" w="med" len="med"/>
                  </a:ln>
                  <a:effectLst/>
                </p:spPr>
              </p:cxnSp>
              <p:sp>
                <p:nvSpPr>
                  <p:cNvPr id="90" name="Freeform: Shape 89">
                    <a:extLst>
                      <a:ext uri="{FF2B5EF4-FFF2-40B4-BE49-F238E27FC236}">
                        <a16:creationId xmlns:a16="http://schemas.microsoft.com/office/drawing/2014/main" id="{BA0485B3-1F4A-377F-1086-B1A359CF69C8}"/>
                      </a:ext>
                    </a:extLst>
                  </p:cNvPr>
                  <p:cNvSpPr/>
                  <p:nvPr/>
                </p:nvSpPr>
                <p:spPr bwMode="auto">
                  <a:xfrm rot="10800000">
                    <a:off x="6526669" y="3910547"/>
                    <a:ext cx="99398" cy="234373"/>
                  </a:xfrm>
                  <a:custGeom>
                    <a:avLst/>
                    <a:gdLst>
                      <a:gd name="connsiteX0" fmla="*/ 5065 w 226947"/>
                      <a:gd name="connsiteY0" fmla="*/ 390426 h 687060"/>
                      <a:gd name="connsiteX1" fmla="*/ 14492 w 226947"/>
                      <a:gd name="connsiteY1" fmla="*/ 644950 h 687060"/>
                      <a:gd name="connsiteX2" fmla="*/ 127614 w 226947"/>
                      <a:gd name="connsiteY2" fmla="*/ 626096 h 687060"/>
                      <a:gd name="connsiteX3" fmla="*/ 99333 w 226947"/>
                      <a:gd name="connsiteY3" fmla="*/ 60488 h 687060"/>
                      <a:gd name="connsiteX4" fmla="*/ 212455 w 226947"/>
                      <a:gd name="connsiteY4" fmla="*/ 51061 h 687060"/>
                      <a:gd name="connsiteX5" fmla="*/ 221882 w 226947"/>
                      <a:gd name="connsiteY5" fmla="*/ 371572 h 687060"/>
                      <a:gd name="connsiteX0" fmla="*/ 5065 w 225733"/>
                      <a:gd name="connsiteY0" fmla="*/ 384714 h 680714"/>
                      <a:gd name="connsiteX1" fmla="*/ 14492 w 225733"/>
                      <a:gd name="connsiteY1" fmla="*/ 639238 h 680714"/>
                      <a:gd name="connsiteX2" fmla="*/ 127614 w 225733"/>
                      <a:gd name="connsiteY2" fmla="*/ 620384 h 680714"/>
                      <a:gd name="connsiteX3" fmla="*/ 122024 w 225733"/>
                      <a:gd name="connsiteY3" fmla="*/ 64301 h 680714"/>
                      <a:gd name="connsiteX4" fmla="*/ 212455 w 225733"/>
                      <a:gd name="connsiteY4" fmla="*/ 45349 h 680714"/>
                      <a:gd name="connsiteX5" fmla="*/ 221882 w 225733"/>
                      <a:gd name="connsiteY5" fmla="*/ 365860 h 680714"/>
                      <a:gd name="connsiteX0" fmla="*/ 4138 w 224806"/>
                      <a:gd name="connsiteY0" fmla="*/ 384714 h 680714"/>
                      <a:gd name="connsiteX1" fmla="*/ 13565 w 224806"/>
                      <a:gd name="connsiteY1" fmla="*/ 639238 h 680714"/>
                      <a:gd name="connsiteX2" fmla="*/ 109669 w 224806"/>
                      <a:gd name="connsiteY2" fmla="*/ 620384 h 680714"/>
                      <a:gd name="connsiteX3" fmla="*/ 121097 w 224806"/>
                      <a:gd name="connsiteY3" fmla="*/ 64301 h 680714"/>
                      <a:gd name="connsiteX4" fmla="*/ 211528 w 224806"/>
                      <a:gd name="connsiteY4" fmla="*/ 45349 h 680714"/>
                      <a:gd name="connsiteX5" fmla="*/ 220955 w 224806"/>
                      <a:gd name="connsiteY5" fmla="*/ 365860 h 680714"/>
                      <a:gd name="connsiteX0" fmla="*/ 4138 w 224806"/>
                      <a:gd name="connsiteY0" fmla="*/ 384714 h 680714"/>
                      <a:gd name="connsiteX1" fmla="*/ 13565 w 224806"/>
                      <a:gd name="connsiteY1" fmla="*/ 639238 h 680714"/>
                      <a:gd name="connsiteX2" fmla="*/ 109669 w 224806"/>
                      <a:gd name="connsiteY2" fmla="*/ 620384 h 680714"/>
                      <a:gd name="connsiteX3" fmla="*/ 121097 w 224806"/>
                      <a:gd name="connsiteY3" fmla="*/ 64301 h 680714"/>
                      <a:gd name="connsiteX4" fmla="*/ 211528 w 224806"/>
                      <a:gd name="connsiteY4" fmla="*/ 45349 h 680714"/>
                      <a:gd name="connsiteX5" fmla="*/ 220955 w 224806"/>
                      <a:gd name="connsiteY5" fmla="*/ 365860 h 68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806" h="680714">
                        <a:moveTo>
                          <a:pt x="4138" y="384714"/>
                        </a:moveTo>
                        <a:cubicBezTo>
                          <a:pt x="-1361" y="492337"/>
                          <a:pt x="-4023" y="599960"/>
                          <a:pt x="13565" y="639238"/>
                        </a:cubicBezTo>
                        <a:cubicBezTo>
                          <a:pt x="31153" y="678516"/>
                          <a:pt x="91747" y="716207"/>
                          <a:pt x="109669" y="620384"/>
                        </a:cubicBezTo>
                        <a:cubicBezTo>
                          <a:pt x="127591" y="524561"/>
                          <a:pt x="104121" y="160140"/>
                          <a:pt x="121097" y="64301"/>
                        </a:cubicBezTo>
                        <a:cubicBezTo>
                          <a:pt x="138073" y="-31538"/>
                          <a:pt x="194885" y="-4911"/>
                          <a:pt x="211528" y="45349"/>
                        </a:cubicBezTo>
                        <a:cubicBezTo>
                          <a:pt x="228171" y="95609"/>
                          <a:pt x="226454" y="231528"/>
                          <a:pt x="220955" y="365860"/>
                        </a:cubicBezTo>
                      </a:path>
                    </a:pathLst>
                  </a:custGeom>
                  <a:noFill/>
                  <a:ln w="19050">
                    <a:solidFill>
                      <a:schemeClr val="tx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1" name="Rectangle: Rounded Corners 90">
                    <a:extLst>
                      <a:ext uri="{FF2B5EF4-FFF2-40B4-BE49-F238E27FC236}">
                        <a16:creationId xmlns:a16="http://schemas.microsoft.com/office/drawing/2014/main" id="{6F3BC5E8-8506-096A-845A-ABDEE5B808E8}"/>
                      </a:ext>
                    </a:extLst>
                  </p:cNvPr>
                  <p:cNvSpPr/>
                  <p:nvPr/>
                </p:nvSpPr>
                <p:spPr bwMode="auto">
                  <a:xfrm rot="10800000">
                    <a:off x="6604307" y="3927450"/>
                    <a:ext cx="58146" cy="232278"/>
                  </a:xfrm>
                  <a:prstGeom prst="roundRect">
                    <a:avLst/>
                  </a:prstGeom>
                  <a:solidFill>
                    <a:srgbClr val="FFC000"/>
                  </a:solidFill>
                  <a:ln w="0">
                    <a:solidFill>
                      <a:schemeClr val="tx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88" name="Rectangle: Rounded Corners 87">
                  <a:extLst>
                    <a:ext uri="{FF2B5EF4-FFF2-40B4-BE49-F238E27FC236}">
                      <a16:creationId xmlns:a16="http://schemas.microsoft.com/office/drawing/2014/main" id="{04A2678E-67B6-9A94-B2A9-37EA6A314F1C}"/>
                    </a:ext>
                  </a:extLst>
                </p:cNvPr>
                <p:cNvSpPr/>
                <p:nvPr/>
              </p:nvSpPr>
              <p:spPr bwMode="auto">
                <a:xfrm rot="10800000">
                  <a:off x="5748408" y="3613941"/>
                  <a:ext cx="58146" cy="232278"/>
                </a:xfrm>
                <a:prstGeom prst="roundRect">
                  <a:avLst/>
                </a:prstGeom>
                <a:solidFill>
                  <a:srgbClr val="FFC000"/>
                </a:solidFill>
                <a:ln w="0">
                  <a:solidFill>
                    <a:schemeClr val="tx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83" name="Group 82">
                <a:extLst>
                  <a:ext uri="{FF2B5EF4-FFF2-40B4-BE49-F238E27FC236}">
                    <a16:creationId xmlns:a16="http://schemas.microsoft.com/office/drawing/2014/main" id="{EFE40180-E5AE-DFF0-1626-F131324C8BA7}"/>
                  </a:ext>
                </a:extLst>
              </p:cNvPr>
              <p:cNvGrpSpPr/>
              <p:nvPr/>
            </p:nvGrpSpPr>
            <p:grpSpPr>
              <a:xfrm rot="10800000">
                <a:off x="5741059" y="2950613"/>
                <a:ext cx="85543" cy="650562"/>
                <a:chOff x="1247364" y="2486623"/>
                <a:chExt cx="181032" cy="2374432"/>
              </a:xfrm>
            </p:grpSpPr>
            <p:sp>
              <p:nvSpPr>
                <p:cNvPr id="85" name="Rectangle: Rounded Corners 84">
                  <a:extLst>
                    <a:ext uri="{FF2B5EF4-FFF2-40B4-BE49-F238E27FC236}">
                      <a16:creationId xmlns:a16="http://schemas.microsoft.com/office/drawing/2014/main" id="{C652E9E5-0CD0-3463-2371-8F178ECECF56}"/>
                    </a:ext>
                  </a:extLst>
                </p:cNvPr>
                <p:cNvSpPr/>
                <p:nvPr/>
              </p:nvSpPr>
              <p:spPr bwMode="auto">
                <a:xfrm>
                  <a:off x="1247364" y="3169343"/>
                  <a:ext cx="181032" cy="832576"/>
                </a:xfrm>
                <a:prstGeom prst="roundRect">
                  <a:avLst/>
                </a:prstGeom>
                <a:solidFill>
                  <a:schemeClr val="accent2"/>
                </a:solidFill>
                <a:ln w="12700">
                  <a:solidFill>
                    <a:schemeClr val="tx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6" name="Rectangle: Rounded Corners 85">
                  <a:extLst>
                    <a:ext uri="{FF2B5EF4-FFF2-40B4-BE49-F238E27FC236}">
                      <a16:creationId xmlns:a16="http://schemas.microsoft.com/office/drawing/2014/main" id="{A25B0385-0E6B-A87C-A67B-B194B8D6CFD1}"/>
                    </a:ext>
                  </a:extLst>
                </p:cNvPr>
                <p:cNvSpPr/>
                <p:nvPr/>
              </p:nvSpPr>
              <p:spPr bwMode="auto">
                <a:xfrm>
                  <a:off x="1282677" y="2486623"/>
                  <a:ext cx="110405" cy="208145"/>
                </a:xfrm>
                <a:prstGeom prst="roundRect">
                  <a:avLst/>
                </a:prstGeom>
                <a:solidFill>
                  <a:srgbClr val="FF0000"/>
                </a:solidFill>
                <a:ln w="0">
                  <a:solidFill>
                    <a:schemeClr val="tx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4" name="Rectangle: Rounded Corners 93">
                  <a:extLst>
                    <a:ext uri="{FF2B5EF4-FFF2-40B4-BE49-F238E27FC236}">
                      <a16:creationId xmlns:a16="http://schemas.microsoft.com/office/drawing/2014/main" id="{24EE118C-0DB7-3BD6-D0D7-D48E0CDB5806}"/>
                    </a:ext>
                  </a:extLst>
                </p:cNvPr>
                <p:cNvSpPr/>
                <p:nvPr/>
              </p:nvSpPr>
              <p:spPr bwMode="auto">
                <a:xfrm>
                  <a:off x="1247364" y="4028479"/>
                  <a:ext cx="181032" cy="832576"/>
                </a:xfrm>
                <a:prstGeom prst="roundRect">
                  <a:avLst/>
                </a:prstGeom>
                <a:solidFill>
                  <a:schemeClr val="accent6"/>
                </a:solidFill>
                <a:ln w="12700">
                  <a:solidFill>
                    <a:schemeClr val="tx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sp>
          <p:nvSpPr>
            <p:cNvPr id="79" name="TextBox 78">
              <a:extLst>
                <a:ext uri="{FF2B5EF4-FFF2-40B4-BE49-F238E27FC236}">
                  <a16:creationId xmlns:a16="http://schemas.microsoft.com/office/drawing/2014/main" id="{F6577BE2-0CDF-A171-6014-10FF67B96F51}"/>
                </a:ext>
              </a:extLst>
            </p:cNvPr>
            <p:cNvSpPr txBox="1"/>
            <p:nvPr/>
          </p:nvSpPr>
          <p:spPr>
            <a:xfrm>
              <a:off x="1498955" y="4190841"/>
              <a:ext cx="1137844" cy="461665"/>
            </a:xfrm>
            <a:prstGeom prst="rect">
              <a:avLst/>
            </a:prstGeom>
            <a:noFill/>
          </p:spPr>
          <p:txBody>
            <a:bodyPr wrap="square" rtlCol="0">
              <a:spAutoFit/>
            </a:bodyPr>
            <a:lstStyle>
              <a:defPPr>
                <a:defRPr lang="en-US"/>
              </a:defPPr>
              <a:lvl1pPr marL="0" marR="0" lvl="0" indent="0" algn="r" defTabSz="457200" latinLnBrk="0">
                <a:lnSpc>
                  <a:spcPct val="100000"/>
                </a:lnSpc>
                <a:buClrTx/>
                <a:buSzTx/>
                <a:buFontTx/>
                <a:buNone/>
                <a:tabLst/>
                <a:defRPr kumimoji="0" sz="1400" i="0" u="none" strike="noStrike" cap="none" spc="0" normalizeH="0" baseline="0">
                  <a:ln>
                    <a:noFill/>
                  </a:ln>
                  <a:solidFill>
                    <a:srgbClr val="1D2E5A"/>
                  </a:solidFill>
                  <a:effectLst/>
                  <a:uLnTx/>
                  <a:uFillTx/>
                  <a:latin typeface="Calibri" panose="020F0502020204030204" pitchFamily="34" charset="0"/>
                  <a:cs typeface="Calibri" panose="020F0502020204030204" pitchFamily="34" charset="0"/>
                </a:defRPr>
              </a:lvl1pPr>
            </a:lstStyle>
            <a:p>
              <a:pPr algn="l"/>
              <a:r>
                <a:rPr lang="en-US" sz="1200" dirty="0">
                  <a:solidFill>
                    <a:schemeClr val="tx1"/>
                  </a:solidFill>
                  <a:latin typeface="Arial" panose="020B0604020202020204" pitchFamily="34" charset="0"/>
                  <a:cs typeface="Arial" panose="020B0604020202020204" pitchFamily="34" charset="0"/>
                </a:rPr>
                <a:t>CD28 co-stim domain</a:t>
              </a:r>
            </a:p>
          </p:txBody>
        </p:sp>
        <p:sp>
          <p:nvSpPr>
            <p:cNvPr id="93" name="TextBox 92">
              <a:extLst>
                <a:ext uri="{FF2B5EF4-FFF2-40B4-BE49-F238E27FC236}">
                  <a16:creationId xmlns:a16="http://schemas.microsoft.com/office/drawing/2014/main" id="{1C3BB5C5-D578-72E4-D547-8CDEDC29BD33}"/>
                </a:ext>
              </a:extLst>
            </p:cNvPr>
            <p:cNvSpPr txBox="1"/>
            <p:nvPr/>
          </p:nvSpPr>
          <p:spPr>
            <a:xfrm>
              <a:off x="-141204" y="3828951"/>
              <a:ext cx="1552213" cy="523220"/>
            </a:xfrm>
            <a:prstGeom prst="rect">
              <a:avLst/>
            </a:prstGeom>
            <a:noFill/>
          </p:spPr>
          <p:txBody>
            <a:bodyPr wrap="square" rtlCol="0">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CD8</a:t>
              </a:r>
              <a:r>
                <a:rPr kumimoji="0" lang="el-GR"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α</a:t>
              </a: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 hinge</a:t>
              </a:r>
            </a:p>
            <a:p>
              <a:pPr marL="0" marR="0" lvl="0" indent="0" algn="r" defTabSz="457200" rtl="0" eaLnBrk="0" fontAlgn="base" latinLnBrk="0" hangingPunct="0">
                <a:lnSpc>
                  <a:spcPct val="100000"/>
                </a:lnSpc>
                <a:spcBef>
                  <a:spcPct val="0"/>
                </a:spcBef>
                <a:spcAft>
                  <a:spcPct val="0"/>
                </a:spcAft>
                <a:buClrTx/>
                <a:buSzTx/>
                <a:buFontTx/>
                <a:buNone/>
                <a:tabLst/>
                <a:defRPr/>
              </a:pPr>
              <a:r>
                <a:rPr lang="en-US" sz="1400" dirty="0">
                  <a:latin typeface="Arial" panose="020B0604020202020204" pitchFamily="34" charset="0"/>
                  <a:cs typeface="Arial" panose="020B0604020202020204" pitchFamily="34" charset="0"/>
                </a:rPr>
                <a:t>CD28TM domain</a:t>
              </a:r>
              <a:endPar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95" name="TextBox 94">
              <a:extLst>
                <a:ext uri="{FF2B5EF4-FFF2-40B4-BE49-F238E27FC236}">
                  <a16:creationId xmlns:a16="http://schemas.microsoft.com/office/drawing/2014/main" id="{F9F17592-FB3D-2944-FEFE-895AF56885E7}"/>
                </a:ext>
              </a:extLst>
            </p:cNvPr>
            <p:cNvSpPr txBox="1"/>
            <p:nvPr/>
          </p:nvSpPr>
          <p:spPr>
            <a:xfrm>
              <a:off x="1498954" y="4567886"/>
              <a:ext cx="1328791" cy="461665"/>
            </a:xfrm>
            <a:prstGeom prst="rect">
              <a:avLst/>
            </a:prstGeom>
            <a:noFill/>
          </p:spPr>
          <p:txBody>
            <a:bodyPr wrap="square" rtlCol="0">
              <a:spAutoFit/>
            </a:bodyPr>
            <a:lstStyle>
              <a:defPPr>
                <a:defRPr lang="en-US"/>
              </a:defPPr>
              <a:lvl1pPr marL="0" marR="0" lvl="0" indent="0" algn="r" defTabSz="457200" latinLnBrk="0">
                <a:lnSpc>
                  <a:spcPct val="100000"/>
                </a:lnSpc>
                <a:buClrTx/>
                <a:buSzTx/>
                <a:buFontTx/>
                <a:buNone/>
                <a:tabLst/>
                <a:defRPr kumimoji="0" sz="1400" i="0" u="none" strike="noStrike" cap="none" spc="0" normalizeH="0" baseline="0">
                  <a:ln>
                    <a:noFill/>
                  </a:ln>
                  <a:solidFill>
                    <a:srgbClr val="1D2E5A"/>
                  </a:solidFill>
                  <a:effectLst/>
                  <a:uLnTx/>
                  <a:uFillTx/>
                  <a:latin typeface="Calibri" panose="020F0502020204030204" pitchFamily="34" charset="0"/>
                  <a:cs typeface="Calibri" panose="020F0502020204030204" pitchFamily="34" charset="0"/>
                </a:defRPr>
              </a:lvl1pPr>
            </a:lstStyle>
            <a:p>
              <a:pPr algn="l"/>
              <a:r>
                <a:rPr lang="en-US" sz="1200" dirty="0">
                  <a:solidFill>
                    <a:schemeClr val="tx1"/>
                  </a:solidFill>
                  <a:latin typeface="Arial" panose="020B0604020202020204" pitchFamily="34" charset="0"/>
                  <a:cs typeface="Arial" panose="020B0604020202020204" pitchFamily="34" charset="0"/>
                </a:rPr>
                <a:t>CD3</a:t>
              </a:r>
              <a:r>
                <a:rPr lang="el-GR" sz="1200" dirty="0">
                  <a:solidFill>
                    <a:schemeClr val="tx1"/>
                  </a:solidFill>
                  <a:latin typeface="Arial" panose="020B0604020202020204" pitchFamily="34" charset="0"/>
                  <a:cs typeface="Arial" panose="020B0604020202020204" pitchFamily="34" charset="0"/>
                </a:rPr>
                <a:t>ζ</a:t>
              </a:r>
              <a:r>
                <a:rPr lang="en-US" sz="1200" dirty="0">
                  <a:solidFill>
                    <a:schemeClr val="tx1"/>
                  </a:solidFill>
                  <a:latin typeface="Arial" panose="020B0604020202020204" pitchFamily="34" charset="0"/>
                  <a:cs typeface="Arial" panose="020B0604020202020204" pitchFamily="34" charset="0"/>
                </a:rPr>
                <a:t> activating domain</a:t>
              </a:r>
            </a:p>
          </p:txBody>
        </p:sp>
      </p:grpSp>
      <p:grpSp>
        <p:nvGrpSpPr>
          <p:cNvPr id="36" name="Group 35">
            <a:extLst>
              <a:ext uri="{FF2B5EF4-FFF2-40B4-BE49-F238E27FC236}">
                <a16:creationId xmlns:a16="http://schemas.microsoft.com/office/drawing/2014/main" id="{3A5455C6-6D9B-64B0-CD16-455BEE141C56}"/>
              </a:ext>
            </a:extLst>
          </p:cNvPr>
          <p:cNvGrpSpPr/>
          <p:nvPr/>
        </p:nvGrpSpPr>
        <p:grpSpPr>
          <a:xfrm>
            <a:off x="4027300" y="3867677"/>
            <a:ext cx="1325514" cy="1673790"/>
            <a:chOff x="3749468" y="3867677"/>
            <a:chExt cx="1325514" cy="1673790"/>
          </a:xfrm>
        </p:grpSpPr>
        <p:grpSp>
          <p:nvGrpSpPr>
            <p:cNvPr id="15" name="Group 14">
              <a:extLst>
                <a:ext uri="{FF2B5EF4-FFF2-40B4-BE49-F238E27FC236}">
                  <a16:creationId xmlns:a16="http://schemas.microsoft.com/office/drawing/2014/main" id="{CCCEF3A2-C617-DFB7-A708-6C5D16566150}"/>
                </a:ext>
              </a:extLst>
            </p:cNvPr>
            <p:cNvGrpSpPr/>
            <p:nvPr/>
          </p:nvGrpSpPr>
          <p:grpSpPr>
            <a:xfrm rot="19639115">
              <a:off x="3749468" y="3867677"/>
              <a:ext cx="337754" cy="700154"/>
              <a:chOff x="1151497" y="13759572"/>
              <a:chExt cx="315952" cy="956701"/>
            </a:xfrm>
          </p:grpSpPr>
          <p:sp>
            <p:nvSpPr>
              <p:cNvPr id="29" name="Rectangle: Rounded Corners 53">
                <a:extLst>
                  <a:ext uri="{FF2B5EF4-FFF2-40B4-BE49-F238E27FC236}">
                    <a16:creationId xmlns:a16="http://schemas.microsoft.com/office/drawing/2014/main" id="{61ABED0F-4222-49AB-DCD8-8E14FB8C1AB8}"/>
                  </a:ext>
                </a:extLst>
              </p:cNvPr>
              <p:cNvSpPr/>
              <p:nvPr/>
            </p:nvSpPr>
            <p:spPr>
              <a:xfrm>
                <a:off x="1151497" y="13759572"/>
                <a:ext cx="137160" cy="457200"/>
              </a:xfrm>
              <a:prstGeom prst="roundRect">
                <a:avLst/>
              </a:prstGeom>
              <a:solidFill>
                <a:schemeClr val="accent1"/>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30" name="Rectangle: Rounded Corners 234">
                <a:extLst>
                  <a:ext uri="{FF2B5EF4-FFF2-40B4-BE49-F238E27FC236}">
                    <a16:creationId xmlns:a16="http://schemas.microsoft.com/office/drawing/2014/main" id="{878416BD-31B4-2F0B-A5A6-F9F001AAF111}"/>
                  </a:ext>
                </a:extLst>
              </p:cNvPr>
              <p:cNvSpPr/>
              <p:nvPr/>
            </p:nvSpPr>
            <p:spPr>
              <a:xfrm>
                <a:off x="1330289" y="13759572"/>
                <a:ext cx="137160" cy="457200"/>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31" name="Rectangle: Rounded Corners 237">
                <a:extLst>
                  <a:ext uri="{FF2B5EF4-FFF2-40B4-BE49-F238E27FC236}">
                    <a16:creationId xmlns:a16="http://schemas.microsoft.com/office/drawing/2014/main" id="{DC8D2030-AB5F-4512-B4C1-C0AFC2A9C07E}"/>
                  </a:ext>
                </a:extLst>
              </p:cNvPr>
              <p:cNvSpPr/>
              <p:nvPr/>
            </p:nvSpPr>
            <p:spPr>
              <a:xfrm>
                <a:off x="1151497" y="14259073"/>
                <a:ext cx="137160" cy="457200"/>
              </a:xfrm>
              <a:prstGeom prst="roundRect">
                <a:avLst/>
              </a:prstGeom>
              <a:solidFill>
                <a:schemeClr val="accent1"/>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32" name="Rectangle: Rounded Corners 238">
                <a:extLst>
                  <a:ext uri="{FF2B5EF4-FFF2-40B4-BE49-F238E27FC236}">
                    <a16:creationId xmlns:a16="http://schemas.microsoft.com/office/drawing/2014/main" id="{04F14D0C-25BA-5995-234D-B06B1542E304}"/>
                  </a:ext>
                </a:extLst>
              </p:cNvPr>
              <p:cNvSpPr/>
              <p:nvPr/>
            </p:nvSpPr>
            <p:spPr>
              <a:xfrm>
                <a:off x="1330289" y="14259073"/>
                <a:ext cx="137160" cy="457200"/>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grpSp>
          <p:nvGrpSpPr>
            <p:cNvPr id="17" name="Group 16">
              <a:extLst>
                <a:ext uri="{FF2B5EF4-FFF2-40B4-BE49-F238E27FC236}">
                  <a16:creationId xmlns:a16="http://schemas.microsoft.com/office/drawing/2014/main" id="{355EE718-FC23-998D-A4BD-E21DD0F8C522}"/>
                </a:ext>
              </a:extLst>
            </p:cNvPr>
            <p:cNvGrpSpPr/>
            <p:nvPr/>
          </p:nvGrpSpPr>
          <p:grpSpPr>
            <a:xfrm rot="1960885" flipH="1">
              <a:off x="4737228" y="3882458"/>
              <a:ext cx="337754" cy="700154"/>
              <a:chOff x="1151497" y="13759572"/>
              <a:chExt cx="315952" cy="956701"/>
            </a:xfrm>
          </p:grpSpPr>
          <p:sp>
            <p:nvSpPr>
              <p:cNvPr id="25" name="Rectangle: Rounded Corners 240">
                <a:extLst>
                  <a:ext uri="{FF2B5EF4-FFF2-40B4-BE49-F238E27FC236}">
                    <a16:creationId xmlns:a16="http://schemas.microsoft.com/office/drawing/2014/main" id="{9AC541A5-66FF-CC9C-E1D2-3E7332A31B87}"/>
                  </a:ext>
                </a:extLst>
              </p:cNvPr>
              <p:cNvSpPr/>
              <p:nvPr/>
            </p:nvSpPr>
            <p:spPr>
              <a:xfrm>
                <a:off x="1151497" y="13759572"/>
                <a:ext cx="137160" cy="457200"/>
              </a:xfrm>
              <a:prstGeom prst="roundRect">
                <a:avLst/>
              </a:prstGeom>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6" name="Rectangle: Rounded Corners 241">
                <a:extLst>
                  <a:ext uri="{FF2B5EF4-FFF2-40B4-BE49-F238E27FC236}">
                    <a16:creationId xmlns:a16="http://schemas.microsoft.com/office/drawing/2014/main" id="{9D7506A7-1307-E7F6-E852-5869DEA941D1}"/>
                  </a:ext>
                </a:extLst>
              </p:cNvPr>
              <p:cNvSpPr/>
              <p:nvPr/>
            </p:nvSpPr>
            <p:spPr>
              <a:xfrm>
                <a:off x="1330289" y="13759572"/>
                <a:ext cx="137160" cy="457200"/>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7" name="Rectangle: Rounded Corners 242">
                <a:extLst>
                  <a:ext uri="{FF2B5EF4-FFF2-40B4-BE49-F238E27FC236}">
                    <a16:creationId xmlns:a16="http://schemas.microsoft.com/office/drawing/2014/main" id="{FA4634CD-8BEC-446E-208F-C38F9516C4DC}"/>
                  </a:ext>
                </a:extLst>
              </p:cNvPr>
              <p:cNvSpPr/>
              <p:nvPr/>
            </p:nvSpPr>
            <p:spPr>
              <a:xfrm>
                <a:off x="1151497" y="14259073"/>
                <a:ext cx="137160" cy="457200"/>
              </a:xfrm>
              <a:prstGeom prst="roundRect">
                <a:avLst/>
              </a:prstGeom>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8" name="Rectangle: Rounded Corners 243">
                <a:extLst>
                  <a:ext uri="{FF2B5EF4-FFF2-40B4-BE49-F238E27FC236}">
                    <a16:creationId xmlns:a16="http://schemas.microsoft.com/office/drawing/2014/main" id="{35CE7305-665D-3C4A-38CD-CAB86CC9D19F}"/>
                  </a:ext>
                </a:extLst>
              </p:cNvPr>
              <p:cNvSpPr/>
              <p:nvPr/>
            </p:nvSpPr>
            <p:spPr>
              <a:xfrm>
                <a:off x="1330289" y="14259073"/>
                <a:ext cx="137160" cy="457200"/>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sp>
          <p:nvSpPr>
            <p:cNvPr id="18" name="Rectangle: Rounded Corners 84">
              <a:extLst>
                <a:ext uri="{FF2B5EF4-FFF2-40B4-BE49-F238E27FC236}">
                  <a16:creationId xmlns:a16="http://schemas.microsoft.com/office/drawing/2014/main" id="{BD44CE31-9561-CD82-E33A-C5E595615064}"/>
                </a:ext>
              </a:extLst>
            </p:cNvPr>
            <p:cNvSpPr/>
            <p:nvPr/>
          </p:nvSpPr>
          <p:spPr>
            <a:xfrm>
              <a:off x="4240668" y="4573458"/>
              <a:ext cx="146625" cy="468437"/>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9" name="Rectangle: Rounded Corners 244">
              <a:extLst>
                <a:ext uri="{FF2B5EF4-FFF2-40B4-BE49-F238E27FC236}">
                  <a16:creationId xmlns:a16="http://schemas.microsoft.com/office/drawing/2014/main" id="{B9699CCE-C787-557C-65A2-73C77E8B585D}"/>
                </a:ext>
              </a:extLst>
            </p:cNvPr>
            <p:cNvSpPr/>
            <p:nvPr/>
          </p:nvSpPr>
          <p:spPr>
            <a:xfrm>
              <a:off x="4434869" y="4573458"/>
              <a:ext cx="146625" cy="468437"/>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0" name="Rectangle: Rounded Corners 245">
              <a:extLst>
                <a:ext uri="{FF2B5EF4-FFF2-40B4-BE49-F238E27FC236}">
                  <a16:creationId xmlns:a16="http://schemas.microsoft.com/office/drawing/2014/main" id="{4FE7A6F6-2A7F-7CC0-6433-9A75FFDC23A6}"/>
                </a:ext>
              </a:extLst>
            </p:cNvPr>
            <p:cNvSpPr/>
            <p:nvPr/>
          </p:nvSpPr>
          <p:spPr>
            <a:xfrm>
              <a:off x="4240668" y="5073030"/>
              <a:ext cx="146625" cy="468437"/>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1" name="Rectangle: Rounded Corners 246">
              <a:extLst>
                <a:ext uri="{FF2B5EF4-FFF2-40B4-BE49-F238E27FC236}">
                  <a16:creationId xmlns:a16="http://schemas.microsoft.com/office/drawing/2014/main" id="{22E2AD76-F686-AFC0-C7A2-3E21A2E73DBA}"/>
                </a:ext>
              </a:extLst>
            </p:cNvPr>
            <p:cNvSpPr/>
            <p:nvPr/>
          </p:nvSpPr>
          <p:spPr>
            <a:xfrm>
              <a:off x="4434869" y="5073030"/>
              <a:ext cx="146625" cy="468437"/>
            </a:xfrm>
            <a:prstGeom prst="roundRect">
              <a:avLst/>
            </a:prstGeom>
            <a:solidFill>
              <a:schemeClr val="accent6"/>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cxnSp>
          <p:nvCxnSpPr>
            <p:cNvPr id="24" name="Straight Connector 23">
              <a:extLst>
                <a:ext uri="{FF2B5EF4-FFF2-40B4-BE49-F238E27FC236}">
                  <a16:creationId xmlns:a16="http://schemas.microsoft.com/office/drawing/2014/main" id="{33716D14-09C1-E02A-F1C1-DBB611017014}"/>
                </a:ext>
              </a:extLst>
            </p:cNvPr>
            <p:cNvCxnSpPr/>
            <p:nvPr/>
          </p:nvCxnSpPr>
          <p:spPr>
            <a:xfrm>
              <a:off x="4317436" y="4529622"/>
              <a:ext cx="1955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Freeform: Shape 34">
              <a:extLst>
                <a:ext uri="{FF2B5EF4-FFF2-40B4-BE49-F238E27FC236}">
                  <a16:creationId xmlns:a16="http://schemas.microsoft.com/office/drawing/2014/main" id="{329BFD0C-CEE2-EE3A-0E12-B6D1A0EBD2EA}"/>
                </a:ext>
              </a:extLst>
            </p:cNvPr>
            <p:cNvSpPr/>
            <p:nvPr/>
          </p:nvSpPr>
          <p:spPr bwMode="auto">
            <a:xfrm>
              <a:off x="4243370" y="4423447"/>
              <a:ext cx="68704" cy="141220"/>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5875">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4F46C784-7B82-9588-4295-0A142AD39313}"/>
                </a:ext>
              </a:extLst>
            </p:cNvPr>
            <p:cNvSpPr/>
            <p:nvPr/>
          </p:nvSpPr>
          <p:spPr bwMode="auto">
            <a:xfrm flipH="1">
              <a:off x="4503447" y="4431814"/>
              <a:ext cx="73152" cy="137160"/>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5875">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grpSp>
        <p:nvGrpSpPr>
          <p:cNvPr id="118" name="Group 117">
            <a:extLst>
              <a:ext uri="{FF2B5EF4-FFF2-40B4-BE49-F238E27FC236}">
                <a16:creationId xmlns:a16="http://schemas.microsoft.com/office/drawing/2014/main" id="{0933F33B-84B9-432A-EA74-74264380108C}"/>
              </a:ext>
            </a:extLst>
          </p:cNvPr>
          <p:cNvGrpSpPr/>
          <p:nvPr/>
        </p:nvGrpSpPr>
        <p:grpSpPr>
          <a:xfrm>
            <a:off x="9313194" y="4035504"/>
            <a:ext cx="1672498" cy="1775715"/>
            <a:chOff x="1976501" y="3778573"/>
            <a:chExt cx="1464471" cy="1554850"/>
          </a:xfrm>
        </p:grpSpPr>
        <p:sp>
          <p:nvSpPr>
            <p:cNvPr id="127" name="Rectangle 126">
              <a:extLst>
                <a:ext uri="{FF2B5EF4-FFF2-40B4-BE49-F238E27FC236}">
                  <a16:creationId xmlns:a16="http://schemas.microsoft.com/office/drawing/2014/main" id="{1A2DC30D-A722-22A5-4822-7D277CF2D1C9}"/>
                </a:ext>
              </a:extLst>
            </p:cNvPr>
            <p:cNvSpPr/>
            <p:nvPr/>
          </p:nvSpPr>
          <p:spPr bwMode="auto">
            <a:xfrm>
              <a:off x="2901818" y="5113488"/>
              <a:ext cx="144905" cy="38378"/>
            </a:xfrm>
            <a:prstGeom prst="rect">
              <a:avLst/>
            </a:prstGeom>
            <a:solidFill>
              <a:srgbClr val="68A0DE"/>
            </a:solidFill>
            <a:ln w="28575">
              <a:no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8" name="Freeform 73">
              <a:extLst>
                <a:ext uri="{FF2B5EF4-FFF2-40B4-BE49-F238E27FC236}">
                  <a16:creationId xmlns:a16="http://schemas.microsoft.com/office/drawing/2014/main" id="{4B18469C-DA0A-3F32-1999-9D228AD69132}"/>
                </a:ext>
              </a:extLst>
            </p:cNvPr>
            <p:cNvSpPr/>
            <p:nvPr/>
          </p:nvSpPr>
          <p:spPr bwMode="auto">
            <a:xfrm>
              <a:off x="3010041" y="4016813"/>
              <a:ext cx="430931" cy="568975"/>
            </a:xfrm>
            <a:custGeom>
              <a:avLst/>
              <a:gdLst>
                <a:gd name="connsiteX0" fmla="*/ 256674 w 890337"/>
                <a:gd name="connsiteY0" fmla="*/ 1122948 h 1130969"/>
                <a:gd name="connsiteX1" fmla="*/ 890337 w 890337"/>
                <a:gd name="connsiteY1" fmla="*/ 216569 h 1130969"/>
                <a:gd name="connsiteX2" fmla="*/ 842211 w 890337"/>
                <a:gd name="connsiteY2" fmla="*/ 0 h 1130969"/>
                <a:gd name="connsiteX3" fmla="*/ 625642 w 890337"/>
                <a:gd name="connsiteY3" fmla="*/ 0 h 1130969"/>
                <a:gd name="connsiteX4" fmla="*/ 0 w 890337"/>
                <a:gd name="connsiteY4" fmla="*/ 906379 h 1130969"/>
                <a:gd name="connsiteX5" fmla="*/ 24063 w 890337"/>
                <a:gd name="connsiteY5" fmla="*/ 1130969 h 1130969"/>
                <a:gd name="connsiteX6" fmla="*/ 256674 w 890337"/>
                <a:gd name="connsiteY6" fmla="*/ 1122948 h 1130969"/>
                <a:gd name="connsiteX0" fmla="*/ 256674 w 895015"/>
                <a:gd name="connsiteY0" fmla="*/ 1122948 h 1130969"/>
                <a:gd name="connsiteX1" fmla="*/ 890337 w 895015"/>
                <a:gd name="connsiteY1" fmla="*/ 216569 h 1130969"/>
                <a:gd name="connsiteX2" fmla="*/ 842211 w 895015"/>
                <a:gd name="connsiteY2" fmla="*/ 0 h 1130969"/>
                <a:gd name="connsiteX3" fmla="*/ 625642 w 895015"/>
                <a:gd name="connsiteY3" fmla="*/ 0 h 1130969"/>
                <a:gd name="connsiteX4" fmla="*/ 0 w 895015"/>
                <a:gd name="connsiteY4" fmla="*/ 906379 h 1130969"/>
                <a:gd name="connsiteX5" fmla="*/ 24063 w 895015"/>
                <a:gd name="connsiteY5" fmla="*/ 1130969 h 1130969"/>
                <a:gd name="connsiteX6" fmla="*/ 256674 w 895015"/>
                <a:gd name="connsiteY6" fmla="*/ 1122948 h 1130969"/>
                <a:gd name="connsiteX0" fmla="*/ 256674 w 917747"/>
                <a:gd name="connsiteY0" fmla="*/ 1122948 h 1130969"/>
                <a:gd name="connsiteX1" fmla="*/ 890337 w 917747"/>
                <a:gd name="connsiteY1" fmla="*/ 216569 h 1130969"/>
                <a:gd name="connsiteX2" fmla="*/ 842211 w 917747"/>
                <a:gd name="connsiteY2" fmla="*/ 0 h 1130969"/>
                <a:gd name="connsiteX3" fmla="*/ 625642 w 917747"/>
                <a:gd name="connsiteY3" fmla="*/ 0 h 1130969"/>
                <a:gd name="connsiteX4" fmla="*/ 0 w 917747"/>
                <a:gd name="connsiteY4" fmla="*/ 906379 h 1130969"/>
                <a:gd name="connsiteX5" fmla="*/ 24063 w 917747"/>
                <a:gd name="connsiteY5" fmla="*/ 1130969 h 1130969"/>
                <a:gd name="connsiteX6" fmla="*/ 256674 w 917747"/>
                <a:gd name="connsiteY6" fmla="*/ 1122948 h 1130969"/>
                <a:gd name="connsiteX0" fmla="*/ 256674 w 917747"/>
                <a:gd name="connsiteY0" fmla="*/ 1154698 h 1162719"/>
                <a:gd name="connsiteX1" fmla="*/ 890337 w 917747"/>
                <a:gd name="connsiteY1" fmla="*/ 248319 h 1162719"/>
                <a:gd name="connsiteX2" fmla="*/ 842211 w 917747"/>
                <a:gd name="connsiteY2" fmla="*/ 31750 h 1162719"/>
                <a:gd name="connsiteX3" fmla="*/ 625642 w 917747"/>
                <a:gd name="connsiteY3" fmla="*/ 31750 h 1162719"/>
                <a:gd name="connsiteX4" fmla="*/ 0 w 917747"/>
                <a:gd name="connsiteY4" fmla="*/ 938129 h 1162719"/>
                <a:gd name="connsiteX5" fmla="*/ 24063 w 917747"/>
                <a:gd name="connsiteY5" fmla="*/ 1162719 h 1162719"/>
                <a:gd name="connsiteX6" fmla="*/ 256674 w 917747"/>
                <a:gd name="connsiteY6" fmla="*/ 1154698 h 1162719"/>
                <a:gd name="connsiteX0" fmla="*/ 256674 w 917747"/>
                <a:gd name="connsiteY0" fmla="*/ 1166461 h 1174482"/>
                <a:gd name="connsiteX1" fmla="*/ 890337 w 917747"/>
                <a:gd name="connsiteY1" fmla="*/ 260082 h 1174482"/>
                <a:gd name="connsiteX2" fmla="*/ 842211 w 917747"/>
                <a:gd name="connsiteY2" fmla="*/ 43513 h 1174482"/>
                <a:gd name="connsiteX3" fmla="*/ 625642 w 917747"/>
                <a:gd name="connsiteY3" fmla="*/ 43513 h 1174482"/>
                <a:gd name="connsiteX4" fmla="*/ 0 w 917747"/>
                <a:gd name="connsiteY4" fmla="*/ 949892 h 1174482"/>
                <a:gd name="connsiteX5" fmla="*/ 24063 w 917747"/>
                <a:gd name="connsiteY5" fmla="*/ 1174482 h 1174482"/>
                <a:gd name="connsiteX6" fmla="*/ 256674 w 917747"/>
                <a:gd name="connsiteY6" fmla="*/ 1166461 h 1174482"/>
                <a:gd name="connsiteX0" fmla="*/ 256674 w 917747"/>
                <a:gd name="connsiteY0" fmla="*/ 1166461 h 1203631"/>
                <a:gd name="connsiteX1" fmla="*/ 890337 w 917747"/>
                <a:gd name="connsiteY1" fmla="*/ 260082 h 1203631"/>
                <a:gd name="connsiteX2" fmla="*/ 842211 w 917747"/>
                <a:gd name="connsiteY2" fmla="*/ 43513 h 1203631"/>
                <a:gd name="connsiteX3" fmla="*/ 625642 w 917747"/>
                <a:gd name="connsiteY3" fmla="*/ 43513 h 1203631"/>
                <a:gd name="connsiteX4" fmla="*/ 0 w 917747"/>
                <a:gd name="connsiteY4" fmla="*/ 949892 h 1203631"/>
                <a:gd name="connsiteX5" fmla="*/ 24063 w 917747"/>
                <a:gd name="connsiteY5" fmla="*/ 1174482 h 1203631"/>
                <a:gd name="connsiteX6" fmla="*/ 256674 w 917747"/>
                <a:gd name="connsiteY6" fmla="*/ 1166461 h 1203631"/>
                <a:gd name="connsiteX0" fmla="*/ 256674 w 917747"/>
                <a:gd name="connsiteY0" fmla="*/ 1166461 h 1211739"/>
                <a:gd name="connsiteX1" fmla="*/ 890337 w 917747"/>
                <a:gd name="connsiteY1" fmla="*/ 260082 h 1211739"/>
                <a:gd name="connsiteX2" fmla="*/ 842211 w 917747"/>
                <a:gd name="connsiteY2" fmla="*/ 43513 h 1211739"/>
                <a:gd name="connsiteX3" fmla="*/ 625642 w 917747"/>
                <a:gd name="connsiteY3" fmla="*/ 43513 h 1211739"/>
                <a:gd name="connsiteX4" fmla="*/ 0 w 917747"/>
                <a:gd name="connsiteY4" fmla="*/ 949892 h 1211739"/>
                <a:gd name="connsiteX5" fmla="*/ 24063 w 917747"/>
                <a:gd name="connsiteY5" fmla="*/ 1174482 h 1211739"/>
                <a:gd name="connsiteX6" fmla="*/ 256674 w 917747"/>
                <a:gd name="connsiteY6" fmla="*/ 1166461 h 1211739"/>
                <a:gd name="connsiteX0" fmla="*/ 262919 w 923992"/>
                <a:gd name="connsiteY0" fmla="*/ 1166461 h 1211739"/>
                <a:gd name="connsiteX1" fmla="*/ 896582 w 923992"/>
                <a:gd name="connsiteY1" fmla="*/ 260082 h 1211739"/>
                <a:gd name="connsiteX2" fmla="*/ 848456 w 923992"/>
                <a:gd name="connsiteY2" fmla="*/ 43513 h 1211739"/>
                <a:gd name="connsiteX3" fmla="*/ 631887 w 923992"/>
                <a:gd name="connsiteY3" fmla="*/ 43513 h 1211739"/>
                <a:gd name="connsiteX4" fmla="*/ 6245 w 923992"/>
                <a:gd name="connsiteY4" fmla="*/ 949892 h 1211739"/>
                <a:gd name="connsiteX5" fmla="*/ 30308 w 923992"/>
                <a:gd name="connsiteY5" fmla="*/ 1174482 h 1211739"/>
                <a:gd name="connsiteX6" fmla="*/ 262919 w 923992"/>
                <a:gd name="connsiteY6" fmla="*/ 1166461 h 1211739"/>
                <a:gd name="connsiteX0" fmla="*/ 256674 w 917747"/>
                <a:gd name="connsiteY0" fmla="*/ 1166461 h 1211739"/>
                <a:gd name="connsiteX1" fmla="*/ 890337 w 917747"/>
                <a:gd name="connsiteY1" fmla="*/ 260082 h 1211739"/>
                <a:gd name="connsiteX2" fmla="*/ 842211 w 917747"/>
                <a:gd name="connsiteY2" fmla="*/ 43513 h 1211739"/>
                <a:gd name="connsiteX3" fmla="*/ 625642 w 917747"/>
                <a:gd name="connsiteY3" fmla="*/ 43513 h 1211739"/>
                <a:gd name="connsiteX4" fmla="*/ 0 w 917747"/>
                <a:gd name="connsiteY4" fmla="*/ 949892 h 1211739"/>
                <a:gd name="connsiteX5" fmla="*/ 24063 w 917747"/>
                <a:gd name="connsiteY5" fmla="*/ 1174482 h 1211739"/>
                <a:gd name="connsiteX6" fmla="*/ 256674 w 917747"/>
                <a:gd name="connsiteY6" fmla="*/ 1166461 h 121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747" h="1211739">
                  <a:moveTo>
                    <a:pt x="256674" y="1166461"/>
                  </a:moveTo>
                  <a:lnTo>
                    <a:pt x="890337" y="260082"/>
                  </a:lnTo>
                  <a:cubicBezTo>
                    <a:pt x="931445" y="192655"/>
                    <a:pt x="934453" y="96653"/>
                    <a:pt x="842211" y="43513"/>
                  </a:cubicBezTo>
                  <a:cubicBezTo>
                    <a:pt x="765259" y="-27925"/>
                    <a:pt x="712119" y="650"/>
                    <a:pt x="625642" y="43513"/>
                  </a:cubicBezTo>
                  <a:lnTo>
                    <a:pt x="0" y="949892"/>
                  </a:lnTo>
                  <a:cubicBezTo>
                    <a:pt x="-39604" y="1024755"/>
                    <a:pt x="-31583" y="1094856"/>
                    <a:pt x="24063" y="1174482"/>
                  </a:cubicBezTo>
                  <a:cubicBezTo>
                    <a:pt x="153988" y="1243245"/>
                    <a:pt x="202950" y="1202473"/>
                    <a:pt x="256674" y="1166461"/>
                  </a:cubicBezTo>
                  <a:close/>
                </a:path>
              </a:pathLst>
            </a:custGeom>
            <a:solidFill>
              <a:srgbClr val="1D2E58">
                <a:lumMod val="60000"/>
                <a:lumOff val="40000"/>
              </a:srgbClr>
            </a:solidFill>
            <a:ln w="28575">
              <a:solidFill>
                <a:srgbClr val="68A0DE">
                  <a:lumMod val="50000"/>
                </a:srgb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9" name="Freeform 74">
              <a:extLst>
                <a:ext uri="{FF2B5EF4-FFF2-40B4-BE49-F238E27FC236}">
                  <a16:creationId xmlns:a16="http://schemas.microsoft.com/office/drawing/2014/main" id="{A868E038-4E41-F8A3-BF8F-CBC475BFA9E1}"/>
                </a:ext>
              </a:extLst>
            </p:cNvPr>
            <p:cNvSpPr/>
            <p:nvPr/>
          </p:nvSpPr>
          <p:spPr bwMode="auto">
            <a:xfrm flipV="1">
              <a:off x="1976501" y="4038929"/>
              <a:ext cx="430931" cy="568975"/>
            </a:xfrm>
            <a:custGeom>
              <a:avLst/>
              <a:gdLst>
                <a:gd name="connsiteX0" fmla="*/ 256674 w 890337"/>
                <a:gd name="connsiteY0" fmla="*/ 1122948 h 1130969"/>
                <a:gd name="connsiteX1" fmla="*/ 890337 w 890337"/>
                <a:gd name="connsiteY1" fmla="*/ 216569 h 1130969"/>
                <a:gd name="connsiteX2" fmla="*/ 842211 w 890337"/>
                <a:gd name="connsiteY2" fmla="*/ 0 h 1130969"/>
                <a:gd name="connsiteX3" fmla="*/ 625642 w 890337"/>
                <a:gd name="connsiteY3" fmla="*/ 0 h 1130969"/>
                <a:gd name="connsiteX4" fmla="*/ 0 w 890337"/>
                <a:gd name="connsiteY4" fmla="*/ 906379 h 1130969"/>
                <a:gd name="connsiteX5" fmla="*/ 24063 w 890337"/>
                <a:gd name="connsiteY5" fmla="*/ 1130969 h 1130969"/>
                <a:gd name="connsiteX6" fmla="*/ 256674 w 890337"/>
                <a:gd name="connsiteY6" fmla="*/ 1122948 h 1130969"/>
                <a:gd name="connsiteX0" fmla="*/ 256674 w 895015"/>
                <a:gd name="connsiteY0" fmla="*/ 1122948 h 1130969"/>
                <a:gd name="connsiteX1" fmla="*/ 890337 w 895015"/>
                <a:gd name="connsiteY1" fmla="*/ 216569 h 1130969"/>
                <a:gd name="connsiteX2" fmla="*/ 842211 w 895015"/>
                <a:gd name="connsiteY2" fmla="*/ 0 h 1130969"/>
                <a:gd name="connsiteX3" fmla="*/ 625642 w 895015"/>
                <a:gd name="connsiteY3" fmla="*/ 0 h 1130969"/>
                <a:gd name="connsiteX4" fmla="*/ 0 w 895015"/>
                <a:gd name="connsiteY4" fmla="*/ 906379 h 1130969"/>
                <a:gd name="connsiteX5" fmla="*/ 24063 w 895015"/>
                <a:gd name="connsiteY5" fmla="*/ 1130969 h 1130969"/>
                <a:gd name="connsiteX6" fmla="*/ 256674 w 895015"/>
                <a:gd name="connsiteY6" fmla="*/ 1122948 h 1130969"/>
                <a:gd name="connsiteX0" fmla="*/ 256674 w 917747"/>
                <a:gd name="connsiteY0" fmla="*/ 1122948 h 1130969"/>
                <a:gd name="connsiteX1" fmla="*/ 890337 w 917747"/>
                <a:gd name="connsiteY1" fmla="*/ 216569 h 1130969"/>
                <a:gd name="connsiteX2" fmla="*/ 842211 w 917747"/>
                <a:gd name="connsiteY2" fmla="*/ 0 h 1130969"/>
                <a:gd name="connsiteX3" fmla="*/ 625642 w 917747"/>
                <a:gd name="connsiteY3" fmla="*/ 0 h 1130969"/>
                <a:gd name="connsiteX4" fmla="*/ 0 w 917747"/>
                <a:gd name="connsiteY4" fmla="*/ 906379 h 1130969"/>
                <a:gd name="connsiteX5" fmla="*/ 24063 w 917747"/>
                <a:gd name="connsiteY5" fmla="*/ 1130969 h 1130969"/>
                <a:gd name="connsiteX6" fmla="*/ 256674 w 917747"/>
                <a:gd name="connsiteY6" fmla="*/ 1122948 h 1130969"/>
                <a:gd name="connsiteX0" fmla="*/ 256674 w 917747"/>
                <a:gd name="connsiteY0" fmla="*/ 1154698 h 1162719"/>
                <a:gd name="connsiteX1" fmla="*/ 890337 w 917747"/>
                <a:gd name="connsiteY1" fmla="*/ 248319 h 1162719"/>
                <a:gd name="connsiteX2" fmla="*/ 842211 w 917747"/>
                <a:gd name="connsiteY2" fmla="*/ 31750 h 1162719"/>
                <a:gd name="connsiteX3" fmla="*/ 625642 w 917747"/>
                <a:gd name="connsiteY3" fmla="*/ 31750 h 1162719"/>
                <a:gd name="connsiteX4" fmla="*/ 0 w 917747"/>
                <a:gd name="connsiteY4" fmla="*/ 938129 h 1162719"/>
                <a:gd name="connsiteX5" fmla="*/ 24063 w 917747"/>
                <a:gd name="connsiteY5" fmla="*/ 1162719 h 1162719"/>
                <a:gd name="connsiteX6" fmla="*/ 256674 w 917747"/>
                <a:gd name="connsiteY6" fmla="*/ 1154698 h 1162719"/>
                <a:gd name="connsiteX0" fmla="*/ 256674 w 917747"/>
                <a:gd name="connsiteY0" fmla="*/ 1166461 h 1174482"/>
                <a:gd name="connsiteX1" fmla="*/ 890337 w 917747"/>
                <a:gd name="connsiteY1" fmla="*/ 260082 h 1174482"/>
                <a:gd name="connsiteX2" fmla="*/ 842211 w 917747"/>
                <a:gd name="connsiteY2" fmla="*/ 43513 h 1174482"/>
                <a:gd name="connsiteX3" fmla="*/ 625642 w 917747"/>
                <a:gd name="connsiteY3" fmla="*/ 43513 h 1174482"/>
                <a:gd name="connsiteX4" fmla="*/ 0 w 917747"/>
                <a:gd name="connsiteY4" fmla="*/ 949892 h 1174482"/>
                <a:gd name="connsiteX5" fmla="*/ 24063 w 917747"/>
                <a:gd name="connsiteY5" fmla="*/ 1174482 h 1174482"/>
                <a:gd name="connsiteX6" fmla="*/ 256674 w 917747"/>
                <a:gd name="connsiteY6" fmla="*/ 1166461 h 1174482"/>
                <a:gd name="connsiteX0" fmla="*/ 256674 w 917747"/>
                <a:gd name="connsiteY0" fmla="*/ 1166461 h 1203631"/>
                <a:gd name="connsiteX1" fmla="*/ 890337 w 917747"/>
                <a:gd name="connsiteY1" fmla="*/ 260082 h 1203631"/>
                <a:gd name="connsiteX2" fmla="*/ 842211 w 917747"/>
                <a:gd name="connsiteY2" fmla="*/ 43513 h 1203631"/>
                <a:gd name="connsiteX3" fmla="*/ 625642 w 917747"/>
                <a:gd name="connsiteY3" fmla="*/ 43513 h 1203631"/>
                <a:gd name="connsiteX4" fmla="*/ 0 w 917747"/>
                <a:gd name="connsiteY4" fmla="*/ 949892 h 1203631"/>
                <a:gd name="connsiteX5" fmla="*/ 24063 w 917747"/>
                <a:gd name="connsiteY5" fmla="*/ 1174482 h 1203631"/>
                <a:gd name="connsiteX6" fmla="*/ 256674 w 917747"/>
                <a:gd name="connsiteY6" fmla="*/ 1166461 h 1203631"/>
                <a:gd name="connsiteX0" fmla="*/ 256674 w 917747"/>
                <a:gd name="connsiteY0" fmla="*/ 1166461 h 1211739"/>
                <a:gd name="connsiteX1" fmla="*/ 890337 w 917747"/>
                <a:gd name="connsiteY1" fmla="*/ 260082 h 1211739"/>
                <a:gd name="connsiteX2" fmla="*/ 842211 w 917747"/>
                <a:gd name="connsiteY2" fmla="*/ 43513 h 1211739"/>
                <a:gd name="connsiteX3" fmla="*/ 625642 w 917747"/>
                <a:gd name="connsiteY3" fmla="*/ 43513 h 1211739"/>
                <a:gd name="connsiteX4" fmla="*/ 0 w 917747"/>
                <a:gd name="connsiteY4" fmla="*/ 949892 h 1211739"/>
                <a:gd name="connsiteX5" fmla="*/ 24063 w 917747"/>
                <a:gd name="connsiteY5" fmla="*/ 1174482 h 1211739"/>
                <a:gd name="connsiteX6" fmla="*/ 256674 w 917747"/>
                <a:gd name="connsiteY6" fmla="*/ 1166461 h 1211739"/>
                <a:gd name="connsiteX0" fmla="*/ 262919 w 923992"/>
                <a:gd name="connsiteY0" fmla="*/ 1166461 h 1211739"/>
                <a:gd name="connsiteX1" fmla="*/ 896582 w 923992"/>
                <a:gd name="connsiteY1" fmla="*/ 260082 h 1211739"/>
                <a:gd name="connsiteX2" fmla="*/ 848456 w 923992"/>
                <a:gd name="connsiteY2" fmla="*/ 43513 h 1211739"/>
                <a:gd name="connsiteX3" fmla="*/ 631887 w 923992"/>
                <a:gd name="connsiteY3" fmla="*/ 43513 h 1211739"/>
                <a:gd name="connsiteX4" fmla="*/ 6245 w 923992"/>
                <a:gd name="connsiteY4" fmla="*/ 949892 h 1211739"/>
                <a:gd name="connsiteX5" fmla="*/ 30308 w 923992"/>
                <a:gd name="connsiteY5" fmla="*/ 1174482 h 1211739"/>
                <a:gd name="connsiteX6" fmla="*/ 262919 w 923992"/>
                <a:gd name="connsiteY6" fmla="*/ 1166461 h 1211739"/>
                <a:gd name="connsiteX0" fmla="*/ 256674 w 917747"/>
                <a:gd name="connsiteY0" fmla="*/ 1166461 h 1211739"/>
                <a:gd name="connsiteX1" fmla="*/ 890337 w 917747"/>
                <a:gd name="connsiteY1" fmla="*/ 260082 h 1211739"/>
                <a:gd name="connsiteX2" fmla="*/ 842211 w 917747"/>
                <a:gd name="connsiteY2" fmla="*/ 43513 h 1211739"/>
                <a:gd name="connsiteX3" fmla="*/ 625642 w 917747"/>
                <a:gd name="connsiteY3" fmla="*/ 43513 h 1211739"/>
                <a:gd name="connsiteX4" fmla="*/ 0 w 917747"/>
                <a:gd name="connsiteY4" fmla="*/ 949892 h 1211739"/>
                <a:gd name="connsiteX5" fmla="*/ 24063 w 917747"/>
                <a:gd name="connsiteY5" fmla="*/ 1174482 h 1211739"/>
                <a:gd name="connsiteX6" fmla="*/ 256674 w 917747"/>
                <a:gd name="connsiteY6" fmla="*/ 1166461 h 121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7747" h="1211739">
                  <a:moveTo>
                    <a:pt x="256674" y="1166461"/>
                  </a:moveTo>
                  <a:lnTo>
                    <a:pt x="890337" y="260082"/>
                  </a:lnTo>
                  <a:cubicBezTo>
                    <a:pt x="931445" y="192655"/>
                    <a:pt x="934453" y="96653"/>
                    <a:pt x="842211" y="43513"/>
                  </a:cubicBezTo>
                  <a:cubicBezTo>
                    <a:pt x="765259" y="-27925"/>
                    <a:pt x="712119" y="650"/>
                    <a:pt x="625642" y="43513"/>
                  </a:cubicBezTo>
                  <a:lnTo>
                    <a:pt x="0" y="949892"/>
                  </a:lnTo>
                  <a:cubicBezTo>
                    <a:pt x="-39604" y="1024755"/>
                    <a:pt x="-31583" y="1094856"/>
                    <a:pt x="24063" y="1174482"/>
                  </a:cubicBezTo>
                  <a:cubicBezTo>
                    <a:pt x="153988" y="1243245"/>
                    <a:pt x="202950" y="1202473"/>
                    <a:pt x="256674" y="1166461"/>
                  </a:cubicBezTo>
                  <a:close/>
                </a:path>
              </a:pathLst>
            </a:custGeom>
            <a:solidFill>
              <a:srgbClr val="1D2E58">
                <a:lumMod val="60000"/>
                <a:lumOff val="40000"/>
              </a:srgbClr>
            </a:solidFill>
            <a:ln w="28575">
              <a:solidFill>
                <a:srgbClr val="68A0DE">
                  <a:lumMod val="50000"/>
                </a:srgb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0" name="Freeform 39">
              <a:extLst>
                <a:ext uri="{FF2B5EF4-FFF2-40B4-BE49-F238E27FC236}">
                  <a16:creationId xmlns:a16="http://schemas.microsoft.com/office/drawing/2014/main" id="{EE064CC7-E197-0200-6341-7AD7F71E3D6E}"/>
                </a:ext>
              </a:extLst>
            </p:cNvPr>
            <p:cNvSpPr/>
            <p:nvPr/>
          </p:nvSpPr>
          <p:spPr bwMode="auto">
            <a:xfrm>
              <a:off x="2727568" y="3778573"/>
              <a:ext cx="619644" cy="1554850"/>
            </a:xfrm>
            <a:custGeom>
              <a:avLst/>
              <a:gdLst>
                <a:gd name="connsiteX0" fmla="*/ 1010653 w 1283368"/>
                <a:gd name="connsiteY0" fmla="*/ 16042 h 3296653"/>
                <a:gd name="connsiteX1" fmla="*/ 40105 w 1283368"/>
                <a:gd name="connsiteY1" fmla="*/ 1435768 h 3296653"/>
                <a:gd name="connsiteX2" fmla="*/ 0 w 1283368"/>
                <a:gd name="connsiteY2" fmla="*/ 1668379 h 3296653"/>
                <a:gd name="connsiteX3" fmla="*/ 8021 w 1283368"/>
                <a:gd name="connsiteY3" fmla="*/ 3136232 h 3296653"/>
                <a:gd name="connsiteX4" fmla="*/ 176463 w 1283368"/>
                <a:gd name="connsiteY4" fmla="*/ 3296653 h 3296653"/>
                <a:gd name="connsiteX5" fmla="*/ 368968 w 1283368"/>
                <a:gd name="connsiteY5" fmla="*/ 3152274 h 3296653"/>
                <a:gd name="connsiteX6" fmla="*/ 376990 w 1283368"/>
                <a:gd name="connsiteY6" fmla="*/ 1532021 h 3296653"/>
                <a:gd name="connsiteX7" fmla="*/ 1283368 w 1283368"/>
                <a:gd name="connsiteY7" fmla="*/ 232611 h 3296653"/>
                <a:gd name="connsiteX8" fmla="*/ 1259305 w 1283368"/>
                <a:gd name="connsiteY8" fmla="*/ 0 h 3296653"/>
                <a:gd name="connsiteX9" fmla="*/ 1010653 w 1283368"/>
                <a:gd name="connsiteY9" fmla="*/ 16042 h 3296653"/>
                <a:gd name="connsiteX0" fmla="*/ 1010653 w 1307114"/>
                <a:gd name="connsiteY0" fmla="*/ 16042 h 3296653"/>
                <a:gd name="connsiteX1" fmla="*/ 40105 w 1307114"/>
                <a:gd name="connsiteY1" fmla="*/ 1435768 h 3296653"/>
                <a:gd name="connsiteX2" fmla="*/ 0 w 1307114"/>
                <a:gd name="connsiteY2" fmla="*/ 1668379 h 3296653"/>
                <a:gd name="connsiteX3" fmla="*/ 8021 w 1307114"/>
                <a:gd name="connsiteY3" fmla="*/ 3136232 h 3296653"/>
                <a:gd name="connsiteX4" fmla="*/ 176463 w 1307114"/>
                <a:gd name="connsiteY4" fmla="*/ 3296653 h 3296653"/>
                <a:gd name="connsiteX5" fmla="*/ 368968 w 1307114"/>
                <a:gd name="connsiteY5" fmla="*/ 3152274 h 3296653"/>
                <a:gd name="connsiteX6" fmla="*/ 376990 w 1307114"/>
                <a:gd name="connsiteY6" fmla="*/ 1532021 h 3296653"/>
                <a:gd name="connsiteX7" fmla="*/ 1283368 w 1307114"/>
                <a:gd name="connsiteY7" fmla="*/ 232611 h 3296653"/>
                <a:gd name="connsiteX8" fmla="*/ 1259305 w 1307114"/>
                <a:gd name="connsiteY8" fmla="*/ 0 h 3296653"/>
                <a:gd name="connsiteX9" fmla="*/ 1010653 w 1307114"/>
                <a:gd name="connsiteY9" fmla="*/ 16042 h 3296653"/>
                <a:gd name="connsiteX0" fmla="*/ 1010653 w 1307114"/>
                <a:gd name="connsiteY0" fmla="*/ 50145 h 3330756"/>
                <a:gd name="connsiteX1" fmla="*/ 40105 w 1307114"/>
                <a:gd name="connsiteY1" fmla="*/ 1469871 h 3330756"/>
                <a:gd name="connsiteX2" fmla="*/ 0 w 1307114"/>
                <a:gd name="connsiteY2" fmla="*/ 1702482 h 3330756"/>
                <a:gd name="connsiteX3" fmla="*/ 8021 w 1307114"/>
                <a:gd name="connsiteY3" fmla="*/ 3170335 h 3330756"/>
                <a:gd name="connsiteX4" fmla="*/ 176463 w 1307114"/>
                <a:gd name="connsiteY4" fmla="*/ 3330756 h 3330756"/>
                <a:gd name="connsiteX5" fmla="*/ 368968 w 1307114"/>
                <a:gd name="connsiteY5" fmla="*/ 3186377 h 3330756"/>
                <a:gd name="connsiteX6" fmla="*/ 376990 w 1307114"/>
                <a:gd name="connsiteY6" fmla="*/ 1566124 h 3330756"/>
                <a:gd name="connsiteX7" fmla="*/ 1283368 w 1307114"/>
                <a:gd name="connsiteY7" fmla="*/ 266714 h 3330756"/>
                <a:gd name="connsiteX8" fmla="*/ 1259305 w 1307114"/>
                <a:gd name="connsiteY8" fmla="*/ 34103 h 3330756"/>
                <a:gd name="connsiteX9" fmla="*/ 1010653 w 1307114"/>
                <a:gd name="connsiteY9" fmla="*/ 50145 h 3330756"/>
                <a:gd name="connsiteX0" fmla="*/ 1010653 w 1307114"/>
                <a:gd name="connsiteY0" fmla="*/ 50145 h 3330756"/>
                <a:gd name="connsiteX1" fmla="*/ 40105 w 1307114"/>
                <a:gd name="connsiteY1" fmla="*/ 1469871 h 3330756"/>
                <a:gd name="connsiteX2" fmla="*/ 0 w 1307114"/>
                <a:gd name="connsiteY2" fmla="*/ 1702482 h 3330756"/>
                <a:gd name="connsiteX3" fmla="*/ 8021 w 1307114"/>
                <a:gd name="connsiteY3" fmla="*/ 3170335 h 3330756"/>
                <a:gd name="connsiteX4" fmla="*/ 176463 w 1307114"/>
                <a:gd name="connsiteY4" fmla="*/ 3330756 h 3330756"/>
                <a:gd name="connsiteX5" fmla="*/ 368968 w 1307114"/>
                <a:gd name="connsiteY5" fmla="*/ 3186377 h 3330756"/>
                <a:gd name="connsiteX6" fmla="*/ 376990 w 1307114"/>
                <a:gd name="connsiteY6" fmla="*/ 1566124 h 3330756"/>
                <a:gd name="connsiteX7" fmla="*/ 1283368 w 1307114"/>
                <a:gd name="connsiteY7" fmla="*/ 266714 h 3330756"/>
                <a:gd name="connsiteX8" fmla="*/ 1259305 w 1307114"/>
                <a:gd name="connsiteY8" fmla="*/ 34103 h 3330756"/>
                <a:gd name="connsiteX9" fmla="*/ 1010653 w 1307114"/>
                <a:gd name="connsiteY9" fmla="*/ 50145 h 3330756"/>
                <a:gd name="connsiteX0" fmla="*/ 1010653 w 1307114"/>
                <a:gd name="connsiteY0" fmla="*/ 50145 h 3330756"/>
                <a:gd name="connsiteX1" fmla="*/ 40105 w 1307114"/>
                <a:gd name="connsiteY1" fmla="*/ 1469871 h 3330756"/>
                <a:gd name="connsiteX2" fmla="*/ 0 w 1307114"/>
                <a:gd name="connsiteY2" fmla="*/ 1702482 h 3330756"/>
                <a:gd name="connsiteX3" fmla="*/ 8021 w 1307114"/>
                <a:gd name="connsiteY3" fmla="*/ 3170335 h 3330756"/>
                <a:gd name="connsiteX4" fmla="*/ 176463 w 1307114"/>
                <a:gd name="connsiteY4" fmla="*/ 3330756 h 3330756"/>
                <a:gd name="connsiteX5" fmla="*/ 368968 w 1307114"/>
                <a:gd name="connsiteY5" fmla="*/ 3186377 h 3330756"/>
                <a:gd name="connsiteX6" fmla="*/ 376990 w 1307114"/>
                <a:gd name="connsiteY6" fmla="*/ 1566124 h 3330756"/>
                <a:gd name="connsiteX7" fmla="*/ 1283368 w 1307114"/>
                <a:gd name="connsiteY7" fmla="*/ 266714 h 3330756"/>
                <a:gd name="connsiteX8" fmla="*/ 1259305 w 1307114"/>
                <a:gd name="connsiteY8" fmla="*/ 34103 h 3330756"/>
                <a:gd name="connsiteX9" fmla="*/ 1010653 w 1307114"/>
                <a:gd name="connsiteY9" fmla="*/ 50145 h 3330756"/>
                <a:gd name="connsiteX0" fmla="*/ 1010653 w 1307114"/>
                <a:gd name="connsiteY0" fmla="*/ 61604 h 3342215"/>
                <a:gd name="connsiteX1" fmla="*/ 40105 w 1307114"/>
                <a:gd name="connsiteY1" fmla="*/ 1481330 h 3342215"/>
                <a:gd name="connsiteX2" fmla="*/ 0 w 1307114"/>
                <a:gd name="connsiteY2" fmla="*/ 1713941 h 3342215"/>
                <a:gd name="connsiteX3" fmla="*/ 8021 w 1307114"/>
                <a:gd name="connsiteY3" fmla="*/ 3181794 h 3342215"/>
                <a:gd name="connsiteX4" fmla="*/ 176463 w 1307114"/>
                <a:gd name="connsiteY4" fmla="*/ 3342215 h 3342215"/>
                <a:gd name="connsiteX5" fmla="*/ 368968 w 1307114"/>
                <a:gd name="connsiteY5" fmla="*/ 3197836 h 3342215"/>
                <a:gd name="connsiteX6" fmla="*/ 376990 w 1307114"/>
                <a:gd name="connsiteY6" fmla="*/ 1577583 h 3342215"/>
                <a:gd name="connsiteX7" fmla="*/ 1283368 w 1307114"/>
                <a:gd name="connsiteY7" fmla="*/ 278173 h 3342215"/>
                <a:gd name="connsiteX8" fmla="*/ 1259305 w 1307114"/>
                <a:gd name="connsiteY8" fmla="*/ 45562 h 3342215"/>
                <a:gd name="connsiteX9" fmla="*/ 1010653 w 1307114"/>
                <a:gd name="connsiteY9" fmla="*/ 61604 h 3342215"/>
                <a:gd name="connsiteX0" fmla="*/ 1010653 w 1319647"/>
                <a:gd name="connsiteY0" fmla="*/ 61604 h 3342215"/>
                <a:gd name="connsiteX1" fmla="*/ 40105 w 1319647"/>
                <a:gd name="connsiteY1" fmla="*/ 1481330 h 3342215"/>
                <a:gd name="connsiteX2" fmla="*/ 0 w 1319647"/>
                <a:gd name="connsiteY2" fmla="*/ 1713941 h 3342215"/>
                <a:gd name="connsiteX3" fmla="*/ 8021 w 1319647"/>
                <a:gd name="connsiteY3" fmla="*/ 3181794 h 3342215"/>
                <a:gd name="connsiteX4" fmla="*/ 176463 w 1319647"/>
                <a:gd name="connsiteY4" fmla="*/ 3342215 h 3342215"/>
                <a:gd name="connsiteX5" fmla="*/ 368968 w 1319647"/>
                <a:gd name="connsiteY5" fmla="*/ 3197836 h 3342215"/>
                <a:gd name="connsiteX6" fmla="*/ 376990 w 1319647"/>
                <a:gd name="connsiteY6" fmla="*/ 1577583 h 3342215"/>
                <a:gd name="connsiteX7" fmla="*/ 1283368 w 1319647"/>
                <a:gd name="connsiteY7" fmla="*/ 278173 h 3342215"/>
                <a:gd name="connsiteX8" fmla="*/ 1259305 w 1319647"/>
                <a:gd name="connsiteY8" fmla="*/ 45562 h 3342215"/>
                <a:gd name="connsiteX9" fmla="*/ 1010653 w 1319647"/>
                <a:gd name="connsiteY9" fmla="*/ 61604 h 3342215"/>
                <a:gd name="connsiteX0" fmla="*/ 1010653 w 1319647"/>
                <a:gd name="connsiteY0" fmla="*/ 61604 h 3342215"/>
                <a:gd name="connsiteX1" fmla="*/ 40105 w 1319647"/>
                <a:gd name="connsiteY1" fmla="*/ 1481330 h 3342215"/>
                <a:gd name="connsiteX2" fmla="*/ 0 w 1319647"/>
                <a:gd name="connsiteY2" fmla="*/ 1713941 h 3342215"/>
                <a:gd name="connsiteX3" fmla="*/ 8021 w 1319647"/>
                <a:gd name="connsiteY3" fmla="*/ 3181794 h 3342215"/>
                <a:gd name="connsiteX4" fmla="*/ 176463 w 1319647"/>
                <a:gd name="connsiteY4" fmla="*/ 3342215 h 3342215"/>
                <a:gd name="connsiteX5" fmla="*/ 368968 w 1319647"/>
                <a:gd name="connsiteY5" fmla="*/ 3197836 h 3342215"/>
                <a:gd name="connsiteX6" fmla="*/ 376990 w 1319647"/>
                <a:gd name="connsiteY6" fmla="*/ 1577583 h 3342215"/>
                <a:gd name="connsiteX7" fmla="*/ 1283368 w 1319647"/>
                <a:gd name="connsiteY7" fmla="*/ 278173 h 3342215"/>
                <a:gd name="connsiteX8" fmla="*/ 1259305 w 1319647"/>
                <a:gd name="connsiteY8" fmla="*/ 45562 h 3342215"/>
                <a:gd name="connsiteX9" fmla="*/ 1010653 w 1319647"/>
                <a:gd name="connsiteY9" fmla="*/ 61604 h 3342215"/>
                <a:gd name="connsiteX0" fmla="*/ 1010653 w 1319647"/>
                <a:gd name="connsiteY0" fmla="*/ 61604 h 3342215"/>
                <a:gd name="connsiteX1" fmla="*/ 40105 w 1319647"/>
                <a:gd name="connsiteY1" fmla="*/ 1481330 h 3342215"/>
                <a:gd name="connsiteX2" fmla="*/ 0 w 1319647"/>
                <a:gd name="connsiteY2" fmla="*/ 1713941 h 3342215"/>
                <a:gd name="connsiteX3" fmla="*/ 8021 w 1319647"/>
                <a:gd name="connsiteY3" fmla="*/ 3181794 h 3342215"/>
                <a:gd name="connsiteX4" fmla="*/ 176463 w 1319647"/>
                <a:gd name="connsiteY4" fmla="*/ 3342215 h 3342215"/>
                <a:gd name="connsiteX5" fmla="*/ 368968 w 1319647"/>
                <a:gd name="connsiteY5" fmla="*/ 3197836 h 3342215"/>
                <a:gd name="connsiteX6" fmla="*/ 376990 w 1319647"/>
                <a:gd name="connsiteY6" fmla="*/ 1577583 h 3342215"/>
                <a:gd name="connsiteX7" fmla="*/ 1283368 w 1319647"/>
                <a:gd name="connsiteY7" fmla="*/ 278173 h 3342215"/>
                <a:gd name="connsiteX8" fmla="*/ 1259305 w 1319647"/>
                <a:gd name="connsiteY8" fmla="*/ 45562 h 3342215"/>
                <a:gd name="connsiteX9" fmla="*/ 1010653 w 1319647"/>
                <a:gd name="connsiteY9" fmla="*/ 61604 h 3342215"/>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10653 w 1319647"/>
                <a:gd name="connsiteY0" fmla="*/ 61604 h 3334194"/>
                <a:gd name="connsiteX1" fmla="*/ 16293 w 1319647"/>
                <a:gd name="connsiteY1" fmla="*/ 150038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9647" h="3334194">
                  <a:moveTo>
                    <a:pt x="1010653" y="61604"/>
                  </a:moveTo>
                  <a:lnTo>
                    <a:pt x="16293" y="1500380"/>
                  </a:lnTo>
                  <a:lnTo>
                    <a:pt x="0" y="1713941"/>
                  </a:lnTo>
                  <a:cubicBezTo>
                    <a:pt x="2674" y="2203225"/>
                    <a:pt x="5347" y="2692510"/>
                    <a:pt x="8021" y="3181794"/>
                  </a:cubicBezTo>
                  <a:cubicBezTo>
                    <a:pt x="16042" y="3251310"/>
                    <a:pt x="32084" y="3320826"/>
                    <a:pt x="176463" y="3334194"/>
                  </a:cubicBezTo>
                  <a:cubicBezTo>
                    <a:pt x="352925" y="3310132"/>
                    <a:pt x="344905" y="3262004"/>
                    <a:pt x="368968" y="3197836"/>
                  </a:cubicBezTo>
                  <a:lnTo>
                    <a:pt x="376990" y="1577583"/>
                  </a:lnTo>
                  <a:lnTo>
                    <a:pt x="1283368" y="278173"/>
                  </a:lnTo>
                  <a:cubicBezTo>
                    <a:pt x="1315453" y="184594"/>
                    <a:pt x="1355558" y="147163"/>
                    <a:pt x="1259305" y="45562"/>
                  </a:cubicBezTo>
                  <a:cubicBezTo>
                    <a:pt x="1112252" y="-37323"/>
                    <a:pt x="1085516" y="8131"/>
                    <a:pt x="1010653" y="61604"/>
                  </a:cubicBezTo>
                  <a:close/>
                </a:path>
              </a:pathLst>
            </a:custGeom>
            <a:solidFill>
              <a:srgbClr val="1D2E58">
                <a:lumMod val="60000"/>
                <a:lumOff val="40000"/>
              </a:srgbClr>
            </a:solidFill>
            <a:ln w="28575">
              <a:solidFill>
                <a:srgbClr val="68A0DE">
                  <a:lumMod val="50000"/>
                </a:srgb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1" name="Freeform 41">
              <a:extLst>
                <a:ext uri="{FF2B5EF4-FFF2-40B4-BE49-F238E27FC236}">
                  <a16:creationId xmlns:a16="http://schemas.microsoft.com/office/drawing/2014/main" id="{93106377-10B2-3CBC-BFF2-4A30DAF92A10}"/>
                </a:ext>
              </a:extLst>
            </p:cNvPr>
            <p:cNvSpPr/>
            <p:nvPr/>
          </p:nvSpPr>
          <p:spPr bwMode="auto">
            <a:xfrm flipH="1">
              <a:off x="2041130" y="3778573"/>
              <a:ext cx="616174" cy="1554850"/>
            </a:xfrm>
            <a:custGeom>
              <a:avLst/>
              <a:gdLst>
                <a:gd name="connsiteX0" fmla="*/ 1010653 w 1283368"/>
                <a:gd name="connsiteY0" fmla="*/ 16042 h 3296653"/>
                <a:gd name="connsiteX1" fmla="*/ 40105 w 1283368"/>
                <a:gd name="connsiteY1" fmla="*/ 1435768 h 3296653"/>
                <a:gd name="connsiteX2" fmla="*/ 0 w 1283368"/>
                <a:gd name="connsiteY2" fmla="*/ 1668379 h 3296653"/>
                <a:gd name="connsiteX3" fmla="*/ 8021 w 1283368"/>
                <a:gd name="connsiteY3" fmla="*/ 3136232 h 3296653"/>
                <a:gd name="connsiteX4" fmla="*/ 176463 w 1283368"/>
                <a:gd name="connsiteY4" fmla="*/ 3296653 h 3296653"/>
                <a:gd name="connsiteX5" fmla="*/ 368968 w 1283368"/>
                <a:gd name="connsiteY5" fmla="*/ 3152274 h 3296653"/>
                <a:gd name="connsiteX6" fmla="*/ 376990 w 1283368"/>
                <a:gd name="connsiteY6" fmla="*/ 1532021 h 3296653"/>
                <a:gd name="connsiteX7" fmla="*/ 1283368 w 1283368"/>
                <a:gd name="connsiteY7" fmla="*/ 232611 h 3296653"/>
                <a:gd name="connsiteX8" fmla="*/ 1259305 w 1283368"/>
                <a:gd name="connsiteY8" fmla="*/ 0 h 3296653"/>
                <a:gd name="connsiteX9" fmla="*/ 1010653 w 1283368"/>
                <a:gd name="connsiteY9" fmla="*/ 16042 h 3296653"/>
                <a:gd name="connsiteX0" fmla="*/ 1010653 w 1307114"/>
                <a:gd name="connsiteY0" fmla="*/ 16042 h 3296653"/>
                <a:gd name="connsiteX1" fmla="*/ 40105 w 1307114"/>
                <a:gd name="connsiteY1" fmla="*/ 1435768 h 3296653"/>
                <a:gd name="connsiteX2" fmla="*/ 0 w 1307114"/>
                <a:gd name="connsiteY2" fmla="*/ 1668379 h 3296653"/>
                <a:gd name="connsiteX3" fmla="*/ 8021 w 1307114"/>
                <a:gd name="connsiteY3" fmla="*/ 3136232 h 3296653"/>
                <a:gd name="connsiteX4" fmla="*/ 176463 w 1307114"/>
                <a:gd name="connsiteY4" fmla="*/ 3296653 h 3296653"/>
                <a:gd name="connsiteX5" fmla="*/ 368968 w 1307114"/>
                <a:gd name="connsiteY5" fmla="*/ 3152274 h 3296653"/>
                <a:gd name="connsiteX6" fmla="*/ 376990 w 1307114"/>
                <a:gd name="connsiteY6" fmla="*/ 1532021 h 3296653"/>
                <a:gd name="connsiteX7" fmla="*/ 1283368 w 1307114"/>
                <a:gd name="connsiteY7" fmla="*/ 232611 h 3296653"/>
                <a:gd name="connsiteX8" fmla="*/ 1259305 w 1307114"/>
                <a:gd name="connsiteY8" fmla="*/ 0 h 3296653"/>
                <a:gd name="connsiteX9" fmla="*/ 1010653 w 1307114"/>
                <a:gd name="connsiteY9" fmla="*/ 16042 h 3296653"/>
                <a:gd name="connsiteX0" fmla="*/ 1010653 w 1307114"/>
                <a:gd name="connsiteY0" fmla="*/ 50145 h 3330756"/>
                <a:gd name="connsiteX1" fmla="*/ 40105 w 1307114"/>
                <a:gd name="connsiteY1" fmla="*/ 1469871 h 3330756"/>
                <a:gd name="connsiteX2" fmla="*/ 0 w 1307114"/>
                <a:gd name="connsiteY2" fmla="*/ 1702482 h 3330756"/>
                <a:gd name="connsiteX3" fmla="*/ 8021 w 1307114"/>
                <a:gd name="connsiteY3" fmla="*/ 3170335 h 3330756"/>
                <a:gd name="connsiteX4" fmla="*/ 176463 w 1307114"/>
                <a:gd name="connsiteY4" fmla="*/ 3330756 h 3330756"/>
                <a:gd name="connsiteX5" fmla="*/ 368968 w 1307114"/>
                <a:gd name="connsiteY5" fmla="*/ 3186377 h 3330756"/>
                <a:gd name="connsiteX6" fmla="*/ 376990 w 1307114"/>
                <a:gd name="connsiteY6" fmla="*/ 1566124 h 3330756"/>
                <a:gd name="connsiteX7" fmla="*/ 1283368 w 1307114"/>
                <a:gd name="connsiteY7" fmla="*/ 266714 h 3330756"/>
                <a:gd name="connsiteX8" fmla="*/ 1259305 w 1307114"/>
                <a:gd name="connsiteY8" fmla="*/ 34103 h 3330756"/>
                <a:gd name="connsiteX9" fmla="*/ 1010653 w 1307114"/>
                <a:gd name="connsiteY9" fmla="*/ 50145 h 3330756"/>
                <a:gd name="connsiteX0" fmla="*/ 1010653 w 1307114"/>
                <a:gd name="connsiteY0" fmla="*/ 50145 h 3330756"/>
                <a:gd name="connsiteX1" fmla="*/ 40105 w 1307114"/>
                <a:gd name="connsiteY1" fmla="*/ 1469871 h 3330756"/>
                <a:gd name="connsiteX2" fmla="*/ 0 w 1307114"/>
                <a:gd name="connsiteY2" fmla="*/ 1702482 h 3330756"/>
                <a:gd name="connsiteX3" fmla="*/ 8021 w 1307114"/>
                <a:gd name="connsiteY3" fmla="*/ 3170335 h 3330756"/>
                <a:gd name="connsiteX4" fmla="*/ 176463 w 1307114"/>
                <a:gd name="connsiteY4" fmla="*/ 3330756 h 3330756"/>
                <a:gd name="connsiteX5" fmla="*/ 368968 w 1307114"/>
                <a:gd name="connsiteY5" fmla="*/ 3186377 h 3330756"/>
                <a:gd name="connsiteX6" fmla="*/ 376990 w 1307114"/>
                <a:gd name="connsiteY6" fmla="*/ 1566124 h 3330756"/>
                <a:gd name="connsiteX7" fmla="*/ 1283368 w 1307114"/>
                <a:gd name="connsiteY7" fmla="*/ 266714 h 3330756"/>
                <a:gd name="connsiteX8" fmla="*/ 1259305 w 1307114"/>
                <a:gd name="connsiteY8" fmla="*/ 34103 h 3330756"/>
                <a:gd name="connsiteX9" fmla="*/ 1010653 w 1307114"/>
                <a:gd name="connsiteY9" fmla="*/ 50145 h 3330756"/>
                <a:gd name="connsiteX0" fmla="*/ 1010653 w 1307114"/>
                <a:gd name="connsiteY0" fmla="*/ 50145 h 3330756"/>
                <a:gd name="connsiteX1" fmla="*/ 40105 w 1307114"/>
                <a:gd name="connsiteY1" fmla="*/ 1469871 h 3330756"/>
                <a:gd name="connsiteX2" fmla="*/ 0 w 1307114"/>
                <a:gd name="connsiteY2" fmla="*/ 1702482 h 3330756"/>
                <a:gd name="connsiteX3" fmla="*/ 8021 w 1307114"/>
                <a:gd name="connsiteY3" fmla="*/ 3170335 h 3330756"/>
                <a:gd name="connsiteX4" fmla="*/ 176463 w 1307114"/>
                <a:gd name="connsiteY4" fmla="*/ 3330756 h 3330756"/>
                <a:gd name="connsiteX5" fmla="*/ 368968 w 1307114"/>
                <a:gd name="connsiteY5" fmla="*/ 3186377 h 3330756"/>
                <a:gd name="connsiteX6" fmla="*/ 376990 w 1307114"/>
                <a:gd name="connsiteY6" fmla="*/ 1566124 h 3330756"/>
                <a:gd name="connsiteX7" fmla="*/ 1283368 w 1307114"/>
                <a:gd name="connsiteY7" fmla="*/ 266714 h 3330756"/>
                <a:gd name="connsiteX8" fmla="*/ 1259305 w 1307114"/>
                <a:gd name="connsiteY8" fmla="*/ 34103 h 3330756"/>
                <a:gd name="connsiteX9" fmla="*/ 1010653 w 1307114"/>
                <a:gd name="connsiteY9" fmla="*/ 50145 h 3330756"/>
                <a:gd name="connsiteX0" fmla="*/ 1010653 w 1307114"/>
                <a:gd name="connsiteY0" fmla="*/ 61604 h 3342215"/>
                <a:gd name="connsiteX1" fmla="*/ 40105 w 1307114"/>
                <a:gd name="connsiteY1" fmla="*/ 1481330 h 3342215"/>
                <a:gd name="connsiteX2" fmla="*/ 0 w 1307114"/>
                <a:gd name="connsiteY2" fmla="*/ 1713941 h 3342215"/>
                <a:gd name="connsiteX3" fmla="*/ 8021 w 1307114"/>
                <a:gd name="connsiteY3" fmla="*/ 3181794 h 3342215"/>
                <a:gd name="connsiteX4" fmla="*/ 176463 w 1307114"/>
                <a:gd name="connsiteY4" fmla="*/ 3342215 h 3342215"/>
                <a:gd name="connsiteX5" fmla="*/ 368968 w 1307114"/>
                <a:gd name="connsiteY5" fmla="*/ 3197836 h 3342215"/>
                <a:gd name="connsiteX6" fmla="*/ 376990 w 1307114"/>
                <a:gd name="connsiteY6" fmla="*/ 1577583 h 3342215"/>
                <a:gd name="connsiteX7" fmla="*/ 1283368 w 1307114"/>
                <a:gd name="connsiteY7" fmla="*/ 278173 h 3342215"/>
                <a:gd name="connsiteX8" fmla="*/ 1259305 w 1307114"/>
                <a:gd name="connsiteY8" fmla="*/ 45562 h 3342215"/>
                <a:gd name="connsiteX9" fmla="*/ 1010653 w 1307114"/>
                <a:gd name="connsiteY9" fmla="*/ 61604 h 3342215"/>
                <a:gd name="connsiteX0" fmla="*/ 1010653 w 1319647"/>
                <a:gd name="connsiteY0" fmla="*/ 61604 h 3342215"/>
                <a:gd name="connsiteX1" fmla="*/ 40105 w 1319647"/>
                <a:gd name="connsiteY1" fmla="*/ 1481330 h 3342215"/>
                <a:gd name="connsiteX2" fmla="*/ 0 w 1319647"/>
                <a:gd name="connsiteY2" fmla="*/ 1713941 h 3342215"/>
                <a:gd name="connsiteX3" fmla="*/ 8021 w 1319647"/>
                <a:gd name="connsiteY3" fmla="*/ 3181794 h 3342215"/>
                <a:gd name="connsiteX4" fmla="*/ 176463 w 1319647"/>
                <a:gd name="connsiteY4" fmla="*/ 3342215 h 3342215"/>
                <a:gd name="connsiteX5" fmla="*/ 368968 w 1319647"/>
                <a:gd name="connsiteY5" fmla="*/ 3197836 h 3342215"/>
                <a:gd name="connsiteX6" fmla="*/ 376990 w 1319647"/>
                <a:gd name="connsiteY6" fmla="*/ 1577583 h 3342215"/>
                <a:gd name="connsiteX7" fmla="*/ 1283368 w 1319647"/>
                <a:gd name="connsiteY7" fmla="*/ 278173 h 3342215"/>
                <a:gd name="connsiteX8" fmla="*/ 1259305 w 1319647"/>
                <a:gd name="connsiteY8" fmla="*/ 45562 h 3342215"/>
                <a:gd name="connsiteX9" fmla="*/ 1010653 w 1319647"/>
                <a:gd name="connsiteY9" fmla="*/ 61604 h 3342215"/>
                <a:gd name="connsiteX0" fmla="*/ 1010653 w 1319647"/>
                <a:gd name="connsiteY0" fmla="*/ 61604 h 3342215"/>
                <a:gd name="connsiteX1" fmla="*/ 40105 w 1319647"/>
                <a:gd name="connsiteY1" fmla="*/ 1481330 h 3342215"/>
                <a:gd name="connsiteX2" fmla="*/ 0 w 1319647"/>
                <a:gd name="connsiteY2" fmla="*/ 1713941 h 3342215"/>
                <a:gd name="connsiteX3" fmla="*/ 8021 w 1319647"/>
                <a:gd name="connsiteY3" fmla="*/ 3181794 h 3342215"/>
                <a:gd name="connsiteX4" fmla="*/ 176463 w 1319647"/>
                <a:gd name="connsiteY4" fmla="*/ 3342215 h 3342215"/>
                <a:gd name="connsiteX5" fmla="*/ 368968 w 1319647"/>
                <a:gd name="connsiteY5" fmla="*/ 3197836 h 3342215"/>
                <a:gd name="connsiteX6" fmla="*/ 376990 w 1319647"/>
                <a:gd name="connsiteY6" fmla="*/ 1577583 h 3342215"/>
                <a:gd name="connsiteX7" fmla="*/ 1283368 w 1319647"/>
                <a:gd name="connsiteY7" fmla="*/ 278173 h 3342215"/>
                <a:gd name="connsiteX8" fmla="*/ 1259305 w 1319647"/>
                <a:gd name="connsiteY8" fmla="*/ 45562 h 3342215"/>
                <a:gd name="connsiteX9" fmla="*/ 1010653 w 1319647"/>
                <a:gd name="connsiteY9" fmla="*/ 61604 h 3342215"/>
                <a:gd name="connsiteX0" fmla="*/ 1010653 w 1319647"/>
                <a:gd name="connsiteY0" fmla="*/ 61604 h 3342215"/>
                <a:gd name="connsiteX1" fmla="*/ 40105 w 1319647"/>
                <a:gd name="connsiteY1" fmla="*/ 1481330 h 3342215"/>
                <a:gd name="connsiteX2" fmla="*/ 0 w 1319647"/>
                <a:gd name="connsiteY2" fmla="*/ 1713941 h 3342215"/>
                <a:gd name="connsiteX3" fmla="*/ 8021 w 1319647"/>
                <a:gd name="connsiteY3" fmla="*/ 3181794 h 3342215"/>
                <a:gd name="connsiteX4" fmla="*/ 176463 w 1319647"/>
                <a:gd name="connsiteY4" fmla="*/ 3342215 h 3342215"/>
                <a:gd name="connsiteX5" fmla="*/ 368968 w 1319647"/>
                <a:gd name="connsiteY5" fmla="*/ 3197836 h 3342215"/>
                <a:gd name="connsiteX6" fmla="*/ 376990 w 1319647"/>
                <a:gd name="connsiteY6" fmla="*/ 1577583 h 3342215"/>
                <a:gd name="connsiteX7" fmla="*/ 1283368 w 1319647"/>
                <a:gd name="connsiteY7" fmla="*/ 278173 h 3342215"/>
                <a:gd name="connsiteX8" fmla="*/ 1259305 w 1319647"/>
                <a:gd name="connsiteY8" fmla="*/ 45562 h 3342215"/>
                <a:gd name="connsiteX9" fmla="*/ 1010653 w 1319647"/>
                <a:gd name="connsiteY9" fmla="*/ 61604 h 3342215"/>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10653 w 1319647"/>
                <a:gd name="connsiteY0" fmla="*/ 61604 h 3334194"/>
                <a:gd name="connsiteX1" fmla="*/ 40105 w 1319647"/>
                <a:gd name="connsiteY1" fmla="*/ 1481330 h 3334194"/>
                <a:gd name="connsiteX2" fmla="*/ 0 w 1319647"/>
                <a:gd name="connsiteY2" fmla="*/ 1713941 h 3334194"/>
                <a:gd name="connsiteX3" fmla="*/ 8021 w 1319647"/>
                <a:gd name="connsiteY3" fmla="*/ 3181794 h 3334194"/>
                <a:gd name="connsiteX4" fmla="*/ 176463 w 1319647"/>
                <a:gd name="connsiteY4" fmla="*/ 3334194 h 3334194"/>
                <a:gd name="connsiteX5" fmla="*/ 368968 w 1319647"/>
                <a:gd name="connsiteY5" fmla="*/ 3197836 h 3334194"/>
                <a:gd name="connsiteX6" fmla="*/ 376990 w 1319647"/>
                <a:gd name="connsiteY6" fmla="*/ 1577583 h 3334194"/>
                <a:gd name="connsiteX7" fmla="*/ 1283368 w 1319647"/>
                <a:gd name="connsiteY7" fmla="*/ 278173 h 3334194"/>
                <a:gd name="connsiteX8" fmla="*/ 1259305 w 1319647"/>
                <a:gd name="connsiteY8" fmla="*/ 45562 h 3334194"/>
                <a:gd name="connsiteX9" fmla="*/ 1010653 w 1319647"/>
                <a:gd name="connsiteY9" fmla="*/ 61604 h 3334194"/>
                <a:gd name="connsiteX0" fmla="*/ 1003264 w 1312258"/>
                <a:gd name="connsiteY0" fmla="*/ 61604 h 3334194"/>
                <a:gd name="connsiteX1" fmla="*/ 32716 w 1312258"/>
                <a:gd name="connsiteY1" fmla="*/ 1481330 h 3334194"/>
                <a:gd name="connsiteX2" fmla="*/ 2136 w 1312258"/>
                <a:gd name="connsiteY2" fmla="*/ 1713941 h 3334194"/>
                <a:gd name="connsiteX3" fmla="*/ 632 w 1312258"/>
                <a:gd name="connsiteY3" fmla="*/ 3181794 h 3334194"/>
                <a:gd name="connsiteX4" fmla="*/ 169074 w 1312258"/>
                <a:gd name="connsiteY4" fmla="*/ 3334194 h 3334194"/>
                <a:gd name="connsiteX5" fmla="*/ 361579 w 1312258"/>
                <a:gd name="connsiteY5" fmla="*/ 3197836 h 3334194"/>
                <a:gd name="connsiteX6" fmla="*/ 369601 w 1312258"/>
                <a:gd name="connsiteY6" fmla="*/ 1577583 h 3334194"/>
                <a:gd name="connsiteX7" fmla="*/ 1275979 w 1312258"/>
                <a:gd name="connsiteY7" fmla="*/ 278173 h 3334194"/>
                <a:gd name="connsiteX8" fmla="*/ 1251916 w 1312258"/>
                <a:gd name="connsiteY8" fmla="*/ 45562 h 3334194"/>
                <a:gd name="connsiteX9" fmla="*/ 1003264 w 1312258"/>
                <a:gd name="connsiteY9" fmla="*/ 61604 h 33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2258" h="3334194">
                  <a:moveTo>
                    <a:pt x="1003264" y="61604"/>
                  </a:moveTo>
                  <a:lnTo>
                    <a:pt x="32716" y="1481330"/>
                  </a:lnTo>
                  <a:cubicBezTo>
                    <a:pt x="19348" y="1558867"/>
                    <a:pt x="5979" y="1593541"/>
                    <a:pt x="2136" y="1713941"/>
                  </a:cubicBezTo>
                  <a:cubicBezTo>
                    <a:pt x="4810" y="2203225"/>
                    <a:pt x="-2042" y="2692510"/>
                    <a:pt x="632" y="3181794"/>
                  </a:cubicBezTo>
                  <a:cubicBezTo>
                    <a:pt x="8653" y="3251310"/>
                    <a:pt x="24695" y="3320826"/>
                    <a:pt x="169074" y="3334194"/>
                  </a:cubicBezTo>
                  <a:cubicBezTo>
                    <a:pt x="345536" y="3310132"/>
                    <a:pt x="337516" y="3262004"/>
                    <a:pt x="361579" y="3197836"/>
                  </a:cubicBezTo>
                  <a:lnTo>
                    <a:pt x="369601" y="1577583"/>
                  </a:lnTo>
                  <a:lnTo>
                    <a:pt x="1275979" y="278173"/>
                  </a:lnTo>
                  <a:cubicBezTo>
                    <a:pt x="1308064" y="184594"/>
                    <a:pt x="1348169" y="147163"/>
                    <a:pt x="1251916" y="45562"/>
                  </a:cubicBezTo>
                  <a:cubicBezTo>
                    <a:pt x="1104863" y="-37323"/>
                    <a:pt x="1078127" y="8131"/>
                    <a:pt x="1003264" y="61604"/>
                  </a:cubicBezTo>
                  <a:close/>
                </a:path>
              </a:pathLst>
            </a:custGeom>
            <a:solidFill>
              <a:srgbClr val="1D2E58">
                <a:lumMod val="60000"/>
                <a:lumOff val="40000"/>
              </a:srgbClr>
            </a:solidFill>
            <a:ln w="28575">
              <a:solidFill>
                <a:srgbClr val="68A0DE">
                  <a:lumMod val="50000"/>
                </a:srgb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133" name="Straight Connector 132">
              <a:extLst>
                <a:ext uri="{FF2B5EF4-FFF2-40B4-BE49-F238E27FC236}">
                  <a16:creationId xmlns:a16="http://schemas.microsoft.com/office/drawing/2014/main" id="{64691CAD-A80B-8249-34C7-B0B407DC0C36}"/>
                </a:ext>
              </a:extLst>
            </p:cNvPr>
            <p:cNvCxnSpPr>
              <a:cxnSpLocks/>
            </p:cNvCxnSpPr>
            <p:nvPr/>
          </p:nvCxnSpPr>
          <p:spPr bwMode="auto">
            <a:xfrm flipV="1">
              <a:off x="2488521" y="4512957"/>
              <a:ext cx="145887" cy="0"/>
            </a:xfrm>
            <a:prstGeom prst="line">
              <a:avLst/>
            </a:prstGeom>
            <a:noFill/>
            <a:ln w="28575" cap="flat" cmpd="sng" algn="ctr">
              <a:solidFill>
                <a:srgbClr val="F4AB3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136F8FFF-86BE-3E83-BCBD-2DA43C9A746A}"/>
                </a:ext>
              </a:extLst>
            </p:cNvPr>
            <p:cNvCxnSpPr>
              <a:cxnSpLocks/>
            </p:cNvCxnSpPr>
            <p:nvPr/>
          </p:nvCxnSpPr>
          <p:spPr bwMode="auto">
            <a:xfrm flipV="1">
              <a:off x="2744631" y="4512957"/>
              <a:ext cx="157186" cy="0"/>
            </a:xfrm>
            <a:prstGeom prst="line">
              <a:avLst/>
            </a:prstGeom>
            <a:noFill/>
            <a:ln w="28575" cap="flat" cmpd="sng" algn="ctr">
              <a:solidFill>
                <a:srgbClr val="F4AB3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903A6480-17A7-6A41-D031-1F3D240266F8}"/>
                </a:ext>
              </a:extLst>
            </p:cNvPr>
            <p:cNvCxnSpPr/>
            <p:nvPr/>
          </p:nvCxnSpPr>
          <p:spPr bwMode="auto">
            <a:xfrm>
              <a:off x="2491289" y="4902088"/>
              <a:ext cx="156302" cy="0"/>
            </a:xfrm>
            <a:prstGeom prst="line">
              <a:avLst/>
            </a:prstGeom>
            <a:noFill/>
            <a:ln w="28575" cap="flat" cmpd="sng" algn="ctr">
              <a:solidFill>
                <a:srgbClr val="F4AB3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C2E55ECC-A211-3CE2-4C0E-62D4C6F6CA1B}"/>
                </a:ext>
              </a:extLst>
            </p:cNvPr>
            <p:cNvCxnSpPr/>
            <p:nvPr/>
          </p:nvCxnSpPr>
          <p:spPr bwMode="auto">
            <a:xfrm>
              <a:off x="2732333" y="4902088"/>
              <a:ext cx="169484" cy="0"/>
            </a:xfrm>
            <a:prstGeom prst="line">
              <a:avLst/>
            </a:prstGeom>
            <a:noFill/>
            <a:ln w="28575" cap="flat" cmpd="sng" algn="ctr">
              <a:solidFill>
                <a:srgbClr val="F4AB3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C2D55A00-FAEE-2317-577A-89EF78D1F33C}"/>
                </a:ext>
              </a:extLst>
            </p:cNvPr>
            <p:cNvCxnSpPr/>
            <p:nvPr/>
          </p:nvCxnSpPr>
          <p:spPr bwMode="auto">
            <a:xfrm>
              <a:off x="2946014" y="4173615"/>
              <a:ext cx="306165" cy="218384"/>
            </a:xfrm>
            <a:prstGeom prst="line">
              <a:avLst/>
            </a:prstGeom>
            <a:noFill/>
            <a:ln w="28575" cap="flat" cmpd="sng" algn="ctr">
              <a:solidFill>
                <a:srgbClr val="F4AB3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626E22FE-6961-A38F-341D-7FE095837C61}"/>
                </a:ext>
              </a:extLst>
            </p:cNvPr>
            <p:cNvCxnSpPr/>
            <p:nvPr/>
          </p:nvCxnSpPr>
          <p:spPr bwMode="auto">
            <a:xfrm flipV="1">
              <a:off x="2126832" y="4166082"/>
              <a:ext cx="302898" cy="225917"/>
            </a:xfrm>
            <a:prstGeom prst="line">
              <a:avLst/>
            </a:prstGeom>
            <a:noFill/>
            <a:ln w="28575" cap="flat" cmpd="sng" algn="ctr">
              <a:solidFill>
                <a:srgbClr val="F4AB33"/>
              </a:solidFill>
              <a:prstDash val="solid"/>
              <a:round/>
              <a:headEnd type="none" w="med" len="med"/>
              <a:tailEnd type="none" w="med" len="med"/>
            </a:ln>
            <a:effectLst/>
          </p:spPr>
        </p:cxnSp>
        <p:sp>
          <p:nvSpPr>
            <p:cNvPr id="139" name="Rectangle 138">
              <a:extLst>
                <a:ext uri="{FF2B5EF4-FFF2-40B4-BE49-F238E27FC236}">
                  <a16:creationId xmlns:a16="http://schemas.microsoft.com/office/drawing/2014/main" id="{536116DE-F586-2944-F6A3-88C5C5E8D8C0}"/>
                </a:ext>
              </a:extLst>
            </p:cNvPr>
            <p:cNvSpPr/>
            <p:nvPr/>
          </p:nvSpPr>
          <p:spPr bwMode="auto">
            <a:xfrm rot="19486446">
              <a:off x="2252476" y="4244631"/>
              <a:ext cx="50241" cy="70776"/>
            </a:xfrm>
            <a:prstGeom prst="rect">
              <a:avLst/>
            </a:prstGeom>
            <a:solidFill>
              <a:srgbClr val="F4AB33">
                <a:lumMod val="50000"/>
              </a:srgbClr>
            </a:solidFill>
            <a:ln w="28575">
              <a:no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0" name="Rectangle 139">
              <a:extLst>
                <a:ext uri="{FF2B5EF4-FFF2-40B4-BE49-F238E27FC236}">
                  <a16:creationId xmlns:a16="http://schemas.microsoft.com/office/drawing/2014/main" id="{0F5FFE37-141F-02AC-0C3F-DD28F18BCD51}"/>
                </a:ext>
              </a:extLst>
            </p:cNvPr>
            <p:cNvSpPr/>
            <p:nvPr/>
          </p:nvSpPr>
          <p:spPr bwMode="auto">
            <a:xfrm rot="2113554" flipV="1">
              <a:off x="3080908" y="4249418"/>
              <a:ext cx="50241" cy="70776"/>
            </a:xfrm>
            <a:prstGeom prst="rect">
              <a:avLst/>
            </a:prstGeom>
            <a:solidFill>
              <a:srgbClr val="F4AB33">
                <a:lumMod val="50000"/>
              </a:srgbClr>
            </a:solidFill>
            <a:ln w="28575">
              <a:no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1" name="Rectangle 140">
              <a:extLst>
                <a:ext uri="{FF2B5EF4-FFF2-40B4-BE49-F238E27FC236}">
                  <a16:creationId xmlns:a16="http://schemas.microsoft.com/office/drawing/2014/main" id="{F1ED6CD6-09B0-0AE1-6122-291C4A00EF55}"/>
                </a:ext>
              </a:extLst>
            </p:cNvPr>
            <p:cNvSpPr/>
            <p:nvPr/>
          </p:nvSpPr>
          <p:spPr bwMode="auto">
            <a:xfrm rot="5400000" flipV="1">
              <a:off x="2670329" y="4610563"/>
              <a:ext cx="50241" cy="70776"/>
            </a:xfrm>
            <a:prstGeom prst="rect">
              <a:avLst/>
            </a:prstGeom>
            <a:solidFill>
              <a:srgbClr val="F4AB33">
                <a:lumMod val="50000"/>
              </a:srgbClr>
            </a:solidFill>
            <a:ln w="28575">
              <a:no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3" name="7-Point Star 2">
              <a:extLst>
                <a:ext uri="{FF2B5EF4-FFF2-40B4-BE49-F238E27FC236}">
                  <a16:creationId xmlns:a16="http://schemas.microsoft.com/office/drawing/2014/main" id="{C584AB63-1019-BA8F-CC6C-FA32A7B610E7}"/>
                </a:ext>
              </a:extLst>
            </p:cNvPr>
            <p:cNvSpPr/>
            <p:nvPr/>
          </p:nvSpPr>
          <p:spPr bwMode="auto">
            <a:xfrm>
              <a:off x="3031659" y="4980182"/>
              <a:ext cx="240200" cy="240200"/>
            </a:xfrm>
            <a:prstGeom prst="star7">
              <a:avLst/>
            </a:prstGeom>
            <a:solidFill>
              <a:schemeClr val="accent1"/>
            </a:solidFill>
            <a:ln w="28575">
              <a:solidFill>
                <a:schemeClr val="accent1">
                  <a:lumMod val="60000"/>
                  <a:lumOff val="40000"/>
                </a:scheme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 name="Rectangle 143">
              <a:extLst>
                <a:ext uri="{FF2B5EF4-FFF2-40B4-BE49-F238E27FC236}">
                  <a16:creationId xmlns:a16="http://schemas.microsoft.com/office/drawing/2014/main" id="{9E52A1E0-F00E-B868-0201-7CFE18E18C2F}"/>
                </a:ext>
              </a:extLst>
            </p:cNvPr>
            <p:cNvSpPr/>
            <p:nvPr/>
          </p:nvSpPr>
          <p:spPr bwMode="auto">
            <a:xfrm>
              <a:off x="2917483" y="4798977"/>
              <a:ext cx="144905" cy="38378"/>
            </a:xfrm>
            <a:prstGeom prst="rect">
              <a:avLst/>
            </a:prstGeom>
            <a:solidFill>
              <a:srgbClr val="68A0DE"/>
            </a:solidFill>
            <a:ln w="28575">
              <a:no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5" name="7-Point Star 2">
              <a:extLst>
                <a:ext uri="{FF2B5EF4-FFF2-40B4-BE49-F238E27FC236}">
                  <a16:creationId xmlns:a16="http://schemas.microsoft.com/office/drawing/2014/main" id="{9AAAF189-696D-01EC-F71B-5D2C611D3DBF}"/>
                </a:ext>
              </a:extLst>
            </p:cNvPr>
            <p:cNvSpPr/>
            <p:nvPr/>
          </p:nvSpPr>
          <p:spPr bwMode="auto">
            <a:xfrm>
              <a:off x="3052313" y="4666025"/>
              <a:ext cx="240200" cy="240200"/>
            </a:xfrm>
            <a:prstGeom prst="star7">
              <a:avLst/>
            </a:prstGeom>
            <a:solidFill>
              <a:schemeClr val="accent1"/>
            </a:solidFill>
            <a:ln w="28575">
              <a:solidFill>
                <a:schemeClr val="accent1">
                  <a:lumMod val="60000"/>
                  <a:lumOff val="40000"/>
                </a:scheme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6" name="Rectangle 145">
              <a:extLst>
                <a:ext uri="{FF2B5EF4-FFF2-40B4-BE49-F238E27FC236}">
                  <a16:creationId xmlns:a16="http://schemas.microsoft.com/office/drawing/2014/main" id="{C61B1000-D6CA-D623-BA41-FB1EEAA621E5}"/>
                </a:ext>
              </a:extLst>
            </p:cNvPr>
            <p:cNvSpPr/>
            <p:nvPr/>
          </p:nvSpPr>
          <p:spPr bwMode="auto">
            <a:xfrm>
              <a:off x="2321406" y="4788573"/>
              <a:ext cx="147068" cy="38378"/>
            </a:xfrm>
            <a:prstGeom prst="rect">
              <a:avLst/>
            </a:prstGeom>
            <a:solidFill>
              <a:srgbClr val="68A0DE"/>
            </a:solidFill>
            <a:ln w="28575">
              <a:no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7" name="7-Point Star 14">
              <a:extLst>
                <a:ext uri="{FF2B5EF4-FFF2-40B4-BE49-F238E27FC236}">
                  <a16:creationId xmlns:a16="http://schemas.microsoft.com/office/drawing/2014/main" id="{F682C8DA-FDAB-9F69-7B76-25AB2C49859A}"/>
                </a:ext>
              </a:extLst>
            </p:cNvPr>
            <p:cNvSpPr/>
            <p:nvPr/>
          </p:nvSpPr>
          <p:spPr bwMode="auto">
            <a:xfrm rot="20253103">
              <a:off x="2123068" y="4684483"/>
              <a:ext cx="240200" cy="240200"/>
            </a:xfrm>
            <a:prstGeom prst="star7">
              <a:avLst/>
            </a:prstGeom>
            <a:solidFill>
              <a:schemeClr val="accent1"/>
            </a:solidFill>
            <a:ln w="28575">
              <a:solidFill>
                <a:schemeClr val="accent1">
                  <a:lumMod val="60000"/>
                  <a:lumOff val="40000"/>
                </a:schemeClr>
              </a:solidFill>
              <a:miter lim="800000"/>
              <a:headEnd/>
              <a:tailE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49" name="TextBox 148">
            <a:extLst>
              <a:ext uri="{FF2B5EF4-FFF2-40B4-BE49-F238E27FC236}">
                <a16:creationId xmlns:a16="http://schemas.microsoft.com/office/drawing/2014/main" id="{E7AFEC8F-9530-3D18-C5CA-5F814F42D039}"/>
              </a:ext>
            </a:extLst>
          </p:cNvPr>
          <p:cNvSpPr txBox="1"/>
          <p:nvPr/>
        </p:nvSpPr>
        <p:spPr>
          <a:xfrm>
            <a:off x="11135726" y="4192906"/>
            <a:ext cx="736503" cy="338554"/>
          </a:xfrm>
          <a:prstGeom prst="rect">
            <a:avLst/>
          </a:prstGeom>
          <a:noFill/>
          <a:ln>
            <a:noFill/>
          </a:ln>
        </p:spPr>
        <p:txBody>
          <a:bodyPr wrap="square" rtlCol="0">
            <a:spAutoFit/>
          </a:bodyPr>
          <a:lstStyle/>
          <a:p>
            <a:pPr algn="ctr"/>
            <a:r>
              <a:rPr lang="en-US" sz="1600" b="1" dirty="0">
                <a:solidFill>
                  <a:sysClr val="windowText" lastClr="000000"/>
                </a:solidFill>
                <a:latin typeface="Arial" panose="020B0604020202020204" pitchFamily="34" charset="0"/>
                <a:cs typeface="Arial" panose="020B0604020202020204" pitchFamily="34" charset="0"/>
              </a:rPr>
              <a:t>Fab</a:t>
            </a:r>
          </a:p>
        </p:txBody>
      </p:sp>
      <p:sp>
        <p:nvSpPr>
          <p:cNvPr id="150" name="TextBox 149">
            <a:extLst>
              <a:ext uri="{FF2B5EF4-FFF2-40B4-BE49-F238E27FC236}">
                <a16:creationId xmlns:a16="http://schemas.microsoft.com/office/drawing/2014/main" id="{62F0F539-15C6-4306-A95A-B869F5735186}"/>
              </a:ext>
            </a:extLst>
          </p:cNvPr>
          <p:cNvSpPr txBox="1"/>
          <p:nvPr/>
        </p:nvSpPr>
        <p:spPr>
          <a:xfrm>
            <a:off x="11058814" y="5278977"/>
            <a:ext cx="736503" cy="338554"/>
          </a:xfrm>
          <a:prstGeom prst="rect">
            <a:avLst/>
          </a:prstGeom>
          <a:noFill/>
          <a:ln>
            <a:noFill/>
          </a:ln>
        </p:spPr>
        <p:txBody>
          <a:bodyPr wrap="square" rtlCol="0">
            <a:spAutoFit/>
          </a:bodyPr>
          <a:lstStyle/>
          <a:p>
            <a:pPr algn="ctr"/>
            <a:r>
              <a:rPr lang="en-US" sz="1600" b="1" dirty="0">
                <a:solidFill>
                  <a:sysClr val="windowText" lastClr="000000"/>
                </a:solidFill>
                <a:latin typeface="Arial" panose="020B0604020202020204" pitchFamily="34" charset="0"/>
                <a:cs typeface="Arial" panose="020B0604020202020204" pitchFamily="34" charset="0"/>
              </a:rPr>
              <a:t>Fc</a:t>
            </a:r>
          </a:p>
        </p:txBody>
      </p:sp>
      <p:sp>
        <p:nvSpPr>
          <p:cNvPr id="1024" name="Right Brace 1023">
            <a:extLst>
              <a:ext uri="{FF2B5EF4-FFF2-40B4-BE49-F238E27FC236}">
                <a16:creationId xmlns:a16="http://schemas.microsoft.com/office/drawing/2014/main" id="{1D68EF75-1C00-1924-2AC0-D7670896A9A3}"/>
              </a:ext>
            </a:extLst>
          </p:cNvPr>
          <p:cNvSpPr/>
          <p:nvPr/>
        </p:nvSpPr>
        <p:spPr bwMode="auto">
          <a:xfrm>
            <a:off x="11103740" y="4002782"/>
            <a:ext cx="155448" cy="731520"/>
          </a:xfrm>
          <a:prstGeom prst="rightBrace">
            <a:avLst/>
          </a:prstGeom>
          <a:noFill/>
          <a:ln w="28575" cap="flat" cmpd="sng" algn="ctr">
            <a:solidFill>
              <a:schemeClr val="tx1"/>
            </a:solidFill>
            <a:prstDash val="solid"/>
            <a:round/>
            <a:headEnd type="none" w="med" len="med"/>
            <a:tailEnd type="none" w="med" len="me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52" name="Right Brace 151">
            <a:extLst>
              <a:ext uri="{FF2B5EF4-FFF2-40B4-BE49-F238E27FC236}">
                <a16:creationId xmlns:a16="http://schemas.microsoft.com/office/drawing/2014/main" id="{2D8AAB2D-985A-EB54-D655-B9828115085B}"/>
              </a:ext>
            </a:extLst>
          </p:cNvPr>
          <p:cNvSpPr/>
          <p:nvPr/>
        </p:nvSpPr>
        <p:spPr bwMode="auto">
          <a:xfrm>
            <a:off x="11103740" y="4936267"/>
            <a:ext cx="155448" cy="1005840"/>
          </a:xfrm>
          <a:prstGeom prst="rightBrace">
            <a:avLst/>
          </a:prstGeom>
          <a:noFill/>
          <a:ln w="28575" cap="flat" cmpd="sng" algn="ctr">
            <a:solidFill>
              <a:schemeClr val="tx1"/>
            </a:solidFill>
            <a:prstDash val="solid"/>
            <a:round/>
            <a:headEnd type="none" w="med" len="med"/>
            <a:tailEnd type="none" w="med" len="med"/>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53" name="TextBox 152">
            <a:extLst>
              <a:ext uri="{FF2B5EF4-FFF2-40B4-BE49-F238E27FC236}">
                <a16:creationId xmlns:a16="http://schemas.microsoft.com/office/drawing/2014/main" id="{109B959E-8DD2-1820-1E33-DEBE0154F54A}"/>
              </a:ext>
            </a:extLst>
          </p:cNvPr>
          <p:cNvSpPr txBox="1"/>
          <p:nvPr/>
        </p:nvSpPr>
        <p:spPr>
          <a:xfrm>
            <a:off x="8569101" y="4945940"/>
            <a:ext cx="984940" cy="584775"/>
          </a:xfrm>
          <a:prstGeom prst="rect">
            <a:avLst/>
          </a:prstGeom>
          <a:noFill/>
          <a:ln>
            <a:noFill/>
          </a:ln>
        </p:spPr>
        <p:txBody>
          <a:bodyPr wrap="square" rtlCol="0">
            <a:spAutoFit/>
          </a:bodyPr>
          <a:lstStyle/>
          <a:p>
            <a:pPr algn="ctr"/>
            <a:r>
              <a:rPr lang="en-US" sz="1600" b="1" dirty="0">
                <a:solidFill>
                  <a:sysClr val="windowText" lastClr="000000"/>
                </a:solidFill>
                <a:latin typeface="Arial" panose="020B0604020202020204" pitchFamily="34" charset="0"/>
                <a:cs typeface="Arial" panose="020B0604020202020204" pitchFamily="34" charset="0"/>
              </a:rPr>
              <a:t>MMAE</a:t>
            </a:r>
          </a:p>
          <a:p>
            <a:pPr algn="ctr"/>
            <a:r>
              <a:rPr lang="en-US" sz="1600" dirty="0">
                <a:solidFill>
                  <a:sysClr val="windowText" lastClr="000000"/>
                </a:solidFill>
                <a:latin typeface="Arial" panose="020B0604020202020204" pitchFamily="34" charset="0"/>
                <a:cs typeface="Arial" panose="020B0604020202020204" pitchFamily="34" charset="0"/>
              </a:rPr>
              <a:t>Payload</a:t>
            </a:r>
            <a:endParaRPr lang="en-US" sz="1600" b="1" dirty="0">
              <a:solidFill>
                <a:sysClr val="windowText" lastClr="000000"/>
              </a:solidFill>
              <a:latin typeface="Arial" panose="020B0604020202020204" pitchFamily="34" charset="0"/>
              <a:cs typeface="Arial" panose="020B0604020202020204" pitchFamily="34" charset="0"/>
            </a:endParaRPr>
          </a:p>
        </p:txBody>
      </p:sp>
      <p:sp>
        <p:nvSpPr>
          <p:cNvPr id="154" name="TextBox 153">
            <a:extLst>
              <a:ext uri="{FF2B5EF4-FFF2-40B4-BE49-F238E27FC236}">
                <a16:creationId xmlns:a16="http://schemas.microsoft.com/office/drawing/2014/main" id="{DA960B0C-8A6C-ECC2-168F-C10425B44E74}"/>
              </a:ext>
            </a:extLst>
          </p:cNvPr>
          <p:cNvSpPr txBox="1"/>
          <p:nvPr/>
        </p:nvSpPr>
        <p:spPr>
          <a:xfrm>
            <a:off x="10235213" y="5665802"/>
            <a:ext cx="887542" cy="338554"/>
          </a:xfrm>
          <a:prstGeom prst="rect">
            <a:avLst/>
          </a:prstGeom>
          <a:noFill/>
          <a:ln>
            <a:noFill/>
          </a:ln>
        </p:spPr>
        <p:txBody>
          <a:bodyPr wrap="square" rtlCol="0">
            <a:spAutoFit/>
          </a:bodyPr>
          <a:lstStyle/>
          <a:p>
            <a:pPr algn="ctr"/>
            <a:r>
              <a:rPr lang="en-US" sz="1600" b="1" dirty="0">
                <a:solidFill>
                  <a:sysClr val="windowText" lastClr="000000"/>
                </a:solidFill>
                <a:latin typeface="Arial" panose="020B0604020202020204" pitchFamily="34" charset="0"/>
                <a:cs typeface="Arial" panose="020B0604020202020204" pitchFamily="34" charset="0"/>
              </a:rPr>
              <a:t>Linker</a:t>
            </a:r>
          </a:p>
        </p:txBody>
      </p:sp>
      <p:cxnSp>
        <p:nvCxnSpPr>
          <p:cNvPr id="1027" name="Straight Arrow Connector 1026">
            <a:extLst>
              <a:ext uri="{FF2B5EF4-FFF2-40B4-BE49-F238E27FC236}">
                <a16:creationId xmlns:a16="http://schemas.microsoft.com/office/drawing/2014/main" id="{5173A215-C481-2EAA-BC26-3E95D4BC516B}"/>
              </a:ext>
            </a:extLst>
          </p:cNvPr>
          <p:cNvCxnSpPr>
            <a:endCxn id="127" idx="2"/>
          </p:cNvCxnSpPr>
          <p:nvPr/>
        </p:nvCxnSpPr>
        <p:spPr bwMode="auto">
          <a:xfrm flipH="1" flipV="1">
            <a:off x="10452697" y="5603872"/>
            <a:ext cx="40851" cy="122130"/>
          </a:xfrm>
          <a:prstGeom prst="straightConnector1">
            <a:avLst/>
          </a:prstGeom>
          <a:noFill/>
          <a:ln w="28575" cap="flat" cmpd="sng" algn="ctr">
            <a:solidFill>
              <a:schemeClr val="bg1"/>
            </a:solidFill>
            <a:prstDash val="solid"/>
            <a:round/>
            <a:headEnd type="none" w="med" len="med"/>
            <a:tailEnd type="triangle"/>
          </a:ln>
          <a:effectLst/>
        </p:spPr>
      </p:cxnSp>
      <p:sp>
        <p:nvSpPr>
          <p:cNvPr id="193" name="Freeform: Shape 192">
            <a:extLst>
              <a:ext uri="{FF2B5EF4-FFF2-40B4-BE49-F238E27FC236}">
                <a16:creationId xmlns:a16="http://schemas.microsoft.com/office/drawing/2014/main" id="{32D13C4D-0BB4-E33B-F609-C5BD8A1BC18C}"/>
              </a:ext>
            </a:extLst>
          </p:cNvPr>
          <p:cNvSpPr/>
          <p:nvPr/>
        </p:nvSpPr>
        <p:spPr bwMode="auto">
          <a:xfrm rot="20641203" flipH="1">
            <a:off x="7344278" y="4967502"/>
            <a:ext cx="71828" cy="119389"/>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60" name="Rectangle: Rounded Corners 84">
            <a:extLst>
              <a:ext uri="{FF2B5EF4-FFF2-40B4-BE49-F238E27FC236}">
                <a16:creationId xmlns:a16="http://schemas.microsoft.com/office/drawing/2014/main" id="{06182F02-DE0A-001F-9C0A-FDAF810E9366}"/>
              </a:ext>
            </a:extLst>
          </p:cNvPr>
          <p:cNvSpPr/>
          <p:nvPr/>
        </p:nvSpPr>
        <p:spPr>
          <a:xfrm rot="1074252">
            <a:off x="7007726" y="4493036"/>
            <a:ext cx="146625" cy="468437"/>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61" name="Rectangle: Rounded Corners 244">
            <a:extLst>
              <a:ext uri="{FF2B5EF4-FFF2-40B4-BE49-F238E27FC236}">
                <a16:creationId xmlns:a16="http://schemas.microsoft.com/office/drawing/2014/main" id="{9CAE9C7E-2312-D7ED-A47C-2B492761CEDF}"/>
              </a:ext>
            </a:extLst>
          </p:cNvPr>
          <p:cNvSpPr/>
          <p:nvPr/>
        </p:nvSpPr>
        <p:spPr>
          <a:xfrm rot="20558032">
            <a:off x="7331747" y="4495955"/>
            <a:ext cx="146625" cy="468437"/>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cxnSp>
        <p:nvCxnSpPr>
          <p:cNvPr id="164" name="Straight Connector 163">
            <a:extLst>
              <a:ext uri="{FF2B5EF4-FFF2-40B4-BE49-F238E27FC236}">
                <a16:creationId xmlns:a16="http://schemas.microsoft.com/office/drawing/2014/main" id="{8002EB2F-DE1F-8899-7D80-1C0145E68B39}"/>
              </a:ext>
            </a:extLst>
          </p:cNvPr>
          <p:cNvCxnSpPr/>
          <p:nvPr/>
        </p:nvCxnSpPr>
        <p:spPr>
          <a:xfrm>
            <a:off x="7145896" y="4476619"/>
            <a:ext cx="19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Freeform: Shape 164">
            <a:extLst>
              <a:ext uri="{FF2B5EF4-FFF2-40B4-BE49-F238E27FC236}">
                <a16:creationId xmlns:a16="http://schemas.microsoft.com/office/drawing/2014/main" id="{5DA5F517-4BD2-3FE2-A727-3E8310BBABEF}"/>
              </a:ext>
            </a:extLst>
          </p:cNvPr>
          <p:cNvSpPr/>
          <p:nvPr/>
        </p:nvSpPr>
        <p:spPr bwMode="auto">
          <a:xfrm>
            <a:off x="7071830" y="4350564"/>
            <a:ext cx="68704" cy="141220"/>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66" name="Freeform: Shape 165">
            <a:extLst>
              <a:ext uri="{FF2B5EF4-FFF2-40B4-BE49-F238E27FC236}">
                <a16:creationId xmlns:a16="http://schemas.microsoft.com/office/drawing/2014/main" id="{1A2355C0-49BE-1155-810F-DC673E1EA0DB}"/>
              </a:ext>
            </a:extLst>
          </p:cNvPr>
          <p:cNvSpPr/>
          <p:nvPr/>
        </p:nvSpPr>
        <p:spPr bwMode="auto">
          <a:xfrm flipH="1">
            <a:off x="7331907" y="4358931"/>
            <a:ext cx="73152" cy="137160"/>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cxnSp>
        <p:nvCxnSpPr>
          <p:cNvPr id="175" name="Straight Connector 174">
            <a:extLst>
              <a:ext uri="{FF2B5EF4-FFF2-40B4-BE49-F238E27FC236}">
                <a16:creationId xmlns:a16="http://schemas.microsoft.com/office/drawing/2014/main" id="{8FC8BE41-9D76-6332-6789-71F85191D774}"/>
              </a:ext>
            </a:extLst>
          </p:cNvPr>
          <p:cNvCxnSpPr/>
          <p:nvPr/>
        </p:nvCxnSpPr>
        <p:spPr>
          <a:xfrm>
            <a:off x="7145896" y="4437013"/>
            <a:ext cx="19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30" name="Group 1029">
            <a:extLst>
              <a:ext uri="{FF2B5EF4-FFF2-40B4-BE49-F238E27FC236}">
                <a16:creationId xmlns:a16="http://schemas.microsoft.com/office/drawing/2014/main" id="{E5334120-576B-9D9C-3D8E-185B441432DD}"/>
              </a:ext>
            </a:extLst>
          </p:cNvPr>
          <p:cNvGrpSpPr/>
          <p:nvPr/>
        </p:nvGrpSpPr>
        <p:grpSpPr>
          <a:xfrm>
            <a:off x="6556680" y="3807354"/>
            <a:ext cx="537344" cy="615910"/>
            <a:chOff x="5423379" y="3974953"/>
            <a:chExt cx="537344" cy="615910"/>
          </a:xfrm>
        </p:grpSpPr>
        <p:grpSp>
          <p:nvGrpSpPr>
            <p:cNvPr id="1028" name="Group 1027">
              <a:extLst>
                <a:ext uri="{FF2B5EF4-FFF2-40B4-BE49-F238E27FC236}">
                  <a16:creationId xmlns:a16="http://schemas.microsoft.com/office/drawing/2014/main" id="{2FF42CE6-492B-1613-1958-EA93B10A03FC}"/>
                </a:ext>
              </a:extLst>
            </p:cNvPr>
            <p:cNvGrpSpPr/>
            <p:nvPr/>
          </p:nvGrpSpPr>
          <p:grpSpPr>
            <a:xfrm rot="19869813">
              <a:off x="5626125" y="4256264"/>
              <a:ext cx="334598" cy="334599"/>
              <a:chOff x="5624860" y="4240478"/>
              <a:chExt cx="334598" cy="334599"/>
            </a:xfrm>
          </p:grpSpPr>
          <p:sp>
            <p:nvSpPr>
              <p:cNvPr id="173" name="Rectangle: Rounded Corners 237">
                <a:extLst>
                  <a:ext uri="{FF2B5EF4-FFF2-40B4-BE49-F238E27FC236}">
                    <a16:creationId xmlns:a16="http://schemas.microsoft.com/office/drawing/2014/main" id="{999E72B4-F0EA-0E2E-084F-C79A9D9E2078}"/>
                  </a:ext>
                </a:extLst>
              </p:cNvPr>
              <p:cNvSpPr/>
              <p:nvPr/>
            </p:nvSpPr>
            <p:spPr>
              <a:xfrm rot="2284773">
                <a:off x="5718847" y="4240478"/>
                <a:ext cx="146625" cy="334599"/>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74" name="Rectangle: Rounded Corners 238">
                <a:extLst>
                  <a:ext uri="{FF2B5EF4-FFF2-40B4-BE49-F238E27FC236}">
                    <a16:creationId xmlns:a16="http://schemas.microsoft.com/office/drawing/2014/main" id="{BCEB27B0-4B35-1341-800B-1DB82A1681C0}"/>
                  </a:ext>
                </a:extLst>
              </p:cNvPr>
              <p:cNvSpPr/>
              <p:nvPr/>
            </p:nvSpPr>
            <p:spPr>
              <a:xfrm rot="18675840">
                <a:off x="5718846" y="4240477"/>
                <a:ext cx="146625" cy="334598"/>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grpSp>
          <p:nvGrpSpPr>
            <p:cNvPr id="179" name="Group 178">
              <a:extLst>
                <a:ext uri="{FF2B5EF4-FFF2-40B4-BE49-F238E27FC236}">
                  <a16:creationId xmlns:a16="http://schemas.microsoft.com/office/drawing/2014/main" id="{87DA01BF-FF1F-8E45-7C62-6BD878D7380A}"/>
                </a:ext>
              </a:extLst>
            </p:cNvPr>
            <p:cNvGrpSpPr/>
            <p:nvPr/>
          </p:nvGrpSpPr>
          <p:grpSpPr>
            <a:xfrm rot="19869813">
              <a:off x="5423379" y="3974953"/>
              <a:ext cx="334598" cy="334599"/>
              <a:chOff x="5624860" y="4240478"/>
              <a:chExt cx="334598" cy="334599"/>
            </a:xfrm>
            <a:solidFill>
              <a:schemeClr val="accent3"/>
            </a:solidFill>
          </p:grpSpPr>
          <p:sp>
            <p:nvSpPr>
              <p:cNvPr id="180" name="Rectangle: Rounded Corners 237">
                <a:extLst>
                  <a:ext uri="{FF2B5EF4-FFF2-40B4-BE49-F238E27FC236}">
                    <a16:creationId xmlns:a16="http://schemas.microsoft.com/office/drawing/2014/main" id="{11DCDE1A-9E95-37D0-3F0B-4EBFDABF6C3B}"/>
                  </a:ext>
                </a:extLst>
              </p:cNvPr>
              <p:cNvSpPr/>
              <p:nvPr/>
            </p:nvSpPr>
            <p:spPr>
              <a:xfrm rot="2284773">
                <a:off x="5718847" y="4240478"/>
                <a:ext cx="146625" cy="334599"/>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81" name="Rectangle: Rounded Corners 238">
                <a:extLst>
                  <a:ext uri="{FF2B5EF4-FFF2-40B4-BE49-F238E27FC236}">
                    <a16:creationId xmlns:a16="http://schemas.microsoft.com/office/drawing/2014/main" id="{35D30DFC-38CD-9371-6281-FE7C74C81E4F}"/>
                  </a:ext>
                </a:extLst>
              </p:cNvPr>
              <p:cNvSpPr/>
              <p:nvPr/>
            </p:nvSpPr>
            <p:spPr>
              <a:xfrm rot="18675840">
                <a:off x="5718846" y="4240477"/>
                <a:ext cx="146625" cy="334598"/>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grpSp>
      <p:grpSp>
        <p:nvGrpSpPr>
          <p:cNvPr id="1029" name="Group 1028">
            <a:extLst>
              <a:ext uri="{FF2B5EF4-FFF2-40B4-BE49-F238E27FC236}">
                <a16:creationId xmlns:a16="http://schemas.microsoft.com/office/drawing/2014/main" id="{F17D2BA1-086D-D7C3-3890-10099BF635AC}"/>
              </a:ext>
            </a:extLst>
          </p:cNvPr>
          <p:cNvGrpSpPr/>
          <p:nvPr/>
        </p:nvGrpSpPr>
        <p:grpSpPr>
          <a:xfrm>
            <a:off x="7385339" y="3774885"/>
            <a:ext cx="466042" cy="639999"/>
            <a:chOff x="6252038" y="3942484"/>
            <a:chExt cx="466042" cy="639999"/>
          </a:xfrm>
        </p:grpSpPr>
        <p:grpSp>
          <p:nvGrpSpPr>
            <p:cNvPr id="182" name="Group 181">
              <a:extLst>
                <a:ext uri="{FF2B5EF4-FFF2-40B4-BE49-F238E27FC236}">
                  <a16:creationId xmlns:a16="http://schemas.microsoft.com/office/drawing/2014/main" id="{5B71D588-BF1F-138A-1D8C-0B914581F8F3}"/>
                </a:ext>
              </a:extLst>
            </p:cNvPr>
            <p:cNvGrpSpPr/>
            <p:nvPr/>
          </p:nvGrpSpPr>
          <p:grpSpPr>
            <a:xfrm rot="17841176">
              <a:off x="6252039" y="4247884"/>
              <a:ext cx="334598" cy="334599"/>
              <a:chOff x="5624860" y="4240478"/>
              <a:chExt cx="334598" cy="334599"/>
            </a:xfrm>
          </p:grpSpPr>
          <p:sp>
            <p:nvSpPr>
              <p:cNvPr id="183" name="Rectangle: Rounded Corners 237">
                <a:extLst>
                  <a:ext uri="{FF2B5EF4-FFF2-40B4-BE49-F238E27FC236}">
                    <a16:creationId xmlns:a16="http://schemas.microsoft.com/office/drawing/2014/main" id="{144EDD4E-E4B3-8E56-0ED2-7EE9B5BF1A25}"/>
                  </a:ext>
                </a:extLst>
              </p:cNvPr>
              <p:cNvSpPr/>
              <p:nvPr/>
            </p:nvSpPr>
            <p:spPr>
              <a:xfrm rot="2284773">
                <a:off x="5718847" y="4240478"/>
                <a:ext cx="146625" cy="334599"/>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84" name="Rectangle: Rounded Corners 238">
                <a:extLst>
                  <a:ext uri="{FF2B5EF4-FFF2-40B4-BE49-F238E27FC236}">
                    <a16:creationId xmlns:a16="http://schemas.microsoft.com/office/drawing/2014/main" id="{F5EA2F86-58EA-0F08-1BA9-18D7D8A03629}"/>
                  </a:ext>
                </a:extLst>
              </p:cNvPr>
              <p:cNvSpPr/>
              <p:nvPr/>
            </p:nvSpPr>
            <p:spPr>
              <a:xfrm rot="18675840">
                <a:off x="5718846" y="4240477"/>
                <a:ext cx="146625" cy="334598"/>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grpSp>
          <p:nvGrpSpPr>
            <p:cNvPr id="185" name="Group 184">
              <a:extLst>
                <a:ext uri="{FF2B5EF4-FFF2-40B4-BE49-F238E27FC236}">
                  <a16:creationId xmlns:a16="http://schemas.microsoft.com/office/drawing/2014/main" id="{31ECAF89-753D-6773-0C5C-8AE4FF5183FC}"/>
                </a:ext>
              </a:extLst>
            </p:cNvPr>
            <p:cNvGrpSpPr/>
            <p:nvPr/>
          </p:nvGrpSpPr>
          <p:grpSpPr>
            <a:xfrm rot="17762649">
              <a:off x="6383482" y="3942483"/>
              <a:ext cx="334598" cy="334599"/>
              <a:chOff x="5624860" y="4240478"/>
              <a:chExt cx="334598" cy="334599"/>
            </a:xfrm>
            <a:solidFill>
              <a:schemeClr val="accent3"/>
            </a:solidFill>
          </p:grpSpPr>
          <p:sp>
            <p:nvSpPr>
              <p:cNvPr id="186" name="Rectangle: Rounded Corners 237">
                <a:extLst>
                  <a:ext uri="{FF2B5EF4-FFF2-40B4-BE49-F238E27FC236}">
                    <a16:creationId xmlns:a16="http://schemas.microsoft.com/office/drawing/2014/main" id="{89ACB9FD-6704-7EAB-3F52-9DF5D1B4B1E6}"/>
                  </a:ext>
                </a:extLst>
              </p:cNvPr>
              <p:cNvSpPr/>
              <p:nvPr/>
            </p:nvSpPr>
            <p:spPr>
              <a:xfrm rot="2284773">
                <a:off x="5718847" y="4240478"/>
                <a:ext cx="146625" cy="334599"/>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87" name="Rectangle: Rounded Corners 238">
                <a:extLst>
                  <a:ext uri="{FF2B5EF4-FFF2-40B4-BE49-F238E27FC236}">
                    <a16:creationId xmlns:a16="http://schemas.microsoft.com/office/drawing/2014/main" id="{3F522308-8652-1523-4474-148029E0D2F8}"/>
                  </a:ext>
                </a:extLst>
              </p:cNvPr>
              <p:cNvSpPr/>
              <p:nvPr/>
            </p:nvSpPr>
            <p:spPr>
              <a:xfrm rot="18675840">
                <a:off x="5718846" y="4240477"/>
                <a:ext cx="146625" cy="334598"/>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grpSp>
      <p:sp>
        <p:nvSpPr>
          <p:cNvPr id="192" name="Freeform: Shape 191">
            <a:extLst>
              <a:ext uri="{FF2B5EF4-FFF2-40B4-BE49-F238E27FC236}">
                <a16:creationId xmlns:a16="http://schemas.microsoft.com/office/drawing/2014/main" id="{2ED5143B-2D2D-78CF-668D-0923B8AF5127}"/>
              </a:ext>
            </a:extLst>
          </p:cNvPr>
          <p:cNvSpPr/>
          <p:nvPr/>
        </p:nvSpPr>
        <p:spPr bwMode="auto">
          <a:xfrm rot="1485544">
            <a:off x="7034374" y="4969049"/>
            <a:ext cx="68704" cy="141220"/>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90" name="Rectangle: Rounded Corners 84">
            <a:extLst>
              <a:ext uri="{FF2B5EF4-FFF2-40B4-BE49-F238E27FC236}">
                <a16:creationId xmlns:a16="http://schemas.microsoft.com/office/drawing/2014/main" id="{5C6096E7-7645-C6DF-AEDD-02C113D2B3BB}"/>
              </a:ext>
            </a:extLst>
          </p:cNvPr>
          <p:cNvSpPr/>
          <p:nvPr/>
        </p:nvSpPr>
        <p:spPr>
          <a:xfrm rot="18816466">
            <a:off x="7137847" y="5005264"/>
            <a:ext cx="146625" cy="365760"/>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191" name="Rectangle: Rounded Corners 244">
            <a:extLst>
              <a:ext uri="{FF2B5EF4-FFF2-40B4-BE49-F238E27FC236}">
                <a16:creationId xmlns:a16="http://schemas.microsoft.com/office/drawing/2014/main" id="{C91F802C-8178-51BC-6D3E-4F3EBCD1B2B8}"/>
              </a:ext>
            </a:extLst>
          </p:cNvPr>
          <p:cNvSpPr/>
          <p:nvPr/>
        </p:nvSpPr>
        <p:spPr>
          <a:xfrm rot="2699266">
            <a:off x="7160335" y="5005264"/>
            <a:ext cx="146625" cy="365760"/>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nvGrpSpPr>
          <p:cNvPr id="195" name="Group 194">
            <a:extLst>
              <a:ext uri="{FF2B5EF4-FFF2-40B4-BE49-F238E27FC236}">
                <a16:creationId xmlns:a16="http://schemas.microsoft.com/office/drawing/2014/main" id="{761F24F8-3E28-9029-1BA1-DE5F487FB2A2}"/>
              </a:ext>
            </a:extLst>
          </p:cNvPr>
          <p:cNvGrpSpPr/>
          <p:nvPr/>
        </p:nvGrpSpPr>
        <p:grpSpPr>
          <a:xfrm rot="14665473">
            <a:off x="6791638" y="5447705"/>
            <a:ext cx="334598" cy="334599"/>
            <a:chOff x="5659228" y="4231119"/>
            <a:chExt cx="334598" cy="334599"/>
          </a:xfrm>
          <a:solidFill>
            <a:srgbClr val="7030A0"/>
          </a:solidFill>
        </p:grpSpPr>
        <p:sp>
          <p:nvSpPr>
            <p:cNvPr id="199" name="Rectangle: Rounded Corners 237">
              <a:extLst>
                <a:ext uri="{FF2B5EF4-FFF2-40B4-BE49-F238E27FC236}">
                  <a16:creationId xmlns:a16="http://schemas.microsoft.com/office/drawing/2014/main" id="{369CCB97-4936-8416-90DD-C325E7051284}"/>
                </a:ext>
              </a:extLst>
            </p:cNvPr>
            <p:cNvSpPr/>
            <p:nvPr/>
          </p:nvSpPr>
          <p:spPr>
            <a:xfrm rot="1152604">
              <a:off x="5753215" y="4231119"/>
              <a:ext cx="146625" cy="334599"/>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00" name="Rectangle: Rounded Corners 238">
              <a:extLst>
                <a:ext uri="{FF2B5EF4-FFF2-40B4-BE49-F238E27FC236}">
                  <a16:creationId xmlns:a16="http://schemas.microsoft.com/office/drawing/2014/main" id="{7BB6F01E-753A-586D-7FC3-8DEA5A887414}"/>
                </a:ext>
              </a:extLst>
            </p:cNvPr>
            <p:cNvSpPr/>
            <p:nvPr/>
          </p:nvSpPr>
          <p:spPr>
            <a:xfrm rot="18463108">
              <a:off x="5753214" y="4231117"/>
              <a:ext cx="146625" cy="334598"/>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sp>
        <p:nvSpPr>
          <p:cNvPr id="202" name="Freeform: Shape 201">
            <a:extLst>
              <a:ext uri="{FF2B5EF4-FFF2-40B4-BE49-F238E27FC236}">
                <a16:creationId xmlns:a16="http://schemas.microsoft.com/office/drawing/2014/main" id="{5129235B-FB13-FFD0-58AE-AACBDC8ABDDF}"/>
              </a:ext>
            </a:extLst>
          </p:cNvPr>
          <p:cNvSpPr/>
          <p:nvPr/>
        </p:nvSpPr>
        <p:spPr bwMode="auto">
          <a:xfrm rot="7848187" flipH="1">
            <a:off x="7322902" y="5331489"/>
            <a:ext cx="71828" cy="119389"/>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203" name="Freeform: Shape 202">
            <a:extLst>
              <a:ext uri="{FF2B5EF4-FFF2-40B4-BE49-F238E27FC236}">
                <a16:creationId xmlns:a16="http://schemas.microsoft.com/office/drawing/2014/main" id="{10847789-4CA1-774C-368E-F6FFC4EC83ED}"/>
              </a:ext>
            </a:extLst>
          </p:cNvPr>
          <p:cNvSpPr/>
          <p:nvPr/>
        </p:nvSpPr>
        <p:spPr bwMode="auto">
          <a:xfrm rot="13570301">
            <a:off x="7048326" y="5315675"/>
            <a:ext cx="68704" cy="141220"/>
          </a:xfrm>
          <a:custGeom>
            <a:avLst/>
            <a:gdLst>
              <a:gd name="connsiteX0" fmla="*/ 0 w 68704"/>
              <a:gd name="connsiteY0" fmla="*/ 0 h 141220"/>
              <a:gd name="connsiteX1" fmla="*/ 60019 w 68704"/>
              <a:gd name="connsiteY1" fmla="*/ 31774 h 141220"/>
              <a:gd name="connsiteX2" fmla="*/ 67080 w 68704"/>
              <a:gd name="connsiteY2" fmla="*/ 141220 h 141220"/>
            </a:gdLst>
            <a:ahLst/>
            <a:cxnLst>
              <a:cxn ang="0">
                <a:pos x="connsiteX0" y="connsiteY0"/>
              </a:cxn>
              <a:cxn ang="0">
                <a:pos x="connsiteX1" y="connsiteY1"/>
              </a:cxn>
              <a:cxn ang="0">
                <a:pos x="connsiteX2" y="connsiteY2"/>
              </a:cxn>
            </a:cxnLst>
            <a:rect l="l" t="t" r="r" b="b"/>
            <a:pathLst>
              <a:path w="68704" h="141220">
                <a:moveTo>
                  <a:pt x="0" y="0"/>
                </a:moveTo>
                <a:cubicBezTo>
                  <a:pt x="24419" y="4118"/>
                  <a:pt x="48839" y="8237"/>
                  <a:pt x="60019" y="31774"/>
                </a:cubicBezTo>
                <a:cubicBezTo>
                  <a:pt x="71199" y="55311"/>
                  <a:pt x="69139" y="98265"/>
                  <a:pt x="67080" y="141220"/>
                </a:cubicBezTo>
              </a:path>
            </a:pathLst>
          </a:cu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205" name="TextBox 204">
            <a:extLst>
              <a:ext uri="{FF2B5EF4-FFF2-40B4-BE49-F238E27FC236}">
                <a16:creationId xmlns:a16="http://schemas.microsoft.com/office/drawing/2014/main" id="{AAFB4FFC-AF1C-B252-7A9A-14DA70F5DE83}"/>
              </a:ext>
            </a:extLst>
          </p:cNvPr>
          <p:cNvSpPr txBox="1"/>
          <p:nvPr/>
        </p:nvSpPr>
        <p:spPr>
          <a:xfrm>
            <a:off x="6449423" y="5822445"/>
            <a:ext cx="1509215" cy="523220"/>
          </a:xfrm>
          <a:prstGeom prst="rect">
            <a:avLst/>
          </a:prstGeom>
          <a:noFill/>
        </p:spPr>
        <p:txBody>
          <a:bodyPr wrap="square" rtlCol="0">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D2E5A"/>
                </a:solidFill>
                <a:effectLst/>
                <a:uLnTx/>
                <a:uFillTx/>
                <a:latin typeface="Arial" panose="020B0604020202020204" pitchFamily="34" charset="0"/>
                <a:cs typeface="Arial" panose="020B0604020202020204" pitchFamily="34" charset="0"/>
              </a:rPr>
              <a:t>Anti-4-1BB </a:t>
            </a: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scFv</a:t>
            </a:r>
          </a:p>
        </p:txBody>
      </p:sp>
      <p:sp>
        <p:nvSpPr>
          <p:cNvPr id="206" name="TextBox 205">
            <a:extLst>
              <a:ext uri="{FF2B5EF4-FFF2-40B4-BE49-F238E27FC236}">
                <a16:creationId xmlns:a16="http://schemas.microsoft.com/office/drawing/2014/main" id="{EB729BCF-AEAB-34D5-3A47-37E7C825BD04}"/>
              </a:ext>
            </a:extLst>
          </p:cNvPr>
          <p:cNvSpPr txBox="1"/>
          <p:nvPr/>
        </p:nvSpPr>
        <p:spPr>
          <a:xfrm>
            <a:off x="6149581" y="3412518"/>
            <a:ext cx="1956003" cy="307777"/>
          </a:xfrm>
          <a:prstGeom prst="rect">
            <a:avLst/>
          </a:prstGeom>
          <a:noFill/>
        </p:spPr>
        <p:txBody>
          <a:bodyPr wrap="square" rtlCol="0">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effectLst/>
                <a:uLnTx/>
                <a:uFillTx/>
                <a:latin typeface="Arial" panose="020B0604020202020204" pitchFamily="34" charset="0"/>
                <a:cs typeface="Arial" panose="020B0604020202020204" pitchFamily="34" charset="0"/>
              </a:rPr>
              <a:t>Anti-CLDN18.2 mAb</a:t>
            </a:r>
          </a:p>
        </p:txBody>
      </p:sp>
      <p:grpSp>
        <p:nvGrpSpPr>
          <p:cNvPr id="213" name="Group 212">
            <a:extLst>
              <a:ext uri="{FF2B5EF4-FFF2-40B4-BE49-F238E27FC236}">
                <a16:creationId xmlns:a16="http://schemas.microsoft.com/office/drawing/2014/main" id="{CC4D9F51-D890-AA4B-B94F-6A6461CD5134}"/>
              </a:ext>
            </a:extLst>
          </p:cNvPr>
          <p:cNvGrpSpPr/>
          <p:nvPr/>
        </p:nvGrpSpPr>
        <p:grpSpPr>
          <a:xfrm rot="14946908">
            <a:off x="7318242" y="5434567"/>
            <a:ext cx="334598" cy="334599"/>
            <a:chOff x="5659228" y="4231119"/>
            <a:chExt cx="334598" cy="334599"/>
          </a:xfrm>
          <a:solidFill>
            <a:srgbClr val="7030A0"/>
          </a:solidFill>
        </p:grpSpPr>
        <p:sp>
          <p:nvSpPr>
            <p:cNvPr id="214" name="Rectangle: Rounded Corners 237">
              <a:extLst>
                <a:ext uri="{FF2B5EF4-FFF2-40B4-BE49-F238E27FC236}">
                  <a16:creationId xmlns:a16="http://schemas.microsoft.com/office/drawing/2014/main" id="{6EBD0FDE-B5E3-4283-491D-31DB792CB201}"/>
                </a:ext>
              </a:extLst>
            </p:cNvPr>
            <p:cNvSpPr/>
            <p:nvPr/>
          </p:nvSpPr>
          <p:spPr>
            <a:xfrm rot="1325850">
              <a:off x="5753215" y="4231119"/>
              <a:ext cx="146625" cy="334599"/>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sp>
          <p:nvSpPr>
            <p:cNvPr id="215" name="Rectangle: Rounded Corners 238">
              <a:extLst>
                <a:ext uri="{FF2B5EF4-FFF2-40B4-BE49-F238E27FC236}">
                  <a16:creationId xmlns:a16="http://schemas.microsoft.com/office/drawing/2014/main" id="{F6D9B9AC-CCB8-5757-E50E-2DC0697C8AE3}"/>
                </a:ext>
              </a:extLst>
            </p:cNvPr>
            <p:cNvSpPr/>
            <p:nvPr/>
          </p:nvSpPr>
          <p:spPr>
            <a:xfrm rot="16438579">
              <a:off x="5753214" y="4231117"/>
              <a:ext cx="146625" cy="334598"/>
            </a:xfrm>
            <a:prstGeom prst="roundRect">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SimHei"/>
                <a:cs typeface="Arial" panose="020B0604020202020204" pitchFamily="34" charset="0"/>
              </a:endParaRPr>
            </a:p>
          </p:txBody>
        </p:sp>
      </p:grpSp>
      <p:sp>
        <p:nvSpPr>
          <p:cNvPr id="1033" name="Arc 1032">
            <a:extLst>
              <a:ext uri="{FF2B5EF4-FFF2-40B4-BE49-F238E27FC236}">
                <a16:creationId xmlns:a16="http://schemas.microsoft.com/office/drawing/2014/main" id="{A5292D07-80E5-56A2-A4D7-4C4D86830140}"/>
              </a:ext>
            </a:extLst>
          </p:cNvPr>
          <p:cNvSpPr/>
          <p:nvPr/>
        </p:nvSpPr>
        <p:spPr bwMode="auto">
          <a:xfrm rot="6215387">
            <a:off x="6862404" y="5509065"/>
            <a:ext cx="274320" cy="274320"/>
          </a:xfrm>
          <a:prstGeom prst="arc">
            <a:avLst>
              <a:gd name="adj1" fmla="val 15494729"/>
              <a:gd name="adj2" fmla="val 0"/>
            </a:avLst>
          </a:pr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218" name="Arc 217">
            <a:extLst>
              <a:ext uri="{FF2B5EF4-FFF2-40B4-BE49-F238E27FC236}">
                <a16:creationId xmlns:a16="http://schemas.microsoft.com/office/drawing/2014/main" id="{AEE8776A-137F-6DA7-2C73-989823FB0FD3}"/>
              </a:ext>
            </a:extLst>
          </p:cNvPr>
          <p:cNvSpPr/>
          <p:nvPr/>
        </p:nvSpPr>
        <p:spPr bwMode="auto">
          <a:xfrm rot="10800000">
            <a:off x="7309621" y="5513697"/>
            <a:ext cx="274320" cy="274320"/>
          </a:xfrm>
          <a:prstGeom prst="arc">
            <a:avLst>
              <a:gd name="adj1" fmla="val 15494729"/>
              <a:gd name="adj2" fmla="val 0"/>
            </a:avLst>
          </a:prstGeom>
          <a:noFill/>
          <a:ln w="1905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45852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012E93C-983E-D171-C747-E4D5EFDFE4B3}"/>
              </a:ext>
            </a:extLst>
          </p:cNvPr>
          <p:cNvSpPr>
            <a:spLocks noGrp="1"/>
          </p:cNvSpPr>
          <p:nvPr>
            <p:ph sz="quarter" idx="14"/>
          </p:nvPr>
        </p:nvSpPr>
        <p:spPr>
          <a:xfrm>
            <a:off x="620184" y="5559539"/>
            <a:ext cx="10962216" cy="317733"/>
          </a:xfrm>
        </p:spPr>
        <p:txBody>
          <a:bodyPr>
            <a:normAutofit/>
          </a:bodyPr>
          <a:lstStyle/>
          <a:p>
            <a:pPr lvl="0"/>
            <a:r>
              <a:rPr lang="en-US" sz="1800" spc="-20" dirty="0"/>
              <a:t>PFS was significantly longer in patients treated with zolbetuximab + mFOLFOX6 vs placebo + mFOLFOX6</a:t>
            </a:r>
          </a:p>
        </p:txBody>
      </p:sp>
      <p:sp>
        <p:nvSpPr>
          <p:cNvPr id="363" name="Content Placeholder 362">
            <a:extLst>
              <a:ext uri="{FF2B5EF4-FFF2-40B4-BE49-F238E27FC236}">
                <a16:creationId xmlns:a16="http://schemas.microsoft.com/office/drawing/2014/main" id="{D9A0CA14-2C7E-C846-B11D-EA7351D1188A}"/>
              </a:ext>
            </a:extLst>
          </p:cNvPr>
          <p:cNvSpPr>
            <a:spLocks noGrp="1"/>
          </p:cNvSpPr>
          <p:nvPr>
            <p:ph sz="quarter" idx="15"/>
          </p:nvPr>
        </p:nvSpPr>
        <p:spPr>
          <a:xfrm>
            <a:off x="132613" y="6500502"/>
            <a:ext cx="11195794" cy="312762"/>
          </a:xfrm>
        </p:spPr>
        <p:txBody>
          <a:bodyPr anchor="b" anchorCtr="0"/>
          <a:lstStyle/>
          <a:p>
            <a:r>
              <a:rPr lang="en-US" sz="1100" dirty="0">
                <a:solidFill>
                  <a:schemeClr val="tx2"/>
                </a:solidFill>
              </a:rPr>
              <a:t>Data cutoff: September 9, 2022; Median follow-up = 12.94 months (zolbetuximab + mFOLFOX6) vs 12.65 months (placebo + mFOLFOX6).</a:t>
            </a:r>
          </a:p>
          <a:p>
            <a:r>
              <a:rPr lang="en-US" sz="1100" baseline="30000" dirty="0">
                <a:solidFill>
                  <a:schemeClr val="tx2"/>
                </a:solidFill>
              </a:rPr>
              <a:t>a </a:t>
            </a:r>
            <a:r>
              <a:rPr lang="en-US" sz="1100" dirty="0">
                <a:solidFill>
                  <a:schemeClr val="tx2"/>
                </a:solidFill>
              </a:rPr>
              <a:t>Per RECIST version 1.1</a:t>
            </a:r>
          </a:p>
          <a:p>
            <a:r>
              <a:rPr lang="en-GB" sz="1100" dirty="0">
                <a:solidFill>
                  <a:schemeClr val="tx2"/>
                </a:solidFill>
              </a:rPr>
              <a:t>CI, confidence interval; FOLFOX, fluorouracil (5-FU), leucovorin, oxaliplatin; HR, hazard ratio; </a:t>
            </a:r>
            <a:r>
              <a:rPr lang="en-US" sz="1100" dirty="0">
                <a:solidFill>
                  <a:schemeClr val="tx2"/>
                </a:solidFill>
              </a:rPr>
              <a:t>mFOLFOX6, modified FOLFOX regimen; PFS, progression-free survival; RECIST, Response Evaluation Criteria in Solid Tumours</a:t>
            </a:r>
          </a:p>
          <a:p>
            <a:r>
              <a:rPr lang="en-GB" sz="1100" dirty="0" err="1">
                <a:solidFill>
                  <a:schemeClr val="tx2"/>
                </a:solidFill>
                <a:effectLst/>
              </a:rPr>
              <a:t>Shitara</a:t>
            </a:r>
            <a:r>
              <a:rPr lang="en-GB" sz="1100" dirty="0">
                <a:solidFill>
                  <a:schemeClr val="tx2"/>
                </a:solidFill>
                <a:effectLst/>
              </a:rPr>
              <a:t> K, et al. J Clin Oncol. 2023;41(</a:t>
            </a:r>
            <a:r>
              <a:rPr lang="en-GB" sz="1100" dirty="0" err="1">
                <a:solidFill>
                  <a:schemeClr val="tx2"/>
                </a:solidFill>
                <a:effectLst/>
              </a:rPr>
              <a:t>suppl</a:t>
            </a:r>
            <a:r>
              <a:rPr lang="en-GB" sz="1100" dirty="0">
                <a:solidFill>
                  <a:schemeClr val="tx2"/>
                </a:solidFill>
                <a:effectLst/>
              </a:rPr>
              <a:t> 4; </a:t>
            </a:r>
            <a:r>
              <a:rPr lang="en-GB" sz="1100" dirty="0" err="1">
                <a:solidFill>
                  <a:schemeClr val="tx2"/>
                </a:solidFill>
                <a:effectLst/>
              </a:rPr>
              <a:t>abstr</a:t>
            </a:r>
            <a:r>
              <a:rPr lang="en-GB" sz="1100" dirty="0">
                <a:solidFill>
                  <a:schemeClr val="tx2"/>
                </a:solidFill>
                <a:effectLst/>
              </a:rPr>
              <a:t> LBA292)</a:t>
            </a:r>
          </a:p>
        </p:txBody>
      </p:sp>
      <p:graphicFrame>
        <p:nvGraphicFramePr>
          <p:cNvPr id="15" name="Table 90">
            <a:extLst>
              <a:ext uri="{FF2B5EF4-FFF2-40B4-BE49-F238E27FC236}">
                <a16:creationId xmlns:a16="http://schemas.microsoft.com/office/drawing/2014/main" id="{95D044BE-268C-4361-9629-D6168E7D90E0}"/>
              </a:ext>
            </a:extLst>
          </p:cNvPr>
          <p:cNvGraphicFramePr>
            <a:graphicFrameLocks noGrp="1"/>
          </p:cNvGraphicFramePr>
          <p:nvPr/>
        </p:nvGraphicFramePr>
        <p:xfrm>
          <a:off x="1284148" y="4859608"/>
          <a:ext cx="10044258" cy="168295"/>
        </p:xfrm>
        <a:graphic>
          <a:graphicData uri="http://schemas.openxmlformats.org/drawingml/2006/table">
            <a:tbl>
              <a:tblPr firstRow="1" bandRow="1">
                <a:tableStyleId>{5C22544A-7EE6-4342-B048-85BDC9FD1C3A}</a:tableStyleId>
              </a:tblPr>
              <a:tblGrid>
                <a:gridCol w="239149">
                  <a:extLst>
                    <a:ext uri="{9D8B030D-6E8A-4147-A177-3AD203B41FA5}">
                      <a16:colId xmlns:a16="http://schemas.microsoft.com/office/drawing/2014/main" val="3688465254"/>
                    </a:ext>
                  </a:extLst>
                </a:gridCol>
                <a:gridCol w="239149">
                  <a:extLst>
                    <a:ext uri="{9D8B030D-6E8A-4147-A177-3AD203B41FA5}">
                      <a16:colId xmlns:a16="http://schemas.microsoft.com/office/drawing/2014/main" val="3533100634"/>
                    </a:ext>
                  </a:extLst>
                </a:gridCol>
                <a:gridCol w="239149">
                  <a:extLst>
                    <a:ext uri="{9D8B030D-6E8A-4147-A177-3AD203B41FA5}">
                      <a16:colId xmlns:a16="http://schemas.microsoft.com/office/drawing/2014/main" val="4272197458"/>
                    </a:ext>
                  </a:extLst>
                </a:gridCol>
                <a:gridCol w="239149">
                  <a:extLst>
                    <a:ext uri="{9D8B030D-6E8A-4147-A177-3AD203B41FA5}">
                      <a16:colId xmlns:a16="http://schemas.microsoft.com/office/drawing/2014/main" val="1262943601"/>
                    </a:ext>
                  </a:extLst>
                </a:gridCol>
                <a:gridCol w="239149">
                  <a:extLst>
                    <a:ext uri="{9D8B030D-6E8A-4147-A177-3AD203B41FA5}">
                      <a16:colId xmlns:a16="http://schemas.microsoft.com/office/drawing/2014/main" val="3861830748"/>
                    </a:ext>
                  </a:extLst>
                </a:gridCol>
                <a:gridCol w="239149">
                  <a:extLst>
                    <a:ext uri="{9D8B030D-6E8A-4147-A177-3AD203B41FA5}">
                      <a16:colId xmlns:a16="http://schemas.microsoft.com/office/drawing/2014/main" val="2831492873"/>
                    </a:ext>
                  </a:extLst>
                </a:gridCol>
                <a:gridCol w="239149">
                  <a:extLst>
                    <a:ext uri="{9D8B030D-6E8A-4147-A177-3AD203B41FA5}">
                      <a16:colId xmlns:a16="http://schemas.microsoft.com/office/drawing/2014/main" val="2812375695"/>
                    </a:ext>
                  </a:extLst>
                </a:gridCol>
                <a:gridCol w="239149">
                  <a:extLst>
                    <a:ext uri="{9D8B030D-6E8A-4147-A177-3AD203B41FA5}">
                      <a16:colId xmlns:a16="http://schemas.microsoft.com/office/drawing/2014/main" val="399999154"/>
                    </a:ext>
                  </a:extLst>
                </a:gridCol>
                <a:gridCol w="239149">
                  <a:extLst>
                    <a:ext uri="{9D8B030D-6E8A-4147-A177-3AD203B41FA5}">
                      <a16:colId xmlns:a16="http://schemas.microsoft.com/office/drawing/2014/main" val="1150359247"/>
                    </a:ext>
                  </a:extLst>
                </a:gridCol>
                <a:gridCol w="239149">
                  <a:extLst>
                    <a:ext uri="{9D8B030D-6E8A-4147-A177-3AD203B41FA5}">
                      <a16:colId xmlns:a16="http://schemas.microsoft.com/office/drawing/2014/main" val="196388524"/>
                    </a:ext>
                  </a:extLst>
                </a:gridCol>
                <a:gridCol w="239149">
                  <a:extLst>
                    <a:ext uri="{9D8B030D-6E8A-4147-A177-3AD203B41FA5}">
                      <a16:colId xmlns:a16="http://schemas.microsoft.com/office/drawing/2014/main" val="1010348775"/>
                    </a:ext>
                  </a:extLst>
                </a:gridCol>
                <a:gridCol w="239149">
                  <a:extLst>
                    <a:ext uri="{9D8B030D-6E8A-4147-A177-3AD203B41FA5}">
                      <a16:colId xmlns:a16="http://schemas.microsoft.com/office/drawing/2014/main" val="2280847546"/>
                    </a:ext>
                  </a:extLst>
                </a:gridCol>
                <a:gridCol w="239149">
                  <a:extLst>
                    <a:ext uri="{9D8B030D-6E8A-4147-A177-3AD203B41FA5}">
                      <a16:colId xmlns:a16="http://schemas.microsoft.com/office/drawing/2014/main" val="4289741403"/>
                    </a:ext>
                  </a:extLst>
                </a:gridCol>
                <a:gridCol w="239149">
                  <a:extLst>
                    <a:ext uri="{9D8B030D-6E8A-4147-A177-3AD203B41FA5}">
                      <a16:colId xmlns:a16="http://schemas.microsoft.com/office/drawing/2014/main" val="1501320654"/>
                    </a:ext>
                  </a:extLst>
                </a:gridCol>
                <a:gridCol w="239149">
                  <a:extLst>
                    <a:ext uri="{9D8B030D-6E8A-4147-A177-3AD203B41FA5}">
                      <a16:colId xmlns:a16="http://schemas.microsoft.com/office/drawing/2014/main" val="2972483654"/>
                    </a:ext>
                  </a:extLst>
                </a:gridCol>
                <a:gridCol w="239149">
                  <a:extLst>
                    <a:ext uri="{9D8B030D-6E8A-4147-A177-3AD203B41FA5}">
                      <a16:colId xmlns:a16="http://schemas.microsoft.com/office/drawing/2014/main" val="1899450202"/>
                    </a:ext>
                  </a:extLst>
                </a:gridCol>
                <a:gridCol w="239149">
                  <a:extLst>
                    <a:ext uri="{9D8B030D-6E8A-4147-A177-3AD203B41FA5}">
                      <a16:colId xmlns:a16="http://schemas.microsoft.com/office/drawing/2014/main" val="375798996"/>
                    </a:ext>
                  </a:extLst>
                </a:gridCol>
                <a:gridCol w="239149">
                  <a:extLst>
                    <a:ext uri="{9D8B030D-6E8A-4147-A177-3AD203B41FA5}">
                      <a16:colId xmlns:a16="http://schemas.microsoft.com/office/drawing/2014/main" val="3327115517"/>
                    </a:ext>
                  </a:extLst>
                </a:gridCol>
                <a:gridCol w="239149">
                  <a:extLst>
                    <a:ext uri="{9D8B030D-6E8A-4147-A177-3AD203B41FA5}">
                      <a16:colId xmlns:a16="http://schemas.microsoft.com/office/drawing/2014/main" val="2452430187"/>
                    </a:ext>
                  </a:extLst>
                </a:gridCol>
                <a:gridCol w="239149">
                  <a:extLst>
                    <a:ext uri="{9D8B030D-6E8A-4147-A177-3AD203B41FA5}">
                      <a16:colId xmlns:a16="http://schemas.microsoft.com/office/drawing/2014/main" val="823823413"/>
                    </a:ext>
                  </a:extLst>
                </a:gridCol>
                <a:gridCol w="239149">
                  <a:extLst>
                    <a:ext uri="{9D8B030D-6E8A-4147-A177-3AD203B41FA5}">
                      <a16:colId xmlns:a16="http://schemas.microsoft.com/office/drawing/2014/main" val="2245434760"/>
                    </a:ext>
                  </a:extLst>
                </a:gridCol>
                <a:gridCol w="239149">
                  <a:extLst>
                    <a:ext uri="{9D8B030D-6E8A-4147-A177-3AD203B41FA5}">
                      <a16:colId xmlns:a16="http://schemas.microsoft.com/office/drawing/2014/main" val="2634094306"/>
                    </a:ext>
                  </a:extLst>
                </a:gridCol>
                <a:gridCol w="239149">
                  <a:extLst>
                    <a:ext uri="{9D8B030D-6E8A-4147-A177-3AD203B41FA5}">
                      <a16:colId xmlns:a16="http://schemas.microsoft.com/office/drawing/2014/main" val="2075727895"/>
                    </a:ext>
                  </a:extLst>
                </a:gridCol>
                <a:gridCol w="239149">
                  <a:extLst>
                    <a:ext uri="{9D8B030D-6E8A-4147-A177-3AD203B41FA5}">
                      <a16:colId xmlns:a16="http://schemas.microsoft.com/office/drawing/2014/main" val="1489975824"/>
                    </a:ext>
                  </a:extLst>
                </a:gridCol>
                <a:gridCol w="239149">
                  <a:extLst>
                    <a:ext uri="{9D8B030D-6E8A-4147-A177-3AD203B41FA5}">
                      <a16:colId xmlns:a16="http://schemas.microsoft.com/office/drawing/2014/main" val="708088946"/>
                    </a:ext>
                  </a:extLst>
                </a:gridCol>
                <a:gridCol w="239149">
                  <a:extLst>
                    <a:ext uri="{9D8B030D-6E8A-4147-A177-3AD203B41FA5}">
                      <a16:colId xmlns:a16="http://schemas.microsoft.com/office/drawing/2014/main" val="283902290"/>
                    </a:ext>
                  </a:extLst>
                </a:gridCol>
                <a:gridCol w="239149">
                  <a:extLst>
                    <a:ext uri="{9D8B030D-6E8A-4147-A177-3AD203B41FA5}">
                      <a16:colId xmlns:a16="http://schemas.microsoft.com/office/drawing/2014/main" val="294663645"/>
                    </a:ext>
                  </a:extLst>
                </a:gridCol>
                <a:gridCol w="239149">
                  <a:extLst>
                    <a:ext uri="{9D8B030D-6E8A-4147-A177-3AD203B41FA5}">
                      <a16:colId xmlns:a16="http://schemas.microsoft.com/office/drawing/2014/main" val="1397342603"/>
                    </a:ext>
                  </a:extLst>
                </a:gridCol>
                <a:gridCol w="239149">
                  <a:extLst>
                    <a:ext uri="{9D8B030D-6E8A-4147-A177-3AD203B41FA5}">
                      <a16:colId xmlns:a16="http://schemas.microsoft.com/office/drawing/2014/main" val="2227745950"/>
                    </a:ext>
                  </a:extLst>
                </a:gridCol>
                <a:gridCol w="239149">
                  <a:extLst>
                    <a:ext uri="{9D8B030D-6E8A-4147-A177-3AD203B41FA5}">
                      <a16:colId xmlns:a16="http://schemas.microsoft.com/office/drawing/2014/main" val="3494694589"/>
                    </a:ext>
                  </a:extLst>
                </a:gridCol>
                <a:gridCol w="239149">
                  <a:extLst>
                    <a:ext uri="{9D8B030D-6E8A-4147-A177-3AD203B41FA5}">
                      <a16:colId xmlns:a16="http://schemas.microsoft.com/office/drawing/2014/main" val="1520357922"/>
                    </a:ext>
                  </a:extLst>
                </a:gridCol>
                <a:gridCol w="239149">
                  <a:extLst>
                    <a:ext uri="{9D8B030D-6E8A-4147-A177-3AD203B41FA5}">
                      <a16:colId xmlns:a16="http://schemas.microsoft.com/office/drawing/2014/main" val="1635611753"/>
                    </a:ext>
                  </a:extLst>
                </a:gridCol>
                <a:gridCol w="239149">
                  <a:extLst>
                    <a:ext uri="{9D8B030D-6E8A-4147-A177-3AD203B41FA5}">
                      <a16:colId xmlns:a16="http://schemas.microsoft.com/office/drawing/2014/main" val="2218749323"/>
                    </a:ext>
                  </a:extLst>
                </a:gridCol>
                <a:gridCol w="239149">
                  <a:extLst>
                    <a:ext uri="{9D8B030D-6E8A-4147-A177-3AD203B41FA5}">
                      <a16:colId xmlns:a16="http://schemas.microsoft.com/office/drawing/2014/main" val="803321530"/>
                    </a:ext>
                  </a:extLst>
                </a:gridCol>
                <a:gridCol w="239149">
                  <a:extLst>
                    <a:ext uri="{9D8B030D-6E8A-4147-A177-3AD203B41FA5}">
                      <a16:colId xmlns:a16="http://schemas.microsoft.com/office/drawing/2014/main" val="714470777"/>
                    </a:ext>
                  </a:extLst>
                </a:gridCol>
                <a:gridCol w="239149">
                  <a:extLst>
                    <a:ext uri="{9D8B030D-6E8A-4147-A177-3AD203B41FA5}">
                      <a16:colId xmlns:a16="http://schemas.microsoft.com/office/drawing/2014/main" val="4066391322"/>
                    </a:ext>
                  </a:extLst>
                </a:gridCol>
                <a:gridCol w="239149">
                  <a:extLst>
                    <a:ext uri="{9D8B030D-6E8A-4147-A177-3AD203B41FA5}">
                      <a16:colId xmlns:a16="http://schemas.microsoft.com/office/drawing/2014/main" val="3216042964"/>
                    </a:ext>
                  </a:extLst>
                </a:gridCol>
                <a:gridCol w="239149">
                  <a:extLst>
                    <a:ext uri="{9D8B030D-6E8A-4147-A177-3AD203B41FA5}">
                      <a16:colId xmlns:a16="http://schemas.microsoft.com/office/drawing/2014/main" val="2252477062"/>
                    </a:ext>
                  </a:extLst>
                </a:gridCol>
                <a:gridCol w="239149">
                  <a:extLst>
                    <a:ext uri="{9D8B030D-6E8A-4147-A177-3AD203B41FA5}">
                      <a16:colId xmlns:a16="http://schemas.microsoft.com/office/drawing/2014/main" val="885322295"/>
                    </a:ext>
                  </a:extLst>
                </a:gridCol>
                <a:gridCol w="239149">
                  <a:extLst>
                    <a:ext uri="{9D8B030D-6E8A-4147-A177-3AD203B41FA5}">
                      <a16:colId xmlns:a16="http://schemas.microsoft.com/office/drawing/2014/main" val="1676803701"/>
                    </a:ext>
                  </a:extLst>
                </a:gridCol>
                <a:gridCol w="239149">
                  <a:extLst>
                    <a:ext uri="{9D8B030D-6E8A-4147-A177-3AD203B41FA5}">
                      <a16:colId xmlns:a16="http://schemas.microsoft.com/office/drawing/2014/main" val="1203358177"/>
                    </a:ext>
                  </a:extLst>
                </a:gridCol>
                <a:gridCol w="239149">
                  <a:extLst>
                    <a:ext uri="{9D8B030D-6E8A-4147-A177-3AD203B41FA5}">
                      <a16:colId xmlns:a16="http://schemas.microsoft.com/office/drawing/2014/main" val="391192926"/>
                    </a:ext>
                  </a:extLst>
                </a:gridCol>
              </a:tblGrid>
              <a:tr h="168295">
                <a:tc>
                  <a:txBody>
                    <a:bodyPr/>
                    <a:lstStyle/>
                    <a:p>
                      <a:pPr algn="ctr"/>
                      <a:r>
                        <a:rPr lang="en-US" sz="1000" b="0" dirty="0">
                          <a:solidFill>
                            <a:schemeClr val="accent1"/>
                          </a:solidFill>
                          <a:latin typeface="Arial" panose="020B0604020202020204" pitchFamily="34" charset="0"/>
                          <a:cs typeface="Arial" panose="020B0604020202020204" pitchFamily="34" charset="0"/>
                        </a:rPr>
                        <a:t>283</a:t>
                      </a:r>
                    </a:p>
                  </a:txBody>
                  <a:tcPr marL="0" marR="0" marT="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254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232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226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84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33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28</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28</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21</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19</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1307363"/>
                  </a:ext>
                </a:extLst>
              </a:tr>
            </a:tbl>
          </a:graphicData>
        </a:graphic>
      </p:graphicFrame>
      <p:grpSp>
        <p:nvGrpSpPr>
          <p:cNvPr id="369" name="Axes">
            <a:extLst>
              <a:ext uri="{FF2B5EF4-FFF2-40B4-BE49-F238E27FC236}">
                <a16:creationId xmlns:a16="http://schemas.microsoft.com/office/drawing/2014/main" id="{61385DE4-09E9-F312-F9B8-FE71BF455327}"/>
              </a:ext>
            </a:extLst>
          </p:cNvPr>
          <p:cNvGrpSpPr/>
          <p:nvPr/>
        </p:nvGrpSpPr>
        <p:grpSpPr>
          <a:xfrm>
            <a:off x="673869" y="1189852"/>
            <a:ext cx="10511745" cy="3609426"/>
            <a:chOff x="673869" y="1189852"/>
            <a:chExt cx="10511745" cy="3609426"/>
          </a:xfrm>
        </p:grpSpPr>
        <p:sp>
          <p:nvSpPr>
            <p:cNvPr id="10" name="object 63">
              <a:extLst>
                <a:ext uri="{FF2B5EF4-FFF2-40B4-BE49-F238E27FC236}">
                  <a16:creationId xmlns:a16="http://schemas.microsoft.com/office/drawing/2014/main" id="{73517ECD-B8D7-4428-AD52-9B176880FC08}"/>
                </a:ext>
              </a:extLst>
            </p:cNvPr>
            <p:cNvSpPr txBox="1"/>
            <p:nvPr/>
          </p:nvSpPr>
          <p:spPr>
            <a:xfrm rot="5400000">
              <a:off x="6326999" y="3056042"/>
              <a:ext cx="184666" cy="3301805"/>
            </a:xfrm>
            <a:prstGeom prst="rect">
              <a:avLst/>
            </a:prstGeom>
          </p:spPr>
          <p:txBody>
            <a:bodyPr vert="vert270" wrap="square" lIns="0" tIns="3810" rIns="0" bIns="0" rtlCol="0">
              <a:spAutoFit/>
            </a:bodyPr>
            <a:lstStyle/>
            <a:p>
              <a:pPr marL="4763" algn="ctr">
                <a:lnSpc>
                  <a:spcPct val="100000"/>
                </a:lnSpc>
                <a:spcBef>
                  <a:spcPts val="545"/>
                </a:spcBef>
              </a:pPr>
              <a:r>
                <a:rPr lang="en-US" sz="1200" b="1" spc="-10" dirty="0">
                  <a:latin typeface="Arial" panose="020B0604020202020204" pitchFamily="34" charset="0"/>
                  <a:cs typeface="Arial" panose="020B0604020202020204" pitchFamily="34" charset="0"/>
                </a:rPr>
                <a:t>Months</a:t>
              </a:r>
              <a:endParaRPr lang="en-US" sz="1400" dirty="0">
                <a:latin typeface="Arial" panose="020B0604020202020204" pitchFamily="34" charset="0"/>
                <a:cs typeface="Arial" panose="020B0604020202020204" pitchFamily="34" charset="0"/>
              </a:endParaRPr>
            </a:p>
          </p:txBody>
        </p:sp>
        <p:sp>
          <p:nvSpPr>
            <p:cNvPr id="16" name="object 63">
              <a:extLst>
                <a:ext uri="{FF2B5EF4-FFF2-40B4-BE49-F238E27FC236}">
                  <a16:creationId xmlns:a16="http://schemas.microsoft.com/office/drawing/2014/main" id="{2FD96758-0EDF-4497-933B-647ABE79D23D}"/>
                </a:ext>
              </a:extLst>
            </p:cNvPr>
            <p:cNvSpPr txBox="1"/>
            <p:nvPr/>
          </p:nvSpPr>
          <p:spPr>
            <a:xfrm>
              <a:off x="673869" y="1337304"/>
              <a:ext cx="184666" cy="2962014"/>
            </a:xfrm>
            <a:prstGeom prst="rect">
              <a:avLst/>
            </a:prstGeom>
          </p:spPr>
          <p:txBody>
            <a:bodyPr vert="vert270" wrap="square" lIns="0" tIns="3810" rIns="0" bIns="0" rtlCol="0">
              <a:spAutoFit/>
            </a:bodyPr>
            <a:lstStyle/>
            <a:p>
              <a:pPr marL="12700" algn="ctr">
                <a:lnSpc>
                  <a:spcPct val="100000"/>
                </a:lnSpc>
                <a:spcBef>
                  <a:spcPts val="30"/>
                </a:spcBef>
              </a:pPr>
              <a:r>
                <a:rPr sz="1200" b="1" dirty="0">
                  <a:latin typeface="Arial" panose="020B0604020202020204" pitchFamily="34" charset="0"/>
                  <a:cs typeface="Arial" panose="020B0604020202020204" pitchFamily="34" charset="0"/>
                </a:rPr>
                <a:t>Probability</a:t>
              </a:r>
              <a:r>
                <a:rPr sz="1200" b="1" spc="-20" dirty="0">
                  <a:latin typeface="Arial" panose="020B0604020202020204" pitchFamily="34" charset="0"/>
                  <a:cs typeface="Arial" panose="020B0604020202020204" pitchFamily="34" charset="0"/>
                </a:rPr>
                <a:t> </a:t>
              </a:r>
              <a:r>
                <a:rPr sz="1200" b="1" dirty="0">
                  <a:latin typeface="Arial" panose="020B0604020202020204" pitchFamily="34" charset="0"/>
                  <a:cs typeface="Arial" panose="020B0604020202020204" pitchFamily="34" charset="0"/>
                </a:rPr>
                <a:t>of</a:t>
              </a:r>
              <a:r>
                <a:rPr sz="1200" b="1" spc="-5" dirty="0">
                  <a:latin typeface="Arial" panose="020B0604020202020204" pitchFamily="34" charset="0"/>
                  <a:cs typeface="Arial" panose="020B0604020202020204" pitchFamily="34" charset="0"/>
                </a:rPr>
                <a:t> </a:t>
              </a:r>
              <a:r>
                <a:rPr lang="en-US" sz="1200" b="1" spc="-10" dirty="0">
                  <a:latin typeface="Arial" panose="020B0604020202020204" pitchFamily="34" charset="0"/>
                  <a:cs typeface="Arial" panose="020B0604020202020204" pitchFamily="34" charset="0"/>
                </a:rPr>
                <a:t>PFS</a:t>
              </a:r>
              <a:endParaRPr sz="1200" dirty="0">
                <a:latin typeface="Arial" panose="020B0604020202020204" pitchFamily="34" charset="0"/>
                <a:cs typeface="Arial" panose="020B0604020202020204" pitchFamily="34" charset="0"/>
              </a:endParaRPr>
            </a:p>
          </p:txBody>
        </p:sp>
        <p:grpSp>
          <p:nvGrpSpPr>
            <p:cNvPr id="19" name="Group 18">
              <a:extLst>
                <a:ext uri="{FF2B5EF4-FFF2-40B4-BE49-F238E27FC236}">
                  <a16:creationId xmlns:a16="http://schemas.microsoft.com/office/drawing/2014/main" id="{C5407015-0D6A-4AD2-8DFA-7DEE7F089BAA}"/>
                </a:ext>
              </a:extLst>
            </p:cNvPr>
            <p:cNvGrpSpPr/>
            <p:nvPr/>
          </p:nvGrpSpPr>
          <p:grpSpPr>
            <a:xfrm>
              <a:off x="883704" y="1189852"/>
              <a:ext cx="416067" cy="3262740"/>
              <a:chOff x="2140955" y="462609"/>
              <a:chExt cx="365760" cy="3928224"/>
            </a:xfrm>
          </p:grpSpPr>
          <p:sp>
            <p:nvSpPr>
              <p:cNvPr id="20" name="object 2">
                <a:extLst>
                  <a:ext uri="{FF2B5EF4-FFF2-40B4-BE49-F238E27FC236}">
                    <a16:creationId xmlns:a16="http://schemas.microsoft.com/office/drawing/2014/main" id="{D93B10C2-5727-4DAA-9619-E34763E1FD36}"/>
                  </a:ext>
                </a:extLst>
              </p:cNvPr>
              <p:cNvSpPr txBox="1"/>
              <p:nvPr/>
            </p:nvSpPr>
            <p:spPr>
              <a:xfrm>
                <a:off x="2140955" y="4171590"/>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0.0</a:t>
                </a:r>
                <a:endParaRPr sz="1100" dirty="0">
                  <a:latin typeface="Arial" panose="020B0604020202020204" pitchFamily="34" charset="0"/>
                  <a:cs typeface="Arial" panose="020B0604020202020204" pitchFamily="34" charset="0"/>
                </a:endParaRPr>
              </a:p>
            </p:txBody>
          </p:sp>
          <p:sp>
            <p:nvSpPr>
              <p:cNvPr id="21" name="object 58">
                <a:extLst>
                  <a:ext uri="{FF2B5EF4-FFF2-40B4-BE49-F238E27FC236}">
                    <a16:creationId xmlns:a16="http://schemas.microsoft.com/office/drawing/2014/main" id="{83ADA847-F9C6-43BD-B8B9-0DE63275FFF9}"/>
                  </a:ext>
                </a:extLst>
              </p:cNvPr>
              <p:cNvSpPr txBox="1"/>
              <p:nvPr/>
            </p:nvSpPr>
            <p:spPr>
              <a:xfrm>
                <a:off x="2140955" y="3058896"/>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0.3</a:t>
                </a:r>
                <a:endParaRPr sz="1100" dirty="0">
                  <a:latin typeface="Arial" panose="020B0604020202020204" pitchFamily="34" charset="0"/>
                  <a:cs typeface="Arial" panose="020B0604020202020204" pitchFamily="34" charset="0"/>
                </a:endParaRPr>
              </a:p>
            </p:txBody>
          </p:sp>
          <p:sp>
            <p:nvSpPr>
              <p:cNvPr id="22" name="object 60">
                <a:extLst>
                  <a:ext uri="{FF2B5EF4-FFF2-40B4-BE49-F238E27FC236}">
                    <a16:creationId xmlns:a16="http://schemas.microsoft.com/office/drawing/2014/main" id="{3E9DBB31-1C86-42BC-9C32-BC853D9BFDF7}"/>
                  </a:ext>
                </a:extLst>
              </p:cNvPr>
              <p:cNvSpPr txBox="1"/>
              <p:nvPr/>
            </p:nvSpPr>
            <p:spPr>
              <a:xfrm>
                <a:off x="2140955" y="2687999"/>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0.4</a:t>
                </a:r>
                <a:endParaRPr sz="1100" dirty="0">
                  <a:latin typeface="Arial" panose="020B0604020202020204" pitchFamily="34" charset="0"/>
                  <a:cs typeface="Arial" panose="020B0604020202020204" pitchFamily="34" charset="0"/>
                </a:endParaRPr>
              </a:p>
            </p:txBody>
          </p:sp>
          <p:sp>
            <p:nvSpPr>
              <p:cNvPr id="23" name="object 62">
                <a:extLst>
                  <a:ext uri="{FF2B5EF4-FFF2-40B4-BE49-F238E27FC236}">
                    <a16:creationId xmlns:a16="http://schemas.microsoft.com/office/drawing/2014/main" id="{5CDF3985-86A0-49E9-9D73-A73C3B298C65}"/>
                  </a:ext>
                </a:extLst>
              </p:cNvPr>
              <p:cNvSpPr txBox="1"/>
              <p:nvPr/>
            </p:nvSpPr>
            <p:spPr>
              <a:xfrm>
                <a:off x="2140955" y="2317100"/>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0.5</a:t>
                </a:r>
                <a:endParaRPr sz="1100" dirty="0">
                  <a:latin typeface="Arial" panose="020B0604020202020204" pitchFamily="34" charset="0"/>
                  <a:cs typeface="Arial" panose="020B0604020202020204" pitchFamily="34" charset="0"/>
                </a:endParaRPr>
              </a:p>
            </p:txBody>
          </p:sp>
          <p:sp>
            <p:nvSpPr>
              <p:cNvPr id="24" name="object 76">
                <a:extLst>
                  <a:ext uri="{FF2B5EF4-FFF2-40B4-BE49-F238E27FC236}">
                    <a16:creationId xmlns:a16="http://schemas.microsoft.com/office/drawing/2014/main" id="{9016CF32-D883-4A64-BA58-90C543C3A318}"/>
                  </a:ext>
                </a:extLst>
              </p:cNvPr>
              <p:cNvSpPr txBox="1"/>
              <p:nvPr/>
            </p:nvSpPr>
            <p:spPr>
              <a:xfrm>
                <a:off x="2140955" y="1946202"/>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0.6</a:t>
                </a:r>
                <a:endParaRPr sz="1100" dirty="0">
                  <a:latin typeface="Arial" panose="020B0604020202020204" pitchFamily="34" charset="0"/>
                  <a:cs typeface="Arial" panose="020B0604020202020204" pitchFamily="34" charset="0"/>
                </a:endParaRPr>
              </a:p>
            </p:txBody>
          </p:sp>
          <p:sp>
            <p:nvSpPr>
              <p:cNvPr id="25" name="object 78">
                <a:extLst>
                  <a:ext uri="{FF2B5EF4-FFF2-40B4-BE49-F238E27FC236}">
                    <a16:creationId xmlns:a16="http://schemas.microsoft.com/office/drawing/2014/main" id="{4B8E8DBE-4513-4B73-9E6C-911860F664B7}"/>
                  </a:ext>
                </a:extLst>
              </p:cNvPr>
              <p:cNvSpPr txBox="1"/>
              <p:nvPr/>
            </p:nvSpPr>
            <p:spPr>
              <a:xfrm>
                <a:off x="2140955" y="1575304"/>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0.7</a:t>
                </a:r>
                <a:endParaRPr sz="1100" dirty="0">
                  <a:latin typeface="Arial" panose="020B0604020202020204" pitchFamily="34" charset="0"/>
                  <a:cs typeface="Arial" panose="020B0604020202020204" pitchFamily="34" charset="0"/>
                </a:endParaRPr>
              </a:p>
            </p:txBody>
          </p:sp>
          <p:sp>
            <p:nvSpPr>
              <p:cNvPr id="26" name="object 80">
                <a:extLst>
                  <a:ext uri="{FF2B5EF4-FFF2-40B4-BE49-F238E27FC236}">
                    <a16:creationId xmlns:a16="http://schemas.microsoft.com/office/drawing/2014/main" id="{7C0423BB-0336-452C-ABB7-68EB1448B560}"/>
                  </a:ext>
                </a:extLst>
              </p:cNvPr>
              <p:cNvSpPr txBox="1"/>
              <p:nvPr/>
            </p:nvSpPr>
            <p:spPr>
              <a:xfrm>
                <a:off x="2140955" y="1204407"/>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0.8</a:t>
                </a:r>
                <a:endParaRPr sz="1100" dirty="0">
                  <a:latin typeface="Arial" panose="020B0604020202020204" pitchFamily="34" charset="0"/>
                  <a:cs typeface="Arial" panose="020B0604020202020204" pitchFamily="34" charset="0"/>
                </a:endParaRPr>
              </a:p>
            </p:txBody>
          </p:sp>
          <p:sp>
            <p:nvSpPr>
              <p:cNvPr id="27" name="object 82">
                <a:extLst>
                  <a:ext uri="{FF2B5EF4-FFF2-40B4-BE49-F238E27FC236}">
                    <a16:creationId xmlns:a16="http://schemas.microsoft.com/office/drawing/2014/main" id="{D0AF5404-8B21-4DE7-BE9E-6B26D13F91B4}"/>
                  </a:ext>
                </a:extLst>
              </p:cNvPr>
              <p:cNvSpPr txBox="1"/>
              <p:nvPr/>
            </p:nvSpPr>
            <p:spPr>
              <a:xfrm>
                <a:off x="2140955" y="833507"/>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0.9</a:t>
                </a:r>
                <a:endParaRPr sz="1100" dirty="0">
                  <a:latin typeface="Arial" panose="020B0604020202020204" pitchFamily="34" charset="0"/>
                  <a:cs typeface="Arial" panose="020B0604020202020204" pitchFamily="34" charset="0"/>
                </a:endParaRPr>
              </a:p>
            </p:txBody>
          </p:sp>
          <p:sp>
            <p:nvSpPr>
              <p:cNvPr id="28" name="object 84">
                <a:extLst>
                  <a:ext uri="{FF2B5EF4-FFF2-40B4-BE49-F238E27FC236}">
                    <a16:creationId xmlns:a16="http://schemas.microsoft.com/office/drawing/2014/main" id="{C90333EE-E11C-4222-9A43-0405C15BDB80}"/>
                  </a:ext>
                </a:extLst>
              </p:cNvPr>
              <p:cNvSpPr txBox="1"/>
              <p:nvPr/>
            </p:nvSpPr>
            <p:spPr>
              <a:xfrm>
                <a:off x="2140955" y="462609"/>
                <a:ext cx="365760" cy="219243"/>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1.0</a:t>
                </a:r>
                <a:endParaRPr sz="1100" dirty="0">
                  <a:latin typeface="Arial" panose="020B0604020202020204" pitchFamily="34" charset="0"/>
                  <a:cs typeface="Arial" panose="020B0604020202020204" pitchFamily="34" charset="0"/>
                </a:endParaRPr>
              </a:p>
            </p:txBody>
          </p:sp>
          <p:sp>
            <p:nvSpPr>
              <p:cNvPr id="29" name="object 58">
                <a:extLst>
                  <a:ext uri="{FF2B5EF4-FFF2-40B4-BE49-F238E27FC236}">
                    <a16:creationId xmlns:a16="http://schemas.microsoft.com/office/drawing/2014/main" id="{67FA5B63-89B8-4F4D-9FC0-522BB8FB3E36}"/>
                  </a:ext>
                </a:extLst>
              </p:cNvPr>
              <p:cNvSpPr txBox="1"/>
              <p:nvPr/>
            </p:nvSpPr>
            <p:spPr>
              <a:xfrm>
                <a:off x="2140955" y="3429793"/>
                <a:ext cx="365760" cy="219243"/>
              </a:xfrm>
              <a:prstGeom prst="rect">
                <a:avLst/>
              </a:prstGeom>
            </p:spPr>
            <p:txBody>
              <a:bodyPr vert="horz" wrap="square" lIns="0" tIns="12700" rIns="0" bIns="0" rtlCol="0">
                <a:spAutoFit/>
              </a:bodyPr>
              <a:lstStyle/>
              <a:p>
                <a:pPr marL="12700" algn="r">
                  <a:lnSpc>
                    <a:spcPct val="100000"/>
                  </a:lnSpc>
                  <a:spcBef>
                    <a:spcPts val="100"/>
                  </a:spcBef>
                </a:pPr>
                <a:r>
                  <a:rPr lang="en-US" sz="1100" spc="-25" dirty="0">
                    <a:latin typeface="Arial" panose="020B0604020202020204" pitchFamily="34" charset="0"/>
                    <a:cs typeface="Arial" panose="020B0604020202020204" pitchFamily="34" charset="0"/>
                  </a:rPr>
                  <a:t>0.2</a:t>
                </a:r>
                <a:endParaRPr sz="1100" dirty="0">
                  <a:latin typeface="Arial" panose="020B0604020202020204" pitchFamily="34" charset="0"/>
                  <a:cs typeface="Arial" panose="020B0604020202020204" pitchFamily="34" charset="0"/>
                </a:endParaRPr>
              </a:p>
            </p:txBody>
          </p:sp>
          <p:sp>
            <p:nvSpPr>
              <p:cNvPr id="30" name="object 58">
                <a:extLst>
                  <a:ext uri="{FF2B5EF4-FFF2-40B4-BE49-F238E27FC236}">
                    <a16:creationId xmlns:a16="http://schemas.microsoft.com/office/drawing/2014/main" id="{E3AB0B15-7FA0-4C8D-B89E-8F852701B186}"/>
                  </a:ext>
                </a:extLst>
              </p:cNvPr>
              <p:cNvSpPr txBox="1"/>
              <p:nvPr/>
            </p:nvSpPr>
            <p:spPr>
              <a:xfrm>
                <a:off x="2140955" y="3800694"/>
                <a:ext cx="365760" cy="219243"/>
              </a:xfrm>
              <a:prstGeom prst="rect">
                <a:avLst/>
              </a:prstGeom>
            </p:spPr>
            <p:txBody>
              <a:bodyPr vert="horz" wrap="square" lIns="0" tIns="12700" rIns="0" bIns="0" rtlCol="0">
                <a:spAutoFit/>
              </a:bodyPr>
              <a:lstStyle/>
              <a:p>
                <a:pPr marL="12700" algn="r">
                  <a:lnSpc>
                    <a:spcPct val="100000"/>
                  </a:lnSpc>
                  <a:spcBef>
                    <a:spcPts val="100"/>
                  </a:spcBef>
                </a:pPr>
                <a:r>
                  <a:rPr lang="en-US" sz="1100" spc="-25" dirty="0">
                    <a:latin typeface="Arial" panose="020B0604020202020204" pitchFamily="34" charset="0"/>
                    <a:cs typeface="Arial" panose="020B0604020202020204" pitchFamily="34" charset="0"/>
                  </a:rPr>
                  <a:t>0.1</a:t>
                </a:r>
                <a:endParaRPr sz="1100" dirty="0">
                  <a:latin typeface="Arial" panose="020B0604020202020204" pitchFamily="34" charset="0"/>
                  <a:cs typeface="Arial" panose="020B0604020202020204" pitchFamily="34" charset="0"/>
                </a:endParaRPr>
              </a:p>
            </p:txBody>
          </p:sp>
        </p:grpSp>
        <p:grpSp>
          <p:nvGrpSpPr>
            <p:cNvPr id="31" name="Group 30">
              <a:extLst>
                <a:ext uri="{FF2B5EF4-FFF2-40B4-BE49-F238E27FC236}">
                  <a16:creationId xmlns:a16="http://schemas.microsoft.com/office/drawing/2014/main" id="{CE2B5401-20D2-4BDA-B6C1-4924F3A5DC6B}"/>
                </a:ext>
              </a:extLst>
            </p:cNvPr>
            <p:cNvGrpSpPr/>
            <p:nvPr/>
          </p:nvGrpSpPr>
          <p:grpSpPr>
            <a:xfrm>
              <a:off x="1329472" y="1279054"/>
              <a:ext cx="9856142" cy="3149185"/>
              <a:chOff x="2550243" y="549033"/>
              <a:chExt cx="8664436" cy="3791509"/>
            </a:xfrm>
          </p:grpSpPr>
          <p:grpSp>
            <p:nvGrpSpPr>
              <p:cNvPr id="32" name="Group 31">
                <a:extLst>
                  <a:ext uri="{FF2B5EF4-FFF2-40B4-BE49-F238E27FC236}">
                    <a16:creationId xmlns:a16="http://schemas.microsoft.com/office/drawing/2014/main" id="{192A97D4-A5B4-4C9E-9E3E-767BAB2635E6}"/>
                  </a:ext>
                </a:extLst>
              </p:cNvPr>
              <p:cNvGrpSpPr/>
              <p:nvPr/>
            </p:nvGrpSpPr>
            <p:grpSpPr>
              <a:xfrm>
                <a:off x="2550243" y="549033"/>
                <a:ext cx="8664436" cy="3785159"/>
                <a:chOff x="2550243" y="549033"/>
                <a:chExt cx="8664436" cy="3785159"/>
              </a:xfrm>
            </p:grpSpPr>
            <p:grpSp>
              <p:nvGrpSpPr>
                <p:cNvPr id="46" name="object 19">
                  <a:extLst>
                    <a:ext uri="{FF2B5EF4-FFF2-40B4-BE49-F238E27FC236}">
                      <a16:creationId xmlns:a16="http://schemas.microsoft.com/office/drawing/2014/main" id="{CC25DB4A-1E75-4584-BE1F-BC5C1ED8CDE8}"/>
                    </a:ext>
                  </a:extLst>
                </p:cNvPr>
                <p:cNvGrpSpPr/>
                <p:nvPr/>
              </p:nvGrpSpPr>
              <p:grpSpPr>
                <a:xfrm>
                  <a:off x="2550243" y="3518659"/>
                  <a:ext cx="8664436" cy="815533"/>
                  <a:chOff x="2550243" y="3518659"/>
                  <a:chExt cx="8664436" cy="815533"/>
                </a:xfrm>
              </p:grpSpPr>
              <p:sp>
                <p:nvSpPr>
                  <p:cNvPr id="56" name="object 20">
                    <a:extLst>
                      <a:ext uri="{FF2B5EF4-FFF2-40B4-BE49-F238E27FC236}">
                        <a16:creationId xmlns:a16="http://schemas.microsoft.com/office/drawing/2014/main" id="{32C8BE04-7510-47FC-9CC7-511B51B3FEA2}"/>
                      </a:ext>
                    </a:extLst>
                  </p:cNvPr>
                  <p:cNvSpPr/>
                  <p:nvPr/>
                </p:nvSpPr>
                <p:spPr>
                  <a:xfrm>
                    <a:off x="4510694"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7" name="object 21">
                    <a:extLst>
                      <a:ext uri="{FF2B5EF4-FFF2-40B4-BE49-F238E27FC236}">
                        <a16:creationId xmlns:a16="http://schemas.microsoft.com/office/drawing/2014/main" id="{E33365A3-D8D1-479A-8C14-565E69D8E87A}"/>
                      </a:ext>
                    </a:extLst>
                  </p:cNvPr>
                  <p:cNvSpPr/>
                  <p:nvPr/>
                </p:nvSpPr>
                <p:spPr>
                  <a:xfrm>
                    <a:off x="472019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8" name="object 22">
                    <a:extLst>
                      <a:ext uri="{FF2B5EF4-FFF2-40B4-BE49-F238E27FC236}">
                        <a16:creationId xmlns:a16="http://schemas.microsoft.com/office/drawing/2014/main" id="{3A53CA22-8217-4632-8B48-74E2B3356EE7}"/>
                      </a:ext>
                    </a:extLst>
                  </p:cNvPr>
                  <p:cNvSpPr/>
                  <p:nvPr/>
                </p:nvSpPr>
                <p:spPr>
                  <a:xfrm>
                    <a:off x="4929692"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9" name="object 23">
                    <a:extLst>
                      <a:ext uri="{FF2B5EF4-FFF2-40B4-BE49-F238E27FC236}">
                        <a16:creationId xmlns:a16="http://schemas.microsoft.com/office/drawing/2014/main" id="{2748B135-2038-4882-95F0-863DA378D58B}"/>
                      </a:ext>
                    </a:extLst>
                  </p:cNvPr>
                  <p:cNvSpPr/>
                  <p:nvPr/>
                </p:nvSpPr>
                <p:spPr>
                  <a:xfrm>
                    <a:off x="513919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0" name="object 24">
                    <a:extLst>
                      <a:ext uri="{FF2B5EF4-FFF2-40B4-BE49-F238E27FC236}">
                        <a16:creationId xmlns:a16="http://schemas.microsoft.com/office/drawing/2014/main" id="{F89B581C-44E6-436B-A402-327FB7E39221}"/>
                      </a:ext>
                    </a:extLst>
                  </p:cNvPr>
                  <p:cNvSpPr/>
                  <p:nvPr/>
                </p:nvSpPr>
                <p:spPr>
                  <a:xfrm>
                    <a:off x="5348692"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1" name="object 25">
                    <a:extLst>
                      <a:ext uri="{FF2B5EF4-FFF2-40B4-BE49-F238E27FC236}">
                        <a16:creationId xmlns:a16="http://schemas.microsoft.com/office/drawing/2014/main" id="{A8EE0D64-B4A0-4835-B330-05086CA8AB76}"/>
                      </a:ext>
                    </a:extLst>
                  </p:cNvPr>
                  <p:cNvSpPr/>
                  <p:nvPr/>
                </p:nvSpPr>
                <p:spPr>
                  <a:xfrm>
                    <a:off x="555819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2" name="object 26">
                    <a:extLst>
                      <a:ext uri="{FF2B5EF4-FFF2-40B4-BE49-F238E27FC236}">
                        <a16:creationId xmlns:a16="http://schemas.microsoft.com/office/drawing/2014/main" id="{59D8048D-C20D-49B0-91B3-85058019788F}"/>
                      </a:ext>
                    </a:extLst>
                  </p:cNvPr>
                  <p:cNvSpPr/>
                  <p:nvPr/>
                </p:nvSpPr>
                <p:spPr>
                  <a:xfrm>
                    <a:off x="57676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3" name="object 27">
                    <a:extLst>
                      <a:ext uri="{FF2B5EF4-FFF2-40B4-BE49-F238E27FC236}">
                        <a16:creationId xmlns:a16="http://schemas.microsoft.com/office/drawing/2014/main" id="{C9A16114-15C2-47D9-A872-FABD68663201}"/>
                      </a:ext>
                    </a:extLst>
                  </p:cNvPr>
                  <p:cNvSpPr/>
                  <p:nvPr/>
                </p:nvSpPr>
                <p:spPr>
                  <a:xfrm>
                    <a:off x="597719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4" name="object 28">
                    <a:extLst>
                      <a:ext uri="{FF2B5EF4-FFF2-40B4-BE49-F238E27FC236}">
                        <a16:creationId xmlns:a16="http://schemas.microsoft.com/office/drawing/2014/main" id="{73BC36E2-0700-4576-8768-41595D659B7A}"/>
                      </a:ext>
                    </a:extLst>
                  </p:cNvPr>
                  <p:cNvSpPr/>
                  <p:nvPr/>
                </p:nvSpPr>
                <p:spPr>
                  <a:xfrm>
                    <a:off x="61866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5" name="object 29">
                    <a:extLst>
                      <a:ext uri="{FF2B5EF4-FFF2-40B4-BE49-F238E27FC236}">
                        <a16:creationId xmlns:a16="http://schemas.microsoft.com/office/drawing/2014/main" id="{05EB745E-28AD-478A-97F3-87E217DBC667}"/>
                      </a:ext>
                    </a:extLst>
                  </p:cNvPr>
                  <p:cNvSpPr/>
                  <p:nvPr/>
                </p:nvSpPr>
                <p:spPr>
                  <a:xfrm>
                    <a:off x="63961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6" name="object 30">
                    <a:extLst>
                      <a:ext uri="{FF2B5EF4-FFF2-40B4-BE49-F238E27FC236}">
                        <a16:creationId xmlns:a16="http://schemas.microsoft.com/office/drawing/2014/main" id="{85986C5E-13C1-4378-99A8-DAFCF2944A0D}"/>
                      </a:ext>
                    </a:extLst>
                  </p:cNvPr>
                  <p:cNvSpPr/>
                  <p:nvPr/>
                </p:nvSpPr>
                <p:spPr>
                  <a:xfrm>
                    <a:off x="66056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7" name="object 31">
                    <a:extLst>
                      <a:ext uri="{FF2B5EF4-FFF2-40B4-BE49-F238E27FC236}">
                        <a16:creationId xmlns:a16="http://schemas.microsoft.com/office/drawing/2014/main" id="{E922CF70-6F6B-408C-877B-2CACC7412F99}"/>
                      </a:ext>
                    </a:extLst>
                  </p:cNvPr>
                  <p:cNvSpPr/>
                  <p:nvPr/>
                </p:nvSpPr>
                <p:spPr>
                  <a:xfrm>
                    <a:off x="6815189"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8" name="object 32">
                    <a:extLst>
                      <a:ext uri="{FF2B5EF4-FFF2-40B4-BE49-F238E27FC236}">
                        <a16:creationId xmlns:a16="http://schemas.microsoft.com/office/drawing/2014/main" id="{6DD39B15-A173-41E9-82E4-2CA7574D92F7}"/>
                      </a:ext>
                    </a:extLst>
                  </p:cNvPr>
                  <p:cNvSpPr/>
                  <p:nvPr/>
                </p:nvSpPr>
                <p:spPr>
                  <a:xfrm>
                    <a:off x="7024688"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9" name="object 33">
                    <a:extLst>
                      <a:ext uri="{FF2B5EF4-FFF2-40B4-BE49-F238E27FC236}">
                        <a16:creationId xmlns:a16="http://schemas.microsoft.com/office/drawing/2014/main" id="{B5322A95-AB05-4582-A02F-62969C564845}"/>
                      </a:ext>
                    </a:extLst>
                  </p:cNvPr>
                  <p:cNvSpPr/>
                  <p:nvPr/>
                </p:nvSpPr>
                <p:spPr>
                  <a:xfrm>
                    <a:off x="7234188"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0" name="object 34">
                    <a:extLst>
                      <a:ext uri="{FF2B5EF4-FFF2-40B4-BE49-F238E27FC236}">
                        <a16:creationId xmlns:a16="http://schemas.microsoft.com/office/drawing/2014/main" id="{D7DA64E4-02BA-408D-8F70-2F06E4F52F24}"/>
                      </a:ext>
                    </a:extLst>
                  </p:cNvPr>
                  <p:cNvSpPr/>
                  <p:nvPr/>
                </p:nvSpPr>
                <p:spPr>
                  <a:xfrm>
                    <a:off x="74436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1" name="object 35">
                    <a:extLst>
                      <a:ext uri="{FF2B5EF4-FFF2-40B4-BE49-F238E27FC236}">
                        <a16:creationId xmlns:a16="http://schemas.microsoft.com/office/drawing/2014/main" id="{57433341-4CD3-4053-8EEF-82964AD4C019}"/>
                      </a:ext>
                    </a:extLst>
                  </p:cNvPr>
                  <p:cNvSpPr/>
                  <p:nvPr/>
                </p:nvSpPr>
                <p:spPr>
                  <a:xfrm>
                    <a:off x="7653187"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2" name="object 36">
                    <a:extLst>
                      <a:ext uri="{FF2B5EF4-FFF2-40B4-BE49-F238E27FC236}">
                        <a16:creationId xmlns:a16="http://schemas.microsoft.com/office/drawing/2014/main" id="{B42202CC-E9A8-4FBC-8F37-1115FE0122E9}"/>
                      </a:ext>
                    </a:extLst>
                  </p:cNvPr>
                  <p:cNvSpPr/>
                  <p:nvPr/>
                </p:nvSpPr>
                <p:spPr>
                  <a:xfrm>
                    <a:off x="78626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3" name="object 37">
                    <a:extLst>
                      <a:ext uri="{FF2B5EF4-FFF2-40B4-BE49-F238E27FC236}">
                        <a16:creationId xmlns:a16="http://schemas.microsoft.com/office/drawing/2014/main" id="{BFF63CCB-0026-4A8B-A1F9-6D484E587860}"/>
                      </a:ext>
                    </a:extLst>
                  </p:cNvPr>
                  <p:cNvSpPr/>
                  <p:nvPr/>
                </p:nvSpPr>
                <p:spPr>
                  <a:xfrm>
                    <a:off x="80721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4" name="object 38">
                    <a:extLst>
                      <a:ext uri="{FF2B5EF4-FFF2-40B4-BE49-F238E27FC236}">
                        <a16:creationId xmlns:a16="http://schemas.microsoft.com/office/drawing/2014/main" id="{68E08ACA-8DF5-4DFB-91F0-93351B561D03}"/>
                      </a:ext>
                    </a:extLst>
                  </p:cNvPr>
                  <p:cNvSpPr/>
                  <p:nvPr/>
                </p:nvSpPr>
                <p:spPr>
                  <a:xfrm>
                    <a:off x="82816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5" name="object 39">
                    <a:extLst>
                      <a:ext uri="{FF2B5EF4-FFF2-40B4-BE49-F238E27FC236}">
                        <a16:creationId xmlns:a16="http://schemas.microsoft.com/office/drawing/2014/main" id="{A1E43B77-D0E3-4B46-89FB-1D61443AC11C}"/>
                      </a:ext>
                    </a:extLst>
                  </p:cNvPr>
                  <p:cNvSpPr/>
                  <p:nvPr/>
                </p:nvSpPr>
                <p:spPr>
                  <a:xfrm>
                    <a:off x="849118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6" name="object 40">
                    <a:extLst>
                      <a:ext uri="{FF2B5EF4-FFF2-40B4-BE49-F238E27FC236}">
                        <a16:creationId xmlns:a16="http://schemas.microsoft.com/office/drawing/2014/main" id="{72895F6C-0BFC-45B5-B860-6D2B044B2C3B}"/>
                      </a:ext>
                    </a:extLst>
                  </p:cNvPr>
                  <p:cNvSpPr/>
                  <p:nvPr/>
                </p:nvSpPr>
                <p:spPr>
                  <a:xfrm>
                    <a:off x="870068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7" name="object 41">
                    <a:extLst>
                      <a:ext uri="{FF2B5EF4-FFF2-40B4-BE49-F238E27FC236}">
                        <a16:creationId xmlns:a16="http://schemas.microsoft.com/office/drawing/2014/main" id="{639B660D-2E2E-4166-B304-48D9301D7A8B}"/>
                      </a:ext>
                    </a:extLst>
                  </p:cNvPr>
                  <p:cNvSpPr/>
                  <p:nvPr/>
                </p:nvSpPr>
                <p:spPr>
                  <a:xfrm>
                    <a:off x="891018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8" name="object 42">
                    <a:extLst>
                      <a:ext uri="{FF2B5EF4-FFF2-40B4-BE49-F238E27FC236}">
                        <a16:creationId xmlns:a16="http://schemas.microsoft.com/office/drawing/2014/main" id="{C388EA06-348A-4F16-9121-762312BCD1FE}"/>
                      </a:ext>
                    </a:extLst>
                  </p:cNvPr>
                  <p:cNvSpPr/>
                  <p:nvPr/>
                </p:nvSpPr>
                <p:spPr>
                  <a:xfrm>
                    <a:off x="911968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9" name="object 43">
                    <a:extLst>
                      <a:ext uri="{FF2B5EF4-FFF2-40B4-BE49-F238E27FC236}">
                        <a16:creationId xmlns:a16="http://schemas.microsoft.com/office/drawing/2014/main" id="{AADB567F-8870-4A97-8CC8-DB355A3E442C}"/>
                      </a:ext>
                    </a:extLst>
                  </p:cNvPr>
                  <p:cNvSpPr/>
                  <p:nvPr/>
                </p:nvSpPr>
                <p:spPr>
                  <a:xfrm>
                    <a:off x="932918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0" name="object 44">
                    <a:extLst>
                      <a:ext uri="{FF2B5EF4-FFF2-40B4-BE49-F238E27FC236}">
                        <a16:creationId xmlns:a16="http://schemas.microsoft.com/office/drawing/2014/main" id="{B6119753-27FC-443E-85C9-19DFA611080A}"/>
                      </a:ext>
                    </a:extLst>
                  </p:cNvPr>
                  <p:cNvSpPr/>
                  <p:nvPr/>
                </p:nvSpPr>
                <p:spPr>
                  <a:xfrm>
                    <a:off x="953868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1" name="object 45">
                    <a:extLst>
                      <a:ext uri="{FF2B5EF4-FFF2-40B4-BE49-F238E27FC236}">
                        <a16:creationId xmlns:a16="http://schemas.microsoft.com/office/drawing/2014/main" id="{DB13A1E6-FDF0-4737-9CFA-656E8703320A}"/>
                      </a:ext>
                    </a:extLst>
                  </p:cNvPr>
                  <p:cNvSpPr/>
                  <p:nvPr/>
                </p:nvSpPr>
                <p:spPr>
                  <a:xfrm>
                    <a:off x="974818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2" name="object 46">
                    <a:extLst>
                      <a:ext uri="{FF2B5EF4-FFF2-40B4-BE49-F238E27FC236}">
                        <a16:creationId xmlns:a16="http://schemas.microsoft.com/office/drawing/2014/main" id="{3256E2E2-8573-4A62-A580-EBDF16253C7F}"/>
                      </a:ext>
                    </a:extLst>
                  </p:cNvPr>
                  <p:cNvSpPr/>
                  <p:nvPr/>
                </p:nvSpPr>
                <p:spPr>
                  <a:xfrm>
                    <a:off x="9957682"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3" name="object 47">
                    <a:extLst>
                      <a:ext uri="{FF2B5EF4-FFF2-40B4-BE49-F238E27FC236}">
                        <a16:creationId xmlns:a16="http://schemas.microsoft.com/office/drawing/2014/main" id="{8E637C92-8CB7-43F1-836E-93A224BF1A0B}"/>
                      </a:ext>
                    </a:extLst>
                  </p:cNvPr>
                  <p:cNvSpPr/>
                  <p:nvPr/>
                </p:nvSpPr>
                <p:spPr>
                  <a:xfrm>
                    <a:off x="1016718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4" name="object 48">
                    <a:extLst>
                      <a:ext uri="{FF2B5EF4-FFF2-40B4-BE49-F238E27FC236}">
                        <a16:creationId xmlns:a16="http://schemas.microsoft.com/office/drawing/2014/main" id="{FBA0663A-62B8-46EA-A1CC-EF81E2F9617E}"/>
                      </a:ext>
                    </a:extLst>
                  </p:cNvPr>
                  <p:cNvSpPr/>
                  <p:nvPr/>
                </p:nvSpPr>
                <p:spPr>
                  <a:xfrm>
                    <a:off x="1037668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5" name="object 49">
                    <a:extLst>
                      <a:ext uri="{FF2B5EF4-FFF2-40B4-BE49-F238E27FC236}">
                        <a16:creationId xmlns:a16="http://schemas.microsoft.com/office/drawing/2014/main" id="{6346CE19-A017-48F6-BD3F-16DB8E086E21}"/>
                      </a:ext>
                    </a:extLst>
                  </p:cNvPr>
                  <p:cNvSpPr/>
                  <p:nvPr/>
                </p:nvSpPr>
                <p:spPr>
                  <a:xfrm>
                    <a:off x="1058618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6" name="object 50">
                    <a:extLst>
                      <a:ext uri="{FF2B5EF4-FFF2-40B4-BE49-F238E27FC236}">
                        <a16:creationId xmlns:a16="http://schemas.microsoft.com/office/drawing/2014/main" id="{6621542C-40C9-4214-8BB6-EA497A7E2ADE}"/>
                      </a:ext>
                    </a:extLst>
                  </p:cNvPr>
                  <p:cNvSpPr/>
                  <p:nvPr/>
                </p:nvSpPr>
                <p:spPr>
                  <a:xfrm>
                    <a:off x="1079568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7" name="object 51">
                    <a:extLst>
                      <a:ext uri="{FF2B5EF4-FFF2-40B4-BE49-F238E27FC236}">
                        <a16:creationId xmlns:a16="http://schemas.microsoft.com/office/drawing/2014/main" id="{16AE792D-6573-45EC-A227-36C6577356A8}"/>
                      </a:ext>
                    </a:extLst>
                  </p:cNvPr>
                  <p:cNvSpPr/>
                  <p:nvPr/>
                </p:nvSpPr>
                <p:spPr>
                  <a:xfrm>
                    <a:off x="11005179"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8" name="object 52">
                    <a:extLst>
                      <a:ext uri="{FF2B5EF4-FFF2-40B4-BE49-F238E27FC236}">
                        <a16:creationId xmlns:a16="http://schemas.microsoft.com/office/drawing/2014/main" id="{777433ED-A1A2-49E1-AFE4-1226F1CCE35F}"/>
                      </a:ext>
                    </a:extLst>
                  </p:cNvPr>
                  <p:cNvSpPr/>
                  <p:nvPr/>
                </p:nvSpPr>
                <p:spPr>
                  <a:xfrm>
                    <a:off x="11214679"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0" name="object 54">
                    <a:extLst>
                      <a:ext uri="{FF2B5EF4-FFF2-40B4-BE49-F238E27FC236}">
                        <a16:creationId xmlns:a16="http://schemas.microsoft.com/office/drawing/2014/main" id="{3FC728E3-A5ED-41F6-B35B-17837F7806AF}"/>
                      </a:ext>
                    </a:extLst>
                  </p:cNvPr>
                  <p:cNvSpPr/>
                  <p:nvPr/>
                </p:nvSpPr>
                <p:spPr>
                  <a:xfrm>
                    <a:off x="2550243" y="3888644"/>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1" name="object 55">
                    <a:extLst>
                      <a:ext uri="{FF2B5EF4-FFF2-40B4-BE49-F238E27FC236}">
                        <a16:creationId xmlns:a16="http://schemas.microsoft.com/office/drawing/2014/main" id="{A9F39CE3-A39E-4169-88CA-C6DFEA90979E}"/>
                      </a:ext>
                    </a:extLst>
                  </p:cNvPr>
                  <p:cNvSpPr/>
                  <p:nvPr/>
                </p:nvSpPr>
                <p:spPr>
                  <a:xfrm>
                    <a:off x="2550243" y="3518659"/>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47" name="object 57">
                  <a:extLst>
                    <a:ext uri="{FF2B5EF4-FFF2-40B4-BE49-F238E27FC236}">
                      <a16:creationId xmlns:a16="http://schemas.microsoft.com/office/drawing/2014/main" id="{754A4105-7B45-4CEE-928E-87C9F09E4BBB}"/>
                    </a:ext>
                  </a:extLst>
                </p:cNvPr>
                <p:cNvSpPr/>
                <p:nvPr/>
              </p:nvSpPr>
              <p:spPr>
                <a:xfrm>
                  <a:off x="2550243" y="3148674"/>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48" name="object 59">
                  <a:extLst>
                    <a:ext uri="{FF2B5EF4-FFF2-40B4-BE49-F238E27FC236}">
                      <a16:creationId xmlns:a16="http://schemas.microsoft.com/office/drawing/2014/main" id="{DE853D26-2F77-4871-B570-32327460A4E3}"/>
                    </a:ext>
                  </a:extLst>
                </p:cNvPr>
                <p:cNvSpPr/>
                <p:nvPr/>
              </p:nvSpPr>
              <p:spPr>
                <a:xfrm>
                  <a:off x="2550243" y="2778688"/>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49" name="object 61">
                  <a:extLst>
                    <a:ext uri="{FF2B5EF4-FFF2-40B4-BE49-F238E27FC236}">
                      <a16:creationId xmlns:a16="http://schemas.microsoft.com/office/drawing/2014/main" id="{1AF287FB-4C0E-43FA-A35A-5B5238A5B73F}"/>
                    </a:ext>
                  </a:extLst>
                </p:cNvPr>
                <p:cNvSpPr/>
                <p:nvPr/>
              </p:nvSpPr>
              <p:spPr>
                <a:xfrm>
                  <a:off x="2550243" y="2408703"/>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0" name="object 75">
                  <a:extLst>
                    <a:ext uri="{FF2B5EF4-FFF2-40B4-BE49-F238E27FC236}">
                      <a16:creationId xmlns:a16="http://schemas.microsoft.com/office/drawing/2014/main" id="{FAF4D831-66A2-4F04-8811-791FEB2A24D3}"/>
                    </a:ext>
                  </a:extLst>
                </p:cNvPr>
                <p:cNvSpPr/>
                <p:nvPr/>
              </p:nvSpPr>
              <p:spPr>
                <a:xfrm>
                  <a:off x="2550243" y="2038718"/>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1" name="object 77">
                  <a:extLst>
                    <a:ext uri="{FF2B5EF4-FFF2-40B4-BE49-F238E27FC236}">
                      <a16:creationId xmlns:a16="http://schemas.microsoft.com/office/drawing/2014/main" id="{D99A09B2-E127-440E-BB61-EC7F4FF91103}"/>
                    </a:ext>
                  </a:extLst>
                </p:cNvPr>
                <p:cNvSpPr/>
                <p:nvPr/>
              </p:nvSpPr>
              <p:spPr>
                <a:xfrm>
                  <a:off x="2550243" y="1668733"/>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2" name="object 79">
                  <a:extLst>
                    <a:ext uri="{FF2B5EF4-FFF2-40B4-BE49-F238E27FC236}">
                      <a16:creationId xmlns:a16="http://schemas.microsoft.com/office/drawing/2014/main" id="{D8987D12-8CF2-46A5-9FE2-1764C5A61266}"/>
                    </a:ext>
                  </a:extLst>
                </p:cNvPr>
                <p:cNvSpPr/>
                <p:nvPr/>
              </p:nvSpPr>
              <p:spPr>
                <a:xfrm>
                  <a:off x="2550243" y="1298746"/>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3" name="object 81">
                  <a:extLst>
                    <a:ext uri="{FF2B5EF4-FFF2-40B4-BE49-F238E27FC236}">
                      <a16:creationId xmlns:a16="http://schemas.microsoft.com/office/drawing/2014/main" id="{19131150-0D06-4B96-8E2A-7E62525AA72E}"/>
                    </a:ext>
                  </a:extLst>
                </p:cNvPr>
                <p:cNvSpPr/>
                <p:nvPr/>
              </p:nvSpPr>
              <p:spPr>
                <a:xfrm>
                  <a:off x="2550243" y="928762"/>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4" name="object 83">
                  <a:extLst>
                    <a:ext uri="{FF2B5EF4-FFF2-40B4-BE49-F238E27FC236}">
                      <a16:creationId xmlns:a16="http://schemas.microsoft.com/office/drawing/2014/main" id="{49D6DB5C-529B-4DC7-946C-45EC73AE4313}"/>
                    </a:ext>
                  </a:extLst>
                </p:cNvPr>
                <p:cNvSpPr/>
                <p:nvPr/>
              </p:nvSpPr>
              <p:spPr>
                <a:xfrm>
                  <a:off x="2550243" y="549033"/>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5" name="bg object 18">
                  <a:extLst>
                    <a:ext uri="{FF2B5EF4-FFF2-40B4-BE49-F238E27FC236}">
                      <a16:creationId xmlns:a16="http://schemas.microsoft.com/office/drawing/2014/main" id="{CD9DDE10-C959-42B8-AA75-0BC41D9DD040}"/>
                    </a:ext>
                  </a:extLst>
                </p:cNvPr>
                <p:cNvSpPr/>
                <p:nvPr/>
              </p:nvSpPr>
              <p:spPr>
                <a:xfrm>
                  <a:off x="2625197" y="558775"/>
                  <a:ext cx="8589482" cy="3700145"/>
                </a:xfrm>
                <a:custGeom>
                  <a:avLst/>
                  <a:gdLst/>
                  <a:ahLst/>
                  <a:cxnLst/>
                  <a:rect l="l" t="t" r="r" b="b"/>
                  <a:pathLst>
                    <a:path w="8799195" h="3700145">
                      <a:moveTo>
                        <a:pt x="0" y="0"/>
                      </a:moveTo>
                      <a:lnTo>
                        <a:pt x="0" y="3699852"/>
                      </a:lnTo>
                      <a:lnTo>
                        <a:pt x="8798763" y="3699852"/>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33" name="object 3">
                <a:extLst>
                  <a:ext uri="{FF2B5EF4-FFF2-40B4-BE49-F238E27FC236}">
                    <a16:creationId xmlns:a16="http://schemas.microsoft.com/office/drawing/2014/main" id="{DCCF2319-C9BB-43DD-BF19-EF72000F3049}"/>
                  </a:ext>
                </a:extLst>
              </p:cNvPr>
              <p:cNvSpPr/>
              <p:nvPr/>
            </p:nvSpPr>
            <p:spPr>
              <a:xfrm>
                <a:off x="2625197"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34" name="object 5">
                <a:extLst>
                  <a:ext uri="{FF2B5EF4-FFF2-40B4-BE49-F238E27FC236}">
                    <a16:creationId xmlns:a16="http://schemas.microsoft.com/office/drawing/2014/main" id="{4989A970-D0AC-41E9-8F43-119773CADAE7}"/>
                  </a:ext>
                </a:extLst>
              </p:cNvPr>
              <p:cNvSpPr/>
              <p:nvPr/>
            </p:nvSpPr>
            <p:spPr>
              <a:xfrm>
                <a:off x="3044197"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nvGrpSpPr>
              <p:cNvPr id="35" name="object 7">
                <a:extLst>
                  <a:ext uri="{FF2B5EF4-FFF2-40B4-BE49-F238E27FC236}">
                    <a16:creationId xmlns:a16="http://schemas.microsoft.com/office/drawing/2014/main" id="{1223C1A1-47D8-48F3-81A7-EEBD677581AA}"/>
                  </a:ext>
                </a:extLst>
              </p:cNvPr>
              <p:cNvGrpSpPr/>
              <p:nvPr/>
            </p:nvGrpSpPr>
            <p:grpSpPr>
              <a:xfrm>
                <a:off x="3247346" y="4252277"/>
                <a:ext cx="222250" cy="88265"/>
                <a:chOff x="3247346" y="4252277"/>
                <a:chExt cx="222250" cy="88265"/>
              </a:xfrm>
            </p:grpSpPr>
            <p:sp>
              <p:nvSpPr>
                <p:cNvPr id="44" name="object 8">
                  <a:extLst>
                    <a:ext uri="{FF2B5EF4-FFF2-40B4-BE49-F238E27FC236}">
                      <a16:creationId xmlns:a16="http://schemas.microsoft.com/office/drawing/2014/main" id="{4A837CB1-2236-4169-9391-1CDF26F7E6DC}"/>
                    </a:ext>
                  </a:extLst>
                </p:cNvPr>
                <p:cNvSpPr/>
                <p:nvPr/>
              </p:nvSpPr>
              <p:spPr>
                <a:xfrm>
                  <a:off x="325369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45" name="object 9">
                  <a:extLst>
                    <a:ext uri="{FF2B5EF4-FFF2-40B4-BE49-F238E27FC236}">
                      <a16:creationId xmlns:a16="http://schemas.microsoft.com/office/drawing/2014/main" id="{61DADDFC-B63F-46DF-8D69-E454F558794F}"/>
                    </a:ext>
                  </a:extLst>
                </p:cNvPr>
                <p:cNvSpPr/>
                <p:nvPr/>
              </p:nvSpPr>
              <p:spPr>
                <a:xfrm>
                  <a:off x="3463197"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grpSp>
            <p:nvGrpSpPr>
              <p:cNvPr id="36" name="object 11">
                <a:extLst>
                  <a:ext uri="{FF2B5EF4-FFF2-40B4-BE49-F238E27FC236}">
                    <a16:creationId xmlns:a16="http://schemas.microsoft.com/office/drawing/2014/main" id="{EE9CDDF4-B3DC-4E8D-8BC7-62E5E883C8E1}"/>
                  </a:ext>
                </a:extLst>
              </p:cNvPr>
              <p:cNvGrpSpPr/>
              <p:nvPr/>
            </p:nvGrpSpPr>
            <p:grpSpPr>
              <a:xfrm>
                <a:off x="3666346" y="4252277"/>
                <a:ext cx="222250" cy="88265"/>
                <a:chOff x="3666346" y="4252277"/>
                <a:chExt cx="222250" cy="88265"/>
              </a:xfrm>
            </p:grpSpPr>
            <p:sp>
              <p:nvSpPr>
                <p:cNvPr id="42" name="object 12">
                  <a:extLst>
                    <a:ext uri="{FF2B5EF4-FFF2-40B4-BE49-F238E27FC236}">
                      <a16:creationId xmlns:a16="http://schemas.microsoft.com/office/drawing/2014/main" id="{22F104B4-82F5-4446-9AF6-D3AFBE6242E3}"/>
                    </a:ext>
                  </a:extLst>
                </p:cNvPr>
                <p:cNvSpPr/>
                <p:nvPr/>
              </p:nvSpPr>
              <p:spPr>
                <a:xfrm>
                  <a:off x="367269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43" name="object 13">
                  <a:extLst>
                    <a:ext uri="{FF2B5EF4-FFF2-40B4-BE49-F238E27FC236}">
                      <a16:creationId xmlns:a16="http://schemas.microsoft.com/office/drawing/2014/main" id="{2A754A53-E461-47EB-90BB-312C6C6E9803}"/>
                    </a:ext>
                  </a:extLst>
                </p:cNvPr>
                <p:cNvSpPr/>
                <p:nvPr/>
              </p:nvSpPr>
              <p:spPr>
                <a:xfrm>
                  <a:off x="388219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grpSp>
            <p:nvGrpSpPr>
              <p:cNvPr id="37" name="object 15">
                <a:extLst>
                  <a:ext uri="{FF2B5EF4-FFF2-40B4-BE49-F238E27FC236}">
                    <a16:creationId xmlns:a16="http://schemas.microsoft.com/office/drawing/2014/main" id="{2700D949-E62F-42DC-BB17-1560A9570109}"/>
                  </a:ext>
                </a:extLst>
              </p:cNvPr>
              <p:cNvGrpSpPr/>
              <p:nvPr/>
            </p:nvGrpSpPr>
            <p:grpSpPr>
              <a:xfrm>
                <a:off x="4085344" y="4252277"/>
                <a:ext cx="222250" cy="88265"/>
                <a:chOff x="4085344" y="4252277"/>
                <a:chExt cx="222250" cy="88265"/>
              </a:xfrm>
            </p:grpSpPr>
            <p:sp>
              <p:nvSpPr>
                <p:cNvPr id="40" name="object 16">
                  <a:extLst>
                    <a:ext uri="{FF2B5EF4-FFF2-40B4-BE49-F238E27FC236}">
                      <a16:creationId xmlns:a16="http://schemas.microsoft.com/office/drawing/2014/main" id="{937013BD-9FF3-438E-8210-D7A767EAE176}"/>
                    </a:ext>
                  </a:extLst>
                </p:cNvPr>
                <p:cNvSpPr/>
                <p:nvPr/>
              </p:nvSpPr>
              <p:spPr>
                <a:xfrm>
                  <a:off x="4091694"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41" name="object 17">
                  <a:extLst>
                    <a:ext uri="{FF2B5EF4-FFF2-40B4-BE49-F238E27FC236}">
                      <a16:creationId xmlns:a16="http://schemas.microsoft.com/office/drawing/2014/main" id="{7EEFBED7-F0D0-46D4-9368-739DE91C8415}"/>
                    </a:ext>
                  </a:extLst>
                </p:cNvPr>
                <p:cNvSpPr/>
                <p:nvPr/>
              </p:nvSpPr>
              <p:spPr>
                <a:xfrm>
                  <a:off x="430119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38" name="bg object 19">
                <a:extLst>
                  <a:ext uri="{FF2B5EF4-FFF2-40B4-BE49-F238E27FC236}">
                    <a16:creationId xmlns:a16="http://schemas.microsoft.com/office/drawing/2014/main" id="{09CAD525-C43D-4FE0-82A9-BC52BA61B5F1}"/>
                  </a:ext>
                </a:extLst>
              </p:cNvPr>
              <p:cNvSpPr/>
              <p:nvPr/>
            </p:nvSpPr>
            <p:spPr>
              <a:xfrm>
                <a:off x="2550243" y="4258629"/>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39" name="bg object 20">
                <a:extLst>
                  <a:ext uri="{FF2B5EF4-FFF2-40B4-BE49-F238E27FC236}">
                    <a16:creationId xmlns:a16="http://schemas.microsoft.com/office/drawing/2014/main" id="{C731F8CA-4D38-48D9-A24F-10C035CE18B2}"/>
                  </a:ext>
                </a:extLst>
              </p:cNvPr>
              <p:cNvSpPr/>
              <p:nvPr/>
            </p:nvSpPr>
            <p:spPr>
              <a:xfrm>
                <a:off x="2834698"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92" name="object 4">
              <a:extLst>
                <a:ext uri="{FF2B5EF4-FFF2-40B4-BE49-F238E27FC236}">
                  <a16:creationId xmlns:a16="http://schemas.microsoft.com/office/drawing/2014/main" id="{137C80FB-55AE-4223-B12B-3FF080C811EF}"/>
                </a:ext>
              </a:extLst>
            </p:cNvPr>
            <p:cNvSpPr txBox="1"/>
            <p:nvPr/>
          </p:nvSpPr>
          <p:spPr>
            <a:xfrm>
              <a:off x="1258709"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sz="1050" dirty="0">
                  <a:latin typeface="Arial" panose="020B0604020202020204" pitchFamily="34" charset="0"/>
                  <a:cs typeface="Arial" panose="020B0604020202020204" pitchFamily="34" charset="0"/>
                </a:rPr>
                <a:t>0</a:t>
              </a:r>
            </a:p>
          </p:txBody>
        </p:sp>
        <p:sp>
          <p:nvSpPr>
            <p:cNvPr id="93" name="object 6">
              <a:extLst>
                <a:ext uri="{FF2B5EF4-FFF2-40B4-BE49-F238E27FC236}">
                  <a16:creationId xmlns:a16="http://schemas.microsoft.com/office/drawing/2014/main" id="{9C0D2233-AAEB-493C-B25D-7C7B92CB8C7B}"/>
                </a:ext>
              </a:extLst>
            </p:cNvPr>
            <p:cNvSpPr txBox="1"/>
            <p:nvPr/>
          </p:nvSpPr>
          <p:spPr>
            <a:xfrm>
              <a:off x="1735339"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sz="1050" dirty="0">
                  <a:latin typeface="Arial" panose="020B0604020202020204" pitchFamily="34" charset="0"/>
                  <a:cs typeface="Arial" panose="020B0604020202020204" pitchFamily="34" charset="0"/>
                </a:rPr>
                <a:t>2</a:t>
              </a:r>
            </a:p>
          </p:txBody>
        </p:sp>
        <p:sp>
          <p:nvSpPr>
            <p:cNvPr id="94" name="object 10">
              <a:extLst>
                <a:ext uri="{FF2B5EF4-FFF2-40B4-BE49-F238E27FC236}">
                  <a16:creationId xmlns:a16="http://schemas.microsoft.com/office/drawing/2014/main" id="{C079B834-4F71-4D63-A766-A82D593C9E65}"/>
                </a:ext>
              </a:extLst>
            </p:cNvPr>
            <p:cNvSpPr txBox="1"/>
            <p:nvPr/>
          </p:nvSpPr>
          <p:spPr>
            <a:xfrm>
              <a:off x="2211970"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sz="1050" dirty="0">
                  <a:latin typeface="Arial" panose="020B0604020202020204" pitchFamily="34" charset="0"/>
                  <a:cs typeface="Arial" panose="020B0604020202020204" pitchFamily="34" charset="0"/>
                </a:rPr>
                <a:t>4</a:t>
              </a:r>
            </a:p>
          </p:txBody>
        </p:sp>
        <p:sp>
          <p:nvSpPr>
            <p:cNvPr id="95" name="object 14">
              <a:extLst>
                <a:ext uri="{FF2B5EF4-FFF2-40B4-BE49-F238E27FC236}">
                  <a16:creationId xmlns:a16="http://schemas.microsoft.com/office/drawing/2014/main" id="{FC8DA465-4BA8-4AC4-B26C-CB488C0D946D}"/>
                </a:ext>
              </a:extLst>
            </p:cNvPr>
            <p:cNvSpPr txBox="1"/>
            <p:nvPr/>
          </p:nvSpPr>
          <p:spPr>
            <a:xfrm>
              <a:off x="2688593"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sz="1050" dirty="0">
                  <a:latin typeface="Arial" panose="020B0604020202020204" pitchFamily="34" charset="0"/>
                  <a:cs typeface="Arial" panose="020B0604020202020204" pitchFamily="34" charset="0"/>
                </a:rPr>
                <a:t>6</a:t>
              </a:r>
            </a:p>
          </p:txBody>
        </p:sp>
        <p:sp>
          <p:nvSpPr>
            <p:cNvPr id="96" name="object 18">
              <a:extLst>
                <a:ext uri="{FF2B5EF4-FFF2-40B4-BE49-F238E27FC236}">
                  <a16:creationId xmlns:a16="http://schemas.microsoft.com/office/drawing/2014/main" id="{08A62A7B-7C4B-485C-85F2-5AC3983D7E4F}"/>
                </a:ext>
              </a:extLst>
            </p:cNvPr>
            <p:cNvSpPr txBox="1"/>
            <p:nvPr/>
          </p:nvSpPr>
          <p:spPr>
            <a:xfrm>
              <a:off x="3165224"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sz="1050" dirty="0">
                  <a:latin typeface="Arial" panose="020B0604020202020204" pitchFamily="34" charset="0"/>
                  <a:cs typeface="Arial" panose="020B0604020202020204" pitchFamily="34" charset="0"/>
                </a:rPr>
                <a:t>8</a:t>
              </a:r>
            </a:p>
          </p:txBody>
        </p:sp>
        <p:sp>
          <p:nvSpPr>
            <p:cNvPr id="97" name="object 4">
              <a:extLst>
                <a:ext uri="{FF2B5EF4-FFF2-40B4-BE49-F238E27FC236}">
                  <a16:creationId xmlns:a16="http://schemas.microsoft.com/office/drawing/2014/main" id="{06D28399-805E-41F5-A410-F3714F00741C}"/>
                </a:ext>
              </a:extLst>
            </p:cNvPr>
            <p:cNvSpPr txBox="1"/>
            <p:nvPr/>
          </p:nvSpPr>
          <p:spPr>
            <a:xfrm>
              <a:off x="3638812"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1</a:t>
              </a:r>
              <a:r>
                <a:rPr sz="1050" dirty="0">
                  <a:latin typeface="Arial" panose="020B0604020202020204" pitchFamily="34" charset="0"/>
                  <a:cs typeface="Arial" panose="020B0604020202020204" pitchFamily="34" charset="0"/>
                </a:rPr>
                <a:t>0</a:t>
              </a:r>
            </a:p>
          </p:txBody>
        </p:sp>
        <p:sp>
          <p:nvSpPr>
            <p:cNvPr id="98" name="object 6">
              <a:extLst>
                <a:ext uri="{FF2B5EF4-FFF2-40B4-BE49-F238E27FC236}">
                  <a16:creationId xmlns:a16="http://schemas.microsoft.com/office/drawing/2014/main" id="{3815DD56-381D-46FC-9742-737FAC023650}"/>
                </a:ext>
              </a:extLst>
            </p:cNvPr>
            <p:cNvSpPr txBox="1"/>
            <p:nvPr/>
          </p:nvSpPr>
          <p:spPr>
            <a:xfrm>
              <a:off x="4115443"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1</a:t>
              </a:r>
              <a:r>
                <a:rPr sz="1050" dirty="0">
                  <a:latin typeface="Arial" panose="020B0604020202020204" pitchFamily="34" charset="0"/>
                  <a:cs typeface="Arial" panose="020B0604020202020204" pitchFamily="34" charset="0"/>
                </a:rPr>
                <a:t>2</a:t>
              </a:r>
            </a:p>
          </p:txBody>
        </p:sp>
        <p:sp>
          <p:nvSpPr>
            <p:cNvPr id="99" name="object 10">
              <a:extLst>
                <a:ext uri="{FF2B5EF4-FFF2-40B4-BE49-F238E27FC236}">
                  <a16:creationId xmlns:a16="http://schemas.microsoft.com/office/drawing/2014/main" id="{5DBF501F-B058-4EDA-A88C-BA1F2CA308AC}"/>
                </a:ext>
              </a:extLst>
            </p:cNvPr>
            <p:cNvSpPr txBox="1"/>
            <p:nvPr/>
          </p:nvSpPr>
          <p:spPr>
            <a:xfrm>
              <a:off x="4592073"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1</a:t>
              </a:r>
              <a:r>
                <a:rPr sz="1050" dirty="0">
                  <a:latin typeface="Arial" panose="020B0604020202020204" pitchFamily="34" charset="0"/>
                  <a:cs typeface="Arial" panose="020B0604020202020204" pitchFamily="34" charset="0"/>
                </a:rPr>
                <a:t>4</a:t>
              </a:r>
            </a:p>
          </p:txBody>
        </p:sp>
        <p:sp>
          <p:nvSpPr>
            <p:cNvPr id="100" name="object 14">
              <a:extLst>
                <a:ext uri="{FF2B5EF4-FFF2-40B4-BE49-F238E27FC236}">
                  <a16:creationId xmlns:a16="http://schemas.microsoft.com/office/drawing/2014/main" id="{A8F21BE5-5D24-4C6B-98EB-66D39655182E}"/>
                </a:ext>
              </a:extLst>
            </p:cNvPr>
            <p:cNvSpPr txBox="1"/>
            <p:nvPr/>
          </p:nvSpPr>
          <p:spPr>
            <a:xfrm>
              <a:off x="5068697"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1</a:t>
              </a:r>
              <a:r>
                <a:rPr sz="1050" dirty="0">
                  <a:latin typeface="Arial" panose="020B0604020202020204" pitchFamily="34" charset="0"/>
                  <a:cs typeface="Arial" panose="020B0604020202020204" pitchFamily="34" charset="0"/>
                </a:rPr>
                <a:t>6</a:t>
              </a:r>
            </a:p>
          </p:txBody>
        </p:sp>
        <p:sp>
          <p:nvSpPr>
            <p:cNvPr id="101" name="object 18">
              <a:extLst>
                <a:ext uri="{FF2B5EF4-FFF2-40B4-BE49-F238E27FC236}">
                  <a16:creationId xmlns:a16="http://schemas.microsoft.com/office/drawing/2014/main" id="{E0D2CA91-98DC-4181-BBE5-ED11A02BA2FB}"/>
                </a:ext>
              </a:extLst>
            </p:cNvPr>
            <p:cNvSpPr txBox="1"/>
            <p:nvPr/>
          </p:nvSpPr>
          <p:spPr>
            <a:xfrm>
              <a:off x="5545327"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1</a:t>
              </a:r>
              <a:r>
                <a:rPr sz="1050" dirty="0">
                  <a:latin typeface="Arial" panose="020B0604020202020204" pitchFamily="34" charset="0"/>
                  <a:cs typeface="Arial" panose="020B0604020202020204" pitchFamily="34" charset="0"/>
                </a:rPr>
                <a:t>8</a:t>
              </a:r>
            </a:p>
          </p:txBody>
        </p:sp>
        <p:sp>
          <p:nvSpPr>
            <p:cNvPr id="102" name="object 4">
              <a:extLst>
                <a:ext uri="{FF2B5EF4-FFF2-40B4-BE49-F238E27FC236}">
                  <a16:creationId xmlns:a16="http://schemas.microsoft.com/office/drawing/2014/main" id="{438E5899-551F-484E-8BF9-480E168C6299}"/>
                </a:ext>
              </a:extLst>
            </p:cNvPr>
            <p:cNvSpPr txBox="1"/>
            <p:nvPr/>
          </p:nvSpPr>
          <p:spPr>
            <a:xfrm>
              <a:off x="6022527"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2</a:t>
              </a:r>
              <a:r>
                <a:rPr sz="1050" dirty="0">
                  <a:latin typeface="Arial" panose="020B0604020202020204" pitchFamily="34" charset="0"/>
                  <a:cs typeface="Arial" panose="020B0604020202020204" pitchFamily="34" charset="0"/>
                </a:rPr>
                <a:t>0</a:t>
              </a:r>
            </a:p>
          </p:txBody>
        </p:sp>
        <p:sp>
          <p:nvSpPr>
            <p:cNvPr id="103" name="object 6">
              <a:extLst>
                <a:ext uri="{FF2B5EF4-FFF2-40B4-BE49-F238E27FC236}">
                  <a16:creationId xmlns:a16="http://schemas.microsoft.com/office/drawing/2014/main" id="{CA2BED8B-4665-4F3F-AF0A-8FE9A4474836}"/>
                </a:ext>
              </a:extLst>
            </p:cNvPr>
            <p:cNvSpPr txBox="1"/>
            <p:nvPr/>
          </p:nvSpPr>
          <p:spPr>
            <a:xfrm>
              <a:off x="6499158"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2</a:t>
              </a:r>
              <a:r>
                <a:rPr sz="1050" dirty="0">
                  <a:latin typeface="Arial" panose="020B0604020202020204" pitchFamily="34" charset="0"/>
                  <a:cs typeface="Arial" panose="020B0604020202020204" pitchFamily="34" charset="0"/>
                </a:rPr>
                <a:t>2</a:t>
              </a:r>
            </a:p>
          </p:txBody>
        </p:sp>
        <p:sp>
          <p:nvSpPr>
            <p:cNvPr id="104" name="object 10">
              <a:extLst>
                <a:ext uri="{FF2B5EF4-FFF2-40B4-BE49-F238E27FC236}">
                  <a16:creationId xmlns:a16="http://schemas.microsoft.com/office/drawing/2014/main" id="{7EE0D86A-57C4-4A07-8C9C-DE9FA50D5D28}"/>
                </a:ext>
              </a:extLst>
            </p:cNvPr>
            <p:cNvSpPr txBox="1"/>
            <p:nvPr/>
          </p:nvSpPr>
          <p:spPr>
            <a:xfrm>
              <a:off x="6975788"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2</a:t>
              </a:r>
              <a:r>
                <a:rPr sz="1050" dirty="0">
                  <a:latin typeface="Arial" panose="020B0604020202020204" pitchFamily="34" charset="0"/>
                  <a:cs typeface="Arial" panose="020B0604020202020204" pitchFamily="34" charset="0"/>
                </a:rPr>
                <a:t>4</a:t>
              </a:r>
            </a:p>
          </p:txBody>
        </p:sp>
        <p:sp>
          <p:nvSpPr>
            <p:cNvPr id="105" name="object 14">
              <a:extLst>
                <a:ext uri="{FF2B5EF4-FFF2-40B4-BE49-F238E27FC236}">
                  <a16:creationId xmlns:a16="http://schemas.microsoft.com/office/drawing/2014/main" id="{74707C4A-130D-4DFB-A225-DAB26FF39432}"/>
                </a:ext>
              </a:extLst>
            </p:cNvPr>
            <p:cNvSpPr txBox="1"/>
            <p:nvPr/>
          </p:nvSpPr>
          <p:spPr>
            <a:xfrm>
              <a:off x="7452412"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2</a:t>
              </a:r>
              <a:r>
                <a:rPr sz="1050" dirty="0">
                  <a:latin typeface="Arial" panose="020B0604020202020204" pitchFamily="34" charset="0"/>
                  <a:cs typeface="Arial" panose="020B0604020202020204" pitchFamily="34" charset="0"/>
                </a:rPr>
                <a:t>6</a:t>
              </a:r>
            </a:p>
          </p:txBody>
        </p:sp>
        <p:sp>
          <p:nvSpPr>
            <p:cNvPr id="106" name="object 18">
              <a:extLst>
                <a:ext uri="{FF2B5EF4-FFF2-40B4-BE49-F238E27FC236}">
                  <a16:creationId xmlns:a16="http://schemas.microsoft.com/office/drawing/2014/main" id="{DAE1E48E-0D67-4959-A701-F3C46ABE47A0}"/>
                </a:ext>
              </a:extLst>
            </p:cNvPr>
            <p:cNvSpPr txBox="1"/>
            <p:nvPr/>
          </p:nvSpPr>
          <p:spPr>
            <a:xfrm>
              <a:off x="7929042"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2</a:t>
              </a:r>
              <a:r>
                <a:rPr sz="1050" dirty="0">
                  <a:latin typeface="Arial" panose="020B0604020202020204" pitchFamily="34" charset="0"/>
                  <a:cs typeface="Arial" panose="020B0604020202020204" pitchFamily="34" charset="0"/>
                </a:rPr>
                <a:t>8</a:t>
              </a:r>
            </a:p>
          </p:txBody>
        </p:sp>
        <p:sp>
          <p:nvSpPr>
            <p:cNvPr id="107" name="object 4">
              <a:extLst>
                <a:ext uri="{FF2B5EF4-FFF2-40B4-BE49-F238E27FC236}">
                  <a16:creationId xmlns:a16="http://schemas.microsoft.com/office/drawing/2014/main" id="{7ABC14EE-586E-489A-B543-76F094731C13}"/>
                </a:ext>
              </a:extLst>
            </p:cNvPr>
            <p:cNvSpPr txBox="1"/>
            <p:nvPr/>
          </p:nvSpPr>
          <p:spPr>
            <a:xfrm>
              <a:off x="8406242"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3</a:t>
              </a:r>
              <a:r>
                <a:rPr sz="1050" dirty="0">
                  <a:latin typeface="Arial" panose="020B0604020202020204" pitchFamily="34" charset="0"/>
                  <a:cs typeface="Arial" panose="020B0604020202020204" pitchFamily="34" charset="0"/>
                </a:rPr>
                <a:t>0</a:t>
              </a:r>
            </a:p>
          </p:txBody>
        </p:sp>
        <p:sp>
          <p:nvSpPr>
            <p:cNvPr id="108" name="object 6">
              <a:extLst>
                <a:ext uri="{FF2B5EF4-FFF2-40B4-BE49-F238E27FC236}">
                  <a16:creationId xmlns:a16="http://schemas.microsoft.com/office/drawing/2014/main" id="{8E1CDF6F-BAA5-4337-8196-D79BD0531306}"/>
                </a:ext>
              </a:extLst>
            </p:cNvPr>
            <p:cNvSpPr txBox="1"/>
            <p:nvPr/>
          </p:nvSpPr>
          <p:spPr>
            <a:xfrm>
              <a:off x="8882873"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3</a:t>
              </a:r>
              <a:r>
                <a:rPr sz="1050" dirty="0">
                  <a:latin typeface="Arial" panose="020B0604020202020204" pitchFamily="34" charset="0"/>
                  <a:cs typeface="Arial" panose="020B0604020202020204" pitchFamily="34" charset="0"/>
                </a:rPr>
                <a:t>2</a:t>
              </a:r>
            </a:p>
          </p:txBody>
        </p:sp>
        <p:sp>
          <p:nvSpPr>
            <p:cNvPr id="109" name="object 10">
              <a:extLst>
                <a:ext uri="{FF2B5EF4-FFF2-40B4-BE49-F238E27FC236}">
                  <a16:creationId xmlns:a16="http://schemas.microsoft.com/office/drawing/2014/main" id="{1AC53FD0-9136-4016-A20C-C8683C881680}"/>
                </a:ext>
              </a:extLst>
            </p:cNvPr>
            <p:cNvSpPr txBox="1"/>
            <p:nvPr/>
          </p:nvSpPr>
          <p:spPr>
            <a:xfrm>
              <a:off x="9359503"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3</a:t>
              </a:r>
              <a:r>
                <a:rPr sz="1050" dirty="0">
                  <a:latin typeface="Arial" panose="020B0604020202020204" pitchFamily="34" charset="0"/>
                  <a:cs typeface="Arial" panose="020B0604020202020204" pitchFamily="34" charset="0"/>
                </a:rPr>
                <a:t>4</a:t>
              </a:r>
            </a:p>
          </p:txBody>
        </p:sp>
        <p:sp>
          <p:nvSpPr>
            <p:cNvPr id="110" name="object 14">
              <a:extLst>
                <a:ext uri="{FF2B5EF4-FFF2-40B4-BE49-F238E27FC236}">
                  <a16:creationId xmlns:a16="http://schemas.microsoft.com/office/drawing/2014/main" id="{A65681D4-9160-4009-99AE-B2614DB092C7}"/>
                </a:ext>
              </a:extLst>
            </p:cNvPr>
            <p:cNvSpPr txBox="1"/>
            <p:nvPr/>
          </p:nvSpPr>
          <p:spPr>
            <a:xfrm>
              <a:off x="9836126"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3</a:t>
              </a:r>
              <a:r>
                <a:rPr sz="1050" dirty="0">
                  <a:latin typeface="Arial" panose="020B0604020202020204" pitchFamily="34" charset="0"/>
                  <a:cs typeface="Arial" panose="020B0604020202020204" pitchFamily="34" charset="0"/>
                </a:rPr>
                <a:t>6</a:t>
              </a:r>
            </a:p>
          </p:txBody>
        </p:sp>
        <p:sp>
          <p:nvSpPr>
            <p:cNvPr id="111" name="object 18">
              <a:extLst>
                <a:ext uri="{FF2B5EF4-FFF2-40B4-BE49-F238E27FC236}">
                  <a16:creationId xmlns:a16="http://schemas.microsoft.com/office/drawing/2014/main" id="{4427C020-5F28-41A4-8FC7-941BE6F9B58B}"/>
                </a:ext>
              </a:extLst>
            </p:cNvPr>
            <p:cNvSpPr txBox="1"/>
            <p:nvPr/>
          </p:nvSpPr>
          <p:spPr>
            <a:xfrm>
              <a:off x="10312757"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3</a:t>
              </a:r>
              <a:r>
                <a:rPr sz="1050" dirty="0">
                  <a:latin typeface="Arial" panose="020B0604020202020204" pitchFamily="34" charset="0"/>
                  <a:cs typeface="Arial" panose="020B0604020202020204" pitchFamily="34" charset="0"/>
                </a:rPr>
                <a:t>8</a:t>
              </a:r>
            </a:p>
          </p:txBody>
        </p:sp>
        <p:sp>
          <p:nvSpPr>
            <p:cNvPr id="112" name="object 14">
              <a:extLst>
                <a:ext uri="{FF2B5EF4-FFF2-40B4-BE49-F238E27FC236}">
                  <a16:creationId xmlns:a16="http://schemas.microsoft.com/office/drawing/2014/main" id="{903EDBE2-F532-4661-BC04-B19889E156A6}"/>
                </a:ext>
              </a:extLst>
            </p:cNvPr>
            <p:cNvSpPr txBox="1"/>
            <p:nvPr/>
          </p:nvSpPr>
          <p:spPr>
            <a:xfrm>
              <a:off x="10782389" y="4414159"/>
              <a:ext cx="312050" cy="174407"/>
            </a:xfrm>
            <a:prstGeom prst="rect">
              <a:avLst/>
            </a:prstGeom>
          </p:spPr>
          <p:txBody>
            <a:bodyPr vert="horz" wrap="square" lIns="0" tIns="12700" rIns="0" bIns="0" rtlCol="0">
              <a:spAutoFit/>
            </a:bodyPr>
            <a:lstStyle/>
            <a:p>
              <a:pPr marL="12700" algn="ctr">
                <a:lnSpc>
                  <a:spcPct val="100000"/>
                </a:lnSpc>
                <a:spcBef>
                  <a:spcPts val="100"/>
                </a:spcBef>
              </a:pPr>
              <a:r>
                <a:rPr lang="en-US" sz="1050" dirty="0">
                  <a:latin typeface="Arial" panose="020B0604020202020204" pitchFamily="34" charset="0"/>
                  <a:cs typeface="Arial" panose="020B0604020202020204" pitchFamily="34" charset="0"/>
                </a:rPr>
                <a:t>40</a:t>
              </a:r>
              <a:endParaRPr sz="1050" dirty="0">
                <a:latin typeface="Arial" panose="020B0604020202020204" pitchFamily="34" charset="0"/>
                <a:cs typeface="Arial" panose="020B0604020202020204" pitchFamily="34" charset="0"/>
              </a:endParaRPr>
            </a:p>
          </p:txBody>
        </p:sp>
      </p:grpSp>
      <p:grpSp>
        <p:nvGrpSpPr>
          <p:cNvPr id="370" name="12mo PFS rate">
            <a:extLst>
              <a:ext uri="{FF2B5EF4-FFF2-40B4-BE49-F238E27FC236}">
                <a16:creationId xmlns:a16="http://schemas.microsoft.com/office/drawing/2014/main" id="{B7ECF165-E960-FDFC-20F8-EC0972763EC0}"/>
              </a:ext>
            </a:extLst>
          </p:cNvPr>
          <p:cNvGrpSpPr/>
          <p:nvPr/>
        </p:nvGrpSpPr>
        <p:grpSpPr>
          <a:xfrm>
            <a:off x="2996491" y="1203412"/>
            <a:ext cx="2539782" cy="3156790"/>
            <a:chOff x="2996491" y="1203412"/>
            <a:chExt cx="2539782" cy="3156790"/>
          </a:xfrm>
        </p:grpSpPr>
        <p:cxnSp>
          <p:nvCxnSpPr>
            <p:cNvPr id="114" name="Straight Connector 113">
              <a:extLst>
                <a:ext uri="{FF2B5EF4-FFF2-40B4-BE49-F238E27FC236}">
                  <a16:creationId xmlns:a16="http://schemas.microsoft.com/office/drawing/2014/main" id="{8EEA420E-397E-43DB-9A4C-23DB152EAEE7}"/>
                </a:ext>
              </a:extLst>
            </p:cNvPr>
            <p:cNvCxnSpPr>
              <a:cxnSpLocks/>
            </p:cNvCxnSpPr>
            <p:nvPr/>
          </p:nvCxnSpPr>
          <p:spPr>
            <a:xfrm flipH="1">
              <a:off x="4274506" y="1634430"/>
              <a:ext cx="7364" cy="272577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5" name="object 66">
              <a:extLst>
                <a:ext uri="{FF2B5EF4-FFF2-40B4-BE49-F238E27FC236}">
                  <a16:creationId xmlns:a16="http://schemas.microsoft.com/office/drawing/2014/main" id="{5F376759-EC30-486C-B4BE-69226CA8D954}"/>
                </a:ext>
              </a:extLst>
            </p:cNvPr>
            <p:cNvSpPr txBox="1"/>
            <p:nvPr/>
          </p:nvSpPr>
          <p:spPr>
            <a:xfrm>
              <a:off x="2996491" y="1203412"/>
              <a:ext cx="2539782" cy="394339"/>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12-Month</a:t>
              </a:r>
            </a:p>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PFS rate</a:t>
              </a:r>
              <a:endParaRPr sz="1200" dirty="0">
                <a:latin typeface="Arial" panose="020B0604020202020204" pitchFamily="34" charset="0"/>
                <a:cs typeface="Arial" panose="020B0604020202020204" pitchFamily="34" charset="0"/>
              </a:endParaRPr>
            </a:p>
          </p:txBody>
        </p:sp>
      </p:grpSp>
      <p:grpSp>
        <p:nvGrpSpPr>
          <p:cNvPr id="371" name="24mo PFS rate">
            <a:extLst>
              <a:ext uri="{FF2B5EF4-FFF2-40B4-BE49-F238E27FC236}">
                <a16:creationId xmlns:a16="http://schemas.microsoft.com/office/drawing/2014/main" id="{71202E1E-F8ED-D79B-1B39-8804EE102E60}"/>
              </a:ext>
            </a:extLst>
          </p:cNvPr>
          <p:cNvGrpSpPr/>
          <p:nvPr/>
        </p:nvGrpSpPr>
        <p:grpSpPr>
          <a:xfrm>
            <a:off x="5830981" y="2385235"/>
            <a:ext cx="2565750" cy="1959929"/>
            <a:chOff x="5830981" y="2385235"/>
            <a:chExt cx="2565750" cy="1959929"/>
          </a:xfrm>
        </p:grpSpPr>
        <p:cxnSp>
          <p:nvCxnSpPr>
            <p:cNvPr id="118" name="Straight Connector 117">
              <a:extLst>
                <a:ext uri="{FF2B5EF4-FFF2-40B4-BE49-F238E27FC236}">
                  <a16:creationId xmlns:a16="http://schemas.microsoft.com/office/drawing/2014/main" id="{246A55AF-09D7-4D66-A819-2F729CC8C516}"/>
                </a:ext>
              </a:extLst>
            </p:cNvPr>
            <p:cNvCxnSpPr>
              <a:cxnSpLocks/>
            </p:cNvCxnSpPr>
            <p:nvPr/>
          </p:nvCxnSpPr>
          <p:spPr>
            <a:xfrm>
              <a:off x="7120264" y="2823675"/>
              <a:ext cx="0" cy="152148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9" name="object 66">
              <a:extLst>
                <a:ext uri="{FF2B5EF4-FFF2-40B4-BE49-F238E27FC236}">
                  <a16:creationId xmlns:a16="http://schemas.microsoft.com/office/drawing/2014/main" id="{D59E6D6E-8DCF-4029-9A98-C32419C06012}"/>
                </a:ext>
              </a:extLst>
            </p:cNvPr>
            <p:cNvSpPr txBox="1"/>
            <p:nvPr/>
          </p:nvSpPr>
          <p:spPr>
            <a:xfrm>
              <a:off x="5830981" y="2385235"/>
              <a:ext cx="2565750" cy="394339"/>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24-Month</a:t>
              </a:r>
            </a:p>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PFS rate</a:t>
              </a:r>
              <a:endParaRPr sz="1200" dirty="0">
                <a:latin typeface="Arial" panose="020B0604020202020204" pitchFamily="34" charset="0"/>
                <a:cs typeface="Arial" panose="020B0604020202020204" pitchFamily="34" charset="0"/>
              </a:endParaRPr>
            </a:p>
          </p:txBody>
        </p:sp>
      </p:grpSp>
      <p:grpSp>
        <p:nvGrpSpPr>
          <p:cNvPr id="9" name="PBO elements">
            <a:extLst>
              <a:ext uri="{FF2B5EF4-FFF2-40B4-BE49-F238E27FC236}">
                <a16:creationId xmlns:a16="http://schemas.microsoft.com/office/drawing/2014/main" id="{038A74A3-19DD-391D-DD8D-1CFD42D7A131}"/>
              </a:ext>
            </a:extLst>
          </p:cNvPr>
          <p:cNvGrpSpPr/>
          <p:nvPr/>
        </p:nvGrpSpPr>
        <p:grpSpPr>
          <a:xfrm>
            <a:off x="1380268" y="1252544"/>
            <a:ext cx="7900277" cy="3089295"/>
            <a:chOff x="1380268" y="1252544"/>
            <a:chExt cx="7900277" cy="3089295"/>
          </a:xfrm>
        </p:grpSpPr>
        <p:grpSp>
          <p:nvGrpSpPr>
            <p:cNvPr id="373" name="PBO text">
              <a:extLst>
                <a:ext uri="{FF2B5EF4-FFF2-40B4-BE49-F238E27FC236}">
                  <a16:creationId xmlns:a16="http://schemas.microsoft.com/office/drawing/2014/main" id="{9A9EACDA-7396-4EA9-6870-A2BA9F339261}"/>
                </a:ext>
              </a:extLst>
            </p:cNvPr>
            <p:cNvGrpSpPr/>
            <p:nvPr/>
          </p:nvGrpSpPr>
          <p:grpSpPr>
            <a:xfrm>
              <a:off x="3759373" y="3325115"/>
              <a:ext cx="5521172" cy="1016724"/>
              <a:chOff x="3759373" y="3325115"/>
              <a:chExt cx="5521172" cy="1016724"/>
            </a:xfrm>
          </p:grpSpPr>
          <p:sp>
            <p:nvSpPr>
              <p:cNvPr id="18" name="object 67">
                <a:extLst>
                  <a:ext uri="{FF2B5EF4-FFF2-40B4-BE49-F238E27FC236}">
                    <a16:creationId xmlns:a16="http://schemas.microsoft.com/office/drawing/2014/main" id="{9DEB3A03-DDCC-41BC-87A9-C529ABE0302B}"/>
                  </a:ext>
                </a:extLst>
              </p:cNvPr>
              <p:cNvSpPr txBox="1"/>
              <p:nvPr/>
            </p:nvSpPr>
            <p:spPr>
              <a:xfrm>
                <a:off x="7928329" y="3991102"/>
                <a:ext cx="1352216" cy="350737"/>
              </a:xfrm>
              <a:prstGeom prst="rect">
                <a:avLst/>
              </a:prstGeom>
            </p:spPr>
            <p:txBody>
              <a:bodyPr vert="horz" wrap="square" lIns="0" tIns="12065" rIns="0" bIns="0" rtlCol="0">
                <a:spAutoFit/>
              </a:bodyPr>
              <a:lstStyle/>
              <a:p>
                <a:pPr marL="4763" marR="5080" algn="ctr">
                  <a:lnSpc>
                    <a:spcPct val="100000"/>
                  </a:lnSpc>
                  <a:spcBef>
                    <a:spcPts val="95"/>
                  </a:spcBef>
                </a:pPr>
                <a:r>
                  <a:rPr sz="1100" b="1" dirty="0">
                    <a:solidFill>
                      <a:srgbClr val="808285"/>
                    </a:solidFill>
                    <a:latin typeface="Arial" panose="020B0604020202020204" pitchFamily="34" charset="0"/>
                    <a:cs typeface="Arial" panose="020B0604020202020204" pitchFamily="34" charset="0"/>
                  </a:rPr>
                  <a:t>Placebo</a:t>
                </a:r>
                <a:r>
                  <a:rPr sz="1100" b="1" spc="-15" dirty="0">
                    <a:solidFill>
                      <a:srgbClr val="808285"/>
                    </a:solidFill>
                    <a:latin typeface="Arial" panose="020B0604020202020204" pitchFamily="34" charset="0"/>
                    <a:cs typeface="Arial" panose="020B0604020202020204" pitchFamily="34" charset="0"/>
                  </a:rPr>
                  <a:t> </a:t>
                </a:r>
                <a:r>
                  <a:rPr sz="1100" b="1" spc="-50" dirty="0">
                    <a:solidFill>
                      <a:srgbClr val="808285"/>
                    </a:solidFill>
                    <a:latin typeface="Arial" panose="020B0604020202020204" pitchFamily="34" charset="0"/>
                    <a:cs typeface="Arial" panose="020B0604020202020204" pitchFamily="34" charset="0"/>
                  </a:rPr>
                  <a:t>+ </a:t>
                </a:r>
                <a:r>
                  <a:rPr sz="1100" b="1" spc="-20" dirty="0">
                    <a:solidFill>
                      <a:srgbClr val="808285"/>
                    </a:solidFill>
                    <a:latin typeface="Arial" panose="020B0604020202020204" pitchFamily="34" charset="0"/>
                    <a:cs typeface="Arial" panose="020B0604020202020204" pitchFamily="34" charset="0"/>
                  </a:rPr>
                  <a:t>mFOLFOX</a:t>
                </a:r>
                <a:r>
                  <a:rPr lang="en-US" sz="1100" b="1" spc="-20" dirty="0">
                    <a:solidFill>
                      <a:srgbClr val="808285"/>
                    </a:solidFill>
                    <a:latin typeface="Arial" panose="020B0604020202020204" pitchFamily="34" charset="0"/>
                    <a:cs typeface="Arial" panose="020B0604020202020204" pitchFamily="34" charset="0"/>
                  </a:rPr>
                  <a:t>6</a:t>
                </a:r>
                <a:endParaRPr sz="1100" b="1" dirty="0">
                  <a:solidFill>
                    <a:srgbClr val="808285"/>
                  </a:solidFill>
                  <a:latin typeface="Arial" panose="020B0604020202020204" pitchFamily="34" charset="0"/>
                  <a:cs typeface="Arial" panose="020B0604020202020204" pitchFamily="34" charset="0"/>
                </a:endParaRPr>
              </a:p>
            </p:txBody>
          </p:sp>
          <p:sp>
            <p:nvSpPr>
              <p:cNvPr id="117" name="object 66">
                <a:extLst>
                  <a:ext uri="{FF2B5EF4-FFF2-40B4-BE49-F238E27FC236}">
                    <a16:creationId xmlns:a16="http://schemas.microsoft.com/office/drawing/2014/main" id="{81284466-540B-4511-9AA3-AE336BE2F1FD}"/>
                  </a:ext>
                </a:extLst>
              </p:cNvPr>
              <p:cNvSpPr txBox="1"/>
              <p:nvPr/>
            </p:nvSpPr>
            <p:spPr>
              <a:xfrm>
                <a:off x="3759373" y="3325115"/>
                <a:ext cx="494450"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rgbClr val="808285"/>
                    </a:solidFill>
                    <a:latin typeface="Arial" panose="020B0604020202020204" pitchFamily="34" charset="0"/>
                    <a:cs typeface="Arial" panose="020B0604020202020204" pitchFamily="34" charset="0"/>
                  </a:rPr>
                  <a:t>35%</a:t>
                </a:r>
                <a:endParaRPr sz="1100" dirty="0">
                  <a:solidFill>
                    <a:srgbClr val="808285"/>
                  </a:solidFill>
                  <a:latin typeface="Arial" panose="020B0604020202020204" pitchFamily="34" charset="0"/>
                  <a:cs typeface="Arial" panose="020B0604020202020204" pitchFamily="34" charset="0"/>
                </a:endParaRPr>
              </a:p>
            </p:txBody>
          </p:sp>
          <p:sp>
            <p:nvSpPr>
              <p:cNvPr id="121" name="object 66">
                <a:extLst>
                  <a:ext uri="{FF2B5EF4-FFF2-40B4-BE49-F238E27FC236}">
                    <a16:creationId xmlns:a16="http://schemas.microsoft.com/office/drawing/2014/main" id="{E8ACDAF6-A1A7-46A0-BF11-800E4B4CC43F}"/>
                  </a:ext>
                </a:extLst>
              </p:cNvPr>
              <p:cNvSpPr txBox="1"/>
              <p:nvPr/>
            </p:nvSpPr>
            <p:spPr>
              <a:xfrm>
                <a:off x="6680213" y="3940907"/>
                <a:ext cx="449618" cy="181460"/>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100" dirty="0">
                    <a:solidFill>
                      <a:srgbClr val="808285"/>
                    </a:solidFill>
                    <a:latin typeface="Arial" panose="020B0604020202020204" pitchFamily="34" charset="0"/>
                    <a:cs typeface="Arial" panose="020B0604020202020204" pitchFamily="34" charset="0"/>
                  </a:rPr>
                  <a:t>15%</a:t>
                </a:r>
                <a:endParaRPr sz="1100" dirty="0">
                  <a:solidFill>
                    <a:srgbClr val="808285"/>
                  </a:solidFill>
                  <a:latin typeface="Arial" panose="020B0604020202020204" pitchFamily="34" charset="0"/>
                  <a:cs typeface="Arial" panose="020B0604020202020204" pitchFamily="34" charset="0"/>
                </a:endParaRPr>
              </a:p>
            </p:txBody>
          </p:sp>
        </p:grpSp>
        <p:grpSp>
          <p:nvGrpSpPr>
            <p:cNvPr id="391" name="PBO censored marks">
              <a:extLst>
                <a:ext uri="{FF2B5EF4-FFF2-40B4-BE49-F238E27FC236}">
                  <a16:creationId xmlns:a16="http://schemas.microsoft.com/office/drawing/2014/main" id="{69330C74-6FFE-7B00-1EBC-4FA8FDF9B8EB}"/>
                </a:ext>
              </a:extLst>
            </p:cNvPr>
            <p:cNvGrpSpPr/>
            <p:nvPr/>
          </p:nvGrpSpPr>
          <p:grpSpPr>
            <a:xfrm>
              <a:off x="1380268" y="1252544"/>
              <a:ext cx="7681157" cy="2737835"/>
              <a:chOff x="1380268" y="1252544"/>
              <a:chExt cx="7681157" cy="2737835"/>
            </a:xfrm>
          </p:grpSpPr>
          <p:sp>
            <p:nvSpPr>
              <p:cNvPr id="122" name="object 86">
                <a:extLst>
                  <a:ext uri="{FF2B5EF4-FFF2-40B4-BE49-F238E27FC236}">
                    <a16:creationId xmlns:a16="http://schemas.microsoft.com/office/drawing/2014/main" id="{7CE12A2D-4899-4451-9D3F-78F298AF1B6B}"/>
                  </a:ext>
                </a:extLst>
              </p:cNvPr>
              <p:cNvSpPr/>
              <p:nvPr/>
            </p:nvSpPr>
            <p:spPr>
              <a:xfrm>
                <a:off x="1422906" y="1252544"/>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3" name="object 87">
                <a:extLst>
                  <a:ext uri="{FF2B5EF4-FFF2-40B4-BE49-F238E27FC236}">
                    <a16:creationId xmlns:a16="http://schemas.microsoft.com/office/drawing/2014/main" id="{C081DC7F-0359-464D-A347-73BC8D1DB43F}"/>
                  </a:ext>
                </a:extLst>
              </p:cNvPr>
              <p:cNvSpPr/>
              <p:nvPr/>
            </p:nvSpPr>
            <p:spPr>
              <a:xfrm>
                <a:off x="1380268" y="128369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4" name="object 88">
                <a:extLst>
                  <a:ext uri="{FF2B5EF4-FFF2-40B4-BE49-F238E27FC236}">
                    <a16:creationId xmlns:a16="http://schemas.microsoft.com/office/drawing/2014/main" id="{4E1EB427-CBDF-4947-AE70-9C80C4EE5FC2}"/>
                  </a:ext>
                </a:extLst>
              </p:cNvPr>
              <p:cNvSpPr/>
              <p:nvPr/>
            </p:nvSpPr>
            <p:spPr>
              <a:xfrm>
                <a:off x="1543933" y="1287767"/>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5" name="object 89">
                <a:extLst>
                  <a:ext uri="{FF2B5EF4-FFF2-40B4-BE49-F238E27FC236}">
                    <a16:creationId xmlns:a16="http://schemas.microsoft.com/office/drawing/2014/main" id="{99437CD4-D4E6-419F-B61B-CDB8D2D2D5DF}"/>
                  </a:ext>
                </a:extLst>
              </p:cNvPr>
              <p:cNvSpPr/>
              <p:nvPr/>
            </p:nvSpPr>
            <p:spPr>
              <a:xfrm>
                <a:off x="1501295" y="1318916"/>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8" name="object 92">
                <a:extLst>
                  <a:ext uri="{FF2B5EF4-FFF2-40B4-BE49-F238E27FC236}">
                    <a16:creationId xmlns:a16="http://schemas.microsoft.com/office/drawing/2014/main" id="{DBF98886-8C72-47E3-AEBF-39E6681321E6}"/>
                  </a:ext>
                </a:extLst>
              </p:cNvPr>
              <p:cNvSpPr/>
              <p:nvPr/>
            </p:nvSpPr>
            <p:spPr>
              <a:xfrm>
                <a:off x="1937190" y="1530734"/>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9" name="object 93">
                <a:extLst>
                  <a:ext uri="{FF2B5EF4-FFF2-40B4-BE49-F238E27FC236}">
                    <a16:creationId xmlns:a16="http://schemas.microsoft.com/office/drawing/2014/main" id="{EAD70621-5EAA-4775-8EBF-12CFA1C1BFBB}"/>
                  </a:ext>
                </a:extLst>
              </p:cNvPr>
              <p:cNvSpPr/>
              <p:nvPr/>
            </p:nvSpPr>
            <p:spPr>
              <a:xfrm>
                <a:off x="1894552" y="1561884"/>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0" name="object 94">
                <a:extLst>
                  <a:ext uri="{FF2B5EF4-FFF2-40B4-BE49-F238E27FC236}">
                    <a16:creationId xmlns:a16="http://schemas.microsoft.com/office/drawing/2014/main" id="{B1711DE6-30BF-4147-AE22-7779A56DDF44}"/>
                  </a:ext>
                </a:extLst>
              </p:cNvPr>
              <p:cNvSpPr/>
              <p:nvPr/>
            </p:nvSpPr>
            <p:spPr>
              <a:xfrm>
                <a:off x="1962117" y="1541037"/>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1" name="object 95">
                <a:extLst>
                  <a:ext uri="{FF2B5EF4-FFF2-40B4-BE49-F238E27FC236}">
                    <a16:creationId xmlns:a16="http://schemas.microsoft.com/office/drawing/2014/main" id="{3FA113D7-04BE-47C8-8FB8-F9A520008477}"/>
                  </a:ext>
                </a:extLst>
              </p:cNvPr>
              <p:cNvSpPr/>
              <p:nvPr/>
            </p:nvSpPr>
            <p:spPr>
              <a:xfrm>
                <a:off x="1919479" y="1572188"/>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4" name="object 98">
                <a:extLst>
                  <a:ext uri="{FF2B5EF4-FFF2-40B4-BE49-F238E27FC236}">
                    <a16:creationId xmlns:a16="http://schemas.microsoft.com/office/drawing/2014/main" id="{F4C2D23E-2E40-4EF3-8E61-E12EBEB4B03E}"/>
                  </a:ext>
                </a:extLst>
              </p:cNvPr>
              <p:cNvSpPr/>
              <p:nvPr/>
            </p:nvSpPr>
            <p:spPr>
              <a:xfrm>
                <a:off x="2375053" y="1730332"/>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5" name="object 99">
                <a:extLst>
                  <a:ext uri="{FF2B5EF4-FFF2-40B4-BE49-F238E27FC236}">
                    <a16:creationId xmlns:a16="http://schemas.microsoft.com/office/drawing/2014/main" id="{BA0C6DD5-95AA-4824-83A9-709045548E16}"/>
                  </a:ext>
                </a:extLst>
              </p:cNvPr>
              <p:cNvSpPr/>
              <p:nvPr/>
            </p:nvSpPr>
            <p:spPr>
              <a:xfrm>
                <a:off x="2332415" y="176148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6" name="object 100">
                <a:extLst>
                  <a:ext uri="{FF2B5EF4-FFF2-40B4-BE49-F238E27FC236}">
                    <a16:creationId xmlns:a16="http://schemas.microsoft.com/office/drawing/2014/main" id="{6BCACADD-96E6-4996-AC70-C4D73E56B16A}"/>
                  </a:ext>
                </a:extLst>
              </p:cNvPr>
              <p:cNvSpPr/>
              <p:nvPr/>
            </p:nvSpPr>
            <p:spPr>
              <a:xfrm>
                <a:off x="2394733" y="1730332"/>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7" name="object 101">
                <a:extLst>
                  <a:ext uri="{FF2B5EF4-FFF2-40B4-BE49-F238E27FC236}">
                    <a16:creationId xmlns:a16="http://schemas.microsoft.com/office/drawing/2014/main" id="{8769446D-3CB8-4CDB-A09F-ED2F7DCC1DFE}"/>
                  </a:ext>
                </a:extLst>
              </p:cNvPr>
              <p:cNvSpPr/>
              <p:nvPr/>
            </p:nvSpPr>
            <p:spPr>
              <a:xfrm>
                <a:off x="2352094" y="176148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8" name="object 102">
                <a:extLst>
                  <a:ext uri="{FF2B5EF4-FFF2-40B4-BE49-F238E27FC236}">
                    <a16:creationId xmlns:a16="http://schemas.microsoft.com/office/drawing/2014/main" id="{25F000EF-9EE3-4449-BBA0-D6B25289A214}"/>
                  </a:ext>
                </a:extLst>
              </p:cNvPr>
              <p:cNvSpPr/>
              <p:nvPr/>
            </p:nvSpPr>
            <p:spPr>
              <a:xfrm>
                <a:off x="2476729" y="1938441"/>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9" name="object 103">
                <a:extLst>
                  <a:ext uri="{FF2B5EF4-FFF2-40B4-BE49-F238E27FC236}">
                    <a16:creationId xmlns:a16="http://schemas.microsoft.com/office/drawing/2014/main" id="{3163702A-8D30-47CC-991C-261EEB18FDD6}"/>
                  </a:ext>
                </a:extLst>
              </p:cNvPr>
              <p:cNvSpPr/>
              <p:nvPr/>
            </p:nvSpPr>
            <p:spPr>
              <a:xfrm>
                <a:off x="2434090" y="1969591"/>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0" name="object 104">
                <a:extLst>
                  <a:ext uri="{FF2B5EF4-FFF2-40B4-BE49-F238E27FC236}">
                    <a16:creationId xmlns:a16="http://schemas.microsoft.com/office/drawing/2014/main" id="{0271965A-4AC1-47BD-BCF2-4FA05B62484F}"/>
                  </a:ext>
                </a:extLst>
              </p:cNvPr>
              <p:cNvSpPr/>
              <p:nvPr/>
            </p:nvSpPr>
            <p:spPr>
              <a:xfrm>
                <a:off x="2514120" y="1948984"/>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1" name="object 105">
                <a:extLst>
                  <a:ext uri="{FF2B5EF4-FFF2-40B4-BE49-F238E27FC236}">
                    <a16:creationId xmlns:a16="http://schemas.microsoft.com/office/drawing/2014/main" id="{3CCD6B6F-A0BF-4D72-842F-8DDA16D263CA}"/>
                  </a:ext>
                </a:extLst>
              </p:cNvPr>
              <p:cNvSpPr/>
              <p:nvPr/>
            </p:nvSpPr>
            <p:spPr>
              <a:xfrm>
                <a:off x="2471482" y="198013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2" name="object 106">
                <a:extLst>
                  <a:ext uri="{FF2B5EF4-FFF2-40B4-BE49-F238E27FC236}">
                    <a16:creationId xmlns:a16="http://schemas.microsoft.com/office/drawing/2014/main" id="{931A1D63-F78F-4EC9-9DAF-8A8171A25618}"/>
                  </a:ext>
                </a:extLst>
              </p:cNvPr>
              <p:cNvSpPr/>
              <p:nvPr/>
            </p:nvSpPr>
            <p:spPr>
              <a:xfrm>
                <a:off x="2643347" y="2034765"/>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3" name="object 107">
                <a:extLst>
                  <a:ext uri="{FF2B5EF4-FFF2-40B4-BE49-F238E27FC236}">
                    <a16:creationId xmlns:a16="http://schemas.microsoft.com/office/drawing/2014/main" id="{D08C076D-280C-47F2-BB82-30F4FD1EDCB0}"/>
                  </a:ext>
                </a:extLst>
              </p:cNvPr>
              <p:cNvSpPr/>
              <p:nvPr/>
            </p:nvSpPr>
            <p:spPr>
              <a:xfrm>
                <a:off x="2600708" y="2065916"/>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4" name="object 108">
                <a:extLst>
                  <a:ext uri="{FF2B5EF4-FFF2-40B4-BE49-F238E27FC236}">
                    <a16:creationId xmlns:a16="http://schemas.microsoft.com/office/drawing/2014/main" id="{46223266-FD38-40A9-A872-32898576958E}"/>
                  </a:ext>
                </a:extLst>
              </p:cNvPr>
              <p:cNvSpPr/>
              <p:nvPr/>
            </p:nvSpPr>
            <p:spPr>
              <a:xfrm>
                <a:off x="2728624" y="2049622"/>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5" name="object 109">
                <a:extLst>
                  <a:ext uri="{FF2B5EF4-FFF2-40B4-BE49-F238E27FC236}">
                    <a16:creationId xmlns:a16="http://schemas.microsoft.com/office/drawing/2014/main" id="{D60A00AB-A50B-49E3-8F84-306515B64429}"/>
                  </a:ext>
                </a:extLst>
              </p:cNvPr>
              <p:cNvSpPr/>
              <p:nvPr/>
            </p:nvSpPr>
            <p:spPr>
              <a:xfrm>
                <a:off x="2685985" y="208077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6" name="object 110">
                <a:extLst>
                  <a:ext uri="{FF2B5EF4-FFF2-40B4-BE49-F238E27FC236}">
                    <a16:creationId xmlns:a16="http://schemas.microsoft.com/office/drawing/2014/main" id="{A0901CFB-DC0B-4677-AAFD-2A3FFD6BC6C5}"/>
                  </a:ext>
                </a:extLst>
              </p:cNvPr>
              <p:cNvSpPr/>
              <p:nvPr/>
            </p:nvSpPr>
            <p:spPr>
              <a:xfrm>
                <a:off x="2785037" y="2060644"/>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7" name="object 111">
                <a:extLst>
                  <a:ext uri="{FF2B5EF4-FFF2-40B4-BE49-F238E27FC236}">
                    <a16:creationId xmlns:a16="http://schemas.microsoft.com/office/drawing/2014/main" id="{B39479F7-4645-48DE-B072-CC5628CBBB0F}"/>
                  </a:ext>
                </a:extLst>
              </p:cNvPr>
              <p:cNvSpPr/>
              <p:nvPr/>
            </p:nvSpPr>
            <p:spPr>
              <a:xfrm>
                <a:off x="2742399" y="209179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8" name="object 112">
                <a:extLst>
                  <a:ext uri="{FF2B5EF4-FFF2-40B4-BE49-F238E27FC236}">
                    <a16:creationId xmlns:a16="http://schemas.microsoft.com/office/drawing/2014/main" id="{4FCCEF27-2BE0-4D8A-8B1E-F7499592676C}"/>
                  </a:ext>
                </a:extLst>
              </p:cNvPr>
              <p:cNvSpPr/>
              <p:nvPr/>
            </p:nvSpPr>
            <p:spPr>
              <a:xfrm>
                <a:off x="2870314" y="215457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9" name="object 113">
                <a:extLst>
                  <a:ext uri="{FF2B5EF4-FFF2-40B4-BE49-F238E27FC236}">
                    <a16:creationId xmlns:a16="http://schemas.microsoft.com/office/drawing/2014/main" id="{E899F867-C2AB-440F-BB39-7285BF19041D}"/>
                  </a:ext>
                </a:extLst>
              </p:cNvPr>
              <p:cNvSpPr/>
              <p:nvPr/>
            </p:nvSpPr>
            <p:spPr>
              <a:xfrm>
                <a:off x="2827676" y="218572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0" name="object 114">
                <a:extLst>
                  <a:ext uri="{FF2B5EF4-FFF2-40B4-BE49-F238E27FC236}">
                    <a16:creationId xmlns:a16="http://schemas.microsoft.com/office/drawing/2014/main" id="{FC2D61C6-9DE7-4446-B76D-5A533FA99CA6}"/>
                  </a:ext>
                </a:extLst>
              </p:cNvPr>
              <p:cNvSpPr/>
              <p:nvPr/>
            </p:nvSpPr>
            <p:spPr>
              <a:xfrm>
                <a:off x="2889992" y="2180450"/>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1" name="object 115">
                <a:extLst>
                  <a:ext uri="{FF2B5EF4-FFF2-40B4-BE49-F238E27FC236}">
                    <a16:creationId xmlns:a16="http://schemas.microsoft.com/office/drawing/2014/main" id="{B9DD86CE-15FC-44C6-B049-6C62F3E0026F}"/>
                  </a:ext>
                </a:extLst>
              </p:cNvPr>
              <p:cNvSpPr/>
              <p:nvPr/>
            </p:nvSpPr>
            <p:spPr>
              <a:xfrm>
                <a:off x="2847355" y="2211600"/>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2" name="object 116">
                <a:extLst>
                  <a:ext uri="{FF2B5EF4-FFF2-40B4-BE49-F238E27FC236}">
                    <a16:creationId xmlns:a16="http://schemas.microsoft.com/office/drawing/2014/main" id="{C490A7D9-27EE-4AD2-A37A-5157584C118A}"/>
                  </a:ext>
                </a:extLst>
              </p:cNvPr>
              <p:cNvSpPr/>
              <p:nvPr/>
            </p:nvSpPr>
            <p:spPr>
              <a:xfrm>
                <a:off x="2912951" y="2275817"/>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3" name="object 117">
                <a:extLst>
                  <a:ext uri="{FF2B5EF4-FFF2-40B4-BE49-F238E27FC236}">
                    <a16:creationId xmlns:a16="http://schemas.microsoft.com/office/drawing/2014/main" id="{D6575F49-3011-41E5-9988-2779D714BE8F}"/>
                  </a:ext>
                </a:extLst>
              </p:cNvPr>
              <p:cNvSpPr/>
              <p:nvPr/>
            </p:nvSpPr>
            <p:spPr>
              <a:xfrm>
                <a:off x="2870314" y="2306967"/>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4" name="object 118">
                <a:extLst>
                  <a:ext uri="{FF2B5EF4-FFF2-40B4-BE49-F238E27FC236}">
                    <a16:creationId xmlns:a16="http://schemas.microsoft.com/office/drawing/2014/main" id="{7CBB3331-767E-4DE2-BB5B-BFA7D2781FE6}"/>
                  </a:ext>
                </a:extLst>
              </p:cNvPr>
              <p:cNvSpPr/>
              <p:nvPr/>
            </p:nvSpPr>
            <p:spPr>
              <a:xfrm>
                <a:off x="2924759" y="2275817"/>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5" name="object 119">
                <a:extLst>
                  <a:ext uri="{FF2B5EF4-FFF2-40B4-BE49-F238E27FC236}">
                    <a16:creationId xmlns:a16="http://schemas.microsoft.com/office/drawing/2014/main" id="{1B211B5B-05EA-4175-BAF5-571C57378450}"/>
                  </a:ext>
                </a:extLst>
              </p:cNvPr>
              <p:cNvSpPr/>
              <p:nvPr/>
            </p:nvSpPr>
            <p:spPr>
              <a:xfrm>
                <a:off x="2882121" y="2306967"/>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6" name="object 120">
                <a:extLst>
                  <a:ext uri="{FF2B5EF4-FFF2-40B4-BE49-F238E27FC236}">
                    <a16:creationId xmlns:a16="http://schemas.microsoft.com/office/drawing/2014/main" id="{961D758D-D59F-482E-9282-2455BE4DC00D}"/>
                  </a:ext>
                </a:extLst>
              </p:cNvPr>
              <p:cNvSpPr/>
              <p:nvPr/>
            </p:nvSpPr>
            <p:spPr>
              <a:xfrm>
                <a:off x="2960182" y="2306967"/>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7" name="object 121">
                <a:extLst>
                  <a:ext uri="{FF2B5EF4-FFF2-40B4-BE49-F238E27FC236}">
                    <a16:creationId xmlns:a16="http://schemas.microsoft.com/office/drawing/2014/main" id="{2A6BB79E-DCF5-4EAF-894D-191D85854B9B}"/>
                  </a:ext>
                </a:extLst>
              </p:cNvPr>
              <p:cNvSpPr/>
              <p:nvPr/>
            </p:nvSpPr>
            <p:spPr>
              <a:xfrm>
                <a:off x="2917545" y="2338115"/>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8" name="object 122">
                <a:extLst>
                  <a:ext uri="{FF2B5EF4-FFF2-40B4-BE49-F238E27FC236}">
                    <a16:creationId xmlns:a16="http://schemas.microsoft.com/office/drawing/2014/main" id="{A81D0ED6-3F73-4909-9DA3-5891C5092CCE}"/>
                  </a:ext>
                </a:extLst>
              </p:cNvPr>
              <p:cNvSpPr/>
              <p:nvPr/>
            </p:nvSpPr>
            <p:spPr>
              <a:xfrm>
                <a:off x="3279642" y="251664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9" name="object 123">
                <a:extLst>
                  <a:ext uri="{FF2B5EF4-FFF2-40B4-BE49-F238E27FC236}">
                    <a16:creationId xmlns:a16="http://schemas.microsoft.com/office/drawing/2014/main" id="{B14F1CE7-0CE7-4435-A977-64DFDF4AABD4}"/>
                  </a:ext>
                </a:extLst>
              </p:cNvPr>
              <p:cNvSpPr/>
              <p:nvPr/>
            </p:nvSpPr>
            <p:spPr>
              <a:xfrm>
                <a:off x="3237005" y="254779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0" name="object 124">
                <a:extLst>
                  <a:ext uri="{FF2B5EF4-FFF2-40B4-BE49-F238E27FC236}">
                    <a16:creationId xmlns:a16="http://schemas.microsoft.com/office/drawing/2014/main" id="{F685D5A3-88E9-4909-A6F6-D7D8BBD89DB6}"/>
                  </a:ext>
                </a:extLst>
              </p:cNvPr>
              <p:cNvSpPr/>
              <p:nvPr/>
            </p:nvSpPr>
            <p:spPr>
              <a:xfrm>
                <a:off x="3559388" y="283830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1" name="object 125">
                <a:extLst>
                  <a:ext uri="{FF2B5EF4-FFF2-40B4-BE49-F238E27FC236}">
                    <a16:creationId xmlns:a16="http://schemas.microsoft.com/office/drawing/2014/main" id="{0F943B95-0BAD-47AF-A621-8133B3FDAA6C}"/>
                  </a:ext>
                </a:extLst>
              </p:cNvPr>
              <p:cNvSpPr/>
              <p:nvPr/>
            </p:nvSpPr>
            <p:spPr>
              <a:xfrm>
                <a:off x="3516750" y="2869450"/>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2" name="object 126">
                <a:extLst>
                  <a:ext uri="{FF2B5EF4-FFF2-40B4-BE49-F238E27FC236}">
                    <a16:creationId xmlns:a16="http://schemas.microsoft.com/office/drawing/2014/main" id="{238B1FDF-852B-4650-AB9E-8D1CA1E44B60}"/>
                  </a:ext>
                </a:extLst>
              </p:cNvPr>
              <p:cNvSpPr/>
              <p:nvPr/>
            </p:nvSpPr>
            <p:spPr>
              <a:xfrm>
                <a:off x="3640429" y="288790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3" name="object 127">
                <a:extLst>
                  <a:ext uri="{FF2B5EF4-FFF2-40B4-BE49-F238E27FC236}">
                    <a16:creationId xmlns:a16="http://schemas.microsoft.com/office/drawing/2014/main" id="{49C24815-0F37-4589-951B-5ADE3F5F13C1}"/>
                  </a:ext>
                </a:extLst>
              </p:cNvPr>
              <p:cNvSpPr/>
              <p:nvPr/>
            </p:nvSpPr>
            <p:spPr>
              <a:xfrm>
                <a:off x="3597789" y="2919051"/>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4" name="object 128">
                <a:extLst>
                  <a:ext uri="{FF2B5EF4-FFF2-40B4-BE49-F238E27FC236}">
                    <a16:creationId xmlns:a16="http://schemas.microsoft.com/office/drawing/2014/main" id="{79F92EC7-0FD2-4354-A036-CA5DACDA058F}"/>
                  </a:ext>
                </a:extLst>
              </p:cNvPr>
              <p:cNvSpPr/>
              <p:nvPr/>
            </p:nvSpPr>
            <p:spPr>
              <a:xfrm>
                <a:off x="3703074" y="291162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5" name="object 129">
                <a:extLst>
                  <a:ext uri="{FF2B5EF4-FFF2-40B4-BE49-F238E27FC236}">
                    <a16:creationId xmlns:a16="http://schemas.microsoft.com/office/drawing/2014/main" id="{1B9E05B2-D948-4233-80C7-5C3C85A621D0}"/>
                  </a:ext>
                </a:extLst>
              </p:cNvPr>
              <p:cNvSpPr/>
              <p:nvPr/>
            </p:nvSpPr>
            <p:spPr>
              <a:xfrm>
                <a:off x="3660435" y="294277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6" name="object 130">
                <a:extLst>
                  <a:ext uri="{FF2B5EF4-FFF2-40B4-BE49-F238E27FC236}">
                    <a16:creationId xmlns:a16="http://schemas.microsoft.com/office/drawing/2014/main" id="{92BE645E-923B-4323-83C5-C4DF46F300E1}"/>
                  </a:ext>
                </a:extLst>
              </p:cNvPr>
              <p:cNvSpPr/>
              <p:nvPr/>
            </p:nvSpPr>
            <p:spPr>
              <a:xfrm>
                <a:off x="3827381" y="292360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7" name="object 131">
                <a:extLst>
                  <a:ext uri="{FF2B5EF4-FFF2-40B4-BE49-F238E27FC236}">
                    <a16:creationId xmlns:a16="http://schemas.microsoft.com/office/drawing/2014/main" id="{176E598D-FFDA-4A05-948D-EB65FE8CF9AA}"/>
                  </a:ext>
                </a:extLst>
              </p:cNvPr>
              <p:cNvSpPr/>
              <p:nvPr/>
            </p:nvSpPr>
            <p:spPr>
              <a:xfrm>
                <a:off x="3784742" y="295475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8" name="object 132">
                <a:extLst>
                  <a:ext uri="{FF2B5EF4-FFF2-40B4-BE49-F238E27FC236}">
                    <a16:creationId xmlns:a16="http://schemas.microsoft.com/office/drawing/2014/main" id="{2B45BF64-BCC2-4BFE-91F0-C35B0894CE1F}"/>
                  </a:ext>
                </a:extLst>
              </p:cNvPr>
              <p:cNvSpPr/>
              <p:nvPr/>
            </p:nvSpPr>
            <p:spPr>
              <a:xfrm>
                <a:off x="3835907" y="292360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9" name="object 133">
                <a:extLst>
                  <a:ext uri="{FF2B5EF4-FFF2-40B4-BE49-F238E27FC236}">
                    <a16:creationId xmlns:a16="http://schemas.microsoft.com/office/drawing/2014/main" id="{1E46DB20-3FCC-4C28-AD6D-E7DD8649B461}"/>
                  </a:ext>
                </a:extLst>
              </p:cNvPr>
              <p:cNvSpPr/>
              <p:nvPr/>
            </p:nvSpPr>
            <p:spPr>
              <a:xfrm>
                <a:off x="3793270" y="295475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0" name="object 134">
                <a:extLst>
                  <a:ext uri="{FF2B5EF4-FFF2-40B4-BE49-F238E27FC236}">
                    <a16:creationId xmlns:a16="http://schemas.microsoft.com/office/drawing/2014/main" id="{7C7AC96A-9423-4494-A758-5D6A5215DFDF}"/>
                  </a:ext>
                </a:extLst>
              </p:cNvPr>
              <p:cNvSpPr/>
              <p:nvPr/>
            </p:nvSpPr>
            <p:spPr>
              <a:xfrm>
                <a:off x="3849356" y="2944929"/>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1" name="object 135">
                <a:extLst>
                  <a:ext uri="{FF2B5EF4-FFF2-40B4-BE49-F238E27FC236}">
                    <a16:creationId xmlns:a16="http://schemas.microsoft.com/office/drawing/2014/main" id="{9B01A778-B7C2-4307-80EA-ADD92BC92018}"/>
                  </a:ext>
                </a:extLst>
              </p:cNvPr>
              <p:cNvSpPr/>
              <p:nvPr/>
            </p:nvSpPr>
            <p:spPr>
              <a:xfrm>
                <a:off x="3806718" y="2976078"/>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2" name="object 136">
                <a:extLst>
                  <a:ext uri="{FF2B5EF4-FFF2-40B4-BE49-F238E27FC236}">
                    <a16:creationId xmlns:a16="http://schemas.microsoft.com/office/drawing/2014/main" id="{FD8F6A49-7726-43A8-9996-3955547084E4}"/>
                  </a:ext>
                </a:extLst>
              </p:cNvPr>
              <p:cNvSpPr/>
              <p:nvPr/>
            </p:nvSpPr>
            <p:spPr>
              <a:xfrm>
                <a:off x="3946439" y="3139534"/>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3" name="object 137">
                <a:extLst>
                  <a:ext uri="{FF2B5EF4-FFF2-40B4-BE49-F238E27FC236}">
                    <a16:creationId xmlns:a16="http://schemas.microsoft.com/office/drawing/2014/main" id="{8C6171BE-E6B4-49D8-80B2-58C60855543E}"/>
                  </a:ext>
                </a:extLst>
              </p:cNvPr>
              <p:cNvSpPr/>
              <p:nvPr/>
            </p:nvSpPr>
            <p:spPr>
              <a:xfrm>
                <a:off x="3903801" y="3170686"/>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4" name="object 138">
                <a:extLst>
                  <a:ext uri="{FF2B5EF4-FFF2-40B4-BE49-F238E27FC236}">
                    <a16:creationId xmlns:a16="http://schemas.microsoft.com/office/drawing/2014/main" id="{DF3CE2EA-0B5B-4EC5-BF01-4536D50D4041}"/>
                  </a:ext>
                </a:extLst>
              </p:cNvPr>
              <p:cNvSpPr/>
              <p:nvPr/>
            </p:nvSpPr>
            <p:spPr>
              <a:xfrm>
                <a:off x="4274334" y="3254269"/>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5" name="object 139">
                <a:extLst>
                  <a:ext uri="{FF2B5EF4-FFF2-40B4-BE49-F238E27FC236}">
                    <a16:creationId xmlns:a16="http://schemas.microsoft.com/office/drawing/2014/main" id="{76B9EB19-82CC-452A-896F-31FFBBE26D6B}"/>
                  </a:ext>
                </a:extLst>
              </p:cNvPr>
              <p:cNvSpPr/>
              <p:nvPr/>
            </p:nvSpPr>
            <p:spPr>
              <a:xfrm>
                <a:off x="4231697" y="3285418"/>
                <a:ext cx="85958" cy="0"/>
              </a:xfrm>
              <a:custGeom>
                <a:avLst/>
                <a:gdLst/>
                <a:ahLst/>
                <a:cxnLst/>
                <a:rect l="l" t="t" r="r" b="b"/>
                <a:pathLst>
                  <a:path w="75564">
                    <a:moveTo>
                      <a:pt x="0" y="0"/>
                    </a:moveTo>
                    <a:lnTo>
                      <a:pt x="74968" y="0"/>
                    </a:lnTo>
                  </a:path>
                </a:pathLst>
              </a:custGeom>
              <a:ln w="12700">
                <a:solidFill>
                  <a:srgbClr val="002557"/>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6" name="object 140">
                <a:extLst>
                  <a:ext uri="{FF2B5EF4-FFF2-40B4-BE49-F238E27FC236}">
                    <a16:creationId xmlns:a16="http://schemas.microsoft.com/office/drawing/2014/main" id="{91ED8921-AA57-4786-B5BA-2F5542E0B721}"/>
                  </a:ext>
                </a:extLst>
              </p:cNvPr>
              <p:cNvSpPr/>
              <p:nvPr/>
            </p:nvSpPr>
            <p:spPr>
              <a:xfrm>
                <a:off x="4293358" y="3254269"/>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7" name="object 141">
                <a:extLst>
                  <a:ext uri="{FF2B5EF4-FFF2-40B4-BE49-F238E27FC236}">
                    <a16:creationId xmlns:a16="http://schemas.microsoft.com/office/drawing/2014/main" id="{6E89B0C1-36B3-4BE4-812E-D5F3C0A7D340}"/>
                  </a:ext>
                </a:extLst>
              </p:cNvPr>
              <p:cNvSpPr/>
              <p:nvPr/>
            </p:nvSpPr>
            <p:spPr>
              <a:xfrm>
                <a:off x="4250720" y="3285418"/>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8" name="object 142">
                <a:extLst>
                  <a:ext uri="{FF2B5EF4-FFF2-40B4-BE49-F238E27FC236}">
                    <a16:creationId xmlns:a16="http://schemas.microsoft.com/office/drawing/2014/main" id="{143FE488-F8E2-4A2B-8079-FC45AB7CFB20}"/>
                  </a:ext>
                </a:extLst>
              </p:cNvPr>
              <p:cNvSpPr/>
              <p:nvPr/>
            </p:nvSpPr>
            <p:spPr>
              <a:xfrm>
                <a:off x="4362655" y="3254269"/>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9" name="object 143">
                <a:extLst>
                  <a:ext uri="{FF2B5EF4-FFF2-40B4-BE49-F238E27FC236}">
                    <a16:creationId xmlns:a16="http://schemas.microsoft.com/office/drawing/2014/main" id="{E30D2332-2540-4C1D-992C-7BAFA76E8885}"/>
                  </a:ext>
                </a:extLst>
              </p:cNvPr>
              <p:cNvSpPr/>
              <p:nvPr/>
            </p:nvSpPr>
            <p:spPr>
              <a:xfrm>
                <a:off x="4320017" y="3285418"/>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0" name="object 144">
                <a:extLst>
                  <a:ext uri="{FF2B5EF4-FFF2-40B4-BE49-F238E27FC236}">
                    <a16:creationId xmlns:a16="http://schemas.microsoft.com/office/drawing/2014/main" id="{C4056CD0-B7DB-4A50-AC33-0D3C6D6F6EC5}"/>
                  </a:ext>
                </a:extLst>
              </p:cNvPr>
              <p:cNvSpPr/>
              <p:nvPr/>
            </p:nvSpPr>
            <p:spPr>
              <a:xfrm>
                <a:off x="4371838" y="3254269"/>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1" name="object 145">
                <a:extLst>
                  <a:ext uri="{FF2B5EF4-FFF2-40B4-BE49-F238E27FC236}">
                    <a16:creationId xmlns:a16="http://schemas.microsoft.com/office/drawing/2014/main" id="{921B9186-2BE5-4F05-B259-34479F93219E}"/>
                  </a:ext>
                </a:extLst>
              </p:cNvPr>
              <p:cNvSpPr/>
              <p:nvPr/>
            </p:nvSpPr>
            <p:spPr>
              <a:xfrm>
                <a:off x="4329201" y="3285418"/>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2" name="object 146">
                <a:extLst>
                  <a:ext uri="{FF2B5EF4-FFF2-40B4-BE49-F238E27FC236}">
                    <a16:creationId xmlns:a16="http://schemas.microsoft.com/office/drawing/2014/main" id="{E85712DA-61D7-4D3D-A149-2AD514D1B579}"/>
                  </a:ext>
                </a:extLst>
              </p:cNvPr>
              <p:cNvSpPr/>
              <p:nvPr/>
            </p:nvSpPr>
            <p:spPr>
              <a:xfrm>
                <a:off x="4382335" y="3254269"/>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3" name="object 147">
                <a:extLst>
                  <a:ext uri="{FF2B5EF4-FFF2-40B4-BE49-F238E27FC236}">
                    <a16:creationId xmlns:a16="http://schemas.microsoft.com/office/drawing/2014/main" id="{CFC4A2B7-D8E1-4A57-8AF1-AB74E955FFC6}"/>
                  </a:ext>
                </a:extLst>
              </p:cNvPr>
              <p:cNvSpPr/>
              <p:nvPr/>
            </p:nvSpPr>
            <p:spPr>
              <a:xfrm>
                <a:off x="4339696" y="3285418"/>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4" name="object 148">
                <a:extLst>
                  <a:ext uri="{FF2B5EF4-FFF2-40B4-BE49-F238E27FC236}">
                    <a16:creationId xmlns:a16="http://schemas.microsoft.com/office/drawing/2014/main" id="{69969E2E-CD98-4949-9A67-EE7C1C9E6A34}"/>
                  </a:ext>
                </a:extLst>
              </p:cNvPr>
              <p:cNvSpPr/>
              <p:nvPr/>
            </p:nvSpPr>
            <p:spPr>
              <a:xfrm>
                <a:off x="4436782" y="3292127"/>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5" name="object 149">
                <a:extLst>
                  <a:ext uri="{FF2B5EF4-FFF2-40B4-BE49-F238E27FC236}">
                    <a16:creationId xmlns:a16="http://schemas.microsoft.com/office/drawing/2014/main" id="{8B0B370E-0AAB-45D1-B498-8F11A80F00C2}"/>
                  </a:ext>
                </a:extLst>
              </p:cNvPr>
              <p:cNvSpPr/>
              <p:nvPr/>
            </p:nvSpPr>
            <p:spPr>
              <a:xfrm>
                <a:off x="4394142" y="3323277"/>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6" name="object 150">
                <a:extLst>
                  <a:ext uri="{FF2B5EF4-FFF2-40B4-BE49-F238E27FC236}">
                    <a16:creationId xmlns:a16="http://schemas.microsoft.com/office/drawing/2014/main" id="{EE728660-E49F-480A-B133-F070F3611BB3}"/>
                  </a:ext>
                </a:extLst>
              </p:cNvPr>
              <p:cNvSpPr/>
              <p:nvPr/>
            </p:nvSpPr>
            <p:spPr>
              <a:xfrm>
                <a:off x="4464987" y="3292127"/>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7" name="object 151">
                <a:extLst>
                  <a:ext uri="{FF2B5EF4-FFF2-40B4-BE49-F238E27FC236}">
                    <a16:creationId xmlns:a16="http://schemas.microsoft.com/office/drawing/2014/main" id="{BF254968-0098-42F9-8302-91C61AF6533F}"/>
                  </a:ext>
                </a:extLst>
              </p:cNvPr>
              <p:cNvSpPr/>
              <p:nvPr/>
            </p:nvSpPr>
            <p:spPr>
              <a:xfrm>
                <a:off x="4422349" y="3323277"/>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8" name="object 152">
                <a:extLst>
                  <a:ext uri="{FF2B5EF4-FFF2-40B4-BE49-F238E27FC236}">
                    <a16:creationId xmlns:a16="http://schemas.microsoft.com/office/drawing/2014/main" id="{E5DE4458-BB1E-4380-B314-FE21842BD69E}"/>
                  </a:ext>
                </a:extLst>
              </p:cNvPr>
              <p:cNvSpPr/>
              <p:nvPr/>
            </p:nvSpPr>
            <p:spPr>
              <a:xfrm>
                <a:off x="4871692" y="3386056"/>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9" name="object 153">
                <a:extLst>
                  <a:ext uri="{FF2B5EF4-FFF2-40B4-BE49-F238E27FC236}">
                    <a16:creationId xmlns:a16="http://schemas.microsoft.com/office/drawing/2014/main" id="{7F3E484A-9B2B-4732-8D6C-A17299F45FD8}"/>
                  </a:ext>
                </a:extLst>
              </p:cNvPr>
              <p:cNvSpPr/>
              <p:nvPr/>
            </p:nvSpPr>
            <p:spPr>
              <a:xfrm>
                <a:off x="4829052" y="3417206"/>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0" name="object 154">
                <a:extLst>
                  <a:ext uri="{FF2B5EF4-FFF2-40B4-BE49-F238E27FC236}">
                    <a16:creationId xmlns:a16="http://schemas.microsoft.com/office/drawing/2014/main" id="{6F310FFB-5187-4981-B6E9-17D1B2129431}"/>
                  </a:ext>
                </a:extLst>
              </p:cNvPr>
              <p:cNvSpPr/>
              <p:nvPr/>
            </p:nvSpPr>
            <p:spPr>
              <a:xfrm>
                <a:off x="4937945" y="3386056"/>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1" name="object 155">
                <a:extLst>
                  <a:ext uri="{FF2B5EF4-FFF2-40B4-BE49-F238E27FC236}">
                    <a16:creationId xmlns:a16="http://schemas.microsoft.com/office/drawing/2014/main" id="{66D82FD3-87E3-450D-AE8F-4B7E60A6AF08}"/>
                  </a:ext>
                </a:extLst>
              </p:cNvPr>
              <p:cNvSpPr/>
              <p:nvPr/>
            </p:nvSpPr>
            <p:spPr>
              <a:xfrm>
                <a:off x="4895307" y="3417206"/>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2" name="object 156">
                <a:extLst>
                  <a:ext uri="{FF2B5EF4-FFF2-40B4-BE49-F238E27FC236}">
                    <a16:creationId xmlns:a16="http://schemas.microsoft.com/office/drawing/2014/main" id="{A9AAF50A-F4E5-4D6A-A41E-0F943CA44BC6}"/>
                  </a:ext>
                </a:extLst>
              </p:cNvPr>
              <p:cNvSpPr/>
              <p:nvPr/>
            </p:nvSpPr>
            <p:spPr>
              <a:xfrm>
                <a:off x="5006823" y="341385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3" name="object 157">
                <a:extLst>
                  <a:ext uri="{FF2B5EF4-FFF2-40B4-BE49-F238E27FC236}">
                    <a16:creationId xmlns:a16="http://schemas.microsoft.com/office/drawing/2014/main" id="{D80C0A0A-549B-413B-AA21-32FEEEFA1FE2}"/>
                  </a:ext>
                </a:extLst>
              </p:cNvPr>
              <p:cNvSpPr/>
              <p:nvPr/>
            </p:nvSpPr>
            <p:spPr>
              <a:xfrm>
                <a:off x="4964183" y="3445001"/>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4" name="object 158">
                <a:extLst>
                  <a:ext uri="{FF2B5EF4-FFF2-40B4-BE49-F238E27FC236}">
                    <a16:creationId xmlns:a16="http://schemas.microsoft.com/office/drawing/2014/main" id="{A5070B4A-A16A-48CD-AA00-DE36163CF060}"/>
                  </a:ext>
                </a:extLst>
              </p:cNvPr>
              <p:cNvSpPr/>
              <p:nvPr/>
            </p:nvSpPr>
            <p:spPr>
              <a:xfrm>
                <a:off x="5055365" y="343877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5" name="object 159">
                <a:extLst>
                  <a:ext uri="{FF2B5EF4-FFF2-40B4-BE49-F238E27FC236}">
                    <a16:creationId xmlns:a16="http://schemas.microsoft.com/office/drawing/2014/main" id="{0A8F76B3-B055-4510-8785-FC593F59C790}"/>
                  </a:ext>
                </a:extLst>
              </p:cNvPr>
              <p:cNvSpPr/>
              <p:nvPr/>
            </p:nvSpPr>
            <p:spPr>
              <a:xfrm>
                <a:off x="5012726" y="3469920"/>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6" name="object 160">
                <a:extLst>
                  <a:ext uri="{FF2B5EF4-FFF2-40B4-BE49-F238E27FC236}">
                    <a16:creationId xmlns:a16="http://schemas.microsoft.com/office/drawing/2014/main" id="{DB2DDB3F-BA91-4233-8841-F49BBBA09358}"/>
                  </a:ext>
                </a:extLst>
              </p:cNvPr>
              <p:cNvSpPr/>
              <p:nvPr/>
            </p:nvSpPr>
            <p:spPr>
              <a:xfrm>
                <a:off x="5089474" y="343877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7" name="object 161">
                <a:extLst>
                  <a:ext uri="{FF2B5EF4-FFF2-40B4-BE49-F238E27FC236}">
                    <a16:creationId xmlns:a16="http://schemas.microsoft.com/office/drawing/2014/main" id="{C278C57B-4A3E-4AB9-8662-DE39F41D4322}"/>
                  </a:ext>
                </a:extLst>
              </p:cNvPr>
              <p:cNvSpPr/>
              <p:nvPr/>
            </p:nvSpPr>
            <p:spPr>
              <a:xfrm>
                <a:off x="5046838" y="3469920"/>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8" name="object 162">
                <a:extLst>
                  <a:ext uri="{FF2B5EF4-FFF2-40B4-BE49-F238E27FC236}">
                    <a16:creationId xmlns:a16="http://schemas.microsoft.com/office/drawing/2014/main" id="{05ABEE46-5BED-4322-A136-7AB757D49BC9}"/>
                  </a:ext>
                </a:extLst>
              </p:cNvPr>
              <p:cNvSpPr/>
              <p:nvPr/>
            </p:nvSpPr>
            <p:spPr>
              <a:xfrm>
                <a:off x="5593590" y="362327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9" name="object 163">
                <a:extLst>
                  <a:ext uri="{FF2B5EF4-FFF2-40B4-BE49-F238E27FC236}">
                    <a16:creationId xmlns:a16="http://schemas.microsoft.com/office/drawing/2014/main" id="{25EC8FF2-B2C1-4C1F-8454-29C75F19A86F}"/>
                  </a:ext>
                </a:extLst>
              </p:cNvPr>
              <p:cNvSpPr/>
              <p:nvPr/>
            </p:nvSpPr>
            <p:spPr>
              <a:xfrm>
                <a:off x="5550953" y="365442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0" name="object 164">
                <a:extLst>
                  <a:ext uri="{FF2B5EF4-FFF2-40B4-BE49-F238E27FC236}">
                    <a16:creationId xmlns:a16="http://schemas.microsoft.com/office/drawing/2014/main" id="{B606B304-67C9-40F0-8323-5B47347EC3AD}"/>
                  </a:ext>
                </a:extLst>
              </p:cNvPr>
              <p:cNvSpPr/>
              <p:nvPr/>
            </p:nvSpPr>
            <p:spPr>
              <a:xfrm>
                <a:off x="5650990" y="365442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1" name="object 165">
                <a:extLst>
                  <a:ext uri="{FF2B5EF4-FFF2-40B4-BE49-F238E27FC236}">
                    <a16:creationId xmlns:a16="http://schemas.microsoft.com/office/drawing/2014/main" id="{2F3896FB-6D22-4DCF-9622-C6C9BB323EFE}"/>
                  </a:ext>
                </a:extLst>
              </p:cNvPr>
              <p:cNvSpPr/>
              <p:nvPr/>
            </p:nvSpPr>
            <p:spPr>
              <a:xfrm>
                <a:off x="5608351" y="3685571"/>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2" name="object 166">
                <a:extLst>
                  <a:ext uri="{FF2B5EF4-FFF2-40B4-BE49-F238E27FC236}">
                    <a16:creationId xmlns:a16="http://schemas.microsoft.com/office/drawing/2014/main" id="{BE9525D1-2FBA-474F-83A9-21EC5A43A3CB}"/>
                  </a:ext>
                </a:extLst>
              </p:cNvPr>
              <p:cNvSpPr/>
              <p:nvPr/>
            </p:nvSpPr>
            <p:spPr>
              <a:xfrm>
                <a:off x="5704213" y="369108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3" name="object 167">
                <a:extLst>
                  <a:ext uri="{FF2B5EF4-FFF2-40B4-BE49-F238E27FC236}">
                    <a16:creationId xmlns:a16="http://schemas.microsoft.com/office/drawing/2014/main" id="{8A5D8E5E-C246-4D84-93C9-63C736C37066}"/>
                  </a:ext>
                </a:extLst>
              </p:cNvPr>
              <p:cNvSpPr/>
              <p:nvPr/>
            </p:nvSpPr>
            <p:spPr>
              <a:xfrm>
                <a:off x="5661574" y="372223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4" name="object 168">
                <a:extLst>
                  <a:ext uri="{FF2B5EF4-FFF2-40B4-BE49-F238E27FC236}">
                    <a16:creationId xmlns:a16="http://schemas.microsoft.com/office/drawing/2014/main" id="{5D03B566-F7D9-4AA9-B67F-4AFF61E6487C}"/>
                  </a:ext>
                </a:extLst>
              </p:cNvPr>
              <p:cNvSpPr/>
              <p:nvPr/>
            </p:nvSpPr>
            <p:spPr>
              <a:xfrm>
                <a:off x="5713069" y="369108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5" name="object 169">
                <a:extLst>
                  <a:ext uri="{FF2B5EF4-FFF2-40B4-BE49-F238E27FC236}">
                    <a16:creationId xmlns:a16="http://schemas.microsoft.com/office/drawing/2014/main" id="{4EAF97EE-9644-42A3-AB09-9FA4A3C3C842}"/>
                  </a:ext>
                </a:extLst>
              </p:cNvPr>
              <p:cNvSpPr/>
              <p:nvPr/>
            </p:nvSpPr>
            <p:spPr>
              <a:xfrm>
                <a:off x="5670430" y="372223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6" name="object 170">
                <a:extLst>
                  <a:ext uri="{FF2B5EF4-FFF2-40B4-BE49-F238E27FC236}">
                    <a16:creationId xmlns:a16="http://schemas.microsoft.com/office/drawing/2014/main" id="{2C6681E4-5CC7-4811-AB46-18C8D64537E8}"/>
                  </a:ext>
                </a:extLst>
              </p:cNvPr>
              <p:cNvSpPr/>
              <p:nvPr/>
            </p:nvSpPr>
            <p:spPr>
              <a:xfrm>
                <a:off x="5751443" y="369108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7" name="object 171">
                <a:extLst>
                  <a:ext uri="{FF2B5EF4-FFF2-40B4-BE49-F238E27FC236}">
                    <a16:creationId xmlns:a16="http://schemas.microsoft.com/office/drawing/2014/main" id="{30872CA0-8BB1-4C17-A526-223FD02757F1}"/>
                  </a:ext>
                </a:extLst>
              </p:cNvPr>
              <p:cNvSpPr/>
              <p:nvPr/>
            </p:nvSpPr>
            <p:spPr>
              <a:xfrm>
                <a:off x="5708805" y="372223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8" name="object 172">
                <a:extLst>
                  <a:ext uri="{FF2B5EF4-FFF2-40B4-BE49-F238E27FC236}">
                    <a16:creationId xmlns:a16="http://schemas.microsoft.com/office/drawing/2014/main" id="{269A10DA-0D75-4B20-AAB8-17B434117C1A}"/>
                  </a:ext>
                </a:extLst>
              </p:cNvPr>
              <p:cNvSpPr/>
              <p:nvPr/>
            </p:nvSpPr>
            <p:spPr>
              <a:xfrm>
                <a:off x="5773091" y="369108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9" name="object 173">
                <a:extLst>
                  <a:ext uri="{FF2B5EF4-FFF2-40B4-BE49-F238E27FC236}">
                    <a16:creationId xmlns:a16="http://schemas.microsoft.com/office/drawing/2014/main" id="{9DAB4B68-3CD2-4F9F-9FF0-762EC52E1155}"/>
                  </a:ext>
                </a:extLst>
              </p:cNvPr>
              <p:cNvSpPr/>
              <p:nvPr/>
            </p:nvSpPr>
            <p:spPr>
              <a:xfrm>
                <a:off x="5730452" y="3722233"/>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0" name="object 174">
                <a:extLst>
                  <a:ext uri="{FF2B5EF4-FFF2-40B4-BE49-F238E27FC236}">
                    <a16:creationId xmlns:a16="http://schemas.microsoft.com/office/drawing/2014/main" id="{6088B966-A571-45E8-9AB5-188852844B90}"/>
                  </a:ext>
                </a:extLst>
              </p:cNvPr>
              <p:cNvSpPr/>
              <p:nvPr/>
            </p:nvSpPr>
            <p:spPr>
              <a:xfrm>
                <a:off x="5834335" y="3691083"/>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1" name="object 175">
                <a:extLst>
                  <a:ext uri="{FF2B5EF4-FFF2-40B4-BE49-F238E27FC236}">
                    <a16:creationId xmlns:a16="http://schemas.microsoft.com/office/drawing/2014/main" id="{FDC8C6D0-F2E0-49AC-942B-F05E831B259A}"/>
                  </a:ext>
                </a:extLst>
              </p:cNvPr>
              <p:cNvSpPr/>
              <p:nvPr/>
            </p:nvSpPr>
            <p:spPr>
              <a:xfrm>
                <a:off x="5791695" y="3722233"/>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2" name="object 176">
                <a:extLst>
                  <a:ext uri="{FF2B5EF4-FFF2-40B4-BE49-F238E27FC236}">
                    <a16:creationId xmlns:a16="http://schemas.microsoft.com/office/drawing/2014/main" id="{ED08E595-D75D-45D3-8E01-593E6E633014}"/>
                  </a:ext>
                </a:extLst>
              </p:cNvPr>
              <p:cNvSpPr/>
              <p:nvPr/>
            </p:nvSpPr>
            <p:spPr>
              <a:xfrm>
                <a:off x="6356162" y="387654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3" name="object 177">
                <a:extLst>
                  <a:ext uri="{FF2B5EF4-FFF2-40B4-BE49-F238E27FC236}">
                    <a16:creationId xmlns:a16="http://schemas.microsoft.com/office/drawing/2014/main" id="{69566DF9-5B38-4B5A-9ACC-7310AA681149}"/>
                  </a:ext>
                </a:extLst>
              </p:cNvPr>
              <p:cNvSpPr/>
              <p:nvPr/>
            </p:nvSpPr>
            <p:spPr>
              <a:xfrm>
                <a:off x="6313524" y="3907692"/>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4" name="object 178">
                <a:extLst>
                  <a:ext uri="{FF2B5EF4-FFF2-40B4-BE49-F238E27FC236}">
                    <a16:creationId xmlns:a16="http://schemas.microsoft.com/office/drawing/2014/main" id="{CCF18003-C0A6-4758-9008-DE332FE5444F}"/>
                  </a:ext>
                </a:extLst>
              </p:cNvPr>
              <p:cNvSpPr/>
              <p:nvPr/>
            </p:nvSpPr>
            <p:spPr>
              <a:xfrm>
                <a:off x="7041983" y="3876542"/>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5" name="object 179">
                <a:extLst>
                  <a:ext uri="{FF2B5EF4-FFF2-40B4-BE49-F238E27FC236}">
                    <a16:creationId xmlns:a16="http://schemas.microsoft.com/office/drawing/2014/main" id="{8E784384-1EAB-468B-9484-A8B1064B484D}"/>
                  </a:ext>
                </a:extLst>
              </p:cNvPr>
              <p:cNvSpPr/>
              <p:nvPr/>
            </p:nvSpPr>
            <p:spPr>
              <a:xfrm>
                <a:off x="6999344" y="3907692"/>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6" name="object 180">
                <a:extLst>
                  <a:ext uri="{FF2B5EF4-FFF2-40B4-BE49-F238E27FC236}">
                    <a16:creationId xmlns:a16="http://schemas.microsoft.com/office/drawing/2014/main" id="{B09C12B2-1953-449D-826D-6C1A73FFFEA3}"/>
                  </a:ext>
                </a:extLst>
              </p:cNvPr>
              <p:cNvSpPr/>
              <p:nvPr/>
            </p:nvSpPr>
            <p:spPr>
              <a:xfrm>
                <a:off x="7469023"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7" name="object 181">
                <a:extLst>
                  <a:ext uri="{FF2B5EF4-FFF2-40B4-BE49-F238E27FC236}">
                    <a16:creationId xmlns:a16="http://schemas.microsoft.com/office/drawing/2014/main" id="{4856CB67-3FF6-4854-AB9A-091D8D4ECFC7}"/>
                  </a:ext>
                </a:extLst>
              </p:cNvPr>
              <p:cNvSpPr/>
              <p:nvPr/>
            </p:nvSpPr>
            <p:spPr>
              <a:xfrm>
                <a:off x="7426383"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8" name="object 182">
                <a:extLst>
                  <a:ext uri="{FF2B5EF4-FFF2-40B4-BE49-F238E27FC236}">
                    <a16:creationId xmlns:a16="http://schemas.microsoft.com/office/drawing/2014/main" id="{0E02C61B-B3F4-42C6-AA5B-CF3F8528249B}"/>
                  </a:ext>
                </a:extLst>
              </p:cNvPr>
              <p:cNvSpPr/>
              <p:nvPr/>
            </p:nvSpPr>
            <p:spPr>
              <a:xfrm>
                <a:off x="7659910"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9" name="object 183">
                <a:extLst>
                  <a:ext uri="{FF2B5EF4-FFF2-40B4-BE49-F238E27FC236}">
                    <a16:creationId xmlns:a16="http://schemas.microsoft.com/office/drawing/2014/main" id="{3202B75E-B5B4-45B3-A043-0209675E930D}"/>
                  </a:ext>
                </a:extLst>
              </p:cNvPr>
              <p:cNvSpPr/>
              <p:nvPr/>
            </p:nvSpPr>
            <p:spPr>
              <a:xfrm>
                <a:off x="7617273"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0" name="object 184">
                <a:extLst>
                  <a:ext uri="{FF2B5EF4-FFF2-40B4-BE49-F238E27FC236}">
                    <a16:creationId xmlns:a16="http://schemas.microsoft.com/office/drawing/2014/main" id="{E4CF75E5-6466-437A-A075-181224594BC6}"/>
                  </a:ext>
                </a:extLst>
              </p:cNvPr>
              <p:cNvSpPr/>
              <p:nvPr/>
            </p:nvSpPr>
            <p:spPr>
              <a:xfrm>
                <a:off x="8325675"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1" name="object 185">
                <a:extLst>
                  <a:ext uri="{FF2B5EF4-FFF2-40B4-BE49-F238E27FC236}">
                    <a16:creationId xmlns:a16="http://schemas.microsoft.com/office/drawing/2014/main" id="{0C863B87-3320-48D4-BD07-C74AFABE330F}"/>
                  </a:ext>
                </a:extLst>
              </p:cNvPr>
              <p:cNvSpPr/>
              <p:nvPr/>
            </p:nvSpPr>
            <p:spPr>
              <a:xfrm>
                <a:off x="8283036"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2" name="object 186">
                <a:extLst>
                  <a:ext uri="{FF2B5EF4-FFF2-40B4-BE49-F238E27FC236}">
                    <a16:creationId xmlns:a16="http://schemas.microsoft.com/office/drawing/2014/main" id="{9ED0AA90-0F91-43F0-9480-22C81090C464}"/>
                  </a:ext>
                </a:extLst>
              </p:cNvPr>
              <p:cNvSpPr/>
              <p:nvPr/>
            </p:nvSpPr>
            <p:spPr>
              <a:xfrm>
                <a:off x="8384107"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3" name="object 187">
                <a:extLst>
                  <a:ext uri="{FF2B5EF4-FFF2-40B4-BE49-F238E27FC236}">
                    <a16:creationId xmlns:a16="http://schemas.microsoft.com/office/drawing/2014/main" id="{5A891499-EAF4-4D8E-A6B2-191AD051F99E}"/>
                  </a:ext>
                </a:extLst>
              </p:cNvPr>
              <p:cNvSpPr/>
              <p:nvPr/>
            </p:nvSpPr>
            <p:spPr>
              <a:xfrm>
                <a:off x="8341468"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4" name="object 188">
                <a:extLst>
                  <a:ext uri="{FF2B5EF4-FFF2-40B4-BE49-F238E27FC236}">
                    <a16:creationId xmlns:a16="http://schemas.microsoft.com/office/drawing/2014/main" id="{2B41991E-2091-4C04-B0D8-340239FFFCF5}"/>
                  </a:ext>
                </a:extLst>
              </p:cNvPr>
              <p:cNvSpPr/>
              <p:nvPr/>
            </p:nvSpPr>
            <p:spPr>
              <a:xfrm>
                <a:off x="8554331"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5" name="object 189">
                <a:extLst>
                  <a:ext uri="{FF2B5EF4-FFF2-40B4-BE49-F238E27FC236}">
                    <a16:creationId xmlns:a16="http://schemas.microsoft.com/office/drawing/2014/main" id="{DCEFB4B8-FB0F-4BE2-8FC4-AFC54598C604}"/>
                  </a:ext>
                </a:extLst>
              </p:cNvPr>
              <p:cNvSpPr/>
              <p:nvPr/>
            </p:nvSpPr>
            <p:spPr>
              <a:xfrm>
                <a:off x="8511693"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6" name="object 190">
                <a:extLst>
                  <a:ext uri="{FF2B5EF4-FFF2-40B4-BE49-F238E27FC236}">
                    <a16:creationId xmlns:a16="http://schemas.microsoft.com/office/drawing/2014/main" id="{B7353C60-6317-47A0-8332-C101E0D01824}"/>
                  </a:ext>
                </a:extLst>
              </p:cNvPr>
              <p:cNvSpPr/>
              <p:nvPr/>
            </p:nvSpPr>
            <p:spPr>
              <a:xfrm>
                <a:off x="8997982"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7" name="object 191">
                <a:extLst>
                  <a:ext uri="{FF2B5EF4-FFF2-40B4-BE49-F238E27FC236}">
                    <a16:creationId xmlns:a16="http://schemas.microsoft.com/office/drawing/2014/main" id="{A56A96B5-3FF4-4960-9DCE-EE58D9AE5C1E}"/>
                  </a:ext>
                </a:extLst>
              </p:cNvPr>
              <p:cNvSpPr/>
              <p:nvPr/>
            </p:nvSpPr>
            <p:spPr>
              <a:xfrm>
                <a:off x="8955345"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8" name="object 192">
                <a:extLst>
                  <a:ext uri="{FF2B5EF4-FFF2-40B4-BE49-F238E27FC236}">
                    <a16:creationId xmlns:a16="http://schemas.microsoft.com/office/drawing/2014/main" id="{76876088-C750-49EB-8465-B0BB16635A39}"/>
                  </a:ext>
                </a:extLst>
              </p:cNvPr>
              <p:cNvSpPr/>
              <p:nvPr/>
            </p:nvSpPr>
            <p:spPr>
              <a:xfrm>
                <a:off x="9018106" y="3927581"/>
                <a:ext cx="0" cy="62798"/>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9" name="object 193">
                <a:extLst>
                  <a:ext uri="{FF2B5EF4-FFF2-40B4-BE49-F238E27FC236}">
                    <a16:creationId xmlns:a16="http://schemas.microsoft.com/office/drawing/2014/main" id="{AC392A23-DC99-42ED-86FB-F1A45F3E0393}"/>
                  </a:ext>
                </a:extLst>
              </p:cNvPr>
              <p:cNvSpPr/>
              <p:nvPr/>
            </p:nvSpPr>
            <p:spPr>
              <a:xfrm>
                <a:off x="8975467" y="3958731"/>
                <a:ext cx="8595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0" name="object 194">
                <a:extLst>
                  <a:ext uri="{FF2B5EF4-FFF2-40B4-BE49-F238E27FC236}">
                    <a16:creationId xmlns:a16="http://schemas.microsoft.com/office/drawing/2014/main" id="{F73B37CB-35E2-4AB2-86D0-09FF48A7556A}"/>
                  </a:ext>
                </a:extLst>
              </p:cNvPr>
              <p:cNvSpPr/>
              <p:nvPr/>
            </p:nvSpPr>
            <p:spPr>
              <a:xfrm>
                <a:off x="2801810" y="2060644"/>
                <a:ext cx="0" cy="62798"/>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1" name="object 195">
                <a:extLst>
                  <a:ext uri="{FF2B5EF4-FFF2-40B4-BE49-F238E27FC236}">
                    <a16:creationId xmlns:a16="http://schemas.microsoft.com/office/drawing/2014/main" id="{03D66BE2-3B9F-4A8F-9C8B-222E1E0359D2}"/>
                  </a:ext>
                </a:extLst>
              </p:cNvPr>
              <p:cNvSpPr/>
              <p:nvPr/>
            </p:nvSpPr>
            <p:spPr>
              <a:xfrm>
                <a:off x="2759172" y="2091792"/>
                <a:ext cx="8595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232" name="PBO line">
              <a:extLst>
                <a:ext uri="{FF2B5EF4-FFF2-40B4-BE49-F238E27FC236}">
                  <a16:creationId xmlns:a16="http://schemas.microsoft.com/office/drawing/2014/main" id="{DB2351DC-9119-40A9-B8A3-94D4C5A4B671}"/>
                </a:ext>
              </a:extLst>
            </p:cNvPr>
            <p:cNvSpPr/>
            <p:nvPr/>
          </p:nvSpPr>
          <p:spPr>
            <a:xfrm>
              <a:off x="1407825" y="1296035"/>
              <a:ext cx="7604051" cy="2673368"/>
            </a:xfrm>
            <a:custGeom>
              <a:avLst/>
              <a:gdLst/>
              <a:ahLst/>
              <a:cxnLst/>
              <a:rect l="l" t="t" r="r" b="b"/>
              <a:pathLst>
                <a:path w="6684645" h="3216910">
                  <a:moveTo>
                    <a:pt x="6684187" y="3216617"/>
                  </a:moveTo>
                  <a:lnTo>
                    <a:pt x="5037251" y="3216617"/>
                  </a:lnTo>
                  <a:lnTo>
                    <a:pt x="5037251" y="3153181"/>
                  </a:lnTo>
                  <a:lnTo>
                    <a:pt x="4220692" y="3153181"/>
                  </a:lnTo>
                  <a:lnTo>
                    <a:pt x="4220692" y="3094367"/>
                  </a:lnTo>
                  <a:lnTo>
                    <a:pt x="4189983" y="3094367"/>
                  </a:lnTo>
                  <a:lnTo>
                    <a:pt x="4189983" y="3042462"/>
                  </a:lnTo>
                  <a:lnTo>
                    <a:pt x="4164177" y="3042462"/>
                  </a:lnTo>
                  <a:lnTo>
                    <a:pt x="4164177" y="2983649"/>
                  </a:lnTo>
                  <a:lnTo>
                    <a:pt x="4082300" y="2983649"/>
                  </a:lnTo>
                  <a:lnTo>
                    <a:pt x="4082300" y="2931744"/>
                  </a:lnTo>
                  <a:lnTo>
                    <a:pt x="3762819" y="2931744"/>
                  </a:lnTo>
                  <a:lnTo>
                    <a:pt x="3762819" y="2891383"/>
                  </a:lnTo>
                  <a:lnTo>
                    <a:pt x="3685552" y="2891383"/>
                  </a:lnTo>
                  <a:lnTo>
                    <a:pt x="3685552" y="2851010"/>
                  </a:lnTo>
                  <a:lnTo>
                    <a:pt x="3611740" y="2851010"/>
                  </a:lnTo>
                  <a:lnTo>
                    <a:pt x="3611740" y="2814104"/>
                  </a:lnTo>
                  <a:lnTo>
                    <a:pt x="3581755" y="2814104"/>
                  </a:lnTo>
                  <a:lnTo>
                    <a:pt x="3581755" y="2776054"/>
                  </a:lnTo>
                  <a:lnTo>
                    <a:pt x="3382225" y="2776054"/>
                  </a:lnTo>
                  <a:lnTo>
                    <a:pt x="3382225" y="2737992"/>
                  </a:lnTo>
                  <a:lnTo>
                    <a:pt x="3351987" y="2737992"/>
                  </a:lnTo>
                  <a:lnTo>
                    <a:pt x="3351987" y="2689555"/>
                  </a:lnTo>
                  <a:lnTo>
                    <a:pt x="3317646" y="2689555"/>
                  </a:lnTo>
                  <a:lnTo>
                    <a:pt x="3317646" y="2661869"/>
                  </a:lnTo>
                  <a:lnTo>
                    <a:pt x="3300348" y="2661869"/>
                  </a:lnTo>
                  <a:lnTo>
                    <a:pt x="3300348" y="2629573"/>
                  </a:lnTo>
                  <a:lnTo>
                    <a:pt x="3183864" y="2629573"/>
                  </a:lnTo>
                  <a:lnTo>
                    <a:pt x="3183864" y="2598432"/>
                  </a:lnTo>
                  <a:lnTo>
                    <a:pt x="3150412" y="2598432"/>
                  </a:lnTo>
                  <a:lnTo>
                    <a:pt x="3150412" y="2564993"/>
                  </a:lnTo>
                  <a:lnTo>
                    <a:pt x="2870149" y="2564993"/>
                  </a:lnTo>
                  <a:lnTo>
                    <a:pt x="2870149" y="2513088"/>
                  </a:lnTo>
                  <a:lnTo>
                    <a:pt x="2762897" y="2513088"/>
                  </a:lnTo>
                  <a:lnTo>
                    <a:pt x="2762897" y="2481948"/>
                  </a:lnTo>
                  <a:lnTo>
                    <a:pt x="2723476" y="2481948"/>
                  </a:lnTo>
                  <a:lnTo>
                    <a:pt x="2723476" y="2454275"/>
                  </a:lnTo>
                  <a:lnTo>
                    <a:pt x="2652179" y="2454275"/>
                  </a:lnTo>
                  <a:lnTo>
                    <a:pt x="2652179" y="2430056"/>
                  </a:lnTo>
                  <a:lnTo>
                    <a:pt x="2623350" y="2430056"/>
                  </a:lnTo>
                  <a:lnTo>
                    <a:pt x="2623350" y="2405837"/>
                  </a:lnTo>
                  <a:lnTo>
                    <a:pt x="2397290" y="2405837"/>
                  </a:lnTo>
                  <a:lnTo>
                    <a:pt x="2397290" y="2375852"/>
                  </a:lnTo>
                  <a:lnTo>
                    <a:pt x="2375382" y="2375852"/>
                  </a:lnTo>
                  <a:lnTo>
                    <a:pt x="2375382" y="2355088"/>
                  </a:lnTo>
                  <a:lnTo>
                    <a:pt x="2361539" y="2355088"/>
                  </a:lnTo>
                  <a:lnTo>
                    <a:pt x="2361539" y="2335479"/>
                  </a:lnTo>
                  <a:lnTo>
                    <a:pt x="2275039" y="2335479"/>
                  </a:lnTo>
                  <a:lnTo>
                    <a:pt x="2275039" y="2310104"/>
                  </a:lnTo>
                  <a:lnTo>
                    <a:pt x="2245055" y="2310104"/>
                  </a:lnTo>
                  <a:lnTo>
                    <a:pt x="2245055" y="2293962"/>
                  </a:lnTo>
                  <a:lnTo>
                    <a:pt x="2226602" y="2293962"/>
                  </a:lnTo>
                  <a:lnTo>
                    <a:pt x="2226602" y="2261666"/>
                  </a:lnTo>
                  <a:lnTo>
                    <a:pt x="2226602" y="2223604"/>
                  </a:lnTo>
                  <a:lnTo>
                    <a:pt x="2209304" y="2223604"/>
                  </a:lnTo>
                  <a:lnTo>
                    <a:pt x="2209304" y="2202853"/>
                  </a:lnTo>
                  <a:lnTo>
                    <a:pt x="2194305" y="2202853"/>
                  </a:lnTo>
                  <a:lnTo>
                    <a:pt x="2194305" y="2155558"/>
                  </a:lnTo>
                  <a:lnTo>
                    <a:pt x="2177008" y="2155558"/>
                  </a:lnTo>
                  <a:lnTo>
                    <a:pt x="2177008" y="2129040"/>
                  </a:lnTo>
                  <a:lnTo>
                    <a:pt x="2165477" y="2129040"/>
                  </a:lnTo>
                  <a:lnTo>
                    <a:pt x="2165477" y="2089251"/>
                  </a:lnTo>
                  <a:lnTo>
                    <a:pt x="2159127" y="2089251"/>
                  </a:lnTo>
                  <a:lnTo>
                    <a:pt x="2159127" y="2074824"/>
                  </a:lnTo>
                  <a:lnTo>
                    <a:pt x="2138375" y="2074824"/>
                  </a:lnTo>
                  <a:lnTo>
                    <a:pt x="2138375" y="2025815"/>
                  </a:lnTo>
                  <a:lnTo>
                    <a:pt x="2124532" y="2025815"/>
                  </a:lnTo>
                  <a:lnTo>
                    <a:pt x="2124532" y="2006206"/>
                  </a:lnTo>
                  <a:lnTo>
                    <a:pt x="2011502" y="2006206"/>
                  </a:lnTo>
                  <a:lnTo>
                    <a:pt x="2011502" y="1991220"/>
                  </a:lnTo>
                  <a:lnTo>
                    <a:pt x="1961921" y="1991220"/>
                  </a:lnTo>
                  <a:lnTo>
                    <a:pt x="1961921" y="1966417"/>
                  </a:lnTo>
                  <a:lnTo>
                    <a:pt x="1937689" y="1966417"/>
                  </a:lnTo>
                  <a:lnTo>
                    <a:pt x="1937689" y="1942198"/>
                  </a:lnTo>
                  <a:lnTo>
                    <a:pt x="1922119" y="1942198"/>
                  </a:lnTo>
                  <a:lnTo>
                    <a:pt x="1922119" y="1924900"/>
                  </a:lnTo>
                  <a:lnTo>
                    <a:pt x="1897329" y="1924900"/>
                  </a:lnTo>
                  <a:lnTo>
                    <a:pt x="1897329" y="1905292"/>
                  </a:lnTo>
                  <a:lnTo>
                    <a:pt x="1852929" y="1905292"/>
                  </a:lnTo>
                  <a:lnTo>
                    <a:pt x="1852929" y="1884527"/>
                  </a:lnTo>
                  <a:lnTo>
                    <a:pt x="1832736" y="1884527"/>
                  </a:lnTo>
                  <a:lnTo>
                    <a:pt x="1832736" y="1867814"/>
                  </a:lnTo>
                  <a:lnTo>
                    <a:pt x="1817750" y="1867814"/>
                  </a:lnTo>
                  <a:lnTo>
                    <a:pt x="1817750" y="1844166"/>
                  </a:lnTo>
                  <a:lnTo>
                    <a:pt x="1797570" y="1844166"/>
                  </a:lnTo>
                  <a:lnTo>
                    <a:pt x="1797570" y="1807832"/>
                  </a:lnTo>
                  <a:lnTo>
                    <a:pt x="1772196" y="1807832"/>
                  </a:lnTo>
                  <a:lnTo>
                    <a:pt x="1772196" y="1783613"/>
                  </a:lnTo>
                  <a:lnTo>
                    <a:pt x="1757781" y="1783613"/>
                  </a:lnTo>
                  <a:lnTo>
                    <a:pt x="1757781" y="1729409"/>
                  </a:lnTo>
                  <a:lnTo>
                    <a:pt x="1738172" y="1729409"/>
                  </a:lnTo>
                  <a:lnTo>
                    <a:pt x="1738172" y="1671167"/>
                  </a:lnTo>
                  <a:lnTo>
                    <a:pt x="1725637" y="1671167"/>
                  </a:lnTo>
                  <a:lnTo>
                    <a:pt x="1725637" y="1630806"/>
                  </a:lnTo>
                  <a:lnTo>
                    <a:pt x="1717408" y="1630806"/>
                  </a:lnTo>
                  <a:lnTo>
                    <a:pt x="1717408" y="1589862"/>
                  </a:lnTo>
                  <a:lnTo>
                    <a:pt x="1703565" y="1589862"/>
                  </a:lnTo>
                  <a:lnTo>
                    <a:pt x="1703565" y="1576590"/>
                  </a:lnTo>
                  <a:lnTo>
                    <a:pt x="1693773" y="1576590"/>
                  </a:lnTo>
                  <a:lnTo>
                    <a:pt x="1693773" y="1568526"/>
                  </a:lnTo>
                  <a:lnTo>
                    <a:pt x="1675980" y="1568526"/>
                  </a:lnTo>
                  <a:lnTo>
                    <a:pt x="1675980" y="1556410"/>
                  </a:lnTo>
                  <a:lnTo>
                    <a:pt x="1671281" y="1556410"/>
                  </a:lnTo>
                  <a:lnTo>
                    <a:pt x="1671281" y="1546034"/>
                  </a:lnTo>
                  <a:lnTo>
                    <a:pt x="1662633" y="1546034"/>
                  </a:lnTo>
                  <a:lnTo>
                    <a:pt x="1662633" y="1533347"/>
                  </a:lnTo>
                  <a:lnTo>
                    <a:pt x="1639557" y="1533347"/>
                  </a:lnTo>
                  <a:lnTo>
                    <a:pt x="1639557" y="1499895"/>
                  </a:lnTo>
                  <a:lnTo>
                    <a:pt x="1589392" y="1499895"/>
                  </a:lnTo>
                  <a:lnTo>
                    <a:pt x="1589392" y="1481327"/>
                  </a:lnTo>
                  <a:lnTo>
                    <a:pt x="1576133" y="1481327"/>
                  </a:lnTo>
                  <a:lnTo>
                    <a:pt x="1576133" y="1468183"/>
                  </a:lnTo>
                  <a:lnTo>
                    <a:pt x="1553641" y="1468183"/>
                  </a:lnTo>
                  <a:lnTo>
                    <a:pt x="1553641" y="1434160"/>
                  </a:lnTo>
                  <a:lnTo>
                    <a:pt x="1515579" y="1434160"/>
                  </a:lnTo>
                  <a:lnTo>
                    <a:pt x="1515579" y="1409941"/>
                  </a:lnTo>
                  <a:lnTo>
                    <a:pt x="1484439" y="1409941"/>
                  </a:lnTo>
                  <a:lnTo>
                    <a:pt x="1484439" y="1395526"/>
                  </a:lnTo>
                  <a:lnTo>
                    <a:pt x="1472336" y="1395526"/>
                  </a:lnTo>
                  <a:lnTo>
                    <a:pt x="1472336" y="1361401"/>
                  </a:lnTo>
                  <a:lnTo>
                    <a:pt x="1423885" y="1361401"/>
                  </a:lnTo>
                  <a:lnTo>
                    <a:pt x="1423885" y="1345349"/>
                  </a:lnTo>
                  <a:lnTo>
                    <a:pt x="1363916" y="1345349"/>
                  </a:lnTo>
                  <a:lnTo>
                    <a:pt x="1363916" y="1268653"/>
                  </a:lnTo>
                  <a:lnTo>
                    <a:pt x="1351229" y="1268653"/>
                  </a:lnTo>
                  <a:lnTo>
                    <a:pt x="1351229" y="1260589"/>
                  </a:lnTo>
                  <a:lnTo>
                    <a:pt x="1337386" y="1260589"/>
                  </a:lnTo>
                  <a:lnTo>
                    <a:pt x="1337386" y="1227721"/>
                  </a:lnTo>
                  <a:lnTo>
                    <a:pt x="1321244" y="1227721"/>
                  </a:lnTo>
                  <a:lnTo>
                    <a:pt x="1321244" y="1183894"/>
                  </a:lnTo>
                  <a:lnTo>
                    <a:pt x="1311440" y="1183894"/>
                  </a:lnTo>
                  <a:lnTo>
                    <a:pt x="1311440" y="1133144"/>
                  </a:lnTo>
                  <a:lnTo>
                    <a:pt x="1295869" y="1133144"/>
                  </a:lnTo>
                  <a:lnTo>
                    <a:pt x="1295869" y="1092200"/>
                  </a:lnTo>
                  <a:lnTo>
                    <a:pt x="1276261" y="1092200"/>
                  </a:lnTo>
                  <a:lnTo>
                    <a:pt x="1276261" y="1082395"/>
                  </a:lnTo>
                  <a:lnTo>
                    <a:pt x="1269339" y="1082395"/>
                  </a:lnTo>
                  <a:lnTo>
                    <a:pt x="1269339" y="1067409"/>
                  </a:lnTo>
                  <a:lnTo>
                    <a:pt x="1261275" y="1067409"/>
                  </a:lnTo>
                  <a:lnTo>
                    <a:pt x="1261275" y="1035684"/>
                  </a:lnTo>
                  <a:lnTo>
                    <a:pt x="1249743" y="1035684"/>
                  </a:lnTo>
                  <a:lnTo>
                    <a:pt x="1249743" y="984935"/>
                  </a:lnTo>
                  <a:lnTo>
                    <a:pt x="1223784" y="984935"/>
                  </a:lnTo>
                  <a:lnTo>
                    <a:pt x="1223784" y="969949"/>
                  </a:lnTo>
                  <a:lnTo>
                    <a:pt x="1167282" y="969949"/>
                  </a:lnTo>
                  <a:lnTo>
                    <a:pt x="1167282" y="959573"/>
                  </a:lnTo>
                  <a:lnTo>
                    <a:pt x="1156322" y="959573"/>
                  </a:lnTo>
                  <a:lnTo>
                    <a:pt x="1156322" y="952068"/>
                  </a:lnTo>
                  <a:lnTo>
                    <a:pt x="1122298" y="952068"/>
                  </a:lnTo>
                  <a:lnTo>
                    <a:pt x="1122298" y="937082"/>
                  </a:lnTo>
                  <a:lnTo>
                    <a:pt x="1058290" y="937082"/>
                  </a:lnTo>
                  <a:lnTo>
                    <a:pt x="1058290" y="900747"/>
                  </a:lnTo>
                  <a:lnTo>
                    <a:pt x="1027722" y="900747"/>
                  </a:lnTo>
                  <a:lnTo>
                    <a:pt x="1027722" y="845972"/>
                  </a:lnTo>
                  <a:lnTo>
                    <a:pt x="1015618" y="845972"/>
                  </a:lnTo>
                  <a:lnTo>
                    <a:pt x="1015618" y="833856"/>
                  </a:lnTo>
                  <a:lnTo>
                    <a:pt x="960831" y="833856"/>
                  </a:lnTo>
                  <a:lnTo>
                    <a:pt x="960831" y="823048"/>
                  </a:lnTo>
                  <a:lnTo>
                    <a:pt x="929690" y="823048"/>
                  </a:lnTo>
                  <a:lnTo>
                    <a:pt x="929690" y="769277"/>
                  </a:lnTo>
                  <a:lnTo>
                    <a:pt x="919314" y="769277"/>
                  </a:lnTo>
                  <a:lnTo>
                    <a:pt x="919314" y="748512"/>
                  </a:lnTo>
                  <a:lnTo>
                    <a:pt x="904316" y="748512"/>
                  </a:lnTo>
                  <a:lnTo>
                    <a:pt x="904316" y="699490"/>
                  </a:lnTo>
                  <a:lnTo>
                    <a:pt x="895667" y="699490"/>
                  </a:lnTo>
                  <a:lnTo>
                    <a:pt x="895667" y="667778"/>
                  </a:lnTo>
                  <a:lnTo>
                    <a:pt x="887018" y="667778"/>
                  </a:lnTo>
                  <a:lnTo>
                    <a:pt x="887018" y="645286"/>
                  </a:lnTo>
                  <a:lnTo>
                    <a:pt x="880097" y="645286"/>
                  </a:lnTo>
                  <a:lnTo>
                    <a:pt x="880097" y="596849"/>
                  </a:lnTo>
                  <a:lnTo>
                    <a:pt x="868565" y="596849"/>
                  </a:lnTo>
                  <a:lnTo>
                    <a:pt x="868565" y="568591"/>
                  </a:lnTo>
                  <a:lnTo>
                    <a:pt x="848385" y="568591"/>
                  </a:lnTo>
                  <a:lnTo>
                    <a:pt x="848385" y="538607"/>
                  </a:lnTo>
                  <a:lnTo>
                    <a:pt x="840308" y="538607"/>
                  </a:lnTo>
                  <a:lnTo>
                    <a:pt x="840308" y="506310"/>
                  </a:lnTo>
                  <a:lnTo>
                    <a:pt x="808596" y="506310"/>
                  </a:lnTo>
                  <a:lnTo>
                    <a:pt x="808596" y="486130"/>
                  </a:lnTo>
                  <a:lnTo>
                    <a:pt x="794181" y="486130"/>
                  </a:lnTo>
                  <a:lnTo>
                    <a:pt x="794181" y="469988"/>
                  </a:lnTo>
                  <a:lnTo>
                    <a:pt x="780910" y="469988"/>
                  </a:lnTo>
                  <a:lnTo>
                    <a:pt x="780910" y="455561"/>
                  </a:lnTo>
                  <a:lnTo>
                    <a:pt x="726135" y="455561"/>
                  </a:lnTo>
                  <a:lnTo>
                    <a:pt x="726135" y="418426"/>
                  </a:lnTo>
                  <a:lnTo>
                    <a:pt x="700176" y="418426"/>
                  </a:lnTo>
                  <a:lnTo>
                    <a:pt x="700176" y="405980"/>
                  </a:lnTo>
                  <a:lnTo>
                    <a:pt x="678268" y="405980"/>
                  </a:lnTo>
                  <a:lnTo>
                    <a:pt x="678268" y="389826"/>
                  </a:lnTo>
                  <a:lnTo>
                    <a:pt x="615988" y="389826"/>
                  </a:lnTo>
                  <a:lnTo>
                    <a:pt x="615988" y="377139"/>
                  </a:lnTo>
                  <a:lnTo>
                    <a:pt x="605027" y="377139"/>
                  </a:lnTo>
                  <a:lnTo>
                    <a:pt x="605027" y="367919"/>
                  </a:lnTo>
                  <a:lnTo>
                    <a:pt x="579653" y="367919"/>
                  </a:lnTo>
                  <a:lnTo>
                    <a:pt x="579653" y="348881"/>
                  </a:lnTo>
                  <a:lnTo>
                    <a:pt x="483361" y="348881"/>
                  </a:lnTo>
                  <a:lnTo>
                    <a:pt x="483361" y="336778"/>
                  </a:lnTo>
                  <a:lnTo>
                    <a:pt x="469518" y="336778"/>
                  </a:lnTo>
                  <a:lnTo>
                    <a:pt x="469518" y="310819"/>
                  </a:lnTo>
                  <a:lnTo>
                    <a:pt x="458558" y="310819"/>
                  </a:lnTo>
                  <a:lnTo>
                    <a:pt x="458558" y="271614"/>
                  </a:lnTo>
                  <a:lnTo>
                    <a:pt x="445300" y="271614"/>
                  </a:lnTo>
                  <a:lnTo>
                    <a:pt x="445300" y="198373"/>
                  </a:lnTo>
                  <a:lnTo>
                    <a:pt x="431457" y="198373"/>
                  </a:lnTo>
                  <a:lnTo>
                    <a:pt x="431457" y="180505"/>
                  </a:lnTo>
                  <a:lnTo>
                    <a:pt x="422808" y="180505"/>
                  </a:lnTo>
                  <a:lnTo>
                    <a:pt x="422808" y="162051"/>
                  </a:lnTo>
                  <a:lnTo>
                    <a:pt x="410121" y="162051"/>
                  </a:lnTo>
                  <a:lnTo>
                    <a:pt x="410121" y="144741"/>
                  </a:lnTo>
                  <a:lnTo>
                    <a:pt x="391096" y="144741"/>
                  </a:lnTo>
                  <a:lnTo>
                    <a:pt x="391096" y="115341"/>
                  </a:lnTo>
                  <a:lnTo>
                    <a:pt x="364566" y="115341"/>
                  </a:lnTo>
                  <a:lnTo>
                    <a:pt x="364566" y="103809"/>
                  </a:lnTo>
                  <a:lnTo>
                    <a:pt x="325348" y="103809"/>
                  </a:lnTo>
                  <a:lnTo>
                    <a:pt x="325348" y="91122"/>
                  </a:lnTo>
                  <a:lnTo>
                    <a:pt x="243471" y="91122"/>
                  </a:lnTo>
                  <a:lnTo>
                    <a:pt x="243471" y="79006"/>
                  </a:lnTo>
                  <a:lnTo>
                    <a:pt x="219252" y="79006"/>
                  </a:lnTo>
                  <a:lnTo>
                    <a:pt x="219252" y="64592"/>
                  </a:lnTo>
                  <a:lnTo>
                    <a:pt x="200799" y="64592"/>
                  </a:lnTo>
                  <a:lnTo>
                    <a:pt x="200799" y="48437"/>
                  </a:lnTo>
                  <a:lnTo>
                    <a:pt x="134480" y="48437"/>
                  </a:lnTo>
                  <a:lnTo>
                    <a:pt x="134480" y="36906"/>
                  </a:lnTo>
                  <a:lnTo>
                    <a:pt x="112560" y="36906"/>
                  </a:lnTo>
                  <a:lnTo>
                    <a:pt x="112560" y="20192"/>
                  </a:lnTo>
                  <a:lnTo>
                    <a:pt x="63550" y="20192"/>
                  </a:lnTo>
                  <a:lnTo>
                    <a:pt x="63550" y="10388"/>
                  </a:lnTo>
                  <a:lnTo>
                    <a:pt x="46253" y="10388"/>
                  </a:lnTo>
                  <a:lnTo>
                    <a:pt x="46253" y="0"/>
                  </a:lnTo>
                  <a:lnTo>
                    <a:pt x="0" y="0"/>
                  </a:lnTo>
                </a:path>
              </a:pathLst>
            </a:custGeom>
            <a:ln w="1905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8" name="ZOL elements">
            <a:extLst>
              <a:ext uri="{FF2B5EF4-FFF2-40B4-BE49-F238E27FC236}">
                <a16:creationId xmlns:a16="http://schemas.microsoft.com/office/drawing/2014/main" id="{155A7F19-8A4A-1322-86B1-A51A39178E7B}"/>
              </a:ext>
            </a:extLst>
          </p:cNvPr>
          <p:cNvGrpSpPr/>
          <p:nvPr/>
        </p:nvGrpSpPr>
        <p:grpSpPr>
          <a:xfrm>
            <a:off x="1414563" y="1292317"/>
            <a:ext cx="9608882" cy="2478576"/>
            <a:chOff x="1414563" y="1292317"/>
            <a:chExt cx="9608882" cy="2478576"/>
          </a:xfrm>
        </p:grpSpPr>
        <p:grpSp>
          <p:nvGrpSpPr>
            <p:cNvPr id="372" name="ZOL text">
              <a:extLst>
                <a:ext uri="{FF2B5EF4-FFF2-40B4-BE49-F238E27FC236}">
                  <a16:creationId xmlns:a16="http://schemas.microsoft.com/office/drawing/2014/main" id="{53A2ED91-9DB6-0ED8-124E-454DFC7D9F68}"/>
                </a:ext>
              </a:extLst>
            </p:cNvPr>
            <p:cNvGrpSpPr/>
            <p:nvPr/>
          </p:nvGrpSpPr>
          <p:grpSpPr>
            <a:xfrm>
              <a:off x="4281869" y="2635690"/>
              <a:ext cx="6505545" cy="1047148"/>
              <a:chOff x="4281869" y="2635690"/>
              <a:chExt cx="6505545" cy="1047148"/>
            </a:xfrm>
          </p:grpSpPr>
          <p:sp>
            <p:nvSpPr>
              <p:cNvPr id="17" name="object 66">
                <a:extLst>
                  <a:ext uri="{FF2B5EF4-FFF2-40B4-BE49-F238E27FC236}">
                    <a16:creationId xmlns:a16="http://schemas.microsoft.com/office/drawing/2014/main" id="{111FE68E-7708-4FFA-ABA1-B42281D4DD59}"/>
                  </a:ext>
                </a:extLst>
              </p:cNvPr>
              <p:cNvSpPr txBox="1"/>
              <p:nvPr/>
            </p:nvSpPr>
            <p:spPr>
              <a:xfrm>
                <a:off x="9227165" y="3332101"/>
                <a:ext cx="1560249" cy="350737"/>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sz="1100" b="1" dirty="0">
                    <a:solidFill>
                      <a:schemeClr val="accent1"/>
                    </a:solidFill>
                    <a:latin typeface="Arial" panose="020B0604020202020204" pitchFamily="34" charset="0"/>
                    <a:cs typeface="Arial" panose="020B0604020202020204" pitchFamily="34" charset="0"/>
                  </a:rPr>
                  <a:t>Zolbetuximab</a:t>
                </a:r>
                <a:r>
                  <a:rPr sz="1100" b="1" spc="-45" dirty="0">
                    <a:solidFill>
                      <a:schemeClr val="accent1"/>
                    </a:solidFill>
                    <a:latin typeface="Arial" panose="020B0604020202020204" pitchFamily="34" charset="0"/>
                    <a:cs typeface="Arial" panose="020B0604020202020204" pitchFamily="34" charset="0"/>
                  </a:rPr>
                  <a:t> </a:t>
                </a:r>
                <a:r>
                  <a:rPr sz="1100" b="1" spc="-50" dirty="0">
                    <a:solidFill>
                      <a:schemeClr val="accent1"/>
                    </a:solidFill>
                    <a:latin typeface="Arial" panose="020B0604020202020204" pitchFamily="34" charset="0"/>
                    <a:cs typeface="Arial" panose="020B0604020202020204" pitchFamily="34" charset="0"/>
                  </a:rPr>
                  <a:t>+ </a:t>
                </a:r>
                <a:r>
                  <a:rPr sz="1100" b="1" spc="-10" dirty="0">
                    <a:solidFill>
                      <a:schemeClr val="accent1"/>
                    </a:solidFill>
                    <a:latin typeface="Arial" panose="020B0604020202020204" pitchFamily="34" charset="0"/>
                    <a:cs typeface="Arial" panose="020B0604020202020204" pitchFamily="34" charset="0"/>
                  </a:rPr>
                  <a:t>mFOLFOX6</a:t>
                </a:r>
                <a:endParaRPr sz="1100" b="1" dirty="0">
                  <a:solidFill>
                    <a:schemeClr val="accent1"/>
                  </a:solidFill>
                  <a:latin typeface="Arial" panose="020B0604020202020204" pitchFamily="34" charset="0"/>
                  <a:cs typeface="Arial" panose="020B0604020202020204" pitchFamily="34" charset="0"/>
                </a:endParaRPr>
              </a:p>
            </p:txBody>
          </p:sp>
          <p:sp>
            <p:nvSpPr>
              <p:cNvPr id="116" name="object 66">
                <a:extLst>
                  <a:ext uri="{FF2B5EF4-FFF2-40B4-BE49-F238E27FC236}">
                    <a16:creationId xmlns:a16="http://schemas.microsoft.com/office/drawing/2014/main" id="{073B5BEA-51F7-43CC-B72F-F92619FF6FFD}"/>
                  </a:ext>
                </a:extLst>
              </p:cNvPr>
              <p:cNvSpPr txBox="1"/>
              <p:nvPr/>
            </p:nvSpPr>
            <p:spPr>
              <a:xfrm>
                <a:off x="4281869" y="2635690"/>
                <a:ext cx="443944"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chemeClr val="accent1"/>
                    </a:solidFill>
                    <a:latin typeface="Arial" panose="020B0604020202020204" pitchFamily="34" charset="0"/>
                    <a:cs typeface="Arial" panose="020B0604020202020204" pitchFamily="34" charset="0"/>
                  </a:rPr>
                  <a:t>49%</a:t>
                </a:r>
                <a:endParaRPr sz="1100" dirty="0">
                  <a:solidFill>
                    <a:schemeClr val="accent1"/>
                  </a:solidFill>
                  <a:latin typeface="Arial" panose="020B0604020202020204" pitchFamily="34" charset="0"/>
                  <a:cs typeface="Arial" panose="020B0604020202020204" pitchFamily="34" charset="0"/>
                </a:endParaRPr>
              </a:p>
            </p:txBody>
          </p:sp>
          <p:sp>
            <p:nvSpPr>
              <p:cNvPr id="120" name="object 66">
                <a:extLst>
                  <a:ext uri="{FF2B5EF4-FFF2-40B4-BE49-F238E27FC236}">
                    <a16:creationId xmlns:a16="http://schemas.microsoft.com/office/drawing/2014/main" id="{315025D3-7FCB-47EA-93EC-446A4CDCE6E7}"/>
                  </a:ext>
                </a:extLst>
              </p:cNvPr>
              <p:cNvSpPr txBox="1"/>
              <p:nvPr/>
            </p:nvSpPr>
            <p:spPr>
              <a:xfrm>
                <a:off x="7117433" y="3412939"/>
                <a:ext cx="509906"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chemeClr val="accent1"/>
                    </a:solidFill>
                    <a:latin typeface="Arial" panose="020B0604020202020204" pitchFamily="34" charset="0"/>
                    <a:cs typeface="Arial" panose="020B0604020202020204" pitchFamily="34" charset="0"/>
                  </a:rPr>
                  <a:t>24%</a:t>
                </a:r>
                <a:endParaRPr sz="1100" dirty="0">
                  <a:solidFill>
                    <a:schemeClr val="accent1"/>
                  </a:solidFill>
                  <a:latin typeface="Arial" panose="020B0604020202020204" pitchFamily="34" charset="0"/>
                  <a:cs typeface="Arial" panose="020B0604020202020204" pitchFamily="34" charset="0"/>
                </a:endParaRPr>
              </a:p>
            </p:txBody>
          </p:sp>
        </p:grpSp>
        <p:sp>
          <p:nvSpPr>
            <p:cNvPr id="233" name="ZOL line">
              <a:extLst>
                <a:ext uri="{FF2B5EF4-FFF2-40B4-BE49-F238E27FC236}">
                  <a16:creationId xmlns:a16="http://schemas.microsoft.com/office/drawing/2014/main" id="{BA57F5A8-9B3A-494E-8A24-A7C0411423EE}"/>
                </a:ext>
              </a:extLst>
            </p:cNvPr>
            <p:cNvSpPr/>
            <p:nvPr/>
          </p:nvSpPr>
          <p:spPr>
            <a:xfrm>
              <a:off x="1414563" y="1292317"/>
              <a:ext cx="9570254" cy="2446981"/>
            </a:xfrm>
            <a:custGeom>
              <a:avLst/>
              <a:gdLst/>
              <a:ahLst/>
              <a:cxnLst/>
              <a:rect l="l" t="t" r="r" b="b"/>
              <a:pathLst>
                <a:path w="8413115" h="2944495">
                  <a:moveTo>
                    <a:pt x="8413026" y="2944431"/>
                  </a:moveTo>
                  <a:lnTo>
                    <a:pt x="6683044" y="2944431"/>
                  </a:lnTo>
                  <a:lnTo>
                    <a:pt x="6683044" y="2785275"/>
                  </a:lnTo>
                  <a:lnTo>
                    <a:pt x="4874641" y="2785275"/>
                  </a:lnTo>
                  <a:lnTo>
                    <a:pt x="4874641" y="2733954"/>
                  </a:lnTo>
                  <a:lnTo>
                    <a:pt x="4308932" y="2733954"/>
                  </a:lnTo>
                  <a:lnTo>
                    <a:pt x="4308932" y="2693581"/>
                  </a:lnTo>
                  <a:lnTo>
                    <a:pt x="4302010" y="2693581"/>
                  </a:lnTo>
                  <a:lnTo>
                    <a:pt x="4302010" y="2654947"/>
                  </a:lnTo>
                  <a:lnTo>
                    <a:pt x="3904119" y="2654947"/>
                  </a:lnTo>
                  <a:lnTo>
                    <a:pt x="3904119" y="2621495"/>
                  </a:lnTo>
                  <a:lnTo>
                    <a:pt x="3822814" y="2621495"/>
                  </a:lnTo>
                  <a:lnTo>
                    <a:pt x="3822814" y="2586901"/>
                  </a:lnTo>
                  <a:lnTo>
                    <a:pt x="3783596" y="2586901"/>
                  </a:lnTo>
                  <a:lnTo>
                    <a:pt x="3783596" y="2547111"/>
                  </a:lnTo>
                  <a:lnTo>
                    <a:pt x="3747846" y="2547111"/>
                  </a:lnTo>
                  <a:lnTo>
                    <a:pt x="3747846" y="2514815"/>
                  </a:lnTo>
                  <a:lnTo>
                    <a:pt x="3740340" y="2514815"/>
                  </a:lnTo>
                  <a:lnTo>
                    <a:pt x="3740340" y="2480792"/>
                  </a:lnTo>
                  <a:lnTo>
                    <a:pt x="3732276" y="2480792"/>
                  </a:lnTo>
                  <a:lnTo>
                    <a:pt x="3732276" y="2449080"/>
                  </a:lnTo>
                  <a:lnTo>
                    <a:pt x="3641737" y="2449080"/>
                  </a:lnTo>
                  <a:lnTo>
                    <a:pt x="3641737" y="2416213"/>
                  </a:lnTo>
                  <a:lnTo>
                    <a:pt x="3617518" y="2416213"/>
                  </a:lnTo>
                  <a:lnTo>
                    <a:pt x="3617518" y="2383916"/>
                  </a:lnTo>
                  <a:lnTo>
                    <a:pt x="3553510" y="2383916"/>
                  </a:lnTo>
                  <a:lnTo>
                    <a:pt x="3553510" y="2351049"/>
                  </a:lnTo>
                  <a:lnTo>
                    <a:pt x="3495840" y="2351049"/>
                  </a:lnTo>
                  <a:lnTo>
                    <a:pt x="3495840" y="2318181"/>
                  </a:lnTo>
                  <a:lnTo>
                    <a:pt x="3381082" y="2318181"/>
                  </a:lnTo>
                  <a:lnTo>
                    <a:pt x="3381082" y="2286457"/>
                  </a:lnTo>
                  <a:lnTo>
                    <a:pt x="3309010" y="2286457"/>
                  </a:lnTo>
                  <a:lnTo>
                    <a:pt x="3309010" y="2252433"/>
                  </a:lnTo>
                  <a:lnTo>
                    <a:pt x="3227692" y="2252433"/>
                  </a:lnTo>
                  <a:lnTo>
                    <a:pt x="3227692" y="2220721"/>
                  </a:lnTo>
                  <a:lnTo>
                    <a:pt x="3170605" y="2220721"/>
                  </a:lnTo>
                  <a:lnTo>
                    <a:pt x="3170605" y="2195347"/>
                  </a:lnTo>
                  <a:lnTo>
                    <a:pt x="2924949" y="2195347"/>
                  </a:lnTo>
                  <a:lnTo>
                    <a:pt x="2924949" y="2163051"/>
                  </a:lnTo>
                  <a:lnTo>
                    <a:pt x="2766364" y="2163051"/>
                  </a:lnTo>
                  <a:lnTo>
                    <a:pt x="2766364" y="2138260"/>
                  </a:lnTo>
                  <a:lnTo>
                    <a:pt x="2633154" y="2138260"/>
                  </a:lnTo>
                  <a:lnTo>
                    <a:pt x="2633154" y="2112886"/>
                  </a:lnTo>
                  <a:lnTo>
                    <a:pt x="2623934" y="2112886"/>
                  </a:lnTo>
                  <a:lnTo>
                    <a:pt x="2623934" y="2089823"/>
                  </a:lnTo>
                  <a:lnTo>
                    <a:pt x="2615857" y="2089823"/>
                  </a:lnTo>
                  <a:lnTo>
                    <a:pt x="2615857" y="2040801"/>
                  </a:lnTo>
                  <a:lnTo>
                    <a:pt x="2600286" y="2040801"/>
                  </a:lnTo>
                  <a:lnTo>
                    <a:pt x="2600286" y="1999284"/>
                  </a:lnTo>
                  <a:lnTo>
                    <a:pt x="2589911" y="1999284"/>
                  </a:lnTo>
                  <a:lnTo>
                    <a:pt x="2589911" y="1974494"/>
                  </a:lnTo>
                  <a:lnTo>
                    <a:pt x="2582989" y="1974494"/>
                  </a:lnTo>
                  <a:lnTo>
                    <a:pt x="2582989" y="1953729"/>
                  </a:lnTo>
                  <a:lnTo>
                    <a:pt x="2574912" y="1953729"/>
                  </a:lnTo>
                  <a:lnTo>
                    <a:pt x="2574912" y="1925472"/>
                  </a:lnTo>
                  <a:lnTo>
                    <a:pt x="2559926" y="1925472"/>
                  </a:lnTo>
                  <a:lnTo>
                    <a:pt x="2559926" y="1882228"/>
                  </a:lnTo>
                  <a:lnTo>
                    <a:pt x="2315413" y="1882228"/>
                  </a:lnTo>
                  <a:lnTo>
                    <a:pt x="2315413" y="1860308"/>
                  </a:lnTo>
                  <a:lnTo>
                    <a:pt x="2224887" y="1860308"/>
                  </a:lnTo>
                  <a:lnTo>
                    <a:pt x="2224887" y="1820519"/>
                  </a:lnTo>
                  <a:lnTo>
                    <a:pt x="2200668" y="1820519"/>
                  </a:lnTo>
                  <a:lnTo>
                    <a:pt x="2200668" y="1803222"/>
                  </a:lnTo>
                  <a:lnTo>
                    <a:pt x="2193163" y="1803222"/>
                  </a:lnTo>
                  <a:lnTo>
                    <a:pt x="2193163" y="1794573"/>
                  </a:lnTo>
                  <a:lnTo>
                    <a:pt x="2184514" y="1794573"/>
                  </a:lnTo>
                  <a:lnTo>
                    <a:pt x="2184514" y="1774393"/>
                  </a:lnTo>
                  <a:lnTo>
                    <a:pt x="2176437" y="1774393"/>
                  </a:lnTo>
                  <a:lnTo>
                    <a:pt x="2176437" y="1755355"/>
                  </a:lnTo>
                  <a:lnTo>
                    <a:pt x="2168944" y="1755355"/>
                  </a:lnTo>
                  <a:lnTo>
                    <a:pt x="2168944" y="1729981"/>
                  </a:lnTo>
                  <a:lnTo>
                    <a:pt x="2157412" y="1729981"/>
                  </a:lnTo>
                  <a:lnTo>
                    <a:pt x="2157412" y="1714995"/>
                  </a:lnTo>
                  <a:lnTo>
                    <a:pt x="2130310" y="1714995"/>
                  </a:lnTo>
                  <a:lnTo>
                    <a:pt x="2130310" y="1696542"/>
                  </a:lnTo>
                  <a:lnTo>
                    <a:pt x="2087067" y="1696542"/>
                  </a:lnTo>
                  <a:lnTo>
                    <a:pt x="2087067" y="1673466"/>
                  </a:lnTo>
                  <a:lnTo>
                    <a:pt x="2054186" y="1673466"/>
                  </a:lnTo>
                  <a:lnTo>
                    <a:pt x="2054186" y="1656168"/>
                  </a:lnTo>
                  <a:lnTo>
                    <a:pt x="2027085" y="1656168"/>
                  </a:lnTo>
                  <a:lnTo>
                    <a:pt x="2027085" y="1633677"/>
                  </a:lnTo>
                  <a:lnTo>
                    <a:pt x="1948091" y="1633677"/>
                  </a:lnTo>
                  <a:lnTo>
                    <a:pt x="1948091" y="1616379"/>
                  </a:lnTo>
                  <a:lnTo>
                    <a:pt x="1874850" y="1616379"/>
                  </a:lnTo>
                  <a:lnTo>
                    <a:pt x="1874850" y="1598510"/>
                  </a:lnTo>
                  <a:lnTo>
                    <a:pt x="1865617" y="1598510"/>
                  </a:lnTo>
                  <a:lnTo>
                    <a:pt x="1865617" y="1579473"/>
                  </a:lnTo>
                  <a:lnTo>
                    <a:pt x="1850047" y="1579473"/>
                  </a:lnTo>
                  <a:lnTo>
                    <a:pt x="1850047" y="1557566"/>
                  </a:lnTo>
                  <a:lnTo>
                    <a:pt x="1839671" y="1557566"/>
                  </a:lnTo>
                  <a:lnTo>
                    <a:pt x="1839671" y="1542567"/>
                  </a:lnTo>
                  <a:lnTo>
                    <a:pt x="1825256" y="1542567"/>
                  </a:lnTo>
                  <a:lnTo>
                    <a:pt x="1825256" y="1501051"/>
                  </a:lnTo>
                  <a:lnTo>
                    <a:pt x="1810257" y="1501051"/>
                  </a:lnTo>
                  <a:lnTo>
                    <a:pt x="1810257" y="1484909"/>
                  </a:lnTo>
                  <a:lnTo>
                    <a:pt x="1792389" y="1484909"/>
                  </a:lnTo>
                  <a:lnTo>
                    <a:pt x="1792389" y="1442808"/>
                  </a:lnTo>
                  <a:lnTo>
                    <a:pt x="1784311" y="1442808"/>
                  </a:lnTo>
                  <a:lnTo>
                    <a:pt x="1784311" y="1420888"/>
                  </a:lnTo>
                  <a:lnTo>
                    <a:pt x="1768741" y="1420888"/>
                  </a:lnTo>
                  <a:lnTo>
                    <a:pt x="1768741" y="1401864"/>
                  </a:lnTo>
                  <a:lnTo>
                    <a:pt x="1759521" y="1401864"/>
                  </a:lnTo>
                  <a:lnTo>
                    <a:pt x="1759521" y="1374762"/>
                  </a:lnTo>
                  <a:lnTo>
                    <a:pt x="1752015" y="1374762"/>
                  </a:lnTo>
                  <a:lnTo>
                    <a:pt x="1752015" y="1270965"/>
                  </a:lnTo>
                  <a:lnTo>
                    <a:pt x="1742795" y="1270965"/>
                  </a:lnTo>
                  <a:lnTo>
                    <a:pt x="1742795" y="1238669"/>
                  </a:lnTo>
                  <a:lnTo>
                    <a:pt x="1734718" y="1238669"/>
                  </a:lnTo>
                  <a:lnTo>
                    <a:pt x="1734718" y="1224826"/>
                  </a:lnTo>
                  <a:lnTo>
                    <a:pt x="1721459" y="1224826"/>
                  </a:lnTo>
                  <a:lnTo>
                    <a:pt x="1721459" y="1205229"/>
                  </a:lnTo>
                  <a:lnTo>
                    <a:pt x="1703577" y="1205229"/>
                  </a:lnTo>
                  <a:lnTo>
                    <a:pt x="1703577" y="1168895"/>
                  </a:lnTo>
                  <a:lnTo>
                    <a:pt x="1583639" y="1168895"/>
                  </a:lnTo>
                  <a:lnTo>
                    <a:pt x="1583639" y="1150315"/>
                  </a:lnTo>
                  <a:lnTo>
                    <a:pt x="1574406" y="1150315"/>
                  </a:lnTo>
                  <a:lnTo>
                    <a:pt x="1574406" y="1133716"/>
                  </a:lnTo>
                  <a:lnTo>
                    <a:pt x="1549031" y="1133716"/>
                  </a:lnTo>
                  <a:lnTo>
                    <a:pt x="1549031" y="1116418"/>
                  </a:lnTo>
                  <a:lnTo>
                    <a:pt x="1505788" y="1116418"/>
                  </a:lnTo>
                  <a:lnTo>
                    <a:pt x="1505788" y="1094498"/>
                  </a:lnTo>
                  <a:lnTo>
                    <a:pt x="1442935" y="1094498"/>
                  </a:lnTo>
                  <a:lnTo>
                    <a:pt x="1442935" y="1078941"/>
                  </a:lnTo>
                  <a:lnTo>
                    <a:pt x="1419859" y="1078941"/>
                  </a:lnTo>
                  <a:lnTo>
                    <a:pt x="1419859" y="1059332"/>
                  </a:lnTo>
                  <a:lnTo>
                    <a:pt x="1400835" y="1059332"/>
                  </a:lnTo>
                  <a:lnTo>
                    <a:pt x="1400835" y="1043177"/>
                  </a:lnTo>
                  <a:lnTo>
                    <a:pt x="1362202" y="1043177"/>
                  </a:lnTo>
                  <a:lnTo>
                    <a:pt x="1362202" y="1026464"/>
                  </a:lnTo>
                  <a:lnTo>
                    <a:pt x="1343748" y="1026464"/>
                  </a:lnTo>
                  <a:lnTo>
                    <a:pt x="1343748" y="993584"/>
                  </a:lnTo>
                  <a:lnTo>
                    <a:pt x="1336243" y="993584"/>
                  </a:lnTo>
                  <a:lnTo>
                    <a:pt x="1336243" y="978014"/>
                  </a:lnTo>
                  <a:lnTo>
                    <a:pt x="1321257" y="978014"/>
                  </a:lnTo>
                  <a:lnTo>
                    <a:pt x="1321257" y="944575"/>
                  </a:lnTo>
                  <a:lnTo>
                    <a:pt x="1316062" y="944575"/>
                  </a:lnTo>
                  <a:lnTo>
                    <a:pt x="1316062" y="926693"/>
                  </a:lnTo>
                  <a:lnTo>
                    <a:pt x="1310297" y="926693"/>
                  </a:lnTo>
                  <a:lnTo>
                    <a:pt x="1310297" y="895553"/>
                  </a:lnTo>
                  <a:lnTo>
                    <a:pt x="1303375" y="895553"/>
                  </a:lnTo>
                  <a:lnTo>
                    <a:pt x="1303375" y="863841"/>
                  </a:lnTo>
                  <a:lnTo>
                    <a:pt x="1295311" y="863841"/>
                  </a:lnTo>
                  <a:lnTo>
                    <a:pt x="1295311" y="847699"/>
                  </a:lnTo>
                  <a:lnTo>
                    <a:pt x="1280883" y="847699"/>
                  </a:lnTo>
                  <a:lnTo>
                    <a:pt x="1280883" y="806170"/>
                  </a:lnTo>
                  <a:lnTo>
                    <a:pt x="1107897" y="806170"/>
                  </a:lnTo>
                  <a:lnTo>
                    <a:pt x="1107897" y="788301"/>
                  </a:lnTo>
                  <a:lnTo>
                    <a:pt x="1093470" y="788301"/>
                  </a:lnTo>
                  <a:lnTo>
                    <a:pt x="1093470" y="773887"/>
                  </a:lnTo>
                  <a:lnTo>
                    <a:pt x="1066368" y="773887"/>
                  </a:lnTo>
                  <a:lnTo>
                    <a:pt x="1066368" y="757161"/>
                  </a:lnTo>
                  <a:lnTo>
                    <a:pt x="1034084" y="757161"/>
                  </a:lnTo>
                  <a:lnTo>
                    <a:pt x="1034084" y="740435"/>
                  </a:lnTo>
                  <a:lnTo>
                    <a:pt x="1026007" y="740435"/>
                  </a:lnTo>
                  <a:lnTo>
                    <a:pt x="1026007" y="726020"/>
                  </a:lnTo>
                  <a:lnTo>
                    <a:pt x="1001788" y="726020"/>
                  </a:lnTo>
                  <a:lnTo>
                    <a:pt x="1001788" y="708723"/>
                  </a:lnTo>
                  <a:lnTo>
                    <a:pt x="975842" y="708723"/>
                  </a:lnTo>
                  <a:lnTo>
                    <a:pt x="975842" y="693153"/>
                  </a:lnTo>
                  <a:lnTo>
                    <a:pt x="966038" y="693153"/>
                  </a:lnTo>
                  <a:lnTo>
                    <a:pt x="966038" y="674115"/>
                  </a:lnTo>
                  <a:lnTo>
                    <a:pt x="944702" y="674115"/>
                  </a:lnTo>
                  <a:lnTo>
                    <a:pt x="944702" y="650481"/>
                  </a:lnTo>
                  <a:lnTo>
                    <a:pt x="920483" y="650481"/>
                  </a:lnTo>
                  <a:lnTo>
                    <a:pt x="920483" y="586460"/>
                  </a:lnTo>
                  <a:lnTo>
                    <a:pt x="910678" y="586460"/>
                  </a:lnTo>
                  <a:lnTo>
                    <a:pt x="910678" y="572046"/>
                  </a:lnTo>
                  <a:lnTo>
                    <a:pt x="901446" y="572046"/>
                  </a:lnTo>
                  <a:lnTo>
                    <a:pt x="901446" y="558787"/>
                  </a:lnTo>
                  <a:lnTo>
                    <a:pt x="881265" y="558787"/>
                  </a:lnTo>
                  <a:lnTo>
                    <a:pt x="881265" y="485546"/>
                  </a:lnTo>
                  <a:lnTo>
                    <a:pt x="869734" y="485546"/>
                  </a:lnTo>
                  <a:lnTo>
                    <a:pt x="869734" y="470560"/>
                  </a:lnTo>
                  <a:lnTo>
                    <a:pt x="861085" y="470560"/>
                  </a:lnTo>
                  <a:lnTo>
                    <a:pt x="861085" y="437692"/>
                  </a:lnTo>
                  <a:lnTo>
                    <a:pt x="840892" y="437692"/>
                  </a:lnTo>
                  <a:lnTo>
                    <a:pt x="840892" y="399630"/>
                  </a:lnTo>
                  <a:lnTo>
                    <a:pt x="690968" y="399630"/>
                  </a:lnTo>
                  <a:lnTo>
                    <a:pt x="690968" y="382333"/>
                  </a:lnTo>
                  <a:lnTo>
                    <a:pt x="577938" y="382333"/>
                  </a:lnTo>
                  <a:lnTo>
                    <a:pt x="577938" y="363880"/>
                  </a:lnTo>
                  <a:lnTo>
                    <a:pt x="558330" y="363880"/>
                  </a:lnTo>
                  <a:lnTo>
                    <a:pt x="558330" y="340232"/>
                  </a:lnTo>
                  <a:lnTo>
                    <a:pt x="484517" y="340232"/>
                  </a:lnTo>
                  <a:lnTo>
                    <a:pt x="484517" y="292366"/>
                  </a:lnTo>
                  <a:lnTo>
                    <a:pt x="460882" y="292366"/>
                  </a:lnTo>
                  <a:lnTo>
                    <a:pt x="460882" y="284302"/>
                  </a:lnTo>
                  <a:lnTo>
                    <a:pt x="455117" y="284302"/>
                  </a:lnTo>
                  <a:lnTo>
                    <a:pt x="455117" y="264693"/>
                  </a:lnTo>
                  <a:lnTo>
                    <a:pt x="447039" y="264693"/>
                  </a:lnTo>
                  <a:lnTo>
                    <a:pt x="447039" y="200101"/>
                  </a:lnTo>
                  <a:lnTo>
                    <a:pt x="433781" y="200101"/>
                  </a:lnTo>
                  <a:lnTo>
                    <a:pt x="433781" y="168389"/>
                  </a:lnTo>
                  <a:lnTo>
                    <a:pt x="424548" y="168389"/>
                  </a:lnTo>
                  <a:lnTo>
                    <a:pt x="424548" y="155130"/>
                  </a:lnTo>
                  <a:lnTo>
                    <a:pt x="413016" y="155130"/>
                  </a:lnTo>
                  <a:lnTo>
                    <a:pt x="413016" y="141858"/>
                  </a:lnTo>
                  <a:lnTo>
                    <a:pt x="397446" y="141858"/>
                  </a:lnTo>
                  <a:lnTo>
                    <a:pt x="397446" y="129755"/>
                  </a:lnTo>
                  <a:lnTo>
                    <a:pt x="374383" y="129755"/>
                  </a:lnTo>
                  <a:lnTo>
                    <a:pt x="374383" y="114185"/>
                  </a:lnTo>
                  <a:lnTo>
                    <a:pt x="291922" y="114185"/>
                  </a:lnTo>
                  <a:lnTo>
                    <a:pt x="291922" y="103797"/>
                  </a:lnTo>
                  <a:lnTo>
                    <a:pt x="276351" y="103797"/>
                  </a:lnTo>
                  <a:lnTo>
                    <a:pt x="276351" y="87426"/>
                  </a:lnTo>
                  <a:lnTo>
                    <a:pt x="250977" y="87426"/>
                  </a:lnTo>
                  <a:lnTo>
                    <a:pt x="250977" y="70929"/>
                  </a:lnTo>
                  <a:lnTo>
                    <a:pt x="219252" y="70929"/>
                  </a:lnTo>
                  <a:lnTo>
                    <a:pt x="219252" y="62864"/>
                  </a:lnTo>
                  <a:lnTo>
                    <a:pt x="187540" y="62864"/>
                  </a:lnTo>
                  <a:lnTo>
                    <a:pt x="187540" y="17881"/>
                  </a:lnTo>
                  <a:lnTo>
                    <a:pt x="113156" y="17881"/>
                  </a:lnTo>
                  <a:lnTo>
                    <a:pt x="113156" y="0"/>
                  </a:lnTo>
                  <a:lnTo>
                    <a:pt x="0" y="0"/>
                  </a:lnTo>
                </a:path>
              </a:pathLst>
            </a:custGeom>
            <a:ln w="1905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90" name="ZOL censored marks">
              <a:extLst>
                <a:ext uri="{FF2B5EF4-FFF2-40B4-BE49-F238E27FC236}">
                  <a16:creationId xmlns:a16="http://schemas.microsoft.com/office/drawing/2014/main" id="{5D0C27AE-1E37-33A6-213C-15B51A1FA9F4}"/>
                </a:ext>
              </a:extLst>
            </p:cNvPr>
            <p:cNvGrpSpPr/>
            <p:nvPr/>
          </p:nvGrpSpPr>
          <p:grpSpPr>
            <a:xfrm>
              <a:off x="1760405" y="1350066"/>
              <a:ext cx="9263040" cy="2420827"/>
              <a:chOff x="1760405" y="1350066"/>
              <a:chExt cx="9263040" cy="2420827"/>
            </a:xfrm>
          </p:grpSpPr>
          <p:sp>
            <p:nvSpPr>
              <p:cNvPr id="234" name="object 198">
                <a:extLst>
                  <a:ext uri="{FF2B5EF4-FFF2-40B4-BE49-F238E27FC236}">
                    <a16:creationId xmlns:a16="http://schemas.microsoft.com/office/drawing/2014/main" id="{6BE5990E-32CA-45A7-A35D-0BFEE876B1FE}"/>
                  </a:ext>
                </a:extLst>
              </p:cNvPr>
              <p:cNvSpPr/>
              <p:nvPr/>
            </p:nvSpPr>
            <p:spPr>
              <a:xfrm>
                <a:off x="10980125" y="3708095"/>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5" name="object 199">
                <a:extLst>
                  <a:ext uri="{FF2B5EF4-FFF2-40B4-BE49-F238E27FC236}">
                    <a16:creationId xmlns:a16="http://schemas.microsoft.com/office/drawing/2014/main" id="{987E28DC-9C21-4A6D-B559-A2D204FB6CB0}"/>
                  </a:ext>
                </a:extLst>
              </p:cNvPr>
              <p:cNvSpPr/>
              <p:nvPr/>
            </p:nvSpPr>
            <p:spPr>
              <a:xfrm>
                <a:off x="10937487" y="3739245"/>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6" name="object 200">
                <a:extLst>
                  <a:ext uri="{FF2B5EF4-FFF2-40B4-BE49-F238E27FC236}">
                    <a16:creationId xmlns:a16="http://schemas.microsoft.com/office/drawing/2014/main" id="{34500C46-8C7E-444F-9A77-D1D936C043D7}"/>
                  </a:ext>
                </a:extLst>
              </p:cNvPr>
              <p:cNvSpPr/>
              <p:nvPr/>
            </p:nvSpPr>
            <p:spPr>
              <a:xfrm>
                <a:off x="10937487" y="3708095"/>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7" name="object 201">
                <a:extLst>
                  <a:ext uri="{FF2B5EF4-FFF2-40B4-BE49-F238E27FC236}">
                    <a16:creationId xmlns:a16="http://schemas.microsoft.com/office/drawing/2014/main" id="{3EB11FDE-5355-40E8-94E2-97E5311877D0}"/>
                  </a:ext>
                </a:extLst>
              </p:cNvPr>
              <p:cNvSpPr/>
              <p:nvPr/>
            </p:nvSpPr>
            <p:spPr>
              <a:xfrm>
                <a:off x="10894847" y="3739245"/>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8" name="object 202">
                <a:extLst>
                  <a:ext uri="{FF2B5EF4-FFF2-40B4-BE49-F238E27FC236}">
                    <a16:creationId xmlns:a16="http://schemas.microsoft.com/office/drawing/2014/main" id="{261D3B28-99B1-41F5-B58B-779D33F408D7}"/>
                  </a:ext>
                </a:extLst>
              </p:cNvPr>
              <p:cNvSpPr/>
              <p:nvPr/>
            </p:nvSpPr>
            <p:spPr>
              <a:xfrm>
                <a:off x="9677103" y="3708095"/>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9" name="object 203">
                <a:extLst>
                  <a:ext uri="{FF2B5EF4-FFF2-40B4-BE49-F238E27FC236}">
                    <a16:creationId xmlns:a16="http://schemas.microsoft.com/office/drawing/2014/main" id="{E27AC09B-55CB-499D-8337-111AE3D097A3}"/>
                  </a:ext>
                </a:extLst>
              </p:cNvPr>
              <p:cNvSpPr/>
              <p:nvPr/>
            </p:nvSpPr>
            <p:spPr>
              <a:xfrm>
                <a:off x="9634465" y="3739245"/>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0" name="object 204">
                <a:extLst>
                  <a:ext uri="{FF2B5EF4-FFF2-40B4-BE49-F238E27FC236}">
                    <a16:creationId xmlns:a16="http://schemas.microsoft.com/office/drawing/2014/main" id="{F757785A-0786-4B6F-A776-8ED1C96947C4}"/>
                  </a:ext>
                </a:extLst>
              </p:cNvPr>
              <p:cNvSpPr/>
              <p:nvPr/>
            </p:nvSpPr>
            <p:spPr>
              <a:xfrm>
                <a:off x="9655714" y="3708095"/>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1" name="object 205">
                <a:extLst>
                  <a:ext uri="{FF2B5EF4-FFF2-40B4-BE49-F238E27FC236}">
                    <a16:creationId xmlns:a16="http://schemas.microsoft.com/office/drawing/2014/main" id="{66C595AF-0934-454B-A5CA-53F1E045123C}"/>
                  </a:ext>
                </a:extLst>
              </p:cNvPr>
              <p:cNvSpPr/>
              <p:nvPr/>
            </p:nvSpPr>
            <p:spPr>
              <a:xfrm>
                <a:off x="9613073" y="3739245"/>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2" name="object 206">
                <a:extLst>
                  <a:ext uri="{FF2B5EF4-FFF2-40B4-BE49-F238E27FC236}">
                    <a16:creationId xmlns:a16="http://schemas.microsoft.com/office/drawing/2014/main" id="{A2E7A873-4992-4E3C-B159-8FC002E144E8}"/>
                  </a:ext>
                </a:extLst>
              </p:cNvPr>
              <p:cNvSpPr/>
              <p:nvPr/>
            </p:nvSpPr>
            <p:spPr>
              <a:xfrm>
                <a:off x="9646529" y="3708095"/>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3" name="object 207">
                <a:extLst>
                  <a:ext uri="{FF2B5EF4-FFF2-40B4-BE49-F238E27FC236}">
                    <a16:creationId xmlns:a16="http://schemas.microsoft.com/office/drawing/2014/main" id="{540B6635-5016-4177-9768-5633F4E4CF20}"/>
                  </a:ext>
                </a:extLst>
              </p:cNvPr>
              <p:cNvSpPr/>
              <p:nvPr/>
            </p:nvSpPr>
            <p:spPr>
              <a:xfrm>
                <a:off x="9603891" y="3739245"/>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89" name="Group 388">
                <a:extLst>
                  <a:ext uri="{FF2B5EF4-FFF2-40B4-BE49-F238E27FC236}">
                    <a16:creationId xmlns:a16="http://schemas.microsoft.com/office/drawing/2014/main" id="{D0EC1611-EC8B-236C-08C7-7D911CD8A91B}"/>
                  </a:ext>
                </a:extLst>
              </p:cNvPr>
              <p:cNvGrpSpPr/>
              <p:nvPr/>
            </p:nvGrpSpPr>
            <p:grpSpPr>
              <a:xfrm>
                <a:off x="1760405" y="1350066"/>
                <a:ext cx="7222304" cy="2288562"/>
                <a:chOff x="1760405" y="1350066"/>
                <a:chExt cx="7222304" cy="2288562"/>
              </a:xfrm>
            </p:grpSpPr>
            <p:sp>
              <p:nvSpPr>
                <p:cNvPr id="244" name="object 208">
                  <a:extLst>
                    <a:ext uri="{FF2B5EF4-FFF2-40B4-BE49-F238E27FC236}">
                      <a16:creationId xmlns:a16="http://schemas.microsoft.com/office/drawing/2014/main" id="{C3DA9582-34FE-4ED8-82A4-7E9913CD69DD}"/>
                    </a:ext>
                  </a:extLst>
                </p:cNvPr>
                <p:cNvSpPr/>
                <p:nvPr/>
              </p:nvSpPr>
              <p:spPr>
                <a:xfrm>
                  <a:off x="8939389"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5" name="object 209">
                  <a:extLst>
                    <a:ext uri="{FF2B5EF4-FFF2-40B4-BE49-F238E27FC236}">
                      <a16:creationId xmlns:a16="http://schemas.microsoft.com/office/drawing/2014/main" id="{FF3107F9-9E95-43A6-8B7C-C58A9002F36E}"/>
                    </a:ext>
                  </a:extLst>
                </p:cNvPr>
                <p:cNvSpPr/>
                <p:nvPr/>
              </p:nvSpPr>
              <p:spPr>
                <a:xfrm>
                  <a:off x="8896751"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6" name="object 210">
                  <a:extLst>
                    <a:ext uri="{FF2B5EF4-FFF2-40B4-BE49-F238E27FC236}">
                      <a16:creationId xmlns:a16="http://schemas.microsoft.com/office/drawing/2014/main" id="{0537453E-EFA7-4432-9129-99DC7DFAD89D}"/>
                    </a:ext>
                  </a:extLst>
                </p:cNvPr>
                <p:cNvSpPr/>
                <p:nvPr/>
              </p:nvSpPr>
              <p:spPr>
                <a:xfrm>
                  <a:off x="8435600"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7" name="object 211">
                  <a:extLst>
                    <a:ext uri="{FF2B5EF4-FFF2-40B4-BE49-F238E27FC236}">
                      <a16:creationId xmlns:a16="http://schemas.microsoft.com/office/drawing/2014/main" id="{D0741959-7702-47E4-89F8-80758B3195A3}"/>
                    </a:ext>
                  </a:extLst>
                </p:cNvPr>
                <p:cNvSpPr/>
                <p:nvPr/>
              </p:nvSpPr>
              <p:spPr>
                <a:xfrm>
                  <a:off x="8392963"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8" name="object 212">
                  <a:extLst>
                    <a:ext uri="{FF2B5EF4-FFF2-40B4-BE49-F238E27FC236}">
                      <a16:creationId xmlns:a16="http://schemas.microsoft.com/office/drawing/2014/main" id="{94C092A0-B7D3-439A-AE99-E5659100B28B}"/>
                    </a:ext>
                  </a:extLst>
                </p:cNvPr>
                <p:cNvSpPr/>
                <p:nvPr/>
              </p:nvSpPr>
              <p:spPr>
                <a:xfrm>
                  <a:off x="8406737"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9" name="object 213">
                  <a:extLst>
                    <a:ext uri="{FF2B5EF4-FFF2-40B4-BE49-F238E27FC236}">
                      <a16:creationId xmlns:a16="http://schemas.microsoft.com/office/drawing/2014/main" id="{70A2F2EA-FB8B-414B-801D-F63DD80C06F1}"/>
                    </a:ext>
                  </a:extLst>
                </p:cNvPr>
                <p:cNvSpPr/>
                <p:nvPr/>
              </p:nvSpPr>
              <p:spPr>
                <a:xfrm>
                  <a:off x="8364100"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0" name="object 214">
                  <a:extLst>
                    <a:ext uri="{FF2B5EF4-FFF2-40B4-BE49-F238E27FC236}">
                      <a16:creationId xmlns:a16="http://schemas.microsoft.com/office/drawing/2014/main" id="{E94D07ED-4726-4766-A2AB-B18728EEEB8A}"/>
                    </a:ext>
                  </a:extLst>
                </p:cNvPr>
                <p:cNvSpPr/>
                <p:nvPr/>
              </p:nvSpPr>
              <p:spPr>
                <a:xfrm>
                  <a:off x="8283036"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1" name="object 215">
                  <a:extLst>
                    <a:ext uri="{FF2B5EF4-FFF2-40B4-BE49-F238E27FC236}">
                      <a16:creationId xmlns:a16="http://schemas.microsoft.com/office/drawing/2014/main" id="{F47133AA-541D-4029-B3B3-312234B8B400}"/>
                    </a:ext>
                  </a:extLst>
                </p:cNvPr>
                <p:cNvSpPr/>
                <p:nvPr/>
              </p:nvSpPr>
              <p:spPr>
                <a:xfrm>
                  <a:off x="8240399"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2" name="object 216">
                  <a:extLst>
                    <a:ext uri="{FF2B5EF4-FFF2-40B4-BE49-F238E27FC236}">
                      <a16:creationId xmlns:a16="http://schemas.microsoft.com/office/drawing/2014/main" id="{2DE5337E-1E9E-488C-B92C-EE2C4AD4B4CB}"/>
                    </a:ext>
                  </a:extLst>
                </p:cNvPr>
                <p:cNvSpPr/>
                <p:nvPr/>
              </p:nvSpPr>
              <p:spPr>
                <a:xfrm>
                  <a:off x="7674670"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3" name="object 217">
                  <a:extLst>
                    <a:ext uri="{FF2B5EF4-FFF2-40B4-BE49-F238E27FC236}">
                      <a16:creationId xmlns:a16="http://schemas.microsoft.com/office/drawing/2014/main" id="{47C7A530-CB1A-40A2-865F-C17E1B0A4144}"/>
                    </a:ext>
                  </a:extLst>
                </p:cNvPr>
                <p:cNvSpPr/>
                <p:nvPr/>
              </p:nvSpPr>
              <p:spPr>
                <a:xfrm>
                  <a:off x="7632031"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4" name="object 218">
                  <a:extLst>
                    <a:ext uri="{FF2B5EF4-FFF2-40B4-BE49-F238E27FC236}">
                      <a16:creationId xmlns:a16="http://schemas.microsoft.com/office/drawing/2014/main" id="{D5115D82-5F0F-495D-AE1B-AC1895A88C59}"/>
                    </a:ext>
                  </a:extLst>
                </p:cNvPr>
                <p:cNvSpPr/>
                <p:nvPr/>
              </p:nvSpPr>
              <p:spPr>
                <a:xfrm>
                  <a:off x="7639248"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5" name="object 219">
                  <a:extLst>
                    <a:ext uri="{FF2B5EF4-FFF2-40B4-BE49-F238E27FC236}">
                      <a16:creationId xmlns:a16="http://schemas.microsoft.com/office/drawing/2014/main" id="{1E01535B-FC0D-4D2B-B3EA-E95CB6F8FED6}"/>
                    </a:ext>
                  </a:extLst>
                </p:cNvPr>
                <p:cNvSpPr/>
                <p:nvPr/>
              </p:nvSpPr>
              <p:spPr>
                <a:xfrm>
                  <a:off x="7596609"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6" name="object 220">
                  <a:extLst>
                    <a:ext uri="{FF2B5EF4-FFF2-40B4-BE49-F238E27FC236}">
                      <a16:creationId xmlns:a16="http://schemas.microsoft.com/office/drawing/2014/main" id="{2C5087CB-34A6-41C3-80C5-8D4E4055D84B}"/>
                    </a:ext>
                  </a:extLst>
                </p:cNvPr>
                <p:cNvSpPr/>
                <p:nvPr/>
              </p:nvSpPr>
              <p:spPr>
                <a:xfrm>
                  <a:off x="7061990"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7" name="object 221">
                  <a:extLst>
                    <a:ext uri="{FF2B5EF4-FFF2-40B4-BE49-F238E27FC236}">
                      <a16:creationId xmlns:a16="http://schemas.microsoft.com/office/drawing/2014/main" id="{C5D88029-FFEA-4DDC-9517-228E4E201B55}"/>
                    </a:ext>
                  </a:extLst>
                </p:cNvPr>
                <p:cNvSpPr/>
                <p:nvPr/>
              </p:nvSpPr>
              <p:spPr>
                <a:xfrm>
                  <a:off x="7019351"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8" name="object 222">
                  <a:extLst>
                    <a:ext uri="{FF2B5EF4-FFF2-40B4-BE49-F238E27FC236}">
                      <a16:creationId xmlns:a16="http://schemas.microsoft.com/office/drawing/2014/main" id="{DD58F0F6-D6C2-45C7-AFDF-4E24C62AF31B}"/>
                    </a:ext>
                  </a:extLst>
                </p:cNvPr>
                <p:cNvSpPr/>
                <p:nvPr/>
              </p:nvSpPr>
              <p:spPr>
                <a:xfrm>
                  <a:off x="7025256"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9" name="object 223">
                  <a:extLst>
                    <a:ext uri="{FF2B5EF4-FFF2-40B4-BE49-F238E27FC236}">
                      <a16:creationId xmlns:a16="http://schemas.microsoft.com/office/drawing/2014/main" id="{C6E6F5FC-557A-4EF8-9989-CCCCDF7B794A}"/>
                    </a:ext>
                  </a:extLst>
                </p:cNvPr>
                <p:cNvSpPr/>
                <p:nvPr/>
              </p:nvSpPr>
              <p:spPr>
                <a:xfrm>
                  <a:off x="6982617"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0" name="object 224">
                  <a:extLst>
                    <a:ext uri="{FF2B5EF4-FFF2-40B4-BE49-F238E27FC236}">
                      <a16:creationId xmlns:a16="http://schemas.microsoft.com/office/drawing/2014/main" id="{F906CDDD-4BEE-434C-89ED-E29682BE5B83}"/>
                    </a:ext>
                  </a:extLst>
                </p:cNvPr>
                <p:cNvSpPr/>
                <p:nvPr/>
              </p:nvSpPr>
              <p:spPr>
                <a:xfrm>
                  <a:off x="7019351" y="357583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1" name="object 225">
                  <a:extLst>
                    <a:ext uri="{FF2B5EF4-FFF2-40B4-BE49-F238E27FC236}">
                      <a16:creationId xmlns:a16="http://schemas.microsoft.com/office/drawing/2014/main" id="{0386A4D2-80C3-47F7-A218-7DCE42949C0A}"/>
                    </a:ext>
                  </a:extLst>
                </p:cNvPr>
                <p:cNvSpPr/>
                <p:nvPr/>
              </p:nvSpPr>
              <p:spPr>
                <a:xfrm>
                  <a:off x="6976713" y="360697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2" name="object 226">
                  <a:extLst>
                    <a:ext uri="{FF2B5EF4-FFF2-40B4-BE49-F238E27FC236}">
                      <a16:creationId xmlns:a16="http://schemas.microsoft.com/office/drawing/2014/main" id="{4DDF652D-DAF1-4E89-B03C-B8196565F5B5}"/>
                    </a:ext>
                  </a:extLst>
                </p:cNvPr>
                <p:cNvSpPr/>
                <p:nvPr/>
              </p:nvSpPr>
              <p:spPr>
                <a:xfrm>
                  <a:off x="6743186"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3" name="object 227">
                  <a:extLst>
                    <a:ext uri="{FF2B5EF4-FFF2-40B4-BE49-F238E27FC236}">
                      <a16:creationId xmlns:a16="http://schemas.microsoft.com/office/drawing/2014/main" id="{5C5B4637-DB74-4092-9813-5C89CF27D9B7}"/>
                    </a:ext>
                  </a:extLst>
                </p:cNvPr>
                <p:cNvSpPr/>
                <p:nvPr/>
              </p:nvSpPr>
              <p:spPr>
                <a:xfrm>
                  <a:off x="6700548"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4" name="object 228">
                  <a:extLst>
                    <a:ext uri="{FF2B5EF4-FFF2-40B4-BE49-F238E27FC236}">
                      <a16:creationId xmlns:a16="http://schemas.microsoft.com/office/drawing/2014/main" id="{974393A2-229B-452D-BC81-83A0C1919BA5}"/>
                    </a:ext>
                  </a:extLst>
                </p:cNvPr>
                <p:cNvSpPr/>
                <p:nvPr/>
              </p:nvSpPr>
              <p:spPr>
                <a:xfrm>
                  <a:off x="6680213"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5" name="object 229">
                  <a:extLst>
                    <a:ext uri="{FF2B5EF4-FFF2-40B4-BE49-F238E27FC236}">
                      <a16:creationId xmlns:a16="http://schemas.microsoft.com/office/drawing/2014/main" id="{36CE919C-3AC1-46D4-8256-236D667B7C7C}"/>
                    </a:ext>
                  </a:extLst>
                </p:cNvPr>
                <p:cNvSpPr/>
                <p:nvPr/>
              </p:nvSpPr>
              <p:spPr>
                <a:xfrm>
                  <a:off x="6637575"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6" name="object 230">
                  <a:extLst>
                    <a:ext uri="{FF2B5EF4-FFF2-40B4-BE49-F238E27FC236}">
                      <a16:creationId xmlns:a16="http://schemas.microsoft.com/office/drawing/2014/main" id="{3392FE97-BDC8-4905-ADC7-E3368AA142D2}"/>
                    </a:ext>
                  </a:extLst>
                </p:cNvPr>
                <p:cNvSpPr/>
                <p:nvPr/>
              </p:nvSpPr>
              <p:spPr>
                <a:xfrm>
                  <a:off x="6672342"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7" name="object 231">
                  <a:extLst>
                    <a:ext uri="{FF2B5EF4-FFF2-40B4-BE49-F238E27FC236}">
                      <a16:creationId xmlns:a16="http://schemas.microsoft.com/office/drawing/2014/main" id="{7E230A46-CC9C-4F1F-B2F7-F5ACFDF1422B}"/>
                    </a:ext>
                  </a:extLst>
                </p:cNvPr>
                <p:cNvSpPr/>
                <p:nvPr/>
              </p:nvSpPr>
              <p:spPr>
                <a:xfrm>
                  <a:off x="6629702"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8" name="object 232">
                  <a:extLst>
                    <a:ext uri="{FF2B5EF4-FFF2-40B4-BE49-F238E27FC236}">
                      <a16:creationId xmlns:a16="http://schemas.microsoft.com/office/drawing/2014/main" id="{10B1D753-1EBF-4373-833F-4873C3431B22}"/>
                    </a:ext>
                  </a:extLst>
                </p:cNvPr>
                <p:cNvSpPr/>
                <p:nvPr/>
              </p:nvSpPr>
              <p:spPr>
                <a:xfrm>
                  <a:off x="6551643"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9" name="object 233">
                  <a:extLst>
                    <a:ext uri="{FF2B5EF4-FFF2-40B4-BE49-F238E27FC236}">
                      <a16:creationId xmlns:a16="http://schemas.microsoft.com/office/drawing/2014/main" id="{12AB8284-9FCB-427E-B167-D14EE97B6CFA}"/>
                    </a:ext>
                  </a:extLst>
                </p:cNvPr>
                <p:cNvSpPr/>
                <p:nvPr/>
              </p:nvSpPr>
              <p:spPr>
                <a:xfrm>
                  <a:off x="6509003"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0" name="object 234">
                  <a:extLst>
                    <a:ext uri="{FF2B5EF4-FFF2-40B4-BE49-F238E27FC236}">
                      <a16:creationId xmlns:a16="http://schemas.microsoft.com/office/drawing/2014/main" id="{E50F8E8A-20E2-4F4A-B913-862537C61BCD}"/>
                    </a:ext>
                  </a:extLst>
                </p:cNvPr>
                <p:cNvSpPr/>
                <p:nvPr/>
              </p:nvSpPr>
              <p:spPr>
                <a:xfrm>
                  <a:off x="6450621"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1" name="object 235">
                  <a:extLst>
                    <a:ext uri="{FF2B5EF4-FFF2-40B4-BE49-F238E27FC236}">
                      <a16:creationId xmlns:a16="http://schemas.microsoft.com/office/drawing/2014/main" id="{44BF079A-7A6E-4F2C-8B75-AE0891A6AF9C}"/>
                    </a:ext>
                  </a:extLst>
                </p:cNvPr>
                <p:cNvSpPr/>
                <p:nvPr/>
              </p:nvSpPr>
              <p:spPr>
                <a:xfrm>
                  <a:off x="6407984"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2" name="object 236">
                  <a:extLst>
                    <a:ext uri="{FF2B5EF4-FFF2-40B4-BE49-F238E27FC236}">
                      <a16:creationId xmlns:a16="http://schemas.microsoft.com/office/drawing/2014/main" id="{BAB446EF-F48B-4990-AB9E-39A70F44DD29}"/>
                    </a:ext>
                  </a:extLst>
                </p:cNvPr>
                <p:cNvSpPr/>
                <p:nvPr/>
              </p:nvSpPr>
              <p:spPr>
                <a:xfrm>
                  <a:off x="6376522"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3" name="object 237">
                  <a:extLst>
                    <a:ext uri="{FF2B5EF4-FFF2-40B4-BE49-F238E27FC236}">
                      <a16:creationId xmlns:a16="http://schemas.microsoft.com/office/drawing/2014/main" id="{B34FD390-E8F9-4177-A343-E42883DBD26D}"/>
                    </a:ext>
                  </a:extLst>
                </p:cNvPr>
                <p:cNvSpPr/>
                <p:nvPr/>
              </p:nvSpPr>
              <p:spPr>
                <a:xfrm>
                  <a:off x="6333883"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4" name="object 238">
                  <a:extLst>
                    <a:ext uri="{FF2B5EF4-FFF2-40B4-BE49-F238E27FC236}">
                      <a16:creationId xmlns:a16="http://schemas.microsoft.com/office/drawing/2014/main" id="{BB8EB4CF-B81B-43CC-9968-C5C46DDBE601}"/>
                    </a:ext>
                  </a:extLst>
                </p:cNvPr>
                <p:cNvSpPr/>
                <p:nvPr/>
              </p:nvSpPr>
              <p:spPr>
                <a:xfrm>
                  <a:off x="6356162"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5" name="object 239">
                  <a:extLst>
                    <a:ext uri="{FF2B5EF4-FFF2-40B4-BE49-F238E27FC236}">
                      <a16:creationId xmlns:a16="http://schemas.microsoft.com/office/drawing/2014/main" id="{4CC0A3E6-6E15-4D3B-AE81-8C827A9CBBBE}"/>
                    </a:ext>
                  </a:extLst>
                </p:cNvPr>
                <p:cNvSpPr/>
                <p:nvPr/>
              </p:nvSpPr>
              <p:spPr>
                <a:xfrm>
                  <a:off x="6313524"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6" name="object 240">
                  <a:extLst>
                    <a:ext uri="{FF2B5EF4-FFF2-40B4-BE49-F238E27FC236}">
                      <a16:creationId xmlns:a16="http://schemas.microsoft.com/office/drawing/2014/main" id="{8D562A60-F5E6-4A88-8AE4-216D495F5B13}"/>
                    </a:ext>
                  </a:extLst>
                </p:cNvPr>
                <p:cNvSpPr/>
                <p:nvPr/>
              </p:nvSpPr>
              <p:spPr>
                <a:xfrm>
                  <a:off x="6342643"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7" name="object 241">
                  <a:extLst>
                    <a:ext uri="{FF2B5EF4-FFF2-40B4-BE49-F238E27FC236}">
                      <a16:creationId xmlns:a16="http://schemas.microsoft.com/office/drawing/2014/main" id="{F124405D-7949-41E0-89E2-4E2536A74EFE}"/>
                    </a:ext>
                  </a:extLst>
                </p:cNvPr>
                <p:cNvSpPr/>
                <p:nvPr/>
              </p:nvSpPr>
              <p:spPr>
                <a:xfrm>
                  <a:off x="6300005"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8" name="object 242">
                  <a:extLst>
                    <a:ext uri="{FF2B5EF4-FFF2-40B4-BE49-F238E27FC236}">
                      <a16:creationId xmlns:a16="http://schemas.microsoft.com/office/drawing/2014/main" id="{61007A6D-03E6-4FE0-8E10-333C1EBD8641}"/>
                    </a:ext>
                  </a:extLst>
                </p:cNvPr>
                <p:cNvSpPr/>
                <p:nvPr/>
              </p:nvSpPr>
              <p:spPr>
                <a:xfrm>
                  <a:off x="6333883" y="3532699"/>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9" name="object 243">
                  <a:extLst>
                    <a:ext uri="{FF2B5EF4-FFF2-40B4-BE49-F238E27FC236}">
                      <a16:creationId xmlns:a16="http://schemas.microsoft.com/office/drawing/2014/main" id="{790DF763-5CBA-4C04-98BA-B8539328AFAE}"/>
                    </a:ext>
                  </a:extLst>
                </p:cNvPr>
                <p:cNvSpPr/>
                <p:nvPr/>
              </p:nvSpPr>
              <p:spPr>
                <a:xfrm>
                  <a:off x="6291245" y="3563849"/>
                  <a:ext cx="8595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0" name="object 244">
                  <a:extLst>
                    <a:ext uri="{FF2B5EF4-FFF2-40B4-BE49-F238E27FC236}">
                      <a16:creationId xmlns:a16="http://schemas.microsoft.com/office/drawing/2014/main" id="{93D165EA-22B0-4BE0-8BF7-7135C911950E}"/>
                    </a:ext>
                  </a:extLst>
                </p:cNvPr>
                <p:cNvSpPr/>
                <p:nvPr/>
              </p:nvSpPr>
              <p:spPr>
                <a:xfrm>
                  <a:off x="5715931" y="337647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1" name="object 245">
                  <a:extLst>
                    <a:ext uri="{FF2B5EF4-FFF2-40B4-BE49-F238E27FC236}">
                      <a16:creationId xmlns:a16="http://schemas.microsoft.com/office/drawing/2014/main" id="{5601A1A4-E222-48C5-882B-2F46071438EB}"/>
                    </a:ext>
                  </a:extLst>
                </p:cNvPr>
                <p:cNvSpPr/>
                <p:nvPr/>
              </p:nvSpPr>
              <p:spPr>
                <a:xfrm>
                  <a:off x="5673292" y="3407621"/>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2" name="object 246">
                  <a:extLst>
                    <a:ext uri="{FF2B5EF4-FFF2-40B4-BE49-F238E27FC236}">
                      <a16:creationId xmlns:a16="http://schemas.microsoft.com/office/drawing/2014/main" id="{82D14F22-C162-458D-8602-CA2752E6C131}"/>
                    </a:ext>
                  </a:extLst>
                </p:cNvPr>
                <p:cNvSpPr/>
                <p:nvPr/>
              </p:nvSpPr>
              <p:spPr>
                <a:xfrm>
                  <a:off x="5704213" y="337647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3" name="object 247">
                  <a:extLst>
                    <a:ext uri="{FF2B5EF4-FFF2-40B4-BE49-F238E27FC236}">
                      <a16:creationId xmlns:a16="http://schemas.microsoft.com/office/drawing/2014/main" id="{D9A44187-412F-40E1-A126-2AAF6B331C1B}"/>
                    </a:ext>
                  </a:extLst>
                </p:cNvPr>
                <p:cNvSpPr/>
                <p:nvPr/>
              </p:nvSpPr>
              <p:spPr>
                <a:xfrm>
                  <a:off x="5661574" y="3407621"/>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4" name="object 248">
                  <a:extLst>
                    <a:ext uri="{FF2B5EF4-FFF2-40B4-BE49-F238E27FC236}">
                      <a16:creationId xmlns:a16="http://schemas.microsoft.com/office/drawing/2014/main" id="{C9091878-6D5B-451F-86F2-4531FEE2A0B1}"/>
                    </a:ext>
                  </a:extLst>
                </p:cNvPr>
                <p:cNvSpPr/>
                <p:nvPr/>
              </p:nvSpPr>
              <p:spPr>
                <a:xfrm>
                  <a:off x="5685755" y="337647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5" name="object 249">
                  <a:extLst>
                    <a:ext uri="{FF2B5EF4-FFF2-40B4-BE49-F238E27FC236}">
                      <a16:creationId xmlns:a16="http://schemas.microsoft.com/office/drawing/2014/main" id="{2F2FA0C9-91E3-4AF7-B90D-AE443A8BA9C3}"/>
                    </a:ext>
                  </a:extLst>
                </p:cNvPr>
                <p:cNvSpPr/>
                <p:nvPr/>
              </p:nvSpPr>
              <p:spPr>
                <a:xfrm>
                  <a:off x="5643117" y="3407621"/>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86" name="Group 385">
                  <a:extLst>
                    <a:ext uri="{FF2B5EF4-FFF2-40B4-BE49-F238E27FC236}">
                      <a16:creationId xmlns:a16="http://schemas.microsoft.com/office/drawing/2014/main" id="{CC2121B8-E33C-DC22-FB12-940B7024FCF6}"/>
                    </a:ext>
                  </a:extLst>
                </p:cNvPr>
                <p:cNvGrpSpPr/>
                <p:nvPr/>
              </p:nvGrpSpPr>
              <p:grpSpPr>
                <a:xfrm>
                  <a:off x="1760405" y="1350066"/>
                  <a:ext cx="3370422" cy="1845757"/>
                  <a:chOff x="1760405" y="1350066"/>
                  <a:chExt cx="3370422" cy="1845757"/>
                </a:xfrm>
              </p:grpSpPr>
              <p:sp>
                <p:nvSpPr>
                  <p:cNvPr id="286" name="object 250">
                    <a:extLst>
                      <a:ext uri="{FF2B5EF4-FFF2-40B4-BE49-F238E27FC236}">
                        <a16:creationId xmlns:a16="http://schemas.microsoft.com/office/drawing/2014/main" id="{7B08C24A-4E9D-4390-98BC-CDDEC56F9E91}"/>
                      </a:ext>
                    </a:extLst>
                  </p:cNvPr>
                  <p:cNvSpPr/>
                  <p:nvPr/>
                </p:nvSpPr>
                <p:spPr>
                  <a:xfrm>
                    <a:off x="5087507" y="3133025"/>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7" name="object 251">
                    <a:extLst>
                      <a:ext uri="{FF2B5EF4-FFF2-40B4-BE49-F238E27FC236}">
                        <a16:creationId xmlns:a16="http://schemas.microsoft.com/office/drawing/2014/main" id="{ABAA1EE8-50D4-4D45-8AD8-2AD89D542469}"/>
                      </a:ext>
                    </a:extLst>
                  </p:cNvPr>
                  <p:cNvSpPr/>
                  <p:nvPr/>
                </p:nvSpPr>
                <p:spPr>
                  <a:xfrm>
                    <a:off x="5044869" y="3164175"/>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8" name="object 252">
                    <a:extLst>
                      <a:ext uri="{FF2B5EF4-FFF2-40B4-BE49-F238E27FC236}">
                        <a16:creationId xmlns:a16="http://schemas.microsoft.com/office/drawing/2014/main" id="{9290D027-C701-444E-A6B8-AD7A70A5384E}"/>
                      </a:ext>
                    </a:extLst>
                  </p:cNvPr>
                  <p:cNvSpPr/>
                  <p:nvPr/>
                </p:nvSpPr>
                <p:spPr>
                  <a:xfrm>
                    <a:off x="5054708" y="3108387"/>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9" name="object 253">
                    <a:extLst>
                      <a:ext uri="{FF2B5EF4-FFF2-40B4-BE49-F238E27FC236}">
                        <a16:creationId xmlns:a16="http://schemas.microsoft.com/office/drawing/2014/main" id="{D6B61D04-93FF-48CE-A51F-2A852ACCFA62}"/>
                      </a:ext>
                    </a:extLst>
                  </p:cNvPr>
                  <p:cNvSpPr/>
                  <p:nvPr/>
                </p:nvSpPr>
                <p:spPr>
                  <a:xfrm>
                    <a:off x="5012070" y="3139534"/>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0" name="object 254">
                    <a:extLst>
                      <a:ext uri="{FF2B5EF4-FFF2-40B4-BE49-F238E27FC236}">
                        <a16:creationId xmlns:a16="http://schemas.microsoft.com/office/drawing/2014/main" id="{97A5F2F2-469A-4179-935B-ED8181FC79A5}"/>
                      </a:ext>
                    </a:extLst>
                  </p:cNvPr>
                  <p:cNvSpPr/>
                  <p:nvPr/>
                </p:nvSpPr>
                <p:spPr>
                  <a:xfrm>
                    <a:off x="5044869" y="3108387"/>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1" name="object 255">
                    <a:extLst>
                      <a:ext uri="{FF2B5EF4-FFF2-40B4-BE49-F238E27FC236}">
                        <a16:creationId xmlns:a16="http://schemas.microsoft.com/office/drawing/2014/main" id="{664BE428-EB30-4AA6-A77C-88A6C2CB6503}"/>
                      </a:ext>
                    </a:extLst>
                  </p:cNvPr>
                  <p:cNvSpPr/>
                  <p:nvPr/>
                </p:nvSpPr>
                <p:spPr>
                  <a:xfrm>
                    <a:off x="5002230" y="3139534"/>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2" name="object 256">
                    <a:extLst>
                      <a:ext uri="{FF2B5EF4-FFF2-40B4-BE49-F238E27FC236}">
                        <a16:creationId xmlns:a16="http://schemas.microsoft.com/office/drawing/2014/main" id="{68DB5C86-AD58-4E60-AED2-DE248A24878C}"/>
                      </a:ext>
                    </a:extLst>
                  </p:cNvPr>
                  <p:cNvSpPr/>
                  <p:nvPr/>
                </p:nvSpPr>
                <p:spPr>
                  <a:xfrm>
                    <a:off x="4978616" y="3084423"/>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3" name="object 257">
                    <a:extLst>
                      <a:ext uri="{FF2B5EF4-FFF2-40B4-BE49-F238E27FC236}">
                        <a16:creationId xmlns:a16="http://schemas.microsoft.com/office/drawing/2014/main" id="{07539813-6FD6-40D8-B245-1FFA8ECE1E01}"/>
                      </a:ext>
                    </a:extLst>
                  </p:cNvPr>
                  <p:cNvSpPr/>
                  <p:nvPr/>
                </p:nvSpPr>
                <p:spPr>
                  <a:xfrm>
                    <a:off x="4935978" y="3115573"/>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4" name="object 258">
                    <a:extLst>
                      <a:ext uri="{FF2B5EF4-FFF2-40B4-BE49-F238E27FC236}">
                        <a16:creationId xmlns:a16="http://schemas.microsoft.com/office/drawing/2014/main" id="{A8D4894D-78AC-4C4C-A9F1-170D1B531C40}"/>
                      </a:ext>
                    </a:extLst>
                  </p:cNvPr>
                  <p:cNvSpPr/>
                  <p:nvPr/>
                </p:nvSpPr>
                <p:spPr>
                  <a:xfrm>
                    <a:off x="4885467" y="3084423"/>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5" name="object 259">
                    <a:extLst>
                      <a:ext uri="{FF2B5EF4-FFF2-40B4-BE49-F238E27FC236}">
                        <a16:creationId xmlns:a16="http://schemas.microsoft.com/office/drawing/2014/main" id="{313A0A5A-158D-4B26-B9AF-6A89DAF87532}"/>
                      </a:ext>
                    </a:extLst>
                  </p:cNvPr>
                  <p:cNvSpPr/>
                  <p:nvPr/>
                </p:nvSpPr>
                <p:spPr>
                  <a:xfrm>
                    <a:off x="4842829" y="3115573"/>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6" name="object 260">
                    <a:extLst>
                      <a:ext uri="{FF2B5EF4-FFF2-40B4-BE49-F238E27FC236}">
                        <a16:creationId xmlns:a16="http://schemas.microsoft.com/office/drawing/2014/main" id="{5EBB5C04-B383-4247-9121-891608CE2636}"/>
                      </a:ext>
                    </a:extLst>
                  </p:cNvPr>
                  <p:cNvSpPr/>
                  <p:nvPr/>
                </p:nvSpPr>
                <p:spPr>
                  <a:xfrm>
                    <a:off x="4872348" y="3084423"/>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7" name="object 261">
                    <a:extLst>
                      <a:ext uri="{FF2B5EF4-FFF2-40B4-BE49-F238E27FC236}">
                        <a16:creationId xmlns:a16="http://schemas.microsoft.com/office/drawing/2014/main" id="{37E6C67F-916B-4632-8F00-4608B2B584A8}"/>
                      </a:ext>
                    </a:extLst>
                  </p:cNvPr>
                  <p:cNvSpPr/>
                  <p:nvPr/>
                </p:nvSpPr>
                <p:spPr>
                  <a:xfrm>
                    <a:off x="4829709" y="3115573"/>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8" name="object 262">
                    <a:extLst>
                      <a:ext uri="{FF2B5EF4-FFF2-40B4-BE49-F238E27FC236}">
                        <a16:creationId xmlns:a16="http://schemas.microsoft.com/office/drawing/2014/main" id="{6DC89963-162C-4E71-B697-062ACB1C5947}"/>
                      </a:ext>
                    </a:extLst>
                  </p:cNvPr>
                  <p:cNvSpPr/>
                  <p:nvPr/>
                </p:nvSpPr>
                <p:spPr>
                  <a:xfrm>
                    <a:off x="4634885" y="3059504"/>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9" name="object 263">
                    <a:extLst>
                      <a:ext uri="{FF2B5EF4-FFF2-40B4-BE49-F238E27FC236}">
                        <a16:creationId xmlns:a16="http://schemas.microsoft.com/office/drawing/2014/main" id="{E1ABD309-5990-4FEE-8E86-6367ED8E6BF3}"/>
                      </a:ext>
                    </a:extLst>
                  </p:cNvPr>
                  <p:cNvSpPr/>
                  <p:nvPr/>
                </p:nvSpPr>
                <p:spPr>
                  <a:xfrm>
                    <a:off x="4592246" y="3090654"/>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0" name="object 264">
                    <a:extLst>
                      <a:ext uri="{FF2B5EF4-FFF2-40B4-BE49-F238E27FC236}">
                        <a16:creationId xmlns:a16="http://schemas.microsoft.com/office/drawing/2014/main" id="{5BFF41A0-39B9-4EDA-8AAE-C44DE4AF3BBD}"/>
                      </a:ext>
                    </a:extLst>
                  </p:cNvPr>
                  <p:cNvSpPr/>
                  <p:nvPr/>
                </p:nvSpPr>
                <p:spPr>
                  <a:xfrm>
                    <a:off x="4502378" y="3038418"/>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1" name="object 265">
                    <a:extLst>
                      <a:ext uri="{FF2B5EF4-FFF2-40B4-BE49-F238E27FC236}">
                        <a16:creationId xmlns:a16="http://schemas.microsoft.com/office/drawing/2014/main" id="{312EEEF7-3723-4D2D-A9B2-FCD5F4A7F234}"/>
                      </a:ext>
                    </a:extLst>
                  </p:cNvPr>
                  <p:cNvSpPr/>
                  <p:nvPr/>
                </p:nvSpPr>
                <p:spPr>
                  <a:xfrm>
                    <a:off x="4459740" y="3069568"/>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2" name="object 266">
                    <a:extLst>
                      <a:ext uri="{FF2B5EF4-FFF2-40B4-BE49-F238E27FC236}">
                        <a16:creationId xmlns:a16="http://schemas.microsoft.com/office/drawing/2014/main" id="{77BFA129-691F-4E76-96B0-8C86B4516163}"/>
                      </a:ext>
                    </a:extLst>
                  </p:cNvPr>
                  <p:cNvSpPr/>
                  <p:nvPr/>
                </p:nvSpPr>
                <p:spPr>
                  <a:xfrm>
                    <a:off x="4430222" y="3038418"/>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3" name="object 267">
                    <a:extLst>
                      <a:ext uri="{FF2B5EF4-FFF2-40B4-BE49-F238E27FC236}">
                        <a16:creationId xmlns:a16="http://schemas.microsoft.com/office/drawing/2014/main" id="{CAA403CC-31C5-4F7C-A94D-E55B73EF0429}"/>
                      </a:ext>
                    </a:extLst>
                  </p:cNvPr>
                  <p:cNvSpPr/>
                  <p:nvPr/>
                </p:nvSpPr>
                <p:spPr>
                  <a:xfrm>
                    <a:off x="4387583" y="3069568"/>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85" name="Group 384">
                    <a:extLst>
                      <a:ext uri="{FF2B5EF4-FFF2-40B4-BE49-F238E27FC236}">
                        <a16:creationId xmlns:a16="http://schemas.microsoft.com/office/drawing/2014/main" id="{B70C0645-FADA-9DB7-A867-612104201DC1}"/>
                      </a:ext>
                    </a:extLst>
                  </p:cNvPr>
                  <p:cNvGrpSpPr/>
                  <p:nvPr/>
                </p:nvGrpSpPr>
                <p:grpSpPr>
                  <a:xfrm>
                    <a:off x="1760405" y="1350066"/>
                    <a:ext cx="2507160" cy="1538374"/>
                    <a:chOff x="1760405" y="1350066"/>
                    <a:chExt cx="2507160" cy="1538374"/>
                  </a:xfrm>
                </p:grpSpPr>
                <p:sp>
                  <p:nvSpPr>
                    <p:cNvPr id="304" name="object 268">
                      <a:extLst>
                        <a:ext uri="{FF2B5EF4-FFF2-40B4-BE49-F238E27FC236}">
                          <a16:creationId xmlns:a16="http://schemas.microsoft.com/office/drawing/2014/main" id="{C350FED3-DF0B-4936-80F9-CA8155D46E13}"/>
                        </a:ext>
                      </a:extLst>
                    </p:cNvPr>
                    <p:cNvSpPr/>
                    <p:nvPr/>
                  </p:nvSpPr>
                  <p:spPr>
                    <a:xfrm>
                      <a:off x="4224245" y="282564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5" name="object 269">
                      <a:extLst>
                        <a:ext uri="{FF2B5EF4-FFF2-40B4-BE49-F238E27FC236}">
                          <a16:creationId xmlns:a16="http://schemas.microsoft.com/office/drawing/2014/main" id="{DC4D014D-E2AE-49F4-A923-40E6AA26CBE3}"/>
                        </a:ext>
                      </a:extLst>
                    </p:cNvPr>
                    <p:cNvSpPr/>
                    <p:nvPr/>
                  </p:nvSpPr>
                  <p:spPr>
                    <a:xfrm>
                      <a:off x="4181607" y="285679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6" name="object 270">
                      <a:extLst>
                        <a:ext uri="{FF2B5EF4-FFF2-40B4-BE49-F238E27FC236}">
                          <a16:creationId xmlns:a16="http://schemas.microsoft.com/office/drawing/2014/main" id="{0403962F-0E69-43F9-B87F-54902E95401E}"/>
                        </a:ext>
                      </a:extLst>
                    </p:cNvPr>
                    <p:cNvSpPr/>
                    <p:nvPr/>
                  </p:nvSpPr>
                  <p:spPr>
                    <a:xfrm>
                      <a:off x="4216373" y="282564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7" name="object 271">
                      <a:extLst>
                        <a:ext uri="{FF2B5EF4-FFF2-40B4-BE49-F238E27FC236}">
                          <a16:creationId xmlns:a16="http://schemas.microsoft.com/office/drawing/2014/main" id="{5C7D2B2A-DBA0-4B92-9EC3-F53C982E99D2}"/>
                        </a:ext>
                      </a:extLst>
                    </p:cNvPr>
                    <p:cNvSpPr/>
                    <p:nvPr/>
                  </p:nvSpPr>
                  <p:spPr>
                    <a:xfrm>
                      <a:off x="4173735" y="285679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8" name="object 272">
                      <a:extLst>
                        <a:ext uri="{FF2B5EF4-FFF2-40B4-BE49-F238E27FC236}">
                          <a16:creationId xmlns:a16="http://schemas.microsoft.com/office/drawing/2014/main" id="{BD0963A4-DF1C-4ADD-87C1-2D2FE5FF1E08}"/>
                        </a:ext>
                      </a:extLst>
                    </p:cNvPr>
                    <p:cNvSpPr/>
                    <p:nvPr/>
                  </p:nvSpPr>
                  <p:spPr>
                    <a:xfrm>
                      <a:off x="4188822" y="282564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9" name="object 273">
                      <a:extLst>
                        <a:ext uri="{FF2B5EF4-FFF2-40B4-BE49-F238E27FC236}">
                          <a16:creationId xmlns:a16="http://schemas.microsoft.com/office/drawing/2014/main" id="{794EB82B-A2A6-4040-A9B1-6316487B14FD}"/>
                        </a:ext>
                      </a:extLst>
                    </p:cNvPr>
                    <p:cNvSpPr/>
                    <p:nvPr/>
                  </p:nvSpPr>
                  <p:spPr>
                    <a:xfrm>
                      <a:off x="4146184" y="285679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0" name="object 274">
                      <a:extLst>
                        <a:ext uri="{FF2B5EF4-FFF2-40B4-BE49-F238E27FC236}">
                          <a16:creationId xmlns:a16="http://schemas.microsoft.com/office/drawing/2014/main" id="{36D16284-7056-4B9A-8128-1B5270BD84E7}"/>
                        </a:ext>
                      </a:extLst>
                    </p:cNvPr>
                    <p:cNvSpPr/>
                    <p:nvPr/>
                  </p:nvSpPr>
                  <p:spPr>
                    <a:xfrm>
                      <a:off x="4073371" y="282564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1" name="object 275">
                      <a:extLst>
                        <a:ext uri="{FF2B5EF4-FFF2-40B4-BE49-F238E27FC236}">
                          <a16:creationId xmlns:a16="http://schemas.microsoft.com/office/drawing/2014/main" id="{0AC4EEDE-EEA7-47C9-ADED-9FC5B3492466}"/>
                        </a:ext>
                      </a:extLst>
                    </p:cNvPr>
                    <p:cNvSpPr/>
                    <p:nvPr/>
                  </p:nvSpPr>
                  <p:spPr>
                    <a:xfrm>
                      <a:off x="4030732" y="285679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2" name="object 276">
                      <a:extLst>
                        <a:ext uri="{FF2B5EF4-FFF2-40B4-BE49-F238E27FC236}">
                          <a16:creationId xmlns:a16="http://schemas.microsoft.com/office/drawing/2014/main" id="{982897BB-6A2F-49D8-93DE-83562941528A}"/>
                        </a:ext>
                      </a:extLst>
                    </p:cNvPr>
                    <p:cNvSpPr/>
                    <p:nvPr/>
                  </p:nvSpPr>
                  <p:spPr>
                    <a:xfrm>
                      <a:off x="4055004" y="282564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3" name="object 277">
                      <a:extLst>
                        <a:ext uri="{FF2B5EF4-FFF2-40B4-BE49-F238E27FC236}">
                          <a16:creationId xmlns:a16="http://schemas.microsoft.com/office/drawing/2014/main" id="{03B720F3-1D7E-4483-8508-44B0D44E984F}"/>
                        </a:ext>
                      </a:extLst>
                    </p:cNvPr>
                    <p:cNvSpPr/>
                    <p:nvPr/>
                  </p:nvSpPr>
                  <p:spPr>
                    <a:xfrm>
                      <a:off x="4012366" y="285679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4" name="object 278">
                      <a:extLst>
                        <a:ext uri="{FF2B5EF4-FFF2-40B4-BE49-F238E27FC236}">
                          <a16:creationId xmlns:a16="http://schemas.microsoft.com/office/drawing/2014/main" id="{3FACBC0E-7097-4AD3-92C9-A248961E62DB}"/>
                        </a:ext>
                      </a:extLst>
                    </p:cNvPr>
                    <p:cNvSpPr/>
                    <p:nvPr/>
                  </p:nvSpPr>
                  <p:spPr>
                    <a:xfrm>
                      <a:off x="4041884" y="280647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5" name="object 279">
                      <a:extLst>
                        <a:ext uri="{FF2B5EF4-FFF2-40B4-BE49-F238E27FC236}">
                          <a16:creationId xmlns:a16="http://schemas.microsoft.com/office/drawing/2014/main" id="{2199FAEF-FCD0-4CE8-8032-E77454CA9892}"/>
                        </a:ext>
                      </a:extLst>
                    </p:cNvPr>
                    <p:cNvSpPr/>
                    <p:nvPr/>
                  </p:nvSpPr>
                  <p:spPr>
                    <a:xfrm>
                      <a:off x="3999245" y="2837624"/>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6" name="object 280">
                      <a:extLst>
                        <a:ext uri="{FF2B5EF4-FFF2-40B4-BE49-F238E27FC236}">
                          <a16:creationId xmlns:a16="http://schemas.microsoft.com/office/drawing/2014/main" id="{1524E880-76EA-4FC3-98C0-992E8F068923}"/>
                        </a:ext>
                      </a:extLst>
                    </p:cNvPr>
                    <p:cNvSpPr/>
                    <p:nvPr/>
                  </p:nvSpPr>
                  <p:spPr>
                    <a:xfrm>
                      <a:off x="3974975" y="280647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7" name="object 281">
                      <a:extLst>
                        <a:ext uri="{FF2B5EF4-FFF2-40B4-BE49-F238E27FC236}">
                          <a16:creationId xmlns:a16="http://schemas.microsoft.com/office/drawing/2014/main" id="{F50505A8-43AF-4F10-9EFB-017B057E57CD}"/>
                        </a:ext>
                      </a:extLst>
                    </p:cNvPr>
                    <p:cNvSpPr/>
                    <p:nvPr/>
                  </p:nvSpPr>
                  <p:spPr>
                    <a:xfrm>
                      <a:off x="3932336" y="2837624"/>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8" name="object 282">
                      <a:extLst>
                        <a:ext uri="{FF2B5EF4-FFF2-40B4-BE49-F238E27FC236}">
                          <a16:creationId xmlns:a16="http://schemas.microsoft.com/office/drawing/2014/main" id="{3DBF8A49-182F-44E7-B83D-FF49064B6AA8}"/>
                        </a:ext>
                      </a:extLst>
                    </p:cNvPr>
                    <p:cNvSpPr/>
                    <p:nvPr/>
                  </p:nvSpPr>
                  <p:spPr>
                    <a:xfrm>
                      <a:off x="3867394" y="2686667"/>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9" name="object 283">
                      <a:extLst>
                        <a:ext uri="{FF2B5EF4-FFF2-40B4-BE49-F238E27FC236}">
                          <a16:creationId xmlns:a16="http://schemas.microsoft.com/office/drawing/2014/main" id="{5A72B3EF-A84D-429B-AFC2-A2164CEF6E1F}"/>
                        </a:ext>
                      </a:extLst>
                    </p:cNvPr>
                    <p:cNvSpPr/>
                    <p:nvPr/>
                  </p:nvSpPr>
                  <p:spPr>
                    <a:xfrm>
                      <a:off x="3824756" y="2717817"/>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0" name="object 284">
                      <a:extLst>
                        <a:ext uri="{FF2B5EF4-FFF2-40B4-BE49-F238E27FC236}">
                          <a16:creationId xmlns:a16="http://schemas.microsoft.com/office/drawing/2014/main" id="{5B904DDD-1CBD-47ED-BEEA-19DAAF65A31F}"/>
                        </a:ext>
                      </a:extLst>
                    </p:cNvPr>
                    <p:cNvSpPr/>
                    <p:nvPr/>
                  </p:nvSpPr>
                  <p:spPr>
                    <a:xfrm>
                      <a:off x="3834595" y="267133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1" name="object 285">
                      <a:extLst>
                        <a:ext uri="{FF2B5EF4-FFF2-40B4-BE49-F238E27FC236}">
                          <a16:creationId xmlns:a16="http://schemas.microsoft.com/office/drawing/2014/main" id="{D6397FE8-A3FA-4B91-A7BE-F444EF1C1E8A}"/>
                        </a:ext>
                      </a:extLst>
                    </p:cNvPr>
                    <p:cNvSpPr/>
                    <p:nvPr/>
                  </p:nvSpPr>
                  <p:spPr>
                    <a:xfrm>
                      <a:off x="3791957" y="270248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2" name="object 286">
                      <a:extLst>
                        <a:ext uri="{FF2B5EF4-FFF2-40B4-BE49-F238E27FC236}">
                          <a16:creationId xmlns:a16="http://schemas.microsoft.com/office/drawing/2014/main" id="{31C869E4-E36C-4069-8B97-DF319BDE1E37}"/>
                        </a:ext>
                      </a:extLst>
                    </p:cNvPr>
                    <p:cNvSpPr/>
                    <p:nvPr/>
                  </p:nvSpPr>
                  <p:spPr>
                    <a:xfrm>
                      <a:off x="3769654" y="2649287"/>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3" name="object 287">
                      <a:extLst>
                        <a:ext uri="{FF2B5EF4-FFF2-40B4-BE49-F238E27FC236}">
                          <a16:creationId xmlns:a16="http://schemas.microsoft.com/office/drawing/2014/main" id="{2B5F6572-75F9-4292-A738-50B9A1E73D1A}"/>
                        </a:ext>
                      </a:extLst>
                    </p:cNvPr>
                    <p:cNvSpPr/>
                    <p:nvPr/>
                  </p:nvSpPr>
                  <p:spPr>
                    <a:xfrm>
                      <a:off x="3727016" y="2680437"/>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4" name="object 288">
                      <a:extLst>
                        <a:ext uri="{FF2B5EF4-FFF2-40B4-BE49-F238E27FC236}">
                          <a16:creationId xmlns:a16="http://schemas.microsoft.com/office/drawing/2014/main" id="{1161A67F-37C5-4A17-95B1-DF4310707640}"/>
                        </a:ext>
                      </a:extLst>
                    </p:cNvPr>
                    <p:cNvSpPr/>
                    <p:nvPr/>
                  </p:nvSpPr>
                  <p:spPr>
                    <a:xfrm>
                      <a:off x="3812293" y="2671332"/>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5" name="object 289">
                      <a:extLst>
                        <a:ext uri="{FF2B5EF4-FFF2-40B4-BE49-F238E27FC236}">
                          <a16:creationId xmlns:a16="http://schemas.microsoft.com/office/drawing/2014/main" id="{193E0DFE-282D-4B6E-A5F0-AED42ED1E521}"/>
                        </a:ext>
                      </a:extLst>
                    </p:cNvPr>
                    <p:cNvSpPr/>
                    <p:nvPr/>
                  </p:nvSpPr>
                  <p:spPr>
                    <a:xfrm>
                      <a:off x="3769654" y="270248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6" name="object 290">
                      <a:extLst>
                        <a:ext uri="{FF2B5EF4-FFF2-40B4-BE49-F238E27FC236}">
                          <a16:creationId xmlns:a16="http://schemas.microsoft.com/office/drawing/2014/main" id="{74BC6C45-AA9F-49FE-8211-5A98EE93D871}"/>
                        </a:ext>
                      </a:extLst>
                    </p:cNvPr>
                    <p:cNvSpPr/>
                    <p:nvPr/>
                  </p:nvSpPr>
                  <p:spPr>
                    <a:xfrm>
                      <a:off x="3384598" y="2276450"/>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7" name="object 291">
                      <a:extLst>
                        <a:ext uri="{FF2B5EF4-FFF2-40B4-BE49-F238E27FC236}">
                          <a16:creationId xmlns:a16="http://schemas.microsoft.com/office/drawing/2014/main" id="{08689B0A-9C68-48C3-9DF6-5C824C72CDA0}"/>
                        </a:ext>
                      </a:extLst>
                    </p:cNvPr>
                    <p:cNvSpPr/>
                    <p:nvPr/>
                  </p:nvSpPr>
                  <p:spPr>
                    <a:xfrm>
                      <a:off x="3341960" y="2307601"/>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8" name="object 292">
                      <a:extLst>
                        <a:ext uri="{FF2B5EF4-FFF2-40B4-BE49-F238E27FC236}">
                          <a16:creationId xmlns:a16="http://schemas.microsoft.com/office/drawing/2014/main" id="{0559D90B-3CDA-42EC-93E1-627A086BB7CB}"/>
                        </a:ext>
                      </a:extLst>
                    </p:cNvPr>
                    <p:cNvSpPr/>
                    <p:nvPr/>
                  </p:nvSpPr>
                  <p:spPr>
                    <a:xfrm>
                      <a:off x="3334915" y="2231123"/>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9" name="object 293">
                      <a:extLst>
                        <a:ext uri="{FF2B5EF4-FFF2-40B4-BE49-F238E27FC236}">
                          <a16:creationId xmlns:a16="http://schemas.microsoft.com/office/drawing/2014/main" id="{F2594D95-2FFA-43D7-B526-2B91FCC39F91}"/>
                        </a:ext>
                      </a:extLst>
                    </p:cNvPr>
                    <p:cNvSpPr/>
                    <p:nvPr/>
                  </p:nvSpPr>
                  <p:spPr>
                    <a:xfrm>
                      <a:off x="3292278" y="226227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0" name="object 294">
                      <a:extLst>
                        <a:ext uri="{FF2B5EF4-FFF2-40B4-BE49-F238E27FC236}">
                          <a16:creationId xmlns:a16="http://schemas.microsoft.com/office/drawing/2014/main" id="{01F5AA33-748A-4F09-B8B9-BEA87BB487A8}"/>
                        </a:ext>
                      </a:extLst>
                    </p:cNvPr>
                    <p:cNvSpPr/>
                    <p:nvPr/>
                  </p:nvSpPr>
                  <p:spPr>
                    <a:xfrm>
                      <a:off x="3278438" y="2231123"/>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1" name="object 295">
                      <a:extLst>
                        <a:ext uri="{FF2B5EF4-FFF2-40B4-BE49-F238E27FC236}">
                          <a16:creationId xmlns:a16="http://schemas.microsoft.com/office/drawing/2014/main" id="{C3CED94B-E3E6-4375-9433-B06CA0C13612}"/>
                        </a:ext>
                      </a:extLst>
                    </p:cNvPr>
                    <p:cNvSpPr/>
                    <p:nvPr/>
                  </p:nvSpPr>
                  <p:spPr>
                    <a:xfrm>
                      <a:off x="3235801" y="2262272"/>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80" name="Group 379">
                      <a:extLst>
                        <a:ext uri="{FF2B5EF4-FFF2-40B4-BE49-F238E27FC236}">
                          <a16:creationId xmlns:a16="http://schemas.microsoft.com/office/drawing/2014/main" id="{CCE0D728-47D0-6951-EF8E-8BFB33C33F41}"/>
                        </a:ext>
                      </a:extLst>
                    </p:cNvPr>
                    <p:cNvGrpSpPr/>
                    <p:nvPr/>
                  </p:nvGrpSpPr>
                  <p:grpSpPr>
                    <a:xfrm>
                      <a:off x="1760405" y="1350066"/>
                      <a:ext cx="1255561" cy="844078"/>
                      <a:chOff x="1760405" y="1350066"/>
                      <a:chExt cx="1255561" cy="844078"/>
                    </a:xfrm>
                  </p:grpSpPr>
                  <p:sp>
                    <p:nvSpPr>
                      <p:cNvPr id="332" name="object 296">
                        <a:extLst>
                          <a:ext uri="{FF2B5EF4-FFF2-40B4-BE49-F238E27FC236}">
                            <a16:creationId xmlns:a16="http://schemas.microsoft.com/office/drawing/2014/main" id="{B35ADB9F-9923-4534-8254-85D3E757CD85}"/>
                          </a:ext>
                        </a:extLst>
                      </p:cNvPr>
                      <p:cNvSpPr/>
                      <p:nvPr/>
                    </p:nvSpPr>
                    <p:spPr>
                      <a:xfrm>
                        <a:off x="2972646" y="2131346"/>
                        <a:ext cx="0" cy="62798"/>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3" name="object 297">
                        <a:extLst>
                          <a:ext uri="{FF2B5EF4-FFF2-40B4-BE49-F238E27FC236}">
                            <a16:creationId xmlns:a16="http://schemas.microsoft.com/office/drawing/2014/main" id="{03205C89-C7F3-4BB6-8932-E54218F794A7}"/>
                          </a:ext>
                        </a:extLst>
                      </p:cNvPr>
                      <p:cNvSpPr/>
                      <p:nvPr/>
                    </p:nvSpPr>
                    <p:spPr>
                      <a:xfrm>
                        <a:off x="2930008" y="2162495"/>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4" name="object 298">
                        <a:extLst>
                          <a:ext uri="{FF2B5EF4-FFF2-40B4-BE49-F238E27FC236}">
                            <a16:creationId xmlns:a16="http://schemas.microsoft.com/office/drawing/2014/main" id="{3805D57E-4E9A-4D86-921A-7B405E37C270}"/>
                          </a:ext>
                        </a:extLst>
                      </p:cNvPr>
                      <p:cNvSpPr/>
                      <p:nvPr/>
                    </p:nvSpPr>
                    <p:spPr>
                      <a:xfrm>
                        <a:off x="2924103" y="2069046"/>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5" name="object 299">
                        <a:extLst>
                          <a:ext uri="{FF2B5EF4-FFF2-40B4-BE49-F238E27FC236}">
                            <a16:creationId xmlns:a16="http://schemas.microsoft.com/office/drawing/2014/main" id="{DF12DB0A-20D0-4949-8E0F-C92E002B89CD}"/>
                          </a:ext>
                        </a:extLst>
                      </p:cNvPr>
                      <p:cNvSpPr/>
                      <p:nvPr/>
                    </p:nvSpPr>
                    <p:spPr>
                      <a:xfrm>
                        <a:off x="2881465" y="2100196"/>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6" name="object 300">
                        <a:extLst>
                          <a:ext uri="{FF2B5EF4-FFF2-40B4-BE49-F238E27FC236}">
                            <a16:creationId xmlns:a16="http://schemas.microsoft.com/office/drawing/2014/main" id="{1358641B-1F8D-45AE-9848-273930393CE2}"/>
                          </a:ext>
                        </a:extLst>
                      </p:cNvPr>
                      <p:cNvSpPr/>
                      <p:nvPr/>
                    </p:nvSpPr>
                    <p:spPr>
                      <a:xfrm>
                        <a:off x="2855883" y="1929591"/>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7" name="object 301">
                        <a:extLst>
                          <a:ext uri="{FF2B5EF4-FFF2-40B4-BE49-F238E27FC236}">
                            <a16:creationId xmlns:a16="http://schemas.microsoft.com/office/drawing/2014/main" id="{44C5B533-452B-462C-83AF-2E875A21A98A}"/>
                          </a:ext>
                        </a:extLst>
                      </p:cNvPr>
                      <p:cNvSpPr/>
                      <p:nvPr/>
                    </p:nvSpPr>
                    <p:spPr>
                      <a:xfrm>
                        <a:off x="2813245" y="1960741"/>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8" name="object 302">
                        <a:extLst>
                          <a:ext uri="{FF2B5EF4-FFF2-40B4-BE49-F238E27FC236}">
                            <a16:creationId xmlns:a16="http://schemas.microsoft.com/office/drawing/2014/main" id="{B78EFFC2-5F52-4F6A-9ACF-3E7E397B5723}"/>
                          </a:ext>
                        </a:extLst>
                      </p:cNvPr>
                      <p:cNvSpPr/>
                      <p:nvPr/>
                    </p:nvSpPr>
                    <p:spPr>
                      <a:xfrm>
                        <a:off x="2518711" y="1837580"/>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9" name="object 303">
                        <a:extLst>
                          <a:ext uri="{FF2B5EF4-FFF2-40B4-BE49-F238E27FC236}">
                            <a16:creationId xmlns:a16="http://schemas.microsoft.com/office/drawing/2014/main" id="{F6C24649-2A0F-4385-8E89-37A0B69E7D9D}"/>
                          </a:ext>
                        </a:extLst>
                      </p:cNvPr>
                      <p:cNvSpPr/>
                      <p:nvPr/>
                    </p:nvSpPr>
                    <p:spPr>
                      <a:xfrm>
                        <a:off x="2476074" y="1868730"/>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0" name="object 304">
                        <a:extLst>
                          <a:ext uri="{FF2B5EF4-FFF2-40B4-BE49-F238E27FC236}">
                            <a16:creationId xmlns:a16="http://schemas.microsoft.com/office/drawing/2014/main" id="{CDD363D1-FE67-4F81-80E4-5B6B7A3CA845}"/>
                          </a:ext>
                        </a:extLst>
                      </p:cNvPr>
                      <p:cNvSpPr/>
                      <p:nvPr/>
                    </p:nvSpPr>
                    <p:spPr>
                      <a:xfrm>
                        <a:off x="2502313" y="1820808"/>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1" name="object 305">
                        <a:extLst>
                          <a:ext uri="{FF2B5EF4-FFF2-40B4-BE49-F238E27FC236}">
                            <a16:creationId xmlns:a16="http://schemas.microsoft.com/office/drawing/2014/main" id="{252E4EE3-AF3C-437C-884C-17233C22821E}"/>
                          </a:ext>
                        </a:extLst>
                      </p:cNvPr>
                      <p:cNvSpPr/>
                      <p:nvPr/>
                    </p:nvSpPr>
                    <p:spPr>
                      <a:xfrm>
                        <a:off x="2459674" y="1851957"/>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79" name="Group 378">
                        <a:extLst>
                          <a:ext uri="{FF2B5EF4-FFF2-40B4-BE49-F238E27FC236}">
                            <a16:creationId xmlns:a16="http://schemas.microsoft.com/office/drawing/2014/main" id="{97D54FD6-DD76-3C7D-0B5A-1388C9BF8545}"/>
                          </a:ext>
                        </a:extLst>
                      </p:cNvPr>
                      <p:cNvGrpSpPr/>
                      <p:nvPr/>
                    </p:nvGrpSpPr>
                    <p:grpSpPr>
                      <a:xfrm>
                        <a:off x="1760405" y="1350066"/>
                        <a:ext cx="709133" cy="438751"/>
                        <a:chOff x="1760405" y="1350066"/>
                        <a:chExt cx="709133" cy="438751"/>
                      </a:xfrm>
                    </p:grpSpPr>
                    <p:sp>
                      <p:nvSpPr>
                        <p:cNvPr id="126" name="object 90">
                          <a:extLst>
                            <a:ext uri="{FF2B5EF4-FFF2-40B4-BE49-F238E27FC236}">
                              <a16:creationId xmlns:a16="http://schemas.microsoft.com/office/drawing/2014/main" id="{056D479D-E5E2-4B10-86E8-67800359505B}"/>
                            </a:ext>
                          </a:extLst>
                        </p:cNvPr>
                        <p:cNvSpPr/>
                        <p:nvPr/>
                      </p:nvSpPr>
                      <p:spPr>
                        <a:xfrm>
                          <a:off x="1864870" y="1350066"/>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27" name="object 91">
                          <a:extLst>
                            <a:ext uri="{FF2B5EF4-FFF2-40B4-BE49-F238E27FC236}">
                              <a16:creationId xmlns:a16="http://schemas.microsoft.com/office/drawing/2014/main" id="{B31FCE6E-D58C-4F58-B884-74583A5C182C}"/>
                            </a:ext>
                          </a:extLst>
                        </p:cNvPr>
                        <p:cNvSpPr/>
                        <p:nvPr/>
                      </p:nvSpPr>
                      <p:spPr>
                        <a:xfrm>
                          <a:off x="1822230" y="1381216"/>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377" name="Group 376">
                          <a:extLst>
                            <a:ext uri="{FF2B5EF4-FFF2-40B4-BE49-F238E27FC236}">
                              <a16:creationId xmlns:a16="http://schemas.microsoft.com/office/drawing/2014/main" id="{BC88E95B-78F9-4132-BA87-010BB060E380}"/>
                            </a:ext>
                          </a:extLst>
                        </p:cNvPr>
                        <p:cNvGrpSpPr/>
                        <p:nvPr/>
                      </p:nvGrpSpPr>
                      <p:grpSpPr>
                        <a:xfrm>
                          <a:off x="1993275" y="1545830"/>
                          <a:ext cx="476263" cy="242987"/>
                          <a:chOff x="1993275" y="1545830"/>
                          <a:chExt cx="476263" cy="242987"/>
                        </a:xfrm>
                      </p:grpSpPr>
                      <p:sp>
                        <p:nvSpPr>
                          <p:cNvPr id="132" name="object 96">
                            <a:extLst>
                              <a:ext uri="{FF2B5EF4-FFF2-40B4-BE49-F238E27FC236}">
                                <a16:creationId xmlns:a16="http://schemas.microsoft.com/office/drawing/2014/main" id="{D6B3AF87-64B5-460C-B907-0BD5F4271DD9}"/>
                              </a:ext>
                            </a:extLst>
                          </p:cNvPr>
                          <p:cNvSpPr/>
                          <p:nvPr/>
                        </p:nvSpPr>
                        <p:spPr>
                          <a:xfrm>
                            <a:off x="2180228" y="1577458"/>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3" name="object 97">
                            <a:extLst>
                              <a:ext uri="{FF2B5EF4-FFF2-40B4-BE49-F238E27FC236}">
                                <a16:creationId xmlns:a16="http://schemas.microsoft.com/office/drawing/2014/main" id="{70EB1734-ED4C-4AAF-A386-848531D8C7EE}"/>
                              </a:ext>
                            </a:extLst>
                          </p:cNvPr>
                          <p:cNvSpPr/>
                          <p:nvPr/>
                        </p:nvSpPr>
                        <p:spPr>
                          <a:xfrm>
                            <a:off x="2137589" y="1608608"/>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2" name="object 306">
                            <a:extLst>
                              <a:ext uri="{FF2B5EF4-FFF2-40B4-BE49-F238E27FC236}">
                                <a16:creationId xmlns:a16="http://schemas.microsoft.com/office/drawing/2014/main" id="{BB95F916-615C-48AA-BB12-4A74077FAC2F}"/>
                              </a:ext>
                            </a:extLst>
                          </p:cNvPr>
                          <p:cNvSpPr/>
                          <p:nvPr/>
                        </p:nvSpPr>
                        <p:spPr>
                          <a:xfrm>
                            <a:off x="2426219" y="1726019"/>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3" name="object 307">
                            <a:extLst>
                              <a:ext uri="{FF2B5EF4-FFF2-40B4-BE49-F238E27FC236}">
                                <a16:creationId xmlns:a16="http://schemas.microsoft.com/office/drawing/2014/main" id="{F35BD2DE-373E-405B-AF16-BEC9E9581CF6}"/>
                              </a:ext>
                            </a:extLst>
                          </p:cNvPr>
                          <p:cNvSpPr/>
                          <p:nvPr/>
                        </p:nvSpPr>
                        <p:spPr>
                          <a:xfrm>
                            <a:off x="2383580" y="1757168"/>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4" name="object 308">
                            <a:extLst>
                              <a:ext uri="{FF2B5EF4-FFF2-40B4-BE49-F238E27FC236}">
                                <a16:creationId xmlns:a16="http://schemas.microsoft.com/office/drawing/2014/main" id="{84E485C2-AEF9-4A24-B8ED-07D6886DEF82}"/>
                              </a:ext>
                            </a:extLst>
                          </p:cNvPr>
                          <p:cNvSpPr/>
                          <p:nvPr/>
                        </p:nvSpPr>
                        <p:spPr>
                          <a:xfrm>
                            <a:off x="2383580" y="1623465"/>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5" name="object 309">
                            <a:extLst>
                              <a:ext uri="{FF2B5EF4-FFF2-40B4-BE49-F238E27FC236}">
                                <a16:creationId xmlns:a16="http://schemas.microsoft.com/office/drawing/2014/main" id="{1920C599-21F4-4872-8C5F-A988E4655287}"/>
                              </a:ext>
                            </a:extLst>
                          </p:cNvPr>
                          <p:cNvSpPr/>
                          <p:nvPr/>
                        </p:nvSpPr>
                        <p:spPr>
                          <a:xfrm>
                            <a:off x="2340943" y="1654614"/>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6" name="object 310">
                            <a:extLst>
                              <a:ext uri="{FF2B5EF4-FFF2-40B4-BE49-F238E27FC236}">
                                <a16:creationId xmlns:a16="http://schemas.microsoft.com/office/drawing/2014/main" id="{899CF3E5-90B1-4D69-890C-23411B757646}"/>
                              </a:ext>
                            </a:extLst>
                          </p:cNvPr>
                          <p:cNvSpPr/>
                          <p:nvPr/>
                        </p:nvSpPr>
                        <p:spPr>
                          <a:xfrm>
                            <a:off x="2325182" y="1592314"/>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7" name="object 311">
                            <a:extLst>
                              <a:ext uri="{FF2B5EF4-FFF2-40B4-BE49-F238E27FC236}">
                                <a16:creationId xmlns:a16="http://schemas.microsoft.com/office/drawing/2014/main" id="{E9BE423A-9B1E-41B0-BA44-1C4954457F36}"/>
                              </a:ext>
                            </a:extLst>
                          </p:cNvPr>
                          <p:cNvSpPr/>
                          <p:nvPr/>
                        </p:nvSpPr>
                        <p:spPr>
                          <a:xfrm>
                            <a:off x="2282544" y="1623465"/>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8" name="object 312">
                            <a:extLst>
                              <a:ext uri="{FF2B5EF4-FFF2-40B4-BE49-F238E27FC236}">
                                <a16:creationId xmlns:a16="http://schemas.microsoft.com/office/drawing/2014/main" id="{07A5B97D-6CEC-4C4B-84A2-3BECB5721787}"/>
                              </a:ext>
                            </a:extLst>
                          </p:cNvPr>
                          <p:cNvSpPr/>
                          <p:nvPr/>
                        </p:nvSpPr>
                        <p:spPr>
                          <a:xfrm>
                            <a:off x="2313373" y="1592314"/>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9" name="object 313">
                            <a:extLst>
                              <a:ext uri="{FF2B5EF4-FFF2-40B4-BE49-F238E27FC236}">
                                <a16:creationId xmlns:a16="http://schemas.microsoft.com/office/drawing/2014/main" id="{236EC9FE-7B5E-48EF-B198-858525A032E0}"/>
                              </a:ext>
                            </a:extLst>
                          </p:cNvPr>
                          <p:cNvSpPr/>
                          <p:nvPr/>
                        </p:nvSpPr>
                        <p:spPr>
                          <a:xfrm>
                            <a:off x="2270736" y="1623465"/>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0" name="object 314">
                            <a:extLst>
                              <a:ext uri="{FF2B5EF4-FFF2-40B4-BE49-F238E27FC236}">
                                <a16:creationId xmlns:a16="http://schemas.microsoft.com/office/drawing/2014/main" id="{6061D4E9-D96A-464C-8BBE-5F4FCAF348F5}"/>
                              </a:ext>
                            </a:extLst>
                          </p:cNvPr>
                          <p:cNvSpPr/>
                          <p:nvPr/>
                        </p:nvSpPr>
                        <p:spPr>
                          <a:xfrm>
                            <a:off x="2212355" y="1592314"/>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1" name="object 315">
                            <a:extLst>
                              <a:ext uri="{FF2B5EF4-FFF2-40B4-BE49-F238E27FC236}">
                                <a16:creationId xmlns:a16="http://schemas.microsoft.com/office/drawing/2014/main" id="{E0C14113-396A-463A-AD25-8195C563E806}"/>
                              </a:ext>
                            </a:extLst>
                          </p:cNvPr>
                          <p:cNvSpPr/>
                          <p:nvPr/>
                        </p:nvSpPr>
                        <p:spPr>
                          <a:xfrm>
                            <a:off x="2169716" y="1623465"/>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2" name="object 316">
                            <a:extLst>
                              <a:ext uri="{FF2B5EF4-FFF2-40B4-BE49-F238E27FC236}">
                                <a16:creationId xmlns:a16="http://schemas.microsoft.com/office/drawing/2014/main" id="{41AC436E-539B-4C6F-9163-CDCACC89B3BB}"/>
                              </a:ext>
                            </a:extLst>
                          </p:cNvPr>
                          <p:cNvSpPr/>
                          <p:nvPr/>
                        </p:nvSpPr>
                        <p:spPr>
                          <a:xfrm>
                            <a:off x="2203171" y="1592314"/>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3" name="object 317">
                            <a:extLst>
                              <a:ext uri="{FF2B5EF4-FFF2-40B4-BE49-F238E27FC236}">
                                <a16:creationId xmlns:a16="http://schemas.microsoft.com/office/drawing/2014/main" id="{DDFC00AD-2B05-453C-A598-A4597544B7CF}"/>
                              </a:ext>
                            </a:extLst>
                          </p:cNvPr>
                          <p:cNvSpPr/>
                          <p:nvPr/>
                        </p:nvSpPr>
                        <p:spPr>
                          <a:xfrm>
                            <a:off x="2160532" y="1623465"/>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4" name="object 318">
                            <a:extLst>
                              <a:ext uri="{FF2B5EF4-FFF2-40B4-BE49-F238E27FC236}">
                                <a16:creationId xmlns:a16="http://schemas.microsoft.com/office/drawing/2014/main" id="{1BA5AFE7-E4BB-4A68-BEFA-2C1F2613AF20}"/>
                              </a:ext>
                            </a:extLst>
                          </p:cNvPr>
                          <p:cNvSpPr/>
                          <p:nvPr/>
                        </p:nvSpPr>
                        <p:spPr>
                          <a:xfrm>
                            <a:off x="2180868" y="1576980"/>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5" name="object 319">
                            <a:extLst>
                              <a:ext uri="{FF2B5EF4-FFF2-40B4-BE49-F238E27FC236}">
                                <a16:creationId xmlns:a16="http://schemas.microsoft.com/office/drawing/2014/main" id="{A72550E2-1A83-4168-B086-7A6F2A1A1B73}"/>
                              </a:ext>
                            </a:extLst>
                          </p:cNvPr>
                          <p:cNvSpPr/>
                          <p:nvPr/>
                        </p:nvSpPr>
                        <p:spPr>
                          <a:xfrm>
                            <a:off x="2138229" y="1608130"/>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6" name="object 320">
                            <a:extLst>
                              <a:ext uri="{FF2B5EF4-FFF2-40B4-BE49-F238E27FC236}">
                                <a16:creationId xmlns:a16="http://schemas.microsoft.com/office/drawing/2014/main" id="{D21B8B20-4EB3-4303-86B7-044DFEDA075D}"/>
                              </a:ext>
                            </a:extLst>
                          </p:cNvPr>
                          <p:cNvSpPr/>
                          <p:nvPr/>
                        </p:nvSpPr>
                        <p:spPr>
                          <a:xfrm>
                            <a:off x="2035915" y="1545830"/>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7" name="object 321">
                            <a:extLst>
                              <a:ext uri="{FF2B5EF4-FFF2-40B4-BE49-F238E27FC236}">
                                <a16:creationId xmlns:a16="http://schemas.microsoft.com/office/drawing/2014/main" id="{C938989A-B938-4121-829C-7E8A6BF67A3A}"/>
                              </a:ext>
                            </a:extLst>
                          </p:cNvPr>
                          <p:cNvSpPr/>
                          <p:nvPr/>
                        </p:nvSpPr>
                        <p:spPr>
                          <a:xfrm>
                            <a:off x="1993275" y="1576980"/>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358" name="object 322">
                          <a:extLst>
                            <a:ext uri="{FF2B5EF4-FFF2-40B4-BE49-F238E27FC236}">
                              <a16:creationId xmlns:a16="http://schemas.microsoft.com/office/drawing/2014/main" id="{0B720DBE-FB09-485F-9FE8-42EEA8FB1982}"/>
                            </a:ext>
                          </a:extLst>
                        </p:cNvPr>
                        <p:cNvSpPr/>
                        <p:nvPr/>
                      </p:nvSpPr>
                      <p:spPr>
                        <a:xfrm>
                          <a:off x="1857490" y="1355098"/>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9" name="object 323">
                          <a:extLst>
                            <a:ext uri="{FF2B5EF4-FFF2-40B4-BE49-F238E27FC236}">
                              <a16:creationId xmlns:a16="http://schemas.microsoft.com/office/drawing/2014/main" id="{7B1D3838-9F0A-4176-9087-DA1BF655143F}"/>
                            </a:ext>
                          </a:extLst>
                        </p:cNvPr>
                        <p:cNvSpPr/>
                        <p:nvPr/>
                      </p:nvSpPr>
                      <p:spPr>
                        <a:xfrm>
                          <a:off x="1814851" y="1386248"/>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0" name="object 324">
                          <a:extLst>
                            <a:ext uri="{FF2B5EF4-FFF2-40B4-BE49-F238E27FC236}">
                              <a16:creationId xmlns:a16="http://schemas.microsoft.com/office/drawing/2014/main" id="{6FCAC5B6-259B-4BEF-87EC-D96025C38E46}"/>
                            </a:ext>
                          </a:extLst>
                        </p:cNvPr>
                        <p:cNvSpPr/>
                        <p:nvPr/>
                      </p:nvSpPr>
                      <p:spPr>
                        <a:xfrm>
                          <a:off x="1803043" y="1355098"/>
                          <a:ext cx="0" cy="62798"/>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1" name="object 325">
                          <a:extLst>
                            <a:ext uri="{FF2B5EF4-FFF2-40B4-BE49-F238E27FC236}">
                              <a16:creationId xmlns:a16="http://schemas.microsoft.com/office/drawing/2014/main" id="{FE7A39CB-F4A6-422C-9591-072EF6B04C6C}"/>
                            </a:ext>
                          </a:extLst>
                        </p:cNvPr>
                        <p:cNvSpPr/>
                        <p:nvPr/>
                      </p:nvSpPr>
                      <p:spPr>
                        <a:xfrm>
                          <a:off x="1760405" y="1386248"/>
                          <a:ext cx="8595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grpSp>
              </p:grpSp>
            </p:grpSp>
          </p:grpSp>
        </p:grpSp>
      </p:grpSp>
      <p:graphicFrame>
        <p:nvGraphicFramePr>
          <p:cNvPr id="4" name="Table 90">
            <a:extLst>
              <a:ext uri="{FF2B5EF4-FFF2-40B4-BE49-F238E27FC236}">
                <a16:creationId xmlns:a16="http://schemas.microsoft.com/office/drawing/2014/main" id="{3FF86AF5-D9C1-4674-EDD2-1A2F9B4616BF}"/>
              </a:ext>
            </a:extLst>
          </p:cNvPr>
          <p:cNvGraphicFramePr>
            <a:graphicFrameLocks noGrp="1"/>
          </p:cNvGraphicFramePr>
          <p:nvPr/>
        </p:nvGraphicFramePr>
        <p:xfrm>
          <a:off x="1284148" y="5232140"/>
          <a:ext cx="10044258" cy="152400"/>
        </p:xfrm>
        <a:graphic>
          <a:graphicData uri="http://schemas.openxmlformats.org/drawingml/2006/table">
            <a:tbl>
              <a:tblPr firstRow="1" bandRow="1">
                <a:tableStyleId>{5C22544A-7EE6-4342-B048-85BDC9FD1C3A}</a:tableStyleId>
              </a:tblPr>
              <a:tblGrid>
                <a:gridCol w="239149">
                  <a:extLst>
                    <a:ext uri="{9D8B030D-6E8A-4147-A177-3AD203B41FA5}">
                      <a16:colId xmlns:a16="http://schemas.microsoft.com/office/drawing/2014/main" val="3688465254"/>
                    </a:ext>
                  </a:extLst>
                </a:gridCol>
                <a:gridCol w="239149">
                  <a:extLst>
                    <a:ext uri="{9D8B030D-6E8A-4147-A177-3AD203B41FA5}">
                      <a16:colId xmlns:a16="http://schemas.microsoft.com/office/drawing/2014/main" val="3533100634"/>
                    </a:ext>
                  </a:extLst>
                </a:gridCol>
                <a:gridCol w="239149">
                  <a:extLst>
                    <a:ext uri="{9D8B030D-6E8A-4147-A177-3AD203B41FA5}">
                      <a16:colId xmlns:a16="http://schemas.microsoft.com/office/drawing/2014/main" val="4272197458"/>
                    </a:ext>
                  </a:extLst>
                </a:gridCol>
                <a:gridCol w="239149">
                  <a:extLst>
                    <a:ext uri="{9D8B030D-6E8A-4147-A177-3AD203B41FA5}">
                      <a16:colId xmlns:a16="http://schemas.microsoft.com/office/drawing/2014/main" val="1262943601"/>
                    </a:ext>
                  </a:extLst>
                </a:gridCol>
                <a:gridCol w="239149">
                  <a:extLst>
                    <a:ext uri="{9D8B030D-6E8A-4147-A177-3AD203B41FA5}">
                      <a16:colId xmlns:a16="http://schemas.microsoft.com/office/drawing/2014/main" val="3861830748"/>
                    </a:ext>
                  </a:extLst>
                </a:gridCol>
                <a:gridCol w="239149">
                  <a:extLst>
                    <a:ext uri="{9D8B030D-6E8A-4147-A177-3AD203B41FA5}">
                      <a16:colId xmlns:a16="http://schemas.microsoft.com/office/drawing/2014/main" val="2831492873"/>
                    </a:ext>
                  </a:extLst>
                </a:gridCol>
                <a:gridCol w="239149">
                  <a:extLst>
                    <a:ext uri="{9D8B030D-6E8A-4147-A177-3AD203B41FA5}">
                      <a16:colId xmlns:a16="http://schemas.microsoft.com/office/drawing/2014/main" val="2812375695"/>
                    </a:ext>
                  </a:extLst>
                </a:gridCol>
                <a:gridCol w="239149">
                  <a:extLst>
                    <a:ext uri="{9D8B030D-6E8A-4147-A177-3AD203B41FA5}">
                      <a16:colId xmlns:a16="http://schemas.microsoft.com/office/drawing/2014/main" val="399999154"/>
                    </a:ext>
                  </a:extLst>
                </a:gridCol>
                <a:gridCol w="239149">
                  <a:extLst>
                    <a:ext uri="{9D8B030D-6E8A-4147-A177-3AD203B41FA5}">
                      <a16:colId xmlns:a16="http://schemas.microsoft.com/office/drawing/2014/main" val="1150359247"/>
                    </a:ext>
                  </a:extLst>
                </a:gridCol>
                <a:gridCol w="239149">
                  <a:extLst>
                    <a:ext uri="{9D8B030D-6E8A-4147-A177-3AD203B41FA5}">
                      <a16:colId xmlns:a16="http://schemas.microsoft.com/office/drawing/2014/main" val="196388524"/>
                    </a:ext>
                  </a:extLst>
                </a:gridCol>
                <a:gridCol w="239149">
                  <a:extLst>
                    <a:ext uri="{9D8B030D-6E8A-4147-A177-3AD203B41FA5}">
                      <a16:colId xmlns:a16="http://schemas.microsoft.com/office/drawing/2014/main" val="1010348775"/>
                    </a:ext>
                  </a:extLst>
                </a:gridCol>
                <a:gridCol w="239149">
                  <a:extLst>
                    <a:ext uri="{9D8B030D-6E8A-4147-A177-3AD203B41FA5}">
                      <a16:colId xmlns:a16="http://schemas.microsoft.com/office/drawing/2014/main" val="2280847546"/>
                    </a:ext>
                  </a:extLst>
                </a:gridCol>
                <a:gridCol w="239149">
                  <a:extLst>
                    <a:ext uri="{9D8B030D-6E8A-4147-A177-3AD203B41FA5}">
                      <a16:colId xmlns:a16="http://schemas.microsoft.com/office/drawing/2014/main" val="4289741403"/>
                    </a:ext>
                  </a:extLst>
                </a:gridCol>
                <a:gridCol w="239149">
                  <a:extLst>
                    <a:ext uri="{9D8B030D-6E8A-4147-A177-3AD203B41FA5}">
                      <a16:colId xmlns:a16="http://schemas.microsoft.com/office/drawing/2014/main" val="1501320654"/>
                    </a:ext>
                  </a:extLst>
                </a:gridCol>
                <a:gridCol w="239149">
                  <a:extLst>
                    <a:ext uri="{9D8B030D-6E8A-4147-A177-3AD203B41FA5}">
                      <a16:colId xmlns:a16="http://schemas.microsoft.com/office/drawing/2014/main" val="2972483654"/>
                    </a:ext>
                  </a:extLst>
                </a:gridCol>
                <a:gridCol w="239149">
                  <a:extLst>
                    <a:ext uri="{9D8B030D-6E8A-4147-A177-3AD203B41FA5}">
                      <a16:colId xmlns:a16="http://schemas.microsoft.com/office/drawing/2014/main" val="1899450202"/>
                    </a:ext>
                  </a:extLst>
                </a:gridCol>
                <a:gridCol w="239149">
                  <a:extLst>
                    <a:ext uri="{9D8B030D-6E8A-4147-A177-3AD203B41FA5}">
                      <a16:colId xmlns:a16="http://schemas.microsoft.com/office/drawing/2014/main" val="375798996"/>
                    </a:ext>
                  </a:extLst>
                </a:gridCol>
                <a:gridCol w="239149">
                  <a:extLst>
                    <a:ext uri="{9D8B030D-6E8A-4147-A177-3AD203B41FA5}">
                      <a16:colId xmlns:a16="http://schemas.microsoft.com/office/drawing/2014/main" val="3327115517"/>
                    </a:ext>
                  </a:extLst>
                </a:gridCol>
                <a:gridCol w="239149">
                  <a:extLst>
                    <a:ext uri="{9D8B030D-6E8A-4147-A177-3AD203B41FA5}">
                      <a16:colId xmlns:a16="http://schemas.microsoft.com/office/drawing/2014/main" val="2452430187"/>
                    </a:ext>
                  </a:extLst>
                </a:gridCol>
                <a:gridCol w="239149">
                  <a:extLst>
                    <a:ext uri="{9D8B030D-6E8A-4147-A177-3AD203B41FA5}">
                      <a16:colId xmlns:a16="http://schemas.microsoft.com/office/drawing/2014/main" val="823823413"/>
                    </a:ext>
                  </a:extLst>
                </a:gridCol>
                <a:gridCol w="239149">
                  <a:extLst>
                    <a:ext uri="{9D8B030D-6E8A-4147-A177-3AD203B41FA5}">
                      <a16:colId xmlns:a16="http://schemas.microsoft.com/office/drawing/2014/main" val="2245434760"/>
                    </a:ext>
                  </a:extLst>
                </a:gridCol>
                <a:gridCol w="239149">
                  <a:extLst>
                    <a:ext uri="{9D8B030D-6E8A-4147-A177-3AD203B41FA5}">
                      <a16:colId xmlns:a16="http://schemas.microsoft.com/office/drawing/2014/main" val="2634094306"/>
                    </a:ext>
                  </a:extLst>
                </a:gridCol>
                <a:gridCol w="239149">
                  <a:extLst>
                    <a:ext uri="{9D8B030D-6E8A-4147-A177-3AD203B41FA5}">
                      <a16:colId xmlns:a16="http://schemas.microsoft.com/office/drawing/2014/main" val="2075727895"/>
                    </a:ext>
                  </a:extLst>
                </a:gridCol>
                <a:gridCol w="239149">
                  <a:extLst>
                    <a:ext uri="{9D8B030D-6E8A-4147-A177-3AD203B41FA5}">
                      <a16:colId xmlns:a16="http://schemas.microsoft.com/office/drawing/2014/main" val="1489975824"/>
                    </a:ext>
                  </a:extLst>
                </a:gridCol>
                <a:gridCol w="239149">
                  <a:extLst>
                    <a:ext uri="{9D8B030D-6E8A-4147-A177-3AD203B41FA5}">
                      <a16:colId xmlns:a16="http://schemas.microsoft.com/office/drawing/2014/main" val="708088946"/>
                    </a:ext>
                  </a:extLst>
                </a:gridCol>
                <a:gridCol w="239149">
                  <a:extLst>
                    <a:ext uri="{9D8B030D-6E8A-4147-A177-3AD203B41FA5}">
                      <a16:colId xmlns:a16="http://schemas.microsoft.com/office/drawing/2014/main" val="283902290"/>
                    </a:ext>
                  </a:extLst>
                </a:gridCol>
                <a:gridCol w="239149">
                  <a:extLst>
                    <a:ext uri="{9D8B030D-6E8A-4147-A177-3AD203B41FA5}">
                      <a16:colId xmlns:a16="http://schemas.microsoft.com/office/drawing/2014/main" val="294663645"/>
                    </a:ext>
                  </a:extLst>
                </a:gridCol>
                <a:gridCol w="239149">
                  <a:extLst>
                    <a:ext uri="{9D8B030D-6E8A-4147-A177-3AD203B41FA5}">
                      <a16:colId xmlns:a16="http://schemas.microsoft.com/office/drawing/2014/main" val="1397342603"/>
                    </a:ext>
                  </a:extLst>
                </a:gridCol>
                <a:gridCol w="239149">
                  <a:extLst>
                    <a:ext uri="{9D8B030D-6E8A-4147-A177-3AD203B41FA5}">
                      <a16:colId xmlns:a16="http://schemas.microsoft.com/office/drawing/2014/main" val="2227745950"/>
                    </a:ext>
                  </a:extLst>
                </a:gridCol>
                <a:gridCol w="239149">
                  <a:extLst>
                    <a:ext uri="{9D8B030D-6E8A-4147-A177-3AD203B41FA5}">
                      <a16:colId xmlns:a16="http://schemas.microsoft.com/office/drawing/2014/main" val="3494694589"/>
                    </a:ext>
                  </a:extLst>
                </a:gridCol>
                <a:gridCol w="239149">
                  <a:extLst>
                    <a:ext uri="{9D8B030D-6E8A-4147-A177-3AD203B41FA5}">
                      <a16:colId xmlns:a16="http://schemas.microsoft.com/office/drawing/2014/main" val="1520357922"/>
                    </a:ext>
                  </a:extLst>
                </a:gridCol>
                <a:gridCol w="239149">
                  <a:extLst>
                    <a:ext uri="{9D8B030D-6E8A-4147-A177-3AD203B41FA5}">
                      <a16:colId xmlns:a16="http://schemas.microsoft.com/office/drawing/2014/main" val="1635611753"/>
                    </a:ext>
                  </a:extLst>
                </a:gridCol>
                <a:gridCol w="239149">
                  <a:extLst>
                    <a:ext uri="{9D8B030D-6E8A-4147-A177-3AD203B41FA5}">
                      <a16:colId xmlns:a16="http://schemas.microsoft.com/office/drawing/2014/main" val="2218749323"/>
                    </a:ext>
                  </a:extLst>
                </a:gridCol>
                <a:gridCol w="239149">
                  <a:extLst>
                    <a:ext uri="{9D8B030D-6E8A-4147-A177-3AD203B41FA5}">
                      <a16:colId xmlns:a16="http://schemas.microsoft.com/office/drawing/2014/main" val="803321530"/>
                    </a:ext>
                  </a:extLst>
                </a:gridCol>
                <a:gridCol w="239149">
                  <a:extLst>
                    <a:ext uri="{9D8B030D-6E8A-4147-A177-3AD203B41FA5}">
                      <a16:colId xmlns:a16="http://schemas.microsoft.com/office/drawing/2014/main" val="714470777"/>
                    </a:ext>
                  </a:extLst>
                </a:gridCol>
                <a:gridCol w="239149">
                  <a:extLst>
                    <a:ext uri="{9D8B030D-6E8A-4147-A177-3AD203B41FA5}">
                      <a16:colId xmlns:a16="http://schemas.microsoft.com/office/drawing/2014/main" val="4066391322"/>
                    </a:ext>
                  </a:extLst>
                </a:gridCol>
                <a:gridCol w="239149">
                  <a:extLst>
                    <a:ext uri="{9D8B030D-6E8A-4147-A177-3AD203B41FA5}">
                      <a16:colId xmlns:a16="http://schemas.microsoft.com/office/drawing/2014/main" val="3216042964"/>
                    </a:ext>
                  </a:extLst>
                </a:gridCol>
                <a:gridCol w="239149">
                  <a:extLst>
                    <a:ext uri="{9D8B030D-6E8A-4147-A177-3AD203B41FA5}">
                      <a16:colId xmlns:a16="http://schemas.microsoft.com/office/drawing/2014/main" val="2252477062"/>
                    </a:ext>
                  </a:extLst>
                </a:gridCol>
                <a:gridCol w="239149">
                  <a:extLst>
                    <a:ext uri="{9D8B030D-6E8A-4147-A177-3AD203B41FA5}">
                      <a16:colId xmlns:a16="http://schemas.microsoft.com/office/drawing/2014/main" val="885322295"/>
                    </a:ext>
                  </a:extLst>
                </a:gridCol>
                <a:gridCol w="239149">
                  <a:extLst>
                    <a:ext uri="{9D8B030D-6E8A-4147-A177-3AD203B41FA5}">
                      <a16:colId xmlns:a16="http://schemas.microsoft.com/office/drawing/2014/main" val="1676803701"/>
                    </a:ext>
                  </a:extLst>
                </a:gridCol>
                <a:gridCol w="239149">
                  <a:extLst>
                    <a:ext uri="{9D8B030D-6E8A-4147-A177-3AD203B41FA5}">
                      <a16:colId xmlns:a16="http://schemas.microsoft.com/office/drawing/2014/main" val="1203358177"/>
                    </a:ext>
                  </a:extLst>
                </a:gridCol>
                <a:gridCol w="239149">
                  <a:extLst>
                    <a:ext uri="{9D8B030D-6E8A-4147-A177-3AD203B41FA5}">
                      <a16:colId xmlns:a16="http://schemas.microsoft.com/office/drawing/2014/main" val="391192926"/>
                    </a:ext>
                  </a:extLst>
                </a:gridCol>
              </a:tblGrid>
              <a:tr h="144885">
                <a:tc>
                  <a:txBody>
                    <a:bodyPr/>
                    <a:lstStyle/>
                    <a:p>
                      <a:pPr algn="ctr"/>
                      <a:r>
                        <a:rPr lang="en-US" sz="1000" b="0" dirty="0">
                          <a:solidFill>
                            <a:srgbClr val="808285"/>
                          </a:solidFill>
                          <a:latin typeface="Arial" panose="020B0604020202020204" pitchFamily="34" charset="0"/>
                          <a:cs typeface="Arial" panose="020B0604020202020204" pitchFamily="34" charset="0"/>
                        </a:rPr>
                        <a:t>282</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273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237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226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168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122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91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14</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12</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rgbClr val="808285"/>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7126971"/>
                  </a:ext>
                </a:extLst>
              </a:tr>
            </a:tbl>
          </a:graphicData>
        </a:graphic>
      </p:graphicFrame>
      <p:graphicFrame>
        <p:nvGraphicFramePr>
          <p:cNvPr id="388" name="Table 7">
            <a:extLst>
              <a:ext uri="{FF2B5EF4-FFF2-40B4-BE49-F238E27FC236}">
                <a16:creationId xmlns:a16="http://schemas.microsoft.com/office/drawing/2014/main" id="{60CA2EF9-4A3B-CF4B-8A07-EB79D86C39AF}"/>
              </a:ext>
            </a:extLst>
          </p:cNvPr>
          <p:cNvGraphicFramePr>
            <a:graphicFrameLocks noGrp="1"/>
          </p:cNvGraphicFramePr>
          <p:nvPr/>
        </p:nvGraphicFramePr>
        <p:xfrm>
          <a:off x="6874456" y="707360"/>
          <a:ext cx="4829938" cy="1497504"/>
        </p:xfrm>
        <a:graphic>
          <a:graphicData uri="http://schemas.openxmlformats.org/drawingml/2006/table">
            <a:tbl>
              <a:tblPr firstRow="1" bandRow="1">
                <a:tableStyleId>{5C22544A-7EE6-4342-B048-85BDC9FD1C3A}</a:tableStyleId>
              </a:tblPr>
              <a:tblGrid>
                <a:gridCol w="2324462">
                  <a:extLst>
                    <a:ext uri="{9D8B030D-6E8A-4147-A177-3AD203B41FA5}">
                      <a16:colId xmlns:a16="http://schemas.microsoft.com/office/drawing/2014/main" val="592526170"/>
                    </a:ext>
                  </a:extLst>
                </a:gridCol>
                <a:gridCol w="1252738">
                  <a:extLst>
                    <a:ext uri="{9D8B030D-6E8A-4147-A177-3AD203B41FA5}">
                      <a16:colId xmlns:a16="http://schemas.microsoft.com/office/drawing/2014/main" val="3160497935"/>
                    </a:ext>
                  </a:extLst>
                </a:gridCol>
                <a:gridCol w="1252738">
                  <a:extLst>
                    <a:ext uri="{9D8B030D-6E8A-4147-A177-3AD203B41FA5}">
                      <a16:colId xmlns:a16="http://schemas.microsoft.com/office/drawing/2014/main" val="3559457271"/>
                    </a:ext>
                  </a:extLst>
                </a:gridCol>
              </a:tblGrid>
              <a:tr h="346151">
                <a:tc>
                  <a:txBody>
                    <a:bodyPr/>
                    <a:lstStyle/>
                    <a:p>
                      <a:endParaRPr lang="en-US" sz="1200" dirty="0">
                        <a:latin typeface="Arial" panose="020B0604020202020204" pitchFamily="34" charset="0"/>
                        <a:cs typeface="Arial" panose="020B0604020202020204" pitchFamily="34" charset="0"/>
                      </a:endParaRPr>
                    </a:p>
                  </a:txBody>
                  <a:tcPr marL="54337" marR="54337" marT="27168" marB="27168">
                    <a:noFill/>
                  </a:tcPr>
                </a:tc>
                <a:tc>
                  <a:txBody>
                    <a:bodyPr/>
                    <a:lstStyle/>
                    <a:p>
                      <a:pPr algn="ctr"/>
                      <a:r>
                        <a:rPr lang="en-US" sz="1200" dirty="0">
                          <a:latin typeface="Arial" panose="020B0604020202020204" pitchFamily="34" charset="0"/>
                          <a:cs typeface="Arial" panose="020B0604020202020204" pitchFamily="34" charset="0"/>
                        </a:rPr>
                        <a:t>Zolbetuximab + mFOLFOX6</a:t>
                      </a:r>
                    </a:p>
                  </a:txBody>
                  <a:tcPr marL="54337" marR="54337" marT="27168" marB="27168"/>
                </a:tc>
                <a:tc>
                  <a:txBody>
                    <a:bodyPr/>
                    <a:lstStyle/>
                    <a:p>
                      <a:pPr algn="ctr"/>
                      <a:r>
                        <a:rPr lang="en-US" sz="1200" dirty="0">
                          <a:latin typeface="Arial" panose="020B0604020202020204" pitchFamily="34" charset="0"/>
                          <a:cs typeface="Arial" panose="020B0604020202020204" pitchFamily="34" charset="0"/>
                        </a:rPr>
                        <a:t>Placebo + mFOLFOX6</a:t>
                      </a:r>
                    </a:p>
                  </a:txBody>
                  <a:tcPr marL="54337" marR="54337" marT="27168" marB="27168">
                    <a:solidFill>
                      <a:schemeClr val="accent6"/>
                    </a:solidFill>
                  </a:tcPr>
                </a:tc>
                <a:extLst>
                  <a:ext uri="{0D108BD9-81ED-4DB2-BD59-A6C34878D82A}">
                    <a16:rowId xmlns:a16="http://schemas.microsoft.com/office/drawing/2014/main" val="2789182820"/>
                  </a:ext>
                </a:extLst>
              </a:tr>
              <a:tr h="195461">
                <a:tc>
                  <a:txBody>
                    <a:bodyPr/>
                    <a:lstStyle/>
                    <a:p>
                      <a:r>
                        <a:rPr lang="en-US" sz="1200" b="1" dirty="0">
                          <a:latin typeface="Arial" panose="020B0604020202020204" pitchFamily="34" charset="0"/>
                          <a:cs typeface="Arial" panose="020B0604020202020204" pitchFamily="34" charset="0"/>
                        </a:rPr>
                        <a:t>No. events/no. patients</a:t>
                      </a:r>
                      <a:endParaRPr lang="en-US" sz="1200" b="1" dirty="0">
                        <a:solidFill>
                          <a:schemeClr val="tx1"/>
                        </a:solidFill>
                        <a:latin typeface="Arial" panose="020B0604020202020204" pitchFamily="34" charset="0"/>
                        <a:cs typeface="Arial" panose="020B0604020202020204" pitchFamily="34" charset="0"/>
                      </a:endParaRPr>
                    </a:p>
                  </a:txBody>
                  <a:tcPr marL="54337" marR="54337" marT="27168" marB="27168"/>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200" dirty="0">
                          <a:latin typeface="Arial" panose="020B0604020202020204" pitchFamily="34" charset="0"/>
                          <a:cs typeface="Arial" panose="020B0604020202020204" pitchFamily="34" charset="0"/>
                        </a:rPr>
                        <a:t>146/283</a:t>
                      </a:r>
                      <a:endParaRPr lang="en-US" altLang="ja-JP" sz="1200" dirty="0">
                        <a:solidFill>
                          <a:schemeClr val="tx1"/>
                        </a:solidFill>
                        <a:latin typeface="Arial" panose="020B0604020202020204" pitchFamily="34" charset="0"/>
                        <a:cs typeface="Arial" panose="020B0604020202020204" pitchFamily="34" charset="0"/>
                      </a:endParaRPr>
                    </a:p>
                  </a:txBody>
                  <a:tcPr marL="54337" marR="54337" marT="27168" marB="27168"/>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200" dirty="0">
                          <a:latin typeface="Arial" panose="020B0604020202020204" pitchFamily="34" charset="0"/>
                          <a:cs typeface="Arial" panose="020B0604020202020204" pitchFamily="34" charset="0"/>
                        </a:rPr>
                        <a:t>167/282</a:t>
                      </a:r>
                      <a:endParaRPr lang="en-US" altLang="ja-JP" sz="1200" dirty="0">
                        <a:solidFill>
                          <a:schemeClr val="tx1"/>
                        </a:solidFill>
                        <a:latin typeface="Arial" panose="020B0604020202020204" pitchFamily="34" charset="0"/>
                        <a:cs typeface="Arial" panose="020B0604020202020204" pitchFamily="34" charset="0"/>
                      </a:endParaRPr>
                    </a:p>
                  </a:txBody>
                  <a:tcPr marL="54337" marR="54337" marT="27168" marB="27168"/>
                </a:tc>
                <a:extLst>
                  <a:ext uri="{0D108BD9-81ED-4DB2-BD59-A6C34878D82A}">
                    <a16:rowId xmlns:a16="http://schemas.microsoft.com/office/drawing/2014/main" val="2094033324"/>
                  </a:ext>
                </a:extLst>
              </a:tr>
              <a:tr h="346151">
                <a:tc>
                  <a:txBody>
                    <a:bodyPr/>
                    <a:lstStyle/>
                    <a:p>
                      <a:r>
                        <a:rPr lang="en-US" sz="1200" b="1" dirty="0">
                          <a:latin typeface="Arial" panose="020B0604020202020204" pitchFamily="34" charset="0"/>
                          <a:cs typeface="Arial" panose="020B0604020202020204" pitchFamily="34" charset="0"/>
                        </a:rPr>
                        <a:t>Median PFS </a:t>
                      </a:r>
                      <a:r>
                        <a:rPr lang="en-US" sz="1200" b="0" dirty="0">
                          <a:latin typeface="Arial" panose="020B0604020202020204" pitchFamily="34" charset="0"/>
                          <a:cs typeface="Arial" panose="020B0604020202020204" pitchFamily="34" charset="0"/>
                        </a:rPr>
                        <a:t>(95% CI),</a:t>
                      </a:r>
                      <a:r>
                        <a:rPr lang="en-US" sz="1200" b="1" dirty="0">
                          <a:latin typeface="Arial" panose="020B0604020202020204" pitchFamily="34" charset="0"/>
                          <a:cs typeface="Arial" panose="020B0604020202020204" pitchFamily="34" charset="0"/>
                        </a:rPr>
                        <a:t> months </a:t>
                      </a:r>
                      <a:br>
                        <a:rPr lang="en-US" sz="1200" b="1" dirty="0">
                          <a:latin typeface="Arial" panose="020B0604020202020204" pitchFamily="34" charset="0"/>
                          <a:cs typeface="Arial" panose="020B0604020202020204" pitchFamily="34" charset="0"/>
                        </a:rPr>
                      </a:br>
                      <a:endParaRPr lang="en-US" sz="1200" b="0" dirty="0">
                        <a:latin typeface="Arial" panose="020B0604020202020204" pitchFamily="34" charset="0"/>
                        <a:cs typeface="Arial" panose="020B0604020202020204" pitchFamily="34" charset="0"/>
                      </a:endParaRPr>
                    </a:p>
                  </a:txBody>
                  <a:tcPr marL="54337" marR="54337" marT="27168" marB="27168"/>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dirty="0">
                          <a:latin typeface="Arial" panose="020B0604020202020204" pitchFamily="34" charset="0"/>
                          <a:cs typeface="Arial" panose="020B0604020202020204" pitchFamily="34" charset="0"/>
                        </a:rPr>
                        <a:t>10.61</a:t>
                      </a:r>
                      <a:br>
                        <a:rPr lang="en-US" sz="1200" dirty="0">
                          <a:latin typeface="Arial" panose="020B0604020202020204" pitchFamily="34" charset="0"/>
                          <a:cs typeface="Arial" panose="020B0604020202020204" pitchFamily="34" charset="0"/>
                        </a:rPr>
                      </a:br>
                      <a:r>
                        <a:rPr lang="en-US" sz="1200" dirty="0">
                          <a:latin typeface="Arial" panose="020B0604020202020204" pitchFamily="34" charset="0"/>
                          <a:cs typeface="Arial" panose="020B0604020202020204" pitchFamily="34" charset="0"/>
                        </a:rPr>
                        <a:t>(8.90-12.48)</a:t>
                      </a:r>
                    </a:p>
                  </a:txBody>
                  <a:tcPr marL="54337" marR="54337" marT="27168" marB="27168"/>
                </a:tc>
                <a:tc>
                  <a:txBody>
                    <a:bodyPr/>
                    <a:lstStyle/>
                    <a:p>
                      <a:pPr algn="ctr"/>
                      <a:r>
                        <a:rPr lang="en-US" sz="1200" b="1" dirty="0">
                          <a:latin typeface="Arial" panose="020B0604020202020204" pitchFamily="34" charset="0"/>
                          <a:cs typeface="Arial" panose="020B0604020202020204" pitchFamily="34" charset="0"/>
                        </a:rPr>
                        <a:t>8.67</a:t>
                      </a:r>
                      <a:br>
                        <a:rPr lang="en-US" sz="1200" dirty="0">
                          <a:latin typeface="Arial" panose="020B0604020202020204" pitchFamily="34" charset="0"/>
                          <a:cs typeface="Arial" panose="020B0604020202020204" pitchFamily="34" charset="0"/>
                        </a:rPr>
                      </a:br>
                      <a:r>
                        <a:rPr lang="en-US" sz="1200" dirty="0">
                          <a:latin typeface="Arial" panose="020B0604020202020204" pitchFamily="34" charset="0"/>
                          <a:cs typeface="Arial" panose="020B0604020202020204" pitchFamily="34" charset="0"/>
                        </a:rPr>
                        <a:t>(8.21-10.28)</a:t>
                      </a:r>
                    </a:p>
                  </a:txBody>
                  <a:tcPr marL="54337" marR="54337" marT="27168" marB="27168"/>
                </a:tc>
                <a:extLst>
                  <a:ext uri="{0D108BD9-81ED-4DB2-BD59-A6C34878D82A}">
                    <a16:rowId xmlns:a16="http://schemas.microsoft.com/office/drawing/2014/main" val="2826362888"/>
                  </a:ext>
                </a:extLst>
              </a:tr>
              <a:tr h="346151">
                <a:tc>
                  <a:txBody>
                    <a:bodyPr/>
                    <a:lstStyle/>
                    <a:p>
                      <a:r>
                        <a:rPr lang="en-US" sz="1200" b="1" dirty="0">
                          <a:latin typeface="Arial" panose="020B0604020202020204" pitchFamily="34" charset="0"/>
                          <a:cs typeface="Arial" panose="020B0604020202020204" pitchFamily="34" charset="0"/>
                        </a:rPr>
                        <a:t>HR </a:t>
                      </a:r>
                      <a:r>
                        <a:rPr lang="en-US" sz="1200" b="0" dirty="0">
                          <a:latin typeface="Arial" panose="020B0604020202020204" pitchFamily="34" charset="0"/>
                          <a:cs typeface="Arial" panose="020B0604020202020204" pitchFamily="34" charset="0"/>
                        </a:rPr>
                        <a:t>(95% CI)</a:t>
                      </a:r>
                    </a:p>
                    <a:p>
                      <a:r>
                        <a:rPr lang="en-US" sz="1200" b="1" dirty="0">
                          <a:latin typeface="Arial" panose="020B0604020202020204" pitchFamily="34" charset="0"/>
                          <a:cs typeface="Arial" panose="020B0604020202020204" pitchFamily="34" charset="0"/>
                        </a:rPr>
                        <a:t>P-value</a:t>
                      </a:r>
                    </a:p>
                  </a:txBody>
                  <a:tcPr marL="54337" marR="54337" marT="27168" marB="27168"/>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dirty="0">
                          <a:latin typeface="Arial" panose="020B0604020202020204" pitchFamily="34" charset="0"/>
                          <a:cs typeface="Arial" panose="020B0604020202020204" pitchFamily="34" charset="0"/>
                        </a:rPr>
                        <a:t>0.751 (0.589-0.942)</a:t>
                      </a:r>
                      <a:br>
                        <a:rPr lang="en-US" sz="1200" b="1" dirty="0">
                          <a:latin typeface="Arial" panose="020B0604020202020204" pitchFamily="34" charset="0"/>
                          <a:cs typeface="Arial" panose="020B0604020202020204" pitchFamily="34" charset="0"/>
                        </a:rPr>
                      </a:br>
                      <a:r>
                        <a:rPr lang="en-US" sz="1200" b="1" dirty="0">
                          <a:latin typeface="Arial" panose="020B0604020202020204" pitchFamily="34" charset="0"/>
                          <a:cs typeface="Arial" panose="020B0604020202020204" pitchFamily="34" charset="0"/>
                        </a:rPr>
                        <a:t>0.0066</a:t>
                      </a:r>
                    </a:p>
                  </a:txBody>
                  <a:tcPr marL="54337" marR="54337" marT="27168" marB="27168"/>
                </a:tc>
                <a:tc hMerge="1">
                  <a:txBody>
                    <a:bodyPr/>
                    <a:lstStyle/>
                    <a:p>
                      <a:pPr algn="ctr"/>
                      <a:endParaRPr lang="en-US"/>
                    </a:p>
                  </a:txBody>
                  <a:tcPr/>
                </a:tc>
                <a:extLst>
                  <a:ext uri="{0D108BD9-81ED-4DB2-BD59-A6C34878D82A}">
                    <a16:rowId xmlns:a16="http://schemas.microsoft.com/office/drawing/2014/main" val="3198920902"/>
                  </a:ext>
                </a:extLst>
              </a:tr>
            </a:tbl>
          </a:graphicData>
        </a:graphic>
      </p:graphicFrame>
      <p:sp>
        <p:nvSpPr>
          <p:cNvPr id="2" name="Title 1">
            <a:extLst>
              <a:ext uri="{FF2B5EF4-FFF2-40B4-BE49-F238E27FC236}">
                <a16:creationId xmlns:a16="http://schemas.microsoft.com/office/drawing/2014/main" id="{C667047C-A010-9CD2-3937-4778520AD934}"/>
              </a:ext>
            </a:extLst>
          </p:cNvPr>
          <p:cNvSpPr>
            <a:spLocks noGrp="1"/>
          </p:cNvSpPr>
          <p:nvPr>
            <p:ph type="title"/>
          </p:nvPr>
        </p:nvSpPr>
        <p:spPr/>
        <p:txBody>
          <a:bodyPr/>
          <a:lstStyle/>
          <a:p>
            <a:r>
              <a:rPr lang="en-US" dirty="0"/>
              <a:t>SPOTLIGHT Primary End Point: PFS by Independent </a:t>
            </a:r>
            <a:br>
              <a:rPr lang="en-US" dirty="0"/>
            </a:br>
            <a:r>
              <a:rPr lang="en-US" dirty="0"/>
              <a:t>Review Committee</a:t>
            </a:r>
            <a:r>
              <a:rPr lang="en-US" cap="none" baseline="30000" dirty="0"/>
              <a:t>a</a:t>
            </a:r>
            <a:endParaRPr lang="en-US" baseline="30000" dirty="0"/>
          </a:p>
        </p:txBody>
      </p:sp>
      <p:sp>
        <p:nvSpPr>
          <p:cNvPr id="392" name="TextBox 391">
            <a:extLst>
              <a:ext uri="{FF2B5EF4-FFF2-40B4-BE49-F238E27FC236}">
                <a16:creationId xmlns:a16="http://schemas.microsoft.com/office/drawing/2014/main" id="{D9D2E1E3-60D4-5144-847D-D5DB7CDE606B}"/>
              </a:ext>
            </a:extLst>
          </p:cNvPr>
          <p:cNvSpPr txBox="1"/>
          <p:nvPr/>
        </p:nvSpPr>
        <p:spPr>
          <a:xfrm>
            <a:off x="6490" y="4590572"/>
            <a:ext cx="1429748" cy="276999"/>
          </a:xfrm>
          <a:prstGeom prst="rect">
            <a:avLst/>
          </a:prstGeom>
          <a:noFill/>
        </p:spPr>
        <p:txBody>
          <a:bodyPr wrap="square">
            <a:spAutoFit/>
          </a:bodyPr>
          <a:lstStyle/>
          <a:p>
            <a:pPr marR="151130" algn="r">
              <a:lnSpc>
                <a:spcPct val="100000"/>
              </a:lnSpc>
              <a:spcBef>
                <a:spcPts val="30"/>
              </a:spcBef>
            </a:pPr>
            <a:r>
              <a:rPr lang="en-US" sz="1100" b="1" dirty="0">
                <a:latin typeface="Arial" panose="020B0604020202020204" pitchFamily="34" charset="0"/>
                <a:cs typeface="Arial" panose="020B0604020202020204" pitchFamily="34" charset="0"/>
              </a:rPr>
              <a:t>No.</a:t>
            </a:r>
            <a:r>
              <a:rPr lang="en-US" sz="1100" b="1" spc="-5" dirty="0">
                <a:latin typeface="Arial" panose="020B0604020202020204" pitchFamily="34" charset="0"/>
                <a:cs typeface="Arial" panose="020B0604020202020204" pitchFamily="34" charset="0"/>
              </a:rPr>
              <a:t> </a:t>
            </a:r>
            <a:r>
              <a:rPr lang="en-US" sz="1100" b="1" dirty="0">
                <a:latin typeface="Arial" panose="020B0604020202020204" pitchFamily="34" charset="0"/>
                <a:cs typeface="Arial" panose="020B0604020202020204" pitchFamily="34" charset="0"/>
              </a:rPr>
              <a:t>at</a:t>
            </a:r>
            <a:r>
              <a:rPr lang="en-US" sz="1100" b="1" spc="-5" dirty="0">
                <a:latin typeface="Arial" panose="020B0604020202020204" pitchFamily="34" charset="0"/>
                <a:cs typeface="Arial" panose="020B0604020202020204" pitchFamily="34" charset="0"/>
              </a:rPr>
              <a:t> </a:t>
            </a:r>
            <a:r>
              <a:rPr lang="en-US" sz="1200" b="1" spc="-20" dirty="0">
                <a:latin typeface="Arial" panose="020B0604020202020204" pitchFamily="34" charset="0"/>
                <a:cs typeface="Arial" panose="020B0604020202020204" pitchFamily="34" charset="0"/>
              </a:rPr>
              <a:t>Risk</a:t>
            </a:r>
            <a:endParaRPr lang="en-US" sz="1200" dirty="0">
              <a:latin typeface="Arial" panose="020B0604020202020204" pitchFamily="34" charset="0"/>
              <a:cs typeface="Arial" panose="020B0604020202020204" pitchFamily="34" charset="0"/>
            </a:endParaRPr>
          </a:p>
        </p:txBody>
      </p:sp>
      <p:sp>
        <p:nvSpPr>
          <p:cNvPr id="393" name="TextBox 392">
            <a:extLst>
              <a:ext uri="{FF2B5EF4-FFF2-40B4-BE49-F238E27FC236}">
                <a16:creationId xmlns:a16="http://schemas.microsoft.com/office/drawing/2014/main" id="{6A423E38-1608-1948-99C3-97E89E2ECCC6}"/>
              </a:ext>
            </a:extLst>
          </p:cNvPr>
          <p:cNvSpPr txBox="1"/>
          <p:nvPr/>
        </p:nvSpPr>
        <p:spPr>
          <a:xfrm>
            <a:off x="0" y="4806877"/>
            <a:ext cx="1436238" cy="430887"/>
          </a:xfrm>
          <a:prstGeom prst="rect">
            <a:avLst/>
          </a:prstGeom>
          <a:noFill/>
        </p:spPr>
        <p:txBody>
          <a:bodyPr wrap="square">
            <a:spAutoFit/>
          </a:bodyPr>
          <a:lstStyle/>
          <a:p>
            <a:pPr marR="153035" algn="r">
              <a:lnSpc>
                <a:spcPct val="100000"/>
              </a:lnSpc>
              <a:spcBef>
                <a:spcPts val="5"/>
              </a:spcBef>
            </a:pPr>
            <a:r>
              <a:rPr lang="en-US" sz="1100" b="1" dirty="0">
                <a:solidFill>
                  <a:schemeClr val="accent1"/>
                </a:solidFill>
                <a:latin typeface="Arial" panose="020B0604020202020204" pitchFamily="34" charset="0"/>
                <a:cs typeface="Arial" panose="020B0604020202020204" pitchFamily="34" charset="0"/>
              </a:rPr>
              <a:t>Zolbetuximab</a:t>
            </a:r>
            <a:r>
              <a:rPr lang="en-US" sz="1100" b="1" spc="-20" dirty="0">
                <a:solidFill>
                  <a:schemeClr val="accent1"/>
                </a:solidFill>
                <a:latin typeface="Arial" panose="020B0604020202020204" pitchFamily="34" charset="0"/>
                <a:cs typeface="Arial" panose="020B0604020202020204" pitchFamily="34" charset="0"/>
              </a:rPr>
              <a:t> </a:t>
            </a:r>
            <a:r>
              <a:rPr lang="en-US" sz="1100" b="1" dirty="0">
                <a:solidFill>
                  <a:schemeClr val="accent1"/>
                </a:solidFill>
                <a:latin typeface="Arial" panose="020B0604020202020204" pitchFamily="34" charset="0"/>
                <a:cs typeface="Arial" panose="020B0604020202020204" pitchFamily="34" charset="0"/>
              </a:rPr>
              <a:t>+</a:t>
            </a:r>
            <a:r>
              <a:rPr lang="en-US" sz="1100" b="1" spc="-20" dirty="0">
                <a:solidFill>
                  <a:schemeClr val="accent1"/>
                </a:solidFill>
                <a:latin typeface="Arial" panose="020B0604020202020204" pitchFamily="34" charset="0"/>
                <a:cs typeface="Arial" panose="020B0604020202020204" pitchFamily="34" charset="0"/>
              </a:rPr>
              <a:t> </a:t>
            </a:r>
            <a:br>
              <a:rPr lang="en-US" sz="1100" b="1" spc="-20" dirty="0">
                <a:solidFill>
                  <a:schemeClr val="accent1"/>
                </a:solidFill>
                <a:latin typeface="Arial" panose="020B0604020202020204" pitchFamily="34" charset="0"/>
                <a:cs typeface="Arial" panose="020B0604020202020204" pitchFamily="34" charset="0"/>
              </a:rPr>
            </a:br>
            <a:r>
              <a:rPr lang="en-US" sz="1100" b="1" spc="-10" dirty="0">
                <a:solidFill>
                  <a:schemeClr val="accent1"/>
                </a:solidFill>
                <a:latin typeface="Arial" panose="020B0604020202020204" pitchFamily="34" charset="0"/>
                <a:cs typeface="Arial" panose="020B0604020202020204" pitchFamily="34" charset="0"/>
              </a:rPr>
              <a:t>mFOLFOX6</a:t>
            </a:r>
            <a:endParaRPr lang="en-US" sz="1100" b="1" dirty="0">
              <a:solidFill>
                <a:schemeClr val="accent1"/>
              </a:solidFill>
              <a:latin typeface="Arial" panose="020B0604020202020204" pitchFamily="34" charset="0"/>
              <a:cs typeface="Arial" panose="020B0604020202020204" pitchFamily="34" charset="0"/>
            </a:endParaRPr>
          </a:p>
        </p:txBody>
      </p:sp>
      <p:sp>
        <p:nvSpPr>
          <p:cNvPr id="394" name="TextBox 393">
            <a:extLst>
              <a:ext uri="{FF2B5EF4-FFF2-40B4-BE49-F238E27FC236}">
                <a16:creationId xmlns:a16="http://schemas.microsoft.com/office/drawing/2014/main" id="{C3AA2118-4925-454B-AE3E-641974572368}"/>
              </a:ext>
            </a:extLst>
          </p:cNvPr>
          <p:cNvSpPr txBox="1"/>
          <p:nvPr/>
        </p:nvSpPr>
        <p:spPr>
          <a:xfrm>
            <a:off x="6490" y="5197050"/>
            <a:ext cx="1429748" cy="400110"/>
          </a:xfrm>
          <a:prstGeom prst="rect">
            <a:avLst/>
          </a:prstGeom>
          <a:noFill/>
        </p:spPr>
        <p:txBody>
          <a:bodyPr wrap="square">
            <a:spAutoFit/>
          </a:bodyPr>
          <a:lstStyle/>
          <a:p>
            <a:pPr marR="152400" algn="r">
              <a:lnSpc>
                <a:spcPts val="1235"/>
              </a:lnSpc>
            </a:pPr>
            <a:r>
              <a:rPr lang="en-US" sz="1100" b="1" dirty="0">
                <a:solidFill>
                  <a:schemeClr val="accent6"/>
                </a:solidFill>
                <a:latin typeface="Arial" panose="020B0604020202020204" pitchFamily="34" charset="0"/>
                <a:cs typeface="Arial" panose="020B0604020202020204" pitchFamily="34" charset="0"/>
              </a:rPr>
              <a:t>Placebo + </a:t>
            </a:r>
            <a:br>
              <a:rPr lang="en-US" sz="1100" b="1" dirty="0">
                <a:solidFill>
                  <a:schemeClr val="accent6"/>
                </a:solidFill>
                <a:latin typeface="Arial" panose="020B0604020202020204" pitchFamily="34" charset="0"/>
                <a:cs typeface="Arial" panose="020B0604020202020204" pitchFamily="34" charset="0"/>
              </a:rPr>
            </a:br>
            <a:r>
              <a:rPr lang="en-US" sz="1100" b="1" spc="-10" dirty="0">
                <a:solidFill>
                  <a:schemeClr val="accent6"/>
                </a:solidFill>
                <a:latin typeface="Arial" panose="020B0604020202020204" pitchFamily="34" charset="0"/>
                <a:cs typeface="Arial" panose="020B0604020202020204" pitchFamily="34" charset="0"/>
              </a:rPr>
              <a:t>mFOLFOX6</a:t>
            </a:r>
            <a:endParaRPr lang="en-US" sz="1100" b="1" dirty="0">
              <a:solidFill>
                <a:schemeClr val="accent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97138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79903E-5251-7E4B-91BA-053E72A0881B}"/>
              </a:ext>
            </a:extLst>
          </p:cNvPr>
          <p:cNvSpPr>
            <a:spLocks noGrp="1"/>
          </p:cNvSpPr>
          <p:nvPr>
            <p:ph type="title"/>
          </p:nvPr>
        </p:nvSpPr>
        <p:spPr>
          <a:xfrm>
            <a:off x="619201" y="259200"/>
            <a:ext cx="10963199" cy="864000"/>
          </a:xfrm>
        </p:spPr>
        <p:txBody>
          <a:bodyPr/>
          <a:lstStyle/>
          <a:p>
            <a:r>
              <a:rPr lang="en-US" dirty="0"/>
              <a:t>Biomarker overlap in gastric cancer</a:t>
            </a:r>
          </a:p>
        </p:txBody>
      </p:sp>
      <p:sp>
        <p:nvSpPr>
          <p:cNvPr id="20" name="Content Placeholder 19">
            <a:extLst>
              <a:ext uri="{FF2B5EF4-FFF2-40B4-BE49-F238E27FC236}">
                <a16:creationId xmlns:a16="http://schemas.microsoft.com/office/drawing/2014/main" id="{ECD0F1CE-E292-5E4A-AD62-97764B765565}"/>
              </a:ext>
            </a:extLst>
          </p:cNvPr>
          <p:cNvSpPr>
            <a:spLocks noGrp="1"/>
          </p:cNvSpPr>
          <p:nvPr>
            <p:ph sz="quarter" idx="14"/>
          </p:nvPr>
        </p:nvSpPr>
        <p:spPr/>
        <p:txBody>
          <a:bodyPr/>
          <a:lstStyle/>
          <a:p>
            <a:r>
              <a:rPr lang="en-US" i="1" dirty="0"/>
              <a:t>Reflex testing of all </a:t>
            </a:r>
            <a:r>
              <a:rPr lang="en-US" i="1" dirty="0" err="1"/>
              <a:t>tumours</a:t>
            </a:r>
            <a:r>
              <a:rPr lang="en-US" i="1" dirty="0"/>
              <a:t> is critical</a:t>
            </a:r>
          </a:p>
          <a:p>
            <a:r>
              <a:rPr lang="en-US" dirty="0"/>
              <a:t>Overlap between PDL1 CPS ≥5 and CLD18.2 high in approximately 20% of patients</a:t>
            </a:r>
          </a:p>
        </p:txBody>
      </p:sp>
      <p:sp>
        <p:nvSpPr>
          <p:cNvPr id="14" name="Content Placeholder 13">
            <a:extLst>
              <a:ext uri="{FF2B5EF4-FFF2-40B4-BE49-F238E27FC236}">
                <a16:creationId xmlns:a16="http://schemas.microsoft.com/office/drawing/2014/main" id="{CB3A6294-7BFC-0E49-8E4B-D8AF3F18BA9B}"/>
              </a:ext>
            </a:extLst>
          </p:cNvPr>
          <p:cNvSpPr>
            <a:spLocks noGrp="1"/>
          </p:cNvSpPr>
          <p:nvPr>
            <p:ph sz="quarter" idx="15"/>
          </p:nvPr>
        </p:nvSpPr>
        <p:spPr>
          <a:xfrm>
            <a:off x="620183" y="6356351"/>
            <a:ext cx="10732401" cy="365125"/>
          </a:xfrm>
        </p:spPr>
        <p:txBody>
          <a:bodyPr anchor="b"/>
          <a:lstStyle/>
          <a:p>
            <a:r>
              <a:rPr lang="en-US" dirty="0">
                <a:solidFill>
                  <a:schemeClr val="tx2"/>
                </a:solidFill>
              </a:rPr>
              <a:t>Ab, antibody; CLDN18.2, claudin 18.2; CPS, combined positive score; IHC, immunohistochemistry; PD-L1, programmed death-ligand 1</a:t>
            </a:r>
          </a:p>
          <a:p>
            <a:r>
              <a:rPr lang="en-US" dirty="0">
                <a:solidFill>
                  <a:schemeClr val="tx2"/>
                </a:solidFill>
              </a:rPr>
              <a:t>1. Kubota Y, et al. ESMO Open. 2023;8:100762; 2. </a:t>
            </a:r>
            <a:r>
              <a:rPr lang="en-US" dirty="0" err="1">
                <a:solidFill>
                  <a:schemeClr val="tx2"/>
                </a:solidFill>
              </a:rPr>
              <a:t>Pellino</a:t>
            </a:r>
            <a:r>
              <a:rPr lang="en-US" dirty="0">
                <a:solidFill>
                  <a:schemeClr val="tx2"/>
                </a:solidFill>
              </a:rPr>
              <a:t> A, et al. J Pers Med. 2021; 3. Jia K, et al. BMC Med. 2022;20:223; 4. </a:t>
            </a:r>
            <a:r>
              <a:rPr lang="en-US" dirty="0" err="1">
                <a:solidFill>
                  <a:schemeClr val="tx2"/>
                </a:solidFill>
              </a:rPr>
              <a:t>Shitara</a:t>
            </a:r>
            <a:r>
              <a:rPr lang="en-US" dirty="0">
                <a:solidFill>
                  <a:schemeClr val="tx2"/>
                </a:solidFill>
              </a:rPr>
              <a:t> K, et al. </a:t>
            </a:r>
            <a:r>
              <a:rPr lang="it-IT" b="0" i="0" dirty="0">
                <a:solidFill>
                  <a:schemeClr val="tx2"/>
                </a:solidFill>
                <a:effectLst/>
                <a:latin typeface="Roboto" panose="02000000000000000000" pitchFamily="2" charset="0"/>
              </a:rPr>
              <a:t>J Clin Oncol 41, 2023 (suppl 4; abstr LBA292)</a:t>
            </a:r>
            <a:r>
              <a:rPr lang="en-US" b="0" i="0" dirty="0">
                <a:solidFill>
                  <a:schemeClr val="tx2"/>
                </a:solidFill>
                <a:effectLst/>
                <a:latin typeface="Roboto" panose="02000000000000000000" pitchFamily="2" charset="0"/>
              </a:rPr>
              <a:t>;</a:t>
            </a:r>
            <a:r>
              <a:rPr lang="en-US" dirty="0">
                <a:solidFill>
                  <a:schemeClr val="tx2"/>
                </a:solidFill>
              </a:rPr>
              <a:t> 5. Xu R-H, et al. J Clin Oncol 41, 2023 (suppl 36; abstr 405736)</a:t>
            </a:r>
          </a:p>
        </p:txBody>
      </p:sp>
      <p:sp>
        <p:nvSpPr>
          <p:cNvPr id="8" name="TextBox 7">
            <a:extLst>
              <a:ext uri="{FF2B5EF4-FFF2-40B4-BE49-F238E27FC236}">
                <a16:creationId xmlns:a16="http://schemas.microsoft.com/office/drawing/2014/main" id="{8360D9DE-616A-3040-A213-87B9706CB69B}"/>
              </a:ext>
            </a:extLst>
          </p:cNvPr>
          <p:cNvSpPr txBox="1"/>
          <p:nvPr/>
        </p:nvSpPr>
        <p:spPr>
          <a:xfrm>
            <a:off x="620183" y="5301208"/>
            <a:ext cx="11236457" cy="938719"/>
          </a:xfrm>
          <a:prstGeom prst="rect">
            <a:avLst/>
          </a:prstGeom>
          <a:noFill/>
        </p:spPr>
        <p:txBody>
          <a:bodyPr wrap="square" lIns="0">
            <a:spAutoFit/>
          </a:bodyPr>
          <a:lstStyle/>
          <a:p>
            <a:pPr marL="0" marR="0">
              <a:spcBef>
                <a:spcPts val="0"/>
              </a:spcBef>
              <a:spcAft>
                <a:spcPts val="0"/>
              </a:spcAft>
            </a:pPr>
            <a:r>
              <a:rPr lang="en-US" sz="1100" dirty="0">
                <a:solidFill>
                  <a:schemeClr val="tx2"/>
                </a:solidFill>
                <a:latin typeface="Arial" panose="020B0604020202020204" pitchFamily="34" charset="0"/>
                <a:ea typeface="Calibri" panose="020F0502020204030204" pitchFamily="34" charset="0"/>
                <a:cs typeface="Arial" panose="020B0604020202020204" pitchFamily="34" charset="0"/>
              </a:rPr>
              <a:t>a</a:t>
            </a:r>
            <a:r>
              <a:rPr lang="en-US" sz="1100" dirty="0">
                <a:solidFill>
                  <a:schemeClr val="tx2"/>
                </a:solidFill>
                <a:effectLst/>
                <a:latin typeface="Arial" panose="020B0604020202020204" pitchFamily="34" charset="0"/>
                <a:ea typeface="Calibri" panose="020F0502020204030204" pitchFamily="34" charset="0"/>
                <a:cs typeface="Arial" panose="020B0604020202020204" pitchFamily="34" charset="0"/>
              </a:rPr>
              <a:t>. CLDN18.2+ as &gt;= 75% tumor cells with 2+/3+ membrane staining, IHC Ab = Roche, clone 43-14A  (Kubota and Pellino) VENTANA CLDN18 (43-14A) RxDx Assay </a:t>
            </a:r>
            <a:br>
              <a:rPr lang="en-US" sz="11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100" dirty="0">
                <a:solidFill>
                  <a:schemeClr val="tx2"/>
                </a:solidFill>
                <a:effectLst/>
                <a:latin typeface="Arial" panose="020B0604020202020204" pitchFamily="34" charset="0"/>
                <a:ea typeface="Calibri" panose="020F0502020204030204" pitchFamily="34" charset="0"/>
                <a:cs typeface="Arial" panose="020B0604020202020204" pitchFamily="34" charset="0"/>
              </a:rPr>
              <a:t>(SPOTLIGHT and GLOW) </a:t>
            </a:r>
          </a:p>
          <a:p>
            <a:pPr marL="0" marR="0">
              <a:spcBef>
                <a:spcPts val="0"/>
              </a:spcBef>
              <a:spcAft>
                <a:spcPts val="0"/>
              </a:spcAft>
            </a:pPr>
            <a:r>
              <a:rPr lang="en-US" sz="1100" dirty="0">
                <a:solidFill>
                  <a:schemeClr val="tx2"/>
                </a:solidFill>
                <a:latin typeface="Arial" panose="020B0604020202020204" pitchFamily="34" charset="0"/>
                <a:ea typeface="Calibri" panose="020F0502020204030204" pitchFamily="34" charset="0"/>
                <a:cs typeface="Arial" panose="020B0604020202020204" pitchFamily="34" charset="0"/>
              </a:rPr>
              <a:t>b</a:t>
            </a:r>
            <a:r>
              <a:rPr lang="en-US" sz="1100" dirty="0">
                <a:solidFill>
                  <a:schemeClr val="tx2"/>
                </a:solidFill>
                <a:effectLst/>
                <a:latin typeface="Arial" panose="020B0604020202020204" pitchFamily="34" charset="0"/>
                <a:ea typeface="Calibri" panose="020F0502020204030204" pitchFamily="34" charset="0"/>
                <a:cs typeface="Arial" panose="020B0604020202020204" pitchFamily="34" charset="0"/>
              </a:rPr>
              <a:t>. CLDN18.2+ as &gt;=40% tumor cells with 2+ or higher membrane staining, IHC Ab = Abcam ab222512</a:t>
            </a:r>
          </a:p>
          <a:p>
            <a:pPr marL="0" marR="0">
              <a:spcBef>
                <a:spcPts val="0"/>
              </a:spcBef>
              <a:spcAft>
                <a:spcPts val="0"/>
              </a:spcAft>
            </a:pPr>
            <a:r>
              <a:rPr lang="en-US" sz="1100" dirty="0">
                <a:solidFill>
                  <a:schemeClr val="tx2"/>
                </a:solidFill>
                <a:latin typeface="Arial" panose="020B0604020202020204" pitchFamily="34" charset="0"/>
                <a:ea typeface="Calibri" panose="020F0502020204030204" pitchFamily="34" charset="0"/>
                <a:cs typeface="Arial" panose="020B0604020202020204" pitchFamily="34" charset="0"/>
              </a:rPr>
              <a:t>c</a:t>
            </a:r>
            <a:r>
              <a:rPr lang="en-US" sz="1100" dirty="0">
                <a:solidFill>
                  <a:schemeClr val="tx2"/>
                </a:solidFill>
                <a:effectLst/>
                <a:latin typeface="Arial" panose="020B0604020202020204" pitchFamily="34" charset="0"/>
                <a:ea typeface="Calibri" panose="020F0502020204030204" pitchFamily="34" charset="0"/>
                <a:cs typeface="Arial" panose="020B0604020202020204" pitchFamily="34" charset="0"/>
              </a:rPr>
              <a:t>. PD-L1 testing antibodies; Kubota SP142 or SP263, Pellino 22C3, Jia E1L3N</a:t>
            </a:r>
          </a:p>
          <a:p>
            <a:pPr marL="0" marR="0">
              <a:spcBef>
                <a:spcPts val="0"/>
              </a:spcBef>
              <a:spcAft>
                <a:spcPts val="0"/>
              </a:spcAft>
            </a:pPr>
            <a:endParaRPr lang="en-US" sz="1100" dirty="0">
              <a:effectLst/>
              <a:latin typeface="Arial" panose="020B0604020202020204" pitchFamily="34" charset="0"/>
              <a:ea typeface="Calibri" panose="020F0502020204030204" pitchFamily="34" charset="0"/>
              <a:cs typeface="Arial" panose="020B0604020202020204" pitchFamily="34" charset="0"/>
            </a:endParaRPr>
          </a:p>
        </p:txBody>
      </p:sp>
      <p:graphicFrame>
        <p:nvGraphicFramePr>
          <p:cNvPr id="26" name="Content Placeholder 5">
            <a:extLst>
              <a:ext uri="{FF2B5EF4-FFF2-40B4-BE49-F238E27FC236}">
                <a16:creationId xmlns:a16="http://schemas.microsoft.com/office/drawing/2014/main" id="{B6BA63F1-A420-F044-B9CC-575BAE409507}"/>
              </a:ext>
            </a:extLst>
          </p:cNvPr>
          <p:cNvGraphicFramePr>
            <a:graphicFrameLocks/>
          </p:cNvGraphicFramePr>
          <p:nvPr/>
        </p:nvGraphicFramePr>
        <p:xfrm>
          <a:off x="619201" y="2326293"/>
          <a:ext cx="10963199" cy="2927606"/>
        </p:xfrm>
        <a:graphic>
          <a:graphicData uri="http://schemas.openxmlformats.org/drawingml/2006/table">
            <a:tbl>
              <a:tblPr firstRow="1" bandRow="1">
                <a:tableStyleId>{5C22544A-7EE6-4342-B048-85BDC9FD1C3A}</a:tableStyleId>
              </a:tblPr>
              <a:tblGrid>
                <a:gridCol w="2267166">
                  <a:extLst>
                    <a:ext uri="{9D8B030D-6E8A-4147-A177-3AD203B41FA5}">
                      <a16:colId xmlns:a16="http://schemas.microsoft.com/office/drawing/2014/main" val="464341382"/>
                    </a:ext>
                  </a:extLst>
                </a:gridCol>
                <a:gridCol w="2208294">
                  <a:extLst>
                    <a:ext uri="{9D8B030D-6E8A-4147-A177-3AD203B41FA5}">
                      <a16:colId xmlns:a16="http://schemas.microsoft.com/office/drawing/2014/main" val="1764554461"/>
                    </a:ext>
                  </a:extLst>
                </a:gridCol>
                <a:gridCol w="1681827">
                  <a:extLst>
                    <a:ext uri="{9D8B030D-6E8A-4147-A177-3AD203B41FA5}">
                      <a16:colId xmlns:a16="http://schemas.microsoft.com/office/drawing/2014/main" val="2708235023"/>
                    </a:ext>
                  </a:extLst>
                </a:gridCol>
                <a:gridCol w="1850762">
                  <a:extLst>
                    <a:ext uri="{9D8B030D-6E8A-4147-A177-3AD203B41FA5}">
                      <a16:colId xmlns:a16="http://schemas.microsoft.com/office/drawing/2014/main" val="2862759081"/>
                    </a:ext>
                  </a:extLst>
                </a:gridCol>
                <a:gridCol w="1495710">
                  <a:extLst>
                    <a:ext uri="{9D8B030D-6E8A-4147-A177-3AD203B41FA5}">
                      <a16:colId xmlns:a16="http://schemas.microsoft.com/office/drawing/2014/main" val="1296521872"/>
                    </a:ext>
                  </a:extLst>
                </a:gridCol>
                <a:gridCol w="1459440">
                  <a:extLst>
                    <a:ext uri="{9D8B030D-6E8A-4147-A177-3AD203B41FA5}">
                      <a16:colId xmlns:a16="http://schemas.microsoft.com/office/drawing/2014/main" val="3980164271"/>
                    </a:ext>
                  </a:extLst>
                </a:gridCol>
              </a:tblGrid>
              <a:tr h="397725">
                <a:tc rowSpan="2">
                  <a:txBody>
                    <a:bodyPr/>
                    <a:lstStyle/>
                    <a:p>
                      <a:pPr marL="0" marR="0" algn="ctr">
                        <a:spcBef>
                          <a:spcPts val="0"/>
                        </a:spcBef>
                        <a:spcAft>
                          <a:spcPts val="0"/>
                        </a:spcAft>
                      </a:pPr>
                      <a:r>
                        <a:rPr lang="en-US" sz="1400" b="0" dirty="0">
                          <a:solidFill>
                            <a:schemeClr val="tx1"/>
                          </a:solidFill>
                          <a:effectLst/>
                          <a:latin typeface="Arial" panose="020B0604020202020204" pitchFamily="34" charset="0"/>
                          <a:cs typeface="Arial" panose="020B0604020202020204" pitchFamily="34" charset="0"/>
                        </a:rPr>
                        <a:t>Term</a:t>
                      </a:r>
                    </a:p>
                  </a:txBody>
                  <a:tcPr marL="68580" marR="68580" marT="36000" marB="36000" anchor="ctr"/>
                </a:tc>
                <a:tc>
                  <a:txBody>
                    <a:bodyPr/>
                    <a:lstStyle/>
                    <a:p>
                      <a:pPr marL="0" marR="0" algn="ctr">
                        <a:spcBef>
                          <a:spcPts val="0"/>
                        </a:spcBef>
                        <a:spcAft>
                          <a:spcPts val="0"/>
                        </a:spcAft>
                      </a:pPr>
                      <a:r>
                        <a:rPr lang="en-US" sz="1400" dirty="0">
                          <a:solidFill>
                            <a:schemeClr val="bg1"/>
                          </a:solidFill>
                          <a:effectLst/>
                          <a:latin typeface="Arial" panose="020B0604020202020204" pitchFamily="34" charset="0"/>
                          <a:cs typeface="Arial" panose="020B0604020202020204" pitchFamily="34" charset="0"/>
                        </a:rPr>
                        <a:t>Kubota Y 2022</a:t>
                      </a:r>
                      <a:r>
                        <a:rPr lang="en-US" sz="1400" baseline="30000" dirty="0">
                          <a:solidFill>
                            <a:schemeClr val="bg1"/>
                          </a:solidFill>
                          <a:effectLst/>
                          <a:latin typeface="Arial" panose="020B0604020202020204" pitchFamily="34" charset="0"/>
                          <a:cs typeface="Arial" panose="020B0604020202020204" pitchFamily="34" charset="0"/>
                        </a:rPr>
                        <a:t>1,a</a:t>
                      </a:r>
                      <a:endParaRPr lang="en-US" sz="1400" b="0" baseline="300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400" dirty="0">
                          <a:solidFill>
                            <a:schemeClr val="bg1"/>
                          </a:solidFill>
                          <a:effectLst/>
                          <a:latin typeface="Arial" panose="020B0604020202020204" pitchFamily="34" charset="0"/>
                          <a:cs typeface="Arial" panose="020B0604020202020204" pitchFamily="34" charset="0"/>
                        </a:rPr>
                        <a:t>Pellino A 2021</a:t>
                      </a:r>
                      <a:r>
                        <a:rPr lang="en-US" sz="1400" baseline="30000" dirty="0">
                          <a:solidFill>
                            <a:schemeClr val="bg1"/>
                          </a:solidFill>
                          <a:effectLst/>
                          <a:latin typeface="Arial" panose="020B0604020202020204" pitchFamily="34" charset="0"/>
                          <a:cs typeface="Arial" panose="020B0604020202020204" pitchFamily="34" charset="0"/>
                        </a:rPr>
                        <a:t>2,a</a:t>
                      </a:r>
                      <a:endParaRPr lang="en-US" sz="1400" b="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400" dirty="0">
                          <a:solidFill>
                            <a:schemeClr val="bg1"/>
                          </a:solidFill>
                          <a:effectLst/>
                          <a:latin typeface="Arial" panose="020B0604020202020204" pitchFamily="34" charset="0"/>
                          <a:cs typeface="Arial" panose="020B0604020202020204" pitchFamily="34" charset="0"/>
                        </a:rPr>
                        <a:t>Jia K 2022</a:t>
                      </a:r>
                      <a:r>
                        <a:rPr lang="en-US" sz="1400" baseline="30000" dirty="0">
                          <a:solidFill>
                            <a:schemeClr val="bg1"/>
                          </a:solidFill>
                          <a:effectLst/>
                          <a:latin typeface="Arial" panose="020B0604020202020204" pitchFamily="34" charset="0"/>
                          <a:cs typeface="Arial" panose="020B0604020202020204" pitchFamily="34" charset="0"/>
                        </a:rPr>
                        <a:t>3,b</a:t>
                      </a:r>
                      <a:endParaRPr lang="en-US" sz="1400" b="0" baseline="3000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400" dirty="0">
                          <a:solidFill>
                            <a:schemeClr val="bg1"/>
                          </a:solidFill>
                          <a:effectLst/>
                          <a:latin typeface="Arial" panose="020B0604020202020204" pitchFamily="34" charset="0"/>
                          <a:cs typeface="Arial" panose="020B0604020202020204" pitchFamily="34" charset="0"/>
                        </a:rPr>
                        <a:t>SPOTLIGHT</a:t>
                      </a:r>
                      <a:r>
                        <a:rPr lang="en-US" sz="1400" baseline="30000" dirty="0">
                          <a:solidFill>
                            <a:schemeClr val="bg1"/>
                          </a:solidFill>
                          <a:effectLst/>
                          <a:latin typeface="Arial" panose="020B0604020202020204" pitchFamily="34" charset="0"/>
                          <a:cs typeface="Arial" panose="020B0604020202020204" pitchFamily="34" charset="0"/>
                        </a:rPr>
                        <a:t>4,a</a:t>
                      </a:r>
                      <a:endParaRPr lang="en-US" sz="1400" b="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400" dirty="0">
                          <a:solidFill>
                            <a:schemeClr val="bg1"/>
                          </a:solidFill>
                          <a:effectLst/>
                          <a:latin typeface="Arial" panose="020B0604020202020204" pitchFamily="34" charset="0"/>
                          <a:cs typeface="Arial" panose="020B0604020202020204" pitchFamily="34" charset="0"/>
                        </a:rPr>
                        <a:t>GLOW</a:t>
                      </a:r>
                      <a:r>
                        <a:rPr lang="en-US" sz="1400" baseline="30000" dirty="0">
                          <a:solidFill>
                            <a:schemeClr val="bg1"/>
                          </a:solidFill>
                          <a:effectLst/>
                          <a:latin typeface="Arial" panose="020B0604020202020204" pitchFamily="34" charset="0"/>
                          <a:cs typeface="Arial" panose="020B0604020202020204" pitchFamily="34" charset="0"/>
                        </a:rPr>
                        <a:t>5,a</a:t>
                      </a:r>
                      <a:endParaRPr lang="en-US" sz="1400" b="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780210763"/>
                  </a:ext>
                </a:extLst>
              </a:tr>
              <a:tr h="0">
                <a:tc vMerge="1">
                  <a:txBody>
                    <a:body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Percentage (%)</a:t>
                      </a:r>
                    </a:p>
                  </a:txBody>
                  <a:tcPr marL="68580" marR="68580" marT="36000" marB="36000" anchor="ctr">
                    <a:lnR w="12700" cap="flat" cmpd="sng" algn="ctr">
                      <a:solidFill>
                        <a:schemeClr val="bg1"/>
                      </a:solidFill>
                      <a:prstDash val="solid"/>
                      <a:round/>
                      <a:headEnd type="none" w="med" len="med"/>
                      <a:tailEnd type="none" w="med" len="med"/>
                    </a:lnR>
                    <a:solidFill>
                      <a:schemeClr val="accent1"/>
                    </a:solidFill>
                  </a:tcPr>
                </a:tc>
                <a:tc rowSpan="2">
                  <a:txBody>
                    <a:bodyPr/>
                    <a:lstStyle/>
                    <a:p>
                      <a:pPr marL="0" marR="0" algn="ctr">
                        <a:spcBef>
                          <a:spcPts val="0"/>
                        </a:spcBef>
                        <a:spcAft>
                          <a:spcPts val="0"/>
                        </a:spcAft>
                      </a:pPr>
                      <a:r>
                        <a:rPr lang="en-US" sz="1400" b="1" dirty="0">
                          <a:solidFill>
                            <a:schemeClr val="bg1"/>
                          </a:solidFill>
                          <a:effectLst/>
                          <a:latin typeface="Arial" panose="020B0604020202020204" pitchFamily="34" charset="0"/>
                          <a:cs typeface="Arial" panose="020B0604020202020204" pitchFamily="34" charset="0"/>
                        </a:rPr>
                        <a:t>CLDN18.2+       </a:t>
                      </a:r>
                    </a:p>
                    <a:p>
                      <a:pPr marL="0" marR="0" algn="ctr">
                        <a:spcBef>
                          <a:spcPts val="0"/>
                        </a:spcBef>
                        <a:spcAft>
                          <a:spcPts val="0"/>
                        </a:spcAft>
                      </a:pPr>
                      <a:r>
                        <a:rPr lang="en-US" sz="1400" b="1" dirty="0">
                          <a:solidFill>
                            <a:schemeClr val="bg1"/>
                          </a:solidFill>
                          <a:effectLst/>
                          <a:latin typeface="Arial" panose="020B0604020202020204" pitchFamily="34" charset="0"/>
                          <a:cs typeface="Arial" panose="020B0604020202020204" pitchFamily="34" charset="0"/>
                        </a:rPr>
                        <a:t>24%</a:t>
                      </a:r>
                      <a:endParaRPr lang="en-GB" dirty="0"/>
                    </a:p>
                  </a:txBody>
                  <a:tcPr marL="68580" marR="68580" marT="36000" marB="3600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rowSpan="2">
                  <a:txBody>
                    <a:bodyPr/>
                    <a:lstStyle/>
                    <a:p>
                      <a:pPr algn="ctr"/>
                      <a:r>
                        <a:rPr lang="en-US" sz="1400" b="1" dirty="0">
                          <a:solidFill>
                            <a:schemeClr val="bg1"/>
                          </a:solidFill>
                          <a:effectLst/>
                          <a:latin typeface="Arial" panose="020B0604020202020204" pitchFamily="34" charset="0"/>
                          <a:cs typeface="Arial" panose="020B0604020202020204" pitchFamily="34" charset="0"/>
                        </a:rPr>
                        <a:t>CLDN18.2+            33%</a:t>
                      </a:r>
                      <a:endParaRPr lang="en-GB" dirty="0"/>
                    </a:p>
                  </a:txBody>
                  <a:tcPr marL="68580" marR="68580" marT="36000" marB="3600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rowSpan="2">
                  <a:txBody>
                    <a:bodyPr/>
                    <a:lstStyle/>
                    <a:p>
                      <a:pPr marL="0" marR="0" algn="ctr">
                        <a:spcBef>
                          <a:spcPts val="0"/>
                        </a:spcBef>
                        <a:spcAft>
                          <a:spcPts val="0"/>
                        </a:spcAft>
                      </a:pPr>
                      <a:r>
                        <a:rPr lang="en-US" sz="1400" b="1" dirty="0">
                          <a:solidFill>
                            <a:schemeClr val="bg1"/>
                          </a:solidFill>
                          <a:effectLst/>
                          <a:latin typeface="Arial" panose="020B0604020202020204" pitchFamily="34" charset="0"/>
                          <a:cs typeface="Arial" panose="020B0604020202020204" pitchFamily="34" charset="0"/>
                        </a:rPr>
                        <a:t>CLDN18.2+ </a:t>
                      </a:r>
                    </a:p>
                    <a:p>
                      <a:pPr marL="0" marR="0" algn="ctr">
                        <a:spcBef>
                          <a:spcPts val="0"/>
                        </a:spcBef>
                        <a:spcAft>
                          <a:spcPts val="0"/>
                        </a:spcAft>
                      </a:pPr>
                      <a:r>
                        <a:rPr lang="en-US" sz="1400" b="1" dirty="0">
                          <a:solidFill>
                            <a:schemeClr val="bg1"/>
                          </a:solidFill>
                          <a:effectLst/>
                          <a:latin typeface="Arial" panose="020B0604020202020204" pitchFamily="34" charset="0"/>
                          <a:cs typeface="Arial" panose="020B0604020202020204" pitchFamily="34" charset="0"/>
                        </a:rPr>
                        <a:t>53%</a:t>
                      </a:r>
                      <a:endParaRPr lang="en-GB" dirty="0"/>
                    </a:p>
                  </a:txBody>
                  <a:tcPr marL="68580" marR="68580" marT="36000" marB="3600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rowSpan="2">
                  <a:txBody>
                    <a:bodyPr/>
                    <a:lstStyle/>
                    <a:p>
                      <a:pPr algn="ctr" rtl="0"/>
                      <a:r>
                        <a:rPr lang="en-US" sz="1400" b="1" u="none" strike="noStrike" kern="1200" baseline="0" dirty="0">
                          <a:solidFill>
                            <a:schemeClr val="bg1"/>
                          </a:solidFill>
                          <a:latin typeface="Arial" panose="020B0604020202020204" pitchFamily="34" charset="0"/>
                          <a:cs typeface="Arial" panose="020B0604020202020204" pitchFamily="34" charset="0"/>
                        </a:rPr>
                        <a:t>CLDN18.2+       </a:t>
                      </a:r>
                    </a:p>
                    <a:p>
                      <a:pPr algn="ctr" rtl="0"/>
                      <a:r>
                        <a:rPr lang="en-US" sz="1400" b="1" u="none" strike="noStrike" kern="1200" baseline="0" dirty="0">
                          <a:solidFill>
                            <a:schemeClr val="bg1"/>
                          </a:solidFill>
                          <a:latin typeface="Arial" panose="020B0604020202020204" pitchFamily="34" charset="0"/>
                          <a:cs typeface="Arial" panose="020B0604020202020204" pitchFamily="34" charset="0"/>
                        </a:rPr>
                        <a:t> 39%</a:t>
                      </a:r>
                      <a:endParaRPr lang="en-GB" dirty="0"/>
                    </a:p>
                  </a:txBody>
                  <a:tcPr marL="68580" marR="68580" marT="36000" marB="3600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rowSpan="2">
                  <a:txBody>
                    <a:bodyPr/>
                    <a:lstStyle/>
                    <a:p>
                      <a:pPr algn="ctr" rtl="0"/>
                      <a:r>
                        <a:rPr lang="en-US" sz="1400" b="1" u="none" strike="noStrike" kern="1200" baseline="0" dirty="0">
                          <a:solidFill>
                            <a:schemeClr val="bg1"/>
                          </a:solidFill>
                          <a:latin typeface="Arial" panose="020B0604020202020204" pitchFamily="34" charset="0"/>
                          <a:cs typeface="Arial" panose="020B0604020202020204" pitchFamily="34" charset="0"/>
                        </a:rPr>
                        <a:t>CLDN18.2+       </a:t>
                      </a:r>
                    </a:p>
                    <a:p>
                      <a:pPr algn="ctr" rtl="0"/>
                      <a:r>
                        <a:rPr lang="en-US" sz="1400" b="1" u="none" strike="noStrike" kern="1200" baseline="0" dirty="0">
                          <a:solidFill>
                            <a:schemeClr val="bg1"/>
                          </a:solidFill>
                          <a:latin typeface="Arial" panose="020B0604020202020204" pitchFamily="34" charset="0"/>
                          <a:cs typeface="Arial" panose="020B0604020202020204" pitchFamily="34" charset="0"/>
                        </a:rPr>
                        <a:t>38% </a:t>
                      </a:r>
                      <a:endParaRPr lang="en-GB" dirty="0"/>
                    </a:p>
                  </a:txBody>
                  <a:tcPr marL="68580" marR="68580" marT="36000" marB="36000" anchor="b">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622858714"/>
                  </a:ext>
                </a:extLst>
              </a:tr>
              <a:tr h="448223">
                <a:tc>
                  <a:txBody>
                    <a:bodyPr/>
                    <a:lstStyle/>
                    <a:p>
                      <a:pPr marL="0" marR="0" algn="ctr">
                        <a:spcBef>
                          <a:spcPts val="0"/>
                        </a:spcBef>
                        <a:spcAft>
                          <a:spcPts val="0"/>
                        </a:spcAft>
                      </a:pPr>
                      <a:r>
                        <a:rPr lang="en-US" sz="1400" dirty="0">
                          <a:solidFill>
                            <a:schemeClr val="tx1"/>
                          </a:solidFill>
                          <a:effectLst/>
                          <a:latin typeface="Arial" panose="020B0604020202020204" pitchFamily="34" charset="0"/>
                          <a:cs typeface="Arial" panose="020B0604020202020204" pitchFamily="34" charset="0"/>
                        </a:rPr>
                        <a:t>Percentage (%)</a:t>
                      </a:r>
                    </a:p>
                  </a:txBody>
                  <a:tcPr marL="68580" marR="68580" marT="36000" marB="36000" anchor="ctr">
                    <a:lnR w="12700" cap="flat" cmpd="sng" algn="ctr">
                      <a:solidFill>
                        <a:schemeClr val="bg1"/>
                      </a:solidFill>
                      <a:prstDash val="solid"/>
                      <a:round/>
                      <a:headEnd type="none" w="med" len="med"/>
                      <a:tailEnd type="none" w="med" len="med"/>
                    </a:lnR>
                    <a:solidFill>
                      <a:schemeClr val="accent1"/>
                    </a:solidFill>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extLst>
                  <a:ext uri="{0D108BD9-81ED-4DB2-BD59-A6C34878D82A}">
                    <a16:rowId xmlns:a16="http://schemas.microsoft.com/office/drawing/2014/main" val="2310194908"/>
                  </a:ext>
                </a:extLst>
              </a:tr>
              <a:tr h="279275">
                <a:tc>
                  <a:txBody>
                    <a:bodyPr/>
                    <a:lstStyle/>
                    <a:p>
                      <a:pPr marL="0" marR="0" algn="l">
                        <a:spcBef>
                          <a:spcPts val="0"/>
                        </a:spcBef>
                        <a:spcAft>
                          <a:spcPts val="0"/>
                        </a:spcAft>
                      </a:pPr>
                      <a:r>
                        <a:rPr lang="en-US" sz="1400" b="1" dirty="0">
                          <a:effectLst/>
                          <a:latin typeface="Arial" panose="020B0604020202020204" pitchFamily="34" charset="0"/>
                          <a:cs typeface="Arial" panose="020B0604020202020204" pitchFamily="34" charset="0"/>
                        </a:rPr>
                        <a:t>HER2+</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15</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15</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21</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448516885"/>
                  </a:ext>
                </a:extLst>
              </a:tr>
              <a:tr h="279275">
                <a:tc>
                  <a:txBody>
                    <a:bodyPr/>
                    <a:lstStyle/>
                    <a:p>
                      <a:pPr marL="0" marR="0" algn="l">
                        <a:spcBef>
                          <a:spcPts val="0"/>
                        </a:spcBef>
                        <a:spcAft>
                          <a:spcPts val="0"/>
                        </a:spcAft>
                      </a:pPr>
                      <a:r>
                        <a:rPr lang="en-US" sz="1400" b="1" dirty="0">
                          <a:solidFill>
                            <a:schemeClr val="tx1"/>
                          </a:solidFill>
                          <a:effectLst/>
                          <a:latin typeface="Arial" panose="020B0604020202020204" pitchFamily="34" charset="0"/>
                          <a:cs typeface="Arial" panose="020B0604020202020204" pitchFamily="34" charset="0"/>
                        </a:rPr>
                        <a:t>dMMR/MSI</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5</a:t>
                      </a: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13</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14</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extLst>
                  <a:ext uri="{0D108BD9-81ED-4DB2-BD59-A6C34878D82A}">
                    <a16:rowId xmlns:a16="http://schemas.microsoft.com/office/drawing/2014/main" val="3885067864"/>
                  </a:ext>
                </a:extLst>
              </a:tr>
              <a:tr h="279275">
                <a:tc>
                  <a:txBody>
                    <a:bodyPr/>
                    <a:lstStyle/>
                    <a:p>
                      <a:pPr marL="0" marR="0" algn="l">
                        <a:spcBef>
                          <a:spcPts val="0"/>
                        </a:spcBef>
                        <a:spcAft>
                          <a:spcPts val="0"/>
                        </a:spcAft>
                      </a:pPr>
                      <a:r>
                        <a:rPr lang="en-US" sz="1400" b="1" dirty="0">
                          <a:solidFill>
                            <a:schemeClr val="tx1"/>
                          </a:solidFill>
                          <a:effectLst/>
                          <a:latin typeface="Arial" panose="020B0604020202020204" pitchFamily="34" charset="0"/>
                          <a:cs typeface="Arial" panose="020B0604020202020204" pitchFamily="34" charset="0"/>
                        </a:rPr>
                        <a:t>PD-L1</a:t>
                      </a:r>
                      <a:r>
                        <a:rPr lang="en-US" sz="1400" b="1" baseline="30000" dirty="0">
                          <a:solidFill>
                            <a:schemeClr val="tx1"/>
                          </a:solidFill>
                          <a:effectLst/>
                          <a:latin typeface="Arial" panose="020B0604020202020204" pitchFamily="34" charset="0"/>
                          <a:cs typeface="Arial" panose="020B0604020202020204" pitchFamily="34" charset="0"/>
                        </a:rPr>
                        <a:t>c</a:t>
                      </a:r>
                      <a:r>
                        <a:rPr lang="en-US" sz="1400" b="1" dirty="0">
                          <a:solidFill>
                            <a:schemeClr val="tx1"/>
                          </a:solidFill>
                          <a:effectLst/>
                          <a:latin typeface="Arial" panose="020B0604020202020204" pitchFamily="34" charset="0"/>
                          <a:cs typeface="Arial" panose="020B0604020202020204" pitchFamily="34" charset="0"/>
                        </a:rPr>
                        <a:t> CPS &lt;1</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26</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74</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21</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extLst>
                  <a:ext uri="{0D108BD9-81ED-4DB2-BD59-A6C34878D82A}">
                    <a16:rowId xmlns:a16="http://schemas.microsoft.com/office/drawing/2014/main" val="4106741089"/>
                  </a:ext>
                </a:extLst>
              </a:tr>
              <a:tr h="279275">
                <a:tc>
                  <a:txBody>
                    <a:bodyPr/>
                    <a:lstStyle/>
                    <a:p>
                      <a:pPr marL="0" marR="0" algn="l">
                        <a:spcBef>
                          <a:spcPts val="0"/>
                        </a:spcBef>
                        <a:spcAft>
                          <a:spcPts val="0"/>
                        </a:spcAft>
                      </a:pPr>
                      <a:r>
                        <a:rPr lang="en-US" sz="1400" b="1" dirty="0">
                          <a:solidFill>
                            <a:schemeClr val="tx1"/>
                          </a:solidFill>
                          <a:effectLst/>
                          <a:latin typeface="Arial" panose="020B0604020202020204" pitchFamily="34" charset="0"/>
                          <a:cs typeface="Arial" panose="020B0604020202020204" pitchFamily="34" charset="0"/>
                        </a:rPr>
                        <a:t>PD-L1</a:t>
                      </a:r>
                      <a:r>
                        <a:rPr lang="en-US" sz="1400" b="1" baseline="30000" dirty="0">
                          <a:solidFill>
                            <a:schemeClr val="tx1"/>
                          </a:solidFill>
                          <a:effectLst/>
                          <a:latin typeface="Arial" panose="020B0604020202020204" pitchFamily="34" charset="0"/>
                          <a:cs typeface="Arial" panose="020B0604020202020204" pitchFamily="34" charset="0"/>
                        </a:rPr>
                        <a:t>c</a:t>
                      </a:r>
                      <a:r>
                        <a:rPr lang="en-US" sz="1400" b="1" dirty="0">
                          <a:solidFill>
                            <a:schemeClr val="tx1"/>
                          </a:solidFill>
                          <a:effectLst/>
                          <a:latin typeface="Arial" panose="020B0604020202020204" pitchFamily="34" charset="0"/>
                          <a:cs typeface="Arial" panose="020B0604020202020204" pitchFamily="34" charset="0"/>
                        </a:rPr>
                        <a:t>  CPS </a:t>
                      </a:r>
                      <a:r>
                        <a:rPr lang="en-US" sz="1400" b="1" u="none" dirty="0">
                          <a:solidFill>
                            <a:schemeClr val="tx1"/>
                          </a:solidFill>
                          <a:effectLst/>
                          <a:latin typeface="Arial" panose="020B0604020202020204" pitchFamily="34" charset="0"/>
                          <a:cs typeface="Arial" panose="020B0604020202020204" pitchFamily="34" charset="0"/>
                        </a:rPr>
                        <a:t>≥</a:t>
                      </a:r>
                      <a:r>
                        <a:rPr lang="en-US" sz="1400" b="1" dirty="0">
                          <a:solidFill>
                            <a:schemeClr val="tx1"/>
                          </a:solidFill>
                          <a:effectLst/>
                          <a:latin typeface="Arial" panose="020B0604020202020204" pitchFamily="34" charset="0"/>
                          <a:cs typeface="Arial" panose="020B0604020202020204" pitchFamily="34" charset="0"/>
                        </a:rPr>
                        <a:t>5</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42</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18</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57.1</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13</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22</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extLst>
                  <a:ext uri="{0D108BD9-81ED-4DB2-BD59-A6C34878D82A}">
                    <a16:rowId xmlns:a16="http://schemas.microsoft.com/office/drawing/2014/main" val="2217794801"/>
                  </a:ext>
                </a:extLst>
              </a:tr>
              <a:tr h="279275">
                <a:tc>
                  <a:txBody>
                    <a:bodyPr/>
                    <a:lstStyle/>
                    <a:p>
                      <a:pPr marL="0" marR="0" algn="l">
                        <a:spcBef>
                          <a:spcPts val="0"/>
                        </a:spcBef>
                        <a:spcAft>
                          <a:spcPts val="0"/>
                        </a:spcAft>
                      </a:pPr>
                      <a:r>
                        <a:rPr lang="en-US" sz="1400" b="1" dirty="0">
                          <a:effectLst/>
                          <a:latin typeface="Arial" panose="020B0604020202020204" pitchFamily="34" charset="0"/>
                          <a:cs typeface="Arial" panose="020B0604020202020204" pitchFamily="34" charset="0"/>
                        </a:rPr>
                        <a:t>Diffuse Type</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48</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40</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29</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29</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34</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extLst>
                  <a:ext uri="{0D108BD9-81ED-4DB2-BD59-A6C34878D82A}">
                    <a16:rowId xmlns:a16="http://schemas.microsoft.com/office/drawing/2014/main" val="2180971871"/>
                  </a:ext>
                </a:extLst>
              </a:tr>
              <a:tr h="296729">
                <a:tc>
                  <a:txBody>
                    <a:bodyPr/>
                    <a:lstStyle/>
                    <a:p>
                      <a:pPr marL="0" marR="0" algn="l">
                        <a:spcBef>
                          <a:spcPts val="0"/>
                        </a:spcBef>
                        <a:spcAft>
                          <a:spcPts val="0"/>
                        </a:spcAft>
                      </a:pPr>
                      <a:r>
                        <a:rPr lang="en-US" sz="1400" b="1" dirty="0">
                          <a:effectLst/>
                          <a:latin typeface="Arial" panose="020B0604020202020204" pitchFamily="34" charset="0"/>
                          <a:cs typeface="Arial" panose="020B0604020202020204" pitchFamily="34" charset="0"/>
                        </a:rPr>
                        <a:t>Intestinal Type</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52</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46</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38</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25</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14</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extLst>
                  <a:ext uri="{0D108BD9-81ED-4DB2-BD59-A6C34878D82A}">
                    <a16:rowId xmlns:a16="http://schemas.microsoft.com/office/drawing/2014/main" val="1493780781"/>
                  </a:ext>
                </a:extLst>
              </a:tr>
              <a:tr h="296729">
                <a:tc>
                  <a:txBody>
                    <a:bodyPr/>
                    <a:lstStyle/>
                    <a:p>
                      <a:pPr marL="0" marR="0" algn="l">
                        <a:spcBef>
                          <a:spcPts val="0"/>
                        </a:spcBef>
                        <a:spcAft>
                          <a:spcPts val="0"/>
                        </a:spcAft>
                      </a:pPr>
                      <a:r>
                        <a:rPr lang="en-US" sz="1400" b="1" dirty="0">
                          <a:effectLst/>
                          <a:latin typeface="Arial" panose="020B0604020202020204" pitchFamily="34" charset="0"/>
                          <a:cs typeface="Arial" panose="020B0604020202020204" pitchFamily="34" charset="0"/>
                        </a:rPr>
                        <a:t>Mixed/Other</a:t>
                      </a:r>
                      <a:endParaRPr lang="en-US" sz="14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12</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33</a:t>
                      </a: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46</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tc>
                  <a:txBody>
                    <a:bodyPr/>
                    <a:lstStyle/>
                    <a:p>
                      <a:pPr marL="0" marR="0" algn="ctr">
                        <a:spcBef>
                          <a:spcPts val="0"/>
                        </a:spcBef>
                        <a:spcAft>
                          <a:spcPts val="0"/>
                        </a:spcAft>
                      </a:pPr>
                      <a:r>
                        <a:rPr lang="en-US" sz="1400" dirty="0">
                          <a:effectLst/>
                          <a:latin typeface="Arial" panose="020B0604020202020204" pitchFamily="34" charset="0"/>
                          <a:cs typeface="Arial" panose="020B0604020202020204" pitchFamily="34" charset="0"/>
                        </a:rPr>
                        <a:t>51</a:t>
                      </a:r>
                      <a:endPar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36000" marB="36000" anchor="b"/>
                </a:tc>
                <a:extLst>
                  <a:ext uri="{0D108BD9-81ED-4DB2-BD59-A6C34878D82A}">
                    <a16:rowId xmlns:a16="http://schemas.microsoft.com/office/drawing/2014/main" val="277209282"/>
                  </a:ext>
                </a:extLst>
              </a:tr>
            </a:tbl>
          </a:graphicData>
        </a:graphic>
      </p:graphicFrame>
      <p:sp>
        <p:nvSpPr>
          <p:cNvPr id="4" name="Oval 3">
            <a:extLst>
              <a:ext uri="{FF2B5EF4-FFF2-40B4-BE49-F238E27FC236}">
                <a16:creationId xmlns:a16="http://schemas.microsoft.com/office/drawing/2014/main" id="{F676C4A6-64A2-0845-8D17-430F1A721AF7}"/>
              </a:ext>
            </a:extLst>
          </p:cNvPr>
          <p:cNvSpPr/>
          <p:nvPr/>
        </p:nvSpPr>
        <p:spPr>
          <a:xfrm>
            <a:off x="9120336" y="4127497"/>
            <a:ext cx="482600" cy="292100"/>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10">
            <a:extLst>
              <a:ext uri="{FF2B5EF4-FFF2-40B4-BE49-F238E27FC236}">
                <a16:creationId xmlns:a16="http://schemas.microsoft.com/office/drawing/2014/main" id="{6BD03CD6-B8D7-D74A-B0F4-462C43E13E5D}"/>
              </a:ext>
            </a:extLst>
          </p:cNvPr>
          <p:cNvSpPr/>
          <p:nvPr/>
        </p:nvSpPr>
        <p:spPr>
          <a:xfrm>
            <a:off x="10597165" y="4127497"/>
            <a:ext cx="482600" cy="292100"/>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64233183"/>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49A754-0B73-DB13-6EC5-783661AEE105}"/>
              </a:ext>
            </a:extLst>
          </p:cNvPr>
          <p:cNvSpPr>
            <a:spLocks noGrp="1"/>
          </p:cNvSpPr>
          <p:nvPr>
            <p:ph type="title"/>
          </p:nvPr>
        </p:nvSpPr>
        <p:spPr/>
        <p:txBody>
          <a:bodyPr/>
          <a:lstStyle/>
          <a:p>
            <a:r>
              <a:rPr lang="en-US" dirty="0"/>
              <a:t>SPOTLIGHT Key Secondary End Point: OS</a:t>
            </a:r>
          </a:p>
        </p:txBody>
      </p:sp>
      <p:sp>
        <p:nvSpPr>
          <p:cNvPr id="5" name="Text Placeholder 4">
            <a:extLst>
              <a:ext uri="{FF2B5EF4-FFF2-40B4-BE49-F238E27FC236}">
                <a16:creationId xmlns:a16="http://schemas.microsoft.com/office/drawing/2014/main" id="{6D50312A-5020-7EF5-20CD-8F69DAF27A30}"/>
              </a:ext>
            </a:extLst>
          </p:cNvPr>
          <p:cNvSpPr>
            <a:spLocks noGrp="1"/>
          </p:cNvSpPr>
          <p:nvPr>
            <p:ph sz="quarter" idx="14"/>
          </p:nvPr>
        </p:nvSpPr>
        <p:spPr>
          <a:xfrm>
            <a:off x="620184" y="5552669"/>
            <a:ext cx="10962216" cy="396611"/>
          </a:xfrm>
        </p:spPr>
        <p:txBody>
          <a:bodyPr>
            <a:normAutofit/>
          </a:bodyPr>
          <a:lstStyle/>
          <a:p>
            <a:pPr lvl="0"/>
            <a:r>
              <a:rPr lang="en-US" sz="1800" spc="-20" dirty="0"/>
              <a:t>OS was significantly longer in patients treated with zolbetuximab + mFOLFOX6 vs placebo + mFOLFOX6</a:t>
            </a:r>
          </a:p>
        </p:txBody>
      </p:sp>
      <p:sp>
        <p:nvSpPr>
          <p:cNvPr id="16" name="Content Placeholder 15">
            <a:extLst>
              <a:ext uri="{FF2B5EF4-FFF2-40B4-BE49-F238E27FC236}">
                <a16:creationId xmlns:a16="http://schemas.microsoft.com/office/drawing/2014/main" id="{FD394FD6-9B45-EF4B-907B-1DA8C8002687}"/>
              </a:ext>
            </a:extLst>
          </p:cNvPr>
          <p:cNvSpPr>
            <a:spLocks noGrp="1"/>
          </p:cNvSpPr>
          <p:nvPr>
            <p:ph sz="quarter" idx="15"/>
          </p:nvPr>
        </p:nvSpPr>
        <p:spPr/>
        <p:txBody>
          <a:bodyPr anchor="b"/>
          <a:lstStyle/>
          <a:p>
            <a:r>
              <a:rPr lang="en-US" dirty="0">
                <a:solidFill>
                  <a:schemeClr val="tx2"/>
                </a:solidFill>
              </a:rPr>
              <a:t>Data cutoff: September 9, 2022; Median follow-up = 22.14 months (zolbetuximab + mFOLFOX6) vs 20.93 months (placebo + mFOLFOX6).</a:t>
            </a:r>
          </a:p>
          <a:p>
            <a:r>
              <a:rPr lang="en-GB" sz="1200" dirty="0">
                <a:solidFill>
                  <a:schemeClr val="tx2"/>
                </a:solidFill>
              </a:rPr>
              <a:t>CI, confidence interval; FOLFOX, fluorouracil (5-FU), leucovorin, oxaliplatin; HR, hazard ratio; </a:t>
            </a:r>
            <a:r>
              <a:rPr lang="en-US" sz="1200" dirty="0">
                <a:solidFill>
                  <a:schemeClr val="tx2"/>
                </a:solidFill>
              </a:rPr>
              <a:t>mFOLFOX6, modified FOLFOX regimen; OS, overall survival; RECIST, Response Evaluation Criteria in Solid Tumours</a:t>
            </a:r>
            <a:endParaRPr lang="en-US" dirty="0">
              <a:solidFill>
                <a:schemeClr val="tx2"/>
              </a:solidFill>
            </a:endParaRPr>
          </a:p>
          <a:p>
            <a:r>
              <a:rPr lang="en-GB" sz="1200" dirty="0" err="1">
                <a:solidFill>
                  <a:schemeClr val="tx2"/>
                </a:solidFill>
                <a:effectLst/>
              </a:rPr>
              <a:t>Shitara</a:t>
            </a:r>
            <a:r>
              <a:rPr lang="en-GB" sz="1200" dirty="0">
                <a:solidFill>
                  <a:schemeClr val="tx2"/>
                </a:solidFill>
                <a:effectLst/>
              </a:rPr>
              <a:t> K, et al. J Clin Oncol. 2023;41(</a:t>
            </a:r>
            <a:r>
              <a:rPr lang="en-GB" sz="1200" dirty="0" err="1">
                <a:solidFill>
                  <a:schemeClr val="tx2"/>
                </a:solidFill>
                <a:effectLst/>
              </a:rPr>
              <a:t>suppl</a:t>
            </a:r>
            <a:r>
              <a:rPr lang="en-GB" sz="1200" dirty="0">
                <a:solidFill>
                  <a:schemeClr val="tx2"/>
                </a:solidFill>
                <a:effectLst/>
              </a:rPr>
              <a:t> 4; </a:t>
            </a:r>
            <a:r>
              <a:rPr lang="en-GB" sz="1200" dirty="0" err="1">
                <a:solidFill>
                  <a:schemeClr val="tx2"/>
                </a:solidFill>
                <a:effectLst/>
              </a:rPr>
              <a:t>abstr</a:t>
            </a:r>
            <a:r>
              <a:rPr lang="en-GB" sz="1200" dirty="0">
                <a:solidFill>
                  <a:schemeClr val="tx2"/>
                </a:solidFill>
                <a:effectLst/>
              </a:rPr>
              <a:t> LBA292)</a:t>
            </a:r>
          </a:p>
        </p:txBody>
      </p:sp>
      <p:graphicFrame>
        <p:nvGraphicFramePr>
          <p:cNvPr id="21" name="Table 90">
            <a:extLst>
              <a:ext uri="{FF2B5EF4-FFF2-40B4-BE49-F238E27FC236}">
                <a16:creationId xmlns:a16="http://schemas.microsoft.com/office/drawing/2014/main" id="{8A4A0E9F-4B23-4899-9363-59A73D797CEB}"/>
              </a:ext>
            </a:extLst>
          </p:cNvPr>
          <p:cNvGraphicFramePr>
            <a:graphicFrameLocks noGrp="1"/>
          </p:cNvGraphicFramePr>
          <p:nvPr/>
        </p:nvGraphicFramePr>
        <p:xfrm>
          <a:off x="1302980" y="4865959"/>
          <a:ext cx="10465664" cy="168295"/>
        </p:xfrm>
        <a:graphic>
          <a:graphicData uri="http://schemas.openxmlformats.org/drawingml/2006/table">
            <a:tbl>
              <a:tblPr firstRow="1" bandRow="1">
                <a:tableStyleId>{5C22544A-7EE6-4342-B048-85BDC9FD1C3A}</a:tableStyleId>
              </a:tblPr>
              <a:tblGrid>
                <a:gridCol w="237856">
                  <a:extLst>
                    <a:ext uri="{9D8B030D-6E8A-4147-A177-3AD203B41FA5}">
                      <a16:colId xmlns:a16="http://schemas.microsoft.com/office/drawing/2014/main" val="3688465254"/>
                    </a:ext>
                  </a:extLst>
                </a:gridCol>
                <a:gridCol w="237856">
                  <a:extLst>
                    <a:ext uri="{9D8B030D-6E8A-4147-A177-3AD203B41FA5}">
                      <a16:colId xmlns:a16="http://schemas.microsoft.com/office/drawing/2014/main" val="3533100634"/>
                    </a:ext>
                  </a:extLst>
                </a:gridCol>
                <a:gridCol w="237856">
                  <a:extLst>
                    <a:ext uri="{9D8B030D-6E8A-4147-A177-3AD203B41FA5}">
                      <a16:colId xmlns:a16="http://schemas.microsoft.com/office/drawing/2014/main" val="4272197458"/>
                    </a:ext>
                  </a:extLst>
                </a:gridCol>
                <a:gridCol w="237856">
                  <a:extLst>
                    <a:ext uri="{9D8B030D-6E8A-4147-A177-3AD203B41FA5}">
                      <a16:colId xmlns:a16="http://schemas.microsoft.com/office/drawing/2014/main" val="1262943601"/>
                    </a:ext>
                  </a:extLst>
                </a:gridCol>
                <a:gridCol w="237856">
                  <a:extLst>
                    <a:ext uri="{9D8B030D-6E8A-4147-A177-3AD203B41FA5}">
                      <a16:colId xmlns:a16="http://schemas.microsoft.com/office/drawing/2014/main" val="3861830748"/>
                    </a:ext>
                  </a:extLst>
                </a:gridCol>
                <a:gridCol w="237856">
                  <a:extLst>
                    <a:ext uri="{9D8B030D-6E8A-4147-A177-3AD203B41FA5}">
                      <a16:colId xmlns:a16="http://schemas.microsoft.com/office/drawing/2014/main" val="2831492873"/>
                    </a:ext>
                  </a:extLst>
                </a:gridCol>
                <a:gridCol w="237856">
                  <a:extLst>
                    <a:ext uri="{9D8B030D-6E8A-4147-A177-3AD203B41FA5}">
                      <a16:colId xmlns:a16="http://schemas.microsoft.com/office/drawing/2014/main" val="2812375695"/>
                    </a:ext>
                  </a:extLst>
                </a:gridCol>
                <a:gridCol w="237856">
                  <a:extLst>
                    <a:ext uri="{9D8B030D-6E8A-4147-A177-3AD203B41FA5}">
                      <a16:colId xmlns:a16="http://schemas.microsoft.com/office/drawing/2014/main" val="399999154"/>
                    </a:ext>
                  </a:extLst>
                </a:gridCol>
                <a:gridCol w="237856">
                  <a:extLst>
                    <a:ext uri="{9D8B030D-6E8A-4147-A177-3AD203B41FA5}">
                      <a16:colId xmlns:a16="http://schemas.microsoft.com/office/drawing/2014/main" val="1150359247"/>
                    </a:ext>
                  </a:extLst>
                </a:gridCol>
                <a:gridCol w="237856">
                  <a:extLst>
                    <a:ext uri="{9D8B030D-6E8A-4147-A177-3AD203B41FA5}">
                      <a16:colId xmlns:a16="http://schemas.microsoft.com/office/drawing/2014/main" val="196388524"/>
                    </a:ext>
                  </a:extLst>
                </a:gridCol>
                <a:gridCol w="237856">
                  <a:extLst>
                    <a:ext uri="{9D8B030D-6E8A-4147-A177-3AD203B41FA5}">
                      <a16:colId xmlns:a16="http://schemas.microsoft.com/office/drawing/2014/main" val="1010348775"/>
                    </a:ext>
                  </a:extLst>
                </a:gridCol>
                <a:gridCol w="237856">
                  <a:extLst>
                    <a:ext uri="{9D8B030D-6E8A-4147-A177-3AD203B41FA5}">
                      <a16:colId xmlns:a16="http://schemas.microsoft.com/office/drawing/2014/main" val="2280847546"/>
                    </a:ext>
                  </a:extLst>
                </a:gridCol>
                <a:gridCol w="237856">
                  <a:extLst>
                    <a:ext uri="{9D8B030D-6E8A-4147-A177-3AD203B41FA5}">
                      <a16:colId xmlns:a16="http://schemas.microsoft.com/office/drawing/2014/main" val="4289741403"/>
                    </a:ext>
                  </a:extLst>
                </a:gridCol>
                <a:gridCol w="237856">
                  <a:extLst>
                    <a:ext uri="{9D8B030D-6E8A-4147-A177-3AD203B41FA5}">
                      <a16:colId xmlns:a16="http://schemas.microsoft.com/office/drawing/2014/main" val="1501320654"/>
                    </a:ext>
                  </a:extLst>
                </a:gridCol>
                <a:gridCol w="237856">
                  <a:extLst>
                    <a:ext uri="{9D8B030D-6E8A-4147-A177-3AD203B41FA5}">
                      <a16:colId xmlns:a16="http://schemas.microsoft.com/office/drawing/2014/main" val="2972483654"/>
                    </a:ext>
                  </a:extLst>
                </a:gridCol>
                <a:gridCol w="237856">
                  <a:extLst>
                    <a:ext uri="{9D8B030D-6E8A-4147-A177-3AD203B41FA5}">
                      <a16:colId xmlns:a16="http://schemas.microsoft.com/office/drawing/2014/main" val="1899450202"/>
                    </a:ext>
                  </a:extLst>
                </a:gridCol>
                <a:gridCol w="237856">
                  <a:extLst>
                    <a:ext uri="{9D8B030D-6E8A-4147-A177-3AD203B41FA5}">
                      <a16:colId xmlns:a16="http://schemas.microsoft.com/office/drawing/2014/main" val="375798996"/>
                    </a:ext>
                  </a:extLst>
                </a:gridCol>
                <a:gridCol w="237856">
                  <a:extLst>
                    <a:ext uri="{9D8B030D-6E8A-4147-A177-3AD203B41FA5}">
                      <a16:colId xmlns:a16="http://schemas.microsoft.com/office/drawing/2014/main" val="3327115517"/>
                    </a:ext>
                  </a:extLst>
                </a:gridCol>
                <a:gridCol w="237856">
                  <a:extLst>
                    <a:ext uri="{9D8B030D-6E8A-4147-A177-3AD203B41FA5}">
                      <a16:colId xmlns:a16="http://schemas.microsoft.com/office/drawing/2014/main" val="2452430187"/>
                    </a:ext>
                  </a:extLst>
                </a:gridCol>
                <a:gridCol w="237856">
                  <a:extLst>
                    <a:ext uri="{9D8B030D-6E8A-4147-A177-3AD203B41FA5}">
                      <a16:colId xmlns:a16="http://schemas.microsoft.com/office/drawing/2014/main" val="823823413"/>
                    </a:ext>
                  </a:extLst>
                </a:gridCol>
                <a:gridCol w="237856">
                  <a:extLst>
                    <a:ext uri="{9D8B030D-6E8A-4147-A177-3AD203B41FA5}">
                      <a16:colId xmlns:a16="http://schemas.microsoft.com/office/drawing/2014/main" val="2245434760"/>
                    </a:ext>
                  </a:extLst>
                </a:gridCol>
                <a:gridCol w="237856">
                  <a:extLst>
                    <a:ext uri="{9D8B030D-6E8A-4147-A177-3AD203B41FA5}">
                      <a16:colId xmlns:a16="http://schemas.microsoft.com/office/drawing/2014/main" val="2634094306"/>
                    </a:ext>
                  </a:extLst>
                </a:gridCol>
                <a:gridCol w="237856">
                  <a:extLst>
                    <a:ext uri="{9D8B030D-6E8A-4147-A177-3AD203B41FA5}">
                      <a16:colId xmlns:a16="http://schemas.microsoft.com/office/drawing/2014/main" val="2075727895"/>
                    </a:ext>
                  </a:extLst>
                </a:gridCol>
                <a:gridCol w="237856">
                  <a:extLst>
                    <a:ext uri="{9D8B030D-6E8A-4147-A177-3AD203B41FA5}">
                      <a16:colId xmlns:a16="http://schemas.microsoft.com/office/drawing/2014/main" val="1489975824"/>
                    </a:ext>
                  </a:extLst>
                </a:gridCol>
                <a:gridCol w="237856">
                  <a:extLst>
                    <a:ext uri="{9D8B030D-6E8A-4147-A177-3AD203B41FA5}">
                      <a16:colId xmlns:a16="http://schemas.microsoft.com/office/drawing/2014/main" val="708088946"/>
                    </a:ext>
                  </a:extLst>
                </a:gridCol>
                <a:gridCol w="237856">
                  <a:extLst>
                    <a:ext uri="{9D8B030D-6E8A-4147-A177-3AD203B41FA5}">
                      <a16:colId xmlns:a16="http://schemas.microsoft.com/office/drawing/2014/main" val="283902290"/>
                    </a:ext>
                  </a:extLst>
                </a:gridCol>
                <a:gridCol w="237856">
                  <a:extLst>
                    <a:ext uri="{9D8B030D-6E8A-4147-A177-3AD203B41FA5}">
                      <a16:colId xmlns:a16="http://schemas.microsoft.com/office/drawing/2014/main" val="294663645"/>
                    </a:ext>
                  </a:extLst>
                </a:gridCol>
                <a:gridCol w="237856">
                  <a:extLst>
                    <a:ext uri="{9D8B030D-6E8A-4147-A177-3AD203B41FA5}">
                      <a16:colId xmlns:a16="http://schemas.microsoft.com/office/drawing/2014/main" val="1397342603"/>
                    </a:ext>
                  </a:extLst>
                </a:gridCol>
                <a:gridCol w="237856">
                  <a:extLst>
                    <a:ext uri="{9D8B030D-6E8A-4147-A177-3AD203B41FA5}">
                      <a16:colId xmlns:a16="http://schemas.microsoft.com/office/drawing/2014/main" val="2227745950"/>
                    </a:ext>
                  </a:extLst>
                </a:gridCol>
                <a:gridCol w="237856">
                  <a:extLst>
                    <a:ext uri="{9D8B030D-6E8A-4147-A177-3AD203B41FA5}">
                      <a16:colId xmlns:a16="http://schemas.microsoft.com/office/drawing/2014/main" val="3494694589"/>
                    </a:ext>
                  </a:extLst>
                </a:gridCol>
                <a:gridCol w="237856">
                  <a:extLst>
                    <a:ext uri="{9D8B030D-6E8A-4147-A177-3AD203B41FA5}">
                      <a16:colId xmlns:a16="http://schemas.microsoft.com/office/drawing/2014/main" val="1520357922"/>
                    </a:ext>
                  </a:extLst>
                </a:gridCol>
                <a:gridCol w="237856">
                  <a:extLst>
                    <a:ext uri="{9D8B030D-6E8A-4147-A177-3AD203B41FA5}">
                      <a16:colId xmlns:a16="http://schemas.microsoft.com/office/drawing/2014/main" val="1635611753"/>
                    </a:ext>
                  </a:extLst>
                </a:gridCol>
                <a:gridCol w="237856">
                  <a:extLst>
                    <a:ext uri="{9D8B030D-6E8A-4147-A177-3AD203B41FA5}">
                      <a16:colId xmlns:a16="http://schemas.microsoft.com/office/drawing/2014/main" val="2218749323"/>
                    </a:ext>
                  </a:extLst>
                </a:gridCol>
                <a:gridCol w="237856">
                  <a:extLst>
                    <a:ext uri="{9D8B030D-6E8A-4147-A177-3AD203B41FA5}">
                      <a16:colId xmlns:a16="http://schemas.microsoft.com/office/drawing/2014/main" val="803321530"/>
                    </a:ext>
                  </a:extLst>
                </a:gridCol>
                <a:gridCol w="237856">
                  <a:extLst>
                    <a:ext uri="{9D8B030D-6E8A-4147-A177-3AD203B41FA5}">
                      <a16:colId xmlns:a16="http://schemas.microsoft.com/office/drawing/2014/main" val="714470777"/>
                    </a:ext>
                  </a:extLst>
                </a:gridCol>
                <a:gridCol w="237856">
                  <a:extLst>
                    <a:ext uri="{9D8B030D-6E8A-4147-A177-3AD203B41FA5}">
                      <a16:colId xmlns:a16="http://schemas.microsoft.com/office/drawing/2014/main" val="4066391322"/>
                    </a:ext>
                  </a:extLst>
                </a:gridCol>
                <a:gridCol w="237856">
                  <a:extLst>
                    <a:ext uri="{9D8B030D-6E8A-4147-A177-3AD203B41FA5}">
                      <a16:colId xmlns:a16="http://schemas.microsoft.com/office/drawing/2014/main" val="3216042964"/>
                    </a:ext>
                  </a:extLst>
                </a:gridCol>
                <a:gridCol w="237856">
                  <a:extLst>
                    <a:ext uri="{9D8B030D-6E8A-4147-A177-3AD203B41FA5}">
                      <a16:colId xmlns:a16="http://schemas.microsoft.com/office/drawing/2014/main" val="2252477062"/>
                    </a:ext>
                  </a:extLst>
                </a:gridCol>
                <a:gridCol w="237856">
                  <a:extLst>
                    <a:ext uri="{9D8B030D-6E8A-4147-A177-3AD203B41FA5}">
                      <a16:colId xmlns:a16="http://schemas.microsoft.com/office/drawing/2014/main" val="885322295"/>
                    </a:ext>
                  </a:extLst>
                </a:gridCol>
                <a:gridCol w="237856">
                  <a:extLst>
                    <a:ext uri="{9D8B030D-6E8A-4147-A177-3AD203B41FA5}">
                      <a16:colId xmlns:a16="http://schemas.microsoft.com/office/drawing/2014/main" val="1676803701"/>
                    </a:ext>
                  </a:extLst>
                </a:gridCol>
                <a:gridCol w="237856">
                  <a:extLst>
                    <a:ext uri="{9D8B030D-6E8A-4147-A177-3AD203B41FA5}">
                      <a16:colId xmlns:a16="http://schemas.microsoft.com/office/drawing/2014/main" val="1203358177"/>
                    </a:ext>
                  </a:extLst>
                </a:gridCol>
                <a:gridCol w="237856">
                  <a:extLst>
                    <a:ext uri="{9D8B030D-6E8A-4147-A177-3AD203B41FA5}">
                      <a16:colId xmlns:a16="http://schemas.microsoft.com/office/drawing/2014/main" val="391192926"/>
                    </a:ext>
                  </a:extLst>
                </a:gridCol>
                <a:gridCol w="237856">
                  <a:extLst>
                    <a:ext uri="{9D8B030D-6E8A-4147-A177-3AD203B41FA5}">
                      <a16:colId xmlns:a16="http://schemas.microsoft.com/office/drawing/2014/main" val="3473985720"/>
                    </a:ext>
                  </a:extLst>
                </a:gridCol>
                <a:gridCol w="237856">
                  <a:extLst>
                    <a:ext uri="{9D8B030D-6E8A-4147-A177-3AD203B41FA5}">
                      <a16:colId xmlns:a16="http://schemas.microsoft.com/office/drawing/2014/main" val="1187463798"/>
                    </a:ext>
                  </a:extLst>
                </a:gridCol>
              </a:tblGrid>
              <a:tr h="168295">
                <a:tc>
                  <a:txBody>
                    <a:bodyPr/>
                    <a:lstStyle/>
                    <a:p>
                      <a:pPr algn="ctr"/>
                      <a:r>
                        <a:rPr lang="en-US" sz="1000" b="0" dirty="0">
                          <a:solidFill>
                            <a:schemeClr val="accent1"/>
                          </a:solidFill>
                          <a:latin typeface="Arial" panose="020B0604020202020204" pitchFamily="34" charset="0"/>
                          <a:cs typeface="Arial" panose="020B0604020202020204" pitchFamily="34" charset="0"/>
                        </a:rPr>
                        <a:t>283</a:t>
                      </a:r>
                    </a:p>
                  </a:txBody>
                  <a:tcPr marL="0" marR="0" marT="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270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241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233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135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125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107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75</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67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62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58</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49</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42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34</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32</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30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23</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20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15</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15</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13</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13</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4</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1</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1"/>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1307363"/>
                  </a:ext>
                </a:extLst>
              </a:tr>
            </a:tbl>
          </a:graphicData>
        </a:graphic>
      </p:graphicFrame>
      <p:grpSp>
        <p:nvGrpSpPr>
          <p:cNvPr id="480" name="12mo OS rate">
            <a:extLst>
              <a:ext uri="{FF2B5EF4-FFF2-40B4-BE49-F238E27FC236}">
                <a16:creationId xmlns:a16="http://schemas.microsoft.com/office/drawing/2014/main" id="{2C1DF651-8BCA-9B40-6C02-46B2D06B787B}"/>
              </a:ext>
            </a:extLst>
          </p:cNvPr>
          <p:cNvGrpSpPr/>
          <p:nvPr/>
        </p:nvGrpSpPr>
        <p:grpSpPr>
          <a:xfrm>
            <a:off x="3153658" y="1227610"/>
            <a:ext cx="2285660" cy="3114239"/>
            <a:chOff x="3153658" y="1227610"/>
            <a:chExt cx="2285660" cy="3114239"/>
          </a:xfrm>
        </p:grpSpPr>
        <p:cxnSp>
          <p:nvCxnSpPr>
            <p:cNvPr id="128" name="Straight Connector 127">
              <a:extLst>
                <a:ext uri="{FF2B5EF4-FFF2-40B4-BE49-F238E27FC236}">
                  <a16:creationId xmlns:a16="http://schemas.microsoft.com/office/drawing/2014/main" id="{701A8F9E-2BD2-4A76-8B27-AF7EC2B6FAD2}"/>
                </a:ext>
              </a:extLst>
            </p:cNvPr>
            <p:cNvCxnSpPr>
              <a:cxnSpLocks/>
            </p:cNvCxnSpPr>
            <p:nvPr/>
          </p:nvCxnSpPr>
          <p:spPr>
            <a:xfrm flipH="1">
              <a:off x="4289148" y="1622760"/>
              <a:ext cx="7339" cy="271908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9" name="object 66">
              <a:extLst>
                <a:ext uri="{FF2B5EF4-FFF2-40B4-BE49-F238E27FC236}">
                  <a16:creationId xmlns:a16="http://schemas.microsoft.com/office/drawing/2014/main" id="{9E235117-3B74-4B96-88E0-86792DA2C288}"/>
                </a:ext>
              </a:extLst>
            </p:cNvPr>
            <p:cNvSpPr txBox="1"/>
            <p:nvPr/>
          </p:nvSpPr>
          <p:spPr>
            <a:xfrm>
              <a:off x="3153658" y="1227610"/>
              <a:ext cx="2285660" cy="394339"/>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12-Month</a:t>
              </a:r>
            </a:p>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OS rate</a:t>
              </a:r>
              <a:endParaRPr sz="1200" dirty="0">
                <a:latin typeface="Arial" panose="020B0604020202020204" pitchFamily="34" charset="0"/>
                <a:cs typeface="Arial" panose="020B0604020202020204" pitchFamily="34" charset="0"/>
              </a:endParaRPr>
            </a:p>
          </p:txBody>
        </p:sp>
      </p:grpSp>
      <p:grpSp>
        <p:nvGrpSpPr>
          <p:cNvPr id="495" name="24mo OS rate">
            <a:extLst>
              <a:ext uri="{FF2B5EF4-FFF2-40B4-BE49-F238E27FC236}">
                <a16:creationId xmlns:a16="http://schemas.microsoft.com/office/drawing/2014/main" id="{8D461DAF-A65A-E65A-153B-E8B43053342D}"/>
              </a:ext>
            </a:extLst>
          </p:cNvPr>
          <p:cNvGrpSpPr/>
          <p:nvPr/>
        </p:nvGrpSpPr>
        <p:grpSpPr>
          <a:xfrm>
            <a:off x="5984476" y="2406534"/>
            <a:ext cx="2285660" cy="1920315"/>
            <a:chOff x="5984476" y="2406534"/>
            <a:chExt cx="2285660" cy="1920315"/>
          </a:xfrm>
        </p:grpSpPr>
        <p:cxnSp>
          <p:nvCxnSpPr>
            <p:cNvPr id="132" name="Straight Connector 131">
              <a:extLst>
                <a:ext uri="{FF2B5EF4-FFF2-40B4-BE49-F238E27FC236}">
                  <a16:creationId xmlns:a16="http://schemas.microsoft.com/office/drawing/2014/main" id="{3D2FB0BD-5800-4BFA-A329-59001AF702A5}"/>
                </a:ext>
              </a:extLst>
            </p:cNvPr>
            <p:cNvCxnSpPr>
              <a:cxnSpLocks/>
            </p:cNvCxnSpPr>
            <p:nvPr/>
          </p:nvCxnSpPr>
          <p:spPr>
            <a:xfrm>
              <a:off x="7125233" y="2809089"/>
              <a:ext cx="0" cy="151776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3" name="object 66">
              <a:extLst>
                <a:ext uri="{FF2B5EF4-FFF2-40B4-BE49-F238E27FC236}">
                  <a16:creationId xmlns:a16="http://schemas.microsoft.com/office/drawing/2014/main" id="{DD9F3AAA-0BCC-4ACD-85F3-E43B754ED082}"/>
                </a:ext>
              </a:extLst>
            </p:cNvPr>
            <p:cNvSpPr txBox="1"/>
            <p:nvPr/>
          </p:nvSpPr>
          <p:spPr>
            <a:xfrm>
              <a:off x="5984476" y="2406534"/>
              <a:ext cx="2285660" cy="394339"/>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24-Month</a:t>
              </a:r>
            </a:p>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OS rate</a:t>
              </a:r>
              <a:endParaRPr sz="1200" dirty="0">
                <a:latin typeface="Arial" panose="020B0604020202020204" pitchFamily="34" charset="0"/>
                <a:cs typeface="Arial" panose="020B0604020202020204" pitchFamily="34" charset="0"/>
              </a:endParaRPr>
            </a:p>
          </p:txBody>
        </p:sp>
      </p:grpSp>
      <p:grpSp>
        <p:nvGrpSpPr>
          <p:cNvPr id="496" name="36mo OS rate">
            <a:extLst>
              <a:ext uri="{FF2B5EF4-FFF2-40B4-BE49-F238E27FC236}">
                <a16:creationId xmlns:a16="http://schemas.microsoft.com/office/drawing/2014/main" id="{917CFBAE-A58A-87FA-8A91-EE4DCFE4525E}"/>
              </a:ext>
            </a:extLst>
          </p:cNvPr>
          <p:cNvGrpSpPr/>
          <p:nvPr/>
        </p:nvGrpSpPr>
        <p:grpSpPr>
          <a:xfrm>
            <a:off x="8848485" y="3019248"/>
            <a:ext cx="2285660" cy="1316955"/>
            <a:chOff x="8848485" y="3019248"/>
            <a:chExt cx="2285660" cy="1316955"/>
          </a:xfrm>
        </p:grpSpPr>
        <p:cxnSp>
          <p:nvCxnSpPr>
            <p:cNvPr id="487" name="Straight Connector 486">
              <a:extLst>
                <a:ext uri="{FF2B5EF4-FFF2-40B4-BE49-F238E27FC236}">
                  <a16:creationId xmlns:a16="http://schemas.microsoft.com/office/drawing/2014/main" id="{9549A4F6-CCCD-4D11-A2B0-9D1B53D2CB1C}"/>
                </a:ext>
              </a:extLst>
            </p:cNvPr>
            <p:cNvCxnSpPr>
              <a:cxnSpLocks/>
            </p:cNvCxnSpPr>
            <p:nvPr/>
          </p:nvCxnSpPr>
          <p:spPr>
            <a:xfrm>
              <a:off x="9989242" y="3421803"/>
              <a:ext cx="0" cy="9144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8" name="object 66">
              <a:extLst>
                <a:ext uri="{FF2B5EF4-FFF2-40B4-BE49-F238E27FC236}">
                  <a16:creationId xmlns:a16="http://schemas.microsoft.com/office/drawing/2014/main" id="{7E9C66AA-2720-4478-B394-FE37AD9932C9}"/>
                </a:ext>
              </a:extLst>
            </p:cNvPr>
            <p:cNvSpPr txBox="1"/>
            <p:nvPr/>
          </p:nvSpPr>
          <p:spPr>
            <a:xfrm>
              <a:off x="8848485" y="3019248"/>
              <a:ext cx="2285660" cy="394339"/>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36-Month</a:t>
              </a:r>
            </a:p>
            <a:p>
              <a:pPr marL="4763" marR="5080" indent="6350" algn="ctr">
                <a:lnSpc>
                  <a:spcPct val="100000"/>
                </a:lnSpc>
                <a:spcBef>
                  <a:spcPts val="95"/>
                </a:spcBef>
              </a:pPr>
              <a:r>
                <a:rPr lang="en-US" sz="1200" dirty="0">
                  <a:latin typeface="Arial" panose="020B0604020202020204" pitchFamily="34" charset="0"/>
                  <a:cs typeface="Arial" panose="020B0604020202020204" pitchFamily="34" charset="0"/>
                </a:rPr>
                <a:t>OS rate</a:t>
              </a:r>
              <a:endParaRPr sz="1200" dirty="0">
                <a:latin typeface="Arial" panose="020B0604020202020204" pitchFamily="34" charset="0"/>
                <a:cs typeface="Arial" panose="020B0604020202020204" pitchFamily="34" charset="0"/>
              </a:endParaRPr>
            </a:p>
          </p:txBody>
        </p:sp>
      </p:grpSp>
      <p:grpSp>
        <p:nvGrpSpPr>
          <p:cNvPr id="6" name="ZOL elements">
            <a:extLst>
              <a:ext uri="{FF2B5EF4-FFF2-40B4-BE49-F238E27FC236}">
                <a16:creationId xmlns:a16="http://schemas.microsoft.com/office/drawing/2014/main" id="{CD928925-D313-CE75-99F7-CE2F5C9F0A14}"/>
              </a:ext>
            </a:extLst>
          </p:cNvPr>
          <p:cNvGrpSpPr/>
          <p:nvPr/>
        </p:nvGrpSpPr>
        <p:grpSpPr>
          <a:xfrm>
            <a:off x="1403582" y="1255360"/>
            <a:ext cx="10543363" cy="2654608"/>
            <a:chOff x="1403582" y="1245198"/>
            <a:chExt cx="10543363" cy="2654608"/>
          </a:xfrm>
        </p:grpSpPr>
        <p:grpSp>
          <p:nvGrpSpPr>
            <p:cNvPr id="515" name="ZOL censored marks">
              <a:extLst>
                <a:ext uri="{FF2B5EF4-FFF2-40B4-BE49-F238E27FC236}">
                  <a16:creationId xmlns:a16="http://schemas.microsoft.com/office/drawing/2014/main" id="{99434354-59EC-B203-9644-039C26FAF0E0}"/>
                </a:ext>
              </a:extLst>
            </p:cNvPr>
            <p:cNvGrpSpPr/>
            <p:nvPr/>
          </p:nvGrpSpPr>
          <p:grpSpPr>
            <a:xfrm>
              <a:off x="1403582" y="1245198"/>
              <a:ext cx="10061771" cy="2654608"/>
              <a:chOff x="1403582" y="1245198"/>
              <a:chExt cx="10061771" cy="2654608"/>
            </a:xfrm>
          </p:grpSpPr>
          <p:sp>
            <p:nvSpPr>
              <p:cNvPr id="287" name="object 236">
                <a:extLst>
                  <a:ext uri="{FF2B5EF4-FFF2-40B4-BE49-F238E27FC236}">
                    <a16:creationId xmlns:a16="http://schemas.microsoft.com/office/drawing/2014/main" id="{7F284F0A-324C-4403-BBB8-70697AC3B83A}"/>
                  </a:ext>
                </a:extLst>
              </p:cNvPr>
              <p:cNvSpPr/>
              <p:nvPr/>
            </p:nvSpPr>
            <p:spPr>
              <a:xfrm>
                <a:off x="11422167" y="383705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9" name="object 238">
                <a:extLst>
                  <a:ext uri="{FF2B5EF4-FFF2-40B4-BE49-F238E27FC236}">
                    <a16:creationId xmlns:a16="http://schemas.microsoft.com/office/drawing/2014/main" id="{B0522EB6-08EE-418B-9796-A07F58BFF064}"/>
                  </a:ext>
                </a:extLst>
              </p:cNvPr>
              <p:cNvSpPr/>
              <p:nvPr/>
            </p:nvSpPr>
            <p:spPr>
              <a:xfrm>
                <a:off x="11379665" y="383705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1" name="object 240">
                <a:extLst>
                  <a:ext uri="{FF2B5EF4-FFF2-40B4-BE49-F238E27FC236}">
                    <a16:creationId xmlns:a16="http://schemas.microsoft.com/office/drawing/2014/main" id="{8DD46764-46E3-41DD-868A-D0CC033091AB}"/>
                  </a:ext>
                </a:extLst>
              </p:cNvPr>
              <p:cNvSpPr/>
              <p:nvPr/>
            </p:nvSpPr>
            <p:spPr>
              <a:xfrm>
                <a:off x="11236456" y="383705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14" name="marks group">
                <a:extLst>
                  <a:ext uri="{FF2B5EF4-FFF2-40B4-BE49-F238E27FC236}">
                    <a16:creationId xmlns:a16="http://schemas.microsoft.com/office/drawing/2014/main" id="{DBCF5756-A263-9DB0-22DB-885345D763C8}"/>
                  </a:ext>
                </a:extLst>
              </p:cNvPr>
              <p:cNvGrpSpPr/>
              <p:nvPr/>
            </p:nvGrpSpPr>
            <p:grpSpPr>
              <a:xfrm>
                <a:off x="1403582" y="1245198"/>
                <a:ext cx="10061771" cy="2622982"/>
                <a:chOff x="1403582" y="1245198"/>
                <a:chExt cx="10061771" cy="2622982"/>
              </a:xfrm>
            </p:grpSpPr>
            <p:sp>
              <p:nvSpPr>
                <p:cNvPr id="477" name="object 425">
                  <a:extLst>
                    <a:ext uri="{FF2B5EF4-FFF2-40B4-BE49-F238E27FC236}">
                      <a16:creationId xmlns:a16="http://schemas.microsoft.com/office/drawing/2014/main" id="{9067CA0E-C932-4444-966A-2DAF269D0E77}"/>
                    </a:ext>
                  </a:extLst>
                </p:cNvPr>
                <p:cNvSpPr/>
                <p:nvPr/>
              </p:nvSpPr>
              <p:spPr>
                <a:xfrm>
                  <a:off x="1434828" y="1276326"/>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13" name="Group 512">
                  <a:extLst>
                    <a:ext uri="{FF2B5EF4-FFF2-40B4-BE49-F238E27FC236}">
                      <a16:creationId xmlns:a16="http://schemas.microsoft.com/office/drawing/2014/main" id="{A6B3A49A-4180-0A5E-5EA8-5D207875F8FE}"/>
                    </a:ext>
                  </a:extLst>
                </p:cNvPr>
                <p:cNvGrpSpPr/>
                <p:nvPr/>
              </p:nvGrpSpPr>
              <p:grpSpPr>
                <a:xfrm>
                  <a:off x="1403582" y="1245198"/>
                  <a:ext cx="10061771" cy="2622982"/>
                  <a:chOff x="1403582" y="1245198"/>
                  <a:chExt cx="10061771" cy="2622982"/>
                </a:xfrm>
              </p:grpSpPr>
              <p:sp>
                <p:nvSpPr>
                  <p:cNvPr id="471" name="object 420">
                    <a:extLst>
                      <a:ext uri="{FF2B5EF4-FFF2-40B4-BE49-F238E27FC236}">
                        <a16:creationId xmlns:a16="http://schemas.microsoft.com/office/drawing/2014/main" id="{3350EB02-31E0-4BA1-B6A5-C04EABB0EAAD}"/>
                      </a:ext>
                    </a:extLst>
                  </p:cNvPr>
                  <p:cNvSpPr/>
                  <p:nvPr/>
                </p:nvSpPr>
                <p:spPr>
                  <a:xfrm>
                    <a:off x="1667436" y="1292180"/>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2" name="object 421">
                    <a:extLst>
                      <a:ext uri="{FF2B5EF4-FFF2-40B4-BE49-F238E27FC236}">
                        <a16:creationId xmlns:a16="http://schemas.microsoft.com/office/drawing/2014/main" id="{89BF5D10-64EB-4D80-93F1-CBE06CC26F4C}"/>
                      </a:ext>
                    </a:extLst>
                  </p:cNvPr>
                  <p:cNvSpPr/>
                  <p:nvPr/>
                </p:nvSpPr>
                <p:spPr>
                  <a:xfrm>
                    <a:off x="1624931" y="1323309"/>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3" name="object 422">
                    <a:extLst>
                      <a:ext uri="{FF2B5EF4-FFF2-40B4-BE49-F238E27FC236}">
                        <a16:creationId xmlns:a16="http://schemas.microsoft.com/office/drawing/2014/main" id="{BEBDB778-22E1-48E3-9E8E-D791CEF7B5C9}"/>
                      </a:ext>
                    </a:extLst>
                  </p:cNvPr>
                  <p:cNvSpPr/>
                  <p:nvPr/>
                </p:nvSpPr>
                <p:spPr>
                  <a:xfrm>
                    <a:off x="1561502" y="1265600"/>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4" name="object 423">
                    <a:extLst>
                      <a:ext uri="{FF2B5EF4-FFF2-40B4-BE49-F238E27FC236}">
                        <a16:creationId xmlns:a16="http://schemas.microsoft.com/office/drawing/2014/main" id="{81C5D750-9068-4C4E-8813-557CD4E61B3E}"/>
                      </a:ext>
                    </a:extLst>
                  </p:cNvPr>
                  <p:cNvSpPr/>
                  <p:nvPr/>
                </p:nvSpPr>
                <p:spPr>
                  <a:xfrm>
                    <a:off x="1518997" y="1296729"/>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6" name="object 424">
                    <a:extLst>
                      <a:ext uri="{FF2B5EF4-FFF2-40B4-BE49-F238E27FC236}">
                        <a16:creationId xmlns:a16="http://schemas.microsoft.com/office/drawing/2014/main" id="{3CA309F2-2DB0-4813-8588-4E6E921977A1}"/>
                      </a:ext>
                    </a:extLst>
                  </p:cNvPr>
                  <p:cNvSpPr/>
                  <p:nvPr/>
                </p:nvSpPr>
                <p:spPr>
                  <a:xfrm>
                    <a:off x="1477333" y="124519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8" name="object 426">
                    <a:extLst>
                      <a:ext uri="{FF2B5EF4-FFF2-40B4-BE49-F238E27FC236}">
                        <a16:creationId xmlns:a16="http://schemas.microsoft.com/office/drawing/2014/main" id="{7896CFF1-0B2A-4A2C-B2E0-63C435606FAE}"/>
                      </a:ext>
                    </a:extLst>
                  </p:cNvPr>
                  <p:cNvSpPr/>
                  <p:nvPr/>
                </p:nvSpPr>
                <p:spPr>
                  <a:xfrm>
                    <a:off x="1446087" y="124519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9" name="object 427">
                    <a:extLst>
                      <a:ext uri="{FF2B5EF4-FFF2-40B4-BE49-F238E27FC236}">
                        <a16:creationId xmlns:a16="http://schemas.microsoft.com/office/drawing/2014/main" id="{739D55C9-9227-47C1-8216-00C690AEDE74}"/>
                      </a:ext>
                    </a:extLst>
                  </p:cNvPr>
                  <p:cNvSpPr/>
                  <p:nvPr/>
                </p:nvSpPr>
                <p:spPr>
                  <a:xfrm>
                    <a:off x="1403582" y="1276326"/>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12" name="Group 511">
                    <a:extLst>
                      <a:ext uri="{FF2B5EF4-FFF2-40B4-BE49-F238E27FC236}">
                        <a16:creationId xmlns:a16="http://schemas.microsoft.com/office/drawing/2014/main" id="{059449B0-F3DF-910B-CEA0-65370FF153DA}"/>
                      </a:ext>
                    </a:extLst>
                  </p:cNvPr>
                  <p:cNvGrpSpPr/>
                  <p:nvPr/>
                </p:nvGrpSpPr>
                <p:grpSpPr>
                  <a:xfrm>
                    <a:off x="2069264" y="1437289"/>
                    <a:ext cx="9396089" cy="2430891"/>
                    <a:chOff x="2069264" y="1437289"/>
                    <a:chExt cx="9396089" cy="2430891"/>
                  </a:xfrm>
                </p:grpSpPr>
                <p:sp>
                  <p:nvSpPr>
                    <p:cNvPr id="144" name="object 93">
                      <a:extLst>
                        <a:ext uri="{FF2B5EF4-FFF2-40B4-BE49-F238E27FC236}">
                          <a16:creationId xmlns:a16="http://schemas.microsoft.com/office/drawing/2014/main" id="{DB47D2B9-691F-4B6E-AF79-27A4369BF15A}"/>
                        </a:ext>
                      </a:extLst>
                    </p:cNvPr>
                    <p:cNvSpPr/>
                    <p:nvPr/>
                  </p:nvSpPr>
                  <p:spPr>
                    <a:xfrm>
                      <a:off x="2442320" y="1492554"/>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5" name="object 94">
                      <a:extLst>
                        <a:ext uri="{FF2B5EF4-FFF2-40B4-BE49-F238E27FC236}">
                          <a16:creationId xmlns:a16="http://schemas.microsoft.com/office/drawing/2014/main" id="{E0655F4D-4028-43AA-BA2C-9E2763DA95BD}"/>
                        </a:ext>
                      </a:extLst>
                    </p:cNvPr>
                    <p:cNvSpPr/>
                    <p:nvPr/>
                  </p:nvSpPr>
                  <p:spPr>
                    <a:xfrm>
                      <a:off x="2399816" y="152368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6" name="object 95">
                      <a:extLst>
                        <a:ext uri="{FF2B5EF4-FFF2-40B4-BE49-F238E27FC236}">
                          <a16:creationId xmlns:a16="http://schemas.microsoft.com/office/drawing/2014/main" id="{84CC6B60-C19B-4768-9703-6CA5685B96EB}"/>
                        </a:ext>
                      </a:extLst>
                    </p:cNvPr>
                    <p:cNvSpPr/>
                    <p:nvPr/>
                  </p:nvSpPr>
                  <p:spPr>
                    <a:xfrm>
                      <a:off x="2542370" y="153493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7" name="object 96">
                      <a:extLst>
                        <a:ext uri="{FF2B5EF4-FFF2-40B4-BE49-F238E27FC236}">
                          <a16:creationId xmlns:a16="http://schemas.microsoft.com/office/drawing/2014/main" id="{B1E04513-6E3C-4A60-95C3-361092938704}"/>
                        </a:ext>
                      </a:extLst>
                    </p:cNvPr>
                    <p:cNvSpPr/>
                    <p:nvPr/>
                  </p:nvSpPr>
                  <p:spPr>
                    <a:xfrm>
                      <a:off x="2499865" y="156606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1" name="object 410">
                      <a:extLst>
                        <a:ext uri="{FF2B5EF4-FFF2-40B4-BE49-F238E27FC236}">
                          <a16:creationId xmlns:a16="http://schemas.microsoft.com/office/drawing/2014/main" id="{4ED23727-F6AD-48D4-87A8-0F67CEB99CBC}"/>
                        </a:ext>
                      </a:extLst>
                    </p:cNvPr>
                    <p:cNvSpPr/>
                    <p:nvPr/>
                  </p:nvSpPr>
                  <p:spPr>
                    <a:xfrm>
                      <a:off x="2733638" y="1636276"/>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2" name="object 411">
                      <a:extLst>
                        <a:ext uri="{FF2B5EF4-FFF2-40B4-BE49-F238E27FC236}">
                          <a16:creationId xmlns:a16="http://schemas.microsoft.com/office/drawing/2014/main" id="{3AB6F50E-5AF0-4678-B6B5-1675C0BFD2C2}"/>
                        </a:ext>
                      </a:extLst>
                    </p:cNvPr>
                    <p:cNvSpPr/>
                    <p:nvPr/>
                  </p:nvSpPr>
                  <p:spPr>
                    <a:xfrm>
                      <a:off x="2691133" y="1667404"/>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3" name="object 412">
                      <a:extLst>
                        <a:ext uri="{FF2B5EF4-FFF2-40B4-BE49-F238E27FC236}">
                          <a16:creationId xmlns:a16="http://schemas.microsoft.com/office/drawing/2014/main" id="{CCECBE2B-C7E1-42BC-9F92-BCB99FF09BBE}"/>
                        </a:ext>
                      </a:extLst>
                    </p:cNvPr>
                    <p:cNvSpPr/>
                    <p:nvPr/>
                  </p:nvSpPr>
                  <p:spPr>
                    <a:xfrm>
                      <a:off x="2541389" y="1532113"/>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4" name="object 413">
                      <a:extLst>
                        <a:ext uri="{FF2B5EF4-FFF2-40B4-BE49-F238E27FC236}">
                          <a16:creationId xmlns:a16="http://schemas.microsoft.com/office/drawing/2014/main" id="{D09A739C-BCDF-4FE3-80B6-BD5452ABFAF7}"/>
                        </a:ext>
                      </a:extLst>
                    </p:cNvPr>
                    <p:cNvSpPr/>
                    <p:nvPr/>
                  </p:nvSpPr>
                  <p:spPr>
                    <a:xfrm>
                      <a:off x="2498884" y="1563241"/>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5" name="object 414">
                      <a:extLst>
                        <a:ext uri="{FF2B5EF4-FFF2-40B4-BE49-F238E27FC236}">
                          <a16:creationId xmlns:a16="http://schemas.microsoft.com/office/drawing/2014/main" id="{58054A51-2BB5-4447-8DCD-70B6D44FBDCE}"/>
                        </a:ext>
                      </a:extLst>
                    </p:cNvPr>
                    <p:cNvSpPr/>
                    <p:nvPr/>
                  </p:nvSpPr>
                  <p:spPr>
                    <a:xfrm>
                      <a:off x="2444282" y="1491166"/>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6" name="object 415">
                      <a:extLst>
                        <a:ext uri="{FF2B5EF4-FFF2-40B4-BE49-F238E27FC236}">
                          <a16:creationId xmlns:a16="http://schemas.microsoft.com/office/drawing/2014/main" id="{41FA3DF1-045A-4844-82CB-5D4401090781}"/>
                        </a:ext>
                      </a:extLst>
                    </p:cNvPr>
                    <p:cNvSpPr/>
                    <p:nvPr/>
                  </p:nvSpPr>
                  <p:spPr>
                    <a:xfrm>
                      <a:off x="2401777" y="1522296"/>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7" name="object 416">
                      <a:extLst>
                        <a:ext uri="{FF2B5EF4-FFF2-40B4-BE49-F238E27FC236}">
                          <a16:creationId xmlns:a16="http://schemas.microsoft.com/office/drawing/2014/main" id="{9C23BDE6-E22A-405A-8ABE-ADE8128BB16B}"/>
                        </a:ext>
                      </a:extLst>
                    </p:cNvPr>
                    <p:cNvSpPr/>
                    <p:nvPr/>
                  </p:nvSpPr>
                  <p:spPr>
                    <a:xfrm>
                      <a:off x="2168660" y="1449501"/>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8" name="object 417">
                      <a:extLst>
                        <a:ext uri="{FF2B5EF4-FFF2-40B4-BE49-F238E27FC236}">
                          <a16:creationId xmlns:a16="http://schemas.microsoft.com/office/drawing/2014/main" id="{91B84CD7-C761-4CF1-A15C-BFD246A39C5D}"/>
                        </a:ext>
                      </a:extLst>
                    </p:cNvPr>
                    <p:cNvSpPr/>
                    <p:nvPr/>
                  </p:nvSpPr>
                  <p:spPr>
                    <a:xfrm>
                      <a:off x="2126153" y="1480631"/>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9" name="object 418">
                      <a:extLst>
                        <a:ext uri="{FF2B5EF4-FFF2-40B4-BE49-F238E27FC236}">
                          <a16:creationId xmlns:a16="http://schemas.microsoft.com/office/drawing/2014/main" id="{E6AC7F15-2DB7-4828-879A-B33F5DE4955A}"/>
                        </a:ext>
                      </a:extLst>
                    </p:cNvPr>
                    <p:cNvSpPr/>
                    <p:nvPr/>
                  </p:nvSpPr>
                  <p:spPr>
                    <a:xfrm>
                      <a:off x="2111768" y="1437289"/>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70" name="object 419">
                      <a:extLst>
                        <a:ext uri="{FF2B5EF4-FFF2-40B4-BE49-F238E27FC236}">
                          <a16:creationId xmlns:a16="http://schemas.microsoft.com/office/drawing/2014/main" id="{99496A3B-5F31-4B18-B5FB-5652BAD93F63}"/>
                        </a:ext>
                      </a:extLst>
                    </p:cNvPr>
                    <p:cNvSpPr/>
                    <p:nvPr/>
                  </p:nvSpPr>
                  <p:spPr>
                    <a:xfrm>
                      <a:off x="2069264" y="1468418"/>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11" name="Group 510">
                      <a:extLst>
                        <a:ext uri="{FF2B5EF4-FFF2-40B4-BE49-F238E27FC236}">
                          <a16:creationId xmlns:a16="http://schemas.microsoft.com/office/drawing/2014/main" id="{5C51E190-57EC-54C4-3C9C-2EA06AFC25A5}"/>
                        </a:ext>
                      </a:extLst>
                    </p:cNvPr>
                    <p:cNvGrpSpPr/>
                    <p:nvPr/>
                  </p:nvGrpSpPr>
                  <p:grpSpPr>
                    <a:xfrm>
                      <a:off x="2824531" y="1661224"/>
                      <a:ext cx="8640822" cy="2206956"/>
                      <a:chOff x="2824531" y="1661224"/>
                      <a:chExt cx="8640822" cy="2206956"/>
                    </a:xfrm>
                  </p:grpSpPr>
                  <p:sp>
                    <p:nvSpPr>
                      <p:cNvPr id="423" name="object 372">
                        <a:extLst>
                          <a:ext uri="{FF2B5EF4-FFF2-40B4-BE49-F238E27FC236}">
                            <a16:creationId xmlns:a16="http://schemas.microsoft.com/office/drawing/2014/main" id="{65B2543F-62B6-4FE5-8514-2CB753922F0E}"/>
                          </a:ext>
                        </a:extLst>
                      </p:cNvPr>
                      <p:cNvSpPr/>
                      <p:nvPr/>
                    </p:nvSpPr>
                    <p:spPr>
                      <a:xfrm>
                        <a:off x="3789053" y="211307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0" name="object 379">
                        <a:extLst>
                          <a:ext uri="{FF2B5EF4-FFF2-40B4-BE49-F238E27FC236}">
                            <a16:creationId xmlns:a16="http://schemas.microsoft.com/office/drawing/2014/main" id="{BF134B17-42E7-433D-BC65-5B6A905C35D0}"/>
                          </a:ext>
                        </a:extLst>
                      </p:cNvPr>
                      <p:cNvSpPr/>
                      <p:nvPr/>
                    </p:nvSpPr>
                    <p:spPr>
                      <a:xfrm>
                        <a:off x="3633748" y="210637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1" name="object 380">
                        <a:extLst>
                          <a:ext uri="{FF2B5EF4-FFF2-40B4-BE49-F238E27FC236}">
                            <a16:creationId xmlns:a16="http://schemas.microsoft.com/office/drawing/2014/main" id="{25EC87E5-0347-4A62-BF7B-CC3AEA5D1205}"/>
                          </a:ext>
                        </a:extLst>
                      </p:cNvPr>
                      <p:cNvSpPr/>
                      <p:nvPr/>
                    </p:nvSpPr>
                    <p:spPr>
                      <a:xfrm>
                        <a:off x="3628190" y="204985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10" name="Group 509">
                        <a:extLst>
                          <a:ext uri="{FF2B5EF4-FFF2-40B4-BE49-F238E27FC236}">
                            <a16:creationId xmlns:a16="http://schemas.microsoft.com/office/drawing/2014/main" id="{9DB19E21-F292-3FD0-664F-AB3B4725E0C3}"/>
                          </a:ext>
                        </a:extLst>
                      </p:cNvPr>
                      <p:cNvGrpSpPr/>
                      <p:nvPr/>
                    </p:nvGrpSpPr>
                    <p:grpSpPr>
                      <a:xfrm>
                        <a:off x="2824531" y="1661224"/>
                        <a:ext cx="8640822" cy="2206956"/>
                        <a:chOff x="2824531" y="1661224"/>
                        <a:chExt cx="8640822" cy="2206956"/>
                      </a:xfrm>
                    </p:grpSpPr>
                    <p:sp>
                      <p:nvSpPr>
                        <p:cNvPr id="455" name="object 404">
                          <a:extLst>
                            <a:ext uri="{FF2B5EF4-FFF2-40B4-BE49-F238E27FC236}">
                              <a16:creationId xmlns:a16="http://schemas.microsoft.com/office/drawing/2014/main" id="{3E999FBA-64F4-4353-A35F-4B07F1C100DD}"/>
                            </a:ext>
                          </a:extLst>
                        </p:cNvPr>
                        <p:cNvSpPr/>
                        <p:nvPr/>
                      </p:nvSpPr>
                      <p:spPr>
                        <a:xfrm>
                          <a:off x="2919023" y="1672001"/>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7" name="object 406">
                          <a:extLst>
                            <a:ext uri="{FF2B5EF4-FFF2-40B4-BE49-F238E27FC236}">
                              <a16:creationId xmlns:a16="http://schemas.microsoft.com/office/drawing/2014/main" id="{3B43AFC5-EB85-40A4-8419-EFAB20ED30A8}"/>
                            </a:ext>
                          </a:extLst>
                        </p:cNvPr>
                        <p:cNvSpPr/>
                        <p:nvPr/>
                      </p:nvSpPr>
                      <p:spPr>
                        <a:xfrm>
                          <a:off x="2886653" y="1661224"/>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9" name="object 408">
                          <a:extLst>
                            <a:ext uri="{FF2B5EF4-FFF2-40B4-BE49-F238E27FC236}">
                              <a16:creationId xmlns:a16="http://schemas.microsoft.com/office/drawing/2014/main" id="{A451061A-E095-4CFC-BD58-8E99CD68441E}"/>
                            </a:ext>
                          </a:extLst>
                        </p:cNvPr>
                        <p:cNvSpPr/>
                        <p:nvPr/>
                      </p:nvSpPr>
                      <p:spPr>
                        <a:xfrm>
                          <a:off x="2867036" y="1661224"/>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9" name="Group 508">
                          <a:extLst>
                            <a:ext uri="{FF2B5EF4-FFF2-40B4-BE49-F238E27FC236}">
                              <a16:creationId xmlns:a16="http://schemas.microsoft.com/office/drawing/2014/main" id="{57B42507-856B-6A5B-65D3-4B891F1039FD}"/>
                            </a:ext>
                          </a:extLst>
                        </p:cNvPr>
                        <p:cNvGrpSpPr/>
                        <p:nvPr/>
                      </p:nvGrpSpPr>
                      <p:grpSpPr>
                        <a:xfrm>
                          <a:off x="2824531" y="1692353"/>
                          <a:ext cx="137675" cy="10777"/>
                          <a:chOff x="2824531" y="1692353"/>
                          <a:chExt cx="137675" cy="10777"/>
                        </a:xfrm>
                      </p:grpSpPr>
                      <p:sp>
                        <p:nvSpPr>
                          <p:cNvPr id="456" name="object 405">
                            <a:extLst>
                              <a:ext uri="{FF2B5EF4-FFF2-40B4-BE49-F238E27FC236}">
                                <a16:creationId xmlns:a16="http://schemas.microsoft.com/office/drawing/2014/main" id="{D515FD3A-58EB-48BA-874A-8D3F61556367}"/>
                              </a:ext>
                            </a:extLst>
                          </p:cNvPr>
                          <p:cNvSpPr/>
                          <p:nvPr/>
                        </p:nvSpPr>
                        <p:spPr>
                          <a:xfrm>
                            <a:off x="2876518" y="170313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8" name="object 407">
                            <a:extLst>
                              <a:ext uri="{FF2B5EF4-FFF2-40B4-BE49-F238E27FC236}">
                                <a16:creationId xmlns:a16="http://schemas.microsoft.com/office/drawing/2014/main" id="{3A5D6D41-48A6-46DC-96A1-B27888610202}"/>
                              </a:ext>
                            </a:extLst>
                          </p:cNvPr>
                          <p:cNvSpPr/>
                          <p:nvPr/>
                        </p:nvSpPr>
                        <p:spPr>
                          <a:xfrm>
                            <a:off x="2844149" y="169235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60" name="object 409">
                            <a:extLst>
                              <a:ext uri="{FF2B5EF4-FFF2-40B4-BE49-F238E27FC236}">
                                <a16:creationId xmlns:a16="http://schemas.microsoft.com/office/drawing/2014/main" id="{56D3B39D-1A6C-4ED1-AFC1-E1389E276EF8}"/>
                              </a:ext>
                            </a:extLst>
                          </p:cNvPr>
                          <p:cNvSpPr/>
                          <p:nvPr/>
                        </p:nvSpPr>
                        <p:spPr>
                          <a:xfrm>
                            <a:off x="2824531" y="169235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grpSp>
                      <p:nvGrpSpPr>
                        <p:cNvPr id="508" name="Group 507">
                          <a:extLst>
                            <a:ext uri="{FF2B5EF4-FFF2-40B4-BE49-F238E27FC236}">
                              <a16:creationId xmlns:a16="http://schemas.microsoft.com/office/drawing/2014/main" id="{C00A372E-BE03-3D43-71F9-6D6B2E49F31C}"/>
                            </a:ext>
                          </a:extLst>
                        </p:cNvPr>
                        <p:cNvGrpSpPr/>
                        <p:nvPr/>
                      </p:nvGrpSpPr>
                      <p:grpSpPr>
                        <a:xfrm>
                          <a:off x="2942237" y="1699298"/>
                          <a:ext cx="8523116" cy="2168882"/>
                          <a:chOff x="2942237" y="1699298"/>
                          <a:chExt cx="8523116" cy="2168882"/>
                        </a:xfrm>
                      </p:grpSpPr>
                      <p:sp>
                        <p:nvSpPr>
                          <p:cNvPr id="451" name="object 400">
                            <a:extLst>
                              <a:ext uri="{FF2B5EF4-FFF2-40B4-BE49-F238E27FC236}">
                                <a16:creationId xmlns:a16="http://schemas.microsoft.com/office/drawing/2014/main" id="{E52DB44F-DE07-4C20-BBB6-A114FF80C97A}"/>
                              </a:ext>
                            </a:extLst>
                          </p:cNvPr>
                          <p:cNvSpPr/>
                          <p:nvPr/>
                        </p:nvSpPr>
                        <p:spPr>
                          <a:xfrm>
                            <a:off x="3013185" y="169929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2" name="object 401">
                            <a:extLst>
                              <a:ext uri="{FF2B5EF4-FFF2-40B4-BE49-F238E27FC236}">
                                <a16:creationId xmlns:a16="http://schemas.microsoft.com/office/drawing/2014/main" id="{21BAAA24-3DCD-4D22-8328-E592C923BEAD}"/>
                              </a:ext>
                            </a:extLst>
                          </p:cNvPr>
                          <p:cNvSpPr/>
                          <p:nvPr/>
                        </p:nvSpPr>
                        <p:spPr>
                          <a:xfrm>
                            <a:off x="2970681" y="173042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3" name="object 402">
                            <a:extLst>
                              <a:ext uri="{FF2B5EF4-FFF2-40B4-BE49-F238E27FC236}">
                                <a16:creationId xmlns:a16="http://schemas.microsoft.com/office/drawing/2014/main" id="{60B535D3-5510-4F44-8995-4A67C83EF39E}"/>
                              </a:ext>
                            </a:extLst>
                          </p:cNvPr>
                          <p:cNvSpPr/>
                          <p:nvPr/>
                        </p:nvSpPr>
                        <p:spPr>
                          <a:xfrm>
                            <a:off x="2984742" y="169929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4" name="object 403">
                            <a:extLst>
                              <a:ext uri="{FF2B5EF4-FFF2-40B4-BE49-F238E27FC236}">
                                <a16:creationId xmlns:a16="http://schemas.microsoft.com/office/drawing/2014/main" id="{21B0CAA4-30E3-48AD-9042-7EB2EB81C0A0}"/>
                              </a:ext>
                            </a:extLst>
                          </p:cNvPr>
                          <p:cNvSpPr/>
                          <p:nvPr/>
                        </p:nvSpPr>
                        <p:spPr>
                          <a:xfrm>
                            <a:off x="2942237" y="173042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7" name="Group 506">
                            <a:extLst>
                              <a:ext uri="{FF2B5EF4-FFF2-40B4-BE49-F238E27FC236}">
                                <a16:creationId xmlns:a16="http://schemas.microsoft.com/office/drawing/2014/main" id="{CE6200CA-066E-ED4A-2CA4-F8094054FDA3}"/>
                              </a:ext>
                            </a:extLst>
                          </p:cNvPr>
                          <p:cNvGrpSpPr/>
                          <p:nvPr/>
                        </p:nvGrpSpPr>
                        <p:grpSpPr>
                          <a:xfrm>
                            <a:off x="3039342" y="1699298"/>
                            <a:ext cx="8426011" cy="2168882"/>
                            <a:chOff x="3039342" y="1699298"/>
                            <a:chExt cx="8426011" cy="2168882"/>
                          </a:xfrm>
                        </p:grpSpPr>
                        <p:sp>
                          <p:nvSpPr>
                            <p:cNvPr id="437" name="object 386">
                              <a:extLst>
                                <a:ext uri="{FF2B5EF4-FFF2-40B4-BE49-F238E27FC236}">
                                  <a16:creationId xmlns:a16="http://schemas.microsoft.com/office/drawing/2014/main" id="{ACF0405B-E180-47BB-A46B-3593C36D3592}"/>
                                </a:ext>
                              </a:extLst>
                            </p:cNvPr>
                            <p:cNvSpPr/>
                            <p:nvPr/>
                          </p:nvSpPr>
                          <p:spPr>
                            <a:xfrm>
                              <a:off x="3255461" y="1808489"/>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8" name="object 387">
                              <a:extLst>
                                <a:ext uri="{FF2B5EF4-FFF2-40B4-BE49-F238E27FC236}">
                                  <a16:creationId xmlns:a16="http://schemas.microsoft.com/office/drawing/2014/main" id="{7218745F-1957-4699-8A59-7AD3A1D5AC70}"/>
                                </a:ext>
                              </a:extLst>
                            </p:cNvPr>
                            <p:cNvSpPr/>
                            <p:nvPr/>
                          </p:nvSpPr>
                          <p:spPr>
                            <a:xfrm>
                              <a:off x="3212956" y="1839618"/>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9" name="object 388">
                              <a:extLst>
                                <a:ext uri="{FF2B5EF4-FFF2-40B4-BE49-F238E27FC236}">
                                  <a16:creationId xmlns:a16="http://schemas.microsoft.com/office/drawing/2014/main" id="{87E8AD40-4C5F-4132-BD78-10DAC833481B}"/>
                                </a:ext>
                              </a:extLst>
                            </p:cNvPr>
                            <p:cNvSpPr/>
                            <p:nvPr/>
                          </p:nvSpPr>
                          <p:spPr>
                            <a:xfrm>
                              <a:off x="3212956" y="1783346"/>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0" name="object 389">
                              <a:extLst>
                                <a:ext uri="{FF2B5EF4-FFF2-40B4-BE49-F238E27FC236}">
                                  <a16:creationId xmlns:a16="http://schemas.microsoft.com/office/drawing/2014/main" id="{72B8DCA5-0750-4645-AE2B-9B64351E5A99}"/>
                                </a:ext>
                              </a:extLst>
                            </p:cNvPr>
                            <p:cNvSpPr/>
                            <p:nvPr/>
                          </p:nvSpPr>
                          <p:spPr>
                            <a:xfrm>
                              <a:off x="3170451" y="181447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1" name="object 390">
                              <a:extLst>
                                <a:ext uri="{FF2B5EF4-FFF2-40B4-BE49-F238E27FC236}">
                                  <a16:creationId xmlns:a16="http://schemas.microsoft.com/office/drawing/2014/main" id="{64872833-38F7-4C1F-8D1F-B2D8186C0E71}"/>
                                </a:ext>
                              </a:extLst>
                            </p:cNvPr>
                            <p:cNvSpPr/>
                            <p:nvPr/>
                          </p:nvSpPr>
                          <p:spPr>
                            <a:xfrm>
                              <a:off x="3206417" y="1783346"/>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2" name="object 391">
                              <a:extLst>
                                <a:ext uri="{FF2B5EF4-FFF2-40B4-BE49-F238E27FC236}">
                                  <a16:creationId xmlns:a16="http://schemas.microsoft.com/office/drawing/2014/main" id="{CF8C2C48-4B49-4FD3-B367-307BC9A6D52E}"/>
                                </a:ext>
                              </a:extLst>
                            </p:cNvPr>
                            <p:cNvSpPr/>
                            <p:nvPr/>
                          </p:nvSpPr>
                          <p:spPr>
                            <a:xfrm>
                              <a:off x="3163912" y="181447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3" name="object 392">
                              <a:extLst>
                                <a:ext uri="{FF2B5EF4-FFF2-40B4-BE49-F238E27FC236}">
                                  <a16:creationId xmlns:a16="http://schemas.microsoft.com/office/drawing/2014/main" id="{548CC1EF-E990-4F61-9AF4-DEB91902B64F}"/>
                                </a:ext>
                              </a:extLst>
                            </p:cNvPr>
                            <p:cNvSpPr/>
                            <p:nvPr/>
                          </p:nvSpPr>
                          <p:spPr>
                            <a:xfrm>
                              <a:off x="3193012" y="1783346"/>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4" name="object 393">
                              <a:extLst>
                                <a:ext uri="{FF2B5EF4-FFF2-40B4-BE49-F238E27FC236}">
                                  <a16:creationId xmlns:a16="http://schemas.microsoft.com/office/drawing/2014/main" id="{8DB1BC17-BD3C-460C-910B-A2C79073C932}"/>
                                </a:ext>
                              </a:extLst>
                            </p:cNvPr>
                            <p:cNvSpPr/>
                            <p:nvPr/>
                          </p:nvSpPr>
                          <p:spPr>
                            <a:xfrm>
                              <a:off x="3150508" y="181447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5" name="object 394">
                              <a:extLst>
                                <a:ext uri="{FF2B5EF4-FFF2-40B4-BE49-F238E27FC236}">
                                  <a16:creationId xmlns:a16="http://schemas.microsoft.com/office/drawing/2014/main" id="{E380E3AC-E407-4ECD-A968-71E16DC3156B}"/>
                                </a:ext>
                              </a:extLst>
                            </p:cNvPr>
                            <p:cNvSpPr/>
                            <p:nvPr/>
                          </p:nvSpPr>
                          <p:spPr>
                            <a:xfrm>
                              <a:off x="3156391" y="1783346"/>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6" name="object 395">
                              <a:extLst>
                                <a:ext uri="{FF2B5EF4-FFF2-40B4-BE49-F238E27FC236}">
                                  <a16:creationId xmlns:a16="http://schemas.microsoft.com/office/drawing/2014/main" id="{485925F1-EB96-43CB-AC84-0BC17398C890}"/>
                                </a:ext>
                              </a:extLst>
                            </p:cNvPr>
                            <p:cNvSpPr/>
                            <p:nvPr/>
                          </p:nvSpPr>
                          <p:spPr>
                            <a:xfrm>
                              <a:off x="3113888" y="181447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7" name="object 396">
                              <a:extLst>
                                <a:ext uri="{FF2B5EF4-FFF2-40B4-BE49-F238E27FC236}">
                                  <a16:creationId xmlns:a16="http://schemas.microsoft.com/office/drawing/2014/main" id="{05693CC5-E1CB-4ABD-BCAD-8EED2B50E45F}"/>
                                </a:ext>
                              </a:extLst>
                            </p:cNvPr>
                            <p:cNvSpPr/>
                            <p:nvPr/>
                          </p:nvSpPr>
                          <p:spPr>
                            <a:xfrm>
                              <a:off x="3102444" y="170791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8" name="object 397">
                              <a:extLst>
                                <a:ext uri="{FF2B5EF4-FFF2-40B4-BE49-F238E27FC236}">
                                  <a16:creationId xmlns:a16="http://schemas.microsoft.com/office/drawing/2014/main" id="{E1F7D21A-7E8E-4F37-90F0-B6CB00AA2B88}"/>
                                </a:ext>
                              </a:extLst>
                            </p:cNvPr>
                            <p:cNvSpPr/>
                            <p:nvPr/>
                          </p:nvSpPr>
                          <p:spPr>
                            <a:xfrm>
                              <a:off x="3059941" y="173904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49" name="object 398">
                              <a:extLst>
                                <a:ext uri="{FF2B5EF4-FFF2-40B4-BE49-F238E27FC236}">
                                  <a16:creationId xmlns:a16="http://schemas.microsoft.com/office/drawing/2014/main" id="{38355CF8-2F88-4303-A125-A4372D02CA57}"/>
                                </a:ext>
                              </a:extLst>
                            </p:cNvPr>
                            <p:cNvSpPr/>
                            <p:nvPr/>
                          </p:nvSpPr>
                          <p:spPr>
                            <a:xfrm>
                              <a:off x="3081845" y="169929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50" name="object 399">
                              <a:extLst>
                                <a:ext uri="{FF2B5EF4-FFF2-40B4-BE49-F238E27FC236}">
                                  <a16:creationId xmlns:a16="http://schemas.microsoft.com/office/drawing/2014/main" id="{64CAC6F3-ACB9-4A9E-9949-08270D0D77B2}"/>
                                </a:ext>
                              </a:extLst>
                            </p:cNvPr>
                            <p:cNvSpPr/>
                            <p:nvPr/>
                          </p:nvSpPr>
                          <p:spPr>
                            <a:xfrm>
                              <a:off x="3039342" y="173042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6" name="Group 505">
                              <a:extLst>
                                <a:ext uri="{FF2B5EF4-FFF2-40B4-BE49-F238E27FC236}">
                                  <a16:creationId xmlns:a16="http://schemas.microsoft.com/office/drawing/2014/main" id="{F8BBA6CA-549A-2034-4703-FDA68AC0DA72}"/>
                                </a:ext>
                              </a:extLst>
                            </p:cNvPr>
                            <p:cNvGrpSpPr/>
                            <p:nvPr/>
                          </p:nvGrpSpPr>
                          <p:grpSpPr>
                            <a:xfrm>
                              <a:off x="3335346" y="1857338"/>
                              <a:ext cx="8130007" cy="2010842"/>
                              <a:chOff x="3335346" y="1857338"/>
                              <a:chExt cx="8130007" cy="2010842"/>
                            </a:xfrm>
                          </p:grpSpPr>
                          <p:sp>
                            <p:nvSpPr>
                              <p:cNvPr id="432" name="object 381">
                                <a:extLst>
                                  <a:ext uri="{FF2B5EF4-FFF2-40B4-BE49-F238E27FC236}">
                                    <a16:creationId xmlns:a16="http://schemas.microsoft.com/office/drawing/2014/main" id="{32291E31-E884-426C-A16A-AE5F8AE49D4F}"/>
                                  </a:ext>
                                </a:extLst>
                              </p:cNvPr>
                              <p:cNvSpPr/>
                              <p:nvPr/>
                            </p:nvSpPr>
                            <p:spPr>
                              <a:xfrm>
                                <a:off x="3585685" y="2080988"/>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3" name="object 382">
                                <a:extLst>
                                  <a:ext uri="{FF2B5EF4-FFF2-40B4-BE49-F238E27FC236}">
                                    <a16:creationId xmlns:a16="http://schemas.microsoft.com/office/drawing/2014/main" id="{3465385D-B423-40A2-8902-9376706AA326}"/>
                                  </a:ext>
                                </a:extLst>
                              </p:cNvPr>
                              <p:cNvSpPr/>
                              <p:nvPr/>
                            </p:nvSpPr>
                            <p:spPr>
                              <a:xfrm>
                                <a:off x="3412399" y="185733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4" name="object 383">
                                <a:extLst>
                                  <a:ext uri="{FF2B5EF4-FFF2-40B4-BE49-F238E27FC236}">
                                    <a16:creationId xmlns:a16="http://schemas.microsoft.com/office/drawing/2014/main" id="{9BDA4637-17DC-46C1-A02D-C1E1B32BB83B}"/>
                                  </a:ext>
                                </a:extLst>
                              </p:cNvPr>
                              <p:cNvSpPr/>
                              <p:nvPr/>
                            </p:nvSpPr>
                            <p:spPr>
                              <a:xfrm>
                                <a:off x="3369894" y="188846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5" name="object 384">
                                <a:extLst>
                                  <a:ext uri="{FF2B5EF4-FFF2-40B4-BE49-F238E27FC236}">
                                    <a16:creationId xmlns:a16="http://schemas.microsoft.com/office/drawing/2014/main" id="{2C3A88DC-71FB-4553-9612-0847461E7423}"/>
                                  </a:ext>
                                </a:extLst>
                              </p:cNvPr>
                              <p:cNvSpPr/>
                              <p:nvPr/>
                            </p:nvSpPr>
                            <p:spPr>
                              <a:xfrm>
                                <a:off x="3377850" y="1857338"/>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36" name="object 385">
                                <a:extLst>
                                  <a:ext uri="{FF2B5EF4-FFF2-40B4-BE49-F238E27FC236}">
                                    <a16:creationId xmlns:a16="http://schemas.microsoft.com/office/drawing/2014/main" id="{E1253DA6-0C3C-4A4B-9442-2F0EA23398E1}"/>
                                  </a:ext>
                                </a:extLst>
                              </p:cNvPr>
                              <p:cNvSpPr/>
                              <p:nvPr/>
                            </p:nvSpPr>
                            <p:spPr>
                              <a:xfrm>
                                <a:off x="3335346" y="188846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5" name="Group 504">
                                <a:extLst>
                                  <a:ext uri="{FF2B5EF4-FFF2-40B4-BE49-F238E27FC236}">
                                    <a16:creationId xmlns:a16="http://schemas.microsoft.com/office/drawing/2014/main" id="{54BB526C-0409-9D83-9D98-435B683555A4}"/>
                                  </a:ext>
                                </a:extLst>
                              </p:cNvPr>
                              <p:cNvGrpSpPr/>
                              <p:nvPr/>
                            </p:nvGrpSpPr>
                            <p:grpSpPr>
                              <a:xfrm>
                                <a:off x="3660231" y="2075241"/>
                                <a:ext cx="7805122" cy="1792939"/>
                                <a:chOff x="3660231" y="2075241"/>
                                <a:chExt cx="7805122" cy="1792939"/>
                              </a:xfrm>
                            </p:grpSpPr>
                            <p:sp>
                              <p:nvSpPr>
                                <p:cNvPr id="425" name="object 374">
                                  <a:extLst>
                                    <a:ext uri="{FF2B5EF4-FFF2-40B4-BE49-F238E27FC236}">
                                      <a16:creationId xmlns:a16="http://schemas.microsoft.com/office/drawing/2014/main" id="{8CA63CCA-948F-443A-BABD-A5CFF5C36077}"/>
                                    </a:ext>
                                  </a:extLst>
                                </p:cNvPr>
                                <p:cNvSpPr/>
                                <p:nvPr/>
                              </p:nvSpPr>
                              <p:spPr>
                                <a:xfrm>
                                  <a:off x="3729547" y="2075241"/>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6" name="object 375">
                                  <a:extLst>
                                    <a:ext uri="{FF2B5EF4-FFF2-40B4-BE49-F238E27FC236}">
                                      <a16:creationId xmlns:a16="http://schemas.microsoft.com/office/drawing/2014/main" id="{43F87E15-1D79-411E-AFA6-DE8751706C76}"/>
                                    </a:ext>
                                  </a:extLst>
                                </p:cNvPr>
                                <p:cNvSpPr/>
                                <p:nvPr/>
                              </p:nvSpPr>
                              <p:spPr>
                                <a:xfrm>
                                  <a:off x="3687042" y="210637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7" name="object 376">
                                  <a:extLst>
                                    <a:ext uri="{FF2B5EF4-FFF2-40B4-BE49-F238E27FC236}">
                                      <a16:creationId xmlns:a16="http://schemas.microsoft.com/office/drawing/2014/main" id="{2872998E-6861-4193-802A-31647348B4B3}"/>
                                    </a:ext>
                                  </a:extLst>
                                </p:cNvPr>
                                <p:cNvSpPr/>
                                <p:nvPr/>
                              </p:nvSpPr>
                              <p:spPr>
                                <a:xfrm>
                                  <a:off x="3702735" y="2075241"/>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8" name="object 377">
                                  <a:extLst>
                                    <a:ext uri="{FF2B5EF4-FFF2-40B4-BE49-F238E27FC236}">
                                      <a16:creationId xmlns:a16="http://schemas.microsoft.com/office/drawing/2014/main" id="{AF0F4431-29BB-43EC-8F74-AC2439370A9E}"/>
                                    </a:ext>
                                  </a:extLst>
                                </p:cNvPr>
                                <p:cNvSpPr/>
                                <p:nvPr/>
                              </p:nvSpPr>
                              <p:spPr>
                                <a:xfrm>
                                  <a:off x="3660231" y="210637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9" name="object 378">
                                  <a:extLst>
                                    <a:ext uri="{FF2B5EF4-FFF2-40B4-BE49-F238E27FC236}">
                                      <a16:creationId xmlns:a16="http://schemas.microsoft.com/office/drawing/2014/main" id="{9C7F38E4-0A98-4A7F-BD71-07358EA0375E}"/>
                                    </a:ext>
                                  </a:extLst>
                                </p:cNvPr>
                                <p:cNvSpPr/>
                                <p:nvPr/>
                              </p:nvSpPr>
                              <p:spPr>
                                <a:xfrm>
                                  <a:off x="3676253" y="2075241"/>
                                  <a:ext cx="0" cy="62756"/>
                                </a:xfrm>
                                <a:custGeom>
                                  <a:avLst/>
                                  <a:gdLst/>
                                  <a:ahLst/>
                                  <a:cxnLst/>
                                  <a:rect l="l" t="t" r="r" b="b"/>
                                  <a:pathLst>
                                    <a:path h="75565">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4" name="Group 503">
                                  <a:extLst>
                                    <a:ext uri="{FF2B5EF4-FFF2-40B4-BE49-F238E27FC236}">
                                      <a16:creationId xmlns:a16="http://schemas.microsoft.com/office/drawing/2014/main" id="{738095EE-1D6F-915D-D44E-4FF4E9B830BF}"/>
                                    </a:ext>
                                  </a:extLst>
                                </p:cNvPr>
                                <p:cNvGrpSpPr/>
                                <p:nvPr/>
                              </p:nvGrpSpPr>
                              <p:grpSpPr>
                                <a:xfrm>
                                  <a:off x="3746548" y="2126528"/>
                                  <a:ext cx="7718805" cy="1741652"/>
                                  <a:chOff x="3746548" y="2126528"/>
                                  <a:chExt cx="7718805" cy="1741652"/>
                                </a:xfrm>
                              </p:grpSpPr>
                              <p:sp>
                                <p:nvSpPr>
                                  <p:cNvPr id="411" name="object 360">
                                    <a:extLst>
                                      <a:ext uri="{FF2B5EF4-FFF2-40B4-BE49-F238E27FC236}">
                                        <a16:creationId xmlns:a16="http://schemas.microsoft.com/office/drawing/2014/main" id="{B176967D-C52E-4236-86B8-0F39DA300B65}"/>
                                      </a:ext>
                                    </a:extLst>
                                  </p:cNvPr>
                                  <p:cNvSpPr/>
                                  <p:nvPr/>
                                </p:nvSpPr>
                                <p:spPr>
                                  <a:xfrm>
                                    <a:off x="4191209" y="2223848"/>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2" name="object 361">
                                    <a:extLst>
                                      <a:ext uri="{FF2B5EF4-FFF2-40B4-BE49-F238E27FC236}">
                                        <a16:creationId xmlns:a16="http://schemas.microsoft.com/office/drawing/2014/main" id="{46769E74-3EAB-42FC-A5C8-620043AF0C05}"/>
                                      </a:ext>
                                    </a:extLst>
                                  </p:cNvPr>
                                  <p:cNvSpPr/>
                                  <p:nvPr/>
                                </p:nvSpPr>
                                <p:spPr>
                                  <a:xfrm>
                                    <a:off x="4148703" y="225497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3" name="object 362">
                                    <a:extLst>
                                      <a:ext uri="{FF2B5EF4-FFF2-40B4-BE49-F238E27FC236}">
                                        <a16:creationId xmlns:a16="http://schemas.microsoft.com/office/drawing/2014/main" id="{9B08FF80-D982-4D97-B94E-6ACA1E261B95}"/>
                                      </a:ext>
                                    </a:extLst>
                                  </p:cNvPr>
                                  <p:cNvSpPr/>
                                  <p:nvPr/>
                                </p:nvSpPr>
                                <p:spPr>
                                  <a:xfrm>
                                    <a:off x="4157531" y="2223848"/>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4" name="object 363">
                                    <a:extLst>
                                      <a:ext uri="{FF2B5EF4-FFF2-40B4-BE49-F238E27FC236}">
                                        <a16:creationId xmlns:a16="http://schemas.microsoft.com/office/drawing/2014/main" id="{34C95ED9-77F1-42E5-A8DC-597BD9B1A3B9}"/>
                                      </a:ext>
                                    </a:extLst>
                                  </p:cNvPr>
                                  <p:cNvSpPr/>
                                  <p:nvPr/>
                                </p:nvSpPr>
                                <p:spPr>
                                  <a:xfrm>
                                    <a:off x="4115027" y="225497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5" name="object 364">
                                    <a:extLst>
                                      <a:ext uri="{FF2B5EF4-FFF2-40B4-BE49-F238E27FC236}">
                                        <a16:creationId xmlns:a16="http://schemas.microsoft.com/office/drawing/2014/main" id="{73F869E9-94B5-4D89-9926-CA3D0ADC2EA0}"/>
                                      </a:ext>
                                    </a:extLst>
                                  </p:cNvPr>
                                  <p:cNvSpPr/>
                                  <p:nvPr/>
                                </p:nvSpPr>
                                <p:spPr>
                                  <a:xfrm>
                                    <a:off x="4097045" y="220914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6" name="object 365">
                                    <a:extLst>
                                      <a:ext uri="{FF2B5EF4-FFF2-40B4-BE49-F238E27FC236}">
                                        <a16:creationId xmlns:a16="http://schemas.microsoft.com/office/drawing/2014/main" id="{120B7543-6ECF-4E59-8140-739535DACECE}"/>
                                      </a:ext>
                                    </a:extLst>
                                  </p:cNvPr>
                                  <p:cNvSpPr/>
                                  <p:nvPr/>
                                </p:nvSpPr>
                                <p:spPr>
                                  <a:xfrm>
                                    <a:off x="4054540" y="2240269"/>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7" name="object 366">
                                    <a:extLst>
                                      <a:ext uri="{FF2B5EF4-FFF2-40B4-BE49-F238E27FC236}">
                                        <a16:creationId xmlns:a16="http://schemas.microsoft.com/office/drawing/2014/main" id="{0AFB6BC5-F1AB-4138-953E-352B81F26AF1}"/>
                                      </a:ext>
                                    </a:extLst>
                                  </p:cNvPr>
                                  <p:cNvSpPr/>
                                  <p:nvPr/>
                                </p:nvSpPr>
                                <p:spPr>
                                  <a:xfrm>
                                    <a:off x="3960704" y="2182559"/>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8" name="object 367">
                                    <a:extLst>
                                      <a:ext uri="{FF2B5EF4-FFF2-40B4-BE49-F238E27FC236}">
                                        <a16:creationId xmlns:a16="http://schemas.microsoft.com/office/drawing/2014/main" id="{98DFE54A-0328-439B-A4D3-CC83A7291B29}"/>
                                      </a:ext>
                                    </a:extLst>
                                  </p:cNvPr>
                                  <p:cNvSpPr/>
                                  <p:nvPr/>
                                </p:nvSpPr>
                                <p:spPr>
                                  <a:xfrm>
                                    <a:off x="3918200" y="221369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9" name="object 368">
                                    <a:extLst>
                                      <a:ext uri="{FF2B5EF4-FFF2-40B4-BE49-F238E27FC236}">
                                        <a16:creationId xmlns:a16="http://schemas.microsoft.com/office/drawing/2014/main" id="{8EB72295-C1C5-45DE-B46B-F0B0242583B7}"/>
                                      </a:ext>
                                    </a:extLst>
                                  </p:cNvPr>
                                  <p:cNvSpPr/>
                                  <p:nvPr/>
                                </p:nvSpPr>
                                <p:spPr>
                                  <a:xfrm>
                                    <a:off x="3918200" y="2182559"/>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0" name="object 369">
                                    <a:extLst>
                                      <a:ext uri="{FF2B5EF4-FFF2-40B4-BE49-F238E27FC236}">
                                        <a16:creationId xmlns:a16="http://schemas.microsoft.com/office/drawing/2014/main" id="{7292B061-41BE-4E1E-96F4-C2BA252901D5}"/>
                                      </a:ext>
                                    </a:extLst>
                                  </p:cNvPr>
                                  <p:cNvSpPr/>
                                  <p:nvPr/>
                                </p:nvSpPr>
                                <p:spPr>
                                  <a:xfrm>
                                    <a:off x="3875695" y="221369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1" name="object 370">
                                    <a:extLst>
                                      <a:ext uri="{FF2B5EF4-FFF2-40B4-BE49-F238E27FC236}">
                                        <a16:creationId xmlns:a16="http://schemas.microsoft.com/office/drawing/2014/main" id="{89C2C5E5-4E37-425B-811A-D66D36088816}"/>
                                      </a:ext>
                                    </a:extLst>
                                  </p:cNvPr>
                                  <p:cNvSpPr/>
                                  <p:nvPr/>
                                </p:nvSpPr>
                                <p:spPr>
                                  <a:xfrm>
                                    <a:off x="3857058" y="2126528"/>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2" name="object 371">
                                    <a:extLst>
                                      <a:ext uri="{FF2B5EF4-FFF2-40B4-BE49-F238E27FC236}">
                                        <a16:creationId xmlns:a16="http://schemas.microsoft.com/office/drawing/2014/main" id="{757B73BC-B276-45B6-BF20-E87D59E1AF95}"/>
                                      </a:ext>
                                    </a:extLst>
                                  </p:cNvPr>
                                  <p:cNvSpPr/>
                                  <p:nvPr/>
                                </p:nvSpPr>
                                <p:spPr>
                                  <a:xfrm>
                                    <a:off x="3814555" y="215765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24" name="object 373">
                                    <a:extLst>
                                      <a:ext uri="{FF2B5EF4-FFF2-40B4-BE49-F238E27FC236}">
                                        <a16:creationId xmlns:a16="http://schemas.microsoft.com/office/drawing/2014/main" id="{F8811752-8672-4151-99B6-FB31FAEE5574}"/>
                                      </a:ext>
                                    </a:extLst>
                                  </p:cNvPr>
                                  <p:cNvSpPr/>
                                  <p:nvPr/>
                                </p:nvSpPr>
                                <p:spPr>
                                  <a:xfrm>
                                    <a:off x="3746548" y="2144204"/>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3" name="Group 502">
                                    <a:extLst>
                                      <a:ext uri="{FF2B5EF4-FFF2-40B4-BE49-F238E27FC236}">
                                        <a16:creationId xmlns:a16="http://schemas.microsoft.com/office/drawing/2014/main" id="{125C72D4-3A99-1145-CF65-05BE552CA1B4}"/>
                                      </a:ext>
                                    </a:extLst>
                                  </p:cNvPr>
                                  <p:cNvGrpSpPr/>
                                  <p:nvPr/>
                                </p:nvGrpSpPr>
                                <p:grpSpPr>
                                  <a:xfrm>
                                    <a:off x="4304336" y="2264076"/>
                                    <a:ext cx="7161017" cy="1604104"/>
                                    <a:chOff x="4304336" y="2264076"/>
                                    <a:chExt cx="7161017" cy="1604104"/>
                                  </a:xfrm>
                                </p:grpSpPr>
                                <p:sp>
                                  <p:nvSpPr>
                                    <p:cNvPr id="385" name="object 334">
                                      <a:extLst>
                                        <a:ext uri="{FF2B5EF4-FFF2-40B4-BE49-F238E27FC236}">
                                          <a16:creationId xmlns:a16="http://schemas.microsoft.com/office/drawing/2014/main" id="{BA9F8CEC-00D3-4869-9B44-C80E3A4234E7}"/>
                                        </a:ext>
                                      </a:extLst>
                                    </p:cNvPr>
                                    <p:cNvSpPr/>
                                    <p:nvPr/>
                                  </p:nvSpPr>
                                  <p:spPr>
                                    <a:xfrm>
                                      <a:off x="5083224" y="2419721"/>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6" name="object 335">
                                      <a:extLst>
                                        <a:ext uri="{FF2B5EF4-FFF2-40B4-BE49-F238E27FC236}">
                                          <a16:creationId xmlns:a16="http://schemas.microsoft.com/office/drawing/2014/main" id="{9C4D047C-DC86-4789-9793-7E408E410C12}"/>
                                        </a:ext>
                                      </a:extLst>
                                    </p:cNvPr>
                                    <p:cNvSpPr/>
                                    <p:nvPr/>
                                  </p:nvSpPr>
                                  <p:spPr>
                                    <a:xfrm>
                                      <a:off x="5040719" y="2450850"/>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7" name="object 336">
                                      <a:extLst>
                                        <a:ext uri="{FF2B5EF4-FFF2-40B4-BE49-F238E27FC236}">
                                          <a16:creationId xmlns:a16="http://schemas.microsoft.com/office/drawing/2014/main" id="{B088C2DA-3F14-418D-B6BF-4F2B57902EF9}"/>
                                        </a:ext>
                                      </a:extLst>
                                    </p:cNvPr>
                                    <p:cNvSpPr/>
                                    <p:nvPr/>
                                  </p:nvSpPr>
                                  <p:spPr>
                                    <a:xfrm>
                                      <a:off x="4923590" y="240080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8" name="object 337">
                                      <a:extLst>
                                        <a:ext uri="{FF2B5EF4-FFF2-40B4-BE49-F238E27FC236}">
                                          <a16:creationId xmlns:a16="http://schemas.microsoft.com/office/drawing/2014/main" id="{2BF73AB3-5E18-4EF9-8FE1-67C900538C99}"/>
                                        </a:ext>
                                      </a:extLst>
                                    </p:cNvPr>
                                    <p:cNvSpPr/>
                                    <p:nvPr/>
                                  </p:nvSpPr>
                                  <p:spPr>
                                    <a:xfrm>
                                      <a:off x="4881085" y="243193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9" name="object 338">
                                      <a:extLst>
                                        <a:ext uri="{FF2B5EF4-FFF2-40B4-BE49-F238E27FC236}">
                                          <a16:creationId xmlns:a16="http://schemas.microsoft.com/office/drawing/2014/main" id="{DF332916-B0F5-4BE9-B051-07286A356F8A}"/>
                                        </a:ext>
                                      </a:extLst>
                                    </p:cNvPr>
                                    <p:cNvSpPr/>
                                    <p:nvPr/>
                                  </p:nvSpPr>
                                  <p:spPr>
                                    <a:xfrm>
                                      <a:off x="4881085" y="240080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0" name="object 339">
                                      <a:extLst>
                                        <a:ext uri="{FF2B5EF4-FFF2-40B4-BE49-F238E27FC236}">
                                          <a16:creationId xmlns:a16="http://schemas.microsoft.com/office/drawing/2014/main" id="{657C97F9-5501-4172-A823-9168F5721B6A}"/>
                                        </a:ext>
                                      </a:extLst>
                                    </p:cNvPr>
                                    <p:cNvSpPr/>
                                    <p:nvPr/>
                                  </p:nvSpPr>
                                  <p:spPr>
                                    <a:xfrm>
                                      <a:off x="4838581" y="243193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1" name="object 340">
                                      <a:extLst>
                                        <a:ext uri="{FF2B5EF4-FFF2-40B4-BE49-F238E27FC236}">
                                          <a16:creationId xmlns:a16="http://schemas.microsoft.com/office/drawing/2014/main" id="{C698A450-4644-4C45-B917-0821FECE381E}"/>
                                        </a:ext>
                                      </a:extLst>
                                    </p:cNvPr>
                                    <p:cNvSpPr/>
                                    <p:nvPr/>
                                  </p:nvSpPr>
                                  <p:spPr>
                                    <a:xfrm>
                                      <a:off x="4852968" y="240080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2" name="object 341">
                                      <a:extLst>
                                        <a:ext uri="{FF2B5EF4-FFF2-40B4-BE49-F238E27FC236}">
                                          <a16:creationId xmlns:a16="http://schemas.microsoft.com/office/drawing/2014/main" id="{1AD70CA5-DCAB-415E-8CCC-E50251C805E5}"/>
                                        </a:ext>
                                      </a:extLst>
                                    </p:cNvPr>
                                    <p:cNvSpPr/>
                                    <p:nvPr/>
                                  </p:nvSpPr>
                                  <p:spPr>
                                    <a:xfrm>
                                      <a:off x="4810463" y="243193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3" name="object 342">
                                      <a:extLst>
                                        <a:ext uri="{FF2B5EF4-FFF2-40B4-BE49-F238E27FC236}">
                                          <a16:creationId xmlns:a16="http://schemas.microsoft.com/office/drawing/2014/main" id="{CDB5C59C-B627-4DA9-A579-B48CFEE28CBB}"/>
                                        </a:ext>
                                      </a:extLst>
                                    </p:cNvPr>
                                    <p:cNvSpPr/>
                                    <p:nvPr/>
                                  </p:nvSpPr>
                                  <p:spPr>
                                    <a:xfrm>
                                      <a:off x="4833352" y="240080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4" name="object 343">
                                      <a:extLst>
                                        <a:ext uri="{FF2B5EF4-FFF2-40B4-BE49-F238E27FC236}">
                                          <a16:creationId xmlns:a16="http://schemas.microsoft.com/office/drawing/2014/main" id="{33F04125-707C-404E-9EE5-C8DEBCF29FE3}"/>
                                        </a:ext>
                                      </a:extLst>
                                    </p:cNvPr>
                                    <p:cNvSpPr/>
                                    <p:nvPr/>
                                  </p:nvSpPr>
                                  <p:spPr>
                                    <a:xfrm>
                                      <a:off x="4790848" y="243193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5" name="object 344">
                                      <a:extLst>
                                        <a:ext uri="{FF2B5EF4-FFF2-40B4-BE49-F238E27FC236}">
                                          <a16:creationId xmlns:a16="http://schemas.microsoft.com/office/drawing/2014/main" id="{ECF937FE-5DFD-40CE-9670-DFB96ACC09E1}"/>
                                        </a:ext>
                                      </a:extLst>
                                    </p:cNvPr>
                                    <p:cNvSpPr/>
                                    <p:nvPr/>
                                  </p:nvSpPr>
                                  <p:spPr>
                                    <a:xfrm>
                                      <a:off x="4826483" y="240080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6" name="object 345">
                                      <a:extLst>
                                        <a:ext uri="{FF2B5EF4-FFF2-40B4-BE49-F238E27FC236}">
                                          <a16:creationId xmlns:a16="http://schemas.microsoft.com/office/drawing/2014/main" id="{62ED3B7B-29B1-4BA3-8D04-393FCF4AD5BE}"/>
                                        </a:ext>
                                      </a:extLst>
                                    </p:cNvPr>
                                    <p:cNvSpPr/>
                                    <p:nvPr/>
                                  </p:nvSpPr>
                                  <p:spPr>
                                    <a:xfrm>
                                      <a:off x="4783979" y="243193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7" name="object 346">
                                      <a:extLst>
                                        <a:ext uri="{FF2B5EF4-FFF2-40B4-BE49-F238E27FC236}">
                                          <a16:creationId xmlns:a16="http://schemas.microsoft.com/office/drawing/2014/main" id="{B32899D2-F06B-4891-B0CA-4EFD2036BDA3}"/>
                                        </a:ext>
                                      </a:extLst>
                                    </p:cNvPr>
                                    <p:cNvSpPr/>
                                    <p:nvPr/>
                                  </p:nvSpPr>
                                  <p:spPr>
                                    <a:xfrm>
                                      <a:off x="4724799" y="235746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8" name="object 347">
                                      <a:extLst>
                                        <a:ext uri="{FF2B5EF4-FFF2-40B4-BE49-F238E27FC236}">
                                          <a16:creationId xmlns:a16="http://schemas.microsoft.com/office/drawing/2014/main" id="{04A7879A-2BA3-4A9B-AA30-B81BC201B086}"/>
                                        </a:ext>
                                      </a:extLst>
                                    </p:cNvPr>
                                    <p:cNvSpPr/>
                                    <p:nvPr/>
                                  </p:nvSpPr>
                                  <p:spPr>
                                    <a:xfrm>
                                      <a:off x="4682296" y="2388592"/>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99" name="object 348">
                                      <a:extLst>
                                        <a:ext uri="{FF2B5EF4-FFF2-40B4-BE49-F238E27FC236}">
                                          <a16:creationId xmlns:a16="http://schemas.microsoft.com/office/drawing/2014/main" id="{5DEB0E07-94AA-40CF-A0BA-1534DC334C02}"/>
                                        </a:ext>
                                      </a:extLst>
                                    </p:cNvPr>
                                    <p:cNvSpPr/>
                                    <p:nvPr/>
                                  </p:nvSpPr>
                                  <p:spPr>
                                    <a:xfrm>
                                      <a:off x="4530916" y="229520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0" name="object 349">
                                      <a:extLst>
                                        <a:ext uri="{FF2B5EF4-FFF2-40B4-BE49-F238E27FC236}">
                                          <a16:creationId xmlns:a16="http://schemas.microsoft.com/office/drawing/2014/main" id="{373A4CF4-045C-497B-9B88-E89447DFC79E}"/>
                                        </a:ext>
                                      </a:extLst>
                                    </p:cNvPr>
                                    <p:cNvSpPr/>
                                    <p:nvPr/>
                                  </p:nvSpPr>
                                  <p:spPr>
                                    <a:xfrm>
                                      <a:off x="4488411" y="2326334"/>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1" name="object 350">
                                      <a:extLst>
                                        <a:ext uri="{FF2B5EF4-FFF2-40B4-BE49-F238E27FC236}">
                                          <a16:creationId xmlns:a16="http://schemas.microsoft.com/office/drawing/2014/main" id="{C8412AC2-C61B-4F82-9240-35CEA3501959}"/>
                                        </a:ext>
                                      </a:extLst>
                                    </p:cNvPr>
                                    <p:cNvSpPr/>
                                    <p:nvPr/>
                                  </p:nvSpPr>
                                  <p:spPr>
                                    <a:xfrm>
                                      <a:off x="4488411" y="229520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2" name="object 351">
                                      <a:extLst>
                                        <a:ext uri="{FF2B5EF4-FFF2-40B4-BE49-F238E27FC236}">
                                          <a16:creationId xmlns:a16="http://schemas.microsoft.com/office/drawing/2014/main" id="{E60A44C0-E672-4868-AC9A-30A9B195B8DF}"/>
                                        </a:ext>
                                      </a:extLst>
                                    </p:cNvPr>
                                    <p:cNvSpPr/>
                                    <p:nvPr/>
                                  </p:nvSpPr>
                                  <p:spPr>
                                    <a:xfrm>
                                      <a:off x="4445907" y="2326334"/>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3" name="object 352">
                                      <a:extLst>
                                        <a:ext uri="{FF2B5EF4-FFF2-40B4-BE49-F238E27FC236}">
                                          <a16:creationId xmlns:a16="http://schemas.microsoft.com/office/drawing/2014/main" id="{BB0363A0-A0DE-4FB7-AEA8-E4E246DBEC53}"/>
                                        </a:ext>
                                      </a:extLst>
                                    </p:cNvPr>
                                    <p:cNvSpPr/>
                                    <p:nvPr/>
                                  </p:nvSpPr>
                                  <p:spPr>
                                    <a:xfrm>
                                      <a:off x="4460619" y="229520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4" name="object 353">
                                      <a:extLst>
                                        <a:ext uri="{FF2B5EF4-FFF2-40B4-BE49-F238E27FC236}">
                                          <a16:creationId xmlns:a16="http://schemas.microsoft.com/office/drawing/2014/main" id="{2A382A9A-9144-4043-93D5-7A0A07D4402D}"/>
                                        </a:ext>
                                      </a:extLst>
                                    </p:cNvPr>
                                    <p:cNvSpPr/>
                                    <p:nvPr/>
                                  </p:nvSpPr>
                                  <p:spPr>
                                    <a:xfrm>
                                      <a:off x="4418117" y="2326334"/>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5" name="object 354">
                                      <a:extLst>
                                        <a:ext uri="{FF2B5EF4-FFF2-40B4-BE49-F238E27FC236}">
                                          <a16:creationId xmlns:a16="http://schemas.microsoft.com/office/drawing/2014/main" id="{3B555489-2B5B-4F62-971E-7A666B55F0FA}"/>
                                        </a:ext>
                                      </a:extLst>
                                    </p:cNvPr>
                                    <p:cNvSpPr/>
                                    <p:nvPr/>
                                  </p:nvSpPr>
                                  <p:spPr>
                                    <a:xfrm>
                                      <a:off x="4382151" y="2264076"/>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6" name="object 355">
                                      <a:extLst>
                                        <a:ext uri="{FF2B5EF4-FFF2-40B4-BE49-F238E27FC236}">
                                          <a16:creationId xmlns:a16="http://schemas.microsoft.com/office/drawing/2014/main" id="{E02348E8-060E-42EC-AB35-A27E5B5CA8E5}"/>
                                        </a:ext>
                                      </a:extLst>
                                    </p:cNvPr>
                                    <p:cNvSpPr/>
                                    <p:nvPr/>
                                  </p:nvSpPr>
                                  <p:spPr>
                                    <a:xfrm>
                                      <a:off x="4339646" y="229520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7" name="object 356">
                                      <a:extLst>
                                        <a:ext uri="{FF2B5EF4-FFF2-40B4-BE49-F238E27FC236}">
                                          <a16:creationId xmlns:a16="http://schemas.microsoft.com/office/drawing/2014/main" id="{17E6CB24-44CE-43F7-8EB0-B07694511F6B}"/>
                                        </a:ext>
                                      </a:extLst>
                                    </p:cNvPr>
                                    <p:cNvSpPr/>
                                    <p:nvPr/>
                                  </p:nvSpPr>
                                  <p:spPr>
                                    <a:xfrm>
                                      <a:off x="4358936" y="2264076"/>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8" name="object 357">
                                      <a:extLst>
                                        <a:ext uri="{FF2B5EF4-FFF2-40B4-BE49-F238E27FC236}">
                                          <a16:creationId xmlns:a16="http://schemas.microsoft.com/office/drawing/2014/main" id="{08A07E6A-D384-417B-AA58-E98505335F21}"/>
                                        </a:ext>
                                      </a:extLst>
                                    </p:cNvPr>
                                    <p:cNvSpPr/>
                                    <p:nvPr/>
                                  </p:nvSpPr>
                                  <p:spPr>
                                    <a:xfrm>
                                      <a:off x="4316433" y="229520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09" name="object 358">
                                      <a:extLst>
                                        <a:ext uri="{FF2B5EF4-FFF2-40B4-BE49-F238E27FC236}">
                                          <a16:creationId xmlns:a16="http://schemas.microsoft.com/office/drawing/2014/main" id="{F8419229-8255-4D51-AD7A-1A9459BB0A36}"/>
                                        </a:ext>
                                      </a:extLst>
                                    </p:cNvPr>
                                    <p:cNvSpPr/>
                                    <p:nvPr/>
                                  </p:nvSpPr>
                                  <p:spPr>
                                    <a:xfrm>
                                      <a:off x="4346839" y="2264076"/>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10" name="object 359">
                                      <a:extLst>
                                        <a:ext uri="{FF2B5EF4-FFF2-40B4-BE49-F238E27FC236}">
                                          <a16:creationId xmlns:a16="http://schemas.microsoft.com/office/drawing/2014/main" id="{5A07252E-D377-434C-A02F-AD061D919B3A}"/>
                                        </a:ext>
                                      </a:extLst>
                                    </p:cNvPr>
                                    <p:cNvSpPr/>
                                    <p:nvPr/>
                                  </p:nvSpPr>
                                  <p:spPr>
                                    <a:xfrm>
                                      <a:off x="4304336" y="2295205"/>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502" name="Group 501">
                                      <a:extLst>
                                        <a:ext uri="{FF2B5EF4-FFF2-40B4-BE49-F238E27FC236}">
                                          <a16:creationId xmlns:a16="http://schemas.microsoft.com/office/drawing/2014/main" id="{3C12B400-BCCA-5F1B-6F51-C7F71B169D22}"/>
                                        </a:ext>
                                      </a:extLst>
                                    </p:cNvPr>
                                    <p:cNvGrpSpPr/>
                                    <p:nvPr/>
                                  </p:nvGrpSpPr>
                                  <p:grpSpPr>
                                    <a:xfrm>
                                      <a:off x="5168806" y="2499939"/>
                                      <a:ext cx="6296547" cy="1368241"/>
                                      <a:chOff x="5168806" y="2499939"/>
                                      <a:chExt cx="6296547" cy="1368241"/>
                                    </a:xfrm>
                                  </p:grpSpPr>
                                  <p:grpSp>
                                    <p:nvGrpSpPr>
                                      <p:cNvPr id="501" name="Group 500">
                                        <a:extLst>
                                          <a:ext uri="{FF2B5EF4-FFF2-40B4-BE49-F238E27FC236}">
                                            <a16:creationId xmlns:a16="http://schemas.microsoft.com/office/drawing/2014/main" id="{A6B834A6-DBAC-D7BE-1558-1A6EA0E68BCC}"/>
                                          </a:ext>
                                        </a:extLst>
                                      </p:cNvPr>
                                      <p:cNvGrpSpPr/>
                                      <p:nvPr/>
                                    </p:nvGrpSpPr>
                                    <p:grpSpPr>
                                      <a:xfrm>
                                        <a:off x="5668388" y="2769085"/>
                                        <a:ext cx="5796965" cy="1099095"/>
                                        <a:chOff x="5668388" y="2769085"/>
                                        <a:chExt cx="5796965" cy="1099095"/>
                                      </a:xfrm>
                                    </p:grpSpPr>
                                    <p:grpSp>
                                      <p:nvGrpSpPr>
                                        <p:cNvPr id="500" name="Group 499">
                                          <a:extLst>
                                            <a:ext uri="{FF2B5EF4-FFF2-40B4-BE49-F238E27FC236}">
                                              <a16:creationId xmlns:a16="http://schemas.microsoft.com/office/drawing/2014/main" id="{CEE73CAE-E880-A0D0-E770-A5728986A9AF}"/>
                                            </a:ext>
                                          </a:extLst>
                                        </p:cNvPr>
                                        <p:cNvGrpSpPr/>
                                        <p:nvPr/>
                                      </p:nvGrpSpPr>
                                      <p:grpSpPr>
                                        <a:xfrm>
                                          <a:off x="7238112" y="3178551"/>
                                          <a:ext cx="4227241" cy="689629"/>
                                          <a:chOff x="7238112" y="3178551"/>
                                          <a:chExt cx="4227241" cy="689629"/>
                                        </a:xfrm>
                                      </p:grpSpPr>
                                      <p:grpSp>
                                        <p:nvGrpSpPr>
                                          <p:cNvPr id="499" name="Group 498">
                                            <a:extLst>
                                              <a:ext uri="{FF2B5EF4-FFF2-40B4-BE49-F238E27FC236}">
                                                <a16:creationId xmlns:a16="http://schemas.microsoft.com/office/drawing/2014/main" id="{A6352B6C-C67C-E875-2A6C-AE1692602A8A}"/>
                                              </a:ext>
                                            </a:extLst>
                                          </p:cNvPr>
                                          <p:cNvGrpSpPr/>
                                          <p:nvPr/>
                                        </p:nvGrpSpPr>
                                        <p:grpSpPr>
                                          <a:xfrm>
                                            <a:off x="8782323" y="3529592"/>
                                            <a:ext cx="2683030" cy="338588"/>
                                            <a:chOff x="8782323" y="3529592"/>
                                            <a:chExt cx="2683030" cy="338588"/>
                                          </a:xfrm>
                                        </p:grpSpPr>
                                        <p:sp>
                                          <p:nvSpPr>
                                            <p:cNvPr id="288" name="object 237">
                                              <a:extLst>
                                                <a:ext uri="{FF2B5EF4-FFF2-40B4-BE49-F238E27FC236}">
                                                  <a16:creationId xmlns:a16="http://schemas.microsoft.com/office/drawing/2014/main" id="{6C4B17B6-A462-4CB4-AFAC-1B1E907075AA}"/>
                                                </a:ext>
                                              </a:extLst>
                                            </p:cNvPr>
                                            <p:cNvSpPr/>
                                            <p:nvPr/>
                                          </p:nvSpPr>
                                          <p:spPr>
                                            <a:xfrm>
                                              <a:off x="11379665" y="3868180"/>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0" name="object 239">
                                              <a:extLst>
                                                <a:ext uri="{FF2B5EF4-FFF2-40B4-BE49-F238E27FC236}">
                                                  <a16:creationId xmlns:a16="http://schemas.microsoft.com/office/drawing/2014/main" id="{98E4B39B-229C-4C09-B2D4-CCF95C01EA99}"/>
                                                </a:ext>
                                              </a:extLst>
                                            </p:cNvPr>
                                            <p:cNvSpPr/>
                                            <p:nvPr/>
                                          </p:nvSpPr>
                                          <p:spPr>
                                            <a:xfrm>
                                              <a:off x="11337158" y="3868180"/>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2" name="object 241">
                                              <a:extLst>
                                                <a:ext uri="{FF2B5EF4-FFF2-40B4-BE49-F238E27FC236}">
                                                  <a16:creationId xmlns:a16="http://schemas.microsoft.com/office/drawing/2014/main" id="{958EB7AD-DFEC-4C75-8ED3-2C23A622EE05}"/>
                                                </a:ext>
                                              </a:extLst>
                                            </p:cNvPr>
                                            <p:cNvSpPr/>
                                            <p:nvPr/>
                                          </p:nvSpPr>
                                          <p:spPr>
                                            <a:xfrm>
                                              <a:off x="11193952" y="3868180"/>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3" name="object 242">
                                              <a:extLst>
                                                <a:ext uri="{FF2B5EF4-FFF2-40B4-BE49-F238E27FC236}">
                                                  <a16:creationId xmlns:a16="http://schemas.microsoft.com/office/drawing/2014/main" id="{5145AC98-05CF-49D4-B2EC-BFD8CFD11D2A}"/>
                                                </a:ext>
                                              </a:extLst>
                                            </p:cNvPr>
                                            <p:cNvSpPr/>
                                            <p:nvPr/>
                                          </p:nvSpPr>
                                          <p:spPr>
                                            <a:xfrm>
                                              <a:off x="11151447"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4" name="object 243">
                                              <a:extLst>
                                                <a:ext uri="{FF2B5EF4-FFF2-40B4-BE49-F238E27FC236}">
                                                  <a16:creationId xmlns:a16="http://schemas.microsoft.com/office/drawing/2014/main" id="{DDC18971-246E-4DFA-BD2C-B0D4E1DAB6E5}"/>
                                                </a:ext>
                                              </a:extLst>
                                            </p:cNvPr>
                                            <p:cNvSpPr/>
                                            <p:nvPr/>
                                          </p:nvSpPr>
                                          <p:spPr>
                                            <a:xfrm>
                                              <a:off x="11108944"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5" name="object 244">
                                              <a:extLst>
                                                <a:ext uri="{FF2B5EF4-FFF2-40B4-BE49-F238E27FC236}">
                                                  <a16:creationId xmlns:a16="http://schemas.microsoft.com/office/drawing/2014/main" id="{CB3350A0-87DB-4F82-ADE8-A207E8D85710}"/>
                                                </a:ext>
                                              </a:extLst>
                                            </p:cNvPr>
                                            <p:cNvSpPr/>
                                            <p:nvPr/>
                                          </p:nvSpPr>
                                          <p:spPr>
                                            <a:xfrm>
                                              <a:off x="10990586"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6" name="object 245">
                                              <a:extLst>
                                                <a:ext uri="{FF2B5EF4-FFF2-40B4-BE49-F238E27FC236}">
                                                  <a16:creationId xmlns:a16="http://schemas.microsoft.com/office/drawing/2014/main" id="{3F3D5208-F956-4E46-A64A-7ABA05A6EC56}"/>
                                                </a:ext>
                                              </a:extLst>
                                            </p:cNvPr>
                                            <p:cNvSpPr/>
                                            <p:nvPr/>
                                          </p:nvSpPr>
                                          <p:spPr>
                                            <a:xfrm>
                                              <a:off x="10948082"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7" name="object 246">
                                              <a:extLst>
                                                <a:ext uri="{FF2B5EF4-FFF2-40B4-BE49-F238E27FC236}">
                                                  <a16:creationId xmlns:a16="http://schemas.microsoft.com/office/drawing/2014/main" id="{B9CF3012-9072-4D71-92BA-43F738E1D989}"/>
                                                </a:ext>
                                              </a:extLst>
                                            </p:cNvPr>
                                            <p:cNvSpPr/>
                                            <p:nvPr/>
                                          </p:nvSpPr>
                                          <p:spPr>
                                            <a:xfrm>
                                              <a:off x="10876805"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8" name="object 247">
                                              <a:extLst>
                                                <a:ext uri="{FF2B5EF4-FFF2-40B4-BE49-F238E27FC236}">
                                                  <a16:creationId xmlns:a16="http://schemas.microsoft.com/office/drawing/2014/main" id="{8A244022-8E83-41BB-8166-F392C9978939}"/>
                                                </a:ext>
                                              </a:extLst>
                                            </p:cNvPr>
                                            <p:cNvSpPr/>
                                            <p:nvPr/>
                                          </p:nvSpPr>
                                          <p:spPr>
                                            <a:xfrm>
                                              <a:off x="10834302"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99" name="object 248">
                                              <a:extLst>
                                                <a:ext uri="{FF2B5EF4-FFF2-40B4-BE49-F238E27FC236}">
                                                  <a16:creationId xmlns:a16="http://schemas.microsoft.com/office/drawing/2014/main" id="{A34AED12-67D1-4641-8BD0-1B76A40B95E3}"/>
                                                </a:ext>
                                              </a:extLst>
                                            </p:cNvPr>
                                            <p:cNvSpPr/>
                                            <p:nvPr/>
                                          </p:nvSpPr>
                                          <p:spPr>
                                            <a:xfrm>
                                              <a:off x="10247742"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0" name="object 249">
                                              <a:extLst>
                                                <a:ext uri="{FF2B5EF4-FFF2-40B4-BE49-F238E27FC236}">
                                                  <a16:creationId xmlns:a16="http://schemas.microsoft.com/office/drawing/2014/main" id="{20EE3D09-E823-4372-8266-F496B78C35FA}"/>
                                                </a:ext>
                                              </a:extLst>
                                            </p:cNvPr>
                                            <p:cNvSpPr/>
                                            <p:nvPr/>
                                          </p:nvSpPr>
                                          <p:spPr>
                                            <a:xfrm>
                                              <a:off x="10205237"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1" name="object 250">
                                              <a:extLst>
                                                <a:ext uri="{FF2B5EF4-FFF2-40B4-BE49-F238E27FC236}">
                                                  <a16:creationId xmlns:a16="http://schemas.microsoft.com/office/drawing/2014/main" id="{87A02DC6-8B2E-47E8-B674-032809B83DBF}"/>
                                                </a:ext>
                                              </a:extLst>
                                            </p:cNvPr>
                                            <p:cNvSpPr/>
                                            <p:nvPr/>
                                          </p:nvSpPr>
                                          <p:spPr>
                                            <a:xfrm>
                                              <a:off x="10217662"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2" name="object 251">
                                              <a:extLst>
                                                <a:ext uri="{FF2B5EF4-FFF2-40B4-BE49-F238E27FC236}">
                                                  <a16:creationId xmlns:a16="http://schemas.microsoft.com/office/drawing/2014/main" id="{26F98538-087B-42EB-9DB7-1502E1F22561}"/>
                                                </a:ext>
                                              </a:extLst>
                                            </p:cNvPr>
                                            <p:cNvSpPr/>
                                            <p:nvPr/>
                                          </p:nvSpPr>
                                          <p:spPr>
                                            <a:xfrm>
                                              <a:off x="10175158"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3" name="object 252">
                                              <a:extLst>
                                                <a:ext uri="{FF2B5EF4-FFF2-40B4-BE49-F238E27FC236}">
                                                  <a16:creationId xmlns:a16="http://schemas.microsoft.com/office/drawing/2014/main" id="{CFEE6182-3C78-4D73-94AE-39A7E0DB83F7}"/>
                                                </a:ext>
                                              </a:extLst>
                                            </p:cNvPr>
                                            <p:cNvSpPr/>
                                            <p:nvPr/>
                                          </p:nvSpPr>
                                          <p:spPr>
                                            <a:xfrm>
                                              <a:off x="9935171"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4" name="object 253">
                                              <a:extLst>
                                                <a:ext uri="{FF2B5EF4-FFF2-40B4-BE49-F238E27FC236}">
                                                  <a16:creationId xmlns:a16="http://schemas.microsoft.com/office/drawing/2014/main" id="{9F5C8F22-31C0-4C0D-A66D-BDE744E0D81B}"/>
                                                </a:ext>
                                              </a:extLst>
                                            </p:cNvPr>
                                            <p:cNvSpPr/>
                                            <p:nvPr/>
                                          </p:nvSpPr>
                                          <p:spPr>
                                            <a:xfrm>
                                              <a:off x="9892667"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5" name="object 254">
                                              <a:extLst>
                                                <a:ext uri="{FF2B5EF4-FFF2-40B4-BE49-F238E27FC236}">
                                                  <a16:creationId xmlns:a16="http://schemas.microsoft.com/office/drawing/2014/main" id="{36B534F5-2F52-454F-8765-AB60F8209689}"/>
                                                </a:ext>
                                              </a:extLst>
                                            </p:cNvPr>
                                            <p:cNvSpPr/>
                                            <p:nvPr/>
                                          </p:nvSpPr>
                                          <p:spPr>
                                            <a:xfrm>
                                              <a:off x="9877628"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6" name="object 255">
                                              <a:extLst>
                                                <a:ext uri="{FF2B5EF4-FFF2-40B4-BE49-F238E27FC236}">
                                                  <a16:creationId xmlns:a16="http://schemas.microsoft.com/office/drawing/2014/main" id="{FF0088FB-F21B-46F3-A1E8-37A1E77019FF}"/>
                                                </a:ext>
                                              </a:extLst>
                                            </p:cNvPr>
                                            <p:cNvSpPr/>
                                            <p:nvPr/>
                                          </p:nvSpPr>
                                          <p:spPr>
                                            <a:xfrm>
                                              <a:off x="9835121"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7" name="object 256">
                                              <a:extLst>
                                                <a:ext uri="{FF2B5EF4-FFF2-40B4-BE49-F238E27FC236}">
                                                  <a16:creationId xmlns:a16="http://schemas.microsoft.com/office/drawing/2014/main" id="{72326C1C-D905-4AF9-86FB-EFE4F96B5344}"/>
                                                </a:ext>
                                              </a:extLst>
                                            </p:cNvPr>
                                            <p:cNvSpPr/>
                                            <p:nvPr/>
                                          </p:nvSpPr>
                                          <p:spPr>
                                            <a:xfrm>
                                              <a:off x="9865857"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8" name="object 257">
                                              <a:extLst>
                                                <a:ext uri="{FF2B5EF4-FFF2-40B4-BE49-F238E27FC236}">
                                                  <a16:creationId xmlns:a16="http://schemas.microsoft.com/office/drawing/2014/main" id="{94B81895-6BE2-4942-8228-7907ADA758B7}"/>
                                                </a:ext>
                                              </a:extLst>
                                            </p:cNvPr>
                                            <p:cNvSpPr/>
                                            <p:nvPr/>
                                          </p:nvSpPr>
                                          <p:spPr>
                                            <a:xfrm>
                                              <a:off x="9823353"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09" name="object 258">
                                              <a:extLst>
                                                <a:ext uri="{FF2B5EF4-FFF2-40B4-BE49-F238E27FC236}">
                                                  <a16:creationId xmlns:a16="http://schemas.microsoft.com/office/drawing/2014/main" id="{177318C2-ADC2-4ADE-82A3-3FF4ABBDFC02}"/>
                                                </a:ext>
                                              </a:extLst>
                                            </p:cNvPr>
                                            <p:cNvSpPr/>
                                            <p:nvPr/>
                                          </p:nvSpPr>
                                          <p:spPr>
                                            <a:xfrm>
                                              <a:off x="9803082"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0" name="object 259">
                                              <a:extLst>
                                                <a:ext uri="{FF2B5EF4-FFF2-40B4-BE49-F238E27FC236}">
                                                  <a16:creationId xmlns:a16="http://schemas.microsoft.com/office/drawing/2014/main" id="{77327D1E-0209-412B-88BE-906611328C72}"/>
                                                </a:ext>
                                              </a:extLst>
                                            </p:cNvPr>
                                            <p:cNvSpPr/>
                                            <p:nvPr/>
                                          </p:nvSpPr>
                                          <p:spPr>
                                            <a:xfrm>
                                              <a:off x="9760578"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1" name="object 260">
                                              <a:extLst>
                                                <a:ext uri="{FF2B5EF4-FFF2-40B4-BE49-F238E27FC236}">
                                                  <a16:creationId xmlns:a16="http://schemas.microsoft.com/office/drawing/2014/main" id="{F67B4C1E-9AFE-46D7-B0BC-2A0173EAC7AE}"/>
                                                </a:ext>
                                              </a:extLst>
                                            </p:cNvPr>
                                            <p:cNvSpPr/>
                                            <p:nvPr/>
                                          </p:nvSpPr>
                                          <p:spPr>
                                            <a:xfrm>
                                              <a:off x="9754691"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2" name="object 261">
                                              <a:extLst>
                                                <a:ext uri="{FF2B5EF4-FFF2-40B4-BE49-F238E27FC236}">
                                                  <a16:creationId xmlns:a16="http://schemas.microsoft.com/office/drawing/2014/main" id="{E38A4879-3263-46A2-BE2A-FA133FB885E9}"/>
                                                </a:ext>
                                              </a:extLst>
                                            </p:cNvPr>
                                            <p:cNvSpPr/>
                                            <p:nvPr/>
                                          </p:nvSpPr>
                                          <p:spPr>
                                            <a:xfrm>
                                              <a:off x="9712188"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3" name="object 262">
                                              <a:extLst>
                                                <a:ext uri="{FF2B5EF4-FFF2-40B4-BE49-F238E27FC236}">
                                                  <a16:creationId xmlns:a16="http://schemas.microsoft.com/office/drawing/2014/main" id="{8215F1AB-0165-4572-BF37-47229E58EC67}"/>
                                                </a:ext>
                                              </a:extLst>
                                            </p:cNvPr>
                                            <p:cNvSpPr/>
                                            <p:nvPr/>
                                          </p:nvSpPr>
                                          <p:spPr>
                                            <a:xfrm>
                                              <a:off x="9749390" y="367518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4" name="object 263">
                                              <a:extLst>
                                                <a:ext uri="{FF2B5EF4-FFF2-40B4-BE49-F238E27FC236}">
                                                  <a16:creationId xmlns:a16="http://schemas.microsoft.com/office/drawing/2014/main" id="{55758F7D-B8E9-4541-B740-63FDE8944CE3}"/>
                                                </a:ext>
                                              </a:extLst>
                                            </p:cNvPr>
                                            <p:cNvSpPr/>
                                            <p:nvPr/>
                                          </p:nvSpPr>
                                          <p:spPr>
                                            <a:xfrm>
                                              <a:off x="9706887" y="3706309"/>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5" name="object 264">
                                              <a:extLst>
                                                <a:ext uri="{FF2B5EF4-FFF2-40B4-BE49-F238E27FC236}">
                                                  <a16:creationId xmlns:a16="http://schemas.microsoft.com/office/drawing/2014/main" id="{2B413720-1EBB-4DA3-9DD0-D233BC4F7DDA}"/>
                                                </a:ext>
                                              </a:extLst>
                                            </p:cNvPr>
                                            <p:cNvSpPr/>
                                            <p:nvPr/>
                                          </p:nvSpPr>
                                          <p:spPr>
                                            <a:xfrm>
                                              <a:off x="8824830" y="352959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6" name="object 265">
                                              <a:extLst>
                                                <a:ext uri="{FF2B5EF4-FFF2-40B4-BE49-F238E27FC236}">
                                                  <a16:creationId xmlns:a16="http://schemas.microsoft.com/office/drawing/2014/main" id="{5A0A8EFB-CDBD-4540-9F4E-ECDE7AFFA6F3}"/>
                                                </a:ext>
                                              </a:extLst>
                                            </p:cNvPr>
                                            <p:cNvSpPr/>
                                            <p:nvPr/>
                                          </p:nvSpPr>
                                          <p:spPr>
                                            <a:xfrm>
                                              <a:off x="8782323" y="356072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7" name="object 266">
                                              <a:extLst>
                                                <a:ext uri="{FF2B5EF4-FFF2-40B4-BE49-F238E27FC236}">
                                                  <a16:creationId xmlns:a16="http://schemas.microsoft.com/office/drawing/2014/main" id="{8C4506CA-67D1-40B0-AA07-88532DC67875}"/>
                                                </a:ext>
                                              </a:extLst>
                                            </p:cNvPr>
                                            <p:cNvSpPr/>
                                            <p:nvPr/>
                                          </p:nvSpPr>
                                          <p:spPr>
                                            <a:xfrm>
                                              <a:off x="8951687" y="352959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8" name="object 267">
                                              <a:extLst>
                                                <a:ext uri="{FF2B5EF4-FFF2-40B4-BE49-F238E27FC236}">
                                                  <a16:creationId xmlns:a16="http://schemas.microsoft.com/office/drawing/2014/main" id="{24EA614A-14E7-4CCF-982C-A91C96FA0A89}"/>
                                                </a:ext>
                                              </a:extLst>
                                            </p:cNvPr>
                                            <p:cNvSpPr/>
                                            <p:nvPr/>
                                          </p:nvSpPr>
                                          <p:spPr>
                                            <a:xfrm>
                                              <a:off x="8909183" y="356072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19" name="object 268">
                                              <a:extLst>
                                                <a:ext uri="{FF2B5EF4-FFF2-40B4-BE49-F238E27FC236}">
                                                  <a16:creationId xmlns:a16="http://schemas.microsoft.com/office/drawing/2014/main" id="{92B6C987-2EF9-44A0-953B-03C2ED7A733E}"/>
                                                </a:ext>
                                              </a:extLst>
                                            </p:cNvPr>
                                            <p:cNvSpPr/>
                                            <p:nvPr/>
                                          </p:nvSpPr>
                                          <p:spPr>
                                            <a:xfrm>
                                              <a:off x="8976537" y="352959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0" name="object 269">
                                              <a:extLst>
                                                <a:ext uri="{FF2B5EF4-FFF2-40B4-BE49-F238E27FC236}">
                                                  <a16:creationId xmlns:a16="http://schemas.microsoft.com/office/drawing/2014/main" id="{A0B878CF-7241-4BAF-B35C-A2FC22CB83B4}"/>
                                                </a:ext>
                                              </a:extLst>
                                            </p:cNvPr>
                                            <p:cNvSpPr/>
                                            <p:nvPr/>
                                          </p:nvSpPr>
                                          <p:spPr>
                                            <a:xfrm>
                                              <a:off x="8934031" y="356072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1" name="object 270">
                                              <a:extLst>
                                                <a:ext uri="{FF2B5EF4-FFF2-40B4-BE49-F238E27FC236}">
                                                  <a16:creationId xmlns:a16="http://schemas.microsoft.com/office/drawing/2014/main" id="{CD833457-2602-4064-AAC3-EF9CF69C2FD4}"/>
                                                </a:ext>
                                              </a:extLst>
                                            </p:cNvPr>
                                            <p:cNvSpPr/>
                                            <p:nvPr/>
                                          </p:nvSpPr>
                                          <p:spPr>
                                            <a:xfrm>
                                              <a:off x="8985691" y="352959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2" name="object 271">
                                              <a:extLst>
                                                <a:ext uri="{FF2B5EF4-FFF2-40B4-BE49-F238E27FC236}">
                                                  <a16:creationId xmlns:a16="http://schemas.microsoft.com/office/drawing/2014/main" id="{219AFB11-D194-4BC4-B6C9-72F73C58A5D9}"/>
                                                </a:ext>
                                              </a:extLst>
                                            </p:cNvPr>
                                            <p:cNvSpPr/>
                                            <p:nvPr/>
                                          </p:nvSpPr>
                                          <p:spPr>
                                            <a:xfrm>
                                              <a:off x="8943186" y="356072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323" name="object 272">
                                            <a:extLst>
                                              <a:ext uri="{FF2B5EF4-FFF2-40B4-BE49-F238E27FC236}">
                                                <a16:creationId xmlns:a16="http://schemas.microsoft.com/office/drawing/2014/main" id="{F4C3AA34-F657-4698-B60D-F16838243F59}"/>
                                              </a:ext>
                                            </a:extLst>
                                          </p:cNvPr>
                                          <p:cNvSpPr/>
                                          <p:nvPr/>
                                        </p:nvSpPr>
                                        <p:spPr>
                                          <a:xfrm>
                                            <a:off x="8611654" y="3488406"/>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4" name="object 273">
                                            <a:extLst>
                                              <a:ext uri="{FF2B5EF4-FFF2-40B4-BE49-F238E27FC236}">
                                                <a16:creationId xmlns:a16="http://schemas.microsoft.com/office/drawing/2014/main" id="{5EC4718B-75A6-44F9-B32C-AC7324350FD8}"/>
                                              </a:ext>
                                            </a:extLst>
                                          </p:cNvPr>
                                          <p:cNvSpPr/>
                                          <p:nvPr/>
                                        </p:nvSpPr>
                                        <p:spPr>
                                          <a:xfrm>
                                            <a:off x="8569149" y="3519534"/>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5" name="object 274">
                                            <a:extLst>
                                              <a:ext uri="{FF2B5EF4-FFF2-40B4-BE49-F238E27FC236}">
                                                <a16:creationId xmlns:a16="http://schemas.microsoft.com/office/drawing/2014/main" id="{57014278-0F4A-4199-A130-A1B3347AE74D}"/>
                                              </a:ext>
                                            </a:extLst>
                                          </p:cNvPr>
                                          <p:cNvSpPr/>
                                          <p:nvPr/>
                                        </p:nvSpPr>
                                        <p:spPr>
                                          <a:xfrm>
                                            <a:off x="8552801" y="3488406"/>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6" name="object 275">
                                            <a:extLst>
                                              <a:ext uri="{FF2B5EF4-FFF2-40B4-BE49-F238E27FC236}">
                                                <a16:creationId xmlns:a16="http://schemas.microsoft.com/office/drawing/2014/main" id="{6E8AF1FA-6979-41C4-B7EE-68F9A0D34DC2}"/>
                                              </a:ext>
                                            </a:extLst>
                                          </p:cNvPr>
                                          <p:cNvSpPr/>
                                          <p:nvPr/>
                                        </p:nvSpPr>
                                        <p:spPr>
                                          <a:xfrm>
                                            <a:off x="8510297" y="3519534"/>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7" name="object 276">
                                            <a:extLst>
                                              <a:ext uri="{FF2B5EF4-FFF2-40B4-BE49-F238E27FC236}">
                                                <a16:creationId xmlns:a16="http://schemas.microsoft.com/office/drawing/2014/main" id="{B1C4960C-6198-4876-BA83-181395CF5E8B}"/>
                                              </a:ext>
                                            </a:extLst>
                                          </p:cNvPr>
                                          <p:cNvSpPr/>
                                          <p:nvPr/>
                                        </p:nvSpPr>
                                        <p:spPr>
                                          <a:xfrm>
                                            <a:off x="8495258" y="3457277"/>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8" name="object 277">
                                            <a:extLst>
                                              <a:ext uri="{FF2B5EF4-FFF2-40B4-BE49-F238E27FC236}">
                                                <a16:creationId xmlns:a16="http://schemas.microsoft.com/office/drawing/2014/main" id="{CB6EE9E3-F64D-4FFB-A377-D39AE18B36D1}"/>
                                              </a:ext>
                                            </a:extLst>
                                          </p:cNvPr>
                                          <p:cNvSpPr/>
                                          <p:nvPr/>
                                        </p:nvSpPr>
                                        <p:spPr>
                                          <a:xfrm>
                                            <a:off x="8452754" y="3488406"/>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29" name="object 278">
                                            <a:extLst>
                                              <a:ext uri="{FF2B5EF4-FFF2-40B4-BE49-F238E27FC236}">
                                                <a16:creationId xmlns:a16="http://schemas.microsoft.com/office/drawing/2014/main" id="{7F62A889-7395-44CA-BC93-32225ED6F909}"/>
                                              </a:ext>
                                            </a:extLst>
                                          </p:cNvPr>
                                          <p:cNvSpPr/>
                                          <p:nvPr/>
                                        </p:nvSpPr>
                                        <p:spPr>
                                          <a:xfrm>
                                            <a:off x="8436405" y="3457277"/>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0" name="object 279">
                                            <a:extLst>
                                              <a:ext uri="{FF2B5EF4-FFF2-40B4-BE49-F238E27FC236}">
                                                <a16:creationId xmlns:a16="http://schemas.microsoft.com/office/drawing/2014/main" id="{F20C1860-73F8-4479-AF81-608871850057}"/>
                                              </a:ext>
                                            </a:extLst>
                                          </p:cNvPr>
                                          <p:cNvSpPr/>
                                          <p:nvPr/>
                                        </p:nvSpPr>
                                        <p:spPr>
                                          <a:xfrm>
                                            <a:off x="8393900" y="3488406"/>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1" name="object 280">
                                            <a:extLst>
                                              <a:ext uri="{FF2B5EF4-FFF2-40B4-BE49-F238E27FC236}">
                                                <a16:creationId xmlns:a16="http://schemas.microsoft.com/office/drawing/2014/main" id="{8E911B0C-C5F4-49DA-8742-60ADEF04B168}"/>
                                              </a:ext>
                                            </a:extLst>
                                          </p:cNvPr>
                                          <p:cNvSpPr/>
                                          <p:nvPr/>
                                        </p:nvSpPr>
                                        <p:spPr>
                                          <a:xfrm>
                                            <a:off x="8402402" y="3457277"/>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2" name="object 281">
                                            <a:extLst>
                                              <a:ext uri="{FF2B5EF4-FFF2-40B4-BE49-F238E27FC236}">
                                                <a16:creationId xmlns:a16="http://schemas.microsoft.com/office/drawing/2014/main" id="{DD53633B-1C0E-4C1D-9E89-496908E596F4}"/>
                                              </a:ext>
                                            </a:extLst>
                                          </p:cNvPr>
                                          <p:cNvSpPr/>
                                          <p:nvPr/>
                                        </p:nvSpPr>
                                        <p:spPr>
                                          <a:xfrm>
                                            <a:off x="8359898" y="3488406"/>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3" name="object 282">
                                            <a:extLst>
                                              <a:ext uri="{FF2B5EF4-FFF2-40B4-BE49-F238E27FC236}">
                                                <a16:creationId xmlns:a16="http://schemas.microsoft.com/office/drawing/2014/main" id="{5492F019-CB31-48E2-80EE-435C97EEEC16}"/>
                                              </a:ext>
                                            </a:extLst>
                                          </p:cNvPr>
                                          <p:cNvSpPr/>
                                          <p:nvPr/>
                                        </p:nvSpPr>
                                        <p:spPr>
                                          <a:xfrm>
                                            <a:off x="8310200" y="3457277"/>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4" name="object 283">
                                            <a:extLst>
                                              <a:ext uri="{FF2B5EF4-FFF2-40B4-BE49-F238E27FC236}">
                                                <a16:creationId xmlns:a16="http://schemas.microsoft.com/office/drawing/2014/main" id="{DFA5A3F7-2D7D-4A56-9908-15691260B5DE}"/>
                                              </a:ext>
                                            </a:extLst>
                                          </p:cNvPr>
                                          <p:cNvSpPr/>
                                          <p:nvPr/>
                                        </p:nvSpPr>
                                        <p:spPr>
                                          <a:xfrm>
                                            <a:off x="8267694" y="3488406"/>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5" name="object 284">
                                            <a:extLst>
                                              <a:ext uri="{FF2B5EF4-FFF2-40B4-BE49-F238E27FC236}">
                                                <a16:creationId xmlns:a16="http://schemas.microsoft.com/office/drawing/2014/main" id="{855D5426-FB3F-42AF-A32D-00D84272979D}"/>
                                              </a:ext>
                                            </a:extLst>
                                          </p:cNvPr>
                                          <p:cNvSpPr/>
                                          <p:nvPr/>
                                        </p:nvSpPr>
                                        <p:spPr>
                                          <a:xfrm>
                                            <a:off x="7984226" y="3390229"/>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6" name="object 285">
                                            <a:extLst>
                                              <a:ext uri="{FF2B5EF4-FFF2-40B4-BE49-F238E27FC236}">
                                                <a16:creationId xmlns:a16="http://schemas.microsoft.com/office/drawing/2014/main" id="{EF1C8572-1B99-4FAE-987E-E1F5D770F14D}"/>
                                              </a:ext>
                                            </a:extLst>
                                          </p:cNvPr>
                                          <p:cNvSpPr/>
                                          <p:nvPr/>
                                        </p:nvSpPr>
                                        <p:spPr>
                                          <a:xfrm>
                                            <a:off x="7941720" y="3421358"/>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7" name="object 286">
                                            <a:extLst>
                                              <a:ext uri="{FF2B5EF4-FFF2-40B4-BE49-F238E27FC236}">
                                                <a16:creationId xmlns:a16="http://schemas.microsoft.com/office/drawing/2014/main" id="{FE6E3CE9-9EDF-4B36-9AAF-904F31B8516B}"/>
                                              </a:ext>
                                            </a:extLst>
                                          </p:cNvPr>
                                          <p:cNvSpPr/>
                                          <p:nvPr/>
                                        </p:nvSpPr>
                                        <p:spPr>
                                          <a:xfrm>
                                            <a:off x="7673944" y="333180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8" name="object 287">
                                            <a:extLst>
                                              <a:ext uri="{FF2B5EF4-FFF2-40B4-BE49-F238E27FC236}">
                                                <a16:creationId xmlns:a16="http://schemas.microsoft.com/office/drawing/2014/main" id="{B855600C-E8F2-4562-9C9F-B06872907CE4}"/>
                                              </a:ext>
                                            </a:extLst>
                                          </p:cNvPr>
                                          <p:cNvSpPr/>
                                          <p:nvPr/>
                                        </p:nvSpPr>
                                        <p:spPr>
                                          <a:xfrm>
                                            <a:off x="7631439" y="3362932"/>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39" name="object 288">
                                            <a:extLst>
                                              <a:ext uri="{FF2B5EF4-FFF2-40B4-BE49-F238E27FC236}">
                                                <a16:creationId xmlns:a16="http://schemas.microsoft.com/office/drawing/2014/main" id="{25516E78-30BF-4DE5-B24C-55AB5CD25F3F}"/>
                                              </a:ext>
                                            </a:extLst>
                                          </p:cNvPr>
                                          <p:cNvSpPr/>
                                          <p:nvPr/>
                                        </p:nvSpPr>
                                        <p:spPr>
                                          <a:xfrm>
                                            <a:off x="7595474" y="333180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0" name="object 289">
                                            <a:extLst>
                                              <a:ext uri="{FF2B5EF4-FFF2-40B4-BE49-F238E27FC236}">
                                                <a16:creationId xmlns:a16="http://schemas.microsoft.com/office/drawing/2014/main" id="{84987858-38B8-40E5-B544-0D9475995354}"/>
                                              </a:ext>
                                            </a:extLst>
                                          </p:cNvPr>
                                          <p:cNvSpPr/>
                                          <p:nvPr/>
                                        </p:nvSpPr>
                                        <p:spPr>
                                          <a:xfrm>
                                            <a:off x="7552971" y="3362932"/>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1" name="object 290">
                                            <a:extLst>
                                              <a:ext uri="{FF2B5EF4-FFF2-40B4-BE49-F238E27FC236}">
                                                <a16:creationId xmlns:a16="http://schemas.microsoft.com/office/drawing/2014/main" id="{0A8371C2-1CAF-4148-AD6D-8354664CA5F0}"/>
                                              </a:ext>
                                            </a:extLst>
                                          </p:cNvPr>
                                          <p:cNvSpPr/>
                                          <p:nvPr/>
                                        </p:nvSpPr>
                                        <p:spPr>
                                          <a:xfrm>
                                            <a:off x="7314293" y="3178551"/>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2" name="object 291">
                                            <a:extLst>
                                              <a:ext uri="{FF2B5EF4-FFF2-40B4-BE49-F238E27FC236}">
                                                <a16:creationId xmlns:a16="http://schemas.microsoft.com/office/drawing/2014/main" id="{E949D62A-4D8D-493C-8692-CAD0E2C23B59}"/>
                                              </a:ext>
                                            </a:extLst>
                                          </p:cNvPr>
                                          <p:cNvSpPr/>
                                          <p:nvPr/>
                                        </p:nvSpPr>
                                        <p:spPr>
                                          <a:xfrm>
                                            <a:off x="7271787" y="320968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3" name="object 292">
                                            <a:extLst>
                                              <a:ext uri="{FF2B5EF4-FFF2-40B4-BE49-F238E27FC236}">
                                                <a16:creationId xmlns:a16="http://schemas.microsoft.com/office/drawing/2014/main" id="{0C2C04DF-12EC-4B8C-BFAD-4D980F17EAAB}"/>
                                              </a:ext>
                                            </a:extLst>
                                          </p:cNvPr>
                                          <p:cNvSpPr/>
                                          <p:nvPr/>
                                        </p:nvSpPr>
                                        <p:spPr>
                                          <a:xfrm>
                                            <a:off x="7280615" y="3178551"/>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4" name="object 293">
                                            <a:extLst>
                                              <a:ext uri="{FF2B5EF4-FFF2-40B4-BE49-F238E27FC236}">
                                                <a16:creationId xmlns:a16="http://schemas.microsoft.com/office/drawing/2014/main" id="{0055BB06-6B52-49F7-BDB7-1E6E5DC5CAB4}"/>
                                              </a:ext>
                                            </a:extLst>
                                          </p:cNvPr>
                                          <p:cNvSpPr/>
                                          <p:nvPr/>
                                        </p:nvSpPr>
                                        <p:spPr>
                                          <a:xfrm>
                                            <a:off x="7238112" y="320968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345" name="object 294">
                                          <a:extLst>
                                            <a:ext uri="{FF2B5EF4-FFF2-40B4-BE49-F238E27FC236}">
                                              <a16:creationId xmlns:a16="http://schemas.microsoft.com/office/drawing/2014/main" id="{3A53FA0E-BD63-4A3A-BA74-79FD1935E73C}"/>
                                            </a:ext>
                                          </a:extLst>
                                        </p:cNvPr>
                                        <p:cNvSpPr/>
                                        <p:nvPr/>
                                      </p:nvSpPr>
                                      <p:spPr>
                                        <a:xfrm>
                                          <a:off x="7048804" y="308085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6" name="object 295">
                                          <a:extLst>
                                            <a:ext uri="{FF2B5EF4-FFF2-40B4-BE49-F238E27FC236}">
                                              <a16:creationId xmlns:a16="http://schemas.microsoft.com/office/drawing/2014/main" id="{671836A4-48CA-45F8-80BB-8736153FF9C5}"/>
                                            </a:ext>
                                          </a:extLst>
                                        </p:cNvPr>
                                        <p:cNvSpPr/>
                                        <p:nvPr/>
                                      </p:nvSpPr>
                                      <p:spPr>
                                        <a:xfrm>
                                          <a:off x="7006299" y="3111983"/>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7" name="object 296">
                                          <a:extLst>
                                            <a:ext uri="{FF2B5EF4-FFF2-40B4-BE49-F238E27FC236}">
                                              <a16:creationId xmlns:a16="http://schemas.microsoft.com/office/drawing/2014/main" id="{DE85EF66-2EE3-4FC6-ACAD-C1C00EC2036A}"/>
                                            </a:ext>
                                          </a:extLst>
                                        </p:cNvPr>
                                        <p:cNvSpPr/>
                                        <p:nvPr/>
                                      </p:nvSpPr>
                                      <p:spPr>
                                        <a:xfrm>
                                          <a:off x="7069730" y="308085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8" name="object 297">
                                          <a:extLst>
                                            <a:ext uri="{FF2B5EF4-FFF2-40B4-BE49-F238E27FC236}">
                                              <a16:creationId xmlns:a16="http://schemas.microsoft.com/office/drawing/2014/main" id="{86EDA8CB-BD20-46E1-B112-663AEDEE0586}"/>
                                            </a:ext>
                                          </a:extLst>
                                        </p:cNvPr>
                                        <p:cNvSpPr/>
                                        <p:nvPr/>
                                      </p:nvSpPr>
                                      <p:spPr>
                                        <a:xfrm>
                                          <a:off x="7027224" y="3111983"/>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49" name="object 298">
                                          <a:extLst>
                                            <a:ext uri="{FF2B5EF4-FFF2-40B4-BE49-F238E27FC236}">
                                              <a16:creationId xmlns:a16="http://schemas.microsoft.com/office/drawing/2014/main" id="{59BDB1C5-C065-47F0-A4FA-8297375E868E}"/>
                                            </a:ext>
                                          </a:extLst>
                                        </p:cNvPr>
                                        <p:cNvSpPr/>
                                        <p:nvPr/>
                                      </p:nvSpPr>
                                      <p:spPr>
                                        <a:xfrm>
                                          <a:off x="7001722" y="3057677"/>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0" name="object 299">
                                          <a:extLst>
                                            <a:ext uri="{FF2B5EF4-FFF2-40B4-BE49-F238E27FC236}">
                                              <a16:creationId xmlns:a16="http://schemas.microsoft.com/office/drawing/2014/main" id="{F6B7CBC1-73F7-4CBE-853B-7112ED2E99FD}"/>
                                            </a:ext>
                                          </a:extLst>
                                        </p:cNvPr>
                                        <p:cNvSpPr/>
                                        <p:nvPr/>
                                      </p:nvSpPr>
                                      <p:spPr>
                                        <a:xfrm>
                                          <a:off x="6959218" y="3088807"/>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1" name="object 300">
                                          <a:extLst>
                                            <a:ext uri="{FF2B5EF4-FFF2-40B4-BE49-F238E27FC236}">
                                              <a16:creationId xmlns:a16="http://schemas.microsoft.com/office/drawing/2014/main" id="{C56A338F-C077-4018-8CC0-827F4BEDBFA9}"/>
                                            </a:ext>
                                          </a:extLst>
                                        </p:cNvPr>
                                        <p:cNvSpPr/>
                                        <p:nvPr/>
                                      </p:nvSpPr>
                                      <p:spPr>
                                        <a:xfrm>
                                          <a:off x="6799336" y="298823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2" name="object 301">
                                          <a:extLst>
                                            <a:ext uri="{FF2B5EF4-FFF2-40B4-BE49-F238E27FC236}">
                                              <a16:creationId xmlns:a16="http://schemas.microsoft.com/office/drawing/2014/main" id="{6E2CBCB1-EE03-4BF4-8BC2-F64F5D3A119F}"/>
                                            </a:ext>
                                          </a:extLst>
                                        </p:cNvPr>
                                        <p:cNvSpPr/>
                                        <p:nvPr/>
                                      </p:nvSpPr>
                                      <p:spPr>
                                        <a:xfrm>
                                          <a:off x="6756831" y="3019364"/>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3" name="object 302">
                                          <a:extLst>
                                            <a:ext uri="{FF2B5EF4-FFF2-40B4-BE49-F238E27FC236}">
                                              <a16:creationId xmlns:a16="http://schemas.microsoft.com/office/drawing/2014/main" id="{C4B0348E-C3B7-4029-AB0C-3A7FB6B18127}"/>
                                            </a:ext>
                                          </a:extLst>
                                        </p:cNvPr>
                                        <p:cNvSpPr/>
                                        <p:nvPr/>
                                      </p:nvSpPr>
                                      <p:spPr>
                                        <a:xfrm>
                                          <a:off x="6703629" y="298823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4" name="object 303">
                                          <a:extLst>
                                            <a:ext uri="{FF2B5EF4-FFF2-40B4-BE49-F238E27FC236}">
                                              <a16:creationId xmlns:a16="http://schemas.microsoft.com/office/drawing/2014/main" id="{3CD6944A-EC00-4C3E-A2F8-D3881C648290}"/>
                                            </a:ext>
                                          </a:extLst>
                                        </p:cNvPr>
                                        <p:cNvSpPr/>
                                        <p:nvPr/>
                                      </p:nvSpPr>
                                      <p:spPr>
                                        <a:xfrm>
                                          <a:off x="6661127" y="3019364"/>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5" name="object 304">
                                          <a:extLst>
                                            <a:ext uri="{FF2B5EF4-FFF2-40B4-BE49-F238E27FC236}">
                                              <a16:creationId xmlns:a16="http://schemas.microsoft.com/office/drawing/2014/main" id="{29DEFD9A-FF5A-44E2-B379-376559E49D02}"/>
                                            </a:ext>
                                          </a:extLst>
                                        </p:cNvPr>
                                        <p:cNvSpPr/>
                                        <p:nvPr/>
                                      </p:nvSpPr>
                                      <p:spPr>
                                        <a:xfrm>
                                          <a:off x="6691441" y="298823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6" name="object 305">
                                          <a:extLst>
                                            <a:ext uri="{FF2B5EF4-FFF2-40B4-BE49-F238E27FC236}">
                                              <a16:creationId xmlns:a16="http://schemas.microsoft.com/office/drawing/2014/main" id="{C5959408-E873-4DBA-A913-11FE4C5D06E8}"/>
                                            </a:ext>
                                          </a:extLst>
                                        </p:cNvPr>
                                        <p:cNvSpPr/>
                                        <p:nvPr/>
                                      </p:nvSpPr>
                                      <p:spPr>
                                        <a:xfrm>
                                          <a:off x="6648937" y="3019364"/>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7" name="object 306">
                                          <a:extLst>
                                            <a:ext uri="{FF2B5EF4-FFF2-40B4-BE49-F238E27FC236}">
                                              <a16:creationId xmlns:a16="http://schemas.microsoft.com/office/drawing/2014/main" id="{54BE4FD7-6A9D-4FB0-BAAE-4E84D9481095}"/>
                                            </a:ext>
                                          </a:extLst>
                                        </p:cNvPr>
                                        <p:cNvSpPr/>
                                        <p:nvPr/>
                                      </p:nvSpPr>
                                      <p:spPr>
                                        <a:xfrm>
                                          <a:off x="6526981" y="294513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8" name="object 307">
                                          <a:extLst>
                                            <a:ext uri="{FF2B5EF4-FFF2-40B4-BE49-F238E27FC236}">
                                              <a16:creationId xmlns:a16="http://schemas.microsoft.com/office/drawing/2014/main" id="{AD313AE0-22A9-4B31-A692-5CA2FF9CD87B}"/>
                                            </a:ext>
                                          </a:extLst>
                                        </p:cNvPr>
                                        <p:cNvSpPr/>
                                        <p:nvPr/>
                                      </p:nvSpPr>
                                      <p:spPr>
                                        <a:xfrm>
                                          <a:off x="6484478" y="2976263"/>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59" name="object 308">
                                          <a:extLst>
                                            <a:ext uri="{FF2B5EF4-FFF2-40B4-BE49-F238E27FC236}">
                                              <a16:creationId xmlns:a16="http://schemas.microsoft.com/office/drawing/2014/main" id="{FA194910-0B04-4261-936E-A2A6AB75C636}"/>
                                            </a:ext>
                                          </a:extLst>
                                        </p:cNvPr>
                                        <p:cNvSpPr/>
                                        <p:nvPr/>
                                      </p:nvSpPr>
                                      <p:spPr>
                                        <a:xfrm>
                                          <a:off x="6429712" y="294513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0" name="object 309">
                                          <a:extLst>
                                            <a:ext uri="{FF2B5EF4-FFF2-40B4-BE49-F238E27FC236}">
                                              <a16:creationId xmlns:a16="http://schemas.microsoft.com/office/drawing/2014/main" id="{8014146F-26E4-4983-AF9C-7F31D221A2A7}"/>
                                            </a:ext>
                                          </a:extLst>
                                        </p:cNvPr>
                                        <p:cNvSpPr/>
                                        <p:nvPr/>
                                      </p:nvSpPr>
                                      <p:spPr>
                                        <a:xfrm>
                                          <a:off x="6387208" y="2976263"/>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1" name="object 310">
                                          <a:extLst>
                                            <a:ext uri="{FF2B5EF4-FFF2-40B4-BE49-F238E27FC236}">
                                              <a16:creationId xmlns:a16="http://schemas.microsoft.com/office/drawing/2014/main" id="{5D1A888C-C7D4-4BFC-B855-3A559857E093}"/>
                                            </a:ext>
                                          </a:extLst>
                                        </p:cNvPr>
                                        <p:cNvSpPr/>
                                        <p:nvPr/>
                                      </p:nvSpPr>
                                      <p:spPr>
                                        <a:xfrm>
                                          <a:off x="6407969" y="294513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2" name="object 311">
                                          <a:extLst>
                                            <a:ext uri="{FF2B5EF4-FFF2-40B4-BE49-F238E27FC236}">
                                              <a16:creationId xmlns:a16="http://schemas.microsoft.com/office/drawing/2014/main" id="{32CB776B-9F1A-4AE0-B8D5-33903D0C947A}"/>
                                            </a:ext>
                                          </a:extLst>
                                        </p:cNvPr>
                                        <p:cNvSpPr/>
                                        <p:nvPr/>
                                      </p:nvSpPr>
                                      <p:spPr>
                                        <a:xfrm>
                                          <a:off x="6365466" y="2976263"/>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3" name="object 312">
                                          <a:extLst>
                                            <a:ext uri="{FF2B5EF4-FFF2-40B4-BE49-F238E27FC236}">
                                              <a16:creationId xmlns:a16="http://schemas.microsoft.com/office/drawing/2014/main" id="{485A0F3E-9A55-43BF-AE89-F9AE0231D673}"/>
                                            </a:ext>
                                          </a:extLst>
                                        </p:cNvPr>
                                        <p:cNvSpPr/>
                                        <p:nvPr/>
                                      </p:nvSpPr>
                                      <p:spPr>
                                        <a:xfrm>
                                          <a:off x="6138557" y="2905863"/>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4" name="object 313">
                                          <a:extLst>
                                            <a:ext uri="{FF2B5EF4-FFF2-40B4-BE49-F238E27FC236}">
                                              <a16:creationId xmlns:a16="http://schemas.microsoft.com/office/drawing/2014/main" id="{F9D02233-2840-4476-B193-ACFBAD87559F}"/>
                                            </a:ext>
                                          </a:extLst>
                                        </p:cNvPr>
                                        <p:cNvSpPr/>
                                        <p:nvPr/>
                                      </p:nvSpPr>
                                      <p:spPr>
                                        <a:xfrm>
                                          <a:off x="6096053" y="2936992"/>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5" name="object 314">
                                          <a:extLst>
                                            <a:ext uri="{FF2B5EF4-FFF2-40B4-BE49-F238E27FC236}">
                                              <a16:creationId xmlns:a16="http://schemas.microsoft.com/office/drawing/2014/main" id="{4E8122C5-CBB7-4B44-BB0F-B2986D2A77C8}"/>
                                            </a:ext>
                                          </a:extLst>
                                        </p:cNvPr>
                                        <p:cNvSpPr/>
                                        <p:nvPr/>
                                      </p:nvSpPr>
                                      <p:spPr>
                                        <a:xfrm>
                                          <a:off x="6080034" y="2863720"/>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6" name="object 315">
                                          <a:extLst>
                                            <a:ext uri="{FF2B5EF4-FFF2-40B4-BE49-F238E27FC236}">
                                              <a16:creationId xmlns:a16="http://schemas.microsoft.com/office/drawing/2014/main" id="{E9D8D5DF-F914-4FB4-9D65-2465CB35B751}"/>
                                            </a:ext>
                                          </a:extLst>
                                        </p:cNvPr>
                                        <p:cNvSpPr/>
                                        <p:nvPr/>
                                      </p:nvSpPr>
                                      <p:spPr>
                                        <a:xfrm>
                                          <a:off x="6037529" y="2894848"/>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7" name="object 316">
                                          <a:extLst>
                                            <a:ext uri="{FF2B5EF4-FFF2-40B4-BE49-F238E27FC236}">
                                              <a16:creationId xmlns:a16="http://schemas.microsoft.com/office/drawing/2014/main" id="{A3B839EB-0CB3-4588-A223-88E45051B685}"/>
                                            </a:ext>
                                          </a:extLst>
                                        </p:cNvPr>
                                        <p:cNvSpPr/>
                                        <p:nvPr/>
                                      </p:nvSpPr>
                                      <p:spPr>
                                        <a:xfrm>
                                          <a:off x="5878301" y="2805292"/>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8" name="object 317">
                                          <a:extLst>
                                            <a:ext uri="{FF2B5EF4-FFF2-40B4-BE49-F238E27FC236}">
                                              <a16:creationId xmlns:a16="http://schemas.microsoft.com/office/drawing/2014/main" id="{25BE3454-3A1C-4171-AA6B-DFF397568B72}"/>
                                            </a:ext>
                                          </a:extLst>
                                        </p:cNvPr>
                                        <p:cNvSpPr/>
                                        <p:nvPr/>
                                      </p:nvSpPr>
                                      <p:spPr>
                                        <a:xfrm>
                                          <a:off x="5835797" y="2836421"/>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69" name="object 318">
                                          <a:extLst>
                                            <a:ext uri="{FF2B5EF4-FFF2-40B4-BE49-F238E27FC236}">
                                              <a16:creationId xmlns:a16="http://schemas.microsoft.com/office/drawing/2014/main" id="{2E4AFC45-98C4-4CDF-BCCA-3CBBAE2DE3C3}"/>
                                            </a:ext>
                                          </a:extLst>
                                        </p:cNvPr>
                                        <p:cNvSpPr/>
                                        <p:nvPr/>
                                      </p:nvSpPr>
                                      <p:spPr>
                                        <a:xfrm>
                                          <a:off x="5814218" y="2781537"/>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0" name="object 319">
                                          <a:extLst>
                                            <a:ext uri="{FF2B5EF4-FFF2-40B4-BE49-F238E27FC236}">
                                              <a16:creationId xmlns:a16="http://schemas.microsoft.com/office/drawing/2014/main" id="{D06A779A-E8B7-4958-8A83-843495BACC38}"/>
                                            </a:ext>
                                          </a:extLst>
                                        </p:cNvPr>
                                        <p:cNvSpPr/>
                                        <p:nvPr/>
                                      </p:nvSpPr>
                                      <p:spPr>
                                        <a:xfrm>
                                          <a:off x="5771714" y="2812666"/>
                                          <a:ext cx="85688" cy="0"/>
                                        </a:xfrm>
                                        <a:custGeom>
                                          <a:avLst/>
                                          <a:gdLst/>
                                          <a:ahLst/>
                                          <a:cxnLst/>
                                          <a:rect l="l" t="t" r="r" b="b"/>
                                          <a:pathLst>
                                            <a:path w="75565">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1" name="object 320">
                                          <a:extLst>
                                            <a:ext uri="{FF2B5EF4-FFF2-40B4-BE49-F238E27FC236}">
                                              <a16:creationId xmlns:a16="http://schemas.microsoft.com/office/drawing/2014/main" id="{F346A1B6-921C-4BD0-AF02-72DE9059FA19}"/>
                                            </a:ext>
                                          </a:extLst>
                                        </p:cNvPr>
                                        <p:cNvSpPr/>
                                        <p:nvPr/>
                                      </p:nvSpPr>
                                      <p:spPr>
                                        <a:xfrm>
                                          <a:off x="5717440" y="276908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2" name="object 321">
                                          <a:extLst>
                                            <a:ext uri="{FF2B5EF4-FFF2-40B4-BE49-F238E27FC236}">
                                              <a16:creationId xmlns:a16="http://schemas.microsoft.com/office/drawing/2014/main" id="{DFD5B4DE-3C46-42C1-92A3-8683D519EC51}"/>
                                            </a:ext>
                                          </a:extLst>
                                        </p:cNvPr>
                                        <p:cNvSpPr/>
                                        <p:nvPr/>
                                      </p:nvSpPr>
                                      <p:spPr>
                                        <a:xfrm>
                                          <a:off x="5674934" y="280021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3" name="object 322">
                                          <a:extLst>
                                            <a:ext uri="{FF2B5EF4-FFF2-40B4-BE49-F238E27FC236}">
                                              <a16:creationId xmlns:a16="http://schemas.microsoft.com/office/drawing/2014/main" id="{48F41DBA-D59E-4162-B988-EC193C987D37}"/>
                                            </a:ext>
                                          </a:extLst>
                                        </p:cNvPr>
                                        <p:cNvSpPr/>
                                        <p:nvPr/>
                                      </p:nvSpPr>
                                      <p:spPr>
                                        <a:xfrm>
                                          <a:off x="5710892" y="2769085"/>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4" name="object 323">
                                          <a:extLst>
                                            <a:ext uri="{FF2B5EF4-FFF2-40B4-BE49-F238E27FC236}">
                                              <a16:creationId xmlns:a16="http://schemas.microsoft.com/office/drawing/2014/main" id="{67FBC102-6C83-4B12-9215-15EC2F2DE026}"/>
                                            </a:ext>
                                          </a:extLst>
                                        </p:cNvPr>
                                        <p:cNvSpPr/>
                                        <p:nvPr/>
                                      </p:nvSpPr>
                                      <p:spPr>
                                        <a:xfrm>
                                          <a:off x="5668388" y="280021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375" name="object 324">
                                        <a:extLst>
                                          <a:ext uri="{FF2B5EF4-FFF2-40B4-BE49-F238E27FC236}">
                                            <a16:creationId xmlns:a16="http://schemas.microsoft.com/office/drawing/2014/main" id="{B46A3D02-3130-4B87-ABB9-84B757CEB3BD}"/>
                                          </a:ext>
                                        </a:extLst>
                                      </p:cNvPr>
                                      <p:cNvSpPr/>
                                      <p:nvPr/>
                                    </p:nvSpPr>
                                    <p:spPr>
                                      <a:xfrm>
                                        <a:off x="5606275" y="2710658"/>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6" name="object 325">
                                        <a:extLst>
                                          <a:ext uri="{FF2B5EF4-FFF2-40B4-BE49-F238E27FC236}">
                                            <a16:creationId xmlns:a16="http://schemas.microsoft.com/office/drawing/2014/main" id="{1B431F42-1BFD-4AEA-AB2D-06B5E4157FC1}"/>
                                          </a:ext>
                                        </a:extLst>
                                      </p:cNvPr>
                                      <p:cNvSpPr/>
                                      <p:nvPr/>
                                    </p:nvSpPr>
                                    <p:spPr>
                                      <a:xfrm>
                                        <a:off x="5563770" y="274178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7" name="object 326">
                                        <a:extLst>
                                          <a:ext uri="{FF2B5EF4-FFF2-40B4-BE49-F238E27FC236}">
                                            <a16:creationId xmlns:a16="http://schemas.microsoft.com/office/drawing/2014/main" id="{D25B7C97-B8C6-496F-A75C-463794BAFFB5}"/>
                                          </a:ext>
                                        </a:extLst>
                                      </p:cNvPr>
                                      <p:cNvSpPr/>
                                      <p:nvPr/>
                                    </p:nvSpPr>
                                    <p:spPr>
                                      <a:xfrm>
                                        <a:off x="5502955" y="2656063"/>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8" name="object 327">
                                        <a:extLst>
                                          <a:ext uri="{FF2B5EF4-FFF2-40B4-BE49-F238E27FC236}">
                                            <a16:creationId xmlns:a16="http://schemas.microsoft.com/office/drawing/2014/main" id="{C419BD18-9364-477D-94BB-B33D70CBCFA6}"/>
                                          </a:ext>
                                        </a:extLst>
                                      </p:cNvPr>
                                      <p:cNvSpPr/>
                                      <p:nvPr/>
                                    </p:nvSpPr>
                                    <p:spPr>
                                      <a:xfrm>
                                        <a:off x="5460452" y="2687192"/>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79" name="object 328">
                                        <a:extLst>
                                          <a:ext uri="{FF2B5EF4-FFF2-40B4-BE49-F238E27FC236}">
                                            <a16:creationId xmlns:a16="http://schemas.microsoft.com/office/drawing/2014/main" id="{D7E3B446-3D5E-4308-B1A5-A17C0CC84136}"/>
                                          </a:ext>
                                        </a:extLst>
                                      </p:cNvPr>
                                      <p:cNvSpPr/>
                                      <p:nvPr/>
                                    </p:nvSpPr>
                                    <p:spPr>
                                      <a:xfrm>
                                        <a:off x="5492494" y="2656063"/>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0" name="object 329">
                                        <a:extLst>
                                          <a:ext uri="{FF2B5EF4-FFF2-40B4-BE49-F238E27FC236}">
                                            <a16:creationId xmlns:a16="http://schemas.microsoft.com/office/drawing/2014/main" id="{A40FB002-46BB-47B8-B49F-873E45358A91}"/>
                                          </a:ext>
                                        </a:extLst>
                                      </p:cNvPr>
                                      <p:cNvSpPr/>
                                      <p:nvPr/>
                                    </p:nvSpPr>
                                    <p:spPr>
                                      <a:xfrm>
                                        <a:off x="5449990" y="2687192"/>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1" name="object 330">
                                        <a:extLst>
                                          <a:ext uri="{FF2B5EF4-FFF2-40B4-BE49-F238E27FC236}">
                                            <a16:creationId xmlns:a16="http://schemas.microsoft.com/office/drawing/2014/main" id="{13F84C18-45F8-404E-9AB2-4C00B8DDC5DC}"/>
                                          </a:ext>
                                        </a:extLst>
                                      </p:cNvPr>
                                      <p:cNvSpPr/>
                                      <p:nvPr/>
                                    </p:nvSpPr>
                                    <p:spPr>
                                      <a:xfrm>
                                        <a:off x="5376096" y="260721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2" name="object 331">
                                        <a:extLst>
                                          <a:ext uri="{FF2B5EF4-FFF2-40B4-BE49-F238E27FC236}">
                                            <a16:creationId xmlns:a16="http://schemas.microsoft.com/office/drawing/2014/main" id="{8FA9B280-C14B-4400-8E83-087811C0203E}"/>
                                          </a:ext>
                                        </a:extLst>
                                      </p:cNvPr>
                                      <p:cNvSpPr/>
                                      <p:nvPr/>
                                    </p:nvSpPr>
                                    <p:spPr>
                                      <a:xfrm>
                                        <a:off x="5333591" y="263834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3" name="object 332">
                                        <a:extLst>
                                          <a:ext uri="{FF2B5EF4-FFF2-40B4-BE49-F238E27FC236}">
                                            <a16:creationId xmlns:a16="http://schemas.microsoft.com/office/drawing/2014/main" id="{2F1F23C7-E196-4534-B121-784E380BE334}"/>
                                          </a:ext>
                                        </a:extLst>
                                      </p:cNvPr>
                                      <p:cNvSpPr/>
                                      <p:nvPr/>
                                    </p:nvSpPr>
                                    <p:spPr>
                                      <a:xfrm>
                                        <a:off x="5211312" y="2499939"/>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384" name="object 333">
                                        <a:extLst>
                                          <a:ext uri="{FF2B5EF4-FFF2-40B4-BE49-F238E27FC236}">
                                            <a16:creationId xmlns:a16="http://schemas.microsoft.com/office/drawing/2014/main" id="{CEC421DD-4CF6-438E-91B5-53B3FF87CED6}"/>
                                          </a:ext>
                                        </a:extLst>
                                      </p:cNvPr>
                                      <p:cNvSpPr/>
                                      <p:nvPr/>
                                    </p:nvSpPr>
                                    <p:spPr>
                                      <a:xfrm>
                                        <a:off x="5168806" y="2531067"/>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82" name="object 428">
                                        <a:extLst>
                                          <a:ext uri="{FF2B5EF4-FFF2-40B4-BE49-F238E27FC236}">
                                            <a16:creationId xmlns:a16="http://schemas.microsoft.com/office/drawing/2014/main" id="{65781B5A-1579-445A-9F93-5F0BB2FA9CBD}"/>
                                          </a:ext>
                                        </a:extLst>
                                      </p:cNvPr>
                                      <p:cNvSpPr/>
                                      <p:nvPr/>
                                    </p:nvSpPr>
                                    <p:spPr>
                                      <a:xfrm>
                                        <a:off x="5327916" y="2572253"/>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83" name="object 429">
                                        <a:extLst>
                                          <a:ext uri="{FF2B5EF4-FFF2-40B4-BE49-F238E27FC236}">
                                            <a16:creationId xmlns:a16="http://schemas.microsoft.com/office/drawing/2014/main" id="{AD75779C-18E5-480D-ACDB-22824E6B30B1}"/>
                                          </a:ext>
                                        </a:extLst>
                                      </p:cNvPr>
                                      <p:cNvSpPr/>
                                      <p:nvPr/>
                                    </p:nvSpPr>
                                    <p:spPr>
                                      <a:xfrm>
                                        <a:off x="5285412" y="2603382"/>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84" name="object 430">
                                        <a:extLst>
                                          <a:ext uri="{FF2B5EF4-FFF2-40B4-BE49-F238E27FC236}">
                                            <a16:creationId xmlns:a16="http://schemas.microsoft.com/office/drawing/2014/main" id="{EACD24F7-DA20-47BD-B1A4-7199A99000A4}"/>
                                          </a:ext>
                                        </a:extLst>
                                      </p:cNvPr>
                                      <p:cNvSpPr/>
                                      <p:nvPr/>
                                    </p:nvSpPr>
                                    <p:spPr>
                                      <a:xfrm>
                                        <a:off x="5344592" y="2585424"/>
                                        <a:ext cx="0" cy="62756"/>
                                      </a:xfrm>
                                      <a:custGeom>
                                        <a:avLst/>
                                        <a:gdLst/>
                                        <a:ahLst/>
                                        <a:cxnLst/>
                                        <a:rect l="l" t="t" r="r" b="b"/>
                                        <a:pathLst>
                                          <a:path h="75564">
                                            <a:moveTo>
                                              <a:pt x="0" y="0"/>
                                            </a:moveTo>
                                            <a:lnTo>
                                              <a:pt x="0" y="74968"/>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485" name="object 431">
                                        <a:extLst>
                                          <a:ext uri="{FF2B5EF4-FFF2-40B4-BE49-F238E27FC236}">
                                            <a16:creationId xmlns:a16="http://schemas.microsoft.com/office/drawing/2014/main" id="{EC413984-B18B-45C1-A71F-B81EC940AB66}"/>
                                          </a:ext>
                                        </a:extLst>
                                      </p:cNvPr>
                                      <p:cNvSpPr/>
                                      <p:nvPr/>
                                    </p:nvSpPr>
                                    <p:spPr>
                                      <a:xfrm>
                                        <a:off x="5302086" y="2616553"/>
                                        <a:ext cx="85688" cy="0"/>
                                      </a:xfrm>
                                      <a:custGeom>
                                        <a:avLst/>
                                        <a:gdLst/>
                                        <a:ahLst/>
                                        <a:cxnLst/>
                                        <a:rect l="l" t="t" r="r" b="b"/>
                                        <a:pathLst>
                                          <a:path w="75564">
                                            <a:moveTo>
                                              <a:pt x="0" y="0"/>
                                            </a:moveTo>
                                            <a:lnTo>
                                              <a:pt x="74968" y="0"/>
                                            </a:lnTo>
                                          </a:path>
                                        </a:pathLst>
                                      </a:custGeom>
                                      <a:ln w="1270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grpSp>
                            </p:grpSp>
                          </p:grpSp>
                        </p:grpSp>
                      </p:grpSp>
                    </p:grpSp>
                  </p:grpSp>
                </p:grpSp>
              </p:grpSp>
            </p:grpSp>
          </p:grpSp>
        </p:grpSp>
        <p:sp>
          <p:nvSpPr>
            <p:cNvPr id="486" name="ZOL line">
              <a:extLst>
                <a:ext uri="{FF2B5EF4-FFF2-40B4-BE49-F238E27FC236}">
                  <a16:creationId xmlns:a16="http://schemas.microsoft.com/office/drawing/2014/main" id="{991E9C76-3D59-46D2-B976-7C47D6472B13}"/>
                </a:ext>
              </a:extLst>
            </p:cNvPr>
            <p:cNvSpPr/>
            <p:nvPr/>
          </p:nvSpPr>
          <p:spPr>
            <a:xfrm>
              <a:off x="1437260" y="1276328"/>
              <a:ext cx="9985168" cy="2591968"/>
            </a:xfrm>
            <a:custGeom>
              <a:avLst/>
              <a:gdLst/>
              <a:ahLst/>
              <a:cxnLst/>
              <a:rect l="l" t="t" r="r" b="b"/>
              <a:pathLst>
                <a:path w="8805545" h="3121025">
                  <a:moveTo>
                    <a:pt x="8805316" y="3120885"/>
                  </a:moveTo>
                  <a:lnTo>
                    <a:pt x="8587117" y="3120885"/>
                  </a:lnTo>
                  <a:lnTo>
                    <a:pt x="8587117" y="2927121"/>
                  </a:lnTo>
                  <a:lnTo>
                    <a:pt x="7046506" y="2927121"/>
                  </a:lnTo>
                  <a:lnTo>
                    <a:pt x="7046506" y="2867444"/>
                  </a:lnTo>
                  <a:lnTo>
                    <a:pt x="7037565" y="2867444"/>
                  </a:lnTo>
                  <a:lnTo>
                    <a:pt x="7037565" y="2811792"/>
                  </a:lnTo>
                  <a:lnTo>
                    <a:pt x="6679742" y="2811792"/>
                  </a:lnTo>
                  <a:lnTo>
                    <a:pt x="6679742" y="2752115"/>
                  </a:lnTo>
                  <a:lnTo>
                    <a:pt x="6461188" y="2752115"/>
                  </a:lnTo>
                  <a:lnTo>
                    <a:pt x="6461188" y="2703093"/>
                  </a:lnTo>
                  <a:lnTo>
                    <a:pt x="6272618" y="2703093"/>
                  </a:lnTo>
                  <a:lnTo>
                    <a:pt x="6272618" y="2662148"/>
                  </a:lnTo>
                  <a:lnTo>
                    <a:pt x="6050038" y="2662148"/>
                  </a:lnTo>
                  <a:lnTo>
                    <a:pt x="6050038" y="2622651"/>
                  </a:lnTo>
                  <a:lnTo>
                    <a:pt x="5991504" y="2622651"/>
                  </a:lnTo>
                  <a:lnTo>
                    <a:pt x="5991504" y="2584018"/>
                  </a:lnTo>
                  <a:lnTo>
                    <a:pt x="5760554" y="2584018"/>
                  </a:lnTo>
                  <a:lnTo>
                    <a:pt x="5760554" y="2549410"/>
                  </a:lnTo>
                  <a:lnTo>
                    <a:pt x="5555259" y="2549410"/>
                  </a:lnTo>
                  <a:lnTo>
                    <a:pt x="5555259" y="2512796"/>
                  </a:lnTo>
                  <a:lnTo>
                    <a:pt x="5359196" y="2512796"/>
                  </a:lnTo>
                  <a:lnTo>
                    <a:pt x="5359196" y="2481656"/>
                  </a:lnTo>
                  <a:lnTo>
                    <a:pt x="5282780" y="2481656"/>
                  </a:lnTo>
                  <a:lnTo>
                    <a:pt x="5282780" y="2417648"/>
                  </a:lnTo>
                  <a:lnTo>
                    <a:pt x="5256263" y="2417648"/>
                  </a:lnTo>
                  <a:lnTo>
                    <a:pt x="5256263" y="2390838"/>
                  </a:lnTo>
                  <a:lnTo>
                    <a:pt x="5214734" y="2390838"/>
                  </a:lnTo>
                  <a:lnTo>
                    <a:pt x="5214734" y="2357386"/>
                  </a:lnTo>
                  <a:lnTo>
                    <a:pt x="5188216" y="2357386"/>
                  </a:lnTo>
                  <a:lnTo>
                    <a:pt x="5188216" y="2327402"/>
                  </a:lnTo>
                  <a:lnTo>
                    <a:pt x="5061064" y="2327402"/>
                  </a:lnTo>
                  <a:lnTo>
                    <a:pt x="5061064" y="2295105"/>
                  </a:lnTo>
                  <a:lnTo>
                    <a:pt x="5034534" y="2295105"/>
                  </a:lnTo>
                  <a:lnTo>
                    <a:pt x="5034534" y="2265984"/>
                  </a:lnTo>
                  <a:lnTo>
                    <a:pt x="4982921" y="2265984"/>
                  </a:lnTo>
                  <a:lnTo>
                    <a:pt x="4982921" y="2238311"/>
                  </a:lnTo>
                  <a:lnTo>
                    <a:pt x="4967351" y="2238311"/>
                  </a:lnTo>
                  <a:lnTo>
                    <a:pt x="4967351" y="2207171"/>
                  </a:lnTo>
                  <a:lnTo>
                    <a:pt x="4940541" y="2207171"/>
                  </a:lnTo>
                  <a:lnTo>
                    <a:pt x="4940541" y="2180640"/>
                  </a:lnTo>
                  <a:lnTo>
                    <a:pt x="4881714" y="2180640"/>
                  </a:lnTo>
                  <a:lnTo>
                    <a:pt x="4881714" y="2152954"/>
                  </a:lnTo>
                  <a:lnTo>
                    <a:pt x="4830102" y="2152954"/>
                  </a:lnTo>
                  <a:lnTo>
                    <a:pt x="4830102" y="2125853"/>
                  </a:lnTo>
                  <a:lnTo>
                    <a:pt x="4790313" y="2125853"/>
                  </a:lnTo>
                  <a:lnTo>
                    <a:pt x="4790313" y="2098179"/>
                  </a:lnTo>
                  <a:lnTo>
                    <a:pt x="4495927" y="2098179"/>
                  </a:lnTo>
                  <a:lnTo>
                    <a:pt x="4495927" y="2048878"/>
                  </a:lnTo>
                  <a:lnTo>
                    <a:pt x="4317161" y="2048878"/>
                  </a:lnTo>
                  <a:lnTo>
                    <a:pt x="4317161" y="2025523"/>
                  </a:lnTo>
                  <a:lnTo>
                    <a:pt x="4232109" y="2025523"/>
                  </a:lnTo>
                  <a:lnTo>
                    <a:pt x="4232109" y="2001012"/>
                  </a:lnTo>
                  <a:lnTo>
                    <a:pt x="4139844" y="2001012"/>
                  </a:lnTo>
                  <a:lnTo>
                    <a:pt x="4139844" y="1977085"/>
                  </a:lnTo>
                  <a:lnTo>
                    <a:pt x="4113606" y="1977085"/>
                  </a:lnTo>
                  <a:lnTo>
                    <a:pt x="4113606" y="1952853"/>
                  </a:lnTo>
                  <a:lnTo>
                    <a:pt x="4053052" y="1952853"/>
                  </a:lnTo>
                  <a:lnTo>
                    <a:pt x="4053052" y="1926907"/>
                  </a:lnTo>
                  <a:lnTo>
                    <a:pt x="3967137" y="1926907"/>
                  </a:lnTo>
                  <a:lnTo>
                    <a:pt x="3967137" y="1902980"/>
                  </a:lnTo>
                  <a:lnTo>
                    <a:pt x="3942334" y="1902980"/>
                  </a:lnTo>
                  <a:lnTo>
                    <a:pt x="3942334" y="1878469"/>
                  </a:lnTo>
                  <a:lnTo>
                    <a:pt x="3899090" y="1878469"/>
                  </a:lnTo>
                  <a:lnTo>
                    <a:pt x="3899090" y="1853679"/>
                  </a:lnTo>
                  <a:lnTo>
                    <a:pt x="3815473" y="1853679"/>
                  </a:lnTo>
                  <a:lnTo>
                    <a:pt x="3815473" y="1834070"/>
                  </a:lnTo>
                  <a:lnTo>
                    <a:pt x="3737330" y="1834070"/>
                  </a:lnTo>
                  <a:lnTo>
                    <a:pt x="3737330" y="1813306"/>
                  </a:lnTo>
                  <a:lnTo>
                    <a:pt x="3720325" y="1813306"/>
                  </a:lnTo>
                  <a:lnTo>
                    <a:pt x="3720325" y="1788515"/>
                  </a:lnTo>
                  <a:lnTo>
                    <a:pt x="3703599" y="1788515"/>
                  </a:lnTo>
                  <a:lnTo>
                    <a:pt x="3703599" y="1765160"/>
                  </a:lnTo>
                  <a:lnTo>
                    <a:pt x="3669004" y="1765160"/>
                  </a:lnTo>
                  <a:lnTo>
                    <a:pt x="3669004" y="1740357"/>
                  </a:lnTo>
                  <a:lnTo>
                    <a:pt x="3634117" y="1740357"/>
                  </a:lnTo>
                  <a:lnTo>
                    <a:pt x="3634117" y="1723059"/>
                  </a:lnTo>
                  <a:lnTo>
                    <a:pt x="3609022" y="1723059"/>
                  </a:lnTo>
                  <a:lnTo>
                    <a:pt x="3609022" y="1699412"/>
                  </a:lnTo>
                  <a:lnTo>
                    <a:pt x="3549916" y="1699412"/>
                  </a:lnTo>
                  <a:lnTo>
                    <a:pt x="3549916" y="1672310"/>
                  </a:lnTo>
                  <a:lnTo>
                    <a:pt x="3541560" y="1672310"/>
                  </a:lnTo>
                  <a:lnTo>
                    <a:pt x="3541560" y="1657896"/>
                  </a:lnTo>
                  <a:lnTo>
                    <a:pt x="3495713" y="1657896"/>
                  </a:lnTo>
                  <a:lnTo>
                    <a:pt x="3495713" y="1634248"/>
                  </a:lnTo>
                  <a:lnTo>
                    <a:pt x="3449002" y="1634248"/>
                  </a:lnTo>
                  <a:lnTo>
                    <a:pt x="3449002" y="1618399"/>
                  </a:lnTo>
                  <a:lnTo>
                    <a:pt x="3436899" y="1618399"/>
                  </a:lnTo>
                  <a:lnTo>
                    <a:pt x="3436899" y="1594751"/>
                  </a:lnTo>
                  <a:lnTo>
                    <a:pt x="3378657" y="1594751"/>
                  </a:lnTo>
                  <a:lnTo>
                    <a:pt x="3378657" y="1566786"/>
                  </a:lnTo>
                  <a:lnTo>
                    <a:pt x="3369716" y="1566786"/>
                  </a:lnTo>
                  <a:lnTo>
                    <a:pt x="3369716" y="1534782"/>
                  </a:lnTo>
                  <a:lnTo>
                    <a:pt x="3335693" y="1534782"/>
                  </a:lnTo>
                  <a:lnTo>
                    <a:pt x="3335693" y="1511427"/>
                  </a:lnTo>
                  <a:lnTo>
                    <a:pt x="3324733" y="1511427"/>
                  </a:lnTo>
                  <a:lnTo>
                    <a:pt x="3324733" y="1494701"/>
                  </a:lnTo>
                  <a:lnTo>
                    <a:pt x="3301669" y="1494701"/>
                  </a:lnTo>
                  <a:lnTo>
                    <a:pt x="3301669" y="1475092"/>
                  </a:lnTo>
                  <a:lnTo>
                    <a:pt x="3293021" y="1475092"/>
                  </a:lnTo>
                  <a:lnTo>
                    <a:pt x="3293021" y="1454048"/>
                  </a:lnTo>
                  <a:lnTo>
                    <a:pt x="3276295" y="1454048"/>
                  </a:lnTo>
                  <a:lnTo>
                    <a:pt x="3276295" y="1432712"/>
                  </a:lnTo>
                  <a:lnTo>
                    <a:pt x="3242843" y="1432712"/>
                  </a:lnTo>
                  <a:lnTo>
                    <a:pt x="3242843" y="1412532"/>
                  </a:lnTo>
                  <a:lnTo>
                    <a:pt x="3169615" y="1412532"/>
                  </a:lnTo>
                  <a:lnTo>
                    <a:pt x="3169615" y="1393215"/>
                  </a:lnTo>
                  <a:lnTo>
                    <a:pt x="2972689" y="1393215"/>
                  </a:lnTo>
                  <a:lnTo>
                    <a:pt x="2972689" y="1379080"/>
                  </a:lnTo>
                  <a:lnTo>
                    <a:pt x="2944710" y="1379080"/>
                  </a:lnTo>
                  <a:lnTo>
                    <a:pt x="2944710" y="1354861"/>
                  </a:lnTo>
                  <a:lnTo>
                    <a:pt x="2908096" y="1354861"/>
                  </a:lnTo>
                  <a:lnTo>
                    <a:pt x="2908096" y="1339875"/>
                  </a:lnTo>
                  <a:lnTo>
                    <a:pt x="2824187" y="1339875"/>
                  </a:lnTo>
                  <a:lnTo>
                    <a:pt x="2824187" y="1319110"/>
                  </a:lnTo>
                  <a:lnTo>
                    <a:pt x="2814675" y="1319110"/>
                  </a:lnTo>
                  <a:lnTo>
                    <a:pt x="2814675" y="1302092"/>
                  </a:lnTo>
                  <a:lnTo>
                    <a:pt x="2772587" y="1302092"/>
                  </a:lnTo>
                  <a:lnTo>
                    <a:pt x="2772587" y="1277594"/>
                  </a:lnTo>
                  <a:lnTo>
                    <a:pt x="2759900" y="1277594"/>
                  </a:lnTo>
                  <a:lnTo>
                    <a:pt x="2759900" y="1265770"/>
                  </a:lnTo>
                  <a:lnTo>
                    <a:pt x="2643695" y="1265770"/>
                  </a:lnTo>
                  <a:lnTo>
                    <a:pt x="2643695" y="1249616"/>
                  </a:lnTo>
                  <a:lnTo>
                    <a:pt x="2606789" y="1249616"/>
                  </a:lnTo>
                  <a:lnTo>
                    <a:pt x="2606789" y="1229728"/>
                  </a:lnTo>
                  <a:lnTo>
                    <a:pt x="2558643" y="1229728"/>
                  </a:lnTo>
                  <a:lnTo>
                    <a:pt x="2558643" y="1217333"/>
                  </a:lnTo>
                  <a:lnTo>
                    <a:pt x="2514815" y="1217333"/>
                  </a:lnTo>
                  <a:lnTo>
                    <a:pt x="2514815" y="1192822"/>
                  </a:lnTo>
                  <a:lnTo>
                    <a:pt x="2441003" y="1192822"/>
                  </a:lnTo>
                  <a:lnTo>
                    <a:pt x="2441003" y="1176959"/>
                  </a:lnTo>
                  <a:lnTo>
                    <a:pt x="2353055" y="1176959"/>
                  </a:lnTo>
                  <a:lnTo>
                    <a:pt x="2353055" y="1160691"/>
                  </a:lnTo>
                  <a:lnTo>
                    <a:pt x="2247823" y="1160691"/>
                  </a:lnTo>
                  <a:lnTo>
                    <a:pt x="2247823" y="1133830"/>
                  </a:lnTo>
                  <a:lnTo>
                    <a:pt x="2225903" y="1133830"/>
                  </a:lnTo>
                  <a:lnTo>
                    <a:pt x="2225903" y="1127658"/>
                  </a:lnTo>
                  <a:lnTo>
                    <a:pt x="2174875" y="1127658"/>
                  </a:lnTo>
                  <a:lnTo>
                    <a:pt x="2174875" y="1096810"/>
                  </a:lnTo>
                  <a:lnTo>
                    <a:pt x="2163051" y="1096810"/>
                  </a:lnTo>
                  <a:lnTo>
                    <a:pt x="2163051" y="1082967"/>
                  </a:lnTo>
                  <a:lnTo>
                    <a:pt x="2154402" y="1082967"/>
                  </a:lnTo>
                  <a:lnTo>
                    <a:pt x="2154402" y="1063650"/>
                  </a:lnTo>
                  <a:lnTo>
                    <a:pt x="2080882" y="1063650"/>
                  </a:lnTo>
                  <a:lnTo>
                    <a:pt x="2080882" y="1052118"/>
                  </a:lnTo>
                  <a:lnTo>
                    <a:pt x="2072233" y="1052118"/>
                  </a:lnTo>
                  <a:lnTo>
                    <a:pt x="2072233" y="1045019"/>
                  </a:lnTo>
                  <a:lnTo>
                    <a:pt x="2036470" y="1045019"/>
                  </a:lnTo>
                  <a:lnTo>
                    <a:pt x="2036470" y="1028763"/>
                  </a:lnTo>
                  <a:lnTo>
                    <a:pt x="2021484" y="1028763"/>
                  </a:lnTo>
                  <a:lnTo>
                    <a:pt x="2021484" y="1001661"/>
                  </a:lnTo>
                  <a:lnTo>
                    <a:pt x="1969871" y="1001661"/>
                  </a:lnTo>
                  <a:lnTo>
                    <a:pt x="1969871" y="967638"/>
                  </a:lnTo>
                  <a:lnTo>
                    <a:pt x="1890001" y="967638"/>
                  </a:lnTo>
                  <a:lnTo>
                    <a:pt x="1890001" y="948321"/>
                  </a:lnTo>
                  <a:lnTo>
                    <a:pt x="1865490" y="948321"/>
                  </a:lnTo>
                  <a:lnTo>
                    <a:pt x="1865490" y="922362"/>
                  </a:lnTo>
                  <a:lnTo>
                    <a:pt x="1851659" y="922362"/>
                  </a:lnTo>
                  <a:lnTo>
                    <a:pt x="1851659" y="905065"/>
                  </a:lnTo>
                  <a:lnTo>
                    <a:pt x="1832622" y="905065"/>
                  </a:lnTo>
                  <a:lnTo>
                    <a:pt x="1832622" y="889787"/>
                  </a:lnTo>
                  <a:lnTo>
                    <a:pt x="1823974" y="889787"/>
                  </a:lnTo>
                  <a:lnTo>
                    <a:pt x="1823974" y="849706"/>
                  </a:lnTo>
                  <a:lnTo>
                    <a:pt x="1815033" y="849706"/>
                  </a:lnTo>
                  <a:lnTo>
                    <a:pt x="1815033" y="841349"/>
                  </a:lnTo>
                  <a:lnTo>
                    <a:pt x="1807540" y="841349"/>
                  </a:lnTo>
                  <a:lnTo>
                    <a:pt x="1807540" y="833843"/>
                  </a:lnTo>
                  <a:lnTo>
                    <a:pt x="1786496" y="833843"/>
                  </a:lnTo>
                  <a:lnTo>
                    <a:pt x="1786496" y="816838"/>
                  </a:lnTo>
                  <a:lnTo>
                    <a:pt x="1774088" y="816838"/>
                  </a:lnTo>
                  <a:lnTo>
                    <a:pt x="1774088" y="798957"/>
                  </a:lnTo>
                  <a:lnTo>
                    <a:pt x="1767179" y="798957"/>
                  </a:lnTo>
                  <a:lnTo>
                    <a:pt x="1767179" y="763206"/>
                  </a:lnTo>
                  <a:lnTo>
                    <a:pt x="1757946" y="763206"/>
                  </a:lnTo>
                  <a:lnTo>
                    <a:pt x="1757946" y="738987"/>
                  </a:lnTo>
                  <a:lnTo>
                    <a:pt x="1698548" y="738987"/>
                  </a:lnTo>
                  <a:lnTo>
                    <a:pt x="1698548" y="726008"/>
                  </a:lnTo>
                  <a:lnTo>
                    <a:pt x="1679232" y="726008"/>
                  </a:lnTo>
                  <a:lnTo>
                    <a:pt x="1679232" y="721398"/>
                  </a:lnTo>
                  <a:lnTo>
                    <a:pt x="1617814" y="721398"/>
                  </a:lnTo>
                  <a:lnTo>
                    <a:pt x="1617814" y="711022"/>
                  </a:lnTo>
                  <a:lnTo>
                    <a:pt x="1606575" y="711022"/>
                  </a:lnTo>
                  <a:lnTo>
                    <a:pt x="1606575" y="678434"/>
                  </a:lnTo>
                  <a:lnTo>
                    <a:pt x="1574863" y="678434"/>
                  </a:lnTo>
                  <a:lnTo>
                    <a:pt x="1574863" y="662863"/>
                  </a:lnTo>
                  <a:lnTo>
                    <a:pt x="1563331" y="662863"/>
                  </a:lnTo>
                  <a:lnTo>
                    <a:pt x="1563331" y="647306"/>
                  </a:lnTo>
                  <a:lnTo>
                    <a:pt x="1516621" y="647306"/>
                  </a:lnTo>
                  <a:lnTo>
                    <a:pt x="1516621" y="621068"/>
                  </a:lnTo>
                  <a:lnTo>
                    <a:pt x="1506524" y="621068"/>
                  </a:lnTo>
                  <a:lnTo>
                    <a:pt x="1506524" y="572338"/>
                  </a:lnTo>
                  <a:lnTo>
                    <a:pt x="1499031" y="572338"/>
                  </a:lnTo>
                  <a:lnTo>
                    <a:pt x="1499031" y="558787"/>
                  </a:lnTo>
                  <a:lnTo>
                    <a:pt x="1482305" y="558787"/>
                  </a:lnTo>
                  <a:lnTo>
                    <a:pt x="1482305" y="547255"/>
                  </a:lnTo>
                  <a:lnTo>
                    <a:pt x="1458950" y="547255"/>
                  </a:lnTo>
                  <a:lnTo>
                    <a:pt x="1458950" y="544652"/>
                  </a:lnTo>
                  <a:lnTo>
                    <a:pt x="1334389" y="544652"/>
                  </a:lnTo>
                  <a:lnTo>
                    <a:pt x="1334389" y="514096"/>
                  </a:lnTo>
                  <a:lnTo>
                    <a:pt x="1295463" y="514096"/>
                  </a:lnTo>
                  <a:lnTo>
                    <a:pt x="1295463" y="506018"/>
                  </a:lnTo>
                  <a:lnTo>
                    <a:pt x="1278166" y="506018"/>
                  </a:lnTo>
                  <a:lnTo>
                    <a:pt x="1278166" y="498805"/>
                  </a:lnTo>
                  <a:lnTo>
                    <a:pt x="1217041" y="498805"/>
                  </a:lnTo>
                  <a:lnTo>
                    <a:pt x="1217041" y="489292"/>
                  </a:lnTo>
                  <a:lnTo>
                    <a:pt x="1192529" y="489292"/>
                  </a:lnTo>
                  <a:lnTo>
                    <a:pt x="1192529" y="474586"/>
                  </a:lnTo>
                  <a:lnTo>
                    <a:pt x="1158506" y="474586"/>
                  </a:lnTo>
                  <a:lnTo>
                    <a:pt x="1158506" y="468541"/>
                  </a:lnTo>
                  <a:lnTo>
                    <a:pt x="1099108" y="468541"/>
                  </a:lnTo>
                  <a:lnTo>
                    <a:pt x="1099108" y="433412"/>
                  </a:lnTo>
                  <a:lnTo>
                    <a:pt x="1081531" y="433412"/>
                  </a:lnTo>
                  <a:lnTo>
                    <a:pt x="1081531" y="419811"/>
                  </a:lnTo>
                  <a:lnTo>
                    <a:pt x="1064221" y="419811"/>
                  </a:lnTo>
                  <a:lnTo>
                    <a:pt x="1064221" y="408851"/>
                  </a:lnTo>
                  <a:lnTo>
                    <a:pt x="1034237" y="408851"/>
                  </a:lnTo>
                  <a:lnTo>
                    <a:pt x="1034237" y="391845"/>
                  </a:lnTo>
                  <a:lnTo>
                    <a:pt x="1023569" y="391845"/>
                  </a:lnTo>
                  <a:lnTo>
                    <a:pt x="1023569" y="375983"/>
                  </a:lnTo>
                  <a:lnTo>
                    <a:pt x="1004252" y="375983"/>
                  </a:lnTo>
                  <a:lnTo>
                    <a:pt x="1004252" y="364731"/>
                  </a:lnTo>
                  <a:lnTo>
                    <a:pt x="995603" y="364731"/>
                  </a:lnTo>
                  <a:lnTo>
                    <a:pt x="995603" y="350608"/>
                  </a:lnTo>
                  <a:lnTo>
                    <a:pt x="969937" y="350608"/>
                  </a:lnTo>
                  <a:lnTo>
                    <a:pt x="969937" y="341668"/>
                  </a:lnTo>
                  <a:lnTo>
                    <a:pt x="944854" y="341668"/>
                  </a:lnTo>
                  <a:lnTo>
                    <a:pt x="944854" y="335038"/>
                  </a:lnTo>
                  <a:lnTo>
                    <a:pt x="911694" y="335038"/>
                  </a:lnTo>
                  <a:lnTo>
                    <a:pt x="911694" y="310819"/>
                  </a:lnTo>
                  <a:lnTo>
                    <a:pt x="901890" y="310819"/>
                  </a:lnTo>
                  <a:lnTo>
                    <a:pt x="901890" y="302171"/>
                  </a:lnTo>
                  <a:lnTo>
                    <a:pt x="884593" y="302171"/>
                  </a:lnTo>
                  <a:lnTo>
                    <a:pt x="884593" y="288899"/>
                  </a:lnTo>
                  <a:lnTo>
                    <a:pt x="817130" y="288899"/>
                  </a:lnTo>
                  <a:lnTo>
                    <a:pt x="817130" y="268719"/>
                  </a:lnTo>
                  <a:lnTo>
                    <a:pt x="803287" y="268719"/>
                  </a:lnTo>
                  <a:lnTo>
                    <a:pt x="803287" y="255460"/>
                  </a:lnTo>
                  <a:lnTo>
                    <a:pt x="787146" y="255460"/>
                  </a:lnTo>
                  <a:lnTo>
                    <a:pt x="787146" y="243928"/>
                  </a:lnTo>
                  <a:lnTo>
                    <a:pt x="619620" y="243928"/>
                  </a:lnTo>
                  <a:lnTo>
                    <a:pt x="619620" y="229793"/>
                  </a:lnTo>
                  <a:lnTo>
                    <a:pt x="576948" y="229793"/>
                  </a:lnTo>
                  <a:lnTo>
                    <a:pt x="576948" y="211924"/>
                  </a:lnTo>
                  <a:lnTo>
                    <a:pt x="551002" y="211924"/>
                  </a:lnTo>
                  <a:lnTo>
                    <a:pt x="551002" y="188277"/>
                  </a:lnTo>
                  <a:lnTo>
                    <a:pt x="476034" y="188277"/>
                  </a:lnTo>
                  <a:lnTo>
                    <a:pt x="476034" y="177901"/>
                  </a:lnTo>
                  <a:lnTo>
                    <a:pt x="464210" y="177901"/>
                  </a:lnTo>
                  <a:lnTo>
                    <a:pt x="464210" y="172135"/>
                  </a:lnTo>
                  <a:lnTo>
                    <a:pt x="458152" y="172135"/>
                  </a:lnTo>
                  <a:lnTo>
                    <a:pt x="458152" y="162331"/>
                  </a:lnTo>
                  <a:lnTo>
                    <a:pt x="449503" y="162331"/>
                  </a:lnTo>
                  <a:lnTo>
                    <a:pt x="449503" y="147053"/>
                  </a:lnTo>
                  <a:lnTo>
                    <a:pt x="422694" y="147053"/>
                  </a:lnTo>
                  <a:lnTo>
                    <a:pt x="422694" y="135801"/>
                  </a:lnTo>
                  <a:lnTo>
                    <a:pt x="382041" y="135801"/>
                  </a:lnTo>
                  <a:lnTo>
                    <a:pt x="382041" y="122821"/>
                  </a:lnTo>
                  <a:lnTo>
                    <a:pt x="371373" y="122821"/>
                  </a:lnTo>
                  <a:lnTo>
                    <a:pt x="371373" y="105524"/>
                  </a:lnTo>
                  <a:lnTo>
                    <a:pt x="331000" y="105524"/>
                  </a:lnTo>
                  <a:lnTo>
                    <a:pt x="331000" y="81597"/>
                  </a:lnTo>
                  <a:lnTo>
                    <a:pt x="269582" y="81597"/>
                  </a:lnTo>
                  <a:lnTo>
                    <a:pt x="269582" y="65735"/>
                  </a:lnTo>
                  <a:lnTo>
                    <a:pt x="236423" y="65735"/>
                  </a:lnTo>
                  <a:lnTo>
                    <a:pt x="236423" y="54495"/>
                  </a:lnTo>
                  <a:lnTo>
                    <a:pt x="184530" y="54495"/>
                  </a:lnTo>
                  <a:lnTo>
                    <a:pt x="184530" y="25374"/>
                  </a:lnTo>
                  <a:lnTo>
                    <a:pt x="47574" y="25374"/>
                  </a:lnTo>
                  <a:lnTo>
                    <a:pt x="47574" y="0"/>
                  </a:lnTo>
                  <a:lnTo>
                    <a:pt x="0" y="0"/>
                  </a:lnTo>
                </a:path>
              </a:pathLst>
            </a:custGeom>
            <a:ln w="19050">
              <a:solidFill>
                <a:schemeClr val="accent1"/>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497" name="ZOL text">
              <a:extLst>
                <a:ext uri="{FF2B5EF4-FFF2-40B4-BE49-F238E27FC236}">
                  <a16:creationId xmlns:a16="http://schemas.microsoft.com/office/drawing/2014/main" id="{BF807DDD-461C-562B-6245-5F7B6CD8EAB8}"/>
                </a:ext>
              </a:extLst>
            </p:cNvPr>
            <p:cNvGrpSpPr/>
            <p:nvPr/>
          </p:nvGrpSpPr>
          <p:grpSpPr>
            <a:xfrm>
              <a:off x="4254571" y="2062772"/>
              <a:ext cx="7692374" cy="1608157"/>
              <a:chOff x="4254571" y="2062772"/>
              <a:chExt cx="7692374" cy="1608157"/>
            </a:xfrm>
          </p:grpSpPr>
          <p:sp>
            <p:nvSpPr>
              <p:cNvPr id="126" name="object 66">
                <a:extLst>
                  <a:ext uri="{FF2B5EF4-FFF2-40B4-BE49-F238E27FC236}">
                    <a16:creationId xmlns:a16="http://schemas.microsoft.com/office/drawing/2014/main" id="{A66A340C-216B-4E70-9CDE-5726CFFD6F29}"/>
                  </a:ext>
                </a:extLst>
              </p:cNvPr>
              <p:cNvSpPr txBox="1"/>
              <p:nvPr/>
            </p:nvSpPr>
            <p:spPr>
              <a:xfrm>
                <a:off x="10705770" y="3303349"/>
                <a:ext cx="1241175" cy="350737"/>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sz="1100" b="1" dirty="0">
                    <a:solidFill>
                      <a:schemeClr val="accent1"/>
                    </a:solidFill>
                    <a:latin typeface="Arial" panose="020B0604020202020204" pitchFamily="34" charset="0"/>
                    <a:cs typeface="Arial" panose="020B0604020202020204" pitchFamily="34" charset="0"/>
                  </a:rPr>
                  <a:t>Zolbetuximab</a:t>
                </a:r>
                <a:r>
                  <a:rPr sz="1100" b="1" spc="-45" dirty="0">
                    <a:solidFill>
                      <a:schemeClr val="accent1"/>
                    </a:solidFill>
                    <a:latin typeface="Arial" panose="020B0604020202020204" pitchFamily="34" charset="0"/>
                    <a:cs typeface="Arial" panose="020B0604020202020204" pitchFamily="34" charset="0"/>
                  </a:rPr>
                  <a:t> </a:t>
                </a:r>
                <a:r>
                  <a:rPr sz="1100" b="1" spc="-50" dirty="0">
                    <a:solidFill>
                      <a:schemeClr val="accent1"/>
                    </a:solidFill>
                    <a:latin typeface="Arial" panose="020B0604020202020204" pitchFamily="34" charset="0"/>
                    <a:cs typeface="Arial" panose="020B0604020202020204" pitchFamily="34" charset="0"/>
                  </a:rPr>
                  <a:t>+ </a:t>
                </a:r>
                <a:r>
                  <a:rPr sz="1100" b="1" spc="-10" dirty="0">
                    <a:solidFill>
                      <a:schemeClr val="accent1"/>
                    </a:solidFill>
                    <a:latin typeface="Arial" panose="020B0604020202020204" pitchFamily="34" charset="0"/>
                    <a:cs typeface="Arial" panose="020B0604020202020204" pitchFamily="34" charset="0"/>
                  </a:rPr>
                  <a:t>mFOLFOX6</a:t>
                </a:r>
                <a:endParaRPr sz="1100" b="1" dirty="0">
                  <a:solidFill>
                    <a:schemeClr val="accent1"/>
                  </a:solidFill>
                  <a:latin typeface="Arial" panose="020B0604020202020204" pitchFamily="34" charset="0"/>
                  <a:cs typeface="Arial" panose="020B0604020202020204" pitchFamily="34" charset="0"/>
                </a:endParaRPr>
              </a:p>
            </p:txBody>
          </p:sp>
          <p:sp>
            <p:nvSpPr>
              <p:cNvPr id="130" name="object 66">
                <a:extLst>
                  <a:ext uri="{FF2B5EF4-FFF2-40B4-BE49-F238E27FC236}">
                    <a16:creationId xmlns:a16="http://schemas.microsoft.com/office/drawing/2014/main" id="{A7A65E44-5CB8-4814-81C7-D3605B393645}"/>
                  </a:ext>
                </a:extLst>
              </p:cNvPr>
              <p:cNvSpPr txBox="1"/>
              <p:nvPr/>
            </p:nvSpPr>
            <p:spPr>
              <a:xfrm>
                <a:off x="4254571" y="2062772"/>
                <a:ext cx="509584"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chemeClr val="accent1"/>
                    </a:solidFill>
                    <a:latin typeface="Arial" panose="020B0604020202020204" pitchFamily="34" charset="0"/>
                    <a:cs typeface="Arial" panose="020B0604020202020204" pitchFamily="34" charset="0"/>
                  </a:rPr>
                  <a:t>68%</a:t>
                </a:r>
                <a:endParaRPr sz="1100" dirty="0">
                  <a:solidFill>
                    <a:schemeClr val="accent1"/>
                  </a:solidFill>
                  <a:latin typeface="Arial" panose="020B0604020202020204" pitchFamily="34" charset="0"/>
                  <a:cs typeface="Arial" panose="020B0604020202020204" pitchFamily="34" charset="0"/>
                </a:endParaRPr>
              </a:p>
            </p:txBody>
          </p:sp>
          <p:sp>
            <p:nvSpPr>
              <p:cNvPr id="134" name="object 66">
                <a:extLst>
                  <a:ext uri="{FF2B5EF4-FFF2-40B4-BE49-F238E27FC236}">
                    <a16:creationId xmlns:a16="http://schemas.microsoft.com/office/drawing/2014/main" id="{24A37C70-04BB-452F-BEF7-2CFFF916C122}"/>
                  </a:ext>
                </a:extLst>
              </p:cNvPr>
              <p:cNvSpPr txBox="1"/>
              <p:nvPr/>
            </p:nvSpPr>
            <p:spPr>
              <a:xfrm>
                <a:off x="7074696" y="2952958"/>
                <a:ext cx="529557"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chemeClr val="accent1"/>
                    </a:solidFill>
                    <a:latin typeface="Arial" panose="020B0604020202020204" pitchFamily="34" charset="0"/>
                    <a:cs typeface="Arial" panose="020B0604020202020204" pitchFamily="34" charset="0"/>
                  </a:rPr>
                  <a:t>39%</a:t>
                </a:r>
                <a:endParaRPr sz="1100" dirty="0">
                  <a:solidFill>
                    <a:schemeClr val="accent1"/>
                  </a:solidFill>
                  <a:latin typeface="Arial" panose="020B0604020202020204" pitchFamily="34" charset="0"/>
                  <a:cs typeface="Arial" panose="020B0604020202020204" pitchFamily="34" charset="0"/>
                </a:endParaRPr>
              </a:p>
            </p:txBody>
          </p:sp>
          <p:sp>
            <p:nvSpPr>
              <p:cNvPr id="489" name="object 66">
                <a:extLst>
                  <a:ext uri="{FF2B5EF4-FFF2-40B4-BE49-F238E27FC236}">
                    <a16:creationId xmlns:a16="http://schemas.microsoft.com/office/drawing/2014/main" id="{5843A35F-D167-4F0C-9DA0-12EF45D51BF0}"/>
                  </a:ext>
                </a:extLst>
              </p:cNvPr>
              <p:cNvSpPr txBox="1"/>
              <p:nvPr/>
            </p:nvSpPr>
            <p:spPr>
              <a:xfrm>
                <a:off x="9919507" y="3489469"/>
                <a:ext cx="593645"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chemeClr val="accent1"/>
                    </a:solidFill>
                    <a:latin typeface="Arial" panose="020B0604020202020204" pitchFamily="34" charset="0"/>
                    <a:cs typeface="Arial" panose="020B0604020202020204" pitchFamily="34" charset="0"/>
                  </a:rPr>
                  <a:t>21%</a:t>
                </a:r>
                <a:endParaRPr sz="1100" dirty="0">
                  <a:solidFill>
                    <a:schemeClr val="accent1"/>
                  </a:solidFill>
                  <a:latin typeface="Arial" panose="020B0604020202020204" pitchFamily="34" charset="0"/>
                  <a:cs typeface="Arial" panose="020B0604020202020204" pitchFamily="34" charset="0"/>
                </a:endParaRPr>
              </a:p>
            </p:txBody>
          </p:sp>
        </p:grpSp>
      </p:grpSp>
      <p:grpSp>
        <p:nvGrpSpPr>
          <p:cNvPr id="4" name="PBO elements">
            <a:extLst>
              <a:ext uri="{FF2B5EF4-FFF2-40B4-BE49-F238E27FC236}">
                <a16:creationId xmlns:a16="http://schemas.microsoft.com/office/drawing/2014/main" id="{0C2F0A53-3ADA-A13B-24EA-20B1CD7A813C}"/>
              </a:ext>
            </a:extLst>
          </p:cNvPr>
          <p:cNvGrpSpPr/>
          <p:nvPr/>
        </p:nvGrpSpPr>
        <p:grpSpPr>
          <a:xfrm>
            <a:off x="1446088" y="1252860"/>
            <a:ext cx="9942560" cy="3039772"/>
            <a:chOff x="1446088" y="1252860"/>
            <a:chExt cx="9942560" cy="3039772"/>
          </a:xfrm>
        </p:grpSpPr>
        <p:grpSp>
          <p:nvGrpSpPr>
            <p:cNvPr id="516" name="PBO censored marks">
              <a:extLst>
                <a:ext uri="{FF2B5EF4-FFF2-40B4-BE49-F238E27FC236}">
                  <a16:creationId xmlns:a16="http://schemas.microsoft.com/office/drawing/2014/main" id="{9545B618-3447-04C9-2599-6B99BB34A0B0}"/>
                </a:ext>
              </a:extLst>
            </p:cNvPr>
            <p:cNvGrpSpPr/>
            <p:nvPr/>
          </p:nvGrpSpPr>
          <p:grpSpPr>
            <a:xfrm>
              <a:off x="1458183" y="1252860"/>
              <a:ext cx="8772255" cy="2856709"/>
              <a:chOff x="1458183" y="1252860"/>
              <a:chExt cx="8772255" cy="2856709"/>
            </a:xfrm>
          </p:grpSpPr>
          <p:sp>
            <p:nvSpPr>
              <p:cNvPr id="136" name="object 85">
                <a:extLst>
                  <a:ext uri="{FF2B5EF4-FFF2-40B4-BE49-F238E27FC236}">
                    <a16:creationId xmlns:a16="http://schemas.microsoft.com/office/drawing/2014/main" id="{DE4AE544-30A9-41F7-BEF5-E8F769D85ABD}"/>
                  </a:ext>
                </a:extLst>
              </p:cNvPr>
              <p:cNvSpPr/>
              <p:nvPr/>
            </p:nvSpPr>
            <p:spPr>
              <a:xfrm>
                <a:off x="1500688" y="1252860"/>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7" name="object 86">
                <a:extLst>
                  <a:ext uri="{FF2B5EF4-FFF2-40B4-BE49-F238E27FC236}">
                    <a16:creationId xmlns:a16="http://schemas.microsoft.com/office/drawing/2014/main" id="{74B0EC0C-FAC3-44AC-95E5-ADE5ADE531D4}"/>
                  </a:ext>
                </a:extLst>
              </p:cNvPr>
              <p:cNvSpPr/>
              <p:nvPr/>
            </p:nvSpPr>
            <p:spPr>
              <a:xfrm>
                <a:off x="1458183" y="1283989"/>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8" name="object 87">
                <a:extLst>
                  <a:ext uri="{FF2B5EF4-FFF2-40B4-BE49-F238E27FC236}">
                    <a16:creationId xmlns:a16="http://schemas.microsoft.com/office/drawing/2014/main" id="{7449800A-1B98-49E1-B4C7-8B52D4F76906}"/>
                  </a:ext>
                </a:extLst>
              </p:cNvPr>
              <p:cNvSpPr/>
              <p:nvPr/>
            </p:nvSpPr>
            <p:spPr>
              <a:xfrm>
                <a:off x="1783177" y="1315119"/>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39" name="object 88">
                <a:extLst>
                  <a:ext uri="{FF2B5EF4-FFF2-40B4-BE49-F238E27FC236}">
                    <a16:creationId xmlns:a16="http://schemas.microsoft.com/office/drawing/2014/main" id="{04DFC8BA-29FC-43FC-BE50-FE420F1E5444}"/>
                  </a:ext>
                </a:extLst>
              </p:cNvPr>
              <p:cNvSpPr/>
              <p:nvPr/>
            </p:nvSpPr>
            <p:spPr>
              <a:xfrm>
                <a:off x="1740673" y="1346248"/>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0" name="object 89">
                <a:extLst>
                  <a:ext uri="{FF2B5EF4-FFF2-40B4-BE49-F238E27FC236}">
                    <a16:creationId xmlns:a16="http://schemas.microsoft.com/office/drawing/2014/main" id="{0A398740-2F5F-46A9-94DC-3AB8EC79F866}"/>
                  </a:ext>
                </a:extLst>
              </p:cNvPr>
              <p:cNvSpPr/>
              <p:nvPr/>
            </p:nvSpPr>
            <p:spPr>
              <a:xfrm>
                <a:off x="2240753" y="1409224"/>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1" name="object 90">
                <a:extLst>
                  <a:ext uri="{FF2B5EF4-FFF2-40B4-BE49-F238E27FC236}">
                    <a16:creationId xmlns:a16="http://schemas.microsoft.com/office/drawing/2014/main" id="{10BD412A-2462-40DA-9728-B32649A8EFD8}"/>
                  </a:ext>
                </a:extLst>
              </p:cNvPr>
              <p:cNvSpPr/>
              <p:nvPr/>
            </p:nvSpPr>
            <p:spPr>
              <a:xfrm>
                <a:off x="2198248" y="1440353"/>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2" name="object 91">
                <a:extLst>
                  <a:ext uri="{FF2B5EF4-FFF2-40B4-BE49-F238E27FC236}">
                    <a16:creationId xmlns:a16="http://schemas.microsoft.com/office/drawing/2014/main" id="{9A66F178-75EF-4500-AE60-49285E27F4EC}"/>
                  </a:ext>
                </a:extLst>
              </p:cNvPr>
              <p:cNvSpPr/>
              <p:nvPr/>
            </p:nvSpPr>
            <p:spPr>
              <a:xfrm>
                <a:off x="2318730" y="1444424"/>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3" name="object 92">
                <a:extLst>
                  <a:ext uri="{FF2B5EF4-FFF2-40B4-BE49-F238E27FC236}">
                    <a16:creationId xmlns:a16="http://schemas.microsoft.com/office/drawing/2014/main" id="{8E765D2A-D8A2-4586-8E22-56A275394B35}"/>
                  </a:ext>
                </a:extLst>
              </p:cNvPr>
              <p:cNvSpPr/>
              <p:nvPr/>
            </p:nvSpPr>
            <p:spPr>
              <a:xfrm>
                <a:off x="2276227" y="1475553"/>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8" name="object 97">
                <a:extLst>
                  <a:ext uri="{FF2B5EF4-FFF2-40B4-BE49-F238E27FC236}">
                    <a16:creationId xmlns:a16="http://schemas.microsoft.com/office/drawing/2014/main" id="{8DC871EA-5D6D-4AFA-8A8D-68EE3DE79749}"/>
                  </a:ext>
                </a:extLst>
              </p:cNvPr>
              <p:cNvSpPr/>
              <p:nvPr/>
            </p:nvSpPr>
            <p:spPr>
              <a:xfrm>
                <a:off x="2687046" y="1639101"/>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49" name="object 98">
                <a:extLst>
                  <a:ext uri="{FF2B5EF4-FFF2-40B4-BE49-F238E27FC236}">
                    <a16:creationId xmlns:a16="http://schemas.microsoft.com/office/drawing/2014/main" id="{30A1BAEE-0B95-43F9-BD3C-1FE17EB55113}"/>
                  </a:ext>
                </a:extLst>
              </p:cNvPr>
              <p:cNvSpPr/>
              <p:nvPr/>
            </p:nvSpPr>
            <p:spPr>
              <a:xfrm>
                <a:off x="2644542" y="1670228"/>
                <a:ext cx="85688" cy="0"/>
              </a:xfrm>
              <a:custGeom>
                <a:avLst/>
                <a:gdLst/>
                <a:ahLst/>
                <a:cxnLst/>
                <a:rect l="l" t="t" r="r" b="b"/>
                <a:pathLst>
                  <a:path w="75564">
                    <a:moveTo>
                      <a:pt x="0" y="0"/>
                    </a:moveTo>
                    <a:lnTo>
                      <a:pt x="74968" y="0"/>
                    </a:lnTo>
                  </a:path>
                </a:pathLst>
              </a:custGeom>
              <a:ln w="12700">
                <a:solidFill>
                  <a:srgbClr val="5E87C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0" name="object 99">
                <a:extLst>
                  <a:ext uri="{FF2B5EF4-FFF2-40B4-BE49-F238E27FC236}">
                    <a16:creationId xmlns:a16="http://schemas.microsoft.com/office/drawing/2014/main" id="{01E7D9D5-76AE-418D-83ED-E94E9C2EC99C}"/>
                  </a:ext>
                </a:extLst>
              </p:cNvPr>
              <p:cNvSpPr/>
              <p:nvPr/>
            </p:nvSpPr>
            <p:spPr>
              <a:xfrm>
                <a:off x="2699797" y="1639101"/>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1" name="object 100">
                <a:extLst>
                  <a:ext uri="{FF2B5EF4-FFF2-40B4-BE49-F238E27FC236}">
                    <a16:creationId xmlns:a16="http://schemas.microsoft.com/office/drawing/2014/main" id="{4BA607B7-6D27-4A38-9177-EE758BF6DEB0}"/>
                  </a:ext>
                </a:extLst>
              </p:cNvPr>
              <p:cNvSpPr/>
              <p:nvPr/>
            </p:nvSpPr>
            <p:spPr>
              <a:xfrm>
                <a:off x="2657294" y="1670228"/>
                <a:ext cx="85688" cy="0"/>
              </a:xfrm>
              <a:custGeom>
                <a:avLst/>
                <a:gdLst/>
                <a:ahLst/>
                <a:cxnLst/>
                <a:rect l="l" t="t" r="r" b="b"/>
                <a:pathLst>
                  <a:path w="75564">
                    <a:moveTo>
                      <a:pt x="0" y="0"/>
                    </a:moveTo>
                    <a:lnTo>
                      <a:pt x="74968" y="0"/>
                    </a:lnTo>
                  </a:path>
                </a:pathLst>
              </a:custGeom>
              <a:ln w="12700">
                <a:solidFill>
                  <a:srgbClr val="5E87C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2" name="object 101">
                <a:extLst>
                  <a:ext uri="{FF2B5EF4-FFF2-40B4-BE49-F238E27FC236}">
                    <a16:creationId xmlns:a16="http://schemas.microsoft.com/office/drawing/2014/main" id="{C6D65DD3-1093-47BF-9AC8-7BF0CC5E4A2F}"/>
                  </a:ext>
                </a:extLst>
              </p:cNvPr>
              <p:cNvSpPr/>
              <p:nvPr/>
            </p:nvSpPr>
            <p:spPr>
              <a:xfrm>
                <a:off x="2729552" y="1639101"/>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3" name="object 102">
                <a:extLst>
                  <a:ext uri="{FF2B5EF4-FFF2-40B4-BE49-F238E27FC236}">
                    <a16:creationId xmlns:a16="http://schemas.microsoft.com/office/drawing/2014/main" id="{36BA630D-33F9-400F-8F73-1677A01E8C3C}"/>
                  </a:ext>
                </a:extLst>
              </p:cNvPr>
              <p:cNvSpPr/>
              <p:nvPr/>
            </p:nvSpPr>
            <p:spPr>
              <a:xfrm>
                <a:off x="2687046" y="1670228"/>
                <a:ext cx="85688" cy="0"/>
              </a:xfrm>
              <a:custGeom>
                <a:avLst/>
                <a:gdLst/>
                <a:ahLst/>
                <a:cxnLst/>
                <a:rect l="l" t="t" r="r" b="b"/>
                <a:pathLst>
                  <a:path w="75564">
                    <a:moveTo>
                      <a:pt x="0" y="0"/>
                    </a:moveTo>
                    <a:lnTo>
                      <a:pt x="74968" y="0"/>
                    </a:lnTo>
                  </a:path>
                </a:pathLst>
              </a:custGeom>
              <a:ln w="12700">
                <a:solidFill>
                  <a:srgbClr val="5E87C3"/>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4" name="object 103">
                <a:extLst>
                  <a:ext uri="{FF2B5EF4-FFF2-40B4-BE49-F238E27FC236}">
                    <a16:creationId xmlns:a16="http://schemas.microsoft.com/office/drawing/2014/main" id="{6F728315-4235-4BC0-A4D2-2E017E33FBE2}"/>
                  </a:ext>
                </a:extLst>
              </p:cNvPr>
              <p:cNvSpPr/>
              <p:nvPr/>
            </p:nvSpPr>
            <p:spPr>
              <a:xfrm>
                <a:off x="2836139" y="1691540"/>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5" name="object 104">
                <a:extLst>
                  <a:ext uri="{FF2B5EF4-FFF2-40B4-BE49-F238E27FC236}">
                    <a16:creationId xmlns:a16="http://schemas.microsoft.com/office/drawing/2014/main" id="{AC4DABB1-C554-4919-8791-7F67C9FB8BC5}"/>
                  </a:ext>
                </a:extLst>
              </p:cNvPr>
              <p:cNvSpPr/>
              <p:nvPr/>
            </p:nvSpPr>
            <p:spPr>
              <a:xfrm>
                <a:off x="2793635" y="1722670"/>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6" name="object 105">
                <a:extLst>
                  <a:ext uri="{FF2B5EF4-FFF2-40B4-BE49-F238E27FC236}">
                    <a16:creationId xmlns:a16="http://schemas.microsoft.com/office/drawing/2014/main" id="{55F89953-49F6-4BE8-9634-A87FECF2F815}"/>
                  </a:ext>
                </a:extLst>
              </p:cNvPr>
              <p:cNvSpPr/>
              <p:nvPr/>
            </p:nvSpPr>
            <p:spPr>
              <a:xfrm>
                <a:off x="2886163" y="1726382"/>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7" name="object 106">
                <a:extLst>
                  <a:ext uri="{FF2B5EF4-FFF2-40B4-BE49-F238E27FC236}">
                    <a16:creationId xmlns:a16="http://schemas.microsoft.com/office/drawing/2014/main" id="{F1356FDB-12D0-4E80-9C7B-46739F9204C9}"/>
                  </a:ext>
                </a:extLst>
              </p:cNvPr>
              <p:cNvSpPr/>
              <p:nvPr/>
            </p:nvSpPr>
            <p:spPr>
              <a:xfrm>
                <a:off x="2843659" y="1757511"/>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8" name="object 107">
                <a:extLst>
                  <a:ext uri="{FF2B5EF4-FFF2-40B4-BE49-F238E27FC236}">
                    <a16:creationId xmlns:a16="http://schemas.microsoft.com/office/drawing/2014/main" id="{29D3DA5B-9826-4136-A6BF-CF4A3AD8BAD3}"/>
                  </a:ext>
                </a:extLst>
              </p:cNvPr>
              <p:cNvSpPr/>
              <p:nvPr/>
            </p:nvSpPr>
            <p:spPr>
              <a:xfrm>
                <a:off x="2945996" y="1746495"/>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59" name="object 108">
                <a:extLst>
                  <a:ext uri="{FF2B5EF4-FFF2-40B4-BE49-F238E27FC236}">
                    <a16:creationId xmlns:a16="http://schemas.microsoft.com/office/drawing/2014/main" id="{D02003EC-CDC1-40B4-92A2-0E8179608F37}"/>
                  </a:ext>
                </a:extLst>
              </p:cNvPr>
              <p:cNvSpPr/>
              <p:nvPr/>
            </p:nvSpPr>
            <p:spPr>
              <a:xfrm>
                <a:off x="2903491" y="1777624"/>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0" name="object 109">
                <a:extLst>
                  <a:ext uri="{FF2B5EF4-FFF2-40B4-BE49-F238E27FC236}">
                    <a16:creationId xmlns:a16="http://schemas.microsoft.com/office/drawing/2014/main" id="{08D39C64-2930-4ECF-926B-8E193867840D}"/>
                  </a:ext>
                </a:extLst>
              </p:cNvPr>
              <p:cNvSpPr/>
              <p:nvPr/>
            </p:nvSpPr>
            <p:spPr>
              <a:xfrm>
                <a:off x="2967577" y="1746495"/>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1" name="object 110">
                <a:extLst>
                  <a:ext uri="{FF2B5EF4-FFF2-40B4-BE49-F238E27FC236}">
                    <a16:creationId xmlns:a16="http://schemas.microsoft.com/office/drawing/2014/main" id="{4D76718F-A78C-403D-B9E3-476857F51446}"/>
                  </a:ext>
                </a:extLst>
              </p:cNvPr>
              <p:cNvSpPr/>
              <p:nvPr/>
            </p:nvSpPr>
            <p:spPr>
              <a:xfrm>
                <a:off x="2925071" y="1777624"/>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2" name="object 111">
                <a:extLst>
                  <a:ext uri="{FF2B5EF4-FFF2-40B4-BE49-F238E27FC236}">
                    <a16:creationId xmlns:a16="http://schemas.microsoft.com/office/drawing/2014/main" id="{19FF79E1-D763-48E3-92FF-93C95C07C054}"/>
                  </a:ext>
                </a:extLst>
              </p:cNvPr>
              <p:cNvSpPr/>
              <p:nvPr/>
            </p:nvSpPr>
            <p:spPr>
              <a:xfrm>
                <a:off x="2986211" y="1746495"/>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3" name="object 112">
                <a:extLst>
                  <a:ext uri="{FF2B5EF4-FFF2-40B4-BE49-F238E27FC236}">
                    <a16:creationId xmlns:a16="http://schemas.microsoft.com/office/drawing/2014/main" id="{BBDE2D85-E265-46A4-879A-5400C695D8A6}"/>
                  </a:ext>
                </a:extLst>
              </p:cNvPr>
              <p:cNvSpPr/>
              <p:nvPr/>
            </p:nvSpPr>
            <p:spPr>
              <a:xfrm>
                <a:off x="2943707" y="1777624"/>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4" name="object 113">
                <a:extLst>
                  <a:ext uri="{FF2B5EF4-FFF2-40B4-BE49-F238E27FC236}">
                    <a16:creationId xmlns:a16="http://schemas.microsoft.com/office/drawing/2014/main" id="{4022753B-B6FD-4E3C-99C5-17982A15F5ED}"/>
                  </a:ext>
                </a:extLst>
              </p:cNvPr>
              <p:cNvSpPr/>
              <p:nvPr/>
            </p:nvSpPr>
            <p:spPr>
              <a:xfrm>
                <a:off x="3166692" y="1857123"/>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5" name="object 114">
                <a:extLst>
                  <a:ext uri="{FF2B5EF4-FFF2-40B4-BE49-F238E27FC236}">
                    <a16:creationId xmlns:a16="http://schemas.microsoft.com/office/drawing/2014/main" id="{1A5C86FE-888F-4830-BC04-58DA9A311BAD}"/>
                  </a:ext>
                </a:extLst>
              </p:cNvPr>
              <p:cNvSpPr/>
              <p:nvPr/>
            </p:nvSpPr>
            <p:spPr>
              <a:xfrm>
                <a:off x="3124188" y="1888253"/>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6" name="object 115">
                <a:extLst>
                  <a:ext uri="{FF2B5EF4-FFF2-40B4-BE49-F238E27FC236}">
                    <a16:creationId xmlns:a16="http://schemas.microsoft.com/office/drawing/2014/main" id="{EEE9EC4D-6F88-449E-BB39-984B6F56C210}"/>
                  </a:ext>
                </a:extLst>
              </p:cNvPr>
              <p:cNvSpPr/>
              <p:nvPr/>
            </p:nvSpPr>
            <p:spPr>
              <a:xfrm>
                <a:off x="3209196" y="1874006"/>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7" name="object 116">
                <a:extLst>
                  <a:ext uri="{FF2B5EF4-FFF2-40B4-BE49-F238E27FC236}">
                    <a16:creationId xmlns:a16="http://schemas.microsoft.com/office/drawing/2014/main" id="{9656E6EA-3574-48A4-B166-F65A5525867E}"/>
                  </a:ext>
                </a:extLst>
              </p:cNvPr>
              <p:cNvSpPr/>
              <p:nvPr/>
            </p:nvSpPr>
            <p:spPr>
              <a:xfrm>
                <a:off x="3166692" y="190513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8" name="object 117">
                <a:extLst>
                  <a:ext uri="{FF2B5EF4-FFF2-40B4-BE49-F238E27FC236}">
                    <a16:creationId xmlns:a16="http://schemas.microsoft.com/office/drawing/2014/main" id="{31D64D07-08E8-4181-8312-E77D575C249B}"/>
                  </a:ext>
                </a:extLst>
              </p:cNvPr>
              <p:cNvSpPr/>
              <p:nvPr/>
            </p:nvSpPr>
            <p:spPr>
              <a:xfrm>
                <a:off x="3266576" y="1891246"/>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69" name="object 118">
                <a:extLst>
                  <a:ext uri="{FF2B5EF4-FFF2-40B4-BE49-F238E27FC236}">
                    <a16:creationId xmlns:a16="http://schemas.microsoft.com/office/drawing/2014/main" id="{BC18C5AB-DD7E-4955-9BEE-CFF46D132073}"/>
                  </a:ext>
                </a:extLst>
              </p:cNvPr>
              <p:cNvSpPr/>
              <p:nvPr/>
            </p:nvSpPr>
            <p:spPr>
              <a:xfrm>
                <a:off x="3224073" y="192237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0" name="object 119">
                <a:extLst>
                  <a:ext uri="{FF2B5EF4-FFF2-40B4-BE49-F238E27FC236}">
                    <a16:creationId xmlns:a16="http://schemas.microsoft.com/office/drawing/2014/main" id="{369CE953-F9FC-4ABF-84DF-5F74EC86700D}"/>
                  </a:ext>
                </a:extLst>
              </p:cNvPr>
              <p:cNvSpPr/>
              <p:nvPr/>
            </p:nvSpPr>
            <p:spPr>
              <a:xfrm>
                <a:off x="3273117" y="1891246"/>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1" name="object 120">
                <a:extLst>
                  <a:ext uri="{FF2B5EF4-FFF2-40B4-BE49-F238E27FC236}">
                    <a16:creationId xmlns:a16="http://schemas.microsoft.com/office/drawing/2014/main" id="{678DB41E-F107-4CAE-9F88-6CE0C3717417}"/>
                  </a:ext>
                </a:extLst>
              </p:cNvPr>
              <p:cNvSpPr/>
              <p:nvPr/>
            </p:nvSpPr>
            <p:spPr>
              <a:xfrm>
                <a:off x="3230612" y="192237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2" name="object 121">
                <a:extLst>
                  <a:ext uri="{FF2B5EF4-FFF2-40B4-BE49-F238E27FC236}">
                    <a16:creationId xmlns:a16="http://schemas.microsoft.com/office/drawing/2014/main" id="{18B08280-F5CE-4DCB-9F7A-3C21CD8428A4}"/>
                  </a:ext>
                </a:extLst>
              </p:cNvPr>
              <p:cNvSpPr/>
              <p:nvPr/>
            </p:nvSpPr>
            <p:spPr>
              <a:xfrm>
                <a:off x="3323468" y="1901877"/>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3" name="object 122">
                <a:extLst>
                  <a:ext uri="{FF2B5EF4-FFF2-40B4-BE49-F238E27FC236}">
                    <a16:creationId xmlns:a16="http://schemas.microsoft.com/office/drawing/2014/main" id="{8D61286D-1A2D-42AD-A0D2-314A28F5FDDC}"/>
                  </a:ext>
                </a:extLst>
              </p:cNvPr>
              <p:cNvSpPr/>
              <p:nvPr/>
            </p:nvSpPr>
            <p:spPr>
              <a:xfrm>
                <a:off x="3280962" y="193300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4" name="object 123">
                <a:extLst>
                  <a:ext uri="{FF2B5EF4-FFF2-40B4-BE49-F238E27FC236}">
                    <a16:creationId xmlns:a16="http://schemas.microsoft.com/office/drawing/2014/main" id="{DA162D5B-1258-4A58-B7AD-002060D1F893}"/>
                  </a:ext>
                </a:extLst>
              </p:cNvPr>
              <p:cNvSpPr/>
              <p:nvPr/>
            </p:nvSpPr>
            <p:spPr>
              <a:xfrm>
                <a:off x="3377850" y="1933005"/>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5" name="object 124">
                <a:extLst>
                  <a:ext uri="{FF2B5EF4-FFF2-40B4-BE49-F238E27FC236}">
                    <a16:creationId xmlns:a16="http://schemas.microsoft.com/office/drawing/2014/main" id="{1B1305B2-872A-4CD0-A2C5-3DCE47CE480A}"/>
                  </a:ext>
                </a:extLst>
              </p:cNvPr>
              <p:cNvSpPr/>
              <p:nvPr/>
            </p:nvSpPr>
            <p:spPr>
              <a:xfrm>
                <a:off x="3335346" y="1964134"/>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6" name="object 125">
                <a:extLst>
                  <a:ext uri="{FF2B5EF4-FFF2-40B4-BE49-F238E27FC236}">
                    <a16:creationId xmlns:a16="http://schemas.microsoft.com/office/drawing/2014/main" id="{FA868D2C-C0CF-466D-85CC-66DC9C28B030}"/>
                  </a:ext>
                </a:extLst>
              </p:cNvPr>
              <p:cNvSpPr/>
              <p:nvPr/>
            </p:nvSpPr>
            <p:spPr>
              <a:xfrm>
                <a:off x="3497407" y="1987600"/>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7" name="object 126">
                <a:extLst>
                  <a:ext uri="{FF2B5EF4-FFF2-40B4-BE49-F238E27FC236}">
                    <a16:creationId xmlns:a16="http://schemas.microsoft.com/office/drawing/2014/main" id="{2EA60753-CC13-41D8-A773-6FE71B9D8F8A}"/>
                  </a:ext>
                </a:extLst>
              </p:cNvPr>
              <p:cNvSpPr/>
              <p:nvPr/>
            </p:nvSpPr>
            <p:spPr>
              <a:xfrm>
                <a:off x="3454903" y="2018729"/>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8" name="object 127">
                <a:extLst>
                  <a:ext uri="{FF2B5EF4-FFF2-40B4-BE49-F238E27FC236}">
                    <a16:creationId xmlns:a16="http://schemas.microsoft.com/office/drawing/2014/main" id="{4B4993DC-1E3A-4250-AA78-E72B8789305C}"/>
                  </a:ext>
                </a:extLst>
              </p:cNvPr>
              <p:cNvSpPr/>
              <p:nvPr/>
            </p:nvSpPr>
            <p:spPr>
              <a:xfrm>
                <a:off x="3503947" y="1995263"/>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79" name="object 128">
                <a:extLst>
                  <a:ext uri="{FF2B5EF4-FFF2-40B4-BE49-F238E27FC236}">
                    <a16:creationId xmlns:a16="http://schemas.microsoft.com/office/drawing/2014/main" id="{D55EF719-ED4B-4F50-BC1B-26DFB97B0A2D}"/>
                  </a:ext>
                </a:extLst>
              </p:cNvPr>
              <p:cNvSpPr/>
              <p:nvPr/>
            </p:nvSpPr>
            <p:spPr>
              <a:xfrm>
                <a:off x="3461442" y="2026392"/>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0" name="object 129">
                <a:extLst>
                  <a:ext uri="{FF2B5EF4-FFF2-40B4-BE49-F238E27FC236}">
                    <a16:creationId xmlns:a16="http://schemas.microsoft.com/office/drawing/2014/main" id="{A2B250A3-B11A-4651-9242-422E0AA3A0B5}"/>
                  </a:ext>
                </a:extLst>
              </p:cNvPr>
              <p:cNvSpPr/>
              <p:nvPr/>
            </p:nvSpPr>
            <p:spPr>
              <a:xfrm>
                <a:off x="3553644" y="2032139"/>
                <a:ext cx="0" cy="62756"/>
              </a:xfrm>
              <a:custGeom>
                <a:avLst/>
                <a:gdLst/>
                <a:ahLst/>
                <a:cxnLst/>
                <a:rect l="l" t="t" r="r" b="b"/>
                <a:pathLst>
                  <a:path h="75565">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1" name="object 130">
                <a:extLst>
                  <a:ext uri="{FF2B5EF4-FFF2-40B4-BE49-F238E27FC236}">
                    <a16:creationId xmlns:a16="http://schemas.microsoft.com/office/drawing/2014/main" id="{640DB14C-4650-44CA-9615-3E6360F6B792}"/>
                  </a:ext>
                </a:extLst>
              </p:cNvPr>
              <p:cNvSpPr/>
              <p:nvPr/>
            </p:nvSpPr>
            <p:spPr>
              <a:xfrm>
                <a:off x="3511139" y="2063268"/>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2" name="object 131">
                <a:extLst>
                  <a:ext uri="{FF2B5EF4-FFF2-40B4-BE49-F238E27FC236}">
                    <a16:creationId xmlns:a16="http://schemas.microsoft.com/office/drawing/2014/main" id="{855102AF-6BCC-4180-ABE6-7F6CE6C9F834}"/>
                  </a:ext>
                </a:extLst>
              </p:cNvPr>
              <p:cNvSpPr/>
              <p:nvPr/>
            </p:nvSpPr>
            <p:spPr>
              <a:xfrm>
                <a:off x="3645846" y="2102060"/>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3" name="object 132">
                <a:extLst>
                  <a:ext uri="{FF2B5EF4-FFF2-40B4-BE49-F238E27FC236}">
                    <a16:creationId xmlns:a16="http://schemas.microsoft.com/office/drawing/2014/main" id="{0D4377E3-94F9-4BF4-95B4-AB782C9BFFD6}"/>
                  </a:ext>
                </a:extLst>
              </p:cNvPr>
              <p:cNvSpPr/>
              <p:nvPr/>
            </p:nvSpPr>
            <p:spPr>
              <a:xfrm>
                <a:off x="3603342" y="2133189"/>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4" name="object 133">
                <a:extLst>
                  <a:ext uri="{FF2B5EF4-FFF2-40B4-BE49-F238E27FC236}">
                    <a16:creationId xmlns:a16="http://schemas.microsoft.com/office/drawing/2014/main" id="{79CB1742-2B84-427F-8454-A5ADBD2D501B}"/>
                  </a:ext>
                </a:extLst>
              </p:cNvPr>
              <p:cNvSpPr/>
              <p:nvPr/>
            </p:nvSpPr>
            <p:spPr>
              <a:xfrm>
                <a:off x="3660231" y="2113075"/>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5" name="object 134">
                <a:extLst>
                  <a:ext uri="{FF2B5EF4-FFF2-40B4-BE49-F238E27FC236}">
                    <a16:creationId xmlns:a16="http://schemas.microsoft.com/office/drawing/2014/main" id="{B1998606-95FD-4B15-B809-9D0C410E9255}"/>
                  </a:ext>
                </a:extLst>
              </p:cNvPr>
              <p:cNvSpPr/>
              <p:nvPr/>
            </p:nvSpPr>
            <p:spPr>
              <a:xfrm>
                <a:off x="3617727" y="2144204"/>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6" name="object 135">
                <a:extLst>
                  <a:ext uri="{FF2B5EF4-FFF2-40B4-BE49-F238E27FC236}">
                    <a16:creationId xmlns:a16="http://schemas.microsoft.com/office/drawing/2014/main" id="{9924C827-739C-4F40-87F7-88B71C0D97F1}"/>
                  </a:ext>
                </a:extLst>
              </p:cNvPr>
              <p:cNvSpPr/>
              <p:nvPr/>
            </p:nvSpPr>
            <p:spPr>
              <a:xfrm>
                <a:off x="3736086" y="2199278"/>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7" name="object 136">
                <a:extLst>
                  <a:ext uri="{FF2B5EF4-FFF2-40B4-BE49-F238E27FC236}">
                    <a16:creationId xmlns:a16="http://schemas.microsoft.com/office/drawing/2014/main" id="{6AF4655A-984D-4C33-B1A1-2D069AA26CEB}"/>
                  </a:ext>
                </a:extLst>
              </p:cNvPr>
              <p:cNvSpPr/>
              <p:nvPr/>
            </p:nvSpPr>
            <p:spPr>
              <a:xfrm>
                <a:off x="3693580" y="223040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8" name="object 137">
                <a:extLst>
                  <a:ext uri="{FF2B5EF4-FFF2-40B4-BE49-F238E27FC236}">
                    <a16:creationId xmlns:a16="http://schemas.microsoft.com/office/drawing/2014/main" id="{A00E3DCB-E354-48BB-A40B-89B4E3FEDEC2}"/>
                  </a:ext>
                </a:extLst>
              </p:cNvPr>
              <p:cNvSpPr/>
              <p:nvPr/>
            </p:nvSpPr>
            <p:spPr>
              <a:xfrm>
                <a:off x="3772051" y="221795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89" name="object 138">
                <a:extLst>
                  <a:ext uri="{FF2B5EF4-FFF2-40B4-BE49-F238E27FC236}">
                    <a16:creationId xmlns:a16="http://schemas.microsoft.com/office/drawing/2014/main" id="{CE0A43DC-9E29-4BEE-90B4-8461443EB3F4}"/>
                  </a:ext>
                </a:extLst>
              </p:cNvPr>
              <p:cNvSpPr/>
              <p:nvPr/>
            </p:nvSpPr>
            <p:spPr>
              <a:xfrm>
                <a:off x="3729547" y="224908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0" name="object 139">
                <a:extLst>
                  <a:ext uri="{FF2B5EF4-FFF2-40B4-BE49-F238E27FC236}">
                    <a16:creationId xmlns:a16="http://schemas.microsoft.com/office/drawing/2014/main" id="{D8607CCB-141B-4E17-A739-F1E2410900EB}"/>
                  </a:ext>
                </a:extLst>
              </p:cNvPr>
              <p:cNvSpPr/>
              <p:nvPr/>
            </p:nvSpPr>
            <p:spPr>
              <a:xfrm>
                <a:off x="3814555" y="221795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1" name="object 140">
                <a:extLst>
                  <a:ext uri="{FF2B5EF4-FFF2-40B4-BE49-F238E27FC236}">
                    <a16:creationId xmlns:a16="http://schemas.microsoft.com/office/drawing/2014/main" id="{5DAF406C-07E4-4F26-B563-36C32CA6333A}"/>
                  </a:ext>
                </a:extLst>
              </p:cNvPr>
              <p:cNvSpPr/>
              <p:nvPr/>
            </p:nvSpPr>
            <p:spPr>
              <a:xfrm>
                <a:off x="3772051" y="224908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2" name="object 141">
                <a:extLst>
                  <a:ext uri="{FF2B5EF4-FFF2-40B4-BE49-F238E27FC236}">
                    <a16:creationId xmlns:a16="http://schemas.microsoft.com/office/drawing/2014/main" id="{0BDBD25D-E9D5-40D3-ABC0-5F6539AEA3D1}"/>
                  </a:ext>
                </a:extLst>
              </p:cNvPr>
              <p:cNvSpPr/>
              <p:nvPr/>
            </p:nvSpPr>
            <p:spPr>
              <a:xfrm>
                <a:off x="4040155" y="2343430"/>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3" name="object 142">
                <a:extLst>
                  <a:ext uri="{FF2B5EF4-FFF2-40B4-BE49-F238E27FC236}">
                    <a16:creationId xmlns:a16="http://schemas.microsoft.com/office/drawing/2014/main" id="{9E1C557D-D572-4AFA-B27D-D9E4BAA3C06A}"/>
                  </a:ext>
                </a:extLst>
              </p:cNvPr>
              <p:cNvSpPr/>
              <p:nvPr/>
            </p:nvSpPr>
            <p:spPr>
              <a:xfrm>
                <a:off x="3997651" y="2374559"/>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4" name="object 143">
                <a:extLst>
                  <a:ext uri="{FF2B5EF4-FFF2-40B4-BE49-F238E27FC236}">
                    <a16:creationId xmlns:a16="http://schemas.microsoft.com/office/drawing/2014/main" id="{0B10F6B1-01E6-43B1-B046-7A4C0D1B0912}"/>
                  </a:ext>
                </a:extLst>
              </p:cNvPr>
              <p:cNvSpPr/>
              <p:nvPr/>
            </p:nvSpPr>
            <p:spPr>
              <a:xfrm>
                <a:off x="4066311" y="2343430"/>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5" name="object 144">
                <a:extLst>
                  <a:ext uri="{FF2B5EF4-FFF2-40B4-BE49-F238E27FC236}">
                    <a16:creationId xmlns:a16="http://schemas.microsoft.com/office/drawing/2014/main" id="{74337796-B30D-4F9D-BBEA-006FEA84DB3B}"/>
                  </a:ext>
                </a:extLst>
              </p:cNvPr>
              <p:cNvSpPr/>
              <p:nvPr/>
            </p:nvSpPr>
            <p:spPr>
              <a:xfrm>
                <a:off x="4023806" y="2374559"/>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6" name="object 145">
                <a:extLst>
                  <a:ext uri="{FF2B5EF4-FFF2-40B4-BE49-F238E27FC236}">
                    <a16:creationId xmlns:a16="http://schemas.microsoft.com/office/drawing/2014/main" id="{729B0606-B537-46B6-BD3E-41305E26C064}"/>
                  </a:ext>
                </a:extLst>
              </p:cNvPr>
              <p:cNvSpPr/>
              <p:nvPr/>
            </p:nvSpPr>
            <p:spPr>
              <a:xfrm>
                <a:off x="4200035" y="2449268"/>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7" name="object 146">
                <a:extLst>
                  <a:ext uri="{FF2B5EF4-FFF2-40B4-BE49-F238E27FC236}">
                    <a16:creationId xmlns:a16="http://schemas.microsoft.com/office/drawing/2014/main" id="{CDD55807-ADB1-468C-B160-B60E8687E4CD}"/>
                  </a:ext>
                </a:extLst>
              </p:cNvPr>
              <p:cNvSpPr/>
              <p:nvPr/>
            </p:nvSpPr>
            <p:spPr>
              <a:xfrm>
                <a:off x="4157531" y="248039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8" name="object 147">
                <a:extLst>
                  <a:ext uri="{FF2B5EF4-FFF2-40B4-BE49-F238E27FC236}">
                    <a16:creationId xmlns:a16="http://schemas.microsoft.com/office/drawing/2014/main" id="{DD3CA814-C926-42E7-9031-67528D8453AE}"/>
                  </a:ext>
                </a:extLst>
              </p:cNvPr>
              <p:cNvSpPr/>
              <p:nvPr/>
            </p:nvSpPr>
            <p:spPr>
              <a:xfrm>
                <a:off x="4358936" y="2528289"/>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199" name="object 148">
                <a:extLst>
                  <a:ext uri="{FF2B5EF4-FFF2-40B4-BE49-F238E27FC236}">
                    <a16:creationId xmlns:a16="http://schemas.microsoft.com/office/drawing/2014/main" id="{51DBD458-FADF-4025-BAD2-4EC35FAC0086}"/>
                  </a:ext>
                </a:extLst>
              </p:cNvPr>
              <p:cNvSpPr/>
              <p:nvPr/>
            </p:nvSpPr>
            <p:spPr>
              <a:xfrm>
                <a:off x="4316433" y="255941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0" name="object 149">
                <a:extLst>
                  <a:ext uri="{FF2B5EF4-FFF2-40B4-BE49-F238E27FC236}">
                    <a16:creationId xmlns:a16="http://schemas.microsoft.com/office/drawing/2014/main" id="{9D1CF93D-B85A-4285-84CD-53B80E238FC2}"/>
                  </a:ext>
                </a:extLst>
              </p:cNvPr>
              <p:cNvSpPr/>
              <p:nvPr/>
            </p:nvSpPr>
            <p:spPr>
              <a:xfrm>
                <a:off x="4367765" y="2528289"/>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1" name="object 150">
                <a:extLst>
                  <a:ext uri="{FF2B5EF4-FFF2-40B4-BE49-F238E27FC236}">
                    <a16:creationId xmlns:a16="http://schemas.microsoft.com/office/drawing/2014/main" id="{39F2547A-7974-4392-B511-3762B7A973E4}"/>
                  </a:ext>
                </a:extLst>
              </p:cNvPr>
              <p:cNvSpPr/>
              <p:nvPr/>
            </p:nvSpPr>
            <p:spPr>
              <a:xfrm>
                <a:off x="4325261" y="255941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2" name="object 151">
                <a:extLst>
                  <a:ext uri="{FF2B5EF4-FFF2-40B4-BE49-F238E27FC236}">
                    <a16:creationId xmlns:a16="http://schemas.microsoft.com/office/drawing/2014/main" id="{09BB7540-0371-4650-A1F0-80DB5A1FFC8E}"/>
                  </a:ext>
                </a:extLst>
              </p:cNvPr>
              <p:cNvSpPr/>
              <p:nvPr/>
            </p:nvSpPr>
            <p:spPr>
              <a:xfrm>
                <a:off x="4389343" y="2528289"/>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3" name="object 152">
                <a:extLst>
                  <a:ext uri="{FF2B5EF4-FFF2-40B4-BE49-F238E27FC236}">
                    <a16:creationId xmlns:a16="http://schemas.microsoft.com/office/drawing/2014/main" id="{6981D291-7C56-4089-B14C-086C2098C8BB}"/>
                  </a:ext>
                </a:extLst>
              </p:cNvPr>
              <p:cNvSpPr/>
              <p:nvPr/>
            </p:nvSpPr>
            <p:spPr>
              <a:xfrm>
                <a:off x="4346839" y="255941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4" name="object 153">
                <a:extLst>
                  <a:ext uri="{FF2B5EF4-FFF2-40B4-BE49-F238E27FC236}">
                    <a16:creationId xmlns:a16="http://schemas.microsoft.com/office/drawing/2014/main" id="{31885D50-5413-4BB2-BD47-02E5F12E674E}"/>
                  </a:ext>
                </a:extLst>
              </p:cNvPr>
              <p:cNvSpPr/>
              <p:nvPr/>
            </p:nvSpPr>
            <p:spPr>
              <a:xfrm>
                <a:off x="4410268" y="2528289"/>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5" name="object 154">
                <a:extLst>
                  <a:ext uri="{FF2B5EF4-FFF2-40B4-BE49-F238E27FC236}">
                    <a16:creationId xmlns:a16="http://schemas.microsoft.com/office/drawing/2014/main" id="{28DFD0B9-4BF1-4E81-9DBA-0C8AF2516ACE}"/>
                  </a:ext>
                </a:extLst>
              </p:cNvPr>
              <p:cNvSpPr/>
              <p:nvPr/>
            </p:nvSpPr>
            <p:spPr>
              <a:xfrm>
                <a:off x="4367765" y="255941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6" name="object 155">
                <a:extLst>
                  <a:ext uri="{FF2B5EF4-FFF2-40B4-BE49-F238E27FC236}">
                    <a16:creationId xmlns:a16="http://schemas.microsoft.com/office/drawing/2014/main" id="{5E79F667-DBFF-4F4C-B33F-B09303836631}"/>
                  </a:ext>
                </a:extLst>
              </p:cNvPr>
              <p:cNvSpPr/>
              <p:nvPr/>
            </p:nvSpPr>
            <p:spPr>
              <a:xfrm>
                <a:off x="4601863" y="257498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7" name="object 156">
                <a:extLst>
                  <a:ext uri="{FF2B5EF4-FFF2-40B4-BE49-F238E27FC236}">
                    <a16:creationId xmlns:a16="http://schemas.microsoft.com/office/drawing/2014/main" id="{25EB1F5A-8252-4756-9CF9-E293DEF31E0B}"/>
                  </a:ext>
                </a:extLst>
              </p:cNvPr>
              <p:cNvSpPr/>
              <p:nvPr/>
            </p:nvSpPr>
            <p:spPr>
              <a:xfrm>
                <a:off x="4559359" y="2606111"/>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8" name="object 157">
                <a:extLst>
                  <a:ext uri="{FF2B5EF4-FFF2-40B4-BE49-F238E27FC236}">
                    <a16:creationId xmlns:a16="http://schemas.microsoft.com/office/drawing/2014/main" id="{5BA9FFA5-275A-41EC-BFB5-60000C658BB6}"/>
                  </a:ext>
                </a:extLst>
              </p:cNvPr>
              <p:cNvSpPr/>
              <p:nvPr/>
            </p:nvSpPr>
            <p:spPr>
              <a:xfrm>
                <a:off x="4615924" y="257498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09" name="object 158">
                <a:extLst>
                  <a:ext uri="{FF2B5EF4-FFF2-40B4-BE49-F238E27FC236}">
                    <a16:creationId xmlns:a16="http://schemas.microsoft.com/office/drawing/2014/main" id="{837E8C7A-F408-445A-A505-83970B07B362}"/>
                  </a:ext>
                </a:extLst>
              </p:cNvPr>
              <p:cNvSpPr/>
              <p:nvPr/>
            </p:nvSpPr>
            <p:spPr>
              <a:xfrm>
                <a:off x="4573420" y="2606111"/>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0" name="object 159">
                <a:extLst>
                  <a:ext uri="{FF2B5EF4-FFF2-40B4-BE49-F238E27FC236}">
                    <a16:creationId xmlns:a16="http://schemas.microsoft.com/office/drawing/2014/main" id="{4FA72C1F-796D-4BDD-BDC0-60C98615D9EE}"/>
                  </a:ext>
                </a:extLst>
              </p:cNvPr>
              <p:cNvSpPr/>
              <p:nvPr/>
            </p:nvSpPr>
            <p:spPr>
              <a:xfrm>
                <a:off x="4818965" y="271793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1" name="object 160">
                <a:extLst>
                  <a:ext uri="{FF2B5EF4-FFF2-40B4-BE49-F238E27FC236}">
                    <a16:creationId xmlns:a16="http://schemas.microsoft.com/office/drawing/2014/main" id="{637ABAA3-CD69-4CD4-85E9-D4592CE0A227}"/>
                  </a:ext>
                </a:extLst>
              </p:cNvPr>
              <p:cNvSpPr/>
              <p:nvPr/>
            </p:nvSpPr>
            <p:spPr>
              <a:xfrm>
                <a:off x="4776460" y="2749066"/>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2" name="object 161">
                <a:extLst>
                  <a:ext uri="{FF2B5EF4-FFF2-40B4-BE49-F238E27FC236}">
                    <a16:creationId xmlns:a16="http://schemas.microsoft.com/office/drawing/2014/main" id="{C86A4215-3B6B-4FA9-8D2B-4766D7A0D0DD}"/>
                  </a:ext>
                </a:extLst>
              </p:cNvPr>
              <p:cNvSpPr/>
              <p:nvPr/>
            </p:nvSpPr>
            <p:spPr>
              <a:xfrm>
                <a:off x="4868987" y="2734459"/>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3" name="object 162">
                <a:extLst>
                  <a:ext uri="{FF2B5EF4-FFF2-40B4-BE49-F238E27FC236}">
                    <a16:creationId xmlns:a16="http://schemas.microsoft.com/office/drawing/2014/main" id="{58692E80-DD5C-46C3-AC89-D05AEF8EC1D7}"/>
                  </a:ext>
                </a:extLst>
              </p:cNvPr>
              <p:cNvSpPr/>
              <p:nvPr/>
            </p:nvSpPr>
            <p:spPr>
              <a:xfrm>
                <a:off x="4826483" y="276558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4" name="object 163">
                <a:extLst>
                  <a:ext uri="{FF2B5EF4-FFF2-40B4-BE49-F238E27FC236}">
                    <a16:creationId xmlns:a16="http://schemas.microsoft.com/office/drawing/2014/main" id="{54BC0125-2F1D-4750-B23E-0073F7C40D1C}"/>
                  </a:ext>
                </a:extLst>
              </p:cNvPr>
              <p:cNvSpPr/>
              <p:nvPr/>
            </p:nvSpPr>
            <p:spPr>
              <a:xfrm>
                <a:off x="4948438" y="27490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5" name="object 164">
                <a:extLst>
                  <a:ext uri="{FF2B5EF4-FFF2-40B4-BE49-F238E27FC236}">
                    <a16:creationId xmlns:a16="http://schemas.microsoft.com/office/drawing/2014/main" id="{A9AA7878-E3AB-46CC-A4A7-9F1C02E1352F}"/>
                  </a:ext>
                </a:extLst>
              </p:cNvPr>
              <p:cNvSpPr/>
              <p:nvPr/>
            </p:nvSpPr>
            <p:spPr>
              <a:xfrm>
                <a:off x="4905934" y="278019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6" name="object 165">
                <a:extLst>
                  <a:ext uri="{FF2B5EF4-FFF2-40B4-BE49-F238E27FC236}">
                    <a16:creationId xmlns:a16="http://schemas.microsoft.com/office/drawing/2014/main" id="{E81A45B3-2682-46D6-8F9C-40EAAA86DFB3}"/>
                  </a:ext>
                </a:extLst>
              </p:cNvPr>
              <p:cNvSpPr/>
              <p:nvPr/>
            </p:nvSpPr>
            <p:spPr>
              <a:xfrm>
                <a:off x="4985712" y="27490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7" name="object 166">
                <a:extLst>
                  <a:ext uri="{FF2B5EF4-FFF2-40B4-BE49-F238E27FC236}">
                    <a16:creationId xmlns:a16="http://schemas.microsoft.com/office/drawing/2014/main" id="{2930CA4D-C79C-4B99-A950-179FAF04B58F}"/>
                  </a:ext>
                </a:extLst>
              </p:cNvPr>
              <p:cNvSpPr/>
              <p:nvPr/>
            </p:nvSpPr>
            <p:spPr>
              <a:xfrm>
                <a:off x="4943207" y="278019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8" name="object 167">
                <a:extLst>
                  <a:ext uri="{FF2B5EF4-FFF2-40B4-BE49-F238E27FC236}">
                    <a16:creationId xmlns:a16="http://schemas.microsoft.com/office/drawing/2014/main" id="{B40A3850-9EE4-4F83-A06A-83CC07270380}"/>
                  </a:ext>
                </a:extLst>
              </p:cNvPr>
              <p:cNvSpPr/>
              <p:nvPr/>
            </p:nvSpPr>
            <p:spPr>
              <a:xfrm>
                <a:off x="4998215" y="27490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19" name="object 168">
                <a:extLst>
                  <a:ext uri="{FF2B5EF4-FFF2-40B4-BE49-F238E27FC236}">
                    <a16:creationId xmlns:a16="http://schemas.microsoft.com/office/drawing/2014/main" id="{02916ADD-7E34-4C7F-8E7A-FF72ED811DE4}"/>
                  </a:ext>
                </a:extLst>
              </p:cNvPr>
              <p:cNvSpPr/>
              <p:nvPr/>
            </p:nvSpPr>
            <p:spPr>
              <a:xfrm>
                <a:off x="4955711" y="278019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0" name="object 169">
                <a:extLst>
                  <a:ext uri="{FF2B5EF4-FFF2-40B4-BE49-F238E27FC236}">
                    <a16:creationId xmlns:a16="http://schemas.microsoft.com/office/drawing/2014/main" id="{E0E3A53F-DA9D-48B7-952F-0D8536901734}"/>
                  </a:ext>
                </a:extLst>
              </p:cNvPr>
              <p:cNvSpPr/>
              <p:nvPr/>
            </p:nvSpPr>
            <p:spPr>
              <a:xfrm>
                <a:off x="5028216" y="27490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1" name="object 170">
                <a:extLst>
                  <a:ext uri="{FF2B5EF4-FFF2-40B4-BE49-F238E27FC236}">
                    <a16:creationId xmlns:a16="http://schemas.microsoft.com/office/drawing/2014/main" id="{029E9039-A767-427C-8C47-C044735A0430}"/>
                  </a:ext>
                </a:extLst>
              </p:cNvPr>
              <p:cNvSpPr/>
              <p:nvPr/>
            </p:nvSpPr>
            <p:spPr>
              <a:xfrm>
                <a:off x="4985712" y="2780195"/>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2" name="object 171">
                <a:extLst>
                  <a:ext uri="{FF2B5EF4-FFF2-40B4-BE49-F238E27FC236}">
                    <a16:creationId xmlns:a16="http://schemas.microsoft.com/office/drawing/2014/main" id="{8523B34A-9CD2-461C-8B05-6229283F69ED}"/>
                  </a:ext>
                </a:extLst>
              </p:cNvPr>
              <p:cNvSpPr/>
              <p:nvPr/>
            </p:nvSpPr>
            <p:spPr>
              <a:xfrm>
                <a:off x="5070720" y="2765587"/>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3" name="object 172">
                <a:extLst>
                  <a:ext uri="{FF2B5EF4-FFF2-40B4-BE49-F238E27FC236}">
                    <a16:creationId xmlns:a16="http://schemas.microsoft.com/office/drawing/2014/main" id="{A4292750-95DE-4BF4-BEBD-81FDF28BBC66}"/>
                  </a:ext>
                </a:extLst>
              </p:cNvPr>
              <p:cNvSpPr/>
              <p:nvPr/>
            </p:nvSpPr>
            <p:spPr>
              <a:xfrm>
                <a:off x="5028216" y="2796716"/>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4" name="object 173">
                <a:extLst>
                  <a:ext uri="{FF2B5EF4-FFF2-40B4-BE49-F238E27FC236}">
                    <a16:creationId xmlns:a16="http://schemas.microsoft.com/office/drawing/2014/main" id="{AA855903-2623-4D5B-BF64-1F1B62403783}"/>
                  </a:ext>
                </a:extLst>
              </p:cNvPr>
              <p:cNvSpPr/>
              <p:nvPr/>
            </p:nvSpPr>
            <p:spPr>
              <a:xfrm>
                <a:off x="5308417" y="2940868"/>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5" name="object 174">
                <a:extLst>
                  <a:ext uri="{FF2B5EF4-FFF2-40B4-BE49-F238E27FC236}">
                    <a16:creationId xmlns:a16="http://schemas.microsoft.com/office/drawing/2014/main" id="{C152C695-A1C7-4BCB-A1F8-6D9584858DD5}"/>
                  </a:ext>
                </a:extLst>
              </p:cNvPr>
              <p:cNvSpPr/>
              <p:nvPr/>
            </p:nvSpPr>
            <p:spPr>
              <a:xfrm>
                <a:off x="5265913" y="297199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6" name="object 175">
                <a:extLst>
                  <a:ext uri="{FF2B5EF4-FFF2-40B4-BE49-F238E27FC236}">
                    <a16:creationId xmlns:a16="http://schemas.microsoft.com/office/drawing/2014/main" id="{13726BB6-1559-4A7E-AC8A-F1EDCEFE592D}"/>
                  </a:ext>
                </a:extLst>
              </p:cNvPr>
              <p:cNvSpPr/>
              <p:nvPr/>
            </p:nvSpPr>
            <p:spPr>
              <a:xfrm>
                <a:off x="5387868" y="2993308"/>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7" name="object 176">
                <a:extLst>
                  <a:ext uri="{FF2B5EF4-FFF2-40B4-BE49-F238E27FC236}">
                    <a16:creationId xmlns:a16="http://schemas.microsoft.com/office/drawing/2014/main" id="{C4AB48B2-5907-4632-B786-D1D4E6BB2CDB}"/>
                  </a:ext>
                </a:extLst>
              </p:cNvPr>
              <p:cNvSpPr/>
              <p:nvPr/>
            </p:nvSpPr>
            <p:spPr>
              <a:xfrm>
                <a:off x="5345362" y="302443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8" name="object 177">
                <a:extLst>
                  <a:ext uri="{FF2B5EF4-FFF2-40B4-BE49-F238E27FC236}">
                    <a16:creationId xmlns:a16="http://schemas.microsoft.com/office/drawing/2014/main" id="{390DB3D4-2FAD-420C-BBEC-C9FDC0679835}"/>
                  </a:ext>
                </a:extLst>
              </p:cNvPr>
              <p:cNvSpPr/>
              <p:nvPr/>
            </p:nvSpPr>
            <p:spPr>
              <a:xfrm>
                <a:off x="5400619" y="2993308"/>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29" name="object 178">
                <a:extLst>
                  <a:ext uri="{FF2B5EF4-FFF2-40B4-BE49-F238E27FC236}">
                    <a16:creationId xmlns:a16="http://schemas.microsoft.com/office/drawing/2014/main" id="{F34F5CFE-3205-481F-A4A2-A1E123C5C7BB}"/>
                  </a:ext>
                </a:extLst>
              </p:cNvPr>
              <p:cNvSpPr/>
              <p:nvPr/>
            </p:nvSpPr>
            <p:spPr>
              <a:xfrm>
                <a:off x="5358115" y="302443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0" name="object 179">
                <a:extLst>
                  <a:ext uri="{FF2B5EF4-FFF2-40B4-BE49-F238E27FC236}">
                    <a16:creationId xmlns:a16="http://schemas.microsoft.com/office/drawing/2014/main" id="{EF792954-EBD9-402F-90EE-2A0FB8BD2330}"/>
                  </a:ext>
                </a:extLst>
              </p:cNvPr>
              <p:cNvSpPr/>
              <p:nvPr/>
            </p:nvSpPr>
            <p:spPr>
              <a:xfrm>
                <a:off x="5620333" y="3057677"/>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1" name="object 180">
                <a:extLst>
                  <a:ext uri="{FF2B5EF4-FFF2-40B4-BE49-F238E27FC236}">
                    <a16:creationId xmlns:a16="http://schemas.microsoft.com/office/drawing/2014/main" id="{A1496D14-4684-4637-A289-711D101D0109}"/>
                  </a:ext>
                </a:extLst>
              </p:cNvPr>
              <p:cNvSpPr/>
              <p:nvPr/>
            </p:nvSpPr>
            <p:spPr>
              <a:xfrm>
                <a:off x="5577828" y="3088807"/>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2" name="object 181">
                <a:extLst>
                  <a:ext uri="{FF2B5EF4-FFF2-40B4-BE49-F238E27FC236}">
                    <a16:creationId xmlns:a16="http://schemas.microsoft.com/office/drawing/2014/main" id="{87464587-F460-4A66-9B2B-55EC65A20497}"/>
                  </a:ext>
                </a:extLst>
              </p:cNvPr>
              <p:cNvSpPr/>
              <p:nvPr/>
            </p:nvSpPr>
            <p:spPr>
              <a:xfrm>
                <a:off x="5662837" y="3148910"/>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3" name="object 182">
                <a:extLst>
                  <a:ext uri="{FF2B5EF4-FFF2-40B4-BE49-F238E27FC236}">
                    <a16:creationId xmlns:a16="http://schemas.microsoft.com/office/drawing/2014/main" id="{D41B194D-6ADC-4CB7-AC8D-47D464C5774A}"/>
                  </a:ext>
                </a:extLst>
              </p:cNvPr>
              <p:cNvSpPr/>
              <p:nvPr/>
            </p:nvSpPr>
            <p:spPr>
              <a:xfrm>
                <a:off x="5620333" y="3180039"/>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4" name="object 183">
                <a:extLst>
                  <a:ext uri="{FF2B5EF4-FFF2-40B4-BE49-F238E27FC236}">
                    <a16:creationId xmlns:a16="http://schemas.microsoft.com/office/drawing/2014/main" id="{850C949A-9FE4-4CBC-84DC-6B1E24A5EE06}"/>
                  </a:ext>
                </a:extLst>
              </p:cNvPr>
              <p:cNvSpPr/>
              <p:nvPr/>
            </p:nvSpPr>
            <p:spPr>
              <a:xfrm>
                <a:off x="5770407" y="318554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5" name="object 184">
                <a:extLst>
                  <a:ext uri="{FF2B5EF4-FFF2-40B4-BE49-F238E27FC236}">
                    <a16:creationId xmlns:a16="http://schemas.microsoft.com/office/drawing/2014/main" id="{DAE3BACC-F23F-4153-8786-3BA4D3204321}"/>
                  </a:ext>
                </a:extLst>
              </p:cNvPr>
              <p:cNvSpPr/>
              <p:nvPr/>
            </p:nvSpPr>
            <p:spPr>
              <a:xfrm>
                <a:off x="5727902" y="3216674"/>
                <a:ext cx="85688" cy="0"/>
              </a:xfrm>
              <a:custGeom>
                <a:avLst/>
                <a:gdLst/>
                <a:ahLst/>
                <a:cxnLst/>
                <a:rect l="l" t="t" r="r" b="b"/>
                <a:pathLst>
                  <a:path w="75564">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6" name="object 185">
                <a:extLst>
                  <a:ext uri="{FF2B5EF4-FFF2-40B4-BE49-F238E27FC236}">
                    <a16:creationId xmlns:a16="http://schemas.microsoft.com/office/drawing/2014/main" id="{913E1A5D-09AA-460F-9202-F078EA2A6261}"/>
                  </a:ext>
                </a:extLst>
              </p:cNvPr>
              <p:cNvSpPr/>
              <p:nvPr/>
            </p:nvSpPr>
            <p:spPr>
              <a:xfrm>
                <a:off x="6096053" y="3278215"/>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7" name="object 186">
                <a:extLst>
                  <a:ext uri="{FF2B5EF4-FFF2-40B4-BE49-F238E27FC236}">
                    <a16:creationId xmlns:a16="http://schemas.microsoft.com/office/drawing/2014/main" id="{3ADD4A8C-63E1-4F87-ADF3-72651093997B}"/>
                  </a:ext>
                </a:extLst>
              </p:cNvPr>
              <p:cNvSpPr/>
              <p:nvPr/>
            </p:nvSpPr>
            <p:spPr>
              <a:xfrm>
                <a:off x="6053550" y="3309344"/>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8" name="object 187">
                <a:extLst>
                  <a:ext uri="{FF2B5EF4-FFF2-40B4-BE49-F238E27FC236}">
                    <a16:creationId xmlns:a16="http://schemas.microsoft.com/office/drawing/2014/main" id="{3E91BCC1-2676-4188-946E-42BB26939F96}"/>
                  </a:ext>
                </a:extLst>
              </p:cNvPr>
              <p:cNvSpPr/>
              <p:nvPr/>
            </p:nvSpPr>
            <p:spPr>
              <a:xfrm>
                <a:off x="6122538" y="3300484"/>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39" name="object 188">
                <a:extLst>
                  <a:ext uri="{FF2B5EF4-FFF2-40B4-BE49-F238E27FC236}">
                    <a16:creationId xmlns:a16="http://schemas.microsoft.com/office/drawing/2014/main" id="{72C432CE-427D-4618-9EA7-58055571760F}"/>
                  </a:ext>
                </a:extLst>
              </p:cNvPr>
              <p:cNvSpPr/>
              <p:nvPr/>
            </p:nvSpPr>
            <p:spPr>
              <a:xfrm>
                <a:off x="6080034" y="3331613"/>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0" name="object 189">
                <a:extLst>
                  <a:ext uri="{FF2B5EF4-FFF2-40B4-BE49-F238E27FC236}">
                    <a16:creationId xmlns:a16="http://schemas.microsoft.com/office/drawing/2014/main" id="{C8054291-31D9-4B8A-BF9F-003C851A46DD}"/>
                  </a:ext>
                </a:extLst>
              </p:cNvPr>
              <p:cNvSpPr/>
              <p:nvPr/>
            </p:nvSpPr>
            <p:spPr>
              <a:xfrm>
                <a:off x="6401104" y="3378785"/>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1" name="object 190">
                <a:extLst>
                  <a:ext uri="{FF2B5EF4-FFF2-40B4-BE49-F238E27FC236}">
                    <a16:creationId xmlns:a16="http://schemas.microsoft.com/office/drawing/2014/main" id="{431F11A6-6761-4CD3-8C5C-598C1C7EA229}"/>
                  </a:ext>
                </a:extLst>
              </p:cNvPr>
              <p:cNvSpPr/>
              <p:nvPr/>
            </p:nvSpPr>
            <p:spPr>
              <a:xfrm>
                <a:off x="6358599" y="3409914"/>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2" name="object 191">
                <a:extLst>
                  <a:ext uri="{FF2B5EF4-FFF2-40B4-BE49-F238E27FC236}">
                    <a16:creationId xmlns:a16="http://schemas.microsoft.com/office/drawing/2014/main" id="{89F9721D-8E2F-49C4-B448-485A93240339}"/>
                  </a:ext>
                </a:extLst>
              </p:cNvPr>
              <p:cNvSpPr/>
              <p:nvPr/>
            </p:nvSpPr>
            <p:spPr>
              <a:xfrm>
                <a:off x="6691441" y="342260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3" name="object 192">
                <a:extLst>
                  <a:ext uri="{FF2B5EF4-FFF2-40B4-BE49-F238E27FC236}">
                    <a16:creationId xmlns:a16="http://schemas.microsoft.com/office/drawing/2014/main" id="{957D1E00-998A-4539-8D4F-AF2A2C086D93}"/>
                  </a:ext>
                </a:extLst>
              </p:cNvPr>
              <p:cNvSpPr/>
              <p:nvPr/>
            </p:nvSpPr>
            <p:spPr>
              <a:xfrm>
                <a:off x="6648937" y="345373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4" name="object 193">
                <a:extLst>
                  <a:ext uri="{FF2B5EF4-FFF2-40B4-BE49-F238E27FC236}">
                    <a16:creationId xmlns:a16="http://schemas.microsoft.com/office/drawing/2014/main" id="{2DA06579-EC1A-4869-8E08-F7C774325A7F}"/>
                  </a:ext>
                </a:extLst>
              </p:cNvPr>
              <p:cNvSpPr/>
              <p:nvPr/>
            </p:nvSpPr>
            <p:spPr>
              <a:xfrm>
                <a:off x="6799336" y="34484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5" name="object 194">
                <a:extLst>
                  <a:ext uri="{FF2B5EF4-FFF2-40B4-BE49-F238E27FC236}">
                    <a16:creationId xmlns:a16="http://schemas.microsoft.com/office/drawing/2014/main" id="{0A9645D1-E098-4D0E-80C7-9EF8DBE4FCD1}"/>
                  </a:ext>
                </a:extLst>
              </p:cNvPr>
              <p:cNvSpPr/>
              <p:nvPr/>
            </p:nvSpPr>
            <p:spPr>
              <a:xfrm>
                <a:off x="6756831" y="347959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6" name="object 195">
                <a:extLst>
                  <a:ext uri="{FF2B5EF4-FFF2-40B4-BE49-F238E27FC236}">
                    <a16:creationId xmlns:a16="http://schemas.microsoft.com/office/drawing/2014/main" id="{5D13440A-AB7E-41BD-8613-1DF311929940}"/>
                  </a:ext>
                </a:extLst>
              </p:cNvPr>
              <p:cNvSpPr/>
              <p:nvPr/>
            </p:nvSpPr>
            <p:spPr>
              <a:xfrm>
                <a:off x="6892519" y="34484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7" name="object 196">
                <a:extLst>
                  <a:ext uri="{FF2B5EF4-FFF2-40B4-BE49-F238E27FC236}">
                    <a16:creationId xmlns:a16="http://schemas.microsoft.com/office/drawing/2014/main" id="{C995D763-AEFB-4108-9167-45076E725113}"/>
                  </a:ext>
                </a:extLst>
              </p:cNvPr>
              <p:cNvSpPr/>
              <p:nvPr/>
            </p:nvSpPr>
            <p:spPr>
              <a:xfrm>
                <a:off x="6850014" y="347959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8" name="object 197">
                <a:extLst>
                  <a:ext uri="{FF2B5EF4-FFF2-40B4-BE49-F238E27FC236}">
                    <a16:creationId xmlns:a16="http://schemas.microsoft.com/office/drawing/2014/main" id="{0E108DE8-CA5D-4A2C-989F-0AA6285670C6}"/>
                  </a:ext>
                </a:extLst>
              </p:cNvPr>
              <p:cNvSpPr/>
              <p:nvPr/>
            </p:nvSpPr>
            <p:spPr>
              <a:xfrm>
                <a:off x="6970007" y="34484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49" name="object 198">
                <a:extLst>
                  <a:ext uri="{FF2B5EF4-FFF2-40B4-BE49-F238E27FC236}">
                    <a16:creationId xmlns:a16="http://schemas.microsoft.com/office/drawing/2014/main" id="{C9137DF0-7AF7-4AFE-8940-958BEA9C26C1}"/>
                  </a:ext>
                </a:extLst>
              </p:cNvPr>
              <p:cNvSpPr/>
              <p:nvPr/>
            </p:nvSpPr>
            <p:spPr>
              <a:xfrm>
                <a:off x="6927504" y="347959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0" name="object 199">
                <a:extLst>
                  <a:ext uri="{FF2B5EF4-FFF2-40B4-BE49-F238E27FC236}">
                    <a16:creationId xmlns:a16="http://schemas.microsoft.com/office/drawing/2014/main" id="{43BD4CE4-E937-4D3E-B168-8C753306B570}"/>
                  </a:ext>
                </a:extLst>
              </p:cNvPr>
              <p:cNvSpPr/>
              <p:nvPr/>
            </p:nvSpPr>
            <p:spPr>
              <a:xfrm>
                <a:off x="7008262" y="344846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1" name="object 200">
                <a:extLst>
                  <a:ext uri="{FF2B5EF4-FFF2-40B4-BE49-F238E27FC236}">
                    <a16:creationId xmlns:a16="http://schemas.microsoft.com/office/drawing/2014/main" id="{40453344-5D2D-43F2-AD33-2B0491C684B4}"/>
                  </a:ext>
                </a:extLst>
              </p:cNvPr>
              <p:cNvSpPr/>
              <p:nvPr/>
            </p:nvSpPr>
            <p:spPr>
              <a:xfrm>
                <a:off x="6965757" y="347959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2" name="object 201">
                <a:extLst>
                  <a:ext uri="{FF2B5EF4-FFF2-40B4-BE49-F238E27FC236}">
                    <a16:creationId xmlns:a16="http://schemas.microsoft.com/office/drawing/2014/main" id="{7786FB41-EC16-4539-8025-8C68EE2F627D}"/>
                  </a:ext>
                </a:extLst>
              </p:cNvPr>
              <p:cNvSpPr/>
              <p:nvPr/>
            </p:nvSpPr>
            <p:spPr>
              <a:xfrm>
                <a:off x="7185799" y="3472891"/>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3" name="object 202">
                <a:extLst>
                  <a:ext uri="{FF2B5EF4-FFF2-40B4-BE49-F238E27FC236}">
                    <a16:creationId xmlns:a16="http://schemas.microsoft.com/office/drawing/2014/main" id="{E6766A16-E757-42F6-8F24-6D7BC78816C2}"/>
                  </a:ext>
                </a:extLst>
              </p:cNvPr>
              <p:cNvSpPr/>
              <p:nvPr/>
            </p:nvSpPr>
            <p:spPr>
              <a:xfrm>
                <a:off x="7143294" y="3504020"/>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4" name="object 203">
                <a:extLst>
                  <a:ext uri="{FF2B5EF4-FFF2-40B4-BE49-F238E27FC236}">
                    <a16:creationId xmlns:a16="http://schemas.microsoft.com/office/drawing/2014/main" id="{901641AA-5CFF-44C1-8DFD-D003780A2AE1}"/>
                  </a:ext>
                </a:extLst>
              </p:cNvPr>
              <p:cNvSpPr/>
              <p:nvPr/>
            </p:nvSpPr>
            <p:spPr>
              <a:xfrm>
                <a:off x="7525178" y="357992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5" name="object 204">
                <a:extLst>
                  <a:ext uri="{FF2B5EF4-FFF2-40B4-BE49-F238E27FC236}">
                    <a16:creationId xmlns:a16="http://schemas.microsoft.com/office/drawing/2014/main" id="{772E37FB-0645-4FD2-8D79-D18BD27B899B}"/>
                  </a:ext>
                </a:extLst>
              </p:cNvPr>
              <p:cNvSpPr/>
              <p:nvPr/>
            </p:nvSpPr>
            <p:spPr>
              <a:xfrm>
                <a:off x="7482675" y="3611056"/>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6" name="object 205">
                <a:extLst>
                  <a:ext uri="{FF2B5EF4-FFF2-40B4-BE49-F238E27FC236}">
                    <a16:creationId xmlns:a16="http://schemas.microsoft.com/office/drawing/2014/main" id="{B0E81CF7-9DC8-4572-8039-0CFC29CF0949}"/>
                  </a:ext>
                </a:extLst>
              </p:cNvPr>
              <p:cNvSpPr/>
              <p:nvPr/>
            </p:nvSpPr>
            <p:spPr>
              <a:xfrm>
                <a:off x="7569005" y="357992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7" name="object 206">
                <a:extLst>
                  <a:ext uri="{FF2B5EF4-FFF2-40B4-BE49-F238E27FC236}">
                    <a16:creationId xmlns:a16="http://schemas.microsoft.com/office/drawing/2014/main" id="{3FE5B2BC-E26F-4204-98EA-3B4BD92C99AD}"/>
                  </a:ext>
                </a:extLst>
              </p:cNvPr>
              <p:cNvSpPr/>
              <p:nvPr/>
            </p:nvSpPr>
            <p:spPr>
              <a:xfrm>
                <a:off x="7526503" y="3611056"/>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8" name="object 207">
                <a:extLst>
                  <a:ext uri="{FF2B5EF4-FFF2-40B4-BE49-F238E27FC236}">
                    <a16:creationId xmlns:a16="http://schemas.microsoft.com/office/drawing/2014/main" id="{F99FACA8-30B4-488E-BFA9-28E8930A2518}"/>
                  </a:ext>
                </a:extLst>
              </p:cNvPr>
              <p:cNvSpPr/>
              <p:nvPr/>
            </p:nvSpPr>
            <p:spPr>
              <a:xfrm>
                <a:off x="7649750" y="3605070"/>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59" name="object 208">
                <a:extLst>
                  <a:ext uri="{FF2B5EF4-FFF2-40B4-BE49-F238E27FC236}">
                    <a16:creationId xmlns:a16="http://schemas.microsoft.com/office/drawing/2014/main" id="{D2943060-73B1-40C0-829E-47289B5B7AC2}"/>
                  </a:ext>
                </a:extLst>
              </p:cNvPr>
              <p:cNvSpPr/>
              <p:nvPr/>
            </p:nvSpPr>
            <p:spPr>
              <a:xfrm>
                <a:off x="7607245" y="3636199"/>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0" name="object 209">
                <a:extLst>
                  <a:ext uri="{FF2B5EF4-FFF2-40B4-BE49-F238E27FC236}">
                    <a16:creationId xmlns:a16="http://schemas.microsoft.com/office/drawing/2014/main" id="{E676F2CB-7A32-4B54-BAA4-17303E3F2FCA}"/>
                  </a:ext>
                </a:extLst>
              </p:cNvPr>
              <p:cNvSpPr/>
              <p:nvPr/>
            </p:nvSpPr>
            <p:spPr>
              <a:xfrm>
                <a:off x="7984226" y="375592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1" name="object 210">
                <a:extLst>
                  <a:ext uri="{FF2B5EF4-FFF2-40B4-BE49-F238E27FC236}">
                    <a16:creationId xmlns:a16="http://schemas.microsoft.com/office/drawing/2014/main" id="{349997A3-53EC-414F-BEE5-443C3FAF9299}"/>
                  </a:ext>
                </a:extLst>
              </p:cNvPr>
              <p:cNvSpPr/>
              <p:nvPr/>
            </p:nvSpPr>
            <p:spPr>
              <a:xfrm>
                <a:off x="7941720" y="378705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2" name="object 211">
                <a:extLst>
                  <a:ext uri="{FF2B5EF4-FFF2-40B4-BE49-F238E27FC236}">
                    <a16:creationId xmlns:a16="http://schemas.microsoft.com/office/drawing/2014/main" id="{A028A0A5-5491-4C5A-854A-527519E464C1}"/>
                  </a:ext>
                </a:extLst>
              </p:cNvPr>
              <p:cNvSpPr/>
              <p:nvPr/>
            </p:nvSpPr>
            <p:spPr>
              <a:xfrm>
                <a:off x="8267694" y="3755926"/>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3" name="object 212">
                <a:extLst>
                  <a:ext uri="{FF2B5EF4-FFF2-40B4-BE49-F238E27FC236}">
                    <a16:creationId xmlns:a16="http://schemas.microsoft.com/office/drawing/2014/main" id="{E89076BA-DE3E-4A07-BE52-40A9BEFC9E08}"/>
                  </a:ext>
                </a:extLst>
              </p:cNvPr>
              <p:cNvSpPr/>
              <p:nvPr/>
            </p:nvSpPr>
            <p:spPr>
              <a:xfrm>
                <a:off x="8225192" y="3787055"/>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4" name="object 213">
                <a:extLst>
                  <a:ext uri="{FF2B5EF4-FFF2-40B4-BE49-F238E27FC236}">
                    <a16:creationId xmlns:a16="http://schemas.microsoft.com/office/drawing/2014/main" id="{18AC9192-2D11-4572-A3D9-B78968B703A5}"/>
                  </a:ext>
                </a:extLst>
              </p:cNvPr>
              <p:cNvSpPr/>
              <p:nvPr/>
            </p:nvSpPr>
            <p:spPr>
              <a:xfrm>
                <a:off x="8626692" y="382345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5" name="object 214">
                <a:extLst>
                  <a:ext uri="{FF2B5EF4-FFF2-40B4-BE49-F238E27FC236}">
                    <a16:creationId xmlns:a16="http://schemas.microsoft.com/office/drawing/2014/main" id="{7D966D18-8F95-4154-BF12-73AC274AFE00}"/>
                  </a:ext>
                </a:extLst>
              </p:cNvPr>
              <p:cNvSpPr/>
              <p:nvPr/>
            </p:nvSpPr>
            <p:spPr>
              <a:xfrm>
                <a:off x="8584189" y="385458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6" name="object 215">
                <a:extLst>
                  <a:ext uri="{FF2B5EF4-FFF2-40B4-BE49-F238E27FC236}">
                    <a16:creationId xmlns:a16="http://schemas.microsoft.com/office/drawing/2014/main" id="{6DA588AA-1228-4E01-94BF-D7945FBB8B5A}"/>
                  </a:ext>
                </a:extLst>
              </p:cNvPr>
              <p:cNvSpPr/>
              <p:nvPr/>
            </p:nvSpPr>
            <p:spPr>
              <a:xfrm>
                <a:off x="8669197" y="382345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7" name="object 216">
                <a:extLst>
                  <a:ext uri="{FF2B5EF4-FFF2-40B4-BE49-F238E27FC236}">
                    <a16:creationId xmlns:a16="http://schemas.microsoft.com/office/drawing/2014/main" id="{1FFD96D6-89C9-4D46-8946-7E0F623FB844}"/>
                  </a:ext>
                </a:extLst>
              </p:cNvPr>
              <p:cNvSpPr/>
              <p:nvPr/>
            </p:nvSpPr>
            <p:spPr>
              <a:xfrm>
                <a:off x="8626692" y="385458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8" name="object 217">
                <a:extLst>
                  <a:ext uri="{FF2B5EF4-FFF2-40B4-BE49-F238E27FC236}">
                    <a16:creationId xmlns:a16="http://schemas.microsoft.com/office/drawing/2014/main" id="{2FB8084E-5E57-423F-9E21-B1DC7002CC8E}"/>
                  </a:ext>
                </a:extLst>
              </p:cNvPr>
              <p:cNvSpPr/>
              <p:nvPr/>
            </p:nvSpPr>
            <p:spPr>
              <a:xfrm>
                <a:off x="8701241" y="382345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69" name="object 218">
                <a:extLst>
                  <a:ext uri="{FF2B5EF4-FFF2-40B4-BE49-F238E27FC236}">
                    <a16:creationId xmlns:a16="http://schemas.microsoft.com/office/drawing/2014/main" id="{3E9F20F8-0D4F-4EAB-8392-C85EF1AB9C10}"/>
                  </a:ext>
                </a:extLst>
              </p:cNvPr>
              <p:cNvSpPr/>
              <p:nvPr/>
            </p:nvSpPr>
            <p:spPr>
              <a:xfrm>
                <a:off x="8658736" y="385458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0" name="object 219">
                <a:extLst>
                  <a:ext uri="{FF2B5EF4-FFF2-40B4-BE49-F238E27FC236}">
                    <a16:creationId xmlns:a16="http://schemas.microsoft.com/office/drawing/2014/main" id="{4DADA5C0-42C0-450E-B86B-BDC4B1CB317C}"/>
                  </a:ext>
                </a:extLst>
              </p:cNvPr>
              <p:cNvSpPr/>
              <p:nvPr/>
            </p:nvSpPr>
            <p:spPr>
              <a:xfrm>
                <a:off x="8677698" y="382345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1" name="object 220">
                <a:extLst>
                  <a:ext uri="{FF2B5EF4-FFF2-40B4-BE49-F238E27FC236}">
                    <a16:creationId xmlns:a16="http://schemas.microsoft.com/office/drawing/2014/main" id="{83035386-7409-41C8-B999-2071DB1C8A13}"/>
                  </a:ext>
                </a:extLst>
              </p:cNvPr>
              <p:cNvSpPr/>
              <p:nvPr/>
            </p:nvSpPr>
            <p:spPr>
              <a:xfrm>
                <a:off x="8635194" y="385458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2" name="object 221">
                <a:extLst>
                  <a:ext uri="{FF2B5EF4-FFF2-40B4-BE49-F238E27FC236}">
                    <a16:creationId xmlns:a16="http://schemas.microsoft.com/office/drawing/2014/main" id="{915B0E33-0207-4C61-ACBD-AEA529E9618D}"/>
                  </a:ext>
                </a:extLst>
              </p:cNvPr>
              <p:cNvSpPr/>
              <p:nvPr/>
            </p:nvSpPr>
            <p:spPr>
              <a:xfrm>
                <a:off x="9006289" y="387158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3" name="object 222">
                <a:extLst>
                  <a:ext uri="{FF2B5EF4-FFF2-40B4-BE49-F238E27FC236}">
                    <a16:creationId xmlns:a16="http://schemas.microsoft.com/office/drawing/2014/main" id="{FE3FAC19-6EBE-4876-A300-7EBECD0BBDD2}"/>
                  </a:ext>
                </a:extLst>
              </p:cNvPr>
              <p:cNvSpPr/>
              <p:nvPr/>
            </p:nvSpPr>
            <p:spPr>
              <a:xfrm>
                <a:off x="8963785" y="390271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4" name="object 223">
                <a:extLst>
                  <a:ext uri="{FF2B5EF4-FFF2-40B4-BE49-F238E27FC236}">
                    <a16:creationId xmlns:a16="http://schemas.microsoft.com/office/drawing/2014/main" id="{107A8331-9CBC-40D4-B984-302C7EB9AA7D}"/>
                  </a:ext>
                </a:extLst>
              </p:cNvPr>
              <p:cNvSpPr/>
              <p:nvPr/>
            </p:nvSpPr>
            <p:spPr>
              <a:xfrm>
                <a:off x="9171075" y="387158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5" name="object 224">
                <a:extLst>
                  <a:ext uri="{FF2B5EF4-FFF2-40B4-BE49-F238E27FC236}">
                    <a16:creationId xmlns:a16="http://schemas.microsoft.com/office/drawing/2014/main" id="{BB225171-EF88-41E6-8EC5-8B91CD23351D}"/>
                  </a:ext>
                </a:extLst>
              </p:cNvPr>
              <p:cNvSpPr/>
              <p:nvPr/>
            </p:nvSpPr>
            <p:spPr>
              <a:xfrm>
                <a:off x="9128571" y="390271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6" name="object 225">
                <a:extLst>
                  <a:ext uri="{FF2B5EF4-FFF2-40B4-BE49-F238E27FC236}">
                    <a16:creationId xmlns:a16="http://schemas.microsoft.com/office/drawing/2014/main" id="{2EFE081D-7B52-4A30-A555-10AA0AAA899E}"/>
                  </a:ext>
                </a:extLst>
              </p:cNvPr>
              <p:cNvSpPr/>
              <p:nvPr/>
            </p:nvSpPr>
            <p:spPr>
              <a:xfrm>
                <a:off x="9478087" y="387158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7" name="object 226">
                <a:extLst>
                  <a:ext uri="{FF2B5EF4-FFF2-40B4-BE49-F238E27FC236}">
                    <a16:creationId xmlns:a16="http://schemas.microsoft.com/office/drawing/2014/main" id="{750C68D7-4E13-423F-ABDF-0D9FD075E670}"/>
                  </a:ext>
                </a:extLst>
              </p:cNvPr>
              <p:cNvSpPr/>
              <p:nvPr/>
            </p:nvSpPr>
            <p:spPr>
              <a:xfrm>
                <a:off x="9435582" y="390271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8" name="object 227">
                <a:extLst>
                  <a:ext uri="{FF2B5EF4-FFF2-40B4-BE49-F238E27FC236}">
                    <a16:creationId xmlns:a16="http://schemas.microsoft.com/office/drawing/2014/main" id="{0A8BDA9E-594A-4871-8B77-E60E6D454C13}"/>
                  </a:ext>
                </a:extLst>
              </p:cNvPr>
              <p:cNvSpPr/>
              <p:nvPr/>
            </p:nvSpPr>
            <p:spPr>
              <a:xfrm>
                <a:off x="9537920" y="3871582"/>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79" name="object 228">
                <a:extLst>
                  <a:ext uri="{FF2B5EF4-FFF2-40B4-BE49-F238E27FC236}">
                    <a16:creationId xmlns:a16="http://schemas.microsoft.com/office/drawing/2014/main" id="{8A74F3DE-40DA-40FE-94FC-F41EDC6B5AEC}"/>
                  </a:ext>
                </a:extLst>
              </p:cNvPr>
              <p:cNvSpPr/>
              <p:nvPr/>
            </p:nvSpPr>
            <p:spPr>
              <a:xfrm>
                <a:off x="9495416" y="390271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0" name="object 229">
                <a:extLst>
                  <a:ext uri="{FF2B5EF4-FFF2-40B4-BE49-F238E27FC236}">
                    <a16:creationId xmlns:a16="http://schemas.microsoft.com/office/drawing/2014/main" id="{C9F63AF8-49CF-434F-89E0-193471790C9A}"/>
                  </a:ext>
                </a:extLst>
              </p:cNvPr>
              <p:cNvSpPr/>
              <p:nvPr/>
            </p:nvSpPr>
            <p:spPr>
              <a:xfrm>
                <a:off x="9965578" y="4046813"/>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1" name="object 230">
                <a:extLst>
                  <a:ext uri="{FF2B5EF4-FFF2-40B4-BE49-F238E27FC236}">
                    <a16:creationId xmlns:a16="http://schemas.microsoft.com/office/drawing/2014/main" id="{4204DD59-9DDB-4464-B312-82033C51E491}"/>
                  </a:ext>
                </a:extLst>
              </p:cNvPr>
              <p:cNvSpPr/>
              <p:nvPr/>
            </p:nvSpPr>
            <p:spPr>
              <a:xfrm>
                <a:off x="9923073" y="407794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2" name="object 231">
                <a:extLst>
                  <a:ext uri="{FF2B5EF4-FFF2-40B4-BE49-F238E27FC236}">
                    <a16:creationId xmlns:a16="http://schemas.microsoft.com/office/drawing/2014/main" id="{B98F685F-DEF2-423C-B7BD-69A07C5B6465}"/>
                  </a:ext>
                </a:extLst>
              </p:cNvPr>
              <p:cNvSpPr/>
              <p:nvPr/>
            </p:nvSpPr>
            <p:spPr>
              <a:xfrm>
                <a:off x="10020507" y="4046813"/>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3" name="object 232">
                <a:extLst>
                  <a:ext uri="{FF2B5EF4-FFF2-40B4-BE49-F238E27FC236}">
                    <a16:creationId xmlns:a16="http://schemas.microsoft.com/office/drawing/2014/main" id="{EF6677E5-BF62-4268-80AA-CEFBF44C4E74}"/>
                  </a:ext>
                </a:extLst>
              </p:cNvPr>
              <p:cNvSpPr/>
              <p:nvPr/>
            </p:nvSpPr>
            <p:spPr>
              <a:xfrm>
                <a:off x="9978004" y="407794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4" name="object 233">
                <a:extLst>
                  <a:ext uri="{FF2B5EF4-FFF2-40B4-BE49-F238E27FC236}">
                    <a16:creationId xmlns:a16="http://schemas.microsoft.com/office/drawing/2014/main" id="{744C1F9F-DD9E-4AA7-BC58-291239662C0F}"/>
                  </a:ext>
                </a:extLst>
              </p:cNvPr>
              <p:cNvSpPr/>
              <p:nvPr/>
            </p:nvSpPr>
            <p:spPr>
              <a:xfrm>
                <a:off x="10187254" y="4046813"/>
                <a:ext cx="0" cy="62756"/>
              </a:xfrm>
              <a:custGeom>
                <a:avLst/>
                <a:gdLst/>
                <a:ahLst/>
                <a:cxnLst/>
                <a:rect l="l" t="t" r="r" b="b"/>
                <a:pathLst>
                  <a:path h="75564">
                    <a:moveTo>
                      <a:pt x="0" y="0"/>
                    </a:moveTo>
                    <a:lnTo>
                      <a:pt x="0" y="74968"/>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sp>
            <p:nvSpPr>
              <p:cNvPr id="285" name="object 234">
                <a:extLst>
                  <a:ext uri="{FF2B5EF4-FFF2-40B4-BE49-F238E27FC236}">
                    <a16:creationId xmlns:a16="http://schemas.microsoft.com/office/drawing/2014/main" id="{C7CF8210-E56E-437B-A856-FE99167A054C}"/>
                  </a:ext>
                </a:extLst>
              </p:cNvPr>
              <p:cNvSpPr/>
              <p:nvPr/>
            </p:nvSpPr>
            <p:spPr>
              <a:xfrm>
                <a:off x="10144750" y="4077941"/>
                <a:ext cx="85688" cy="0"/>
              </a:xfrm>
              <a:custGeom>
                <a:avLst/>
                <a:gdLst/>
                <a:ahLst/>
                <a:cxnLst/>
                <a:rect l="l" t="t" r="r" b="b"/>
                <a:pathLst>
                  <a:path w="75565">
                    <a:moveTo>
                      <a:pt x="0" y="0"/>
                    </a:moveTo>
                    <a:lnTo>
                      <a:pt x="74968" y="0"/>
                    </a:lnTo>
                  </a:path>
                </a:pathLst>
              </a:custGeom>
              <a:ln w="12700">
                <a:solidFill>
                  <a:srgbClr val="808285"/>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sp>
          <p:nvSpPr>
            <p:cNvPr id="286" name="PBO line">
              <a:extLst>
                <a:ext uri="{FF2B5EF4-FFF2-40B4-BE49-F238E27FC236}">
                  <a16:creationId xmlns:a16="http://schemas.microsoft.com/office/drawing/2014/main" id="{B2F6D5CB-D496-48E4-BE11-440906B08B45}"/>
                </a:ext>
              </a:extLst>
            </p:cNvPr>
            <p:cNvSpPr/>
            <p:nvPr/>
          </p:nvSpPr>
          <p:spPr>
            <a:xfrm>
              <a:off x="1446088" y="1283985"/>
              <a:ext cx="8747373" cy="2794474"/>
            </a:xfrm>
            <a:custGeom>
              <a:avLst/>
              <a:gdLst/>
              <a:ahLst/>
              <a:cxnLst/>
              <a:rect l="l" t="t" r="r" b="b"/>
              <a:pathLst>
                <a:path w="7713980" h="3364865">
                  <a:moveTo>
                    <a:pt x="7713408" y="3364242"/>
                  </a:moveTo>
                  <a:lnTo>
                    <a:pt x="7476972" y="3364242"/>
                  </a:lnTo>
                  <a:lnTo>
                    <a:pt x="7476972" y="3259289"/>
                  </a:lnTo>
                  <a:lnTo>
                    <a:pt x="7340892" y="3259289"/>
                  </a:lnTo>
                  <a:lnTo>
                    <a:pt x="7340892" y="3153181"/>
                  </a:lnTo>
                  <a:lnTo>
                    <a:pt x="6465519" y="3153181"/>
                  </a:lnTo>
                  <a:lnTo>
                    <a:pt x="6465519" y="3095523"/>
                  </a:lnTo>
                  <a:lnTo>
                    <a:pt x="6163348" y="3095523"/>
                  </a:lnTo>
                  <a:lnTo>
                    <a:pt x="6163348" y="3051695"/>
                  </a:lnTo>
                  <a:lnTo>
                    <a:pt x="6120676" y="3051695"/>
                  </a:lnTo>
                  <a:lnTo>
                    <a:pt x="6120676" y="3015945"/>
                  </a:lnTo>
                  <a:lnTo>
                    <a:pt x="5737771" y="3015945"/>
                  </a:lnTo>
                  <a:lnTo>
                    <a:pt x="5737771" y="2970961"/>
                  </a:lnTo>
                  <a:lnTo>
                    <a:pt x="5718162" y="2970961"/>
                  </a:lnTo>
                  <a:lnTo>
                    <a:pt x="5718162" y="2942132"/>
                  </a:lnTo>
                  <a:lnTo>
                    <a:pt x="5572848" y="2942132"/>
                  </a:lnTo>
                  <a:lnTo>
                    <a:pt x="5572848" y="2908681"/>
                  </a:lnTo>
                  <a:lnTo>
                    <a:pt x="5481726" y="2908681"/>
                  </a:lnTo>
                  <a:lnTo>
                    <a:pt x="5481726" y="2833712"/>
                  </a:lnTo>
                  <a:lnTo>
                    <a:pt x="5426367" y="2833712"/>
                  </a:lnTo>
                  <a:lnTo>
                    <a:pt x="5426367" y="2803728"/>
                  </a:lnTo>
                  <a:lnTo>
                    <a:pt x="5248757" y="2803728"/>
                  </a:lnTo>
                  <a:lnTo>
                    <a:pt x="5248757" y="2770276"/>
                  </a:lnTo>
                  <a:lnTo>
                    <a:pt x="5227434" y="2770276"/>
                  </a:lnTo>
                  <a:lnTo>
                    <a:pt x="5227434" y="2735681"/>
                  </a:lnTo>
                  <a:lnTo>
                    <a:pt x="5199164" y="2735681"/>
                  </a:lnTo>
                  <a:lnTo>
                    <a:pt x="5199164" y="2720695"/>
                  </a:lnTo>
                  <a:lnTo>
                    <a:pt x="5186476" y="2720695"/>
                  </a:lnTo>
                  <a:lnTo>
                    <a:pt x="5186476" y="2704541"/>
                  </a:lnTo>
                  <a:lnTo>
                    <a:pt x="5087302" y="2704541"/>
                  </a:lnTo>
                  <a:lnTo>
                    <a:pt x="5087302" y="2671102"/>
                  </a:lnTo>
                  <a:lnTo>
                    <a:pt x="5023866" y="2671102"/>
                  </a:lnTo>
                  <a:lnTo>
                    <a:pt x="5023866" y="2642260"/>
                  </a:lnTo>
                  <a:lnTo>
                    <a:pt x="4660569" y="2642260"/>
                  </a:lnTo>
                  <a:lnTo>
                    <a:pt x="4660569" y="2614587"/>
                  </a:lnTo>
                  <a:lnTo>
                    <a:pt x="4497946" y="2614587"/>
                  </a:lnTo>
                  <a:lnTo>
                    <a:pt x="4497946" y="2591523"/>
                  </a:lnTo>
                  <a:lnTo>
                    <a:pt x="4420679" y="2591523"/>
                  </a:lnTo>
                  <a:lnTo>
                    <a:pt x="4420679" y="2559227"/>
                  </a:lnTo>
                  <a:lnTo>
                    <a:pt x="4223461" y="2559227"/>
                  </a:lnTo>
                  <a:lnTo>
                    <a:pt x="4223461" y="2533853"/>
                  </a:lnTo>
                  <a:lnTo>
                    <a:pt x="4207802" y="2533853"/>
                  </a:lnTo>
                  <a:lnTo>
                    <a:pt x="4207802" y="2507322"/>
                  </a:lnTo>
                  <a:lnTo>
                    <a:pt x="4151947" y="2507322"/>
                  </a:lnTo>
                  <a:lnTo>
                    <a:pt x="4151947" y="2462339"/>
                  </a:lnTo>
                  <a:lnTo>
                    <a:pt x="4104665" y="2462339"/>
                  </a:lnTo>
                  <a:lnTo>
                    <a:pt x="4104665" y="2441587"/>
                  </a:lnTo>
                  <a:lnTo>
                    <a:pt x="4093133" y="2441587"/>
                  </a:lnTo>
                  <a:lnTo>
                    <a:pt x="4058539" y="2441587"/>
                  </a:lnTo>
                  <a:lnTo>
                    <a:pt x="4058539" y="2418524"/>
                  </a:lnTo>
                  <a:lnTo>
                    <a:pt x="4028554" y="2418524"/>
                  </a:lnTo>
                  <a:lnTo>
                    <a:pt x="4028554" y="2395448"/>
                  </a:lnTo>
                  <a:lnTo>
                    <a:pt x="3984726" y="2395448"/>
                  </a:lnTo>
                  <a:lnTo>
                    <a:pt x="3984726" y="2355088"/>
                  </a:lnTo>
                  <a:lnTo>
                    <a:pt x="3970464" y="2355088"/>
                  </a:lnTo>
                  <a:lnTo>
                    <a:pt x="3970464" y="2327402"/>
                  </a:lnTo>
                  <a:lnTo>
                    <a:pt x="3769055" y="2327402"/>
                  </a:lnTo>
                  <a:lnTo>
                    <a:pt x="3769055" y="2281275"/>
                  </a:lnTo>
                  <a:lnTo>
                    <a:pt x="3705618" y="2281275"/>
                  </a:lnTo>
                  <a:lnTo>
                    <a:pt x="3705618" y="2194775"/>
                  </a:lnTo>
                  <a:lnTo>
                    <a:pt x="3682555" y="2194775"/>
                  </a:lnTo>
                  <a:lnTo>
                    <a:pt x="3682555" y="2174011"/>
                  </a:lnTo>
                  <a:lnTo>
                    <a:pt x="3668712" y="2174011"/>
                  </a:lnTo>
                  <a:lnTo>
                    <a:pt x="3668712" y="2156714"/>
                  </a:lnTo>
                  <a:lnTo>
                    <a:pt x="3599510" y="2156714"/>
                  </a:lnTo>
                  <a:lnTo>
                    <a:pt x="3599510" y="2111730"/>
                  </a:lnTo>
                  <a:lnTo>
                    <a:pt x="3567214" y="2111730"/>
                  </a:lnTo>
                  <a:lnTo>
                    <a:pt x="3567214" y="2094433"/>
                  </a:lnTo>
                  <a:lnTo>
                    <a:pt x="3449586" y="2094433"/>
                  </a:lnTo>
                  <a:lnTo>
                    <a:pt x="3449586" y="2071370"/>
                  </a:lnTo>
                  <a:lnTo>
                    <a:pt x="3431133" y="2071370"/>
                  </a:lnTo>
                  <a:lnTo>
                    <a:pt x="3431133" y="2051761"/>
                  </a:lnTo>
                  <a:lnTo>
                    <a:pt x="3417290" y="2051761"/>
                  </a:lnTo>
                  <a:lnTo>
                    <a:pt x="3417290" y="2034463"/>
                  </a:lnTo>
                  <a:lnTo>
                    <a:pt x="3367697" y="2034463"/>
                  </a:lnTo>
                  <a:lnTo>
                    <a:pt x="3367697" y="2012556"/>
                  </a:lnTo>
                  <a:lnTo>
                    <a:pt x="3331946" y="2012556"/>
                  </a:lnTo>
                  <a:lnTo>
                    <a:pt x="3331946" y="1994103"/>
                  </a:lnTo>
                  <a:lnTo>
                    <a:pt x="3304260" y="1994103"/>
                  </a:lnTo>
                  <a:lnTo>
                    <a:pt x="3304260" y="1956041"/>
                  </a:lnTo>
                  <a:lnTo>
                    <a:pt x="3284651" y="1956041"/>
                  </a:lnTo>
                  <a:lnTo>
                    <a:pt x="3284651" y="1935276"/>
                  </a:lnTo>
                  <a:lnTo>
                    <a:pt x="3268510" y="1935276"/>
                  </a:lnTo>
                  <a:lnTo>
                    <a:pt x="3268510" y="1897214"/>
                  </a:lnTo>
                  <a:lnTo>
                    <a:pt x="3258134" y="1897214"/>
                  </a:lnTo>
                  <a:lnTo>
                    <a:pt x="3258134" y="1876463"/>
                  </a:lnTo>
                  <a:lnTo>
                    <a:pt x="3246602" y="1876463"/>
                  </a:lnTo>
                  <a:lnTo>
                    <a:pt x="3246602" y="1852244"/>
                  </a:lnTo>
                  <a:lnTo>
                    <a:pt x="3246602" y="1822246"/>
                  </a:lnTo>
                  <a:lnTo>
                    <a:pt x="3183166" y="1822246"/>
                  </a:lnTo>
                  <a:lnTo>
                    <a:pt x="3183166" y="1801495"/>
                  </a:lnTo>
                  <a:lnTo>
                    <a:pt x="3060915" y="1801495"/>
                  </a:lnTo>
                  <a:lnTo>
                    <a:pt x="3060915" y="1781886"/>
                  </a:lnTo>
                  <a:lnTo>
                    <a:pt x="2987103" y="1781886"/>
                  </a:lnTo>
                  <a:lnTo>
                    <a:pt x="2987103" y="1763433"/>
                  </a:lnTo>
                  <a:lnTo>
                    <a:pt x="2890215" y="1763433"/>
                  </a:lnTo>
                  <a:lnTo>
                    <a:pt x="2890215" y="1732292"/>
                  </a:lnTo>
                  <a:lnTo>
                    <a:pt x="2878683" y="1732292"/>
                  </a:lnTo>
                  <a:lnTo>
                    <a:pt x="2878683" y="1712683"/>
                  </a:lnTo>
                  <a:lnTo>
                    <a:pt x="2864853" y="1712683"/>
                  </a:lnTo>
                  <a:lnTo>
                    <a:pt x="2864853" y="1674622"/>
                  </a:lnTo>
                  <a:lnTo>
                    <a:pt x="2864853" y="1653870"/>
                  </a:lnTo>
                  <a:lnTo>
                    <a:pt x="2847543" y="1653870"/>
                  </a:lnTo>
                  <a:lnTo>
                    <a:pt x="2847543" y="1622729"/>
                  </a:lnTo>
                  <a:lnTo>
                    <a:pt x="2832557" y="1622729"/>
                  </a:lnTo>
                  <a:lnTo>
                    <a:pt x="2832557" y="1607731"/>
                  </a:lnTo>
                  <a:lnTo>
                    <a:pt x="2804871" y="1607731"/>
                  </a:lnTo>
                  <a:lnTo>
                    <a:pt x="2804871" y="1593900"/>
                  </a:lnTo>
                  <a:lnTo>
                    <a:pt x="2750667" y="1593900"/>
                  </a:lnTo>
                  <a:lnTo>
                    <a:pt x="2750667" y="1553527"/>
                  </a:lnTo>
                  <a:lnTo>
                    <a:pt x="2725293" y="1553527"/>
                  </a:lnTo>
                  <a:lnTo>
                    <a:pt x="2725293" y="1535074"/>
                  </a:lnTo>
                  <a:lnTo>
                    <a:pt x="2559215" y="1535074"/>
                  </a:lnTo>
                  <a:lnTo>
                    <a:pt x="2559215" y="1521460"/>
                  </a:lnTo>
                  <a:lnTo>
                    <a:pt x="2547683" y="1521460"/>
                  </a:lnTo>
                  <a:lnTo>
                    <a:pt x="2547683" y="1501635"/>
                  </a:lnTo>
                  <a:lnTo>
                    <a:pt x="2515387" y="1501635"/>
                  </a:lnTo>
                  <a:lnTo>
                    <a:pt x="2515387" y="1474406"/>
                  </a:lnTo>
                  <a:lnTo>
                    <a:pt x="2483104" y="1474406"/>
                  </a:lnTo>
                  <a:lnTo>
                    <a:pt x="2483104" y="1456651"/>
                  </a:lnTo>
                  <a:lnTo>
                    <a:pt x="2451963" y="1456651"/>
                  </a:lnTo>
                  <a:lnTo>
                    <a:pt x="2451963" y="1442808"/>
                  </a:lnTo>
                  <a:lnTo>
                    <a:pt x="2397747" y="1442808"/>
                  </a:lnTo>
                  <a:lnTo>
                    <a:pt x="2397747" y="1409357"/>
                  </a:lnTo>
                  <a:lnTo>
                    <a:pt x="2383917" y="1409357"/>
                  </a:lnTo>
                  <a:lnTo>
                    <a:pt x="2383917" y="1394371"/>
                  </a:lnTo>
                  <a:lnTo>
                    <a:pt x="2371229" y="1394371"/>
                  </a:lnTo>
                  <a:lnTo>
                    <a:pt x="2371229" y="1380528"/>
                  </a:lnTo>
                  <a:lnTo>
                    <a:pt x="2360841" y="1380528"/>
                  </a:lnTo>
                  <a:lnTo>
                    <a:pt x="2360841" y="1359776"/>
                  </a:lnTo>
                  <a:lnTo>
                    <a:pt x="2335466" y="1359776"/>
                  </a:lnTo>
                  <a:lnTo>
                    <a:pt x="2335466" y="1328635"/>
                  </a:lnTo>
                  <a:lnTo>
                    <a:pt x="2312403" y="1328635"/>
                  </a:lnTo>
                  <a:lnTo>
                    <a:pt x="2312403" y="1313637"/>
                  </a:lnTo>
                  <a:lnTo>
                    <a:pt x="2259355" y="1313637"/>
                  </a:lnTo>
                  <a:lnTo>
                    <a:pt x="2259355" y="1289418"/>
                  </a:lnTo>
                  <a:lnTo>
                    <a:pt x="2237435" y="1289418"/>
                  </a:lnTo>
                  <a:lnTo>
                    <a:pt x="2237435" y="1264043"/>
                  </a:lnTo>
                  <a:lnTo>
                    <a:pt x="2225903" y="1264043"/>
                  </a:lnTo>
                  <a:lnTo>
                    <a:pt x="2225903" y="1232903"/>
                  </a:lnTo>
                  <a:lnTo>
                    <a:pt x="2206294" y="1232903"/>
                  </a:lnTo>
                  <a:lnTo>
                    <a:pt x="2206294" y="1220216"/>
                  </a:lnTo>
                  <a:lnTo>
                    <a:pt x="2157857" y="1220216"/>
                  </a:lnTo>
                  <a:lnTo>
                    <a:pt x="2157857" y="1186776"/>
                  </a:lnTo>
                  <a:lnTo>
                    <a:pt x="2133638" y="1186776"/>
                  </a:lnTo>
                  <a:lnTo>
                    <a:pt x="2133638" y="1160246"/>
                  </a:lnTo>
                  <a:lnTo>
                    <a:pt x="2030996" y="1160246"/>
                  </a:lnTo>
                  <a:lnTo>
                    <a:pt x="2030996" y="1145247"/>
                  </a:lnTo>
                  <a:lnTo>
                    <a:pt x="2012543" y="1145247"/>
                  </a:lnTo>
                  <a:lnTo>
                    <a:pt x="2012543" y="1127950"/>
                  </a:lnTo>
                  <a:lnTo>
                    <a:pt x="2012543" y="1110653"/>
                  </a:lnTo>
                  <a:lnTo>
                    <a:pt x="1980247" y="1110653"/>
                  </a:lnTo>
                  <a:lnTo>
                    <a:pt x="1980247" y="1082979"/>
                  </a:lnTo>
                  <a:lnTo>
                    <a:pt x="1969871" y="1082979"/>
                  </a:lnTo>
                  <a:lnTo>
                    <a:pt x="1969871" y="1062215"/>
                  </a:lnTo>
                  <a:lnTo>
                    <a:pt x="1953729" y="1062215"/>
                  </a:lnTo>
                  <a:lnTo>
                    <a:pt x="1953729" y="1036840"/>
                  </a:lnTo>
                  <a:lnTo>
                    <a:pt x="1929498" y="1036840"/>
                  </a:lnTo>
                  <a:lnTo>
                    <a:pt x="1929498" y="1021842"/>
                  </a:lnTo>
                  <a:lnTo>
                    <a:pt x="1897214" y="1021842"/>
                  </a:lnTo>
                  <a:lnTo>
                    <a:pt x="1897214" y="998778"/>
                  </a:lnTo>
                  <a:lnTo>
                    <a:pt x="1885683" y="998778"/>
                  </a:lnTo>
                  <a:lnTo>
                    <a:pt x="1885683" y="979170"/>
                  </a:lnTo>
                  <a:lnTo>
                    <a:pt x="1875523" y="979170"/>
                  </a:lnTo>
                  <a:lnTo>
                    <a:pt x="1875523" y="960716"/>
                  </a:lnTo>
                  <a:lnTo>
                    <a:pt x="1861451" y="960716"/>
                  </a:lnTo>
                  <a:lnTo>
                    <a:pt x="1861451" y="942263"/>
                  </a:lnTo>
                  <a:lnTo>
                    <a:pt x="1846465" y="942263"/>
                  </a:lnTo>
                  <a:lnTo>
                    <a:pt x="1846465" y="930732"/>
                  </a:lnTo>
                  <a:lnTo>
                    <a:pt x="1816481" y="930732"/>
                  </a:lnTo>
                  <a:lnTo>
                    <a:pt x="1816481" y="914590"/>
                  </a:lnTo>
                  <a:lnTo>
                    <a:pt x="1804949" y="914590"/>
                  </a:lnTo>
                  <a:lnTo>
                    <a:pt x="1804949" y="882294"/>
                  </a:lnTo>
                  <a:lnTo>
                    <a:pt x="1786496" y="882294"/>
                  </a:lnTo>
                  <a:lnTo>
                    <a:pt x="1777263" y="873074"/>
                  </a:lnTo>
                  <a:lnTo>
                    <a:pt x="1777263" y="856919"/>
                  </a:lnTo>
                  <a:lnTo>
                    <a:pt x="1753044" y="856919"/>
                  </a:lnTo>
                  <a:lnTo>
                    <a:pt x="1753044" y="840778"/>
                  </a:lnTo>
                  <a:lnTo>
                    <a:pt x="1732280" y="840778"/>
                  </a:lnTo>
                  <a:lnTo>
                    <a:pt x="1718449" y="826935"/>
                  </a:lnTo>
                  <a:lnTo>
                    <a:pt x="1710740" y="819226"/>
                  </a:lnTo>
                  <a:lnTo>
                    <a:pt x="1679232" y="819226"/>
                  </a:lnTo>
                  <a:lnTo>
                    <a:pt x="1679232" y="781494"/>
                  </a:lnTo>
                  <a:lnTo>
                    <a:pt x="1627339" y="781494"/>
                  </a:lnTo>
                  <a:lnTo>
                    <a:pt x="1627339" y="768121"/>
                  </a:lnTo>
                  <a:lnTo>
                    <a:pt x="1577746" y="768121"/>
                  </a:lnTo>
                  <a:lnTo>
                    <a:pt x="1577746" y="747356"/>
                  </a:lnTo>
                  <a:lnTo>
                    <a:pt x="1533918" y="747356"/>
                  </a:lnTo>
                  <a:lnTo>
                    <a:pt x="1533918" y="734669"/>
                  </a:lnTo>
                  <a:lnTo>
                    <a:pt x="1518920" y="734669"/>
                  </a:lnTo>
                  <a:lnTo>
                    <a:pt x="1518920" y="724293"/>
                  </a:lnTo>
                  <a:lnTo>
                    <a:pt x="1499311" y="724293"/>
                  </a:lnTo>
                  <a:lnTo>
                    <a:pt x="1499311" y="709295"/>
                  </a:lnTo>
                  <a:lnTo>
                    <a:pt x="1475092" y="709295"/>
                  </a:lnTo>
                  <a:lnTo>
                    <a:pt x="1475092" y="683920"/>
                  </a:lnTo>
                  <a:lnTo>
                    <a:pt x="1431264" y="683920"/>
                  </a:lnTo>
                  <a:lnTo>
                    <a:pt x="1431264" y="653935"/>
                  </a:lnTo>
                  <a:lnTo>
                    <a:pt x="1416278" y="653935"/>
                  </a:lnTo>
                  <a:lnTo>
                    <a:pt x="1416278" y="641248"/>
                  </a:lnTo>
                  <a:lnTo>
                    <a:pt x="1370139" y="641248"/>
                  </a:lnTo>
                  <a:lnTo>
                    <a:pt x="1370139" y="597420"/>
                  </a:lnTo>
                  <a:lnTo>
                    <a:pt x="1307858" y="597420"/>
                  </a:lnTo>
                  <a:lnTo>
                    <a:pt x="1307858" y="582434"/>
                  </a:lnTo>
                  <a:lnTo>
                    <a:pt x="1282496" y="582434"/>
                  </a:lnTo>
                  <a:lnTo>
                    <a:pt x="1282496" y="570903"/>
                  </a:lnTo>
                  <a:lnTo>
                    <a:pt x="1247038" y="570903"/>
                  </a:lnTo>
                  <a:lnTo>
                    <a:pt x="1247038" y="552450"/>
                  </a:lnTo>
                  <a:lnTo>
                    <a:pt x="1231747" y="552450"/>
                  </a:lnTo>
                  <a:lnTo>
                    <a:pt x="1231747" y="524764"/>
                  </a:lnTo>
                  <a:lnTo>
                    <a:pt x="1213294" y="524764"/>
                  </a:lnTo>
                  <a:lnTo>
                    <a:pt x="1213294" y="497090"/>
                  </a:lnTo>
                  <a:lnTo>
                    <a:pt x="1167155" y="497090"/>
                  </a:lnTo>
                  <a:lnTo>
                    <a:pt x="1167155" y="475170"/>
                  </a:lnTo>
                  <a:lnTo>
                    <a:pt x="1151013" y="475170"/>
                  </a:lnTo>
                  <a:lnTo>
                    <a:pt x="1151013" y="463638"/>
                  </a:lnTo>
                  <a:lnTo>
                    <a:pt x="1059903" y="463638"/>
                  </a:lnTo>
                  <a:lnTo>
                    <a:pt x="1059903" y="442874"/>
                  </a:lnTo>
                  <a:lnTo>
                    <a:pt x="1046060" y="442874"/>
                  </a:lnTo>
                  <a:lnTo>
                    <a:pt x="1046060" y="429044"/>
                  </a:lnTo>
                  <a:lnTo>
                    <a:pt x="1046060" y="411505"/>
                  </a:lnTo>
                  <a:lnTo>
                    <a:pt x="1027607" y="411505"/>
                  </a:lnTo>
                  <a:lnTo>
                    <a:pt x="1027607" y="396748"/>
                  </a:lnTo>
                  <a:lnTo>
                    <a:pt x="1016076" y="385216"/>
                  </a:lnTo>
                  <a:lnTo>
                    <a:pt x="1016076" y="360997"/>
                  </a:lnTo>
                  <a:lnTo>
                    <a:pt x="988390" y="360997"/>
                  </a:lnTo>
                  <a:lnTo>
                    <a:pt x="988390" y="344843"/>
                  </a:lnTo>
                  <a:lnTo>
                    <a:pt x="964171" y="344843"/>
                  </a:lnTo>
                  <a:lnTo>
                    <a:pt x="964171" y="333311"/>
                  </a:lnTo>
                  <a:lnTo>
                    <a:pt x="935342" y="333311"/>
                  </a:lnTo>
                  <a:lnTo>
                    <a:pt x="903046" y="333311"/>
                  </a:lnTo>
                  <a:lnTo>
                    <a:pt x="903046" y="301028"/>
                  </a:lnTo>
                  <a:lnTo>
                    <a:pt x="890358" y="301028"/>
                  </a:lnTo>
                  <a:lnTo>
                    <a:pt x="890358" y="289483"/>
                  </a:lnTo>
                  <a:lnTo>
                    <a:pt x="874217" y="289483"/>
                  </a:lnTo>
                  <a:lnTo>
                    <a:pt x="874217" y="276796"/>
                  </a:lnTo>
                  <a:lnTo>
                    <a:pt x="810780" y="276796"/>
                  </a:lnTo>
                  <a:lnTo>
                    <a:pt x="810780" y="258343"/>
                  </a:lnTo>
                  <a:lnTo>
                    <a:pt x="795794" y="258343"/>
                  </a:lnTo>
                  <a:lnTo>
                    <a:pt x="795794" y="245668"/>
                  </a:lnTo>
                  <a:lnTo>
                    <a:pt x="778484" y="245668"/>
                  </a:lnTo>
                  <a:lnTo>
                    <a:pt x="778484" y="231825"/>
                  </a:lnTo>
                  <a:lnTo>
                    <a:pt x="736968" y="231825"/>
                  </a:lnTo>
                  <a:lnTo>
                    <a:pt x="736968" y="213372"/>
                  </a:lnTo>
                  <a:lnTo>
                    <a:pt x="701217" y="213372"/>
                  </a:lnTo>
                  <a:lnTo>
                    <a:pt x="701217" y="187998"/>
                  </a:lnTo>
                  <a:lnTo>
                    <a:pt x="625094" y="187998"/>
                  </a:lnTo>
                  <a:lnTo>
                    <a:pt x="625094" y="175310"/>
                  </a:lnTo>
                  <a:lnTo>
                    <a:pt x="613562" y="175310"/>
                  </a:lnTo>
                  <a:lnTo>
                    <a:pt x="613562" y="160312"/>
                  </a:lnTo>
                  <a:lnTo>
                    <a:pt x="603186" y="160312"/>
                  </a:lnTo>
                  <a:lnTo>
                    <a:pt x="603186" y="137248"/>
                  </a:lnTo>
                  <a:lnTo>
                    <a:pt x="568591" y="137248"/>
                  </a:lnTo>
                  <a:lnTo>
                    <a:pt x="568591" y="121107"/>
                  </a:lnTo>
                  <a:lnTo>
                    <a:pt x="461327" y="121107"/>
                  </a:lnTo>
                  <a:lnTo>
                    <a:pt x="461327" y="110718"/>
                  </a:lnTo>
                  <a:lnTo>
                    <a:pt x="389826" y="110718"/>
                  </a:lnTo>
                  <a:lnTo>
                    <a:pt x="389826" y="95732"/>
                  </a:lnTo>
                  <a:lnTo>
                    <a:pt x="321779" y="95732"/>
                  </a:lnTo>
                  <a:lnTo>
                    <a:pt x="321779" y="73812"/>
                  </a:lnTo>
                  <a:lnTo>
                    <a:pt x="237578" y="73812"/>
                  </a:lnTo>
                  <a:lnTo>
                    <a:pt x="237578" y="53060"/>
                  </a:lnTo>
                  <a:lnTo>
                    <a:pt x="223748" y="53060"/>
                  </a:lnTo>
                  <a:lnTo>
                    <a:pt x="223748" y="41516"/>
                  </a:lnTo>
                  <a:lnTo>
                    <a:pt x="114173" y="41516"/>
                  </a:lnTo>
                  <a:lnTo>
                    <a:pt x="114173" y="28841"/>
                  </a:lnTo>
                  <a:lnTo>
                    <a:pt x="98031" y="28841"/>
                  </a:lnTo>
                  <a:lnTo>
                    <a:pt x="98031" y="12687"/>
                  </a:lnTo>
                  <a:lnTo>
                    <a:pt x="68046" y="12687"/>
                  </a:lnTo>
                  <a:lnTo>
                    <a:pt x="68046" y="0"/>
                  </a:lnTo>
                  <a:lnTo>
                    <a:pt x="46126" y="0"/>
                  </a:lnTo>
                  <a:lnTo>
                    <a:pt x="0" y="0"/>
                  </a:lnTo>
                </a:path>
              </a:pathLst>
            </a:custGeom>
            <a:ln w="19050">
              <a:solidFill>
                <a:schemeClr val="accent6"/>
              </a:solidFill>
            </a:ln>
          </p:spPr>
          <p:txBody>
            <a:bodyPr wrap="square" lIns="0" tIns="0" rIns="0" bIns="0" rtlCol="0"/>
            <a:lstStyle/>
            <a:p>
              <a:endParaRPr dirty="0">
                <a:latin typeface="Arial" panose="020B0604020202020204" pitchFamily="34" charset="0"/>
                <a:cs typeface="Arial" panose="020B0604020202020204" pitchFamily="34" charset="0"/>
              </a:endParaRPr>
            </a:p>
          </p:txBody>
        </p:sp>
        <p:grpSp>
          <p:nvGrpSpPr>
            <p:cNvPr id="498" name="PBO text">
              <a:extLst>
                <a:ext uri="{FF2B5EF4-FFF2-40B4-BE49-F238E27FC236}">
                  <a16:creationId xmlns:a16="http://schemas.microsoft.com/office/drawing/2014/main" id="{6FADA606-CC98-0126-9AA3-2C7AA3DF69B8}"/>
                </a:ext>
              </a:extLst>
            </p:cNvPr>
            <p:cNvGrpSpPr/>
            <p:nvPr/>
          </p:nvGrpSpPr>
          <p:grpSpPr>
            <a:xfrm>
              <a:off x="3841693" y="2500611"/>
              <a:ext cx="7546955" cy="1792021"/>
              <a:chOff x="3841693" y="2500611"/>
              <a:chExt cx="7546955" cy="1792021"/>
            </a:xfrm>
          </p:grpSpPr>
          <p:sp>
            <p:nvSpPr>
              <p:cNvPr id="127" name="object 67">
                <a:extLst>
                  <a:ext uri="{FF2B5EF4-FFF2-40B4-BE49-F238E27FC236}">
                    <a16:creationId xmlns:a16="http://schemas.microsoft.com/office/drawing/2014/main" id="{E63BCFCD-D8A8-48B3-8845-079B65BECFF3}"/>
                  </a:ext>
                </a:extLst>
              </p:cNvPr>
              <p:cNvSpPr txBox="1"/>
              <p:nvPr/>
            </p:nvSpPr>
            <p:spPr>
              <a:xfrm>
                <a:off x="10041027" y="3941895"/>
                <a:ext cx="1347621" cy="350737"/>
              </a:xfrm>
              <a:prstGeom prst="rect">
                <a:avLst/>
              </a:prstGeom>
            </p:spPr>
            <p:txBody>
              <a:bodyPr vert="horz" wrap="square" lIns="0" tIns="12065" rIns="0" bIns="0" rtlCol="0">
                <a:spAutoFit/>
              </a:bodyPr>
              <a:lstStyle/>
              <a:p>
                <a:pPr marL="4763" marR="5080" algn="ctr">
                  <a:lnSpc>
                    <a:spcPct val="100000"/>
                  </a:lnSpc>
                  <a:spcBef>
                    <a:spcPts val="95"/>
                  </a:spcBef>
                </a:pPr>
                <a:r>
                  <a:rPr sz="1100" b="1" dirty="0">
                    <a:solidFill>
                      <a:srgbClr val="808285"/>
                    </a:solidFill>
                    <a:latin typeface="Arial" panose="020B0604020202020204" pitchFamily="34" charset="0"/>
                    <a:cs typeface="Arial" panose="020B0604020202020204" pitchFamily="34" charset="0"/>
                  </a:rPr>
                  <a:t>Placebo</a:t>
                </a:r>
                <a:r>
                  <a:rPr sz="1100" b="1" spc="-15" dirty="0">
                    <a:solidFill>
                      <a:srgbClr val="808285"/>
                    </a:solidFill>
                    <a:latin typeface="Arial" panose="020B0604020202020204" pitchFamily="34" charset="0"/>
                    <a:cs typeface="Arial" panose="020B0604020202020204" pitchFamily="34" charset="0"/>
                  </a:rPr>
                  <a:t> </a:t>
                </a:r>
                <a:r>
                  <a:rPr sz="1100" b="1" spc="-50" dirty="0">
                    <a:solidFill>
                      <a:srgbClr val="808285"/>
                    </a:solidFill>
                    <a:latin typeface="Arial" panose="020B0604020202020204" pitchFamily="34" charset="0"/>
                    <a:cs typeface="Arial" panose="020B0604020202020204" pitchFamily="34" charset="0"/>
                  </a:rPr>
                  <a:t>+ </a:t>
                </a:r>
                <a:r>
                  <a:rPr sz="1100" b="1" spc="-20" dirty="0">
                    <a:solidFill>
                      <a:srgbClr val="808285"/>
                    </a:solidFill>
                    <a:latin typeface="Arial" panose="020B0604020202020204" pitchFamily="34" charset="0"/>
                    <a:cs typeface="Arial" panose="020B0604020202020204" pitchFamily="34" charset="0"/>
                  </a:rPr>
                  <a:t>mFOLFOX</a:t>
                </a:r>
                <a:r>
                  <a:rPr lang="en-US" sz="1100" b="1" spc="-20" dirty="0">
                    <a:solidFill>
                      <a:srgbClr val="808285"/>
                    </a:solidFill>
                    <a:latin typeface="Arial" panose="020B0604020202020204" pitchFamily="34" charset="0"/>
                    <a:cs typeface="Arial" panose="020B0604020202020204" pitchFamily="34" charset="0"/>
                  </a:rPr>
                  <a:t>6</a:t>
                </a:r>
                <a:endParaRPr sz="1100" b="1" dirty="0">
                  <a:solidFill>
                    <a:srgbClr val="808285"/>
                  </a:solidFill>
                  <a:latin typeface="Arial" panose="020B0604020202020204" pitchFamily="34" charset="0"/>
                  <a:cs typeface="Arial" panose="020B0604020202020204" pitchFamily="34" charset="0"/>
                </a:endParaRPr>
              </a:p>
            </p:txBody>
          </p:sp>
          <p:sp>
            <p:nvSpPr>
              <p:cNvPr id="131" name="object 66">
                <a:extLst>
                  <a:ext uri="{FF2B5EF4-FFF2-40B4-BE49-F238E27FC236}">
                    <a16:creationId xmlns:a16="http://schemas.microsoft.com/office/drawing/2014/main" id="{1D0C70BF-B2BD-4B68-AE19-02A33EC2EA0D}"/>
                  </a:ext>
                </a:extLst>
              </p:cNvPr>
              <p:cNvSpPr txBox="1"/>
              <p:nvPr/>
            </p:nvSpPr>
            <p:spPr>
              <a:xfrm>
                <a:off x="3841693" y="2500611"/>
                <a:ext cx="487371" cy="181460"/>
              </a:xfrm>
              <a:prstGeom prst="rect">
                <a:avLst/>
              </a:prstGeom>
            </p:spPr>
            <p:txBody>
              <a:bodyPr vert="horz" wrap="square" lIns="0" tIns="12065" rIns="0" bIns="0" rtlCol="0">
                <a:spAutoFit/>
              </a:bodyPr>
              <a:lstStyle/>
              <a:p>
                <a:pPr marL="4763" marR="5080" indent="6350" algn="ctr">
                  <a:lnSpc>
                    <a:spcPct val="100000"/>
                  </a:lnSpc>
                  <a:spcBef>
                    <a:spcPts val="95"/>
                  </a:spcBef>
                </a:pPr>
                <a:r>
                  <a:rPr lang="en-US" sz="1100" dirty="0">
                    <a:solidFill>
                      <a:srgbClr val="808285"/>
                    </a:solidFill>
                    <a:latin typeface="Arial" panose="020B0604020202020204" pitchFamily="34" charset="0"/>
                    <a:cs typeface="Arial" panose="020B0604020202020204" pitchFamily="34" charset="0"/>
                  </a:rPr>
                  <a:t>60%</a:t>
                </a:r>
                <a:endParaRPr sz="1100" dirty="0">
                  <a:solidFill>
                    <a:srgbClr val="808285"/>
                  </a:solidFill>
                  <a:latin typeface="Arial" panose="020B0604020202020204" pitchFamily="34" charset="0"/>
                  <a:cs typeface="Arial" panose="020B0604020202020204" pitchFamily="34" charset="0"/>
                </a:endParaRPr>
              </a:p>
            </p:txBody>
          </p:sp>
          <p:sp>
            <p:nvSpPr>
              <p:cNvPr id="135" name="object 66">
                <a:extLst>
                  <a:ext uri="{FF2B5EF4-FFF2-40B4-BE49-F238E27FC236}">
                    <a16:creationId xmlns:a16="http://schemas.microsoft.com/office/drawing/2014/main" id="{0BCDD2C4-79CF-4AC1-89FB-A7D45496D9FA}"/>
                  </a:ext>
                </a:extLst>
              </p:cNvPr>
              <p:cNvSpPr txBox="1"/>
              <p:nvPr/>
            </p:nvSpPr>
            <p:spPr>
              <a:xfrm>
                <a:off x="6691441" y="3497017"/>
                <a:ext cx="488246"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rgbClr val="808285"/>
                    </a:solidFill>
                    <a:latin typeface="Arial" panose="020B0604020202020204" pitchFamily="34" charset="0"/>
                    <a:cs typeface="Arial" panose="020B0604020202020204" pitchFamily="34" charset="0"/>
                  </a:rPr>
                  <a:t>28%</a:t>
                </a:r>
                <a:endParaRPr sz="1100" dirty="0">
                  <a:solidFill>
                    <a:srgbClr val="808285"/>
                  </a:solidFill>
                  <a:latin typeface="Arial" panose="020B0604020202020204" pitchFamily="34" charset="0"/>
                  <a:cs typeface="Arial" panose="020B0604020202020204" pitchFamily="34" charset="0"/>
                </a:endParaRPr>
              </a:p>
            </p:txBody>
          </p:sp>
          <p:sp>
            <p:nvSpPr>
              <p:cNvPr id="490" name="object 66">
                <a:extLst>
                  <a:ext uri="{FF2B5EF4-FFF2-40B4-BE49-F238E27FC236}">
                    <a16:creationId xmlns:a16="http://schemas.microsoft.com/office/drawing/2014/main" id="{6EE20951-65D8-42D5-B972-82F5D7BF5D02}"/>
                  </a:ext>
                </a:extLst>
              </p:cNvPr>
              <p:cNvSpPr txBox="1"/>
              <p:nvPr/>
            </p:nvSpPr>
            <p:spPr>
              <a:xfrm>
                <a:off x="9521270" y="4033529"/>
                <a:ext cx="503229" cy="181460"/>
              </a:xfrm>
              <a:prstGeom prst="rect">
                <a:avLst/>
              </a:prstGeom>
              <a:ln>
                <a:noFill/>
              </a:ln>
            </p:spPr>
            <p:txBody>
              <a:bodyPr vert="horz" wrap="square" lIns="0" tIns="12065" rIns="0" bIns="0" rtlCol="0">
                <a:spAutoFit/>
              </a:bodyPr>
              <a:lstStyle/>
              <a:p>
                <a:pPr marL="4763" marR="5080" indent="6350" algn="ctr">
                  <a:lnSpc>
                    <a:spcPct val="100000"/>
                  </a:lnSpc>
                  <a:spcBef>
                    <a:spcPts val="95"/>
                  </a:spcBef>
                </a:pPr>
                <a:r>
                  <a:rPr lang="en-US" sz="1100" dirty="0">
                    <a:solidFill>
                      <a:srgbClr val="808285"/>
                    </a:solidFill>
                    <a:latin typeface="Arial" panose="020B0604020202020204" pitchFamily="34" charset="0"/>
                    <a:cs typeface="Arial" panose="020B0604020202020204" pitchFamily="34" charset="0"/>
                  </a:rPr>
                  <a:t>9%</a:t>
                </a:r>
                <a:endParaRPr sz="1100" dirty="0">
                  <a:solidFill>
                    <a:srgbClr val="808285"/>
                  </a:solidFill>
                  <a:latin typeface="Arial" panose="020B0604020202020204" pitchFamily="34" charset="0"/>
                  <a:cs typeface="Arial" panose="020B0604020202020204" pitchFamily="34" charset="0"/>
                </a:endParaRPr>
              </a:p>
            </p:txBody>
          </p:sp>
        </p:grpSp>
      </p:grpSp>
      <p:grpSp>
        <p:nvGrpSpPr>
          <p:cNvPr id="475" name="Axes">
            <a:extLst>
              <a:ext uri="{FF2B5EF4-FFF2-40B4-BE49-F238E27FC236}">
                <a16:creationId xmlns:a16="http://schemas.microsoft.com/office/drawing/2014/main" id="{1BA61561-0C2D-F1FD-CC5E-B3D6D33476AE}"/>
              </a:ext>
            </a:extLst>
          </p:cNvPr>
          <p:cNvGrpSpPr/>
          <p:nvPr/>
        </p:nvGrpSpPr>
        <p:grpSpPr>
          <a:xfrm>
            <a:off x="904725" y="1190040"/>
            <a:ext cx="10755204" cy="3598655"/>
            <a:chOff x="904725" y="1190040"/>
            <a:chExt cx="10755204" cy="3598655"/>
          </a:xfrm>
        </p:grpSpPr>
        <p:sp>
          <p:nvSpPr>
            <p:cNvPr id="25" name="object 63">
              <a:extLst>
                <a:ext uri="{FF2B5EF4-FFF2-40B4-BE49-F238E27FC236}">
                  <a16:creationId xmlns:a16="http://schemas.microsoft.com/office/drawing/2014/main" id="{F54CC6F2-2F8D-4290-86D3-2F1EFD306B46}"/>
                </a:ext>
              </a:extLst>
            </p:cNvPr>
            <p:cNvSpPr txBox="1"/>
            <p:nvPr/>
          </p:nvSpPr>
          <p:spPr>
            <a:xfrm rot="5400000">
              <a:off x="6338130" y="3051070"/>
              <a:ext cx="184666" cy="3290583"/>
            </a:xfrm>
            <a:prstGeom prst="rect">
              <a:avLst/>
            </a:prstGeom>
          </p:spPr>
          <p:txBody>
            <a:bodyPr vert="vert270" wrap="square" lIns="0" tIns="3810" rIns="0" bIns="0" rtlCol="0">
              <a:spAutoFit/>
            </a:bodyPr>
            <a:lstStyle/>
            <a:p>
              <a:pPr marL="4763" algn="ctr">
                <a:lnSpc>
                  <a:spcPct val="100000"/>
                </a:lnSpc>
                <a:spcBef>
                  <a:spcPts val="545"/>
                </a:spcBef>
              </a:pPr>
              <a:r>
                <a:rPr lang="en-US" sz="1200" b="1" spc="-10" dirty="0">
                  <a:latin typeface="Arial" panose="020B0604020202020204" pitchFamily="34" charset="0"/>
                  <a:cs typeface="Arial" panose="020B0604020202020204" pitchFamily="34" charset="0"/>
                </a:rPr>
                <a:t>Months</a:t>
              </a:r>
              <a:endParaRPr lang="en-US" sz="1400" dirty="0">
                <a:latin typeface="Arial" panose="020B0604020202020204" pitchFamily="34" charset="0"/>
                <a:cs typeface="Arial" panose="020B0604020202020204" pitchFamily="34" charset="0"/>
              </a:endParaRPr>
            </a:p>
          </p:txBody>
        </p:sp>
        <p:sp>
          <p:nvSpPr>
            <p:cNvPr id="32" name="object 2">
              <a:extLst>
                <a:ext uri="{FF2B5EF4-FFF2-40B4-BE49-F238E27FC236}">
                  <a16:creationId xmlns:a16="http://schemas.microsoft.com/office/drawing/2014/main" id="{6F014515-F809-4818-9547-7991AC61A8E5}"/>
                </a:ext>
              </a:extLst>
            </p:cNvPr>
            <p:cNvSpPr txBox="1"/>
            <p:nvPr/>
          </p:nvSpPr>
          <p:spPr>
            <a:xfrm>
              <a:off x="904725" y="4255565"/>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0.0</a:t>
              </a:r>
              <a:endParaRPr sz="1100" dirty="0">
                <a:latin typeface="Arial" panose="020B0604020202020204" pitchFamily="34" charset="0"/>
                <a:cs typeface="Arial" panose="020B0604020202020204" pitchFamily="34" charset="0"/>
              </a:endParaRPr>
            </a:p>
          </p:txBody>
        </p:sp>
        <p:sp>
          <p:nvSpPr>
            <p:cNvPr id="33" name="object 58">
              <a:extLst>
                <a:ext uri="{FF2B5EF4-FFF2-40B4-BE49-F238E27FC236}">
                  <a16:creationId xmlns:a16="http://schemas.microsoft.com/office/drawing/2014/main" id="{76E5849E-AA6F-457E-8895-C8A54292885D}"/>
                </a:ext>
              </a:extLst>
            </p:cNvPr>
            <p:cNvSpPr txBox="1"/>
            <p:nvPr/>
          </p:nvSpPr>
          <p:spPr>
            <a:xfrm>
              <a:off x="904725" y="3335905"/>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0.3</a:t>
              </a:r>
              <a:endParaRPr sz="1100" dirty="0">
                <a:latin typeface="Arial" panose="020B0604020202020204" pitchFamily="34" charset="0"/>
                <a:cs typeface="Arial" panose="020B0604020202020204" pitchFamily="34" charset="0"/>
              </a:endParaRPr>
            </a:p>
          </p:txBody>
        </p:sp>
        <p:sp>
          <p:nvSpPr>
            <p:cNvPr id="34" name="object 60">
              <a:extLst>
                <a:ext uri="{FF2B5EF4-FFF2-40B4-BE49-F238E27FC236}">
                  <a16:creationId xmlns:a16="http://schemas.microsoft.com/office/drawing/2014/main" id="{7EFA2F26-4CC1-490E-88D8-BACE588367B3}"/>
                </a:ext>
              </a:extLst>
            </p:cNvPr>
            <p:cNvSpPr txBox="1"/>
            <p:nvPr/>
          </p:nvSpPr>
          <p:spPr>
            <a:xfrm>
              <a:off x="904725" y="3029353"/>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0.4</a:t>
              </a:r>
              <a:endParaRPr sz="1100" dirty="0">
                <a:latin typeface="Arial" panose="020B0604020202020204" pitchFamily="34" charset="0"/>
                <a:cs typeface="Arial" panose="020B0604020202020204" pitchFamily="34" charset="0"/>
              </a:endParaRPr>
            </a:p>
          </p:txBody>
        </p:sp>
        <p:sp>
          <p:nvSpPr>
            <p:cNvPr id="35" name="object 62">
              <a:extLst>
                <a:ext uri="{FF2B5EF4-FFF2-40B4-BE49-F238E27FC236}">
                  <a16:creationId xmlns:a16="http://schemas.microsoft.com/office/drawing/2014/main" id="{F9F719DE-A49A-4CEB-9F7A-AECA1C86403B}"/>
                </a:ext>
              </a:extLst>
            </p:cNvPr>
            <p:cNvSpPr txBox="1"/>
            <p:nvPr/>
          </p:nvSpPr>
          <p:spPr>
            <a:xfrm>
              <a:off x="904725" y="2722801"/>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0.5</a:t>
              </a:r>
              <a:endParaRPr sz="1100" dirty="0">
                <a:latin typeface="Arial" panose="020B0604020202020204" pitchFamily="34" charset="0"/>
                <a:cs typeface="Arial" panose="020B0604020202020204" pitchFamily="34" charset="0"/>
              </a:endParaRPr>
            </a:p>
          </p:txBody>
        </p:sp>
        <p:sp>
          <p:nvSpPr>
            <p:cNvPr id="36" name="object 76">
              <a:extLst>
                <a:ext uri="{FF2B5EF4-FFF2-40B4-BE49-F238E27FC236}">
                  <a16:creationId xmlns:a16="http://schemas.microsoft.com/office/drawing/2014/main" id="{9D87B280-60BF-4D25-AD3F-0F8FDBE400AE}"/>
                </a:ext>
              </a:extLst>
            </p:cNvPr>
            <p:cNvSpPr txBox="1"/>
            <p:nvPr/>
          </p:nvSpPr>
          <p:spPr>
            <a:xfrm>
              <a:off x="904725" y="2416249"/>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0.6</a:t>
              </a:r>
              <a:endParaRPr sz="1100" dirty="0">
                <a:latin typeface="Arial" panose="020B0604020202020204" pitchFamily="34" charset="0"/>
                <a:cs typeface="Arial" panose="020B0604020202020204" pitchFamily="34" charset="0"/>
              </a:endParaRPr>
            </a:p>
          </p:txBody>
        </p:sp>
        <p:sp>
          <p:nvSpPr>
            <p:cNvPr id="37" name="object 78">
              <a:extLst>
                <a:ext uri="{FF2B5EF4-FFF2-40B4-BE49-F238E27FC236}">
                  <a16:creationId xmlns:a16="http://schemas.microsoft.com/office/drawing/2014/main" id="{22406E92-AEA9-40A8-913D-A6654A313622}"/>
                </a:ext>
              </a:extLst>
            </p:cNvPr>
            <p:cNvSpPr txBox="1"/>
            <p:nvPr/>
          </p:nvSpPr>
          <p:spPr>
            <a:xfrm>
              <a:off x="904725" y="2109697"/>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0.7</a:t>
              </a:r>
              <a:endParaRPr sz="1100" dirty="0">
                <a:latin typeface="Arial" panose="020B0604020202020204" pitchFamily="34" charset="0"/>
                <a:cs typeface="Arial" panose="020B0604020202020204" pitchFamily="34" charset="0"/>
              </a:endParaRPr>
            </a:p>
          </p:txBody>
        </p:sp>
        <p:sp>
          <p:nvSpPr>
            <p:cNvPr id="38" name="object 80">
              <a:extLst>
                <a:ext uri="{FF2B5EF4-FFF2-40B4-BE49-F238E27FC236}">
                  <a16:creationId xmlns:a16="http://schemas.microsoft.com/office/drawing/2014/main" id="{341E5EE0-1A2C-4B07-AEA1-601B1E246198}"/>
                </a:ext>
              </a:extLst>
            </p:cNvPr>
            <p:cNvSpPr txBox="1"/>
            <p:nvPr/>
          </p:nvSpPr>
          <p:spPr>
            <a:xfrm>
              <a:off x="904725" y="1803144"/>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0.8</a:t>
              </a:r>
              <a:endParaRPr sz="1100" dirty="0">
                <a:latin typeface="Arial" panose="020B0604020202020204" pitchFamily="34" charset="0"/>
                <a:cs typeface="Arial" panose="020B0604020202020204" pitchFamily="34" charset="0"/>
              </a:endParaRPr>
            </a:p>
          </p:txBody>
        </p:sp>
        <p:sp>
          <p:nvSpPr>
            <p:cNvPr id="39" name="object 82">
              <a:extLst>
                <a:ext uri="{FF2B5EF4-FFF2-40B4-BE49-F238E27FC236}">
                  <a16:creationId xmlns:a16="http://schemas.microsoft.com/office/drawing/2014/main" id="{26E7B524-D7B9-4DB6-8DE6-BA6C80B1AE36}"/>
                </a:ext>
              </a:extLst>
            </p:cNvPr>
            <p:cNvSpPr txBox="1"/>
            <p:nvPr/>
          </p:nvSpPr>
          <p:spPr>
            <a:xfrm>
              <a:off x="904725" y="1496592"/>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0.9</a:t>
              </a:r>
              <a:endParaRPr sz="1100" dirty="0">
                <a:latin typeface="Arial" panose="020B0604020202020204" pitchFamily="34" charset="0"/>
                <a:cs typeface="Arial" panose="020B0604020202020204" pitchFamily="34" charset="0"/>
              </a:endParaRPr>
            </a:p>
          </p:txBody>
        </p:sp>
        <p:sp>
          <p:nvSpPr>
            <p:cNvPr id="40" name="object 84">
              <a:extLst>
                <a:ext uri="{FF2B5EF4-FFF2-40B4-BE49-F238E27FC236}">
                  <a16:creationId xmlns:a16="http://schemas.microsoft.com/office/drawing/2014/main" id="{619AD46D-7A88-4D26-AECB-5C23F4AAF8F6}"/>
                </a:ext>
              </a:extLst>
            </p:cNvPr>
            <p:cNvSpPr txBox="1"/>
            <p:nvPr/>
          </p:nvSpPr>
          <p:spPr>
            <a:xfrm>
              <a:off x="904725" y="1190040"/>
              <a:ext cx="414653" cy="182101"/>
            </a:xfrm>
            <a:prstGeom prst="rect">
              <a:avLst/>
            </a:prstGeom>
          </p:spPr>
          <p:txBody>
            <a:bodyPr vert="horz" wrap="square" lIns="0" tIns="12700" rIns="0" bIns="0" rtlCol="0">
              <a:spAutoFit/>
            </a:bodyPr>
            <a:lstStyle/>
            <a:p>
              <a:pPr marL="12700" algn="r">
                <a:lnSpc>
                  <a:spcPct val="100000"/>
                </a:lnSpc>
                <a:spcBef>
                  <a:spcPts val="100"/>
                </a:spcBef>
              </a:pPr>
              <a:r>
                <a:rPr sz="1100" spc="-25" dirty="0">
                  <a:latin typeface="Arial" panose="020B0604020202020204" pitchFamily="34" charset="0"/>
                  <a:cs typeface="Arial" panose="020B0604020202020204" pitchFamily="34" charset="0"/>
                </a:rPr>
                <a:t>1.0</a:t>
              </a:r>
              <a:endParaRPr sz="1100" dirty="0">
                <a:latin typeface="Arial" panose="020B0604020202020204" pitchFamily="34" charset="0"/>
                <a:cs typeface="Arial" panose="020B0604020202020204" pitchFamily="34" charset="0"/>
              </a:endParaRPr>
            </a:p>
          </p:txBody>
        </p:sp>
        <p:sp>
          <p:nvSpPr>
            <p:cNvPr id="41" name="object 58">
              <a:extLst>
                <a:ext uri="{FF2B5EF4-FFF2-40B4-BE49-F238E27FC236}">
                  <a16:creationId xmlns:a16="http://schemas.microsoft.com/office/drawing/2014/main" id="{0F05A484-8574-43B5-B495-C573AE284B3C}"/>
                </a:ext>
              </a:extLst>
            </p:cNvPr>
            <p:cNvSpPr txBox="1"/>
            <p:nvPr/>
          </p:nvSpPr>
          <p:spPr>
            <a:xfrm>
              <a:off x="904725" y="3642457"/>
              <a:ext cx="414653" cy="182101"/>
            </a:xfrm>
            <a:prstGeom prst="rect">
              <a:avLst/>
            </a:prstGeom>
          </p:spPr>
          <p:txBody>
            <a:bodyPr vert="horz" wrap="square" lIns="0" tIns="12700" rIns="0" bIns="0" rtlCol="0">
              <a:spAutoFit/>
            </a:bodyPr>
            <a:lstStyle/>
            <a:p>
              <a:pPr marL="12700" algn="r">
                <a:lnSpc>
                  <a:spcPct val="100000"/>
                </a:lnSpc>
                <a:spcBef>
                  <a:spcPts val="100"/>
                </a:spcBef>
              </a:pPr>
              <a:r>
                <a:rPr lang="en-US" sz="1100" spc="-25" dirty="0">
                  <a:latin typeface="Arial" panose="020B0604020202020204" pitchFamily="34" charset="0"/>
                  <a:cs typeface="Arial" panose="020B0604020202020204" pitchFamily="34" charset="0"/>
                </a:rPr>
                <a:t>0.2</a:t>
              </a:r>
              <a:endParaRPr sz="1100" dirty="0">
                <a:latin typeface="Arial" panose="020B0604020202020204" pitchFamily="34" charset="0"/>
                <a:cs typeface="Arial" panose="020B0604020202020204" pitchFamily="34" charset="0"/>
              </a:endParaRPr>
            </a:p>
          </p:txBody>
        </p:sp>
        <p:sp>
          <p:nvSpPr>
            <p:cNvPr id="42" name="object 58">
              <a:extLst>
                <a:ext uri="{FF2B5EF4-FFF2-40B4-BE49-F238E27FC236}">
                  <a16:creationId xmlns:a16="http://schemas.microsoft.com/office/drawing/2014/main" id="{C4EF1D83-161A-42DC-B5E0-A21B342CEB82}"/>
                </a:ext>
              </a:extLst>
            </p:cNvPr>
            <p:cNvSpPr txBox="1"/>
            <p:nvPr/>
          </p:nvSpPr>
          <p:spPr>
            <a:xfrm>
              <a:off x="904725" y="3949010"/>
              <a:ext cx="414653" cy="182101"/>
            </a:xfrm>
            <a:prstGeom prst="rect">
              <a:avLst/>
            </a:prstGeom>
          </p:spPr>
          <p:txBody>
            <a:bodyPr vert="horz" wrap="square" lIns="0" tIns="12700" rIns="0" bIns="0" rtlCol="0">
              <a:spAutoFit/>
            </a:bodyPr>
            <a:lstStyle/>
            <a:p>
              <a:pPr marL="12700" algn="r">
                <a:lnSpc>
                  <a:spcPct val="100000"/>
                </a:lnSpc>
                <a:spcBef>
                  <a:spcPts val="100"/>
                </a:spcBef>
              </a:pPr>
              <a:r>
                <a:rPr lang="en-US" sz="1100" spc="-25" dirty="0">
                  <a:latin typeface="Arial" panose="020B0604020202020204" pitchFamily="34" charset="0"/>
                  <a:cs typeface="Arial" panose="020B0604020202020204" pitchFamily="34" charset="0"/>
                </a:rPr>
                <a:t>0.1</a:t>
              </a:r>
              <a:endParaRPr sz="1100" dirty="0">
                <a:latin typeface="Arial" panose="020B0604020202020204" pitchFamily="34" charset="0"/>
                <a:cs typeface="Arial" panose="020B0604020202020204" pitchFamily="34" charset="0"/>
              </a:endParaRPr>
            </a:p>
          </p:txBody>
        </p:sp>
        <p:grpSp>
          <p:nvGrpSpPr>
            <p:cNvPr id="43" name="Group 42">
              <a:extLst>
                <a:ext uri="{FF2B5EF4-FFF2-40B4-BE49-F238E27FC236}">
                  <a16:creationId xmlns:a16="http://schemas.microsoft.com/office/drawing/2014/main" id="{77BEA6A2-C0CE-4BA4-98B7-261F1CCAAF72}"/>
                </a:ext>
              </a:extLst>
            </p:cNvPr>
            <p:cNvGrpSpPr/>
            <p:nvPr/>
          </p:nvGrpSpPr>
          <p:grpSpPr>
            <a:xfrm>
              <a:off x="1354123" y="1276326"/>
              <a:ext cx="10305806" cy="3133394"/>
              <a:chOff x="2291250" y="1828776"/>
              <a:chExt cx="9090628" cy="3133394"/>
            </a:xfrm>
          </p:grpSpPr>
          <p:grpSp>
            <p:nvGrpSpPr>
              <p:cNvPr id="44" name="Group 43">
                <a:extLst>
                  <a:ext uri="{FF2B5EF4-FFF2-40B4-BE49-F238E27FC236}">
                    <a16:creationId xmlns:a16="http://schemas.microsoft.com/office/drawing/2014/main" id="{4166C018-DB9C-4FE9-A01C-79BBD72AD096}"/>
                  </a:ext>
                </a:extLst>
              </p:cNvPr>
              <p:cNvGrpSpPr/>
              <p:nvPr/>
            </p:nvGrpSpPr>
            <p:grpSpPr>
              <a:xfrm>
                <a:off x="2291250" y="1828776"/>
                <a:ext cx="9090628" cy="3128133"/>
                <a:chOff x="2550243" y="558775"/>
                <a:chExt cx="9090628" cy="3775417"/>
              </a:xfrm>
            </p:grpSpPr>
            <p:grpSp>
              <p:nvGrpSpPr>
                <p:cNvPr id="58" name="object 19">
                  <a:extLst>
                    <a:ext uri="{FF2B5EF4-FFF2-40B4-BE49-F238E27FC236}">
                      <a16:creationId xmlns:a16="http://schemas.microsoft.com/office/drawing/2014/main" id="{047FDEA9-C44E-4A4F-BFDF-F56655571C8C}"/>
                    </a:ext>
                  </a:extLst>
                </p:cNvPr>
                <p:cNvGrpSpPr/>
                <p:nvPr/>
              </p:nvGrpSpPr>
              <p:grpSpPr>
                <a:xfrm>
                  <a:off x="2550243" y="3518659"/>
                  <a:ext cx="9083953" cy="815533"/>
                  <a:chOff x="2550243" y="3518659"/>
                  <a:chExt cx="9083953" cy="815533"/>
                </a:xfrm>
              </p:grpSpPr>
              <p:sp>
                <p:nvSpPr>
                  <p:cNvPr id="68" name="object 20">
                    <a:extLst>
                      <a:ext uri="{FF2B5EF4-FFF2-40B4-BE49-F238E27FC236}">
                        <a16:creationId xmlns:a16="http://schemas.microsoft.com/office/drawing/2014/main" id="{8C2653A9-9136-43DB-906D-48A18BD151C8}"/>
                      </a:ext>
                    </a:extLst>
                  </p:cNvPr>
                  <p:cNvSpPr/>
                  <p:nvPr/>
                </p:nvSpPr>
                <p:spPr>
                  <a:xfrm>
                    <a:off x="4510694"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9" name="object 21">
                    <a:extLst>
                      <a:ext uri="{FF2B5EF4-FFF2-40B4-BE49-F238E27FC236}">
                        <a16:creationId xmlns:a16="http://schemas.microsoft.com/office/drawing/2014/main" id="{88620761-FE45-4288-8D8C-4082AFF2F2D7}"/>
                      </a:ext>
                    </a:extLst>
                  </p:cNvPr>
                  <p:cNvSpPr/>
                  <p:nvPr/>
                </p:nvSpPr>
                <p:spPr>
                  <a:xfrm>
                    <a:off x="472019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0" name="object 22">
                    <a:extLst>
                      <a:ext uri="{FF2B5EF4-FFF2-40B4-BE49-F238E27FC236}">
                        <a16:creationId xmlns:a16="http://schemas.microsoft.com/office/drawing/2014/main" id="{30FDC15B-B714-49C9-80E7-33DDBEEDE10B}"/>
                      </a:ext>
                    </a:extLst>
                  </p:cNvPr>
                  <p:cNvSpPr/>
                  <p:nvPr/>
                </p:nvSpPr>
                <p:spPr>
                  <a:xfrm>
                    <a:off x="4929692"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1" name="object 23">
                    <a:extLst>
                      <a:ext uri="{FF2B5EF4-FFF2-40B4-BE49-F238E27FC236}">
                        <a16:creationId xmlns:a16="http://schemas.microsoft.com/office/drawing/2014/main" id="{3B85A0C9-AF32-49A8-A0CF-710214CEE330}"/>
                      </a:ext>
                    </a:extLst>
                  </p:cNvPr>
                  <p:cNvSpPr/>
                  <p:nvPr/>
                </p:nvSpPr>
                <p:spPr>
                  <a:xfrm>
                    <a:off x="513919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2" name="object 24">
                    <a:extLst>
                      <a:ext uri="{FF2B5EF4-FFF2-40B4-BE49-F238E27FC236}">
                        <a16:creationId xmlns:a16="http://schemas.microsoft.com/office/drawing/2014/main" id="{74B3B467-88FC-4346-8A49-644BE0B5A54C}"/>
                      </a:ext>
                    </a:extLst>
                  </p:cNvPr>
                  <p:cNvSpPr/>
                  <p:nvPr/>
                </p:nvSpPr>
                <p:spPr>
                  <a:xfrm>
                    <a:off x="5348692"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3" name="object 25">
                    <a:extLst>
                      <a:ext uri="{FF2B5EF4-FFF2-40B4-BE49-F238E27FC236}">
                        <a16:creationId xmlns:a16="http://schemas.microsoft.com/office/drawing/2014/main" id="{2238FFF8-05D5-4CC8-8A63-738FD8CF9FA1}"/>
                      </a:ext>
                    </a:extLst>
                  </p:cNvPr>
                  <p:cNvSpPr/>
                  <p:nvPr/>
                </p:nvSpPr>
                <p:spPr>
                  <a:xfrm>
                    <a:off x="555819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4" name="object 26">
                    <a:extLst>
                      <a:ext uri="{FF2B5EF4-FFF2-40B4-BE49-F238E27FC236}">
                        <a16:creationId xmlns:a16="http://schemas.microsoft.com/office/drawing/2014/main" id="{285A49C9-67A8-42C8-97DD-AA188ED10F8C}"/>
                      </a:ext>
                    </a:extLst>
                  </p:cNvPr>
                  <p:cNvSpPr/>
                  <p:nvPr/>
                </p:nvSpPr>
                <p:spPr>
                  <a:xfrm>
                    <a:off x="57676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5" name="object 27">
                    <a:extLst>
                      <a:ext uri="{FF2B5EF4-FFF2-40B4-BE49-F238E27FC236}">
                        <a16:creationId xmlns:a16="http://schemas.microsoft.com/office/drawing/2014/main" id="{4CC82A67-9A7E-4587-BD58-B1CE0C1A700B}"/>
                      </a:ext>
                    </a:extLst>
                  </p:cNvPr>
                  <p:cNvSpPr/>
                  <p:nvPr/>
                </p:nvSpPr>
                <p:spPr>
                  <a:xfrm>
                    <a:off x="597719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6" name="object 28">
                    <a:extLst>
                      <a:ext uri="{FF2B5EF4-FFF2-40B4-BE49-F238E27FC236}">
                        <a16:creationId xmlns:a16="http://schemas.microsoft.com/office/drawing/2014/main" id="{35995AF3-99F5-465E-AD2A-09A2B98B0A59}"/>
                      </a:ext>
                    </a:extLst>
                  </p:cNvPr>
                  <p:cNvSpPr/>
                  <p:nvPr/>
                </p:nvSpPr>
                <p:spPr>
                  <a:xfrm>
                    <a:off x="61866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7" name="object 29">
                    <a:extLst>
                      <a:ext uri="{FF2B5EF4-FFF2-40B4-BE49-F238E27FC236}">
                        <a16:creationId xmlns:a16="http://schemas.microsoft.com/office/drawing/2014/main" id="{D933C0BC-CE61-4E3A-A626-6CD9D35E865A}"/>
                      </a:ext>
                    </a:extLst>
                  </p:cNvPr>
                  <p:cNvSpPr/>
                  <p:nvPr/>
                </p:nvSpPr>
                <p:spPr>
                  <a:xfrm>
                    <a:off x="63961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8" name="object 30">
                    <a:extLst>
                      <a:ext uri="{FF2B5EF4-FFF2-40B4-BE49-F238E27FC236}">
                        <a16:creationId xmlns:a16="http://schemas.microsoft.com/office/drawing/2014/main" id="{66AECF8E-92E7-45E1-95BF-F067E48E44B9}"/>
                      </a:ext>
                    </a:extLst>
                  </p:cNvPr>
                  <p:cNvSpPr/>
                  <p:nvPr/>
                </p:nvSpPr>
                <p:spPr>
                  <a:xfrm>
                    <a:off x="660569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9" name="object 31">
                    <a:extLst>
                      <a:ext uri="{FF2B5EF4-FFF2-40B4-BE49-F238E27FC236}">
                        <a16:creationId xmlns:a16="http://schemas.microsoft.com/office/drawing/2014/main" id="{5BF7AE90-3BEC-48FF-A8B7-0FBD21DBE0C3}"/>
                      </a:ext>
                    </a:extLst>
                  </p:cNvPr>
                  <p:cNvSpPr/>
                  <p:nvPr/>
                </p:nvSpPr>
                <p:spPr>
                  <a:xfrm>
                    <a:off x="6815189"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0" name="object 32">
                    <a:extLst>
                      <a:ext uri="{FF2B5EF4-FFF2-40B4-BE49-F238E27FC236}">
                        <a16:creationId xmlns:a16="http://schemas.microsoft.com/office/drawing/2014/main" id="{19B92791-76A9-4D9B-AFDE-071AF631605B}"/>
                      </a:ext>
                    </a:extLst>
                  </p:cNvPr>
                  <p:cNvSpPr/>
                  <p:nvPr/>
                </p:nvSpPr>
                <p:spPr>
                  <a:xfrm>
                    <a:off x="7024688"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1" name="object 33">
                    <a:extLst>
                      <a:ext uri="{FF2B5EF4-FFF2-40B4-BE49-F238E27FC236}">
                        <a16:creationId xmlns:a16="http://schemas.microsoft.com/office/drawing/2014/main" id="{500FF013-C98A-4125-B21D-1E6B7D47A2F8}"/>
                      </a:ext>
                    </a:extLst>
                  </p:cNvPr>
                  <p:cNvSpPr/>
                  <p:nvPr/>
                </p:nvSpPr>
                <p:spPr>
                  <a:xfrm>
                    <a:off x="7234188"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2" name="object 34">
                    <a:extLst>
                      <a:ext uri="{FF2B5EF4-FFF2-40B4-BE49-F238E27FC236}">
                        <a16:creationId xmlns:a16="http://schemas.microsoft.com/office/drawing/2014/main" id="{2BCF852E-A922-41FD-B02C-CF9730C3DE91}"/>
                      </a:ext>
                    </a:extLst>
                  </p:cNvPr>
                  <p:cNvSpPr/>
                  <p:nvPr/>
                </p:nvSpPr>
                <p:spPr>
                  <a:xfrm>
                    <a:off x="74436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3" name="object 35">
                    <a:extLst>
                      <a:ext uri="{FF2B5EF4-FFF2-40B4-BE49-F238E27FC236}">
                        <a16:creationId xmlns:a16="http://schemas.microsoft.com/office/drawing/2014/main" id="{C5F80E84-FDB0-4EF1-9397-438C42491880}"/>
                      </a:ext>
                    </a:extLst>
                  </p:cNvPr>
                  <p:cNvSpPr/>
                  <p:nvPr/>
                </p:nvSpPr>
                <p:spPr>
                  <a:xfrm>
                    <a:off x="7653187"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4" name="object 36">
                    <a:extLst>
                      <a:ext uri="{FF2B5EF4-FFF2-40B4-BE49-F238E27FC236}">
                        <a16:creationId xmlns:a16="http://schemas.microsoft.com/office/drawing/2014/main" id="{171CD4DF-8B97-4EA7-A684-9A37FEB69A83}"/>
                      </a:ext>
                    </a:extLst>
                  </p:cNvPr>
                  <p:cNvSpPr/>
                  <p:nvPr/>
                </p:nvSpPr>
                <p:spPr>
                  <a:xfrm>
                    <a:off x="78626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5" name="object 37">
                    <a:extLst>
                      <a:ext uri="{FF2B5EF4-FFF2-40B4-BE49-F238E27FC236}">
                        <a16:creationId xmlns:a16="http://schemas.microsoft.com/office/drawing/2014/main" id="{34687A5C-4FF3-4046-8359-FD1DA1665EF8}"/>
                      </a:ext>
                    </a:extLst>
                  </p:cNvPr>
                  <p:cNvSpPr/>
                  <p:nvPr/>
                </p:nvSpPr>
                <p:spPr>
                  <a:xfrm>
                    <a:off x="80721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6" name="object 38">
                    <a:extLst>
                      <a:ext uri="{FF2B5EF4-FFF2-40B4-BE49-F238E27FC236}">
                        <a16:creationId xmlns:a16="http://schemas.microsoft.com/office/drawing/2014/main" id="{8FF396A2-F4FA-4A93-8BDC-D62A39724A64}"/>
                      </a:ext>
                    </a:extLst>
                  </p:cNvPr>
                  <p:cNvSpPr/>
                  <p:nvPr/>
                </p:nvSpPr>
                <p:spPr>
                  <a:xfrm>
                    <a:off x="828168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7" name="object 39">
                    <a:extLst>
                      <a:ext uri="{FF2B5EF4-FFF2-40B4-BE49-F238E27FC236}">
                        <a16:creationId xmlns:a16="http://schemas.microsoft.com/office/drawing/2014/main" id="{E9135626-3AAB-43C3-8F71-87B606C5D10A}"/>
                      </a:ext>
                    </a:extLst>
                  </p:cNvPr>
                  <p:cNvSpPr/>
                  <p:nvPr/>
                </p:nvSpPr>
                <p:spPr>
                  <a:xfrm>
                    <a:off x="849118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8" name="object 40">
                    <a:extLst>
                      <a:ext uri="{FF2B5EF4-FFF2-40B4-BE49-F238E27FC236}">
                        <a16:creationId xmlns:a16="http://schemas.microsoft.com/office/drawing/2014/main" id="{B78C5F19-D5AF-4265-98A9-B7C3207B5CD9}"/>
                      </a:ext>
                    </a:extLst>
                  </p:cNvPr>
                  <p:cNvSpPr/>
                  <p:nvPr/>
                </p:nvSpPr>
                <p:spPr>
                  <a:xfrm>
                    <a:off x="870068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9" name="object 41">
                    <a:extLst>
                      <a:ext uri="{FF2B5EF4-FFF2-40B4-BE49-F238E27FC236}">
                        <a16:creationId xmlns:a16="http://schemas.microsoft.com/office/drawing/2014/main" id="{3FDD993A-C8E2-4D0B-BB82-DABA174AA173}"/>
                      </a:ext>
                    </a:extLst>
                  </p:cNvPr>
                  <p:cNvSpPr/>
                  <p:nvPr/>
                </p:nvSpPr>
                <p:spPr>
                  <a:xfrm>
                    <a:off x="891018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0" name="object 42">
                    <a:extLst>
                      <a:ext uri="{FF2B5EF4-FFF2-40B4-BE49-F238E27FC236}">
                        <a16:creationId xmlns:a16="http://schemas.microsoft.com/office/drawing/2014/main" id="{D67130CA-E92B-4A19-8ED0-94B80A2B6702}"/>
                      </a:ext>
                    </a:extLst>
                  </p:cNvPr>
                  <p:cNvSpPr/>
                  <p:nvPr/>
                </p:nvSpPr>
                <p:spPr>
                  <a:xfrm>
                    <a:off x="911968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1" name="object 43">
                    <a:extLst>
                      <a:ext uri="{FF2B5EF4-FFF2-40B4-BE49-F238E27FC236}">
                        <a16:creationId xmlns:a16="http://schemas.microsoft.com/office/drawing/2014/main" id="{944F37CA-5E13-4F30-B4B0-F1D7DE5D149D}"/>
                      </a:ext>
                    </a:extLst>
                  </p:cNvPr>
                  <p:cNvSpPr/>
                  <p:nvPr/>
                </p:nvSpPr>
                <p:spPr>
                  <a:xfrm>
                    <a:off x="932918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2" name="object 44">
                    <a:extLst>
                      <a:ext uri="{FF2B5EF4-FFF2-40B4-BE49-F238E27FC236}">
                        <a16:creationId xmlns:a16="http://schemas.microsoft.com/office/drawing/2014/main" id="{55F543AD-7646-49A0-97AD-FE6C5850D382}"/>
                      </a:ext>
                    </a:extLst>
                  </p:cNvPr>
                  <p:cNvSpPr/>
                  <p:nvPr/>
                </p:nvSpPr>
                <p:spPr>
                  <a:xfrm>
                    <a:off x="9538683"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3" name="object 45">
                    <a:extLst>
                      <a:ext uri="{FF2B5EF4-FFF2-40B4-BE49-F238E27FC236}">
                        <a16:creationId xmlns:a16="http://schemas.microsoft.com/office/drawing/2014/main" id="{D10B8FB0-F796-4E50-8462-6F5604EDD462}"/>
                      </a:ext>
                    </a:extLst>
                  </p:cNvPr>
                  <p:cNvSpPr/>
                  <p:nvPr/>
                </p:nvSpPr>
                <p:spPr>
                  <a:xfrm>
                    <a:off x="974818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4" name="object 46">
                    <a:extLst>
                      <a:ext uri="{FF2B5EF4-FFF2-40B4-BE49-F238E27FC236}">
                        <a16:creationId xmlns:a16="http://schemas.microsoft.com/office/drawing/2014/main" id="{593F144C-44EA-468C-88C5-A7191ECBD01F}"/>
                      </a:ext>
                    </a:extLst>
                  </p:cNvPr>
                  <p:cNvSpPr/>
                  <p:nvPr/>
                </p:nvSpPr>
                <p:spPr>
                  <a:xfrm>
                    <a:off x="9957682"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5" name="object 47">
                    <a:extLst>
                      <a:ext uri="{FF2B5EF4-FFF2-40B4-BE49-F238E27FC236}">
                        <a16:creationId xmlns:a16="http://schemas.microsoft.com/office/drawing/2014/main" id="{F998273A-31C8-4024-BE50-BA1C64A246AA}"/>
                      </a:ext>
                    </a:extLst>
                  </p:cNvPr>
                  <p:cNvSpPr/>
                  <p:nvPr/>
                </p:nvSpPr>
                <p:spPr>
                  <a:xfrm>
                    <a:off x="1016718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6" name="object 48">
                    <a:extLst>
                      <a:ext uri="{FF2B5EF4-FFF2-40B4-BE49-F238E27FC236}">
                        <a16:creationId xmlns:a16="http://schemas.microsoft.com/office/drawing/2014/main" id="{D3544193-D23A-4F7C-815E-CB582568887D}"/>
                      </a:ext>
                    </a:extLst>
                  </p:cNvPr>
                  <p:cNvSpPr/>
                  <p:nvPr/>
                </p:nvSpPr>
                <p:spPr>
                  <a:xfrm>
                    <a:off x="1037668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7" name="object 49">
                    <a:extLst>
                      <a:ext uri="{FF2B5EF4-FFF2-40B4-BE49-F238E27FC236}">
                        <a16:creationId xmlns:a16="http://schemas.microsoft.com/office/drawing/2014/main" id="{9934E32D-F6D6-4D6A-840B-5700945B5913}"/>
                      </a:ext>
                    </a:extLst>
                  </p:cNvPr>
                  <p:cNvSpPr/>
                  <p:nvPr/>
                </p:nvSpPr>
                <p:spPr>
                  <a:xfrm>
                    <a:off x="10586181"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8" name="object 50">
                    <a:extLst>
                      <a:ext uri="{FF2B5EF4-FFF2-40B4-BE49-F238E27FC236}">
                        <a16:creationId xmlns:a16="http://schemas.microsoft.com/office/drawing/2014/main" id="{F38F8764-AEF6-49DE-96FF-B5F62F75EB0D}"/>
                      </a:ext>
                    </a:extLst>
                  </p:cNvPr>
                  <p:cNvSpPr/>
                  <p:nvPr/>
                </p:nvSpPr>
                <p:spPr>
                  <a:xfrm>
                    <a:off x="10795680"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99" name="object 51">
                    <a:extLst>
                      <a:ext uri="{FF2B5EF4-FFF2-40B4-BE49-F238E27FC236}">
                        <a16:creationId xmlns:a16="http://schemas.microsoft.com/office/drawing/2014/main" id="{4A93FE8E-5F5B-4307-BED6-4007B70FE3B4}"/>
                      </a:ext>
                    </a:extLst>
                  </p:cNvPr>
                  <p:cNvSpPr/>
                  <p:nvPr/>
                </p:nvSpPr>
                <p:spPr>
                  <a:xfrm>
                    <a:off x="11005179"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100" name="object 52">
                    <a:extLst>
                      <a:ext uri="{FF2B5EF4-FFF2-40B4-BE49-F238E27FC236}">
                        <a16:creationId xmlns:a16="http://schemas.microsoft.com/office/drawing/2014/main" id="{13287862-7A48-4C1F-AA36-4053231E9E77}"/>
                      </a:ext>
                    </a:extLst>
                  </p:cNvPr>
                  <p:cNvSpPr/>
                  <p:nvPr/>
                </p:nvSpPr>
                <p:spPr>
                  <a:xfrm>
                    <a:off x="11214679"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102" name="object 54">
                    <a:extLst>
                      <a:ext uri="{FF2B5EF4-FFF2-40B4-BE49-F238E27FC236}">
                        <a16:creationId xmlns:a16="http://schemas.microsoft.com/office/drawing/2014/main" id="{9B673A27-7EA2-4F2F-A0C0-2952B9D9A672}"/>
                      </a:ext>
                    </a:extLst>
                  </p:cNvPr>
                  <p:cNvSpPr/>
                  <p:nvPr/>
                </p:nvSpPr>
                <p:spPr>
                  <a:xfrm>
                    <a:off x="2550243" y="3888644"/>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103" name="object 55">
                    <a:extLst>
                      <a:ext uri="{FF2B5EF4-FFF2-40B4-BE49-F238E27FC236}">
                        <a16:creationId xmlns:a16="http://schemas.microsoft.com/office/drawing/2014/main" id="{D594AC22-DD76-413E-8478-696B70AE9908}"/>
                      </a:ext>
                    </a:extLst>
                  </p:cNvPr>
                  <p:cNvSpPr/>
                  <p:nvPr/>
                </p:nvSpPr>
                <p:spPr>
                  <a:xfrm>
                    <a:off x="2550243" y="3518659"/>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7" name="object 49">
                    <a:extLst>
                      <a:ext uri="{FF2B5EF4-FFF2-40B4-BE49-F238E27FC236}">
                        <a16:creationId xmlns:a16="http://schemas.microsoft.com/office/drawing/2014/main" id="{ABAD4CC9-9EDE-8AE0-7577-EB91DC6A70AB}"/>
                      </a:ext>
                    </a:extLst>
                  </p:cNvPr>
                  <p:cNvSpPr/>
                  <p:nvPr/>
                </p:nvSpPr>
                <p:spPr>
                  <a:xfrm>
                    <a:off x="11424697" y="4258626"/>
                    <a:ext cx="0" cy="75566"/>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8" name="object 50">
                    <a:extLst>
                      <a:ext uri="{FF2B5EF4-FFF2-40B4-BE49-F238E27FC236}">
                        <a16:creationId xmlns:a16="http://schemas.microsoft.com/office/drawing/2014/main" id="{3415C899-67BE-4938-94C0-CB1324ADBA63}"/>
                      </a:ext>
                    </a:extLst>
                  </p:cNvPr>
                  <p:cNvSpPr/>
                  <p:nvPr/>
                </p:nvSpPr>
                <p:spPr>
                  <a:xfrm>
                    <a:off x="11634196" y="4258626"/>
                    <a:ext cx="0" cy="75566"/>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59" name="object 57">
                  <a:extLst>
                    <a:ext uri="{FF2B5EF4-FFF2-40B4-BE49-F238E27FC236}">
                      <a16:creationId xmlns:a16="http://schemas.microsoft.com/office/drawing/2014/main" id="{F8EFAEC5-AF38-4864-8F22-A36B411A61AA}"/>
                    </a:ext>
                  </a:extLst>
                </p:cNvPr>
                <p:cNvSpPr/>
                <p:nvPr/>
              </p:nvSpPr>
              <p:spPr>
                <a:xfrm>
                  <a:off x="2550243" y="3148674"/>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0" name="object 59">
                  <a:extLst>
                    <a:ext uri="{FF2B5EF4-FFF2-40B4-BE49-F238E27FC236}">
                      <a16:creationId xmlns:a16="http://schemas.microsoft.com/office/drawing/2014/main" id="{86565195-B5CF-4583-B175-F5C06F861347}"/>
                    </a:ext>
                  </a:extLst>
                </p:cNvPr>
                <p:cNvSpPr/>
                <p:nvPr/>
              </p:nvSpPr>
              <p:spPr>
                <a:xfrm>
                  <a:off x="2550243" y="2778688"/>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1" name="object 61">
                  <a:extLst>
                    <a:ext uri="{FF2B5EF4-FFF2-40B4-BE49-F238E27FC236}">
                      <a16:creationId xmlns:a16="http://schemas.microsoft.com/office/drawing/2014/main" id="{2AAD4D3F-87EB-475C-99C4-94FAD33B6134}"/>
                    </a:ext>
                  </a:extLst>
                </p:cNvPr>
                <p:cNvSpPr/>
                <p:nvPr/>
              </p:nvSpPr>
              <p:spPr>
                <a:xfrm>
                  <a:off x="2550243" y="2408703"/>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2" name="object 75">
                  <a:extLst>
                    <a:ext uri="{FF2B5EF4-FFF2-40B4-BE49-F238E27FC236}">
                      <a16:creationId xmlns:a16="http://schemas.microsoft.com/office/drawing/2014/main" id="{9CEEE30D-8A8B-4112-B6BC-0350B3122570}"/>
                    </a:ext>
                  </a:extLst>
                </p:cNvPr>
                <p:cNvSpPr/>
                <p:nvPr/>
              </p:nvSpPr>
              <p:spPr>
                <a:xfrm>
                  <a:off x="2550243" y="2038718"/>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3" name="object 77">
                  <a:extLst>
                    <a:ext uri="{FF2B5EF4-FFF2-40B4-BE49-F238E27FC236}">
                      <a16:creationId xmlns:a16="http://schemas.microsoft.com/office/drawing/2014/main" id="{D663CCC5-B835-43C2-8B4A-0B26D5AE9DAA}"/>
                    </a:ext>
                  </a:extLst>
                </p:cNvPr>
                <p:cNvSpPr/>
                <p:nvPr/>
              </p:nvSpPr>
              <p:spPr>
                <a:xfrm>
                  <a:off x="2550243" y="1668733"/>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4" name="object 79">
                  <a:extLst>
                    <a:ext uri="{FF2B5EF4-FFF2-40B4-BE49-F238E27FC236}">
                      <a16:creationId xmlns:a16="http://schemas.microsoft.com/office/drawing/2014/main" id="{CDA22D9C-66A5-4225-8DA1-B993FE9DAA95}"/>
                    </a:ext>
                  </a:extLst>
                </p:cNvPr>
                <p:cNvSpPr/>
                <p:nvPr/>
              </p:nvSpPr>
              <p:spPr>
                <a:xfrm>
                  <a:off x="2550243" y="1298746"/>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5" name="object 81">
                  <a:extLst>
                    <a:ext uri="{FF2B5EF4-FFF2-40B4-BE49-F238E27FC236}">
                      <a16:creationId xmlns:a16="http://schemas.microsoft.com/office/drawing/2014/main" id="{99D1131D-EEE7-4712-9981-4822DED40B73}"/>
                    </a:ext>
                  </a:extLst>
                </p:cNvPr>
                <p:cNvSpPr/>
                <p:nvPr/>
              </p:nvSpPr>
              <p:spPr>
                <a:xfrm>
                  <a:off x="2550243" y="928762"/>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6" name="object 83">
                  <a:extLst>
                    <a:ext uri="{FF2B5EF4-FFF2-40B4-BE49-F238E27FC236}">
                      <a16:creationId xmlns:a16="http://schemas.microsoft.com/office/drawing/2014/main" id="{EF18C1A6-F458-46E7-9C6C-764038C93B93}"/>
                    </a:ext>
                  </a:extLst>
                </p:cNvPr>
                <p:cNvSpPr/>
                <p:nvPr/>
              </p:nvSpPr>
              <p:spPr>
                <a:xfrm>
                  <a:off x="2550243" y="558775"/>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67" name="bg object 18">
                  <a:extLst>
                    <a:ext uri="{FF2B5EF4-FFF2-40B4-BE49-F238E27FC236}">
                      <a16:creationId xmlns:a16="http://schemas.microsoft.com/office/drawing/2014/main" id="{F2509BFF-B9A6-47B9-B1C1-EF6A15C78711}"/>
                    </a:ext>
                  </a:extLst>
                </p:cNvPr>
                <p:cNvSpPr/>
                <p:nvPr/>
              </p:nvSpPr>
              <p:spPr>
                <a:xfrm>
                  <a:off x="2625196" y="558775"/>
                  <a:ext cx="9015675" cy="3700145"/>
                </a:xfrm>
                <a:custGeom>
                  <a:avLst/>
                  <a:gdLst/>
                  <a:ahLst/>
                  <a:cxnLst/>
                  <a:rect l="l" t="t" r="r" b="b"/>
                  <a:pathLst>
                    <a:path w="8799195" h="3700145">
                      <a:moveTo>
                        <a:pt x="0" y="0"/>
                      </a:moveTo>
                      <a:lnTo>
                        <a:pt x="0" y="3699852"/>
                      </a:lnTo>
                      <a:lnTo>
                        <a:pt x="8798763" y="3699852"/>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45" name="object 3">
                <a:extLst>
                  <a:ext uri="{FF2B5EF4-FFF2-40B4-BE49-F238E27FC236}">
                    <a16:creationId xmlns:a16="http://schemas.microsoft.com/office/drawing/2014/main" id="{0D73C490-4C70-4DFD-A81C-3D067962CACE}"/>
                  </a:ext>
                </a:extLst>
              </p:cNvPr>
              <p:cNvSpPr/>
              <p:nvPr/>
            </p:nvSpPr>
            <p:spPr>
              <a:xfrm>
                <a:off x="2366204" y="4894299"/>
                <a:ext cx="0" cy="62610"/>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46" name="object 5">
                <a:extLst>
                  <a:ext uri="{FF2B5EF4-FFF2-40B4-BE49-F238E27FC236}">
                    <a16:creationId xmlns:a16="http://schemas.microsoft.com/office/drawing/2014/main" id="{3CEF9199-5F22-4D82-86CA-8EC84E6649F0}"/>
                  </a:ext>
                </a:extLst>
              </p:cNvPr>
              <p:cNvSpPr/>
              <p:nvPr/>
            </p:nvSpPr>
            <p:spPr>
              <a:xfrm>
                <a:off x="2785204" y="4894299"/>
                <a:ext cx="0" cy="62610"/>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nvGrpSpPr>
              <p:cNvPr id="47" name="object 7">
                <a:extLst>
                  <a:ext uri="{FF2B5EF4-FFF2-40B4-BE49-F238E27FC236}">
                    <a16:creationId xmlns:a16="http://schemas.microsoft.com/office/drawing/2014/main" id="{5EBCD475-5E3B-4D64-88AA-049DF41AE221}"/>
                  </a:ext>
                </a:extLst>
              </p:cNvPr>
              <p:cNvGrpSpPr/>
              <p:nvPr/>
            </p:nvGrpSpPr>
            <p:grpSpPr>
              <a:xfrm>
                <a:off x="2988353" y="4889038"/>
                <a:ext cx="222250" cy="73132"/>
                <a:chOff x="3247346" y="4252277"/>
                <a:chExt cx="222250" cy="88265"/>
              </a:xfrm>
            </p:grpSpPr>
            <p:sp>
              <p:nvSpPr>
                <p:cNvPr id="56" name="object 8">
                  <a:extLst>
                    <a:ext uri="{FF2B5EF4-FFF2-40B4-BE49-F238E27FC236}">
                      <a16:creationId xmlns:a16="http://schemas.microsoft.com/office/drawing/2014/main" id="{CB73EF33-04D7-4015-A8AE-BF68C57B9843}"/>
                    </a:ext>
                  </a:extLst>
                </p:cNvPr>
                <p:cNvSpPr/>
                <p:nvPr/>
              </p:nvSpPr>
              <p:spPr>
                <a:xfrm>
                  <a:off x="325369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7" name="object 9">
                  <a:extLst>
                    <a:ext uri="{FF2B5EF4-FFF2-40B4-BE49-F238E27FC236}">
                      <a16:creationId xmlns:a16="http://schemas.microsoft.com/office/drawing/2014/main" id="{AD83995A-2352-4C75-B731-E3B53B1197C8}"/>
                    </a:ext>
                  </a:extLst>
                </p:cNvPr>
                <p:cNvSpPr/>
                <p:nvPr/>
              </p:nvSpPr>
              <p:spPr>
                <a:xfrm>
                  <a:off x="3463197"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grpSp>
            <p:nvGrpSpPr>
              <p:cNvPr id="48" name="object 11">
                <a:extLst>
                  <a:ext uri="{FF2B5EF4-FFF2-40B4-BE49-F238E27FC236}">
                    <a16:creationId xmlns:a16="http://schemas.microsoft.com/office/drawing/2014/main" id="{305C75F4-BC9C-498A-A752-7BC23039B825}"/>
                  </a:ext>
                </a:extLst>
              </p:cNvPr>
              <p:cNvGrpSpPr/>
              <p:nvPr/>
            </p:nvGrpSpPr>
            <p:grpSpPr>
              <a:xfrm>
                <a:off x="3407353" y="4889038"/>
                <a:ext cx="222250" cy="73132"/>
                <a:chOff x="3666346" y="4252277"/>
                <a:chExt cx="222250" cy="88265"/>
              </a:xfrm>
            </p:grpSpPr>
            <p:sp>
              <p:nvSpPr>
                <p:cNvPr id="54" name="object 12">
                  <a:extLst>
                    <a:ext uri="{FF2B5EF4-FFF2-40B4-BE49-F238E27FC236}">
                      <a16:creationId xmlns:a16="http://schemas.microsoft.com/office/drawing/2014/main" id="{980C5EE5-ACC7-4B32-8D6E-7EC51E37203F}"/>
                    </a:ext>
                  </a:extLst>
                </p:cNvPr>
                <p:cNvSpPr/>
                <p:nvPr/>
              </p:nvSpPr>
              <p:spPr>
                <a:xfrm>
                  <a:off x="3672696"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5" name="object 13">
                  <a:extLst>
                    <a:ext uri="{FF2B5EF4-FFF2-40B4-BE49-F238E27FC236}">
                      <a16:creationId xmlns:a16="http://schemas.microsoft.com/office/drawing/2014/main" id="{D1796835-38FD-4B65-A5C5-0CEEB8668F4C}"/>
                    </a:ext>
                  </a:extLst>
                </p:cNvPr>
                <p:cNvSpPr/>
                <p:nvPr/>
              </p:nvSpPr>
              <p:spPr>
                <a:xfrm>
                  <a:off x="388219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grpSp>
            <p:nvGrpSpPr>
              <p:cNvPr id="49" name="object 15">
                <a:extLst>
                  <a:ext uri="{FF2B5EF4-FFF2-40B4-BE49-F238E27FC236}">
                    <a16:creationId xmlns:a16="http://schemas.microsoft.com/office/drawing/2014/main" id="{C2A61F9F-9BC9-44ED-948C-3697D96DF521}"/>
                  </a:ext>
                </a:extLst>
              </p:cNvPr>
              <p:cNvGrpSpPr/>
              <p:nvPr/>
            </p:nvGrpSpPr>
            <p:grpSpPr>
              <a:xfrm>
                <a:off x="3826351" y="4889038"/>
                <a:ext cx="222250" cy="73132"/>
                <a:chOff x="4085344" y="4252277"/>
                <a:chExt cx="222250" cy="88265"/>
              </a:xfrm>
            </p:grpSpPr>
            <p:sp>
              <p:nvSpPr>
                <p:cNvPr id="52" name="object 16">
                  <a:extLst>
                    <a:ext uri="{FF2B5EF4-FFF2-40B4-BE49-F238E27FC236}">
                      <a16:creationId xmlns:a16="http://schemas.microsoft.com/office/drawing/2014/main" id="{343EE4AD-D81D-4A16-A9EE-2A7124B6A877}"/>
                    </a:ext>
                  </a:extLst>
                </p:cNvPr>
                <p:cNvSpPr/>
                <p:nvPr/>
              </p:nvSpPr>
              <p:spPr>
                <a:xfrm>
                  <a:off x="4091694"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3" name="object 17">
                  <a:extLst>
                    <a:ext uri="{FF2B5EF4-FFF2-40B4-BE49-F238E27FC236}">
                      <a16:creationId xmlns:a16="http://schemas.microsoft.com/office/drawing/2014/main" id="{9D6D0520-5469-414F-84C9-77B2F9989806}"/>
                    </a:ext>
                  </a:extLst>
                </p:cNvPr>
                <p:cNvSpPr/>
                <p:nvPr/>
              </p:nvSpPr>
              <p:spPr>
                <a:xfrm>
                  <a:off x="4301195" y="4258627"/>
                  <a:ext cx="0" cy="75565"/>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50" name="bg object 19">
                <a:extLst>
                  <a:ext uri="{FF2B5EF4-FFF2-40B4-BE49-F238E27FC236}">
                    <a16:creationId xmlns:a16="http://schemas.microsoft.com/office/drawing/2014/main" id="{3F517825-48B8-451E-B60B-1F9E70320D52}"/>
                  </a:ext>
                </a:extLst>
              </p:cNvPr>
              <p:cNvSpPr/>
              <p:nvPr/>
            </p:nvSpPr>
            <p:spPr>
              <a:xfrm>
                <a:off x="2291250" y="4894301"/>
                <a:ext cx="75565" cy="0"/>
              </a:xfrm>
              <a:custGeom>
                <a:avLst/>
                <a:gdLst/>
                <a:ahLst/>
                <a:cxnLst/>
                <a:rect l="l" t="t" r="r" b="b"/>
                <a:pathLst>
                  <a:path w="75564">
                    <a:moveTo>
                      <a:pt x="0" y="0"/>
                    </a:moveTo>
                    <a:lnTo>
                      <a:pt x="74955"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sp>
            <p:nvSpPr>
              <p:cNvPr id="51" name="bg object 20">
                <a:extLst>
                  <a:ext uri="{FF2B5EF4-FFF2-40B4-BE49-F238E27FC236}">
                    <a16:creationId xmlns:a16="http://schemas.microsoft.com/office/drawing/2014/main" id="{E30D084B-9487-4929-A780-0E088C3356BE}"/>
                  </a:ext>
                </a:extLst>
              </p:cNvPr>
              <p:cNvSpPr/>
              <p:nvPr/>
            </p:nvSpPr>
            <p:spPr>
              <a:xfrm>
                <a:off x="2575705" y="4894299"/>
                <a:ext cx="0" cy="62610"/>
              </a:xfrm>
              <a:custGeom>
                <a:avLst/>
                <a:gdLst/>
                <a:ahLst/>
                <a:cxnLst/>
                <a:rect l="l" t="t" r="r" b="b"/>
                <a:pathLst>
                  <a:path h="75564">
                    <a:moveTo>
                      <a:pt x="0" y="74955"/>
                    </a:moveTo>
                    <a:lnTo>
                      <a:pt x="0" y="0"/>
                    </a:lnTo>
                  </a:path>
                </a:pathLst>
              </a:custGeom>
              <a:ln w="12700">
                <a:solidFill>
                  <a:srgbClr val="000000"/>
                </a:solidFill>
              </a:ln>
            </p:spPr>
            <p:txBody>
              <a:bodyPr wrap="square" lIns="0" tIns="0" rIns="0" bIns="0" rtlCol="0"/>
              <a:lstStyle/>
              <a:p>
                <a:endParaRPr sz="1600" dirty="0">
                  <a:latin typeface="Arial" panose="020B0604020202020204" pitchFamily="34" charset="0"/>
                  <a:cs typeface="Arial" panose="020B0604020202020204" pitchFamily="34" charset="0"/>
                </a:endParaRPr>
              </a:p>
            </p:txBody>
          </p:sp>
        </p:grpSp>
        <p:sp>
          <p:nvSpPr>
            <p:cNvPr id="104" name="object 4">
              <a:extLst>
                <a:ext uri="{FF2B5EF4-FFF2-40B4-BE49-F238E27FC236}">
                  <a16:creationId xmlns:a16="http://schemas.microsoft.com/office/drawing/2014/main" id="{0E8001F3-2DB4-47E7-BB35-E6C69641B2A8}"/>
                </a:ext>
              </a:extLst>
            </p:cNvPr>
            <p:cNvSpPr txBox="1"/>
            <p:nvPr/>
          </p:nvSpPr>
          <p:spPr>
            <a:xfrm>
              <a:off x="1283601"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sz="1100" dirty="0">
                  <a:latin typeface="Arial" panose="020B0604020202020204" pitchFamily="34" charset="0"/>
                  <a:cs typeface="Arial" panose="020B0604020202020204" pitchFamily="34" charset="0"/>
                </a:rPr>
                <a:t>0</a:t>
              </a:r>
            </a:p>
          </p:txBody>
        </p:sp>
        <p:sp>
          <p:nvSpPr>
            <p:cNvPr id="105" name="object 6">
              <a:extLst>
                <a:ext uri="{FF2B5EF4-FFF2-40B4-BE49-F238E27FC236}">
                  <a16:creationId xmlns:a16="http://schemas.microsoft.com/office/drawing/2014/main" id="{5DC45F38-AFAE-4D26-8D07-D62FE68D4E84}"/>
                </a:ext>
              </a:extLst>
            </p:cNvPr>
            <p:cNvSpPr txBox="1"/>
            <p:nvPr/>
          </p:nvSpPr>
          <p:spPr>
            <a:xfrm>
              <a:off x="1758611"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sz="1100" dirty="0">
                  <a:latin typeface="Arial" panose="020B0604020202020204" pitchFamily="34" charset="0"/>
                  <a:cs typeface="Arial" panose="020B0604020202020204" pitchFamily="34" charset="0"/>
                </a:rPr>
                <a:t>2</a:t>
              </a:r>
            </a:p>
          </p:txBody>
        </p:sp>
        <p:sp>
          <p:nvSpPr>
            <p:cNvPr id="106" name="object 10">
              <a:extLst>
                <a:ext uri="{FF2B5EF4-FFF2-40B4-BE49-F238E27FC236}">
                  <a16:creationId xmlns:a16="http://schemas.microsoft.com/office/drawing/2014/main" id="{D609676F-EE78-4DF3-8789-AE95555A1315}"/>
                </a:ext>
              </a:extLst>
            </p:cNvPr>
            <p:cNvSpPr txBox="1"/>
            <p:nvPr/>
          </p:nvSpPr>
          <p:spPr>
            <a:xfrm>
              <a:off x="2233622"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sz="1100" dirty="0">
                  <a:latin typeface="Arial" panose="020B0604020202020204" pitchFamily="34" charset="0"/>
                  <a:cs typeface="Arial" panose="020B0604020202020204" pitchFamily="34" charset="0"/>
                </a:rPr>
                <a:t>4</a:t>
              </a:r>
            </a:p>
          </p:txBody>
        </p:sp>
        <p:sp>
          <p:nvSpPr>
            <p:cNvPr id="107" name="object 14">
              <a:extLst>
                <a:ext uri="{FF2B5EF4-FFF2-40B4-BE49-F238E27FC236}">
                  <a16:creationId xmlns:a16="http://schemas.microsoft.com/office/drawing/2014/main" id="{9CE8E22B-9015-4FEE-881B-8B2D6D03FD0C}"/>
                </a:ext>
              </a:extLst>
            </p:cNvPr>
            <p:cNvSpPr txBox="1"/>
            <p:nvPr/>
          </p:nvSpPr>
          <p:spPr>
            <a:xfrm>
              <a:off x="2708625"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sz="1100" dirty="0">
                  <a:latin typeface="Arial" panose="020B0604020202020204" pitchFamily="34" charset="0"/>
                  <a:cs typeface="Arial" panose="020B0604020202020204" pitchFamily="34" charset="0"/>
                </a:rPr>
                <a:t>6</a:t>
              </a:r>
            </a:p>
          </p:txBody>
        </p:sp>
        <p:sp>
          <p:nvSpPr>
            <p:cNvPr id="108" name="object 18">
              <a:extLst>
                <a:ext uri="{FF2B5EF4-FFF2-40B4-BE49-F238E27FC236}">
                  <a16:creationId xmlns:a16="http://schemas.microsoft.com/office/drawing/2014/main" id="{AAF36599-46D2-4E1B-A5F4-39031F6920D0}"/>
                </a:ext>
              </a:extLst>
            </p:cNvPr>
            <p:cNvSpPr txBox="1"/>
            <p:nvPr/>
          </p:nvSpPr>
          <p:spPr>
            <a:xfrm>
              <a:off x="3183636"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sz="1100" dirty="0">
                  <a:latin typeface="Arial" panose="020B0604020202020204" pitchFamily="34" charset="0"/>
                  <a:cs typeface="Arial" panose="020B0604020202020204" pitchFamily="34" charset="0"/>
                </a:rPr>
                <a:t>8</a:t>
              </a:r>
            </a:p>
          </p:txBody>
        </p:sp>
        <p:sp>
          <p:nvSpPr>
            <p:cNvPr id="109" name="object 4">
              <a:extLst>
                <a:ext uri="{FF2B5EF4-FFF2-40B4-BE49-F238E27FC236}">
                  <a16:creationId xmlns:a16="http://schemas.microsoft.com/office/drawing/2014/main" id="{4BF3FDF1-13BA-497E-A56C-A4FACF5460A3}"/>
                </a:ext>
              </a:extLst>
            </p:cNvPr>
            <p:cNvSpPr txBox="1"/>
            <p:nvPr/>
          </p:nvSpPr>
          <p:spPr>
            <a:xfrm>
              <a:off x="3655615"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1</a:t>
              </a:r>
              <a:r>
                <a:rPr sz="1100" dirty="0">
                  <a:latin typeface="Arial" panose="020B0604020202020204" pitchFamily="34" charset="0"/>
                  <a:cs typeface="Arial" panose="020B0604020202020204" pitchFamily="34" charset="0"/>
                </a:rPr>
                <a:t>0</a:t>
              </a:r>
            </a:p>
          </p:txBody>
        </p:sp>
        <p:sp>
          <p:nvSpPr>
            <p:cNvPr id="110" name="object 6">
              <a:extLst>
                <a:ext uri="{FF2B5EF4-FFF2-40B4-BE49-F238E27FC236}">
                  <a16:creationId xmlns:a16="http://schemas.microsoft.com/office/drawing/2014/main" id="{3882F9A9-FBC6-4D71-A47B-47BC6F506341}"/>
                </a:ext>
              </a:extLst>
            </p:cNvPr>
            <p:cNvSpPr txBox="1"/>
            <p:nvPr/>
          </p:nvSpPr>
          <p:spPr>
            <a:xfrm>
              <a:off x="4130625"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1</a:t>
              </a:r>
              <a:r>
                <a:rPr sz="1100" dirty="0">
                  <a:latin typeface="Arial" panose="020B0604020202020204" pitchFamily="34" charset="0"/>
                  <a:cs typeface="Arial" panose="020B0604020202020204" pitchFamily="34" charset="0"/>
                </a:rPr>
                <a:t>2</a:t>
              </a:r>
            </a:p>
          </p:txBody>
        </p:sp>
        <p:sp>
          <p:nvSpPr>
            <p:cNvPr id="111" name="object 10">
              <a:extLst>
                <a:ext uri="{FF2B5EF4-FFF2-40B4-BE49-F238E27FC236}">
                  <a16:creationId xmlns:a16="http://schemas.microsoft.com/office/drawing/2014/main" id="{7573BE7C-1AAF-4149-8190-275930779202}"/>
                </a:ext>
              </a:extLst>
            </p:cNvPr>
            <p:cNvSpPr txBox="1"/>
            <p:nvPr/>
          </p:nvSpPr>
          <p:spPr>
            <a:xfrm>
              <a:off x="4605636"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1</a:t>
              </a:r>
              <a:r>
                <a:rPr sz="1100" dirty="0">
                  <a:latin typeface="Arial" panose="020B0604020202020204" pitchFamily="34" charset="0"/>
                  <a:cs typeface="Arial" panose="020B0604020202020204" pitchFamily="34" charset="0"/>
                </a:rPr>
                <a:t>4</a:t>
              </a:r>
            </a:p>
          </p:txBody>
        </p:sp>
        <p:sp>
          <p:nvSpPr>
            <p:cNvPr id="112" name="object 14">
              <a:extLst>
                <a:ext uri="{FF2B5EF4-FFF2-40B4-BE49-F238E27FC236}">
                  <a16:creationId xmlns:a16="http://schemas.microsoft.com/office/drawing/2014/main" id="{C0EA5171-7A0E-4CDC-9EF8-18DBB78E425B}"/>
                </a:ext>
              </a:extLst>
            </p:cNvPr>
            <p:cNvSpPr txBox="1"/>
            <p:nvPr/>
          </p:nvSpPr>
          <p:spPr>
            <a:xfrm>
              <a:off x="5080639"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1</a:t>
              </a:r>
              <a:r>
                <a:rPr sz="1100" dirty="0">
                  <a:latin typeface="Arial" panose="020B0604020202020204" pitchFamily="34" charset="0"/>
                  <a:cs typeface="Arial" panose="020B0604020202020204" pitchFamily="34" charset="0"/>
                </a:rPr>
                <a:t>6</a:t>
              </a:r>
            </a:p>
          </p:txBody>
        </p:sp>
        <p:sp>
          <p:nvSpPr>
            <p:cNvPr id="113" name="object 18">
              <a:extLst>
                <a:ext uri="{FF2B5EF4-FFF2-40B4-BE49-F238E27FC236}">
                  <a16:creationId xmlns:a16="http://schemas.microsoft.com/office/drawing/2014/main" id="{7919D6D3-9CEE-4D26-A687-4A8BFD106AF7}"/>
                </a:ext>
              </a:extLst>
            </p:cNvPr>
            <p:cNvSpPr txBox="1"/>
            <p:nvPr/>
          </p:nvSpPr>
          <p:spPr>
            <a:xfrm>
              <a:off x="5555650"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1</a:t>
              </a:r>
              <a:r>
                <a:rPr sz="1100" dirty="0">
                  <a:latin typeface="Arial" panose="020B0604020202020204" pitchFamily="34" charset="0"/>
                  <a:cs typeface="Arial" panose="020B0604020202020204" pitchFamily="34" charset="0"/>
                </a:rPr>
                <a:t>8</a:t>
              </a:r>
            </a:p>
          </p:txBody>
        </p:sp>
        <p:sp>
          <p:nvSpPr>
            <p:cNvPr id="114" name="object 4">
              <a:extLst>
                <a:ext uri="{FF2B5EF4-FFF2-40B4-BE49-F238E27FC236}">
                  <a16:creationId xmlns:a16="http://schemas.microsoft.com/office/drawing/2014/main" id="{4C2A3103-33F2-4E4C-95C6-1AA03EEB62D1}"/>
                </a:ext>
              </a:extLst>
            </p:cNvPr>
            <p:cNvSpPr txBox="1"/>
            <p:nvPr/>
          </p:nvSpPr>
          <p:spPr>
            <a:xfrm>
              <a:off x="6031228"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2</a:t>
              </a:r>
              <a:r>
                <a:rPr sz="1100" dirty="0">
                  <a:latin typeface="Arial" panose="020B0604020202020204" pitchFamily="34" charset="0"/>
                  <a:cs typeface="Arial" panose="020B0604020202020204" pitchFamily="34" charset="0"/>
                </a:rPr>
                <a:t>0</a:t>
              </a:r>
            </a:p>
          </p:txBody>
        </p:sp>
        <p:sp>
          <p:nvSpPr>
            <p:cNvPr id="115" name="object 6">
              <a:extLst>
                <a:ext uri="{FF2B5EF4-FFF2-40B4-BE49-F238E27FC236}">
                  <a16:creationId xmlns:a16="http://schemas.microsoft.com/office/drawing/2014/main" id="{1050A854-EC79-414E-A068-35B6F508AC38}"/>
                </a:ext>
              </a:extLst>
            </p:cNvPr>
            <p:cNvSpPr txBox="1"/>
            <p:nvPr/>
          </p:nvSpPr>
          <p:spPr>
            <a:xfrm>
              <a:off x="6506238"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2</a:t>
              </a:r>
              <a:r>
                <a:rPr sz="1100" dirty="0">
                  <a:latin typeface="Arial" panose="020B0604020202020204" pitchFamily="34" charset="0"/>
                  <a:cs typeface="Arial" panose="020B0604020202020204" pitchFamily="34" charset="0"/>
                </a:rPr>
                <a:t>2</a:t>
              </a:r>
            </a:p>
          </p:txBody>
        </p:sp>
        <p:sp>
          <p:nvSpPr>
            <p:cNvPr id="116" name="object 10">
              <a:extLst>
                <a:ext uri="{FF2B5EF4-FFF2-40B4-BE49-F238E27FC236}">
                  <a16:creationId xmlns:a16="http://schemas.microsoft.com/office/drawing/2014/main" id="{EE572695-8F65-406F-AB8F-427FFE71A2C4}"/>
                </a:ext>
              </a:extLst>
            </p:cNvPr>
            <p:cNvSpPr txBox="1"/>
            <p:nvPr/>
          </p:nvSpPr>
          <p:spPr>
            <a:xfrm>
              <a:off x="6981249"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2</a:t>
              </a:r>
              <a:r>
                <a:rPr sz="1100" dirty="0">
                  <a:latin typeface="Arial" panose="020B0604020202020204" pitchFamily="34" charset="0"/>
                  <a:cs typeface="Arial" panose="020B0604020202020204" pitchFamily="34" charset="0"/>
                </a:rPr>
                <a:t>4</a:t>
              </a:r>
            </a:p>
          </p:txBody>
        </p:sp>
        <p:sp>
          <p:nvSpPr>
            <p:cNvPr id="117" name="object 14">
              <a:extLst>
                <a:ext uri="{FF2B5EF4-FFF2-40B4-BE49-F238E27FC236}">
                  <a16:creationId xmlns:a16="http://schemas.microsoft.com/office/drawing/2014/main" id="{CD11AFF6-A650-4398-AC2E-26003394822D}"/>
                </a:ext>
              </a:extLst>
            </p:cNvPr>
            <p:cNvSpPr txBox="1"/>
            <p:nvPr/>
          </p:nvSpPr>
          <p:spPr>
            <a:xfrm>
              <a:off x="7456253"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2</a:t>
              </a:r>
              <a:r>
                <a:rPr sz="1100" dirty="0">
                  <a:latin typeface="Arial" panose="020B0604020202020204" pitchFamily="34" charset="0"/>
                  <a:cs typeface="Arial" panose="020B0604020202020204" pitchFamily="34" charset="0"/>
                </a:rPr>
                <a:t>6</a:t>
              </a:r>
            </a:p>
          </p:txBody>
        </p:sp>
        <p:sp>
          <p:nvSpPr>
            <p:cNvPr id="118" name="object 18">
              <a:extLst>
                <a:ext uri="{FF2B5EF4-FFF2-40B4-BE49-F238E27FC236}">
                  <a16:creationId xmlns:a16="http://schemas.microsoft.com/office/drawing/2014/main" id="{A8EC0FA4-A36C-4736-AA3E-FF878016314F}"/>
                </a:ext>
              </a:extLst>
            </p:cNvPr>
            <p:cNvSpPr txBox="1"/>
            <p:nvPr/>
          </p:nvSpPr>
          <p:spPr>
            <a:xfrm>
              <a:off x="7931263"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2</a:t>
              </a:r>
              <a:r>
                <a:rPr sz="1100" dirty="0">
                  <a:latin typeface="Arial" panose="020B0604020202020204" pitchFamily="34" charset="0"/>
                  <a:cs typeface="Arial" panose="020B0604020202020204" pitchFamily="34" charset="0"/>
                </a:rPr>
                <a:t>8</a:t>
              </a:r>
            </a:p>
          </p:txBody>
        </p:sp>
        <p:sp>
          <p:nvSpPr>
            <p:cNvPr id="119" name="object 4">
              <a:extLst>
                <a:ext uri="{FF2B5EF4-FFF2-40B4-BE49-F238E27FC236}">
                  <a16:creationId xmlns:a16="http://schemas.microsoft.com/office/drawing/2014/main" id="{27D22647-9B9F-4C10-8680-BADC571B08D8}"/>
                </a:ext>
              </a:extLst>
            </p:cNvPr>
            <p:cNvSpPr txBox="1"/>
            <p:nvPr/>
          </p:nvSpPr>
          <p:spPr>
            <a:xfrm>
              <a:off x="8406841"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3</a:t>
              </a:r>
              <a:r>
                <a:rPr sz="1100" dirty="0">
                  <a:latin typeface="Arial" panose="020B0604020202020204" pitchFamily="34" charset="0"/>
                  <a:cs typeface="Arial" panose="020B0604020202020204" pitchFamily="34" charset="0"/>
                </a:rPr>
                <a:t>0</a:t>
              </a:r>
            </a:p>
          </p:txBody>
        </p:sp>
        <p:sp>
          <p:nvSpPr>
            <p:cNvPr id="120" name="object 6">
              <a:extLst>
                <a:ext uri="{FF2B5EF4-FFF2-40B4-BE49-F238E27FC236}">
                  <a16:creationId xmlns:a16="http://schemas.microsoft.com/office/drawing/2014/main" id="{07F45AD4-EBAF-4AD6-BDD4-30160F602987}"/>
                </a:ext>
              </a:extLst>
            </p:cNvPr>
            <p:cNvSpPr txBox="1"/>
            <p:nvPr/>
          </p:nvSpPr>
          <p:spPr>
            <a:xfrm>
              <a:off x="8881852"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3</a:t>
              </a:r>
              <a:r>
                <a:rPr sz="1100" dirty="0">
                  <a:latin typeface="Arial" panose="020B0604020202020204" pitchFamily="34" charset="0"/>
                  <a:cs typeface="Arial" panose="020B0604020202020204" pitchFamily="34" charset="0"/>
                </a:rPr>
                <a:t>2</a:t>
              </a:r>
            </a:p>
          </p:txBody>
        </p:sp>
        <p:sp>
          <p:nvSpPr>
            <p:cNvPr id="121" name="object 10">
              <a:extLst>
                <a:ext uri="{FF2B5EF4-FFF2-40B4-BE49-F238E27FC236}">
                  <a16:creationId xmlns:a16="http://schemas.microsoft.com/office/drawing/2014/main" id="{5FE0737B-26A5-4996-B1FF-185422B9B437}"/>
                </a:ext>
              </a:extLst>
            </p:cNvPr>
            <p:cNvSpPr txBox="1"/>
            <p:nvPr/>
          </p:nvSpPr>
          <p:spPr>
            <a:xfrm>
              <a:off x="9356862"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3</a:t>
              </a:r>
              <a:r>
                <a:rPr sz="1100" dirty="0">
                  <a:latin typeface="Arial" panose="020B0604020202020204" pitchFamily="34" charset="0"/>
                  <a:cs typeface="Arial" panose="020B0604020202020204" pitchFamily="34" charset="0"/>
                </a:rPr>
                <a:t>4</a:t>
              </a:r>
            </a:p>
          </p:txBody>
        </p:sp>
        <p:sp>
          <p:nvSpPr>
            <p:cNvPr id="122" name="object 14">
              <a:extLst>
                <a:ext uri="{FF2B5EF4-FFF2-40B4-BE49-F238E27FC236}">
                  <a16:creationId xmlns:a16="http://schemas.microsoft.com/office/drawing/2014/main" id="{CF45ED71-CC51-4D9B-BAD3-6AB82A910798}"/>
                </a:ext>
              </a:extLst>
            </p:cNvPr>
            <p:cNvSpPr txBox="1"/>
            <p:nvPr/>
          </p:nvSpPr>
          <p:spPr>
            <a:xfrm>
              <a:off x="9831866"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3</a:t>
              </a:r>
              <a:r>
                <a:rPr sz="1100" dirty="0">
                  <a:latin typeface="Arial" panose="020B0604020202020204" pitchFamily="34" charset="0"/>
                  <a:cs typeface="Arial" panose="020B0604020202020204" pitchFamily="34" charset="0"/>
                </a:rPr>
                <a:t>6</a:t>
              </a:r>
            </a:p>
          </p:txBody>
        </p:sp>
        <p:sp>
          <p:nvSpPr>
            <p:cNvPr id="123" name="object 18">
              <a:extLst>
                <a:ext uri="{FF2B5EF4-FFF2-40B4-BE49-F238E27FC236}">
                  <a16:creationId xmlns:a16="http://schemas.microsoft.com/office/drawing/2014/main" id="{4BF53C17-53FC-4024-86A6-146B2E32A449}"/>
                </a:ext>
              </a:extLst>
            </p:cNvPr>
            <p:cNvSpPr txBox="1"/>
            <p:nvPr/>
          </p:nvSpPr>
          <p:spPr>
            <a:xfrm>
              <a:off x="10306876"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3</a:t>
              </a:r>
              <a:r>
                <a:rPr sz="1100" dirty="0">
                  <a:latin typeface="Arial" panose="020B0604020202020204" pitchFamily="34" charset="0"/>
                  <a:cs typeface="Arial" panose="020B0604020202020204" pitchFamily="34" charset="0"/>
                </a:rPr>
                <a:t>8</a:t>
              </a:r>
            </a:p>
          </p:txBody>
        </p:sp>
        <p:sp>
          <p:nvSpPr>
            <p:cNvPr id="124" name="object 14">
              <a:extLst>
                <a:ext uri="{FF2B5EF4-FFF2-40B4-BE49-F238E27FC236}">
                  <a16:creationId xmlns:a16="http://schemas.microsoft.com/office/drawing/2014/main" id="{0CE806C3-0D1B-478E-BF2E-F33F2FCA8438}"/>
                </a:ext>
              </a:extLst>
            </p:cNvPr>
            <p:cNvSpPr txBox="1"/>
            <p:nvPr/>
          </p:nvSpPr>
          <p:spPr>
            <a:xfrm>
              <a:off x="10774912"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40</a:t>
              </a:r>
              <a:endParaRPr sz="1100" dirty="0">
                <a:latin typeface="Arial" panose="020B0604020202020204" pitchFamily="34" charset="0"/>
                <a:cs typeface="Arial" panose="020B0604020202020204" pitchFamily="34" charset="0"/>
              </a:endParaRPr>
            </a:p>
          </p:txBody>
        </p:sp>
        <p:sp>
          <p:nvSpPr>
            <p:cNvPr id="14" name="object 14">
              <a:extLst>
                <a:ext uri="{FF2B5EF4-FFF2-40B4-BE49-F238E27FC236}">
                  <a16:creationId xmlns:a16="http://schemas.microsoft.com/office/drawing/2014/main" id="{32AEF4D1-8BE6-0B77-093E-7AC2EEC60C1A}"/>
                </a:ext>
              </a:extLst>
            </p:cNvPr>
            <p:cNvSpPr txBox="1"/>
            <p:nvPr/>
          </p:nvSpPr>
          <p:spPr>
            <a:xfrm>
              <a:off x="11252365" y="4391413"/>
              <a:ext cx="310989" cy="182101"/>
            </a:xfrm>
            <a:prstGeom prst="rect">
              <a:avLst/>
            </a:prstGeom>
          </p:spPr>
          <p:txBody>
            <a:bodyPr vert="horz" wrap="square" lIns="0" tIns="12700" rIns="0" bIns="0" rtlCol="0">
              <a:spAutoFit/>
            </a:bodyPr>
            <a:lstStyle/>
            <a:p>
              <a:pPr marL="12700" algn="ctr">
                <a:lnSpc>
                  <a:spcPct val="100000"/>
                </a:lnSpc>
                <a:spcBef>
                  <a:spcPts val="100"/>
                </a:spcBef>
              </a:pPr>
              <a:r>
                <a:rPr lang="en-US" sz="1100" dirty="0">
                  <a:latin typeface="Arial" panose="020B0604020202020204" pitchFamily="34" charset="0"/>
                  <a:cs typeface="Arial" panose="020B0604020202020204" pitchFamily="34" charset="0"/>
                </a:rPr>
                <a:t>42</a:t>
              </a:r>
              <a:endParaRPr sz="1100" dirty="0">
                <a:latin typeface="Arial" panose="020B0604020202020204" pitchFamily="34" charset="0"/>
                <a:cs typeface="Arial" panose="020B0604020202020204" pitchFamily="34" charset="0"/>
              </a:endParaRPr>
            </a:p>
          </p:txBody>
        </p:sp>
      </p:grpSp>
      <p:sp>
        <p:nvSpPr>
          <p:cNvPr id="27" name="TextBox 26">
            <a:extLst>
              <a:ext uri="{FF2B5EF4-FFF2-40B4-BE49-F238E27FC236}">
                <a16:creationId xmlns:a16="http://schemas.microsoft.com/office/drawing/2014/main" id="{47E580A9-E436-BD98-3128-19AA403396F7}"/>
              </a:ext>
            </a:extLst>
          </p:cNvPr>
          <p:cNvSpPr txBox="1"/>
          <p:nvPr/>
        </p:nvSpPr>
        <p:spPr>
          <a:xfrm>
            <a:off x="6490" y="4590572"/>
            <a:ext cx="1429748" cy="276999"/>
          </a:xfrm>
          <a:prstGeom prst="rect">
            <a:avLst/>
          </a:prstGeom>
          <a:noFill/>
        </p:spPr>
        <p:txBody>
          <a:bodyPr wrap="square">
            <a:spAutoFit/>
          </a:bodyPr>
          <a:lstStyle/>
          <a:p>
            <a:pPr marR="151130" algn="r">
              <a:lnSpc>
                <a:spcPct val="100000"/>
              </a:lnSpc>
              <a:spcBef>
                <a:spcPts val="30"/>
              </a:spcBef>
            </a:pPr>
            <a:r>
              <a:rPr lang="en-US" sz="1100" b="1" dirty="0">
                <a:latin typeface="Arial" panose="020B0604020202020204" pitchFamily="34" charset="0"/>
                <a:cs typeface="Arial" panose="020B0604020202020204" pitchFamily="34" charset="0"/>
              </a:rPr>
              <a:t>No.</a:t>
            </a:r>
            <a:r>
              <a:rPr lang="en-US" sz="1100" b="1" spc="-5" dirty="0">
                <a:latin typeface="Arial" panose="020B0604020202020204" pitchFamily="34" charset="0"/>
                <a:cs typeface="Arial" panose="020B0604020202020204" pitchFamily="34" charset="0"/>
              </a:rPr>
              <a:t> </a:t>
            </a:r>
            <a:r>
              <a:rPr lang="en-US" sz="1100" b="1" dirty="0">
                <a:latin typeface="Arial" panose="020B0604020202020204" pitchFamily="34" charset="0"/>
                <a:cs typeface="Arial" panose="020B0604020202020204" pitchFamily="34" charset="0"/>
              </a:rPr>
              <a:t>at</a:t>
            </a:r>
            <a:r>
              <a:rPr lang="en-US" sz="1100" b="1" spc="-5" dirty="0">
                <a:latin typeface="Arial" panose="020B0604020202020204" pitchFamily="34" charset="0"/>
                <a:cs typeface="Arial" panose="020B0604020202020204" pitchFamily="34" charset="0"/>
              </a:rPr>
              <a:t> </a:t>
            </a:r>
            <a:r>
              <a:rPr lang="en-US" sz="1200" b="1" spc="-20" dirty="0">
                <a:latin typeface="Arial" panose="020B0604020202020204" pitchFamily="34" charset="0"/>
                <a:cs typeface="Arial" panose="020B0604020202020204" pitchFamily="34" charset="0"/>
              </a:rPr>
              <a:t>Risk</a:t>
            </a:r>
            <a:endParaRPr lang="en-US" sz="1200" dirty="0">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0A68A8D4-58BC-0225-58F9-8347F1803C56}"/>
              </a:ext>
            </a:extLst>
          </p:cNvPr>
          <p:cNvSpPr txBox="1"/>
          <p:nvPr/>
        </p:nvSpPr>
        <p:spPr>
          <a:xfrm>
            <a:off x="0" y="4806877"/>
            <a:ext cx="1436238" cy="430887"/>
          </a:xfrm>
          <a:prstGeom prst="rect">
            <a:avLst/>
          </a:prstGeom>
          <a:noFill/>
        </p:spPr>
        <p:txBody>
          <a:bodyPr wrap="square">
            <a:spAutoFit/>
          </a:bodyPr>
          <a:lstStyle/>
          <a:p>
            <a:pPr marR="153035" algn="r">
              <a:lnSpc>
                <a:spcPct val="100000"/>
              </a:lnSpc>
              <a:spcBef>
                <a:spcPts val="5"/>
              </a:spcBef>
            </a:pPr>
            <a:r>
              <a:rPr lang="en-US" sz="1100" b="1" dirty="0">
                <a:solidFill>
                  <a:schemeClr val="accent1"/>
                </a:solidFill>
                <a:latin typeface="Arial" panose="020B0604020202020204" pitchFamily="34" charset="0"/>
                <a:cs typeface="Arial" panose="020B0604020202020204" pitchFamily="34" charset="0"/>
              </a:rPr>
              <a:t>Zolbetuximab</a:t>
            </a:r>
            <a:r>
              <a:rPr lang="en-US" sz="1100" b="1" spc="-20" dirty="0">
                <a:solidFill>
                  <a:schemeClr val="accent1"/>
                </a:solidFill>
                <a:latin typeface="Arial" panose="020B0604020202020204" pitchFamily="34" charset="0"/>
                <a:cs typeface="Arial" panose="020B0604020202020204" pitchFamily="34" charset="0"/>
              </a:rPr>
              <a:t> </a:t>
            </a:r>
            <a:r>
              <a:rPr lang="en-US" sz="1100" b="1" dirty="0">
                <a:solidFill>
                  <a:schemeClr val="accent1"/>
                </a:solidFill>
                <a:latin typeface="Arial" panose="020B0604020202020204" pitchFamily="34" charset="0"/>
                <a:cs typeface="Arial" panose="020B0604020202020204" pitchFamily="34" charset="0"/>
              </a:rPr>
              <a:t>+</a:t>
            </a:r>
            <a:r>
              <a:rPr lang="en-US" sz="1100" b="1" spc="-20" dirty="0">
                <a:solidFill>
                  <a:schemeClr val="accent1"/>
                </a:solidFill>
                <a:latin typeface="Arial" panose="020B0604020202020204" pitchFamily="34" charset="0"/>
                <a:cs typeface="Arial" panose="020B0604020202020204" pitchFamily="34" charset="0"/>
              </a:rPr>
              <a:t> </a:t>
            </a:r>
            <a:br>
              <a:rPr lang="en-US" sz="1100" b="1" spc="-20" dirty="0">
                <a:solidFill>
                  <a:schemeClr val="accent1"/>
                </a:solidFill>
                <a:latin typeface="Arial" panose="020B0604020202020204" pitchFamily="34" charset="0"/>
                <a:cs typeface="Arial" panose="020B0604020202020204" pitchFamily="34" charset="0"/>
              </a:rPr>
            </a:br>
            <a:r>
              <a:rPr lang="en-US" sz="1100" b="1" spc="-10" dirty="0">
                <a:solidFill>
                  <a:schemeClr val="accent1"/>
                </a:solidFill>
                <a:latin typeface="Arial" panose="020B0604020202020204" pitchFamily="34" charset="0"/>
                <a:cs typeface="Arial" panose="020B0604020202020204" pitchFamily="34" charset="0"/>
              </a:rPr>
              <a:t>mFOLFOX6</a:t>
            </a:r>
            <a:endParaRPr lang="en-US" sz="1100" b="1" dirty="0">
              <a:solidFill>
                <a:schemeClr val="accent1"/>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9F1E3780-DAB2-6985-F1D0-6950EB4438C1}"/>
              </a:ext>
            </a:extLst>
          </p:cNvPr>
          <p:cNvSpPr txBox="1"/>
          <p:nvPr/>
        </p:nvSpPr>
        <p:spPr>
          <a:xfrm>
            <a:off x="6490" y="5197050"/>
            <a:ext cx="1429748" cy="400110"/>
          </a:xfrm>
          <a:prstGeom prst="rect">
            <a:avLst/>
          </a:prstGeom>
          <a:noFill/>
        </p:spPr>
        <p:txBody>
          <a:bodyPr wrap="square">
            <a:spAutoFit/>
          </a:bodyPr>
          <a:lstStyle/>
          <a:p>
            <a:pPr marR="152400" algn="r">
              <a:lnSpc>
                <a:spcPts val="1235"/>
              </a:lnSpc>
            </a:pPr>
            <a:r>
              <a:rPr lang="en-US" sz="1100" b="1" dirty="0">
                <a:solidFill>
                  <a:schemeClr val="accent6"/>
                </a:solidFill>
                <a:latin typeface="Arial" panose="020B0604020202020204" pitchFamily="34" charset="0"/>
                <a:cs typeface="Arial" panose="020B0604020202020204" pitchFamily="34" charset="0"/>
              </a:rPr>
              <a:t>Placebo + </a:t>
            </a:r>
            <a:br>
              <a:rPr lang="en-US" sz="1100" b="1" dirty="0">
                <a:solidFill>
                  <a:schemeClr val="accent6"/>
                </a:solidFill>
                <a:latin typeface="Arial" panose="020B0604020202020204" pitchFamily="34" charset="0"/>
                <a:cs typeface="Arial" panose="020B0604020202020204" pitchFamily="34" charset="0"/>
              </a:rPr>
            </a:br>
            <a:r>
              <a:rPr lang="en-US" sz="1100" b="1" spc="-10" dirty="0">
                <a:solidFill>
                  <a:schemeClr val="accent6"/>
                </a:solidFill>
                <a:latin typeface="Arial" panose="020B0604020202020204" pitchFamily="34" charset="0"/>
                <a:cs typeface="Arial" panose="020B0604020202020204" pitchFamily="34" charset="0"/>
              </a:rPr>
              <a:t>mFOLFOX6</a:t>
            </a:r>
            <a:endParaRPr lang="en-US" sz="1100" b="1" dirty="0">
              <a:solidFill>
                <a:schemeClr val="accent6"/>
              </a:solidFill>
              <a:latin typeface="Arial" panose="020B0604020202020204" pitchFamily="34" charset="0"/>
              <a:cs typeface="Arial" panose="020B0604020202020204" pitchFamily="34" charset="0"/>
            </a:endParaRPr>
          </a:p>
        </p:txBody>
      </p:sp>
      <p:graphicFrame>
        <p:nvGraphicFramePr>
          <p:cNvPr id="30" name="Table 90">
            <a:extLst>
              <a:ext uri="{FF2B5EF4-FFF2-40B4-BE49-F238E27FC236}">
                <a16:creationId xmlns:a16="http://schemas.microsoft.com/office/drawing/2014/main" id="{602CFEA0-289F-D42F-9178-80F9A124B8E1}"/>
              </a:ext>
            </a:extLst>
          </p:cNvPr>
          <p:cNvGraphicFramePr>
            <a:graphicFrameLocks noGrp="1"/>
          </p:cNvGraphicFramePr>
          <p:nvPr/>
        </p:nvGraphicFramePr>
        <p:xfrm>
          <a:off x="1302980" y="5238493"/>
          <a:ext cx="10465664" cy="152400"/>
        </p:xfrm>
        <a:graphic>
          <a:graphicData uri="http://schemas.openxmlformats.org/drawingml/2006/table">
            <a:tbl>
              <a:tblPr firstRow="1" bandRow="1">
                <a:tableStyleId>{5C22544A-7EE6-4342-B048-85BDC9FD1C3A}</a:tableStyleId>
              </a:tblPr>
              <a:tblGrid>
                <a:gridCol w="237856">
                  <a:extLst>
                    <a:ext uri="{9D8B030D-6E8A-4147-A177-3AD203B41FA5}">
                      <a16:colId xmlns:a16="http://schemas.microsoft.com/office/drawing/2014/main" val="3688465254"/>
                    </a:ext>
                  </a:extLst>
                </a:gridCol>
                <a:gridCol w="237856">
                  <a:extLst>
                    <a:ext uri="{9D8B030D-6E8A-4147-A177-3AD203B41FA5}">
                      <a16:colId xmlns:a16="http://schemas.microsoft.com/office/drawing/2014/main" val="3533100634"/>
                    </a:ext>
                  </a:extLst>
                </a:gridCol>
                <a:gridCol w="237856">
                  <a:extLst>
                    <a:ext uri="{9D8B030D-6E8A-4147-A177-3AD203B41FA5}">
                      <a16:colId xmlns:a16="http://schemas.microsoft.com/office/drawing/2014/main" val="4272197458"/>
                    </a:ext>
                  </a:extLst>
                </a:gridCol>
                <a:gridCol w="237856">
                  <a:extLst>
                    <a:ext uri="{9D8B030D-6E8A-4147-A177-3AD203B41FA5}">
                      <a16:colId xmlns:a16="http://schemas.microsoft.com/office/drawing/2014/main" val="1262943601"/>
                    </a:ext>
                  </a:extLst>
                </a:gridCol>
                <a:gridCol w="237856">
                  <a:extLst>
                    <a:ext uri="{9D8B030D-6E8A-4147-A177-3AD203B41FA5}">
                      <a16:colId xmlns:a16="http://schemas.microsoft.com/office/drawing/2014/main" val="3861830748"/>
                    </a:ext>
                  </a:extLst>
                </a:gridCol>
                <a:gridCol w="237856">
                  <a:extLst>
                    <a:ext uri="{9D8B030D-6E8A-4147-A177-3AD203B41FA5}">
                      <a16:colId xmlns:a16="http://schemas.microsoft.com/office/drawing/2014/main" val="2831492873"/>
                    </a:ext>
                  </a:extLst>
                </a:gridCol>
                <a:gridCol w="237856">
                  <a:extLst>
                    <a:ext uri="{9D8B030D-6E8A-4147-A177-3AD203B41FA5}">
                      <a16:colId xmlns:a16="http://schemas.microsoft.com/office/drawing/2014/main" val="2812375695"/>
                    </a:ext>
                  </a:extLst>
                </a:gridCol>
                <a:gridCol w="237856">
                  <a:extLst>
                    <a:ext uri="{9D8B030D-6E8A-4147-A177-3AD203B41FA5}">
                      <a16:colId xmlns:a16="http://schemas.microsoft.com/office/drawing/2014/main" val="399999154"/>
                    </a:ext>
                  </a:extLst>
                </a:gridCol>
                <a:gridCol w="237856">
                  <a:extLst>
                    <a:ext uri="{9D8B030D-6E8A-4147-A177-3AD203B41FA5}">
                      <a16:colId xmlns:a16="http://schemas.microsoft.com/office/drawing/2014/main" val="1150359247"/>
                    </a:ext>
                  </a:extLst>
                </a:gridCol>
                <a:gridCol w="237856">
                  <a:extLst>
                    <a:ext uri="{9D8B030D-6E8A-4147-A177-3AD203B41FA5}">
                      <a16:colId xmlns:a16="http://schemas.microsoft.com/office/drawing/2014/main" val="196388524"/>
                    </a:ext>
                  </a:extLst>
                </a:gridCol>
                <a:gridCol w="237856">
                  <a:extLst>
                    <a:ext uri="{9D8B030D-6E8A-4147-A177-3AD203B41FA5}">
                      <a16:colId xmlns:a16="http://schemas.microsoft.com/office/drawing/2014/main" val="1010348775"/>
                    </a:ext>
                  </a:extLst>
                </a:gridCol>
                <a:gridCol w="237856">
                  <a:extLst>
                    <a:ext uri="{9D8B030D-6E8A-4147-A177-3AD203B41FA5}">
                      <a16:colId xmlns:a16="http://schemas.microsoft.com/office/drawing/2014/main" val="2280847546"/>
                    </a:ext>
                  </a:extLst>
                </a:gridCol>
                <a:gridCol w="237856">
                  <a:extLst>
                    <a:ext uri="{9D8B030D-6E8A-4147-A177-3AD203B41FA5}">
                      <a16:colId xmlns:a16="http://schemas.microsoft.com/office/drawing/2014/main" val="4289741403"/>
                    </a:ext>
                  </a:extLst>
                </a:gridCol>
                <a:gridCol w="237856">
                  <a:extLst>
                    <a:ext uri="{9D8B030D-6E8A-4147-A177-3AD203B41FA5}">
                      <a16:colId xmlns:a16="http://schemas.microsoft.com/office/drawing/2014/main" val="1501320654"/>
                    </a:ext>
                  </a:extLst>
                </a:gridCol>
                <a:gridCol w="237856">
                  <a:extLst>
                    <a:ext uri="{9D8B030D-6E8A-4147-A177-3AD203B41FA5}">
                      <a16:colId xmlns:a16="http://schemas.microsoft.com/office/drawing/2014/main" val="2972483654"/>
                    </a:ext>
                  </a:extLst>
                </a:gridCol>
                <a:gridCol w="237856">
                  <a:extLst>
                    <a:ext uri="{9D8B030D-6E8A-4147-A177-3AD203B41FA5}">
                      <a16:colId xmlns:a16="http://schemas.microsoft.com/office/drawing/2014/main" val="1899450202"/>
                    </a:ext>
                  </a:extLst>
                </a:gridCol>
                <a:gridCol w="237856">
                  <a:extLst>
                    <a:ext uri="{9D8B030D-6E8A-4147-A177-3AD203B41FA5}">
                      <a16:colId xmlns:a16="http://schemas.microsoft.com/office/drawing/2014/main" val="375798996"/>
                    </a:ext>
                  </a:extLst>
                </a:gridCol>
                <a:gridCol w="237856">
                  <a:extLst>
                    <a:ext uri="{9D8B030D-6E8A-4147-A177-3AD203B41FA5}">
                      <a16:colId xmlns:a16="http://schemas.microsoft.com/office/drawing/2014/main" val="3327115517"/>
                    </a:ext>
                  </a:extLst>
                </a:gridCol>
                <a:gridCol w="237856">
                  <a:extLst>
                    <a:ext uri="{9D8B030D-6E8A-4147-A177-3AD203B41FA5}">
                      <a16:colId xmlns:a16="http://schemas.microsoft.com/office/drawing/2014/main" val="2452430187"/>
                    </a:ext>
                  </a:extLst>
                </a:gridCol>
                <a:gridCol w="237856">
                  <a:extLst>
                    <a:ext uri="{9D8B030D-6E8A-4147-A177-3AD203B41FA5}">
                      <a16:colId xmlns:a16="http://schemas.microsoft.com/office/drawing/2014/main" val="823823413"/>
                    </a:ext>
                  </a:extLst>
                </a:gridCol>
                <a:gridCol w="237856">
                  <a:extLst>
                    <a:ext uri="{9D8B030D-6E8A-4147-A177-3AD203B41FA5}">
                      <a16:colId xmlns:a16="http://schemas.microsoft.com/office/drawing/2014/main" val="2245434760"/>
                    </a:ext>
                  </a:extLst>
                </a:gridCol>
                <a:gridCol w="237856">
                  <a:extLst>
                    <a:ext uri="{9D8B030D-6E8A-4147-A177-3AD203B41FA5}">
                      <a16:colId xmlns:a16="http://schemas.microsoft.com/office/drawing/2014/main" val="2634094306"/>
                    </a:ext>
                  </a:extLst>
                </a:gridCol>
                <a:gridCol w="237856">
                  <a:extLst>
                    <a:ext uri="{9D8B030D-6E8A-4147-A177-3AD203B41FA5}">
                      <a16:colId xmlns:a16="http://schemas.microsoft.com/office/drawing/2014/main" val="2075727895"/>
                    </a:ext>
                  </a:extLst>
                </a:gridCol>
                <a:gridCol w="237856">
                  <a:extLst>
                    <a:ext uri="{9D8B030D-6E8A-4147-A177-3AD203B41FA5}">
                      <a16:colId xmlns:a16="http://schemas.microsoft.com/office/drawing/2014/main" val="1489975824"/>
                    </a:ext>
                  </a:extLst>
                </a:gridCol>
                <a:gridCol w="237856">
                  <a:extLst>
                    <a:ext uri="{9D8B030D-6E8A-4147-A177-3AD203B41FA5}">
                      <a16:colId xmlns:a16="http://schemas.microsoft.com/office/drawing/2014/main" val="708088946"/>
                    </a:ext>
                  </a:extLst>
                </a:gridCol>
                <a:gridCol w="237856">
                  <a:extLst>
                    <a:ext uri="{9D8B030D-6E8A-4147-A177-3AD203B41FA5}">
                      <a16:colId xmlns:a16="http://schemas.microsoft.com/office/drawing/2014/main" val="283902290"/>
                    </a:ext>
                  </a:extLst>
                </a:gridCol>
                <a:gridCol w="237856">
                  <a:extLst>
                    <a:ext uri="{9D8B030D-6E8A-4147-A177-3AD203B41FA5}">
                      <a16:colId xmlns:a16="http://schemas.microsoft.com/office/drawing/2014/main" val="294663645"/>
                    </a:ext>
                  </a:extLst>
                </a:gridCol>
                <a:gridCol w="237856">
                  <a:extLst>
                    <a:ext uri="{9D8B030D-6E8A-4147-A177-3AD203B41FA5}">
                      <a16:colId xmlns:a16="http://schemas.microsoft.com/office/drawing/2014/main" val="1397342603"/>
                    </a:ext>
                  </a:extLst>
                </a:gridCol>
                <a:gridCol w="237856">
                  <a:extLst>
                    <a:ext uri="{9D8B030D-6E8A-4147-A177-3AD203B41FA5}">
                      <a16:colId xmlns:a16="http://schemas.microsoft.com/office/drawing/2014/main" val="2227745950"/>
                    </a:ext>
                  </a:extLst>
                </a:gridCol>
                <a:gridCol w="237856">
                  <a:extLst>
                    <a:ext uri="{9D8B030D-6E8A-4147-A177-3AD203B41FA5}">
                      <a16:colId xmlns:a16="http://schemas.microsoft.com/office/drawing/2014/main" val="3494694589"/>
                    </a:ext>
                  </a:extLst>
                </a:gridCol>
                <a:gridCol w="237856">
                  <a:extLst>
                    <a:ext uri="{9D8B030D-6E8A-4147-A177-3AD203B41FA5}">
                      <a16:colId xmlns:a16="http://schemas.microsoft.com/office/drawing/2014/main" val="1520357922"/>
                    </a:ext>
                  </a:extLst>
                </a:gridCol>
                <a:gridCol w="237856">
                  <a:extLst>
                    <a:ext uri="{9D8B030D-6E8A-4147-A177-3AD203B41FA5}">
                      <a16:colId xmlns:a16="http://schemas.microsoft.com/office/drawing/2014/main" val="1635611753"/>
                    </a:ext>
                  </a:extLst>
                </a:gridCol>
                <a:gridCol w="237856">
                  <a:extLst>
                    <a:ext uri="{9D8B030D-6E8A-4147-A177-3AD203B41FA5}">
                      <a16:colId xmlns:a16="http://schemas.microsoft.com/office/drawing/2014/main" val="2218749323"/>
                    </a:ext>
                  </a:extLst>
                </a:gridCol>
                <a:gridCol w="237856">
                  <a:extLst>
                    <a:ext uri="{9D8B030D-6E8A-4147-A177-3AD203B41FA5}">
                      <a16:colId xmlns:a16="http://schemas.microsoft.com/office/drawing/2014/main" val="803321530"/>
                    </a:ext>
                  </a:extLst>
                </a:gridCol>
                <a:gridCol w="237856">
                  <a:extLst>
                    <a:ext uri="{9D8B030D-6E8A-4147-A177-3AD203B41FA5}">
                      <a16:colId xmlns:a16="http://schemas.microsoft.com/office/drawing/2014/main" val="714470777"/>
                    </a:ext>
                  </a:extLst>
                </a:gridCol>
                <a:gridCol w="237856">
                  <a:extLst>
                    <a:ext uri="{9D8B030D-6E8A-4147-A177-3AD203B41FA5}">
                      <a16:colId xmlns:a16="http://schemas.microsoft.com/office/drawing/2014/main" val="4066391322"/>
                    </a:ext>
                  </a:extLst>
                </a:gridCol>
                <a:gridCol w="237856">
                  <a:extLst>
                    <a:ext uri="{9D8B030D-6E8A-4147-A177-3AD203B41FA5}">
                      <a16:colId xmlns:a16="http://schemas.microsoft.com/office/drawing/2014/main" val="3216042964"/>
                    </a:ext>
                  </a:extLst>
                </a:gridCol>
                <a:gridCol w="237856">
                  <a:extLst>
                    <a:ext uri="{9D8B030D-6E8A-4147-A177-3AD203B41FA5}">
                      <a16:colId xmlns:a16="http://schemas.microsoft.com/office/drawing/2014/main" val="2252477062"/>
                    </a:ext>
                  </a:extLst>
                </a:gridCol>
                <a:gridCol w="237856">
                  <a:extLst>
                    <a:ext uri="{9D8B030D-6E8A-4147-A177-3AD203B41FA5}">
                      <a16:colId xmlns:a16="http://schemas.microsoft.com/office/drawing/2014/main" val="885322295"/>
                    </a:ext>
                  </a:extLst>
                </a:gridCol>
                <a:gridCol w="237856">
                  <a:extLst>
                    <a:ext uri="{9D8B030D-6E8A-4147-A177-3AD203B41FA5}">
                      <a16:colId xmlns:a16="http://schemas.microsoft.com/office/drawing/2014/main" val="1676803701"/>
                    </a:ext>
                  </a:extLst>
                </a:gridCol>
                <a:gridCol w="237856">
                  <a:extLst>
                    <a:ext uri="{9D8B030D-6E8A-4147-A177-3AD203B41FA5}">
                      <a16:colId xmlns:a16="http://schemas.microsoft.com/office/drawing/2014/main" val="1203358177"/>
                    </a:ext>
                  </a:extLst>
                </a:gridCol>
                <a:gridCol w="237856">
                  <a:extLst>
                    <a:ext uri="{9D8B030D-6E8A-4147-A177-3AD203B41FA5}">
                      <a16:colId xmlns:a16="http://schemas.microsoft.com/office/drawing/2014/main" val="391192926"/>
                    </a:ext>
                  </a:extLst>
                </a:gridCol>
                <a:gridCol w="237856">
                  <a:extLst>
                    <a:ext uri="{9D8B030D-6E8A-4147-A177-3AD203B41FA5}">
                      <a16:colId xmlns:a16="http://schemas.microsoft.com/office/drawing/2014/main" val="3473985720"/>
                    </a:ext>
                  </a:extLst>
                </a:gridCol>
                <a:gridCol w="237856">
                  <a:extLst>
                    <a:ext uri="{9D8B030D-6E8A-4147-A177-3AD203B41FA5}">
                      <a16:colId xmlns:a16="http://schemas.microsoft.com/office/drawing/2014/main" val="1187463798"/>
                    </a:ext>
                  </a:extLst>
                </a:gridCol>
              </a:tblGrid>
              <a:tr h="144885">
                <a:tc>
                  <a:txBody>
                    <a:bodyPr/>
                    <a:lstStyle/>
                    <a:p>
                      <a:pPr algn="ctr"/>
                      <a:r>
                        <a:rPr lang="en-US" sz="1000" b="0" dirty="0">
                          <a:solidFill>
                            <a:schemeClr val="accent6"/>
                          </a:solidFill>
                          <a:latin typeface="Arial" panose="020B0604020202020204" pitchFamily="34" charset="0"/>
                          <a:cs typeface="Arial" panose="020B0604020202020204" pitchFamily="34" charset="0"/>
                        </a:rPr>
                        <a:t>282</a:t>
                      </a: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197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139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85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77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64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60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49</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42</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40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36</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34</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30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25</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21</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18</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17</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15</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9</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8</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7</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6</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5</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2</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US" sz="1000" b="0" dirty="0">
                          <a:solidFill>
                            <a:schemeClr val="accent6"/>
                          </a:solidFill>
                          <a:latin typeface="Arial" panose="020B0604020202020204" pitchFamily="34" charset="0"/>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7126971"/>
                  </a:ext>
                </a:extLst>
              </a:tr>
            </a:tbl>
          </a:graphicData>
        </a:graphic>
      </p:graphicFrame>
      <p:graphicFrame>
        <p:nvGraphicFramePr>
          <p:cNvPr id="549" name="Table 7">
            <a:extLst>
              <a:ext uri="{FF2B5EF4-FFF2-40B4-BE49-F238E27FC236}">
                <a16:creationId xmlns:a16="http://schemas.microsoft.com/office/drawing/2014/main" id="{D7C3E8FA-32CB-47F4-A942-2431A7E16ADB}"/>
              </a:ext>
            </a:extLst>
          </p:cNvPr>
          <p:cNvGraphicFramePr>
            <a:graphicFrameLocks noGrp="1"/>
          </p:cNvGraphicFramePr>
          <p:nvPr/>
        </p:nvGraphicFramePr>
        <p:xfrm>
          <a:off x="6874456" y="705600"/>
          <a:ext cx="4829938" cy="1497504"/>
        </p:xfrm>
        <a:graphic>
          <a:graphicData uri="http://schemas.openxmlformats.org/drawingml/2006/table">
            <a:tbl>
              <a:tblPr firstRow="1" bandRow="1">
                <a:tableStyleId>{5C22544A-7EE6-4342-B048-85BDC9FD1C3A}</a:tableStyleId>
              </a:tblPr>
              <a:tblGrid>
                <a:gridCol w="2324462">
                  <a:extLst>
                    <a:ext uri="{9D8B030D-6E8A-4147-A177-3AD203B41FA5}">
                      <a16:colId xmlns:a16="http://schemas.microsoft.com/office/drawing/2014/main" val="592526170"/>
                    </a:ext>
                  </a:extLst>
                </a:gridCol>
                <a:gridCol w="1252738">
                  <a:extLst>
                    <a:ext uri="{9D8B030D-6E8A-4147-A177-3AD203B41FA5}">
                      <a16:colId xmlns:a16="http://schemas.microsoft.com/office/drawing/2014/main" val="3160497935"/>
                    </a:ext>
                  </a:extLst>
                </a:gridCol>
                <a:gridCol w="1252738">
                  <a:extLst>
                    <a:ext uri="{9D8B030D-6E8A-4147-A177-3AD203B41FA5}">
                      <a16:colId xmlns:a16="http://schemas.microsoft.com/office/drawing/2014/main" val="3559457271"/>
                    </a:ext>
                  </a:extLst>
                </a:gridCol>
              </a:tblGrid>
              <a:tr h="346151">
                <a:tc>
                  <a:txBody>
                    <a:bodyPr/>
                    <a:lstStyle/>
                    <a:p>
                      <a:endParaRPr lang="en-US" sz="1200" dirty="0">
                        <a:latin typeface="Arial" panose="020B0604020202020204" pitchFamily="34" charset="0"/>
                        <a:cs typeface="Arial" panose="020B0604020202020204" pitchFamily="34" charset="0"/>
                      </a:endParaRPr>
                    </a:p>
                  </a:txBody>
                  <a:tcPr marL="54337" marR="54337" marT="27168" marB="27168">
                    <a:noFill/>
                  </a:tcPr>
                </a:tc>
                <a:tc>
                  <a:txBody>
                    <a:bodyPr/>
                    <a:lstStyle/>
                    <a:p>
                      <a:pPr algn="ctr"/>
                      <a:r>
                        <a:rPr lang="en-US" sz="1200" dirty="0">
                          <a:latin typeface="Arial" panose="020B0604020202020204" pitchFamily="34" charset="0"/>
                          <a:cs typeface="Arial" panose="020B0604020202020204" pitchFamily="34" charset="0"/>
                        </a:rPr>
                        <a:t>Zolbetuximab + mFOLFOX6</a:t>
                      </a:r>
                    </a:p>
                  </a:txBody>
                  <a:tcPr marL="54337" marR="54337" marT="27168" marB="27168"/>
                </a:tc>
                <a:tc>
                  <a:txBody>
                    <a:bodyPr/>
                    <a:lstStyle/>
                    <a:p>
                      <a:pPr algn="ctr"/>
                      <a:r>
                        <a:rPr lang="en-US" sz="1200" dirty="0">
                          <a:latin typeface="Arial" panose="020B0604020202020204" pitchFamily="34" charset="0"/>
                          <a:cs typeface="Arial" panose="020B0604020202020204" pitchFamily="34" charset="0"/>
                        </a:rPr>
                        <a:t>Placebo + mFOLFOX6</a:t>
                      </a:r>
                    </a:p>
                  </a:txBody>
                  <a:tcPr marL="54337" marR="54337" marT="27168" marB="27168">
                    <a:solidFill>
                      <a:schemeClr val="accent6"/>
                    </a:solidFill>
                  </a:tcPr>
                </a:tc>
                <a:extLst>
                  <a:ext uri="{0D108BD9-81ED-4DB2-BD59-A6C34878D82A}">
                    <a16:rowId xmlns:a16="http://schemas.microsoft.com/office/drawing/2014/main" val="2789182820"/>
                  </a:ext>
                </a:extLst>
              </a:tr>
              <a:tr h="195461">
                <a:tc>
                  <a:txBody>
                    <a:bodyPr/>
                    <a:lstStyle/>
                    <a:p>
                      <a:r>
                        <a:rPr lang="en-US" sz="1200" b="1" dirty="0">
                          <a:latin typeface="Arial" panose="020B0604020202020204" pitchFamily="34" charset="0"/>
                          <a:cs typeface="Arial" panose="020B0604020202020204" pitchFamily="34" charset="0"/>
                        </a:rPr>
                        <a:t>No. events/no. patients</a:t>
                      </a:r>
                      <a:endParaRPr lang="en-US" sz="1200" b="1" dirty="0">
                        <a:solidFill>
                          <a:schemeClr val="tx1"/>
                        </a:solidFill>
                        <a:latin typeface="Arial" panose="020B0604020202020204" pitchFamily="34" charset="0"/>
                        <a:cs typeface="Arial" panose="020B0604020202020204" pitchFamily="34" charset="0"/>
                      </a:endParaRPr>
                    </a:p>
                  </a:txBody>
                  <a:tcPr marL="54337" marR="54337" marT="27168" marB="27168"/>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200" dirty="0">
                          <a:latin typeface="Arial" panose="020B0604020202020204" pitchFamily="34" charset="0"/>
                          <a:cs typeface="Arial" panose="020B0604020202020204" pitchFamily="34" charset="0"/>
                        </a:rPr>
                        <a:t>149/283</a:t>
                      </a:r>
                      <a:endParaRPr lang="en-US" altLang="ja-JP" sz="1200" dirty="0">
                        <a:solidFill>
                          <a:schemeClr val="tx1"/>
                        </a:solidFill>
                        <a:latin typeface="Arial" panose="020B0604020202020204" pitchFamily="34" charset="0"/>
                        <a:cs typeface="Arial" panose="020B0604020202020204" pitchFamily="34" charset="0"/>
                      </a:endParaRPr>
                    </a:p>
                  </a:txBody>
                  <a:tcPr marL="54337" marR="54337" marT="27168" marB="27168"/>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200" dirty="0">
                          <a:latin typeface="Arial" panose="020B0604020202020204" pitchFamily="34" charset="0"/>
                          <a:cs typeface="Arial" panose="020B0604020202020204" pitchFamily="34" charset="0"/>
                        </a:rPr>
                        <a:t>177/282</a:t>
                      </a:r>
                      <a:endParaRPr lang="en-US" altLang="ja-JP" sz="1200" dirty="0">
                        <a:solidFill>
                          <a:schemeClr val="tx1"/>
                        </a:solidFill>
                        <a:latin typeface="Arial" panose="020B0604020202020204" pitchFamily="34" charset="0"/>
                        <a:cs typeface="Arial" panose="020B0604020202020204" pitchFamily="34" charset="0"/>
                      </a:endParaRPr>
                    </a:p>
                  </a:txBody>
                  <a:tcPr marL="54337" marR="54337" marT="27168" marB="27168"/>
                </a:tc>
                <a:extLst>
                  <a:ext uri="{0D108BD9-81ED-4DB2-BD59-A6C34878D82A}">
                    <a16:rowId xmlns:a16="http://schemas.microsoft.com/office/drawing/2014/main" val="2094033324"/>
                  </a:ext>
                </a:extLst>
              </a:tr>
              <a:tr h="346151">
                <a:tc>
                  <a:txBody>
                    <a:bodyPr/>
                    <a:lstStyle/>
                    <a:p>
                      <a:r>
                        <a:rPr lang="en-US" sz="1200" b="1" dirty="0">
                          <a:latin typeface="Arial" panose="020B0604020202020204" pitchFamily="34" charset="0"/>
                          <a:cs typeface="Arial" panose="020B0604020202020204" pitchFamily="34" charset="0"/>
                        </a:rPr>
                        <a:t>Median OS </a:t>
                      </a:r>
                      <a:r>
                        <a:rPr lang="en-US" sz="1200" b="0" dirty="0">
                          <a:latin typeface="Arial" panose="020B0604020202020204" pitchFamily="34" charset="0"/>
                          <a:cs typeface="Arial" panose="020B0604020202020204" pitchFamily="34" charset="0"/>
                        </a:rPr>
                        <a:t>(95% CI)</a:t>
                      </a:r>
                      <a:r>
                        <a:rPr lang="en-US" sz="1200" b="1" dirty="0">
                          <a:latin typeface="Arial" panose="020B0604020202020204" pitchFamily="34" charset="0"/>
                          <a:cs typeface="Arial" panose="020B0604020202020204" pitchFamily="34" charset="0"/>
                        </a:rPr>
                        <a:t>, months </a:t>
                      </a:r>
                      <a:br>
                        <a:rPr lang="en-US" sz="1200" b="1" dirty="0">
                          <a:latin typeface="Arial" panose="020B0604020202020204" pitchFamily="34" charset="0"/>
                          <a:cs typeface="Arial" panose="020B0604020202020204" pitchFamily="34" charset="0"/>
                        </a:rPr>
                      </a:br>
                      <a:endParaRPr lang="en-US" sz="1200" b="0" dirty="0">
                        <a:latin typeface="Arial" panose="020B0604020202020204" pitchFamily="34" charset="0"/>
                        <a:cs typeface="Arial" panose="020B0604020202020204" pitchFamily="34" charset="0"/>
                      </a:endParaRPr>
                    </a:p>
                  </a:txBody>
                  <a:tcPr marL="54337" marR="54337" marT="27168" marB="27168"/>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dirty="0">
                          <a:latin typeface="Arial" panose="020B0604020202020204" pitchFamily="34" charset="0"/>
                          <a:cs typeface="Arial" panose="020B0604020202020204" pitchFamily="34" charset="0"/>
                        </a:rPr>
                        <a:t>18.23</a:t>
                      </a:r>
                      <a:br>
                        <a:rPr lang="en-US" sz="1200" dirty="0">
                          <a:latin typeface="Arial" panose="020B0604020202020204" pitchFamily="34" charset="0"/>
                          <a:cs typeface="Arial" panose="020B0604020202020204" pitchFamily="34" charset="0"/>
                        </a:rPr>
                      </a:br>
                      <a:r>
                        <a:rPr lang="en-US" sz="1200" dirty="0">
                          <a:latin typeface="Arial" panose="020B0604020202020204" pitchFamily="34" charset="0"/>
                          <a:cs typeface="Arial" panose="020B0604020202020204" pitchFamily="34" charset="0"/>
                        </a:rPr>
                        <a:t>(16.43-22.90)</a:t>
                      </a:r>
                    </a:p>
                  </a:txBody>
                  <a:tcPr marL="54337" marR="54337" marT="27168" marB="27168"/>
                </a:tc>
                <a:tc>
                  <a:txBody>
                    <a:bodyPr/>
                    <a:lstStyle/>
                    <a:p>
                      <a:pPr algn="ctr"/>
                      <a:r>
                        <a:rPr lang="en-US" sz="1200" b="1" dirty="0">
                          <a:latin typeface="Arial" panose="020B0604020202020204" pitchFamily="34" charset="0"/>
                          <a:cs typeface="Arial" panose="020B0604020202020204" pitchFamily="34" charset="0"/>
                        </a:rPr>
                        <a:t>15.54</a:t>
                      </a:r>
                      <a:br>
                        <a:rPr lang="en-US" sz="1200" dirty="0">
                          <a:latin typeface="Arial" panose="020B0604020202020204" pitchFamily="34" charset="0"/>
                          <a:cs typeface="Arial" panose="020B0604020202020204" pitchFamily="34" charset="0"/>
                        </a:rPr>
                      </a:br>
                      <a:r>
                        <a:rPr lang="en-US" sz="1200" dirty="0">
                          <a:latin typeface="Arial" panose="020B0604020202020204" pitchFamily="34" charset="0"/>
                          <a:cs typeface="Arial" panose="020B0604020202020204" pitchFamily="34" charset="0"/>
                        </a:rPr>
                        <a:t>(13.47-16.53)</a:t>
                      </a:r>
                    </a:p>
                  </a:txBody>
                  <a:tcPr marL="54337" marR="54337" marT="27168" marB="27168"/>
                </a:tc>
                <a:extLst>
                  <a:ext uri="{0D108BD9-81ED-4DB2-BD59-A6C34878D82A}">
                    <a16:rowId xmlns:a16="http://schemas.microsoft.com/office/drawing/2014/main" val="2826362888"/>
                  </a:ext>
                </a:extLst>
              </a:tr>
              <a:tr h="346151">
                <a:tc>
                  <a:txBody>
                    <a:bodyPr/>
                    <a:lstStyle/>
                    <a:p>
                      <a:r>
                        <a:rPr lang="en-US" sz="1200" b="1" dirty="0">
                          <a:latin typeface="Arial" panose="020B0604020202020204" pitchFamily="34" charset="0"/>
                          <a:cs typeface="Arial" panose="020B0604020202020204" pitchFamily="34" charset="0"/>
                        </a:rPr>
                        <a:t>HR (95% CI)</a:t>
                      </a:r>
                    </a:p>
                    <a:p>
                      <a:r>
                        <a:rPr lang="en-US" sz="1200" b="1" dirty="0">
                          <a:latin typeface="Arial" panose="020B0604020202020204" pitchFamily="34" charset="0"/>
                          <a:cs typeface="Arial" panose="020B0604020202020204" pitchFamily="34" charset="0"/>
                        </a:rPr>
                        <a:t>P-value</a:t>
                      </a:r>
                    </a:p>
                  </a:txBody>
                  <a:tcPr marL="54337" marR="54337" marT="27168" marB="27168"/>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dirty="0">
                          <a:latin typeface="Arial" panose="020B0604020202020204" pitchFamily="34" charset="0"/>
                          <a:cs typeface="Arial" panose="020B0604020202020204" pitchFamily="34" charset="0"/>
                        </a:rPr>
                        <a:t>0.750 (0.601–0.936)</a:t>
                      </a:r>
                      <a:br>
                        <a:rPr lang="en-US" sz="1200" b="1" dirty="0">
                          <a:latin typeface="Arial" panose="020B0604020202020204" pitchFamily="34" charset="0"/>
                          <a:cs typeface="Arial" panose="020B0604020202020204" pitchFamily="34" charset="0"/>
                        </a:rPr>
                      </a:br>
                      <a:r>
                        <a:rPr lang="en-US" sz="1200" b="1" dirty="0">
                          <a:latin typeface="Arial" panose="020B0604020202020204" pitchFamily="34" charset="0"/>
                          <a:cs typeface="Arial" panose="020B0604020202020204" pitchFamily="34" charset="0"/>
                        </a:rPr>
                        <a:t>0.0053</a:t>
                      </a:r>
                    </a:p>
                  </a:txBody>
                  <a:tcPr marL="54337" marR="54337" marT="27168" marB="27168"/>
                </a:tc>
                <a:tc hMerge="1">
                  <a:txBody>
                    <a:bodyPr/>
                    <a:lstStyle/>
                    <a:p>
                      <a:pPr algn="ctr"/>
                      <a:endParaRPr lang="en-US"/>
                    </a:p>
                  </a:txBody>
                  <a:tcPr/>
                </a:tc>
                <a:extLst>
                  <a:ext uri="{0D108BD9-81ED-4DB2-BD59-A6C34878D82A}">
                    <a16:rowId xmlns:a16="http://schemas.microsoft.com/office/drawing/2014/main" val="3198920902"/>
                  </a:ext>
                </a:extLst>
              </a:tr>
            </a:tbl>
          </a:graphicData>
        </a:graphic>
      </p:graphicFrame>
      <p:sp>
        <p:nvSpPr>
          <p:cNvPr id="518" name="object 63">
            <a:extLst>
              <a:ext uri="{FF2B5EF4-FFF2-40B4-BE49-F238E27FC236}">
                <a16:creationId xmlns:a16="http://schemas.microsoft.com/office/drawing/2014/main" id="{6832FE04-B4AF-F749-AF5A-CD2A7B87EE7C}"/>
              </a:ext>
            </a:extLst>
          </p:cNvPr>
          <p:cNvSpPr txBox="1"/>
          <p:nvPr/>
        </p:nvSpPr>
        <p:spPr>
          <a:xfrm>
            <a:off x="673869" y="1337304"/>
            <a:ext cx="184666" cy="2962014"/>
          </a:xfrm>
          <a:prstGeom prst="rect">
            <a:avLst/>
          </a:prstGeom>
        </p:spPr>
        <p:txBody>
          <a:bodyPr vert="vert270" wrap="square" lIns="0" tIns="3810" rIns="0" bIns="0" rtlCol="0">
            <a:spAutoFit/>
          </a:bodyPr>
          <a:lstStyle/>
          <a:p>
            <a:pPr marL="12700" algn="ctr">
              <a:lnSpc>
                <a:spcPct val="100000"/>
              </a:lnSpc>
              <a:spcBef>
                <a:spcPts val="30"/>
              </a:spcBef>
            </a:pPr>
            <a:r>
              <a:rPr sz="1200" b="1" dirty="0">
                <a:latin typeface="Arial" panose="020B0604020202020204" pitchFamily="34" charset="0"/>
                <a:cs typeface="Arial" panose="020B0604020202020204" pitchFamily="34" charset="0"/>
              </a:rPr>
              <a:t>Probability</a:t>
            </a:r>
            <a:r>
              <a:rPr sz="1200" b="1" spc="-20" dirty="0">
                <a:latin typeface="Arial" panose="020B0604020202020204" pitchFamily="34" charset="0"/>
                <a:cs typeface="Arial" panose="020B0604020202020204" pitchFamily="34" charset="0"/>
              </a:rPr>
              <a:t> </a:t>
            </a:r>
            <a:r>
              <a:rPr sz="1200" b="1" dirty="0">
                <a:latin typeface="Arial" panose="020B0604020202020204" pitchFamily="34" charset="0"/>
                <a:cs typeface="Arial" panose="020B0604020202020204" pitchFamily="34" charset="0"/>
              </a:rPr>
              <a:t>of</a:t>
            </a:r>
            <a:r>
              <a:rPr sz="1200" b="1" spc="-5" dirty="0">
                <a:latin typeface="Arial" panose="020B0604020202020204" pitchFamily="34" charset="0"/>
                <a:cs typeface="Arial" panose="020B0604020202020204" pitchFamily="34" charset="0"/>
              </a:rPr>
              <a:t> </a:t>
            </a:r>
            <a:r>
              <a:rPr lang="en-US" sz="1200" b="1" spc="-10" dirty="0">
                <a:latin typeface="Arial" panose="020B0604020202020204" pitchFamily="34" charset="0"/>
                <a:cs typeface="Arial" panose="020B0604020202020204" pitchFamily="34" charset="0"/>
              </a:rPr>
              <a:t>overall survival</a:t>
            </a:r>
            <a:endParaRPr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9040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91270-B374-BC60-6369-1773E07E9D49}"/>
              </a:ext>
            </a:extLst>
          </p:cNvPr>
          <p:cNvSpPr>
            <a:spLocks noGrp="1"/>
          </p:cNvSpPr>
          <p:nvPr>
            <p:ph type="title"/>
          </p:nvPr>
        </p:nvSpPr>
        <p:spPr>
          <a:xfrm>
            <a:off x="619201" y="259200"/>
            <a:ext cx="10963199" cy="864000"/>
          </a:xfrm>
        </p:spPr>
        <p:txBody>
          <a:bodyPr/>
          <a:lstStyle/>
          <a:p>
            <a:r>
              <a:rPr lang="en-US" dirty="0"/>
              <a:t>SPOTLIGHT Secondary End Points</a:t>
            </a:r>
          </a:p>
        </p:txBody>
      </p:sp>
      <p:sp>
        <p:nvSpPr>
          <p:cNvPr id="5" name="Text Placeholder 4">
            <a:extLst>
              <a:ext uri="{FF2B5EF4-FFF2-40B4-BE49-F238E27FC236}">
                <a16:creationId xmlns:a16="http://schemas.microsoft.com/office/drawing/2014/main" id="{45808BB6-B2CF-384E-B255-A694B6B69171}"/>
              </a:ext>
            </a:extLst>
          </p:cNvPr>
          <p:cNvSpPr>
            <a:spLocks noGrp="1"/>
          </p:cNvSpPr>
          <p:nvPr>
            <p:ph sz="quarter" idx="14"/>
          </p:nvPr>
        </p:nvSpPr>
        <p:spPr>
          <a:xfrm>
            <a:off x="620184" y="4653136"/>
            <a:ext cx="10962216" cy="1149442"/>
          </a:xfrm>
        </p:spPr>
        <p:txBody>
          <a:bodyPr/>
          <a:lstStyle/>
          <a:p>
            <a:pPr lvl="0"/>
            <a:r>
              <a:rPr lang="en-US" dirty="0"/>
              <a:t>Response rates were similar between treatment arms</a:t>
            </a:r>
          </a:p>
          <a:p>
            <a:pPr lvl="0"/>
            <a:r>
              <a:rPr lang="en-US" altLang="ja-JP" dirty="0"/>
              <a:t>Formal analysis of PROs is pending </a:t>
            </a:r>
          </a:p>
          <a:p>
            <a:pPr lvl="1"/>
            <a:r>
              <a:rPr lang="en-US" altLang="ja-JP" dirty="0"/>
              <a:t>Initial descriptive analysis did not indicate differences between treatment arms</a:t>
            </a:r>
          </a:p>
        </p:txBody>
      </p:sp>
      <p:sp>
        <p:nvSpPr>
          <p:cNvPr id="8" name="Content Placeholder 7">
            <a:extLst>
              <a:ext uri="{FF2B5EF4-FFF2-40B4-BE49-F238E27FC236}">
                <a16:creationId xmlns:a16="http://schemas.microsoft.com/office/drawing/2014/main" id="{2F9D88B4-91A2-0E42-88BB-4E1AE5312C7A}"/>
              </a:ext>
            </a:extLst>
          </p:cNvPr>
          <p:cNvSpPr>
            <a:spLocks noGrp="1"/>
          </p:cNvSpPr>
          <p:nvPr>
            <p:ph sz="quarter" idx="15"/>
          </p:nvPr>
        </p:nvSpPr>
        <p:spPr>
          <a:xfrm>
            <a:off x="620183" y="6309320"/>
            <a:ext cx="10588385" cy="365125"/>
          </a:xfrm>
        </p:spPr>
        <p:txBody>
          <a:bodyPr anchor="b"/>
          <a:lstStyle/>
          <a:p>
            <a:r>
              <a:rPr lang="en-US" dirty="0">
                <a:solidFill>
                  <a:schemeClr val="tx2"/>
                </a:solidFill>
              </a:rPr>
              <a:t>BOR, best overall response; CI, confidence interval; CR, complete response; DoR, duration of response; </a:t>
            </a:r>
            <a:r>
              <a:rPr lang="en-GB" sz="1200" dirty="0">
                <a:solidFill>
                  <a:schemeClr val="tx2"/>
                </a:solidFill>
              </a:rPr>
              <a:t>FOLFOX, fluorouracil (5-FU), leucovorin, oxaliplatin; </a:t>
            </a:r>
            <a:r>
              <a:rPr lang="en-US" sz="1200" dirty="0">
                <a:solidFill>
                  <a:schemeClr val="tx2"/>
                </a:solidFill>
              </a:rPr>
              <a:t>mFOLFOX6, modified FOLFOX regimen; NE, not estimable; </a:t>
            </a:r>
            <a:r>
              <a:rPr lang="en-US" dirty="0">
                <a:solidFill>
                  <a:schemeClr val="tx2"/>
                </a:solidFill>
              </a:rPr>
              <a:t>ORR, objective response rate; PD, progressive disease; PR, partial response; PRO, patient-reported outcome; SD, stable disease</a:t>
            </a:r>
          </a:p>
          <a:p>
            <a:r>
              <a:rPr lang="en-GB" dirty="0" err="1">
                <a:solidFill>
                  <a:schemeClr val="tx2"/>
                </a:solidFill>
                <a:effectLst/>
              </a:rPr>
              <a:t>Shitara</a:t>
            </a:r>
            <a:r>
              <a:rPr lang="en-GB" dirty="0">
                <a:solidFill>
                  <a:schemeClr val="tx2"/>
                </a:solidFill>
                <a:effectLst/>
              </a:rPr>
              <a:t> K, et al. J Clin Oncol. 2023;41(</a:t>
            </a:r>
            <a:r>
              <a:rPr lang="en-GB" dirty="0" err="1">
                <a:solidFill>
                  <a:schemeClr val="tx2"/>
                </a:solidFill>
                <a:effectLst/>
              </a:rPr>
              <a:t>suppl</a:t>
            </a:r>
            <a:r>
              <a:rPr lang="en-GB" dirty="0">
                <a:solidFill>
                  <a:schemeClr val="tx2"/>
                </a:solidFill>
                <a:effectLst/>
              </a:rPr>
              <a:t> 4; </a:t>
            </a:r>
            <a:r>
              <a:rPr lang="en-GB" dirty="0" err="1">
                <a:solidFill>
                  <a:schemeClr val="tx2"/>
                </a:solidFill>
                <a:effectLst/>
              </a:rPr>
              <a:t>abstr</a:t>
            </a:r>
            <a:r>
              <a:rPr lang="en-GB" dirty="0">
                <a:solidFill>
                  <a:schemeClr val="tx2"/>
                </a:solidFill>
                <a:effectLst/>
              </a:rPr>
              <a:t> LBA292)</a:t>
            </a:r>
          </a:p>
        </p:txBody>
      </p:sp>
      <p:graphicFrame>
        <p:nvGraphicFramePr>
          <p:cNvPr id="7" name="Table 7">
            <a:extLst>
              <a:ext uri="{FF2B5EF4-FFF2-40B4-BE49-F238E27FC236}">
                <a16:creationId xmlns:a16="http://schemas.microsoft.com/office/drawing/2014/main" id="{3C27526C-E871-FE4A-3BB7-2F84F7A3838A}"/>
              </a:ext>
            </a:extLst>
          </p:cNvPr>
          <p:cNvGraphicFramePr>
            <a:graphicFrameLocks noGrp="1"/>
          </p:cNvGraphicFramePr>
          <p:nvPr/>
        </p:nvGraphicFramePr>
        <p:xfrm>
          <a:off x="619201" y="1164113"/>
          <a:ext cx="9878552" cy="3350466"/>
        </p:xfrm>
        <a:graphic>
          <a:graphicData uri="http://schemas.openxmlformats.org/drawingml/2006/table">
            <a:tbl>
              <a:tblPr firstRow="1" bandRow="1">
                <a:tableStyleId>{5C22544A-7EE6-4342-B048-85BDC9FD1C3A}</a:tableStyleId>
              </a:tblPr>
              <a:tblGrid>
                <a:gridCol w="3158173">
                  <a:extLst>
                    <a:ext uri="{9D8B030D-6E8A-4147-A177-3AD203B41FA5}">
                      <a16:colId xmlns:a16="http://schemas.microsoft.com/office/drawing/2014/main" val="2978348324"/>
                    </a:ext>
                  </a:extLst>
                </a:gridCol>
                <a:gridCol w="3614893">
                  <a:extLst>
                    <a:ext uri="{9D8B030D-6E8A-4147-A177-3AD203B41FA5}">
                      <a16:colId xmlns:a16="http://schemas.microsoft.com/office/drawing/2014/main" val="375779144"/>
                    </a:ext>
                  </a:extLst>
                </a:gridCol>
                <a:gridCol w="3105486">
                  <a:extLst>
                    <a:ext uri="{9D8B030D-6E8A-4147-A177-3AD203B41FA5}">
                      <a16:colId xmlns:a16="http://schemas.microsoft.com/office/drawing/2014/main" val="494069309"/>
                    </a:ext>
                  </a:extLst>
                </a:gridCol>
              </a:tblGrid>
              <a:tr h="694458">
                <a:tc>
                  <a:txBody>
                    <a:bodyPr/>
                    <a:lstStyle/>
                    <a:p>
                      <a:pPr marL="0" marR="0">
                        <a:lnSpc>
                          <a:spcPct val="100000"/>
                        </a:lnSpc>
                        <a:spcBef>
                          <a:spcPts val="0"/>
                        </a:spcBef>
                        <a:spcAft>
                          <a:spcPts val="0"/>
                        </a:spcAft>
                      </a:pP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anchor="b"/>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Zolbetuximab +</a:t>
                      </a:r>
                      <a:br>
                        <a:rPr lang="en-US" sz="1600" dirty="0">
                          <a:effectLst/>
                          <a:latin typeface="Arial" panose="020B0604020202020204" pitchFamily="34" charset="0"/>
                          <a:cs typeface="Arial" panose="020B0604020202020204" pitchFamily="34" charset="0"/>
                        </a:rPr>
                      </a:br>
                      <a:r>
                        <a:rPr lang="en-US" sz="1600" dirty="0">
                          <a:effectLst/>
                          <a:latin typeface="Arial" panose="020B0604020202020204" pitchFamily="34" charset="0"/>
                          <a:cs typeface="Arial" panose="020B0604020202020204" pitchFamily="34" charset="0"/>
                        </a:rPr>
                        <a:t>mFOLFOX6</a:t>
                      </a:r>
                      <a:br>
                        <a:rPr lang="en-US" sz="1600" dirty="0">
                          <a:effectLst/>
                          <a:latin typeface="Arial" panose="020B0604020202020204" pitchFamily="34" charset="0"/>
                          <a:cs typeface="Arial" panose="020B0604020202020204" pitchFamily="34" charset="0"/>
                        </a:rPr>
                      </a:br>
                      <a:r>
                        <a:rPr lang="en-US" sz="1600" dirty="0">
                          <a:effectLst/>
                          <a:latin typeface="Arial" panose="020B0604020202020204" pitchFamily="34" charset="0"/>
                          <a:cs typeface="Arial" panose="020B0604020202020204" pitchFamily="34" charset="0"/>
                        </a:rPr>
                        <a:t>(N=211)</a:t>
                      </a:r>
                      <a:endParaRPr lang="en-US" sz="1600" dirty="0">
                        <a:effectLst/>
                        <a:latin typeface="Arial" panose="020B0604020202020204" pitchFamily="34" charset="0"/>
                        <a:ea typeface="MS PMincho" panose="02020600040205080304" pitchFamily="18" charset="-128"/>
                        <a:cs typeface="Arial" panose="020B0604020202020204" pitchFamily="34" charset="0"/>
                      </a:endParaRPr>
                    </a:p>
                  </a:txBody>
                  <a:tcPr marL="68580" marR="68580" anchor="b"/>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Placebo + </a:t>
                      </a:r>
                      <a:br>
                        <a:rPr lang="en-US" sz="1600" dirty="0">
                          <a:effectLst/>
                          <a:latin typeface="Arial" panose="020B0604020202020204" pitchFamily="34" charset="0"/>
                          <a:cs typeface="Arial" panose="020B0604020202020204" pitchFamily="34" charset="0"/>
                        </a:rPr>
                      </a:br>
                      <a:r>
                        <a:rPr lang="en-US" sz="1600" dirty="0">
                          <a:effectLst/>
                          <a:latin typeface="Arial" panose="020B0604020202020204" pitchFamily="34" charset="0"/>
                          <a:cs typeface="Arial" panose="020B0604020202020204" pitchFamily="34" charset="0"/>
                        </a:rPr>
                        <a:t>mFOLFOX6</a:t>
                      </a:r>
                      <a:br>
                        <a:rPr lang="en-US" sz="1600" dirty="0">
                          <a:effectLst/>
                          <a:latin typeface="Arial" panose="020B0604020202020204" pitchFamily="34" charset="0"/>
                          <a:cs typeface="Arial" panose="020B0604020202020204" pitchFamily="34" charset="0"/>
                        </a:rPr>
                      </a:br>
                      <a:r>
                        <a:rPr lang="en-US" sz="1600" dirty="0">
                          <a:effectLst/>
                          <a:latin typeface="Arial" panose="020B0604020202020204" pitchFamily="34" charset="0"/>
                          <a:cs typeface="Arial" panose="020B0604020202020204" pitchFamily="34" charset="0"/>
                        </a:rPr>
                        <a:t>(N=211)</a:t>
                      </a:r>
                      <a:endParaRPr lang="en-US" sz="1600" dirty="0">
                        <a:effectLst/>
                        <a:latin typeface="Arial" panose="020B0604020202020204" pitchFamily="34" charset="0"/>
                        <a:ea typeface="MS PMincho" panose="02020600040205080304" pitchFamily="18" charset="-128"/>
                        <a:cs typeface="Arial" panose="020B0604020202020204" pitchFamily="34" charset="0"/>
                      </a:endParaRPr>
                    </a:p>
                  </a:txBody>
                  <a:tcPr marL="68580" marR="68580" anchor="b">
                    <a:solidFill>
                      <a:schemeClr val="accent6"/>
                    </a:solidFill>
                  </a:tcPr>
                </a:tc>
                <a:extLst>
                  <a:ext uri="{0D108BD9-81ED-4DB2-BD59-A6C34878D82A}">
                    <a16:rowId xmlns:a16="http://schemas.microsoft.com/office/drawing/2014/main" val="1246623237"/>
                  </a:ext>
                </a:extLst>
              </a:tr>
              <a:tr h="280834">
                <a:tc>
                  <a:txBody>
                    <a:bodyPr/>
                    <a:lstStyle/>
                    <a:p>
                      <a:pPr marL="0" marR="0">
                        <a:lnSpc>
                          <a:spcPct val="100000"/>
                        </a:lnSpc>
                        <a:spcBef>
                          <a:spcPts val="0"/>
                        </a:spcBef>
                        <a:spcAft>
                          <a:spcPts val="0"/>
                        </a:spcAft>
                      </a:pPr>
                      <a:r>
                        <a:rPr lang="en-US" sz="1600" b="1" dirty="0">
                          <a:effectLst/>
                          <a:latin typeface="Arial" panose="020B0604020202020204" pitchFamily="34" charset="0"/>
                          <a:cs typeface="Arial" panose="020B0604020202020204" pitchFamily="34" charset="0"/>
                        </a:rPr>
                        <a:t>Patients, n</a:t>
                      </a:r>
                      <a:endParaRPr lang="en-US" sz="1600" b="1"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128</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131</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2913960061"/>
                  </a:ext>
                </a:extLst>
              </a:tr>
              <a:tr h="280834">
                <a:tc>
                  <a:txBody>
                    <a:bodyPr/>
                    <a:lstStyle/>
                    <a:p>
                      <a:pPr marL="0" marR="0">
                        <a:lnSpc>
                          <a:spcPct val="100000"/>
                        </a:lnSpc>
                        <a:spcBef>
                          <a:spcPts val="0"/>
                        </a:spcBef>
                        <a:spcAft>
                          <a:spcPts val="0"/>
                        </a:spcAft>
                      </a:pPr>
                      <a:r>
                        <a:rPr lang="en-US" sz="1600" b="1" dirty="0">
                          <a:effectLst/>
                          <a:latin typeface="Arial" panose="020B0604020202020204" pitchFamily="34" charset="0"/>
                          <a:cs typeface="Arial" panose="020B0604020202020204" pitchFamily="34" charset="0"/>
                        </a:rPr>
                        <a:t>ORR, % (95% CI)</a:t>
                      </a:r>
                      <a:endParaRPr lang="en-US" sz="1600" b="1"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60.7 (53.72-67.30)</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62.1 (55.17-68.66)</a:t>
                      </a:r>
                      <a:endParaRPr lang="en-US" sz="1600" dirty="0">
                        <a:solidFill>
                          <a:schemeClr val="tx1"/>
                        </a:solidFill>
                        <a:effectLst/>
                        <a:latin typeface="Arial" panose="020B0604020202020204" pitchFamily="34" charset="0"/>
                        <a:ea typeface="MS PMincho"/>
                        <a:cs typeface="Arial" panose="020B0604020202020204" pitchFamily="34" charset="0"/>
                      </a:endParaRPr>
                    </a:p>
                  </a:txBody>
                  <a:tcPr marL="68580" marR="68580" marT="0" marB="0" anchor="ctr"/>
                </a:tc>
                <a:extLst>
                  <a:ext uri="{0D108BD9-81ED-4DB2-BD59-A6C34878D82A}">
                    <a16:rowId xmlns:a16="http://schemas.microsoft.com/office/drawing/2014/main" val="2090595528"/>
                  </a:ext>
                </a:extLst>
              </a:tr>
              <a:tr h="280834">
                <a:tc>
                  <a:txBody>
                    <a:bodyPr/>
                    <a:lstStyle/>
                    <a:p>
                      <a:pPr marL="0" marR="0">
                        <a:lnSpc>
                          <a:spcPct val="100000"/>
                        </a:lnSpc>
                        <a:spcBef>
                          <a:spcPts val="0"/>
                        </a:spcBef>
                        <a:spcAft>
                          <a:spcPts val="0"/>
                        </a:spcAft>
                      </a:pPr>
                      <a:r>
                        <a:rPr lang="en-US" sz="1600" b="1" dirty="0">
                          <a:effectLst/>
                          <a:latin typeface="Arial" panose="020B0604020202020204" pitchFamily="34" charset="0"/>
                          <a:cs typeface="Arial" panose="020B0604020202020204" pitchFamily="34" charset="0"/>
                        </a:rPr>
                        <a:t>BOR, n (%)</a:t>
                      </a:r>
                      <a:endParaRPr lang="en-US" sz="1600" b="1"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 </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 </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2521825451"/>
                  </a:ext>
                </a:extLst>
              </a:tr>
              <a:tr h="280834">
                <a:tc>
                  <a:txBody>
                    <a:bodyPr/>
                    <a:lstStyle/>
                    <a:p>
                      <a:pPr marL="91440" marR="0">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CR</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12 (5.7)</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7 (3.3)</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2155343422"/>
                  </a:ext>
                </a:extLst>
              </a:tr>
              <a:tr h="280834">
                <a:tc>
                  <a:txBody>
                    <a:bodyPr/>
                    <a:lstStyle/>
                    <a:p>
                      <a:pPr marL="91440" marR="0">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PR</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116 (55.0)</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124 (58.8)</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1017190250"/>
                  </a:ext>
                </a:extLst>
              </a:tr>
              <a:tr h="280834">
                <a:tc>
                  <a:txBody>
                    <a:bodyPr/>
                    <a:lstStyle/>
                    <a:p>
                      <a:pPr marL="91440" marR="0">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SD</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45 (21.3)</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52 (24.6)</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2507480590"/>
                  </a:ext>
                </a:extLst>
              </a:tr>
              <a:tr h="280834">
                <a:tc>
                  <a:txBody>
                    <a:bodyPr/>
                    <a:lstStyle/>
                    <a:p>
                      <a:pPr marL="91440" marR="0">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PD</a:t>
                      </a:r>
                      <a:endParaRPr lang="en-US" sz="1600" dirty="0">
                        <a:solidFill>
                          <a:schemeClr val="tx1"/>
                        </a:solidFill>
                        <a:effectLst/>
                        <a:latin typeface="Arial" panose="020B0604020202020204" pitchFamily="34" charset="0"/>
                        <a:ea typeface="MS PMincho"/>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14 (6.6)</a:t>
                      </a:r>
                      <a:endParaRPr lang="en-US" sz="1600" dirty="0">
                        <a:solidFill>
                          <a:schemeClr val="tx1"/>
                        </a:solidFill>
                        <a:effectLst/>
                        <a:latin typeface="Arial" panose="020B0604020202020204" pitchFamily="34" charset="0"/>
                        <a:ea typeface="MS PMincho"/>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14 (6.6)</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3120514263"/>
                  </a:ext>
                </a:extLst>
              </a:tr>
              <a:tr h="280834">
                <a:tc>
                  <a:txBody>
                    <a:bodyPr/>
                    <a:lstStyle/>
                    <a:p>
                      <a:pPr marL="0" marR="0">
                        <a:lnSpc>
                          <a:spcPct val="100000"/>
                        </a:lnSpc>
                        <a:spcBef>
                          <a:spcPts val="0"/>
                        </a:spcBef>
                        <a:spcAft>
                          <a:spcPts val="0"/>
                        </a:spcAft>
                      </a:pPr>
                      <a:r>
                        <a:rPr lang="en-US" sz="1600" b="1" dirty="0">
                          <a:effectLst/>
                          <a:latin typeface="Arial" panose="020B0604020202020204" pitchFamily="34" charset="0"/>
                          <a:cs typeface="Arial" panose="020B0604020202020204" pitchFamily="34" charset="0"/>
                        </a:rPr>
                        <a:t>Median </a:t>
                      </a:r>
                      <a:r>
                        <a:rPr lang="en-US" sz="1600" b="1" dirty="0" err="1">
                          <a:effectLst/>
                          <a:latin typeface="Arial" panose="020B0604020202020204" pitchFamily="34" charset="0"/>
                          <a:cs typeface="Arial" panose="020B0604020202020204" pitchFamily="34" charset="0"/>
                        </a:rPr>
                        <a:t>DoR</a:t>
                      </a:r>
                      <a:r>
                        <a:rPr lang="en-US" sz="1600" b="1" dirty="0">
                          <a:effectLst/>
                          <a:latin typeface="Arial" panose="020B0604020202020204" pitchFamily="34" charset="0"/>
                          <a:cs typeface="Arial" panose="020B0604020202020204" pitchFamily="34" charset="0"/>
                        </a:rPr>
                        <a:t> (95% CI), months</a:t>
                      </a:r>
                      <a:endParaRPr lang="en-US" sz="1600" b="1"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8.51 (6.80-10.25)</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8.11 (6.47-11.37)</a:t>
                      </a:r>
                      <a:endParaRPr lang="en-US" sz="160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3241502821"/>
                  </a:ext>
                </a:extLst>
              </a:tr>
              <a:tr h="280834">
                <a:tc>
                  <a:txBody>
                    <a:bodyPr/>
                    <a:lstStyle/>
                    <a:p>
                      <a:pPr marL="91440" marR="0">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3rd quartile (95% CI), months</a:t>
                      </a:r>
                      <a:endParaRPr lang="en-US" sz="1600" b="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29.9 (10.41-NE)</a:t>
                      </a:r>
                      <a:endParaRPr lang="en-US" sz="1600" b="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tc>
                  <a:txBody>
                    <a:body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15.5 (13.27-NE)</a:t>
                      </a:r>
                      <a:endParaRPr lang="en-US" sz="1600" b="0" dirty="0">
                        <a:solidFill>
                          <a:schemeClr val="tx1"/>
                        </a:solidFill>
                        <a:effectLst/>
                        <a:latin typeface="Arial" panose="020B0604020202020204" pitchFamily="34" charset="0"/>
                        <a:ea typeface="MS PMincho" panose="02020600040205080304" pitchFamily="18" charset="-128"/>
                        <a:cs typeface="Arial" panose="020B0604020202020204" pitchFamily="34" charset="0"/>
                      </a:endParaRPr>
                    </a:p>
                  </a:txBody>
                  <a:tcPr marL="68580" marR="68580" marT="0" marB="0" anchor="ctr"/>
                </a:tc>
                <a:extLst>
                  <a:ext uri="{0D108BD9-81ED-4DB2-BD59-A6C34878D82A}">
                    <a16:rowId xmlns:a16="http://schemas.microsoft.com/office/drawing/2014/main" val="3163604058"/>
                  </a:ext>
                </a:extLst>
              </a:tr>
            </a:tbl>
          </a:graphicData>
        </a:graphic>
      </p:graphicFrame>
    </p:spTree>
    <p:extLst>
      <p:ext uri="{BB962C8B-B14F-4D97-AF65-F5344CB8AC3E}">
        <p14:creationId xmlns:p14="http://schemas.microsoft.com/office/powerpoint/2010/main" val="339737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7C9B76-1105-5C1B-EE04-56FC83697D9A}"/>
              </a:ext>
            </a:extLst>
          </p:cNvPr>
          <p:cNvSpPr>
            <a:spLocks noGrp="1"/>
          </p:cNvSpPr>
          <p:nvPr>
            <p:ph type="title"/>
          </p:nvPr>
        </p:nvSpPr>
        <p:spPr/>
        <p:txBody>
          <a:bodyPr/>
          <a:lstStyle/>
          <a:p>
            <a:r>
              <a:rPr lang="en-US" dirty="0"/>
              <a:t>FIGHT: First-line Bemarituzumab + Chemotherapy in FGFR2b-Positive Advanced Gastric Cancer</a:t>
            </a:r>
          </a:p>
        </p:txBody>
      </p:sp>
      <p:sp>
        <p:nvSpPr>
          <p:cNvPr id="3" name="Content Placeholder 2">
            <a:extLst>
              <a:ext uri="{FF2B5EF4-FFF2-40B4-BE49-F238E27FC236}">
                <a16:creationId xmlns:a16="http://schemas.microsoft.com/office/drawing/2014/main" id="{C7A3EDAF-A0F3-5A9E-7DF0-B6DA11C6C616}"/>
              </a:ext>
            </a:extLst>
          </p:cNvPr>
          <p:cNvSpPr>
            <a:spLocks noGrp="1"/>
          </p:cNvSpPr>
          <p:nvPr>
            <p:ph sz="quarter" idx="14"/>
          </p:nvPr>
        </p:nvSpPr>
        <p:spPr/>
        <p:txBody>
          <a:bodyPr/>
          <a:lstStyle/>
          <a:p>
            <a:r>
              <a:rPr lang="en-US" dirty="0"/>
              <a:t>Addition of anti FGFR2b antibody to chemotherapy in FGFR2b+ gastric cancer showed </a:t>
            </a:r>
            <a:br>
              <a:rPr lang="en-US" dirty="0"/>
            </a:br>
            <a:r>
              <a:rPr lang="en-US" dirty="0"/>
              <a:t>5.7-mo improvement in mOS in ITT population</a:t>
            </a:r>
          </a:p>
        </p:txBody>
      </p:sp>
      <p:sp>
        <p:nvSpPr>
          <p:cNvPr id="53" name="Content Placeholder 52">
            <a:extLst>
              <a:ext uri="{FF2B5EF4-FFF2-40B4-BE49-F238E27FC236}">
                <a16:creationId xmlns:a16="http://schemas.microsoft.com/office/drawing/2014/main" id="{958AEC50-E53B-CA40-BEAE-33AD790DC2A6}"/>
              </a:ext>
            </a:extLst>
          </p:cNvPr>
          <p:cNvSpPr>
            <a:spLocks noGrp="1"/>
          </p:cNvSpPr>
          <p:nvPr>
            <p:ph sz="quarter" idx="15"/>
          </p:nvPr>
        </p:nvSpPr>
        <p:spPr>
          <a:xfrm>
            <a:off x="252329" y="6631751"/>
            <a:ext cx="11500251" cy="319831"/>
          </a:xfrm>
        </p:spPr>
        <p:txBody>
          <a:bodyPr anchor="b"/>
          <a:lstStyle/>
          <a:p>
            <a:pPr>
              <a:lnSpc>
                <a:spcPct val="90000"/>
              </a:lnSpc>
              <a:spcBef>
                <a:spcPts val="0"/>
              </a:spcBef>
              <a:spcAft>
                <a:spcPts val="100"/>
              </a:spcAft>
            </a:pPr>
            <a:r>
              <a:rPr lang="en-US" dirty="0">
                <a:solidFill>
                  <a:schemeClr val="tx2"/>
                </a:solidFill>
              </a:rPr>
              <a:t>* ITT composed of n=149 patients with IHC 2+/3+ and n=6 with IHC &lt;2 or not available; patients enrolled based on ctDNA results only</a:t>
            </a:r>
          </a:p>
          <a:p>
            <a:pPr>
              <a:lnSpc>
                <a:spcPct val="90000"/>
              </a:lnSpc>
              <a:spcBef>
                <a:spcPts val="0"/>
              </a:spcBef>
              <a:spcAft>
                <a:spcPts val="100"/>
              </a:spcAft>
            </a:pPr>
            <a:r>
              <a:rPr lang="en-US" dirty="0">
                <a:solidFill>
                  <a:schemeClr val="tx2"/>
                </a:solidFill>
              </a:rPr>
              <a:t>Bema, bemarituzumab; CI, confidence interval; FGFR2b, fibroblast growth factor receptor 2b; IHC, immunohistochemistry; ITT, intent to treat; mo, month; mOS, median OS; OS, overall survival; pbo, placebo</a:t>
            </a:r>
          </a:p>
          <a:p>
            <a:pPr>
              <a:lnSpc>
                <a:spcPct val="90000"/>
              </a:lnSpc>
              <a:spcBef>
                <a:spcPts val="0"/>
              </a:spcBef>
              <a:spcAft>
                <a:spcPts val="100"/>
              </a:spcAft>
            </a:pPr>
            <a:r>
              <a:rPr lang="en-GB" dirty="0" err="1">
                <a:solidFill>
                  <a:schemeClr val="tx2"/>
                </a:solidFill>
                <a:effectLst/>
              </a:rPr>
              <a:t>Catenacci</a:t>
            </a:r>
            <a:r>
              <a:rPr lang="en-GB" dirty="0">
                <a:solidFill>
                  <a:schemeClr val="tx2"/>
                </a:solidFill>
                <a:effectLst/>
              </a:rPr>
              <a:t> DVT, et al. J Clin Oncol. 2021;39(no. 15_suppl):4010-4010</a:t>
            </a:r>
          </a:p>
          <a:p>
            <a:pPr>
              <a:lnSpc>
                <a:spcPct val="90000"/>
              </a:lnSpc>
              <a:spcBef>
                <a:spcPts val="0"/>
              </a:spcBef>
              <a:spcAft>
                <a:spcPts val="100"/>
              </a:spcAft>
            </a:pPr>
            <a:endParaRPr lang="en-US" dirty="0"/>
          </a:p>
        </p:txBody>
      </p:sp>
      <p:sp>
        <p:nvSpPr>
          <p:cNvPr id="8" name="TextBox 7">
            <a:extLst>
              <a:ext uri="{FF2B5EF4-FFF2-40B4-BE49-F238E27FC236}">
                <a16:creationId xmlns:a16="http://schemas.microsoft.com/office/drawing/2014/main" id="{B8F0FAEC-3EFD-73A6-F2C8-C7758F23CAA9}"/>
              </a:ext>
            </a:extLst>
          </p:cNvPr>
          <p:cNvSpPr txBox="1"/>
          <p:nvPr/>
        </p:nvSpPr>
        <p:spPr bwMode="auto">
          <a:xfrm>
            <a:off x="2570480" y="2114637"/>
            <a:ext cx="197201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algn="l">
              <a:lnSpc>
                <a:spcPct val="100000"/>
              </a:lnSpc>
              <a:spcBef>
                <a:spcPct val="50000"/>
              </a:spcBef>
              <a:spcAft>
                <a:spcPct val="0"/>
              </a:spcAft>
              <a:buClrTx/>
              <a:buFontTx/>
              <a:buNone/>
            </a:pPr>
            <a:r>
              <a:rPr lang="en-US" sz="1600" b="1" dirty="0">
                <a:latin typeface="Arial" panose="020B0604020202020204" pitchFamily="34" charset="0"/>
                <a:cs typeface="Arial" panose="020B0604020202020204" pitchFamily="34" charset="0"/>
              </a:rPr>
              <a:t>OS in ITT* (N=155)</a:t>
            </a:r>
          </a:p>
        </p:txBody>
      </p:sp>
      <p:sp>
        <p:nvSpPr>
          <p:cNvPr id="9" name="TextBox 8">
            <a:extLst>
              <a:ext uri="{FF2B5EF4-FFF2-40B4-BE49-F238E27FC236}">
                <a16:creationId xmlns:a16="http://schemas.microsoft.com/office/drawing/2014/main" id="{BF9D2D05-31F9-403B-9DF0-5289BC718BB8}"/>
              </a:ext>
            </a:extLst>
          </p:cNvPr>
          <p:cNvSpPr txBox="1"/>
          <p:nvPr/>
        </p:nvSpPr>
        <p:spPr bwMode="auto">
          <a:xfrm>
            <a:off x="5321092" y="2124916"/>
            <a:ext cx="30763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algn="l">
              <a:lnSpc>
                <a:spcPct val="100000"/>
              </a:lnSpc>
              <a:spcBef>
                <a:spcPct val="50000"/>
              </a:spcBef>
              <a:spcAft>
                <a:spcPct val="0"/>
              </a:spcAft>
              <a:buClrTx/>
              <a:buFontTx/>
              <a:buNone/>
            </a:pPr>
            <a:r>
              <a:rPr lang="en-US" sz="1600" b="1" dirty="0">
                <a:latin typeface="Arial" panose="020B0604020202020204" pitchFamily="34" charset="0"/>
                <a:cs typeface="Arial" panose="020B0604020202020204" pitchFamily="34" charset="0"/>
              </a:rPr>
              <a:t>OS in IHC 2+/3+ &gt;5% (n=118)</a:t>
            </a:r>
          </a:p>
        </p:txBody>
      </p:sp>
      <p:sp>
        <p:nvSpPr>
          <p:cNvPr id="10" name="TextBox 9">
            <a:extLst>
              <a:ext uri="{FF2B5EF4-FFF2-40B4-BE49-F238E27FC236}">
                <a16:creationId xmlns:a16="http://schemas.microsoft.com/office/drawing/2014/main" id="{3D397065-32BC-436C-5385-95A0614F2B4C}"/>
              </a:ext>
            </a:extLst>
          </p:cNvPr>
          <p:cNvSpPr txBox="1"/>
          <p:nvPr/>
        </p:nvSpPr>
        <p:spPr bwMode="auto">
          <a:xfrm>
            <a:off x="8789777" y="2082648"/>
            <a:ext cx="308770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algn="l">
              <a:lnSpc>
                <a:spcPct val="100000"/>
              </a:lnSpc>
              <a:spcBef>
                <a:spcPct val="50000"/>
              </a:spcBef>
              <a:spcAft>
                <a:spcPct val="0"/>
              </a:spcAft>
              <a:buClrTx/>
              <a:buFontTx/>
              <a:buNone/>
            </a:pPr>
            <a:r>
              <a:rPr lang="en-US" sz="1600" b="1" dirty="0">
                <a:latin typeface="Arial" panose="020B0604020202020204" pitchFamily="34" charset="0"/>
                <a:cs typeface="Arial" panose="020B0604020202020204" pitchFamily="34" charset="0"/>
              </a:rPr>
              <a:t>OS in IHC 2+/3+ &gt;10% (n=96)</a:t>
            </a:r>
          </a:p>
        </p:txBody>
      </p:sp>
      <p:sp>
        <p:nvSpPr>
          <p:cNvPr id="6" name="TextBox 5">
            <a:extLst>
              <a:ext uri="{FF2B5EF4-FFF2-40B4-BE49-F238E27FC236}">
                <a16:creationId xmlns:a16="http://schemas.microsoft.com/office/drawing/2014/main" id="{4C50B2EE-DEEC-3526-6BFC-93A7DAF47BC7}"/>
              </a:ext>
            </a:extLst>
          </p:cNvPr>
          <p:cNvSpPr txBox="1"/>
          <p:nvPr/>
        </p:nvSpPr>
        <p:spPr bwMode="auto">
          <a:xfrm rot="16200000">
            <a:off x="-100494" y="3149779"/>
            <a:ext cx="2442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400" b="1" dirty="0">
                <a:latin typeface="Arial" panose="020B0604020202020204" pitchFamily="34" charset="0"/>
                <a:cs typeface="Arial" panose="020B0604020202020204" pitchFamily="34" charset="0"/>
              </a:rPr>
              <a:t>Probability of Survival</a:t>
            </a:r>
          </a:p>
        </p:txBody>
      </p:sp>
      <p:sp>
        <p:nvSpPr>
          <p:cNvPr id="12" name="TextBox 11">
            <a:extLst>
              <a:ext uri="{FF2B5EF4-FFF2-40B4-BE49-F238E27FC236}">
                <a16:creationId xmlns:a16="http://schemas.microsoft.com/office/drawing/2014/main" id="{78E53B5B-8C64-4662-8918-33223F2C5B4A}"/>
              </a:ext>
            </a:extLst>
          </p:cNvPr>
          <p:cNvSpPr txBox="1"/>
          <p:nvPr/>
        </p:nvSpPr>
        <p:spPr bwMode="auto">
          <a:xfrm>
            <a:off x="2722232" y="4954348"/>
            <a:ext cx="8238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ctr">
              <a:lnSpc>
                <a:spcPct val="100000"/>
              </a:lnSpc>
              <a:spcBef>
                <a:spcPct val="50000"/>
              </a:spcBef>
              <a:spcAft>
                <a:spcPct val="0"/>
              </a:spcAft>
              <a:buClrTx/>
              <a:buFontTx/>
              <a:buNone/>
            </a:pPr>
            <a:r>
              <a:rPr lang="en-US" sz="1400" b="1" dirty="0">
                <a:latin typeface="Arial" panose="020B0604020202020204" pitchFamily="34" charset="0"/>
                <a:cs typeface="Arial" panose="020B0604020202020204" pitchFamily="34" charset="0"/>
              </a:rPr>
              <a:t>Months</a:t>
            </a:r>
          </a:p>
        </p:txBody>
      </p:sp>
      <p:sp>
        <p:nvSpPr>
          <p:cNvPr id="13" name="TextBox 12">
            <a:extLst>
              <a:ext uri="{FF2B5EF4-FFF2-40B4-BE49-F238E27FC236}">
                <a16:creationId xmlns:a16="http://schemas.microsoft.com/office/drawing/2014/main" id="{09727F43-0923-E90A-4447-031E597DBCF8}"/>
              </a:ext>
            </a:extLst>
          </p:cNvPr>
          <p:cNvSpPr txBox="1"/>
          <p:nvPr/>
        </p:nvSpPr>
        <p:spPr bwMode="auto">
          <a:xfrm>
            <a:off x="6078927" y="4954348"/>
            <a:ext cx="8238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ctr">
              <a:lnSpc>
                <a:spcPct val="100000"/>
              </a:lnSpc>
              <a:spcBef>
                <a:spcPct val="50000"/>
              </a:spcBef>
              <a:spcAft>
                <a:spcPct val="0"/>
              </a:spcAft>
              <a:buClrTx/>
              <a:buFontTx/>
              <a:buNone/>
            </a:pPr>
            <a:r>
              <a:rPr lang="en-US" sz="1400" b="1" dirty="0">
                <a:latin typeface="Arial" panose="020B0604020202020204" pitchFamily="34" charset="0"/>
                <a:cs typeface="Arial" panose="020B0604020202020204" pitchFamily="34" charset="0"/>
              </a:rPr>
              <a:t>Months</a:t>
            </a:r>
          </a:p>
        </p:txBody>
      </p:sp>
      <p:sp>
        <p:nvSpPr>
          <p:cNvPr id="14" name="TextBox 13">
            <a:extLst>
              <a:ext uri="{FF2B5EF4-FFF2-40B4-BE49-F238E27FC236}">
                <a16:creationId xmlns:a16="http://schemas.microsoft.com/office/drawing/2014/main" id="{B3208C78-D348-7DE1-1F22-F585C1DE1D19}"/>
              </a:ext>
            </a:extLst>
          </p:cNvPr>
          <p:cNvSpPr txBox="1"/>
          <p:nvPr/>
        </p:nvSpPr>
        <p:spPr bwMode="auto">
          <a:xfrm>
            <a:off x="9488078" y="4954348"/>
            <a:ext cx="8238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ctr">
              <a:lnSpc>
                <a:spcPct val="100000"/>
              </a:lnSpc>
              <a:spcBef>
                <a:spcPct val="50000"/>
              </a:spcBef>
              <a:spcAft>
                <a:spcPct val="0"/>
              </a:spcAft>
              <a:buClrTx/>
              <a:buFontTx/>
              <a:buNone/>
            </a:pPr>
            <a:r>
              <a:rPr lang="en-US" sz="1400" b="1" dirty="0">
                <a:latin typeface="Arial" panose="020B0604020202020204" pitchFamily="34" charset="0"/>
                <a:cs typeface="Arial" panose="020B0604020202020204" pitchFamily="34" charset="0"/>
              </a:rPr>
              <a:t>Months</a:t>
            </a:r>
          </a:p>
        </p:txBody>
      </p:sp>
      <p:sp>
        <p:nvSpPr>
          <p:cNvPr id="7" name="Freeform: Shape 6">
            <a:extLst>
              <a:ext uri="{FF2B5EF4-FFF2-40B4-BE49-F238E27FC236}">
                <a16:creationId xmlns:a16="http://schemas.microsoft.com/office/drawing/2014/main" id="{A0D1C34E-3E5C-7446-29E6-A905319A8D59}"/>
              </a:ext>
            </a:extLst>
          </p:cNvPr>
          <p:cNvSpPr/>
          <p:nvPr/>
        </p:nvSpPr>
        <p:spPr bwMode="auto">
          <a:xfrm>
            <a:off x="1846734" y="2408732"/>
            <a:ext cx="3030196" cy="2275604"/>
          </a:xfrm>
          <a:custGeom>
            <a:avLst/>
            <a:gdLst>
              <a:gd name="connsiteX0" fmla="*/ 0 w 3166804"/>
              <a:gd name="connsiteY0" fmla="*/ 0 h 2392632"/>
              <a:gd name="connsiteX1" fmla="*/ 0 w 3166804"/>
              <a:gd name="connsiteY1" fmla="*/ 2392632 h 2392632"/>
              <a:gd name="connsiteX2" fmla="*/ 3166804 w 3166804"/>
              <a:gd name="connsiteY2" fmla="*/ 2392632 h 2392632"/>
            </a:gdLst>
            <a:ahLst/>
            <a:cxnLst>
              <a:cxn ang="0">
                <a:pos x="connsiteX0" y="connsiteY0"/>
              </a:cxn>
              <a:cxn ang="0">
                <a:pos x="connsiteX1" y="connsiteY1"/>
              </a:cxn>
              <a:cxn ang="0">
                <a:pos x="connsiteX2" y="connsiteY2"/>
              </a:cxn>
            </a:cxnLst>
            <a:rect l="l" t="t" r="r" b="b"/>
            <a:pathLst>
              <a:path w="3166804" h="2392632">
                <a:moveTo>
                  <a:pt x="0" y="0"/>
                </a:moveTo>
                <a:lnTo>
                  <a:pt x="0" y="2392632"/>
                </a:lnTo>
                <a:lnTo>
                  <a:pt x="3166804" y="2392632"/>
                </a:lnTo>
              </a:path>
            </a:pathLst>
          </a:custGeom>
          <a:noFill/>
          <a:ln w="1270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22" name="Group 21">
            <a:extLst>
              <a:ext uri="{FF2B5EF4-FFF2-40B4-BE49-F238E27FC236}">
                <a16:creationId xmlns:a16="http://schemas.microsoft.com/office/drawing/2014/main" id="{0AE57B9C-F4D6-E225-F46E-74304A260890}"/>
              </a:ext>
            </a:extLst>
          </p:cNvPr>
          <p:cNvGrpSpPr/>
          <p:nvPr/>
        </p:nvGrpSpPr>
        <p:grpSpPr>
          <a:xfrm>
            <a:off x="1774544" y="2524205"/>
            <a:ext cx="66637" cy="2160131"/>
            <a:chOff x="1266092" y="2696925"/>
            <a:chExt cx="155486" cy="2160131"/>
          </a:xfrm>
        </p:grpSpPr>
        <p:cxnSp>
          <p:nvCxnSpPr>
            <p:cNvPr id="16" name="Straight Connector 15">
              <a:extLst>
                <a:ext uri="{FF2B5EF4-FFF2-40B4-BE49-F238E27FC236}">
                  <a16:creationId xmlns:a16="http://schemas.microsoft.com/office/drawing/2014/main" id="{C6A34F39-EFFB-0A00-999D-F40F6F3A0FB7}"/>
                </a:ext>
              </a:extLst>
            </p:cNvPr>
            <p:cNvCxnSpPr>
              <a:cxnSpLocks/>
            </p:cNvCxnSpPr>
            <p:nvPr/>
          </p:nvCxnSpPr>
          <p:spPr bwMode="auto">
            <a:xfrm>
              <a:off x="1266092" y="4857056"/>
              <a:ext cx="155486" cy="0"/>
            </a:xfrm>
            <a:prstGeom prst="line">
              <a:avLst/>
            </a:prstGeom>
            <a:noFill/>
            <a:ln w="12700" cap="flat" cmpd="sng" algn="ctr">
              <a:solidFill>
                <a:schemeClr val="tx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F6D53194-1566-40F6-7EF9-845C8C119B5E}"/>
                </a:ext>
              </a:extLst>
            </p:cNvPr>
            <p:cNvCxnSpPr>
              <a:cxnSpLocks/>
            </p:cNvCxnSpPr>
            <p:nvPr/>
          </p:nvCxnSpPr>
          <p:spPr bwMode="auto">
            <a:xfrm>
              <a:off x="1266092" y="4317024"/>
              <a:ext cx="155486" cy="0"/>
            </a:xfrm>
            <a:prstGeom prst="line">
              <a:avLst/>
            </a:prstGeom>
            <a:noFill/>
            <a:ln w="12700" cap="flat" cmpd="sng" algn="ctr">
              <a:solidFill>
                <a:schemeClr val="tx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5CEDCD8E-35D2-F5C7-F9D7-51A0BA06775B}"/>
                </a:ext>
              </a:extLst>
            </p:cNvPr>
            <p:cNvCxnSpPr>
              <a:cxnSpLocks/>
            </p:cNvCxnSpPr>
            <p:nvPr/>
          </p:nvCxnSpPr>
          <p:spPr bwMode="auto">
            <a:xfrm>
              <a:off x="1266092" y="3776991"/>
              <a:ext cx="155486" cy="0"/>
            </a:xfrm>
            <a:prstGeom prst="line">
              <a:avLst/>
            </a:prstGeom>
            <a:noFill/>
            <a:ln w="12700" cap="flat" cmpd="sng" algn="ctr">
              <a:solidFill>
                <a:schemeClr val="tx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B119545C-DC3B-B2D7-D4DE-D64FA879F95D}"/>
                </a:ext>
              </a:extLst>
            </p:cNvPr>
            <p:cNvCxnSpPr>
              <a:cxnSpLocks/>
            </p:cNvCxnSpPr>
            <p:nvPr/>
          </p:nvCxnSpPr>
          <p:spPr bwMode="auto">
            <a:xfrm>
              <a:off x="1266092" y="3236958"/>
              <a:ext cx="155486" cy="0"/>
            </a:xfrm>
            <a:prstGeom prst="line">
              <a:avLst/>
            </a:prstGeom>
            <a:noFill/>
            <a:ln w="12700" cap="flat" cmpd="sng" algn="ctr">
              <a:solidFill>
                <a:schemeClr val="tx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06D33D7D-701D-622F-F27C-6F595752E5B3}"/>
                </a:ext>
              </a:extLst>
            </p:cNvPr>
            <p:cNvCxnSpPr>
              <a:cxnSpLocks/>
            </p:cNvCxnSpPr>
            <p:nvPr/>
          </p:nvCxnSpPr>
          <p:spPr bwMode="auto">
            <a:xfrm>
              <a:off x="1266092" y="2696925"/>
              <a:ext cx="155486" cy="0"/>
            </a:xfrm>
            <a:prstGeom prst="line">
              <a:avLst/>
            </a:prstGeom>
            <a:noFill/>
            <a:ln w="12700" cap="flat" cmpd="sng" algn="ctr">
              <a:solidFill>
                <a:schemeClr val="tx1"/>
              </a:solidFill>
              <a:prstDash val="solid"/>
              <a:round/>
              <a:headEnd type="none" w="med" len="med"/>
              <a:tailEnd type="none" w="med" len="med"/>
            </a:ln>
            <a:effectLst/>
          </p:spPr>
        </p:cxnSp>
      </p:grpSp>
      <p:grpSp>
        <p:nvGrpSpPr>
          <p:cNvPr id="34" name="Group 33">
            <a:extLst>
              <a:ext uri="{FF2B5EF4-FFF2-40B4-BE49-F238E27FC236}">
                <a16:creationId xmlns:a16="http://schemas.microsoft.com/office/drawing/2014/main" id="{41C0CFAF-0FBE-D8A8-6881-282FCDB411C8}"/>
              </a:ext>
            </a:extLst>
          </p:cNvPr>
          <p:cNvGrpSpPr/>
          <p:nvPr/>
        </p:nvGrpSpPr>
        <p:grpSpPr>
          <a:xfrm>
            <a:off x="1846734" y="4686187"/>
            <a:ext cx="2896836" cy="64785"/>
            <a:chOff x="1562254" y="4975521"/>
            <a:chExt cx="2896836" cy="131422"/>
          </a:xfrm>
        </p:grpSpPr>
        <p:cxnSp>
          <p:nvCxnSpPr>
            <p:cNvPr id="24" name="Straight Connector 23">
              <a:extLst>
                <a:ext uri="{FF2B5EF4-FFF2-40B4-BE49-F238E27FC236}">
                  <a16:creationId xmlns:a16="http://schemas.microsoft.com/office/drawing/2014/main" id="{D8DDC46D-9A90-B70D-F03B-667C74BA6A70}"/>
                </a:ext>
              </a:extLst>
            </p:cNvPr>
            <p:cNvCxnSpPr/>
            <p:nvPr/>
          </p:nvCxnSpPr>
          <p:spPr bwMode="auto">
            <a:xfrm>
              <a:off x="1562254"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3A5E1EDA-7BC7-7E39-8082-B5B9DB93878E}"/>
                </a:ext>
              </a:extLst>
            </p:cNvPr>
            <p:cNvCxnSpPr/>
            <p:nvPr/>
          </p:nvCxnSpPr>
          <p:spPr bwMode="auto">
            <a:xfrm>
              <a:off x="1884125"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CCD9C9EE-AB81-C167-3EE5-3FC8408697C2}"/>
                </a:ext>
              </a:extLst>
            </p:cNvPr>
            <p:cNvCxnSpPr/>
            <p:nvPr/>
          </p:nvCxnSpPr>
          <p:spPr bwMode="auto">
            <a:xfrm>
              <a:off x="2205996"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423AE5B7-1944-C970-DA23-09B388489291}"/>
                </a:ext>
              </a:extLst>
            </p:cNvPr>
            <p:cNvCxnSpPr/>
            <p:nvPr/>
          </p:nvCxnSpPr>
          <p:spPr bwMode="auto">
            <a:xfrm>
              <a:off x="2527867"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DA408FDF-0999-EE1D-5A38-38325478CE17}"/>
                </a:ext>
              </a:extLst>
            </p:cNvPr>
            <p:cNvCxnSpPr/>
            <p:nvPr/>
          </p:nvCxnSpPr>
          <p:spPr bwMode="auto">
            <a:xfrm>
              <a:off x="2849738"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35A0548F-9D2D-252F-204F-A7654CB413E8}"/>
                </a:ext>
              </a:extLst>
            </p:cNvPr>
            <p:cNvCxnSpPr/>
            <p:nvPr/>
          </p:nvCxnSpPr>
          <p:spPr bwMode="auto">
            <a:xfrm>
              <a:off x="3171609"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F518FC16-A2B8-64D8-0320-D0EE3A98CD35}"/>
                </a:ext>
              </a:extLst>
            </p:cNvPr>
            <p:cNvCxnSpPr/>
            <p:nvPr/>
          </p:nvCxnSpPr>
          <p:spPr bwMode="auto">
            <a:xfrm>
              <a:off x="3493480"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CA4B3C7E-5730-2F03-1E1C-3C52CF2C3137}"/>
                </a:ext>
              </a:extLst>
            </p:cNvPr>
            <p:cNvCxnSpPr/>
            <p:nvPr/>
          </p:nvCxnSpPr>
          <p:spPr bwMode="auto">
            <a:xfrm>
              <a:off x="3815351"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323847C1-0494-C74E-9CF4-CBFEB16127CE}"/>
                </a:ext>
              </a:extLst>
            </p:cNvPr>
            <p:cNvCxnSpPr/>
            <p:nvPr/>
          </p:nvCxnSpPr>
          <p:spPr bwMode="auto">
            <a:xfrm>
              <a:off x="4137222"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6C42BA65-3723-A1DB-AF86-5F52FF01561E}"/>
                </a:ext>
              </a:extLst>
            </p:cNvPr>
            <p:cNvCxnSpPr/>
            <p:nvPr/>
          </p:nvCxnSpPr>
          <p:spPr bwMode="auto">
            <a:xfrm>
              <a:off x="4459090" y="4975521"/>
              <a:ext cx="0" cy="131422"/>
            </a:xfrm>
            <a:prstGeom prst="line">
              <a:avLst/>
            </a:prstGeom>
            <a:noFill/>
            <a:ln w="12700" cap="flat" cmpd="sng" algn="ctr">
              <a:solidFill>
                <a:schemeClr val="tx1"/>
              </a:solidFill>
              <a:prstDash val="solid"/>
              <a:round/>
              <a:headEnd type="none" w="med" len="med"/>
              <a:tailEnd type="none" w="med" len="med"/>
            </a:ln>
            <a:effectLst/>
          </p:spPr>
        </p:cxnSp>
      </p:grpSp>
      <p:sp>
        <p:nvSpPr>
          <p:cNvPr id="35" name="TextBox 34">
            <a:extLst>
              <a:ext uri="{FF2B5EF4-FFF2-40B4-BE49-F238E27FC236}">
                <a16:creationId xmlns:a16="http://schemas.microsoft.com/office/drawing/2014/main" id="{0717AC29-2D33-4544-7863-7B196BD33219}"/>
              </a:ext>
            </a:extLst>
          </p:cNvPr>
          <p:cNvSpPr txBox="1"/>
          <p:nvPr/>
        </p:nvSpPr>
        <p:spPr bwMode="auto">
          <a:xfrm>
            <a:off x="1517066" y="4525149"/>
            <a:ext cx="2739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a:t>
            </a:r>
          </a:p>
        </p:txBody>
      </p:sp>
      <p:sp>
        <p:nvSpPr>
          <p:cNvPr id="36" name="TextBox 35">
            <a:extLst>
              <a:ext uri="{FF2B5EF4-FFF2-40B4-BE49-F238E27FC236}">
                <a16:creationId xmlns:a16="http://schemas.microsoft.com/office/drawing/2014/main" id="{31BA8A4C-F9AB-A67E-126A-0D5F4735032D}"/>
              </a:ext>
            </a:extLst>
          </p:cNvPr>
          <p:cNvSpPr txBox="1"/>
          <p:nvPr/>
        </p:nvSpPr>
        <p:spPr bwMode="auto">
          <a:xfrm>
            <a:off x="1717164" y="4736818"/>
            <a:ext cx="2739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a:t>
            </a:r>
          </a:p>
        </p:txBody>
      </p:sp>
      <p:sp>
        <p:nvSpPr>
          <p:cNvPr id="37" name="TextBox 36">
            <a:extLst>
              <a:ext uri="{FF2B5EF4-FFF2-40B4-BE49-F238E27FC236}">
                <a16:creationId xmlns:a16="http://schemas.microsoft.com/office/drawing/2014/main" id="{99AB1622-B3B6-9B18-2EE1-15B1D21E038B}"/>
              </a:ext>
            </a:extLst>
          </p:cNvPr>
          <p:cNvSpPr txBox="1"/>
          <p:nvPr/>
        </p:nvSpPr>
        <p:spPr bwMode="auto">
          <a:xfrm>
            <a:off x="2024432" y="4736818"/>
            <a:ext cx="2739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3</a:t>
            </a:r>
          </a:p>
        </p:txBody>
      </p:sp>
      <p:sp>
        <p:nvSpPr>
          <p:cNvPr id="38" name="TextBox 37">
            <a:extLst>
              <a:ext uri="{FF2B5EF4-FFF2-40B4-BE49-F238E27FC236}">
                <a16:creationId xmlns:a16="http://schemas.microsoft.com/office/drawing/2014/main" id="{E8D47643-0064-4CC2-E9E3-8F7265C9A6BE}"/>
              </a:ext>
            </a:extLst>
          </p:cNvPr>
          <p:cNvSpPr txBox="1"/>
          <p:nvPr/>
        </p:nvSpPr>
        <p:spPr bwMode="auto">
          <a:xfrm>
            <a:off x="2366869" y="4736818"/>
            <a:ext cx="2739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6</a:t>
            </a:r>
          </a:p>
        </p:txBody>
      </p:sp>
      <p:sp>
        <p:nvSpPr>
          <p:cNvPr id="39" name="TextBox 38">
            <a:extLst>
              <a:ext uri="{FF2B5EF4-FFF2-40B4-BE49-F238E27FC236}">
                <a16:creationId xmlns:a16="http://schemas.microsoft.com/office/drawing/2014/main" id="{55E37BA2-C822-E2F6-2CC3-C8248B3C53D9}"/>
              </a:ext>
            </a:extLst>
          </p:cNvPr>
          <p:cNvSpPr txBox="1"/>
          <p:nvPr/>
        </p:nvSpPr>
        <p:spPr bwMode="auto">
          <a:xfrm>
            <a:off x="2672286" y="4736818"/>
            <a:ext cx="2739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9</a:t>
            </a:r>
          </a:p>
        </p:txBody>
      </p:sp>
      <p:sp>
        <p:nvSpPr>
          <p:cNvPr id="40" name="TextBox 39">
            <a:extLst>
              <a:ext uri="{FF2B5EF4-FFF2-40B4-BE49-F238E27FC236}">
                <a16:creationId xmlns:a16="http://schemas.microsoft.com/office/drawing/2014/main" id="{093AC757-890E-F3EB-E126-BD24855636F9}"/>
              </a:ext>
            </a:extLst>
          </p:cNvPr>
          <p:cNvSpPr txBox="1"/>
          <p:nvPr/>
        </p:nvSpPr>
        <p:spPr bwMode="auto">
          <a:xfrm>
            <a:off x="2942534"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12</a:t>
            </a:r>
          </a:p>
        </p:txBody>
      </p:sp>
      <p:sp>
        <p:nvSpPr>
          <p:cNvPr id="41" name="TextBox 40">
            <a:extLst>
              <a:ext uri="{FF2B5EF4-FFF2-40B4-BE49-F238E27FC236}">
                <a16:creationId xmlns:a16="http://schemas.microsoft.com/office/drawing/2014/main" id="{4368461E-B97F-7CD1-CE0F-8610FBED5894}"/>
              </a:ext>
            </a:extLst>
          </p:cNvPr>
          <p:cNvSpPr txBox="1"/>
          <p:nvPr/>
        </p:nvSpPr>
        <p:spPr bwMode="auto">
          <a:xfrm>
            <a:off x="3266461"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15</a:t>
            </a:r>
          </a:p>
        </p:txBody>
      </p:sp>
      <p:sp>
        <p:nvSpPr>
          <p:cNvPr id="42" name="TextBox 41">
            <a:extLst>
              <a:ext uri="{FF2B5EF4-FFF2-40B4-BE49-F238E27FC236}">
                <a16:creationId xmlns:a16="http://schemas.microsoft.com/office/drawing/2014/main" id="{6804A51E-188C-BFDD-E3B3-D79721AF4091}"/>
              </a:ext>
            </a:extLst>
          </p:cNvPr>
          <p:cNvSpPr txBox="1"/>
          <p:nvPr/>
        </p:nvSpPr>
        <p:spPr bwMode="auto">
          <a:xfrm>
            <a:off x="3595941"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18</a:t>
            </a:r>
          </a:p>
        </p:txBody>
      </p:sp>
      <p:sp>
        <p:nvSpPr>
          <p:cNvPr id="43" name="TextBox 42">
            <a:extLst>
              <a:ext uri="{FF2B5EF4-FFF2-40B4-BE49-F238E27FC236}">
                <a16:creationId xmlns:a16="http://schemas.microsoft.com/office/drawing/2014/main" id="{379F0444-5C3D-7C2C-E995-EF730A154C24}"/>
              </a:ext>
            </a:extLst>
          </p:cNvPr>
          <p:cNvSpPr txBox="1"/>
          <p:nvPr/>
        </p:nvSpPr>
        <p:spPr bwMode="auto">
          <a:xfrm>
            <a:off x="3919868"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21</a:t>
            </a:r>
          </a:p>
        </p:txBody>
      </p:sp>
      <p:sp>
        <p:nvSpPr>
          <p:cNvPr id="44" name="TextBox 43">
            <a:extLst>
              <a:ext uri="{FF2B5EF4-FFF2-40B4-BE49-F238E27FC236}">
                <a16:creationId xmlns:a16="http://schemas.microsoft.com/office/drawing/2014/main" id="{FA1D73A0-A8A9-A30E-0D07-8F9203EDE658}"/>
              </a:ext>
            </a:extLst>
          </p:cNvPr>
          <p:cNvSpPr txBox="1"/>
          <p:nvPr/>
        </p:nvSpPr>
        <p:spPr bwMode="auto">
          <a:xfrm>
            <a:off x="4241944"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24</a:t>
            </a:r>
          </a:p>
        </p:txBody>
      </p:sp>
      <p:sp>
        <p:nvSpPr>
          <p:cNvPr id="45" name="TextBox 44">
            <a:extLst>
              <a:ext uri="{FF2B5EF4-FFF2-40B4-BE49-F238E27FC236}">
                <a16:creationId xmlns:a16="http://schemas.microsoft.com/office/drawing/2014/main" id="{0C8F39FF-B719-94EE-0FE8-1E52F4CB2D4A}"/>
              </a:ext>
            </a:extLst>
          </p:cNvPr>
          <p:cNvSpPr txBox="1"/>
          <p:nvPr/>
        </p:nvSpPr>
        <p:spPr bwMode="auto">
          <a:xfrm>
            <a:off x="4573275"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27</a:t>
            </a:r>
          </a:p>
        </p:txBody>
      </p:sp>
      <p:sp>
        <p:nvSpPr>
          <p:cNvPr id="46" name="TextBox 45">
            <a:extLst>
              <a:ext uri="{FF2B5EF4-FFF2-40B4-BE49-F238E27FC236}">
                <a16:creationId xmlns:a16="http://schemas.microsoft.com/office/drawing/2014/main" id="{FCA7C547-6513-044E-5B0F-173626C53D37}"/>
              </a:ext>
            </a:extLst>
          </p:cNvPr>
          <p:cNvSpPr txBox="1"/>
          <p:nvPr/>
        </p:nvSpPr>
        <p:spPr bwMode="auto">
          <a:xfrm>
            <a:off x="1265328" y="3997611"/>
            <a:ext cx="5256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0.25</a:t>
            </a:r>
          </a:p>
        </p:txBody>
      </p:sp>
      <p:sp>
        <p:nvSpPr>
          <p:cNvPr id="47" name="TextBox 46">
            <a:extLst>
              <a:ext uri="{FF2B5EF4-FFF2-40B4-BE49-F238E27FC236}">
                <a16:creationId xmlns:a16="http://schemas.microsoft.com/office/drawing/2014/main" id="{C55D47B3-EB35-3001-A632-47ED87734129}"/>
              </a:ext>
            </a:extLst>
          </p:cNvPr>
          <p:cNvSpPr txBox="1"/>
          <p:nvPr/>
        </p:nvSpPr>
        <p:spPr bwMode="auto">
          <a:xfrm>
            <a:off x="1265328" y="3455264"/>
            <a:ext cx="5256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0.50</a:t>
            </a:r>
          </a:p>
        </p:txBody>
      </p:sp>
      <p:sp>
        <p:nvSpPr>
          <p:cNvPr id="48" name="TextBox 47">
            <a:extLst>
              <a:ext uri="{FF2B5EF4-FFF2-40B4-BE49-F238E27FC236}">
                <a16:creationId xmlns:a16="http://schemas.microsoft.com/office/drawing/2014/main" id="{712EE410-F050-4AA9-3F52-7B3130DE22D6}"/>
              </a:ext>
            </a:extLst>
          </p:cNvPr>
          <p:cNvSpPr txBox="1"/>
          <p:nvPr/>
        </p:nvSpPr>
        <p:spPr bwMode="auto">
          <a:xfrm>
            <a:off x="1265328" y="2901812"/>
            <a:ext cx="5256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0.75</a:t>
            </a:r>
          </a:p>
        </p:txBody>
      </p:sp>
      <p:sp>
        <p:nvSpPr>
          <p:cNvPr id="49" name="TextBox 48">
            <a:extLst>
              <a:ext uri="{FF2B5EF4-FFF2-40B4-BE49-F238E27FC236}">
                <a16:creationId xmlns:a16="http://schemas.microsoft.com/office/drawing/2014/main" id="{C61BE8D2-324F-5AC7-DCD1-8E0793C44B79}"/>
              </a:ext>
            </a:extLst>
          </p:cNvPr>
          <p:cNvSpPr txBox="1"/>
          <p:nvPr/>
        </p:nvSpPr>
        <p:spPr bwMode="auto">
          <a:xfrm>
            <a:off x="1531874" y="2365019"/>
            <a:ext cx="2591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a:t>
            </a:r>
          </a:p>
        </p:txBody>
      </p:sp>
      <p:sp>
        <p:nvSpPr>
          <p:cNvPr id="50" name="Freeform: Shape 49">
            <a:extLst>
              <a:ext uri="{FF2B5EF4-FFF2-40B4-BE49-F238E27FC236}">
                <a16:creationId xmlns:a16="http://schemas.microsoft.com/office/drawing/2014/main" id="{A3AB9693-03A2-7DD4-FA74-D3305086A41B}"/>
              </a:ext>
            </a:extLst>
          </p:cNvPr>
          <p:cNvSpPr/>
          <p:nvPr/>
        </p:nvSpPr>
        <p:spPr bwMode="auto">
          <a:xfrm>
            <a:off x="1887810" y="2551900"/>
            <a:ext cx="2760452" cy="1447911"/>
          </a:xfrm>
          <a:custGeom>
            <a:avLst/>
            <a:gdLst>
              <a:gd name="connsiteX0" fmla="*/ 2760452 w 2760452"/>
              <a:gd name="connsiteY0" fmla="*/ 1447911 h 1447911"/>
              <a:gd name="connsiteX1" fmla="*/ 2691441 w 2760452"/>
              <a:gd name="connsiteY1" fmla="*/ 1447911 h 1447911"/>
              <a:gd name="connsiteX2" fmla="*/ 2691441 w 2760452"/>
              <a:gd name="connsiteY2" fmla="*/ 1106835 h 1447911"/>
              <a:gd name="connsiteX3" fmla="*/ 2108826 w 2760452"/>
              <a:gd name="connsiteY3" fmla="*/ 1106835 h 1447911"/>
              <a:gd name="connsiteX4" fmla="*/ 2108826 w 2760452"/>
              <a:gd name="connsiteY4" fmla="*/ 1053750 h 1447911"/>
              <a:gd name="connsiteX5" fmla="*/ 2026544 w 2760452"/>
              <a:gd name="connsiteY5" fmla="*/ 1053750 h 1447911"/>
              <a:gd name="connsiteX6" fmla="*/ 2026544 w 2760452"/>
              <a:gd name="connsiteY6" fmla="*/ 1001991 h 1447911"/>
              <a:gd name="connsiteX7" fmla="*/ 1980094 w 2760452"/>
              <a:gd name="connsiteY7" fmla="*/ 1001991 h 1447911"/>
              <a:gd name="connsiteX8" fmla="*/ 1980094 w 2760452"/>
              <a:gd name="connsiteY8" fmla="*/ 960850 h 1447911"/>
              <a:gd name="connsiteX9" fmla="*/ 1692104 w 2760452"/>
              <a:gd name="connsiteY9" fmla="*/ 960850 h 1447911"/>
              <a:gd name="connsiteX10" fmla="*/ 1692104 w 2760452"/>
              <a:gd name="connsiteY10" fmla="*/ 925017 h 1447911"/>
              <a:gd name="connsiteX11" fmla="*/ 1581951 w 2760452"/>
              <a:gd name="connsiteY11" fmla="*/ 925017 h 1447911"/>
              <a:gd name="connsiteX12" fmla="*/ 1581951 w 2760452"/>
              <a:gd name="connsiteY12" fmla="*/ 893166 h 1447911"/>
              <a:gd name="connsiteX13" fmla="*/ 1493033 w 2760452"/>
              <a:gd name="connsiteY13" fmla="*/ 893166 h 1447911"/>
              <a:gd name="connsiteX14" fmla="*/ 1493033 w 2760452"/>
              <a:gd name="connsiteY14" fmla="*/ 857333 h 1447911"/>
              <a:gd name="connsiteX15" fmla="*/ 1445256 w 2760452"/>
              <a:gd name="connsiteY15" fmla="*/ 857333 h 1447911"/>
              <a:gd name="connsiteX16" fmla="*/ 1445256 w 2760452"/>
              <a:gd name="connsiteY16" fmla="*/ 821500 h 1447911"/>
              <a:gd name="connsiteX17" fmla="*/ 1435966 w 2760452"/>
              <a:gd name="connsiteY17" fmla="*/ 821500 h 1447911"/>
              <a:gd name="connsiteX18" fmla="*/ 1435966 w 2760452"/>
              <a:gd name="connsiteY18" fmla="*/ 793630 h 1447911"/>
              <a:gd name="connsiteX19" fmla="*/ 1429330 w 2760452"/>
              <a:gd name="connsiteY19" fmla="*/ 793630 h 1447911"/>
              <a:gd name="connsiteX20" fmla="*/ 1429330 w 2760452"/>
              <a:gd name="connsiteY20" fmla="*/ 761779 h 1447911"/>
              <a:gd name="connsiteX21" fmla="*/ 1400133 w 2760452"/>
              <a:gd name="connsiteY21" fmla="*/ 761779 h 1447911"/>
              <a:gd name="connsiteX22" fmla="*/ 1400133 w 2760452"/>
              <a:gd name="connsiteY22" fmla="*/ 735236 h 1447911"/>
              <a:gd name="connsiteX23" fmla="*/ 1295289 w 2760452"/>
              <a:gd name="connsiteY23" fmla="*/ 735236 h 1447911"/>
              <a:gd name="connsiteX24" fmla="*/ 1295289 w 2760452"/>
              <a:gd name="connsiteY24" fmla="*/ 700730 h 1447911"/>
              <a:gd name="connsiteX25" fmla="*/ 1234241 w 2760452"/>
              <a:gd name="connsiteY25" fmla="*/ 700730 h 1447911"/>
              <a:gd name="connsiteX26" fmla="*/ 1234241 w 2760452"/>
              <a:gd name="connsiteY26" fmla="*/ 664898 h 1447911"/>
              <a:gd name="connsiteX27" fmla="*/ 1134705 w 2760452"/>
              <a:gd name="connsiteY27" fmla="*/ 664898 h 1447911"/>
              <a:gd name="connsiteX28" fmla="*/ 1134705 w 2760452"/>
              <a:gd name="connsiteY28" fmla="*/ 631719 h 1447911"/>
              <a:gd name="connsiteX29" fmla="*/ 1126742 w 2760452"/>
              <a:gd name="connsiteY29" fmla="*/ 631719 h 1447911"/>
              <a:gd name="connsiteX30" fmla="*/ 1126742 w 2760452"/>
              <a:gd name="connsiteY30" fmla="*/ 595886 h 1447911"/>
              <a:gd name="connsiteX31" fmla="*/ 1088255 w 2760452"/>
              <a:gd name="connsiteY31" fmla="*/ 595886 h 1447911"/>
              <a:gd name="connsiteX32" fmla="*/ 1088255 w 2760452"/>
              <a:gd name="connsiteY32" fmla="*/ 577306 h 1447911"/>
              <a:gd name="connsiteX33" fmla="*/ 988720 w 2760452"/>
              <a:gd name="connsiteY33" fmla="*/ 577306 h 1447911"/>
              <a:gd name="connsiteX34" fmla="*/ 988720 w 2760452"/>
              <a:gd name="connsiteY34" fmla="*/ 546782 h 1447911"/>
              <a:gd name="connsiteX35" fmla="*/ 913073 w 2760452"/>
              <a:gd name="connsiteY35" fmla="*/ 546782 h 1447911"/>
              <a:gd name="connsiteX36" fmla="*/ 913073 w 2760452"/>
              <a:gd name="connsiteY36" fmla="*/ 509622 h 1447911"/>
              <a:gd name="connsiteX37" fmla="*/ 867950 w 2760452"/>
              <a:gd name="connsiteY37" fmla="*/ 509622 h 1447911"/>
              <a:gd name="connsiteX38" fmla="*/ 867950 w 2760452"/>
              <a:gd name="connsiteY38" fmla="*/ 483079 h 1447911"/>
              <a:gd name="connsiteX39" fmla="*/ 813537 w 2760452"/>
              <a:gd name="connsiteY39" fmla="*/ 483079 h 1447911"/>
              <a:gd name="connsiteX40" fmla="*/ 813537 w 2760452"/>
              <a:gd name="connsiteY40" fmla="*/ 448574 h 1447911"/>
              <a:gd name="connsiteX41" fmla="*/ 731254 w 2760452"/>
              <a:gd name="connsiteY41" fmla="*/ 448574 h 1447911"/>
              <a:gd name="connsiteX42" fmla="*/ 731254 w 2760452"/>
              <a:gd name="connsiteY42" fmla="*/ 424685 h 1447911"/>
              <a:gd name="connsiteX43" fmla="*/ 714001 w 2760452"/>
              <a:gd name="connsiteY43" fmla="*/ 424685 h 1447911"/>
              <a:gd name="connsiteX44" fmla="*/ 714001 w 2760452"/>
              <a:gd name="connsiteY44" fmla="*/ 387525 h 1447911"/>
              <a:gd name="connsiteX45" fmla="*/ 692767 w 2760452"/>
              <a:gd name="connsiteY45" fmla="*/ 387525 h 1447911"/>
              <a:gd name="connsiteX46" fmla="*/ 692767 w 2760452"/>
              <a:gd name="connsiteY46" fmla="*/ 298607 h 1447911"/>
              <a:gd name="connsiteX47" fmla="*/ 672860 w 2760452"/>
              <a:gd name="connsiteY47" fmla="*/ 298607 h 1447911"/>
              <a:gd name="connsiteX48" fmla="*/ 672860 w 2760452"/>
              <a:gd name="connsiteY48" fmla="*/ 270737 h 1447911"/>
              <a:gd name="connsiteX49" fmla="*/ 629064 w 2760452"/>
              <a:gd name="connsiteY49" fmla="*/ 270737 h 1447911"/>
              <a:gd name="connsiteX50" fmla="*/ 629064 w 2760452"/>
              <a:gd name="connsiteY50" fmla="*/ 237558 h 1447911"/>
              <a:gd name="connsiteX51" fmla="*/ 502986 w 2760452"/>
              <a:gd name="connsiteY51" fmla="*/ 237558 h 1447911"/>
              <a:gd name="connsiteX52" fmla="*/ 502986 w 2760452"/>
              <a:gd name="connsiteY52" fmla="*/ 208361 h 1447911"/>
              <a:gd name="connsiteX53" fmla="*/ 488387 w 2760452"/>
              <a:gd name="connsiteY53" fmla="*/ 208361 h 1447911"/>
              <a:gd name="connsiteX54" fmla="*/ 488387 w 2760452"/>
              <a:gd name="connsiteY54" fmla="*/ 172528 h 1447911"/>
              <a:gd name="connsiteX55" fmla="*/ 431320 w 2760452"/>
              <a:gd name="connsiteY55" fmla="*/ 172528 h 1447911"/>
              <a:gd name="connsiteX56" fmla="*/ 431320 w 2760452"/>
              <a:gd name="connsiteY56" fmla="*/ 147313 h 1447911"/>
              <a:gd name="connsiteX57" fmla="*/ 410086 w 2760452"/>
              <a:gd name="connsiteY57" fmla="*/ 147313 h 1447911"/>
              <a:gd name="connsiteX58" fmla="*/ 410086 w 2760452"/>
              <a:gd name="connsiteY58" fmla="*/ 114134 h 1447911"/>
              <a:gd name="connsiteX59" fmla="*/ 387525 w 2760452"/>
              <a:gd name="connsiteY59" fmla="*/ 114134 h 1447911"/>
              <a:gd name="connsiteX60" fmla="*/ 387525 w 2760452"/>
              <a:gd name="connsiteY60" fmla="*/ 83610 h 1447911"/>
              <a:gd name="connsiteX61" fmla="*/ 193762 w 2760452"/>
              <a:gd name="connsiteY61" fmla="*/ 83610 h 1447911"/>
              <a:gd name="connsiteX62" fmla="*/ 193762 w 2760452"/>
              <a:gd name="connsiteY62" fmla="*/ 57067 h 1447911"/>
              <a:gd name="connsiteX63" fmla="*/ 134041 w 2760452"/>
              <a:gd name="connsiteY63" fmla="*/ 57067 h 1447911"/>
              <a:gd name="connsiteX64" fmla="*/ 134041 w 2760452"/>
              <a:gd name="connsiteY64" fmla="*/ 27870 h 1447911"/>
              <a:gd name="connsiteX65" fmla="*/ 54412 w 2760452"/>
              <a:gd name="connsiteY65" fmla="*/ 27870 h 1447911"/>
              <a:gd name="connsiteX66" fmla="*/ 54412 w 2760452"/>
              <a:gd name="connsiteY66" fmla="*/ 0 h 1447911"/>
              <a:gd name="connsiteX67" fmla="*/ 0 w 2760452"/>
              <a:gd name="connsiteY67" fmla="*/ 0 h 144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760452" h="1447911">
                <a:moveTo>
                  <a:pt x="2760452" y="1447911"/>
                </a:moveTo>
                <a:lnTo>
                  <a:pt x="2691441" y="1447911"/>
                </a:lnTo>
                <a:lnTo>
                  <a:pt x="2691441" y="1106835"/>
                </a:lnTo>
                <a:lnTo>
                  <a:pt x="2108826" y="1106835"/>
                </a:lnTo>
                <a:lnTo>
                  <a:pt x="2108826" y="1053750"/>
                </a:lnTo>
                <a:lnTo>
                  <a:pt x="2026544" y="1053750"/>
                </a:lnTo>
                <a:lnTo>
                  <a:pt x="2026544" y="1001991"/>
                </a:lnTo>
                <a:lnTo>
                  <a:pt x="1980094" y="1001991"/>
                </a:lnTo>
                <a:lnTo>
                  <a:pt x="1980094" y="960850"/>
                </a:lnTo>
                <a:lnTo>
                  <a:pt x="1692104" y="960850"/>
                </a:lnTo>
                <a:lnTo>
                  <a:pt x="1692104" y="925017"/>
                </a:lnTo>
                <a:lnTo>
                  <a:pt x="1581951" y="925017"/>
                </a:lnTo>
                <a:lnTo>
                  <a:pt x="1581951" y="893166"/>
                </a:lnTo>
                <a:lnTo>
                  <a:pt x="1493033" y="893166"/>
                </a:lnTo>
                <a:lnTo>
                  <a:pt x="1493033" y="857333"/>
                </a:lnTo>
                <a:lnTo>
                  <a:pt x="1445256" y="857333"/>
                </a:lnTo>
                <a:lnTo>
                  <a:pt x="1445256" y="821500"/>
                </a:lnTo>
                <a:lnTo>
                  <a:pt x="1435966" y="821500"/>
                </a:lnTo>
                <a:lnTo>
                  <a:pt x="1435966" y="793630"/>
                </a:lnTo>
                <a:lnTo>
                  <a:pt x="1429330" y="793630"/>
                </a:lnTo>
                <a:lnTo>
                  <a:pt x="1429330" y="761779"/>
                </a:lnTo>
                <a:lnTo>
                  <a:pt x="1400133" y="761779"/>
                </a:lnTo>
                <a:lnTo>
                  <a:pt x="1400133" y="735236"/>
                </a:lnTo>
                <a:lnTo>
                  <a:pt x="1295289" y="735236"/>
                </a:lnTo>
                <a:lnTo>
                  <a:pt x="1295289" y="700730"/>
                </a:lnTo>
                <a:lnTo>
                  <a:pt x="1234241" y="700730"/>
                </a:lnTo>
                <a:lnTo>
                  <a:pt x="1234241" y="664898"/>
                </a:lnTo>
                <a:lnTo>
                  <a:pt x="1134705" y="664898"/>
                </a:lnTo>
                <a:lnTo>
                  <a:pt x="1134705" y="631719"/>
                </a:lnTo>
                <a:lnTo>
                  <a:pt x="1126742" y="631719"/>
                </a:lnTo>
                <a:lnTo>
                  <a:pt x="1126742" y="595886"/>
                </a:lnTo>
                <a:lnTo>
                  <a:pt x="1088255" y="595886"/>
                </a:lnTo>
                <a:lnTo>
                  <a:pt x="1088255" y="577306"/>
                </a:lnTo>
                <a:lnTo>
                  <a:pt x="988720" y="577306"/>
                </a:lnTo>
                <a:lnTo>
                  <a:pt x="988720" y="546782"/>
                </a:lnTo>
                <a:lnTo>
                  <a:pt x="913073" y="546782"/>
                </a:lnTo>
                <a:lnTo>
                  <a:pt x="913073" y="509622"/>
                </a:lnTo>
                <a:lnTo>
                  <a:pt x="867950" y="509622"/>
                </a:lnTo>
                <a:lnTo>
                  <a:pt x="867950" y="483079"/>
                </a:lnTo>
                <a:lnTo>
                  <a:pt x="813537" y="483079"/>
                </a:lnTo>
                <a:lnTo>
                  <a:pt x="813537" y="448574"/>
                </a:lnTo>
                <a:lnTo>
                  <a:pt x="731254" y="448574"/>
                </a:lnTo>
                <a:lnTo>
                  <a:pt x="731254" y="424685"/>
                </a:lnTo>
                <a:lnTo>
                  <a:pt x="714001" y="424685"/>
                </a:lnTo>
                <a:lnTo>
                  <a:pt x="714001" y="387525"/>
                </a:lnTo>
                <a:lnTo>
                  <a:pt x="692767" y="387525"/>
                </a:lnTo>
                <a:lnTo>
                  <a:pt x="692767" y="298607"/>
                </a:lnTo>
                <a:lnTo>
                  <a:pt x="672860" y="298607"/>
                </a:lnTo>
                <a:lnTo>
                  <a:pt x="672860" y="270737"/>
                </a:lnTo>
                <a:lnTo>
                  <a:pt x="629064" y="270737"/>
                </a:lnTo>
                <a:lnTo>
                  <a:pt x="629064" y="237558"/>
                </a:lnTo>
                <a:lnTo>
                  <a:pt x="502986" y="237558"/>
                </a:lnTo>
                <a:lnTo>
                  <a:pt x="502986" y="208361"/>
                </a:lnTo>
                <a:lnTo>
                  <a:pt x="488387" y="208361"/>
                </a:lnTo>
                <a:lnTo>
                  <a:pt x="488387" y="172528"/>
                </a:lnTo>
                <a:lnTo>
                  <a:pt x="431320" y="172528"/>
                </a:lnTo>
                <a:lnTo>
                  <a:pt x="431320" y="147313"/>
                </a:lnTo>
                <a:lnTo>
                  <a:pt x="410086" y="147313"/>
                </a:lnTo>
                <a:lnTo>
                  <a:pt x="410086" y="114134"/>
                </a:lnTo>
                <a:lnTo>
                  <a:pt x="387525" y="114134"/>
                </a:lnTo>
                <a:lnTo>
                  <a:pt x="387525" y="83610"/>
                </a:lnTo>
                <a:lnTo>
                  <a:pt x="193762" y="83610"/>
                </a:lnTo>
                <a:lnTo>
                  <a:pt x="193762" y="57067"/>
                </a:lnTo>
                <a:lnTo>
                  <a:pt x="134041" y="57067"/>
                </a:lnTo>
                <a:lnTo>
                  <a:pt x="134041" y="27870"/>
                </a:lnTo>
                <a:lnTo>
                  <a:pt x="54412" y="27870"/>
                </a:lnTo>
                <a:lnTo>
                  <a:pt x="54412" y="0"/>
                </a:lnTo>
                <a:lnTo>
                  <a:pt x="0" y="0"/>
                </a:lnTo>
              </a:path>
            </a:pathLst>
          </a:custGeom>
          <a:noFill/>
          <a:ln w="28575">
            <a:solidFill>
              <a:schemeClr val="accent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156" name="Group 155">
            <a:extLst>
              <a:ext uri="{FF2B5EF4-FFF2-40B4-BE49-F238E27FC236}">
                <a16:creationId xmlns:a16="http://schemas.microsoft.com/office/drawing/2014/main" id="{EE63933C-2CAD-7D08-8B2D-748FD4AE792D}"/>
              </a:ext>
            </a:extLst>
          </p:cNvPr>
          <p:cNvGrpSpPr/>
          <p:nvPr/>
        </p:nvGrpSpPr>
        <p:grpSpPr>
          <a:xfrm>
            <a:off x="1850504" y="2506780"/>
            <a:ext cx="2832119" cy="1535499"/>
            <a:chOff x="1566024" y="2679500"/>
            <a:chExt cx="2832119" cy="1535499"/>
          </a:xfrm>
        </p:grpSpPr>
        <p:cxnSp>
          <p:nvCxnSpPr>
            <p:cNvPr id="55" name="Straight Connector 54">
              <a:extLst>
                <a:ext uri="{FF2B5EF4-FFF2-40B4-BE49-F238E27FC236}">
                  <a16:creationId xmlns:a16="http://schemas.microsoft.com/office/drawing/2014/main" id="{1CF546A5-927D-D86E-B490-33538637B511}"/>
                </a:ext>
              </a:extLst>
            </p:cNvPr>
            <p:cNvCxnSpPr>
              <a:cxnSpLocks/>
            </p:cNvCxnSpPr>
            <p:nvPr/>
          </p:nvCxnSpPr>
          <p:spPr bwMode="auto">
            <a:xfrm>
              <a:off x="4230924" y="3796950"/>
              <a:ext cx="0" cy="78301"/>
            </a:xfrm>
            <a:prstGeom prst="line">
              <a:avLst/>
            </a:prstGeom>
            <a:noFill/>
            <a:ln w="12700" cap="flat" cmpd="sng" algn="ctr">
              <a:solidFill>
                <a:schemeClr val="accent1"/>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4F41CEF6-3CC4-836B-1BDF-44D916C5E636}"/>
                </a:ext>
              </a:extLst>
            </p:cNvPr>
            <p:cNvGrpSpPr/>
            <p:nvPr/>
          </p:nvGrpSpPr>
          <p:grpSpPr>
            <a:xfrm>
              <a:off x="4323823" y="4136698"/>
              <a:ext cx="74320" cy="78301"/>
              <a:chOff x="4323823" y="4136698"/>
              <a:chExt cx="74320" cy="78301"/>
            </a:xfrm>
          </p:grpSpPr>
          <p:cxnSp>
            <p:nvCxnSpPr>
              <p:cNvPr id="58" name="Straight Connector 57">
                <a:extLst>
                  <a:ext uri="{FF2B5EF4-FFF2-40B4-BE49-F238E27FC236}">
                    <a16:creationId xmlns:a16="http://schemas.microsoft.com/office/drawing/2014/main" id="{60A301D2-6A80-BEE7-32E3-63210EE6DFF6}"/>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3236BB30-015F-D1A5-6133-254BCE9D10AF}"/>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62" name="Group 61">
              <a:extLst>
                <a:ext uri="{FF2B5EF4-FFF2-40B4-BE49-F238E27FC236}">
                  <a16:creationId xmlns:a16="http://schemas.microsoft.com/office/drawing/2014/main" id="{11A331E4-BFFD-1C29-C556-0379E5C4EE4E}"/>
                </a:ext>
              </a:extLst>
            </p:cNvPr>
            <p:cNvGrpSpPr/>
            <p:nvPr/>
          </p:nvGrpSpPr>
          <p:grpSpPr>
            <a:xfrm>
              <a:off x="4022562" y="3798277"/>
              <a:ext cx="74320" cy="78301"/>
              <a:chOff x="4323823" y="4136698"/>
              <a:chExt cx="74320" cy="78301"/>
            </a:xfrm>
          </p:grpSpPr>
          <p:cxnSp>
            <p:nvCxnSpPr>
              <p:cNvPr id="63" name="Straight Connector 62">
                <a:extLst>
                  <a:ext uri="{FF2B5EF4-FFF2-40B4-BE49-F238E27FC236}">
                    <a16:creationId xmlns:a16="http://schemas.microsoft.com/office/drawing/2014/main" id="{809E4A7D-4FFF-8CAF-18FE-1FE2EBAA28AE}"/>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3FE52EED-1F70-B3FC-F158-7823E6BAF796}"/>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65" name="Group 64">
              <a:extLst>
                <a:ext uri="{FF2B5EF4-FFF2-40B4-BE49-F238E27FC236}">
                  <a16:creationId xmlns:a16="http://schemas.microsoft.com/office/drawing/2014/main" id="{C8729FD8-D2CD-01E1-93F3-40EDB7198D16}"/>
                </a:ext>
              </a:extLst>
            </p:cNvPr>
            <p:cNvGrpSpPr/>
            <p:nvPr/>
          </p:nvGrpSpPr>
          <p:grpSpPr>
            <a:xfrm>
              <a:off x="4000000" y="3798277"/>
              <a:ext cx="74320" cy="78301"/>
              <a:chOff x="4323823" y="4136698"/>
              <a:chExt cx="74320" cy="78301"/>
            </a:xfrm>
          </p:grpSpPr>
          <p:cxnSp>
            <p:nvCxnSpPr>
              <p:cNvPr id="66" name="Straight Connector 65">
                <a:extLst>
                  <a:ext uri="{FF2B5EF4-FFF2-40B4-BE49-F238E27FC236}">
                    <a16:creationId xmlns:a16="http://schemas.microsoft.com/office/drawing/2014/main" id="{CB33BD6F-A65E-90C7-164C-C4063A748C2B}"/>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C1880DEC-0D8B-4872-F166-0896C0389828}"/>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68" name="Group 67">
              <a:extLst>
                <a:ext uri="{FF2B5EF4-FFF2-40B4-BE49-F238E27FC236}">
                  <a16:creationId xmlns:a16="http://schemas.microsoft.com/office/drawing/2014/main" id="{4DD016B0-5187-65A3-2A4B-F0CD99D989AD}"/>
                </a:ext>
              </a:extLst>
            </p:cNvPr>
            <p:cNvGrpSpPr/>
            <p:nvPr/>
          </p:nvGrpSpPr>
          <p:grpSpPr>
            <a:xfrm>
              <a:off x="3962840" y="3798277"/>
              <a:ext cx="74320" cy="78301"/>
              <a:chOff x="4323823" y="4136698"/>
              <a:chExt cx="74320" cy="78301"/>
            </a:xfrm>
          </p:grpSpPr>
          <p:cxnSp>
            <p:nvCxnSpPr>
              <p:cNvPr id="69" name="Straight Connector 68">
                <a:extLst>
                  <a:ext uri="{FF2B5EF4-FFF2-40B4-BE49-F238E27FC236}">
                    <a16:creationId xmlns:a16="http://schemas.microsoft.com/office/drawing/2014/main" id="{2B61814A-821C-4EF1-2EC9-703C663C668D}"/>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647430E2-D522-0999-EF92-CDB2916D0301}"/>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71" name="Group 70">
              <a:extLst>
                <a:ext uri="{FF2B5EF4-FFF2-40B4-BE49-F238E27FC236}">
                  <a16:creationId xmlns:a16="http://schemas.microsoft.com/office/drawing/2014/main" id="{AB5C1CC0-35E5-1A30-00B4-1428132E0E29}"/>
                </a:ext>
              </a:extLst>
            </p:cNvPr>
            <p:cNvGrpSpPr/>
            <p:nvPr/>
          </p:nvGrpSpPr>
          <p:grpSpPr>
            <a:xfrm>
              <a:off x="3952223" y="3798277"/>
              <a:ext cx="74320" cy="78301"/>
              <a:chOff x="4323823" y="4136698"/>
              <a:chExt cx="74320" cy="78301"/>
            </a:xfrm>
          </p:grpSpPr>
          <p:cxnSp>
            <p:nvCxnSpPr>
              <p:cNvPr id="72" name="Straight Connector 71">
                <a:extLst>
                  <a:ext uri="{FF2B5EF4-FFF2-40B4-BE49-F238E27FC236}">
                    <a16:creationId xmlns:a16="http://schemas.microsoft.com/office/drawing/2014/main" id="{49723198-81DA-F008-872E-D4C55954363A}"/>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3E3618ED-3FBE-1F4B-D9A3-D2841EEC047D}"/>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74" name="Group 73">
              <a:extLst>
                <a:ext uri="{FF2B5EF4-FFF2-40B4-BE49-F238E27FC236}">
                  <a16:creationId xmlns:a16="http://schemas.microsoft.com/office/drawing/2014/main" id="{574B1BE5-EEAD-F682-9141-6E6E9E20BAE2}"/>
                </a:ext>
              </a:extLst>
            </p:cNvPr>
            <p:cNvGrpSpPr/>
            <p:nvPr/>
          </p:nvGrpSpPr>
          <p:grpSpPr>
            <a:xfrm>
              <a:off x="3920372" y="3798277"/>
              <a:ext cx="74320" cy="78301"/>
              <a:chOff x="4323823" y="4136698"/>
              <a:chExt cx="74320" cy="78301"/>
            </a:xfrm>
          </p:grpSpPr>
          <p:cxnSp>
            <p:nvCxnSpPr>
              <p:cNvPr id="75" name="Straight Connector 74">
                <a:extLst>
                  <a:ext uri="{FF2B5EF4-FFF2-40B4-BE49-F238E27FC236}">
                    <a16:creationId xmlns:a16="http://schemas.microsoft.com/office/drawing/2014/main" id="{E6CD9CE0-7843-2A96-961B-11D597CE0EDD}"/>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D6FBF2CD-2FA5-DE7B-94E8-465B44EE5967}"/>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77" name="Group 76">
              <a:extLst>
                <a:ext uri="{FF2B5EF4-FFF2-40B4-BE49-F238E27FC236}">
                  <a16:creationId xmlns:a16="http://schemas.microsoft.com/office/drawing/2014/main" id="{82CB4AE1-B2B4-9115-4CDF-B073D19C0B97}"/>
                </a:ext>
              </a:extLst>
            </p:cNvPr>
            <p:cNvGrpSpPr/>
            <p:nvPr/>
          </p:nvGrpSpPr>
          <p:grpSpPr>
            <a:xfrm>
              <a:off x="3868613" y="3798277"/>
              <a:ext cx="74320" cy="78301"/>
              <a:chOff x="4323823" y="4136698"/>
              <a:chExt cx="74320" cy="78301"/>
            </a:xfrm>
          </p:grpSpPr>
          <p:cxnSp>
            <p:nvCxnSpPr>
              <p:cNvPr id="78" name="Straight Connector 77">
                <a:extLst>
                  <a:ext uri="{FF2B5EF4-FFF2-40B4-BE49-F238E27FC236}">
                    <a16:creationId xmlns:a16="http://schemas.microsoft.com/office/drawing/2014/main" id="{2DFA5E35-2A69-68A7-469A-DC87B6B9ABDD}"/>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532060F8-FC28-95CF-2022-87CAD5F5D024}"/>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80" name="Group 79">
              <a:extLst>
                <a:ext uri="{FF2B5EF4-FFF2-40B4-BE49-F238E27FC236}">
                  <a16:creationId xmlns:a16="http://schemas.microsoft.com/office/drawing/2014/main" id="{894D78DA-ABE9-C578-F699-EEAC197CB184}"/>
                </a:ext>
              </a:extLst>
            </p:cNvPr>
            <p:cNvGrpSpPr/>
            <p:nvPr/>
          </p:nvGrpSpPr>
          <p:grpSpPr>
            <a:xfrm>
              <a:off x="3819509" y="3798277"/>
              <a:ext cx="74320" cy="78301"/>
              <a:chOff x="4323823" y="4136698"/>
              <a:chExt cx="74320" cy="78301"/>
            </a:xfrm>
          </p:grpSpPr>
          <p:cxnSp>
            <p:nvCxnSpPr>
              <p:cNvPr id="81" name="Straight Connector 80">
                <a:extLst>
                  <a:ext uri="{FF2B5EF4-FFF2-40B4-BE49-F238E27FC236}">
                    <a16:creationId xmlns:a16="http://schemas.microsoft.com/office/drawing/2014/main" id="{B9251E8E-41ED-950B-2044-2218FDD5183F}"/>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4C2B1B84-2A29-999D-7272-7CC64FFB9C2C}"/>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83" name="Group 82">
              <a:extLst>
                <a:ext uri="{FF2B5EF4-FFF2-40B4-BE49-F238E27FC236}">
                  <a16:creationId xmlns:a16="http://schemas.microsoft.com/office/drawing/2014/main" id="{8440E82A-3790-A8AC-8B45-70A19EB14A5D}"/>
                </a:ext>
              </a:extLst>
            </p:cNvPr>
            <p:cNvGrpSpPr/>
            <p:nvPr/>
          </p:nvGrpSpPr>
          <p:grpSpPr>
            <a:xfrm>
              <a:off x="3808892" y="3798277"/>
              <a:ext cx="74320" cy="78301"/>
              <a:chOff x="4323823" y="4136698"/>
              <a:chExt cx="74320" cy="78301"/>
            </a:xfrm>
          </p:grpSpPr>
          <p:cxnSp>
            <p:nvCxnSpPr>
              <p:cNvPr id="84" name="Straight Connector 83">
                <a:extLst>
                  <a:ext uri="{FF2B5EF4-FFF2-40B4-BE49-F238E27FC236}">
                    <a16:creationId xmlns:a16="http://schemas.microsoft.com/office/drawing/2014/main" id="{B7E0A724-394E-49BB-A4BC-64080E2AE16C}"/>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58FD6D87-E1D4-58A5-4071-BBA0DFEA21E7}"/>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86" name="Group 85">
              <a:extLst>
                <a:ext uri="{FF2B5EF4-FFF2-40B4-BE49-F238E27FC236}">
                  <a16:creationId xmlns:a16="http://schemas.microsoft.com/office/drawing/2014/main" id="{78FC0B20-3A88-9993-F3CE-5A0BAAECEE63}"/>
                </a:ext>
              </a:extLst>
            </p:cNvPr>
            <p:cNvGrpSpPr/>
            <p:nvPr/>
          </p:nvGrpSpPr>
          <p:grpSpPr>
            <a:xfrm>
              <a:off x="3775713" y="3798277"/>
              <a:ext cx="74320" cy="78301"/>
              <a:chOff x="4323823" y="4136698"/>
              <a:chExt cx="74320" cy="78301"/>
            </a:xfrm>
          </p:grpSpPr>
          <p:cxnSp>
            <p:nvCxnSpPr>
              <p:cNvPr id="87" name="Straight Connector 86">
                <a:extLst>
                  <a:ext uri="{FF2B5EF4-FFF2-40B4-BE49-F238E27FC236}">
                    <a16:creationId xmlns:a16="http://schemas.microsoft.com/office/drawing/2014/main" id="{C6FCFD57-ECB3-53CD-5CAC-D03F2CC9561F}"/>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734E7548-EC8C-9AD3-498B-6DBEBDA97C60}"/>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89" name="Group 88">
              <a:extLst>
                <a:ext uri="{FF2B5EF4-FFF2-40B4-BE49-F238E27FC236}">
                  <a16:creationId xmlns:a16="http://schemas.microsoft.com/office/drawing/2014/main" id="{D03E23B7-4CA6-A42F-2E5C-C907C12BE895}"/>
                </a:ext>
              </a:extLst>
            </p:cNvPr>
            <p:cNvGrpSpPr/>
            <p:nvPr/>
          </p:nvGrpSpPr>
          <p:grpSpPr>
            <a:xfrm>
              <a:off x="3747843" y="3798277"/>
              <a:ext cx="74320" cy="78301"/>
              <a:chOff x="4323823" y="4136698"/>
              <a:chExt cx="74320" cy="78301"/>
            </a:xfrm>
          </p:grpSpPr>
          <p:cxnSp>
            <p:nvCxnSpPr>
              <p:cNvPr id="90" name="Straight Connector 89">
                <a:extLst>
                  <a:ext uri="{FF2B5EF4-FFF2-40B4-BE49-F238E27FC236}">
                    <a16:creationId xmlns:a16="http://schemas.microsoft.com/office/drawing/2014/main" id="{91E3DB12-9DB8-F2B1-3374-E74A590FC5A8}"/>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A8C305CF-504A-5BE9-8F26-F30FB11C2A28}"/>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92" name="Group 91">
              <a:extLst>
                <a:ext uri="{FF2B5EF4-FFF2-40B4-BE49-F238E27FC236}">
                  <a16:creationId xmlns:a16="http://schemas.microsoft.com/office/drawing/2014/main" id="{FA40883D-899F-129D-3ECE-9EE1B647BCD9}"/>
                </a:ext>
              </a:extLst>
            </p:cNvPr>
            <p:cNvGrpSpPr/>
            <p:nvPr/>
          </p:nvGrpSpPr>
          <p:grpSpPr>
            <a:xfrm>
              <a:off x="3704047" y="3798277"/>
              <a:ext cx="74320" cy="78301"/>
              <a:chOff x="4323823" y="4136698"/>
              <a:chExt cx="74320" cy="78301"/>
            </a:xfrm>
          </p:grpSpPr>
          <p:cxnSp>
            <p:nvCxnSpPr>
              <p:cNvPr id="93" name="Straight Connector 92">
                <a:extLst>
                  <a:ext uri="{FF2B5EF4-FFF2-40B4-BE49-F238E27FC236}">
                    <a16:creationId xmlns:a16="http://schemas.microsoft.com/office/drawing/2014/main" id="{65103E81-0474-DA9A-D760-F0CDF98BA992}"/>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6834BFE3-BB19-444E-B87C-F8176BFB861B}"/>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99" name="Group 98">
              <a:extLst>
                <a:ext uri="{FF2B5EF4-FFF2-40B4-BE49-F238E27FC236}">
                  <a16:creationId xmlns:a16="http://schemas.microsoft.com/office/drawing/2014/main" id="{BA6C8537-C5FE-E5E2-D593-05CF8B7A55F1}"/>
                </a:ext>
              </a:extLst>
            </p:cNvPr>
            <p:cNvGrpSpPr/>
            <p:nvPr/>
          </p:nvGrpSpPr>
          <p:grpSpPr>
            <a:xfrm>
              <a:off x="3674850" y="3798277"/>
              <a:ext cx="74320" cy="78301"/>
              <a:chOff x="4323823" y="4136698"/>
              <a:chExt cx="74320" cy="78301"/>
            </a:xfrm>
          </p:grpSpPr>
          <p:cxnSp>
            <p:nvCxnSpPr>
              <p:cNvPr id="100" name="Straight Connector 99">
                <a:extLst>
                  <a:ext uri="{FF2B5EF4-FFF2-40B4-BE49-F238E27FC236}">
                    <a16:creationId xmlns:a16="http://schemas.microsoft.com/office/drawing/2014/main" id="{45EA4AB4-9FB8-0C06-C766-5F75963A0A4E}"/>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85848B32-5156-DD35-493F-C12BB10E35FC}"/>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02" name="Group 101">
              <a:extLst>
                <a:ext uri="{FF2B5EF4-FFF2-40B4-BE49-F238E27FC236}">
                  <a16:creationId xmlns:a16="http://schemas.microsoft.com/office/drawing/2014/main" id="{7FB6395F-BC89-37BC-AAF5-D8F4F77B57D1}"/>
                </a:ext>
              </a:extLst>
            </p:cNvPr>
            <p:cNvGrpSpPr/>
            <p:nvPr/>
          </p:nvGrpSpPr>
          <p:grpSpPr>
            <a:xfrm>
              <a:off x="3644326" y="3739883"/>
              <a:ext cx="74320" cy="78301"/>
              <a:chOff x="4323823" y="4136698"/>
              <a:chExt cx="74320" cy="78301"/>
            </a:xfrm>
          </p:grpSpPr>
          <p:cxnSp>
            <p:nvCxnSpPr>
              <p:cNvPr id="103" name="Straight Connector 102">
                <a:extLst>
                  <a:ext uri="{FF2B5EF4-FFF2-40B4-BE49-F238E27FC236}">
                    <a16:creationId xmlns:a16="http://schemas.microsoft.com/office/drawing/2014/main" id="{B28B12B8-987F-0F55-BFED-C4916198442C}"/>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4A3C5362-C11E-6E75-BFAC-5A79BDA405E5}"/>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05" name="Group 104">
              <a:extLst>
                <a:ext uri="{FF2B5EF4-FFF2-40B4-BE49-F238E27FC236}">
                  <a16:creationId xmlns:a16="http://schemas.microsoft.com/office/drawing/2014/main" id="{7CDCFE2F-DB66-7BC5-D65B-9801F1FBF4DE}"/>
                </a:ext>
              </a:extLst>
            </p:cNvPr>
            <p:cNvGrpSpPr/>
            <p:nvPr/>
          </p:nvGrpSpPr>
          <p:grpSpPr>
            <a:xfrm>
              <a:off x="3552753" y="3690779"/>
              <a:ext cx="74320" cy="78301"/>
              <a:chOff x="4323823" y="4136698"/>
              <a:chExt cx="74320" cy="78301"/>
            </a:xfrm>
          </p:grpSpPr>
          <p:cxnSp>
            <p:nvCxnSpPr>
              <p:cNvPr id="106" name="Straight Connector 105">
                <a:extLst>
                  <a:ext uri="{FF2B5EF4-FFF2-40B4-BE49-F238E27FC236}">
                    <a16:creationId xmlns:a16="http://schemas.microsoft.com/office/drawing/2014/main" id="{4B9D3C8A-AA83-D35C-F2E8-943FDCDD6F4C}"/>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B314B2A0-90FC-0742-C207-13A9CACA3760}"/>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08" name="Group 107">
              <a:extLst>
                <a:ext uri="{FF2B5EF4-FFF2-40B4-BE49-F238E27FC236}">
                  <a16:creationId xmlns:a16="http://schemas.microsoft.com/office/drawing/2014/main" id="{1B283EE9-C841-06DA-0CAE-BCFD739A8403}"/>
                </a:ext>
              </a:extLst>
            </p:cNvPr>
            <p:cNvGrpSpPr/>
            <p:nvPr/>
          </p:nvGrpSpPr>
          <p:grpSpPr>
            <a:xfrm>
              <a:off x="3514266" y="3648311"/>
              <a:ext cx="74320" cy="78301"/>
              <a:chOff x="4323823" y="4136698"/>
              <a:chExt cx="74320" cy="78301"/>
            </a:xfrm>
          </p:grpSpPr>
          <p:cxnSp>
            <p:nvCxnSpPr>
              <p:cNvPr id="109" name="Straight Connector 108">
                <a:extLst>
                  <a:ext uri="{FF2B5EF4-FFF2-40B4-BE49-F238E27FC236}">
                    <a16:creationId xmlns:a16="http://schemas.microsoft.com/office/drawing/2014/main" id="{C2E45515-D2C2-73FE-AFEE-EC1167E85D7E}"/>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ED73DC68-BA9F-CDA0-5FF1-6F2F967FAD40}"/>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11" name="Group 110">
              <a:extLst>
                <a:ext uri="{FF2B5EF4-FFF2-40B4-BE49-F238E27FC236}">
                  <a16:creationId xmlns:a16="http://schemas.microsoft.com/office/drawing/2014/main" id="{1CD96D4E-9975-69B3-7CC0-4C1315B631FE}"/>
                </a:ext>
              </a:extLst>
            </p:cNvPr>
            <p:cNvGrpSpPr/>
            <p:nvPr/>
          </p:nvGrpSpPr>
          <p:grpSpPr>
            <a:xfrm>
              <a:off x="3439946" y="3648311"/>
              <a:ext cx="74320" cy="78301"/>
              <a:chOff x="4323823" y="4136698"/>
              <a:chExt cx="74320" cy="78301"/>
            </a:xfrm>
          </p:grpSpPr>
          <p:cxnSp>
            <p:nvCxnSpPr>
              <p:cNvPr id="112" name="Straight Connector 111">
                <a:extLst>
                  <a:ext uri="{FF2B5EF4-FFF2-40B4-BE49-F238E27FC236}">
                    <a16:creationId xmlns:a16="http://schemas.microsoft.com/office/drawing/2014/main" id="{4A5AE5A9-06B4-F1B6-B61C-C94BF61D027A}"/>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9D62CB10-A565-1D2B-F6FE-742250E890A9}"/>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14" name="Group 113">
              <a:extLst>
                <a:ext uri="{FF2B5EF4-FFF2-40B4-BE49-F238E27FC236}">
                  <a16:creationId xmlns:a16="http://schemas.microsoft.com/office/drawing/2014/main" id="{AB8D7922-7FFB-7F2B-8AF4-9205828573B6}"/>
                </a:ext>
              </a:extLst>
            </p:cNvPr>
            <p:cNvGrpSpPr/>
            <p:nvPr/>
          </p:nvGrpSpPr>
          <p:grpSpPr>
            <a:xfrm>
              <a:off x="3388187" y="3648311"/>
              <a:ext cx="74320" cy="78301"/>
              <a:chOff x="4323823" y="4136698"/>
              <a:chExt cx="74320" cy="78301"/>
            </a:xfrm>
          </p:grpSpPr>
          <p:cxnSp>
            <p:nvCxnSpPr>
              <p:cNvPr id="115" name="Straight Connector 114">
                <a:extLst>
                  <a:ext uri="{FF2B5EF4-FFF2-40B4-BE49-F238E27FC236}">
                    <a16:creationId xmlns:a16="http://schemas.microsoft.com/office/drawing/2014/main" id="{5D2BEC49-731E-9110-5EE8-1159D68F1D4A}"/>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47E50EE9-72B5-18F6-B79F-912263CFC457}"/>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17" name="Group 116">
              <a:extLst>
                <a:ext uri="{FF2B5EF4-FFF2-40B4-BE49-F238E27FC236}">
                  <a16:creationId xmlns:a16="http://schemas.microsoft.com/office/drawing/2014/main" id="{D84AC83E-CCA8-ED52-5E88-AC8C2E999145}"/>
                </a:ext>
              </a:extLst>
            </p:cNvPr>
            <p:cNvGrpSpPr/>
            <p:nvPr/>
          </p:nvGrpSpPr>
          <p:grpSpPr>
            <a:xfrm>
              <a:off x="3380225" y="3648311"/>
              <a:ext cx="74320" cy="78301"/>
              <a:chOff x="4323823" y="4136698"/>
              <a:chExt cx="74320" cy="78301"/>
            </a:xfrm>
          </p:grpSpPr>
          <p:cxnSp>
            <p:nvCxnSpPr>
              <p:cNvPr id="118" name="Straight Connector 117">
                <a:extLst>
                  <a:ext uri="{FF2B5EF4-FFF2-40B4-BE49-F238E27FC236}">
                    <a16:creationId xmlns:a16="http://schemas.microsoft.com/office/drawing/2014/main" id="{AA91DC98-28CB-D7AD-C506-BAA26071667E}"/>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CD9BBF91-8541-E223-4C31-4DF4EB3903DA}"/>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20" name="Group 119">
              <a:extLst>
                <a:ext uri="{FF2B5EF4-FFF2-40B4-BE49-F238E27FC236}">
                  <a16:creationId xmlns:a16="http://schemas.microsoft.com/office/drawing/2014/main" id="{EEFE3DE5-ABA7-D198-F7F0-E3206969DD5D}"/>
                </a:ext>
              </a:extLst>
            </p:cNvPr>
            <p:cNvGrpSpPr/>
            <p:nvPr/>
          </p:nvGrpSpPr>
          <p:grpSpPr>
            <a:xfrm>
              <a:off x="3239548" y="3612478"/>
              <a:ext cx="74320" cy="78301"/>
              <a:chOff x="4323823" y="4136698"/>
              <a:chExt cx="74320" cy="78301"/>
            </a:xfrm>
          </p:grpSpPr>
          <p:cxnSp>
            <p:nvCxnSpPr>
              <p:cNvPr id="121" name="Straight Connector 120">
                <a:extLst>
                  <a:ext uri="{FF2B5EF4-FFF2-40B4-BE49-F238E27FC236}">
                    <a16:creationId xmlns:a16="http://schemas.microsoft.com/office/drawing/2014/main" id="{17B09A7E-994E-0DFC-C0EF-7F81DC59141C}"/>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755E8376-49E5-4C54-74D5-143CD462BF71}"/>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23" name="Group 122">
              <a:extLst>
                <a:ext uri="{FF2B5EF4-FFF2-40B4-BE49-F238E27FC236}">
                  <a16:creationId xmlns:a16="http://schemas.microsoft.com/office/drawing/2014/main" id="{5BA5154D-0206-19F6-8E50-0499999737F1}"/>
                </a:ext>
              </a:extLst>
            </p:cNvPr>
            <p:cNvGrpSpPr/>
            <p:nvPr/>
          </p:nvGrpSpPr>
          <p:grpSpPr>
            <a:xfrm>
              <a:off x="3228931" y="3612478"/>
              <a:ext cx="74320" cy="78301"/>
              <a:chOff x="4323823" y="4136698"/>
              <a:chExt cx="74320" cy="78301"/>
            </a:xfrm>
          </p:grpSpPr>
          <p:cxnSp>
            <p:nvCxnSpPr>
              <p:cNvPr id="124" name="Straight Connector 123">
                <a:extLst>
                  <a:ext uri="{FF2B5EF4-FFF2-40B4-BE49-F238E27FC236}">
                    <a16:creationId xmlns:a16="http://schemas.microsoft.com/office/drawing/2014/main" id="{8A33FE2C-9F5A-AB8C-4E7B-B7C4A4746DB4}"/>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96B7A875-9224-01CC-8F26-99A19A8741DD}"/>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26" name="Group 125">
              <a:extLst>
                <a:ext uri="{FF2B5EF4-FFF2-40B4-BE49-F238E27FC236}">
                  <a16:creationId xmlns:a16="http://schemas.microsoft.com/office/drawing/2014/main" id="{BA971F63-392B-4BD0-26BB-5A731DC37752}"/>
                </a:ext>
              </a:extLst>
            </p:cNvPr>
            <p:cNvGrpSpPr/>
            <p:nvPr/>
          </p:nvGrpSpPr>
          <p:grpSpPr>
            <a:xfrm>
              <a:off x="3213005" y="3612478"/>
              <a:ext cx="74320" cy="78301"/>
              <a:chOff x="4323823" y="4136698"/>
              <a:chExt cx="74320" cy="78301"/>
            </a:xfrm>
          </p:grpSpPr>
          <p:cxnSp>
            <p:nvCxnSpPr>
              <p:cNvPr id="127" name="Straight Connector 126">
                <a:extLst>
                  <a:ext uri="{FF2B5EF4-FFF2-40B4-BE49-F238E27FC236}">
                    <a16:creationId xmlns:a16="http://schemas.microsoft.com/office/drawing/2014/main" id="{11140B17-916C-9780-BB98-544EE6542B58}"/>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6E0A4FB8-AF72-45FF-C771-F7B659D090CB}"/>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29" name="Group 128">
              <a:extLst>
                <a:ext uri="{FF2B5EF4-FFF2-40B4-BE49-F238E27FC236}">
                  <a16:creationId xmlns:a16="http://schemas.microsoft.com/office/drawing/2014/main" id="{3571A569-5359-A639-D034-9A3855003016}"/>
                </a:ext>
              </a:extLst>
            </p:cNvPr>
            <p:cNvGrpSpPr/>
            <p:nvPr/>
          </p:nvGrpSpPr>
          <p:grpSpPr>
            <a:xfrm>
              <a:off x="3190444" y="3612478"/>
              <a:ext cx="74320" cy="78301"/>
              <a:chOff x="4323823" y="4136698"/>
              <a:chExt cx="74320" cy="78301"/>
            </a:xfrm>
          </p:grpSpPr>
          <p:cxnSp>
            <p:nvCxnSpPr>
              <p:cNvPr id="130" name="Straight Connector 129">
                <a:extLst>
                  <a:ext uri="{FF2B5EF4-FFF2-40B4-BE49-F238E27FC236}">
                    <a16:creationId xmlns:a16="http://schemas.microsoft.com/office/drawing/2014/main" id="{E3067380-8D77-7E62-BBCD-833D5DBBB6D4}"/>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5A4AA5A1-B7FE-7977-9505-072C5202E95F}"/>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32" name="Group 131">
              <a:extLst>
                <a:ext uri="{FF2B5EF4-FFF2-40B4-BE49-F238E27FC236}">
                  <a16:creationId xmlns:a16="http://schemas.microsoft.com/office/drawing/2014/main" id="{72731A58-ABC9-0ADC-0A39-FF7DB9F85DF7}"/>
                </a:ext>
              </a:extLst>
            </p:cNvPr>
            <p:cNvGrpSpPr/>
            <p:nvPr/>
          </p:nvGrpSpPr>
          <p:grpSpPr>
            <a:xfrm>
              <a:off x="3158592" y="3612478"/>
              <a:ext cx="74320" cy="78301"/>
              <a:chOff x="4323823" y="4136698"/>
              <a:chExt cx="74320" cy="78301"/>
            </a:xfrm>
          </p:grpSpPr>
          <p:cxnSp>
            <p:nvCxnSpPr>
              <p:cNvPr id="133" name="Straight Connector 132">
                <a:extLst>
                  <a:ext uri="{FF2B5EF4-FFF2-40B4-BE49-F238E27FC236}">
                    <a16:creationId xmlns:a16="http://schemas.microsoft.com/office/drawing/2014/main" id="{092693CB-5593-7BA5-CABF-B79856D778DE}"/>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5688BA50-5AD5-6CA6-D348-6C5694B6CD1D}"/>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35" name="Group 134">
              <a:extLst>
                <a:ext uri="{FF2B5EF4-FFF2-40B4-BE49-F238E27FC236}">
                  <a16:creationId xmlns:a16="http://schemas.microsoft.com/office/drawing/2014/main" id="{159190FA-09BE-8EA4-D032-0BB6B5F73459}"/>
                </a:ext>
              </a:extLst>
            </p:cNvPr>
            <p:cNvGrpSpPr/>
            <p:nvPr/>
          </p:nvGrpSpPr>
          <p:grpSpPr>
            <a:xfrm>
              <a:off x="2761776" y="3351032"/>
              <a:ext cx="74320" cy="78301"/>
              <a:chOff x="4323823" y="4136698"/>
              <a:chExt cx="74320" cy="78301"/>
            </a:xfrm>
          </p:grpSpPr>
          <p:cxnSp>
            <p:nvCxnSpPr>
              <p:cNvPr id="136" name="Straight Connector 135">
                <a:extLst>
                  <a:ext uri="{FF2B5EF4-FFF2-40B4-BE49-F238E27FC236}">
                    <a16:creationId xmlns:a16="http://schemas.microsoft.com/office/drawing/2014/main" id="{F593663A-A3B6-59AF-5544-4B35259371FC}"/>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E0E12EE8-5638-37D8-E34D-3F207E267C6F}"/>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38" name="Group 137">
              <a:extLst>
                <a:ext uri="{FF2B5EF4-FFF2-40B4-BE49-F238E27FC236}">
                  <a16:creationId xmlns:a16="http://schemas.microsoft.com/office/drawing/2014/main" id="{8190127A-CD89-441C-7D59-5AA2E4887B99}"/>
                </a:ext>
              </a:extLst>
            </p:cNvPr>
            <p:cNvGrpSpPr/>
            <p:nvPr/>
          </p:nvGrpSpPr>
          <p:grpSpPr>
            <a:xfrm>
              <a:off x="2290641" y="3136036"/>
              <a:ext cx="74320" cy="78301"/>
              <a:chOff x="4323823" y="4136698"/>
              <a:chExt cx="74320" cy="78301"/>
            </a:xfrm>
          </p:grpSpPr>
          <p:cxnSp>
            <p:nvCxnSpPr>
              <p:cNvPr id="139" name="Straight Connector 138">
                <a:extLst>
                  <a:ext uri="{FF2B5EF4-FFF2-40B4-BE49-F238E27FC236}">
                    <a16:creationId xmlns:a16="http://schemas.microsoft.com/office/drawing/2014/main" id="{0D24E7CF-D74F-D6DA-3FB9-FCDB466DB8EB}"/>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777AF554-30CB-EEB5-28A0-3268A59B9AE1}"/>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41" name="Group 140">
              <a:extLst>
                <a:ext uri="{FF2B5EF4-FFF2-40B4-BE49-F238E27FC236}">
                  <a16:creationId xmlns:a16="http://schemas.microsoft.com/office/drawing/2014/main" id="{F750A0C6-554F-C7DC-8827-DB3AE47EEF50}"/>
                </a:ext>
              </a:extLst>
            </p:cNvPr>
            <p:cNvGrpSpPr/>
            <p:nvPr/>
          </p:nvGrpSpPr>
          <p:grpSpPr>
            <a:xfrm>
              <a:off x="2183143" y="2925021"/>
              <a:ext cx="74320" cy="78301"/>
              <a:chOff x="4323823" y="4136698"/>
              <a:chExt cx="74320" cy="78301"/>
            </a:xfrm>
          </p:grpSpPr>
          <p:cxnSp>
            <p:nvCxnSpPr>
              <p:cNvPr id="142" name="Straight Connector 141">
                <a:extLst>
                  <a:ext uri="{FF2B5EF4-FFF2-40B4-BE49-F238E27FC236}">
                    <a16:creationId xmlns:a16="http://schemas.microsoft.com/office/drawing/2014/main" id="{34AB1A0B-CC86-FAF0-0111-9187D6B14B32}"/>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A7AF35CB-6630-3496-1FFD-BF9E6685AA3B}"/>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44" name="Group 143">
              <a:extLst>
                <a:ext uri="{FF2B5EF4-FFF2-40B4-BE49-F238E27FC236}">
                  <a16:creationId xmlns:a16="http://schemas.microsoft.com/office/drawing/2014/main" id="{5C117605-643D-32FA-0AA9-30C89553FB11}"/>
                </a:ext>
              </a:extLst>
            </p:cNvPr>
            <p:cNvGrpSpPr/>
            <p:nvPr/>
          </p:nvGrpSpPr>
          <p:grpSpPr>
            <a:xfrm>
              <a:off x="1800927" y="2771073"/>
              <a:ext cx="74320" cy="78301"/>
              <a:chOff x="4323823" y="4136698"/>
              <a:chExt cx="74320" cy="78301"/>
            </a:xfrm>
          </p:grpSpPr>
          <p:cxnSp>
            <p:nvCxnSpPr>
              <p:cNvPr id="145" name="Straight Connector 144">
                <a:extLst>
                  <a:ext uri="{FF2B5EF4-FFF2-40B4-BE49-F238E27FC236}">
                    <a16:creationId xmlns:a16="http://schemas.microsoft.com/office/drawing/2014/main" id="{4F37ED2F-6941-20F9-2686-7B120E38A4E6}"/>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22186C35-A9D5-EA58-03E0-C58840A59450}"/>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47" name="Group 146">
              <a:extLst>
                <a:ext uri="{FF2B5EF4-FFF2-40B4-BE49-F238E27FC236}">
                  <a16:creationId xmlns:a16="http://schemas.microsoft.com/office/drawing/2014/main" id="{62DCEC2B-7701-5366-E102-C9AEE421264D}"/>
                </a:ext>
              </a:extLst>
            </p:cNvPr>
            <p:cNvGrpSpPr/>
            <p:nvPr/>
          </p:nvGrpSpPr>
          <p:grpSpPr>
            <a:xfrm>
              <a:off x="1782347" y="2771073"/>
              <a:ext cx="74320" cy="78301"/>
              <a:chOff x="4323823" y="4136698"/>
              <a:chExt cx="74320" cy="78301"/>
            </a:xfrm>
          </p:grpSpPr>
          <p:cxnSp>
            <p:nvCxnSpPr>
              <p:cNvPr id="148" name="Straight Connector 147">
                <a:extLst>
                  <a:ext uri="{FF2B5EF4-FFF2-40B4-BE49-F238E27FC236}">
                    <a16:creationId xmlns:a16="http://schemas.microsoft.com/office/drawing/2014/main" id="{16672985-4141-B582-185F-E1ADBC3C27D7}"/>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217A6EB0-FD08-91AE-5BC8-46801E2AF686}"/>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50" name="Group 149">
              <a:extLst>
                <a:ext uri="{FF2B5EF4-FFF2-40B4-BE49-F238E27FC236}">
                  <a16:creationId xmlns:a16="http://schemas.microsoft.com/office/drawing/2014/main" id="{83FDEC1F-1F28-67ED-060C-F88821D5D515}"/>
                </a:ext>
              </a:extLst>
            </p:cNvPr>
            <p:cNvGrpSpPr/>
            <p:nvPr/>
          </p:nvGrpSpPr>
          <p:grpSpPr>
            <a:xfrm>
              <a:off x="1690775" y="2710024"/>
              <a:ext cx="74320" cy="78301"/>
              <a:chOff x="4323823" y="4136698"/>
              <a:chExt cx="74320" cy="78301"/>
            </a:xfrm>
          </p:grpSpPr>
          <p:cxnSp>
            <p:nvCxnSpPr>
              <p:cNvPr id="151" name="Straight Connector 150">
                <a:extLst>
                  <a:ext uri="{FF2B5EF4-FFF2-40B4-BE49-F238E27FC236}">
                    <a16:creationId xmlns:a16="http://schemas.microsoft.com/office/drawing/2014/main" id="{F3B1FC11-E34F-06B6-0D95-1E28C4A8FB02}"/>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F39EDAAB-5B2C-125A-14BA-38CAB5ECC0DA}"/>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153" name="Group 152">
              <a:extLst>
                <a:ext uri="{FF2B5EF4-FFF2-40B4-BE49-F238E27FC236}">
                  <a16:creationId xmlns:a16="http://schemas.microsoft.com/office/drawing/2014/main" id="{17ABFDAF-EB4A-3140-A404-94AB6631C9BF}"/>
                </a:ext>
              </a:extLst>
            </p:cNvPr>
            <p:cNvGrpSpPr/>
            <p:nvPr/>
          </p:nvGrpSpPr>
          <p:grpSpPr>
            <a:xfrm>
              <a:off x="1566024" y="2679500"/>
              <a:ext cx="74320" cy="78301"/>
              <a:chOff x="4323823" y="4136698"/>
              <a:chExt cx="74320" cy="78301"/>
            </a:xfrm>
          </p:grpSpPr>
          <p:cxnSp>
            <p:nvCxnSpPr>
              <p:cNvPr id="154" name="Straight Connector 153">
                <a:extLst>
                  <a:ext uri="{FF2B5EF4-FFF2-40B4-BE49-F238E27FC236}">
                    <a16:creationId xmlns:a16="http://schemas.microsoft.com/office/drawing/2014/main" id="{1FE7AF74-7528-18F0-3524-C91C1811D62E}"/>
                  </a:ext>
                </a:extLst>
              </p:cNvPr>
              <p:cNvCxnSpPr>
                <a:cxnSpLocks/>
              </p:cNvCxnSpPr>
              <p:nvPr/>
            </p:nvCxnSpPr>
            <p:spPr bwMode="auto">
              <a:xfrm>
                <a:off x="4323823" y="41765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3C22756F-83B0-DF61-9A71-0E1F3980BDD3}"/>
                  </a:ext>
                </a:extLst>
              </p:cNvPr>
              <p:cNvCxnSpPr>
                <a:cxnSpLocks/>
              </p:cNvCxnSpPr>
              <p:nvPr/>
            </p:nvCxnSpPr>
            <p:spPr bwMode="auto">
              <a:xfrm>
                <a:off x="4358329" y="4136698"/>
                <a:ext cx="0" cy="78301"/>
              </a:xfrm>
              <a:prstGeom prst="line">
                <a:avLst/>
              </a:prstGeom>
              <a:noFill/>
              <a:ln w="12700" cap="flat" cmpd="sng" algn="ctr">
                <a:solidFill>
                  <a:schemeClr val="accent1"/>
                </a:solidFill>
                <a:prstDash val="solid"/>
                <a:round/>
                <a:headEnd type="none" w="med" len="med"/>
                <a:tailEnd type="none" w="med" len="med"/>
              </a:ln>
              <a:effectLst/>
            </p:spPr>
          </p:cxnSp>
        </p:grpSp>
      </p:grpSp>
      <p:sp>
        <p:nvSpPr>
          <p:cNvPr id="157" name="Freeform: Shape 156">
            <a:extLst>
              <a:ext uri="{FF2B5EF4-FFF2-40B4-BE49-F238E27FC236}">
                <a16:creationId xmlns:a16="http://schemas.microsoft.com/office/drawing/2014/main" id="{E4430149-A6BA-0CAB-2FF6-8BE31E826D6A}"/>
              </a:ext>
            </a:extLst>
          </p:cNvPr>
          <p:cNvSpPr/>
          <p:nvPr/>
        </p:nvSpPr>
        <p:spPr bwMode="auto">
          <a:xfrm>
            <a:off x="1842398" y="2516854"/>
            <a:ext cx="2873828" cy="1883801"/>
          </a:xfrm>
          <a:custGeom>
            <a:avLst/>
            <a:gdLst>
              <a:gd name="connsiteX0" fmla="*/ 2873828 w 2873828"/>
              <a:gd name="connsiteY0" fmla="*/ 1883801 h 1883801"/>
              <a:gd name="connsiteX1" fmla="*/ 2629071 w 2873828"/>
              <a:gd name="connsiteY1" fmla="*/ 1883801 h 1883801"/>
              <a:gd name="connsiteX2" fmla="*/ 2629071 w 2873828"/>
              <a:gd name="connsiteY2" fmla="*/ 1599168 h 1883801"/>
              <a:gd name="connsiteX3" fmla="*/ 2290812 w 2873828"/>
              <a:gd name="connsiteY3" fmla="*/ 1599168 h 1883801"/>
              <a:gd name="connsiteX4" fmla="*/ 2290812 w 2873828"/>
              <a:gd name="connsiteY4" fmla="*/ 1453414 h 1883801"/>
              <a:gd name="connsiteX5" fmla="*/ 1856300 w 2873828"/>
              <a:gd name="connsiteY5" fmla="*/ 1453414 h 1883801"/>
              <a:gd name="connsiteX6" fmla="*/ 1856300 w 2873828"/>
              <a:gd name="connsiteY6" fmla="*/ 1406663 h 1883801"/>
              <a:gd name="connsiteX7" fmla="*/ 1810924 w 2873828"/>
              <a:gd name="connsiteY7" fmla="*/ 1406663 h 1883801"/>
              <a:gd name="connsiteX8" fmla="*/ 1810924 w 2873828"/>
              <a:gd name="connsiteY8" fmla="*/ 1362662 h 1883801"/>
              <a:gd name="connsiteX9" fmla="*/ 1703671 w 2873828"/>
              <a:gd name="connsiteY9" fmla="*/ 1362662 h 1883801"/>
              <a:gd name="connsiteX10" fmla="*/ 1703671 w 2873828"/>
              <a:gd name="connsiteY10" fmla="*/ 1321411 h 1883801"/>
              <a:gd name="connsiteX11" fmla="*/ 1611544 w 2873828"/>
              <a:gd name="connsiteY11" fmla="*/ 1321411 h 1883801"/>
              <a:gd name="connsiteX12" fmla="*/ 1611544 w 2873828"/>
              <a:gd name="connsiteY12" fmla="*/ 1282910 h 1883801"/>
              <a:gd name="connsiteX13" fmla="*/ 1595043 w 2873828"/>
              <a:gd name="connsiteY13" fmla="*/ 1282910 h 1883801"/>
              <a:gd name="connsiteX14" fmla="*/ 1595043 w 2873828"/>
              <a:gd name="connsiteY14" fmla="*/ 1258159 h 1883801"/>
              <a:gd name="connsiteX15" fmla="*/ 1579918 w 2873828"/>
              <a:gd name="connsiteY15" fmla="*/ 1258159 h 1883801"/>
              <a:gd name="connsiteX16" fmla="*/ 1579918 w 2873828"/>
              <a:gd name="connsiteY16" fmla="*/ 1219658 h 1883801"/>
              <a:gd name="connsiteX17" fmla="*/ 1513916 w 2873828"/>
              <a:gd name="connsiteY17" fmla="*/ 1219658 h 1883801"/>
              <a:gd name="connsiteX18" fmla="*/ 1513916 w 2873828"/>
              <a:gd name="connsiteY18" fmla="*/ 1189407 h 1883801"/>
              <a:gd name="connsiteX19" fmla="*/ 1487790 w 2873828"/>
              <a:gd name="connsiteY19" fmla="*/ 1189407 h 1883801"/>
              <a:gd name="connsiteX20" fmla="*/ 1487790 w 2873828"/>
              <a:gd name="connsiteY20" fmla="*/ 1153656 h 1883801"/>
              <a:gd name="connsiteX21" fmla="*/ 1474040 w 2873828"/>
              <a:gd name="connsiteY21" fmla="*/ 1153656 h 1883801"/>
              <a:gd name="connsiteX22" fmla="*/ 1474040 w 2873828"/>
              <a:gd name="connsiteY22" fmla="*/ 1115155 h 1883801"/>
              <a:gd name="connsiteX23" fmla="*/ 1458914 w 2873828"/>
              <a:gd name="connsiteY23" fmla="*/ 1115155 h 1883801"/>
              <a:gd name="connsiteX24" fmla="*/ 1458914 w 2873828"/>
              <a:gd name="connsiteY24" fmla="*/ 1086279 h 1883801"/>
              <a:gd name="connsiteX25" fmla="*/ 1381912 w 2873828"/>
              <a:gd name="connsiteY25" fmla="*/ 1086279 h 1883801"/>
              <a:gd name="connsiteX26" fmla="*/ 1381912 w 2873828"/>
              <a:gd name="connsiteY26" fmla="*/ 1053278 h 1883801"/>
              <a:gd name="connsiteX27" fmla="*/ 1339286 w 2873828"/>
              <a:gd name="connsiteY27" fmla="*/ 1053278 h 1883801"/>
              <a:gd name="connsiteX28" fmla="*/ 1339286 w 2873828"/>
              <a:gd name="connsiteY28" fmla="*/ 1016152 h 1883801"/>
              <a:gd name="connsiteX29" fmla="*/ 1332411 w 2873828"/>
              <a:gd name="connsiteY29" fmla="*/ 1016152 h 1883801"/>
              <a:gd name="connsiteX30" fmla="*/ 1332411 w 2873828"/>
              <a:gd name="connsiteY30" fmla="*/ 976276 h 1883801"/>
              <a:gd name="connsiteX31" fmla="*/ 1311785 w 2873828"/>
              <a:gd name="connsiteY31" fmla="*/ 976276 h 1883801"/>
              <a:gd name="connsiteX32" fmla="*/ 1311785 w 2873828"/>
              <a:gd name="connsiteY32" fmla="*/ 950151 h 1883801"/>
              <a:gd name="connsiteX33" fmla="*/ 1190782 w 2873828"/>
              <a:gd name="connsiteY33" fmla="*/ 950151 h 1883801"/>
              <a:gd name="connsiteX34" fmla="*/ 1190782 w 2873828"/>
              <a:gd name="connsiteY34" fmla="*/ 917150 h 1883801"/>
              <a:gd name="connsiteX35" fmla="*/ 1163281 w 2873828"/>
              <a:gd name="connsiteY35" fmla="*/ 917150 h 1883801"/>
              <a:gd name="connsiteX36" fmla="*/ 1163281 w 2873828"/>
              <a:gd name="connsiteY36" fmla="*/ 881399 h 1883801"/>
              <a:gd name="connsiteX37" fmla="*/ 1098655 w 2873828"/>
              <a:gd name="connsiteY37" fmla="*/ 881399 h 1883801"/>
              <a:gd name="connsiteX38" fmla="*/ 1098655 w 2873828"/>
              <a:gd name="connsiteY38" fmla="*/ 847023 h 1883801"/>
              <a:gd name="connsiteX39" fmla="*/ 1003777 w 2873828"/>
              <a:gd name="connsiteY39" fmla="*/ 847023 h 1883801"/>
              <a:gd name="connsiteX40" fmla="*/ 1003777 w 2873828"/>
              <a:gd name="connsiteY40" fmla="*/ 812647 h 1883801"/>
              <a:gd name="connsiteX41" fmla="*/ 980401 w 2873828"/>
              <a:gd name="connsiteY41" fmla="*/ 812647 h 1883801"/>
              <a:gd name="connsiteX42" fmla="*/ 980401 w 2873828"/>
              <a:gd name="connsiteY42" fmla="*/ 790646 h 1883801"/>
              <a:gd name="connsiteX43" fmla="*/ 958401 w 2873828"/>
              <a:gd name="connsiteY43" fmla="*/ 790646 h 1883801"/>
              <a:gd name="connsiteX44" fmla="*/ 958401 w 2873828"/>
              <a:gd name="connsiteY44" fmla="*/ 743895 h 1883801"/>
              <a:gd name="connsiteX45" fmla="*/ 941900 w 2873828"/>
              <a:gd name="connsiteY45" fmla="*/ 743895 h 1883801"/>
              <a:gd name="connsiteX46" fmla="*/ 941900 w 2873828"/>
              <a:gd name="connsiteY46" fmla="*/ 727394 h 1883801"/>
              <a:gd name="connsiteX47" fmla="*/ 906149 w 2873828"/>
              <a:gd name="connsiteY47" fmla="*/ 727394 h 1883801"/>
              <a:gd name="connsiteX48" fmla="*/ 906149 w 2873828"/>
              <a:gd name="connsiteY48" fmla="*/ 651767 h 1883801"/>
              <a:gd name="connsiteX49" fmla="*/ 893774 w 2873828"/>
              <a:gd name="connsiteY49" fmla="*/ 651767 h 1883801"/>
              <a:gd name="connsiteX50" fmla="*/ 893774 w 2873828"/>
              <a:gd name="connsiteY50" fmla="*/ 598141 h 1883801"/>
              <a:gd name="connsiteX51" fmla="*/ 878649 w 2873828"/>
              <a:gd name="connsiteY51" fmla="*/ 598141 h 1883801"/>
              <a:gd name="connsiteX52" fmla="*/ 878649 w 2873828"/>
              <a:gd name="connsiteY52" fmla="*/ 556890 h 1883801"/>
              <a:gd name="connsiteX53" fmla="*/ 853898 w 2873828"/>
              <a:gd name="connsiteY53" fmla="*/ 556890 h 1883801"/>
              <a:gd name="connsiteX54" fmla="*/ 853898 w 2873828"/>
              <a:gd name="connsiteY54" fmla="*/ 534889 h 1883801"/>
              <a:gd name="connsiteX55" fmla="*/ 739770 w 2873828"/>
              <a:gd name="connsiteY55" fmla="*/ 534889 h 1883801"/>
              <a:gd name="connsiteX56" fmla="*/ 739770 w 2873828"/>
              <a:gd name="connsiteY56" fmla="*/ 474388 h 1883801"/>
              <a:gd name="connsiteX57" fmla="*/ 657268 w 2873828"/>
              <a:gd name="connsiteY57" fmla="*/ 474388 h 1883801"/>
              <a:gd name="connsiteX58" fmla="*/ 657268 w 2873828"/>
              <a:gd name="connsiteY58" fmla="*/ 449637 h 1883801"/>
              <a:gd name="connsiteX59" fmla="*/ 647642 w 2873828"/>
              <a:gd name="connsiteY59" fmla="*/ 449637 h 1883801"/>
              <a:gd name="connsiteX60" fmla="*/ 647642 w 2873828"/>
              <a:gd name="connsiteY60" fmla="*/ 419386 h 1883801"/>
              <a:gd name="connsiteX61" fmla="*/ 622892 w 2873828"/>
              <a:gd name="connsiteY61" fmla="*/ 419386 h 1883801"/>
              <a:gd name="connsiteX62" fmla="*/ 622892 w 2873828"/>
              <a:gd name="connsiteY62" fmla="*/ 387760 h 1883801"/>
              <a:gd name="connsiteX63" fmla="*/ 605016 w 2873828"/>
              <a:gd name="connsiteY63" fmla="*/ 387760 h 1883801"/>
              <a:gd name="connsiteX64" fmla="*/ 605016 w 2873828"/>
              <a:gd name="connsiteY64" fmla="*/ 354759 h 1883801"/>
              <a:gd name="connsiteX65" fmla="*/ 559640 w 2873828"/>
              <a:gd name="connsiteY65" fmla="*/ 354759 h 1883801"/>
              <a:gd name="connsiteX66" fmla="*/ 559640 w 2873828"/>
              <a:gd name="connsiteY66" fmla="*/ 325883 h 1883801"/>
              <a:gd name="connsiteX67" fmla="*/ 529389 w 2873828"/>
              <a:gd name="connsiteY67" fmla="*/ 325883 h 1883801"/>
              <a:gd name="connsiteX68" fmla="*/ 529389 w 2873828"/>
              <a:gd name="connsiteY68" fmla="*/ 295633 h 1883801"/>
              <a:gd name="connsiteX69" fmla="*/ 495013 w 2873828"/>
              <a:gd name="connsiteY69" fmla="*/ 295633 h 1883801"/>
              <a:gd name="connsiteX70" fmla="*/ 495013 w 2873828"/>
              <a:gd name="connsiteY70" fmla="*/ 261257 h 1883801"/>
              <a:gd name="connsiteX71" fmla="*/ 467512 w 2873828"/>
              <a:gd name="connsiteY71" fmla="*/ 261257 h 1883801"/>
              <a:gd name="connsiteX72" fmla="*/ 467512 w 2873828"/>
              <a:gd name="connsiteY72" fmla="*/ 237881 h 1883801"/>
              <a:gd name="connsiteX73" fmla="*/ 430386 w 2873828"/>
              <a:gd name="connsiteY73" fmla="*/ 237881 h 1883801"/>
              <a:gd name="connsiteX74" fmla="*/ 430386 w 2873828"/>
              <a:gd name="connsiteY74" fmla="*/ 210380 h 1883801"/>
              <a:gd name="connsiteX75" fmla="*/ 367135 w 2873828"/>
              <a:gd name="connsiteY75" fmla="*/ 210380 h 1883801"/>
              <a:gd name="connsiteX76" fmla="*/ 367135 w 2873828"/>
              <a:gd name="connsiteY76" fmla="*/ 180129 h 1883801"/>
              <a:gd name="connsiteX77" fmla="*/ 303883 w 2873828"/>
              <a:gd name="connsiteY77" fmla="*/ 180129 h 1883801"/>
              <a:gd name="connsiteX78" fmla="*/ 303883 w 2873828"/>
              <a:gd name="connsiteY78" fmla="*/ 119628 h 1883801"/>
              <a:gd name="connsiteX79" fmla="*/ 184255 w 2873828"/>
              <a:gd name="connsiteY79" fmla="*/ 119628 h 1883801"/>
              <a:gd name="connsiteX80" fmla="*/ 184255 w 2873828"/>
              <a:gd name="connsiteY80" fmla="*/ 93502 h 1883801"/>
              <a:gd name="connsiteX81" fmla="*/ 163629 w 2873828"/>
              <a:gd name="connsiteY81" fmla="*/ 93502 h 1883801"/>
              <a:gd name="connsiteX82" fmla="*/ 163629 w 2873828"/>
              <a:gd name="connsiteY82" fmla="*/ 64626 h 1883801"/>
              <a:gd name="connsiteX83" fmla="*/ 92127 w 2873828"/>
              <a:gd name="connsiteY83" fmla="*/ 64626 h 1883801"/>
              <a:gd name="connsiteX84" fmla="*/ 92127 w 2873828"/>
              <a:gd name="connsiteY84" fmla="*/ 31625 h 1883801"/>
              <a:gd name="connsiteX85" fmla="*/ 49501 w 2873828"/>
              <a:gd name="connsiteY85" fmla="*/ 31625 h 1883801"/>
              <a:gd name="connsiteX86" fmla="*/ 49501 w 2873828"/>
              <a:gd name="connsiteY86" fmla="*/ 11000 h 1883801"/>
              <a:gd name="connsiteX87" fmla="*/ 24750 w 2873828"/>
              <a:gd name="connsiteY87" fmla="*/ 11000 h 1883801"/>
              <a:gd name="connsiteX88" fmla="*/ 24750 w 2873828"/>
              <a:gd name="connsiteY88" fmla="*/ 0 h 1883801"/>
              <a:gd name="connsiteX89" fmla="*/ 0 w 2873828"/>
              <a:gd name="connsiteY89" fmla="*/ 0 h 188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873828" h="1883801">
                <a:moveTo>
                  <a:pt x="2873828" y="1883801"/>
                </a:moveTo>
                <a:lnTo>
                  <a:pt x="2629071" y="1883801"/>
                </a:lnTo>
                <a:lnTo>
                  <a:pt x="2629071" y="1599168"/>
                </a:lnTo>
                <a:lnTo>
                  <a:pt x="2290812" y="1599168"/>
                </a:lnTo>
                <a:lnTo>
                  <a:pt x="2290812" y="1453414"/>
                </a:lnTo>
                <a:lnTo>
                  <a:pt x="1856300" y="1453414"/>
                </a:lnTo>
                <a:lnTo>
                  <a:pt x="1856300" y="1406663"/>
                </a:lnTo>
                <a:lnTo>
                  <a:pt x="1810924" y="1406663"/>
                </a:lnTo>
                <a:lnTo>
                  <a:pt x="1810924" y="1362662"/>
                </a:lnTo>
                <a:lnTo>
                  <a:pt x="1703671" y="1362662"/>
                </a:lnTo>
                <a:lnTo>
                  <a:pt x="1703671" y="1321411"/>
                </a:lnTo>
                <a:lnTo>
                  <a:pt x="1611544" y="1321411"/>
                </a:lnTo>
                <a:lnTo>
                  <a:pt x="1611544" y="1282910"/>
                </a:lnTo>
                <a:lnTo>
                  <a:pt x="1595043" y="1282910"/>
                </a:lnTo>
                <a:lnTo>
                  <a:pt x="1595043" y="1258159"/>
                </a:lnTo>
                <a:lnTo>
                  <a:pt x="1579918" y="1258159"/>
                </a:lnTo>
                <a:lnTo>
                  <a:pt x="1579918" y="1219658"/>
                </a:lnTo>
                <a:lnTo>
                  <a:pt x="1513916" y="1219658"/>
                </a:lnTo>
                <a:lnTo>
                  <a:pt x="1513916" y="1189407"/>
                </a:lnTo>
                <a:lnTo>
                  <a:pt x="1487790" y="1189407"/>
                </a:lnTo>
                <a:lnTo>
                  <a:pt x="1487790" y="1153656"/>
                </a:lnTo>
                <a:lnTo>
                  <a:pt x="1474040" y="1153656"/>
                </a:lnTo>
                <a:lnTo>
                  <a:pt x="1474040" y="1115155"/>
                </a:lnTo>
                <a:lnTo>
                  <a:pt x="1458914" y="1115155"/>
                </a:lnTo>
                <a:lnTo>
                  <a:pt x="1458914" y="1086279"/>
                </a:lnTo>
                <a:lnTo>
                  <a:pt x="1381912" y="1086279"/>
                </a:lnTo>
                <a:lnTo>
                  <a:pt x="1381912" y="1053278"/>
                </a:lnTo>
                <a:lnTo>
                  <a:pt x="1339286" y="1053278"/>
                </a:lnTo>
                <a:lnTo>
                  <a:pt x="1339286" y="1016152"/>
                </a:lnTo>
                <a:lnTo>
                  <a:pt x="1332411" y="1016152"/>
                </a:lnTo>
                <a:lnTo>
                  <a:pt x="1332411" y="976276"/>
                </a:lnTo>
                <a:lnTo>
                  <a:pt x="1311785" y="976276"/>
                </a:lnTo>
                <a:lnTo>
                  <a:pt x="1311785" y="950151"/>
                </a:lnTo>
                <a:lnTo>
                  <a:pt x="1190782" y="950151"/>
                </a:lnTo>
                <a:lnTo>
                  <a:pt x="1190782" y="917150"/>
                </a:lnTo>
                <a:lnTo>
                  <a:pt x="1163281" y="917150"/>
                </a:lnTo>
                <a:lnTo>
                  <a:pt x="1163281" y="881399"/>
                </a:lnTo>
                <a:lnTo>
                  <a:pt x="1098655" y="881399"/>
                </a:lnTo>
                <a:lnTo>
                  <a:pt x="1098655" y="847023"/>
                </a:lnTo>
                <a:lnTo>
                  <a:pt x="1003777" y="847023"/>
                </a:lnTo>
                <a:lnTo>
                  <a:pt x="1003777" y="812647"/>
                </a:lnTo>
                <a:lnTo>
                  <a:pt x="980401" y="812647"/>
                </a:lnTo>
                <a:lnTo>
                  <a:pt x="980401" y="790646"/>
                </a:lnTo>
                <a:lnTo>
                  <a:pt x="958401" y="790646"/>
                </a:lnTo>
                <a:lnTo>
                  <a:pt x="958401" y="743895"/>
                </a:lnTo>
                <a:lnTo>
                  <a:pt x="941900" y="743895"/>
                </a:lnTo>
                <a:lnTo>
                  <a:pt x="941900" y="727394"/>
                </a:lnTo>
                <a:lnTo>
                  <a:pt x="906149" y="727394"/>
                </a:lnTo>
                <a:lnTo>
                  <a:pt x="906149" y="651767"/>
                </a:lnTo>
                <a:lnTo>
                  <a:pt x="893774" y="651767"/>
                </a:lnTo>
                <a:lnTo>
                  <a:pt x="893774" y="598141"/>
                </a:lnTo>
                <a:lnTo>
                  <a:pt x="878649" y="598141"/>
                </a:lnTo>
                <a:lnTo>
                  <a:pt x="878649" y="556890"/>
                </a:lnTo>
                <a:lnTo>
                  <a:pt x="853898" y="556890"/>
                </a:lnTo>
                <a:lnTo>
                  <a:pt x="853898" y="534889"/>
                </a:lnTo>
                <a:lnTo>
                  <a:pt x="739770" y="534889"/>
                </a:lnTo>
                <a:lnTo>
                  <a:pt x="739770" y="474388"/>
                </a:lnTo>
                <a:lnTo>
                  <a:pt x="657268" y="474388"/>
                </a:lnTo>
                <a:lnTo>
                  <a:pt x="657268" y="449637"/>
                </a:lnTo>
                <a:lnTo>
                  <a:pt x="647642" y="449637"/>
                </a:lnTo>
                <a:lnTo>
                  <a:pt x="647642" y="419386"/>
                </a:lnTo>
                <a:lnTo>
                  <a:pt x="622892" y="419386"/>
                </a:lnTo>
                <a:lnTo>
                  <a:pt x="622892" y="387760"/>
                </a:lnTo>
                <a:lnTo>
                  <a:pt x="605016" y="387760"/>
                </a:lnTo>
                <a:lnTo>
                  <a:pt x="605016" y="354759"/>
                </a:lnTo>
                <a:lnTo>
                  <a:pt x="559640" y="354759"/>
                </a:lnTo>
                <a:lnTo>
                  <a:pt x="559640" y="325883"/>
                </a:lnTo>
                <a:lnTo>
                  <a:pt x="529389" y="325883"/>
                </a:lnTo>
                <a:lnTo>
                  <a:pt x="529389" y="295633"/>
                </a:lnTo>
                <a:lnTo>
                  <a:pt x="495013" y="295633"/>
                </a:lnTo>
                <a:lnTo>
                  <a:pt x="495013" y="261257"/>
                </a:lnTo>
                <a:lnTo>
                  <a:pt x="467512" y="261257"/>
                </a:lnTo>
                <a:lnTo>
                  <a:pt x="467512" y="237881"/>
                </a:lnTo>
                <a:lnTo>
                  <a:pt x="430386" y="237881"/>
                </a:lnTo>
                <a:lnTo>
                  <a:pt x="430386" y="210380"/>
                </a:lnTo>
                <a:lnTo>
                  <a:pt x="367135" y="210380"/>
                </a:lnTo>
                <a:lnTo>
                  <a:pt x="367135" y="180129"/>
                </a:lnTo>
                <a:lnTo>
                  <a:pt x="303883" y="180129"/>
                </a:lnTo>
                <a:lnTo>
                  <a:pt x="303883" y="119628"/>
                </a:lnTo>
                <a:lnTo>
                  <a:pt x="184255" y="119628"/>
                </a:lnTo>
                <a:lnTo>
                  <a:pt x="184255" y="93502"/>
                </a:lnTo>
                <a:lnTo>
                  <a:pt x="163629" y="93502"/>
                </a:lnTo>
                <a:lnTo>
                  <a:pt x="163629" y="64626"/>
                </a:lnTo>
                <a:lnTo>
                  <a:pt x="92127" y="64626"/>
                </a:lnTo>
                <a:lnTo>
                  <a:pt x="92127" y="31625"/>
                </a:lnTo>
                <a:lnTo>
                  <a:pt x="49501" y="31625"/>
                </a:lnTo>
                <a:lnTo>
                  <a:pt x="49501" y="11000"/>
                </a:lnTo>
                <a:lnTo>
                  <a:pt x="24750" y="11000"/>
                </a:lnTo>
                <a:lnTo>
                  <a:pt x="24750" y="0"/>
                </a:lnTo>
                <a:lnTo>
                  <a:pt x="0" y="0"/>
                </a:lnTo>
              </a:path>
            </a:pathLst>
          </a:custGeom>
          <a:noFill/>
          <a:ln w="28575">
            <a:solidFill>
              <a:schemeClr val="accent6"/>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246" name="Group 245">
            <a:extLst>
              <a:ext uri="{FF2B5EF4-FFF2-40B4-BE49-F238E27FC236}">
                <a16:creationId xmlns:a16="http://schemas.microsoft.com/office/drawing/2014/main" id="{1FB77341-05C2-C0F0-788C-A35C1EEED2A9}"/>
              </a:ext>
            </a:extLst>
          </p:cNvPr>
          <p:cNvGrpSpPr/>
          <p:nvPr/>
        </p:nvGrpSpPr>
        <p:grpSpPr>
          <a:xfrm>
            <a:off x="1841645" y="2486959"/>
            <a:ext cx="2915150" cy="1956602"/>
            <a:chOff x="1557165" y="2659679"/>
            <a:chExt cx="2915150" cy="1956602"/>
          </a:xfrm>
        </p:grpSpPr>
        <p:grpSp>
          <p:nvGrpSpPr>
            <p:cNvPr id="218" name="Group 217">
              <a:extLst>
                <a:ext uri="{FF2B5EF4-FFF2-40B4-BE49-F238E27FC236}">
                  <a16:creationId xmlns:a16="http://schemas.microsoft.com/office/drawing/2014/main" id="{5E8DCE89-87C1-0D0A-6C36-156BF1840F52}"/>
                </a:ext>
              </a:extLst>
            </p:cNvPr>
            <p:cNvGrpSpPr/>
            <p:nvPr/>
          </p:nvGrpSpPr>
          <p:grpSpPr>
            <a:xfrm>
              <a:off x="2324437" y="3183569"/>
              <a:ext cx="74320" cy="78301"/>
              <a:chOff x="4474997" y="4289098"/>
              <a:chExt cx="74320" cy="78301"/>
            </a:xfrm>
          </p:grpSpPr>
          <p:cxnSp>
            <p:nvCxnSpPr>
              <p:cNvPr id="219" name="Straight Connector 218">
                <a:extLst>
                  <a:ext uri="{FF2B5EF4-FFF2-40B4-BE49-F238E27FC236}">
                    <a16:creationId xmlns:a16="http://schemas.microsoft.com/office/drawing/2014/main" id="{B46046DA-67D6-2C92-2E54-AFD92470E9A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20" name="Straight Connector 219">
                <a:extLst>
                  <a:ext uri="{FF2B5EF4-FFF2-40B4-BE49-F238E27FC236}">
                    <a16:creationId xmlns:a16="http://schemas.microsoft.com/office/drawing/2014/main" id="{EEC9796B-43F0-4D6D-974B-F305D2016C13}"/>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33" name="Group 232">
              <a:extLst>
                <a:ext uri="{FF2B5EF4-FFF2-40B4-BE49-F238E27FC236}">
                  <a16:creationId xmlns:a16="http://schemas.microsoft.com/office/drawing/2014/main" id="{166B2634-3257-D9EC-3B0B-AF7E8FE909CB}"/>
                </a:ext>
              </a:extLst>
            </p:cNvPr>
            <p:cNvGrpSpPr/>
            <p:nvPr/>
          </p:nvGrpSpPr>
          <p:grpSpPr>
            <a:xfrm>
              <a:off x="1612167" y="2689930"/>
              <a:ext cx="74320" cy="78301"/>
              <a:chOff x="4474997" y="4289098"/>
              <a:chExt cx="74320" cy="78301"/>
            </a:xfrm>
          </p:grpSpPr>
          <p:cxnSp>
            <p:nvCxnSpPr>
              <p:cNvPr id="234" name="Straight Connector 233">
                <a:extLst>
                  <a:ext uri="{FF2B5EF4-FFF2-40B4-BE49-F238E27FC236}">
                    <a16:creationId xmlns:a16="http://schemas.microsoft.com/office/drawing/2014/main" id="{361EE8DC-DC41-561F-8C29-9719078889DC}"/>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35" name="Straight Connector 234">
                <a:extLst>
                  <a:ext uri="{FF2B5EF4-FFF2-40B4-BE49-F238E27FC236}">
                    <a16:creationId xmlns:a16="http://schemas.microsoft.com/office/drawing/2014/main" id="{61D3DF14-F882-F63F-84E6-5FB0BAF7BC30}"/>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36" name="Group 235">
              <a:extLst>
                <a:ext uri="{FF2B5EF4-FFF2-40B4-BE49-F238E27FC236}">
                  <a16:creationId xmlns:a16="http://schemas.microsoft.com/office/drawing/2014/main" id="{6F89BD04-96F5-AFD5-C269-C54459191024}"/>
                </a:ext>
              </a:extLst>
            </p:cNvPr>
            <p:cNvGrpSpPr/>
            <p:nvPr/>
          </p:nvGrpSpPr>
          <p:grpSpPr>
            <a:xfrm>
              <a:off x="1601167" y="2689930"/>
              <a:ext cx="74320" cy="78301"/>
              <a:chOff x="4474997" y="4289098"/>
              <a:chExt cx="74320" cy="78301"/>
            </a:xfrm>
          </p:grpSpPr>
          <p:cxnSp>
            <p:nvCxnSpPr>
              <p:cNvPr id="237" name="Straight Connector 236">
                <a:extLst>
                  <a:ext uri="{FF2B5EF4-FFF2-40B4-BE49-F238E27FC236}">
                    <a16:creationId xmlns:a16="http://schemas.microsoft.com/office/drawing/2014/main" id="{628BDA73-0F0C-6A59-8FC0-3EE3880F7D1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38" name="Straight Connector 237">
                <a:extLst>
                  <a:ext uri="{FF2B5EF4-FFF2-40B4-BE49-F238E27FC236}">
                    <a16:creationId xmlns:a16="http://schemas.microsoft.com/office/drawing/2014/main" id="{E753FD51-B409-8FF3-94C8-919A239628A4}"/>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39" name="Group 238">
              <a:extLst>
                <a:ext uri="{FF2B5EF4-FFF2-40B4-BE49-F238E27FC236}">
                  <a16:creationId xmlns:a16="http://schemas.microsoft.com/office/drawing/2014/main" id="{A04D1297-F20A-1E73-81CE-BDD33E86548D}"/>
                </a:ext>
              </a:extLst>
            </p:cNvPr>
            <p:cNvGrpSpPr/>
            <p:nvPr/>
          </p:nvGrpSpPr>
          <p:grpSpPr>
            <a:xfrm>
              <a:off x="1557165" y="2659679"/>
              <a:ext cx="74320" cy="78301"/>
              <a:chOff x="4474997" y="4289098"/>
              <a:chExt cx="74320" cy="78301"/>
            </a:xfrm>
          </p:grpSpPr>
          <p:cxnSp>
            <p:nvCxnSpPr>
              <p:cNvPr id="240" name="Straight Connector 239">
                <a:extLst>
                  <a:ext uri="{FF2B5EF4-FFF2-40B4-BE49-F238E27FC236}">
                    <a16:creationId xmlns:a16="http://schemas.microsoft.com/office/drawing/2014/main" id="{7544E5C1-FCED-1386-7CD1-6A9B52600FF4}"/>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B61E16D0-2F30-5422-ADEA-7DCA119A0E88}"/>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45" name="Group 244">
              <a:extLst>
                <a:ext uri="{FF2B5EF4-FFF2-40B4-BE49-F238E27FC236}">
                  <a16:creationId xmlns:a16="http://schemas.microsoft.com/office/drawing/2014/main" id="{CB1754E0-7417-50E7-B5EA-F18DC79530D0}"/>
                </a:ext>
              </a:extLst>
            </p:cNvPr>
            <p:cNvGrpSpPr/>
            <p:nvPr/>
          </p:nvGrpSpPr>
          <p:grpSpPr>
            <a:xfrm>
              <a:off x="1568166" y="2672054"/>
              <a:ext cx="2904149" cy="1944227"/>
              <a:chOff x="1568166" y="2672054"/>
              <a:chExt cx="2904149" cy="1944227"/>
            </a:xfrm>
          </p:grpSpPr>
          <p:grpSp>
            <p:nvGrpSpPr>
              <p:cNvPr id="160" name="Group 159">
                <a:extLst>
                  <a:ext uri="{FF2B5EF4-FFF2-40B4-BE49-F238E27FC236}">
                    <a16:creationId xmlns:a16="http://schemas.microsoft.com/office/drawing/2014/main" id="{EF0A7DC4-C74A-335B-B14F-08BF7D2F6EB9}"/>
                  </a:ext>
                </a:extLst>
              </p:cNvPr>
              <p:cNvGrpSpPr/>
              <p:nvPr/>
            </p:nvGrpSpPr>
            <p:grpSpPr>
              <a:xfrm>
                <a:off x="4397995" y="4537980"/>
                <a:ext cx="74320" cy="78301"/>
                <a:chOff x="4474997" y="4289098"/>
                <a:chExt cx="74320" cy="78301"/>
              </a:xfrm>
            </p:grpSpPr>
            <p:cxnSp>
              <p:nvCxnSpPr>
                <p:cNvPr id="158" name="Straight Connector 157">
                  <a:extLst>
                    <a:ext uri="{FF2B5EF4-FFF2-40B4-BE49-F238E27FC236}">
                      <a16:creationId xmlns:a16="http://schemas.microsoft.com/office/drawing/2014/main" id="{18980E95-FDDF-2417-585F-C8C43F3BEECC}"/>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9370F1C1-C4C1-7F63-770A-0146E3458FCA}"/>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61" name="Group 160">
                <a:extLst>
                  <a:ext uri="{FF2B5EF4-FFF2-40B4-BE49-F238E27FC236}">
                    <a16:creationId xmlns:a16="http://schemas.microsoft.com/office/drawing/2014/main" id="{E8A606E7-13F9-4F9C-A5BD-9D08618FA94B}"/>
                  </a:ext>
                </a:extLst>
              </p:cNvPr>
              <p:cNvGrpSpPr/>
              <p:nvPr/>
            </p:nvGrpSpPr>
            <p:grpSpPr>
              <a:xfrm>
                <a:off x="4025360" y="4251972"/>
                <a:ext cx="74320" cy="78301"/>
                <a:chOff x="4474997" y="4289098"/>
                <a:chExt cx="74320" cy="78301"/>
              </a:xfrm>
            </p:grpSpPr>
            <p:cxnSp>
              <p:nvCxnSpPr>
                <p:cNvPr id="162" name="Straight Connector 161">
                  <a:extLst>
                    <a:ext uri="{FF2B5EF4-FFF2-40B4-BE49-F238E27FC236}">
                      <a16:creationId xmlns:a16="http://schemas.microsoft.com/office/drawing/2014/main" id="{4A44E323-2846-7591-8237-6CFD5793A4E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B0C84E97-92BB-9DE9-AAF8-7711E0AEE033}"/>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64" name="Group 163">
                <a:extLst>
                  <a:ext uri="{FF2B5EF4-FFF2-40B4-BE49-F238E27FC236}">
                    <a16:creationId xmlns:a16="http://schemas.microsoft.com/office/drawing/2014/main" id="{27FB473A-E897-817B-CE76-09F7C28FAF92}"/>
                  </a:ext>
                </a:extLst>
              </p:cNvPr>
              <p:cNvGrpSpPr/>
              <p:nvPr/>
            </p:nvGrpSpPr>
            <p:grpSpPr>
              <a:xfrm>
                <a:off x="3931857" y="4251972"/>
                <a:ext cx="74320" cy="78301"/>
                <a:chOff x="4474997" y="4289098"/>
                <a:chExt cx="74320" cy="78301"/>
              </a:xfrm>
            </p:grpSpPr>
            <p:cxnSp>
              <p:nvCxnSpPr>
                <p:cNvPr id="165" name="Straight Connector 164">
                  <a:extLst>
                    <a:ext uri="{FF2B5EF4-FFF2-40B4-BE49-F238E27FC236}">
                      <a16:creationId xmlns:a16="http://schemas.microsoft.com/office/drawing/2014/main" id="{84DA21CF-E7B5-6477-01A7-659A7FAC2389}"/>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3BF8930A-7561-96DA-A059-ABAE9C98B299}"/>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67" name="Group 166">
                <a:extLst>
                  <a:ext uri="{FF2B5EF4-FFF2-40B4-BE49-F238E27FC236}">
                    <a16:creationId xmlns:a16="http://schemas.microsoft.com/office/drawing/2014/main" id="{3566427E-D77A-5149-0C1C-AA8EA221B97D}"/>
                  </a:ext>
                </a:extLst>
              </p:cNvPr>
              <p:cNvGrpSpPr/>
              <p:nvPr/>
            </p:nvGrpSpPr>
            <p:grpSpPr>
              <a:xfrm>
                <a:off x="3706351" y="4110344"/>
                <a:ext cx="74320" cy="78301"/>
                <a:chOff x="4474997" y="4289098"/>
                <a:chExt cx="74320" cy="78301"/>
              </a:xfrm>
            </p:grpSpPr>
            <p:cxnSp>
              <p:nvCxnSpPr>
                <p:cNvPr id="168" name="Straight Connector 167">
                  <a:extLst>
                    <a:ext uri="{FF2B5EF4-FFF2-40B4-BE49-F238E27FC236}">
                      <a16:creationId xmlns:a16="http://schemas.microsoft.com/office/drawing/2014/main" id="{A4A2D064-D6EC-946F-AE23-4DB28AC5509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5C4EE719-8820-40E8-CE53-0980881EE27E}"/>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70" name="Group 169">
                <a:extLst>
                  <a:ext uri="{FF2B5EF4-FFF2-40B4-BE49-F238E27FC236}">
                    <a16:creationId xmlns:a16="http://schemas.microsoft.com/office/drawing/2014/main" id="{947E5097-5979-B235-B7DF-33AC7D10E121}"/>
                  </a:ext>
                </a:extLst>
              </p:cNvPr>
              <p:cNvGrpSpPr/>
              <p:nvPr/>
            </p:nvGrpSpPr>
            <p:grpSpPr>
              <a:xfrm>
                <a:off x="3652725" y="4110344"/>
                <a:ext cx="74320" cy="78301"/>
                <a:chOff x="4474997" y="4289098"/>
                <a:chExt cx="74320" cy="78301"/>
              </a:xfrm>
            </p:grpSpPr>
            <p:cxnSp>
              <p:nvCxnSpPr>
                <p:cNvPr id="171" name="Straight Connector 170">
                  <a:extLst>
                    <a:ext uri="{FF2B5EF4-FFF2-40B4-BE49-F238E27FC236}">
                      <a16:creationId xmlns:a16="http://schemas.microsoft.com/office/drawing/2014/main" id="{326AF42B-31B2-2587-D7A0-86CA59D3393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565A4EFD-3B7B-EDE5-76CD-25C481EC4751}"/>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73" name="Group 172">
                <a:extLst>
                  <a:ext uri="{FF2B5EF4-FFF2-40B4-BE49-F238E27FC236}">
                    <a16:creationId xmlns:a16="http://schemas.microsoft.com/office/drawing/2014/main" id="{88309C61-6A21-2B0F-6E9B-230B6912BCA1}"/>
                  </a:ext>
                </a:extLst>
              </p:cNvPr>
              <p:cNvGrpSpPr/>
              <p:nvPr/>
            </p:nvGrpSpPr>
            <p:grpSpPr>
              <a:xfrm>
                <a:off x="3641725" y="4110344"/>
                <a:ext cx="74320" cy="78301"/>
                <a:chOff x="4474997" y="4289098"/>
                <a:chExt cx="74320" cy="78301"/>
              </a:xfrm>
            </p:grpSpPr>
            <p:cxnSp>
              <p:nvCxnSpPr>
                <p:cNvPr id="174" name="Straight Connector 173">
                  <a:extLst>
                    <a:ext uri="{FF2B5EF4-FFF2-40B4-BE49-F238E27FC236}">
                      <a16:creationId xmlns:a16="http://schemas.microsoft.com/office/drawing/2014/main" id="{7CE1D064-179F-13B2-9277-769EE44FDF5F}"/>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9B868799-88D8-2DED-38C6-391F8D1F9DA9}"/>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76" name="Group 175">
                <a:extLst>
                  <a:ext uri="{FF2B5EF4-FFF2-40B4-BE49-F238E27FC236}">
                    <a16:creationId xmlns:a16="http://schemas.microsoft.com/office/drawing/2014/main" id="{2C7AC66D-741D-6AB9-0B15-26C4BBE66557}"/>
                  </a:ext>
                </a:extLst>
              </p:cNvPr>
              <p:cNvGrpSpPr/>
              <p:nvPr/>
            </p:nvGrpSpPr>
            <p:grpSpPr>
              <a:xfrm>
                <a:off x="3636224" y="4110344"/>
                <a:ext cx="74320" cy="78301"/>
                <a:chOff x="4474997" y="4289098"/>
                <a:chExt cx="74320" cy="78301"/>
              </a:xfrm>
            </p:grpSpPr>
            <p:cxnSp>
              <p:nvCxnSpPr>
                <p:cNvPr id="177" name="Straight Connector 176">
                  <a:extLst>
                    <a:ext uri="{FF2B5EF4-FFF2-40B4-BE49-F238E27FC236}">
                      <a16:creationId xmlns:a16="http://schemas.microsoft.com/office/drawing/2014/main" id="{B6DA727D-9895-7F0E-6A1B-5FFACC4243F0}"/>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3791FA7E-4241-2AF4-1959-0775C2BC5E89}"/>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79" name="Group 178">
                <a:extLst>
                  <a:ext uri="{FF2B5EF4-FFF2-40B4-BE49-F238E27FC236}">
                    <a16:creationId xmlns:a16="http://schemas.microsoft.com/office/drawing/2014/main" id="{6CDE9F7A-B10E-1113-5F01-CEE676CEC839}"/>
                  </a:ext>
                </a:extLst>
              </p:cNvPr>
              <p:cNvGrpSpPr/>
              <p:nvPr/>
            </p:nvGrpSpPr>
            <p:grpSpPr>
              <a:xfrm>
                <a:off x="3605973" y="4110344"/>
                <a:ext cx="74320" cy="78301"/>
                <a:chOff x="4474997" y="4289098"/>
                <a:chExt cx="74320" cy="78301"/>
              </a:xfrm>
            </p:grpSpPr>
            <p:cxnSp>
              <p:nvCxnSpPr>
                <p:cNvPr id="180" name="Straight Connector 179">
                  <a:extLst>
                    <a:ext uri="{FF2B5EF4-FFF2-40B4-BE49-F238E27FC236}">
                      <a16:creationId xmlns:a16="http://schemas.microsoft.com/office/drawing/2014/main" id="{CAE1D268-D925-18B4-739C-21E5790DE7EE}"/>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C5AF91F6-605F-2003-0242-95600FF94F3A}"/>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82" name="Group 181">
                <a:extLst>
                  <a:ext uri="{FF2B5EF4-FFF2-40B4-BE49-F238E27FC236}">
                    <a16:creationId xmlns:a16="http://schemas.microsoft.com/office/drawing/2014/main" id="{6DD19010-F69D-7380-AF41-96699BB1EC97}"/>
                  </a:ext>
                </a:extLst>
              </p:cNvPr>
              <p:cNvGrpSpPr/>
              <p:nvPr/>
            </p:nvGrpSpPr>
            <p:grpSpPr>
              <a:xfrm>
                <a:off x="3516595" y="4110344"/>
                <a:ext cx="74320" cy="78301"/>
                <a:chOff x="4474997" y="4289098"/>
                <a:chExt cx="74320" cy="78301"/>
              </a:xfrm>
            </p:grpSpPr>
            <p:cxnSp>
              <p:nvCxnSpPr>
                <p:cNvPr id="183" name="Straight Connector 182">
                  <a:extLst>
                    <a:ext uri="{FF2B5EF4-FFF2-40B4-BE49-F238E27FC236}">
                      <a16:creationId xmlns:a16="http://schemas.microsoft.com/office/drawing/2014/main" id="{FF418361-C96E-E973-267B-8F66E8AF3A3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313C22A1-E160-C53C-5B1D-CCFE8C913E8F}"/>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85" name="Group 184">
                <a:extLst>
                  <a:ext uri="{FF2B5EF4-FFF2-40B4-BE49-F238E27FC236}">
                    <a16:creationId xmlns:a16="http://schemas.microsoft.com/office/drawing/2014/main" id="{7E85B2B4-7EF4-A814-7D47-23D25FB14906}"/>
                  </a:ext>
                </a:extLst>
              </p:cNvPr>
              <p:cNvGrpSpPr/>
              <p:nvPr/>
            </p:nvGrpSpPr>
            <p:grpSpPr>
              <a:xfrm>
                <a:off x="3468469" y="4110344"/>
                <a:ext cx="74320" cy="78301"/>
                <a:chOff x="4474997" y="4289098"/>
                <a:chExt cx="74320" cy="78301"/>
              </a:xfrm>
            </p:grpSpPr>
            <p:cxnSp>
              <p:nvCxnSpPr>
                <p:cNvPr id="186" name="Straight Connector 185">
                  <a:extLst>
                    <a:ext uri="{FF2B5EF4-FFF2-40B4-BE49-F238E27FC236}">
                      <a16:creationId xmlns:a16="http://schemas.microsoft.com/office/drawing/2014/main" id="{608A8C4A-DB31-4447-8F77-074DB470A5C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804C7688-2FC5-74F2-B590-57C8C49A2905}"/>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88" name="Group 187">
                <a:extLst>
                  <a:ext uri="{FF2B5EF4-FFF2-40B4-BE49-F238E27FC236}">
                    <a16:creationId xmlns:a16="http://schemas.microsoft.com/office/drawing/2014/main" id="{DE129599-C43A-9EE4-F6CE-96F6305445A9}"/>
                  </a:ext>
                </a:extLst>
              </p:cNvPr>
              <p:cNvGrpSpPr/>
              <p:nvPr/>
            </p:nvGrpSpPr>
            <p:grpSpPr>
              <a:xfrm>
                <a:off x="3458844" y="4110344"/>
                <a:ext cx="74320" cy="78301"/>
                <a:chOff x="4474997" y="4289098"/>
                <a:chExt cx="74320" cy="78301"/>
              </a:xfrm>
            </p:grpSpPr>
            <p:cxnSp>
              <p:nvCxnSpPr>
                <p:cNvPr id="189" name="Straight Connector 188">
                  <a:extLst>
                    <a:ext uri="{FF2B5EF4-FFF2-40B4-BE49-F238E27FC236}">
                      <a16:creationId xmlns:a16="http://schemas.microsoft.com/office/drawing/2014/main" id="{A7D56251-CA50-3BEA-9321-4DD330E4851A}"/>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68D5D9B1-1134-85C6-81B4-0E8E48002AEE}"/>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91" name="Group 190">
                <a:extLst>
                  <a:ext uri="{FF2B5EF4-FFF2-40B4-BE49-F238E27FC236}">
                    <a16:creationId xmlns:a16="http://schemas.microsoft.com/office/drawing/2014/main" id="{8E45E164-2BCD-704D-D5A8-3AA17BAFE279}"/>
                  </a:ext>
                </a:extLst>
              </p:cNvPr>
              <p:cNvGrpSpPr/>
              <p:nvPr/>
            </p:nvGrpSpPr>
            <p:grpSpPr>
              <a:xfrm>
                <a:off x="3403842" y="4110344"/>
                <a:ext cx="74320" cy="78301"/>
                <a:chOff x="4474997" y="4289098"/>
                <a:chExt cx="74320" cy="78301"/>
              </a:xfrm>
            </p:grpSpPr>
            <p:cxnSp>
              <p:nvCxnSpPr>
                <p:cNvPr id="192" name="Straight Connector 191">
                  <a:extLst>
                    <a:ext uri="{FF2B5EF4-FFF2-40B4-BE49-F238E27FC236}">
                      <a16:creationId xmlns:a16="http://schemas.microsoft.com/office/drawing/2014/main" id="{23D22B24-F5AC-9446-5EFD-350000721A47}"/>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CB0D70EF-D5F3-DB10-A453-D461201F06F0}"/>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94" name="Group 193">
                <a:extLst>
                  <a:ext uri="{FF2B5EF4-FFF2-40B4-BE49-F238E27FC236}">
                    <a16:creationId xmlns:a16="http://schemas.microsoft.com/office/drawing/2014/main" id="{D1D6EA66-F547-5A67-D938-A4E1C896949A}"/>
                  </a:ext>
                </a:extLst>
              </p:cNvPr>
              <p:cNvGrpSpPr/>
              <p:nvPr/>
            </p:nvGrpSpPr>
            <p:grpSpPr>
              <a:xfrm>
                <a:off x="3347465" y="4059468"/>
                <a:ext cx="74320" cy="78301"/>
                <a:chOff x="4474997" y="4289098"/>
                <a:chExt cx="74320" cy="78301"/>
              </a:xfrm>
            </p:grpSpPr>
            <p:cxnSp>
              <p:nvCxnSpPr>
                <p:cNvPr id="195" name="Straight Connector 194">
                  <a:extLst>
                    <a:ext uri="{FF2B5EF4-FFF2-40B4-BE49-F238E27FC236}">
                      <a16:creationId xmlns:a16="http://schemas.microsoft.com/office/drawing/2014/main" id="{24159412-FA54-4A2D-A35E-727DCDE9A28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A79F5C68-A2A9-5A92-673B-1C1764589900}"/>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197" name="Group 196">
                <a:extLst>
                  <a:ext uri="{FF2B5EF4-FFF2-40B4-BE49-F238E27FC236}">
                    <a16:creationId xmlns:a16="http://schemas.microsoft.com/office/drawing/2014/main" id="{DD3B760F-96D5-40A3-68B8-4E51ADDF074B}"/>
                  </a:ext>
                </a:extLst>
              </p:cNvPr>
              <p:cNvGrpSpPr/>
              <p:nvPr/>
            </p:nvGrpSpPr>
            <p:grpSpPr>
              <a:xfrm>
                <a:off x="3304839" y="4012716"/>
                <a:ext cx="74320" cy="78301"/>
                <a:chOff x="4474997" y="4289098"/>
                <a:chExt cx="74320" cy="78301"/>
              </a:xfrm>
            </p:grpSpPr>
            <p:cxnSp>
              <p:nvCxnSpPr>
                <p:cNvPr id="198" name="Straight Connector 197">
                  <a:extLst>
                    <a:ext uri="{FF2B5EF4-FFF2-40B4-BE49-F238E27FC236}">
                      <a16:creationId xmlns:a16="http://schemas.microsoft.com/office/drawing/2014/main" id="{6E2B9328-4179-2C81-497A-2B293532ADE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2DC51E20-3FAA-0FE0-32DA-7870351DB20E}"/>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00" name="Group 199">
                <a:extLst>
                  <a:ext uri="{FF2B5EF4-FFF2-40B4-BE49-F238E27FC236}">
                    <a16:creationId xmlns:a16="http://schemas.microsoft.com/office/drawing/2014/main" id="{FA392852-9B06-D886-E39D-5E2954959E0E}"/>
                  </a:ext>
                </a:extLst>
              </p:cNvPr>
              <p:cNvGrpSpPr/>
              <p:nvPr/>
            </p:nvGrpSpPr>
            <p:grpSpPr>
              <a:xfrm>
                <a:off x="3172835" y="3975590"/>
                <a:ext cx="74320" cy="78301"/>
                <a:chOff x="4474997" y="4289098"/>
                <a:chExt cx="74320" cy="78301"/>
              </a:xfrm>
            </p:grpSpPr>
            <p:cxnSp>
              <p:nvCxnSpPr>
                <p:cNvPr id="201" name="Straight Connector 200">
                  <a:extLst>
                    <a:ext uri="{FF2B5EF4-FFF2-40B4-BE49-F238E27FC236}">
                      <a16:creationId xmlns:a16="http://schemas.microsoft.com/office/drawing/2014/main" id="{1265083D-AE8C-C6CC-A028-AD02AE251E18}"/>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02" name="Straight Connector 201">
                  <a:extLst>
                    <a:ext uri="{FF2B5EF4-FFF2-40B4-BE49-F238E27FC236}">
                      <a16:creationId xmlns:a16="http://schemas.microsoft.com/office/drawing/2014/main" id="{931C8481-F34C-992F-D77A-91C3CACC8B29}"/>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03" name="Group 202">
                <a:extLst>
                  <a:ext uri="{FF2B5EF4-FFF2-40B4-BE49-F238E27FC236}">
                    <a16:creationId xmlns:a16="http://schemas.microsoft.com/office/drawing/2014/main" id="{0191A3EE-1ED4-9622-1FAA-7AF0A0070D8E}"/>
                  </a:ext>
                </a:extLst>
              </p:cNvPr>
              <p:cNvGrpSpPr/>
              <p:nvPr/>
            </p:nvGrpSpPr>
            <p:grpSpPr>
              <a:xfrm>
                <a:off x="3135709" y="3975590"/>
                <a:ext cx="74320" cy="78301"/>
                <a:chOff x="4474997" y="4289098"/>
                <a:chExt cx="74320" cy="78301"/>
              </a:xfrm>
            </p:grpSpPr>
            <p:cxnSp>
              <p:nvCxnSpPr>
                <p:cNvPr id="204" name="Straight Connector 203">
                  <a:extLst>
                    <a:ext uri="{FF2B5EF4-FFF2-40B4-BE49-F238E27FC236}">
                      <a16:creationId xmlns:a16="http://schemas.microsoft.com/office/drawing/2014/main" id="{5D3B60B2-99B0-7255-6A19-7BF6CB2A6BF4}"/>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05" name="Straight Connector 204">
                  <a:extLst>
                    <a:ext uri="{FF2B5EF4-FFF2-40B4-BE49-F238E27FC236}">
                      <a16:creationId xmlns:a16="http://schemas.microsoft.com/office/drawing/2014/main" id="{1B3FE584-1E1D-17CE-D10A-63240F116FFC}"/>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06" name="Group 205">
                <a:extLst>
                  <a:ext uri="{FF2B5EF4-FFF2-40B4-BE49-F238E27FC236}">
                    <a16:creationId xmlns:a16="http://schemas.microsoft.com/office/drawing/2014/main" id="{E9EFA21E-10AF-0726-7E6E-B4DBF8914D5F}"/>
                  </a:ext>
                </a:extLst>
              </p:cNvPr>
              <p:cNvGrpSpPr/>
              <p:nvPr/>
            </p:nvGrpSpPr>
            <p:grpSpPr>
              <a:xfrm>
                <a:off x="3119208" y="3932964"/>
                <a:ext cx="74320" cy="78301"/>
                <a:chOff x="4474997" y="4289098"/>
                <a:chExt cx="74320" cy="78301"/>
              </a:xfrm>
            </p:grpSpPr>
            <p:cxnSp>
              <p:nvCxnSpPr>
                <p:cNvPr id="207" name="Straight Connector 206">
                  <a:extLst>
                    <a:ext uri="{FF2B5EF4-FFF2-40B4-BE49-F238E27FC236}">
                      <a16:creationId xmlns:a16="http://schemas.microsoft.com/office/drawing/2014/main" id="{59A022A5-70FB-208F-8E87-85673EC9B9FF}"/>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08" name="Straight Connector 207">
                  <a:extLst>
                    <a:ext uri="{FF2B5EF4-FFF2-40B4-BE49-F238E27FC236}">
                      <a16:creationId xmlns:a16="http://schemas.microsoft.com/office/drawing/2014/main" id="{B2D9CC27-49FA-7475-30D6-39A8FB9CD019}"/>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09" name="Group 208">
                <a:extLst>
                  <a:ext uri="{FF2B5EF4-FFF2-40B4-BE49-F238E27FC236}">
                    <a16:creationId xmlns:a16="http://schemas.microsoft.com/office/drawing/2014/main" id="{27BA2C1D-A43F-61DE-5BC1-6A8254BD7630}"/>
                  </a:ext>
                </a:extLst>
              </p:cNvPr>
              <p:cNvGrpSpPr/>
              <p:nvPr/>
            </p:nvGrpSpPr>
            <p:grpSpPr>
              <a:xfrm>
                <a:off x="2738323" y="3594705"/>
                <a:ext cx="74320" cy="78301"/>
                <a:chOff x="4474997" y="4289098"/>
                <a:chExt cx="74320" cy="78301"/>
              </a:xfrm>
            </p:grpSpPr>
            <p:cxnSp>
              <p:nvCxnSpPr>
                <p:cNvPr id="210" name="Straight Connector 209">
                  <a:extLst>
                    <a:ext uri="{FF2B5EF4-FFF2-40B4-BE49-F238E27FC236}">
                      <a16:creationId xmlns:a16="http://schemas.microsoft.com/office/drawing/2014/main" id="{38EA248C-9649-A160-E217-07F5F7317CB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11" name="Straight Connector 210">
                  <a:extLst>
                    <a:ext uri="{FF2B5EF4-FFF2-40B4-BE49-F238E27FC236}">
                      <a16:creationId xmlns:a16="http://schemas.microsoft.com/office/drawing/2014/main" id="{4096230D-7E77-9453-9928-C9AC1FD9D68C}"/>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12" name="Group 211">
                <a:extLst>
                  <a:ext uri="{FF2B5EF4-FFF2-40B4-BE49-F238E27FC236}">
                    <a16:creationId xmlns:a16="http://schemas.microsoft.com/office/drawing/2014/main" id="{B4A50FF9-39E9-C55C-D0A0-2A3D6902109E}"/>
                  </a:ext>
                </a:extLst>
              </p:cNvPr>
              <p:cNvGrpSpPr/>
              <p:nvPr/>
            </p:nvGrpSpPr>
            <p:grpSpPr>
              <a:xfrm>
                <a:off x="2529317" y="3503952"/>
                <a:ext cx="74320" cy="78301"/>
                <a:chOff x="4474997" y="4289098"/>
                <a:chExt cx="74320" cy="78301"/>
              </a:xfrm>
            </p:grpSpPr>
            <p:cxnSp>
              <p:nvCxnSpPr>
                <p:cNvPr id="213" name="Straight Connector 212">
                  <a:extLst>
                    <a:ext uri="{FF2B5EF4-FFF2-40B4-BE49-F238E27FC236}">
                      <a16:creationId xmlns:a16="http://schemas.microsoft.com/office/drawing/2014/main" id="{DD2B695A-7923-AEBB-63BE-19C5BADC3E1F}"/>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14" name="Straight Connector 213">
                  <a:extLst>
                    <a:ext uri="{FF2B5EF4-FFF2-40B4-BE49-F238E27FC236}">
                      <a16:creationId xmlns:a16="http://schemas.microsoft.com/office/drawing/2014/main" id="{299931AC-60EA-5533-B30B-D7FF45BA26D6}"/>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15" name="Group 214">
                <a:extLst>
                  <a:ext uri="{FF2B5EF4-FFF2-40B4-BE49-F238E27FC236}">
                    <a16:creationId xmlns:a16="http://schemas.microsoft.com/office/drawing/2014/main" id="{DF048B2C-C8CD-0798-CBE2-73DC0F93DD90}"/>
                  </a:ext>
                </a:extLst>
              </p:cNvPr>
              <p:cNvGrpSpPr/>
              <p:nvPr/>
            </p:nvGrpSpPr>
            <p:grpSpPr>
              <a:xfrm>
                <a:off x="2521067" y="3472327"/>
                <a:ext cx="74320" cy="78301"/>
                <a:chOff x="4474997" y="4289098"/>
                <a:chExt cx="74320" cy="78301"/>
              </a:xfrm>
            </p:grpSpPr>
            <p:cxnSp>
              <p:nvCxnSpPr>
                <p:cNvPr id="216" name="Straight Connector 215">
                  <a:extLst>
                    <a:ext uri="{FF2B5EF4-FFF2-40B4-BE49-F238E27FC236}">
                      <a16:creationId xmlns:a16="http://schemas.microsoft.com/office/drawing/2014/main" id="{8DA3B7EB-1DD1-366C-04C2-33898BAA903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17" name="Straight Connector 216">
                  <a:extLst>
                    <a:ext uri="{FF2B5EF4-FFF2-40B4-BE49-F238E27FC236}">
                      <a16:creationId xmlns:a16="http://schemas.microsoft.com/office/drawing/2014/main" id="{093525C7-ADB4-BF73-78E9-572D1E459F50}"/>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21" name="Group 220">
                <a:extLst>
                  <a:ext uri="{FF2B5EF4-FFF2-40B4-BE49-F238E27FC236}">
                    <a16:creationId xmlns:a16="http://schemas.microsoft.com/office/drawing/2014/main" id="{1A1E68B2-CFCB-CE96-E775-061A6DF0406B}"/>
                  </a:ext>
                </a:extLst>
              </p:cNvPr>
              <p:cNvGrpSpPr/>
              <p:nvPr/>
            </p:nvGrpSpPr>
            <p:grpSpPr>
              <a:xfrm>
                <a:off x="2280436" y="3183569"/>
                <a:ext cx="74320" cy="78301"/>
                <a:chOff x="4474997" y="4289098"/>
                <a:chExt cx="74320" cy="78301"/>
              </a:xfrm>
            </p:grpSpPr>
            <p:cxnSp>
              <p:nvCxnSpPr>
                <p:cNvPr id="222" name="Straight Connector 221">
                  <a:extLst>
                    <a:ext uri="{FF2B5EF4-FFF2-40B4-BE49-F238E27FC236}">
                      <a16:creationId xmlns:a16="http://schemas.microsoft.com/office/drawing/2014/main" id="{9F267560-3708-BE1E-7F62-88EBCA046DE0}"/>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23" name="Straight Connector 222">
                  <a:extLst>
                    <a:ext uri="{FF2B5EF4-FFF2-40B4-BE49-F238E27FC236}">
                      <a16:creationId xmlns:a16="http://schemas.microsoft.com/office/drawing/2014/main" id="{4BE4D894-314C-C002-485F-F0E68A54A2D8}"/>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24" name="Group 223">
                <a:extLst>
                  <a:ext uri="{FF2B5EF4-FFF2-40B4-BE49-F238E27FC236}">
                    <a16:creationId xmlns:a16="http://schemas.microsoft.com/office/drawing/2014/main" id="{1C7648F5-0350-D88E-2275-459B2D10C0D3}"/>
                  </a:ext>
                </a:extLst>
              </p:cNvPr>
              <p:cNvGrpSpPr/>
              <p:nvPr/>
            </p:nvGrpSpPr>
            <p:grpSpPr>
              <a:xfrm>
                <a:off x="2202058" y="3131317"/>
                <a:ext cx="74320" cy="78301"/>
                <a:chOff x="4474997" y="4289098"/>
                <a:chExt cx="74320" cy="78301"/>
              </a:xfrm>
            </p:grpSpPr>
            <p:cxnSp>
              <p:nvCxnSpPr>
                <p:cNvPr id="225" name="Straight Connector 224">
                  <a:extLst>
                    <a:ext uri="{FF2B5EF4-FFF2-40B4-BE49-F238E27FC236}">
                      <a16:creationId xmlns:a16="http://schemas.microsoft.com/office/drawing/2014/main" id="{9C69453E-E94F-8F9F-1004-54B3D07B58D0}"/>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26" name="Straight Connector 225">
                  <a:extLst>
                    <a:ext uri="{FF2B5EF4-FFF2-40B4-BE49-F238E27FC236}">
                      <a16:creationId xmlns:a16="http://schemas.microsoft.com/office/drawing/2014/main" id="{650E8F08-DF82-B278-5332-6FBD8F79DE5D}"/>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27" name="Group 226">
                <a:extLst>
                  <a:ext uri="{FF2B5EF4-FFF2-40B4-BE49-F238E27FC236}">
                    <a16:creationId xmlns:a16="http://schemas.microsoft.com/office/drawing/2014/main" id="{64E4A893-699F-8F69-D74A-87E1E42CE433}"/>
                  </a:ext>
                </a:extLst>
              </p:cNvPr>
              <p:cNvGrpSpPr/>
              <p:nvPr/>
            </p:nvGrpSpPr>
            <p:grpSpPr>
              <a:xfrm>
                <a:off x="2126431" y="3004813"/>
                <a:ext cx="74320" cy="78301"/>
                <a:chOff x="4474997" y="4289098"/>
                <a:chExt cx="74320" cy="78301"/>
              </a:xfrm>
            </p:grpSpPr>
            <p:cxnSp>
              <p:nvCxnSpPr>
                <p:cNvPr id="228" name="Straight Connector 227">
                  <a:extLst>
                    <a:ext uri="{FF2B5EF4-FFF2-40B4-BE49-F238E27FC236}">
                      <a16:creationId xmlns:a16="http://schemas.microsoft.com/office/drawing/2014/main" id="{D611539F-C12C-8BD1-A732-1E4AD643CD56}"/>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29" name="Straight Connector 228">
                  <a:extLst>
                    <a:ext uri="{FF2B5EF4-FFF2-40B4-BE49-F238E27FC236}">
                      <a16:creationId xmlns:a16="http://schemas.microsoft.com/office/drawing/2014/main" id="{76A59AC7-7932-F6D6-9F54-DC0EFD6CF6E6}"/>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30" name="Group 229">
                <a:extLst>
                  <a:ext uri="{FF2B5EF4-FFF2-40B4-BE49-F238E27FC236}">
                    <a16:creationId xmlns:a16="http://schemas.microsoft.com/office/drawing/2014/main" id="{D2446816-4224-526E-EE30-9AAD65AE6AF6}"/>
                  </a:ext>
                </a:extLst>
              </p:cNvPr>
              <p:cNvGrpSpPr/>
              <p:nvPr/>
            </p:nvGrpSpPr>
            <p:grpSpPr>
              <a:xfrm>
                <a:off x="1711170" y="2779307"/>
                <a:ext cx="74320" cy="78301"/>
                <a:chOff x="4474997" y="4289098"/>
                <a:chExt cx="74320" cy="78301"/>
              </a:xfrm>
            </p:grpSpPr>
            <p:cxnSp>
              <p:nvCxnSpPr>
                <p:cNvPr id="231" name="Straight Connector 230">
                  <a:extLst>
                    <a:ext uri="{FF2B5EF4-FFF2-40B4-BE49-F238E27FC236}">
                      <a16:creationId xmlns:a16="http://schemas.microsoft.com/office/drawing/2014/main" id="{4C9DBE95-CD3B-BDDD-62BD-9239FCA9BA62}"/>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32" name="Straight Connector 231">
                  <a:extLst>
                    <a:ext uri="{FF2B5EF4-FFF2-40B4-BE49-F238E27FC236}">
                      <a16:creationId xmlns:a16="http://schemas.microsoft.com/office/drawing/2014/main" id="{CE69B982-1CD8-AC70-C285-C4E8373F86F6}"/>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nvGrpSpPr>
              <p:cNvPr id="242" name="Group 241">
                <a:extLst>
                  <a:ext uri="{FF2B5EF4-FFF2-40B4-BE49-F238E27FC236}">
                    <a16:creationId xmlns:a16="http://schemas.microsoft.com/office/drawing/2014/main" id="{9F97EE71-5476-4F4E-753D-592EEB0209A1}"/>
                  </a:ext>
                </a:extLst>
              </p:cNvPr>
              <p:cNvGrpSpPr/>
              <p:nvPr/>
            </p:nvGrpSpPr>
            <p:grpSpPr>
              <a:xfrm>
                <a:off x="1568166" y="2672054"/>
                <a:ext cx="74320" cy="78301"/>
                <a:chOff x="4474997" y="4289098"/>
                <a:chExt cx="74320" cy="78301"/>
              </a:xfrm>
            </p:grpSpPr>
            <p:cxnSp>
              <p:nvCxnSpPr>
                <p:cNvPr id="243" name="Straight Connector 242">
                  <a:extLst>
                    <a:ext uri="{FF2B5EF4-FFF2-40B4-BE49-F238E27FC236}">
                      <a16:creationId xmlns:a16="http://schemas.microsoft.com/office/drawing/2014/main" id="{FC06F676-247A-DCA1-098A-9392C411687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E01422AB-E454-AF6C-CD39-048FA8CBF829}"/>
                    </a:ext>
                  </a:extLst>
                </p:cNvPr>
                <p:cNvCxnSpPr>
                  <a:cxnSpLocks/>
                </p:cNvCxnSpPr>
                <p:nvPr/>
              </p:nvCxnSpPr>
              <p:spPr bwMode="auto">
                <a:xfrm>
                  <a:off x="4474997" y="4325403"/>
                  <a:ext cx="74320" cy="0"/>
                </a:xfrm>
                <a:prstGeom prst="line">
                  <a:avLst/>
                </a:prstGeom>
                <a:noFill/>
                <a:ln w="12700" cap="flat" cmpd="sng" algn="ctr">
                  <a:solidFill>
                    <a:schemeClr val="accent6"/>
                  </a:solidFill>
                  <a:prstDash val="solid"/>
                  <a:round/>
                  <a:headEnd type="none" w="med" len="med"/>
                  <a:tailEnd type="none" w="med" len="med"/>
                </a:ln>
                <a:effectLst/>
              </p:spPr>
            </p:cxnSp>
          </p:grpSp>
        </p:grpSp>
      </p:grpSp>
      <p:cxnSp>
        <p:nvCxnSpPr>
          <p:cNvPr id="248" name="Straight Connector 247">
            <a:extLst>
              <a:ext uri="{FF2B5EF4-FFF2-40B4-BE49-F238E27FC236}">
                <a16:creationId xmlns:a16="http://schemas.microsoft.com/office/drawing/2014/main" id="{68777B93-E5CB-9475-6EA3-5860514F8118}"/>
              </a:ext>
            </a:extLst>
          </p:cNvPr>
          <p:cNvCxnSpPr>
            <a:cxnSpLocks/>
          </p:cNvCxnSpPr>
          <p:nvPr/>
        </p:nvCxnSpPr>
        <p:spPr bwMode="auto">
          <a:xfrm>
            <a:off x="3134089" y="2437017"/>
            <a:ext cx="0" cy="2238206"/>
          </a:xfrm>
          <a:prstGeom prst="line">
            <a:avLst/>
          </a:prstGeom>
          <a:noFill/>
          <a:ln w="12700" cap="flat" cmpd="sng" algn="ctr">
            <a:solidFill>
              <a:schemeClr val="tx1"/>
            </a:solidFill>
            <a:prstDash val="dash"/>
            <a:round/>
            <a:headEnd type="none" w="med" len="med"/>
            <a:tailEnd type="none" w="med" len="med"/>
          </a:ln>
          <a:effectLst/>
        </p:spPr>
      </p:cxnSp>
      <p:sp>
        <p:nvSpPr>
          <p:cNvPr id="250" name="TextBox 249">
            <a:extLst>
              <a:ext uri="{FF2B5EF4-FFF2-40B4-BE49-F238E27FC236}">
                <a16:creationId xmlns:a16="http://schemas.microsoft.com/office/drawing/2014/main" id="{230B55AE-990C-0292-802C-3B1498DE9151}"/>
              </a:ext>
            </a:extLst>
          </p:cNvPr>
          <p:cNvSpPr txBox="1"/>
          <p:nvPr/>
        </p:nvSpPr>
        <p:spPr bwMode="auto">
          <a:xfrm>
            <a:off x="3137998" y="2960888"/>
            <a:ext cx="8765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400" b="0" dirty="0">
                <a:solidFill>
                  <a:schemeClr val="accent1"/>
                </a:solidFill>
                <a:latin typeface="Arial" panose="020B0604020202020204" pitchFamily="34" charset="0"/>
                <a:cs typeface="Arial" panose="020B0604020202020204" pitchFamily="34" charset="0"/>
              </a:rPr>
              <a:t>66.2%</a:t>
            </a:r>
          </a:p>
        </p:txBody>
      </p:sp>
      <p:sp>
        <p:nvSpPr>
          <p:cNvPr id="251" name="TextBox 250">
            <a:extLst>
              <a:ext uri="{FF2B5EF4-FFF2-40B4-BE49-F238E27FC236}">
                <a16:creationId xmlns:a16="http://schemas.microsoft.com/office/drawing/2014/main" id="{D7F2A54C-B08B-CAD4-EA65-425463F7F66F}"/>
              </a:ext>
            </a:extLst>
          </p:cNvPr>
          <p:cNvSpPr txBox="1"/>
          <p:nvPr/>
        </p:nvSpPr>
        <p:spPr bwMode="auto">
          <a:xfrm>
            <a:off x="2255280" y="3510189"/>
            <a:ext cx="8765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400" b="0" dirty="0">
                <a:solidFill>
                  <a:schemeClr val="accent6"/>
                </a:solidFill>
                <a:latin typeface="Arial" panose="020B0604020202020204" pitchFamily="34" charset="0"/>
                <a:cs typeface="Arial" panose="020B0604020202020204" pitchFamily="34" charset="0"/>
              </a:rPr>
              <a:t>56.4%</a:t>
            </a:r>
          </a:p>
        </p:txBody>
      </p:sp>
      <p:sp>
        <p:nvSpPr>
          <p:cNvPr id="252" name="TextBox 251">
            <a:extLst>
              <a:ext uri="{FF2B5EF4-FFF2-40B4-BE49-F238E27FC236}">
                <a16:creationId xmlns:a16="http://schemas.microsoft.com/office/drawing/2014/main" id="{9DDF8860-C205-EF76-0883-D79CD6AA5E52}"/>
              </a:ext>
            </a:extLst>
          </p:cNvPr>
          <p:cNvSpPr txBox="1"/>
          <p:nvPr/>
        </p:nvSpPr>
        <p:spPr bwMode="auto">
          <a:xfrm>
            <a:off x="1801267" y="3932942"/>
            <a:ext cx="1784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Aft>
                <a:spcPct val="0"/>
              </a:spcAft>
              <a:buClrTx/>
              <a:buFontTx/>
              <a:buNone/>
            </a:pPr>
            <a:r>
              <a:rPr lang="en-US" sz="1000" b="1" dirty="0">
                <a:latin typeface="Arial" panose="020B0604020202020204" pitchFamily="34" charset="0"/>
                <a:cs typeface="Arial" panose="020B0604020202020204" pitchFamily="34" charset="0"/>
              </a:rPr>
              <a:t>OS Median (95% CI)</a:t>
            </a:r>
          </a:p>
          <a:p>
            <a:pPr algn="l">
              <a:lnSpc>
                <a:spcPct val="100000"/>
              </a:lnSpc>
              <a:spcAft>
                <a:spcPct val="0"/>
              </a:spcAft>
              <a:buClrTx/>
              <a:buFontTx/>
              <a:buNone/>
            </a:pPr>
            <a:r>
              <a:rPr lang="en-US" sz="1000" b="0" dirty="0">
                <a:solidFill>
                  <a:schemeClr val="accent1"/>
                </a:solidFill>
                <a:latin typeface="Arial" panose="020B0604020202020204" pitchFamily="34" charset="0"/>
                <a:cs typeface="Arial" panose="020B0604020202020204" pitchFamily="34" charset="0"/>
              </a:rPr>
              <a:t>Bema: 19.2 (13.6-NR)</a:t>
            </a:r>
          </a:p>
          <a:p>
            <a:pPr algn="l">
              <a:lnSpc>
                <a:spcPct val="100000"/>
              </a:lnSpc>
              <a:spcAft>
                <a:spcPct val="0"/>
              </a:spcAft>
              <a:buClrTx/>
              <a:buFontTx/>
              <a:buNone/>
            </a:pPr>
            <a:r>
              <a:rPr lang="en-US" sz="1000" b="0" dirty="0">
                <a:solidFill>
                  <a:schemeClr val="accent6"/>
                </a:solidFill>
                <a:latin typeface="Arial" panose="020B0604020202020204" pitchFamily="34" charset="0"/>
                <a:cs typeface="Arial" panose="020B0604020202020204" pitchFamily="34" charset="0"/>
              </a:rPr>
              <a:t>Pbo: 13.5 (9.3-15.9)</a:t>
            </a:r>
          </a:p>
          <a:p>
            <a:pPr algn="l">
              <a:lnSpc>
                <a:spcPct val="100000"/>
              </a:lnSpc>
              <a:spcAft>
                <a:spcPct val="0"/>
              </a:spcAft>
              <a:buClrTx/>
              <a:buFontTx/>
              <a:buNone/>
            </a:pPr>
            <a:r>
              <a:rPr lang="en-US" sz="1000" b="0" dirty="0">
                <a:latin typeface="Arial" panose="020B0604020202020204" pitchFamily="34" charset="0"/>
                <a:cs typeface="Arial" panose="020B0604020202020204" pitchFamily="34" charset="0"/>
              </a:rPr>
              <a:t>HR: 0.6 (0.38-0.94)</a:t>
            </a:r>
          </a:p>
        </p:txBody>
      </p:sp>
      <p:sp>
        <p:nvSpPr>
          <p:cNvPr id="254" name="TextBox 253">
            <a:extLst>
              <a:ext uri="{FF2B5EF4-FFF2-40B4-BE49-F238E27FC236}">
                <a16:creationId xmlns:a16="http://schemas.microsoft.com/office/drawing/2014/main" id="{E3430954-2854-7409-FDC1-921277D554AE}"/>
              </a:ext>
            </a:extLst>
          </p:cNvPr>
          <p:cNvSpPr txBox="1"/>
          <p:nvPr/>
        </p:nvSpPr>
        <p:spPr bwMode="auto">
          <a:xfrm>
            <a:off x="-24385" y="5113806"/>
            <a:ext cx="17714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Bef>
                <a:spcPct val="50000"/>
              </a:spcBef>
              <a:spcAft>
                <a:spcPct val="0"/>
              </a:spcAft>
              <a:buClrTx/>
              <a:buFontTx/>
              <a:buNone/>
            </a:pPr>
            <a:r>
              <a:rPr lang="en-US" sz="1200" b="1" dirty="0">
                <a:latin typeface="Arial" panose="020B0604020202020204" pitchFamily="34" charset="0"/>
                <a:cs typeface="Arial" panose="020B0604020202020204" pitchFamily="34" charset="0"/>
              </a:rPr>
              <a:t>Patients at risk, n</a:t>
            </a:r>
          </a:p>
        </p:txBody>
      </p:sp>
      <p:sp>
        <p:nvSpPr>
          <p:cNvPr id="255" name="TextBox 254">
            <a:extLst>
              <a:ext uri="{FF2B5EF4-FFF2-40B4-BE49-F238E27FC236}">
                <a16:creationId xmlns:a16="http://schemas.microsoft.com/office/drawing/2014/main" id="{68769DA2-EFEA-12DF-6EAF-128981700686}"/>
              </a:ext>
            </a:extLst>
          </p:cNvPr>
          <p:cNvSpPr txBox="1"/>
          <p:nvPr/>
        </p:nvSpPr>
        <p:spPr bwMode="auto">
          <a:xfrm>
            <a:off x="878049" y="5299250"/>
            <a:ext cx="8727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r">
              <a:lnSpc>
                <a:spcPct val="100000"/>
              </a:lnSpc>
              <a:spcAft>
                <a:spcPct val="0"/>
              </a:spcAft>
              <a:buClrTx/>
              <a:buFontTx/>
              <a:buNone/>
            </a:pPr>
            <a:r>
              <a:rPr lang="en-US" sz="1200" b="1" dirty="0">
                <a:solidFill>
                  <a:schemeClr val="accent1"/>
                </a:solidFill>
                <a:latin typeface="Arial" panose="020B0604020202020204" pitchFamily="34" charset="0"/>
                <a:cs typeface="Arial" panose="020B0604020202020204" pitchFamily="34" charset="0"/>
              </a:rPr>
              <a:t>Bema</a:t>
            </a:r>
          </a:p>
          <a:p>
            <a:pPr algn="r">
              <a:lnSpc>
                <a:spcPct val="100000"/>
              </a:lnSpc>
              <a:spcAft>
                <a:spcPct val="0"/>
              </a:spcAft>
              <a:buClrTx/>
              <a:buFontTx/>
              <a:buNone/>
            </a:pPr>
            <a:r>
              <a:rPr lang="en-US" sz="1200" b="1" dirty="0">
                <a:solidFill>
                  <a:schemeClr val="accent6"/>
                </a:solidFill>
                <a:latin typeface="Arial" panose="020B0604020202020204" pitchFamily="34" charset="0"/>
                <a:cs typeface="Arial" panose="020B0604020202020204" pitchFamily="34" charset="0"/>
              </a:rPr>
              <a:t>Placebo</a:t>
            </a:r>
          </a:p>
        </p:txBody>
      </p:sp>
      <p:sp>
        <p:nvSpPr>
          <p:cNvPr id="256" name="TextBox 255">
            <a:extLst>
              <a:ext uri="{FF2B5EF4-FFF2-40B4-BE49-F238E27FC236}">
                <a16:creationId xmlns:a16="http://schemas.microsoft.com/office/drawing/2014/main" id="{88578DF4-6C79-1AF2-B147-E5C1BD75F709}"/>
              </a:ext>
            </a:extLst>
          </p:cNvPr>
          <p:cNvSpPr txBox="1"/>
          <p:nvPr/>
        </p:nvSpPr>
        <p:spPr bwMode="auto">
          <a:xfrm>
            <a:off x="1673214" y="5299250"/>
            <a:ext cx="34628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nSpc>
                <a:spcPct val="100000"/>
              </a:lnSpc>
              <a:spcAft>
                <a:spcPct val="0"/>
              </a:spcAft>
              <a:buClrTx/>
              <a:buFontTx/>
              <a:buNone/>
              <a:tabLst>
                <a:tab pos="330200" algn="l"/>
                <a:tab pos="647700" algn="l"/>
                <a:tab pos="971550" algn="l"/>
                <a:tab pos="1287463" algn="l"/>
                <a:tab pos="1612900" algn="l"/>
                <a:tab pos="1924050" algn="l"/>
                <a:tab pos="2249488" algn="l"/>
                <a:tab pos="2601913" algn="l"/>
                <a:tab pos="2925763" algn="l"/>
              </a:tabLst>
            </a:pPr>
            <a:r>
              <a:rPr lang="en-US" sz="1200" b="0" dirty="0">
                <a:solidFill>
                  <a:schemeClr val="accent1"/>
                </a:solidFill>
                <a:latin typeface="Arial" panose="020B0604020202020204" pitchFamily="34" charset="0"/>
                <a:cs typeface="Arial" panose="020B0604020202020204" pitchFamily="34" charset="0"/>
              </a:rPr>
              <a:t>77	68	63	51	45	39	28	14	4	0</a:t>
            </a:r>
          </a:p>
          <a:p>
            <a:pPr>
              <a:lnSpc>
                <a:spcPct val="100000"/>
              </a:lnSpc>
              <a:spcAft>
                <a:spcPct val="0"/>
              </a:spcAft>
              <a:buClrTx/>
              <a:buFontTx/>
              <a:buNone/>
              <a:tabLst>
                <a:tab pos="330200" algn="l"/>
                <a:tab pos="647700" algn="l"/>
                <a:tab pos="971550" algn="l"/>
                <a:tab pos="1287463" algn="l"/>
                <a:tab pos="1612900" algn="l"/>
                <a:tab pos="1924050" algn="l"/>
                <a:tab pos="2287588" algn="l"/>
                <a:tab pos="2601913" algn="l"/>
                <a:tab pos="2925763" algn="l"/>
              </a:tabLst>
            </a:pPr>
            <a:r>
              <a:rPr lang="en-US" sz="1200" b="0" dirty="0">
                <a:solidFill>
                  <a:schemeClr val="accent6"/>
                </a:solidFill>
                <a:latin typeface="Arial" panose="020B0604020202020204" pitchFamily="34" charset="0"/>
                <a:cs typeface="Arial" panose="020B0604020202020204" pitchFamily="34" charset="0"/>
              </a:rPr>
              <a:t>78	68	58	44	36	25	13	5	2	0</a:t>
            </a:r>
          </a:p>
        </p:txBody>
      </p:sp>
      <p:sp>
        <p:nvSpPr>
          <p:cNvPr id="257" name="Freeform: Shape 256">
            <a:extLst>
              <a:ext uri="{FF2B5EF4-FFF2-40B4-BE49-F238E27FC236}">
                <a16:creationId xmlns:a16="http://schemas.microsoft.com/office/drawing/2014/main" id="{75447CFC-F837-DDB0-17DB-3760C5B30620}"/>
              </a:ext>
            </a:extLst>
          </p:cNvPr>
          <p:cNvSpPr/>
          <p:nvPr/>
        </p:nvSpPr>
        <p:spPr bwMode="auto">
          <a:xfrm>
            <a:off x="5204945" y="2408732"/>
            <a:ext cx="3030196" cy="2275604"/>
          </a:xfrm>
          <a:custGeom>
            <a:avLst/>
            <a:gdLst>
              <a:gd name="connsiteX0" fmla="*/ 0 w 3166804"/>
              <a:gd name="connsiteY0" fmla="*/ 0 h 2392632"/>
              <a:gd name="connsiteX1" fmla="*/ 0 w 3166804"/>
              <a:gd name="connsiteY1" fmla="*/ 2392632 h 2392632"/>
              <a:gd name="connsiteX2" fmla="*/ 3166804 w 3166804"/>
              <a:gd name="connsiteY2" fmla="*/ 2392632 h 2392632"/>
            </a:gdLst>
            <a:ahLst/>
            <a:cxnLst>
              <a:cxn ang="0">
                <a:pos x="connsiteX0" y="connsiteY0"/>
              </a:cxn>
              <a:cxn ang="0">
                <a:pos x="connsiteX1" y="connsiteY1"/>
              </a:cxn>
              <a:cxn ang="0">
                <a:pos x="connsiteX2" y="connsiteY2"/>
              </a:cxn>
            </a:cxnLst>
            <a:rect l="l" t="t" r="r" b="b"/>
            <a:pathLst>
              <a:path w="3166804" h="2392632">
                <a:moveTo>
                  <a:pt x="0" y="0"/>
                </a:moveTo>
                <a:lnTo>
                  <a:pt x="0" y="2392632"/>
                </a:lnTo>
                <a:lnTo>
                  <a:pt x="3166804" y="2392632"/>
                </a:lnTo>
              </a:path>
            </a:pathLst>
          </a:custGeom>
          <a:noFill/>
          <a:ln w="1270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258" name="Group 257">
            <a:extLst>
              <a:ext uri="{FF2B5EF4-FFF2-40B4-BE49-F238E27FC236}">
                <a16:creationId xmlns:a16="http://schemas.microsoft.com/office/drawing/2014/main" id="{121BC1FD-9A78-826E-EA92-3A18B5DC4D25}"/>
              </a:ext>
            </a:extLst>
          </p:cNvPr>
          <p:cNvGrpSpPr/>
          <p:nvPr/>
        </p:nvGrpSpPr>
        <p:grpSpPr>
          <a:xfrm>
            <a:off x="5204945" y="4686187"/>
            <a:ext cx="2896836" cy="64785"/>
            <a:chOff x="1562254" y="4975521"/>
            <a:chExt cx="2896836" cy="131422"/>
          </a:xfrm>
        </p:grpSpPr>
        <p:cxnSp>
          <p:nvCxnSpPr>
            <p:cNvPr id="259" name="Straight Connector 258">
              <a:extLst>
                <a:ext uri="{FF2B5EF4-FFF2-40B4-BE49-F238E27FC236}">
                  <a16:creationId xmlns:a16="http://schemas.microsoft.com/office/drawing/2014/main" id="{2CA6207A-8AD7-D6F3-C79B-344466EEB46B}"/>
                </a:ext>
              </a:extLst>
            </p:cNvPr>
            <p:cNvCxnSpPr/>
            <p:nvPr/>
          </p:nvCxnSpPr>
          <p:spPr bwMode="auto">
            <a:xfrm>
              <a:off x="1562254"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0" name="Straight Connector 259">
              <a:extLst>
                <a:ext uri="{FF2B5EF4-FFF2-40B4-BE49-F238E27FC236}">
                  <a16:creationId xmlns:a16="http://schemas.microsoft.com/office/drawing/2014/main" id="{375AD986-6FCE-E69F-8246-E52E9B2C64D9}"/>
                </a:ext>
              </a:extLst>
            </p:cNvPr>
            <p:cNvCxnSpPr/>
            <p:nvPr/>
          </p:nvCxnSpPr>
          <p:spPr bwMode="auto">
            <a:xfrm>
              <a:off x="1884125"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1" name="Straight Connector 260">
              <a:extLst>
                <a:ext uri="{FF2B5EF4-FFF2-40B4-BE49-F238E27FC236}">
                  <a16:creationId xmlns:a16="http://schemas.microsoft.com/office/drawing/2014/main" id="{1EF6E18E-00A8-C99C-5B6C-6DD7B64CEC05}"/>
                </a:ext>
              </a:extLst>
            </p:cNvPr>
            <p:cNvCxnSpPr/>
            <p:nvPr/>
          </p:nvCxnSpPr>
          <p:spPr bwMode="auto">
            <a:xfrm>
              <a:off x="2205996"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2" name="Straight Connector 261">
              <a:extLst>
                <a:ext uri="{FF2B5EF4-FFF2-40B4-BE49-F238E27FC236}">
                  <a16:creationId xmlns:a16="http://schemas.microsoft.com/office/drawing/2014/main" id="{E45F4BC4-04F1-1404-25E0-4EFDCB1EC647}"/>
                </a:ext>
              </a:extLst>
            </p:cNvPr>
            <p:cNvCxnSpPr/>
            <p:nvPr/>
          </p:nvCxnSpPr>
          <p:spPr bwMode="auto">
            <a:xfrm>
              <a:off x="2527867"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3" name="Straight Connector 262">
              <a:extLst>
                <a:ext uri="{FF2B5EF4-FFF2-40B4-BE49-F238E27FC236}">
                  <a16:creationId xmlns:a16="http://schemas.microsoft.com/office/drawing/2014/main" id="{99F21E1D-697E-95B1-CFEC-07402433B729}"/>
                </a:ext>
              </a:extLst>
            </p:cNvPr>
            <p:cNvCxnSpPr/>
            <p:nvPr/>
          </p:nvCxnSpPr>
          <p:spPr bwMode="auto">
            <a:xfrm>
              <a:off x="2849738"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4" name="Straight Connector 263">
              <a:extLst>
                <a:ext uri="{FF2B5EF4-FFF2-40B4-BE49-F238E27FC236}">
                  <a16:creationId xmlns:a16="http://schemas.microsoft.com/office/drawing/2014/main" id="{E8BF0C91-0747-AFCC-E76C-3B880E944FAE}"/>
                </a:ext>
              </a:extLst>
            </p:cNvPr>
            <p:cNvCxnSpPr/>
            <p:nvPr/>
          </p:nvCxnSpPr>
          <p:spPr bwMode="auto">
            <a:xfrm>
              <a:off x="3171609"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5" name="Straight Connector 264">
              <a:extLst>
                <a:ext uri="{FF2B5EF4-FFF2-40B4-BE49-F238E27FC236}">
                  <a16:creationId xmlns:a16="http://schemas.microsoft.com/office/drawing/2014/main" id="{0DD00ACD-BC3A-CCFC-4A8E-294A85E6A35C}"/>
                </a:ext>
              </a:extLst>
            </p:cNvPr>
            <p:cNvCxnSpPr/>
            <p:nvPr/>
          </p:nvCxnSpPr>
          <p:spPr bwMode="auto">
            <a:xfrm>
              <a:off x="3493480"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6" name="Straight Connector 265">
              <a:extLst>
                <a:ext uri="{FF2B5EF4-FFF2-40B4-BE49-F238E27FC236}">
                  <a16:creationId xmlns:a16="http://schemas.microsoft.com/office/drawing/2014/main" id="{8A4156BE-F8AC-3580-7CF8-F9E2243A1C2B}"/>
                </a:ext>
              </a:extLst>
            </p:cNvPr>
            <p:cNvCxnSpPr/>
            <p:nvPr/>
          </p:nvCxnSpPr>
          <p:spPr bwMode="auto">
            <a:xfrm>
              <a:off x="3815351"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7" name="Straight Connector 266">
              <a:extLst>
                <a:ext uri="{FF2B5EF4-FFF2-40B4-BE49-F238E27FC236}">
                  <a16:creationId xmlns:a16="http://schemas.microsoft.com/office/drawing/2014/main" id="{9D550737-D589-73F6-6CC8-3BF4CB936474}"/>
                </a:ext>
              </a:extLst>
            </p:cNvPr>
            <p:cNvCxnSpPr/>
            <p:nvPr/>
          </p:nvCxnSpPr>
          <p:spPr bwMode="auto">
            <a:xfrm>
              <a:off x="4137222"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268" name="Straight Connector 267">
              <a:extLst>
                <a:ext uri="{FF2B5EF4-FFF2-40B4-BE49-F238E27FC236}">
                  <a16:creationId xmlns:a16="http://schemas.microsoft.com/office/drawing/2014/main" id="{3BA7487A-093F-A3D3-430C-7E14328C755C}"/>
                </a:ext>
              </a:extLst>
            </p:cNvPr>
            <p:cNvCxnSpPr/>
            <p:nvPr/>
          </p:nvCxnSpPr>
          <p:spPr bwMode="auto">
            <a:xfrm>
              <a:off x="4459090" y="4975521"/>
              <a:ext cx="0" cy="131422"/>
            </a:xfrm>
            <a:prstGeom prst="line">
              <a:avLst/>
            </a:prstGeom>
            <a:noFill/>
            <a:ln w="12700" cap="flat" cmpd="sng" algn="ctr">
              <a:solidFill>
                <a:schemeClr val="tx1"/>
              </a:solidFill>
              <a:prstDash val="solid"/>
              <a:round/>
              <a:headEnd type="none" w="med" len="med"/>
              <a:tailEnd type="none" w="med" len="med"/>
            </a:ln>
            <a:effectLst/>
          </p:spPr>
        </p:cxnSp>
      </p:grpSp>
      <p:sp>
        <p:nvSpPr>
          <p:cNvPr id="269" name="TextBox 268">
            <a:extLst>
              <a:ext uri="{FF2B5EF4-FFF2-40B4-BE49-F238E27FC236}">
                <a16:creationId xmlns:a16="http://schemas.microsoft.com/office/drawing/2014/main" id="{C8CE8BD5-412D-C168-DA49-98ACB3640D6A}"/>
              </a:ext>
            </a:extLst>
          </p:cNvPr>
          <p:cNvSpPr txBox="1"/>
          <p:nvPr/>
        </p:nvSpPr>
        <p:spPr bwMode="auto">
          <a:xfrm>
            <a:off x="7600155"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24</a:t>
            </a:r>
          </a:p>
        </p:txBody>
      </p:sp>
      <p:sp>
        <p:nvSpPr>
          <p:cNvPr id="270" name="TextBox 269">
            <a:extLst>
              <a:ext uri="{FF2B5EF4-FFF2-40B4-BE49-F238E27FC236}">
                <a16:creationId xmlns:a16="http://schemas.microsoft.com/office/drawing/2014/main" id="{30F0A5DA-AC0C-A2F6-2E2A-D966E8B99CA6}"/>
              </a:ext>
            </a:extLst>
          </p:cNvPr>
          <p:cNvSpPr txBox="1"/>
          <p:nvPr/>
        </p:nvSpPr>
        <p:spPr bwMode="auto">
          <a:xfrm>
            <a:off x="7938699"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27</a:t>
            </a:r>
          </a:p>
        </p:txBody>
      </p:sp>
      <p:sp>
        <p:nvSpPr>
          <p:cNvPr id="271" name="TextBox 270">
            <a:extLst>
              <a:ext uri="{FF2B5EF4-FFF2-40B4-BE49-F238E27FC236}">
                <a16:creationId xmlns:a16="http://schemas.microsoft.com/office/drawing/2014/main" id="{2B84FAB3-F752-12E0-D0C8-70C0C391A9DD}"/>
              </a:ext>
            </a:extLst>
          </p:cNvPr>
          <p:cNvSpPr txBox="1"/>
          <p:nvPr/>
        </p:nvSpPr>
        <p:spPr bwMode="auto">
          <a:xfrm>
            <a:off x="7286337"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21</a:t>
            </a:r>
          </a:p>
        </p:txBody>
      </p:sp>
      <p:sp>
        <p:nvSpPr>
          <p:cNvPr id="272" name="TextBox 271">
            <a:extLst>
              <a:ext uri="{FF2B5EF4-FFF2-40B4-BE49-F238E27FC236}">
                <a16:creationId xmlns:a16="http://schemas.microsoft.com/office/drawing/2014/main" id="{C5E42A02-0C82-3204-6CD2-28788372ADCC}"/>
              </a:ext>
            </a:extLst>
          </p:cNvPr>
          <p:cNvSpPr txBox="1"/>
          <p:nvPr/>
        </p:nvSpPr>
        <p:spPr bwMode="auto">
          <a:xfrm>
            <a:off x="6958092"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18</a:t>
            </a:r>
          </a:p>
        </p:txBody>
      </p:sp>
      <p:sp>
        <p:nvSpPr>
          <p:cNvPr id="273" name="TextBox 272">
            <a:extLst>
              <a:ext uri="{FF2B5EF4-FFF2-40B4-BE49-F238E27FC236}">
                <a16:creationId xmlns:a16="http://schemas.microsoft.com/office/drawing/2014/main" id="{83272420-56B3-8A49-6A9B-89ABF5BC1772}"/>
              </a:ext>
            </a:extLst>
          </p:cNvPr>
          <p:cNvSpPr txBox="1"/>
          <p:nvPr/>
        </p:nvSpPr>
        <p:spPr bwMode="auto">
          <a:xfrm>
            <a:off x="6638863"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15</a:t>
            </a:r>
          </a:p>
        </p:txBody>
      </p:sp>
      <p:sp>
        <p:nvSpPr>
          <p:cNvPr id="274" name="TextBox 273">
            <a:extLst>
              <a:ext uri="{FF2B5EF4-FFF2-40B4-BE49-F238E27FC236}">
                <a16:creationId xmlns:a16="http://schemas.microsoft.com/office/drawing/2014/main" id="{99607053-92F0-CED7-0C24-30FE44156C4C}"/>
              </a:ext>
            </a:extLst>
          </p:cNvPr>
          <p:cNvSpPr txBox="1"/>
          <p:nvPr/>
        </p:nvSpPr>
        <p:spPr bwMode="auto">
          <a:xfrm>
            <a:off x="6330455" y="4736818"/>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12</a:t>
            </a:r>
          </a:p>
        </p:txBody>
      </p:sp>
      <p:sp>
        <p:nvSpPr>
          <p:cNvPr id="275" name="TextBox 274">
            <a:extLst>
              <a:ext uri="{FF2B5EF4-FFF2-40B4-BE49-F238E27FC236}">
                <a16:creationId xmlns:a16="http://schemas.microsoft.com/office/drawing/2014/main" id="{EB7F3CFE-1683-BC93-E438-A05AD8C21A6C}"/>
              </a:ext>
            </a:extLst>
          </p:cNvPr>
          <p:cNvSpPr txBox="1"/>
          <p:nvPr/>
        </p:nvSpPr>
        <p:spPr bwMode="auto">
          <a:xfrm>
            <a:off x="6032586" y="4736818"/>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9</a:t>
            </a:r>
          </a:p>
        </p:txBody>
      </p:sp>
      <p:sp>
        <p:nvSpPr>
          <p:cNvPr id="276" name="TextBox 275">
            <a:extLst>
              <a:ext uri="{FF2B5EF4-FFF2-40B4-BE49-F238E27FC236}">
                <a16:creationId xmlns:a16="http://schemas.microsoft.com/office/drawing/2014/main" id="{B92B5AB2-4EB3-4F52-EF2B-6185A03AAF0C}"/>
              </a:ext>
            </a:extLst>
          </p:cNvPr>
          <p:cNvSpPr txBox="1"/>
          <p:nvPr/>
        </p:nvSpPr>
        <p:spPr bwMode="auto">
          <a:xfrm>
            <a:off x="5715161" y="4736818"/>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6</a:t>
            </a:r>
          </a:p>
        </p:txBody>
      </p:sp>
      <p:sp>
        <p:nvSpPr>
          <p:cNvPr id="277" name="TextBox 276">
            <a:extLst>
              <a:ext uri="{FF2B5EF4-FFF2-40B4-BE49-F238E27FC236}">
                <a16:creationId xmlns:a16="http://schemas.microsoft.com/office/drawing/2014/main" id="{1543B957-5146-1D9F-D8A6-B57CCA4F7F93}"/>
              </a:ext>
            </a:extLst>
          </p:cNvPr>
          <p:cNvSpPr txBox="1"/>
          <p:nvPr/>
        </p:nvSpPr>
        <p:spPr bwMode="auto">
          <a:xfrm>
            <a:off x="5390522" y="4736818"/>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3</a:t>
            </a:r>
          </a:p>
        </p:txBody>
      </p:sp>
      <p:sp>
        <p:nvSpPr>
          <p:cNvPr id="278" name="TextBox 277">
            <a:extLst>
              <a:ext uri="{FF2B5EF4-FFF2-40B4-BE49-F238E27FC236}">
                <a16:creationId xmlns:a16="http://schemas.microsoft.com/office/drawing/2014/main" id="{568A866F-F41C-28A4-F51D-F187756CDB04}"/>
              </a:ext>
            </a:extLst>
          </p:cNvPr>
          <p:cNvSpPr txBox="1"/>
          <p:nvPr/>
        </p:nvSpPr>
        <p:spPr bwMode="auto">
          <a:xfrm>
            <a:off x="5072088" y="4736818"/>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a:t>
            </a:r>
          </a:p>
        </p:txBody>
      </p:sp>
      <p:sp>
        <p:nvSpPr>
          <p:cNvPr id="279" name="Freeform: Shape 278">
            <a:extLst>
              <a:ext uri="{FF2B5EF4-FFF2-40B4-BE49-F238E27FC236}">
                <a16:creationId xmlns:a16="http://schemas.microsoft.com/office/drawing/2014/main" id="{0354B96A-CB40-DDDA-2889-B4BE021AF41D}"/>
              </a:ext>
            </a:extLst>
          </p:cNvPr>
          <p:cNvSpPr/>
          <p:nvPr/>
        </p:nvSpPr>
        <p:spPr bwMode="auto">
          <a:xfrm>
            <a:off x="5221198" y="2509259"/>
            <a:ext cx="2799210" cy="1421098"/>
          </a:xfrm>
          <a:custGeom>
            <a:avLst/>
            <a:gdLst>
              <a:gd name="connsiteX0" fmla="*/ 2799210 w 2799210"/>
              <a:gd name="connsiteY0" fmla="*/ 1421098 h 1421098"/>
              <a:gd name="connsiteX1" fmla="*/ 2730174 w 2799210"/>
              <a:gd name="connsiteY1" fmla="*/ 1421098 h 1421098"/>
              <a:gd name="connsiteX2" fmla="*/ 2730174 w 2799210"/>
              <a:gd name="connsiteY2" fmla="*/ 1045959 h 1421098"/>
              <a:gd name="connsiteX3" fmla="*/ 2149231 w 2799210"/>
              <a:gd name="connsiteY3" fmla="*/ 1045959 h 1421098"/>
              <a:gd name="connsiteX4" fmla="*/ 2149231 w 2799210"/>
              <a:gd name="connsiteY4" fmla="*/ 970411 h 1421098"/>
              <a:gd name="connsiteX5" fmla="*/ 2059354 w 2799210"/>
              <a:gd name="connsiteY5" fmla="*/ 970411 h 1421098"/>
              <a:gd name="connsiteX6" fmla="*/ 2059354 w 2799210"/>
              <a:gd name="connsiteY6" fmla="*/ 907888 h 1421098"/>
              <a:gd name="connsiteX7" fmla="*/ 1727200 w 2799210"/>
              <a:gd name="connsiteY7" fmla="*/ 907888 h 1421098"/>
              <a:gd name="connsiteX8" fmla="*/ 1727200 w 2799210"/>
              <a:gd name="connsiteY8" fmla="*/ 860995 h 1421098"/>
              <a:gd name="connsiteX9" fmla="*/ 1624297 w 2799210"/>
              <a:gd name="connsiteY9" fmla="*/ 860995 h 1421098"/>
              <a:gd name="connsiteX10" fmla="*/ 1624297 w 2799210"/>
              <a:gd name="connsiteY10" fmla="*/ 823221 h 1421098"/>
              <a:gd name="connsiteX11" fmla="*/ 1524000 w 2799210"/>
              <a:gd name="connsiteY11" fmla="*/ 823221 h 1421098"/>
              <a:gd name="connsiteX12" fmla="*/ 1524000 w 2799210"/>
              <a:gd name="connsiteY12" fmla="*/ 776329 h 1421098"/>
              <a:gd name="connsiteX13" fmla="*/ 1483620 w 2799210"/>
              <a:gd name="connsiteY13" fmla="*/ 776329 h 1421098"/>
              <a:gd name="connsiteX14" fmla="*/ 1483620 w 2799210"/>
              <a:gd name="connsiteY14" fmla="*/ 738554 h 1421098"/>
              <a:gd name="connsiteX15" fmla="*/ 1440636 w 2799210"/>
              <a:gd name="connsiteY15" fmla="*/ 738554 h 1421098"/>
              <a:gd name="connsiteX16" fmla="*/ 1440636 w 2799210"/>
              <a:gd name="connsiteY16" fmla="*/ 694267 h 1421098"/>
              <a:gd name="connsiteX17" fmla="*/ 1270000 w 2799210"/>
              <a:gd name="connsiteY17" fmla="*/ 694267 h 1421098"/>
              <a:gd name="connsiteX18" fmla="*/ 1270000 w 2799210"/>
              <a:gd name="connsiteY18" fmla="*/ 649980 h 1421098"/>
              <a:gd name="connsiteX19" fmla="*/ 1163190 w 2799210"/>
              <a:gd name="connsiteY19" fmla="*/ 649980 h 1421098"/>
              <a:gd name="connsiteX20" fmla="*/ 1163190 w 2799210"/>
              <a:gd name="connsiteY20" fmla="*/ 593970 h 1421098"/>
              <a:gd name="connsiteX21" fmla="*/ 1157979 w 2799210"/>
              <a:gd name="connsiteY21" fmla="*/ 593970 h 1421098"/>
              <a:gd name="connsiteX22" fmla="*/ 1157979 w 2799210"/>
              <a:gd name="connsiteY22" fmla="*/ 557498 h 1421098"/>
              <a:gd name="connsiteX23" fmla="*/ 1018605 w 2799210"/>
              <a:gd name="connsiteY23" fmla="*/ 557498 h 1421098"/>
              <a:gd name="connsiteX24" fmla="*/ 1018605 w 2799210"/>
              <a:gd name="connsiteY24" fmla="*/ 526236 h 1421098"/>
              <a:gd name="connsiteX25" fmla="*/ 903979 w 2799210"/>
              <a:gd name="connsiteY25" fmla="*/ 526236 h 1421098"/>
              <a:gd name="connsiteX26" fmla="*/ 903979 w 2799210"/>
              <a:gd name="connsiteY26" fmla="*/ 489765 h 1421098"/>
              <a:gd name="connsiteX27" fmla="*/ 768513 w 2799210"/>
              <a:gd name="connsiteY27" fmla="*/ 489765 h 1421098"/>
              <a:gd name="connsiteX28" fmla="*/ 768513 w 2799210"/>
              <a:gd name="connsiteY28" fmla="*/ 437662 h 1421098"/>
              <a:gd name="connsiteX29" fmla="*/ 728133 w 2799210"/>
              <a:gd name="connsiteY29" fmla="*/ 437662 h 1421098"/>
              <a:gd name="connsiteX30" fmla="*/ 728133 w 2799210"/>
              <a:gd name="connsiteY30" fmla="*/ 362113 h 1421098"/>
              <a:gd name="connsiteX31" fmla="*/ 700779 w 2799210"/>
              <a:gd name="connsiteY31" fmla="*/ 362113 h 1421098"/>
              <a:gd name="connsiteX32" fmla="*/ 700779 w 2799210"/>
              <a:gd name="connsiteY32" fmla="*/ 317826 h 1421098"/>
              <a:gd name="connsiteX33" fmla="*/ 535354 w 2799210"/>
              <a:gd name="connsiteY33" fmla="*/ 317826 h 1421098"/>
              <a:gd name="connsiteX34" fmla="*/ 535354 w 2799210"/>
              <a:gd name="connsiteY34" fmla="*/ 285262 h 1421098"/>
              <a:gd name="connsiteX35" fmla="*/ 519723 w 2799210"/>
              <a:gd name="connsiteY35" fmla="*/ 285262 h 1421098"/>
              <a:gd name="connsiteX36" fmla="*/ 519723 w 2799210"/>
              <a:gd name="connsiteY36" fmla="*/ 240975 h 1421098"/>
              <a:gd name="connsiteX37" fmla="*/ 467620 w 2799210"/>
              <a:gd name="connsiteY37" fmla="*/ 240975 h 1421098"/>
              <a:gd name="connsiteX38" fmla="*/ 467620 w 2799210"/>
              <a:gd name="connsiteY38" fmla="*/ 209713 h 1421098"/>
              <a:gd name="connsiteX39" fmla="*/ 433754 w 2799210"/>
              <a:gd name="connsiteY39" fmla="*/ 209713 h 1421098"/>
              <a:gd name="connsiteX40" fmla="*/ 433754 w 2799210"/>
              <a:gd name="connsiteY40" fmla="*/ 161518 h 1421098"/>
              <a:gd name="connsiteX41" fmla="*/ 225344 w 2799210"/>
              <a:gd name="connsiteY41" fmla="*/ 161518 h 1421098"/>
              <a:gd name="connsiteX42" fmla="*/ 225344 w 2799210"/>
              <a:gd name="connsiteY42" fmla="*/ 123744 h 1421098"/>
              <a:gd name="connsiteX43" fmla="*/ 162820 w 2799210"/>
              <a:gd name="connsiteY43" fmla="*/ 123744 h 1421098"/>
              <a:gd name="connsiteX44" fmla="*/ 162820 w 2799210"/>
              <a:gd name="connsiteY44" fmla="*/ 84667 h 1421098"/>
              <a:gd name="connsiteX45" fmla="*/ 80759 w 2799210"/>
              <a:gd name="connsiteY45" fmla="*/ 84667 h 1421098"/>
              <a:gd name="connsiteX46" fmla="*/ 80759 w 2799210"/>
              <a:gd name="connsiteY46" fmla="*/ 52103 h 1421098"/>
              <a:gd name="connsiteX47" fmla="*/ 29959 w 2799210"/>
              <a:gd name="connsiteY47" fmla="*/ 52103 h 1421098"/>
              <a:gd name="connsiteX48" fmla="*/ 29959 w 2799210"/>
              <a:gd name="connsiteY48" fmla="*/ 22144 h 1421098"/>
              <a:gd name="connsiteX49" fmla="*/ 13026 w 2799210"/>
              <a:gd name="connsiteY49" fmla="*/ 22144 h 1421098"/>
              <a:gd name="connsiteX50" fmla="*/ 13026 w 2799210"/>
              <a:gd name="connsiteY50" fmla="*/ 0 h 1421098"/>
              <a:gd name="connsiteX51" fmla="*/ 0 w 2799210"/>
              <a:gd name="connsiteY51" fmla="*/ 0 h 142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99210" h="1421098">
                <a:moveTo>
                  <a:pt x="2799210" y="1421098"/>
                </a:moveTo>
                <a:lnTo>
                  <a:pt x="2730174" y="1421098"/>
                </a:lnTo>
                <a:lnTo>
                  <a:pt x="2730174" y="1045959"/>
                </a:lnTo>
                <a:lnTo>
                  <a:pt x="2149231" y="1045959"/>
                </a:lnTo>
                <a:lnTo>
                  <a:pt x="2149231" y="970411"/>
                </a:lnTo>
                <a:lnTo>
                  <a:pt x="2059354" y="970411"/>
                </a:lnTo>
                <a:lnTo>
                  <a:pt x="2059354" y="907888"/>
                </a:lnTo>
                <a:lnTo>
                  <a:pt x="1727200" y="907888"/>
                </a:lnTo>
                <a:lnTo>
                  <a:pt x="1727200" y="860995"/>
                </a:lnTo>
                <a:lnTo>
                  <a:pt x="1624297" y="860995"/>
                </a:lnTo>
                <a:lnTo>
                  <a:pt x="1624297" y="823221"/>
                </a:lnTo>
                <a:lnTo>
                  <a:pt x="1524000" y="823221"/>
                </a:lnTo>
                <a:lnTo>
                  <a:pt x="1524000" y="776329"/>
                </a:lnTo>
                <a:lnTo>
                  <a:pt x="1483620" y="776329"/>
                </a:lnTo>
                <a:lnTo>
                  <a:pt x="1483620" y="738554"/>
                </a:lnTo>
                <a:lnTo>
                  <a:pt x="1440636" y="738554"/>
                </a:lnTo>
                <a:lnTo>
                  <a:pt x="1440636" y="694267"/>
                </a:lnTo>
                <a:lnTo>
                  <a:pt x="1270000" y="694267"/>
                </a:lnTo>
                <a:lnTo>
                  <a:pt x="1270000" y="649980"/>
                </a:lnTo>
                <a:lnTo>
                  <a:pt x="1163190" y="649980"/>
                </a:lnTo>
                <a:lnTo>
                  <a:pt x="1163190" y="593970"/>
                </a:lnTo>
                <a:lnTo>
                  <a:pt x="1157979" y="593970"/>
                </a:lnTo>
                <a:lnTo>
                  <a:pt x="1157979" y="557498"/>
                </a:lnTo>
                <a:lnTo>
                  <a:pt x="1018605" y="557498"/>
                </a:lnTo>
                <a:lnTo>
                  <a:pt x="1018605" y="526236"/>
                </a:lnTo>
                <a:lnTo>
                  <a:pt x="903979" y="526236"/>
                </a:lnTo>
                <a:lnTo>
                  <a:pt x="903979" y="489765"/>
                </a:lnTo>
                <a:lnTo>
                  <a:pt x="768513" y="489765"/>
                </a:lnTo>
                <a:lnTo>
                  <a:pt x="768513" y="437662"/>
                </a:lnTo>
                <a:lnTo>
                  <a:pt x="728133" y="437662"/>
                </a:lnTo>
                <a:lnTo>
                  <a:pt x="728133" y="362113"/>
                </a:lnTo>
                <a:lnTo>
                  <a:pt x="700779" y="362113"/>
                </a:lnTo>
                <a:lnTo>
                  <a:pt x="700779" y="317826"/>
                </a:lnTo>
                <a:lnTo>
                  <a:pt x="535354" y="317826"/>
                </a:lnTo>
                <a:lnTo>
                  <a:pt x="535354" y="285262"/>
                </a:lnTo>
                <a:lnTo>
                  <a:pt x="519723" y="285262"/>
                </a:lnTo>
                <a:lnTo>
                  <a:pt x="519723" y="240975"/>
                </a:lnTo>
                <a:lnTo>
                  <a:pt x="467620" y="240975"/>
                </a:lnTo>
                <a:lnTo>
                  <a:pt x="467620" y="209713"/>
                </a:lnTo>
                <a:lnTo>
                  <a:pt x="433754" y="209713"/>
                </a:lnTo>
                <a:lnTo>
                  <a:pt x="433754" y="161518"/>
                </a:lnTo>
                <a:lnTo>
                  <a:pt x="225344" y="161518"/>
                </a:lnTo>
                <a:lnTo>
                  <a:pt x="225344" y="123744"/>
                </a:lnTo>
                <a:lnTo>
                  <a:pt x="162820" y="123744"/>
                </a:lnTo>
                <a:lnTo>
                  <a:pt x="162820" y="84667"/>
                </a:lnTo>
                <a:lnTo>
                  <a:pt x="80759" y="84667"/>
                </a:lnTo>
                <a:lnTo>
                  <a:pt x="80759" y="52103"/>
                </a:lnTo>
                <a:lnTo>
                  <a:pt x="29959" y="52103"/>
                </a:lnTo>
                <a:lnTo>
                  <a:pt x="29959" y="22144"/>
                </a:lnTo>
                <a:lnTo>
                  <a:pt x="13026" y="22144"/>
                </a:lnTo>
                <a:lnTo>
                  <a:pt x="13026" y="0"/>
                </a:lnTo>
                <a:lnTo>
                  <a:pt x="0" y="0"/>
                </a:lnTo>
              </a:path>
            </a:pathLst>
          </a:custGeom>
          <a:noFill/>
          <a:ln w="28575">
            <a:solidFill>
              <a:schemeClr val="accent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377" name="Group 376">
            <a:extLst>
              <a:ext uri="{FF2B5EF4-FFF2-40B4-BE49-F238E27FC236}">
                <a16:creationId xmlns:a16="http://schemas.microsoft.com/office/drawing/2014/main" id="{98478A5E-3ADD-553A-968F-748B4E18A36D}"/>
              </a:ext>
            </a:extLst>
          </p:cNvPr>
          <p:cNvGrpSpPr/>
          <p:nvPr/>
        </p:nvGrpSpPr>
        <p:grpSpPr>
          <a:xfrm>
            <a:off x="5169707" y="2480356"/>
            <a:ext cx="2891766" cy="1492887"/>
            <a:chOff x="4885227" y="2653076"/>
            <a:chExt cx="2891766" cy="1492887"/>
          </a:xfrm>
        </p:grpSpPr>
        <p:grpSp>
          <p:nvGrpSpPr>
            <p:cNvPr id="283" name="Group 282">
              <a:extLst>
                <a:ext uri="{FF2B5EF4-FFF2-40B4-BE49-F238E27FC236}">
                  <a16:creationId xmlns:a16="http://schemas.microsoft.com/office/drawing/2014/main" id="{C9FFF2FE-CC4D-1C80-26A5-13883E82413D}"/>
                </a:ext>
              </a:extLst>
            </p:cNvPr>
            <p:cNvGrpSpPr/>
            <p:nvPr/>
          </p:nvGrpSpPr>
          <p:grpSpPr>
            <a:xfrm>
              <a:off x="7702673" y="4067662"/>
              <a:ext cx="74320" cy="78301"/>
              <a:chOff x="4476223" y="4289098"/>
              <a:chExt cx="74320" cy="78301"/>
            </a:xfrm>
          </p:grpSpPr>
          <p:cxnSp>
            <p:nvCxnSpPr>
              <p:cNvPr id="284" name="Straight Connector 283">
                <a:extLst>
                  <a:ext uri="{FF2B5EF4-FFF2-40B4-BE49-F238E27FC236}">
                    <a16:creationId xmlns:a16="http://schemas.microsoft.com/office/drawing/2014/main" id="{66AB09F0-ED26-0303-30F6-C895146D4E57}"/>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285" name="Straight Connector 284">
                <a:extLst>
                  <a:ext uri="{FF2B5EF4-FFF2-40B4-BE49-F238E27FC236}">
                    <a16:creationId xmlns:a16="http://schemas.microsoft.com/office/drawing/2014/main" id="{8881FDF8-806D-9F77-5C95-02D3A0F1C253}"/>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286" name="Group 285">
              <a:extLst>
                <a:ext uri="{FF2B5EF4-FFF2-40B4-BE49-F238E27FC236}">
                  <a16:creationId xmlns:a16="http://schemas.microsoft.com/office/drawing/2014/main" id="{9ED58327-D204-35F9-2764-F91C879F9174}"/>
                </a:ext>
              </a:extLst>
            </p:cNvPr>
            <p:cNvGrpSpPr/>
            <p:nvPr/>
          </p:nvGrpSpPr>
          <p:grpSpPr>
            <a:xfrm>
              <a:off x="7573719" y="3689919"/>
              <a:ext cx="74320" cy="78301"/>
              <a:chOff x="4476223" y="4289098"/>
              <a:chExt cx="74320" cy="78301"/>
            </a:xfrm>
          </p:grpSpPr>
          <p:cxnSp>
            <p:nvCxnSpPr>
              <p:cNvPr id="287" name="Straight Connector 286">
                <a:extLst>
                  <a:ext uri="{FF2B5EF4-FFF2-40B4-BE49-F238E27FC236}">
                    <a16:creationId xmlns:a16="http://schemas.microsoft.com/office/drawing/2014/main" id="{7DD79A69-5881-458F-B306-41498844D517}"/>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288" name="Straight Connector 287">
                <a:extLst>
                  <a:ext uri="{FF2B5EF4-FFF2-40B4-BE49-F238E27FC236}">
                    <a16:creationId xmlns:a16="http://schemas.microsoft.com/office/drawing/2014/main" id="{58797E09-5D16-6D4C-D38B-6D26279F2321}"/>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289" name="Group 288">
              <a:extLst>
                <a:ext uri="{FF2B5EF4-FFF2-40B4-BE49-F238E27FC236}">
                  <a16:creationId xmlns:a16="http://schemas.microsoft.com/office/drawing/2014/main" id="{0C6131AF-D5C8-826D-25F1-0AEFEAE68787}"/>
                </a:ext>
              </a:extLst>
            </p:cNvPr>
            <p:cNvGrpSpPr/>
            <p:nvPr/>
          </p:nvGrpSpPr>
          <p:grpSpPr>
            <a:xfrm>
              <a:off x="7406991" y="3689919"/>
              <a:ext cx="74320" cy="78301"/>
              <a:chOff x="4476223" y="4289098"/>
              <a:chExt cx="74320" cy="78301"/>
            </a:xfrm>
          </p:grpSpPr>
          <p:cxnSp>
            <p:nvCxnSpPr>
              <p:cNvPr id="290" name="Straight Connector 289">
                <a:extLst>
                  <a:ext uri="{FF2B5EF4-FFF2-40B4-BE49-F238E27FC236}">
                    <a16:creationId xmlns:a16="http://schemas.microsoft.com/office/drawing/2014/main" id="{6551803E-77F9-62A2-1F18-26DA68A1A1BE}"/>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291" name="Straight Connector 290">
                <a:extLst>
                  <a:ext uri="{FF2B5EF4-FFF2-40B4-BE49-F238E27FC236}">
                    <a16:creationId xmlns:a16="http://schemas.microsoft.com/office/drawing/2014/main" id="{DC7DD236-2D11-E4CD-4274-5F0F2244E116}"/>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296" name="Group 295">
              <a:extLst>
                <a:ext uri="{FF2B5EF4-FFF2-40B4-BE49-F238E27FC236}">
                  <a16:creationId xmlns:a16="http://schemas.microsoft.com/office/drawing/2014/main" id="{2F971920-CFD7-2295-09B9-14CE942D1AFD}"/>
                </a:ext>
              </a:extLst>
            </p:cNvPr>
            <p:cNvGrpSpPr/>
            <p:nvPr/>
          </p:nvGrpSpPr>
          <p:grpSpPr>
            <a:xfrm>
              <a:off x="7378334" y="3689919"/>
              <a:ext cx="74320" cy="78301"/>
              <a:chOff x="4476223" y="4289098"/>
              <a:chExt cx="74320" cy="78301"/>
            </a:xfrm>
          </p:grpSpPr>
          <p:cxnSp>
            <p:nvCxnSpPr>
              <p:cNvPr id="297" name="Straight Connector 296">
                <a:extLst>
                  <a:ext uri="{FF2B5EF4-FFF2-40B4-BE49-F238E27FC236}">
                    <a16:creationId xmlns:a16="http://schemas.microsoft.com/office/drawing/2014/main" id="{007ACB17-EE25-30F6-925F-BFAF06A575CE}"/>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298" name="Straight Connector 297">
                <a:extLst>
                  <a:ext uri="{FF2B5EF4-FFF2-40B4-BE49-F238E27FC236}">
                    <a16:creationId xmlns:a16="http://schemas.microsoft.com/office/drawing/2014/main" id="{EDFE7D05-171D-DB36-DCC5-8DCBFC1FD3AB}"/>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299" name="Group 298">
              <a:extLst>
                <a:ext uri="{FF2B5EF4-FFF2-40B4-BE49-F238E27FC236}">
                  <a16:creationId xmlns:a16="http://schemas.microsoft.com/office/drawing/2014/main" id="{11D5955F-EAD2-406B-0928-2789D40E7E98}"/>
                </a:ext>
              </a:extLst>
            </p:cNvPr>
            <p:cNvGrpSpPr/>
            <p:nvPr/>
          </p:nvGrpSpPr>
          <p:grpSpPr>
            <a:xfrm>
              <a:off x="7343165" y="3689919"/>
              <a:ext cx="74320" cy="78301"/>
              <a:chOff x="4476223" y="4289098"/>
              <a:chExt cx="74320" cy="78301"/>
            </a:xfrm>
          </p:grpSpPr>
          <p:cxnSp>
            <p:nvCxnSpPr>
              <p:cNvPr id="300" name="Straight Connector 299">
                <a:extLst>
                  <a:ext uri="{FF2B5EF4-FFF2-40B4-BE49-F238E27FC236}">
                    <a16:creationId xmlns:a16="http://schemas.microsoft.com/office/drawing/2014/main" id="{4A879069-AAB3-E154-4611-5DF315F585F0}"/>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01" name="Straight Connector 300">
                <a:extLst>
                  <a:ext uri="{FF2B5EF4-FFF2-40B4-BE49-F238E27FC236}">
                    <a16:creationId xmlns:a16="http://schemas.microsoft.com/office/drawing/2014/main" id="{3D14A67F-4132-3F67-7E4E-FCA334950FA4}"/>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02" name="Group 301">
              <a:extLst>
                <a:ext uri="{FF2B5EF4-FFF2-40B4-BE49-F238E27FC236}">
                  <a16:creationId xmlns:a16="http://schemas.microsoft.com/office/drawing/2014/main" id="{73D452E3-63AE-69AE-8D98-EC75B70FC9A1}"/>
                </a:ext>
              </a:extLst>
            </p:cNvPr>
            <p:cNvGrpSpPr/>
            <p:nvPr/>
          </p:nvGrpSpPr>
          <p:grpSpPr>
            <a:xfrm>
              <a:off x="7335350" y="3689919"/>
              <a:ext cx="74320" cy="78301"/>
              <a:chOff x="4476223" y="4289098"/>
              <a:chExt cx="74320" cy="78301"/>
            </a:xfrm>
          </p:grpSpPr>
          <p:cxnSp>
            <p:nvCxnSpPr>
              <p:cNvPr id="303" name="Straight Connector 302">
                <a:extLst>
                  <a:ext uri="{FF2B5EF4-FFF2-40B4-BE49-F238E27FC236}">
                    <a16:creationId xmlns:a16="http://schemas.microsoft.com/office/drawing/2014/main" id="{B3C6D8B7-3531-2FBC-1574-307B24E49B75}"/>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04" name="Straight Connector 303">
                <a:extLst>
                  <a:ext uri="{FF2B5EF4-FFF2-40B4-BE49-F238E27FC236}">
                    <a16:creationId xmlns:a16="http://schemas.microsoft.com/office/drawing/2014/main" id="{5867AAEE-E488-9A33-2B7C-38220A50424A}"/>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05" name="Group 304">
              <a:extLst>
                <a:ext uri="{FF2B5EF4-FFF2-40B4-BE49-F238E27FC236}">
                  <a16:creationId xmlns:a16="http://schemas.microsoft.com/office/drawing/2014/main" id="{C06BF628-E7DE-6116-FB29-EED7070FB0E2}"/>
                </a:ext>
              </a:extLst>
            </p:cNvPr>
            <p:cNvGrpSpPr/>
            <p:nvPr/>
          </p:nvGrpSpPr>
          <p:grpSpPr>
            <a:xfrm>
              <a:off x="7298878" y="3689919"/>
              <a:ext cx="74320" cy="78301"/>
              <a:chOff x="4476223" y="4289098"/>
              <a:chExt cx="74320" cy="78301"/>
            </a:xfrm>
          </p:grpSpPr>
          <p:cxnSp>
            <p:nvCxnSpPr>
              <p:cNvPr id="306" name="Straight Connector 305">
                <a:extLst>
                  <a:ext uri="{FF2B5EF4-FFF2-40B4-BE49-F238E27FC236}">
                    <a16:creationId xmlns:a16="http://schemas.microsoft.com/office/drawing/2014/main" id="{E0B92BD1-A7D1-524A-A7BC-6EFC45370B9B}"/>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07" name="Straight Connector 306">
                <a:extLst>
                  <a:ext uri="{FF2B5EF4-FFF2-40B4-BE49-F238E27FC236}">
                    <a16:creationId xmlns:a16="http://schemas.microsoft.com/office/drawing/2014/main" id="{1FBC06B8-E261-F9A5-036A-B30DA786A574}"/>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08" name="Group 307">
              <a:extLst>
                <a:ext uri="{FF2B5EF4-FFF2-40B4-BE49-F238E27FC236}">
                  <a16:creationId xmlns:a16="http://schemas.microsoft.com/office/drawing/2014/main" id="{419681CD-D055-A952-5067-A4CE45CA06A1}"/>
                </a:ext>
              </a:extLst>
            </p:cNvPr>
            <p:cNvGrpSpPr/>
            <p:nvPr/>
          </p:nvGrpSpPr>
          <p:grpSpPr>
            <a:xfrm>
              <a:off x="7186858" y="3689919"/>
              <a:ext cx="74320" cy="78301"/>
              <a:chOff x="4476223" y="4289098"/>
              <a:chExt cx="74320" cy="78301"/>
            </a:xfrm>
          </p:grpSpPr>
          <p:cxnSp>
            <p:nvCxnSpPr>
              <p:cNvPr id="309" name="Straight Connector 308">
                <a:extLst>
                  <a:ext uri="{FF2B5EF4-FFF2-40B4-BE49-F238E27FC236}">
                    <a16:creationId xmlns:a16="http://schemas.microsoft.com/office/drawing/2014/main" id="{03E37849-43F7-F4B0-C3AF-EF220C1C2FE6}"/>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10" name="Straight Connector 309">
                <a:extLst>
                  <a:ext uri="{FF2B5EF4-FFF2-40B4-BE49-F238E27FC236}">
                    <a16:creationId xmlns:a16="http://schemas.microsoft.com/office/drawing/2014/main" id="{B284055E-8573-0707-7E7E-F741C9DAA9E6}"/>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11" name="Group 310">
              <a:extLst>
                <a:ext uri="{FF2B5EF4-FFF2-40B4-BE49-F238E27FC236}">
                  <a16:creationId xmlns:a16="http://schemas.microsoft.com/office/drawing/2014/main" id="{F76FD630-221D-7E9C-E731-60FEBEF2710D}"/>
                </a:ext>
              </a:extLst>
            </p:cNvPr>
            <p:cNvGrpSpPr/>
            <p:nvPr/>
          </p:nvGrpSpPr>
          <p:grpSpPr>
            <a:xfrm>
              <a:off x="7192068" y="3689919"/>
              <a:ext cx="74320" cy="78301"/>
              <a:chOff x="4476223" y="4289098"/>
              <a:chExt cx="74320" cy="78301"/>
            </a:xfrm>
          </p:grpSpPr>
          <p:cxnSp>
            <p:nvCxnSpPr>
              <p:cNvPr id="312" name="Straight Connector 311">
                <a:extLst>
                  <a:ext uri="{FF2B5EF4-FFF2-40B4-BE49-F238E27FC236}">
                    <a16:creationId xmlns:a16="http://schemas.microsoft.com/office/drawing/2014/main" id="{AFABFB71-D400-A916-2439-4770ED4D6A83}"/>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13" name="Straight Connector 312">
                <a:extLst>
                  <a:ext uri="{FF2B5EF4-FFF2-40B4-BE49-F238E27FC236}">
                    <a16:creationId xmlns:a16="http://schemas.microsoft.com/office/drawing/2014/main" id="{49A6266D-A461-4EFC-C633-7A9C2E8D8BEA}"/>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14" name="Group 313">
              <a:extLst>
                <a:ext uri="{FF2B5EF4-FFF2-40B4-BE49-F238E27FC236}">
                  <a16:creationId xmlns:a16="http://schemas.microsoft.com/office/drawing/2014/main" id="{7870C238-0865-C0C9-8BD0-891267B0929F}"/>
                </a:ext>
              </a:extLst>
            </p:cNvPr>
            <p:cNvGrpSpPr/>
            <p:nvPr/>
          </p:nvGrpSpPr>
          <p:grpSpPr>
            <a:xfrm>
              <a:off x="7151689" y="3689919"/>
              <a:ext cx="74320" cy="78301"/>
              <a:chOff x="4476223" y="4289098"/>
              <a:chExt cx="74320" cy="78301"/>
            </a:xfrm>
          </p:grpSpPr>
          <p:cxnSp>
            <p:nvCxnSpPr>
              <p:cNvPr id="315" name="Straight Connector 314">
                <a:extLst>
                  <a:ext uri="{FF2B5EF4-FFF2-40B4-BE49-F238E27FC236}">
                    <a16:creationId xmlns:a16="http://schemas.microsoft.com/office/drawing/2014/main" id="{55CF03EA-FC61-6F9E-71E6-9369EE1343C5}"/>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16" name="Straight Connector 315">
                <a:extLst>
                  <a:ext uri="{FF2B5EF4-FFF2-40B4-BE49-F238E27FC236}">
                    <a16:creationId xmlns:a16="http://schemas.microsoft.com/office/drawing/2014/main" id="{1AC0109C-4B55-3641-8A85-F9F1D6047820}"/>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17" name="Group 316">
              <a:extLst>
                <a:ext uri="{FF2B5EF4-FFF2-40B4-BE49-F238E27FC236}">
                  <a16:creationId xmlns:a16="http://schemas.microsoft.com/office/drawing/2014/main" id="{F9F8DC33-35FA-B299-39C7-D6F9CE3CA07C}"/>
                </a:ext>
              </a:extLst>
            </p:cNvPr>
            <p:cNvGrpSpPr/>
            <p:nvPr/>
          </p:nvGrpSpPr>
          <p:grpSpPr>
            <a:xfrm>
              <a:off x="7120428" y="3689919"/>
              <a:ext cx="74320" cy="78301"/>
              <a:chOff x="4476223" y="4289098"/>
              <a:chExt cx="74320" cy="78301"/>
            </a:xfrm>
          </p:grpSpPr>
          <p:cxnSp>
            <p:nvCxnSpPr>
              <p:cNvPr id="318" name="Straight Connector 317">
                <a:extLst>
                  <a:ext uri="{FF2B5EF4-FFF2-40B4-BE49-F238E27FC236}">
                    <a16:creationId xmlns:a16="http://schemas.microsoft.com/office/drawing/2014/main" id="{7696F20F-AF8E-1B6B-A955-E8A7986A3132}"/>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19" name="Straight Connector 318">
                <a:extLst>
                  <a:ext uri="{FF2B5EF4-FFF2-40B4-BE49-F238E27FC236}">
                    <a16:creationId xmlns:a16="http://schemas.microsoft.com/office/drawing/2014/main" id="{113E187F-2CF1-4CBE-5DB6-87BE0DD7F694}"/>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20" name="Group 319">
              <a:extLst>
                <a:ext uri="{FF2B5EF4-FFF2-40B4-BE49-F238E27FC236}">
                  <a16:creationId xmlns:a16="http://schemas.microsoft.com/office/drawing/2014/main" id="{68EBDE23-BD14-724E-F204-45B17D9D20AD}"/>
                </a:ext>
              </a:extLst>
            </p:cNvPr>
            <p:cNvGrpSpPr/>
            <p:nvPr/>
          </p:nvGrpSpPr>
          <p:grpSpPr>
            <a:xfrm>
              <a:off x="7083956" y="3689919"/>
              <a:ext cx="74320" cy="78301"/>
              <a:chOff x="4476223" y="4289098"/>
              <a:chExt cx="74320" cy="78301"/>
            </a:xfrm>
          </p:grpSpPr>
          <p:cxnSp>
            <p:nvCxnSpPr>
              <p:cNvPr id="321" name="Straight Connector 320">
                <a:extLst>
                  <a:ext uri="{FF2B5EF4-FFF2-40B4-BE49-F238E27FC236}">
                    <a16:creationId xmlns:a16="http://schemas.microsoft.com/office/drawing/2014/main" id="{4B04C465-4398-D139-001C-80CED8847225}"/>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22" name="Straight Connector 321">
                <a:extLst>
                  <a:ext uri="{FF2B5EF4-FFF2-40B4-BE49-F238E27FC236}">
                    <a16:creationId xmlns:a16="http://schemas.microsoft.com/office/drawing/2014/main" id="{B183DADA-E4EB-357F-B099-858D2D67049A}"/>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23" name="Group 322">
              <a:extLst>
                <a:ext uri="{FF2B5EF4-FFF2-40B4-BE49-F238E27FC236}">
                  <a16:creationId xmlns:a16="http://schemas.microsoft.com/office/drawing/2014/main" id="{604C8588-5E5D-D438-6FD1-AEB06473CE8A}"/>
                </a:ext>
              </a:extLst>
            </p:cNvPr>
            <p:cNvGrpSpPr/>
            <p:nvPr/>
          </p:nvGrpSpPr>
          <p:grpSpPr>
            <a:xfrm>
              <a:off x="7056603" y="3689919"/>
              <a:ext cx="74320" cy="78301"/>
              <a:chOff x="4476223" y="4289098"/>
              <a:chExt cx="74320" cy="78301"/>
            </a:xfrm>
          </p:grpSpPr>
          <p:cxnSp>
            <p:nvCxnSpPr>
              <p:cNvPr id="324" name="Straight Connector 323">
                <a:extLst>
                  <a:ext uri="{FF2B5EF4-FFF2-40B4-BE49-F238E27FC236}">
                    <a16:creationId xmlns:a16="http://schemas.microsoft.com/office/drawing/2014/main" id="{86B2ED28-90AD-5F93-FF4F-7C28DC94982C}"/>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25" name="Straight Connector 324">
                <a:extLst>
                  <a:ext uri="{FF2B5EF4-FFF2-40B4-BE49-F238E27FC236}">
                    <a16:creationId xmlns:a16="http://schemas.microsoft.com/office/drawing/2014/main" id="{6F2537AB-D133-30D5-6BD7-A4F802FB5707}"/>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26" name="Group 325">
              <a:extLst>
                <a:ext uri="{FF2B5EF4-FFF2-40B4-BE49-F238E27FC236}">
                  <a16:creationId xmlns:a16="http://schemas.microsoft.com/office/drawing/2014/main" id="{A1219C7E-7BA6-E14C-6DC6-42B881844A11}"/>
                </a:ext>
              </a:extLst>
            </p:cNvPr>
            <p:cNvGrpSpPr/>
            <p:nvPr/>
          </p:nvGrpSpPr>
          <p:grpSpPr>
            <a:xfrm>
              <a:off x="7024039" y="3611765"/>
              <a:ext cx="74320" cy="78301"/>
              <a:chOff x="4476223" y="4289098"/>
              <a:chExt cx="74320" cy="78301"/>
            </a:xfrm>
          </p:grpSpPr>
          <p:cxnSp>
            <p:nvCxnSpPr>
              <p:cNvPr id="327" name="Straight Connector 326">
                <a:extLst>
                  <a:ext uri="{FF2B5EF4-FFF2-40B4-BE49-F238E27FC236}">
                    <a16:creationId xmlns:a16="http://schemas.microsoft.com/office/drawing/2014/main" id="{862F5AEE-08F4-F9DD-0A9C-EF0491E5B979}"/>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28" name="Straight Connector 327">
                <a:extLst>
                  <a:ext uri="{FF2B5EF4-FFF2-40B4-BE49-F238E27FC236}">
                    <a16:creationId xmlns:a16="http://schemas.microsoft.com/office/drawing/2014/main" id="{C77F7FB5-ECE2-3E25-7BEC-5E2FD6FD1CC7}"/>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29" name="Group 328">
              <a:extLst>
                <a:ext uri="{FF2B5EF4-FFF2-40B4-BE49-F238E27FC236}">
                  <a16:creationId xmlns:a16="http://schemas.microsoft.com/office/drawing/2014/main" id="{5073A4E0-03C9-AA51-ED54-BE3EA9A5B31C}"/>
                </a:ext>
              </a:extLst>
            </p:cNvPr>
            <p:cNvGrpSpPr/>
            <p:nvPr/>
          </p:nvGrpSpPr>
          <p:grpSpPr>
            <a:xfrm>
              <a:off x="6935465" y="3547939"/>
              <a:ext cx="74320" cy="78301"/>
              <a:chOff x="4476223" y="4289098"/>
              <a:chExt cx="74320" cy="78301"/>
            </a:xfrm>
          </p:grpSpPr>
          <p:cxnSp>
            <p:nvCxnSpPr>
              <p:cNvPr id="330" name="Straight Connector 329">
                <a:extLst>
                  <a:ext uri="{FF2B5EF4-FFF2-40B4-BE49-F238E27FC236}">
                    <a16:creationId xmlns:a16="http://schemas.microsoft.com/office/drawing/2014/main" id="{9086ABD2-12F1-D31D-7799-BFFEFECB3409}"/>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31" name="Straight Connector 330">
                <a:extLst>
                  <a:ext uri="{FF2B5EF4-FFF2-40B4-BE49-F238E27FC236}">
                    <a16:creationId xmlns:a16="http://schemas.microsoft.com/office/drawing/2014/main" id="{2A3A7E22-3697-AC9B-EC55-2838A6F3B96E}"/>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32" name="Group 331">
              <a:extLst>
                <a:ext uri="{FF2B5EF4-FFF2-40B4-BE49-F238E27FC236}">
                  <a16:creationId xmlns:a16="http://schemas.microsoft.com/office/drawing/2014/main" id="{CC4AFB9D-EA51-140A-BC4C-4188840FD135}"/>
                </a:ext>
              </a:extLst>
            </p:cNvPr>
            <p:cNvGrpSpPr/>
            <p:nvPr/>
          </p:nvGrpSpPr>
          <p:grpSpPr>
            <a:xfrm>
              <a:off x="6927649" y="3547939"/>
              <a:ext cx="74320" cy="78301"/>
              <a:chOff x="4476223" y="4289098"/>
              <a:chExt cx="74320" cy="78301"/>
            </a:xfrm>
          </p:grpSpPr>
          <p:cxnSp>
            <p:nvCxnSpPr>
              <p:cNvPr id="333" name="Straight Connector 332">
                <a:extLst>
                  <a:ext uri="{FF2B5EF4-FFF2-40B4-BE49-F238E27FC236}">
                    <a16:creationId xmlns:a16="http://schemas.microsoft.com/office/drawing/2014/main" id="{91A7055B-5919-02FD-5ECD-725E0ECF4821}"/>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34" name="Straight Connector 333">
                <a:extLst>
                  <a:ext uri="{FF2B5EF4-FFF2-40B4-BE49-F238E27FC236}">
                    <a16:creationId xmlns:a16="http://schemas.microsoft.com/office/drawing/2014/main" id="{D7DF73B7-7BA9-AA67-3A20-0A63D01F3414}"/>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35" name="Group 334">
              <a:extLst>
                <a:ext uri="{FF2B5EF4-FFF2-40B4-BE49-F238E27FC236}">
                  <a16:creationId xmlns:a16="http://schemas.microsoft.com/office/drawing/2014/main" id="{438AB56D-3E94-7990-EEE4-C85A9737269F}"/>
                </a:ext>
              </a:extLst>
            </p:cNvPr>
            <p:cNvGrpSpPr/>
            <p:nvPr/>
          </p:nvGrpSpPr>
          <p:grpSpPr>
            <a:xfrm>
              <a:off x="6888573" y="3547939"/>
              <a:ext cx="74320" cy="78301"/>
              <a:chOff x="4476223" y="4289098"/>
              <a:chExt cx="74320" cy="78301"/>
            </a:xfrm>
          </p:grpSpPr>
          <p:cxnSp>
            <p:nvCxnSpPr>
              <p:cNvPr id="336" name="Straight Connector 335">
                <a:extLst>
                  <a:ext uri="{FF2B5EF4-FFF2-40B4-BE49-F238E27FC236}">
                    <a16:creationId xmlns:a16="http://schemas.microsoft.com/office/drawing/2014/main" id="{C7784FE0-BC76-7DB6-8F17-95827ABD115A}"/>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37" name="Straight Connector 336">
                <a:extLst>
                  <a:ext uri="{FF2B5EF4-FFF2-40B4-BE49-F238E27FC236}">
                    <a16:creationId xmlns:a16="http://schemas.microsoft.com/office/drawing/2014/main" id="{E366C1F6-C7B0-3AA9-026C-5F41B701C255}"/>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38" name="Group 337">
              <a:extLst>
                <a:ext uri="{FF2B5EF4-FFF2-40B4-BE49-F238E27FC236}">
                  <a16:creationId xmlns:a16="http://schemas.microsoft.com/office/drawing/2014/main" id="{0F24E68A-5C19-DDEE-5391-478923F88E48}"/>
                </a:ext>
              </a:extLst>
            </p:cNvPr>
            <p:cNvGrpSpPr/>
            <p:nvPr/>
          </p:nvGrpSpPr>
          <p:grpSpPr>
            <a:xfrm>
              <a:off x="6892480" y="3547939"/>
              <a:ext cx="74320" cy="78301"/>
              <a:chOff x="4476223" y="4289098"/>
              <a:chExt cx="74320" cy="78301"/>
            </a:xfrm>
          </p:grpSpPr>
          <p:cxnSp>
            <p:nvCxnSpPr>
              <p:cNvPr id="339" name="Straight Connector 338">
                <a:extLst>
                  <a:ext uri="{FF2B5EF4-FFF2-40B4-BE49-F238E27FC236}">
                    <a16:creationId xmlns:a16="http://schemas.microsoft.com/office/drawing/2014/main" id="{F63A2F66-0E49-ADAC-97B4-F84471092B60}"/>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40" name="Straight Connector 339">
                <a:extLst>
                  <a:ext uri="{FF2B5EF4-FFF2-40B4-BE49-F238E27FC236}">
                    <a16:creationId xmlns:a16="http://schemas.microsoft.com/office/drawing/2014/main" id="{0823A055-36F6-BB10-04E9-3FDD6F115FB6}"/>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41" name="Group 340">
              <a:extLst>
                <a:ext uri="{FF2B5EF4-FFF2-40B4-BE49-F238E27FC236}">
                  <a16:creationId xmlns:a16="http://schemas.microsoft.com/office/drawing/2014/main" id="{38564FF9-77B7-A764-99D3-4736794FB021}"/>
                </a:ext>
              </a:extLst>
            </p:cNvPr>
            <p:cNvGrpSpPr/>
            <p:nvPr/>
          </p:nvGrpSpPr>
          <p:grpSpPr>
            <a:xfrm>
              <a:off x="6829957" y="3547939"/>
              <a:ext cx="74320" cy="78301"/>
              <a:chOff x="4476223" y="4289098"/>
              <a:chExt cx="74320" cy="78301"/>
            </a:xfrm>
          </p:grpSpPr>
          <p:cxnSp>
            <p:nvCxnSpPr>
              <p:cNvPr id="342" name="Straight Connector 341">
                <a:extLst>
                  <a:ext uri="{FF2B5EF4-FFF2-40B4-BE49-F238E27FC236}">
                    <a16:creationId xmlns:a16="http://schemas.microsoft.com/office/drawing/2014/main" id="{A8C9488B-357D-FEE0-C3B1-74F86C295338}"/>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43" name="Straight Connector 342">
                <a:extLst>
                  <a:ext uri="{FF2B5EF4-FFF2-40B4-BE49-F238E27FC236}">
                    <a16:creationId xmlns:a16="http://schemas.microsoft.com/office/drawing/2014/main" id="{1136C885-F732-F3B6-565F-1C80AB250047}"/>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44" name="Group 343">
              <a:extLst>
                <a:ext uri="{FF2B5EF4-FFF2-40B4-BE49-F238E27FC236}">
                  <a16:creationId xmlns:a16="http://schemas.microsoft.com/office/drawing/2014/main" id="{65CA57E0-459A-4B53-715E-F5A260860A1C}"/>
                </a:ext>
              </a:extLst>
            </p:cNvPr>
            <p:cNvGrpSpPr/>
            <p:nvPr/>
          </p:nvGrpSpPr>
          <p:grpSpPr>
            <a:xfrm>
              <a:off x="6767433" y="3547939"/>
              <a:ext cx="74320" cy="78301"/>
              <a:chOff x="4476223" y="4289098"/>
              <a:chExt cx="74320" cy="78301"/>
            </a:xfrm>
          </p:grpSpPr>
          <p:cxnSp>
            <p:nvCxnSpPr>
              <p:cNvPr id="345" name="Straight Connector 344">
                <a:extLst>
                  <a:ext uri="{FF2B5EF4-FFF2-40B4-BE49-F238E27FC236}">
                    <a16:creationId xmlns:a16="http://schemas.microsoft.com/office/drawing/2014/main" id="{23AD518A-84AF-9587-6BD2-E8B63BC612C9}"/>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46" name="Straight Connector 345">
                <a:extLst>
                  <a:ext uri="{FF2B5EF4-FFF2-40B4-BE49-F238E27FC236}">
                    <a16:creationId xmlns:a16="http://schemas.microsoft.com/office/drawing/2014/main" id="{133CC7EA-784D-3264-361B-5C68E92FD945}"/>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47" name="Group 346">
              <a:extLst>
                <a:ext uri="{FF2B5EF4-FFF2-40B4-BE49-F238E27FC236}">
                  <a16:creationId xmlns:a16="http://schemas.microsoft.com/office/drawing/2014/main" id="{87C7B77A-3C49-ABAD-445F-0F835E507E13}"/>
                </a:ext>
              </a:extLst>
            </p:cNvPr>
            <p:cNvGrpSpPr/>
            <p:nvPr/>
          </p:nvGrpSpPr>
          <p:grpSpPr>
            <a:xfrm>
              <a:off x="6754407" y="3547939"/>
              <a:ext cx="74320" cy="78301"/>
              <a:chOff x="4476223" y="4289098"/>
              <a:chExt cx="74320" cy="78301"/>
            </a:xfrm>
          </p:grpSpPr>
          <p:cxnSp>
            <p:nvCxnSpPr>
              <p:cNvPr id="348" name="Straight Connector 347">
                <a:extLst>
                  <a:ext uri="{FF2B5EF4-FFF2-40B4-BE49-F238E27FC236}">
                    <a16:creationId xmlns:a16="http://schemas.microsoft.com/office/drawing/2014/main" id="{96CF846E-9981-5EA6-7A55-36581C3A4D81}"/>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49" name="Straight Connector 348">
                <a:extLst>
                  <a:ext uri="{FF2B5EF4-FFF2-40B4-BE49-F238E27FC236}">
                    <a16:creationId xmlns:a16="http://schemas.microsoft.com/office/drawing/2014/main" id="{0C28DAE7-DDAF-7954-0483-D36B7D345C2E}"/>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50" name="Group 349">
              <a:extLst>
                <a:ext uri="{FF2B5EF4-FFF2-40B4-BE49-F238E27FC236}">
                  <a16:creationId xmlns:a16="http://schemas.microsoft.com/office/drawing/2014/main" id="{2EFB4531-8D2A-11B3-527B-1DFD71B56C05}"/>
                </a:ext>
              </a:extLst>
            </p:cNvPr>
            <p:cNvGrpSpPr/>
            <p:nvPr/>
          </p:nvGrpSpPr>
          <p:grpSpPr>
            <a:xfrm>
              <a:off x="6618940" y="3501046"/>
              <a:ext cx="74320" cy="78301"/>
              <a:chOff x="4476223" y="4289098"/>
              <a:chExt cx="74320" cy="78301"/>
            </a:xfrm>
          </p:grpSpPr>
          <p:cxnSp>
            <p:nvCxnSpPr>
              <p:cNvPr id="351" name="Straight Connector 350">
                <a:extLst>
                  <a:ext uri="{FF2B5EF4-FFF2-40B4-BE49-F238E27FC236}">
                    <a16:creationId xmlns:a16="http://schemas.microsoft.com/office/drawing/2014/main" id="{CF3E0E1F-37E7-3079-8C79-34E43F2420B7}"/>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52" name="Straight Connector 351">
                <a:extLst>
                  <a:ext uri="{FF2B5EF4-FFF2-40B4-BE49-F238E27FC236}">
                    <a16:creationId xmlns:a16="http://schemas.microsoft.com/office/drawing/2014/main" id="{0B8FD6E2-0760-5B1E-92C6-65C76A05709D}"/>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53" name="Group 352">
              <a:extLst>
                <a:ext uri="{FF2B5EF4-FFF2-40B4-BE49-F238E27FC236}">
                  <a16:creationId xmlns:a16="http://schemas.microsoft.com/office/drawing/2014/main" id="{546EEEBD-AD64-C295-5A26-901B58DC916D}"/>
                </a:ext>
              </a:extLst>
            </p:cNvPr>
            <p:cNvGrpSpPr/>
            <p:nvPr/>
          </p:nvGrpSpPr>
          <p:grpSpPr>
            <a:xfrm>
              <a:off x="6588981" y="3501046"/>
              <a:ext cx="74320" cy="78301"/>
              <a:chOff x="4476223" y="4289098"/>
              <a:chExt cx="74320" cy="78301"/>
            </a:xfrm>
          </p:grpSpPr>
          <p:cxnSp>
            <p:nvCxnSpPr>
              <p:cNvPr id="354" name="Straight Connector 353">
                <a:extLst>
                  <a:ext uri="{FF2B5EF4-FFF2-40B4-BE49-F238E27FC236}">
                    <a16:creationId xmlns:a16="http://schemas.microsoft.com/office/drawing/2014/main" id="{BA23E21D-AE9D-410B-1A08-1AB86C107115}"/>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55" name="Straight Connector 354">
                <a:extLst>
                  <a:ext uri="{FF2B5EF4-FFF2-40B4-BE49-F238E27FC236}">
                    <a16:creationId xmlns:a16="http://schemas.microsoft.com/office/drawing/2014/main" id="{C8B16E4F-B246-AD0B-6AC0-68DB7AF0E62E}"/>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56" name="Group 355">
              <a:extLst>
                <a:ext uri="{FF2B5EF4-FFF2-40B4-BE49-F238E27FC236}">
                  <a16:creationId xmlns:a16="http://schemas.microsoft.com/office/drawing/2014/main" id="{76A4BE28-18BB-3C4D-D9A6-D20C3829ADBF}"/>
                </a:ext>
              </a:extLst>
            </p:cNvPr>
            <p:cNvGrpSpPr/>
            <p:nvPr/>
          </p:nvGrpSpPr>
          <p:grpSpPr>
            <a:xfrm>
              <a:off x="6535576" y="3501046"/>
              <a:ext cx="74320" cy="78301"/>
              <a:chOff x="4476223" y="4289098"/>
              <a:chExt cx="74320" cy="78301"/>
            </a:xfrm>
          </p:grpSpPr>
          <p:cxnSp>
            <p:nvCxnSpPr>
              <p:cNvPr id="357" name="Straight Connector 356">
                <a:extLst>
                  <a:ext uri="{FF2B5EF4-FFF2-40B4-BE49-F238E27FC236}">
                    <a16:creationId xmlns:a16="http://schemas.microsoft.com/office/drawing/2014/main" id="{F2E7ECF2-D1F5-E217-942C-3E5F3AACB78D}"/>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58" name="Straight Connector 357">
                <a:extLst>
                  <a:ext uri="{FF2B5EF4-FFF2-40B4-BE49-F238E27FC236}">
                    <a16:creationId xmlns:a16="http://schemas.microsoft.com/office/drawing/2014/main" id="{1E55B0AA-5AE7-8E03-F48B-77460750A60D}"/>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59" name="Group 358">
              <a:extLst>
                <a:ext uri="{FF2B5EF4-FFF2-40B4-BE49-F238E27FC236}">
                  <a16:creationId xmlns:a16="http://schemas.microsoft.com/office/drawing/2014/main" id="{7E8DAA46-22F1-DFA1-1C9D-44AA5533E15D}"/>
                </a:ext>
              </a:extLst>
            </p:cNvPr>
            <p:cNvGrpSpPr/>
            <p:nvPr/>
          </p:nvGrpSpPr>
          <p:grpSpPr>
            <a:xfrm>
              <a:off x="6140899" y="3291333"/>
              <a:ext cx="74320" cy="78301"/>
              <a:chOff x="4476223" y="4289098"/>
              <a:chExt cx="74320" cy="78301"/>
            </a:xfrm>
          </p:grpSpPr>
          <p:cxnSp>
            <p:nvCxnSpPr>
              <p:cNvPr id="360" name="Straight Connector 359">
                <a:extLst>
                  <a:ext uri="{FF2B5EF4-FFF2-40B4-BE49-F238E27FC236}">
                    <a16:creationId xmlns:a16="http://schemas.microsoft.com/office/drawing/2014/main" id="{A62CAB25-9790-CDBA-4B12-49F6C73C047F}"/>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61" name="Straight Connector 360">
                <a:extLst>
                  <a:ext uri="{FF2B5EF4-FFF2-40B4-BE49-F238E27FC236}">
                    <a16:creationId xmlns:a16="http://schemas.microsoft.com/office/drawing/2014/main" id="{0EB6453E-67B1-D71E-4CE5-8DAB55F71BE0}"/>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62" name="Group 361">
              <a:extLst>
                <a:ext uri="{FF2B5EF4-FFF2-40B4-BE49-F238E27FC236}">
                  <a16:creationId xmlns:a16="http://schemas.microsoft.com/office/drawing/2014/main" id="{0E283119-F569-5E5A-9DF9-CA4B889DC46E}"/>
                </a:ext>
              </a:extLst>
            </p:cNvPr>
            <p:cNvGrpSpPr/>
            <p:nvPr/>
          </p:nvGrpSpPr>
          <p:grpSpPr>
            <a:xfrm>
              <a:off x="5673278" y="3132420"/>
              <a:ext cx="74320" cy="78301"/>
              <a:chOff x="4476223" y="4289098"/>
              <a:chExt cx="74320" cy="78301"/>
            </a:xfrm>
          </p:grpSpPr>
          <p:cxnSp>
            <p:nvCxnSpPr>
              <p:cNvPr id="363" name="Straight Connector 362">
                <a:extLst>
                  <a:ext uri="{FF2B5EF4-FFF2-40B4-BE49-F238E27FC236}">
                    <a16:creationId xmlns:a16="http://schemas.microsoft.com/office/drawing/2014/main" id="{3C692317-BB3C-2958-F9F8-46ECEA075723}"/>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64" name="Straight Connector 363">
                <a:extLst>
                  <a:ext uri="{FF2B5EF4-FFF2-40B4-BE49-F238E27FC236}">
                    <a16:creationId xmlns:a16="http://schemas.microsoft.com/office/drawing/2014/main" id="{6D1C3E69-3E26-9CD7-EBAB-F2951522484F}"/>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65" name="Group 364">
              <a:extLst>
                <a:ext uri="{FF2B5EF4-FFF2-40B4-BE49-F238E27FC236}">
                  <a16:creationId xmlns:a16="http://schemas.microsoft.com/office/drawing/2014/main" id="{7C19209E-2F9A-CA02-5BF2-EE06B0104F50}"/>
                </a:ext>
              </a:extLst>
            </p:cNvPr>
            <p:cNvGrpSpPr/>
            <p:nvPr/>
          </p:nvGrpSpPr>
          <p:grpSpPr>
            <a:xfrm>
              <a:off x="5554745" y="2965692"/>
              <a:ext cx="74320" cy="78301"/>
              <a:chOff x="4476223" y="4289098"/>
              <a:chExt cx="74320" cy="78301"/>
            </a:xfrm>
          </p:grpSpPr>
          <p:cxnSp>
            <p:nvCxnSpPr>
              <p:cNvPr id="366" name="Straight Connector 365">
                <a:extLst>
                  <a:ext uri="{FF2B5EF4-FFF2-40B4-BE49-F238E27FC236}">
                    <a16:creationId xmlns:a16="http://schemas.microsoft.com/office/drawing/2014/main" id="{E3DBE845-2A7C-BF41-BB73-E599DC2BAE0B}"/>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67" name="Straight Connector 366">
                <a:extLst>
                  <a:ext uri="{FF2B5EF4-FFF2-40B4-BE49-F238E27FC236}">
                    <a16:creationId xmlns:a16="http://schemas.microsoft.com/office/drawing/2014/main" id="{2E1703B3-1021-6B04-8DEA-164E44D00EBF}"/>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68" name="Group 367">
              <a:extLst>
                <a:ext uri="{FF2B5EF4-FFF2-40B4-BE49-F238E27FC236}">
                  <a16:creationId xmlns:a16="http://schemas.microsoft.com/office/drawing/2014/main" id="{4968C6BA-09B7-41E4-69F9-4DEADF85CA23}"/>
                </a:ext>
              </a:extLst>
            </p:cNvPr>
            <p:cNvGrpSpPr/>
            <p:nvPr/>
          </p:nvGrpSpPr>
          <p:grpSpPr>
            <a:xfrm>
              <a:off x="5170489" y="2809384"/>
              <a:ext cx="74320" cy="78301"/>
              <a:chOff x="4476223" y="4289098"/>
              <a:chExt cx="74320" cy="78301"/>
            </a:xfrm>
          </p:grpSpPr>
          <p:cxnSp>
            <p:nvCxnSpPr>
              <p:cNvPr id="369" name="Straight Connector 368">
                <a:extLst>
                  <a:ext uri="{FF2B5EF4-FFF2-40B4-BE49-F238E27FC236}">
                    <a16:creationId xmlns:a16="http://schemas.microsoft.com/office/drawing/2014/main" id="{13616D65-3302-E1BE-CF39-F26804466074}"/>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70" name="Straight Connector 369">
                <a:extLst>
                  <a:ext uri="{FF2B5EF4-FFF2-40B4-BE49-F238E27FC236}">
                    <a16:creationId xmlns:a16="http://schemas.microsoft.com/office/drawing/2014/main" id="{080F4316-D146-7D31-A523-8DAC310CBD02}"/>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71" name="Group 370">
              <a:extLst>
                <a:ext uri="{FF2B5EF4-FFF2-40B4-BE49-F238E27FC236}">
                  <a16:creationId xmlns:a16="http://schemas.microsoft.com/office/drawing/2014/main" id="{BD6B4547-BF3E-632D-07BC-966D14970103}"/>
                </a:ext>
              </a:extLst>
            </p:cNvPr>
            <p:cNvGrpSpPr/>
            <p:nvPr/>
          </p:nvGrpSpPr>
          <p:grpSpPr>
            <a:xfrm>
              <a:off x="4932120" y="2692153"/>
              <a:ext cx="74320" cy="78301"/>
              <a:chOff x="4476223" y="4289098"/>
              <a:chExt cx="74320" cy="78301"/>
            </a:xfrm>
          </p:grpSpPr>
          <p:cxnSp>
            <p:nvCxnSpPr>
              <p:cNvPr id="372" name="Straight Connector 371">
                <a:extLst>
                  <a:ext uri="{FF2B5EF4-FFF2-40B4-BE49-F238E27FC236}">
                    <a16:creationId xmlns:a16="http://schemas.microsoft.com/office/drawing/2014/main" id="{A66009C1-476E-5FCD-4E61-AA7723D84FB9}"/>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73" name="Straight Connector 372">
                <a:extLst>
                  <a:ext uri="{FF2B5EF4-FFF2-40B4-BE49-F238E27FC236}">
                    <a16:creationId xmlns:a16="http://schemas.microsoft.com/office/drawing/2014/main" id="{CFBB92FB-2B30-5DE2-2DBC-6CEE62D2A37D}"/>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374" name="Group 373">
              <a:extLst>
                <a:ext uri="{FF2B5EF4-FFF2-40B4-BE49-F238E27FC236}">
                  <a16:creationId xmlns:a16="http://schemas.microsoft.com/office/drawing/2014/main" id="{208387B0-65C2-952E-C575-6AFD13B2F3D0}"/>
                </a:ext>
              </a:extLst>
            </p:cNvPr>
            <p:cNvGrpSpPr/>
            <p:nvPr/>
          </p:nvGrpSpPr>
          <p:grpSpPr>
            <a:xfrm>
              <a:off x="4885227" y="2653076"/>
              <a:ext cx="74320" cy="78301"/>
              <a:chOff x="4476223" y="4289098"/>
              <a:chExt cx="74320" cy="78301"/>
            </a:xfrm>
          </p:grpSpPr>
          <p:cxnSp>
            <p:nvCxnSpPr>
              <p:cNvPr id="375" name="Straight Connector 374">
                <a:extLst>
                  <a:ext uri="{FF2B5EF4-FFF2-40B4-BE49-F238E27FC236}">
                    <a16:creationId xmlns:a16="http://schemas.microsoft.com/office/drawing/2014/main" id="{65FF32E9-DC78-72B0-F93D-2BB9D30CADDF}"/>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376" name="Straight Connector 375">
                <a:extLst>
                  <a:ext uri="{FF2B5EF4-FFF2-40B4-BE49-F238E27FC236}">
                    <a16:creationId xmlns:a16="http://schemas.microsoft.com/office/drawing/2014/main" id="{CC8562B7-C34B-5E77-97A7-F9B2D0834244}"/>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sp>
        <p:nvSpPr>
          <p:cNvPr id="381" name="Freeform: Shape 380">
            <a:extLst>
              <a:ext uri="{FF2B5EF4-FFF2-40B4-BE49-F238E27FC236}">
                <a16:creationId xmlns:a16="http://schemas.microsoft.com/office/drawing/2014/main" id="{F7B0900F-D9DB-944B-0C5D-70B6978E5F7D}"/>
              </a:ext>
            </a:extLst>
          </p:cNvPr>
          <p:cNvSpPr/>
          <p:nvPr/>
        </p:nvSpPr>
        <p:spPr bwMode="auto">
          <a:xfrm>
            <a:off x="5217641" y="2515021"/>
            <a:ext cx="2873056" cy="1931602"/>
          </a:xfrm>
          <a:custGeom>
            <a:avLst/>
            <a:gdLst>
              <a:gd name="connsiteX0" fmla="*/ 2873056 w 2873056"/>
              <a:gd name="connsiteY0" fmla="*/ 1931602 h 1931602"/>
              <a:gd name="connsiteX1" fmla="*/ 2634987 w 2873056"/>
              <a:gd name="connsiteY1" fmla="*/ 1931602 h 1931602"/>
              <a:gd name="connsiteX2" fmla="*/ 2634987 w 2873056"/>
              <a:gd name="connsiteY2" fmla="*/ 1694886 h 1931602"/>
              <a:gd name="connsiteX3" fmla="*/ 2296821 w 2873056"/>
              <a:gd name="connsiteY3" fmla="*/ 1694886 h 1931602"/>
              <a:gd name="connsiteX4" fmla="*/ 2296821 w 2873056"/>
              <a:gd name="connsiteY4" fmla="*/ 1579910 h 1931602"/>
              <a:gd name="connsiteX5" fmla="*/ 1853148 w 2873056"/>
              <a:gd name="connsiteY5" fmla="*/ 1579910 h 1931602"/>
              <a:gd name="connsiteX6" fmla="*/ 1853148 w 2873056"/>
              <a:gd name="connsiteY6" fmla="*/ 1520393 h 1931602"/>
              <a:gd name="connsiteX7" fmla="*/ 1808510 w 2873056"/>
              <a:gd name="connsiteY7" fmla="*/ 1520393 h 1931602"/>
              <a:gd name="connsiteX8" fmla="*/ 1808510 w 2873056"/>
              <a:gd name="connsiteY8" fmla="*/ 1459523 h 1931602"/>
              <a:gd name="connsiteX9" fmla="*/ 1701650 w 2873056"/>
              <a:gd name="connsiteY9" fmla="*/ 1459523 h 1931602"/>
              <a:gd name="connsiteX10" fmla="*/ 1701650 w 2873056"/>
              <a:gd name="connsiteY10" fmla="*/ 1413532 h 1931602"/>
              <a:gd name="connsiteX11" fmla="*/ 1611021 w 2873056"/>
              <a:gd name="connsiteY11" fmla="*/ 1413532 h 1931602"/>
              <a:gd name="connsiteX12" fmla="*/ 1611021 w 2873056"/>
              <a:gd name="connsiteY12" fmla="*/ 1367542 h 1931602"/>
              <a:gd name="connsiteX13" fmla="*/ 1569089 w 2873056"/>
              <a:gd name="connsiteY13" fmla="*/ 1367542 h 1931602"/>
              <a:gd name="connsiteX14" fmla="*/ 1569089 w 2873056"/>
              <a:gd name="connsiteY14" fmla="*/ 1309377 h 1931602"/>
              <a:gd name="connsiteX15" fmla="*/ 1487929 w 2873056"/>
              <a:gd name="connsiteY15" fmla="*/ 1309377 h 1931602"/>
              <a:gd name="connsiteX16" fmla="*/ 1487929 w 2873056"/>
              <a:gd name="connsiteY16" fmla="*/ 1268797 h 1931602"/>
              <a:gd name="connsiteX17" fmla="*/ 1473050 w 2873056"/>
              <a:gd name="connsiteY17" fmla="*/ 1268797 h 1931602"/>
              <a:gd name="connsiteX18" fmla="*/ 1473050 w 2873056"/>
              <a:gd name="connsiteY18" fmla="*/ 1221454 h 1931602"/>
              <a:gd name="connsiteX19" fmla="*/ 1485224 w 2873056"/>
              <a:gd name="connsiteY19" fmla="*/ 1220102 h 1931602"/>
              <a:gd name="connsiteX20" fmla="*/ 1454112 w 2873056"/>
              <a:gd name="connsiteY20" fmla="*/ 1220102 h 1931602"/>
              <a:gd name="connsiteX21" fmla="*/ 1454112 w 2873056"/>
              <a:gd name="connsiteY21" fmla="*/ 1179522 h 1931602"/>
              <a:gd name="connsiteX22" fmla="*/ 1387832 w 2873056"/>
              <a:gd name="connsiteY22" fmla="*/ 1179522 h 1931602"/>
              <a:gd name="connsiteX23" fmla="*/ 1387832 w 2873056"/>
              <a:gd name="connsiteY23" fmla="*/ 1122710 h 1931602"/>
              <a:gd name="connsiteX24" fmla="*/ 1344547 w 2873056"/>
              <a:gd name="connsiteY24" fmla="*/ 1122710 h 1931602"/>
              <a:gd name="connsiteX25" fmla="*/ 1344547 w 2873056"/>
              <a:gd name="connsiteY25" fmla="*/ 1082130 h 1931602"/>
              <a:gd name="connsiteX26" fmla="*/ 1325609 w 2873056"/>
              <a:gd name="connsiteY26" fmla="*/ 1082130 h 1931602"/>
              <a:gd name="connsiteX27" fmla="*/ 1325609 w 2873056"/>
              <a:gd name="connsiteY27" fmla="*/ 1030729 h 1931602"/>
              <a:gd name="connsiteX28" fmla="*/ 1310730 w 2873056"/>
              <a:gd name="connsiteY28" fmla="*/ 1045608 h 1931602"/>
              <a:gd name="connsiteX29" fmla="*/ 1310730 w 2873056"/>
              <a:gd name="connsiteY29" fmla="*/ 984738 h 1931602"/>
              <a:gd name="connsiteX30" fmla="*/ 1202517 w 2873056"/>
              <a:gd name="connsiteY30" fmla="*/ 984738 h 1931602"/>
              <a:gd name="connsiteX31" fmla="*/ 1202517 w 2873056"/>
              <a:gd name="connsiteY31" fmla="*/ 949569 h 1931602"/>
              <a:gd name="connsiteX32" fmla="*/ 1160585 w 2873056"/>
              <a:gd name="connsiteY32" fmla="*/ 949569 h 1931602"/>
              <a:gd name="connsiteX33" fmla="*/ 1160585 w 2873056"/>
              <a:gd name="connsiteY33" fmla="*/ 898168 h 1931602"/>
              <a:gd name="connsiteX34" fmla="*/ 1099715 w 2873056"/>
              <a:gd name="connsiteY34" fmla="*/ 898168 h 1931602"/>
              <a:gd name="connsiteX35" fmla="*/ 1099715 w 2873056"/>
              <a:gd name="connsiteY35" fmla="*/ 852177 h 1931602"/>
              <a:gd name="connsiteX36" fmla="*/ 1000970 w 2873056"/>
              <a:gd name="connsiteY36" fmla="*/ 852177 h 1931602"/>
              <a:gd name="connsiteX37" fmla="*/ 1000970 w 2873056"/>
              <a:gd name="connsiteY37" fmla="*/ 811597 h 1931602"/>
              <a:gd name="connsiteX38" fmla="*/ 975270 w 2873056"/>
              <a:gd name="connsiteY38" fmla="*/ 811597 h 1931602"/>
              <a:gd name="connsiteX39" fmla="*/ 975270 w 2873056"/>
              <a:gd name="connsiteY39" fmla="*/ 758844 h 1931602"/>
              <a:gd name="connsiteX40" fmla="*/ 934690 w 2873056"/>
              <a:gd name="connsiteY40" fmla="*/ 758844 h 1931602"/>
              <a:gd name="connsiteX41" fmla="*/ 934690 w 2873056"/>
              <a:gd name="connsiteY41" fmla="*/ 715558 h 1931602"/>
              <a:gd name="connsiteX42" fmla="*/ 902226 w 2873056"/>
              <a:gd name="connsiteY42" fmla="*/ 715558 h 1931602"/>
              <a:gd name="connsiteX43" fmla="*/ 902226 w 2873056"/>
              <a:gd name="connsiteY43" fmla="*/ 645220 h 1931602"/>
              <a:gd name="connsiteX44" fmla="*/ 891405 w 2873056"/>
              <a:gd name="connsiteY44" fmla="*/ 645220 h 1931602"/>
              <a:gd name="connsiteX45" fmla="*/ 891405 w 2873056"/>
              <a:gd name="connsiteY45" fmla="*/ 593819 h 1931602"/>
              <a:gd name="connsiteX46" fmla="*/ 873820 w 2873056"/>
              <a:gd name="connsiteY46" fmla="*/ 593819 h 1931602"/>
              <a:gd name="connsiteX47" fmla="*/ 873820 w 2873056"/>
              <a:gd name="connsiteY47" fmla="*/ 545123 h 1931602"/>
              <a:gd name="connsiteX48" fmla="*/ 861646 w 2873056"/>
              <a:gd name="connsiteY48" fmla="*/ 545123 h 1931602"/>
              <a:gd name="connsiteX49" fmla="*/ 861646 w 2873056"/>
              <a:gd name="connsiteY49" fmla="*/ 508601 h 1931602"/>
              <a:gd name="connsiteX50" fmla="*/ 745317 w 2873056"/>
              <a:gd name="connsiteY50" fmla="*/ 508601 h 1931602"/>
              <a:gd name="connsiteX51" fmla="*/ 745317 w 2873056"/>
              <a:gd name="connsiteY51" fmla="*/ 468021 h 1931602"/>
              <a:gd name="connsiteX52" fmla="*/ 651983 w 2873056"/>
              <a:gd name="connsiteY52" fmla="*/ 468021 h 1931602"/>
              <a:gd name="connsiteX53" fmla="*/ 651983 w 2873056"/>
              <a:gd name="connsiteY53" fmla="*/ 427441 h 1931602"/>
              <a:gd name="connsiteX54" fmla="*/ 638457 w 2873056"/>
              <a:gd name="connsiteY54" fmla="*/ 427441 h 1931602"/>
              <a:gd name="connsiteX55" fmla="*/ 638457 w 2873056"/>
              <a:gd name="connsiteY55" fmla="*/ 386861 h 1931602"/>
              <a:gd name="connsiteX56" fmla="*/ 547828 w 2873056"/>
              <a:gd name="connsiteY56" fmla="*/ 386861 h 1931602"/>
              <a:gd name="connsiteX57" fmla="*/ 547828 w 2873056"/>
              <a:gd name="connsiteY57" fmla="*/ 347634 h 1931602"/>
              <a:gd name="connsiteX58" fmla="*/ 519422 w 2873056"/>
              <a:gd name="connsiteY58" fmla="*/ 347634 h 1931602"/>
              <a:gd name="connsiteX59" fmla="*/ 519422 w 2873056"/>
              <a:gd name="connsiteY59" fmla="*/ 317876 h 1931602"/>
              <a:gd name="connsiteX60" fmla="*/ 491017 w 2873056"/>
              <a:gd name="connsiteY60" fmla="*/ 317876 h 1931602"/>
              <a:gd name="connsiteX61" fmla="*/ 491017 w 2873056"/>
              <a:gd name="connsiteY61" fmla="*/ 271885 h 1931602"/>
              <a:gd name="connsiteX62" fmla="*/ 415267 w 2873056"/>
              <a:gd name="connsiteY62" fmla="*/ 271885 h 1931602"/>
              <a:gd name="connsiteX63" fmla="*/ 415267 w 2873056"/>
              <a:gd name="connsiteY63" fmla="*/ 238068 h 1931602"/>
              <a:gd name="connsiteX64" fmla="*/ 363866 w 2873056"/>
              <a:gd name="connsiteY64" fmla="*/ 238068 h 1931602"/>
              <a:gd name="connsiteX65" fmla="*/ 363866 w 2873056"/>
              <a:gd name="connsiteY65" fmla="*/ 197489 h 1931602"/>
              <a:gd name="connsiteX66" fmla="*/ 288117 w 2873056"/>
              <a:gd name="connsiteY66" fmla="*/ 197489 h 1931602"/>
              <a:gd name="connsiteX67" fmla="*/ 288117 w 2873056"/>
              <a:gd name="connsiteY67" fmla="*/ 159614 h 1931602"/>
              <a:gd name="connsiteX68" fmla="*/ 175846 w 2873056"/>
              <a:gd name="connsiteY68" fmla="*/ 159614 h 1931602"/>
              <a:gd name="connsiteX69" fmla="*/ 175846 w 2873056"/>
              <a:gd name="connsiteY69" fmla="*/ 108213 h 1931602"/>
              <a:gd name="connsiteX70" fmla="*/ 154203 w 2873056"/>
              <a:gd name="connsiteY70" fmla="*/ 108213 h 1931602"/>
              <a:gd name="connsiteX71" fmla="*/ 154203 w 2873056"/>
              <a:gd name="connsiteY71" fmla="*/ 85218 h 1931602"/>
              <a:gd name="connsiteX72" fmla="*/ 79807 w 2873056"/>
              <a:gd name="connsiteY72" fmla="*/ 85218 h 1931602"/>
              <a:gd name="connsiteX73" fmla="*/ 79807 w 2873056"/>
              <a:gd name="connsiteY73" fmla="*/ 41932 h 1931602"/>
              <a:gd name="connsiteX74" fmla="*/ 40580 w 2873056"/>
              <a:gd name="connsiteY74" fmla="*/ 41932 h 1931602"/>
              <a:gd name="connsiteX75" fmla="*/ 40580 w 2873056"/>
              <a:gd name="connsiteY75" fmla="*/ 28406 h 1931602"/>
              <a:gd name="connsiteX76" fmla="*/ 17585 w 2873056"/>
              <a:gd name="connsiteY76" fmla="*/ 28406 h 1931602"/>
              <a:gd name="connsiteX77" fmla="*/ 17585 w 2873056"/>
              <a:gd name="connsiteY77" fmla="*/ 0 h 1931602"/>
              <a:gd name="connsiteX78" fmla="*/ 0 w 2873056"/>
              <a:gd name="connsiteY78" fmla="*/ 0 h 193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73056" h="1931602">
                <a:moveTo>
                  <a:pt x="2873056" y="1931602"/>
                </a:moveTo>
                <a:lnTo>
                  <a:pt x="2634987" y="1931602"/>
                </a:lnTo>
                <a:lnTo>
                  <a:pt x="2634987" y="1694886"/>
                </a:lnTo>
                <a:lnTo>
                  <a:pt x="2296821" y="1694886"/>
                </a:lnTo>
                <a:lnTo>
                  <a:pt x="2296821" y="1579910"/>
                </a:lnTo>
                <a:lnTo>
                  <a:pt x="1853148" y="1579910"/>
                </a:lnTo>
                <a:lnTo>
                  <a:pt x="1853148" y="1520393"/>
                </a:lnTo>
                <a:lnTo>
                  <a:pt x="1808510" y="1520393"/>
                </a:lnTo>
                <a:lnTo>
                  <a:pt x="1808510" y="1459523"/>
                </a:lnTo>
                <a:lnTo>
                  <a:pt x="1701650" y="1459523"/>
                </a:lnTo>
                <a:lnTo>
                  <a:pt x="1701650" y="1413532"/>
                </a:lnTo>
                <a:lnTo>
                  <a:pt x="1611021" y="1413532"/>
                </a:lnTo>
                <a:lnTo>
                  <a:pt x="1611021" y="1367542"/>
                </a:lnTo>
                <a:lnTo>
                  <a:pt x="1569089" y="1367542"/>
                </a:lnTo>
                <a:lnTo>
                  <a:pt x="1569089" y="1309377"/>
                </a:lnTo>
                <a:lnTo>
                  <a:pt x="1487929" y="1309377"/>
                </a:lnTo>
                <a:lnTo>
                  <a:pt x="1487929" y="1268797"/>
                </a:lnTo>
                <a:lnTo>
                  <a:pt x="1473050" y="1268797"/>
                </a:lnTo>
                <a:lnTo>
                  <a:pt x="1473050" y="1221454"/>
                </a:lnTo>
                <a:lnTo>
                  <a:pt x="1485224" y="1220102"/>
                </a:lnTo>
                <a:lnTo>
                  <a:pt x="1454112" y="1220102"/>
                </a:lnTo>
                <a:lnTo>
                  <a:pt x="1454112" y="1179522"/>
                </a:lnTo>
                <a:lnTo>
                  <a:pt x="1387832" y="1179522"/>
                </a:lnTo>
                <a:lnTo>
                  <a:pt x="1387832" y="1122710"/>
                </a:lnTo>
                <a:lnTo>
                  <a:pt x="1344547" y="1122710"/>
                </a:lnTo>
                <a:lnTo>
                  <a:pt x="1344547" y="1082130"/>
                </a:lnTo>
                <a:lnTo>
                  <a:pt x="1325609" y="1082130"/>
                </a:lnTo>
                <a:lnTo>
                  <a:pt x="1325609" y="1030729"/>
                </a:lnTo>
                <a:lnTo>
                  <a:pt x="1310730" y="1045608"/>
                </a:lnTo>
                <a:lnTo>
                  <a:pt x="1310730" y="984738"/>
                </a:lnTo>
                <a:lnTo>
                  <a:pt x="1202517" y="984738"/>
                </a:lnTo>
                <a:lnTo>
                  <a:pt x="1202517" y="949569"/>
                </a:lnTo>
                <a:lnTo>
                  <a:pt x="1160585" y="949569"/>
                </a:lnTo>
                <a:lnTo>
                  <a:pt x="1160585" y="898168"/>
                </a:lnTo>
                <a:lnTo>
                  <a:pt x="1099715" y="898168"/>
                </a:lnTo>
                <a:lnTo>
                  <a:pt x="1099715" y="852177"/>
                </a:lnTo>
                <a:lnTo>
                  <a:pt x="1000970" y="852177"/>
                </a:lnTo>
                <a:lnTo>
                  <a:pt x="1000970" y="811597"/>
                </a:lnTo>
                <a:lnTo>
                  <a:pt x="975270" y="811597"/>
                </a:lnTo>
                <a:lnTo>
                  <a:pt x="975270" y="758844"/>
                </a:lnTo>
                <a:lnTo>
                  <a:pt x="934690" y="758844"/>
                </a:lnTo>
                <a:lnTo>
                  <a:pt x="934690" y="715558"/>
                </a:lnTo>
                <a:lnTo>
                  <a:pt x="902226" y="715558"/>
                </a:lnTo>
                <a:lnTo>
                  <a:pt x="902226" y="645220"/>
                </a:lnTo>
                <a:lnTo>
                  <a:pt x="891405" y="645220"/>
                </a:lnTo>
                <a:lnTo>
                  <a:pt x="891405" y="593819"/>
                </a:lnTo>
                <a:lnTo>
                  <a:pt x="873820" y="593819"/>
                </a:lnTo>
                <a:lnTo>
                  <a:pt x="873820" y="545123"/>
                </a:lnTo>
                <a:lnTo>
                  <a:pt x="861646" y="545123"/>
                </a:lnTo>
                <a:lnTo>
                  <a:pt x="861646" y="508601"/>
                </a:lnTo>
                <a:lnTo>
                  <a:pt x="745317" y="508601"/>
                </a:lnTo>
                <a:lnTo>
                  <a:pt x="745317" y="468021"/>
                </a:lnTo>
                <a:lnTo>
                  <a:pt x="651983" y="468021"/>
                </a:lnTo>
                <a:lnTo>
                  <a:pt x="651983" y="427441"/>
                </a:lnTo>
                <a:lnTo>
                  <a:pt x="638457" y="427441"/>
                </a:lnTo>
                <a:lnTo>
                  <a:pt x="638457" y="386861"/>
                </a:lnTo>
                <a:lnTo>
                  <a:pt x="547828" y="386861"/>
                </a:lnTo>
                <a:lnTo>
                  <a:pt x="547828" y="347634"/>
                </a:lnTo>
                <a:lnTo>
                  <a:pt x="519422" y="347634"/>
                </a:lnTo>
                <a:lnTo>
                  <a:pt x="519422" y="317876"/>
                </a:lnTo>
                <a:lnTo>
                  <a:pt x="491017" y="317876"/>
                </a:lnTo>
                <a:lnTo>
                  <a:pt x="491017" y="271885"/>
                </a:lnTo>
                <a:lnTo>
                  <a:pt x="415267" y="271885"/>
                </a:lnTo>
                <a:lnTo>
                  <a:pt x="415267" y="238068"/>
                </a:lnTo>
                <a:lnTo>
                  <a:pt x="363866" y="238068"/>
                </a:lnTo>
                <a:lnTo>
                  <a:pt x="363866" y="197489"/>
                </a:lnTo>
                <a:lnTo>
                  <a:pt x="288117" y="197489"/>
                </a:lnTo>
                <a:lnTo>
                  <a:pt x="288117" y="159614"/>
                </a:lnTo>
                <a:lnTo>
                  <a:pt x="175846" y="159614"/>
                </a:lnTo>
                <a:lnTo>
                  <a:pt x="175846" y="108213"/>
                </a:lnTo>
                <a:lnTo>
                  <a:pt x="154203" y="108213"/>
                </a:lnTo>
                <a:lnTo>
                  <a:pt x="154203" y="85218"/>
                </a:lnTo>
                <a:lnTo>
                  <a:pt x="79807" y="85218"/>
                </a:lnTo>
                <a:lnTo>
                  <a:pt x="79807" y="41932"/>
                </a:lnTo>
                <a:lnTo>
                  <a:pt x="40580" y="41932"/>
                </a:lnTo>
                <a:lnTo>
                  <a:pt x="40580" y="28406"/>
                </a:lnTo>
                <a:lnTo>
                  <a:pt x="17585" y="28406"/>
                </a:lnTo>
                <a:lnTo>
                  <a:pt x="17585" y="0"/>
                </a:lnTo>
                <a:lnTo>
                  <a:pt x="0" y="0"/>
                </a:lnTo>
              </a:path>
            </a:pathLst>
          </a:custGeom>
          <a:noFill/>
          <a:ln w="28575">
            <a:solidFill>
              <a:schemeClr val="accent6"/>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449" name="Group 448">
            <a:extLst>
              <a:ext uri="{FF2B5EF4-FFF2-40B4-BE49-F238E27FC236}">
                <a16:creationId xmlns:a16="http://schemas.microsoft.com/office/drawing/2014/main" id="{72FA3AA1-6821-90BA-0B0B-12D2552513D7}"/>
              </a:ext>
            </a:extLst>
          </p:cNvPr>
          <p:cNvGrpSpPr/>
          <p:nvPr/>
        </p:nvGrpSpPr>
        <p:grpSpPr>
          <a:xfrm>
            <a:off x="5179678" y="2481959"/>
            <a:ext cx="2952786" cy="2008552"/>
            <a:chOff x="4895198" y="2654679"/>
            <a:chExt cx="2952786" cy="2008552"/>
          </a:xfrm>
        </p:grpSpPr>
        <p:grpSp>
          <p:nvGrpSpPr>
            <p:cNvPr id="448" name="Group 447">
              <a:extLst>
                <a:ext uri="{FF2B5EF4-FFF2-40B4-BE49-F238E27FC236}">
                  <a16:creationId xmlns:a16="http://schemas.microsoft.com/office/drawing/2014/main" id="{4DB64ADD-252C-7E16-860F-B89445EF6811}"/>
                </a:ext>
              </a:extLst>
            </p:cNvPr>
            <p:cNvGrpSpPr/>
            <p:nvPr/>
          </p:nvGrpSpPr>
          <p:grpSpPr>
            <a:xfrm>
              <a:off x="5083218" y="2808883"/>
              <a:ext cx="2764766" cy="1854348"/>
              <a:chOff x="5083218" y="2808883"/>
              <a:chExt cx="2764766" cy="1854348"/>
            </a:xfrm>
          </p:grpSpPr>
          <p:grpSp>
            <p:nvGrpSpPr>
              <p:cNvPr id="382" name="Group 381">
                <a:extLst>
                  <a:ext uri="{FF2B5EF4-FFF2-40B4-BE49-F238E27FC236}">
                    <a16:creationId xmlns:a16="http://schemas.microsoft.com/office/drawing/2014/main" id="{85A2F042-9AEB-DC86-35B8-83F807096A70}"/>
                  </a:ext>
                </a:extLst>
              </p:cNvPr>
              <p:cNvGrpSpPr/>
              <p:nvPr/>
            </p:nvGrpSpPr>
            <p:grpSpPr>
              <a:xfrm>
                <a:off x="7773664" y="4584930"/>
                <a:ext cx="74320" cy="78301"/>
                <a:chOff x="4476223" y="4289098"/>
                <a:chExt cx="74320" cy="78301"/>
              </a:xfrm>
            </p:grpSpPr>
            <p:cxnSp>
              <p:nvCxnSpPr>
                <p:cNvPr id="383" name="Straight Connector 382">
                  <a:extLst>
                    <a:ext uri="{FF2B5EF4-FFF2-40B4-BE49-F238E27FC236}">
                      <a16:creationId xmlns:a16="http://schemas.microsoft.com/office/drawing/2014/main" id="{E43803F2-F444-CB40-EEC3-19588B0F49C0}"/>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84" name="Straight Connector 383">
                  <a:extLst>
                    <a:ext uri="{FF2B5EF4-FFF2-40B4-BE49-F238E27FC236}">
                      <a16:creationId xmlns:a16="http://schemas.microsoft.com/office/drawing/2014/main" id="{7A308C58-16D9-4FC6-2A9E-C43331A002E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385" name="Group 384">
                <a:extLst>
                  <a:ext uri="{FF2B5EF4-FFF2-40B4-BE49-F238E27FC236}">
                    <a16:creationId xmlns:a16="http://schemas.microsoft.com/office/drawing/2014/main" id="{FD7D2219-35EA-123A-322A-0AF6B8070A65}"/>
                  </a:ext>
                </a:extLst>
              </p:cNvPr>
              <p:cNvGrpSpPr/>
              <p:nvPr/>
            </p:nvGrpSpPr>
            <p:grpSpPr>
              <a:xfrm>
                <a:off x="7405740" y="4346861"/>
                <a:ext cx="74320" cy="78301"/>
                <a:chOff x="4476223" y="4289098"/>
                <a:chExt cx="74320" cy="78301"/>
              </a:xfrm>
            </p:grpSpPr>
            <p:cxnSp>
              <p:nvCxnSpPr>
                <p:cNvPr id="386" name="Straight Connector 385">
                  <a:extLst>
                    <a:ext uri="{FF2B5EF4-FFF2-40B4-BE49-F238E27FC236}">
                      <a16:creationId xmlns:a16="http://schemas.microsoft.com/office/drawing/2014/main" id="{D25E64AE-8013-0B3E-E943-523B7F99DF80}"/>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87" name="Straight Connector 386">
                  <a:extLst>
                    <a:ext uri="{FF2B5EF4-FFF2-40B4-BE49-F238E27FC236}">
                      <a16:creationId xmlns:a16="http://schemas.microsoft.com/office/drawing/2014/main" id="{3EBD3F64-E78E-B116-F0BD-6158CC85254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388" name="Group 387">
                <a:extLst>
                  <a:ext uri="{FF2B5EF4-FFF2-40B4-BE49-F238E27FC236}">
                    <a16:creationId xmlns:a16="http://schemas.microsoft.com/office/drawing/2014/main" id="{900BA8A5-68CE-B2D2-6E37-4EEBA79B57E5}"/>
                  </a:ext>
                </a:extLst>
              </p:cNvPr>
              <p:cNvGrpSpPr/>
              <p:nvPr/>
            </p:nvGrpSpPr>
            <p:grpSpPr>
              <a:xfrm>
                <a:off x="7308348" y="4346861"/>
                <a:ext cx="74320" cy="78301"/>
                <a:chOff x="4476223" y="4289098"/>
                <a:chExt cx="74320" cy="78301"/>
              </a:xfrm>
            </p:grpSpPr>
            <p:cxnSp>
              <p:nvCxnSpPr>
                <p:cNvPr id="389" name="Straight Connector 388">
                  <a:extLst>
                    <a:ext uri="{FF2B5EF4-FFF2-40B4-BE49-F238E27FC236}">
                      <a16:creationId xmlns:a16="http://schemas.microsoft.com/office/drawing/2014/main" id="{3D3D273E-8830-5BAD-500D-5D5ADAEE3FC3}"/>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90" name="Straight Connector 389">
                  <a:extLst>
                    <a:ext uri="{FF2B5EF4-FFF2-40B4-BE49-F238E27FC236}">
                      <a16:creationId xmlns:a16="http://schemas.microsoft.com/office/drawing/2014/main" id="{8E112A6D-2710-99B4-527F-6CB284158E1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391" name="Group 390">
                <a:extLst>
                  <a:ext uri="{FF2B5EF4-FFF2-40B4-BE49-F238E27FC236}">
                    <a16:creationId xmlns:a16="http://schemas.microsoft.com/office/drawing/2014/main" id="{AF770429-1DF5-1D2C-7BEB-5635F2424F0E}"/>
                  </a:ext>
                </a:extLst>
              </p:cNvPr>
              <p:cNvGrpSpPr/>
              <p:nvPr/>
            </p:nvGrpSpPr>
            <p:grpSpPr>
              <a:xfrm>
                <a:off x="7081101" y="4227827"/>
                <a:ext cx="74320" cy="78301"/>
                <a:chOff x="4476223" y="4289098"/>
                <a:chExt cx="74320" cy="78301"/>
              </a:xfrm>
            </p:grpSpPr>
            <p:cxnSp>
              <p:nvCxnSpPr>
                <p:cNvPr id="392" name="Straight Connector 391">
                  <a:extLst>
                    <a:ext uri="{FF2B5EF4-FFF2-40B4-BE49-F238E27FC236}">
                      <a16:creationId xmlns:a16="http://schemas.microsoft.com/office/drawing/2014/main" id="{C55D5636-1E95-EDC4-557C-0E8974A2BC01}"/>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93" name="Straight Connector 392">
                  <a:extLst>
                    <a:ext uri="{FF2B5EF4-FFF2-40B4-BE49-F238E27FC236}">
                      <a16:creationId xmlns:a16="http://schemas.microsoft.com/office/drawing/2014/main" id="{28F5A510-4FEE-36DE-AE4F-F0A139A7226E}"/>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394" name="Group 393">
                <a:extLst>
                  <a:ext uri="{FF2B5EF4-FFF2-40B4-BE49-F238E27FC236}">
                    <a16:creationId xmlns:a16="http://schemas.microsoft.com/office/drawing/2014/main" id="{5A835253-90B5-0341-F5D6-F70BC4EE6EBD}"/>
                  </a:ext>
                </a:extLst>
              </p:cNvPr>
              <p:cNvGrpSpPr/>
              <p:nvPr/>
            </p:nvGrpSpPr>
            <p:grpSpPr>
              <a:xfrm>
                <a:off x="7036463" y="4227827"/>
                <a:ext cx="74320" cy="78301"/>
                <a:chOff x="4476223" y="4289098"/>
                <a:chExt cx="74320" cy="78301"/>
              </a:xfrm>
            </p:grpSpPr>
            <p:cxnSp>
              <p:nvCxnSpPr>
                <p:cNvPr id="395" name="Straight Connector 394">
                  <a:extLst>
                    <a:ext uri="{FF2B5EF4-FFF2-40B4-BE49-F238E27FC236}">
                      <a16:creationId xmlns:a16="http://schemas.microsoft.com/office/drawing/2014/main" id="{7F136D1F-8DD1-456E-9177-9D97B92FFD8C}"/>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96" name="Straight Connector 395">
                  <a:extLst>
                    <a:ext uri="{FF2B5EF4-FFF2-40B4-BE49-F238E27FC236}">
                      <a16:creationId xmlns:a16="http://schemas.microsoft.com/office/drawing/2014/main" id="{9E433DED-DA83-3419-0160-8B6D0F02D1FC}"/>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397" name="Group 396">
                <a:extLst>
                  <a:ext uri="{FF2B5EF4-FFF2-40B4-BE49-F238E27FC236}">
                    <a16:creationId xmlns:a16="http://schemas.microsoft.com/office/drawing/2014/main" id="{83DF6BD3-03AA-DB3E-6CDA-A4059C167F88}"/>
                  </a:ext>
                </a:extLst>
              </p:cNvPr>
              <p:cNvGrpSpPr/>
              <p:nvPr/>
            </p:nvGrpSpPr>
            <p:grpSpPr>
              <a:xfrm>
                <a:off x="7009410" y="4227827"/>
                <a:ext cx="74320" cy="78301"/>
                <a:chOff x="4476223" y="4289098"/>
                <a:chExt cx="74320" cy="78301"/>
              </a:xfrm>
            </p:grpSpPr>
            <p:cxnSp>
              <p:nvCxnSpPr>
                <p:cNvPr id="398" name="Straight Connector 397">
                  <a:extLst>
                    <a:ext uri="{FF2B5EF4-FFF2-40B4-BE49-F238E27FC236}">
                      <a16:creationId xmlns:a16="http://schemas.microsoft.com/office/drawing/2014/main" id="{52A1487B-1005-5655-494C-A0F8B14FDEE1}"/>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99" name="Straight Connector 398">
                  <a:extLst>
                    <a:ext uri="{FF2B5EF4-FFF2-40B4-BE49-F238E27FC236}">
                      <a16:creationId xmlns:a16="http://schemas.microsoft.com/office/drawing/2014/main" id="{C3C5AA50-8A9E-83B7-7358-B37EE9A6E116}"/>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00" name="Group 399">
                <a:extLst>
                  <a:ext uri="{FF2B5EF4-FFF2-40B4-BE49-F238E27FC236}">
                    <a16:creationId xmlns:a16="http://schemas.microsoft.com/office/drawing/2014/main" id="{2401E8C5-F3A2-64E8-314E-54442276297A}"/>
                  </a:ext>
                </a:extLst>
              </p:cNvPr>
              <p:cNvGrpSpPr/>
              <p:nvPr/>
            </p:nvGrpSpPr>
            <p:grpSpPr>
              <a:xfrm>
                <a:off x="6983709" y="4227827"/>
                <a:ext cx="74320" cy="78301"/>
                <a:chOff x="4476223" y="4289098"/>
                <a:chExt cx="74320" cy="78301"/>
              </a:xfrm>
            </p:grpSpPr>
            <p:cxnSp>
              <p:nvCxnSpPr>
                <p:cNvPr id="401" name="Straight Connector 400">
                  <a:extLst>
                    <a:ext uri="{FF2B5EF4-FFF2-40B4-BE49-F238E27FC236}">
                      <a16:creationId xmlns:a16="http://schemas.microsoft.com/office/drawing/2014/main" id="{85B29C6B-0DD4-E473-33B3-0D210977A5CE}"/>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02" name="Straight Connector 401">
                  <a:extLst>
                    <a:ext uri="{FF2B5EF4-FFF2-40B4-BE49-F238E27FC236}">
                      <a16:creationId xmlns:a16="http://schemas.microsoft.com/office/drawing/2014/main" id="{2E84234D-AD83-1443-F67D-B249D449004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03" name="Group 402">
                <a:extLst>
                  <a:ext uri="{FF2B5EF4-FFF2-40B4-BE49-F238E27FC236}">
                    <a16:creationId xmlns:a16="http://schemas.microsoft.com/office/drawing/2014/main" id="{9ADB07FF-5CE1-AB78-36C7-1E3A34ABD259}"/>
                  </a:ext>
                </a:extLst>
              </p:cNvPr>
              <p:cNvGrpSpPr/>
              <p:nvPr/>
            </p:nvGrpSpPr>
            <p:grpSpPr>
              <a:xfrm>
                <a:off x="6841679" y="4226474"/>
                <a:ext cx="74320" cy="78301"/>
                <a:chOff x="4476223" y="4289098"/>
                <a:chExt cx="74320" cy="78301"/>
              </a:xfrm>
            </p:grpSpPr>
            <p:cxnSp>
              <p:nvCxnSpPr>
                <p:cNvPr id="404" name="Straight Connector 403">
                  <a:extLst>
                    <a:ext uri="{FF2B5EF4-FFF2-40B4-BE49-F238E27FC236}">
                      <a16:creationId xmlns:a16="http://schemas.microsoft.com/office/drawing/2014/main" id="{97EDE0F7-1173-BB92-B773-246CF012D523}"/>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05" name="Straight Connector 404">
                  <a:extLst>
                    <a:ext uri="{FF2B5EF4-FFF2-40B4-BE49-F238E27FC236}">
                      <a16:creationId xmlns:a16="http://schemas.microsoft.com/office/drawing/2014/main" id="{4E816E52-CFA7-98DC-1308-C0903F2BE61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06" name="Group 405">
                <a:extLst>
                  <a:ext uri="{FF2B5EF4-FFF2-40B4-BE49-F238E27FC236}">
                    <a16:creationId xmlns:a16="http://schemas.microsoft.com/office/drawing/2014/main" id="{809E7D09-2717-A479-5D17-989E793EB354}"/>
                  </a:ext>
                </a:extLst>
              </p:cNvPr>
              <p:cNvGrpSpPr/>
              <p:nvPr/>
            </p:nvGrpSpPr>
            <p:grpSpPr>
              <a:xfrm>
                <a:off x="6722645" y="4172367"/>
                <a:ext cx="74320" cy="78301"/>
                <a:chOff x="4476223" y="4289098"/>
                <a:chExt cx="74320" cy="78301"/>
              </a:xfrm>
            </p:grpSpPr>
            <p:cxnSp>
              <p:nvCxnSpPr>
                <p:cNvPr id="407" name="Straight Connector 406">
                  <a:extLst>
                    <a:ext uri="{FF2B5EF4-FFF2-40B4-BE49-F238E27FC236}">
                      <a16:creationId xmlns:a16="http://schemas.microsoft.com/office/drawing/2014/main" id="{F975DE50-2283-2D3E-26B3-D8FBF545FEB8}"/>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08" name="Straight Connector 407">
                  <a:extLst>
                    <a:ext uri="{FF2B5EF4-FFF2-40B4-BE49-F238E27FC236}">
                      <a16:creationId xmlns:a16="http://schemas.microsoft.com/office/drawing/2014/main" id="{C367ABA7-8234-B9C3-5E80-ABBEC5A67023}"/>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09" name="Group 408">
                <a:extLst>
                  <a:ext uri="{FF2B5EF4-FFF2-40B4-BE49-F238E27FC236}">
                    <a16:creationId xmlns:a16="http://schemas.microsoft.com/office/drawing/2014/main" id="{C61771D0-E49F-AAED-F358-C33998EF1634}"/>
                  </a:ext>
                </a:extLst>
              </p:cNvPr>
              <p:cNvGrpSpPr/>
              <p:nvPr/>
            </p:nvGrpSpPr>
            <p:grpSpPr>
              <a:xfrm>
                <a:off x="6550857" y="4060096"/>
                <a:ext cx="74320" cy="78301"/>
                <a:chOff x="4476223" y="4289098"/>
                <a:chExt cx="74320" cy="78301"/>
              </a:xfrm>
            </p:grpSpPr>
            <p:cxnSp>
              <p:nvCxnSpPr>
                <p:cNvPr id="410" name="Straight Connector 409">
                  <a:extLst>
                    <a:ext uri="{FF2B5EF4-FFF2-40B4-BE49-F238E27FC236}">
                      <a16:creationId xmlns:a16="http://schemas.microsoft.com/office/drawing/2014/main" id="{D5071A23-9017-421E-32E4-5EE0DC91A23B}"/>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11" name="Straight Connector 410">
                  <a:extLst>
                    <a:ext uri="{FF2B5EF4-FFF2-40B4-BE49-F238E27FC236}">
                      <a16:creationId xmlns:a16="http://schemas.microsoft.com/office/drawing/2014/main" id="{4F96D14B-83E7-B0D1-E54F-77DD51672F6E}"/>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12" name="Group 411">
                <a:extLst>
                  <a:ext uri="{FF2B5EF4-FFF2-40B4-BE49-F238E27FC236}">
                    <a16:creationId xmlns:a16="http://schemas.microsoft.com/office/drawing/2014/main" id="{0EFD15E2-F7C4-9F86-A058-21BA84DC8562}"/>
                  </a:ext>
                </a:extLst>
              </p:cNvPr>
              <p:cNvGrpSpPr/>
              <p:nvPr/>
            </p:nvGrpSpPr>
            <p:grpSpPr>
              <a:xfrm>
                <a:off x="6512982" y="4060096"/>
                <a:ext cx="74320" cy="78301"/>
                <a:chOff x="4476223" y="4289098"/>
                <a:chExt cx="74320" cy="78301"/>
              </a:xfrm>
            </p:grpSpPr>
            <p:cxnSp>
              <p:nvCxnSpPr>
                <p:cNvPr id="413" name="Straight Connector 412">
                  <a:extLst>
                    <a:ext uri="{FF2B5EF4-FFF2-40B4-BE49-F238E27FC236}">
                      <a16:creationId xmlns:a16="http://schemas.microsoft.com/office/drawing/2014/main" id="{22272412-CEA8-EC51-C46F-1A42F6B2F949}"/>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14" name="Straight Connector 413">
                  <a:extLst>
                    <a:ext uri="{FF2B5EF4-FFF2-40B4-BE49-F238E27FC236}">
                      <a16:creationId xmlns:a16="http://schemas.microsoft.com/office/drawing/2014/main" id="{7996FF5B-460D-15ED-78D7-7B0E4228D2E3}"/>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15" name="Group 414">
                <a:extLst>
                  <a:ext uri="{FF2B5EF4-FFF2-40B4-BE49-F238E27FC236}">
                    <a16:creationId xmlns:a16="http://schemas.microsoft.com/office/drawing/2014/main" id="{A6267A07-C657-F2F3-E770-3BCAC3641515}"/>
                  </a:ext>
                </a:extLst>
              </p:cNvPr>
              <p:cNvGrpSpPr/>
              <p:nvPr/>
            </p:nvGrpSpPr>
            <p:grpSpPr>
              <a:xfrm>
                <a:off x="6109888" y="3643476"/>
                <a:ext cx="74320" cy="78301"/>
                <a:chOff x="4476223" y="4289098"/>
                <a:chExt cx="74320" cy="78301"/>
              </a:xfrm>
            </p:grpSpPr>
            <p:cxnSp>
              <p:nvCxnSpPr>
                <p:cNvPr id="416" name="Straight Connector 415">
                  <a:extLst>
                    <a:ext uri="{FF2B5EF4-FFF2-40B4-BE49-F238E27FC236}">
                      <a16:creationId xmlns:a16="http://schemas.microsoft.com/office/drawing/2014/main" id="{FBC86F23-3303-FA34-3038-4363BC52A227}"/>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17" name="Straight Connector 416">
                  <a:extLst>
                    <a:ext uri="{FF2B5EF4-FFF2-40B4-BE49-F238E27FC236}">
                      <a16:creationId xmlns:a16="http://schemas.microsoft.com/office/drawing/2014/main" id="{BFBD4481-257A-33C9-A270-E0B61F4D6D7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18" name="Group 417">
                <a:extLst>
                  <a:ext uri="{FF2B5EF4-FFF2-40B4-BE49-F238E27FC236}">
                    <a16:creationId xmlns:a16="http://schemas.microsoft.com/office/drawing/2014/main" id="{A4DF85A9-0D6F-2554-DF9A-87E0CF4D156D}"/>
                  </a:ext>
                </a:extLst>
              </p:cNvPr>
              <p:cNvGrpSpPr/>
              <p:nvPr/>
            </p:nvGrpSpPr>
            <p:grpSpPr>
              <a:xfrm>
                <a:off x="5897520" y="3502800"/>
                <a:ext cx="74320" cy="78301"/>
                <a:chOff x="4476223" y="4289098"/>
                <a:chExt cx="74320" cy="78301"/>
              </a:xfrm>
            </p:grpSpPr>
            <p:cxnSp>
              <p:nvCxnSpPr>
                <p:cNvPr id="419" name="Straight Connector 418">
                  <a:extLst>
                    <a:ext uri="{FF2B5EF4-FFF2-40B4-BE49-F238E27FC236}">
                      <a16:creationId xmlns:a16="http://schemas.microsoft.com/office/drawing/2014/main" id="{F195B7CD-044F-89D8-FEBD-36D0B61C08C4}"/>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20" name="Straight Connector 419">
                  <a:extLst>
                    <a:ext uri="{FF2B5EF4-FFF2-40B4-BE49-F238E27FC236}">
                      <a16:creationId xmlns:a16="http://schemas.microsoft.com/office/drawing/2014/main" id="{3160B2F6-21C0-412B-FF6F-F585218633C9}"/>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21" name="Group 420">
                <a:extLst>
                  <a:ext uri="{FF2B5EF4-FFF2-40B4-BE49-F238E27FC236}">
                    <a16:creationId xmlns:a16="http://schemas.microsoft.com/office/drawing/2014/main" id="{13B781CE-EC19-5A20-3D9D-73C250AE37CF}"/>
                  </a:ext>
                </a:extLst>
              </p:cNvPr>
              <p:cNvGrpSpPr/>
              <p:nvPr/>
            </p:nvGrpSpPr>
            <p:grpSpPr>
              <a:xfrm>
                <a:off x="5889404" y="3458162"/>
                <a:ext cx="74320" cy="78301"/>
                <a:chOff x="4476223" y="4289098"/>
                <a:chExt cx="74320" cy="78301"/>
              </a:xfrm>
            </p:grpSpPr>
            <p:cxnSp>
              <p:nvCxnSpPr>
                <p:cNvPr id="422" name="Straight Connector 421">
                  <a:extLst>
                    <a:ext uri="{FF2B5EF4-FFF2-40B4-BE49-F238E27FC236}">
                      <a16:creationId xmlns:a16="http://schemas.microsoft.com/office/drawing/2014/main" id="{9B5E14D6-354E-FD84-EE04-D639281AD653}"/>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23" name="Straight Connector 422">
                  <a:extLst>
                    <a:ext uri="{FF2B5EF4-FFF2-40B4-BE49-F238E27FC236}">
                      <a16:creationId xmlns:a16="http://schemas.microsoft.com/office/drawing/2014/main" id="{73E5C0E3-29B5-443F-C130-FB9E4B27404E}"/>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24" name="Group 423">
                <a:extLst>
                  <a:ext uri="{FF2B5EF4-FFF2-40B4-BE49-F238E27FC236}">
                    <a16:creationId xmlns:a16="http://schemas.microsoft.com/office/drawing/2014/main" id="{99DE8B23-DC39-9969-2C5C-6133FBDB11A9}"/>
                  </a:ext>
                </a:extLst>
              </p:cNvPr>
              <p:cNvGrpSpPr/>
              <p:nvPr/>
            </p:nvGrpSpPr>
            <p:grpSpPr>
              <a:xfrm>
                <a:off x="5698679" y="3159223"/>
                <a:ext cx="74320" cy="78301"/>
                <a:chOff x="4476223" y="4289098"/>
                <a:chExt cx="74320" cy="78301"/>
              </a:xfrm>
            </p:grpSpPr>
            <p:cxnSp>
              <p:nvCxnSpPr>
                <p:cNvPr id="425" name="Straight Connector 424">
                  <a:extLst>
                    <a:ext uri="{FF2B5EF4-FFF2-40B4-BE49-F238E27FC236}">
                      <a16:creationId xmlns:a16="http://schemas.microsoft.com/office/drawing/2014/main" id="{44DEC8C3-F83B-B895-F5D1-2B130F764DB2}"/>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26" name="Straight Connector 425">
                  <a:extLst>
                    <a:ext uri="{FF2B5EF4-FFF2-40B4-BE49-F238E27FC236}">
                      <a16:creationId xmlns:a16="http://schemas.microsoft.com/office/drawing/2014/main" id="{6B85529C-4A66-9B19-148B-81F94D9EED44}"/>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27" name="Group 426">
                <a:extLst>
                  <a:ext uri="{FF2B5EF4-FFF2-40B4-BE49-F238E27FC236}">
                    <a16:creationId xmlns:a16="http://schemas.microsoft.com/office/drawing/2014/main" id="{75E01AA8-A707-393C-F3B0-8E949E7BD569}"/>
                  </a:ext>
                </a:extLst>
              </p:cNvPr>
              <p:cNvGrpSpPr/>
              <p:nvPr/>
            </p:nvGrpSpPr>
            <p:grpSpPr>
              <a:xfrm>
                <a:off x="5652688" y="3159223"/>
                <a:ext cx="74320" cy="78301"/>
                <a:chOff x="4476223" y="4289098"/>
                <a:chExt cx="74320" cy="78301"/>
              </a:xfrm>
            </p:grpSpPr>
            <p:cxnSp>
              <p:nvCxnSpPr>
                <p:cNvPr id="428" name="Straight Connector 427">
                  <a:extLst>
                    <a:ext uri="{FF2B5EF4-FFF2-40B4-BE49-F238E27FC236}">
                      <a16:creationId xmlns:a16="http://schemas.microsoft.com/office/drawing/2014/main" id="{CED83F9D-EA58-C3C0-0954-0FE48C66760F}"/>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29" name="Straight Connector 428">
                  <a:extLst>
                    <a:ext uri="{FF2B5EF4-FFF2-40B4-BE49-F238E27FC236}">
                      <a16:creationId xmlns:a16="http://schemas.microsoft.com/office/drawing/2014/main" id="{2AA06950-1F1C-B1F0-6A97-EFA5C67A2A4A}"/>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30" name="Group 429">
                <a:extLst>
                  <a:ext uri="{FF2B5EF4-FFF2-40B4-BE49-F238E27FC236}">
                    <a16:creationId xmlns:a16="http://schemas.microsoft.com/office/drawing/2014/main" id="{42B4A804-86F1-8170-4B95-E25068D56AA0}"/>
                  </a:ext>
                </a:extLst>
              </p:cNvPr>
              <p:cNvGrpSpPr/>
              <p:nvPr/>
            </p:nvGrpSpPr>
            <p:grpSpPr>
              <a:xfrm>
                <a:off x="5566118" y="3117291"/>
                <a:ext cx="74320" cy="78301"/>
                <a:chOff x="4476223" y="4289098"/>
                <a:chExt cx="74320" cy="78301"/>
              </a:xfrm>
            </p:grpSpPr>
            <p:cxnSp>
              <p:nvCxnSpPr>
                <p:cNvPr id="431" name="Straight Connector 430">
                  <a:extLst>
                    <a:ext uri="{FF2B5EF4-FFF2-40B4-BE49-F238E27FC236}">
                      <a16:creationId xmlns:a16="http://schemas.microsoft.com/office/drawing/2014/main" id="{9CB6933B-D30D-1694-C1CD-31895FF8654F}"/>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32" name="Straight Connector 431">
                  <a:extLst>
                    <a:ext uri="{FF2B5EF4-FFF2-40B4-BE49-F238E27FC236}">
                      <a16:creationId xmlns:a16="http://schemas.microsoft.com/office/drawing/2014/main" id="{DFEF8440-834C-E1C2-0B5D-32D5CDF04A42}"/>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33" name="Group 432">
                <a:extLst>
                  <a:ext uri="{FF2B5EF4-FFF2-40B4-BE49-F238E27FC236}">
                    <a16:creationId xmlns:a16="http://schemas.microsoft.com/office/drawing/2014/main" id="{4AB3F117-99A6-A205-98AC-CF57C18BBEC8}"/>
                  </a:ext>
                </a:extLst>
              </p:cNvPr>
              <p:cNvGrpSpPr/>
              <p:nvPr/>
            </p:nvGrpSpPr>
            <p:grpSpPr>
              <a:xfrm>
                <a:off x="5494427" y="3044247"/>
                <a:ext cx="74320" cy="78301"/>
                <a:chOff x="4476223" y="4289098"/>
                <a:chExt cx="74320" cy="78301"/>
              </a:xfrm>
            </p:grpSpPr>
            <p:cxnSp>
              <p:nvCxnSpPr>
                <p:cNvPr id="434" name="Straight Connector 433">
                  <a:extLst>
                    <a:ext uri="{FF2B5EF4-FFF2-40B4-BE49-F238E27FC236}">
                      <a16:creationId xmlns:a16="http://schemas.microsoft.com/office/drawing/2014/main" id="{2AC5118D-DAFB-1367-10D6-B4353576359E}"/>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35" name="Straight Connector 434">
                  <a:extLst>
                    <a:ext uri="{FF2B5EF4-FFF2-40B4-BE49-F238E27FC236}">
                      <a16:creationId xmlns:a16="http://schemas.microsoft.com/office/drawing/2014/main" id="{80B5D090-7FE0-E511-ECF5-39C666A21E86}"/>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36" name="Group 435">
                <a:extLst>
                  <a:ext uri="{FF2B5EF4-FFF2-40B4-BE49-F238E27FC236}">
                    <a16:creationId xmlns:a16="http://schemas.microsoft.com/office/drawing/2014/main" id="{4CA7F266-7948-D2FA-E898-4F157C23A3EB}"/>
                  </a:ext>
                </a:extLst>
              </p:cNvPr>
              <p:cNvGrpSpPr/>
              <p:nvPr/>
            </p:nvGrpSpPr>
            <p:grpSpPr>
              <a:xfrm>
                <a:off x="5083218" y="2808883"/>
                <a:ext cx="74320" cy="78301"/>
                <a:chOff x="4476223" y="4289098"/>
                <a:chExt cx="74320" cy="78301"/>
              </a:xfrm>
            </p:grpSpPr>
            <p:cxnSp>
              <p:nvCxnSpPr>
                <p:cNvPr id="437" name="Straight Connector 436">
                  <a:extLst>
                    <a:ext uri="{FF2B5EF4-FFF2-40B4-BE49-F238E27FC236}">
                      <a16:creationId xmlns:a16="http://schemas.microsoft.com/office/drawing/2014/main" id="{04AA06AE-2533-5F35-4125-970946293845}"/>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38" name="Straight Connector 437">
                  <a:extLst>
                    <a:ext uri="{FF2B5EF4-FFF2-40B4-BE49-F238E27FC236}">
                      <a16:creationId xmlns:a16="http://schemas.microsoft.com/office/drawing/2014/main" id="{BBD4CC41-6171-378A-29E9-D6FAC2CA3E7A}"/>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grpSp>
          <p:nvGrpSpPr>
            <p:cNvPr id="439" name="Group 438">
              <a:extLst>
                <a:ext uri="{FF2B5EF4-FFF2-40B4-BE49-F238E27FC236}">
                  <a16:creationId xmlns:a16="http://schemas.microsoft.com/office/drawing/2014/main" id="{C31D5C44-B656-4CC6-5F22-32A67E839A19}"/>
                </a:ext>
              </a:extLst>
            </p:cNvPr>
            <p:cNvGrpSpPr/>
            <p:nvPr/>
          </p:nvGrpSpPr>
          <p:grpSpPr>
            <a:xfrm>
              <a:off x="4980416" y="2699317"/>
              <a:ext cx="74320" cy="78301"/>
              <a:chOff x="4476223" y="4289098"/>
              <a:chExt cx="74320" cy="78301"/>
            </a:xfrm>
          </p:grpSpPr>
          <p:cxnSp>
            <p:nvCxnSpPr>
              <p:cNvPr id="440" name="Straight Connector 439">
                <a:extLst>
                  <a:ext uri="{FF2B5EF4-FFF2-40B4-BE49-F238E27FC236}">
                    <a16:creationId xmlns:a16="http://schemas.microsoft.com/office/drawing/2014/main" id="{1071DE0F-CA80-4448-9C76-5609A74DB684}"/>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41" name="Straight Connector 440">
                <a:extLst>
                  <a:ext uri="{FF2B5EF4-FFF2-40B4-BE49-F238E27FC236}">
                    <a16:creationId xmlns:a16="http://schemas.microsoft.com/office/drawing/2014/main" id="{FC76DCF9-ABB7-B3AE-8970-2B9D577347A7}"/>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42" name="Group 441">
              <a:extLst>
                <a:ext uri="{FF2B5EF4-FFF2-40B4-BE49-F238E27FC236}">
                  <a16:creationId xmlns:a16="http://schemas.microsoft.com/office/drawing/2014/main" id="{F0869C8D-1B30-4C7A-662C-2F409FD09847}"/>
                </a:ext>
              </a:extLst>
            </p:cNvPr>
            <p:cNvGrpSpPr/>
            <p:nvPr/>
          </p:nvGrpSpPr>
          <p:grpSpPr>
            <a:xfrm>
              <a:off x="4945246" y="2693906"/>
              <a:ext cx="74320" cy="78301"/>
              <a:chOff x="4476223" y="4289098"/>
              <a:chExt cx="74320" cy="78301"/>
            </a:xfrm>
          </p:grpSpPr>
          <p:cxnSp>
            <p:nvCxnSpPr>
              <p:cNvPr id="443" name="Straight Connector 442">
                <a:extLst>
                  <a:ext uri="{FF2B5EF4-FFF2-40B4-BE49-F238E27FC236}">
                    <a16:creationId xmlns:a16="http://schemas.microsoft.com/office/drawing/2014/main" id="{41B79BD6-2F5C-4BEC-8216-E98D5166C42A}"/>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44" name="Straight Connector 443">
                <a:extLst>
                  <a:ext uri="{FF2B5EF4-FFF2-40B4-BE49-F238E27FC236}">
                    <a16:creationId xmlns:a16="http://schemas.microsoft.com/office/drawing/2014/main" id="{7C1CA119-3BAF-C3E3-CEE2-ED51A1392A88}"/>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445" name="Group 444">
              <a:extLst>
                <a:ext uri="{FF2B5EF4-FFF2-40B4-BE49-F238E27FC236}">
                  <a16:creationId xmlns:a16="http://schemas.microsoft.com/office/drawing/2014/main" id="{8F7CBF17-6EC8-C134-C5F3-43B48B712E95}"/>
                </a:ext>
              </a:extLst>
            </p:cNvPr>
            <p:cNvGrpSpPr/>
            <p:nvPr/>
          </p:nvGrpSpPr>
          <p:grpSpPr>
            <a:xfrm>
              <a:off x="4895198" y="2654679"/>
              <a:ext cx="74320" cy="78301"/>
              <a:chOff x="4476223" y="4289098"/>
              <a:chExt cx="74320" cy="78301"/>
            </a:xfrm>
          </p:grpSpPr>
          <p:cxnSp>
            <p:nvCxnSpPr>
              <p:cNvPr id="446" name="Straight Connector 445">
                <a:extLst>
                  <a:ext uri="{FF2B5EF4-FFF2-40B4-BE49-F238E27FC236}">
                    <a16:creationId xmlns:a16="http://schemas.microsoft.com/office/drawing/2014/main" id="{C288B024-7247-BB2C-F65C-5F1FB5CE3167}"/>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447" name="Straight Connector 446">
                <a:extLst>
                  <a:ext uri="{FF2B5EF4-FFF2-40B4-BE49-F238E27FC236}">
                    <a16:creationId xmlns:a16="http://schemas.microsoft.com/office/drawing/2014/main" id="{AF332F82-15DA-DB73-D873-0DB017DC150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cxnSp>
        <p:nvCxnSpPr>
          <p:cNvPr id="450" name="Straight Connector 449">
            <a:extLst>
              <a:ext uri="{FF2B5EF4-FFF2-40B4-BE49-F238E27FC236}">
                <a16:creationId xmlns:a16="http://schemas.microsoft.com/office/drawing/2014/main" id="{CFCD6F22-E28E-E284-1DAF-2068222A2E38}"/>
              </a:ext>
            </a:extLst>
          </p:cNvPr>
          <p:cNvCxnSpPr>
            <a:cxnSpLocks/>
          </p:cNvCxnSpPr>
          <p:nvPr/>
        </p:nvCxnSpPr>
        <p:spPr bwMode="auto">
          <a:xfrm>
            <a:off x="6495211" y="2437017"/>
            <a:ext cx="0" cy="2238206"/>
          </a:xfrm>
          <a:prstGeom prst="line">
            <a:avLst/>
          </a:prstGeom>
          <a:noFill/>
          <a:ln w="12700" cap="flat" cmpd="sng" algn="ctr">
            <a:solidFill>
              <a:schemeClr val="tx1"/>
            </a:solidFill>
            <a:prstDash val="dash"/>
            <a:round/>
            <a:headEnd type="none" w="med" len="med"/>
            <a:tailEnd type="none" w="med" len="med"/>
          </a:ln>
          <a:effectLst/>
        </p:spPr>
      </p:cxnSp>
      <p:sp>
        <p:nvSpPr>
          <p:cNvPr id="451" name="TextBox 450">
            <a:extLst>
              <a:ext uri="{FF2B5EF4-FFF2-40B4-BE49-F238E27FC236}">
                <a16:creationId xmlns:a16="http://schemas.microsoft.com/office/drawing/2014/main" id="{97E14DE0-B3C5-B9E2-0D1A-3D8056B4E727}"/>
              </a:ext>
            </a:extLst>
          </p:cNvPr>
          <p:cNvSpPr txBox="1"/>
          <p:nvPr/>
        </p:nvSpPr>
        <p:spPr bwMode="auto">
          <a:xfrm>
            <a:off x="6436593" y="2926605"/>
            <a:ext cx="8765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400" b="0" dirty="0">
                <a:solidFill>
                  <a:schemeClr val="accent1"/>
                </a:solidFill>
                <a:latin typeface="Arial" panose="020B0604020202020204" pitchFamily="34" charset="0"/>
                <a:cs typeface="Arial" panose="020B0604020202020204" pitchFamily="34" charset="0"/>
              </a:rPr>
              <a:t>68.6%</a:t>
            </a:r>
          </a:p>
        </p:txBody>
      </p:sp>
      <p:sp>
        <p:nvSpPr>
          <p:cNvPr id="453" name="TextBox 452">
            <a:extLst>
              <a:ext uri="{FF2B5EF4-FFF2-40B4-BE49-F238E27FC236}">
                <a16:creationId xmlns:a16="http://schemas.microsoft.com/office/drawing/2014/main" id="{CE51EBD7-419B-F275-32BF-2D5C89916B14}"/>
              </a:ext>
            </a:extLst>
          </p:cNvPr>
          <p:cNvSpPr txBox="1"/>
          <p:nvPr/>
        </p:nvSpPr>
        <p:spPr bwMode="auto">
          <a:xfrm>
            <a:off x="6466174" y="3344394"/>
            <a:ext cx="8765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400" b="0" dirty="0">
                <a:solidFill>
                  <a:schemeClr val="accent6"/>
                </a:solidFill>
                <a:latin typeface="Arial" panose="020B0604020202020204" pitchFamily="34" charset="0"/>
                <a:cs typeface="Arial" panose="020B0604020202020204" pitchFamily="34" charset="0"/>
              </a:rPr>
              <a:t>54.7%</a:t>
            </a:r>
          </a:p>
        </p:txBody>
      </p:sp>
      <p:sp>
        <p:nvSpPr>
          <p:cNvPr id="454" name="TextBox 453">
            <a:extLst>
              <a:ext uri="{FF2B5EF4-FFF2-40B4-BE49-F238E27FC236}">
                <a16:creationId xmlns:a16="http://schemas.microsoft.com/office/drawing/2014/main" id="{850E5DB0-FE6C-B2AB-1543-83F972058B7B}"/>
              </a:ext>
            </a:extLst>
          </p:cNvPr>
          <p:cNvSpPr txBox="1"/>
          <p:nvPr/>
        </p:nvSpPr>
        <p:spPr bwMode="auto">
          <a:xfrm>
            <a:off x="5152683" y="3932942"/>
            <a:ext cx="176312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Aft>
                <a:spcPct val="0"/>
              </a:spcAft>
              <a:buClrTx/>
              <a:buFontTx/>
              <a:buNone/>
            </a:pPr>
            <a:r>
              <a:rPr lang="en-US" sz="1000" b="1" dirty="0">
                <a:latin typeface="Arial" panose="020B0604020202020204" pitchFamily="34" charset="0"/>
                <a:cs typeface="Arial" panose="020B0604020202020204" pitchFamily="34" charset="0"/>
              </a:rPr>
              <a:t>OS Median (95% CI)</a:t>
            </a:r>
          </a:p>
          <a:p>
            <a:pPr algn="l">
              <a:lnSpc>
                <a:spcPct val="100000"/>
              </a:lnSpc>
              <a:spcAft>
                <a:spcPct val="0"/>
              </a:spcAft>
              <a:buClrTx/>
              <a:buFontTx/>
              <a:buNone/>
            </a:pPr>
            <a:r>
              <a:rPr lang="en-US" sz="1000" b="0" dirty="0">
                <a:solidFill>
                  <a:schemeClr val="accent1"/>
                </a:solidFill>
                <a:latin typeface="Arial" panose="020B0604020202020204" pitchFamily="34" charset="0"/>
                <a:cs typeface="Arial" panose="020B0604020202020204" pitchFamily="34" charset="0"/>
              </a:rPr>
              <a:t>Bema: NR (13.8-NR)</a:t>
            </a:r>
          </a:p>
          <a:p>
            <a:pPr algn="l">
              <a:lnSpc>
                <a:spcPct val="100000"/>
              </a:lnSpc>
              <a:spcAft>
                <a:spcPct val="0"/>
              </a:spcAft>
              <a:buClrTx/>
              <a:buFontTx/>
              <a:buNone/>
            </a:pPr>
            <a:r>
              <a:rPr lang="en-US" sz="1000" b="0" dirty="0">
                <a:solidFill>
                  <a:schemeClr val="accent6"/>
                </a:solidFill>
                <a:latin typeface="Arial" panose="020B0604020202020204" pitchFamily="34" charset="0"/>
                <a:cs typeface="Arial" panose="020B0604020202020204" pitchFamily="34" charset="0"/>
              </a:rPr>
              <a:t>Pbo: 12.5 (8.8-15.0)</a:t>
            </a:r>
          </a:p>
          <a:p>
            <a:pPr algn="l">
              <a:lnSpc>
                <a:spcPct val="100000"/>
              </a:lnSpc>
              <a:spcAft>
                <a:spcPct val="0"/>
              </a:spcAft>
              <a:buClrTx/>
              <a:buFontTx/>
              <a:buNone/>
            </a:pPr>
            <a:r>
              <a:rPr lang="en-US" sz="1000" b="0" dirty="0">
                <a:latin typeface="Arial" panose="020B0604020202020204" pitchFamily="34" charset="0"/>
                <a:cs typeface="Arial" panose="020B0604020202020204" pitchFamily="34" charset="0"/>
              </a:rPr>
              <a:t>HR: 0.52 (0.30-0.91)</a:t>
            </a:r>
          </a:p>
        </p:txBody>
      </p:sp>
      <p:sp>
        <p:nvSpPr>
          <p:cNvPr id="455" name="TextBox 454">
            <a:extLst>
              <a:ext uri="{FF2B5EF4-FFF2-40B4-BE49-F238E27FC236}">
                <a16:creationId xmlns:a16="http://schemas.microsoft.com/office/drawing/2014/main" id="{32C31C70-0213-4424-9FDE-72A648CD6E98}"/>
              </a:ext>
            </a:extLst>
          </p:cNvPr>
          <p:cNvSpPr txBox="1"/>
          <p:nvPr/>
        </p:nvSpPr>
        <p:spPr bwMode="auto">
          <a:xfrm>
            <a:off x="5050398" y="5299250"/>
            <a:ext cx="34628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nSpc>
                <a:spcPct val="100000"/>
              </a:lnSpc>
              <a:spcAft>
                <a:spcPct val="0"/>
              </a:spcAft>
              <a:buClrTx/>
              <a:buFontTx/>
              <a:buNone/>
              <a:tabLst>
                <a:tab pos="330200" algn="l"/>
                <a:tab pos="647700" algn="l"/>
                <a:tab pos="971550" algn="l"/>
                <a:tab pos="1287463" algn="l"/>
                <a:tab pos="1612900" algn="l"/>
                <a:tab pos="1924050" algn="l"/>
                <a:tab pos="2249488" algn="l"/>
                <a:tab pos="2601913" algn="l"/>
                <a:tab pos="2925763" algn="l"/>
              </a:tabLst>
            </a:pPr>
            <a:r>
              <a:rPr lang="en-US" sz="1200" b="0" dirty="0">
                <a:solidFill>
                  <a:schemeClr val="accent1"/>
                </a:solidFill>
                <a:latin typeface="Arial" panose="020B0604020202020204" pitchFamily="34" charset="0"/>
                <a:cs typeface="Arial" panose="020B0604020202020204" pitchFamily="34" charset="0"/>
              </a:rPr>
              <a:t>58	51	47	40	35	32	23	12	4	0</a:t>
            </a:r>
          </a:p>
          <a:p>
            <a:pPr>
              <a:lnSpc>
                <a:spcPct val="100000"/>
              </a:lnSpc>
              <a:spcAft>
                <a:spcPct val="0"/>
              </a:spcAft>
              <a:buClrTx/>
              <a:buFontTx/>
              <a:buNone/>
              <a:tabLst>
                <a:tab pos="330200" algn="l"/>
                <a:tab pos="647700" algn="l"/>
                <a:tab pos="971550" algn="l"/>
                <a:tab pos="1287463" algn="l"/>
                <a:tab pos="1612900" algn="l"/>
                <a:tab pos="1924050" algn="l"/>
                <a:tab pos="2287588" algn="l"/>
                <a:tab pos="2601913" algn="l"/>
                <a:tab pos="2925763" algn="l"/>
              </a:tabLst>
            </a:pPr>
            <a:r>
              <a:rPr lang="en-US" sz="1200" b="0" dirty="0">
                <a:solidFill>
                  <a:schemeClr val="accent6"/>
                </a:solidFill>
                <a:latin typeface="Arial" panose="020B0604020202020204" pitchFamily="34" charset="0"/>
                <a:cs typeface="Arial" panose="020B0604020202020204" pitchFamily="34" charset="0"/>
              </a:rPr>
              <a:t>60	51	44	33	25	17	10	5	2	0</a:t>
            </a:r>
          </a:p>
        </p:txBody>
      </p:sp>
      <p:sp>
        <p:nvSpPr>
          <p:cNvPr id="457" name="Freeform: Shape 456">
            <a:extLst>
              <a:ext uri="{FF2B5EF4-FFF2-40B4-BE49-F238E27FC236}">
                <a16:creationId xmlns:a16="http://schemas.microsoft.com/office/drawing/2014/main" id="{A86AD024-C6ED-53C9-D5E2-40B62EC88677}"/>
              </a:ext>
            </a:extLst>
          </p:cNvPr>
          <p:cNvSpPr/>
          <p:nvPr/>
        </p:nvSpPr>
        <p:spPr bwMode="auto">
          <a:xfrm>
            <a:off x="8598001" y="2408732"/>
            <a:ext cx="3030196" cy="2275604"/>
          </a:xfrm>
          <a:custGeom>
            <a:avLst/>
            <a:gdLst>
              <a:gd name="connsiteX0" fmla="*/ 0 w 3166804"/>
              <a:gd name="connsiteY0" fmla="*/ 0 h 2392632"/>
              <a:gd name="connsiteX1" fmla="*/ 0 w 3166804"/>
              <a:gd name="connsiteY1" fmla="*/ 2392632 h 2392632"/>
              <a:gd name="connsiteX2" fmla="*/ 3166804 w 3166804"/>
              <a:gd name="connsiteY2" fmla="*/ 2392632 h 2392632"/>
            </a:gdLst>
            <a:ahLst/>
            <a:cxnLst>
              <a:cxn ang="0">
                <a:pos x="connsiteX0" y="connsiteY0"/>
              </a:cxn>
              <a:cxn ang="0">
                <a:pos x="connsiteX1" y="connsiteY1"/>
              </a:cxn>
              <a:cxn ang="0">
                <a:pos x="connsiteX2" y="connsiteY2"/>
              </a:cxn>
            </a:cxnLst>
            <a:rect l="l" t="t" r="r" b="b"/>
            <a:pathLst>
              <a:path w="3166804" h="2392632">
                <a:moveTo>
                  <a:pt x="0" y="0"/>
                </a:moveTo>
                <a:lnTo>
                  <a:pt x="0" y="2392632"/>
                </a:lnTo>
                <a:lnTo>
                  <a:pt x="3166804" y="2392632"/>
                </a:lnTo>
              </a:path>
            </a:pathLst>
          </a:custGeom>
          <a:noFill/>
          <a:ln w="12700">
            <a:solidFill>
              <a:schemeClr val="tx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458" name="Group 457">
            <a:extLst>
              <a:ext uri="{FF2B5EF4-FFF2-40B4-BE49-F238E27FC236}">
                <a16:creationId xmlns:a16="http://schemas.microsoft.com/office/drawing/2014/main" id="{C705C92B-4F5F-3CA1-13B1-691BF299EAB1}"/>
              </a:ext>
            </a:extLst>
          </p:cNvPr>
          <p:cNvGrpSpPr/>
          <p:nvPr/>
        </p:nvGrpSpPr>
        <p:grpSpPr>
          <a:xfrm>
            <a:off x="8598002" y="4691938"/>
            <a:ext cx="2896836" cy="64785"/>
            <a:chOff x="1562254" y="4975521"/>
            <a:chExt cx="2896836" cy="131422"/>
          </a:xfrm>
        </p:grpSpPr>
        <p:cxnSp>
          <p:nvCxnSpPr>
            <p:cNvPr id="459" name="Straight Connector 458">
              <a:extLst>
                <a:ext uri="{FF2B5EF4-FFF2-40B4-BE49-F238E27FC236}">
                  <a16:creationId xmlns:a16="http://schemas.microsoft.com/office/drawing/2014/main" id="{896F7223-7238-C709-734C-A5740BA138AB}"/>
                </a:ext>
              </a:extLst>
            </p:cNvPr>
            <p:cNvCxnSpPr/>
            <p:nvPr/>
          </p:nvCxnSpPr>
          <p:spPr bwMode="auto">
            <a:xfrm>
              <a:off x="1562254"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0" name="Straight Connector 459">
              <a:extLst>
                <a:ext uri="{FF2B5EF4-FFF2-40B4-BE49-F238E27FC236}">
                  <a16:creationId xmlns:a16="http://schemas.microsoft.com/office/drawing/2014/main" id="{2E27F6E3-D3DC-8349-3F58-98527B3D635B}"/>
                </a:ext>
              </a:extLst>
            </p:cNvPr>
            <p:cNvCxnSpPr/>
            <p:nvPr/>
          </p:nvCxnSpPr>
          <p:spPr bwMode="auto">
            <a:xfrm>
              <a:off x="1884125"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1" name="Straight Connector 460">
              <a:extLst>
                <a:ext uri="{FF2B5EF4-FFF2-40B4-BE49-F238E27FC236}">
                  <a16:creationId xmlns:a16="http://schemas.microsoft.com/office/drawing/2014/main" id="{25E810EF-DA9E-30AD-76CB-4E30E1A7A160}"/>
                </a:ext>
              </a:extLst>
            </p:cNvPr>
            <p:cNvCxnSpPr/>
            <p:nvPr/>
          </p:nvCxnSpPr>
          <p:spPr bwMode="auto">
            <a:xfrm>
              <a:off x="2205996"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2" name="Straight Connector 461">
              <a:extLst>
                <a:ext uri="{FF2B5EF4-FFF2-40B4-BE49-F238E27FC236}">
                  <a16:creationId xmlns:a16="http://schemas.microsoft.com/office/drawing/2014/main" id="{548FF9CE-001E-7B7E-2394-52F1E7780C64}"/>
                </a:ext>
              </a:extLst>
            </p:cNvPr>
            <p:cNvCxnSpPr/>
            <p:nvPr/>
          </p:nvCxnSpPr>
          <p:spPr bwMode="auto">
            <a:xfrm>
              <a:off x="2527867"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3" name="Straight Connector 462">
              <a:extLst>
                <a:ext uri="{FF2B5EF4-FFF2-40B4-BE49-F238E27FC236}">
                  <a16:creationId xmlns:a16="http://schemas.microsoft.com/office/drawing/2014/main" id="{4D451F84-722F-7220-CD5F-DDE8A1339926}"/>
                </a:ext>
              </a:extLst>
            </p:cNvPr>
            <p:cNvCxnSpPr/>
            <p:nvPr/>
          </p:nvCxnSpPr>
          <p:spPr bwMode="auto">
            <a:xfrm>
              <a:off x="2849738"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4" name="Straight Connector 463">
              <a:extLst>
                <a:ext uri="{FF2B5EF4-FFF2-40B4-BE49-F238E27FC236}">
                  <a16:creationId xmlns:a16="http://schemas.microsoft.com/office/drawing/2014/main" id="{16224DCB-43C0-3240-6402-E712572FD444}"/>
                </a:ext>
              </a:extLst>
            </p:cNvPr>
            <p:cNvCxnSpPr/>
            <p:nvPr/>
          </p:nvCxnSpPr>
          <p:spPr bwMode="auto">
            <a:xfrm>
              <a:off x="3171609"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5" name="Straight Connector 464">
              <a:extLst>
                <a:ext uri="{FF2B5EF4-FFF2-40B4-BE49-F238E27FC236}">
                  <a16:creationId xmlns:a16="http://schemas.microsoft.com/office/drawing/2014/main" id="{865A0BAA-AA0D-4060-09BF-FE2716B39FF7}"/>
                </a:ext>
              </a:extLst>
            </p:cNvPr>
            <p:cNvCxnSpPr/>
            <p:nvPr/>
          </p:nvCxnSpPr>
          <p:spPr bwMode="auto">
            <a:xfrm>
              <a:off x="3493480"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6" name="Straight Connector 465">
              <a:extLst>
                <a:ext uri="{FF2B5EF4-FFF2-40B4-BE49-F238E27FC236}">
                  <a16:creationId xmlns:a16="http://schemas.microsoft.com/office/drawing/2014/main" id="{00793E7D-E042-2DC2-B2B9-E7C00038C900}"/>
                </a:ext>
              </a:extLst>
            </p:cNvPr>
            <p:cNvCxnSpPr/>
            <p:nvPr/>
          </p:nvCxnSpPr>
          <p:spPr bwMode="auto">
            <a:xfrm>
              <a:off x="3815351"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7" name="Straight Connector 466">
              <a:extLst>
                <a:ext uri="{FF2B5EF4-FFF2-40B4-BE49-F238E27FC236}">
                  <a16:creationId xmlns:a16="http://schemas.microsoft.com/office/drawing/2014/main" id="{F4F83AA2-4835-DE1D-8751-473960E40163}"/>
                </a:ext>
              </a:extLst>
            </p:cNvPr>
            <p:cNvCxnSpPr/>
            <p:nvPr/>
          </p:nvCxnSpPr>
          <p:spPr bwMode="auto">
            <a:xfrm>
              <a:off x="4137222" y="4975521"/>
              <a:ext cx="0" cy="131422"/>
            </a:xfrm>
            <a:prstGeom prst="line">
              <a:avLst/>
            </a:prstGeom>
            <a:noFill/>
            <a:ln w="12700" cap="flat" cmpd="sng" algn="ctr">
              <a:solidFill>
                <a:schemeClr val="tx1"/>
              </a:solidFill>
              <a:prstDash val="solid"/>
              <a:round/>
              <a:headEnd type="none" w="med" len="med"/>
              <a:tailEnd type="none" w="med" len="med"/>
            </a:ln>
            <a:effectLst/>
          </p:spPr>
        </p:cxnSp>
        <p:cxnSp>
          <p:nvCxnSpPr>
            <p:cNvPr id="468" name="Straight Connector 467">
              <a:extLst>
                <a:ext uri="{FF2B5EF4-FFF2-40B4-BE49-F238E27FC236}">
                  <a16:creationId xmlns:a16="http://schemas.microsoft.com/office/drawing/2014/main" id="{3B7D80A9-929C-4BE1-98C9-45F8C9CCF503}"/>
                </a:ext>
              </a:extLst>
            </p:cNvPr>
            <p:cNvCxnSpPr/>
            <p:nvPr/>
          </p:nvCxnSpPr>
          <p:spPr bwMode="auto">
            <a:xfrm>
              <a:off x="4459090" y="4975521"/>
              <a:ext cx="0" cy="131422"/>
            </a:xfrm>
            <a:prstGeom prst="line">
              <a:avLst/>
            </a:prstGeom>
            <a:noFill/>
            <a:ln w="12700" cap="flat" cmpd="sng" algn="ctr">
              <a:solidFill>
                <a:schemeClr val="tx1"/>
              </a:solidFill>
              <a:prstDash val="solid"/>
              <a:round/>
              <a:headEnd type="none" w="med" len="med"/>
              <a:tailEnd type="none" w="med" len="med"/>
            </a:ln>
            <a:effectLst/>
          </p:spPr>
        </p:cxnSp>
      </p:grpSp>
      <p:sp>
        <p:nvSpPr>
          <p:cNvPr id="469" name="TextBox 468">
            <a:extLst>
              <a:ext uri="{FF2B5EF4-FFF2-40B4-BE49-F238E27FC236}">
                <a16:creationId xmlns:a16="http://schemas.microsoft.com/office/drawing/2014/main" id="{CE846C98-1691-3E7A-37DE-578B7A87C939}"/>
              </a:ext>
            </a:extLst>
          </p:cNvPr>
          <p:cNvSpPr txBox="1"/>
          <p:nvPr/>
        </p:nvSpPr>
        <p:spPr bwMode="auto">
          <a:xfrm>
            <a:off x="10999410" y="4734901"/>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24</a:t>
            </a:r>
          </a:p>
        </p:txBody>
      </p:sp>
      <p:sp>
        <p:nvSpPr>
          <p:cNvPr id="470" name="TextBox 469">
            <a:extLst>
              <a:ext uri="{FF2B5EF4-FFF2-40B4-BE49-F238E27FC236}">
                <a16:creationId xmlns:a16="http://schemas.microsoft.com/office/drawing/2014/main" id="{DADBE304-2CE5-2CC5-E00B-4711E17C05AC}"/>
              </a:ext>
            </a:extLst>
          </p:cNvPr>
          <p:cNvSpPr txBox="1"/>
          <p:nvPr/>
        </p:nvSpPr>
        <p:spPr bwMode="auto">
          <a:xfrm>
            <a:off x="11337954" y="4734901"/>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27</a:t>
            </a:r>
          </a:p>
        </p:txBody>
      </p:sp>
      <p:sp>
        <p:nvSpPr>
          <p:cNvPr id="471" name="TextBox 470">
            <a:extLst>
              <a:ext uri="{FF2B5EF4-FFF2-40B4-BE49-F238E27FC236}">
                <a16:creationId xmlns:a16="http://schemas.microsoft.com/office/drawing/2014/main" id="{64184ECF-FA20-FF95-9FF9-D434B2C8891D}"/>
              </a:ext>
            </a:extLst>
          </p:cNvPr>
          <p:cNvSpPr txBox="1"/>
          <p:nvPr/>
        </p:nvSpPr>
        <p:spPr bwMode="auto">
          <a:xfrm>
            <a:off x="10685592" y="4734901"/>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21</a:t>
            </a:r>
          </a:p>
        </p:txBody>
      </p:sp>
      <p:sp>
        <p:nvSpPr>
          <p:cNvPr id="472" name="TextBox 471">
            <a:extLst>
              <a:ext uri="{FF2B5EF4-FFF2-40B4-BE49-F238E27FC236}">
                <a16:creationId xmlns:a16="http://schemas.microsoft.com/office/drawing/2014/main" id="{44CD844E-03D0-294F-4D65-41F3D8CB91FB}"/>
              </a:ext>
            </a:extLst>
          </p:cNvPr>
          <p:cNvSpPr txBox="1"/>
          <p:nvPr/>
        </p:nvSpPr>
        <p:spPr bwMode="auto">
          <a:xfrm>
            <a:off x="10357347" y="4734901"/>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18</a:t>
            </a:r>
          </a:p>
        </p:txBody>
      </p:sp>
      <p:sp>
        <p:nvSpPr>
          <p:cNvPr id="473" name="TextBox 472">
            <a:extLst>
              <a:ext uri="{FF2B5EF4-FFF2-40B4-BE49-F238E27FC236}">
                <a16:creationId xmlns:a16="http://schemas.microsoft.com/office/drawing/2014/main" id="{5F85FA0A-76C4-DCA7-F670-C05BE4888692}"/>
              </a:ext>
            </a:extLst>
          </p:cNvPr>
          <p:cNvSpPr txBox="1"/>
          <p:nvPr/>
        </p:nvSpPr>
        <p:spPr bwMode="auto">
          <a:xfrm>
            <a:off x="10038118" y="4734901"/>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15</a:t>
            </a:r>
          </a:p>
        </p:txBody>
      </p:sp>
      <p:sp>
        <p:nvSpPr>
          <p:cNvPr id="474" name="TextBox 473">
            <a:extLst>
              <a:ext uri="{FF2B5EF4-FFF2-40B4-BE49-F238E27FC236}">
                <a16:creationId xmlns:a16="http://schemas.microsoft.com/office/drawing/2014/main" id="{3E8FCB22-088B-8291-4EC1-D52280B27148}"/>
              </a:ext>
            </a:extLst>
          </p:cNvPr>
          <p:cNvSpPr txBox="1"/>
          <p:nvPr/>
        </p:nvSpPr>
        <p:spPr bwMode="auto">
          <a:xfrm>
            <a:off x="9729710" y="4734901"/>
            <a:ext cx="414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12</a:t>
            </a:r>
          </a:p>
        </p:txBody>
      </p:sp>
      <p:sp>
        <p:nvSpPr>
          <p:cNvPr id="475" name="TextBox 474">
            <a:extLst>
              <a:ext uri="{FF2B5EF4-FFF2-40B4-BE49-F238E27FC236}">
                <a16:creationId xmlns:a16="http://schemas.microsoft.com/office/drawing/2014/main" id="{192309A9-6D0F-A7DC-60A7-4B5E1AE5F225}"/>
              </a:ext>
            </a:extLst>
          </p:cNvPr>
          <p:cNvSpPr txBox="1"/>
          <p:nvPr/>
        </p:nvSpPr>
        <p:spPr bwMode="auto">
          <a:xfrm>
            <a:off x="9431841" y="4734901"/>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9</a:t>
            </a:r>
          </a:p>
        </p:txBody>
      </p:sp>
      <p:sp>
        <p:nvSpPr>
          <p:cNvPr id="476" name="TextBox 475">
            <a:extLst>
              <a:ext uri="{FF2B5EF4-FFF2-40B4-BE49-F238E27FC236}">
                <a16:creationId xmlns:a16="http://schemas.microsoft.com/office/drawing/2014/main" id="{0A4E3740-B856-96C6-3518-A7D55ACE8C09}"/>
              </a:ext>
            </a:extLst>
          </p:cNvPr>
          <p:cNvSpPr txBox="1"/>
          <p:nvPr/>
        </p:nvSpPr>
        <p:spPr bwMode="auto">
          <a:xfrm>
            <a:off x="9114416" y="4734901"/>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6</a:t>
            </a:r>
          </a:p>
        </p:txBody>
      </p:sp>
      <p:sp>
        <p:nvSpPr>
          <p:cNvPr id="477" name="TextBox 476">
            <a:extLst>
              <a:ext uri="{FF2B5EF4-FFF2-40B4-BE49-F238E27FC236}">
                <a16:creationId xmlns:a16="http://schemas.microsoft.com/office/drawing/2014/main" id="{78B71218-7DE6-2E47-4030-7A5BF875FB7F}"/>
              </a:ext>
            </a:extLst>
          </p:cNvPr>
          <p:cNvSpPr txBox="1"/>
          <p:nvPr/>
        </p:nvSpPr>
        <p:spPr bwMode="auto">
          <a:xfrm>
            <a:off x="8789777" y="4734901"/>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3</a:t>
            </a:r>
          </a:p>
        </p:txBody>
      </p:sp>
      <p:sp>
        <p:nvSpPr>
          <p:cNvPr id="478" name="TextBox 477">
            <a:extLst>
              <a:ext uri="{FF2B5EF4-FFF2-40B4-BE49-F238E27FC236}">
                <a16:creationId xmlns:a16="http://schemas.microsoft.com/office/drawing/2014/main" id="{7E6171A9-65E1-9F06-0D80-E05C5E436B51}"/>
              </a:ext>
            </a:extLst>
          </p:cNvPr>
          <p:cNvSpPr txBox="1"/>
          <p:nvPr/>
        </p:nvSpPr>
        <p:spPr bwMode="auto">
          <a:xfrm>
            <a:off x="8471343" y="4736818"/>
            <a:ext cx="2378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200" b="0" dirty="0">
                <a:latin typeface="Arial" panose="020B0604020202020204" pitchFamily="34" charset="0"/>
                <a:cs typeface="Arial" panose="020B0604020202020204" pitchFamily="34" charset="0"/>
              </a:rPr>
              <a:t>0</a:t>
            </a:r>
          </a:p>
        </p:txBody>
      </p:sp>
      <p:sp>
        <p:nvSpPr>
          <p:cNvPr id="479" name="Freeform: Shape 478">
            <a:extLst>
              <a:ext uri="{FF2B5EF4-FFF2-40B4-BE49-F238E27FC236}">
                <a16:creationId xmlns:a16="http://schemas.microsoft.com/office/drawing/2014/main" id="{A27A4EC3-A81D-24AA-3C60-EF9CEEC3388D}"/>
              </a:ext>
            </a:extLst>
          </p:cNvPr>
          <p:cNvSpPr/>
          <p:nvPr/>
        </p:nvSpPr>
        <p:spPr bwMode="auto">
          <a:xfrm>
            <a:off x="8614531" y="2506959"/>
            <a:ext cx="2794903" cy="1593922"/>
          </a:xfrm>
          <a:custGeom>
            <a:avLst/>
            <a:gdLst>
              <a:gd name="connsiteX0" fmla="*/ 2794903 w 2794903"/>
              <a:gd name="connsiteY0" fmla="*/ 1593922 h 1593922"/>
              <a:gd name="connsiteX1" fmla="*/ 2728428 w 2794903"/>
              <a:gd name="connsiteY1" fmla="*/ 1593922 h 1593922"/>
              <a:gd name="connsiteX2" fmla="*/ 2728428 w 2794903"/>
              <a:gd name="connsiteY2" fmla="*/ 1003034 h 1593922"/>
              <a:gd name="connsiteX3" fmla="*/ 2141971 w 2794903"/>
              <a:gd name="connsiteY3" fmla="*/ 1003034 h 1593922"/>
              <a:gd name="connsiteX4" fmla="*/ 2141971 w 2794903"/>
              <a:gd name="connsiteY4" fmla="*/ 908492 h 1593922"/>
              <a:gd name="connsiteX5" fmla="*/ 2056292 w 2794903"/>
              <a:gd name="connsiteY5" fmla="*/ 908492 h 1593922"/>
              <a:gd name="connsiteX6" fmla="*/ 2056292 w 2794903"/>
              <a:gd name="connsiteY6" fmla="*/ 808041 h 1593922"/>
              <a:gd name="connsiteX7" fmla="*/ 1520061 w 2794903"/>
              <a:gd name="connsiteY7" fmla="*/ 808041 h 1593922"/>
              <a:gd name="connsiteX8" fmla="*/ 1520061 w 2794903"/>
              <a:gd name="connsiteY8" fmla="*/ 759292 h 1593922"/>
              <a:gd name="connsiteX9" fmla="*/ 1478699 w 2794903"/>
              <a:gd name="connsiteY9" fmla="*/ 759292 h 1593922"/>
              <a:gd name="connsiteX10" fmla="*/ 1478699 w 2794903"/>
              <a:gd name="connsiteY10" fmla="*/ 701681 h 1593922"/>
              <a:gd name="connsiteX11" fmla="*/ 1441768 w 2794903"/>
              <a:gd name="connsiteY11" fmla="*/ 701681 h 1593922"/>
              <a:gd name="connsiteX12" fmla="*/ 1441768 w 2794903"/>
              <a:gd name="connsiteY12" fmla="*/ 649978 h 1593922"/>
              <a:gd name="connsiteX13" fmla="*/ 1162573 w 2794903"/>
              <a:gd name="connsiteY13" fmla="*/ 649978 h 1593922"/>
              <a:gd name="connsiteX14" fmla="*/ 1162573 w 2794903"/>
              <a:gd name="connsiteY14" fmla="*/ 571685 h 1593922"/>
              <a:gd name="connsiteX15" fmla="*/ 1152233 w 2794903"/>
              <a:gd name="connsiteY15" fmla="*/ 571685 h 1593922"/>
              <a:gd name="connsiteX16" fmla="*/ 1152233 w 2794903"/>
              <a:gd name="connsiteY16" fmla="*/ 528846 h 1593922"/>
              <a:gd name="connsiteX17" fmla="*/ 1014851 w 2794903"/>
              <a:gd name="connsiteY17" fmla="*/ 528846 h 1593922"/>
              <a:gd name="connsiteX18" fmla="*/ 1014851 w 2794903"/>
              <a:gd name="connsiteY18" fmla="*/ 478620 h 1593922"/>
              <a:gd name="connsiteX19" fmla="*/ 892242 w 2794903"/>
              <a:gd name="connsiteY19" fmla="*/ 478620 h 1593922"/>
              <a:gd name="connsiteX20" fmla="*/ 892242 w 2794903"/>
              <a:gd name="connsiteY20" fmla="*/ 426917 h 1593922"/>
              <a:gd name="connsiteX21" fmla="*/ 725316 w 2794903"/>
              <a:gd name="connsiteY21" fmla="*/ 426917 h 1593922"/>
              <a:gd name="connsiteX22" fmla="*/ 725316 w 2794903"/>
              <a:gd name="connsiteY22" fmla="*/ 373737 h 1593922"/>
              <a:gd name="connsiteX23" fmla="*/ 689862 w 2794903"/>
              <a:gd name="connsiteY23" fmla="*/ 373737 h 1593922"/>
              <a:gd name="connsiteX24" fmla="*/ 689862 w 2794903"/>
              <a:gd name="connsiteY24" fmla="*/ 313171 h 1593922"/>
              <a:gd name="connsiteX25" fmla="*/ 527368 w 2794903"/>
              <a:gd name="connsiteY25" fmla="*/ 313171 h 1593922"/>
              <a:gd name="connsiteX26" fmla="*/ 527368 w 2794903"/>
              <a:gd name="connsiteY26" fmla="*/ 267378 h 1593922"/>
              <a:gd name="connsiteX27" fmla="*/ 508164 w 2794903"/>
              <a:gd name="connsiteY27" fmla="*/ 267378 h 1593922"/>
              <a:gd name="connsiteX28" fmla="*/ 508164 w 2794903"/>
              <a:gd name="connsiteY28" fmla="*/ 218629 h 1593922"/>
              <a:gd name="connsiteX29" fmla="*/ 471234 w 2794903"/>
              <a:gd name="connsiteY29" fmla="*/ 218629 h 1593922"/>
              <a:gd name="connsiteX30" fmla="*/ 471234 w 2794903"/>
              <a:gd name="connsiteY30" fmla="*/ 163972 h 1593922"/>
              <a:gd name="connsiteX31" fmla="*/ 426917 w 2794903"/>
              <a:gd name="connsiteY31" fmla="*/ 163972 h 1593922"/>
              <a:gd name="connsiteX32" fmla="*/ 426917 w 2794903"/>
              <a:gd name="connsiteY32" fmla="*/ 107838 h 1593922"/>
              <a:gd name="connsiteX33" fmla="*/ 159540 w 2794903"/>
              <a:gd name="connsiteY33" fmla="*/ 107838 h 1593922"/>
              <a:gd name="connsiteX34" fmla="*/ 159540 w 2794903"/>
              <a:gd name="connsiteY34" fmla="*/ 57612 h 1593922"/>
              <a:gd name="connsiteX35" fmla="*/ 22158 w 2794903"/>
              <a:gd name="connsiteY35" fmla="*/ 57612 h 1593922"/>
              <a:gd name="connsiteX36" fmla="*/ 22158 w 2794903"/>
              <a:gd name="connsiteY36" fmla="*/ 26590 h 1593922"/>
              <a:gd name="connsiteX37" fmla="*/ 7386 w 2794903"/>
              <a:gd name="connsiteY37" fmla="*/ 26590 h 1593922"/>
              <a:gd name="connsiteX38" fmla="*/ 7386 w 2794903"/>
              <a:gd name="connsiteY38" fmla="*/ 0 h 1593922"/>
              <a:gd name="connsiteX39" fmla="*/ 0 w 2794903"/>
              <a:gd name="connsiteY39" fmla="*/ 0 h 159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94903" h="1593922">
                <a:moveTo>
                  <a:pt x="2794903" y="1593922"/>
                </a:moveTo>
                <a:lnTo>
                  <a:pt x="2728428" y="1593922"/>
                </a:lnTo>
                <a:lnTo>
                  <a:pt x="2728428" y="1003034"/>
                </a:lnTo>
                <a:lnTo>
                  <a:pt x="2141971" y="1003034"/>
                </a:lnTo>
                <a:lnTo>
                  <a:pt x="2141971" y="908492"/>
                </a:lnTo>
                <a:lnTo>
                  <a:pt x="2056292" y="908492"/>
                </a:lnTo>
                <a:lnTo>
                  <a:pt x="2056292" y="808041"/>
                </a:lnTo>
                <a:lnTo>
                  <a:pt x="1520061" y="808041"/>
                </a:lnTo>
                <a:lnTo>
                  <a:pt x="1520061" y="759292"/>
                </a:lnTo>
                <a:lnTo>
                  <a:pt x="1478699" y="759292"/>
                </a:lnTo>
                <a:lnTo>
                  <a:pt x="1478699" y="701681"/>
                </a:lnTo>
                <a:lnTo>
                  <a:pt x="1441768" y="701681"/>
                </a:lnTo>
                <a:lnTo>
                  <a:pt x="1441768" y="649978"/>
                </a:lnTo>
                <a:lnTo>
                  <a:pt x="1162573" y="649978"/>
                </a:lnTo>
                <a:lnTo>
                  <a:pt x="1162573" y="571685"/>
                </a:lnTo>
                <a:lnTo>
                  <a:pt x="1152233" y="571685"/>
                </a:lnTo>
                <a:lnTo>
                  <a:pt x="1152233" y="528846"/>
                </a:lnTo>
                <a:lnTo>
                  <a:pt x="1014851" y="528846"/>
                </a:lnTo>
                <a:lnTo>
                  <a:pt x="1014851" y="478620"/>
                </a:lnTo>
                <a:lnTo>
                  <a:pt x="892242" y="478620"/>
                </a:lnTo>
                <a:lnTo>
                  <a:pt x="892242" y="426917"/>
                </a:lnTo>
                <a:lnTo>
                  <a:pt x="725316" y="426917"/>
                </a:lnTo>
                <a:lnTo>
                  <a:pt x="725316" y="373737"/>
                </a:lnTo>
                <a:lnTo>
                  <a:pt x="689862" y="373737"/>
                </a:lnTo>
                <a:lnTo>
                  <a:pt x="689862" y="313171"/>
                </a:lnTo>
                <a:lnTo>
                  <a:pt x="527368" y="313171"/>
                </a:lnTo>
                <a:lnTo>
                  <a:pt x="527368" y="267378"/>
                </a:lnTo>
                <a:lnTo>
                  <a:pt x="508164" y="267378"/>
                </a:lnTo>
                <a:lnTo>
                  <a:pt x="508164" y="218629"/>
                </a:lnTo>
                <a:lnTo>
                  <a:pt x="471234" y="218629"/>
                </a:lnTo>
                <a:lnTo>
                  <a:pt x="471234" y="163972"/>
                </a:lnTo>
                <a:lnTo>
                  <a:pt x="426917" y="163972"/>
                </a:lnTo>
                <a:lnTo>
                  <a:pt x="426917" y="107838"/>
                </a:lnTo>
                <a:lnTo>
                  <a:pt x="159540" y="107838"/>
                </a:lnTo>
                <a:lnTo>
                  <a:pt x="159540" y="57612"/>
                </a:lnTo>
                <a:lnTo>
                  <a:pt x="22158" y="57612"/>
                </a:lnTo>
                <a:lnTo>
                  <a:pt x="22158" y="26590"/>
                </a:lnTo>
                <a:lnTo>
                  <a:pt x="7386" y="26590"/>
                </a:lnTo>
                <a:lnTo>
                  <a:pt x="7386" y="0"/>
                </a:lnTo>
                <a:lnTo>
                  <a:pt x="0" y="0"/>
                </a:lnTo>
              </a:path>
            </a:pathLst>
          </a:custGeom>
          <a:noFill/>
          <a:ln w="28575">
            <a:solidFill>
              <a:schemeClr val="accent1"/>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589" name="Group 588">
            <a:extLst>
              <a:ext uri="{FF2B5EF4-FFF2-40B4-BE49-F238E27FC236}">
                <a16:creationId xmlns:a16="http://schemas.microsoft.com/office/drawing/2014/main" id="{B0F42E9B-8386-380B-5825-1F564F9441C9}"/>
              </a:ext>
            </a:extLst>
          </p:cNvPr>
          <p:cNvGrpSpPr/>
          <p:nvPr/>
        </p:nvGrpSpPr>
        <p:grpSpPr>
          <a:xfrm>
            <a:off x="9807475" y="3108862"/>
            <a:ext cx="1638698" cy="1022246"/>
            <a:chOff x="9522995" y="3281582"/>
            <a:chExt cx="1638698" cy="1022246"/>
          </a:xfrm>
        </p:grpSpPr>
        <p:grpSp>
          <p:nvGrpSpPr>
            <p:cNvPr id="282" name="Group 281">
              <a:extLst>
                <a:ext uri="{FF2B5EF4-FFF2-40B4-BE49-F238E27FC236}">
                  <a16:creationId xmlns:a16="http://schemas.microsoft.com/office/drawing/2014/main" id="{F5BC538A-FE9C-79FE-5760-A1C11E6DDC36}"/>
                </a:ext>
              </a:extLst>
            </p:cNvPr>
            <p:cNvGrpSpPr/>
            <p:nvPr/>
          </p:nvGrpSpPr>
          <p:grpSpPr>
            <a:xfrm>
              <a:off x="9522995" y="3281582"/>
              <a:ext cx="74320" cy="78301"/>
              <a:chOff x="4476223" y="4289098"/>
              <a:chExt cx="74320" cy="78301"/>
            </a:xfrm>
          </p:grpSpPr>
          <p:cxnSp>
            <p:nvCxnSpPr>
              <p:cNvPr id="280" name="Straight Connector 279">
                <a:extLst>
                  <a:ext uri="{FF2B5EF4-FFF2-40B4-BE49-F238E27FC236}">
                    <a16:creationId xmlns:a16="http://schemas.microsoft.com/office/drawing/2014/main" id="{9CDCBD98-BD77-5965-17D3-6CB0C96844A9}"/>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281" name="Straight Connector 280">
                <a:extLst>
                  <a:ext uri="{FF2B5EF4-FFF2-40B4-BE49-F238E27FC236}">
                    <a16:creationId xmlns:a16="http://schemas.microsoft.com/office/drawing/2014/main" id="{884B6176-5EE7-3FC5-3837-42959656B0EA}"/>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80" name="Group 479">
              <a:extLst>
                <a:ext uri="{FF2B5EF4-FFF2-40B4-BE49-F238E27FC236}">
                  <a16:creationId xmlns:a16="http://schemas.microsoft.com/office/drawing/2014/main" id="{0208F81A-6AD8-5F23-9435-EA6917261306}"/>
                </a:ext>
              </a:extLst>
            </p:cNvPr>
            <p:cNvGrpSpPr/>
            <p:nvPr/>
          </p:nvGrpSpPr>
          <p:grpSpPr>
            <a:xfrm>
              <a:off x="11087373" y="4225527"/>
              <a:ext cx="74320" cy="78301"/>
              <a:chOff x="4476223" y="4289098"/>
              <a:chExt cx="74320" cy="78301"/>
            </a:xfrm>
          </p:grpSpPr>
          <p:cxnSp>
            <p:nvCxnSpPr>
              <p:cNvPr id="481" name="Straight Connector 480">
                <a:extLst>
                  <a:ext uri="{FF2B5EF4-FFF2-40B4-BE49-F238E27FC236}">
                    <a16:creationId xmlns:a16="http://schemas.microsoft.com/office/drawing/2014/main" id="{2778E008-879C-997B-68EE-3984D309987B}"/>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482" name="Straight Connector 481">
                <a:extLst>
                  <a:ext uri="{FF2B5EF4-FFF2-40B4-BE49-F238E27FC236}">
                    <a16:creationId xmlns:a16="http://schemas.microsoft.com/office/drawing/2014/main" id="{87C4AC86-2BF9-CEB7-9F95-927FDE289EFE}"/>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83" name="Group 482">
              <a:extLst>
                <a:ext uri="{FF2B5EF4-FFF2-40B4-BE49-F238E27FC236}">
                  <a16:creationId xmlns:a16="http://schemas.microsoft.com/office/drawing/2014/main" id="{9F77803A-FFF5-77C3-FD39-8AA9D7FE1DF6}"/>
                </a:ext>
              </a:extLst>
            </p:cNvPr>
            <p:cNvGrpSpPr/>
            <p:nvPr/>
          </p:nvGrpSpPr>
          <p:grpSpPr>
            <a:xfrm>
              <a:off x="10958855" y="3637593"/>
              <a:ext cx="74320" cy="78301"/>
              <a:chOff x="4476223" y="4289098"/>
              <a:chExt cx="74320" cy="78301"/>
            </a:xfrm>
          </p:grpSpPr>
          <p:cxnSp>
            <p:nvCxnSpPr>
              <p:cNvPr id="484" name="Straight Connector 483">
                <a:extLst>
                  <a:ext uri="{FF2B5EF4-FFF2-40B4-BE49-F238E27FC236}">
                    <a16:creationId xmlns:a16="http://schemas.microsoft.com/office/drawing/2014/main" id="{EDDA9D27-B8AD-7E25-4DD3-23AC2E8EC0A6}"/>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485" name="Straight Connector 484">
                <a:extLst>
                  <a:ext uri="{FF2B5EF4-FFF2-40B4-BE49-F238E27FC236}">
                    <a16:creationId xmlns:a16="http://schemas.microsoft.com/office/drawing/2014/main" id="{75DCB4C1-AB0E-64EF-C03E-489A99096FD7}"/>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86" name="Group 485">
              <a:extLst>
                <a:ext uri="{FF2B5EF4-FFF2-40B4-BE49-F238E27FC236}">
                  <a16:creationId xmlns:a16="http://schemas.microsoft.com/office/drawing/2014/main" id="{507E5539-E549-59EF-2F9E-896AF9010FBD}"/>
                </a:ext>
              </a:extLst>
            </p:cNvPr>
            <p:cNvGrpSpPr/>
            <p:nvPr/>
          </p:nvGrpSpPr>
          <p:grpSpPr>
            <a:xfrm>
              <a:off x="10793406" y="3637593"/>
              <a:ext cx="74320" cy="78301"/>
              <a:chOff x="4476223" y="4289098"/>
              <a:chExt cx="74320" cy="78301"/>
            </a:xfrm>
          </p:grpSpPr>
          <p:cxnSp>
            <p:nvCxnSpPr>
              <p:cNvPr id="487" name="Straight Connector 486">
                <a:extLst>
                  <a:ext uri="{FF2B5EF4-FFF2-40B4-BE49-F238E27FC236}">
                    <a16:creationId xmlns:a16="http://schemas.microsoft.com/office/drawing/2014/main" id="{50D04D07-FF5A-CCBB-9BCF-67112CC9F8A1}"/>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488" name="Straight Connector 487">
                <a:extLst>
                  <a:ext uri="{FF2B5EF4-FFF2-40B4-BE49-F238E27FC236}">
                    <a16:creationId xmlns:a16="http://schemas.microsoft.com/office/drawing/2014/main" id="{91F8109E-5DBC-1564-1A8A-DF510C40A738}"/>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89" name="Group 488">
              <a:extLst>
                <a:ext uri="{FF2B5EF4-FFF2-40B4-BE49-F238E27FC236}">
                  <a16:creationId xmlns:a16="http://schemas.microsoft.com/office/drawing/2014/main" id="{D01ED679-5B52-3D6A-7097-3C6E8BB66BD2}"/>
                </a:ext>
              </a:extLst>
            </p:cNvPr>
            <p:cNvGrpSpPr/>
            <p:nvPr/>
          </p:nvGrpSpPr>
          <p:grpSpPr>
            <a:xfrm>
              <a:off x="10763862" y="3637593"/>
              <a:ext cx="74320" cy="78301"/>
              <a:chOff x="4476223" y="4289098"/>
              <a:chExt cx="74320" cy="78301"/>
            </a:xfrm>
          </p:grpSpPr>
          <p:cxnSp>
            <p:nvCxnSpPr>
              <p:cNvPr id="490" name="Straight Connector 489">
                <a:extLst>
                  <a:ext uri="{FF2B5EF4-FFF2-40B4-BE49-F238E27FC236}">
                    <a16:creationId xmlns:a16="http://schemas.microsoft.com/office/drawing/2014/main" id="{71365A9C-C42C-2112-F36C-58E6793DEDC6}"/>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491" name="Straight Connector 490">
                <a:extLst>
                  <a:ext uri="{FF2B5EF4-FFF2-40B4-BE49-F238E27FC236}">
                    <a16:creationId xmlns:a16="http://schemas.microsoft.com/office/drawing/2014/main" id="{17E54235-A6A8-9FB5-93DD-01B7F744F1FF}"/>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92" name="Group 491">
              <a:extLst>
                <a:ext uri="{FF2B5EF4-FFF2-40B4-BE49-F238E27FC236}">
                  <a16:creationId xmlns:a16="http://schemas.microsoft.com/office/drawing/2014/main" id="{460EFEB6-4C25-79E6-7E9F-9E55AAA2D4EF}"/>
                </a:ext>
              </a:extLst>
            </p:cNvPr>
            <p:cNvGrpSpPr/>
            <p:nvPr/>
          </p:nvGrpSpPr>
          <p:grpSpPr>
            <a:xfrm>
              <a:off x="10729885" y="3637593"/>
              <a:ext cx="74320" cy="78301"/>
              <a:chOff x="4476223" y="4289098"/>
              <a:chExt cx="74320" cy="78301"/>
            </a:xfrm>
          </p:grpSpPr>
          <p:cxnSp>
            <p:nvCxnSpPr>
              <p:cNvPr id="493" name="Straight Connector 492">
                <a:extLst>
                  <a:ext uri="{FF2B5EF4-FFF2-40B4-BE49-F238E27FC236}">
                    <a16:creationId xmlns:a16="http://schemas.microsoft.com/office/drawing/2014/main" id="{87133C17-941C-53FA-7324-6A476D963AF1}"/>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494" name="Straight Connector 493">
                <a:extLst>
                  <a:ext uri="{FF2B5EF4-FFF2-40B4-BE49-F238E27FC236}">
                    <a16:creationId xmlns:a16="http://schemas.microsoft.com/office/drawing/2014/main" id="{5F7F1B05-EFB8-8300-7B6F-E3B384356629}"/>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95" name="Group 494">
              <a:extLst>
                <a:ext uri="{FF2B5EF4-FFF2-40B4-BE49-F238E27FC236}">
                  <a16:creationId xmlns:a16="http://schemas.microsoft.com/office/drawing/2014/main" id="{E9E2D59F-4922-76A7-872C-44BD3FEA70A6}"/>
                </a:ext>
              </a:extLst>
            </p:cNvPr>
            <p:cNvGrpSpPr/>
            <p:nvPr/>
          </p:nvGrpSpPr>
          <p:grpSpPr>
            <a:xfrm>
              <a:off x="10718068" y="3637593"/>
              <a:ext cx="74320" cy="78301"/>
              <a:chOff x="4476223" y="4289098"/>
              <a:chExt cx="74320" cy="78301"/>
            </a:xfrm>
          </p:grpSpPr>
          <p:cxnSp>
            <p:nvCxnSpPr>
              <p:cNvPr id="496" name="Straight Connector 495">
                <a:extLst>
                  <a:ext uri="{FF2B5EF4-FFF2-40B4-BE49-F238E27FC236}">
                    <a16:creationId xmlns:a16="http://schemas.microsoft.com/office/drawing/2014/main" id="{5858205F-D6AB-1CAA-6127-7E39FD0F89DF}"/>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497" name="Straight Connector 496">
                <a:extLst>
                  <a:ext uri="{FF2B5EF4-FFF2-40B4-BE49-F238E27FC236}">
                    <a16:creationId xmlns:a16="http://schemas.microsoft.com/office/drawing/2014/main" id="{67808F71-5F63-18AF-AE7E-4C9E144E97DA}"/>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498" name="Group 497">
              <a:extLst>
                <a:ext uri="{FF2B5EF4-FFF2-40B4-BE49-F238E27FC236}">
                  <a16:creationId xmlns:a16="http://schemas.microsoft.com/office/drawing/2014/main" id="{B8AD6FCC-F3ED-5B94-5FCF-302146EC4CFA}"/>
                </a:ext>
              </a:extLst>
            </p:cNvPr>
            <p:cNvGrpSpPr/>
            <p:nvPr/>
          </p:nvGrpSpPr>
          <p:grpSpPr>
            <a:xfrm>
              <a:off x="10574777" y="3637593"/>
              <a:ext cx="74320" cy="78301"/>
              <a:chOff x="4476223" y="4289098"/>
              <a:chExt cx="74320" cy="78301"/>
            </a:xfrm>
          </p:grpSpPr>
          <p:cxnSp>
            <p:nvCxnSpPr>
              <p:cNvPr id="499" name="Straight Connector 498">
                <a:extLst>
                  <a:ext uri="{FF2B5EF4-FFF2-40B4-BE49-F238E27FC236}">
                    <a16:creationId xmlns:a16="http://schemas.microsoft.com/office/drawing/2014/main" id="{BF804FCA-2F7C-F70B-DB5A-AF30AB4E4BF0}"/>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00" name="Straight Connector 499">
                <a:extLst>
                  <a:ext uri="{FF2B5EF4-FFF2-40B4-BE49-F238E27FC236}">
                    <a16:creationId xmlns:a16="http://schemas.microsoft.com/office/drawing/2014/main" id="{FAE5A8D9-02F8-22B5-7F05-A347A7C1856E}"/>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01" name="Group 500">
              <a:extLst>
                <a:ext uri="{FF2B5EF4-FFF2-40B4-BE49-F238E27FC236}">
                  <a16:creationId xmlns:a16="http://schemas.microsoft.com/office/drawing/2014/main" id="{832E9B36-374C-00FD-E385-730EE9A44630}"/>
                </a:ext>
              </a:extLst>
            </p:cNvPr>
            <p:cNvGrpSpPr/>
            <p:nvPr/>
          </p:nvGrpSpPr>
          <p:grpSpPr>
            <a:xfrm>
              <a:off x="10570346" y="3637593"/>
              <a:ext cx="74320" cy="78301"/>
              <a:chOff x="4476223" y="4289098"/>
              <a:chExt cx="74320" cy="78301"/>
            </a:xfrm>
          </p:grpSpPr>
          <p:cxnSp>
            <p:nvCxnSpPr>
              <p:cNvPr id="502" name="Straight Connector 501">
                <a:extLst>
                  <a:ext uri="{FF2B5EF4-FFF2-40B4-BE49-F238E27FC236}">
                    <a16:creationId xmlns:a16="http://schemas.microsoft.com/office/drawing/2014/main" id="{A6255D8C-476C-66FB-2CE4-53C27BBA02AB}"/>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03" name="Straight Connector 502">
                <a:extLst>
                  <a:ext uri="{FF2B5EF4-FFF2-40B4-BE49-F238E27FC236}">
                    <a16:creationId xmlns:a16="http://schemas.microsoft.com/office/drawing/2014/main" id="{777077FD-1AC5-B6B3-9F1B-721D5221A733}"/>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04" name="Group 503">
              <a:extLst>
                <a:ext uri="{FF2B5EF4-FFF2-40B4-BE49-F238E27FC236}">
                  <a16:creationId xmlns:a16="http://schemas.microsoft.com/office/drawing/2014/main" id="{C9921281-328A-219F-7CE5-017BE096FCD9}"/>
                </a:ext>
              </a:extLst>
            </p:cNvPr>
            <p:cNvGrpSpPr/>
            <p:nvPr/>
          </p:nvGrpSpPr>
          <p:grpSpPr>
            <a:xfrm>
              <a:off x="10531938" y="3637593"/>
              <a:ext cx="74320" cy="78301"/>
              <a:chOff x="4476223" y="4289098"/>
              <a:chExt cx="74320" cy="78301"/>
            </a:xfrm>
          </p:grpSpPr>
          <p:cxnSp>
            <p:nvCxnSpPr>
              <p:cNvPr id="505" name="Straight Connector 504">
                <a:extLst>
                  <a:ext uri="{FF2B5EF4-FFF2-40B4-BE49-F238E27FC236}">
                    <a16:creationId xmlns:a16="http://schemas.microsoft.com/office/drawing/2014/main" id="{6AE91888-9455-1559-0443-7A094297C9CE}"/>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06" name="Straight Connector 505">
                <a:extLst>
                  <a:ext uri="{FF2B5EF4-FFF2-40B4-BE49-F238E27FC236}">
                    <a16:creationId xmlns:a16="http://schemas.microsoft.com/office/drawing/2014/main" id="{0E1A21C6-DD20-D117-FFE0-B8A243F19EE7}"/>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07" name="Group 506">
              <a:extLst>
                <a:ext uri="{FF2B5EF4-FFF2-40B4-BE49-F238E27FC236}">
                  <a16:creationId xmlns:a16="http://schemas.microsoft.com/office/drawing/2014/main" id="{D57F431C-DA1C-9629-2676-7F3350F7AF8A}"/>
                </a:ext>
              </a:extLst>
            </p:cNvPr>
            <p:cNvGrpSpPr/>
            <p:nvPr/>
          </p:nvGrpSpPr>
          <p:grpSpPr>
            <a:xfrm>
              <a:off x="10469894" y="3637593"/>
              <a:ext cx="74320" cy="78301"/>
              <a:chOff x="4476223" y="4289098"/>
              <a:chExt cx="74320" cy="78301"/>
            </a:xfrm>
          </p:grpSpPr>
          <p:cxnSp>
            <p:nvCxnSpPr>
              <p:cNvPr id="508" name="Straight Connector 507">
                <a:extLst>
                  <a:ext uri="{FF2B5EF4-FFF2-40B4-BE49-F238E27FC236}">
                    <a16:creationId xmlns:a16="http://schemas.microsoft.com/office/drawing/2014/main" id="{7047F58F-596E-572C-0FEC-338498D82AA3}"/>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09" name="Straight Connector 508">
                <a:extLst>
                  <a:ext uri="{FF2B5EF4-FFF2-40B4-BE49-F238E27FC236}">
                    <a16:creationId xmlns:a16="http://schemas.microsoft.com/office/drawing/2014/main" id="{F96B052E-00C5-7B42-8D37-EBF51138A4ED}"/>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10" name="Group 509">
              <a:extLst>
                <a:ext uri="{FF2B5EF4-FFF2-40B4-BE49-F238E27FC236}">
                  <a16:creationId xmlns:a16="http://schemas.microsoft.com/office/drawing/2014/main" id="{BF9A7FCA-9E84-4153-4CFA-ECEC0554AC5A}"/>
                </a:ext>
              </a:extLst>
            </p:cNvPr>
            <p:cNvGrpSpPr/>
            <p:nvPr/>
          </p:nvGrpSpPr>
          <p:grpSpPr>
            <a:xfrm>
              <a:off x="10409327" y="3543050"/>
              <a:ext cx="74320" cy="78301"/>
              <a:chOff x="4476223" y="4289098"/>
              <a:chExt cx="74320" cy="78301"/>
            </a:xfrm>
          </p:grpSpPr>
          <p:cxnSp>
            <p:nvCxnSpPr>
              <p:cNvPr id="511" name="Straight Connector 510">
                <a:extLst>
                  <a:ext uri="{FF2B5EF4-FFF2-40B4-BE49-F238E27FC236}">
                    <a16:creationId xmlns:a16="http://schemas.microsoft.com/office/drawing/2014/main" id="{F11108EB-65AD-3C1C-2DFC-85684EA9B987}"/>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12" name="Straight Connector 511">
                <a:extLst>
                  <a:ext uri="{FF2B5EF4-FFF2-40B4-BE49-F238E27FC236}">
                    <a16:creationId xmlns:a16="http://schemas.microsoft.com/office/drawing/2014/main" id="{A72FBC8D-C5D6-03BB-E227-3F6732B301F8}"/>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13" name="Group 512">
              <a:extLst>
                <a:ext uri="{FF2B5EF4-FFF2-40B4-BE49-F238E27FC236}">
                  <a16:creationId xmlns:a16="http://schemas.microsoft.com/office/drawing/2014/main" id="{A5D527CB-AB52-3773-40B7-F87543596F92}"/>
                </a:ext>
              </a:extLst>
            </p:cNvPr>
            <p:cNvGrpSpPr/>
            <p:nvPr/>
          </p:nvGrpSpPr>
          <p:grpSpPr>
            <a:xfrm>
              <a:off x="10320694" y="3445554"/>
              <a:ext cx="74320" cy="78301"/>
              <a:chOff x="4476223" y="4289098"/>
              <a:chExt cx="74320" cy="78301"/>
            </a:xfrm>
          </p:grpSpPr>
          <p:cxnSp>
            <p:nvCxnSpPr>
              <p:cNvPr id="514" name="Straight Connector 513">
                <a:extLst>
                  <a:ext uri="{FF2B5EF4-FFF2-40B4-BE49-F238E27FC236}">
                    <a16:creationId xmlns:a16="http://schemas.microsoft.com/office/drawing/2014/main" id="{3EAF1265-9AE3-3476-240F-04899DDE4975}"/>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15" name="Straight Connector 514">
                <a:extLst>
                  <a:ext uri="{FF2B5EF4-FFF2-40B4-BE49-F238E27FC236}">
                    <a16:creationId xmlns:a16="http://schemas.microsoft.com/office/drawing/2014/main" id="{CE869550-60FE-58D3-2735-BCB3A146FD20}"/>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16" name="Group 515">
              <a:extLst>
                <a:ext uri="{FF2B5EF4-FFF2-40B4-BE49-F238E27FC236}">
                  <a16:creationId xmlns:a16="http://schemas.microsoft.com/office/drawing/2014/main" id="{3BAA3707-506D-2768-C1F4-FAED48A8ED1D}"/>
                </a:ext>
              </a:extLst>
            </p:cNvPr>
            <p:cNvGrpSpPr/>
            <p:nvPr/>
          </p:nvGrpSpPr>
          <p:grpSpPr>
            <a:xfrm>
              <a:off x="10277855" y="3445554"/>
              <a:ext cx="74320" cy="78301"/>
              <a:chOff x="4476223" y="4289098"/>
              <a:chExt cx="74320" cy="78301"/>
            </a:xfrm>
          </p:grpSpPr>
          <p:cxnSp>
            <p:nvCxnSpPr>
              <p:cNvPr id="517" name="Straight Connector 516">
                <a:extLst>
                  <a:ext uri="{FF2B5EF4-FFF2-40B4-BE49-F238E27FC236}">
                    <a16:creationId xmlns:a16="http://schemas.microsoft.com/office/drawing/2014/main" id="{39A79C52-3951-4FFD-367C-B97239DB0284}"/>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18" name="Straight Connector 517">
                <a:extLst>
                  <a:ext uri="{FF2B5EF4-FFF2-40B4-BE49-F238E27FC236}">
                    <a16:creationId xmlns:a16="http://schemas.microsoft.com/office/drawing/2014/main" id="{FA2A5919-8CDA-5361-E130-CC92E5CACA47}"/>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19" name="Group 518">
              <a:extLst>
                <a:ext uri="{FF2B5EF4-FFF2-40B4-BE49-F238E27FC236}">
                  <a16:creationId xmlns:a16="http://schemas.microsoft.com/office/drawing/2014/main" id="{82DC7EF8-017A-908A-66E3-212F5E2E8E39}"/>
                </a:ext>
              </a:extLst>
            </p:cNvPr>
            <p:cNvGrpSpPr/>
            <p:nvPr/>
          </p:nvGrpSpPr>
          <p:grpSpPr>
            <a:xfrm>
              <a:off x="10270469" y="3445554"/>
              <a:ext cx="74320" cy="78301"/>
              <a:chOff x="4476223" y="4289098"/>
              <a:chExt cx="74320" cy="78301"/>
            </a:xfrm>
          </p:grpSpPr>
          <p:cxnSp>
            <p:nvCxnSpPr>
              <p:cNvPr id="520" name="Straight Connector 519">
                <a:extLst>
                  <a:ext uri="{FF2B5EF4-FFF2-40B4-BE49-F238E27FC236}">
                    <a16:creationId xmlns:a16="http://schemas.microsoft.com/office/drawing/2014/main" id="{AD3162BE-EF0C-65E5-D687-712A04D866ED}"/>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21" name="Straight Connector 520">
                <a:extLst>
                  <a:ext uri="{FF2B5EF4-FFF2-40B4-BE49-F238E27FC236}">
                    <a16:creationId xmlns:a16="http://schemas.microsoft.com/office/drawing/2014/main" id="{D51B043C-47BD-07B4-DB70-7172FB14F3B0}"/>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22" name="Group 521">
              <a:extLst>
                <a:ext uri="{FF2B5EF4-FFF2-40B4-BE49-F238E27FC236}">
                  <a16:creationId xmlns:a16="http://schemas.microsoft.com/office/drawing/2014/main" id="{7024BA1D-B40E-FDAA-C500-D860626AE6E6}"/>
                </a:ext>
              </a:extLst>
            </p:cNvPr>
            <p:cNvGrpSpPr/>
            <p:nvPr/>
          </p:nvGrpSpPr>
          <p:grpSpPr>
            <a:xfrm>
              <a:off x="10209903" y="3445554"/>
              <a:ext cx="74320" cy="78301"/>
              <a:chOff x="4476223" y="4289098"/>
              <a:chExt cx="74320" cy="78301"/>
            </a:xfrm>
          </p:grpSpPr>
          <p:cxnSp>
            <p:nvCxnSpPr>
              <p:cNvPr id="523" name="Straight Connector 522">
                <a:extLst>
                  <a:ext uri="{FF2B5EF4-FFF2-40B4-BE49-F238E27FC236}">
                    <a16:creationId xmlns:a16="http://schemas.microsoft.com/office/drawing/2014/main" id="{5507FA04-9D88-39DA-3EBE-81E88372D741}"/>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24" name="Straight Connector 523">
                <a:extLst>
                  <a:ext uri="{FF2B5EF4-FFF2-40B4-BE49-F238E27FC236}">
                    <a16:creationId xmlns:a16="http://schemas.microsoft.com/office/drawing/2014/main" id="{F250EDE2-1C91-61A6-B0A9-E0589D9BDE68}"/>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25" name="Group 524">
              <a:extLst>
                <a:ext uri="{FF2B5EF4-FFF2-40B4-BE49-F238E27FC236}">
                  <a16:creationId xmlns:a16="http://schemas.microsoft.com/office/drawing/2014/main" id="{8673BCD1-12FE-0A1E-ECB8-3CD4E78961A9}"/>
                </a:ext>
              </a:extLst>
            </p:cNvPr>
            <p:cNvGrpSpPr/>
            <p:nvPr/>
          </p:nvGrpSpPr>
          <p:grpSpPr>
            <a:xfrm>
              <a:off x="10147860" y="3445554"/>
              <a:ext cx="74320" cy="78301"/>
              <a:chOff x="4476223" y="4289098"/>
              <a:chExt cx="74320" cy="78301"/>
            </a:xfrm>
          </p:grpSpPr>
          <p:cxnSp>
            <p:nvCxnSpPr>
              <p:cNvPr id="526" name="Straight Connector 525">
                <a:extLst>
                  <a:ext uri="{FF2B5EF4-FFF2-40B4-BE49-F238E27FC236}">
                    <a16:creationId xmlns:a16="http://schemas.microsoft.com/office/drawing/2014/main" id="{D1C805BA-4B1A-190C-AD32-D20D676F8211}"/>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27" name="Straight Connector 526">
                <a:extLst>
                  <a:ext uri="{FF2B5EF4-FFF2-40B4-BE49-F238E27FC236}">
                    <a16:creationId xmlns:a16="http://schemas.microsoft.com/office/drawing/2014/main" id="{8C5513EC-6527-B3AE-E814-642C714C9BF1}"/>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28" name="Group 527">
              <a:extLst>
                <a:ext uri="{FF2B5EF4-FFF2-40B4-BE49-F238E27FC236}">
                  <a16:creationId xmlns:a16="http://schemas.microsoft.com/office/drawing/2014/main" id="{86F2B9A6-4B98-8FBE-5B48-208010AB89B9}"/>
                </a:ext>
              </a:extLst>
            </p:cNvPr>
            <p:cNvGrpSpPr/>
            <p:nvPr/>
          </p:nvGrpSpPr>
          <p:grpSpPr>
            <a:xfrm>
              <a:off x="10140474" y="3445554"/>
              <a:ext cx="74320" cy="78301"/>
              <a:chOff x="4476223" y="4289098"/>
              <a:chExt cx="74320" cy="78301"/>
            </a:xfrm>
          </p:grpSpPr>
          <p:cxnSp>
            <p:nvCxnSpPr>
              <p:cNvPr id="529" name="Straight Connector 528">
                <a:extLst>
                  <a:ext uri="{FF2B5EF4-FFF2-40B4-BE49-F238E27FC236}">
                    <a16:creationId xmlns:a16="http://schemas.microsoft.com/office/drawing/2014/main" id="{296A0F93-EE8F-00E8-ADFC-7C1FFDADC3CF}"/>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30" name="Straight Connector 529">
                <a:extLst>
                  <a:ext uri="{FF2B5EF4-FFF2-40B4-BE49-F238E27FC236}">
                    <a16:creationId xmlns:a16="http://schemas.microsoft.com/office/drawing/2014/main" id="{2572BAC7-2541-8E7F-DF41-7D528F304A4C}"/>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31" name="Group 530">
              <a:extLst>
                <a:ext uri="{FF2B5EF4-FFF2-40B4-BE49-F238E27FC236}">
                  <a16:creationId xmlns:a16="http://schemas.microsoft.com/office/drawing/2014/main" id="{2522AADE-5995-5447-1F3A-0882F6179C65}"/>
                </a:ext>
              </a:extLst>
            </p:cNvPr>
            <p:cNvGrpSpPr/>
            <p:nvPr/>
          </p:nvGrpSpPr>
          <p:grpSpPr>
            <a:xfrm>
              <a:off x="9994229" y="3445554"/>
              <a:ext cx="74320" cy="78301"/>
              <a:chOff x="4476223" y="4289098"/>
              <a:chExt cx="74320" cy="78301"/>
            </a:xfrm>
          </p:grpSpPr>
          <p:cxnSp>
            <p:nvCxnSpPr>
              <p:cNvPr id="532" name="Straight Connector 531">
                <a:extLst>
                  <a:ext uri="{FF2B5EF4-FFF2-40B4-BE49-F238E27FC236}">
                    <a16:creationId xmlns:a16="http://schemas.microsoft.com/office/drawing/2014/main" id="{4033FAD2-2641-403F-D9D7-B7A6874F73D0}"/>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33" name="Straight Connector 532">
                <a:extLst>
                  <a:ext uri="{FF2B5EF4-FFF2-40B4-BE49-F238E27FC236}">
                    <a16:creationId xmlns:a16="http://schemas.microsoft.com/office/drawing/2014/main" id="{23B0AA88-DCD5-4B4E-E5BF-86F8297BA64C}"/>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nvGrpSpPr>
            <p:cNvPr id="534" name="Group 533">
              <a:extLst>
                <a:ext uri="{FF2B5EF4-FFF2-40B4-BE49-F238E27FC236}">
                  <a16:creationId xmlns:a16="http://schemas.microsoft.com/office/drawing/2014/main" id="{398DC878-B7C4-3608-0390-841F91BD6F37}"/>
                </a:ext>
              </a:extLst>
            </p:cNvPr>
            <p:cNvGrpSpPr/>
            <p:nvPr/>
          </p:nvGrpSpPr>
          <p:grpSpPr>
            <a:xfrm>
              <a:off x="9975025" y="3445554"/>
              <a:ext cx="74320" cy="78301"/>
              <a:chOff x="4476223" y="4289098"/>
              <a:chExt cx="74320" cy="78301"/>
            </a:xfrm>
          </p:grpSpPr>
          <p:cxnSp>
            <p:nvCxnSpPr>
              <p:cNvPr id="535" name="Straight Connector 534">
                <a:extLst>
                  <a:ext uri="{FF2B5EF4-FFF2-40B4-BE49-F238E27FC236}">
                    <a16:creationId xmlns:a16="http://schemas.microsoft.com/office/drawing/2014/main" id="{D1EDE7AA-9C02-FB6D-CC90-93670B06E33F}"/>
                  </a:ext>
                </a:extLst>
              </p:cNvPr>
              <p:cNvCxnSpPr>
                <a:cxnSpLocks/>
              </p:cNvCxnSpPr>
              <p:nvPr/>
            </p:nvCxnSpPr>
            <p:spPr bwMode="auto">
              <a:xfrm>
                <a:off x="4476223" y="4328913"/>
                <a:ext cx="74320" cy="0"/>
              </a:xfrm>
              <a:prstGeom prst="line">
                <a:avLst/>
              </a:prstGeom>
              <a:noFill/>
              <a:ln w="12700" cap="flat" cmpd="sng" algn="ctr">
                <a:solidFill>
                  <a:schemeClr val="accent1"/>
                </a:solidFill>
                <a:prstDash val="solid"/>
                <a:round/>
                <a:headEnd type="none" w="med" len="med"/>
                <a:tailEnd type="none" w="med" len="med"/>
              </a:ln>
              <a:effectLst/>
            </p:spPr>
          </p:cxnSp>
          <p:cxnSp>
            <p:nvCxnSpPr>
              <p:cNvPr id="536" name="Straight Connector 535">
                <a:extLst>
                  <a:ext uri="{FF2B5EF4-FFF2-40B4-BE49-F238E27FC236}">
                    <a16:creationId xmlns:a16="http://schemas.microsoft.com/office/drawing/2014/main" id="{43518BD7-B1B4-B3E4-4705-46A18B416610}"/>
                  </a:ext>
                </a:extLst>
              </p:cNvPr>
              <p:cNvCxnSpPr>
                <a:cxnSpLocks/>
              </p:cNvCxnSpPr>
              <p:nvPr/>
            </p:nvCxnSpPr>
            <p:spPr bwMode="auto">
              <a:xfrm>
                <a:off x="4510729" y="4289098"/>
                <a:ext cx="0" cy="78301"/>
              </a:xfrm>
              <a:prstGeom prst="line">
                <a:avLst/>
              </a:prstGeom>
              <a:noFill/>
              <a:ln w="12700" cap="flat" cmpd="sng" algn="ctr">
                <a:solidFill>
                  <a:schemeClr val="accent1"/>
                </a:solidFill>
                <a:prstDash val="solid"/>
                <a:round/>
                <a:headEnd type="none" w="med" len="med"/>
                <a:tailEnd type="none" w="med" len="med"/>
              </a:ln>
              <a:effectLst/>
            </p:spPr>
          </p:cxnSp>
        </p:grpSp>
      </p:grpSp>
      <p:sp>
        <p:nvSpPr>
          <p:cNvPr id="537" name="Freeform: Shape 536">
            <a:extLst>
              <a:ext uri="{FF2B5EF4-FFF2-40B4-BE49-F238E27FC236}">
                <a16:creationId xmlns:a16="http://schemas.microsoft.com/office/drawing/2014/main" id="{E70018D1-3924-34B1-4B29-2061372A4A51}"/>
              </a:ext>
            </a:extLst>
          </p:cNvPr>
          <p:cNvSpPr/>
          <p:nvPr/>
        </p:nvSpPr>
        <p:spPr bwMode="auto">
          <a:xfrm>
            <a:off x="8596630" y="2510155"/>
            <a:ext cx="2879725" cy="1974850"/>
          </a:xfrm>
          <a:custGeom>
            <a:avLst/>
            <a:gdLst>
              <a:gd name="connsiteX0" fmla="*/ 2879725 w 2879725"/>
              <a:gd name="connsiteY0" fmla="*/ 1974850 h 1974850"/>
              <a:gd name="connsiteX1" fmla="*/ 2644775 w 2879725"/>
              <a:gd name="connsiteY1" fmla="*/ 1974850 h 1974850"/>
              <a:gd name="connsiteX2" fmla="*/ 2644775 w 2879725"/>
              <a:gd name="connsiteY2" fmla="*/ 1771650 h 1974850"/>
              <a:gd name="connsiteX3" fmla="*/ 2308225 w 2879725"/>
              <a:gd name="connsiteY3" fmla="*/ 1771650 h 1974850"/>
              <a:gd name="connsiteX4" fmla="*/ 2308225 w 2879725"/>
              <a:gd name="connsiteY4" fmla="*/ 1636713 h 1974850"/>
              <a:gd name="connsiteX5" fmla="*/ 1820863 w 2879725"/>
              <a:gd name="connsiteY5" fmla="*/ 1636713 h 1974850"/>
              <a:gd name="connsiteX6" fmla="*/ 1820863 w 2879725"/>
              <a:gd name="connsiteY6" fmla="*/ 1570038 h 1974850"/>
              <a:gd name="connsiteX7" fmla="*/ 1706563 w 2879725"/>
              <a:gd name="connsiteY7" fmla="*/ 1570038 h 1974850"/>
              <a:gd name="connsiteX8" fmla="*/ 1706563 w 2879725"/>
              <a:gd name="connsiteY8" fmla="*/ 1498600 h 1974850"/>
              <a:gd name="connsiteX9" fmla="*/ 1585913 w 2879725"/>
              <a:gd name="connsiteY9" fmla="*/ 1498600 h 1974850"/>
              <a:gd name="connsiteX10" fmla="*/ 1585913 w 2879725"/>
              <a:gd name="connsiteY10" fmla="*/ 1447800 h 1974850"/>
              <a:gd name="connsiteX11" fmla="*/ 1495425 w 2879725"/>
              <a:gd name="connsiteY11" fmla="*/ 1447800 h 1974850"/>
              <a:gd name="connsiteX12" fmla="*/ 1495425 w 2879725"/>
              <a:gd name="connsiteY12" fmla="*/ 1395413 h 1974850"/>
              <a:gd name="connsiteX13" fmla="*/ 1479550 w 2879725"/>
              <a:gd name="connsiteY13" fmla="*/ 1395413 h 1974850"/>
              <a:gd name="connsiteX14" fmla="*/ 1479550 w 2879725"/>
              <a:gd name="connsiteY14" fmla="*/ 1346200 h 1974850"/>
              <a:gd name="connsiteX15" fmla="*/ 1462088 w 2879725"/>
              <a:gd name="connsiteY15" fmla="*/ 1346200 h 1974850"/>
              <a:gd name="connsiteX16" fmla="*/ 1462088 w 2879725"/>
              <a:gd name="connsiteY16" fmla="*/ 1281113 h 1974850"/>
              <a:gd name="connsiteX17" fmla="*/ 1385888 w 2879725"/>
              <a:gd name="connsiteY17" fmla="*/ 1281113 h 1974850"/>
              <a:gd name="connsiteX18" fmla="*/ 1385888 w 2879725"/>
              <a:gd name="connsiteY18" fmla="*/ 1228725 h 1974850"/>
              <a:gd name="connsiteX19" fmla="*/ 1343025 w 2879725"/>
              <a:gd name="connsiteY19" fmla="*/ 1228725 h 1974850"/>
              <a:gd name="connsiteX20" fmla="*/ 1343025 w 2879725"/>
              <a:gd name="connsiteY20" fmla="*/ 1169988 h 1974850"/>
              <a:gd name="connsiteX21" fmla="*/ 1308100 w 2879725"/>
              <a:gd name="connsiteY21" fmla="*/ 1169988 h 1974850"/>
              <a:gd name="connsiteX22" fmla="*/ 1308100 w 2879725"/>
              <a:gd name="connsiteY22" fmla="*/ 1114425 h 1974850"/>
              <a:gd name="connsiteX23" fmla="*/ 1203325 w 2879725"/>
              <a:gd name="connsiteY23" fmla="*/ 1114425 h 1974850"/>
              <a:gd name="connsiteX24" fmla="*/ 1203325 w 2879725"/>
              <a:gd name="connsiteY24" fmla="*/ 1065213 h 1974850"/>
              <a:gd name="connsiteX25" fmla="*/ 1160463 w 2879725"/>
              <a:gd name="connsiteY25" fmla="*/ 1065213 h 1974850"/>
              <a:gd name="connsiteX26" fmla="*/ 1160463 w 2879725"/>
              <a:gd name="connsiteY26" fmla="*/ 1016000 h 1974850"/>
              <a:gd name="connsiteX27" fmla="*/ 1104900 w 2879725"/>
              <a:gd name="connsiteY27" fmla="*/ 1016000 h 1974850"/>
              <a:gd name="connsiteX28" fmla="*/ 1104900 w 2879725"/>
              <a:gd name="connsiteY28" fmla="*/ 957263 h 1974850"/>
              <a:gd name="connsiteX29" fmla="*/ 1009650 w 2879725"/>
              <a:gd name="connsiteY29" fmla="*/ 957263 h 1974850"/>
              <a:gd name="connsiteX30" fmla="*/ 1009650 w 2879725"/>
              <a:gd name="connsiteY30" fmla="*/ 898525 h 1974850"/>
              <a:gd name="connsiteX31" fmla="*/ 989013 w 2879725"/>
              <a:gd name="connsiteY31" fmla="*/ 898525 h 1974850"/>
              <a:gd name="connsiteX32" fmla="*/ 989013 w 2879725"/>
              <a:gd name="connsiteY32" fmla="*/ 852488 h 1974850"/>
              <a:gd name="connsiteX33" fmla="*/ 958850 w 2879725"/>
              <a:gd name="connsiteY33" fmla="*/ 852488 h 1974850"/>
              <a:gd name="connsiteX34" fmla="*/ 958850 w 2879725"/>
              <a:gd name="connsiteY34" fmla="*/ 814388 h 1974850"/>
              <a:gd name="connsiteX35" fmla="*/ 911225 w 2879725"/>
              <a:gd name="connsiteY35" fmla="*/ 814388 h 1974850"/>
              <a:gd name="connsiteX36" fmla="*/ 911225 w 2879725"/>
              <a:gd name="connsiteY36" fmla="*/ 703263 h 1974850"/>
              <a:gd name="connsiteX37" fmla="*/ 895350 w 2879725"/>
              <a:gd name="connsiteY37" fmla="*/ 703263 h 1974850"/>
              <a:gd name="connsiteX38" fmla="*/ 895350 w 2879725"/>
              <a:gd name="connsiteY38" fmla="*/ 650875 h 1974850"/>
              <a:gd name="connsiteX39" fmla="*/ 874713 w 2879725"/>
              <a:gd name="connsiteY39" fmla="*/ 650875 h 1974850"/>
              <a:gd name="connsiteX40" fmla="*/ 874713 w 2879725"/>
              <a:gd name="connsiteY40" fmla="*/ 590550 h 1974850"/>
              <a:gd name="connsiteX41" fmla="*/ 868363 w 2879725"/>
              <a:gd name="connsiteY41" fmla="*/ 590550 h 1974850"/>
              <a:gd name="connsiteX42" fmla="*/ 868363 w 2879725"/>
              <a:gd name="connsiteY42" fmla="*/ 546100 h 1974850"/>
              <a:gd name="connsiteX43" fmla="*/ 747713 w 2879725"/>
              <a:gd name="connsiteY43" fmla="*/ 546100 h 1974850"/>
              <a:gd name="connsiteX44" fmla="*/ 747713 w 2879725"/>
              <a:gd name="connsiteY44" fmla="*/ 508000 h 1974850"/>
              <a:gd name="connsiteX45" fmla="*/ 665163 w 2879725"/>
              <a:gd name="connsiteY45" fmla="*/ 508000 h 1974850"/>
              <a:gd name="connsiteX46" fmla="*/ 665163 w 2879725"/>
              <a:gd name="connsiteY46" fmla="*/ 458788 h 1974850"/>
              <a:gd name="connsiteX47" fmla="*/ 639763 w 2879725"/>
              <a:gd name="connsiteY47" fmla="*/ 458788 h 1974850"/>
              <a:gd name="connsiteX48" fmla="*/ 639763 w 2879725"/>
              <a:gd name="connsiteY48" fmla="*/ 411163 h 1974850"/>
              <a:gd name="connsiteX49" fmla="*/ 554038 w 2879725"/>
              <a:gd name="connsiteY49" fmla="*/ 411163 h 1974850"/>
              <a:gd name="connsiteX50" fmla="*/ 554038 w 2879725"/>
              <a:gd name="connsiteY50" fmla="*/ 368300 h 1974850"/>
              <a:gd name="connsiteX51" fmla="*/ 528638 w 2879725"/>
              <a:gd name="connsiteY51" fmla="*/ 368300 h 1974850"/>
              <a:gd name="connsiteX52" fmla="*/ 528638 w 2879725"/>
              <a:gd name="connsiteY52" fmla="*/ 328613 h 1974850"/>
              <a:gd name="connsiteX53" fmla="*/ 492125 w 2879725"/>
              <a:gd name="connsiteY53" fmla="*/ 328613 h 1974850"/>
              <a:gd name="connsiteX54" fmla="*/ 492125 w 2879725"/>
              <a:gd name="connsiteY54" fmla="*/ 277813 h 1974850"/>
              <a:gd name="connsiteX55" fmla="*/ 366713 w 2879725"/>
              <a:gd name="connsiteY55" fmla="*/ 277813 h 1974850"/>
              <a:gd name="connsiteX56" fmla="*/ 366713 w 2879725"/>
              <a:gd name="connsiteY56" fmla="*/ 230188 h 1974850"/>
              <a:gd name="connsiteX57" fmla="*/ 295275 w 2879725"/>
              <a:gd name="connsiteY57" fmla="*/ 230188 h 1974850"/>
              <a:gd name="connsiteX58" fmla="*/ 295275 w 2879725"/>
              <a:gd name="connsiteY58" fmla="*/ 185738 h 1974850"/>
              <a:gd name="connsiteX59" fmla="*/ 188913 w 2879725"/>
              <a:gd name="connsiteY59" fmla="*/ 185738 h 1974850"/>
              <a:gd name="connsiteX60" fmla="*/ 188913 w 2879725"/>
              <a:gd name="connsiteY60" fmla="*/ 141288 h 1974850"/>
              <a:gd name="connsiteX61" fmla="*/ 166688 w 2879725"/>
              <a:gd name="connsiteY61" fmla="*/ 141288 h 1974850"/>
              <a:gd name="connsiteX62" fmla="*/ 166688 w 2879725"/>
              <a:gd name="connsiteY62" fmla="*/ 101600 h 1974850"/>
              <a:gd name="connsiteX63" fmla="*/ 98425 w 2879725"/>
              <a:gd name="connsiteY63" fmla="*/ 101600 h 1974850"/>
              <a:gd name="connsiteX64" fmla="*/ 98425 w 2879725"/>
              <a:gd name="connsiteY64" fmla="*/ 63500 h 1974850"/>
              <a:gd name="connsiteX65" fmla="*/ 52388 w 2879725"/>
              <a:gd name="connsiteY65" fmla="*/ 63500 h 1974850"/>
              <a:gd name="connsiteX66" fmla="*/ 52388 w 2879725"/>
              <a:gd name="connsiteY66" fmla="*/ 31750 h 1974850"/>
              <a:gd name="connsiteX67" fmla="*/ 25400 w 2879725"/>
              <a:gd name="connsiteY67" fmla="*/ 31750 h 1974850"/>
              <a:gd name="connsiteX68" fmla="*/ 25400 w 2879725"/>
              <a:gd name="connsiteY68" fmla="*/ 0 h 1974850"/>
              <a:gd name="connsiteX69" fmla="*/ 0 w 2879725"/>
              <a:gd name="connsiteY69" fmla="*/ 0 h 197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879725" h="1974850">
                <a:moveTo>
                  <a:pt x="2879725" y="1974850"/>
                </a:moveTo>
                <a:lnTo>
                  <a:pt x="2644775" y="1974850"/>
                </a:lnTo>
                <a:lnTo>
                  <a:pt x="2644775" y="1771650"/>
                </a:lnTo>
                <a:lnTo>
                  <a:pt x="2308225" y="1771650"/>
                </a:lnTo>
                <a:lnTo>
                  <a:pt x="2308225" y="1636713"/>
                </a:lnTo>
                <a:lnTo>
                  <a:pt x="1820863" y="1636713"/>
                </a:lnTo>
                <a:lnTo>
                  <a:pt x="1820863" y="1570038"/>
                </a:lnTo>
                <a:lnTo>
                  <a:pt x="1706563" y="1570038"/>
                </a:lnTo>
                <a:lnTo>
                  <a:pt x="1706563" y="1498600"/>
                </a:lnTo>
                <a:lnTo>
                  <a:pt x="1585913" y="1498600"/>
                </a:lnTo>
                <a:lnTo>
                  <a:pt x="1585913" y="1447800"/>
                </a:lnTo>
                <a:lnTo>
                  <a:pt x="1495425" y="1447800"/>
                </a:lnTo>
                <a:lnTo>
                  <a:pt x="1495425" y="1395413"/>
                </a:lnTo>
                <a:lnTo>
                  <a:pt x="1479550" y="1395413"/>
                </a:lnTo>
                <a:lnTo>
                  <a:pt x="1479550" y="1346200"/>
                </a:lnTo>
                <a:lnTo>
                  <a:pt x="1462088" y="1346200"/>
                </a:lnTo>
                <a:lnTo>
                  <a:pt x="1462088" y="1281113"/>
                </a:lnTo>
                <a:lnTo>
                  <a:pt x="1385888" y="1281113"/>
                </a:lnTo>
                <a:lnTo>
                  <a:pt x="1385888" y="1228725"/>
                </a:lnTo>
                <a:lnTo>
                  <a:pt x="1343025" y="1228725"/>
                </a:lnTo>
                <a:lnTo>
                  <a:pt x="1343025" y="1169988"/>
                </a:lnTo>
                <a:lnTo>
                  <a:pt x="1308100" y="1169988"/>
                </a:lnTo>
                <a:lnTo>
                  <a:pt x="1308100" y="1114425"/>
                </a:lnTo>
                <a:lnTo>
                  <a:pt x="1203325" y="1114425"/>
                </a:lnTo>
                <a:lnTo>
                  <a:pt x="1203325" y="1065213"/>
                </a:lnTo>
                <a:lnTo>
                  <a:pt x="1160463" y="1065213"/>
                </a:lnTo>
                <a:lnTo>
                  <a:pt x="1160463" y="1016000"/>
                </a:lnTo>
                <a:lnTo>
                  <a:pt x="1104900" y="1016000"/>
                </a:lnTo>
                <a:lnTo>
                  <a:pt x="1104900" y="957263"/>
                </a:lnTo>
                <a:lnTo>
                  <a:pt x="1009650" y="957263"/>
                </a:lnTo>
                <a:lnTo>
                  <a:pt x="1009650" y="898525"/>
                </a:lnTo>
                <a:lnTo>
                  <a:pt x="989013" y="898525"/>
                </a:lnTo>
                <a:lnTo>
                  <a:pt x="989013" y="852488"/>
                </a:lnTo>
                <a:lnTo>
                  <a:pt x="958850" y="852488"/>
                </a:lnTo>
                <a:lnTo>
                  <a:pt x="958850" y="814388"/>
                </a:lnTo>
                <a:lnTo>
                  <a:pt x="911225" y="814388"/>
                </a:lnTo>
                <a:lnTo>
                  <a:pt x="911225" y="703263"/>
                </a:lnTo>
                <a:lnTo>
                  <a:pt x="895350" y="703263"/>
                </a:lnTo>
                <a:lnTo>
                  <a:pt x="895350" y="650875"/>
                </a:lnTo>
                <a:lnTo>
                  <a:pt x="874713" y="650875"/>
                </a:lnTo>
                <a:lnTo>
                  <a:pt x="874713" y="590550"/>
                </a:lnTo>
                <a:lnTo>
                  <a:pt x="868363" y="590550"/>
                </a:lnTo>
                <a:lnTo>
                  <a:pt x="868363" y="546100"/>
                </a:lnTo>
                <a:lnTo>
                  <a:pt x="747713" y="546100"/>
                </a:lnTo>
                <a:lnTo>
                  <a:pt x="747713" y="508000"/>
                </a:lnTo>
                <a:lnTo>
                  <a:pt x="665163" y="508000"/>
                </a:lnTo>
                <a:lnTo>
                  <a:pt x="665163" y="458788"/>
                </a:lnTo>
                <a:lnTo>
                  <a:pt x="639763" y="458788"/>
                </a:lnTo>
                <a:lnTo>
                  <a:pt x="639763" y="411163"/>
                </a:lnTo>
                <a:lnTo>
                  <a:pt x="554038" y="411163"/>
                </a:lnTo>
                <a:lnTo>
                  <a:pt x="554038" y="368300"/>
                </a:lnTo>
                <a:lnTo>
                  <a:pt x="528638" y="368300"/>
                </a:lnTo>
                <a:lnTo>
                  <a:pt x="528638" y="328613"/>
                </a:lnTo>
                <a:lnTo>
                  <a:pt x="492125" y="328613"/>
                </a:lnTo>
                <a:lnTo>
                  <a:pt x="492125" y="277813"/>
                </a:lnTo>
                <a:lnTo>
                  <a:pt x="366713" y="277813"/>
                </a:lnTo>
                <a:lnTo>
                  <a:pt x="366713" y="230188"/>
                </a:lnTo>
                <a:lnTo>
                  <a:pt x="295275" y="230188"/>
                </a:lnTo>
                <a:lnTo>
                  <a:pt x="295275" y="185738"/>
                </a:lnTo>
                <a:lnTo>
                  <a:pt x="188913" y="185738"/>
                </a:lnTo>
                <a:lnTo>
                  <a:pt x="188913" y="141288"/>
                </a:lnTo>
                <a:lnTo>
                  <a:pt x="166688" y="141288"/>
                </a:lnTo>
                <a:lnTo>
                  <a:pt x="166688" y="101600"/>
                </a:lnTo>
                <a:lnTo>
                  <a:pt x="98425" y="101600"/>
                </a:lnTo>
                <a:lnTo>
                  <a:pt x="98425" y="63500"/>
                </a:lnTo>
                <a:lnTo>
                  <a:pt x="52388" y="63500"/>
                </a:lnTo>
                <a:lnTo>
                  <a:pt x="52388" y="31750"/>
                </a:lnTo>
                <a:lnTo>
                  <a:pt x="25400" y="31750"/>
                </a:lnTo>
                <a:lnTo>
                  <a:pt x="25400" y="0"/>
                </a:lnTo>
                <a:lnTo>
                  <a:pt x="0" y="0"/>
                </a:lnTo>
              </a:path>
            </a:pathLst>
          </a:custGeom>
          <a:noFill/>
          <a:ln w="28575">
            <a:solidFill>
              <a:schemeClr val="accent6"/>
            </a:solidFill>
            <a:miter lim="800000"/>
            <a:headEnd/>
            <a:tailEnd/>
          </a:ln>
        </p:spPr>
        <p:txBody>
          <a:bodyPr rtlCol="0" anchor="ctr"/>
          <a:lstStyle/>
          <a:p>
            <a:pPr algn="ctr"/>
            <a:endParaRPr lang="en-US" dirty="0">
              <a:latin typeface="Arial" panose="020B0604020202020204" pitchFamily="34" charset="0"/>
              <a:cs typeface="Arial" panose="020B0604020202020204" pitchFamily="34" charset="0"/>
            </a:endParaRPr>
          </a:p>
        </p:txBody>
      </p:sp>
      <p:grpSp>
        <p:nvGrpSpPr>
          <p:cNvPr id="591" name="Group 590">
            <a:extLst>
              <a:ext uri="{FF2B5EF4-FFF2-40B4-BE49-F238E27FC236}">
                <a16:creationId xmlns:a16="http://schemas.microsoft.com/office/drawing/2014/main" id="{E2B3E71D-45E7-F799-45D6-F99DFE5F9EC8}"/>
              </a:ext>
            </a:extLst>
          </p:cNvPr>
          <p:cNvGrpSpPr/>
          <p:nvPr/>
        </p:nvGrpSpPr>
        <p:grpSpPr>
          <a:xfrm>
            <a:off x="8572987" y="2471531"/>
            <a:ext cx="2942935" cy="2053153"/>
            <a:chOff x="8288507" y="2644251"/>
            <a:chExt cx="2942935" cy="2053153"/>
          </a:xfrm>
        </p:grpSpPr>
        <p:grpSp>
          <p:nvGrpSpPr>
            <p:cNvPr id="590" name="Group 589">
              <a:extLst>
                <a:ext uri="{FF2B5EF4-FFF2-40B4-BE49-F238E27FC236}">
                  <a16:creationId xmlns:a16="http://schemas.microsoft.com/office/drawing/2014/main" id="{8C959D10-836F-65EB-AF88-A8C84F6F80D7}"/>
                </a:ext>
              </a:extLst>
            </p:cNvPr>
            <p:cNvGrpSpPr/>
            <p:nvPr/>
          </p:nvGrpSpPr>
          <p:grpSpPr>
            <a:xfrm>
              <a:off x="8882232" y="3053826"/>
              <a:ext cx="2349210" cy="1643578"/>
              <a:chOff x="8882232" y="3053826"/>
              <a:chExt cx="2349210" cy="1643578"/>
            </a:xfrm>
          </p:grpSpPr>
          <p:grpSp>
            <p:nvGrpSpPr>
              <p:cNvPr id="378" name="Group 377">
                <a:extLst>
                  <a:ext uri="{FF2B5EF4-FFF2-40B4-BE49-F238E27FC236}">
                    <a16:creationId xmlns:a16="http://schemas.microsoft.com/office/drawing/2014/main" id="{510331A5-D84F-DBBE-63AD-5433EC097BF8}"/>
                  </a:ext>
                </a:extLst>
              </p:cNvPr>
              <p:cNvGrpSpPr/>
              <p:nvPr/>
            </p:nvGrpSpPr>
            <p:grpSpPr>
              <a:xfrm>
                <a:off x="9285460" y="3601516"/>
                <a:ext cx="74320" cy="78301"/>
                <a:chOff x="4476223" y="4289098"/>
                <a:chExt cx="74320" cy="78301"/>
              </a:xfrm>
            </p:grpSpPr>
            <p:cxnSp>
              <p:nvCxnSpPr>
                <p:cNvPr id="379" name="Straight Connector 378">
                  <a:extLst>
                    <a:ext uri="{FF2B5EF4-FFF2-40B4-BE49-F238E27FC236}">
                      <a16:creationId xmlns:a16="http://schemas.microsoft.com/office/drawing/2014/main" id="{61E8767D-91C3-829D-05C6-A9F3C71F34C6}"/>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380" name="Straight Connector 379">
                  <a:extLst>
                    <a:ext uri="{FF2B5EF4-FFF2-40B4-BE49-F238E27FC236}">
                      <a16:creationId xmlns:a16="http://schemas.microsoft.com/office/drawing/2014/main" id="{968DC8E5-7AD5-D92E-9C03-AF0F02C3F60A}"/>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38" name="Group 537">
                <a:extLst>
                  <a:ext uri="{FF2B5EF4-FFF2-40B4-BE49-F238E27FC236}">
                    <a16:creationId xmlns:a16="http://schemas.microsoft.com/office/drawing/2014/main" id="{5D667605-044C-D24E-5B87-E62BBF7A8526}"/>
                  </a:ext>
                </a:extLst>
              </p:cNvPr>
              <p:cNvGrpSpPr/>
              <p:nvPr/>
            </p:nvGrpSpPr>
            <p:grpSpPr>
              <a:xfrm>
                <a:off x="11157122" y="4619103"/>
                <a:ext cx="74320" cy="78301"/>
                <a:chOff x="4476223" y="4289098"/>
                <a:chExt cx="74320" cy="78301"/>
              </a:xfrm>
            </p:grpSpPr>
            <p:cxnSp>
              <p:nvCxnSpPr>
                <p:cNvPr id="539" name="Straight Connector 538">
                  <a:extLst>
                    <a:ext uri="{FF2B5EF4-FFF2-40B4-BE49-F238E27FC236}">
                      <a16:creationId xmlns:a16="http://schemas.microsoft.com/office/drawing/2014/main" id="{49270065-DAC1-AC53-0A35-1A885BBD2D53}"/>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40" name="Straight Connector 539">
                  <a:extLst>
                    <a:ext uri="{FF2B5EF4-FFF2-40B4-BE49-F238E27FC236}">
                      <a16:creationId xmlns:a16="http://schemas.microsoft.com/office/drawing/2014/main" id="{BCE2B0C3-C7D9-752F-EB02-08310A90C9C5}"/>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41" name="Group 540">
                <a:extLst>
                  <a:ext uri="{FF2B5EF4-FFF2-40B4-BE49-F238E27FC236}">
                    <a16:creationId xmlns:a16="http://schemas.microsoft.com/office/drawing/2014/main" id="{3F18A5CF-CFE3-6901-DCC1-35E14D656B12}"/>
                  </a:ext>
                </a:extLst>
              </p:cNvPr>
              <p:cNvGrpSpPr/>
              <p:nvPr/>
            </p:nvGrpSpPr>
            <p:grpSpPr>
              <a:xfrm>
                <a:off x="10787235" y="4415903"/>
                <a:ext cx="74320" cy="78301"/>
                <a:chOff x="4476223" y="4289098"/>
                <a:chExt cx="74320" cy="78301"/>
              </a:xfrm>
            </p:grpSpPr>
            <p:cxnSp>
              <p:nvCxnSpPr>
                <p:cNvPr id="542" name="Straight Connector 541">
                  <a:extLst>
                    <a:ext uri="{FF2B5EF4-FFF2-40B4-BE49-F238E27FC236}">
                      <a16:creationId xmlns:a16="http://schemas.microsoft.com/office/drawing/2014/main" id="{1FF104A1-36AB-2DAD-9DEC-655E0FC9AC7B}"/>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43" name="Straight Connector 542">
                  <a:extLst>
                    <a:ext uri="{FF2B5EF4-FFF2-40B4-BE49-F238E27FC236}">
                      <a16:creationId xmlns:a16="http://schemas.microsoft.com/office/drawing/2014/main" id="{B56CD067-5DA0-D661-0673-B6A6E49F4BEF}"/>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44" name="Group 543">
                <a:extLst>
                  <a:ext uri="{FF2B5EF4-FFF2-40B4-BE49-F238E27FC236}">
                    <a16:creationId xmlns:a16="http://schemas.microsoft.com/office/drawing/2014/main" id="{E9309C61-D3A8-BFD7-65FD-3D9392B929AA}"/>
                  </a:ext>
                </a:extLst>
              </p:cNvPr>
              <p:cNvGrpSpPr/>
              <p:nvPr/>
            </p:nvGrpSpPr>
            <p:grpSpPr>
              <a:xfrm>
                <a:off x="10414172" y="4279378"/>
                <a:ext cx="74320" cy="78301"/>
                <a:chOff x="4476223" y="4289098"/>
                <a:chExt cx="74320" cy="78301"/>
              </a:xfrm>
            </p:grpSpPr>
            <p:cxnSp>
              <p:nvCxnSpPr>
                <p:cNvPr id="545" name="Straight Connector 544">
                  <a:extLst>
                    <a:ext uri="{FF2B5EF4-FFF2-40B4-BE49-F238E27FC236}">
                      <a16:creationId xmlns:a16="http://schemas.microsoft.com/office/drawing/2014/main" id="{59F755A8-D6D9-337D-E325-05AF52B00898}"/>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46" name="Straight Connector 545">
                  <a:extLst>
                    <a:ext uri="{FF2B5EF4-FFF2-40B4-BE49-F238E27FC236}">
                      <a16:creationId xmlns:a16="http://schemas.microsoft.com/office/drawing/2014/main" id="{CF951B9A-862C-3893-F98F-60C7BB2948EC}"/>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47" name="Group 546">
                <a:extLst>
                  <a:ext uri="{FF2B5EF4-FFF2-40B4-BE49-F238E27FC236}">
                    <a16:creationId xmlns:a16="http://schemas.microsoft.com/office/drawing/2014/main" id="{0D706F42-BBEA-A77E-FFEF-19CC7EBE2F6E}"/>
                  </a:ext>
                </a:extLst>
              </p:cNvPr>
              <p:cNvGrpSpPr/>
              <p:nvPr/>
            </p:nvGrpSpPr>
            <p:grpSpPr>
              <a:xfrm>
                <a:off x="10388772" y="4279378"/>
                <a:ext cx="74320" cy="78301"/>
                <a:chOff x="4476223" y="4289098"/>
                <a:chExt cx="74320" cy="78301"/>
              </a:xfrm>
            </p:grpSpPr>
            <p:cxnSp>
              <p:nvCxnSpPr>
                <p:cNvPr id="548" name="Straight Connector 547">
                  <a:extLst>
                    <a:ext uri="{FF2B5EF4-FFF2-40B4-BE49-F238E27FC236}">
                      <a16:creationId xmlns:a16="http://schemas.microsoft.com/office/drawing/2014/main" id="{3439EAE6-2FDA-054F-296F-778D51E9B15F}"/>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49" name="Straight Connector 548">
                  <a:extLst>
                    <a:ext uri="{FF2B5EF4-FFF2-40B4-BE49-F238E27FC236}">
                      <a16:creationId xmlns:a16="http://schemas.microsoft.com/office/drawing/2014/main" id="{2E96AA66-182B-13EC-B2F7-4535B75FBFC3}"/>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50" name="Group 549">
                <a:extLst>
                  <a:ext uri="{FF2B5EF4-FFF2-40B4-BE49-F238E27FC236}">
                    <a16:creationId xmlns:a16="http://schemas.microsoft.com/office/drawing/2014/main" id="{14F5F6C9-CAB2-1F61-445B-5E0BCC5CB1CF}"/>
                  </a:ext>
                </a:extLst>
              </p:cNvPr>
              <p:cNvGrpSpPr/>
              <p:nvPr/>
            </p:nvGrpSpPr>
            <p:grpSpPr>
              <a:xfrm>
                <a:off x="10222084" y="4279378"/>
                <a:ext cx="74320" cy="78301"/>
                <a:chOff x="4476223" y="4289098"/>
                <a:chExt cx="74320" cy="78301"/>
              </a:xfrm>
            </p:grpSpPr>
            <p:cxnSp>
              <p:nvCxnSpPr>
                <p:cNvPr id="551" name="Straight Connector 550">
                  <a:extLst>
                    <a:ext uri="{FF2B5EF4-FFF2-40B4-BE49-F238E27FC236}">
                      <a16:creationId xmlns:a16="http://schemas.microsoft.com/office/drawing/2014/main" id="{0479710C-6FDD-A4AC-D9BF-FFC985E19351}"/>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52" name="Straight Connector 551">
                  <a:extLst>
                    <a:ext uri="{FF2B5EF4-FFF2-40B4-BE49-F238E27FC236}">
                      <a16:creationId xmlns:a16="http://schemas.microsoft.com/office/drawing/2014/main" id="{F608F9B3-4ED3-E6AE-8A67-ECA430F727D4}"/>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53" name="Group 552">
                <a:extLst>
                  <a:ext uri="{FF2B5EF4-FFF2-40B4-BE49-F238E27FC236}">
                    <a16:creationId xmlns:a16="http://schemas.microsoft.com/office/drawing/2014/main" id="{CF8834FC-F043-9FF1-3691-8978A6991A5F}"/>
                  </a:ext>
                </a:extLst>
              </p:cNvPr>
              <p:cNvGrpSpPr/>
              <p:nvPr/>
            </p:nvGrpSpPr>
            <p:grpSpPr>
              <a:xfrm>
                <a:off x="10112547" y="4274615"/>
                <a:ext cx="74320" cy="78301"/>
                <a:chOff x="4476223" y="4289098"/>
                <a:chExt cx="74320" cy="78301"/>
              </a:xfrm>
            </p:grpSpPr>
            <p:cxnSp>
              <p:nvCxnSpPr>
                <p:cNvPr id="554" name="Straight Connector 553">
                  <a:extLst>
                    <a:ext uri="{FF2B5EF4-FFF2-40B4-BE49-F238E27FC236}">
                      <a16:creationId xmlns:a16="http://schemas.microsoft.com/office/drawing/2014/main" id="{F80A9A9F-37CF-425C-341D-FDB2161D2046}"/>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55" name="Straight Connector 554">
                  <a:extLst>
                    <a:ext uri="{FF2B5EF4-FFF2-40B4-BE49-F238E27FC236}">
                      <a16:creationId xmlns:a16="http://schemas.microsoft.com/office/drawing/2014/main" id="{C726B87D-D0A2-4D6B-167F-04A29E32BC66}"/>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56" name="Group 555">
                <a:extLst>
                  <a:ext uri="{FF2B5EF4-FFF2-40B4-BE49-F238E27FC236}">
                    <a16:creationId xmlns:a16="http://schemas.microsoft.com/office/drawing/2014/main" id="{9A23F887-7908-EDC2-5745-26F1DDB5FE68}"/>
                  </a:ext>
                </a:extLst>
              </p:cNvPr>
              <p:cNvGrpSpPr/>
              <p:nvPr/>
            </p:nvGrpSpPr>
            <p:grpSpPr>
              <a:xfrm>
                <a:off x="9939509" y="4134915"/>
                <a:ext cx="74320" cy="78301"/>
                <a:chOff x="4476223" y="4289098"/>
                <a:chExt cx="74320" cy="78301"/>
              </a:xfrm>
            </p:grpSpPr>
            <p:cxnSp>
              <p:nvCxnSpPr>
                <p:cNvPr id="557" name="Straight Connector 556">
                  <a:extLst>
                    <a:ext uri="{FF2B5EF4-FFF2-40B4-BE49-F238E27FC236}">
                      <a16:creationId xmlns:a16="http://schemas.microsoft.com/office/drawing/2014/main" id="{B749F279-57CC-B4C3-63FB-D5EC0D8B8F43}"/>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58" name="Straight Connector 557">
                  <a:extLst>
                    <a:ext uri="{FF2B5EF4-FFF2-40B4-BE49-F238E27FC236}">
                      <a16:creationId xmlns:a16="http://schemas.microsoft.com/office/drawing/2014/main" id="{38DD100B-7148-EB43-6FD5-B33F32C5E740}"/>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59" name="Group 558">
                <a:extLst>
                  <a:ext uri="{FF2B5EF4-FFF2-40B4-BE49-F238E27FC236}">
                    <a16:creationId xmlns:a16="http://schemas.microsoft.com/office/drawing/2014/main" id="{24413A34-DD69-4223-20BE-390A74D99EEE}"/>
                  </a:ext>
                </a:extLst>
              </p:cNvPr>
              <p:cNvGrpSpPr/>
              <p:nvPr/>
            </p:nvGrpSpPr>
            <p:grpSpPr>
              <a:xfrm>
                <a:off x="9895059" y="4134915"/>
                <a:ext cx="74320" cy="78301"/>
                <a:chOff x="4476223" y="4289098"/>
                <a:chExt cx="74320" cy="78301"/>
              </a:xfrm>
            </p:grpSpPr>
            <p:cxnSp>
              <p:nvCxnSpPr>
                <p:cNvPr id="560" name="Straight Connector 559">
                  <a:extLst>
                    <a:ext uri="{FF2B5EF4-FFF2-40B4-BE49-F238E27FC236}">
                      <a16:creationId xmlns:a16="http://schemas.microsoft.com/office/drawing/2014/main" id="{BF416233-25B6-4805-FA6F-5E045037832A}"/>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61" name="Straight Connector 560">
                  <a:extLst>
                    <a:ext uri="{FF2B5EF4-FFF2-40B4-BE49-F238E27FC236}">
                      <a16:creationId xmlns:a16="http://schemas.microsoft.com/office/drawing/2014/main" id="{784E88CA-A10D-077B-02CC-A3BC31429513}"/>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62" name="Group 561">
                <a:extLst>
                  <a:ext uri="{FF2B5EF4-FFF2-40B4-BE49-F238E27FC236}">
                    <a16:creationId xmlns:a16="http://schemas.microsoft.com/office/drawing/2014/main" id="{A4E412D3-9BB7-4231-D71B-50E95CAE0D9B}"/>
                  </a:ext>
                </a:extLst>
              </p:cNvPr>
              <p:cNvGrpSpPr/>
              <p:nvPr/>
            </p:nvGrpSpPr>
            <p:grpSpPr>
              <a:xfrm>
                <a:off x="9501358" y="3747564"/>
                <a:ext cx="74320" cy="78301"/>
                <a:chOff x="4476223" y="4289098"/>
                <a:chExt cx="74320" cy="78301"/>
              </a:xfrm>
            </p:grpSpPr>
            <p:cxnSp>
              <p:nvCxnSpPr>
                <p:cNvPr id="563" name="Straight Connector 562">
                  <a:extLst>
                    <a:ext uri="{FF2B5EF4-FFF2-40B4-BE49-F238E27FC236}">
                      <a16:creationId xmlns:a16="http://schemas.microsoft.com/office/drawing/2014/main" id="{CFECB00A-4D9A-7431-FFB9-5BCA49EED9E8}"/>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64" name="Straight Connector 563">
                  <a:extLst>
                    <a:ext uri="{FF2B5EF4-FFF2-40B4-BE49-F238E27FC236}">
                      <a16:creationId xmlns:a16="http://schemas.microsoft.com/office/drawing/2014/main" id="{1DB0951E-23EA-1A88-F26F-61608A27B059}"/>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65" name="Group 564">
                <a:extLst>
                  <a:ext uri="{FF2B5EF4-FFF2-40B4-BE49-F238E27FC236}">
                    <a16:creationId xmlns:a16="http://schemas.microsoft.com/office/drawing/2014/main" id="{3B7CB806-D1F2-DC35-3227-1CA0814BB16A}"/>
                  </a:ext>
                </a:extLst>
              </p:cNvPr>
              <p:cNvGrpSpPr/>
              <p:nvPr/>
            </p:nvGrpSpPr>
            <p:grpSpPr>
              <a:xfrm>
                <a:off x="9085433" y="3185589"/>
                <a:ext cx="74320" cy="78301"/>
                <a:chOff x="4476223" y="4289098"/>
                <a:chExt cx="74320" cy="78301"/>
              </a:xfrm>
            </p:grpSpPr>
            <p:cxnSp>
              <p:nvCxnSpPr>
                <p:cNvPr id="566" name="Straight Connector 565">
                  <a:extLst>
                    <a:ext uri="{FF2B5EF4-FFF2-40B4-BE49-F238E27FC236}">
                      <a16:creationId xmlns:a16="http://schemas.microsoft.com/office/drawing/2014/main" id="{EF848F08-BBE3-7C20-306D-47C80A4DE596}"/>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67" name="Straight Connector 566">
                  <a:extLst>
                    <a:ext uri="{FF2B5EF4-FFF2-40B4-BE49-F238E27FC236}">
                      <a16:creationId xmlns:a16="http://schemas.microsoft.com/office/drawing/2014/main" id="{E52A6D68-9F09-EB21-FF63-C55D00C0B5CF}"/>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68" name="Group 567">
                <a:extLst>
                  <a:ext uri="{FF2B5EF4-FFF2-40B4-BE49-F238E27FC236}">
                    <a16:creationId xmlns:a16="http://schemas.microsoft.com/office/drawing/2014/main" id="{1D531478-84F0-7DDC-7349-D17369B7604D}"/>
                  </a:ext>
                </a:extLst>
              </p:cNvPr>
              <p:cNvGrpSpPr/>
              <p:nvPr/>
            </p:nvGrpSpPr>
            <p:grpSpPr>
              <a:xfrm>
                <a:off x="9039395" y="3185589"/>
                <a:ext cx="74320" cy="78301"/>
                <a:chOff x="4476223" y="4289098"/>
                <a:chExt cx="74320" cy="78301"/>
              </a:xfrm>
            </p:grpSpPr>
            <p:cxnSp>
              <p:nvCxnSpPr>
                <p:cNvPr id="569" name="Straight Connector 568">
                  <a:extLst>
                    <a:ext uri="{FF2B5EF4-FFF2-40B4-BE49-F238E27FC236}">
                      <a16:creationId xmlns:a16="http://schemas.microsoft.com/office/drawing/2014/main" id="{F1DB734E-4B84-3983-2C10-8C6DDB4AAB72}"/>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70" name="Straight Connector 569">
                  <a:extLst>
                    <a:ext uri="{FF2B5EF4-FFF2-40B4-BE49-F238E27FC236}">
                      <a16:creationId xmlns:a16="http://schemas.microsoft.com/office/drawing/2014/main" id="{D39B0F4E-8581-7338-4B5E-490557EACF7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71" name="Group 570">
                <a:extLst>
                  <a:ext uri="{FF2B5EF4-FFF2-40B4-BE49-F238E27FC236}">
                    <a16:creationId xmlns:a16="http://schemas.microsoft.com/office/drawing/2014/main" id="{52D44455-B0D3-757C-9A4D-C26531E4F7B0}"/>
                  </a:ext>
                </a:extLst>
              </p:cNvPr>
              <p:cNvGrpSpPr/>
              <p:nvPr/>
            </p:nvGrpSpPr>
            <p:grpSpPr>
              <a:xfrm>
                <a:off x="8952082" y="3149076"/>
                <a:ext cx="74320" cy="78301"/>
                <a:chOff x="4476223" y="4289098"/>
                <a:chExt cx="74320" cy="78301"/>
              </a:xfrm>
            </p:grpSpPr>
            <p:cxnSp>
              <p:nvCxnSpPr>
                <p:cNvPr id="572" name="Straight Connector 571">
                  <a:extLst>
                    <a:ext uri="{FF2B5EF4-FFF2-40B4-BE49-F238E27FC236}">
                      <a16:creationId xmlns:a16="http://schemas.microsoft.com/office/drawing/2014/main" id="{6B67DCA4-2A11-3E90-4D87-BA467E93CD16}"/>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73" name="Straight Connector 572">
                  <a:extLst>
                    <a:ext uri="{FF2B5EF4-FFF2-40B4-BE49-F238E27FC236}">
                      <a16:creationId xmlns:a16="http://schemas.microsoft.com/office/drawing/2014/main" id="{D0033B0A-29EC-BE0D-BC60-F31B2FCE0409}"/>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74" name="Group 573">
                <a:extLst>
                  <a:ext uri="{FF2B5EF4-FFF2-40B4-BE49-F238E27FC236}">
                    <a16:creationId xmlns:a16="http://schemas.microsoft.com/office/drawing/2014/main" id="{00080A2F-E9C7-9693-FB74-5979A7F7B065}"/>
                  </a:ext>
                </a:extLst>
              </p:cNvPr>
              <p:cNvGrpSpPr/>
              <p:nvPr/>
            </p:nvGrpSpPr>
            <p:grpSpPr>
              <a:xfrm>
                <a:off x="8882232" y="3053826"/>
                <a:ext cx="74320" cy="78301"/>
                <a:chOff x="4476223" y="4289098"/>
                <a:chExt cx="74320" cy="78301"/>
              </a:xfrm>
            </p:grpSpPr>
            <p:cxnSp>
              <p:nvCxnSpPr>
                <p:cNvPr id="575" name="Straight Connector 574">
                  <a:extLst>
                    <a:ext uri="{FF2B5EF4-FFF2-40B4-BE49-F238E27FC236}">
                      <a16:creationId xmlns:a16="http://schemas.microsoft.com/office/drawing/2014/main" id="{EAF79A30-1619-6D98-EE2D-E554832659DA}"/>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76" name="Straight Connector 575">
                  <a:extLst>
                    <a:ext uri="{FF2B5EF4-FFF2-40B4-BE49-F238E27FC236}">
                      <a16:creationId xmlns:a16="http://schemas.microsoft.com/office/drawing/2014/main" id="{C24AA3D7-7162-5C41-45EF-68ECE490A0DD}"/>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grpSp>
          <p:nvGrpSpPr>
            <p:cNvPr id="577" name="Group 576">
              <a:extLst>
                <a:ext uri="{FF2B5EF4-FFF2-40B4-BE49-F238E27FC236}">
                  <a16:creationId xmlns:a16="http://schemas.microsoft.com/office/drawing/2014/main" id="{91E70D7B-0362-0C5C-D90D-74CBE22F6864}"/>
                </a:ext>
              </a:extLst>
            </p:cNvPr>
            <p:cNvGrpSpPr/>
            <p:nvPr/>
          </p:nvGrpSpPr>
          <p:grpSpPr>
            <a:xfrm>
              <a:off x="8471070" y="2831576"/>
              <a:ext cx="74320" cy="78301"/>
              <a:chOff x="4476223" y="4289098"/>
              <a:chExt cx="74320" cy="78301"/>
            </a:xfrm>
          </p:grpSpPr>
          <p:cxnSp>
            <p:nvCxnSpPr>
              <p:cNvPr id="578" name="Straight Connector 577">
                <a:extLst>
                  <a:ext uri="{FF2B5EF4-FFF2-40B4-BE49-F238E27FC236}">
                    <a16:creationId xmlns:a16="http://schemas.microsoft.com/office/drawing/2014/main" id="{0E9B33E2-931A-38A6-E50C-9E4F16223F19}"/>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79" name="Straight Connector 578">
                <a:extLst>
                  <a:ext uri="{FF2B5EF4-FFF2-40B4-BE49-F238E27FC236}">
                    <a16:creationId xmlns:a16="http://schemas.microsoft.com/office/drawing/2014/main" id="{18A20F10-7AE8-CEAE-520C-03E2BFCA6C6B}"/>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80" name="Group 579">
              <a:extLst>
                <a:ext uri="{FF2B5EF4-FFF2-40B4-BE49-F238E27FC236}">
                  <a16:creationId xmlns:a16="http://schemas.microsoft.com/office/drawing/2014/main" id="{CB94B9CD-D359-6FC2-B7C2-9BECD3F222FA}"/>
                </a:ext>
              </a:extLst>
            </p:cNvPr>
            <p:cNvGrpSpPr/>
            <p:nvPr/>
          </p:nvGrpSpPr>
          <p:grpSpPr>
            <a:xfrm>
              <a:off x="8307558" y="2691876"/>
              <a:ext cx="74320" cy="78301"/>
              <a:chOff x="4476223" y="4289098"/>
              <a:chExt cx="74320" cy="78301"/>
            </a:xfrm>
          </p:grpSpPr>
          <p:cxnSp>
            <p:nvCxnSpPr>
              <p:cNvPr id="581" name="Straight Connector 580">
                <a:extLst>
                  <a:ext uri="{FF2B5EF4-FFF2-40B4-BE49-F238E27FC236}">
                    <a16:creationId xmlns:a16="http://schemas.microsoft.com/office/drawing/2014/main" id="{11DF6F66-2663-3045-3243-6E4F1507CF36}"/>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82" name="Straight Connector 581">
                <a:extLst>
                  <a:ext uri="{FF2B5EF4-FFF2-40B4-BE49-F238E27FC236}">
                    <a16:creationId xmlns:a16="http://schemas.microsoft.com/office/drawing/2014/main" id="{645EBF88-C9E3-72A2-CE6B-9395290681B4}"/>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83" name="Group 582">
              <a:extLst>
                <a:ext uri="{FF2B5EF4-FFF2-40B4-BE49-F238E27FC236}">
                  <a16:creationId xmlns:a16="http://schemas.microsoft.com/office/drawing/2014/main" id="{D806B417-ABAF-4D8E-63BE-3D28755F0C8D}"/>
                </a:ext>
              </a:extLst>
            </p:cNvPr>
            <p:cNvGrpSpPr/>
            <p:nvPr/>
          </p:nvGrpSpPr>
          <p:grpSpPr>
            <a:xfrm>
              <a:off x="8366295" y="2702989"/>
              <a:ext cx="74320" cy="78301"/>
              <a:chOff x="4476223" y="4289098"/>
              <a:chExt cx="74320" cy="78301"/>
            </a:xfrm>
          </p:grpSpPr>
          <p:cxnSp>
            <p:nvCxnSpPr>
              <p:cNvPr id="584" name="Straight Connector 583">
                <a:extLst>
                  <a:ext uri="{FF2B5EF4-FFF2-40B4-BE49-F238E27FC236}">
                    <a16:creationId xmlns:a16="http://schemas.microsoft.com/office/drawing/2014/main" id="{8203B6FD-E769-B93B-064F-E304C242E598}"/>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85" name="Straight Connector 584">
                <a:extLst>
                  <a:ext uri="{FF2B5EF4-FFF2-40B4-BE49-F238E27FC236}">
                    <a16:creationId xmlns:a16="http://schemas.microsoft.com/office/drawing/2014/main" id="{27CAFFA6-007C-1625-F8FC-7C83B3E95D54}"/>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nvGrpSpPr>
            <p:cNvPr id="586" name="Group 585">
              <a:extLst>
                <a:ext uri="{FF2B5EF4-FFF2-40B4-BE49-F238E27FC236}">
                  <a16:creationId xmlns:a16="http://schemas.microsoft.com/office/drawing/2014/main" id="{451E6F30-A9EA-93EE-B781-5A6E58420158}"/>
                </a:ext>
              </a:extLst>
            </p:cNvPr>
            <p:cNvGrpSpPr/>
            <p:nvPr/>
          </p:nvGrpSpPr>
          <p:grpSpPr>
            <a:xfrm>
              <a:off x="8288507" y="2644251"/>
              <a:ext cx="74320" cy="78301"/>
              <a:chOff x="4476223" y="4289098"/>
              <a:chExt cx="74320" cy="78301"/>
            </a:xfrm>
          </p:grpSpPr>
          <p:cxnSp>
            <p:nvCxnSpPr>
              <p:cNvPr id="587" name="Straight Connector 586">
                <a:extLst>
                  <a:ext uri="{FF2B5EF4-FFF2-40B4-BE49-F238E27FC236}">
                    <a16:creationId xmlns:a16="http://schemas.microsoft.com/office/drawing/2014/main" id="{472DDEEA-259F-CD45-3B84-FD16048735DB}"/>
                  </a:ext>
                </a:extLst>
              </p:cNvPr>
              <p:cNvCxnSpPr>
                <a:cxnSpLocks/>
              </p:cNvCxnSpPr>
              <p:nvPr/>
            </p:nvCxnSpPr>
            <p:spPr bwMode="auto">
              <a:xfrm>
                <a:off x="4476223" y="4328913"/>
                <a:ext cx="74320" cy="0"/>
              </a:xfrm>
              <a:prstGeom prst="line">
                <a:avLst/>
              </a:prstGeom>
              <a:noFill/>
              <a:ln w="12700" cap="flat" cmpd="sng" algn="ctr">
                <a:solidFill>
                  <a:schemeClr val="accent6"/>
                </a:solidFill>
                <a:prstDash val="solid"/>
                <a:round/>
                <a:headEnd type="none" w="med" len="med"/>
                <a:tailEnd type="none" w="med" len="med"/>
              </a:ln>
              <a:effectLst/>
            </p:spPr>
          </p:cxnSp>
          <p:cxnSp>
            <p:nvCxnSpPr>
              <p:cNvPr id="588" name="Straight Connector 587">
                <a:extLst>
                  <a:ext uri="{FF2B5EF4-FFF2-40B4-BE49-F238E27FC236}">
                    <a16:creationId xmlns:a16="http://schemas.microsoft.com/office/drawing/2014/main" id="{FA987F13-923E-9EF8-FFBA-81A27F018821}"/>
                  </a:ext>
                </a:extLst>
              </p:cNvPr>
              <p:cNvCxnSpPr>
                <a:cxnSpLocks/>
              </p:cNvCxnSpPr>
              <p:nvPr/>
            </p:nvCxnSpPr>
            <p:spPr bwMode="auto">
              <a:xfrm>
                <a:off x="4510729" y="4289098"/>
                <a:ext cx="0" cy="78301"/>
              </a:xfrm>
              <a:prstGeom prst="line">
                <a:avLst/>
              </a:prstGeom>
              <a:noFill/>
              <a:ln w="12700" cap="flat" cmpd="sng" algn="ctr">
                <a:solidFill>
                  <a:schemeClr val="accent6"/>
                </a:solidFill>
                <a:prstDash val="solid"/>
                <a:round/>
                <a:headEnd type="none" w="med" len="med"/>
                <a:tailEnd type="none" w="med" len="med"/>
              </a:ln>
              <a:effectLst/>
            </p:spPr>
          </p:cxnSp>
        </p:grpSp>
      </p:grpSp>
      <p:sp>
        <p:nvSpPr>
          <p:cNvPr id="592" name="TextBox 591">
            <a:extLst>
              <a:ext uri="{FF2B5EF4-FFF2-40B4-BE49-F238E27FC236}">
                <a16:creationId xmlns:a16="http://schemas.microsoft.com/office/drawing/2014/main" id="{1705D123-D532-9CCB-E284-5D273735E043}"/>
              </a:ext>
            </a:extLst>
          </p:cNvPr>
          <p:cNvSpPr txBox="1"/>
          <p:nvPr/>
        </p:nvSpPr>
        <p:spPr bwMode="auto">
          <a:xfrm>
            <a:off x="8531189" y="3932942"/>
            <a:ext cx="175340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Aft>
                <a:spcPct val="0"/>
              </a:spcAft>
              <a:buClrTx/>
              <a:buFontTx/>
              <a:buNone/>
            </a:pPr>
            <a:r>
              <a:rPr lang="en-US" sz="1000" b="1" dirty="0">
                <a:latin typeface="Arial" panose="020B0604020202020204" pitchFamily="34" charset="0"/>
                <a:cs typeface="Arial" panose="020B0604020202020204" pitchFamily="34" charset="0"/>
              </a:rPr>
              <a:t>OS Median (95% CI)</a:t>
            </a:r>
          </a:p>
          <a:p>
            <a:pPr algn="l">
              <a:lnSpc>
                <a:spcPct val="100000"/>
              </a:lnSpc>
              <a:spcAft>
                <a:spcPct val="0"/>
              </a:spcAft>
              <a:buClrTx/>
              <a:buFontTx/>
              <a:buNone/>
            </a:pPr>
            <a:r>
              <a:rPr lang="en-US" sz="1000" b="0" dirty="0">
                <a:solidFill>
                  <a:schemeClr val="accent1"/>
                </a:solidFill>
                <a:latin typeface="Arial" panose="020B0604020202020204" pitchFamily="34" charset="0"/>
                <a:cs typeface="Arial" panose="020B0604020202020204" pitchFamily="34" charset="0"/>
              </a:rPr>
              <a:t>Bema: 25.4 (13.8-NR)</a:t>
            </a:r>
          </a:p>
          <a:p>
            <a:pPr algn="l">
              <a:lnSpc>
                <a:spcPct val="100000"/>
              </a:lnSpc>
              <a:spcAft>
                <a:spcPct val="0"/>
              </a:spcAft>
              <a:buClrTx/>
              <a:buFontTx/>
              <a:buNone/>
            </a:pPr>
            <a:r>
              <a:rPr lang="en-US" sz="1000" b="0" dirty="0">
                <a:solidFill>
                  <a:schemeClr val="accent6"/>
                </a:solidFill>
                <a:latin typeface="Arial" panose="020B0604020202020204" pitchFamily="34" charset="0"/>
                <a:cs typeface="Arial" panose="020B0604020202020204" pitchFamily="34" charset="0"/>
              </a:rPr>
              <a:t>Pbo: 11.1 (8.4-13.8)</a:t>
            </a:r>
          </a:p>
          <a:p>
            <a:pPr algn="l">
              <a:lnSpc>
                <a:spcPct val="100000"/>
              </a:lnSpc>
              <a:spcAft>
                <a:spcPct val="0"/>
              </a:spcAft>
              <a:buClrTx/>
              <a:buFontTx/>
              <a:buNone/>
            </a:pPr>
            <a:r>
              <a:rPr lang="en-US" sz="1000" b="0" dirty="0">
                <a:latin typeface="Arial" panose="020B0604020202020204" pitchFamily="34" charset="0"/>
                <a:cs typeface="Arial" panose="020B0604020202020204" pitchFamily="34" charset="0"/>
              </a:rPr>
              <a:t>HR: 0.41 (0.23-0.74)</a:t>
            </a:r>
          </a:p>
        </p:txBody>
      </p:sp>
      <p:cxnSp>
        <p:nvCxnSpPr>
          <p:cNvPr id="593" name="Straight Connector 592">
            <a:extLst>
              <a:ext uri="{FF2B5EF4-FFF2-40B4-BE49-F238E27FC236}">
                <a16:creationId xmlns:a16="http://schemas.microsoft.com/office/drawing/2014/main" id="{2092E3FB-10AA-34A9-9674-3D93B5AF99FE}"/>
              </a:ext>
            </a:extLst>
          </p:cNvPr>
          <p:cNvCxnSpPr>
            <a:cxnSpLocks/>
          </p:cNvCxnSpPr>
          <p:nvPr/>
        </p:nvCxnSpPr>
        <p:spPr bwMode="auto">
          <a:xfrm>
            <a:off x="9892835" y="2437017"/>
            <a:ext cx="0" cy="2238206"/>
          </a:xfrm>
          <a:prstGeom prst="line">
            <a:avLst/>
          </a:prstGeom>
          <a:noFill/>
          <a:ln w="12700" cap="flat" cmpd="sng" algn="ctr">
            <a:solidFill>
              <a:schemeClr val="tx1"/>
            </a:solidFill>
            <a:prstDash val="dash"/>
            <a:round/>
            <a:headEnd type="none" w="med" len="med"/>
            <a:tailEnd type="none" w="med" len="med"/>
          </a:ln>
          <a:effectLst/>
        </p:spPr>
      </p:cxnSp>
      <p:sp>
        <p:nvSpPr>
          <p:cNvPr id="594" name="TextBox 593">
            <a:extLst>
              <a:ext uri="{FF2B5EF4-FFF2-40B4-BE49-F238E27FC236}">
                <a16:creationId xmlns:a16="http://schemas.microsoft.com/office/drawing/2014/main" id="{30F3B387-58DE-EB54-F92D-C9446EBCD5CA}"/>
              </a:ext>
            </a:extLst>
          </p:cNvPr>
          <p:cNvSpPr txBox="1"/>
          <p:nvPr/>
        </p:nvSpPr>
        <p:spPr bwMode="auto">
          <a:xfrm>
            <a:off x="9829735" y="2895228"/>
            <a:ext cx="81634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400" b="0" dirty="0">
                <a:solidFill>
                  <a:schemeClr val="accent1"/>
                </a:solidFill>
                <a:latin typeface="Arial" panose="020B0604020202020204" pitchFamily="34" charset="0"/>
                <a:cs typeface="Arial" panose="020B0604020202020204" pitchFamily="34" charset="0"/>
              </a:rPr>
              <a:t>70.8%</a:t>
            </a:r>
          </a:p>
        </p:txBody>
      </p:sp>
      <p:sp>
        <p:nvSpPr>
          <p:cNvPr id="595" name="TextBox 594">
            <a:extLst>
              <a:ext uri="{FF2B5EF4-FFF2-40B4-BE49-F238E27FC236}">
                <a16:creationId xmlns:a16="http://schemas.microsoft.com/office/drawing/2014/main" id="{3CE3B8F3-2593-7A48-3737-E7979E082CBE}"/>
              </a:ext>
            </a:extLst>
          </p:cNvPr>
          <p:cNvSpPr txBox="1"/>
          <p:nvPr/>
        </p:nvSpPr>
        <p:spPr bwMode="auto">
          <a:xfrm>
            <a:off x="9827939" y="3411629"/>
            <a:ext cx="7527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gn="l">
              <a:lnSpc>
                <a:spcPct val="100000"/>
              </a:lnSpc>
              <a:spcBef>
                <a:spcPct val="50000"/>
              </a:spcBef>
              <a:spcAft>
                <a:spcPct val="0"/>
              </a:spcAft>
              <a:buClrTx/>
              <a:buFontTx/>
              <a:buNone/>
            </a:pPr>
            <a:r>
              <a:rPr lang="en-US" sz="1400" b="0" dirty="0">
                <a:solidFill>
                  <a:schemeClr val="accent6"/>
                </a:solidFill>
                <a:latin typeface="Arial" panose="020B0604020202020204" pitchFamily="34" charset="0"/>
                <a:cs typeface="Arial" panose="020B0604020202020204" pitchFamily="34" charset="0"/>
              </a:rPr>
              <a:t>48.9%</a:t>
            </a:r>
          </a:p>
        </p:txBody>
      </p:sp>
      <p:sp>
        <p:nvSpPr>
          <p:cNvPr id="596" name="TextBox 595">
            <a:extLst>
              <a:ext uri="{FF2B5EF4-FFF2-40B4-BE49-F238E27FC236}">
                <a16:creationId xmlns:a16="http://schemas.microsoft.com/office/drawing/2014/main" id="{BC565D1A-3A4E-A3BA-9813-D663B84A0ED5}"/>
              </a:ext>
            </a:extLst>
          </p:cNvPr>
          <p:cNvSpPr txBox="1"/>
          <p:nvPr/>
        </p:nvSpPr>
        <p:spPr bwMode="auto">
          <a:xfrm>
            <a:off x="8430094" y="5299250"/>
            <a:ext cx="34628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a:lnSpc>
                <a:spcPct val="100000"/>
              </a:lnSpc>
              <a:spcAft>
                <a:spcPct val="0"/>
              </a:spcAft>
              <a:buClrTx/>
              <a:buFontTx/>
              <a:buNone/>
              <a:tabLst>
                <a:tab pos="330200" algn="l"/>
                <a:tab pos="647700" algn="l"/>
                <a:tab pos="971550" algn="l"/>
                <a:tab pos="1287463" algn="l"/>
                <a:tab pos="1612900" algn="l"/>
                <a:tab pos="1924050" algn="l"/>
                <a:tab pos="2254250" algn="l"/>
                <a:tab pos="2286000" algn="l"/>
                <a:tab pos="2630488" algn="l"/>
                <a:tab pos="2944813" algn="l"/>
              </a:tabLst>
            </a:pPr>
            <a:r>
              <a:rPr lang="en-US" sz="1200" b="0" dirty="0">
                <a:solidFill>
                  <a:schemeClr val="accent1"/>
                </a:solidFill>
                <a:latin typeface="Arial" panose="020B0604020202020204" pitchFamily="34" charset="0"/>
                <a:cs typeface="Arial" panose="020B0604020202020204" pitchFamily="34" charset="0"/>
              </a:rPr>
              <a:t>44	40	36	31	27	24	19	10	3	0</a:t>
            </a:r>
          </a:p>
          <a:p>
            <a:pPr>
              <a:lnSpc>
                <a:spcPct val="100000"/>
              </a:lnSpc>
              <a:spcAft>
                <a:spcPct val="0"/>
              </a:spcAft>
              <a:buClrTx/>
              <a:buFontTx/>
              <a:buNone/>
              <a:tabLst>
                <a:tab pos="330200" algn="l"/>
                <a:tab pos="647700" algn="l"/>
                <a:tab pos="971550" algn="l"/>
                <a:tab pos="1287463" algn="l"/>
                <a:tab pos="1612900" algn="l"/>
                <a:tab pos="1965325" algn="l"/>
                <a:tab pos="2287588" algn="l"/>
                <a:tab pos="2619375" algn="l"/>
                <a:tab pos="2944813" algn="l"/>
              </a:tabLst>
            </a:pPr>
            <a:r>
              <a:rPr lang="en-US" sz="1200" b="0" dirty="0">
                <a:solidFill>
                  <a:schemeClr val="accent6"/>
                </a:solidFill>
                <a:latin typeface="Arial" panose="020B0604020202020204" pitchFamily="34" charset="0"/>
                <a:cs typeface="Arial" panose="020B0604020202020204" pitchFamily="34" charset="0"/>
              </a:rPr>
              <a:t>52	43	37	26	19	12	7	4	2	0</a:t>
            </a:r>
          </a:p>
        </p:txBody>
      </p:sp>
      <p:sp>
        <p:nvSpPr>
          <p:cNvPr id="598" name="TextBox 597">
            <a:extLst>
              <a:ext uri="{FF2B5EF4-FFF2-40B4-BE49-F238E27FC236}">
                <a16:creationId xmlns:a16="http://schemas.microsoft.com/office/drawing/2014/main" id="{2D31A076-1A96-2442-69C8-5CAB33AC5CD7}"/>
              </a:ext>
            </a:extLst>
          </p:cNvPr>
          <p:cNvSpPr txBox="1"/>
          <p:nvPr/>
        </p:nvSpPr>
        <p:spPr bwMode="auto">
          <a:xfrm>
            <a:off x="3223489" y="5661248"/>
            <a:ext cx="610465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l">
              <a:lnSpc>
                <a:spcPct val="100000"/>
              </a:lnSpc>
              <a:spcAft>
                <a:spcPct val="0"/>
              </a:spcAft>
              <a:buClrTx/>
              <a:buFontTx/>
              <a:buNone/>
            </a:pPr>
            <a:r>
              <a:rPr lang="en-US" sz="1800" b="0" dirty="0">
                <a:latin typeface="Arial" panose="020B0604020202020204" pitchFamily="34" charset="0"/>
                <a:cs typeface="Arial" panose="020B0604020202020204" pitchFamily="34" charset="0"/>
              </a:rPr>
              <a:t>Median follow-up 12.5; data cutoff: February 28, 2021</a:t>
            </a:r>
          </a:p>
        </p:txBody>
      </p:sp>
    </p:spTree>
    <p:extLst>
      <p:ext uri="{BB962C8B-B14F-4D97-AF65-F5344CB8AC3E}">
        <p14:creationId xmlns:p14="http://schemas.microsoft.com/office/powerpoint/2010/main" val="218460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8C939959-D54A-4027-B607-C50E587F3730}"/>
              </a:ext>
            </a:extLst>
          </p:cNvPr>
          <p:cNvSpPr>
            <a:spLocks noGrp="1"/>
          </p:cNvSpPr>
          <p:nvPr>
            <p:ph type="title"/>
          </p:nvPr>
        </p:nvSpPr>
        <p:spPr/>
        <p:txBody>
          <a:bodyPr/>
          <a:lstStyle/>
          <a:p>
            <a:r>
              <a:rPr lang="en-US" dirty="0">
                <a:sym typeface="Helvetica Neue"/>
              </a:rPr>
              <a:t>Incidence of early onset esophagogastric cancer (age ≤50) is rising</a:t>
            </a:r>
            <a:endParaRPr lang="en-US" dirty="0"/>
          </a:p>
        </p:txBody>
      </p:sp>
      <p:sp>
        <p:nvSpPr>
          <p:cNvPr id="53" name="Content Placeholder 52">
            <a:extLst>
              <a:ext uri="{FF2B5EF4-FFF2-40B4-BE49-F238E27FC236}">
                <a16:creationId xmlns:a16="http://schemas.microsoft.com/office/drawing/2014/main" id="{EAEE0F40-6437-D947-A37D-176A64DA5569}"/>
              </a:ext>
            </a:extLst>
          </p:cNvPr>
          <p:cNvSpPr>
            <a:spLocks noGrp="1"/>
          </p:cNvSpPr>
          <p:nvPr>
            <p:ph sz="quarter" idx="15"/>
          </p:nvPr>
        </p:nvSpPr>
        <p:spPr>
          <a:xfrm>
            <a:off x="608003" y="6356351"/>
            <a:ext cx="10180339" cy="365125"/>
          </a:xfrm>
        </p:spPr>
        <p:txBody>
          <a:bodyPr anchor="b"/>
          <a:lstStyle/>
          <a:p>
            <a:pPr lvl="0"/>
            <a:r>
              <a:rPr lang="en-GB" dirty="0">
                <a:solidFill>
                  <a:schemeClr val="tx2"/>
                </a:solidFill>
              </a:rPr>
              <a:t>GEJ, </a:t>
            </a:r>
            <a:r>
              <a:rPr lang="en-GB" b="0" i="0" dirty="0">
                <a:solidFill>
                  <a:schemeClr val="tx2"/>
                </a:solidFill>
                <a:effectLst/>
                <a:latin typeface="arial" panose="020B0604020202020204" pitchFamily="34" charset="0"/>
              </a:rPr>
              <a:t>gastroesophageal junction</a:t>
            </a:r>
            <a:endParaRPr lang="en-US" dirty="0">
              <a:solidFill>
                <a:schemeClr val="tx2"/>
              </a:solidFill>
            </a:endParaRPr>
          </a:p>
          <a:p>
            <a:pPr lvl="0"/>
            <a:r>
              <a:rPr lang="en-US" dirty="0">
                <a:solidFill>
                  <a:schemeClr val="tx2"/>
                </a:solidFill>
              </a:rPr>
              <a:t>1.Bergquist JR, et al. Surgery 2019;166:547-55 Codipilly DC, et al. 2.Cancer Epidemiol Biomarkers Prev. 2021; 30:142-149 </a:t>
            </a:r>
          </a:p>
        </p:txBody>
      </p:sp>
      <p:grpSp>
        <p:nvGrpSpPr>
          <p:cNvPr id="48" name="Group 47">
            <a:extLst>
              <a:ext uri="{FF2B5EF4-FFF2-40B4-BE49-F238E27FC236}">
                <a16:creationId xmlns:a16="http://schemas.microsoft.com/office/drawing/2014/main" id="{9D593017-414F-544A-9C4A-733F78FE9634}"/>
              </a:ext>
            </a:extLst>
          </p:cNvPr>
          <p:cNvGrpSpPr/>
          <p:nvPr/>
        </p:nvGrpSpPr>
        <p:grpSpPr>
          <a:xfrm>
            <a:off x="176967" y="1618141"/>
            <a:ext cx="11801023" cy="4756757"/>
            <a:chOff x="176967" y="2098784"/>
            <a:chExt cx="11801023" cy="4756757"/>
          </a:xfrm>
        </p:grpSpPr>
        <p:pic>
          <p:nvPicPr>
            <p:cNvPr id="6" name="Picture 5" descr="Chart&#10;&#10;Description automatically generated">
              <a:extLst>
                <a:ext uri="{FF2B5EF4-FFF2-40B4-BE49-F238E27FC236}">
                  <a16:creationId xmlns:a16="http://schemas.microsoft.com/office/drawing/2014/main" id="{F0BA73DE-A583-4C08-8A66-72C9A7A4AAD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18307" y="2721091"/>
              <a:ext cx="3145588" cy="3130522"/>
            </a:xfrm>
            <a:prstGeom prst="rect">
              <a:avLst/>
            </a:prstGeom>
          </p:spPr>
        </p:pic>
        <p:pic>
          <p:nvPicPr>
            <p:cNvPr id="7" name="Picture 6" descr="Chart, line chart&#10;&#10;Description automatically generated">
              <a:extLst>
                <a:ext uri="{FF2B5EF4-FFF2-40B4-BE49-F238E27FC236}">
                  <a16:creationId xmlns:a16="http://schemas.microsoft.com/office/drawing/2014/main" id="{4FB2DE2B-6837-4EC4-B8F2-4E013953A81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582005" y="2756239"/>
              <a:ext cx="3101198" cy="3095374"/>
            </a:xfrm>
            <a:prstGeom prst="rect">
              <a:avLst/>
            </a:prstGeom>
          </p:spPr>
        </p:pic>
        <p:pic>
          <p:nvPicPr>
            <p:cNvPr id="8" name="Picture 7" descr="Chart, diagram&#10;&#10;Description automatically generated">
              <a:extLst>
                <a:ext uri="{FF2B5EF4-FFF2-40B4-BE49-F238E27FC236}">
                  <a16:creationId xmlns:a16="http://schemas.microsoft.com/office/drawing/2014/main" id="{1621F04D-3682-4BBD-9F88-DEEB8064302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8339171" y="2869109"/>
              <a:ext cx="3638819" cy="3067155"/>
            </a:xfrm>
            <a:prstGeom prst="rect">
              <a:avLst/>
            </a:prstGeom>
          </p:spPr>
        </p:pic>
        <p:pic>
          <p:nvPicPr>
            <p:cNvPr id="9" name="Picture 8" descr="Chart, diagram&#10;&#10;Description automatically generated">
              <a:extLst>
                <a:ext uri="{FF2B5EF4-FFF2-40B4-BE49-F238E27FC236}">
                  <a16:creationId xmlns:a16="http://schemas.microsoft.com/office/drawing/2014/main" id="{0C8D48B8-A421-4541-B366-F9BEECF2C73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8943976" y="3292940"/>
              <a:ext cx="742950" cy="694237"/>
            </a:xfrm>
            <a:prstGeom prst="rect">
              <a:avLst/>
            </a:prstGeom>
          </p:spPr>
        </p:pic>
        <p:sp>
          <p:nvSpPr>
            <p:cNvPr id="10" name="TextBox 9">
              <a:extLst>
                <a:ext uri="{FF2B5EF4-FFF2-40B4-BE49-F238E27FC236}">
                  <a16:creationId xmlns:a16="http://schemas.microsoft.com/office/drawing/2014/main" id="{FFF24BEA-585C-4374-ADC1-FED9E4B65C6E}"/>
                </a:ext>
              </a:extLst>
            </p:cNvPr>
            <p:cNvSpPr txBox="1"/>
            <p:nvPr/>
          </p:nvSpPr>
          <p:spPr>
            <a:xfrm rot="16200000">
              <a:off x="-1486369" y="4218998"/>
              <a:ext cx="3588281"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Age adjusted rates of gastric cancer cases (per 1000)</a:t>
              </a:r>
            </a:p>
          </p:txBody>
        </p:sp>
        <p:sp>
          <p:nvSpPr>
            <p:cNvPr id="11" name="TextBox 10">
              <a:extLst>
                <a:ext uri="{FF2B5EF4-FFF2-40B4-BE49-F238E27FC236}">
                  <a16:creationId xmlns:a16="http://schemas.microsoft.com/office/drawing/2014/main" id="{55745CAB-09CE-4CBE-98A0-ED294CD296AF}"/>
                </a:ext>
              </a:extLst>
            </p:cNvPr>
            <p:cNvSpPr txBox="1"/>
            <p:nvPr/>
          </p:nvSpPr>
          <p:spPr>
            <a:xfrm>
              <a:off x="382026" y="5040891"/>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16</a:t>
              </a:r>
            </a:p>
          </p:txBody>
        </p:sp>
        <p:sp>
          <p:nvSpPr>
            <p:cNvPr id="12" name="TextBox 11">
              <a:extLst>
                <a:ext uri="{FF2B5EF4-FFF2-40B4-BE49-F238E27FC236}">
                  <a16:creationId xmlns:a16="http://schemas.microsoft.com/office/drawing/2014/main" id="{1AEE91A2-BA7F-464E-A825-FB863F9DA35D}"/>
                </a:ext>
              </a:extLst>
            </p:cNvPr>
            <p:cNvSpPr txBox="1"/>
            <p:nvPr/>
          </p:nvSpPr>
          <p:spPr>
            <a:xfrm>
              <a:off x="352092" y="4218998"/>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a:t>
              </a:r>
            </a:p>
          </p:txBody>
        </p:sp>
        <p:sp>
          <p:nvSpPr>
            <p:cNvPr id="13" name="TextBox 12">
              <a:extLst>
                <a:ext uri="{FF2B5EF4-FFF2-40B4-BE49-F238E27FC236}">
                  <a16:creationId xmlns:a16="http://schemas.microsoft.com/office/drawing/2014/main" id="{7CD7F2AF-4C73-4B5C-887D-2606F90D3F06}"/>
                </a:ext>
              </a:extLst>
            </p:cNvPr>
            <p:cNvSpPr txBox="1"/>
            <p:nvPr/>
          </p:nvSpPr>
          <p:spPr>
            <a:xfrm>
              <a:off x="336446" y="3397105"/>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24</a:t>
              </a:r>
            </a:p>
          </p:txBody>
        </p:sp>
        <p:sp>
          <p:nvSpPr>
            <p:cNvPr id="14" name="TextBox 13">
              <a:extLst>
                <a:ext uri="{FF2B5EF4-FFF2-40B4-BE49-F238E27FC236}">
                  <a16:creationId xmlns:a16="http://schemas.microsoft.com/office/drawing/2014/main" id="{7D2422EB-C70E-4A2A-8063-3A50770D503E}"/>
                </a:ext>
              </a:extLst>
            </p:cNvPr>
            <p:cNvSpPr txBox="1"/>
            <p:nvPr/>
          </p:nvSpPr>
          <p:spPr>
            <a:xfrm>
              <a:off x="336446" y="2673875"/>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28</a:t>
              </a:r>
            </a:p>
          </p:txBody>
        </p:sp>
        <p:sp>
          <p:nvSpPr>
            <p:cNvPr id="15" name="TextBox 14">
              <a:extLst>
                <a:ext uri="{FF2B5EF4-FFF2-40B4-BE49-F238E27FC236}">
                  <a16:creationId xmlns:a16="http://schemas.microsoft.com/office/drawing/2014/main" id="{5BAF5DCA-AD6E-4180-985F-6433F51A00CB}"/>
                </a:ext>
              </a:extLst>
            </p:cNvPr>
            <p:cNvSpPr txBox="1"/>
            <p:nvPr/>
          </p:nvSpPr>
          <p:spPr>
            <a:xfrm rot="16200000">
              <a:off x="2374946" y="4134359"/>
              <a:ext cx="3588281"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Age adjusted ratio of early onset gastric cancer (GC) cases as percentage of total GC cases (%)</a:t>
              </a:r>
            </a:p>
          </p:txBody>
        </p:sp>
        <p:sp>
          <p:nvSpPr>
            <p:cNvPr id="16" name="TextBox 15">
              <a:extLst>
                <a:ext uri="{FF2B5EF4-FFF2-40B4-BE49-F238E27FC236}">
                  <a16:creationId xmlns:a16="http://schemas.microsoft.com/office/drawing/2014/main" id="{B2AD5917-D61D-47DB-A06B-2E54EDF15143}"/>
                </a:ext>
              </a:extLst>
            </p:cNvPr>
            <p:cNvSpPr txBox="1"/>
            <p:nvPr/>
          </p:nvSpPr>
          <p:spPr>
            <a:xfrm>
              <a:off x="4278835" y="5619028"/>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18</a:t>
              </a:r>
            </a:p>
          </p:txBody>
        </p:sp>
        <p:sp>
          <p:nvSpPr>
            <p:cNvPr id="17" name="TextBox 16">
              <a:extLst>
                <a:ext uri="{FF2B5EF4-FFF2-40B4-BE49-F238E27FC236}">
                  <a16:creationId xmlns:a16="http://schemas.microsoft.com/office/drawing/2014/main" id="{7C10096B-3A52-416E-AB2B-9220F38B15AF}"/>
                </a:ext>
              </a:extLst>
            </p:cNvPr>
            <p:cNvSpPr txBox="1"/>
            <p:nvPr/>
          </p:nvSpPr>
          <p:spPr>
            <a:xfrm>
              <a:off x="4278835" y="4868575"/>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22</a:t>
              </a:r>
            </a:p>
          </p:txBody>
        </p:sp>
        <p:sp>
          <p:nvSpPr>
            <p:cNvPr id="18" name="TextBox 17">
              <a:extLst>
                <a:ext uri="{FF2B5EF4-FFF2-40B4-BE49-F238E27FC236}">
                  <a16:creationId xmlns:a16="http://schemas.microsoft.com/office/drawing/2014/main" id="{1D83034E-0387-4360-A282-B5A1F40AF13E}"/>
                </a:ext>
              </a:extLst>
            </p:cNvPr>
            <p:cNvSpPr txBox="1"/>
            <p:nvPr/>
          </p:nvSpPr>
          <p:spPr>
            <a:xfrm>
              <a:off x="4278835" y="4089546"/>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26</a:t>
              </a:r>
            </a:p>
          </p:txBody>
        </p:sp>
        <p:sp>
          <p:nvSpPr>
            <p:cNvPr id="19" name="TextBox 18">
              <a:extLst>
                <a:ext uri="{FF2B5EF4-FFF2-40B4-BE49-F238E27FC236}">
                  <a16:creationId xmlns:a16="http://schemas.microsoft.com/office/drawing/2014/main" id="{0DA52789-6F8C-4CED-8283-F6140ADBABE3}"/>
                </a:ext>
              </a:extLst>
            </p:cNvPr>
            <p:cNvSpPr txBox="1"/>
            <p:nvPr/>
          </p:nvSpPr>
          <p:spPr>
            <a:xfrm>
              <a:off x="4278835" y="3280588"/>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30</a:t>
              </a:r>
            </a:p>
          </p:txBody>
        </p:sp>
        <p:sp>
          <p:nvSpPr>
            <p:cNvPr id="20" name="TextBox 19">
              <a:extLst>
                <a:ext uri="{FF2B5EF4-FFF2-40B4-BE49-F238E27FC236}">
                  <a16:creationId xmlns:a16="http://schemas.microsoft.com/office/drawing/2014/main" id="{6B69EE37-C8DC-4DFB-BFA1-079B979BD7AB}"/>
                </a:ext>
              </a:extLst>
            </p:cNvPr>
            <p:cNvSpPr txBox="1"/>
            <p:nvPr/>
          </p:nvSpPr>
          <p:spPr>
            <a:xfrm rot="16200000">
              <a:off x="6226635" y="4377451"/>
              <a:ext cx="3588281"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Incidence (per 100,000)</a:t>
              </a:r>
            </a:p>
          </p:txBody>
        </p:sp>
        <p:sp>
          <p:nvSpPr>
            <p:cNvPr id="21" name="TextBox 20">
              <a:extLst>
                <a:ext uri="{FF2B5EF4-FFF2-40B4-BE49-F238E27FC236}">
                  <a16:creationId xmlns:a16="http://schemas.microsoft.com/office/drawing/2014/main" id="{31D762D2-37FC-4B06-BC22-29ACBD34ADEB}"/>
                </a:ext>
              </a:extLst>
            </p:cNvPr>
            <p:cNvSpPr txBox="1"/>
            <p:nvPr/>
          </p:nvSpPr>
          <p:spPr>
            <a:xfrm>
              <a:off x="8057635" y="5696339"/>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0</a:t>
              </a:r>
            </a:p>
          </p:txBody>
        </p:sp>
        <p:sp>
          <p:nvSpPr>
            <p:cNvPr id="22" name="TextBox 21">
              <a:extLst>
                <a:ext uri="{FF2B5EF4-FFF2-40B4-BE49-F238E27FC236}">
                  <a16:creationId xmlns:a16="http://schemas.microsoft.com/office/drawing/2014/main" id="{9C530D8C-EA88-4A9C-A696-8435D1A5576E}"/>
                </a:ext>
              </a:extLst>
            </p:cNvPr>
            <p:cNvSpPr txBox="1"/>
            <p:nvPr/>
          </p:nvSpPr>
          <p:spPr>
            <a:xfrm>
              <a:off x="8057635" y="5016951"/>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5</a:t>
              </a:r>
            </a:p>
          </p:txBody>
        </p:sp>
        <p:sp>
          <p:nvSpPr>
            <p:cNvPr id="23" name="TextBox 22">
              <a:extLst>
                <a:ext uri="{FF2B5EF4-FFF2-40B4-BE49-F238E27FC236}">
                  <a16:creationId xmlns:a16="http://schemas.microsoft.com/office/drawing/2014/main" id="{49929EB6-55CD-4460-9145-B631E2E4FBEF}"/>
                </a:ext>
              </a:extLst>
            </p:cNvPr>
            <p:cNvSpPr txBox="1"/>
            <p:nvPr/>
          </p:nvSpPr>
          <p:spPr>
            <a:xfrm>
              <a:off x="8057635" y="4290058"/>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10</a:t>
              </a:r>
            </a:p>
          </p:txBody>
        </p:sp>
        <p:sp>
          <p:nvSpPr>
            <p:cNvPr id="24" name="TextBox 23">
              <a:extLst>
                <a:ext uri="{FF2B5EF4-FFF2-40B4-BE49-F238E27FC236}">
                  <a16:creationId xmlns:a16="http://schemas.microsoft.com/office/drawing/2014/main" id="{F5A1B049-F803-4891-B852-CEA29248A717}"/>
                </a:ext>
              </a:extLst>
            </p:cNvPr>
            <p:cNvSpPr txBox="1"/>
            <p:nvPr/>
          </p:nvSpPr>
          <p:spPr>
            <a:xfrm>
              <a:off x="8057635" y="3585257"/>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15</a:t>
              </a:r>
            </a:p>
          </p:txBody>
        </p:sp>
        <p:sp>
          <p:nvSpPr>
            <p:cNvPr id="25" name="TextBox 24">
              <a:extLst>
                <a:ext uri="{FF2B5EF4-FFF2-40B4-BE49-F238E27FC236}">
                  <a16:creationId xmlns:a16="http://schemas.microsoft.com/office/drawing/2014/main" id="{E031A58D-2C76-4A26-B2BA-5888A5E9C397}"/>
                </a:ext>
              </a:extLst>
            </p:cNvPr>
            <p:cNvSpPr txBox="1"/>
            <p:nvPr/>
          </p:nvSpPr>
          <p:spPr>
            <a:xfrm>
              <a:off x="8043989" y="2868450"/>
              <a:ext cx="4105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a:t>
              </a:r>
            </a:p>
          </p:txBody>
        </p:sp>
        <p:sp>
          <p:nvSpPr>
            <p:cNvPr id="26" name="TextBox 25">
              <a:extLst>
                <a:ext uri="{FF2B5EF4-FFF2-40B4-BE49-F238E27FC236}">
                  <a16:creationId xmlns:a16="http://schemas.microsoft.com/office/drawing/2014/main" id="{92169D55-CEAD-4901-BADC-9E6B65778522}"/>
                </a:ext>
              </a:extLst>
            </p:cNvPr>
            <p:cNvSpPr txBox="1"/>
            <p:nvPr/>
          </p:nvSpPr>
          <p:spPr>
            <a:xfrm>
              <a:off x="1021493" y="6170872"/>
              <a:ext cx="257126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Year</a:t>
              </a:r>
            </a:p>
          </p:txBody>
        </p:sp>
        <p:sp>
          <p:nvSpPr>
            <p:cNvPr id="27" name="TextBox 26">
              <a:extLst>
                <a:ext uri="{FF2B5EF4-FFF2-40B4-BE49-F238E27FC236}">
                  <a16:creationId xmlns:a16="http://schemas.microsoft.com/office/drawing/2014/main" id="{44819ECD-B01D-4A0D-B4E8-8C017EDD8B33}"/>
                </a:ext>
              </a:extLst>
            </p:cNvPr>
            <p:cNvSpPr txBox="1"/>
            <p:nvPr/>
          </p:nvSpPr>
          <p:spPr>
            <a:xfrm>
              <a:off x="4788111" y="5828340"/>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1980</a:t>
              </a:r>
            </a:p>
          </p:txBody>
        </p:sp>
        <p:sp>
          <p:nvSpPr>
            <p:cNvPr id="28" name="TextBox 27">
              <a:extLst>
                <a:ext uri="{FF2B5EF4-FFF2-40B4-BE49-F238E27FC236}">
                  <a16:creationId xmlns:a16="http://schemas.microsoft.com/office/drawing/2014/main" id="{62310CA5-5262-4B73-8D94-68323BA8B39D}"/>
                </a:ext>
              </a:extLst>
            </p:cNvPr>
            <p:cNvSpPr txBox="1"/>
            <p:nvPr/>
          </p:nvSpPr>
          <p:spPr>
            <a:xfrm>
              <a:off x="5454954" y="5828340"/>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1990</a:t>
              </a:r>
            </a:p>
          </p:txBody>
        </p:sp>
        <p:sp>
          <p:nvSpPr>
            <p:cNvPr id="29" name="TextBox 28">
              <a:extLst>
                <a:ext uri="{FF2B5EF4-FFF2-40B4-BE49-F238E27FC236}">
                  <a16:creationId xmlns:a16="http://schemas.microsoft.com/office/drawing/2014/main" id="{AA93E0E4-3533-4268-BAAA-F4597B068E96}"/>
                </a:ext>
              </a:extLst>
            </p:cNvPr>
            <p:cNvSpPr txBox="1"/>
            <p:nvPr/>
          </p:nvSpPr>
          <p:spPr>
            <a:xfrm>
              <a:off x="6121797" y="5828340"/>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2000</a:t>
              </a:r>
            </a:p>
          </p:txBody>
        </p:sp>
        <p:sp>
          <p:nvSpPr>
            <p:cNvPr id="30" name="TextBox 29">
              <a:extLst>
                <a:ext uri="{FF2B5EF4-FFF2-40B4-BE49-F238E27FC236}">
                  <a16:creationId xmlns:a16="http://schemas.microsoft.com/office/drawing/2014/main" id="{D03D950B-0FFF-4274-BB90-A1BD7D7DF0A9}"/>
                </a:ext>
              </a:extLst>
            </p:cNvPr>
            <p:cNvSpPr txBox="1"/>
            <p:nvPr/>
          </p:nvSpPr>
          <p:spPr>
            <a:xfrm>
              <a:off x="6788640" y="5823791"/>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2010</a:t>
              </a:r>
            </a:p>
          </p:txBody>
        </p:sp>
        <p:sp>
          <p:nvSpPr>
            <p:cNvPr id="31" name="TextBox 30">
              <a:extLst>
                <a:ext uri="{FF2B5EF4-FFF2-40B4-BE49-F238E27FC236}">
                  <a16:creationId xmlns:a16="http://schemas.microsoft.com/office/drawing/2014/main" id="{8EA25282-FC9A-48D9-AF68-5258B7ABEFE2}"/>
                </a:ext>
              </a:extLst>
            </p:cNvPr>
            <p:cNvSpPr txBox="1"/>
            <p:nvPr/>
          </p:nvSpPr>
          <p:spPr>
            <a:xfrm>
              <a:off x="8454789" y="5920839"/>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1980</a:t>
              </a:r>
            </a:p>
          </p:txBody>
        </p:sp>
        <p:sp>
          <p:nvSpPr>
            <p:cNvPr id="32" name="TextBox 31">
              <a:extLst>
                <a:ext uri="{FF2B5EF4-FFF2-40B4-BE49-F238E27FC236}">
                  <a16:creationId xmlns:a16="http://schemas.microsoft.com/office/drawing/2014/main" id="{83207B53-E586-4A29-80B8-D5143B24FAA2}"/>
                </a:ext>
              </a:extLst>
            </p:cNvPr>
            <p:cNvSpPr txBox="1"/>
            <p:nvPr/>
          </p:nvSpPr>
          <p:spPr>
            <a:xfrm>
              <a:off x="9339109" y="5920839"/>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1990</a:t>
              </a:r>
            </a:p>
          </p:txBody>
        </p:sp>
        <p:sp>
          <p:nvSpPr>
            <p:cNvPr id="33" name="TextBox 32">
              <a:extLst>
                <a:ext uri="{FF2B5EF4-FFF2-40B4-BE49-F238E27FC236}">
                  <a16:creationId xmlns:a16="http://schemas.microsoft.com/office/drawing/2014/main" id="{1272F7C0-86CB-4927-ACF3-E291964B6D0B}"/>
                </a:ext>
              </a:extLst>
            </p:cNvPr>
            <p:cNvSpPr txBox="1"/>
            <p:nvPr/>
          </p:nvSpPr>
          <p:spPr>
            <a:xfrm>
              <a:off x="10223429" y="5920839"/>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2000</a:t>
              </a:r>
            </a:p>
          </p:txBody>
        </p:sp>
        <p:sp>
          <p:nvSpPr>
            <p:cNvPr id="34" name="TextBox 33">
              <a:extLst>
                <a:ext uri="{FF2B5EF4-FFF2-40B4-BE49-F238E27FC236}">
                  <a16:creationId xmlns:a16="http://schemas.microsoft.com/office/drawing/2014/main" id="{BC12AACC-64AC-4387-8B95-0F7508CA8D81}"/>
                </a:ext>
              </a:extLst>
            </p:cNvPr>
            <p:cNvSpPr txBox="1"/>
            <p:nvPr/>
          </p:nvSpPr>
          <p:spPr>
            <a:xfrm>
              <a:off x="11107750" y="5920839"/>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2010</a:t>
              </a:r>
            </a:p>
          </p:txBody>
        </p:sp>
        <p:sp>
          <p:nvSpPr>
            <p:cNvPr id="35" name="TextBox 34">
              <a:extLst>
                <a:ext uri="{FF2B5EF4-FFF2-40B4-BE49-F238E27FC236}">
                  <a16:creationId xmlns:a16="http://schemas.microsoft.com/office/drawing/2014/main" id="{8CFB519A-968B-4601-B22B-005594CCA227}"/>
                </a:ext>
              </a:extLst>
            </p:cNvPr>
            <p:cNvSpPr txBox="1"/>
            <p:nvPr/>
          </p:nvSpPr>
          <p:spPr>
            <a:xfrm>
              <a:off x="8889909" y="6182449"/>
              <a:ext cx="257126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Year</a:t>
              </a:r>
            </a:p>
          </p:txBody>
        </p:sp>
        <p:sp>
          <p:nvSpPr>
            <p:cNvPr id="36" name="TextBox 35">
              <a:extLst>
                <a:ext uri="{FF2B5EF4-FFF2-40B4-BE49-F238E27FC236}">
                  <a16:creationId xmlns:a16="http://schemas.microsoft.com/office/drawing/2014/main" id="{A6CA2614-6703-4F03-B16F-7D2A0917EC02}"/>
                </a:ext>
              </a:extLst>
            </p:cNvPr>
            <p:cNvSpPr txBox="1"/>
            <p:nvPr/>
          </p:nvSpPr>
          <p:spPr>
            <a:xfrm>
              <a:off x="4735785" y="6170872"/>
              <a:ext cx="257126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Year</a:t>
              </a:r>
            </a:p>
          </p:txBody>
        </p:sp>
        <p:sp>
          <p:nvSpPr>
            <p:cNvPr id="37" name="TextBox 36">
              <a:extLst>
                <a:ext uri="{FF2B5EF4-FFF2-40B4-BE49-F238E27FC236}">
                  <a16:creationId xmlns:a16="http://schemas.microsoft.com/office/drawing/2014/main" id="{D973BC6C-FA4D-41B6-BC60-7B370AEBF830}"/>
                </a:ext>
              </a:extLst>
            </p:cNvPr>
            <p:cNvSpPr txBox="1"/>
            <p:nvPr/>
          </p:nvSpPr>
          <p:spPr>
            <a:xfrm>
              <a:off x="939857" y="5821157"/>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1980</a:t>
              </a:r>
            </a:p>
          </p:txBody>
        </p:sp>
        <p:sp>
          <p:nvSpPr>
            <p:cNvPr id="38" name="TextBox 37">
              <a:extLst>
                <a:ext uri="{FF2B5EF4-FFF2-40B4-BE49-F238E27FC236}">
                  <a16:creationId xmlns:a16="http://schemas.microsoft.com/office/drawing/2014/main" id="{293DBEE8-90A9-4E52-8F75-78B1F11297C4}"/>
                </a:ext>
              </a:extLst>
            </p:cNvPr>
            <p:cNvSpPr txBox="1"/>
            <p:nvPr/>
          </p:nvSpPr>
          <p:spPr>
            <a:xfrm>
              <a:off x="1606700" y="5821157"/>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1990</a:t>
              </a:r>
            </a:p>
          </p:txBody>
        </p:sp>
        <p:sp>
          <p:nvSpPr>
            <p:cNvPr id="39" name="TextBox 38">
              <a:extLst>
                <a:ext uri="{FF2B5EF4-FFF2-40B4-BE49-F238E27FC236}">
                  <a16:creationId xmlns:a16="http://schemas.microsoft.com/office/drawing/2014/main" id="{19B091C5-B384-40A4-9B2F-CCD8D28F86B0}"/>
                </a:ext>
              </a:extLst>
            </p:cNvPr>
            <p:cNvSpPr txBox="1"/>
            <p:nvPr/>
          </p:nvSpPr>
          <p:spPr>
            <a:xfrm>
              <a:off x="2273543" y="5821157"/>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2000</a:t>
              </a:r>
            </a:p>
          </p:txBody>
        </p:sp>
        <p:sp>
          <p:nvSpPr>
            <p:cNvPr id="40" name="TextBox 39">
              <a:extLst>
                <a:ext uri="{FF2B5EF4-FFF2-40B4-BE49-F238E27FC236}">
                  <a16:creationId xmlns:a16="http://schemas.microsoft.com/office/drawing/2014/main" id="{E54FBAC9-C1A8-4A72-B68A-6F3A0FF21BA0}"/>
                </a:ext>
              </a:extLst>
            </p:cNvPr>
            <p:cNvSpPr txBox="1"/>
            <p:nvPr/>
          </p:nvSpPr>
          <p:spPr>
            <a:xfrm>
              <a:off x="2940386" y="5816608"/>
              <a:ext cx="87024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pitchFamily="34" charset="0"/>
                  <a:cs typeface="Arial" panose="020B0604020202020204" pitchFamily="34" charset="0"/>
                </a:rPr>
                <a:t>2010</a:t>
              </a:r>
            </a:p>
          </p:txBody>
        </p:sp>
        <p:sp>
          <p:nvSpPr>
            <p:cNvPr id="41" name="Rectangle 40">
              <a:extLst>
                <a:ext uri="{FF2B5EF4-FFF2-40B4-BE49-F238E27FC236}">
                  <a16:creationId xmlns:a16="http://schemas.microsoft.com/office/drawing/2014/main" id="{3079006A-E61F-46EC-BD8C-B5E67CB4550A}"/>
                </a:ext>
              </a:extLst>
            </p:cNvPr>
            <p:cNvSpPr/>
            <p:nvPr/>
          </p:nvSpPr>
          <p:spPr>
            <a:xfrm>
              <a:off x="8889909" y="6578542"/>
              <a:ext cx="2736034"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1" u="none" strike="noStrike" kern="1200" cap="none" spc="0" normalizeH="0" baseline="0" noProof="0" dirty="0">
                <a:ln>
                  <a:noFill/>
                </a:ln>
                <a:solidFill>
                  <a:srgbClr val="000000"/>
                </a:solidFill>
                <a:effectLst/>
                <a:uLnTx/>
                <a:uFillTx/>
                <a:latin typeface="Arial" pitchFamily="34" charset="0"/>
                <a:cs typeface="Arial" pitchFamily="34" charset="0"/>
              </a:endParaRPr>
            </a:p>
          </p:txBody>
        </p:sp>
        <p:sp>
          <p:nvSpPr>
            <p:cNvPr id="42" name="TextBox 41">
              <a:extLst>
                <a:ext uri="{FF2B5EF4-FFF2-40B4-BE49-F238E27FC236}">
                  <a16:creationId xmlns:a16="http://schemas.microsoft.com/office/drawing/2014/main" id="{E0040687-B62D-4E7A-A973-169788DA134F}"/>
                </a:ext>
              </a:extLst>
            </p:cNvPr>
            <p:cNvSpPr txBox="1"/>
            <p:nvPr/>
          </p:nvSpPr>
          <p:spPr>
            <a:xfrm>
              <a:off x="3256015" y="2098784"/>
              <a:ext cx="191110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Gastric Cancer</a:t>
              </a:r>
              <a:r>
                <a:rPr kumimoji="0" lang="en-US" sz="1800" b="1" i="0"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1</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41B85F25-5E17-4902-A77D-236D74EAE5EA}"/>
                </a:ext>
              </a:extLst>
            </p:cNvPr>
            <p:cNvSpPr txBox="1"/>
            <p:nvPr/>
          </p:nvSpPr>
          <p:spPr>
            <a:xfrm>
              <a:off x="9060290" y="2098784"/>
              <a:ext cx="24112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Esophageal Cancer</a:t>
              </a:r>
              <a:r>
                <a:rPr kumimoji="0" lang="en-US" sz="1800" b="1" i="0"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2</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0186AFAD-3CC1-46C5-BB94-EE46D2D17471}"/>
                </a:ext>
              </a:extLst>
            </p:cNvPr>
            <p:cNvSpPr txBox="1"/>
            <p:nvPr/>
          </p:nvSpPr>
          <p:spPr>
            <a:xfrm>
              <a:off x="718307" y="2410032"/>
              <a:ext cx="208422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Age-adjusted incidence rate</a:t>
              </a:r>
            </a:p>
          </p:txBody>
        </p:sp>
        <p:sp>
          <p:nvSpPr>
            <p:cNvPr id="45" name="TextBox 44">
              <a:extLst>
                <a:ext uri="{FF2B5EF4-FFF2-40B4-BE49-F238E27FC236}">
                  <a16:creationId xmlns:a16="http://schemas.microsoft.com/office/drawing/2014/main" id="{72AFCA28-9A2D-4359-8B2B-73A4766971D3}"/>
                </a:ext>
              </a:extLst>
            </p:cNvPr>
            <p:cNvSpPr txBox="1"/>
            <p:nvPr/>
          </p:nvSpPr>
          <p:spPr>
            <a:xfrm>
              <a:off x="8454515" y="2436703"/>
              <a:ext cx="268855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Esophageal cancer incidence by age</a:t>
              </a:r>
            </a:p>
          </p:txBody>
        </p:sp>
        <p:sp>
          <p:nvSpPr>
            <p:cNvPr id="46" name="TextBox 45">
              <a:extLst>
                <a:ext uri="{FF2B5EF4-FFF2-40B4-BE49-F238E27FC236}">
                  <a16:creationId xmlns:a16="http://schemas.microsoft.com/office/drawing/2014/main" id="{C34D32E8-C179-4AC9-A6F1-5A095AB856BD}"/>
                </a:ext>
              </a:extLst>
            </p:cNvPr>
            <p:cNvSpPr txBox="1"/>
            <p:nvPr/>
          </p:nvSpPr>
          <p:spPr>
            <a:xfrm>
              <a:off x="4504069" y="2478683"/>
              <a:ext cx="307648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Age-adjusted ratio of early/average onset  </a:t>
              </a:r>
            </a:p>
          </p:txBody>
        </p:sp>
      </p:grpSp>
      <p:sp>
        <p:nvSpPr>
          <p:cNvPr id="47" name="Rectangle 46">
            <a:extLst>
              <a:ext uri="{FF2B5EF4-FFF2-40B4-BE49-F238E27FC236}">
                <a16:creationId xmlns:a16="http://schemas.microsoft.com/office/drawing/2014/main" id="{C02E432E-D1A9-425B-986E-5119E60D6489}"/>
              </a:ext>
            </a:extLst>
          </p:cNvPr>
          <p:cNvSpPr/>
          <p:nvPr/>
        </p:nvSpPr>
        <p:spPr>
          <a:xfrm>
            <a:off x="945123" y="1219817"/>
            <a:ext cx="10353347"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1"/>
                </a:solidFill>
                <a:effectLst/>
                <a:uLnTx/>
                <a:uFillTx/>
                <a:latin typeface="Helvetica"/>
                <a:cs typeface="Helvetica"/>
              </a:rPr>
              <a:t>3x increase of early onset GEJ adenocarcinoma from 0.08/100,000 in 1975 to 0.27/100,000 in 2015</a:t>
            </a:r>
          </a:p>
        </p:txBody>
      </p:sp>
    </p:spTree>
    <p:extLst>
      <p:ext uri="{BB962C8B-B14F-4D97-AF65-F5344CB8AC3E}">
        <p14:creationId xmlns:p14="http://schemas.microsoft.com/office/powerpoint/2010/main" val="4008104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08AEE8FE-49F3-CA41-81B7-D31114CF1021}"/>
              </a:ext>
            </a:extLst>
          </p:cNvPr>
          <p:cNvSpPr>
            <a:spLocks noGrp="1"/>
          </p:cNvSpPr>
          <p:nvPr>
            <p:ph type="body" idx="1"/>
          </p:nvPr>
        </p:nvSpPr>
        <p:spPr>
          <a:xfrm>
            <a:off x="585280" y="973555"/>
            <a:ext cx="10972800" cy="598385"/>
          </a:xfrm>
        </p:spPr>
        <p:txBody>
          <a:bodyPr>
            <a:normAutofit lnSpcReduction="10000"/>
          </a:bodyPr>
          <a:lstStyle/>
          <a:p>
            <a:r>
              <a:rPr lang="en-GB" dirty="0"/>
              <a:t>Exploring the current gastroesophageal cancer treatment landscape and near-future developments</a:t>
            </a:r>
            <a:endParaRPr lang="en-GB" sz="1800" spc="0" dirty="0">
              <a:ea typeface="Aileron" charset="0"/>
            </a:endParaRPr>
          </a:p>
        </p:txBody>
      </p:sp>
      <p:sp>
        <p:nvSpPr>
          <p:cNvPr id="2" name="Title 1">
            <a:extLst>
              <a:ext uri="{FF2B5EF4-FFF2-40B4-BE49-F238E27FC236}">
                <a16:creationId xmlns:a16="http://schemas.microsoft.com/office/drawing/2014/main" id="{092EB248-4861-4645-9887-D8DAEE0CD364}"/>
              </a:ext>
            </a:extLst>
          </p:cNvPr>
          <p:cNvSpPr>
            <a:spLocks noGrp="1"/>
          </p:cNvSpPr>
          <p:nvPr>
            <p:ph type="title"/>
          </p:nvPr>
        </p:nvSpPr>
        <p:spPr>
          <a:xfrm>
            <a:off x="619200" y="246567"/>
            <a:ext cx="10181322" cy="446130"/>
          </a:xfrm>
        </p:spPr>
        <p:txBody>
          <a:bodyPr>
            <a:noAutofit/>
          </a:bodyPr>
          <a:lstStyle/>
          <a:p>
            <a:pPr>
              <a:spcBef>
                <a:spcPts val="0"/>
              </a:spcBef>
            </a:pPr>
            <a:r>
              <a:rPr lang="en-GB" dirty="0"/>
              <a:t>Agenda: Tuesday March 28</a:t>
            </a:r>
            <a:r>
              <a:rPr lang="en-GB" baseline="30000" dirty="0"/>
              <a:t>th</a:t>
            </a:r>
            <a:r>
              <a:rPr lang="en-GB" dirty="0"/>
              <a:t> 2023</a:t>
            </a:r>
          </a:p>
        </p:txBody>
      </p:sp>
      <p:graphicFrame>
        <p:nvGraphicFramePr>
          <p:cNvPr id="5" name="Table 6">
            <a:extLst>
              <a:ext uri="{FF2B5EF4-FFF2-40B4-BE49-F238E27FC236}">
                <a16:creationId xmlns:a16="http://schemas.microsoft.com/office/drawing/2014/main" id="{F1BB03E0-962F-837C-561E-5BBEAC8BB463}"/>
              </a:ext>
            </a:extLst>
          </p:cNvPr>
          <p:cNvGraphicFramePr>
            <a:graphicFrameLocks/>
          </p:cNvGraphicFramePr>
          <p:nvPr>
            <p:extLst>
              <p:ext uri="{D42A27DB-BD31-4B8C-83A1-F6EECF244321}">
                <p14:modId xmlns:p14="http://schemas.microsoft.com/office/powerpoint/2010/main" val="1286151956"/>
              </p:ext>
            </p:extLst>
          </p:nvPr>
        </p:nvGraphicFramePr>
        <p:xfrm>
          <a:off x="767408" y="2130642"/>
          <a:ext cx="10225136" cy="3481758"/>
        </p:xfrm>
        <a:graphic>
          <a:graphicData uri="http://schemas.openxmlformats.org/drawingml/2006/table">
            <a:tbl>
              <a:tblPr firstRow="1" bandRow="1">
                <a:tableStyleId>{5C22544A-7EE6-4342-B048-85BDC9FD1C3A}</a:tableStyleId>
              </a:tblPr>
              <a:tblGrid>
                <a:gridCol w="6840760">
                  <a:extLst>
                    <a:ext uri="{9D8B030D-6E8A-4147-A177-3AD203B41FA5}">
                      <a16:colId xmlns:a16="http://schemas.microsoft.com/office/drawing/2014/main" val="3987337817"/>
                    </a:ext>
                  </a:extLst>
                </a:gridCol>
                <a:gridCol w="3384376">
                  <a:extLst>
                    <a:ext uri="{9D8B030D-6E8A-4147-A177-3AD203B41FA5}">
                      <a16:colId xmlns:a16="http://schemas.microsoft.com/office/drawing/2014/main" val="4179412601"/>
                    </a:ext>
                  </a:extLst>
                </a:gridCol>
              </a:tblGrid>
              <a:tr h="455840">
                <a:tc>
                  <a:txBody>
                    <a:bodyPr/>
                    <a:lstStyle/>
                    <a:p>
                      <a:r>
                        <a:rPr lang="en-GB" sz="1600" b="1" dirty="0">
                          <a:latin typeface="Arial" panose="020B0604020202020204" pitchFamily="34" charset="0"/>
                          <a:cs typeface="Arial" panose="020B0604020202020204" pitchFamily="34" charset="0"/>
                        </a:rPr>
                        <a:t>Topic</a:t>
                      </a:r>
                    </a:p>
                  </a:txBody>
                  <a:tcPr/>
                </a:tc>
                <a:tc>
                  <a:txBody>
                    <a:bodyPr/>
                    <a:lstStyle/>
                    <a:p>
                      <a:r>
                        <a:rPr lang="en-GB" sz="1600" b="1" dirty="0">
                          <a:latin typeface="Arial" panose="020B0604020202020204" pitchFamily="34" charset="0"/>
                          <a:cs typeface="Arial" panose="020B0604020202020204" pitchFamily="34" charset="0"/>
                        </a:rPr>
                        <a:t>Facilitator</a:t>
                      </a:r>
                    </a:p>
                  </a:txBody>
                  <a:tcPr/>
                </a:tc>
                <a:extLst>
                  <a:ext uri="{0D108BD9-81ED-4DB2-BD59-A6C34878D82A}">
                    <a16:rowId xmlns:a16="http://schemas.microsoft.com/office/drawing/2014/main" val="2930162442"/>
                  </a:ext>
                </a:extLst>
              </a:tr>
              <a:tr h="455840">
                <a:tc>
                  <a:txBody>
                    <a:bodyPr/>
                    <a:lstStyle/>
                    <a:p>
                      <a:r>
                        <a:rPr lang="en-GB" sz="1600" b="0" dirty="0">
                          <a:latin typeface="Arial" panose="020B0604020202020204" pitchFamily="34" charset="0"/>
                          <a:cs typeface="Arial" panose="020B0604020202020204" pitchFamily="34" charset="0"/>
                        </a:rPr>
                        <a:t>Welcome and introduction</a:t>
                      </a:r>
                    </a:p>
                  </a:txBody>
                  <a:tcPr/>
                </a:tc>
                <a:tc>
                  <a:txBody>
                    <a:bodyPr/>
                    <a:lstStyle/>
                    <a:p>
                      <a:r>
                        <a:rPr lang="en-GB" sz="1600" b="0" dirty="0">
                          <a:latin typeface="Arial" panose="020B0604020202020204" pitchFamily="34" charset="0"/>
                          <a:cs typeface="Arial" panose="020B0604020202020204" pitchFamily="34" charset="0"/>
                        </a:rPr>
                        <a:t>Dr Yelena </a:t>
                      </a:r>
                      <a:r>
                        <a:rPr lang="en-GB" sz="1600" b="0" dirty="0" err="1">
                          <a:latin typeface="Arial" panose="020B0604020202020204" pitchFamily="34" charset="0"/>
                          <a:cs typeface="Arial" panose="020B0604020202020204" pitchFamily="34" charset="0"/>
                        </a:rPr>
                        <a:t>Janjigian</a:t>
                      </a:r>
                      <a:r>
                        <a:rPr lang="en-GB" sz="1600" b="0" dirty="0">
                          <a:latin typeface="Arial" panose="020B0604020202020204" pitchFamily="34" charset="0"/>
                          <a:cs typeface="Arial" panose="020B0604020202020204" pitchFamily="34" charset="0"/>
                        </a:rPr>
                        <a:t> (USA) / COR2ED</a:t>
                      </a:r>
                    </a:p>
                  </a:txBody>
                  <a:tcPr/>
                </a:tc>
                <a:extLst>
                  <a:ext uri="{0D108BD9-81ED-4DB2-BD59-A6C34878D82A}">
                    <a16:rowId xmlns:a16="http://schemas.microsoft.com/office/drawing/2014/main" val="2849066528"/>
                  </a:ext>
                </a:extLst>
              </a:tr>
              <a:tr h="623438">
                <a:tc>
                  <a:txBody>
                    <a:bodyPr/>
                    <a:lstStyle/>
                    <a:p>
                      <a:r>
                        <a:rPr lang="en-GB" sz="1600" b="0" dirty="0">
                          <a:latin typeface="Arial" panose="020B0604020202020204" pitchFamily="34" charset="0"/>
                          <a:cs typeface="Arial" panose="020B0604020202020204" pitchFamily="34" charset="0"/>
                        </a:rPr>
                        <a:t>Overview of gastroesophageal cancer</a:t>
                      </a:r>
                    </a:p>
                  </a:txBody>
                  <a:tcPr/>
                </a:tc>
                <a:tc>
                  <a:txBody>
                    <a:bodyPr/>
                    <a:lstStyle/>
                    <a:p>
                      <a:r>
                        <a:rPr lang="en-GB" sz="1600" b="0" dirty="0">
                          <a:latin typeface="Arial" panose="020B0604020202020204" pitchFamily="34" charset="0"/>
                          <a:cs typeface="Arial" panose="020B0604020202020204" pitchFamily="34" charset="0"/>
                        </a:rPr>
                        <a:t>Dr Yelena </a:t>
                      </a:r>
                      <a:r>
                        <a:rPr lang="en-GB" sz="1600" b="0" dirty="0" err="1">
                          <a:latin typeface="Arial" panose="020B0604020202020204" pitchFamily="34" charset="0"/>
                          <a:cs typeface="Arial" panose="020B0604020202020204" pitchFamily="34" charset="0"/>
                        </a:rPr>
                        <a:t>Janjigian</a:t>
                      </a:r>
                      <a:r>
                        <a:rPr lang="en-GB" sz="1600" b="0" dirty="0">
                          <a:latin typeface="Arial" panose="020B0604020202020204" pitchFamily="34" charset="0"/>
                          <a:cs typeface="Arial" panose="020B0604020202020204" pitchFamily="34" charset="0"/>
                        </a:rPr>
                        <a:t> (USA)</a:t>
                      </a:r>
                    </a:p>
                  </a:txBody>
                  <a:tcPr/>
                </a:tc>
                <a:extLst>
                  <a:ext uri="{0D108BD9-81ED-4DB2-BD59-A6C34878D82A}">
                    <a16:rowId xmlns:a16="http://schemas.microsoft.com/office/drawing/2014/main" val="3911504678"/>
                  </a:ext>
                </a:extLst>
              </a:tr>
              <a:tr h="455840">
                <a:tc>
                  <a:txBody>
                    <a:bodyPr/>
                    <a:lstStyle/>
                    <a:p>
                      <a:r>
                        <a:rPr lang="en-GB" sz="1600" b="0" dirty="0">
                          <a:latin typeface="Arial" panose="020B0604020202020204" pitchFamily="34" charset="0"/>
                          <a:cs typeface="Arial" panose="020B0604020202020204" pitchFamily="34" charset="0"/>
                        </a:rPr>
                        <a:t>Treatment of non metastatic patients</a:t>
                      </a:r>
                    </a:p>
                  </a:txBody>
                  <a:tcPr/>
                </a:tc>
                <a:tc>
                  <a:txBody>
                    <a:bodyPr/>
                    <a:lstStyle/>
                    <a:p>
                      <a:r>
                        <a:rPr lang="en-GB" sz="1600" b="0" dirty="0">
                          <a:latin typeface="Arial" panose="020B0604020202020204" pitchFamily="34" charset="0"/>
                          <a:cs typeface="Arial" panose="020B0604020202020204" pitchFamily="34" charset="0"/>
                        </a:rPr>
                        <a:t>Dr Sam </a:t>
                      </a:r>
                      <a:r>
                        <a:rPr lang="en-GB" sz="1600" b="0" dirty="0" err="1">
                          <a:latin typeface="Arial" panose="020B0604020202020204" pitchFamily="34" charset="0"/>
                          <a:cs typeface="Arial" panose="020B0604020202020204" pitchFamily="34" charset="0"/>
                        </a:rPr>
                        <a:t>Klempner</a:t>
                      </a:r>
                      <a:r>
                        <a:rPr lang="en-GB" sz="1600" b="0" dirty="0">
                          <a:latin typeface="Arial" panose="020B0604020202020204" pitchFamily="34" charset="0"/>
                          <a:cs typeface="Arial" panose="020B0604020202020204" pitchFamily="34" charset="0"/>
                        </a:rPr>
                        <a:t> (USA)</a:t>
                      </a:r>
                    </a:p>
                  </a:txBody>
                  <a:tcPr/>
                </a:tc>
                <a:extLst>
                  <a:ext uri="{0D108BD9-81ED-4DB2-BD59-A6C34878D82A}">
                    <a16:rowId xmlns:a16="http://schemas.microsoft.com/office/drawing/2014/main" val="2664814575"/>
                  </a:ext>
                </a:extLst>
              </a:tr>
              <a:tr h="455840">
                <a:tc>
                  <a:txBody>
                    <a:bodyPr/>
                    <a:lstStyle/>
                    <a:p>
                      <a:r>
                        <a:rPr lang="en-GB" sz="1600" b="0" dirty="0">
                          <a:latin typeface="Arial" panose="020B0604020202020204" pitchFamily="34" charset="0"/>
                          <a:cs typeface="Arial" panose="020B0604020202020204" pitchFamily="34" charset="0"/>
                        </a:rPr>
                        <a:t>Treatment of metastatic patients</a:t>
                      </a:r>
                    </a:p>
                  </a:txBody>
                  <a:tcPr/>
                </a:tc>
                <a:tc>
                  <a:txBody>
                    <a:bodyPr/>
                    <a:lstStyle/>
                    <a:p>
                      <a:r>
                        <a:rPr lang="en-GB" sz="1600" b="0" dirty="0">
                          <a:latin typeface="Arial" panose="020B0604020202020204" pitchFamily="34" charset="0"/>
                          <a:cs typeface="Arial" panose="020B0604020202020204" pitchFamily="34" charset="0"/>
                        </a:rPr>
                        <a:t>Dr Lizzy Smyth (UK)</a:t>
                      </a:r>
                    </a:p>
                  </a:txBody>
                  <a:tcPr/>
                </a:tc>
                <a:extLst>
                  <a:ext uri="{0D108BD9-81ED-4DB2-BD59-A6C34878D82A}">
                    <a16:rowId xmlns:a16="http://schemas.microsoft.com/office/drawing/2014/main" val="3961261369"/>
                  </a:ext>
                </a:extLst>
              </a:tr>
              <a:tr h="455840">
                <a:tc>
                  <a:txBody>
                    <a:bodyPr/>
                    <a:lstStyle/>
                    <a:p>
                      <a:r>
                        <a:rPr lang="en-GB" sz="1600" b="0" dirty="0">
                          <a:latin typeface="Arial" panose="020B0604020202020204" pitchFamily="34" charset="0"/>
                          <a:cs typeface="Arial" panose="020B0604020202020204" pitchFamily="34" charset="0"/>
                        </a:rPr>
                        <a:t>Questions and answers</a:t>
                      </a:r>
                    </a:p>
                  </a:txBody>
                  <a:tcPr/>
                </a:tc>
                <a:tc>
                  <a:txBody>
                    <a:bodyPr/>
                    <a:lstStyle/>
                    <a:p>
                      <a:r>
                        <a:rPr lang="en-GB" sz="1600" b="0" dirty="0">
                          <a:latin typeface="Arial" panose="020B0604020202020204" pitchFamily="34" charset="0"/>
                          <a:cs typeface="Arial" panose="020B0604020202020204" pitchFamily="34" charset="0"/>
                        </a:rPr>
                        <a:t>All</a:t>
                      </a:r>
                    </a:p>
                  </a:txBody>
                  <a:tcPr/>
                </a:tc>
                <a:extLst>
                  <a:ext uri="{0D108BD9-81ED-4DB2-BD59-A6C34878D82A}">
                    <a16:rowId xmlns:a16="http://schemas.microsoft.com/office/drawing/2014/main" val="862643760"/>
                  </a:ext>
                </a:extLst>
              </a:tr>
              <a:tr h="455840">
                <a:tc>
                  <a:txBody>
                    <a:bodyPr/>
                    <a:lstStyle/>
                    <a:p>
                      <a:r>
                        <a:rPr lang="en-GB" sz="1600" b="0" dirty="0">
                          <a:latin typeface="Arial" panose="020B0604020202020204" pitchFamily="34" charset="0"/>
                          <a:cs typeface="Arial" panose="020B0604020202020204" pitchFamily="34" charset="0"/>
                        </a:rPr>
                        <a:t>Summary and close</a:t>
                      </a:r>
                    </a:p>
                  </a:txBody>
                  <a:tcPr/>
                </a:tc>
                <a:tc>
                  <a:txBody>
                    <a:bodyPr/>
                    <a:lstStyle/>
                    <a:p>
                      <a:r>
                        <a:rPr lang="en-GB" sz="1600" b="0" dirty="0">
                          <a:latin typeface="Arial" panose="020B0604020202020204" pitchFamily="34" charset="0"/>
                          <a:cs typeface="Arial" panose="020B0604020202020204" pitchFamily="34" charset="0"/>
                        </a:rPr>
                        <a:t>Dr Yelena </a:t>
                      </a:r>
                      <a:r>
                        <a:rPr lang="en-GB" sz="1600" b="0" dirty="0" err="1">
                          <a:latin typeface="Arial" panose="020B0604020202020204" pitchFamily="34" charset="0"/>
                          <a:cs typeface="Arial" panose="020B0604020202020204" pitchFamily="34" charset="0"/>
                        </a:rPr>
                        <a:t>Janjigian</a:t>
                      </a:r>
                      <a:r>
                        <a:rPr lang="en-GB" sz="1600" b="0" dirty="0">
                          <a:latin typeface="Arial" panose="020B0604020202020204" pitchFamily="34" charset="0"/>
                          <a:cs typeface="Arial" panose="020B0604020202020204" pitchFamily="34" charset="0"/>
                        </a:rPr>
                        <a:t> / COR2ED</a:t>
                      </a:r>
                    </a:p>
                  </a:txBody>
                  <a:tcPr/>
                </a:tc>
                <a:extLst>
                  <a:ext uri="{0D108BD9-81ED-4DB2-BD59-A6C34878D82A}">
                    <a16:rowId xmlns:a16="http://schemas.microsoft.com/office/drawing/2014/main" val="1315315783"/>
                  </a:ext>
                </a:extLst>
              </a:tr>
            </a:tbl>
          </a:graphicData>
        </a:graphic>
      </p:graphicFrame>
    </p:spTree>
    <p:extLst>
      <p:ext uri="{BB962C8B-B14F-4D97-AF65-F5344CB8AC3E}">
        <p14:creationId xmlns:p14="http://schemas.microsoft.com/office/powerpoint/2010/main" val="324219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D5D465D-301F-9534-D02D-4A4F8A8FB5E0}"/>
              </a:ext>
            </a:extLst>
          </p:cNvPr>
          <p:cNvSpPr>
            <a:spLocks noGrp="1"/>
          </p:cNvSpPr>
          <p:nvPr>
            <p:ph type="title"/>
          </p:nvPr>
        </p:nvSpPr>
        <p:spPr>
          <a:xfrm>
            <a:off x="609600" y="1124744"/>
            <a:ext cx="10972800" cy="4162474"/>
          </a:xfrm>
        </p:spPr>
        <p:txBody>
          <a:bodyPr/>
          <a:lstStyle/>
          <a:p>
            <a:r>
              <a:rPr lang="en-GB" dirty="0"/>
              <a:t>Second- and third line treatments options for patients who progress</a:t>
            </a:r>
          </a:p>
        </p:txBody>
      </p:sp>
    </p:spTree>
    <p:extLst>
      <p:ext uri="{BB962C8B-B14F-4D97-AF65-F5344CB8AC3E}">
        <p14:creationId xmlns:p14="http://schemas.microsoft.com/office/powerpoint/2010/main" val="2025919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1F9384-7618-FDF0-714F-EB4616771F3A}"/>
              </a:ext>
            </a:extLst>
          </p:cNvPr>
          <p:cNvSpPr>
            <a:spLocks noGrp="1"/>
          </p:cNvSpPr>
          <p:nvPr>
            <p:ph type="title"/>
          </p:nvPr>
        </p:nvSpPr>
        <p:spPr>
          <a:xfrm>
            <a:off x="483869" y="175692"/>
            <a:ext cx="11572799" cy="864000"/>
          </a:xfrm>
        </p:spPr>
        <p:txBody>
          <a:bodyPr/>
          <a:lstStyle/>
          <a:p>
            <a:r>
              <a:rPr lang="en-GB" dirty="0"/>
              <a:t>Current NCCN and ESMO guidelines on second-line and further therapies </a:t>
            </a:r>
          </a:p>
        </p:txBody>
      </p:sp>
      <p:cxnSp>
        <p:nvCxnSpPr>
          <p:cNvPr id="11" name="Straight Connector 10">
            <a:extLst>
              <a:ext uri="{FF2B5EF4-FFF2-40B4-BE49-F238E27FC236}">
                <a16:creationId xmlns:a16="http://schemas.microsoft.com/office/drawing/2014/main" id="{6468FDF7-EC69-1294-52AB-DEF637DC0416}"/>
              </a:ext>
            </a:extLst>
          </p:cNvPr>
          <p:cNvCxnSpPr>
            <a:cxnSpLocks/>
          </p:cNvCxnSpPr>
          <p:nvPr/>
        </p:nvCxnSpPr>
        <p:spPr>
          <a:xfrm>
            <a:off x="2603272" y="1858224"/>
            <a:ext cx="0" cy="565156"/>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8E1941F-073F-42FB-5C15-94763BA4EAF8}"/>
              </a:ext>
            </a:extLst>
          </p:cNvPr>
          <p:cNvCxnSpPr>
            <a:cxnSpLocks/>
          </p:cNvCxnSpPr>
          <p:nvPr/>
        </p:nvCxnSpPr>
        <p:spPr>
          <a:xfrm flipH="1">
            <a:off x="1113970" y="2418698"/>
            <a:ext cx="2925022" cy="4682"/>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A67427A0-B422-B0E7-8E25-DCD59672AC00}"/>
              </a:ext>
            </a:extLst>
          </p:cNvPr>
          <p:cNvCxnSpPr>
            <a:cxnSpLocks/>
          </p:cNvCxnSpPr>
          <p:nvPr/>
        </p:nvCxnSpPr>
        <p:spPr>
          <a:xfrm>
            <a:off x="3999963" y="3479169"/>
            <a:ext cx="0" cy="47971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A8C7D885-DB54-F35B-0EBB-ADF54FD3D112}"/>
              </a:ext>
            </a:extLst>
          </p:cNvPr>
          <p:cNvCxnSpPr>
            <a:cxnSpLocks/>
          </p:cNvCxnSpPr>
          <p:nvPr/>
        </p:nvCxnSpPr>
        <p:spPr>
          <a:xfrm>
            <a:off x="5921732" y="3952029"/>
            <a:ext cx="0" cy="534769"/>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C27BBFCA-A895-C5DF-7587-A27C02EF1D0A}"/>
              </a:ext>
            </a:extLst>
          </p:cNvPr>
          <p:cNvCxnSpPr>
            <a:cxnSpLocks/>
          </p:cNvCxnSpPr>
          <p:nvPr/>
        </p:nvCxnSpPr>
        <p:spPr>
          <a:xfrm>
            <a:off x="4007768" y="3958886"/>
            <a:ext cx="0" cy="449335"/>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D2FE655F-00F5-571D-2602-13C40B00848F}"/>
              </a:ext>
            </a:extLst>
          </p:cNvPr>
          <p:cNvCxnSpPr>
            <a:cxnSpLocks/>
          </p:cNvCxnSpPr>
          <p:nvPr/>
        </p:nvCxnSpPr>
        <p:spPr>
          <a:xfrm flipH="1">
            <a:off x="1967499" y="3952029"/>
            <a:ext cx="3954233" cy="685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F5B156BF-C8E6-ADA1-AEF7-C13FFB08B05B}"/>
              </a:ext>
            </a:extLst>
          </p:cNvPr>
          <p:cNvCxnSpPr>
            <a:cxnSpLocks/>
          </p:cNvCxnSpPr>
          <p:nvPr/>
        </p:nvCxnSpPr>
        <p:spPr>
          <a:xfrm>
            <a:off x="1967499" y="3952029"/>
            <a:ext cx="0" cy="456192"/>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27" name="Google Shape;458;p22">
            <a:extLst>
              <a:ext uri="{FF2B5EF4-FFF2-40B4-BE49-F238E27FC236}">
                <a16:creationId xmlns:a16="http://schemas.microsoft.com/office/drawing/2014/main" id="{F5155DA5-0B07-E40E-EC45-629941D02DF8}"/>
              </a:ext>
            </a:extLst>
          </p:cNvPr>
          <p:cNvSpPr/>
          <p:nvPr/>
        </p:nvSpPr>
        <p:spPr>
          <a:xfrm>
            <a:off x="1423030" y="1279459"/>
            <a:ext cx="2615962" cy="562533"/>
          </a:xfrm>
          <a:prstGeom prst="roundRect">
            <a:avLst>
              <a:gd name="adj" fmla="val 21705"/>
            </a:avLst>
          </a:prstGeom>
          <a:solidFill>
            <a:schemeClr val="accen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b="1" dirty="0">
                <a:solidFill>
                  <a:schemeClr val="bg1"/>
                </a:solidFill>
                <a:latin typeface="Arial"/>
                <a:ea typeface="Arial"/>
                <a:cs typeface="Arial"/>
                <a:sym typeface="Arial"/>
              </a:rPr>
              <a:t>2</a:t>
            </a:r>
            <a:r>
              <a:rPr lang="en-GB" b="1" baseline="30000" dirty="0">
                <a:solidFill>
                  <a:schemeClr val="bg1"/>
                </a:solidFill>
                <a:latin typeface="Arial"/>
                <a:ea typeface="Arial"/>
                <a:cs typeface="Arial"/>
                <a:sym typeface="Arial"/>
              </a:rPr>
              <a:t>nd</a:t>
            </a:r>
            <a:r>
              <a:rPr lang="en-GB" b="1" dirty="0">
                <a:solidFill>
                  <a:schemeClr val="bg1"/>
                </a:solidFill>
                <a:latin typeface="Arial"/>
                <a:ea typeface="Arial"/>
                <a:cs typeface="Arial"/>
                <a:sym typeface="Arial"/>
              </a:rPr>
              <a:t> line a</a:t>
            </a:r>
            <a:r>
              <a:rPr lang="en-GB" sz="1800" b="1" i="0" u="none" strike="noStrike" cap="none" dirty="0">
                <a:solidFill>
                  <a:schemeClr val="bg1"/>
                </a:solidFill>
                <a:latin typeface="Arial"/>
                <a:ea typeface="Arial"/>
                <a:cs typeface="Arial"/>
                <a:sym typeface="Arial"/>
              </a:rPr>
              <a:t>dvanced GC/GEA</a:t>
            </a:r>
            <a:endParaRPr lang="en-GB" sz="1800" i="0" u="none" strike="noStrike" cap="none" dirty="0">
              <a:solidFill>
                <a:schemeClr val="bg1"/>
              </a:solidFill>
              <a:latin typeface="Arial"/>
              <a:ea typeface="Arial"/>
              <a:cs typeface="Arial"/>
              <a:sym typeface="Arial"/>
            </a:endParaRPr>
          </a:p>
        </p:txBody>
      </p:sp>
      <p:sp>
        <p:nvSpPr>
          <p:cNvPr id="28" name="Google Shape;458;p22">
            <a:extLst>
              <a:ext uri="{FF2B5EF4-FFF2-40B4-BE49-F238E27FC236}">
                <a16:creationId xmlns:a16="http://schemas.microsoft.com/office/drawing/2014/main" id="{BE5982FD-69B5-B4A5-C323-CCAF3D6E4E25}"/>
              </a:ext>
            </a:extLst>
          </p:cNvPr>
          <p:cNvSpPr/>
          <p:nvPr/>
        </p:nvSpPr>
        <p:spPr>
          <a:xfrm>
            <a:off x="3107386" y="2904097"/>
            <a:ext cx="1863213" cy="562533"/>
          </a:xfrm>
          <a:prstGeom prst="roundRect">
            <a:avLst>
              <a:gd name="adj" fmla="val 21705"/>
            </a:avLst>
          </a:prstGeom>
          <a:solidFill>
            <a:schemeClr val="bg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b="1" i="0" u="none" strike="noStrike" cap="none" dirty="0">
                <a:latin typeface="Arial"/>
                <a:ea typeface="Arial"/>
                <a:cs typeface="Arial"/>
                <a:sym typeface="Arial"/>
              </a:rPr>
              <a:t>MSS</a:t>
            </a:r>
            <a:endParaRPr lang="en-GB" i="0" u="none" strike="noStrike" cap="none" dirty="0">
              <a:latin typeface="Arial"/>
              <a:ea typeface="Arial"/>
              <a:cs typeface="Arial"/>
              <a:sym typeface="Arial"/>
            </a:endParaRPr>
          </a:p>
        </p:txBody>
      </p:sp>
      <p:sp>
        <p:nvSpPr>
          <p:cNvPr id="29" name="Google Shape;458;p22">
            <a:extLst>
              <a:ext uri="{FF2B5EF4-FFF2-40B4-BE49-F238E27FC236}">
                <a16:creationId xmlns:a16="http://schemas.microsoft.com/office/drawing/2014/main" id="{3753ED2F-FE0A-8B09-4229-E396F776496C}"/>
              </a:ext>
            </a:extLst>
          </p:cNvPr>
          <p:cNvSpPr/>
          <p:nvPr/>
        </p:nvSpPr>
        <p:spPr>
          <a:xfrm>
            <a:off x="1136673" y="4422373"/>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Chemotherapy</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alone</a:t>
            </a:r>
          </a:p>
        </p:txBody>
      </p:sp>
      <p:sp>
        <p:nvSpPr>
          <p:cNvPr id="30" name="Google Shape;458;p22">
            <a:extLst>
              <a:ext uri="{FF2B5EF4-FFF2-40B4-BE49-F238E27FC236}">
                <a16:creationId xmlns:a16="http://schemas.microsoft.com/office/drawing/2014/main" id="{82CB814A-E57F-919B-7D33-633672C36802}"/>
              </a:ext>
            </a:extLst>
          </p:cNvPr>
          <p:cNvSpPr/>
          <p:nvPr/>
        </p:nvSpPr>
        <p:spPr>
          <a:xfrm>
            <a:off x="3152967" y="4435328"/>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Chemotherapy + ramucirumab</a:t>
            </a:r>
          </a:p>
        </p:txBody>
      </p:sp>
      <p:sp>
        <p:nvSpPr>
          <p:cNvPr id="31" name="Google Shape;458;p22">
            <a:extLst>
              <a:ext uri="{FF2B5EF4-FFF2-40B4-BE49-F238E27FC236}">
                <a16:creationId xmlns:a16="http://schemas.microsoft.com/office/drawing/2014/main" id="{9D2DD374-FB19-998A-A21B-D6289FA179E6}"/>
              </a:ext>
            </a:extLst>
          </p:cNvPr>
          <p:cNvSpPr/>
          <p:nvPr/>
        </p:nvSpPr>
        <p:spPr>
          <a:xfrm>
            <a:off x="5090906" y="4435328"/>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Ramucirumab monotherapy</a:t>
            </a:r>
          </a:p>
        </p:txBody>
      </p:sp>
      <p:cxnSp>
        <p:nvCxnSpPr>
          <p:cNvPr id="34" name="Straight Connector 33">
            <a:extLst>
              <a:ext uri="{FF2B5EF4-FFF2-40B4-BE49-F238E27FC236}">
                <a16:creationId xmlns:a16="http://schemas.microsoft.com/office/drawing/2014/main" id="{73974EFC-CB5E-DE39-3645-9F09B918F084}"/>
              </a:ext>
            </a:extLst>
          </p:cNvPr>
          <p:cNvCxnSpPr>
            <a:cxnSpLocks/>
            <a:endCxn id="28" idx="0"/>
          </p:cNvCxnSpPr>
          <p:nvPr/>
        </p:nvCxnSpPr>
        <p:spPr>
          <a:xfrm>
            <a:off x="4038993" y="2418698"/>
            <a:ext cx="0" cy="485399"/>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D55808BB-AB31-5099-B21B-74A575DB1290}"/>
              </a:ext>
            </a:extLst>
          </p:cNvPr>
          <p:cNvCxnSpPr>
            <a:cxnSpLocks/>
            <a:endCxn id="42" idx="0"/>
          </p:cNvCxnSpPr>
          <p:nvPr/>
        </p:nvCxnSpPr>
        <p:spPr>
          <a:xfrm>
            <a:off x="1113970" y="2423380"/>
            <a:ext cx="2" cy="493257"/>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42" name="Google Shape;458;p22">
            <a:extLst>
              <a:ext uri="{FF2B5EF4-FFF2-40B4-BE49-F238E27FC236}">
                <a16:creationId xmlns:a16="http://schemas.microsoft.com/office/drawing/2014/main" id="{B58F7B16-EE15-8AC1-5E43-6C1E633C4C11}"/>
              </a:ext>
            </a:extLst>
          </p:cNvPr>
          <p:cNvSpPr/>
          <p:nvPr/>
        </p:nvSpPr>
        <p:spPr>
          <a:xfrm>
            <a:off x="186865" y="2916637"/>
            <a:ext cx="1854213" cy="562533"/>
          </a:xfrm>
          <a:prstGeom prst="roundRect">
            <a:avLst>
              <a:gd name="adj" fmla="val 21705"/>
            </a:avLst>
          </a:prstGeom>
          <a:solidFill>
            <a:schemeClr val="bg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b="1" i="0" u="none" strike="noStrike" cap="none" dirty="0">
                <a:latin typeface="Arial"/>
                <a:ea typeface="Arial"/>
                <a:cs typeface="Arial"/>
                <a:sym typeface="Arial"/>
              </a:rPr>
              <a:t>MSI</a:t>
            </a:r>
            <a:endParaRPr lang="en-GB" i="0" u="none" strike="noStrike" cap="none" dirty="0">
              <a:latin typeface="Arial"/>
              <a:ea typeface="Arial"/>
              <a:cs typeface="Arial"/>
              <a:sym typeface="Arial"/>
            </a:endParaRPr>
          </a:p>
        </p:txBody>
      </p:sp>
      <p:sp>
        <p:nvSpPr>
          <p:cNvPr id="60" name="Google Shape;458;p22">
            <a:extLst>
              <a:ext uri="{FF2B5EF4-FFF2-40B4-BE49-F238E27FC236}">
                <a16:creationId xmlns:a16="http://schemas.microsoft.com/office/drawing/2014/main" id="{C9C26EE7-CE29-BCBD-F0F8-9C3A6DC034D3}"/>
              </a:ext>
            </a:extLst>
          </p:cNvPr>
          <p:cNvSpPr/>
          <p:nvPr/>
        </p:nvSpPr>
        <p:spPr>
          <a:xfrm>
            <a:off x="8150313" y="1280770"/>
            <a:ext cx="2615962" cy="562533"/>
          </a:xfrm>
          <a:prstGeom prst="roundRect">
            <a:avLst>
              <a:gd name="adj" fmla="val 21705"/>
            </a:avLst>
          </a:prstGeom>
          <a:solidFill>
            <a:schemeClr val="accen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b="1" dirty="0">
                <a:solidFill>
                  <a:schemeClr val="bg1"/>
                </a:solidFill>
                <a:latin typeface="Arial"/>
                <a:ea typeface="Arial"/>
                <a:cs typeface="Arial"/>
                <a:sym typeface="Arial"/>
              </a:rPr>
              <a:t>3</a:t>
            </a:r>
            <a:r>
              <a:rPr lang="en-GB" b="1" baseline="30000" dirty="0">
                <a:solidFill>
                  <a:schemeClr val="bg1"/>
                </a:solidFill>
                <a:latin typeface="Arial"/>
                <a:ea typeface="Arial"/>
                <a:cs typeface="Arial"/>
                <a:sym typeface="Arial"/>
              </a:rPr>
              <a:t>rd</a:t>
            </a:r>
            <a:r>
              <a:rPr lang="en-GB" b="1" dirty="0">
                <a:solidFill>
                  <a:schemeClr val="bg1"/>
                </a:solidFill>
                <a:latin typeface="Arial"/>
                <a:ea typeface="Arial"/>
                <a:cs typeface="Arial"/>
                <a:sym typeface="Arial"/>
              </a:rPr>
              <a:t> line </a:t>
            </a:r>
            <a:r>
              <a:rPr lang="en-GB" sz="1800" b="1" i="0" u="none" strike="noStrike" cap="none" dirty="0">
                <a:solidFill>
                  <a:schemeClr val="bg1"/>
                </a:solidFill>
                <a:latin typeface="Arial"/>
                <a:ea typeface="Arial"/>
                <a:cs typeface="Arial"/>
                <a:sym typeface="Arial"/>
              </a:rPr>
              <a:t>advanced GC/GEA</a:t>
            </a:r>
            <a:endParaRPr lang="en-GB" sz="1800" i="0" u="none" strike="noStrike" cap="none" dirty="0">
              <a:solidFill>
                <a:schemeClr val="bg1"/>
              </a:solidFill>
              <a:latin typeface="Arial"/>
              <a:ea typeface="Arial"/>
              <a:cs typeface="Arial"/>
              <a:sym typeface="Arial"/>
            </a:endParaRPr>
          </a:p>
        </p:txBody>
      </p:sp>
      <p:cxnSp>
        <p:nvCxnSpPr>
          <p:cNvPr id="62" name="Straight Connector 61">
            <a:extLst>
              <a:ext uri="{FF2B5EF4-FFF2-40B4-BE49-F238E27FC236}">
                <a16:creationId xmlns:a16="http://schemas.microsoft.com/office/drawing/2014/main" id="{002FF492-0713-90FE-BA68-62FDCDE41B4C}"/>
              </a:ext>
            </a:extLst>
          </p:cNvPr>
          <p:cNvCxnSpPr>
            <a:cxnSpLocks/>
          </p:cNvCxnSpPr>
          <p:nvPr/>
        </p:nvCxnSpPr>
        <p:spPr>
          <a:xfrm>
            <a:off x="9458294" y="1843303"/>
            <a:ext cx="0" cy="282578"/>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68" name="Google Shape;458;p22">
            <a:extLst>
              <a:ext uri="{FF2B5EF4-FFF2-40B4-BE49-F238E27FC236}">
                <a16:creationId xmlns:a16="http://schemas.microsoft.com/office/drawing/2014/main" id="{316BE5AD-EBDB-5D72-B885-34DAEC6302CA}"/>
              </a:ext>
            </a:extLst>
          </p:cNvPr>
          <p:cNvSpPr/>
          <p:nvPr/>
        </p:nvSpPr>
        <p:spPr>
          <a:xfrm>
            <a:off x="8627468" y="2132176"/>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Chemotherapy</a:t>
            </a:r>
            <a:br>
              <a:rPr lang="en-GB" sz="1600" dirty="0">
                <a:latin typeface="Arial" panose="020B0604020202020204" pitchFamily="34" charset="0"/>
                <a:cs typeface="Arial" panose="020B0604020202020204" pitchFamily="34" charset="0"/>
              </a:rPr>
            </a:br>
            <a:endParaRPr lang="en-GB" sz="1600" dirty="0">
              <a:latin typeface="Arial" panose="020B0604020202020204" pitchFamily="34" charset="0"/>
              <a:cs typeface="Arial" panose="020B0604020202020204" pitchFamily="34" charset="0"/>
            </a:endParaRPr>
          </a:p>
        </p:txBody>
      </p:sp>
      <p:cxnSp>
        <p:nvCxnSpPr>
          <p:cNvPr id="69" name="Straight Connector 68">
            <a:extLst>
              <a:ext uri="{FF2B5EF4-FFF2-40B4-BE49-F238E27FC236}">
                <a16:creationId xmlns:a16="http://schemas.microsoft.com/office/drawing/2014/main" id="{7A723FD8-70D9-FD32-587E-7E769EBA673D}"/>
              </a:ext>
            </a:extLst>
          </p:cNvPr>
          <p:cNvCxnSpPr>
            <a:cxnSpLocks/>
          </p:cNvCxnSpPr>
          <p:nvPr/>
        </p:nvCxnSpPr>
        <p:spPr>
          <a:xfrm>
            <a:off x="9458294" y="2797812"/>
            <a:ext cx="0" cy="444150"/>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49AE3169-3484-DC2F-6981-BA69F94C458C}"/>
              </a:ext>
            </a:extLst>
          </p:cNvPr>
          <p:cNvCxnSpPr>
            <a:cxnSpLocks/>
          </p:cNvCxnSpPr>
          <p:nvPr/>
        </p:nvCxnSpPr>
        <p:spPr>
          <a:xfrm flipH="1" flipV="1">
            <a:off x="8627468" y="3241962"/>
            <a:ext cx="1661652" cy="17686"/>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38BDDF08-DE8E-9CD3-AB4D-CDD2F9DB1C32}"/>
              </a:ext>
            </a:extLst>
          </p:cNvPr>
          <p:cNvCxnSpPr>
            <a:cxnSpLocks/>
          </p:cNvCxnSpPr>
          <p:nvPr/>
        </p:nvCxnSpPr>
        <p:spPr>
          <a:xfrm>
            <a:off x="8627468" y="3241962"/>
            <a:ext cx="0" cy="403062"/>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7E7B8400-6BF1-A05D-5622-C0DE9802D068}"/>
              </a:ext>
            </a:extLst>
          </p:cNvPr>
          <p:cNvCxnSpPr>
            <a:cxnSpLocks/>
          </p:cNvCxnSpPr>
          <p:nvPr/>
        </p:nvCxnSpPr>
        <p:spPr>
          <a:xfrm>
            <a:off x="10289120" y="3259800"/>
            <a:ext cx="0" cy="438739"/>
          </a:xfrm>
          <a:prstGeom prst="line">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78" name="Google Shape;458;p22">
            <a:extLst>
              <a:ext uri="{FF2B5EF4-FFF2-40B4-BE49-F238E27FC236}">
                <a16:creationId xmlns:a16="http://schemas.microsoft.com/office/drawing/2014/main" id="{A4E5A7D2-8832-42C1-BD6C-40B88EA7C9BF}"/>
              </a:ext>
            </a:extLst>
          </p:cNvPr>
          <p:cNvSpPr/>
          <p:nvPr/>
        </p:nvSpPr>
        <p:spPr>
          <a:xfrm>
            <a:off x="7761125" y="3628054"/>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a:latin typeface="Arial" panose="020B0604020202020204" pitchFamily="34" charset="0"/>
                <a:cs typeface="Arial" panose="020B0604020202020204" pitchFamily="34" charset="0"/>
              </a:rPr>
              <a:t>Trifluridine-</a:t>
            </a:r>
            <a:r>
              <a:rPr lang="en-GB" sz="1600" dirty="0" err="1">
                <a:latin typeface="Arial" panose="020B0604020202020204" pitchFamily="34" charset="0"/>
                <a:cs typeface="Arial" panose="020B0604020202020204" pitchFamily="34" charset="0"/>
              </a:rPr>
              <a:t>tipiracil</a:t>
            </a:r>
            <a:endParaRPr lang="en-GB" sz="1600" dirty="0">
              <a:latin typeface="Arial" panose="020B0604020202020204" pitchFamily="34" charset="0"/>
              <a:cs typeface="Arial" panose="020B0604020202020204" pitchFamily="34" charset="0"/>
            </a:endParaRPr>
          </a:p>
        </p:txBody>
      </p:sp>
      <p:sp>
        <p:nvSpPr>
          <p:cNvPr id="79" name="Google Shape;458;p22">
            <a:extLst>
              <a:ext uri="{FF2B5EF4-FFF2-40B4-BE49-F238E27FC236}">
                <a16:creationId xmlns:a16="http://schemas.microsoft.com/office/drawing/2014/main" id="{04F801A8-5AB1-E09A-9F5A-0A4386AE4A00}"/>
              </a:ext>
            </a:extLst>
          </p:cNvPr>
          <p:cNvSpPr/>
          <p:nvPr/>
        </p:nvSpPr>
        <p:spPr>
          <a:xfrm>
            <a:off x="9493812" y="3628054"/>
            <a:ext cx="1661652" cy="647950"/>
          </a:xfrm>
          <a:prstGeom prst="roundRect">
            <a:avLst>
              <a:gd name="adj" fmla="val 21705"/>
            </a:avLst>
          </a:prstGeom>
          <a:solidFill>
            <a:schemeClr val="bg1"/>
          </a:solidFill>
          <a:ln w="2540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algn="ctr"/>
            <a:r>
              <a:rPr lang="en-GB" sz="1600" dirty="0" err="1">
                <a:latin typeface="Arial" panose="020B0604020202020204" pitchFamily="34" charset="0"/>
                <a:cs typeface="Arial" panose="020B0604020202020204" pitchFamily="34" charset="0"/>
              </a:rPr>
              <a:t>Taxane</a:t>
            </a:r>
            <a:r>
              <a:rPr lang="en-GB" sz="1600" dirty="0">
                <a:latin typeface="Arial" panose="020B0604020202020204" pitchFamily="34" charset="0"/>
                <a:cs typeface="Arial" panose="020B0604020202020204" pitchFamily="34" charset="0"/>
              </a:rPr>
              <a:t> or irinotecan</a:t>
            </a:r>
          </a:p>
        </p:txBody>
      </p:sp>
      <p:sp>
        <p:nvSpPr>
          <p:cNvPr id="95" name="Content Placeholder 7">
            <a:extLst>
              <a:ext uri="{FF2B5EF4-FFF2-40B4-BE49-F238E27FC236}">
                <a16:creationId xmlns:a16="http://schemas.microsoft.com/office/drawing/2014/main" id="{ACD10C47-B133-8121-D22A-0A2A44CC5DC9}"/>
              </a:ext>
            </a:extLst>
          </p:cNvPr>
          <p:cNvSpPr>
            <a:spLocks noGrp="1"/>
          </p:cNvSpPr>
          <p:nvPr>
            <p:ph sz="quarter" idx="15"/>
          </p:nvPr>
        </p:nvSpPr>
        <p:spPr>
          <a:xfrm>
            <a:off x="630687" y="6100041"/>
            <a:ext cx="10180339" cy="630942"/>
          </a:xfrm>
        </p:spPr>
        <p:txBody>
          <a:bodyPr>
            <a:spAutoFit/>
          </a:bodyPr>
          <a:lstStyle/>
          <a:p>
            <a:r>
              <a:rPr lang="en-GB" dirty="0" err="1">
                <a:effectLst/>
              </a:rPr>
              <a:t>Symth</a:t>
            </a:r>
            <a:r>
              <a:rPr lang="en-GB" dirty="0">
                <a:effectLst/>
              </a:rPr>
              <a:t> EC, et al. Ann On­col. 2016;27 </a:t>
            </a:r>
            <a:r>
              <a:rPr lang="en-GB" dirty="0" err="1">
                <a:effectLst/>
              </a:rPr>
              <a:t>Sup­pl</a:t>
            </a:r>
            <a:r>
              <a:rPr lang="en-GB" dirty="0">
                <a:effectLst/>
              </a:rPr>
              <a:t> 5:38–49</a:t>
            </a:r>
          </a:p>
          <a:p>
            <a:r>
              <a:rPr lang="en-GB" dirty="0">
                <a:effectLst/>
              </a:rPr>
              <a:t>Ajani JA, et al. JNCCN.2022; 20:167-192</a:t>
            </a:r>
          </a:p>
          <a:p>
            <a:r>
              <a:rPr lang="en-GB" dirty="0"/>
              <a:t>GC, gastric cancer; GEA, </a:t>
            </a:r>
            <a:r>
              <a:rPr lang="en-GB" sz="1200" dirty="0"/>
              <a:t>gastroesophageal adenocarcinoma; </a:t>
            </a:r>
            <a:r>
              <a:rPr lang="en-GB" dirty="0"/>
              <a:t>MSI, microsatellite instability; MSS, microsatellite stable</a:t>
            </a:r>
          </a:p>
        </p:txBody>
      </p:sp>
    </p:spTree>
    <p:extLst>
      <p:ext uri="{BB962C8B-B14F-4D97-AF65-F5344CB8AC3E}">
        <p14:creationId xmlns:p14="http://schemas.microsoft.com/office/powerpoint/2010/main" val="870533701"/>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CD5D465D-301F-9534-D02D-4A4F8A8FB5E0}"/>
              </a:ext>
            </a:extLst>
          </p:cNvPr>
          <p:cNvSpPr>
            <a:spLocks noGrp="1"/>
          </p:cNvSpPr>
          <p:nvPr>
            <p:ph type="title"/>
          </p:nvPr>
        </p:nvSpPr>
        <p:spPr>
          <a:xfrm>
            <a:off x="609600" y="1124744"/>
            <a:ext cx="10972800" cy="4162474"/>
          </a:xfrm>
        </p:spPr>
        <p:txBody>
          <a:bodyPr/>
          <a:lstStyle/>
          <a:p>
            <a:r>
              <a:rPr lang="en-GB" dirty="0"/>
              <a:t>Outlook in to the future </a:t>
            </a:r>
          </a:p>
        </p:txBody>
      </p:sp>
    </p:spTree>
    <p:extLst>
      <p:ext uri="{BB962C8B-B14F-4D97-AF65-F5344CB8AC3E}">
        <p14:creationId xmlns:p14="http://schemas.microsoft.com/office/powerpoint/2010/main" val="1122607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99AC97-EC17-73E7-8171-5288C448AC70}"/>
              </a:ext>
            </a:extLst>
          </p:cNvPr>
          <p:cNvSpPr>
            <a:spLocks noGrp="1"/>
          </p:cNvSpPr>
          <p:nvPr>
            <p:ph type="title"/>
          </p:nvPr>
        </p:nvSpPr>
        <p:spPr>
          <a:xfrm>
            <a:off x="647117" y="106227"/>
            <a:ext cx="11544883" cy="864000"/>
          </a:xfrm>
        </p:spPr>
        <p:txBody>
          <a:bodyPr/>
          <a:lstStyle/>
          <a:p>
            <a:r>
              <a:rPr lang="en-GB" dirty="0"/>
              <a:t>Investigational Second- and further-line treatments</a:t>
            </a:r>
          </a:p>
        </p:txBody>
      </p:sp>
      <p:sp>
        <p:nvSpPr>
          <p:cNvPr id="5" name="Content Placeholder 4">
            <a:extLst>
              <a:ext uri="{FF2B5EF4-FFF2-40B4-BE49-F238E27FC236}">
                <a16:creationId xmlns:a16="http://schemas.microsoft.com/office/drawing/2014/main" id="{222E8FEB-4813-1AB4-EE83-B9706D318159}"/>
              </a:ext>
            </a:extLst>
          </p:cNvPr>
          <p:cNvSpPr>
            <a:spLocks noGrp="1"/>
          </p:cNvSpPr>
          <p:nvPr>
            <p:ph sz="quarter" idx="15"/>
          </p:nvPr>
        </p:nvSpPr>
        <p:spPr>
          <a:xfrm>
            <a:off x="609600" y="5881940"/>
            <a:ext cx="10953298" cy="643404"/>
          </a:xfrm>
        </p:spPr>
        <p:txBody>
          <a:bodyPr/>
          <a:lstStyle/>
          <a:p>
            <a:r>
              <a:rPr lang="en-GB" dirty="0"/>
              <a:t>https://clinicaltrials.gov/ct2/show/NCT05002127;https://</a:t>
            </a:r>
            <a:r>
              <a:rPr lang="en-GB" dirty="0" err="1"/>
              <a:t>clinicaltrials.gov</a:t>
            </a:r>
            <a:r>
              <a:rPr lang="en-GB" dirty="0"/>
              <a:t>/ct2/show/NCT04662710; https://</a:t>
            </a:r>
            <a:r>
              <a:rPr lang="en-GB" dirty="0" err="1"/>
              <a:t>clinicaltrials.gov</a:t>
            </a:r>
            <a:r>
              <a:rPr lang="en-GB" dirty="0"/>
              <a:t>/ct2/show/NCT05052801; </a:t>
            </a:r>
            <a:br>
              <a:rPr lang="en-GB" dirty="0"/>
            </a:br>
            <a:r>
              <a:rPr lang="en-GB" dirty="0"/>
              <a:t>https://clinicaltrials.gov/ct2/show/NCT05111626; https://</a:t>
            </a:r>
            <a:r>
              <a:rPr lang="en-GB" dirty="0" err="1"/>
              <a:t>clinicaltrials.gov</a:t>
            </a:r>
            <a:r>
              <a:rPr lang="en-GB" dirty="0"/>
              <a:t>/ct2/show/NCT04879368</a:t>
            </a:r>
          </a:p>
        </p:txBody>
      </p:sp>
      <p:graphicFrame>
        <p:nvGraphicFramePr>
          <p:cNvPr id="6" name="Table 9">
            <a:extLst>
              <a:ext uri="{FF2B5EF4-FFF2-40B4-BE49-F238E27FC236}">
                <a16:creationId xmlns:a16="http://schemas.microsoft.com/office/drawing/2014/main" id="{5939D743-957A-3741-8C2E-FB127DD88069}"/>
              </a:ext>
            </a:extLst>
          </p:cNvPr>
          <p:cNvGraphicFramePr>
            <a:graphicFrameLocks/>
          </p:cNvGraphicFramePr>
          <p:nvPr>
            <p:extLst>
              <p:ext uri="{D42A27DB-BD31-4B8C-83A1-F6EECF244321}">
                <p14:modId xmlns:p14="http://schemas.microsoft.com/office/powerpoint/2010/main" val="1213335902"/>
              </p:ext>
            </p:extLst>
          </p:nvPr>
        </p:nvGraphicFramePr>
        <p:xfrm>
          <a:off x="613047" y="689841"/>
          <a:ext cx="10969353" cy="4613807"/>
        </p:xfrm>
        <a:graphic>
          <a:graphicData uri="http://schemas.openxmlformats.org/drawingml/2006/table">
            <a:tbl>
              <a:tblPr firstRow="1" bandRow="1">
                <a:tableStyleId>{5C22544A-7EE6-4342-B048-85BDC9FD1C3A}</a:tableStyleId>
              </a:tblPr>
              <a:tblGrid>
                <a:gridCol w="2442415">
                  <a:extLst>
                    <a:ext uri="{9D8B030D-6E8A-4147-A177-3AD203B41FA5}">
                      <a16:colId xmlns:a16="http://schemas.microsoft.com/office/drawing/2014/main" val="3554079610"/>
                    </a:ext>
                  </a:extLst>
                </a:gridCol>
                <a:gridCol w="2028174">
                  <a:extLst>
                    <a:ext uri="{9D8B030D-6E8A-4147-A177-3AD203B41FA5}">
                      <a16:colId xmlns:a16="http://schemas.microsoft.com/office/drawing/2014/main" val="356714760"/>
                    </a:ext>
                  </a:extLst>
                </a:gridCol>
                <a:gridCol w="2028174">
                  <a:extLst>
                    <a:ext uri="{9D8B030D-6E8A-4147-A177-3AD203B41FA5}">
                      <a16:colId xmlns:a16="http://schemas.microsoft.com/office/drawing/2014/main" val="2051595578"/>
                    </a:ext>
                  </a:extLst>
                </a:gridCol>
                <a:gridCol w="2235295">
                  <a:extLst>
                    <a:ext uri="{9D8B030D-6E8A-4147-A177-3AD203B41FA5}">
                      <a16:colId xmlns:a16="http://schemas.microsoft.com/office/drawing/2014/main" val="1294731811"/>
                    </a:ext>
                  </a:extLst>
                </a:gridCol>
                <a:gridCol w="2235295">
                  <a:extLst>
                    <a:ext uri="{9D8B030D-6E8A-4147-A177-3AD203B41FA5}">
                      <a16:colId xmlns:a16="http://schemas.microsoft.com/office/drawing/2014/main" val="2298057513"/>
                    </a:ext>
                  </a:extLst>
                </a:gridCol>
              </a:tblGrid>
              <a:tr h="320246">
                <a:tc>
                  <a:txBody>
                    <a:bodyPr/>
                    <a:lstStyle/>
                    <a:p>
                      <a:r>
                        <a:rPr lang="en-GB" sz="1200" dirty="0">
                          <a:latin typeface="Arial" panose="020B0604020202020204" pitchFamily="34" charset="0"/>
                          <a:cs typeface="Arial" panose="020B0604020202020204" pitchFamily="34" charset="0"/>
                        </a:rPr>
                        <a:t>Name</a:t>
                      </a:r>
                    </a:p>
                  </a:txBody>
                  <a:tcPr/>
                </a:tc>
                <a:tc>
                  <a:txBody>
                    <a:bodyPr/>
                    <a:lstStyle/>
                    <a:p>
                      <a:r>
                        <a:rPr lang="en-GB" sz="1200" dirty="0">
                          <a:latin typeface="Arial" panose="020B0604020202020204" pitchFamily="34" charset="0"/>
                          <a:cs typeface="Arial" panose="020B0604020202020204" pitchFamily="34" charset="0"/>
                        </a:rPr>
                        <a:t>Phase</a:t>
                      </a:r>
                    </a:p>
                  </a:txBody>
                  <a:tcPr/>
                </a:tc>
                <a:tc>
                  <a:txBody>
                    <a:bodyPr/>
                    <a:lstStyle/>
                    <a:p>
                      <a:r>
                        <a:rPr lang="en-GB" sz="1200" dirty="0">
                          <a:latin typeface="Arial" panose="020B0604020202020204" pitchFamily="34" charset="0"/>
                          <a:cs typeface="Arial" panose="020B0604020202020204" pitchFamily="34" charset="0"/>
                        </a:rPr>
                        <a:t>Biomarker </a:t>
                      </a:r>
                    </a:p>
                  </a:txBody>
                  <a:tcPr/>
                </a:tc>
                <a:tc>
                  <a:txBody>
                    <a:bodyPr/>
                    <a:lstStyle/>
                    <a:p>
                      <a:r>
                        <a:rPr lang="en-GB" sz="1200" dirty="0">
                          <a:latin typeface="Arial" panose="020B0604020202020204" pitchFamily="34" charset="0"/>
                          <a:cs typeface="Arial" panose="020B0604020202020204" pitchFamily="34" charset="0"/>
                        </a:rPr>
                        <a:t>Drug</a:t>
                      </a:r>
                    </a:p>
                  </a:txBody>
                  <a:tcPr/>
                </a:tc>
                <a:tc>
                  <a:txBody>
                    <a:bodyPr/>
                    <a:lstStyle/>
                    <a:p>
                      <a:r>
                        <a:rPr lang="en-GB" sz="1200" dirty="0">
                          <a:latin typeface="Arial" panose="020B0604020202020204" pitchFamily="34" charset="0"/>
                          <a:cs typeface="Arial" panose="020B0604020202020204" pitchFamily="34" charset="0"/>
                        </a:rPr>
                        <a:t>Arms</a:t>
                      </a:r>
                    </a:p>
                  </a:txBody>
                  <a:tcPr/>
                </a:tc>
                <a:extLst>
                  <a:ext uri="{0D108BD9-81ED-4DB2-BD59-A6C34878D82A}">
                    <a16:rowId xmlns:a16="http://schemas.microsoft.com/office/drawing/2014/main" val="1686462984"/>
                  </a:ext>
                </a:extLst>
              </a:tr>
              <a:tr h="1092513">
                <a:tc>
                  <a:txBody>
                    <a:bodyPr/>
                    <a:lstStyle/>
                    <a:p>
                      <a:r>
                        <a:rPr lang="en-GB" sz="1200" dirty="0">
                          <a:latin typeface="Arial" panose="020B0604020202020204" pitchFamily="34" charset="0"/>
                          <a:cs typeface="Arial" panose="020B0604020202020204" pitchFamily="34" charset="0"/>
                        </a:rPr>
                        <a:t>ASPEN-06</a:t>
                      </a:r>
                    </a:p>
                  </a:txBody>
                  <a:tcPr/>
                </a:tc>
                <a:tc>
                  <a:txBody>
                    <a:bodyPr/>
                    <a:lstStyle/>
                    <a:p>
                      <a:pPr algn="ctr"/>
                      <a:r>
                        <a:rPr lang="en-GB" sz="1200" dirty="0">
                          <a:latin typeface="Arial" panose="020B0604020202020204" pitchFamily="34" charset="0"/>
                          <a:cs typeface="Arial" panose="020B0604020202020204" pitchFamily="34" charset="0"/>
                        </a:rPr>
                        <a:t>2/3</a:t>
                      </a:r>
                    </a:p>
                  </a:txBody>
                  <a:tcPr/>
                </a:tc>
                <a:tc>
                  <a:txBody>
                    <a:bodyPr/>
                    <a:lstStyle/>
                    <a:p>
                      <a:pPr algn="ctr"/>
                      <a:r>
                        <a:rPr lang="en-GB" sz="1200" b="0" i="0" dirty="0">
                          <a:latin typeface="Arial" panose="020B0604020202020204" pitchFamily="34" charset="0"/>
                          <a:cs typeface="Arial" panose="020B0604020202020204" pitchFamily="34" charset="0"/>
                        </a:rPr>
                        <a:t>HER2 </a:t>
                      </a:r>
                    </a:p>
                  </a:txBody>
                  <a:tcPr/>
                </a:tc>
                <a:tc>
                  <a:txBody>
                    <a:bodyPr/>
                    <a:lstStyle/>
                    <a:p>
                      <a:pPr algn="ctr"/>
                      <a:r>
                        <a:rPr lang="en-GB" sz="1200" b="0" i="0" kern="1200" dirty="0">
                          <a:solidFill>
                            <a:schemeClr val="dk1"/>
                          </a:solidFill>
                          <a:effectLst/>
                          <a:latin typeface="Arial" panose="020B0604020202020204" pitchFamily="34" charset="0"/>
                          <a:ea typeface="+mn-ea"/>
                          <a:cs typeface="Arial" panose="020B0604020202020204" pitchFamily="34" charset="0"/>
                        </a:rPr>
                        <a:t>Evorpacept (ALX148) Trastuzumab </a:t>
                      </a:r>
                    </a:p>
                    <a:p>
                      <a:pPr algn="ctr"/>
                      <a:r>
                        <a:rPr lang="en-GB" sz="1200" b="0" i="0" kern="1200" dirty="0">
                          <a:solidFill>
                            <a:schemeClr val="dk1"/>
                          </a:solidFill>
                          <a:effectLst/>
                          <a:latin typeface="Arial" panose="020B0604020202020204" pitchFamily="34" charset="0"/>
                          <a:ea typeface="+mn-ea"/>
                          <a:cs typeface="Arial" panose="020B0604020202020204" pitchFamily="34" charset="0"/>
                        </a:rPr>
                        <a:t>Ramucirumab </a:t>
                      </a:r>
                    </a:p>
                    <a:p>
                      <a:pPr algn="ctr"/>
                      <a:r>
                        <a:rPr lang="en-GB" sz="1200" b="0" i="0" kern="1200" dirty="0">
                          <a:solidFill>
                            <a:schemeClr val="dk1"/>
                          </a:solidFill>
                          <a:effectLst/>
                          <a:latin typeface="Arial" panose="020B0604020202020204" pitchFamily="34" charset="0"/>
                          <a:ea typeface="+mn-ea"/>
                          <a:cs typeface="Arial" panose="020B0604020202020204" pitchFamily="34" charset="0"/>
                        </a:rPr>
                        <a:t>Paclitaxel</a:t>
                      </a:r>
                      <a:endParaRPr lang="en-GB" sz="1200" b="0" i="0" dirty="0">
                        <a:latin typeface="Arial" panose="020B0604020202020204" pitchFamily="34" charset="0"/>
                        <a:cs typeface="Arial" panose="020B0604020202020204" pitchFamily="34" charset="0"/>
                      </a:endParaRPr>
                    </a:p>
                    <a:p>
                      <a:pPr algn="ctr"/>
                      <a:endParaRPr lang="en-GB" sz="1200" dirty="0">
                        <a:latin typeface="Arial" panose="020B0604020202020204" pitchFamily="34" charset="0"/>
                        <a:cs typeface="Arial" panose="020B0604020202020204" pitchFamily="34" charset="0"/>
                      </a:endParaRPr>
                    </a:p>
                  </a:txBody>
                  <a:tcPr/>
                </a:tc>
                <a:tc>
                  <a:txBody>
                    <a:bodyPr/>
                    <a:lstStyle/>
                    <a:p>
                      <a:pPr marL="171450" indent="-171450">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Evorpacept (ALX148), trastuzumab, ramucirumab, paclitaxel</a:t>
                      </a:r>
                    </a:p>
                    <a:p>
                      <a:pPr marL="171450" indent="-171450">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Trastuzumab, ramucirumab, paclitaxel</a:t>
                      </a:r>
                    </a:p>
                    <a:p>
                      <a:pPr marL="171450" indent="-171450">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Ramucirumab</a:t>
                      </a:r>
                      <a:endParaRPr lang="en-GB" sz="1200" b="0"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42389501"/>
                  </a:ext>
                </a:extLst>
              </a:tr>
              <a:tr h="791371">
                <a:tc>
                  <a:txBody>
                    <a:bodyPr/>
                    <a:lstStyle/>
                    <a:p>
                      <a:r>
                        <a:rPr lang="en-GB" sz="1200" dirty="0">
                          <a:latin typeface="Arial" panose="020B0604020202020204" pitchFamily="34" charset="0"/>
                          <a:cs typeface="Arial" panose="020B0604020202020204" pitchFamily="34" charset="0"/>
                        </a:rPr>
                        <a:t>LEAP-015</a:t>
                      </a:r>
                    </a:p>
                  </a:txBody>
                  <a:tcPr/>
                </a:tc>
                <a:tc>
                  <a:txBody>
                    <a:bodyPr/>
                    <a:lstStyle/>
                    <a:p>
                      <a:pPr algn="ctr"/>
                      <a:r>
                        <a:rPr lang="en-GB" sz="1200" dirty="0">
                          <a:latin typeface="Arial" panose="020B0604020202020204" pitchFamily="34" charset="0"/>
                          <a:cs typeface="Arial" panose="020B0604020202020204" pitchFamily="34" charset="0"/>
                        </a:rPr>
                        <a:t>3</a:t>
                      </a:r>
                    </a:p>
                  </a:txBody>
                  <a:tcPr/>
                </a:tc>
                <a:tc>
                  <a:txBody>
                    <a:bodyPr/>
                    <a:lstStyle/>
                    <a:p>
                      <a:pPr algn="ctr"/>
                      <a:r>
                        <a:rPr lang="en-GB" sz="1200" dirty="0">
                          <a:latin typeface="Arial" panose="020B0604020202020204" pitchFamily="34" charset="0"/>
                          <a:cs typeface="Arial" panose="020B0604020202020204" pitchFamily="34" charset="0"/>
                        </a:rPr>
                        <a:t>Antiangiogenic + PD-1</a:t>
                      </a:r>
                    </a:p>
                  </a:txBody>
                  <a:tcPr/>
                </a:tc>
                <a:tc>
                  <a:txBody>
                    <a:bodyPr/>
                    <a:lstStyle/>
                    <a:p>
                      <a:pPr algn="ctr"/>
                      <a:r>
                        <a:rPr lang="en-GB" sz="1200" dirty="0">
                          <a:latin typeface="Arial" panose="020B0604020202020204" pitchFamily="34" charset="0"/>
                          <a:cs typeface="Arial" panose="020B0604020202020204" pitchFamily="34" charset="0"/>
                        </a:rPr>
                        <a:t>Lenvatinib </a:t>
                      </a:r>
                    </a:p>
                    <a:p>
                      <a:pPr algn="ctr"/>
                      <a:r>
                        <a:rPr lang="en-GB" sz="1200" dirty="0">
                          <a:latin typeface="Arial" panose="020B0604020202020204" pitchFamily="34" charset="0"/>
                          <a:cs typeface="Arial" panose="020B0604020202020204" pitchFamily="34" charset="0"/>
                        </a:rPr>
                        <a:t> Pembrolizumab </a:t>
                      </a:r>
                    </a:p>
                  </a:txBody>
                  <a:tcPr/>
                </a:tc>
                <a:tc>
                  <a:txBody>
                    <a:bodyPr/>
                    <a:lstStyle/>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Lenvatinib + pembrolizumab + chemotherapy</a:t>
                      </a:r>
                    </a:p>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Chemotherapy </a:t>
                      </a:r>
                      <a:endParaRPr lang="en-GB" sz="1200" b="0"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391444401"/>
                  </a:ext>
                </a:extLst>
              </a:tr>
              <a:tr h="623293">
                <a:tc>
                  <a:txBody>
                    <a:bodyPr/>
                    <a:lstStyle/>
                    <a:p>
                      <a:r>
                        <a:rPr lang="en-GB" sz="1200" b="0" i="0" dirty="0">
                          <a:latin typeface="Arial" panose="020B0604020202020204" pitchFamily="34" charset="0"/>
                          <a:cs typeface="Arial" panose="020B0604020202020204" pitchFamily="34" charset="0"/>
                        </a:rPr>
                        <a:t>FORTITUDE 101</a:t>
                      </a:r>
                      <a:endParaRPr lang="en-GB" sz="1200" b="0" i="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3</a:t>
                      </a:r>
                    </a:p>
                  </a:txBody>
                  <a:tcPr marL="91453" marR="91453" anchor="ctr"/>
                </a:tc>
                <a:tc>
                  <a:txBody>
                    <a:bodyPr/>
                    <a:lstStyle/>
                    <a:p>
                      <a:pPr algn="ctr"/>
                      <a:r>
                        <a:rPr lang="en-GB" sz="1200" b="0" i="0">
                          <a:latin typeface="Arial" panose="020B0604020202020204" pitchFamily="34" charset="0"/>
                          <a:cs typeface="Arial" panose="020B0604020202020204" pitchFamily="34" charset="0"/>
                        </a:rPr>
                        <a:t>FGFR2b</a:t>
                      </a:r>
                      <a:endParaRPr lang="en-GB" sz="1200" b="0" i="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Bemarituzuamb </a:t>
                      </a:r>
                    </a:p>
                  </a:txBody>
                  <a:tcPr marL="91453" marR="91453" anchor="ctr"/>
                </a:tc>
                <a:tc>
                  <a:txBody>
                    <a:bodyPr/>
                    <a:lstStyle/>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Bemarituzumab with mFOLFOX6</a:t>
                      </a:r>
                    </a:p>
                    <a:p>
                      <a:pPr marL="171450" indent="-171450">
                        <a:spcAft>
                          <a:spcPts val="300"/>
                        </a:spcAft>
                        <a:buClr>
                          <a:schemeClr val="accent2"/>
                        </a:buClr>
                        <a:buFont typeface="Arial" panose="020B0604020202020204" pitchFamily="34" charset="0"/>
                        <a:buChar char="•"/>
                        <a:tabLst/>
                      </a:pPr>
                      <a:r>
                        <a:rPr lang="en-GB" sz="1200" b="0" i="0" kern="1200" dirty="0">
                          <a:solidFill>
                            <a:schemeClr val="dk1"/>
                          </a:solidFill>
                          <a:effectLst/>
                          <a:latin typeface="Arial" panose="020B0604020202020204" pitchFamily="34" charset="0"/>
                          <a:ea typeface="+mn-ea"/>
                          <a:cs typeface="Arial" panose="020B0604020202020204" pitchFamily="34" charset="0"/>
                        </a:rPr>
                        <a:t>Placebo with mFOLFOX6</a:t>
                      </a:r>
                      <a:endParaRPr lang="en-GB" sz="1200" b="0" i="0" dirty="0">
                        <a:latin typeface="Arial" panose="020B0604020202020204" pitchFamily="34" charset="0"/>
                        <a:cs typeface="Arial" panose="020B0604020202020204" pitchFamily="34" charset="0"/>
                      </a:endParaRPr>
                    </a:p>
                  </a:txBody>
                  <a:tcPr marL="91453" marR="91453" anchor="ctr"/>
                </a:tc>
                <a:extLst>
                  <a:ext uri="{0D108BD9-81ED-4DB2-BD59-A6C34878D82A}">
                    <a16:rowId xmlns:a16="http://schemas.microsoft.com/office/drawing/2014/main" val="543595348"/>
                  </a:ext>
                </a:extLst>
              </a:tr>
              <a:tr h="791371">
                <a:tc>
                  <a:txBody>
                    <a:bodyPr/>
                    <a:lstStyle/>
                    <a:p>
                      <a:r>
                        <a:rPr lang="en-GB" sz="1200" b="0" i="0" dirty="0">
                          <a:latin typeface="Arial" panose="020B0604020202020204" pitchFamily="34" charset="0"/>
                          <a:cs typeface="Arial" panose="020B0604020202020204" pitchFamily="34" charset="0"/>
                        </a:rPr>
                        <a:t>FORTITUDE 102</a:t>
                      </a:r>
                      <a:endParaRPr lang="en-GB" sz="1200" b="0" i="0" baseline="30000" dirty="0">
                        <a:latin typeface="Arial" panose="020B0604020202020204" pitchFamily="34" charset="0"/>
                        <a:cs typeface="Arial" panose="020B0604020202020204" pitchFamily="34" charset="0"/>
                      </a:endParaRP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1b/3</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FGFR2b</a:t>
                      </a:r>
                    </a:p>
                  </a:txBody>
                  <a:tcPr marL="91453" marR="91453" anchor="ctr"/>
                </a:tc>
                <a:tc>
                  <a:txBody>
                    <a:bodyPr/>
                    <a:lstStyle/>
                    <a:p>
                      <a:pPr algn="ctr"/>
                      <a:r>
                        <a:rPr lang="en-GB" sz="1200" b="0" i="0" dirty="0">
                          <a:latin typeface="Arial" panose="020B0604020202020204" pitchFamily="34" charset="0"/>
                          <a:cs typeface="Arial" panose="020B0604020202020204" pitchFamily="34" charset="0"/>
                        </a:rPr>
                        <a:t>Bemarituzumab </a:t>
                      </a:r>
                    </a:p>
                  </a:txBody>
                  <a:tcPr marL="91453" marR="91453" anchor="ctr"/>
                </a:tc>
                <a:tc>
                  <a:txBody>
                    <a:bodyPr/>
                    <a:lstStyle/>
                    <a:p>
                      <a:pPr marL="171450" indent="-171450">
                        <a:spcAft>
                          <a:spcPts val="300"/>
                        </a:spcAft>
                        <a:buClr>
                          <a:schemeClr val="accent2"/>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Bemarituzumab with mFOLFOX6 and nivolumab</a:t>
                      </a:r>
                    </a:p>
                    <a:p>
                      <a:pPr marL="171450" indent="-171450">
                        <a:spcAft>
                          <a:spcPts val="300"/>
                        </a:spcAft>
                        <a:buClr>
                          <a:schemeClr val="accent2"/>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Placebo with mFOLFOX6 and nivolumab</a:t>
                      </a:r>
                    </a:p>
                  </a:txBody>
                  <a:tcPr marL="91453" marR="91453" anchor="ctr"/>
                </a:tc>
                <a:extLst>
                  <a:ext uri="{0D108BD9-81ED-4DB2-BD59-A6C34878D82A}">
                    <a16:rowId xmlns:a16="http://schemas.microsoft.com/office/drawing/2014/main" val="1955426775"/>
                  </a:ext>
                </a:extLst>
              </a:tr>
              <a:tr h="704541">
                <a:tc>
                  <a:txBody>
                    <a:bodyPr/>
                    <a:lstStyle/>
                    <a:p>
                      <a:r>
                        <a:rPr lang="en-GB" sz="1200" dirty="0">
                          <a:latin typeface="Arial" panose="020B0604020202020204" pitchFamily="34" charset="0"/>
                          <a:cs typeface="Arial" panose="020B0604020202020204" pitchFamily="34" charset="0"/>
                        </a:rPr>
                        <a:t>INTEGRATE IIB</a:t>
                      </a:r>
                    </a:p>
                  </a:txBody>
                  <a:tcPr/>
                </a:tc>
                <a:tc>
                  <a:txBody>
                    <a:bodyPr/>
                    <a:lstStyle/>
                    <a:p>
                      <a:pPr algn="ctr"/>
                      <a:r>
                        <a:rPr lang="en-GB" sz="1200" dirty="0">
                          <a:latin typeface="Arial" panose="020B0604020202020204" pitchFamily="34" charset="0"/>
                          <a:cs typeface="Arial" panose="020B0604020202020204" pitchFamily="34" charset="0"/>
                        </a:rPr>
                        <a:t>3</a:t>
                      </a:r>
                    </a:p>
                  </a:txBody>
                  <a:tcPr/>
                </a:tc>
                <a:tc>
                  <a:txBody>
                    <a:bodyPr/>
                    <a:lstStyle/>
                    <a:p>
                      <a:pPr algn="ctr"/>
                      <a:r>
                        <a:rPr lang="en-GB" sz="1200" dirty="0">
                          <a:latin typeface="Arial" panose="020B0604020202020204" pitchFamily="34" charset="0"/>
                          <a:cs typeface="Arial" panose="020B0604020202020204" pitchFamily="34" charset="0"/>
                        </a:rPr>
                        <a:t>Anti-angiogenic + PD-1</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200">
                          <a:latin typeface="Arial" panose="020B0604020202020204" pitchFamily="34" charset="0"/>
                          <a:cs typeface="Arial" panose="020B0604020202020204" pitchFamily="34" charset="0"/>
                        </a:rPr>
                        <a:t>Regorafenib</a:t>
                      </a:r>
                      <a:endParaRPr lang="en-GB" sz="1200" dirty="0">
                        <a:latin typeface="Arial" panose="020B0604020202020204" pitchFamily="34" charset="0"/>
                        <a:cs typeface="Arial" panose="020B0604020202020204" pitchFamily="34" charset="0"/>
                      </a:endParaRPr>
                    </a:p>
                    <a:p>
                      <a:pPr algn="ctr"/>
                      <a:endParaRPr lang="en-GB" sz="1200" dirty="0">
                        <a:latin typeface="Arial" panose="020B0604020202020204" pitchFamily="34" charset="0"/>
                        <a:cs typeface="Arial" panose="020B0604020202020204" pitchFamily="34" charset="0"/>
                      </a:endParaRPr>
                    </a:p>
                  </a:txBody>
                  <a:tcPr/>
                </a:tc>
                <a:tc>
                  <a:txBody>
                    <a:bodyPr/>
                    <a:lstStyle/>
                    <a:p>
                      <a:pPr marL="171450" indent="-171450" algn="l" defTabSz="457200" rtl="0" eaLnBrk="1" latinLnBrk="0" hangingPunct="1">
                        <a:buClr>
                          <a:schemeClr val="accent1"/>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Regorafenib plus nivolumab</a:t>
                      </a:r>
                    </a:p>
                    <a:p>
                      <a:pPr marL="171450" indent="-171450" algn="l" defTabSz="457200" rtl="0" eaLnBrk="1" latinLnBrk="0" hangingPunct="1">
                        <a:buClr>
                          <a:schemeClr val="accent1"/>
                        </a:buClr>
                        <a:buFont typeface="Arial" panose="020B0604020202020204" pitchFamily="34" charset="0"/>
                        <a:buChar char="•"/>
                      </a:pPr>
                      <a:r>
                        <a:rPr lang="en-GB" sz="1200" b="0" i="0" kern="1200" dirty="0">
                          <a:solidFill>
                            <a:schemeClr val="dk1"/>
                          </a:solidFill>
                          <a:effectLst/>
                          <a:latin typeface="Arial" panose="020B0604020202020204" pitchFamily="34" charset="0"/>
                          <a:ea typeface="+mn-ea"/>
                          <a:cs typeface="Arial" panose="020B0604020202020204" pitchFamily="34" charset="0"/>
                        </a:rPr>
                        <a:t>Standard of care </a:t>
                      </a:r>
                    </a:p>
                    <a:p>
                      <a:endParaRPr lang="en-GB"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703865383"/>
                  </a:ext>
                </a:extLst>
              </a:tr>
            </a:tbl>
          </a:graphicData>
        </a:graphic>
      </p:graphicFrame>
    </p:spTree>
    <p:extLst>
      <p:ext uri="{BB962C8B-B14F-4D97-AF65-F5344CB8AC3E}">
        <p14:creationId xmlns:p14="http://schemas.microsoft.com/office/powerpoint/2010/main" val="2419747322"/>
      </p:ext>
    </p:extLst>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B31B9-95ED-064A-90DD-7D2331BAB660}"/>
              </a:ext>
            </a:extLst>
          </p:cNvPr>
          <p:cNvSpPr>
            <a:spLocks noGrp="1"/>
          </p:cNvSpPr>
          <p:nvPr>
            <p:ph type="title"/>
          </p:nvPr>
        </p:nvSpPr>
        <p:spPr/>
        <p:txBody>
          <a:bodyPr/>
          <a:lstStyle/>
          <a:p>
            <a:r>
              <a:rPr lang="en-GB" dirty="0"/>
              <a:t>Advanced refractory gastroesophageal cancer </a:t>
            </a:r>
          </a:p>
        </p:txBody>
      </p:sp>
      <p:pic>
        <p:nvPicPr>
          <p:cNvPr id="12" name="Content Placeholder 11" descr="Graphical user interface, text, application, chat or text message&#10;&#10;Description automatically generated">
            <a:extLst>
              <a:ext uri="{FF2B5EF4-FFF2-40B4-BE49-F238E27FC236}">
                <a16:creationId xmlns:a16="http://schemas.microsoft.com/office/drawing/2014/main" id="{D41E6E82-5C96-BF32-5E48-D94EBDC24219}"/>
              </a:ext>
            </a:extLst>
          </p:cNvPr>
          <p:cNvPicPr>
            <a:picLocks noGrp="1" noChangeAspect="1"/>
          </p:cNvPicPr>
          <p:nvPr>
            <p:ph sz="quarter" idx="15"/>
          </p:nvPr>
        </p:nvPicPr>
        <p:blipFill>
          <a:blip r:embed="rId3" cstate="email">
            <a:extLst>
              <a:ext uri="{28A0092B-C50C-407E-A947-70E740481C1C}">
                <a14:useLocalDpi xmlns:a14="http://schemas.microsoft.com/office/drawing/2010/main"/>
              </a:ext>
            </a:extLst>
          </a:blip>
          <a:stretch>
            <a:fillRect/>
          </a:stretch>
        </p:blipFill>
        <p:spPr>
          <a:xfrm>
            <a:off x="5156211" y="1582727"/>
            <a:ext cx="6825349" cy="3266540"/>
          </a:xfrm>
        </p:spPr>
      </p:pic>
      <p:sp>
        <p:nvSpPr>
          <p:cNvPr id="7" name="Content Placeholder 9">
            <a:extLst>
              <a:ext uri="{FF2B5EF4-FFF2-40B4-BE49-F238E27FC236}">
                <a16:creationId xmlns:a16="http://schemas.microsoft.com/office/drawing/2014/main" id="{E5573710-B63F-FFAE-DF51-0F2B4C5DDA0E}"/>
              </a:ext>
            </a:extLst>
          </p:cNvPr>
          <p:cNvSpPr>
            <a:spLocks noGrp="1"/>
          </p:cNvSpPr>
          <p:nvPr>
            <p:ph sz="quarter" idx="14"/>
          </p:nvPr>
        </p:nvSpPr>
        <p:spPr>
          <a:xfrm>
            <a:off x="621431" y="746824"/>
            <a:ext cx="10962216" cy="348279"/>
          </a:xfrm>
        </p:spPr>
        <p:txBody>
          <a:bodyPr>
            <a:normAutofit fontScale="85000" lnSpcReduction="10000"/>
          </a:bodyPr>
          <a:lstStyle/>
          <a:p>
            <a:pPr marL="0" indent="0">
              <a:buNone/>
            </a:pPr>
            <a:r>
              <a:rPr lang="en-GB" sz="1800" dirty="0"/>
              <a:t>INTEGRATE </a:t>
            </a:r>
            <a:r>
              <a:rPr lang="en-GB" sz="1800" dirty="0" err="1"/>
              <a:t>IIa</a:t>
            </a:r>
            <a:r>
              <a:rPr lang="en-GB" sz="1800" dirty="0"/>
              <a:t> Phase III International, multi-centre, randomised controlled clinical trial: Regorafenib vs best supportive care </a:t>
            </a:r>
            <a:endParaRPr lang="en-GB" sz="1800" dirty="0">
              <a:highlight>
                <a:srgbClr val="FFFF00"/>
              </a:highlight>
            </a:endParaRPr>
          </a:p>
        </p:txBody>
      </p:sp>
      <p:sp>
        <p:nvSpPr>
          <p:cNvPr id="10" name="Content Placeholder 10">
            <a:extLst>
              <a:ext uri="{FF2B5EF4-FFF2-40B4-BE49-F238E27FC236}">
                <a16:creationId xmlns:a16="http://schemas.microsoft.com/office/drawing/2014/main" id="{84156FEA-B587-BD77-F44B-05F340B7CE0A}"/>
              </a:ext>
            </a:extLst>
          </p:cNvPr>
          <p:cNvSpPr txBox="1">
            <a:spLocks/>
          </p:cNvSpPr>
          <p:nvPr/>
        </p:nvSpPr>
        <p:spPr>
          <a:xfrm>
            <a:off x="602278" y="1235501"/>
            <a:ext cx="4334272" cy="3945824"/>
          </a:xfrm>
          <a:prstGeom prst="rect">
            <a:avLst/>
          </a:prstGeom>
        </p:spPr>
        <p:txBody>
          <a:bodyPr vert="horz" lIns="0" tIns="0" rIns="0" bIns="0" rtlCol="0">
            <a:normAutofit fontScale="77500" lnSpcReduction="20000"/>
          </a:bodyPr>
          <a:lst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accent1"/>
                </a:solidFill>
              </a:rPr>
              <a:t>Regorafenib improved OS:</a:t>
            </a:r>
          </a:p>
          <a:p>
            <a:pPr lvl="1"/>
            <a:r>
              <a:rPr lang="en-GB" dirty="0"/>
              <a:t>HR 0.70 (95% CI: 0.56-0.87; p=0.001) in the pooled study population (INTEGRATE and INTEGRATE </a:t>
            </a:r>
            <a:r>
              <a:rPr lang="en-GB" dirty="0" err="1"/>
              <a:t>IIa</a:t>
            </a:r>
            <a:r>
              <a:rPr lang="en-GB" dirty="0"/>
              <a:t>); no heterogeneity observed (p=0.90)</a:t>
            </a:r>
          </a:p>
          <a:p>
            <a:pPr lvl="1"/>
            <a:r>
              <a:rPr lang="en-GB" dirty="0"/>
              <a:t>After 238 events in INTEGRATE </a:t>
            </a:r>
            <a:r>
              <a:rPr lang="en-GB" dirty="0" err="1"/>
              <a:t>IIa</a:t>
            </a:r>
            <a:r>
              <a:rPr lang="en-GB" dirty="0"/>
              <a:t>, </a:t>
            </a:r>
            <a:r>
              <a:rPr lang="en-GB" dirty="0">
                <a:solidFill>
                  <a:schemeClr val="accent1"/>
                </a:solidFill>
              </a:rPr>
              <a:t>OS HR 0.68 </a:t>
            </a:r>
            <a:r>
              <a:rPr lang="en-GB" dirty="0"/>
              <a:t>with </a:t>
            </a:r>
            <a:r>
              <a:rPr lang="en-GB" dirty="0">
                <a:solidFill>
                  <a:schemeClr val="accent1"/>
                </a:solidFill>
              </a:rPr>
              <a:t>12-month survival of 19% vs 6%</a:t>
            </a:r>
          </a:p>
          <a:p>
            <a:pPr lvl="1"/>
            <a:r>
              <a:rPr lang="en-GB" dirty="0"/>
              <a:t>No statistically significant regional difference (Asia vs non-Asia), with benefit seen in all pre-specified sub-groups</a:t>
            </a:r>
          </a:p>
          <a:p>
            <a:r>
              <a:rPr lang="en-GB" dirty="0">
                <a:solidFill>
                  <a:schemeClr val="accent1"/>
                </a:solidFill>
              </a:rPr>
              <a:t>Regorafenib improved PFS</a:t>
            </a:r>
            <a:r>
              <a:rPr lang="en-GB" dirty="0"/>
              <a:t>: HR=0.53; 95% CI: 0.40-0.70; p&lt;0.0001)</a:t>
            </a:r>
          </a:p>
          <a:p>
            <a:r>
              <a:rPr lang="en-GB" dirty="0">
                <a:solidFill>
                  <a:schemeClr val="accent1"/>
                </a:solidFill>
              </a:rPr>
              <a:t>Regorafenib delays deterioration in global QoL </a:t>
            </a:r>
            <a:r>
              <a:rPr lang="en-GB" dirty="0"/>
              <a:t>compared with PBO (p=0.0043)</a:t>
            </a:r>
          </a:p>
          <a:p>
            <a:r>
              <a:rPr lang="en-GB" dirty="0">
                <a:solidFill>
                  <a:schemeClr val="accent1"/>
                </a:solidFill>
              </a:rPr>
              <a:t>Regorafenib toxicity profile was similar to that seen in previous reports</a:t>
            </a:r>
          </a:p>
          <a:p>
            <a:pPr marL="0" indent="0">
              <a:buNone/>
            </a:pPr>
            <a:endParaRPr lang="en-GB" dirty="0">
              <a:solidFill>
                <a:schemeClr val="accent1"/>
              </a:solidFill>
            </a:endParaRPr>
          </a:p>
        </p:txBody>
      </p:sp>
      <p:sp>
        <p:nvSpPr>
          <p:cNvPr id="15" name="TextBox 14">
            <a:extLst>
              <a:ext uri="{FF2B5EF4-FFF2-40B4-BE49-F238E27FC236}">
                <a16:creationId xmlns:a16="http://schemas.microsoft.com/office/drawing/2014/main" id="{C793D9CC-9C31-8BA3-E9A0-D917089FE9AD}"/>
              </a:ext>
            </a:extLst>
          </p:cNvPr>
          <p:cNvSpPr txBox="1"/>
          <p:nvPr/>
        </p:nvSpPr>
        <p:spPr>
          <a:xfrm>
            <a:off x="421359" y="5513382"/>
            <a:ext cx="11362359" cy="938719"/>
          </a:xfrm>
          <a:prstGeom prst="rect">
            <a:avLst/>
          </a:prstGeom>
          <a:noFill/>
        </p:spPr>
        <p:txBody>
          <a:bodyPr wrap="square">
            <a:spAutoFit/>
          </a:bodyPr>
          <a:lstStyle/>
          <a:p>
            <a:r>
              <a:rPr lang="en-GB" sz="1100" dirty="0">
                <a:solidFill>
                  <a:schemeClr val="tx2"/>
                </a:solidFill>
                <a:latin typeface="Arial" panose="020B0604020202020204" pitchFamily="34" charset="0"/>
                <a:cs typeface="Arial" panose="020B0604020202020204" pitchFamily="34" charset="0"/>
              </a:rPr>
              <a:t>AGOC, advanced gastro-oesophageal cancer; ECOG PS, Eastern Cooperative Oncology Group performance status; EORTC, European Organisation for Research and Treatment of Cancer; IV, intravenous; OS, overall survival; PFS, progression-free survival; QoL, quality of life; R, randomisation; RCT, randomised controlled trial; VEGF, vascular endothelial growth factor;QLQ-C30, EORTC core quality of life questionnaire; QLQ-STO22, EORTC-QLQ-stomach module; QoL, quality of life; R, randomisation; VEGF, vascular endothelial growth factor</a:t>
            </a:r>
          </a:p>
          <a:p>
            <a:r>
              <a:rPr lang="en-GB" sz="1100" dirty="0" err="1">
                <a:solidFill>
                  <a:schemeClr val="tx2"/>
                </a:solidFill>
                <a:effectLst/>
                <a:latin typeface="Arial" panose="020B0604020202020204" pitchFamily="34" charset="0"/>
                <a:cs typeface="Arial" panose="020B0604020202020204" pitchFamily="34" charset="0"/>
              </a:rPr>
              <a:t>Pavlakis</a:t>
            </a:r>
            <a:r>
              <a:rPr lang="en-GB" sz="1100" dirty="0">
                <a:solidFill>
                  <a:schemeClr val="tx2"/>
                </a:solidFill>
                <a:effectLst/>
                <a:latin typeface="Arial" panose="020B0604020202020204" pitchFamily="34" charset="0"/>
                <a:cs typeface="Arial" panose="020B0604020202020204" pitchFamily="34" charset="0"/>
              </a:rPr>
              <a:t> N, et al. ASCO GI 2023. Abstract #LBA294; </a:t>
            </a:r>
            <a:r>
              <a:rPr lang="en-GB" sz="1100" dirty="0">
                <a:solidFill>
                  <a:schemeClr val="tx2"/>
                </a:solidFill>
                <a:latin typeface="Arial" panose="020B0604020202020204" pitchFamily="34" charset="0"/>
                <a:cs typeface="Arial" panose="020B0604020202020204" pitchFamily="34" charset="0"/>
              </a:rPr>
              <a:t>https://clinicaltrials.gov/ct2/show/NCT02773524; https://</a:t>
            </a:r>
            <a:r>
              <a:rPr lang="en-GB" sz="1100" dirty="0" err="1">
                <a:solidFill>
                  <a:schemeClr val="tx2"/>
                </a:solidFill>
                <a:latin typeface="Arial" panose="020B0604020202020204" pitchFamily="34" charset="0"/>
                <a:cs typeface="Arial" panose="020B0604020202020204" pitchFamily="34" charset="0"/>
              </a:rPr>
              <a:t>clinicaltrials.gov</a:t>
            </a:r>
            <a:r>
              <a:rPr lang="en-GB" sz="1100" dirty="0">
                <a:solidFill>
                  <a:schemeClr val="tx2"/>
                </a:solidFill>
                <a:latin typeface="Arial" panose="020B0604020202020204" pitchFamily="34" charset="0"/>
                <a:cs typeface="Arial" panose="020B0604020202020204" pitchFamily="34" charset="0"/>
              </a:rPr>
              <a:t>/ct2/show/NCT04879368</a:t>
            </a:r>
            <a:endParaRPr lang="en-GB" sz="1100" dirty="0">
              <a:solidFill>
                <a:schemeClr val="tx2"/>
              </a:solidFill>
              <a:effectLst/>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1D20546D-3410-D667-7092-3E196809CD58}"/>
              </a:ext>
            </a:extLst>
          </p:cNvPr>
          <p:cNvSpPr txBox="1"/>
          <p:nvPr/>
        </p:nvSpPr>
        <p:spPr>
          <a:xfrm>
            <a:off x="559993" y="4782342"/>
            <a:ext cx="9952497" cy="584775"/>
          </a:xfrm>
          <a:prstGeom prst="rect">
            <a:avLst/>
          </a:prstGeom>
          <a:noFill/>
        </p:spPr>
        <p:txBody>
          <a:bodyPr wrap="square">
            <a:spAutoFit/>
          </a:bodyPr>
          <a:lstStyle/>
          <a:p>
            <a:pPr marL="285750" indent="-285750">
              <a:buClr>
                <a:schemeClr val="accent1"/>
              </a:buClr>
              <a:buFont typeface="Arial" panose="020B0604020202020204" pitchFamily="34" charset="0"/>
              <a:buChar char="•"/>
            </a:pPr>
            <a:r>
              <a:rPr lang="en-GB" sz="1600" dirty="0">
                <a:solidFill>
                  <a:schemeClr val="tx2"/>
                </a:solidFill>
                <a:latin typeface="Arial" panose="020B0604020202020204" pitchFamily="34" charset="0"/>
                <a:cs typeface="Arial" panose="020B0604020202020204" pitchFamily="34" charset="0"/>
              </a:rPr>
              <a:t>INTEGRATE IIb is an ongoing international Phase III study in pre-treated patients with AGOC comparing regorafenib + nivolumab to standard chemotherapy (</a:t>
            </a:r>
            <a:r>
              <a:rPr lang="en-GB" sz="1600" dirty="0">
                <a:solidFill>
                  <a:schemeClr val="tx2"/>
                </a:solidFill>
                <a:effectLst/>
                <a:latin typeface="Arial" panose="020B0604020202020204" pitchFamily="34" charset="0"/>
                <a:cs typeface="Arial" panose="020B0604020202020204" pitchFamily="34" charset="0"/>
              </a:rPr>
              <a:t>NCT04879368)</a:t>
            </a:r>
          </a:p>
        </p:txBody>
      </p:sp>
    </p:spTree>
    <p:extLst>
      <p:ext uri="{BB962C8B-B14F-4D97-AF65-F5344CB8AC3E}">
        <p14:creationId xmlns:p14="http://schemas.microsoft.com/office/powerpoint/2010/main" val="2750828630"/>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6F020A-22EE-D24B-A090-712CE2BCF150}"/>
              </a:ext>
            </a:extLst>
          </p:cNvPr>
          <p:cNvSpPr>
            <a:spLocks noGrp="1"/>
          </p:cNvSpPr>
          <p:nvPr>
            <p:ph type="title"/>
          </p:nvPr>
        </p:nvSpPr>
        <p:spPr/>
        <p:txBody>
          <a:bodyPr/>
          <a:lstStyle/>
          <a:p>
            <a:r>
              <a:rPr lang="en-US" dirty="0"/>
              <a:t>Conclusion</a:t>
            </a:r>
          </a:p>
        </p:txBody>
      </p:sp>
      <p:sp>
        <p:nvSpPr>
          <p:cNvPr id="3" name="Content Placeholder 2">
            <a:extLst>
              <a:ext uri="{FF2B5EF4-FFF2-40B4-BE49-F238E27FC236}">
                <a16:creationId xmlns:a16="http://schemas.microsoft.com/office/drawing/2014/main" id="{10898E67-FB53-5642-A09D-B73AEAC2B837}"/>
              </a:ext>
            </a:extLst>
          </p:cNvPr>
          <p:cNvSpPr>
            <a:spLocks noGrp="1"/>
          </p:cNvSpPr>
          <p:nvPr>
            <p:ph sz="quarter" idx="14"/>
          </p:nvPr>
        </p:nvSpPr>
        <p:spPr/>
        <p:txBody>
          <a:bodyPr>
            <a:normAutofit/>
          </a:bodyPr>
          <a:lstStyle/>
          <a:p>
            <a:r>
              <a:rPr lang="en-US" sz="1600" dirty="0"/>
              <a:t>Anti-PD-1 therapy improves survival &amp; transforms patient lives</a:t>
            </a:r>
          </a:p>
          <a:p>
            <a:r>
              <a:rPr lang="en-US" sz="1600" dirty="0"/>
              <a:t>Greater magnitude of benefit in biomarker enriched populations</a:t>
            </a:r>
          </a:p>
          <a:p>
            <a:r>
              <a:rPr lang="en-US" sz="1600" dirty="0"/>
              <a:t>Critical to continue to test for HER2, MSI, PD-L1 and now CLD18.2</a:t>
            </a:r>
          </a:p>
          <a:p>
            <a:r>
              <a:rPr lang="en-US" sz="1600" dirty="0"/>
              <a:t>Zolbetuximab + mFOLFOX6 is a new </a:t>
            </a:r>
            <a:r>
              <a:rPr lang="en-US" altLang="ja-JP" sz="1600" dirty="0"/>
              <a:t>potential </a:t>
            </a:r>
            <a:r>
              <a:rPr lang="en-US" sz="1600" dirty="0"/>
              <a:t>treatment for a biomarker-based subgroup of patients with CLDN18.2+/HER2− </a:t>
            </a:r>
          </a:p>
          <a:p>
            <a:r>
              <a:rPr lang="en-US" sz="1600" dirty="0"/>
              <a:t>Priority remains in first-line setting </a:t>
            </a:r>
          </a:p>
          <a:p>
            <a:pPr lvl="1"/>
            <a:r>
              <a:rPr lang="en-US" sz="1600" dirty="0"/>
              <a:t>Immune check point blockade for MSI-H and PDL CPS </a:t>
            </a:r>
            <a:r>
              <a:rPr lang="en-US" sz="1600" u="sng" dirty="0"/>
              <a:t>&gt;</a:t>
            </a:r>
            <a:r>
              <a:rPr lang="en-US" sz="1600" dirty="0"/>
              <a:t>5 tumors </a:t>
            </a:r>
          </a:p>
          <a:p>
            <a:pPr lvl="1"/>
            <a:r>
              <a:rPr lang="en-US" sz="1600" dirty="0"/>
              <a:t>Dual HER2/PD-1 blockade in HER2-positive tumors</a:t>
            </a:r>
          </a:p>
          <a:p>
            <a:pPr lvl="1"/>
            <a:r>
              <a:rPr lang="en-US" sz="1600" dirty="0"/>
              <a:t>In patients with unknow CLD18.2  immune check point blockade  </a:t>
            </a:r>
          </a:p>
          <a:p>
            <a:r>
              <a:rPr lang="en-US" sz="1600" dirty="0"/>
              <a:t>The next generation  of CLD18.2 inhibitors show potential for deeper responses and synergy with anti-PD-1 therapy</a:t>
            </a:r>
          </a:p>
          <a:p>
            <a:r>
              <a:rPr lang="en-US" sz="1600" dirty="0"/>
              <a:t>The future is bright for gastric cancer biomarker selected strategies</a:t>
            </a:r>
          </a:p>
        </p:txBody>
      </p:sp>
      <p:sp>
        <p:nvSpPr>
          <p:cNvPr id="9" name="Content Placeholder 8">
            <a:extLst>
              <a:ext uri="{FF2B5EF4-FFF2-40B4-BE49-F238E27FC236}">
                <a16:creationId xmlns:a16="http://schemas.microsoft.com/office/drawing/2014/main" id="{A06A8100-C221-8F40-B4F5-E8FF49077238}"/>
              </a:ext>
            </a:extLst>
          </p:cNvPr>
          <p:cNvSpPr>
            <a:spLocks noGrp="1"/>
          </p:cNvSpPr>
          <p:nvPr>
            <p:ph sz="quarter" idx="15"/>
          </p:nvPr>
        </p:nvSpPr>
        <p:spPr/>
        <p:txBody>
          <a:bodyPr anchor="b"/>
          <a:lstStyle/>
          <a:p>
            <a:r>
              <a:rPr lang="en-GB" sz="1200" dirty="0">
                <a:solidFill>
                  <a:schemeClr val="tx2"/>
                </a:solidFill>
              </a:rPr>
              <a:t>CLD18.2, claudin 18.2; EGFR, epidermal growth factor receptor; FGFR2a, fibroblast growth factor receptor 2a; FOLFOX, fluorouracil (5-FU), leucovorin, oxaliplatin; HER2, human epidermal growth factor receptor 2; </a:t>
            </a:r>
            <a:r>
              <a:rPr lang="en-US" sz="1200" dirty="0">
                <a:solidFill>
                  <a:schemeClr val="tx2"/>
                </a:solidFill>
              </a:rPr>
              <a:t>mFOLFOX6, modified FOLFOX regimen; </a:t>
            </a:r>
            <a:r>
              <a:rPr lang="en-GB" sz="1200" dirty="0">
                <a:solidFill>
                  <a:schemeClr val="tx2"/>
                </a:solidFill>
              </a:rPr>
              <a:t>MSI, microsatellite instability; </a:t>
            </a:r>
            <a:r>
              <a:rPr lang="en-GB" dirty="0">
                <a:solidFill>
                  <a:schemeClr val="tx2"/>
                </a:solidFill>
              </a:rPr>
              <a:t>PD-1, programmed cell death protein; </a:t>
            </a:r>
            <a:r>
              <a:rPr lang="en-US" sz="1200" dirty="0">
                <a:solidFill>
                  <a:schemeClr val="tx2"/>
                </a:solidFill>
                <a:sym typeface="Arial"/>
              </a:rPr>
              <a:t>PD‑L1, </a:t>
            </a:r>
            <a:r>
              <a:rPr lang="en-GB" sz="1200" dirty="0">
                <a:solidFill>
                  <a:schemeClr val="tx2"/>
                </a:solidFill>
              </a:rPr>
              <a:t>programmed death-ligand 1</a:t>
            </a:r>
            <a:endParaRPr lang="en-GB" dirty="0">
              <a:solidFill>
                <a:schemeClr val="tx2"/>
              </a:solidFill>
            </a:endParaRPr>
          </a:p>
        </p:txBody>
      </p:sp>
    </p:spTree>
    <p:extLst>
      <p:ext uri="{BB962C8B-B14F-4D97-AF65-F5344CB8AC3E}">
        <p14:creationId xmlns:p14="http://schemas.microsoft.com/office/powerpoint/2010/main" val="2373937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3" cstate="email">
            <a:extLst>
              <a:ext uri="{28A0092B-C50C-407E-A947-70E740481C1C}">
                <a14:useLocalDpi xmlns:a14="http://schemas.microsoft.com/office/drawing/2010/main"/>
              </a:ext>
            </a:extLst>
          </a:blip>
          <a:stretch>
            <a:fillRect/>
          </a:stretch>
        </p:blipFill>
        <p:spPr>
          <a:xfrm>
            <a:off x="1517596" y="1178560"/>
            <a:ext cx="9156809" cy="5193410"/>
          </a:xfrm>
          <a:prstGeom prst="rect">
            <a:avLst/>
          </a:prstGeom>
        </p:spPr>
      </p:pic>
      <p:sp>
        <p:nvSpPr>
          <p:cNvPr id="3" name="object 3"/>
          <p:cNvSpPr txBox="1">
            <a:spLocks noGrp="1"/>
          </p:cNvSpPr>
          <p:nvPr>
            <p:ph type="title"/>
          </p:nvPr>
        </p:nvSpPr>
        <p:spPr>
          <a:prstGeom prst="rect">
            <a:avLst/>
          </a:prstGeom>
        </p:spPr>
        <p:txBody>
          <a:bodyPr vert="horz" wrap="square" lIns="0" tIns="12700" rIns="0" bIns="0" rtlCol="0">
            <a:spAutoFit/>
          </a:bodyPr>
          <a:lstStyle/>
          <a:p>
            <a:pPr marL="20320" algn="ctr">
              <a:lnSpc>
                <a:spcPts val="2260"/>
              </a:lnSpc>
              <a:spcBef>
                <a:spcPts val="100"/>
              </a:spcBef>
            </a:pPr>
            <a:r>
              <a:rPr sz="1900" b="1" spc="-10" dirty="0">
                <a:solidFill>
                  <a:srgbClr val="C8440C"/>
                </a:solidFill>
                <a:latin typeface="Arial"/>
                <a:cs typeface="Arial"/>
              </a:rPr>
              <a:t>Twitter:</a:t>
            </a:r>
            <a:r>
              <a:rPr sz="1900" b="1" spc="-75" dirty="0">
                <a:solidFill>
                  <a:srgbClr val="C8440C"/>
                </a:solidFill>
                <a:latin typeface="Arial"/>
                <a:cs typeface="Arial"/>
              </a:rPr>
              <a:t> </a:t>
            </a:r>
            <a:r>
              <a:rPr sz="1900" b="1" spc="-10" dirty="0">
                <a:solidFill>
                  <a:srgbClr val="C8440C"/>
                </a:solidFill>
                <a:latin typeface="Arial"/>
                <a:cs typeface="Arial"/>
              </a:rPr>
              <a:t>@yjanjigianMD</a:t>
            </a:r>
            <a:endParaRPr sz="1900" dirty="0">
              <a:latin typeface="Arial"/>
              <a:cs typeface="Arial"/>
            </a:endParaRPr>
          </a:p>
          <a:p>
            <a:pPr algn="ctr">
              <a:lnSpc>
                <a:spcPts val="3340"/>
              </a:lnSpc>
            </a:pPr>
            <a:r>
              <a:rPr dirty="0"/>
              <a:t>Thank</a:t>
            </a:r>
            <a:r>
              <a:rPr spc="-10" dirty="0"/>
              <a:t> </a:t>
            </a:r>
            <a:r>
              <a:rPr dirty="0"/>
              <a:t>you</a:t>
            </a:r>
            <a:r>
              <a:rPr spc="10" dirty="0"/>
              <a:t> </a:t>
            </a:r>
            <a:r>
              <a:rPr dirty="0"/>
              <a:t>for</a:t>
            </a:r>
            <a:r>
              <a:rPr spc="5" dirty="0"/>
              <a:t> </a:t>
            </a:r>
            <a:r>
              <a:rPr dirty="0"/>
              <a:t>your</a:t>
            </a:r>
            <a:r>
              <a:rPr spc="10" dirty="0"/>
              <a:t> </a:t>
            </a:r>
            <a:r>
              <a:rPr spc="-10" dirty="0"/>
              <a:t>attention</a:t>
            </a:r>
          </a:p>
        </p:txBody>
      </p:sp>
    </p:spTree>
    <p:extLst>
      <p:ext uri="{BB962C8B-B14F-4D97-AF65-F5344CB8AC3E}">
        <p14:creationId xmlns:p14="http://schemas.microsoft.com/office/powerpoint/2010/main" val="770944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65F2CD-DBD2-7FB4-9AC8-388DA17B1D6A}"/>
              </a:ext>
            </a:extLst>
          </p:cNvPr>
          <p:cNvSpPr>
            <a:spLocks noGrp="1"/>
          </p:cNvSpPr>
          <p:nvPr>
            <p:ph type="title"/>
          </p:nvPr>
        </p:nvSpPr>
        <p:spPr>
          <a:xfrm>
            <a:off x="609600" y="274638"/>
            <a:ext cx="10972800" cy="2927350"/>
          </a:xfrm>
        </p:spPr>
        <p:txBody>
          <a:bodyPr/>
          <a:lstStyle/>
          <a:p>
            <a:r>
              <a:rPr lang="en-US" dirty="0"/>
              <a:t>Non-metastatic</a:t>
            </a:r>
            <a:br>
              <a:rPr lang="en-US" dirty="0"/>
            </a:br>
            <a:r>
              <a:rPr lang="en-US" dirty="0"/>
              <a:t>Gastroesophageal Cancers</a:t>
            </a:r>
            <a:endParaRPr lang="en-US" sz="2200" dirty="0"/>
          </a:p>
        </p:txBody>
      </p:sp>
      <p:sp>
        <p:nvSpPr>
          <p:cNvPr id="7" name="Subtitle 6">
            <a:extLst>
              <a:ext uri="{FF2B5EF4-FFF2-40B4-BE49-F238E27FC236}">
                <a16:creationId xmlns:a16="http://schemas.microsoft.com/office/drawing/2014/main" id="{26106EA5-B31C-564B-A858-F9C4059D83FA}"/>
              </a:ext>
            </a:extLst>
          </p:cNvPr>
          <p:cNvSpPr>
            <a:spLocks noGrp="1"/>
          </p:cNvSpPr>
          <p:nvPr>
            <p:ph type="subTitle" idx="1"/>
          </p:nvPr>
        </p:nvSpPr>
        <p:spPr/>
        <p:txBody>
          <a:bodyPr/>
          <a:lstStyle/>
          <a:p>
            <a:r>
              <a:rPr lang="en-US" b="1" dirty="0"/>
              <a:t>Sam Klempner, MD</a:t>
            </a:r>
            <a:br>
              <a:rPr lang="en-US" b="1" dirty="0"/>
            </a:br>
            <a:r>
              <a:rPr lang="en-US" sz="2200" b="1" dirty="0"/>
              <a:t>MGH Cancer Center</a:t>
            </a:r>
            <a:br>
              <a:rPr lang="en-US" sz="2200" b="1" dirty="0"/>
            </a:br>
            <a:r>
              <a:rPr lang="en-US" sz="2200" b="1" dirty="0"/>
              <a:t>Boston, MA, USA</a:t>
            </a:r>
            <a:endParaRPr lang="en-GB" sz="2200" b="1" dirty="0"/>
          </a:p>
        </p:txBody>
      </p:sp>
      <p:pic>
        <p:nvPicPr>
          <p:cNvPr id="3" name="Picture 2">
            <a:extLst>
              <a:ext uri="{FF2B5EF4-FFF2-40B4-BE49-F238E27FC236}">
                <a16:creationId xmlns:a16="http://schemas.microsoft.com/office/drawing/2014/main" id="{10967E26-7C19-ED5B-41A4-A76E2977F1FB}"/>
              </a:ext>
            </a:extLst>
          </p:cNvPr>
          <p:cNvPicPr>
            <a:picLocks noChangeAspect="1"/>
          </p:cNvPicPr>
          <p:nvPr/>
        </p:nvPicPr>
        <p:blipFill>
          <a:blip r:embed="rId3"/>
          <a:stretch>
            <a:fillRect/>
          </a:stretch>
        </p:blipFill>
        <p:spPr>
          <a:xfrm>
            <a:off x="5205907" y="2456603"/>
            <a:ext cx="1780186" cy="1944793"/>
          </a:xfrm>
          <a:prstGeom prst="rect">
            <a:avLst/>
          </a:prstGeom>
        </p:spPr>
      </p:pic>
    </p:spTree>
    <p:extLst>
      <p:ext uri="{BB962C8B-B14F-4D97-AF65-F5344CB8AC3E}">
        <p14:creationId xmlns:p14="http://schemas.microsoft.com/office/powerpoint/2010/main" val="1188941332"/>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Case #1: Localised Gastric Cancer</a:t>
            </a:r>
          </a:p>
        </p:txBody>
      </p:sp>
      <p:sp>
        <p:nvSpPr>
          <p:cNvPr id="3" name="Content Placeholder 2">
            <a:extLst>
              <a:ext uri="{FF2B5EF4-FFF2-40B4-BE49-F238E27FC236}">
                <a16:creationId xmlns:a16="http://schemas.microsoft.com/office/drawing/2014/main" id="{8EB26D01-A2D2-F1DB-2050-0B445B104963}"/>
              </a:ext>
            </a:extLst>
          </p:cNvPr>
          <p:cNvSpPr>
            <a:spLocks noGrp="1"/>
          </p:cNvSpPr>
          <p:nvPr>
            <p:ph sz="quarter" idx="14"/>
          </p:nvPr>
        </p:nvSpPr>
        <p:spPr/>
        <p:txBody>
          <a:bodyPr/>
          <a:lstStyle/>
          <a:p>
            <a:pPr marL="0" indent="0">
              <a:buNone/>
            </a:pPr>
            <a:r>
              <a:rPr lang="en-GB" b="1" dirty="0">
                <a:solidFill>
                  <a:schemeClr val="accent1"/>
                </a:solidFill>
              </a:rPr>
              <a:t>History of present illness : 77-year-old male presents with fatigue and anaemia and is found to have a 4 cm ulcer in the gastric fundus, biopsies with moderately differentiated adenocarcinoma. ECOG 1</a:t>
            </a:r>
            <a:br>
              <a:rPr lang="en-GB" b="1" dirty="0">
                <a:solidFill>
                  <a:schemeClr val="accent1"/>
                </a:solidFill>
              </a:rPr>
            </a:br>
            <a:endParaRPr lang="en-GB" dirty="0">
              <a:solidFill>
                <a:schemeClr val="accent1"/>
              </a:solidFill>
            </a:endParaRPr>
          </a:p>
          <a:p>
            <a:r>
              <a:rPr lang="en-GB" dirty="0"/>
              <a:t>PMH: HTN, Left 5th finger amputation (lost a bet), hyperlipidaemia</a:t>
            </a:r>
          </a:p>
          <a:p>
            <a:r>
              <a:rPr lang="en-GB" dirty="0"/>
              <a:t>Labs: Fe-deficiency anaemia, otherwise WNL</a:t>
            </a:r>
          </a:p>
          <a:p>
            <a:r>
              <a:rPr lang="en-GB" dirty="0"/>
              <a:t>FH: No history GI cancers, father with lung cancer</a:t>
            </a:r>
          </a:p>
          <a:p>
            <a:r>
              <a:rPr lang="en-GB" dirty="0"/>
              <a:t>Physical exam: WNL</a:t>
            </a:r>
          </a:p>
          <a:p>
            <a:r>
              <a:rPr lang="en-GB" dirty="0"/>
              <a:t>Imaging: CT CAP with contrast with perigastric 16 mm lymph node, no other disease</a:t>
            </a:r>
          </a:p>
          <a:p>
            <a:r>
              <a:rPr lang="en-GB" dirty="0"/>
              <a:t>Diagnostic Laparoscopy: No peritoneal disease, washings negative</a:t>
            </a:r>
          </a:p>
        </p:txBody>
      </p:sp>
      <p:sp>
        <p:nvSpPr>
          <p:cNvPr id="16" name="Content Placeholder 15">
            <a:extLst>
              <a:ext uri="{FF2B5EF4-FFF2-40B4-BE49-F238E27FC236}">
                <a16:creationId xmlns:a16="http://schemas.microsoft.com/office/drawing/2014/main" id="{72C5BD39-67C4-7740-8A46-58B9CF564C04}"/>
              </a:ext>
            </a:extLst>
          </p:cNvPr>
          <p:cNvSpPr>
            <a:spLocks noGrp="1"/>
          </p:cNvSpPr>
          <p:nvPr>
            <p:ph sz="quarter" idx="15"/>
          </p:nvPr>
        </p:nvSpPr>
        <p:spPr/>
        <p:txBody>
          <a:bodyPr/>
          <a:lstStyle/>
          <a:p>
            <a:r>
              <a:rPr lang="en-GB" dirty="0">
                <a:solidFill>
                  <a:schemeClr val="tx2"/>
                </a:solidFill>
              </a:rPr>
              <a:t>CAP, chest abdomen pelvis; CT, computed tomography; ECOG, Eastern Cooperative Oncology Group; Fe, iron; FH, family history; HTN, hypertension; PMH, past medical history; WNL, within normal limits</a:t>
            </a:r>
          </a:p>
        </p:txBody>
      </p:sp>
    </p:spTree>
    <p:extLst>
      <p:ext uri="{BB962C8B-B14F-4D97-AF65-F5344CB8AC3E}">
        <p14:creationId xmlns:p14="http://schemas.microsoft.com/office/powerpoint/2010/main" val="1035899365"/>
      </p:ext>
    </p:extLst>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Poll Question #1 </a:t>
            </a:r>
          </a:p>
        </p:txBody>
      </p:sp>
      <p:sp>
        <p:nvSpPr>
          <p:cNvPr id="3" name="Content Placeholder 2">
            <a:extLst>
              <a:ext uri="{FF2B5EF4-FFF2-40B4-BE49-F238E27FC236}">
                <a16:creationId xmlns:a16="http://schemas.microsoft.com/office/drawing/2014/main" id="{8EB26D01-A2D2-F1DB-2050-0B445B104963}"/>
              </a:ext>
            </a:extLst>
          </p:cNvPr>
          <p:cNvSpPr>
            <a:spLocks noGrp="1"/>
          </p:cNvSpPr>
          <p:nvPr>
            <p:ph sz="quarter" idx="14"/>
          </p:nvPr>
        </p:nvSpPr>
        <p:spPr>
          <a:xfrm>
            <a:off x="590061" y="836712"/>
            <a:ext cx="10962216" cy="4525200"/>
          </a:xfrm>
        </p:spPr>
        <p:txBody>
          <a:bodyPr/>
          <a:lstStyle/>
          <a:p>
            <a:pPr marL="0" indent="0">
              <a:buNone/>
            </a:pPr>
            <a:r>
              <a:rPr lang="en-US" b="1" dirty="0">
                <a:solidFill>
                  <a:schemeClr val="accent1"/>
                </a:solidFill>
              </a:rPr>
              <a:t>Interval History: He comes to clinic with his daughter, a practicing GI oncologist and wants to know the next steps. What do you tell him?</a:t>
            </a:r>
          </a:p>
          <a:p>
            <a:pPr marL="0" indent="0">
              <a:buNone/>
            </a:pPr>
            <a:br>
              <a:rPr lang="en-US" b="1" dirty="0">
                <a:solidFill>
                  <a:schemeClr val="accent1"/>
                </a:solidFill>
              </a:rPr>
            </a:br>
            <a:r>
              <a:rPr lang="en-US" dirty="0">
                <a:solidFill>
                  <a:schemeClr val="accent1"/>
                </a:solidFill>
              </a:rPr>
              <a:t>a) </a:t>
            </a:r>
            <a:r>
              <a:rPr lang="en-GB" dirty="0">
                <a:solidFill>
                  <a:schemeClr val="tx2"/>
                </a:solidFill>
              </a:rPr>
              <a:t>This is advanced disease and curative intent is not appropriate</a:t>
            </a:r>
            <a:r>
              <a:rPr lang="en-GB" dirty="0">
                <a:solidFill>
                  <a:schemeClr val="accent1"/>
                </a:solidFill>
              </a:rPr>
              <a:t>?</a:t>
            </a:r>
          </a:p>
          <a:p>
            <a:pPr marL="0" indent="0">
              <a:buNone/>
            </a:pPr>
            <a:r>
              <a:rPr lang="en-GB" dirty="0">
                <a:solidFill>
                  <a:schemeClr val="accent1"/>
                </a:solidFill>
              </a:rPr>
              <a:t>b) </a:t>
            </a:r>
            <a:r>
              <a:rPr lang="en-GB" dirty="0">
                <a:solidFill>
                  <a:schemeClr val="tx2"/>
                </a:solidFill>
              </a:rPr>
              <a:t>We will get you set up for FLOT within 2 weeks?</a:t>
            </a:r>
          </a:p>
          <a:p>
            <a:pPr marL="0" indent="0">
              <a:buNone/>
            </a:pPr>
            <a:r>
              <a:rPr lang="en-GB" dirty="0">
                <a:solidFill>
                  <a:schemeClr val="accent1"/>
                </a:solidFill>
              </a:rPr>
              <a:t>c) </a:t>
            </a:r>
            <a:r>
              <a:rPr lang="en-GB" b="1" dirty="0">
                <a:solidFill>
                  <a:schemeClr val="accent2"/>
                </a:solidFill>
              </a:rPr>
              <a:t>Additional biomarker testing might help? </a:t>
            </a:r>
            <a:r>
              <a:rPr lang="en-GB" dirty="0">
                <a:solidFill>
                  <a:schemeClr val="accent2"/>
                </a:solidFill>
              </a:rPr>
              <a:t>✅</a:t>
            </a:r>
          </a:p>
          <a:p>
            <a:pPr marL="0" indent="0">
              <a:buNone/>
            </a:pPr>
            <a:r>
              <a:rPr lang="en-GB" dirty="0">
                <a:solidFill>
                  <a:schemeClr val="accent1"/>
                </a:solidFill>
              </a:rPr>
              <a:t>d) </a:t>
            </a:r>
            <a:r>
              <a:rPr lang="en-GB" dirty="0">
                <a:solidFill>
                  <a:schemeClr val="tx2"/>
                </a:solidFill>
              </a:rPr>
              <a:t>Nothing, seek advice from his specialist daughter?</a:t>
            </a:r>
          </a:p>
          <a:p>
            <a:pPr marL="0" indent="0">
              <a:buNone/>
            </a:pPr>
            <a:endParaRPr lang="en-US" dirty="0"/>
          </a:p>
        </p:txBody>
      </p:sp>
      <p:sp>
        <p:nvSpPr>
          <p:cNvPr id="20" name="Text Placeholder 19">
            <a:extLst>
              <a:ext uri="{FF2B5EF4-FFF2-40B4-BE49-F238E27FC236}">
                <a16:creationId xmlns:a16="http://schemas.microsoft.com/office/drawing/2014/main" id="{254164C4-1142-434A-BBF1-C41414376728}"/>
              </a:ext>
            </a:extLst>
          </p:cNvPr>
          <p:cNvSpPr>
            <a:spLocks noGrp="1"/>
          </p:cNvSpPr>
          <p:nvPr>
            <p:ph sz="quarter" idx="15"/>
          </p:nvPr>
        </p:nvSpPr>
        <p:spPr/>
        <p:txBody>
          <a:bodyPr/>
          <a:lstStyle/>
          <a:p>
            <a:r>
              <a:rPr lang="en-GB" dirty="0">
                <a:solidFill>
                  <a:schemeClr val="tx2"/>
                </a:solidFill>
              </a:rPr>
              <a:t>FLOT, fluorouracil, leucovorin, oxaliplatin and docetaxel; GI, gastrointestinal</a:t>
            </a:r>
          </a:p>
        </p:txBody>
      </p:sp>
      <p:graphicFrame>
        <p:nvGraphicFramePr>
          <p:cNvPr id="18" name="Chart 17">
            <a:extLst>
              <a:ext uri="{FF2B5EF4-FFF2-40B4-BE49-F238E27FC236}">
                <a16:creationId xmlns:a16="http://schemas.microsoft.com/office/drawing/2014/main" id="{2A74CAE0-8E14-2887-4BB0-131B842E1A90}"/>
              </a:ext>
            </a:extLst>
          </p:cNvPr>
          <p:cNvGraphicFramePr/>
          <p:nvPr>
            <p:extLst>
              <p:ext uri="{D42A27DB-BD31-4B8C-83A1-F6EECF244321}">
                <p14:modId xmlns:p14="http://schemas.microsoft.com/office/powerpoint/2010/main" val="3122738956"/>
              </p:ext>
            </p:extLst>
          </p:nvPr>
        </p:nvGraphicFramePr>
        <p:xfrm>
          <a:off x="5812928" y="1916833"/>
          <a:ext cx="5789011" cy="410445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13617833"/>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jdelijke aanduiding voor inhoud 10">
            <a:extLst>
              <a:ext uri="{FF2B5EF4-FFF2-40B4-BE49-F238E27FC236}">
                <a16:creationId xmlns:a16="http://schemas.microsoft.com/office/drawing/2014/main" id="{50A8DF8F-A965-254A-A13D-3C88670E2FBF}"/>
              </a:ext>
            </a:extLst>
          </p:cNvPr>
          <p:cNvSpPr>
            <a:spLocks noGrp="1"/>
          </p:cNvSpPr>
          <p:nvPr>
            <p:ph sz="quarter" idx="12"/>
          </p:nvPr>
        </p:nvSpPr>
        <p:spPr>
          <a:xfrm>
            <a:off x="591303" y="980728"/>
            <a:ext cx="11308464" cy="5618072"/>
          </a:xfrm>
        </p:spPr>
        <p:txBody>
          <a:bodyPr>
            <a:normAutofit fontScale="47500" lnSpcReduction="20000"/>
          </a:bodyPr>
          <a:lstStyle/>
          <a:p>
            <a:pPr marL="0" indent="0">
              <a:lnSpc>
                <a:spcPct val="120000"/>
              </a:lnSpc>
              <a:spcBef>
                <a:spcPts val="600"/>
              </a:spcBef>
              <a:buNone/>
            </a:pPr>
            <a:r>
              <a:rPr lang="en-GB" altLang="en-US" sz="3400" b="1" dirty="0">
                <a:latin typeface="Arial" panose="020B0604020202020204" pitchFamily="34" charset="0"/>
              </a:rPr>
              <a:t>This programme is developed by GI CONNECT, </a:t>
            </a:r>
            <a:br>
              <a:rPr lang="en-GB" altLang="en-US" sz="3400" b="1" dirty="0">
                <a:latin typeface="Arial" panose="020B0604020202020204" pitchFamily="34" charset="0"/>
              </a:rPr>
            </a:br>
            <a:r>
              <a:rPr lang="en-GB" altLang="en-US" sz="3400" b="1" dirty="0">
                <a:latin typeface="Arial" panose="020B0604020202020204" pitchFamily="34" charset="0"/>
              </a:rPr>
              <a:t>an international group of experts in the field </a:t>
            </a:r>
            <a:br>
              <a:rPr lang="en-GB" altLang="en-US" sz="3400" b="1" dirty="0">
                <a:latin typeface="Arial" panose="020B0604020202020204" pitchFamily="34" charset="0"/>
              </a:rPr>
            </a:br>
            <a:r>
              <a:rPr lang="en-GB" altLang="en-US" sz="3400" b="1" dirty="0">
                <a:latin typeface="Arial" panose="020B0604020202020204" pitchFamily="34" charset="0"/>
              </a:rPr>
              <a:t>of gastrointestinal oncology. </a:t>
            </a:r>
          </a:p>
          <a:p>
            <a:pPr marL="0" indent="0">
              <a:lnSpc>
                <a:spcPct val="120000"/>
              </a:lnSpc>
              <a:spcBef>
                <a:spcPts val="600"/>
              </a:spcBef>
              <a:buNone/>
            </a:pPr>
            <a:endParaRPr lang="en-GB" altLang="en-US" dirty="0">
              <a:latin typeface="Arial" panose="020B0604020202020204" pitchFamily="34" charset="0"/>
            </a:endParaRPr>
          </a:p>
          <a:p>
            <a:pPr marL="0" indent="0">
              <a:spcBef>
                <a:spcPts val="600"/>
              </a:spcBef>
              <a:buNone/>
            </a:pPr>
            <a:r>
              <a:rPr lang="en-GB" sz="3500" b="1" dirty="0">
                <a:solidFill>
                  <a:schemeClr val="accent1"/>
                </a:solidFill>
                <a:latin typeface="Arial" panose="020B0604020202020204" pitchFamily="34" charset="0"/>
              </a:rPr>
              <a:t>Acknowledgement and disclosures</a:t>
            </a:r>
            <a:endParaRPr lang="en-GB" altLang="en-US" sz="3500" b="1" dirty="0">
              <a:solidFill>
                <a:schemeClr val="accent1"/>
              </a:solidFill>
              <a:latin typeface="Arial" panose="020B0604020202020204" pitchFamily="34" charset="0"/>
            </a:endParaRPr>
          </a:p>
          <a:p>
            <a:pPr marL="0" indent="0">
              <a:buNone/>
            </a:pPr>
            <a:r>
              <a:rPr lang="en-GB" altLang="en-US" sz="3500" dirty="0">
                <a:latin typeface="Arial" panose="020B0604020202020204" pitchFamily="34" charset="0"/>
              </a:rPr>
              <a:t>This GI CONNECT programme is supported through an independent educational grant from Bayer. The programme is therefore independent, the content is not influenced by the supporter and is under the sole responsibility of the experts.</a:t>
            </a:r>
            <a:endParaRPr lang="en-GB" sz="3500" dirty="0">
              <a:latin typeface="Arial" panose="020B0604020202020204" pitchFamily="34" charset="0"/>
            </a:endParaRPr>
          </a:p>
          <a:p>
            <a:pPr marL="0" indent="0">
              <a:buNone/>
            </a:pPr>
            <a:r>
              <a:rPr lang="en-GB" sz="3500" b="1" dirty="0">
                <a:latin typeface="Arial" panose="020B0604020202020204" pitchFamily="34" charset="0"/>
              </a:rPr>
              <a:t>Please note:</a:t>
            </a:r>
            <a:r>
              <a:rPr lang="en-GB" sz="3500" dirty="0">
                <a:latin typeface="Arial" panose="020B0604020202020204" pitchFamily="34" charset="0"/>
              </a:rPr>
              <a:t> The views expressed within this programme are the personal opinions of the experts. They do not necessarily represent the views of the experts’ institutions, or the rest of the GI CONNECT group.</a:t>
            </a:r>
          </a:p>
          <a:p>
            <a:pPr marL="0" indent="0">
              <a:buNone/>
            </a:pPr>
            <a:r>
              <a:rPr lang="en-GB" sz="2500" dirty="0">
                <a:latin typeface="Arial" panose="020B0604020202020204" pitchFamily="34" charset="0"/>
              </a:rPr>
              <a:t>Expert Disclaimers:</a:t>
            </a:r>
          </a:p>
          <a:p>
            <a:pPr>
              <a:lnSpc>
                <a:spcPct val="120000"/>
              </a:lnSpc>
            </a:pPr>
            <a:r>
              <a:rPr lang="en-GB" sz="2500" b="1" dirty="0">
                <a:solidFill>
                  <a:schemeClr val="accent1"/>
                </a:solidFill>
              </a:rPr>
              <a:t>Dr Yelena </a:t>
            </a:r>
            <a:r>
              <a:rPr lang="en-GB" sz="2500" b="1" dirty="0" err="1">
                <a:solidFill>
                  <a:schemeClr val="accent1"/>
                </a:solidFill>
              </a:rPr>
              <a:t>Janjigian</a:t>
            </a:r>
            <a:r>
              <a:rPr lang="en-GB" sz="2500" b="1" dirty="0">
                <a:solidFill>
                  <a:schemeClr val="accent1"/>
                </a:solidFill>
              </a:rPr>
              <a:t> </a:t>
            </a:r>
            <a:r>
              <a:rPr lang="en-GB" sz="2500" dirty="0">
                <a:solidFill>
                  <a:schemeClr val="tx2"/>
                </a:solidFill>
              </a:rPr>
              <a:t>has received financial support/sponsorship for research support, consultation, or speaker fees from the following companies: Bayer, Bristol-Myers Squibb, Cycle for Survival, Department of </a:t>
            </a:r>
            <a:r>
              <a:rPr lang="en-GB" sz="2500" dirty="0" err="1">
                <a:solidFill>
                  <a:schemeClr val="tx2"/>
                </a:solidFill>
              </a:rPr>
              <a:t>Defense</a:t>
            </a:r>
            <a:r>
              <a:rPr lang="en-GB" sz="2500" dirty="0">
                <a:solidFill>
                  <a:schemeClr val="tx2"/>
                </a:solidFill>
              </a:rPr>
              <a:t>, Eli Lilly, Fred’s Team, Genentech/Roche, Merck, NCI, RGENIX, Amerisource Bergen, Arcus Biosciences, AstraZeneca, </a:t>
            </a:r>
            <a:r>
              <a:rPr lang="en-GB" sz="2500" dirty="0" err="1">
                <a:solidFill>
                  <a:schemeClr val="tx2"/>
                </a:solidFill>
              </a:rPr>
              <a:t>Basilea</a:t>
            </a:r>
            <a:r>
              <a:rPr lang="en-GB" sz="2500" dirty="0">
                <a:solidFill>
                  <a:schemeClr val="tx2"/>
                </a:solidFill>
              </a:rPr>
              <a:t> Pharmaceutica, Daiichi-Sankyo, Eli Lilly, </a:t>
            </a:r>
            <a:r>
              <a:rPr lang="en-GB" sz="2500" dirty="0" err="1">
                <a:solidFill>
                  <a:schemeClr val="tx2"/>
                </a:solidFill>
              </a:rPr>
              <a:t>Geneos</a:t>
            </a:r>
            <a:r>
              <a:rPr lang="en-GB" sz="2500" dirty="0">
                <a:solidFill>
                  <a:schemeClr val="tx2"/>
                </a:solidFill>
              </a:rPr>
              <a:t> Therapeutics, GlaxoSmithKline, </a:t>
            </a:r>
            <a:r>
              <a:rPr lang="en-GB" sz="2500" dirty="0" err="1">
                <a:solidFill>
                  <a:schemeClr val="tx2"/>
                </a:solidFill>
              </a:rPr>
              <a:t>Imedex</a:t>
            </a:r>
            <a:r>
              <a:rPr lang="en-GB" sz="2500" dirty="0">
                <a:solidFill>
                  <a:schemeClr val="tx2"/>
                </a:solidFill>
              </a:rPr>
              <a:t>, </a:t>
            </a:r>
            <a:r>
              <a:rPr lang="en-GB" sz="2500" dirty="0" err="1">
                <a:solidFill>
                  <a:schemeClr val="tx2"/>
                </a:solidFill>
              </a:rPr>
              <a:t>Imugene</a:t>
            </a:r>
            <a:r>
              <a:rPr lang="en-GB" sz="2500" dirty="0">
                <a:solidFill>
                  <a:schemeClr val="tx2"/>
                </a:solidFill>
              </a:rPr>
              <a:t>, Lynx Health, Merck Serono, Michael J. Hennessy Associates, Paradigm Medical Communications, </a:t>
            </a:r>
            <a:r>
              <a:rPr lang="en-GB" sz="2500" dirty="0" err="1">
                <a:solidFill>
                  <a:schemeClr val="tx2"/>
                </a:solidFill>
              </a:rPr>
              <a:t>PeerView</a:t>
            </a:r>
            <a:r>
              <a:rPr lang="en-GB" sz="2500" dirty="0">
                <a:solidFill>
                  <a:schemeClr val="tx2"/>
                </a:solidFill>
              </a:rPr>
              <a:t> Institute, Pfizer, Research to Practice, RGENIX, </a:t>
            </a:r>
            <a:r>
              <a:rPr lang="en-GB" sz="2500" dirty="0" err="1">
                <a:solidFill>
                  <a:schemeClr val="tx2"/>
                </a:solidFill>
              </a:rPr>
              <a:t>Seagen</a:t>
            </a:r>
            <a:r>
              <a:rPr lang="en-GB" sz="2500" dirty="0">
                <a:solidFill>
                  <a:schemeClr val="tx2"/>
                </a:solidFill>
              </a:rPr>
              <a:t>, Silverback Therapeutics, </a:t>
            </a:r>
            <a:r>
              <a:rPr lang="en-GB" sz="2500" dirty="0" err="1">
                <a:solidFill>
                  <a:schemeClr val="tx2"/>
                </a:solidFill>
              </a:rPr>
              <a:t>Zymeworks</a:t>
            </a:r>
            <a:r>
              <a:rPr lang="en-GB" sz="2500" dirty="0">
                <a:solidFill>
                  <a:schemeClr val="tx2"/>
                </a:solidFill>
              </a:rPr>
              <a:t> Inc</a:t>
            </a:r>
          </a:p>
          <a:p>
            <a:pPr>
              <a:lnSpc>
                <a:spcPct val="120000"/>
              </a:lnSpc>
            </a:pPr>
            <a:r>
              <a:rPr lang="en-GB" sz="2500" b="1" dirty="0">
                <a:solidFill>
                  <a:schemeClr val="accent1"/>
                </a:solidFill>
              </a:rPr>
              <a:t>Dr Sam </a:t>
            </a:r>
            <a:r>
              <a:rPr lang="en-GB" sz="2500" b="1" dirty="0" err="1">
                <a:solidFill>
                  <a:schemeClr val="accent1"/>
                </a:solidFill>
              </a:rPr>
              <a:t>Klempner</a:t>
            </a:r>
            <a:r>
              <a:rPr lang="en-GB" sz="2500" dirty="0">
                <a:solidFill>
                  <a:schemeClr val="accent1"/>
                </a:solidFill>
              </a:rPr>
              <a:t> </a:t>
            </a:r>
            <a:r>
              <a:rPr lang="en-GB" sz="2500" dirty="0"/>
              <a:t>has received financial support/sponsorship for research support, consultation, or speaker fees from the following companies: Astellas, AstraZeneca, BMS, </a:t>
            </a:r>
            <a:r>
              <a:rPr lang="en-GB" sz="2500" dirty="0" err="1"/>
              <a:t>Coherus</a:t>
            </a:r>
            <a:r>
              <a:rPr lang="en-GB" sz="2500" dirty="0"/>
              <a:t>, Daiichi-Sankyo, Eli Lilly, Merck, Novartis, </a:t>
            </a:r>
            <a:r>
              <a:rPr lang="en-GB" sz="2500" dirty="0" err="1"/>
              <a:t>Nuvalent</a:t>
            </a:r>
            <a:r>
              <a:rPr lang="en-GB" sz="2500" dirty="0"/>
              <a:t> </a:t>
            </a:r>
            <a:r>
              <a:rPr lang="en-GB" sz="2500" dirty="0" err="1"/>
              <a:t>Therapuetics</a:t>
            </a:r>
            <a:r>
              <a:rPr lang="en-GB" sz="2500" dirty="0"/>
              <a:t> and Sanofi</a:t>
            </a:r>
          </a:p>
          <a:p>
            <a:pPr>
              <a:lnSpc>
                <a:spcPct val="120000"/>
              </a:lnSpc>
            </a:pPr>
            <a:r>
              <a:rPr lang="en-GB" sz="2500" b="1" noProof="0" dirty="0">
                <a:solidFill>
                  <a:schemeClr val="accent1"/>
                </a:solidFill>
              </a:rPr>
              <a:t>Dr Lizzy Smyth </a:t>
            </a:r>
            <a:r>
              <a:rPr lang="en-GB" sz="2500" noProof="0" dirty="0"/>
              <a:t>has received financial support/sponsorship for research support, consultation, or speaker fees from the following companies: Amal Therapeutics, Aptitude Health, Amgen, Astellas, AstraZeneca, </a:t>
            </a:r>
            <a:r>
              <a:rPr lang="en-GB" sz="2500" noProof="0" dirty="0" err="1"/>
              <a:t>Basilea</a:t>
            </a:r>
            <a:r>
              <a:rPr lang="en-GB" sz="2500" noProof="0" dirty="0"/>
              <a:t>, </a:t>
            </a:r>
            <a:r>
              <a:rPr lang="en-GB" sz="2500" noProof="0" dirty="0" err="1"/>
              <a:t>Beigene</a:t>
            </a:r>
            <a:r>
              <a:rPr lang="en-GB" sz="2500" noProof="0" dirty="0"/>
              <a:t>, BMS, Celgene, Daiichi Sankyo, Elsevier, Everest Clinical Research, First Word Group, Five Prime Therapeutics, Gritstone Oncology, </a:t>
            </a:r>
            <a:r>
              <a:rPr lang="en-GB" sz="2500" noProof="0" dirty="0" err="1"/>
              <a:t>Imedex</a:t>
            </a:r>
            <a:r>
              <a:rPr lang="en-GB" sz="2500" noProof="0" dirty="0"/>
              <a:t>, </a:t>
            </a:r>
            <a:r>
              <a:rPr lang="en-GB" sz="2500" noProof="0" dirty="0" err="1"/>
              <a:t>Macrogenics</a:t>
            </a:r>
            <a:r>
              <a:rPr lang="en-GB" sz="2500" noProof="0" dirty="0"/>
              <a:t>, Merck, Merus, MSD, My Personal Therapeutics, Novartis, Pfizer, Roche, Sai-Med, </a:t>
            </a:r>
            <a:r>
              <a:rPr lang="en-GB" sz="2500" noProof="0" dirty="0" err="1"/>
              <a:t>Seagen</a:t>
            </a:r>
            <a:r>
              <a:rPr lang="en-GB" sz="2500" noProof="0" dirty="0"/>
              <a:t>, </a:t>
            </a:r>
            <a:r>
              <a:rPr lang="en-GB" sz="2500" noProof="0" dirty="0" err="1"/>
              <a:t>Servier</a:t>
            </a:r>
            <a:r>
              <a:rPr lang="en-GB" sz="2500" noProof="0" dirty="0"/>
              <a:t>, Touch Oncology, Turning Point Therapeutics, </a:t>
            </a:r>
            <a:r>
              <a:rPr lang="en-GB" sz="2500" noProof="0" dirty="0" err="1"/>
              <a:t>Zymeworks</a:t>
            </a:r>
            <a:endParaRPr lang="en-GB" sz="2500" noProof="0" dirty="0"/>
          </a:p>
          <a:p>
            <a:pPr>
              <a:lnSpc>
                <a:spcPct val="120000"/>
              </a:lnSpc>
            </a:pPr>
            <a:endParaRPr lang="en-GB" sz="2500" noProof="0" dirty="0"/>
          </a:p>
        </p:txBody>
      </p:sp>
      <p:sp>
        <p:nvSpPr>
          <p:cNvPr id="4" name="Title 3">
            <a:extLst>
              <a:ext uri="{FF2B5EF4-FFF2-40B4-BE49-F238E27FC236}">
                <a16:creationId xmlns:a16="http://schemas.microsoft.com/office/drawing/2014/main" id="{0B0B539B-2B35-41E4-A3FE-C1C75548FA1B}"/>
              </a:ext>
            </a:extLst>
          </p:cNvPr>
          <p:cNvSpPr>
            <a:spLocks noGrp="1"/>
          </p:cNvSpPr>
          <p:nvPr>
            <p:ph type="title"/>
          </p:nvPr>
        </p:nvSpPr>
        <p:spPr/>
        <p:txBody>
          <a:bodyPr/>
          <a:lstStyle/>
          <a:p>
            <a:r>
              <a:rPr lang="en-GB" dirty="0">
                <a:latin typeface="Arial" panose="020B0604020202020204" pitchFamily="34" charset="0"/>
              </a:rPr>
              <a:t>Developed by GI </a:t>
            </a:r>
            <a:r>
              <a:rPr lang="en-GB" dirty="0" err="1">
                <a:latin typeface="Arial" panose="020B0604020202020204" pitchFamily="34" charset="0"/>
              </a:rPr>
              <a:t>COnnect</a:t>
            </a:r>
            <a:endParaRPr lang="en-GB" dirty="0">
              <a:latin typeface="Arial" panose="020B0604020202020204" pitchFamily="34" charset="0"/>
            </a:endParaRPr>
          </a:p>
        </p:txBody>
      </p:sp>
      <p:sp>
        <p:nvSpPr>
          <p:cNvPr id="7" name="TextBox 6">
            <a:extLst>
              <a:ext uri="{FF2B5EF4-FFF2-40B4-BE49-F238E27FC236}">
                <a16:creationId xmlns:a16="http://schemas.microsoft.com/office/drawing/2014/main" id="{94C7B53F-C89D-92EF-A4EC-981B3F5A80F8}"/>
              </a:ext>
            </a:extLst>
          </p:cNvPr>
          <p:cNvSpPr txBox="1"/>
          <p:nvPr/>
        </p:nvSpPr>
        <p:spPr>
          <a:xfrm>
            <a:off x="-10510" y="-1513490"/>
            <a:ext cx="184731" cy="461665"/>
          </a:xfrm>
          <a:prstGeom prst="rect">
            <a:avLst/>
          </a:prstGeom>
          <a:noFill/>
        </p:spPr>
        <p:txBody>
          <a:bodyPr wrap="none" rtlCol="0">
            <a:spAutoFit/>
          </a:bodyPr>
          <a:lstStyle/>
          <a:p>
            <a:endParaRPr lang="en-GB" sz="2400" dirty="0">
              <a:solidFill>
                <a:srgbClr val="505050"/>
              </a:solidFill>
              <a:latin typeface="Aileron" charset="0"/>
              <a:ea typeface="Aileron" charset="0"/>
              <a:cs typeface="Aileron" charset="0"/>
            </a:endParaRPr>
          </a:p>
        </p:txBody>
      </p:sp>
      <p:pic>
        <p:nvPicPr>
          <p:cNvPr id="8" name="Content Placeholder 7" descr="A picture containing graphical user interface">
            <a:hlinkClick r:id="rId3"/>
            <a:extLst>
              <a:ext uri="{FF2B5EF4-FFF2-40B4-BE49-F238E27FC236}">
                <a16:creationId xmlns:a16="http://schemas.microsoft.com/office/drawing/2014/main" id="{447C8FDF-6279-CFA0-A63D-172C99B95DFE}"/>
              </a:ext>
            </a:extLst>
          </p:cNvPr>
          <p:cNvPicPr>
            <a:picLocks noGrp="1" noChangeAspect="1"/>
          </p:cNvPicPr>
          <p:nvPr>
            <p:ph sz="quarter" idx="4294967295"/>
          </p:nvPr>
        </p:nvPicPr>
        <p:blipFill>
          <a:blip r:embed="rId4"/>
          <a:stretch>
            <a:fillRect/>
          </a:stretch>
        </p:blipFill>
        <p:spPr>
          <a:xfrm>
            <a:off x="8040216" y="859148"/>
            <a:ext cx="2544424" cy="985580"/>
          </a:xfrm>
        </p:spPr>
      </p:pic>
    </p:spTree>
    <p:extLst>
      <p:ext uri="{BB962C8B-B14F-4D97-AF65-F5344CB8AC3E}">
        <p14:creationId xmlns:p14="http://schemas.microsoft.com/office/powerpoint/2010/main" val="1435382974"/>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A Case of Localised Gastric Cancer</a:t>
            </a:r>
          </a:p>
        </p:txBody>
      </p:sp>
      <p:sp>
        <p:nvSpPr>
          <p:cNvPr id="3" name="Content Placeholder 2">
            <a:extLst>
              <a:ext uri="{FF2B5EF4-FFF2-40B4-BE49-F238E27FC236}">
                <a16:creationId xmlns:a16="http://schemas.microsoft.com/office/drawing/2014/main" id="{8EB26D01-A2D2-F1DB-2050-0B445B104963}"/>
              </a:ext>
            </a:extLst>
          </p:cNvPr>
          <p:cNvSpPr>
            <a:spLocks noGrp="1"/>
          </p:cNvSpPr>
          <p:nvPr>
            <p:ph sz="quarter" idx="14"/>
          </p:nvPr>
        </p:nvSpPr>
        <p:spPr/>
        <p:txBody>
          <a:bodyPr/>
          <a:lstStyle/>
          <a:p>
            <a:pPr marL="0" indent="0">
              <a:buNone/>
            </a:pPr>
            <a:r>
              <a:rPr lang="en-GB" b="1" dirty="0">
                <a:solidFill>
                  <a:schemeClr val="accent1"/>
                </a:solidFill>
              </a:rPr>
              <a:t>You elect for additional biomarker testing and the tumour is found to have complete loss of MLH1 and PMS2.  HER2 IHC 1+.  PD-L1 was not performed. The patient wants to know the implications of these results.</a:t>
            </a:r>
            <a:br>
              <a:rPr lang="en-GB" b="1" dirty="0">
                <a:solidFill>
                  <a:schemeClr val="accent1"/>
                </a:solidFill>
              </a:rPr>
            </a:br>
            <a:endParaRPr lang="en-GB" dirty="0"/>
          </a:p>
          <a:p>
            <a:pPr marL="0" indent="0" algn="ctr">
              <a:buNone/>
            </a:pPr>
            <a:r>
              <a:rPr lang="en-GB" b="1" dirty="0"/>
              <a:t>Is there a prognostic role for dMMR/MSI-H in localised GEA?</a:t>
            </a:r>
            <a:br>
              <a:rPr lang="en-GB" b="1" dirty="0"/>
            </a:br>
            <a:endParaRPr lang="en-GB" b="1" dirty="0"/>
          </a:p>
          <a:p>
            <a:pPr marL="0" indent="0" algn="ctr">
              <a:buNone/>
            </a:pPr>
            <a:r>
              <a:rPr lang="en-GB" b="1" dirty="0"/>
              <a:t>Do these results guide your management?</a:t>
            </a:r>
          </a:p>
          <a:p>
            <a:endParaRPr lang="en-GB" dirty="0"/>
          </a:p>
          <a:p>
            <a:endParaRPr lang="en-GB" dirty="0"/>
          </a:p>
          <a:p>
            <a:endParaRPr lang="en-GB" dirty="0"/>
          </a:p>
          <a:p>
            <a:endParaRPr lang="en-GB" dirty="0"/>
          </a:p>
        </p:txBody>
      </p:sp>
      <p:sp>
        <p:nvSpPr>
          <p:cNvPr id="16" name="Content Placeholder 15">
            <a:extLst>
              <a:ext uri="{FF2B5EF4-FFF2-40B4-BE49-F238E27FC236}">
                <a16:creationId xmlns:a16="http://schemas.microsoft.com/office/drawing/2014/main" id="{764486D1-196B-734E-A33E-3AF07026FE3C}"/>
              </a:ext>
            </a:extLst>
          </p:cNvPr>
          <p:cNvSpPr>
            <a:spLocks noGrp="1"/>
          </p:cNvSpPr>
          <p:nvPr>
            <p:ph sz="quarter" idx="15"/>
          </p:nvPr>
        </p:nvSpPr>
        <p:spPr>
          <a:xfrm>
            <a:off x="620183" y="6356351"/>
            <a:ext cx="9940313" cy="365125"/>
          </a:xfrm>
        </p:spPr>
        <p:txBody>
          <a:bodyPr anchor="b"/>
          <a:lstStyle/>
          <a:p>
            <a:r>
              <a:rPr lang="en-GB" dirty="0">
                <a:solidFill>
                  <a:schemeClr val="tx2"/>
                </a:solidFill>
              </a:rPr>
              <a:t>dMMR, deficient mismatch repair; GEA, gastroesophageal adenocarcinoma; HER2, human epidermal growth factor receptor 2; IHC, immunohistochemistry; MLH1, MutL protein homologue 1; MSI-H, microsatellite instability-high; PD-L1, programmed death-ligand 1; PMS2, mismatch repair endonuclease PMS2</a:t>
            </a:r>
          </a:p>
        </p:txBody>
      </p:sp>
    </p:spTree>
    <p:extLst>
      <p:ext uri="{BB962C8B-B14F-4D97-AF65-F5344CB8AC3E}">
        <p14:creationId xmlns:p14="http://schemas.microsoft.com/office/powerpoint/2010/main" val="3548555118"/>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335360" y="181106"/>
            <a:ext cx="11856640" cy="757434"/>
          </a:xfrm>
        </p:spPr>
        <p:txBody>
          <a:bodyPr>
            <a:normAutofit fontScale="90000"/>
          </a:bodyPr>
          <a:lstStyle/>
          <a:p>
            <a:r>
              <a:rPr lang="en-GB" cap="none" dirty="0"/>
              <a:t>d</a:t>
            </a:r>
            <a:r>
              <a:rPr lang="en-GB" dirty="0"/>
              <a:t>MMR and MSI in Localised Gastroesophageal adenocarcinoma</a:t>
            </a:r>
          </a:p>
        </p:txBody>
      </p:sp>
      <p:sp>
        <p:nvSpPr>
          <p:cNvPr id="29" name="Content Placeholder 28">
            <a:extLst>
              <a:ext uri="{FF2B5EF4-FFF2-40B4-BE49-F238E27FC236}">
                <a16:creationId xmlns:a16="http://schemas.microsoft.com/office/drawing/2014/main" id="{835FF88E-81C4-7F48-B192-64A0744D8B9B}"/>
              </a:ext>
            </a:extLst>
          </p:cNvPr>
          <p:cNvSpPr>
            <a:spLocks noGrp="1"/>
          </p:cNvSpPr>
          <p:nvPr>
            <p:ph sz="quarter" idx="14"/>
          </p:nvPr>
        </p:nvSpPr>
        <p:spPr>
          <a:xfrm>
            <a:off x="5350584" y="1011833"/>
            <a:ext cx="6231816" cy="4525200"/>
          </a:xfrm>
        </p:spPr>
        <p:txBody>
          <a:bodyPr>
            <a:noAutofit/>
          </a:bodyPr>
          <a:lstStyle/>
          <a:p>
            <a:pPr marL="0" indent="0" algn="ctr">
              <a:buNone/>
            </a:pPr>
            <a:r>
              <a:rPr lang="en-US" sz="1500" b="1" u="sng" dirty="0"/>
              <a:t>NON-METASTATIC DISEASE</a:t>
            </a:r>
          </a:p>
          <a:p>
            <a:pPr marL="285750" indent="-285750">
              <a:buFont typeface="Arial" panose="020B0604020202020204" pitchFamily="34" charset="0"/>
              <a:buChar char="•"/>
            </a:pPr>
            <a:r>
              <a:rPr lang="en-US" sz="1500" dirty="0"/>
              <a:t>DANTE: </a:t>
            </a:r>
            <a:r>
              <a:rPr lang="en-US" sz="1500" b="1" dirty="0">
                <a:solidFill>
                  <a:schemeClr val="accent1"/>
                </a:solidFill>
              </a:rPr>
              <a:t>7.8% </a:t>
            </a:r>
            <a:r>
              <a:rPr lang="en-US" sz="1500" dirty="0"/>
              <a:t>(23/295) – ASCO 2022</a:t>
            </a:r>
            <a:r>
              <a:rPr lang="en-US" sz="1500" baseline="30000" dirty="0">
                <a:solidFill>
                  <a:srgbClr val="0000FF"/>
                </a:solidFill>
              </a:rPr>
              <a:t>2</a:t>
            </a:r>
          </a:p>
          <a:p>
            <a:pPr marL="285750" indent="-285750">
              <a:buFont typeface="Arial" panose="020B0604020202020204" pitchFamily="34" charset="0"/>
              <a:buChar char="•"/>
            </a:pPr>
            <a:r>
              <a:rPr lang="en-US" sz="1500" dirty="0"/>
              <a:t>Pooled meta (MAGIC, ARTIST, CLASSIC, ITACA-S): </a:t>
            </a:r>
            <a:r>
              <a:rPr lang="en-US" sz="1500" b="1" dirty="0">
                <a:solidFill>
                  <a:schemeClr val="accent1"/>
                </a:solidFill>
              </a:rPr>
              <a:t>7.8%</a:t>
            </a:r>
            <a:r>
              <a:rPr lang="en-US" sz="1500" b="1" dirty="0">
                <a:solidFill>
                  <a:srgbClr val="FF0000"/>
                </a:solidFill>
              </a:rPr>
              <a:t> </a:t>
            </a:r>
            <a:r>
              <a:rPr lang="en-US" sz="1500" dirty="0"/>
              <a:t>(121/1,556) – JCO 2019</a:t>
            </a:r>
            <a:r>
              <a:rPr lang="en-US" sz="1500" baseline="30000" dirty="0">
                <a:solidFill>
                  <a:srgbClr val="0000FF"/>
                </a:solidFill>
              </a:rPr>
              <a:t>3</a:t>
            </a:r>
          </a:p>
          <a:p>
            <a:pPr marL="285750" indent="-285750">
              <a:buFont typeface="Arial" panose="020B0604020202020204" pitchFamily="34" charset="0"/>
              <a:buChar char="•"/>
            </a:pPr>
            <a:r>
              <a:rPr lang="en-US" sz="1500" dirty="0"/>
              <a:t>TCGA (mostly non-met samples): </a:t>
            </a:r>
            <a:r>
              <a:rPr lang="en-US" sz="1500" b="1" dirty="0">
                <a:solidFill>
                  <a:schemeClr val="accent1"/>
                </a:solidFill>
              </a:rPr>
              <a:t>22%</a:t>
            </a:r>
            <a:r>
              <a:rPr lang="en-US" sz="1500" b="1" dirty="0">
                <a:solidFill>
                  <a:srgbClr val="FF0000"/>
                </a:solidFill>
              </a:rPr>
              <a:t> </a:t>
            </a:r>
            <a:r>
              <a:rPr lang="en-US" sz="1500" dirty="0"/>
              <a:t>– Nature 2014</a:t>
            </a:r>
            <a:r>
              <a:rPr lang="en-US" sz="1500" baseline="30000" dirty="0">
                <a:solidFill>
                  <a:srgbClr val="0000FF"/>
                </a:solidFill>
              </a:rPr>
              <a:t>1</a:t>
            </a:r>
          </a:p>
          <a:p>
            <a:pPr marL="285750" indent="-285750">
              <a:buFont typeface="Arial" panose="020B0604020202020204" pitchFamily="34" charset="0"/>
              <a:buChar char="•"/>
            </a:pPr>
            <a:r>
              <a:rPr lang="en-US" sz="1500" dirty="0"/>
              <a:t>NEONIPIGA: N/A – JCO 2022</a:t>
            </a:r>
            <a:r>
              <a:rPr lang="en-US" sz="1500" baseline="30000" dirty="0">
                <a:solidFill>
                  <a:srgbClr val="0000FF"/>
                </a:solidFill>
              </a:rPr>
              <a:t>4</a:t>
            </a:r>
          </a:p>
          <a:p>
            <a:pPr marL="285750" indent="-285750">
              <a:buFont typeface="Arial" panose="020B0604020202020204" pitchFamily="34" charset="0"/>
              <a:buChar char="•"/>
            </a:pPr>
            <a:endParaRPr lang="en-US" sz="1500" dirty="0"/>
          </a:p>
          <a:p>
            <a:pPr marL="0" indent="0" algn="ctr">
              <a:buNone/>
            </a:pPr>
            <a:r>
              <a:rPr lang="en-US" sz="1500" b="1" u="sng" dirty="0"/>
              <a:t>METASTATIC DISEASE</a:t>
            </a:r>
          </a:p>
          <a:p>
            <a:pPr marL="285750" indent="-285750">
              <a:buFont typeface="Arial" panose="020B0604020202020204" pitchFamily="34" charset="0"/>
              <a:buChar char="•"/>
            </a:pPr>
            <a:r>
              <a:rPr lang="en-US" sz="1500" dirty="0"/>
              <a:t>CheckMate-649: </a:t>
            </a:r>
            <a:r>
              <a:rPr lang="en-US" sz="1500" b="1" dirty="0"/>
              <a:t>3% </a:t>
            </a:r>
            <a:r>
              <a:rPr lang="en-US" sz="1500" dirty="0"/>
              <a:t>MSI-H – Nature 2022</a:t>
            </a:r>
            <a:r>
              <a:rPr lang="en-US" sz="1500" baseline="30000" dirty="0">
                <a:solidFill>
                  <a:srgbClr val="0000FF"/>
                </a:solidFill>
              </a:rPr>
              <a:t>5</a:t>
            </a:r>
          </a:p>
          <a:p>
            <a:pPr marL="285750" indent="-285750">
              <a:buFont typeface="Arial" panose="020B0604020202020204" pitchFamily="34" charset="0"/>
              <a:buChar char="•"/>
            </a:pPr>
            <a:r>
              <a:rPr lang="en-US" sz="1500" dirty="0"/>
              <a:t>Attraction-4: Not reported – Lancet Onc 2022</a:t>
            </a:r>
            <a:r>
              <a:rPr lang="en-US" sz="1500" baseline="30000" dirty="0">
                <a:solidFill>
                  <a:srgbClr val="0000FF"/>
                </a:solidFill>
              </a:rPr>
              <a:t>6</a:t>
            </a:r>
          </a:p>
          <a:p>
            <a:pPr marL="285750" indent="-285750">
              <a:buFont typeface="Arial" panose="020B0604020202020204" pitchFamily="34" charset="0"/>
              <a:buChar char="•"/>
            </a:pPr>
            <a:r>
              <a:rPr lang="en-US" sz="1500" dirty="0"/>
              <a:t>KeyNote-061: </a:t>
            </a:r>
            <a:r>
              <a:rPr lang="en-US" sz="1500" b="1" dirty="0"/>
              <a:t>4.5% </a:t>
            </a:r>
            <a:r>
              <a:rPr lang="en-US" sz="1500" dirty="0"/>
              <a:t>(27/592) – Gastric Cancer 2021</a:t>
            </a:r>
            <a:r>
              <a:rPr lang="en-US" sz="1500" baseline="30000" dirty="0">
                <a:solidFill>
                  <a:srgbClr val="0000FF"/>
                </a:solidFill>
              </a:rPr>
              <a:t>7</a:t>
            </a:r>
            <a:r>
              <a:rPr lang="en-US" sz="1500" dirty="0"/>
              <a:t>, reported as 5.3% in 2021 JAMA Meta from Keynote trials</a:t>
            </a:r>
            <a:r>
              <a:rPr lang="en-US" sz="1500" baseline="30000" dirty="0">
                <a:solidFill>
                  <a:srgbClr val="0000FF"/>
                </a:solidFill>
              </a:rPr>
              <a:t>8</a:t>
            </a:r>
          </a:p>
          <a:p>
            <a:pPr marL="285750" indent="-285750">
              <a:buFont typeface="Arial" panose="020B0604020202020204" pitchFamily="34" charset="0"/>
              <a:buChar char="•"/>
            </a:pPr>
            <a:r>
              <a:rPr lang="en-US" sz="1500" dirty="0"/>
              <a:t>KN-059: </a:t>
            </a:r>
            <a:r>
              <a:rPr lang="en-US" sz="1500" b="1" dirty="0"/>
              <a:t>4.0% </a:t>
            </a:r>
            <a:r>
              <a:rPr lang="en-US" sz="1500" dirty="0"/>
              <a:t>(7/174) – JAMA Onc 2021</a:t>
            </a:r>
            <a:r>
              <a:rPr lang="en-US" sz="1500" baseline="30000" dirty="0">
                <a:solidFill>
                  <a:srgbClr val="0000FF"/>
                </a:solidFill>
              </a:rPr>
              <a:t>8</a:t>
            </a:r>
          </a:p>
          <a:p>
            <a:pPr marL="285750" indent="-285750">
              <a:buFont typeface="Arial" panose="020B0604020202020204" pitchFamily="34" charset="0"/>
              <a:buChar char="•"/>
            </a:pPr>
            <a:r>
              <a:rPr lang="en-US" sz="1500" dirty="0"/>
              <a:t>KN-062: </a:t>
            </a:r>
            <a:r>
              <a:rPr lang="en-US" sz="1500" b="1" dirty="0"/>
              <a:t>7.3% </a:t>
            </a:r>
            <a:r>
              <a:rPr lang="en-US" sz="1500" dirty="0"/>
              <a:t>(50/682) – JAMA Onc 2021</a:t>
            </a:r>
            <a:r>
              <a:rPr lang="en-US" sz="1500" baseline="30000" dirty="0">
                <a:solidFill>
                  <a:srgbClr val="0000FF"/>
                </a:solidFill>
              </a:rPr>
              <a:t>8</a:t>
            </a:r>
          </a:p>
        </p:txBody>
      </p:sp>
      <p:grpSp>
        <p:nvGrpSpPr>
          <p:cNvPr id="3" name="Group 2">
            <a:extLst>
              <a:ext uri="{FF2B5EF4-FFF2-40B4-BE49-F238E27FC236}">
                <a16:creationId xmlns:a16="http://schemas.microsoft.com/office/drawing/2014/main" id="{C10750DC-9C1E-EDD7-ADFD-5B9431A6278B}"/>
              </a:ext>
            </a:extLst>
          </p:cNvPr>
          <p:cNvGrpSpPr/>
          <p:nvPr/>
        </p:nvGrpSpPr>
        <p:grpSpPr>
          <a:xfrm>
            <a:off x="551384" y="750454"/>
            <a:ext cx="4350591" cy="5357092"/>
            <a:chOff x="546409" y="689052"/>
            <a:chExt cx="4461395" cy="5811240"/>
          </a:xfrm>
        </p:grpSpPr>
        <p:sp>
          <p:nvSpPr>
            <p:cNvPr id="4" name="Rectangle 3">
              <a:extLst>
                <a:ext uri="{FF2B5EF4-FFF2-40B4-BE49-F238E27FC236}">
                  <a16:creationId xmlns:a16="http://schemas.microsoft.com/office/drawing/2014/main" id="{47F2D4E2-8C76-0160-75F3-CD275E9A1876}"/>
                </a:ext>
              </a:extLst>
            </p:cNvPr>
            <p:cNvSpPr/>
            <p:nvPr/>
          </p:nvSpPr>
          <p:spPr>
            <a:xfrm>
              <a:off x="1153521" y="5917915"/>
              <a:ext cx="478971" cy="4572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 name="Rectangle 5">
              <a:extLst>
                <a:ext uri="{FF2B5EF4-FFF2-40B4-BE49-F238E27FC236}">
                  <a16:creationId xmlns:a16="http://schemas.microsoft.com/office/drawing/2014/main" id="{F64CEA9E-0533-5C1B-3547-77C66382D7F9}"/>
                </a:ext>
              </a:extLst>
            </p:cNvPr>
            <p:cNvSpPr/>
            <p:nvPr/>
          </p:nvSpPr>
          <p:spPr>
            <a:xfrm>
              <a:off x="743777" y="689052"/>
              <a:ext cx="580768" cy="145089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Arrow Connector 6">
              <a:extLst>
                <a:ext uri="{FF2B5EF4-FFF2-40B4-BE49-F238E27FC236}">
                  <a16:creationId xmlns:a16="http://schemas.microsoft.com/office/drawing/2014/main" id="{80D431BF-E39B-46B2-5A84-8EBD7F8CF789}"/>
                </a:ext>
              </a:extLst>
            </p:cNvPr>
            <p:cNvCxnSpPr/>
            <p:nvPr/>
          </p:nvCxnSpPr>
          <p:spPr>
            <a:xfrm>
              <a:off x="1346317" y="2448016"/>
              <a:ext cx="234778" cy="0"/>
            </a:xfrm>
            <a:prstGeom prst="straightConnector1">
              <a:avLst/>
            </a:prstGeom>
            <a:ln w="571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F19EB45D-38FD-7DFA-92A0-18A5C898EB88}"/>
                </a:ext>
              </a:extLst>
            </p:cNvPr>
            <p:cNvSpPr txBox="1"/>
            <p:nvPr/>
          </p:nvSpPr>
          <p:spPr>
            <a:xfrm>
              <a:off x="546409" y="2215979"/>
              <a:ext cx="952377" cy="481391"/>
            </a:xfrm>
            <a:prstGeom prst="rect">
              <a:avLst/>
            </a:prstGeom>
            <a:noFill/>
            <a:ln>
              <a:noFill/>
            </a:ln>
            <a:effectLst/>
            <a:scene3d>
              <a:camera prst="orthographicFront">
                <a:rot lat="0" lon="0" rev="0"/>
              </a:camera>
              <a:lightRig rig="glow" dir="t">
                <a:rot lat="0" lon="0" rev="4800000"/>
              </a:lightRig>
            </a:scene3d>
            <a:sp3d prstMaterial="matte">
              <a:bevelT w="127000" h="63500"/>
            </a:sp3d>
          </p:spPr>
          <p:txBody>
            <a:bodyPr wrap="square" rtlCol="0">
              <a:spAutoFit/>
            </a:bodyPr>
            <a:lstStyle/>
            <a:p>
              <a:r>
                <a:rPr lang="en-US" sz="2400" b="1" dirty="0">
                  <a:solidFill>
                    <a:srgbClr val="FF0000"/>
                  </a:solidFill>
                </a:rPr>
                <a:t>22%</a:t>
              </a:r>
              <a:r>
                <a:rPr lang="en-US" sz="2400" b="1" baseline="30000" dirty="0">
                  <a:solidFill>
                    <a:srgbClr val="FF0000"/>
                  </a:solidFill>
                </a:rPr>
                <a:t>1</a:t>
              </a:r>
            </a:p>
          </p:txBody>
        </p:sp>
        <p:sp>
          <p:nvSpPr>
            <p:cNvPr id="10" name="5-Point Star 9">
              <a:extLst>
                <a:ext uri="{FF2B5EF4-FFF2-40B4-BE49-F238E27FC236}">
                  <a16:creationId xmlns:a16="http://schemas.microsoft.com/office/drawing/2014/main" id="{8B7466D4-11B8-E373-14B1-D1355BCCB974}"/>
                </a:ext>
              </a:extLst>
            </p:cNvPr>
            <p:cNvSpPr/>
            <p:nvPr/>
          </p:nvSpPr>
          <p:spPr>
            <a:xfrm>
              <a:off x="827668" y="1970844"/>
              <a:ext cx="358688" cy="326572"/>
            </a:xfrm>
            <a:prstGeom prst="star5">
              <a:avLst/>
            </a:prstGeom>
            <a:solidFill>
              <a:srgbClr val="FFA402"/>
            </a:solidFill>
            <a:ln>
              <a:noFill/>
            </a:ln>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1" name="Rectangle 10">
              <a:extLst>
                <a:ext uri="{FF2B5EF4-FFF2-40B4-BE49-F238E27FC236}">
                  <a16:creationId xmlns:a16="http://schemas.microsoft.com/office/drawing/2014/main" id="{BCACB3FC-4BD8-0400-8D66-33A89B78E8C8}"/>
                </a:ext>
              </a:extLst>
            </p:cNvPr>
            <p:cNvSpPr/>
            <p:nvPr/>
          </p:nvSpPr>
          <p:spPr>
            <a:xfrm>
              <a:off x="1415524" y="709507"/>
              <a:ext cx="168786" cy="32560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pic>
          <p:nvPicPr>
            <p:cNvPr id="32" name="Picture 31">
              <a:extLst>
                <a:ext uri="{FF2B5EF4-FFF2-40B4-BE49-F238E27FC236}">
                  <a16:creationId xmlns:a16="http://schemas.microsoft.com/office/drawing/2014/main" id="{36D570C6-4E77-8240-9A07-F7CA4D26A099}"/>
                </a:ext>
              </a:extLst>
            </p:cNvPr>
            <p:cNvPicPr>
              <a:picLocks noChangeAspect="1"/>
            </p:cNvPicPr>
            <p:nvPr/>
          </p:nvPicPr>
          <p:blipFill>
            <a:blip r:embed="rId3"/>
            <a:stretch>
              <a:fillRect/>
            </a:stretch>
          </p:blipFill>
          <p:spPr>
            <a:xfrm>
              <a:off x="1464538" y="709507"/>
              <a:ext cx="3327400" cy="5651500"/>
            </a:xfrm>
            <a:prstGeom prst="rect">
              <a:avLst/>
            </a:prstGeom>
          </p:spPr>
        </p:pic>
        <p:sp>
          <p:nvSpPr>
            <p:cNvPr id="34" name="TextBox 33">
              <a:extLst>
                <a:ext uri="{FF2B5EF4-FFF2-40B4-BE49-F238E27FC236}">
                  <a16:creationId xmlns:a16="http://schemas.microsoft.com/office/drawing/2014/main" id="{75C09680-DBBF-2F4A-8A3C-696BC3FFF95E}"/>
                </a:ext>
              </a:extLst>
            </p:cNvPr>
            <p:cNvSpPr txBox="1"/>
            <p:nvPr/>
          </p:nvSpPr>
          <p:spPr>
            <a:xfrm>
              <a:off x="1683470" y="1607942"/>
              <a:ext cx="634789" cy="249299"/>
            </a:xfrm>
            <a:prstGeom prst="rect">
              <a:avLst/>
            </a:prstGeom>
            <a:noFill/>
          </p:spPr>
          <p:txBody>
            <a:bodyPr wrap="none" lIns="0" tIns="0" rIns="0" bIns="0" rtlCol="0">
              <a:spAutoFit/>
            </a:bodyPr>
            <a:lstStyle/>
            <a:p>
              <a:pPr algn="ctr">
                <a:lnSpc>
                  <a:spcPct val="90000"/>
                </a:lnSpc>
              </a:pPr>
              <a:r>
                <a:rPr lang="en-GB" sz="900" dirty="0">
                  <a:solidFill>
                    <a:schemeClr val="bg1"/>
                  </a:solidFill>
                  <a:latin typeface="Arial" panose="020B0604020202020204" pitchFamily="34" charset="0"/>
                  <a:cs typeface="Arial" panose="020B0604020202020204" pitchFamily="34" charset="0"/>
                </a:rPr>
                <a:t>EBV</a:t>
              </a:r>
            </a:p>
            <a:p>
              <a:pPr algn="ctr">
                <a:lnSpc>
                  <a:spcPct val="90000"/>
                </a:lnSpc>
              </a:pPr>
              <a:r>
                <a:rPr lang="en-GB" sz="900" dirty="0">
                  <a:solidFill>
                    <a:schemeClr val="bg1"/>
                  </a:solidFill>
                  <a:latin typeface="Arial" panose="020B0604020202020204" pitchFamily="34" charset="0"/>
                  <a:cs typeface="Arial" panose="020B0604020202020204" pitchFamily="34" charset="0"/>
                </a:rPr>
                <a:t>(EBV-CIMP)</a:t>
              </a:r>
            </a:p>
          </p:txBody>
        </p:sp>
        <p:sp>
          <p:nvSpPr>
            <p:cNvPr id="35" name="TextBox 34">
              <a:extLst>
                <a:ext uri="{FF2B5EF4-FFF2-40B4-BE49-F238E27FC236}">
                  <a16:creationId xmlns:a16="http://schemas.microsoft.com/office/drawing/2014/main" id="{118F3959-A63D-5B40-8322-799967A6EF7E}"/>
                </a:ext>
              </a:extLst>
            </p:cNvPr>
            <p:cNvSpPr txBox="1"/>
            <p:nvPr/>
          </p:nvSpPr>
          <p:spPr>
            <a:xfrm>
              <a:off x="1793883" y="2331842"/>
              <a:ext cx="782265" cy="249299"/>
            </a:xfrm>
            <a:prstGeom prst="rect">
              <a:avLst/>
            </a:prstGeom>
            <a:noFill/>
          </p:spPr>
          <p:txBody>
            <a:bodyPr wrap="none" lIns="0" tIns="0" rIns="0" bIns="0" rtlCol="0">
              <a:spAutoFit/>
            </a:bodyPr>
            <a:lstStyle/>
            <a:p>
              <a:pPr algn="ctr">
                <a:lnSpc>
                  <a:spcPct val="90000"/>
                </a:lnSpc>
              </a:pPr>
              <a:r>
                <a:rPr lang="en-GB" sz="900" dirty="0">
                  <a:solidFill>
                    <a:schemeClr val="bg1"/>
                  </a:solidFill>
                  <a:latin typeface="Arial" panose="020B0604020202020204" pitchFamily="34" charset="0"/>
                  <a:cs typeface="Arial" panose="020B0604020202020204" pitchFamily="34" charset="0"/>
                </a:rPr>
                <a:t>MSI</a:t>
              </a:r>
            </a:p>
            <a:p>
              <a:pPr algn="ctr">
                <a:lnSpc>
                  <a:spcPct val="90000"/>
                </a:lnSpc>
              </a:pPr>
              <a:r>
                <a:rPr lang="en-GB" sz="900" dirty="0">
                  <a:solidFill>
                    <a:schemeClr val="bg1"/>
                  </a:solidFill>
                  <a:latin typeface="Arial" panose="020B0604020202020204" pitchFamily="34" charset="0"/>
                  <a:cs typeface="Arial" panose="020B0604020202020204" pitchFamily="34" charset="0"/>
                </a:rPr>
                <a:t>(hypermutated)</a:t>
              </a:r>
            </a:p>
          </p:txBody>
        </p:sp>
        <p:sp>
          <p:nvSpPr>
            <p:cNvPr id="36" name="TextBox 35">
              <a:extLst>
                <a:ext uri="{FF2B5EF4-FFF2-40B4-BE49-F238E27FC236}">
                  <a16:creationId xmlns:a16="http://schemas.microsoft.com/office/drawing/2014/main" id="{2314C960-A1BC-1244-90D1-0586F70ED3C0}"/>
                </a:ext>
              </a:extLst>
            </p:cNvPr>
            <p:cNvSpPr txBox="1"/>
            <p:nvPr/>
          </p:nvSpPr>
          <p:spPr>
            <a:xfrm>
              <a:off x="2403470" y="2166742"/>
              <a:ext cx="128240" cy="124650"/>
            </a:xfrm>
            <a:prstGeom prst="rect">
              <a:avLst/>
            </a:prstGeom>
            <a:noFill/>
          </p:spPr>
          <p:txBody>
            <a:bodyPr wrap="none" lIns="0" tIns="0" rIns="0" bIns="0" rtlCol="0">
              <a:spAutoFit/>
            </a:bodyPr>
            <a:lstStyle/>
            <a:p>
              <a:pPr algn="ctr">
                <a:lnSpc>
                  <a:spcPct val="90000"/>
                </a:lnSpc>
              </a:pPr>
              <a:r>
                <a:rPr lang="en-GB" sz="900" dirty="0">
                  <a:latin typeface="Arial" panose="020B0604020202020204" pitchFamily="34" charset="0"/>
                  <a:cs typeface="Arial" panose="020B0604020202020204" pitchFamily="34" charset="0"/>
                </a:rPr>
                <a:t>64</a:t>
              </a:r>
            </a:p>
          </p:txBody>
        </p:sp>
        <p:sp>
          <p:nvSpPr>
            <p:cNvPr id="37" name="TextBox 36">
              <a:extLst>
                <a:ext uri="{FF2B5EF4-FFF2-40B4-BE49-F238E27FC236}">
                  <a16:creationId xmlns:a16="http://schemas.microsoft.com/office/drawing/2014/main" id="{7EB1456D-FF11-0442-8229-955087AFAD31}"/>
                </a:ext>
              </a:extLst>
            </p:cNvPr>
            <p:cNvSpPr txBox="1"/>
            <p:nvPr/>
          </p:nvSpPr>
          <p:spPr>
            <a:xfrm>
              <a:off x="2204304" y="944367"/>
              <a:ext cx="278924" cy="180049"/>
            </a:xfrm>
            <a:prstGeom prst="rect">
              <a:avLst/>
            </a:prstGeom>
            <a:noFill/>
          </p:spPr>
          <p:txBody>
            <a:bodyPr wrap="none" lIns="0" tIns="0" rIns="0" bIns="0" rtlCol="0">
              <a:spAutoFit/>
            </a:bodyPr>
            <a:lstStyle/>
            <a:p>
              <a:pPr algn="ctr">
                <a:lnSpc>
                  <a:spcPct val="90000"/>
                </a:lnSpc>
              </a:pPr>
              <a:r>
                <a:rPr lang="en-GB" sz="1300" dirty="0">
                  <a:latin typeface="Arial" panose="020B0604020202020204" pitchFamily="34" charset="0"/>
                  <a:cs typeface="Arial" panose="020B0604020202020204" pitchFamily="34" charset="0"/>
                </a:rPr>
                <a:t>295</a:t>
              </a:r>
            </a:p>
          </p:txBody>
        </p:sp>
        <p:sp>
          <p:nvSpPr>
            <p:cNvPr id="38" name="TextBox 37">
              <a:extLst>
                <a:ext uri="{FF2B5EF4-FFF2-40B4-BE49-F238E27FC236}">
                  <a16:creationId xmlns:a16="http://schemas.microsoft.com/office/drawing/2014/main" id="{A8E5D242-DD6A-2A41-BA83-C385C69A0B57}"/>
                </a:ext>
              </a:extLst>
            </p:cNvPr>
            <p:cNvSpPr txBox="1"/>
            <p:nvPr/>
          </p:nvSpPr>
          <p:spPr>
            <a:xfrm>
              <a:off x="2991027" y="1592067"/>
              <a:ext cx="254878" cy="1661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cs typeface="Arial" panose="020B0604020202020204" pitchFamily="34" charset="0"/>
                </a:rPr>
                <a:t>269</a:t>
              </a:r>
            </a:p>
          </p:txBody>
        </p:sp>
        <p:sp>
          <p:nvSpPr>
            <p:cNvPr id="39" name="TextBox 38">
              <a:extLst>
                <a:ext uri="{FF2B5EF4-FFF2-40B4-BE49-F238E27FC236}">
                  <a16:creationId xmlns:a16="http://schemas.microsoft.com/office/drawing/2014/main" id="{89F5543E-02B5-0742-B057-71430E379F64}"/>
                </a:ext>
              </a:extLst>
            </p:cNvPr>
            <p:cNvSpPr txBox="1"/>
            <p:nvPr/>
          </p:nvSpPr>
          <p:spPr>
            <a:xfrm>
              <a:off x="3146359" y="2741417"/>
              <a:ext cx="141064" cy="138499"/>
            </a:xfrm>
            <a:prstGeom prst="rect">
              <a:avLst/>
            </a:prstGeom>
            <a:noFill/>
          </p:spPr>
          <p:txBody>
            <a:bodyPr wrap="none" lIns="0" tIns="0" rIns="0" bIns="0" rtlCol="0">
              <a:spAutoFit/>
            </a:bodyPr>
            <a:lstStyle/>
            <a:p>
              <a:pPr algn="ctr">
                <a:lnSpc>
                  <a:spcPct val="90000"/>
                </a:lnSpc>
              </a:pPr>
              <a:r>
                <a:rPr lang="en-GB" sz="1000" dirty="0">
                  <a:latin typeface="Arial" panose="020B0604020202020204" pitchFamily="34" charset="0"/>
                  <a:cs typeface="Arial" panose="020B0604020202020204" pitchFamily="34" charset="0"/>
                </a:rPr>
                <a:t>58</a:t>
              </a:r>
            </a:p>
          </p:txBody>
        </p:sp>
        <p:sp>
          <p:nvSpPr>
            <p:cNvPr id="40" name="TextBox 39">
              <a:extLst>
                <a:ext uri="{FF2B5EF4-FFF2-40B4-BE49-F238E27FC236}">
                  <a16:creationId xmlns:a16="http://schemas.microsoft.com/office/drawing/2014/main" id="{128C1383-A2A4-3D4B-89AA-C830DF0E7482}"/>
                </a:ext>
              </a:extLst>
            </p:cNvPr>
            <p:cNvSpPr txBox="1"/>
            <p:nvPr/>
          </p:nvSpPr>
          <p:spPr>
            <a:xfrm>
              <a:off x="3718102" y="2204842"/>
              <a:ext cx="254878" cy="1661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cs typeface="Arial" panose="020B0604020202020204" pitchFamily="34" charset="0"/>
                </a:rPr>
                <a:t>205</a:t>
              </a:r>
            </a:p>
          </p:txBody>
        </p:sp>
        <p:sp>
          <p:nvSpPr>
            <p:cNvPr id="41" name="TextBox 40">
              <a:extLst>
                <a:ext uri="{FF2B5EF4-FFF2-40B4-BE49-F238E27FC236}">
                  <a16:creationId xmlns:a16="http://schemas.microsoft.com/office/drawing/2014/main" id="{C896F164-6038-C840-8321-98E4600DE3A9}"/>
                </a:ext>
              </a:extLst>
            </p:cNvPr>
            <p:cNvSpPr txBox="1"/>
            <p:nvPr/>
          </p:nvSpPr>
          <p:spPr>
            <a:xfrm>
              <a:off x="4384852" y="2776342"/>
              <a:ext cx="254878" cy="1661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cs typeface="Arial" panose="020B0604020202020204" pitchFamily="34" charset="0"/>
                </a:rPr>
                <a:t>147</a:t>
              </a:r>
            </a:p>
          </p:txBody>
        </p:sp>
        <p:sp>
          <p:nvSpPr>
            <p:cNvPr id="42" name="TextBox 41">
              <a:extLst>
                <a:ext uri="{FF2B5EF4-FFF2-40B4-BE49-F238E27FC236}">
                  <a16:creationId xmlns:a16="http://schemas.microsoft.com/office/drawing/2014/main" id="{A861AEAE-DC5B-DA4D-B329-E8114E696A8B}"/>
                </a:ext>
              </a:extLst>
            </p:cNvPr>
            <p:cNvSpPr txBox="1"/>
            <p:nvPr/>
          </p:nvSpPr>
          <p:spPr>
            <a:xfrm>
              <a:off x="2373731" y="2928742"/>
              <a:ext cx="1025923" cy="249299"/>
            </a:xfrm>
            <a:prstGeom prst="rect">
              <a:avLst/>
            </a:prstGeom>
            <a:noFill/>
          </p:spPr>
          <p:txBody>
            <a:bodyPr wrap="none" lIns="0" tIns="0" rIns="0" bIns="0" rtlCol="0">
              <a:spAutoFit/>
            </a:bodyPr>
            <a:lstStyle/>
            <a:p>
              <a:pPr algn="ctr">
                <a:lnSpc>
                  <a:spcPct val="90000"/>
                </a:lnSpc>
              </a:pPr>
              <a:r>
                <a:rPr lang="en-GB" sz="900" dirty="0">
                  <a:solidFill>
                    <a:schemeClr val="bg1"/>
                  </a:solidFill>
                  <a:latin typeface="Arial" panose="020B0604020202020204" pitchFamily="34" charset="0"/>
                  <a:cs typeface="Arial" panose="020B0604020202020204" pitchFamily="34" charset="0"/>
                </a:rPr>
                <a:t>GS</a:t>
              </a:r>
            </a:p>
            <a:p>
              <a:pPr algn="ctr">
                <a:lnSpc>
                  <a:spcPct val="90000"/>
                </a:lnSpc>
              </a:pPr>
              <a:r>
                <a:rPr lang="en-GB" sz="900" dirty="0">
                  <a:solidFill>
                    <a:schemeClr val="bg1"/>
                  </a:solidFill>
                  <a:latin typeface="Arial" panose="020B0604020202020204" pitchFamily="34" charset="0"/>
                  <a:cs typeface="Arial" panose="020B0604020202020204" pitchFamily="34" charset="0"/>
                </a:rPr>
                <a:t>(genomically stable)</a:t>
              </a:r>
            </a:p>
          </p:txBody>
        </p:sp>
        <p:sp>
          <p:nvSpPr>
            <p:cNvPr id="43" name="TextBox 42">
              <a:extLst>
                <a:ext uri="{FF2B5EF4-FFF2-40B4-BE49-F238E27FC236}">
                  <a16:creationId xmlns:a16="http://schemas.microsoft.com/office/drawing/2014/main" id="{0BB2C492-BA3E-D04E-A097-35F70B111C33}"/>
                </a:ext>
              </a:extLst>
            </p:cNvPr>
            <p:cNvSpPr txBox="1"/>
            <p:nvPr/>
          </p:nvSpPr>
          <p:spPr>
            <a:xfrm>
              <a:off x="3787197" y="3020817"/>
              <a:ext cx="904095" cy="249299"/>
            </a:xfrm>
            <a:prstGeom prst="rect">
              <a:avLst/>
            </a:prstGeom>
            <a:noFill/>
          </p:spPr>
          <p:txBody>
            <a:bodyPr wrap="none" lIns="0" tIns="0" rIns="0" bIns="0" rtlCol="0">
              <a:spAutoFit/>
            </a:bodyPr>
            <a:lstStyle/>
            <a:p>
              <a:pPr algn="ctr">
                <a:lnSpc>
                  <a:spcPct val="90000"/>
                </a:lnSpc>
              </a:pPr>
              <a:r>
                <a:rPr lang="en-GB" sz="900" dirty="0">
                  <a:solidFill>
                    <a:schemeClr val="bg1"/>
                  </a:solidFill>
                  <a:latin typeface="Arial" panose="020B0604020202020204" pitchFamily="34" charset="0"/>
                  <a:cs typeface="Arial" panose="020B0604020202020204" pitchFamily="34" charset="0"/>
                </a:rPr>
                <a:t>CIN</a:t>
              </a:r>
            </a:p>
            <a:p>
              <a:pPr algn="ctr">
                <a:lnSpc>
                  <a:spcPct val="90000"/>
                </a:lnSpc>
              </a:pPr>
              <a:r>
                <a:rPr lang="en-GB" sz="900" dirty="0">
                  <a:solidFill>
                    <a:schemeClr val="bg1"/>
                  </a:solidFill>
                  <a:latin typeface="Arial" panose="020B0604020202020204" pitchFamily="34" charset="0"/>
                  <a:cs typeface="Arial" panose="020B0604020202020204" pitchFamily="34" charset="0"/>
                </a:rPr>
                <a:t>(chrom instability)</a:t>
              </a:r>
            </a:p>
          </p:txBody>
        </p:sp>
        <p:sp>
          <p:nvSpPr>
            <p:cNvPr id="44" name="TextBox 43">
              <a:extLst>
                <a:ext uri="{FF2B5EF4-FFF2-40B4-BE49-F238E27FC236}">
                  <a16:creationId xmlns:a16="http://schemas.microsoft.com/office/drawing/2014/main" id="{EDB3CE40-64B9-0F43-BE36-4D94E98061FB}"/>
                </a:ext>
              </a:extLst>
            </p:cNvPr>
            <p:cNvSpPr txBox="1"/>
            <p:nvPr/>
          </p:nvSpPr>
          <p:spPr>
            <a:xfrm>
              <a:off x="1660582" y="1499992"/>
              <a:ext cx="115416"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26</a:t>
              </a:r>
            </a:p>
          </p:txBody>
        </p:sp>
        <p:sp>
          <p:nvSpPr>
            <p:cNvPr id="45" name="TextBox 44">
              <a:extLst>
                <a:ext uri="{FF2B5EF4-FFF2-40B4-BE49-F238E27FC236}">
                  <a16:creationId xmlns:a16="http://schemas.microsoft.com/office/drawing/2014/main" id="{C533B39A-DE5C-6049-9EE8-E574A676B8D9}"/>
                </a:ext>
              </a:extLst>
            </p:cNvPr>
            <p:cNvSpPr txBox="1"/>
            <p:nvPr/>
          </p:nvSpPr>
          <p:spPr>
            <a:xfrm rot="2467690">
              <a:off x="4044630" y="2323792"/>
              <a:ext cx="509755" cy="221599"/>
            </a:xfrm>
            <a:prstGeom prst="rect">
              <a:avLst/>
            </a:prstGeom>
            <a:noFill/>
          </p:spPr>
          <p:txBody>
            <a:bodyPr wrap="non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SCNA high</a:t>
              </a:r>
              <a:br>
                <a:rPr lang="en-GB" sz="800" dirty="0">
                  <a:latin typeface="Arial" panose="020B0604020202020204" pitchFamily="34" charset="0"/>
                  <a:cs typeface="Arial" panose="020B0604020202020204" pitchFamily="34" charset="0"/>
                </a:rPr>
              </a:br>
              <a:r>
                <a:rPr lang="en-GB" sz="800" dirty="0">
                  <a:latin typeface="Arial" panose="020B0604020202020204" pitchFamily="34" charset="0"/>
                  <a:cs typeface="Arial" panose="020B0604020202020204" pitchFamily="34" charset="0"/>
                </a:rPr>
                <a:t>cluster</a:t>
              </a:r>
            </a:p>
          </p:txBody>
        </p:sp>
        <p:sp>
          <p:nvSpPr>
            <p:cNvPr id="46" name="TextBox 45">
              <a:extLst>
                <a:ext uri="{FF2B5EF4-FFF2-40B4-BE49-F238E27FC236}">
                  <a16:creationId xmlns:a16="http://schemas.microsoft.com/office/drawing/2014/main" id="{F42A34FA-7661-6F4F-9D0F-EAA6380BFF67}"/>
                </a:ext>
              </a:extLst>
            </p:cNvPr>
            <p:cNvSpPr txBox="1"/>
            <p:nvPr/>
          </p:nvSpPr>
          <p:spPr>
            <a:xfrm rot="19229396">
              <a:off x="1653820" y="1103065"/>
              <a:ext cx="349456" cy="221599"/>
            </a:xfrm>
            <a:prstGeom prst="rect">
              <a:avLst/>
            </a:prstGeom>
            <a:noFill/>
          </p:spPr>
          <p:txBody>
            <a:bodyPr wrap="non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EBV</a:t>
              </a:r>
              <a:br>
                <a:rPr lang="en-GB" sz="800" dirty="0">
                  <a:latin typeface="Arial" panose="020B0604020202020204" pitchFamily="34" charset="0"/>
                  <a:cs typeface="Arial" panose="020B0604020202020204" pitchFamily="34" charset="0"/>
                </a:rPr>
              </a:br>
              <a:r>
                <a:rPr lang="en-GB" sz="800" dirty="0">
                  <a:latin typeface="Arial" panose="020B0604020202020204" pitchFamily="34" charset="0"/>
                  <a:cs typeface="Arial" panose="020B0604020202020204" pitchFamily="34" charset="0"/>
                </a:rPr>
                <a:t>positive</a:t>
              </a:r>
            </a:p>
          </p:txBody>
        </p:sp>
        <p:sp>
          <p:nvSpPr>
            <p:cNvPr id="47" name="TextBox 46">
              <a:extLst>
                <a:ext uri="{FF2B5EF4-FFF2-40B4-BE49-F238E27FC236}">
                  <a16:creationId xmlns:a16="http://schemas.microsoft.com/office/drawing/2014/main" id="{C330E4C7-D80B-4A42-AFFD-410E003DF21C}"/>
                </a:ext>
              </a:extLst>
            </p:cNvPr>
            <p:cNvSpPr txBox="1"/>
            <p:nvPr/>
          </p:nvSpPr>
          <p:spPr>
            <a:xfrm rot="19229396">
              <a:off x="2453641" y="1844264"/>
              <a:ext cx="407163" cy="110800"/>
            </a:xfrm>
            <a:prstGeom prst="rect">
              <a:avLst/>
            </a:prstGeom>
            <a:noFill/>
          </p:spPr>
          <p:txBody>
            <a:bodyPr wrap="non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MSI high</a:t>
              </a:r>
            </a:p>
          </p:txBody>
        </p:sp>
        <p:sp>
          <p:nvSpPr>
            <p:cNvPr id="48" name="TextBox 47">
              <a:extLst>
                <a:ext uri="{FF2B5EF4-FFF2-40B4-BE49-F238E27FC236}">
                  <a16:creationId xmlns:a16="http://schemas.microsoft.com/office/drawing/2014/main" id="{91E59A0C-F71B-374C-82C6-9694672DD904}"/>
                </a:ext>
              </a:extLst>
            </p:cNvPr>
            <p:cNvSpPr txBox="1"/>
            <p:nvPr/>
          </p:nvSpPr>
          <p:spPr>
            <a:xfrm>
              <a:off x="1346317" y="3392292"/>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100</a:t>
              </a:r>
            </a:p>
          </p:txBody>
        </p:sp>
        <p:sp>
          <p:nvSpPr>
            <p:cNvPr id="49" name="TextBox 48">
              <a:extLst>
                <a:ext uri="{FF2B5EF4-FFF2-40B4-BE49-F238E27FC236}">
                  <a16:creationId xmlns:a16="http://schemas.microsoft.com/office/drawing/2014/main" id="{75D6FC4D-4CC6-6B42-9D51-1DE1279ABF30}"/>
                </a:ext>
              </a:extLst>
            </p:cNvPr>
            <p:cNvSpPr txBox="1"/>
            <p:nvPr/>
          </p:nvSpPr>
          <p:spPr>
            <a:xfrm>
              <a:off x="1346317" y="3681217"/>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75</a:t>
              </a:r>
            </a:p>
          </p:txBody>
        </p:sp>
        <p:sp>
          <p:nvSpPr>
            <p:cNvPr id="50" name="TextBox 49">
              <a:extLst>
                <a:ext uri="{FF2B5EF4-FFF2-40B4-BE49-F238E27FC236}">
                  <a16:creationId xmlns:a16="http://schemas.microsoft.com/office/drawing/2014/main" id="{C4F87FB2-3DCF-2046-9E08-DCF20DFB58D2}"/>
                </a:ext>
              </a:extLst>
            </p:cNvPr>
            <p:cNvSpPr txBox="1"/>
            <p:nvPr/>
          </p:nvSpPr>
          <p:spPr>
            <a:xfrm>
              <a:off x="1346317" y="3970142"/>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50</a:t>
              </a:r>
            </a:p>
          </p:txBody>
        </p:sp>
        <p:sp>
          <p:nvSpPr>
            <p:cNvPr id="51" name="TextBox 50">
              <a:extLst>
                <a:ext uri="{FF2B5EF4-FFF2-40B4-BE49-F238E27FC236}">
                  <a16:creationId xmlns:a16="http://schemas.microsoft.com/office/drawing/2014/main" id="{040D0681-7E04-CF4A-8516-3B6F33D5F9D1}"/>
                </a:ext>
              </a:extLst>
            </p:cNvPr>
            <p:cNvSpPr txBox="1"/>
            <p:nvPr/>
          </p:nvSpPr>
          <p:spPr>
            <a:xfrm>
              <a:off x="1346317" y="4252717"/>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25</a:t>
              </a:r>
            </a:p>
          </p:txBody>
        </p:sp>
        <p:sp>
          <p:nvSpPr>
            <p:cNvPr id="52" name="TextBox 51">
              <a:extLst>
                <a:ext uri="{FF2B5EF4-FFF2-40B4-BE49-F238E27FC236}">
                  <a16:creationId xmlns:a16="http://schemas.microsoft.com/office/drawing/2014/main" id="{AE857BC4-CAEA-AC46-B3A7-421EACD84EF6}"/>
                </a:ext>
              </a:extLst>
            </p:cNvPr>
            <p:cNvSpPr txBox="1"/>
            <p:nvPr/>
          </p:nvSpPr>
          <p:spPr>
            <a:xfrm>
              <a:off x="1346317" y="4538467"/>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0</a:t>
              </a:r>
            </a:p>
          </p:txBody>
        </p:sp>
        <p:sp>
          <p:nvSpPr>
            <p:cNvPr id="53" name="TextBox 52">
              <a:extLst>
                <a:ext uri="{FF2B5EF4-FFF2-40B4-BE49-F238E27FC236}">
                  <a16:creationId xmlns:a16="http://schemas.microsoft.com/office/drawing/2014/main" id="{AEA59A8F-8452-3B4D-80C5-44F578D0AB0E}"/>
                </a:ext>
              </a:extLst>
            </p:cNvPr>
            <p:cNvSpPr txBox="1"/>
            <p:nvPr/>
          </p:nvSpPr>
          <p:spPr>
            <a:xfrm rot="16200000">
              <a:off x="631530" y="3913512"/>
              <a:ext cx="1190626" cy="221599"/>
            </a:xfrm>
            <a:prstGeom prst="rect">
              <a:avLst/>
            </a:prstGeom>
            <a:noFill/>
          </p:spPr>
          <p:txBody>
            <a:bodyPr wrap="square" lIns="0" tIns="0" rIns="0" bIns="0" rtlCol="0">
              <a:spAutoFit/>
            </a:bodyPr>
            <a:lstStyle/>
            <a:p>
              <a:pPr algn="ctr">
                <a:lnSpc>
                  <a:spcPct val="90000"/>
                </a:lnSpc>
              </a:pPr>
              <a:r>
                <a:rPr lang="en-GB" sz="800" b="1" dirty="0">
                  <a:latin typeface="Arial" panose="020B0604020202020204" pitchFamily="34" charset="0"/>
                  <a:cs typeface="Arial" panose="020B0604020202020204" pitchFamily="34" charset="0"/>
                </a:rPr>
                <a:t>Lauren classification</a:t>
              </a:r>
            </a:p>
            <a:p>
              <a:pPr algn="ctr">
                <a:lnSpc>
                  <a:spcPct val="90000"/>
                </a:lnSpc>
              </a:pPr>
              <a:r>
                <a:rPr lang="en-GB" sz="800" b="1" dirty="0">
                  <a:latin typeface="Arial" panose="020B0604020202020204" pitchFamily="34" charset="0"/>
                  <a:cs typeface="Arial" panose="020B0604020202020204" pitchFamily="34" charset="0"/>
                </a:rPr>
                <a:t>diffuse (%)</a:t>
              </a:r>
            </a:p>
          </p:txBody>
        </p:sp>
        <p:sp>
          <p:nvSpPr>
            <p:cNvPr id="54" name="TextBox 53">
              <a:extLst>
                <a:ext uri="{FF2B5EF4-FFF2-40B4-BE49-F238E27FC236}">
                  <a16:creationId xmlns:a16="http://schemas.microsoft.com/office/drawing/2014/main" id="{9139BE47-E60C-0B42-AFC4-DC5A5245B6A4}"/>
                </a:ext>
              </a:extLst>
            </p:cNvPr>
            <p:cNvSpPr txBox="1"/>
            <p:nvPr/>
          </p:nvSpPr>
          <p:spPr>
            <a:xfrm>
              <a:off x="1639663" y="475754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EBV</a:t>
              </a:r>
            </a:p>
          </p:txBody>
        </p:sp>
        <p:sp>
          <p:nvSpPr>
            <p:cNvPr id="55" name="TextBox 54">
              <a:extLst>
                <a:ext uri="{FF2B5EF4-FFF2-40B4-BE49-F238E27FC236}">
                  <a16:creationId xmlns:a16="http://schemas.microsoft.com/office/drawing/2014/main" id="{2BD1C5D3-2E4D-7044-93DE-7DB946F0ED04}"/>
                </a:ext>
              </a:extLst>
            </p:cNvPr>
            <p:cNvSpPr txBox="1"/>
            <p:nvPr/>
          </p:nvSpPr>
          <p:spPr>
            <a:xfrm>
              <a:off x="1966688" y="475754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MSI</a:t>
              </a:r>
            </a:p>
          </p:txBody>
        </p:sp>
        <p:sp>
          <p:nvSpPr>
            <p:cNvPr id="56" name="TextBox 55">
              <a:extLst>
                <a:ext uri="{FF2B5EF4-FFF2-40B4-BE49-F238E27FC236}">
                  <a16:creationId xmlns:a16="http://schemas.microsoft.com/office/drawing/2014/main" id="{04AE3B4D-32FC-0E48-B22D-B000586C2C8A}"/>
                </a:ext>
              </a:extLst>
            </p:cNvPr>
            <p:cNvSpPr txBox="1"/>
            <p:nvPr/>
          </p:nvSpPr>
          <p:spPr>
            <a:xfrm>
              <a:off x="2300063" y="475754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GS</a:t>
              </a:r>
            </a:p>
          </p:txBody>
        </p:sp>
        <p:sp>
          <p:nvSpPr>
            <p:cNvPr id="57" name="TextBox 56">
              <a:extLst>
                <a:ext uri="{FF2B5EF4-FFF2-40B4-BE49-F238E27FC236}">
                  <a16:creationId xmlns:a16="http://schemas.microsoft.com/office/drawing/2014/main" id="{89098153-042F-3640-B4AD-9014E9881B1A}"/>
                </a:ext>
              </a:extLst>
            </p:cNvPr>
            <p:cNvSpPr txBox="1"/>
            <p:nvPr/>
          </p:nvSpPr>
          <p:spPr>
            <a:xfrm>
              <a:off x="2633438" y="475754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CIN</a:t>
              </a:r>
            </a:p>
          </p:txBody>
        </p:sp>
        <p:sp>
          <p:nvSpPr>
            <p:cNvPr id="58" name="TextBox 57">
              <a:extLst>
                <a:ext uri="{FF2B5EF4-FFF2-40B4-BE49-F238E27FC236}">
                  <a16:creationId xmlns:a16="http://schemas.microsoft.com/office/drawing/2014/main" id="{B81C124D-BAB8-DE41-B0FF-75BCD217FADD}"/>
                </a:ext>
              </a:extLst>
            </p:cNvPr>
            <p:cNvSpPr txBox="1"/>
            <p:nvPr/>
          </p:nvSpPr>
          <p:spPr>
            <a:xfrm>
              <a:off x="3156068" y="339229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120</a:t>
              </a:r>
            </a:p>
          </p:txBody>
        </p:sp>
        <p:sp>
          <p:nvSpPr>
            <p:cNvPr id="59" name="TextBox 58">
              <a:extLst>
                <a:ext uri="{FF2B5EF4-FFF2-40B4-BE49-F238E27FC236}">
                  <a16:creationId xmlns:a16="http://schemas.microsoft.com/office/drawing/2014/main" id="{26BE3D4E-D485-144A-8E39-94ED927C0E7A}"/>
                </a:ext>
              </a:extLst>
            </p:cNvPr>
            <p:cNvSpPr txBox="1"/>
            <p:nvPr/>
          </p:nvSpPr>
          <p:spPr>
            <a:xfrm rot="16200000">
              <a:off x="2517481" y="3968912"/>
              <a:ext cx="1190626" cy="110800"/>
            </a:xfrm>
            <a:prstGeom prst="rect">
              <a:avLst/>
            </a:prstGeom>
            <a:noFill/>
          </p:spPr>
          <p:txBody>
            <a:bodyPr wrap="square" lIns="0" tIns="0" rIns="0" bIns="0" rtlCol="0">
              <a:spAutoFit/>
            </a:bodyPr>
            <a:lstStyle/>
            <a:p>
              <a:pPr algn="ctr">
                <a:lnSpc>
                  <a:spcPct val="90000"/>
                </a:lnSpc>
              </a:pPr>
              <a:r>
                <a:rPr lang="en-GB" sz="800" b="1" dirty="0">
                  <a:latin typeface="Arial" panose="020B0604020202020204" pitchFamily="34" charset="0"/>
                  <a:cs typeface="Arial" panose="020B0604020202020204" pitchFamily="34" charset="0"/>
                </a:rPr>
                <a:t>Number of samples</a:t>
              </a:r>
            </a:p>
          </p:txBody>
        </p:sp>
        <p:sp>
          <p:nvSpPr>
            <p:cNvPr id="60" name="TextBox 59">
              <a:extLst>
                <a:ext uri="{FF2B5EF4-FFF2-40B4-BE49-F238E27FC236}">
                  <a16:creationId xmlns:a16="http://schemas.microsoft.com/office/drawing/2014/main" id="{1FFB5917-4A13-D84A-B101-9C9C0E029808}"/>
                </a:ext>
              </a:extLst>
            </p:cNvPr>
            <p:cNvSpPr txBox="1"/>
            <p:nvPr/>
          </p:nvSpPr>
          <p:spPr>
            <a:xfrm>
              <a:off x="3156068" y="364629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90</a:t>
              </a:r>
            </a:p>
          </p:txBody>
        </p:sp>
        <p:sp>
          <p:nvSpPr>
            <p:cNvPr id="61" name="TextBox 60">
              <a:extLst>
                <a:ext uri="{FF2B5EF4-FFF2-40B4-BE49-F238E27FC236}">
                  <a16:creationId xmlns:a16="http://schemas.microsoft.com/office/drawing/2014/main" id="{3D0F05FC-5AB8-6E40-BBB7-B1ACA8BF397B}"/>
                </a:ext>
              </a:extLst>
            </p:cNvPr>
            <p:cNvSpPr txBox="1"/>
            <p:nvPr/>
          </p:nvSpPr>
          <p:spPr>
            <a:xfrm>
              <a:off x="3156068" y="393521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60</a:t>
              </a:r>
            </a:p>
          </p:txBody>
        </p:sp>
        <p:sp>
          <p:nvSpPr>
            <p:cNvPr id="62" name="TextBox 61">
              <a:extLst>
                <a:ext uri="{FF2B5EF4-FFF2-40B4-BE49-F238E27FC236}">
                  <a16:creationId xmlns:a16="http://schemas.microsoft.com/office/drawing/2014/main" id="{857BE4D2-C0B6-CC42-A04B-E22BF30F9DC7}"/>
                </a:ext>
              </a:extLst>
            </p:cNvPr>
            <p:cNvSpPr txBox="1"/>
            <p:nvPr/>
          </p:nvSpPr>
          <p:spPr>
            <a:xfrm>
              <a:off x="3156068" y="424319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30</a:t>
              </a:r>
            </a:p>
          </p:txBody>
        </p:sp>
        <p:sp>
          <p:nvSpPr>
            <p:cNvPr id="63" name="TextBox 62">
              <a:extLst>
                <a:ext uri="{FF2B5EF4-FFF2-40B4-BE49-F238E27FC236}">
                  <a16:creationId xmlns:a16="http://schemas.microsoft.com/office/drawing/2014/main" id="{80301C97-B5B7-154D-89AB-B9AC989DFCB5}"/>
                </a:ext>
              </a:extLst>
            </p:cNvPr>
            <p:cNvSpPr txBox="1"/>
            <p:nvPr/>
          </p:nvSpPr>
          <p:spPr>
            <a:xfrm>
              <a:off x="3156068" y="454481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0</a:t>
              </a:r>
            </a:p>
          </p:txBody>
        </p:sp>
        <p:sp>
          <p:nvSpPr>
            <p:cNvPr id="64" name="TextBox 63">
              <a:extLst>
                <a:ext uri="{FF2B5EF4-FFF2-40B4-BE49-F238E27FC236}">
                  <a16:creationId xmlns:a16="http://schemas.microsoft.com/office/drawing/2014/main" id="{5F90A875-8485-3342-9D34-80472699C668}"/>
                </a:ext>
              </a:extLst>
            </p:cNvPr>
            <p:cNvSpPr txBox="1"/>
            <p:nvPr/>
          </p:nvSpPr>
          <p:spPr>
            <a:xfrm>
              <a:off x="3395373" y="4700392"/>
              <a:ext cx="553022" cy="193899"/>
            </a:xfrm>
            <a:prstGeom prst="rect">
              <a:avLst/>
            </a:prstGeom>
            <a:noFill/>
          </p:spPr>
          <p:txBody>
            <a:bodyPr wrap="square" lIns="0" tIns="0" rIns="0" bIns="0" rtlCol="0">
              <a:spAutoFit/>
            </a:bodyPr>
            <a:lstStyle/>
            <a:p>
              <a:pPr algn="ctr">
                <a:lnSpc>
                  <a:spcPct val="90000"/>
                </a:lnSpc>
              </a:pPr>
              <a:r>
                <a:rPr lang="en-GB" sz="700" dirty="0">
                  <a:latin typeface="Arial" panose="020B0604020202020204" pitchFamily="34" charset="0"/>
                  <a:cs typeface="Arial" panose="020B0604020202020204" pitchFamily="34" charset="0"/>
                </a:rPr>
                <a:t>GE-junction</a:t>
              </a:r>
              <a:br>
                <a:rPr lang="en-GB" sz="700" dirty="0">
                  <a:latin typeface="Arial" panose="020B0604020202020204" pitchFamily="34" charset="0"/>
                  <a:cs typeface="Arial" panose="020B0604020202020204" pitchFamily="34" charset="0"/>
                </a:rPr>
              </a:br>
              <a:r>
                <a:rPr lang="en-GB" sz="700" dirty="0">
                  <a:latin typeface="Arial" panose="020B0604020202020204" pitchFamily="34" charset="0"/>
                  <a:cs typeface="Arial" panose="020B0604020202020204" pitchFamily="34" charset="0"/>
                </a:rPr>
                <a:t>cardia</a:t>
              </a:r>
            </a:p>
          </p:txBody>
        </p:sp>
        <p:sp>
          <p:nvSpPr>
            <p:cNvPr id="67" name="TextBox 66">
              <a:extLst>
                <a:ext uri="{FF2B5EF4-FFF2-40B4-BE49-F238E27FC236}">
                  <a16:creationId xmlns:a16="http://schemas.microsoft.com/office/drawing/2014/main" id="{E4A4C984-03AC-104C-B54E-AD28F6CC9768}"/>
                </a:ext>
              </a:extLst>
            </p:cNvPr>
            <p:cNvSpPr txBox="1"/>
            <p:nvPr/>
          </p:nvSpPr>
          <p:spPr>
            <a:xfrm>
              <a:off x="4325713" y="4700392"/>
              <a:ext cx="415976" cy="193899"/>
            </a:xfrm>
            <a:prstGeom prst="rect">
              <a:avLst/>
            </a:prstGeom>
            <a:noFill/>
          </p:spPr>
          <p:txBody>
            <a:bodyPr wrap="square" lIns="0" tIns="0" rIns="0" bIns="0" rtlCol="0">
              <a:spAutoFit/>
            </a:bodyPr>
            <a:lstStyle/>
            <a:p>
              <a:pPr algn="ctr">
                <a:lnSpc>
                  <a:spcPct val="90000"/>
                </a:lnSpc>
              </a:pPr>
              <a:r>
                <a:rPr lang="en-GB" sz="700" dirty="0">
                  <a:latin typeface="Arial" panose="020B0604020202020204" pitchFamily="34" charset="0"/>
                  <a:cs typeface="Arial" panose="020B0604020202020204" pitchFamily="34" charset="0"/>
                </a:rPr>
                <a:t>Antrum</a:t>
              </a:r>
              <a:br>
                <a:rPr lang="en-GB" sz="700" dirty="0">
                  <a:latin typeface="Arial" panose="020B0604020202020204" pitchFamily="34" charset="0"/>
                  <a:cs typeface="Arial" panose="020B0604020202020204" pitchFamily="34" charset="0"/>
                </a:rPr>
              </a:br>
              <a:r>
                <a:rPr lang="en-GB" sz="700" dirty="0">
                  <a:latin typeface="Arial" panose="020B0604020202020204" pitchFamily="34" charset="0"/>
                  <a:cs typeface="Arial" panose="020B0604020202020204" pitchFamily="34" charset="0"/>
                </a:rPr>
                <a:t>pylorus</a:t>
              </a:r>
            </a:p>
          </p:txBody>
        </p:sp>
        <p:sp>
          <p:nvSpPr>
            <p:cNvPr id="68" name="TextBox 67">
              <a:extLst>
                <a:ext uri="{FF2B5EF4-FFF2-40B4-BE49-F238E27FC236}">
                  <a16:creationId xmlns:a16="http://schemas.microsoft.com/office/drawing/2014/main" id="{7A28D20B-4D56-A34C-8FA7-28258D52C728}"/>
                </a:ext>
              </a:extLst>
            </p:cNvPr>
            <p:cNvSpPr txBox="1"/>
            <p:nvPr/>
          </p:nvSpPr>
          <p:spPr>
            <a:xfrm>
              <a:off x="3890738" y="4700392"/>
              <a:ext cx="415976" cy="193899"/>
            </a:xfrm>
            <a:prstGeom prst="rect">
              <a:avLst/>
            </a:prstGeom>
            <a:noFill/>
          </p:spPr>
          <p:txBody>
            <a:bodyPr wrap="square" lIns="0" tIns="0" rIns="0" bIns="0" rtlCol="0">
              <a:spAutoFit/>
            </a:bodyPr>
            <a:lstStyle/>
            <a:p>
              <a:pPr algn="ctr">
                <a:lnSpc>
                  <a:spcPct val="90000"/>
                </a:lnSpc>
              </a:pPr>
              <a:r>
                <a:rPr lang="en-GB" sz="700" dirty="0">
                  <a:latin typeface="Arial" panose="020B0604020202020204" pitchFamily="34" charset="0"/>
                  <a:cs typeface="Arial" panose="020B0604020202020204" pitchFamily="34" charset="0"/>
                </a:rPr>
                <a:t>Fundus</a:t>
              </a:r>
              <a:br>
                <a:rPr lang="en-GB" sz="700" dirty="0">
                  <a:latin typeface="Arial" panose="020B0604020202020204" pitchFamily="34" charset="0"/>
                  <a:cs typeface="Arial" panose="020B0604020202020204" pitchFamily="34" charset="0"/>
                </a:rPr>
              </a:br>
              <a:r>
                <a:rPr lang="en-GB" sz="700" dirty="0">
                  <a:latin typeface="Arial" panose="020B0604020202020204" pitchFamily="34" charset="0"/>
                  <a:cs typeface="Arial" panose="020B0604020202020204" pitchFamily="34" charset="0"/>
                </a:rPr>
                <a:t>body</a:t>
              </a:r>
            </a:p>
          </p:txBody>
        </p:sp>
        <p:sp>
          <p:nvSpPr>
            <p:cNvPr id="69" name="TextBox 68">
              <a:extLst>
                <a:ext uri="{FF2B5EF4-FFF2-40B4-BE49-F238E27FC236}">
                  <a16:creationId xmlns:a16="http://schemas.microsoft.com/office/drawing/2014/main" id="{F2B0554C-B286-F048-A267-1F6C24685FBA}"/>
                </a:ext>
              </a:extLst>
            </p:cNvPr>
            <p:cNvSpPr txBox="1"/>
            <p:nvPr/>
          </p:nvSpPr>
          <p:spPr>
            <a:xfrm>
              <a:off x="1346318" y="500519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100</a:t>
              </a:r>
            </a:p>
          </p:txBody>
        </p:sp>
        <p:sp>
          <p:nvSpPr>
            <p:cNvPr id="70" name="TextBox 69">
              <a:extLst>
                <a:ext uri="{FF2B5EF4-FFF2-40B4-BE49-F238E27FC236}">
                  <a16:creationId xmlns:a16="http://schemas.microsoft.com/office/drawing/2014/main" id="{02F54F99-044B-8442-9472-432EBCF0B599}"/>
                </a:ext>
              </a:extLst>
            </p:cNvPr>
            <p:cNvSpPr txBox="1"/>
            <p:nvPr/>
          </p:nvSpPr>
          <p:spPr>
            <a:xfrm>
              <a:off x="1346318" y="529411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75</a:t>
              </a:r>
            </a:p>
          </p:txBody>
        </p:sp>
        <p:sp>
          <p:nvSpPr>
            <p:cNvPr id="71" name="TextBox 70">
              <a:extLst>
                <a:ext uri="{FF2B5EF4-FFF2-40B4-BE49-F238E27FC236}">
                  <a16:creationId xmlns:a16="http://schemas.microsoft.com/office/drawing/2014/main" id="{2B81FEE9-5D1D-974F-9725-F59BB9A38536}"/>
                </a:ext>
              </a:extLst>
            </p:cNvPr>
            <p:cNvSpPr txBox="1"/>
            <p:nvPr/>
          </p:nvSpPr>
          <p:spPr>
            <a:xfrm>
              <a:off x="1346318" y="558304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50</a:t>
              </a:r>
            </a:p>
          </p:txBody>
        </p:sp>
        <p:sp>
          <p:nvSpPr>
            <p:cNvPr id="72" name="TextBox 71">
              <a:extLst>
                <a:ext uri="{FF2B5EF4-FFF2-40B4-BE49-F238E27FC236}">
                  <a16:creationId xmlns:a16="http://schemas.microsoft.com/office/drawing/2014/main" id="{E871290F-0BAF-084C-B410-B8BF73FB516A}"/>
                </a:ext>
              </a:extLst>
            </p:cNvPr>
            <p:cNvSpPr txBox="1"/>
            <p:nvPr/>
          </p:nvSpPr>
          <p:spPr>
            <a:xfrm>
              <a:off x="1346318" y="586561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25</a:t>
              </a:r>
            </a:p>
          </p:txBody>
        </p:sp>
        <p:sp>
          <p:nvSpPr>
            <p:cNvPr id="73" name="TextBox 72">
              <a:extLst>
                <a:ext uri="{FF2B5EF4-FFF2-40B4-BE49-F238E27FC236}">
                  <a16:creationId xmlns:a16="http://schemas.microsoft.com/office/drawing/2014/main" id="{CFFB7B30-C847-9E4B-8111-A0D26DCC5C82}"/>
                </a:ext>
              </a:extLst>
            </p:cNvPr>
            <p:cNvSpPr txBox="1"/>
            <p:nvPr/>
          </p:nvSpPr>
          <p:spPr>
            <a:xfrm>
              <a:off x="1346318" y="615136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0</a:t>
              </a:r>
            </a:p>
          </p:txBody>
        </p:sp>
        <p:sp>
          <p:nvSpPr>
            <p:cNvPr id="74" name="TextBox 73">
              <a:extLst>
                <a:ext uri="{FF2B5EF4-FFF2-40B4-BE49-F238E27FC236}">
                  <a16:creationId xmlns:a16="http://schemas.microsoft.com/office/drawing/2014/main" id="{F9B8D63F-3095-3242-AEC1-F13314372CC9}"/>
                </a:ext>
              </a:extLst>
            </p:cNvPr>
            <p:cNvSpPr txBox="1"/>
            <p:nvPr/>
          </p:nvSpPr>
          <p:spPr>
            <a:xfrm rot="16200000">
              <a:off x="698206" y="5581812"/>
              <a:ext cx="1190626" cy="110800"/>
            </a:xfrm>
            <a:prstGeom prst="rect">
              <a:avLst/>
            </a:prstGeom>
            <a:noFill/>
          </p:spPr>
          <p:txBody>
            <a:bodyPr wrap="square" lIns="0" tIns="0" rIns="0" bIns="0" rtlCol="0">
              <a:spAutoFit/>
            </a:bodyPr>
            <a:lstStyle/>
            <a:p>
              <a:pPr algn="ctr">
                <a:lnSpc>
                  <a:spcPct val="90000"/>
                </a:lnSpc>
              </a:pPr>
              <a:r>
                <a:rPr lang="en-GB" sz="800" b="1" dirty="0">
                  <a:latin typeface="Arial" panose="020B0604020202020204" pitchFamily="34" charset="0"/>
                  <a:cs typeface="Arial" panose="020B0604020202020204" pitchFamily="34" charset="0"/>
                </a:rPr>
                <a:t>Males (%)</a:t>
              </a:r>
            </a:p>
          </p:txBody>
        </p:sp>
        <p:sp>
          <p:nvSpPr>
            <p:cNvPr id="75" name="TextBox 74">
              <a:extLst>
                <a:ext uri="{FF2B5EF4-FFF2-40B4-BE49-F238E27FC236}">
                  <a16:creationId xmlns:a16="http://schemas.microsoft.com/office/drawing/2014/main" id="{0CC06619-DB13-8643-B16C-DE7EC1D44B9C}"/>
                </a:ext>
              </a:extLst>
            </p:cNvPr>
            <p:cNvSpPr txBox="1"/>
            <p:nvPr/>
          </p:nvSpPr>
          <p:spPr>
            <a:xfrm>
              <a:off x="1639663"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EBV</a:t>
              </a:r>
            </a:p>
          </p:txBody>
        </p:sp>
        <p:sp>
          <p:nvSpPr>
            <p:cNvPr id="76" name="TextBox 75">
              <a:extLst>
                <a:ext uri="{FF2B5EF4-FFF2-40B4-BE49-F238E27FC236}">
                  <a16:creationId xmlns:a16="http://schemas.microsoft.com/office/drawing/2014/main" id="{94407DA2-D455-BB45-9CB0-B8CFA3538F71}"/>
                </a:ext>
              </a:extLst>
            </p:cNvPr>
            <p:cNvSpPr txBox="1"/>
            <p:nvPr/>
          </p:nvSpPr>
          <p:spPr>
            <a:xfrm>
              <a:off x="1966688"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MSI</a:t>
              </a:r>
            </a:p>
          </p:txBody>
        </p:sp>
        <p:sp>
          <p:nvSpPr>
            <p:cNvPr id="77" name="TextBox 76">
              <a:extLst>
                <a:ext uri="{FF2B5EF4-FFF2-40B4-BE49-F238E27FC236}">
                  <a16:creationId xmlns:a16="http://schemas.microsoft.com/office/drawing/2014/main" id="{6801887E-566A-724A-9631-F158A2E935FE}"/>
                </a:ext>
              </a:extLst>
            </p:cNvPr>
            <p:cNvSpPr txBox="1"/>
            <p:nvPr/>
          </p:nvSpPr>
          <p:spPr>
            <a:xfrm>
              <a:off x="2300063"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GS</a:t>
              </a:r>
            </a:p>
          </p:txBody>
        </p:sp>
        <p:sp>
          <p:nvSpPr>
            <p:cNvPr id="78" name="TextBox 77">
              <a:extLst>
                <a:ext uri="{FF2B5EF4-FFF2-40B4-BE49-F238E27FC236}">
                  <a16:creationId xmlns:a16="http://schemas.microsoft.com/office/drawing/2014/main" id="{D71F3C2C-5BD1-F449-B65F-1E481E08E8D5}"/>
                </a:ext>
              </a:extLst>
            </p:cNvPr>
            <p:cNvSpPr txBox="1"/>
            <p:nvPr/>
          </p:nvSpPr>
          <p:spPr>
            <a:xfrm>
              <a:off x="2633438"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CIN</a:t>
              </a:r>
            </a:p>
          </p:txBody>
        </p:sp>
        <p:sp>
          <p:nvSpPr>
            <p:cNvPr id="79" name="TextBox 78">
              <a:extLst>
                <a:ext uri="{FF2B5EF4-FFF2-40B4-BE49-F238E27FC236}">
                  <a16:creationId xmlns:a16="http://schemas.microsoft.com/office/drawing/2014/main" id="{83EEC699-F692-A84F-BBFD-9F15C423CCE3}"/>
                </a:ext>
              </a:extLst>
            </p:cNvPr>
            <p:cNvSpPr txBox="1"/>
            <p:nvPr/>
          </p:nvSpPr>
          <p:spPr>
            <a:xfrm>
              <a:off x="3474813"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EBV</a:t>
              </a:r>
            </a:p>
          </p:txBody>
        </p:sp>
        <p:sp>
          <p:nvSpPr>
            <p:cNvPr id="80" name="TextBox 79">
              <a:extLst>
                <a:ext uri="{FF2B5EF4-FFF2-40B4-BE49-F238E27FC236}">
                  <a16:creationId xmlns:a16="http://schemas.microsoft.com/office/drawing/2014/main" id="{9AF87720-D41D-AF47-8394-C40C25EF6E2B}"/>
                </a:ext>
              </a:extLst>
            </p:cNvPr>
            <p:cNvSpPr txBox="1"/>
            <p:nvPr/>
          </p:nvSpPr>
          <p:spPr>
            <a:xfrm>
              <a:off x="3801838"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MSI</a:t>
              </a:r>
            </a:p>
          </p:txBody>
        </p:sp>
        <p:sp>
          <p:nvSpPr>
            <p:cNvPr id="81" name="TextBox 80">
              <a:extLst>
                <a:ext uri="{FF2B5EF4-FFF2-40B4-BE49-F238E27FC236}">
                  <a16:creationId xmlns:a16="http://schemas.microsoft.com/office/drawing/2014/main" id="{A49B1F30-D770-744F-A0A5-A6A5E4A457A6}"/>
                </a:ext>
              </a:extLst>
            </p:cNvPr>
            <p:cNvSpPr txBox="1"/>
            <p:nvPr/>
          </p:nvSpPr>
          <p:spPr>
            <a:xfrm>
              <a:off x="4135213"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GS</a:t>
              </a:r>
            </a:p>
          </p:txBody>
        </p:sp>
        <p:sp>
          <p:nvSpPr>
            <p:cNvPr id="82" name="TextBox 81">
              <a:extLst>
                <a:ext uri="{FF2B5EF4-FFF2-40B4-BE49-F238E27FC236}">
                  <a16:creationId xmlns:a16="http://schemas.microsoft.com/office/drawing/2014/main" id="{4E3F54DA-FEFC-2E4E-B667-9CCFD871A740}"/>
                </a:ext>
              </a:extLst>
            </p:cNvPr>
            <p:cNvSpPr txBox="1"/>
            <p:nvPr/>
          </p:nvSpPr>
          <p:spPr>
            <a:xfrm>
              <a:off x="4468588" y="6389492"/>
              <a:ext cx="316137" cy="110800"/>
            </a:xfrm>
            <a:prstGeom prst="rect">
              <a:avLst/>
            </a:prstGeom>
            <a:noFill/>
          </p:spPr>
          <p:txBody>
            <a:bodyPr wrap="square" lIns="0" tIns="0" rIns="0" bIns="0" rtlCol="0">
              <a:spAutoFit/>
            </a:bodyPr>
            <a:lstStyle/>
            <a:p>
              <a:pPr algn="ctr">
                <a:lnSpc>
                  <a:spcPct val="90000"/>
                </a:lnSpc>
              </a:pPr>
              <a:r>
                <a:rPr lang="en-GB" sz="800" dirty="0">
                  <a:latin typeface="Arial" panose="020B0604020202020204" pitchFamily="34" charset="0"/>
                  <a:cs typeface="Arial" panose="020B0604020202020204" pitchFamily="34" charset="0"/>
                </a:rPr>
                <a:t>CIN</a:t>
              </a:r>
            </a:p>
          </p:txBody>
        </p:sp>
        <p:cxnSp>
          <p:nvCxnSpPr>
            <p:cNvPr id="83" name="Straight Arrow Connector 82">
              <a:extLst>
                <a:ext uri="{FF2B5EF4-FFF2-40B4-BE49-F238E27FC236}">
                  <a16:creationId xmlns:a16="http://schemas.microsoft.com/office/drawing/2014/main" id="{62A7A05B-0F36-FF40-9346-5A7225E309CF}"/>
                </a:ext>
              </a:extLst>
            </p:cNvPr>
            <p:cNvCxnSpPr>
              <a:cxnSpLocks/>
            </p:cNvCxnSpPr>
            <p:nvPr/>
          </p:nvCxnSpPr>
          <p:spPr>
            <a:xfrm>
              <a:off x="2143543" y="3762857"/>
              <a:ext cx="0" cy="65841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4" name="Rectangle 83">
              <a:extLst>
                <a:ext uri="{FF2B5EF4-FFF2-40B4-BE49-F238E27FC236}">
                  <a16:creationId xmlns:a16="http://schemas.microsoft.com/office/drawing/2014/main" id="{1A782CD0-5DF1-A14C-B57E-D1DF1D135B31}"/>
                </a:ext>
              </a:extLst>
            </p:cNvPr>
            <p:cNvSpPr/>
            <p:nvPr/>
          </p:nvSpPr>
          <p:spPr>
            <a:xfrm>
              <a:off x="3011317" y="3334628"/>
              <a:ext cx="1843903" cy="158533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85" name="TextBox 84">
              <a:extLst>
                <a:ext uri="{FF2B5EF4-FFF2-40B4-BE49-F238E27FC236}">
                  <a16:creationId xmlns:a16="http://schemas.microsoft.com/office/drawing/2014/main" id="{A5BD9127-6DED-FB49-88C3-D40FC430EF9F}"/>
                </a:ext>
              </a:extLst>
            </p:cNvPr>
            <p:cNvSpPr txBox="1"/>
            <p:nvPr/>
          </p:nvSpPr>
          <p:spPr>
            <a:xfrm>
              <a:off x="3156068" y="500260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90</a:t>
              </a:r>
            </a:p>
          </p:txBody>
        </p:sp>
        <p:sp>
          <p:nvSpPr>
            <p:cNvPr id="86" name="TextBox 85">
              <a:extLst>
                <a:ext uri="{FF2B5EF4-FFF2-40B4-BE49-F238E27FC236}">
                  <a16:creationId xmlns:a16="http://schemas.microsoft.com/office/drawing/2014/main" id="{F6B9E2B1-22C6-E244-8250-1BC53AD8F042}"/>
                </a:ext>
              </a:extLst>
            </p:cNvPr>
            <p:cNvSpPr txBox="1"/>
            <p:nvPr/>
          </p:nvSpPr>
          <p:spPr>
            <a:xfrm rot="16200000">
              <a:off x="2517481" y="5579227"/>
              <a:ext cx="1190626" cy="110800"/>
            </a:xfrm>
            <a:prstGeom prst="rect">
              <a:avLst/>
            </a:prstGeom>
            <a:noFill/>
          </p:spPr>
          <p:txBody>
            <a:bodyPr wrap="square" lIns="0" tIns="0" rIns="0" bIns="0" rtlCol="0">
              <a:spAutoFit/>
            </a:bodyPr>
            <a:lstStyle/>
            <a:p>
              <a:pPr algn="ctr">
                <a:lnSpc>
                  <a:spcPct val="90000"/>
                </a:lnSpc>
              </a:pPr>
              <a:r>
                <a:rPr lang="en-GB" sz="800" b="1" dirty="0">
                  <a:latin typeface="Arial" panose="020B0604020202020204" pitchFamily="34" charset="0"/>
                  <a:cs typeface="Arial" panose="020B0604020202020204" pitchFamily="34" charset="0"/>
                </a:rPr>
                <a:t>Age at initial diagnosis</a:t>
              </a:r>
            </a:p>
          </p:txBody>
        </p:sp>
        <p:sp>
          <p:nvSpPr>
            <p:cNvPr id="87" name="TextBox 86">
              <a:extLst>
                <a:ext uri="{FF2B5EF4-FFF2-40B4-BE49-F238E27FC236}">
                  <a16:creationId xmlns:a16="http://schemas.microsoft.com/office/drawing/2014/main" id="{D8D54A59-254A-6047-B1D0-397887478AC1}"/>
                </a:ext>
              </a:extLst>
            </p:cNvPr>
            <p:cNvSpPr txBox="1"/>
            <p:nvPr/>
          </p:nvSpPr>
          <p:spPr>
            <a:xfrm>
              <a:off x="3156068" y="520898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80</a:t>
              </a:r>
            </a:p>
          </p:txBody>
        </p:sp>
        <p:sp>
          <p:nvSpPr>
            <p:cNvPr id="88" name="TextBox 87">
              <a:extLst>
                <a:ext uri="{FF2B5EF4-FFF2-40B4-BE49-F238E27FC236}">
                  <a16:creationId xmlns:a16="http://schemas.microsoft.com/office/drawing/2014/main" id="{8761B0E7-ECC7-B24F-9BB6-BB9B2050CD82}"/>
                </a:ext>
              </a:extLst>
            </p:cNvPr>
            <p:cNvSpPr txBox="1"/>
            <p:nvPr/>
          </p:nvSpPr>
          <p:spPr>
            <a:xfrm>
              <a:off x="3156068" y="5418533"/>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70</a:t>
              </a:r>
            </a:p>
          </p:txBody>
        </p:sp>
        <p:sp>
          <p:nvSpPr>
            <p:cNvPr id="89" name="TextBox 88">
              <a:extLst>
                <a:ext uri="{FF2B5EF4-FFF2-40B4-BE49-F238E27FC236}">
                  <a16:creationId xmlns:a16="http://schemas.microsoft.com/office/drawing/2014/main" id="{E377ACF1-CDFF-D948-9F1F-6444275CA20B}"/>
                </a:ext>
              </a:extLst>
            </p:cNvPr>
            <p:cNvSpPr txBox="1"/>
            <p:nvPr/>
          </p:nvSpPr>
          <p:spPr>
            <a:xfrm>
              <a:off x="3156068" y="562490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60</a:t>
              </a:r>
            </a:p>
          </p:txBody>
        </p:sp>
        <p:sp>
          <p:nvSpPr>
            <p:cNvPr id="90" name="TextBox 89">
              <a:extLst>
                <a:ext uri="{FF2B5EF4-FFF2-40B4-BE49-F238E27FC236}">
                  <a16:creationId xmlns:a16="http://schemas.microsoft.com/office/drawing/2014/main" id="{71C51941-C516-A64D-BDCB-E5B638BC66C8}"/>
                </a:ext>
              </a:extLst>
            </p:cNvPr>
            <p:cNvSpPr txBox="1"/>
            <p:nvPr/>
          </p:nvSpPr>
          <p:spPr>
            <a:xfrm>
              <a:off x="3156068" y="583445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50</a:t>
              </a:r>
            </a:p>
          </p:txBody>
        </p:sp>
        <p:sp>
          <p:nvSpPr>
            <p:cNvPr id="91" name="TextBox 90">
              <a:extLst>
                <a:ext uri="{FF2B5EF4-FFF2-40B4-BE49-F238E27FC236}">
                  <a16:creationId xmlns:a16="http://schemas.microsoft.com/office/drawing/2014/main" id="{7875E665-672F-744F-8D9D-2C5340AC1CCF}"/>
                </a:ext>
              </a:extLst>
            </p:cNvPr>
            <p:cNvSpPr txBox="1"/>
            <p:nvPr/>
          </p:nvSpPr>
          <p:spPr>
            <a:xfrm>
              <a:off x="3156068" y="6037658"/>
              <a:ext cx="194731" cy="110800"/>
            </a:xfrm>
            <a:prstGeom prst="rect">
              <a:avLst/>
            </a:prstGeom>
            <a:noFill/>
          </p:spPr>
          <p:txBody>
            <a:bodyPr wrap="square" lIns="0" tIns="0" rIns="0" bIns="0" rtlCol="0">
              <a:spAutoFit/>
            </a:bodyPr>
            <a:lstStyle/>
            <a:p>
              <a:pPr algn="r">
                <a:lnSpc>
                  <a:spcPct val="90000"/>
                </a:lnSpc>
              </a:pPr>
              <a:r>
                <a:rPr lang="en-GB" sz="800" dirty="0">
                  <a:latin typeface="Arial" panose="020B0604020202020204" pitchFamily="34" charset="0"/>
                  <a:cs typeface="Arial" panose="020B0604020202020204" pitchFamily="34" charset="0"/>
                </a:rPr>
                <a:t>40</a:t>
              </a:r>
            </a:p>
          </p:txBody>
        </p:sp>
        <p:cxnSp>
          <p:nvCxnSpPr>
            <p:cNvPr id="92" name="Straight Arrow Connector 91">
              <a:extLst>
                <a:ext uri="{FF2B5EF4-FFF2-40B4-BE49-F238E27FC236}">
                  <a16:creationId xmlns:a16="http://schemas.microsoft.com/office/drawing/2014/main" id="{03A61308-CBDD-0E48-857A-E6BADE473450}"/>
                </a:ext>
              </a:extLst>
            </p:cNvPr>
            <p:cNvCxnSpPr>
              <a:cxnSpLocks/>
            </p:cNvCxnSpPr>
            <p:nvPr/>
          </p:nvCxnSpPr>
          <p:spPr>
            <a:xfrm flipH="1">
              <a:off x="4016777" y="4990649"/>
              <a:ext cx="991027" cy="12275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12" name="Content Placeholder 15">
            <a:extLst>
              <a:ext uri="{FF2B5EF4-FFF2-40B4-BE49-F238E27FC236}">
                <a16:creationId xmlns:a16="http://schemas.microsoft.com/office/drawing/2014/main" id="{E6C6109D-A0EB-64B7-ECA7-CD5C9F84FEC0}"/>
              </a:ext>
            </a:extLst>
          </p:cNvPr>
          <p:cNvSpPr>
            <a:spLocks noGrp="1"/>
          </p:cNvSpPr>
          <p:nvPr>
            <p:ph sz="quarter" idx="15"/>
          </p:nvPr>
        </p:nvSpPr>
        <p:spPr>
          <a:xfrm>
            <a:off x="551384" y="6261968"/>
            <a:ext cx="10804409" cy="533733"/>
          </a:xfrm>
        </p:spPr>
        <p:txBody>
          <a:bodyPr anchor="b"/>
          <a:lstStyle/>
          <a:p>
            <a:pPr>
              <a:lnSpc>
                <a:spcPct val="80000"/>
              </a:lnSpc>
              <a:spcBef>
                <a:spcPts val="100"/>
              </a:spcBef>
            </a:pPr>
            <a:r>
              <a:rPr lang="en-GB" sz="850" spc="0" dirty="0" err="1">
                <a:solidFill>
                  <a:schemeClr val="tx2"/>
                </a:solidFill>
              </a:rPr>
              <a:t>chrom</a:t>
            </a:r>
            <a:r>
              <a:rPr lang="en-GB" sz="850" spc="0" dirty="0">
                <a:solidFill>
                  <a:schemeClr val="tx2"/>
                </a:solidFill>
              </a:rPr>
              <a:t>, chromosomal; CIMP, CpG island methylator phenotype; </a:t>
            </a:r>
            <a:r>
              <a:rPr lang="en-GB" sz="850" spc="0" dirty="0" err="1">
                <a:solidFill>
                  <a:schemeClr val="tx2"/>
                </a:solidFill>
              </a:rPr>
              <a:t>dMMR</a:t>
            </a:r>
            <a:r>
              <a:rPr lang="en-GB" sz="850" spc="0" dirty="0">
                <a:solidFill>
                  <a:schemeClr val="tx2"/>
                </a:solidFill>
              </a:rPr>
              <a:t>, deficient mismatch repair; EBV, Epstein Barr virus; MSI-(H), microsatellite instability-(high); SCNA, somatic copy number alteration; TCGA, The Cancer Genome Atlas Program</a:t>
            </a:r>
          </a:p>
          <a:p>
            <a:pPr>
              <a:lnSpc>
                <a:spcPct val="80000"/>
              </a:lnSpc>
              <a:spcBef>
                <a:spcPts val="100"/>
              </a:spcBef>
            </a:pPr>
            <a:r>
              <a:rPr lang="en-GB" sz="850" spc="0" dirty="0">
                <a:solidFill>
                  <a:schemeClr val="tx2"/>
                </a:solidFill>
              </a:rPr>
              <a:t>1. Cancer Genome Atlas Research Network. Nature 2014;513:202-209; 2. Al-</a:t>
            </a:r>
            <a:r>
              <a:rPr lang="en-GB" sz="850" spc="0" dirty="0" err="1">
                <a:solidFill>
                  <a:schemeClr val="tx2"/>
                </a:solidFill>
              </a:rPr>
              <a:t>Batran</a:t>
            </a:r>
            <a:r>
              <a:rPr lang="en-GB" sz="850" spc="0" dirty="0">
                <a:solidFill>
                  <a:schemeClr val="tx2"/>
                </a:solidFill>
              </a:rPr>
              <a:t> S-E, et al. J Clin Oncol. 2022;40(no. 16_suppl):4003-4003 (2022 ASCO oral presentation); 3. </a:t>
            </a:r>
            <a:r>
              <a:rPr lang="en-GB" sz="850" spc="0" dirty="0" err="1">
                <a:solidFill>
                  <a:schemeClr val="tx2"/>
                </a:solidFill>
              </a:rPr>
              <a:t>Pietrantonio</a:t>
            </a:r>
            <a:r>
              <a:rPr lang="en-GB" sz="850" spc="0" dirty="0">
                <a:solidFill>
                  <a:schemeClr val="tx2"/>
                </a:solidFill>
              </a:rPr>
              <a:t> F, et al. J Clin Oncol. 2019;37:3392-3400; 4. Andre T, et al. J Clin Oncol. 2022;40(no. 4_suppl):244-244; 5. </a:t>
            </a:r>
            <a:r>
              <a:rPr lang="en-GB" sz="850" spc="0" dirty="0" err="1">
                <a:solidFill>
                  <a:schemeClr val="tx2"/>
                </a:solidFill>
              </a:rPr>
              <a:t>Shitara</a:t>
            </a:r>
            <a:r>
              <a:rPr lang="en-GB" sz="850" spc="0" dirty="0">
                <a:solidFill>
                  <a:schemeClr val="tx2"/>
                </a:solidFill>
              </a:rPr>
              <a:t> K, et al. Nature. 2022;603:942-948; 6. Kang YK, et al. Lancet Oncol. 2022:23:234-247; 7. Fuchs CS, et al. Gastric Cancer, 2022;25:197-206; 8. Chao J, et al. JAMA Oncol. 2021;7:895-902</a:t>
            </a:r>
          </a:p>
        </p:txBody>
      </p:sp>
    </p:spTree>
    <p:extLst>
      <p:ext uri="{BB962C8B-B14F-4D97-AF65-F5344CB8AC3E}">
        <p14:creationId xmlns:p14="http://schemas.microsoft.com/office/powerpoint/2010/main" val="4221008856"/>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cap="none" dirty="0"/>
              <a:t>d</a:t>
            </a:r>
            <a:r>
              <a:rPr lang="en-GB" dirty="0"/>
              <a:t>MMR and MSI in Localised GEA</a:t>
            </a:r>
          </a:p>
        </p:txBody>
      </p:sp>
      <p:sp>
        <p:nvSpPr>
          <p:cNvPr id="5" name="TextBox 4">
            <a:extLst>
              <a:ext uri="{FF2B5EF4-FFF2-40B4-BE49-F238E27FC236}">
                <a16:creationId xmlns:a16="http://schemas.microsoft.com/office/drawing/2014/main" id="{516FEC74-9DF7-2F24-D81A-5D81CE37BA3B}"/>
              </a:ext>
            </a:extLst>
          </p:cNvPr>
          <p:cNvSpPr txBox="1"/>
          <p:nvPr/>
        </p:nvSpPr>
        <p:spPr>
          <a:xfrm>
            <a:off x="1240972" y="4985881"/>
            <a:ext cx="9710057" cy="1200329"/>
          </a:xfrm>
          <a:prstGeom prst="rect">
            <a:avLst/>
          </a:prstGeom>
          <a:noFill/>
          <a:ln>
            <a:noFill/>
          </a:ln>
        </p:spPr>
        <p:txBody>
          <a:bodyPr wrap="square" rtlCol="0">
            <a:spAutoFit/>
          </a:bodyPr>
          <a:lstStyle/>
          <a:p>
            <a:pPr algn="ctr"/>
            <a:r>
              <a:rPr lang="en-GB" sz="2000" dirty="0">
                <a:solidFill>
                  <a:schemeClr val="tx2"/>
                </a:solidFill>
                <a:latin typeface="Arial" panose="020B0604020202020204" pitchFamily="34" charset="0"/>
                <a:cs typeface="Arial" panose="020B0604020202020204" pitchFamily="34" charset="0"/>
              </a:rPr>
              <a:t>Localised dMMR/MSI-H GEA have a better prognosis</a:t>
            </a:r>
          </a:p>
          <a:p>
            <a:pPr algn="ctr"/>
            <a:endParaRPr lang="en-GB" sz="1200" dirty="0">
              <a:solidFill>
                <a:schemeClr val="tx2"/>
              </a:solidFill>
              <a:latin typeface="Arial" panose="020B0604020202020204" pitchFamily="34" charset="0"/>
              <a:cs typeface="Arial" panose="020B0604020202020204" pitchFamily="34" charset="0"/>
            </a:endParaRPr>
          </a:p>
          <a:p>
            <a:pPr algn="ctr"/>
            <a:r>
              <a:rPr lang="en-GB" sz="2000" dirty="0">
                <a:solidFill>
                  <a:schemeClr val="tx2"/>
                </a:solidFill>
                <a:latin typeface="Arial" panose="020B0604020202020204" pitchFamily="34" charset="0"/>
                <a:cs typeface="Arial" panose="020B0604020202020204" pitchFamily="34" charset="0"/>
              </a:rPr>
              <a:t>5-year DFS = 72% vs 52% </a:t>
            </a:r>
          </a:p>
          <a:p>
            <a:pPr algn="ctr"/>
            <a:r>
              <a:rPr lang="en-GB" sz="2000" dirty="0">
                <a:solidFill>
                  <a:schemeClr val="tx2"/>
                </a:solidFill>
                <a:latin typeface="Arial" panose="020B0604020202020204" pitchFamily="34" charset="0"/>
                <a:cs typeface="Arial" panose="020B0604020202020204" pitchFamily="34" charset="0"/>
              </a:rPr>
              <a:t>5-year OS = 78% vs 59%</a:t>
            </a:r>
          </a:p>
        </p:txBody>
      </p:sp>
      <p:sp>
        <p:nvSpPr>
          <p:cNvPr id="37" name="TextBox 36">
            <a:extLst>
              <a:ext uri="{FF2B5EF4-FFF2-40B4-BE49-F238E27FC236}">
                <a16:creationId xmlns:a16="http://schemas.microsoft.com/office/drawing/2014/main" id="{55A0F82C-7628-BF4F-83A3-617324E3481A}"/>
              </a:ext>
            </a:extLst>
          </p:cNvPr>
          <p:cNvSpPr txBox="1"/>
          <p:nvPr/>
        </p:nvSpPr>
        <p:spPr>
          <a:xfrm>
            <a:off x="1026907" y="114249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1.0</a:t>
            </a:r>
          </a:p>
        </p:txBody>
      </p:sp>
      <p:sp>
        <p:nvSpPr>
          <p:cNvPr id="39" name="TextBox 38">
            <a:extLst>
              <a:ext uri="{FF2B5EF4-FFF2-40B4-BE49-F238E27FC236}">
                <a16:creationId xmlns:a16="http://schemas.microsoft.com/office/drawing/2014/main" id="{74F7F6C4-A6EC-3242-B20A-F902DFCA539A}"/>
              </a:ext>
            </a:extLst>
          </p:cNvPr>
          <p:cNvSpPr txBox="1"/>
          <p:nvPr/>
        </p:nvSpPr>
        <p:spPr>
          <a:xfrm>
            <a:off x="1026907" y="139649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0.9</a:t>
            </a:r>
          </a:p>
        </p:txBody>
      </p:sp>
      <p:sp>
        <p:nvSpPr>
          <p:cNvPr id="41" name="TextBox 40">
            <a:extLst>
              <a:ext uri="{FF2B5EF4-FFF2-40B4-BE49-F238E27FC236}">
                <a16:creationId xmlns:a16="http://schemas.microsoft.com/office/drawing/2014/main" id="{61CF2F0A-A053-7843-8AC7-F662F42128AB}"/>
              </a:ext>
            </a:extLst>
          </p:cNvPr>
          <p:cNvSpPr txBox="1"/>
          <p:nvPr/>
        </p:nvSpPr>
        <p:spPr>
          <a:xfrm>
            <a:off x="1026907" y="166002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0.8</a:t>
            </a:r>
          </a:p>
        </p:txBody>
      </p:sp>
      <p:sp>
        <p:nvSpPr>
          <p:cNvPr id="43" name="TextBox 42">
            <a:extLst>
              <a:ext uri="{FF2B5EF4-FFF2-40B4-BE49-F238E27FC236}">
                <a16:creationId xmlns:a16="http://schemas.microsoft.com/office/drawing/2014/main" id="{05F3A379-DA9D-DF48-8A02-AF46A6EB0E0A}"/>
              </a:ext>
            </a:extLst>
          </p:cNvPr>
          <p:cNvSpPr txBox="1"/>
          <p:nvPr/>
        </p:nvSpPr>
        <p:spPr>
          <a:xfrm>
            <a:off x="1026907" y="191402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0.7</a:t>
            </a:r>
          </a:p>
        </p:txBody>
      </p:sp>
      <p:sp>
        <p:nvSpPr>
          <p:cNvPr id="45" name="TextBox 44">
            <a:extLst>
              <a:ext uri="{FF2B5EF4-FFF2-40B4-BE49-F238E27FC236}">
                <a16:creationId xmlns:a16="http://schemas.microsoft.com/office/drawing/2014/main" id="{0B9C6C6F-DFFC-5E49-9820-DFDD7C2E5550}"/>
              </a:ext>
            </a:extLst>
          </p:cNvPr>
          <p:cNvSpPr txBox="1"/>
          <p:nvPr/>
        </p:nvSpPr>
        <p:spPr>
          <a:xfrm>
            <a:off x="1026907" y="216167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0.6</a:t>
            </a:r>
          </a:p>
        </p:txBody>
      </p:sp>
      <p:sp>
        <p:nvSpPr>
          <p:cNvPr id="47" name="TextBox 46">
            <a:extLst>
              <a:ext uri="{FF2B5EF4-FFF2-40B4-BE49-F238E27FC236}">
                <a16:creationId xmlns:a16="http://schemas.microsoft.com/office/drawing/2014/main" id="{E423EF50-7A2E-A145-98DF-AED6398AC9D0}"/>
              </a:ext>
            </a:extLst>
          </p:cNvPr>
          <p:cNvSpPr txBox="1"/>
          <p:nvPr/>
        </p:nvSpPr>
        <p:spPr>
          <a:xfrm>
            <a:off x="1026907" y="242837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0.5</a:t>
            </a:r>
          </a:p>
        </p:txBody>
      </p:sp>
      <p:sp>
        <p:nvSpPr>
          <p:cNvPr id="49" name="TextBox 48">
            <a:extLst>
              <a:ext uri="{FF2B5EF4-FFF2-40B4-BE49-F238E27FC236}">
                <a16:creationId xmlns:a16="http://schemas.microsoft.com/office/drawing/2014/main" id="{DB2D4010-CD5B-4A40-8029-5BA36B0791F6}"/>
              </a:ext>
            </a:extLst>
          </p:cNvPr>
          <p:cNvSpPr txBox="1"/>
          <p:nvPr/>
        </p:nvSpPr>
        <p:spPr>
          <a:xfrm>
            <a:off x="1026907" y="267919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0.4</a:t>
            </a:r>
          </a:p>
        </p:txBody>
      </p:sp>
      <p:sp>
        <p:nvSpPr>
          <p:cNvPr id="51" name="TextBox 50">
            <a:extLst>
              <a:ext uri="{FF2B5EF4-FFF2-40B4-BE49-F238E27FC236}">
                <a16:creationId xmlns:a16="http://schemas.microsoft.com/office/drawing/2014/main" id="{7DB1BB1C-0247-D341-A589-E2248F7C0A7C}"/>
              </a:ext>
            </a:extLst>
          </p:cNvPr>
          <p:cNvSpPr txBox="1"/>
          <p:nvPr/>
        </p:nvSpPr>
        <p:spPr>
          <a:xfrm>
            <a:off x="1902623"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12</a:t>
            </a:r>
          </a:p>
        </p:txBody>
      </p:sp>
      <p:sp>
        <p:nvSpPr>
          <p:cNvPr id="53" name="TextBox 52">
            <a:extLst>
              <a:ext uri="{FF2B5EF4-FFF2-40B4-BE49-F238E27FC236}">
                <a16:creationId xmlns:a16="http://schemas.microsoft.com/office/drawing/2014/main" id="{EF1AE7C3-52B2-BE46-AAC3-C82124FAED4F}"/>
              </a:ext>
            </a:extLst>
          </p:cNvPr>
          <p:cNvSpPr txBox="1"/>
          <p:nvPr/>
        </p:nvSpPr>
        <p:spPr>
          <a:xfrm>
            <a:off x="2528098"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24</a:t>
            </a:r>
          </a:p>
        </p:txBody>
      </p:sp>
      <p:sp>
        <p:nvSpPr>
          <p:cNvPr id="55" name="TextBox 54">
            <a:extLst>
              <a:ext uri="{FF2B5EF4-FFF2-40B4-BE49-F238E27FC236}">
                <a16:creationId xmlns:a16="http://schemas.microsoft.com/office/drawing/2014/main" id="{731878E2-23ED-1F43-B80A-5F84B76D3928}"/>
              </a:ext>
            </a:extLst>
          </p:cNvPr>
          <p:cNvSpPr txBox="1"/>
          <p:nvPr/>
        </p:nvSpPr>
        <p:spPr>
          <a:xfrm>
            <a:off x="3140873"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36</a:t>
            </a:r>
          </a:p>
        </p:txBody>
      </p:sp>
      <p:sp>
        <p:nvSpPr>
          <p:cNvPr id="57" name="TextBox 56">
            <a:extLst>
              <a:ext uri="{FF2B5EF4-FFF2-40B4-BE49-F238E27FC236}">
                <a16:creationId xmlns:a16="http://schemas.microsoft.com/office/drawing/2014/main" id="{66CC6B26-5C6D-6240-B697-E5FD77B2161F}"/>
              </a:ext>
            </a:extLst>
          </p:cNvPr>
          <p:cNvSpPr txBox="1"/>
          <p:nvPr/>
        </p:nvSpPr>
        <p:spPr>
          <a:xfrm>
            <a:off x="3766348"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48</a:t>
            </a:r>
          </a:p>
        </p:txBody>
      </p:sp>
      <p:sp>
        <p:nvSpPr>
          <p:cNvPr id="59" name="TextBox 58">
            <a:extLst>
              <a:ext uri="{FF2B5EF4-FFF2-40B4-BE49-F238E27FC236}">
                <a16:creationId xmlns:a16="http://schemas.microsoft.com/office/drawing/2014/main" id="{6BA53311-50D0-2043-B1D1-AD2E4919F27B}"/>
              </a:ext>
            </a:extLst>
          </p:cNvPr>
          <p:cNvSpPr txBox="1"/>
          <p:nvPr/>
        </p:nvSpPr>
        <p:spPr>
          <a:xfrm>
            <a:off x="4394998"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60</a:t>
            </a:r>
          </a:p>
        </p:txBody>
      </p:sp>
      <p:sp>
        <p:nvSpPr>
          <p:cNvPr id="61" name="TextBox 60">
            <a:extLst>
              <a:ext uri="{FF2B5EF4-FFF2-40B4-BE49-F238E27FC236}">
                <a16:creationId xmlns:a16="http://schemas.microsoft.com/office/drawing/2014/main" id="{DC3DA3FB-AC0C-9543-A0A1-77A9298F946E}"/>
              </a:ext>
            </a:extLst>
          </p:cNvPr>
          <p:cNvSpPr txBox="1"/>
          <p:nvPr/>
        </p:nvSpPr>
        <p:spPr>
          <a:xfrm>
            <a:off x="5020473"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72</a:t>
            </a:r>
          </a:p>
        </p:txBody>
      </p:sp>
      <p:sp>
        <p:nvSpPr>
          <p:cNvPr id="63" name="TextBox 62">
            <a:extLst>
              <a:ext uri="{FF2B5EF4-FFF2-40B4-BE49-F238E27FC236}">
                <a16:creationId xmlns:a16="http://schemas.microsoft.com/office/drawing/2014/main" id="{9344F226-4BD2-534B-9D75-7B24ACE956C1}"/>
              </a:ext>
            </a:extLst>
          </p:cNvPr>
          <p:cNvSpPr txBox="1"/>
          <p:nvPr/>
        </p:nvSpPr>
        <p:spPr>
          <a:xfrm>
            <a:off x="5633248"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84</a:t>
            </a:r>
          </a:p>
        </p:txBody>
      </p:sp>
      <p:sp>
        <p:nvSpPr>
          <p:cNvPr id="64" name="TextBox 63">
            <a:extLst>
              <a:ext uri="{FF2B5EF4-FFF2-40B4-BE49-F238E27FC236}">
                <a16:creationId xmlns:a16="http://schemas.microsoft.com/office/drawing/2014/main" id="{2E74DA63-8E9C-B04E-B03F-2B9CB1D9C14D}"/>
              </a:ext>
            </a:extLst>
          </p:cNvPr>
          <p:cNvSpPr txBox="1"/>
          <p:nvPr/>
        </p:nvSpPr>
        <p:spPr>
          <a:xfrm>
            <a:off x="3027040" y="4149223"/>
            <a:ext cx="1229439" cy="215444"/>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Time (months)</a:t>
            </a:r>
          </a:p>
        </p:txBody>
      </p:sp>
      <p:sp>
        <p:nvSpPr>
          <p:cNvPr id="65" name="TextBox 64">
            <a:extLst>
              <a:ext uri="{FF2B5EF4-FFF2-40B4-BE49-F238E27FC236}">
                <a16:creationId xmlns:a16="http://schemas.microsoft.com/office/drawing/2014/main" id="{352CDD64-FD07-1246-B02B-5FF0A8C2F10C}"/>
              </a:ext>
            </a:extLst>
          </p:cNvPr>
          <p:cNvSpPr txBox="1"/>
          <p:nvPr/>
        </p:nvSpPr>
        <p:spPr>
          <a:xfrm>
            <a:off x="1329152" y="3901573"/>
            <a:ext cx="84959"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0</a:t>
            </a:r>
          </a:p>
        </p:txBody>
      </p:sp>
      <p:sp>
        <p:nvSpPr>
          <p:cNvPr id="73" name="TextBox 72">
            <a:extLst>
              <a:ext uri="{FF2B5EF4-FFF2-40B4-BE49-F238E27FC236}">
                <a16:creationId xmlns:a16="http://schemas.microsoft.com/office/drawing/2014/main" id="{992A1E61-EA3F-B847-B804-5C2C24FF172B}"/>
              </a:ext>
            </a:extLst>
          </p:cNvPr>
          <p:cNvSpPr txBox="1"/>
          <p:nvPr/>
        </p:nvSpPr>
        <p:spPr>
          <a:xfrm>
            <a:off x="750925" y="4430308"/>
            <a:ext cx="1534074" cy="153888"/>
          </a:xfrm>
          <a:prstGeom prst="rect">
            <a:avLst/>
          </a:prstGeom>
          <a:noFill/>
        </p:spPr>
        <p:txBody>
          <a:bodyPr wrap="none" lIns="0" tIns="0" rIns="0" bIns="0" rtlCol="0">
            <a:spAutoFit/>
          </a:bodyPr>
          <a:lstStyle/>
          <a:p>
            <a:pPr algn="ctr"/>
            <a:r>
              <a:rPr lang="en-GB" sz="1000" b="1" dirty="0">
                <a:latin typeface="Arial" panose="020B0604020202020204" pitchFamily="34" charset="0"/>
                <a:ea typeface="Aileron" charset="0"/>
                <a:cs typeface="Arial" panose="020B0604020202020204" pitchFamily="34" charset="0"/>
              </a:rPr>
              <a:t>No. at risk (no. censored)</a:t>
            </a:r>
          </a:p>
        </p:txBody>
      </p:sp>
      <p:sp>
        <p:nvSpPr>
          <p:cNvPr id="75" name="TextBox 74">
            <a:extLst>
              <a:ext uri="{FF2B5EF4-FFF2-40B4-BE49-F238E27FC236}">
                <a16:creationId xmlns:a16="http://schemas.microsoft.com/office/drawing/2014/main" id="{CD7496A3-BCD2-9B46-AB41-FE4584FAA685}"/>
              </a:ext>
            </a:extLst>
          </p:cNvPr>
          <p:cNvSpPr txBox="1"/>
          <p:nvPr/>
        </p:nvSpPr>
        <p:spPr>
          <a:xfrm rot="16200000">
            <a:off x="-296194" y="2336326"/>
            <a:ext cx="2119170" cy="215444"/>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Disease-free survival (%)</a:t>
            </a:r>
          </a:p>
        </p:txBody>
      </p:sp>
      <p:sp>
        <p:nvSpPr>
          <p:cNvPr id="76" name="TextBox 75">
            <a:extLst>
              <a:ext uri="{FF2B5EF4-FFF2-40B4-BE49-F238E27FC236}">
                <a16:creationId xmlns:a16="http://schemas.microsoft.com/office/drawing/2014/main" id="{A1091CBC-5C5A-A747-8BD2-2B157A130182}"/>
              </a:ext>
            </a:extLst>
          </p:cNvPr>
          <p:cNvSpPr txBox="1"/>
          <p:nvPr/>
        </p:nvSpPr>
        <p:spPr>
          <a:xfrm>
            <a:off x="1697440" y="4668846"/>
            <a:ext cx="580287"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102 (2)</a:t>
            </a:r>
          </a:p>
          <a:p>
            <a:pPr algn="ctr"/>
            <a:r>
              <a:rPr lang="en-GB" sz="1000" dirty="0">
                <a:latin typeface="Arial" panose="020B0604020202020204" pitchFamily="34" charset="0"/>
                <a:ea typeface="Aileron" charset="0"/>
                <a:cs typeface="Arial" panose="020B0604020202020204" pitchFamily="34" charset="0"/>
              </a:rPr>
              <a:t>1,163 (14)</a:t>
            </a:r>
          </a:p>
        </p:txBody>
      </p:sp>
      <p:sp>
        <p:nvSpPr>
          <p:cNvPr id="77" name="TextBox 76">
            <a:extLst>
              <a:ext uri="{FF2B5EF4-FFF2-40B4-BE49-F238E27FC236}">
                <a16:creationId xmlns:a16="http://schemas.microsoft.com/office/drawing/2014/main" id="{EED893CE-76F2-0648-A8BF-2C9ACA70F546}"/>
              </a:ext>
            </a:extLst>
          </p:cNvPr>
          <p:cNvSpPr txBox="1"/>
          <p:nvPr/>
        </p:nvSpPr>
        <p:spPr>
          <a:xfrm>
            <a:off x="2375814" y="4668846"/>
            <a:ext cx="474489"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93 (3)</a:t>
            </a:r>
          </a:p>
          <a:p>
            <a:pPr algn="ctr"/>
            <a:r>
              <a:rPr lang="en-GB" sz="1000" dirty="0">
                <a:latin typeface="Arial" panose="020B0604020202020204" pitchFamily="34" charset="0"/>
                <a:ea typeface="Aileron" charset="0"/>
                <a:cs typeface="Arial" panose="020B0604020202020204" pitchFamily="34" charset="0"/>
              </a:rPr>
              <a:t>933 (29)</a:t>
            </a:r>
          </a:p>
        </p:txBody>
      </p:sp>
      <p:sp>
        <p:nvSpPr>
          <p:cNvPr id="78" name="TextBox 77">
            <a:extLst>
              <a:ext uri="{FF2B5EF4-FFF2-40B4-BE49-F238E27FC236}">
                <a16:creationId xmlns:a16="http://schemas.microsoft.com/office/drawing/2014/main" id="{D003C8E5-C1BF-A34D-ACAA-6A967A4B4D70}"/>
              </a:ext>
            </a:extLst>
          </p:cNvPr>
          <p:cNvSpPr txBox="1"/>
          <p:nvPr/>
        </p:nvSpPr>
        <p:spPr>
          <a:xfrm>
            <a:off x="2988589" y="4668846"/>
            <a:ext cx="474489"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89 (6)</a:t>
            </a:r>
          </a:p>
          <a:p>
            <a:pPr algn="ctr"/>
            <a:r>
              <a:rPr lang="en-GB" sz="1000" dirty="0">
                <a:latin typeface="Arial" panose="020B0604020202020204" pitchFamily="34" charset="0"/>
                <a:ea typeface="Aileron" charset="0"/>
                <a:cs typeface="Arial" panose="020B0604020202020204" pitchFamily="34" charset="0"/>
              </a:rPr>
              <a:t>820 (45)</a:t>
            </a:r>
          </a:p>
        </p:txBody>
      </p:sp>
      <p:sp>
        <p:nvSpPr>
          <p:cNvPr id="79" name="TextBox 78">
            <a:extLst>
              <a:ext uri="{FF2B5EF4-FFF2-40B4-BE49-F238E27FC236}">
                <a16:creationId xmlns:a16="http://schemas.microsoft.com/office/drawing/2014/main" id="{B7E43AC2-0AFC-8D41-8EEB-A58262DF0A7F}"/>
              </a:ext>
            </a:extLst>
          </p:cNvPr>
          <p:cNvSpPr txBox="1"/>
          <p:nvPr/>
        </p:nvSpPr>
        <p:spPr>
          <a:xfrm>
            <a:off x="3578799" y="4668846"/>
            <a:ext cx="54502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67 (25)</a:t>
            </a:r>
          </a:p>
          <a:p>
            <a:pPr algn="ctr"/>
            <a:r>
              <a:rPr lang="en-GB" sz="1000" dirty="0">
                <a:latin typeface="Arial" panose="020B0604020202020204" pitchFamily="34" charset="0"/>
                <a:ea typeface="Aileron" charset="0"/>
                <a:cs typeface="Arial" panose="020B0604020202020204" pitchFamily="34" charset="0"/>
              </a:rPr>
              <a:t>616 (199)</a:t>
            </a:r>
          </a:p>
        </p:txBody>
      </p:sp>
      <p:sp>
        <p:nvSpPr>
          <p:cNvPr id="80" name="TextBox 79">
            <a:extLst>
              <a:ext uri="{FF2B5EF4-FFF2-40B4-BE49-F238E27FC236}">
                <a16:creationId xmlns:a16="http://schemas.microsoft.com/office/drawing/2014/main" id="{40DB1EC0-B73A-C04C-BD1F-021887DF31FE}"/>
              </a:ext>
            </a:extLst>
          </p:cNvPr>
          <p:cNvSpPr txBox="1"/>
          <p:nvPr/>
        </p:nvSpPr>
        <p:spPr>
          <a:xfrm>
            <a:off x="4207448" y="4668846"/>
            <a:ext cx="54502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44 (47)</a:t>
            </a:r>
          </a:p>
          <a:p>
            <a:pPr algn="ctr"/>
            <a:r>
              <a:rPr lang="en-GB" sz="1000" dirty="0">
                <a:latin typeface="Arial" panose="020B0604020202020204" pitchFamily="34" charset="0"/>
                <a:ea typeface="Aileron" charset="0"/>
                <a:cs typeface="Arial" panose="020B0604020202020204" pitchFamily="34" charset="0"/>
              </a:rPr>
              <a:t>415 (373)</a:t>
            </a:r>
          </a:p>
        </p:txBody>
      </p:sp>
      <p:sp>
        <p:nvSpPr>
          <p:cNvPr id="81" name="TextBox 80">
            <a:extLst>
              <a:ext uri="{FF2B5EF4-FFF2-40B4-BE49-F238E27FC236}">
                <a16:creationId xmlns:a16="http://schemas.microsoft.com/office/drawing/2014/main" id="{7A38622B-8317-C04A-BAF5-1FF46D03BA41}"/>
              </a:ext>
            </a:extLst>
          </p:cNvPr>
          <p:cNvSpPr txBox="1"/>
          <p:nvPr/>
        </p:nvSpPr>
        <p:spPr>
          <a:xfrm>
            <a:off x="4832924" y="4668846"/>
            <a:ext cx="54502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21 (68)</a:t>
            </a:r>
          </a:p>
          <a:p>
            <a:pPr algn="ctr"/>
            <a:r>
              <a:rPr lang="en-GB" sz="1000" dirty="0">
                <a:latin typeface="Arial" panose="020B0604020202020204" pitchFamily="34" charset="0"/>
                <a:ea typeface="Aileron" charset="0"/>
                <a:cs typeface="Arial" panose="020B0604020202020204" pitchFamily="34" charset="0"/>
              </a:rPr>
              <a:t>266 (557)</a:t>
            </a:r>
          </a:p>
        </p:txBody>
      </p:sp>
      <p:sp>
        <p:nvSpPr>
          <p:cNvPr id="82" name="TextBox 81">
            <a:extLst>
              <a:ext uri="{FF2B5EF4-FFF2-40B4-BE49-F238E27FC236}">
                <a16:creationId xmlns:a16="http://schemas.microsoft.com/office/drawing/2014/main" id="{3D2AE209-50C5-5945-BE7E-65DFA16C49D8}"/>
              </a:ext>
            </a:extLst>
          </p:cNvPr>
          <p:cNvSpPr txBox="1"/>
          <p:nvPr/>
        </p:nvSpPr>
        <p:spPr>
          <a:xfrm>
            <a:off x="5480963" y="4668846"/>
            <a:ext cx="474489"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6 (87)</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52 (745)</a:t>
            </a:r>
          </a:p>
        </p:txBody>
      </p:sp>
      <p:sp>
        <p:nvSpPr>
          <p:cNvPr id="83" name="TextBox 82">
            <a:extLst>
              <a:ext uri="{FF2B5EF4-FFF2-40B4-BE49-F238E27FC236}">
                <a16:creationId xmlns:a16="http://schemas.microsoft.com/office/drawing/2014/main" id="{7B86D59C-4BAE-A14F-8A27-53265098FE0A}"/>
              </a:ext>
            </a:extLst>
          </p:cNvPr>
          <p:cNvSpPr txBox="1"/>
          <p:nvPr/>
        </p:nvSpPr>
        <p:spPr>
          <a:xfrm>
            <a:off x="1104055" y="4668846"/>
            <a:ext cx="509755"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121 (0)</a:t>
            </a:r>
          </a:p>
          <a:p>
            <a:pPr algn="ctr"/>
            <a:r>
              <a:rPr lang="en-GB" sz="1000" dirty="0">
                <a:latin typeface="Arial" panose="020B0604020202020204" pitchFamily="34" charset="0"/>
                <a:ea typeface="Aileron" charset="0"/>
                <a:cs typeface="Arial" panose="020B0604020202020204" pitchFamily="34" charset="0"/>
              </a:rPr>
              <a:t>1,435 (0)</a:t>
            </a:r>
          </a:p>
        </p:txBody>
      </p:sp>
      <p:cxnSp>
        <p:nvCxnSpPr>
          <p:cNvPr id="90" name="Straight Connector 89">
            <a:extLst>
              <a:ext uri="{FF2B5EF4-FFF2-40B4-BE49-F238E27FC236}">
                <a16:creationId xmlns:a16="http://schemas.microsoft.com/office/drawing/2014/main" id="{DFEBBE26-7BB3-154A-8D62-47F3FCDFEE08}"/>
              </a:ext>
            </a:extLst>
          </p:cNvPr>
          <p:cNvCxnSpPr>
            <a:cxnSpLocks/>
          </p:cNvCxnSpPr>
          <p:nvPr/>
        </p:nvCxnSpPr>
        <p:spPr>
          <a:xfrm flipH="1">
            <a:off x="732310" y="4734270"/>
            <a:ext cx="287031" cy="0"/>
          </a:xfrm>
          <a:prstGeom prst="line">
            <a:avLst/>
          </a:prstGeom>
          <a:ln w="25400"/>
          <a:effectLst/>
        </p:spPr>
        <p:style>
          <a:lnRef idx="2">
            <a:schemeClr val="accent1"/>
          </a:lnRef>
          <a:fillRef idx="0">
            <a:schemeClr val="accent1"/>
          </a:fillRef>
          <a:effectRef idx="1">
            <a:schemeClr val="accent1"/>
          </a:effectRef>
          <a:fontRef idx="minor">
            <a:schemeClr val="tx1"/>
          </a:fontRef>
        </p:style>
      </p:cxnSp>
      <p:cxnSp>
        <p:nvCxnSpPr>
          <p:cNvPr id="92" name="Straight Connector 91">
            <a:extLst>
              <a:ext uri="{FF2B5EF4-FFF2-40B4-BE49-F238E27FC236}">
                <a16:creationId xmlns:a16="http://schemas.microsoft.com/office/drawing/2014/main" id="{EA35CFCD-C36F-214D-8B22-1F28299D34B4}"/>
              </a:ext>
            </a:extLst>
          </p:cNvPr>
          <p:cNvCxnSpPr>
            <a:cxnSpLocks/>
          </p:cNvCxnSpPr>
          <p:nvPr/>
        </p:nvCxnSpPr>
        <p:spPr>
          <a:xfrm flipH="1">
            <a:off x="732310" y="4918420"/>
            <a:ext cx="287031" cy="0"/>
          </a:xfrm>
          <a:prstGeom prst="line">
            <a:avLst/>
          </a:prstGeom>
          <a:ln w="25400">
            <a:solidFill>
              <a:schemeClr val="tx2"/>
            </a:solidFill>
          </a:ln>
          <a:effectLst/>
        </p:spPr>
        <p:style>
          <a:lnRef idx="2">
            <a:schemeClr val="accent1"/>
          </a:lnRef>
          <a:fillRef idx="0">
            <a:schemeClr val="accent1"/>
          </a:fillRef>
          <a:effectRef idx="1">
            <a:schemeClr val="accent1"/>
          </a:effectRef>
          <a:fontRef idx="minor">
            <a:schemeClr val="tx1"/>
          </a:fontRef>
        </p:style>
      </p:cxnSp>
      <p:pic>
        <p:nvPicPr>
          <p:cNvPr id="98" name="Picture 97">
            <a:extLst>
              <a:ext uri="{FF2B5EF4-FFF2-40B4-BE49-F238E27FC236}">
                <a16:creationId xmlns:a16="http://schemas.microsoft.com/office/drawing/2014/main" id="{A7F5E3FC-AB76-B147-A189-01A0F7ADCC2D}"/>
              </a:ext>
            </a:extLst>
          </p:cNvPr>
          <p:cNvPicPr>
            <a:picLocks noChangeAspect="1"/>
          </p:cNvPicPr>
          <p:nvPr/>
        </p:nvPicPr>
        <p:blipFill>
          <a:blip r:embed="rId3"/>
          <a:stretch>
            <a:fillRect/>
          </a:stretch>
        </p:blipFill>
        <p:spPr>
          <a:xfrm>
            <a:off x="1306555" y="1098169"/>
            <a:ext cx="10175130" cy="2766165"/>
          </a:xfrm>
          <a:prstGeom prst="rect">
            <a:avLst/>
          </a:prstGeom>
        </p:spPr>
      </p:pic>
      <p:sp>
        <p:nvSpPr>
          <p:cNvPr id="23" name="TextBox 22">
            <a:extLst>
              <a:ext uri="{FF2B5EF4-FFF2-40B4-BE49-F238E27FC236}">
                <a16:creationId xmlns:a16="http://schemas.microsoft.com/office/drawing/2014/main" id="{ABE9E859-4F5B-7A40-9815-1D325AEE64D6}"/>
              </a:ext>
            </a:extLst>
          </p:cNvPr>
          <p:cNvSpPr txBox="1"/>
          <p:nvPr/>
        </p:nvSpPr>
        <p:spPr>
          <a:xfrm>
            <a:off x="1026907" y="344437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0.1</a:t>
            </a:r>
          </a:p>
        </p:txBody>
      </p:sp>
      <p:sp>
        <p:nvSpPr>
          <p:cNvPr id="33" name="TextBox 32">
            <a:extLst>
              <a:ext uri="{FF2B5EF4-FFF2-40B4-BE49-F238E27FC236}">
                <a16:creationId xmlns:a16="http://schemas.microsoft.com/office/drawing/2014/main" id="{487C217E-7546-BF45-A909-DEAB0C4024D7}"/>
              </a:ext>
            </a:extLst>
          </p:cNvPr>
          <p:cNvSpPr txBox="1"/>
          <p:nvPr/>
        </p:nvSpPr>
        <p:spPr>
          <a:xfrm>
            <a:off x="1026907" y="319354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0.2</a:t>
            </a:r>
          </a:p>
        </p:txBody>
      </p:sp>
      <p:sp>
        <p:nvSpPr>
          <p:cNvPr id="35" name="TextBox 34">
            <a:extLst>
              <a:ext uri="{FF2B5EF4-FFF2-40B4-BE49-F238E27FC236}">
                <a16:creationId xmlns:a16="http://schemas.microsoft.com/office/drawing/2014/main" id="{7B4C93C4-4F42-3E47-AF24-5B1A2C52905B}"/>
              </a:ext>
            </a:extLst>
          </p:cNvPr>
          <p:cNvSpPr txBox="1"/>
          <p:nvPr/>
        </p:nvSpPr>
        <p:spPr>
          <a:xfrm>
            <a:off x="1026907" y="293002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0.3</a:t>
            </a:r>
          </a:p>
        </p:txBody>
      </p:sp>
      <p:sp>
        <p:nvSpPr>
          <p:cNvPr id="74" name="TextBox 73">
            <a:extLst>
              <a:ext uri="{FF2B5EF4-FFF2-40B4-BE49-F238E27FC236}">
                <a16:creationId xmlns:a16="http://schemas.microsoft.com/office/drawing/2014/main" id="{F53B91F1-B533-F940-9FFD-A74B7D147050}"/>
              </a:ext>
            </a:extLst>
          </p:cNvPr>
          <p:cNvSpPr txBox="1"/>
          <p:nvPr/>
        </p:nvSpPr>
        <p:spPr>
          <a:xfrm>
            <a:off x="2047324" y="3222123"/>
            <a:ext cx="1106073" cy="430887"/>
          </a:xfrm>
          <a:prstGeom prst="rect">
            <a:avLst/>
          </a:prstGeom>
          <a:noFill/>
        </p:spPr>
        <p:txBody>
          <a:bodyPr wrap="none" lIns="0" tIns="0" rIns="0" bIns="0" rtlCol="0">
            <a:spAutoFit/>
          </a:bodyPr>
          <a:lstStyle/>
          <a:p>
            <a:r>
              <a:rPr lang="en-GB" sz="1400" dirty="0">
                <a:latin typeface="Arial" panose="020B0604020202020204" pitchFamily="34" charset="0"/>
                <a:ea typeface="Aileron" charset="0"/>
                <a:cs typeface="Arial" panose="020B0604020202020204" pitchFamily="34" charset="0"/>
              </a:rPr>
              <a:t>MSI high</a:t>
            </a:r>
          </a:p>
          <a:p>
            <a:r>
              <a:rPr lang="en-GB" sz="1400" dirty="0">
                <a:latin typeface="Arial" panose="020B0604020202020204" pitchFamily="34" charset="0"/>
                <a:ea typeface="Aileron" charset="0"/>
                <a:cs typeface="Arial" panose="020B0604020202020204" pitchFamily="34" charset="0"/>
              </a:rPr>
              <a:t>MSS/MSI low</a:t>
            </a:r>
          </a:p>
        </p:txBody>
      </p:sp>
      <p:cxnSp>
        <p:nvCxnSpPr>
          <p:cNvPr id="86" name="Straight Connector 85">
            <a:extLst>
              <a:ext uri="{FF2B5EF4-FFF2-40B4-BE49-F238E27FC236}">
                <a16:creationId xmlns:a16="http://schemas.microsoft.com/office/drawing/2014/main" id="{3029AEFE-0A47-B34D-BBC3-4DC1A7373823}"/>
              </a:ext>
            </a:extLst>
          </p:cNvPr>
          <p:cNvCxnSpPr>
            <a:cxnSpLocks/>
          </p:cNvCxnSpPr>
          <p:nvPr/>
        </p:nvCxnSpPr>
        <p:spPr>
          <a:xfrm flipH="1">
            <a:off x="1608609" y="3338878"/>
            <a:ext cx="342111" cy="0"/>
          </a:xfrm>
          <a:prstGeom prst="line">
            <a:avLst/>
          </a:prstGeom>
          <a:ln w="25400"/>
          <a:effectLst/>
        </p:spPr>
        <p:style>
          <a:lnRef idx="2">
            <a:schemeClr val="accent1"/>
          </a:lnRef>
          <a:fillRef idx="0">
            <a:schemeClr val="accent1"/>
          </a:fillRef>
          <a:effectRef idx="1">
            <a:schemeClr val="accent1"/>
          </a:effectRef>
          <a:fontRef idx="minor">
            <a:schemeClr val="tx1"/>
          </a:fontRef>
        </p:style>
      </p:cxnSp>
      <p:cxnSp>
        <p:nvCxnSpPr>
          <p:cNvPr id="87" name="Straight Connector 86">
            <a:extLst>
              <a:ext uri="{FF2B5EF4-FFF2-40B4-BE49-F238E27FC236}">
                <a16:creationId xmlns:a16="http://schemas.microsoft.com/office/drawing/2014/main" id="{469360D6-730A-2C42-96A7-5A3475DAC7C3}"/>
              </a:ext>
            </a:extLst>
          </p:cNvPr>
          <p:cNvCxnSpPr>
            <a:cxnSpLocks/>
          </p:cNvCxnSpPr>
          <p:nvPr/>
        </p:nvCxnSpPr>
        <p:spPr>
          <a:xfrm rot="16200000" flipH="1">
            <a:off x="1734545" y="3338878"/>
            <a:ext cx="90238" cy="0"/>
          </a:xfrm>
          <a:prstGeom prst="line">
            <a:avLst/>
          </a:prstGeom>
          <a:ln w="25400"/>
          <a:effectLst/>
        </p:spPr>
        <p:style>
          <a:lnRef idx="2">
            <a:schemeClr val="accent1"/>
          </a:lnRef>
          <a:fillRef idx="0">
            <a:schemeClr val="accent1"/>
          </a:fillRef>
          <a:effectRef idx="1">
            <a:schemeClr val="accent1"/>
          </a:effectRef>
          <a:fontRef idx="minor">
            <a:schemeClr val="tx1"/>
          </a:fontRef>
        </p:style>
      </p:cxnSp>
      <p:cxnSp>
        <p:nvCxnSpPr>
          <p:cNvPr id="88" name="Straight Connector 87">
            <a:extLst>
              <a:ext uri="{FF2B5EF4-FFF2-40B4-BE49-F238E27FC236}">
                <a16:creationId xmlns:a16="http://schemas.microsoft.com/office/drawing/2014/main" id="{91E41C44-32C4-7049-8F7C-F771FA9871FB}"/>
              </a:ext>
            </a:extLst>
          </p:cNvPr>
          <p:cNvCxnSpPr>
            <a:cxnSpLocks/>
          </p:cNvCxnSpPr>
          <p:nvPr/>
        </p:nvCxnSpPr>
        <p:spPr>
          <a:xfrm flipH="1">
            <a:off x="1608609" y="3554778"/>
            <a:ext cx="342111" cy="0"/>
          </a:xfrm>
          <a:prstGeom prst="line">
            <a:avLst/>
          </a:prstGeom>
          <a:ln w="25400">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5418CE11-6A5E-1648-B4B7-ECA0EC846A96}"/>
              </a:ext>
            </a:extLst>
          </p:cNvPr>
          <p:cNvCxnSpPr>
            <a:cxnSpLocks/>
          </p:cNvCxnSpPr>
          <p:nvPr/>
        </p:nvCxnSpPr>
        <p:spPr>
          <a:xfrm rot="16200000" flipH="1">
            <a:off x="1734545" y="3554778"/>
            <a:ext cx="90238" cy="0"/>
          </a:xfrm>
          <a:prstGeom prst="line">
            <a:avLst/>
          </a:prstGeom>
          <a:ln w="2540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99" name="TextBox 98">
            <a:extLst>
              <a:ext uri="{FF2B5EF4-FFF2-40B4-BE49-F238E27FC236}">
                <a16:creationId xmlns:a16="http://schemas.microsoft.com/office/drawing/2014/main" id="{B939DF77-A519-E844-86C2-81E2A6A1CA2C}"/>
              </a:ext>
            </a:extLst>
          </p:cNvPr>
          <p:cNvSpPr txBox="1"/>
          <p:nvPr/>
        </p:nvSpPr>
        <p:spPr>
          <a:xfrm>
            <a:off x="6568966" y="114249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1.0</a:t>
            </a:r>
          </a:p>
        </p:txBody>
      </p:sp>
      <p:sp>
        <p:nvSpPr>
          <p:cNvPr id="100" name="TextBox 99">
            <a:extLst>
              <a:ext uri="{FF2B5EF4-FFF2-40B4-BE49-F238E27FC236}">
                <a16:creationId xmlns:a16="http://schemas.microsoft.com/office/drawing/2014/main" id="{E50239FB-6B29-9E46-9382-C96CC63A0354}"/>
              </a:ext>
            </a:extLst>
          </p:cNvPr>
          <p:cNvSpPr txBox="1"/>
          <p:nvPr/>
        </p:nvSpPr>
        <p:spPr>
          <a:xfrm>
            <a:off x="6568966" y="139649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0.9</a:t>
            </a:r>
          </a:p>
        </p:txBody>
      </p:sp>
      <p:sp>
        <p:nvSpPr>
          <p:cNvPr id="101" name="TextBox 100">
            <a:extLst>
              <a:ext uri="{FF2B5EF4-FFF2-40B4-BE49-F238E27FC236}">
                <a16:creationId xmlns:a16="http://schemas.microsoft.com/office/drawing/2014/main" id="{3BE57B26-B0FB-A443-A645-8CF0D9107D9C}"/>
              </a:ext>
            </a:extLst>
          </p:cNvPr>
          <p:cNvSpPr txBox="1"/>
          <p:nvPr/>
        </p:nvSpPr>
        <p:spPr>
          <a:xfrm>
            <a:off x="6568966" y="166002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0.8</a:t>
            </a:r>
          </a:p>
        </p:txBody>
      </p:sp>
      <p:sp>
        <p:nvSpPr>
          <p:cNvPr id="102" name="TextBox 101">
            <a:extLst>
              <a:ext uri="{FF2B5EF4-FFF2-40B4-BE49-F238E27FC236}">
                <a16:creationId xmlns:a16="http://schemas.microsoft.com/office/drawing/2014/main" id="{4C2B1FF1-72D6-4545-A03C-DD5DFE0DDFB3}"/>
              </a:ext>
            </a:extLst>
          </p:cNvPr>
          <p:cNvSpPr txBox="1"/>
          <p:nvPr/>
        </p:nvSpPr>
        <p:spPr>
          <a:xfrm>
            <a:off x="6568966" y="191402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0.7</a:t>
            </a:r>
          </a:p>
        </p:txBody>
      </p:sp>
      <p:sp>
        <p:nvSpPr>
          <p:cNvPr id="103" name="TextBox 102">
            <a:extLst>
              <a:ext uri="{FF2B5EF4-FFF2-40B4-BE49-F238E27FC236}">
                <a16:creationId xmlns:a16="http://schemas.microsoft.com/office/drawing/2014/main" id="{665AE011-4611-1F44-866A-C3BF74C4F57B}"/>
              </a:ext>
            </a:extLst>
          </p:cNvPr>
          <p:cNvSpPr txBox="1"/>
          <p:nvPr/>
        </p:nvSpPr>
        <p:spPr>
          <a:xfrm>
            <a:off x="6568966" y="216167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0.6</a:t>
            </a:r>
          </a:p>
        </p:txBody>
      </p:sp>
      <p:sp>
        <p:nvSpPr>
          <p:cNvPr id="104" name="TextBox 103">
            <a:extLst>
              <a:ext uri="{FF2B5EF4-FFF2-40B4-BE49-F238E27FC236}">
                <a16:creationId xmlns:a16="http://schemas.microsoft.com/office/drawing/2014/main" id="{5363A48D-348D-AE46-9B99-6E9F7CB0EEDD}"/>
              </a:ext>
            </a:extLst>
          </p:cNvPr>
          <p:cNvSpPr txBox="1"/>
          <p:nvPr/>
        </p:nvSpPr>
        <p:spPr>
          <a:xfrm>
            <a:off x="6568966" y="242837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0.5</a:t>
            </a:r>
          </a:p>
        </p:txBody>
      </p:sp>
      <p:sp>
        <p:nvSpPr>
          <p:cNvPr id="105" name="TextBox 104">
            <a:extLst>
              <a:ext uri="{FF2B5EF4-FFF2-40B4-BE49-F238E27FC236}">
                <a16:creationId xmlns:a16="http://schemas.microsoft.com/office/drawing/2014/main" id="{D8637DC9-2B13-094B-8B3E-97FE97AF7A88}"/>
              </a:ext>
            </a:extLst>
          </p:cNvPr>
          <p:cNvSpPr txBox="1"/>
          <p:nvPr/>
        </p:nvSpPr>
        <p:spPr>
          <a:xfrm>
            <a:off x="6568966" y="267919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0.4</a:t>
            </a:r>
          </a:p>
        </p:txBody>
      </p:sp>
      <p:sp>
        <p:nvSpPr>
          <p:cNvPr id="106" name="TextBox 105">
            <a:extLst>
              <a:ext uri="{FF2B5EF4-FFF2-40B4-BE49-F238E27FC236}">
                <a16:creationId xmlns:a16="http://schemas.microsoft.com/office/drawing/2014/main" id="{451EF158-9A9D-B449-B3F2-A1F1F6A9DAAD}"/>
              </a:ext>
            </a:extLst>
          </p:cNvPr>
          <p:cNvSpPr txBox="1"/>
          <p:nvPr/>
        </p:nvSpPr>
        <p:spPr>
          <a:xfrm>
            <a:off x="7444682"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12</a:t>
            </a:r>
          </a:p>
        </p:txBody>
      </p:sp>
      <p:sp>
        <p:nvSpPr>
          <p:cNvPr id="107" name="TextBox 106">
            <a:extLst>
              <a:ext uri="{FF2B5EF4-FFF2-40B4-BE49-F238E27FC236}">
                <a16:creationId xmlns:a16="http://schemas.microsoft.com/office/drawing/2014/main" id="{DD5D1F05-9D15-4641-89F0-D50FF1D99D2F}"/>
              </a:ext>
            </a:extLst>
          </p:cNvPr>
          <p:cNvSpPr txBox="1"/>
          <p:nvPr/>
        </p:nvSpPr>
        <p:spPr>
          <a:xfrm>
            <a:off x="8070157"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24</a:t>
            </a:r>
          </a:p>
        </p:txBody>
      </p:sp>
      <p:sp>
        <p:nvSpPr>
          <p:cNvPr id="108" name="TextBox 107">
            <a:extLst>
              <a:ext uri="{FF2B5EF4-FFF2-40B4-BE49-F238E27FC236}">
                <a16:creationId xmlns:a16="http://schemas.microsoft.com/office/drawing/2014/main" id="{F9EE0F80-924A-4944-B8B8-6280AEF465F8}"/>
              </a:ext>
            </a:extLst>
          </p:cNvPr>
          <p:cNvSpPr txBox="1"/>
          <p:nvPr/>
        </p:nvSpPr>
        <p:spPr>
          <a:xfrm>
            <a:off x="8682932"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36</a:t>
            </a:r>
          </a:p>
        </p:txBody>
      </p:sp>
      <p:sp>
        <p:nvSpPr>
          <p:cNvPr id="109" name="TextBox 108">
            <a:extLst>
              <a:ext uri="{FF2B5EF4-FFF2-40B4-BE49-F238E27FC236}">
                <a16:creationId xmlns:a16="http://schemas.microsoft.com/office/drawing/2014/main" id="{F3A35409-E872-A84B-8346-0F14F2EAA205}"/>
              </a:ext>
            </a:extLst>
          </p:cNvPr>
          <p:cNvSpPr txBox="1"/>
          <p:nvPr/>
        </p:nvSpPr>
        <p:spPr>
          <a:xfrm>
            <a:off x="9308407"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48</a:t>
            </a:r>
          </a:p>
        </p:txBody>
      </p:sp>
      <p:sp>
        <p:nvSpPr>
          <p:cNvPr id="110" name="TextBox 109">
            <a:extLst>
              <a:ext uri="{FF2B5EF4-FFF2-40B4-BE49-F238E27FC236}">
                <a16:creationId xmlns:a16="http://schemas.microsoft.com/office/drawing/2014/main" id="{B123D758-A40B-634B-9369-48F0B47479DF}"/>
              </a:ext>
            </a:extLst>
          </p:cNvPr>
          <p:cNvSpPr txBox="1"/>
          <p:nvPr/>
        </p:nvSpPr>
        <p:spPr>
          <a:xfrm>
            <a:off x="9937057"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60</a:t>
            </a:r>
          </a:p>
        </p:txBody>
      </p:sp>
      <p:sp>
        <p:nvSpPr>
          <p:cNvPr id="111" name="TextBox 110">
            <a:extLst>
              <a:ext uri="{FF2B5EF4-FFF2-40B4-BE49-F238E27FC236}">
                <a16:creationId xmlns:a16="http://schemas.microsoft.com/office/drawing/2014/main" id="{3219C5B4-1BEA-D743-A0F4-32E55B92E75E}"/>
              </a:ext>
            </a:extLst>
          </p:cNvPr>
          <p:cNvSpPr txBox="1"/>
          <p:nvPr/>
        </p:nvSpPr>
        <p:spPr>
          <a:xfrm>
            <a:off x="10562532"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72</a:t>
            </a:r>
          </a:p>
        </p:txBody>
      </p:sp>
      <p:sp>
        <p:nvSpPr>
          <p:cNvPr id="112" name="TextBox 111">
            <a:extLst>
              <a:ext uri="{FF2B5EF4-FFF2-40B4-BE49-F238E27FC236}">
                <a16:creationId xmlns:a16="http://schemas.microsoft.com/office/drawing/2014/main" id="{D43B44FD-2035-B949-BCB6-EAD0C7B8F4FD}"/>
              </a:ext>
            </a:extLst>
          </p:cNvPr>
          <p:cNvSpPr txBox="1"/>
          <p:nvPr/>
        </p:nvSpPr>
        <p:spPr>
          <a:xfrm>
            <a:off x="11175307" y="3901573"/>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84</a:t>
            </a:r>
          </a:p>
        </p:txBody>
      </p:sp>
      <p:sp>
        <p:nvSpPr>
          <p:cNvPr id="113" name="TextBox 112">
            <a:extLst>
              <a:ext uri="{FF2B5EF4-FFF2-40B4-BE49-F238E27FC236}">
                <a16:creationId xmlns:a16="http://schemas.microsoft.com/office/drawing/2014/main" id="{9F2AA338-2DF3-D14E-9E7F-B88C6D105C2F}"/>
              </a:ext>
            </a:extLst>
          </p:cNvPr>
          <p:cNvSpPr txBox="1"/>
          <p:nvPr/>
        </p:nvSpPr>
        <p:spPr>
          <a:xfrm>
            <a:off x="8569099" y="4149223"/>
            <a:ext cx="1229439" cy="215444"/>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Time (months)</a:t>
            </a:r>
          </a:p>
        </p:txBody>
      </p:sp>
      <p:sp>
        <p:nvSpPr>
          <p:cNvPr id="114" name="TextBox 113">
            <a:extLst>
              <a:ext uri="{FF2B5EF4-FFF2-40B4-BE49-F238E27FC236}">
                <a16:creationId xmlns:a16="http://schemas.microsoft.com/office/drawing/2014/main" id="{6E6B7D66-CBBA-CA43-8E10-C3D9070685C4}"/>
              </a:ext>
            </a:extLst>
          </p:cNvPr>
          <p:cNvSpPr txBox="1"/>
          <p:nvPr/>
        </p:nvSpPr>
        <p:spPr>
          <a:xfrm>
            <a:off x="6871211" y="3901573"/>
            <a:ext cx="84959"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0</a:t>
            </a:r>
          </a:p>
        </p:txBody>
      </p:sp>
      <p:sp>
        <p:nvSpPr>
          <p:cNvPr id="115" name="TextBox 114">
            <a:extLst>
              <a:ext uri="{FF2B5EF4-FFF2-40B4-BE49-F238E27FC236}">
                <a16:creationId xmlns:a16="http://schemas.microsoft.com/office/drawing/2014/main" id="{B6F91668-2C5A-A64F-83B7-669555A514DA}"/>
              </a:ext>
            </a:extLst>
          </p:cNvPr>
          <p:cNvSpPr txBox="1"/>
          <p:nvPr/>
        </p:nvSpPr>
        <p:spPr>
          <a:xfrm rot="16200000">
            <a:off x="5474293" y="2336326"/>
            <a:ext cx="1662315" cy="215444"/>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Overall survival (%)</a:t>
            </a:r>
          </a:p>
        </p:txBody>
      </p:sp>
      <p:sp>
        <p:nvSpPr>
          <p:cNvPr id="116" name="TextBox 115">
            <a:extLst>
              <a:ext uri="{FF2B5EF4-FFF2-40B4-BE49-F238E27FC236}">
                <a16:creationId xmlns:a16="http://schemas.microsoft.com/office/drawing/2014/main" id="{0EB8C3EF-8997-5844-8AC7-20EB7C19EF39}"/>
              </a:ext>
            </a:extLst>
          </p:cNvPr>
          <p:cNvSpPr txBox="1"/>
          <p:nvPr/>
        </p:nvSpPr>
        <p:spPr>
          <a:xfrm>
            <a:off x="6568966" y="344437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0.1</a:t>
            </a:r>
          </a:p>
        </p:txBody>
      </p:sp>
      <p:sp>
        <p:nvSpPr>
          <p:cNvPr id="117" name="TextBox 116">
            <a:extLst>
              <a:ext uri="{FF2B5EF4-FFF2-40B4-BE49-F238E27FC236}">
                <a16:creationId xmlns:a16="http://schemas.microsoft.com/office/drawing/2014/main" id="{6608D64A-93DB-6C4C-80EF-F169F0209F4F}"/>
              </a:ext>
            </a:extLst>
          </p:cNvPr>
          <p:cNvSpPr txBox="1"/>
          <p:nvPr/>
        </p:nvSpPr>
        <p:spPr>
          <a:xfrm>
            <a:off x="6568966" y="3193548"/>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0.2</a:t>
            </a:r>
          </a:p>
        </p:txBody>
      </p:sp>
      <p:sp>
        <p:nvSpPr>
          <p:cNvPr id="118" name="TextBox 117">
            <a:extLst>
              <a:ext uri="{FF2B5EF4-FFF2-40B4-BE49-F238E27FC236}">
                <a16:creationId xmlns:a16="http://schemas.microsoft.com/office/drawing/2014/main" id="{2AEB976A-BAE7-3443-BBFB-6A12D5B94AC5}"/>
              </a:ext>
            </a:extLst>
          </p:cNvPr>
          <p:cNvSpPr txBox="1"/>
          <p:nvPr/>
        </p:nvSpPr>
        <p:spPr>
          <a:xfrm>
            <a:off x="6568966" y="2930023"/>
            <a:ext cx="213200"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0.3</a:t>
            </a:r>
          </a:p>
        </p:txBody>
      </p:sp>
      <p:sp>
        <p:nvSpPr>
          <p:cNvPr id="119" name="TextBox 118">
            <a:extLst>
              <a:ext uri="{FF2B5EF4-FFF2-40B4-BE49-F238E27FC236}">
                <a16:creationId xmlns:a16="http://schemas.microsoft.com/office/drawing/2014/main" id="{3AF204E6-F29D-4E45-AE63-2BEB77692D64}"/>
              </a:ext>
            </a:extLst>
          </p:cNvPr>
          <p:cNvSpPr txBox="1"/>
          <p:nvPr/>
        </p:nvSpPr>
        <p:spPr>
          <a:xfrm>
            <a:off x="7589383" y="3222123"/>
            <a:ext cx="1106073" cy="430887"/>
          </a:xfrm>
          <a:prstGeom prst="rect">
            <a:avLst/>
          </a:prstGeom>
          <a:noFill/>
        </p:spPr>
        <p:txBody>
          <a:bodyPr wrap="none" lIns="0" tIns="0" rIns="0" bIns="0" rtlCol="0">
            <a:spAutoFit/>
          </a:bodyPr>
          <a:lstStyle/>
          <a:p>
            <a:r>
              <a:rPr lang="en-GB" sz="1400" dirty="0">
                <a:latin typeface="Arial" panose="020B0604020202020204" pitchFamily="34" charset="0"/>
                <a:ea typeface="Aileron" charset="0"/>
                <a:cs typeface="Arial" panose="020B0604020202020204" pitchFamily="34" charset="0"/>
              </a:rPr>
              <a:t>MSI high</a:t>
            </a:r>
          </a:p>
          <a:p>
            <a:r>
              <a:rPr lang="en-GB" sz="1400" dirty="0">
                <a:latin typeface="Arial" panose="020B0604020202020204" pitchFamily="34" charset="0"/>
                <a:ea typeface="Aileron" charset="0"/>
                <a:cs typeface="Arial" panose="020B0604020202020204" pitchFamily="34" charset="0"/>
              </a:rPr>
              <a:t>MSS/MSI low</a:t>
            </a:r>
          </a:p>
        </p:txBody>
      </p:sp>
      <p:cxnSp>
        <p:nvCxnSpPr>
          <p:cNvPr id="120" name="Straight Connector 119">
            <a:extLst>
              <a:ext uri="{FF2B5EF4-FFF2-40B4-BE49-F238E27FC236}">
                <a16:creationId xmlns:a16="http://schemas.microsoft.com/office/drawing/2014/main" id="{F18ED318-0668-A54C-92F4-AFB5642C64B4}"/>
              </a:ext>
            </a:extLst>
          </p:cNvPr>
          <p:cNvCxnSpPr>
            <a:cxnSpLocks/>
          </p:cNvCxnSpPr>
          <p:nvPr/>
        </p:nvCxnSpPr>
        <p:spPr>
          <a:xfrm flipH="1">
            <a:off x="7150668" y="3338878"/>
            <a:ext cx="342111" cy="0"/>
          </a:xfrm>
          <a:prstGeom prst="line">
            <a:avLst/>
          </a:prstGeom>
          <a:ln w="25400"/>
          <a:effectLst/>
        </p:spPr>
        <p:style>
          <a:lnRef idx="2">
            <a:schemeClr val="accent1"/>
          </a:lnRef>
          <a:fillRef idx="0">
            <a:schemeClr val="accent1"/>
          </a:fillRef>
          <a:effectRef idx="1">
            <a:schemeClr val="accent1"/>
          </a:effectRef>
          <a:fontRef idx="minor">
            <a:schemeClr val="tx1"/>
          </a:fontRef>
        </p:style>
      </p:cxnSp>
      <p:cxnSp>
        <p:nvCxnSpPr>
          <p:cNvPr id="121" name="Straight Connector 120">
            <a:extLst>
              <a:ext uri="{FF2B5EF4-FFF2-40B4-BE49-F238E27FC236}">
                <a16:creationId xmlns:a16="http://schemas.microsoft.com/office/drawing/2014/main" id="{A02009B1-B7E7-384C-8DCA-5B64886D54EC}"/>
              </a:ext>
            </a:extLst>
          </p:cNvPr>
          <p:cNvCxnSpPr>
            <a:cxnSpLocks/>
          </p:cNvCxnSpPr>
          <p:nvPr/>
        </p:nvCxnSpPr>
        <p:spPr>
          <a:xfrm rot="16200000" flipH="1">
            <a:off x="7276604" y="3338878"/>
            <a:ext cx="90238" cy="0"/>
          </a:xfrm>
          <a:prstGeom prst="line">
            <a:avLst/>
          </a:prstGeom>
          <a:ln w="25400"/>
          <a:effectLst/>
        </p:spPr>
        <p:style>
          <a:lnRef idx="2">
            <a:schemeClr val="accent1"/>
          </a:lnRef>
          <a:fillRef idx="0">
            <a:schemeClr val="accent1"/>
          </a:fillRef>
          <a:effectRef idx="1">
            <a:schemeClr val="accent1"/>
          </a:effectRef>
          <a:fontRef idx="minor">
            <a:schemeClr val="tx1"/>
          </a:fontRef>
        </p:style>
      </p:cxnSp>
      <p:cxnSp>
        <p:nvCxnSpPr>
          <p:cNvPr id="122" name="Straight Connector 121">
            <a:extLst>
              <a:ext uri="{FF2B5EF4-FFF2-40B4-BE49-F238E27FC236}">
                <a16:creationId xmlns:a16="http://schemas.microsoft.com/office/drawing/2014/main" id="{39E4A2D5-95C1-134D-98DA-91C7058901E6}"/>
              </a:ext>
            </a:extLst>
          </p:cNvPr>
          <p:cNvCxnSpPr>
            <a:cxnSpLocks/>
          </p:cNvCxnSpPr>
          <p:nvPr/>
        </p:nvCxnSpPr>
        <p:spPr>
          <a:xfrm flipH="1">
            <a:off x="7150668" y="3554778"/>
            <a:ext cx="342111" cy="0"/>
          </a:xfrm>
          <a:prstGeom prst="line">
            <a:avLst/>
          </a:prstGeom>
          <a:ln w="25400">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a:extLst>
              <a:ext uri="{FF2B5EF4-FFF2-40B4-BE49-F238E27FC236}">
                <a16:creationId xmlns:a16="http://schemas.microsoft.com/office/drawing/2014/main" id="{075FB230-1FCB-D943-954E-09C288E2E3D8}"/>
              </a:ext>
            </a:extLst>
          </p:cNvPr>
          <p:cNvCxnSpPr>
            <a:cxnSpLocks/>
          </p:cNvCxnSpPr>
          <p:nvPr/>
        </p:nvCxnSpPr>
        <p:spPr>
          <a:xfrm rot="16200000" flipH="1">
            <a:off x="7276604" y="3554778"/>
            <a:ext cx="90238" cy="0"/>
          </a:xfrm>
          <a:prstGeom prst="line">
            <a:avLst/>
          </a:prstGeom>
          <a:ln w="2540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133" name="TextBox 132">
            <a:extLst>
              <a:ext uri="{FF2B5EF4-FFF2-40B4-BE49-F238E27FC236}">
                <a16:creationId xmlns:a16="http://schemas.microsoft.com/office/drawing/2014/main" id="{E542C869-1BE1-F145-B41D-689F0509B7D3}"/>
              </a:ext>
            </a:extLst>
          </p:cNvPr>
          <p:cNvSpPr txBox="1"/>
          <p:nvPr/>
        </p:nvSpPr>
        <p:spPr>
          <a:xfrm>
            <a:off x="6308887" y="4430308"/>
            <a:ext cx="1534074" cy="153888"/>
          </a:xfrm>
          <a:prstGeom prst="rect">
            <a:avLst/>
          </a:prstGeom>
          <a:noFill/>
        </p:spPr>
        <p:txBody>
          <a:bodyPr wrap="none" lIns="0" tIns="0" rIns="0" bIns="0" rtlCol="0">
            <a:spAutoFit/>
          </a:bodyPr>
          <a:lstStyle/>
          <a:p>
            <a:pPr algn="ctr"/>
            <a:r>
              <a:rPr lang="en-GB" sz="1000" b="1" dirty="0">
                <a:latin typeface="Arial" panose="020B0604020202020204" pitchFamily="34" charset="0"/>
                <a:ea typeface="Aileron" charset="0"/>
                <a:cs typeface="Arial" panose="020B0604020202020204" pitchFamily="34" charset="0"/>
              </a:rPr>
              <a:t>No. at risk (no. censored)</a:t>
            </a:r>
          </a:p>
        </p:txBody>
      </p:sp>
      <p:sp>
        <p:nvSpPr>
          <p:cNvPr id="134" name="TextBox 133">
            <a:extLst>
              <a:ext uri="{FF2B5EF4-FFF2-40B4-BE49-F238E27FC236}">
                <a16:creationId xmlns:a16="http://schemas.microsoft.com/office/drawing/2014/main" id="{D9E0DD07-3B03-C641-9773-BD1440F998F0}"/>
              </a:ext>
            </a:extLst>
          </p:cNvPr>
          <p:cNvSpPr txBox="1"/>
          <p:nvPr/>
        </p:nvSpPr>
        <p:spPr>
          <a:xfrm>
            <a:off x="7255402" y="4668846"/>
            <a:ext cx="580288"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107 (3)</a:t>
            </a:r>
          </a:p>
          <a:p>
            <a:pPr algn="ctr"/>
            <a:r>
              <a:rPr lang="en-GB" sz="1000" dirty="0">
                <a:latin typeface="Arial" panose="020B0604020202020204" pitchFamily="34" charset="0"/>
                <a:ea typeface="Aileron" charset="0"/>
                <a:cs typeface="Arial" panose="020B0604020202020204" pitchFamily="34" charset="0"/>
              </a:rPr>
              <a:t>1,275 (18)</a:t>
            </a:r>
          </a:p>
        </p:txBody>
      </p:sp>
      <p:sp>
        <p:nvSpPr>
          <p:cNvPr id="135" name="TextBox 134">
            <a:extLst>
              <a:ext uri="{FF2B5EF4-FFF2-40B4-BE49-F238E27FC236}">
                <a16:creationId xmlns:a16="http://schemas.microsoft.com/office/drawing/2014/main" id="{9F65F283-0D15-AC4A-B735-A8937581F0E5}"/>
              </a:ext>
            </a:extLst>
          </p:cNvPr>
          <p:cNvSpPr txBox="1"/>
          <p:nvPr/>
        </p:nvSpPr>
        <p:spPr>
          <a:xfrm>
            <a:off x="7880878" y="4668846"/>
            <a:ext cx="580287"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101 (4)</a:t>
            </a:r>
          </a:p>
          <a:p>
            <a:pPr algn="ctr"/>
            <a:r>
              <a:rPr lang="en-GB" sz="1000" dirty="0">
                <a:latin typeface="Arial" panose="020B0604020202020204" pitchFamily="34" charset="0"/>
                <a:ea typeface="Aileron" charset="0"/>
                <a:cs typeface="Arial" panose="020B0604020202020204" pitchFamily="34" charset="0"/>
              </a:rPr>
              <a:t>1,089 (41)</a:t>
            </a:r>
          </a:p>
        </p:txBody>
      </p:sp>
      <p:sp>
        <p:nvSpPr>
          <p:cNvPr id="136" name="TextBox 135">
            <a:extLst>
              <a:ext uri="{FF2B5EF4-FFF2-40B4-BE49-F238E27FC236}">
                <a16:creationId xmlns:a16="http://schemas.microsoft.com/office/drawing/2014/main" id="{16C57734-C698-944B-BE57-69A0FCCC642B}"/>
              </a:ext>
            </a:extLst>
          </p:cNvPr>
          <p:cNvSpPr txBox="1"/>
          <p:nvPr/>
        </p:nvSpPr>
        <p:spPr>
          <a:xfrm>
            <a:off x="8546552" y="4668846"/>
            <a:ext cx="474489"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93 (8)</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944 (66)</a:t>
            </a:r>
          </a:p>
        </p:txBody>
      </p:sp>
      <p:sp>
        <p:nvSpPr>
          <p:cNvPr id="137" name="TextBox 136">
            <a:extLst>
              <a:ext uri="{FF2B5EF4-FFF2-40B4-BE49-F238E27FC236}">
                <a16:creationId xmlns:a16="http://schemas.microsoft.com/office/drawing/2014/main" id="{0D25E776-E6EC-2E45-844D-D10546B561FB}"/>
              </a:ext>
            </a:extLst>
          </p:cNvPr>
          <p:cNvSpPr txBox="1"/>
          <p:nvPr/>
        </p:nvSpPr>
        <p:spPr>
          <a:xfrm>
            <a:off x="9136763" y="4668846"/>
            <a:ext cx="54502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72 (27)</a:t>
            </a:r>
          </a:p>
          <a:p>
            <a:pPr algn="ctr"/>
            <a:r>
              <a:rPr lang="en-GB" sz="1000" dirty="0">
                <a:latin typeface="Arial" panose="020B0604020202020204" pitchFamily="34" charset="0"/>
                <a:ea typeface="Aileron" charset="0"/>
                <a:cs typeface="Arial" panose="020B0604020202020204" pitchFamily="34" charset="0"/>
              </a:rPr>
              <a:t>699 (243)</a:t>
            </a:r>
          </a:p>
        </p:txBody>
      </p:sp>
      <p:sp>
        <p:nvSpPr>
          <p:cNvPr id="138" name="TextBox 137">
            <a:extLst>
              <a:ext uri="{FF2B5EF4-FFF2-40B4-BE49-F238E27FC236}">
                <a16:creationId xmlns:a16="http://schemas.microsoft.com/office/drawing/2014/main" id="{9845843F-5846-314D-A940-6226A0661BAE}"/>
              </a:ext>
            </a:extLst>
          </p:cNvPr>
          <p:cNvSpPr txBox="1"/>
          <p:nvPr/>
        </p:nvSpPr>
        <p:spPr>
          <a:xfrm>
            <a:off x="9765412" y="4668846"/>
            <a:ext cx="54502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47 (51)</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458 (441)</a:t>
            </a:r>
          </a:p>
        </p:txBody>
      </p:sp>
      <p:sp>
        <p:nvSpPr>
          <p:cNvPr id="139" name="TextBox 138">
            <a:extLst>
              <a:ext uri="{FF2B5EF4-FFF2-40B4-BE49-F238E27FC236}">
                <a16:creationId xmlns:a16="http://schemas.microsoft.com/office/drawing/2014/main" id="{EEB6B5F6-4909-2644-8883-3C51399CD65E}"/>
              </a:ext>
            </a:extLst>
          </p:cNvPr>
          <p:cNvSpPr txBox="1"/>
          <p:nvPr/>
        </p:nvSpPr>
        <p:spPr>
          <a:xfrm>
            <a:off x="10390887" y="4668846"/>
            <a:ext cx="54502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24 (72)</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248 (645)</a:t>
            </a:r>
          </a:p>
        </p:txBody>
      </p:sp>
      <p:sp>
        <p:nvSpPr>
          <p:cNvPr id="140" name="TextBox 139">
            <a:extLst>
              <a:ext uri="{FF2B5EF4-FFF2-40B4-BE49-F238E27FC236}">
                <a16:creationId xmlns:a16="http://schemas.microsoft.com/office/drawing/2014/main" id="{7AAD175B-6B37-C742-8D82-F90AAEF68862}"/>
              </a:ext>
            </a:extLst>
          </p:cNvPr>
          <p:cNvSpPr txBox="1"/>
          <p:nvPr/>
        </p:nvSpPr>
        <p:spPr>
          <a:xfrm>
            <a:off x="11038927" y="4668846"/>
            <a:ext cx="474489"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8 (93)</a:t>
            </a:r>
          </a:p>
          <a:p>
            <a:pPr algn="ctr"/>
            <a:r>
              <a:rPr lang="en-GB" sz="1000" dirty="0">
                <a:latin typeface="Arial" panose="020B0604020202020204" pitchFamily="34" charset="0"/>
                <a:ea typeface="Aileron" charset="0"/>
                <a:cs typeface="Arial" panose="020B0604020202020204" pitchFamily="34" charset="0"/>
              </a:rPr>
              <a:t>59 (851)</a:t>
            </a:r>
          </a:p>
        </p:txBody>
      </p:sp>
      <p:sp>
        <p:nvSpPr>
          <p:cNvPr id="141" name="TextBox 140">
            <a:extLst>
              <a:ext uri="{FF2B5EF4-FFF2-40B4-BE49-F238E27FC236}">
                <a16:creationId xmlns:a16="http://schemas.microsoft.com/office/drawing/2014/main" id="{124A5170-AE01-D844-9C20-350340571B4E}"/>
              </a:ext>
            </a:extLst>
          </p:cNvPr>
          <p:cNvSpPr txBox="1"/>
          <p:nvPr/>
        </p:nvSpPr>
        <p:spPr>
          <a:xfrm>
            <a:off x="6662017" y="4668846"/>
            <a:ext cx="509755"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121 (0)</a:t>
            </a:r>
          </a:p>
          <a:p>
            <a:pPr algn="ctr"/>
            <a:r>
              <a:rPr lang="en-GB" sz="1000" dirty="0">
                <a:latin typeface="Arial" panose="020B0604020202020204" pitchFamily="34" charset="0"/>
                <a:ea typeface="Aileron" charset="0"/>
                <a:cs typeface="Arial" panose="020B0604020202020204" pitchFamily="34" charset="0"/>
              </a:rPr>
              <a:t>1,435 (0)</a:t>
            </a:r>
          </a:p>
        </p:txBody>
      </p:sp>
      <p:cxnSp>
        <p:nvCxnSpPr>
          <p:cNvPr id="142" name="Straight Connector 141">
            <a:extLst>
              <a:ext uri="{FF2B5EF4-FFF2-40B4-BE49-F238E27FC236}">
                <a16:creationId xmlns:a16="http://schemas.microsoft.com/office/drawing/2014/main" id="{D1C024D8-8A55-E644-90ED-542332A808D2}"/>
              </a:ext>
            </a:extLst>
          </p:cNvPr>
          <p:cNvCxnSpPr>
            <a:cxnSpLocks/>
          </p:cNvCxnSpPr>
          <p:nvPr/>
        </p:nvCxnSpPr>
        <p:spPr>
          <a:xfrm flipH="1">
            <a:off x="6290272" y="4734270"/>
            <a:ext cx="287031" cy="0"/>
          </a:xfrm>
          <a:prstGeom prst="line">
            <a:avLst/>
          </a:prstGeom>
          <a:ln w="25400"/>
          <a:effectLst/>
        </p:spPr>
        <p:style>
          <a:lnRef idx="2">
            <a:schemeClr val="accent1"/>
          </a:lnRef>
          <a:fillRef idx="0">
            <a:schemeClr val="accent1"/>
          </a:fillRef>
          <a:effectRef idx="1">
            <a:schemeClr val="accent1"/>
          </a:effectRef>
          <a:fontRef idx="minor">
            <a:schemeClr val="tx1"/>
          </a:fontRef>
        </p:style>
      </p:cxnSp>
      <p:cxnSp>
        <p:nvCxnSpPr>
          <p:cNvPr id="143" name="Straight Connector 142">
            <a:extLst>
              <a:ext uri="{FF2B5EF4-FFF2-40B4-BE49-F238E27FC236}">
                <a16:creationId xmlns:a16="http://schemas.microsoft.com/office/drawing/2014/main" id="{4C6F3710-225F-F849-BFAA-6CDAB2B85E8A}"/>
              </a:ext>
            </a:extLst>
          </p:cNvPr>
          <p:cNvCxnSpPr>
            <a:cxnSpLocks/>
          </p:cNvCxnSpPr>
          <p:nvPr/>
        </p:nvCxnSpPr>
        <p:spPr>
          <a:xfrm flipH="1">
            <a:off x="6290272" y="4918420"/>
            <a:ext cx="287031" cy="0"/>
          </a:xfrm>
          <a:prstGeom prst="line">
            <a:avLst/>
          </a:prstGeom>
          <a:ln w="2540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3" name="Content Placeholder 15">
            <a:extLst>
              <a:ext uri="{FF2B5EF4-FFF2-40B4-BE49-F238E27FC236}">
                <a16:creationId xmlns:a16="http://schemas.microsoft.com/office/drawing/2014/main" id="{34C0C6D0-096C-44E6-0CC8-B4C57A7D9015}"/>
              </a:ext>
            </a:extLst>
          </p:cNvPr>
          <p:cNvSpPr txBox="1">
            <a:spLocks/>
          </p:cNvSpPr>
          <p:nvPr/>
        </p:nvSpPr>
        <p:spPr>
          <a:xfrm>
            <a:off x="620183" y="6356351"/>
            <a:ext cx="10112267"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1100" dirty="0">
                <a:solidFill>
                  <a:schemeClr val="tx2"/>
                </a:solidFill>
              </a:rPr>
              <a:t>DFS, disease-free survival; dMMR, deficient mismatch repair; GEA, gastroesophageal adenocarcinoma; MSI-(H), microsatellite instability-(high); MSS, microsatellite stable; OS, overall survival </a:t>
            </a:r>
          </a:p>
          <a:p>
            <a:r>
              <a:rPr lang="en-GB" sz="1100" dirty="0">
                <a:solidFill>
                  <a:schemeClr val="tx2"/>
                </a:solidFill>
              </a:rPr>
              <a:t>Pietrantonio F, et al. J Clin Oncol. 2019;37:3392-3400</a:t>
            </a:r>
          </a:p>
        </p:txBody>
      </p:sp>
    </p:spTree>
    <p:extLst>
      <p:ext uri="{BB962C8B-B14F-4D97-AF65-F5344CB8AC3E}">
        <p14:creationId xmlns:p14="http://schemas.microsoft.com/office/powerpoint/2010/main" val="2702258999"/>
      </p:ext>
    </p:extLst>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5C9A2140-7D0D-294B-B757-D831296F1324}"/>
              </a:ext>
            </a:extLst>
          </p:cNvPr>
          <p:cNvPicPr>
            <a:picLocks/>
          </p:cNvPicPr>
          <p:nvPr/>
        </p:nvPicPr>
        <p:blipFill>
          <a:blip r:embed="rId3"/>
          <a:stretch>
            <a:fillRect/>
          </a:stretch>
        </p:blipFill>
        <p:spPr>
          <a:xfrm>
            <a:off x="4628735" y="4113098"/>
            <a:ext cx="2987040" cy="1445895"/>
          </a:xfrm>
          <a:prstGeom prst="rect">
            <a:avLst/>
          </a:prstGeom>
        </p:spPr>
      </p:pic>
      <p:pic>
        <p:nvPicPr>
          <p:cNvPr id="13" name="Picture 12">
            <a:extLst>
              <a:ext uri="{FF2B5EF4-FFF2-40B4-BE49-F238E27FC236}">
                <a16:creationId xmlns:a16="http://schemas.microsoft.com/office/drawing/2014/main" id="{97C5C06A-AC67-4147-99B1-374F0511D6CE}"/>
              </a:ext>
            </a:extLst>
          </p:cNvPr>
          <p:cNvPicPr>
            <a:picLocks/>
          </p:cNvPicPr>
          <p:nvPr/>
        </p:nvPicPr>
        <p:blipFill>
          <a:blip r:embed="rId4"/>
          <a:stretch>
            <a:fillRect/>
          </a:stretch>
        </p:blipFill>
        <p:spPr>
          <a:xfrm>
            <a:off x="931591" y="4124196"/>
            <a:ext cx="2987040" cy="1445895"/>
          </a:xfrm>
          <a:prstGeom prst="rect">
            <a:avLst/>
          </a:prstGeom>
        </p:spPr>
      </p:pic>
      <p:pic>
        <p:nvPicPr>
          <p:cNvPr id="9" name="Picture 8">
            <a:extLst>
              <a:ext uri="{FF2B5EF4-FFF2-40B4-BE49-F238E27FC236}">
                <a16:creationId xmlns:a16="http://schemas.microsoft.com/office/drawing/2014/main" id="{F6084B61-D496-BC4D-8F19-FB6F3542E864}"/>
              </a:ext>
            </a:extLst>
          </p:cNvPr>
          <p:cNvPicPr>
            <a:picLocks/>
          </p:cNvPicPr>
          <p:nvPr/>
        </p:nvPicPr>
        <p:blipFill>
          <a:blip r:embed="rId5"/>
          <a:stretch>
            <a:fillRect/>
          </a:stretch>
        </p:blipFill>
        <p:spPr>
          <a:xfrm>
            <a:off x="931591" y="1283253"/>
            <a:ext cx="2987040" cy="1445895"/>
          </a:xfrm>
          <a:prstGeom prst="rect">
            <a:avLst/>
          </a:prstGeom>
        </p:spPr>
      </p:pic>
      <p:pic>
        <p:nvPicPr>
          <p:cNvPr id="11" name="Picture 10">
            <a:extLst>
              <a:ext uri="{FF2B5EF4-FFF2-40B4-BE49-F238E27FC236}">
                <a16:creationId xmlns:a16="http://schemas.microsoft.com/office/drawing/2014/main" id="{DB233F49-98FC-CF4F-8065-62876A6320C8}"/>
              </a:ext>
            </a:extLst>
          </p:cNvPr>
          <p:cNvPicPr>
            <a:picLocks/>
          </p:cNvPicPr>
          <p:nvPr/>
        </p:nvPicPr>
        <p:blipFill>
          <a:blip r:embed="rId6"/>
          <a:stretch>
            <a:fillRect/>
          </a:stretch>
        </p:blipFill>
        <p:spPr>
          <a:xfrm>
            <a:off x="4622799" y="1274490"/>
            <a:ext cx="2987040" cy="1454658"/>
          </a:xfrm>
          <a:prstGeom prst="rect">
            <a:avLst/>
          </a:prstGeom>
        </p:spPr>
      </p:pic>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Do Localised </a:t>
            </a:r>
            <a:r>
              <a:rPr lang="en-GB" cap="none" dirty="0"/>
              <a:t>d</a:t>
            </a:r>
            <a:r>
              <a:rPr lang="en-GB" dirty="0"/>
              <a:t>MMR/MSI-H Benefit</a:t>
            </a:r>
          </a:p>
        </p:txBody>
      </p:sp>
      <p:sp>
        <p:nvSpPr>
          <p:cNvPr id="25" name="Content Placeholder 24">
            <a:extLst>
              <a:ext uri="{FF2B5EF4-FFF2-40B4-BE49-F238E27FC236}">
                <a16:creationId xmlns:a16="http://schemas.microsoft.com/office/drawing/2014/main" id="{6A4C3664-A355-4240-9E8A-22B3A270CDE2}"/>
              </a:ext>
            </a:extLst>
          </p:cNvPr>
          <p:cNvSpPr>
            <a:spLocks noGrp="1"/>
          </p:cNvSpPr>
          <p:nvPr>
            <p:ph sz="quarter" idx="14"/>
          </p:nvPr>
        </p:nvSpPr>
        <p:spPr>
          <a:xfrm>
            <a:off x="8087154" y="1425600"/>
            <a:ext cx="3495246" cy="4525200"/>
          </a:xfrm>
        </p:spPr>
        <p:txBody>
          <a:bodyPr/>
          <a:lstStyle/>
          <a:p>
            <a:r>
              <a:rPr lang="en-US" dirty="0"/>
              <a:t>Data suggest dMMR/MSI-H patients do not benefit from perioperative and/or adjuvant chemotherapy</a:t>
            </a:r>
          </a:p>
          <a:p>
            <a:r>
              <a:rPr lang="en-US" dirty="0"/>
              <a:t>Suggest approach with up front resection as consideration</a:t>
            </a:r>
          </a:p>
          <a:p>
            <a:r>
              <a:rPr lang="en-US" dirty="0"/>
              <a:t>Data does not include modern standard of FLOT</a:t>
            </a:r>
          </a:p>
          <a:p>
            <a:r>
              <a:rPr lang="en-US" dirty="0"/>
              <a:t>Retrospective, somewhat heterogeneous datasets</a:t>
            </a:r>
          </a:p>
        </p:txBody>
      </p:sp>
      <p:sp>
        <p:nvSpPr>
          <p:cNvPr id="29" name="TextBox 28">
            <a:extLst>
              <a:ext uri="{FF2B5EF4-FFF2-40B4-BE49-F238E27FC236}">
                <a16:creationId xmlns:a16="http://schemas.microsoft.com/office/drawing/2014/main" id="{44FD06B0-8F9A-E441-8A99-6CD6FCDA0C5E}"/>
              </a:ext>
            </a:extLst>
          </p:cNvPr>
          <p:cNvSpPr txBox="1"/>
          <p:nvPr/>
        </p:nvSpPr>
        <p:spPr>
          <a:xfrm>
            <a:off x="557430" y="3024811"/>
            <a:ext cx="921726" cy="92333"/>
          </a:xfrm>
          <a:prstGeom prst="rect">
            <a:avLst/>
          </a:prstGeom>
          <a:noFill/>
        </p:spPr>
        <p:txBody>
          <a:bodyPr wrap="none" lIns="0" tIns="0" rIns="0" bIns="0" rtlCol="0">
            <a:spAutoFit/>
          </a:bodyPr>
          <a:lstStyle/>
          <a:p>
            <a:pPr algn="ctr"/>
            <a:r>
              <a:rPr lang="en-GB" sz="600" b="1" dirty="0">
                <a:latin typeface="Arial" panose="020B0604020202020204" pitchFamily="34" charset="0"/>
                <a:ea typeface="Aileron" charset="0"/>
                <a:cs typeface="Arial" panose="020B0604020202020204" pitchFamily="34" charset="0"/>
              </a:rPr>
              <a:t>No. at risk (no. censored)</a:t>
            </a:r>
          </a:p>
        </p:txBody>
      </p:sp>
      <p:sp>
        <p:nvSpPr>
          <p:cNvPr id="30" name="TextBox 29">
            <a:extLst>
              <a:ext uri="{FF2B5EF4-FFF2-40B4-BE49-F238E27FC236}">
                <a16:creationId xmlns:a16="http://schemas.microsoft.com/office/drawing/2014/main" id="{B38033DB-B9E3-D24C-A865-94648E7E4238}"/>
              </a:ext>
            </a:extLst>
          </p:cNvPr>
          <p:cNvSpPr txBox="1"/>
          <p:nvPr/>
        </p:nvSpPr>
        <p:spPr>
          <a:xfrm>
            <a:off x="816697" y="3150953"/>
            <a:ext cx="30938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33 (0)</a:t>
            </a:r>
          </a:p>
          <a:p>
            <a:pPr algn="ctr"/>
            <a:r>
              <a:rPr lang="en-GB" sz="600" dirty="0">
                <a:latin typeface="Arial" panose="020B0604020202020204" pitchFamily="34" charset="0"/>
                <a:ea typeface="Aileron" charset="0"/>
                <a:cs typeface="Arial" panose="020B0604020202020204" pitchFamily="34" charset="0"/>
              </a:rPr>
              <a:t>88 (0)</a:t>
            </a:r>
          </a:p>
          <a:p>
            <a:pPr algn="ctr"/>
            <a:r>
              <a:rPr lang="en-GB" sz="600" dirty="0">
                <a:latin typeface="Arial" panose="020B0604020202020204" pitchFamily="34" charset="0"/>
                <a:ea typeface="Aileron" charset="0"/>
                <a:cs typeface="Arial" panose="020B0604020202020204" pitchFamily="34" charset="0"/>
              </a:rPr>
              <a:t>422 (0)</a:t>
            </a:r>
          </a:p>
          <a:p>
            <a:pPr algn="ctr"/>
            <a:r>
              <a:rPr lang="en-GB" sz="600" dirty="0">
                <a:latin typeface="Arial" panose="020B0604020202020204" pitchFamily="34" charset="0"/>
                <a:ea typeface="Aileron" charset="0"/>
                <a:cs typeface="Arial" panose="020B0604020202020204" pitchFamily="34" charset="0"/>
              </a:rPr>
              <a:t>1,013 (0)</a:t>
            </a:r>
          </a:p>
        </p:txBody>
      </p:sp>
      <p:sp>
        <p:nvSpPr>
          <p:cNvPr id="32" name="TextBox 31">
            <a:extLst>
              <a:ext uri="{FF2B5EF4-FFF2-40B4-BE49-F238E27FC236}">
                <a16:creationId xmlns:a16="http://schemas.microsoft.com/office/drawing/2014/main" id="{A2CF16D0-6C1D-0546-93FF-A4F9407995CB}"/>
              </a:ext>
            </a:extLst>
          </p:cNvPr>
          <p:cNvSpPr txBox="1"/>
          <p:nvPr/>
        </p:nvSpPr>
        <p:spPr>
          <a:xfrm>
            <a:off x="3726728"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84</a:t>
            </a:r>
          </a:p>
        </p:txBody>
      </p:sp>
      <p:sp>
        <p:nvSpPr>
          <p:cNvPr id="35" name="TextBox 34">
            <a:extLst>
              <a:ext uri="{FF2B5EF4-FFF2-40B4-BE49-F238E27FC236}">
                <a16:creationId xmlns:a16="http://schemas.microsoft.com/office/drawing/2014/main" id="{DBD26F86-75AF-874D-BFD9-845FC6B59001}"/>
              </a:ext>
            </a:extLst>
          </p:cNvPr>
          <p:cNvSpPr txBox="1"/>
          <p:nvPr/>
        </p:nvSpPr>
        <p:spPr>
          <a:xfrm>
            <a:off x="2052185" y="2866061"/>
            <a:ext cx="795089"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Time (months)</a:t>
            </a:r>
          </a:p>
        </p:txBody>
      </p:sp>
      <p:sp>
        <p:nvSpPr>
          <p:cNvPr id="36" name="TextBox 35">
            <a:extLst>
              <a:ext uri="{FF2B5EF4-FFF2-40B4-BE49-F238E27FC236}">
                <a16:creationId xmlns:a16="http://schemas.microsoft.com/office/drawing/2014/main" id="{910B104E-CE6E-354D-9F8E-4B3E1F50E0D7}"/>
              </a:ext>
            </a:extLst>
          </p:cNvPr>
          <p:cNvSpPr txBox="1"/>
          <p:nvPr/>
        </p:nvSpPr>
        <p:spPr>
          <a:xfrm rot="16200000">
            <a:off x="-55597" y="1894511"/>
            <a:ext cx="1365758"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Disease-free survival (%)</a:t>
            </a:r>
          </a:p>
        </p:txBody>
      </p:sp>
      <p:sp>
        <p:nvSpPr>
          <p:cNvPr id="37" name="TextBox 36">
            <a:extLst>
              <a:ext uri="{FF2B5EF4-FFF2-40B4-BE49-F238E27FC236}">
                <a16:creationId xmlns:a16="http://schemas.microsoft.com/office/drawing/2014/main" id="{E31163AC-907F-6A45-9E4E-55D812163EA0}"/>
              </a:ext>
            </a:extLst>
          </p:cNvPr>
          <p:cNvSpPr txBox="1"/>
          <p:nvPr/>
        </p:nvSpPr>
        <p:spPr>
          <a:xfrm>
            <a:off x="1843796" y="1173786"/>
            <a:ext cx="1211871"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Whole trial population</a:t>
            </a:r>
          </a:p>
        </p:txBody>
      </p:sp>
      <p:sp>
        <p:nvSpPr>
          <p:cNvPr id="39" name="TextBox 38">
            <a:extLst>
              <a:ext uri="{FF2B5EF4-FFF2-40B4-BE49-F238E27FC236}">
                <a16:creationId xmlns:a16="http://schemas.microsoft.com/office/drawing/2014/main" id="{B67D9E8C-4BFB-FF43-BAEC-91766E62D98F}"/>
              </a:ext>
            </a:extLst>
          </p:cNvPr>
          <p:cNvSpPr txBox="1"/>
          <p:nvPr/>
        </p:nvSpPr>
        <p:spPr>
          <a:xfrm>
            <a:off x="1283422" y="2220678"/>
            <a:ext cx="1163780" cy="430887"/>
          </a:xfrm>
          <a:prstGeom prst="rect">
            <a:avLst/>
          </a:prstGeom>
          <a:noFill/>
        </p:spPr>
        <p:txBody>
          <a:bodyPr wrap="none" lIns="0" tIns="0" rIns="0" bIns="0" rtlCol="0">
            <a:spAutoFit/>
          </a:bodyPr>
          <a:lstStyle/>
          <a:p>
            <a:r>
              <a:rPr lang="en-GB" sz="700" dirty="0">
                <a:latin typeface="Arial" panose="020B0604020202020204" pitchFamily="34" charset="0"/>
                <a:ea typeface="Aileron" charset="0"/>
                <a:cs typeface="Arial" panose="020B0604020202020204" pitchFamily="34" charset="0"/>
              </a:rPr>
              <a:t>MSI high, surgery only</a:t>
            </a:r>
          </a:p>
          <a:p>
            <a:r>
              <a:rPr lang="en-GB" sz="700" dirty="0">
                <a:latin typeface="Arial" panose="020B0604020202020204" pitchFamily="34" charset="0"/>
                <a:ea typeface="Aileron" charset="0"/>
                <a:cs typeface="Arial" panose="020B0604020202020204" pitchFamily="34" charset="0"/>
              </a:rPr>
              <a:t>MSI high, chemotherapy </a:t>
            </a:r>
          </a:p>
          <a:p>
            <a:r>
              <a:rPr lang="en-GB" sz="700" dirty="0">
                <a:latin typeface="Arial" panose="020B0604020202020204" pitchFamily="34" charset="0"/>
                <a:ea typeface="Aileron" charset="0"/>
                <a:cs typeface="Arial" panose="020B0604020202020204" pitchFamily="34" charset="0"/>
              </a:rPr>
              <a:t>MSS/MSI low, surgery only</a:t>
            </a:r>
          </a:p>
          <a:p>
            <a:r>
              <a:rPr lang="en-GB" sz="700" dirty="0">
                <a:latin typeface="Arial" panose="020B0604020202020204" pitchFamily="34" charset="0"/>
                <a:ea typeface="Aileron" charset="0"/>
                <a:cs typeface="Arial" panose="020B0604020202020204" pitchFamily="34" charset="0"/>
              </a:rPr>
              <a:t>MSS/MSI low, chemotherapy</a:t>
            </a:r>
          </a:p>
        </p:txBody>
      </p:sp>
      <p:cxnSp>
        <p:nvCxnSpPr>
          <p:cNvPr id="40" name="Straight Connector 39">
            <a:extLst>
              <a:ext uri="{FF2B5EF4-FFF2-40B4-BE49-F238E27FC236}">
                <a16:creationId xmlns:a16="http://schemas.microsoft.com/office/drawing/2014/main" id="{F8CE68F2-C5E2-F740-BDA6-0A8B13BAB01A}"/>
              </a:ext>
            </a:extLst>
          </p:cNvPr>
          <p:cNvCxnSpPr>
            <a:cxnSpLocks/>
          </p:cNvCxnSpPr>
          <p:nvPr/>
        </p:nvCxnSpPr>
        <p:spPr>
          <a:xfrm flipH="1">
            <a:off x="1030505" y="2270767"/>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196A201B-6706-E74D-A62E-3E2B4D0CF813}"/>
              </a:ext>
            </a:extLst>
          </p:cNvPr>
          <p:cNvCxnSpPr>
            <a:cxnSpLocks/>
          </p:cNvCxnSpPr>
          <p:nvPr/>
        </p:nvCxnSpPr>
        <p:spPr>
          <a:xfrm>
            <a:off x="1138228" y="2234662"/>
            <a:ext cx="0" cy="72211"/>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B184DC97-08ED-DF4E-990B-991C839BC0A5}"/>
              </a:ext>
            </a:extLst>
          </p:cNvPr>
          <p:cNvCxnSpPr>
            <a:cxnSpLocks/>
          </p:cNvCxnSpPr>
          <p:nvPr/>
        </p:nvCxnSpPr>
        <p:spPr>
          <a:xfrm flipH="1">
            <a:off x="1030505" y="2496192"/>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C377E1C3-49C7-DC41-A68E-260D1DD243CC}"/>
              </a:ext>
            </a:extLst>
          </p:cNvPr>
          <p:cNvCxnSpPr>
            <a:cxnSpLocks/>
          </p:cNvCxnSpPr>
          <p:nvPr/>
        </p:nvCxnSpPr>
        <p:spPr>
          <a:xfrm>
            <a:off x="1138228" y="2460087"/>
            <a:ext cx="0" cy="72211"/>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2F6F86F2-2346-1942-9F6A-2F5CF2636ACF}"/>
              </a:ext>
            </a:extLst>
          </p:cNvPr>
          <p:cNvCxnSpPr>
            <a:cxnSpLocks/>
          </p:cNvCxnSpPr>
          <p:nvPr/>
        </p:nvCxnSpPr>
        <p:spPr>
          <a:xfrm flipH="1">
            <a:off x="1030505" y="2385067"/>
            <a:ext cx="215447" cy="0"/>
          </a:xfrm>
          <a:prstGeom prst="line">
            <a:avLst/>
          </a:prstGeom>
          <a:ln w="15875">
            <a:solidFill>
              <a:schemeClr val="accent5">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C13F529B-537F-EB43-AE16-8240E2233457}"/>
              </a:ext>
            </a:extLst>
          </p:cNvPr>
          <p:cNvCxnSpPr>
            <a:cxnSpLocks/>
          </p:cNvCxnSpPr>
          <p:nvPr/>
        </p:nvCxnSpPr>
        <p:spPr>
          <a:xfrm>
            <a:off x="1138228" y="2348962"/>
            <a:ext cx="0" cy="72211"/>
          </a:xfrm>
          <a:prstGeom prst="line">
            <a:avLst/>
          </a:prstGeom>
          <a:ln w="15875">
            <a:solidFill>
              <a:schemeClr val="accent5">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5465EEB6-A90C-0943-949D-81041C5C5AC1}"/>
              </a:ext>
            </a:extLst>
          </p:cNvPr>
          <p:cNvCxnSpPr>
            <a:cxnSpLocks/>
          </p:cNvCxnSpPr>
          <p:nvPr/>
        </p:nvCxnSpPr>
        <p:spPr>
          <a:xfrm flipH="1">
            <a:off x="1030505" y="2597792"/>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B888C39A-FD48-544F-9795-A91D7B4D53B0}"/>
              </a:ext>
            </a:extLst>
          </p:cNvPr>
          <p:cNvCxnSpPr>
            <a:cxnSpLocks/>
          </p:cNvCxnSpPr>
          <p:nvPr/>
        </p:nvCxnSpPr>
        <p:spPr>
          <a:xfrm>
            <a:off x="1138228" y="2561687"/>
            <a:ext cx="0" cy="72211"/>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5637D0A7-8278-7F48-A62D-186B9AF7C3FC}"/>
              </a:ext>
            </a:extLst>
          </p:cNvPr>
          <p:cNvSpPr txBox="1"/>
          <p:nvPr/>
        </p:nvSpPr>
        <p:spPr>
          <a:xfrm>
            <a:off x="1251982" y="3150953"/>
            <a:ext cx="24526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27 (2)</a:t>
            </a:r>
          </a:p>
          <a:p>
            <a:pPr algn="ctr"/>
            <a:r>
              <a:rPr lang="en-GB" sz="600" dirty="0">
                <a:latin typeface="Arial" panose="020B0604020202020204" pitchFamily="34" charset="0"/>
                <a:ea typeface="Aileron" charset="0"/>
                <a:cs typeface="Arial" panose="020B0604020202020204" pitchFamily="34" charset="0"/>
              </a:rPr>
              <a:t>75 (0)</a:t>
            </a:r>
          </a:p>
          <a:p>
            <a:pPr algn="ctr"/>
            <a:r>
              <a:rPr lang="en-GB" sz="600" dirty="0">
                <a:latin typeface="Arial" panose="020B0604020202020204" pitchFamily="34" charset="0"/>
                <a:ea typeface="Aileron" charset="0"/>
                <a:cs typeface="Arial" panose="020B0604020202020204" pitchFamily="34" charset="0"/>
              </a:rPr>
              <a:t>318 (6)</a:t>
            </a:r>
          </a:p>
          <a:p>
            <a:pPr algn="ctr"/>
            <a:r>
              <a:rPr lang="en-GB" sz="600" dirty="0">
                <a:latin typeface="Arial" panose="020B0604020202020204" pitchFamily="34" charset="0"/>
                <a:ea typeface="Aileron" charset="0"/>
                <a:cs typeface="Arial" panose="020B0604020202020204" pitchFamily="34" charset="0"/>
              </a:rPr>
              <a:t>845 (8)</a:t>
            </a:r>
          </a:p>
        </p:txBody>
      </p:sp>
      <p:sp>
        <p:nvSpPr>
          <p:cNvPr id="51" name="TextBox 50">
            <a:extLst>
              <a:ext uri="{FF2B5EF4-FFF2-40B4-BE49-F238E27FC236}">
                <a16:creationId xmlns:a16="http://schemas.microsoft.com/office/drawing/2014/main" id="{E22EEAC6-452F-9447-8DF8-6AE6BACC651B}"/>
              </a:ext>
            </a:extLst>
          </p:cNvPr>
          <p:cNvSpPr txBox="1"/>
          <p:nvPr/>
        </p:nvSpPr>
        <p:spPr>
          <a:xfrm>
            <a:off x="1636741" y="3150953"/>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25 (3)</a:t>
            </a:r>
          </a:p>
          <a:p>
            <a:pPr algn="ctr"/>
            <a:r>
              <a:rPr lang="en-GB" sz="600" dirty="0">
                <a:latin typeface="Arial" panose="020B0604020202020204" pitchFamily="34" charset="0"/>
                <a:ea typeface="Aileron" charset="0"/>
                <a:cs typeface="Arial" panose="020B0604020202020204" pitchFamily="34" charset="0"/>
              </a:rPr>
              <a:t>68 (0)</a:t>
            </a:r>
          </a:p>
          <a:p>
            <a:pPr algn="ctr"/>
            <a:r>
              <a:rPr lang="en-GB" sz="600" dirty="0">
                <a:latin typeface="Arial" panose="020B0604020202020204" pitchFamily="34" charset="0"/>
                <a:ea typeface="Aileron" charset="0"/>
                <a:cs typeface="Arial" panose="020B0604020202020204" pitchFamily="34" charset="0"/>
              </a:rPr>
              <a:t>238 (13)</a:t>
            </a:r>
          </a:p>
          <a:p>
            <a:pPr algn="ctr"/>
            <a:r>
              <a:rPr lang="en-GB" sz="600" dirty="0">
                <a:latin typeface="Arial" panose="020B0604020202020204" pitchFamily="34" charset="0"/>
                <a:ea typeface="Aileron" charset="0"/>
                <a:cs typeface="Arial" panose="020B0604020202020204" pitchFamily="34" charset="0"/>
              </a:rPr>
              <a:t>695 (16)</a:t>
            </a:r>
          </a:p>
        </p:txBody>
      </p:sp>
      <p:sp>
        <p:nvSpPr>
          <p:cNvPr id="52" name="TextBox 51">
            <a:extLst>
              <a:ext uri="{FF2B5EF4-FFF2-40B4-BE49-F238E27FC236}">
                <a16:creationId xmlns:a16="http://schemas.microsoft.com/office/drawing/2014/main" id="{CC19D252-B0EF-874F-A97F-CB2DE07B170A}"/>
              </a:ext>
            </a:extLst>
          </p:cNvPr>
          <p:cNvSpPr txBox="1"/>
          <p:nvPr/>
        </p:nvSpPr>
        <p:spPr>
          <a:xfrm>
            <a:off x="2043141" y="3150953"/>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23 (4)</a:t>
            </a:r>
          </a:p>
          <a:p>
            <a:pPr algn="ctr"/>
            <a:r>
              <a:rPr lang="en-GB" sz="600" dirty="0">
                <a:latin typeface="Arial" panose="020B0604020202020204" pitchFamily="34" charset="0"/>
                <a:ea typeface="Aileron" charset="0"/>
                <a:cs typeface="Arial" panose="020B0604020202020204" pitchFamily="34" charset="0"/>
              </a:rPr>
              <a:t>66 (2)</a:t>
            </a:r>
          </a:p>
          <a:p>
            <a:pPr algn="ctr"/>
            <a:r>
              <a:rPr lang="en-GB" sz="600" dirty="0">
                <a:latin typeface="Arial" panose="020B0604020202020204" pitchFamily="34" charset="0"/>
                <a:ea typeface="Aileron" charset="0"/>
                <a:cs typeface="Arial" panose="020B0604020202020204" pitchFamily="34" charset="0"/>
              </a:rPr>
              <a:t>192 (20)</a:t>
            </a:r>
          </a:p>
          <a:p>
            <a:pPr algn="ctr"/>
            <a:r>
              <a:rPr lang="en-GB" sz="600" dirty="0">
                <a:latin typeface="Arial" panose="020B0604020202020204" pitchFamily="34" charset="0"/>
                <a:ea typeface="Aileron" charset="0"/>
                <a:cs typeface="Arial" panose="020B0604020202020204" pitchFamily="34" charset="0"/>
              </a:rPr>
              <a:t>628 (25)</a:t>
            </a:r>
          </a:p>
        </p:txBody>
      </p:sp>
      <p:sp>
        <p:nvSpPr>
          <p:cNvPr id="53" name="TextBox 52">
            <a:extLst>
              <a:ext uri="{FF2B5EF4-FFF2-40B4-BE49-F238E27FC236}">
                <a16:creationId xmlns:a16="http://schemas.microsoft.com/office/drawing/2014/main" id="{38BBE6F3-A2E6-0E4A-AAB9-356BA598BF88}"/>
              </a:ext>
            </a:extLst>
          </p:cNvPr>
          <p:cNvSpPr txBox="1"/>
          <p:nvPr/>
        </p:nvSpPr>
        <p:spPr>
          <a:xfrm>
            <a:off x="2412026" y="3150953"/>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19 (7)</a:t>
            </a:r>
          </a:p>
          <a:p>
            <a:pPr algn="ctr"/>
            <a:r>
              <a:rPr lang="en-GB" sz="600" dirty="0">
                <a:latin typeface="Arial" panose="020B0604020202020204" pitchFamily="34" charset="0"/>
                <a:ea typeface="Aileron" charset="0"/>
                <a:cs typeface="Arial" panose="020B0604020202020204" pitchFamily="34" charset="0"/>
              </a:rPr>
              <a:t>48 (18)</a:t>
            </a:r>
          </a:p>
          <a:p>
            <a:pPr algn="ctr"/>
            <a:r>
              <a:rPr lang="en-GB" sz="600" dirty="0">
                <a:latin typeface="Arial" panose="020B0604020202020204" pitchFamily="34" charset="0"/>
                <a:ea typeface="Aileron" charset="0"/>
                <a:cs typeface="Arial" panose="020B0604020202020204" pitchFamily="34" charset="0"/>
              </a:rPr>
              <a:t>163 (34)</a:t>
            </a:r>
          </a:p>
          <a:p>
            <a:pPr algn="ctr"/>
            <a:r>
              <a:rPr lang="en-GB" sz="600" dirty="0">
                <a:latin typeface="Arial" panose="020B0604020202020204" pitchFamily="34" charset="0"/>
                <a:ea typeface="Aileron" charset="0"/>
                <a:cs typeface="Arial" panose="020B0604020202020204" pitchFamily="34" charset="0"/>
              </a:rPr>
              <a:t>453 (165)</a:t>
            </a:r>
          </a:p>
        </p:txBody>
      </p:sp>
      <p:sp>
        <p:nvSpPr>
          <p:cNvPr id="54" name="TextBox 53">
            <a:extLst>
              <a:ext uri="{FF2B5EF4-FFF2-40B4-BE49-F238E27FC236}">
                <a16:creationId xmlns:a16="http://schemas.microsoft.com/office/drawing/2014/main" id="{6AB88101-1727-2E44-81CA-27D9CA0CD582}"/>
              </a:ext>
            </a:extLst>
          </p:cNvPr>
          <p:cNvSpPr txBox="1"/>
          <p:nvPr/>
        </p:nvSpPr>
        <p:spPr>
          <a:xfrm>
            <a:off x="2821601" y="3150953"/>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15 (12)</a:t>
            </a:r>
          </a:p>
          <a:p>
            <a:pPr algn="ctr"/>
            <a:r>
              <a:rPr lang="en-GB" sz="600" dirty="0">
                <a:latin typeface="Arial" panose="020B0604020202020204" pitchFamily="34" charset="0"/>
                <a:ea typeface="Aileron" charset="0"/>
                <a:cs typeface="Arial" panose="020B0604020202020204" pitchFamily="34" charset="0"/>
              </a:rPr>
              <a:t>29 (35)</a:t>
            </a:r>
          </a:p>
          <a:p>
            <a:pPr algn="ctr"/>
            <a:r>
              <a:rPr lang="en-GB" sz="600" dirty="0">
                <a:latin typeface="Arial" panose="020B0604020202020204" pitchFamily="34" charset="0"/>
                <a:ea typeface="Aileron" charset="0"/>
                <a:cs typeface="Arial" panose="020B0604020202020204" pitchFamily="34" charset="0"/>
              </a:rPr>
              <a:t>115 (72)</a:t>
            </a:r>
          </a:p>
          <a:p>
            <a:pPr algn="ctr"/>
            <a:r>
              <a:rPr lang="en-GB" sz="600" dirty="0">
                <a:latin typeface="Arial" panose="020B0604020202020204" pitchFamily="34" charset="0"/>
                <a:ea typeface="Aileron" charset="0"/>
                <a:cs typeface="Arial" panose="020B0604020202020204" pitchFamily="34" charset="0"/>
              </a:rPr>
              <a:t>300 (301)</a:t>
            </a:r>
          </a:p>
        </p:txBody>
      </p:sp>
      <p:sp>
        <p:nvSpPr>
          <p:cNvPr id="55" name="TextBox 54">
            <a:extLst>
              <a:ext uri="{FF2B5EF4-FFF2-40B4-BE49-F238E27FC236}">
                <a16:creationId xmlns:a16="http://schemas.microsoft.com/office/drawing/2014/main" id="{D37B8819-821F-A943-BA35-39B56FF7B5B6}"/>
              </a:ext>
            </a:extLst>
          </p:cNvPr>
          <p:cNvSpPr txBox="1"/>
          <p:nvPr/>
        </p:nvSpPr>
        <p:spPr>
          <a:xfrm>
            <a:off x="3323503"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72</a:t>
            </a:r>
          </a:p>
        </p:txBody>
      </p:sp>
      <p:sp>
        <p:nvSpPr>
          <p:cNvPr id="56" name="TextBox 55">
            <a:extLst>
              <a:ext uri="{FF2B5EF4-FFF2-40B4-BE49-F238E27FC236}">
                <a16:creationId xmlns:a16="http://schemas.microsoft.com/office/drawing/2014/main" id="{5CCCE6F8-0F97-E34E-8B22-48CC0743ED8D}"/>
              </a:ext>
            </a:extLst>
          </p:cNvPr>
          <p:cNvSpPr txBox="1"/>
          <p:nvPr/>
        </p:nvSpPr>
        <p:spPr>
          <a:xfrm>
            <a:off x="2917103"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60</a:t>
            </a:r>
          </a:p>
        </p:txBody>
      </p:sp>
      <p:sp>
        <p:nvSpPr>
          <p:cNvPr id="57" name="TextBox 56">
            <a:extLst>
              <a:ext uri="{FF2B5EF4-FFF2-40B4-BE49-F238E27FC236}">
                <a16:creationId xmlns:a16="http://schemas.microsoft.com/office/drawing/2014/main" id="{8B7BCF6E-32E8-2744-A775-4C72A4F603E6}"/>
              </a:ext>
            </a:extLst>
          </p:cNvPr>
          <p:cNvSpPr txBox="1"/>
          <p:nvPr/>
        </p:nvSpPr>
        <p:spPr>
          <a:xfrm>
            <a:off x="2526578"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48</a:t>
            </a:r>
          </a:p>
        </p:txBody>
      </p:sp>
      <p:sp>
        <p:nvSpPr>
          <p:cNvPr id="58" name="TextBox 57">
            <a:extLst>
              <a:ext uri="{FF2B5EF4-FFF2-40B4-BE49-F238E27FC236}">
                <a16:creationId xmlns:a16="http://schemas.microsoft.com/office/drawing/2014/main" id="{B5AA260E-2652-1947-A452-D1FD8BBAE573}"/>
              </a:ext>
            </a:extLst>
          </p:cNvPr>
          <p:cNvSpPr txBox="1"/>
          <p:nvPr/>
        </p:nvSpPr>
        <p:spPr>
          <a:xfrm>
            <a:off x="2120178"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36</a:t>
            </a:r>
          </a:p>
        </p:txBody>
      </p:sp>
      <p:sp>
        <p:nvSpPr>
          <p:cNvPr id="59" name="TextBox 58">
            <a:extLst>
              <a:ext uri="{FF2B5EF4-FFF2-40B4-BE49-F238E27FC236}">
                <a16:creationId xmlns:a16="http://schemas.microsoft.com/office/drawing/2014/main" id="{15AE08DC-DA4C-F549-8A43-0E6BE246AFF2}"/>
              </a:ext>
            </a:extLst>
          </p:cNvPr>
          <p:cNvSpPr txBox="1"/>
          <p:nvPr/>
        </p:nvSpPr>
        <p:spPr>
          <a:xfrm>
            <a:off x="1723303"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24</a:t>
            </a:r>
          </a:p>
        </p:txBody>
      </p:sp>
      <p:sp>
        <p:nvSpPr>
          <p:cNvPr id="60" name="TextBox 59">
            <a:extLst>
              <a:ext uri="{FF2B5EF4-FFF2-40B4-BE49-F238E27FC236}">
                <a16:creationId xmlns:a16="http://schemas.microsoft.com/office/drawing/2014/main" id="{6BDCF8A9-6EFB-8142-B234-03D7A7CF2B7C}"/>
              </a:ext>
            </a:extLst>
          </p:cNvPr>
          <p:cNvSpPr txBox="1"/>
          <p:nvPr/>
        </p:nvSpPr>
        <p:spPr>
          <a:xfrm>
            <a:off x="1326428"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12</a:t>
            </a:r>
          </a:p>
        </p:txBody>
      </p:sp>
      <p:sp>
        <p:nvSpPr>
          <p:cNvPr id="61" name="TextBox 60">
            <a:extLst>
              <a:ext uri="{FF2B5EF4-FFF2-40B4-BE49-F238E27FC236}">
                <a16:creationId xmlns:a16="http://schemas.microsoft.com/office/drawing/2014/main" id="{C0D704F3-EE2B-744D-B521-0570A8099816}"/>
              </a:ext>
            </a:extLst>
          </p:cNvPr>
          <p:cNvSpPr txBox="1"/>
          <p:nvPr/>
        </p:nvSpPr>
        <p:spPr>
          <a:xfrm>
            <a:off x="942532" y="2738203"/>
            <a:ext cx="57708"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0</a:t>
            </a:r>
          </a:p>
        </p:txBody>
      </p:sp>
      <p:sp>
        <p:nvSpPr>
          <p:cNvPr id="62" name="TextBox 61">
            <a:extLst>
              <a:ext uri="{FF2B5EF4-FFF2-40B4-BE49-F238E27FC236}">
                <a16:creationId xmlns:a16="http://schemas.microsoft.com/office/drawing/2014/main" id="{AD150961-2F5F-404E-9119-4187776C5A30}"/>
              </a:ext>
            </a:extLst>
          </p:cNvPr>
          <p:cNvSpPr txBox="1"/>
          <p:nvPr/>
        </p:nvSpPr>
        <p:spPr>
          <a:xfrm>
            <a:off x="756377" y="249055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0.1</a:t>
            </a:r>
          </a:p>
        </p:txBody>
      </p:sp>
      <p:sp>
        <p:nvSpPr>
          <p:cNvPr id="63" name="TextBox 62">
            <a:extLst>
              <a:ext uri="{FF2B5EF4-FFF2-40B4-BE49-F238E27FC236}">
                <a16:creationId xmlns:a16="http://schemas.microsoft.com/office/drawing/2014/main" id="{6ABC2991-CE3A-0947-B6A6-5D2E86FA7C3F}"/>
              </a:ext>
            </a:extLst>
          </p:cNvPr>
          <p:cNvSpPr txBox="1"/>
          <p:nvPr/>
        </p:nvSpPr>
        <p:spPr>
          <a:xfrm>
            <a:off x="756377" y="127135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64" name="TextBox 63">
            <a:extLst>
              <a:ext uri="{FF2B5EF4-FFF2-40B4-BE49-F238E27FC236}">
                <a16:creationId xmlns:a16="http://schemas.microsoft.com/office/drawing/2014/main" id="{6F5A1CB3-087D-0B4B-BD5E-82C4F1DCA196}"/>
              </a:ext>
            </a:extLst>
          </p:cNvPr>
          <p:cNvSpPr txBox="1"/>
          <p:nvPr/>
        </p:nvSpPr>
        <p:spPr>
          <a:xfrm>
            <a:off x="756377" y="14174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0.9</a:t>
            </a:r>
          </a:p>
        </p:txBody>
      </p:sp>
      <p:sp>
        <p:nvSpPr>
          <p:cNvPr id="65" name="TextBox 64">
            <a:extLst>
              <a:ext uri="{FF2B5EF4-FFF2-40B4-BE49-F238E27FC236}">
                <a16:creationId xmlns:a16="http://schemas.microsoft.com/office/drawing/2014/main" id="{8373B8F5-9B9F-3941-B27E-AEFFFA3E51C1}"/>
              </a:ext>
            </a:extLst>
          </p:cNvPr>
          <p:cNvSpPr txBox="1"/>
          <p:nvPr/>
        </p:nvSpPr>
        <p:spPr>
          <a:xfrm>
            <a:off x="756377" y="1553928"/>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0.8</a:t>
            </a:r>
          </a:p>
        </p:txBody>
      </p:sp>
      <p:sp>
        <p:nvSpPr>
          <p:cNvPr id="66" name="TextBox 65">
            <a:extLst>
              <a:ext uri="{FF2B5EF4-FFF2-40B4-BE49-F238E27FC236}">
                <a16:creationId xmlns:a16="http://schemas.microsoft.com/office/drawing/2014/main" id="{53C96131-B1E6-EC4C-AA62-9D87B6F88C1E}"/>
              </a:ext>
            </a:extLst>
          </p:cNvPr>
          <p:cNvSpPr txBox="1"/>
          <p:nvPr/>
        </p:nvSpPr>
        <p:spPr>
          <a:xfrm>
            <a:off x="756377" y="1680928"/>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0.7</a:t>
            </a:r>
          </a:p>
        </p:txBody>
      </p:sp>
      <p:sp>
        <p:nvSpPr>
          <p:cNvPr id="67" name="TextBox 66">
            <a:extLst>
              <a:ext uri="{FF2B5EF4-FFF2-40B4-BE49-F238E27FC236}">
                <a16:creationId xmlns:a16="http://schemas.microsoft.com/office/drawing/2014/main" id="{732A834D-51C1-ED44-9325-D43A3A964A66}"/>
              </a:ext>
            </a:extLst>
          </p:cNvPr>
          <p:cNvSpPr txBox="1"/>
          <p:nvPr/>
        </p:nvSpPr>
        <p:spPr>
          <a:xfrm>
            <a:off x="756377" y="18111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0.6</a:t>
            </a:r>
          </a:p>
        </p:txBody>
      </p:sp>
      <p:sp>
        <p:nvSpPr>
          <p:cNvPr id="68" name="TextBox 67">
            <a:extLst>
              <a:ext uri="{FF2B5EF4-FFF2-40B4-BE49-F238E27FC236}">
                <a16:creationId xmlns:a16="http://schemas.microsoft.com/office/drawing/2014/main" id="{8DE6F610-1865-2442-8C64-62C56E39046E}"/>
              </a:ext>
            </a:extLst>
          </p:cNvPr>
          <p:cNvSpPr txBox="1"/>
          <p:nvPr/>
        </p:nvSpPr>
        <p:spPr>
          <a:xfrm>
            <a:off x="756377" y="19508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0.5</a:t>
            </a:r>
          </a:p>
        </p:txBody>
      </p:sp>
      <p:sp>
        <p:nvSpPr>
          <p:cNvPr id="69" name="TextBox 68">
            <a:extLst>
              <a:ext uri="{FF2B5EF4-FFF2-40B4-BE49-F238E27FC236}">
                <a16:creationId xmlns:a16="http://schemas.microsoft.com/office/drawing/2014/main" id="{4F261E5E-C354-0643-96F4-ACCA53DC7BAB}"/>
              </a:ext>
            </a:extLst>
          </p:cNvPr>
          <p:cNvSpPr txBox="1"/>
          <p:nvPr/>
        </p:nvSpPr>
        <p:spPr>
          <a:xfrm>
            <a:off x="756377" y="2087328"/>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0.4</a:t>
            </a:r>
          </a:p>
        </p:txBody>
      </p:sp>
      <p:sp>
        <p:nvSpPr>
          <p:cNvPr id="70" name="TextBox 69">
            <a:extLst>
              <a:ext uri="{FF2B5EF4-FFF2-40B4-BE49-F238E27FC236}">
                <a16:creationId xmlns:a16="http://schemas.microsoft.com/office/drawing/2014/main" id="{A74E17BC-E075-6A47-BDD6-EBDC586A1DA3}"/>
              </a:ext>
            </a:extLst>
          </p:cNvPr>
          <p:cNvSpPr txBox="1"/>
          <p:nvPr/>
        </p:nvSpPr>
        <p:spPr>
          <a:xfrm>
            <a:off x="756377" y="22175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0.3</a:t>
            </a:r>
          </a:p>
        </p:txBody>
      </p:sp>
      <p:sp>
        <p:nvSpPr>
          <p:cNvPr id="71" name="TextBox 70">
            <a:extLst>
              <a:ext uri="{FF2B5EF4-FFF2-40B4-BE49-F238E27FC236}">
                <a16:creationId xmlns:a16="http://schemas.microsoft.com/office/drawing/2014/main" id="{B3306CDF-8391-0142-B037-2C6433B60B92}"/>
              </a:ext>
            </a:extLst>
          </p:cNvPr>
          <p:cNvSpPr txBox="1"/>
          <p:nvPr/>
        </p:nvSpPr>
        <p:spPr>
          <a:xfrm>
            <a:off x="756377" y="23572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0.2</a:t>
            </a:r>
          </a:p>
        </p:txBody>
      </p:sp>
      <p:sp>
        <p:nvSpPr>
          <p:cNvPr id="72" name="TextBox 71">
            <a:extLst>
              <a:ext uri="{FF2B5EF4-FFF2-40B4-BE49-F238E27FC236}">
                <a16:creationId xmlns:a16="http://schemas.microsoft.com/office/drawing/2014/main" id="{9FA4C6DB-EB04-184F-9BEB-176180D306E6}"/>
              </a:ext>
            </a:extLst>
          </p:cNvPr>
          <p:cNvSpPr txBox="1"/>
          <p:nvPr/>
        </p:nvSpPr>
        <p:spPr>
          <a:xfrm>
            <a:off x="3218476" y="3150953"/>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4 (22)</a:t>
            </a:r>
          </a:p>
          <a:p>
            <a:pPr algn="ctr"/>
            <a:r>
              <a:rPr lang="en-GB" sz="600" dirty="0">
                <a:latin typeface="Arial" panose="020B0604020202020204" pitchFamily="34" charset="0"/>
                <a:ea typeface="Aileron" charset="0"/>
                <a:cs typeface="Arial" panose="020B0604020202020204" pitchFamily="34" charset="0"/>
              </a:rPr>
              <a:t>17 (46)</a:t>
            </a:r>
          </a:p>
          <a:p>
            <a:pPr algn="ctr"/>
            <a:r>
              <a:rPr lang="en-GB" sz="600" dirty="0">
                <a:latin typeface="Arial" panose="020B0604020202020204" pitchFamily="34" charset="0"/>
                <a:ea typeface="Aileron" charset="0"/>
                <a:cs typeface="Arial" panose="020B0604020202020204" pitchFamily="34" charset="0"/>
              </a:rPr>
              <a:t>68 (119)</a:t>
            </a:r>
          </a:p>
          <a:p>
            <a:pPr algn="ctr"/>
            <a:r>
              <a:rPr lang="en-GB" sz="600" dirty="0">
                <a:latin typeface="Arial" panose="020B0604020202020204" pitchFamily="34" charset="0"/>
                <a:ea typeface="Aileron" charset="0"/>
                <a:cs typeface="Arial" panose="020B0604020202020204" pitchFamily="34" charset="0"/>
              </a:rPr>
              <a:t>158 (438)</a:t>
            </a:r>
          </a:p>
        </p:txBody>
      </p:sp>
      <p:sp>
        <p:nvSpPr>
          <p:cNvPr id="73" name="TextBox 72">
            <a:extLst>
              <a:ext uri="{FF2B5EF4-FFF2-40B4-BE49-F238E27FC236}">
                <a16:creationId xmlns:a16="http://schemas.microsoft.com/office/drawing/2014/main" id="{1D836BD5-9048-5F4B-9D0D-9765EF58B257}"/>
              </a:ext>
            </a:extLst>
          </p:cNvPr>
          <p:cNvSpPr txBox="1"/>
          <p:nvPr/>
        </p:nvSpPr>
        <p:spPr>
          <a:xfrm>
            <a:off x="3630641" y="3150953"/>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 (26)</a:t>
            </a:r>
          </a:p>
          <a:p>
            <a:pPr algn="ctr"/>
            <a:r>
              <a:rPr lang="en-GB" sz="600" dirty="0">
                <a:latin typeface="Arial" panose="020B0604020202020204" pitchFamily="34" charset="0"/>
                <a:ea typeface="Aileron" charset="0"/>
                <a:cs typeface="Arial" panose="020B0604020202020204" pitchFamily="34" charset="0"/>
              </a:rPr>
              <a:t>5 (61)</a:t>
            </a:r>
          </a:p>
          <a:p>
            <a:pPr algn="ctr"/>
            <a:r>
              <a:rPr lang="en-GB" sz="600" dirty="0">
                <a:latin typeface="Arial" panose="020B0604020202020204" pitchFamily="34" charset="0"/>
                <a:ea typeface="Aileron" charset="0"/>
                <a:cs typeface="Arial" panose="020B0604020202020204" pitchFamily="34" charset="0"/>
              </a:rPr>
              <a:t>16 (172)</a:t>
            </a:r>
          </a:p>
          <a:p>
            <a:pPr algn="ctr"/>
            <a:r>
              <a:rPr lang="en-GB" sz="600" dirty="0">
                <a:latin typeface="Arial" panose="020B0604020202020204" pitchFamily="34" charset="0"/>
                <a:ea typeface="Aileron" charset="0"/>
                <a:cs typeface="Arial" panose="020B0604020202020204" pitchFamily="34" charset="0"/>
              </a:rPr>
              <a:t>36 (573)</a:t>
            </a:r>
          </a:p>
        </p:txBody>
      </p:sp>
      <p:cxnSp>
        <p:nvCxnSpPr>
          <p:cNvPr id="113" name="Straight Connector 112">
            <a:extLst>
              <a:ext uri="{FF2B5EF4-FFF2-40B4-BE49-F238E27FC236}">
                <a16:creationId xmlns:a16="http://schemas.microsoft.com/office/drawing/2014/main" id="{ED097A2D-5CED-A448-AF12-964EAF78A3DD}"/>
              </a:ext>
            </a:extLst>
          </p:cNvPr>
          <p:cNvCxnSpPr>
            <a:cxnSpLocks/>
          </p:cNvCxnSpPr>
          <p:nvPr/>
        </p:nvCxnSpPr>
        <p:spPr>
          <a:xfrm flipH="1">
            <a:off x="557430" y="3197867"/>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114" name="Straight Connector 113">
            <a:extLst>
              <a:ext uri="{FF2B5EF4-FFF2-40B4-BE49-F238E27FC236}">
                <a16:creationId xmlns:a16="http://schemas.microsoft.com/office/drawing/2014/main" id="{60F050F7-310C-5B42-81F3-3872FA1067CD}"/>
              </a:ext>
            </a:extLst>
          </p:cNvPr>
          <p:cNvCxnSpPr>
            <a:cxnSpLocks/>
          </p:cNvCxnSpPr>
          <p:nvPr/>
        </p:nvCxnSpPr>
        <p:spPr>
          <a:xfrm flipH="1">
            <a:off x="557430" y="3377783"/>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a:extLst>
              <a:ext uri="{FF2B5EF4-FFF2-40B4-BE49-F238E27FC236}">
                <a16:creationId xmlns:a16="http://schemas.microsoft.com/office/drawing/2014/main" id="{EBD4E987-602F-CD4B-9F0C-07CF5631E0CE}"/>
              </a:ext>
            </a:extLst>
          </p:cNvPr>
          <p:cNvCxnSpPr>
            <a:cxnSpLocks/>
          </p:cNvCxnSpPr>
          <p:nvPr/>
        </p:nvCxnSpPr>
        <p:spPr>
          <a:xfrm flipH="1">
            <a:off x="557430" y="3287825"/>
            <a:ext cx="215447" cy="0"/>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a:extLst>
              <a:ext uri="{FF2B5EF4-FFF2-40B4-BE49-F238E27FC236}">
                <a16:creationId xmlns:a16="http://schemas.microsoft.com/office/drawing/2014/main" id="{3F936947-6B79-1148-9032-64374F25DB24}"/>
              </a:ext>
            </a:extLst>
          </p:cNvPr>
          <p:cNvCxnSpPr>
            <a:cxnSpLocks/>
          </p:cNvCxnSpPr>
          <p:nvPr/>
        </p:nvCxnSpPr>
        <p:spPr>
          <a:xfrm flipH="1">
            <a:off x="557430" y="3467742"/>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19" name="TextBox 118">
            <a:extLst>
              <a:ext uri="{FF2B5EF4-FFF2-40B4-BE49-F238E27FC236}">
                <a16:creationId xmlns:a16="http://schemas.microsoft.com/office/drawing/2014/main" id="{CBC5F5F7-C123-B147-8F5D-843971ADA013}"/>
              </a:ext>
            </a:extLst>
          </p:cNvPr>
          <p:cNvSpPr txBox="1"/>
          <p:nvPr/>
        </p:nvSpPr>
        <p:spPr>
          <a:xfrm>
            <a:off x="4243633" y="3024811"/>
            <a:ext cx="921726" cy="92333"/>
          </a:xfrm>
          <a:prstGeom prst="rect">
            <a:avLst/>
          </a:prstGeom>
          <a:noFill/>
        </p:spPr>
        <p:txBody>
          <a:bodyPr wrap="none" lIns="0" tIns="0" rIns="0" bIns="0" rtlCol="0">
            <a:spAutoFit/>
          </a:bodyPr>
          <a:lstStyle/>
          <a:p>
            <a:pPr algn="ctr"/>
            <a:r>
              <a:rPr lang="en-GB" sz="600" b="1" dirty="0">
                <a:latin typeface="Arial" panose="020B0604020202020204" pitchFamily="34" charset="0"/>
                <a:ea typeface="Aileron" charset="0"/>
                <a:cs typeface="Arial" panose="020B0604020202020204" pitchFamily="34" charset="0"/>
              </a:rPr>
              <a:t>No. at risk (no. censored)</a:t>
            </a:r>
          </a:p>
        </p:txBody>
      </p:sp>
      <p:sp>
        <p:nvSpPr>
          <p:cNvPr id="120" name="TextBox 119">
            <a:extLst>
              <a:ext uri="{FF2B5EF4-FFF2-40B4-BE49-F238E27FC236}">
                <a16:creationId xmlns:a16="http://schemas.microsoft.com/office/drawing/2014/main" id="{A61B3A73-BC2D-5A4E-94B4-95049454A5FC}"/>
              </a:ext>
            </a:extLst>
          </p:cNvPr>
          <p:cNvSpPr txBox="1"/>
          <p:nvPr/>
        </p:nvSpPr>
        <p:spPr>
          <a:xfrm>
            <a:off x="4534960" y="3150953"/>
            <a:ext cx="24526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33 (0)</a:t>
            </a:r>
          </a:p>
          <a:p>
            <a:pPr algn="ctr"/>
            <a:r>
              <a:rPr lang="en-GB" sz="600" dirty="0">
                <a:latin typeface="Arial" panose="020B0604020202020204" pitchFamily="34" charset="0"/>
                <a:ea typeface="Aileron" charset="0"/>
                <a:cs typeface="Arial" panose="020B0604020202020204" pitchFamily="34" charset="0"/>
              </a:rPr>
              <a:t>28(0)</a:t>
            </a:r>
          </a:p>
          <a:p>
            <a:pPr algn="ctr"/>
            <a:r>
              <a:rPr lang="en-GB" sz="600" dirty="0">
                <a:latin typeface="Arial" panose="020B0604020202020204" pitchFamily="34" charset="0"/>
                <a:ea typeface="Aileron" charset="0"/>
                <a:cs typeface="Arial" panose="020B0604020202020204" pitchFamily="34" charset="0"/>
              </a:rPr>
              <a:t>422 (0)</a:t>
            </a:r>
          </a:p>
          <a:p>
            <a:pPr algn="ctr"/>
            <a:r>
              <a:rPr lang="en-GB" sz="600" dirty="0">
                <a:latin typeface="Arial" panose="020B0604020202020204" pitchFamily="34" charset="0"/>
                <a:ea typeface="Aileron" charset="0"/>
                <a:cs typeface="Arial" panose="020B0604020202020204" pitchFamily="34" charset="0"/>
              </a:rPr>
              <a:t>426 (0)</a:t>
            </a:r>
          </a:p>
        </p:txBody>
      </p:sp>
      <p:sp>
        <p:nvSpPr>
          <p:cNvPr id="121" name="TextBox 120">
            <a:extLst>
              <a:ext uri="{FF2B5EF4-FFF2-40B4-BE49-F238E27FC236}">
                <a16:creationId xmlns:a16="http://schemas.microsoft.com/office/drawing/2014/main" id="{65C4D974-D184-E34B-8360-7D3E929481E6}"/>
              </a:ext>
            </a:extLst>
          </p:cNvPr>
          <p:cNvSpPr txBox="1"/>
          <p:nvPr/>
        </p:nvSpPr>
        <p:spPr>
          <a:xfrm>
            <a:off x="7412931"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84</a:t>
            </a:r>
          </a:p>
        </p:txBody>
      </p:sp>
      <p:sp>
        <p:nvSpPr>
          <p:cNvPr id="122" name="TextBox 121">
            <a:extLst>
              <a:ext uri="{FF2B5EF4-FFF2-40B4-BE49-F238E27FC236}">
                <a16:creationId xmlns:a16="http://schemas.microsoft.com/office/drawing/2014/main" id="{09527B13-E5E6-DD45-B0E9-45AEFD18D441}"/>
              </a:ext>
            </a:extLst>
          </p:cNvPr>
          <p:cNvSpPr txBox="1"/>
          <p:nvPr/>
        </p:nvSpPr>
        <p:spPr>
          <a:xfrm>
            <a:off x="5738388" y="2866061"/>
            <a:ext cx="795089"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Time (months)</a:t>
            </a:r>
          </a:p>
        </p:txBody>
      </p:sp>
      <p:sp>
        <p:nvSpPr>
          <p:cNvPr id="123" name="TextBox 122">
            <a:extLst>
              <a:ext uri="{FF2B5EF4-FFF2-40B4-BE49-F238E27FC236}">
                <a16:creationId xmlns:a16="http://schemas.microsoft.com/office/drawing/2014/main" id="{07DBA981-5138-164F-A9D8-238DAF896A45}"/>
              </a:ext>
            </a:extLst>
          </p:cNvPr>
          <p:cNvSpPr txBox="1"/>
          <p:nvPr/>
        </p:nvSpPr>
        <p:spPr>
          <a:xfrm rot="16200000">
            <a:off x="3630606" y="1894511"/>
            <a:ext cx="1365758"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Disease-free survival (%)</a:t>
            </a:r>
          </a:p>
        </p:txBody>
      </p:sp>
      <p:sp>
        <p:nvSpPr>
          <p:cNvPr id="124" name="TextBox 123">
            <a:extLst>
              <a:ext uri="{FF2B5EF4-FFF2-40B4-BE49-F238E27FC236}">
                <a16:creationId xmlns:a16="http://schemas.microsoft.com/office/drawing/2014/main" id="{42605E4E-E487-464C-B27A-1EBA60C6928E}"/>
              </a:ext>
            </a:extLst>
          </p:cNvPr>
          <p:cNvSpPr txBox="1"/>
          <p:nvPr/>
        </p:nvSpPr>
        <p:spPr>
          <a:xfrm>
            <a:off x="5267111" y="1173786"/>
            <a:ext cx="1737656"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MAGIC and CLASSIC trials only</a:t>
            </a:r>
          </a:p>
        </p:txBody>
      </p:sp>
      <p:sp>
        <p:nvSpPr>
          <p:cNvPr id="125" name="TextBox 124">
            <a:extLst>
              <a:ext uri="{FF2B5EF4-FFF2-40B4-BE49-F238E27FC236}">
                <a16:creationId xmlns:a16="http://schemas.microsoft.com/office/drawing/2014/main" id="{033C7627-AA3B-0449-97DB-217284604B6A}"/>
              </a:ext>
            </a:extLst>
          </p:cNvPr>
          <p:cNvSpPr txBox="1"/>
          <p:nvPr/>
        </p:nvSpPr>
        <p:spPr>
          <a:xfrm>
            <a:off x="4969625" y="2220678"/>
            <a:ext cx="1163780" cy="430887"/>
          </a:xfrm>
          <a:prstGeom prst="rect">
            <a:avLst/>
          </a:prstGeom>
          <a:noFill/>
        </p:spPr>
        <p:txBody>
          <a:bodyPr wrap="none" lIns="0" tIns="0" rIns="0" bIns="0" rtlCol="0">
            <a:spAutoFit/>
          </a:bodyPr>
          <a:lstStyle/>
          <a:p>
            <a:r>
              <a:rPr lang="en-GB" sz="700" dirty="0">
                <a:latin typeface="Arial" panose="020B0604020202020204" pitchFamily="34" charset="0"/>
                <a:ea typeface="Aileron" charset="0"/>
                <a:cs typeface="Arial" panose="020B0604020202020204" pitchFamily="34" charset="0"/>
              </a:rPr>
              <a:t>MSI high, surgery only</a:t>
            </a:r>
          </a:p>
          <a:p>
            <a:r>
              <a:rPr lang="en-GB" sz="700" dirty="0">
                <a:latin typeface="Arial" panose="020B0604020202020204" pitchFamily="34" charset="0"/>
                <a:ea typeface="Aileron" charset="0"/>
                <a:cs typeface="Arial" panose="020B0604020202020204" pitchFamily="34" charset="0"/>
              </a:rPr>
              <a:t>MSI high, chemotherapy</a:t>
            </a:r>
          </a:p>
          <a:p>
            <a:r>
              <a:rPr lang="en-GB" sz="700" dirty="0">
                <a:latin typeface="Arial" panose="020B0604020202020204" pitchFamily="34" charset="0"/>
                <a:ea typeface="Aileron" charset="0"/>
                <a:cs typeface="Arial" panose="020B0604020202020204" pitchFamily="34" charset="0"/>
              </a:rPr>
              <a:t>MSS/MSI low, surgery only</a:t>
            </a:r>
          </a:p>
          <a:p>
            <a:r>
              <a:rPr lang="en-GB" sz="700" dirty="0">
                <a:latin typeface="Arial" panose="020B0604020202020204" pitchFamily="34" charset="0"/>
                <a:ea typeface="Aileron" charset="0"/>
                <a:cs typeface="Arial" panose="020B0604020202020204" pitchFamily="34" charset="0"/>
              </a:rPr>
              <a:t>MSS/MSI low, chemotherapy</a:t>
            </a:r>
          </a:p>
        </p:txBody>
      </p:sp>
      <p:cxnSp>
        <p:nvCxnSpPr>
          <p:cNvPr id="126" name="Straight Connector 125">
            <a:extLst>
              <a:ext uri="{FF2B5EF4-FFF2-40B4-BE49-F238E27FC236}">
                <a16:creationId xmlns:a16="http://schemas.microsoft.com/office/drawing/2014/main" id="{C76F69E0-3C26-0B43-B227-C741F59508B1}"/>
              </a:ext>
            </a:extLst>
          </p:cNvPr>
          <p:cNvCxnSpPr>
            <a:cxnSpLocks/>
          </p:cNvCxnSpPr>
          <p:nvPr/>
        </p:nvCxnSpPr>
        <p:spPr>
          <a:xfrm flipH="1">
            <a:off x="4716708" y="2270767"/>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CE97B7FD-5DDB-A14F-8533-AE774EFE701B}"/>
              </a:ext>
            </a:extLst>
          </p:cNvPr>
          <p:cNvCxnSpPr>
            <a:cxnSpLocks/>
          </p:cNvCxnSpPr>
          <p:nvPr/>
        </p:nvCxnSpPr>
        <p:spPr>
          <a:xfrm>
            <a:off x="4824431" y="2234662"/>
            <a:ext cx="0" cy="72211"/>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F1932AEF-D938-5E4E-8AFB-506B8E07DC0C}"/>
              </a:ext>
            </a:extLst>
          </p:cNvPr>
          <p:cNvCxnSpPr>
            <a:cxnSpLocks/>
          </p:cNvCxnSpPr>
          <p:nvPr/>
        </p:nvCxnSpPr>
        <p:spPr>
          <a:xfrm flipH="1">
            <a:off x="4716708" y="2496192"/>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B70F577E-F875-2348-951B-DB204CF5ABFD}"/>
              </a:ext>
            </a:extLst>
          </p:cNvPr>
          <p:cNvCxnSpPr>
            <a:cxnSpLocks/>
          </p:cNvCxnSpPr>
          <p:nvPr/>
        </p:nvCxnSpPr>
        <p:spPr>
          <a:xfrm>
            <a:off x="4824431" y="2460087"/>
            <a:ext cx="0" cy="72211"/>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30" name="Straight Connector 129">
            <a:extLst>
              <a:ext uri="{FF2B5EF4-FFF2-40B4-BE49-F238E27FC236}">
                <a16:creationId xmlns:a16="http://schemas.microsoft.com/office/drawing/2014/main" id="{A416C1BA-140E-5846-B30D-D4758B105EEE}"/>
              </a:ext>
            </a:extLst>
          </p:cNvPr>
          <p:cNvCxnSpPr>
            <a:cxnSpLocks/>
          </p:cNvCxnSpPr>
          <p:nvPr/>
        </p:nvCxnSpPr>
        <p:spPr>
          <a:xfrm flipH="1">
            <a:off x="4716708" y="2385067"/>
            <a:ext cx="215447" cy="0"/>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31" name="Straight Connector 130">
            <a:extLst>
              <a:ext uri="{FF2B5EF4-FFF2-40B4-BE49-F238E27FC236}">
                <a16:creationId xmlns:a16="http://schemas.microsoft.com/office/drawing/2014/main" id="{E8EEC0AF-14D7-1945-A657-E1CDE4D7F0E0}"/>
              </a:ext>
            </a:extLst>
          </p:cNvPr>
          <p:cNvCxnSpPr>
            <a:cxnSpLocks/>
          </p:cNvCxnSpPr>
          <p:nvPr/>
        </p:nvCxnSpPr>
        <p:spPr>
          <a:xfrm>
            <a:off x="4824431" y="2348962"/>
            <a:ext cx="0" cy="72211"/>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A8604230-51C8-7B43-84E4-1C39218E5A03}"/>
              </a:ext>
            </a:extLst>
          </p:cNvPr>
          <p:cNvCxnSpPr>
            <a:cxnSpLocks/>
          </p:cNvCxnSpPr>
          <p:nvPr/>
        </p:nvCxnSpPr>
        <p:spPr>
          <a:xfrm flipH="1">
            <a:off x="4716708" y="2597792"/>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AB731AAF-F696-5344-8D0A-58BA75AEA48C}"/>
              </a:ext>
            </a:extLst>
          </p:cNvPr>
          <p:cNvCxnSpPr>
            <a:cxnSpLocks/>
          </p:cNvCxnSpPr>
          <p:nvPr/>
        </p:nvCxnSpPr>
        <p:spPr>
          <a:xfrm>
            <a:off x="4824431" y="2561687"/>
            <a:ext cx="0" cy="72211"/>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34" name="TextBox 133">
            <a:extLst>
              <a:ext uri="{FF2B5EF4-FFF2-40B4-BE49-F238E27FC236}">
                <a16:creationId xmlns:a16="http://schemas.microsoft.com/office/drawing/2014/main" id="{6DED7881-FA1F-AA41-92CE-21ED5F32C914}"/>
              </a:ext>
            </a:extLst>
          </p:cNvPr>
          <p:cNvSpPr txBox="1"/>
          <p:nvPr/>
        </p:nvSpPr>
        <p:spPr>
          <a:xfrm>
            <a:off x="4938185" y="3150953"/>
            <a:ext cx="24526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27 (2)</a:t>
            </a:r>
          </a:p>
          <a:p>
            <a:pPr algn="ctr"/>
            <a:r>
              <a:rPr lang="en-GB" sz="600" dirty="0">
                <a:latin typeface="Arial" panose="020B0604020202020204" pitchFamily="34" charset="0"/>
                <a:ea typeface="Aileron" charset="0"/>
                <a:cs typeface="Arial" panose="020B0604020202020204" pitchFamily="34" charset="0"/>
              </a:rPr>
              <a:t>23 (0)</a:t>
            </a:r>
          </a:p>
          <a:p>
            <a:pPr algn="ctr"/>
            <a:r>
              <a:rPr lang="en-GB" sz="600" dirty="0">
                <a:latin typeface="Arial" panose="020B0604020202020204" pitchFamily="34" charset="0"/>
                <a:ea typeface="Aileron" charset="0"/>
                <a:cs typeface="Arial" panose="020B0604020202020204" pitchFamily="34" charset="0"/>
              </a:rPr>
              <a:t>318 (6)</a:t>
            </a:r>
          </a:p>
          <a:p>
            <a:pPr algn="ctr"/>
            <a:r>
              <a:rPr lang="en-GB" sz="600" dirty="0">
                <a:latin typeface="Arial" panose="020B0604020202020204" pitchFamily="34" charset="0"/>
                <a:ea typeface="Aileron" charset="0"/>
                <a:cs typeface="Arial" panose="020B0604020202020204" pitchFamily="34" charset="0"/>
              </a:rPr>
              <a:t>358 (5)</a:t>
            </a:r>
          </a:p>
        </p:txBody>
      </p:sp>
      <p:sp>
        <p:nvSpPr>
          <p:cNvPr id="135" name="TextBox 134">
            <a:extLst>
              <a:ext uri="{FF2B5EF4-FFF2-40B4-BE49-F238E27FC236}">
                <a16:creationId xmlns:a16="http://schemas.microsoft.com/office/drawing/2014/main" id="{C93D1BB7-A6A0-6A43-8987-61972245F2EE}"/>
              </a:ext>
            </a:extLst>
          </p:cNvPr>
          <p:cNvSpPr txBox="1"/>
          <p:nvPr/>
        </p:nvSpPr>
        <p:spPr>
          <a:xfrm>
            <a:off x="5322944" y="3150953"/>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25 (3)</a:t>
            </a:r>
          </a:p>
          <a:p>
            <a:pPr algn="ctr"/>
            <a:r>
              <a:rPr lang="en-GB" sz="600" dirty="0">
                <a:latin typeface="Arial" panose="020B0604020202020204" pitchFamily="34" charset="0"/>
                <a:ea typeface="Aileron" charset="0"/>
                <a:cs typeface="Arial" panose="020B0604020202020204" pitchFamily="34" charset="0"/>
              </a:rPr>
              <a:t>20 (0)</a:t>
            </a:r>
          </a:p>
          <a:p>
            <a:pPr algn="ctr"/>
            <a:r>
              <a:rPr lang="en-GB" sz="600" dirty="0">
                <a:latin typeface="Arial" panose="020B0604020202020204" pitchFamily="34" charset="0"/>
                <a:ea typeface="Aileron" charset="0"/>
                <a:cs typeface="Arial" panose="020B0604020202020204" pitchFamily="34" charset="0"/>
              </a:rPr>
              <a:t>238 (13)</a:t>
            </a:r>
          </a:p>
          <a:p>
            <a:pPr algn="ctr"/>
            <a:r>
              <a:rPr lang="en-GB" sz="600" dirty="0">
                <a:latin typeface="Arial" panose="020B0604020202020204" pitchFamily="34" charset="0"/>
                <a:ea typeface="Aileron" charset="0"/>
                <a:cs typeface="Arial" panose="020B0604020202020204" pitchFamily="34" charset="0"/>
              </a:rPr>
              <a:t>281 (10)</a:t>
            </a:r>
          </a:p>
        </p:txBody>
      </p:sp>
      <p:sp>
        <p:nvSpPr>
          <p:cNvPr id="136" name="TextBox 135">
            <a:extLst>
              <a:ext uri="{FF2B5EF4-FFF2-40B4-BE49-F238E27FC236}">
                <a16:creationId xmlns:a16="http://schemas.microsoft.com/office/drawing/2014/main" id="{49B60251-3BFA-1647-8198-7920DA9C2AE6}"/>
              </a:ext>
            </a:extLst>
          </p:cNvPr>
          <p:cNvSpPr txBox="1"/>
          <p:nvPr/>
        </p:nvSpPr>
        <p:spPr>
          <a:xfrm>
            <a:off x="5729344" y="3150953"/>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23 (4)</a:t>
            </a:r>
          </a:p>
          <a:p>
            <a:pPr algn="ctr"/>
            <a:r>
              <a:rPr lang="en-GB" sz="600" dirty="0">
                <a:latin typeface="Arial" panose="020B0604020202020204" pitchFamily="34" charset="0"/>
                <a:ea typeface="Aileron" charset="0"/>
                <a:cs typeface="Arial" panose="020B0604020202020204" pitchFamily="34" charset="0"/>
              </a:rPr>
              <a:t>18 (2)</a:t>
            </a:r>
          </a:p>
          <a:p>
            <a:pPr algn="ctr"/>
            <a:r>
              <a:rPr lang="en-GB" sz="600" dirty="0">
                <a:latin typeface="Arial" panose="020B0604020202020204" pitchFamily="34" charset="0"/>
                <a:ea typeface="Aileron" charset="0"/>
                <a:cs typeface="Arial" panose="020B0604020202020204" pitchFamily="34" charset="0"/>
              </a:rPr>
              <a:t>192 (20)</a:t>
            </a:r>
          </a:p>
          <a:p>
            <a:pPr algn="ctr"/>
            <a:r>
              <a:rPr lang="en-GB" sz="600" dirty="0">
                <a:latin typeface="Arial" panose="020B0604020202020204" pitchFamily="34" charset="0"/>
                <a:ea typeface="Aileron" charset="0"/>
                <a:cs typeface="Arial" panose="020B0604020202020204" pitchFamily="34" charset="0"/>
              </a:rPr>
              <a:t>252 (17)</a:t>
            </a:r>
          </a:p>
        </p:txBody>
      </p:sp>
      <p:sp>
        <p:nvSpPr>
          <p:cNvPr id="137" name="TextBox 136">
            <a:extLst>
              <a:ext uri="{FF2B5EF4-FFF2-40B4-BE49-F238E27FC236}">
                <a16:creationId xmlns:a16="http://schemas.microsoft.com/office/drawing/2014/main" id="{CFCCBD1B-209D-C245-A576-B33729AC3D44}"/>
              </a:ext>
            </a:extLst>
          </p:cNvPr>
          <p:cNvSpPr txBox="1"/>
          <p:nvPr/>
        </p:nvSpPr>
        <p:spPr>
          <a:xfrm>
            <a:off x="6119869" y="3150953"/>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19 (7)</a:t>
            </a:r>
          </a:p>
          <a:p>
            <a:pPr algn="ctr"/>
            <a:r>
              <a:rPr lang="en-GB" sz="600" dirty="0">
                <a:latin typeface="Arial" panose="020B0604020202020204" pitchFamily="34" charset="0"/>
                <a:ea typeface="Aileron" charset="0"/>
                <a:cs typeface="Arial" panose="020B0604020202020204" pitchFamily="34" charset="0"/>
              </a:rPr>
              <a:t>16 (3)</a:t>
            </a:r>
          </a:p>
          <a:p>
            <a:pPr algn="ctr"/>
            <a:r>
              <a:rPr lang="en-GB" sz="600" dirty="0">
                <a:latin typeface="Arial" panose="020B0604020202020204" pitchFamily="34" charset="0"/>
                <a:ea typeface="Aileron" charset="0"/>
                <a:cs typeface="Arial" panose="020B0604020202020204" pitchFamily="34" charset="0"/>
              </a:rPr>
              <a:t>163 (34)</a:t>
            </a:r>
          </a:p>
          <a:p>
            <a:pPr algn="ctr"/>
            <a:r>
              <a:rPr lang="en-GB" sz="600" dirty="0">
                <a:latin typeface="Arial" panose="020B0604020202020204" pitchFamily="34" charset="0"/>
                <a:ea typeface="Aileron" charset="0"/>
                <a:cs typeface="Arial" panose="020B0604020202020204" pitchFamily="34" charset="0"/>
              </a:rPr>
              <a:t>211 (43)</a:t>
            </a:r>
          </a:p>
        </p:txBody>
      </p:sp>
      <p:sp>
        <p:nvSpPr>
          <p:cNvPr id="138" name="TextBox 137">
            <a:extLst>
              <a:ext uri="{FF2B5EF4-FFF2-40B4-BE49-F238E27FC236}">
                <a16:creationId xmlns:a16="http://schemas.microsoft.com/office/drawing/2014/main" id="{3F40F755-4C24-B240-8243-17FB56808714}"/>
              </a:ext>
            </a:extLst>
          </p:cNvPr>
          <p:cNvSpPr txBox="1"/>
          <p:nvPr/>
        </p:nvSpPr>
        <p:spPr>
          <a:xfrm>
            <a:off x="6529444" y="3150953"/>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15 (12)</a:t>
            </a:r>
          </a:p>
          <a:p>
            <a:pPr algn="ctr"/>
            <a:r>
              <a:rPr lang="en-GB" sz="600" dirty="0">
                <a:latin typeface="Arial" panose="020B0604020202020204" pitchFamily="34" charset="0"/>
                <a:ea typeface="Aileron" charset="0"/>
                <a:cs typeface="Arial" panose="020B0604020202020204" pitchFamily="34" charset="0"/>
              </a:rPr>
              <a:t>12 (7)</a:t>
            </a:r>
          </a:p>
          <a:p>
            <a:pPr algn="ctr"/>
            <a:r>
              <a:rPr lang="en-GB" sz="600" dirty="0">
                <a:latin typeface="Arial" panose="020B0604020202020204" pitchFamily="34" charset="0"/>
                <a:ea typeface="Aileron" charset="0"/>
                <a:cs typeface="Arial" panose="020B0604020202020204" pitchFamily="34" charset="0"/>
              </a:rPr>
              <a:t>115 (72)</a:t>
            </a:r>
          </a:p>
          <a:p>
            <a:pPr algn="ctr"/>
            <a:r>
              <a:rPr lang="en-GB" sz="600" dirty="0">
                <a:latin typeface="Arial" panose="020B0604020202020204" pitchFamily="34" charset="0"/>
                <a:ea typeface="Aileron" charset="0"/>
                <a:cs typeface="Arial" panose="020B0604020202020204" pitchFamily="34" charset="0"/>
              </a:rPr>
              <a:t>164 (83)</a:t>
            </a:r>
          </a:p>
        </p:txBody>
      </p:sp>
      <p:sp>
        <p:nvSpPr>
          <p:cNvPr id="139" name="TextBox 138">
            <a:extLst>
              <a:ext uri="{FF2B5EF4-FFF2-40B4-BE49-F238E27FC236}">
                <a16:creationId xmlns:a16="http://schemas.microsoft.com/office/drawing/2014/main" id="{A19A9C83-0623-7446-B31E-D7EC4B75F5F1}"/>
              </a:ext>
            </a:extLst>
          </p:cNvPr>
          <p:cNvSpPr txBox="1"/>
          <p:nvPr/>
        </p:nvSpPr>
        <p:spPr>
          <a:xfrm>
            <a:off x="7009706"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72</a:t>
            </a:r>
          </a:p>
        </p:txBody>
      </p:sp>
      <p:sp>
        <p:nvSpPr>
          <p:cNvPr id="140" name="TextBox 139">
            <a:extLst>
              <a:ext uri="{FF2B5EF4-FFF2-40B4-BE49-F238E27FC236}">
                <a16:creationId xmlns:a16="http://schemas.microsoft.com/office/drawing/2014/main" id="{492B7D83-14A6-C04A-A41E-6078AAAE67F0}"/>
              </a:ext>
            </a:extLst>
          </p:cNvPr>
          <p:cNvSpPr txBox="1"/>
          <p:nvPr/>
        </p:nvSpPr>
        <p:spPr>
          <a:xfrm>
            <a:off x="6603306"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60</a:t>
            </a:r>
          </a:p>
        </p:txBody>
      </p:sp>
      <p:sp>
        <p:nvSpPr>
          <p:cNvPr id="141" name="TextBox 140">
            <a:extLst>
              <a:ext uri="{FF2B5EF4-FFF2-40B4-BE49-F238E27FC236}">
                <a16:creationId xmlns:a16="http://schemas.microsoft.com/office/drawing/2014/main" id="{CD0EAFC3-D685-F847-8261-C3879A1C3AAB}"/>
              </a:ext>
            </a:extLst>
          </p:cNvPr>
          <p:cNvSpPr txBox="1"/>
          <p:nvPr/>
        </p:nvSpPr>
        <p:spPr>
          <a:xfrm>
            <a:off x="6212781"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48</a:t>
            </a:r>
          </a:p>
        </p:txBody>
      </p:sp>
      <p:sp>
        <p:nvSpPr>
          <p:cNvPr id="142" name="TextBox 141">
            <a:extLst>
              <a:ext uri="{FF2B5EF4-FFF2-40B4-BE49-F238E27FC236}">
                <a16:creationId xmlns:a16="http://schemas.microsoft.com/office/drawing/2014/main" id="{7A34B0A5-EFEB-0340-8D04-ED421BC91704}"/>
              </a:ext>
            </a:extLst>
          </p:cNvPr>
          <p:cNvSpPr txBox="1"/>
          <p:nvPr/>
        </p:nvSpPr>
        <p:spPr>
          <a:xfrm>
            <a:off x="5806381"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36</a:t>
            </a:r>
          </a:p>
        </p:txBody>
      </p:sp>
      <p:sp>
        <p:nvSpPr>
          <p:cNvPr id="143" name="TextBox 142">
            <a:extLst>
              <a:ext uri="{FF2B5EF4-FFF2-40B4-BE49-F238E27FC236}">
                <a16:creationId xmlns:a16="http://schemas.microsoft.com/office/drawing/2014/main" id="{EE52250E-EC65-5749-A2B4-B84DD3B25B17}"/>
              </a:ext>
            </a:extLst>
          </p:cNvPr>
          <p:cNvSpPr txBox="1"/>
          <p:nvPr/>
        </p:nvSpPr>
        <p:spPr>
          <a:xfrm>
            <a:off x="5409506"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24</a:t>
            </a:r>
          </a:p>
        </p:txBody>
      </p:sp>
      <p:sp>
        <p:nvSpPr>
          <p:cNvPr id="144" name="TextBox 143">
            <a:extLst>
              <a:ext uri="{FF2B5EF4-FFF2-40B4-BE49-F238E27FC236}">
                <a16:creationId xmlns:a16="http://schemas.microsoft.com/office/drawing/2014/main" id="{529B34CA-D828-8145-9341-5ADC5CFE5B2A}"/>
              </a:ext>
            </a:extLst>
          </p:cNvPr>
          <p:cNvSpPr txBox="1"/>
          <p:nvPr/>
        </p:nvSpPr>
        <p:spPr>
          <a:xfrm>
            <a:off x="5012631" y="2738203"/>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12</a:t>
            </a:r>
          </a:p>
        </p:txBody>
      </p:sp>
      <p:sp>
        <p:nvSpPr>
          <p:cNvPr id="145" name="TextBox 144">
            <a:extLst>
              <a:ext uri="{FF2B5EF4-FFF2-40B4-BE49-F238E27FC236}">
                <a16:creationId xmlns:a16="http://schemas.microsoft.com/office/drawing/2014/main" id="{3D76C54C-6487-AF40-8873-4BF8558B2F0C}"/>
              </a:ext>
            </a:extLst>
          </p:cNvPr>
          <p:cNvSpPr txBox="1"/>
          <p:nvPr/>
        </p:nvSpPr>
        <p:spPr>
          <a:xfrm>
            <a:off x="4628735" y="2738203"/>
            <a:ext cx="57708"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0</a:t>
            </a:r>
          </a:p>
        </p:txBody>
      </p:sp>
      <p:sp>
        <p:nvSpPr>
          <p:cNvPr id="146" name="TextBox 145">
            <a:extLst>
              <a:ext uri="{FF2B5EF4-FFF2-40B4-BE49-F238E27FC236}">
                <a16:creationId xmlns:a16="http://schemas.microsoft.com/office/drawing/2014/main" id="{E30A36FB-EF3E-414A-8D00-8D5D6B6F3E4C}"/>
              </a:ext>
            </a:extLst>
          </p:cNvPr>
          <p:cNvSpPr txBox="1"/>
          <p:nvPr/>
        </p:nvSpPr>
        <p:spPr>
          <a:xfrm>
            <a:off x="4442580" y="249055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0.1</a:t>
            </a:r>
          </a:p>
        </p:txBody>
      </p:sp>
      <p:sp>
        <p:nvSpPr>
          <p:cNvPr id="147" name="TextBox 146">
            <a:extLst>
              <a:ext uri="{FF2B5EF4-FFF2-40B4-BE49-F238E27FC236}">
                <a16:creationId xmlns:a16="http://schemas.microsoft.com/office/drawing/2014/main" id="{911D663E-7CBF-EF43-AFEC-1F8661A88FDE}"/>
              </a:ext>
            </a:extLst>
          </p:cNvPr>
          <p:cNvSpPr txBox="1"/>
          <p:nvPr/>
        </p:nvSpPr>
        <p:spPr>
          <a:xfrm>
            <a:off x="4442580" y="127135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148" name="TextBox 147">
            <a:extLst>
              <a:ext uri="{FF2B5EF4-FFF2-40B4-BE49-F238E27FC236}">
                <a16:creationId xmlns:a16="http://schemas.microsoft.com/office/drawing/2014/main" id="{9F4A1397-0DCE-B849-B9B3-671503B63F6E}"/>
              </a:ext>
            </a:extLst>
          </p:cNvPr>
          <p:cNvSpPr txBox="1"/>
          <p:nvPr/>
        </p:nvSpPr>
        <p:spPr>
          <a:xfrm>
            <a:off x="4442580" y="14174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0.9</a:t>
            </a:r>
          </a:p>
        </p:txBody>
      </p:sp>
      <p:sp>
        <p:nvSpPr>
          <p:cNvPr id="149" name="TextBox 148">
            <a:extLst>
              <a:ext uri="{FF2B5EF4-FFF2-40B4-BE49-F238E27FC236}">
                <a16:creationId xmlns:a16="http://schemas.microsoft.com/office/drawing/2014/main" id="{0565B2D8-C3A7-4A4D-859C-A20E2A3F6BE3}"/>
              </a:ext>
            </a:extLst>
          </p:cNvPr>
          <p:cNvSpPr txBox="1"/>
          <p:nvPr/>
        </p:nvSpPr>
        <p:spPr>
          <a:xfrm>
            <a:off x="4442580" y="1553928"/>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0.8</a:t>
            </a:r>
          </a:p>
        </p:txBody>
      </p:sp>
      <p:sp>
        <p:nvSpPr>
          <p:cNvPr id="150" name="TextBox 149">
            <a:extLst>
              <a:ext uri="{FF2B5EF4-FFF2-40B4-BE49-F238E27FC236}">
                <a16:creationId xmlns:a16="http://schemas.microsoft.com/office/drawing/2014/main" id="{3E5DDC12-FC11-E54B-8536-9978490EF873}"/>
              </a:ext>
            </a:extLst>
          </p:cNvPr>
          <p:cNvSpPr txBox="1"/>
          <p:nvPr/>
        </p:nvSpPr>
        <p:spPr>
          <a:xfrm>
            <a:off x="4442580" y="1680928"/>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0.7</a:t>
            </a:r>
          </a:p>
        </p:txBody>
      </p:sp>
      <p:sp>
        <p:nvSpPr>
          <p:cNvPr id="151" name="TextBox 150">
            <a:extLst>
              <a:ext uri="{FF2B5EF4-FFF2-40B4-BE49-F238E27FC236}">
                <a16:creationId xmlns:a16="http://schemas.microsoft.com/office/drawing/2014/main" id="{B9FDC99F-FF36-F348-989D-F5A99336CAE7}"/>
              </a:ext>
            </a:extLst>
          </p:cNvPr>
          <p:cNvSpPr txBox="1"/>
          <p:nvPr/>
        </p:nvSpPr>
        <p:spPr>
          <a:xfrm>
            <a:off x="4442580" y="18111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0.6</a:t>
            </a:r>
          </a:p>
        </p:txBody>
      </p:sp>
      <p:sp>
        <p:nvSpPr>
          <p:cNvPr id="152" name="TextBox 151">
            <a:extLst>
              <a:ext uri="{FF2B5EF4-FFF2-40B4-BE49-F238E27FC236}">
                <a16:creationId xmlns:a16="http://schemas.microsoft.com/office/drawing/2014/main" id="{126681B1-C5A0-D24A-969F-6F06CDC19901}"/>
              </a:ext>
            </a:extLst>
          </p:cNvPr>
          <p:cNvSpPr txBox="1"/>
          <p:nvPr/>
        </p:nvSpPr>
        <p:spPr>
          <a:xfrm>
            <a:off x="4442580" y="19508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0.5</a:t>
            </a:r>
          </a:p>
        </p:txBody>
      </p:sp>
      <p:sp>
        <p:nvSpPr>
          <p:cNvPr id="153" name="TextBox 152">
            <a:extLst>
              <a:ext uri="{FF2B5EF4-FFF2-40B4-BE49-F238E27FC236}">
                <a16:creationId xmlns:a16="http://schemas.microsoft.com/office/drawing/2014/main" id="{39636396-0BD6-7341-94FB-92EA9B059F35}"/>
              </a:ext>
            </a:extLst>
          </p:cNvPr>
          <p:cNvSpPr txBox="1"/>
          <p:nvPr/>
        </p:nvSpPr>
        <p:spPr>
          <a:xfrm>
            <a:off x="4442580" y="2087328"/>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0.4</a:t>
            </a:r>
          </a:p>
        </p:txBody>
      </p:sp>
      <p:sp>
        <p:nvSpPr>
          <p:cNvPr id="154" name="TextBox 153">
            <a:extLst>
              <a:ext uri="{FF2B5EF4-FFF2-40B4-BE49-F238E27FC236}">
                <a16:creationId xmlns:a16="http://schemas.microsoft.com/office/drawing/2014/main" id="{047A73CE-6E3C-8E4B-A5C8-2CC77DEB7E21}"/>
              </a:ext>
            </a:extLst>
          </p:cNvPr>
          <p:cNvSpPr txBox="1"/>
          <p:nvPr/>
        </p:nvSpPr>
        <p:spPr>
          <a:xfrm>
            <a:off x="4442580" y="22175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0.3</a:t>
            </a:r>
          </a:p>
        </p:txBody>
      </p:sp>
      <p:sp>
        <p:nvSpPr>
          <p:cNvPr id="155" name="TextBox 154">
            <a:extLst>
              <a:ext uri="{FF2B5EF4-FFF2-40B4-BE49-F238E27FC236}">
                <a16:creationId xmlns:a16="http://schemas.microsoft.com/office/drawing/2014/main" id="{3929D83E-900B-D245-999C-35172FD9D5A2}"/>
              </a:ext>
            </a:extLst>
          </p:cNvPr>
          <p:cNvSpPr txBox="1"/>
          <p:nvPr/>
        </p:nvSpPr>
        <p:spPr>
          <a:xfrm>
            <a:off x="4442580" y="2357203"/>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0.2</a:t>
            </a:r>
          </a:p>
        </p:txBody>
      </p:sp>
      <p:sp>
        <p:nvSpPr>
          <p:cNvPr id="156" name="TextBox 155">
            <a:extLst>
              <a:ext uri="{FF2B5EF4-FFF2-40B4-BE49-F238E27FC236}">
                <a16:creationId xmlns:a16="http://schemas.microsoft.com/office/drawing/2014/main" id="{55E2FBCC-55A3-8F4E-9292-6B5A6521714A}"/>
              </a:ext>
            </a:extLst>
          </p:cNvPr>
          <p:cNvSpPr txBox="1"/>
          <p:nvPr/>
        </p:nvSpPr>
        <p:spPr>
          <a:xfrm>
            <a:off x="6904679" y="3150953"/>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4 (22)</a:t>
            </a:r>
          </a:p>
          <a:p>
            <a:pPr algn="ctr"/>
            <a:r>
              <a:rPr lang="en-GB" sz="600" dirty="0">
                <a:latin typeface="Arial" panose="020B0604020202020204" pitchFamily="34" charset="0"/>
                <a:ea typeface="Aileron" charset="0"/>
                <a:cs typeface="Arial" panose="020B0604020202020204" pitchFamily="34" charset="0"/>
              </a:rPr>
              <a:t>7 (11)</a:t>
            </a:r>
          </a:p>
          <a:p>
            <a:pPr algn="ctr"/>
            <a:r>
              <a:rPr lang="en-GB" sz="600" dirty="0">
                <a:latin typeface="Arial" panose="020B0604020202020204" pitchFamily="34" charset="0"/>
                <a:ea typeface="Aileron" charset="0"/>
                <a:cs typeface="Arial" panose="020B0604020202020204" pitchFamily="34" charset="0"/>
              </a:rPr>
              <a:t>68 (119)</a:t>
            </a:r>
          </a:p>
          <a:p>
            <a:pPr algn="ctr"/>
            <a:r>
              <a:rPr lang="en-GB" sz="600" dirty="0">
                <a:latin typeface="Arial" panose="020B0604020202020204" pitchFamily="34" charset="0"/>
                <a:ea typeface="Aileron" charset="0"/>
                <a:cs typeface="Arial" panose="020B0604020202020204" pitchFamily="34" charset="0"/>
              </a:rPr>
              <a:t>105 (142)</a:t>
            </a:r>
          </a:p>
        </p:txBody>
      </p:sp>
      <p:sp>
        <p:nvSpPr>
          <p:cNvPr id="157" name="TextBox 156">
            <a:extLst>
              <a:ext uri="{FF2B5EF4-FFF2-40B4-BE49-F238E27FC236}">
                <a16:creationId xmlns:a16="http://schemas.microsoft.com/office/drawing/2014/main" id="{984FDD9C-C3C3-1243-ACE0-774AB39A9708}"/>
              </a:ext>
            </a:extLst>
          </p:cNvPr>
          <p:cNvSpPr txBox="1"/>
          <p:nvPr/>
        </p:nvSpPr>
        <p:spPr>
          <a:xfrm>
            <a:off x="7316844" y="3150953"/>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 (26)</a:t>
            </a:r>
          </a:p>
          <a:p>
            <a:pPr algn="ctr"/>
            <a:r>
              <a:rPr lang="en-GB" sz="600" dirty="0">
                <a:latin typeface="Arial" panose="020B0604020202020204" pitchFamily="34" charset="0"/>
                <a:ea typeface="Aileron" charset="0"/>
                <a:cs typeface="Arial" panose="020B0604020202020204" pitchFamily="34" charset="0"/>
              </a:rPr>
              <a:t>3 (18)</a:t>
            </a:r>
          </a:p>
          <a:p>
            <a:pPr algn="ctr"/>
            <a:r>
              <a:rPr lang="en-GB" sz="600" dirty="0">
                <a:latin typeface="Arial" panose="020B0604020202020204" pitchFamily="34" charset="0"/>
                <a:ea typeface="Aileron" charset="0"/>
                <a:cs typeface="Arial" panose="020B0604020202020204" pitchFamily="34" charset="0"/>
              </a:rPr>
              <a:t>16 (172)</a:t>
            </a:r>
          </a:p>
          <a:p>
            <a:pPr algn="ctr"/>
            <a:r>
              <a:rPr lang="en-GB" sz="600" dirty="0">
                <a:latin typeface="Arial" panose="020B0604020202020204" pitchFamily="34" charset="0"/>
                <a:ea typeface="Aileron" charset="0"/>
                <a:cs typeface="Arial" panose="020B0604020202020204" pitchFamily="34" charset="0"/>
              </a:rPr>
              <a:t>31 (232)</a:t>
            </a:r>
          </a:p>
        </p:txBody>
      </p:sp>
      <p:cxnSp>
        <p:nvCxnSpPr>
          <p:cNvPr id="158" name="Straight Connector 157">
            <a:extLst>
              <a:ext uri="{FF2B5EF4-FFF2-40B4-BE49-F238E27FC236}">
                <a16:creationId xmlns:a16="http://schemas.microsoft.com/office/drawing/2014/main" id="{9F83E420-95C3-5C4B-B89B-A66DE2F94F8E}"/>
              </a:ext>
            </a:extLst>
          </p:cNvPr>
          <p:cNvCxnSpPr>
            <a:cxnSpLocks/>
          </p:cNvCxnSpPr>
          <p:nvPr/>
        </p:nvCxnSpPr>
        <p:spPr>
          <a:xfrm flipH="1">
            <a:off x="4243633" y="3197867"/>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159" name="Straight Connector 158">
            <a:extLst>
              <a:ext uri="{FF2B5EF4-FFF2-40B4-BE49-F238E27FC236}">
                <a16:creationId xmlns:a16="http://schemas.microsoft.com/office/drawing/2014/main" id="{C02EAD4C-D67D-6B44-961E-78EADA6F8D77}"/>
              </a:ext>
            </a:extLst>
          </p:cNvPr>
          <p:cNvCxnSpPr>
            <a:cxnSpLocks/>
          </p:cNvCxnSpPr>
          <p:nvPr/>
        </p:nvCxnSpPr>
        <p:spPr>
          <a:xfrm flipH="1">
            <a:off x="4243633" y="3377783"/>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05AF59F1-D3CB-D146-9480-77ECE894E3DF}"/>
              </a:ext>
            </a:extLst>
          </p:cNvPr>
          <p:cNvCxnSpPr>
            <a:cxnSpLocks/>
          </p:cNvCxnSpPr>
          <p:nvPr/>
        </p:nvCxnSpPr>
        <p:spPr>
          <a:xfrm flipH="1">
            <a:off x="4243633" y="3287825"/>
            <a:ext cx="215447" cy="0"/>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36810F98-1FF5-3C4F-9F00-9E38D0CC825B}"/>
              </a:ext>
            </a:extLst>
          </p:cNvPr>
          <p:cNvCxnSpPr>
            <a:cxnSpLocks/>
          </p:cNvCxnSpPr>
          <p:nvPr/>
        </p:nvCxnSpPr>
        <p:spPr>
          <a:xfrm flipH="1">
            <a:off x="4243633" y="3467742"/>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63" name="TextBox 162">
            <a:extLst>
              <a:ext uri="{FF2B5EF4-FFF2-40B4-BE49-F238E27FC236}">
                <a16:creationId xmlns:a16="http://schemas.microsoft.com/office/drawing/2014/main" id="{ED1BEB90-996D-F94A-A203-2FBF5849DD23}"/>
              </a:ext>
            </a:extLst>
          </p:cNvPr>
          <p:cNvSpPr txBox="1"/>
          <p:nvPr/>
        </p:nvSpPr>
        <p:spPr>
          <a:xfrm>
            <a:off x="557430" y="5863427"/>
            <a:ext cx="921726" cy="92333"/>
          </a:xfrm>
          <a:prstGeom prst="rect">
            <a:avLst/>
          </a:prstGeom>
          <a:noFill/>
        </p:spPr>
        <p:txBody>
          <a:bodyPr wrap="none" lIns="0" tIns="0" rIns="0" bIns="0" rtlCol="0">
            <a:spAutoFit/>
          </a:bodyPr>
          <a:lstStyle/>
          <a:p>
            <a:pPr algn="ctr"/>
            <a:r>
              <a:rPr lang="en-GB" sz="600" b="1" dirty="0">
                <a:latin typeface="Arial" panose="020B0604020202020204" pitchFamily="34" charset="0"/>
                <a:ea typeface="Aileron" charset="0"/>
                <a:cs typeface="Arial" panose="020B0604020202020204" pitchFamily="34" charset="0"/>
              </a:rPr>
              <a:t>No. at risk (no. censored)</a:t>
            </a:r>
          </a:p>
        </p:txBody>
      </p:sp>
      <p:sp>
        <p:nvSpPr>
          <p:cNvPr id="164" name="TextBox 163">
            <a:extLst>
              <a:ext uri="{FF2B5EF4-FFF2-40B4-BE49-F238E27FC236}">
                <a16:creationId xmlns:a16="http://schemas.microsoft.com/office/drawing/2014/main" id="{DC808873-0213-914B-92AC-274001415729}"/>
              </a:ext>
            </a:extLst>
          </p:cNvPr>
          <p:cNvSpPr txBox="1"/>
          <p:nvPr/>
        </p:nvSpPr>
        <p:spPr>
          <a:xfrm>
            <a:off x="816697" y="5989569"/>
            <a:ext cx="30938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33 (0)</a:t>
            </a:r>
          </a:p>
          <a:p>
            <a:pPr algn="ctr"/>
            <a:r>
              <a:rPr lang="en-GB" sz="600" dirty="0">
                <a:latin typeface="Arial" panose="020B0604020202020204" pitchFamily="34" charset="0"/>
                <a:ea typeface="Aileron" charset="0"/>
                <a:cs typeface="Arial" panose="020B0604020202020204" pitchFamily="34" charset="0"/>
              </a:rPr>
              <a:t>88 (0)</a:t>
            </a:r>
          </a:p>
          <a:p>
            <a:pPr algn="ctr"/>
            <a:r>
              <a:rPr lang="en-GB" sz="600" dirty="0">
                <a:latin typeface="Arial" panose="020B0604020202020204" pitchFamily="34" charset="0"/>
                <a:ea typeface="Aileron" charset="0"/>
                <a:cs typeface="Arial" panose="020B0604020202020204" pitchFamily="34" charset="0"/>
              </a:rPr>
              <a:t>422 (0)</a:t>
            </a:r>
          </a:p>
          <a:p>
            <a:pPr algn="ctr"/>
            <a:r>
              <a:rPr lang="en-GB" sz="600" dirty="0">
                <a:latin typeface="Arial" panose="020B0604020202020204" pitchFamily="34" charset="0"/>
                <a:ea typeface="Aileron" charset="0"/>
                <a:cs typeface="Arial" panose="020B0604020202020204" pitchFamily="34" charset="0"/>
              </a:rPr>
              <a:t>1,013 (0)</a:t>
            </a:r>
          </a:p>
        </p:txBody>
      </p:sp>
      <p:sp>
        <p:nvSpPr>
          <p:cNvPr id="165" name="TextBox 164">
            <a:extLst>
              <a:ext uri="{FF2B5EF4-FFF2-40B4-BE49-F238E27FC236}">
                <a16:creationId xmlns:a16="http://schemas.microsoft.com/office/drawing/2014/main" id="{5335254F-56B9-A24E-AAB8-62A0131CA208}"/>
              </a:ext>
            </a:extLst>
          </p:cNvPr>
          <p:cNvSpPr txBox="1"/>
          <p:nvPr/>
        </p:nvSpPr>
        <p:spPr>
          <a:xfrm>
            <a:off x="3726728"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84</a:t>
            </a:r>
          </a:p>
        </p:txBody>
      </p:sp>
      <p:sp>
        <p:nvSpPr>
          <p:cNvPr id="166" name="TextBox 165">
            <a:extLst>
              <a:ext uri="{FF2B5EF4-FFF2-40B4-BE49-F238E27FC236}">
                <a16:creationId xmlns:a16="http://schemas.microsoft.com/office/drawing/2014/main" id="{26190697-3586-2B4B-9223-70A7F441F85D}"/>
              </a:ext>
            </a:extLst>
          </p:cNvPr>
          <p:cNvSpPr txBox="1"/>
          <p:nvPr/>
        </p:nvSpPr>
        <p:spPr>
          <a:xfrm>
            <a:off x="2052185" y="5704677"/>
            <a:ext cx="795089"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Time (months)</a:t>
            </a:r>
          </a:p>
        </p:txBody>
      </p:sp>
      <p:sp>
        <p:nvSpPr>
          <p:cNvPr id="167" name="TextBox 166">
            <a:extLst>
              <a:ext uri="{FF2B5EF4-FFF2-40B4-BE49-F238E27FC236}">
                <a16:creationId xmlns:a16="http://schemas.microsoft.com/office/drawing/2014/main" id="{6133490E-EEA8-E645-A7D5-2AB4C04E5BC2}"/>
              </a:ext>
            </a:extLst>
          </p:cNvPr>
          <p:cNvSpPr txBox="1"/>
          <p:nvPr/>
        </p:nvSpPr>
        <p:spPr>
          <a:xfrm rot="16200000">
            <a:off x="91879" y="4733127"/>
            <a:ext cx="1070806"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Overall survival (%)</a:t>
            </a:r>
          </a:p>
        </p:txBody>
      </p:sp>
      <p:sp>
        <p:nvSpPr>
          <p:cNvPr id="168" name="TextBox 167">
            <a:extLst>
              <a:ext uri="{FF2B5EF4-FFF2-40B4-BE49-F238E27FC236}">
                <a16:creationId xmlns:a16="http://schemas.microsoft.com/office/drawing/2014/main" id="{5D26F653-E019-D248-BC4C-A8CEE98A5D59}"/>
              </a:ext>
            </a:extLst>
          </p:cNvPr>
          <p:cNvSpPr txBox="1"/>
          <p:nvPr/>
        </p:nvSpPr>
        <p:spPr>
          <a:xfrm>
            <a:off x="1843796" y="4012402"/>
            <a:ext cx="1211871"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Whole trial population</a:t>
            </a:r>
          </a:p>
        </p:txBody>
      </p:sp>
      <p:sp>
        <p:nvSpPr>
          <p:cNvPr id="169" name="TextBox 168">
            <a:extLst>
              <a:ext uri="{FF2B5EF4-FFF2-40B4-BE49-F238E27FC236}">
                <a16:creationId xmlns:a16="http://schemas.microsoft.com/office/drawing/2014/main" id="{2D332721-96A9-6742-8CFB-5561DEBE14CE}"/>
              </a:ext>
            </a:extLst>
          </p:cNvPr>
          <p:cNvSpPr txBox="1"/>
          <p:nvPr/>
        </p:nvSpPr>
        <p:spPr>
          <a:xfrm>
            <a:off x="1283422" y="5059294"/>
            <a:ext cx="1163780" cy="430887"/>
          </a:xfrm>
          <a:prstGeom prst="rect">
            <a:avLst/>
          </a:prstGeom>
          <a:noFill/>
        </p:spPr>
        <p:txBody>
          <a:bodyPr wrap="none" lIns="0" tIns="0" rIns="0" bIns="0" rtlCol="0">
            <a:spAutoFit/>
          </a:bodyPr>
          <a:lstStyle/>
          <a:p>
            <a:r>
              <a:rPr lang="en-GB" sz="700" dirty="0">
                <a:latin typeface="Arial" panose="020B0604020202020204" pitchFamily="34" charset="0"/>
                <a:ea typeface="Aileron" charset="0"/>
                <a:cs typeface="Arial" panose="020B0604020202020204" pitchFamily="34" charset="0"/>
              </a:rPr>
              <a:t>MSI high, surgery only</a:t>
            </a:r>
          </a:p>
          <a:p>
            <a:r>
              <a:rPr lang="en-GB" sz="700" dirty="0">
                <a:latin typeface="Arial" panose="020B0604020202020204" pitchFamily="34" charset="0"/>
                <a:ea typeface="Aileron" charset="0"/>
                <a:cs typeface="Arial" panose="020B0604020202020204" pitchFamily="34" charset="0"/>
              </a:rPr>
              <a:t>MSI high, chemotherapy </a:t>
            </a:r>
          </a:p>
          <a:p>
            <a:r>
              <a:rPr lang="en-GB" sz="700" dirty="0">
                <a:latin typeface="Arial" panose="020B0604020202020204" pitchFamily="34" charset="0"/>
                <a:ea typeface="Aileron" charset="0"/>
                <a:cs typeface="Arial" panose="020B0604020202020204" pitchFamily="34" charset="0"/>
              </a:rPr>
              <a:t>MSS/MSI low, surgery only</a:t>
            </a:r>
          </a:p>
          <a:p>
            <a:r>
              <a:rPr lang="en-GB" sz="700" dirty="0">
                <a:latin typeface="Arial" panose="020B0604020202020204" pitchFamily="34" charset="0"/>
                <a:ea typeface="Aileron" charset="0"/>
                <a:cs typeface="Arial" panose="020B0604020202020204" pitchFamily="34" charset="0"/>
              </a:rPr>
              <a:t>MSS/MSI low, chemotherapy</a:t>
            </a:r>
          </a:p>
        </p:txBody>
      </p:sp>
      <p:cxnSp>
        <p:nvCxnSpPr>
          <p:cNvPr id="170" name="Straight Connector 169">
            <a:extLst>
              <a:ext uri="{FF2B5EF4-FFF2-40B4-BE49-F238E27FC236}">
                <a16:creationId xmlns:a16="http://schemas.microsoft.com/office/drawing/2014/main" id="{1B28E925-4AA7-3E4B-8B09-213F46E29EA8}"/>
              </a:ext>
            </a:extLst>
          </p:cNvPr>
          <p:cNvCxnSpPr>
            <a:cxnSpLocks/>
          </p:cNvCxnSpPr>
          <p:nvPr/>
        </p:nvCxnSpPr>
        <p:spPr>
          <a:xfrm flipH="1">
            <a:off x="1030505" y="5109383"/>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171" name="Straight Connector 170">
            <a:extLst>
              <a:ext uri="{FF2B5EF4-FFF2-40B4-BE49-F238E27FC236}">
                <a16:creationId xmlns:a16="http://schemas.microsoft.com/office/drawing/2014/main" id="{2C12604D-3234-5C4C-86FD-7CCC09A35F8A}"/>
              </a:ext>
            </a:extLst>
          </p:cNvPr>
          <p:cNvCxnSpPr>
            <a:cxnSpLocks/>
          </p:cNvCxnSpPr>
          <p:nvPr/>
        </p:nvCxnSpPr>
        <p:spPr>
          <a:xfrm>
            <a:off x="1138228" y="5073278"/>
            <a:ext cx="0" cy="72211"/>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270E7515-1D3D-AE41-B0E7-04209DC314E0}"/>
              </a:ext>
            </a:extLst>
          </p:cNvPr>
          <p:cNvCxnSpPr>
            <a:cxnSpLocks/>
          </p:cNvCxnSpPr>
          <p:nvPr/>
        </p:nvCxnSpPr>
        <p:spPr>
          <a:xfrm flipH="1">
            <a:off x="1030505" y="5334808"/>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6D5F2064-5082-F449-B2DC-16EAE644185B}"/>
              </a:ext>
            </a:extLst>
          </p:cNvPr>
          <p:cNvCxnSpPr>
            <a:cxnSpLocks/>
          </p:cNvCxnSpPr>
          <p:nvPr/>
        </p:nvCxnSpPr>
        <p:spPr>
          <a:xfrm>
            <a:off x="1138228" y="5298703"/>
            <a:ext cx="0" cy="72211"/>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174" name="Straight Connector 173">
            <a:extLst>
              <a:ext uri="{FF2B5EF4-FFF2-40B4-BE49-F238E27FC236}">
                <a16:creationId xmlns:a16="http://schemas.microsoft.com/office/drawing/2014/main" id="{E461A109-09AB-E54A-A431-B62C7CD6E980}"/>
              </a:ext>
            </a:extLst>
          </p:cNvPr>
          <p:cNvCxnSpPr>
            <a:cxnSpLocks/>
          </p:cNvCxnSpPr>
          <p:nvPr/>
        </p:nvCxnSpPr>
        <p:spPr>
          <a:xfrm flipH="1">
            <a:off x="1030505" y="5223683"/>
            <a:ext cx="215447" cy="0"/>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75" name="Straight Connector 174">
            <a:extLst>
              <a:ext uri="{FF2B5EF4-FFF2-40B4-BE49-F238E27FC236}">
                <a16:creationId xmlns:a16="http://schemas.microsoft.com/office/drawing/2014/main" id="{55F66D82-8911-104E-9CFC-CC1F9562098A}"/>
              </a:ext>
            </a:extLst>
          </p:cNvPr>
          <p:cNvCxnSpPr>
            <a:cxnSpLocks/>
          </p:cNvCxnSpPr>
          <p:nvPr/>
        </p:nvCxnSpPr>
        <p:spPr>
          <a:xfrm>
            <a:off x="1138228" y="5187578"/>
            <a:ext cx="0" cy="72211"/>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33AF2F75-2DE5-5B4A-B4EB-4F0A0CC6E802}"/>
              </a:ext>
            </a:extLst>
          </p:cNvPr>
          <p:cNvCxnSpPr>
            <a:cxnSpLocks/>
          </p:cNvCxnSpPr>
          <p:nvPr/>
        </p:nvCxnSpPr>
        <p:spPr>
          <a:xfrm flipH="1">
            <a:off x="1030505" y="5436408"/>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77" name="Straight Connector 176">
            <a:extLst>
              <a:ext uri="{FF2B5EF4-FFF2-40B4-BE49-F238E27FC236}">
                <a16:creationId xmlns:a16="http://schemas.microsoft.com/office/drawing/2014/main" id="{2C63AF0B-D2D6-FC4C-B9CF-DF3CB6713E79}"/>
              </a:ext>
            </a:extLst>
          </p:cNvPr>
          <p:cNvCxnSpPr>
            <a:cxnSpLocks/>
          </p:cNvCxnSpPr>
          <p:nvPr/>
        </p:nvCxnSpPr>
        <p:spPr>
          <a:xfrm>
            <a:off x="1138228" y="5400303"/>
            <a:ext cx="0" cy="72211"/>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78" name="TextBox 177">
            <a:extLst>
              <a:ext uri="{FF2B5EF4-FFF2-40B4-BE49-F238E27FC236}">
                <a16:creationId xmlns:a16="http://schemas.microsoft.com/office/drawing/2014/main" id="{EC71767D-4465-8F4D-88CC-9157EE56365A}"/>
              </a:ext>
            </a:extLst>
          </p:cNvPr>
          <p:cNvSpPr txBox="1"/>
          <p:nvPr/>
        </p:nvSpPr>
        <p:spPr>
          <a:xfrm>
            <a:off x="1230341" y="5989569"/>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29 (2)</a:t>
            </a:r>
          </a:p>
          <a:p>
            <a:pPr algn="ctr"/>
            <a:r>
              <a:rPr lang="en-GB" sz="600" dirty="0">
                <a:latin typeface="Arial" panose="020B0604020202020204" pitchFamily="34" charset="0"/>
                <a:ea typeface="Aileron" charset="0"/>
                <a:cs typeface="Arial" panose="020B0604020202020204" pitchFamily="34" charset="0"/>
              </a:rPr>
              <a:t>78 (1)</a:t>
            </a:r>
          </a:p>
          <a:p>
            <a:pPr algn="ctr"/>
            <a:r>
              <a:rPr lang="en-GB" sz="600" dirty="0">
                <a:latin typeface="Arial" panose="020B0604020202020204" pitchFamily="34" charset="0"/>
                <a:ea typeface="Aileron" charset="0"/>
                <a:cs typeface="Arial" panose="020B0604020202020204" pitchFamily="34" charset="0"/>
              </a:rPr>
              <a:t>361 (7)</a:t>
            </a:r>
          </a:p>
          <a:p>
            <a:pPr algn="ctr"/>
            <a:r>
              <a:rPr lang="en-GB" sz="600" dirty="0">
                <a:latin typeface="Arial" panose="020B0604020202020204" pitchFamily="34" charset="0"/>
                <a:ea typeface="Aileron" charset="0"/>
                <a:cs typeface="Arial" panose="020B0604020202020204" pitchFamily="34" charset="0"/>
              </a:rPr>
              <a:t>914 (11)</a:t>
            </a:r>
          </a:p>
        </p:txBody>
      </p:sp>
      <p:sp>
        <p:nvSpPr>
          <p:cNvPr id="179" name="TextBox 178">
            <a:extLst>
              <a:ext uri="{FF2B5EF4-FFF2-40B4-BE49-F238E27FC236}">
                <a16:creationId xmlns:a16="http://schemas.microsoft.com/office/drawing/2014/main" id="{723D21E3-B01A-1A4E-B20F-BD22C2349602}"/>
              </a:ext>
            </a:extLst>
          </p:cNvPr>
          <p:cNvSpPr txBox="1"/>
          <p:nvPr/>
        </p:nvSpPr>
        <p:spPr>
          <a:xfrm>
            <a:off x="1636741" y="5989569"/>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27 (3)</a:t>
            </a:r>
          </a:p>
          <a:p>
            <a:pPr algn="ctr"/>
            <a:r>
              <a:rPr lang="en-GB" sz="600" dirty="0">
                <a:latin typeface="Arial" panose="020B0604020202020204" pitchFamily="34" charset="0"/>
                <a:ea typeface="Aileron" charset="0"/>
                <a:cs typeface="Arial" panose="020B0604020202020204" pitchFamily="34" charset="0"/>
              </a:rPr>
              <a:t>74 (1)</a:t>
            </a:r>
          </a:p>
          <a:p>
            <a:pPr algn="ctr"/>
            <a:r>
              <a:rPr lang="en-GB" sz="600" dirty="0">
                <a:latin typeface="Arial" panose="020B0604020202020204" pitchFamily="34" charset="0"/>
                <a:ea typeface="Aileron" charset="0"/>
                <a:cs typeface="Arial" panose="020B0604020202020204" pitchFamily="34" charset="0"/>
              </a:rPr>
              <a:t>299 (20)</a:t>
            </a:r>
          </a:p>
          <a:p>
            <a:pPr algn="ctr"/>
            <a:r>
              <a:rPr lang="en-GB" sz="600" dirty="0">
                <a:latin typeface="Arial" panose="020B0604020202020204" pitchFamily="34" charset="0"/>
                <a:ea typeface="Aileron" charset="0"/>
                <a:cs typeface="Arial" panose="020B0604020202020204" pitchFamily="34" charset="0"/>
              </a:rPr>
              <a:t>790 (21)</a:t>
            </a:r>
          </a:p>
        </p:txBody>
      </p:sp>
      <p:sp>
        <p:nvSpPr>
          <p:cNvPr id="180" name="TextBox 179">
            <a:extLst>
              <a:ext uri="{FF2B5EF4-FFF2-40B4-BE49-F238E27FC236}">
                <a16:creationId xmlns:a16="http://schemas.microsoft.com/office/drawing/2014/main" id="{103CCA87-FCDA-A945-A222-C8A5DA525FD2}"/>
              </a:ext>
            </a:extLst>
          </p:cNvPr>
          <p:cNvSpPr txBox="1"/>
          <p:nvPr/>
        </p:nvSpPr>
        <p:spPr>
          <a:xfrm>
            <a:off x="2043141" y="5989569"/>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25 (5)</a:t>
            </a:r>
          </a:p>
          <a:p>
            <a:pPr algn="ctr"/>
            <a:r>
              <a:rPr lang="en-GB" sz="600" dirty="0">
                <a:latin typeface="Arial" panose="020B0604020202020204" pitchFamily="34" charset="0"/>
                <a:ea typeface="Aileron" charset="0"/>
                <a:cs typeface="Arial" panose="020B0604020202020204" pitchFamily="34" charset="0"/>
              </a:rPr>
              <a:t>68 (3)</a:t>
            </a:r>
          </a:p>
          <a:p>
            <a:pPr algn="ctr"/>
            <a:r>
              <a:rPr lang="en-GB" sz="600" dirty="0">
                <a:latin typeface="Arial" panose="020B0604020202020204" pitchFamily="34" charset="0"/>
                <a:ea typeface="Aileron" charset="0"/>
                <a:cs typeface="Arial" panose="020B0604020202020204" pitchFamily="34" charset="0"/>
              </a:rPr>
              <a:t>245 (31)</a:t>
            </a:r>
          </a:p>
          <a:p>
            <a:pPr algn="ctr"/>
            <a:r>
              <a:rPr lang="en-GB" sz="600" dirty="0">
                <a:latin typeface="Arial" panose="020B0604020202020204" pitchFamily="34" charset="0"/>
                <a:ea typeface="Aileron" charset="0"/>
                <a:cs typeface="Arial" panose="020B0604020202020204" pitchFamily="34" charset="0"/>
              </a:rPr>
              <a:t>699 (35)</a:t>
            </a:r>
          </a:p>
        </p:txBody>
      </p:sp>
      <p:sp>
        <p:nvSpPr>
          <p:cNvPr id="181" name="TextBox 180">
            <a:extLst>
              <a:ext uri="{FF2B5EF4-FFF2-40B4-BE49-F238E27FC236}">
                <a16:creationId xmlns:a16="http://schemas.microsoft.com/office/drawing/2014/main" id="{B08704E8-947D-AA44-9492-6EE68836EEA5}"/>
              </a:ext>
            </a:extLst>
          </p:cNvPr>
          <p:cNvSpPr txBox="1"/>
          <p:nvPr/>
        </p:nvSpPr>
        <p:spPr>
          <a:xfrm>
            <a:off x="2412026" y="5989569"/>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20 (8)</a:t>
            </a:r>
          </a:p>
          <a:p>
            <a:pPr algn="ctr"/>
            <a:r>
              <a:rPr lang="en-GB" sz="600" dirty="0">
                <a:latin typeface="Arial" panose="020B0604020202020204" pitchFamily="34" charset="0"/>
                <a:ea typeface="Aileron" charset="0"/>
                <a:cs typeface="Arial" panose="020B0604020202020204" pitchFamily="34" charset="0"/>
              </a:rPr>
              <a:t>52 (19)</a:t>
            </a:r>
          </a:p>
          <a:p>
            <a:pPr algn="ctr"/>
            <a:r>
              <a:rPr lang="en-GB" sz="600" dirty="0">
                <a:latin typeface="Arial" panose="020B0604020202020204" pitchFamily="34" charset="0"/>
                <a:ea typeface="Aileron" charset="0"/>
                <a:cs typeface="Arial" panose="020B0604020202020204" pitchFamily="34" charset="0"/>
              </a:rPr>
              <a:t>197 (56)</a:t>
            </a:r>
          </a:p>
          <a:p>
            <a:pPr algn="ctr"/>
            <a:r>
              <a:rPr lang="en-GB" sz="600" dirty="0">
                <a:latin typeface="Arial" panose="020B0604020202020204" pitchFamily="34" charset="0"/>
                <a:ea typeface="Aileron" charset="0"/>
                <a:cs typeface="Arial" panose="020B0604020202020204" pitchFamily="34" charset="0"/>
              </a:rPr>
              <a:t>502 (187)</a:t>
            </a:r>
          </a:p>
        </p:txBody>
      </p:sp>
      <p:sp>
        <p:nvSpPr>
          <p:cNvPr id="182" name="TextBox 181">
            <a:extLst>
              <a:ext uri="{FF2B5EF4-FFF2-40B4-BE49-F238E27FC236}">
                <a16:creationId xmlns:a16="http://schemas.microsoft.com/office/drawing/2014/main" id="{5A2B2115-6686-F84B-BEA9-022EB87EC7CE}"/>
              </a:ext>
            </a:extLst>
          </p:cNvPr>
          <p:cNvSpPr txBox="1"/>
          <p:nvPr/>
        </p:nvSpPr>
        <p:spPr>
          <a:xfrm>
            <a:off x="2821601" y="5989569"/>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15 (14)</a:t>
            </a:r>
          </a:p>
          <a:p>
            <a:pPr algn="ctr"/>
            <a:r>
              <a:rPr lang="en-GB" sz="600" dirty="0">
                <a:latin typeface="Arial" panose="020B0604020202020204" pitchFamily="34" charset="0"/>
                <a:ea typeface="Aileron" charset="0"/>
                <a:cs typeface="Arial" panose="020B0604020202020204" pitchFamily="34" charset="0"/>
              </a:rPr>
              <a:t>32 (37)</a:t>
            </a:r>
          </a:p>
          <a:p>
            <a:pPr algn="ctr"/>
            <a:r>
              <a:rPr lang="en-GB" sz="600" dirty="0">
                <a:latin typeface="Arial" panose="020B0604020202020204" pitchFamily="34" charset="0"/>
                <a:ea typeface="Aileron" charset="0"/>
                <a:cs typeface="Arial" panose="020B0604020202020204" pitchFamily="34" charset="0"/>
              </a:rPr>
              <a:t>138 (101)</a:t>
            </a:r>
          </a:p>
          <a:p>
            <a:pPr algn="ctr"/>
            <a:r>
              <a:rPr lang="en-GB" sz="600" dirty="0">
                <a:latin typeface="Arial" panose="020B0604020202020204" pitchFamily="34" charset="0"/>
                <a:ea typeface="Aileron" charset="0"/>
                <a:cs typeface="Arial" panose="020B0604020202020204" pitchFamily="34" charset="0"/>
              </a:rPr>
              <a:t>320 (340)</a:t>
            </a:r>
          </a:p>
        </p:txBody>
      </p:sp>
      <p:sp>
        <p:nvSpPr>
          <p:cNvPr id="183" name="TextBox 182">
            <a:extLst>
              <a:ext uri="{FF2B5EF4-FFF2-40B4-BE49-F238E27FC236}">
                <a16:creationId xmlns:a16="http://schemas.microsoft.com/office/drawing/2014/main" id="{6406B11D-4C68-2143-BBBD-DF32472192C4}"/>
              </a:ext>
            </a:extLst>
          </p:cNvPr>
          <p:cNvSpPr txBox="1"/>
          <p:nvPr/>
        </p:nvSpPr>
        <p:spPr>
          <a:xfrm>
            <a:off x="3323503"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72</a:t>
            </a:r>
          </a:p>
        </p:txBody>
      </p:sp>
      <p:sp>
        <p:nvSpPr>
          <p:cNvPr id="184" name="TextBox 183">
            <a:extLst>
              <a:ext uri="{FF2B5EF4-FFF2-40B4-BE49-F238E27FC236}">
                <a16:creationId xmlns:a16="http://schemas.microsoft.com/office/drawing/2014/main" id="{A74939AD-5C86-1840-82E4-1CA2F012901D}"/>
              </a:ext>
            </a:extLst>
          </p:cNvPr>
          <p:cNvSpPr txBox="1"/>
          <p:nvPr/>
        </p:nvSpPr>
        <p:spPr>
          <a:xfrm>
            <a:off x="2917103"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60</a:t>
            </a:r>
          </a:p>
        </p:txBody>
      </p:sp>
      <p:sp>
        <p:nvSpPr>
          <p:cNvPr id="185" name="TextBox 184">
            <a:extLst>
              <a:ext uri="{FF2B5EF4-FFF2-40B4-BE49-F238E27FC236}">
                <a16:creationId xmlns:a16="http://schemas.microsoft.com/office/drawing/2014/main" id="{F8D4A12E-56CF-E542-B9F0-91ADC0A24E1A}"/>
              </a:ext>
            </a:extLst>
          </p:cNvPr>
          <p:cNvSpPr txBox="1"/>
          <p:nvPr/>
        </p:nvSpPr>
        <p:spPr>
          <a:xfrm>
            <a:off x="2526578"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48</a:t>
            </a:r>
          </a:p>
        </p:txBody>
      </p:sp>
      <p:sp>
        <p:nvSpPr>
          <p:cNvPr id="186" name="TextBox 185">
            <a:extLst>
              <a:ext uri="{FF2B5EF4-FFF2-40B4-BE49-F238E27FC236}">
                <a16:creationId xmlns:a16="http://schemas.microsoft.com/office/drawing/2014/main" id="{288CA0E2-F95C-A04C-8ED5-5F23BBC7C855}"/>
              </a:ext>
            </a:extLst>
          </p:cNvPr>
          <p:cNvSpPr txBox="1"/>
          <p:nvPr/>
        </p:nvSpPr>
        <p:spPr>
          <a:xfrm>
            <a:off x="2120178"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36</a:t>
            </a:r>
          </a:p>
        </p:txBody>
      </p:sp>
      <p:sp>
        <p:nvSpPr>
          <p:cNvPr id="187" name="TextBox 186">
            <a:extLst>
              <a:ext uri="{FF2B5EF4-FFF2-40B4-BE49-F238E27FC236}">
                <a16:creationId xmlns:a16="http://schemas.microsoft.com/office/drawing/2014/main" id="{7FADEE54-7445-0A41-AB62-086D9EF4DB59}"/>
              </a:ext>
            </a:extLst>
          </p:cNvPr>
          <p:cNvSpPr txBox="1"/>
          <p:nvPr/>
        </p:nvSpPr>
        <p:spPr>
          <a:xfrm>
            <a:off x="1723303"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24</a:t>
            </a:r>
          </a:p>
        </p:txBody>
      </p:sp>
      <p:sp>
        <p:nvSpPr>
          <p:cNvPr id="188" name="TextBox 187">
            <a:extLst>
              <a:ext uri="{FF2B5EF4-FFF2-40B4-BE49-F238E27FC236}">
                <a16:creationId xmlns:a16="http://schemas.microsoft.com/office/drawing/2014/main" id="{F62B75A6-B492-A649-8DA4-9C5CC9F61A95}"/>
              </a:ext>
            </a:extLst>
          </p:cNvPr>
          <p:cNvSpPr txBox="1"/>
          <p:nvPr/>
        </p:nvSpPr>
        <p:spPr>
          <a:xfrm>
            <a:off x="1326428"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12</a:t>
            </a:r>
          </a:p>
        </p:txBody>
      </p:sp>
      <p:sp>
        <p:nvSpPr>
          <p:cNvPr id="189" name="TextBox 188">
            <a:extLst>
              <a:ext uri="{FF2B5EF4-FFF2-40B4-BE49-F238E27FC236}">
                <a16:creationId xmlns:a16="http://schemas.microsoft.com/office/drawing/2014/main" id="{6E4BB74B-8050-9643-8C41-D17BC3A2C2A4}"/>
              </a:ext>
            </a:extLst>
          </p:cNvPr>
          <p:cNvSpPr txBox="1"/>
          <p:nvPr/>
        </p:nvSpPr>
        <p:spPr>
          <a:xfrm>
            <a:off x="942532" y="5576819"/>
            <a:ext cx="57708"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0</a:t>
            </a:r>
          </a:p>
        </p:txBody>
      </p:sp>
      <p:sp>
        <p:nvSpPr>
          <p:cNvPr id="190" name="TextBox 189">
            <a:extLst>
              <a:ext uri="{FF2B5EF4-FFF2-40B4-BE49-F238E27FC236}">
                <a16:creationId xmlns:a16="http://schemas.microsoft.com/office/drawing/2014/main" id="{2D69FED8-EA2B-144C-93B7-AA547A668C53}"/>
              </a:ext>
            </a:extLst>
          </p:cNvPr>
          <p:cNvSpPr txBox="1"/>
          <p:nvPr/>
        </p:nvSpPr>
        <p:spPr>
          <a:xfrm>
            <a:off x="756377" y="532916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0.1</a:t>
            </a:r>
          </a:p>
        </p:txBody>
      </p:sp>
      <p:sp>
        <p:nvSpPr>
          <p:cNvPr id="191" name="TextBox 190">
            <a:extLst>
              <a:ext uri="{FF2B5EF4-FFF2-40B4-BE49-F238E27FC236}">
                <a16:creationId xmlns:a16="http://schemas.microsoft.com/office/drawing/2014/main" id="{3AD9F44B-7FEE-224D-8080-410C49A54501}"/>
              </a:ext>
            </a:extLst>
          </p:cNvPr>
          <p:cNvSpPr txBox="1"/>
          <p:nvPr/>
        </p:nvSpPr>
        <p:spPr>
          <a:xfrm>
            <a:off x="756377" y="410996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192" name="TextBox 191">
            <a:extLst>
              <a:ext uri="{FF2B5EF4-FFF2-40B4-BE49-F238E27FC236}">
                <a16:creationId xmlns:a16="http://schemas.microsoft.com/office/drawing/2014/main" id="{1B0EB764-A0D3-994B-9633-2DE15F74F793}"/>
              </a:ext>
            </a:extLst>
          </p:cNvPr>
          <p:cNvSpPr txBox="1"/>
          <p:nvPr/>
        </p:nvSpPr>
        <p:spPr>
          <a:xfrm>
            <a:off x="756377" y="42560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0.9</a:t>
            </a:r>
          </a:p>
        </p:txBody>
      </p:sp>
      <p:sp>
        <p:nvSpPr>
          <p:cNvPr id="193" name="TextBox 192">
            <a:extLst>
              <a:ext uri="{FF2B5EF4-FFF2-40B4-BE49-F238E27FC236}">
                <a16:creationId xmlns:a16="http://schemas.microsoft.com/office/drawing/2014/main" id="{B30F63C8-8851-714C-92CB-1F0DBE61F83E}"/>
              </a:ext>
            </a:extLst>
          </p:cNvPr>
          <p:cNvSpPr txBox="1"/>
          <p:nvPr/>
        </p:nvSpPr>
        <p:spPr>
          <a:xfrm>
            <a:off x="756377" y="4392544"/>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0.8</a:t>
            </a:r>
          </a:p>
        </p:txBody>
      </p:sp>
      <p:sp>
        <p:nvSpPr>
          <p:cNvPr id="194" name="TextBox 193">
            <a:extLst>
              <a:ext uri="{FF2B5EF4-FFF2-40B4-BE49-F238E27FC236}">
                <a16:creationId xmlns:a16="http://schemas.microsoft.com/office/drawing/2014/main" id="{4A74F3E6-4DFC-0A4B-A3D2-1D65C7306AA1}"/>
              </a:ext>
            </a:extLst>
          </p:cNvPr>
          <p:cNvSpPr txBox="1"/>
          <p:nvPr/>
        </p:nvSpPr>
        <p:spPr>
          <a:xfrm>
            <a:off x="756377" y="4519544"/>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0.7</a:t>
            </a:r>
          </a:p>
        </p:txBody>
      </p:sp>
      <p:sp>
        <p:nvSpPr>
          <p:cNvPr id="195" name="TextBox 194">
            <a:extLst>
              <a:ext uri="{FF2B5EF4-FFF2-40B4-BE49-F238E27FC236}">
                <a16:creationId xmlns:a16="http://schemas.microsoft.com/office/drawing/2014/main" id="{7CFFD34F-22B5-EF44-9C96-6934768179F9}"/>
              </a:ext>
            </a:extLst>
          </p:cNvPr>
          <p:cNvSpPr txBox="1"/>
          <p:nvPr/>
        </p:nvSpPr>
        <p:spPr>
          <a:xfrm>
            <a:off x="756377" y="46497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0.6</a:t>
            </a:r>
          </a:p>
        </p:txBody>
      </p:sp>
      <p:sp>
        <p:nvSpPr>
          <p:cNvPr id="196" name="TextBox 195">
            <a:extLst>
              <a:ext uri="{FF2B5EF4-FFF2-40B4-BE49-F238E27FC236}">
                <a16:creationId xmlns:a16="http://schemas.microsoft.com/office/drawing/2014/main" id="{1D473A23-0E88-D74E-AE19-A14AD36D2507}"/>
              </a:ext>
            </a:extLst>
          </p:cNvPr>
          <p:cNvSpPr txBox="1"/>
          <p:nvPr/>
        </p:nvSpPr>
        <p:spPr>
          <a:xfrm>
            <a:off x="756377" y="47894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0.5</a:t>
            </a:r>
          </a:p>
        </p:txBody>
      </p:sp>
      <p:sp>
        <p:nvSpPr>
          <p:cNvPr id="197" name="TextBox 196">
            <a:extLst>
              <a:ext uri="{FF2B5EF4-FFF2-40B4-BE49-F238E27FC236}">
                <a16:creationId xmlns:a16="http://schemas.microsoft.com/office/drawing/2014/main" id="{EC455C33-96A0-D147-BA1D-7C98CBE9B55B}"/>
              </a:ext>
            </a:extLst>
          </p:cNvPr>
          <p:cNvSpPr txBox="1"/>
          <p:nvPr/>
        </p:nvSpPr>
        <p:spPr>
          <a:xfrm>
            <a:off x="756377" y="4925944"/>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0.4</a:t>
            </a:r>
          </a:p>
        </p:txBody>
      </p:sp>
      <p:sp>
        <p:nvSpPr>
          <p:cNvPr id="198" name="TextBox 197">
            <a:extLst>
              <a:ext uri="{FF2B5EF4-FFF2-40B4-BE49-F238E27FC236}">
                <a16:creationId xmlns:a16="http://schemas.microsoft.com/office/drawing/2014/main" id="{6ECFE727-FC2A-4E4F-8892-3B720CFE25F4}"/>
              </a:ext>
            </a:extLst>
          </p:cNvPr>
          <p:cNvSpPr txBox="1"/>
          <p:nvPr/>
        </p:nvSpPr>
        <p:spPr>
          <a:xfrm>
            <a:off x="756377" y="50561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0.3</a:t>
            </a:r>
          </a:p>
        </p:txBody>
      </p:sp>
      <p:sp>
        <p:nvSpPr>
          <p:cNvPr id="199" name="TextBox 198">
            <a:extLst>
              <a:ext uri="{FF2B5EF4-FFF2-40B4-BE49-F238E27FC236}">
                <a16:creationId xmlns:a16="http://schemas.microsoft.com/office/drawing/2014/main" id="{D4E2B0FB-85AD-C949-81D6-5D18E9447B07}"/>
              </a:ext>
            </a:extLst>
          </p:cNvPr>
          <p:cNvSpPr txBox="1"/>
          <p:nvPr/>
        </p:nvSpPr>
        <p:spPr>
          <a:xfrm>
            <a:off x="756377" y="51958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0.2</a:t>
            </a:r>
          </a:p>
        </p:txBody>
      </p:sp>
      <p:sp>
        <p:nvSpPr>
          <p:cNvPr id="200" name="TextBox 199">
            <a:extLst>
              <a:ext uri="{FF2B5EF4-FFF2-40B4-BE49-F238E27FC236}">
                <a16:creationId xmlns:a16="http://schemas.microsoft.com/office/drawing/2014/main" id="{51B61620-B2F2-4A4C-95C8-1C4934CB2176}"/>
              </a:ext>
            </a:extLst>
          </p:cNvPr>
          <p:cNvSpPr txBox="1"/>
          <p:nvPr/>
        </p:nvSpPr>
        <p:spPr>
          <a:xfrm>
            <a:off x="3218476" y="5989569"/>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4 (24)</a:t>
            </a:r>
          </a:p>
          <a:p>
            <a:pPr algn="ctr"/>
            <a:r>
              <a:rPr lang="en-GB" sz="600" dirty="0">
                <a:latin typeface="Arial" panose="020B0604020202020204" pitchFamily="34" charset="0"/>
                <a:ea typeface="Aileron" charset="0"/>
                <a:cs typeface="Arial" panose="020B0604020202020204" pitchFamily="34" charset="0"/>
              </a:rPr>
              <a:t>20 (48)</a:t>
            </a:r>
          </a:p>
          <a:p>
            <a:pPr algn="ctr"/>
            <a:r>
              <a:rPr lang="en-GB" sz="600" dirty="0">
                <a:latin typeface="Arial" panose="020B0604020202020204" pitchFamily="34" charset="0"/>
                <a:ea typeface="Aileron" charset="0"/>
                <a:cs typeface="Arial" panose="020B0604020202020204" pitchFamily="34" charset="0"/>
              </a:rPr>
              <a:t>77 (157)</a:t>
            </a:r>
          </a:p>
          <a:p>
            <a:pPr algn="ctr"/>
            <a:r>
              <a:rPr lang="en-GB" sz="600" dirty="0">
                <a:latin typeface="Arial" panose="020B0604020202020204" pitchFamily="34" charset="0"/>
                <a:ea typeface="Aileron" charset="0"/>
                <a:cs typeface="Arial" panose="020B0604020202020204" pitchFamily="34" charset="0"/>
              </a:rPr>
              <a:t>171 (488)</a:t>
            </a:r>
          </a:p>
        </p:txBody>
      </p:sp>
      <p:sp>
        <p:nvSpPr>
          <p:cNvPr id="201" name="TextBox 200">
            <a:extLst>
              <a:ext uri="{FF2B5EF4-FFF2-40B4-BE49-F238E27FC236}">
                <a16:creationId xmlns:a16="http://schemas.microsoft.com/office/drawing/2014/main" id="{A2386505-EE14-7541-AFB2-C84E7E651C7A}"/>
              </a:ext>
            </a:extLst>
          </p:cNvPr>
          <p:cNvSpPr txBox="1"/>
          <p:nvPr/>
        </p:nvSpPr>
        <p:spPr>
          <a:xfrm>
            <a:off x="3630641" y="5989569"/>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 (28)</a:t>
            </a:r>
          </a:p>
          <a:p>
            <a:pPr algn="ctr"/>
            <a:r>
              <a:rPr lang="en-GB" sz="600" dirty="0">
                <a:latin typeface="Arial" panose="020B0604020202020204" pitchFamily="34" charset="0"/>
                <a:ea typeface="Aileron" charset="0"/>
                <a:cs typeface="Arial" panose="020B0604020202020204" pitchFamily="34" charset="0"/>
              </a:rPr>
              <a:t>7 (65)</a:t>
            </a:r>
          </a:p>
          <a:p>
            <a:pPr algn="ctr"/>
            <a:r>
              <a:rPr lang="en-GB" sz="600" dirty="0">
                <a:latin typeface="Arial" panose="020B0604020202020204" pitchFamily="34" charset="0"/>
                <a:ea typeface="Aileron" charset="0"/>
                <a:cs typeface="Arial" panose="020B0604020202020204" pitchFamily="34" charset="0"/>
              </a:rPr>
              <a:t>18 (219)</a:t>
            </a:r>
          </a:p>
          <a:p>
            <a:pPr algn="ctr"/>
            <a:r>
              <a:rPr lang="en-GB" sz="600" dirty="0">
                <a:latin typeface="Arial" panose="020B0604020202020204" pitchFamily="34" charset="0"/>
                <a:ea typeface="Aileron" charset="0"/>
                <a:cs typeface="Arial" panose="020B0604020202020204" pitchFamily="34" charset="0"/>
              </a:rPr>
              <a:t>41 (632)</a:t>
            </a:r>
          </a:p>
        </p:txBody>
      </p:sp>
      <p:cxnSp>
        <p:nvCxnSpPr>
          <p:cNvPr id="202" name="Straight Connector 201">
            <a:extLst>
              <a:ext uri="{FF2B5EF4-FFF2-40B4-BE49-F238E27FC236}">
                <a16:creationId xmlns:a16="http://schemas.microsoft.com/office/drawing/2014/main" id="{2DB1BD24-CE1F-1D4A-9218-5F893E5C1B45}"/>
              </a:ext>
            </a:extLst>
          </p:cNvPr>
          <p:cNvCxnSpPr>
            <a:cxnSpLocks/>
          </p:cNvCxnSpPr>
          <p:nvPr/>
        </p:nvCxnSpPr>
        <p:spPr>
          <a:xfrm flipH="1">
            <a:off x="557430" y="6036483"/>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203" name="Straight Connector 202">
            <a:extLst>
              <a:ext uri="{FF2B5EF4-FFF2-40B4-BE49-F238E27FC236}">
                <a16:creationId xmlns:a16="http://schemas.microsoft.com/office/drawing/2014/main" id="{9F54341A-E841-6B44-B264-2BB2BFF4288D}"/>
              </a:ext>
            </a:extLst>
          </p:cNvPr>
          <p:cNvCxnSpPr>
            <a:cxnSpLocks/>
          </p:cNvCxnSpPr>
          <p:nvPr/>
        </p:nvCxnSpPr>
        <p:spPr>
          <a:xfrm flipH="1">
            <a:off x="557430" y="6216399"/>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204" name="Straight Connector 203">
            <a:extLst>
              <a:ext uri="{FF2B5EF4-FFF2-40B4-BE49-F238E27FC236}">
                <a16:creationId xmlns:a16="http://schemas.microsoft.com/office/drawing/2014/main" id="{7DF5955B-29C1-3F4D-A6B4-E17A80BCFF0E}"/>
              </a:ext>
            </a:extLst>
          </p:cNvPr>
          <p:cNvCxnSpPr>
            <a:cxnSpLocks/>
          </p:cNvCxnSpPr>
          <p:nvPr/>
        </p:nvCxnSpPr>
        <p:spPr>
          <a:xfrm flipH="1">
            <a:off x="557430" y="6126441"/>
            <a:ext cx="215447" cy="0"/>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205" name="Straight Connector 204">
            <a:extLst>
              <a:ext uri="{FF2B5EF4-FFF2-40B4-BE49-F238E27FC236}">
                <a16:creationId xmlns:a16="http://schemas.microsoft.com/office/drawing/2014/main" id="{42C8D194-C1AA-2D43-A09F-F4B76968A097}"/>
              </a:ext>
            </a:extLst>
          </p:cNvPr>
          <p:cNvCxnSpPr>
            <a:cxnSpLocks/>
          </p:cNvCxnSpPr>
          <p:nvPr/>
        </p:nvCxnSpPr>
        <p:spPr>
          <a:xfrm flipH="1">
            <a:off x="557430" y="6306358"/>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207" name="TextBox 206">
            <a:extLst>
              <a:ext uri="{FF2B5EF4-FFF2-40B4-BE49-F238E27FC236}">
                <a16:creationId xmlns:a16="http://schemas.microsoft.com/office/drawing/2014/main" id="{69CEB800-E3D2-2B43-A0B2-D97CD13EC41B}"/>
              </a:ext>
            </a:extLst>
          </p:cNvPr>
          <p:cNvSpPr txBox="1"/>
          <p:nvPr/>
        </p:nvSpPr>
        <p:spPr>
          <a:xfrm>
            <a:off x="4243633" y="5863427"/>
            <a:ext cx="921726" cy="92333"/>
          </a:xfrm>
          <a:prstGeom prst="rect">
            <a:avLst/>
          </a:prstGeom>
          <a:noFill/>
        </p:spPr>
        <p:txBody>
          <a:bodyPr wrap="none" lIns="0" tIns="0" rIns="0" bIns="0" rtlCol="0">
            <a:spAutoFit/>
          </a:bodyPr>
          <a:lstStyle/>
          <a:p>
            <a:pPr algn="ctr"/>
            <a:r>
              <a:rPr lang="en-GB" sz="600" b="1" dirty="0">
                <a:latin typeface="Arial" panose="020B0604020202020204" pitchFamily="34" charset="0"/>
                <a:ea typeface="Aileron" charset="0"/>
                <a:cs typeface="Arial" panose="020B0604020202020204" pitchFamily="34" charset="0"/>
              </a:rPr>
              <a:t>No. at risk (no. censored)</a:t>
            </a:r>
          </a:p>
        </p:txBody>
      </p:sp>
      <p:sp>
        <p:nvSpPr>
          <p:cNvPr id="208" name="TextBox 207">
            <a:extLst>
              <a:ext uri="{FF2B5EF4-FFF2-40B4-BE49-F238E27FC236}">
                <a16:creationId xmlns:a16="http://schemas.microsoft.com/office/drawing/2014/main" id="{0FBA8F7A-2967-6E4F-ADAC-252BF1610476}"/>
              </a:ext>
            </a:extLst>
          </p:cNvPr>
          <p:cNvSpPr txBox="1"/>
          <p:nvPr/>
        </p:nvSpPr>
        <p:spPr>
          <a:xfrm>
            <a:off x="4534960" y="5989569"/>
            <a:ext cx="24526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33 (0)</a:t>
            </a:r>
          </a:p>
          <a:p>
            <a:pPr algn="ctr"/>
            <a:r>
              <a:rPr lang="en-GB" sz="600" dirty="0">
                <a:latin typeface="Arial" panose="020B0604020202020204" pitchFamily="34" charset="0"/>
                <a:ea typeface="Aileron" charset="0"/>
                <a:cs typeface="Arial" panose="020B0604020202020204" pitchFamily="34" charset="0"/>
              </a:rPr>
              <a:t>28 (0)</a:t>
            </a:r>
          </a:p>
          <a:p>
            <a:pPr algn="ctr"/>
            <a:r>
              <a:rPr lang="en-GB" sz="600" dirty="0">
                <a:latin typeface="Arial" panose="020B0604020202020204" pitchFamily="34" charset="0"/>
                <a:ea typeface="Aileron" charset="0"/>
                <a:cs typeface="Arial" panose="020B0604020202020204" pitchFamily="34" charset="0"/>
              </a:rPr>
              <a:t>422 (0)</a:t>
            </a:r>
          </a:p>
          <a:p>
            <a:pPr algn="ctr"/>
            <a:r>
              <a:rPr lang="en-GB" sz="600" dirty="0">
                <a:latin typeface="Arial" panose="020B0604020202020204" pitchFamily="34" charset="0"/>
                <a:ea typeface="Aileron" charset="0"/>
                <a:cs typeface="Arial" panose="020B0604020202020204" pitchFamily="34" charset="0"/>
              </a:rPr>
              <a:t>426 (0)</a:t>
            </a:r>
          </a:p>
        </p:txBody>
      </p:sp>
      <p:sp>
        <p:nvSpPr>
          <p:cNvPr id="209" name="TextBox 208">
            <a:extLst>
              <a:ext uri="{FF2B5EF4-FFF2-40B4-BE49-F238E27FC236}">
                <a16:creationId xmlns:a16="http://schemas.microsoft.com/office/drawing/2014/main" id="{FF372322-D0DB-F841-B9A9-9147C69F2A99}"/>
              </a:ext>
            </a:extLst>
          </p:cNvPr>
          <p:cNvSpPr txBox="1"/>
          <p:nvPr/>
        </p:nvSpPr>
        <p:spPr>
          <a:xfrm>
            <a:off x="7412931"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84</a:t>
            </a:r>
          </a:p>
        </p:txBody>
      </p:sp>
      <p:sp>
        <p:nvSpPr>
          <p:cNvPr id="210" name="TextBox 209">
            <a:extLst>
              <a:ext uri="{FF2B5EF4-FFF2-40B4-BE49-F238E27FC236}">
                <a16:creationId xmlns:a16="http://schemas.microsoft.com/office/drawing/2014/main" id="{826335D5-24BA-B24F-A9BA-BF4606CB4B36}"/>
              </a:ext>
            </a:extLst>
          </p:cNvPr>
          <p:cNvSpPr txBox="1"/>
          <p:nvPr/>
        </p:nvSpPr>
        <p:spPr>
          <a:xfrm>
            <a:off x="5738388" y="5704677"/>
            <a:ext cx="795089"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Time (months)</a:t>
            </a:r>
          </a:p>
        </p:txBody>
      </p:sp>
      <p:sp>
        <p:nvSpPr>
          <p:cNvPr id="211" name="TextBox 210">
            <a:extLst>
              <a:ext uri="{FF2B5EF4-FFF2-40B4-BE49-F238E27FC236}">
                <a16:creationId xmlns:a16="http://schemas.microsoft.com/office/drawing/2014/main" id="{F94EFB41-2626-A848-8723-2844F2957431}"/>
              </a:ext>
            </a:extLst>
          </p:cNvPr>
          <p:cNvSpPr txBox="1"/>
          <p:nvPr/>
        </p:nvSpPr>
        <p:spPr>
          <a:xfrm rot="16200000">
            <a:off x="3778082" y="4733127"/>
            <a:ext cx="1070806"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Overall survival (%)</a:t>
            </a:r>
          </a:p>
        </p:txBody>
      </p:sp>
      <p:sp>
        <p:nvSpPr>
          <p:cNvPr id="212" name="TextBox 211">
            <a:extLst>
              <a:ext uri="{FF2B5EF4-FFF2-40B4-BE49-F238E27FC236}">
                <a16:creationId xmlns:a16="http://schemas.microsoft.com/office/drawing/2014/main" id="{926466E8-6AE4-C245-92F7-D31343806282}"/>
              </a:ext>
            </a:extLst>
          </p:cNvPr>
          <p:cNvSpPr txBox="1"/>
          <p:nvPr/>
        </p:nvSpPr>
        <p:spPr>
          <a:xfrm>
            <a:off x="5267111" y="4012402"/>
            <a:ext cx="1737656" cy="138499"/>
          </a:xfrm>
          <a:prstGeom prst="rect">
            <a:avLst/>
          </a:prstGeom>
          <a:noFill/>
        </p:spPr>
        <p:txBody>
          <a:bodyPr wrap="none" lIns="0" tIns="0" rIns="0" bIns="0" rtlCol="0">
            <a:spAutoFit/>
          </a:bodyPr>
          <a:lstStyle/>
          <a:p>
            <a:pPr algn="ctr"/>
            <a:r>
              <a:rPr lang="en-GB" sz="900" b="1" dirty="0">
                <a:latin typeface="Arial" panose="020B0604020202020204" pitchFamily="34" charset="0"/>
                <a:ea typeface="Aileron" charset="0"/>
                <a:cs typeface="Arial" panose="020B0604020202020204" pitchFamily="34" charset="0"/>
              </a:rPr>
              <a:t>MAGIC and CLASSIC trials only</a:t>
            </a:r>
          </a:p>
        </p:txBody>
      </p:sp>
      <p:sp>
        <p:nvSpPr>
          <p:cNvPr id="213" name="TextBox 212">
            <a:extLst>
              <a:ext uri="{FF2B5EF4-FFF2-40B4-BE49-F238E27FC236}">
                <a16:creationId xmlns:a16="http://schemas.microsoft.com/office/drawing/2014/main" id="{D059BCE0-359A-C845-8F0A-FFD19D020991}"/>
              </a:ext>
            </a:extLst>
          </p:cNvPr>
          <p:cNvSpPr txBox="1"/>
          <p:nvPr/>
        </p:nvSpPr>
        <p:spPr>
          <a:xfrm>
            <a:off x="4969625" y="5059294"/>
            <a:ext cx="1163780" cy="430887"/>
          </a:xfrm>
          <a:prstGeom prst="rect">
            <a:avLst/>
          </a:prstGeom>
          <a:noFill/>
        </p:spPr>
        <p:txBody>
          <a:bodyPr wrap="none" lIns="0" tIns="0" rIns="0" bIns="0" rtlCol="0">
            <a:spAutoFit/>
          </a:bodyPr>
          <a:lstStyle/>
          <a:p>
            <a:r>
              <a:rPr lang="en-GB" sz="700" dirty="0">
                <a:latin typeface="Arial" panose="020B0604020202020204" pitchFamily="34" charset="0"/>
                <a:ea typeface="Aileron" charset="0"/>
                <a:cs typeface="Arial" panose="020B0604020202020204" pitchFamily="34" charset="0"/>
              </a:rPr>
              <a:t>MSI high, surgery only</a:t>
            </a:r>
          </a:p>
          <a:p>
            <a:r>
              <a:rPr lang="en-GB" sz="700" dirty="0">
                <a:latin typeface="Arial" panose="020B0604020202020204" pitchFamily="34" charset="0"/>
                <a:ea typeface="Aileron" charset="0"/>
                <a:cs typeface="Arial" panose="020B0604020202020204" pitchFamily="34" charset="0"/>
              </a:rPr>
              <a:t>MSI high, chemotherapy</a:t>
            </a:r>
          </a:p>
          <a:p>
            <a:r>
              <a:rPr lang="en-GB" sz="700" dirty="0">
                <a:latin typeface="Arial" panose="020B0604020202020204" pitchFamily="34" charset="0"/>
                <a:ea typeface="Aileron" charset="0"/>
                <a:cs typeface="Arial" panose="020B0604020202020204" pitchFamily="34" charset="0"/>
              </a:rPr>
              <a:t>MSS/MSI low, surgery only</a:t>
            </a:r>
          </a:p>
          <a:p>
            <a:r>
              <a:rPr lang="en-GB" sz="700" dirty="0">
                <a:latin typeface="Arial" panose="020B0604020202020204" pitchFamily="34" charset="0"/>
                <a:ea typeface="Aileron" charset="0"/>
                <a:cs typeface="Arial" panose="020B0604020202020204" pitchFamily="34" charset="0"/>
              </a:rPr>
              <a:t>MSS/MSI low, chemotherapy</a:t>
            </a:r>
          </a:p>
        </p:txBody>
      </p:sp>
      <p:cxnSp>
        <p:nvCxnSpPr>
          <p:cNvPr id="214" name="Straight Connector 213">
            <a:extLst>
              <a:ext uri="{FF2B5EF4-FFF2-40B4-BE49-F238E27FC236}">
                <a16:creationId xmlns:a16="http://schemas.microsoft.com/office/drawing/2014/main" id="{D51C3B15-C0D6-5045-93B5-66ABC8D26F87}"/>
              </a:ext>
            </a:extLst>
          </p:cNvPr>
          <p:cNvCxnSpPr>
            <a:cxnSpLocks/>
          </p:cNvCxnSpPr>
          <p:nvPr/>
        </p:nvCxnSpPr>
        <p:spPr>
          <a:xfrm flipH="1">
            <a:off x="4716708" y="5109383"/>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215" name="Straight Connector 214">
            <a:extLst>
              <a:ext uri="{FF2B5EF4-FFF2-40B4-BE49-F238E27FC236}">
                <a16:creationId xmlns:a16="http://schemas.microsoft.com/office/drawing/2014/main" id="{8C721DFD-AB61-564D-8C03-F97BE36FAEB7}"/>
              </a:ext>
            </a:extLst>
          </p:cNvPr>
          <p:cNvCxnSpPr>
            <a:cxnSpLocks/>
          </p:cNvCxnSpPr>
          <p:nvPr/>
        </p:nvCxnSpPr>
        <p:spPr>
          <a:xfrm>
            <a:off x="4824431" y="5073278"/>
            <a:ext cx="0" cy="72211"/>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216" name="Straight Connector 215">
            <a:extLst>
              <a:ext uri="{FF2B5EF4-FFF2-40B4-BE49-F238E27FC236}">
                <a16:creationId xmlns:a16="http://schemas.microsoft.com/office/drawing/2014/main" id="{92E1590E-17E0-FE47-9590-9DD2867152A0}"/>
              </a:ext>
            </a:extLst>
          </p:cNvPr>
          <p:cNvCxnSpPr>
            <a:cxnSpLocks/>
          </p:cNvCxnSpPr>
          <p:nvPr/>
        </p:nvCxnSpPr>
        <p:spPr>
          <a:xfrm flipH="1">
            <a:off x="4716708" y="5334808"/>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217" name="Straight Connector 216">
            <a:extLst>
              <a:ext uri="{FF2B5EF4-FFF2-40B4-BE49-F238E27FC236}">
                <a16:creationId xmlns:a16="http://schemas.microsoft.com/office/drawing/2014/main" id="{6956539F-595D-9E4E-9AB9-0252A06CF7E1}"/>
              </a:ext>
            </a:extLst>
          </p:cNvPr>
          <p:cNvCxnSpPr>
            <a:cxnSpLocks/>
          </p:cNvCxnSpPr>
          <p:nvPr/>
        </p:nvCxnSpPr>
        <p:spPr>
          <a:xfrm>
            <a:off x="4824431" y="5298703"/>
            <a:ext cx="0" cy="72211"/>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218" name="Straight Connector 217">
            <a:extLst>
              <a:ext uri="{FF2B5EF4-FFF2-40B4-BE49-F238E27FC236}">
                <a16:creationId xmlns:a16="http://schemas.microsoft.com/office/drawing/2014/main" id="{A142E7EC-3A1E-AD4D-A2BA-4B149B90BD9A}"/>
              </a:ext>
            </a:extLst>
          </p:cNvPr>
          <p:cNvCxnSpPr>
            <a:cxnSpLocks/>
          </p:cNvCxnSpPr>
          <p:nvPr/>
        </p:nvCxnSpPr>
        <p:spPr>
          <a:xfrm flipH="1">
            <a:off x="4716708" y="5223683"/>
            <a:ext cx="215447" cy="0"/>
          </a:xfrm>
          <a:prstGeom prst="line">
            <a:avLst/>
          </a:prstGeom>
          <a:ln w="15875">
            <a:solidFill>
              <a:schemeClr val="accent5">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19" name="Straight Connector 218">
            <a:extLst>
              <a:ext uri="{FF2B5EF4-FFF2-40B4-BE49-F238E27FC236}">
                <a16:creationId xmlns:a16="http://schemas.microsoft.com/office/drawing/2014/main" id="{362FA188-FA46-C64A-96D3-9223C99F110B}"/>
              </a:ext>
            </a:extLst>
          </p:cNvPr>
          <p:cNvCxnSpPr>
            <a:cxnSpLocks/>
          </p:cNvCxnSpPr>
          <p:nvPr/>
        </p:nvCxnSpPr>
        <p:spPr>
          <a:xfrm>
            <a:off x="4824431" y="5187578"/>
            <a:ext cx="0" cy="72211"/>
          </a:xfrm>
          <a:prstGeom prst="line">
            <a:avLst/>
          </a:prstGeom>
          <a:ln w="15875">
            <a:solidFill>
              <a:schemeClr val="accent5">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20" name="Straight Connector 219">
            <a:extLst>
              <a:ext uri="{FF2B5EF4-FFF2-40B4-BE49-F238E27FC236}">
                <a16:creationId xmlns:a16="http://schemas.microsoft.com/office/drawing/2014/main" id="{6D354EF8-C661-4844-BBD1-141068599C90}"/>
              </a:ext>
            </a:extLst>
          </p:cNvPr>
          <p:cNvCxnSpPr>
            <a:cxnSpLocks/>
          </p:cNvCxnSpPr>
          <p:nvPr/>
        </p:nvCxnSpPr>
        <p:spPr>
          <a:xfrm flipH="1">
            <a:off x="4716708" y="5436408"/>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221" name="Straight Connector 220">
            <a:extLst>
              <a:ext uri="{FF2B5EF4-FFF2-40B4-BE49-F238E27FC236}">
                <a16:creationId xmlns:a16="http://schemas.microsoft.com/office/drawing/2014/main" id="{69415D11-4650-0143-8B15-FFBFFAEA595F}"/>
              </a:ext>
            </a:extLst>
          </p:cNvPr>
          <p:cNvCxnSpPr>
            <a:cxnSpLocks/>
          </p:cNvCxnSpPr>
          <p:nvPr/>
        </p:nvCxnSpPr>
        <p:spPr>
          <a:xfrm>
            <a:off x="4824431" y="5400303"/>
            <a:ext cx="0" cy="72211"/>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222" name="TextBox 221">
            <a:extLst>
              <a:ext uri="{FF2B5EF4-FFF2-40B4-BE49-F238E27FC236}">
                <a16:creationId xmlns:a16="http://schemas.microsoft.com/office/drawing/2014/main" id="{3124F1C7-8A7E-C94E-9608-3B366B725A6D}"/>
              </a:ext>
            </a:extLst>
          </p:cNvPr>
          <p:cNvSpPr txBox="1"/>
          <p:nvPr/>
        </p:nvSpPr>
        <p:spPr>
          <a:xfrm>
            <a:off x="4938185" y="5989569"/>
            <a:ext cx="245260"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29 (2)</a:t>
            </a:r>
          </a:p>
          <a:p>
            <a:pPr algn="ctr"/>
            <a:r>
              <a:rPr lang="en-GB" sz="600" dirty="0">
                <a:latin typeface="Arial" panose="020B0604020202020204" pitchFamily="34" charset="0"/>
                <a:ea typeface="Aileron" charset="0"/>
                <a:cs typeface="Arial" panose="020B0604020202020204" pitchFamily="34" charset="0"/>
              </a:rPr>
              <a:t>23 (0)</a:t>
            </a:r>
          </a:p>
          <a:p>
            <a:pPr algn="ctr"/>
            <a:r>
              <a:rPr lang="en-GB" sz="600" dirty="0">
                <a:latin typeface="Arial" panose="020B0604020202020204" pitchFamily="34" charset="0"/>
                <a:ea typeface="Aileron" charset="0"/>
                <a:cs typeface="Arial" panose="020B0604020202020204" pitchFamily="34" charset="0"/>
              </a:rPr>
              <a:t>361 (7)</a:t>
            </a:r>
          </a:p>
          <a:p>
            <a:pPr algn="ctr"/>
            <a:r>
              <a:rPr lang="en-GB" sz="600" dirty="0">
                <a:latin typeface="Arial" panose="020B0604020202020204" pitchFamily="34" charset="0"/>
                <a:ea typeface="Aileron" charset="0"/>
                <a:cs typeface="Arial" panose="020B0604020202020204" pitchFamily="34" charset="0"/>
              </a:rPr>
              <a:t>377 (7)</a:t>
            </a:r>
          </a:p>
        </p:txBody>
      </p:sp>
      <p:sp>
        <p:nvSpPr>
          <p:cNvPr id="223" name="TextBox 222">
            <a:extLst>
              <a:ext uri="{FF2B5EF4-FFF2-40B4-BE49-F238E27FC236}">
                <a16:creationId xmlns:a16="http://schemas.microsoft.com/office/drawing/2014/main" id="{B416DC26-E495-FE45-8C3F-5848DA5CA9A4}"/>
              </a:ext>
            </a:extLst>
          </p:cNvPr>
          <p:cNvSpPr txBox="1"/>
          <p:nvPr/>
        </p:nvSpPr>
        <p:spPr>
          <a:xfrm>
            <a:off x="5322944" y="5989569"/>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27 (3)</a:t>
            </a:r>
          </a:p>
          <a:p>
            <a:pPr algn="ctr"/>
            <a:r>
              <a:rPr lang="en-GB" sz="600" dirty="0">
                <a:latin typeface="Arial" panose="020B0604020202020204" pitchFamily="34" charset="0"/>
                <a:ea typeface="Aileron" charset="0"/>
                <a:cs typeface="Arial" panose="020B0604020202020204" pitchFamily="34" charset="0"/>
              </a:rPr>
              <a:t>21 (0)</a:t>
            </a:r>
          </a:p>
          <a:p>
            <a:pPr algn="ctr"/>
            <a:r>
              <a:rPr lang="en-GB" sz="600" dirty="0">
                <a:latin typeface="Arial" panose="020B0604020202020204" pitchFamily="34" charset="0"/>
                <a:ea typeface="Aileron" charset="0"/>
                <a:cs typeface="Arial" panose="020B0604020202020204" pitchFamily="34" charset="0"/>
              </a:rPr>
              <a:t>299 (20)</a:t>
            </a:r>
          </a:p>
          <a:p>
            <a:pPr algn="ctr"/>
            <a:r>
              <a:rPr lang="en-GB" sz="600" dirty="0">
                <a:latin typeface="Arial" panose="020B0604020202020204" pitchFamily="34" charset="0"/>
                <a:ea typeface="Aileron" charset="0"/>
                <a:cs typeface="Arial" panose="020B0604020202020204" pitchFamily="34" charset="0"/>
              </a:rPr>
              <a:t>321 (14)</a:t>
            </a:r>
          </a:p>
        </p:txBody>
      </p:sp>
      <p:sp>
        <p:nvSpPr>
          <p:cNvPr id="224" name="TextBox 223">
            <a:extLst>
              <a:ext uri="{FF2B5EF4-FFF2-40B4-BE49-F238E27FC236}">
                <a16:creationId xmlns:a16="http://schemas.microsoft.com/office/drawing/2014/main" id="{EDE0C5F5-2532-934B-B32C-C30210F9D001}"/>
              </a:ext>
            </a:extLst>
          </p:cNvPr>
          <p:cNvSpPr txBox="1"/>
          <p:nvPr/>
        </p:nvSpPr>
        <p:spPr>
          <a:xfrm>
            <a:off x="5729344" y="5989569"/>
            <a:ext cx="28854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25 (5)</a:t>
            </a:r>
          </a:p>
          <a:p>
            <a:pPr algn="ctr"/>
            <a:r>
              <a:rPr lang="en-GB" sz="600" dirty="0">
                <a:latin typeface="Arial" panose="020B0604020202020204" pitchFamily="34" charset="0"/>
                <a:ea typeface="Aileron" charset="0"/>
                <a:cs typeface="Arial" panose="020B0604020202020204" pitchFamily="34" charset="0"/>
              </a:rPr>
              <a:t>18 (2)</a:t>
            </a:r>
          </a:p>
          <a:p>
            <a:pPr algn="ctr"/>
            <a:r>
              <a:rPr lang="en-GB" sz="600" dirty="0">
                <a:latin typeface="Arial" panose="020B0604020202020204" pitchFamily="34" charset="0"/>
                <a:ea typeface="Aileron" charset="0"/>
                <a:cs typeface="Arial" panose="020B0604020202020204" pitchFamily="34" charset="0"/>
              </a:rPr>
              <a:t>245 (31)</a:t>
            </a:r>
          </a:p>
          <a:p>
            <a:pPr algn="ctr"/>
            <a:r>
              <a:rPr lang="en-GB" sz="600" dirty="0">
                <a:latin typeface="Arial" panose="020B0604020202020204" pitchFamily="34" charset="0"/>
                <a:ea typeface="Aileron" charset="0"/>
                <a:cs typeface="Arial" panose="020B0604020202020204" pitchFamily="34" charset="0"/>
              </a:rPr>
              <a:t>281 (26)</a:t>
            </a:r>
          </a:p>
        </p:txBody>
      </p:sp>
      <p:sp>
        <p:nvSpPr>
          <p:cNvPr id="225" name="TextBox 224">
            <a:extLst>
              <a:ext uri="{FF2B5EF4-FFF2-40B4-BE49-F238E27FC236}">
                <a16:creationId xmlns:a16="http://schemas.microsoft.com/office/drawing/2014/main" id="{BB9AA3A4-BBDC-B547-BD40-FC9E97244912}"/>
              </a:ext>
            </a:extLst>
          </p:cNvPr>
          <p:cNvSpPr txBox="1"/>
          <p:nvPr/>
        </p:nvSpPr>
        <p:spPr>
          <a:xfrm>
            <a:off x="6119869" y="5989569"/>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20 (8)</a:t>
            </a:r>
          </a:p>
          <a:p>
            <a:pPr algn="ctr"/>
            <a:r>
              <a:rPr lang="en-GB" sz="600" dirty="0">
                <a:latin typeface="Arial" panose="020B0604020202020204" pitchFamily="34" charset="0"/>
                <a:ea typeface="Aileron" charset="0"/>
                <a:cs typeface="Arial" panose="020B0604020202020204" pitchFamily="34" charset="0"/>
              </a:rPr>
              <a:t>18 (2)</a:t>
            </a:r>
          </a:p>
          <a:p>
            <a:pPr algn="ctr"/>
            <a:r>
              <a:rPr lang="en-GB" sz="600" dirty="0">
                <a:latin typeface="Arial" panose="020B0604020202020204" pitchFamily="34" charset="0"/>
                <a:ea typeface="Aileron" charset="0"/>
                <a:cs typeface="Arial" panose="020B0604020202020204" pitchFamily="34" charset="0"/>
              </a:rPr>
              <a:t>197 (56)</a:t>
            </a:r>
          </a:p>
          <a:p>
            <a:pPr algn="ctr"/>
            <a:r>
              <a:rPr lang="en-GB" sz="600" dirty="0">
                <a:latin typeface="Arial" panose="020B0604020202020204" pitchFamily="34" charset="0"/>
                <a:ea typeface="Aileron" charset="0"/>
                <a:cs typeface="Arial" panose="020B0604020202020204" pitchFamily="34" charset="0"/>
              </a:rPr>
              <a:t>235 (57)</a:t>
            </a:r>
          </a:p>
        </p:txBody>
      </p:sp>
      <p:sp>
        <p:nvSpPr>
          <p:cNvPr id="226" name="TextBox 225">
            <a:extLst>
              <a:ext uri="{FF2B5EF4-FFF2-40B4-BE49-F238E27FC236}">
                <a16:creationId xmlns:a16="http://schemas.microsoft.com/office/drawing/2014/main" id="{D232776E-38F6-D54C-84A6-AAD424AC9AC8}"/>
              </a:ext>
            </a:extLst>
          </p:cNvPr>
          <p:cNvSpPr txBox="1"/>
          <p:nvPr/>
        </p:nvSpPr>
        <p:spPr>
          <a:xfrm>
            <a:off x="6507804" y="5989569"/>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15 (14)</a:t>
            </a:r>
          </a:p>
          <a:p>
            <a:pPr algn="ctr"/>
            <a:r>
              <a:rPr lang="en-GB" sz="600" dirty="0">
                <a:latin typeface="Arial" panose="020B0604020202020204" pitchFamily="34" charset="0"/>
                <a:ea typeface="Aileron" charset="0"/>
                <a:cs typeface="Arial" panose="020B0604020202020204" pitchFamily="34" charset="0"/>
              </a:rPr>
              <a:t>13 (6)</a:t>
            </a:r>
          </a:p>
          <a:p>
            <a:pPr algn="ctr"/>
            <a:r>
              <a:rPr lang="en-GB" sz="600" dirty="0">
                <a:latin typeface="Arial" panose="020B0604020202020204" pitchFamily="34" charset="0"/>
                <a:ea typeface="Aileron" charset="0"/>
                <a:cs typeface="Arial" panose="020B0604020202020204" pitchFamily="34" charset="0"/>
              </a:rPr>
              <a:t>138 (101)</a:t>
            </a:r>
          </a:p>
          <a:p>
            <a:pPr algn="ctr"/>
            <a:r>
              <a:rPr lang="en-GB" sz="600" dirty="0">
                <a:latin typeface="Arial" panose="020B0604020202020204" pitchFamily="34" charset="0"/>
                <a:ea typeface="Aileron" charset="0"/>
                <a:cs typeface="Arial" panose="020B0604020202020204" pitchFamily="34" charset="0"/>
              </a:rPr>
              <a:t>177 (102)</a:t>
            </a:r>
          </a:p>
        </p:txBody>
      </p:sp>
      <p:sp>
        <p:nvSpPr>
          <p:cNvPr id="227" name="TextBox 226">
            <a:extLst>
              <a:ext uri="{FF2B5EF4-FFF2-40B4-BE49-F238E27FC236}">
                <a16:creationId xmlns:a16="http://schemas.microsoft.com/office/drawing/2014/main" id="{4815F12C-B134-F441-A695-B18AE221E6B1}"/>
              </a:ext>
            </a:extLst>
          </p:cNvPr>
          <p:cNvSpPr txBox="1"/>
          <p:nvPr/>
        </p:nvSpPr>
        <p:spPr>
          <a:xfrm>
            <a:off x="7009706"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72</a:t>
            </a:r>
          </a:p>
        </p:txBody>
      </p:sp>
      <p:sp>
        <p:nvSpPr>
          <p:cNvPr id="228" name="TextBox 227">
            <a:extLst>
              <a:ext uri="{FF2B5EF4-FFF2-40B4-BE49-F238E27FC236}">
                <a16:creationId xmlns:a16="http://schemas.microsoft.com/office/drawing/2014/main" id="{A5156A09-F692-1C45-B73E-9D7C34BF5759}"/>
              </a:ext>
            </a:extLst>
          </p:cNvPr>
          <p:cNvSpPr txBox="1"/>
          <p:nvPr/>
        </p:nvSpPr>
        <p:spPr>
          <a:xfrm>
            <a:off x="6603306"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60</a:t>
            </a:r>
          </a:p>
        </p:txBody>
      </p:sp>
      <p:sp>
        <p:nvSpPr>
          <p:cNvPr id="229" name="TextBox 228">
            <a:extLst>
              <a:ext uri="{FF2B5EF4-FFF2-40B4-BE49-F238E27FC236}">
                <a16:creationId xmlns:a16="http://schemas.microsoft.com/office/drawing/2014/main" id="{DE961D18-989E-CE41-B3EE-CB09467433C4}"/>
              </a:ext>
            </a:extLst>
          </p:cNvPr>
          <p:cNvSpPr txBox="1"/>
          <p:nvPr/>
        </p:nvSpPr>
        <p:spPr>
          <a:xfrm>
            <a:off x="6212781"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48</a:t>
            </a:r>
          </a:p>
        </p:txBody>
      </p:sp>
      <p:sp>
        <p:nvSpPr>
          <p:cNvPr id="230" name="TextBox 229">
            <a:extLst>
              <a:ext uri="{FF2B5EF4-FFF2-40B4-BE49-F238E27FC236}">
                <a16:creationId xmlns:a16="http://schemas.microsoft.com/office/drawing/2014/main" id="{0844E646-31AF-FF4F-AC7A-7FD23A0464F2}"/>
              </a:ext>
            </a:extLst>
          </p:cNvPr>
          <p:cNvSpPr txBox="1"/>
          <p:nvPr/>
        </p:nvSpPr>
        <p:spPr>
          <a:xfrm>
            <a:off x="5806381"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36</a:t>
            </a:r>
          </a:p>
        </p:txBody>
      </p:sp>
      <p:sp>
        <p:nvSpPr>
          <p:cNvPr id="231" name="TextBox 230">
            <a:extLst>
              <a:ext uri="{FF2B5EF4-FFF2-40B4-BE49-F238E27FC236}">
                <a16:creationId xmlns:a16="http://schemas.microsoft.com/office/drawing/2014/main" id="{6E54F3EB-B58A-2D47-9F36-CFE55B6BDF7A}"/>
              </a:ext>
            </a:extLst>
          </p:cNvPr>
          <p:cNvSpPr txBox="1"/>
          <p:nvPr/>
        </p:nvSpPr>
        <p:spPr>
          <a:xfrm>
            <a:off x="5409506"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24</a:t>
            </a:r>
          </a:p>
        </p:txBody>
      </p:sp>
      <p:sp>
        <p:nvSpPr>
          <p:cNvPr id="232" name="TextBox 231">
            <a:extLst>
              <a:ext uri="{FF2B5EF4-FFF2-40B4-BE49-F238E27FC236}">
                <a16:creationId xmlns:a16="http://schemas.microsoft.com/office/drawing/2014/main" id="{F237AF5B-E866-794B-9B35-08FBFFFBDCD9}"/>
              </a:ext>
            </a:extLst>
          </p:cNvPr>
          <p:cNvSpPr txBox="1"/>
          <p:nvPr/>
        </p:nvSpPr>
        <p:spPr>
          <a:xfrm>
            <a:off x="5012631" y="5576819"/>
            <a:ext cx="115416"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12</a:t>
            </a:r>
          </a:p>
        </p:txBody>
      </p:sp>
      <p:sp>
        <p:nvSpPr>
          <p:cNvPr id="233" name="TextBox 232">
            <a:extLst>
              <a:ext uri="{FF2B5EF4-FFF2-40B4-BE49-F238E27FC236}">
                <a16:creationId xmlns:a16="http://schemas.microsoft.com/office/drawing/2014/main" id="{FE1D735A-7EFA-164D-8F89-36057F603D8B}"/>
              </a:ext>
            </a:extLst>
          </p:cNvPr>
          <p:cNvSpPr txBox="1"/>
          <p:nvPr/>
        </p:nvSpPr>
        <p:spPr>
          <a:xfrm>
            <a:off x="4628735" y="5576819"/>
            <a:ext cx="57708" cy="12311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0</a:t>
            </a:r>
          </a:p>
        </p:txBody>
      </p:sp>
      <p:sp>
        <p:nvSpPr>
          <p:cNvPr id="234" name="TextBox 233">
            <a:extLst>
              <a:ext uri="{FF2B5EF4-FFF2-40B4-BE49-F238E27FC236}">
                <a16:creationId xmlns:a16="http://schemas.microsoft.com/office/drawing/2014/main" id="{DEE2AB99-EB54-CE44-B3B6-D34C0514834C}"/>
              </a:ext>
            </a:extLst>
          </p:cNvPr>
          <p:cNvSpPr txBox="1"/>
          <p:nvPr/>
        </p:nvSpPr>
        <p:spPr>
          <a:xfrm>
            <a:off x="4442580" y="532916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0.1</a:t>
            </a:r>
          </a:p>
        </p:txBody>
      </p:sp>
      <p:sp>
        <p:nvSpPr>
          <p:cNvPr id="235" name="TextBox 234">
            <a:extLst>
              <a:ext uri="{FF2B5EF4-FFF2-40B4-BE49-F238E27FC236}">
                <a16:creationId xmlns:a16="http://schemas.microsoft.com/office/drawing/2014/main" id="{27C3CAD1-7AB9-654F-8D44-2B84BF4FC02A}"/>
              </a:ext>
            </a:extLst>
          </p:cNvPr>
          <p:cNvSpPr txBox="1"/>
          <p:nvPr/>
        </p:nvSpPr>
        <p:spPr>
          <a:xfrm>
            <a:off x="4442580" y="410996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1.0</a:t>
            </a:r>
          </a:p>
        </p:txBody>
      </p:sp>
      <p:sp>
        <p:nvSpPr>
          <p:cNvPr id="236" name="TextBox 235">
            <a:extLst>
              <a:ext uri="{FF2B5EF4-FFF2-40B4-BE49-F238E27FC236}">
                <a16:creationId xmlns:a16="http://schemas.microsoft.com/office/drawing/2014/main" id="{3DCD1045-0FBB-9845-9292-9E00242059A8}"/>
              </a:ext>
            </a:extLst>
          </p:cNvPr>
          <p:cNvSpPr txBox="1"/>
          <p:nvPr/>
        </p:nvSpPr>
        <p:spPr>
          <a:xfrm>
            <a:off x="4442580" y="42560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0.9</a:t>
            </a:r>
          </a:p>
        </p:txBody>
      </p:sp>
      <p:sp>
        <p:nvSpPr>
          <p:cNvPr id="237" name="TextBox 236">
            <a:extLst>
              <a:ext uri="{FF2B5EF4-FFF2-40B4-BE49-F238E27FC236}">
                <a16:creationId xmlns:a16="http://schemas.microsoft.com/office/drawing/2014/main" id="{655E36E7-2468-7547-A24B-8F6004A27603}"/>
              </a:ext>
            </a:extLst>
          </p:cNvPr>
          <p:cNvSpPr txBox="1"/>
          <p:nvPr/>
        </p:nvSpPr>
        <p:spPr>
          <a:xfrm>
            <a:off x="4442580" y="4392544"/>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0.8</a:t>
            </a:r>
          </a:p>
        </p:txBody>
      </p:sp>
      <p:sp>
        <p:nvSpPr>
          <p:cNvPr id="238" name="TextBox 237">
            <a:extLst>
              <a:ext uri="{FF2B5EF4-FFF2-40B4-BE49-F238E27FC236}">
                <a16:creationId xmlns:a16="http://schemas.microsoft.com/office/drawing/2014/main" id="{9361FC34-0F27-C745-A8B3-09326F5DCC0A}"/>
              </a:ext>
            </a:extLst>
          </p:cNvPr>
          <p:cNvSpPr txBox="1"/>
          <p:nvPr/>
        </p:nvSpPr>
        <p:spPr>
          <a:xfrm>
            <a:off x="4442580" y="4519544"/>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0.7</a:t>
            </a:r>
          </a:p>
        </p:txBody>
      </p:sp>
      <p:sp>
        <p:nvSpPr>
          <p:cNvPr id="239" name="TextBox 238">
            <a:extLst>
              <a:ext uri="{FF2B5EF4-FFF2-40B4-BE49-F238E27FC236}">
                <a16:creationId xmlns:a16="http://schemas.microsoft.com/office/drawing/2014/main" id="{AB7D71F2-E8C0-3348-BF12-AF09EB71E81F}"/>
              </a:ext>
            </a:extLst>
          </p:cNvPr>
          <p:cNvSpPr txBox="1"/>
          <p:nvPr/>
        </p:nvSpPr>
        <p:spPr>
          <a:xfrm>
            <a:off x="4442580" y="46497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0.6</a:t>
            </a:r>
          </a:p>
        </p:txBody>
      </p:sp>
      <p:sp>
        <p:nvSpPr>
          <p:cNvPr id="240" name="TextBox 239">
            <a:extLst>
              <a:ext uri="{FF2B5EF4-FFF2-40B4-BE49-F238E27FC236}">
                <a16:creationId xmlns:a16="http://schemas.microsoft.com/office/drawing/2014/main" id="{8D4A95F0-A916-F34D-A0CF-6960F3675707}"/>
              </a:ext>
            </a:extLst>
          </p:cNvPr>
          <p:cNvSpPr txBox="1"/>
          <p:nvPr/>
        </p:nvSpPr>
        <p:spPr>
          <a:xfrm>
            <a:off x="4442580" y="47894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0.5</a:t>
            </a:r>
          </a:p>
        </p:txBody>
      </p:sp>
      <p:sp>
        <p:nvSpPr>
          <p:cNvPr id="241" name="TextBox 240">
            <a:extLst>
              <a:ext uri="{FF2B5EF4-FFF2-40B4-BE49-F238E27FC236}">
                <a16:creationId xmlns:a16="http://schemas.microsoft.com/office/drawing/2014/main" id="{1A22EB4C-23A9-E84E-82D9-A30BA6311B20}"/>
              </a:ext>
            </a:extLst>
          </p:cNvPr>
          <p:cNvSpPr txBox="1"/>
          <p:nvPr/>
        </p:nvSpPr>
        <p:spPr>
          <a:xfrm>
            <a:off x="4442580" y="4925944"/>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0.4</a:t>
            </a:r>
          </a:p>
        </p:txBody>
      </p:sp>
      <p:sp>
        <p:nvSpPr>
          <p:cNvPr id="242" name="TextBox 241">
            <a:extLst>
              <a:ext uri="{FF2B5EF4-FFF2-40B4-BE49-F238E27FC236}">
                <a16:creationId xmlns:a16="http://schemas.microsoft.com/office/drawing/2014/main" id="{83A6A8BB-7B1A-AA42-B05C-0C57902EAA50}"/>
              </a:ext>
            </a:extLst>
          </p:cNvPr>
          <p:cNvSpPr txBox="1"/>
          <p:nvPr/>
        </p:nvSpPr>
        <p:spPr>
          <a:xfrm>
            <a:off x="4442580" y="50561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0.3</a:t>
            </a:r>
          </a:p>
        </p:txBody>
      </p:sp>
      <p:sp>
        <p:nvSpPr>
          <p:cNvPr id="243" name="TextBox 242">
            <a:extLst>
              <a:ext uri="{FF2B5EF4-FFF2-40B4-BE49-F238E27FC236}">
                <a16:creationId xmlns:a16="http://schemas.microsoft.com/office/drawing/2014/main" id="{2993E5ED-6643-E34D-9E1F-0B2104909522}"/>
              </a:ext>
            </a:extLst>
          </p:cNvPr>
          <p:cNvSpPr txBox="1"/>
          <p:nvPr/>
        </p:nvSpPr>
        <p:spPr>
          <a:xfrm>
            <a:off x="4442580" y="5195819"/>
            <a:ext cx="144270" cy="123111"/>
          </a:xfrm>
          <a:prstGeom prst="rect">
            <a:avLst/>
          </a:prstGeom>
          <a:noFill/>
        </p:spPr>
        <p:txBody>
          <a:bodyPr wrap="none" lIns="0" tIns="0" rIns="0" bIns="0" rtlCol="0">
            <a:spAutoFit/>
          </a:bodyPr>
          <a:lstStyle/>
          <a:p>
            <a:pPr algn="r"/>
            <a:r>
              <a:rPr lang="en-GB" sz="800" dirty="0">
                <a:latin typeface="Arial" panose="020B0604020202020204" pitchFamily="34" charset="0"/>
                <a:ea typeface="Aileron" charset="0"/>
                <a:cs typeface="Arial" panose="020B0604020202020204" pitchFamily="34" charset="0"/>
              </a:rPr>
              <a:t>0.2</a:t>
            </a:r>
          </a:p>
        </p:txBody>
      </p:sp>
      <p:sp>
        <p:nvSpPr>
          <p:cNvPr id="244" name="TextBox 243">
            <a:extLst>
              <a:ext uri="{FF2B5EF4-FFF2-40B4-BE49-F238E27FC236}">
                <a16:creationId xmlns:a16="http://schemas.microsoft.com/office/drawing/2014/main" id="{AC3DA674-F180-7A40-B47D-6826486217C2}"/>
              </a:ext>
            </a:extLst>
          </p:cNvPr>
          <p:cNvSpPr txBox="1"/>
          <p:nvPr/>
        </p:nvSpPr>
        <p:spPr>
          <a:xfrm>
            <a:off x="6904679" y="5989569"/>
            <a:ext cx="331822"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4 (24)</a:t>
            </a:r>
          </a:p>
          <a:p>
            <a:pPr algn="ctr"/>
            <a:r>
              <a:rPr lang="en-GB" sz="600" dirty="0">
                <a:latin typeface="Arial" panose="020B0604020202020204" pitchFamily="34" charset="0"/>
                <a:ea typeface="Aileron" charset="0"/>
                <a:cs typeface="Arial" panose="020B0604020202020204" pitchFamily="34" charset="0"/>
              </a:rPr>
              <a:t>8 (10)</a:t>
            </a:r>
          </a:p>
          <a:p>
            <a:pPr algn="ctr"/>
            <a:r>
              <a:rPr lang="en-GB" sz="600" dirty="0">
                <a:latin typeface="Arial" panose="020B0604020202020204" pitchFamily="34" charset="0"/>
                <a:ea typeface="Aileron" charset="0"/>
                <a:cs typeface="Arial" panose="020B0604020202020204" pitchFamily="34" charset="0"/>
              </a:rPr>
              <a:t>77 (157)</a:t>
            </a:r>
          </a:p>
          <a:p>
            <a:pPr algn="ctr"/>
            <a:r>
              <a:rPr lang="en-GB" sz="600" dirty="0">
                <a:latin typeface="Arial" panose="020B0604020202020204" pitchFamily="34" charset="0"/>
                <a:ea typeface="Aileron" charset="0"/>
                <a:cs typeface="Arial" panose="020B0604020202020204" pitchFamily="34" charset="0"/>
              </a:rPr>
              <a:t>111 (169)</a:t>
            </a:r>
          </a:p>
        </p:txBody>
      </p:sp>
      <p:sp>
        <p:nvSpPr>
          <p:cNvPr id="245" name="TextBox 244">
            <a:extLst>
              <a:ext uri="{FF2B5EF4-FFF2-40B4-BE49-F238E27FC236}">
                <a16:creationId xmlns:a16="http://schemas.microsoft.com/office/drawing/2014/main" id="{6F427581-90DD-8241-8912-9A1FB939F6DE}"/>
              </a:ext>
            </a:extLst>
          </p:cNvPr>
          <p:cNvSpPr txBox="1"/>
          <p:nvPr/>
        </p:nvSpPr>
        <p:spPr>
          <a:xfrm>
            <a:off x="7316844" y="5989569"/>
            <a:ext cx="288541" cy="369332"/>
          </a:xfrm>
          <a:prstGeom prst="rect">
            <a:avLst/>
          </a:prstGeom>
          <a:noFill/>
        </p:spPr>
        <p:txBody>
          <a:bodyPr wrap="none" lIns="0" tIns="0" rIns="0" bIns="0" rtlCol="0">
            <a:spAutoFit/>
          </a:bodyPr>
          <a:lstStyle/>
          <a:p>
            <a:pPr algn="ctr"/>
            <a:r>
              <a:rPr lang="en-GB" sz="600" dirty="0">
                <a:latin typeface="Arial" panose="020B0604020202020204" pitchFamily="34" charset="0"/>
                <a:ea typeface="Aileron" charset="0"/>
                <a:cs typeface="Arial" panose="020B0604020202020204" pitchFamily="34" charset="0"/>
              </a:rPr>
              <a:t>1 (28)</a:t>
            </a:r>
          </a:p>
          <a:p>
            <a:pPr algn="ctr"/>
            <a:r>
              <a:rPr lang="en-GB" sz="600" dirty="0">
                <a:latin typeface="Arial" panose="020B0604020202020204" pitchFamily="34" charset="0"/>
                <a:ea typeface="Aileron" charset="0"/>
                <a:cs typeface="Arial" panose="020B0604020202020204" pitchFamily="34" charset="0"/>
              </a:rPr>
              <a:t>4 (18)</a:t>
            </a:r>
          </a:p>
          <a:p>
            <a:pPr algn="ctr"/>
            <a:r>
              <a:rPr lang="en-GB" sz="600" dirty="0">
                <a:latin typeface="Arial" panose="020B0604020202020204" pitchFamily="34" charset="0"/>
                <a:ea typeface="Aileron" charset="0"/>
                <a:cs typeface="Arial" panose="020B0604020202020204" pitchFamily="34" charset="0"/>
              </a:rPr>
              <a:t>18 (219)</a:t>
            </a:r>
          </a:p>
          <a:p>
            <a:pPr algn="ctr"/>
            <a:r>
              <a:rPr lang="en-GB" sz="600" dirty="0">
                <a:latin typeface="Arial" panose="020B0604020202020204" pitchFamily="34" charset="0"/>
                <a:ea typeface="Aileron" charset="0"/>
                <a:cs typeface="Arial" panose="020B0604020202020204" pitchFamily="34" charset="0"/>
              </a:rPr>
              <a:t>35 (263)</a:t>
            </a:r>
          </a:p>
        </p:txBody>
      </p:sp>
      <p:cxnSp>
        <p:nvCxnSpPr>
          <p:cNvPr id="246" name="Straight Connector 245">
            <a:extLst>
              <a:ext uri="{FF2B5EF4-FFF2-40B4-BE49-F238E27FC236}">
                <a16:creationId xmlns:a16="http://schemas.microsoft.com/office/drawing/2014/main" id="{A0D546AC-E9CD-F54B-A640-972C3EFBA4A1}"/>
              </a:ext>
            </a:extLst>
          </p:cNvPr>
          <p:cNvCxnSpPr>
            <a:cxnSpLocks/>
          </p:cNvCxnSpPr>
          <p:nvPr/>
        </p:nvCxnSpPr>
        <p:spPr>
          <a:xfrm flipH="1">
            <a:off x="4243633" y="6036483"/>
            <a:ext cx="215447" cy="0"/>
          </a:xfrm>
          <a:prstGeom prst="line">
            <a:avLst/>
          </a:prstGeom>
          <a:ln w="15875"/>
          <a:effectLst/>
        </p:spPr>
        <p:style>
          <a:lnRef idx="2">
            <a:schemeClr val="accent1"/>
          </a:lnRef>
          <a:fillRef idx="0">
            <a:schemeClr val="accent1"/>
          </a:fillRef>
          <a:effectRef idx="1">
            <a:schemeClr val="accent1"/>
          </a:effectRef>
          <a:fontRef idx="minor">
            <a:schemeClr val="tx1"/>
          </a:fontRef>
        </p:style>
      </p:cxnSp>
      <p:cxnSp>
        <p:nvCxnSpPr>
          <p:cNvPr id="247" name="Straight Connector 246">
            <a:extLst>
              <a:ext uri="{FF2B5EF4-FFF2-40B4-BE49-F238E27FC236}">
                <a16:creationId xmlns:a16="http://schemas.microsoft.com/office/drawing/2014/main" id="{7BD05723-A3E3-4742-89D0-EC6318EF158C}"/>
              </a:ext>
            </a:extLst>
          </p:cNvPr>
          <p:cNvCxnSpPr>
            <a:cxnSpLocks/>
          </p:cNvCxnSpPr>
          <p:nvPr/>
        </p:nvCxnSpPr>
        <p:spPr>
          <a:xfrm flipH="1">
            <a:off x="4243633" y="6216399"/>
            <a:ext cx="215447" cy="0"/>
          </a:xfrm>
          <a:prstGeom prst="line">
            <a:avLst/>
          </a:prstGeom>
          <a:ln w="158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248" name="Straight Connector 247">
            <a:extLst>
              <a:ext uri="{FF2B5EF4-FFF2-40B4-BE49-F238E27FC236}">
                <a16:creationId xmlns:a16="http://schemas.microsoft.com/office/drawing/2014/main" id="{2A7884CC-FC4D-1241-82B8-AB17791B19DB}"/>
              </a:ext>
            </a:extLst>
          </p:cNvPr>
          <p:cNvCxnSpPr>
            <a:cxnSpLocks/>
          </p:cNvCxnSpPr>
          <p:nvPr/>
        </p:nvCxnSpPr>
        <p:spPr>
          <a:xfrm flipH="1">
            <a:off x="4243633" y="6126441"/>
            <a:ext cx="215447" cy="0"/>
          </a:xfrm>
          <a:prstGeom prst="line">
            <a:avLst/>
          </a:prstGeom>
          <a:ln w="15875">
            <a:solidFill>
              <a:srgbClr val="7030A0"/>
            </a:solidFill>
          </a:ln>
          <a:effectLst/>
        </p:spPr>
        <p:style>
          <a:lnRef idx="2">
            <a:schemeClr val="accent1"/>
          </a:lnRef>
          <a:fillRef idx="0">
            <a:schemeClr val="accent1"/>
          </a:fillRef>
          <a:effectRef idx="1">
            <a:schemeClr val="accent1"/>
          </a:effectRef>
          <a:fontRef idx="minor">
            <a:schemeClr val="tx1"/>
          </a:fontRef>
        </p:style>
      </p:cxnSp>
      <p:cxnSp>
        <p:nvCxnSpPr>
          <p:cNvPr id="249" name="Straight Connector 248">
            <a:extLst>
              <a:ext uri="{FF2B5EF4-FFF2-40B4-BE49-F238E27FC236}">
                <a16:creationId xmlns:a16="http://schemas.microsoft.com/office/drawing/2014/main" id="{CA3E73C2-A8D4-9045-A325-A6AF4DA2FCAF}"/>
              </a:ext>
            </a:extLst>
          </p:cNvPr>
          <p:cNvCxnSpPr>
            <a:cxnSpLocks/>
          </p:cNvCxnSpPr>
          <p:nvPr/>
        </p:nvCxnSpPr>
        <p:spPr>
          <a:xfrm flipH="1">
            <a:off x="4243633" y="6306358"/>
            <a:ext cx="215447" cy="0"/>
          </a:xfrm>
          <a:prstGeom prst="line">
            <a:avLst/>
          </a:prstGeom>
          <a:ln w="15875">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250" name="TextBox 249">
            <a:extLst>
              <a:ext uri="{FF2B5EF4-FFF2-40B4-BE49-F238E27FC236}">
                <a16:creationId xmlns:a16="http://schemas.microsoft.com/office/drawing/2014/main" id="{0E2BF919-92CE-A344-86D3-6DC64083D490}"/>
              </a:ext>
            </a:extLst>
          </p:cNvPr>
          <p:cNvSpPr txBox="1"/>
          <p:nvPr/>
        </p:nvSpPr>
        <p:spPr>
          <a:xfrm>
            <a:off x="3657936" y="3830860"/>
            <a:ext cx="296556" cy="246221"/>
          </a:xfrm>
          <a:prstGeom prst="rect">
            <a:avLst/>
          </a:prstGeom>
          <a:noFill/>
        </p:spPr>
        <p:txBody>
          <a:bodyPr wrap="none" lIns="0" tIns="0" rIns="0" bIns="0" rtlCol="0">
            <a:spAutoFit/>
          </a:bodyPr>
          <a:lstStyle/>
          <a:p>
            <a:pPr algn="ctr"/>
            <a:r>
              <a:rPr lang="en-GB" sz="1600" b="1" dirty="0">
                <a:solidFill>
                  <a:schemeClr val="accent1"/>
                </a:solidFill>
                <a:latin typeface="Arial" panose="020B0604020202020204" pitchFamily="34" charset="0"/>
                <a:ea typeface="Aileron" charset="0"/>
                <a:cs typeface="Arial" panose="020B0604020202020204" pitchFamily="34" charset="0"/>
              </a:rPr>
              <a:t>OS</a:t>
            </a:r>
          </a:p>
        </p:txBody>
      </p:sp>
      <p:sp>
        <p:nvSpPr>
          <p:cNvPr id="251" name="TextBox 250">
            <a:extLst>
              <a:ext uri="{FF2B5EF4-FFF2-40B4-BE49-F238E27FC236}">
                <a16:creationId xmlns:a16="http://schemas.microsoft.com/office/drawing/2014/main" id="{5155A47A-758B-8D4A-9F1C-7DE4D1A3F29D}"/>
              </a:ext>
            </a:extLst>
          </p:cNvPr>
          <p:cNvSpPr txBox="1"/>
          <p:nvPr/>
        </p:nvSpPr>
        <p:spPr>
          <a:xfrm>
            <a:off x="3486591" y="866181"/>
            <a:ext cx="408766" cy="246221"/>
          </a:xfrm>
          <a:prstGeom prst="rect">
            <a:avLst/>
          </a:prstGeom>
          <a:noFill/>
        </p:spPr>
        <p:txBody>
          <a:bodyPr wrap="none" lIns="0" tIns="0" rIns="0" bIns="0" rtlCol="0">
            <a:spAutoFit/>
          </a:bodyPr>
          <a:lstStyle/>
          <a:p>
            <a:pPr algn="ctr"/>
            <a:r>
              <a:rPr lang="en-GB" sz="1600" b="1" dirty="0">
                <a:solidFill>
                  <a:schemeClr val="accent1"/>
                </a:solidFill>
                <a:latin typeface="Arial" panose="020B0604020202020204" pitchFamily="34" charset="0"/>
                <a:ea typeface="Aileron" charset="0"/>
                <a:cs typeface="Arial" panose="020B0604020202020204" pitchFamily="34" charset="0"/>
              </a:rPr>
              <a:t>DFS</a:t>
            </a:r>
          </a:p>
        </p:txBody>
      </p:sp>
      <p:sp>
        <p:nvSpPr>
          <p:cNvPr id="3" name="Content Placeholder 15">
            <a:extLst>
              <a:ext uri="{FF2B5EF4-FFF2-40B4-BE49-F238E27FC236}">
                <a16:creationId xmlns:a16="http://schemas.microsoft.com/office/drawing/2014/main" id="{F9E3BC2C-DD70-006C-4948-E3D0558EED5F}"/>
              </a:ext>
            </a:extLst>
          </p:cNvPr>
          <p:cNvSpPr txBox="1">
            <a:spLocks/>
          </p:cNvSpPr>
          <p:nvPr/>
        </p:nvSpPr>
        <p:spPr>
          <a:xfrm>
            <a:off x="620183" y="6356351"/>
            <a:ext cx="11092441"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900" dirty="0">
                <a:solidFill>
                  <a:schemeClr val="tx2"/>
                </a:solidFill>
              </a:rPr>
              <a:t>DFS, disease-free survival; dMMR, deficient mismatch repair; FLOT, fluorouracil, leucovorin, oxaliplatin and docetaxel; GI, gastrointestinal; MSI-(H), microsatellite instability-(high); MSS, microsatellite stable; OS, overall survival</a:t>
            </a:r>
          </a:p>
          <a:p>
            <a:r>
              <a:rPr lang="en-GB" sz="900" dirty="0">
                <a:solidFill>
                  <a:schemeClr val="tx2"/>
                </a:solidFill>
              </a:rPr>
              <a:t>Pietrantonio F, et al. J Clin Oncol. 2019;37:3392-3400</a:t>
            </a:r>
          </a:p>
        </p:txBody>
      </p:sp>
      <p:sp>
        <p:nvSpPr>
          <p:cNvPr id="4" name="TextBox 3">
            <a:extLst>
              <a:ext uri="{FF2B5EF4-FFF2-40B4-BE49-F238E27FC236}">
                <a16:creationId xmlns:a16="http://schemas.microsoft.com/office/drawing/2014/main" id="{4F818FAD-1789-2DB1-AFD7-547DC09B8E43}"/>
              </a:ext>
            </a:extLst>
          </p:cNvPr>
          <p:cNvSpPr txBox="1"/>
          <p:nvPr/>
        </p:nvSpPr>
        <p:spPr>
          <a:xfrm>
            <a:off x="795798" y="866182"/>
            <a:ext cx="147476" cy="246221"/>
          </a:xfrm>
          <a:prstGeom prst="rect">
            <a:avLst/>
          </a:prstGeom>
          <a:noFill/>
        </p:spPr>
        <p:txBody>
          <a:bodyPr wrap="none" lIns="0" tIns="0" rIns="0" bIns="0" rtlCol="0">
            <a:spAutoFit/>
          </a:bodyPr>
          <a:lstStyle/>
          <a:p>
            <a:pPr algn="ctr"/>
            <a:r>
              <a:rPr lang="en-GB" sz="1600" b="1" dirty="0">
                <a:solidFill>
                  <a:schemeClr val="accent1"/>
                </a:solidFill>
                <a:latin typeface="Arial" panose="020B0604020202020204" pitchFamily="34" charset="0"/>
                <a:ea typeface="Aileron" charset="0"/>
                <a:cs typeface="Arial" panose="020B0604020202020204" pitchFamily="34" charset="0"/>
              </a:rPr>
              <a:t>A</a:t>
            </a:r>
          </a:p>
        </p:txBody>
      </p:sp>
      <p:sp>
        <p:nvSpPr>
          <p:cNvPr id="5" name="TextBox 4">
            <a:extLst>
              <a:ext uri="{FF2B5EF4-FFF2-40B4-BE49-F238E27FC236}">
                <a16:creationId xmlns:a16="http://schemas.microsoft.com/office/drawing/2014/main" id="{C6B6D767-CF5A-1023-09F8-C0C45B52D3A0}"/>
              </a:ext>
            </a:extLst>
          </p:cNvPr>
          <p:cNvSpPr txBox="1"/>
          <p:nvPr/>
        </p:nvSpPr>
        <p:spPr>
          <a:xfrm>
            <a:off x="4546309" y="851656"/>
            <a:ext cx="147476" cy="246221"/>
          </a:xfrm>
          <a:prstGeom prst="rect">
            <a:avLst/>
          </a:prstGeom>
          <a:noFill/>
        </p:spPr>
        <p:txBody>
          <a:bodyPr wrap="none" lIns="0" tIns="0" rIns="0" bIns="0" rtlCol="0">
            <a:spAutoFit/>
          </a:bodyPr>
          <a:lstStyle/>
          <a:p>
            <a:pPr algn="ctr"/>
            <a:r>
              <a:rPr lang="en-GB" sz="1600" b="1" dirty="0">
                <a:solidFill>
                  <a:schemeClr val="accent1"/>
                </a:solidFill>
                <a:latin typeface="Arial" panose="020B0604020202020204" pitchFamily="34" charset="0"/>
                <a:ea typeface="Aileron" charset="0"/>
                <a:cs typeface="Arial" panose="020B0604020202020204" pitchFamily="34" charset="0"/>
              </a:rPr>
              <a:t>B</a:t>
            </a:r>
          </a:p>
        </p:txBody>
      </p:sp>
      <p:sp>
        <p:nvSpPr>
          <p:cNvPr id="7" name="TextBox 6">
            <a:extLst>
              <a:ext uri="{FF2B5EF4-FFF2-40B4-BE49-F238E27FC236}">
                <a16:creationId xmlns:a16="http://schemas.microsoft.com/office/drawing/2014/main" id="{63991AEB-81B9-90F1-F161-ADEA6628F1BF}"/>
              </a:ext>
            </a:extLst>
          </p:cNvPr>
          <p:cNvSpPr txBox="1"/>
          <p:nvPr/>
        </p:nvSpPr>
        <p:spPr>
          <a:xfrm>
            <a:off x="754774" y="3652235"/>
            <a:ext cx="147476" cy="246221"/>
          </a:xfrm>
          <a:prstGeom prst="rect">
            <a:avLst/>
          </a:prstGeom>
          <a:noFill/>
        </p:spPr>
        <p:txBody>
          <a:bodyPr wrap="none" lIns="0" tIns="0" rIns="0" bIns="0" rtlCol="0">
            <a:spAutoFit/>
          </a:bodyPr>
          <a:lstStyle/>
          <a:p>
            <a:pPr algn="ctr"/>
            <a:r>
              <a:rPr lang="en-GB" sz="1600" b="1" dirty="0">
                <a:solidFill>
                  <a:schemeClr val="accent1"/>
                </a:solidFill>
                <a:latin typeface="Arial" panose="020B0604020202020204" pitchFamily="34" charset="0"/>
                <a:ea typeface="Aileron" charset="0"/>
                <a:cs typeface="Arial" panose="020B0604020202020204" pitchFamily="34" charset="0"/>
              </a:rPr>
              <a:t>A</a:t>
            </a:r>
          </a:p>
        </p:txBody>
      </p:sp>
      <p:sp>
        <p:nvSpPr>
          <p:cNvPr id="8" name="TextBox 7">
            <a:extLst>
              <a:ext uri="{FF2B5EF4-FFF2-40B4-BE49-F238E27FC236}">
                <a16:creationId xmlns:a16="http://schemas.microsoft.com/office/drawing/2014/main" id="{F3333ADC-11A6-0AE5-BB08-F02215BFFF0E}"/>
              </a:ext>
            </a:extLst>
          </p:cNvPr>
          <p:cNvSpPr txBox="1"/>
          <p:nvPr/>
        </p:nvSpPr>
        <p:spPr>
          <a:xfrm>
            <a:off x="4548434" y="3693066"/>
            <a:ext cx="147476" cy="246221"/>
          </a:xfrm>
          <a:prstGeom prst="rect">
            <a:avLst/>
          </a:prstGeom>
          <a:noFill/>
        </p:spPr>
        <p:txBody>
          <a:bodyPr wrap="none" lIns="0" tIns="0" rIns="0" bIns="0" rtlCol="0">
            <a:spAutoFit/>
          </a:bodyPr>
          <a:lstStyle/>
          <a:p>
            <a:pPr algn="ctr"/>
            <a:r>
              <a:rPr lang="en-GB" sz="1600" b="1" dirty="0">
                <a:solidFill>
                  <a:schemeClr val="accent1"/>
                </a:solidFill>
                <a:latin typeface="Arial" panose="020B0604020202020204" pitchFamily="34" charset="0"/>
                <a:ea typeface="Aileron" charset="0"/>
                <a:cs typeface="Arial" panose="020B0604020202020204" pitchFamily="34" charset="0"/>
              </a:rPr>
              <a:t>B</a:t>
            </a:r>
          </a:p>
        </p:txBody>
      </p:sp>
    </p:spTree>
    <p:extLst>
      <p:ext uri="{BB962C8B-B14F-4D97-AF65-F5344CB8AC3E}">
        <p14:creationId xmlns:p14="http://schemas.microsoft.com/office/powerpoint/2010/main" val="3549542595"/>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A Case of Localised Gastric Cancer</a:t>
            </a:r>
          </a:p>
        </p:txBody>
      </p:sp>
      <p:sp>
        <p:nvSpPr>
          <p:cNvPr id="3" name="Content Placeholder 2">
            <a:extLst>
              <a:ext uri="{FF2B5EF4-FFF2-40B4-BE49-F238E27FC236}">
                <a16:creationId xmlns:a16="http://schemas.microsoft.com/office/drawing/2014/main" id="{8EB26D01-A2D2-F1DB-2050-0B445B104963}"/>
              </a:ext>
            </a:extLst>
          </p:cNvPr>
          <p:cNvSpPr>
            <a:spLocks noGrp="1"/>
          </p:cNvSpPr>
          <p:nvPr>
            <p:ph sz="quarter" idx="14"/>
          </p:nvPr>
        </p:nvSpPr>
        <p:spPr/>
        <p:txBody>
          <a:bodyPr/>
          <a:lstStyle/>
          <a:p>
            <a:pPr marL="0" indent="0">
              <a:buNone/>
            </a:pPr>
            <a:r>
              <a:rPr lang="en-GB" b="1" dirty="0">
                <a:solidFill>
                  <a:schemeClr val="accent1"/>
                </a:solidFill>
              </a:rPr>
              <a:t>You convince his family that there is a prognostic role for MMR testing.  He looks to his daughter and asks about strategies that might allow for non-operative management.  His daughter says she has 17 trials for this situation.  He declines a trial as he lives out in the country on a farm and it is too far to travel.</a:t>
            </a:r>
          </a:p>
          <a:p>
            <a:pPr marL="0" indent="0">
              <a:buNone/>
            </a:pPr>
            <a:endParaRPr lang="en-GB" dirty="0"/>
          </a:p>
          <a:p>
            <a:pPr marL="0" indent="0" algn="ctr">
              <a:buNone/>
            </a:pPr>
            <a:r>
              <a:rPr lang="en-GB" b="1" dirty="0"/>
              <a:t>What do we know about immunotherapy in localised GEA?</a:t>
            </a:r>
          </a:p>
          <a:p>
            <a:pPr marL="0" indent="0" algn="ctr">
              <a:buNone/>
            </a:pPr>
            <a:endParaRPr lang="en-GB" b="1" dirty="0"/>
          </a:p>
          <a:p>
            <a:pPr marL="0" indent="0" algn="ctr">
              <a:buNone/>
            </a:pPr>
            <a:r>
              <a:rPr lang="en-GB" b="1" dirty="0"/>
              <a:t>Is there a path toward non-operative management?</a:t>
            </a:r>
          </a:p>
          <a:p>
            <a:pPr marL="0" indent="0" algn="ctr">
              <a:buNone/>
            </a:pPr>
            <a:endParaRPr lang="en-GB" b="1" dirty="0"/>
          </a:p>
          <a:p>
            <a:endParaRPr lang="en-GB" dirty="0"/>
          </a:p>
          <a:p>
            <a:endParaRPr lang="en-GB" dirty="0"/>
          </a:p>
          <a:p>
            <a:endParaRPr lang="en-GB" dirty="0"/>
          </a:p>
        </p:txBody>
      </p:sp>
      <p:sp>
        <p:nvSpPr>
          <p:cNvPr id="4" name="Content Placeholder 15">
            <a:extLst>
              <a:ext uri="{FF2B5EF4-FFF2-40B4-BE49-F238E27FC236}">
                <a16:creationId xmlns:a16="http://schemas.microsoft.com/office/drawing/2014/main" id="{EEA00F45-3E80-873B-B771-6EAF9D1FA7C2}"/>
              </a:ext>
            </a:extLst>
          </p:cNvPr>
          <p:cNvSpPr txBox="1">
            <a:spLocks/>
          </p:cNvSpPr>
          <p:nvPr/>
        </p:nvSpPr>
        <p:spPr>
          <a:xfrm>
            <a:off x="620183" y="6356351"/>
            <a:ext cx="11092441"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GEA, gastroesophageal adenocarcinoma; MMR, mismatch repair </a:t>
            </a:r>
          </a:p>
        </p:txBody>
      </p:sp>
    </p:spTree>
    <p:extLst>
      <p:ext uri="{BB962C8B-B14F-4D97-AF65-F5344CB8AC3E}">
        <p14:creationId xmlns:p14="http://schemas.microsoft.com/office/powerpoint/2010/main" val="3190882039"/>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263352" y="150037"/>
            <a:ext cx="10963199" cy="864000"/>
          </a:xfrm>
        </p:spPr>
        <p:txBody>
          <a:bodyPr/>
          <a:lstStyle/>
          <a:p>
            <a:r>
              <a:rPr lang="en-US" dirty="0"/>
              <a:t>Poll QUESTION #2</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a:xfrm>
            <a:off x="119336" y="692696"/>
            <a:ext cx="12072664" cy="2880320"/>
          </a:xfrm>
        </p:spPr>
        <p:txBody>
          <a:bodyPr>
            <a:normAutofit/>
          </a:bodyPr>
          <a:lstStyle/>
          <a:p>
            <a:pPr marL="0" indent="0">
              <a:buNone/>
            </a:pPr>
            <a:r>
              <a:rPr lang="en-GB" b="1" dirty="0">
                <a:solidFill>
                  <a:schemeClr val="accent1"/>
                </a:solidFill>
              </a:rPr>
              <a:t>Which of the following is most accurate statement about immune checkpoint inhibitors (ICIs) in dMMR/MSI-H non-metastatic gastroesophageal adenocarcinomas?</a:t>
            </a:r>
            <a:br>
              <a:rPr lang="en-GB" b="1" dirty="0">
                <a:solidFill>
                  <a:schemeClr val="accent1"/>
                </a:solidFill>
              </a:rPr>
            </a:br>
            <a:endParaRPr lang="en-GB" b="1" dirty="0">
              <a:solidFill>
                <a:schemeClr val="accent1"/>
              </a:solidFill>
            </a:endParaRPr>
          </a:p>
          <a:p>
            <a:pPr marL="457200" indent="-457200">
              <a:buFont typeface="+mj-lt"/>
              <a:buAutoNum type="alphaLcParenR"/>
            </a:pPr>
            <a:r>
              <a:rPr lang="en-GB" dirty="0"/>
              <a:t>Neoadjuvant ICI therapy is included in ESMO and NCCN guidelines</a:t>
            </a:r>
          </a:p>
          <a:p>
            <a:pPr marL="457200" indent="-457200">
              <a:buFont typeface="+mj-lt"/>
              <a:buAutoNum type="alphaLcParenR"/>
            </a:pPr>
            <a:r>
              <a:rPr lang="en-GB" dirty="0"/>
              <a:t>Neoadjuvant ICI therapy is associated with pathologic complete response in ~85% of patients</a:t>
            </a:r>
          </a:p>
          <a:p>
            <a:pPr marL="457200" indent="-457200">
              <a:buFont typeface="+mj-lt"/>
              <a:buAutoNum type="alphaLcParenR"/>
            </a:pPr>
            <a:r>
              <a:rPr lang="en-GB" dirty="0"/>
              <a:t>Randomised </a:t>
            </a:r>
            <a:r>
              <a:rPr lang="en-GB" dirty="0">
                <a:solidFill>
                  <a:schemeClr val="tx2"/>
                </a:solidFill>
              </a:rPr>
              <a:t>Phase 2 </a:t>
            </a:r>
            <a:r>
              <a:rPr lang="en-GB" dirty="0"/>
              <a:t>data suggest highly favourable outcomes with neoadjuvant ICIs</a:t>
            </a:r>
          </a:p>
          <a:p>
            <a:pPr marL="457200" indent="-457200">
              <a:buFont typeface="+mj-lt"/>
              <a:buAutoNum type="alphaLcParenR"/>
            </a:pPr>
            <a:r>
              <a:rPr lang="en-GB" b="1" dirty="0">
                <a:solidFill>
                  <a:schemeClr val="accent1"/>
                </a:solidFill>
              </a:rPr>
              <a:t>Neoadjuvant ICI therapy is associated with pathologic complete response in ~60% of patients</a:t>
            </a:r>
            <a:r>
              <a:rPr lang="en-GB" dirty="0">
                <a:solidFill>
                  <a:schemeClr val="accent2"/>
                </a:solidFill>
              </a:rPr>
              <a:t>✅</a:t>
            </a:r>
          </a:p>
          <a:p>
            <a:pPr marL="457200" indent="-457200">
              <a:buFont typeface="+mj-lt"/>
              <a:buAutoNum type="alphaLcParenR"/>
            </a:pPr>
            <a:endParaRPr lang="en-GB" b="1" dirty="0">
              <a:solidFill>
                <a:schemeClr val="accent1"/>
              </a:solidFill>
            </a:endParaRP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356351"/>
            <a:ext cx="11236457"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dMMR, deficient mismatch repair; ESMO, European Medical Society for Medical Oncology; MSI-H, microsatellite instability-high; NCCN, National Comprehensive Cancer Network</a:t>
            </a:r>
          </a:p>
        </p:txBody>
      </p:sp>
      <p:graphicFrame>
        <p:nvGraphicFramePr>
          <p:cNvPr id="6" name="Chart 5">
            <a:extLst>
              <a:ext uri="{FF2B5EF4-FFF2-40B4-BE49-F238E27FC236}">
                <a16:creationId xmlns:a16="http://schemas.microsoft.com/office/drawing/2014/main" id="{56FE660D-AB47-4146-F33F-A2042ECFE0E3}"/>
              </a:ext>
            </a:extLst>
          </p:cNvPr>
          <p:cNvGraphicFramePr/>
          <p:nvPr/>
        </p:nvGraphicFramePr>
        <p:xfrm>
          <a:off x="2423592" y="3169386"/>
          <a:ext cx="6696744" cy="35520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94805292"/>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Why ICI in </a:t>
            </a:r>
            <a:r>
              <a:rPr lang="en-GB" cap="none" dirty="0"/>
              <a:t>d</a:t>
            </a:r>
            <a:r>
              <a:rPr lang="en-GB" dirty="0"/>
              <a:t>MMR and MSI in Localised GEA</a:t>
            </a:r>
          </a:p>
        </p:txBody>
      </p:sp>
      <p:pic>
        <p:nvPicPr>
          <p:cNvPr id="27" name="Content Placeholder 5">
            <a:extLst>
              <a:ext uri="{FF2B5EF4-FFF2-40B4-BE49-F238E27FC236}">
                <a16:creationId xmlns:a16="http://schemas.microsoft.com/office/drawing/2014/main" id="{16944111-1EF8-D044-B442-D30699A7F83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16402" t="57146" r="15582" b="9255"/>
          <a:stretch/>
        </p:blipFill>
        <p:spPr>
          <a:xfrm>
            <a:off x="3002145" y="3764805"/>
            <a:ext cx="6263236" cy="1976857"/>
          </a:xfrm>
          <a:prstGeom prst="rect">
            <a:avLst/>
          </a:prstGeom>
        </p:spPr>
      </p:pic>
      <p:sp>
        <p:nvSpPr>
          <p:cNvPr id="31" name="Rectangle 30">
            <a:extLst>
              <a:ext uri="{FF2B5EF4-FFF2-40B4-BE49-F238E27FC236}">
                <a16:creationId xmlns:a16="http://schemas.microsoft.com/office/drawing/2014/main" id="{C009FBCA-2B63-0941-9DE9-41660C6068C3}"/>
              </a:ext>
            </a:extLst>
          </p:cNvPr>
          <p:cNvSpPr/>
          <p:nvPr/>
        </p:nvSpPr>
        <p:spPr>
          <a:xfrm>
            <a:off x="6311535" y="3777172"/>
            <a:ext cx="1284515" cy="193094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3" name="TextBox 32">
            <a:extLst>
              <a:ext uri="{FF2B5EF4-FFF2-40B4-BE49-F238E27FC236}">
                <a16:creationId xmlns:a16="http://schemas.microsoft.com/office/drawing/2014/main" id="{E05741F0-F57A-2241-B0C1-6C0F8A97405F}"/>
              </a:ext>
            </a:extLst>
          </p:cNvPr>
          <p:cNvSpPr txBox="1"/>
          <p:nvPr/>
        </p:nvSpPr>
        <p:spPr>
          <a:xfrm>
            <a:off x="4283088" y="3469667"/>
            <a:ext cx="3791102"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Proposed rationale for neoadjuvant immunotherapy</a:t>
            </a:r>
          </a:p>
        </p:txBody>
      </p:sp>
      <p:sp>
        <p:nvSpPr>
          <p:cNvPr id="34" name="TextBox 33">
            <a:extLst>
              <a:ext uri="{FF2B5EF4-FFF2-40B4-BE49-F238E27FC236}">
                <a16:creationId xmlns:a16="http://schemas.microsoft.com/office/drawing/2014/main" id="{638D0102-ED90-CB47-8B20-25F0F709A9A7}"/>
              </a:ext>
            </a:extLst>
          </p:cNvPr>
          <p:cNvSpPr txBox="1"/>
          <p:nvPr/>
        </p:nvSpPr>
        <p:spPr>
          <a:xfrm>
            <a:off x="2979776" y="2951525"/>
            <a:ext cx="1298432" cy="369332"/>
          </a:xfrm>
          <a:prstGeom prst="rect">
            <a:avLst/>
          </a:prstGeom>
          <a:noFill/>
        </p:spPr>
        <p:txBody>
          <a:bodyPr wrap="none" lIns="0" tIns="0" rIns="0" bIns="0" rtlCol="0">
            <a:spAutoFit/>
          </a:bodyPr>
          <a:lstStyle/>
          <a:p>
            <a:pPr algn="ctr"/>
            <a:r>
              <a:rPr lang="en-GB" sz="1200" b="1" dirty="0">
                <a:solidFill>
                  <a:schemeClr val="accent1"/>
                </a:solidFill>
                <a:latin typeface="Arial" panose="020B0604020202020204" pitchFamily="34" charset="0"/>
                <a:ea typeface="Aileron" charset="0"/>
                <a:cs typeface="Arial" panose="020B0604020202020204" pitchFamily="34" charset="0"/>
              </a:rPr>
              <a:t>Surgeon removes</a:t>
            </a:r>
            <a:br>
              <a:rPr lang="en-GB" sz="1200" b="1" dirty="0">
                <a:solidFill>
                  <a:schemeClr val="accent1"/>
                </a:solidFill>
                <a:latin typeface="Arial" panose="020B0604020202020204" pitchFamily="34" charset="0"/>
                <a:ea typeface="Aileron" charset="0"/>
                <a:cs typeface="Arial" panose="020B0604020202020204" pitchFamily="34" charset="0"/>
              </a:rPr>
            </a:br>
            <a:r>
              <a:rPr lang="en-GB" sz="1200" b="1" dirty="0">
                <a:solidFill>
                  <a:schemeClr val="accent1"/>
                </a:solidFill>
                <a:latin typeface="Arial" panose="020B0604020202020204" pitchFamily="34" charset="0"/>
                <a:ea typeface="Aileron" charset="0"/>
                <a:cs typeface="Arial" panose="020B0604020202020204" pitchFamily="34" charset="0"/>
              </a:rPr>
              <a:t>tumour</a:t>
            </a:r>
          </a:p>
        </p:txBody>
      </p:sp>
      <p:sp>
        <p:nvSpPr>
          <p:cNvPr id="35" name="TextBox 34">
            <a:extLst>
              <a:ext uri="{FF2B5EF4-FFF2-40B4-BE49-F238E27FC236}">
                <a16:creationId xmlns:a16="http://schemas.microsoft.com/office/drawing/2014/main" id="{357BDDEC-5B07-184E-A839-48681A7E23D1}"/>
              </a:ext>
            </a:extLst>
          </p:cNvPr>
          <p:cNvSpPr txBox="1"/>
          <p:nvPr/>
        </p:nvSpPr>
        <p:spPr>
          <a:xfrm>
            <a:off x="4855537" y="2951525"/>
            <a:ext cx="886460"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Immunotherapy</a:t>
            </a:r>
          </a:p>
        </p:txBody>
      </p:sp>
      <p:sp>
        <p:nvSpPr>
          <p:cNvPr id="36" name="TextBox 35">
            <a:extLst>
              <a:ext uri="{FF2B5EF4-FFF2-40B4-BE49-F238E27FC236}">
                <a16:creationId xmlns:a16="http://schemas.microsoft.com/office/drawing/2014/main" id="{F5C92CAC-BFCA-CB4C-8241-D8F7BEEAA09E}"/>
              </a:ext>
            </a:extLst>
          </p:cNvPr>
          <p:cNvSpPr txBox="1"/>
          <p:nvPr/>
        </p:nvSpPr>
        <p:spPr>
          <a:xfrm>
            <a:off x="7765678" y="2951525"/>
            <a:ext cx="1697581"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Fewer, and less-diverse,</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T cells search for tumour cells</a:t>
            </a:r>
          </a:p>
        </p:txBody>
      </p:sp>
      <p:sp>
        <p:nvSpPr>
          <p:cNvPr id="37" name="TextBox 36">
            <a:extLst>
              <a:ext uri="{FF2B5EF4-FFF2-40B4-BE49-F238E27FC236}">
                <a16:creationId xmlns:a16="http://schemas.microsoft.com/office/drawing/2014/main" id="{0DD1C19B-A642-664C-875B-C46376CC1062}"/>
              </a:ext>
            </a:extLst>
          </p:cNvPr>
          <p:cNvSpPr txBox="1"/>
          <p:nvPr/>
        </p:nvSpPr>
        <p:spPr>
          <a:xfrm>
            <a:off x="6496528" y="2951525"/>
            <a:ext cx="928139"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Activation of few</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different T cells</a:t>
            </a:r>
          </a:p>
        </p:txBody>
      </p:sp>
      <p:pic>
        <p:nvPicPr>
          <p:cNvPr id="42" name="Picture 41">
            <a:extLst>
              <a:ext uri="{FF2B5EF4-FFF2-40B4-BE49-F238E27FC236}">
                <a16:creationId xmlns:a16="http://schemas.microsoft.com/office/drawing/2014/main" id="{CA15DB6A-08E4-6843-B4BA-6C5D0EFFE1AB}"/>
              </a:ext>
            </a:extLst>
          </p:cNvPr>
          <p:cNvPicPr>
            <a:picLocks noChangeAspect="1"/>
          </p:cNvPicPr>
          <p:nvPr/>
        </p:nvPicPr>
        <p:blipFill>
          <a:blip r:embed="rId4">
            <a:alphaModFix amt="52000"/>
          </a:blip>
          <a:stretch>
            <a:fillRect/>
          </a:stretch>
        </p:blipFill>
        <p:spPr>
          <a:xfrm>
            <a:off x="1691403" y="3469667"/>
            <a:ext cx="1061628" cy="2444963"/>
          </a:xfrm>
          <a:prstGeom prst="rect">
            <a:avLst/>
          </a:prstGeom>
        </p:spPr>
      </p:pic>
      <p:sp>
        <p:nvSpPr>
          <p:cNvPr id="48" name="Freeform 47">
            <a:extLst>
              <a:ext uri="{FF2B5EF4-FFF2-40B4-BE49-F238E27FC236}">
                <a16:creationId xmlns:a16="http://schemas.microsoft.com/office/drawing/2014/main" id="{DFE6656D-8140-D14E-B29C-491C9E59BAF1}"/>
              </a:ext>
            </a:extLst>
          </p:cNvPr>
          <p:cNvSpPr/>
          <p:nvPr/>
        </p:nvSpPr>
        <p:spPr>
          <a:xfrm>
            <a:off x="2054973" y="4464933"/>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9" name="Freeform 48">
            <a:extLst>
              <a:ext uri="{FF2B5EF4-FFF2-40B4-BE49-F238E27FC236}">
                <a16:creationId xmlns:a16="http://schemas.microsoft.com/office/drawing/2014/main" id="{8C44516C-367D-8C47-913F-CCF0A9ABEB90}"/>
              </a:ext>
            </a:extLst>
          </p:cNvPr>
          <p:cNvSpPr/>
          <p:nvPr/>
        </p:nvSpPr>
        <p:spPr>
          <a:xfrm>
            <a:off x="2301286" y="4840256"/>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0" name="Freeform 49">
            <a:extLst>
              <a:ext uri="{FF2B5EF4-FFF2-40B4-BE49-F238E27FC236}">
                <a16:creationId xmlns:a16="http://schemas.microsoft.com/office/drawing/2014/main" id="{063F345B-62FA-BA42-AC37-45B4AE15911E}"/>
              </a:ext>
            </a:extLst>
          </p:cNvPr>
          <p:cNvSpPr/>
          <p:nvPr/>
        </p:nvSpPr>
        <p:spPr>
          <a:xfrm>
            <a:off x="2195696" y="4065359"/>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1" name="Freeform 50">
            <a:extLst>
              <a:ext uri="{FF2B5EF4-FFF2-40B4-BE49-F238E27FC236}">
                <a16:creationId xmlns:a16="http://schemas.microsoft.com/office/drawing/2014/main" id="{C3F20BDA-41C4-E14B-8FC3-B71CF21A78EB}"/>
              </a:ext>
            </a:extLst>
          </p:cNvPr>
          <p:cNvSpPr/>
          <p:nvPr/>
        </p:nvSpPr>
        <p:spPr>
          <a:xfrm rot="3066389">
            <a:off x="2443210" y="4138714"/>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3" name="Rectangle 52">
            <a:extLst>
              <a:ext uri="{FF2B5EF4-FFF2-40B4-BE49-F238E27FC236}">
                <a16:creationId xmlns:a16="http://schemas.microsoft.com/office/drawing/2014/main" id="{C2148A59-ABDD-1444-860B-8CDF5FF0FC70}"/>
              </a:ext>
            </a:extLst>
          </p:cNvPr>
          <p:cNvSpPr/>
          <p:nvPr/>
        </p:nvSpPr>
        <p:spPr>
          <a:xfrm>
            <a:off x="2424518" y="4109278"/>
            <a:ext cx="140657" cy="155575"/>
          </a:xfrm>
          <a:prstGeom prst="rect">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55" name="Straight Connector 54">
            <a:extLst>
              <a:ext uri="{FF2B5EF4-FFF2-40B4-BE49-F238E27FC236}">
                <a16:creationId xmlns:a16="http://schemas.microsoft.com/office/drawing/2014/main" id="{4410136B-C28A-9F43-ADB0-D10DCC66780B}"/>
              </a:ext>
            </a:extLst>
          </p:cNvPr>
          <p:cNvCxnSpPr>
            <a:cxnSpLocks/>
          </p:cNvCxnSpPr>
          <p:nvPr/>
        </p:nvCxnSpPr>
        <p:spPr>
          <a:xfrm flipH="1">
            <a:off x="2561037" y="3798128"/>
            <a:ext cx="445688" cy="318494"/>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0941F53D-628F-4A42-A5A7-4A151C771DE1}"/>
              </a:ext>
            </a:extLst>
          </p:cNvPr>
          <p:cNvCxnSpPr>
            <a:cxnSpLocks/>
          </p:cNvCxnSpPr>
          <p:nvPr/>
        </p:nvCxnSpPr>
        <p:spPr>
          <a:xfrm flipH="1" flipV="1">
            <a:off x="2554687" y="4278549"/>
            <a:ext cx="458388" cy="1446804"/>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pic>
        <p:nvPicPr>
          <p:cNvPr id="64" name="Picture 63">
            <a:extLst>
              <a:ext uri="{FF2B5EF4-FFF2-40B4-BE49-F238E27FC236}">
                <a16:creationId xmlns:a16="http://schemas.microsoft.com/office/drawing/2014/main" id="{D6A86F4D-CE69-5A4E-83F9-F1A51087A162}"/>
              </a:ext>
            </a:extLst>
          </p:cNvPr>
          <p:cNvPicPr>
            <a:picLocks noChangeAspect="1"/>
          </p:cNvPicPr>
          <p:nvPr/>
        </p:nvPicPr>
        <p:blipFill>
          <a:blip r:embed="rId4">
            <a:alphaModFix amt="52000"/>
          </a:blip>
          <a:stretch>
            <a:fillRect/>
          </a:stretch>
        </p:blipFill>
        <p:spPr>
          <a:xfrm>
            <a:off x="1691403" y="653639"/>
            <a:ext cx="1061628" cy="2444963"/>
          </a:xfrm>
          <a:prstGeom prst="rect">
            <a:avLst/>
          </a:prstGeom>
        </p:spPr>
      </p:pic>
      <p:sp>
        <p:nvSpPr>
          <p:cNvPr id="65" name="Freeform 64">
            <a:extLst>
              <a:ext uri="{FF2B5EF4-FFF2-40B4-BE49-F238E27FC236}">
                <a16:creationId xmlns:a16="http://schemas.microsoft.com/office/drawing/2014/main" id="{1FDCE33C-35A6-284C-87C4-F06C0DAA8568}"/>
              </a:ext>
            </a:extLst>
          </p:cNvPr>
          <p:cNvSpPr/>
          <p:nvPr/>
        </p:nvSpPr>
        <p:spPr>
          <a:xfrm>
            <a:off x="2054973" y="1648905"/>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6" name="Freeform 65">
            <a:extLst>
              <a:ext uri="{FF2B5EF4-FFF2-40B4-BE49-F238E27FC236}">
                <a16:creationId xmlns:a16="http://schemas.microsoft.com/office/drawing/2014/main" id="{3A05568D-EA89-0E44-8230-BA4D8F4C992E}"/>
              </a:ext>
            </a:extLst>
          </p:cNvPr>
          <p:cNvSpPr/>
          <p:nvPr/>
        </p:nvSpPr>
        <p:spPr>
          <a:xfrm>
            <a:off x="2301286" y="2024228"/>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7" name="Freeform 66">
            <a:extLst>
              <a:ext uri="{FF2B5EF4-FFF2-40B4-BE49-F238E27FC236}">
                <a16:creationId xmlns:a16="http://schemas.microsoft.com/office/drawing/2014/main" id="{6F3AFDEE-BD37-0644-B655-2FA3F9ECCF8C}"/>
              </a:ext>
            </a:extLst>
          </p:cNvPr>
          <p:cNvSpPr/>
          <p:nvPr/>
        </p:nvSpPr>
        <p:spPr>
          <a:xfrm>
            <a:off x="2195696" y="1249331"/>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8" name="Freeform 67">
            <a:extLst>
              <a:ext uri="{FF2B5EF4-FFF2-40B4-BE49-F238E27FC236}">
                <a16:creationId xmlns:a16="http://schemas.microsoft.com/office/drawing/2014/main" id="{A8C5A153-2FFE-324E-8D42-D3F540BB4CCA}"/>
              </a:ext>
            </a:extLst>
          </p:cNvPr>
          <p:cNvSpPr/>
          <p:nvPr/>
        </p:nvSpPr>
        <p:spPr>
          <a:xfrm rot="3066389">
            <a:off x="2443210" y="1322686"/>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9" name="Rectangle 68">
            <a:extLst>
              <a:ext uri="{FF2B5EF4-FFF2-40B4-BE49-F238E27FC236}">
                <a16:creationId xmlns:a16="http://schemas.microsoft.com/office/drawing/2014/main" id="{37C86003-EF1A-B142-B82C-73E0FFFA8453}"/>
              </a:ext>
            </a:extLst>
          </p:cNvPr>
          <p:cNvSpPr/>
          <p:nvPr/>
        </p:nvSpPr>
        <p:spPr>
          <a:xfrm>
            <a:off x="2424518" y="1293250"/>
            <a:ext cx="140657" cy="155575"/>
          </a:xfrm>
          <a:prstGeom prst="rect">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72" name="TextBox 71">
            <a:extLst>
              <a:ext uri="{FF2B5EF4-FFF2-40B4-BE49-F238E27FC236}">
                <a16:creationId xmlns:a16="http://schemas.microsoft.com/office/drawing/2014/main" id="{37D8A220-EA57-4447-A0BF-968A24CC348A}"/>
              </a:ext>
            </a:extLst>
          </p:cNvPr>
          <p:cNvSpPr txBox="1"/>
          <p:nvPr/>
        </p:nvSpPr>
        <p:spPr>
          <a:xfrm>
            <a:off x="3180486" y="5775647"/>
            <a:ext cx="886460"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Immunotherapy</a:t>
            </a:r>
          </a:p>
        </p:txBody>
      </p:sp>
      <p:sp>
        <p:nvSpPr>
          <p:cNvPr id="73" name="TextBox 72">
            <a:extLst>
              <a:ext uri="{FF2B5EF4-FFF2-40B4-BE49-F238E27FC236}">
                <a16:creationId xmlns:a16="http://schemas.microsoft.com/office/drawing/2014/main" id="{F6042476-4294-EA46-9629-BEB1425EF952}"/>
              </a:ext>
            </a:extLst>
          </p:cNvPr>
          <p:cNvSpPr txBox="1"/>
          <p:nvPr/>
        </p:nvSpPr>
        <p:spPr>
          <a:xfrm>
            <a:off x="4764570" y="5775647"/>
            <a:ext cx="1041953" cy="307777"/>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Activation of many</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different T cells</a:t>
            </a:r>
          </a:p>
        </p:txBody>
      </p:sp>
      <p:sp>
        <p:nvSpPr>
          <p:cNvPr id="74" name="TextBox 73">
            <a:extLst>
              <a:ext uri="{FF2B5EF4-FFF2-40B4-BE49-F238E27FC236}">
                <a16:creationId xmlns:a16="http://schemas.microsoft.com/office/drawing/2014/main" id="{A02B84F2-75E0-074D-872F-C4854D30C149}"/>
              </a:ext>
            </a:extLst>
          </p:cNvPr>
          <p:cNvSpPr txBox="1"/>
          <p:nvPr/>
        </p:nvSpPr>
        <p:spPr>
          <a:xfrm>
            <a:off x="6321787" y="5751370"/>
            <a:ext cx="1298432" cy="369332"/>
          </a:xfrm>
          <a:prstGeom prst="rect">
            <a:avLst/>
          </a:prstGeom>
          <a:noFill/>
        </p:spPr>
        <p:txBody>
          <a:bodyPr wrap="none" lIns="0" tIns="0" rIns="0" bIns="0" rtlCol="0">
            <a:spAutoFit/>
          </a:bodyPr>
          <a:lstStyle/>
          <a:p>
            <a:pPr algn="ctr"/>
            <a:r>
              <a:rPr lang="en-GB" sz="1200" b="1" dirty="0">
                <a:solidFill>
                  <a:schemeClr val="accent1"/>
                </a:solidFill>
                <a:latin typeface="Arial" panose="020B0604020202020204" pitchFamily="34" charset="0"/>
                <a:ea typeface="Aileron" charset="0"/>
                <a:cs typeface="Arial" panose="020B0604020202020204" pitchFamily="34" charset="0"/>
              </a:rPr>
              <a:t>Surgeon removes</a:t>
            </a:r>
            <a:br>
              <a:rPr lang="en-GB" sz="1200" b="1" dirty="0">
                <a:solidFill>
                  <a:schemeClr val="accent1"/>
                </a:solidFill>
                <a:latin typeface="Arial" panose="020B0604020202020204" pitchFamily="34" charset="0"/>
                <a:ea typeface="Aileron" charset="0"/>
                <a:cs typeface="Arial" panose="020B0604020202020204" pitchFamily="34" charset="0"/>
              </a:rPr>
            </a:br>
            <a:r>
              <a:rPr lang="en-GB" sz="1200" b="1" dirty="0">
                <a:solidFill>
                  <a:schemeClr val="accent1"/>
                </a:solidFill>
                <a:latin typeface="Arial" panose="020B0604020202020204" pitchFamily="34" charset="0"/>
                <a:ea typeface="Aileron" charset="0"/>
                <a:cs typeface="Arial" panose="020B0604020202020204" pitchFamily="34" charset="0"/>
              </a:rPr>
              <a:t>tumour</a:t>
            </a:r>
          </a:p>
        </p:txBody>
      </p:sp>
      <p:sp>
        <p:nvSpPr>
          <p:cNvPr id="75" name="TextBox 74">
            <a:extLst>
              <a:ext uri="{FF2B5EF4-FFF2-40B4-BE49-F238E27FC236}">
                <a16:creationId xmlns:a16="http://schemas.microsoft.com/office/drawing/2014/main" id="{D6F7DFAC-D0A2-4A40-AFD8-71F5FE982F47}"/>
              </a:ext>
            </a:extLst>
          </p:cNvPr>
          <p:cNvSpPr txBox="1"/>
          <p:nvPr/>
        </p:nvSpPr>
        <p:spPr>
          <a:xfrm>
            <a:off x="7997733" y="5775647"/>
            <a:ext cx="1292020" cy="461665"/>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Many more, and</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more-diverse, T cells</a:t>
            </a:r>
            <a:br>
              <a:rPr lang="en-GB" sz="1000" dirty="0">
                <a:latin typeface="Arial" panose="020B0604020202020204" pitchFamily="34" charset="0"/>
                <a:ea typeface="Aileron" charset="0"/>
                <a:cs typeface="Arial" panose="020B0604020202020204" pitchFamily="34" charset="0"/>
              </a:rPr>
            </a:br>
            <a:r>
              <a:rPr lang="en-GB" sz="1000" dirty="0">
                <a:latin typeface="Arial" panose="020B0604020202020204" pitchFamily="34" charset="0"/>
                <a:ea typeface="Aileron" charset="0"/>
                <a:cs typeface="Arial" panose="020B0604020202020204" pitchFamily="34" charset="0"/>
              </a:rPr>
              <a:t>search for tumour cells</a:t>
            </a:r>
          </a:p>
        </p:txBody>
      </p:sp>
      <p:pic>
        <p:nvPicPr>
          <p:cNvPr id="76" name="Content Placeholder 5">
            <a:extLst>
              <a:ext uri="{FF2B5EF4-FFF2-40B4-BE49-F238E27FC236}">
                <a16:creationId xmlns:a16="http://schemas.microsoft.com/office/drawing/2014/main" id="{D8C00A68-9D27-1D47-9E77-1AEC67B1D0D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16370" t="4058" r="15614" b="62345"/>
          <a:stretch/>
        </p:blipFill>
        <p:spPr>
          <a:xfrm>
            <a:off x="2994053" y="948776"/>
            <a:ext cx="6263235" cy="1976733"/>
          </a:xfrm>
          <a:prstGeom prst="rect">
            <a:avLst/>
          </a:prstGeom>
        </p:spPr>
      </p:pic>
      <p:sp>
        <p:nvSpPr>
          <p:cNvPr id="30" name="Rectangle 29">
            <a:extLst>
              <a:ext uri="{FF2B5EF4-FFF2-40B4-BE49-F238E27FC236}">
                <a16:creationId xmlns:a16="http://schemas.microsoft.com/office/drawing/2014/main" id="{13B75FBC-FBDB-874F-99FE-840DBFEE5FBB}"/>
              </a:ext>
            </a:extLst>
          </p:cNvPr>
          <p:cNvSpPr/>
          <p:nvPr/>
        </p:nvSpPr>
        <p:spPr>
          <a:xfrm>
            <a:off x="2993571" y="996846"/>
            <a:ext cx="1284515" cy="1896853"/>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2" name="TextBox 31">
            <a:extLst>
              <a:ext uri="{FF2B5EF4-FFF2-40B4-BE49-F238E27FC236}">
                <a16:creationId xmlns:a16="http://schemas.microsoft.com/office/drawing/2014/main" id="{71C3EBA5-2CFD-8C45-AFF2-4D896E575E76}"/>
              </a:ext>
            </a:extLst>
          </p:cNvPr>
          <p:cNvSpPr txBox="1"/>
          <p:nvPr/>
        </p:nvSpPr>
        <p:spPr>
          <a:xfrm>
            <a:off x="4420145" y="668203"/>
            <a:ext cx="3516988"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Proposed rationale for adjuvant immunotherapy</a:t>
            </a:r>
          </a:p>
        </p:txBody>
      </p:sp>
      <p:cxnSp>
        <p:nvCxnSpPr>
          <p:cNvPr id="70" name="Straight Connector 69">
            <a:extLst>
              <a:ext uri="{FF2B5EF4-FFF2-40B4-BE49-F238E27FC236}">
                <a16:creationId xmlns:a16="http://schemas.microsoft.com/office/drawing/2014/main" id="{3EDF0BAE-90AC-1D4D-870E-102A6B3C9D04}"/>
              </a:ext>
            </a:extLst>
          </p:cNvPr>
          <p:cNvCxnSpPr>
            <a:cxnSpLocks/>
          </p:cNvCxnSpPr>
          <p:nvPr/>
        </p:nvCxnSpPr>
        <p:spPr>
          <a:xfrm flipH="1">
            <a:off x="2561037" y="982100"/>
            <a:ext cx="445688" cy="318494"/>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0B1A4D4E-7A3D-344B-B032-09BC3BE0211C}"/>
              </a:ext>
            </a:extLst>
          </p:cNvPr>
          <p:cNvCxnSpPr>
            <a:cxnSpLocks/>
          </p:cNvCxnSpPr>
          <p:nvPr/>
        </p:nvCxnSpPr>
        <p:spPr>
          <a:xfrm flipH="1" flipV="1">
            <a:off x="2554687" y="1462521"/>
            <a:ext cx="458388" cy="1446804"/>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pic>
        <p:nvPicPr>
          <p:cNvPr id="77" name="Picture 76">
            <a:extLst>
              <a:ext uri="{FF2B5EF4-FFF2-40B4-BE49-F238E27FC236}">
                <a16:creationId xmlns:a16="http://schemas.microsoft.com/office/drawing/2014/main" id="{4A8726E6-467B-3B4D-8F34-D97B0370B60D}"/>
              </a:ext>
            </a:extLst>
          </p:cNvPr>
          <p:cNvPicPr>
            <a:picLocks noChangeAspect="1"/>
          </p:cNvPicPr>
          <p:nvPr/>
        </p:nvPicPr>
        <p:blipFill>
          <a:blip r:embed="rId4">
            <a:alphaModFix amt="52000"/>
          </a:blip>
          <a:stretch>
            <a:fillRect/>
          </a:stretch>
        </p:blipFill>
        <p:spPr>
          <a:xfrm>
            <a:off x="9484033" y="3469667"/>
            <a:ext cx="1061628" cy="2444963"/>
          </a:xfrm>
          <a:prstGeom prst="rect">
            <a:avLst/>
          </a:prstGeom>
        </p:spPr>
      </p:pic>
      <p:sp>
        <p:nvSpPr>
          <p:cNvPr id="78" name="Freeform 77">
            <a:extLst>
              <a:ext uri="{FF2B5EF4-FFF2-40B4-BE49-F238E27FC236}">
                <a16:creationId xmlns:a16="http://schemas.microsoft.com/office/drawing/2014/main" id="{7745CCCD-74B3-A144-BE1B-AF7B30292DF4}"/>
              </a:ext>
            </a:extLst>
          </p:cNvPr>
          <p:cNvSpPr/>
          <p:nvPr/>
        </p:nvSpPr>
        <p:spPr>
          <a:xfrm>
            <a:off x="9847603" y="4464933"/>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79" name="Freeform 78">
            <a:extLst>
              <a:ext uri="{FF2B5EF4-FFF2-40B4-BE49-F238E27FC236}">
                <a16:creationId xmlns:a16="http://schemas.microsoft.com/office/drawing/2014/main" id="{CC8045E8-9E3C-1B41-ADD0-527FA74AD33C}"/>
              </a:ext>
            </a:extLst>
          </p:cNvPr>
          <p:cNvSpPr/>
          <p:nvPr/>
        </p:nvSpPr>
        <p:spPr>
          <a:xfrm>
            <a:off x="10093916" y="4840256"/>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80" name="Freeform 79">
            <a:extLst>
              <a:ext uri="{FF2B5EF4-FFF2-40B4-BE49-F238E27FC236}">
                <a16:creationId xmlns:a16="http://schemas.microsoft.com/office/drawing/2014/main" id="{B8F9BBBF-A85C-5A44-A9FA-70A6F958114B}"/>
              </a:ext>
            </a:extLst>
          </p:cNvPr>
          <p:cNvSpPr/>
          <p:nvPr/>
        </p:nvSpPr>
        <p:spPr>
          <a:xfrm>
            <a:off x="9988326" y="4065359"/>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81" name="Freeform 80">
            <a:extLst>
              <a:ext uri="{FF2B5EF4-FFF2-40B4-BE49-F238E27FC236}">
                <a16:creationId xmlns:a16="http://schemas.microsoft.com/office/drawing/2014/main" id="{5FB03937-E5C4-4744-8AB0-A56A73C8694B}"/>
              </a:ext>
            </a:extLst>
          </p:cNvPr>
          <p:cNvSpPr/>
          <p:nvPr/>
        </p:nvSpPr>
        <p:spPr>
          <a:xfrm rot="3066389">
            <a:off x="10235840" y="4138714"/>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83" name="Picture 82">
            <a:extLst>
              <a:ext uri="{FF2B5EF4-FFF2-40B4-BE49-F238E27FC236}">
                <a16:creationId xmlns:a16="http://schemas.microsoft.com/office/drawing/2014/main" id="{EFEBD1EC-951E-5340-9543-ACE27F4EEB6E}"/>
              </a:ext>
            </a:extLst>
          </p:cNvPr>
          <p:cNvPicPr>
            <a:picLocks noChangeAspect="1"/>
          </p:cNvPicPr>
          <p:nvPr/>
        </p:nvPicPr>
        <p:blipFill>
          <a:blip r:embed="rId4">
            <a:alphaModFix amt="52000"/>
          </a:blip>
          <a:stretch>
            <a:fillRect/>
          </a:stretch>
        </p:blipFill>
        <p:spPr>
          <a:xfrm>
            <a:off x="9484033" y="653639"/>
            <a:ext cx="1061628" cy="2444963"/>
          </a:xfrm>
          <a:prstGeom prst="rect">
            <a:avLst/>
          </a:prstGeom>
        </p:spPr>
      </p:pic>
      <p:sp>
        <p:nvSpPr>
          <p:cNvPr id="84" name="Freeform 83">
            <a:extLst>
              <a:ext uri="{FF2B5EF4-FFF2-40B4-BE49-F238E27FC236}">
                <a16:creationId xmlns:a16="http://schemas.microsoft.com/office/drawing/2014/main" id="{3BCB834E-164D-7F49-997A-1EE85B00D73A}"/>
              </a:ext>
            </a:extLst>
          </p:cNvPr>
          <p:cNvSpPr/>
          <p:nvPr/>
        </p:nvSpPr>
        <p:spPr>
          <a:xfrm>
            <a:off x="9847603" y="1648905"/>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85" name="Freeform 84">
            <a:extLst>
              <a:ext uri="{FF2B5EF4-FFF2-40B4-BE49-F238E27FC236}">
                <a16:creationId xmlns:a16="http://schemas.microsoft.com/office/drawing/2014/main" id="{6ADE1F9E-6C91-CB40-9048-5882B79F1A3A}"/>
              </a:ext>
            </a:extLst>
          </p:cNvPr>
          <p:cNvSpPr/>
          <p:nvPr/>
        </p:nvSpPr>
        <p:spPr>
          <a:xfrm>
            <a:off x="10093916" y="2024228"/>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86" name="Freeform 85">
            <a:extLst>
              <a:ext uri="{FF2B5EF4-FFF2-40B4-BE49-F238E27FC236}">
                <a16:creationId xmlns:a16="http://schemas.microsoft.com/office/drawing/2014/main" id="{8431C32A-BF93-F549-9C17-C555C1699B7A}"/>
              </a:ext>
            </a:extLst>
          </p:cNvPr>
          <p:cNvSpPr/>
          <p:nvPr/>
        </p:nvSpPr>
        <p:spPr>
          <a:xfrm>
            <a:off x="9988326" y="1249331"/>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87" name="Freeform 86">
            <a:extLst>
              <a:ext uri="{FF2B5EF4-FFF2-40B4-BE49-F238E27FC236}">
                <a16:creationId xmlns:a16="http://schemas.microsoft.com/office/drawing/2014/main" id="{9AB2D8D1-1FFE-644A-9E00-7E6659F9C455}"/>
              </a:ext>
            </a:extLst>
          </p:cNvPr>
          <p:cNvSpPr/>
          <p:nvPr/>
        </p:nvSpPr>
        <p:spPr>
          <a:xfrm rot="3066389">
            <a:off x="10235840" y="1322686"/>
            <a:ext cx="100763" cy="92020"/>
          </a:xfrm>
          <a:custGeom>
            <a:avLst/>
            <a:gdLst>
              <a:gd name="connsiteX0" fmla="*/ 54776 w 703754"/>
              <a:gd name="connsiteY0" fmla="*/ 153201 h 642688"/>
              <a:gd name="connsiteX1" fmla="*/ 137326 w 703754"/>
              <a:gd name="connsiteY1" fmla="*/ 99226 h 642688"/>
              <a:gd name="connsiteX2" fmla="*/ 283376 w 703754"/>
              <a:gd name="connsiteY2" fmla="*/ 61126 h 642688"/>
              <a:gd name="connsiteX3" fmla="*/ 356401 w 703754"/>
              <a:gd name="connsiteY3" fmla="*/ 801 h 642688"/>
              <a:gd name="connsiteX4" fmla="*/ 467526 w 703754"/>
              <a:gd name="connsiteY4" fmla="*/ 29376 h 642688"/>
              <a:gd name="connsiteX5" fmla="*/ 499276 w 703754"/>
              <a:gd name="connsiteY5" fmla="*/ 70651 h 642688"/>
              <a:gd name="connsiteX6" fmla="*/ 562776 w 703754"/>
              <a:gd name="connsiteY6" fmla="*/ 67476 h 642688"/>
              <a:gd name="connsiteX7" fmla="*/ 616751 w 703754"/>
              <a:gd name="connsiteY7" fmla="*/ 108751 h 642688"/>
              <a:gd name="connsiteX8" fmla="*/ 619926 w 703754"/>
              <a:gd name="connsiteY8" fmla="*/ 210351 h 642688"/>
              <a:gd name="connsiteX9" fmla="*/ 699301 w 703754"/>
              <a:gd name="connsiteY9" fmla="*/ 245276 h 642688"/>
              <a:gd name="connsiteX10" fmla="*/ 692951 w 703754"/>
              <a:gd name="connsiteY10" fmla="*/ 353226 h 642688"/>
              <a:gd name="connsiteX11" fmla="*/ 686601 w 703754"/>
              <a:gd name="connsiteY11" fmla="*/ 423076 h 642688"/>
              <a:gd name="connsiteX12" fmla="*/ 664376 w 703754"/>
              <a:gd name="connsiteY12" fmla="*/ 537376 h 642688"/>
              <a:gd name="connsiteX13" fmla="*/ 581826 w 703754"/>
              <a:gd name="connsiteY13" fmla="*/ 578651 h 642688"/>
              <a:gd name="connsiteX14" fmla="*/ 508801 w 703754"/>
              <a:gd name="connsiteY14" fmla="*/ 642151 h 642688"/>
              <a:gd name="connsiteX15" fmla="*/ 426251 w 703754"/>
              <a:gd name="connsiteY15" fmla="*/ 610401 h 642688"/>
              <a:gd name="connsiteX16" fmla="*/ 353226 w 703754"/>
              <a:gd name="connsiteY16" fmla="*/ 632626 h 642688"/>
              <a:gd name="connsiteX17" fmla="*/ 267501 w 703754"/>
              <a:gd name="connsiteY17" fmla="*/ 591351 h 642688"/>
              <a:gd name="connsiteX18" fmla="*/ 172251 w 703754"/>
              <a:gd name="connsiteY18" fmla="*/ 572301 h 642688"/>
              <a:gd name="connsiteX19" fmla="*/ 105576 w 703754"/>
              <a:gd name="connsiteY19" fmla="*/ 477051 h 642688"/>
              <a:gd name="connsiteX20" fmla="*/ 29376 w 703754"/>
              <a:gd name="connsiteY20" fmla="*/ 426251 h 642688"/>
              <a:gd name="connsiteX21" fmla="*/ 32551 w 703754"/>
              <a:gd name="connsiteY21" fmla="*/ 327826 h 642688"/>
              <a:gd name="connsiteX22" fmla="*/ 801 w 703754"/>
              <a:gd name="connsiteY22" fmla="*/ 223051 h 642688"/>
              <a:gd name="connsiteX23" fmla="*/ 54776 w 703754"/>
              <a:gd name="connsiteY23" fmla="*/ 153201 h 64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3754" h="642688">
                <a:moveTo>
                  <a:pt x="54776" y="153201"/>
                </a:moveTo>
                <a:cubicBezTo>
                  <a:pt x="77530" y="132564"/>
                  <a:pt x="99226" y="114572"/>
                  <a:pt x="137326" y="99226"/>
                </a:cubicBezTo>
                <a:cubicBezTo>
                  <a:pt x="175426" y="83880"/>
                  <a:pt x="246864" y="77530"/>
                  <a:pt x="283376" y="61126"/>
                </a:cubicBezTo>
                <a:cubicBezTo>
                  <a:pt x="319888" y="44722"/>
                  <a:pt x="325709" y="6093"/>
                  <a:pt x="356401" y="801"/>
                </a:cubicBezTo>
                <a:cubicBezTo>
                  <a:pt x="387093" y="-4491"/>
                  <a:pt x="443713" y="17734"/>
                  <a:pt x="467526" y="29376"/>
                </a:cubicBezTo>
                <a:cubicBezTo>
                  <a:pt x="491339" y="41018"/>
                  <a:pt x="483401" y="64301"/>
                  <a:pt x="499276" y="70651"/>
                </a:cubicBezTo>
                <a:cubicBezTo>
                  <a:pt x="515151" y="77001"/>
                  <a:pt x="543197" y="61126"/>
                  <a:pt x="562776" y="67476"/>
                </a:cubicBezTo>
                <a:cubicBezTo>
                  <a:pt x="582355" y="73826"/>
                  <a:pt x="607226" y="84938"/>
                  <a:pt x="616751" y="108751"/>
                </a:cubicBezTo>
                <a:cubicBezTo>
                  <a:pt x="626276" y="132563"/>
                  <a:pt x="606168" y="187597"/>
                  <a:pt x="619926" y="210351"/>
                </a:cubicBezTo>
                <a:cubicBezTo>
                  <a:pt x="633684" y="233105"/>
                  <a:pt x="687130" y="221464"/>
                  <a:pt x="699301" y="245276"/>
                </a:cubicBezTo>
                <a:cubicBezTo>
                  <a:pt x="711472" y="269089"/>
                  <a:pt x="695068" y="323593"/>
                  <a:pt x="692951" y="353226"/>
                </a:cubicBezTo>
                <a:cubicBezTo>
                  <a:pt x="690834" y="382859"/>
                  <a:pt x="691363" y="392385"/>
                  <a:pt x="686601" y="423076"/>
                </a:cubicBezTo>
                <a:cubicBezTo>
                  <a:pt x="681839" y="453767"/>
                  <a:pt x="681838" y="511447"/>
                  <a:pt x="664376" y="537376"/>
                </a:cubicBezTo>
                <a:cubicBezTo>
                  <a:pt x="646914" y="563305"/>
                  <a:pt x="607755" y="561189"/>
                  <a:pt x="581826" y="578651"/>
                </a:cubicBezTo>
                <a:cubicBezTo>
                  <a:pt x="555897" y="596113"/>
                  <a:pt x="534730" y="636859"/>
                  <a:pt x="508801" y="642151"/>
                </a:cubicBezTo>
                <a:cubicBezTo>
                  <a:pt x="482872" y="647443"/>
                  <a:pt x="452180" y="611989"/>
                  <a:pt x="426251" y="610401"/>
                </a:cubicBezTo>
                <a:cubicBezTo>
                  <a:pt x="400322" y="608814"/>
                  <a:pt x="379684" y="635801"/>
                  <a:pt x="353226" y="632626"/>
                </a:cubicBezTo>
                <a:cubicBezTo>
                  <a:pt x="326768" y="629451"/>
                  <a:pt x="297663" y="601405"/>
                  <a:pt x="267501" y="591351"/>
                </a:cubicBezTo>
                <a:cubicBezTo>
                  <a:pt x="237339" y="581297"/>
                  <a:pt x="199238" y="591351"/>
                  <a:pt x="172251" y="572301"/>
                </a:cubicBezTo>
                <a:cubicBezTo>
                  <a:pt x="145264" y="553251"/>
                  <a:pt x="129389" y="501393"/>
                  <a:pt x="105576" y="477051"/>
                </a:cubicBezTo>
                <a:cubicBezTo>
                  <a:pt x="81764" y="452709"/>
                  <a:pt x="41547" y="451122"/>
                  <a:pt x="29376" y="426251"/>
                </a:cubicBezTo>
                <a:cubicBezTo>
                  <a:pt x="17205" y="401380"/>
                  <a:pt x="37313" y="361693"/>
                  <a:pt x="32551" y="327826"/>
                </a:cubicBezTo>
                <a:cubicBezTo>
                  <a:pt x="27789" y="293959"/>
                  <a:pt x="-5549" y="254272"/>
                  <a:pt x="801" y="223051"/>
                </a:cubicBezTo>
                <a:cubicBezTo>
                  <a:pt x="7151" y="191830"/>
                  <a:pt x="32022" y="173838"/>
                  <a:pt x="54776" y="153201"/>
                </a:cubicBezTo>
                <a:close/>
              </a:path>
            </a:pathLst>
          </a:custGeom>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88" name="Rectangle 87">
            <a:extLst>
              <a:ext uri="{FF2B5EF4-FFF2-40B4-BE49-F238E27FC236}">
                <a16:creationId xmlns:a16="http://schemas.microsoft.com/office/drawing/2014/main" id="{623895D4-64D6-6345-8C43-230B33CC4233}"/>
              </a:ext>
            </a:extLst>
          </p:cNvPr>
          <p:cNvSpPr/>
          <p:nvPr/>
        </p:nvSpPr>
        <p:spPr>
          <a:xfrm>
            <a:off x="10217148" y="1293250"/>
            <a:ext cx="140657" cy="155575"/>
          </a:xfrm>
          <a:prstGeom prst="rect">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90" name="Straight Connector 89">
            <a:extLst>
              <a:ext uri="{FF2B5EF4-FFF2-40B4-BE49-F238E27FC236}">
                <a16:creationId xmlns:a16="http://schemas.microsoft.com/office/drawing/2014/main" id="{5F86B6B8-1499-A04C-ADAC-7CA978F98A7B}"/>
              </a:ext>
            </a:extLst>
          </p:cNvPr>
          <p:cNvCxnSpPr>
            <a:cxnSpLocks/>
          </p:cNvCxnSpPr>
          <p:nvPr/>
        </p:nvCxnSpPr>
        <p:spPr>
          <a:xfrm flipV="1">
            <a:off x="9250308" y="4278549"/>
            <a:ext cx="966840" cy="1446805"/>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id="{DC3E14A0-C4DF-1740-A42A-EAC3CC8BDB9C}"/>
              </a:ext>
            </a:extLst>
          </p:cNvPr>
          <p:cNvCxnSpPr>
            <a:cxnSpLocks/>
          </p:cNvCxnSpPr>
          <p:nvPr/>
        </p:nvCxnSpPr>
        <p:spPr>
          <a:xfrm flipH="1" flipV="1">
            <a:off x="9251950" y="987551"/>
            <a:ext cx="958850" cy="314326"/>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89" name="Group 88">
            <a:extLst>
              <a:ext uri="{FF2B5EF4-FFF2-40B4-BE49-F238E27FC236}">
                <a16:creationId xmlns:a16="http://schemas.microsoft.com/office/drawing/2014/main" id="{27A1DB03-83D9-024B-9B31-E3B865150B7D}"/>
              </a:ext>
            </a:extLst>
          </p:cNvPr>
          <p:cNvGrpSpPr/>
          <p:nvPr/>
        </p:nvGrpSpPr>
        <p:grpSpPr>
          <a:xfrm>
            <a:off x="10124298" y="2088279"/>
            <a:ext cx="89638" cy="89637"/>
            <a:chOff x="5302250" y="4707992"/>
            <a:chExt cx="158750" cy="158749"/>
          </a:xfrm>
        </p:grpSpPr>
        <p:sp>
          <p:nvSpPr>
            <p:cNvPr id="45" name="Oval 44">
              <a:extLst>
                <a:ext uri="{FF2B5EF4-FFF2-40B4-BE49-F238E27FC236}">
                  <a16:creationId xmlns:a16="http://schemas.microsoft.com/office/drawing/2014/main" id="{7D12905C-93A4-464D-AE83-9043C1B00DBB}"/>
                </a:ext>
              </a:extLst>
            </p:cNvPr>
            <p:cNvSpPr/>
            <p:nvPr/>
          </p:nvSpPr>
          <p:spPr>
            <a:xfrm>
              <a:off x="5302250" y="4707992"/>
              <a:ext cx="158750" cy="15874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6" name="Oval 45">
              <a:extLst>
                <a:ext uri="{FF2B5EF4-FFF2-40B4-BE49-F238E27FC236}">
                  <a16:creationId xmlns:a16="http://schemas.microsoft.com/office/drawing/2014/main" id="{C3176808-1885-D740-9CA8-78968F38BE4B}"/>
                </a:ext>
              </a:extLst>
            </p:cNvPr>
            <p:cNvSpPr/>
            <p:nvPr/>
          </p:nvSpPr>
          <p:spPr>
            <a:xfrm>
              <a:off x="5337175" y="4736567"/>
              <a:ext cx="101600" cy="10159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00" name="Group 99">
            <a:extLst>
              <a:ext uri="{FF2B5EF4-FFF2-40B4-BE49-F238E27FC236}">
                <a16:creationId xmlns:a16="http://schemas.microsoft.com/office/drawing/2014/main" id="{68912906-60F4-094B-BF15-8DE1E17DF301}"/>
              </a:ext>
            </a:extLst>
          </p:cNvPr>
          <p:cNvGrpSpPr/>
          <p:nvPr/>
        </p:nvGrpSpPr>
        <p:grpSpPr>
          <a:xfrm>
            <a:off x="9862572" y="1716301"/>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01" name="Oval 100">
              <a:extLst>
                <a:ext uri="{FF2B5EF4-FFF2-40B4-BE49-F238E27FC236}">
                  <a16:creationId xmlns:a16="http://schemas.microsoft.com/office/drawing/2014/main" id="{DBAA53B2-3404-314F-BCA2-CD34DB1E623D}"/>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02" name="Oval 101">
              <a:extLst>
                <a:ext uri="{FF2B5EF4-FFF2-40B4-BE49-F238E27FC236}">
                  <a16:creationId xmlns:a16="http://schemas.microsoft.com/office/drawing/2014/main" id="{6841D7A2-8136-1E42-8F69-5974451DBE37}"/>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03" name="Group 102">
            <a:extLst>
              <a:ext uri="{FF2B5EF4-FFF2-40B4-BE49-F238E27FC236}">
                <a16:creationId xmlns:a16="http://schemas.microsoft.com/office/drawing/2014/main" id="{0EA39306-B283-C446-B576-E2282029343B}"/>
              </a:ext>
            </a:extLst>
          </p:cNvPr>
          <p:cNvGrpSpPr/>
          <p:nvPr/>
        </p:nvGrpSpPr>
        <p:grpSpPr>
          <a:xfrm>
            <a:off x="10087098" y="1969967"/>
            <a:ext cx="89638" cy="89637"/>
            <a:chOff x="5302250" y="4707992"/>
            <a:chExt cx="158750" cy="158749"/>
          </a:xfrm>
          <a:gradFill>
            <a:gsLst>
              <a:gs pos="0">
                <a:srgbClr val="00B050"/>
              </a:gs>
              <a:gs pos="49000">
                <a:srgbClr val="92D050"/>
              </a:gs>
              <a:gs pos="100000">
                <a:schemeClr val="bg1"/>
              </a:gs>
            </a:gsLst>
            <a:lin ang="16200000" scaled="0"/>
          </a:gradFill>
        </p:grpSpPr>
        <p:sp>
          <p:nvSpPr>
            <p:cNvPr id="104" name="Oval 103">
              <a:extLst>
                <a:ext uri="{FF2B5EF4-FFF2-40B4-BE49-F238E27FC236}">
                  <a16:creationId xmlns:a16="http://schemas.microsoft.com/office/drawing/2014/main" id="{79F3F0ED-1270-D64B-B0DF-AAB3896121A8}"/>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05" name="Oval 104">
              <a:extLst>
                <a:ext uri="{FF2B5EF4-FFF2-40B4-BE49-F238E27FC236}">
                  <a16:creationId xmlns:a16="http://schemas.microsoft.com/office/drawing/2014/main" id="{AE41AEFC-8527-D648-9525-A79CF87A4CDB}"/>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15" name="Group 114">
            <a:extLst>
              <a:ext uri="{FF2B5EF4-FFF2-40B4-BE49-F238E27FC236}">
                <a16:creationId xmlns:a16="http://schemas.microsoft.com/office/drawing/2014/main" id="{68B339BE-C679-D146-B282-A785B2E0F225}"/>
              </a:ext>
            </a:extLst>
          </p:cNvPr>
          <p:cNvGrpSpPr/>
          <p:nvPr/>
        </p:nvGrpSpPr>
        <p:grpSpPr>
          <a:xfrm>
            <a:off x="10130687" y="4822080"/>
            <a:ext cx="89638" cy="89637"/>
            <a:chOff x="5302250" y="4707992"/>
            <a:chExt cx="158750" cy="158749"/>
          </a:xfrm>
          <a:gradFill>
            <a:gsLst>
              <a:gs pos="0">
                <a:schemeClr val="accent6"/>
              </a:gs>
              <a:gs pos="49000">
                <a:schemeClr val="accent6">
                  <a:lumMod val="60000"/>
                  <a:lumOff val="40000"/>
                </a:schemeClr>
              </a:gs>
              <a:gs pos="100000">
                <a:schemeClr val="bg1"/>
              </a:gs>
            </a:gsLst>
            <a:lin ang="16200000" scaled="0"/>
          </a:gradFill>
        </p:grpSpPr>
        <p:sp>
          <p:nvSpPr>
            <p:cNvPr id="116" name="Oval 115">
              <a:extLst>
                <a:ext uri="{FF2B5EF4-FFF2-40B4-BE49-F238E27FC236}">
                  <a16:creationId xmlns:a16="http://schemas.microsoft.com/office/drawing/2014/main" id="{6CB954E3-7F57-A64C-8EDD-8E9280713C15}"/>
                </a:ext>
              </a:extLst>
            </p:cNvPr>
            <p:cNvSpPr/>
            <p:nvPr/>
          </p:nvSpPr>
          <p:spPr>
            <a:xfrm>
              <a:off x="5302250" y="4707992"/>
              <a:ext cx="158750" cy="158749"/>
            </a:xfrm>
            <a:prstGeom prst="ellipse">
              <a:avLst/>
            </a:prstGeom>
            <a:grpFill/>
            <a:ln w="635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17" name="Oval 116">
              <a:extLst>
                <a:ext uri="{FF2B5EF4-FFF2-40B4-BE49-F238E27FC236}">
                  <a16:creationId xmlns:a16="http://schemas.microsoft.com/office/drawing/2014/main" id="{AFC6E05B-A232-9A4F-B83E-3FFF4880DC30}"/>
                </a:ext>
              </a:extLst>
            </p:cNvPr>
            <p:cNvSpPr/>
            <p:nvPr/>
          </p:nvSpPr>
          <p:spPr>
            <a:xfrm>
              <a:off x="5337175" y="4736567"/>
              <a:ext cx="101600" cy="101599"/>
            </a:xfrm>
            <a:prstGeom prst="ellipse">
              <a:avLst/>
            </a:prstGeom>
            <a:grpFill/>
            <a:ln w="635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18" name="Group 117">
            <a:extLst>
              <a:ext uri="{FF2B5EF4-FFF2-40B4-BE49-F238E27FC236}">
                <a16:creationId xmlns:a16="http://schemas.microsoft.com/office/drawing/2014/main" id="{A7A1D908-F318-4D45-8690-CE6D2FF389B5}"/>
              </a:ext>
            </a:extLst>
          </p:cNvPr>
          <p:cNvGrpSpPr/>
          <p:nvPr/>
        </p:nvGrpSpPr>
        <p:grpSpPr>
          <a:xfrm>
            <a:off x="10098937" y="4898280"/>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19" name="Oval 118">
              <a:extLst>
                <a:ext uri="{FF2B5EF4-FFF2-40B4-BE49-F238E27FC236}">
                  <a16:creationId xmlns:a16="http://schemas.microsoft.com/office/drawing/2014/main" id="{2FE272A4-40D5-C344-932D-98F3F645F718}"/>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20" name="Oval 119">
              <a:extLst>
                <a:ext uri="{FF2B5EF4-FFF2-40B4-BE49-F238E27FC236}">
                  <a16:creationId xmlns:a16="http://schemas.microsoft.com/office/drawing/2014/main" id="{F306DEF4-E82E-014C-8096-6BB33B671CD2}"/>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21" name="Group 120">
            <a:extLst>
              <a:ext uri="{FF2B5EF4-FFF2-40B4-BE49-F238E27FC236}">
                <a16:creationId xmlns:a16="http://schemas.microsoft.com/office/drawing/2014/main" id="{8D871D4F-C77B-7846-B899-B92BE0F7873F}"/>
              </a:ext>
            </a:extLst>
          </p:cNvPr>
          <p:cNvGrpSpPr/>
          <p:nvPr/>
        </p:nvGrpSpPr>
        <p:grpSpPr>
          <a:xfrm>
            <a:off x="9848112" y="5136405"/>
            <a:ext cx="89638" cy="89637"/>
            <a:chOff x="5302250" y="4707992"/>
            <a:chExt cx="158750" cy="158749"/>
          </a:xfrm>
          <a:gradFill>
            <a:gsLst>
              <a:gs pos="0">
                <a:srgbClr val="FFC000"/>
              </a:gs>
              <a:gs pos="100000">
                <a:srgbClr val="FFFF00"/>
              </a:gs>
            </a:gsLst>
            <a:lin ang="16200000" scaled="0"/>
          </a:gradFill>
        </p:grpSpPr>
        <p:sp>
          <p:nvSpPr>
            <p:cNvPr id="122" name="Oval 121">
              <a:extLst>
                <a:ext uri="{FF2B5EF4-FFF2-40B4-BE49-F238E27FC236}">
                  <a16:creationId xmlns:a16="http://schemas.microsoft.com/office/drawing/2014/main" id="{2BA57146-84AA-124D-BA55-C10B8709196A}"/>
                </a:ext>
              </a:extLst>
            </p:cNvPr>
            <p:cNvSpPr/>
            <p:nvPr/>
          </p:nvSpPr>
          <p:spPr>
            <a:xfrm>
              <a:off x="5302250" y="4707992"/>
              <a:ext cx="158750" cy="158749"/>
            </a:xfrm>
            <a:prstGeom prst="ellipse">
              <a:avLst/>
            </a:prstGeom>
            <a:grpFill/>
            <a:ln w="6350">
              <a:solidFill>
                <a:srgbClr val="FFA40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23" name="Oval 122">
              <a:extLst>
                <a:ext uri="{FF2B5EF4-FFF2-40B4-BE49-F238E27FC236}">
                  <a16:creationId xmlns:a16="http://schemas.microsoft.com/office/drawing/2014/main" id="{ADF2A6C2-789D-EF47-B331-A005FBE3E205}"/>
                </a:ext>
              </a:extLst>
            </p:cNvPr>
            <p:cNvSpPr/>
            <p:nvPr/>
          </p:nvSpPr>
          <p:spPr>
            <a:xfrm>
              <a:off x="5337175" y="4736567"/>
              <a:ext cx="101600" cy="101599"/>
            </a:xfrm>
            <a:prstGeom prst="ellipse">
              <a:avLst/>
            </a:prstGeom>
            <a:grpFill/>
            <a:ln w="6350">
              <a:solidFill>
                <a:srgbClr val="FFA40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24" name="Group 123">
            <a:extLst>
              <a:ext uri="{FF2B5EF4-FFF2-40B4-BE49-F238E27FC236}">
                <a16:creationId xmlns:a16="http://schemas.microsoft.com/office/drawing/2014/main" id="{FCFBE2FE-072C-4948-B9BA-8681B0FD0A95}"/>
              </a:ext>
            </a:extLst>
          </p:cNvPr>
          <p:cNvGrpSpPr/>
          <p:nvPr/>
        </p:nvGrpSpPr>
        <p:grpSpPr>
          <a:xfrm>
            <a:off x="9851287" y="4955430"/>
            <a:ext cx="89638" cy="89637"/>
            <a:chOff x="5302250" y="4707992"/>
            <a:chExt cx="158750" cy="158749"/>
          </a:xfrm>
          <a:gradFill>
            <a:gsLst>
              <a:gs pos="0">
                <a:srgbClr val="00B050"/>
              </a:gs>
              <a:gs pos="49000">
                <a:srgbClr val="92D050"/>
              </a:gs>
              <a:gs pos="100000">
                <a:schemeClr val="bg1"/>
              </a:gs>
            </a:gsLst>
            <a:lin ang="16200000" scaled="0"/>
          </a:gradFill>
        </p:grpSpPr>
        <p:sp>
          <p:nvSpPr>
            <p:cNvPr id="125" name="Oval 124">
              <a:extLst>
                <a:ext uri="{FF2B5EF4-FFF2-40B4-BE49-F238E27FC236}">
                  <a16:creationId xmlns:a16="http://schemas.microsoft.com/office/drawing/2014/main" id="{1DB6DC94-16F4-5346-9F46-4012006DBEFD}"/>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26" name="Oval 125">
              <a:extLst>
                <a:ext uri="{FF2B5EF4-FFF2-40B4-BE49-F238E27FC236}">
                  <a16:creationId xmlns:a16="http://schemas.microsoft.com/office/drawing/2014/main" id="{617A6358-A52F-A245-9DA0-D1BB1D15615C}"/>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27" name="Group 126">
            <a:extLst>
              <a:ext uri="{FF2B5EF4-FFF2-40B4-BE49-F238E27FC236}">
                <a16:creationId xmlns:a16="http://schemas.microsoft.com/office/drawing/2014/main" id="{3EE44693-BB15-CD47-80D7-FF31902A732B}"/>
              </a:ext>
            </a:extLst>
          </p:cNvPr>
          <p:cNvGrpSpPr/>
          <p:nvPr/>
        </p:nvGrpSpPr>
        <p:grpSpPr>
          <a:xfrm>
            <a:off x="9908437" y="4425205"/>
            <a:ext cx="89638" cy="89637"/>
            <a:chOff x="5302250" y="4707992"/>
            <a:chExt cx="158750" cy="158749"/>
          </a:xfrm>
          <a:gradFill>
            <a:gsLst>
              <a:gs pos="0">
                <a:schemeClr val="accent3">
                  <a:lumMod val="50000"/>
                </a:schemeClr>
              </a:gs>
              <a:gs pos="49000">
                <a:schemeClr val="bg2">
                  <a:lumMod val="50000"/>
                </a:schemeClr>
              </a:gs>
              <a:gs pos="100000">
                <a:schemeClr val="bg1"/>
              </a:gs>
            </a:gsLst>
            <a:lin ang="16200000" scaled="0"/>
          </a:gradFill>
        </p:grpSpPr>
        <p:sp>
          <p:nvSpPr>
            <p:cNvPr id="128" name="Oval 127">
              <a:extLst>
                <a:ext uri="{FF2B5EF4-FFF2-40B4-BE49-F238E27FC236}">
                  <a16:creationId xmlns:a16="http://schemas.microsoft.com/office/drawing/2014/main" id="{820CCC59-74C6-0840-A350-FFBB68C537F0}"/>
                </a:ext>
              </a:extLst>
            </p:cNvPr>
            <p:cNvSpPr/>
            <p:nvPr/>
          </p:nvSpPr>
          <p:spPr>
            <a:xfrm>
              <a:off x="5302250" y="4707992"/>
              <a:ext cx="158750" cy="158749"/>
            </a:xfrm>
            <a:prstGeom prst="ellipse">
              <a:avLst/>
            </a:prstGeom>
            <a:grpFill/>
            <a:ln w="6350">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29" name="Oval 128">
              <a:extLst>
                <a:ext uri="{FF2B5EF4-FFF2-40B4-BE49-F238E27FC236}">
                  <a16:creationId xmlns:a16="http://schemas.microsoft.com/office/drawing/2014/main" id="{D750F93E-CBBC-6940-BB47-0AF54CF0173A}"/>
                </a:ext>
              </a:extLst>
            </p:cNvPr>
            <p:cNvSpPr/>
            <p:nvPr/>
          </p:nvSpPr>
          <p:spPr>
            <a:xfrm>
              <a:off x="5337175" y="4736567"/>
              <a:ext cx="101600" cy="101599"/>
            </a:xfrm>
            <a:prstGeom prst="ellipse">
              <a:avLst/>
            </a:prstGeom>
            <a:grpFill/>
            <a:ln w="6350">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30" name="Group 129">
            <a:extLst>
              <a:ext uri="{FF2B5EF4-FFF2-40B4-BE49-F238E27FC236}">
                <a16:creationId xmlns:a16="http://schemas.microsoft.com/office/drawing/2014/main" id="{F9ECD94D-2275-564B-8F89-A673312176F5}"/>
              </a:ext>
            </a:extLst>
          </p:cNvPr>
          <p:cNvGrpSpPr/>
          <p:nvPr/>
        </p:nvGrpSpPr>
        <p:grpSpPr>
          <a:xfrm>
            <a:off x="9873512" y="4491880"/>
            <a:ext cx="89638" cy="89637"/>
            <a:chOff x="5302250" y="4707992"/>
            <a:chExt cx="158750" cy="158749"/>
          </a:xfrm>
          <a:gradFill>
            <a:gsLst>
              <a:gs pos="0">
                <a:srgbClr val="00B050"/>
              </a:gs>
              <a:gs pos="49000">
                <a:srgbClr val="92D050"/>
              </a:gs>
              <a:gs pos="100000">
                <a:schemeClr val="bg1"/>
              </a:gs>
            </a:gsLst>
            <a:lin ang="16200000" scaled="0"/>
          </a:gradFill>
        </p:grpSpPr>
        <p:sp>
          <p:nvSpPr>
            <p:cNvPr id="131" name="Oval 130">
              <a:extLst>
                <a:ext uri="{FF2B5EF4-FFF2-40B4-BE49-F238E27FC236}">
                  <a16:creationId xmlns:a16="http://schemas.microsoft.com/office/drawing/2014/main" id="{4FA3E84D-E1C3-BB4F-A17F-1407289829D0}"/>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32" name="Oval 131">
              <a:extLst>
                <a:ext uri="{FF2B5EF4-FFF2-40B4-BE49-F238E27FC236}">
                  <a16:creationId xmlns:a16="http://schemas.microsoft.com/office/drawing/2014/main" id="{37281582-4CE1-C64B-9478-06C0A44A5DB4}"/>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33" name="Group 132">
            <a:extLst>
              <a:ext uri="{FF2B5EF4-FFF2-40B4-BE49-F238E27FC236}">
                <a16:creationId xmlns:a16="http://schemas.microsoft.com/office/drawing/2014/main" id="{A3D2AE3E-10DD-DD43-95BB-6021E3F23B9A}"/>
              </a:ext>
            </a:extLst>
          </p:cNvPr>
          <p:cNvGrpSpPr/>
          <p:nvPr/>
        </p:nvGrpSpPr>
        <p:grpSpPr>
          <a:xfrm>
            <a:off x="9838587" y="4453780"/>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34" name="Oval 133">
              <a:extLst>
                <a:ext uri="{FF2B5EF4-FFF2-40B4-BE49-F238E27FC236}">
                  <a16:creationId xmlns:a16="http://schemas.microsoft.com/office/drawing/2014/main" id="{02CFC2F1-3B4E-2640-AB2B-E8D3B7000898}"/>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35" name="Oval 134">
              <a:extLst>
                <a:ext uri="{FF2B5EF4-FFF2-40B4-BE49-F238E27FC236}">
                  <a16:creationId xmlns:a16="http://schemas.microsoft.com/office/drawing/2014/main" id="{8B80D7D3-251A-5D43-8289-6C1000D62806}"/>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36" name="Group 135">
            <a:extLst>
              <a:ext uri="{FF2B5EF4-FFF2-40B4-BE49-F238E27FC236}">
                <a16:creationId xmlns:a16="http://schemas.microsoft.com/office/drawing/2014/main" id="{9A831FF6-DD58-284B-AB68-9FCFEC56960C}"/>
              </a:ext>
            </a:extLst>
          </p:cNvPr>
          <p:cNvGrpSpPr/>
          <p:nvPr/>
        </p:nvGrpSpPr>
        <p:grpSpPr>
          <a:xfrm>
            <a:off x="9879862" y="4244230"/>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37" name="Oval 136">
              <a:extLst>
                <a:ext uri="{FF2B5EF4-FFF2-40B4-BE49-F238E27FC236}">
                  <a16:creationId xmlns:a16="http://schemas.microsoft.com/office/drawing/2014/main" id="{C7C08A33-F8DF-634C-9EFB-DC5964F567C9}"/>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38" name="Oval 137">
              <a:extLst>
                <a:ext uri="{FF2B5EF4-FFF2-40B4-BE49-F238E27FC236}">
                  <a16:creationId xmlns:a16="http://schemas.microsoft.com/office/drawing/2014/main" id="{FF7D165B-4957-2B49-B68A-07242204D995}"/>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39" name="Group 138">
            <a:extLst>
              <a:ext uri="{FF2B5EF4-FFF2-40B4-BE49-F238E27FC236}">
                <a16:creationId xmlns:a16="http://schemas.microsoft.com/office/drawing/2014/main" id="{8CD22FFA-6A51-A047-8BAF-15561DE58060}"/>
              </a:ext>
            </a:extLst>
          </p:cNvPr>
          <p:cNvGrpSpPr/>
          <p:nvPr/>
        </p:nvGrpSpPr>
        <p:grpSpPr>
          <a:xfrm>
            <a:off x="10219587" y="4171205"/>
            <a:ext cx="89638" cy="89637"/>
            <a:chOff x="5302250" y="4707992"/>
            <a:chExt cx="158750" cy="158749"/>
          </a:xfrm>
          <a:gradFill>
            <a:gsLst>
              <a:gs pos="0">
                <a:srgbClr val="00B050"/>
              </a:gs>
              <a:gs pos="49000">
                <a:srgbClr val="92D050"/>
              </a:gs>
              <a:gs pos="100000">
                <a:schemeClr val="bg1"/>
              </a:gs>
            </a:gsLst>
            <a:lin ang="16200000" scaled="0"/>
          </a:gradFill>
        </p:grpSpPr>
        <p:sp>
          <p:nvSpPr>
            <p:cNvPr id="140" name="Oval 139">
              <a:extLst>
                <a:ext uri="{FF2B5EF4-FFF2-40B4-BE49-F238E27FC236}">
                  <a16:creationId xmlns:a16="http://schemas.microsoft.com/office/drawing/2014/main" id="{3F1BF701-40B5-DD44-8967-60AA8DD8087F}"/>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41" name="Oval 140">
              <a:extLst>
                <a:ext uri="{FF2B5EF4-FFF2-40B4-BE49-F238E27FC236}">
                  <a16:creationId xmlns:a16="http://schemas.microsoft.com/office/drawing/2014/main" id="{E5C37CD3-746E-CB41-B5D0-79053C22141A}"/>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42" name="Group 141">
            <a:extLst>
              <a:ext uri="{FF2B5EF4-FFF2-40B4-BE49-F238E27FC236}">
                <a16:creationId xmlns:a16="http://schemas.microsoft.com/office/drawing/2014/main" id="{8ABD663A-5E0B-B144-8D63-E87A78449CEB}"/>
              </a:ext>
            </a:extLst>
          </p:cNvPr>
          <p:cNvGrpSpPr/>
          <p:nvPr/>
        </p:nvGrpSpPr>
        <p:grpSpPr>
          <a:xfrm>
            <a:off x="10264037" y="4183905"/>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43" name="Oval 142">
              <a:extLst>
                <a:ext uri="{FF2B5EF4-FFF2-40B4-BE49-F238E27FC236}">
                  <a16:creationId xmlns:a16="http://schemas.microsoft.com/office/drawing/2014/main" id="{122477DB-F00F-F149-9DA1-092967E8AEEB}"/>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44" name="Oval 143">
              <a:extLst>
                <a:ext uri="{FF2B5EF4-FFF2-40B4-BE49-F238E27FC236}">
                  <a16:creationId xmlns:a16="http://schemas.microsoft.com/office/drawing/2014/main" id="{47CD9561-A721-9A4F-A10A-8C85E936924F}"/>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45" name="Group 144">
            <a:extLst>
              <a:ext uri="{FF2B5EF4-FFF2-40B4-BE49-F238E27FC236}">
                <a16:creationId xmlns:a16="http://schemas.microsoft.com/office/drawing/2014/main" id="{DA496E06-9C4A-C341-9CD0-C4059ACE9C16}"/>
              </a:ext>
            </a:extLst>
          </p:cNvPr>
          <p:cNvGrpSpPr/>
          <p:nvPr/>
        </p:nvGrpSpPr>
        <p:grpSpPr>
          <a:xfrm>
            <a:off x="10213237" y="4114055"/>
            <a:ext cx="89638" cy="89637"/>
            <a:chOff x="5302250" y="4707992"/>
            <a:chExt cx="158750" cy="158749"/>
          </a:xfrm>
          <a:gradFill>
            <a:gsLst>
              <a:gs pos="0">
                <a:srgbClr val="FFC000"/>
              </a:gs>
              <a:gs pos="100000">
                <a:srgbClr val="FFFF00"/>
              </a:gs>
            </a:gsLst>
            <a:lin ang="16200000" scaled="0"/>
          </a:gradFill>
        </p:grpSpPr>
        <p:sp>
          <p:nvSpPr>
            <p:cNvPr id="146" name="Oval 145">
              <a:extLst>
                <a:ext uri="{FF2B5EF4-FFF2-40B4-BE49-F238E27FC236}">
                  <a16:creationId xmlns:a16="http://schemas.microsoft.com/office/drawing/2014/main" id="{ED5C5F21-DD61-F349-917A-5D4374DBB6A6}"/>
                </a:ext>
              </a:extLst>
            </p:cNvPr>
            <p:cNvSpPr/>
            <p:nvPr/>
          </p:nvSpPr>
          <p:spPr>
            <a:xfrm>
              <a:off x="5302250" y="4707992"/>
              <a:ext cx="158750" cy="158749"/>
            </a:xfrm>
            <a:prstGeom prst="ellipse">
              <a:avLst/>
            </a:prstGeom>
            <a:grpFill/>
            <a:ln w="6350">
              <a:solidFill>
                <a:srgbClr val="FFA40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47" name="Oval 146">
              <a:extLst>
                <a:ext uri="{FF2B5EF4-FFF2-40B4-BE49-F238E27FC236}">
                  <a16:creationId xmlns:a16="http://schemas.microsoft.com/office/drawing/2014/main" id="{38B26943-7B6B-0142-9722-EBFC2EA1E2BC}"/>
                </a:ext>
              </a:extLst>
            </p:cNvPr>
            <p:cNvSpPr/>
            <p:nvPr/>
          </p:nvSpPr>
          <p:spPr>
            <a:xfrm>
              <a:off x="5337175" y="4736567"/>
              <a:ext cx="101600" cy="101599"/>
            </a:xfrm>
            <a:prstGeom prst="ellipse">
              <a:avLst/>
            </a:prstGeom>
            <a:grpFill/>
            <a:ln w="6350">
              <a:solidFill>
                <a:srgbClr val="FFA40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48" name="Group 147">
            <a:extLst>
              <a:ext uri="{FF2B5EF4-FFF2-40B4-BE49-F238E27FC236}">
                <a16:creationId xmlns:a16="http://schemas.microsoft.com/office/drawing/2014/main" id="{EF4F5974-4947-9449-8AF5-E36CB380E831}"/>
              </a:ext>
            </a:extLst>
          </p:cNvPr>
          <p:cNvGrpSpPr/>
          <p:nvPr/>
        </p:nvGrpSpPr>
        <p:grpSpPr>
          <a:xfrm>
            <a:off x="10067187" y="4215655"/>
            <a:ext cx="89638" cy="89637"/>
            <a:chOff x="5302250" y="4707992"/>
            <a:chExt cx="158750" cy="158749"/>
          </a:xfrm>
          <a:gradFill>
            <a:gsLst>
              <a:gs pos="0">
                <a:srgbClr val="00B050"/>
              </a:gs>
              <a:gs pos="49000">
                <a:srgbClr val="92D050"/>
              </a:gs>
              <a:gs pos="100000">
                <a:schemeClr val="bg1"/>
              </a:gs>
            </a:gsLst>
            <a:lin ang="16200000" scaled="0"/>
          </a:gradFill>
        </p:grpSpPr>
        <p:sp>
          <p:nvSpPr>
            <p:cNvPr id="149" name="Oval 148">
              <a:extLst>
                <a:ext uri="{FF2B5EF4-FFF2-40B4-BE49-F238E27FC236}">
                  <a16:creationId xmlns:a16="http://schemas.microsoft.com/office/drawing/2014/main" id="{14462D91-8DD0-0344-BFA7-BB4986DAC04E}"/>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50" name="Oval 149">
              <a:extLst>
                <a:ext uri="{FF2B5EF4-FFF2-40B4-BE49-F238E27FC236}">
                  <a16:creationId xmlns:a16="http://schemas.microsoft.com/office/drawing/2014/main" id="{6962AE05-6D1B-7C4A-BF39-9C2FA6AA39AD}"/>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51" name="Group 150">
            <a:extLst>
              <a:ext uri="{FF2B5EF4-FFF2-40B4-BE49-F238E27FC236}">
                <a16:creationId xmlns:a16="http://schemas.microsoft.com/office/drawing/2014/main" id="{16361785-7670-9D47-935F-A742B460BAFC}"/>
              </a:ext>
            </a:extLst>
          </p:cNvPr>
          <p:cNvGrpSpPr/>
          <p:nvPr/>
        </p:nvGrpSpPr>
        <p:grpSpPr>
          <a:xfrm>
            <a:off x="10098937" y="3888630"/>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52" name="Oval 151">
              <a:extLst>
                <a:ext uri="{FF2B5EF4-FFF2-40B4-BE49-F238E27FC236}">
                  <a16:creationId xmlns:a16="http://schemas.microsoft.com/office/drawing/2014/main" id="{4E335CB2-E8D7-7849-A389-147D10E2DFAF}"/>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53" name="Oval 152">
              <a:extLst>
                <a:ext uri="{FF2B5EF4-FFF2-40B4-BE49-F238E27FC236}">
                  <a16:creationId xmlns:a16="http://schemas.microsoft.com/office/drawing/2014/main" id="{5ECE811B-C388-5545-A775-2E1B1365CCA4}"/>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54" name="Group 153">
            <a:extLst>
              <a:ext uri="{FF2B5EF4-FFF2-40B4-BE49-F238E27FC236}">
                <a16:creationId xmlns:a16="http://schemas.microsoft.com/office/drawing/2014/main" id="{62E7A99C-F3F5-D043-965B-CC8CD67A977A}"/>
              </a:ext>
            </a:extLst>
          </p:cNvPr>
          <p:cNvGrpSpPr/>
          <p:nvPr/>
        </p:nvGrpSpPr>
        <p:grpSpPr>
          <a:xfrm>
            <a:off x="9943362" y="4044205"/>
            <a:ext cx="89638" cy="89637"/>
            <a:chOff x="5302250" y="4707992"/>
            <a:chExt cx="158750" cy="158749"/>
          </a:xfrm>
        </p:grpSpPr>
        <p:sp>
          <p:nvSpPr>
            <p:cNvPr id="155" name="Oval 154">
              <a:extLst>
                <a:ext uri="{FF2B5EF4-FFF2-40B4-BE49-F238E27FC236}">
                  <a16:creationId xmlns:a16="http://schemas.microsoft.com/office/drawing/2014/main" id="{4E0BBA6F-990D-714B-B805-91F3A1FED7E7}"/>
                </a:ext>
              </a:extLst>
            </p:cNvPr>
            <p:cNvSpPr/>
            <p:nvPr/>
          </p:nvSpPr>
          <p:spPr>
            <a:xfrm>
              <a:off x="5302250" y="4707992"/>
              <a:ext cx="158750" cy="15874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56" name="Oval 155">
              <a:extLst>
                <a:ext uri="{FF2B5EF4-FFF2-40B4-BE49-F238E27FC236}">
                  <a16:creationId xmlns:a16="http://schemas.microsoft.com/office/drawing/2014/main" id="{80E66E8A-F514-8040-A290-44B8C5D9457D}"/>
                </a:ext>
              </a:extLst>
            </p:cNvPr>
            <p:cNvSpPr/>
            <p:nvPr/>
          </p:nvSpPr>
          <p:spPr>
            <a:xfrm>
              <a:off x="5337175" y="4736567"/>
              <a:ext cx="101600" cy="10159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57" name="Group 156">
            <a:extLst>
              <a:ext uri="{FF2B5EF4-FFF2-40B4-BE49-F238E27FC236}">
                <a16:creationId xmlns:a16="http://schemas.microsoft.com/office/drawing/2014/main" id="{B5EC2A85-9755-854D-B432-6F2E3715B90E}"/>
              </a:ext>
            </a:extLst>
          </p:cNvPr>
          <p:cNvGrpSpPr/>
          <p:nvPr/>
        </p:nvGrpSpPr>
        <p:grpSpPr>
          <a:xfrm>
            <a:off x="9959237" y="4088655"/>
            <a:ext cx="89638" cy="89637"/>
            <a:chOff x="5302250" y="4707992"/>
            <a:chExt cx="158750" cy="158749"/>
          </a:xfrm>
          <a:gradFill>
            <a:gsLst>
              <a:gs pos="0">
                <a:srgbClr val="FFC000"/>
              </a:gs>
              <a:gs pos="100000">
                <a:srgbClr val="FFFF00"/>
              </a:gs>
            </a:gsLst>
            <a:lin ang="16200000" scaled="0"/>
          </a:gradFill>
        </p:grpSpPr>
        <p:sp>
          <p:nvSpPr>
            <p:cNvPr id="158" name="Oval 157">
              <a:extLst>
                <a:ext uri="{FF2B5EF4-FFF2-40B4-BE49-F238E27FC236}">
                  <a16:creationId xmlns:a16="http://schemas.microsoft.com/office/drawing/2014/main" id="{3DD91F68-1A19-7E45-BE1D-182C01E26935}"/>
                </a:ext>
              </a:extLst>
            </p:cNvPr>
            <p:cNvSpPr/>
            <p:nvPr/>
          </p:nvSpPr>
          <p:spPr>
            <a:xfrm>
              <a:off x="5302250" y="4707992"/>
              <a:ext cx="158750" cy="158749"/>
            </a:xfrm>
            <a:prstGeom prst="ellipse">
              <a:avLst/>
            </a:prstGeom>
            <a:grpFill/>
            <a:ln w="6350">
              <a:solidFill>
                <a:srgbClr val="FFA40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59" name="Oval 158">
              <a:extLst>
                <a:ext uri="{FF2B5EF4-FFF2-40B4-BE49-F238E27FC236}">
                  <a16:creationId xmlns:a16="http://schemas.microsoft.com/office/drawing/2014/main" id="{5E1E7490-91BA-B148-AA33-61CD8BE35526}"/>
                </a:ext>
              </a:extLst>
            </p:cNvPr>
            <p:cNvSpPr/>
            <p:nvPr/>
          </p:nvSpPr>
          <p:spPr>
            <a:xfrm>
              <a:off x="5337175" y="4736567"/>
              <a:ext cx="101600" cy="101599"/>
            </a:xfrm>
            <a:prstGeom prst="ellipse">
              <a:avLst/>
            </a:prstGeom>
            <a:grpFill/>
            <a:ln w="6350">
              <a:solidFill>
                <a:srgbClr val="FFA40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63" name="Group 162">
            <a:extLst>
              <a:ext uri="{FF2B5EF4-FFF2-40B4-BE49-F238E27FC236}">
                <a16:creationId xmlns:a16="http://schemas.microsoft.com/office/drawing/2014/main" id="{6F9BE176-7B49-F94D-B8E6-92BFEE00BB05}"/>
              </a:ext>
            </a:extLst>
          </p:cNvPr>
          <p:cNvGrpSpPr/>
          <p:nvPr/>
        </p:nvGrpSpPr>
        <p:grpSpPr>
          <a:xfrm>
            <a:off x="10029087" y="4095005"/>
            <a:ext cx="89638" cy="89637"/>
            <a:chOff x="5302250" y="4707992"/>
            <a:chExt cx="158750" cy="158749"/>
          </a:xfrm>
          <a:gradFill>
            <a:gsLst>
              <a:gs pos="0">
                <a:srgbClr val="FF9300"/>
              </a:gs>
              <a:gs pos="52000">
                <a:srgbClr val="FFAA00"/>
              </a:gs>
              <a:gs pos="100000">
                <a:schemeClr val="bg1"/>
              </a:gs>
            </a:gsLst>
            <a:lin ang="16200000" scaled="0"/>
          </a:gradFill>
        </p:grpSpPr>
        <p:sp>
          <p:nvSpPr>
            <p:cNvPr id="164" name="Oval 163">
              <a:extLst>
                <a:ext uri="{FF2B5EF4-FFF2-40B4-BE49-F238E27FC236}">
                  <a16:creationId xmlns:a16="http://schemas.microsoft.com/office/drawing/2014/main" id="{E826F587-8A94-0242-A1ED-F1AA8EBE5FE0}"/>
                </a:ext>
              </a:extLst>
            </p:cNvPr>
            <p:cNvSpPr/>
            <p:nvPr/>
          </p:nvSpPr>
          <p:spPr>
            <a:xfrm>
              <a:off x="5302250" y="4707992"/>
              <a:ext cx="158750" cy="158749"/>
            </a:xfrm>
            <a:prstGeom prst="ellipse">
              <a:avLst/>
            </a:prstGeom>
            <a:grpFill/>
            <a:ln w="6350">
              <a:solidFill>
                <a:schemeClr val="bg2">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65" name="Oval 164">
              <a:extLst>
                <a:ext uri="{FF2B5EF4-FFF2-40B4-BE49-F238E27FC236}">
                  <a16:creationId xmlns:a16="http://schemas.microsoft.com/office/drawing/2014/main" id="{4C5BD03C-6589-3F48-A95B-D74157C9FA7F}"/>
                </a:ext>
              </a:extLst>
            </p:cNvPr>
            <p:cNvSpPr/>
            <p:nvPr/>
          </p:nvSpPr>
          <p:spPr>
            <a:xfrm>
              <a:off x="5337175" y="4736567"/>
              <a:ext cx="101600" cy="101599"/>
            </a:xfrm>
            <a:prstGeom prst="ellipse">
              <a:avLst/>
            </a:prstGeom>
            <a:grpFill/>
            <a:ln w="6350">
              <a:solidFill>
                <a:schemeClr val="bg2">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66" name="Group 165">
            <a:extLst>
              <a:ext uri="{FF2B5EF4-FFF2-40B4-BE49-F238E27FC236}">
                <a16:creationId xmlns:a16="http://schemas.microsoft.com/office/drawing/2014/main" id="{DE2BF26D-1C08-6E48-985C-7B63D6FDCBC1}"/>
              </a:ext>
            </a:extLst>
          </p:cNvPr>
          <p:cNvGrpSpPr/>
          <p:nvPr/>
        </p:nvGrpSpPr>
        <p:grpSpPr>
          <a:xfrm>
            <a:off x="10048137" y="4676030"/>
            <a:ext cx="89638" cy="89637"/>
            <a:chOff x="5302250" y="4707992"/>
            <a:chExt cx="158750" cy="158749"/>
          </a:xfrm>
          <a:gradFill>
            <a:gsLst>
              <a:gs pos="0">
                <a:srgbClr val="FF9300"/>
              </a:gs>
              <a:gs pos="52000">
                <a:srgbClr val="FFAA00"/>
              </a:gs>
              <a:gs pos="100000">
                <a:schemeClr val="bg1"/>
              </a:gs>
            </a:gsLst>
            <a:lin ang="16200000" scaled="0"/>
          </a:gradFill>
        </p:grpSpPr>
        <p:sp>
          <p:nvSpPr>
            <p:cNvPr id="167" name="Oval 166">
              <a:extLst>
                <a:ext uri="{FF2B5EF4-FFF2-40B4-BE49-F238E27FC236}">
                  <a16:creationId xmlns:a16="http://schemas.microsoft.com/office/drawing/2014/main" id="{66D80A5B-6839-0746-9736-ECF6B948222E}"/>
                </a:ext>
              </a:extLst>
            </p:cNvPr>
            <p:cNvSpPr/>
            <p:nvPr/>
          </p:nvSpPr>
          <p:spPr>
            <a:xfrm>
              <a:off x="5302250" y="4707992"/>
              <a:ext cx="158750" cy="158749"/>
            </a:xfrm>
            <a:prstGeom prst="ellipse">
              <a:avLst/>
            </a:prstGeom>
            <a:grpFill/>
            <a:ln w="6350">
              <a:solidFill>
                <a:schemeClr val="bg2">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68" name="Oval 167">
              <a:extLst>
                <a:ext uri="{FF2B5EF4-FFF2-40B4-BE49-F238E27FC236}">
                  <a16:creationId xmlns:a16="http://schemas.microsoft.com/office/drawing/2014/main" id="{5D77E07B-247F-044B-A7E1-AD0564C6ED5B}"/>
                </a:ext>
              </a:extLst>
            </p:cNvPr>
            <p:cNvSpPr/>
            <p:nvPr/>
          </p:nvSpPr>
          <p:spPr>
            <a:xfrm>
              <a:off x="5337175" y="4736567"/>
              <a:ext cx="101600" cy="101599"/>
            </a:xfrm>
            <a:prstGeom prst="ellipse">
              <a:avLst/>
            </a:prstGeom>
            <a:grpFill/>
            <a:ln w="6350">
              <a:solidFill>
                <a:schemeClr val="bg2">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69" name="Group 168">
            <a:extLst>
              <a:ext uri="{FF2B5EF4-FFF2-40B4-BE49-F238E27FC236}">
                <a16:creationId xmlns:a16="http://schemas.microsoft.com/office/drawing/2014/main" id="{F79BDBCB-0ABD-ED4B-919D-4E98F9307437}"/>
              </a:ext>
            </a:extLst>
          </p:cNvPr>
          <p:cNvGrpSpPr/>
          <p:nvPr/>
        </p:nvGrpSpPr>
        <p:grpSpPr>
          <a:xfrm>
            <a:off x="10092587" y="4523630"/>
            <a:ext cx="89638" cy="89637"/>
            <a:chOff x="5302250" y="4707992"/>
            <a:chExt cx="158750" cy="158749"/>
          </a:xfrm>
        </p:grpSpPr>
        <p:sp>
          <p:nvSpPr>
            <p:cNvPr id="170" name="Oval 169">
              <a:extLst>
                <a:ext uri="{FF2B5EF4-FFF2-40B4-BE49-F238E27FC236}">
                  <a16:creationId xmlns:a16="http://schemas.microsoft.com/office/drawing/2014/main" id="{ADD3A47F-1D55-0448-B73C-9CF8F8A70F58}"/>
                </a:ext>
              </a:extLst>
            </p:cNvPr>
            <p:cNvSpPr/>
            <p:nvPr/>
          </p:nvSpPr>
          <p:spPr>
            <a:xfrm>
              <a:off x="5302250" y="4707992"/>
              <a:ext cx="158750" cy="15874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71" name="Oval 170">
              <a:extLst>
                <a:ext uri="{FF2B5EF4-FFF2-40B4-BE49-F238E27FC236}">
                  <a16:creationId xmlns:a16="http://schemas.microsoft.com/office/drawing/2014/main" id="{E0C7AFC6-2E3D-AD44-92A2-955A66FF18A7}"/>
                </a:ext>
              </a:extLst>
            </p:cNvPr>
            <p:cNvSpPr/>
            <p:nvPr/>
          </p:nvSpPr>
          <p:spPr>
            <a:xfrm>
              <a:off x="5337175" y="4736567"/>
              <a:ext cx="101600" cy="10159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72" name="Group 171">
            <a:extLst>
              <a:ext uri="{FF2B5EF4-FFF2-40B4-BE49-F238E27FC236}">
                <a16:creationId xmlns:a16="http://schemas.microsoft.com/office/drawing/2014/main" id="{F80CC289-07EA-B14C-966C-8A44F870394B}"/>
              </a:ext>
            </a:extLst>
          </p:cNvPr>
          <p:cNvGrpSpPr/>
          <p:nvPr/>
        </p:nvGrpSpPr>
        <p:grpSpPr>
          <a:xfrm>
            <a:off x="10060798" y="1777129"/>
            <a:ext cx="89638" cy="89637"/>
            <a:chOff x="5302250" y="4707992"/>
            <a:chExt cx="158750" cy="158749"/>
          </a:xfrm>
        </p:grpSpPr>
        <p:sp>
          <p:nvSpPr>
            <p:cNvPr id="173" name="Oval 172">
              <a:extLst>
                <a:ext uri="{FF2B5EF4-FFF2-40B4-BE49-F238E27FC236}">
                  <a16:creationId xmlns:a16="http://schemas.microsoft.com/office/drawing/2014/main" id="{2797BD0D-B43F-2B4A-AA14-DC77047FD5A8}"/>
                </a:ext>
              </a:extLst>
            </p:cNvPr>
            <p:cNvSpPr/>
            <p:nvPr/>
          </p:nvSpPr>
          <p:spPr>
            <a:xfrm>
              <a:off x="5302250" y="4707992"/>
              <a:ext cx="158750" cy="15874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74" name="Oval 173">
              <a:extLst>
                <a:ext uri="{FF2B5EF4-FFF2-40B4-BE49-F238E27FC236}">
                  <a16:creationId xmlns:a16="http://schemas.microsoft.com/office/drawing/2014/main" id="{7BC60610-0A69-2342-B292-384B4D9B4F54}"/>
                </a:ext>
              </a:extLst>
            </p:cNvPr>
            <p:cNvSpPr/>
            <p:nvPr/>
          </p:nvSpPr>
          <p:spPr>
            <a:xfrm>
              <a:off x="5337175" y="4736567"/>
              <a:ext cx="101600" cy="10159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75" name="Group 174">
            <a:extLst>
              <a:ext uri="{FF2B5EF4-FFF2-40B4-BE49-F238E27FC236}">
                <a16:creationId xmlns:a16="http://schemas.microsoft.com/office/drawing/2014/main" id="{E89170AF-440F-2A45-AA18-5E427FBBB945}"/>
              </a:ext>
            </a:extLst>
          </p:cNvPr>
          <p:cNvGrpSpPr/>
          <p:nvPr/>
        </p:nvGrpSpPr>
        <p:grpSpPr>
          <a:xfrm>
            <a:off x="9855323" y="1582617"/>
            <a:ext cx="89638" cy="89637"/>
            <a:chOff x="5302250" y="4707992"/>
            <a:chExt cx="158750" cy="158749"/>
          </a:xfrm>
          <a:gradFill>
            <a:gsLst>
              <a:gs pos="0">
                <a:srgbClr val="00B050"/>
              </a:gs>
              <a:gs pos="49000">
                <a:srgbClr val="92D050"/>
              </a:gs>
              <a:gs pos="100000">
                <a:schemeClr val="bg1"/>
              </a:gs>
            </a:gsLst>
            <a:lin ang="16200000" scaled="0"/>
          </a:gradFill>
        </p:grpSpPr>
        <p:sp>
          <p:nvSpPr>
            <p:cNvPr id="176" name="Oval 175">
              <a:extLst>
                <a:ext uri="{FF2B5EF4-FFF2-40B4-BE49-F238E27FC236}">
                  <a16:creationId xmlns:a16="http://schemas.microsoft.com/office/drawing/2014/main" id="{B887B9E8-8FA0-BE4B-B1B9-5E03D9FE40E0}"/>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77" name="Oval 176">
              <a:extLst>
                <a:ext uri="{FF2B5EF4-FFF2-40B4-BE49-F238E27FC236}">
                  <a16:creationId xmlns:a16="http://schemas.microsoft.com/office/drawing/2014/main" id="{D7C1025F-8511-A643-AAAA-90CEEB84ACE5}"/>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78" name="Group 177">
            <a:extLst>
              <a:ext uri="{FF2B5EF4-FFF2-40B4-BE49-F238E27FC236}">
                <a16:creationId xmlns:a16="http://schemas.microsoft.com/office/drawing/2014/main" id="{E48B4718-181E-3F45-B611-367F1A8CFBDC}"/>
              </a:ext>
            </a:extLst>
          </p:cNvPr>
          <p:cNvGrpSpPr/>
          <p:nvPr/>
        </p:nvGrpSpPr>
        <p:grpSpPr>
          <a:xfrm>
            <a:off x="9943323" y="1240554"/>
            <a:ext cx="89638" cy="89637"/>
            <a:chOff x="5302250" y="4707992"/>
            <a:chExt cx="158750" cy="158749"/>
          </a:xfrm>
        </p:grpSpPr>
        <p:sp>
          <p:nvSpPr>
            <p:cNvPr id="179" name="Oval 178">
              <a:extLst>
                <a:ext uri="{FF2B5EF4-FFF2-40B4-BE49-F238E27FC236}">
                  <a16:creationId xmlns:a16="http://schemas.microsoft.com/office/drawing/2014/main" id="{6FBDCF41-2C82-4F46-85B9-77F0B232CC16}"/>
                </a:ext>
              </a:extLst>
            </p:cNvPr>
            <p:cNvSpPr/>
            <p:nvPr/>
          </p:nvSpPr>
          <p:spPr>
            <a:xfrm>
              <a:off x="5302250" y="4707992"/>
              <a:ext cx="158750" cy="15874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80" name="Oval 179">
              <a:extLst>
                <a:ext uri="{FF2B5EF4-FFF2-40B4-BE49-F238E27FC236}">
                  <a16:creationId xmlns:a16="http://schemas.microsoft.com/office/drawing/2014/main" id="{AAF45FCE-E62A-0947-90E1-60C780073F53}"/>
                </a:ext>
              </a:extLst>
            </p:cNvPr>
            <p:cNvSpPr/>
            <p:nvPr/>
          </p:nvSpPr>
          <p:spPr>
            <a:xfrm>
              <a:off x="5337175" y="4736567"/>
              <a:ext cx="101600" cy="101599"/>
            </a:xfrm>
            <a:prstGeom prst="ellipse">
              <a:avLst/>
            </a:pr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w="6350">
              <a:solidFill>
                <a:srgbClr val="7030A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81" name="Group 180">
            <a:extLst>
              <a:ext uri="{FF2B5EF4-FFF2-40B4-BE49-F238E27FC236}">
                <a16:creationId xmlns:a16="http://schemas.microsoft.com/office/drawing/2014/main" id="{3E1273D9-1956-C048-875E-791B08F280F2}"/>
              </a:ext>
            </a:extLst>
          </p:cNvPr>
          <p:cNvGrpSpPr/>
          <p:nvPr/>
        </p:nvGrpSpPr>
        <p:grpSpPr>
          <a:xfrm>
            <a:off x="10261723" y="1255592"/>
            <a:ext cx="89638" cy="89637"/>
            <a:chOff x="5302250" y="4707992"/>
            <a:chExt cx="158750" cy="158749"/>
          </a:xfrm>
          <a:gradFill>
            <a:gsLst>
              <a:gs pos="0">
                <a:srgbClr val="00B050"/>
              </a:gs>
              <a:gs pos="49000">
                <a:srgbClr val="92D050"/>
              </a:gs>
              <a:gs pos="100000">
                <a:schemeClr val="bg1"/>
              </a:gs>
            </a:gsLst>
            <a:lin ang="16200000" scaled="0"/>
          </a:gradFill>
        </p:grpSpPr>
        <p:sp>
          <p:nvSpPr>
            <p:cNvPr id="182" name="Oval 181">
              <a:extLst>
                <a:ext uri="{FF2B5EF4-FFF2-40B4-BE49-F238E27FC236}">
                  <a16:creationId xmlns:a16="http://schemas.microsoft.com/office/drawing/2014/main" id="{34F69355-7BC7-B749-A23A-0D63E2AD3196}"/>
                </a:ext>
              </a:extLst>
            </p:cNvPr>
            <p:cNvSpPr/>
            <p:nvPr/>
          </p:nvSpPr>
          <p:spPr>
            <a:xfrm>
              <a:off x="5302250" y="4707992"/>
              <a:ext cx="158750" cy="15874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83" name="Oval 182">
              <a:extLst>
                <a:ext uri="{FF2B5EF4-FFF2-40B4-BE49-F238E27FC236}">
                  <a16:creationId xmlns:a16="http://schemas.microsoft.com/office/drawing/2014/main" id="{2385A810-1820-D347-B75C-7F7F3D29CE00}"/>
                </a:ext>
              </a:extLst>
            </p:cNvPr>
            <p:cNvSpPr/>
            <p:nvPr/>
          </p:nvSpPr>
          <p:spPr>
            <a:xfrm>
              <a:off x="5337175" y="4736567"/>
              <a:ext cx="101600" cy="101599"/>
            </a:xfrm>
            <a:prstGeom prst="ellipse">
              <a:avLst/>
            </a:prstGeom>
            <a:grpFill/>
            <a:ln w="635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84" name="Group 183">
            <a:extLst>
              <a:ext uri="{FF2B5EF4-FFF2-40B4-BE49-F238E27FC236}">
                <a16:creationId xmlns:a16="http://schemas.microsoft.com/office/drawing/2014/main" id="{F68627BF-EB74-EF45-BE3F-0A1BBF691AD7}"/>
              </a:ext>
            </a:extLst>
          </p:cNvPr>
          <p:cNvGrpSpPr/>
          <p:nvPr/>
        </p:nvGrpSpPr>
        <p:grpSpPr>
          <a:xfrm>
            <a:off x="10224522" y="1360701"/>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85" name="Oval 184">
              <a:extLst>
                <a:ext uri="{FF2B5EF4-FFF2-40B4-BE49-F238E27FC236}">
                  <a16:creationId xmlns:a16="http://schemas.microsoft.com/office/drawing/2014/main" id="{6C4D0F35-7DDD-C143-9570-DEEAEB2603A2}"/>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86" name="Oval 185">
              <a:extLst>
                <a:ext uri="{FF2B5EF4-FFF2-40B4-BE49-F238E27FC236}">
                  <a16:creationId xmlns:a16="http://schemas.microsoft.com/office/drawing/2014/main" id="{FC31B8E8-74FE-C34F-8CD9-82583C6B4E5F}"/>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187" name="Group 186">
            <a:extLst>
              <a:ext uri="{FF2B5EF4-FFF2-40B4-BE49-F238E27FC236}">
                <a16:creationId xmlns:a16="http://schemas.microsoft.com/office/drawing/2014/main" id="{45B864CA-76BE-7443-A370-47D04DADAD3E}"/>
              </a:ext>
            </a:extLst>
          </p:cNvPr>
          <p:cNvGrpSpPr/>
          <p:nvPr/>
        </p:nvGrpSpPr>
        <p:grpSpPr>
          <a:xfrm>
            <a:off x="10053072" y="1449601"/>
            <a:ext cx="89638" cy="89637"/>
            <a:chOff x="5302250" y="4707992"/>
            <a:chExt cx="158750" cy="158749"/>
          </a:xfrm>
          <a:gradFill>
            <a:gsLst>
              <a:gs pos="0">
                <a:schemeClr val="tx2"/>
              </a:gs>
              <a:gs pos="100000">
                <a:schemeClr val="tx2">
                  <a:lumMod val="40000"/>
                  <a:lumOff val="60000"/>
                </a:schemeClr>
              </a:gs>
            </a:gsLst>
            <a:lin ang="16200000" scaled="0"/>
          </a:gradFill>
        </p:grpSpPr>
        <p:sp>
          <p:nvSpPr>
            <p:cNvPr id="188" name="Oval 187">
              <a:extLst>
                <a:ext uri="{FF2B5EF4-FFF2-40B4-BE49-F238E27FC236}">
                  <a16:creationId xmlns:a16="http://schemas.microsoft.com/office/drawing/2014/main" id="{D890DA25-3405-9549-9DEE-07420202C44B}"/>
                </a:ext>
              </a:extLst>
            </p:cNvPr>
            <p:cNvSpPr/>
            <p:nvPr/>
          </p:nvSpPr>
          <p:spPr>
            <a:xfrm>
              <a:off x="5302250" y="4707992"/>
              <a:ext cx="158750" cy="15874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89" name="Oval 188">
              <a:extLst>
                <a:ext uri="{FF2B5EF4-FFF2-40B4-BE49-F238E27FC236}">
                  <a16:creationId xmlns:a16="http://schemas.microsoft.com/office/drawing/2014/main" id="{CAC2D1B9-68F4-B446-89F3-D1ED73EA2C91}"/>
                </a:ext>
              </a:extLst>
            </p:cNvPr>
            <p:cNvSpPr/>
            <p:nvPr/>
          </p:nvSpPr>
          <p:spPr>
            <a:xfrm>
              <a:off x="5337175" y="4736567"/>
              <a:ext cx="101600" cy="101599"/>
            </a:xfrm>
            <a:prstGeom prst="ellipse">
              <a:avLst/>
            </a:prstGeom>
            <a:grpFill/>
            <a:ln w="63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cxnSp>
        <p:nvCxnSpPr>
          <p:cNvPr id="190" name="Straight Connector 189">
            <a:extLst>
              <a:ext uri="{FF2B5EF4-FFF2-40B4-BE49-F238E27FC236}">
                <a16:creationId xmlns:a16="http://schemas.microsoft.com/office/drawing/2014/main" id="{E0C91025-9363-6841-94D8-B81890EDCC5C}"/>
              </a:ext>
            </a:extLst>
          </p:cNvPr>
          <p:cNvCxnSpPr>
            <a:cxnSpLocks/>
          </p:cNvCxnSpPr>
          <p:nvPr/>
        </p:nvCxnSpPr>
        <p:spPr>
          <a:xfrm flipV="1">
            <a:off x="9250308" y="1462521"/>
            <a:ext cx="966840" cy="1446805"/>
          </a:xfrm>
          <a:prstGeom prst="line">
            <a:avLst/>
          </a:prstGeom>
          <a:ln w="12700">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82" name="Rectangle 81">
            <a:extLst>
              <a:ext uri="{FF2B5EF4-FFF2-40B4-BE49-F238E27FC236}">
                <a16:creationId xmlns:a16="http://schemas.microsoft.com/office/drawing/2014/main" id="{F3F9B4E3-0EAE-B941-AE16-B632350FDF0F}"/>
              </a:ext>
            </a:extLst>
          </p:cNvPr>
          <p:cNvSpPr/>
          <p:nvPr/>
        </p:nvSpPr>
        <p:spPr>
          <a:xfrm>
            <a:off x="10217148" y="4109278"/>
            <a:ext cx="140657" cy="155575"/>
          </a:xfrm>
          <a:prstGeom prst="rect">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 name="Content Placeholder 15">
            <a:extLst>
              <a:ext uri="{FF2B5EF4-FFF2-40B4-BE49-F238E27FC236}">
                <a16:creationId xmlns:a16="http://schemas.microsoft.com/office/drawing/2014/main" id="{F583CA25-4181-96D1-FDC2-DD49DF427E21}"/>
              </a:ext>
            </a:extLst>
          </p:cNvPr>
          <p:cNvSpPr txBox="1">
            <a:spLocks/>
          </p:cNvSpPr>
          <p:nvPr/>
        </p:nvSpPr>
        <p:spPr>
          <a:xfrm>
            <a:off x="620183" y="6356351"/>
            <a:ext cx="10732401"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dMMR, deficient mismatch repair; GEA, gastroesophageal adenocarcinoma; ICI, immune checkpoint inhibitor; MSI, microsatellite instability </a:t>
            </a:r>
          </a:p>
          <a:p>
            <a:r>
              <a:rPr lang="en-GB" dirty="0">
                <a:solidFill>
                  <a:schemeClr val="tx2"/>
                </a:solidFill>
              </a:rPr>
              <a:t>Versluis JM, et al. Nat Med. 2020;26:475-484</a:t>
            </a:r>
          </a:p>
        </p:txBody>
      </p:sp>
    </p:spTree>
    <p:extLst>
      <p:ext uri="{BB962C8B-B14F-4D97-AF65-F5344CB8AC3E}">
        <p14:creationId xmlns:p14="http://schemas.microsoft.com/office/powerpoint/2010/main" val="852275517"/>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Data for ICI-containing Approaches</a:t>
            </a:r>
          </a:p>
        </p:txBody>
      </p:sp>
      <p:sp>
        <p:nvSpPr>
          <p:cNvPr id="7" name="Right Arrow 6">
            <a:extLst>
              <a:ext uri="{FF2B5EF4-FFF2-40B4-BE49-F238E27FC236}">
                <a16:creationId xmlns:a16="http://schemas.microsoft.com/office/drawing/2014/main" id="{BF3E6B22-9DD9-55F6-222E-139CD6249B4F}"/>
              </a:ext>
            </a:extLst>
          </p:cNvPr>
          <p:cNvSpPr/>
          <p:nvPr/>
        </p:nvSpPr>
        <p:spPr>
          <a:xfrm rot="2299785">
            <a:off x="5199313" y="1545620"/>
            <a:ext cx="539678" cy="209308"/>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DBEB2849-DC4E-FC2F-4D92-693526B13F2A}"/>
              </a:ext>
            </a:extLst>
          </p:cNvPr>
          <p:cNvSpPr/>
          <p:nvPr/>
        </p:nvSpPr>
        <p:spPr>
          <a:xfrm>
            <a:off x="2279576" y="1779879"/>
            <a:ext cx="2912994" cy="1020212"/>
          </a:xfrm>
          <a:prstGeom prst="rect">
            <a:avLst/>
          </a:prstGeom>
          <a:solidFill>
            <a:schemeClr val="accent1"/>
          </a:solidFill>
          <a:ln>
            <a:solidFill>
              <a:schemeClr val="accent1"/>
            </a:solidFill>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rtlCol="0" anchor="ctr"/>
          <a:lstStyle/>
          <a:p>
            <a:pPr algn="ctr"/>
            <a:r>
              <a:rPr lang="en-US" sz="3000" dirty="0">
                <a:latin typeface="Arial" panose="020B0604020202020204" pitchFamily="34" charset="0"/>
                <a:cs typeface="Arial" panose="020B0604020202020204" pitchFamily="34" charset="0"/>
              </a:rPr>
              <a:t>Neoadjuvant Ipi/Nivo × 3m</a:t>
            </a:r>
          </a:p>
        </p:txBody>
      </p:sp>
      <p:sp>
        <p:nvSpPr>
          <p:cNvPr id="11" name="Rectangle 10">
            <a:extLst>
              <a:ext uri="{FF2B5EF4-FFF2-40B4-BE49-F238E27FC236}">
                <a16:creationId xmlns:a16="http://schemas.microsoft.com/office/drawing/2014/main" id="{7512307F-D149-B78D-6493-91675EFDCC6F}"/>
              </a:ext>
            </a:extLst>
          </p:cNvPr>
          <p:cNvSpPr/>
          <p:nvPr/>
        </p:nvSpPr>
        <p:spPr>
          <a:xfrm>
            <a:off x="6954971" y="1778574"/>
            <a:ext cx="5062857" cy="1027369"/>
          </a:xfrm>
          <a:prstGeom prst="rect">
            <a:avLst/>
          </a:prstGeom>
          <a:solidFill>
            <a:schemeClr val="accent1"/>
          </a:solidFill>
          <a:ln>
            <a:solidFill>
              <a:schemeClr val="accent1"/>
            </a:solidFill>
          </a:ln>
          <a:effectLst/>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txBody>
          <a:bodyPr rtlCol="0" anchor="ctr"/>
          <a:lstStyle/>
          <a:p>
            <a:pPr algn="ctr"/>
            <a:r>
              <a:rPr lang="en-US" sz="3000" dirty="0">
                <a:latin typeface="Arial" panose="020B0604020202020204" pitchFamily="34" charset="0"/>
                <a:cs typeface="Arial" panose="020B0604020202020204" pitchFamily="34" charset="0"/>
              </a:rPr>
              <a:t>Adjuvant Nivo × 9m</a:t>
            </a:r>
          </a:p>
        </p:txBody>
      </p:sp>
      <p:sp>
        <p:nvSpPr>
          <p:cNvPr id="12" name="TextBox 11">
            <a:extLst>
              <a:ext uri="{FF2B5EF4-FFF2-40B4-BE49-F238E27FC236}">
                <a16:creationId xmlns:a16="http://schemas.microsoft.com/office/drawing/2014/main" id="{E24303F0-4C2F-8E0A-44CD-3BE15A6B76F6}"/>
              </a:ext>
            </a:extLst>
          </p:cNvPr>
          <p:cNvSpPr txBox="1"/>
          <p:nvPr/>
        </p:nvSpPr>
        <p:spPr>
          <a:xfrm>
            <a:off x="5745734" y="1051276"/>
            <a:ext cx="1116227" cy="400110"/>
          </a:xfrm>
          <a:prstGeom prst="rect">
            <a:avLst/>
          </a:prstGeom>
          <a:noFill/>
        </p:spPr>
        <p:txBody>
          <a:bodyPr wrap="square" rtlCol="0">
            <a:spAutoFit/>
          </a:bodyPr>
          <a:lstStyle/>
          <a:p>
            <a:r>
              <a:rPr lang="en-US" sz="2000" dirty="0">
                <a:latin typeface="Arial" panose="020B0604020202020204" pitchFamily="34" charset="0"/>
                <a:cs typeface="Arial" panose="020B0604020202020204" pitchFamily="34" charset="0"/>
              </a:rPr>
              <a:t>Surgery</a:t>
            </a:r>
          </a:p>
        </p:txBody>
      </p:sp>
      <p:sp>
        <p:nvSpPr>
          <p:cNvPr id="14" name="TextBox 13">
            <a:extLst>
              <a:ext uri="{FF2B5EF4-FFF2-40B4-BE49-F238E27FC236}">
                <a16:creationId xmlns:a16="http://schemas.microsoft.com/office/drawing/2014/main" id="{8BC8133D-A269-7911-F8C2-A77D0D2D8696}"/>
              </a:ext>
            </a:extLst>
          </p:cNvPr>
          <p:cNvSpPr txBox="1"/>
          <p:nvPr/>
        </p:nvSpPr>
        <p:spPr>
          <a:xfrm>
            <a:off x="526792" y="1553596"/>
            <a:ext cx="2100943" cy="1477328"/>
          </a:xfrm>
          <a:prstGeom prst="rect">
            <a:avLst/>
          </a:prstGeom>
          <a:noFill/>
        </p:spPr>
        <p:txBody>
          <a:bodyPr wrap="square" rtlCol="0" anchor="ctr">
            <a:spAutoFit/>
          </a:bodyPr>
          <a:lstStyle/>
          <a:p>
            <a:pPr marL="285750" indent="-285750">
              <a:buClr>
                <a:schemeClr val="accent1"/>
              </a:buClr>
              <a:buFont typeface="Arial" panose="020B0604020202020204" pitchFamily="34" charset="0"/>
              <a:buChar char="•"/>
            </a:pPr>
            <a:r>
              <a:rPr lang="en-US" sz="1500" dirty="0">
                <a:latin typeface="Arial" panose="020B0604020202020204" pitchFamily="34" charset="0"/>
                <a:cs typeface="Arial" panose="020B0604020202020204" pitchFamily="34" charset="0"/>
              </a:rPr>
              <a:t>dMMR/MSI GC/GEJ</a:t>
            </a:r>
          </a:p>
          <a:p>
            <a:pPr marL="285750" indent="-285750">
              <a:buClr>
                <a:schemeClr val="accent1"/>
              </a:buClr>
              <a:buFont typeface="Arial" panose="020B0604020202020204" pitchFamily="34" charset="0"/>
              <a:buChar char="•"/>
            </a:pPr>
            <a:r>
              <a:rPr lang="en-US" sz="1500" dirty="0">
                <a:latin typeface="Arial" panose="020B0604020202020204" pitchFamily="34" charset="0"/>
                <a:cs typeface="Arial" panose="020B0604020202020204" pitchFamily="34" charset="0"/>
              </a:rPr>
              <a:t>T2-4, Nx cM0</a:t>
            </a:r>
          </a:p>
          <a:p>
            <a:pPr marL="285750" indent="-285750">
              <a:buClr>
                <a:schemeClr val="accent1"/>
              </a:buClr>
              <a:buFont typeface="Arial" panose="020B0604020202020204" pitchFamily="34" charset="0"/>
              <a:buChar char="•"/>
            </a:pPr>
            <a:r>
              <a:rPr lang="en-US" sz="1500" dirty="0">
                <a:latin typeface="Arial" panose="020B0604020202020204" pitchFamily="34" charset="0"/>
                <a:cs typeface="Arial" panose="020B0604020202020204" pitchFamily="34" charset="0"/>
              </a:rPr>
              <a:t>Phase 2</a:t>
            </a:r>
          </a:p>
          <a:p>
            <a:pPr marL="285750" indent="-285750">
              <a:buClr>
                <a:schemeClr val="accent1"/>
              </a:buClr>
              <a:buFont typeface="Arial" panose="020B0604020202020204" pitchFamily="34" charset="0"/>
              <a:buChar char="•"/>
            </a:pPr>
            <a:r>
              <a:rPr lang="en-US" sz="1500" dirty="0">
                <a:latin typeface="Arial" panose="020B0604020202020204" pitchFamily="34" charset="0"/>
                <a:cs typeface="Arial" panose="020B0604020202020204" pitchFamily="34" charset="0"/>
              </a:rPr>
              <a:t>Western population</a:t>
            </a:r>
          </a:p>
        </p:txBody>
      </p:sp>
      <p:cxnSp>
        <p:nvCxnSpPr>
          <p:cNvPr id="15" name="Curved Connector 14">
            <a:extLst>
              <a:ext uri="{FF2B5EF4-FFF2-40B4-BE49-F238E27FC236}">
                <a16:creationId xmlns:a16="http://schemas.microsoft.com/office/drawing/2014/main" id="{639C0DCC-EC44-4C24-37ED-E6274D22D75D}"/>
              </a:ext>
            </a:extLst>
          </p:cNvPr>
          <p:cNvCxnSpPr>
            <a:cxnSpLocks/>
          </p:cNvCxnSpPr>
          <p:nvPr/>
        </p:nvCxnSpPr>
        <p:spPr>
          <a:xfrm rot="10800000" flipV="1">
            <a:off x="3145971" y="3083628"/>
            <a:ext cx="2599764" cy="906434"/>
          </a:xfrm>
          <a:prstGeom prst="curvedConnector3">
            <a:avLst>
              <a:gd name="adj1" fmla="val 172"/>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5AAE169F-0867-C719-BC93-F9A6A89F173E}"/>
              </a:ext>
            </a:extLst>
          </p:cNvPr>
          <p:cNvSpPr txBox="1"/>
          <p:nvPr/>
        </p:nvSpPr>
        <p:spPr>
          <a:xfrm>
            <a:off x="460731" y="4755901"/>
            <a:ext cx="3887486" cy="1446550"/>
          </a:xfrm>
          <a:prstGeom prst="rect">
            <a:avLst/>
          </a:prstGeom>
          <a:solidFill>
            <a:schemeClr val="accent6">
              <a:lumMod val="20000"/>
              <a:lumOff val="80000"/>
            </a:schemeClr>
          </a:solidFill>
        </p:spPr>
        <p:txBody>
          <a:bodyPr wrap="square" rtlCol="0">
            <a:spAutoFit/>
          </a:bodyPr>
          <a:lstStyle/>
          <a:p>
            <a:pPr algn="ctr"/>
            <a:r>
              <a:rPr lang="en-US" sz="1600" b="1" dirty="0">
                <a:latin typeface="Arial" panose="020B0604020202020204" pitchFamily="34" charset="0"/>
                <a:cs typeface="Arial" panose="020B0604020202020204" pitchFamily="34" charset="0"/>
              </a:rPr>
              <a:t>Primary Endpoint = Path CR rate</a:t>
            </a:r>
          </a:p>
          <a:p>
            <a:pPr algn="ctr"/>
            <a:r>
              <a:rPr lang="en-US" sz="1600" dirty="0">
                <a:latin typeface="Arial" panose="020B0604020202020204" pitchFamily="34" charset="0"/>
                <a:cs typeface="Arial" panose="020B0604020202020204" pitchFamily="34" charset="0"/>
              </a:rPr>
              <a:t>29/32 (91%) Underwent surgery</a:t>
            </a:r>
          </a:p>
          <a:p>
            <a:pPr algn="ctr"/>
            <a:r>
              <a:rPr lang="en-US" sz="1600" dirty="0">
                <a:latin typeface="Arial" panose="020B0604020202020204" pitchFamily="34" charset="0"/>
                <a:cs typeface="Arial" panose="020B0604020202020204" pitchFamily="34" charset="0"/>
              </a:rPr>
              <a:t>pCR rate = 59%</a:t>
            </a:r>
          </a:p>
          <a:p>
            <a:pPr algn="ctr"/>
            <a:endParaRPr lang="en-US" sz="800" dirty="0">
              <a:latin typeface="Arial" panose="020B0604020202020204" pitchFamily="34" charset="0"/>
              <a:cs typeface="Arial" panose="020B0604020202020204" pitchFamily="34" charset="0"/>
            </a:endParaRPr>
          </a:p>
          <a:p>
            <a:pPr algn="ctr"/>
            <a:r>
              <a:rPr lang="en-US" sz="1600" dirty="0">
                <a:latin typeface="Arial" panose="020B0604020202020204" pitchFamily="34" charset="0"/>
                <a:cs typeface="Arial" panose="020B0604020202020204" pitchFamily="34" charset="0"/>
              </a:rPr>
              <a:t>79% with significant path </a:t>
            </a: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response (TRG1, 2)</a:t>
            </a:r>
          </a:p>
        </p:txBody>
      </p:sp>
      <p:cxnSp>
        <p:nvCxnSpPr>
          <p:cNvPr id="18" name="Curved Connector 17">
            <a:extLst>
              <a:ext uri="{FF2B5EF4-FFF2-40B4-BE49-F238E27FC236}">
                <a16:creationId xmlns:a16="http://schemas.microsoft.com/office/drawing/2014/main" id="{FE8E4061-6416-B949-5A7C-BAC602A9A7F5}"/>
              </a:ext>
            </a:extLst>
          </p:cNvPr>
          <p:cNvCxnSpPr>
            <a:cxnSpLocks/>
          </p:cNvCxnSpPr>
          <p:nvPr/>
        </p:nvCxnSpPr>
        <p:spPr>
          <a:xfrm>
            <a:off x="6422217" y="3083628"/>
            <a:ext cx="2185132" cy="906434"/>
          </a:xfrm>
          <a:prstGeom prst="curvedConnector3">
            <a:avLst>
              <a:gd name="adj1" fmla="val 183"/>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C08DAF80-1967-77D6-F696-63539A0F6DD2}"/>
              </a:ext>
            </a:extLst>
          </p:cNvPr>
          <p:cNvSpPr txBox="1"/>
          <p:nvPr/>
        </p:nvSpPr>
        <p:spPr>
          <a:xfrm>
            <a:off x="8607349" y="3775407"/>
            <a:ext cx="3375029"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Encouraging early EFS and OS</a:t>
            </a:r>
          </a:p>
        </p:txBody>
      </p:sp>
      <p:pic>
        <p:nvPicPr>
          <p:cNvPr id="39" name="Picture 38">
            <a:extLst>
              <a:ext uri="{FF2B5EF4-FFF2-40B4-BE49-F238E27FC236}">
                <a16:creationId xmlns:a16="http://schemas.microsoft.com/office/drawing/2014/main" id="{E35A5C1A-71B6-2C43-9AB7-A2CD4CFE3EB1}"/>
              </a:ext>
            </a:extLst>
          </p:cNvPr>
          <p:cNvPicPr>
            <a:picLocks noChangeAspect="1"/>
          </p:cNvPicPr>
          <p:nvPr/>
        </p:nvPicPr>
        <p:blipFill>
          <a:blip r:embed="rId3"/>
          <a:stretch>
            <a:fillRect/>
          </a:stretch>
        </p:blipFill>
        <p:spPr>
          <a:xfrm>
            <a:off x="5356249" y="1505120"/>
            <a:ext cx="1435044" cy="1452128"/>
          </a:xfrm>
          <a:prstGeom prst="rect">
            <a:avLst/>
          </a:prstGeom>
        </p:spPr>
      </p:pic>
      <p:cxnSp>
        <p:nvCxnSpPr>
          <p:cNvPr id="8" name="Straight Connector 7">
            <a:extLst>
              <a:ext uri="{FF2B5EF4-FFF2-40B4-BE49-F238E27FC236}">
                <a16:creationId xmlns:a16="http://schemas.microsoft.com/office/drawing/2014/main" id="{692A07B4-883C-0FFA-B562-A807F2F3180E}"/>
              </a:ext>
            </a:extLst>
          </p:cNvPr>
          <p:cNvCxnSpPr>
            <a:cxnSpLocks/>
            <a:stCxn id="39" idx="0"/>
          </p:cNvCxnSpPr>
          <p:nvPr/>
        </p:nvCxnSpPr>
        <p:spPr>
          <a:xfrm flipH="1">
            <a:off x="5645651" y="1505120"/>
            <a:ext cx="428120" cy="629744"/>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F092F67-6687-D9D6-D9A3-0DB80DB70AB0}"/>
              </a:ext>
            </a:extLst>
          </p:cNvPr>
          <p:cNvCxnSpPr>
            <a:cxnSpLocks/>
          </p:cNvCxnSpPr>
          <p:nvPr/>
        </p:nvCxnSpPr>
        <p:spPr>
          <a:xfrm flipH="1" flipV="1">
            <a:off x="5680609" y="2152481"/>
            <a:ext cx="585846" cy="756359"/>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49" name="Oval 48">
            <a:extLst>
              <a:ext uri="{FF2B5EF4-FFF2-40B4-BE49-F238E27FC236}">
                <a16:creationId xmlns:a16="http://schemas.microsoft.com/office/drawing/2014/main" id="{4E71C3BA-F423-C34F-8738-AF2AF37FE179}"/>
              </a:ext>
            </a:extLst>
          </p:cNvPr>
          <p:cNvSpPr/>
          <p:nvPr/>
        </p:nvSpPr>
        <p:spPr>
          <a:xfrm>
            <a:off x="1478897" y="3269185"/>
            <a:ext cx="684792" cy="684792"/>
          </a:xfrm>
          <a:prstGeom prst="ellipse">
            <a:avLst/>
          </a:prstGeom>
          <a:noFill/>
          <a:ln w="31750">
            <a:solidFill>
              <a:schemeClr val="tx2">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50" name="Freeform 49">
            <a:extLst>
              <a:ext uri="{FF2B5EF4-FFF2-40B4-BE49-F238E27FC236}">
                <a16:creationId xmlns:a16="http://schemas.microsoft.com/office/drawing/2014/main" id="{F9D7C525-D61C-2E44-9BA5-1A76DC65DA89}"/>
              </a:ext>
            </a:extLst>
          </p:cNvPr>
          <p:cNvSpPr/>
          <p:nvPr/>
        </p:nvSpPr>
        <p:spPr>
          <a:xfrm>
            <a:off x="1912836" y="3843718"/>
            <a:ext cx="445062" cy="267037"/>
          </a:xfrm>
          <a:custGeom>
            <a:avLst/>
            <a:gdLst>
              <a:gd name="connsiteX0" fmla="*/ 0 w 445062"/>
              <a:gd name="connsiteY0" fmla="*/ 89012 h 267037"/>
              <a:gd name="connsiteX1" fmla="*/ 445062 w 445062"/>
              <a:gd name="connsiteY1" fmla="*/ 267037 h 267037"/>
              <a:gd name="connsiteX2" fmla="*/ 161840 w 445062"/>
              <a:gd name="connsiteY2" fmla="*/ 0 h 267037"/>
            </a:gdLst>
            <a:ahLst/>
            <a:cxnLst>
              <a:cxn ang="0">
                <a:pos x="connsiteX0" y="connsiteY0"/>
              </a:cxn>
              <a:cxn ang="0">
                <a:pos x="connsiteX1" y="connsiteY1"/>
              </a:cxn>
              <a:cxn ang="0">
                <a:pos x="connsiteX2" y="connsiteY2"/>
              </a:cxn>
            </a:cxnLst>
            <a:rect l="l" t="t" r="r" b="b"/>
            <a:pathLst>
              <a:path w="445062" h="267037">
                <a:moveTo>
                  <a:pt x="0" y="89012"/>
                </a:moveTo>
                <a:lnTo>
                  <a:pt x="445062" y="267037"/>
                </a:lnTo>
                <a:lnTo>
                  <a:pt x="161840" y="0"/>
                </a:lnTo>
              </a:path>
            </a:pathLst>
          </a:custGeom>
          <a:solidFill>
            <a:schemeClr val="tx2">
              <a:lumMod val="60000"/>
              <a:lumOff val="40000"/>
            </a:schemeClr>
          </a:solidFill>
          <a:ln>
            <a:solidFill>
              <a:schemeClr val="tx2">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52" name="Graphic 51">
            <a:extLst>
              <a:ext uri="{FF2B5EF4-FFF2-40B4-BE49-F238E27FC236}">
                <a16:creationId xmlns:a16="http://schemas.microsoft.com/office/drawing/2014/main" id="{B770546D-504D-614C-A8E0-69440E471E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46785" y="3305750"/>
            <a:ext cx="510472" cy="576339"/>
          </a:xfrm>
          <a:prstGeom prst="rect">
            <a:avLst/>
          </a:prstGeom>
        </p:spPr>
      </p:pic>
      <p:pic>
        <p:nvPicPr>
          <p:cNvPr id="54" name="Graphic 53">
            <a:extLst>
              <a:ext uri="{FF2B5EF4-FFF2-40B4-BE49-F238E27FC236}">
                <a16:creationId xmlns:a16="http://schemas.microsoft.com/office/drawing/2014/main" id="{F67F1E9B-F3A5-644D-BB77-EC8709AF7DA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167579" y="3102992"/>
            <a:ext cx="1048101" cy="1481451"/>
          </a:xfrm>
          <a:prstGeom prst="rect">
            <a:avLst/>
          </a:prstGeom>
        </p:spPr>
      </p:pic>
      <p:grpSp>
        <p:nvGrpSpPr>
          <p:cNvPr id="75" name="Group 74">
            <a:extLst>
              <a:ext uri="{FF2B5EF4-FFF2-40B4-BE49-F238E27FC236}">
                <a16:creationId xmlns:a16="http://schemas.microsoft.com/office/drawing/2014/main" id="{CF4FDF0A-463F-7C4A-9E96-9B2891BC7233}"/>
              </a:ext>
            </a:extLst>
          </p:cNvPr>
          <p:cNvGrpSpPr/>
          <p:nvPr/>
        </p:nvGrpSpPr>
        <p:grpSpPr>
          <a:xfrm>
            <a:off x="4324211" y="932014"/>
            <a:ext cx="798218" cy="818758"/>
            <a:chOff x="-1118254" y="3338095"/>
            <a:chExt cx="798218" cy="818758"/>
          </a:xfrm>
          <a:solidFill>
            <a:srgbClr val="00B050"/>
          </a:solidFill>
        </p:grpSpPr>
        <p:sp>
          <p:nvSpPr>
            <p:cNvPr id="58" name="Freeform 57">
              <a:extLst>
                <a:ext uri="{FF2B5EF4-FFF2-40B4-BE49-F238E27FC236}">
                  <a16:creationId xmlns:a16="http://schemas.microsoft.com/office/drawing/2014/main" id="{0A89BAA0-6E61-2846-8A53-0277169E51F3}"/>
                </a:ext>
              </a:extLst>
            </p:cNvPr>
            <p:cNvSpPr/>
            <p:nvPr/>
          </p:nvSpPr>
          <p:spPr>
            <a:xfrm>
              <a:off x="-783939" y="3465739"/>
              <a:ext cx="117906" cy="117906"/>
            </a:xfrm>
            <a:custGeom>
              <a:avLst/>
              <a:gdLst>
                <a:gd name="connsiteX0" fmla="*/ 352366 w 724988"/>
                <a:gd name="connsiteY0" fmla="*/ 7494 h 724988"/>
                <a:gd name="connsiteX1" fmla="*/ 107898 w 724988"/>
                <a:gd name="connsiteY1" fmla="*/ 115184 h 724988"/>
                <a:gd name="connsiteX2" fmla="*/ 7399 w 724988"/>
                <a:gd name="connsiteY2" fmla="*/ 362679 h 724988"/>
                <a:gd name="connsiteX3" fmla="*/ 109348 w 724988"/>
                <a:gd name="connsiteY3" fmla="*/ 618012 h 724988"/>
                <a:gd name="connsiteX4" fmla="*/ 362888 w 724988"/>
                <a:gd name="connsiteY4" fmla="*/ 724292 h 724988"/>
                <a:gd name="connsiteX5" fmla="*/ 616428 w 724988"/>
                <a:gd name="connsiteY5" fmla="*/ 618012 h 724988"/>
                <a:gd name="connsiteX6" fmla="*/ 718377 w 724988"/>
                <a:gd name="connsiteY6" fmla="*/ 362679 h 724988"/>
                <a:gd name="connsiteX7" fmla="*/ 610413 w 724988"/>
                <a:gd name="connsiteY7" fmla="*/ 107728 h 724988"/>
                <a:gd name="connsiteX8" fmla="*/ 352356 w 724988"/>
                <a:gd name="connsiteY8" fmla="*/ 7503 h 724988"/>
                <a:gd name="connsiteX9" fmla="*/ 360479 w 724988"/>
                <a:gd name="connsiteY9" fmla="*/ 213694 h 724988"/>
                <a:gd name="connsiteX10" fmla="*/ 360441 w 724988"/>
                <a:gd name="connsiteY10" fmla="*/ 213694 h 724988"/>
                <a:gd name="connsiteX11" fmla="*/ 466867 w 724988"/>
                <a:gd name="connsiteY11" fmla="*/ 256557 h 724988"/>
                <a:gd name="connsiteX12" fmla="*/ 510304 w 724988"/>
                <a:gd name="connsiteY12" fmla="*/ 362679 h 724988"/>
                <a:gd name="connsiteX13" fmla="*/ 468971 w 724988"/>
                <a:gd name="connsiteY13" fmla="*/ 470066 h 724988"/>
                <a:gd name="connsiteX14" fmla="*/ 363006 w 724988"/>
                <a:gd name="connsiteY14" fmla="*/ 514994 h 724988"/>
                <a:gd name="connsiteX15" fmla="*/ 257079 w 724988"/>
                <a:gd name="connsiteY15" fmla="*/ 470066 h 724988"/>
                <a:gd name="connsiteX16" fmla="*/ 215747 w 724988"/>
                <a:gd name="connsiteY16" fmla="*/ 362679 h 724988"/>
                <a:gd name="connsiteX17" fmla="*/ 257385 w 724988"/>
                <a:gd name="connsiteY17" fmla="*/ 258359 h 724988"/>
                <a:gd name="connsiteX18" fmla="*/ 360451 w 724988"/>
                <a:gd name="connsiteY18" fmla="*/ 213698 h 72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24988" h="724988">
                  <a:moveTo>
                    <a:pt x="352366" y="7494"/>
                  </a:moveTo>
                  <a:cubicBezTo>
                    <a:pt x="259982" y="10249"/>
                    <a:pt x="172304" y="48864"/>
                    <a:pt x="107898" y="115184"/>
                  </a:cubicBezTo>
                  <a:cubicBezTo>
                    <a:pt x="43489" y="181467"/>
                    <a:pt x="7477" y="270253"/>
                    <a:pt x="7399" y="362679"/>
                  </a:cubicBezTo>
                  <a:cubicBezTo>
                    <a:pt x="5791" y="458010"/>
                    <a:pt x="42492" y="550011"/>
                    <a:pt x="109348" y="618012"/>
                  </a:cubicBezTo>
                  <a:cubicBezTo>
                    <a:pt x="176205" y="685980"/>
                    <a:pt x="267552" y="724292"/>
                    <a:pt x="362888" y="724292"/>
                  </a:cubicBezTo>
                  <a:cubicBezTo>
                    <a:pt x="458219" y="724292"/>
                    <a:pt x="549572" y="685983"/>
                    <a:pt x="616428" y="618012"/>
                  </a:cubicBezTo>
                  <a:cubicBezTo>
                    <a:pt x="683248" y="550007"/>
                    <a:pt x="719984" y="458006"/>
                    <a:pt x="718377" y="362679"/>
                  </a:cubicBezTo>
                  <a:cubicBezTo>
                    <a:pt x="718301" y="266621"/>
                    <a:pt x="679380" y="174662"/>
                    <a:pt x="610413" y="107728"/>
                  </a:cubicBezTo>
                  <a:cubicBezTo>
                    <a:pt x="541488" y="40832"/>
                    <a:pt x="448378" y="4662"/>
                    <a:pt x="352356" y="7503"/>
                  </a:cubicBezTo>
                  <a:close/>
                  <a:moveTo>
                    <a:pt x="360479" y="213694"/>
                  </a:moveTo>
                  <a:lnTo>
                    <a:pt x="360441" y="213694"/>
                  </a:lnTo>
                  <a:cubicBezTo>
                    <a:pt x="400242" y="213044"/>
                    <a:pt x="438627" y="228466"/>
                    <a:pt x="466867" y="256557"/>
                  </a:cubicBezTo>
                  <a:cubicBezTo>
                    <a:pt x="495072" y="284609"/>
                    <a:pt x="510763" y="322878"/>
                    <a:pt x="510304" y="362679"/>
                  </a:cubicBezTo>
                  <a:cubicBezTo>
                    <a:pt x="511643" y="402595"/>
                    <a:pt x="496718" y="441362"/>
                    <a:pt x="468971" y="470066"/>
                  </a:cubicBezTo>
                  <a:cubicBezTo>
                    <a:pt x="441188" y="498769"/>
                    <a:pt x="402955" y="514994"/>
                    <a:pt x="363006" y="514994"/>
                  </a:cubicBezTo>
                  <a:cubicBezTo>
                    <a:pt x="323090" y="514994"/>
                    <a:pt x="284858" y="498769"/>
                    <a:pt x="257079" y="470066"/>
                  </a:cubicBezTo>
                  <a:cubicBezTo>
                    <a:pt x="229333" y="441363"/>
                    <a:pt x="214407" y="402596"/>
                    <a:pt x="215747" y="362679"/>
                  </a:cubicBezTo>
                  <a:cubicBezTo>
                    <a:pt x="215288" y="323758"/>
                    <a:pt x="230290" y="286292"/>
                    <a:pt x="257385" y="258359"/>
                  </a:cubicBezTo>
                  <a:cubicBezTo>
                    <a:pt x="284518" y="230460"/>
                    <a:pt x="321564" y="214387"/>
                    <a:pt x="360451" y="213698"/>
                  </a:cubicBezTo>
                  <a:close/>
                </a:path>
              </a:pathLst>
            </a:custGeom>
            <a:grpFill/>
            <a:ln w="9525" cap="flat">
              <a:noFill/>
              <a:prstDash val="solid"/>
              <a:miter/>
            </a:ln>
          </p:spPr>
          <p:txBody>
            <a:bodyPr rtlCol="0" anchor="ctr"/>
            <a:lstStyle/>
            <a:p>
              <a:endParaRPr lang="en-GB" dirty="0"/>
            </a:p>
          </p:txBody>
        </p:sp>
        <p:sp>
          <p:nvSpPr>
            <p:cNvPr id="59" name="Freeform 58">
              <a:extLst>
                <a:ext uri="{FF2B5EF4-FFF2-40B4-BE49-F238E27FC236}">
                  <a16:creationId xmlns:a16="http://schemas.microsoft.com/office/drawing/2014/main" id="{F8D50785-CD07-B94C-8194-8AE301E2F0A0}"/>
                </a:ext>
              </a:extLst>
            </p:cNvPr>
            <p:cNvSpPr/>
            <p:nvPr/>
          </p:nvSpPr>
          <p:spPr>
            <a:xfrm>
              <a:off x="-816138" y="3433055"/>
              <a:ext cx="181639" cy="183233"/>
            </a:xfrm>
            <a:custGeom>
              <a:avLst/>
              <a:gdLst>
                <a:gd name="connsiteX0" fmla="*/ 547414 w 1116874"/>
                <a:gd name="connsiteY0" fmla="*/ 7511 h 1126671"/>
                <a:gd name="connsiteX1" fmla="*/ 163836 w 1116874"/>
                <a:gd name="connsiteY1" fmla="*/ 175248 h 1126671"/>
                <a:gd name="connsiteX2" fmla="*/ 7385 w 1116874"/>
                <a:gd name="connsiteY2" fmla="*/ 563617 h 1126671"/>
                <a:gd name="connsiteX3" fmla="*/ 167236 w 1116874"/>
                <a:gd name="connsiteY3" fmla="*/ 959177 h 1126671"/>
                <a:gd name="connsiteX4" fmla="*/ 560924 w 1116874"/>
                <a:gd name="connsiteY4" fmla="*/ 1123582 h 1126671"/>
                <a:gd name="connsiteX5" fmla="*/ 954612 w 1116874"/>
                <a:gd name="connsiteY5" fmla="*/ 959177 h 1126671"/>
                <a:gd name="connsiteX6" fmla="*/ 1114463 w 1116874"/>
                <a:gd name="connsiteY6" fmla="*/ 563617 h 1126671"/>
                <a:gd name="connsiteX7" fmla="*/ 948489 w 1116874"/>
                <a:gd name="connsiteY7" fmla="*/ 165686 h 1126671"/>
                <a:gd name="connsiteX8" fmla="*/ 547414 w 1116874"/>
                <a:gd name="connsiteY8" fmla="*/ 7511 h 1126671"/>
                <a:gd name="connsiteX9" fmla="*/ 558206 w 1116874"/>
                <a:gd name="connsiteY9" fmla="*/ 97714 h 1126671"/>
                <a:gd name="connsiteX10" fmla="*/ 558206 w 1116874"/>
                <a:gd name="connsiteY10" fmla="*/ 97675 h 1126671"/>
                <a:gd name="connsiteX11" fmla="*/ 886028 w 1116874"/>
                <a:gd name="connsiteY11" fmla="*/ 233689 h 1126671"/>
                <a:gd name="connsiteX12" fmla="*/ 1016840 w 1116874"/>
                <a:gd name="connsiteY12" fmla="*/ 563618 h 1126671"/>
                <a:gd name="connsiteX13" fmla="*/ 887488 w 1116874"/>
                <a:gd name="connsiteY13" fmla="*/ 893086 h 1126671"/>
                <a:gd name="connsiteX14" fmla="*/ 561351 w 1116874"/>
                <a:gd name="connsiteY14" fmla="*/ 1030510 h 1126671"/>
                <a:gd name="connsiteX15" fmla="*/ 235175 w 1116874"/>
                <a:gd name="connsiteY15" fmla="*/ 893086 h 1126671"/>
                <a:gd name="connsiteX16" fmla="*/ 105823 w 1116874"/>
                <a:gd name="connsiteY16" fmla="*/ 563618 h 1126671"/>
                <a:gd name="connsiteX17" fmla="*/ 234450 w 1116874"/>
                <a:gd name="connsiteY17" fmla="*/ 235913 h 1126671"/>
                <a:gd name="connsiteX18" fmla="*/ 558216 w 1116874"/>
                <a:gd name="connsiteY18" fmla="*/ 97685 h 1126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16874" h="1126671">
                  <a:moveTo>
                    <a:pt x="547414" y="7511"/>
                  </a:moveTo>
                  <a:cubicBezTo>
                    <a:pt x="402524" y="11071"/>
                    <a:pt x="264786" y="71269"/>
                    <a:pt x="163836" y="175248"/>
                  </a:cubicBezTo>
                  <a:cubicBezTo>
                    <a:pt x="62837" y="279225"/>
                    <a:pt x="6700" y="418688"/>
                    <a:pt x="7385" y="563617"/>
                  </a:cubicBezTo>
                  <a:cubicBezTo>
                    <a:pt x="5663" y="711534"/>
                    <a:pt x="63259" y="853975"/>
                    <a:pt x="167236" y="959177"/>
                  </a:cubicBezTo>
                  <a:cubicBezTo>
                    <a:pt x="271213" y="1064378"/>
                    <a:pt x="413007" y="1123582"/>
                    <a:pt x="560924" y="1123582"/>
                  </a:cubicBezTo>
                  <a:cubicBezTo>
                    <a:pt x="708841" y="1123582"/>
                    <a:pt x="850626" y="1064378"/>
                    <a:pt x="954612" y="959177"/>
                  </a:cubicBezTo>
                  <a:cubicBezTo>
                    <a:pt x="1058589" y="853975"/>
                    <a:pt x="1116148" y="711534"/>
                    <a:pt x="1114463" y="563617"/>
                  </a:cubicBezTo>
                  <a:cubicBezTo>
                    <a:pt x="1115190" y="414015"/>
                    <a:pt x="1055335" y="270467"/>
                    <a:pt x="948489" y="165686"/>
                  </a:cubicBezTo>
                  <a:cubicBezTo>
                    <a:pt x="841681" y="60945"/>
                    <a:pt x="697016" y="3877"/>
                    <a:pt x="547414" y="7511"/>
                  </a:cubicBezTo>
                  <a:close/>
                  <a:moveTo>
                    <a:pt x="558206" y="97714"/>
                  </a:moveTo>
                  <a:lnTo>
                    <a:pt x="558206" y="97675"/>
                  </a:lnTo>
                  <a:cubicBezTo>
                    <a:pt x="681396" y="96872"/>
                    <a:pt x="799657" y="145934"/>
                    <a:pt x="886028" y="233689"/>
                  </a:cubicBezTo>
                  <a:cubicBezTo>
                    <a:pt x="972442" y="321480"/>
                    <a:pt x="1019632" y="440497"/>
                    <a:pt x="1016840" y="563618"/>
                  </a:cubicBezTo>
                  <a:cubicBezTo>
                    <a:pt x="1019863" y="686386"/>
                    <a:pt x="973250" y="805176"/>
                    <a:pt x="887488" y="893086"/>
                  </a:cubicBezTo>
                  <a:cubicBezTo>
                    <a:pt x="801725" y="980955"/>
                    <a:pt x="684119" y="1030510"/>
                    <a:pt x="561351" y="1030510"/>
                  </a:cubicBezTo>
                  <a:cubicBezTo>
                    <a:pt x="438544" y="1030510"/>
                    <a:pt x="320939" y="980951"/>
                    <a:pt x="235175" y="893086"/>
                  </a:cubicBezTo>
                  <a:cubicBezTo>
                    <a:pt x="149412" y="805179"/>
                    <a:pt x="102796" y="686386"/>
                    <a:pt x="105823" y="563618"/>
                  </a:cubicBezTo>
                  <a:cubicBezTo>
                    <a:pt x="103068" y="441575"/>
                    <a:pt x="149413" y="323509"/>
                    <a:pt x="234450" y="235913"/>
                  </a:cubicBezTo>
                  <a:cubicBezTo>
                    <a:pt x="319486" y="148351"/>
                    <a:pt x="436134" y="98528"/>
                    <a:pt x="558216" y="97685"/>
                  </a:cubicBezTo>
                  <a:close/>
                </a:path>
              </a:pathLst>
            </a:custGeom>
            <a:grpFill/>
            <a:ln w="9525" cap="flat">
              <a:noFill/>
              <a:prstDash val="solid"/>
              <a:miter/>
            </a:ln>
          </p:spPr>
          <p:txBody>
            <a:bodyPr rtlCol="0" anchor="ctr"/>
            <a:lstStyle/>
            <a:p>
              <a:endParaRPr lang="en-GB" dirty="0"/>
            </a:p>
          </p:txBody>
        </p:sp>
        <p:sp>
          <p:nvSpPr>
            <p:cNvPr id="60" name="Freeform 59">
              <a:extLst>
                <a:ext uri="{FF2B5EF4-FFF2-40B4-BE49-F238E27FC236}">
                  <a16:creationId xmlns:a16="http://schemas.microsoft.com/office/drawing/2014/main" id="{A101CA63-FC5A-8343-A18D-F61B812CF417}"/>
                </a:ext>
              </a:extLst>
            </p:cNvPr>
            <p:cNvSpPr/>
            <p:nvPr/>
          </p:nvSpPr>
          <p:spPr>
            <a:xfrm>
              <a:off x="-930067" y="3338095"/>
              <a:ext cx="414265" cy="151366"/>
            </a:xfrm>
            <a:custGeom>
              <a:avLst/>
              <a:gdLst>
                <a:gd name="connsiteX0" fmla="*/ 501800 w 2547257"/>
                <a:gd name="connsiteY0" fmla="*/ 373581 h 930728"/>
                <a:gd name="connsiteX1" fmla="*/ 7348 w 2547257"/>
                <a:gd name="connsiteY1" fmla="*/ 929412 h 930728"/>
                <a:gd name="connsiteX2" fmla="*/ 645191 w 2547257"/>
                <a:gd name="connsiteY2" fmla="*/ 929412 h 930728"/>
                <a:gd name="connsiteX3" fmla="*/ 645152 w 2547257"/>
                <a:gd name="connsiteY3" fmla="*/ 929412 h 930728"/>
                <a:gd name="connsiteX4" fmla="*/ 1000681 w 2547257"/>
                <a:gd name="connsiteY4" fmla="*/ 548166 h 930728"/>
                <a:gd name="connsiteX5" fmla="*/ 1521958 w 2547257"/>
                <a:gd name="connsiteY5" fmla="*/ 548166 h 930728"/>
                <a:gd name="connsiteX6" fmla="*/ 1877525 w 2547257"/>
                <a:gd name="connsiteY6" fmla="*/ 929412 h 930728"/>
                <a:gd name="connsiteX7" fmla="*/ 2540557 w 2547257"/>
                <a:gd name="connsiteY7" fmla="*/ 929412 h 930728"/>
                <a:gd name="connsiteX8" fmla="*/ 2350198 w 2547257"/>
                <a:gd name="connsiteY8" fmla="*/ 545373 h 930728"/>
                <a:gd name="connsiteX9" fmla="*/ 1985480 w 2547257"/>
                <a:gd name="connsiteY9" fmla="*/ 320304 h 930728"/>
                <a:gd name="connsiteX10" fmla="*/ 1231443 w 2547257"/>
                <a:gd name="connsiteY10" fmla="*/ 7981 h 930728"/>
                <a:gd name="connsiteX11" fmla="*/ 501781 w 2547257"/>
                <a:gd name="connsiteY11" fmla="*/ 373571 h 93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7257" h="930728">
                  <a:moveTo>
                    <a:pt x="501800" y="373581"/>
                  </a:moveTo>
                  <a:cubicBezTo>
                    <a:pt x="252433" y="461640"/>
                    <a:pt x="65749" y="671512"/>
                    <a:pt x="7348" y="929412"/>
                  </a:cubicBezTo>
                  <a:lnTo>
                    <a:pt x="645191" y="929412"/>
                  </a:lnTo>
                  <a:lnTo>
                    <a:pt x="645152" y="929412"/>
                  </a:lnTo>
                  <a:cubicBezTo>
                    <a:pt x="705696" y="758540"/>
                    <a:pt x="834433" y="620459"/>
                    <a:pt x="1000681" y="548166"/>
                  </a:cubicBezTo>
                  <a:cubicBezTo>
                    <a:pt x="1166929" y="475872"/>
                    <a:pt x="1355749" y="475873"/>
                    <a:pt x="1521958" y="548166"/>
                  </a:cubicBezTo>
                  <a:cubicBezTo>
                    <a:pt x="1688206" y="620458"/>
                    <a:pt x="1816979" y="758540"/>
                    <a:pt x="1877525" y="929412"/>
                  </a:cubicBezTo>
                  <a:lnTo>
                    <a:pt x="2540557" y="929412"/>
                  </a:lnTo>
                  <a:cubicBezTo>
                    <a:pt x="2514265" y="786089"/>
                    <a:pt x="2448325" y="653064"/>
                    <a:pt x="2350198" y="545373"/>
                  </a:cubicBezTo>
                  <a:cubicBezTo>
                    <a:pt x="2252070" y="437722"/>
                    <a:pt x="2125707" y="359727"/>
                    <a:pt x="1985480" y="320304"/>
                  </a:cubicBezTo>
                  <a:cubicBezTo>
                    <a:pt x="1791340" y="111732"/>
                    <a:pt x="1516216" y="-2238"/>
                    <a:pt x="1231443" y="7981"/>
                  </a:cubicBezTo>
                  <a:cubicBezTo>
                    <a:pt x="946718" y="18199"/>
                    <a:pt x="680432" y="151607"/>
                    <a:pt x="501781" y="373571"/>
                  </a:cubicBezTo>
                  <a:close/>
                </a:path>
              </a:pathLst>
            </a:custGeom>
            <a:grpFill/>
            <a:ln w="9525" cap="flat">
              <a:noFill/>
              <a:prstDash val="solid"/>
              <a:miter/>
            </a:ln>
          </p:spPr>
          <p:txBody>
            <a:bodyPr rtlCol="0" anchor="ctr"/>
            <a:lstStyle/>
            <a:p>
              <a:endParaRPr lang="en-GB" dirty="0"/>
            </a:p>
          </p:txBody>
        </p:sp>
        <p:sp>
          <p:nvSpPr>
            <p:cNvPr id="61" name="Freeform 60">
              <a:extLst>
                <a:ext uri="{FF2B5EF4-FFF2-40B4-BE49-F238E27FC236}">
                  <a16:creationId xmlns:a16="http://schemas.microsoft.com/office/drawing/2014/main" id="{72390986-AC4F-E44D-939E-669A2B607D59}"/>
                </a:ext>
              </a:extLst>
            </p:cNvPr>
            <p:cNvSpPr/>
            <p:nvPr/>
          </p:nvSpPr>
          <p:spPr>
            <a:xfrm>
              <a:off x="-933129" y="3504337"/>
              <a:ext cx="103566" cy="39833"/>
            </a:xfrm>
            <a:custGeom>
              <a:avLst/>
              <a:gdLst>
                <a:gd name="connsiteX0" fmla="*/ 10589 w 636814"/>
                <a:gd name="connsiteY0" fmla="*/ 7348 h 244928"/>
                <a:gd name="connsiteX1" fmla="*/ 25399 w 636814"/>
                <a:gd name="connsiteY1" fmla="*/ 243547 h 244928"/>
                <a:gd name="connsiteX2" fmla="*/ 637074 w 636814"/>
                <a:gd name="connsiteY2" fmla="*/ 243547 h 244928"/>
                <a:gd name="connsiteX3" fmla="*/ 637036 w 636814"/>
                <a:gd name="connsiteY3" fmla="*/ 243547 h 244928"/>
                <a:gd name="connsiteX4" fmla="*/ 637036 w 636814"/>
                <a:gd name="connsiteY4" fmla="*/ 7348 h 244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14" h="244928">
                  <a:moveTo>
                    <a:pt x="10589" y="7348"/>
                  </a:moveTo>
                  <a:cubicBezTo>
                    <a:pt x="3318" y="86376"/>
                    <a:pt x="8293" y="166052"/>
                    <a:pt x="25399" y="243547"/>
                  </a:cubicBezTo>
                  <a:lnTo>
                    <a:pt x="637074" y="243547"/>
                  </a:lnTo>
                  <a:lnTo>
                    <a:pt x="637036" y="243547"/>
                  </a:lnTo>
                  <a:cubicBezTo>
                    <a:pt x="622723" y="165438"/>
                    <a:pt x="622723" y="85412"/>
                    <a:pt x="637036" y="7348"/>
                  </a:cubicBezTo>
                  <a:close/>
                </a:path>
              </a:pathLst>
            </a:custGeom>
            <a:grpFill/>
            <a:ln w="9525" cap="flat">
              <a:noFill/>
              <a:prstDash val="solid"/>
              <a:miter/>
            </a:ln>
          </p:spPr>
          <p:txBody>
            <a:bodyPr rtlCol="0" anchor="ctr"/>
            <a:lstStyle/>
            <a:p>
              <a:endParaRPr lang="en-GB" dirty="0"/>
            </a:p>
          </p:txBody>
        </p:sp>
        <p:sp>
          <p:nvSpPr>
            <p:cNvPr id="62" name="Freeform 61">
              <a:extLst>
                <a:ext uri="{FF2B5EF4-FFF2-40B4-BE49-F238E27FC236}">
                  <a16:creationId xmlns:a16="http://schemas.microsoft.com/office/drawing/2014/main" id="{A6BB7C22-FDF2-2349-B91B-491E97F81DB8}"/>
                </a:ext>
              </a:extLst>
            </p:cNvPr>
            <p:cNvSpPr/>
            <p:nvPr/>
          </p:nvSpPr>
          <p:spPr>
            <a:xfrm>
              <a:off x="-925396" y="3559036"/>
              <a:ext cx="25493" cy="41427"/>
            </a:xfrm>
            <a:custGeom>
              <a:avLst/>
              <a:gdLst>
                <a:gd name="connsiteX0" fmla="*/ 158097 w 156754"/>
                <a:gd name="connsiteY0" fmla="*/ 256489 h 254725"/>
                <a:gd name="connsiteX1" fmla="*/ 158097 w 156754"/>
                <a:gd name="connsiteY1" fmla="*/ 7348 h 254725"/>
                <a:gd name="connsiteX2" fmla="*/ 7348 w 156754"/>
                <a:gd name="connsiteY2" fmla="*/ 7348 h 254725"/>
                <a:gd name="connsiteX3" fmla="*/ 7386 w 156754"/>
                <a:gd name="connsiteY3" fmla="*/ 7348 h 254725"/>
                <a:gd name="connsiteX4" fmla="*/ 158096 w 156754"/>
                <a:gd name="connsiteY4" fmla="*/ 256489 h 25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54" h="254725">
                  <a:moveTo>
                    <a:pt x="158097" y="256489"/>
                  </a:moveTo>
                  <a:lnTo>
                    <a:pt x="158097" y="7348"/>
                  </a:lnTo>
                  <a:lnTo>
                    <a:pt x="7348" y="7348"/>
                  </a:lnTo>
                  <a:lnTo>
                    <a:pt x="7386" y="7348"/>
                  </a:lnTo>
                  <a:cubicBezTo>
                    <a:pt x="41293" y="99234"/>
                    <a:pt x="92461" y="183814"/>
                    <a:pt x="158096" y="256489"/>
                  </a:cubicBezTo>
                  <a:close/>
                </a:path>
              </a:pathLst>
            </a:custGeom>
            <a:grpFill/>
            <a:ln w="9525" cap="flat">
              <a:noFill/>
              <a:prstDash val="solid"/>
              <a:miter/>
            </a:ln>
          </p:spPr>
          <p:txBody>
            <a:bodyPr rtlCol="0" anchor="ctr"/>
            <a:lstStyle/>
            <a:p>
              <a:endParaRPr lang="en-GB" dirty="0"/>
            </a:p>
          </p:txBody>
        </p:sp>
        <p:sp>
          <p:nvSpPr>
            <p:cNvPr id="63" name="Freeform 62">
              <a:extLst>
                <a:ext uri="{FF2B5EF4-FFF2-40B4-BE49-F238E27FC236}">
                  <a16:creationId xmlns:a16="http://schemas.microsoft.com/office/drawing/2014/main" id="{21E0DE3B-10D3-B44A-BAD4-9C1EA57EA04E}"/>
                </a:ext>
              </a:extLst>
            </p:cNvPr>
            <p:cNvSpPr/>
            <p:nvPr/>
          </p:nvSpPr>
          <p:spPr>
            <a:xfrm>
              <a:off x="-549869" y="3559036"/>
              <a:ext cx="25493" cy="39833"/>
            </a:xfrm>
            <a:custGeom>
              <a:avLst/>
              <a:gdLst>
                <a:gd name="connsiteX0" fmla="*/ 7348 w 156754"/>
                <a:gd name="connsiteY0" fmla="*/ 7348 h 244928"/>
                <a:gd name="connsiteX1" fmla="*/ 7348 w 156754"/>
                <a:gd name="connsiteY1" fmla="*/ 241598 h 244928"/>
                <a:gd name="connsiteX2" fmla="*/ 157362 w 156754"/>
                <a:gd name="connsiteY2" fmla="*/ 7348 h 244928"/>
              </a:gdLst>
              <a:ahLst/>
              <a:cxnLst>
                <a:cxn ang="0">
                  <a:pos x="connsiteX0" y="connsiteY0"/>
                </a:cxn>
                <a:cxn ang="0">
                  <a:pos x="connsiteX1" y="connsiteY1"/>
                </a:cxn>
                <a:cxn ang="0">
                  <a:pos x="connsiteX2" y="connsiteY2"/>
                </a:cxn>
              </a:cxnLst>
              <a:rect l="l" t="t" r="r" b="b"/>
              <a:pathLst>
                <a:path w="156754" h="244928">
                  <a:moveTo>
                    <a:pt x="7348" y="7348"/>
                  </a:moveTo>
                  <a:lnTo>
                    <a:pt x="7348" y="241598"/>
                  </a:lnTo>
                  <a:cubicBezTo>
                    <a:pt x="71029" y="173132"/>
                    <a:pt x="121818" y="93798"/>
                    <a:pt x="157362" y="7348"/>
                  </a:cubicBezTo>
                  <a:close/>
                </a:path>
              </a:pathLst>
            </a:custGeom>
            <a:grpFill/>
            <a:ln w="9525" cap="flat">
              <a:noFill/>
              <a:prstDash val="solid"/>
              <a:miter/>
            </a:ln>
          </p:spPr>
          <p:txBody>
            <a:bodyPr rtlCol="0" anchor="ctr"/>
            <a:lstStyle/>
            <a:p>
              <a:endParaRPr lang="en-GB" dirty="0"/>
            </a:p>
          </p:txBody>
        </p:sp>
        <p:sp>
          <p:nvSpPr>
            <p:cNvPr id="64" name="Freeform 63">
              <a:extLst>
                <a:ext uri="{FF2B5EF4-FFF2-40B4-BE49-F238E27FC236}">
                  <a16:creationId xmlns:a16="http://schemas.microsoft.com/office/drawing/2014/main" id="{D827F573-6B8D-9240-BDE3-FA0BFEB7948C}"/>
                </a:ext>
              </a:extLst>
            </p:cNvPr>
            <p:cNvSpPr/>
            <p:nvPr/>
          </p:nvSpPr>
          <p:spPr>
            <a:xfrm>
              <a:off x="-621553" y="3504337"/>
              <a:ext cx="106753" cy="39833"/>
            </a:xfrm>
            <a:custGeom>
              <a:avLst/>
              <a:gdLst>
                <a:gd name="connsiteX0" fmla="*/ 7348 w 656408"/>
                <a:gd name="connsiteY0" fmla="*/ 7348 h 244928"/>
                <a:gd name="connsiteX1" fmla="*/ 7348 w 656408"/>
                <a:gd name="connsiteY1" fmla="*/ 243547 h 244928"/>
                <a:gd name="connsiteX2" fmla="*/ 631269 w 656408"/>
                <a:gd name="connsiteY2" fmla="*/ 243547 h 244928"/>
                <a:gd name="connsiteX3" fmla="*/ 631231 w 656408"/>
                <a:gd name="connsiteY3" fmla="*/ 243547 h 244928"/>
                <a:gd name="connsiteX4" fmla="*/ 655226 w 656408"/>
                <a:gd name="connsiteY4" fmla="*/ 7348 h 244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408" h="244928">
                  <a:moveTo>
                    <a:pt x="7348" y="7348"/>
                  </a:moveTo>
                  <a:cubicBezTo>
                    <a:pt x="21699" y="85419"/>
                    <a:pt x="21699" y="165444"/>
                    <a:pt x="7348" y="243547"/>
                  </a:cubicBezTo>
                  <a:lnTo>
                    <a:pt x="631269" y="243547"/>
                  </a:lnTo>
                  <a:lnTo>
                    <a:pt x="631231" y="243547"/>
                  </a:lnTo>
                  <a:cubicBezTo>
                    <a:pt x="651285" y="166509"/>
                    <a:pt x="659359" y="86832"/>
                    <a:pt x="655226" y="7348"/>
                  </a:cubicBezTo>
                  <a:close/>
                </a:path>
              </a:pathLst>
            </a:custGeom>
            <a:grpFill/>
            <a:ln w="9525" cap="flat">
              <a:noFill/>
              <a:prstDash val="solid"/>
              <a:miter/>
            </a:ln>
          </p:spPr>
          <p:txBody>
            <a:bodyPr rtlCol="0" anchor="ctr"/>
            <a:lstStyle/>
            <a:p>
              <a:endParaRPr lang="en-GB" dirty="0"/>
            </a:p>
          </p:txBody>
        </p:sp>
        <p:sp>
          <p:nvSpPr>
            <p:cNvPr id="65" name="Freeform 64">
              <a:extLst>
                <a:ext uri="{FF2B5EF4-FFF2-40B4-BE49-F238E27FC236}">
                  <a16:creationId xmlns:a16="http://schemas.microsoft.com/office/drawing/2014/main" id="{97DBFF17-F049-9B48-B2AB-486424688F2F}"/>
                </a:ext>
              </a:extLst>
            </p:cNvPr>
            <p:cNvSpPr/>
            <p:nvPr/>
          </p:nvSpPr>
          <p:spPr>
            <a:xfrm>
              <a:off x="-933995" y="3594870"/>
              <a:ext cx="35053" cy="86040"/>
            </a:xfrm>
            <a:custGeom>
              <a:avLst/>
              <a:gdLst>
                <a:gd name="connsiteX0" fmla="*/ 61564 w 215537"/>
                <a:gd name="connsiteY0" fmla="*/ 7348 h 529045"/>
                <a:gd name="connsiteX1" fmla="*/ 210970 w 215537"/>
                <a:gd name="connsiteY1" fmla="*/ 176270 h 529045"/>
                <a:gd name="connsiteX2" fmla="*/ 210970 w 215537"/>
                <a:gd name="connsiteY2" fmla="*/ 424451 h 529045"/>
                <a:gd name="connsiteX3" fmla="*/ 210970 w 215537"/>
                <a:gd name="connsiteY3" fmla="*/ 424413 h 529045"/>
                <a:gd name="connsiteX4" fmla="*/ 216099 w 215537"/>
                <a:gd name="connsiteY4" fmla="*/ 524187 h 529045"/>
                <a:gd name="connsiteX5" fmla="*/ 22301 w 215537"/>
                <a:gd name="connsiteY5" fmla="*/ 300577 h 529045"/>
                <a:gd name="connsiteX6" fmla="*/ 62102 w 215537"/>
                <a:gd name="connsiteY6" fmla="*/ 7349 h 52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537" h="529045">
                  <a:moveTo>
                    <a:pt x="61564" y="7348"/>
                  </a:moveTo>
                  <a:cubicBezTo>
                    <a:pt x="103852" y="69881"/>
                    <a:pt x="154063" y="126677"/>
                    <a:pt x="210970" y="176270"/>
                  </a:cubicBezTo>
                  <a:lnTo>
                    <a:pt x="210970" y="424451"/>
                  </a:lnTo>
                  <a:lnTo>
                    <a:pt x="210970" y="424413"/>
                  </a:lnTo>
                  <a:cubicBezTo>
                    <a:pt x="211162" y="457746"/>
                    <a:pt x="212846" y="491003"/>
                    <a:pt x="216099" y="524187"/>
                  </a:cubicBezTo>
                  <a:cubicBezTo>
                    <a:pt x="122375" y="480942"/>
                    <a:pt x="51771" y="399470"/>
                    <a:pt x="22301" y="300577"/>
                  </a:cubicBezTo>
                  <a:cubicBezTo>
                    <a:pt x="-7167" y="201646"/>
                    <a:pt x="7338" y="94837"/>
                    <a:pt x="62102" y="7349"/>
                  </a:cubicBezTo>
                  <a:close/>
                </a:path>
              </a:pathLst>
            </a:custGeom>
            <a:grpFill/>
            <a:ln w="9525" cap="flat">
              <a:noFill/>
              <a:prstDash val="solid"/>
              <a:miter/>
            </a:ln>
          </p:spPr>
          <p:txBody>
            <a:bodyPr rtlCol="0" anchor="ctr"/>
            <a:lstStyle/>
            <a:p>
              <a:endParaRPr lang="en-GB" dirty="0"/>
            </a:p>
          </p:txBody>
        </p:sp>
        <p:sp>
          <p:nvSpPr>
            <p:cNvPr id="66" name="Freeform 65">
              <a:extLst>
                <a:ext uri="{FF2B5EF4-FFF2-40B4-BE49-F238E27FC236}">
                  <a16:creationId xmlns:a16="http://schemas.microsoft.com/office/drawing/2014/main" id="{5D66ACF0-12AD-9543-A93A-939FB98EF056}"/>
                </a:ext>
              </a:extLst>
            </p:cNvPr>
            <p:cNvSpPr/>
            <p:nvPr/>
          </p:nvSpPr>
          <p:spPr>
            <a:xfrm>
              <a:off x="-550695" y="3593866"/>
              <a:ext cx="35053" cy="86040"/>
            </a:xfrm>
            <a:custGeom>
              <a:avLst/>
              <a:gdLst>
                <a:gd name="connsiteX0" fmla="*/ 157524 w 215537"/>
                <a:gd name="connsiteY0" fmla="*/ 7348 h 529045"/>
                <a:gd name="connsiteX1" fmla="*/ 12438 w 215537"/>
                <a:gd name="connsiteY1" fmla="*/ 165866 h 529045"/>
                <a:gd name="connsiteX2" fmla="*/ 12438 w 215537"/>
                <a:gd name="connsiteY2" fmla="*/ 430692 h 529045"/>
                <a:gd name="connsiteX3" fmla="*/ 12438 w 215537"/>
                <a:gd name="connsiteY3" fmla="*/ 430654 h 529045"/>
                <a:gd name="connsiteX4" fmla="*/ 7348 w 215537"/>
                <a:gd name="connsiteY4" fmla="*/ 530428 h 529045"/>
                <a:gd name="connsiteX5" fmla="*/ 201988 w 215537"/>
                <a:gd name="connsiteY5" fmla="*/ 303183 h 529045"/>
                <a:gd name="connsiteX6" fmla="*/ 157059 w 215537"/>
                <a:gd name="connsiteY6" fmla="*/ 7359 h 52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537" h="529045">
                  <a:moveTo>
                    <a:pt x="157524" y="7348"/>
                  </a:moveTo>
                  <a:cubicBezTo>
                    <a:pt x="115809" y="65901"/>
                    <a:pt x="67091" y="119133"/>
                    <a:pt x="12438" y="165866"/>
                  </a:cubicBezTo>
                  <a:lnTo>
                    <a:pt x="12438" y="430692"/>
                  </a:lnTo>
                  <a:lnTo>
                    <a:pt x="12438" y="430654"/>
                  </a:lnTo>
                  <a:cubicBezTo>
                    <a:pt x="12285" y="463987"/>
                    <a:pt x="10563" y="497244"/>
                    <a:pt x="7348" y="530428"/>
                  </a:cubicBezTo>
                  <a:cubicBezTo>
                    <a:pt x="102181" y="486570"/>
                    <a:pt x="173253" y="403604"/>
                    <a:pt x="201988" y="303183"/>
                  </a:cubicBezTo>
                  <a:cubicBezTo>
                    <a:pt x="230729" y="202723"/>
                    <a:pt x="214349" y="94730"/>
                    <a:pt x="157059" y="7359"/>
                  </a:cubicBezTo>
                  <a:close/>
                </a:path>
              </a:pathLst>
            </a:custGeom>
            <a:grpFill/>
            <a:ln w="9525" cap="flat">
              <a:noFill/>
              <a:prstDash val="solid"/>
              <a:miter/>
            </a:ln>
          </p:spPr>
          <p:txBody>
            <a:bodyPr rtlCol="0" anchor="ctr"/>
            <a:lstStyle/>
            <a:p>
              <a:endParaRPr lang="en-GB" dirty="0"/>
            </a:p>
          </p:txBody>
        </p:sp>
        <p:sp>
          <p:nvSpPr>
            <p:cNvPr id="67" name="Freeform 66">
              <a:extLst>
                <a:ext uri="{FF2B5EF4-FFF2-40B4-BE49-F238E27FC236}">
                  <a16:creationId xmlns:a16="http://schemas.microsoft.com/office/drawing/2014/main" id="{237F2634-CD64-9244-9A89-786624612C74}"/>
                </a:ext>
              </a:extLst>
            </p:cNvPr>
            <p:cNvSpPr/>
            <p:nvPr/>
          </p:nvSpPr>
          <p:spPr>
            <a:xfrm>
              <a:off x="-884616" y="3559036"/>
              <a:ext cx="320259" cy="262899"/>
            </a:xfrm>
            <a:custGeom>
              <a:avLst/>
              <a:gdLst>
                <a:gd name="connsiteX0" fmla="*/ 1598041 w 1969225"/>
                <a:gd name="connsiteY0" fmla="*/ 7348 h 1616528"/>
                <a:gd name="connsiteX1" fmla="*/ 1242474 w 1969225"/>
                <a:gd name="connsiteY1" fmla="*/ 388594 h 1616528"/>
                <a:gd name="connsiteX2" fmla="*/ 721197 w 1969225"/>
                <a:gd name="connsiteY2" fmla="*/ 388594 h 1616528"/>
                <a:gd name="connsiteX3" fmla="*/ 365669 w 1969225"/>
                <a:gd name="connsiteY3" fmla="*/ 7348 h 1616528"/>
                <a:gd name="connsiteX4" fmla="*/ 7348 w 1969225"/>
                <a:gd name="connsiteY4" fmla="*/ 7348 h 1616528"/>
                <a:gd name="connsiteX5" fmla="*/ 7348 w 1969225"/>
                <a:gd name="connsiteY5" fmla="*/ 644809 h 1616528"/>
                <a:gd name="connsiteX6" fmla="*/ 7386 w 1969225"/>
                <a:gd name="connsiteY6" fmla="*/ 644809 h 1616528"/>
                <a:gd name="connsiteX7" fmla="*/ 498850 w 1969225"/>
                <a:gd name="connsiteY7" fmla="*/ 1486942 h 1616528"/>
                <a:gd name="connsiteX8" fmla="*/ 1473862 w 1969225"/>
                <a:gd name="connsiteY8" fmla="*/ 1486942 h 1616528"/>
                <a:gd name="connsiteX9" fmla="*/ 1965326 w 1969225"/>
                <a:gd name="connsiteY9" fmla="*/ 644809 h 1616528"/>
                <a:gd name="connsiteX10" fmla="*/ 1965326 w 1969225"/>
                <a:gd name="connsiteY10" fmla="*/ 7348 h 161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9225" h="1616528">
                  <a:moveTo>
                    <a:pt x="1598041" y="7348"/>
                  </a:moveTo>
                  <a:cubicBezTo>
                    <a:pt x="1537498" y="178220"/>
                    <a:pt x="1408721" y="316301"/>
                    <a:pt x="1242474" y="388594"/>
                  </a:cubicBezTo>
                  <a:cubicBezTo>
                    <a:pt x="1076265" y="460848"/>
                    <a:pt x="887445" y="460848"/>
                    <a:pt x="721197" y="388594"/>
                  </a:cubicBezTo>
                  <a:cubicBezTo>
                    <a:pt x="554949" y="316302"/>
                    <a:pt x="426215" y="178220"/>
                    <a:pt x="365669" y="7348"/>
                  </a:cubicBezTo>
                  <a:lnTo>
                    <a:pt x="7348" y="7348"/>
                  </a:lnTo>
                  <a:lnTo>
                    <a:pt x="7348" y="644809"/>
                  </a:lnTo>
                  <a:lnTo>
                    <a:pt x="7386" y="644809"/>
                  </a:lnTo>
                  <a:cubicBezTo>
                    <a:pt x="9835" y="992950"/>
                    <a:pt x="196941" y="1313581"/>
                    <a:pt x="498850" y="1486942"/>
                  </a:cubicBezTo>
                  <a:cubicBezTo>
                    <a:pt x="800719" y="1660263"/>
                    <a:pt x="1171982" y="1660263"/>
                    <a:pt x="1473862" y="1486942"/>
                  </a:cubicBezTo>
                  <a:cubicBezTo>
                    <a:pt x="1775731" y="1313581"/>
                    <a:pt x="1962876" y="992950"/>
                    <a:pt x="1965326" y="644809"/>
                  </a:cubicBezTo>
                  <a:lnTo>
                    <a:pt x="1965326" y="7348"/>
                  </a:lnTo>
                  <a:close/>
                </a:path>
              </a:pathLst>
            </a:custGeom>
            <a:grpFill/>
            <a:ln w="9525" cap="flat">
              <a:noFill/>
              <a:prstDash val="solid"/>
              <a:miter/>
            </a:ln>
          </p:spPr>
          <p:txBody>
            <a:bodyPr rtlCol="0" anchor="ctr"/>
            <a:lstStyle/>
            <a:p>
              <a:endParaRPr lang="en-GB" dirty="0"/>
            </a:p>
          </p:txBody>
        </p:sp>
        <p:sp>
          <p:nvSpPr>
            <p:cNvPr id="68" name="Freeform 67">
              <a:extLst>
                <a:ext uri="{FF2B5EF4-FFF2-40B4-BE49-F238E27FC236}">
                  <a16:creationId xmlns:a16="http://schemas.microsoft.com/office/drawing/2014/main" id="{61E49EA9-E0BC-4245-9612-E26364096079}"/>
                </a:ext>
              </a:extLst>
            </p:cNvPr>
            <p:cNvSpPr/>
            <p:nvPr/>
          </p:nvSpPr>
          <p:spPr>
            <a:xfrm>
              <a:off x="-504412" y="3923765"/>
              <a:ext cx="173673" cy="189606"/>
            </a:xfrm>
            <a:custGeom>
              <a:avLst/>
              <a:gdLst>
                <a:gd name="connsiteX0" fmla="*/ 1064171 w 1067888"/>
                <a:gd name="connsiteY0" fmla="*/ 1104132 h 1165860"/>
                <a:gd name="connsiteX1" fmla="*/ 1045802 w 1067888"/>
                <a:gd name="connsiteY1" fmla="*/ 1148410 h 1165860"/>
                <a:gd name="connsiteX2" fmla="*/ 1001562 w 1067888"/>
                <a:gd name="connsiteY2" fmla="*/ 1166742 h 1165860"/>
                <a:gd name="connsiteX3" fmla="*/ 7348 w 1067888"/>
                <a:gd name="connsiteY3" fmla="*/ 1166742 h 1165860"/>
                <a:gd name="connsiteX4" fmla="*/ 567353 w 1067888"/>
                <a:gd name="connsiteY4" fmla="*/ 7348 h 1165860"/>
                <a:gd name="connsiteX5" fmla="*/ 835284 w 1067888"/>
                <a:gd name="connsiteY5" fmla="*/ 185421 h 1165860"/>
                <a:gd name="connsiteX6" fmla="*/ 835323 w 1067888"/>
                <a:gd name="connsiteY6" fmla="*/ 185421 h 1165860"/>
                <a:gd name="connsiteX7" fmla="*/ 1064174 w 1067888"/>
                <a:gd name="connsiteY7" fmla="*/ 612782 h 116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7888" h="1165860">
                  <a:moveTo>
                    <a:pt x="1064171" y="1104132"/>
                  </a:moveTo>
                  <a:cubicBezTo>
                    <a:pt x="1064171" y="1120741"/>
                    <a:pt x="1057551" y="1136661"/>
                    <a:pt x="1045802" y="1148410"/>
                  </a:cubicBezTo>
                  <a:cubicBezTo>
                    <a:pt x="1034091" y="1160159"/>
                    <a:pt x="1018171" y="1166742"/>
                    <a:pt x="1001562" y="1166742"/>
                  </a:cubicBezTo>
                  <a:lnTo>
                    <a:pt x="7348" y="1166742"/>
                  </a:lnTo>
                  <a:lnTo>
                    <a:pt x="567353" y="7348"/>
                  </a:lnTo>
                  <a:lnTo>
                    <a:pt x="835284" y="185421"/>
                  </a:lnTo>
                  <a:lnTo>
                    <a:pt x="835323" y="185421"/>
                  </a:lnTo>
                  <a:cubicBezTo>
                    <a:pt x="978302" y="280598"/>
                    <a:pt x="1064214" y="440989"/>
                    <a:pt x="1064174" y="612782"/>
                  </a:cubicBezTo>
                  <a:close/>
                </a:path>
              </a:pathLst>
            </a:custGeom>
            <a:grpFill/>
            <a:ln w="9525" cap="flat">
              <a:noFill/>
              <a:prstDash val="solid"/>
              <a:miter/>
            </a:ln>
          </p:spPr>
          <p:txBody>
            <a:bodyPr rtlCol="0" anchor="ctr"/>
            <a:lstStyle/>
            <a:p>
              <a:endParaRPr lang="en-GB" dirty="0"/>
            </a:p>
          </p:txBody>
        </p:sp>
        <p:sp>
          <p:nvSpPr>
            <p:cNvPr id="69" name="Freeform 68">
              <a:extLst>
                <a:ext uri="{FF2B5EF4-FFF2-40B4-BE49-F238E27FC236}">
                  <a16:creationId xmlns:a16="http://schemas.microsoft.com/office/drawing/2014/main" id="{A41F1A1B-03B6-E843-B58A-BE6E1968490B}"/>
                </a:ext>
              </a:extLst>
            </p:cNvPr>
            <p:cNvSpPr/>
            <p:nvPr/>
          </p:nvSpPr>
          <p:spPr>
            <a:xfrm>
              <a:off x="-1118254" y="3806928"/>
              <a:ext cx="645298" cy="307512"/>
            </a:xfrm>
            <a:custGeom>
              <a:avLst/>
              <a:gdLst>
                <a:gd name="connsiteX0" fmla="*/ 2346494 w 3967842"/>
                <a:gd name="connsiteY0" fmla="*/ 1564104 h 1890848"/>
                <a:gd name="connsiteX1" fmla="*/ 1777496 w 3967842"/>
                <a:gd name="connsiteY1" fmla="*/ 920706 h 1890848"/>
                <a:gd name="connsiteX2" fmla="*/ 1584766 w 3967842"/>
                <a:gd name="connsiteY2" fmla="*/ 7348 h 1890848"/>
                <a:gd name="connsiteX3" fmla="*/ 236581 w 3967842"/>
                <a:gd name="connsiteY3" fmla="*/ 903826 h 1890848"/>
                <a:gd name="connsiteX4" fmla="*/ 236581 w 3967842"/>
                <a:gd name="connsiteY4" fmla="*/ 903864 h 1890848"/>
                <a:gd name="connsiteX5" fmla="*/ 7348 w 3967842"/>
                <a:gd name="connsiteY5" fmla="*/ 1331225 h 1890848"/>
                <a:gd name="connsiteX6" fmla="*/ 7348 w 3967842"/>
                <a:gd name="connsiteY6" fmla="*/ 1822650 h 1890848"/>
                <a:gd name="connsiteX7" fmla="*/ 7348 w 3967842"/>
                <a:gd name="connsiteY7" fmla="*/ 1822612 h 1890848"/>
                <a:gd name="connsiteX8" fmla="*/ 25718 w 3967842"/>
                <a:gd name="connsiteY8" fmla="*/ 1866890 h 1890848"/>
                <a:gd name="connsiteX9" fmla="*/ 69958 w 3967842"/>
                <a:gd name="connsiteY9" fmla="*/ 1885221 h 1890848"/>
                <a:gd name="connsiteX10" fmla="*/ 3282735 w 3967842"/>
                <a:gd name="connsiteY10" fmla="*/ 1885221 h 1890848"/>
                <a:gd name="connsiteX11" fmla="*/ 3963979 w 3967842"/>
                <a:gd name="connsiteY11" fmla="*/ 474629 h 1890848"/>
                <a:gd name="connsiteX12" fmla="*/ 3261191 w 3967842"/>
                <a:gd name="connsiteY12" fmla="*/ 7354 h 1890848"/>
                <a:gd name="connsiteX13" fmla="*/ 3261229 w 3967842"/>
                <a:gd name="connsiteY13" fmla="*/ 7354 h 1890848"/>
                <a:gd name="connsiteX14" fmla="*/ 3068500 w 3967842"/>
                <a:gd name="connsiteY14" fmla="*/ 920712 h 1890848"/>
                <a:gd name="connsiteX15" fmla="*/ 2499501 w 3967842"/>
                <a:gd name="connsiteY15" fmla="*/ 1564110 h 1890848"/>
                <a:gd name="connsiteX16" fmla="*/ 2346538 w 3967842"/>
                <a:gd name="connsiteY16" fmla="*/ 1564110 h 189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67842" h="1890848">
                  <a:moveTo>
                    <a:pt x="2346494" y="1564104"/>
                  </a:moveTo>
                  <a:cubicBezTo>
                    <a:pt x="2113430" y="1392311"/>
                    <a:pt x="1919515" y="1173022"/>
                    <a:pt x="1777496" y="920706"/>
                  </a:cubicBezTo>
                  <a:cubicBezTo>
                    <a:pt x="1621349" y="643134"/>
                    <a:pt x="1554111" y="324344"/>
                    <a:pt x="1584766" y="7348"/>
                  </a:cubicBezTo>
                  <a:lnTo>
                    <a:pt x="236581" y="903826"/>
                  </a:lnTo>
                  <a:lnTo>
                    <a:pt x="236581" y="903864"/>
                  </a:lnTo>
                  <a:cubicBezTo>
                    <a:pt x="93455" y="998926"/>
                    <a:pt x="7377" y="1159354"/>
                    <a:pt x="7348" y="1331225"/>
                  </a:cubicBezTo>
                  <a:lnTo>
                    <a:pt x="7348" y="1822650"/>
                  </a:lnTo>
                  <a:lnTo>
                    <a:pt x="7348" y="1822612"/>
                  </a:lnTo>
                  <a:cubicBezTo>
                    <a:pt x="7348" y="1839221"/>
                    <a:pt x="13969" y="1855141"/>
                    <a:pt x="25718" y="1866890"/>
                  </a:cubicBezTo>
                  <a:cubicBezTo>
                    <a:pt x="37466" y="1878638"/>
                    <a:pt x="53387" y="1885221"/>
                    <a:pt x="69958" y="1885221"/>
                  </a:cubicBezTo>
                  <a:lnTo>
                    <a:pt x="3282735" y="1885221"/>
                  </a:lnTo>
                  <a:lnTo>
                    <a:pt x="3963979" y="474629"/>
                  </a:lnTo>
                  <a:lnTo>
                    <a:pt x="3261191" y="7354"/>
                  </a:lnTo>
                  <a:lnTo>
                    <a:pt x="3261229" y="7354"/>
                  </a:lnTo>
                  <a:cubicBezTo>
                    <a:pt x="3291883" y="324380"/>
                    <a:pt x="3224643" y="643139"/>
                    <a:pt x="3068500" y="920712"/>
                  </a:cubicBezTo>
                  <a:cubicBezTo>
                    <a:pt x="2926520" y="1173028"/>
                    <a:pt x="2732566" y="1392317"/>
                    <a:pt x="2499501" y="1564110"/>
                  </a:cubicBezTo>
                  <a:cubicBezTo>
                    <a:pt x="2454036" y="1597597"/>
                    <a:pt x="2391997" y="1597597"/>
                    <a:pt x="2346538" y="1564110"/>
                  </a:cubicBezTo>
                  <a:close/>
                </a:path>
              </a:pathLst>
            </a:custGeom>
            <a:grpFill/>
            <a:ln w="9525" cap="flat">
              <a:noFill/>
              <a:prstDash val="solid"/>
              <a:miter/>
            </a:ln>
          </p:spPr>
          <p:txBody>
            <a:bodyPr rtlCol="0" anchor="ctr"/>
            <a:lstStyle/>
            <a:p>
              <a:endParaRPr lang="en-GB" dirty="0"/>
            </a:p>
          </p:txBody>
        </p:sp>
        <p:sp>
          <p:nvSpPr>
            <p:cNvPr id="70" name="Freeform 69">
              <a:extLst>
                <a:ext uri="{FF2B5EF4-FFF2-40B4-BE49-F238E27FC236}">
                  <a16:creationId xmlns:a16="http://schemas.microsoft.com/office/drawing/2014/main" id="{0FCF6C33-F3BD-2D40-8B62-5308B8D2B02E}"/>
                </a:ext>
              </a:extLst>
            </p:cNvPr>
            <p:cNvSpPr/>
            <p:nvPr/>
          </p:nvSpPr>
          <p:spPr>
            <a:xfrm>
              <a:off x="-846590" y="3792570"/>
              <a:ext cx="243779" cy="129060"/>
            </a:xfrm>
            <a:custGeom>
              <a:avLst/>
              <a:gdLst>
                <a:gd name="connsiteX0" fmla="*/ 1478458 w 1498962"/>
                <a:gd name="connsiteY0" fmla="*/ 7348 h 793568"/>
                <a:gd name="connsiteX1" fmla="*/ 1392695 w 1498962"/>
                <a:gd name="connsiteY1" fmla="*/ 789130 h 793568"/>
                <a:gd name="connsiteX2" fmla="*/ 810108 w 1498962"/>
                <a:gd name="connsiteY2" fmla="*/ 346456 h 793568"/>
                <a:gd name="connsiteX3" fmla="*/ 694874 w 1498962"/>
                <a:gd name="connsiteY3" fmla="*/ 346456 h 793568"/>
                <a:gd name="connsiteX4" fmla="*/ 112669 w 1498962"/>
                <a:gd name="connsiteY4" fmla="*/ 789130 h 793568"/>
                <a:gd name="connsiteX5" fmla="*/ 26905 w 1498962"/>
                <a:gd name="connsiteY5" fmla="*/ 7348 h 793568"/>
                <a:gd name="connsiteX6" fmla="*/ 752658 w 1498962"/>
                <a:gd name="connsiteY6" fmla="*/ 287869 h 793568"/>
                <a:gd name="connsiteX7" fmla="*/ 1478450 w 1498962"/>
                <a:gd name="connsiteY7" fmla="*/ 7348 h 79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962" h="793568">
                  <a:moveTo>
                    <a:pt x="1478458" y="7348"/>
                  </a:moveTo>
                  <a:cubicBezTo>
                    <a:pt x="1522047" y="270871"/>
                    <a:pt x="1492388" y="541331"/>
                    <a:pt x="1392695" y="789130"/>
                  </a:cubicBezTo>
                  <a:lnTo>
                    <a:pt x="810108" y="346456"/>
                  </a:lnTo>
                  <a:cubicBezTo>
                    <a:pt x="776047" y="320548"/>
                    <a:pt x="728936" y="320548"/>
                    <a:pt x="694874" y="346456"/>
                  </a:cubicBezTo>
                  <a:lnTo>
                    <a:pt x="112669" y="789130"/>
                  </a:lnTo>
                  <a:cubicBezTo>
                    <a:pt x="12973" y="541331"/>
                    <a:pt x="-16722" y="270881"/>
                    <a:pt x="26905" y="7348"/>
                  </a:cubicBezTo>
                  <a:cubicBezTo>
                    <a:pt x="225523" y="187870"/>
                    <a:pt x="484275" y="287869"/>
                    <a:pt x="752658" y="287869"/>
                  </a:cubicBezTo>
                  <a:cubicBezTo>
                    <a:pt x="1021041" y="287869"/>
                    <a:pt x="1279833" y="187870"/>
                    <a:pt x="1478450" y="7348"/>
                  </a:cubicBezTo>
                  <a:close/>
                </a:path>
              </a:pathLst>
            </a:custGeom>
            <a:grpFill/>
            <a:ln w="9525" cap="flat">
              <a:noFill/>
              <a:prstDash val="solid"/>
              <a:miter/>
            </a:ln>
          </p:spPr>
          <p:txBody>
            <a:bodyPr rtlCol="0" anchor="ctr"/>
            <a:lstStyle/>
            <a:p>
              <a:endParaRPr lang="en-GB" dirty="0"/>
            </a:p>
          </p:txBody>
        </p:sp>
        <p:sp>
          <p:nvSpPr>
            <p:cNvPr id="71" name="Freeform 70">
              <a:extLst>
                <a:ext uri="{FF2B5EF4-FFF2-40B4-BE49-F238E27FC236}">
                  <a16:creationId xmlns:a16="http://schemas.microsoft.com/office/drawing/2014/main" id="{84FC631E-B699-EF4D-8DC2-4AC1183F5B5A}"/>
                </a:ext>
              </a:extLst>
            </p:cNvPr>
            <p:cNvSpPr/>
            <p:nvPr/>
          </p:nvSpPr>
          <p:spPr>
            <a:xfrm>
              <a:off x="-822639" y="3909734"/>
              <a:ext cx="58953" cy="94006"/>
            </a:xfrm>
            <a:custGeom>
              <a:avLst/>
              <a:gdLst>
                <a:gd name="connsiteX0" fmla="*/ 285341 w 362494"/>
                <a:gd name="connsiteY0" fmla="*/ 574167 h 578031"/>
                <a:gd name="connsiteX1" fmla="*/ 358207 w 362494"/>
                <a:gd name="connsiteY1" fmla="*/ 219863 h 578031"/>
                <a:gd name="connsiteX2" fmla="*/ 353079 w 362494"/>
                <a:gd name="connsiteY2" fmla="*/ 196825 h 578031"/>
                <a:gd name="connsiteX3" fmla="*/ 211667 w 362494"/>
                <a:gd name="connsiteY3" fmla="*/ 7348 h 578031"/>
                <a:gd name="connsiteX4" fmla="*/ 7348 w 362494"/>
                <a:gd name="connsiteY4" fmla="*/ 162721 h 578031"/>
                <a:gd name="connsiteX5" fmla="*/ 7386 w 362494"/>
                <a:gd name="connsiteY5" fmla="*/ 162759 h 578031"/>
                <a:gd name="connsiteX6" fmla="*/ 47685 w 362494"/>
                <a:gd name="connsiteY6" fmla="*/ 239376 h 578031"/>
                <a:gd name="connsiteX7" fmla="*/ 285804 w 362494"/>
                <a:gd name="connsiteY7" fmla="*/ 574163 h 57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494" h="578031">
                  <a:moveTo>
                    <a:pt x="285341" y="574167"/>
                  </a:moveTo>
                  <a:lnTo>
                    <a:pt x="358207" y="219863"/>
                  </a:lnTo>
                  <a:cubicBezTo>
                    <a:pt x="359853" y="211788"/>
                    <a:pt x="357978" y="203446"/>
                    <a:pt x="353079" y="196825"/>
                  </a:cubicBezTo>
                  <a:lnTo>
                    <a:pt x="211667" y="7348"/>
                  </a:lnTo>
                  <a:lnTo>
                    <a:pt x="7348" y="162721"/>
                  </a:lnTo>
                  <a:lnTo>
                    <a:pt x="7386" y="162759"/>
                  </a:lnTo>
                  <a:cubicBezTo>
                    <a:pt x="20054" y="188668"/>
                    <a:pt x="33487" y="214232"/>
                    <a:pt x="47685" y="239376"/>
                  </a:cubicBezTo>
                  <a:cubicBezTo>
                    <a:pt x="115040" y="359087"/>
                    <a:pt x="194838" y="471293"/>
                    <a:pt x="285804" y="574163"/>
                  </a:cubicBezTo>
                  <a:close/>
                </a:path>
              </a:pathLst>
            </a:custGeom>
            <a:grpFill/>
            <a:ln w="9525" cap="flat">
              <a:noFill/>
              <a:prstDash val="solid"/>
              <a:miter/>
            </a:ln>
          </p:spPr>
          <p:txBody>
            <a:bodyPr rtlCol="0" anchor="ctr"/>
            <a:lstStyle/>
            <a:p>
              <a:endParaRPr lang="en-GB" dirty="0"/>
            </a:p>
          </p:txBody>
        </p:sp>
        <p:sp>
          <p:nvSpPr>
            <p:cNvPr id="72" name="Freeform 71">
              <a:extLst>
                <a:ext uri="{FF2B5EF4-FFF2-40B4-BE49-F238E27FC236}">
                  <a16:creationId xmlns:a16="http://schemas.microsoft.com/office/drawing/2014/main" id="{01480A47-3963-9C4C-8A50-EDA87D54D8B6}"/>
                </a:ext>
              </a:extLst>
            </p:cNvPr>
            <p:cNvSpPr/>
            <p:nvPr/>
          </p:nvSpPr>
          <p:spPr>
            <a:xfrm>
              <a:off x="-776501" y="3861067"/>
              <a:ext cx="103566" cy="188013"/>
            </a:xfrm>
            <a:custGeom>
              <a:avLst/>
              <a:gdLst>
                <a:gd name="connsiteX0" fmla="*/ 338764 w 636814"/>
                <a:gd name="connsiteY0" fmla="*/ 1150577 h 1156062"/>
                <a:gd name="connsiteX1" fmla="*/ 557671 w 636814"/>
                <a:gd name="connsiteY1" fmla="*/ 962521 h 1156062"/>
                <a:gd name="connsiteX2" fmla="*/ 470568 w 636814"/>
                <a:gd name="connsiteY2" fmla="*/ 539294 h 1156062"/>
                <a:gd name="connsiteX3" fmla="*/ 470568 w 636814"/>
                <a:gd name="connsiteY3" fmla="*/ 539333 h 1156062"/>
                <a:gd name="connsiteX4" fmla="*/ 493531 w 636814"/>
                <a:gd name="connsiteY4" fmla="*/ 436198 h 1156062"/>
                <a:gd name="connsiteX5" fmla="*/ 635590 w 636814"/>
                <a:gd name="connsiteY5" fmla="*/ 246036 h 1156062"/>
                <a:gd name="connsiteX6" fmla="*/ 321317 w 636814"/>
                <a:gd name="connsiteY6" fmla="*/ 7348 h 1156062"/>
                <a:gd name="connsiteX7" fmla="*/ 7348 w 636814"/>
                <a:gd name="connsiteY7" fmla="*/ 246036 h 1156062"/>
                <a:gd name="connsiteX8" fmla="*/ 149446 w 636814"/>
                <a:gd name="connsiteY8" fmla="*/ 436198 h 1156062"/>
                <a:gd name="connsiteX9" fmla="*/ 149484 w 636814"/>
                <a:gd name="connsiteY9" fmla="*/ 436198 h 1156062"/>
                <a:gd name="connsiteX10" fmla="*/ 172447 w 636814"/>
                <a:gd name="connsiteY10" fmla="*/ 539333 h 1156062"/>
                <a:gd name="connsiteX11" fmla="*/ 85382 w 636814"/>
                <a:gd name="connsiteY11" fmla="*/ 962559 h 1156062"/>
                <a:gd name="connsiteX12" fmla="*/ 85382 w 636814"/>
                <a:gd name="connsiteY12" fmla="*/ 962521 h 1156062"/>
                <a:gd name="connsiteX13" fmla="*/ 304593 w 636814"/>
                <a:gd name="connsiteY13" fmla="*/ 1150577 h 1156062"/>
                <a:gd name="connsiteX14" fmla="*/ 338769 w 636814"/>
                <a:gd name="connsiteY14" fmla="*/ 1150577 h 1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6814" h="1156062">
                  <a:moveTo>
                    <a:pt x="338764" y="1150577"/>
                  </a:moveTo>
                  <a:cubicBezTo>
                    <a:pt x="416299" y="1093402"/>
                    <a:pt x="489473" y="1030523"/>
                    <a:pt x="557671" y="962521"/>
                  </a:cubicBezTo>
                  <a:lnTo>
                    <a:pt x="470568" y="539294"/>
                  </a:lnTo>
                  <a:lnTo>
                    <a:pt x="470568" y="539333"/>
                  </a:lnTo>
                  <a:cubicBezTo>
                    <a:pt x="463144" y="503244"/>
                    <a:pt x="471487" y="465701"/>
                    <a:pt x="493531" y="436198"/>
                  </a:cubicBezTo>
                  <a:lnTo>
                    <a:pt x="635590" y="246036"/>
                  </a:lnTo>
                  <a:lnTo>
                    <a:pt x="321317" y="7348"/>
                  </a:lnTo>
                  <a:lnTo>
                    <a:pt x="7348" y="246036"/>
                  </a:lnTo>
                  <a:lnTo>
                    <a:pt x="149446" y="436198"/>
                  </a:lnTo>
                  <a:lnTo>
                    <a:pt x="149484" y="436198"/>
                  </a:lnTo>
                  <a:cubicBezTo>
                    <a:pt x="171489" y="465704"/>
                    <a:pt x="179871" y="503248"/>
                    <a:pt x="172447" y="539333"/>
                  </a:cubicBezTo>
                  <a:lnTo>
                    <a:pt x="85382" y="962559"/>
                  </a:lnTo>
                  <a:lnTo>
                    <a:pt x="85382" y="962521"/>
                  </a:lnTo>
                  <a:cubicBezTo>
                    <a:pt x="153695" y="1030565"/>
                    <a:pt x="226980" y="1093401"/>
                    <a:pt x="304593" y="1150577"/>
                  </a:cubicBezTo>
                  <a:cubicBezTo>
                    <a:pt x="314735" y="1158040"/>
                    <a:pt x="328626" y="1158040"/>
                    <a:pt x="338769" y="1150577"/>
                  </a:cubicBezTo>
                  <a:close/>
                </a:path>
              </a:pathLst>
            </a:custGeom>
            <a:grpFill/>
            <a:ln w="9525" cap="flat">
              <a:noFill/>
              <a:prstDash val="solid"/>
              <a:miter/>
            </a:ln>
          </p:spPr>
          <p:txBody>
            <a:bodyPr rtlCol="0" anchor="ctr"/>
            <a:lstStyle/>
            <a:p>
              <a:endParaRPr lang="en-GB" dirty="0"/>
            </a:p>
          </p:txBody>
        </p:sp>
        <p:sp>
          <p:nvSpPr>
            <p:cNvPr id="73" name="Freeform 72">
              <a:extLst>
                <a:ext uri="{FF2B5EF4-FFF2-40B4-BE49-F238E27FC236}">
                  <a16:creationId xmlns:a16="http://schemas.microsoft.com/office/drawing/2014/main" id="{5E2AE8FA-7B44-BF42-A182-3FCFE0842D4D}"/>
                </a:ext>
              </a:extLst>
            </p:cNvPr>
            <p:cNvSpPr/>
            <p:nvPr/>
          </p:nvSpPr>
          <p:spPr>
            <a:xfrm>
              <a:off x="-685304" y="3909738"/>
              <a:ext cx="58953" cy="94006"/>
            </a:xfrm>
            <a:custGeom>
              <a:avLst/>
              <a:gdLst>
                <a:gd name="connsiteX0" fmla="*/ 318812 w 362494"/>
                <a:gd name="connsiteY0" fmla="*/ 239376 h 578031"/>
                <a:gd name="connsiteX1" fmla="*/ 359110 w 362494"/>
                <a:gd name="connsiteY1" fmla="*/ 162721 h 578031"/>
                <a:gd name="connsiteX2" fmla="*/ 154438 w 362494"/>
                <a:gd name="connsiteY2" fmla="*/ 7348 h 578031"/>
                <a:gd name="connsiteX3" fmla="*/ 13026 w 362494"/>
                <a:gd name="connsiteY3" fmla="*/ 196825 h 578031"/>
                <a:gd name="connsiteX4" fmla="*/ 13064 w 362494"/>
                <a:gd name="connsiteY4" fmla="*/ 196825 h 578031"/>
                <a:gd name="connsiteX5" fmla="*/ 7936 w 362494"/>
                <a:gd name="connsiteY5" fmla="*/ 219863 h 578031"/>
                <a:gd name="connsiteX6" fmla="*/ 80802 w 362494"/>
                <a:gd name="connsiteY6" fmla="*/ 574167 h 578031"/>
                <a:gd name="connsiteX7" fmla="*/ 80802 w 362494"/>
                <a:gd name="connsiteY7" fmla="*/ 574129 h 578031"/>
                <a:gd name="connsiteX8" fmla="*/ 318922 w 362494"/>
                <a:gd name="connsiteY8" fmla="*/ 239380 h 57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494" h="578031">
                  <a:moveTo>
                    <a:pt x="318812" y="239376"/>
                  </a:moveTo>
                  <a:cubicBezTo>
                    <a:pt x="333010" y="214232"/>
                    <a:pt x="346443" y="188667"/>
                    <a:pt x="359110" y="162721"/>
                  </a:cubicBezTo>
                  <a:lnTo>
                    <a:pt x="154438" y="7348"/>
                  </a:lnTo>
                  <a:lnTo>
                    <a:pt x="13026" y="196825"/>
                  </a:lnTo>
                  <a:lnTo>
                    <a:pt x="13064" y="196825"/>
                  </a:lnTo>
                  <a:cubicBezTo>
                    <a:pt x="8128" y="203407"/>
                    <a:pt x="6291" y="211788"/>
                    <a:pt x="7936" y="219863"/>
                  </a:cubicBezTo>
                  <a:lnTo>
                    <a:pt x="80802" y="574167"/>
                  </a:lnTo>
                  <a:lnTo>
                    <a:pt x="80802" y="574129"/>
                  </a:lnTo>
                  <a:cubicBezTo>
                    <a:pt x="171771" y="471259"/>
                    <a:pt x="251567" y="359052"/>
                    <a:pt x="318922" y="239380"/>
                  </a:cubicBezTo>
                  <a:close/>
                </a:path>
              </a:pathLst>
            </a:custGeom>
            <a:grpFill/>
            <a:ln w="9525" cap="flat">
              <a:noFill/>
              <a:prstDash val="solid"/>
              <a:miter/>
            </a:ln>
          </p:spPr>
          <p:txBody>
            <a:bodyPr rtlCol="0" anchor="ctr"/>
            <a:lstStyle/>
            <a:p>
              <a:endParaRPr lang="en-GB" dirty="0"/>
            </a:p>
          </p:txBody>
        </p:sp>
        <p:sp>
          <p:nvSpPr>
            <p:cNvPr id="74" name="Freeform 73">
              <a:extLst>
                <a:ext uri="{FF2B5EF4-FFF2-40B4-BE49-F238E27FC236}">
                  <a16:creationId xmlns:a16="http://schemas.microsoft.com/office/drawing/2014/main" id="{2CC0827B-E84F-2841-ABEA-941CC2489603}"/>
                </a:ext>
              </a:extLst>
            </p:cNvPr>
            <p:cNvSpPr/>
            <p:nvPr/>
          </p:nvSpPr>
          <p:spPr>
            <a:xfrm>
              <a:off x="-576562" y="3646988"/>
              <a:ext cx="256526" cy="509865"/>
            </a:xfrm>
            <a:custGeom>
              <a:avLst/>
              <a:gdLst>
                <a:gd name="connsiteX0" fmla="*/ 1494193 w 1577340"/>
                <a:gd name="connsiteY0" fmla="*/ 7348 h 3135085"/>
                <a:gd name="connsiteX1" fmla="*/ 1030857 w 1577340"/>
                <a:gd name="connsiteY1" fmla="*/ 967008 h 3135085"/>
                <a:gd name="connsiteX2" fmla="*/ 1002805 w 1577340"/>
                <a:gd name="connsiteY2" fmla="*/ 923265 h 3135085"/>
                <a:gd name="connsiteX3" fmla="*/ 18192 w 1577340"/>
                <a:gd name="connsiteY3" fmla="*/ 2961757 h 3135085"/>
                <a:gd name="connsiteX4" fmla="*/ 18192 w 1577340"/>
                <a:gd name="connsiteY4" fmla="*/ 2961795 h 3135085"/>
                <a:gd name="connsiteX5" fmla="*/ 77740 w 1577340"/>
                <a:gd name="connsiteY5" fmla="*/ 3124751 h 3135085"/>
                <a:gd name="connsiteX6" fmla="*/ 242420 w 1577340"/>
                <a:gd name="connsiteY6" fmla="*/ 3070178 h 3135085"/>
                <a:gd name="connsiteX7" fmla="*/ 1160442 w 1577340"/>
                <a:gd name="connsiteY7" fmla="*/ 1169532 h 3135085"/>
                <a:gd name="connsiteX8" fmla="*/ 1102156 w 1577340"/>
                <a:gd name="connsiteY8" fmla="*/ 1078334 h 3135085"/>
                <a:gd name="connsiteX9" fmla="*/ 1145019 w 1577340"/>
                <a:gd name="connsiteY9" fmla="*/ 989662 h 3135085"/>
                <a:gd name="connsiteX10" fmla="*/ 1211264 w 1577340"/>
                <a:gd name="connsiteY10" fmla="*/ 939950 h 3135085"/>
                <a:gd name="connsiteX11" fmla="*/ 1321600 w 1577340"/>
                <a:gd name="connsiteY11" fmla="*/ 921466 h 3135085"/>
                <a:gd name="connsiteX12" fmla="*/ 1527604 w 1577340"/>
                <a:gd name="connsiteY12" fmla="*/ 494682 h 3135085"/>
                <a:gd name="connsiteX13" fmla="*/ 1527566 w 1577340"/>
                <a:gd name="connsiteY13" fmla="*/ 494721 h 3135085"/>
                <a:gd name="connsiteX14" fmla="*/ 1494386 w 1577340"/>
                <a:gd name="connsiteY14" fmla="*/ 7352 h 313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7340" h="3135085">
                  <a:moveTo>
                    <a:pt x="1494193" y="7348"/>
                  </a:moveTo>
                  <a:lnTo>
                    <a:pt x="1030857" y="967008"/>
                  </a:lnTo>
                  <a:lnTo>
                    <a:pt x="1002805" y="923265"/>
                  </a:lnTo>
                  <a:lnTo>
                    <a:pt x="18192" y="2961757"/>
                  </a:lnTo>
                  <a:lnTo>
                    <a:pt x="18192" y="2961795"/>
                  </a:lnTo>
                  <a:cubicBezTo>
                    <a:pt x="-9248" y="3023295"/>
                    <a:pt x="17120" y="3095438"/>
                    <a:pt x="77740" y="3124751"/>
                  </a:cubicBezTo>
                  <a:cubicBezTo>
                    <a:pt x="138360" y="3154028"/>
                    <a:pt x="211304" y="3129879"/>
                    <a:pt x="242420" y="3070178"/>
                  </a:cubicBezTo>
                  <a:lnTo>
                    <a:pt x="1160442" y="1169532"/>
                  </a:lnTo>
                  <a:lnTo>
                    <a:pt x="1102156" y="1078334"/>
                  </a:lnTo>
                  <a:lnTo>
                    <a:pt x="1145019" y="989662"/>
                  </a:lnTo>
                  <a:cubicBezTo>
                    <a:pt x="1157725" y="963332"/>
                    <a:pt x="1182409" y="944810"/>
                    <a:pt x="1211264" y="939950"/>
                  </a:cubicBezTo>
                  <a:lnTo>
                    <a:pt x="1321600" y="921466"/>
                  </a:lnTo>
                  <a:lnTo>
                    <a:pt x="1527604" y="494682"/>
                  </a:lnTo>
                  <a:lnTo>
                    <a:pt x="1527566" y="494721"/>
                  </a:lnTo>
                  <a:cubicBezTo>
                    <a:pt x="1603341" y="337810"/>
                    <a:pt x="1590712" y="152546"/>
                    <a:pt x="1494386" y="7352"/>
                  </a:cubicBezTo>
                  <a:close/>
                </a:path>
              </a:pathLst>
            </a:custGeom>
            <a:solidFill>
              <a:schemeClr val="accent6"/>
            </a:solidFill>
            <a:ln w="9525" cap="flat">
              <a:noFill/>
              <a:prstDash val="solid"/>
              <a:miter/>
            </a:ln>
          </p:spPr>
          <p:txBody>
            <a:bodyPr rtlCol="0" anchor="ctr"/>
            <a:lstStyle/>
            <a:p>
              <a:endParaRPr lang="en-GB" dirty="0"/>
            </a:p>
          </p:txBody>
        </p:sp>
      </p:grpSp>
      <p:sp>
        <p:nvSpPr>
          <p:cNvPr id="77" name="Google Shape;615;p16">
            <a:extLst>
              <a:ext uri="{FF2B5EF4-FFF2-40B4-BE49-F238E27FC236}">
                <a16:creationId xmlns:a16="http://schemas.microsoft.com/office/drawing/2014/main" id="{4C957339-88DC-8749-9B5A-C8EC718992CB}"/>
              </a:ext>
            </a:extLst>
          </p:cNvPr>
          <p:cNvSpPr txBox="1"/>
          <p:nvPr/>
        </p:nvSpPr>
        <p:spPr>
          <a:xfrm rot="-5400000">
            <a:off x="4068398" y="4918104"/>
            <a:ext cx="140583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200"/>
              <a:buFont typeface="Arial"/>
              <a:buNone/>
            </a:pPr>
            <a:r>
              <a:rPr lang="en-GB" sz="900" b="1" i="0" u="none" strike="noStrike" cap="none" dirty="0">
                <a:solidFill>
                  <a:schemeClr val="dk1"/>
                </a:solidFill>
                <a:latin typeface="Arial"/>
                <a:ea typeface="Arial"/>
                <a:cs typeface="Arial"/>
                <a:sym typeface="Arial"/>
              </a:rPr>
              <a:t>EFS (probability)</a:t>
            </a:r>
            <a:endParaRPr sz="900" b="0" i="0" u="none" strike="noStrike" cap="none" dirty="0">
              <a:solidFill>
                <a:srgbClr val="000000"/>
              </a:solidFill>
              <a:latin typeface="Arial"/>
              <a:ea typeface="Arial"/>
              <a:cs typeface="Arial"/>
              <a:sym typeface="Arial"/>
            </a:endParaRPr>
          </a:p>
        </p:txBody>
      </p:sp>
      <p:sp>
        <p:nvSpPr>
          <p:cNvPr id="79" name="Google Shape;617;p16">
            <a:extLst>
              <a:ext uri="{FF2B5EF4-FFF2-40B4-BE49-F238E27FC236}">
                <a16:creationId xmlns:a16="http://schemas.microsoft.com/office/drawing/2014/main" id="{3EE1D4A0-A705-0146-BD5B-125598F46EAD}"/>
              </a:ext>
            </a:extLst>
          </p:cNvPr>
          <p:cNvSpPr txBox="1"/>
          <p:nvPr/>
        </p:nvSpPr>
        <p:spPr>
          <a:xfrm>
            <a:off x="4956369" y="5250675"/>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0.25</a:t>
            </a:r>
            <a:endParaRPr sz="900" b="0" i="0" u="none" strike="noStrike" cap="none" dirty="0">
              <a:solidFill>
                <a:srgbClr val="000000"/>
              </a:solidFill>
              <a:latin typeface="Arial"/>
              <a:ea typeface="Arial"/>
              <a:cs typeface="Arial"/>
              <a:sym typeface="Arial"/>
            </a:endParaRPr>
          </a:p>
        </p:txBody>
      </p:sp>
      <p:cxnSp>
        <p:nvCxnSpPr>
          <p:cNvPr id="81" name="Google Shape;619;p16">
            <a:extLst>
              <a:ext uri="{FF2B5EF4-FFF2-40B4-BE49-F238E27FC236}">
                <a16:creationId xmlns:a16="http://schemas.microsoft.com/office/drawing/2014/main" id="{176E5B92-5EAC-A14E-9CCC-7B57ACF2A55D}"/>
              </a:ext>
            </a:extLst>
          </p:cNvPr>
          <p:cNvCxnSpPr/>
          <p:nvPr/>
        </p:nvCxnSpPr>
        <p:spPr>
          <a:xfrm>
            <a:off x="5219748" y="5322146"/>
            <a:ext cx="64800" cy="0"/>
          </a:xfrm>
          <a:prstGeom prst="straightConnector1">
            <a:avLst/>
          </a:prstGeom>
          <a:noFill/>
          <a:ln w="9525" cap="flat" cmpd="sng">
            <a:solidFill>
              <a:schemeClr val="dk1"/>
            </a:solidFill>
            <a:prstDash val="solid"/>
            <a:round/>
            <a:headEnd type="none" w="sm" len="sm"/>
            <a:tailEnd type="none" w="sm" len="sm"/>
          </a:ln>
        </p:spPr>
      </p:cxnSp>
      <p:cxnSp>
        <p:nvCxnSpPr>
          <p:cNvPr id="83" name="Google Shape;621;p16">
            <a:extLst>
              <a:ext uri="{FF2B5EF4-FFF2-40B4-BE49-F238E27FC236}">
                <a16:creationId xmlns:a16="http://schemas.microsoft.com/office/drawing/2014/main" id="{82ECECE9-7733-C84C-BBB0-9750A7CD0D7F}"/>
              </a:ext>
            </a:extLst>
          </p:cNvPr>
          <p:cNvCxnSpPr>
            <a:cxnSpLocks/>
          </p:cNvCxnSpPr>
          <p:nvPr/>
        </p:nvCxnSpPr>
        <p:spPr>
          <a:xfrm flipV="1">
            <a:off x="5288012" y="5521325"/>
            <a:ext cx="0" cy="169771"/>
          </a:xfrm>
          <a:prstGeom prst="straightConnector1">
            <a:avLst/>
          </a:prstGeom>
          <a:noFill/>
          <a:ln w="9525" cap="flat" cmpd="sng">
            <a:solidFill>
              <a:schemeClr val="dk1"/>
            </a:solidFill>
            <a:prstDash val="solid"/>
            <a:round/>
            <a:headEnd type="none" w="sm" len="sm"/>
            <a:tailEnd type="none" w="sm" len="sm"/>
          </a:ln>
        </p:spPr>
      </p:cxnSp>
      <p:cxnSp>
        <p:nvCxnSpPr>
          <p:cNvPr id="97" name="Google Shape;677;p16">
            <a:extLst>
              <a:ext uri="{FF2B5EF4-FFF2-40B4-BE49-F238E27FC236}">
                <a16:creationId xmlns:a16="http://schemas.microsoft.com/office/drawing/2014/main" id="{21C8225E-1C74-6641-A4AA-720847CA0888}"/>
              </a:ext>
            </a:extLst>
          </p:cNvPr>
          <p:cNvCxnSpPr>
            <a:cxnSpLocks/>
          </p:cNvCxnSpPr>
          <p:nvPr/>
        </p:nvCxnSpPr>
        <p:spPr>
          <a:xfrm>
            <a:off x="5284183" y="5620596"/>
            <a:ext cx="2876550" cy="0"/>
          </a:xfrm>
          <a:prstGeom prst="straightConnector1">
            <a:avLst/>
          </a:prstGeom>
          <a:noFill/>
          <a:ln w="9525" cap="flat" cmpd="sng">
            <a:solidFill>
              <a:schemeClr val="dk1"/>
            </a:solidFill>
            <a:prstDash val="solid"/>
            <a:round/>
            <a:headEnd type="none" w="sm" len="sm"/>
            <a:tailEnd type="none" w="sm" len="sm"/>
          </a:ln>
        </p:spPr>
      </p:cxnSp>
      <p:sp>
        <p:nvSpPr>
          <p:cNvPr id="99" name="Google Shape;628;p16">
            <a:extLst>
              <a:ext uri="{FF2B5EF4-FFF2-40B4-BE49-F238E27FC236}">
                <a16:creationId xmlns:a16="http://schemas.microsoft.com/office/drawing/2014/main" id="{571B9D18-EDA8-D24A-9772-D2F69D6B0E0C}"/>
              </a:ext>
            </a:extLst>
          </p:cNvPr>
          <p:cNvSpPr txBox="1"/>
          <p:nvPr/>
        </p:nvSpPr>
        <p:spPr>
          <a:xfrm>
            <a:off x="5255015"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a:t>
            </a:r>
            <a:endParaRPr sz="900" b="0" i="0" u="none" strike="noStrike" cap="none" dirty="0">
              <a:solidFill>
                <a:srgbClr val="000000"/>
              </a:solidFill>
              <a:latin typeface="Arial"/>
              <a:ea typeface="Arial"/>
              <a:cs typeface="Arial"/>
              <a:sym typeface="Arial"/>
            </a:endParaRPr>
          </a:p>
        </p:txBody>
      </p:sp>
      <p:sp>
        <p:nvSpPr>
          <p:cNvPr id="100" name="Google Shape;617;p16">
            <a:extLst>
              <a:ext uri="{FF2B5EF4-FFF2-40B4-BE49-F238E27FC236}">
                <a16:creationId xmlns:a16="http://schemas.microsoft.com/office/drawing/2014/main" id="{58367AA8-6B03-3247-B944-51E88F364ED2}"/>
              </a:ext>
            </a:extLst>
          </p:cNvPr>
          <p:cNvSpPr txBox="1"/>
          <p:nvPr/>
        </p:nvSpPr>
        <p:spPr>
          <a:xfrm>
            <a:off x="4956369" y="4949050"/>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0.50</a:t>
            </a:r>
            <a:endParaRPr sz="900" b="0" i="0" u="none" strike="noStrike" cap="none" dirty="0">
              <a:solidFill>
                <a:srgbClr val="000000"/>
              </a:solidFill>
              <a:latin typeface="Arial"/>
              <a:ea typeface="Arial"/>
              <a:cs typeface="Arial"/>
              <a:sym typeface="Arial"/>
            </a:endParaRPr>
          </a:p>
        </p:txBody>
      </p:sp>
      <p:cxnSp>
        <p:nvCxnSpPr>
          <p:cNvPr id="101" name="Google Shape;619;p16">
            <a:extLst>
              <a:ext uri="{FF2B5EF4-FFF2-40B4-BE49-F238E27FC236}">
                <a16:creationId xmlns:a16="http://schemas.microsoft.com/office/drawing/2014/main" id="{8284F5C9-DDA4-0246-B6EF-3EC7A2E0AC41}"/>
              </a:ext>
            </a:extLst>
          </p:cNvPr>
          <p:cNvCxnSpPr/>
          <p:nvPr/>
        </p:nvCxnSpPr>
        <p:spPr>
          <a:xfrm>
            <a:off x="5219748" y="5020521"/>
            <a:ext cx="64800" cy="0"/>
          </a:xfrm>
          <a:prstGeom prst="straightConnector1">
            <a:avLst/>
          </a:prstGeom>
          <a:noFill/>
          <a:ln w="9525" cap="flat" cmpd="sng">
            <a:solidFill>
              <a:schemeClr val="dk1"/>
            </a:solidFill>
            <a:prstDash val="solid"/>
            <a:round/>
            <a:headEnd type="none" w="sm" len="sm"/>
            <a:tailEnd type="none" w="sm" len="sm"/>
          </a:ln>
        </p:spPr>
      </p:cxnSp>
      <p:sp>
        <p:nvSpPr>
          <p:cNvPr id="102" name="Google Shape;617;p16">
            <a:extLst>
              <a:ext uri="{FF2B5EF4-FFF2-40B4-BE49-F238E27FC236}">
                <a16:creationId xmlns:a16="http://schemas.microsoft.com/office/drawing/2014/main" id="{2AC9F6A2-6D40-B742-885A-0E1A83751B7E}"/>
              </a:ext>
            </a:extLst>
          </p:cNvPr>
          <p:cNvSpPr txBox="1"/>
          <p:nvPr/>
        </p:nvSpPr>
        <p:spPr>
          <a:xfrm>
            <a:off x="4956369" y="4644250"/>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0.75</a:t>
            </a:r>
            <a:endParaRPr sz="900" b="0" i="0" u="none" strike="noStrike" cap="none" dirty="0">
              <a:solidFill>
                <a:srgbClr val="000000"/>
              </a:solidFill>
              <a:latin typeface="Arial"/>
              <a:ea typeface="Arial"/>
              <a:cs typeface="Arial"/>
              <a:sym typeface="Arial"/>
            </a:endParaRPr>
          </a:p>
        </p:txBody>
      </p:sp>
      <p:cxnSp>
        <p:nvCxnSpPr>
          <p:cNvPr id="103" name="Google Shape;619;p16">
            <a:extLst>
              <a:ext uri="{FF2B5EF4-FFF2-40B4-BE49-F238E27FC236}">
                <a16:creationId xmlns:a16="http://schemas.microsoft.com/office/drawing/2014/main" id="{1F569326-4B7D-0F42-B44C-463A7F344CC3}"/>
              </a:ext>
            </a:extLst>
          </p:cNvPr>
          <p:cNvCxnSpPr/>
          <p:nvPr/>
        </p:nvCxnSpPr>
        <p:spPr>
          <a:xfrm>
            <a:off x="5219748" y="4715721"/>
            <a:ext cx="64800" cy="0"/>
          </a:xfrm>
          <a:prstGeom prst="straightConnector1">
            <a:avLst/>
          </a:prstGeom>
          <a:noFill/>
          <a:ln w="9525" cap="flat" cmpd="sng">
            <a:solidFill>
              <a:schemeClr val="dk1"/>
            </a:solidFill>
            <a:prstDash val="solid"/>
            <a:round/>
            <a:headEnd type="none" w="sm" len="sm"/>
            <a:tailEnd type="none" w="sm" len="sm"/>
          </a:ln>
        </p:spPr>
      </p:cxnSp>
      <p:sp>
        <p:nvSpPr>
          <p:cNvPr id="104" name="Google Shape;617;p16">
            <a:extLst>
              <a:ext uri="{FF2B5EF4-FFF2-40B4-BE49-F238E27FC236}">
                <a16:creationId xmlns:a16="http://schemas.microsoft.com/office/drawing/2014/main" id="{04BC9A0C-EC86-FA4C-B14B-E1664E984C80}"/>
              </a:ext>
            </a:extLst>
          </p:cNvPr>
          <p:cNvSpPr txBox="1"/>
          <p:nvPr/>
        </p:nvSpPr>
        <p:spPr>
          <a:xfrm>
            <a:off x="4956369" y="4336275"/>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1.00</a:t>
            </a:r>
            <a:endParaRPr sz="900" b="0" i="0" u="none" strike="noStrike" cap="none" dirty="0">
              <a:solidFill>
                <a:srgbClr val="000000"/>
              </a:solidFill>
              <a:latin typeface="Arial"/>
              <a:ea typeface="Arial"/>
              <a:cs typeface="Arial"/>
              <a:sym typeface="Arial"/>
            </a:endParaRPr>
          </a:p>
        </p:txBody>
      </p:sp>
      <p:cxnSp>
        <p:nvCxnSpPr>
          <p:cNvPr id="105" name="Google Shape;619;p16">
            <a:extLst>
              <a:ext uri="{FF2B5EF4-FFF2-40B4-BE49-F238E27FC236}">
                <a16:creationId xmlns:a16="http://schemas.microsoft.com/office/drawing/2014/main" id="{E402F557-3FB8-EF40-BDD0-058B9182C246}"/>
              </a:ext>
            </a:extLst>
          </p:cNvPr>
          <p:cNvCxnSpPr/>
          <p:nvPr/>
        </p:nvCxnSpPr>
        <p:spPr>
          <a:xfrm>
            <a:off x="5219748" y="4407746"/>
            <a:ext cx="64800" cy="0"/>
          </a:xfrm>
          <a:prstGeom prst="straightConnector1">
            <a:avLst/>
          </a:prstGeom>
          <a:noFill/>
          <a:ln w="9525" cap="flat" cmpd="sng">
            <a:solidFill>
              <a:schemeClr val="dk1"/>
            </a:solidFill>
            <a:prstDash val="solid"/>
            <a:round/>
            <a:headEnd type="none" w="sm" len="sm"/>
            <a:tailEnd type="none" w="sm" len="sm"/>
          </a:ln>
        </p:spPr>
      </p:cxnSp>
      <p:cxnSp>
        <p:nvCxnSpPr>
          <p:cNvPr id="108" name="Google Shape;621;p16">
            <a:extLst>
              <a:ext uri="{FF2B5EF4-FFF2-40B4-BE49-F238E27FC236}">
                <a16:creationId xmlns:a16="http://schemas.microsoft.com/office/drawing/2014/main" id="{11D30CE0-32EB-1B47-990E-7E1E8C77D4A3}"/>
              </a:ext>
            </a:extLst>
          </p:cNvPr>
          <p:cNvCxnSpPr/>
          <p:nvPr/>
        </p:nvCxnSpPr>
        <p:spPr>
          <a:xfrm rot="-5400000">
            <a:off x="5934156" y="5658696"/>
            <a:ext cx="64800" cy="0"/>
          </a:xfrm>
          <a:prstGeom prst="straightConnector1">
            <a:avLst/>
          </a:prstGeom>
          <a:noFill/>
          <a:ln w="9525" cap="flat" cmpd="sng">
            <a:solidFill>
              <a:schemeClr val="dk1"/>
            </a:solidFill>
            <a:prstDash val="solid"/>
            <a:round/>
            <a:headEnd type="none" w="sm" len="sm"/>
            <a:tailEnd type="none" w="sm" len="sm"/>
          </a:ln>
        </p:spPr>
      </p:cxnSp>
      <p:sp>
        <p:nvSpPr>
          <p:cNvPr id="109" name="Google Shape;628;p16">
            <a:extLst>
              <a:ext uri="{FF2B5EF4-FFF2-40B4-BE49-F238E27FC236}">
                <a16:creationId xmlns:a16="http://schemas.microsoft.com/office/drawing/2014/main" id="{6B031BB0-518C-CE45-9A34-42604BBDCA70}"/>
              </a:ext>
            </a:extLst>
          </p:cNvPr>
          <p:cNvSpPr txBox="1"/>
          <p:nvPr/>
        </p:nvSpPr>
        <p:spPr>
          <a:xfrm>
            <a:off x="5931290"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3</a:t>
            </a:r>
            <a:endParaRPr sz="900" b="0" i="0" u="none" strike="noStrike" cap="none" dirty="0">
              <a:solidFill>
                <a:srgbClr val="000000"/>
              </a:solidFill>
              <a:latin typeface="Arial"/>
              <a:ea typeface="Arial"/>
              <a:cs typeface="Arial"/>
              <a:sym typeface="Arial"/>
            </a:endParaRPr>
          </a:p>
        </p:txBody>
      </p:sp>
      <p:cxnSp>
        <p:nvCxnSpPr>
          <p:cNvPr id="110" name="Google Shape;621;p16">
            <a:extLst>
              <a:ext uri="{FF2B5EF4-FFF2-40B4-BE49-F238E27FC236}">
                <a16:creationId xmlns:a16="http://schemas.microsoft.com/office/drawing/2014/main" id="{ED98CA84-04FC-4940-B82D-FBC28E9C9B04}"/>
              </a:ext>
            </a:extLst>
          </p:cNvPr>
          <p:cNvCxnSpPr/>
          <p:nvPr/>
        </p:nvCxnSpPr>
        <p:spPr>
          <a:xfrm rot="-5400000">
            <a:off x="6616781" y="5658696"/>
            <a:ext cx="64800" cy="0"/>
          </a:xfrm>
          <a:prstGeom prst="straightConnector1">
            <a:avLst/>
          </a:prstGeom>
          <a:noFill/>
          <a:ln w="9525" cap="flat" cmpd="sng">
            <a:solidFill>
              <a:schemeClr val="dk1"/>
            </a:solidFill>
            <a:prstDash val="solid"/>
            <a:round/>
            <a:headEnd type="none" w="sm" len="sm"/>
            <a:tailEnd type="none" w="sm" len="sm"/>
          </a:ln>
        </p:spPr>
      </p:cxnSp>
      <p:sp>
        <p:nvSpPr>
          <p:cNvPr id="111" name="Google Shape;628;p16">
            <a:extLst>
              <a:ext uri="{FF2B5EF4-FFF2-40B4-BE49-F238E27FC236}">
                <a16:creationId xmlns:a16="http://schemas.microsoft.com/office/drawing/2014/main" id="{F7105F7B-4933-C14A-975F-1B2E68E25A81}"/>
              </a:ext>
            </a:extLst>
          </p:cNvPr>
          <p:cNvSpPr txBox="1"/>
          <p:nvPr/>
        </p:nvSpPr>
        <p:spPr>
          <a:xfrm>
            <a:off x="6613915"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6</a:t>
            </a:r>
            <a:endParaRPr sz="900" b="0" i="0" u="none" strike="noStrike" cap="none" dirty="0">
              <a:solidFill>
                <a:srgbClr val="000000"/>
              </a:solidFill>
              <a:latin typeface="Arial"/>
              <a:ea typeface="Arial"/>
              <a:cs typeface="Arial"/>
              <a:sym typeface="Arial"/>
            </a:endParaRPr>
          </a:p>
        </p:txBody>
      </p:sp>
      <p:cxnSp>
        <p:nvCxnSpPr>
          <p:cNvPr id="112" name="Google Shape;621;p16">
            <a:extLst>
              <a:ext uri="{FF2B5EF4-FFF2-40B4-BE49-F238E27FC236}">
                <a16:creationId xmlns:a16="http://schemas.microsoft.com/office/drawing/2014/main" id="{00F46719-321D-E34A-A101-3AD3C6FB9AAF}"/>
              </a:ext>
            </a:extLst>
          </p:cNvPr>
          <p:cNvCxnSpPr/>
          <p:nvPr/>
        </p:nvCxnSpPr>
        <p:spPr>
          <a:xfrm rot="-5400000">
            <a:off x="7302581" y="5658696"/>
            <a:ext cx="64800" cy="0"/>
          </a:xfrm>
          <a:prstGeom prst="straightConnector1">
            <a:avLst/>
          </a:prstGeom>
          <a:noFill/>
          <a:ln w="9525" cap="flat" cmpd="sng">
            <a:solidFill>
              <a:schemeClr val="dk1"/>
            </a:solidFill>
            <a:prstDash val="solid"/>
            <a:round/>
            <a:headEnd type="none" w="sm" len="sm"/>
            <a:tailEnd type="none" w="sm" len="sm"/>
          </a:ln>
        </p:spPr>
      </p:cxnSp>
      <p:sp>
        <p:nvSpPr>
          <p:cNvPr id="113" name="Google Shape;628;p16">
            <a:extLst>
              <a:ext uri="{FF2B5EF4-FFF2-40B4-BE49-F238E27FC236}">
                <a16:creationId xmlns:a16="http://schemas.microsoft.com/office/drawing/2014/main" id="{2B0E6206-EC04-C44C-A0BC-F246564D7808}"/>
              </a:ext>
            </a:extLst>
          </p:cNvPr>
          <p:cNvSpPr txBox="1"/>
          <p:nvPr/>
        </p:nvSpPr>
        <p:spPr>
          <a:xfrm>
            <a:off x="7299715"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9</a:t>
            </a:r>
            <a:endParaRPr sz="900" b="0" i="0" u="none" strike="noStrike" cap="none" dirty="0">
              <a:solidFill>
                <a:srgbClr val="000000"/>
              </a:solidFill>
              <a:latin typeface="Arial"/>
              <a:ea typeface="Arial"/>
              <a:cs typeface="Arial"/>
              <a:sym typeface="Arial"/>
            </a:endParaRPr>
          </a:p>
        </p:txBody>
      </p:sp>
      <p:cxnSp>
        <p:nvCxnSpPr>
          <p:cNvPr id="114" name="Google Shape;621;p16">
            <a:extLst>
              <a:ext uri="{FF2B5EF4-FFF2-40B4-BE49-F238E27FC236}">
                <a16:creationId xmlns:a16="http://schemas.microsoft.com/office/drawing/2014/main" id="{07C5E31E-4E80-A341-B489-81319EC445E4}"/>
              </a:ext>
            </a:extLst>
          </p:cNvPr>
          <p:cNvCxnSpPr/>
          <p:nvPr/>
        </p:nvCxnSpPr>
        <p:spPr>
          <a:xfrm rot="-5400000">
            <a:off x="7985206" y="5658696"/>
            <a:ext cx="64800" cy="0"/>
          </a:xfrm>
          <a:prstGeom prst="straightConnector1">
            <a:avLst/>
          </a:prstGeom>
          <a:noFill/>
          <a:ln w="9525" cap="flat" cmpd="sng">
            <a:solidFill>
              <a:schemeClr val="dk1"/>
            </a:solidFill>
            <a:prstDash val="solid"/>
            <a:round/>
            <a:headEnd type="none" w="sm" len="sm"/>
            <a:tailEnd type="none" w="sm" len="sm"/>
          </a:ln>
        </p:spPr>
      </p:cxnSp>
      <p:sp>
        <p:nvSpPr>
          <p:cNvPr id="115" name="Google Shape;628;p16">
            <a:extLst>
              <a:ext uri="{FF2B5EF4-FFF2-40B4-BE49-F238E27FC236}">
                <a16:creationId xmlns:a16="http://schemas.microsoft.com/office/drawing/2014/main" id="{F2B08A7A-5B5E-E84C-B1C6-8D1C1F0C6422}"/>
              </a:ext>
            </a:extLst>
          </p:cNvPr>
          <p:cNvSpPr txBox="1"/>
          <p:nvPr/>
        </p:nvSpPr>
        <p:spPr>
          <a:xfrm>
            <a:off x="7936548" y="5714225"/>
            <a:ext cx="16077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12</a:t>
            </a:r>
            <a:endParaRPr sz="900" b="0" i="0" u="none" strike="noStrike" cap="none" dirty="0">
              <a:solidFill>
                <a:srgbClr val="000000"/>
              </a:solidFill>
              <a:latin typeface="Arial"/>
              <a:ea typeface="Arial"/>
              <a:cs typeface="Arial"/>
              <a:sym typeface="Arial"/>
            </a:endParaRPr>
          </a:p>
        </p:txBody>
      </p:sp>
      <p:sp>
        <p:nvSpPr>
          <p:cNvPr id="116" name="Google Shape;615;p16">
            <a:extLst>
              <a:ext uri="{FF2B5EF4-FFF2-40B4-BE49-F238E27FC236}">
                <a16:creationId xmlns:a16="http://schemas.microsoft.com/office/drawing/2014/main" id="{00747C49-A308-624D-8DD4-A20C4634A505}"/>
              </a:ext>
            </a:extLst>
          </p:cNvPr>
          <p:cNvSpPr txBox="1"/>
          <p:nvPr/>
        </p:nvSpPr>
        <p:spPr>
          <a:xfrm>
            <a:off x="5019404" y="5890316"/>
            <a:ext cx="3343685"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200"/>
              <a:buFont typeface="Arial"/>
              <a:buNone/>
            </a:pPr>
            <a:r>
              <a:rPr lang="en-GB" sz="900" b="1" i="0" u="none" strike="noStrike" cap="none" dirty="0">
                <a:solidFill>
                  <a:schemeClr val="dk1"/>
                </a:solidFill>
                <a:latin typeface="Arial"/>
                <a:ea typeface="Arial"/>
                <a:cs typeface="Arial"/>
                <a:sym typeface="Arial"/>
              </a:rPr>
              <a:t>Time since neoadjuvant treatment initiation (months)</a:t>
            </a:r>
            <a:endParaRPr sz="900" b="0" i="0" u="none" strike="noStrike" cap="none" dirty="0">
              <a:solidFill>
                <a:srgbClr val="000000"/>
              </a:solidFill>
              <a:latin typeface="Arial"/>
              <a:ea typeface="Arial"/>
              <a:cs typeface="Arial"/>
              <a:sym typeface="Arial"/>
            </a:endParaRPr>
          </a:p>
        </p:txBody>
      </p:sp>
      <p:sp>
        <p:nvSpPr>
          <p:cNvPr id="117" name="Google Shape;628;p16">
            <a:extLst>
              <a:ext uri="{FF2B5EF4-FFF2-40B4-BE49-F238E27FC236}">
                <a16:creationId xmlns:a16="http://schemas.microsoft.com/office/drawing/2014/main" id="{2D5EA450-3BD3-0E4F-8C4D-90B998B6DDA1}"/>
              </a:ext>
            </a:extLst>
          </p:cNvPr>
          <p:cNvSpPr txBox="1"/>
          <p:nvPr/>
        </p:nvSpPr>
        <p:spPr>
          <a:xfrm>
            <a:off x="5210564" y="6104750"/>
            <a:ext cx="14423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31</a:t>
            </a:r>
            <a:endParaRPr sz="900" b="0" i="0" u="none" strike="noStrike" cap="none" dirty="0">
              <a:solidFill>
                <a:srgbClr val="000000"/>
              </a:solidFill>
              <a:latin typeface="Arial"/>
              <a:ea typeface="Arial"/>
              <a:cs typeface="Arial"/>
              <a:sym typeface="Arial"/>
            </a:endParaRPr>
          </a:p>
        </p:txBody>
      </p:sp>
      <p:sp>
        <p:nvSpPr>
          <p:cNvPr id="118" name="Google Shape;628;p16">
            <a:extLst>
              <a:ext uri="{FF2B5EF4-FFF2-40B4-BE49-F238E27FC236}">
                <a16:creationId xmlns:a16="http://schemas.microsoft.com/office/drawing/2014/main" id="{5EA17F97-ED17-5543-AC0A-021623DB2D1F}"/>
              </a:ext>
            </a:extLst>
          </p:cNvPr>
          <p:cNvSpPr txBox="1"/>
          <p:nvPr/>
        </p:nvSpPr>
        <p:spPr>
          <a:xfrm>
            <a:off x="5882837" y="6104750"/>
            <a:ext cx="16978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27</a:t>
            </a:r>
            <a:endParaRPr sz="900" b="0" i="0" u="none" strike="noStrike" cap="none" dirty="0">
              <a:solidFill>
                <a:srgbClr val="000000"/>
              </a:solidFill>
              <a:latin typeface="Arial"/>
              <a:ea typeface="Arial"/>
              <a:cs typeface="Arial"/>
              <a:sym typeface="Arial"/>
            </a:endParaRPr>
          </a:p>
        </p:txBody>
      </p:sp>
      <p:sp>
        <p:nvSpPr>
          <p:cNvPr id="119" name="Google Shape;628;p16">
            <a:extLst>
              <a:ext uri="{FF2B5EF4-FFF2-40B4-BE49-F238E27FC236}">
                <a16:creationId xmlns:a16="http://schemas.microsoft.com/office/drawing/2014/main" id="{DDEFBB6D-8CDD-C242-A30E-41F41B4A1B8F}"/>
              </a:ext>
            </a:extLst>
          </p:cNvPr>
          <p:cNvSpPr txBox="1"/>
          <p:nvPr/>
        </p:nvSpPr>
        <p:spPr>
          <a:xfrm>
            <a:off x="6591839" y="6104750"/>
            <a:ext cx="127533"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23</a:t>
            </a:r>
            <a:endParaRPr sz="900" b="0" i="0" u="none" strike="noStrike" cap="none" dirty="0">
              <a:solidFill>
                <a:srgbClr val="000000"/>
              </a:solidFill>
              <a:latin typeface="Arial"/>
              <a:ea typeface="Arial"/>
              <a:cs typeface="Arial"/>
              <a:sym typeface="Arial"/>
            </a:endParaRPr>
          </a:p>
        </p:txBody>
      </p:sp>
      <p:sp>
        <p:nvSpPr>
          <p:cNvPr id="120" name="Google Shape;628;p16">
            <a:extLst>
              <a:ext uri="{FF2B5EF4-FFF2-40B4-BE49-F238E27FC236}">
                <a16:creationId xmlns:a16="http://schemas.microsoft.com/office/drawing/2014/main" id="{3988088C-07CC-234D-81F2-02603986FD18}"/>
              </a:ext>
            </a:extLst>
          </p:cNvPr>
          <p:cNvSpPr txBox="1"/>
          <p:nvPr/>
        </p:nvSpPr>
        <p:spPr>
          <a:xfrm>
            <a:off x="7277490" y="6104750"/>
            <a:ext cx="128102"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15</a:t>
            </a:r>
            <a:endParaRPr sz="900" b="0" i="0" u="none" strike="noStrike" cap="none" dirty="0">
              <a:solidFill>
                <a:srgbClr val="000000"/>
              </a:solidFill>
              <a:latin typeface="Arial"/>
              <a:ea typeface="Arial"/>
              <a:cs typeface="Arial"/>
              <a:sym typeface="Arial"/>
            </a:endParaRPr>
          </a:p>
        </p:txBody>
      </p:sp>
      <p:sp>
        <p:nvSpPr>
          <p:cNvPr id="121" name="Google Shape;628;p16">
            <a:extLst>
              <a:ext uri="{FF2B5EF4-FFF2-40B4-BE49-F238E27FC236}">
                <a16:creationId xmlns:a16="http://schemas.microsoft.com/office/drawing/2014/main" id="{06452FE2-7DAD-B14E-A2A3-71D22237408E}"/>
              </a:ext>
            </a:extLst>
          </p:cNvPr>
          <p:cNvSpPr txBox="1"/>
          <p:nvPr/>
        </p:nvSpPr>
        <p:spPr>
          <a:xfrm>
            <a:off x="7936548" y="6104750"/>
            <a:ext cx="160774"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8</a:t>
            </a:r>
            <a:endParaRPr sz="900" b="0" i="0" u="none" strike="noStrike" cap="none" dirty="0">
              <a:solidFill>
                <a:srgbClr val="000000"/>
              </a:solidFill>
              <a:latin typeface="Arial"/>
              <a:ea typeface="Arial"/>
              <a:cs typeface="Arial"/>
              <a:sym typeface="Arial"/>
            </a:endParaRPr>
          </a:p>
        </p:txBody>
      </p:sp>
      <p:sp>
        <p:nvSpPr>
          <p:cNvPr id="122" name="Google Shape;628;p16">
            <a:extLst>
              <a:ext uri="{FF2B5EF4-FFF2-40B4-BE49-F238E27FC236}">
                <a16:creationId xmlns:a16="http://schemas.microsoft.com/office/drawing/2014/main" id="{F9E3905D-E897-BE4B-9613-63842A988692}"/>
              </a:ext>
            </a:extLst>
          </p:cNvPr>
          <p:cNvSpPr txBox="1"/>
          <p:nvPr/>
        </p:nvSpPr>
        <p:spPr>
          <a:xfrm>
            <a:off x="4472547" y="6104750"/>
            <a:ext cx="73878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1" i="0" u="none" strike="noStrike" cap="none" dirty="0">
                <a:solidFill>
                  <a:schemeClr val="dk1"/>
                </a:solidFill>
                <a:latin typeface="Arial"/>
                <a:ea typeface="Arial"/>
                <a:cs typeface="Arial"/>
                <a:sym typeface="Arial"/>
              </a:rPr>
              <a:t>No. at risk:</a:t>
            </a:r>
            <a:endParaRPr sz="900" b="1" i="0" u="none" strike="noStrike" cap="none" dirty="0">
              <a:solidFill>
                <a:srgbClr val="000000"/>
              </a:solidFill>
              <a:latin typeface="Arial"/>
              <a:ea typeface="Arial"/>
              <a:cs typeface="Arial"/>
              <a:sym typeface="Arial"/>
            </a:endParaRPr>
          </a:p>
        </p:txBody>
      </p:sp>
      <p:sp>
        <p:nvSpPr>
          <p:cNvPr id="123" name="Google Shape;628;p16">
            <a:extLst>
              <a:ext uri="{FF2B5EF4-FFF2-40B4-BE49-F238E27FC236}">
                <a16:creationId xmlns:a16="http://schemas.microsoft.com/office/drawing/2014/main" id="{31B784E8-BCFD-0F4F-A2A5-F9F9C80AD035}"/>
              </a:ext>
            </a:extLst>
          </p:cNvPr>
          <p:cNvSpPr txBox="1"/>
          <p:nvPr/>
        </p:nvSpPr>
        <p:spPr>
          <a:xfrm>
            <a:off x="6502939" y="5463400"/>
            <a:ext cx="385611" cy="124650"/>
          </a:xfrm>
          <a:prstGeom prst="rect">
            <a:avLst/>
          </a:prstGeom>
          <a:noFill/>
          <a:ln>
            <a:noFill/>
          </a:ln>
        </p:spPr>
        <p:txBody>
          <a:bodyPr spcFirstLastPara="1" wrap="square" lIns="0" tIns="0" rIns="0" bIns="0" anchor="t" anchorCtr="0">
            <a:noAutofit/>
          </a:bodyPr>
          <a:lstStyle/>
          <a:p>
            <a:pPr marL="0" marR="0" lvl="0" indent="0" rtl="0">
              <a:lnSpc>
                <a:spcPct val="90000"/>
              </a:lnSpc>
              <a:spcBef>
                <a:spcPts val="0"/>
              </a:spcBef>
              <a:spcAft>
                <a:spcPts val="0"/>
              </a:spcAft>
              <a:buClr>
                <a:srgbClr val="000000"/>
              </a:buClr>
              <a:buSzPts val="1000"/>
              <a:buFont typeface="Arial"/>
              <a:buNone/>
            </a:pPr>
            <a:r>
              <a:rPr lang="en-GB" sz="800" b="0" i="0" u="none" strike="noStrike" cap="none" dirty="0">
                <a:solidFill>
                  <a:schemeClr val="dk1"/>
                </a:solidFill>
                <a:latin typeface="Arial"/>
                <a:ea typeface="Arial"/>
                <a:cs typeface="Arial"/>
                <a:sym typeface="Arial"/>
              </a:rPr>
              <a:t>Strata</a:t>
            </a:r>
            <a:endParaRPr sz="800" b="0" i="0" u="none" strike="noStrike" cap="none" dirty="0">
              <a:solidFill>
                <a:srgbClr val="000000"/>
              </a:solidFill>
              <a:latin typeface="Arial"/>
              <a:ea typeface="Arial"/>
              <a:cs typeface="Arial"/>
              <a:sym typeface="Arial"/>
            </a:endParaRPr>
          </a:p>
        </p:txBody>
      </p:sp>
      <p:sp>
        <p:nvSpPr>
          <p:cNvPr id="124" name="Google Shape;628;p16">
            <a:extLst>
              <a:ext uri="{FF2B5EF4-FFF2-40B4-BE49-F238E27FC236}">
                <a16:creationId xmlns:a16="http://schemas.microsoft.com/office/drawing/2014/main" id="{09627A2E-4786-7C4A-810D-D28D0F6B4FC4}"/>
              </a:ext>
            </a:extLst>
          </p:cNvPr>
          <p:cNvSpPr txBox="1"/>
          <p:nvPr/>
        </p:nvSpPr>
        <p:spPr>
          <a:xfrm>
            <a:off x="7081742" y="5463400"/>
            <a:ext cx="1278594" cy="124650"/>
          </a:xfrm>
          <a:prstGeom prst="rect">
            <a:avLst/>
          </a:prstGeom>
          <a:noFill/>
          <a:ln>
            <a:noFill/>
          </a:ln>
        </p:spPr>
        <p:txBody>
          <a:bodyPr spcFirstLastPara="1" wrap="square" lIns="0" tIns="0" rIns="0" bIns="0" anchor="t" anchorCtr="0">
            <a:noAutofit/>
          </a:bodyPr>
          <a:lstStyle/>
          <a:p>
            <a:pPr marL="0" marR="0" lvl="0" indent="0" rtl="0">
              <a:lnSpc>
                <a:spcPct val="90000"/>
              </a:lnSpc>
              <a:spcBef>
                <a:spcPts val="0"/>
              </a:spcBef>
              <a:spcAft>
                <a:spcPts val="0"/>
              </a:spcAft>
              <a:buClr>
                <a:srgbClr val="000000"/>
              </a:buClr>
              <a:buSzPts val="1000"/>
              <a:buFont typeface="Arial"/>
              <a:buNone/>
            </a:pPr>
            <a:r>
              <a:rPr lang="en-GB" sz="800" b="0" i="0" u="none" strike="noStrike" cap="none" dirty="0">
                <a:solidFill>
                  <a:schemeClr val="dk1"/>
                </a:solidFill>
                <a:latin typeface="Arial"/>
                <a:ea typeface="Arial"/>
                <a:cs typeface="Arial"/>
                <a:sym typeface="Arial"/>
              </a:rPr>
              <a:t>Per-protocol population</a:t>
            </a:r>
            <a:endParaRPr sz="800" b="0" i="0" u="none" strike="noStrike" cap="none" dirty="0">
              <a:solidFill>
                <a:srgbClr val="000000"/>
              </a:solidFill>
              <a:latin typeface="Arial"/>
              <a:ea typeface="Arial"/>
              <a:cs typeface="Arial"/>
              <a:sym typeface="Arial"/>
            </a:endParaRPr>
          </a:p>
        </p:txBody>
      </p:sp>
      <p:cxnSp>
        <p:nvCxnSpPr>
          <p:cNvPr id="125" name="Google Shape;619;p16">
            <a:extLst>
              <a:ext uri="{FF2B5EF4-FFF2-40B4-BE49-F238E27FC236}">
                <a16:creationId xmlns:a16="http://schemas.microsoft.com/office/drawing/2014/main" id="{28B3A7EA-A32F-6F4E-8EBC-8A92473B8A76}"/>
              </a:ext>
            </a:extLst>
          </p:cNvPr>
          <p:cNvCxnSpPr>
            <a:cxnSpLocks/>
          </p:cNvCxnSpPr>
          <p:nvPr/>
        </p:nvCxnSpPr>
        <p:spPr>
          <a:xfrm>
            <a:off x="6842173" y="5531696"/>
            <a:ext cx="197785" cy="0"/>
          </a:xfrm>
          <a:prstGeom prst="straightConnector1">
            <a:avLst/>
          </a:prstGeom>
          <a:noFill/>
          <a:ln w="19050" cap="flat" cmpd="sng">
            <a:solidFill>
              <a:schemeClr val="accent1"/>
            </a:solidFill>
            <a:prstDash val="solid"/>
            <a:round/>
            <a:headEnd type="none" w="sm" len="sm"/>
            <a:tailEnd type="none" w="sm" len="sm"/>
          </a:ln>
        </p:spPr>
      </p:cxnSp>
      <p:sp>
        <p:nvSpPr>
          <p:cNvPr id="127" name="Google Shape;628;p16">
            <a:extLst>
              <a:ext uri="{FF2B5EF4-FFF2-40B4-BE49-F238E27FC236}">
                <a16:creationId xmlns:a16="http://schemas.microsoft.com/office/drawing/2014/main" id="{9015363A-ECB9-244E-BEAA-C86E0B2C8E21}"/>
              </a:ext>
            </a:extLst>
          </p:cNvPr>
          <p:cNvSpPr txBox="1"/>
          <p:nvPr/>
        </p:nvSpPr>
        <p:spPr>
          <a:xfrm>
            <a:off x="5486939" y="5349100"/>
            <a:ext cx="813753" cy="124650"/>
          </a:xfrm>
          <a:prstGeom prst="rect">
            <a:avLst/>
          </a:prstGeom>
          <a:noFill/>
          <a:ln>
            <a:noFill/>
          </a:ln>
        </p:spPr>
        <p:txBody>
          <a:bodyPr spcFirstLastPara="1" wrap="square" lIns="0" tIns="0" rIns="0" bIns="0" anchor="t" anchorCtr="0">
            <a:noAutofit/>
          </a:bodyPr>
          <a:lstStyle/>
          <a:p>
            <a:pPr marR="0" lvl="0" rtl="0">
              <a:lnSpc>
                <a:spcPct val="90000"/>
              </a:lnSpc>
              <a:spcBef>
                <a:spcPts val="0"/>
              </a:spcBef>
              <a:spcAft>
                <a:spcPts val="0"/>
              </a:spcAft>
              <a:buClr>
                <a:srgbClr val="000000"/>
              </a:buClr>
              <a:buSzPts val="1000"/>
              <a:buFont typeface="Arial"/>
              <a:buNone/>
              <a:tabLst>
                <a:tab pos="266700" algn="l"/>
              </a:tabLst>
            </a:pPr>
            <a:r>
              <a:rPr lang="en-GB" sz="800" b="1" i="0" u="none" strike="noStrike" cap="none" dirty="0">
                <a:solidFill>
                  <a:schemeClr val="dk1"/>
                </a:solidFill>
                <a:latin typeface="Arial"/>
                <a:ea typeface="Arial"/>
                <a:cs typeface="Arial"/>
                <a:sym typeface="Arial"/>
              </a:rPr>
              <a:t>No.	Events</a:t>
            </a:r>
          </a:p>
          <a:p>
            <a:pPr marR="0" lvl="0" rtl="0">
              <a:lnSpc>
                <a:spcPct val="90000"/>
              </a:lnSpc>
              <a:spcBef>
                <a:spcPts val="0"/>
              </a:spcBef>
              <a:spcAft>
                <a:spcPts val="0"/>
              </a:spcAft>
              <a:buClr>
                <a:srgbClr val="000000"/>
              </a:buClr>
              <a:buSzPts val="1000"/>
              <a:buFont typeface="Arial"/>
              <a:buNone/>
              <a:tabLst>
                <a:tab pos="266700" algn="l"/>
              </a:tabLst>
            </a:pPr>
            <a:r>
              <a:rPr lang="en-GB" sz="800" dirty="0">
                <a:solidFill>
                  <a:schemeClr val="dk1"/>
                </a:solidFill>
                <a:latin typeface="Arial"/>
                <a:ea typeface="Arial"/>
                <a:cs typeface="Arial"/>
                <a:sym typeface="Arial"/>
              </a:rPr>
              <a:t>31	1</a:t>
            </a:r>
            <a:endParaRPr sz="800" b="0" i="0" u="none" strike="noStrike" cap="none" dirty="0">
              <a:solidFill>
                <a:srgbClr val="000000"/>
              </a:solidFill>
              <a:latin typeface="Arial"/>
              <a:ea typeface="Arial"/>
              <a:cs typeface="Arial"/>
              <a:sym typeface="Arial"/>
            </a:endParaRPr>
          </a:p>
        </p:txBody>
      </p:sp>
      <p:sp>
        <p:nvSpPr>
          <p:cNvPr id="128" name="Freeform 127">
            <a:extLst>
              <a:ext uri="{FF2B5EF4-FFF2-40B4-BE49-F238E27FC236}">
                <a16:creationId xmlns:a16="http://schemas.microsoft.com/office/drawing/2014/main" id="{F0C603A9-60C6-8848-A92A-6CFED8EAC8E8}"/>
              </a:ext>
            </a:extLst>
          </p:cNvPr>
          <p:cNvSpPr/>
          <p:nvPr/>
        </p:nvSpPr>
        <p:spPr>
          <a:xfrm>
            <a:off x="5287358" y="4405631"/>
            <a:ext cx="2876550" cy="45719"/>
          </a:xfrm>
          <a:custGeom>
            <a:avLst/>
            <a:gdLst>
              <a:gd name="connsiteX0" fmla="*/ 2876550 w 2876550"/>
              <a:gd name="connsiteY0" fmla="*/ 47625 h 47625"/>
              <a:gd name="connsiteX1" fmla="*/ 765175 w 2876550"/>
              <a:gd name="connsiteY1" fmla="*/ 47625 h 47625"/>
              <a:gd name="connsiteX2" fmla="*/ 765175 w 2876550"/>
              <a:gd name="connsiteY2" fmla="*/ 0 h 47625"/>
              <a:gd name="connsiteX3" fmla="*/ 0 w 2876550"/>
              <a:gd name="connsiteY3" fmla="*/ 0 h 47625"/>
            </a:gdLst>
            <a:ahLst/>
            <a:cxnLst>
              <a:cxn ang="0">
                <a:pos x="connsiteX0" y="connsiteY0"/>
              </a:cxn>
              <a:cxn ang="0">
                <a:pos x="connsiteX1" y="connsiteY1"/>
              </a:cxn>
              <a:cxn ang="0">
                <a:pos x="connsiteX2" y="connsiteY2"/>
              </a:cxn>
              <a:cxn ang="0">
                <a:pos x="connsiteX3" y="connsiteY3"/>
              </a:cxn>
            </a:cxnLst>
            <a:rect l="l" t="t" r="r" b="b"/>
            <a:pathLst>
              <a:path w="2876550" h="47625">
                <a:moveTo>
                  <a:pt x="2876550" y="47625"/>
                </a:moveTo>
                <a:lnTo>
                  <a:pt x="765175" y="47625"/>
                </a:lnTo>
                <a:lnTo>
                  <a:pt x="765175" y="0"/>
                </a:lnTo>
                <a:lnTo>
                  <a:pt x="0" y="0"/>
                </a:lnTo>
              </a:path>
            </a:pathLst>
          </a:custGeom>
          <a:no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82" name="Google Shape;620;p16">
            <a:extLst>
              <a:ext uri="{FF2B5EF4-FFF2-40B4-BE49-F238E27FC236}">
                <a16:creationId xmlns:a16="http://schemas.microsoft.com/office/drawing/2014/main" id="{4609CD0C-2B63-EA43-8E4D-083D115B3C88}"/>
              </a:ext>
            </a:extLst>
          </p:cNvPr>
          <p:cNvCxnSpPr>
            <a:cxnSpLocks/>
          </p:cNvCxnSpPr>
          <p:nvPr/>
        </p:nvCxnSpPr>
        <p:spPr>
          <a:xfrm flipV="1">
            <a:off x="5288012" y="4343400"/>
            <a:ext cx="0" cy="1277848"/>
          </a:xfrm>
          <a:prstGeom prst="straightConnector1">
            <a:avLst/>
          </a:prstGeom>
          <a:noFill/>
          <a:ln w="9525" cap="flat" cmpd="sng">
            <a:solidFill>
              <a:schemeClr val="dk1"/>
            </a:solidFill>
            <a:prstDash val="solid"/>
            <a:round/>
            <a:headEnd type="none" w="sm" len="sm"/>
            <a:tailEnd type="none" w="sm" len="sm"/>
          </a:ln>
        </p:spPr>
      </p:cxnSp>
      <p:sp>
        <p:nvSpPr>
          <p:cNvPr id="132" name="Google Shape;615;p16">
            <a:extLst>
              <a:ext uri="{FF2B5EF4-FFF2-40B4-BE49-F238E27FC236}">
                <a16:creationId xmlns:a16="http://schemas.microsoft.com/office/drawing/2014/main" id="{ECEE747C-B178-DE49-9171-EC9994AAA798}"/>
              </a:ext>
            </a:extLst>
          </p:cNvPr>
          <p:cNvSpPr txBox="1"/>
          <p:nvPr/>
        </p:nvSpPr>
        <p:spPr>
          <a:xfrm rot="-5400000">
            <a:off x="7766458" y="4918104"/>
            <a:ext cx="140583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200"/>
              <a:buFont typeface="Arial"/>
              <a:buNone/>
            </a:pPr>
            <a:r>
              <a:rPr lang="en-GB" sz="900" b="1" i="0" u="none" strike="noStrike" cap="none" dirty="0">
                <a:solidFill>
                  <a:schemeClr val="dk1"/>
                </a:solidFill>
                <a:latin typeface="Arial"/>
                <a:ea typeface="Arial"/>
                <a:cs typeface="Arial"/>
                <a:sym typeface="Arial"/>
              </a:rPr>
              <a:t>OS (probability)</a:t>
            </a:r>
            <a:endParaRPr sz="900" b="0" i="0" u="none" strike="noStrike" cap="none" dirty="0">
              <a:solidFill>
                <a:srgbClr val="000000"/>
              </a:solidFill>
              <a:latin typeface="Arial"/>
              <a:ea typeface="Arial"/>
              <a:cs typeface="Arial"/>
              <a:sym typeface="Arial"/>
            </a:endParaRPr>
          </a:p>
        </p:txBody>
      </p:sp>
      <p:sp>
        <p:nvSpPr>
          <p:cNvPr id="133" name="Google Shape;617;p16">
            <a:extLst>
              <a:ext uri="{FF2B5EF4-FFF2-40B4-BE49-F238E27FC236}">
                <a16:creationId xmlns:a16="http://schemas.microsoft.com/office/drawing/2014/main" id="{DFB8CCF7-3142-604E-AAE1-252936151609}"/>
              </a:ext>
            </a:extLst>
          </p:cNvPr>
          <p:cNvSpPr txBox="1"/>
          <p:nvPr/>
        </p:nvSpPr>
        <p:spPr>
          <a:xfrm>
            <a:off x="8654429" y="5237975"/>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0.25</a:t>
            </a:r>
            <a:endParaRPr sz="900" b="0" i="0" u="none" strike="noStrike" cap="none" dirty="0">
              <a:solidFill>
                <a:srgbClr val="000000"/>
              </a:solidFill>
              <a:latin typeface="Arial"/>
              <a:ea typeface="Arial"/>
              <a:cs typeface="Arial"/>
              <a:sym typeface="Arial"/>
            </a:endParaRPr>
          </a:p>
        </p:txBody>
      </p:sp>
      <p:cxnSp>
        <p:nvCxnSpPr>
          <p:cNvPr id="134" name="Google Shape;619;p16">
            <a:extLst>
              <a:ext uri="{FF2B5EF4-FFF2-40B4-BE49-F238E27FC236}">
                <a16:creationId xmlns:a16="http://schemas.microsoft.com/office/drawing/2014/main" id="{485A0596-2853-FE4C-BD1A-8AC3D0E002FE}"/>
              </a:ext>
            </a:extLst>
          </p:cNvPr>
          <p:cNvCxnSpPr/>
          <p:nvPr/>
        </p:nvCxnSpPr>
        <p:spPr>
          <a:xfrm>
            <a:off x="8917808" y="5309446"/>
            <a:ext cx="64800" cy="0"/>
          </a:xfrm>
          <a:prstGeom prst="straightConnector1">
            <a:avLst/>
          </a:prstGeom>
          <a:noFill/>
          <a:ln w="9525" cap="flat" cmpd="sng">
            <a:solidFill>
              <a:schemeClr val="dk1"/>
            </a:solidFill>
            <a:prstDash val="solid"/>
            <a:round/>
            <a:headEnd type="none" w="sm" len="sm"/>
            <a:tailEnd type="none" w="sm" len="sm"/>
          </a:ln>
        </p:spPr>
      </p:cxnSp>
      <p:cxnSp>
        <p:nvCxnSpPr>
          <p:cNvPr id="135" name="Google Shape;621;p16">
            <a:extLst>
              <a:ext uri="{FF2B5EF4-FFF2-40B4-BE49-F238E27FC236}">
                <a16:creationId xmlns:a16="http://schemas.microsoft.com/office/drawing/2014/main" id="{025A0EF0-1DBE-D34E-803C-8BD568CD243C}"/>
              </a:ext>
            </a:extLst>
          </p:cNvPr>
          <p:cNvCxnSpPr>
            <a:cxnSpLocks/>
          </p:cNvCxnSpPr>
          <p:nvPr/>
        </p:nvCxnSpPr>
        <p:spPr>
          <a:xfrm flipV="1">
            <a:off x="8986072" y="5521325"/>
            <a:ext cx="0" cy="169771"/>
          </a:xfrm>
          <a:prstGeom prst="straightConnector1">
            <a:avLst/>
          </a:prstGeom>
          <a:noFill/>
          <a:ln w="9525" cap="flat" cmpd="sng">
            <a:solidFill>
              <a:schemeClr val="dk1"/>
            </a:solidFill>
            <a:prstDash val="solid"/>
            <a:round/>
            <a:headEnd type="none" w="sm" len="sm"/>
            <a:tailEnd type="none" w="sm" len="sm"/>
          </a:ln>
        </p:spPr>
      </p:cxnSp>
      <p:cxnSp>
        <p:nvCxnSpPr>
          <p:cNvPr id="136" name="Google Shape;677;p16">
            <a:extLst>
              <a:ext uri="{FF2B5EF4-FFF2-40B4-BE49-F238E27FC236}">
                <a16:creationId xmlns:a16="http://schemas.microsoft.com/office/drawing/2014/main" id="{BB33F9AE-3C7D-9542-8A53-79E1C7C6B8B8}"/>
              </a:ext>
            </a:extLst>
          </p:cNvPr>
          <p:cNvCxnSpPr>
            <a:cxnSpLocks/>
          </p:cNvCxnSpPr>
          <p:nvPr/>
        </p:nvCxnSpPr>
        <p:spPr>
          <a:xfrm>
            <a:off x="8982243" y="5620596"/>
            <a:ext cx="2823390" cy="0"/>
          </a:xfrm>
          <a:prstGeom prst="straightConnector1">
            <a:avLst/>
          </a:prstGeom>
          <a:noFill/>
          <a:ln w="9525" cap="flat" cmpd="sng">
            <a:solidFill>
              <a:schemeClr val="dk1"/>
            </a:solidFill>
            <a:prstDash val="solid"/>
            <a:round/>
            <a:headEnd type="none" w="sm" len="sm"/>
            <a:tailEnd type="none" w="sm" len="sm"/>
          </a:ln>
        </p:spPr>
      </p:cxnSp>
      <p:sp>
        <p:nvSpPr>
          <p:cNvPr id="137" name="Google Shape;628;p16">
            <a:extLst>
              <a:ext uri="{FF2B5EF4-FFF2-40B4-BE49-F238E27FC236}">
                <a16:creationId xmlns:a16="http://schemas.microsoft.com/office/drawing/2014/main" id="{08CE677C-E948-774E-BCA4-7F03BA198AC6}"/>
              </a:ext>
            </a:extLst>
          </p:cNvPr>
          <p:cNvSpPr txBox="1"/>
          <p:nvPr/>
        </p:nvSpPr>
        <p:spPr>
          <a:xfrm>
            <a:off x="8953075"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a:t>
            </a:r>
            <a:endParaRPr sz="900" b="0" i="0" u="none" strike="noStrike" cap="none" dirty="0">
              <a:solidFill>
                <a:srgbClr val="000000"/>
              </a:solidFill>
              <a:latin typeface="Arial"/>
              <a:ea typeface="Arial"/>
              <a:cs typeface="Arial"/>
              <a:sym typeface="Arial"/>
            </a:endParaRPr>
          </a:p>
        </p:txBody>
      </p:sp>
      <p:sp>
        <p:nvSpPr>
          <p:cNvPr id="138" name="Google Shape;617;p16">
            <a:extLst>
              <a:ext uri="{FF2B5EF4-FFF2-40B4-BE49-F238E27FC236}">
                <a16:creationId xmlns:a16="http://schemas.microsoft.com/office/drawing/2014/main" id="{2BC5918A-63A2-CF42-8A25-5F446E7CCF6B}"/>
              </a:ext>
            </a:extLst>
          </p:cNvPr>
          <p:cNvSpPr txBox="1"/>
          <p:nvPr/>
        </p:nvSpPr>
        <p:spPr>
          <a:xfrm>
            <a:off x="8654429" y="4939525"/>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0.50</a:t>
            </a:r>
            <a:endParaRPr sz="900" b="0" i="0" u="none" strike="noStrike" cap="none" dirty="0">
              <a:solidFill>
                <a:srgbClr val="000000"/>
              </a:solidFill>
              <a:latin typeface="Arial"/>
              <a:ea typeface="Arial"/>
              <a:cs typeface="Arial"/>
              <a:sym typeface="Arial"/>
            </a:endParaRPr>
          </a:p>
        </p:txBody>
      </p:sp>
      <p:cxnSp>
        <p:nvCxnSpPr>
          <p:cNvPr id="139" name="Google Shape;619;p16">
            <a:extLst>
              <a:ext uri="{FF2B5EF4-FFF2-40B4-BE49-F238E27FC236}">
                <a16:creationId xmlns:a16="http://schemas.microsoft.com/office/drawing/2014/main" id="{D6AC6566-1A91-2E4A-A690-47104A7671F1}"/>
              </a:ext>
            </a:extLst>
          </p:cNvPr>
          <p:cNvCxnSpPr/>
          <p:nvPr/>
        </p:nvCxnSpPr>
        <p:spPr>
          <a:xfrm>
            <a:off x="8917808" y="5010996"/>
            <a:ext cx="64800" cy="0"/>
          </a:xfrm>
          <a:prstGeom prst="straightConnector1">
            <a:avLst/>
          </a:prstGeom>
          <a:noFill/>
          <a:ln w="9525" cap="flat" cmpd="sng">
            <a:solidFill>
              <a:schemeClr val="dk1"/>
            </a:solidFill>
            <a:prstDash val="solid"/>
            <a:round/>
            <a:headEnd type="none" w="sm" len="sm"/>
            <a:tailEnd type="none" w="sm" len="sm"/>
          </a:ln>
        </p:spPr>
      </p:cxnSp>
      <p:sp>
        <p:nvSpPr>
          <p:cNvPr id="140" name="Google Shape;617;p16">
            <a:extLst>
              <a:ext uri="{FF2B5EF4-FFF2-40B4-BE49-F238E27FC236}">
                <a16:creationId xmlns:a16="http://schemas.microsoft.com/office/drawing/2014/main" id="{D388DE06-00A5-1741-81AD-BA6319D12F1D}"/>
              </a:ext>
            </a:extLst>
          </p:cNvPr>
          <p:cNvSpPr txBox="1"/>
          <p:nvPr/>
        </p:nvSpPr>
        <p:spPr>
          <a:xfrm>
            <a:off x="8654429" y="4634725"/>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0.75</a:t>
            </a:r>
            <a:endParaRPr sz="900" b="0" i="0" u="none" strike="noStrike" cap="none" dirty="0">
              <a:solidFill>
                <a:srgbClr val="000000"/>
              </a:solidFill>
              <a:latin typeface="Arial"/>
              <a:ea typeface="Arial"/>
              <a:cs typeface="Arial"/>
              <a:sym typeface="Arial"/>
            </a:endParaRPr>
          </a:p>
        </p:txBody>
      </p:sp>
      <p:cxnSp>
        <p:nvCxnSpPr>
          <p:cNvPr id="141" name="Google Shape;619;p16">
            <a:extLst>
              <a:ext uri="{FF2B5EF4-FFF2-40B4-BE49-F238E27FC236}">
                <a16:creationId xmlns:a16="http://schemas.microsoft.com/office/drawing/2014/main" id="{1C5C1D40-EA0B-8C40-AEB6-0169F5A6EF09}"/>
              </a:ext>
            </a:extLst>
          </p:cNvPr>
          <p:cNvCxnSpPr/>
          <p:nvPr/>
        </p:nvCxnSpPr>
        <p:spPr>
          <a:xfrm>
            <a:off x="8917808" y="4706196"/>
            <a:ext cx="64800" cy="0"/>
          </a:xfrm>
          <a:prstGeom prst="straightConnector1">
            <a:avLst/>
          </a:prstGeom>
          <a:noFill/>
          <a:ln w="9525" cap="flat" cmpd="sng">
            <a:solidFill>
              <a:schemeClr val="dk1"/>
            </a:solidFill>
            <a:prstDash val="solid"/>
            <a:round/>
            <a:headEnd type="none" w="sm" len="sm"/>
            <a:tailEnd type="none" w="sm" len="sm"/>
          </a:ln>
        </p:spPr>
      </p:cxnSp>
      <p:sp>
        <p:nvSpPr>
          <p:cNvPr id="142" name="Google Shape;617;p16">
            <a:extLst>
              <a:ext uri="{FF2B5EF4-FFF2-40B4-BE49-F238E27FC236}">
                <a16:creationId xmlns:a16="http://schemas.microsoft.com/office/drawing/2014/main" id="{9AD9DEA6-E19B-2D4F-8233-20EF6B768E24}"/>
              </a:ext>
            </a:extLst>
          </p:cNvPr>
          <p:cNvSpPr txBox="1"/>
          <p:nvPr/>
        </p:nvSpPr>
        <p:spPr>
          <a:xfrm>
            <a:off x="8654429" y="4336275"/>
            <a:ext cx="245353"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1.00</a:t>
            </a:r>
            <a:endParaRPr sz="900" b="0" i="0" u="none" strike="noStrike" cap="none" dirty="0">
              <a:solidFill>
                <a:srgbClr val="000000"/>
              </a:solidFill>
              <a:latin typeface="Arial"/>
              <a:ea typeface="Arial"/>
              <a:cs typeface="Arial"/>
              <a:sym typeface="Arial"/>
            </a:endParaRPr>
          </a:p>
        </p:txBody>
      </p:sp>
      <p:cxnSp>
        <p:nvCxnSpPr>
          <p:cNvPr id="143" name="Google Shape;619;p16">
            <a:extLst>
              <a:ext uri="{FF2B5EF4-FFF2-40B4-BE49-F238E27FC236}">
                <a16:creationId xmlns:a16="http://schemas.microsoft.com/office/drawing/2014/main" id="{2463A78B-C231-C049-9FD8-F682A106411B}"/>
              </a:ext>
            </a:extLst>
          </p:cNvPr>
          <p:cNvCxnSpPr/>
          <p:nvPr/>
        </p:nvCxnSpPr>
        <p:spPr>
          <a:xfrm>
            <a:off x="8920675" y="4402183"/>
            <a:ext cx="64800" cy="0"/>
          </a:xfrm>
          <a:prstGeom prst="straightConnector1">
            <a:avLst/>
          </a:prstGeom>
          <a:noFill/>
          <a:ln w="9525" cap="flat" cmpd="sng">
            <a:solidFill>
              <a:schemeClr val="dk1"/>
            </a:solidFill>
            <a:prstDash val="solid"/>
            <a:round/>
            <a:headEnd type="none" w="sm" len="sm"/>
            <a:tailEnd type="none" w="sm" len="sm"/>
          </a:ln>
        </p:spPr>
      </p:cxnSp>
      <p:cxnSp>
        <p:nvCxnSpPr>
          <p:cNvPr id="144" name="Google Shape;621;p16">
            <a:extLst>
              <a:ext uri="{FF2B5EF4-FFF2-40B4-BE49-F238E27FC236}">
                <a16:creationId xmlns:a16="http://schemas.microsoft.com/office/drawing/2014/main" id="{6F1CA380-81BD-F845-BD00-429AAB63ED47}"/>
              </a:ext>
            </a:extLst>
          </p:cNvPr>
          <p:cNvCxnSpPr/>
          <p:nvPr/>
        </p:nvCxnSpPr>
        <p:spPr>
          <a:xfrm rot="-5400000">
            <a:off x="9292491" y="5658696"/>
            <a:ext cx="64800" cy="0"/>
          </a:xfrm>
          <a:prstGeom prst="straightConnector1">
            <a:avLst/>
          </a:prstGeom>
          <a:noFill/>
          <a:ln w="9525" cap="flat" cmpd="sng">
            <a:solidFill>
              <a:schemeClr val="dk1"/>
            </a:solidFill>
            <a:prstDash val="solid"/>
            <a:round/>
            <a:headEnd type="none" w="sm" len="sm"/>
            <a:tailEnd type="none" w="sm" len="sm"/>
          </a:ln>
        </p:spPr>
      </p:cxnSp>
      <p:sp>
        <p:nvSpPr>
          <p:cNvPr id="145" name="Google Shape;628;p16">
            <a:extLst>
              <a:ext uri="{FF2B5EF4-FFF2-40B4-BE49-F238E27FC236}">
                <a16:creationId xmlns:a16="http://schemas.microsoft.com/office/drawing/2014/main" id="{FC9AF6E8-5105-A840-919D-A1E14DB36F51}"/>
              </a:ext>
            </a:extLst>
          </p:cNvPr>
          <p:cNvSpPr txBox="1"/>
          <p:nvPr/>
        </p:nvSpPr>
        <p:spPr>
          <a:xfrm>
            <a:off x="9289625"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3</a:t>
            </a:r>
            <a:endParaRPr sz="900" b="0" i="0" u="none" strike="noStrike" cap="none" dirty="0">
              <a:solidFill>
                <a:srgbClr val="000000"/>
              </a:solidFill>
              <a:latin typeface="Arial"/>
              <a:ea typeface="Arial"/>
              <a:cs typeface="Arial"/>
              <a:sym typeface="Arial"/>
            </a:endParaRPr>
          </a:p>
        </p:txBody>
      </p:sp>
      <p:cxnSp>
        <p:nvCxnSpPr>
          <p:cNvPr id="146" name="Google Shape;621;p16">
            <a:extLst>
              <a:ext uri="{FF2B5EF4-FFF2-40B4-BE49-F238E27FC236}">
                <a16:creationId xmlns:a16="http://schemas.microsoft.com/office/drawing/2014/main" id="{4833455F-C51C-5F43-B295-A9959B353ADB}"/>
              </a:ext>
            </a:extLst>
          </p:cNvPr>
          <p:cNvCxnSpPr/>
          <p:nvPr/>
        </p:nvCxnSpPr>
        <p:spPr>
          <a:xfrm rot="-5400000">
            <a:off x="9625866" y="5658696"/>
            <a:ext cx="64800" cy="0"/>
          </a:xfrm>
          <a:prstGeom prst="straightConnector1">
            <a:avLst/>
          </a:prstGeom>
          <a:noFill/>
          <a:ln w="9525" cap="flat" cmpd="sng">
            <a:solidFill>
              <a:schemeClr val="dk1"/>
            </a:solidFill>
            <a:prstDash val="solid"/>
            <a:round/>
            <a:headEnd type="none" w="sm" len="sm"/>
            <a:tailEnd type="none" w="sm" len="sm"/>
          </a:ln>
        </p:spPr>
      </p:cxnSp>
      <p:sp>
        <p:nvSpPr>
          <p:cNvPr id="147" name="Google Shape;628;p16">
            <a:extLst>
              <a:ext uri="{FF2B5EF4-FFF2-40B4-BE49-F238E27FC236}">
                <a16:creationId xmlns:a16="http://schemas.microsoft.com/office/drawing/2014/main" id="{42D7BD09-1879-7D45-A8FE-8A70CE9C130A}"/>
              </a:ext>
            </a:extLst>
          </p:cNvPr>
          <p:cNvSpPr txBox="1"/>
          <p:nvPr/>
        </p:nvSpPr>
        <p:spPr>
          <a:xfrm>
            <a:off x="9623000"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6</a:t>
            </a:r>
            <a:endParaRPr sz="900" b="0" i="0" u="none" strike="noStrike" cap="none" dirty="0">
              <a:solidFill>
                <a:srgbClr val="000000"/>
              </a:solidFill>
              <a:latin typeface="Arial"/>
              <a:ea typeface="Arial"/>
              <a:cs typeface="Arial"/>
              <a:sym typeface="Arial"/>
            </a:endParaRPr>
          </a:p>
        </p:txBody>
      </p:sp>
      <p:cxnSp>
        <p:nvCxnSpPr>
          <p:cNvPr id="148" name="Google Shape;621;p16">
            <a:extLst>
              <a:ext uri="{FF2B5EF4-FFF2-40B4-BE49-F238E27FC236}">
                <a16:creationId xmlns:a16="http://schemas.microsoft.com/office/drawing/2014/main" id="{E437851A-9ADF-6E41-B4A0-1A9351611FED}"/>
              </a:ext>
            </a:extLst>
          </p:cNvPr>
          <p:cNvCxnSpPr/>
          <p:nvPr/>
        </p:nvCxnSpPr>
        <p:spPr>
          <a:xfrm rot="-5400000">
            <a:off x="9962416" y="5658696"/>
            <a:ext cx="64800" cy="0"/>
          </a:xfrm>
          <a:prstGeom prst="straightConnector1">
            <a:avLst/>
          </a:prstGeom>
          <a:noFill/>
          <a:ln w="9525" cap="flat" cmpd="sng">
            <a:solidFill>
              <a:schemeClr val="dk1"/>
            </a:solidFill>
            <a:prstDash val="solid"/>
            <a:round/>
            <a:headEnd type="none" w="sm" len="sm"/>
            <a:tailEnd type="none" w="sm" len="sm"/>
          </a:ln>
        </p:spPr>
      </p:cxnSp>
      <p:sp>
        <p:nvSpPr>
          <p:cNvPr id="149" name="Google Shape;628;p16">
            <a:extLst>
              <a:ext uri="{FF2B5EF4-FFF2-40B4-BE49-F238E27FC236}">
                <a16:creationId xmlns:a16="http://schemas.microsoft.com/office/drawing/2014/main" id="{665DEC9D-9D0D-F84D-A3EF-F5550006B115}"/>
              </a:ext>
            </a:extLst>
          </p:cNvPr>
          <p:cNvSpPr txBox="1"/>
          <p:nvPr/>
        </p:nvSpPr>
        <p:spPr>
          <a:xfrm>
            <a:off x="9959550" y="5714225"/>
            <a:ext cx="70532" cy="124650"/>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9</a:t>
            </a:r>
            <a:endParaRPr sz="900" b="0" i="0" u="none" strike="noStrike" cap="none" dirty="0">
              <a:solidFill>
                <a:srgbClr val="000000"/>
              </a:solidFill>
              <a:latin typeface="Arial"/>
              <a:ea typeface="Arial"/>
              <a:cs typeface="Arial"/>
              <a:sym typeface="Arial"/>
            </a:endParaRPr>
          </a:p>
        </p:txBody>
      </p:sp>
      <p:cxnSp>
        <p:nvCxnSpPr>
          <p:cNvPr id="150" name="Google Shape;621;p16">
            <a:extLst>
              <a:ext uri="{FF2B5EF4-FFF2-40B4-BE49-F238E27FC236}">
                <a16:creationId xmlns:a16="http://schemas.microsoft.com/office/drawing/2014/main" id="{5F41C777-AAC9-EA47-913E-324AAC204AAF}"/>
              </a:ext>
            </a:extLst>
          </p:cNvPr>
          <p:cNvCxnSpPr/>
          <p:nvPr/>
        </p:nvCxnSpPr>
        <p:spPr>
          <a:xfrm rot="-5400000">
            <a:off x="10298966" y="5658696"/>
            <a:ext cx="64800" cy="0"/>
          </a:xfrm>
          <a:prstGeom prst="straightConnector1">
            <a:avLst/>
          </a:prstGeom>
          <a:noFill/>
          <a:ln w="9525" cap="flat" cmpd="sng">
            <a:solidFill>
              <a:schemeClr val="dk1"/>
            </a:solidFill>
            <a:prstDash val="solid"/>
            <a:round/>
            <a:headEnd type="none" w="sm" len="sm"/>
            <a:tailEnd type="none" w="sm" len="sm"/>
          </a:ln>
        </p:spPr>
      </p:cxnSp>
      <p:sp>
        <p:nvSpPr>
          <p:cNvPr id="151" name="Google Shape;628;p16">
            <a:extLst>
              <a:ext uri="{FF2B5EF4-FFF2-40B4-BE49-F238E27FC236}">
                <a16:creationId xmlns:a16="http://schemas.microsoft.com/office/drawing/2014/main" id="{8002A980-F5A6-FD4B-9D55-171785B6882D}"/>
              </a:ext>
            </a:extLst>
          </p:cNvPr>
          <p:cNvSpPr txBox="1"/>
          <p:nvPr/>
        </p:nvSpPr>
        <p:spPr>
          <a:xfrm>
            <a:off x="10250308" y="5714225"/>
            <a:ext cx="16077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12</a:t>
            </a:r>
            <a:endParaRPr sz="900" b="0" i="0" u="none" strike="noStrike" cap="none" dirty="0">
              <a:solidFill>
                <a:srgbClr val="000000"/>
              </a:solidFill>
              <a:latin typeface="Arial"/>
              <a:ea typeface="Arial"/>
              <a:cs typeface="Arial"/>
              <a:sym typeface="Arial"/>
            </a:endParaRPr>
          </a:p>
        </p:txBody>
      </p:sp>
      <p:sp>
        <p:nvSpPr>
          <p:cNvPr id="152" name="Google Shape;615;p16">
            <a:extLst>
              <a:ext uri="{FF2B5EF4-FFF2-40B4-BE49-F238E27FC236}">
                <a16:creationId xmlns:a16="http://schemas.microsoft.com/office/drawing/2014/main" id="{287F44B8-3B17-F747-89D2-C1206595DD51}"/>
              </a:ext>
            </a:extLst>
          </p:cNvPr>
          <p:cNvSpPr txBox="1"/>
          <p:nvPr/>
        </p:nvSpPr>
        <p:spPr>
          <a:xfrm>
            <a:off x="8717464" y="5890316"/>
            <a:ext cx="3343685"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200"/>
              <a:buFont typeface="Arial"/>
              <a:buNone/>
            </a:pPr>
            <a:r>
              <a:rPr lang="en-GB" sz="900" b="1" i="0" u="none" strike="noStrike" cap="none" dirty="0">
                <a:solidFill>
                  <a:schemeClr val="dk1"/>
                </a:solidFill>
                <a:latin typeface="Arial"/>
                <a:ea typeface="Arial"/>
                <a:cs typeface="Arial"/>
                <a:sym typeface="Arial"/>
              </a:rPr>
              <a:t>Time since neoadjuvant treatment initiation (months)</a:t>
            </a:r>
            <a:endParaRPr sz="900" b="0" i="0" u="none" strike="noStrike" cap="none" dirty="0">
              <a:solidFill>
                <a:srgbClr val="000000"/>
              </a:solidFill>
              <a:latin typeface="Arial"/>
              <a:ea typeface="Arial"/>
              <a:cs typeface="Arial"/>
              <a:sym typeface="Arial"/>
            </a:endParaRPr>
          </a:p>
        </p:txBody>
      </p:sp>
      <p:sp>
        <p:nvSpPr>
          <p:cNvPr id="153" name="Google Shape;628;p16">
            <a:extLst>
              <a:ext uri="{FF2B5EF4-FFF2-40B4-BE49-F238E27FC236}">
                <a16:creationId xmlns:a16="http://schemas.microsoft.com/office/drawing/2014/main" id="{7AE0DA28-8CC3-FC43-99CA-022F1E2F30C7}"/>
              </a:ext>
            </a:extLst>
          </p:cNvPr>
          <p:cNvSpPr txBox="1"/>
          <p:nvPr/>
        </p:nvSpPr>
        <p:spPr>
          <a:xfrm>
            <a:off x="8908624" y="6104750"/>
            <a:ext cx="14423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31</a:t>
            </a:r>
            <a:endParaRPr sz="900" b="0" i="0" u="none" strike="noStrike" cap="none" dirty="0">
              <a:solidFill>
                <a:srgbClr val="000000"/>
              </a:solidFill>
              <a:latin typeface="Arial"/>
              <a:ea typeface="Arial"/>
              <a:cs typeface="Arial"/>
              <a:sym typeface="Arial"/>
            </a:endParaRPr>
          </a:p>
        </p:txBody>
      </p:sp>
      <p:sp>
        <p:nvSpPr>
          <p:cNvPr id="154" name="Google Shape;628;p16">
            <a:extLst>
              <a:ext uri="{FF2B5EF4-FFF2-40B4-BE49-F238E27FC236}">
                <a16:creationId xmlns:a16="http://schemas.microsoft.com/office/drawing/2014/main" id="{B439C2D2-BF24-924D-8312-0CB11F956D0C}"/>
              </a:ext>
            </a:extLst>
          </p:cNvPr>
          <p:cNvSpPr txBox="1"/>
          <p:nvPr/>
        </p:nvSpPr>
        <p:spPr>
          <a:xfrm>
            <a:off x="9580897" y="6104750"/>
            <a:ext cx="16978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30</a:t>
            </a:r>
            <a:endParaRPr sz="900" b="0" i="0" u="none" strike="noStrike" cap="none" dirty="0">
              <a:solidFill>
                <a:srgbClr val="000000"/>
              </a:solidFill>
              <a:latin typeface="Arial"/>
              <a:ea typeface="Arial"/>
              <a:cs typeface="Arial"/>
              <a:sym typeface="Arial"/>
            </a:endParaRPr>
          </a:p>
        </p:txBody>
      </p:sp>
      <p:sp>
        <p:nvSpPr>
          <p:cNvPr id="155" name="Google Shape;628;p16">
            <a:extLst>
              <a:ext uri="{FF2B5EF4-FFF2-40B4-BE49-F238E27FC236}">
                <a16:creationId xmlns:a16="http://schemas.microsoft.com/office/drawing/2014/main" id="{E0008073-9BE9-EC4F-8E6E-F66837AF53EF}"/>
              </a:ext>
            </a:extLst>
          </p:cNvPr>
          <p:cNvSpPr txBox="1"/>
          <p:nvPr/>
        </p:nvSpPr>
        <p:spPr>
          <a:xfrm>
            <a:off x="10267674" y="6104750"/>
            <a:ext cx="127533"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20</a:t>
            </a:r>
            <a:endParaRPr sz="900" b="0" i="0" u="none" strike="noStrike" cap="none" dirty="0">
              <a:solidFill>
                <a:srgbClr val="000000"/>
              </a:solidFill>
              <a:latin typeface="Arial"/>
              <a:ea typeface="Arial"/>
              <a:cs typeface="Arial"/>
              <a:sym typeface="Arial"/>
            </a:endParaRPr>
          </a:p>
        </p:txBody>
      </p:sp>
      <p:sp>
        <p:nvSpPr>
          <p:cNvPr id="156" name="Google Shape;628;p16">
            <a:extLst>
              <a:ext uri="{FF2B5EF4-FFF2-40B4-BE49-F238E27FC236}">
                <a16:creationId xmlns:a16="http://schemas.microsoft.com/office/drawing/2014/main" id="{36772D44-1071-EA4A-A6D7-E1223191ABE4}"/>
              </a:ext>
            </a:extLst>
          </p:cNvPr>
          <p:cNvSpPr txBox="1"/>
          <p:nvPr/>
        </p:nvSpPr>
        <p:spPr>
          <a:xfrm>
            <a:off x="10937450" y="6104750"/>
            <a:ext cx="128102"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8</a:t>
            </a:r>
            <a:endParaRPr sz="900" b="0" i="0" u="none" strike="noStrike" cap="none" dirty="0">
              <a:solidFill>
                <a:srgbClr val="000000"/>
              </a:solidFill>
              <a:latin typeface="Arial"/>
              <a:ea typeface="Arial"/>
              <a:cs typeface="Arial"/>
              <a:sym typeface="Arial"/>
            </a:endParaRPr>
          </a:p>
        </p:txBody>
      </p:sp>
      <p:sp>
        <p:nvSpPr>
          <p:cNvPr id="157" name="Google Shape;628;p16">
            <a:extLst>
              <a:ext uri="{FF2B5EF4-FFF2-40B4-BE49-F238E27FC236}">
                <a16:creationId xmlns:a16="http://schemas.microsoft.com/office/drawing/2014/main" id="{F1392B7F-DDCF-0D43-A2D5-ABD1C367D279}"/>
              </a:ext>
            </a:extLst>
          </p:cNvPr>
          <p:cNvSpPr txBox="1"/>
          <p:nvPr/>
        </p:nvSpPr>
        <p:spPr>
          <a:xfrm>
            <a:off x="11596508" y="6104750"/>
            <a:ext cx="160774"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4</a:t>
            </a:r>
            <a:endParaRPr sz="900" b="0" i="0" u="none" strike="noStrike" cap="none" dirty="0">
              <a:solidFill>
                <a:srgbClr val="000000"/>
              </a:solidFill>
              <a:latin typeface="Arial"/>
              <a:ea typeface="Arial"/>
              <a:cs typeface="Arial"/>
              <a:sym typeface="Arial"/>
            </a:endParaRPr>
          </a:p>
        </p:txBody>
      </p:sp>
      <p:sp>
        <p:nvSpPr>
          <p:cNvPr id="158" name="Google Shape;628;p16">
            <a:extLst>
              <a:ext uri="{FF2B5EF4-FFF2-40B4-BE49-F238E27FC236}">
                <a16:creationId xmlns:a16="http://schemas.microsoft.com/office/drawing/2014/main" id="{66ED35E4-DA56-2944-8348-C47B06739133}"/>
              </a:ext>
            </a:extLst>
          </p:cNvPr>
          <p:cNvSpPr txBox="1"/>
          <p:nvPr/>
        </p:nvSpPr>
        <p:spPr>
          <a:xfrm>
            <a:off x="8170607" y="6104750"/>
            <a:ext cx="73878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1" i="0" u="none" strike="noStrike" cap="none" dirty="0">
                <a:solidFill>
                  <a:schemeClr val="dk1"/>
                </a:solidFill>
                <a:latin typeface="Arial"/>
                <a:ea typeface="Arial"/>
                <a:cs typeface="Arial"/>
                <a:sym typeface="Arial"/>
              </a:rPr>
              <a:t>No. at risk:</a:t>
            </a:r>
            <a:endParaRPr sz="900" b="1" i="0" u="none" strike="noStrike" cap="none" dirty="0">
              <a:solidFill>
                <a:srgbClr val="000000"/>
              </a:solidFill>
              <a:latin typeface="Arial"/>
              <a:ea typeface="Arial"/>
              <a:cs typeface="Arial"/>
              <a:sym typeface="Arial"/>
            </a:endParaRPr>
          </a:p>
        </p:txBody>
      </p:sp>
      <p:sp>
        <p:nvSpPr>
          <p:cNvPr id="159" name="Google Shape;628;p16">
            <a:extLst>
              <a:ext uri="{FF2B5EF4-FFF2-40B4-BE49-F238E27FC236}">
                <a16:creationId xmlns:a16="http://schemas.microsoft.com/office/drawing/2014/main" id="{F30D288E-5CEF-0446-BAEB-9C26A39AB832}"/>
              </a:ext>
            </a:extLst>
          </p:cNvPr>
          <p:cNvSpPr txBox="1"/>
          <p:nvPr/>
        </p:nvSpPr>
        <p:spPr>
          <a:xfrm>
            <a:off x="10200999" y="5463400"/>
            <a:ext cx="385611" cy="124650"/>
          </a:xfrm>
          <a:prstGeom prst="rect">
            <a:avLst/>
          </a:prstGeom>
          <a:noFill/>
          <a:ln>
            <a:noFill/>
          </a:ln>
        </p:spPr>
        <p:txBody>
          <a:bodyPr spcFirstLastPara="1" wrap="square" lIns="0" tIns="0" rIns="0" bIns="0" anchor="t" anchorCtr="0">
            <a:noAutofit/>
          </a:bodyPr>
          <a:lstStyle/>
          <a:p>
            <a:pPr marL="0" marR="0" lvl="0" indent="0" rtl="0">
              <a:lnSpc>
                <a:spcPct val="90000"/>
              </a:lnSpc>
              <a:spcBef>
                <a:spcPts val="0"/>
              </a:spcBef>
              <a:spcAft>
                <a:spcPts val="0"/>
              </a:spcAft>
              <a:buClr>
                <a:srgbClr val="000000"/>
              </a:buClr>
              <a:buSzPts val="1000"/>
              <a:buFont typeface="Arial"/>
              <a:buNone/>
            </a:pPr>
            <a:r>
              <a:rPr lang="en-GB" sz="800" b="0" i="0" u="none" strike="noStrike" cap="none" dirty="0">
                <a:solidFill>
                  <a:schemeClr val="dk1"/>
                </a:solidFill>
                <a:latin typeface="Arial"/>
                <a:ea typeface="Arial"/>
                <a:cs typeface="Arial"/>
                <a:sym typeface="Arial"/>
              </a:rPr>
              <a:t>Strata</a:t>
            </a:r>
            <a:endParaRPr sz="800" b="0" i="0" u="none" strike="noStrike" cap="none" dirty="0">
              <a:solidFill>
                <a:srgbClr val="000000"/>
              </a:solidFill>
              <a:latin typeface="Arial"/>
              <a:ea typeface="Arial"/>
              <a:cs typeface="Arial"/>
              <a:sym typeface="Arial"/>
            </a:endParaRPr>
          </a:p>
        </p:txBody>
      </p:sp>
      <p:sp>
        <p:nvSpPr>
          <p:cNvPr id="160" name="Google Shape;628;p16">
            <a:extLst>
              <a:ext uri="{FF2B5EF4-FFF2-40B4-BE49-F238E27FC236}">
                <a16:creationId xmlns:a16="http://schemas.microsoft.com/office/drawing/2014/main" id="{901CB91E-A11D-774B-A4B1-542BC4CBC668}"/>
              </a:ext>
            </a:extLst>
          </p:cNvPr>
          <p:cNvSpPr txBox="1"/>
          <p:nvPr/>
        </p:nvSpPr>
        <p:spPr>
          <a:xfrm>
            <a:off x="10779802" y="5463400"/>
            <a:ext cx="1278594" cy="124650"/>
          </a:xfrm>
          <a:prstGeom prst="rect">
            <a:avLst/>
          </a:prstGeom>
          <a:noFill/>
          <a:ln>
            <a:noFill/>
          </a:ln>
        </p:spPr>
        <p:txBody>
          <a:bodyPr spcFirstLastPara="1" wrap="square" lIns="0" tIns="0" rIns="0" bIns="0" anchor="t" anchorCtr="0">
            <a:noAutofit/>
          </a:bodyPr>
          <a:lstStyle/>
          <a:p>
            <a:pPr marL="0" marR="0" lvl="0" indent="0" rtl="0">
              <a:lnSpc>
                <a:spcPct val="90000"/>
              </a:lnSpc>
              <a:spcBef>
                <a:spcPts val="0"/>
              </a:spcBef>
              <a:spcAft>
                <a:spcPts val="0"/>
              </a:spcAft>
              <a:buClr>
                <a:srgbClr val="000000"/>
              </a:buClr>
              <a:buSzPts val="1000"/>
              <a:buFont typeface="Arial"/>
              <a:buNone/>
            </a:pPr>
            <a:r>
              <a:rPr lang="en-GB" sz="800" b="0" i="0" u="none" strike="noStrike" cap="none" dirty="0">
                <a:solidFill>
                  <a:schemeClr val="dk1"/>
                </a:solidFill>
                <a:latin typeface="Arial"/>
                <a:ea typeface="Arial"/>
                <a:cs typeface="Arial"/>
                <a:sym typeface="Arial"/>
              </a:rPr>
              <a:t>Per-protocol population</a:t>
            </a:r>
            <a:endParaRPr sz="800" b="0" i="0" u="none" strike="noStrike" cap="none" dirty="0">
              <a:solidFill>
                <a:srgbClr val="000000"/>
              </a:solidFill>
              <a:latin typeface="Arial"/>
              <a:ea typeface="Arial"/>
              <a:cs typeface="Arial"/>
              <a:sym typeface="Arial"/>
            </a:endParaRPr>
          </a:p>
        </p:txBody>
      </p:sp>
      <p:cxnSp>
        <p:nvCxnSpPr>
          <p:cNvPr id="161" name="Google Shape;619;p16">
            <a:extLst>
              <a:ext uri="{FF2B5EF4-FFF2-40B4-BE49-F238E27FC236}">
                <a16:creationId xmlns:a16="http://schemas.microsoft.com/office/drawing/2014/main" id="{1271F9D8-8131-AD4A-90F7-028820CE7A69}"/>
              </a:ext>
            </a:extLst>
          </p:cNvPr>
          <p:cNvCxnSpPr>
            <a:cxnSpLocks/>
          </p:cNvCxnSpPr>
          <p:nvPr/>
        </p:nvCxnSpPr>
        <p:spPr>
          <a:xfrm>
            <a:off x="10540233" y="5531696"/>
            <a:ext cx="197785" cy="0"/>
          </a:xfrm>
          <a:prstGeom prst="straightConnector1">
            <a:avLst/>
          </a:prstGeom>
          <a:noFill/>
          <a:ln w="19050" cap="flat" cmpd="sng">
            <a:solidFill>
              <a:schemeClr val="accent1"/>
            </a:solidFill>
            <a:prstDash val="solid"/>
            <a:round/>
            <a:headEnd type="none" w="sm" len="sm"/>
            <a:tailEnd type="none" w="sm" len="sm"/>
          </a:ln>
        </p:spPr>
      </p:cxnSp>
      <p:sp>
        <p:nvSpPr>
          <p:cNvPr id="162" name="Google Shape;628;p16">
            <a:extLst>
              <a:ext uri="{FF2B5EF4-FFF2-40B4-BE49-F238E27FC236}">
                <a16:creationId xmlns:a16="http://schemas.microsoft.com/office/drawing/2014/main" id="{ECF86E3C-DCAA-4747-A433-2EEFF9A321E3}"/>
              </a:ext>
            </a:extLst>
          </p:cNvPr>
          <p:cNvSpPr txBox="1"/>
          <p:nvPr/>
        </p:nvSpPr>
        <p:spPr>
          <a:xfrm>
            <a:off x="9184999" y="5349100"/>
            <a:ext cx="813753" cy="124650"/>
          </a:xfrm>
          <a:prstGeom prst="rect">
            <a:avLst/>
          </a:prstGeom>
          <a:noFill/>
          <a:ln>
            <a:noFill/>
          </a:ln>
        </p:spPr>
        <p:txBody>
          <a:bodyPr spcFirstLastPara="1" wrap="square" lIns="0" tIns="0" rIns="0" bIns="0" anchor="t" anchorCtr="0">
            <a:noAutofit/>
          </a:bodyPr>
          <a:lstStyle/>
          <a:p>
            <a:pPr marR="0" lvl="0" rtl="0">
              <a:lnSpc>
                <a:spcPct val="90000"/>
              </a:lnSpc>
              <a:spcBef>
                <a:spcPts val="0"/>
              </a:spcBef>
              <a:spcAft>
                <a:spcPts val="0"/>
              </a:spcAft>
              <a:buClr>
                <a:srgbClr val="000000"/>
              </a:buClr>
              <a:buSzPts val="1000"/>
              <a:buFont typeface="Arial"/>
              <a:buNone/>
              <a:tabLst>
                <a:tab pos="266700" algn="l"/>
              </a:tabLst>
            </a:pPr>
            <a:r>
              <a:rPr lang="en-GB" sz="800" b="1" i="0" u="none" strike="noStrike" cap="none" dirty="0">
                <a:solidFill>
                  <a:schemeClr val="dk1"/>
                </a:solidFill>
                <a:latin typeface="Arial"/>
                <a:ea typeface="Arial"/>
                <a:cs typeface="Arial"/>
                <a:sym typeface="Arial"/>
              </a:rPr>
              <a:t>No.	Events</a:t>
            </a:r>
          </a:p>
          <a:p>
            <a:pPr marR="0" lvl="0" rtl="0">
              <a:lnSpc>
                <a:spcPct val="90000"/>
              </a:lnSpc>
              <a:spcBef>
                <a:spcPts val="0"/>
              </a:spcBef>
              <a:spcAft>
                <a:spcPts val="0"/>
              </a:spcAft>
              <a:buClr>
                <a:srgbClr val="000000"/>
              </a:buClr>
              <a:buSzPts val="1000"/>
              <a:buFont typeface="Arial"/>
              <a:buNone/>
              <a:tabLst>
                <a:tab pos="266700" algn="l"/>
              </a:tabLst>
            </a:pPr>
            <a:r>
              <a:rPr lang="en-GB" sz="800" dirty="0">
                <a:solidFill>
                  <a:schemeClr val="dk1"/>
                </a:solidFill>
                <a:latin typeface="Arial"/>
                <a:ea typeface="Arial"/>
                <a:cs typeface="Arial"/>
                <a:sym typeface="Arial"/>
              </a:rPr>
              <a:t>31	1</a:t>
            </a:r>
            <a:endParaRPr sz="800" b="0" i="0" u="none" strike="noStrike" cap="none" dirty="0">
              <a:solidFill>
                <a:srgbClr val="000000"/>
              </a:solidFill>
              <a:latin typeface="Arial"/>
              <a:ea typeface="Arial"/>
              <a:cs typeface="Arial"/>
              <a:sym typeface="Arial"/>
            </a:endParaRPr>
          </a:p>
        </p:txBody>
      </p:sp>
      <p:cxnSp>
        <p:nvCxnSpPr>
          <p:cNvPr id="165" name="Google Shape;621;p16">
            <a:extLst>
              <a:ext uri="{FF2B5EF4-FFF2-40B4-BE49-F238E27FC236}">
                <a16:creationId xmlns:a16="http://schemas.microsoft.com/office/drawing/2014/main" id="{8BB6285C-93CB-974D-8D60-280E7282DA8C}"/>
              </a:ext>
            </a:extLst>
          </p:cNvPr>
          <p:cNvCxnSpPr/>
          <p:nvPr/>
        </p:nvCxnSpPr>
        <p:spPr>
          <a:xfrm rot="-5400000">
            <a:off x="10629166" y="5658696"/>
            <a:ext cx="64800" cy="0"/>
          </a:xfrm>
          <a:prstGeom prst="straightConnector1">
            <a:avLst/>
          </a:prstGeom>
          <a:noFill/>
          <a:ln w="9525" cap="flat" cmpd="sng">
            <a:solidFill>
              <a:schemeClr val="dk1"/>
            </a:solidFill>
            <a:prstDash val="solid"/>
            <a:round/>
            <a:headEnd type="none" w="sm" len="sm"/>
            <a:tailEnd type="none" w="sm" len="sm"/>
          </a:ln>
        </p:spPr>
      </p:cxnSp>
      <p:sp>
        <p:nvSpPr>
          <p:cNvPr id="166" name="Google Shape;628;p16">
            <a:extLst>
              <a:ext uri="{FF2B5EF4-FFF2-40B4-BE49-F238E27FC236}">
                <a16:creationId xmlns:a16="http://schemas.microsoft.com/office/drawing/2014/main" id="{AE3D3839-AAAF-3546-877E-91F21021D6DB}"/>
              </a:ext>
            </a:extLst>
          </p:cNvPr>
          <p:cNvSpPr txBox="1"/>
          <p:nvPr/>
        </p:nvSpPr>
        <p:spPr>
          <a:xfrm>
            <a:off x="10580508" y="5714225"/>
            <a:ext cx="16077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15</a:t>
            </a:r>
            <a:endParaRPr sz="900" b="0" i="0" u="none" strike="noStrike" cap="none" dirty="0">
              <a:solidFill>
                <a:srgbClr val="000000"/>
              </a:solidFill>
              <a:latin typeface="Arial"/>
              <a:ea typeface="Arial"/>
              <a:cs typeface="Arial"/>
              <a:sym typeface="Arial"/>
            </a:endParaRPr>
          </a:p>
        </p:txBody>
      </p:sp>
      <p:cxnSp>
        <p:nvCxnSpPr>
          <p:cNvPr id="167" name="Google Shape;621;p16">
            <a:extLst>
              <a:ext uri="{FF2B5EF4-FFF2-40B4-BE49-F238E27FC236}">
                <a16:creationId xmlns:a16="http://schemas.microsoft.com/office/drawing/2014/main" id="{913169D6-01FA-2C47-9F58-3691B8B5231E}"/>
              </a:ext>
            </a:extLst>
          </p:cNvPr>
          <p:cNvCxnSpPr/>
          <p:nvPr/>
        </p:nvCxnSpPr>
        <p:spPr>
          <a:xfrm rot="-5400000">
            <a:off x="10965716" y="5658696"/>
            <a:ext cx="64800" cy="0"/>
          </a:xfrm>
          <a:prstGeom prst="straightConnector1">
            <a:avLst/>
          </a:prstGeom>
          <a:noFill/>
          <a:ln w="9525" cap="flat" cmpd="sng">
            <a:solidFill>
              <a:schemeClr val="dk1"/>
            </a:solidFill>
            <a:prstDash val="solid"/>
            <a:round/>
            <a:headEnd type="none" w="sm" len="sm"/>
            <a:tailEnd type="none" w="sm" len="sm"/>
          </a:ln>
        </p:spPr>
      </p:cxnSp>
      <p:sp>
        <p:nvSpPr>
          <p:cNvPr id="168" name="Google Shape;628;p16">
            <a:extLst>
              <a:ext uri="{FF2B5EF4-FFF2-40B4-BE49-F238E27FC236}">
                <a16:creationId xmlns:a16="http://schemas.microsoft.com/office/drawing/2014/main" id="{10F07F81-E045-6944-BC18-653FA8D2DDDD}"/>
              </a:ext>
            </a:extLst>
          </p:cNvPr>
          <p:cNvSpPr txBox="1"/>
          <p:nvPr/>
        </p:nvSpPr>
        <p:spPr>
          <a:xfrm>
            <a:off x="10917058" y="5714225"/>
            <a:ext cx="16077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18</a:t>
            </a:r>
            <a:endParaRPr sz="900" b="0" i="0" u="none" strike="noStrike" cap="none" dirty="0">
              <a:solidFill>
                <a:srgbClr val="000000"/>
              </a:solidFill>
              <a:latin typeface="Arial"/>
              <a:ea typeface="Arial"/>
              <a:cs typeface="Arial"/>
              <a:sym typeface="Arial"/>
            </a:endParaRPr>
          </a:p>
        </p:txBody>
      </p:sp>
      <p:cxnSp>
        <p:nvCxnSpPr>
          <p:cNvPr id="169" name="Google Shape;621;p16">
            <a:extLst>
              <a:ext uri="{FF2B5EF4-FFF2-40B4-BE49-F238E27FC236}">
                <a16:creationId xmlns:a16="http://schemas.microsoft.com/office/drawing/2014/main" id="{C8C46614-2CCC-4445-8706-C0C9906E8FBB}"/>
              </a:ext>
            </a:extLst>
          </p:cNvPr>
          <p:cNvCxnSpPr/>
          <p:nvPr/>
        </p:nvCxnSpPr>
        <p:spPr>
          <a:xfrm rot="-5400000">
            <a:off x="11302266" y="5658696"/>
            <a:ext cx="64800" cy="0"/>
          </a:xfrm>
          <a:prstGeom prst="straightConnector1">
            <a:avLst/>
          </a:prstGeom>
          <a:noFill/>
          <a:ln w="9525" cap="flat" cmpd="sng">
            <a:solidFill>
              <a:schemeClr val="dk1"/>
            </a:solidFill>
            <a:prstDash val="solid"/>
            <a:round/>
            <a:headEnd type="none" w="sm" len="sm"/>
            <a:tailEnd type="none" w="sm" len="sm"/>
          </a:ln>
        </p:spPr>
      </p:cxnSp>
      <p:sp>
        <p:nvSpPr>
          <p:cNvPr id="170" name="Google Shape;628;p16">
            <a:extLst>
              <a:ext uri="{FF2B5EF4-FFF2-40B4-BE49-F238E27FC236}">
                <a16:creationId xmlns:a16="http://schemas.microsoft.com/office/drawing/2014/main" id="{BD695D67-6726-2B4C-8837-A9B27F64D618}"/>
              </a:ext>
            </a:extLst>
          </p:cNvPr>
          <p:cNvSpPr txBox="1"/>
          <p:nvPr/>
        </p:nvSpPr>
        <p:spPr>
          <a:xfrm>
            <a:off x="11253608" y="5714225"/>
            <a:ext cx="16077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21</a:t>
            </a:r>
            <a:endParaRPr sz="900" b="0" i="0" u="none" strike="noStrike" cap="none" dirty="0">
              <a:solidFill>
                <a:srgbClr val="000000"/>
              </a:solidFill>
              <a:latin typeface="Arial"/>
              <a:ea typeface="Arial"/>
              <a:cs typeface="Arial"/>
              <a:sym typeface="Arial"/>
            </a:endParaRPr>
          </a:p>
        </p:txBody>
      </p:sp>
      <p:cxnSp>
        <p:nvCxnSpPr>
          <p:cNvPr id="171" name="Google Shape;621;p16">
            <a:extLst>
              <a:ext uri="{FF2B5EF4-FFF2-40B4-BE49-F238E27FC236}">
                <a16:creationId xmlns:a16="http://schemas.microsoft.com/office/drawing/2014/main" id="{6DF068AD-5376-A342-9F45-8B16320341A0}"/>
              </a:ext>
            </a:extLst>
          </p:cNvPr>
          <p:cNvCxnSpPr/>
          <p:nvPr/>
        </p:nvCxnSpPr>
        <p:spPr>
          <a:xfrm rot="-5400000">
            <a:off x="11641991" y="5658696"/>
            <a:ext cx="64800" cy="0"/>
          </a:xfrm>
          <a:prstGeom prst="straightConnector1">
            <a:avLst/>
          </a:prstGeom>
          <a:noFill/>
          <a:ln w="9525" cap="flat" cmpd="sng">
            <a:solidFill>
              <a:schemeClr val="dk1"/>
            </a:solidFill>
            <a:prstDash val="solid"/>
            <a:round/>
            <a:headEnd type="none" w="sm" len="sm"/>
            <a:tailEnd type="none" w="sm" len="sm"/>
          </a:ln>
        </p:spPr>
      </p:cxnSp>
      <p:sp>
        <p:nvSpPr>
          <p:cNvPr id="172" name="Google Shape;628;p16">
            <a:extLst>
              <a:ext uri="{FF2B5EF4-FFF2-40B4-BE49-F238E27FC236}">
                <a16:creationId xmlns:a16="http://schemas.microsoft.com/office/drawing/2014/main" id="{A326B164-5016-C44B-A209-F5DD899DA589}"/>
              </a:ext>
            </a:extLst>
          </p:cNvPr>
          <p:cNvSpPr txBox="1"/>
          <p:nvPr/>
        </p:nvSpPr>
        <p:spPr>
          <a:xfrm>
            <a:off x="11593333" y="5714225"/>
            <a:ext cx="160774" cy="124650"/>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24</a:t>
            </a:r>
            <a:endParaRPr sz="900" b="0" i="0" u="none" strike="noStrike" cap="none" dirty="0">
              <a:solidFill>
                <a:srgbClr val="000000"/>
              </a:solidFill>
              <a:latin typeface="Arial"/>
              <a:ea typeface="Arial"/>
              <a:cs typeface="Arial"/>
              <a:sym typeface="Arial"/>
            </a:endParaRPr>
          </a:p>
        </p:txBody>
      </p:sp>
      <p:sp>
        <p:nvSpPr>
          <p:cNvPr id="174" name="Google Shape;628;p16">
            <a:extLst>
              <a:ext uri="{FF2B5EF4-FFF2-40B4-BE49-F238E27FC236}">
                <a16:creationId xmlns:a16="http://schemas.microsoft.com/office/drawing/2014/main" id="{DB829841-6D6A-EA4F-ADB4-31CEA167417B}"/>
              </a:ext>
            </a:extLst>
          </p:cNvPr>
          <p:cNvSpPr txBox="1"/>
          <p:nvPr/>
        </p:nvSpPr>
        <p:spPr>
          <a:xfrm>
            <a:off x="11259958" y="6104750"/>
            <a:ext cx="160774"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7</a:t>
            </a:r>
            <a:endParaRPr sz="900" b="0" i="0" u="none" strike="noStrike" cap="none" dirty="0">
              <a:solidFill>
                <a:srgbClr val="000000"/>
              </a:solidFill>
              <a:latin typeface="Arial"/>
              <a:ea typeface="Arial"/>
              <a:cs typeface="Arial"/>
              <a:sym typeface="Arial"/>
            </a:endParaRPr>
          </a:p>
        </p:txBody>
      </p:sp>
      <p:sp>
        <p:nvSpPr>
          <p:cNvPr id="175" name="Google Shape;628;p16">
            <a:extLst>
              <a:ext uri="{FF2B5EF4-FFF2-40B4-BE49-F238E27FC236}">
                <a16:creationId xmlns:a16="http://schemas.microsoft.com/office/drawing/2014/main" id="{3C7AF594-3992-8A46-91AA-562F5CEF9E2C}"/>
              </a:ext>
            </a:extLst>
          </p:cNvPr>
          <p:cNvSpPr txBox="1"/>
          <p:nvPr/>
        </p:nvSpPr>
        <p:spPr>
          <a:xfrm>
            <a:off x="10601049" y="6104750"/>
            <a:ext cx="127533"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14</a:t>
            </a:r>
            <a:endParaRPr sz="900" b="0" i="0" u="none" strike="noStrike" cap="none" dirty="0">
              <a:solidFill>
                <a:srgbClr val="000000"/>
              </a:solidFill>
              <a:latin typeface="Arial"/>
              <a:ea typeface="Arial"/>
              <a:cs typeface="Arial"/>
              <a:sym typeface="Arial"/>
            </a:endParaRPr>
          </a:p>
        </p:txBody>
      </p:sp>
      <p:sp>
        <p:nvSpPr>
          <p:cNvPr id="176" name="Google Shape;628;p16">
            <a:extLst>
              <a:ext uri="{FF2B5EF4-FFF2-40B4-BE49-F238E27FC236}">
                <a16:creationId xmlns:a16="http://schemas.microsoft.com/office/drawing/2014/main" id="{3366724F-0A89-2048-BBE9-CF032B84C058}"/>
              </a:ext>
            </a:extLst>
          </p:cNvPr>
          <p:cNvSpPr txBox="1"/>
          <p:nvPr/>
        </p:nvSpPr>
        <p:spPr>
          <a:xfrm>
            <a:off x="9924774" y="6104750"/>
            <a:ext cx="127533"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24</a:t>
            </a:r>
            <a:endParaRPr sz="900" b="0" i="0" u="none" strike="noStrike" cap="none" dirty="0">
              <a:solidFill>
                <a:srgbClr val="000000"/>
              </a:solidFill>
              <a:latin typeface="Arial"/>
              <a:ea typeface="Arial"/>
              <a:cs typeface="Arial"/>
              <a:sym typeface="Arial"/>
            </a:endParaRPr>
          </a:p>
        </p:txBody>
      </p:sp>
      <p:sp>
        <p:nvSpPr>
          <p:cNvPr id="178" name="Google Shape;628;p16">
            <a:extLst>
              <a:ext uri="{FF2B5EF4-FFF2-40B4-BE49-F238E27FC236}">
                <a16:creationId xmlns:a16="http://schemas.microsoft.com/office/drawing/2014/main" id="{1FFAB695-5C8E-2545-94ED-E682D36422D4}"/>
              </a:ext>
            </a:extLst>
          </p:cNvPr>
          <p:cNvSpPr txBox="1"/>
          <p:nvPr/>
        </p:nvSpPr>
        <p:spPr>
          <a:xfrm>
            <a:off x="9257874" y="6104750"/>
            <a:ext cx="144235" cy="12465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000000"/>
              </a:buClr>
              <a:buSzPts val="1000"/>
              <a:buFont typeface="Arial"/>
              <a:buNone/>
            </a:pPr>
            <a:r>
              <a:rPr lang="en-GB" sz="900" b="0" i="0" u="none" strike="noStrike" cap="none" dirty="0">
                <a:solidFill>
                  <a:schemeClr val="dk1"/>
                </a:solidFill>
                <a:latin typeface="Arial"/>
                <a:ea typeface="Arial"/>
                <a:cs typeface="Arial"/>
                <a:sym typeface="Arial"/>
              </a:rPr>
              <a:t>31</a:t>
            </a:r>
            <a:endParaRPr sz="900" b="0" i="0" u="none" strike="noStrike" cap="none" dirty="0">
              <a:solidFill>
                <a:srgbClr val="000000"/>
              </a:solidFill>
              <a:latin typeface="Arial"/>
              <a:ea typeface="Arial"/>
              <a:cs typeface="Arial"/>
              <a:sym typeface="Arial"/>
            </a:endParaRPr>
          </a:p>
        </p:txBody>
      </p:sp>
      <p:sp>
        <p:nvSpPr>
          <p:cNvPr id="183" name="Freeform 182">
            <a:extLst>
              <a:ext uri="{FF2B5EF4-FFF2-40B4-BE49-F238E27FC236}">
                <a16:creationId xmlns:a16="http://schemas.microsoft.com/office/drawing/2014/main" id="{4D3CE978-C904-4D47-9C66-01D1CEAF96CF}"/>
              </a:ext>
            </a:extLst>
          </p:cNvPr>
          <p:cNvSpPr/>
          <p:nvPr/>
        </p:nvSpPr>
        <p:spPr>
          <a:xfrm>
            <a:off x="8988425" y="4403725"/>
            <a:ext cx="2809875" cy="34925"/>
          </a:xfrm>
          <a:custGeom>
            <a:avLst/>
            <a:gdLst>
              <a:gd name="connsiteX0" fmla="*/ 2809875 w 2809875"/>
              <a:gd name="connsiteY0" fmla="*/ 34925 h 34925"/>
              <a:gd name="connsiteX1" fmla="*/ 371475 w 2809875"/>
              <a:gd name="connsiteY1" fmla="*/ 34925 h 34925"/>
              <a:gd name="connsiteX2" fmla="*/ 371475 w 2809875"/>
              <a:gd name="connsiteY2" fmla="*/ 0 h 34925"/>
              <a:gd name="connsiteX3" fmla="*/ 0 w 2809875"/>
              <a:gd name="connsiteY3" fmla="*/ 0 h 34925"/>
            </a:gdLst>
            <a:ahLst/>
            <a:cxnLst>
              <a:cxn ang="0">
                <a:pos x="connsiteX0" y="connsiteY0"/>
              </a:cxn>
              <a:cxn ang="0">
                <a:pos x="connsiteX1" y="connsiteY1"/>
              </a:cxn>
              <a:cxn ang="0">
                <a:pos x="connsiteX2" y="connsiteY2"/>
              </a:cxn>
              <a:cxn ang="0">
                <a:pos x="connsiteX3" y="connsiteY3"/>
              </a:cxn>
            </a:cxnLst>
            <a:rect l="l" t="t" r="r" b="b"/>
            <a:pathLst>
              <a:path w="2809875" h="34925">
                <a:moveTo>
                  <a:pt x="2809875" y="34925"/>
                </a:moveTo>
                <a:lnTo>
                  <a:pt x="371475" y="34925"/>
                </a:lnTo>
                <a:lnTo>
                  <a:pt x="371475" y="0"/>
                </a:lnTo>
                <a:lnTo>
                  <a:pt x="0" y="0"/>
                </a:lnTo>
              </a:path>
            </a:pathLst>
          </a:custGeom>
          <a:no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164" name="Google Shape;620;p16">
            <a:extLst>
              <a:ext uri="{FF2B5EF4-FFF2-40B4-BE49-F238E27FC236}">
                <a16:creationId xmlns:a16="http://schemas.microsoft.com/office/drawing/2014/main" id="{F72865DE-500D-C44A-98A5-04623E8479D4}"/>
              </a:ext>
            </a:extLst>
          </p:cNvPr>
          <p:cNvCxnSpPr>
            <a:cxnSpLocks/>
          </p:cNvCxnSpPr>
          <p:nvPr/>
        </p:nvCxnSpPr>
        <p:spPr>
          <a:xfrm flipV="1">
            <a:off x="8986072" y="4343400"/>
            <a:ext cx="0" cy="1277848"/>
          </a:xfrm>
          <a:prstGeom prst="straightConnector1">
            <a:avLst/>
          </a:prstGeom>
          <a:noFill/>
          <a:ln w="9525" cap="flat" cmpd="sng">
            <a:solidFill>
              <a:schemeClr val="dk1"/>
            </a:solidFill>
            <a:prstDash val="solid"/>
            <a:round/>
            <a:headEnd type="none" w="sm" len="sm"/>
            <a:tailEnd type="none" w="sm" len="sm"/>
          </a:ln>
        </p:spPr>
      </p:cxnSp>
      <p:sp>
        <p:nvSpPr>
          <p:cNvPr id="3" name="Content Placeholder 15">
            <a:extLst>
              <a:ext uri="{FF2B5EF4-FFF2-40B4-BE49-F238E27FC236}">
                <a16:creationId xmlns:a16="http://schemas.microsoft.com/office/drawing/2014/main" id="{5ACF6462-2F4E-A1DD-BDA8-CBD804A9FF2A}"/>
              </a:ext>
            </a:extLst>
          </p:cNvPr>
          <p:cNvSpPr txBox="1">
            <a:spLocks/>
          </p:cNvSpPr>
          <p:nvPr/>
        </p:nvSpPr>
        <p:spPr>
          <a:xfrm>
            <a:off x="620183" y="6432600"/>
            <a:ext cx="10714483" cy="288876"/>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90000"/>
              </a:lnSpc>
            </a:pPr>
            <a:r>
              <a:rPr lang="en-GB" sz="1000" dirty="0">
                <a:solidFill>
                  <a:schemeClr val="tx2"/>
                </a:solidFill>
              </a:rPr>
              <a:t>cM, clinical metastasis stage; CR, complete response; dMMR, deficient mismatch repair; EFS, event-free survival; GC, gastric cancer; GEJ, gastroesophageal junction; ICI, immune checkpoint inhibitor; Ipi, ipilimumab; N, nodal stage; Nivo, nivolumab; OS, overall survival; pCR, pathologic complete response; T, tumour stage; TRG, tumour regression grade</a:t>
            </a:r>
          </a:p>
          <a:p>
            <a:pPr>
              <a:lnSpc>
                <a:spcPct val="90000"/>
              </a:lnSpc>
            </a:pPr>
            <a:r>
              <a:rPr lang="en-GB" sz="1000" dirty="0">
                <a:solidFill>
                  <a:schemeClr val="tx2"/>
                </a:solidFill>
              </a:rPr>
              <a:t>Andre T, et al. J Clin Oncol. 2022;40(no. 4_suppl):244-244</a:t>
            </a:r>
          </a:p>
        </p:txBody>
      </p:sp>
    </p:spTree>
    <p:extLst>
      <p:ext uri="{BB962C8B-B14F-4D97-AF65-F5344CB8AC3E}">
        <p14:creationId xmlns:p14="http://schemas.microsoft.com/office/powerpoint/2010/main" val="121721366"/>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 Placeholder 76">
            <a:extLst>
              <a:ext uri="{FF2B5EF4-FFF2-40B4-BE49-F238E27FC236}">
                <a16:creationId xmlns:a16="http://schemas.microsoft.com/office/drawing/2014/main" id="{89ECC956-7640-BC4B-830B-03E7E0683BE1}"/>
              </a:ext>
            </a:extLst>
          </p:cNvPr>
          <p:cNvSpPr>
            <a:spLocks noGrp="1"/>
          </p:cNvSpPr>
          <p:nvPr>
            <p:ph type="body" idx="1"/>
          </p:nvPr>
        </p:nvSpPr>
        <p:spPr/>
        <p:txBody>
          <a:bodyPr/>
          <a:lstStyle/>
          <a:p>
            <a:r>
              <a:rPr lang="en-GB" dirty="0"/>
              <a:t>Trial design</a:t>
            </a:r>
          </a:p>
        </p:txBody>
      </p:sp>
      <p:sp>
        <p:nvSpPr>
          <p:cNvPr id="78" name="Content Placeholder 77">
            <a:extLst>
              <a:ext uri="{FF2B5EF4-FFF2-40B4-BE49-F238E27FC236}">
                <a16:creationId xmlns:a16="http://schemas.microsoft.com/office/drawing/2014/main" id="{4FDD128A-0E40-7148-8341-FEBAAF02F3E7}"/>
              </a:ext>
            </a:extLst>
          </p:cNvPr>
          <p:cNvSpPr>
            <a:spLocks noGrp="1"/>
          </p:cNvSpPr>
          <p:nvPr>
            <p:ph sz="quarter" idx="15"/>
          </p:nvPr>
        </p:nvSpPr>
        <p:spPr/>
        <p:txBody>
          <a:bodyPr anchor="b" anchorCtr="0"/>
          <a:lstStyle/>
          <a:p>
            <a:pPr lvl="0">
              <a:spcBef>
                <a:spcPts val="0"/>
              </a:spcBef>
              <a:buSzPts val="1200"/>
            </a:pPr>
            <a:r>
              <a:rPr lang="en-GB" dirty="0">
                <a:solidFill>
                  <a:schemeClr val="tx2"/>
                </a:solidFill>
              </a:rPr>
              <a:t>cT, clinical T stage; CT, computed tomography; </a:t>
            </a:r>
            <a:r>
              <a:rPr lang="en-GB" dirty="0" err="1">
                <a:solidFill>
                  <a:schemeClr val="tx2"/>
                </a:solidFill>
              </a:rPr>
              <a:t>dMMR</a:t>
            </a:r>
            <a:r>
              <a:rPr lang="en-GB" dirty="0">
                <a:solidFill>
                  <a:schemeClr val="tx2"/>
                </a:solidFill>
              </a:rPr>
              <a:t>, mismatch repair deficiency; EBV, Epstein-Barr virus; EUS, endoscopic ultrasound; FNA, fine-needle aspiration; GEA, gastroesophageal adenocarcinoma; G/GEJ, gastric or gastroesophageal junction; IDMC, independent data monitoring committee; M, evaluation of distant metastasis; MRD, minimal residual disease; MSI-(H), microsatellite instability-(high); N, evaluation of regional lymph nodes; PET, positron emission tomography</a:t>
            </a:r>
          </a:p>
          <a:p>
            <a:r>
              <a:rPr lang="en-GB" dirty="0" err="1">
                <a:solidFill>
                  <a:schemeClr val="tx2"/>
                </a:solidFill>
                <a:effectLst/>
              </a:rPr>
              <a:t>Pietrantonio</a:t>
            </a:r>
            <a:r>
              <a:rPr lang="en-GB" dirty="0">
                <a:solidFill>
                  <a:schemeClr val="tx2"/>
                </a:solidFill>
                <a:effectLst/>
              </a:rPr>
              <a:t> F, et al. J Clin Oncol 2023;41(no. 4_suppl):358-358 (2023 ASCO GI Cancer Symposium oral presentation)</a:t>
            </a:r>
          </a:p>
        </p:txBody>
      </p:sp>
      <p:sp>
        <p:nvSpPr>
          <p:cNvPr id="20" name="Google Shape;549;p15">
            <a:extLst>
              <a:ext uri="{FF2B5EF4-FFF2-40B4-BE49-F238E27FC236}">
                <a16:creationId xmlns:a16="http://schemas.microsoft.com/office/drawing/2014/main" id="{745AA0F8-F0F8-3A4C-B3E6-21DCFAB26AD0}"/>
              </a:ext>
            </a:extLst>
          </p:cNvPr>
          <p:cNvSpPr txBox="1"/>
          <p:nvPr/>
        </p:nvSpPr>
        <p:spPr>
          <a:xfrm>
            <a:off x="2663470" y="3493369"/>
            <a:ext cx="324745" cy="246663"/>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Time</a:t>
            </a:r>
            <a:br>
              <a:rPr lang="en-GB" sz="800" b="0" i="0" u="none" strike="noStrike" cap="none" dirty="0">
                <a:solidFill>
                  <a:schemeClr val="dk1"/>
                </a:solidFill>
                <a:latin typeface="Arial"/>
                <a:ea typeface="Arial"/>
                <a:cs typeface="Arial"/>
                <a:sym typeface="Arial"/>
              </a:rPr>
            </a:br>
            <a:r>
              <a:rPr lang="en-GB" sz="800" b="0" i="0" u="none" strike="noStrike" cap="none" dirty="0">
                <a:solidFill>
                  <a:schemeClr val="dk1"/>
                </a:solidFill>
                <a:latin typeface="Arial"/>
                <a:ea typeface="Arial"/>
                <a:cs typeface="Arial"/>
                <a:sym typeface="Arial"/>
              </a:rPr>
              <a:t>weeks</a:t>
            </a:r>
            <a:endParaRPr sz="1400" b="0" i="0" u="none" strike="noStrike" cap="none" dirty="0">
              <a:solidFill>
                <a:srgbClr val="000000"/>
              </a:solidFill>
              <a:latin typeface="Arial"/>
              <a:ea typeface="Arial"/>
              <a:cs typeface="Arial"/>
              <a:sym typeface="Arial"/>
            </a:endParaRPr>
          </a:p>
        </p:txBody>
      </p:sp>
      <p:sp>
        <p:nvSpPr>
          <p:cNvPr id="21" name="Google Shape;550;p15">
            <a:extLst>
              <a:ext uri="{FF2B5EF4-FFF2-40B4-BE49-F238E27FC236}">
                <a16:creationId xmlns:a16="http://schemas.microsoft.com/office/drawing/2014/main" id="{0A09F6DE-88B3-7E43-8293-3BB0F1D32380}"/>
              </a:ext>
            </a:extLst>
          </p:cNvPr>
          <p:cNvSpPr/>
          <p:nvPr/>
        </p:nvSpPr>
        <p:spPr>
          <a:xfrm>
            <a:off x="1002262" y="4130599"/>
            <a:ext cx="138421" cy="10955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cxnSp>
        <p:nvCxnSpPr>
          <p:cNvPr id="22" name="Google Shape;551;p15">
            <a:extLst>
              <a:ext uri="{FF2B5EF4-FFF2-40B4-BE49-F238E27FC236}">
                <a16:creationId xmlns:a16="http://schemas.microsoft.com/office/drawing/2014/main" id="{80672A61-76AE-F147-9590-E8052AE7CF51}"/>
              </a:ext>
            </a:extLst>
          </p:cNvPr>
          <p:cNvCxnSpPr/>
          <p:nvPr/>
        </p:nvCxnSpPr>
        <p:spPr>
          <a:xfrm>
            <a:off x="2802931" y="3445377"/>
            <a:ext cx="3298386" cy="0"/>
          </a:xfrm>
          <a:prstGeom prst="straightConnector1">
            <a:avLst/>
          </a:prstGeom>
          <a:noFill/>
          <a:ln w="12700" cap="flat" cmpd="sng">
            <a:solidFill>
              <a:schemeClr val="dk1"/>
            </a:solidFill>
            <a:prstDash val="solid"/>
            <a:round/>
            <a:headEnd type="none" w="sm" len="sm"/>
            <a:tailEnd type="none" w="sm" len="sm"/>
          </a:ln>
        </p:spPr>
      </p:cxnSp>
      <p:cxnSp>
        <p:nvCxnSpPr>
          <p:cNvPr id="23" name="Google Shape;552;p15">
            <a:extLst>
              <a:ext uri="{FF2B5EF4-FFF2-40B4-BE49-F238E27FC236}">
                <a16:creationId xmlns:a16="http://schemas.microsoft.com/office/drawing/2014/main" id="{4B9DE276-43C4-8C4F-ACAD-E8943D29BC2B}"/>
              </a:ext>
            </a:extLst>
          </p:cNvPr>
          <p:cNvCxnSpPr/>
          <p:nvPr/>
        </p:nvCxnSpPr>
        <p:spPr>
          <a:xfrm rot="10800000">
            <a:off x="3447908" y="3314219"/>
            <a:ext cx="0" cy="128348"/>
          </a:xfrm>
          <a:prstGeom prst="straightConnector1">
            <a:avLst/>
          </a:prstGeom>
          <a:noFill/>
          <a:ln w="12700" cap="flat" cmpd="sng">
            <a:solidFill>
              <a:schemeClr val="dk1"/>
            </a:solidFill>
            <a:prstDash val="solid"/>
            <a:round/>
            <a:headEnd type="none" w="sm" len="sm"/>
            <a:tailEnd type="none" w="sm" len="sm"/>
          </a:ln>
        </p:spPr>
      </p:cxnSp>
      <p:cxnSp>
        <p:nvCxnSpPr>
          <p:cNvPr id="24" name="Google Shape;553;p15">
            <a:extLst>
              <a:ext uri="{FF2B5EF4-FFF2-40B4-BE49-F238E27FC236}">
                <a16:creationId xmlns:a16="http://schemas.microsoft.com/office/drawing/2014/main" id="{FD63E234-8A17-B847-99AB-6CA9948A7736}"/>
              </a:ext>
            </a:extLst>
          </p:cNvPr>
          <p:cNvCxnSpPr/>
          <p:nvPr/>
        </p:nvCxnSpPr>
        <p:spPr>
          <a:xfrm rot="10800000">
            <a:off x="4080515" y="3314219"/>
            <a:ext cx="0" cy="128348"/>
          </a:xfrm>
          <a:prstGeom prst="straightConnector1">
            <a:avLst/>
          </a:prstGeom>
          <a:noFill/>
          <a:ln w="12700" cap="flat" cmpd="sng">
            <a:solidFill>
              <a:schemeClr val="dk1"/>
            </a:solidFill>
            <a:prstDash val="solid"/>
            <a:round/>
            <a:headEnd type="none" w="sm" len="sm"/>
            <a:tailEnd type="none" w="sm" len="sm"/>
          </a:ln>
        </p:spPr>
      </p:cxnSp>
      <p:cxnSp>
        <p:nvCxnSpPr>
          <p:cNvPr id="25" name="Google Shape;554;p15">
            <a:extLst>
              <a:ext uri="{FF2B5EF4-FFF2-40B4-BE49-F238E27FC236}">
                <a16:creationId xmlns:a16="http://schemas.microsoft.com/office/drawing/2014/main" id="{EB1F7798-227B-8843-AF9F-3548DA276B9C}"/>
              </a:ext>
            </a:extLst>
          </p:cNvPr>
          <p:cNvCxnSpPr/>
          <p:nvPr/>
        </p:nvCxnSpPr>
        <p:spPr>
          <a:xfrm rot="10800000">
            <a:off x="4702518" y="3314219"/>
            <a:ext cx="0" cy="128348"/>
          </a:xfrm>
          <a:prstGeom prst="straightConnector1">
            <a:avLst/>
          </a:prstGeom>
          <a:noFill/>
          <a:ln w="12700" cap="flat" cmpd="sng">
            <a:solidFill>
              <a:schemeClr val="dk1"/>
            </a:solidFill>
            <a:prstDash val="solid"/>
            <a:round/>
            <a:headEnd type="none" w="sm" len="sm"/>
            <a:tailEnd type="none" w="sm" len="sm"/>
          </a:ln>
        </p:spPr>
      </p:cxnSp>
      <p:cxnSp>
        <p:nvCxnSpPr>
          <p:cNvPr id="26" name="Google Shape;555;p15">
            <a:extLst>
              <a:ext uri="{FF2B5EF4-FFF2-40B4-BE49-F238E27FC236}">
                <a16:creationId xmlns:a16="http://schemas.microsoft.com/office/drawing/2014/main" id="{B08E19DC-84BA-1149-BA96-9563329F4659}"/>
              </a:ext>
            </a:extLst>
          </p:cNvPr>
          <p:cNvCxnSpPr/>
          <p:nvPr/>
        </p:nvCxnSpPr>
        <p:spPr>
          <a:xfrm rot="10800000">
            <a:off x="5331590" y="3314219"/>
            <a:ext cx="0" cy="128348"/>
          </a:xfrm>
          <a:prstGeom prst="straightConnector1">
            <a:avLst/>
          </a:prstGeom>
          <a:noFill/>
          <a:ln w="12700" cap="flat" cmpd="sng">
            <a:solidFill>
              <a:schemeClr val="dk1"/>
            </a:solidFill>
            <a:prstDash val="solid"/>
            <a:round/>
            <a:headEnd type="none" w="sm" len="sm"/>
            <a:tailEnd type="none" w="sm" len="sm"/>
          </a:ln>
        </p:spPr>
      </p:cxnSp>
      <p:cxnSp>
        <p:nvCxnSpPr>
          <p:cNvPr id="27" name="Google Shape;556;p15">
            <a:extLst>
              <a:ext uri="{FF2B5EF4-FFF2-40B4-BE49-F238E27FC236}">
                <a16:creationId xmlns:a16="http://schemas.microsoft.com/office/drawing/2014/main" id="{A7D9619B-EA42-3C4F-9A01-7E16B054F3CA}"/>
              </a:ext>
            </a:extLst>
          </p:cNvPr>
          <p:cNvCxnSpPr/>
          <p:nvPr/>
        </p:nvCxnSpPr>
        <p:spPr>
          <a:xfrm rot="10800000">
            <a:off x="5960662" y="3314219"/>
            <a:ext cx="0" cy="128348"/>
          </a:xfrm>
          <a:prstGeom prst="straightConnector1">
            <a:avLst/>
          </a:prstGeom>
          <a:noFill/>
          <a:ln w="12700" cap="flat" cmpd="sng">
            <a:solidFill>
              <a:schemeClr val="dk1"/>
            </a:solidFill>
            <a:prstDash val="solid"/>
            <a:round/>
            <a:headEnd type="none" w="sm" len="sm"/>
            <a:tailEnd type="none" w="sm" len="sm"/>
          </a:ln>
        </p:spPr>
      </p:cxnSp>
      <p:cxnSp>
        <p:nvCxnSpPr>
          <p:cNvPr id="28" name="Google Shape;557;p15">
            <a:extLst>
              <a:ext uri="{FF2B5EF4-FFF2-40B4-BE49-F238E27FC236}">
                <a16:creationId xmlns:a16="http://schemas.microsoft.com/office/drawing/2014/main" id="{EBAC638E-0FEE-6041-9383-5E36F728D026}"/>
              </a:ext>
            </a:extLst>
          </p:cNvPr>
          <p:cNvCxnSpPr/>
          <p:nvPr/>
        </p:nvCxnSpPr>
        <p:spPr>
          <a:xfrm rot="10800000">
            <a:off x="2811768" y="3314219"/>
            <a:ext cx="0" cy="128348"/>
          </a:xfrm>
          <a:prstGeom prst="straightConnector1">
            <a:avLst/>
          </a:prstGeom>
          <a:noFill/>
          <a:ln w="12700" cap="flat" cmpd="sng">
            <a:solidFill>
              <a:schemeClr val="dk1"/>
            </a:solidFill>
            <a:prstDash val="solid"/>
            <a:round/>
            <a:headEnd type="none" w="sm" len="sm"/>
            <a:tailEnd type="none" w="sm" len="sm"/>
          </a:ln>
        </p:spPr>
      </p:cxnSp>
      <p:sp>
        <p:nvSpPr>
          <p:cNvPr id="29" name="Google Shape;558;p15">
            <a:extLst>
              <a:ext uri="{FF2B5EF4-FFF2-40B4-BE49-F238E27FC236}">
                <a16:creationId xmlns:a16="http://schemas.microsoft.com/office/drawing/2014/main" id="{A8A201EB-96BB-1E42-A30F-85936EE35964}"/>
              </a:ext>
            </a:extLst>
          </p:cNvPr>
          <p:cNvSpPr txBox="1"/>
          <p:nvPr/>
        </p:nvSpPr>
        <p:spPr>
          <a:xfrm>
            <a:off x="3419770" y="3493369"/>
            <a:ext cx="64235"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2</a:t>
            </a:r>
            <a:endParaRPr sz="1400" b="0" i="0" u="none" strike="noStrike" cap="none" dirty="0">
              <a:solidFill>
                <a:srgbClr val="000000"/>
              </a:solidFill>
              <a:latin typeface="Arial"/>
              <a:ea typeface="Arial"/>
              <a:cs typeface="Arial"/>
              <a:sym typeface="Arial"/>
            </a:endParaRPr>
          </a:p>
        </p:txBody>
      </p:sp>
      <p:sp>
        <p:nvSpPr>
          <p:cNvPr id="30" name="Google Shape;559;p15">
            <a:extLst>
              <a:ext uri="{FF2B5EF4-FFF2-40B4-BE49-F238E27FC236}">
                <a16:creationId xmlns:a16="http://schemas.microsoft.com/office/drawing/2014/main" id="{95CC5D77-147D-DB43-8DBF-A7525C436B0F}"/>
              </a:ext>
            </a:extLst>
          </p:cNvPr>
          <p:cNvSpPr txBox="1"/>
          <p:nvPr/>
        </p:nvSpPr>
        <p:spPr>
          <a:xfrm>
            <a:off x="4052376" y="3493369"/>
            <a:ext cx="64235"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4</a:t>
            </a:r>
            <a:endParaRPr sz="1400" b="0" i="0" u="none" strike="noStrike" cap="none" dirty="0">
              <a:solidFill>
                <a:srgbClr val="000000"/>
              </a:solidFill>
              <a:latin typeface="Arial"/>
              <a:ea typeface="Arial"/>
              <a:cs typeface="Arial"/>
              <a:sym typeface="Arial"/>
            </a:endParaRPr>
          </a:p>
        </p:txBody>
      </p:sp>
      <p:sp>
        <p:nvSpPr>
          <p:cNvPr id="31" name="Google Shape;560;p15">
            <a:extLst>
              <a:ext uri="{FF2B5EF4-FFF2-40B4-BE49-F238E27FC236}">
                <a16:creationId xmlns:a16="http://schemas.microsoft.com/office/drawing/2014/main" id="{85A7F6D3-6AD9-6240-8A7A-53C51EC98616}"/>
              </a:ext>
            </a:extLst>
          </p:cNvPr>
          <p:cNvSpPr txBox="1"/>
          <p:nvPr/>
        </p:nvSpPr>
        <p:spPr>
          <a:xfrm>
            <a:off x="4677914" y="3493369"/>
            <a:ext cx="64235"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8</a:t>
            </a:r>
            <a:endParaRPr sz="1400" b="0" i="0" u="none" strike="noStrike" cap="none" dirty="0">
              <a:solidFill>
                <a:srgbClr val="000000"/>
              </a:solidFill>
              <a:latin typeface="Arial"/>
              <a:ea typeface="Arial"/>
              <a:cs typeface="Arial"/>
              <a:sym typeface="Arial"/>
            </a:endParaRPr>
          </a:p>
        </p:txBody>
      </p:sp>
      <p:sp>
        <p:nvSpPr>
          <p:cNvPr id="32" name="Google Shape;561;p15">
            <a:extLst>
              <a:ext uri="{FF2B5EF4-FFF2-40B4-BE49-F238E27FC236}">
                <a16:creationId xmlns:a16="http://schemas.microsoft.com/office/drawing/2014/main" id="{615BC201-8E13-7B4A-A60C-2CA76137CE51}"/>
              </a:ext>
            </a:extLst>
          </p:cNvPr>
          <p:cNvSpPr txBox="1"/>
          <p:nvPr/>
        </p:nvSpPr>
        <p:spPr>
          <a:xfrm>
            <a:off x="5274869" y="3493369"/>
            <a:ext cx="128470"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10</a:t>
            </a:r>
            <a:endParaRPr sz="1400" b="0" i="0" u="none" strike="noStrike" cap="none" dirty="0">
              <a:solidFill>
                <a:srgbClr val="000000"/>
              </a:solidFill>
              <a:latin typeface="Arial"/>
              <a:ea typeface="Arial"/>
              <a:cs typeface="Arial"/>
              <a:sym typeface="Arial"/>
            </a:endParaRPr>
          </a:p>
        </p:txBody>
      </p:sp>
      <p:sp>
        <p:nvSpPr>
          <p:cNvPr id="33" name="Google Shape;562;p15">
            <a:extLst>
              <a:ext uri="{FF2B5EF4-FFF2-40B4-BE49-F238E27FC236}">
                <a16:creationId xmlns:a16="http://schemas.microsoft.com/office/drawing/2014/main" id="{D3E29A8D-6826-1441-AD58-DE5BEF4F599B}"/>
              </a:ext>
            </a:extLst>
          </p:cNvPr>
          <p:cNvSpPr txBox="1"/>
          <p:nvPr/>
        </p:nvSpPr>
        <p:spPr>
          <a:xfrm>
            <a:off x="5907475" y="3493369"/>
            <a:ext cx="128470"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12</a:t>
            </a:r>
            <a:endParaRPr sz="1400" b="0" i="0" u="none" strike="noStrike" cap="none" dirty="0">
              <a:solidFill>
                <a:srgbClr val="000000"/>
              </a:solidFill>
              <a:latin typeface="Arial"/>
              <a:ea typeface="Arial"/>
              <a:cs typeface="Arial"/>
              <a:sym typeface="Arial"/>
            </a:endParaRPr>
          </a:p>
        </p:txBody>
      </p:sp>
      <p:sp>
        <p:nvSpPr>
          <p:cNvPr id="34" name="Google Shape;563;p15">
            <a:extLst>
              <a:ext uri="{FF2B5EF4-FFF2-40B4-BE49-F238E27FC236}">
                <a16:creationId xmlns:a16="http://schemas.microsoft.com/office/drawing/2014/main" id="{62268DC9-B860-EC40-BADC-36979BF35491}"/>
              </a:ext>
            </a:extLst>
          </p:cNvPr>
          <p:cNvSpPr txBox="1"/>
          <p:nvPr/>
        </p:nvSpPr>
        <p:spPr>
          <a:xfrm>
            <a:off x="5082382" y="3694813"/>
            <a:ext cx="1382842" cy="581698"/>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900"/>
              <a:buFont typeface="Arial"/>
              <a:buNone/>
            </a:pPr>
            <a:r>
              <a:rPr lang="en-GB" sz="900" b="1" i="0" u="none" strike="noStrike" cap="none" dirty="0">
                <a:solidFill>
                  <a:schemeClr val="dk1"/>
                </a:solidFill>
                <a:latin typeface="Arial"/>
                <a:ea typeface="Arial"/>
                <a:cs typeface="Arial"/>
                <a:sym typeface="Arial"/>
              </a:rPr>
              <a:t>Restaging:</a:t>
            </a:r>
            <a:br>
              <a:rPr lang="en-GB" sz="800" b="0" i="0" u="none" strike="noStrike" cap="none" dirty="0">
                <a:solidFill>
                  <a:schemeClr val="dk1"/>
                </a:solidFill>
                <a:latin typeface="Arial"/>
                <a:ea typeface="Arial"/>
                <a:cs typeface="Arial"/>
                <a:sym typeface="Arial"/>
              </a:rPr>
            </a:br>
            <a:r>
              <a:rPr lang="en-GB" sz="800" b="0" i="0" u="none" strike="noStrike" cap="none" dirty="0">
                <a:solidFill>
                  <a:schemeClr val="dk1"/>
                </a:solidFill>
                <a:latin typeface="Arial"/>
                <a:ea typeface="Arial"/>
                <a:cs typeface="Arial"/>
                <a:sym typeface="Arial"/>
              </a:rPr>
              <a:t>CT &amp; </a:t>
            </a:r>
            <a:r>
              <a:rPr lang="en-GB" sz="900" b="0" i="0" u="none" strike="noStrike" cap="none" dirty="0">
                <a:solidFill>
                  <a:schemeClr val="dk1"/>
                </a:solidFill>
                <a:latin typeface="Arial"/>
                <a:ea typeface="Arial"/>
                <a:cs typeface="Arial"/>
                <a:sym typeface="Arial"/>
              </a:rPr>
              <a:t>PET</a:t>
            </a:r>
            <a:r>
              <a:rPr lang="en-GB" sz="800" b="0" i="0" u="none" strike="noStrike" cap="none" dirty="0">
                <a:solidFill>
                  <a:schemeClr val="dk1"/>
                </a:solidFill>
                <a:latin typeface="Arial"/>
                <a:ea typeface="Arial"/>
                <a:cs typeface="Arial"/>
                <a:sym typeface="Arial"/>
              </a:rPr>
              <a:t> scan</a:t>
            </a:r>
            <a:br>
              <a:rPr lang="en-GB" sz="800" b="0" i="0" u="none" strike="noStrike" cap="none" dirty="0">
                <a:solidFill>
                  <a:schemeClr val="dk1"/>
                </a:solidFill>
                <a:latin typeface="Arial"/>
                <a:ea typeface="Arial"/>
                <a:cs typeface="Arial"/>
                <a:sym typeface="Arial"/>
              </a:rPr>
            </a:br>
            <a:r>
              <a:rPr lang="en-GB" sz="800" b="0" i="0" u="none" strike="noStrike" cap="none" dirty="0">
                <a:solidFill>
                  <a:schemeClr val="dk1"/>
                </a:solidFill>
                <a:latin typeface="Arial"/>
                <a:ea typeface="Arial"/>
                <a:cs typeface="Arial"/>
                <a:sym typeface="Arial"/>
              </a:rPr>
              <a:t>EUS with multiple biopsies/</a:t>
            </a:r>
            <a:br>
              <a:rPr lang="en-GB" sz="800" b="0" i="0" u="none" strike="noStrike" cap="none" dirty="0">
                <a:solidFill>
                  <a:schemeClr val="dk1"/>
                </a:solidFill>
                <a:latin typeface="Arial"/>
                <a:ea typeface="Arial"/>
                <a:cs typeface="Arial"/>
                <a:sym typeface="Arial"/>
              </a:rPr>
            </a:br>
            <a:r>
              <a:rPr lang="en-GB" sz="800" b="0" i="0" u="none" strike="noStrike" cap="none" dirty="0">
                <a:solidFill>
                  <a:schemeClr val="dk1"/>
                </a:solidFill>
                <a:latin typeface="Arial"/>
                <a:ea typeface="Arial"/>
                <a:cs typeface="Arial"/>
                <a:sym typeface="Arial"/>
              </a:rPr>
              <a:t>nodal FNA,</a:t>
            </a:r>
            <a:br>
              <a:rPr lang="en-GB" sz="800" b="0" i="0" u="none" strike="noStrike" cap="none" dirty="0">
                <a:solidFill>
                  <a:schemeClr val="dk1"/>
                </a:solidFill>
                <a:latin typeface="Arial"/>
                <a:ea typeface="Arial"/>
                <a:cs typeface="Arial"/>
                <a:sym typeface="Arial"/>
              </a:rPr>
            </a:br>
            <a:r>
              <a:rPr lang="en-GB" sz="800" b="0" i="0" u="none" strike="noStrike" cap="none" dirty="0">
                <a:solidFill>
                  <a:schemeClr val="dk1"/>
                </a:solidFill>
                <a:latin typeface="Arial"/>
                <a:ea typeface="Arial"/>
                <a:cs typeface="Arial"/>
                <a:sym typeface="Arial"/>
              </a:rPr>
              <a:t>Liquid biopsy MRD</a:t>
            </a:r>
            <a:endParaRPr sz="1400" b="0" i="0" u="none" strike="noStrike" cap="none" dirty="0">
              <a:solidFill>
                <a:srgbClr val="000000"/>
              </a:solidFill>
              <a:latin typeface="Arial"/>
              <a:ea typeface="Arial"/>
              <a:cs typeface="Arial"/>
              <a:sym typeface="Arial"/>
            </a:endParaRPr>
          </a:p>
        </p:txBody>
      </p:sp>
      <p:sp>
        <p:nvSpPr>
          <p:cNvPr id="35" name="Google Shape;564;p15">
            <a:extLst>
              <a:ext uri="{FF2B5EF4-FFF2-40B4-BE49-F238E27FC236}">
                <a16:creationId xmlns:a16="http://schemas.microsoft.com/office/drawing/2014/main" id="{377D8C14-DEB6-414C-B951-E520839CBB07}"/>
              </a:ext>
            </a:extLst>
          </p:cNvPr>
          <p:cNvSpPr txBox="1"/>
          <p:nvPr/>
        </p:nvSpPr>
        <p:spPr>
          <a:xfrm>
            <a:off x="1220856" y="4129509"/>
            <a:ext cx="858255" cy="246663"/>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800"/>
              <a:buFont typeface="Arial"/>
              <a:buNone/>
            </a:pPr>
            <a:r>
              <a:rPr lang="en-GB" sz="800" b="1" i="0" u="none" strike="noStrike" cap="none" dirty="0">
                <a:solidFill>
                  <a:schemeClr val="dk1"/>
                </a:solidFill>
                <a:latin typeface="Arial"/>
                <a:ea typeface="Arial"/>
                <a:cs typeface="Arial"/>
                <a:sym typeface="Arial"/>
              </a:rPr>
              <a:t>Tremelimumab</a:t>
            </a:r>
            <a:endParaRPr sz="1400" b="0" i="0" u="none" strike="noStrike" cap="none" dirty="0">
              <a:solidFill>
                <a:srgbClr val="000000"/>
              </a:solidFill>
              <a:latin typeface="Arial"/>
              <a:ea typeface="Arial"/>
              <a:cs typeface="Arial"/>
              <a:sym typeface="Arial"/>
            </a:endParaRPr>
          </a:p>
          <a:p>
            <a:pPr marL="0" marR="0" lvl="0" indent="0" algn="l"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300 mg on day 1</a:t>
            </a:r>
            <a:endParaRPr sz="1400" b="0" i="0" u="none" strike="noStrike" cap="none" dirty="0">
              <a:solidFill>
                <a:srgbClr val="000000"/>
              </a:solidFill>
              <a:latin typeface="Arial"/>
              <a:ea typeface="Arial"/>
              <a:cs typeface="Arial"/>
              <a:sym typeface="Arial"/>
            </a:endParaRPr>
          </a:p>
        </p:txBody>
      </p:sp>
      <p:sp>
        <p:nvSpPr>
          <p:cNvPr id="36" name="Google Shape;565;p15">
            <a:extLst>
              <a:ext uri="{FF2B5EF4-FFF2-40B4-BE49-F238E27FC236}">
                <a16:creationId xmlns:a16="http://schemas.microsoft.com/office/drawing/2014/main" id="{DA1C447B-46C2-3348-BD82-CC89D5670E75}"/>
              </a:ext>
            </a:extLst>
          </p:cNvPr>
          <p:cNvSpPr/>
          <p:nvPr/>
        </p:nvSpPr>
        <p:spPr>
          <a:xfrm>
            <a:off x="2810468" y="2953738"/>
            <a:ext cx="138421" cy="349877"/>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37" name="Google Shape;566;p15">
            <a:extLst>
              <a:ext uri="{FF2B5EF4-FFF2-40B4-BE49-F238E27FC236}">
                <a16:creationId xmlns:a16="http://schemas.microsoft.com/office/drawing/2014/main" id="{CAFD7C99-59FB-184E-A7B7-65DC2964DAD6}"/>
              </a:ext>
            </a:extLst>
          </p:cNvPr>
          <p:cNvSpPr/>
          <p:nvPr/>
        </p:nvSpPr>
        <p:spPr>
          <a:xfrm>
            <a:off x="4068612" y="2953738"/>
            <a:ext cx="138421" cy="349877"/>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38" name="Google Shape;567;p15">
            <a:extLst>
              <a:ext uri="{FF2B5EF4-FFF2-40B4-BE49-F238E27FC236}">
                <a16:creationId xmlns:a16="http://schemas.microsoft.com/office/drawing/2014/main" id="{D7F5B2E3-953E-7D49-801C-6D9F97E61B91}"/>
              </a:ext>
            </a:extLst>
          </p:cNvPr>
          <p:cNvSpPr/>
          <p:nvPr/>
        </p:nvSpPr>
        <p:spPr>
          <a:xfrm>
            <a:off x="5323222" y="2953738"/>
            <a:ext cx="138421" cy="349877"/>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cxnSp>
        <p:nvCxnSpPr>
          <p:cNvPr id="39" name="Google Shape;568;p15">
            <a:extLst>
              <a:ext uri="{FF2B5EF4-FFF2-40B4-BE49-F238E27FC236}">
                <a16:creationId xmlns:a16="http://schemas.microsoft.com/office/drawing/2014/main" id="{6BC36E5B-6512-974E-9447-9079532C0FF9}"/>
              </a:ext>
            </a:extLst>
          </p:cNvPr>
          <p:cNvCxnSpPr/>
          <p:nvPr/>
        </p:nvCxnSpPr>
        <p:spPr>
          <a:xfrm rot="10800000" flipH="1">
            <a:off x="6105561" y="2494305"/>
            <a:ext cx="649567" cy="951796"/>
          </a:xfrm>
          <a:prstGeom prst="straightConnector1">
            <a:avLst/>
          </a:prstGeom>
          <a:noFill/>
          <a:ln w="12700" cap="flat" cmpd="sng">
            <a:solidFill>
              <a:schemeClr val="dk1"/>
            </a:solidFill>
            <a:prstDash val="solid"/>
            <a:round/>
            <a:headEnd type="none" w="sm" len="sm"/>
            <a:tailEnd type="none" w="sm" len="sm"/>
          </a:ln>
        </p:spPr>
      </p:cxnSp>
      <p:cxnSp>
        <p:nvCxnSpPr>
          <p:cNvPr id="40" name="Google Shape;569;p15">
            <a:extLst>
              <a:ext uri="{FF2B5EF4-FFF2-40B4-BE49-F238E27FC236}">
                <a16:creationId xmlns:a16="http://schemas.microsoft.com/office/drawing/2014/main" id="{639D9B38-B855-404C-A91C-061B9457327D}"/>
              </a:ext>
            </a:extLst>
          </p:cNvPr>
          <p:cNvCxnSpPr/>
          <p:nvPr/>
        </p:nvCxnSpPr>
        <p:spPr>
          <a:xfrm>
            <a:off x="6747001" y="2494701"/>
            <a:ext cx="4125368" cy="0"/>
          </a:xfrm>
          <a:prstGeom prst="straightConnector1">
            <a:avLst/>
          </a:prstGeom>
          <a:noFill/>
          <a:ln w="12700" cap="flat" cmpd="sng">
            <a:solidFill>
              <a:schemeClr val="dk1"/>
            </a:solidFill>
            <a:prstDash val="solid"/>
            <a:round/>
            <a:headEnd type="none" w="sm" len="sm"/>
            <a:tailEnd type="triangle" w="med" len="med"/>
          </a:ln>
        </p:spPr>
      </p:cxnSp>
      <p:cxnSp>
        <p:nvCxnSpPr>
          <p:cNvPr id="41" name="Google Shape;570;p15">
            <a:extLst>
              <a:ext uri="{FF2B5EF4-FFF2-40B4-BE49-F238E27FC236}">
                <a16:creationId xmlns:a16="http://schemas.microsoft.com/office/drawing/2014/main" id="{7CEFFB94-FC52-5A4F-B3DA-1B5784B56F34}"/>
              </a:ext>
            </a:extLst>
          </p:cNvPr>
          <p:cNvCxnSpPr/>
          <p:nvPr/>
        </p:nvCxnSpPr>
        <p:spPr>
          <a:xfrm rot="10800000">
            <a:off x="6109095" y="3437913"/>
            <a:ext cx="660169" cy="625538"/>
          </a:xfrm>
          <a:prstGeom prst="straightConnector1">
            <a:avLst/>
          </a:prstGeom>
          <a:noFill/>
          <a:ln w="12700" cap="flat" cmpd="sng">
            <a:solidFill>
              <a:schemeClr val="dk1"/>
            </a:solidFill>
            <a:prstDash val="solid"/>
            <a:round/>
            <a:headEnd type="none" w="sm" len="sm"/>
            <a:tailEnd type="none" w="sm" len="sm"/>
          </a:ln>
        </p:spPr>
      </p:cxnSp>
      <p:cxnSp>
        <p:nvCxnSpPr>
          <p:cNvPr id="42" name="Google Shape;571;p15">
            <a:extLst>
              <a:ext uri="{FF2B5EF4-FFF2-40B4-BE49-F238E27FC236}">
                <a16:creationId xmlns:a16="http://schemas.microsoft.com/office/drawing/2014/main" id="{089609B8-7008-F341-93D7-42DD6B4121B2}"/>
              </a:ext>
            </a:extLst>
          </p:cNvPr>
          <p:cNvCxnSpPr/>
          <p:nvPr/>
        </p:nvCxnSpPr>
        <p:spPr>
          <a:xfrm>
            <a:off x="6761137" y="4060313"/>
            <a:ext cx="382743" cy="0"/>
          </a:xfrm>
          <a:prstGeom prst="straightConnector1">
            <a:avLst/>
          </a:prstGeom>
          <a:noFill/>
          <a:ln w="12700" cap="flat" cmpd="sng">
            <a:solidFill>
              <a:schemeClr val="dk1"/>
            </a:solidFill>
            <a:prstDash val="solid"/>
            <a:round/>
            <a:headEnd type="none" w="sm" len="sm"/>
            <a:tailEnd type="none" w="sm" len="sm"/>
          </a:ln>
        </p:spPr>
      </p:cxnSp>
      <p:cxnSp>
        <p:nvCxnSpPr>
          <p:cNvPr id="43" name="Google Shape;572;p15">
            <a:extLst>
              <a:ext uri="{FF2B5EF4-FFF2-40B4-BE49-F238E27FC236}">
                <a16:creationId xmlns:a16="http://schemas.microsoft.com/office/drawing/2014/main" id="{7E84A901-7802-614C-8ACE-B1ED72A183A1}"/>
              </a:ext>
            </a:extLst>
          </p:cNvPr>
          <p:cNvCxnSpPr/>
          <p:nvPr/>
        </p:nvCxnSpPr>
        <p:spPr>
          <a:xfrm rot="10800000">
            <a:off x="6893668" y="3925620"/>
            <a:ext cx="0" cy="128348"/>
          </a:xfrm>
          <a:prstGeom prst="straightConnector1">
            <a:avLst/>
          </a:prstGeom>
          <a:noFill/>
          <a:ln w="12700" cap="flat" cmpd="sng">
            <a:solidFill>
              <a:schemeClr val="dk1"/>
            </a:solidFill>
            <a:prstDash val="solid"/>
            <a:round/>
            <a:headEnd type="none" w="sm" len="sm"/>
            <a:tailEnd type="none" w="sm" len="sm"/>
          </a:ln>
        </p:spPr>
      </p:cxnSp>
      <p:sp>
        <p:nvSpPr>
          <p:cNvPr id="44" name="Google Shape;573;p15">
            <a:extLst>
              <a:ext uri="{FF2B5EF4-FFF2-40B4-BE49-F238E27FC236}">
                <a16:creationId xmlns:a16="http://schemas.microsoft.com/office/drawing/2014/main" id="{51315C36-BD17-AD48-89E0-410D869AD693}"/>
              </a:ext>
            </a:extLst>
          </p:cNvPr>
          <p:cNvSpPr txBox="1"/>
          <p:nvPr/>
        </p:nvSpPr>
        <p:spPr>
          <a:xfrm>
            <a:off x="6826344" y="4104770"/>
            <a:ext cx="128470"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14</a:t>
            </a:r>
            <a:endParaRPr sz="1400" b="0" i="0" u="none" strike="noStrike" cap="none" dirty="0">
              <a:solidFill>
                <a:srgbClr val="000000"/>
              </a:solidFill>
              <a:latin typeface="Arial"/>
              <a:ea typeface="Arial"/>
              <a:cs typeface="Arial"/>
              <a:sym typeface="Arial"/>
            </a:endParaRPr>
          </a:p>
        </p:txBody>
      </p:sp>
      <p:cxnSp>
        <p:nvCxnSpPr>
          <p:cNvPr id="45" name="Google Shape;574;p15">
            <a:extLst>
              <a:ext uri="{FF2B5EF4-FFF2-40B4-BE49-F238E27FC236}">
                <a16:creationId xmlns:a16="http://schemas.microsoft.com/office/drawing/2014/main" id="{F5F5C530-D37D-B149-9EB6-80DB8C70D852}"/>
              </a:ext>
            </a:extLst>
          </p:cNvPr>
          <p:cNvCxnSpPr/>
          <p:nvPr/>
        </p:nvCxnSpPr>
        <p:spPr>
          <a:xfrm rot="10800000" flipH="1">
            <a:off x="7137522" y="3512129"/>
            <a:ext cx="137120" cy="548907"/>
          </a:xfrm>
          <a:prstGeom prst="straightConnector1">
            <a:avLst/>
          </a:prstGeom>
          <a:noFill/>
          <a:ln w="12700" cap="flat" cmpd="sng">
            <a:solidFill>
              <a:schemeClr val="dk1"/>
            </a:solidFill>
            <a:prstDash val="solid"/>
            <a:round/>
            <a:headEnd type="none" w="sm" len="sm"/>
            <a:tailEnd type="none" w="sm" len="sm"/>
          </a:ln>
        </p:spPr>
      </p:cxnSp>
      <p:cxnSp>
        <p:nvCxnSpPr>
          <p:cNvPr id="46" name="Google Shape;575;p15">
            <a:extLst>
              <a:ext uri="{FF2B5EF4-FFF2-40B4-BE49-F238E27FC236}">
                <a16:creationId xmlns:a16="http://schemas.microsoft.com/office/drawing/2014/main" id="{0FFD56F4-2CA4-A649-A414-5F6360099B8A}"/>
              </a:ext>
            </a:extLst>
          </p:cNvPr>
          <p:cNvCxnSpPr/>
          <p:nvPr/>
        </p:nvCxnSpPr>
        <p:spPr>
          <a:xfrm rot="10800000">
            <a:off x="7136812" y="4059918"/>
            <a:ext cx="155501" cy="600798"/>
          </a:xfrm>
          <a:prstGeom prst="straightConnector1">
            <a:avLst/>
          </a:prstGeom>
          <a:noFill/>
          <a:ln w="12700" cap="flat" cmpd="sng">
            <a:solidFill>
              <a:schemeClr val="dk1"/>
            </a:solidFill>
            <a:prstDash val="solid"/>
            <a:round/>
            <a:headEnd type="none" w="sm" len="sm"/>
            <a:tailEnd type="none" w="sm" len="sm"/>
          </a:ln>
        </p:spPr>
      </p:cxnSp>
      <p:sp>
        <p:nvSpPr>
          <p:cNvPr id="47" name="Google Shape;576;p15">
            <a:extLst>
              <a:ext uri="{FF2B5EF4-FFF2-40B4-BE49-F238E27FC236}">
                <a16:creationId xmlns:a16="http://schemas.microsoft.com/office/drawing/2014/main" id="{DDC92424-FA69-1743-B90F-3D489B697B7D}"/>
              </a:ext>
            </a:extLst>
          </p:cNvPr>
          <p:cNvSpPr txBox="1"/>
          <p:nvPr/>
        </p:nvSpPr>
        <p:spPr>
          <a:xfrm>
            <a:off x="8675838" y="2014236"/>
            <a:ext cx="1411392" cy="169581"/>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1100"/>
              <a:buFont typeface="Arial"/>
              <a:buNone/>
            </a:pPr>
            <a:r>
              <a:rPr lang="en-GB" sz="1100" b="1" i="0" u="none" strike="noStrike" cap="none" dirty="0">
                <a:solidFill>
                  <a:srgbClr val="456172"/>
                </a:solidFill>
                <a:latin typeface="Arial"/>
                <a:ea typeface="Arial"/>
                <a:cs typeface="Arial"/>
                <a:sym typeface="Arial"/>
              </a:rPr>
              <a:t>Standard follow up</a:t>
            </a:r>
            <a:endParaRPr sz="1400" b="0" i="0" u="none" strike="noStrike" cap="none" dirty="0">
              <a:solidFill>
                <a:srgbClr val="000000"/>
              </a:solidFill>
              <a:latin typeface="Arial"/>
              <a:ea typeface="Arial"/>
              <a:cs typeface="Arial"/>
              <a:sym typeface="Arial"/>
            </a:endParaRPr>
          </a:p>
        </p:txBody>
      </p:sp>
      <p:sp>
        <p:nvSpPr>
          <p:cNvPr id="48" name="Google Shape;577;p15">
            <a:extLst>
              <a:ext uri="{FF2B5EF4-FFF2-40B4-BE49-F238E27FC236}">
                <a16:creationId xmlns:a16="http://schemas.microsoft.com/office/drawing/2014/main" id="{3620C1AE-349B-2A4C-B299-F777F7A09F8E}"/>
              </a:ext>
            </a:extLst>
          </p:cNvPr>
          <p:cNvSpPr txBox="1"/>
          <p:nvPr/>
        </p:nvSpPr>
        <p:spPr>
          <a:xfrm>
            <a:off x="9251594" y="4048522"/>
            <a:ext cx="1896724"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1" u="none" strike="noStrike" cap="none" dirty="0">
                <a:solidFill>
                  <a:schemeClr val="dk1"/>
                </a:solidFill>
                <a:latin typeface="Arial"/>
                <a:ea typeface="Arial"/>
                <a:cs typeface="Arial"/>
                <a:sym typeface="Arial"/>
              </a:rPr>
              <a:t>Evidence of disease/tumour regrowth</a:t>
            </a:r>
            <a:endParaRPr sz="1400" b="0" i="0" u="none" strike="noStrike" cap="none" dirty="0">
              <a:solidFill>
                <a:srgbClr val="000000"/>
              </a:solidFill>
              <a:latin typeface="Arial"/>
              <a:ea typeface="Arial"/>
              <a:cs typeface="Arial"/>
              <a:sym typeface="Arial"/>
            </a:endParaRPr>
          </a:p>
        </p:txBody>
      </p:sp>
      <p:cxnSp>
        <p:nvCxnSpPr>
          <p:cNvPr id="49" name="Google Shape;578;p15">
            <a:extLst>
              <a:ext uri="{FF2B5EF4-FFF2-40B4-BE49-F238E27FC236}">
                <a16:creationId xmlns:a16="http://schemas.microsoft.com/office/drawing/2014/main" id="{7EFB6C51-7B37-B744-8CC4-3EC9288F5CBA}"/>
              </a:ext>
            </a:extLst>
          </p:cNvPr>
          <p:cNvCxnSpPr/>
          <p:nvPr/>
        </p:nvCxnSpPr>
        <p:spPr>
          <a:xfrm rot="10800000">
            <a:off x="6950659" y="2370611"/>
            <a:ext cx="0" cy="128348"/>
          </a:xfrm>
          <a:prstGeom prst="straightConnector1">
            <a:avLst/>
          </a:prstGeom>
          <a:noFill/>
          <a:ln w="12700" cap="flat" cmpd="sng">
            <a:solidFill>
              <a:schemeClr val="dk1"/>
            </a:solidFill>
            <a:prstDash val="solid"/>
            <a:round/>
            <a:headEnd type="none" w="sm" len="sm"/>
            <a:tailEnd type="none" w="sm" len="sm"/>
          </a:ln>
        </p:spPr>
      </p:cxnSp>
      <p:sp>
        <p:nvSpPr>
          <p:cNvPr id="50" name="Google Shape;579;p15">
            <a:extLst>
              <a:ext uri="{FF2B5EF4-FFF2-40B4-BE49-F238E27FC236}">
                <a16:creationId xmlns:a16="http://schemas.microsoft.com/office/drawing/2014/main" id="{CC86D8DC-1AF2-A947-B9A5-E4A3EDA361FC}"/>
              </a:ext>
            </a:extLst>
          </p:cNvPr>
          <p:cNvSpPr txBox="1"/>
          <p:nvPr/>
        </p:nvSpPr>
        <p:spPr>
          <a:xfrm>
            <a:off x="6886424" y="2549761"/>
            <a:ext cx="128470"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14</a:t>
            </a:r>
            <a:endParaRPr sz="1400" b="0" i="0" u="none" strike="noStrike" cap="none" dirty="0">
              <a:solidFill>
                <a:srgbClr val="000000"/>
              </a:solidFill>
              <a:latin typeface="Arial"/>
              <a:ea typeface="Arial"/>
              <a:cs typeface="Arial"/>
              <a:sym typeface="Arial"/>
            </a:endParaRPr>
          </a:p>
        </p:txBody>
      </p:sp>
      <p:cxnSp>
        <p:nvCxnSpPr>
          <p:cNvPr id="51" name="Google Shape;580;p15">
            <a:extLst>
              <a:ext uri="{FF2B5EF4-FFF2-40B4-BE49-F238E27FC236}">
                <a16:creationId xmlns:a16="http://schemas.microsoft.com/office/drawing/2014/main" id="{92A50185-6137-2F4A-9062-4CB5DC50A2BD}"/>
              </a:ext>
            </a:extLst>
          </p:cNvPr>
          <p:cNvCxnSpPr/>
          <p:nvPr/>
        </p:nvCxnSpPr>
        <p:spPr>
          <a:xfrm rot="10800000">
            <a:off x="7583265" y="2370611"/>
            <a:ext cx="0" cy="128348"/>
          </a:xfrm>
          <a:prstGeom prst="straightConnector1">
            <a:avLst/>
          </a:prstGeom>
          <a:noFill/>
          <a:ln w="12700" cap="flat" cmpd="sng">
            <a:solidFill>
              <a:schemeClr val="dk1"/>
            </a:solidFill>
            <a:prstDash val="solid"/>
            <a:round/>
            <a:headEnd type="none" w="sm" len="sm"/>
            <a:tailEnd type="none" w="sm" len="sm"/>
          </a:ln>
        </p:spPr>
      </p:cxnSp>
      <p:sp>
        <p:nvSpPr>
          <p:cNvPr id="52" name="Google Shape;581;p15">
            <a:extLst>
              <a:ext uri="{FF2B5EF4-FFF2-40B4-BE49-F238E27FC236}">
                <a16:creationId xmlns:a16="http://schemas.microsoft.com/office/drawing/2014/main" id="{FDA0C616-C049-724B-B43E-2FC85F66A222}"/>
              </a:ext>
            </a:extLst>
          </p:cNvPr>
          <p:cNvSpPr txBox="1"/>
          <p:nvPr/>
        </p:nvSpPr>
        <p:spPr>
          <a:xfrm>
            <a:off x="7519030" y="2549761"/>
            <a:ext cx="128470"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16</a:t>
            </a:r>
            <a:endParaRPr sz="1400" b="0" i="0" u="none" strike="noStrike" cap="none" dirty="0">
              <a:solidFill>
                <a:srgbClr val="000000"/>
              </a:solidFill>
              <a:latin typeface="Arial"/>
              <a:ea typeface="Arial"/>
              <a:cs typeface="Arial"/>
              <a:sym typeface="Arial"/>
            </a:endParaRPr>
          </a:p>
        </p:txBody>
      </p:sp>
      <p:cxnSp>
        <p:nvCxnSpPr>
          <p:cNvPr id="53" name="Google Shape;582;p15">
            <a:extLst>
              <a:ext uri="{FF2B5EF4-FFF2-40B4-BE49-F238E27FC236}">
                <a16:creationId xmlns:a16="http://schemas.microsoft.com/office/drawing/2014/main" id="{1B7E706E-3089-574A-926A-815F6AA94492}"/>
              </a:ext>
            </a:extLst>
          </p:cNvPr>
          <p:cNvCxnSpPr/>
          <p:nvPr/>
        </p:nvCxnSpPr>
        <p:spPr>
          <a:xfrm rot="10800000">
            <a:off x="8219406" y="2370611"/>
            <a:ext cx="0" cy="128348"/>
          </a:xfrm>
          <a:prstGeom prst="straightConnector1">
            <a:avLst/>
          </a:prstGeom>
          <a:noFill/>
          <a:ln w="12700" cap="flat" cmpd="sng">
            <a:solidFill>
              <a:schemeClr val="dk1"/>
            </a:solidFill>
            <a:prstDash val="solid"/>
            <a:round/>
            <a:headEnd type="none" w="sm" len="sm"/>
            <a:tailEnd type="none" w="sm" len="sm"/>
          </a:ln>
        </p:spPr>
      </p:cxnSp>
      <p:sp>
        <p:nvSpPr>
          <p:cNvPr id="54" name="Google Shape;583;p15">
            <a:extLst>
              <a:ext uri="{FF2B5EF4-FFF2-40B4-BE49-F238E27FC236}">
                <a16:creationId xmlns:a16="http://schemas.microsoft.com/office/drawing/2014/main" id="{E446C56C-5B98-9648-A8EF-4E2C59534055}"/>
              </a:ext>
            </a:extLst>
          </p:cNvPr>
          <p:cNvSpPr txBox="1"/>
          <p:nvPr/>
        </p:nvSpPr>
        <p:spPr>
          <a:xfrm>
            <a:off x="8155171" y="2549761"/>
            <a:ext cx="128470" cy="123332"/>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18</a:t>
            </a:r>
            <a:endParaRPr sz="1400" b="0" i="0" u="none" strike="noStrike" cap="none" dirty="0">
              <a:solidFill>
                <a:srgbClr val="000000"/>
              </a:solidFill>
              <a:latin typeface="Arial"/>
              <a:ea typeface="Arial"/>
              <a:cs typeface="Arial"/>
              <a:sym typeface="Arial"/>
            </a:endParaRPr>
          </a:p>
        </p:txBody>
      </p:sp>
      <p:sp>
        <p:nvSpPr>
          <p:cNvPr id="55" name="Google Shape;584;p15">
            <a:extLst>
              <a:ext uri="{FF2B5EF4-FFF2-40B4-BE49-F238E27FC236}">
                <a16:creationId xmlns:a16="http://schemas.microsoft.com/office/drawing/2014/main" id="{7333E50A-1D03-DC45-85E4-A8A0CBD90E86}"/>
              </a:ext>
            </a:extLst>
          </p:cNvPr>
          <p:cNvSpPr/>
          <p:nvPr/>
        </p:nvSpPr>
        <p:spPr>
          <a:xfrm>
            <a:off x="1002262" y="4413328"/>
            <a:ext cx="138421" cy="109559"/>
          </a:xfrm>
          <a:prstGeom prst="rect">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6" name="Google Shape;585;p15">
            <a:extLst>
              <a:ext uri="{FF2B5EF4-FFF2-40B4-BE49-F238E27FC236}">
                <a16:creationId xmlns:a16="http://schemas.microsoft.com/office/drawing/2014/main" id="{C67748E6-6068-ED41-AE01-E4B23DACB376}"/>
              </a:ext>
            </a:extLst>
          </p:cNvPr>
          <p:cNvSpPr txBox="1"/>
          <p:nvPr/>
        </p:nvSpPr>
        <p:spPr>
          <a:xfrm>
            <a:off x="1220856" y="4412238"/>
            <a:ext cx="1500608" cy="246663"/>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800"/>
              <a:buFont typeface="Arial"/>
              <a:buNone/>
            </a:pPr>
            <a:r>
              <a:rPr lang="en-GB" sz="800" b="1" i="0" u="none" strike="noStrike" cap="none" dirty="0">
                <a:solidFill>
                  <a:schemeClr val="dk1"/>
                </a:solidFill>
                <a:latin typeface="Arial"/>
                <a:ea typeface="Arial"/>
                <a:cs typeface="Arial"/>
                <a:sym typeface="Arial"/>
              </a:rPr>
              <a:t>Durvalumab</a:t>
            </a:r>
            <a:endParaRPr sz="1400" b="0" i="0" u="none" strike="noStrike" cap="none" dirty="0">
              <a:solidFill>
                <a:srgbClr val="000000"/>
              </a:solidFill>
              <a:latin typeface="Arial"/>
              <a:ea typeface="Arial"/>
              <a:cs typeface="Arial"/>
              <a:sym typeface="Arial"/>
            </a:endParaRPr>
          </a:p>
          <a:p>
            <a:pPr marL="0" marR="0" lvl="0" indent="0" algn="l" rtl="0">
              <a:lnSpc>
                <a:spcPct val="90000"/>
              </a:lnSpc>
              <a:spcBef>
                <a:spcPts val="0"/>
              </a:spcBef>
              <a:spcAft>
                <a:spcPts val="0"/>
              </a:spcAft>
              <a:buClr>
                <a:srgbClr val="000000"/>
              </a:buClr>
              <a:buSzPts val="800"/>
              <a:buFont typeface="Arial"/>
              <a:buNone/>
            </a:pPr>
            <a:r>
              <a:rPr lang="en-GB" sz="800" b="0" i="0" u="none" strike="noStrike" cap="none" dirty="0">
                <a:solidFill>
                  <a:schemeClr val="dk1"/>
                </a:solidFill>
                <a:latin typeface="Arial"/>
                <a:ea typeface="Arial"/>
                <a:cs typeface="Arial"/>
                <a:sym typeface="Arial"/>
              </a:rPr>
              <a:t>1500 mg on day 1, 29 and 57</a:t>
            </a:r>
            <a:endParaRPr sz="1400" b="0" i="0" u="none" strike="noStrike" cap="none" dirty="0">
              <a:solidFill>
                <a:srgbClr val="000000"/>
              </a:solidFill>
              <a:latin typeface="Arial"/>
              <a:ea typeface="Arial"/>
              <a:cs typeface="Arial"/>
              <a:sym typeface="Arial"/>
            </a:endParaRPr>
          </a:p>
        </p:txBody>
      </p:sp>
      <p:sp>
        <p:nvSpPr>
          <p:cNvPr id="57" name="Google Shape;586;p15">
            <a:extLst>
              <a:ext uri="{FF2B5EF4-FFF2-40B4-BE49-F238E27FC236}">
                <a16:creationId xmlns:a16="http://schemas.microsoft.com/office/drawing/2014/main" id="{BFFBD11F-4D44-C44B-9661-AF347E87A6F1}"/>
              </a:ext>
            </a:extLst>
          </p:cNvPr>
          <p:cNvSpPr txBox="1"/>
          <p:nvPr/>
        </p:nvSpPr>
        <p:spPr>
          <a:xfrm>
            <a:off x="1220856" y="4719092"/>
            <a:ext cx="3565057" cy="369995"/>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800"/>
              <a:buFont typeface="Arial"/>
              <a:buNone/>
            </a:pPr>
            <a:r>
              <a:rPr lang="en-GB" sz="800" b="1" i="0" u="none" strike="noStrike" cap="none" dirty="0">
                <a:solidFill>
                  <a:schemeClr val="dk1"/>
                </a:solidFill>
                <a:latin typeface="Arial"/>
                <a:ea typeface="Arial"/>
                <a:cs typeface="Arial"/>
                <a:sym typeface="Arial"/>
              </a:rPr>
              <a:t>Intensive follow-up</a:t>
            </a:r>
            <a:endParaRPr sz="1400" b="0" i="0" u="none" strike="noStrike" cap="none" dirty="0">
              <a:solidFill>
                <a:srgbClr val="000000"/>
              </a:solidFill>
              <a:latin typeface="Arial"/>
              <a:ea typeface="Arial"/>
              <a:cs typeface="Arial"/>
              <a:sym typeface="Arial"/>
            </a:endParaRPr>
          </a:p>
          <a:p>
            <a:pPr marL="0" marR="0" lvl="0" indent="0" algn="l" rtl="0">
              <a:lnSpc>
                <a:spcPct val="90000"/>
              </a:lnSpc>
              <a:spcBef>
                <a:spcPts val="0"/>
              </a:spcBef>
              <a:spcAft>
                <a:spcPts val="0"/>
              </a:spcAft>
              <a:buClr>
                <a:srgbClr val="000000"/>
              </a:buClr>
              <a:buSzPts val="800"/>
              <a:buFont typeface="Arial"/>
              <a:buNone/>
            </a:pPr>
            <a:r>
              <a:rPr lang="en-GB" sz="800" b="0" i="0" u="sng" strike="noStrike" cap="none" dirty="0">
                <a:solidFill>
                  <a:schemeClr val="dk1"/>
                </a:solidFill>
                <a:latin typeface="Arial"/>
                <a:ea typeface="Arial"/>
                <a:cs typeface="Arial"/>
                <a:sym typeface="Arial"/>
              </a:rPr>
              <a:t>Every 12 weeks for 2 years:</a:t>
            </a:r>
            <a:r>
              <a:rPr lang="en-GB" sz="800" b="0" i="0" u="none" strike="noStrike" cap="none" dirty="0">
                <a:solidFill>
                  <a:schemeClr val="dk1"/>
                </a:solidFill>
                <a:latin typeface="Arial"/>
                <a:ea typeface="Arial"/>
                <a:cs typeface="Arial"/>
                <a:sym typeface="Arial"/>
              </a:rPr>
              <a:t> chest-abdomen-pelvis CT scan, EUS with</a:t>
            </a:r>
            <a:br>
              <a:rPr lang="en-GB" sz="800" b="0" i="0" u="none" strike="noStrike" cap="none" dirty="0">
                <a:solidFill>
                  <a:schemeClr val="dk1"/>
                </a:solidFill>
                <a:latin typeface="Arial"/>
                <a:ea typeface="Arial"/>
                <a:cs typeface="Arial"/>
                <a:sym typeface="Arial"/>
              </a:rPr>
            </a:br>
            <a:r>
              <a:rPr lang="en-GB" sz="800" b="0" i="0" u="none" strike="noStrike" cap="none" dirty="0">
                <a:solidFill>
                  <a:schemeClr val="dk1"/>
                </a:solidFill>
                <a:latin typeface="Arial"/>
                <a:ea typeface="Arial"/>
                <a:cs typeface="Arial"/>
                <a:sym typeface="Arial"/>
              </a:rPr>
              <a:t>multiple biopsies/nodal FNA, liquid biopsy MRD</a:t>
            </a:r>
            <a:endParaRPr sz="1400" b="0" i="0" u="none" strike="noStrike" cap="none" dirty="0">
              <a:solidFill>
                <a:srgbClr val="000000"/>
              </a:solidFill>
              <a:latin typeface="Arial"/>
              <a:ea typeface="Arial"/>
              <a:cs typeface="Arial"/>
              <a:sym typeface="Arial"/>
            </a:endParaRPr>
          </a:p>
        </p:txBody>
      </p:sp>
      <p:sp>
        <p:nvSpPr>
          <p:cNvPr id="58" name="Google Shape;587;p15">
            <a:extLst>
              <a:ext uri="{FF2B5EF4-FFF2-40B4-BE49-F238E27FC236}">
                <a16:creationId xmlns:a16="http://schemas.microsoft.com/office/drawing/2014/main" id="{16FA3583-B9B4-3140-9DD1-6958A1E6D4AD}"/>
              </a:ext>
            </a:extLst>
          </p:cNvPr>
          <p:cNvSpPr/>
          <p:nvPr/>
        </p:nvSpPr>
        <p:spPr>
          <a:xfrm>
            <a:off x="894821" y="2742011"/>
            <a:ext cx="1551179" cy="1213968"/>
          </a:xfrm>
          <a:prstGeom prst="roundRect">
            <a:avLst>
              <a:gd name="adj" fmla="val 9302"/>
            </a:avLst>
          </a:prstGeom>
          <a:solidFill>
            <a:schemeClr val="accent6"/>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0" i="0" u="none" strike="noStrike" cap="none" dirty="0">
                <a:solidFill>
                  <a:schemeClr val="lt1"/>
                </a:solidFill>
                <a:latin typeface="Arial"/>
                <a:ea typeface="Arial"/>
                <a:cs typeface="Arial"/>
                <a:sym typeface="Arial"/>
              </a:rPr>
              <a:t>Resectable gastric</a:t>
            </a:r>
            <a:br>
              <a:rPr lang="en-GB" sz="1000" b="0" i="0" u="none" strike="noStrike" cap="none" dirty="0">
                <a:solidFill>
                  <a:schemeClr val="lt1"/>
                </a:solidFill>
                <a:latin typeface="Arial"/>
                <a:ea typeface="Arial"/>
                <a:cs typeface="Arial"/>
                <a:sym typeface="Arial"/>
              </a:rPr>
            </a:br>
            <a:r>
              <a:rPr lang="en-GB" sz="1000" b="0" i="0" u="none" strike="noStrike" cap="none" dirty="0">
                <a:solidFill>
                  <a:schemeClr val="lt1"/>
                </a:solidFill>
                <a:latin typeface="Arial"/>
                <a:ea typeface="Arial"/>
                <a:cs typeface="Arial"/>
                <a:sym typeface="Arial"/>
              </a:rPr>
              <a:t>or GEJ cancer</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300"/>
              </a:spcBef>
              <a:spcAft>
                <a:spcPts val="0"/>
              </a:spcAft>
              <a:buClr>
                <a:srgbClr val="000000"/>
              </a:buClr>
              <a:buSzPts val="1000"/>
              <a:buFont typeface="Arial"/>
              <a:buNone/>
            </a:pPr>
            <a:r>
              <a:rPr lang="en-GB" sz="1000" b="0" i="0" u="none" strike="noStrike" cap="none" dirty="0">
                <a:solidFill>
                  <a:schemeClr val="lt1"/>
                </a:solidFill>
                <a:latin typeface="Arial"/>
                <a:ea typeface="Arial"/>
                <a:cs typeface="Arial"/>
                <a:sym typeface="Arial"/>
              </a:rPr>
              <a:t>Centrally</a:t>
            </a:r>
            <a:br>
              <a:rPr lang="en-GB" sz="1000" b="0" i="0" u="none" strike="noStrike" cap="none" dirty="0">
                <a:solidFill>
                  <a:schemeClr val="lt1"/>
                </a:solidFill>
                <a:latin typeface="Arial"/>
                <a:ea typeface="Arial"/>
                <a:cs typeface="Arial"/>
                <a:sym typeface="Arial"/>
              </a:rPr>
            </a:br>
            <a:r>
              <a:rPr lang="en-GB" sz="1000" b="0" i="0" u="none" strike="noStrike" cap="none" dirty="0">
                <a:solidFill>
                  <a:schemeClr val="lt1"/>
                </a:solidFill>
                <a:latin typeface="Arial"/>
                <a:ea typeface="Arial"/>
                <a:cs typeface="Arial"/>
                <a:sym typeface="Arial"/>
              </a:rPr>
              <a:t>confirmed MSI-H</a:t>
            </a:r>
            <a:br>
              <a:rPr lang="en-GB" sz="1000" b="0" i="0" u="none" strike="noStrike" cap="none" dirty="0">
                <a:solidFill>
                  <a:schemeClr val="lt1"/>
                </a:solidFill>
                <a:latin typeface="Arial"/>
                <a:ea typeface="Arial"/>
                <a:cs typeface="Arial"/>
                <a:sym typeface="Arial"/>
              </a:rPr>
            </a:br>
            <a:r>
              <a:rPr lang="en-GB" sz="1000" b="0" i="0" u="none" strike="noStrike" cap="none" dirty="0">
                <a:solidFill>
                  <a:schemeClr val="lt1"/>
                </a:solidFill>
                <a:latin typeface="Arial"/>
                <a:ea typeface="Arial"/>
                <a:cs typeface="Arial"/>
                <a:sym typeface="Arial"/>
              </a:rPr>
              <a:t>&amp; dMMR, </a:t>
            </a:r>
            <a:r>
              <a:rPr lang="en-GB" sz="1000" b="0" i="0" u="none" strike="noStrike" cap="none" dirty="0">
                <a:solidFill>
                  <a:schemeClr val="bg1"/>
                </a:solidFill>
                <a:latin typeface="Arial"/>
                <a:ea typeface="Arial"/>
                <a:cs typeface="Arial"/>
                <a:sym typeface="Arial"/>
              </a:rPr>
              <a:t>EBV -ve</a:t>
            </a:r>
            <a:endParaRPr sz="1400" b="0" i="0" u="none" strike="noStrike" cap="none" dirty="0">
              <a:solidFill>
                <a:schemeClr val="bg1"/>
              </a:solidFill>
              <a:latin typeface="Arial"/>
              <a:ea typeface="Arial"/>
              <a:cs typeface="Arial"/>
              <a:sym typeface="Arial"/>
            </a:endParaRPr>
          </a:p>
          <a:p>
            <a:pPr marL="0" marR="0" lvl="0" indent="0" algn="ctr" rtl="0">
              <a:lnSpc>
                <a:spcPct val="100000"/>
              </a:lnSpc>
              <a:spcBef>
                <a:spcPts val="300"/>
              </a:spcBef>
              <a:spcAft>
                <a:spcPts val="0"/>
              </a:spcAft>
              <a:buClr>
                <a:srgbClr val="000000"/>
              </a:buClr>
              <a:buSzPts val="1000"/>
              <a:buFont typeface="Arial"/>
              <a:buNone/>
            </a:pPr>
            <a:r>
              <a:rPr lang="en-GB" sz="1000" b="0" i="0" u="none" strike="noStrike" cap="none" dirty="0">
                <a:solidFill>
                  <a:schemeClr val="lt1"/>
                </a:solidFill>
                <a:latin typeface="Arial"/>
                <a:ea typeface="Arial"/>
                <a:cs typeface="Arial"/>
                <a:sym typeface="Arial"/>
              </a:rPr>
              <a:t>cT≥2, any N, M0</a:t>
            </a:r>
            <a:endParaRPr sz="1400" b="0" i="0" u="none" strike="noStrike" cap="none" dirty="0">
              <a:solidFill>
                <a:srgbClr val="000000"/>
              </a:solidFill>
              <a:latin typeface="Arial"/>
              <a:ea typeface="Arial"/>
              <a:cs typeface="Arial"/>
              <a:sym typeface="Arial"/>
            </a:endParaRPr>
          </a:p>
        </p:txBody>
      </p:sp>
      <p:sp>
        <p:nvSpPr>
          <p:cNvPr id="60" name="Google Shape;589;p15">
            <a:extLst>
              <a:ext uri="{FF2B5EF4-FFF2-40B4-BE49-F238E27FC236}">
                <a16:creationId xmlns:a16="http://schemas.microsoft.com/office/drawing/2014/main" id="{F1397905-E2ED-3B41-AC0A-83A461D9801F}"/>
              </a:ext>
            </a:extLst>
          </p:cNvPr>
          <p:cNvSpPr/>
          <p:nvPr/>
        </p:nvSpPr>
        <p:spPr>
          <a:xfrm>
            <a:off x="6615362" y="1880599"/>
            <a:ext cx="4761647" cy="955870"/>
          </a:xfrm>
          <a:prstGeom prst="roundRect">
            <a:avLst>
              <a:gd name="adj" fmla="val 16667"/>
            </a:avLst>
          </a:prstGeom>
          <a:noFill/>
          <a:ln w="12700" cap="flat" cmpd="sng">
            <a:solidFill>
              <a:schemeClr val="dk1"/>
            </a:solidFill>
            <a:prstDash val="dash"/>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1" name="Google Shape;590;p15">
            <a:extLst>
              <a:ext uri="{FF2B5EF4-FFF2-40B4-BE49-F238E27FC236}">
                <a16:creationId xmlns:a16="http://schemas.microsoft.com/office/drawing/2014/main" id="{85E415CF-1457-A842-BF48-D168ADB56AF3}"/>
              </a:ext>
            </a:extLst>
          </p:cNvPr>
          <p:cNvSpPr txBox="1"/>
          <p:nvPr/>
        </p:nvSpPr>
        <p:spPr>
          <a:xfrm>
            <a:off x="6933160" y="1796995"/>
            <a:ext cx="748892" cy="154164"/>
          </a:xfrm>
          <a:prstGeom prst="rect">
            <a:avLst/>
          </a:prstGeom>
          <a:solidFill>
            <a:schemeClr val="lt1"/>
          </a:solidFill>
          <a:ln>
            <a:noFill/>
          </a:ln>
        </p:spPr>
        <p:txBody>
          <a:bodyPr spcFirstLastPara="1" wrap="square" lIns="72000" tIns="0" rIns="7200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1" i="0" u="none" strike="noStrike" cap="none" dirty="0">
                <a:solidFill>
                  <a:schemeClr val="dk1"/>
                </a:solidFill>
                <a:latin typeface="Arial"/>
                <a:ea typeface="Arial"/>
                <a:cs typeface="Arial"/>
                <a:sym typeface="Arial"/>
              </a:rPr>
              <a:t>Cohort 1</a:t>
            </a:r>
            <a:endParaRPr sz="1400" b="0" i="0" u="none" strike="noStrike" cap="none" dirty="0">
              <a:solidFill>
                <a:srgbClr val="000000"/>
              </a:solidFill>
              <a:latin typeface="Arial"/>
              <a:ea typeface="Arial"/>
              <a:cs typeface="Arial"/>
              <a:sym typeface="Arial"/>
            </a:endParaRPr>
          </a:p>
        </p:txBody>
      </p:sp>
      <p:sp>
        <p:nvSpPr>
          <p:cNvPr id="62" name="Google Shape;591;p15">
            <a:extLst>
              <a:ext uri="{FF2B5EF4-FFF2-40B4-BE49-F238E27FC236}">
                <a16:creationId xmlns:a16="http://schemas.microsoft.com/office/drawing/2014/main" id="{A3D123E9-E5CF-2D4D-897A-1E56247BA65C}"/>
              </a:ext>
            </a:extLst>
          </p:cNvPr>
          <p:cNvSpPr/>
          <p:nvPr/>
        </p:nvSpPr>
        <p:spPr>
          <a:xfrm rot="16200000">
            <a:off x="7510353" y="1637973"/>
            <a:ext cx="148941" cy="1266855"/>
          </a:xfrm>
          <a:prstGeom prst="rightBrace">
            <a:avLst>
              <a:gd name="adj1" fmla="val 36482"/>
              <a:gd name="adj2" fmla="val 50000"/>
            </a:avLst>
          </a:prstGeom>
          <a:noFill/>
          <a:ln w="12700"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63" name="Google Shape;592;p15">
            <a:extLst>
              <a:ext uri="{FF2B5EF4-FFF2-40B4-BE49-F238E27FC236}">
                <a16:creationId xmlns:a16="http://schemas.microsoft.com/office/drawing/2014/main" id="{D43F3F70-BAB9-F94B-9311-D16E29698585}"/>
              </a:ext>
            </a:extLst>
          </p:cNvPr>
          <p:cNvSpPr/>
          <p:nvPr/>
        </p:nvSpPr>
        <p:spPr>
          <a:xfrm>
            <a:off x="6950659" y="1993190"/>
            <a:ext cx="1267593" cy="180135"/>
          </a:xfrm>
          <a:prstGeom prst="roundRect">
            <a:avLst>
              <a:gd name="adj" fmla="val 0"/>
            </a:avLst>
          </a:prstGeom>
          <a:solidFill>
            <a:srgbClr val="B8B6B8"/>
          </a:solidFill>
          <a:ln>
            <a:noFill/>
          </a:ln>
        </p:spPr>
        <p:txBody>
          <a:bodyPr spcFirstLastPara="1" wrap="square" lIns="72000" tIns="45700" rIns="72000" bIns="720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Surgery</a:t>
            </a:r>
            <a:endParaRPr sz="1400" b="0" i="0" u="none" strike="noStrike" cap="none" dirty="0">
              <a:solidFill>
                <a:srgbClr val="000000"/>
              </a:solidFill>
              <a:latin typeface="Arial"/>
              <a:ea typeface="Arial"/>
              <a:cs typeface="Arial"/>
              <a:sym typeface="Arial"/>
            </a:endParaRPr>
          </a:p>
        </p:txBody>
      </p:sp>
      <p:sp>
        <p:nvSpPr>
          <p:cNvPr id="64" name="Google Shape;593;p15">
            <a:extLst>
              <a:ext uri="{FF2B5EF4-FFF2-40B4-BE49-F238E27FC236}">
                <a16:creationId xmlns:a16="http://schemas.microsoft.com/office/drawing/2014/main" id="{3E7709D7-3D1A-254F-9508-6D05312470AE}"/>
              </a:ext>
            </a:extLst>
          </p:cNvPr>
          <p:cNvSpPr/>
          <p:nvPr/>
        </p:nvSpPr>
        <p:spPr>
          <a:xfrm>
            <a:off x="6792234" y="2931358"/>
            <a:ext cx="4407901" cy="180135"/>
          </a:xfrm>
          <a:prstGeom prst="roundRect">
            <a:avLst>
              <a:gd name="adj" fmla="val 0"/>
            </a:avLst>
          </a:prstGeom>
          <a:solidFill>
            <a:srgbClr val="456172"/>
          </a:solidFill>
          <a:ln>
            <a:noFill/>
          </a:ln>
        </p:spPr>
        <p:txBody>
          <a:bodyPr spcFirstLastPara="1" wrap="square" lIns="72000" tIns="45700" rIns="72000" bIns="720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1" i="0" u="none" strike="noStrike" cap="none" dirty="0">
                <a:solidFill>
                  <a:schemeClr val="lt1"/>
                </a:solidFill>
                <a:latin typeface="Arial"/>
                <a:ea typeface="Arial"/>
                <a:cs typeface="Arial"/>
                <a:sym typeface="Arial"/>
              </a:rPr>
              <a:t>IDMC APPROVAL</a:t>
            </a:r>
            <a:endParaRPr sz="1400" b="0" i="0" u="none" strike="noStrike" cap="none" dirty="0">
              <a:solidFill>
                <a:srgbClr val="000000"/>
              </a:solidFill>
              <a:latin typeface="Arial"/>
              <a:ea typeface="Arial"/>
              <a:cs typeface="Arial"/>
              <a:sym typeface="Arial"/>
            </a:endParaRPr>
          </a:p>
        </p:txBody>
      </p:sp>
      <p:sp>
        <p:nvSpPr>
          <p:cNvPr id="65" name="Google Shape;594;p15">
            <a:extLst>
              <a:ext uri="{FF2B5EF4-FFF2-40B4-BE49-F238E27FC236}">
                <a16:creationId xmlns:a16="http://schemas.microsoft.com/office/drawing/2014/main" id="{BCEC3267-8641-AE45-A895-DD0558FE371F}"/>
              </a:ext>
            </a:extLst>
          </p:cNvPr>
          <p:cNvSpPr/>
          <p:nvPr/>
        </p:nvSpPr>
        <p:spPr>
          <a:xfrm>
            <a:off x="6615362" y="3234748"/>
            <a:ext cx="4761647" cy="1725876"/>
          </a:xfrm>
          <a:prstGeom prst="roundRect">
            <a:avLst>
              <a:gd name="adj" fmla="val 16667"/>
            </a:avLst>
          </a:prstGeom>
          <a:noFill/>
          <a:ln w="12700" cap="flat" cmpd="sng">
            <a:solidFill>
              <a:schemeClr val="dk1"/>
            </a:solidFill>
            <a:prstDash val="dash"/>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6" name="Google Shape;595;p15">
            <a:extLst>
              <a:ext uri="{FF2B5EF4-FFF2-40B4-BE49-F238E27FC236}">
                <a16:creationId xmlns:a16="http://schemas.microsoft.com/office/drawing/2014/main" id="{D82816CD-9EB1-4C4F-B973-7716F8AE07B6}"/>
              </a:ext>
            </a:extLst>
          </p:cNvPr>
          <p:cNvSpPr txBox="1"/>
          <p:nvPr/>
        </p:nvSpPr>
        <p:spPr>
          <a:xfrm>
            <a:off x="6933160" y="3151143"/>
            <a:ext cx="748892" cy="154164"/>
          </a:xfrm>
          <a:prstGeom prst="rect">
            <a:avLst/>
          </a:prstGeom>
          <a:solidFill>
            <a:schemeClr val="lt1"/>
          </a:solidFill>
          <a:ln>
            <a:noFill/>
          </a:ln>
        </p:spPr>
        <p:txBody>
          <a:bodyPr spcFirstLastPara="1" wrap="square" lIns="72000" tIns="0" rIns="7200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1" i="0" u="none" strike="noStrike" cap="none" dirty="0">
                <a:solidFill>
                  <a:schemeClr val="dk1"/>
                </a:solidFill>
                <a:latin typeface="Arial"/>
                <a:ea typeface="Arial"/>
                <a:cs typeface="Arial"/>
                <a:sym typeface="Arial"/>
              </a:rPr>
              <a:t>Cohort 2</a:t>
            </a:r>
            <a:endParaRPr sz="1400" b="0" i="0" u="none" strike="noStrike" cap="none" dirty="0">
              <a:solidFill>
                <a:srgbClr val="000000"/>
              </a:solidFill>
              <a:latin typeface="Arial"/>
              <a:ea typeface="Arial"/>
              <a:cs typeface="Arial"/>
              <a:sym typeface="Arial"/>
            </a:endParaRPr>
          </a:p>
        </p:txBody>
      </p:sp>
      <p:sp>
        <p:nvSpPr>
          <p:cNvPr id="67" name="Google Shape;596;p15">
            <a:extLst>
              <a:ext uri="{FF2B5EF4-FFF2-40B4-BE49-F238E27FC236}">
                <a16:creationId xmlns:a16="http://schemas.microsoft.com/office/drawing/2014/main" id="{64A21A8E-3DC7-BC4B-B237-C20E320C0636}"/>
              </a:ext>
            </a:extLst>
          </p:cNvPr>
          <p:cNvSpPr/>
          <p:nvPr/>
        </p:nvSpPr>
        <p:spPr>
          <a:xfrm>
            <a:off x="7363735" y="3380011"/>
            <a:ext cx="1139600" cy="379026"/>
          </a:xfrm>
          <a:prstGeom prst="roundRect">
            <a:avLst>
              <a:gd name="adj" fmla="val 20978"/>
            </a:avLst>
          </a:prstGeom>
          <a:solidFill>
            <a:schemeClr val="accent6"/>
          </a:solidFill>
          <a:ln>
            <a:noFill/>
          </a:ln>
        </p:spPr>
        <p:txBody>
          <a:bodyPr spcFirstLastPara="1" wrap="square" lIns="72000" tIns="45700" rIns="72000" bIns="457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0" i="0" u="none" strike="noStrike" cap="none" dirty="0">
                <a:solidFill>
                  <a:schemeClr val="lt1"/>
                </a:solidFill>
                <a:latin typeface="Arial"/>
                <a:ea typeface="Arial"/>
                <a:cs typeface="Arial"/>
                <a:sym typeface="Arial"/>
              </a:rPr>
              <a:t>Incomplete</a:t>
            </a:r>
            <a:br>
              <a:rPr lang="en-GB" sz="1000" b="0" i="0" u="none" strike="noStrike" cap="none" dirty="0">
                <a:solidFill>
                  <a:schemeClr val="lt1"/>
                </a:solidFill>
                <a:latin typeface="Arial"/>
                <a:ea typeface="Arial"/>
                <a:cs typeface="Arial"/>
                <a:sym typeface="Arial"/>
              </a:rPr>
            </a:br>
            <a:r>
              <a:rPr lang="en-GB" sz="1000" b="0" i="0" u="none" strike="noStrike" cap="none" dirty="0">
                <a:solidFill>
                  <a:schemeClr val="lt1"/>
                </a:solidFill>
                <a:latin typeface="Arial"/>
                <a:ea typeface="Arial"/>
                <a:cs typeface="Arial"/>
                <a:sym typeface="Arial"/>
              </a:rPr>
              <a:t>response</a:t>
            </a:r>
            <a:endParaRPr sz="1400" b="0" i="0" u="none" strike="noStrike" cap="none" dirty="0">
              <a:solidFill>
                <a:srgbClr val="000000"/>
              </a:solidFill>
              <a:latin typeface="Arial"/>
              <a:ea typeface="Arial"/>
              <a:cs typeface="Arial"/>
              <a:sym typeface="Arial"/>
            </a:endParaRPr>
          </a:p>
        </p:txBody>
      </p:sp>
      <p:sp>
        <p:nvSpPr>
          <p:cNvPr id="68" name="Google Shape;597;p15">
            <a:extLst>
              <a:ext uri="{FF2B5EF4-FFF2-40B4-BE49-F238E27FC236}">
                <a16:creationId xmlns:a16="http://schemas.microsoft.com/office/drawing/2014/main" id="{96689DD8-2A83-534F-859F-97A9F57E9244}"/>
              </a:ext>
            </a:extLst>
          </p:cNvPr>
          <p:cNvSpPr/>
          <p:nvPr/>
        </p:nvSpPr>
        <p:spPr>
          <a:xfrm>
            <a:off x="7363735" y="4477492"/>
            <a:ext cx="1139600" cy="379026"/>
          </a:xfrm>
          <a:prstGeom prst="roundRect">
            <a:avLst>
              <a:gd name="adj" fmla="val 20978"/>
            </a:avLst>
          </a:prstGeom>
          <a:solidFill>
            <a:srgbClr val="938953"/>
          </a:solidFill>
          <a:ln>
            <a:noFill/>
          </a:ln>
        </p:spPr>
        <p:txBody>
          <a:bodyPr spcFirstLastPara="1" wrap="square" lIns="72000" tIns="45700" rIns="72000" bIns="457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0" i="0" u="none" strike="noStrike" cap="none" dirty="0">
                <a:solidFill>
                  <a:schemeClr val="lt1"/>
                </a:solidFill>
                <a:latin typeface="Arial"/>
                <a:ea typeface="Arial"/>
                <a:cs typeface="Arial"/>
                <a:sym typeface="Arial"/>
              </a:rPr>
              <a:t>Complete</a:t>
            </a:r>
            <a:br>
              <a:rPr lang="en-GB" sz="1000" b="0" i="0" u="none" strike="noStrike" cap="none" dirty="0">
                <a:solidFill>
                  <a:schemeClr val="lt1"/>
                </a:solidFill>
                <a:latin typeface="Arial"/>
                <a:ea typeface="Arial"/>
                <a:cs typeface="Arial"/>
                <a:sym typeface="Arial"/>
              </a:rPr>
            </a:br>
            <a:r>
              <a:rPr lang="en-GB" sz="1000" b="0" i="0" u="none" strike="noStrike" cap="none" dirty="0">
                <a:solidFill>
                  <a:schemeClr val="lt1"/>
                </a:solidFill>
                <a:latin typeface="Arial"/>
                <a:ea typeface="Arial"/>
                <a:cs typeface="Arial"/>
                <a:sym typeface="Arial"/>
              </a:rPr>
              <a:t>response</a:t>
            </a:r>
            <a:endParaRPr sz="1400" b="0" i="0" u="none" strike="noStrike" cap="none" dirty="0">
              <a:solidFill>
                <a:srgbClr val="000000"/>
              </a:solidFill>
              <a:latin typeface="Arial"/>
              <a:ea typeface="Arial"/>
              <a:cs typeface="Arial"/>
              <a:sym typeface="Arial"/>
            </a:endParaRPr>
          </a:p>
        </p:txBody>
      </p:sp>
      <p:sp>
        <p:nvSpPr>
          <p:cNvPr id="69" name="Google Shape;598;p15">
            <a:extLst>
              <a:ext uri="{FF2B5EF4-FFF2-40B4-BE49-F238E27FC236}">
                <a16:creationId xmlns:a16="http://schemas.microsoft.com/office/drawing/2014/main" id="{73984954-3FAA-9846-B341-3AEF81DF4900}"/>
              </a:ext>
            </a:extLst>
          </p:cNvPr>
          <p:cNvSpPr/>
          <p:nvPr/>
        </p:nvSpPr>
        <p:spPr>
          <a:xfrm>
            <a:off x="2810468" y="2555459"/>
            <a:ext cx="138421" cy="349877"/>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70" name="Google Shape;599;p15">
            <a:extLst>
              <a:ext uri="{FF2B5EF4-FFF2-40B4-BE49-F238E27FC236}">
                <a16:creationId xmlns:a16="http://schemas.microsoft.com/office/drawing/2014/main" id="{C8CB5D03-7C06-584A-BFE0-D5417C559C42}"/>
              </a:ext>
            </a:extLst>
          </p:cNvPr>
          <p:cNvSpPr/>
          <p:nvPr/>
        </p:nvSpPr>
        <p:spPr>
          <a:xfrm>
            <a:off x="8623432" y="3480099"/>
            <a:ext cx="1267593" cy="180135"/>
          </a:xfrm>
          <a:prstGeom prst="roundRect">
            <a:avLst>
              <a:gd name="adj" fmla="val 0"/>
            </a:avLst>
          </a:prstGeom>
          <a:solidFill>
            <a:srgbClr val="B8B6B8"/>
          </a:solidFill>
          <a:ln>
            <a:noFill/>
          </a:ln>
        </p:spPr>
        <p:txBody>
          <a:bodyPr spcFirstLastPara="1" wrap="square" lIns="72000" tIns="45700" rIns="72000" bIns="720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Surgery</a:t>
            </a:r>
            <a:endParaRPr sz="1400" b="0" i="0" u="none" strike="noStrike" cap="none" dirty="0">
              <a:solidFill>
                <a:srgbClr val="000000"/>
              </a:solidFill>
              <a:latin typeface="Arial"/>
              <a:ea typeface="Arial"/>
              <a:cs typeface="Arial"/>
              <a:sym typeface="Arial"/>
            </a:endParaRPr>
          </a:p>
        </p:txBody>
      </p:sp>
      <p:cxnSp>
        <p:nvCxnSpPr>
          <p:cNvPr id="71" name="Google Shape;600;p15">
            <a:extLst>
              <a:ext uri="{FF2B5EF4-FFF2-40B4-BE49-F238E27FC236}">
                <a16:creationId xmlns:a16="http://schemas.microsoft.com/office/drawing/2014/main" id="{DBE12B4D-6332-C74C-8B82-D5C550B88E4F}"/>
              </a:ext>
            </a:extLst>
          </p:cNvPr>
          <p:cNvCxnSpPr/>
          <p:nvPr/>
        </p:nvCxnSpPr>
        <p:spPr>
          <a:xfrm rot="10800000">
            <a:off x="9199114" y="3733309"/>
            <a:ext cx="0" cy="669724"/>
          </a:xfrm>
          <a:prstGeom prst="straightConnector1">
            <a:avLst/>
          </a:prstGeom>
          <a:noFill/>
          <a:ln w="12700" cap="flat" cmpd="sng">
            <a:solidFill>
              <a:schemeClr val="dk1"/>
            </a:solidFill>
            <a:prstDash val="solid"/>
            <a:round/>
            <a:headEnd type="none" w="sm" len="sm"/>
            <a:tailEnd type="triangle" w="med" len="med"/>
          </a:ln>
        </p:spPr>
      </p:cxnSp>
      <p:sp>
        <p:nvSpPr>
          <p:cNvPr id="72" name="Google Shape;601;p15">
            <a:extLst>
              <a:ext uri="{FF2B5EF4-FFF2-40B4-BE49-F238E27FC236}">
                <a16:creationId xmlns:a16="http://schemas.microsoft.com/office/drawing/2014/main" id="{59A1341B-30C7-9E47-A58E-D80A301B20CD}"/>
              </a:ext>
            </a:extLst>
          </p:cNvPr>
          <p:cNvSpPr/>
          <p:nvPr/>
        </p:nvSpPr>
        <p:spPr>
          <a:xfrm>
            <a:off x="8623432" y="4477492"/>
            <a:ext cx="1139600" cy="379026"/>
          </a:xfrm>
          <a:prstGeom prst="roundRect">
            <a:avLst>
              <a:gd name="adj" fmla="val 20978"/>
            </a:avLst>
          </a:prstGeom>
          <a:solidFill>
            <a:schemeClr val="lt1"/>
          </a:solidFill>
          <a:ln w="19050" cap="flat" cmpd="sng">
            <a:solidFill>
              <a:srgbClr val="938953"/>
            </a:solidFill>
            <a:prstDash val="solid"/>
            <a:round/>
            <a:headEnd type="none" w="sm" len="sm"/>
            <a:tailEnd type="none" w="sm" len="sm"/>
          </a:ln>
        </p:spPr>
        <p:txBody>
          <a:bodyPr spcFirstLastPara="1" wrap="square" lIns="72000" tIns="45700" rIns="72000" bIns="45700"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GB" sz="1000" b="0" i="0" u="none" strike="noStrike" cap="none" dirty="0">
                <a:solidFill>
                  <a:srgbClr val="938953"/>
                </a:solidFill>
                <a:latin typeface="Arial"/>
                <a:ea typeface="Arial"/>
                <a:cs typeface="Arial"/>
                <a:sym typeface="Arial"/>
              </a:rPr>
              <a:t>Non-operative</a:t>
            </a:r>
            <a:br>
              <a:rPr lang="en-GB" sz="1000" b="0" i="0" u="none" strike="noStrike" cap="none" dirty="0">
                <a:solidFill>
                  <a:srgbClr val="938953"/>
                </a:solidFill>
                <a:latin typeface="Arial"/>
                <a:ea typeface="Arial"/>
                <a:cs typeface="Arial"/>
                <a:sym typeface="Arial"/>
              </a:rPr>
            </a:br>
            <a:r>
              <a:rPr lang="en-GB" sz="1000" b="0" i="0" u="none" strike="noStrike" cap="none" dirty="0">
                <a:solidFill>
                  <a:srgbClr val="938953"/>
                </a:solidFill>
                <a:latin typeface="Arial"/>
                <a:ea typeface="Arial"/>
                <a:cs typeface="Arial"/>
                <a:sym typeface="Arial"/>
              </a:rPr>
              <a:t>management</a:t>
            </a:r>
            <a:endParaRPr sz="1400" b="0" i="0" u="none" strike="noStrike" cap="none" dirty="0">
              <a:solidFill>
                <a:srgbClr val="000000"/>
              </a:solidFill>
              <a:latin typeface="Arial"/>
              <a:ea typeface="Arial"/>
              <a:cs typeface="Arial"/>
              <a:sym typeface="Arial"/>
            </a:endParaRPr>
          </a:p>
        </p:txBody>
      </p:sp>
      <p:sp>
        <p:nvSpPr>
          <p:cNvPr id="73" name="Google Shape;602;p15">
            <a:extLst>
              <a:ext uri="{FF2B5EF4-FFF2-40B4-BE49-F238E27FC236}">
                <a16:creationId xmlns:a16="http://schemas.microsoft.com/office/drawing/2014/main" id="{FCC12723-3B74-344F-A696-4753B6704C4C}"/>
              </a:ext>
            </a:extLst>
          </p:cNvPr>
          <p:cNvSpPr txBox="1"/>
          <p:nvPr/>
        </p:nvSpPr>
        <p:spPr>
          <a:xfrm>
            <a:off x="10177197" y="3431693"/>
            <a:ext cx="724431" cy="339162"/>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1100"/>
              <a:buFont typeface="Arial"/>
              <a:buNone/>
            </a:pPr>
            <a:r>
              <a:rPr lang="en-GB" sz="1100" b="1" i="0" u="none" strike="noStrike" cap="none" dirty="0">
                <a:solidFill>
                  <a:srgbClr val="456172"/>
                </a:solidFill>
                <a:latin typeface="Arial"/>
                <a:ea typeface="Arial"/>
                <a:cs typeface="Arial"/>
                <a:sym typeface="Arial"/>
              </a:rPr>
              <a:t>Standard </a:t>
            </a:r>
            <a:br>
              <a:rPr lang="en-GB" sz="1100" b="1" i="0" u="none" strike="noStrike" cap="none" dirty="0">
                <a:solidFill>
                  <a:srgbClr val="456172"/>
                </a:solidFill>
                <a:latin typeface="Arial"/>
                <a:ea typeface="Arial"/>
                <a:cs typeface="Arial"/>
                <a:sym typeface="Arial"/>
              </a:rPr>
            </a:br>
            <a:r>
              <a:rPr lang="en-GB" sz="1100" b="1" i="0" u="none" strike="noStrike" cap="none" dirty="0">
                <a:solidFill>
                  <a:srgbClr val="456172"/>
                </a:solidFill>
                <a:latin typeface="Arial"/>
                <a:ea typeface="Arial"/>
                <a:cs typeface="Arial"/>
                <a:sym typeface="Arial"/>
              </a:rPr>
              <a:t>follow up</a:t>
            </a:r>
            <a:endParaRPr sz="1400" b="0" i="0" u="none" strike="noStrike" cap="none" dirty="0">
              <a:solidFill>
                <a:srgbClr val="000000"/>
              </a:solidFill>
              <a:latin typeface="Arial"/>
              <a:ea typeface="Arial"/>
              <a:cs typeface="Arial"/>
              <a:sym typeface="Arial"/>
            </a:endParaRPr>
          </a:p>
        </p:txBody>
      </p:sp>
      <p:sp>
        <p:nvSpPr>
          <p:cNvPr id="74" name="Google Shape;603;p15">
            <a:extLst>
              <a:ext uri="{FF2B5EF4-FFF2-40B4-BE49-F238E27FC236}">
                <a16:creationId xmlns:a16="http://schemas.microsoft.com/office/drawing/2014/main" id="{737BC009-019F-604E-B61F-CB931D1E8021}"/>
              </a:ext>
            </a:extLst>
          </p:cNvPr>
          <p:cNvSpPr txBox="1"/>
          <p:nvPr/>
        </p:nvSpPr>
        <p:spPr>
          <a:xfrm>
            <a:off x="10177197" y="4493771"/>
            <a:ext cx="747628" cy="339162"/>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1100"/>
              <a:buFont typeface="Arial"/>
              <a:buNone/>
            </a:pPr>
            <a:r>
              <a:rPr lang="en-GB" sz="1100" b="1" i="0" u="none" strike="noStrike" cap="none" dirty="0">
                <a:solidFill>
                  <a:srgbClr val="938953"/>
                </a:solidFill>
                <a:latin typeface="Arial"/>
                <a:ea typeface="Arial"/>
                <a:cs typeface="Arial"/>
                <a:sym typeface="Arial"/>
              </a:rPr>
              <a:t>Intensive</a:t>
            </a:r>
            <a:br>
              <a:rPr lang="en-GB" sz="1100" b="1" i="0" u="none" strike="noStrike" cap="none" dirty="0">
                <a:solidFill>
                  <a:srgbClr val="938953"/>
                </a:solidFill>
                <a:latin typeface="Arial"/>
                <a:ea typeface="Arial"/>
                <a:cs typeface="Arial"/>
                <a:sym typeface="Arial"/>
              </a:rPr>
            </a:br>
            <a:r>
              <a:rPr lang="en-GB" sz="1100" b="1" i="0" u="none" strike="noStrike" cap="none" dirty="0">
                <a:solidFill>
                  <a:srgbClr val="938953"/>
                </a:solidFill>
                <a:latin typeface="Arial"/>
                <a:ea typeface="Arial"/>
                <a:cs typeface="Arial"/>
                <a:sym typeface="Arial"/>
              </a:rPr>
              <a:t>follow up*</a:t>
            </a:r>
            <a:endParaRPr sz="1400" b="0" i="0" u="none" strike="noStrike" cap="none" dirty="0">
              <a:solidFill>
                <a:srgbClr val="000000"/>
              </a:solidFill>
              <a:latin typeface="Arial"/>
              <a:ea typeface="Arial"/>
              <a:cs typeface="Arial"/>
              <a:sym typeface="Arial"/>
            </a:endParaRPr>
          </a:p>
        </p:txBody>
      </p:sp>
      <p:sp>
        <p:nvSpPr>
          <p:cNvPr id="75" name="Google Shape;604;p15">
            <a:extLst>
              <a:ext uri="{FF2B5EF4-FFF2-40B4-BE49-F238E27FC236}">
                <a16:creationId xmlns:a16="http://schemas.microsoft.com/office/drawing/2014/main" id="{660F1CA6-5FBD-F643-90EF-63D3090C705D}"/>
              </a:ext>
            </a:extLst>
          </p:cNvPr>
          <p:cNvSpPr txBox="1"/>
          <p:nvPr/>
        </p:nvSpPr>
        <p:spPr>
          <a:xfrm>
            <a:off x="1032218" y="4723950"/>
            <a:ext cx="78510" cy="21583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0"/>
              </a:spcAft>
              <a:buClr>
                <a:srgbClr val="000000"/>
              </a:buClr>
              <a:buSzPts val="1400"/>
              <a:buFont typeface="Arial"/>
              <a:buNone/>
            </a:pPr>
            <a:r>
              <a:rPr lang="en-GB" sz="1400" b="1" i="0" u="none" strike="noStrike" cap="none" dirty="0">
                <a:solidFill>
                  <a:srgbClr val="938953"/>
                </a:solidFill>
                <a:latin typeface="Arial"/>
                <a:ea typeface="Arial"/>
                <a:cs typeface="Arial"/>
                <a:sym typeface="Arial"/>
              </a:rPr>
              <a:t>*</a:t>
            </a:r>
            <a:endParaRPr sz="1400" b="0" i="0" u="none" strike="noStrike" cap="none" dirty="0">
              <a:solidFill>
                <a:srgbClr val="000000"/>
              </a:solidFill>
              <a:latin typeface="Arial"/>
              <a:ea typeface="Arial"/>
              <a:cs typeface="Arial"/>
              <a:sym typeface="Arial"/>
            </a:endParaRPr>
          </a:p>
        </p:txBody>
      </p:sp>
      <p:sp>
        <p:nvSpPr>
          <p:cNvPr id="4" name="Title 1">
            <a:extLst>
              <a:ext uri="{FF2B5EF4-FFF2-40B4-BE49-F238E27FC236}">
                <a16:creationId xmlns:a16="http://schemas.microsoft.com/office/drawing/2014/main" id="{FD6F4FDA-2723-B6C3-D656-C2F9526B7761}"/>
              </a:ext>
            </a:extLst>
          </p:cNvPr>
          <p:cNvSpPr>
            <a:spLocks noGrp="1"/>
          </p:cNvSpPr>
          <p:nvPr>
            <p:ph type="title"/>
          </p:nvPr>
        </p:nvSpPr>
        <p:spPr/>
        <p:txBody>
          <a:bodyPr>
            <a:normAutofit/>
          </a:bodyPr>
          <a:lstStyle/>
          <a:p>
            <a:r>
              <a:rPr lang="en-GB" cap="none" dirty="0"/>
              <a:t>d</a:t>
            </a:r>
            <a:r>
              <a:rPr lang="en-GB" dirty="0"/>
              <a:t>MMR and MSI in Localised Gastroesophageal adenocarcinoma</a:t>
            </a:r>
          </a:p>
        </p:txBody>
      </p:sp>
    </p:spTree>
    <p:extLst>
      <p:ext uri="{BB962C8B-B14F-4D97-AF65-F5344CB8AC3E}">
        <p14:creationId xmlns:p14="http://schemas.microsoft.com/office/powerpoint/2010/main" val="347135630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cap="none" dirty="0"/>
              <a:t>d</a:t>
            </a:r>
            <a:r>
              <a:rPr lang="en-GB" dirty="0"/>
              <a:t>MMR and MSI in Localised GEA</a:t>
            </a:r>
          </a:p>
        </p:txBody>
      </p:sp>
      <p:graphicFrame>
        <p:nvGraphicFramePr>
          <p:cNvPr id="99" name="Content Placeholder 98">
            <a:extLst>
              <a:ext uri="{FF2B5EF4-FFF2-40B4-BE49-F238E27FC236}">
                <a16:creationId xmlns:a16="http://schemas.microsoft.com/office/drawing/2014/main" id="{84DAC27A-47EC-D54C-B0F0-1F2C74DCBC51}"/>
              </a:ext>
            </a:extLst>
          </p:cNvPr>
          <p:cNvGraphicFramePr>
            <a:graphicFrameLocks noGrp="1"/>
          </p:cNvGraphicFramePr>
          <p:nvPr>
            <p:ph sz="quarter" idx="14"/>
            <p:extLst>
              <p:ext uri="{D42A27DB-BD31-4B8C-83A1-F6EECF244321}">
                <p14:modId xmlns:p14="http://schemas.microsoft.com/office/powerpoint/2010/main" val="3051512737"/>
              </p:ext>
            </p:extLst>
          </p:nvPr>
        </p:nvGraphicFramePr>
        <p:xfrm>
          <a:off x="620713" y="1198998"/>
          <a:ext cx="5004074" cy="4956048"/>
        </p:xfrm>
        <a:graphic>
          <a:graphicData uri="http://schemas.openxmlformats.org/drawingml/2006/table">
            <a:tbl>
              <a:tblPr firstRow="1" bandRow="1">
                <a:tableStyleId>{5C22544A-7EE6-4342-B048-85BDC9FD1C3A}</a:tableStyleId>
              </a:tblPr>
              <a:tblGrid>
                <a:gridCol w="3243039">
                  <a:extLst>
                    <a:ext uri="{9D8B030D-6E8A-4147-A177-3AD203B41FA5}">
                      <a16:colId xmlns:a16="http://schemas.microsoft.com/office/drawing/2014/main" val="3482472191"/>
                    </a:ext>
                  </a:extLst>
                </a:gridCol>
                <a:gridCol w="1761035">
                  <a:extLst>
                    <a:ext uri="{9D8B030D-6E8A-4147-A177-3AD203B41FA5}">
                      <a16:colId xmlns:a16="http://schemas.microsoft.com/office/drawing/2014/main" val="3715136761"/>
                    </a:ext>
                  </a:extLst>
                </a:gridCol>
              </a:tblGrid>
              <a:tr h="243593">
                <a:tc>
                  <a:txBody>
                    <a:bodyPr/>
                    <a:lstStyle/>
                    <a:p>
                      <a:pPr>
                        <a:lnSpc>
                          <a:spcPct val="90000"/>
                        </a:lnSpc>
                      </a:pPr>
                      <a:r>
                        <a:rPr lang="en-GB" sz="1400" dirty="0">
                          <a:latin typeface="Arial" panose="020B0604020202020204" pitchFamily="34" charset="0"/>
                          <a:cs typeface="Arial" panose="020B0604020202020204" pitchFamily="34" charset="0"/>
                        </a:rPr>
                        <a:t>Characteristics</a:t>
                      </a:r>
                    </a:p>
                  </a:txBody>
                  <a:tcPr/>
                </a:tc>
                <a:tc>
                  <a:txBody>
                    <a:bodyPr/>
                    <a:lstStyle/>
                    <a:p>
                      <a:pPr algn="ctr">
                        <a:lnSpc>
                          <a:spcPct val="90000"/>
                        </a:lnSpc>
                      </a:pPr>
                      <a:r>
                        <a:rPr lang="en-GB" sz="1400" dirty="0">
                          <a:latin typeface="Arial" panose="020B0604020202020204" pitchFamily="34" charset="0"/>
                          <a:cs typeface="Arial" panose="020B0604020202020204" pitchFamily="34" charset="0"/>
                        </a:rPr>
                        <a:t>N=18 (%)</a:t>
                      </a:r>
                    </a:p>
                  </a:txBody>
                  <a:tcPr/>
                </a:tc>
                <a:extLst>
                  <a:ext uri="{0D108BD9-81ED-4DB2-BD59-A6C34878D82A}">
                    <a16:rowId xmlns:a16="http://schemas.microsoft.com/office/drawing/2014/main" val="1370637098"/>
                  </a:ext>
                </a:extLst>
              </a:tr>
              <a:tr h="243593">
                <a:tc>
                  <a:txBody>
                    <a:bodyPr/>
                    <a:lstStyle/>
                    <a:p>
                      <a:pPr>
                        <a:lnSpc>
                          <a:spcPct val="90000"/>
                        </a:lnSpc>
                      </a:pPr>
                      <a:r>
                        <a:rPr lang="en-GB" sz="1400" b="1" dirty="0">
                          <a:latin typeface="Arial" panose="020B0604020202020204" pitchFamily="34" charset="0"/>
                          <a:cs typeface="Arial" panose="020B0604020202020204" pitchFamily="34" charset="0"/>
                        </a:rPr>
                        <a:t>Age, years: </a:t>
                      </a:r>
                      <a:r>
                        <a:rPr lang="en-GB" sz="1400" dirty="0">
                          <a:latin typeface="Arial" panose="020B0604020202020204" pitchFamily="34" charset="0"/>
                          <a:cs typeface="Arial" panose="020B0604020202020204" pitchFamily="34" charset="0"/>
                        </a:rPr>
                        <a:t>median (IQR)</a:t>
                      </a:r>
                    </a:p>
                  </a:txBody>
                  <a:tcPr/>
                </a:tc>
                <a:tc>
                  <a:txBody>
                    <a:bodyPr/>
                    <a:lstStyle/>
                    <a:p>
                      <a:pPr algn="ctr">
                        <a:lnSpc>
                          <a:spcPct val="90000"/>
                        </a:lnSpc>
                      </a:pPr>
                      <a:r>
                        <a:rPr lang="en-GB" sz="1400" dirty="0">
                          <a:latin typeface="Arial" panose="020B0604020202020204" pitchFamily="34" charset="0"/>
                          <a:cs typeface="Arial" panose="020B0604020202020204" pitchFamily="34" charset="0"/>
                        </a:rPr>
                        <a:t>71.5 (65-80)</a:t>
                      </a:r>
                    </a:p>
                  </a:txBody>
                  <a:tcPr/>
                </a:tc>
                <a:extLst>
                  <a:ext uri="{0D108BD9-81ED-4DB2-BD59-A6C34878D82A}">
                    <a16:rowId xmlns:a16="http://schemas.microsoft.com/office/drawing/2014/main" val="416279261"/>
                  </a:ext>
                </a:extLst>
              </a:tr>
              <a:tr h="492524">
                <a:tc>
                  <a:txBody>
                    <a:bodyPr/>
                    <a:lstStyle/>
                    <a:p>
                      <a:pPr>
                        <a:lnSpc>
                          <a:spcPct val="90000"/>
                        </a:lnSpc>
                      </a:pPr>
                      <a:r>
                        <a:rPr lang="en-GB" sz="1400" b="1" dirty="0">
                          <a:latin typeface="Arial" panose="020B0604020202020204" pitchFamily="34" charset="0"/>
                          <a:cs typeface="Arial" panose="020B0604020202020204" pitchFamily="34" charset="0"/>
                        </a:rPr>
                        <a:t>Sex</a:t>
                      </a:r>
                    </a:p>
                    <a:p>
                      <a:pPr marL="0" indent="184150">
                        <a:lnSpc>
                          <a:spcPct val="90000"/>
                        </a:lnSpc>
                        <a:tabLst/>
                      </a:pPr>
                      <a:r>
                        <a:rPr lang="en-GB" sz="1400" dirty="0">
                          <a:latin typeface="Arial" panose="020B0604020202020204" pitchFamily="34" charset="0"/>
                          <a:cs typeface="Arial" panose="020B0604020202020204" pitchFamily="34" charset="0"/>
                        </a:rPr>
                        <a:t>Male</a:t>
                      </a:r>
                    </a:p>
                    <a:p>
                      <a:pPr marL="0" indent="184150">
                        <a:lnSpc>
                          <a:spcPct val="90000"/>
                        </a:lnSpc>
                        <a:tabLst/>
                      </a:pPr>
                      <a:r>
                        <a:rPr lang="en-GB" sz="1400" dirty="0">
                          <a:latin typeface="Arial" panose="020B0604020202020204" pitchFamily="34" charset="0"/>
                          <a:cs typeface="Arial" panose="020B0604020202020204" pitchFamily="34" charset="0"/>
                        </a:rPr>
                        <a:t>Female</a:t>
                      </a:r>
                    </a:p>
                  </a:txBody>
                  <a:tcPr/>
                </a:tc>
                <a:tc>
                  <a:txBody>
                    <a:bodyPr/>
                    <a:lstStyle/>
                    <a:p>
                      <a:pPr algn="ctr">
                        <a:lnSpc>
                          <a:spcPct val="90000"/>
                        </a:lnSpc>
                      </a:pP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12 (67)</a:t>
                      </a: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6 (33)</a:t>
                      </a:r>
                    </a:p>
                  </a:txBody>
                  <a:tcPr/>
                </a:tc>
                <a:extLst>
                  <a:ext uri="{0D108BD9-81ED-4DB2-BD59-A6C34878D82A}">
                    <a16:rowId xmlns:a16="http://schemas.microsoft.com/office/drawing/2014/main" val="1993753802"/>
                  </a:ext>
                </a:extLst>
              </a:tr>
              <a:tr h="492524">
                <a:tc>
                  <a:txBody>
                    <a:bodyPr/>
                    <a:lstStyle/>
                    <a:p>
                      <a:pPr marL="0" indent="7938">
                        <a:lnSpc>
                          <a:spcPct val="90000"/>
                        </a:lnSpc>
                        <a:tabLst/>
                      </a:pPr>
                      <a:r>
                        <a:rPr lang="en-GB" sz="1400" b="1" dirty="0">
                          <a:latin typeface="Arial" panose="020B0604020202020204" pitchFamily="34" charset="0"/>
                          <a:cs typeface="Arial" panose="020B0604020202020204" pitchFamily="34" charset="0"/>
                        </a:rPr>
                        <a:t>ECOG PS</a:t>
                      </a:r>
                    </a:p>
                    <a:p>
                      <a:pPr marL="0" indent="95250">
                        <a:lnSpc>
                          <a:spcPct val="90000"/>
                        </a:lnSpc>
                        <a:tabLst/>
                      </a:pPr>
                      <a:r>
                        <a:rPr lang="en-GB" sz="1400" dirty="0">
                          <a:latin typeface="Arial" panose="020B0604020202020204" pitchFamily="34" charset="0"/>
                          <a:cs typeface="Arial" panose="020B0604020202020204" pitchFamily="34" charset="0"/>
                        </a:rPr>
                        <a:t>0</a:t>
                      </a:r>
                    </a:p>
                    <a:p>
                      <a:pPr marL="0" indent="95250">
                        <a:lnSpc>
                          <a:spcPct val="90000"/>
                        </a:lnSpc>
                        <a:tabLst/>
                      </a:pPr>
                      <a:r>
                        <a:rPr lang="en-GB" sz="1400" dirty="0">
                          <a:latin typeface="Arial" panose="020B0604020202020204" pitchFamily="34" charset="0"/>
                          <a:cs typeface="Arial" panose="020B0604020202020204" pitchFamily="34" charset="0"/>
                        </a:rPr>
                        <a:t>1</a:t>
                      </a:r>
                    </a:p>
                  </a:txBody>
                  <a:tcPr/>
                </a:tc>
                <a:tc>
                  <a:txBody>
                    <a:bodyPr/>
                    <a:lstStyle/>
                    <a:p>
                      <a:pPr algn="ctr">
                        <a:lnSpc>
                          <a:spcPct val="90000"/>
                        </a:lnSpc>
                      </a:pP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12 (67)</a:t>
                      </a:r>
                    </a:p>
                    <a:p>
                      <a:pPr algn="ctr">
                        <a:lnSpc>
                          <a:spcPct val="90000"/>
                        </a:lnSpc>
                      </a:pPr>
                      <a:r>
                        <a:rPr lang="en-GB" sz="1400" dirty="0">
                          <a:latin typeface="Arial" panose="020B0604020202020204" pitchFamily="34" charset="0"/>
                          <a:cs typeface="Arial" panose="020B0604020202020204" pitchFamily="34" charset="0"/>
                        </a:rPr>
                        <a:t>6 (33)</a:t>
                      </a:r>
                    </a:p>
                  </a:txBody>
                  <a:tcPr/>
                </a:tc>
                <a:extLst>
                  <a:ext uri="{0D108BD9-81ED-4DB2-BD59-A6C34878D82A}">
                    <a16:rowId xmlns:a16="http://schemas.microsoft.com/office/drawing/2014/main" val="1335005552"/>
                  </a:ext>
                </a:extLst>
              </a:tr>
              <a:tr h="636678">
                <a:tc>
                  <a:txBody>
                    <a:bodyPr/>
                    <a:lstStyle/>
                    <a:p>
                      <a:pPr marL="0" indent="7938">
                        <a:lnSpc>
                          <a:spcPct val="90000"/>
                        </a:lnSpc>
                        <a:tabLst/>
                      </a:pPr>
                      <a:r>
                        <a:rPr lang="en-GB" sz="1400" b="1" dirty="0">
                          <a:latin typeface="Arial" panose="020B0604020202020204" pitchFamily="34" charset="0"/>
                          <a:cs typeface="Arial" panose="020B0604020202020204" pitchFamily="34" charset="0"/>
                        </a:rPr>
                        <a:t>Primary site</a:t>
                      </a:r>
                    </a:p>
                    <a:p>
                      <a:pPr marL="0" indent="184150">
                        <a:lnSpc>
                          <a:spcPct val="90000"/>
                        </a:lnSpc>
                        <a:tabLst/>
                      </a:pPr>
                      <a:r>
                        <a:rPr lang="en-GB" sz="1400" dirty="0">
                          <a:latin typeface="Arial" panose="020B0604020202020204" pitchFamily="34" charset="0"/>
                          <a:cs typeface="Arial" panose="020B0604020202020204" pitchFamily="34" charset="0"/>
                        </a:rPr>
                        <a:t>Gastric</a:t>
                      </a:r>
                    </a:p>
                    <a:p>
                      <a:pPr marL="0" indent="184150">
                        <a:lnSpc>
                          <a:spcPct val="90000"/>
                        </a:lnSpc>
                        <a:tabLst/>
                      </a:pPr>
                      <a:r>
                        <a:rPr lang="en-GB" sz="1400" dirty="0">
                          <a:latin typeface="Arial" panose="020B0604020202020204" pitchFamily="34" charset="0"/>
                          <a:cs typeface="Arial" panose="020B0604020202020204" pitchFamily="34" charset="0"/>
                        </a:rPr>
                        <a:t>Gastroesophageal junction</a:t>
                      </a:r>
                    </a:p>
                  </a:txBody>
                  <a:tcPr/>
                </a:tc>
                <a:tc>
                  <a:txBody>
                    <a:bodyPr/>
                    <a:lstStyle/>
                    <a:p>
                      <a:pPr algn="ctr">
                        <a:lnSpc>
                          <a:spcPct val="90000"/>
                        </a:lnSpc>
                      </a:pP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14 (78)</a:t>
                      </a:r>
                    </a:p>
                    <a:p>
                      <a:pPr algn="ctr">
                        <a:lnSpc>
                          <a:spcPct val="90000"/>
                        </a:lnSpc>
                      </a:pPr>
                      <a:r>
                        <a:rPr lang="en-GB" sz="1400" dirty="0">
                          <a:latin typeface="Arial" panose="020B0604020202020204" pitchFamily="34" charset="0"/>
                          <a:cs typeface="Arial" panose="020B0604020202020204" pitchFamily="34" charset="0"/>
                        </a:rPr>
                        <a:t>2 (22)</a:t>
                      </a:r>
                    </a:p>
                  </a:txBody>
                  <a:tcPr/>
                </a:tc>
                <a:extLst>
                  <a:ext uri="{0D108BD9-81ED-4DB2-BD59-A6C34878D82A}">
                    <a16:rowId xmlns:a16="http://schemas.microsoft.com/office/drawing/2014/main" val="3739805179"/>
                  </a:ext>
                </a:extLst>
              </a:tr>
              <a:tr h="636678">
                <a:tc>
                  <a:txBody>
                    <a:bodyPr/>
                    <a:lstStyle/>
                    <a:p>
                      <a:pPr marL="0" indent="7938">
                        <a:lnSpc>
                          <a:spcPct val="90000"/>
                        </a:lnSpc>
                        <a:tabLst/>
                      </a:pPr>
                      <a:r>
                        <a:rPr lang="en-GB" sz="1400" b="1" dirty="0">
                          <a:latin typeface="Arial" panose="020B0604020202020204" pitchFamily="34" charset="0"/>
                          <a:cs typeface="Arial" panose="020B0604020202020204" pitchFamily="34" charset="0"/>
                        </a:rPr>
                        <a:t>T stage</a:t>
                      </a:r>
                    </a:p>
                    <a:p>
                      <a:pPr marL="0" indent="184150">
                        <a:lnSpc>
                          <a:spcPct val="90000"/>
                        </a:lnSpc>
                        <a:tabLst/>
                      </a:pPr>
                      <a:r>
                        <a:rPr lang="en-GB" sz="1400" dirty="0">
                          <a:latin typeface="Arial" panose="020B0604020202020204" pitchFamily="34" charset="0"/>
                          <a:cs typeface="Arial" panose="020B0604020202020204" pitchFamily="34" charset="0"/>
                        </a:rPr>
                        <a:t>T2</a:t>
                      </a:r>
                    </a:p>
                    <a:p>
                      <a:pPr marL="0" indent="184150">
                        <a:lnSpc>
                          <a:spcPct val="90000"/>
                        </a:lnSpc>
                        <a:tabLst/>
                      </a:pPr>
                      <a:r>
                        <a:rPr lang="en-GB" sz="1400" dirty="0">
                          <a:latin typeface="Arial" panose="020B0604020202020204" pitchFamily="34" charset="0"/>
                          <a:cs typeface="Arial" panose="020B0604020202020204" pitchFamily="34" charset="0"/>
                        </a:rPr>
                        <a:t>T3</a:t>
                      </a:r>
                    </a:p>
                    <a:p>
                      <a:pPr marL="0" indent="184150">
                        <a:lnSpc>
                          <a:spcPct val="90000"/>
                        </a:lnSpc>
                        <a:tabLst/>
                      </a:pPr>
                      <a:r>
                        <a:rPr lang="en-GB" sz="1400" dirty="0">
                          <a:latin typeface="Arial" panose="020B0604020202020204" pitchFamily="34" charset="0"/>
                          <a:cs typeface="Arial" panose="020B0604020202020204" pitchFamily="34" charset="0"/>
                        </a:rPr>
                        <a:t>T4</a:t>
                      </a:r>
                    </a:p>
                  </a:txBody>
                  <a:tcPr/>
                </a:tc>
                <a:tc>
                  <a:txBody>
                    <a:bodyPr/>
                    <a:lstStyle/>
                    <a:p>
                      <a:pPr algn="ctr">
                        <a:lnSpc>
                          <a:spcPct val="90000"/>
                        </a:lnSpc>
                      </a:pP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1 (5)</a:t>
                      </a: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10 (56)</a:t>
                      </a: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7 (39)</a:t>
                      </a:r>
                    </a:p>
                  </a:txBody>
                  <a:tcPr/>
                </a:tc>
                <a:extLst>
                  <a:ext uri="{0D108BD9-81ED-4DB2-BD59-A6C34878D82A}">
                    <a16:rowId xmlns:a16="http://schemas.microsoft.com/office/drawing/2014/main" val="418564869"/>
                  </a:ext>
                </a:extLst>
              </a:tr>
              <a:tr h="636678">
                <a:tc>
                  <a:txBody>
                    <a:bodyPr/>
                    <a:lstStyle/>
                    <a:p>
                      <a:pPr marL="0" indent="7938">
                        <a:lnSpc>
                          <a:spcPct val="90000"/>
                        </a:lnSpc>
                        <a:tabLst/>
                      </a:pPr>
                      <a:r>
                        <a:rPr lang="en-GB" sz="1400" b="1" dirty="0">
                          <a:latin typeface="Arial" panose="020B0604020202020204" pitchFamily="34" charset="0"/>
                          <a:cs typeface="Arial" panose="020B0604020202020204" pitchFamily="34" charset="0"/>
                        </a:rPr>
                        <a:t>N stage</a:t>
                      </a:r>
                    </a:p>
                    <a:p>
                      <a:pPr marL="0" indent="184150">
                        <a:lnSpc>
                          <a:spcPct val="90000"/>
                        </a:lnSpc>
                        <a:tabLst/>
                      </a:pPr>
                      <a:r>
                        <a:rPr lang="en-GB" sz="1400" dirty="0">
                          <a:latin typeface="Arial" panose="020B0604020202020204" pitchFamily="34" charset="0"/>
                          <a:cs typeface="Arial" panose="020B0604020202020204" pitchFamily="34" charset="0"/>
                        </a:rPr>
                        <a:t>N0</a:t>
                      </a:r>
                    </a:p>
                    <a:p>
                      <a:pPr marL="0" indent="184150">
                        <a:lnSpc>
                          <a:spcPct val="90000"/>
                        </a:lnSpc>
                        <a:tabLst/>
                      </a:pPr>
                      <a:r>
                        <a:rPr lang="en-GB" sz="1400" dirty="0">
                          <a:latin typeface="Arial" panose="020B0604020202020204" pitchFamily="34" charset="0"/>
                          <a:cs typeface="Arial" panose="020B0604020202020204" pitchFamily="34" charset="0"/>
                        </a:rPr>
                        <a:t>N1</a:t>
                      </a:r>
                    </a:p>
                    <a:p>
                      <a:pPr marL="0" indent="184150">
                        <a:lnSpc>
                          <a:spcPct val="90000"/>
                        </a:lnSpc>
                        <a:tabLst/>
                      </a:pPr>
                      <a:r>
                        <a:rPr lang="en-GB" sz="1400" dirty="0">
                          <a:latin typeface="Arial" panose="020B0604020202020204" pitchFamily="34" charset="0"/>
                          <a:cs typeface="Arial" panose="020B0604020202020204" pitchFamily="34" charset="0"/>
                        </a:rPr>
                        <a:t>N2</a:t>
                      </a:r>
                    </a:p>
                  </a:txBody>
                  <a:tcPr/>
                </a:tc>
                <a:tc>
                  <a:txBody>
                    <a:bodyPr/>
                    <a:lstStyle/>
                    <a:p>
                      <a:pPr algn="ctr">
                        <a:lnSpc>
                          <a:spcPct val="90000"/>
                        </a:lnSpc>
                      </a:pP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3 (17)</a:t>
                      </a:r>
                    </a:p>
                    <a:p>
                      <a:pPr algn="ctr">
                        <a:lnSpc>
                          <a:spcPct val="90000"/>
                        </a:lnSpc>
                      </a:pPr>
                      <a:r>
                        <a:rPr lang="en-GB" sz="1400" dirty="0">
                          <a:latin typeface="Arial" panose="020B0604020202020204" pitchFamily="34" charset="0"/>
                          <a:cs typeface="Arial" panose="020B0604020202020204" pitchFamily="34" charset="0"/>
                        </a:rPr>
                        <a:t>6 (33)</a:t>
                      </a: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9 (50)</a:t>
                      </a:r>
                    </a:p>
                  </a:txBody>
                  <a:tcPr/>
                </a:tc>
                <a:extLst>
                  <a:ext uri="{0D108BD9-81ED-4DB2-BD59-A6C34878D82A}">
                    <a16:rowId xmlns:a16="http://schemas.microsoft.com/office/drawing/2014/main" val="3131130218"/>
                  </a:ext>
                </a:extLst>
              </a:tr>
              <a:tr h="492524">
                <a:tc>
                  <a:txBody>
                    <a:bodyPr/>
                    <a:lstStyle/>
                    <a:p>
                      <a:pPr marL="0" indent="7938">
                        <a:lnSpc>
                          <a:spcPct val="90000"/>
                        </a:lnSpc>
                        <a:tabLst/>
                      </a:pPr>
                      <a:r>
                        <a:rPr lang="en-GB" sz="1400" b="1" dirty="0">
                          <a:latin typeface="Arial" panose="020B0604020202020204" pitchFamily="34" charset="0"/>
                          <a:cs typeface="Arial" panose="020B0604020202020204" pitchFamily="34" charset="0"/>
                        </a:rPr>
                        <a:t>N bulky</a:t>
                      </a:r>
                    </a:p>
                    <a:p>
                      <a:pPr marL="0" indent="184150">
                        <a:lnSpc>
                          <a:spcPct val="90000"/>
                        </a:lnSpc>
                        <a:tabLst/>
                      </a:pPr>
                      <a:r>
                        <a:rPr lang="en-GB" sz="1400" dirty="0">
                          <a:latin typeface="Arial" panose="020B0604020202020204" pitchFamily="34" charset="0"/>
                          <a:cs typeface="Arial" panose="020B0604020202020204" pitchFamily="34" charset="0"/>
                        </a:rPr>
                        <a:t>Yes</a:t>
                      </a:r>
                    </a:p>
                    <a:p>
                      <a:pPr marL="0" indent="184150">
                        <a:lnSpc>
                          <a:spcPct val="90000"/>
                        </a:lnSpc>
                        <a:tabLst/>
                      </a:pPr>
                      <a:r>
                        <a:rPr lang="en-GB" sz="1400" dirty="0">
                          <a:latin typeface="Arial" panose="020B0604020202020204" pitchFamily="34" charset="0"/>
                          <a:cs typeface="Arial" panose="020B0604020202020204" pitchFamily="34" charset="0"/>
                        </a:rPr>
                        <a:t>No</a:t>
                      </a:r>
                    </a:p>
                  </a:txBody>
                  <a:tcPr/>
                </a:tc>
                <a:tc>
                  <a:txBody>
                    <a:bodyPr/>
                    <a:lstStyle/>
                    <a:p>
                      <a:pPr algn="ctr">
                        <a:lnSpc>
                          <a:spcPct val="90000"/>
                        </a:lnSpc>
                      </a:pP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4 (22)</a:t>
                      </a:r>
                      <a:br>
                        <a:rPr lang="en-GB" sz="1400" dirty="0">
                          <a:latin typeface="Arial" panose="020B0604020202020204" pitchFamily="34" charset="0"/>
                          <a:cs typeface="Arial" panose="020B0604020202020204" pitchFamily="34" charset="0"/>
                        </a:rPr>
                      </a:br>
                      <a:r>
                        <a:rPr lang="en-GB" sz="1400" dirty="0">
                          <a:latin typeface="Arial" panose="020B0604020202020204" pitchFamily="34" charset="0"/>
                          <a:cs typeface="Arial" panose="020B0604020202020204" pitchFamily="34" charset="0"/>
                        </a:rPr>
                        <a:t>14 (78)</a:t>
                      </a:r>
                    </a:p>
                  </a:txBody>
                  <a:tcPr/>
                </a:tc>
                <a:extLst>
                  <a:ext uri="{0D108BD9-81ED-4DB2-BD59-A6C34878D82A}">
                    <a16:rowId xmlns:a16="http://schemas.microsoft.com/office/drawing/2014/main" val="3416759900"/>
                  </a:ext>
                </a:extLst>
              </a:tr>
            </a:tbl>
          </a:graphicData>
        </a:graphic>
      </p:graphicFrame>
      <p:sp>
        <p:nvSpPr>
          <p:cNvPr id="98" name="Content Placeholder 97">
            <a:extLst>
              <a:ext uri="{FF2B5EF4-FFF2-40B4-BE49-F238E27FC236}">
                <a16:creationId xmlns:a16="http://schemas.microsoft.com/office/drawing/2014/main" id="{D4EA0587-D791-7C41-BC66-FBEEAE73AC41}"/>
              </a:ext>
            </a:extLst>
          </p:cNvPr>
          <p:cNvSpPr>
            <a:spLocks noGrp="1"/>
          </p:cNvSpPr>
          <p:nvPr>
            <p:ph sz="quarter" idx="15"/>
          </p:nvPr>
        </p:nvSpPr>
        <p:spPr>
          <a:xfrm>
            <a:off x="310091" y="6603392"/>
            <a:ext cx="11571817" cy="317714"/>
          </a:xfrm>
        </p:spPr>
        <p:txBody>
          <a:bodyPr anchor="b"/>
          <a:lstStyle/>
          <a:p>
            <a:r>
              <a:rPr lang="en-GB" sz="1000" cap="none" dirty="0">
                <a:solidFill>
                  <a:schemeClr val="tx2"/>
                </a:solidFill>
              </a:rPr>
              <a:t>dMMR, deficient mismatch repair; ECOG, Eastern Cooperative Oncology Group; </a:t>
            </a:r>
            <a:r>
              <a:rPr lang="en-GB" sz="1000" dirty="0">
                <a:solidFill>
                  <a:schemeClr val="tx2"/>
                </a:solidFill>
              </a:rPr>
              <a:t>GEA, gastroesophageal adenocarcinoma; </a:t>
            </a:r>
            <a:r>
              <a:rPr lang="en-GB" sz="1000" cap="none" dirty="0">
                <a:solidFill>
                  <a:schemeClr val="tx2"/>
                </a:solidFill>
              </a:rPr>
              <a:t>MSI, microsatellite instability; N, node stage; IQR, interquartile range; pCR, pathologic complete response; PD, progressive disease; pMMR, proficient mismatch repair; T, tumour stage; TRG, tumour regression grade</a:t>
            </a:r>
          </a:p>
          <a:p>
            <a:r>
              <a:rPr lang="en-GB" sz="1000" dirty="0" err="1">
                <a:solidFill>
                  <a:schemeClr val="tx2"/>
                </a:solidFill>
                <a:effectLst/>
              </a:rPr>
              <a:t>Pietrantonio</a:t>
            </a:r>
            <a:r>
              <a:rPr lang="en-GB" sz="1000" dirty="0">
                <a:solidFill>
                  <a:schemeClr val="tx2"/>
                </a:solidFill>
                <a:effectLst/>
              </a:rPr>
              <a:t> F, et al. J Clin Oncol 2023;41(no. 4_suppl):358-358 (2023 ASCO GI Cancer Symposium oral presentation)</a:t>
            </a:r>
          </a:p>
          <a:p>
            <a:endParaRPr lang="en-GB" sz="1000" cap="none" dirty="0">
              <a:solidFill>
                <a:srgbClr val="0000FF"/>
              </a:solidFill>
            </a:endParaRPr>
          </a:p>
        </p:txBody>
      </p:sp>
      <p:sp>
        <p:nvSpPr>
          <p:cNvPr id="24" name="Google Shape;614;p16">
            <a:extLst>
              <a:ext uri="{FF2B5EF4-FFF2-40B4-BE49-F238E27FC236}">
                <a16:creationId xmlns:a16="http://schemas.microsoft.com/office/drawing/2014/main" id="{F3DB65D1-4342-2546-B174-E3A5F2A1D126}"/>
              </a:ext>
            </a:extLst>
          </p:cNvPr>
          <p:cNvSpPr txBox="1"/>
          <p:nvPr/>
        </p:nvSpPr>
        <p:spPr>
          <a:xfrm rot="-2700000">
            <a:off x="8698596" y="3573837"/>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04-006</a:t>
            </a:r>
            <a:endParaRPr sz="1400" b="0" i="0" u="none" strike="noStrike" cap="none" dirty="0">
              <a:solidFill>
                <a:srgbClr val="000000"/>
              </a:solidFill>
              <a:latin typeface="Arial"/>
              <a:ea typeface="Arial"/>
              <a:cs typeface="Arial"/>
              <a:sym typeface="Arial"/>
            </a:endParaRPr>
          </a:p>
        </p:txBody>
      </p:sp>
      <p:sp>
        <p:nvSpPr>
          <p:cNvPr id="25" name="Google Shape;615;p16">
            <a:extLst>
              <a:ext uri="{FF2B5EF4-FFF2-40B4-BE49-F238E27FC236}">
                <a16:creationId xmlns:a16="http://schemas.microsoft.com/office/drawing/2014/main" id="{CEB5892E-A5BC-7645-B979-ACA2AB21C8CB}"/>
              </a:ext>
            </a:extLst>
          </p:cNvPr>
          <p:cNvSpPr txBox="1"/>
          <p:nvPr/>
        </p:nvSpPr>
        <p:spPr>
          <a:xfrm rot="-5400000">
            <a:off x="6402190" y="2143859"/>
            <a:ext cx="1405834" cy="3323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200"/>
              <a:buFont typeface="Arial"/>
              <a:buNone/>
            </a:pPr>
            <a:r>
              <a:rPr lang="en-GB" sz="1200" b="1" i="0" u="none" strike="noStrike" cap="none" dirty="0">
                <a:solidFill>
                  <a:schemeClr val="dk1"/>
                </a:solidFill>
                <a:latin typeface="Arial"/>
                <a:ea typeface="Arial"/>
                <a:cs typeface="Arial"/>
                <a:sym typeface="Arial"/>
              </a:rPr>
              <a:t>Pathologic tumour </a:t>
            </a:r>
            <a:br>
              <a:rPr lang="en-GB" sz="1200" b="1" i="0" u="none" strike="noStrike" cap="none" dirty="0">
                <a:solidFill>
                  <a:schemeClr val="dk1"/>
                </a:solidFill>
                <a:latin typeface="Arial"/>
                <a:ea typeface="Arial"/>
                <a:cs typeface="Arial"/>
                <a:sym typeface="Arial"/>
              </a:rPr>
            </a:br>
            <a:r>
              <a:rPr lang="en-GB" sz="1200" b="1" i="0" u="none" strike="noStrike" cap="none" dirty="0">
                <a:solidFill>
                  <a:schemeClr val="dk1"/>
                </a:solidFill>
                <a:latin typeface="Arial"/>
                <a:ea typeface="Arial"/>
                <a:cs typeface="Arial"/>
                <a:sym typeface="Arial"/>
              </a:rPr>
              <a:t>regression (%)</a:t>
            </a:r>
            <a:endParaRPr sz="1400" b="0" i="0" u="none" strike="noStrike" cap="none" dirty="0">
              <a:solidFill>
                <a:srgbClr val="000000"/>
              </a:solidFill>
              <a:latin typeface="Arial"/>
              <a:ea typeface="Arial"/>
              <a:cs typeface="Arial"/>
              <a:sym typeface="Arial"/>
            </a:endParaRPr>
          </a:p>
        </p:txBody>
      </p:sp>
      <p:sp>
        <p:nvSpPr>
          <p:cNvPr id="26" name="Google Shape;616;p16">
            <a:extLst>
              <a:ext uri="{FF2B5EF4-FFF2-40B4-BE49-F238E27FC236}">
                <a16:creationId xmlns:a16="http://schemas.microsoft.com/office/drawing/2014/main" id="{A4437F79-CFF8-174E-96C6-B545958EA6A0}"/>
              </a:ext>
            </a:extLst>
          </p:cNvPr>
          <p:cNvSpPr txBox="1"/>
          <p:nvPr/>
        </p:nvSpPr>
        <p:spPr>
          <a:xfrm>
            <a:off x="7375888" y="3293670"/>
            <a:ext cx="254878" cy="138499"/>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-100</a:t>
            </a:r>
            <a:endParaRPr sz="1400" b="0" i="0" u="none" strike="noStrike" cap="none" dirty="0">
              <a:solidFill>
                <a:srgbClr val="000000"/>
              </a:solidFill>
              <a:latin typeface="Arial"/>
              <a:ea typeface="Arial"/>
              <a:cs typeface="Arial"/>
              <a:sym typeface="Arial"/>
            </a:endParaRPr>
          </a:p>
        </p:txBody>
      </p:sp>
      <p:sp>
        <p:nvSpPr>
          <p:cNvPr id="27" name="Google Shape;617;p16">
            <a:extLst>
              <a:ext uri="{FF2B5EF4-FFF2-40B4-BE49-F238E27FC236}">
                <a16:creationId xmlns:a16="http://schemas.microsoft.com/office/drawing/2014/main" id="{5D894A84-5E33-044B-A510-CED23438F17B}"/>
              </a:ext>
            </a:extLst>
          </p:cNvPr>
          <p:cNvSpPr txBox="1"/>
          <p:nvPr/>
        </p:nvSpPr>
        <p:spPr>
          <a:xfrm>
            <a:off x="7446420" y="2869173"/>
            <a:ext cx="184346" cy="138499"/>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-80</a:t>
            </a:r>
            <a:endParaRPr sz="1400" b="0" i="0" u="none" strike="noStrike" cap="none" dirty="0">
              <a:solidFill>
                <a:srgbClr val="000000"/>
              </a:solidFill>
              <a:latin typeface="Arial"/>
              <a:ea typeface="Arial"/>
              <a:cs typeface="Arial"/>
              <a:sym typeface="Arial"/>
            </a:endParaRPr>
          </a:p>
        </p:txBody>
      </p:sp>
      <p:cxnSp>
        <p:nvCxnSpPr>
          <p:cNvPr id="28" name="Google Shape;618;p16">
            <a:extLst>
              <a:ext uri="{FF2B5EF4-FFF2-40B4-BE49-F238E27FC236}">
                <a16:creationId xmlns:a16="http://schemas.microsoft.com/office/drawing/2014/main" id="{81C68C76-1969-3B46-8687-E78EEDD8889B}"/>
              </a:ext>
            </a:extLst>
          </p:cNvPr>
          <p:cNvCxnSpPr/>
          <p:nvPr/>
        </p:nvCxnSpPr>
        <p:spPr>
          <a:xfrm>
            <a:off x="7648792" y="3362919"/>
            <a:ext cx="64800" cy="0"/>
          </a:xfrm>
          <a:prstGeom prst="straightConnector1">
            <a:avLst/>
          </a:prstGeom>
          <a:noFill/>
          <a:ln w="12700" cap="flat" cmpd="sng">
            <a:solidFill>
              <a:schemeClr val="dk1"/>
            </a:solidFill>
            <a:prstDash val="solid"/>
            <a:round/>
            <a:headEnd type="none" w="sm" len="sm"/>
            <a:tailEnd type="none" w="sm" len="sm"/>
          </a:ln>
        </p:spPr>
      </p:cxnSp>
      <p:cxnSp>
        <p:nvCxnSpPr>
          <p:cNvPr id="29" name="Google Shape;619;p16">
            <a:extLst>
              <a:ext uri="{FF2B5EF4-FFF2-40B4-BE49-F238E27FC236}">
                <a16:creationId xmlns:a16="http://schemas.microsoft.com/office/drawing/2014/main" id="{AA6E7CE1-91BA-CE48-BFC2-DA82E5032549}"/>
              </a:ext>
            </a:extLst>
          </p:cNvPr>
          <p:cNvCxnSpPr/>
          <p:nvPr/>
        </p:nvCxnSpPr>
        <p:spPr>
          <a:xfrm>
            <a:off x="7648792" y="2940644"/>
            <a:ext cx="64800" cy="0"/>
          </a:xfrm>
          <a:prstGeom prst="straightConnector1">
            <a:avLst/>
          </a:prstGeom>
          <a:noFill/>
          <a:ln w="12700" cap="flat" cmpd="sng">
            <a:solidFill>
              <a:schemeClr val="dk1"/>
            </a:solidFill>
            <a:prstDash val="solid"/>
            <a:round/>
            <a:headEnd type="none" w="sm" len="sm"/>
            <a:tailEnd type="none" w="sm" len="sm"/>
          </a:ln>
        </p:spPr>
      </p:cxnSp>
      <p:cxnSp>
        <p:nvCxnSpPr>
          <p:cNvPr id="30" name="Google Shape;620;p16">
            <a:extLst>
              <a:ext uri="{FF2B5EF4-FFF2-40B4-BE49-F238E27FC236}">
                <a16:creationId xmlns:a16="http://schemas.microsoft.com/office/drawing/2014/main" id="{8677D0D5-DC61-1D46-BBB8-783F273F7F70}"/>
              </a:ext>
            </a:extLst>
          </p:cNvPr>
          <p:cNvCxnSpPr/>
          <p:nvPr/>
        </p:nvCxnSpPr>
        <p:spPr>
          <a:xfrm rot="10800000">
            <a:off x="7707531" y="1259134"/>
            <a:ext cx="0" cy="2104435"/>
          </a:xfrm>
          <a:prstGeom prst="straightConnector1">
            <a:avLst/>
          </a:prstGeom>
          <a:noFill/>
          <a:ln w="12700" cap="flat" cmpd="sng">
            <a:solidFill>
              <a:schemeClr val="dk1"/>
            </a:solidFill>
            <a:prstDash val="solid"/>
            <a:round/>
            <a:headEnd type="none" w="sm" len="sm"/>
            <a:tailEnd type="none" w="sm" len="sm"/>
          </a:ln>
        </p:spPr>
      </p:cxnSp>
      <p:cxnSp>
        <p:nvCxnSpPr>
          <p:cNvPr id="31" name="Google Shape;621;p16">
            <a:extLst>
              <a:ext uri="{FF2B5EF4-FFF2-40B4-BE49-F238E27FC236}">
                <a16:creationId xmlns:a16="http://schemas.microsoft.com/office/drawing/2014/main" id="{F0D00BBE-CB30-364B-B38D-95991EC2FB5D}"/>
              </a:ext>
            </a:extLst>
          </p:cNvPr>
          <p:cNvCxnSpPr/>
          <p:nvPr/>
        </p:nvCxnSpPr>
        <p:spPr>
          <a:xfrm rot="-5400000">
            <a:off x="7798956" y="3401019"/>
            <a:ext cx="64800" cy="0"/>
          </a:xfrm>
          <a:prstGeom prst="straightConnector1">
            <a:avLst/>
          </a:prstGeom>
          <a:noFill/>
          <a:ln w="12700" cap="flat" cmpd="sng">
            <a:solidFill>
              <a:schemeClr val="dk1"/>
            </a:solidFill>
            <a:prstDash val="solid"/>
            <a:round/>
            <a:headEnd type="none" w="sm" len="sm"/>
            <a:tailEnd type="none" w="sm" len="sm"/>
          </a:ln>
        </p:spPr>
      </p:cxnSp>
      <p:sp>
        <p:nvSpPr>
          <p:cNvPr id="32" name="Google Shape;622;p16">
            <a:extLst>
              <a:ext uri="{FF2B5EF4-FFF2-40B4-BE49-F238E27FC236}">
                <a16:creationId xmlns:a16="http://schemas.microsoft.com/office/drawing/2014/main" id="{D40286D2-46B1-C840-9EC6-441E173A46F7}"/>
              </a:ext>
            </a:extLst>
          </p:cNvPr>
          <p:cNvSpPr txBox="1"/>
          <p:nvPr/>
        </p:nvSpPr>
        <p:spPr>
          <a:xfrm>
            <a:off x="7446420" y="2446898"/>
            <a:ext cx="184346" cy="138499"/>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-60</a:t>
            </a:r>
            <a:endParaRPr sz="1400" b="0" i="0" u="none" strike="noStrike" cap="none" dirty="0">
              <a:solidFill>
                <a:srgbClr val="000000"/>
              </a:solidFill>
              <a:latin typeface="Arial"/>
              <a:ea typeface="Arial"/>
              <a:cs typeface="Arial"/>
              <a:sym typeface="Arial"/>
            </a:endParaRPr>
          </a:p>
        </p:txBody>
      </p:sp>
      <p:cxnSp>
        <p:nvCxnSpPr>
          <p:cNvPr id="33" name="Google Shape;623;p16">
            <a:extLst>
              <a:ext uri="{FF2B5EF4-FFF2-40B4-BE49-F238E27FC236}">
                <a16:creationId xmlns:a16="http://schemas.microsoft.com/office/drawing/2014/main" id="{98A445D8-00C5-4044-AB93-1C4A67F7EBAF}"/>
              </a:ext>
            </a:extLst>
          </p:cNvPr>
          <p:cNvCxnSpPr/>
          <p:nvPr/>
        </p:nvCxnSpPr>
        <p:spPr>
          <a:xfrm>
            <a:off x="7648792" y="2518369"/>
            <a:ext cx="64800" cy="0"/>
          </a:xfrm>
          <a:prstGeom prst="straightConnector1">
            <a:avLst/>
          </a:prstGeom>
          <a:noFill/>
          <a:ln w="12700" cap="flat" cmpd="sng">
            <a:solidFill>
              <a:schemeClr val="dk1"/>
            </a:solidFill>
            <a:prstDash val="solid"/>
            <a:round/>
            <a:headEnd type="none" w="sm" len="sm"/>
            <a:tailEnd type="none" w="sm" len="sm"/>
          </a:ln>
        </p:spPr>
      </p:cxnSp>
      <p:sp>
        <p:nvSpPr>
          <p:cNvPr id="34" name="Google Shape;624;p16">
            <a:extLst>
              <a:ext uri="{FF2B5EF4-FFF2-40B4-BE49-F238E27FC236}">
                <a16:creationId xmlns:a16="http://schemas.microsoft.com/office/drawing/2014/main" id="{DFD7FE7A-1C8B-F748-A458-750B437D1800}"/>
              </a:ext>
            </a:extLst>
          </p:cNvPr>
          <p:cNvSpPr txBox="1"/>
          <p:nvPr/>
        </p:nvSpPr>
        <p:spPr>
          <a:xfrm>
            <a:off x="7446420" y="2027798"/>
            <a:ext cx="184346" cy="138499"/>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-40</a:t>
            </a:r>
            <a:endParaRPr sz="1400" b="0" i="0" u="none" strike="noStrike" cap="none" dirty="0">
              <a:solidFill>
                <a:srgbClr val="000000"/>
              </a:solidFill>
              <a:latin typeface="Arial"/>
              <a:ea typeface="Arial"/>
              <a:cs typeface="Arial"/>
              <a:sym typeface="Arial"/>
            </a:endParaRPr>
          </a:p>
        </p:txBody>
      </p:sp>
      <p:cxnSp>
        <p:nvCxnSpPr>
          <p:cNvPr id="35" name="Google Shape;625;p16">
            <a:extLst>
              <a:ext uri="{FF2B5EF4-FFF2-40B4-BE49-F238E27FC236}">
                <a16:creationId xmlns:a16="http://schemas.microsoft.com/office/drawing/2014/main" id="{1CED9DAB-C9C8-3F4F-B403-28F5E321E5CB}"/>
              </a:ext>
            </a:extLst>
          </p:cNvPr>
          <p:cNvCxnSpPr/>
          <p:nvPr/>
        </p:nvCxnSpPr>
        <p:spPr>
          <a:xfrm>
            <a:off x="7648792" y="2099269"/>
            <a:ext cx="64800" cy="0"/>
          </a:xfrm>
          <a:prstGeom prst="straightConnector1">
            <a:avLst/>
          </a:prstGeom>
          <a:noFill/>
          <a:ln w="12700" cap="flat" cmpd="sng">
            <a:solidFill>
              <a:schemeClr val="dk1"/>
            </a:solidFill>
            <a:prstDash val="solid"/>
            <a:round/>
            <a:headEnd type="none" w="sm" len="sm"/>
            <a:tailEnd type="none" w="sm" len="sm"/>
          </a:ln>
        </p:spPr>
      </p:cxnSp>
      <p:sp>
        <p:nvSpPr>
          <p:cNvPr id="36" name="Google Shape;626;p16">
            <a:extLst>
              <a:ext uri="{FF2B5EF4-FFF2-40B4-BE49-F238E27FC236}">
                <a16:creationId xmlns:a16="http://schemas.microsoft.com/office/drawing/2014/main" id="{5B7658F9-E817-6541-95CC-5E5B3E21780D}"/>
              </a:ext>
            </a:extLst>
          </p:cNvPr>
          <p:cNvSpPr txBox="1"/>
          <p:nvPr/>
        </p:nvSpPr>
        <p:spPr>
          <a:xfrm>
            <a:off x="7446420" y="1605523"/>
            <a:ext cx="184346" cy="138499"/>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-20</a:t>
            </a:r>
            <a:endParaRPr sz="1400" b="0" i="0" u="none" strike="noStrike" cap="none" dirty="0">
              <a:solidFill>
                <a:srgbClr val="000000"/>
              </a:solidFill>
              <a:latin typeface="Arial"/>
              <a:ea typeface="Arial"/>
              <a:cs typeface="Arial"/>
              <a:sym typeface="Arial"/>
            </a:endParaRPr>
          </a:p>
        </p:txBody>
      </p:sp>
      <p:cxnSp>
        <p:nvCxnSpPr>
          <p:cNvPr id="37" name="Google Shape;627;p16">
            <a:extLst>
              <a:ext uri="{FF2B5EF4-FFF2-40B4-BE49-F238E27FC236}">
                <a16:creationId xmlns:a16="http://schemas.microsoft.com/office/drawing/2014/main" id="{9F35D374-85A8-A745-8FBF-611F7AB053D2}"/>
              </a:ext>
            </a:extLst>
          </p:cNvPr>
          <p:cNvCxnSpPr/>
          <p:nvPr/>
        </p:nvCxnSpPr>
        <p:spPr>
          <a:xfrm>
            <a:off x="7648792" y="1676994"/>
            <a:ext cx="64800" cy="0"/>
          </a:xfrm>
          <a:prstGeom prst="straightConnector1">
            <a:avLst/>
          </a:prstGeom>
          <a:noFill/>
          <a:ln w="12700" cap="flat" cmpd="sng">
            <a:solidFill>
              <a:schemeClr val="dk1"/>
            </a:solidFill>
            <a:prstDash val="solid"/>
            <a:round/>
            <a:headEnd type="none" w="sm" len="sm"/>
            <a:tailEnd type="none" w="sm" len="sm"/>
          </a:ln>
        </p:spPr>
      </p:cxnSp>
      <p:sp>
        <p:nvSpPr>
          <p:cNvPr id="38" name="Google Shape;628;p16">
            <a:extLst>
              <a:ext uri="{FF2B5EF4-FFF2-40B4-BE49-F238E27FC236}">
                <a16:creationId xmlns:a16="http://schemas.microsoft.com/office/drawing/2014/main" id="{7413E692-1247-4544-AE98-493995C1FE2C}"/>
              </a:ext>
            </a:extLst>
          </p:cNvPr>
          <p:cNvSpPr txBox="1"/>
          <p:nvPr/>
        </p:nvSpPr>
        <p:spPr>
          <a:xfrm>
            <a:off x="7560234" y="1192773"/>
            <a:ext cx="70532" cy="138499"/>
          </a:xfrm>
          <a:prstGeom prst="rect">
            <a:avLst/>
          </a:prstGeom>
          <a:noFill/>
          <a:ln>
            <a:noFill/>
          </a:ln>
        </p:spPr>
        <p:txBody>
          <a:bodyPr spcFirstLastPara="1" wrap="square" lIns="0" tIns="0" rIns="0" bIns="0" anchor="t" anchorCtr="0">
            <a:spAutoFit/>
          </a:bodyPr>
          <a:lstStyle/>
          <a:p>
            <a:pPr marL="0" marR="0" lvl="0" indent="0" algn="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a:t>
            </a:r>
            <a:endParaRPr sz="1400" b="0" i="0" u="none" strike="noStrike" cap="none" dirty="0">
              <a:solidFill>
                <a:srgbClr val="000000"/>
              </a:solidFill>
              <a:latin typeface="Arial"/>
              <a:ea typeface="Arial"/>
              <a:cs typeface="Arial"/>
              <a:sym typeface="Arial"/>
            </a:endParaRPr>
          </a:p>
        </p:txBody>
      </p:sp>
      <p:cxnSp>
        <p:nvCxnSpPr>
          <p:cNvPr id="39" name="Google Shape;629;p16">
            <a:extLst>
              <a:ext uri="{FF2B5EF4-FFF2-40B4-BE49-F238E27FC236}">
                <a16:creationId xmlns:a16="http://schemas.microsoft.com/office/drawing/2014/main" id="{57697813-7D85-D648-B2C6-C9D583E9C8EB}"/>
              </a:ext>
            </a:extLst>
          </p:cNvPr>
          <p:cNvCxnSpPr/>
          <p:nvPr/>
        </p:nvCxnSpPr>
        <p:spPr>
          <a:xfrm>
            <a:off x="7648792" y="1264244"/>
            <a:ext cx="64800" cy="0"/>
          </a:xfrm>
          <a:prstGeom prst="straightConnector1">
            <a:avLst/>
          </a:prstGeom>
          <a:noFill/>
          <a:ln w="12700" cap="flat" cmpd="sng">
            <a:solidFill>
              <a:schemeClr val="dk1"/>
            </a:solidFill>
            <a:prstDash val="solid"/>
            <a:round/>
            <a:headEnd type="none" w="sm" len="sm"/>
            <a:tailEnd type="none" w="sm" len="sm"/>
          </a:ln>
        </p:spPr>
      </p:cxnSp>
      <p:cxnSp>
        <p:nvCxnSpPr>
          <p:cNvPr id="40" name="Google Shape;630;p16">
            <a:extLst>
              <a:ext uri="{FF2B5EF4-FFF2-40B4-BE49-F238E27FC236}">
                <a16:creationId xmlns:a16="http://schemas.microsoft.com/office/drawing/2014/main" id="{245EC760-8E15-2746-B7CE-8EA37D331008}"/>
              </a:ext>
            </a:extLst>
          </p:cNvPr>
          <p:cNvCxnSpPr/>
          <p:nvPr/>
        </p:nvCxnSpPr>
        <p:spPr>
          <a:xfrm rot="-5400000">
            <a:off x="803390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1" name="Google Shape;631;p16">
            <a:extLst>
              <a:ext uri="{FF2B5EF4-FFF2-40B4-BE49-F238E27FC236}">
                <a16:creationId xmlns:a16="http://schemas.microsoft.com/office/drawing/2014/main" id="{6DA2009C-8061-0049-BC48-35360E49AE1B}"/>
              </a:ext>
            </a:extLst>
          </p:cNvPr>
          <p:cNvCxnSpPr/>
          <p:nvPr/>
        </p:nvCxnSpPr>
        <p:spPr>
          <a:xfrm rot="-5400000">
            <a:off x="8272031"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2" name="Google Shape;632;p16">
            <a:extLst>
              <a:ext uri="{FF2B5EF4-FFF2-40B4-BE49-F238E27FC236}">
                <a16:creationId xmlns:a16="http://schemas.microsoft.com/office/drawing/2014/main" id="{1D1CD1B0-1ABA-FF48-BBC9-745C37771F53}"/>
              </a:ext>
            </a:extLst>
          </p:cNvPr>
          <p:cNvCxnSpPr/>
          <p:nvPr/>
        </p:nvCxnSpPr>
        <p:spPr>
          <a:xfrm rot="-5400000">
            <a:off x="851015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3" name="Google Shape;633;p16">
            <a:extLst>
              <a:ext uri="{FF2B5EF4-FFF2-40B4-BE49-F238E27FC236}">
                <a16:creationId xmlns:a16="http://schemas.microsoft.com/office/drawing/2014/main" id="{0F2DC9BE-F9B8-B544-BF38-1DEC0D2FC60A}"/>
              </a:ext>
            </a:extLst>
          </p:cNvPr>
          <p:cNvCxnSpPr/>
          <p:nvPr/>
        </p:nvCxnSpPr>
        <p:spPr>
          <a:xfrm rot="-5400000">
            <a:off x="875145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4" name="Google Shape;634;p16">
            <a:extLst>
              <a:ext uri="{FF2B5EF4-FFF2-40B4-BE49-F238E27FC236}">
                <a16:creationId xmlns:a16="http://schemas.microsoft.com/office/drawing/2014/main" id="{8B6FE096-5E9C-1945-BCE0-6BD236CC92D6}"/>
              </a:ext>
            </a:extLst>
          </p:cNvPr>
          <p:cNvCxnSpPr/>
          <p:nvPr/>
        </p:nvCxnSpPr>
        <p:spPr>
          <a:xfrm rot="-5400000">
            <a:off x="9230881"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5" name="Google Shape;635;p16">
            <a:extLst>
              <a:ext uri="{FF2B5EF4-FFF2-40B4-BE49-F238E27FC236}">
                <a16:creationId xmlns:a16="http://schemas.microsoft.com/office/drawing/2014/main" id="{64C29FDE-6750-2F48-9C32-8E38B46D4541}"/>
              </a:ext>
            </a:extLst>
          </p:cNvPr>
          <p:cNvCxnSpPr/>
          <p:nvPr/>
        </p:nvCxnSpPr>
        <p:spPr>
          <a:xfrm rot="-5400000">
            <a:off x="1090410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6" name="Google Shape;636;p16">
            <a:extLst>
              <a:ext uri="{FF2B5EF4-FFF2-40B4-BE49-F238E27FC236}">
                <a16:creationId xmlns:a16="http://schemas.microsoft.com/office/drawing/2014/main" id="{F7DE39D4-8E7D-CA49-B874-49813BA2EFE1}"/>
              </a:ext>
            </a:extLst>
          </p:cNvPr>
          <p:cNvCxnSpPr/>
          <p:nvPr/>
        </p:nvCxnSpPr>
        <p:spPr>
          <a:xfrm rot="-5400000">
            <a:off x="899275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7" name="Google Shape;637;p16">
            <a:extLst>
              <a:ext uri="{FF2B5EF4-FFF2-40B4-BE49-F238E27FC236}">
                <a16:creationId xmlns:a16="http://schemas.microsoft.com/office/drawing/2014/main" id="{0000CFE5-9B5D-0243-945D-4C1E11E44016}"/>
              </a:ext>
            </a:extLst>
          </p:cNvPr>
          <p:cNvCxnSpPr/>
          <p:nvPr/>
        </p:nvCxnSpPr>
        <p:spPr>
          <a:xfrm rot="-5400000">
            <a:off x="946900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8" name="Google Shape;638;p16">
            <a:extLst>
              <a:ext uri="{FF2B5EF4-FFF2-40B4-BE49-F238E27FC236}">
                <a16:creationId xmlns:a16="http://schemas.microsoft.com/office/drawing/2014/main" id="{1A0F10D3-54DD-DE4E-BB7A-C175F10E1EC3}"/>
              </a:ext>
            </a:extLst>
          </p:cNvPr>
          <p:cNvCxnSpPr/>
          <p:nvPr/>
        </p:nvCxnSpPr>
        <p:spPr>
          <a:xfrm rot="-5400000">
            <a:off x="994525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49" name="Google Shape;639;p16">
            <a:extLst>
              <a:ext uri="{FF2B5EF4-FFF2-40B4-BE49-F238E27FC236}">
                <a16:creationId xmlns:a16="http://schemas.microsoft.com/office/drawing/2014/main" id="{006FC69D-2829-E34E-8453-E6F929577544}"/>
              </a:ext>
            </a:extLst>
          </p:cNvPr>
          <p:cNvCxnSpPr/>
          <p:nvPr/>
        </p:nvCxnSpPr>
        <p:spPr>
          <a:xfrm rot="-5400000">
            <a:off x="971030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50" name="Google Shape;640;p16">
            <a:extLst>
              <a:ext uri="{FF2B5EF4-FFF2-40B4-BE49-F238E27FC236}">
                <a16:creationId xmlns:a16="http://schemas.microsoft.com/office/drawing/2014/main" id="{5A4F1EB7-9846-4A4C-8C12-A23058D11332}"/>
              </a:ext>
            </a:extLst>
          </p:cNvPr>
          <p:cNvCxnSpPr/>
          <p:nvPr/>
        </p:nvCxnSpPr>
        <p:spPr>
          <a:xfrm rot="-5400000">
            <a:off x="10189731"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51" name="Google Shape;641;p16">
            <a:extLst>
              <a:ext uri="{FF2B5EF4-FFF2-40B4-BE49-F238E27FC236}">
                <a16:creationId xmlns:a16="http://schemas.microsoft.com/office/drawing/2014/main" id="{00AC7371-BF31-B247-BF76-71139A809347}"/>
              </a:ext>
            </a:extLst>
          </p:cNvPr>
          <p:cNvCxnSpPr/>
          <p:nvPr/>
        </p:nvCxnSpPr>
        <p:spPr>
          <a:xfrm rot="-5400000">
            <a:off x="10427856" y="3401019"/>
            <a:ext cx="64800" cy="0"/>
          </a:xfrm>
          <a:prstGeom prst="straightConnector1">
            <a:avLst/>
          </a:prstGeom>
          <a:noFill/>
          <a:ln w="12700" cap="flat" cmpd="sng">
            <a:solidFill>
              <a:schemeClr val="dk1"/>
            </a:solidFill>
            <a:prstDash val="solid"/>
            <a:round/>
            <a:headEnd type="none" w="sm" len="sm"/>
            <a:tailEnd type="none" w="sm" len="sm"/>
          </a:ln>
        </p:spPr>
      </p:cxnSp>
      <p:cxnSp>
        <p:nvCxnSpPr>
          <p:cNvPr id="52" name="Google Shape;642;p16">
            <a:extLst>
              <a:ext uri="{FF2B5EF4-FFF2-40B4-BE49-F238E27FC236}">
                <a16:creationId xmlns:a16="http://schemas.microsoft.com/office/drawing/2014/main" id="{1FD2C715-7DB5-FF4F-A7E0-59402543FCE9}"/>
              </a:ext>
            </a:extLst>
          </p:cNvPr>
          <p:cNvCxnSpPr/>
          <p:nvPr/>
        </p:nvCxnSpPr>
        <p:spPr>
          <a:xfrm rot="-5400000">
            <a:off x="10665981" y="3401019"/>
            <a:ext cx="64800" cy="0"/>
          </a:xfrm>
          <a:prstGeom prst="straightConnector1">
            <a:avLst/>
          </a:prstGeom>
          <a:noFill/>
          <a:ln w="12700" cap="flat" cmpd="sng">
            <a:solidFill>
              <a:schemeClr val="dk1"/>
            </a:solidFill>
            <a:prstDash val="solid"/>
            <a:round/>
            <a:headEnd type="none" w="sm" len="sm"/>
            <a:tailEnd type="none" w="sm" len="sm"/>
          </a:ln>
        </p:spPr>
      </p:cxnSp>
      <p:sp>
        <p:nvSpPr>
          <p:cNvPr id="53" name="Google Shape;643;p16">
            <a:extLst>
              <a:ext uri="{FF2B5EF4-FFF2-40B4-BE49-F238E27FC236}">
                <a16:creationId xmlns:a16="http://schemas.microsoft.com/office/drawing/2014/main" id="{6EC7FBD7-3003-D54E-92BB-600A90438867}"/>
              </a:ext>
            </a:extLst>
          </p:cNvPr>
          <p:cNvSpPr/>
          <p:nvPr/>
        </p:nvSpPr>
        <p:spPr>
          <a:xfrm>
            <a:off x="7748582"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4" name="Google Shape;644;p16">
            <a:extLst>
              <a:ext uri="{FF2B5EF4-FFF2-40B4-BE49-F238E27FC236}">
                <a16:creationId xmlns:a16="http://schemas.microsoft.com/office/drawing/2014/main" id="{39AA8301-F7EA-A546-B250-3DDD2BAECC6F}"/>
              </a:ext>
            </a:extLst>
          </p:cNvPr>
          <p:cNvSpPr/>
          <p:nvPr/>
        </p:nvSpPr>
        <p:spPr>
          <a:xfrm>
            <a:off x="7989882"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5" name="Google Shape;645;p16">
            <a:extLst>
              <a:ext uri="{FF2B5EF4-FFF2-40B4-BE49-F238E27FC236}">
                <a16:creationId xmlns:a16="http://schemas.microsoft.com/office/drawing/2014/main" id="{2CA500C3-4398-F24F-8E6B-60EF26A1F424}"/>
              </a:ext>
            </a:extLst>
          </p:cNvPr>
          <p:cNvSpPr/>
          <p:nvPr/>
        </p:nvSpPr>
        <p:spPr>
          <a:xfrm>
            <a:off x="8224832"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6" name="Google Shape;646;p16">
            <a:extLst>
              <a:ext uri="{FF2B5EF4-FFF2-40B4-BE49-F238E27FC236}">
                <a16:creationId xmlns:a16="http://schemas.microsoft.com/office/drawing/2014/main" id="{69561294-F429-D346-97C6-9A54564BECD6}"/>
              </a:ext>
            </a:extLst>
          </p:cNvPr>
          <p:cNvSpPr/>
          <p:nvPr/>
        </p:nvSpPr>
        <p:spPr>
          <a:xfrm>
            <a:off x="8466132"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7" name="Google Shape;647;p16">
            <a:extLst>
              <a:ext uri="{FF2B5EF4-FFF2-40B4-BE49-F238E27FC236}">
                <a16:creationId xmlns:a16="http://schemas.microsoft.com/office/drawing/2014/main" id="{AE083562-AC8F-EA45-9349-404AF7F96FDC}"/>
              </a:ext>
            </a:extLst>
          </p:cNvPr>
          <p:cNvSpPr/>
          <p:nvPr/>
        </p:nvSpPr>
        <p:spPr>
          <a:xfrm>
            <a:off x="8704257"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8" name="Google Shape;648;p16">
            <a:extLst>
              <a:ext uri="{FF2B5EF4-FFF2-40B4-BE49-F238E27FC236}">
                <a16:creationId xmlns:a16="http://schemas.microsoft.com/office/drawing/2014/main" id="{455D20DD-0F09-8146-9D8F-AA3969D2CC0D}"/>
              </a:ext>
            </a:extLst>
          </p:cNvPr>
          <p:cNvSpPr/>
          <p:nvPr/>
        </p:nvSpPr>
        <p:spPr>
          <a:xfrm>
            <a:off x="8948732"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59" name="Google Shape;649;p16">
            <a:extLst>
              <a:ext uri="{FF2B5EF4-FFF2-40B4-BE49-F238E27FC236}">
                <a16:creationId xmlns:a16="http://schemas.microsoft.com/office/drawing/2014/main" id="{968975F1-A6C5-5145-BA1C-1DA1C53B4C46}"/>
              </a:ext>
            </a:extLst>
          </p:cNvPr>
          <p:cNvSpPr/>
          <p:nvPr/>
        </p:nvSpPr>
        <p:spPr>
          <a:xfrm>
            <a:off x="9186857"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0" name="Google Shape;650;p16">
            <a:extLst>
              <a:ext uri="{FF2B5EF4-FFF2-40B4-BE49-F238E27FC236}">
                <a16:creationId xmlns:a16="http://schemas.microsoft.com/office/drawing/2014/main" id="{81AF4A8B-4457-054C-8128-9E85539CBF2E}"/>
              </a:ext>
            </a:extLst>
          </p:cNvPr>
          <p:cNvSpPr/>
          <p:nvPr/>
        </p:nvSpPr>
        <p:spPr>
          <a:xfrm>
            <a:off x="9421807"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1" name="Google Shape;651;p16">
            <a:extLst>
              <a:ext uri="{FF2B5EF4-FFF2-40B4-BE49-F238E27FC236}">
                <a16:creationId xmlns:a16="http://schemas.microsoft.com/office/drawing/2014/main" id="{EB62200B-7A31-8942-A167-C3030F61A33B}"/>
              </a:ext>
            </a:extLst>
          </p:cNvPr>
          <p:cNvSpPr/>
          <p:nvPr/>
        </p:nvSpPr>
        <p:spPr>
          <a:xfrm>
            <a:off x="9663107" y="1259134"/>
            <a:ext cx="158750" cy="21018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2" name="Google Shape;652;p16">
            <a:extLst>
              <a:ext uri="{FF2B5EF4-FFF2-40B4-BE49-F238E27FC236}">
                <a16:creationId xmlns:a16="http://schemas.microsoft.com/office/drawing/2014/main" id="{B10E61EA-0A7D-1A4E-82AA-8D212C8F4709}"/>
              </a:ext>
            </a:extLst>
          </p:cNvPr>
          <p:cNvSpPr/>
          <p:nvPr/>
        </p:nvSpPr>
        <p:spPr>
          <a:xfrm>
            <a:off x="9898057" y="1259134"/>
            <a:ext cx="158750" cy="20764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3" name="Google Shape;653;p16">
            <a:extLst>
              <a:ext uri="{FF2B5EF4-FFF2-40B4-BE49-F238E27FC236}">
                <a16:creationId xmlns:a16="http://schemas.microsoft.com/office/drawing/2014/main" id="{92F9B0CC-21DC-AB47-AEE0-8CD195045BB2}"/>
              </a:ext>
            </a:extLst>
          </p:cNvPr>
          <p:cNvSpPr/>
          <p:nvPr/>
        </p:nvSpPr>
        <p:spPr>
          <a:xfrm>
            <a:off x="10139357" y="1259134"/>
            <a:ext cx="158750" cy="20764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4" name="Google Shape;654;p16">
            <a:extLst>
              <a:ext uri="{FF2B5EF4-FFF2-40B4-BE49-F238E27FC236}">
                <a16:creationId xmlns:a16="http://schemas.microsoft.com/office/drawing/2014/main" id="{72ADB1E0-B8D6-BB4A-9F5C-30B7F6727DA1}"/>
              </a:ext>
            </a:extLst>
          </p:cNvPr>
          <p:cNvSpPr/>
          <p:nvPr/>
        </p:nvSpPr>
        <p:spPr>
          <a:xfrm>
            <a:off x="10383832" y="1259134"/>
            <a:ext cx="158750" cy="2041525"/>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5" name="Google Shape;655;p16">
            <a:extLst>
              <a:ext uri="{FF2B5EF4-FFF2-40B4-BE49-F238E27FC236}">
                <a16:creationId xmlns:a16="http://schemas.microsoft.com/office/drawing/2014/main" id="{7C572DE9-8511-3249-943E-78CEB5687822}"/>
              </a:ext>
            </a:extLst>
          </p:cNvPr>
          <p:cNvSpPr/>
          <p:nvPr/>
        </p:nvSpPr>
        <p:spPr>
          <a:xfrm>
            <a:off x="10612432" y="1259134"/>
            <a:ext cx="158750" cy="955675"/>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6" name="Google Shape;656;p16">
            <a:extLst>
              <a:ext uri="{FF2B5EF4-FFF2-40B4-BE49-F238E27FC236}">
                <a16:creationId xmlns:a16="http://schemas.microsoft.com/office/drawing/2014/main" id="{24DC5938-3C7B-9B43-AFBA-C41C571FE43B}"/>
              </a:ext>
            </a:extLst>
          </p:cNvPr>
          <p:cNvSpPr/>
          <p:nvPr/>
        </p:nvSpPr>
        <p:spPr>
          <a:xfrm>
            <a:off x="10860082" y="1259135"/>
            <a:ext cx="158750" cy="64135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67" name="Google Shape;657;p16">
            <a:extLst>
              <a:ext uri="{FF2B5EF4-FFF2-40B4-BE49-F238E27FC236}">
                <a16:creationId xmlns:a16="http://schemas.microsoft.com/office/drawing/2014/main" id="{25698CBA-482D-A846-8F69-4EC6FC758C04}"/>
              </a:ext>
            </a:extLst>
          </p:cNvPr>
          <p:cNvSpPr txBox="1"/>
          <p:nvPr/>
        </p:nvSpPr>
        <p:spPr>
          <a:xfrm rot="-2700000">
            <a:off x="8936721" y="3573836"/>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05-001</a:t>
            </a:r>
            <a:endParaRPr sz="1400" b="0" i="0" u="none" strike="noStrike" cap="none" dirty="0">
              <a:solidFill>
                <a:srgbClr val="000000"/>
              </a:solidFill>
              <a:latin typeface="Arial"/>
              <a:ea typeface="Arial"/>
              <a:cs typeface="Arial"/>
              <a:sym typeface="Arial"/>
            </a:endParaRPr>
          </a:p>
        </p:txBody>
      </p:sp>
      <p:sp>
        <p:nvSpPr>
          <p:cNvPr id="68" name="Google Shape;658;p16">
            <a:extLst>
              <a:ext uri="{FF2B5EF4-FFF2-40B4-BE49-F238E27FC236}">
                <a16:creationId xmlns:a16="http://schemas.microsoft.com/office/drawing/2014/main" id="{6E0E468A-1180-ED48-B773-33F293554DAE}"/>
              </a:ext>
            </a:extLst>
          </p:cNvPr>
          <p:cNvSpPr txBox="1"/>
          <p:nvPr/>
        </p:nvSpPr>
        <p:spPr>
          <a:xfrm rot="-2700000">
            <a:off x="9171671" y="3573836"/>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10-001</a:t>
            </a:r>
            <a:endParaRPr sz="1400" b="0" i="0" u="none" strike="noStrike" cap="none" dirty="0">
              <a:solidFill>
                <a:srgbClr val="000000"/>
              </a:solidFill>
              <a:latin typeface="Arial"/>
              <a:ea typeface="Arial"/>
              <a:cs typeface="Arial"/>
              <a:sym typeface="Arial"/>
            </a:endParaRPr>
          </a:p>
        </p:txBody>
      </p:sp>
      <p:sp>
        <p:nvSpPr>
          <p:cNvPr id="69" name="Google Shape;659;p16">
            <a:extLst>
              <a:ext uri="{FF2B5EF4-FFF2-40B4-BE49-F238E27FC236}">
                <a16:creationId xmlns:a16="http://schemas.microsoft.com/office/drawing/2014/main" id="{B0B799F4-19C5-EE4B-8B96-DE17D4CD5907}"/>
              </a:ext>
            </a:extLst>
          </p:cNvPr>
          <p:cNvSpPr txBox="1"/>
          <p:nvPr/>
        </p:nvSpPr>
        <p:spPr>
          <a:xfrm rot="-2700000">
            <a:off x="9406621" y="3573836"/>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13-002</a:t>
            </a:r>
            <a:endParaRPr sz="1400" b="0" i="0" u="none" strike="noStrike" cap="none" dirty="0">
              <a:solidFill>
                <a:srgbClr val="000000"/>
              </a:solidFill>
              <a:latin typeface="Arial"/>
              <a:ea typeface="Arial"/>
              <a:cs typeface="Arial"/>
              <a:sym typeface="Arial"/>
            </a:endParaRPr>
          </a:p>
        </p:txBody>
      </p:sp>
      <p:sp>
        <p:nvSpPr>
          <p:cNvPr id="70" name="Google Shape;660;p16">
            <a:extLst>
              <a:ext uri="{FF2B5EF4-FFF2-40B4-BE49-F238E27FC236}">
                <a16:creationId xmlns:a16="http://schemas.microsoft.com/office/drawing/2014/main" id="{4A59782A-D3C8-6B47-BCF9-821F8F96E9E3}"/>
              </a:ext>
            </a:extLst>
          </p:cNvPr>
          <p:cNvSpPr txBox="1"/>
          <p:nvPr/>
        </p:nvSpPr>
        <p:spPr>
          <a:xfrm rot="-2700000">
            <a:off x="9651096" y="3573835"/>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01-001</a:t>
            </a:r>
            <a:endParaRPr sz="1400" b="0" i="0" u="none" strike="noStrike" cap="none" dirty="0">
              <a:solidFill>
                <a:srgbClr val="000000"/>
              </a:solidFill>
              <a:latin typeface="Arial"/>
              <a:ea typeface="Arial"/>
              <a:cs typeface="Arial"/>
              <a:sym typeface="Arial"/>
            </a:endParaRPr>
          </a:p>
        </p:txBody>
      </p:sp>
      <p:sp>
        <p:nvSpPr>
          <p:cNvPr id="71" name="Google Shape;661;p16">
            <a:extLst>
              <a:ext uri="{FF2B5EF4-FFF2-40B4-BE49-F238E27FC236}">
                <a16:creationId xmlns:a16="http://schemas.microsoft.com/office/drawing/2014/main" id="{C002425E-BF01-D54B-9172-15584E7C182A}"/>
              </a:ext>
            </a:extLst>
          </p:cNvPr>
          <p:cNvSpPr txBox="1"/>
          <p:nvPr/>
        </p:nvSpPr>
        <p:spPr>
          <a:xfrm rot="-2700000">
            <a:off x="9886046" y="3573835"/>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01-012</a:t>
            </a:r>
            <a:endParaRPr sz="1400" b="0" i="0" u="none" strike="noStrike" cap="none" dirty="0">
              <a:solidFill>
                <a:srgbClr val="000000"/>
              </a:solidFill>
              <a:latin typeface="Arial"/>
              <a:ea typeface="Arial"/>
              <a:cs typeface="Arial"/>
              <a:sym typeface="Arial"/>
            </a:endParaRPr>
          </a:p>
        </p:txBody>
      </p:sp>
      <p:sp>
        <p:nvSpPr>
          <p:cNvPr id="72" name="Google Shape;662;p16">
            <a:extLst>
              <a:ext uri="{FF2B5EF4-FFF2-40B4-BE49-F238E27FC236}">
                <a16:creationId xmlns:a16="http://schemas.microsoft.com/office/drawing/2014/main" id="{35B0612A-FEB7-3540-B297-47594DF6C4EF}"/>
              </a:ext>
            </a:extLst>
          </p:cNvPr>
          <p:cNvSpPr txBox="1"/>
          <p:nvPr/>
        </p:nvSpPr>
        <p:spPr>
          <a:xfrm rot="-2700000">
            <a:off x="8454120" y="3573836"/>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04-004</a:t>
            </a:r>
            <a:endParaRPr sz="1400" b="0" i="0" u="none" strike="noStrike" cap="none" dirty="0">
              <a:solidFill>
                <a:srgbClr val="000000"/>
              </a:solidFill>
              <a:latin typeface="Arial"/>
              <a:ea typeface="Arial"/>
              <a:cs typeface="Arial"/>
              <a:sym typeface="Arial"/>
            </a:endParaRPr>
          </a:p>
        </p:txBody>
      </p:sp>
      <p:sp>
        <p:nvSpPr>
          <p:cNvPr id="73" name="Google Shape;663;p16">
            <a:extLst>
              <a:ext uri="{FF2B5EF4-FFF2-40B4-BE49-F238E27FC236}">
                <a16:creationId xmlns:a16="http://schemas.microsoft.com/office/drawing/2014/main" id="{862FD562-2757-8F4C-AA1E-3B832EF43723}"/>
              </a:ext>
            </a:extLst>
          </p:cNvPr>
          <p:cNvSpPr txBox="1"/>
          <p:nvPr/>
        </p:nvSpPr>
        <p:spPr>
          <a:xfrm rot="-2700000">
            <a:off x="8212819" y="3573835"/>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04-002</a:t>
            </a:r>
            <a:endParaRPr sz="1400" b="0" i="0" u="none" strike="noStrike" cap="none" dirty="0">
              <a:solidFill>
                <a:srgbClr val="000000"/>
              </a:solidFill>
              <a:latin typeface="Arial"/>
              <a:ea typeface="Arial"/>
              <a:cs typeface="Arial"/>
              <a:sym typeface="Arial"/>
            </a:endParaRPr>
          </a:p>
        </p:txBody>
      </p:sp>
      <p:sp>
        <p:nvSpPr>
          <p:cNvPr id="74" name="Google Shape;664;p16">
            <a:extLst>
              <a:ext uri="{FF2B5EF4-FFF2-40B4-BE49-F238E27FC236}">
                <a16:creationId xmlns:a16="http://schemas.microsoft.com/office/drawing/2014/main" id="{014712FC-21D4-1C40-8A80-FCC1FF5A8BCA}"/>
              </a:ext>
            </a:extLst>
          </p:cNvPr>
          <p:cNvSpPr txBox="1"/>
          <p:nvPr/>
        </p:nvSpPr>
        <p:spPr>
          <a:xfrm rot="-2700000">
            <a:off x="7974696" y="3573834"/>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01-021</a:t>
            </a:r>
            <a:endParaRPr sz="1400" b="0" i="0" u="none" strike="noStrike" cap="none" dirty="0">
              <a:solidFill>
                <a:srgbClr val="000000"/>
              </a:solidFill>
              <a:latin typeface="Arial"/>
              <a:ea typeface="Arial"/>
              <a:cs typeface="Arial"/>
              <a:sym typeface="Arial"/>
            </a:endParaRPr>
          </a:p>
        </p:txBody>
      </p:sp>
      <p:sp>
        <p:nvSpPr>
          <p:cNvPr id="75" name="Google Shape;665;p16">
            <a:extLst>
              <a:ext uri="{FF2B5EF4-FFF2-40B4-BE49-F238E27FC236}">
                <a16:creationId xmlns:a16="http://schemas.microsoft.com/office/drawing/2014/main" id="{8A555A31-5E6D-754E-9725-14532F5B9504}"/>
              </a:ext>
            </a:extLst>
          </p:cNvPr>
          <p:cNvSpPr txBox="1"/>
          <p:nvPr/>
        </p:nvSpPr>
        <p:spPr>
          <a:xfrm rot="-2700000">
            <a:off x="7739747" y="3573835"/>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01-009</a:t>
            </a:r>
            <a:endParaRPr sz="1400" b="0" i="0" u="none" strike="noStrike" cap="none" dirty="0">
              <a:solidFill>
                <a:srgbClr val="000000"/>
              </a:solidFill>
              <a:latin typeface="Arial"/>
              <a:ea typeface="Arial"/>
              <a:cs typeface="Arial"/>
              <a:sym typeface="Arial"/>
            </a:endParaRPr>
          </a:p>
        </p:txBody>
      </p:sp>
      <p:sp>
        <p:nvSpPr>
          <p:cNvPr id="76" name="Google Shape;666;p16">
            <a:extLst>
              <a:ext uri="{FF2B5EF4-FFF2-40B4-BE49-F238E27FC236}">
                <a16:creationId xmlns:a16="http://schemas.microsoft.com/office/drawing/2014/main" id="{2C4DB7CC-7BDC-714A-8580-F0CBE68A4262}"/>
              </a:ext>
            </a:extLst>
          </p:cNvPr>
          <p:cNvSpPr txBox="1"/>
          <p:nvPr/>
        </p:nvSpPr>
        <p:spPr>
          <a:xfrm rot="-2700000">
            <a:off x="7492098" y="3573834"/>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01-007</a:t>
            </a:r>
            <a:endParaRPr sz="1400" b="0" i="0" u="none" strike="noStrike" cap="none" dirty="0">
              <a:solidFill>
                <a:srgbClr val="000000"/>
              </a:solidFill>
              <a:latin typeface="Arial"/>
              <a:ea typeface="Arial"/>
              <a:cs typeface="Arial"/>
              <a:sym typeface="Arial"/>
            </a:endParaRPr>
          </a:p>
        </p:txBody>
      </p:sp>
      <p:sp>
        <p:nvSpPr>
          <p:cNvPr id="77" name="Google Shape;667;p16">
            <a:extLst>
              <a:ext uri="{FF2B5EF4-FFF2-40B4-BE49-F238E27FC236}">
                <a16:creationId xmlns:a16="http://schemas.microsoft.com/office/drawing/2014/main" id="{6435D3D9-B06B-AE46-8C0C-5F011F881411}"/>
              </a:ext>
            </a:extLst>
          </p:cNvPr>
          <p:cNvSpPr txBox="1"/>
          <p:nvPr/>
        </p:nvSpPr>
        <p:spPr>
          <a:xfrm rot="-2700000">
            <a:off x="10127345" y="3573836"/>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04-003</a:t>
            </a:r>
            <a:endParaRPr sz="1400" b="0" i="0" u="none" strike="noStrike" cap="none" dirty="0">
              <a:solidFill>
                <a:srgbClr val="000000"/>
              </a:solidFill>
              <a:latin typeface="Arial"/>
              <a:ea typeface="Arial"/>
              <a:cs typeface="Arial"/>
              <a:sym typeface="Arial"/>
            </a:endParaRPr>
          </a:p>
        </p:txBody>
      </p:sp>
      <p:sp>
        <p:nvSpPr>
          <p:cNvPr id="78" name="Google Shape;668;p16">
            <a:extLst>
              <a:ext uri="{FF2B5EF4-FFF2-40B4-BE49-F238E27FC236}">
                <a16:creationId xmlns:a16="http://schemas.microsoft.com/office/drawing/2014/main" id="{9360C554-BF13-C249-A028-CFA93B755DCF}"/>
              </a:ext>
            </a:extLst>
          </p:cNvPr>
          <p:cNvSpPr txBox="1"/>
          <p:nvPr/>
        </p:nvSpPr>
        <p:spPr>
          <a:xfrm rot="-2700000">
            <a:off x="10362295" y="3573836"/>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04-005</a:t>
            </a:r>
            <a:endParaRPr sz="1400" b="0" i="0" u="none" strike="noStrike" cap="none" dirty="0">
              <a:solidFill>
                <a:srgbClr val="000000"/>
              </a:solidFill>
              <a:latin typeface="Arial"/>
              <a:ea typeface="Arial"/>
              <a:cs typeface="Arial"/>
              <a:sym typeface="Arial"/>
            </a:endParaRPr>
          </a:p>
        </p:txBody>
      </p:sp>
      <p:sp>
        <p:nvSpPr>
          <p:cNvPr id="79" name="Google Shape;669;p16">
            <a:extLst>
              <a:ext uri="{FF2B5EF4-FFF2-40B4-BE49-F238E27FC236}">
                <a16:creationId xmlns:a16="http://schemas.microsoft.com/office/drawing/2014/main" id="{A0D59F2E-DA84-AD48-AEAB-D67535F4D081}"/>
              </a:ext>
            </a:extLst>
          </p:cNvPr>
          <p:cNvSpPr txBox="1"/>
          <p:nvPr/>
        </p:nvSpPr>
        <p:spPr>
          <a:xfrm rot="-2700000">
            <a:off x="10616294" y="3573835"/>
            <a:ext cx="395942" cy="138499"/>
          </a:xfrm>
          <a:prstGeom prst="rect">
            <a:avLst/>
          </a:prstGeom>
          <a:noFill/>
          <a:ln>
            <a:noFill/>
          </a:ln>
        </p:spPr>
        <p:txBody>
          <a:bodyPr spcFirstLastPara="1" wrap="square" lIns="0" tIns="0" rIns="0" bIns="0" anchor="t" anchorCtr="0">
            <a:spAutoFit/>
          </a:bodyPr>
          <a:lstStyle/>
          <a:p>
            <a:pPr marL="0" marR="0" lvl="0" indent="0" algn="ctr" rtl="0">
              <a:lnSpc>
                <a:spcPct val="9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04-009</a:t>
            </a:r>
            <a:endParaRPr sz="1400" b="0" i="0" u="none" strike="noStrike" cap="none" dirty="0">
              <a:solidFill>
                <a:srgbClr val="000000"/>
              </a:solidFill>
              <a:latin typeface="Arial"/>
              <a:ea typeface="Arial"/>
              <a:cs typeface="Arial"/>
              <a:sym typeface="Arial"/>
            </a:endParaRPr>
          </a:p>
        </p:txBody>
      </p:sp>
      <p:sp>
        <p:nvSpPr>
          <p:cNvPr id="80" name="Google Shape;670;p16">
            <a:extLst>
              <a:ext uri="{FF2B5EF4-FFF2-40B4-BE49-F238E27FC236}">
                <a16:creationId xmlns:a16="http://schemas.microsoft.com/office/drawing/2014/main" id="{CAED5264-B7AB-A848-9297-895A01920BDA}"/>
              </a:ext>
            </a:extLst>
          </p:cNvPr>
          <p:cNvSpPr/>
          <p:nvPr/>
        </p:nvSpPr>
        <p:spPr>
          <a:xfrm>
            <a:off x="10599378" y="2243384"/>
            <a:ext cx="169892" cy="139700"/>
          </a:xfrm>
          <a:prstGeom prst="star5">
            <a:avLst>
              <a:gd name="adj" fmla="val 19098"/>
              <a:gd name="hf" fmla="val 105146"/>
              <a:gd name="vf" fmla="val 110557"/>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cxnSp>
        <p:nvCxnSpPr>
          <p:cNvPr id="81" name="Google Shape;672;p16">
            <a:extLst>
              <a:ext uri="{FF2B5EF4-FFF2-40B4-BE49-F238E27FC236}">
                <a16:creationId xmlns:a16="http://schemas.microsoft.com/office/drawing/2014/main" id="{6E0996B3-AB2E-924B-8605-9671D1753DF1}"/>
              </a:ext>
            </a:extLst>
          </p:cNvPr>
          <p:cNvCxnSpPr/>
          <p:nvPr/>
        </p:nvCxnSpPr>
        <p:spPr>
          <a:xfrm>
            <a:off x="7709117" y="1264244"/>
            <a:ext cx="3371578" cy="0"/>
          </a:xfrm>
          <a:prstGeom prst="straightConnector1">
            <a:avLst/>
          </a:prstGeom>
          <a:noFill/>
          <a:ln w="12700" cap="flat" cmpd="sng">
            <a:solidFill>
              <a:schemeClr val="dk1"/>
            </a:solidFill>
            <a:prstDash val="solid"/>
            <a:round/>
            <a:headEnd type="none" w="sm" len="sm"/>
            <a:tailEnd type="none" w="sm" len="sm"/>
          </a:ln>
        </p:spPr>
      </p:cxnSp>
      <p:cxnSp>
        <p:nvCxnSpPr>
          <p:cNvPr id="82" name="Google Shape;677;p16">
            <a:extLst>
              <a:ext uri="{FF2B5EF4-FFF2-40B4-BE49-F238E27FC236}">
                <a16:creationId xmlns:a16="http://schemas.microsoft.com/office/drawing/2014/main" id="{265C35DB-BE76-B74E-8C95-7CE0F0803F31}"/>
              </a:ext>
            </a:extLst>
          </p:cNvPr>
          <p:cNvCxnSpPr/>
          <p:nvPr/>
        </p:nvCxnSpPr>
        <p:spPr>
          <a:xfrm>
            <a:off x="7709117" y="3362919"/>
            <a:ext cx="3371578" cy="0"/>
          </a:xfrm>
          <a:prstGeom prst="straightConnector1">
            <a:avLst/>
          </a:prstGeom>
          <a:noFill/>
          <a:ln w="12700" cap="flat" cmpd="sng">
            <a:solidFill>
              <a:schemeClr val="dk1"/>
            </a:solidFill>
            <a:prstDash val="solid"/>
            <a:round/>
            <a:headEnd type="none" w="sm" len="sm"/>
            <a:tailEnd type="none" w="sm" len="sm"/>
          </a:ln>
        </p:spPr>
      </p:cxnSp>
      <p:sp>
        <p:nvSpPr>
          <p:cNvPr id="88" name="Google Shape;671;p16">
            <a:extLst>
              <a:ext uri="{FF2B5EF4-FFF2-40B4-BE49-F238E27FC236}">
                <a16:creationId xmlns:a16="http://schemas.microsoft.com/office/drawing/2014/main" id="{7DE4A652-218D-184F-A0CE-F8BDBF0C9C41}"/>
              </a:ext>
            </a:extLst>
          </p:cNvPr>
          <p:cNvSpPr/>
          <p:nvPr/>
        </p:nvSpPr>
        <p:spPr>
          <a:xfrm>
            <a:off x="7569845" y="3969202"/>
            <a:ext cx="169892" cy="139700"/>
          </a:xfrm>
          <a:prstGeom prst="star5">
            <a:avLst>
              <a:gd name="adj" fmla="val 19098"/>
              <a:gd name="hf" fmla="val 105146"/>
              <a:gd name="vf" fmla="val 110557"/>
            </a:avLst>
          </a:prstGeom>
          <a:solidFill>
            <a:srgbClr val="5D8298"/>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dirty="0">
              <a:ln>
                <a:noFill/>
              </a:ln>
              <a:solidFill>
                <a:srgbClr val="FFFFFF"/>
              </a:solidFill>
              <a:effectLst/>
              <a:uLnTx/>
              <a:uFillTx/>
              <a:ea typeface="Calibri"/>
              <a:cs typeface="Calibri"/>
              <a:sym typeface="Calibri"/>
            </a:endParaRPr>
          </a:p>
        </p:txBody>
      </p:sp>
      <p:sp>
        <p:nvSpPr>
          <p:cNvPr id="89" name="Google Shape;673;p16">
            <a:extLst>
              <a:ext uri="{FF2B5EF4-FFF2-40B4-BE49-F238E27FC236}">
                <a16:creationId xmlns:a16="http://schemas.microsoft.com/office/drawing/2014/main" id="{6B7F064E-E5B7-D046-8ED1-5B882E3D222B}"/>
              </a:ext>
            </a:extLst>
          </p:cNvPr>
          <p:cNvSpPr txBox="1"/>
          <p:nvPr/>
        </p:nvSpPr>
        <p:spPr>
          <a:xfrm>
            <a:off x="7831355" y="3953409"/>
            <a:ext cx="3217227" cy="169277"/>
          </a:xfrm>
          <a:prstGeom prst="rect">
            <a:avLst/>
          </a:prstGeom>
          <a:noFill/>
          <a:ln>
            <a:noFill/>
          </a:ln>
        </p:spPr>
        <p:txBody>
          <a:bodyPr spcFirstLastPara="1" wrap="square" lIns="0" tIns="0" rIns="0" bIns="0" anchor="t" anchorCtr="0">
            <a:spAutoFit/>
          </a:bodyPr>
          <a:lstStyle/>
          <a:p>
            <a:pPr defTabSz="914400">
              <a:buClr>
                <a:srgbClr val="000000"/>
              </a:buClr>
              <a:buSzPts val="1200"/>
              <a:buFont typeface="Arial"/>
              <a:buNone/>
            </a:pPr>
            <a:r>
              <a:rPr lang="en-GB" sz="1100" kern="0" dirty="0">
                <a:solidFill>
                  <a:srgbClr val="000000"/>
                </a:solidFill>
                <a:latin typeface="Arial"/>
                <a:ea typeface="Arial"/>
                <a:cs typeface="Arial"/>
                <a:sym typeface="Arial"/>
              </a:rPr>
              <a:t>Heterogeneous pMMR/dMMR status at surgery</a:t>
            </a:r>
            <a:endParaRPr sz="1100" kern="0" dirty="0">
              <a:solidFill>
                <a:srgbClr val="000000"/>
              </a:solidFill>
              <a:latin typeface="Arial"/>
              <a:ea typeface="Arial"/>
              <a:cs typeface="Arial"/>
              <a:sym typeface="Arial"/>
            </a:endParaRPr>
          </a:p>
        </p:txBody>
      </p:sp>
      <p:graphicFrame>
        <p:nvGraphicFramePr>
          <p:cNvPr id="91" name="Google Shape;675;p16">
            <a:extLst>
              <a:ext uri="{FF2B5EF4-FFF2-40B4-BE49-F238E27FC236}">
                <a16:creationId xmlns:a16="http://schemas.microsoft.com/office/drawing/2014/main" id="{44B522D5-482E-C04F-9E25-E8406BCFF852}"/>
              </a:ext>
            </a:extLst>
          </p:cNvPr>
          <p:cNvGraphicFramePr/>
          <p:nvPr>
            <p:extLst>
              <p:ext uri="{D42A27DB-BD31-4B8C-83A1-F6EECF244321}">
                <p14:modId xmlns:p14="http://schemas.microsoft.com/office/powerpoint/2010/main" val="694669138"/>
              </p:ext>
            </p:extLst>
          </p:nvPr>
        </p:nvGraphicFramePr>
        <p:xfrm>
          <a:off x="6934875" y="4235838"/>
          <a:ext cx="4180833" cy="1219240"/>
        </p:xfrm>
        <a:graphic>
          <a:graphicData uri="http://schemas.openxmlformats.org/drawingml/2006/table">
            <a:tbl>
              <a:tblPr firstRow="1" bandRow="1">
                <a:tableStyleId>{5C22544A-7EE6-4342-B048-85BDC9FD1C3A}</a:tableStyleId>
              </a:tblPr>
              <a:tblGrid>
                <a:gridCol w="1393611">
                  <a:extLst>
                    <a:ext uri="{9D8B030D-6E8A-4147-A177-3AD203B41FA5}">
                      <a16:colId xmlns:a16="http://schemas.microsoft.com/office/drawing/2014/main" val="20000"/>
                    </a:ext>
                  </a:extLst>
                </a:gridCol>
                <a:gridCol w="1393611">
                  <a:extLst>
                    <a:ext uri="{9D8B030D-6E8A-4147-A177-3AD203B41FA5}">
                      <a16:colId xmlns:a16="http://schemas.microsoft.com/office/drawing/2014/main" val="20001"/>
                    </a:ext>
                  </a:extLst>
                </a:gridCol>
                <a:gridCol w="1393611">
                  <a:extLst>
                    <a:ext uri="{9D8B030D-6E8A-4147-A177-3AD203B41FA5}">
                      <a16:colId xmlns:a16="http://schemas.microsoft.com/office/drawing/2014/main" val="20002"/>
                    </a:ext>
                  </a:extLst>
                </a:gridCol>
              </a:tblGrid>
              <a:tr h="1778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olidFill>
                            <a:schemeClr val="bg1"/>
                          </a:solidFill>
                          <a:sym typeface="Arial"/>
                        </a:rPr>
                        <a:t>TRG Becker</a:t>
                      </a:r>
                      <a:endParaRPr sz="1400" u="none" strike="noStrike" cap="none" dirty="0">
                        <a:solidFill>
                          <a:schemeClr val="bg1"/>
                        </a:solidFill>
                      </a:endParaRPr>
                    </a:p>
                  </a:txBody>
                  <a:tcPr marL="91450" marR="91450" marT="45725" marB="45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olidFill>
                            <a:schemeClr val="bg1"/>
                          </a:solidFill>
                          <a:sym typeface="Arial"/>
                        </a:rPr>
                        <a:t>N=15</a:t>
                      </a:r>
                      <a:endParaRPr sz="1400" u="none" strike="noStrike" cap="none" dirty="0">
                        <a:solidFill>
                          <a:schemeClr val="bg1"/>
                        </a:solidFill>
                      </a:endParaRPr>
                    </a:p>
                  </a:txBody>
                  <a:tcPr marL="91450" marR="91450" marT="45725" marB="45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olidFill>
                            <a:schemeClr val="bg1"/>
                          </a:solidFill>
                          <a:sym typeface="Arial"/>
                        </a:rPr>
                        <a:t>%</a:t>
                      </a:r>
                      <a:endParaRPr sz="1400" u="none" strike="noStrike" cap="none" dirty="0">
                        <a:solidFill>
                          <a:schemeClr val="bg1"/>
                        </a:solidFill>
                      </a:endParaRPr>
                    </a:p>
                  </a:txBody>
                  <a:tcPr marL="91450" marR="91450" marT="45725" marB="45725"/>
                </a:tc>
                <a:extLst>
                  <a:ext uri="{0D108BD9-81ED-4DB2-BD59-A6C34878D82A}">
                    <a16:rowId xmlns:a16="http://schemas.microsoft.com/office/drawing/2014/main" val="10000"/>
                  </a:ext>
                </a:extLst>
              </a:tr>
              <a:tr h="17780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b="1" u="none" strike="noStrike" cap="none" dirty="0">
                          <a:sym typeface="Arial"/>
                        </a:rPr>
                        <a:t>1a</a:t>
                      </a:r>
                      <a:endParaRPr sz="1400" b="1" u="none" strike="noStrike" cap="none" dirty="0"/>
                    </a:p>
                  </a:txBody>
                  <a:tcPr marL="91450" marR="91450" marT="45725" marB="45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ym typeface="Arial"/>
                        </a:rPr>
                        <a:t>9</a:t>
                      </a:r>
                      <a:endParaRPr sz="1400" u="none" strike="noStrike" cap="none" dirty="0"/>
                    </a:p>
                  </a:txBody>
                  <a:tcPr marL="91450" marR="91450" marT="45725" marB="45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ym typeface="Arial"/>
                        </a:rPr>
                        <a:t>60%</a:t>
                      </a:r>
                      <a:endParaRPr sz="1400" u="none" strike="noStrike" cap="none" dirty="0"/>
                    </a:p>
                  </a:txBody>
                  <a:tcPr marL="91450" marR="91450" marT="45725" marB="45725"/>
                </a:tc>
                <a:extLst>
                  <a:ext uri="{0D108BD9-81ED-4DB2-BD59-A6C34878D82A}">
                    <a16:rowId xmlns:a16="http://schemas.microsoft.com/office/drawing/2014/main" val="10001"/>
                  </a:ext>
                </a:extLst>
              </a:tr>
              <a:tr h="146875">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b="1" u="none" strike="noStrike" cap="none" dirty="0">
                          <a:sym typeface="Arial"/>
                        </a:rPr>
                        <a:t>1b</a:t>
                      </a:r>
                      <a:endParaRPr sz="1400" b="1" u="none" strike="noStrike" cap="none" dirty="0"/>
                    </a:p>
                  </a:txBody>
                  <a:tcPr marL="91450" marR="91450" marT="45725" marB="45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ym typeface="Arial"/>
                        </a:rPr>
                        <a:t>3</a:t>
                      </a:r>
                      <a:endParaRPr sz="1400" u="none" strike="noStrike" cap="none" dirty="0"/>
                    </a:p>
                  </a:txBody>
                  <a:tcPr marL="91450" marR="91450" marT="45725" marB="45725" anchor="ct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ym typeface="Arial"/>
                        </a:rPr>
                        <a:t>20%</a:t>
                      </a:r>
                      <a:endParaRPr sz="1400" u="none" strike="noStrike" cap="none" dirty="0"/>
                    </a:p>
                  </a:txBody>
                  <a:tcPr marL="91450" marR="91450" marT="45725" marB="45725" anchor="ctr"/>
                </a:tc>
                <a:extLst>
                  <a:ext uri="{0D108BD9-81ED-4DB2-BD59-A6C34878D82A}">
                    <a16:rowId xmlns:a16="http://schemas.microsoft.com/office/drawing/2014/main" val="10002"/>
                  </a:ext>
                </a:extLst>
              </a:tr>
              <a:tr h="146875">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b="1" u="none" strike="noStrike" cap="none" dirty="0">
                          <a:sym typeface="Arial"/>
                        </a:rPr>
                        <a:t>3</a:t>
                      </a:r>
                      <a:endParaRPr sz="1400" b="1" u="none" strike="noStrike" cap="none" dirty="0"/>
                    </a:p>
                  </a:txBody>
                  <a:tcPr marL="91450" marR="91450" marT="45725" marB="45725"/>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ym typeface="Arial"/>
                        </a:rPr>
                        <a:t>2</a:t>
                      </a:r>
                      <a:endParaRPr sz="1400" u="none" strike="noStrike" cap="none" dirty="0"/>
                    </a:p>
                  </a:txBody>
                  <a:tcPr marL="91450" marR="91450" marT="45725" marB="45725" anchor="ct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ct val="100000"/>
                        </a:lnSpc>
                        <a:spcBef>
                          <a:spcPts val="0"/>
                        </a:spcBef>
                        <a:spcAft>
                          <a:spcPts val="0"/>
                        </a:spcAft>
                        <a:buClr>
                          <a:srgbClr val="000000"/>
                        </a:buClr>
                        <a:buSzPts val="1400"/>
                        <a:buFont typeface="Arial"/>
                        <a:buNone/>
                      </a:pPr>
                      <a:r>
                        <a:rPr lang="en-GB" sz="1400" u="none" strike="noStrike" cap="none" dirty="0">
                          <a:sym typeface="Arial"/>
                        </a:rPr>
                        <a:t>13%</a:t>
                      </a:r>
                      <a:endParaRPr sz="1400" u="none" strike="noStrike" cap="none" dirty="0"/>
                    </a:p>
                  </a:txBody>
                  <a:tcPr marL="91450" marR="91450" marT="45725" marB="45725" anchor="ctr"/>
                </a:tc>
                <a:extLst>
                  <a:ext uri="{0D108BD9-81ED-4DB2-BD59-A6C34878D82A}">
                    <a16:rowId xmlns:a16="http://schemas.microsoft.com/office/drawing/2014/main" val="10003"/>
                  </a:ext>
                </a:extLst>
              </a:tr>
            </a:tbl>
          </a:graphicData>
        </a:graphic>
      </p:graphicFrame>
      <p:sp>
        <p:nvSpPr>
          <p:cNvPr id="92" name="Google Shape;676;p16">
            <a:extLst>
              <a:ext uri="{FF2B5EF4-FFF2-40B4-BE49-F238E27FC236}">
                <a16:creationId xmlns:a16="http://schemas.microsoft.com/office/drawing/2014/main" id="{7460AF48-6F19-AB47-B526-C5E41C9546D5}"/>
              </a:ext>
            </a:extLst>
          </p:cNvPr>
          <p:cNvSpPr txBox="1"/>
          <p:nvPr/>
        </p:nvSpPr>
        <p:spPr>
          <a:xfrm>
            <a:off x="8860282" y="5502365"/>
            <a:ext cx="2265044" cy="153888"/>
          </a:xfrm>
          <a:prstGeom prst="rect">
            <a:avLst/>
          </a:prstGeom>
          <a:noFill/>
          <a:ln>
            <a:noFill/>
          </a:ln>
        </p:spPr>
        <p:txBody>
          <a:bodyPr spcFirstLastPara="1" wrap="square" lIns="0" tIns="0" rIns="0" bIns="0" anchor="t" anchorCtr="0">
            <a:spAutoFit/>
          </a:bodyPr>
          <a:lstStyle/>
          <a:p>
            <a:pPr defTabSz="914400">
              <a:buClr>
                <a:srgbClr val="000000"/>
              </a:buClr>
              <a:buSzPts val="1000"/>
              <a:buFont typeface="Arial"/>
              <a:buNone/>
            </a:pPr>
            <a:r>
              <a:rPr lang="en-GB" sz="1000" i="1" kern="0" dirty="0">
                <a:solidFill>
                  <a:srgbClr val="000000"/>
                </a:solidFill>
                <a:latin typeface="Arial"/>
                <a:ea typeface="Arial"/>
                <a:cs typeface="Arial"/>
                <a:sym typeface="Arial"/>
              </a:rPr>
              <a:t>1 patient did not undergo surgery for PD</a:t>
            </a:r>
            <a:endParaRPr sz="1000" i="1" kern="0" dirty="0">
              <a:solidFill>
                <a:srgbClr val="000000"/>
              </a:solidFill>
              <a:latin typeface="Arial"/>
              <a:ea typeface="Arial"/>
              <a:cs typeface="Arial"/>
              <a:sym typeface="Arial"/>
            </a:endParaRPr>
          </a:p>
        </p:txBody>
      </p:sp>
      <p:sp>
        <p:nvSpPr>
          <p:cNvPr id="93" name="Google Shape;674;p16">
            <a:extLst>
              <a:ext uri="{FF2B5EF4-FFF2-40B4-BE49-F238E27FC236}">
                <a16:creationId xmlns:a16="http://schemas.microsoft.com/office/drawing/2014/main" id="{BDD0060F-8F7D-DE4E-B45E-CD3DCF538018}"/>
              </a:ext>
            </a:extLst>
          </p:cNvPr>
          <p:cNvSpPr txBox="1"/>
          <p:nvPr/>
        </p:nvSpPr>
        <p:spPr>
          <a:xfrm>
            <a:off x="6934875" y="5731841"/>
            <a:ext cx="4613171" cy="33855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GB" sz="1100" b="0" i="0" u="none" strike="noStrike" cap="none" dirty="0">
                <a:solidFill>
                  <a:srgbClr val="000000"/>
                </a:solidFill>
                <a:latin typeface="Arial"/>
                <a:ea typeface="Arial"/>
                <a:cs typeface="Arial"/>
                <a:sym typeface="Arial"/>
              </a:rPr>
              <a:t>Among evaluable patients, rate of pCR was 60% and rate of major </a:t>
            </a:r>
            <a:br>
              <a:rPr lang="en-GB" sz="1100" b="0" i="0" u="none" strike="noStrike" cap="none" dirty="0">
                <a:solidFill>
                  <a:srgbClr val="000000"/>
                </a:solidFill>
                <a:latin typeface="Arial"/>
                <a:ea typeface="Arial"/>
                <a:cs typeface="Arial"/>
                <a:sym typeface="Arial"/>
              </a:rPr>
            </a:br>
            <a:r>
              <a:rPr lang="en-GB" sz="1100" b="0" i="0" u="none" strike="noStrike" cap="none" dirty="0">
                <a:solidFill>
                  <a:srgbClr val="000000"/>
                </a:solidFill>
                <a:latin typeface="Arial"/>
                <a:ea typeface="Arial"/>
                <a:cs typeface="Arial"/>
                <a:sym typeface="Arial"/>
              </a:rPr>
              <a:t>to complete pathological response (&lt;10% viable cells) was 80%</a:t>
            </a:r>
            <a:endParaRPr sz="1100" b="0" i="0" u="none" strike="noStrike" cap="none" dirty="0">
              <a:solidFill>
                <a:srgbClr val="000000"/>
              </a:solidFill>
              <a:latin typeface="Arial"/>
              <a:ea typeface="Arial"/>
              <a:cs typeface="Arial"/>
              <a:sym typeface="Arial"/>
            </a:endParaRPr>
          </a:p>
        </p:txBody>
      </p:sp>
    </p:spTree>
    <p:extLst>
      <p:ext uri="{BB962C8B-B14F-4D97-AF65-F5344CB8AC3E}">
        <p14:creationId xmlns:p14="http://schemas.microsoft.com/office/powerpoint/2010/main" val="350765704"/>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7F7A1E4-94EA-48ED-844D-6F0729F6815B}"/>
              </a:ext>
            </a:extLst>
          </p:cNvPr>
          <p:cNvSpPr>
            <a:spLocks noGrp="1"/>
          </p:cNvSpPr>
          <p:nvPr>
            <p:ph type="title"/>
          </p:nvPr>
        </p:nvSpPr>
        <p:spPr>
          <a:xfrm>
            <a:off x="619200" y="246566"/>
            <a:ext cx="8740800" cy="807285"/>
          </a:xfrm>
        </p:spPr>
        <p:txBody>
          <a:bodyPr/>
          <a:lstStyle/>
          <a:p>
            <a:r>
              <a:rPr lang="en-GB" noProof="0" dirty="0"/>
              <a:t>Introducing the scientific committee</a:t>
            </a:r>
          </a:p>
        </p:txBody>
      </p:sp>
      <p:sp>
        <p:nvSpPr>
          <p:cNvPr id="18" name="Vrije vorm 17">
            <a:extLst>
              <a:ext uri="{FF2B5EF4-FFF2-40B4-BE49-F238E27FC236}">
                <a16:creationId xmlns:a16="http://schemas.microsoft.com/office/drawing/2014/main" id="{8AD596DA-DE68-E64B-B7E8-54FC1298ADBD}"/>
              </a:ext>
            </a:extLst>
          </p:cNvPr>
          <p:cNvSpPr/>
          <p:nvPr/>
        </p:nvSpPr>
        <p:spPr>
          <a:xfrm>
            <a:off x="3886032" y="4985782"/>
            <a:ext cx="3686629" cy="827507"/>
          </a:xfrm>
          <a:custGeom>
            <a:avLst/>
            <a:gdLst>
              <a:gd name="connsiteX0" fmla="*/ 0 w 2152851"/>
              <a:gd name="connsiteY0" fmla="*/ 0 h 478388"/>
              <a:gd name="connsiteX1" fmla="*/ 2152851 w 2152851"/>
              <a:gd name="connsiteY1" fmla="*/ 0 h 478388"/>
              <a:gd name="connsiteX2" fmla="*/ 2152851 w 2152851"/>
              <a:gd name="connsiteY2" fmla="*/ 478388 h 478388"/>
              <a:gd name="connsiteX3" fmla="*/ 0 w 2152851"/>
              <a:gd name="connsiteY3" fmla="*/ 478388 h 478388"/>
              <a:gd name="connsiteX4" fmla="*/ 0 w 2152851"/>
              <a:gd name="connsiteY4" fmla="*/ 0 h 478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851" h="478388">
                <a:moveTo>
                  <a:pt x="0" y="0"/>
                </a:moveTo>
                <a:lnTo>
                  <a:pt x="2152851" y="0"/>
                </a:lnTo>
                <a:lnTo>
                  <a:pt x="2152851" y="478388"/>
                </a:lnTo>
                <a:lnTo>
                  <a:pt x="0" y="478388"/>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08000" rIns="108000" bIns="108000" numCol="1" spcCol="1270" anchor="ctr" anchorCtr="0">
            <a:spAutoFit/>
          </a:bodyPr>
          <a:lstStyle/>
          <a:p>
            <a:pPr marL="0" marR="0" lvl="0" indent="0" algn="ctr" defTabSz="533400" rtl="0" eaLnBrk="1" fontAlgn="auto" latinLnBrk="0" hangingPunct="1">
              <a:lnSpc>
                <a:spcPct val="90000"/>
              </a:lnSpc>
              <a:spcBef>
                <a:spcPct val="0"/>
              </a:spcBef>
              <a:spcAft>
                <a:spcPct val="3500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Associate Professor and Chief of Gastrointestinal Oncology Service, Department of Medicine, Memorial Sloan Kettering Cancer </a:t>
            </a:r>
            <a:r>
              <a:rPr kumimoji="0" lang="en-GB" sz="1100" b="1"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Center</a:t>
            </a:r>
            <a:r>
              <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New York, USA</a:t>
            </a:r>
          </a:p>
        </p:txBody>
      </p:sp>
      <p:sp>
        <p:nvSpPr>
          <p:cNvPr id="19" name="Vrije vorm 18">
            <a:extLst>
              <a:ext uri="{FF2B5EF4-FFF2-40B4-BE49-F238E27FC236}">
                <a16:creationId xmlns:a16="http://schemas.microsoft.com/office/drawing/2014/main" id="{84B62409-8AE9-3C4E-A19E-9FB46D5FA811}"/>
              </a:ext>
            </a:extLst>
          </p:cNvPr>
          <p:cNvSpPr/>
          <p:nvPr/>
        </p:nvSpPr>
        <p:spPr>
          <a:xfrm>
            <a:off x="4638014" y="4283721"/>
            <a:ext cx="2232712" cy="281440"/>
          </a:xfrm>
          <a:custGeom>
            <a:avLst/>
            <a:gdLst>
              <a:gd name="connsiteX0" fmla="*/ 0 w 2152851"/>
              <a:gd name="connsiteY0" fmla="*/ 0 h 281440"/>
              <a:gd name="connsiteX1" fmla="*/ 2152851 w 2152851"/>
              <a:gd name="connsiteY1" fmla="*/ 0 h 281440"/>
              <a:gd name="connsiteX2" fmla="*/ 2152851 w 2152851"/>
              <a:gd name="connsiteY2" fmla="*/ 281440 h 281440"/>
              <a:gd name="connsiteX3" fmla="*/ 0 w 2152851"/>
              <a:gd name="connsiteY3" fmla="*/ 281440 h 281440"/>
              <a:gd name="connsiteX4" fmla="*/ 0 w 2152851"/>
              <a:gd name="connsiteY4" fmla="*/ 0 h 281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851" h="281440">
                <a:moveTo>
                  <a:pt x="0" y="0"/>
                </a:moveTo>
                <a:lnTo>
                  <a:pt x="2152851" y="0"/>
                </a:lnTo>
                <a:lnTo>
                  <a:pt x="2152851" y="281440"/>
                </a:lnTo>
                <a:lnTo>
                  <a:pt x="0" y="2814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9530" tIns="49530" rIns="49530" bIns="49530" numCol="1" spcCol="1270" anchor="ctr" anchorCtr="0">
            <a:noAutofit/>
          </a:bodyPr>
          <a:lstStyle/>
          <a:p>
            <a:pPr marL="0" marR="0" lvl="0" indent="0" algn="ctr" defTabSz="577850" rtl="0" eaLnBrk="1" fontAlgn="auto" latinLnBrk="0" hangingPunct="1">
              <a:lnSpc>
                <a:spcPct val="90000"/>
              </a:lnSpc>
              <a:spcBef>
                <a:spcPct val="0"/>
              </a:spcBef>
              <a:spcAft>
                <a:spcPct val="35000"/>
              </a:spcAft>
              <a:buClrTx/>
              <a:buSzTx/>
              <a:buFontTx/>
              <a:buNone/>
              <a:tabLst/>
              <a:defRPr/>
            </a:pPr>
            <a:r>
              <a:rPr lang="en-GB" sz="1600" b="1" dirty="0">
                <a:solidFill>
                  <a:srgbClr val="000000">
                    <a:hueOff val="0"/>
                    <a:satOff val="0"/>
                    <a:lumOff val="0"/>
                    <a:alphaOff val="0"/>
                  </a:srgbClr>
                </a:solidFill>
                <a:latin typeface="Arial" panose="020B0604020202020204" pitchFamily="34" charset="0"/>
                <a:cs typeface="Arial" panose="020B0604020202020204" pitchFamily="34" charset="0"/>
              </a:rPr>
              <a:t>Yelena </a:t>
            </a:r>
            <a:r>
              <a:rPr lang="en-GB" sz="1600" b="1" dirty="0" err="1">
                <a:solidFill>
                  <a:srgbClr val="000000">
                    <a:hueOff val="0"/>
                    <a:satOff val="0"/>
                    <a:lumOff val="0"/>
                    <a:alphaOff val="0"/>
                  </a:srgbClr>
                </a:solidFill>
                <a:latin typeface="Arial" panose="020B0604020202020204" pitchFamily="34" charset="0"/>
                <a:cs typeface="Arial" panose="020B0604020202020204" pitchFamily="34" charset="0"/>
              </a:rPr>
              <a:t>Janjigian</a:t>
            </a:r>
            <a:endParaRPr kumimoji="0" lang="en-GB" sz="16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Vrije vorm 23">
            <a:extLst>
              <a:ext uri="{FF2B5EF4-FFF2-40B4-BE49-F238E27FC236}">
                <a16:creationId xmlns:a16="http://schemas.microsoft.com/office/drawing/2014/main" id="{0604315B-2789-4961-8165-CD3FB072D8BB}"/>
              </a:ext>
            </a:extLst>
          </p:cNvPr>
          <p:cNvSpPr/>
          <p:nvPr/>
        </p:nvSpPr>
        <p:spPr>
          <a:xfrm>
            <a:off x="7817117" y="4968023"/>
            <a:ext cx="3446976" cy="827507"/>
          </a:xfrm>
          <a:custGeom>
            <a:avLst/>
            <a:gdLst>
              <a:gd name="connsiteX0" fmla="*/ 0 w 2152851"/>
              <a:gd name="connsiteY0" fmla="*/ 0 h 478388"/>
              <a:gd name="connsiteX1" fmla="*/ 2152851 w 2152851"/>
              <a:gd name="connsiteY1" fmla="*/ 0 h 478388"/>
              <a:gd name="connsiteX2" fmla="*/ 2152851 w 2152851"/>
              <a:gd name="connsiteY2" fmla="*/ 478388 h 478388"/>
              <a:gd name="connsiteX3" fmla="*/ 0 w 2152851"/>
              <a:gd name="connsiteY3" fmla="*/ 478388 h 478388"/>
              <a:gd name="connsiteX4" fmla="*/ 0 w 2152851"/>
              <a:gd name="connsiteY4" fmla="*/ 0 h 478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851" h="478388">
                <a:moveTo>
                  <a:pt x="0" y="0"/>
                </a:moveTo>
                <a:lnTo>
                  <a:pt x="2152851" y="0"/>
                </a:lnTo>
                <a:lnTo>
                  <a:pt x="2152851" y="478388"/>
                </a:lnTo>
                <a:lnTo>
                  <a:pt x="0" y="478388"/>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08000" rIns="108000" bIns="108000" numCol="1" spcCol="1270" anchor="ctr" anchorCtr="0">
            <a:spAutoFit/>
          </a:bodyPr>
          <a:lstStyle/>
          <a:p>
            <a:pPr algn="ctr" defTabSz="533400">
              <a:lnSpc>
                <a:spcPct val="90000"/>
              </a:lnSpc>
              <a:spcBef>
                <a:spcPct val="0"/>
              </a:spcBef>
              <a:spcAft>
                <a:spcPct val="35000"/>
              </a:spcAft>
            </a:pPr>
            <a:r>
              <a:rPr lang="en-GB" sz="1100" b="1" dirty="0">
                <a:solidFill>
                  <a:schemeClr val="bg1"/>
                </a:solidFill>
                <a:latin typeface="Arial" panose="020B0604020202020204" pitchFamily="34" charset="0"/>
                <a:cs typeface="Arial" panose="020B0604020202020204" pitchFamily="34" charset="0"/>
              </a:rPr>
              <a:t>GI Medical Oncologist, </a:t>
            </a:r>
            <a:r>
              <a:rPr lang="en-GB" sz="1100" b="1" i="0" dirty="0">
                <a:solidFill>
                  <a:schemeClr val="bg1"/>
                </a:solidFill>
                <a:effectLst/>
                <a:latin typeface="Arial" panose="020B0604020202020204" pitchFamily="34" charset="0"/>
                <a:cs typeface="Arial" panose="020B0604020202020204" pitchFamily="34" charset="0"/>
              </a:rPr>
              <a:t>Massachusetts General Hospital Cancer </a:t>
            </a:r>
            <a:r>
              <a:rPr lang="en-GB" sz="1100" b="1" i="0" dirty="0" err="1">
                <a:solidFill>
                  <a:schemeClr val="bg1"/>
                </a:solidFill>
                <a:effectLst/>
                <a:latin typeface="Arial" panose="020B0604020202020204" pitchFamily="34" charset="0"/>
                <a:cs typeface="Arial" panose="020B0604020202020204" pitchFamily="34" charset="0"/>
              </a:rPr>
              <a:t>Center</a:t>
            </a:r>
            <a:r>
              <a:rPr lang="en-GB" sz="1100" b="1" i="0" dirty="0">
                <a:solidFill>
                  <a:schemeClr val="bg1"/>
                </a:solidFill>
                <a:effectLst/>
                <a:latin typeface="Arial" panose="020B0604020202020204" pitchFamily="34" charset="0"/>
                <a:cs typeface="Arial" panose="020B0604020202020204" pitchFamily="34" charset="0"/>
              </a:rPr>
              <a:t> and Associate Professor, Harvard Medical School, Boston, USA</a:t>
            </a:r>
            <a:endParaRPr lang="en-GB" sz="1100" b="1" dirty="0">
              <a:solidFill>
                <a:schemeClr val="bg1"/>
              </a:solidFill>
              <a:latin typeface="Arial" panose="020B0604020202020204" pitchFamily="34" charset="0"/>
              <a:cs typeface="Arial" panose="020B0604020202020204" pitchFamily="34" charset="0"/>
            </a:endParaRPr>
          </a:p>
        </p:txBody>
      </p:sp>
      <p:sp>
        <p:nvSpPr>
          <p:cNvPr id="9" name="Vrije vorm 24">
            <a:extLst>
              <a:ext uri="{FF2B5EF4-FFF2-40B4-BE49-F238E27FC236}">
                <a16:creationId xmlns:a16="http://schemas.microsoft.com/office/drawing/2014/main" id="{977C60B2-01FC-4D00-B845-520D47D20AF9}"/>
              </a:ext>
            </a:extLst>
          </p:cNvPr>
          <p:cNvSpPr/>
          <p:nvPr/>
        </p:nvSpPr>
        <p:spPr>
          <a:xfrm>
            <a:off x="8139086" y="4288026"/>
            <a:ext cx="2399936" cy="281440"/>
          </a:xfrm>
          <a:custGeom>
            <a:avLst/>
            <a:gdLst>
              <a:gd name="connsiteX0" fmla="*/ 0 w 2152851"/>
              <a:gd name="connsiteY0" fmla="*/ 0 h 281440"/>
              <a:gd name="connsiteX1" fmla="*/ 2152851 w 2152851"/>
              <a:gd name="connsiteY1" fmla="*/ 0 h 281440"/>
              <a:gd name="connsiteX2" fmla="*/ 2152851 w 2152851"/>
              <a:gd name="connsiteY2" fmla="*/ 281440 h 281440"/>
              <a:gd name="connsiteX3" fmla="*/ 0 w 2152851"/>
              <a:gd name="connsiteY3" fmla="*/ 281440 h 281440"/>
              <a:gd name="connsiteX4" fmla="*/ 0 w 2152851"/>
              <a:gd name="connsiteY4" fmla="*/ 0 h 281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851" h="281440">
                <a:moveTo>
                  <a:pt x="0" y="0"/>
                </a:moveTo>
                <a:lnTo>
                  <a:pt x="2152851" y="0"/>
                </a:lnTo>
                <a:lnTo>
                  <a:pt x="2152851" y="281440"/>
                </a:lnTo>
                <a:lnTo>
                  <a:pt x="0" y="2814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9530" tIns="49530" rIns="49530" bIns="49530" numCol="1" spcCol="1270" anchor="ctr" anchorCtr="0">
            <a:noAutofit/>
          </a:bodyPr>
          <a:lstStyle/>
          <a:p>
            <a:pPr marL="0" marR="0" lvl="0" indent="0" algn="ctr" defTabSz="577850" rtl="0" eaLnBrk="1" fontAlgn="auto" latinLnBrk="0" hangingPunct="1">
              <a:lnSpc>
                <a:spcPct val="90000"/>
              </a:lnSpc>
              <a:spcBef>
                <a:spcPct val="0"/>
              </a:spcBef>
              <a:spcAft>
                <a:spcPct val="35000"/>
              </a:spcAft>
              <a:buClrTx/>
              <a:buSzTx/>
              <a:buFontTx/>
              <a:buNone/>
              <a:tabLst/>
              <a:defRPr/>
            </a:pPr>
            <a:r>
              <a:rPr lang="en-GB" sz="1600" b="1" dirty="0">
                <a:solidFill>
                  <a:srgbClr val="000000">
                    <a:hueOff val="0"/>
                    <a:satOff val="0"/>
                    <a:lumOff val="0"/>
                    <a:alphaOff val="0"/>
                  </a:srgbClr>
                </a:solidFill>
                <a:latin typeface="Arial" panose="020B0604020202020204" pitchFamily="34" charset="0"/>
                <a:cs typeface="Arial" panose="020B0604020202020204" pitchFamily="34" charset="0"/>
              </a:rPr>
              <a:t>Samuel </a:t>
            </a:r>
            <a:r>
              <a:rPr lang="en-GB" sz="1600" b="1" dirty="0" err="1">
                <a:solidFill>
                  <a:srgbClr val="000000">
                    <a:hueOff val="0"/>
                    <a:satOff val="0"/>
                    <a:lumOff val="0"/>
                    <a:alphaOff val="0"/>
                  </a:srgbClr>
                </a:solidFill>
                <a:latin typeface="Arial" panose="020B0604020202020204" pitchFamily="34" charset="0"/>
                <a:cs typeface="Arial" panose="020B0604020202020204" pitchFamily="34" charset="0"/>
              </a:rPr>
              <a:t>Klempner</a:t>
            </a:r>
            <a:endParaRPr kumimoji="0" lang="en-GB" sz="16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24" name="Vrije vorm 23">
            <a:extLst>
              <a:ext uri="{FF2B5EF4-FFF2-40B4-BE49-F238E27FC236}">
                <a16:creationId xmlns:a16="http://schemas.microsoft.com/office/drawing/2014/main" id="{B84AA02E-8CD0-DB47-8FFA-655B00CF429A}"/>
              </a:ext>
            </a:extLst>
          </p:cNvPr>
          <p:cNvSpPr/>
          <p:nvPr/>
        </p:nvSpPr>
        <p:spPr>
          <a:xfrm>
            <a:off x="619200" y="5041183"/>
            <a:ext cx="2956520" cy="716707"/>
          </a:xfrm>
          <a:custGeom>
            <a:avLst/>
            <a:gdLst>
              <a:gd name="connsiteX0" fmla="*/ 0 w 2152851"/>
              <a:gd name="connsiteY0" fmla="*/ 0 h 478388"/>
              <a:gd name="connsiteX1" fmla="*/ 2152851 w 2152851"/>
              <a:gd name="connsiteY1" fmla="*/ 0 h 478388"/>
              <a:gd name="connsiteX2" fmla="*/ 2152851 w 2152851"/>
              <a:gd name="connsiteY2" fmla="*/ 478388 h 478388"/>
              <a:gd name="connsiteX3" fmla="*/ 0 w 2152851"/>
              <a:gd name="connsiteY3" fmla="*/ 478388 h 478388"/>
              <a:gd name="connsiteX4" fmla="*/ 0 w 2152851"/>
              <a:gd name="connsiteY4" fmla="*/ 0 h 478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851" h="478388">
                <a:moveTo>
                  <a:pt x="0" y="0"/>
                </a:moveTo>
                <a:lnTo>
                  <a:pt x="2152851" y="0"/>
                </a:lnTo>
                <a:lnTo>
                  <a:pt x="2152851" y="478388"/>
                </a:lnTo>
                <a:lnTo>
                  <a:pt x="0" y="478388"/>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000" tIns="108000" rIns="108000" bIns="108000" numCol="1" spcCol="1270" anchor="ctr" anchorCtr="0">
            <a:spAutoFit/>
          </a:bodyPr>
          <a:lstStyle/>
          <a:p>
            <a:pPr algn="ctr" defTabSz="533400">
              <a:lnSpc>
                <a:spcPct val="90000"/>
              </a:lnSpc>
              <a:spcBef>
                <a:spcPct val="0"/>
              </a:spcBef>
              <a:spcAft>
                <a:spcPct val="35000"/>
              </a:spcAft>
            </a:pPr>
            <a:r>
              <a:rPr lang="en-GB" sz="1200" b="1" dirty="0">
                <a:solidFill>
                  <a:schemeClr val="bg1"/>
                </a:solidFill>
                <a:latin typeface="Arial" panose="020B0604020202020204" pitchFamily="34" charset="0"/>
                <a:cs typeface="Arial" panose="020B0604020202020204" pitchFamily="34" charset="0"/>
              </a:rPr>
              <a:t>C</a:t>
            </a:r>
            <a:r>
              <a:rPr lang="en-GB" sz="1200" b="1" i="0" dirty="0">
                <a:solidFill>
                  <a:schemeClr val="bg1"/>
                </a:solidFill>
                <a:effectLst/>
                <a:latin typeface="Arial" panose="020B0604020202020204" pitchFamily="34" charset="0"/>
                <a:cs typeface="Arial" panose="020B0604020202020204" pitchFamily="34" charset="0"/>
              </a:rPr>
              <a:t>onsultant in Gastrointestinal </a:t>
            </a:r>
            <a:r>
              <a:rPr lang="en-GB" sz="1200" b="1" dirty="0">
                <a:solidFill>
                  <a:schemeClr val="bg1"/>
                </a:solidFill>
                <a:latin typeface="Arial" panose="020B0604020202020204" pitchFamily="34" charset="0"/>
                <a:cs typeface="Arial" panose="020B0604020202020204" pitchFamily="34" charset="0"/>
              </a:rPr>
              <a:t>O</a:t>
            </a:r>
            <a:r>
              <a:rPr lang="en-GB" sz="1200" b="1" i="0" dirty="0">
                <a:solidFill>
                  <a:schemeClr val="bg1"/>
                </a:solidFill>
                <a:effectLst/>
                <a:latin typeface="Arial" panose="020B0604020202020204" pitchFamily="34" charset="0"/>
                <a:cs typeface="Arial" panose="020B0604020202020204" pitchFamily="34" charset="0"/>
              </a:rPr>
              <a:t>ncology, Addenbrooke’s Hospital, Cambridge, UK</a:t>
            </a:r>
          </a:p>
        </p:txBody>
      </p:sp>
      <p:sp>
        <p:nvSpPr>
          <p:cNvPr id="25" name="Vrije vorm 24">
            <a:extLst>
              <a:ext uri="{FF2B5EF4-FFF2-40B4-BE49-F238E27FC236}">
                <a16:creationId xmlns:a16="http://schemas.microsoft.com/office/drawing/2014/main" id="{023A4028-18DB-DB4C-8138-E27766C88197}"/>
              </a:ext>
            </a:extLst>
          </p:cNvPr>
          <p:cNvSpPr/>
          <p:nvPr/>
        </p:nvSpPr>
        <p:spPr>
          <a:xfrm>
            <a:off x="748910" y="4288026"/>
            <a:ext cx="2399936" cy="281440"/>
          </a:xfrm>
          <a:custGeom>
            <a:avLst/>
            <a:gdLst>
              <a:gd name="connsiteX0" fmla="*/ 0 w 2152851"/>
              <a:gd name="connsiteY0" fmla="*/ 0 h 281440"/>
              <a:gd name="connsiteX1" fmla="*/ 2152851 w 2152851"/>
              <a:gd name="connsiteY1" fmla="*/ 0 h 281440"/>
              <a:gd name="connsiteX2" fmla="*/ 2152851 w 2152851"/>
              <a:gd name="connsiteY2" fmla="*/ 281440 h 281440"/>
              <a:gd name="connsiteX3" fmla="*/ 0 w 2152851"/>
              <a:gd name="connsiteY3" fmla="*/ 281440 h 281440"/>
              <a:gd name="connsiteX4" fmla="*/ 0 w 2152851"/>
              <a:gd name="connsiteY4" fmla="*/ 0 h 281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851" h="281440">
                <a:moveTo>
                  <a:pt x="0" y="0"/>
                </a:moveTo>
                <a:lnTo>
                  <a:pt x="2152851" y="0"/>
                </a:lnTo>
                <a:lnTo>
                  <a:pt x="2152851" y="281440"/>
                </a:lnTo>
                <a:lnTo>
                  <a:pt x="0" y="2814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9530" tIns="49530" rIns="49530" bIns="49530" numCol="1" spcCol="1270" anchor="ctr" anchorCtr="0">
            <a:noAutofit/>
          </a:bodyPr>
          <a:lstStyle/>
          <a:p>
            <a:pPr marL="0" marR="0" lvl="0" indent="0" algn="ctr" defTabSz="577850" rtl="0" eaLnBrk="1" fontAlgn="auto" latinLnBrk="0" hangingPunct="1">
              <a:lnSpc>
                <a:spcPct val="90000"/>
              </a:lnSpc>
              <a:spcBef>
                <a:spcPct val="0"/>
              </a:spcBef>
              <a:spcAft>
                <a:spcPct val="35000"/>
              </a:spcAft>
              <a:buClrTx/>
              <a:buSzTx/>
              <a:buFontTx/>
              <a:buNone/>
              <a:tabLst/>
              <a:defRPr/>
            </a:pPr>
            <a:r>
              <a:rPr kumimoji="0" lang="en-GB" sz="16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rPr>
              <a:t>Elizabeth (Lizzy) Smyth</a:t>
            </a:r>
          </a:p>
        </p:txBody>
      </p:sp>
      <p:pic>
        <p:nvPicPr>
          <p:cNvPr id="5" name="Picture 4">
            <a:extLst>
              <a:ext uri="{FF2B5EF4-FFF2-40B4-BE49-F238E27FC236}">
                <a16:creationId xmlns:a16="http://schemas.microsoft.com/office/drawing/2014/main" id="{BE55ED2B-8FD3-05F0-5384-1CE60AA37A45}"/>
              </a:ext>
            </a:extLst>
          </p:cNvPr>
          <p:cNvPicPr>
            <a:picLocks noChangeAspect="1"/>
          </p:cNvPicPr>
          <p:nvPr/>
        </p:nvPicPr>
        <p:blipFill rotWithShape="1">
          <a:blip r:embed="rId3"/>
          <a:srcRect l="-556" t="-2778" r="-556" b="1390"/>
          <a:stretch/>
        </p:blipFill>
        <p:spPr>
          <a:xfrm>
            <a:off x="1163364" y="1124744"/>
            <a:ext cx="1900594" cy="2738356"/>
          </a:xfrm>
          <a:prstGeom prst="rect">
            <a:avLst/>
          </a:prstGeom>
          <a:ln w="19050">
            <a:solidFill>
              <a:schemeClr val="accent1"/>
            </a:solidFill>
          </a:ln>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4D9ED21B-0BCD-8717-DFCB-F56693EE7D4D}"/>
              </a:ext>
            </a:extLst>
          </p:cNvPr>
          <p:cNvPicPr>
            <a:picLocks noChangeAspect="1"/>
          </p:cNvPicPr>
          <p:nvPr/>
        </p:nvPicPr>
        <p:blipFill>
          <a:blip r:embed="rId4"/>
          <a:stretch>
            <a:fillRect/>
          </a:stretch>
        </p:blipFill>
        <p:spPr>
          <a:xfrm>
            <a:off x="8329111" y="1124744"/>
            <a:ext cx="1953361" cy="2738356"/>
          </a:xfrm>
          <a:prstGeom prst="rect">
            <a:avLst/>
          </a:prstGeom>
          <a:ln w="19050">
            <a:solidFill>
              <a:schemeClr val="accent1"/>
            </a:solidFill>
          </a:ln>
          <a:effectLst>
            <a:outerShdw blurRad="50800" dist="38100" dir="2700000" algn="tl" rotWithShape="0">
              <a:prstClr val="black">
                <a:alpha val="40000"/>
              </a:prstClr>
            </a:outerShdw>
          </a:effectLst>
        </p:spPr>
      </p:pic>
      <p:pic>
        <p:nvPicPr>
          <p:cNvPr id="2" name="Picture 1">
            <a:extLst>
              <a:ext uri="{FF2B5EF4-FFF2-40B4-BE49-F238E27FC236}">
                <a16:creationId xmlns:a16="http://schemas.microsoft.com/office/drawing/2014/main" id="{7639A0BF-BB92-DC19-99AE-5D83550B3C71}"/>
              </a:ext>
            </a:extLst>
          </p:cNvPr>
          <p:cNvPicPr>
            <a:picLocks noChangeAspect="1"/>
          </p:cNvPicPr>
          <p:nvPr/>
        </p:nvPicPr>
        <p:blipFill rotWithShape="1">
          <a:blip r:embed="rId5"/>
          <a:srcRect l="26049" t="10803" r="29538" b="2429"/>
          <a:stretch/>
        </p:blipFill>
        <p:spPr>
          <a:xfrm>
            <a:off x="4743247" y="1124744"/>
            <a:ext cx="2102455" cy="2738356"/>
          </a:xfrm>
          <a:prstGeom prst="rect">
            <a:avLst/>
          </a:prstGeom>
          <a:ln w="19050">
            <a:solidFill>
              <a:schemeClr val="accent1"/>
            </a:solidFill>
          </a:ln>
        </p:spPr>
      </p:pic>
    </p:spTree>
    <p:extLst>
      <p:ext uri="{BB962C8B-B14F-4D97-AF65-F5344CB8AC3E}">
        <p14:creationId xmlns:p14="http://schemas.microsoft.com/office/powerpoint/2010/main" val="1461681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619201" y="259200"/>
            <a:ext cx="10963199" cy="864000"/>
          </a:xfrm>
        </p:spPr>
        <p:txBody>
          <a:bodyPr/>
          <a:lstStyle/>
          <a:p>
            <a:r>
              <a:rPr lang="en-GB" cap="none" dirty="0"/>
              <a:t>d</a:t>
            </a:r>
            <a:r>
              <a:rPr lang="en-GB" dirty="0"/>
              <a:t>MMR and MSI in Localised GEA</a:t>
            </a:r>
          </a:p>
        </p:txBody>
      </p:sp>
      <p:cxnSp>
        <p:nvCxnSpPr>
          <p:cNvPr id="20" name="Google Shape;451;p22">
            <a:extLst>
              <a:ext uri="{FF2B5EF4-FFF2-40B4-BE49-F238E27FC236}">
                <a16:creationId xmlns:a16="http://schemas.microsoft.com/office/drawing/2014/main" id="{5BEDB3ED-5016-A04D-A947-DCDB4A6308BF}"/>
              </a:ext>
            </a:extLst>
          </p:cNvPr>
          <p:cNvCxnSpPr>
            <a:cxnSpLocks/>
          </p:cNvCxnSpPr>
          <p:nvPr/>
        </p:nvCxnSpPr>
        <p:spPr>
          <a:xfrm>
            <a:off x="6245398" y="3511422"/>
            <a:ext cx="1212555" cy="0"/>
          </a:xfrm>
          <a:prstGeom prst="straightConnector1">
            <a:avLst/>
          </a:prstGeom>
          <a:noFill/>
          <a:ln w="28575" cap="flat" cmpd="sng">
            <a:solidFill>
              <a:schemeClr val="accent6"/>
            </a:solidFill>
            <a:prstDash val="solid"/>
            <a:round/>
            <a:headEnd type="none" w="sm" len="sm"/>
            <a:tailEnd type="none" w="med" len="med"/>
          </a:ln>
        </p:spPr>
      </p:cxnSp>
      <p:cxnSp>
        <p:nvCxnSpPr>
          <p:cNvPr id="21" name="Google Shape;452;p22">
            <a:extLst>
              <a:ext uri="{FF2B5EF4-FFF2-40B4-BE49-F238E27FC236}">
                <a16:creationId xmlns:a16="http://schemas.microsoft.com/office/drawing/2014/main" id="{38223A27-0712-464F-A6BF-E0CA68137C8E}"/>
              </a:ext>
            </a:extLst>
          </p:cNvPr>
          <p:cNvCxnSpPr>
            <a:cxnSpLocks/>
          </p:cNvCxnSpPr>
          <p:nvPr/>
        </p:nvCxnSpPr>
        <p:spPr>
          <a:xfrm flipV="1">
            <a:off x="7471205" y="2565175"/>
            <a:ext cx="0" cy="2031101"/>
          </a:xfrm>
          <a:prstGeom prst="straightConnector1">
            <a:avLst/>
          </a:prstGeom>
          <a:noFill/>
          <a:ln w="28575" cap="flat" cmpd="sng">
            <a:solidFill>
              <a:schemeClr val="accent6"/>
            </a:solidFill>
            <a:prstDash val="solid"/>
            <a:round/>
            <a:headEnd type="none" w="sm" len="sm"/>
            <a:tailEnd type="none" w="sm" len="sm"/>
          </a:ln>
        </p:spPr>
      </p:cxnSp>
      <p:sp>
        <p:nvSpPr>
          <p:cNvPr id="22" name="Google Shape;453;p22">
            <a:extLst>
              <a:ext uri="{FF2B5EF4-FFF2-40B4-BE49-F238E27FC236}">
                <a16:creationId xmlns:a16="http://schemas.microsoft.com/office/drawing/2014/main" id="{17AA0B17-3FFD-654C-AF15-D52B0B96BFCA}"/>
              </a:ext>
            </a:extLst>
          </p:cNvPr>
          <p:cNvSpPr/>
          <p:nvPr/>
        </p:nvSpPr>
        <p:spPr>
          <a:xfrm>
            <a:off x="7977737" y="1528046"/>
            <a:ext cx="2746316" cy="2409821"/>
          </a:xfrm>
          <a:prstGeom prst="roundRect">
            <a:avLst>
              <a:gd name="adj" fmla="val 8820"/>
            </a:avLst>
          </a:prstGeom>
          <a:solidFill>
            <a:schemeClr val="accent1"/>
          </a:solidFill>
          <a:ln>
            <a:noFill/>
          </a:ln>
        </p:spPr>
        <p:txBody>
          <a:bodyPr spcFirstLastPara="1" wrap="square" lIns="72000" tIns="45700" rIns="72000" bIns="45700" anchor="ctr" anchorCtr="0">
            <a:noAutofit/>
          </a:bodyPr>
          <a:lstStyle/>
          <a:p>
            <a:pPr marL="0" marR="0" lvl="0" indent="0" algn="ctr" rtl="0">
              <a:lnSpc>
                <a:spcPct val="90000"/>
              </a:lnSpc>
              <a:spcBef>
                <a:spcPts val="0"/>
              </a:spcBef>
              <a:spcAft>
                <a:spcPts val="0"/>
              </a:spcAft>
              <a:buClr>
                <a:srgbClr val="000000"/>
              </a:buClr>
              <a:buSzPts val="1300"/>
              <a:buFont typeface="Arial"/>
              <a:buNone/>
            </a:pPr>
            <a:r>
              <a:rPr lang="en-GB" sz="1400" b="1" i="0" u="none" strike="noStrike" cap="none" dirty="0">
                <a:solidFill>
                  <a:srgbClr val="FFFFFF"/>
                </a:solidFill>
                <a:latin typeface="Arial"/>
                <a:ea typeface="Arial"/>
                <a:cs typeface="Arial"/>
                <a:sym typeface="Arial"/>
              </a:rPr>
              <a:t>Arm A</a:t>
            </a:r>
            <a:br>
              <a:rPr lang="en-GB" sz="1400" b="1" i="0" u="none" strike="noStrike" cap="none" dirty="0">
                <a:solidFill>
                  <a:srgbClr val="FFFFFF"/>
                </a:solidFill>
                <a:latin typeface="Arial"/>
                <a:ea typeface="Arial"/>
                <a:cs typeface="Arial"/>
                <a:sym typeface="Arial"/>
              </a:rPr>
            </a:br>
            <a:r>
              <a:rPr lang="en-GB" sz="1400" dirty="0">
                <a:solidFill>
                  <a:srgbClr val="FFFFFF"/>
                </a:solidFill>
                <a:latin typeface="Arial"/>
                <a:ea typeface="Arial"/>
                <a:cs typeface="Arial"/>
                <a:sym typeface="Arial"/>
              </a:rPr>
              <a:t>FLOT d1 q2w + atezolizumab</a:t>
            </a:r>
            <a:br>
              <a:rPr lang="en-GB" sz="1400" dirty="0">
                <a:solidFill>
                  <a:srgbClr val="FFFFFF"/>
                </a:solidFill>
                <a:latin typeface="Arial"/>
                <a:ea typeface="Arial"/>
                <a:cs typeface="Arial"/>
                <a:sym typeface="Arial"/>
              </a:rPr>
            </a:br>
            <a:r>
              <a:rPr lang="en-GB" sz="1400" dirty="0">
                <a:solidFill>
                  <a:srgbClr val="FFFFFF"/>
                </a:solidFill>
                <a:latin typeface="Arial"/>
                <a:ea typeface="Arial"/>
                <a:cs typeface="Arial"/>
                <a:sym typeface="Arial"/>
              </a:rPr>
              <a:t>d1 q2w 4 cycles</a:t>
            </a:r>
          </a:p>
          <a:p>
            <a:pPr marL="0" marR="0" lvl="0" indent="0" algn="ctr" rtl="0">
              <a:lnSpc>
                <a:spcPct val="90000"/>
              </a:lnSpc>
              <a:spcBef>
                <a:spcPts val="0"/>
              </a:spcBef>
              <a:spcAft>
                <a:spcPts val="0"/>
              </a:spcAft>
              <a:buClr>
                <a:srgbClr val="000000"/>
              </a:buClr>
              <a:buSzPts val="1300"/>
              <a:buFont typeface="Arial"/>
              <a:buNone/>
            </a:pPr>
            <a:r>
              <a:rPr lang="en-GB" sz="1400" i="0" u="none" strike="noStrike" cap="none" dirty="0">
                <a:solidFill>
                  <a:srgbClr val="FFFFFF"/>
                </a:solidFill>
                <a:latin typeface="Arial"/>
                <a:ea typeface="Arial"/>
                <a:cs typeface="Arial"/>
                <a:sym typeface="Arial"/>
              </a:rPr>
              <a:t>↓</a:t>
            </a:r>
          </a:p>
          <a:p>
            <a:pPr marL="0" marR="0" lvl="0" indent="0" algn="ctr" rtl="0">
              <a:lnSpc>
                <a:spcPct val="90000"/>
              </a:lnSpc>
              <a:spcBef>
                <a:spcPts val="0"/>
              </a:spcBef>
              <a:spcAft>
                <a:spcPts val="0"/>
              </a:spcAft>
              <a:buClr>
                <a:srgbClr val="000000"/>
              </a:buClr>
              <a:buSzPts val="1300"/>
              <a:buFont typeface="Arial"/>
              <a:buNone/>
            </a:pPr>
            <a:r>
              <a:rPr lang="en-GB" sz="1400" i="0" u="none" strike="noStrike" cap="none" dirty="0">
                <a:solidFill>
                  <a:srgbClr val="FFFFFF"/>
                </a:solidFill>
                <a:latin typeface="Arial"/>
                <a:ea typeface="Arial"/>
                <a:cs typeface="Arial"/>
                <a:sym typeface="Arial"/>
              </a:rPr>
              <a:t>Surgery</a:t>
            </a:r>
          </a:p>
          <a:p>
            <a:pPr algn="ctr">
              <a:lnSpc>
                <a:spcPct val="90000"/>
              </a:lnSpc>
              <a:buClr>
                <a:srgbClr val="000000"/>
              </a:buClr>
              <a:buSzPts val="1300"/>
            </a:pPr>
            <a:r>
              <a:rPr lang="en-GB" sz="1400" dirty="0">
                <a:solidFill>
                  <a:srgbClr val="FFFFFF"/>
                </a:solidFill>
                <a:latin typeface="Arial"/>
                <a:ea typeface="Arial"/>
                <a:cs typeface="Arial"/>
                <a:sym typeface="Arial"/>
              </a:rPr>
              <a:t>↓</a:t>
            </a:r>
          </a:p>
          <a:p>
            <a:pPr lvl="0" algn="ctr">
              <a:lnSpc>
                <a:spcPct val="90000"/>
              </a:lnSpc>
              <a:buClr>
                <a:srgbClr val="000000"/>
              </a:buClr>
              <a:buSzPts val="1300"/>
            </a:pPr>
            <a:r>
              <a:rPr lang="en-GB" sz="1400" dirty="0">
                <a:solidFill>
                  <a:srgbClr val="FFFFFF"/>
                </a:solidFill>
                <a:latin typeface="Arial"/>
                <a:ea typeface="Arial"/>
                <a:cs typeface="Arial"/>
                <a:sym typeface="Arial"/>
              </a:rPr>
              <a:t>FLOT d1 q2w + atezolizumab</a:t>
            </a:r>
            <a:br>
              <a:rPr lang="en-GB" sz="1400" dirty="0">
                <a:solidFill>
                  <a:srgbClr val="FFFFFF"/>
                </a:solidFill>
                <a:latin typeface="Arial"/>
                <a:ea typeface="Arial"/>
                <a:cs typeface="Arial"/>
                <a:sym typeface="Arial"/>
              </a:rPr>
            </a:br>
            <a:r>
              <a:rPr lang="en-GB" sz="1400" dirty="0">
                <a:solidFill>
                  <a:srgbClr val="FFFFFF"/>
                </a:solidFill>
                <a:latin typeface="Arial"/>
                <a:ea typeface="Arial"/>
                <a:cs typeface="Arial"/>
                <a:sym typeface="Arial"/>
              </a:rPr>
              <a:t>d1 q2w 4 cycles</a:t>
            </a:r>
          </a:p>
          <a:p>
            <a:pPr lvl="0" algn="ctr">
              <a:lnSpc>
                <a:spcPct val="90000"/>
              </a:lnSpc>
              <a:buClr>
                <a:srgbClr val="000000"/>
              </a:buClr>
              <a:buSzPts val="1300"/>
            </a:pPr>
            <a:r>
              <a:rPr lang="en-GB" sz="1400" dirty="0">
                <a:solidFill>
                  <a:srgbClr val="FFFFFF"/>
                </a:solidFill>
                <a:latin typeface="Arial"/>
                <a:ea typeface="Arial"/>
                <a:cs typeface="Arial"/>
                <a:sym typeface="Arial"/>
              </a:rPr>
              <a:t>↓</a:t>
            </a:r>
          </a:p>
          <a:p>
            <a:pPr algn="ctr">
              <a:lnSpc>
                <a:spcPct val="90000"/>
              </a:lnSpc>
              <a:buClr>
                <a:srgbClr val="000000"/>
              </a:buClr>
              <a:buSzPts val="1300"/>
            </a:pPr>
            <a:r>
              <a:rPr lang="en-GB" sz="1400" dirty="0">
                <a:solidFill>
                  <a:srgbClr val="FFFFFF"/>
                </a:solidFill>
                <a:latin typeface="Arial"/>
                <a:ea typeface="Arial"/>
                <a:cs typeface="Arial"/>
                <a:sym typeface="Arial"/>
              </a:rPr>
              <a:t>Atezolizumab d1 q3w 8 cycles</a:t>
            </a:r>
          </a:p>
          <a:p>
            <a:pPr algn="ctr">
              <a:lnSpc>
                <a:spcPct val="90000"/>
              </a:lnSpc>
              <a:spcBef>
                <a:spcPts val="1200"/>
              </a:spcBef>
              <a:buClr>
                <a:srgbClr val="000000"/>
              </a:buClr>
              <a:buSzPts val="1300"/>
            </a:pPr>
            <a:r>
              <a:rPr lang="en-GB" sz="1400" b="1" dirty="0">
                <a:solidFill>
                  <a:srgbClr val="FFFFFF"/>
                </a:solidFill>
                <a:latin typeface="Arial"/>
                <a:ea typeface="Arial"/>
                <a:cs typeface="Arial"/>
                <a:sym typeface="Arial"/>
              </a:rPr>
              <a:t>146 patients</a:t>
            </a:r>
          </a:p>
        </p:txBody>
      </p:sp>
      <p:cxnSp>
        <p:nvCxnSpPr>
          <p:cNvPr id="23" name="Google Shape;454;p22">
            <a:extLst>
              <a:ext uri="{FF2B5EF4-FFF2-40B4-BE49-F238E27FC236}">
                <a16:creationId xmlns:a16="http://schemas.microsoft.com/office/drawing/2014/main" id="{8F06BFD1-E0BE-A94D-A1C1-9996C09FF81C}"/>
              </a:ext>
            </a:extLst>
          </p:cNvPr>
          <p:cNvCxnSpPr/>
          <p:nvPr/>
        </p:nvCxnSpPr>
        <p:spPr>
          <a:xfrm>
            <a:off x="7457718" y="2570054"/>
            <a:ext cx="503999" cy="0"/>
          </a:xfrm>
          <a:prstGeom prst="straightConnector1">
            <a:avLst/>
          </a:prstGeom>
          <a:noFill/>
          <a:ln w="28575" cap="flat" cmpd="sng">
            <a:solidFill>
              <a:schemeClr val="accent6"/>
            </a:solidFill>
            <a:prstDash val="solid"/>
            <a:round/>
            <a:headEnd type="none" w="sm" len="sm"/>
            <a:tailEnd type="triangle" w="med" len="med"/>
          </a:ln>
        </p:spPr>
      </p:cxnSp>
      <p:cxnSp>
        <p:nvCxnSpPr>
          <p:cNvPr id="24" name="Google Shape;455;p22">
            <a:extLst>
              <a:ext uri="{FF2B5EF4-FFF2-40B4-BE49-F238E27FC236}">
                <a16:creationId xmlns:a16="http://schemas.microsoft.com/office/drawing/2014/main" id="{C81513D7-05C4-B544-933F-63B4F347FD1C}"/>
              </a:ext>
            </a:extLst>
          </p:cNvPr>
          <p:cNvCxnSpPr/>
          <p:nvPr/>
        </p:nvCxnSpPr>
        <p:spPr>
          <a:xfrm>
            <a:off x="7457718" y="4581490"/>
            <a:ext cx="503999" cy="0"/>
          </a:xfrm>
          <a:prstGeom prst="straightConnector1">
            <a:avLst/>
          </a:prstGeom>
          <a:noFill/>
          <a:ln w="28575" cap="flat" cmpd="sng">
            <a:solidFill>
              <a:schemeClr val="accent6"/>
            </a:solidFill>
            <a:prstDash val="solid"/>
            <a:round/>
            <a:headEnd type="none" w="sm" len="sm"/>
            <a:tailEnd type="triangle" w="med" len="med"/>
          </a:ln>
        </p:spPr>
      </p:cxnSp>
      <p:sp>
        <p:nvSpPr>
          <p:cNvPr id="25" name="Google Shape;456;p22">
            <a:extLst>
              <a:ext uri="{FF2B5EF4-FFF2-40B4-BE49-F238E27FC236}">
                <a16:creationId xmlns:a16="http://schemas.microsoft.com/office/drawing/2014/main" id="{89A87C87-DCB3-2F49-9B81-97DF8B6FEBF9}"/>
              </a:ext>
            </a:extLst>
          </p:cNvPr>
          <p:cNvSpPr/>
          <p:nvPr/>
        </p:nvSpPr>
        <p:spPr>
          <a:xfrm>
            <a:off x="6584362" y="3210488"/>
            <a:ext cx="576064" cy="576064"/>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2000"/>
              <a:buFont typeface="Arial"/>
              <a:buNone/>
            </a:pPr>
            <a:r>
              <a:rPr lang="en-GB" sz="2000" b="1" i="0" u="none" strike="noStrike" cap="none" dirty="0">
                <a:solidFill>
                  <a:schemeClr val="lt1"/>
                </a:solidFill>
                <a:latin typeface="Arial"/>
                <a:ea typeface="Arial"/>
                <a:cs typeface="Arial"/>
                <a:sym typeface="Arial"/>
              </a:rPr>
              <a:t>R</a:t>
            </a:r>
            <a:br>
              <a:rPr lang="en-GB" sz="1800" b="1" i="0" u="none" strike="noStrike" cap="none" dirty="0">
                <a:solidFill>
                  <a:schemeClr val="lt1"/>
                </a:solidFill>
                <a:latin typeface="Arial"/>
                <a:ea typeface="Arial"/>
                <a:cs typeface="Arial"/>
                <a:sym typeface="Arial"/>
              </a:rPr>
            </a:br>
            <a:r>
              <a:rPr lang="en-GB" sz="1200" b="1" i="0" u="none" strike="noStrike" cap="none" dirty="0">
                <a:solidFill>
                  <a:schemeClr val="lt1"/>
                </a:solidFill>
                <a:latin typeface="Arial"/>
                <a:ea typeface="Arial"/>
                <a:cs typeface="Arial"/>
                <a:sym typeface="Arial"/>
              </a:rPr>
              <a:t>1:1</a:t>
            </a:r>
            <a:endParaRPr sz="1400" b="0" i="0" u="none" strike="noStrike" cap="none" dirty="0">
              <a:solidFill>
                <a:srgbClr val="000000"/>
              </a:solidFill>
              <a:latin typeface="Arial"/>
              <a:ea typeface="Arial"/>
              <a:cs typeface="Arial"/>
              <a:sym typeface="Arial"/>
            </a:endParaRPr>
          </a:p>
        </p:txBody>
      </p:sp>
      <p:sp>
        <p:nvSpPr>
          <p:cNvPr id="28" name="Google Shape;453;p22">
            <a:extLst>
              <a:ext uri="{FF2B5EF4-FFF2-40B4-BE49-F238E27FC236}">
                <a16:creationId xmlns:a16="http://schemas.microsoft.com/office/drawing/2014/main" id="{3659DA6C-0A74-D941-B276-D54B040E27A6}"/>
              </a:ext>
            </a:extLst>
          </p:cNvPr>
          <p:cNvSpPr/>
          <p:nvPr/>
        </p:nvSpPr>
        <p:spPr>
          <a:xfrm>
            <a:off x="7977737" y="4049404"/>
            <a:ext cx="2746316" cy="1662749"/>
          </a:xfrm>
          <a:prstGeom prst="roundRect">
            <a:avLst>
              <a:gd name="adj" fmla="val 17551"/>
            </a:avLst>
          </a:prstGeom>
          <a:solidFill>
            <a:schemeClr val="tx2"/>
          </a:solidFill>
          <a:ln>
            <a:noFill/>
          </a:ln>
        </p:spPr>
        <p:txBody>
          <a:bodyPr spcFirstLastPara="1" wrap="square" lIns="72000" tIns="45700" rIns="72000" bIns="45700" anchor="ctr" anchorCtr="0">
            <a:noAutofit/>
          </a:bodyPr>
          <a:lstStyle/>
          <a:p>
            <a:pPr lvl="0" algn="ctr">
              <a:lnSpc>
                <a:spcPct val="90000"/>
              </a:lnSpc>
              <a:buClr>
                <a:srgbClr val="000000"/>
              </a:buClr>
              <a:buSzPts val="1300"/>
            </a:pPr>
            <a:r>
              <a:rPr lang="en-GB" sz="1400" b="1" dirty="0">
                <a:solidFill>
                  <a:srgbClr val="FFFFFF"/>
                </a:solidFill>
                <a:latin typeface="Arial"/>
                <a:ea typeface="Arial"/>
                <a:cs typeface="Arial"/>
                <a:sym typeface="Arial"/>
              </a:rPr>
              <a:t>Arm B</a:t>
            </a:r>
            <a:br>
              <a:rPr lang="en-GB" sz="1400" b="1" dirty="0">
                <a:solidFill>
                  <a:srgbClr val="FFFFFF"/>
                </a:solidFill>
                <a:latin typeface="Arial"/>
                <a:ea typeface="Arial"/>
                <a:cs typeface="Arial"/>
                <a:sym typeface="Arial"/>
              </a:rPr>
            </a:br>
            <a:r>
              <a:rPr lang="en-GB" sz="1400" dirty="0">
                <a:solidFill>
                  <a:srgbClr val="FFFFFF"/>
                </a:solidFill>
                <a:latin typeface="Arial"/>
                <a:ea typeface="Arial"/>
                <a:cs typeface="Arial"/>
                <a:sym typeface="Arial"/>
              </a:rPr>
              <a:t>FLOT d1 q2w; 4 cycles</a:t>
            </a:r>
          </a:p>
          <a:p>
            <a:pPr lvl="0" algn="ctr">
              <a:lnSpc>
                <a:spcPct val="90000"/>
              </a:lnSpc>
              <a:buClr>
                <a:srgbClr val="000000"/>
              </a:buClr>
              <a:buSzPts val="1300"/>
            </a:pPr>
            <a:r>
              <a:rPr lang="en-GB" sz="1400" dirty="0">
                <a:solidFill>
                  <a:srgbClr val="FFFFFF"/>
                </a:solidFill>
                <a:latin typeface="Arial"/>
                <a:ea typeface="Arial"/>
                <a:cs typeface="Arial"/>
                <a:sym typeface="Arial"/>
              </a:rPr>
              <a:t>↓</a:t>
            </a:r>
          </a:p>
          <a:p>
            <a:pPr lvl="0" algn="ctr">
              <a:lnSpc>
                <a:spcPct val="90000"/>
              </a:lnSpc>
              <a:buClr>
                <a:srgbClr val="000000"/>
              </a:buClr>
              <a:buSzPts val="1300"/>
            </a:pPr>
            <a:r>
              <a:rPr lang="en-GB" sz="1400" dirty="0">
                <a:solidFill>
                  <a:srgbClr val="FFFFFF"/>
                </a:solidFill>
                <a:latin typeface="Arial"/>
                <a:ea typeface="Arial"/>
                <a:cs typeface="Arial"/>
                <a:sym typeface="Arial"/>
              </a:rPr>
              <a:t>Surgery</a:t>
            </a:r>
          </a:p>
          <a:p>
            <a:pPr algn="ctr">
              <a:lnSpc>
                <a:spcPct val="90000"/>
              </a:lnSpc>
              <a:buClr>
                <a:srgbClr val="000000"/>
              </a:buClr>
              <a:buSzPts val="1300"/>
            </a:pPr>
            <a:r>
              <a:rPr lang="en-GB" sz="1400" dirty="0">
                <a:solidFill>
                  <a:srgbClr val="FFFFFF"/>
                </a:solidFill>
                <a:latin typeface="Arial"/>
                <a:ea typeface="Arial"/>
                <a:cs typeface="Arial"/>
                <a:sym typeface="Arial"/>
              </a:rPr>
              <a:t>↓</a:t>
            </a:r>
          </a:p>
          <a:p>
            <a:pPr lvl="0" algn="ctr">
              <a:lnSpc>
                <a:spcPct val="90000"/>
              </a:lnSpc>
              <a:spcBef>
                <a:spcPts val="300"/>
              </a:spcBef>
              <a:buClr>
                <a:srgbClr val="000000"/>
              </a:buClr>
              <a:buSzPts val="1300"/>
            </a:pPr>
            <a:r>
              <a:rPr lang="en-GB" sz="1400" dirty="0">
                <a:solidFill>
                  <a:srgbClr val="FFFFFF"/>
                </a:solidFill>
                <a:latin typeface="Arial"/>
                <a:ea typeface="Arial"/>
                <a:cs typeface="Arial"/>
                <a:sym typeface="Arial"/>
              </a:rPr>
              <a:t>FLOT d1 q2w; 4 cycles</a:t>
            </a:r>
          </a:p>
          <a:p>
            <a:pPr algn="ctr">
              <a:lnSpc>
                <a:spcPct val="90000"/>
              </a:lnSpc>
              <a:spcBef>
                <a:spcPts val="1200"/>
              </a:spcBef>
              <a:buClr>
                <a:srgbClr val="000000"/>
              </a:buClr>
              <a:buSzPts val="1300"/>
            </a:pPr>
            <a:r>
              <a:rPr lang="en-GB" sz="1400" b="1" dirty="0">
                <a:solidFill>
                  <a:srgbClr val="FFFFFF"/>
                </a:solidFill>
                <a:latin typeface="Arial"/>
                <a:ea typeface="Arial"/>
                <a:cs typeface="Arial"/>
                <a:sym typeface="Arial"/>
              </a:rPr>
              <a:t>149 patients</a:t>
            </a:r>
          </a:p>
        </p:txBody>
      </p:sp>
      <p:sp>
        <p:nvSpPr>
          <p:cNvPr id="29" name="TextBox 28">
            <a:extLst>
              <a:ext uri="{FF2B5EF4-FFF2-40B4-BE49-F238E27FC236}">
                <a16:creationId xmlns:a16="http://schemas.microsoft.com/office/drawing/2014/main" id="{DB58E46A-0FEB-F448-8069-76039E8228BF}"/>
              </a:ext>
            </a:extLst>
          </p:cNvPr>
          <p:cNvSpPr txBox="1"/>
          <p:nvPr/>
        </p:nvSpPr>
        <p:spPr>
          <a:xfrm>
            <a:off x="6666949" y="2981108"/>
            <a:ext cx="455254"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N=295</a:t>
            </a:r>
          </a:p>
        </p:txBody>
      </p:sp>
      <p:sp>
        <p:nvSpPr>
          <p:cNvPr id="34" name="Google Shape;458;p22">
            <a:extLst>
              <a:ext uri="{FF2B5EF4-FFF2-40B4-BE49-F238E27FC236}">
                <a16:creationId xmlns:a16="http://schemas.microsoft.com/office/drawing/2014/main" id="{CB894A82-55CB-EF41-B41A-E5B71B74C695}"/>
              </a:ext>
            </a:extLst>
          </p:cNvPr>
          <p:cNvSpPr/>
          <p:nvPr/>
        </p:nvSpPr>
        <p:spPr>
          <a:xfrm>
            <a:off x="4088718" y="2218505"/>
            <a:ext cx="1986841" cy="562533"/>
          </a:xfrm>
          <a:prstGeom prst="roundRect">
            <a:avLst>
              <a:gd name="adj" fmla="val 21705"/>
            </a:avLst>
          </a:prstGeom>
          <a:solidFill>
            <a:schemeClr val="l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300" b="1" i="0" u="none" strike="noStrike" cap="none" dirty="0">
                <a:solidFill>
                  <a:schemeClr val="accent1"/>
                </a:solidFill>
                <a:latin typeface="Arial"/>
                <a:ea typeface="Arial"/>
                <a:cs typeface="Arial"/>
                <a:sym typeface="Arial"/>
              </a:rPr>
              <a:t>Clinical nodal stage</a:t>
            </a:r>
            <a:endParaRPr sz="1300" b="0" i="0" u="none" strike="noStrike" cap="none" dirty="0">
              <a:solidFill>
                <a:schemeClr val="accent1"/>
              </a:solidFill>
              <a:latin typeface="Arial"/>
              <a:ea typeface="Arial"/>
              <a:cs typeface="Arial"/>
              <a:sym typeface="Arial"/>
            </a:endParaRPr>
          </a:p>
          <a:p>
            <a:pPr marR="0" lvl="0" algn="ctr" rtl="0">
              <a:lnSpc>
                <a:spcPct val="100000"/>
              </a:lnSpc>
              <a:spcBef>
                <a:spcPts val="400"/>
              </a:spcBef>
              <a:spcAft>
                <a:spcPts val="0"/>
              </a:spcAft>
              <a:buClr>
                <a:schemeClr val="accent2"/>
              </a:buClr>
              <a:buSzPts val="1200"/>
            </a:pPr>
            <a:r>
              <a:rPr lang="en-GB" sz="1300" i="0" u="none" strike="noStrike" cap="none" dirty="0">
                <a:solidFill>
                  <a:srgbClr val="000000"/>
                </a:solidFill>
                <a:latin typeface="Arial"/>
                <a:ea typeface="Arial"/>
                <a:cs typeface="Arial"/>
                <a:sym typeface="Arial"/>
              </a:rPr>
              <a:t>N+ vs N−</a:t>
            </a:r>
            <a:endParaRPr sz="1300" i="0" u="none" strike="noStrike" cap="none" dirty="0">
              <a:solidFill>
                <a:srgbClr val="000000"/>
              </a:solidFill>
              <a:latin typeface="Arial"/>
              <a:ea typeface="Arial"/>
              <a:cs typeface="Arial"/>
              <a:sym typeface="Arial"/>
            </a:endParaRPr>
          </a:p>
        </p:txBody>
      </p:sp>
      <p:sp>
        <p:nvSpPr>
          <p:cNvPr id="35" name="Google Shape;458;p22">
            <a:extLst>
              <a:ext uri="{FF2B5EF4-FFF2-40B4-BE49-F238E27FC236}">
                <a16:creationId xmlns:a16="http://schemas.microsoft.com/office/drawing/2014/main" id="{C1A4F7E7-FE1A-6942-A064-894509BF1DFA}"/>
              </a:ext>
            </a:extLst>
          </p:cNvPr>
          <p:cNvSpPr/>
          <p:nvPr/>
        </p:nvSpPr>
        <p:spPr>
          <a:xfrm>
            <a:off x="4088718" y="2915654"/>
            <a:ext cx="1986841" cy="999503"/>
          </a:xfrm>
          <a:prstGeom prst="roundRect">
            <a:avLst>
              <a:gd name="adj" fmla="val 14419"/>
            </a:avLst>
          </a:prstGeom>
          <a:solidFill>
            <a:schemeClr val="l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300" b="1" i="0" u="none" strike="noStrike" cap="none" dirty="0">
                <a:solidFill>
                  <a:schemeClr val="accent1"/>
                </a:solidFill>
                <a:latin typeface="Arial"/>
                <a:ea typeface="Arial"/>
                <a:cs typeface="Arial"/>
                <a:sym typeface="Arial"/>
              </a:rPr>
              <a:t>Location primary</a:t>
            </a:r>
            <a:endParaRPr sz="1300" b="0" i="0" u="none" strike="noStrike" cap="none" dirty="0">
              <a:solidFill>
                <a:schemeClr val="accent1"/>
              </a:solidFill>
              <a:latin typeface="Arial"/>
              <a:ea typeface="Arial"/>
              <a:cs typeface="Arial"/>
              <a:sym typeface="Arial"/>
            </a:endParaRPr>
          </a:p>
          <a:p>
            <a:pPr marR="0" lvl="0" algn="ctr" rtl="0">
              <a:lnSpc>
                <a:spcPct val="100000"/>
              </a:lnSpc>
              <a:spcBef>
                <a:spcPts val="400"/>
              </a:spcBef>
              <a:spcAft>
                <a:spcPts val="0"/>
              </a:spcAft>
              <a:buClr>
                <a:schemeClr val="accent2"/>
              </a:buClr>
              <a:buSzPts val="1200"/>
            </a:pPr>
            <a:r>
              <a:rPr lang="en-GB" sz="1300" i="0" u="none" strike="noStrike" cap="none" dirty="0">
                <a:solidFill>
                  <a:srgbClr val="000000"/>
                </a:solidFill>
                <a:latin typeface="Arial"/>
                <a:ea typeface="Arial"/>
                <a:cs typeface="Arial"/>
                <a:sym typeface="Arial"/>
              </a:rPr>
              <a:t>GEJ type I</a:t>
            </a:r>
            <a:br>
              <a:rPr lang="en-GB" sz="1300" i="0" u="none" strike="noStrike" cap="none" dirty="0">
                <a:solidFill>
                  <a:srgbClr val="000000"/>
                </a:solidFill>
                <a:latin typeface="Arial"/>
                <a:ea typeface="Arial"/>
                <a:cs typeface="Arial"/>
                <a:sym typeface="Arial"/>
              </a:rPr>
            </a:br>
            <a:r>
              <a:rPr lang="en-GB" sz="1300" i="0" u="none" strike="noStrike" cap="none" dirty="0">
                <a:solidFill>
                  <a:srgbClr val="000000"/>
                </a:solidFill>
                <a:latin typeface="Arial"/>
                <a:ea typeface="Arial"/>
                <a:cs typeface="Arial"/>
                <a:sym typeface="Arial"/>
              </a:rPr>
              <a:t>vs GEJ type II/III</a:t>
            </a:r>
            <a:br>
              <a:rPr lang="en-GB" sz="1300" i="0" u="none" strike="noStrike" cap="none" dirty="0">
                <a:solidFill>
                  <a:srgbClr val="000000"/>
                </a:solidFill>
                <a:latin typeface="Arial"/>
                <a:ea typeface="Arial"/>
                <a:cs typeface="Arial"/>
                <a:sym typeface="Arial"/>
              </a:rPr>
            </a:br>
            <a:r>
              <a:rPr lang="en-GB" sz="1300" i="0" u="none" strike="noStrike" cap="none" dirty="0">
                <a:solidFill>
                  <a:srgbClr val="000000"/>
                </a:solidFill>
                <a:latin typeface="Arial"/>
                <a:ea typeface="Arial"/>
                <a:cs typeface="Arial"/>
                <a:sym typeface="Arial"/>
              </a:rPr>
              <a:t>vs stomach</a:t>
            </a:r>
            <a:endParaRPr sz="1300" i="0" u="none" strike="noStrike" cap="none" dirty="0">
              <a:solidFill>
                <a:srgbClr val="000000"/>
              </a:solidFill>
              <a:latin typeface="Arial"/>
              <a:ea typeface="Arial"/>
              <a:cs typeface="Arial"/>
              <a:sym typeface="Arial"/>
            </a:endParaRPr>
          </a:p>
        </p:txBody>
      </p:sp>
      <p:sp>
        <p:nvSpPr>
          <p:cNvPr id="36" name="Google Shape;458;p22">
            <a:extLst>
              <a:ext uri="{FF2B5EF4-FFF2-40B4-BE49-F238E27FC236}">
                <a16:creationId xmlns:a16="http://schemas.microsoft.com/office/drawing/2014/main" id="{8A055844-44F2-5F44-9761-08217A32F090}"/>
              </a:ext>
            </a:extLst>
          </p:cNvPr>
          <p:cNvSpPr/>
          <p:nvPr/>
        </p:nvSpPr>
        <p:spPr>
          <a:xfrm>
            <a:off x="4088718" y="4049773"/>
            <a:ext cx="1986841" cy="999503"/>
          </a:xfrm>
          <a:prstGeom prst="roundRect">
            <a:avLst>
              <a:gd name="adj" fmla="val 14419"/>
            </a:avLst>
          </a:prstGeom>
          <a:solidFill>
            <a:schemeClr val="lt1"/>
          </a:solidFill>
          <a:ln w="25400" cap="flat" cmpd="sng">
            <a:solidFill>
              <a:schemeClr val="accent1"/>
            </a:solidFill>
            <a:prstDash val="solid"/>
            <a:round/>
            <a:headEnd type="none" w="sm" len="sm"/>
            <a:tailEnd type="none" w="sm" len="sm"/>
          </a:ln>
        </p:spPr>
        <p:txBody>
          <a:bodyPr spcFirstLastPara="1" wrap="square" lIns="72000" tIns="45700" rIns="72000" bIns="45700" anchor="ctr" anchorCtr="0">
            <a:noAutofit/>
          </a:bodyPr>
          <a:lstStyle/>
          <a:p>
            <a:pPr marR="0" lvl="0" algn="ctr" rtl="0">
              <a:lnSpc>
                <a:spcPct val="100000"/>
              </a:lnSpc>
              <a:spcBef>
                <a:spcPts val="0"/>
              </a:spcBef>
              <a:spcAft>
                <a:spcPts val="0"/>
              </a:spcAft>
              <a:buClr>
                <a:srgbClr val="000000"/>
              </a:buClr>
              <a:buSzPts val="1400"/>
            </a:pPr>
            <a:r>
              <a:rPr lang="en-GB" sz="1300" b="1" i="0" u="none" strike="noStrike" cap="none" dirty="0">
                <a:solidFill>
                  <a:schemeClr val="accent1"/>
                </a:solidFill>
                <a:latin typeface="Arial"/>
                <a:ea typeface="Arial"/>
                <a:cs typeface="Arial"/>
                <a:sym typeface="Arial"/>
              </a:rPr>
              <a:t>MSI-status</a:t>
            </a:r>
            <a:endParaRPr sz="1300" b="0" i="0" u="none" strike="noStrike" cap="none" dirty="0">
              <a:solidFill>
                <a:schemeClr val="accent1"/>
              </a:solidFill>
              <a:latin typeface="Arial"/>
              <a:ea typeface="Arial"/>
              <a:cs typeface="Arial"/>
              <a:sym typeface="Arial"/>
            </a:endParaRPr>
          </a:p>
          <a:p>
            <a:pPr marR="0" lvl="0" algn="ctr" rtl="0">
              <a:lnSpc>
                <a:spcPct val="100000"/>
              </a:lnSpc>
              <a:spcBef>
                <a:spcPts val="400"/>
              </a:spcBef>
              <a:spcAft>
                <a:spcPts val="0"/>
              </a:spcAft>
              <a:buClr>
                <a:schemeClr val="accent2"/>
              </a:buClr>
              <a:buSzPts val="1200"/>
            </a:pPr>
            <a:r>
              <a:rPr lang="en-GB" sz="1300" i="0" u="none" strike="noStrike" cap="none" dirty="0">
                <a:solidFill>
                  <a:srgbClr val="000000"/>
                </a:solidFill>
                <a:latin typeface="Arial"/>
                <a:ea typeface="Arial"/>
                <a:cs typeface="Arial"/>
                <a:sym typeface="Arial"/>
              </a:rPr>
              <a:t>MSI-high</a:t>
            </a:r>
            <a:br>
              <a:rPr lang="en-GB" sz="1300" i="0" u="none" strike="noStrike" cap="none" dirty="0">
                <a:solidFill>
                  <a:srgbClr val="000000"/>
                </a:solidFill>
                <a:latin typeface="Arial"/>
                <a:ea typeface="Arial"/>
                <a:cs typeface="Arial"/>
                <a:sym typeface="Arial"/>
              </a:rPr>
            </a:br>
            <a:r>
              <a:rPr lang="en-GB" sz="1300" i="0" u="none" strike="noStrike" cap="none" dirty="0">
                <a:solidFill>
                  <a:srgbClr val="000000"/>
                </a:solidFill>
                <a:latin typeface="Arial"/>
                <a:ea typeface="Arial"/>
                <a:cs typeface="Arial"/>
                <a:sym typeface="Arial"/>
              </a:rPr>
              <a:t>vs</a:t>
            </a:r>
            <a:br>
              <a:rPr lang="en-GB" sz="1300" i="0" u="none" strike="noStrike" cap="none" dirty="0">
                <a:solidFill>
                  <a:srgbClr val="000000"/>
                </a:solidFill>
                <a:latin typeface="Arial"/>
                <a:ea typeface="Arial"/>
                <a:cs typeface="Arial"/>
                <a:sym typeface="Arial"/>
              </a:rPr>
            </a:br>
            <a:r>
              <a:rPr lang="en-GB" sz="1300" i="0" u="none" strike="noStrike" cap="none" dirty="0">
                <a:solidFill>
                  <a:srgbClr val="000000"/>
                </a:solidFill>
                <a:latin typeface="Arial"/>
                <a:ea typeface="Arial"/>
                <a:cs typeface="Arial"/>
                <a:sym typeface="Arial"/>
              </a:rPr>
              <a:t>MSI-low/MS-stable</a:t>
            </a:r>
            <a:endParaRPr sz="1300" i="0" u="none" strike="noStrike" cap="none" dirty="0">
              <a:solidFill>
                <a:srgbClr val="000000"/>
              </a:solidFill>
              <a:latin typeface="Arial"/>
              <a:ea typeface="Arial"/>
              <a:cs typeface="Arial"/>
              <a:sym typeface="Arial"/>
            </a:endParaRPr>
          </a:p>
        </p:txBody>
      </p:sp>
      <p:cxnSp>
        <p:nvCxnSpPr>
          <p:cNvPr id="37" name="Google Shape;455;p22">
            <a:extLst>
              <a:ext uri="{FF2B5EF4-FFF2-40B4-BE49-F238E27FC236}">
                <a16:creationId xmlns:a16="http://schemas.microsoft.com/office/drawing/2014/main" id="{D0F07F6A-8C1C-E346-A374-F542EDA0BE12}"/>
              </a:ext>
            </a:extLst>
          </p:cNvPr>
          <p:cNvCxnSpPr>
            <a:cxnSpLocks/>
          </p:cNvCxnSpPr>
          <p:nvPr/>
        </p:nvCxnSpPr>
        <p:spPr>
          <a:xfrm>
            <a:off x="3272435" y="3513341"/>
            <a:ext cx="627926" cy="0"/>
          </a:xfrm>
          <a:prstGeom prst="straightConnector1">
            <a:avLst/>
          </a:prstGeom>
          <a:noFill/>
          <a:ln w="28575" cap="flat" cmpd="sng">
            <a:solidFill>
              <a:schemeClr val="accent6"/>
            </a:solidFill>
            <a:prstDash val="solid"/>
            <a:round/>
            <a:headEnd type="none" w="sm" len="sm"/>
            <a:tailEnd type="triangle" w="med" len="med"/>
          </a:ln>
        </p:spPr>
      </p:cxnSp>
      <p:sp>
        <p:nvSpPr>
          <p:cNvPr id="26" name="Google Shape;458;p22">
            <a:extLst>
              <a:ext uri="{FF2B5EF4-FFF2-40B4-BE49-F238E27FC236}">
                <a16:creationId xmlns:a16="http://schemas.microsoft.com/office/drawing/2014/main" id="{87E00B95-301F-5E45-B1BD-375A94245682}"/>
              </a:ext>
            </a:extLst>
          </p:cNvPr>
          <p:cNvSpPr/>
          <p:nvPr/>
        </p:nvSpPr>
        <p:spPr>
          <a:xfrm>
            <a:off x="1397020" y="2202467"/>
            <a:ext cx="2091440" cy="2617911"/>
          </a:xfrm>
          <a:prstGeom prst="roundRect">
            <a:avLst>
              <a:gd name="adj" fmla="val 9302"/>
            </a:avLst>
          </a:prstGeom>
          <a:solidFill>
            <a:schemeClr val="lt1"/>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GB" sz="1400" b="1" i="0" u="none" strike="noStrike" cap="none" dirty="0">
                <a:solidFill>
                  <a:schemeClr val="accent1"/>
                </a:solidFill>
                <a:latin typeface="Arial"/>
                <a:ea typeface="Arial"/>
                <a:cs typeface="Arial"/>
                <a:sym typeface="Arial"/>
              </a:rPr>
              <a:t>Inclusion </a:t>
            </a:r>
            <a:br>
              <a:rPr lang="en-GB" sz="1400" b="1" i="0" u="none" strike="noStrike" cap="none" dirty="0">
                <a:solidFill>
                  <a:schemeClr val="accent1"/>
                </a:solidFill>
                <a:latin typeface="Arial"/>
                <a:ea typeface="Arial"/>
                <a:cs typeface="Arial"/>
                <a:sym typeface="Arial"/>
              </a:rPr>
            </a:br>
            <a:r>
              <a:rPr lang="en-GB" sz="1400" b="1" i="0" u="none" strike="noStrike" cap="none" dirty="0">
                <a:solidFill>
                  <a:schemeClr val="accent1"/>
                </a:solidFill>
                <a:latin typeface="Arial"/>
                <a:ea typeface="Arial"/>
                <a:cs typeface="Arial"/>
                <a:sym typeface="Arial"/>
              </a:rPr>
              <a:t>(selection):</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400"/>
              </a:spcBef>
              <a:spcAft>
                <a:spcPts val="0"/>
              </a:spcAft>
              <a:buClr>
                <a:schemeClr val="accent2"/>
              </a:buClr>
              <a:buSzPts val="1200"/>
              <a:buFont typeface="Arial"/>
              <a:buChar char="•"/>
            </a:pPr>
            <a:r>
              <a:rPr lang="en-GB" sz="1400" i="0" u="none" strike="noStrike" cap="none" dirty="0">
                <a:solidFill>
                  <a:srgbClr val="000000"/>
                </a:solidFill>
                <a:latin typeface="Arial"/>
                <a:ea typeface="Arial"/>
                <a:cs typeface="Arial"/>
                <a:sym typeface="Arial"/>
              </a:rPr>
              <a:t>Histologically confirmed adenocarcinoma of the stomach or GEJ</a:t>
            </a:r>
          </a:p>
          <a:p>
            <a:pPr marL="171450" marR="0" lvl="0" indent="-171450" algn="l" rtl="0">
              <a:lnSpc>
                <a:spcPct val="100000"/>
              </a:lnSpc>
              <a:spcBef>
                <a:spcPts val="400"/>
              </a:spcBef>
              <a:spcAft>
                <a:spcPts val="0"/>
              </a:spcAft>
              <a:buClr>
                <a:schemeClr val="accent2"/>
              </a:buClr>
              <a:buSzPts val="1200"/>
              <a:buFont typeface="Arial"/>
              <a:buChar char="•"/>
            </a:pPr>
            <a:r>
              <a:rPr lang="en-GB" sz="1400" dirty="0">
                <a:solidFill>
                  <a:srgbClr val="000000"/>
                </a:solidFill>
                <a:latin typeface="Arial"/>
                <a:ea typeface="Arial"/>
                <a:cs typeface="Arial"/>
                <a:sym typeface="Arial"/>
              </a:rPr>
              <a:t>ECOG PS 0-1</a:t>
            </a:r>
          </a:p>
          <a:p>
            <a:pPr marL="171450" marR="0" lvl="0" indent="-171450" algn="l" rtl="0">
              <a:lnSpc>
                <a:spcPct val="100000"/>
              </a:lnSpc>
              <a:spcBef>
                <a:spcPts val="400"/>
              </a:spcBef>
              <a:spcAft>
                <a:spcPts val="0"/>
              </a:spcAft>
              <a:buClr>
                <a:schemeClr val="accent2"/>
              </a:buClr>
              <a:buSzPts val="1200"/>
              <a:buFont typeface="Arial"/>
              <a:buChar char="•"/>
            </a:pPr>
            <a:r>
              <a:rPr lang="en-GB" sz="1400" i="0" u="none" strike="noStrike" cap="none" dirty="0">
                <a:solidFill>
                  <a:srgbClr val="000000"/>
                </a:solidFill>
                <a:latin typeface="Arial"/>
                <a:ea typeface="Arial"/>
                <a:cs typeface="Arial"/>
                <a:sym typeface="Arial"/>
              </a:rPr>
              <a:t>No distant metastases</a:t>
            </a:r>
          </a:p>
          <a:p>
            <a:pPr marL="171450" marR="0" lvl="0" indent="-171450" algn="l" rtl="0">
              <a:lnSpc>
                <a:spcPct val="100000"/>
              </a:lnSpc>
              <a:spcBef>
                <a:spcPts val="400"/>
              </a:spcBef>
              <a:spcAft>
                <a:spcPts val="0"/>
              </a:spcAft>
              <a:buClr>
                <a:schemeClr val="accent2"/>
              </a:buClr>
              <a:buSzPts val="1200"/>
              <a:buFont typeface="Arial"/>
              <a:buChar char="•"/>
            </a:pPr>
            <a:r>
              <a:rPr lang="en-GB" sz="1400" dirty="0">
                <a:solidFill>
                  <a:srgbClr val="000000"/>
                </a:solidFill>
                <a:latin typeface="Arial"/>
                <a:ea typeface="Arial"/>
                <a:cs typeface="Arial"/>
                <a:sym typeface="Arial"/>
              </a:rPr>
              <a:t>Operable</a:t>
            </a:r>
            <a:endParaRPr sz="1400" i="0" u="none" strike="noStrike" cap="none" dirty="0">
              <a:solidFill>
                <a:srgbClr val="000000"/>
              </a:solidFill>
              <a:latin typeface="Arial"/>
              <a:ea typeface="Arial"/>
              <a:cs typeface="Arial"/>
              <a:sym typeface="Arial"/>
            </a:endParaRPr>
          </a:p>
        </p:txBody>
      </p:sp>
      <p:sp>
        <p:nvSpPr>
          <p:cNvPr id="39" name="Rectangle 38">
            <a:extLst>
              <a:ext uri="{FF2B5EF4-FFF2-40B4-BE49-F238E27FC236}">
                <a16:creationId xmlns:a16="http://schemas.microsoft.com/office/drawing/2014/main" id="{C5E95E53-7A26-BC4B-ADBD-D97DFA138FC6}"/>
              </a:ext>
            </a:extLst>
          </p:cNvPr>
          <p:cNvSpPr/>
          <p:nvPr/>
        </p:nvSpPr>
        <p:spPr>
          <a:xfrm>
            <a:off x="3917226" y="1954122"/>
            <a:ext cx="2329825" cy="3240965"/>
          </a:xfrm>
          <a:prstGeom prst="rect">
            <a:avLst/>
          </a:prstGeom>
          <a:noFill/>
          <a:ln w="28575">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8" name="TextBox 37">
            <a:extLst>
              <a:ext uri="{FF2B5EF4-FFF2-40B4-BE49-F238E27FC236}">
                <a16:creationId xmlns:a16="http://schemas.microsoft.com/office/drawing/2014/main" id="{D666C67B-9575-3F42-82E5-C591EF55AD7C}"/>
              </a:ext>
            </a:extLst>
          </p:cNvPr>
          <p:cNvSpPr txBox="1"/>
          <p:nvPr/>
        </p:nvSpPr>
        <p:spPr>
          <a:xfrm>
            <a:off x="4095349" y="1799517"/>
            <a:ext cx="1973578" cy="284372"/>
          </a:xfrm>
          <a:prstGeom prst="rect">
            <a:avLst/>
          </a:prstGeom>
          <a:solidFill>
            <a:schemeClr val="accent6"/>
          </a:solidFill>
        </p:spPr>
        <p:txBody>
          <a:bodyPr wrap="square" lIns="0" tIns="0" rIns="0" bIns="0" rtlCol="0" anchor="ctr" anchorCtr="0">
            <a:noAutofit/>
          </a:bodyPr>
          <a:lstStyle/>
          <a:p>
            <a:pPr algn="ctr"/>
            <a:r>
              <a:rPr lang="en-GB" sz="1200" b="1" spc="100" dirty="0">
                <a:solidFill>
                  <a:schemeClr val="bg1"/>
                </a:solidFill>
                <a:latin typeface="Arial" panose="020B0604020202020204" pitchFamily="34" charset="0"/>
                <a:ea typeface="Aileron" charset="0"/>
                <a:cs typeface="Arial" panose="020B0604020202020204" pitchFamily="34" charset="0"/>
              </a:rPr>
              <a:t>STRATIFICATION</a:t>
            </a:r>
          </a:p>
        </p:txBody>
      </p:sp>
      <p:sp>
        <p:nvSpPr>
          <p:cNvPr id="3" name="Content Placeholder 97">
            <a:extLst>
              <a:ext uri="{FF2B5EF4-FFF2-40B4-BE49-F238E27FC236}">
                <a16:creationId xmlns:a16="http://schemas.microsoft.com/office/drawing/2014/main" id="{93C9A996-A44D-E09B-EED6-5933387E4631}"/>
              </a:ext>
            </a:extLst>
          </p:cNvPr>
          <p:cNvSpPr txBox="1">
            <a:spLocks/>
          </p:cNvSpPr>
          <p:nvPr/>
        </p:nvSpPr>
        <p:spPr>
          <a:xfrm>
            <a:off x="620183" y="6356351"/>
            <a:ext cx="10228345"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1000" dirty="0">
                <a:solidFill>
                  <a:schemeClr val="tx2"/>
                </a:solidFill>
              </a:rPr>
              <a:t>d, day; dMMR, deficient mismatch repair; ECOG PS, Eastern Cooperative Oncology Group performance status; FLOT, fluorouracil, leucovorin, oxaliplatin and docetaxel; GEA, gastroesophageal adenocarcinoma; GEJ, gastroesophageal junction; MS, microsatellite; MSI, microsatellite instability; N, nodal stage; q2w, every 2 weeks; q3w, every 3 weeks; R, randomisation</a:t>
            </a:r>
          </a:p>
          <a:p>
            <a:r>
              <a:rPr lang="en-GB" sz="1000" dirty="0">
                <a:solidFill>
                  <a:schemeClr val="tx2"/>
                </a:solidFill>
              </a:rPr>
              <a:t>Al-Batran S-E, et al. J Clin Oncol. 2022;40(no. 16_suppl):4003-4003 (2022 ASCO oral presentation)</a:t>
            </a:r>
          </a:p>
        </p:txBody>
      </p:sp>
    </p:spTree>
    <p:extLst>
      <p:ext uri="{BB962C8B-B14F-4D97-AF65-F5344CB8AC3E}">
        <p14:creationId xmlns:p14="http://schemas.microsoft.com/office/powerpoint/2010/main" val="2749549445"/>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cap="none" dirty="0"/>
              <a:t>d</a:t>
            </a:r>
            <a:r>
              <a:rPr lang="en-GB" dirty="0"/>
              <a:t>MMR and MSI in Localised GEA</a:t>
            </a:r>
          </a:p>
        </p:txBody>
      </p:sp>
      <p:graphicFrame>
        <p:nvGraphicFramePr>
          <p:cNvPr id="20" name="Content Placeholder 19">
            <a:extLst>
              <a:ext uri="{FF2B5EF4-FFF2-40B4-BE49-F238E27FC236}">
                <a16:creationId xmlns:a16="http://schemas.microsoft.com/office/drawing/2014/main" id="{64928C4C-80AD-614E-A428-4202F473B9CD}"/>
              </a:ext>
            </a:extLst>
          </p:cNvPr>
          <p:cNvGraphicFramePr>
            <a:graphicFrameLocks noGrp="1"/>
          </p:cNvGraphicFramePr>
          <p:nvPr>
            <p:ph sz="quarter" idx="14"/>
            <p:extLst>
              <p:ext uri="{D42A27DB-BD31-4B8C-83A1-F6EECF244321}">
                <p14:modId xmlns:p14="http://schemas.microsoft.com/office/powerpoint/2010/main" val="3317741517"/>
              </p:ext>
            </p:extLst>
          </p:nvPr>
        </p:nvGraphicFramePr>
        <p:xfrm>
          <a:off x="620713" y="1425575"/>
          <a:ext cx="10961687" cy="4465320"/>
        </p:xfrm>
        <a:graphic>
          <a:graphicData uri="http://schemas.openxmlformats.org/drawingml/2006/table">
            <a:tbl>
              <a:tblPr firstRow="1" bandRow="1">
                <a:tableStyleId>{5C22544A-7EE6-4342-B048-85BDC9FD1C3A}</a:tableStyleId>
              </a:tblPr>
              <a:tblGrid>
                <a:gridCol w="5115247">
                  <a:extLst>
                    <a:ext uri="{9D8B030D-6E8A-4147-A177-3AD203B41FA5}">
                      <a16:colId xmlns:a16="http://schemas.microsoft.com/office/drawing/2014/main" val="460572122"/>
                    </a:ext>
                  </a:extLst>
                </a:gridCol>
                <a:gridCol w="1461610">
                  <a:extLst>
                    <a:ext uri="{9D8B030D-6E8A-4147-A177-3AD203B41FA5}">
                      <a16:colId xmlns:a16="http://schemas.microsoft.com/office/drawing/2014/main" val="2334244341"/>
                    </a:ext>
                  </a:extLst>
                </a:gridCol>
                <a:gridCol w="1461610">
                  <a:extLst>
                    <a:ext uri="{9D8B030D-6E8A-4147-A177-3AD203B41FA5}">
                      <a16:colId xmlns:a16="http://schemas.microsoft.com/office/drawing/2014/main" val="2669217954"/>
                    </a:ext>
                  </a:extLst>
                </a:gridCol>
                <a:gridCol w="1461610">
                  <a:extLst>
                    <a:ext uri="{9D8B030D-6E8A-4147-A177-3AD203B41FA5}">
                      <a16:colId xmlns:a16="http://schemas.microsoft.com/office/drawing/2014/main" val="1480605033"/>
                    </a:ext>
                  </a:extLst>
                </a:gridCol>
                <a:gridCol w="1461610">
                  <a:extLst>
                    <a:ext uri="{9D8B030D-6E8A-4147-A177-3AD203B41FA5}">
                      <a16:colId xmlns:a16="http://schemas.microsoft.com/office/drawing/2014/main" val="20227810"/>
                    </a:ext>
                  </a:extLst>
                </a:gridCol>
              </a:tblGrid>
              <a:tr h="370840">
                <a:tc rowSpan="3">
                  <a:txBody>
                    <a:bodyPr/>
                    <a:lstStyle/>
                    <a:p>
                      <a:r>
                        <a:rPr lang="en-GB" sz="1600" dirty="0">
                          <a:latin typeface="Arial" panose="020B0604020202020204" pitchFamily="34" charset="0"/>
                          <a:cs typeface="Arial" panose="020B0604020202020204" pitchFamily="34" charset="0"/>
                        </a:rPr>
                        <a:t>Pathological regression</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FLOT + atezolizumab (arm A) vs FLOT (arm B)</a:t>
                      </a:r>
                    </a:p>
                  </a:txBody>
                  <a:tcPr/>
                </a:tc>
                <a:tc gridSpan="4">
                  <a:txBody>
                    <a:bodyPr/>
                    <a:lstStyle/>
                    <a:p>
                      <a:pPr algn="ctr"/>
                      <a:r>
                        <a:rPr lang="en-GB" sz="1600" b="1" dirty="0">
                          <a:solidFill>
                            <a:schemeClr val="bg1"/>
                          </a:solidFill>
                          <a:latin typeface="Arial" panose="020B0604020202020204" pitchFamily="34" charset="0"/>
                          <a:cs typeface="Arial" panose="020B0604020202020204" pitchFamily="34" charset="0"/>
                        </a:rPr>
                        <a:t>Becker classification</a:t>
                      </a:r>
                    </a:p>
                  </a:txBody>
                  <a:tcPr>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GB" sz="1600" dirty="0">
                        <a:latin typeface="Arial" panose="020B0604020202020204" pitchFamily="34" charset="0"/>
                        <a:cs typeface="Arial" panose="020B0604020202020204" pitchFamily="34" charset="0"/>
                      </a:endParaRPr>
                    </a:p>
                  </a:txBody>
                  <a:tcPr/>
                </a:tc>
                <a:tc hMerge="1">
                  <a:txBody>
                    <a:bodyPr/>
                    <a:lstStyle/>
                    <a:p>
                      <a:pPr algn="ctr"/>
                      <a:endParaRPr lang="en-GB" sz="1600" dirty="0">
                        <a:latin typeface="Arial" panose="020B0604020202020204" pitchFamily="34" charset="0"/>
                        <a:cs typeface="Arial" panose="020B0604020202020204" pitchFamily="34" charset="0"/>
                      </a:endParaRPr>
                    </a:p>
                  </a:txBody>
                  <a:tcPr/>
                </a:tc>
                <a:tc hMerge="1">
                  <a:txBody>
                    <a:bodyPr/>
                    <a:lstStyle/>
                    <a:p>
                      <a:pPr algn="ctr"/>
                      <a:endParaRPr lang="en-GB" sz="16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46931496"/>
                  </a:ext>
                </a:extLst>
              </a:tr>
              <a:tr h="370840">
                <a:tc vMerge="1">
                  <a:txBody>
                    <a:bodyPr/>
                    <a:lstStyle/>
                    <a:p>
                      <a:endParaRPr lang="en-GB" sz="1600" dirty="0">
                        <a:latin typeface="Arial" panose="020B0604020202020204" pitchFamily="34" charset="0"/>
                        <a:cs typeface="Arial" panose="020B0604020202020204" pitchFamily="34" charset="0"/>
                      </a:endParaRPr>
                    </a:p>
                  </a:txBody>
                  <a:tcPr/>
                </a:tc>
                <a:tc gridSpan="2">
                  <a:txBody>
                    <a:bodyPr/>
                    <a:lstStyle/>
                    <a:p>
                      <a:pPr algn="ctr"/>
                      <a:r>
                        <a:rPr lang="en-GB" sz="1600" b="1" dirty="0">
                          <a:solidFill>
                            <a:schemeClr val="bg1"/>
                          </a:solidFill>
                          <a:latin typeface="Arial" panose="020B0604020202020204" pitchFamily="34" charset="0"/>
                          <a:cs typeface="Arial" panose="020B0604020202020204" pitchFamily="34" charset="0"/>
                        </a:rPr>
                        <a:t>TRG1a</a:t>
                      </a:r>
                      <a:r>
                        <a:rPr lang="en-GB" sz="1600" b="1" baseline="30000" dirty="0">
                          <a:solidFill>
                            <a:schemeClr val="bg1"/>
                          </a:solidFill>
                          <a:latin typeface="Arial" panose="020B0604020202020204" pitchFamily="34" charset="0"/>
                          <a:cs typeface="Arial" panose="020B0604020202020204" pitchFamily="34" charset="0"/>
                        </a:rPr>
                        <a:t>1</a:t>
                      </a:r>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GB" sz="1600" dirty="0">
                        <a:latin typeface="Arial" panose="020B0604020202020204" pitchFamily="34" charset="0"/>
                        <a:cs typeface="Arial" panose="020B0604020202020204" pitchFamily="34" charset="0"/>
                      </a:endParaRPr>
                    </a:p>
                  </a:txBody>
                  <a:tcPr/>
                </a:tc>
                <a:tc gridSpan="2">
                  <a:txBody>
                    <a:bodyPr/>
                    <a:lstStyle/>
                    <a:p>
                      <a:pPr algn="ctr"/>
                      <a:r>
                        <a:rPr lang="en-GB" sz="1600" b="1" dirty="0">
                          <a:solidFill>
                            <a:schemeClr val="bg1"/>
                          </a:solidFill>
                          <a:latin typeface="Arial" panose="020B0604020202020204" pitchFamily="34" charset="0"/>
                          <a:cs typeface="Arial" panose="020B0604020202020204" pitchFamily="34" charset="0"/>
                        </a:rPr>
                        <a:t>TRG1a/b</a:t>
                      </a:r>
                      <a:r>
                        <a:rPr lang="en-GB" sz="1600" b="1" baseline="30000" dirty="0">
                          <a:solidFill>
                            <a:schemeClr val="bg1"/>
                          </a:solidFill>
                          <a:latin typeface="Arial" panose="020B0604020202020204" pitchFamily="34" charset="0"/>
                          <a:cs typeface="Arial" panose="020B0604020202020204" pitchFamily="34" charset="0"/>
                        </a:rPr>
                        <a:t>2</a:t>
                      </a:r>
                    </a:p>
                  </a:txBody>
                  <a:tcP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GB" sz="16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68710287"/>
                  </a:ext>
                </a:extLst>
              </a:tr>
              <a:tr h="370840">
                <a:tc vMerge="1">
                  <a:txBody>
                    <a:bodyPr/>
                    <a:lstStyle/>
                    <a:p>
                      <a:endParaRPr lang="en-GB" sz="1600" dirty="0">
                        <a:latin typeface="Arial" panose="020B0604020202020204" pitchFamily="34" charset="0"/>
                        <a:cs typeface="Arial" panose="020B0604020202020204" pitchFamily="34" charset="0"/>
                      </a:endParaRPr>
                    </a:p>
                  </a:txBody>
                  <a:tcPr/>
                </a:tc>
                <a:tc>
                  <a:txBody>
                    <a:bodyPr/>
                    <a:lstStyle/>
                    <a:p>
                      <a:pPr algn="ctr"/>
                      <a:r>
                        <a:rPr lang="en-GB" sz="1600" b="1" dirty="0">
                          <a:solidFill>
                            <a:schemeClr val="bg1"/>
                          </a:solidFill>
                          <a:latin typeface="Arial" panose="020B0604020202020204" pitchFamily="34" charset="0"/>
                          <a:cs typeface="Arial" panose="020B0604020202020204" pitchFamily="34" charset="0"/>
                        </a:rPr>
                        <a:t>A</a:t>
                      </a:r>
                    </a:p>
                  </a:txBody>
                  <a:tcPr>
                    <a:lnL w="12700" cap="flat" cmpd="sng" algn="ctr">
                      <a:solidFill>
                        <a:schemeClr val="bg1"/>
                      </a:solidFill>
                      <a:prstDash val="solid"/>
                      <a:round/>
                      <a:headEnd type="none" w="med" len="med"/>
                      <a:tailEnd type="none" w="med" len="med"/>
                    </a:lnL>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600" b="1" dirty="0">
                          <a:solidFill>
                            <a:schemeClr val="bg1"/>
                          </a:solidFill>
                          <a:latin typeface="Arial" panose="020B0604020202020204" pitchFamily="34" charset="0"/>
                          <a:cs typeface="Arial" panose="020B0604020202020204" pitchFamily="34" charset="0"/>
                        </a:rPr>
                        <a:t>B</a:t>
                      </a:r>
                    </a:p>
                  </a:txBody>
                  <a:tcPr>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600" b="1" dirty="0">
                          <a:solidFill>
                            <a:schemeClr val="bg1"/>
                          </a:solidFill>
                          <a:latin typeface="Arial" panose="020B0604020202020204" pitchFamily="34" charset="0"/>
                          <a:cs typeface="Arial" panose="020B0604020202020204" pitchFamily="34" charset="0"/>
                        </a:rPr>
                        <a:t>A</a:t>
                      </a:r>
                    </a:p>
                  </a:txBody>
                  <a:tcPr>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600" b="1" dirty="0">
                          <a:solidFill>
                            <a:schemeClr val="bg1"/>
                          </a:solidFill>
                          <a:latin typeface="Arial" panose="020B0604020202020204" pitchFamily="34" charset="0"/>
                          <a:cs typeface="Arial" panose="020B0604020202020204" pitchFamily="34" charset="0"/>
                        </a:rPr>
                        <a:t>B</a:t>
                      </a:r>
                    </a:p>
                  </a:txBody>
                  <a:tcPr>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907946630"/>
                  </a:ext>
                </a:extLst>
              </a:tr>
              <a:tr h="370840">
                <a:tc>
                  <a:txBody>
                    <a:bodyPr/>
                    <a:lstStyle/>
                    <a:p>
                      <a:r>
                        <a:rPr lang="en-GB" sz="1600" dirty="0">
                          <a:latin typeface="Arial" panose="020B0604020202020204" pitchFamily="34" charset="0"/>
                          <a:cs typeface="Arial" panose="020B0604020202020204" pitchFamily="34" charset="0"/>
                        </a:rPr>
                        <a:t>All patients (N=295; 146|149)</a:t>
                      </a:r>
                    </a:p>
                  </a:txBody>
                  <a:tcPr/>
                </a:tc>
                <a:tc>
                  <a:txBody>
                    <a:bodyPr/>
                    <a:lstStyle/>
                    <a:p>
                      <a:pPr algn="ctr"/>
                      <a:r>
                        <a:rPr lang="en-GB" sz="1600" dirty="0">
                          <a:latin typeface="Arial" panose="020B0604020202020204" pitchFamily="34" charset="0"/>
                          <a:cs typeface="Arial" panose="020B0604020202020204" pitchFamily="34" charset="0"/>
                        </a:rPr>
                        <a:t>35</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(24%)</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23</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(15%)</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71</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(49%)</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58</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(39%)</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58479154"/>
                  </a:ext>
                </a:extLst>
              </a:tr>
              <a:tr h="370840">
                <a:tc>
                  <a:txBody>
                    <a:bodyPr/>
                    <a:lstStyle/>
                    <a:p>
                      <a:r>
                        <a:rPr lang="en-GB" sz="1600" dirty="0">
                          <a:latin typeface="Arial" panose="020B0604020202020204" pitchFamily="34" charset="0"/>
                          <a:cs typeface="Arial" panose="020B0604020202020204" pitchFamily="34" charset="0"/>
                        </a:rPr>
                        <a:t>PD-L1 CPS ≥1 (N=170; 82|88)</a:t>
                      </a:r>
                    </a:p>
                  </a:txBody>
                  <a:tcPr/>
                </a:tc>
                <a:tc>
                  <a:txBody>
                    <a:bodyPr/>
                    <a:lstStyle/>
                    <a:p>
                      <a:pPr algn="ctr"/>
                      <a:r>
                        <a:rPr lang="en-GB" sz="1600" dirty="0">
                          <a:latin typeface="Arial" panose="020B0604020202020204" pitchFamily="34" charset="0"/>
                          <a:cs typeface="Arial" panose="020B0604020202020204" pitchFamily="34" charset="0"/>
                        </a:rPr>
                        <a:t>20</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(24%)</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13</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(15%)</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42</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(51%)</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40</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(46%)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751658026"/>
                  </a:ext>
                </a:extLst>
              </a:tr>
              <a:tr h="3708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600" dirty="0">
                          <a:latin typeface="Arial" panose="020B0604020202020204" pitchFamily="34" charset="0"/>
                          <a:cs typeface="Arial" panose="020B0604020202020204" pitchFamily="34" charset="0"/>
                        </a:rPr>
                        <a:t>PD-L1 CPS ≥5 (N=81; 40|41)</a:t>
                      </a:r>
                    </a:p>
                  </a:txBody>
                  <a:tcPr/>
                </a:tc>
                <a:tc>
                  <a:txBody>
                    <a:bodyPr/>
                    <a:lstStyle/>
                    <a:p>
                      <a:pPr algn="ctr"/>
                      <a:r>
                        <a:rPr lang="en-GB" sz="1600" dirty="0">
                          <a:latin typeface="Arial" panose="020B0604020202020204" pitchFamily="34" charset="0"/>
                          <a:cs typeface="Arial" panose="020B0604020202020204" pitchFamily="34" charset="0"/>
                        </a:rPr>
                        <a:t>11</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(28%)</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8</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(20%)</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22</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(55%)</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18</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(44%)</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891320161"/>
                  </a:ext>
                </a:extLst>
              </a:tr>
              <a:tr h="3708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600" dirty="0">
                          <a:latin typeface="Arial" panose="020B0604020202020204" pitchFamily="34" charset="0"/>
                          <a:cs typeface="Arial" panose="020B0604020202020204" pitchFamily="34" charset="0"/>
                        </a:rPr>
                        <a:t>PD-L1 CPS ≥10 (N=53; 27|26)</a:t>
                      </a:r>
                    </a:p>
                  </a:txBody>
                  <a:tcPr/>
                </a:tc>
                <a:tc>
                  <a:txBody>
                    <a:bodyPr/>
                    <a:lstStyle/>
                    <a:p>
                      <a:pPr algn="ctr"/>
                      <a:r>
                        <a:rPr lang="en-GB" sz="1600" dirty="0">
                          <a:latin typeface="Arial" panose="020B0604020202020204" pitchFamily="34" charset="0"/>
                          <a:cs typeface="Arial" panose="020B0604020202020204" pitchFamily="34" charset="0"/>
                        </a:rPr>
                        <a:t>9</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(33%)</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3</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(12%)</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18</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(67%)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10</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(39%)</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71358676"/>
                  </a:ext>
                </a:extLst>
              </a:tr>
              <a:tr h="3708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600" dirty="0">
                          <a:latin typeface="Arial" panose="020B0604020202020204" pitchFamily="34" charset="0"/>
                          <a:cs typeface="Arial" panose="020B0604020202020204" pitchFamily="34" charset="0"/>
                        </a:rPr>
                        <a:t>MSI high (N=23; 8|15)</a:t>
                      </a:r>
                    </a:p>
                  </a:txBody>
                  <a:tcPr/>
                </a:tc>
                <a:tc>
                  <a:txBody>
                    <a:bodyPr/>
                    <a:lstStyle/>
                    <a:p>
                      <a:pPr algn="ctr"/>
                      <a:r>
                        <a:rPr lang="en-GB" sz="1600" dirty="0">
                          <a:latin typeface="Arial" panose="020B0604020202020204" pitchFamily="34" charset="0"/>
                          <a:cs typeface="Arial" panose="020B0604020202020204" pitchFamily="34" charset="0"/>
                        </a:rPr>
                        <a:t>5</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(63%)</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4</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(27%)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6</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(75%)</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600" dirty="0">
                          <a:latin typeface="Arial" panose="020B0604020202020204" pitchFamily="34" charset="0"/>
                          <a:cs typeface="Arial" panose="020B0604020202020204" pitchFamily="34" charset="0"/>
                        </a:rPr>
                        <a:t>7</a:t>
                      </a:r>
                      <a:br>
                        <a:rPr lang="en-GB" sz="16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(47%)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98444492"/>
                  </a:ext>
                </a:extLst>
              </a:tr>
              <a:tr h="370840">
                <a:tc gridSpan="5">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200" baseline="30000" dirty="0">
                          <a:latin typeface="Arial" panose="020B0604020202020204" pitchFamily="34" charset="0"/>
                          <a:cs typeface="Arial" panose="020B0604020202020204" pitchFamily="34" charset="0"/>
                        </a:rPr>
                        <a:t>1 </a:t>
                      </a:r>
                      <a:r>
                        <a:rPr lang="en-GB" sz="1200" dirty="0">
                          <a:latin typeface="Arial" panose="020B0604020202020204" pitchFamily="34" charset="0"/>
                          <a:cs typeface="Arial" panose="020B0604020202020204" pitchFamily="34" charset="0"/>
                        </a:rPr>
                        <a:t>pathological complete regression acc. to Becker</a:t>
                      </a:r>
                    </a:p>
                    <a:p>
                      <a:pPr marL="0" marR="0" lvl="0" indent="0" algn="l" defTabSz="457200" rtl="0" eaLnBrk="1" fontAlgn="auto" latinLnBrk="0" hangingPunct="1">
                        <a:lnSpc>
                          <a:spcPct val="100000"/>
                        </a:lnSpc>
                        <a:spcBef>
                          <a:spcPts val="0"/>
                        </a:spcBef>
                        <a:spcAft>
                          <a:spcPts val="0"/>
                        </a:spcAft>
                        <a:buClrTx/>
                        <a:buSzTx/>
                        <a:buFontTx/>
                        <a:buNone/>
                        <a:tabLst/>
                        <a:defRPr/>
                      </a:pPr>
                      <a:r>
                        <a:rPr lang="en-GB" sz="1200" baseline="30000" dirty="0">
                          <a:latin typeface="Arial" panose="020B0604020202020204" pitchFamily="34" charset="0"/>
                          <a:cs typeface="Arial" panose="020B0604020202020204" pitchFamily="34" charset="0"/>
                        </a:rPr>
                        <a:t>2 </a:t>
                      </a:r>
                      <a:r>
                        <a:rPr lang="en-GB" sz="1200" dirty="0">
                          <a:latin typeface="Arial" panose="020B0604020202020204" pitchFamily="34" charset="0"/>
                          <a:cs typeface="Arial" panose="020B0604020202020204" pitchFamily="34" charset="0"/>
                        </a:rPr>
                        <a:t>pathological subtotal regression acc. to Becker</a:t>
                      </a:r>
                    </a:p>
                  </a:txBody>
                  <a:tcPr>
                    <a:noFill/>
                  </a:tcPr>
                </a:tc>
                <a:tc hMerge="1">
                  <a:txBody>
                    <a:bodyPr/>
                    <a:lstStyle/>
                    <a:p>
                      <a:pPr algn="ctr"/>
                      <a:endParaRPr lang="en-GB" sz="1600" dirty="0">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tcPr>
                </a:tc>
                <a:tc hMerge="1">
                  <a:txBody>
                    <a:bodyPr/>
                    <a:lstStyle/>
                    <a:p>
                      <a:pPr algn="ctr"/>
                      <a:endParaRPr lang="en-GB" sz="1600" dirty="0">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tcPr>
                </a:tc>
                <a:tc hMerge="1">
                  <a:txBody>
                    <a:bodyPr/>
                    <a:lstStyle/>
                    <a:p>
                      <a:pPr algn="ctr"/>
                      <a:endParaRPr lang="en-GB" sz="1600" dirty="0">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tcPr>
                </a:tc>
                <a:tc hMerge="1">
                  <a:txBody>
                    <a:bodyPr/>
                    <a:lstStyle/>
                    <a:p>
                      <a:pPr algn="ctr"/>
                      <a:endParaRPr lang="en-GB" sz="1600" dirty="0">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80496765"/>
                  </a:ext>
                </a:extLst>
              </a:tr>
            </a:tbl>
          </a:graphicData>
        </a:graphic>
      </p:graphicFrame>
      <p:sp>
        <p:nvSpPr>
          <p:cNvPr id="22" name="Rectangle 21">
            <a:extLst>
              <a:ext uri="{FF2B5EF4-FFF2-40B4-BE49-F238E27FC236}">
                <a16:creationId xmlns:a16="http://schemas.microsoft.com/office/drawing/2014/main" id="{32F994F9-B30E-D447-BF52-49AEDCFF7E7D}"/>
              </a:ext>
            </a:extLst>
          </p:cNvPr>
          <p:cNvSpPr/>
          <p:nvPr/>
        </p:nvSpPr>
        <p:spPr>
          <a:xfrm>
            <a:off x="8666570" y="2532807"/>
            <a:ext cx="2888857" cy="574535"/>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3" name="Rectangle 22">
            <a:extLst>
              <a:ext uri="{FF2B5EF4-FFF2-40B4-BE49-F238E27FC236}">
                <a16:creationId xmlns:a16="http://schemas.microsoft.com/office/drawing/2014/main" id="{052867BF-473C-EA47-A1A3-5B7A8E19AA7F}"/>
              </a:ext>
            </a:extLst>
          </p:cNvPr>
          <p:cNvSpPr/>
          <p:nvPr/>
        </p:nvSpPr>
        <p:spPr>
          <a:xfrm>
            <a:off x="8661222" y="4857890"/>
            <a:ext cx="2888857" cy="574535"/>
          </a:xfrm>
          <a:prstGeom prst="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 name="Content Placeholder 97">
            <a:extLst>
              <a:ext uri="{FF2B5EF4-FFF2-40B4-BE49-F238E27FC236}">
                <a16:creationId xmlns:a16="http://schemas.microsoft.com/office/drawing/2014/main" id="{BAB39731-02FE-40A9-ED88-BB1D4FBC75DE}"/>
              </a:ext>
            </a:extLst>
          </p:cNvPr>
          <p:cNvSpPr txBox="1">
            <a:spLocks/>
          </p:cNvSpPr>
          <p:nvPr/>
        </p:nvSpPr>
        <p:spPr>
          <a:xfrm>
            <a:off x="620183" y="6356351"/>
            <a:ext cx="10444369"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1000" dirty="0">
                <a:solidFill>
                  <a:schemeClr val="tx2"/>
                </a:solidFill>
              </a:rPr>
              <a:t>dMMR, deficient mismatch repair; CPS, combined positive score; FLOT, fluorouracil, leucovorin, oxaliplatin and docetaxel; GEA, gastroesophageal adenocarcinoma; MSI, microsatellite instability; N, nodal stage; PD-L1, programmed death-ligand 1; TRG, tumour regression grade</a:t>
            </a:r>
          </a:p>
          <a:p>
            <a:r>
              <a:rPr lang="en-GB" sz="1000" dirty="0">
                <a:solidFill>
                  <a:schemeClr val="tx2"/>
                </a:solidFill>
              </a:rPr>
              <a:t>Al-Batran S-E, et al. J Clin Oncol. 2022;40(no. 16_suppl):4003-4003 (2022 ASCO oral presentation)</a:t>
            </a:r>
          </a:p>
        </p:txBody>
      </p:sp>
    </p:spTree>
    <p:extLst>
      <p:ext uri="{BB962C8B-B14F-4D97-AF65-F5344CB8AC3E}">
        <p14:creationId xmlns:p14="http://schemas.microsoft.com/office/powerpoint/2010/main" val="506784610"/>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Placeholder 21">
            <a:extLst>
              <a:ext uri="{FF2B5EF4-FFF2-40B4-BE49-F238E27FC236}">
                <a16:creationId xmlns:a16="http://schemas.microsoft.com/office/drawing/2014/main" id="{EB34BD41-0AE5-D545-8A93-0A45E0AD69D9}"/>
              </a:ext>
            </a:extLst>
          </p:cNvPr>
          <p:cNvSpPr>
            <a:spLocks noGrp="1"/>
          </p:cNvSpPr>
          <p:nvPr>
            <p:ph type="body" idx="1"/>
          </p:nvPr>
        </p:nvSpPr>
        <p:spPr/>
        <p:txBody>
          <a:bodyPr/>
          <a:lstStyle/>
          <a:p>
            <a:r>
              <a:rPr lang="en-GB" dirty="0"/>
              <a:t>Neo-adjuvant investigator-initiated trial </a:t>
            </a:r>
            <a:r>
              <a:rPr lang="en-GB" dirty="0">
                <a:solidFill>
                  <a:schemeClr val="accent1"/>
                </a:solidFill>
              </a:rPr>
              <a:t>phase 2 </a:t>
            </a:r>
            <a:r>
              <a:rPr lang="en-GB" dirty="0"/>
              <a:t>with io for localised MSI-h/</a:t>
            </a:r>
            <a:r>
              <a:rPr lang="en-GB" cap="none" dirty="0"/>
              <a:t>d</a:t>
            </a:r>
            <a:r>
              <a:rPr lang="en-GB" dirty="0"/>
              <a:t>mmr Gi in progress or upcoming</a:t>
            </a:r>
          </a:p>
        </p:txBody>
      </p:sp>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cap="none" dirty="0"/>
              <a:t>d</a:t>
            </a:r>
            <a:r>
              <a:rPr lang="en-GB" dirty="0"/>
              <a:t>MMR and MSI in Localised GEA</a:t>
            </a:r>
          </a:p>
        </p:txBody>
      </p:sp>
      <p:graphicFrame>
        <p:nvGraphicFramePr>
          <p:cNvPr id="20" name="Content Placeholder 19">
            <a:extLst>
              <a:ext uri="{FF2B5EF4-FFF2-40B4-BE49-F238E27FC236}">
                <a16:creationId xmlns:a16="http://schemas.microsoft.com/office/drawing/2014/main" id="{93CD6C91-496F-C243-86F1-34854B255CC9}"/>
              </a:ext>
            </a:extLst>
          </p:cNvPr>
          <p:cNvGraphicFramePr>
            <a:graphicFrameLocks noGrp="1"/>
          </p:cNvGraphicFramePr>
          <p:nvPr>
            <p:ph sz="quarter" idx="14"/>
            <p:extLst>
              <p:ext uri="{D42A27DB-BD31-4B8C-83A1-F6EECF244321}">
                <p14:modId xmlns:p14="http://schemas.microsoft.com/office/powerpoint/2010/main" val="555456908"/>
              </p:ext>
            </p:extLst>
          </p:nvPr>
        </p:nvGraphicFramePr>
        <p:xfrm>
          <a:off x="619125" y="1987550"/>
          <a:ext cx="10963274" cy="4023360"/>
        </p:xfrm>
        <a:graphic>
          <a:graphicData uri="http://schemas.openxmlformats.org/drawingml/2006/table">
            <a:tbl>
              <a:tblPr firstRow="1" bandRow="1">
                <a:tableStyleId>{5C22544A-7EE6-4342-B048-85BDC9FD1C3A}</a:tableStyleId>
              </a:tblPr>
              <a:tblGrid>
                <a:gridCol w="1566182">
                  <a:extLst>
                    <a:ext uri="{9D8B030D-6E8A-4147-A177-3AD203B41FA5}">
                      <a16:colId xmlns:a16="http://schemas.microsoft.com/office/drawing/2014/main" val="1967903120"/>
                    </a:ext>
                  </a:extLst>
                </a:gridCol>
                <a:gridCol w="958365">
                  <a:extLst>
                    <a:ext uri="{9D8B030D-6E8A-4147-A177-3AD203B41FA5}">
                      <a16:colId xmlns:a16="http://schemas.microsoft.com/office/drawing/2014/main" val="2401372004"/>
                    </a:ext>
                  </a:extLst>
                </a:gridCol>
                <a:gridCol w="1152128">
                  <a:extLst>
                    <a:ext uri="{9D8B030D-6E8A-4147-A177-3AD203B41FA5}">
                      <a16:colId xmlns:a16="http://schemas.microsoft.com/office/drawing/2014/main" val="1468115976"/>
                    </a:ext>
                  </a:extLst>
                </a:gridCol>
                <a:gridCol w="1872208">
                  <a:extLst>
                    <a:ext uri="{9D8B030D-6E8A-4147-A177-3AD203B41FA5}">
                      <a16:colId xmlns:a16="http://schemas.microsoft.com/office/drawing/2014/main" val="2890431363"/>
                    </a:ext>
                  </a:extLst>
                </a:gridCol>
                <a:gridCol w="1368152">
                  <a:extLst>
                    <a:ext uri="{9D8B030D-6E8A-4147-A177-3AD203B41FA5}">
                      <a16:colId xmlns:a16="http://schemas.microsoft.com/office/drawing/2014/main" val="577179492"/>
                    </a:ext>
                  </a:extLst>
                </a:gridCol>
                <a:gridCol w="2376264">
                  <a:extLst>
                    <a:ext uri="{9D8B030D-6E8A-4147-A177-3AD203B41FA5}">
                      <a16:colId xmlns:a16="http://schemas.microsoft.com/office/drawing/2014/main" val="870800181"/>
                    </a:ext>
                  </a:extLst>
                </a:gridCol>
                <a:gridCol w="1669975">
                  <a:extLst>
                    <a:ext uri="{9D8B030D-6E8A-4147-A177-3AD203B41FA5}">
                      <a16:colId xmlns:a16="http://schemas.microsoft.com/office/drawing/2014/main" val="2490466614"/>
                    </a:ext>
                  </a:extLst>
                </a:gridCol>
              </a:tblGrid>
              <a:tr h="370840">
                <a:tc>
                  <a:txBody>
                    <a:bodyPr/>
                    <a:lstStyle/>
                    <a:p>
                      <a:r>
                        <a:rPr lang="en-GB" sz="1200" dirty="0">
                          <a:latin typeface="Arial" panose="020B0604020202020204" pitchFamily="34" charset="0"/>
                          <a:cs typeface="Arial" panose="020B0604020202020204" pitchFamily="34" charset="0"/>
                        </a:rPr>
                        <a:t>Type of phase 2 (number of pts planned)</a:t>
                      </a:r>
                    </a:p>
                  </a:txBody>
                  <a:tcPr marL="91453" marR="91453"/>
                </a:tc>
                <a:tc>
                  <a:txBody>
                    <a:bodyPr/>
                    <a:lstStyle/>
                    <a:p>
                      <a:r>
                        <a:rPr lang="en-GB" sz="1200" dirty="0">
                          <a:latin typeface="Arial" panose="020B0604020202020204" pitchFamily="34" charset="0"/>
                          <a:cs typeface="Arial" panose="020B0604020202020204" pitchFamily="34" charset="0"/>
                        </a:rPr>
                        <a:t>Primary</a:t>
                      </a:r>
                    </a:p>
                  </a:txBody>
                  <a:tcPr marL="91453" marR="91453"/>
                </a:tc>
                <a:tc>
                  <a:txBody>
                    <a:bodyPr/>
                    <a:lstStyle/>
                    <a:p>
                      <a:r>
                        <a:rPr lang="en-GB" sz="1200" dirty="0">
                          <a:latin typeface="Arial" panose="020B0604020202020204" pitchFamily="34" charset="0"/>
                          <a:cs typeface="Arial" panose="020B0604020202020204" pitchFamily="34" charset="0"/>
                        </a:rPr>
                        <a:t>Name</a:t>
                      </a:r>
                    </a:p>
                  </a:txBody>
                  <a:tcPr marL="91453" marR="91453"/>
                </a:tc>
                <a:tc>
                  <a:txBody>
                    <a:bodyPr/>
                    <a:lstStyle/>
                    <a:p>
                      <a:r>
                        <a:rPr lang="en-GB" sz="1200" dirty="0">
                          <a:latin typeface="Arial" panose="020B0604020202020204" pitchFamily="34" charset="0"/>
                          <a:cs typeface="Arial" panose="020B0604020202020204" pitchFamily="34" charset="0"/>
                        </a:rPr>
                        <a:t>Coordinator group and country</a:t>
                      </a:r>
                    </a:p>
                  </a:txBody>
                  <a:tcPr marL="91453" marR="91453"/>
                </a:tc>
                <a:tc>
                  <a:txBody>
                    <a:bodyPr/>
                    <a:lstStyle/>
                    <a:p>
                      <a:r>
                        <a:rPr lang="en-GB" sz="1200" dirty="0">
                          <a:latin typeface="Arial" panose="020B0604020202020204" pitchFamily="34" charset="0"/>
                          <a:cs typeface="Arial" panose="020B0604020202020204" pitchFamily="34" charset="0"/>
                        </a:rPr>
                        <a:t>Drug</a:t>
                      </a:r>
                    </a:p>
                  </a:txBody>
                  <a:tcPr marL="91453" marR="91453"/>
                </a:tc>
                <a:tc>
                  <a:txBody>
                    <a:bodyPr/>
                    <a:lstStyle/>
                    <a:p>
                      <a:r>
                        <a:rPr lang="en-GB" sz="1200" dirty="0">
                          <a:latin typeface="Arial" panose="020B0604020202020204" pitchFamily="34" charset="0"/>
                          <a:cs typeface="Arial" panose="020B0604020202020204" pitchFamily="34" charset="0"/>
                        </a:rPr>
                        <a:t>Schedule before surgery or Watch and Wait strategy</a:t>
                      </a:r>
                    </a:p>
                  </a:txBody>
                  <a:tcPr marL="91453" marR="91453"/>
                </a:tc>
                <a:tc>
                  <a:txBody>
                    <a:bodyPr/>
                    <a:lstStyle/>
                    <a:p>
                      <a:r>
                        <a:rPr lang="en-GB" sz="1200" dirty="0">
                          <a:latin typeface="Arial" panose="020B0604020202020204" pitchFamily="34" charset="0"/>
                          <a:cs typeface="Arial" panose="020B0604020202020204" pitchFamily="34" charset="0"/>
                        </a:rPr>
                        <a:t>Primary end-point</a:t>
                      </a:r>
                    </a:p>
                  </a:txBody>
                  <a:tcPr marL="91453" marR="91453"/>
                </a:tc>
                <a:extLst>
                  <a:ext uri="{0D108BD9-81ED-4DB2-BD59-A6C34878D82A}">
                    <a16:rowId xmlns:a16="http://schemas.microsoft.com/office/drawing/2014/main" val="1242193914"/>
                  </a:ext>
                </a:extLst>
              </a:tr>
              <a:tr h="370840">
                <a:tc>
                  <a:txBody>
                    <a:bodyPr/>
                    <a:lstStyle/>
                    <a:p>
                      <a:r>
                        <a:rPr lang="en-GB" sz="1200" dirty="0">
                          <a:latin typeface="Arial" panose="020B0604020202020204" pitchFamily="34" charset="0"/>
                          <a:cs typeface="Arial" panose="020B0604020202020204" pitchFamily="34" charset="0"/>
                        </a:rPr>
                        <a:t>Mono-arm n=32 NCT05197322</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In progress</a:t>
                      </a:r>
                    </a:p>
                  </a:txBody>
                  <a:tcPr marL="91453" marR="91453"/>
                </a:tc>
                <a:tc>
                  <a:txBody>
                    <a:bodyPr/>
                    <a:lstStyle/>
                    <a:p>
                      <a:r>
                        <a:rPr lang="en-GB" sz="1200" dirty="0">
                          <a:latin typeface="Arial" panose="020B0604020202020204" pitchFamily="34" charset="0"/>
                          <a:cs typeface="Arial" panose="020B0604020202020204" pitchFamily="34" charset="0"/>
                        </a:rPr>
                        <a:t>Colon &amp; </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rectum</a:t>
                      </a:r>
                    </a:p>
                  </a:txBody>
                  <a:tcPr marL="91453" marR="91453"/>
                </a:tc>
                <a:tc>
                  <a:txBody>
                    <a:bodyPr/>
                    <a:lstStyle/>
                    <a:p>
                      <a:r>
                        <a:rPr lang="en-GB" sz="1200" dirty="0">
                          <a:latin typeface="Arial" panose="020B0604020202020204" pitchFamily="34" charset="0"/>
                          <a:cs typeface="Arial" panose="020B0604020202020204" pitchFamily="34" charset="0"/>
                        </a:rPr>
                        <a:t>NEOPRISM-</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CRC</a:t>
                      </a:r>
                    </a:p>
                  </a:txBody>
                  <a:tcPr marL="91453" marR="91453"/>
                </a:tc>
                <a:tc>
                  <a:txBody>
                    <a:bodyPr/>
                    <a:lstStyle/>
                    <a:p>
                      <a:r>
                        <a:rPr lang="en-GB" sz="1200" dirty="0">
                          <a:latin typeface="Arial" panose="020B0604020202020204" pitchFamily="34" charset="0"/>
                          <a:cs typeface="Arial" panose="020B0604020202020204" pitchFamily="34" charset="0"/>
                        </a:rPr>
                        <a:t>Shiu KK, UCL, UK</a:t>
                      </a:r>
                    </a:p>
                  </a:txBody>
                  <a:tcPr marL="91453" marR="91453"/>
                </a:tc>
                <a:tc>
                  <a:txBody>
                    <a:bodyPr/>
                    <a:lstStyle/>
                    <a:p>
                      <a:r>
                        <a:rPr lang="en-GB" sz="1200" dirty="0">
                          <a:latin typeface="Arial" panose="020B0604020202020204" pitchFamily="34" charset="0"/>
                          <a:cs typeface="Arial" panose="020B0604020202020204" pitchFamily="34" charset="0"/>
                        </a:rPr>
                        <a:t>Pembrolizumab</a:t>
                      </a:r>
                    </a:p>
                  </a:txBody>
                  <a:tcPr marL="91453" marR="91453"/>
                </a:tc>
                <a:tc>
                  <a:txBody>
                    <a:bodyPr/>
                    <a:lstStyle/>
                    <a:p>
                      <a:r>
                        <a:rPr lang="en-GB" sz="1200" dirty="0">
                          <a:latin typeface="Arial" panose="020B0604020202020204" pitchFamily="34" charset="0"/>
                          <a:cs typeface="Arial" panose="020B0604020202020204" pitchFamily="34" charset="0"/>
                        </a:rPr>
                        <a:t>1 to 3 cycles depending and stratified to TMB before surgery</a:t>
                      </a:r>
                    </a:p>
                  </a:txBody>
                  <a:tcPr marL="91453" marR="91453"/>
                </a:tc>
                <a:tc>
                  <a:txBody>
                    <a:bodyPr/>
                    <a:lstStyle/>
                    <a:p>
                      <a:r>
                        <a:rPr lang="en-GB" sz="1200" b="1" dirty="0">
                          <a:latin typeface="Arial" panose="020B0604020202020204" pitchFamily="34" charset="0"/>
                          <a:cs typeface="Arial" panose="020B0604020202020204" pitchFamily="34" charset="0"/>
                        </a:rPr>
                        <a:t>Pathological complete response rate</a:t>
                      </a:r>
                    </a:p>
                  </a:txBody>
                  <a:tcPr marL="91453" marR="91453"/>
                </a:tc>
                <a:extLst>
                  <a:ext uri="{0D108BD9-81ED-4DB2-BD59-A6C34878D82A}">
                    <a16:rowId xmlns:a16="http://schemas.microsoft.com/office/drawing/2014/main" val="3545819390"/>
                  </a:ext>
                </a:extLst>
              </a:tr>
              <a:tr h="370840">
                <a:tc>
                  <a:txBody>
                    <a:bodyPr/>
                    <a:lstStyle/>
                    <a:p>
                      <a:r>
                        <a:rPr lang="en-GB" sz="1200" dirty="0">
                          <a:latin typeface="Arial" panose="020B0604020202020204" pitchFamily="34" charset="0"/>
                          <a:cs typeface="Arial" panose="020B0604020202020204" pitchFamily="34" charset="0"/>
                        </a:rPr>
                        <a:t>Mono-arm n=120 NCT04795661</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In progress</a:t>
                      </a:r>
                    </a:p>
                  </a:txBody>
                  <a:tcPr marL="91453" marR="91453"/>
                </a:tc>
                <a:tc>
                  <a:txBody>
                    <a:bodyPr/>
                    <a:lstStyle/>
                    <a:p>
                      <a:r>
                        <a:rPr lang="en-GB" sz="1200" dirty="0">
                          <a:latin typeface="Arial" panose="020B0604020202020204" pitchFamily="34" charset="0"/>
                          <a:cs typeface="Arial" panose="020B0604020202020204" pitchFamily="34" charset="0"/>
                        </a:rPr>
                        <a:t>All GI</a:t>
                      </a:r>
                    </a:p>
                  </a:txBody>
                  <a:tcPr marL="91453" marR="91453"/>
                </a:tc>
                <a:tc>
                  <a:txBody>
                    <a:bodyPr/>
                    <a:lstStyle/>
                    <a:p>
                      <a:r>
                        <a:rPr lang="en-GB" sz="1200" dirty="0">
                          <a:latin typeface="Arial" panose="020B0604020202020204" pitchFamily="34" charset="0"/>
                          <a:cs typeface="Arial" panose="020B0604020202020204" pitchFamily="34" charset="0"/>
                        </a:rPr>
                        <a:t>IMHOTEP</a:t>
                      </a:r>
                    </a:p>
                  </a:txBody>
                  <a:tcPr marL="91453" marR="91453"/>
                </a:tc>
                <a:tc>
                  <a:txBody>
                    <a:bodyPr/>
                    <a:lstStyle/>
                    <a:p>
                      <a:r>
                        <a:rPr lang="en-GB" sz="1200" dirty="0">
                          <a:latin typeface="Arial" panose="020B0604020202020204" pitchFamily="34" charset="0"/>
                          <a:cs typeface="Arial" panose="020B0604020202020204" pitchFamily="34" charset="0"/>
                        </a:rPr>
                        <a:t>De la Fouchardière C UNICANCER, France</a:t>
                      </a:r>
                    </a:p>
                  </a:txBody>
                  <a:tcPr marL="91453" marR="91453"/>
                </a:tc>
                <a:tc>
                  <a:txBody>
                    <a:bodyPr/>
                    <a:lstStyle/>
                    <a:p>
                      <a:r>
                        <a:rPr lang="en-GB" sz="1200" dirty="0">
                          <a:latin typeface="Arial" panose="020B0604020202020204" pitchFamily="34" charset="0"/>
                          <a:cs typeface="Arial" panose="020B0604020202020204" pitchFamily="34" charset="0"/>
                        </a:rPr>
                        <a:t>Pembrolizumab</a:t>
                      </a:r>
                    </a:p>
                  </a:txBody>
                  <a:tcPr marL="91453" marR="91453"/>
                </a:tc>
                <a:tc>
                  <a:txBody>
                    <a:bodyPr/>
                    <a:lstStyle/>
                    <a:p>
                      <a:r>
                        <a:rPr lang="en-GB" sz="1200" dirty="0">
                          <a:latin typeface="Arial" panose="020B0604020202020204" pitchFamily="34" charset="0"/>
                          <a:cs typeface="Arial" panose="020B0604020202020204" pitchFamily="34" charset="0"/>
                        </a:rPr>
                        <a:t>1 to 2 cycles before surgery</a:t>
                      </a:r>
                    </a:p>
                  </a:txBody>
                  <a:tcPr marL="91453" marR="91453"/>
                </a:tc>
                <a:tc>
                  <a:txBody>
                    <a:bodyPr/>
                    <a:lstStyle/>
                    <a:p>
                      <a:r>
                        <a:rPr lang="en-GB" sz="1200" b="1" dirty="0">
                          <a:latin typeface="Arial" panose="020B0604020202020204" pitchFamily="34" charset="0"/>
                          <a:cs typeface="Arial" panose="020B0604020202020204" pitchFamily="34" charset="0"/>
                        </a:rPr>
                        <a:t>Pathological complete response rate</a:t>
                      </a:r>
                    </a:p>
                  </a:txBody>
                  <a:tcPr marL="91453" marR="91453"/>
                </a:tc>
                <a:extLst>
                  <a:ext uri="{0D108BD9-81ED-4DB2-BD59-A6C34878D82A}">
                    <a16:rowId xmlns:a16="http://schemas.microsoft.com/office/drawing/2014/main" val="3490244137"/>
                  </a:ext>
                </a:extLst>
              </a:tr>
              <a:tr h="370840">
                <a:tc>
                  <a:txBody>
                    <a:bodyPr/>
                    <a:lstStyle/>
                    <a:p>
                      <a:r>
                        <a:rPr lang="en-GB" sz="1200" dirty="0">
                          <a:latin typeface="Arial" panose="020B0604020202020204" pitchFamily="34" charset="0"/>
                          <a:cs typeface="Arial" panose="020B0604020202020204" pitchFamily="34" charset="0"/>
                        </a:rPr>
                        <a:t>Randomised non comparative n=64 upcoming</a:t>
                      </a:r>
                    </a:p>
                  </a:txBody>
                  <a:tcPr marL="91453" marR="91453"/>
                </a:tc>
                <a:tc>
                  <a:txBody>
                    <a:bodyPr/>
                    <a:lstStyle/>
                    <a:p>
                      <a:r>
                        <a:rPr lang="en-GB" sz="1200" dirty="0">
                          <a:latin typeface="Arial" panose="020B0604020202020204" pitchFamily="34" charset="0"/>
                          <a:cs typeface="Arial" panose="020B0604020202020204" pitchFamily="34" charset="0"/>
                        </a:rPr>
                        <a:t>Colon</a:t>
                      </a:r>
                    </a:p>
                  </a:txBody>
                  <a:tcPr marL="91453" marR="91453"/>
                </a:tc>
                <a:tc>
                  <a:txBody>
                    <a:bodyPr/>
                    <a:lstStyle/>
                    <a:p>
                      <a:r>
                        <a:rPr lang="en-GB" sz="1200" dirty="0">
                          <a:latin typeface="Arial" panose="020B0604020202020204" pitchFamily="34" charset="0"/>
                          <a:cs typeface="Arial" panose="020B0604020202020204" pitchFamily="34" charset="0"/>
                        </a:rPr>
                        <a:t>PREMICES</a:t>
                      </a:r>
                    </a:p>
                  </a:txBody>
                  <a:tcPr marL="91453" marR="91453"/>
                </a:tc>
                <a:tc>
                  <a:txBody>
                    <a:bodyPr/>
                    <a:lstStyle/>
                    <a:p>
                      <a:r>
                        <a:rPr lang="en-GB" sz="1200" dirty="0">
                          <a:latin typeface="Arial" panose="020B0604020202020204" pitchFamily="34" charset="0"/>
                          <a:cs typeface="Arial" panose="020B0604020202020204" pitchFamily="34" charset="0"/>
                        </a:rPr>
                        <a:t>Cohen R</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GERCOR, France</a:t>
                      </a:r>
                    </a:p>
                  </a:txBody>
                  <a:tcPr marL="91453" marR="91453"/>
                </a:tc>
                <a:tc>
                  <a:txBody>
                    <a:bodyPr/>
                    <a:lstStyle/>
                    <a:p>
                      <a:r>
                        <a:rPr lang="en-GB" sz="1200" dirty="0">
                          <a:latin typeface="Arial" panose="020B0604020202020204" pitchFamily="34" charset="0"/>
                          <a:cs typeface="Arial" panose="020B0604020202020204" pitchFamily="34" charset="0"/>
                        </a:rPr>
                        <a:t>Pembrolizumab</a:t>
                      </a:r>
                    </a:p>
                  </a:txBody>
                  <a:tcPr marL="91453" marR="91453"/>
                </a:tc>
                <a:tc>
                  <a:txBody>
                    <a:bodyPr/>
                    <a:lstStyle/>
                    <a:p>
                      <a:r>
                        <a:rPr lang="en-GB" sz="1200" dirty="0">
                          <a:latin typeface="Arial" panose="020B0604020202020204" pitchFamily="34" charset="0"/>
                          <a:cs typeface="Arial" panose="020B0604020202020204" pitchFamily="34" charset="0"/>
                        </a:rPr>
                        <a:t>6 cycles and W&amp;W with salvage surgery vs surgery</a:t>
                      </a:r>
                    </a:p>
                  </a:txBody>
                  <a:tcPr marL="91453" marR="91453"/>
                </a:tc>
                <a:tc>
                  <a:txBody>
                    <a:bodyPr/>
                    <a:lstStyle/>
                    <a:p>
                      <a:r>
                        <a:rPr lang="en-GB" sz="1200" b="1" dirty="0">
                          <a:latin typeface="Arial" panose="020B0604020202020204" pitchFamily="34" charset="0"/>
                          <a:cs typeface="Arial" panose="020B0604020202020204" pitchFamily="34" charset="0"/>
                        </a:rPr>
                        <a:t>Rate of failure of strategy (surgery) at 6 months</a:t>
                      </a:r>
                    </a:p>
                  </a:txBody>
                  <a:tcPr marL="91453" marR="91453"/>
                </a:tc>
                <a:extLst>
                  <a:ext uri="{0D108BD9-81ED-4DB2-BD59-A6C34878D82A}">
                    <a16:rowId xmlns:a16="http://schemas.microsoft.com/office/drawing/2014/main" val="551064843"/>
                  </a:ext>
                </a:extLst>
              </a:tr>
              <a:tr h="370840">
                <a:tc>
                  <a:txBody>
                    <a:bodyPr/>
                    <a:lstStyle/>
                    <a:p>
                      <a:r>
                        <a:rPr lang="en-GB" sz="1200" dirty="0">
                          <a:latin typeface="Arial" panose="020B0604020202020204" pitchFamily="34" charset="0"/>
                          <a:cs typeface="Arial" panose="020B0604020202020204" pitchFamily="34" charset="0"/>
                        </a:rPr>
                        <a:t>Mono-arm n=60 upcoming</a:t>
                      </a:r>
                    </a:p>
                  </a:txBody>
                  <a:tcPr marL="91453" marR="91453"/>
                </a:tc>
                <a:tc>
                  <a:txBody>
                    <a:bodyPr/>
                    <a:lstStyle/>
                    <a:p>
                      <a:r>
                        <a:rPr lang="en-GB" sz="1200" dirty="0">
                          <a:latin typeface="Arial" panose="020B0604020202020204" pitchFamily="34" charset="0"/>
                          <a:cs typeface="Arial" panose="020B0604020202020204" pitchFamily="34" charset="0"/>
                        </a:rPr>
                        <a:t>Stomach and GEJ</a:t>
                      </a:r>
                      <a:endParaRPr lang="en-GB" sz="1200" dirty="0">
                        <a:highlight>
                          <a:srgbClr val="FFFF00"/>
                        </a:highlight>
                        <a:latin typeface="Arial" panose="020B0604020202020204" pitchFamily="34" charset="0"/>
                        <a:cs typeface="Arial" panose="020B0604020202020204" pitchFamily="34" charset="0"/>
                      </a:endParaRPr>
                    </a:p>
                  </a:txBody>
                  <a:tcPr marL="91453" marR="91453"/>
                </a:tc>
                <a:tc>
                  <a:txBody>
                    <a:bodyPr/>
                    <a:lstStyle/>
                    <a:p>
                      <a:r>
                        <a:rPr lang="en-GB" sz="1200" dirty="0">
                          <a:latin typeface="Arial" panose="020B0604020202020204" pitchFamily="34" charset="0"/>
                          <a:cs typeface="Arial" panose="020B0604020202020204" pitchFamily="34" charset="0"/>
                        </a:rPr>
                        <a:t>DEWI</a:t>
                      </a:r>
                    </a:p>
                  </a:txBody>
                  <a:tcPr marL="91453" marR="91453"/>
                </a:tc>
                <a:tc>
                  <a:txBody>
                    <a:bodyPr/>
                    <a:lstStyle/>
                    <a:p>
                      <a:r>
                        <a:rPr lang="en-GB" sz="1200" dirty="0">
                          <a:latin typeface="Arial" panose="020B0604020202020204" pitchFamily="34" charset="0"/>
                          <a:cs typeface="Arial" panose="020B0604020202020204" pitchFamily="34" charset="0"/>
                        </a:rPr>
                        <a:t>André T</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GERCOR, France</a:t>
                      </a:r>
                    </a:p>
                  </a:txBody>
                  <a:tcPr marL="91453" marR="91453"/>
                </a:tc>
                <a:tc>
                  <a:txBody>
                    <a:bodyPr/>
                    <a:lstStyle/>
                    <a:p>
                      <a:r>
                        <a:rPr lang="en-GB" sz="1200" dirty="0">
                          <a:latin typeface="Arial" panose="020B0604020202020204" pitchFamily="34" charset="0"/>
                          <a:cs typeface="Arial" panose="020B0604020202020204" pitchFamily="34" charset="0"/>
                        </a:rPr>
                        <a:t>Dostarlimab</a:t>
                      </a:r>
                    </a:p>
                  </a:txBody>
                  <a:tcPr marL="91453" marR="91453"/>
                </a:tc>
                <a:tc>
                  <a:txBody>
                    <a:bodyPr/>
                    <a:lstStyle/>
                    <a:p>
                      <a:r>
                        <a:rPr lang="en-GB" sz="1200" dirty="0">
                          <a:latin typeface="Arial" panose="020B0604020202020204" pitchFamily="34" charset="0"/>
                          <a:cs typeface="Arial" panose="020B0604020202020204" pitchFamily="34" charset="0"/>
                        </a:rPr>
                        <a:t>9 cycles and with salvage surgery</a:t>
                      </a:r>
                    </a:p>
                  </a:txBody>
                  <a:tcPr marL="91453" marR="91453"/>
                </a:tc>
                <a:tc>
                  <a:txBody>
                    <a:bodyPr/>
                    <a:lstStyle/>
                    <a:p>
                      <a:r>
                        <a:rPr lang="en-GB" sz="1200" b="1" dirty="0">
                          <a:latin typeface="Arial" panose="020B0604020202020204" pitchFamily="34" charset="0"/>
                          <a:cs typeface="Arial" panose="020B0604020202020204" pitchFamily="34" charset="0"/>
                        </a:rPr>
                        <a:t>Clinical complete response (cCR) at </a:t>
                      </a:r>
                      <a:br>
                        <a:rPr lang="en-GB" sz="1200" b="1" dirty="0">
                          <a:latin typeface="Arial" panose="020B0604020202020204" pitchFamily="34" charset="0"/>
                          <a:cs typeface="Arial" panose="020B0604020202020204" pitchFamily="34" charset="0"/>
                        </a:rPr>
                      </a:br>
                      <a:r>
                        <a:rPr lang="en-GB" sz="1200" b="1" dirty="0">
                          <a:latin typeface="Arial" panose="020B0604020202020204" pitchFamily="34" charset="0"/>
                          <a:cs typeface="Arial" panose="020B0604020202020204" pitchFamily="34" charset="0"/>
                        </a:rPr>
                        <a:t>1 year</a:t>
                      </a:r>
                    </a:p>
                  </a:txBody>
                  <a:tcPr marL="91453" marR="91453"/>
                </a:tc>
                <a:extLst>
                  <a:ext uri="{0D108BD9-81ED-4DB2-BD59-A6C34878D82A}">
                    <a16:rowId xmlns:a16="http://schemas.microsoft.com/office/drawing/2014/main" val="4230548739"/>
                  </a:ext>
                </a:extLst>
              </a:tr>
              <a:tr h="370840">
                <a:tc>
                  <a:txBody>
                    <a:bodyPr/>
                    <a:lstStyle/>
                    <a:p>
                      <a:r>
                        <a:rPr lang="en-GB" sz="1200" dirty="0">
                          <a:latin typeface="Arial" panose="020B0604020202020204" pitchFamily="34" charset="0"/>
                          <a:cs typeface="Arial" panose="020B0604020202020204" pitchFamily="34" charset="0"/>
                        </a:rPr>
                        <a:t>Randomised non comparative n=64 upcoming</a:t>
                      </a:r>
                    </a:p>
                  </a:txBody>
                  <a:tcPr marL="91453" marR="91453"/>
                </a:tc>
                <a:tc>
                  <a:txBody>
                    <a:bodyPr/>
                    <a:lstStyle/>
                    <a:p>
                      <a:r>
                        <a:rPr lang="en-GB" sz="1200" dirty="0">
                          <a:latin typeface="Arial" panose="020B0604020202020204" pitchFamily="34" charset="0"/>
                          <a:cs typeface="Arial" panose="020B0604020202020204" pitchFamily="34" charset="0"/>
                        </a:rPr>
                        <a:t>Rectum</a:t>
                      </a:r>
                    </a:p>
                  </a:txBody>
                  <a:tcPr marL="91453" marR="91453"/>
                </a:tc>
                <a:tc>
                  <a:txBody>
                    <a:bodyPr/>
                    <a:lstStyle/>
                    <a:p>
                      <a:r>
                        <a:rPr lang="en-GB" sz="1200" dirty="0">
                          <a:latin typeface="Arial" panose="020B0604020202020204" pitchFamily="34" charset="0"/>
                          <a:cs typeface="Arial" panose="020B0604020202020204" pitchFamily="34" charset="0"/>
                        </a:rPr>
                        <a:t>PREDIR</a:t>
                      </a:r>
                    </a:p>
                  </a:txBody>
                  <a:tcPr marL="91453" marR="91453"/>
                </a:tc>
                <a:tc>
                  <a:txBody>
                    <a:bodyPr/>
                    <a:lstStyle/>
                    <a:p>
                      <a:r>
                        <a:rPr lang="en-GB" sz="1200" dirty="0">
                          <a:latin typeface="Arial" panose="020B0604020202020204" pitchFamily="34" charset="0"/>
                          <a:cs typeface="Arial" panose="020B0604020202020204" pitchFamily="34" charset="0"/>
                        </a:rPr>
                        <a:t>Karoui M</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FFCD, France</a:t>
                      </a:r>
                    </a:p>
                  </a:txBody>
                  <a:tcPr marL="91453" marR="91453"/>
                </a:tc>
                <a:tc>
                  <a:txBody>
                    <a:bodyPr/>
                    <a:lstStyle/>
                    <a:p>
                      <a:r>
                        <a:rPr lang="en-GB" sz="1200" dirty="0">
                          <a:latin typeface="Arial" panose="020B0604020202020204" pitchFamily="34" charset="0"/>
                          <a:cs typeface="Arial" panose="020B0604020202020204" pitchFamily="34" charset="0"/>
                        </a:rPr>
                        <a:t>Dostarlimab</a:t>
                      </a:r>
                    </a:p>
                  </a:txBody>
                  <a:tcPr marL="91453" marR="91453"/>
                </a:tc>
                <a:tc>
                  <a:txBody>
                    <a:bodyPr/>
                    <a:lstStyle/>
                    <a:p>
                      <a:r>
                        <a:rPr lang="en-GB" sz="1200" dirty="0">
                          <a:latin typeface="Arial" panose="020B0604020202020204" pitchFamily="34" charset="0"/>
                          <a:cs typeface="Arial" panose="020B0604020202020204" pitchFamily="34" charset="0"/>
                        </a:rPr>
                        <a:t>6 months of dostarlimab vs RT (5×5 Gy) then 6 months of dostarlimab</a:t>
                      </a:r>
                    </a:p>
                  </a:txBody>
                  <a:tcPr marL="91453" marR="91453"/>
                </a:tc>
                <a:tc>
                  <a:txBody>
                    <a:bodyPr/>
                    <a:lstStyle/>
                    <a:p>
                      <a:r>
                        <a:rPr lang="en-GB" sz="1200" b="1" dirty="0">
                          <a:latin typeface="Arial" panose="020B0604020202020204" pitchFamily="34" charset="0"/>
                          <a:cs typeface="Arial" panose="020B0604020202020204" pitchFamily="34" charset="0"/>
                        </a:rPr>
                        <a:t>Residual or metastatic disease at 24 months with or without surgery</a:t>
                      </a:r>
                    </a:p>
                  </a:txBody>
                  <a:tcPr marL="91453" marR="91453"/>
                </a:tc>
                <a:extLst>
                  <a:ext uri="{0D108BD9-81ED-4DB2-BD59-A6C34878D82A}">
                    <a16:rowId xmlns:a16="http://schemas.microsoft.com/office/drawing/2014/main" val="3155742649"/>
                  </a:ext>
                </a:extLst>
              </a:tr>
            </a:tbl>
          </a:graphicData>
        </a:graphic>
      </p:graphicFrame>
      <p:sp>
        <p:nvSpPr>
          <p:cNvPr id="3" name="Content Placeholder 97">
            <a:extLst>
              <a:ext uri="{FF2B5EF4-FFF2-40B4-BE49-F238E27FC236}">
                <a16:creationId xmlns:a16="http://schemas.microsoft.com/office/drawing/2014/main" id="{71E3F482-7D8D-50E4-0226-B4EE0251AD3B}"/>
              </a:ext>
            </a:extLst>
          </p:cNvPr>
          <p:cNvSpPr txBox="1">
            <a:spLocks/>
          </p:cNvSpPr>
          <p:nvPr/>
        </p:nvSpPr>
        <p:spPr>
          <a:xfrm>
            <a:off x="619125" y="6233675"/>
            <a:ext cx="10732401"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dMMR, deficient mismatch repair; GEA, gastroesophageal adenocarcinoma; GI, gastrointestinal; IO, immuno-oncology; MSI-H, microsatellite instability-high; TMB, tumour mutational burden; W&amp;W, watch and wait</a:t>
            </a:r>
          </a:p>
          <a:p>
            <a:r>
              <a:rPr lang="en-GB" dirty="0">
                <a:solidFill>
                  <a:schemeClr val="tx2"/>
                </a:solidFill>
              </a:rPr>
              <a:t>https://www.clinicaltrials.gov/ct2/show/NCT05197322; https://clinicaltrials.gov/ct2/show/NCT04795661</a:t>
            </a:r>
          </a:p>
        </p:txBody>
      </p:sp>
    </p:spTree>
    <p:extLst>
      <p:ext uri="{BB962C8B-B14F-4D97-AF65-F5344CB8AC3E}">
        <p14:creationId xmlns:p14="http://schemas.microsoft.com/office/powerpoint/2010/main" val="247701251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cap="none" dirty="0"/>
              <a:t>d</a:t>
            </a:r>
            <a:r>
              <a:rPr lang="en-GB" dirty="0"/>
              <a:t>MMR and MSI in Localised GEA – </a:t>
            </a:r>
            <a:r>
              <a:rPr lang="en-GB" dirty="0">
                <a:solidFill>
                  <a:schemeClr val="accent1"/>
                </a:solidFill>
              </a:rPr>
              <a:t>TAKE HOME</a:t>
            </a:r>
          </a:p>
        </p:txBody>
      </p:sp>
      <p:sp>
        <p:nvSpPr>
          <p:cNvPr id="3" name="Content Placeholder 2">
            <a:extLst>
              <a:ext uri="{FF2B5EF4-FFF2-40B4-BE49-F238E27FC236}">
                <a16:creationId xmlns:a16="http://schemas.microsoft.com/office/drawing/2014/main" id="{3DD6235B-38EA-CBA8-4B6D-4C741B48ADB8}"/>
              </a:ext>
            </a:extLst>
          </p:cNvPr>
          <p:cNvSpPr>
            <a:spLocks noGrp="1"/>
          </p:cNvSpPr>
          <p:nvPr>
            <p:ph sz="quarter" idx="14"/>
          </p:nvPr>
        </p:nvSpPr>
        <p:spPr/>
        <p:txBody>
          <a:bodyPr/>
          <a:lstStyle/>
          <a:p>
            <a:r>
              <a:rPr lang="en-GB" dirty="0"/>
              <a:t>dMMR/MSI-H is seen in 8-22% of localised gastroesophageal adenocarcinomas and should be tested for</a:t>
            </a:r>
          </a:p>
          <a:p>
            <a:endParaRPr lang="en-GB" dirty="0"/>
          </a:p>
          <a:p>
            <a:r>
              <a:rPr lang="en-GB" dirty="0"/>
              <a:t>Localised dMMR/MSI-H GEA has a favourable prognosis and lesser benefit from perioperative or adjuvant chemotherapy</a:t>
            </a:r>
          </a:p>
          <a:p>
            <a:endParaRPr lang="en-GB" dirty="0"/>
          </a:p>
          <a:p>
            <a:r>
              <a:rPr lang="en-GB" dirty="0"/>
              <a:t>Early </a:t>
            </a:r>
            <a:r>
              <a:rPr lang="en-GB" dirty="0">
                <a:solidFill>
                  <a:schemeClr val="tx2"/>
                </a:solidFill>
              </a:rPr>
              <a:t>Phase 2 </a:t>
            </a:r>
            <a:r>
              <a:rPr lang="en-GB" dirty="0"/>
              <a:t>data suggests high pathCR rates and favourable outcomes with neoadjuvant ICI therapy – like other cancers</a:t>
            </a:r>
          </a:p>
          <a:p>
            <a:endParaRPr lang="en-GB" dirty="0"/>
          </a:p>
          <a:p>
            <a:r>
              <a:rPr lang="en-GB" dirty="0"/>
              <a:t>The optimal strategy (ICI mono, ICI combo, chemo-ICI) is not definitively established</a:t>
            </a:r>
          </a:p>
          <a:p>
            <a:endParaRPr lang="en-GB" dirty="0"/>
          </a:p>
          <a:p>
            <a:endParaRPr lang="en-GB" dirty="0"/>
          </a:p>
          <a:p>
            <a:endParaRPr lang="en-GB" dirty="0"/>
          </a:p>
        </p:txBody>
      </p:sp>
      <p:sp>
        <p:nvSpPr>
          <p:cNvPr id="4" name="Content Placeholder 97">
            <a:extLst>
              <a:ext uri="{FF2B5EF4-FFF2-40B4-BE49-F238E27FC236}">
                <a16:creationId xmlns:a16="http://schemas.microsoft.com/office/drawing/2014/main" id="{8B2E560E-F737-6688-D249-BF89B098C902}"/>
              </a:ext>
            </a:extLst>
          </p:cNvPr>
          <p:cNvSpPr txBox="1">
            <a:spLocks/>
          </p:cNvSpPr>
          <p:nvPr/>
        </p:nvSpPr>
        <p:spPr>
          <a:xfrm>
            <a:off x="620183" y="6356351"/>
            <a:ext cx="10228345"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CR, complete response; </a:t>
            </a:r>
            <a:r>
              <a:rPr lang="en-GB" dirty="0" err="1">
                <a:solidFill>
                  <a:schemeClr val="tx2"/>
                </a:solidFill>
              </a:rPr>
              <a:t>pathCR</a:t>
            </a:r>
            <a:r>
              <a:rPr lang="en-GB" dirty="0">
                <a:solidFill>
                  <a:schemeClr val="tx2"/>
                </a:solidFill>
              </a:rPr>
              <a:t>, pathologic CR; </a:t>
            </a:r>
            <a:r>
              <a:rPr lang="en-GB" dirty="0" err="1">
                <a:solidFill>
                  <a:schemeClr val="tx2"/>
                </a:solidFill>
              </a:rPr>
              <a:t>dMMR</a:t>
            </a:r>
            <a:r>
              <a:rPr lang="en-GB" dirty="0">
                <a:solidFill>
                  <a:schemeClr val="tx2"/>
                </a:solidFill>
              </a:rPr>
              <a:t>, deficient mismatch repair; GEA, gastroesophageal adenocarcinoma; ICI, immune checkpoint inhibitor; MSI-(H), microsatellite instability-(high)</a:t>
            </a:r>
          </a:p>
        </p:txBody>
      </p:sp>
    </p:spTree>
    <p:extLst>
      <p:ext uri="{BB962C8B-B14F-4D97-AF65-F5344CB8AC3E}">
        <p14:creationId xmlns:p14="http://schemas.microsoft.com/office/powerpoint/2010/main" val="2099736914"/>
      </p:ext>
    </p:extLst>
  </p:cSld>
  <p:clrMapOvr>
    <a:masterClrMapping/>
  </p:clrMapOvr>
  <p:transition>
    <p:fade/>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Case #2: Localised Esophageal Adenocarcinoma</a:t>
            </a:r>
          </a:p>
        </p:txBody>
      </p:sp>
      <p:sp>
        <p:nvSpPr>
          <p:cNvPr id="3" name="Content Placeholder 2">
            <a:extLst>
              <a:ext uri="{FF2B5EF4-FFF2-40B4-BE49-F238E27FC236}">
                <a16:creationId xmlns:a16="http://schemas.microsoft.com/office/drawing/2014/main" id="{27D49C23-81AC-CB8F-7C97-AA8692676644}"/>
              </a:ext>
            </a:extLst>
          </p:cNvPr>
          <p:cNvSpPr>
            <a:spLocks noGrp="1"/>
          </p:cNvSpPr>
          <p:nvPr>
            <p:ph sz="quarter" idx="14"/>
          </p:nvPr>
        </p:nvSpPr>
        <p:spPr/>
        <p:txBody>
          <a:bodyPr>
            <a:normAutofit/>
          </a:bodyPr>
          <a:lstStyle/>
          <a:p>
            <a:pPr marL="0" indent="0">
              <a:buNone/>
            </a:pPr>
            <a:r>
              <a:rPr lang="en-US" b="1" dirty="0">
                <a:solidFill>
                  <a:schemeClr val="accent1"/>
                </a:solidFill>
              </a:rPr>
              <a:t>History of present illness: 67-year-old female presents with worsening dysphagia, 20 lb. weight loss and fatigue.  Referred for </a:t>
            </a:r>
            <a:r>
              <a:rPr lang="en-GB" b="1" dirty="0">
                <a:solidFill>
                  <a:schemeClr val="accent1"/>
                </a:solidFill>
                <a:effectLst/>
              </a:rPr>
              <a:t>esophagogastroduodenoscopy</a:t>
            </a:r>
            <a:r>
              <a:rPr lang="en-US" b="1" dirty="0">
                <a:solidFill>
                  <a:schemeClr val="accent1"/>
                </a:solidFill>
              </a:rPr>
              <a:t> with 4 cm long mass from 26-30 cm. Biopsy with mod-poorly differentiated adenocarcinoma, pMMR, PD-L1+ (CPS = 3). ECOG 1</a:t>
            </a:r>
            <a:endParaRPr lang="en-US" b="1" dirty="0"/>
          </a:p>
          <a:p>
            <a:r>
              <a:rPr lang="en-US" dirty="0"/>
              <a:t>PMH: HTN, Eczema</a:t>
            </a:r>
          </a:p>
          <a:p>
            <a:r>
              <a:rPr lang="en-US" dirty="0"/>
              <a:t>Labs: Albumin 3.3, otherwise WNL</a:t>
            </a:r>
          </a:p>
          <a:p>
            <a:r>
              <a:rPr lang="en-US" dirty="0"/>
              <a:t>Subjective history: Married, Computer engineer, non-smoker, enjoys judo</a:t>
            </a:r>
          </a:p>
          <a:p>
            <a:r>
              <a:rPr lang="en-US" dirty="0"/>
              <a:t>Physical exam: WNL</a:t>
            </a:r>
          </a:p>
          <a:p>
            <a:r>
              <a:rPr lang="en-US" dirty="0"/>
              <a:t>Imaging: PET-CT with mid-lower esophageal thickening, several sub-cm paraesophageal LN are suspicious</a:t>
            </a:r>
          </a:p>
          <a:p>
            <a:r>
              <a:rPr lang="en-US" dirty="0"/>
              <a:t>EUS: T3N1 by ultrasound</a:t>
            </a:r>
          </a:p>
        </p:txBody>
      </p:sp>
      <p:sp>
        <p:nvSpPr>
          <p:cNvPr id="6" name="Content Placeholder 97">
            <a:extLst>
              <a:ext uri="{FF2B5EF4-FFF2-40B4-BE49-F238E27FC236}">
                <a16:creationId xmlns:a16="http://schemas.microsoft.com/office/drawing/2014/main" id="{DE8266B3-B103-9F25-6266-CBEF216C0938}"/>
              </a:ext>
            </a:extLst>
          </p:cNvPr>
          <p:cNvSpPr txBox="1">
            <a:spLocks/>
          </p:cNvSpPr>
          <p:nvPr/>
        </p:nvSpPr>
        <p:spPr>
          <a:xfrm>
            <a:off x="620183" y="6356351"/>
            <a:ext cx="10156337"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t>CPS, combined positive score; CT, computed tomography; EUS, endoscopic ultrasound; N, nodal stage; PD-L1, programmed death-ligand 1; PET, positron emission tomography; PMH, past medical history; T, tumour stage; WNL, within normal limits</a:t>
            </a:r>
          </a:p>
        </p:txBody>
      </p:sp>
    </p:spTree>
    <p:extLst>
      <p:ext uri="{BB962C8B-B14F-4D97-AF65-F5344CB8AC3E}">
        <p14:creationId xmlns:p14="http://schemas.microsoft.com/office/powerpoint/2010/main" val="1808479945"/>
      </p:ext>
    </p:extLst>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POLL QUESTION #3</a:t>
            </a:r>
          </a:p>
        </p:txBody>
      </p:sp>
      <p:sp>
        <p:nvSpPr>
          <p:cNvPr id="17" name="Content Placeholder 16">
            <a:extLst>
              <a:ext uri="{FF2B5EF4-FFF2-40B4-BE49-F238E27FC236}">
                <a16:creationId xmlns:a16="http://schemas.microsoft.com/office/drawing/2014/main" id="{A6163B10-A58E-144D-A43D-003FD79388E1}"/>
              </a:ext>
            </a:extLst>
          </p:cNvPr>
          <p:cNvSpPr>
            <a:spLocks noGrp="1"/>
          </p:cNvSpPr>
          <p:nvPr>
            <p:ph sz="quarter" idx="14"/>
          </p:nvPr>
        </p:nvSpPr>
        <p:spPr/>
        <p:txBody>
          <a:bodyPr/>
          <a:lstStyle/>
          <a:p>
            <a:pPr marL="0" indent="0">
              <a:buNone/>
            </a:pPr>
            <a:r>
              <a:rPr lang="en-US" b="1" dirty="0">
                <a:solidFill>
                  <a:schemeClr val="accent1"/>
                </a:solidFill>
              </a:rPr>
              <a:t>She is deemed a surgical candidate in multidisciplinary conference. What is your current approach to clinical e</a:t>
            </a:r>
            <a:r>
              <a:rPr lang="en-GB" b="1" dirty="0" err="1">
                <a:solidFill>
                  <a:schemeClr val="accent1"/>
                </a:solidFill>
                <a:effectLst/>
              </a:rPr>
              <a:t>sophageal</a:t>
            </a:r>
            <a:r>
              <a:rPr lang="en-GB" b="1" dirty="0">
                <a:solidFill>
                  <a:schemeClr val="accent1"/>
                </a:solidFill>
                <a:effectLst/>
              </a:rPr>
              <a:t> adenocarcinoma with nodal involvement?</a:t>
            </a:r>
            <a:br>
              <a:rPr lang="en-US" b="1" dirty="0">
                <a:solidFill>
                  <a:schemeClr val="accent1"/>
                </a:solidFill>
              </a:rPr>
            </a:br>
            <a:r>
              <a:rPr lang="en-US" b="1" dirty="0">
                <a:solidFill>
                  <a:schemeClr val="accent1"/>
                </a:solidFill>
              </a:rPr>
              <a:t> </a:t>
            </a:r>
          </a:p>
          <a:p>
            <a:pPr marL="457200" indent="-457200">
              <a:buFont typeface="+mj-lt"/>
              <a:buAutoNum type="alphaLcParenR"/>
            </a:pPr>
            <a:r>
              <a:rPr lang="en-US" dirty="0"/>
              <a:t>Induction chemo followed by chemoradiation</a:t>
            </a:r>
          </a:p>
          <a:p>
            <a:pPr marL="457200" indent="-457200">
              <a:buFont typeface="+mj-lt"/>
              <a:buAutoNum type="alphaLcParenR"/>
            </a:pPr>
            <a:r>
              <a:rPr lang="en-US" dirty="0"/>
              <a:t>Chemoradiation with CROSS regimen</a:t>
            </a:r>
          </a:p>
          <a:p>
            <a:pPr marL="457200" indent="-457200">
              <a:buFont typeface="+mj-lt"/>
              <a:buAutoNum type="alphaLcParenR"/>
            </a:pPr>
            <a:r>
              <a:rPr lang="en-US" b="1" dirty="0">
                <a:solidFill>
                  <a:schemeClr val="accent1"/>
                </a:solidFill>
              </a:rPr>
              <a:t>Perioperative chemotherapy with FLOT</a:t>
            </a:r>
            <a:r>
              <a:rPr lang="en-GB" b="1" dirty="0">
                <a:solidFill>
                  <a:schemeClr val="accent2"/>
                </a:solidFill>
              </a:rPr>
              <a:t> </a:t>
            </a:r>
            <a:r>
              <a:rPr lang="en-GB" dirty="0">
                <a:solidFill>
                  <a:schemeClr val="accent2"/>
                </a:solidFill>
              </a:rPr>
              <a:t>✅</a:t>
            </a:r>
            <a:endParaRPr lang="en-US" b="1" dirty="0">
              <a:solidFill>
                <a:schemeClr val="accent1"/>
              </a:solidFill>
            </a:endParaRPr>
          </a:p>
          <a:p>
            <a:pPr marL="457200" indent="-457200">
              <a:buFont typeface="+mj-lt"/>
              <a:buAutoNum type="alphaLcParenR"/>
            </a:pPr>
            <a:r>
              <a:rPr lang="en-US" dirty="0"/>
              <a:t>Chemoradiation with FOLFOX backbone</a:t>
            </a:r>
          </a:p>
        </p:txBody>
      </p:sp>
      <p:sp>
        <p:nvSpPr>
          <p:cNvPr id="5" name="Content Placeholder 97">
            <a:extLst>
              <a:ext uri="{FF2B5EF4-FFF2-40B4-BE49-F238E27FC236}">
                <a16:creationId xmlns:a16="http://schemas.microsoft.com/office/drawing/2014/main" id="{04CDC2CD-156C-644B-B316-B445C624D1DA}"/>
              </a:ext>
            </a:extLst>
          </p:cNvPr>
          <p:cNvSpPr txBox="1">
            <a:spLocks/>
          </p:cNvSpPr>
          <p:nvPr/>
        </p:nvSpPr>
        <p:spPr>
          <a:xfrm>
            <a:off x="620183" y="6356351"/>
            <a:ext cx="10156337"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FLOT, fluorouracil, leucovorin, oxaliplatin and docetaxel; FOLFOX, folinic acid, fluorouracil and oxaliplatin, </a:t>
            </a:r>
            <a:r>
              <a:rPr lang="en-GB" dirty="0">
                <a:solidFill>
                  <a:schemeClr val="tx2"/>
                </a:solidFill>
                <a:effectLst/>
              </a:rPr>
              <a:t>CROSS, Chemoradiotherapy for Oesophageal Cancer Followed by Surgery Study</a:t>
            </a:r>
          </a:p>
        </p:txBody>
      </p:sp>
      <p:graphicFrame>
        <p:nvGraphicFramePr>
          <p:cNvPr id="6" name="Chart 5">
            <a:extLst>
              <a:ext uri="{FF2B5EF4-FFF2-40B4-BE49-F238E27FC236}">
                <a16:creationId xmlns:a16="http://schemas.microsoft.com/office/drawing/2014/main" id="{F4F0A131-56B5-4B3A-321C-BAE9C28502C6}"/>
              </a:ext>
            </a:extLst>
          </p:cNvPr>
          <p:cNvGraphicFramePr/>
          <p:nvPr/>
        </p:nvGraphicFramePr>
        <p:xfrm>
          <a:off x="4871864" y="2204864"/>
          <a:ext cx="6984776" cy="388843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06912319"/>
      </p:ext>
    </p:extLst>
  </p:cSld>
  <p:clrMapOvr>
    <a:masterClrMapping/>
  </p:clrMapOvr>
  <p:transition>
    <p:fade/>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Localised EAC Updates: neo-Aegis</a:t>
            </a:r>
          </a:p>
        </p:txBody>
      </p:sp>
      <p:sp>
        <p:nvSpPr>
          <p:cNvPr id="49" name="Content Placeholder 48">
            <a:extLst>
              <a:ext uri="{FF2B5EF4-FFF2-40B4-BE49-F238E27FC236}">
                <a16:creationId xmlns:a16="http://schemas.microsoft.com/office/drawing/2014/main" id="{C4414E36-7DD3-8545-B5C5-E2C11C36C1DB}"/>
              </a:ext>
            </a:extLst>
          </p:cNvPr>
          <p:cNvSpPr>
            <a:spLocks noGrp="1"/>
          </p:cNvSpPr>
          <p:nvPr>
            <p:ph sz="quarter" idx="15"/>
          </p:nvPr>
        </p:nvSpPr>
        <p:spPr/>
        <p:txBody>
          <a:bodyPr anchor="b" anchorCtr="0"/>
          <a:lstStyle/>
          <a:p>
            <a:r>
              <a:rPr lang="en-GB" dirty="0">
                <a:solidFill>
                  <a:schemeClr val="tx2"/>
                </a:solidFill>
              </a:rPr>
              <a:t>AEG, adenocarcinoma of the esophagogastric junction; CROSS, Chemoradiotherapy for Oesophageal Cancer Followed by Surgery Study; CRT, chemoradiotherapy; cT, clinical T stage; EAC, esophageal adenocarcinoma; ECCG, Esophageal Complications Consensus Group; FLOT, docetaxel, 5‑FU, leucovorin, oxaliplatin; modified MAGIC, epirubicin, cisplatin (oxaliplatin), 5-FU (capecitabine); M, evaluation of distant metastasis; N, evaluation of regional lymph nodes; R0, R0 resection; </a:t>
            </a:r>
            <a:r>
              <a:rPr lang="en-GB" dirty="0" err="1">
                <a:solidFill>
                  <a:schemeClr val="tx2"/>
                </a:solidFill>
              </a:rPr>
              <a:t>wCP</a:t>
            </a:r>
            <a:r>
              <a:rPr lang="en-GB" dirty="0">
                <a:solidFill>
                  <a:schemeClr val="tx2"/>
                </a:solidFill>
              </a:rPr>
              <a:t>, weekly carboplatin paclitaxel </a:t>
            </a:r>
          </a:p>
          <a:p>
            <a:r>
              <a:rPr lang="en-US" dirty="0">
                <a:solidFill>
                  <a:schemeClr val="tx2"/>
                </a:solidFill>
              </a:rPr>
              <a:t>Lowery M, et al. ASCO GI 2023; abstr 295</a:t>
            </a:r>
          </a:p>
        </p:txBody>
      </p:sp>
      <p:sp>
        <p:nvSpPr>
          <p:cNvPr id="26" name="Google Shape;506;p19">
            <a:extLst>
              <a:ext uri="{FF2B5EF4-FFF2-40B4-BE49-F238E27FC236}">
                <a16:creationId xmlns:a16="http://schemas.microsoft.com/office/drawing/2014/main" id="{E96F4DD2-F3C9-5E4D-8903-824D5831799D}"/>
              </a:ext>
            </a:extLst>
          </p:cNvPr>
          <p:cNvSpPr/>
          <p:nvPr/>
        </p:nvSpPr>
        <p:spPr>
          <a:xfrm>
            <a:off x="8851809" y="2456471"/>
            <a:ext cx="2819401" cy="2532876"/>
          </a:xfrm>
          <a:prstGeom prst="roundRect">
            <a:avLst>
              <a:gd name="adj" fmla="val 8933"/>
            </a:avLst>
          </a:prstGeom>
          <a:noFill/>
          <a:ln w="19050" cap="flat" cmpd="sng">
            <a:solidFill>
              <a:srgbClr val="C00000"/>
            </a:solidFill>
            <a:prstDash val="solid"/>
            <a:round/>
            <a:headEnd type="none" w="sm" len="sm"/>
            <a:tailEnd type="none" w="sm" len="sm"/>
          </a:ln>
        </p:spPr>
        <p:txBody>
          <a:bodyPr spcFirstLastPara="1" wrap="square" lIns="108000" tIns="0" rIns="0" bIns="0" anchor="ctr" anchorCtr="0">
            <a:spAutoFit/>
          </a:bodyPr>
          <a:lstStyle/>
          <a:p>
            <a:pPr marL="0" marR="0" lvl="0" indent="0" algn="l" rtl="0">
              <a:lnSpc>
                <a:spcPct val="100000"/>
              </a:lnSpc>
              <a:spcBef>
                <a:spcPts val="0"/>
              </a:spcBef>
              <a:spcAft>
                <a:spcPts val="0"/>
              </a:spcAft>
              <a:buClr>
                <a:srgbClr val="000000"/>
              </a:buClr>
              <a:buSzPts val="1200"/>
              <a:buFont typeface="Arial"/>
              <a:buNone/>
            </a:pPr>
            <a:r>
              <a:rPr lang="en-GB" sz="1200" b="1" i="0" u="none" strike="noStrike" cap="none" dirty="0">
                <a:solidFill>
                  <a:schemeClr val="accent1"/>
                </a:solidFill>
                <a:latin typeface="Arial"/>
                <a:ea typeface="Arial"/>
                <a:cs typeface="Arial"/>
                <a:sym typeface="Arial"/>
              </a:rPr>
              <a:t>Primary endpoints:</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Overall survival</a:t>
            </a:r>
            <a:endParaRPr sz="1400" b="0" i="0" u="none" strike="noStrike" cap="none" dirty="0">
              <a:solidFill>
                <a:srgbClr val="000000"/>
              </a:solidFill>
              <a:latin typeface="Arial"/>
              <a:ea typeface="Arial"/>
              <a:cs typeface="Arial"/>
              <a:sym typeface="Arial"/>
            </a:endParaRPr>
          </a:p>
          <a:p>
            <a:pPr marL="0" marR="0" lvl="0" indent="0" algn="l" rtl="0">
              <a:lnSpc>
                <a:spcPct val="100000"/>
              </a:lnSpc>
              <a:spcBef>
                <a:spcPts val="300"/>
              </a:spcBef>
              <a:spcAft>
                <a:spcPts val="0"/>
              </a:spcAft>
              <a:buClr>
                <a:srgbClr val="000000"/>
              </a:buClr>
              <a:buSzPts val="1200"/>
              <a:buFont typeface="Arial"/>
              <a:buNone/>
            </a:pPr>
            <a:r>
              <a:rPr lang="en-GB" sz="1200" b="1" i="0" u="none" strike="noStrike" cap="none" dirty="0">
                <a:solidFill>
                  <a:schemeClr val="accent1"/>
                </a:solidFill>
                <a:latin typeface="Arial"/>
                <a:ea typeface="Arial"/>
                <a:cs typeface="Arial"/>
                <a:sym typeface="Arial"/>
              </a:rPr>
              <a:t>Secondary endpoints:</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Disease free survival</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Time to treatment failure</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Toxicity</a:t>
            </a:r>
            <a:endParaRPr sz="12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Tumour Regression Grade (TRG)</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R0 resection</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Postoperative complications (ECCG defined, Clavien-Dindo)</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300"/>
              </a:spcBef>
              <a:spcAft>
                <a:spcPts val="300"/>
              </a:spcAft>
              <a:buClr>
                <a:srgbClr val="000000"/>
              </a:buClr>
              <a:buSzPts val="1200"/>
              <a:buFont typeface="Arial"/>
              <a:buChar char="•"/>
            </a:pPr>
            <a:r>
              <a:rPr lang="en-GB" sz="1200" b="0" i="0" u="none" strike="noStrike" cap="none" dirty="0">
                <a:solidFill>
                  <a:srgbClr val="000000"/>
                </a:solidFill>
                <a:latin typeface="Arial"/>
                <a:ea typeface="Arial"/>
                <a:cs typeface="Arial"/>
                <a:sym typeface="Arial"/>
              </a:rPr>
              <a:t>Quality of life</a:t>
            </a:r>
            <a:endParaRPr sz="1400" b="0" i="0" u="none" strike="noStrike" cap="none" dirty="0">
              <a:solidFill>
                <a:srgbClr val="000000"/>
              </a:solidFill>
              <a:latin typeface="Arial"/>
              <a:ea typeface="Arial"/>
              <a:cs typeface="Arial"/>
              <a:sym typeface="Arial"/>
            </a:endParaRPr>
          </a:p>
        </p:txBody>
      </p:sp>
      <p:cxnSp>
        <p:nvCxnSpPr>
          <p:cNvPr id="28" name="Google Shape;508;p19">
            <a:extLst>
              <a:ext uri="{FF2B5EF4-FFF2-40B4-BE49-F238E27FC236}">
                <a16:creationId xmlns:a16="http://schemas.microsoft.com/office/drawing/2014/main" id="{15374B56-0DFD-8C4F-B31E-5A6D72FA865D}"/>
              </a:ext>
            </a:extLst>
          </p:cNvPr>
          <p:cNvCxnSpPr/>
          <p:nvPr/>
        </p:nvCxnSpPr>
        <p:spPr>
          <a:xfrm rot="16200000">
            <a:off x="3030469" y="3892596"/>
            <a:ext cx="1086849" cy="0"/>
          </a:xfrm>
          <a:prstGeom prst="straightConnector1">
            <a:avLst/>
          </a:prstGeom>
          <a:noFill/>
          <a:ln w="28575" cap="flat" cmpd="sng">
            <a:solidFill>
              <a:schemeClr val="accent6"/>
            </a:solidFill>
            <a:prstDash val="solid"/>
            <a:round/>
            <a:headEnd type="none" w="sm" len="sm"/>
            <a:tailEnd type="none" w="sm" len="sm"/>
          </a:ln>
        </p:spPr>
      </p:cxnSp>
      <p:sp>
        <p:nvSpPr>
          <p:cNvPr id="29" name="Google Shape;509;p19">
            <a:extLst>
              <a:ext uri="{FF2B5EF4-FFF2-40B4-BE49-F238E27FC236}">
                <a16:creationId xmlns:a16="http://schemas.microsoft.com/office/drawing/2014/main" id="{899B9680-246F-A642-A24A-EABD1FA90837}"/>
              </a:ext>
            </a:extLst>
          </p:cNvPr>
          <p:cNvSpPr/>
          <p:nvPr/>
        </p:nvSpPr>
        <p:spPr>
          <a:xfrm>
            <a:off x="4153553" y="2835633"/>
            <a:ext cx="3584170" cy="1054100"/>
          </a:xfrm>
          <a:prstGeom prst="roundRect">
            <a:avLst>
              <a:gd name="adj" fmla="val 17551"/>
            </a:avLst>
          </a:prstGeom>
          <a:noFill/>
          <a:ln w="19050" cap="flat" cmpd="sng">
            <a:solidFill>
              <a:schemeClr val="accent1"/>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300"/>
              <a:buFont typeface="Arial"/>
              <a:buNone/>
            </a:pPr>
            <a:endParaRPr sz="1300" b="1" i="0" u="none" strike="noStrike" cap="none" dirty="0">
              <a:solidFill>
                <a:srgbClr val="FFFFFF"/>
              </a:solidFill>
              <a:latin typeface="Arial"/>
              <a:ea typeface="Arial"/>
              <a:cs typeface="Arial"/>
              <a:sym typeface="Arial"/>
            </a:endParaRPr>
          </a:p>
        </p:txBody>
      </p:sp>
      <p:cxnSp>
        <p:nvCxnSpPr>
          <p:cNvPr id="30" name="Google Shape;510;p19">
            <a:extLst>
              <a:ext uri="{FF2B5EF4-FFF2-40B4-BE49-F238E27FC236}">
                <a16:creationId xmlns:a16="http://schemas.microsoft.com/office/drawing/2014/main" id="{23621E17-2671-634F-AEF8-2848E49B89C1}"/>
              </a:ext>
            </a:extLst>
          </p:cNvPr>
          <p:cNvCxnSpPr/>
          <p:nvPr/>
        </p:nvCxnSpPr>
        <p:spPr>
          <a:xfrm>
            <a:off x="3558458" y="3359254"/>
            <a:ext cx="576762" cy="0"/>
          </a:xfrm>
          <a:prstGeom prst="straightConnector1">
            <a:avLst/>
          </a:prstGeom>
          <a:noFill/>
          <a:ln w="28575" cap="flat" cmpd="sng">
            <a:solidFill>
              <a:schemeClr val="accent6"/>
            </a:solidFill>
            <a:prstDash val="solid"/>
            <a:round/>
            <a:headEnd type="none" w="sm" len="sm"/>
            <a:tailEnd type="triangle" w="med" len="med"/>
          </a:ln>
        </p:spPr>
      </p:cxnSp>
      <p:cxnSp>
        <p:nvCxnSpPr>
          <p:cNvPr id="31" name="Google Shape;511;p19">
            <a:extLst>
              <a:ext uri="{FF2B5EF4-FFF2-40B4-BE49-F238E27FC236}">
                <a16:creationId xmlns:a16="http://schemas.microsoft.com/office/drawing/2014/main" id="{CC5CF99E-290E-2C4F-91C8-3F1B487587CC}"/>
              </a:ext>
            </a:extLst>
          </p:cNvPr>
          <p:cNvCxnSpPr/>
          <p:nvPr/>
        </p:nvCxnSpPr>
        <p:spPr>
          <a:xfrm>
            <a:off x="3558458" y="4419959"/>
            <a:ext cx="576762" cy="0"/>
          </a:xfrm>
          <a:prstGeom prst="straightConnector1">
            <a:avLst/>
          </a:prstGeom>
          <a:noFill/>
          <a:ln w="28575" cap="flat" cmpd="sng">
            <a:solidFill>
              <a:schemeClr val="accent6"/>
            </a:solidFill>
            <a:prstDash val="solid"/>
            <a:round/>
            <a:headEnd type="none" w="sm" len="sm"/>
            <a:tailEnd type="triangle" w="med" len="med"/>
          </a:ln>
        </p:spPr>
      </p:cxnSp>
      <p:cxnSp>
        <p:nvCxnSpPr>
          <p:cNvPr id="32" name="Google Shape;512;p19">
            <a:extLst>
              <a:ext uri="{FF2B5EF4-FFF2-40B4-BE49-F238E27FC236}">
                <a16:creationId xmlns:a16="http://schemas.microsoft.com/office/drawing/2014/main" id="{937E302B-3352-C34E-A720-AFCB59C924C8}"/>
              </a:ext>
            </a:extLst>
          </p:cNvPr>
          <p:cNvCxnSpPr/>
          <p:nvPr/>
        </p:nvCxnSpPr>
        <p:spPr>
          <a:xfrm>
            <a:off x="2892477" y="3889605"/>
            <a:ext cx="684485" cy="0"/>
          </a:xfrm>
          <a:prstGeom prst="straightConnector1">
            <a:avLst/>
          </a:prstGeom>
          <a:noFill/>
          <a:ln w="28575" cap="flat" cmpd="sng">
            <a:solidFill>
              <a:schemeClr val="accent6"/>
            </a:solidFill>
            <a:prstDash val="solid"/>
            <a:round/>
            <a:headEnd type="none" w="sm" len="sm"/>
            <a:tailEnd type="none" w="sm" len="sm"/>
          </a:ln>
        </p:spPr>
      </p:cxnSp>
      <p:sp>
        <p:nvSpPr>
          <p:cNvPr id="33" name="Google Shape;513;p19">
            <a:extLst>
              <a:ext uri="{FF2B5EF4-FFF2-40B4-BE49-F238E27FC236}">
                <a16:creationId xmlns:a16="http://schemas.microsoft.com/office/drawing/2014/main" id="{D3F4604A-9153-194B-A3A1-672EF30FF8A6}"/>
              </a:ext>
            </a:extLst>
          </p:cNvPr>
          <p:cNvSpPr/>
          <p:nvPr/>
        </p:nvSpPr>
        <p:spPr>
          <a:xfrm>
            <a:off x="3261412" y="3560702"/>
            <a:ext cx="648000" cy="648000"/>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2000"/>
              <a:buFont typeface="Arial"/>
              <a:buNone/>
            </a:pPr>
            <a:r>
              <a:rPr lang="en-GB" sz="2000" b="1" i="0" u="none" strike="noStrike" cap="none" dirty="0">
                <a:solidFill>
                  <a:schemeClr val="lt1"/>
                </a:solidFill>
                <a:latin typeface="Arial"/>
                <a:ea typeface="Arial"/>
                <a:cs typeface="Arial"/>
                <a:sym typeface="Arial"/>
              </a:rPr>
              <a:t>R</a:t>
            </a:r>
            <a:endParaRPr sz="1200" b="1" i="0" u="none" strike="noStrike" cap="none" dirty="0">
              <a:solidFill>
                <a:schemeClr val="lt1"/>
              </a:solidFill>
              <a:latin typeface="Arial"/>
              <a:ea typeface="Arial"/>
              <a:cs typeface="Arial"/>
              <a:sym typeface="Arial"/>
            </a:endParaRPr>
          </a:p>
        </p:txBody>
      </p:sp>
      <p:sp>
        <p:nvSpPr>
          <p:cNvPr id="34" name="Google Shape;514;p19">
            <a:extLst>
              <a:ext uri="{FF2B5EF4-FFF2-40B4-BE49-F238E27FC236}">
                <a16:creationId xmlns:a16="http://schemas.microsoft.com/office/drawing/2014/main" id="{0C6D55C3-116A-D542-8564-8EFA3041ADDB}"/>
              </a:ext>
            </a:extLst>
          </p:cNvPr>
          <p:cNvSpPr/>
          <p:nvPr/>
        </p:nvSpPr>
        <p:spPr>
          <a:xfrm>
            <a:off x="4153553" y="3953235"/>
            <a:ext cx="3584170" cy="933448"/>
          </a:xfrm>
          <a:prstGeom prst="roundRect">
            <a:avLst>
              <a:gd name="adj" fmla="val 17551"/>
            </a:avLst>
          </a:prstGeom>
          <a:solidFill>
            <a:schemeClr val="dk2"/>
          </a:solidFill>
          <a:ln>
            <a:noFill/>
          </a:ln>
        </p:spPr>
        <p:txBody>
          <a:bodyPr spcFirstLastPara="1" wrap="square" lIns="0" tIns="45700" rIns="0" bIns="45700" anchor="ctr" anchorCtr="0">
            <a:noAutofit/>
          </a:bodyPr>
          <a:lstStyle/>
          <a:p>
            <a:pPr marL="0" marR="0" lvl="0" indent="0" algn="ctr" rtl="0">
              <a:lnSpc>
                <a:spcPct val="100000"/>
              </a:lnSpc>
              <a:spcBef>
                <a:spcPts val="0"/>
              </a:spcBef>
              <a:spcAft>
                <a:spcPts val="600"/>
              </a:spcAft>
              <a:buClr>
                <a:srgbClr val="000000"/>
              </a:buClr>
              <a:buSzPts val="1200"/>
              <a:buFont typeface="Arial"/>
              <a:buNone/>
            </a:pPr>
            <a:r>
              <a:rPr lang="en-GB" sz="1200" b="1" i="0" u="none" strike="noStrike" cap="none" dirty="0">
                <a:solidFill>
                  <a:srgbClr val="FFFFFF"/>
                </a:solidFill>
                <a:latin typeface="Arial"/>
                <a:ea typeface="Arial"/>
                <a:cs typeface="Arial"/>
                <a:sym typeface="Arial"/>
              </a:rPr>
              <a:t>Neo CRT (CROSS)</a:t>
            </a:r>
            <a:br>
              <a:rPr lang="en-GB" sz="1200" b="1" i="0" u="none" strike="noStrike" cap="none" dirty="0">
                <a:solidFill>
                  <a:srgbClr val="FFFFFF"/>
                </a:solidFill>
                <a:latin typeface="Arial"/>
                <a:ea typeface="Arial"/>
                <a:cs typeface="Arial"/>
                <a:sym typeface="Arial"/>
              </a:rPr>
            </a:br>
            <a:r>
              <a:rPr lang="en-GB" sz="1200" b="1" i="0" u="none" strike="noStrike" cap="none" dirty="0">
                <a:solidFill>
                  <a:srgbClr val="FFFFFF"/>
                </a:solidFill>
                <a:latin typeface="Arial"/>
                <a:ea typeface="Arial"/>
                <a:cs typeface="Arial"/>
                <a:sym typeface="Arial"/>
              </a:rPr>
              <a:t>wCP-RT (41.4Gy) + Surgery</a:t>
            </a:r>
            <a:endParaRPr sz="1400" b="0" i="0" u="none" strike="noStrike" cap="none" dirty="0">
              <a:solidFill>
                <a:srgbClr val="000000"/>
              </a:solidFill>
              <a:latin typeface="Arial"/>
              <a:ea typeface="Arial"/>
              <a:cs typeface="Arial"/>
              <a:sym typeface="Arial"/>
            </a:endParaRPr>
          </a:p>
        </p:txBody>
      </p:sp>
      <p:sp>
        <p:nvSpPr>
          <p:cNvPr id="35" name="Google Shape;515;p19">
            <a:extLst>
              <a:ext uri="{FF2B5EF4-FFF2-40B4-BE49-F238E27FC236}">
                <a16:creationId xmlns:a16="http://schemas.microsoft.com/office/drawing/2014/main" id="{30533150-86C7-5144-8E1D-F413CB4F6B8E}"/>
              </a:ext>
            </a:extLst>
          </p:cNvPr>
          <p:cNvSpPr/>
          <p:nvPr/>
        </p:nvSpPr>
        <p:spPr>
          <a:xfrm>
            <a:off x="485512" y="3039733"/>
            <a:ext cx="2594843" cy="1718976"/>
          </a:xfrm>
          <a:prstGeom prst="roundRect">
            <a:avLst>
              <a:gd name="adj" fmla="val 9302"/>
            </a:avLst>
          </a:prstGeom>
          <a:solidFill>
            <a:schemeClr val="lt1"/>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ctr" rtl="0">
              <a:lnSpc>
                <a:spcPct val="100000"/>
              </a:lnSpc>
              <a:spcBef>
                <a:spcPts val="0"/>
              </a:spcBef>
              <a:spcAft>
                <a:spcPts val="0"/>
              </a:spcAft>
              <a:buClr>
                <a:srgbClr val="000000"/>
              </a:buClr>
              <a:buSzPts val="1300"/>
              <a:buFont typeface="Arial"/>
              <a:buNone/>
            </a:pPr>
            <a:r>
              <a:rPr lang="en-GB" sz="1300" b="1" i="0" u="none" strike="noStrike" cap="none" dirty="0">
                <a:solidFill>
                  <a:schemeClr val="accent1"/>
                </a:solidFill>
                <a:latin typeface="Arial"/>
                <a:ea typeface="Arial"/>
                <a:cs typeface="Arial"/>
                <a:sym typeface="Arial"/>
              </a:rPr>
              <a:t>ADENOCARCINOMA</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600"/>
              </a:spcBef>
              <a:spcAft>
                <a:spcPts val="0"/>
              </a:spcAft>
              <a:buClr>
                <a:srgbClr val="000000"/>
              </a:buClr>
              <a:buSzPts val="1300"/>
              <a:buFont typeface="Arial"/>
              <a:buNone/>
            </a:pPr>
            <a:r>
              <a:rPr lang="en-GB" sz="1300" b="1" i="0" u="none" strike="noStrike" cap="none" dirty="0">
                <a:solidFill>
                  <a:schemeClr val="dk1"/>
                </a:solidFill>
                <a:latin typeface="Arial"/>
                <a:ea typeface="Arial"/>
                <a:cs typeface="Arial"/>
                <a:sym typeface="Arial"/>
              </a:rPr>
              <a:t>Esophageal and AEG I-III</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600"/>
              </a:spcBef>
              <a:spcAft>
                <a:spcPts val="0"/>
              </a:spcAft>
              <a:buClr>
                <a:srgbClr val="000000"/>
              </a:buClr>
              <a:buSzPts val="1300"/>
              <a:buFont typeface="Arial"/>
              <a:buNone/>
            </a:pPr>
            <a:r>
              <a:rPr lang="en-GB" sz="1300" b="1" i="0" u="none" strike="noStrike" cap="none" dirty="0">
                <a:solidFill>
                  <a:schemeClr val="dk1"/>
                </a:solidFill>
                <a:latin typeface="Arial"/>
                <a:ea typeface="Arial"/>
                <a:cs typeface="Arial"/>
                <a:sym typeface="Arial"/>
              </a:rPr>
              <a:t>cT2-3N0-3M0</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600"/>
              </a:spcBef>
              <a:spcAft>
                <a:spcPts val="0"/>
              </a:spcAft>
              <a:buClr>
                <a:srgbClr val="000000"/>
              </a:buClr>
              <a:buSzPts val="1300"/>
              <a:buFont typeface="Arial"/>
              <a:buNone/>
            </a:pPr>
            <a:r>
              <a:rPr lang="en-GB" sz="1300" b="1" i="0" u="none" strike="noStrike" cap="none" dirty="0">
                <a:solidFill>
                  <a:schemeClr val="dk1"/>
                </a:solidFill>
                <a:latin typeface="Arial"/>
                <a:ea typeface="Arial"/>
                <a:cs typeface="Arial"/>
                <a:sym typeface="Arial"/>
              </a:rPr>
              <a:t>N=540 (planned)*</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600"/>
              </a:spcBef>
              <a:spcAft>
                <a:spcPts val="600"/>
              </a:spcAft>
              <a:buClr>
                <a:srgbClr val="000000"/>
              </a:buClr>
              <a:buSzPts val="1300"/>
              <a:buFont typeface="Arial"/>
              <a:buNone/>
            </a:pPr>
            <a:r>
              <a:rPr lang="en-GB" sz="1300" b="1" i="0" u="none" strike="noStrike" cap="none" dirty="0">
                <a:solidFill>
                  <a:schemeClr val="dk1"/>
                </a:solidFill>
                <a:latin typeface="Arial"/>
                <a:ea typeface="Arial"/>
                <a:cs typeface="Arial"/>
                <a:sym typeface="Arial"/>
              </a:rPr>
              <a:t>N=377 (enrolled)</a:t>
            </a:r>
            <a:endParaRPr sz="1400" b="0" i="0" u="none" strike="noStrike" cap="none" dirty="0">
              <a:solidFill>
                <a:srgbClr val="000000"/>
              </a:solidFill>
              <a:latin typeface="Arial"/>
              <a:ea typeface="Arial"/>
              <a:cs typeface="Arial"/>
              <a:sym typeface="Arial"/>
            </a:endParaRPr>
          </a:p>
        </p:txBody>
      </p:sp>
      <p:sp>
        <p:nvSpPr>
          <p:cNvPr id="36" name="Google Shape;516;p19">
            <a:extLst>
              <a:ext uri="{FF2B5EF4-FFF2-40B4-BE49-F238E27FC236}">
                <a16:creationId xmlns:a16="http://schemas.microsoft.com/office/drawing/2014/main" id="{77155D41-06C1-9745-8FA5-33C80DDE0711}"/>
              </a:ext>
            </a:extLst>
          </p:cNvPr>
          <p:cNvSpPr/>
          <p:nvPr/>
        </p:nvSpPr>
        <p:spPr>
          <a:xfrm>
            <a:off x="7846034" y="3195627"/>
            <a:ext cx="745425" cy="327754"/>
          </a:xfrm>
          <a:prstGeom prst="roundRect">
            <a:avLst>
              <a:gd name="adj" fmla="val 17551"/>
            </a:avLst>
          </a:prstGeom>
          <a:solidFill>
            <a:schemeClr val="accent1"/>
          </a:solidFill>
          <a:ln>
            <a:noFill/>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300"/>
              <a:buFont typeface="Arial"/>
              <a:buNone/>
            </a:pPr>
            <a:r>
              <a:rPr lang="en-GB" sz="1300" b="1" i="0" u="none" strike="noStrike" cap="none" dirty="0">
                <a:solidFill>
                  <a:srgbClr val="FFFFFF"/>
                </a:solidFill>
                <a:latin typeface="Arial"/>
                <a:ea typeface="Arial"/>
                <a:cs typeface="Arial"/>
                <a:sym typeface="Arial"/>
              </a:rPr>
              <a:t>Arm A</a:t>
            </a:r>
            <a:endParaRPr sz="1400" b="0" i="0" u="none" strike="noStrike" cap="none" dirty="0">
              <a:solidFill>
                <a:srgbClr val="000000"/>
              </a:solidFill>
              <a:latin typeface="Arial"/>
              <a:ea typeface="Arial"/>
              <a:cs typeface="Arial"/>
              <a:sym typeface="Arial"/>
            </a:endParaRPr>
          </a:p>
        </p:txBody>
      </p:sp>
      <p:sp>
        <p:nvSpPr>
          <p:cNvPr id="37" name="Google Shape;517;p19">
            <a:extLst>
              <a:ext uri="{FF2B5EF4-FFF2-40B4-BE49-F238E27FC236}">
                <a16:creationId xmlns:a16="http://schemas.microsoft.com/office/drawing/2014/main" id="{B7A48E7D-F6C1-CB40-89B1-F5E22FAD663B}"/>
              </a:ext>
            </a:extLst>
          </p:cNvPr>
          <p:cNvSpPr txBox="1"/>
          <p:nvPr/>
        </p:nvSpPr>
        <p:spPr>
          <a:xfrm>
            <a:off x="485511" y="2328113"/>
            <a:ext cx="7391671" cy="246221"/>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GB" sz="1600" b="1" i="0" u="none" strike="noStrike" cap="none" dirty="0">
                <a:solidFill>
                  <a:srgbClr val="000000"/>
                </a:solidFill>
                <a:latin typeface="Arial"/>
                <a:ea typeface="Arial"/>
                <a:cs typeface="Arial"/>
                <a:sym typeface="Arial"/>
              </a:rPr>
              <a:t>Neo-AEGIS (Arm A: 2013-18 MAGIC; 2018-20; FLOT or MAGIC)</a:t>
            </a:r>
            <a:endParaRPr sz="1600" b="0" i="0" u="none" strike="noStrike" cap="none" baseline="30000" dirty="0">
              <a:solidFill>
                <a:srgbClr val="000000"/>
              </a:solidFill>
              <a:latin typeface="Arial"/>
              <a:ea typeface="Arial"/>
              <a:cs typeface="Arial"/>
              <a:sym typeface="Arial"/>
            </a:endParaRPr>
          </a:p>
        </p:txBody>
      </p:sp>
      <p:sp>
        <p:nvSpPr>
          <p:cNvPr id="38" name="Google Shape;518;p19">
            <a:extLst>
              <a:ext uri="{FF2B5EF4-FFF2-40B4-BE49-F238E27FC236}">
                <a16:creationId xmlns:a16="http://schemas.microsoft.com/office/drawing/2014/main" id="{1CC7D194-9F47-3D4E-9FE1-5FA269175AA3}"/>
              </a:ext>
            </a:extLst>
          </p:cNvPr>
          <p:cNvSpPr/>
          <p:nvPr/>
        </p:nvSpPr>
        <p:spPr>
          <a:xfrm>
            <a:off x="4253646" y="2924271"/>
            <a:ext cx="1073992" cy="855392"/>
          </a:xfrm>
          <a:prstGeom prst="roundRect">
            <a:avLst>
              <a:gd name="adj" fmla="val 17551"/>
            </a:avLst>
          </a:prstGeom>
          <a:solidFill>
            <a:srgbClr val="E8BBB0"/>
          </a:solidFill>
          <a:ln>
            <a:noFill/>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n-GB" sz="1200" b="1" i="0" u="none" strike="noStrike" cap="none" dirty="0">
                <a:solidFill>
                  <a:schemeClr val="dk1"/>
                </a:solidFill>
                <a:latin typeface="Arial"/>
                <a:ea typeface="Arial"/>
                <a:cs typeface="Arial"/>
                <a:sym typeface="Arial"/>
              </a:rPr>
              <a:t>EC(O)F(𝚾) × 3</a:t>
            </a:r>
            <a:endParaRPr sz="1200" b="0" i="0" u="none" strike="noStrike" cap="none" dirty="0">
              <a:solidFill>
                <a:srgbClr val="000000"/>
              </a:solidFill>
              <a:latin typeface="Arial"/>
              <a:ea typeface="Arial"/>
              <a:cs typeface="Arial"/>
              <a:sym typeface="Arial"/>
            </a:endParaRPr>
          </a:p>
          <a:p>
            <a:pPr marL="0" marR="0" lvl="0" indent="0" algn="ctr" rtl="0">
              <a:lnSpc>
                <a:spcPct val="100000"/>
              </a:lnSpc>
              <a:spcBef>
                <a:spcPts val="600"/>
              </a:spcBef>
              <a:buClr>
                <a:srgbClr val="000000"/>
              </a:buClr>
              <a:buSzPts val="1200"/>
              <a:buFont typeface="Arial"/>
              <a:buNone/>
            </a:pPr>
            <a:r>
              <a:rPr lang="en-GB" sz="1200" b="1" dirty="0">
                <a:solidFill>
                  <a:schemeClr val="dk1"/>
                </a:solidFill>
                <a:latin typeface="Arial"/>
                <a:ea typeface="Arial"/>
                <a:cs typeface="Arial"/>
                <a:sym typeface="Arial"/>
              </a:rPr>
              <a:t>o</a:t>
            </a:r>
            <a:r>
              <a:rPr lang="en-GB" sz="1200" b="1" i="0" u="none" strike="noStrike" cap="none" dirty="0">
                <a:solidFill>
                  <a:schemeClr val="dk1"/>
                </a:solidFill>
                <a:latin typeface="Arial"/>
                <a:ea typeface="Arial"/>
                <a:cs typeface="Arial"/>
                <a:sym typeface="Arial"/>
              </a:rPr>
              <a:t>r</a:t>
            </a:r>
          </a:p>
          <a:p>
            <a:pPr marL="0" marR="0" lvl="0" indent="0" algn="ctr" rtl="0">
              <a:lnSpc>
                <a:spcPct val="100000"/>
              </a:lnSpc>
              <a:spcBef>
                <a:spcPts val="600"/>
              </a:spcBef>
              <a:buClr>
                <a:srgbClr val="000000"/>
              </a:buClr>
              <a:buSzPts val="1200"/>
              <a:buFont typeface="Arial"/>
              <a:buNone/>
            </a:pPr>
            <a:r>
              <a:rPr lang="en-GB" sz="1200" b="1" i="0" u="none" strike="noStrike" cap="none" dirty="0">
                <a:solidFill>
                  <a:schemeClr val="dk1"/>
                </a:solidFill>
                <a:latin typeface="Arial"/>
                <a:ea typeface="Arial"/>
                <a:cs typeface="Arial"/>
                <a:sym typeface="Arial"/>
              </a:rPr>
              <a:t>FLOT × 4</a:t>
            </a:r>
            <a:endParaRPr sz="1200" b="0" i="0" u="none" strike="noStrike" cap="none" dirty="0">
              <a:solidFill>
                <a:srgbClr val="000000"/>
              </a:solidFill>
              <a:latin typeface="Arial"/>
              <a:ea typeface="Arial"/>
              <a:cs typeface="Arial"/>
              <a:sym typeface="Arial"/>
            </a:endParaRPr>
          </a:p>
        </p:txBody>
      </p:sp>
      <p:sp>
        <p:nvSpPr>
          <p:cNvPr id="39" name="Google Shape;519;p19">
            <a:extLst>
              <a:ext uri="{FF2B5EF4-FFF2-40B4-BE49-F238E27FC236}">
                <a16:creationId xmlns:a16="http://schemas.microsoft.com/office/drawing/2014/main" id="{5BF035E8-6406-3645-AA2E-E46291858A31}"/>
              </a:ext>
            </a:extLst>
          </p:cNvPr>
          <p:cNvSpPr/>
          <p:nvPr/>
        </p:nvSpPr>
        <p:spPr>
          <a:xfrm>
            <a:off x="5400151" y="2924271"/>
            <a:ext cx="1073992" cy="855392"/>
          </a:xfrm>
          <a:prstGeom prst="roundRect">
            <a:avLst>
              <a:gd name="adj" fmla="val 17551"/>
            </a:avLst>
          </a:prstGeom>
          <a:solidFill>
            <a:schemeClr val="accent1"/>
          </a:solidFill>
          <a:ln>
            <a:noFill/>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200"/>
              <a:buFont typeface="Arial"/>
              <a:buNone/>
            </a:pPr>
            <a:r>
              <a:rPr lang="en-GB" sz="1200" b="1" i="0" u="none" strike="noStrike" cap="none" dirty="0">
                <a:solidFill>
                  <a:srgbClr val="FFFFFF"/>
                </a:solidFill>
                <a:latin typeface="Arial"/>
                <a:ea typeface="Arial"/>
                <a:cs typeface="Arial"/>
                <a:sym typeface="Arial"/>
              </a:rPr>
              <a:t>Surgery</a:t>
            </a:r>
            <a:endParaRPr sz="1200" b="0" i="0" u="none" strike="noStrike" cap="none" dirty="0">
              <a:solidFill>
                <a:srgbClr val="000000"/>
              </a:solidFill>
              <a:latin typeface="Arial"/>
              <a:ea typeface="Arial"/>
              <a:cs typeface="Arial"/>
              <a:sym typeface="Arial"/>
            </a:endParaRPr>
          </a:p>
        </p:txBody>
      </p:sp>
      <p:sp>
        <p:nvSpPr>
          <p:cNvPr id="40" name="Google Shape;520;p19">
            <a:extLst>
              <a:ext uri="{FF2B5EF4-FFF2-40B4-BE49-F238E27FC236}">
                <a16:creationId xmlns:a16="http://schemas.microsoft.com/office/drawing/2014/main" id="{D4FA5789-FFD4-E442-8938-59A0D0B5DD64}"/>
              </a:ext>
            </a:extLst>
          </p:cNvPr>
          <p:cNvSpPr/>
          <p:nvPr/>
        </p:nvSpPr>
        <p:spPr>
          <a:xfrm>
            <a:off x="6555755" y="2924271"/>
            <a:ext cx="1073992" cy="855392"/>
          </a:xfrm>
          <a:prstGeom prst="roundRect">
            <a:avLst>
              <a:gd name="adj" fmla="val 17551"/>
            </a:avLst>
          </a:prstGeom>
          <a:solidFill>
            <a:srgbClr val="E8BBB0"/>
          </a:solidFill>
          <a:ln>
            <a:noFill/>
          </a:ln>
        </p:spPr>
        <p:txBody>
          <a:bodyPr spcFirstLastPara="1" wrap="square" lIns="0" tIns="45700" rIns="0" bIns="45700" anchor="ctr" anchorCtr="0">
            <a:noAutofit/>
          </a:bodyPr>
          <a:lstStyle/>
          <a:p>
            <a:pPr lvl="0" algn="ctr">
              <a:buClr>
                <a:srgbClr val="000000"/>
              </a:buClr>
              <a:buSzPts val="1200"/>
            </a:pPr>
            <a:r>
              <a:rPr lang="en-GB" sz="1200" b="1" dirty="0">
                <a:solidFill>
                  <a:schemeClr val="dk1"/>
                </a:solidFill>
                <a:latin typeface="Arial"/>
                <a:ea typeface="Arial"/>
                <a:cs typeface="Arial"/>
                <a:sym typeface="Arial"/>
              </a:rPr>
              <a:t>EC(O)F(𝚾) × 3</a:t>
            </a:r>
            <a:endParaRPr lang="en-GB" sz="1200" dirty="0">
              <a:solidFill>
                <a:srgbClr val="000000"/>
              </a:solidFill>
              <a:latin typeface="Arial"/>
              <a:ea typeface="Arial"/>
              <a:cs typeface="Arial"/>
              <a:sym typeface="Arial"/>
            </a:endParaRPr>
          </a:p>
          <a:p>
            <a:pPr lvl="0" algn="ctr">
              <a:spcBef>
                <a:spcPts val="600"/>
              </a:spcBef>
              <a:buClr>
                <a:srgbClr val="000000"/>
              </a:buClr>
              <a:buSzPts val="1200"/>
            </a:pPr>
            <a:r>
              <a:rPr lang="en-GB" sz="1200" b="1" dirty="0">
                <a:solidFill>
                  <a:schemeClr val="dk1"/>
                </a:solidFill>
                <a:latin typeface="Arial"/>
                <a:ea typeface="Arial"/>
                <a:cs typeface="Arial"/>
                <a:sym typeface="Arial"/>
              </a:rPr>
              <a:t>or</a:t>
            </a:r>
          </a:p>
          <a:p>
            <a:pPr lvl="0" algn="ctr">
              <a:spcBef>
                <a:spcPts val="600"/>
              </a:spcBef>
              <a:buClr>
                <a:srgbClr val="000000"/>
              </a:buClr>
              <a:buSzPts val="1200"/>
            </a:pPr>
            <a:r>
              <a:rPr lang="en-GB" sz="1200" b="1" dirty="0">
                <a:solidFill>
                  <a:schemeClr val="dk1"/>
                </a:solidFill>
                <a:latin typeface="Arial"/>
                <a:ea typeface="Arial"/>
                <a:cs typeface="Arial"/>
                <a:sym typeface="Arial"/>
              </a:rPr>
              <a:t>FLOT × 4</a:t>
            </a:r>
            <a:endParaRPr lang="en-GB" sz="1200" dirty="0">
              <a:solidFill>
                <a:srgbClr val="000000"/>
              </a:solidFill>
              <a:latin typeface="Arial"/>
              <a:ea typeface="Arial"/>
              <a:cs typeface="Arial"/>
              <a:sym typeface="Arial"/>
            </a:endParaRPr>
          </a:p>
        </p:txBody>
      </p:sp>
      <p:sp>
        <p:nvSpPr>
          <p:cNvPr id="41" name="Google Shape;521;p19">
            <a:extLst>
              <a:ext uri="{FF2B5EF4-FFF2-40B4-BE49-F238E27FC236}">
                <a16:creationId xmlns:a16="http://schemas.microsoft.com/office/drawing/2014/main" id="{9B1FD6D0-32CC-F448-9009-8075C9BF4C22}"/>
              </a:ext>
            </a:extLst>
          </p:cNvPr>
          <p:cNvSpPr/>
          <p:nvPr/>
        </p:nvSpPr>
        <p:spPr>
          <a:xfrm>
            <a:off x="7846034" y="4237933"/>
            <a:ext cx="745425" cy="327754"/>
          </a:xfrm>
          <a:prstGeom prst="roundRect">
            <a:avLst>
              <a:gd name="adj" fmla="val 17551"/>
            </a:avLst>
          </a:prstGeom>
          <a:solidFill>
            <a:schemeClr val="dk2"/>
          </a:solidFill>
          <a:ln>
            <a:noFill/>
          </a:ln>
        </p:spPr>
        <p:txBody>
          <a:bodyPr spcFirstLastPara="1" wrap="square" lIns="0" tIns="45700" rIns="0" bIns="45700" anchor="ctr" anchorCtr="0">
            <a:noAutofit/>
          </a:bodyPr>
          <a:lstStyle/>
          <a:p>
            <a:pPr marL="0" marR="0" lvl="0" indent="0" algn="ctr" rtl="0">
              <a:lnSpc>
                <a:spcPct val="90000"/>
              </a:lnSpc>
              <a:spcBef>
                <a:spcPts val="0"/>
              </a:spcBef>
              <a:spcAft>
                <a:spcPts val="0"/>
              </a:spcAft>
              <a:buClr>
                <a:srgbClr val="000000"/>
              </a:buClr>
              <a:buSzPts val="1300"/>
              <a:buFont typeface="Arial"/>
              <a:buNone/>
            </a:pPr>
            <a:r>
              <a:rPr lang="en-GB" sz="1300" b="1" i="0" u="none" strike="noStrike" cap="none" dirty="0">
                <a:solidFill>
                  <a:srgbClr val="FFFFFF"/>
                </a:solidFill>
                <a:latin typeface="Arial"/>
                <a:ea typeface="Arial"/>
                <a:cs typeface="Arial"/>
                <a:sym typeface="Arial"/>
              </a:rPr>
              <a:t>Arm B</a:t>
            </a:r>
            <a:endParaRPr sz="1400" b="0" i="0" u="none" strike="noStrike" cap="none" dirty="0">
              <a:solidFill>
                <a:srgbClr val="000000"/>
              </a:solidFill>
              <a:latin typeface="Arial"/>
              <a:ea typeface="Arial"/>
              <a:cs typeface="Arial"/>
              <a:sym typeface="Arial"/>
            </a:endParaRPr>
          </a:p>
        </p:txBody>
      </p:sp>
      <p:sp>
        <p:nvSpPr>
          <p:cNvPr id="42" name="Google Shape;522;p19">
            <a:extLst>
              <a:ext uri="{FF2B5EF4-FFF2-40B4-BE49-F238E27FC236}">
                <a16:creationId xmlns:a16="http://schemas.microsoft.com/office/drawing/2014/main" id="{1C6C5047-E207-9842-AD35-11D55DF63DA6}"/>
              </a:ext>
            </a:extLst>
          </p:cNvPr>
          <p:cNvSpPr txBox="1"/>
          <p:nvPr/>
        </p:nvSpPr>
        <p:spPr>
          <a:xfrm>
            <a:off x="455522" y="4808342"/>
            <a:ext cx="3162190" cy="307777"/>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000"/>
              <a:buFont typeface="Arial"/>
              <a:buNone/>
            </a:pPr>
            <a:r>
              <a:rPr lang="en-GB" sz="1000" b="0" i="0" u="none" strike="noStrike" cap="none" dirty="0">
                <a:solidFill>
                  <a:schemeClr val="dk1"/>
                </a:solidFill>
                <a:latin typeface="Arial"/>
                <a:ea typeface="Arial"/>
                <a:cs typeface="Arial"/>
                <a:sym typeface="Arial"/>
              </a:rPr>
              <a:t>*non-inferiority: powered as per first futility analysis (n=71 deaths)</a:t>
            </a:r>
            <a:endParaRPr sz="1000" b="0" i="0" u="none" strike="noStrike" cap="none" dirty="0">
              <a:solidFill>
                <a:srgbClr val="000000"/>
              </a:solidFill>
              <a:latin typeface="Arial"/>
              <a:ea typeface="Arial"/>
              <a:cs typeface="Arial"/>
              <a:sym typeface="Arial"/>
            </a:endParaRPr>
          </a:p>
        </p:txBody>
      </p:sp>
    </p:spTree>
    <p:extLst>
      <p:ext uri="{BB962C8B-B14F-4D97-AF65-F5344CB8AC3E}">
        <p14:creationId xmlns:p14="http://schemas.microsoft.com/office/powerpoint/2010/main" val="109944334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619201" y="259200"/>
            <a:ext cx="10963199" cy="864000"/>
          </a:xfrm>
        </p:spPr>
        <p:txBody>
          <a:bodyPr/>
          <a:lstStyle/>
          <a:p>
            <a:r>
              <a:rPr lang="en-GB" dirty="0"/>
              <a:t>Localised EAC Updates: Neo-Aegis</a:t>
            </a:r>
          </a:p>
        </p:txBody>
      </p:sp>
      <p:sp>
        <p:nvSpPr>
          <p:cNvPr id="20" name="Content Placeholder 19">
            <a:extLst>
              <a:ext uri="{FF2B5EF4-FFF2-40B4-BE49-F238E27FC236}">
                <a16:creationId xmlns:a16="http://schemas.microsoft.com/office/drawing/2014/main" id="{01C34597-ED60-B445-9DCE-782A674281E2}"/>
              </a:ext>
            </a:extLst>
          </p:cNvPr>
          <p:cNvSpPr>
            <a:spLocks noGrp="1"/>
          </p:cNvSpPr>
          <p:nvPr>
            <p:ph sz="quarter" idx="15"/>
          </p:nvPr>
        </p:nvSpPr>
        <p:spPr/>
        <p:txBody>
          <a:bodyPr anchor="b"/>
          <a:lstStyle/>
          <a:p>
            <a:r>
              <a:rPr lang="en-US" dirty="0">
                <a:solidFill>
                  <a:schemeClr val="tx2"/>
                </a:solidFill>
              </a:rPr>
              <a:t>CI, confidence interval; </a:t>
            </a:r>
            <a:r>
              <a:rPr lang="en-GB" dirty="0">
                <a:solidFill>
                  <a:schemeClr val="tx2"/>
                </a:solidFill>
              </a:rPr>
              <a:t>EAC, esophageal adenocarcinoma; </a:t>
            </a:r>
            <a:r>
              <a:rPr lang="en-US" dirty="0">
                <a:solidFill>
                  <a:schemeClr val="tx2"/>
                </a:solidFill>
              </a:rPr>
              <a:t>HR, hazard ratio; mo, months</a:t>
            </a:r>
          </a:p>
          <a:p>
            <a:r>
              <a:rPr lang="en-US" dirty="0">
                <a:solidFill>
                  <a:schemeClr val="tx2"/>
                </a:solidFill>
              </a:rPr>
              <a:t>Lowery M, et al. ASCO GI 2023; abstr 295</a:t>
            </a:r>
          </a:p>
        </p:txBody>
      </p:sp>
      <p:sp>
        <p:nvSpPr>
          <p:cNvPr id="25" name="TextBox 24">
            <a:extLst>
              <a:ext uri="{FF2B5EF4-FFF2-40B4-BE49-F238E27FC236}">
                <a16:creationId xmlns:a16="http://schemas.microsoft.com/office/drawing/2014/main" id="{86661EA8-71E0-524D-A31A-F69F68491538}"/>
              </a:ext>
            </a:extLst>
          </p:cNvPr>
          <p:cNvSpPr txBox="1"/>
          <p:nvPr/>
        </p:nvSpPr>
        <p:spPr>
          <a:xfrm>
            <a:off x="4709853" y="1668214"/>
            <a:ext cx="6548045" cy="461665"/>
          </a:xfrm>
          <a:prstGeom prst="rect">
            <a:avLst/>
          </a:prstGeom>
          <a:noFill/>
        </p:spPr>
        <p:txBody>
          <a:bodyPr wrap="square" lIns="0" tIns="0" rIns="0" bIns="0" rtlCol="0">
            <a:spAutoFit/>
          </a:bodyPr>
          <a:lstStyle/>
          <a:p>
            <a:pPr>
              <a:tabLst>
                <a:tab pos="1592263" algn="l"/>
              </a:tabLst>
            </a:pPr>
            <a:r>
              <a:rPr lang="en-GB" sz="1600" b="1" dirty="0">
                <a:latin typeface="Arial" panose="020B0604020202020204" pitchFamily="34" charset="0"/>
                <a:ea typeface="Aileron" charset="0"/>
                <a:cs typeface="Arial" panose="020B0604020202020204" pitchFamily="34" charset="0"/>
              </a:rPr>
              <a:t>3 year survival</a:t>
            </a:r>
            <a:r>
              <a:rPr lang="en-GB" sz="1400" b="1" dirty="0">
                <a:latin typeface="Arial" panose="020B0604020202020204" pitchFamily="34" charset="0"/>
                <a:ea typeface="Aileron" charset="0"/>
                <a:cs typeface="Arial" panose="020B0604020202020204" pitchFamily="34" charset="0"/>
              </a:rPr>
              <a:t>	</a:t>
            </a:r>
            <a:r>
              <a:rPr lang="en-GB" sz="1400" b="1" dirty="0">
                <a:solidFill>
                  <a:schemeClr val="accent1"/>
                </a:solidFill>
                <a:latin typeface="Arial" panose="020B0604020202020204" pitchFamily="34" charset="0"/>
                <a:ea typeface="Aileron" charset="0"/>
                <a:cs typeface="Arial" panose="020B0604020202020204" pitchFamily="34" charset="0"/>
              </a:rPr>
              <a:t>ARM A: Perioperative chemotherapy 55% (0.47-0.62)</a:t>
            </a:r>
          </a:p>
          <a:p>
            <a:pPr>
              <a:tabLst>
                <a:tab pos="1592263" algn="l"/>
              </a:tabLst>
            </a:pPr>
            <a:r>
              <a:rPr lang="en-GB" sz="1400" b="1" dirty="0">
                <a:latin typeface="Arial" panose="020B0604020202020204" pitchFamily="34" charset="0"/>
                <a:ea typeface="Aileron" charset="0"/>
                <a:cs typeface="Arial" panose="020B0604020202020204" pitchFamily="34" charset="0"/>
              </a:rPr>
              <a:t>	</a:t>
            </a:r>
            <a:r>
              <a:rPr lang="en-GB" sz="1400" b="1" dirty="0">
                <a:solidFill>
                  <a:schemeClr val="tx2"/>
                </a:solidFill>
                <a:latin typeface="Arial" panose="020B0604020202020204" pitchFamily="34" charset="0"/>
                <a:ea typeface="Aileron" charset="0"/>
                <a:cs typeface="Arial" panose="020B0604020202020204" pitchFamily="34" charset="0"/>
              </a:rPr>
              <a:t>ARM B: CROSS 57% (0.47-0.60)</a:t>
            </a:r>
          </a:p>
        </p:txBody>
      </p:sp>
      <p:sp>
        <p:nvSpPr>
          <p:cNvPr id="26" name="TextBox 25">
            <a:extLst>
              <a:ext uri="{FF2B5EF4-FFF2-40B4-BE49-F238E27FC236}">
                <a16:creationId xmlns:a16="http://schemas.microsoft.com/office/drawing/2014/main" id="{DB005730-098F-074B-B30D-531837D36D8D}"/>
              </a:ext>
            </a:extLst>
          </p:cNvPr>
          <p:cNvSpPr txBox="1"/>
          <p:nvPr/>
        </p:nvSpPr>
        <p:spPr>
          <a:xfrm>
            <a:off x="2679372" y="4295218"/>
            <a:ext cx="6548045" cy="430887"/>
          </a:xfrm>
          <a:prstGeom prst="rect">
            <a:avLst/>
          </a:prstGeom>
          <a:noFill/>
        </p:spPr>
        <p:txBody>
          <a:bodyPr wrap="square" lIns="0" tIns="0" rIns="0" bIns="0" rtlCol="0">
            <a:spAutoFit/>
          </a:bodyPr>
          <a:lstStyle/>
          <a:p>
            <a:pPr>
              <a:tabLst>
                <a:tab pos="1592263" algn="l"/>
              </a:tabLst>
            </a:pPr>
            <a:r>
              <a:rPr lang="en-GB" sz="1400" b="1" dirty="0">
                <a:latin typeface="Arial" panose="020B0604020202020204" pitchFamily="34" charset="0"/>
                <a:ea typeface="Aileron" charset="0"/>
                <a:cs typeface="Arial" panose="020B0604020202020204" pitchFamily="34" charset="0"/>
              </a:rPr>
              <a:t>HR (95% CI) 1.03 (0.77-1.38)</a:t>
            </a:r>
          </a:p>
          <a:p>
            <a:pPr>
              <a:tabLst>
                <a:tab pos="1592263" algn="l"/>
              </a:tabLst>
            </a:pPr>
            <a:r>
              <a:rPr lang="en-GB" sz="1400" b="1" dirty="0">
                <a:latin typeface="Arial" panose="020B0604020202020204" pitchFamily="34" charset="0"/>
                <a:ea typeface="Aileron" charset="0"/>
                <a:cs typeface="Arial" panose="020B0604020202020204" pitchFamily="34" charset="0"/>
              </a:rPr>
              <a:t>Median follow-up of 34.2 (0.43-111.8) mo</a:t>
            </a:r>
          </a:p>
        </p:txBody>
      </p:sp>
      <p:sp>
        <p:nvSpPr>
          <p:cNvPr id="27" name="TextBox 26">
            <a:extLst>
              <a:ext uri="{FF2B5EF4-FFF2-40B4-BE49-F238E27FC236}">
                <a16:creationId xmlns:a16="http://schemas.microsoft.com/office/drawing/2014/main" id="{C8F7A877-4C08-7549-B823-9DEB9F2570C3}"/>
              </a:ext>
            </a:extLst>
          </p:cNvPr>
          <p:cNvSpPr txBox="1"/>
          <p:nvPr/>
        </p:nvSpPr>
        <p:spPr>
          <a:xfrm>
            <a:off x="4776840" y="5336448"/>
            <a:ext cx="1843162" cy="246221"/>
          </a:xfrm>
          <a:prstGeom prst="rect">
            <a:avLst/>
          </a:prstGeom>
          <a:noFill/>
        </p:spPr>
        <p:txBody>
          <a:bodyPr wrap="square" lIns="0" tIns="0" rIns="0" bIns="0" rtlCol="0">
            <a:spAutoFit/>
          </a:bodyPr>
          <a:lstStyle/>
          <a:p>
            <a:pPr algn="ctr">
              <a:tabLst>
                <a:tab pos="1592263" algn="l"/>
              </a:tabLst>
            </a:pPr>
            <a:r>
              <a:rPr lang="en-GB" sz="1600" b="1" dirty="0">
                <a:latin typeface="Arial" panose="020B0604020202020204" pitchFamily="34" charset="0"/>
                <a:ea typeface="Aileron" charset="0"/>
                <a:cs typeface="Arial" panose="020B0604020202020204" pitchFamily="34" charset="0"/>
              </a:rPr>
              <a:t>Time (years)</a:t>
            </a:r>
            <a:endParaRPr lang="en-GB" sz="1400" b="1" dirty="0">
              <a:latin typeface="Arial" panose="020B0604020202020204" pitchFamily="34" charset="0"/>
              <a:ea typeface="Aileron" charset="0"/>
              <a:cs typeface="Arial" panose="020B0604020202020204" pitchFamily="34" charset="0"/>
            </a:endParaRPr>
          </a:p>
        </p:txBody>
      </p:sp>
      <p:sp>
        <p:nvSpPr>
          <p:cNvPr id="32" name="TextBox 31">
            <a:extLst>
              <a:ext uri="{FF2B5EF4-FFF2-40B4-BE49-F238E27FC236}">
                <a16:creationId xmlns:a16="http://schemas.microsoft.com/office/drawing/2014/main" id="{007E939C-623F-6744-9109-2A9ED7F60FB3}"/>
              </a:ext>
            </a:extLst>
          </p:cNvPr>
          <p:cNvSpPr txBox="1"/>
          <p:nvPr/>
        </p:nvSpPr>
        <p:spPr>
          <a:xfrm>
            <a:off x="1825129" y="1477627"/>
            <a:ext cx="34785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1.00</a:t>
            </a:r>
          </a:p>
        </p:txBody>
      </p:sp>
      <p:sp>
        <p:nvSpPr>
          <p:cNvPr id="33" name="TextBox 32">
            <a:extLst>
              <a:ext uri="{FF2B5EF4-FFF2-40B4-BE49-F238E27FC236}">
                <a16:creationId xmlns:a16="http://schemas.microsoft.com/office/drawing/2014/main" id="{F459FB60-1CE8-5F4E-BBAF-34A69F0ED56B}"/>
              </a:ext>
            </a:extLst>
          </p:cNvPr>
          <p:cNvSpPr txBox="1"/>
          <p:nvPr/>
        </p:nvSpPr>
        <p:spPr>
          <a:xfrm rot="16200000">
            <a:off x="358768" y="3070718"/>
            <a:ext cx="2382675" cy="246221"/>
          </a:xfrm>
          <a:prstGeom prst="rect">
            <a:avLst/>
          </a:prstGeom>
          <a:noFill/>
        </p:spPr>
        <p:txBody>
          <a:bodyPr wrap="square" lIns="0" tIns="0" rIns="0" bIns="0" rtlCol="0">
            <a:spAutoFit/>
          </a:bodyPr>
          <a:lstStyle/>
          <a:p>
            <a:pPr algn="ctr">
              <a:tabLst>
                <a:tab pos="1592263" algn="l"/>
              </a:tabLst>
            </a:pPr>
            <a:r>
              <a:rPr lang="en-GB" sz="1600" b="1" dirty="0">
                <a:latin typeface="Arial" panose="020B0604020202020204" pitchFamily="34" charset="0"/>
                <a:ea typeface="Aileron" charset="0"/>
                <a:cs typeface="Arial" panose="020B0604020202020204" pitchFamily="34" charset="0"/>
              </a:rPr>
              <a:t>Survival probability</a:t>
            </a:r>
            <a:endParaRPr lang="en-GB" sz="1400" b="1" dirty="0">
              <a:latin typeface="Arial" panose="020B0604020202020204" pitchFamily="34" charset="0"/>
              <a:ea typeface="Aileron" charset="0"/>
              <a:cs typeface="Arial" panose="020B0604020202020204" pitchFamily="34" charset="0"/>
            </a:endParaRPr>
          </a:p>
        </p:txBody>
      </p:sp>
      <p:cxnSp>
        <p:nvCxnSpPr>
          <p:cNvPr id="34" name="Straight Connector 33">
            <a:extLst>
              <a:ext uri="{FF2B5EF4-FFF2-40B4-BE49-F238E27FC236}">
                <a16:creationId xmlns:a16="http://schemas.microsoft.com/office/drawing/2014/main" id="{47CA224A-A0F8-AB4D-81AC-AA67FBBB203B}"/>
              </a:ext>
            </a:extLst>
          </p:cNvPr>
          <p:cNvCxnSpPr>
            <a:cxnSpLocks/>
          </p:cNvCxnSpPr>
          <p:nvPr/>
        </p:nvCxnSpPr>
        <p:spPr>
          <a:xfrm flipH="1">
            <a:off x="2223411" y="1576837"/>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pic>
        <p:nvPicPr>
          <p:cNvPr id="37" name="Picture 36">
            <a:extLst>
              <a:ext uri="{FF2B5EF4-FFF2-40B4-BE49-F238E27FC236}">
                <a16:creationId xmlns:a16="http://schemas.microsoft.com/office/drawing/2014/main" id="{ED9D8711-1836-8C42-A9D8-55B058906BC7}"/>
              </a:ext>
            </a:extLst>
          </p:cNvPr>
          <p:cNvPicPr>
            <a:picLocks noChangeAspect="1"/>
          </p:cNvPicPr>
          <p:nvPr/>
        </p:nvPicPr>
        <p:blipFill>
          <a:blip r:embed="rId3"/>
          <a:stretch>
            <a:fillRect/>
          </a:stretch>
        </p:blipFill>
        <p:spPr>
          <a:xfrm>
            <a:off x="2607172" y="1563811"/>
            <a:ext cx="5762472" cy="2039813"/>
          </a:xfrm>
          <a:prstGeom prst="rect">
            <a:avLst/>
          </a:prstGeom>
        </p:spPr>
      </p:pic>
      <p:sp>
        <p:nvSpPr>
          <p:cNvPr id="39" name="TextBox 38">
            <a:extLst>
              <a:ext uri="{FF2B5EF4-FFF2-40B4-BE49-F238E27FC236}">
                <a16:creationId xmlns:a16="http://schemas.microsoft.com/office/drawing/2014/main" id="{1EF75C38-4642-0842-9C63-E6924C63413D}"/>
              </a:ext>
            </a:extLst>
          </p:cNvPr>
          <p:cNvSpPr txBox="1"/>
          <p:nvPr/>
        </p:nvSpPr>
        <p:spPr>
          <a:xfrm>
            <a:off x="1825129" y="2284077"/>
            <a:ext cx="34785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0.75</a:t>
            </a:r>
          </a:p>
        </p:txBody>
      </p:sp>
      <p:cxnSp>
        <p:nvCxnSpPr>
          <p:cNvPr id="40" name="Straight Connector 39">
            <a:extLst>
              <a:ext uri="{FF2B5EF4-FFF2-40B4-BE49-F238E27FC236}">
                <a16:creationId xmlns:a16="http://schemas.microsoft.com/office/drawing/2014/main" id="{341037D5-2F8C-E044-901F-422FBAFE56CF}"/>
              </a:ext>
            </a:extLst>
          </p:cNvPr>
          <p:cNvCxnSpPr>
            <a:cxnSpLocks/>
          </p:cNvCxnSpPr>
          <p:nvPr/>
        </p:nvCxnSpPr>
        <p:spPr>
          <a:xfrm flipH="1">
            <a:off x="2223411" y="2383287"/>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0F0D1F8E-27BD-AA4B-BE6D-7664E71E38C3}"/>
              </a:ext>
            </a:extLst>
          </p:cNvPr>
          <p:cNvSpPr txBox="1"/>
          <p:nvPr/>
        </p:nvSpPr>
        <p:spPr>
          <a:xfrm>
            <a:off x="1825129" y="3087352"/>
            <a:ext cx="34785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0.50</a:t>
            </a:r>
          </a:p>
        </p:txBody>
      </p:sp>
      <p:cxnSp>
        <p:nvCxnSpPr>
          <p:cNvPr id="42" name="Straight Connector 41">
            <a:extLst>
              <a:ext uri="{FF2B5EF4-FFF2-40B4-BE49-F238E27FC236}">
                <a16:creationId xmlns:a16="http://schemas.microsoft.com/office/drawing/2014/main" id="{462B70CC-997D-1F44-8F61-A4EAE4BA8CC9}"/>
              </a:ext>
            </a:extLst>
          </p:cNvPr>
          <p:cNvCxnSpPr>
            <a:cxnSpLocks/>
          </p:cNvCxnSpPr>
          <p:nvPr/>
        </p:nvCxnSpPr>
        <p:spPr>
          <a:xfrm flipH="1">
            <a:off x="2223411" y="31865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A7694DA0-CD00-9C49-8130-E72264462CDC}"/>
              </a:ext>
            </a:extLst>
          </p:cNvPr>
          <p:cNvSpPr txBox="1"/>
          <p:nvPr/>
        </p:nvSpPr>
        <p:spPr>
          <a:xfrm>
            <a:off x="1825129" y="3900152"/>
            <a:ext cx="34785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0.25</a:t>
            </a:r>
          </a:p>
        </p:txBody>
      </p:sp>
      <p:cxnSp>
        <p:nvCxnSpPr>
          <p:cNvPr id="44" name="Straight Connector 43">
            <a:extLst>
              <a:ext uri="{FF2B5EF4-FFF2-40B4-BE49-F238E27FC236}">
                <a16:creationId xmlns:a16="http://schemas.microsoft.com/office/drawing/2014/main" id="{9EB23E24-5735-B34D-9619-D9A4C23DDCFA}"/>
              </a:ext>
            </a:extLst>
          </p:cNvPr>
          <p:cNvCxnSpPr>
            <a:cxnSpLocks/>
          </p:cNvCxnSpPr>
          <p:nvPr/>
        </p:nvCxnSpPr>
        <p:spPr>
          <a:xfrm flipH="1">
            <a:off x="2223411" y="3999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TextBox 44">
            <a:extLst>
              <a:ext uri="{FF2B5EF4-FFF2-40B4-BE49-F238E27FC236}">
                <a16:creationId xmlns:a16="http://schemas.microsoft.com/office/drawing/2014/main" id="{35B598BA-04C1-594A-9618-8471C3962C97}"/>
              </a:ext>
            </a:extLst>
          </p:cNvPr>
          <p:cNvSpPr txBox="1"/>
          <p:nvPr/>
        </p:nvSpPr>
        <p:spPr>
          <a:xfrm>
            <a:off x="1825129" y="4709777"/>
            <a:ext cx="34785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0.00</a:t>
            </a:r>
          </a:p>
        </p:txBody>
      </p:sp>
      <p:cxnSp>
        <p:nvCxnSpPr>
          <p:cNvPr id="46" name="Straight Connector 45">
            <a:extLst>
              <a:ext uri="{FF2B5EF4-FFF2-40B4-BE49-F238E27FC236}">
                <a16:creationId xmlns:a16="http://schemas.microsoft.com/office/drawing/2014/main" id="{AD971434-3F6E-7440-8BD2-045424C0C9C2}"/>
              </a:ext>
            </a:extLst>
          </p:cNvPr>
          <p:cNvCxnSpPr>
            <a:cxnSpLocks/>
          </p:cNvCxnSpPr>
          <p:nvPr/>
        </p:nvCxnSpPr>
        <p:spPr>
          <a:xfrm flipH="1">
            <a:off x="2223411" y="4808987"/>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7A3EA28F-84FD-8144-A739-6D066AD0B4A4}"/>
              </a:ext>
            </a:extLst>
          </p:cNvPr>
          <p:cNvCxnSpPr>
            <a:cxnSpLocks/>
          </p:cNvCxnSpPr>
          <p:nvPr/>
        </p:nvCxnSpPr>
        <p:spPr>
          <a:xfrm>
            <a:off x="2313871" y="1460472"/>
            <a:ext cx="0" cy="350244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1263DA4C-7724-3749-B2BA-A667D2FD9DF6}"/>
              </a:ext>
            </a:extLst>
          </p:cNvPr>
          <p:cNvCxnSpPr>
            <a:cxnSpLocks/>
          </p:cNvCxnSpPr>
          <p:nvPr/>
        </p:nvCxnSpPr>
        <p:spPr>
          <a:xfrm rot="16200000" flipH="1">
            <a:off x="2572661"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B2D7C765-BB51-474C-90E0-6D472B8FDF17}"/>
              </a:ext>
            </a:extLst>
          </p:cNvPr>
          <p:cNvCxnSpPr>
            <a:cxnSpLocks/>
          </p:cNvCxnSpPr>
          <p:nvPr/>
        </p:nvCxnSpPr>
        <p:spPr>
          <a:xfrm flipH="1">
            <a:off x="2305962" y="4970912"/>
            <a:ext cx="670559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21094A3A-9D63-A540-8160-BAAC38D72E36}"/>
              </a:ext>
            </a:extLst>
          </p:cNvPr>
          <p:cNvSpPr txBox="1"/>
          <p:nvPr/>
        </p:nvSpPr>
        <p:spPr>
          <a:xfrm>
            <a:off x="2568895"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0</a:t>
            </a:r>
          </a:p>
        </p:txBody>
      </p:sp>
      <p:cxnSp>
        <p:nvCxnSpPr>
          <p:cNvPr id="57" name="Straight Connector 56">
            <a:extLst>
              <a:ext uri="{FF2B5EF4-FFF2-40B4-BE49-F238E27FC236}">
                <a16:creationId xmlns:a16="http://schemas.microsoft.com/office/drawing/2014/main" id="{AAB7B4C9-97AF-174F-8E71-7A1FEF13AFDD}"/>
              </a:ext>
            </a:extLst>
          </p:cNvPr>
          <p:cNvCxnSpPr>
            <a:cxnSpLocks/>
          </p:cNvCxnSpPr>
          <p:nvPr/>
        </p:nvCxnSpPr>
        <p:spPr>
          <a:xfrm rot="16200000" flipH="1">
            <a:off x="318543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TextBox 57">
            <a:extLst>
              <a:ext uri="{FF2B5EF4-FFF2-40B4-BE49-F238E27FC236}">
                <a16:creationId xmlns:a16="http://schemas.microsoft.com/office/drawing/2014/main" id="{DA80BE3D-793B-6A45-8AC1-E5441827FDD2}"/>
              </a:ext>
            </a:extLst>
          </p:cNvPr>
          <p:cNvSpPr txBox="1"/>
          <p:nvPr/>
        </p:nvSpPr>
        <p:spPr>
          <a:xfrm>
            <a:off x="318167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1</a:t>
            </a:r>
          </a:p>
        </p:txBody>
      </p:sp>
      <p:cxnSp>
        <p:nvCxnSpPr>
          <p:cNvPr id="59" name="Straight Connector 58">
            <a:extLst>
              <a:ext uri="{FF2B5EF4-FFF2-40B4-BE49-F238E27FC236}">
                <a16:creationId xmlns:a16="http://schemas.microsoft.com/office/drawing/2014/main" id="{4D8EDEF7-2A71-8A4E-8C37-534FCC1327B0}"/>
              </a:ext>
            </a:extLst>
          </p:cNvPr>
          <p:cNvCxnSpPr>
            <a:cxnSpLocks/>
          </p:cNvCxnSpPr>
          <p:nvPr/>
        </p:nvCxnSpPr>
        <p:spPr>
          <a:xfrm rot="16200000" flipH="1">
            <a:off x="380138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TextBox 59">
            <a:extLst>
              <a:ext uri="{FF2B5EF4-FFF2-40B4-BE49-F238E27FC236}">
                <a16:creationId xmlns:a16="http://schemas.microsoft.com/office/drawing/2014/main" id="{4E106B9A-C3B6-A249-9359-B595CDE62CDA}"/>
              </a:ext>
            </a:extLst>
          </p:cNvPr>
          <p:cNvSpPr txBox="1"/>
          <p:nvPr/>
        </p:nvSpPr>
        <p:spPr>
          <a:xfrm>
            <a:off x="379762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2</a:t>
            </a:r>
          </a:p>
        </p:txBody>
      </p:sp>
      <p:cxnSp>
        <p:nvCxnSpPr>
          <p:cNvPr id="61" name="Straight Connector 60">
            <a:extLst>
              <a:ext uri="{FF2B5EF4-FFF2-40B4-BE49-F238E27FC236}">
                <a16:creationId xmlns:a16="http://schemas.microsoft.com/office/drawing/2014/main" id="{58D3E6F7-7B76-6A4D-9C60-623DBDB1394B}"/>
              </a:ext>
            </a:extLst>
          </p:cNvPr>
          <p:cNvCxnSpPr>
            <a:cxnSpLocks/>
          </p:cNvCxnSpPr>
          <p:nvPr/>
        </p:nvCxnSpPr>
        <p:spPr>
          <a:xfrm rot="16200000" flipH="1">
            <a:off x="441733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2" name="TextBox 61">
            <a:extLst>
              <a:ext uri="{FF2B5EF4-FFF2-40B4-BE49-F238E27FC236}">
                <a16:creationId xmlns:a16="http://schemas.microsoft.com/office/drawing/2014/main" id="{03AD49BF-A0A6-D940-9DD0-0482055C8B90}"/>
              </a:ext>
            </a:extLst>
          </p:cNvPr>
          <p:cNvSpPr txBox="1"/>
          <p:nvPr/>
        </p:nvSpPr>
        <p:spPr>
          <a:xfrm>
            <a:off x="441357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3</a:t>
            </a:r>
          </a:p>
        </p:txBody>
      </p:sp>
      <p:cxnSp>
        <p:nvCxnSpPr>
          <p:cNvPr id="63" name="Straight Connector 62">
            <a:extLst>
              <a:ext uri="{FF2B5EF4-FFF2-40B4-BE49-F238E27FC236}">
                <a16:creationId xmlns:a16="http://schemas.microsoft.com/office/drawing/2014/main" id="{407E9573-BB68-924D-A3B7-4A8A06725032}"/>
              </a:ext>
            </a:extLst>
          </p:cNvPr>
          <p:cNvCxnSpPr>
            <a:cxnSpLocks/>
          </p:cNvCxnSpPr>
          <p:nvPr/>
        </p:nvCxnSpPr>
        <p:spPr>
          <a:xfrm rot="16200000" flipH="1">
            <a:off x="503963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4" name="TextBox 63">
            <a:extLst>
              <a:ext uri="{FF2B5EF4-FFF2-40B4-BE49-F238E27FC236}">
                <a16:creationId xmlns:a16="http://schemas.microsoft.com/office/drawing/2014/main" id="{63FB2AAA-6FF6-1646-BD24-BFA45959C107}"/>
              </a:ext>
            </a:extLst>
          </p:cNvPr>
          <p:cNvSpPr txBox="1"/>
          <p:nvPr/>
        </p:nvSpPr>
        <p:spPr>
          <a:xfrm>
            <a:off x="503587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4</a:t>
            </a:r>
          </a:p>
        </p:txBody>
      </p:sp>
      <p:cxnSp>
        <p:nvCxnSpPr>
          <p:cNvPr id="65" name="Straight Connector 64">
            <a:extLst>
              <a:ext uri="{FF2B5EF4-FFF2-40B4-BE49-F238E27FC236}">
                <a16:creationId xmlns:a16="http://schemas.microsoft.com/office/drawing/2014/main" id="{CD67ED7D-CBD5-FE48-80F4-3DCB32E56E21}"/>
              </a:ext>
            </a:extLst>
          </p:cNvPr>
          <p:cNvCxnSpPr>
            <a:cxnSpLocks/>
          </p:cNvCxnSpPr>
          <p:nvPr/>
        </p:nvCxnSpPr>
        <p:spPr>
          <a:xfrm rot="16200000" flipH="1">
            <a:off x="565558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6" name="TextBox 65">
            <a:extLst>
              <a:ext uri="{FF2B5EF4-FFF2-40B4-BE49-F238E27FC236}">
                <a16:creationId xmlns:a16="http://schemas.microsoft.com/office/drawing/2014/main" id="{32446506-67C7-5749-ADD6-BD0B65F78D5C}"/>
              </a:ext>
            </a:extLst>
          </p:cNvPr>
          <p:cNvSpPr txBox="1"/>
          <p:nvPr/>
        </p:nvSpPr>
        <p:spPr>
          <a:xfrm>
            <a:off x="565182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5</a:t>
            </a:r>
          </a:p>
        </p:txBody>
      </p:sp>
      <p:cxnSp>
        <p:nvCxnSpPr>
          <p:cNvPr id="67" name="Straight Connector 66">
            <a:extLst>
              <a:ext uri="{FF2B5EF4-FFF2-40B4-BE49-F238E27FC236}">
                <a16:creationId xmlns:a16="http://schemas.microsoft.com/office/drawing/2014/main" id="{95EC3B4D-1C78-344F-9C49-79D8BDDB685B}"/>
              </a:ext>
            </a:extLst>
          </p:cNvPr>
          <p:cNvCxnSpPr>
            <a:cxnSpLocks/>
          </p:cNvCxnSpPr>
          <p:nvPr/>
        </p:nvCxnSpPr>
        <p:spPr>
          <a:xfrm rot="16200000" flipH="1">
            <a:off x="627153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TextBox 67">
            <a:extLst>
              <a:ext uri="{FF2B5EF4-FFF2-40B4-BE49-F238E27FC236}">
                <a16:creationId xmlns:a16="http://schemas.microsoft.com/office/drawing/2014/main" id="{655993F2-BB16-C747-86ED-2F48138417BD}"/>
              </a:ext>
            </a:extLst>
          </p:cNvPr>
          <p:cNvSpPr txBox="1"/>
          <p:nvPr/>
        </p:nvSpPr>
        <p:spPr>
          <a:xfrm>
            <a:off x="626777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6</a:t>
            </a:r>
          </a:p>
        </p:txBody>
      </p:sp>
      <p:cxnSp>
        <p:nvCxnSpPr>
          <p:cNvPr id="69" name="Straight Connector 68">
            <a:extLst>
              <a:ext uri="{FF2B5EF4-FFF2-40B4-BE49-F238E27FC236}">
                <a16:creationId xmlns:a16="http://schemas.microsoft.com/office/drawing/2014/main" id="{CAD16B05-7743-344F-B4E4-F7E9DBC70262}"/>
              </a:ext>
            </a:extLst>
          </p:cNvPr>
          <p:cNvCxnSpPr>
            <a:cxnSpLocks/>
          </p:cNvCxnSpPr>
          <p:nvPr/>
        </p:nvCxnSpPr>
        <p:spPr>
          <a:xfrm rot="16200000" flipH="1">
            <a:off x="689383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TextBox 69">
            <a:extLst>
              <a:ext uri="{FF2B5EF4-FFF2-40B4-BE49-F238E27FC236}">
                <a16:creationId xmlns:a16="http://schemas.microsoft.com/office/drawing/2014/main" id="{3F06D26A-09EE-A240-AB11-BDE8172B9887}"/>
              </a:ext>
            </a:extLst>
          </p:cNvPr>
          <p:cNvSpPr txBox="1"/>
          <p:nvPr/>
        </p:nvSpPr>
        <p:spPr>
          <a:xfrm>
            <a:off x="689007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7</a:t>
            </a:r>
          </a:p>
        </p:txBody>
      </p:sp>
      <p:cxnSp>
        <p:nvCxnSpPr>
          <p:cNvPr id="71" name="Straight Connector 70">
            <a:extLst>
              <a:ext uri="{FF2B5EF4-FFF2-40B4-BE49-F238E27FC236}">
                <a16:creationId xmlns:a16="http://schemas.microsoft.com/office/drawing/2014/main" id="{DECA1433-A9CB-5E44-A78D-C16D13D153C2}"/>
              </a:ext>
            </a:extLst>
          </p:cNvPr>
          <p:cNvCxnSpPr>
            <a:cxnSpLocks/>
          </p:cNvCxnSpPr>
          <p:nvPr/>
        </p:nvCxnSpPr>
        <p:spPr>
          <a:xfrm rot="16200000" flipH="1">
            <a:off x="7506611"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TextBox 71">
            <a:extLst>
              <a:ext uri="{FF2B5EF4-FFF2-40B4-BE49-F238E27FC236}">
                <a16:creationId xmlns:a16="http://schemas.microsoft.com/office/drawing/2014/main" id="{A7C79D26-74B2-3743-BEB9-98FEB8998F2E}"/>
              </a:ext>
            </a:extLst>
          </p:cNvPr>
          <p:cNvSpPr txBox="1"/>
          <p:nvPr/>
        </p:nvSpPr>
        <p:spPr>
          <a:xfrm>
            <a:off x="7502845"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8</a:t>
            </a:r>
          </a:p>
        </p:txBody>
      </p:sp>
      <p:cxnSp>
        <p:nvCxnSpPr>
          <p:cNvPr id="73" name="Straight Connector 72">
            <a:extLst>
              <a:ext uri="{FF2B5EF4-FFF2-40B4-BE49-F238E27FC236}">
                <a16:creationId xmlns:a16="http://schemas.microsoft.com/office/drawing/2014/main" id="{1CE98C0E-D90A-F342-8744-97A420839DF9}"/>
              </a:ext>
            </a:extLst>
          </p:cNvPr>
          <p:cNvCxnSpPr>
            <a:cxnSpLocks/>
          </p:cNvCxnSpPr>
          <p:nvPr/>
        </p:nvCxnSpPr>
        <p:spPr>
          <a:xfrm rot="16200000" flipH="1">
            <a:off x="812573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TextBox 73">
            <a:extLst>
              <a:ext uri="{FF2B5EF4-FFF2-40B4-BE49-F238E27FC236}">
                <a16:creationId xmlns:a16="http://schemas.microsoft.com/office/drawing/2014/main" id="{214C1706-1433-FC47-A2DF-EFB983471A1C}"/>
              </a:ext>
            </a:extLst>
          </p:cNvPr>
          <p:cNvSpPr txBox="1"/>
          <p:nvPr/>
        </p:nvSpPr>
        <p:spPr>
          <a:xfrm>
            <a:off x="8121970" y="5065377"/>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9</a:t>
            </a:r>
          </a:p>
        </p:txBody>
      </p:sp>
      <p:cxnSp>
        <p:nvCxnSpPr>
          <p:cNvPr id="75" name="Straight Connector 74">
            <a:extLst>
              <a:ext uri="{FF2B5EF4-FFF2-40B4-BE49-F238E27FC236}">
                <a16:creationId xmlns:a16="http://schemas.microsoft.com/office/drawing/2014/main" id="{F80CC567-9505-CF4A-A8AA-81FF9E9432EF}"/>
              </a:ext>
            </a:extLst>
          </p:cNvPr>
          <p:cNvCxnSpPr>
            <a:cxnSpLocks/>
          </p:cNvCxnSpPr>
          <p:nvPr/>
        </p:nvCxnSpPr>
        <p:spPr>
          <a:xfrm rot="16200000" flipH="1">
            <a:off x="8741686" y="5015362"/>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TextBox 75">
            <a:extLst>
              <a:ext uri="{FF2B5EF4-FFF2-40B4-BE49-F238E27FC236}">
                <a16:creationId xmlns:a16="http://schemas.microsoft.com/office/drawing/2014/main" id="{54DC849B-2899-5E47-AD09-2CB04A91AA97}"/>
              </a:ext>
            </a:extLst>
          </p:cNvPr>
          <p:cNvSpPr txBox="1"/>
          <p:nvPr/>
        </p:nvSpPr>
        <p:spPr>
          <a:xfrm>
            <a:off x="8688227" y="5065377"/>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10</a:t>
            </a:r>
          </a:p>
        </p:txBody>
      </p:sp>
    </p:spTree>
    <p:extLst>
      <p:ext uri="{BB962C8B-B14F-4D97-AF65-F5344CB8AC3E}">
        <p14:creationId xmlns:p14="http://schemas.microsoft.com/office/powerpoint/2010/main" val="2693556147"/>
      </p:ext>
    </p:extLst>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Another Note on CT vs CRT</a:t>
            </a:r>
          </a:p>
        </p:txBody>
      </p:sp>
      <p:graphicFrame>
        <p:nvGraphicFramePr>
          <p:cNvPr id="23" name="Content Placeholder 22">
            <a:extLst>
              <a:ext uri="{FF2B5EF4-FFF2-40B4-BE49-F238E27FC236}">
                <a16:creationId xmlns:a16="http://schemas.microsoft.com/office/drawing/2014/main" id="{EC423B6F-3E58-F94E-A695-A8A66D417F7E}"/>
              </a:ext>
            </a:extLst>
          </p:cNvPr>
          <p:cNvGraphicFramePr>
            <a:graphicFrameLocks noGrp="1"/>
          </p:cNvGraphicFramePr>
          <p:nvPr>
            <p:ph sz="quarter" idx="14"/>
            <p:extLst>
              <p:ext uri="{D42A27DB-BD31-4B8C-83A1-F6EECF244321}">
                <p14:modId xmlns:p14="http://schemas.microsoft.com/office/powerpoint/2010/main" val="1622670806"/>
              </p:ext>
            </p:extLst>
          </p:nvPr>
        </p:nvGraphicFramePr>
        <p:xfrm>
          <a:off x="620713" y="1425575"/>
          <a:ext cx="4600052" cy="4710384"/>
        </p:xfrm>
        <a:graphic>
          <a:graphicData uri="http://schemas.openxmlformats.org/drawingml/2006/table">
            <a:tbl>
              <a:tblPr firstRow="1" bandRow="1">
                <a:tableStyleId>{5C22544A-7EE6-4342-B048-85BDC9FD1C3A}</a:tableStyleId>
              </a:tblPr>
              <a:tblGrid>
                <a:gridCol w="1411606">
                  <a:extLst>
                    <a:ext uri="{9D8B030D-6E8A-4147-A177-3AD203B41FA5}">
                      <a16:colId xmlns:a16="http://schemas.microsoft.com/office/drawing/2014/main" val="1842639316"/>
                    </a:ext>
                  </a:extLst>
                </a:gridCol>
                <a:gridCol w="1260548">
                  <a:extLst>
                    <a:ext uri="{9D8B030D-6E8A-4147-A177-3AD203B41FA5}">
                      <a16:colId xmlns:a16="http://schemas.microsoft.com/office/drawing/2014/main" val="2968171598"/>
                    </a:ext>
                  </a:extLst>
                </a:gridCol>
                <a:gridCol w="1334698">
                  <a:extLst>
                    <a:ext uri="{9D8B030D-6E8A-4147-A177-3AD203B41FA5}">
                      <a16:colId xmlns:a16="http://schemas.microsoft.com/office/drawing/2014/main" val="2739487346"/>
                    </a:ext>
                  </a:extLst>
                </a:gridCol>
                <a:gridCol w="593200">
                  <a:extLst>
                    <a:ext uri="{9D8B030D-6E8A-4147-A177-3AD203B41FA5}">
                      <a16:colId xmlns:a16="http://schemas.microsoft.com/office/drawing/2014/main" val="3104975656"/>
                    </a:ext>
                  </a:extLst>
                </a:gridCol>
              </a:tblGrid>
              <a:tr h="0">
                <a:tc>
                  <a:txBody>
                    <a:bodyPr/>
                    <a:lstStyle/>
                    <a:p>
                      <a:pPr>
                        <a:lnSpc>
                          <a:spcPct val="90000"/>
                        </a:lnSpc>
                      </a:pPr>
                      <a:r>
                        <a:rPr lang="en-GB" sz="900" noProof="0" dirty="0">
                          <a:latin typeface="Arial" panose="020B0604020202020204" pitchFamily="34" charset="0"/>
                          <a:cs typeface="Arial" panose="020B0604020202020204" pitchFamily="34" charset="0"/>
                        </a:rPr>
                        <a:t>Variable</a:t>
                      </a:r>
                    </a:p>
                  </a:txBody>
                  <a:tcPr marL="55440" marR="19440"/>
                </a:tc>
                <a:tc>
                  <a:txBody>
                    <a:bodyPr/>
                    <a:lstStyle/>
                    <a:p>
                      <a:pPr algn="ctr">
                        <a:lnSpc>
                          <a:spcPct val="90000"/>
                        </a:lnSpc>
                      </a:pPr>
                      <a:r>
                        <a:rPr lang="en-GB" sz="900" noProof="0" dirty="0">
                          <a:latin typeface="Arial" panose="020B0604020202020204" pitchFamily="34" charset="0"/>
                          <a:cs typeface="Arial" panose="020B0604020202020204" pitchFamily="34" charset="0"/>
                        </a:rPr>
                        <a:t>Chemotherapy group</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(n=132) (%)</a:t>
                      </a:r>
                    </a:p>
                  </a:txBody>
                  <a:tcPr marL="19440" marR="19440"/>
                </a:tc>
                <a:tc>
                  <a:txBody>
                    <a:bodyPr/>
                    <a:lstStyle/>
                    <a:p>
                      <a:pPr algn="ctr">
                        <a:lnSpc>
                          <a:spcPct val="90000"/>
                        </a:lnSpc>
                      </a:pPr>
                      <a:r>
                        <a:rPr lang="en-GB" sz="900" noProof="0" dirty="0">
                          <a:latin typeface="Arial" panose="020B0604020202020204" pitchFamily="34" charset="0"/>
                          <a:cs typeface="Arial" panose="020B0604020202020204" pitchFamily="34" charset="0"/>
                        </a:rPr>
                        <a:t>Chemoradiotherapy</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(n=333) (%)</a:t>
                      </a:r>
                    </a:p>
                  </a:txBody>
                  <a:tcPr marL="19440" marR="19440"/>
                </a:tc>
                <a:tc>
                  <a:txBody>
                    <a:bodyPr/>
                    <a:lstStyle/>
                    <a:p>
                      <a:pPr algn="ctr">
                        <a:lnSpc>
                          <a:spcPct val="90000"/>
                        </a:lnSpc>
                      </a:pPr>
                      <a:r>
                        <a:rPr lang="en-GB" sz="900" noProof="0" dirty="0">
                          <a:latin typeface="Arial" panose="020B0604020202020204" pitchFamily="34" charset="0"/>
                          <a:cs typeface="Arial" panose="020B0604020202020204" pitchFamily="34" charset="0"/>
                        </a:rPr>
                        <a:t>P</a:t>
                      </a:r>
                    </a:p>
                  </a:txBody>
                  <a:tcPr marL="19440" marR="19440"/>
                </a:tc>
                <a:extLst>
                  <a:ext uri="{0D108BD9-81ED-4DB2-BD59-A6C34878D82A}">
                    <a16:rowId xmlns:a16="http://schemas.microsoft.com/office/drawing/2014/main" val="389155951"/>
                  </a:ext>
                </a:extLst>
              </a:tr>
              <a:tr h="0">
                <a:tc>
                  <a:txBody>
                    <a:bodyPr/>
                    <a:lstStyle/>
                    <a:p>
                      <a:pPr>
                        <a:lnSpc>
                          <a:spcPct val="90000"/>
                        </a:lnSpc>
                      </a:pPr>
                      <a:r>
                        <a:rPr lang="en-GB" sz="900" b="1" noProof="0" dirty="0">
                          <a:latin typeface="Arial" panose="020B0604020202020204" pitchFamily="34" charset="0"/>
                          <a:cs typeface="Arial" panose="020B0604020202020204" pitchFamily="34" charset="0"/>
                        </a:rPr>
                        <a:t>Age</a:t>
                      </a:r>
                    </a:p>
                  </a:txBody>
                  <a:tcPr marL="55440" marR="19440" marT="9720" marB="9720"/>
                </a:tc>
                <a:tc>
                  <a:txBody>
                    <a:bodyPr/>
                    <a:lstStyle/>
                    <a:p>
                      <a:pPr algn="ctr">
                        <a:lnSpc>
                          <a:spcPct val="90000"/>
                        </a:lnSpc>
                      </a:pPr>
                      <a:r>
                        <a:rPr lang="en-GB" sz="900" noProof="0" dirty="0">
                          <a:latin typeface="Arial" panose="020B0604020202020204" pitchFamily="34" charset="0"/>
                          <a:cs typeface="Arial" panose="020B0604020202020204" pitchFamily="34" charset="0"/>
                        </a:rPr>
                        <a:t>64.8 ± 9.9</a:t>
                      </a:r>
                    </a:p>
                  </a:txBody>
                  <a:tcPr marL="19440" marR="19440" marT="9720" marB="9720"/>
                </a:tc>
                <a:tc>
                  <a:txBody>
                    <a:bodyPr/>
                    <a:lstStyle/>
                    <a:p>
                      <a:pPr algn="ctr">
                        <a:lnSpc>
                          <a:spcPct val="90000"/>
                        </a:lnSpc>
                      </a:pPr>
                      <a:r>
                        <a:rPr lang="en-GB" sz="900" noProof="0" dirty="0">
                          <a:latin typeface="Arial" panose="020B0604020202020204" pitchFamily="34" charset="0"/>
                          <a:cs typeface="Arial" panose="020B0604020202020204" pitchFamily="34" charset="0"/>
                        </a:rPr>
                        <a:t>62.4 ± 9.4</a:t>
                      </a:r>
                    </a:p>
                  </a:txBody>
                  <a:tcPr marL="19440" marR="19440" marT="9720" marB="9720"/>
                </a:tc>
                <a:tc>
                  <a:txBody>
                    <a:bodyPr/>
                    <a:lstStyle/>
                    <a:p>
                      <a:pPr algn="ctr">
                        <a:lnSpc>
                          <a:spcPct val="90000"/>
                        </a:lnSpc>
                      </a:pPr>
                      <a:r>
                        <a:rPr lang="en-GB" sz="900" noProof="0" dirty="0">
                          <a:latin typeface="Arial" panose="020B0604020202020204" pitchFamily="34" charset="0"/>
                          <a:cs typeface="Arial" panose="020B0604020202020204" pitchFamily="34" charset="0"/>
                        </a:rPr>
                        <a:t>0.016</a:t>
                      </a:r>
                    </a:p>
                  </a:txBody>
                  <a:tcPr marL="19440" marR="19440" marT="9720" marB="9720"/>
                </a:tc>
                <a:extLst>
                  <a:ext uri="{0D108BD9-81ED-4DB2-BD59-A6C34878D82A}">
                    <a16:rowId xmlns:a16="http://schemas.microsoft.com/office/drawing/2014/main" val="2318170831"/>
                  </a:ext>
                </a:extLst>
              </a:tr>
              <a:tr h="0">
                <a:tc>
                  <a:txBody>
                    <a:bodyPr/>
                    <a:lstStyle/>
                    <a:p>
                      <a:pPr>
                        <a:lnSpc>
                          <a:spcPct val="90000"/>
                        </a:lnSpc>
                      </a:pPr>
                      <a:r>
                        <a:rPr lang="en-GB" sz="900" b="1" noProof="0" dirty="0">
                          <a:latin typeface="Arial" panose="020B0604020202020204" pitchFamily="34" charset="0"/>
                          <a:cs typeface="Arial" panose="020B0604020202020204" pitchFamily="34" charset="0"/>
                        </a:rPr>
                        <a:t>Sex</a:t>
                      </a:r>
                    </a:p>
                    <a:p>
                      <a:pPr marL="0" indent="93663">
                        <a:lnSpc>
                          <a:spcPct val="90000"/>
                        </a:lnSpc>
                        <a:tabLst/>
                      </a:pPr>
                      <a:r>
                        <a:rPr lang="en-GB" sz="900" noProof="0" dirty="0">
                          <a:latin typeface="Arial" panose="020B0604020202020204" pitchFamily="34" charset="0"/>
                          <a:cs typeface="Arial" panose="020B0604020202020204" pitchFamily="34" charset="0"/>
                        </a:rPr>
                        <a:t>Female</a:t>
                      </a:r>
                    </a:p>
                    <a:p>
                      <a:pPr marL="0" indent="93663">
                        <a:lnSpc>
                          <a:spcPct val="90000"/>
                        </a:lnSpc>
                        <a:tabLst/>
                      </a:pPr>
                      <a:r>
                        <a:rPr lang="en-GB" sz="900" noProof="0" dirty="0">
                          <a:latin typeface="Arial" panose="020B0604020202020204" pitchFamily="34" charset="0"/>
                          <a:cs typeface="Arial" panose="020B0604020202020204" pitchFamily="34" charset="0"/>
                        </a:rPr>
                        <a:t>Male</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29 (22.0)</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103 (78.0)</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55 (16.5)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278 (83.5)</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0.168</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3417589500"/>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ECOG</a:t>
                      </a:r>
                    </a:p>
                    <a:p>
                      <a:pPr marL="0" indent="93663">
                        <a:lnSpc>
                          <a:spcPct val="90000"/>
                        </a:lnSpc>
                        <a:tabLst/>
                      </a:pPr>
                      <a:r>
                        <a:rPr lang="en-GB" sz="900" noProof="0" dirty="0">
                          <a:latin typeface="Arial" panose="020B0604020202020204" pitchFamily="34" charset="0"/>
                          <a:cs typeface="Arial" panose="020B0604020202020204" pitchFamily="34" charset="0"/>
                        </a:rPr>
                        <a:t>0</a:t>
                      </a:r>
                    </a:p>
                    <a:p>
                      <a:pPr marL="0" indent="93663">
                        <a:lnSpc>
                          <a:spcPct val="90000"/>
                        </a:lnSpc>
                        <a:tabLst/>
                      </a:pPr>
                      <a:r>
                        <a:rPr lang="en-GB" sz="900" noProof="0" dirty="0">
                          <a:latin typeface="Arial" panose="020B0604020202020204" pitchFamily="34" charset="0"/>
                          <a:cs typeface="Arial" panose="020B0604020202020204" pitchFamily="34" charset="0"/>
                        </a:rPr>
                        <a:t>1</a:t>
                      </a:r>
                    </a:p>
                    <a:p>
                      <a:pPr marL="0" indent="93663">
                        <a:lnSpc>
                          <a:spcPct val="90000"/>
                        </a:lnSpc>
                        <a:tabLst/>
                      </a:pPr>
                      <a:r>
                        <a:rPr lang="en-GB" sz="900" noProof="0" dirty="0">
                          <a:latin typeface="Arial" panose="020B0604020202020204" pitchFamily="34" charset="0"/>
                          <a:cs typeface="Arial" panose="020B0604020202020204" pitchFamily="34" charset="0"/>
                        </a:rPr>
                        <a:t>2</a:t>
                      </a:r>
                    </a:p>
                    <a:p>
                      <a:pPr marL="0" indent="93663">
                        <a:lnSpc>
                          <a:spcPct val="90000"/>
                        </a:lnSpc>
                        <a:tabLst/>
                      </a:pPr>
                      <a:r>
                        <a:rPr lang="en-GB" sz="900" noProof="0" dirty="0">
                          <a:latin typeface="Arial" panose="020B0604020202020204" pitchFamily="34" charset="0"/>
                          <a:cs typeface="Arial" panose="020B0604020202020204" pitchFamily="34" charset="0"/>
                        </a:rPr>
                        <a:t>3</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94 (71.2)</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35 (26.5)</a:t>
                      </a:r>
                    </a:p>
                    <a:p>
                      <a:pPr algn="ctr">
                        <a:lnSpc>
                          <a:spcPct val="90000"/>
                        </a:lnSpc>
                      </a:pPr>
                      <a:r>
                        <a:rPr lang="en-GB" sz="900" noProof="0" dirty="0">
                          <a:latin typeface="Arial" panose="020B0604020202020204" pitchFamily="34" charset="0"/>
                          <a:cs typeface="Arial" panose="020B0604020202020204" pitchFamily="34" charset="0"/>
                        </a:rPr>
                        <a:t>2 (1.5)</a:t>
                      </a:r>
                    </a:p>
                    <a:p>
                      <a:pPr algn="ctr">
                        <a:lnSpc>
                          <a:spcPct val="90000"/>
                        </a:lnSpc>
                      </a:pPr>
                      <a:r>
                        <a:rPr lang="en-GB" sz="900" noProof="0" dirty="0">
                          <a:latin typeface="Arial" panose="020B0604020202020204" pitchFamily="34" charset="0"/>
                          <a:cs typeface="Arial" panose="020B0604020202020204" pitchFamily="34" charset="0"/>
                        </a:rPr>
                        <a:t>1 (0.8)</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219 (65.8)</a:t>
                      </a:r>
                    </a:p>
                    <a:p>
                      <a:pPr algn="ctr">
                        <a:lnSpc>
                          <a:spcPct val="90000"/>
                        </a:lnSpc>
                      </a:pPr>
                      <a:r>
                        <a:rPr lang="en-GB" sz="900" noProof="0" dirty="0">
                          <a:latin typeface="Arial" panose="020B0604020202020204" pitchFamily="34" charset="0"/>
                          <a:cs typeface="Arial" panose="020B0604020202020204" pitchFamily="34" charset="0"/>
                        </a:rPr>
                        <a:t>112 (33.6)</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 (0.3)</a:t>
                      </a:r>
                    </a:p>
                    <a:p>
                      <a:pPr algn="ctr">
                        <a:lnSpc>
                          <a:spcPct val="90000"/>
                        </a:lnSpc>
                      </a:pPr>
                      <a:r>
                        <a:rPr lang="en-GB" sz="900" noProof="0" dirty="0">
                          <a:latin typeface="Arial" panose="020B0604020202020204" pitchFamily="34" charset="0"/>
                          <a:cs typeface="Arial" panose="020B0604020202020204" pitchFamily="34" charset="0"/>
                        </a:rPr>
                        <a:t>1 (0.3)</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0.208</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2162017926"/>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Tumour location</a:t>
                      </a:r>
                    </a:p>
                    <a:p>
                      <a:pPr marL="0" indent="93663">
                        <a:lnSpc>
                          <a:spcPct val="90000"/>
                        </a:lnSpc>
                        <a:tabLst/>
                      </a:pPr>
                      <a:r>
                        <a:rPr lang="en-GB" sz="900" noProof="0" dirty="0">
                          <a:latin typeface="Arial" panose="020B0604020202020204" pitchFamily="34" charset="0"/>
                          <a:cs typeface="Arial" panose="020B0604020202020204" pitchFamily="34" charset="0"/>
                        </a:rPr>
                        <a:t>GEJ</a:t>
                      </a:r>
                    </a:p>
                    <a:p>
                      <a:pPr marL="0" indent="93663">
                        <a:lnSpc>
                          <a:spcPct val="90000"/>
                        </a:lnSpc>
                        <a:tabLst/>
                      </a:pPr>
                      <a:r>
                        <a:rPr lang="en-GB" sz="900" noProof="0" dirty="0">
                          <a:latin typeface="Arial" panose="020B0604020202020204" pitchFamily="34" charset="0"/>
                          <a:cs typeface="Arial" panose="020B0604020202020204" pitchFamily="34" charset="0"/>
                        </a:rPr>
                        <a:t>Distal esophagus</a:t>
                      </a:r>
                    </a:p>
                    <a:p>
                      <a:pPr marL="0" indent="93663">
                        <a:lnSpc>
                          <a:spcPct val="90000"/>
                        </a:lnSpc>
                        <a:tabLst/>
                      </a:pPr>
                      <a:r>
                        <a:rPr lang="en-GB" sz="900" noProof="0" dirty="0">
                          <a:latin typeface="Arial" panose="020B0604020202020204" pitchFamily="34" charset="0"/>
                          <a:cs typeface="Arial" panose="020B0604020202020204" pitchFamily="34" charset="0"/>
                        </a:rPr>
                        <a:t>Middle esophagus</a:t>
                      </a:r>
                    </a:p>
                    <a:p>
                      <a:pPr marL="0" indent="93663">
                        <a:lnSpc>
                          <a:spcPct val="90000"/>
                        </a:lnSpc>
                        <a:tabLst/>
                      </a:pPr>
                      <a:r>
                        <a:rPr lang="en-GB" sz="900" noProof="0" dirty="0">
                          <a:latin typeface="Arial" panose="020B0604020202020204" pitchFamily="34" charset="0"/>
                          <a:cs typeface="Arial" panose="020B0604020202020204" pitchFamily="34" charset="0"/>
                        </a:rPr>
                        <a:t>Upper esophagus</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70 (53.0)</a:t>
                      </a:r>
                    </a:p>
                    <a:p>
                      <a:pPr algn="ctr">
                        <a:lnSpc>
                          <a:spcPct val="90000"/>
                        </a:lnSpc>
                      </a:pPr>
                      <a:r>
                        <a:rPr lang="en-GB" sz="900" noProof="0" dirty="0">
                          <a:latin typeface="Arial" panose="020B0604020202020204" pitchFamily="34" charset="0"/>
                          <a:cs typeface="Arial" panose="020B0604020202020204" pitchFamily="34" charset="0"/>
                        </a:rPr>
                        <a:t>55 (41.7)</a:t>
                      </a:r>
                    </a:p>
                    <a:p>
                      <a:pPr algn="ctr">
                        <a:lnSpc>
                          <a:spcPct val="90000"/>
                        </a:lnSpc>
                      </a:pPr>
                      <a:r>
                        <a:rPr lang="en-GB" sz="900" noProof="0" dirty="0">
                          <a:latin typeface="Arial" panose="020B0604020202020204" pitchFamily="34" charset="0"/>
                          <a:cs typeface="Arial" panose="020B0604020202020204" pitchFamily="34" charset="0"/>
                        </a:rPr>
                        <a:t>6 (4.5)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 (0.8)</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208 (62.5)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103 (30.9)</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22 (6.6)</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 (0.2)</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0.05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2247795146"/>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cT stage</a:t>
                      </a:r>
                    </a:p>
                    <a:p>
                      <a:pPr marL="0" indent="93663">
                        <a:lnSpc>
                          <a:spcPct val="90000"/>
                        </a:lnSpc>
                        <a:tabLst/>
                      </a:pPr>
                      <a:r>
                        <a:rPr lang="en-GB" sz="900" noProof="0" dirty="0">
                          <a:latin typeface="Arial" panose="020B0604020202020204" pitchFamily="34" charset="0"/>
                          <a:cs typeface="Arial" panose="020B0604020202020204" pitchFamily="34" charset="0"/>
                        </a:rPr>
                        <a:t>1</a:t>
                      </a:r>
                    </a:p>
                    <a:p>
                      <a:pPr marL="0" indent="93663">
                        <a:lnSpc>
                          <a:spcPct val="90000"/>
                        </a:lnSpc>
                        <a:tabLst/>
                      </a:pPr>
                      <a:r>
                        <a:rPr lang="en-GB" sz="900" noProof="0" dirty="0">
                          <a:latin typeface="Arial" panose="020B0604020202020204" pitchFamily="34" charset="0"/>
                          <a:cs typeface="Arial" panose="020B0604020202020204" pitchFamily="34" charset="0"/>
                        </a:rPr>
                        <a:t>2</a:t>
                      </a:r>
                    </a:p>
                    <a:p>
                      <a:pPr marL="0" indent="93663">
                        <a:lnSpc>
                          <a:spcPct val="90000"/>
                        </a:lnSpc>
                        <a:tabLst/>
                      </a:pPr>
                      <a:r>
                        <a:rPr lang="en-GB" sz="900" noProof="0" dirty="0">
                          <a:latin typeface="Arial" panose="020B0604020202020204" pitchFamily="34" charset="0"/>
                          <a:cs typeface="Arial" panose="020B0604020202020204" pitchFamily="34" charset="0"/>
                        </a:rPr>
                        <a:t>3</a:t>
                      </a:r>
                    </a:p>
                    <a:p>
                      <a:pPr marL="0" indent="93663">
                        <a:lnSpc>
                          <a:spcPct val="90000"/>
                        </a:lnSpc>
                        <a:tabLst/>
                      </a:pPr>
                      <a:r>
                        <a:rPr lang="en-GB" sz="900" noProof="0" dirty="0">
                          <a:latin typeface="Arial" panose="020B0604020202020204" pitchFamily="34" charset="0"/>
                          <a:cs typeface="Arial" panose="020B0604020202020204" pitchFamily="34" charset="0"/>
                        </a:rPr>
                        <a:t>4</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3 (2.3)</a:t>
                      </a:r>
                    </a:p>
                    <a:p>
                      <a:pPr algn="ctr">
                        <a:lnSpc>
                          <a:spcPct val="90000"/>
                        </a:lnSpc>
                      </a:pPr>
                      <a:r>
                        <a:rPr lang="en-GB" sz="900" noProof="0" dirty="0">
                          <a:latin typeface="Arial" panose="020B0604020202020204" pitchFamily="34" charset="0"/>
                          <a:cs typeface="Arial" panose="020B0604020202020204" pitchFamily="34" charset="0"/>
                        </a:rPr>
                        <a:t>16 (12.1)</a:t>
                      </a:r>
                    </a:p>
                    <a:p>
                      <a:pPr algn="ctr">
                        <a:lnSpc>
                          <a:spcPct val="90000"/>
                        </a:lnSpc>
                      </a:pPr>
                      <a:r>
                        <a:rPr lang="en-GB" sz="900" noProof="0" dirty="0">
                          <a:latin typeface="Arial" panose="020B0604020202020204" pitchFamily="34" charset="0"/>
                          <a:cs typeface="Arial" panose="020B0604020202020204" pitchFamily="34" charset="0"/>
                        </a:rPr>
                        <a:t>107 (81.1)</a:t>
                      </a:r>
                    </a:p>
                    <a:p>
                      <a:pPr algn="ctr">
                        <a:lnSpc>
                          <a:spcPct val="90000"/>
                        </a:lnSpc>
                      </a:pPr>
                      <a:r>
                        <a:rPr lang="en-GB" sz="900" noProof="0" dirty="0">
                          <a:latin typeface="Arial" panose="020B0604020202020204" pitchFamily="34" charset="0"/>
                          <a:cs typeface="Arial" panose="020B0604020202020204" pitchFamily="34" charset="0"/>
                        </a:rPr>
                        <a:t>6 (4.5)</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6 (1.8)</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66 (19.8)</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251 (75.4)</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10 (3.0)</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0.227</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4134230920"/>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cN stage</a:t>
                      </a:r>
                    </a:p>
                    <a:p>
                      <a:pPr marL="0" indent="93663">
                        <a:lnSpc>
                          <a:spcPct val="90000"/>
                        </a:lnSpc>
                        <a:tabLst/>
                      </a:pPr>
                      <a:r>
                        <a:rPr lang="en-GB" sz="900" noProof="0" dirty="0">
                          <a:latin typeface="Arial" panose="020B0604020202020204" pitchFamily="34" charset="0"/>
                          <a:cs typeface="Arial" panose="020B0604020202020204" pitchFamily="34" charset="0"/>
                        </a:rPr>
                        <a:t>0</a:t>
                      </a:r>
                    </a:p>
                    <a:p>
                      <a:pPr marL="0" indent="93663">
                        <a:lnSpc>
                          <a:spcPct val="90000"/>
                        </a:lnSpc>
                        <a:tabLst/>
                      </a:pPr>
                      <a:r>
                        <a:rPr lang="en-GB" sz="900" noProof="0" dirty="0">
                          <a:latin typeface="Arial" panose="020B0604020202020204" pitchFamily="34" charset="0"/>
                          <a:cs typeface="Arial" panose="020B0604020202020204" pitchFamily="34" charset="0"/>
                        </a:rPr>
                        <a:t>1</a:t>
                      </a:r>
                    </a:p>
                    <a:p>
                      <a:pPr marL="0" indent="93663">
                        <a:lnSpc>
                          <a:spcPct val="90000"/>
                        </a:lnSpc>
                        <a:tabLst/>
                      </a:pPr>
                      <a:r>
                        <a:rPr lang="en-GB" sz="900" noProof="0" dirty="0">
                          <a:latin typeface="Arial" panose="020B0604020202020204" pitchFamily="34" charset="0"/>
                          <a:cs typeface="Arial" panose="020B0604020202020204" pitchFamily="34" charset="0"/>
                        </a:rPr>
                        <a:t>2</a:t>
                      </a:r>
                    </a:p>
                    <a:p>
                      <a:pPr marL="0" indent="93663">
                        <a:lnSpc>
                          <a:spcPct val="90000"/>
                        </a:lnSpc>
                        <a:tabLst/>
                      </a:pPr>
                      <a:r>
                        <a:rPr lang="en-GB" sz="900" noProof="0" dirty="0">
                          <a:latin typeface="Arial" panose="020B0604020202020204" pitchFamily="34" charset="0"/>
                          <a:cs typeface="Arial" panose="020B0604020202020204" pitchFamily="34" charset="0"/>
                        </a:rPr>
                        <a:t>3</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38 (28.8)</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72 (54.5)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18 (13.6)</a:t>
                      </a:r>
                    </a:p>
                    <a:p>
                      <a:pPr algn="ctr">
                        <a:lnSpc>
                          <a:spcPct val="90000"/>
                        </a:lnSpc>
                      </a:pPr>
                      <a:r>
                        <a:rPr lang="en-GB" sz="900" noProof="0" dirty="0">
                          <a:latin typeface="Arial" panose="020B0604020202020204" pitchFamily="34" charset="0"/>
                          <a:cs typeface="Arial" panose="020B0604020202020204" pitchFamily="34" charset="0"/>
                        </a:rPr>
                        <a:t>4 (3.0)</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116 (34.8)</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190 (57.1)</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25 (7.5)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 (0.6)</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0.025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1519664230"/>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Operation</a:t>
                      </a:r>
                    </a:p>
                    <a:p>
                      <a:pPr marL="0" indent="93663">
                        <a:lnSpc>
                          <a:spcPct val="90000"/>
                        </a:lnSpc>
                        <a:tabLst/>
                      </a:pPr>
                      <a:r>
                        <a:rPr lang="en-GB" sz="900" noProof="0" dirty="0">
                          <a:latin typeface="Arial" panose="020B0604020202020204" pitchFamily="34" charset="0"/>
                          <a:cs typeface="Arial" panose="020B0604020202020204" pitchFamily="34" charset="0"/>
                        </a:rPr>
                        <a:t>Transhiatal</a:t>
                      </a:r>
                    </a:p>
                    <a:p>
                      <a:pPr marL="0" indent="93663">
                        <a:lnSpc>
                          <a:spcPct val="90000"/>
                        </a:lnSpc>
                        <a:tabLst/>
                      </a:pPr>
                      <a:r>
                        <a:rPr lang="en-GB" sz="900" noProof="0" dirty="0">
                          <a:latin typeface="Arial" panose="020B0604020202020204" pitchFamily="34" charset="0"/>
                          <a:cs typeface="Arial" panose="020B0604020202020204" pitchFamily="34" charset="0"/>
                        </a:rPr>
                        <a:t>LTA</a:t>
                      </a:r>
                    </a:p>
                    <a:p>
                      <a:pPr marL="0" indent="93663">
                        <a:lnSpc>
                          <a:spcPct val="90000"/>
                        </a:lnSpc>
                        <a:tabLst/>
                      </a:pPr>
                      <a:r>
                        <a:rPr lang="en-GB" sz="900" noProof="0" dirty="0">
                          <a:latin typeface="Arial" panose="020B0604020202020204" pitchFamily="34" charset="0"/>
                          <a:cs typeface="Arial" panose="020B0604020202020204" pitchFamily="34" charset="0"/>
                        </a:rPr>
                        <a:t>ILE</a:t>
                      </a:r>
                    </a:p>
                    <a:p>
                      <a:pPr marL="0" indent="93663">
                        <a:lnSpc>
                          <a:spcPct val="90000"/>
                        </a:lnSpc>
                        <a:tabLst/>
                      </a:pPr>
                      <a:r>
                        <a:rPr lang="en-GB" sz="900" noProof="0" dirty="0">
                          <a:latin typeface="Arial" panose="020B0604020202020204" pitchFamily="34" charset="0"/>
                          <a:cs typeface="Arial" panose="020B0604020202020204" pitchFamily="34" charset="0"/>
                        </a:rPr>
                        <a:t>McKeown</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 (1.5)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17 (12.9)</a:t>
                      </a:r>
                    </a:p>
                    <a:p>
                      <a:pPr algn="ctr">
                        <a:lnSpc>
                          <a:spcPct val="90000"/>
                        </a:lnSpc>
                      </a:pPr>
                      <a:r>
                        <a:rPr lang="en-GB" sz="900" noProof="0" dirty="0">
                          <a:latin typeface="Arial" panose="020B0604020202020204" pitchFamily="34" charset="0"/>
                          <a:cs typeface="Arial" panose="020B0604020202020204" pitchFamily="34" charset="0"/>
                        </a:rPr>
                        <a:t>97 (73.5)</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16 (12.1)</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24 (7.2)</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 (0.3)</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247 (74.2)</a:t>
                      </a:r>
                    </a:p>
                    <a:p>
                      <a:pPr algn="ctr">
                        <a:lnSpc>
                          <a:spcPct val="90000"/>
                        </a:lnSpc>
                      </a:pPr>
                      <a:r>
                        <a:rPr lang="en-GB" sz="900" noProof="0" dirty="0">
                          <a:latin typeface="Arial" panose="020B0604020202020204" pitchFamily="34" charset="0"/>
                          <a:cs typeface="Arial" panose="020B0604020202020204" pitchFamily="34" charset="0"/>
                        </a:rPr>
                        <a:t>61 (18.3)</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&lt;0.001</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1664977291"/>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Approach</a:t>
                      </a:r>
                    </a:p>
                    <a:p>
                      <a:pPr marL="0" indent="93663">
                        <a:lnSpc>
                          <a:spcPct val="90000"/>
                        </a:lnSpc>
                        <a:tabLst/>
                      </a:pPr>
                      <a:r>
                        <a:rPr lang="en-GB" sz="900" noProof="0" dirty="0">
                          <a:latin typeface="Arial" panose="020B0604020202020204" pitchFamily="34" charset="0"/>
                          <a:cs typeface="Arial" panose="020B0604020202020204" pitchFamily="34" charset="0"/>
                        </a:rPr>
                        <a:t>Open</a:t>
                      </a:r>
                    </a:p>
                    <a:p>
                      <a:pPr marL="0" indent="93663">
                        <a:lnSpc>
                          <a:spcPct val="90000"/>
                        </a:lnSpc>
                        <a:tabLst/>
                      </a:pPr>
                      <a:r>
                        <a:rPr lang="en-GB" sz="900" noProof="0" dirty="0">
                          <a:latin typeface="Arial" panose="020B0604020202020204" pitchFamily="34" charset="0"/>
                          <a:cs typeface="Arial" panose="020B0604020202020204" pitchFamily="34" charset="0"/>
                        </a:rPr>
                        <a:t>Hybrid</a:t>
                      </a:r>
                    </a:p>
                    <a:p>
                      <a:pPr marL="0" indent="93663">
                        <a:lnSpc>
                          <a:spcPct val="90000"/>
                        </a:lnSpc>
                        <a:tabLst/>
                      </a:pPr>
                      <a:r>
                        <a:rPr lang="en-GB" sz="900" noProof="0" dirty="0">
                          <a:latin typeface="Arial" panose="020B0604020202020204" pitchFamily="34" charset="0"/>
                          <a:cs typeface="Arial" panose="020B0604020202020204" pitchFamily="34" charset="0"/>
                        </a:rPr>
                        <a:t>Total MIE</a:t>
                      </a:r>
                    </a:p>
                  </a:txBody>
                  <a:tcPr marL="55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64 (48.5)</a:t>
                      </a:r>
                    </a:p>
                    <a:p>
                      <a:pPr algn="ctr">
                        <a:lnSpc>
                          <a:spcPct val="90000"/>
                        </a:lnSpc>
                      </a:pPr>
                      <a:r>
                        <a:rPr lang="en-GB" sz="900" noProof="0" dirty="0">
                          <a:latin typeface="Arial" panose="020B0604020202020204" pitchFamily="34" charset="0"/>
                          <a:cs typeface="Arial" panose="020B0604020202020204" pitchFamily="34" charset="0"/>
                        </a:rPr>
                        <a:t>11 (8.3)</a:t>
                      </a:r>
                    </a:p>
                    <a:p>
                      <a:pPr algn="ctr">
                        <a:lnSpc>
                          <a:spcPct val="90000"/>
                        </a:lnSpc>
                      </a:pPr>
                      <a:r>
                        <a:rPr lang="en-GB" sz="900" noProof="0" dirty="0">
                          <a:latin typeface="Arial" panose="020B0604020202020204" pitchFamily="34" charset="0"/>
                          <a:cs typeface="Arial" panose="020B0604020202020204" pitchFamily="34" charset="0"/>
                        </a:rPr>
                        <a:t>57 (43.2)</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200 (60.1)</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10 (3.0)</a:t>
                      </a:r>
                    </a:p>
                    <a:p>
                      <a:pPr algn="ctr">
                        <a:lnSpc>
                          <a:spcPct val="90000"/>
                        </a:lnSpc>
                      </a:pPr>
                      <a:r>
                        <a:rPr lang="en-GB" sz="900" noProof="0" dirty="0">
                          <a:latin typeface="Arial" panose="020B0604020202020204" pitchFamily="34" charset="0"/>
                          <a:cs typeface="Arial" panose="020B0604020202020204" pitchFamily="34" charset="0"/>
                        </a:rPr>
                        <a:t>123 (36.9)</a:t>
                      </a:r>
                    </a:p>
                  </a:txBody>
                  <a:tcPr marL="19440" marR="19440" marT="9720" marB="9720"/>
                </a:tc>
                <a:tc>
                  <a:txBody>
                    <a:bodyPr/>
                    <a:lstStyle/>
                    <a:p>
                      <a:pPr algn="ctr">
                        <a:lnSpc>
                          <a:spcPct val="90000"/>
                        </a:lnSpc>
                      </a:pP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0.010</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br>
                        <a:rPr lang="en-GB" sz="900" noProof="0" dirty="0">
                          <a:latin typeface="Arial" panose="020B0604020202020204" pitchFamily="34" charset="0"/>
                          <a:cs typeface="Arial" panose="020B0604020202020204" pitchFamily="34" charset="0"/>
                        </a:rPr>
                      </a:br>
                      <a:r>
                        <a:rPr lang="en-GB" sz="900" noProof="0" dirty="0">
                          <a:latin typeface="Arial" panose="020B0604020202020204" pitchFamily="34" charset="0"/>
                          <a:cs typeface="Arial" panose="020B0604020202020204" pitchFamily="34" charset="0"/>
                        </a:rPr>
                        <a:t>–</a:t>
                      </a:r>
                    </a:p>
                  </a:txBody>
                  <a:tcPr marL="19440" marR="19440" marT="9720" marB="9720"/>
                </a:tc>
                <a:extLst>
                  <a:ext uri="{0D108BD9-81ED-4DB2-BD59-A6C34878D82A}">
                    <a16:rowId xmlns:a16="http://schemas.microsoft.com/office/drawing/2014/main" val="2465929516"/>
                  </a:ext>
                </a:extLst>
              </a:tr>
              <a:tr h="0">
                <a:tc>
                  <a:txBody>
                    <a:bodyPr/>
                    <a:lstStyle/>
                    <a:p>
                      <a:pPr marL="0" indent="6350">
                        <a:lnSpc>
                          <a:spcPct val="90000"/>
                        </a:lnSpc>
                        <a:tabLst/>
                      </a:pPr>
                      <a:r>
                        <a:rPr lang="en-GB" sz="900" b="1" noProof="0" dirty="0">
                          <a:latin typeface="Arial" panose="020B0604020202020204" pitchFamily="34" charset="0"/>
                          <a:cs typeface="Arial" panose="020B0604020202020204" pitchFamily="34" charset="0"/>
                        </a:rPr>
                        <a:t>Lymph node harvest</a:t>
                      </a:r>
                    </a:p>
                  </a:txBody>
                  <a:tcPr marL="55440" marR="19440" marT="9720" marB="9720"/>
                </a:tc>
                <a:tc>
                  <a:txBody>
                    <a:bodyPr/>
                    <a:lstStyle/>
                    <a:p>
                      <a:pPr algn="ctr">
                        <a:lnSpc>
                          <a:spcPct val="90000"/>
                        </a:lnSpc>
                      </a:pPr>
                      <a:r>
                        <a:rPr lang="en-GB" sz="900" noProof="0" dirty="0">
                          <a:latin typeface="Arial" panose="020B0604020202020204" pitchFamily="34" charset="0"/>
                          <a:cs typeface="Arial" panose="020B0604020202020204" pitchFamily="34" charset="0"/>
                        </a:rPr>
                        <a:t>33 ± 18</a:t>
                      </a:r>
                    </a:p>
                  </a:txBody>
                  <a:tcPr marL="19440" marR="19440" marT="9720" marB="9720"/>
                </a:tc>
                <a:tc>
                  <a:txBody>
                    <a:bodyPr/>
                    <a:lstStyle/>
                    <a:p>
                      <a:pPr algn="ctr">
                        <a:lnSpc>
                          <a:spcPct val="90000"/>
                        </a:lnSpc>
                      </a:pPr>
                      <a:r>
                        <a:rPr lang="en-GB" sz="900" noProof="0" dirty="0">
                          <a:latin typeface="Arial" panose="020B0604020202020204" pitchFamily="34" charset="0"/>
                          <a:cs typeface="Arial" panose="020B0604020202020204" pitchFamily="34" charset="0"/>
                        </a:rPr>
                        <a:t>28 ± 12</a:t>
                      </a:r>
                    </a:p>
                  </a:txBody>
                  <a:tcPr marL="19440" marR="19440" marT="9720" marB="9720"/>
                </a:tc>
                <a:tc>
                  <a:txBody>
                    <a:bodyPr/>
                    <a:lstStyle/>
                    <a:p>
                      <a:pPr algn="ctr">
                        <a:lnSpc>
                          <a:spcPct val="90000"/>
                        </a:lnSpc>
                      </a:pPr>
                      <a:r>
                        <a:rPr lang="en-GB" sz="900" noProof="0" dirty="0">
                          <a:latin typeface="Arial" panose="020B0604020202020204" pitchFamily="34" charset="0"/>
                          <a:cs typeface="Arial" panose="020B0604020202020204" pitchFamily="34" charset="0"/>
                        </a:rPr>
                        <a:t>0.09</a:t>
                      </a:r>
                    </a:p>
                  </a:txBody>
                  <a:tcPr marL="19440" marR="19440" marT="9720" marB="9720"/>
                </a:tc>
                <a:extLst>
                  <a:ext uri="{0D108BD9-81ED-4DB2-BD59-A6C34878D82A}">
                    <a16:rowId xmlns:a16="http://schemas.microsoft.com/office/drawing/2014/main" val="4252829322"/>
                  </a:ext>
                </a:extLst>
              </a:tr>
            </a:tbl>
          </a:graphicData>
        </a:graphic>
      </p:graphicFrame>
      <p:sp>
        <p:nvSpPr>
          <p:cNvPr id="9" name="TextBox 8">
            <a:extLst>
              <a:ext uri="{FF2B5EF4-FFF2-40B4-BE49-F238E27FC236}">
                <a16:creationId xmlns:a16="http://schemas.microsoft.com/office/drawing/2014/main" id="{EDA5684F-1C44-A257-6FAA-74026A3CE5BB}"/>
              </a:ext>
            </a:extLst>
          </p:cNvPr>
          <p:cNvSpPr txBox="1"/>
          <p:nvPr/>
        </p:nvSpPr>
        <p:spPr>
          <a:xfrm>
            <a:off x="6755065" y="3842490"/>
            <a:ext cx="4090087" cy="923330"/>
          </a:xfrm>
          <a:prstGeom prst="rect">
            <a:avLst/>
          </a:prstGeom>
          <a:noFill/>
        </p:spPr>
        <p:txBody>
          <a:bodyPr wrap="square" rtlCol="0">
            <a:spAutoFit/>
          </a:bodyPr>
          <a:lstStyle/>
          <a:p>
            <a:r>
              <a:rPr lang="en-US" dirty="0">
                <a:latin typeface="Helvetica" pitchFamily="2" charset="0"/>
              </a:rPr>
              <a:t>nCT: 87% 5yr OS</a:t>
            </a:r>
          </a:p>
          <a:p>
            <a:r>
              <a:rPr lang="en-US" dirty="0">
                <a:latin typeface="Helvetica" pitchFamily="2" charset="0"/>
              </a:rPr>
              <a:t>nCRT: 75% 5yr OS</a:t>
            </a:r>
          </a:p>
          <a:p>
            <a:r>
              <a:rPr lang="en-US" dirty="0">
                <a:latin typeface="Helvetica" pitchFamily="2" charset="0"/>
              </a:rPr>
              <a:t>p=0.026</a:t>
            </a:r>
          </a:p>
        </p:txBody>
      </p:sp>
      <p:sp>
        <p:nvSpPr>
          <p:cNvPr id="10" name="TextBox 9">
            <a:extLst>
              <a:ext uri="{FF2B5EF4-FFF2-40B4-BE49-F238E27FC236}">
                <a16:creationId xmlns:a16="http://schemas.microsoft.com/office/drawing/2014/main" id="{A9EC251E-3427-F200-AAFA-153E2404F3F1}"/>
              </a:ext>
            </a:extLst>
          </p:cNvPr>
          <p:cNvSpPr txBox="1"/>
          <p:nvPr/>
        </p:nvSpPr>
        <p:spPr>
          <a:xfrm>
            <a:off x="6395025" y="5771023"/>
            <a:ext cx="4808363" cy="646331"/>
          </a:xfrm>
          <a:prstGeom prst="rect">
            <a:avLst/>
          </a:prstGeom>
          <a:noFill/>
        </p:spPr>
        <p:txBody>
          <a:bodyPr wrap="square" rtlCol="0">
            <a:spAutoFit/>
          </a:bodyPr>
          <a:lstStyle/>
          <a:p>
            <a:pPr algn="ctr"/>
            <a:r>
              <a:rPr lang="en-US" dirty="0">
                <a:latin typeface="Arial" panose="020B0604020202020204" pitchFamily="34" charset="0"/>
                <a:cs typeface="Arial" panose="020B0604020202020204" pitchFamily="34" charset="0"/>
              </a:rPr>
              <a:t>5yr distant RFS with nCT = 23%</a:t>
            </a:r>
          </a:p>
          <a:p>
            <a:pPr algn="ctr"/>
            <a:r>
              <a:rPr lang="en-US" dirty="0">
                <a:latin typeface="Arial" panose="020B0604020202020204" pitchFamily="34" charset="0"/>
                <a:cs typeface="Arial" panose="020B0604020202020204" pitchFamily="34" charset="0"/>
              </a:rPr>
              <a:t>5yr distant RFS with nCRT = 8.3%</a:t>
            </a:r>
          </a:p>
        </p:txBody>
      </p:sp>
      <p:sp>
        <p:nvSpPr>
          <p:cNvPr id="24" name="TextBox 23">
            <a:extLst>
              <a:ext uri="{FF2B5EF4-FFF2-40B4-BE49-F238E27FC236}">
                <a16:creationId xmlns:a16="http://schemas.microsoft.com/office/drawing/2014/main" id="{C74EADC3-2A2B-F841-A5ED-7FB1530D231E}"/>
              </a:ext>
            </a:extLst>
          </p:cNvPr>
          <p:cNvSpPr txBox="1"/>
          <p:nvPr/>
        </p:nvSpPr>
        <p:spPr>
          <a:xfrm>
            <a:off x="637916" y="875073"/>
            <a:ext cx="4161941" cy="498598"/>
          </a:xfrm>
          <a:prstGeom prst="rect">
            <a:avLst/>
          </a:prstGeom>
          <a:noFill/>
        </p:spPr>
        <p:txBody>
          <a:bodyPr wrap="square" lIns="0" tIns="0" rIns="0" bIns="0" rtlCol="0">
            <a:spAutoFit/>
          </a:bodyPr>
          <a:lstStyle/>
          <a:p>
            <a:pPr>
              <a:lnSpc>
                <a:spcPct val="90000"/>
              </a:lnSpc>
            </a:pPr>
            <a:r>
              <a:rPr lang="en-GB" sz="1200" b="1" dirty="0">
                <a:latin typeface="Arial" panose="020B0604020202020204" pitchFamily="34" charset="0"/>
                <a:ea typeface="Aileron" charset="0"/>
                <a:cs typeface="Arial" panose="020B0604020202020204" pitchFamily="34" charset="0"/>
              </a:rPr>
              <a:t>Comparison of patients with pathologically complete </a:t>
            </a:r>
            <a:br>
              <a:rPr lang="en-GB" sz="1200" b="1" dirty="0">
                <a:latin typeface="Arial" panose="020B0604020202020204" pitchFamily="34" charset="0"/>
                <a:ea typeface="Aileron" charset="0"/>
                <a:cs typeface="Arial" panose="020B0604020202020204" pitchFamily="34" charset="0"/>
              </a:rPr>
            </a:br>
            <a:r>
              <a:rPr lang="en-GB" sz="1200" b="1" dirty="0">
                <a:latin typeface="Arial" panose="020B0604020202020204" pitchFamily="34" charset="0"/>
                <a:ea typeface="Aileron" charset="0"/>
                <a:cs typeface="Arial" panose="020B0604020202020204" pitchFamily="34" charset="0"/>
              </a:rPr>
              <a:t>response following neoadjuvant chemotherapy and </a:t>
            </a:r>
            <a:br>
              <a:rPr lang="en-GB" sz="1200" b="1" dirty="0">
                <a:latin typeface="Arial" panose="020B0604020202020204" pitchFamily="34" charset="0"/>
                <a:ea typeface="Aileron" charset="0"/>
                <a:cs typeface="Arial" panose="020B0604020202020204" pitchFamily="34" charset="0"/>
              </a:rPr>
            </a:br>
            <a:r>
              <a:rPr lang="en-GB" sz="1200" b="1" dirty="0">
                <a:latin typeface="Arial" panose="020B0604020202020204" pitchFamily="34" charset="0"/>
                <a:ea typeface="Aileron" charset="0"/>
                <a:cs typeface="Arial" panose="020B0604020202020204" pitchFamily="34" charset="0"/>
              </a:rPr>
              <a:t>neoadjuvant chemoradiotherapy</a:t>
            </a:r>
          </a:p>
        </p:txBody>
      </p:sp>
      <p:sp>
        <p:nvSpPr>
          <p:cNvPr id="25" name="TextBox 24">
            <a:extLst>
              <a:ext uri="{FF2B5EF4-FFF2-40B4-BE49-F238E27FC236}">
                <a16:creationId xmlns:a16="http://schemas.microsoft.com/office/drawing/2014/main" id="{C09D3B3C-4E85-BD46-AB14-72E74BCBEC75}"/>
              </a:ext>
            </a:extLst>
          </p:cNvPr>
          <p:cNvSpPr txBox="1"/>
          <p:nvPr/>
        </p:nvSpPr>
        <p:spPr>
          <a:xfrm>
            <a:off x="6655865" y="5463669"/>
            <a:ext cx="4436258" cy="246221"/>
          </a:xfrm>
          <a:prstGeom prst="rect">
            <a:avLst/>
          </a:prstGeom>
          <a:noFill/>
        </p:spPr>
        <p:txBody>
          <a:bodyPr wrap="square" lIns="0" tIns="0" rIns="0" bIns="0" rtlCol="0">
            <a:spAutoFit/>
          </a:bodyPr>
          <a:lstStyle/>
          <a:p>
            <a:pPr algn="ctr">
              <a:tabLst>
                <a:tab pos="1592263" algn="l"/>
              </a:tabLst>
            </a:pPr>
            <a:r>
              <a:rPr lang="en-GB" sz="1600" b="1" dirty="0">
                <a:latin typeface="Arial" panose="020B0604020202020204" pitchFamily="34" charset="0"/>
                <a:ea typeface="Aileron" charset="0"/>
                <a:cs typeface="Arial" panose="020B0604020202020204" pitchFamily="34" charset="0"/>
              </a:rPr>
              <a:t>Five year recurrence free survival</a:t>
            </a:r>
            <a:endParaRPr lang="en-GB" sz="1400" b="1" dirty="0">
              <a:latin typeface="Arial" panose="020B0604020202020204" pitchFamily="34" charset="0"/>
              <a:ea typeface="Aileron" charset="0"/>
              <a:cs typeface="Arial" panose="020B0604020202020204" pitchFamily="34" charset="0"/>
            </a:endParaRPr>
          </a:p>
        </p:txBody>
      </p:sp>
      <p:sp>
        <p:nvSpPr>
          <p:cNvPr id="27" name="TextBox 26">
            <a:extLst>
              <a:ext uri="{FF2B5EF4-FFF2-40B4-BE49-F238E27FC236}">
                <a16:creationId xmlns:a16="http://schemas.microsoft.com/office/drawing/2014/main" id="{DDAFC9FD-CD86-0644-B7C3-17792D2D4FD2}"/>
              </a:ext>
            </a:extLst>
          </p:cNvPr>
          <p:cNvSpPr txBox="1"/>
          <p:nvPr/>
        </p:nvSpPr>
        <p:spPr>
          <a:xfrm rot="16200000">
            <a:off x="4493447" y="2935545"/>
            <a:ext cx="2382675" cy="246221"/>
          </a:xfrm>
          <a:prstGeom prst="rect">
            <a:avLst/>
          </a:prstGeom>
          <a:noFill/>
        </p:spPr>
        <p:txBody>
          <a:bodyPr wrap="square" lIns="0" tIns="0" rIns="0" bIns="0" rtlCol="0">
            <a:spAutoFit/>
          </a:bodyPr>
          <a:lstStyle/>
          <a:p>
            <a:pPr algn="ctr">
              <a:tabLst>
                <a:tab pos="1592263" algn="l"/>
              </a:tabLst>
            </a:pPr>
            <a:r>
              <a:rPr lang="en-GB" sz="1600" b="1" dirty="0">
                <a:latin typeface="Arial" panose="020B0604020202020204" pitchFamily="34" charset="0"/>
                <a:ea typeface="Aileron" charset="0"/>
                <a:cs typeface="Arial" panose="020B0604020202020204" pitchFamily="34" charset="0"/>
              </a:rPr>
              <a:t>Cumulative survival</a:t>
            </a:r>
            <a:endParaRPr lang="en-GB" sz="1400" b="1" dirty="0">
              <a:latin typeface="Arial" panose="020B0604020202020204" pitchFamily="34" charset="0"/>
              <a:ea typeface="Aileron" charset="0"/>
              <a:cs typeface="Arial" panose="020B0604020202020204" pitchFamily="34" charset="0"/>
            </a:endParaRPr>
          </a:p>
        </p:txBody>
      </p:sp>
      <p:sp>
        <p:nvSpPr>
          <p:cNvPr id="29" name="TextBox 28">
            <a:extLst>
              <a:ext uri="{FF2B5EF4-FFF2-40B4-BE49-F238E27FC236}">
                <a16:creationId xmlns:a16="http://schemas.microsoft.com/office/drawing/2014/main" id="{E43C2244-FBEB-2E48-89FA-0518EF6FCA3C}"/>
              </a:ext>
            </a:extLst>
          </p:cNvPr>
          <p:cNvSpPr txBox="1"/>
          <p:nvPr/>
        </p:nvSpPr>
        <p:spPr>
          <a:xfrm>
            <a:off x="6011485" y="2608148"/>
            <a:ext cx="24846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0.6</a:t>
            </a:r>
          </a:p>
        </p:txBody>
      </p:sp>
      <p:cxnSp>
        <p:nvCxnSpPr>
          <p:cNvPr id="30" name="Straight Connector 29">
            <a:extLst>
              <a:ext uri="{FF2B5EF4-FFF2-40B4-BE49-F238E27FC236}">
                <a16:creationId xmlns:a16="http://schemas.microsoft.com/office/drawing/2014/main" id="{359F4F5C-2E00-3A44-AC5B-DBB6BB448B6B}"/>
              </a:ext>
            </a:extLst>
          </p:cNvPr>
          <p:cNvCxnSpPr>
            <a:cxnSpLocks/>
          </p:cNvCxnSpPr>
          <p:nvPr/>
        </p:nvCxnSpPr>
        <p:spPr>
          <a:xfrm flipH="1">
            <a:off x="6310381" y="2707358"/>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68A81061-8B03-5B4A-B233-002382F889F9}"/>
              </a:ext>
            </a:extLst>
          </p:cNvPr>
          <p:cNvSpPr txBox="1"/>
          <p:nvPr/>
        </p:nvSpPr>
        <p:spPr>
          <a:xfrm>
            <a:off x="6011485" y="3338398"/>
            <a:ext cx="24846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0.4</a:t>
            </a:r>
          </a:p>
        </p:txBody>
      </p:sp>
      <p:cxnSp>
        <p:nvCxnSpPr>
          <p:cNvPr id="32" name="Straight Connector 31">
            <a:extLst>
              <a:ext uri="{FF2B5EF4-FFF2-40B4-BE49-F238E27FC236}">
                <a16:creationId xmlns:a16="http://schemas.microsoft.com/office/drawing/2014/main" id="{79AC0663-4EBE-AF45-8D01-C9E8BC1C70A3}"/>
              </a:ext>
            </a:extLst>
          </p:cNvPr>
          <p:cNvCxnSpPr>
            <a:cxnSpLocks/>
          </p:cNvCxnSpPr>
          <p:nvPr/>
        </p:nvCxnSpPr>
        <p:spPr>
          <a:xfrm flipH="1">
            <a:off x="6310381" y="3437608"/>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TextBox 32">
            <a:extLst>
              <a:ext uri="{FF2B5EF4-FFF2-40B4-BE49-F238E27FC236}">
                <a16:creationId xmlns:a16="http://schemas.microsoft.com/office/drawing/2014/main" id="{ACA3677C-99B5-CD4F-AE2E-247B540B2481}"/>
              </a:ext>
            </a:extLst>
          </p:cNvPr>
          <p:cNvSpPr txBox="1"/>
          <p:nvPr/>
        </p:nvSpPr>
        <p:spPr>
          <a:xfrm>
            <a:off x="6011485" y="4065473"/>
            <a:ext cx="24846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0.2</a:t>
            </a:r>
          </a:p>
        </p:txBody>
      </p:sp>
      <p:cxnSp>
        <p:nvCxnSpPr>
          <p:cNvPr id="34" name="Straight Connector 33">
            <a:extLst>
              <a:ext uri="{FF2B5EF4-FFF2-40B4-BE49-F238E27FC236}">
                <a16:creationId xmlns:a16="http://schemas.microsoft.com/office/drawing/2014/main" id="{90358BDB-CBBB-B74E-999D-FB63E93F9E81}"/>
              </a:ext>
            </a:extLst>
          </p:cNvPr>
          <p:cNvCxnSpPr>
            <a:cxnSpLocks/>
          </p:cNvCxnSpPr>
          <p:nvPr/>
        </p:nvCxnSpPr>
        <p:spPr>
          <a:xfrm flipH="1">
            <a:off x="6310381" y="416468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TextBox 34">
            <a:extLst>
              <a:ext uri="{FF2B5EF4-FFF2-40B4-BE49-F238E27FC236}">
                <a16:creationId xmlns:a16="http://schemas.microsoft.com/office/drawing/2014/main" id="{7BBFD602-F4E8-FE43-ACC8-BF4C3732BB7B}"/>
              </a:ext>
            </a:extLst>
          </p:cNvPr>
          <p:cNvSpPr txBox="1"/>
          <p:nvPr/>
        </p:nvSpPr>
        <p:spPr>
          <a:xfrm>
            <a:off x="6011485" y="4795723"/>
            <a:ext cx="24846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0.0</a:t>
            </a:r>
          </a:p>
        </p:txBody>
      </p:sp>
      <p:cxnSp>
        <p:nvCxnSpPr>
          <p:cNvPr id="36" name="Straight Connector 35">
            <a:extLst>
              <a:ext uri="{FF2B5EF4-FFF2-40B4-BE49-F238E27FC236}">
                <a16:creationId xmlns:a16="http://schemas.microsoft.com/office/drawing/2014/main" id="{D69ABF45-A18F-014F-972E-C2B2E97CBFE2}"/>
              </a:ext>
            </a:extLst>
          </p:cNvPr>
          <p:cNvCxnSpPr>
            <a:cxnSpLocks/>
          </p:cNvCxnSpPr>
          <p:nvPr/>
        </p:nvCxnSpPr>
        <p:spPr>
          <a:xfrm flipH="1">
            <a:off x="6310381" y="489493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0DB0725F-64C4-3343-BB6F-B4044FDA188C}"/>
              </a:ext>
            </a:extLst>
          </p:cNvPr>
          <p:cNvCxnSpPr>
            <a:cxnSpLocks/>
          </p:cNvCxnSpPr>
          <p:nvPr/>
        </p:nvCxnSpPr>
        <p:spPr>
          <a:xfrm>
            <a:off x="6400841" y="1035781"/>
            <a:ext cx="0" cy="4054359"/>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966DC23E-7C0D-7D42-9E50-76E54EA7C389}"/>
              </a:ext>
            </a:extLst>
          </p:cNvPr>
          <p:cNvCxnSpPr>
            <a:cxnSpLocks/>
          </p:cNvCxnSpPr>
          <p:nvPr/>
        </p:nvCxnSpPr>
        <p:spPr>
          <a:xfrm rot="16200000" flipH="1">
            <a:off x="6659631" y="514258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653A038B-9CAB-024B-8CE0-A98F4DBCB054}"/>
              </a:ext>
            </a:extLst>
          </p:cNvPr>
          <p:cNvCxnSpPr>
            <a:cxnSpLocks/>
          </p:cNvCxnSpPr>
          <p:nvPr/>
        </p:nvCxnSpPr>
        <p:spPr>
          <a:xfrm flipH="1">
            <a:off x="6392934" y="5098133"/>
            <a:ext cx="48104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TextBox 39">
            <a:extLst>
              <a:ext uri="{FF2B5EF4-FFF2-40B4-BE49-F238E27FC236}">
                <a16:creationId xmlns:a16="http://schemas.microsoft.com/office/drawing/2014/main" id="{8D01A61C-29AC-5543-837F-AAA177EA2CEC}"/>
              </a:ext>
            </a:extLst>
          </p:cNvPr>
          <p:cNvSpPr txBox="1"/>
          <p:nvPr/>
        </p:nvSpPr>
        <p:spPr>
          <a:xfrm>
            <a:off x="6655865" y="5192598"/>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0</a:t>
            </a:r>
          </a:p>
        </p:txBody>
      </p:sp>
      <p:sp>
        <p:nvSpPr>
          <p:cNvPr id="41" name="TextBox 40">
            <a:extLst>
              <a:ext uri="{FF2B5EF4-FFF2-40B4-BE49-F238E27FC236}">
                <a16:creationId xmlns:a16="http://schemas.microsoft.com/office/drawing/2014/main" id="{8C68233D-3596-674E-99B4-652B51021E01}"/>
              </a:ext>
            </a:extLst>
          </p:cNvPr>
          <p:cNvSpPr txBox="1"/>
          <p:nvPr/>
        </p:nvSpPr>
        <p:spPr>
          <a:xfrm>
            <a:off x="6011485" y="1874723"/>
            <a:ext cx="24846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0.8</a:t>
            </a:r>
          </a:p>
        </p:txBody>
      </p:sp>
      <p:cxnSp>
        <p:nvCxnSpPr>
          <p:cNvPr id="42" name="Straight Connector 41">
            <a:extLst>
              <a:ext uri="{FF2B5EF4-FFF2-40B4-BE49-F238E27FC236}">
                <a16:creationId xmlns:a16="http://schemas.microsoft.com/office/drawing/2014/main" id="{1E4062FB-2EC3-7B4A-B5E6-79B243C9E6C6}"/>
              </a:ext>
            </a:extLst>
          </p:cNvPr>
          <p:cNvCxnSpPr>
            <a:cxnSpLocks/>
          </p:cNvCxnSpPr>
          <p:nvPr/>
        </p:nvCxnSpPr>
        <p:spPr>
          <a:xfrm flipH="1">
            <a:off x="6310381" y="197393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TextBox 42">
            <a:extLst>
              <a:ext uri="{FF2B5EF4-FFF2-40B4-BE49-F238E27FC236}">
                <a16:creationId xmlns:a16="http://schemas.microsoft.com/office/drawing/2014/main" id="{BED9378D-FA0D-F745-897C-52AFD30C15D6}"/>
              </a:ext>
            </a:extLst>
          </p:cNvPr>
          <p:cNvSpPr txBox="1"/>
          <p:nvPr/>
        </p:nvSpPr>
        <p:spPr>
          <a:xfrm>
            <a:off x="6011485" y="1150823"/>
            <a:ext cx="24846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1.0</a:t>
            </a:r>
          </a:p>
        </p:txBody>
      </p:sp>
      <p:cxnSp>
        <p:nvCxnSpPr>
          <p:cNvPr id="44" name="Straight Connector 43">
            <a:extLst>
              <a:ext uri="{FF2B5EF4-FFF2-40B4-BE49-F238E27FC236}">
                <a16:creationId xmlns:a16="http://schemas.microsoft.com/office/drawing/2014/main" id="{6FADF7F4-6D58-FA45-8608-BEF5840CA515}"/>
              </a:ext>
            </a:extLst>
          </p:cNvPr>
          <p:cNvCxnSpPr>
            <a:cxnSpLocks/>
          </p:cNvCxnSpPr>
          <p:nvPr/>
        </p:nvCxnSpPr>
        <p:spPr>
          <a:xfrm flipH="1">
            <a:off x="6310381" y="125003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552D9707-225D-A74D-8D25-69767E4F4E72}"/>
              </a:ext>
            </a:extLst>
          </p:cNvPr>
          <p:cNvCxnSpPr>
            <a:cxnSpLocks/>
          </p:cNvCxnSpPr>
          <p:nvPr/>
        </p:nvCxnSpPr>
        <p:spPr>
          <a:xfrm rot="16200000" flipH="1">
            <a:off x="8082915" y="514258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A2A1B1B2-85F7-8E42-803C-13703A441144}"/>
              </a:ext>
            </a:extLst>
          </p:cNvPr>
          <p:cNvSpPr txBox="1"/>
          <p:nvPr/>
        </p:nvSpPr>
        <p:spPr>
          <a:xfrm>
            <a:off x="8029456" y="5192598"/>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20</a:t>
            </a:r>
          </a:p>
        </p:txBody>
      </p:sp>
      <p:cxnSp>
        <p:nvCxnSpPr>
          <p:cNvPr id="48" name="Straight Connector 47">
            <a:extLst>
              <a:ext uri="{FF2B5EF4-FFF2-40B4-BE49-F238E27FC236}">
                <a16:creationId xmlns:a16="http://schemas.microsoft.com/office/drawing/2014/main" id="{537FF34E-4CF1-4F4A-8BB1-C99DA4C12ED2}"/>
              </a:ext>
            </a:extLst>
          </p:cNvPr>
          <p:cNvCxnSpPr>
            <a:cxnSpLocks/>
          </p:cNvCxnSpPr>
          <p:nvPr/>
        </p:nvCxnSpPr>
        <p:spPr>
          <a:xfrm rot="16200000" flipH="1">
            <a:off x="9546590" y="514258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F9D96A5E-2BDA-4540-8C22-AE777020C86C}"/>
              </a:ext>
            </a:extLst>
          </p:cNvPr>
          <p:cNvSpPr txBox="1"/>
          <p:nvPr/>
        </p:nvSpPr>
        <p:spPr>
          <a:xfrm>
            <a:off x="9493131" y="5192598"/>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40</a:t>
            </a:r>
          </a:p>
        </p:txBody>
      </p:sp>
      <p:cxnSp>
        <p:nvCxnSpPr>
          <p:cNvPr id="50" name="Straight Connector 49">
            <a:extLst>
              <a:ext uri="{FF2B5EF4-FFF2-40B4-BE49-F238E27FC236}">
                <a16:creationId xmlns:a16="http://schemas.microsoft.com/office/drawing/2014/main" id="{5770B549-DC92-FF42-8310-3AD551A7ED83}"/>
              </a:ext>
            </a:extLst>
          </p:cNvPr>
          <p:cNvCxnSpPr>
            <a:cxnSpLocks/>
          </p:cNvCxnSpPr>
          <p:nvPr/>
        </p:nvCxnSpPr>
        <p:spPr>
          <a:xfrm rot="16200000" flipH="1">
            <a:off x="10981690" y="5142583"/>
            <a:ext cx="8567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A3560E01-A061-4B49-A235-DB3B28EF7DF1}"/>
              </a:ext>
            </a:extLst>
          </p:cNvPr>
          <p:cNvSpPr txBox="1"/>
          <p:nvPr/>
        </p:nvSpPr>
        <p:spPr>
          <a:xfrm>
            <a:off x="10928231" y="5192598"/>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60</a:t>
            </a:r>
          </a:p>
        </p:txBody>
      </p:sp>
      <p:sp>
        <p:nvSpPr>
          <p:cNvPr id="53" name="TextBox 52">
            <a:extLst>
              <a:ext uri="{FF2B5EF4-FFF2-40B4-BE49-F238E27FC236}">
                <a16:creationId xmlns:a16="http://schemas.microsoft.com/office/drawing/2014/main" id="{274C9E8B-7A45-EF47-B787-9DD8A3FB85A3}"/>
              </a:ext>
            </a:extLst>
          </p:cNvPr>
          <p:cNvSpPr txBox="1"/>
          <p:nvPr/>
        </p:nvSpPr>
        <p:spPr>
          <a:xfrm>
            <a:off x="10016507" y="1462672"/>
            <a:ext cx="1075615" cy="184666"/>
          </a:xfrm>
          <a:prstGeom prst="rect">
            <a:avLst/>
          </a:prstGeom>
          <a:noFill/>
        </p:spPr>
        <p:txBody>
          <a:bodyPr wrap="none" lIns="0" tIns="0" rIns="0" bIns="0" rtlCol="0">
            <a:spAutoFit/>
          </a:bodyPr>
          <a:lstStyle/>
          <a:p>
            <a:r>
              <a:rPr lang="en-GB" sz="1200" b="1" dirty="0">
                <a:solidFill>
                  <a:schemeClr val="accent1"/>
                </a:solidFill>
                <a:latin typeface="Arial" panose="020B0604020202020204" pitchFamily="34" charset="0"/>
                <a:ea typeface="Aileron" charset="0"/>
                <a:cs typeface="Arial" panose="020B0604020202020204" pitchFamily="34" charset="0"/>
              </a:rPr>
              <a:t>Chemotherapy</a:t>
            </a:r>
          </a:p>
        </p:txBody>
      </p:sp>
      <p:sp>
        <p:nvSpPr>
          <p:cNvPr id="54" name="TextBox 53">
            <a:extLst>
              <a:ext uri="{FF2B5EF4-FFF2-40B4-BE49-F238E27FC236}">
                <a16:creationId xmlns:a16="http://schemas.microsoft.com/office/drawing/2014/main" id="{605DAEFD-623E-0D49-8024-74A9885EB395}"/>
              </a:ext>
            </a:extLst>
          </p:cNvPr>
          <p:cNvSpPr txBox="1"/>
          <p:nvPr/>
        </p:nvSpPr>
        <p:spPr>
          <a:xfrm>
            <a:off x="9658699" y="2345268"/>
            <a:ext cx="1452321" cy="184666"/>
          </a:xfrm>
          <a:prstGeom prst="rect">
            <a:avLst/>
          </a:prstGeom>
          <a:noFill/>
        </p:spPr>
        <p:txBody>
          <a:bodyPr wrap="none" lIns="0" tIns="0" rIns="0" bIns="0" rtlCol="0">
            <a:spAutoFit/>
          </a:bodyPr>
          <a:lstStyle/>
          <a:p>
            <a:r>
              <a:rPr lang="en-GB" sz="1200" b="1" dirty="0">
                <a:solidFill>
                  <a:schemeClr val="tx2"/>
                </a:solidFill>
                <a:latin typeface="Arial" panose="020B0604020202020204" pitchFamily="34" charset="0"/>
                <a:ea typeface="Aileron" charset="0"/>
                <a:cs typeface="Arial" panose="020B0604020202020204" pitchFamily="34" charset="0"/>
              </a:rPr>
              <a:t>Chemoradiotherapy</a:t>
            </a:r>
          </a:p>
        </p:txBody>
      </p:sp>
      <p:sp>
        <p:nvSpPr>
          <p:cNvPr id="319" name="Freeform 318">
            <a:extLst>
              <a:ext uri="{FF2B5EF4-FFF2-40B4-BE49-F238E27FC236}">
                <a16:creationId xmlns:a16="http://schemas.microsoft.com/office/drawing/2014/main" id="{6B1DA905-23FC-454B-8D07-51A9F654BB07}"/>
              </a:ext>
            </a:extLst>
          </p:cNvPr>
          <p:cNvSpPr/>
          <p:nvPr/>
        </p:nvSpPr>
        <p:spPr>
          <a:xfrm>
            <a:off x="6634863" y="1228506"/>
            <a:ext cx="4396855" cy="670227"/>
          </a:xfrm>
          <a:custGeom>
            <a:avLst/>
            <a:gdLst>
              <a:gd name="connsiteX0" fmla="*/ 4395839 w 4396855"/>
              <a:gd name="connsiteY0" fmla="*/ 666876 h 670227"/>
              <a:gd name="connsiteX1" fmla="*/ 4395839 w 4396855"/>
              <a:gd name="connsiteY1" fmla="*/ 591862 h 670227"/>
              <a:gd name="connsiteX2" fmla="*/ 3176156 w 4396855"/>
              <a:gd name="connsiteY2" fmla="*/ 591862 h 670227"/>
              <a:gd name="connsiteX3" fmla="*/ 3176156 w 4396855"/>
              <a:gd name="connsiteY3" fmla="*/ 541338 h 670227"/>
              <a:gd name="connsiteX4" fmla="*/ 2944750 w 4396855"/>
              <a:gd name="connsiteY4" fmla="*/ 541338 h 670227"/>
              <a:gd name="connsiteX5" fmla="*/ 2944750 w 4396855"/>
              <a:gd name="connsiteY5" fmla="*/ 486817 h 670227"/>
              <a:gd name="connsiteX6" fmla="*/ 2784760 w 4396855"/>
              <a:gd name="connsiteY6" fmla="*/ 486817 h 670227"/>
              <a:gd name="connsiteX7" fmla="*/ 2784760 w 4396855"/>
              <a:gd name="connsiteY7" fmla="*/ 437710 h 670227"/>
              <a:gd name="connsiteX8" fmla="*/ 2125867 w 4396855"/>
              <a:gd name="connsiteY8" fmla="*/ 437710 h 670227"/>
              <a:gd name="connsiteX9" fmla="*/ 2125867 w 4396855"/>
              <a:gd name="connsiteY9" fmla="*/ 398141 h 670227"/>
              <a:gd name="connsiteX10" fmla="*/ 1569144 w 4396855"/>
              <a:gd name="connsiteY10" fmla="*/ 398141 h 670227"/>
              <a:gd name="connsiteX11" fmla="*/ 1569144 w 4396855"/>
              <a:gd name="connsiteY11" fmla="*/ 323127 h 670227"/>
              <a:gd name="connsiteX12" fmla="*/ 1302918 w 4396855"/>
              <a:gd name="connsiteY12" fmla="*/ 323127 h 670227"/>
              <a:gd name="connsiteX13" fmla="*/ 1302918 w 4396855"/>
              <a:gd name="connsiteY13" fmla="*/ 284847 h 670227"/>
              <a:gd name="connsiteX14" fmla="*/ 1222224 w 4396855"/>
              <a:gd name="connsiteY14" fmla="*/ 284847 h 670227"/>
              <a:gd name="connsiteX15" fmla="*/ 1222224 w 4396855"/>
              <a:gd name="connsiteY15" fmla="*/ 257651 h 670227"/>
              <a:gd name="connsiteX16" fmla="*/ 1056770 w 4396855"/>
              <a:gd name="connsiteY16" fmla="*/ 257651 h 670227"/>
              <a:gd name="connsiteX17" fmla="*/ 1056770 w 4396855"/>
              <a:gd name="connsiteY17" fmla="*/ 220788 h 670227"/>
              <a:gd name="connsiteX18" fmla="*/ 693712 w 4396855"/>
              <a:gd name="connsiteY18" fmla="*/ 220788 h 670227"/>
              <a:gd name="connsiteX19" fmla="*/ 693712 w 4396855"/>
              <a:gd name="connsiteY19" fmla="*/ 192175 h 670227"/>
              <a:gd name="connsiteX20" fmla="*/ 568668 w 4396855"/>
              <a:gd name="connsiteY20" fmla="*/ 192175 h 670227"/>
              <a:gd name="connsiteX21" fmla="*/ 568668 w 4396855"/>
              <a:gd name="connsiteY21" fmla="*/ 154023 h 670227"/>
              <a:gd name="connsiteX22" fmla="*/ 553928 w 4396855"/>
              <a:gd name="connsiteY22" fmla="*/ 154023 h 670227"/>
              <a:gd name="connsiteX23" fmla="*/ 553928 w 4396855"/>
              <a:gd name="connsiteY23" fmla="*/ 123992 h 670227"/>
              <a:gd name="connsiteX24" fmla="*/ 403215 w 4396855"/>
              <a:gd name="connsiteY24" fmla="*/ 123992 h 670227"/>
              <a:gd name="connsiteX25" fmla="*/ 403215 w 4396855"/>
              <a:gd name="connsiteY25" fmla="*/ 98085 h 670227"/>
              <a:gd name="connsiteX26" fmla="*/ 315913 w 4396855"/>
              <a:gd name="connsiteY26" fmla="*/ 98085 h 670227"/>
              <a:gd name="connsiteX27" fmla="*/ 315913 w 4396855"/>
              <a:gd name="connsiteY27" fmla="*/ 79009 h 670227"/>
              <a:gd name="connsiteX28" fmla="*/ 257966 w 4396855"/>
              <a:gd name="connsiteY28" fmla="*/ 79009 h 670227"/>
              <a:gd name="connsiteX29" fmla="*/ 257966 w 4396855"/>
              <a:gd name="connsiteY29" fmla="*/ 59805 h 670227"/>
              <a:gd name="connsiteX30" fmla="*/ 196206 w 4396855"/>
              <a:gd name="connsiteY30" fmla="*/ 59805 h 670227"/>
              <a:gd name="connsiteX31" fmla="*/ 196206 w 4396855"/>
              <a:gd name="connsiteY31" fmla="*/ 35316 h 670227"/>
              <a:gd name="connsiteX32" fmla="*/ 163929 w 4396855"/>
              <a:gd name="connsiteY32" fmla="*/ 35316 h 670227"/>
              <a:gd name="connsiteX33" fmla="*/ 163929 w 4396855"/>
              <a:gd name="connsiteY33" fmla="*/ 13533 h 670227"/>
              <a:gd name="connsiteX34" fmla="*/ 13343 w 4396855"/>
              <a:gd name="connsiteY34" fmla="*/ 13533 h 6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96855" h="670227">
                <a:moveTo>
                  <a:pt x="4395839" y="666876"/>
                </a:moveTo>
                <a:lnTo>
                  <a:pt x="4395839" y="591862"/>
                </a:lnTo>
                <a:lnTo>
                  <a:pt x="3176156" y="591862"/>
                </a:lnTo>
                <a:lnTo>
                  <a:pt x="3176156" y="541338"/>
                </a:lnTo>
                <a:lnTo>
                  <a:pt x="2944750" y="541338"/>
                </a:lnTo>
                <a:lnTo>
                  <a:pt x="2944750" y="486817"/>
                </a:lnTo>
                <a:lnTo>
                  <a:pt x="2784760" y="486817"/>
                </a:lnTo>
                <a:lnTo>
                  <a:pt x="2784760" y="437710"/>
                </a:lnTo>
                <a:lnTo>
                  <a:pt x="2125867" y="437710"/>
                </a:lnTo>
                <a:lnTo>
                  <a:pt x="2125867" y="398141"/>
                </a:lnTo>
                <a:lnTo>
                  <a:pt x="1569144" y="398141"/>
                </a:lnTo>
                <a:lnTo>
                  <a:pt x="1569144" y="323127"/>
                </a:lnTo>
                <a:lnTo>
                  <a:pt x="1302918" y="323127"/>
                </a:lnTo>
                <a:lnTo>
                  <a:pt x="1302918" y="284847"/>
                </a:lnTo>
                <a:lnTo>
                  <a:pt x="1222224" y="284847"/>
                </a:lnTo>
                <a:lnTo>
                  <a:pt x="1222224" y="257651"/>
                </a:lnTo>
                <a:lnTo>
                  <a:pt x="1056770" y="257651"/>
                </a:lnTo>
                <a:lnTo>
                  <a:pt x="1056770" y="220788"/>
                </a:lnTo>
                <a:lnTo>
                  <a:pt x="693712" y="220788"/>
                </a:lnTo>
                <a:lnTo>
                  <a:pt x="693712" y="192175"/>
                </a:lnTo>
                <a:lnTo>
                  <a:pt x="568668" y="192175"/>
                </a:lnTo>
                <a:lnTo>
                  <a:pt x="568668" y="154023"/>
                </a:lnTo>
                <a:lnTo>
                  <a:pt x="553928" y="154023"/>
                </a:lnTo>
                <a:lnTo>
                  <a:pt x="553928" y="123992"/>
                </a:lnTo>
                <a:lnTo>
                  <a:pt x="403215" y="123992"/>
                </a:lnTo>
                <a:lnTo>
                  <a:pt x="403215" y="98085"/>
                </a:lnTo>
                <a:lnTo>
                  <a:pt x="315913" y="98085"/>
                </a:lnTo>
                <a:lnTo>
                  <a:pt x="315913" y="79009"/>
                </a:lnTo>
                <a:lnTo>
                  <a:pt x="257966" y="79009"/>
                </a:lnTo>
                <a:lnTo>
                  <a:pt x="257966" y="59805"/>
                </a:lnTo>
                <a:lnTo>
                  <a:pt x="196206" y="59805"/>
                </a:lnTo>
                <a:lnTo>
                  <a:pt x="196206" y="35316"/>
                </a:lnTo>
                <a:lnTo>
                  <a:pt x="163929" y="35316"/>
                </a:lnTo>
                <a:lnTo>
                  <a:pt x="163929" y="13533"/>
                </a:lnTo>
                <a:lnTo>
                  <a:pt x="13343" y="13533"/>
                </a:lnTo>
              </a:path>
            </a:pathLst>
          </a:custGeom>
          <a:noFill/>
          <a:ln w="19050" cap="flat">
            <a:solidFill>
              <a:srgbClr val="AD583F"/>
            </a:solidFill>
            <a:prstDash val="solid"/>
            <a:miter/>
          </a:ln>
        </p:spPr>
        <p:txBody>
          <a:bodyPr rtlCol="0" anchor="ctr"/>
          <a:lstStyle/>
          <a:p>
            <a:endParaRPr lang="en-GB" dirty="0"/>
          </a:p>
        </p:txBody>
      </p:sp>
      <p:sp>
        <p:nvSpPr>
          <p:cNvPr id="320" name="Freeform 319">
            <a:extLst>
              <a:ext uri="{FF2B5EF4-FFF2-40B4-BE49-F238E27FC236}">
                <a16:creationId xmlns:a16="http://schemas.microsoft.com/office/drawing/2014/main" id="{094CE4B6-2EDB-D74C-9812-7DBC33F5C588}"/>
              </a:ext>
            </a:extLst>
          </p:cNvPr>
          <p:cNvSpPr/>
          <p:nvPr/>
        </p:nvSpPr>
        <p:spPr>
          <a:xfrm>
            <a:off x="11015961" y="183944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21" name="Freeform 320">
            <a:extLst>
              <a:ext uri="{FF2B5EF4-FFF2-40B4-BE49-F238E27FC236}">
                <a16:creationId xmlns:a16="http://schemas.microsoft.com/office/drawing/2014/main" id="{A338470C-FD8D-5B4B-A70F-99EF76E5AE3D}"/>
              </a:ext>
            </a:extLst>
          </p:cNvPr>
          <p:cNvSpPr/>
          <p:nvPr/>
        </p:nvSpPr>
        <p:spPr>
          <a:xfrm>
            <a:off x="10974280" y="1881720"/>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22" name="Freeform 321">
            <a:extLst>
              <a:ext uri="{FF2B5EF4-FFF2-40B4-BE49-F238E27FC236}">
                <a16:creationId xmlns:a16="http://schemas.microsoft.com/office/drawing/2014/main" id="{6FE7FE34-63BE-CF4D-B9F7-0F72CED7D5F3}"/>
              </a:ext>
            </a:extLst>
          </p:cNvPr>
          <p:cNvSpPr/>
          <p:nvPr/>
        </p:nvSpPr>
        <p:spPr>
          <a:xfrm>
            <a:off x="10944036"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23" name="Freeform 322">
            <a:extLst>
              <a:ext uri="{FF2B5EF4-FFF2-40B4-BE49-F238E27FC236}">
                <a16:creationId xmlns:a16="http://schemas.microsoft.com/office/drawing/2014/main" id="{65529B79-456A-434C-9510-D77795304BC5}"/>
              </a:ext>
            </a:extLst>
          </p:cNvPr>
          <p:cNvSpPr/>
          <p:nvPr/>
        </p:nvSpPr>
        <p:spPr>
          <a:xfrm>
            <a:off x="10902355" y="180644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24" name="Freeform 323">
            <a:extLst>
              <a:ext uri="{FF2B5EF4-FFF2-40B4-BE49-F238E27FC236}">
                <a16:creationId xmlns:a16="http://schemas.microsoft.com/office/drawing/2014/main" id="{73F99009-F667-9549-A42F-6BC3A0F9A46C}"/>
              </a:ext>
            </a:extLst>
          </p:cNvPr>
          <p:cNvSpPr/>
          <p:nvPr/>
        </p:nvSpPr>
        <p:spPr>
          <a:xfrm>
            <a:off x="10728514"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25" name="Freeform 324">
            <a:extLst>
              <a:ext uri="{FF2B5EF4-FFF2-40B4-BE49-F238E27FC236}">
                <a16:creationId xmlns:a16="http://schemas.microsoft.com/office/drawing/2014/main" id="{02B640C6-7FD6-1A43-B1B5-69934245F265}"/>
              </a:ext>
            </a:extLst>
          </p:cNvPr>
          <p:cNvSpPr/>
          <p:nvPr/>
        </p:nvSpPr>
        <p:spPr>
          <a:xfrm>
            <a:off x="10686832" y="180644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26" name="Freeform 325">
            <a:extLst>
              <a:ext uri="{FF2B5EF4-FFF2-40B4-BE49-F238E27FC236}">
                <a16:creationId xmlns:a16="http://schemas.microsoft.com/office/drawing/2014/main" id="{A1437116-0DD9-4942-8A10-24438172E9EA}"/>
              </a:ext>
            </a:extLst>
          </p:cNvPr>
          <p:cNvSpPr/>
          <p:nvPr/>
        </p:nvSpPr>
        <p:spPr>
          <a:xfrm>
            <a:off x="10803362"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27" name="Freeform 326">
            <a:extLst>
              <a:ext uri="{FF2B5EF4-FFF2-40B4-BE49-F238E27FC236}">
                <a16:creationId xmlns:a16="http://schemas.microsoft.com/office/drawing/2014/main" id="{BE57ACF0-9195-B94C-9092-494A624125A9}"/>
              </a:ext>
            </a:extLst>
          </p:cNvPr>
          <p:cNvSpPr/>
          <p:nvPr/>
        </p:nvSpPr>
        <p:spPr>
          <a:xfrm>
            <a:off x="10761681" y="1806448"/>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AD583F"/>
            </a:solidFill>
            <a:prstDash val="solid"/>
            <a:miter/>
          </a:ln>
        </p:spPr>
        <p:txBody>
          <a:bodyPr rtlCol="0" anchor="ctr"/>
          <a:lstStyle/>
          <a:p>
            <a:endParaRPr lang="en-GB" dirty="0"/>
          </a:p>
        </p:txBody>
      </p:sp>
      <p:sp>
        <p:nvSpPr>
          <p:cNvPr id="328" name="Freeform 327">
            <a:extLst>
              <a:ext uri="{FF2B5EF4-FFF2-40B4-BE49-F238E27FC236}">
                <a16:creationId xmlns:a16="http://schemas.microsoft.com/office/drawing/2014/main" id="{49157FB4-D6C3-1A40-A896-67BBD7F8D0ED}"/>
              </a:ext>
            </a:extLst>
          </p:cNvPr>
          <p:cNvSpPr/>
          <p:nvPr/>
        </p:nvSpPr>
        <p:spPr>
          <a:xfrm>
            <a:off x="10660400"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29" name="Freeform 328">
            <a:extLst>
              <a:ext uri="{FF2B5EF4-FFF2-40B4-BE49-F238E27FC236}">
                <a16:creationId xmlns:a16="http://schemas.microsoft.com/office/drawing/2014/main" id="{EEFB0B82-241A-0947-9563-659227F91D27}"/>
              </a:ext>
            </a:extLst>
          </p:cNvPr>
          <p:cNvSpPr/>
          <p:nvPr/>
        </p:nvSpPr>
        <p:spPr>
          <a:xfrm>
            <a:off x="10618846" y="180644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30" name="Freeform 329">
            <a:extLst>
              <a:ext uri="{FF2B5EF4-FFF2-40B4-BE49-F238E27FC236}">
                <a16:creationId xmlns:a16="http://schemas.microsoft.com/office/drawing/2014/main" id="{B68E5866-BB97-2043-9559-DF92A33F89AF}"/>
              </a:ext>
            </a:extLst>
          </p:cNvPr>
          <p:cNvSpPr/>
          <p:nvPr/>
        </p:nvSpPr>
        <p:spPr>
          <a:xfrm>
            <a:off x="10356941"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31" name="Freeform 330">
            <a:extLst>
              <a:ext uri="{FF2B5EF4-FFF2-40B4-BE49-F238E27FC236}">
                <a16:creationId xmlns:a16="http://schemas.microsoft.com/office/drawing/2014/main" id="{FF3577EC-F10B-FB48-806E-C58C3CCBA868}"/>
              </a:ext>
            </a:extLst>
          </p:cNvPr>
          <p:cNvSpPr/>
          <p:nvPr/>
        </p:nvSpPr>
        <p:spPr>
          <a:xfrm>
            <a:off x="10315260" y="180644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32" name="Freeform 331">
            <a:extLst>
              <a:ext uri="{FF2B5EF4-FFF2-40B4-BE49-F238E27FC236}">
                <a16:creationId xmlns:a16="http://schemas.microsoft.com/office/drawing/2014/main" id="{6D52CD30-FC7F-FF4F-9D15-4CF570E4AED2}"/>
              </a:ext>
            </a:extLst>
          </p:cNvPr>
          <p:cNvSpPr/>
          <p:nvPr/>
        </p:nvSpPr>
        <p:spPr>
          <a:xfrm>
            <a:off x="10148281"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33" name="Freeform 332">
            <a:extLst>
              <a:ext uri="{FF2B5EF4-FFF2-40B4-BE49-F238E27FC236}">
                <a16:creationId xmlns:a16="http://schemas.microsoft.com/office/drawing/2014/main" id="{667FF097-3F3D-A84A-AA9F-2965ACE6473A}"/>
              </a:ext>
            </a:extLst>
          </p:cNvPr>
          <p:cNvSpPr/>
          <p:nvPr/>
        </p:nvSpPr>
        <p:spPr>
          <a:xfrm>
            <a:off x="10106600" y="180644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34" name="Freeform 333">
            <a:extLst>
              <a:ext uri="{FF2B5EF4-FFF2-40B4-BE49-F238E27FC236}">
                <a16:creationId xmlns:a16="http://schemas.microsoft.com/office/drawing/2014/main" id="{9D0D4872-5BF7-3448-9ED1-27599D03DA2B}"/>
              </a:ext>
            </a:extLst>
          </p:cNvPr>
          <p:cNvSpPr/>
          <p:nvPr/>
        </p:nvSpPr>
        <p:spPr>
          <a:xfrm>
            <a:off x="9931234"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35" name="Freeform 334">
            <a:extLst>
              <a:ext uri="{FF2B5EF4-FFF2-40B4-BE49-F238E27FC236}">
                <a16:creationId xmlns:a16="http://schemas.microsoft.com/office/drawing/2014/main" id="{3877B44D-1698-4943-886F-99C189ACFAC0}"/>
              </a:ext>
            </a:extLst>
          </p:cNvPr>
          <p:cNvSpPr/>
          <p:nvPr/>
        </p:nvSpPr>
        <p:spPr>
          <a:xfrm>
            <a:off x="9889553" y="180644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36" name="Freeform 335">
            <a:extLst>
              <a:ext uri="{FF2B5EF4-FFF2-40B4-BE49-F238E27FC236}">
                <a16:creationId xmlns:a16="http://schemas.microsoft.com/office/drawing/2014/main" id="{F8EA1E85-6A5D-9543-942C-8372B1481C11}"/>
              </a:ext>
            </a:extLst>
          </p:cNvPr>
          <p:cNvSpPr/>
          <p:nvPr/>
        </p:nvSpPr>
        <p:spPr>
          <a:xfrm>
            <a:off x="9860071" y="176430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37" name="Freeform 336">
            <a:extLst>
              <a:ext uri="{FF2B5EF4-FFF2-40B4-BE49-F238E27FC236}">
                <a16:creationId xmlns:a16="http://schemas.microsoft.com/office/drawing/2014/main" id="{A61ECA0C-A8FE-D04B-9F36-F56EA4FF87C3}"/>
              </a:ext>
            </a:extLst>
          </p:cNvPr>
          <p:cNvSpPr/>
          <p:nvPr/>
        </p:nvSpPr>
        <p:spPr>
          <a:xfrm>
            <a:off x="9818390" y="180644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38" name="Freeform 337">
            <a:extLst>
              <a:ext uri="{FF2B5EF4-FFF2-40B4-BE49-F238E27FC236}">
                <a16:creationId xmlns:a16="http://schemas.microsoft.com/office/drawing/2014/main" id="{4F1A3460-32BA-3541-813F-038E2C7F769F}"/>
              </a:ext>
            </a:extLst>
          </p:cNvPr>
          <p:cNvSpPr/>
          <p:nvPr/>
        </p:nvSpPr>
        <p:spPr>
          <a:xfrm>
            <a:off x="9785223" y="171390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39" name="Freeform 338">
            <a:extLst>
              <a:ext uri="{FF2B5EF4-FFF2-40B4-BE49-F238E27FC236}">
                <a16:creationId xmlns:a16="http://schemas.microsoft.com/office/drawing/2014/main" id="{E136D646-BDDF-E04A-A6AE-CA8D3FAE75C9}"/>
              </a:ext>
            </a:extLst>
          </p:cNvPr>
          <p:cNvSpPr/>
          <p:nvPr/>
        </p:nvSpPr>
        <p:spPr>
          <a:xfrm>
            <a:off x="9743542" y="1756052"/>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40" name="Freeform 339">
            <a:extLst>
              <a:ext uri="{FF2B5EF4-FFF2-40B4-BE49-F238E27FC236}">
                <a16:creationId xmlns:a16="http://schemas.microsoft.com/office/drawing/2014/main" id="{C626109E-A8D8-9B4A-9C34-FDDBC4875F24}"/>
              </a:ext>
            </a:extLst>
          </p:cNvPr>
          <p:cNvSpPr/>
          <p:nvPr/>
        </p:nvSpPr>
        <p:spPr>
          <a:xfrm>
            <a:off x="9635272" y="171390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41" name="Freeform 340">
            <a:extLst>
              <a:ext uri="{FF2B5EF4-FFF2-40B4-BE49-F238E27FC236}">
                <a16:creationId xmlns:a16="http://schemas.microsoft.com/office/drawing/2014/main" id="{D099BDAF-13D0-5947-BB46-4294698CFBA2}"/>
              </a:ext>
            </a:extLst>
          </p:cNvPr>
          <p:cNvSpPr/>
          <p:nvPr/>
        </p:nvSpPr>
        <p:spPr>
          <a:xfrm>
            <a:off x="9593718" y="1756052"/>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42" name="Freeform 341">
            <a:extLst>
              <a:ext uri="{FF2B5EF4-FFF2-40B4-BE49-F238E27FC236}">
                <a16:creationId xmlns:a16="http://schemas.microsoft.com/office/drawing/2014/main" id="{89760891-6091-9547-B5DB-CF593DCFE467}"/>
              </a:ext>
            </a:extLst>
          </p:cNvPr>
          <p:cNvSpPr/>
          <p:nvPr/>
        </p:nvSpPr>
        <p:spPr>
          <a:xfrm>
            <a:off x="9616211" y="171390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43" name="Freeform 342">
            <a:extLst>
              <a:ext uri="{FF2B5EF4-FFF2-40B4-BE49-F238E27FC236}">
                <a16:creationId xmlns:a16="http://schemas.microsoft.com/office/drawing/2014/main" id="{FCD2CD54-5A31-F345-AFE1-D1568E3EBF32}"/>
              </a:ext>
            </a:extLst>
          </p:cNvPr>
          <p:cNvSpPr/>
          <p:nvPr/>
        </p:nvSpPr>
        <p:spPr>
          <a:xfrm>
            <a:off x="9574530" y="1756052"/>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44" name="Freeform 343">
            <a:extLst>
              <a:ext uri="{FF2B5EF4-FFF2-40B4-BE49-F238E27FC236}">
                <a16:creationId xmlns:a16="http://schemas.microsoft.com/office/drawing/2014/main" id="{7DDC8FC4-9DDD-2C42-B215-DA1F026C7996}"/>
              </a:ext>
            </a:extLst>
          </p:cNvPr>
          <p:cNvSpPr/>
          <p:nvPr/>
        </p:nvSpPr>
        <p:spPr>
          <a:xfrm>
            <a:off x="9522937" y="1659642"/>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45" name="Freeform 344">
            <a:extLst>
              <a:ext uri="{FF2B5EF4-FFF2-40B4-BE49-F238E27FC236}">
                <a16:creationId xmlns:a16="http://schemas.microsoft.com/office/drawing/2014/main" id="{BCF6A72E-D9DD-984E-AD1E-1A39497D4B85}"/>
              </a:ext>
            </a:extLst>
          </p:cNvPr>
          <p:cNvSpPr/>
          <p:nvPr/>
        </p:nvSpPr>
        <p:spPr>
          <a:xfrm>
            <a:off x="9481255" y="170178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46" name="Freeform 345">
            <a:extLst>
              <a:ext uri="{FF2B5EF4-FFF2-40B4-BE49-F238E27FC236}">
                <a16:creationId xmlns:a16="http://schemas.microsoft.com/office/drawing/2014/main" id="{1DC55D5B-F066-9B42-9DB5-169F6306A456}"/>
              </a:ext>
            </a:extLst>
          </p:cNvPr>
          <p:cNvSpPr/>
          <p:nvPr/>
        </p:nvSpPr>
        <p:spPr>
          <a:xfrm>
            <a:off x="9567286" y="1659642"/>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47" name="Freeform 346">
            <a:extLst>
              <a:ext uri="{FF2B5EF4-FFF2-40B4-BE49-F238E27FC236}">
                <a16:creationId xmlns:a16="http://schemas.microsoft.com/office/drawing/2014/main" id="{37A43DD3-72B5-2E44-BA66-A7E41817AE58}"/>
              </a:ext>
            </a:extLst>
          </p:cNvPr>
          <p:cNvSpPr/>
          <p:nvPr/>
        </p:nvSpPr>
        <p:spPr>
          <a:xfrm>
            <a:off x="9525605" y="170178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48" name="Freeform 347">
            <a:extLst>
              <a:ext uri="{FF2B5EF4-FFF2-40B4-BE49-F238E27FC236}">
                <a16:creationId xmlns:a16="http://schemas.microsoft.com/office/drawing/2014/main" id="{6BEB1EAF-C838-0441-BBE1-3A222326A477}"/>
              </a:ext>
            </a:extLst>
          </p:cNvPr>
          <p:cNvSpPr/>
          <p:nvPr/>
        </p:nvSpPr>
        <p:spPr>
          <a:xfrm>
            <a:off x="9512262" y="1659642"/>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49" name="Freeform 348">
            <a:extLst>
              <a:ext uri="{FF2B5EF4-FFF2-40B4-BE49-F238E27FC236}">
                <a16:creationId xmlns:a16="http://schemas.microsoft.com/office/drawing/2014/main" id="{42A424DF-CB40-BC43-80B3-5D1CE5EBE1D6}"/>
              </a:ext>
            </a:extLst>
          </p:cNvPr>
          <p:cNvSpPr/>
          <p:nvPr/>
        </p:nvSpPr>
        <p:spPr>
          <a:xfrm>
            <a:off x="9470581" y="170178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50" name="Freeform 349">
            <a:extLst>
              <a:ext uri="{FF2B5EF4-FFF2-40B4-BE49-F238E27FC236}">
                <a16:creationId xmlns:a16="http://schemas.microsoft.com/office/drawing/2014/main" id="{006087CF-F79A-E74B-A879-6AAE71264F3B}"/>
              </a:ext>
            </a:extLst>
          </p:cNvPr>
          <p:cNvSpPr/>
          <p:nvPr/>
        </p:nvSpPr>
        <p:spPr>
          <a:xfrm>
            <a:off x="9434237" y="1659642"/>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51" name="Freeform 350">
            <a:extLst>
              <a:ext uri="{FF2B5EF4-FFF2-40B4-BE49-F238E27FC236}">
                <a16:creationId xmlns:a16="http://schemas.microsoft.com/office/drawing/2014/main" id="{6CDBA112-65BF-7643-9FFF-930A19034342}"/>
              </a:ext>
            </a:extLst>
          </p:cNvPr>
          <p:cNvSpPr/>
          <p:nvPr/>
        </p:nvSpPr>
        <p:spPr>
          <a:xfrm>
            <a:off x="9392683" y="1701789"/>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52" name="Freeform 351">
            <a:extLst>
              <a:ext uri="{FF2B5EF4-FFF2-40B4-BE49-F238E27FC236}">
                <a16:creationId xmlns:a16="http://schemas.microsoft.com/office/drawing/2014/main" id="{21AD1901-0B03-154E-988E-9B0821DDA325}"/>
              </a:ext>
            </a:extLst>
          </p:cNvPr>
          <p:cNvSpPr/>
          <p:nvPr/>
        </p:nvSpPr>
        <p:spPr>
          <a:xfrm>
            <a:off x="9275264" y="161002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53" name="Freeform 352">
            <a:extLst>
              <a:ext uri="{FF2B5EF4-FFF2-40B4-BE49-F238E27FC236}">
                <a16:creationId xmlns:a16="http://schemas.microsoft.com/office/drawing/2014/main" id="{7C44F311-DD37-6047-B7D8-F91043C4DAF7}"/>
              </a:ext>
            </a:extLst>
          </p:cNvPr>
          <p:cNvSpPr/>
          <p:nvPr/>
        </p:nvSpPr>
        <p:spPr>
          <a:xfrm>
            <a:off x="9233583" y="1652167"/>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54" name="Freeform 353">
            <a:extLst>
              <a:ext uri="{FF2B5EF4-FFF2-40B4-BE49-F238E27FC236}">
                <a16:creationId xmlns:a16="http://schemas.microsoft.com/office/drawing/2014/main" id="{097C3FEF-D3E7-D243-95AB-037F7EE59EDC}"/>
              </a:ext>
            </a:extLst>
          </p:cNvPr>
          <p:cNvSpPr/>
          <p:nvPr/>
        </p:nvSpPr>
        <p:spPr>
          <a:xfrm>
            <a:off x="9146916" y="161002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55" name="Freeform 354">
            <a:extLst>
              <a:ext uri="{FF2B5EF4-FFF2-40B4-BE49-F238E27FC236}">
                <a16:creationId xmlns:a16="http://schemas.microsoft.com/office/drawing/2014/main" id="{7785CA30-85DD-6C4F-B79B-285B796111DD}"/>
              </a:ext>
            </a:extLst>
          </p:cNvPr>
          <p:cNvSpPr/>
          <p:nvPr/>
        </p:nvSpPr>
        <p:spPr>
          <a:xfrm>
            <a:off x="9105235" y="1652167"/>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56" name="Freeform 355">
            <a:extLst>
              <a:ext uri="{FF2B5EF4-FFF2-40B4-BE49-F238E27FC236}">
                <a16:creationId xmlns:a16="http://schemas.microsoft.com/office/drawing/2014/main" id="{17A360D8-22CF-CF4B-A668-C684438C67C6}"/>
              </a:ext>
            </a:extLst>
          </p:cNvPr>
          <p:cNvSpPr/>
          <p:nvPr/>
        </p:nvSpPr>
        <p:spPr>
          <a:xfrm>
            <a:off x="9133065" y="161002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57" name="Freeform 356">
            <a:extLst>
              <a:ext uri="{FF2B5EF4-FFF2-40B4-BE49-F238E27FC236}">
                <a16:creationId xmlns:a16="http://schemas.microsoft.com/office/drawing/2014/main" id="{02370C96-8968-CD4E-81F8-628E93DED29B}"/>
              </a:ext>
            </a:extLst>
          </p:cNvPr>
          <p:cNvSpPr/>
          <p:nvPr/>
        </p:nvSpPr>
        <p:spPr>
          <a:xfrm>
            <a:off x="9091384" y="1652167"/>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58" name="Freeform 357">
            <a:extLst>
              <a:ext uri="{FF2B5EF4-FFF2-40B4-BE49-F238E27FC236}">
                <a16:creationId xmlns:a16="http://schemas.microsoft.com/office/drawing/2014/main" id="{97EF2D00-12D6-5B47-BF04-F3507A8A5CBA}"/>
              </a:ext>
            </a:extLst>
          </p:cNvPr>
          <p:cNvSpPr/>
          <p:nvPr/>
        </p:nvSpPr>
        <p:spPr>
          <a:xfrm>
            <a:off x="9029879" y="161002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59" name="Freeform 358">
            <a:extLst>
              <a:ext uri="{FF2B5EF4-FFF2-40B4-BE49-F238E27FC236}">
                <a16:creationId xmlns:a16="http://schemas.microsoft.com/office/drawing/2014/main" id="{064EB2E2-3883-1B40-AB78-185119001324}"/>
              </a:ext>
            </a:extLst>
          </p:cNvPr>
          <p:cNvSpPr/>
          <p:nvPr/>
        </p:nvSpPr>
        <p:spPr>
          <a:xfrm>
            <a:off x="8988198" y="1652167"/>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60" name="Freeform 359">
            <a:extLst>
              <a:ext uri="{FF2B5EF4-FFF2-40B4-BE49-F238E27FC236}">
                <a16:creationId xmlns:a16="http://schemas.microsoft.com/office/drawing/2014/main" id="{C475C397-5132-1D47-9E52-DE80FC4132EA}"/>
              </a:ext>
            </a:extLst>
          </p:cNvPr>
          <p:cNvSpPr/>
          <p:nvPr/>
        </p:nvSpPr>
        <p:spPr>
          <a:xfrm>
            <a:off x="8809782" y="161002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61" name="Freeform 360">
            <a:extLst>
              <a:ext uri="{FF2B5EF4-FFF2-40B4-BE49-F238E27FC236}">
                <a16:creationId xmlns:a16="http://schemas.microsoft.com/office/drawing/2014/main" id="{D251E9B2-7A89-084A-848E-C7866600F145}"/>
              </a:ext>
            </a:extLst>
          </p:cNvPr>
          <p:cNvSpPr/>
          <p:nvPr/>
        </p:nvSpPr>
        <p:spPr>
          <a:xfrm>
            <a:off x="8768101" y="1652167"/>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62" name="Freeform 361">
            <a:extLst>
              <a:ext uri="{FF2B5EF4-FFF2-40B4-BE49-F238E27FC236}">
                <a16:creationId xmlns:a16="http://schemas.microsoft.com/office/drawing/2014/main" id="{79B7443F-73A1-B647-8E27-563D7AC1F8F7}"/>
              </a:ext>
            </a:extLst>
          </p:cNvPr>
          <p:cNvSpPr/>
          <p:nvPr/>
        </p:nvSpPr>
        <p:spPr>
          <a:xfrm>
            <a:off x="8770769" y="161002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63" name="Freeform 362">
            <a:extLst>
              <a:ext uri="{FF2B5EF4-FFF2-40B4-BE49-F238E27FC236}">
                <a16:creationId xmlns:a16="http://schemas.microsoft.com/office/drawing/2014/main" id="{50AFFBF6-C291-CD44-860B-D6B16E083A73}"/>
              </a:ext>
            </a:extLst>
          </p:cNvPr>
          <p:cNvSpPr/>
          <p:nvPr/>
        </p:nvSpPr>
        <p:spPr>
          <a:xfrm>
            <a:off x="8729088" y="1652167"/>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64" name="Freeform 363">
            <a:extLst>
              <a:ext uri="{FF2B5EF4-FFF2-40B4-BE49-F238E27FC236}">
                <a16:creationId xmlns:a16="http://schemas.microsoft.com/office/drawing/2014/main" id="{63B45CC3-FB84-634C-9823-3FB9CD566570}"/>
              </a:ext>
            </a:extLst>
          </p:cNvPr>
          <p:cNvSpPr/>
          <p:nvPr/>
        </p:nvSpPr>
        <p:spPr>
          <a:xfrm>
            <a:off x="8698844"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65" name="Freeform 364">
            <a:extLst>
              <a:ext uri="{FF2B5EF4-FFF2-40B4-BE49-F238E27FC236}">
                <a16:creationId xmlns:a16="http://schemas.microsoft.com/office/drawing/2014/main" id="{6C3281C4-D581-554D-96C4-201CA496DBF7}"/>
              </a:ext>
            </a:extLst>
          </p:cNvPr>
          <p:cNvSpPr/>
          <p:nvPr/>
        </p:nvSpPr>
        <p:spPr>
          <a:xfrm>
            <a:off x="8657290" y="161195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66" name="Freeform 365">
            <a:extLst>
              <a:ext uri="{FF2B5EF4-FFF2-40B4-BE49-F238E27FC236}">
                <a16:creationId xmlns:a16="http://schemas.microsoft.com/office/drawing/2014/main" id="{0C1A9AF2-DDC7-B44F-AA1A-8BD206F2345F}"/>
              </a:ext>
            </a:extLst>
          </p:cNvPr>
          <p:cNvSpPr/>
          <p:nvPr/>
        </p:nvSpPr>
        <p:spPr>
          <a:xfrm>
            <a:off x="8193587"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367" name="Freeform 366">
            <a:extLst>
              <a:ext uri="{FF2B5EF4-FFF2-40B4-BE49-F238E27FC236}">
                <a16:creationId xmlns:a16="http://schemas.microsoft.com/office/drawing/2014/main" id="{86B47CB7-1484-F64F-8DA4-DC6C96237319}"/>
              </a:ext>
            </a:extLst>
          </p:cNvPr>
          <p:cNvSpPr/>
          <p:nvPr/>
        </p:nvSpPr>
        <p:spPr>
          <a:xfrm>
            <a:off x="8151906" y="161195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68" name="Freeform 367">
            <a:extLst>
              <a:ext uri="{FF2B5EF4-FFF2-40B4-BE49-F238E27FC236}">
                <a16:creationId xmlns:a16="http://schemas.microsoft.com/office/drawing/2014/main" id="{B7A5C324-95AE-B748-B7E5-5212E316E0A3}"/>
              </a:ext>
            </a:extLst>
          </p:cNvPr>
          <p:cNvSpPr/>
          <p:nvPr/>
        </p:nvSpPr>
        <p:spPr>
          <a:xfrm>
            <a:off x="8135513" y="149517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69" name="Freeform 368">
            <a:extLst>
              <a:ext uri="{FF2B5EF4-FFF2-40B4-BE49-F238E27FC236}">
                <a16:creationId xmlns:a16="http://schemas.microsoft.com/office/drawing/2014/main" id="{F2FA8CB9-E22E-F64C-9144-8C9838BB67F7}"/>
              </a:ext>
            </a:extLst>
          </p:cNvPr>
          <p:cNvSpPr/>
          <p:nvPr/>
        </p:nvSpPr>
        <p:spPr>
          <a:xfrm>
            <a:off x="8093831" y="1537455"/>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70" name="Freeform 369">
            <a:extLst>
              <a:ext uri="{FF2B5EF4-FFF2-40B4-BE49-F238E27FC236}">
                <a16:creationId xmlns:a16="http://schemas.microsoft.com/office/drawing/2014/main" id="{803034EB-33A4-C543-A53D-C5E8DF6D0AFF}"/>
              </a:ext>
            </a:extLst>
          </p:cNvPr>
          <p:cNvSpPr/>
          <p:nvPr/>
        </p:nvSpPr>
        <p:spPr>
          <a:xfrm>
            <a:off x="8121788" y="149517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71" name="Freeform 370">
            <a:extLst>
              <a:ext uri="{FF2B5EF4-FFF2-40B4-BE49-F238E27FC236}">
                <a16:creationId xmlns:a16="http://schemas.microsoft.com/office/drawing/2014/main" id="{4D74ED54-0322-934A-A3B3-23475E59516B}"/>
              </a:ext>
            </a:extLst>
          </p:cNvPr>
          <p:cNvSpPr/>
          <p:nvPr/>
        </p:nvSpPr>
        <p:spPr>
          <a:xfrm>
            <a:off x="8080107" y="1537455"/>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72" name="Freeform 371">
            <a:extLst>
              <a:ext uri="{FF2B5EF4-FFF2-40B4-BE49-F238E27FC236}">
                <a16:creationId xmlns:a16="http://schemas.microsoft.com/office/drawing/2014/main" id="{6EB0CED1-15C5-F546-BB41-64F4A98D02CD}"/>
              </a:ext>
            </a:extLst>
          </p:cNvPr>
          <p:cNvSpPr/>
          <p:nvPr/>
        </p:nvSpPr>
        <p:spPr>
          <a:xfrm>
            <a:off x="8114799" y="149517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73" name="Freeform 372">
            <a:extLst>
              <a:ext uri="{FF2B5EF4-FFF2-40B4-BE49-F238E27FC236}">
                <a16:creationId xmlns:a16="http://schemas.microsoft.com/office/drawing/2014/main" id="{F7263D7F-367E-B649-86EC-74C2F747C162}"/>
              </a:ext>
            </a:extLst>
          </p:cNvPr>
          <p:cNvSpPr/>
          <p:nvPr/>
        </p:nvSpPr>
        <p:spPr>
          <a:xfrm>
            <a:off x="8073245" y="1537455"/>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74" name="Freeform 373">
            <a:extLst>
              <a:ext uri="{FF2B5EF4-FFF2-40B4-BE49-F238E27FC236}">
                <a16:creationId xmlns:a16="http://schemas.microsoft.com/office/drawing/2014/main" id="{A6BF357B-7706-4841-885B-1EBA98ED7BCE}"/>
              </a:ext>
            </a:extLst>
          </p:cNvPr>
          <p:cNvSpPr/>
          <p:nvPr/>
        </p:nvSpPr>
        <p:spPr>
          <a:xfrm>
            <a:off x="8043763" y="149517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75" name="Freeform 374">
            <a:extLst>
              <a:ext uri="{FF2B5EF4-FFF2-40B4-BE49-F238E27FC236}">
                <a16:creationId xmlns:a16="http://schemas.microsoft.com/office/drawing/2014/main" id="{0D292352-7746-CC49-AC1A-E21888DC5C82}"/>
              </a:ext>
            </a:extLst>
          </p:cNvPr>
          <p:cNvSpPr/>
          <p:nvPr/>
        </p:nvSpPr>
        <p:spPr>
          <a:xfrm>
            <a:off x="8002082" y="1537455"/>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76" name="Freeform 375">
            <a:extLst>
              <a:ext uri="{FF2B5EF4-FFF2-40B4-BE49-F238E27FC236}">
                <a16:creationId xmlns:a16="http://schemas.microsoft.com/office/drawing/2014/main" id="{117F186D-E853-764F-B167-0C65B1C46798}"/>
              </a:ext>
            </a:extLst>
          </p:cNvPr>
          <p:cNvSpPr/>
          <p:nvPr/>
        </p:nvSpPr>
        <p:spPr>
          <a:xfrm>
            <a:off x="7970440" y="149517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77" name="Freeform 376">
            <a:extLst>
              <a:ext uri="{FF2B5EF4-FFF2-40B4-BE49-F238E27FC236}">
                <a16:creationId xmlns:a16="http://schemas.microsoft.com/office/drawing/2014/main" id="{1D60BE21-5E5D-0A43-82C7-C8ACEC478575}"/>
              </a:ext>
            </a:extLst>
          </p:cNvPr>
          <p:cNvSpPr/>
          <p:nvPr/>
        </p:nvSpPr>
        <p:spPr>
          <a:xfrm>
            <a:off x="7928759" y="1537455"/>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378" name="Freeform 377">
            <a:extLst>
              <a:ext uri="{FF2B5EF4-FFF2-40B4-BE49-F238E27FC236}">
                <a16:creationId xmlns:a16="http://schemas.microsoft.com/office/drawing/2014/main" id="{11BE6C23-4FCE-084A-B30F-6868B9DCA938}"/>
              </a:ext>
            </a:extLst>
          </p:cNvPr>
          <p:cNvSpPr/>
          <p:nvPr/>
        </p:nvSpPr>
        <p:spPr>
          <a:xfrm>
            <a:off x="7900039" y="1457930"/>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79" name="Freeform 378">
            <a:extLst>
              <a:ext uri="{FF2B5EF4-FFF2-40B4-BE49-F238E27FC236}">
                <a16:creationId xmlns:a16="http://schemas.microsoft.com/office/drawing/2014/main" id="{7A1BA588-01B4-7E41-9995-7D22F00B703D}"/>
              </a:ext>
            </a:extLst>
          </p:cNvPr>
          <p:cNvSpPr/>
          <p:nvPr/>
        </p:nvSpPr>
        <p:spPr>
          <a:xfrm>
            <a:off x="7858358" y="1500206"/>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80" name="Freeform 379">
            <a:extLst>
              <a:ext uri="{FF2B5EF4-FFF2-40B4-BE49-F238E27FC236}">
                <a16:creationId xmlns:a16="http://schemas.microsoft.com/office/drawing/2014/main" id="{179C0A56-0892-CF48-8F4E-F46DEF16B0ED}"/>
              </a:ext>
            </a:extLst>
          </p:cNvPr>
          <p:cNvSpPr/>
          <p:nvPr/>
        </p:nvSpPr>
        <p:spPr>
          <a:xfrm>
            <a:off x="7890127" y="1457930"/>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81" name="Freeform 380">
            <a:extLst>
              <a:ext uri="{FF2B5EF4-FFF2-40B4-BE49-F238E27FC236}">
                <a16:creationId xmlns:a16="http://schemas.microsoft.com/office/drawing/2014/main" id="{21C2D0F0-BA9C-674F-BDA7-0A9B81439C74}"/>
              </a:ext>
            </a:extLst>
          </p:cNvPr>
          <p:cNvSpPr/>
          <p:nvPr/>
        </p:nvSpPr>
        <p:spPr>
          <a:xfrm>
            <a:off x="7848446" y="1500206"/>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82" name="Freeform 381">
            <a:extLst>
              <a:ext uri="{FF2B5EF4-FFF2-40B4-BE49-F238E27FC236}">
                <a16:creationId xmlns:a16="http://schemas.microsoft.com/office/drawing/2014/main" id="{EF9ED4D8-F6E5-834A-AFA2-06843E1A6A41}"/>
              </a:ext>
            </a:extLst>
          </p:cNvPr>
          <p:cNvSpPr/>
          <p:nvPr/>
        </p:nvSpPr>
        <p:spPr>
          <a:xfrm>
            <a:off x="7683755" y="1430863"/>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83" name="Freeform 382">
            <a:extLst>
              <a:ext uri="{FF2B5EF4-FFF2-40B4-BE49-F238E27FC236}">
                <a16:creationId xmlns:a16="http://schemas.microsoft.com/office/drawing/2014/main" id="{26814B2A-54FE-0545-9C4B-14F39065DF60}"/>
              </a:ext>
            </a:extLst>
          </p:cNvPr>
          <p:cNvSpPr/>
          <p:nvPr/>
        </p:nvSpPr>
        <p:spPr>
          <a:xfrm>
            <a:off x="7642074" y="147313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84" name="Freeform 383">
            <a:extLst>
              <a:ext uri="{FF2B5EF4-FFF2-40B4-BE49-F238E27FC236}">
                <a16:creationId xmlns:a16="http://schemas.microsoft.com/office/drawing/2014/main" id="{683E3F1B-E1BD-6D49-B4B0-D7D67FBD6FE6}"/>
              </a:ext>
            </a:extLst>
          </p:cNvPr>
          <p:cNvSpPr/>
          <p:nvPr/>
        </p:nvSpPr>
        <p:spPr>
          <a:xfrm>
            <a:off x="7601917"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85" name="Freeform 384">
            <a:extLst>
              <a:ext uri="{FF2B5EF4-FFF2-40B4-BE49-F238E27FC236}">
                <a16:creationId xmlns:a16="http://schemas.microsoft.com/office/drawing/2014/main" id="{96D677D9-A9EF-494C-B6EB-4A52830D382B}"/>
              </a:ext>
            </a:extLst>
          </p:cNvPr>
          <p:cNvSpPr/>
          <p:nvPr/>
        </p:nvSpPr>
        <p:spPr>
          <a:xfrm>
            <a:off x="7560236"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86" name="Freeform 385">
            <a:extLst>
              <a:ext uri="{FF2B5EF4-FFF2-40B4-BE49-F238E27FC236}">
                <a16:creationId xmlns:a16="http://schemas.microsoft.com/office/drawing/2014/main" id="{A90FE26C-19BD-684E-8BCD-F6694155004C}"/>
              </a:ext>
            </a:extLst>
          </p:cNvPr>
          <p:cNvSpPr/>
          <p:nvPr/>
        </p:nvSpPr>
        <p:spPr>
          <a:xfrm>
            <a:off x="7593530"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87" name="Freeform 386">
            <a:extLst>
              <a:ext uri="{FF2B5EF4-FFF2-40B4-BE49-F238E27FC236}">
                <a16:creationId xmlns:a16="http://schemas.microsoft.com/office/drawing/2014/main" id="{F3D9F96C-D82D-8342-A94A-9E0D5A67BE11}"/>
              </a:ext>
            </a:extLst>
          </p:cNvPr>
          <p:cNvSpPr/>
          <p:nvPr/>
        </p:nvSpPr>
        <p:spPr>
          <a:xfrm>
            <a:off x="7551849"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88" name="Freeform 387">
            <a:extLst>
              <a:ext uri="{FF2B5EF4-FFF2-40B4-BE49-F238E27FC236}">
                <a16:creationId xmlns:a16="http://schemas.microsoft.com/office/drawing/2014/main" id="{4F8AE256-D123-4747-8ECF-4C67B66948EC}"/>
              </a:ext>
            </a:extLst>
          </p:cNvPr>
          <p:cNvSpPr/>
          <p:nvPr/>
        </p:nvSpPr>
        <p:spPr>
          <a:xfrm>
            <a:off x="7584381"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89" name="Freeform 388">
            <a:extLst>
              <a:ext uri="{FF2B5EF4-FFF2-40B4-BE49-F238E27FC236}">
                <a16:creationId xmlns:a16="http://schemas.microsoft.com/office/drawing/2014/main" id="{34FC66FD-2A49-364C-80DE-CFA499F810B6}"/>
              </a:ext>
            </a:extLst>
          </p:cNvPr>
          <p:cNvSpPr/>
          <p:nvPr/>
        </p:nvSpPr>
        <p:spPr>
          <a:xfrm>
            <a:off x="7542700"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90" name="Freeform 389">
            <a:extLst>
              <a:ext uri="{FF2B5EF4-FFF2-40B4-BE49-F238E27FC236}">
                <a16:creationId xmlns:a16="http://schemas.microsoft.com/office/drawing/2014/main" id="{4FF971B3-5478-E343-9341-6D452D2A6B5D}"/>
              </a:ext>
            </a:extLst>
          </p:cNvPr>
          <p:cNvSpPr/>
          <p:nvPr/>
        </p:nvSpPr>
        <p:spPr>
          <a:xfrm>
            <a:off x="7537744"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91" name="Freeform 390">
            <a:extLst>
              <a:ext uri="{FF2B5EF4-FFF2-40B4-BE49-F238E27FC236}">
                <a16:creationId xmlns:a16="http://schemas.microsoft.com/office/drawing/2014/main" id="{0687E72D-DDD5-B641-9202-B262B10EF86E}"/>
              </a:ext>
            </a:extLst>
          </p:cNvPr>
          <p:cNvSpPr/>
          <p:nvPr/>
        </p:nvSpPr>
        <p:spPr>
          <a:xfrm>
            <a:off x="7496062"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92" name="Freeform 391">
            <a:extLst>
              <a:ext uri="{FF2B5EF4-FFF2-40B4-BE49-F238E27FC236}">
                <a16:creationId xmlns:a16="http://schemas.microsoft.com/office/drawing/2014/main" id="{010F97DE-34EB-974C-861C-C37D12FBB400}"/>
              </a:ext>
            </a:extLst>
          </p:cNvPr>
          <p:cNvSpPr/>
          <p:nvPr/>
        </p:nvSpPr>
        <p:spPr>
          <a:xfrm>
            <a:off x="7468868"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93" name="Freeform 392">
            <a:extLst>
              <a:ext uri="{FF2B5EF4-FFF2-40B4-BE49-F238E27FC236}">
                <a16:creationId xmlns:a16="http://schemas.microsoft.com/office/drawing/2014/main" id="{122BB960-FAA1-C842-8842-83B1FFE6C3DE}"/>
              </a:ext>
            </a:extLst>
          </p:cNvPr>
          <p:cNvSpPr/>
          <p:nvPr/>
        </p:nvSpPr>
        <p:spPr>
          <a:xfrm>
            <a:off x="7427187"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94" name="Freeform 393">
            <a:extLst>
              <a:ext uri="{FF2B5EF4-FFF2-40B4-BE49-F238E27FC236}">
                <a16:creationId xmlns:a16="http://schemas.microsoft.com/office/drawing/2014/main" id="{070D492E-FCF6-7C4C-8AA4-28C30EB989BD}"/>
              </a:ext>
            </a:extLst>
          </p:cNvPr>
          <p:cNvSpPr/>
          <p:nvPr/>
        </p:nvSpPr>
        <p:spPr>
          <a:xfrm>
            <a:off x="7461243"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95" name="Freeform 394">
            <a:extLst>
              <a:ext uri="{FF2B5EF4-FFF2-40B4-BE49-F238E27FC236}">
                <a16:creationId xmlns:a16="http://schemas.microsoft.com/office/drawing/2014/main" id="{79D3D6F2-5D3F-F84E-9EE4-FE8CF50A1FE4}"/>
              </a:ext>
            </a:extLst>
          </p:cNvPr>
          <p:cNvSpPr/>
          <p:nvPr/>
        </p:nvSpPr>
        <p:spPr>
          <a:xfrm>
            <a:off x="7419562"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96" name="Freeform 395">
            <a:extLst>
              <a:ext uri="{FF2B5EF4-FFF2-40B4-BE49-F238E27FC236}">
                <a16:creationId xmlns:a16="http://schemas.microsoft.com/office/drawing/2014/main" id="{FEF442B7-27B3-A148-80F2-BE31C59318E5}"/>
              </a:ext>
            </a:extLst>
          </p:cNvPr>
          <p:cNvSpPr/>
          <p:nvPr/>
        </p:nvSpPr>
        <p:spPr>
          <a:xfrm>
            <a:off x="7419181"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97" name="Freeform 396">
            <a:extLst>
              <a:ext uri="{FF2B5EF4-FFF2-40B4-BE49-F238E27FC236}">
                <a16:creationId xmlns:a16="http://schemas.microsoft.com/office/drawing/2014/main" id="{DF2280C4-31A2-AD43-AA20-0932EFA6A0BF}"/>
              </a:ext>
            </a:extLst>
          </p:cNvPr>
          <p:cNvSpPr/>
          <p:nvPr/>
        </p:nvSpPr>
        <p:spPr>
          <a:xfrm>
            <a:off x="7377500"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398" name="Freeform 397">
            <a:extLst>
              <a:ext uri="{FF2B5EF4-FFF2-40B4-BE49-F238E27FC236}">
                <a16:creationId xmlns:a16="http://schemas.microsoft.com/office/drawing/2014/main" id="{78C4885C-CFFC-BB40-B7C6-8630D04FC45A}"/>
              </a:ext>
            </a:extLst>
          </p:cNvPr>
          <p:cNvSpPr/>
          <p:nvPr/>
        </p:nvSpPr>
        <p:spPr>
          <a:xfrm>
            <a:off x="7394020"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399" name="Freeform 398">
            <a:extLst>
              <a:ext uri="{FF2B5EF4-FFF2-40B4-BE49-F238E27FC236}">
                <a16:creationId xmlns:a16="http://schemas.microsoft.com/office/drawing/2014/main" id="{7B71A438-3CEE-8544-BF21-A407C2D79D4C}"/>
              </a:ext>
            </a:extLst>
          </p:cNvPr>
          <p:cNvSpPr/>
          <p:nvPr/>
        </p:nvSpPr>
        <p:spPr>
          <a:xfrm>
            <a:off x="7352339"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00" name="Freeform 399">
            <a:extLst>
              <a:ext uri="{FF2B5EF4-FFF2-40B4-BE49-F238E27FC236}">
                <a16:creationId xmlns:a16="http://schemas.microsoft.com/office/drawing/2014/main" id="{77DF0DDF-A956-4540-BFFA-DADACB50DA4C}"/>
              </a:ext>
            </a:extLst>
          </p:cNvPr>
          <p:cNvSpPr/>
          <p:nvPr/>
        </p:nvSpPr>
        <p:spPr>
          <a:xfrm>
            <a:off x="7367969" y="139361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401" name="Freeform 400">
            <a:extLst>
              <a:ext uri="{FF2B5EF4-FFF2-40B4-BE49-F238E27FC236}">
                <a16:creationId xmlns:a16="http://schemas.microsoft.com/office/drawing/2014/main" id="{509CA53E-7D10-EA41-BECE-4F23874F91A5}"/>
              </a:ext>
            </a:extLst>
          </p:cNvPr>
          <p:cNvSpPr/>
          <p:nvPr/>
        </p:nvSpPr>
        <p:spPr>
          <a:xfrm>
            <a:off x="7326288" y="143589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02" name="Freeform 401">
            <a:extLst>
              <a:ext uri="{FF2B5EF4-FFF2-40B4-BE49-F238E27FC236}">
                <a16:creationId xmlns:a16="http://schemas.microsoft.com/office/drawing/2014/main" id="{396033B5-1B6B-EC4D-B967-9B5F8586216E}"/>
              </a:ext>
            </a:extLst>
          </p:cNvPr>
          <p:cNvSpPr/>
          <p:nvPr/>
        </p:nvSpPr>
        <p:spPr>
          <a:xfrm>
            <a:off x="7241909" y="136500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03" name="Freeform 402">
            <a:extLst>
              <a:ext uri="{FF2B5EF4-FFF2-40B4-BE49-F238E27FC236}">
                <a16:creationId xmlns:a16="http://schemas.microsoft.com/office/drawing/2014/main" id="{B68EC665-C272-5B45-A2E7-141594726CD4}"/>
              </a:ext>
            </a:extLst>
          </p:cNvPr>
          <p:cNvSpPr/>
          <p:nvPr/>
        </p:nvSpPr>
        <p:spPr>
          <a:xfrm>
            <a:off x="7200228" y="1407147"/>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04" name="Freeform 403">
            <a:extLst>
              <a:ext uri="{FF2B5EF4-FFF2-40B4-BE49-F238E27FC236}">
                <a16:creationId xmlns:a16="http://schemas.microsoft.com/office/drawing/2014/main" id="{4B903FF0-C2BC-7C4F-B575-46B26853E758}"/>
              </a:ext>
            </a:extLst>
          </p:cNvPr>
          <p:cNvSpPr/>
          <p:nvPr/>
        </p:nvSpPr>
        <p:spPr>
          <a:xfrm>
            <a:off x="7251821" y="1365773"/>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05" name="Freeform 404">
            <a:extLst>
              <a:ext uri="{FF2B5EF4-FFF2-40B4-BE49-F238E27FC236}">
                <a16:creationId xmlns:a16="http://schemas.microsoft.com/office/drawing/2014/main" id="{CD719550-3D97-8C4D-9D30-45D138961797}"/>
              </a:ext>
            </a:extLst>
          </p:cNvPr>
          <p:cNvSpPr/>
          <p:nvPr/>
        </p:nvSpPr>
        <p:spPr>
          <a:xfrm>
            <a:off x="7210140" y="1407920"/>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06" name="Freeform 405">
            <a:extLst>
              <a:ext uri="{FF2B5EF4-FFF2-40B4-BE49-F238E27FC236}">
                <a16:creationId xmlns:a16="http://schemas.microsoft.com/office/drawing/2014/main" id="{23FA2BD6-B627-444E-AF2D-57227FC57ECC}"/>
              </a:ext>
            </a:extLst>
          </p:cNvPr>
          <p:cNvSpPr/>
          <p:nvPr/>
        </p:nvSpPr>
        <p:spPr>
          <a:xfrm>
            <a:off x="7169221" y="129746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407" name="Freeform 406">
            <a:extLst>
              <a:ext uri="{FF2B5EF4-FFF2-40B4-BE49-F238E27FC236}">
                <a16:creationId xmlns:a16="http://schemas.microsoft.com/office/drawing/2014/main" id="{1BF48707-68CE-6447-B7DB-5CA942D910FD}"/>
              </a:ext>
            </a:extLst>
          </p:cNvPr>
          <p:cNvSpPr/>
          <p:nvPr/>
        </p:nvSpPr>
        <p:spPr>
          <a:xfrm>
            <a:off x="7127540" y="133973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08" name="Freeform 407">
            <a:extLst>
              <a:ext uri="{FF2B5EF4-FFF2-40B4-BE49-F238E27FC236}">
                <a16:creationId xmlns:a16="http://schemas.microsoft.com/office/drawing/2014/main" id="{BAE8BFC9-F085-CF48-88A5-F504DFC3C416}"/>
              </a:ext>
            </a:extLst>
          </p:cNvPr>
          <p:cNvSpPr/>
          <p:nvPr/>
        </p:nvSpPr>
        <p:spPr>
          <a:xfrm>
            <a:off x="7137960" y="129746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409" name="Freeform 408">
            <a:extLst>
              <a:ext uri="{FF2B5EF4-FFF2-40B4-BE49-F238E27FC236}">
                <a16:creationId xmlns:a16="http://schemas.microsoft.com/office/drawing/2014/main" id="{B8303499-6D8B-1141-AE14-934C50BD68D7}"/>
              </a:ext>
            </a:extLst>
          </p:cNvPr>
          <p:cNvSpPr/>
          <p:nvPr/>
        </p:nvSpPr>
        <p:spPr>
          <a:xfrm>
            <a:off x="7096279" y="133973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410" name="Freeform 409">
            <a:extLst>
              <a:ext uri="{FF2B5EF4-FFF2-40B4-BE49-F238E27FC236}">
                <a16:creationId xmlns:a16="http://schemas.microsoft.com/office/drawing/2014/main" id="{AA01C181-2AFB-3D41-AB6E-ACE112E552F6}"/>
              </a:ext>
            </a:extLst>
          </p:cNvPr>
          <p:cNvSpPr/>
          <p:nvPr/>
        </p:nvSpPr>
        <p:spPr>
          <a:xfrm>
            <a:off x="7099710" y="129746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411" name="Freeform 410">
            <a:extLst>
              <a:ext uri="{FF2B5EF4-FFF2-40B4-BE49-F238E27FC236}">
                <a16:creationId xmlns:a16="http://schemas.microsoft.com/office/drawing/2014/main" id="{5D45B3A9-3E6D-484E-91A8-9C1C015FC937}"/>
              </a:ext>
            </a:extLst>
          </p:cNvPr>
          <p:cNvSpPr/>
          <p:nvPr/>
        </p:nvSpPr>
        <p:spPr>
          <a:xfrm>
            <a:off x="7058029" y="133973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12" name="Freeform 411">
            <a:extLst>
              <a:ext uri="{FF2B5EF4-FFF2-40B4-BE49-F238E27FC236}">
                <a16:creationId xmlns:a16="http://schemas.microsoft.com/office/drawing/2014/main" id="{DA6B9F2D-9565-A04F-940A-95A5CEA2BFA6}"/>
              </a:ext>
            </a:extLst>
          </p:cNvPr>
          <p:cNvSpPr/>
          <p:nvPr/>
        </p:nvSpPr>
        <p:spPr>
          <a:xfrm>
            <a:off x="7021685" y="129746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413" name="Freeform 412">
            <a:extLst>
              <a:ext uri="{FF2B5EF4-FFF2-40B4-BE49-F238E27FC236}">
                <a16:creationId xmlns:a16="http://schemas.microsoft.com/office/drawing/2014/main" id="{9E817E53-CD52-AF48-B17C-2E35D2BC7479}"/>
              </a:ext>
            </a:extLst>
          </p:cNvPr>
          <p:cNvSpPr/>
          <p:nvPr/>
        </p:nvSpPr>
        <p:spPr>
          <a:xfrm>
            <a:off x="6980004" y="133973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14" name="Freeform 413">
            <a:extLst>
              <a:ext uri="{FF2B5EF4-FFF2-40B4-BE49-F238E27FC236}">
                <a16:creationId xmlns:a16="http://schemas.microsoft.com/office/drawing/2014/main" id="{C98FE35A-B45A-B749-9771-F6F477E7E280}"/>
              </a:ext>
            </a:extLst>
          </p:cNvPr>
          <p:cNvSpPr/>
          <p:nvPr/>
        </p:nvSpPr>
        <p:spPr>
          <a:xfrm>
            <a:off x="6660914" y="118661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415" name="Freeform 414">
            <a:extLst>
              <a:ext uri="{FF2B5EF4-FFF2-40B4-BE49-F238E27FC236}">
                <a16:creationId xmlns:a16="http://schemas.microsoft.com/office/drawing/2014/main" id="{C238DE0F-A850-4A4F-ABFD-F9C3A5096D91}"/>
              </a:ext>
            </a:extLst>
          </p:cNvPr>
          <p:cNvSpPr/>
          <p:nvPr/>
        </p:nvSpPr>
        <p:spPr>
          <a:xfrm>
            <a:off x="6619233" y="1228892"/>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16" name="Freeform 415">
            <a:extLst>
              <a:ext uri="{FF2B5EF4-FFF2-40B4-BE49-F238E27FC236}">
                <a16:creationId xmlns:a16="http://schemas.microsoft.com/office/drawing/2014/main" id="{591876E2-A841-3C42-A727-2B1C5E006151}"/>
              </a:ext>
            </a:extLst>
          </p:cNvPr>
          <p:cNvSpPr/>
          <p:nvPr/>
        </p:nvSpPr>
        <p:spPr>
          <a:xfrm>
            <a:off x="6955986" y="1271168"/>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17" name="Freeform 416">
            <a:extLst>
              <a:ext uri="{FF2B5EF4-FFF2-40B4-BE49-F238E27FC236}">
                <a16:creationId xmlns:a16="http://schemas.microsoft.com/office/drawing/2014/main" id="{51CADD6A-226B-234F-85CA-3DD8E275556B}"/>
              </a:ext>
            </a:extLst>
          </p:cNvPr>
          <p:cNvSpPr/>
          <p:nvPr/>
        </p:nvSpPr>
        <p:spPr>
          <a:xfrm>
            <a:off x="6914305" y="131344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18" name="Freeform 417">
            <a:extLst>
              <a:ext uri="{FF2B5EF4-FFF2-40B4-BE49-F238E27FC236}">
                <a16:creationId xmlns:a16="http://schemas.microsoft.com/office/drawing/2014/main" id="{59B395F5-54A1-3B44-AC74-4735AD340F6F}"/>
              </a:ext>
            </a:extLst>
          </p:cNvPr>
          <p:cNvSpPr/>
          <p:nvPr/>
        </p:nvSpPr>
        <p:spPr>
          <a:xfrm>
            <a:off x="8334261"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19" name="Freeform 418">
            <a:extLst>
              <a:ext uri="{FF2B5EF4-FFF2-40B4-BE49-F238E27FC236}">
                <a16:creationId xmlns:a16="http://schemas.microsoft.com/office/drawing/2014/main" id="{BF1B1DBC-E47C-1645-A624-61C15B1C8A7D}"/>
              </a:ext>
            </a:extLst>
          </p:cNvPr>
          <p:cNvSpPr/>
          <p:nvPr/>
        </p:nvSpPr>
        <p:spPr>
          <a:xfrm>
            <a:off x="8292579" y="161195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20" name="Freeform 419">
            <a:extLst>
              <a:ext uri="{FF2B5EF4-FFF2-40B4-BE49-F238E27FC236}">
                <a16:creationId xmlns:a16="http://schemas.microsoft.com/office/drawing/2014/main" id="{0EA67123-E3DA-DD4F-B621-5283F1AFA53F}"/>
              </a:ext>
            </a:extLst>
          </p:cNvPr>
          <p:cNvSpPr/>
          <p:nvPr/>
        </p:nvSpPr>
        <p:spPr>
          <a:xfrm>
            <a:off x="8399197"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21" name="Freeform 420">
            <a:extLst>
              <a:ext uri="{FF2B5EF4-FFF2-40B4-BE49-F238E27FC236}">
                <a16:creationId xmlns:a16="http://schemas.microsoft.com/office/drawing/2014/main" id="{6D92BA4D-0DC1-3346-9D5C-1274BF2EC753}"/>
              </a:ext>
            </a:extLst>
          </p:cNvPr>
          <p:cNvSpPr/>
          <p:nvPr/>
        </p:nvSpPr>
        <p:spPr>
          <a:xfrm>
            <a:off x="8357516" y="161195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22" name="Freeform 421">
            <a:extLst>
              <a:ext uri="{FF2B5EF4-FFF2-40B4-BE49-F238E27FC236}">
                <a16:creationId xmlns:a16="http://schemas.microsoft.com/office/drawing/2014/main" id="{A7C303A5-6EAD-3044-91C7-0F458080A5FB}"/>
              </a:ext>
            </a:extLst>
          </p:cNvPr>
          <p:cNvSpPr/>
          <p:nvPr/>
        </p:nvSpPr>
        <p:spPr>
          <a:xfrm>
            <a:off x="8411523"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23" name="Freeform 422">
            <a:extLst>
              <a:ext uri="{FF2B5EF4-FFF2-40B4-BE49-F238E27FC236}">
                <a16:creationId xmlns:a16="http://schemas.microsoft.com/office/drawing/2014/main" id="{E79D6442-CFE1-2742-93DD-0423A629355F}"/>
              </a:ext>
            </a:extLst>
          </p:cNvPr>
          <p:cNvSpPr/>
          <p:nvPr/>
        </p:nvSpPr>
        <p:spPr>
          <a:xfrm>
            <a:off x="8369842" y="161195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424" name="Freeform 423">
            <a:extLst>
              <a:ext uri="{FF2B5EF4-FFF2-40B4-BE49-F238E27FC236}">
                <a16:creationId xmlns:a16="http://schemas.microsoft.com/office/drawing/2014/main" id="{3D5A6787-4607-9945-BD3F-806DAE2DC0FE}"/>
              </a:ext>
            </a:extLst>
          </p:cNvPr>
          <p:cNvSpPr/>
          <p:nvPr/>
        </p:nvSpPr>
        <p:spPr>
          <a:xfrm>
            <a:off x="8515472"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25" name="Freeform 424">
            <a:extLst>
              <a:ext uri="{FF2B5EF4-FFF2-40B4-BE49-F238E27FC236}">
                <a16:creationId xmlns:a16="http://schemas.microsoft.com/office/drawing/2014/main" id="{54067EBE-69C9-B845-B2B4-2FC24AEB7350}"/>
              </a:ext>
            </a:extLst>
          </p:cNvPr>
          <p:cNvSpPr/>
          <p:nvPr/>
        </p:nvSpPr>
        <p:spPr>
          <a:xfrm>
            <a:off x="8473791" y="161195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426" name="Freeform 425">
            <a:extLst>
              <a:ext uri="{FF2B5EF4-FFF2-40B4-BE49-F238E27FC236}">
                <a16:creationId xmlns:a16="http://schemas.microsoft.com/office/drawing/2014/main" id="{BC77E62E-867D-FB4E-BF7A-292343F009EF}"/>
              </a:ext>
            </a:extLst>
          </p:cNvPr>
          <p:cNvSpPr/>
          <p:nvPr/>
        </p:nvSpPr>
        <p:spPr>
          <a:xfrm>
            <a:off x="8550545"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27" name="Freeform 426">
            <a:extLst>
              <a:ext uri="{FF2B5EF4-FFF2-40B4-BE49-F238E27FC236}">
                <a16:creationId xmlns:a16="http://schemas.microsoft.com/office/drawing/2014/main" id="{2CFF00DA-4611-0B4C-90FA-8B5F3D6FAD76}"/>
              </a:ext>
            </a:extLst>
          </p:cNvPr>
          <p:cNvSpPr/>
          <p:nvPr/>
        </p:nvSpPr>
        <p:spPr>
          <a:xfrm>
            <a:off x="8508991" y="161195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428" name="Freeform 427">
            <a:extLst>
              <a:ext uri="{FF2B5EF4-FFF2-40B4-BE49-F238E27FC236}">
                <a16:creationId xmlns:a16="http://schemas.microsoft.com/office/drawing/2014/main" id="{BD647001-7095-FA47-901B-4FD4A46015EA}"/>
              </a:ext>
            </a:extLst>
          </p:cNvPr>
          <p:cNvSpPr/>
          <p:nvPr/>
        </p:nvSpPr>
        <p:spPr>
          <a:xfrm>
            <a:off x="8562872"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29" name="Freeform 428">
            <a:extLst>
              <a:ext uri="{FF2B5EF4-FFF2-40B4-BE49-F238E27FC236}">
                <a16:creationId xmlns:a16="http://schemas.microsoft.com/office/drawing/2014/main" id="{AFE8A98D-82AD-5D4B-A81A-03C6DC6A9AAB}"/>
              </a:ext>
            </a:extLst>
          </p:cNvPr>
          <p:cNvSpPr/>
          <p:nvPr/>
        </p:nvSpPr>
        <p:spPr>
          <a:xfrm>
            <a:off x="8521191" y="161195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430" name="Freeform 429">
            <a:extLst>
              <a:ext uri="{FF2B5EF4-FFF2-40B4-BE49-F238E27FC236}">
                <a16:creationId xmlns:a16="http://schemas.microsoft.com/office/drawing/2014/main" id="{A553444F-5917-9146-98D7-EDBC461C998B}"/>
              </a:ext>
            </a:extLst>
          </p:cNvPr>
          <p:cNvSpPr/>
          <p:nvPr/>
        </p:nvSpPr>
        <p:spPr>
          <a:xfrm>
            <a:off x="8625521"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31" name="Freeform 430">
            <a:extLst>
              <a:ext uri="{FF2B5EF4-FFF2-40B4-BE49-F238E27FC236}">
                <a16:creationId xmlns:a16="http://schemas.microsoft.com/office/drawing/2014/main" id="{DEBFE410-B86C-5849-90C9-4D54FFB27198}"/>
              </a:ext>
            </a:extLst>
          </p:cNvPr>
          <p:cNvSpPr/>
          <p:nvPr/>
        </p:nvSpPr>
        <p:spPr>
          <a:xfrm>
            <a:off x="8583839" y="161195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32" name="Freeform 431">
            <a:extLst>
              <a:ext uri="{FF2B5EF4-FFF2-40B4-BE49-F238E27FC236}">
                <a16:creationId xmlns:a16="http://schemas.microsoft.com/office/drawing/2014/main" id="{C3A6ACFE-75EA-714E-8D94-605C815BE057}"/>
              </a:ext>
            </a:extLst>
          </p:cNvPr>
          <p:cNvSpPr/>
          <p:nvPr/>
        </p:nvSpPr>
        <p:spPr>
          <a:xfrm>
            <a:off x="8674445"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33" name="Freeform 432">
            <a:extLst>
              <a:ext uri="{FF2B5EF4-FFF2-40B4-BE49-F238E27FC236}">
                <a16:creationId xmlns:a16="http://schemas.microsoft.com/office/drawing/2014/main" id="{63BFA1E2-FA57-334E-ACF7-B88397E8E77E}"/>
              </a:ext>
            </a:extLst>
          </p:cNvPr>
          <p:cNvSpPr/>
          <p:nvPr/>
        </p:nvSpPr>
        <p:spPr>
          <a:xfrm>
            <a:off x="8632764" y="161195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34" name="Freeform 433">
            <a:extLst>
              <a:ext uri="{FF2B5EF4-FFF2-40B4-BE49-F238E27FC236}">
                <a16:creationId xmlns:a16="http://schemas.microsoft.com/office/drawing/2014/main" id="{12924723-DB08-4C4B-906D-E10F4ECD545A}"/>
              </a:ext>
            </a:extLst>
          </p:cNvPr>
          <p:cNvSpPr/>
          <p:nvPr/>
        </p:nvSpPr>
        <p:spPr>
          <a:xfrm>
            <a:off x="8685120" y="156967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35" name="Freeform 434">
            <a:extLst>
              <a:ext uri="{FF2B5EF4-FFF2-40B4-BE49-F238E27FC236}">
                <a16:creationId xmlns:a16="http://schemas.microsoft.com/office/drawing/2014/main" id="{EC25C9D7-C3A8-0D48-9E11-87127DFB078C}"/>
              </a:ext>
            </a:extLst>
          </p:cNvPr>
          <p:cNvSpPr/>
          <p:nvPr/>
        </p:nvSpPr>
        <p:spPr>
          <a:xfrm>
            <a:off x="8643438" y="161195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AD583F"/>
            </a:solidFill>
            <a:prstDash val="solid"/>
            <a:miter/>
          </a:ln>
        </p:spPr>
        <p:txBody>
          <a:bodyPr rtlCol="0" anchor="ctr"/>
          <a:lstStyle/>
          <a:p>
            <a:endParaRPr lang="en-GB" dirty="0"/>
          </a:p>
        </p:txBody>
      </p:sp>
      <p:sp>
        <p:nvSpPr>
          <p:cNvPr id="436" name="Freeform 435">
            <a:extLst>
              <a:ext uri="{FF2B5EF4-FFF2-40B4-BE49-F238E27FC236}">
                <a16:creationId xmlns:a16="http://schemas.microsoft.com/office/drawing/2014/main" id="{E29FED12-70D3-DC4C-85C1-867042495941}"/>
              </a:ext>
            </a:extLst>
          </p:cNvPr>
          <p:cNvSpPr/>
          <p:nvPr/>
        </p:nvSpPr>
        <p:spPr>
          <a:xfrm>
            <a:off x="9691949" y="171390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AD583F"/>
            </a:solidFill>
            <a:prstDash val="solid"/>
            <a:miter/>
          </a:ln>
        </p:spPr>
        <p:txBody>
          <a:bodyPr rtlCol="0" anchor="ctr"/>
          <a:lstStyle/>
          <a:p>
            <a:endParaRPr lang="en-GB" dirty="0"/>
          </a:p>
        </p:txBody>
      </p:sp>
      <p:sp>
        <p:nvSpPr>
          <p:cNvPr id="437" name="Freeform 436">
            <a:extLst>
              <a:ext uri="{FF2B5EF4-FFF2-40B4-BE49-F238E27FC236}">
                <a16:creationId xmlns:a16="http://schemas.microsoft.com/office/drawing/2014/main" id="{2F314415-3C73-624E-ABE8-CF4A960BF757}"/>
              </a:ext>
            </a:extLst>
          </p:cNvPr>
          <p:cNvSpPr/>
          <p:nvPr/>
        </p:nvSpPr>
        <p:spPr>
          <a:xfrm>
            <a:off x="9650267" y="1756052"/>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AD583F"/>
            </a:solidFill>
            <a:prstDash val="solid"/>
            <a:miter/>
          </a:ln>
        </p:spPr>
        <p:txBody>
          <a:bodyPr rtlCol="0" anchor="ctr"/>
          <a:lstStyle/>
          <a:p>
            <a:endParaRPr lang="en-GB" dirty="0"/>
          </a:p>
        </p:txBody>
      </p:sp>
      <p:sp>
        <p:nvSpPr>
          <p:cNvPr id="438" name="Freeform 437">
            <a:extLst>
              <a:ext uri="{FF2B5EF4-FFF2-40B4-BE49-F238E27FC236}">
                <a16:creationId xmlns:a16="http://schemas.microsoft.com/office/drawing/2014/main" id="{C9AAAFBD-2A0A-E24B-B9DE-CA86C58EC74F}"/>
              </a:ext>
            </a:extLst>
          </p:cNvPr>
          <p:cNvSpPr/>
          <p:nvPr/>
        </p:nvSpPr>
        <p:spPr>
          <a:xfrm>
            <a:off x="6695098" y="1227990"/>
            <a:ext cx="4384148" cy="1018230"/>
          </a:xfrm>
          <a:custGeom>
            <a:avLst/>
            <a:gdLst>
              <a:gd name="connsiteX0" fmla="*/ 4371567 w 4384147"/>
              <a:gd name="connsiteY0" fmla="*/ 1017457 h 1018230"/>
              <a:gd name="connsiteX1" fmla="*/ 4336748 w 4384147"/>
              <a:gd name="connsiteY1" fmla="*/ 1017457 h 1018230"/>
              <a:gd name="connsiteX2" fmla="*/ 4336748 w 4384147"/>
              <a:gd name="connsiteY2" fmla="*/ 992065 h 1018230"/>
              <a:gd name="connsiteX3" fmla="*/ 4079164 w 4384147"/>
              <a:gd name="connsiteY3" fmla="*/ 992065 h 1018230"/>
              <a:gd name="connsiteX4" fmla="*/ 4079164 w 4384147"/>
              <a:gd name="connsiteY4" fmla="*/ 979305 h 1018230"/>
              <a:gd name="connsiteX5" fmla="*/ 3618765 w 4384147"/>
              <a:gd name="connsiteY5" fmla="*/ 979305 h 1018230"/>
              <a:gd name="connsiteX6" fmla="*/ 3618765 w 4384147"/>
              <a:gd name="connsiteY6" fmla="*/ 968479 h 1018230"/>
              <a:gd name="connsiteX7" fmla="*/ 3535529 w 4384147"/>
              <a:gd name="connsiteY7" fmla="*/ 968479 h 1018230"/>
              <a:gd name="connsiteX8" fmla="*/ 3535529 w 4384147"/>
              <a:gd name="connsiteY8" fmla="*/ 953012 h 1018230"/>
              <a:gd name="connsiteX9" fmla="*/ 3463223 w 4384147"/>
              <a:gd name="connsiteY9" fmla="*/ 953012 h 1018230"/>
              <a:gd name="connsiteX10" fmla="*/ 3463223 w 4384147"/>
              <a:gd name="connsiteY10" fmla="*/ 941283 h 1018230"/>
              <a:gd name="connsiteX11" fmla="*/ 3190516 w 4384147"/>
              <a:gd name="connsiteY11" fmla="*/ 941283 h 1018230"/>
              <a:gd name="connsiteX12" fmla="*/ 3190516 w 4384147"/>
              <a:gd name="connsiteY12" fmla="*/ 929425 h 1018230"/>
              <a:gd name="connsiteX13" fmla="*/ 3061660 w 4384147"/>
              <a:gd name="connsiteY13" fmla="*/ 929425 h 1018230"/>
              <a:gd name="connsiteX14" fmla="*/ 3061660 w 4384147"/>
              <a:gd name="connsiteY14" fmla="*/ 914087 h 1018230"/>
              <a:gd name="connsiteX15" fmla="*/ 2897223 w 4384147"/>
              <a:gd name="connsiteY15" fmla="*/ 914087 h 1018230"/>
              <a:gd name="connsiteX16" fmla="*/ 2897223 w 4384147"/>
              <a:gd name="connsiteY16" fmla="*/ 898620 h 1018230"/>
              <a:gd name="connsiteX17" fmla="*/ 2723763 w 4384147"/>
              <a:gd name="connsiteY17" fmla="*/ 898620 h 1018230"/>
              <a:gd name="connsiteX18" fmla="*/ 2723763 w 4384147"/>
              <a:gd name="connsiteY18" fmla="*/ 889598 h 1018230"/>
              <a:gd name="connsiteX19" fmla="*/ 2665689 w 4384147"/>
              <a:gd name="connsiteY19" fmla="*/ 889598 h 1018230"/>
              <a:gd name="connsiteX20" fmla="*/ 2665689 w 4384147"/>
              <a:gd name="connsiteY20" fmla="*/ 874131 h 1018230"/>
              <a:gd name="connsiteX21" fmla="*/ 2570000 w 4384147"/>
              <a:gd name="connsiteY21" fmla="*/ 874131 h 1018230"/>
              <a:gd name="connsiteX22" fmla="*/ 2570000 w 4384147"/>
              <a:gd name="connsiteY22" fmla="*/ 848740 h 1018230"/>
              <a:gd name="connsiteX23" fmla="*/ 2278486 w 4384147"/>
              <a:gd name="connsiteY23" fmla="*/ 848740 h 1018230"/>
              <a:gd name="connsiteX24" fmla="*/ 2278486 w 4384147"/>
              <a:gd name="connsiteY24" fmla="*/ 832371 h 1018230"/>
              <a:gd name="connsiteX25" fmla="*/ 2236424 w 4384147"/>
              <a:gd name="connsiteY25" fmla="*/ 832371 h 1018230"/>
              <a:gd name="connsiteX26" fmla="*/ 2236424 w 4384147"/>
              <a:gd name="connsiteY26" fmla="*/ 820642 h 1018230"/>
              <a:gd name="connsiteX27" fmla="*/ 2200715 w 4384147"/>
              <a:gd name="connsiteY27" fmla="*/ 820642 h 1018230"/>
              <a:gd name="connsiteX28" fmla="*/ 2200715 w 4384147"/>
              <a:gd name="connsiteY28" fmla="*/ 808784 h 1018230"/>
              <a:gd name="connsiteX29" fmla="*/ 2181908 w 4384147"/>
              <a:gd name="connsiteY29" fmla="*/ 808784 h 1018230"/>
              <a:gd name="connsiteX30" fmla="*/ 2181908 w 4384147"/>
              <a:gd name="connsiteY30" fmla="*/ 798860 h 1018230"/>
              <a:gd name="connsiteX31" fmla="*/ 2051400 w 4384147"/>
              <a:gd name="connsiteY31" fmla="*/ 798860 h 1018230"/>
              <a:gd name="connsiteX32" fmla="*/ 2051400 w 4384147"/>
              <a:gd name="connsiteY32" fmla="*/ 785326 h 1018230"/>
              <a:gd name="connsiteX33" fmla="*/ 1885056 w 4384147"/>
              <a:gd name="connsiteY33" fmla="*/ 785326 h 1018230"/>
              <a:gd name="connsiteX34" fmla="*/ 1885056 w 4384147"/>
              <a:gd name="connsiteY34" fmla="*/ 772566 h 1018230"/>
              <a:gd name="connsiteX35" fmla="*/ 1866249 w 4384147"/>
              <a:gd name="connsiteY35" fmla="*/ 772566 h 1018230"/>
              <a:gd name="connsiteX36" fmla="*/ 1866249 w 4384147"/>
              <a:gd name="connsiteY36" fmla="*/ 758001 h 1018230"/>
              <a:gd name="connsiteX37" fmla="*/ 1731294 w 4384147"/>
              <a:gd name="connsiteY37" fmla="*/ 758001 h 1018230"/>
              <a:gd name="connsiteX38" fmla="*/ 1731294 w 4384147"/>
              <a:gd name="connsiteY38" fmla="*/ 745370 h 1018230"/>
              <a:gd name="connsiteX39" fmla="*/ 1677667 w 4384147"/>
              <a:gd name="connsiteY39" fmla="*/ 745370 h 1018230"/>
              <a:gd name="connsiteX40" fmla="*/ 1677667 w 4384147"/>
              <a:gd name="connsiteY40" fmla="*/ 735446 h 1018230"/>
              <a:gd name="connsiteX41" fmla="*/ 1527463 w 4384147"/>
              <a:gd name="connsiteY41" fmla="*/ 735446 h 1018230"/>
              <a:gd name="connsiteX42" fmla="*/ 1527463 w 4384147"/>
              <a:gd name="connsiteY42" fmla="*/ 721783 h 1018230"/>
              <a:gd name="connsiteX43" fmla="*/ 1420083 w 4384147"/>
              <a:gd name="connsiteY43" fmla="*/ 721783 h 1018230"/>
              <a:gd name="connsiteX44" fmla="*/ 1420083 w 4384147"/>
              <a:gd name="connsiteY44" fmla="*/ 708121 h 1018230"/>
              <a:gd name="connsiteX45" fmla="*/ 1379037 w 4384147"/>
              <a:gd name="connsiteY45" fmla="*/ 708121 h 1018230"/>
              <a:gd name="connsiteX46" fmla="*/ 1379037 w 4384147"/>
              <a:gd name="connsiteY46" fmla="*/ 696392 h 1018230"/>
              <a:gd name="connsiteX47" fmla="*/ 1287796 w 4384147"/>
              <a:gd name="connsiteY47" fmla="*/ 696392 h 1018230"/>
              <a:gd name="connsiteX48" fmla="*/ 1287796 w 4384147"/>
              <a:gd name="connsiteY48" fmla="*/ 682730 h 1018230"/>
              <a:gd name="connsiteX49" fmla="*/ 1256535 w 4384147"/>
              <a:gd name="connsiteY49" fmla="*/ 682730 h 1018230"/>
              <a:gd name="connsiteX50" fmla="*/ 1256535 w 4384147"/>
              <a:gd name="connsiteY50" fmla="*/ 665587 h 1018230"/>
              <a:gd name="connsiteX51" fmla="*/ 1239507 w 4384147"/>
              <a:gd name="connsiteY51" fmla="*/ 665587 h 1018230"/>
              <a:gd name="connsiteX52" fmla="*/ 1239507 w 4384147"/>
              <a:gd name="connsiteY52" fmla="*/ 653730 h 1018230"/>
              <a:gd name="connsiteX53" fmla="*/ 1221716 w 4384147"/>
              <a:gd name="connsiteY53" fmla="*/ 653730 h 1018230"/>
              <a:gd name="connsiteX54" fmla="*/ 1221716 w 4384147"/>
              <a:gd name="connsiteY54" fmla="*/ 642001 h 1018230"/>
              <a:gd name="connsiteX55" fmla="*/ 1194776 w 4384147"/>
              <a:gd name="connsiteY55" fmla="*/ 642001 h 1018230"/>
              <a:gd name="connsiteX56" fmla="*/ 1194776 w 4384147"/>
              <a:gd name="connsiteY56" fmla="*/ 629240 h 1018230"/>
              <a:gd name="connsiteX57" fmla="*/ 1178764 w 4384147"/>
              <a:gd name="connsiteY57" fmla="*/ 629240 h 1018230"/>
              <a:gd name="connsiteX58" fmla="*/ 1178764 w 4384147"/>
              <a:gd name="connsiteY58" fmla="*/ 614805 h 1018230"/>
              <a:gd name="connsiteX59" fmla="*/ 1140260 w 4384147"/>
              <a:gd name="connsiteY59" fmla="*/ 614805 h 1018230"/>
              <a:gd name="connsiteX60" fmla="*/ 1140260 w 4384147"/>
              <a:gd name="connsiteY60" fmla="*/ 575751 h 1018230"/>
              <a:gd name="connsiteX61" fmla="*/ 1123231 w 4384147"/>
              <a:gd name="connsiteY61" fmla="*/ 575751 h 1018230"/>
              <a:gd name="connsiteX62" fmla="*/ 1123231 w 4384147"/>
              <a:gd name="connsiteY62" fmla="*/ 562218 h 1018230"/>
              <a:gd name="connsiteX63" fmla="*/ 1082186 w 4384147"/>
              <a:gd name="connsiteY63" fmla="*/ 562218 h 1018230"/>
              <a:gd name="connsiteX64" fmla="*/ 1082186 w 4384147"/>
              <a:gd name="connsiteY64" fmla="*/ 542240 h 1018230"/>
              <a:gd name="connsiteX65" fmla="*/ 1007083 w 4384147"/>
              <a:gd name="connsiteY65" fmla="*/ 542240 h 1018230"/>
              <a:gd name="connsiteX66" fmla="*/ 1007083 w 4384147"/>
              <a:gd name="connsiteY66" fmla="*/ 523164 h 1018230"/>
              <a:gd name="connsiteX67" fmla="*/ 981160 w 4384147"/>
              <a:gd name="connsiteY67" fmla="*/ 523164 h 1018230"/>
              <a:gd name="connsiteX68" fmla="*/ 981160 w 4384147"/>
              <a:gd name="connsiteY68" fmla="*/ 513240 h 1018230"/>
              <a:gd name="connsiteX69" fmla="*/ 938208 w 4384147"/>
              <a:gd name="connsiteY69" fmla="*/ 513240 h 1018230"/>
              <a:gd name="connsiteX70" fmla="*/ 938208 w 4384147"/>
              <a:gd name="connsiteY70" fmla="*/ 495968 h 1018230"/>
              <a:gd name="connsiteX71" fmla="*/ 914063 w 4384147"/>
              <a:gd name="connsiteY71" fmla="*/ 495968 h 1018230"/>
              <a:gd name="connsiteX72" fmla="*/ 914063 w 4384147"/>
              <a:gd name="connsiteY72" fmla="*/ 465164 h 1018230"/>
              <a:gd name="connsiteX73" fmla="*/ 889029 w 4384147"/>
              <a:gd name="connsiteY73" fmla="*/ 465164 h 1018230"/>
              <a:gd name="connsiteX74" fmla="*/ 889029 w 4384147"/>
              <a:gd name="connsiteY74" fmla="*/ 437066 h 1018230"/>
              <a:gd name="connsiteX75" fmla="*/ 864884 w 4384147"/>
              <a:gd name="connsiteY75" fmla="*/ 437066 h 1018230"/>
              <a:gd name="connsiteX76" fmla="*/ 864884 w 4384147"/>
              <a:gd name="connsiteY76" fmla="*/ 406132 h 1018230"/>
              <a:gd name="connsiteX77" fmla="*/ 809479 w 4384147"/>
              <a:gd name="connsiteY77" fmla="*/ 406132 h 1018230"/>
              <a:gd name="connsiteX78" fmla="*/ 809479 w 4384147"/>
              <a:gd name="connsiteY78" fmla="*/ 398914 h 1018230"/>
              <a:gd name="connsiteX79" fmla="*/ 724592 w 4384147"/>
              <a:gd name="connsiteY79" fmla="*/ 398914 h 1018230"/>
              <a:gd name="connsiteX80" fmla="*/ 724592 w 4384147"/>
              <a:gd name="connsiteY80" fmla="*/ 385381 h 1018230"/>
              <a:gd name="connsiteX81" fmla="*/ 674396 w 4384147"/>
              <a:gd name="connsiteY81" fmla="*/ 385381 h 1018230"/>
              <a:gd name="connsiteX82" fmla="*/ 674396 w 4384147"/>
              <a:gd name="connsiteY82" fmla="*/ 373523 h 1018230"/>
              <a:gd name="connsiteX83" fmla="*/ 641356 w 4384147"/>
              <a:gd name="connsiteY83" fmla="*/ 373523 h 1018230"/>
              <a:gd name="connsiteX84" fmla="*/ 641356 w 4384147"/>
              <a:gd name="connsiteY84" fmla="*/ 362696 h 1018230"/>
              <a:gd name="connsiteX85" fmla="*/ 584172 w 4384147"/>
              <a:gd name="connsiteY85" fmla="*/ 362696 h 1018230"/>
              <a:gd name="connsiteX86" fmla="*/ 584172 w 4384147"/>
              <a:gd name="connsiteY86" fmla="*/ 346327 h 1018230"/>
              <a:gd name="connsiteX87" fmla="*/ 559138 w 4384147"/>
              <a:gd name="connsiteY87" fmla="*/ 346327 h 1018230"/>
              <a:gd name="connsiteX88" fmla="*/ 559138 w 4384147"/>
              <a:gd name="connsiteY88" fmla="*/ 335500 h 1018230"/>
              <a:gd name="connsiteX89" fmla="*/ 522412 w 4384147"/>
              <a:gd name="connsiteY89" fmla="*/ 335500 h 1018230"/>
              <a:gd name="connsiteX90" fmla="*/ 522412 w 4384147"/>
              <a:gd name="connsiteY90" fmla="*/ 311914 h 1018230"/>
              <a:gd name="connsiteX91" fmla="*/ 495599 w 4384147"/>
              <a:gd name="connsiteY91" fmla="*/ 311914 h 1018230"/>
              <a:gd name="connsiteX92" fmla="*/ 495599 w 4384147"/>
              <a:gd name="connsiteY92" fmla="*/ 276469 h 1018230"/>
              <a:gd name="connsiteX93" fmla="*/ 476919 w 4384147"/>
              <a:gd name="connsiteY93" fmla="*/ 276469 h 1018230"/>
              <a:gd name="connsiteX94" fmla="*/ 476919 w 4384147"/>
              <a:gd name="connsiteY94" fmla="*/ 249273 h 1018230"/>
              <a:gd name="connsiteX95" fmla="*/ 448200 w 4384147"/>
              <a:gd name="connsiteY95" fmla="*/ 249273 h 1018230"/>
              <a:gd name="connsiteX96" fmla="*/ 448200 w 4384147"/>
              <a:gd name="connsiteY96" fmla="*/ 227491 h 1018230"/>
              <a:gd name="connsiteX97" fmla="*/ 430409 w 4384147"/>
              <a:gd name="connsiteY97" fmla="*/ 227491 h 1018230"/>
              <a:gd name="connsiteX98" fmla="*/ 430409 w 4384147"/>
              <a:gd name="connsiteY98" fmla="*/ 198490 h 1018230"/>
              <a:gd name="connsiteX99" fmla="*/ 417828 w 4384147"/>
              <a:gd name="connsiteY99" fmla="*/ 198490 h 1018230"/>
              <a:gd name="connsiteX100" fmla="*/ 417828 w 4384147"/>
              <a:gd name="connsiteY100" fmla="*/ 181348 h 1018230"/>
              <a:gd name="connsiteX101" fmla="*/ 365092 w 4384147"/>
              <a:gd name="connsiteY101" fmla="*/ 181348 h 1018230"/>
              <a:gd name="connsiteX102" fmla="*/ 365092 w 4384147"/>
              <a:gd name="connsiteY102" fmla="*/ 164979 h 1018230"/>
              <a:gd name="connsiteX103" fmla="*/ 365092 w 4384147"/>
              <a:gd name="connsiteY103" fmla="*/ 153121 h 1018230"/>
              <a:gd name="connsiteX104" fmla="*/ 313244 w 4384147"/>
              <a:gd name="connsiteY104" fmla="*/ 153121 h 1018230"/>
              <a:gd name="connsiteX105" fmla="*/ 313244 w 4384147"/>
              <a:gd name="connsiteY105" fmla="*/ 135077 h 1018230"/>
              <a:gd name="connsiteX106" fmla="*/ 284652 w 4384147"/>
              <a:gd name="connsiteY106" fmla="*/ 135077 h 1018230"/>
              <a:gd name="connsiteX107" fmla="*/ 284652 w 4384147"/>
              <a:gd name="connsiteY107" fmla="*/ 118708 h 1018230"/>
              <a:gd name="connsiteX108" fmla="*/ 267624 w 4384147"/>
              <a:gd name="connsiteY108" fmla="*/ 118708 h 1018230"/>
              <a:gd name="connsiteX109" fmla="*/ 267624 w 4384147"/>
              <a:gd name="connsiteY109" fmla="*/ 96925 h 1018230"/>
              <a:gd name="connsiteX110" fmla="*/ 237252 w 4384147"/>
              <a:gd name="connsiteY110" fmla="*/ 96925 h 1018230"/>
              <a:gd name="connsiteX111" fmla="*/ 237252 w 4384147"/>
              <a:gd name="connsiteY111" fmla="*/ 85196 h 1018230"/>
              <a:gd name="connsiteX112" fmla="*/ 193411 w 4384147"/>
              <a:gd name="connsiteY112" fmla="*/ 85196 h 1018230"/>
              <a:gd name="connsiteX113" fmla="*/ 193411 w 4384147"/>
              <a:gd name="connsiteY113" fmla="*/ 66121 h 1018230"/>
              <a:gd name="connsiteX114" fmla="*/ 141563 w 4384147"/>
              <a:gd name="connsiteY114" fmla="*/ 66121 h 1018230"/>
              <a:gd name="connsiteX115" fmla="*/ 141563 w 4384147"/>
              <a:gd name="connsiteY115" fmla="*/ 49751 h 1018230"/>
              <a:gd name="connsiteX116" fmla="*/ 107634 w 4384147"/>
              <a:gd name="connsiteY116" fmla="*/ 49751 h 1018230"/>
              <a:gd name="connsiteX117" fmla="*/ 107634 w 4384147"/>
              <a:gd name="connsiteY117" fmla="*/ 34414 h 1018230"/>
              <a:gd name="connsiteX118" fmla="*/ 58455 w 4384147"/>
              <a:gd name="connsiteY118" fmla="*/ 34414 h 1018230"/>
              <a:gd name="connsiteX119" fmla="*/ 58455 w 4384147"/>
              <a:gd name="connsiteY119" fmla="*/ 20751 h 1018230"/>
              <a:gd name="connsiteX120" fmla="*/ 25288 w 4384147"/>
              <a:gd name="connsiteY120" fmla="*/ 20751 h 1018230"/>
              <a:gd name="connsiteX121" fmla="*/ 25288 w 4384147"/>
              <a:gd name="connsiteY121" fmla="*/ 13533 h 1018230"/>
              <a:gd name="connsiteX122" fmla="*/ 13343 w 4384147"/>
              <a:gd name="connsiteY122" fmla="*/ 13533 h 101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384147" h="1018230">
                <a:moveTo>
                  <a:pt x="4371567" y="1017457"/>
                </a:moveTo>
                <a:lnTo>
                  <a:pt x="4336748" y="1017457"/>
                </a:lnTo>
                <a:lnTo>
                  <a:pt x="4336748" y="992065"/>
                </a:lnTo>
                <a:lnTo>
                  <a:pt x="4079164" y="992065"/>
                </a:lnTo>
                <a:lnTo>
                  <a:pt x="4079164" y="979305"/>
                </a:lnTo>
                <a:lnTo>
                  <a:pt x="3618765" y="979305"/>
                </a:lnTo>
                <a:lnTo>
                  <a:pt x="3618765" y="968479"/>
                </a:lnTo>
                <a:lnTo>
                  <a:pt x="3535529" y="968479"/>
                </a:lnTo>
                <a:lnTo>
                  <a:pt x="3535529" y="953012"/>
                </a:lnTo>
                <a:lnTo>
                  <a:pt x="3463223" y="953012"/>
                </a:lnTo>
                <a:lnTo>
                  <a:pt x="3463223" y="941283"/>
                </a:lnTo>
                <a:lnTo>
                  <a:pt x="3190516" y="941283"/>
                </a:lnTo>
                <a:lnTo>
                  <a:pt x="3190516" y="929425"/>
                </a:lnTo>
                <a:lnTo>
                  <a:pt x="3061660" y="929425"/>
                </a:lnTo>
                <a:lnTo>
                  <a:pt x="3061660" y="914087"/>
                </a:lnTo>
                <a:lnTo>
                  <a:pt x="2897223" y="914087"/>
                </a:lnTo>
                <a:lnTo>
                  <a:pt x="2897223" y="898620"/>
                </a:lnTo>
                <a:lnTo>
                  <a:pt x="2723763" y="898620"/>
                </a:lnTo>
                <a:lnTo>
                  <a:pt x="2723763" y="889598"/>
                </a:lnTo>
                <a:lnTo>
                  <a:pt x="2665689" y="889598"/>
                </a:lnTo>
                <a:lnTo>
                  <a:pt x="2665689" y="874131"/>
                </a:lnTo>
                <a:lnTo>
                  <a:pt x="2570000" y="874131"/>
                </a:lnTo>
                <a:lnTo>
                  <a:pt x="2570000" y="848740"/>
                </a:lnTo>
                <a:lnTo>
                  <a:pt x="2278486" y="848740"/>
                </a:lnTo>
                <a:lnTo>
                  <a:pt x="2278486" y="832371"/>
                </a:lnTo>
                <a:lnTo>
                  <a:pt x="2236424" y="832371"/>
                </a:lnTo>
                <a:lnTo>
                  <a:pt x="2236424" y="820642"/>
                </a:lnTo>
                <a:lnTo>
                  <a:pt x="2200715" y="820642"/>
                </a:lnTo>
                <a:lnTo>
                  <a:pt x="2200715" y="808784"/>
                </a:lnTo>
                <a:lnTo>
                  <a:pt x="2181908" y="808784"/>
                </a:lnTo>
                <a:lnTo>
                  <a:pt x="2181908" y="798860"/>
                </a:lnTo>
                <a:lnTo>
                  <a:pt x="2051400" y="798860"/>
                </a:lnTo>
                <a:lnTo>
                  <a:pt x="2051400" y="785326"/>
                </a:lnTo>
                <a:lnTo>
                  <a:pt x="1885056" y="785326"/>
                </a:lnTo>
                <a:lnTo>
                  <a:pt x="1885056" y="772566"/>
                </a:lnTo>
                <a:lnTo>
                  <a:pt x="1866249" y="772566"/>
                </a:lnTo>
                <a:lnTo>
                  <a:pt x="1866249" y="758001"/>
                </a:lnTo>
                <a:lnTo>
                  <a:pt x="1731294" y="758001"/>
                </a:lnTo>
                <a:lnTo>
                  <a:pt x="1731294" y="745370"/>
                </a:lnTo>
                <a:lnTo>
                  <a:pt x="1677667" y="745370"/>
                </a:lnTo>
                <a:lnTo>
                  <a:pt x="1677667" y="735446"/>
                </a:lnTo>
                <a:lnTo>
                  <a:pt x="1527463" y="735446"/>
                </a:lnTo>
                <a:lnTo>
                  <a:pt x="1527463" y="721783"/>
                </a:lnTo>
                <a:lnTo>
                  <a:pt x="1420083" y="721783"/>
                </a:lnTo>
                <a:lnTo>
                  <a:pt x="1420083" y="708121"/>
                </a:lnTo>
                <a:lnTo>
                  <a:pt x="1379037" y="708121"/>
                </a:lnTo>
                <a:lnTo>
                  <a:pt x="1379037" y="696392"/>
                </a:lnTo>
                <a:lnTo>
                  <a:pt x="1287796" y="696392"/>
                </a:lnTo>
                <a:lnTo>
                  <a:pt x="1287796" y="682730"/>
                </a:lnTo>
                <a:lnTo>
                  <a:pt x="1256535" y="682730"/>
                </a:lnTo>
                <a:lnTo>
                  <a:pt x="1256535" y="665587"/>
                </a:lnTo>
                <a:lnTo>
                  <a:pt x="1239507" y="665587"/>
                </a:lnTo>
                <a:lnTo>
                  <a:pt x="1239507" y="653730"/>
                </a:lnTo>
                <a:lnTo>
                  <a:pt x="1221716" y="653730"/>
                </a:lnTo>
                <a:lnTo>
                  <a:pt x="1221716" y="642001"/>
                </a:lnTo>
                <a:lnTo>
                  <a:pt x="1194776" y="642001"/>
                </a:lnTo>
                <a:lnTo>
                  <a:pt x="1194776" y="629240"/>
                </a:lnTo>
                <a:lnTo>
                  <a:pt x="1178764" y="629240"/>
                </a:lnTo>
                <a:lnTo>
                  <a:pt x="1178764" y="614805"/>
                </a:lnTo>
                <a:lnTo>
                  <a:pt x="1140260" y="614805"/>
                </a:lnTo>
                <a:lnTo>
                  <a:pt x="1140260" y="575751"/>
                </a:lnTo>
                <a:lnTo>
                  <a:pt x="1123231" y="575751"/>
                </a:lnTo>
                <a:lnTo>
                  <a:pt x="1123231" y="562218"/>
                </a:lnTo>
                <a:lnTo>
                  <a:pt x="1082186" y="562218"/>
                </a:lnTo>
                <a:lnTo>
                  <a:pt x="1082186" y="542240"/>
                </a:lnTo>
                <a:lnTo>
                  <a:pt x="1007083" y="542240"/>
                </a:lnTo>
                <a:lnTo>
                  <a:pt x="1007083" y="523164"/>
                </a:lnTo>
                <a:lnTo>
                  <a:pt x="981160" y="523164"/>
                </a:lnTo>
                <a:lnTo>
                  <a:pt x="981160" y="513240"/>
                </a:lnTo>
                <a:lnTo>
                  <a:pt x="938208" y="513240"/>
                </a:lnTo>
                <a:lnTo>
                  <a:pt x="938208" y="495968"/>
                </a:lnTo>
                <a:lnTo>
                  <a:pt x="914063" y="495968"/>
                </a:lnTo>
                <a:lnTo>
                  <a:pt x="914063" y="465164"/>
                </a:lnTo>
                <a:lnTo>
                  <a:pt x="889029" y="465164"/>
                </a:lnTo>
                <a:lnTo>
                  <a:pt x="889029" y="437066"/>
                </a:lnTo>
                <a:lnTo>
                  <a:pt x="864884" y="437066"/>
                </a:lnTo>
                <a:lnTo>
                  <a:pt x="864884" y="406132"/>
                </a:lnTo>
                <a:lnTo>
                  <a:pt x="809479" y="406132"/>
                </a:lnTo>
                <a:lnTo>
                  <a:pt x="809479" y="398914"/>
                </a:lnTo>
                <a:lnTo>
                  <a:pt x="724592" y="398914"/>
                </a:lnTo>
                <a:lnTo>
                  <a:pt x="724592" y="385381"/>
                </a:lnTo>
                <a:lnTo>
                  <a:pt x="674396" y="385381"/>
                </a:lnTo>
                <a:lnTo>
                  <a:pt x="674396" y="373523"/>
                </a:lnTo>
                <a:lnTo>
                  <a:pt x="641356" y="373523"/>
                </a:lnTo>
                <a:lnTo>
                  <a:pt x="641356" y="362696"/>
                </a:lnTo>
                <a:lnTo>
                  <a:pt x="584172" y="362696"/>
                </a:lnTo>
                <a:lnTo>
                  <a:pt x="584172" y="346327"/>
                </a:lnTo>
                <a:lnTo>
                  <a:pt x="559138" y="346327"/>
                </a:lnTo>
                <a:lnTo>
                  <a:pt x="559138" y="335500"/>
                </a:lnTo>
                <a:lnTo>
                  <a:pt x="522412" y="335500"/>
                </a:lnTo>
                <a:lnTo>
                  <a:pt x="522412" y="311914"/>
                </a:lnTo>
                <a:lnTo>
                  <a:pt x="495599" y="311914"/>
                </a:lnTo>
                <a:lnTo>
                  <a:pt x="495599" y="276469"/>
                </a:lnTo>
                <a:lnTo>
                  <a:pt x="476919" y="276469"/>
                </a:lnTo>
                <a:lnTo>
                  <a:pt x="476919" y="249273"/>
                </a:lnTo>
                <a:lnTo>
                  <a:pt x="448200" y="249273"/>
                </a:lnTo>
                <a:lnTo>
                  <a:pt x="448200" y="227491"/>
                </a:lnTo>
                <a:lnTo>
                  <a:pt x="430409" y="227491"/>
                </a:lnTo>
                <a:lnTo>
                  <a:pt x="430409" y="198490"/>
                </a:lnTo>
                <a:lnTo>
                  <a:pt x="417828" y="198490"/>
                </a:lnTo>
                <a:lnTo>
                  <a:pt x="417828" y="181348"/>
                </a:lnTo>
                <a:lnTo>
                  <a:pt x="365092" y="181348"/>
                </a:lnTo>
                <a:lnTo>
                  <a:pt x="365092" y="164979"/>
                </a:lnTo>
                <a:lnTo>
                  <a:pt x="365092" y="153121"/>
                </a:lnTo>
                <a:lnTo>
                  <a:pt x="313244" y="153121"/>
                </a:lnTo>
                <a:lnTo>
                  <a:pt x="313244" y="135077"/>
                </a:lnTo>
                <a:lnTo>
                  <a:pt x="284652" y="135077"/>
                </a:lnTo>
                <a:lnTo>
                  <a:pt x="284652" y="118708"/>
                </a:lnTo>
                <a:lnTo>
                  <a:pt x="267624" y="118708"/>
                </a:lnTo>
                <a:lnTo>
                  <a:pt x="267624" y="96925"/>
                </a:lnTo>
                <a:lnTo>
                  <a:pt x="237252" y="96925"/>
                </a:lnTo>
                <a:lnTo>
                  <a:pt x="237252" y="85196"/>
                </a:lnTo>
                <a:lnTo>
                  <a:pt x="193411" y="85196"/>
                </a:lnTo>
                <a:lnTo>
                  <a:pt x="193411" y="66121"/>
                </a:lnTo>
                <a:lnTo>
                  <a:pt x="141563" y="66121"/>
                </a:lnTo>
                <a:lnTo>
                  <a:pt x="141563" y="49751"/>
                </a:lnTo>
                <a:lnTo>
                  <a:pt x="107634" y="49751"/>
                </a:lnTo>
                <a:lnTo>
                  <a:pt x="107634" y="34414"/>
                </a:lnTo>
                <a:lnTo>
                  <a:pt x="58455" y="34414"/>
                </a:lnTo>
                <a:lnTo>
                  <a:pt x="58455" y="20751"/>
                </a:lnTo>
                <a:lnTo>
                  <a:pt x="25288" y="20751"/>
                </a:lnTo>
                <a:lnTo>
                  <a:pt x="25288" y="13533"/>
                </a:lnTo>
                <a:lnTo>
                  <a:pt x="13343" y="13533"/>
                </a:lnTo>
              </a:path>
            </a:pathLst>
          </a:custGeom>
          <a:noFill/>
          <a:ln w="19050" cap="flat">
            <a:solidFill>
              <a:srgbClr val="698095"/>
            </a:solidFill>
            <a:prstDash val="solid"/>
            <a:miter/>
          </a:ln>
        </p:spPr>
        <p:txBody>
          <a:bodyPr rtlCol="0" anchor="ctr"/>
          <a:lstStyle/>
          <a:p>
            <a:endParaRPr lang="en-GB" dirty="0"/>
          </a:p>
        </p:txBody>
      </p:sp>
      <p:sp>
        <p:nvSpPr>
          <p:cNvPr id="439" name="Freeform 438">
            <a:extLst>
              <a:ext uri="{FF2B5EF4-FFF2-40B4-BE49-F238E27FC236}">
                <a16:creationId xmlns:a16="http://schemas.microsoft.com/office/drawing/2014/main" id="{F89B865E-C739-2346-9EA8-06CA21DF99EE}"/>
              </a:ext>
            </a:extLst>
          </p:cNvPr>
          <p:cNvSpPr/>
          <p:nvPr/>
        </p:nvSpPr>
        <p:spPr>
          <a:xfrm>
            <a:off x="11025365" y="2188735"/>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40" name="Freeform 439">
            <a:extLst>
              <a:ext uri="{FF2B5EF4-FFF2-40B4-BE49-F238E27FC236}">
                <a16:creationId xmlns:a16="http://schemas.microsoft.com/office/drawing/2014/main" id="{35B14802-EFFB-A046-AE19-7D4ECAC4BB6F}"/>
              </a:ext>
            </a:extLst>
          </p:cNvPr>
          <p:cNvSpPr/>
          <p:nvPr/>
        </p:nvSpPr>
        <p:spPr>
          <a:xfrm>
            <a:off x="10983811" y="2231011"/>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41" name="Freeform 440">
            <a:extLst>
              <a:ext uri="{FF2B5EF4-FFF2-40B4-BE49-F238E27FC236}">
                <a16:creationId xmlns:a16="http://schemas.microsoft.com/office/drawing/2014/main" id="{D9512CCD-3192-5540-8F87-8742ECFEFF95}"/>
              </a:ext>
            </a:extLst>
          </p:cNvPr>
          <p:cNvSpPr/>
          <p:nvPr/>
        </p:nvSpPr>
        <p:spPr>
          <a:xfrm>
            <a:off x="11007320" y="2170433"/>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42" name="Freeform 441">
            <a:extLst>
              <a:ext uri="{FF2B5EF4-FFF2-40B4-BE49-F238E27FC236}">
                <a16:creationId xmlns:a16="http://schemas.microsoft.com/office/drawing/2014/main" id="{CE0F455E-DDD6-AC4E-ADA3-971166FAAB16}"/>
              </a:ext>
            </a:extLst>
          </p:cNvPr>
          <p:cNvSpPr/>
          <p:nvPr/>
        </p:nvSpPr>
        <p:spPr>
          <a:xfrm>
            <a:off x="10965639" y="221270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43" name="Freeform 442">
            <a:extLst>
              <a:ext uri="{FF2B5EF4-FFF2-40B4-BE49-F238E27FC236}">
                <a16:creationId xmlns:a16="http://schemas.microsoft.com/office/drawing/2014/main" id="{3C00CD65-9D71-EA4C-B1D2-A12BAEAC249E}"/>
              </a:ext>
            </a:extLst>
          </p:cNvPr>
          <p:cNvSpPr/>
          <p:nvPr/>
        </p:nvSpPr>
        <p:spPr>
          <a:xfrm>
            <a:off x="10950644" y="216437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44" name="Freeform 443">
            <a:extLst>
              <a:ext uri="{FF2B5EF4-FFF2-40B4-BE49-F238E27FC236}">
                <a16:creationId xmlns:a16="http://schemas.microsoft.com/office/drawing/2014/main" id="{C4F63275-0AE6-3441-92D6-A30AF787C83D}"/>
              </a:ext>
            </a:extLst>
          </p:cNvPr>
          <p:cNvSpPr/>
          <p:nvPr/>
        </p:nvSpPr>
        <p:spPr>
          <a:xfrm>
            <a:off x="10908963" y="2206522"/>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45" name="Freeform 444">
            <a:extLst>
              <a:ext uri="{FF2B5EF4-FFF2-40B4-BE49-F238E27FC236}">
                <a16:creationId xmlns:a16="http://schemas.microsoft.com/office/drawing/2014/main" id="{E908EA4A-2C3E-DB4F-AA0E-BA079E459D63}"/>
              </a:ext>
            </a:extLst>
          </p:cNvPr>
          <p:cNvSpPr/>
          <p:nvPr/>
        </p:nvSpPr>
        <p:spPr>
          <a:xfrm>
            <a:off x="10872364" y="216437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46" name="Freeform 445">
            <a:extLst>
              <a:ext uri="{FF2B5EF4-FFF2-40B4-BE49-F238E27FC236}">
                <a16:creationId xmlns:a16="http://schemas.microsoft.com/office/drawing/2014/main" id="{21AE700A-CE46-0A48-808C-E56DF29BC13E}"/>
              </a:ext>
            </a:extLst>
          </p:cNvPr>
          <p:cNvSpPr/>
          <p:nvPr/>
        </p:nvSpPr>
        <p:spPr>
          <a:xfrm>
            <a:off x="10830683" y="2206522"/>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47" name="Freeform 446">
            <a:extLst>
              <a:ext uri="{FF2B5EF4-FFF2-40B4-BE49-F238E27FC236}">
                <a16:creationId xmlns:a16="http://schemas.microsoft.com/office/drawing/2014/main" id="{2BC7B083-C238-E248-86CF-F3AB2FD87FB3}"/>
              </a:ext>
            </a:extLst>
          </p:cNvPr>
          <p:cNvSpPr/>
          <p:nvPr/>
        </p:nvSpPr>
        <p:spPr>
          <a:xfrm>
            <a:off x="10849491" y="216437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48" name="Freeform 447">
            <a:extLst>
              <a:ext uri="{FF2B5EF4-FFF2-40B4-BE49-F238E27FC236}">
                <a16:creationId xmlns:a16="http://schemas.microsoft.com/office/drawing/2014/main" id="{024CDF17-7DC9-FF43-A7EA-C1094F5E940D}"/>
              </a:ext>
            </a:extLst>
          </p:cNvPr>
          <p:cNvSpPr/>
          <p:nvPr/>
        </p:nvSpPr>
        <p:spPr>
          <a:xfrm>
            <a:off x="10807809" y="2206522"/>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698095"/>
            </a:solidFill>
            <a:prstDash val="solid"/>
            <a:miter/>
          </a:ln>
        </p:spPr>
        <p:txBody>
          <a:bodyPr rtlCol="0" anchor="ctr"/>
          <a:lstStyle/>
          <a:p>
            <a:endParaRPr lang="en-GB" dirty="0"/>
          </a:p>
        </p:txBody>
      </p:sp>
      <p:sp>
        <p:nvSpPr>
          <p:cNvPr id="449" name="Freeform 448">
            <a:extLst>
              <a:ext uri="{FF2B5EF4-FFF2-40B4-BE49-F238E27FC236}">
                <a16:creationId xmlns:a16="http://schemas.microsoft.com/office/drawing/2014/main" id="{58703A2B-AB12-2541-9398-2A92E2D3E74C}"/>
              </a:ext>
            </a:extLst>
          </p:cNvPr>
          <p:cNvSpPr/>
          <p:nvPr/>
        </p:nvSpPr>
        <p:spPr>
          <a:xfrm>
            <a:off x="10727751"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50" name="Freeform 449">
            <a:extLst>
              <a:ext uri="{FF2B5EF4-FFF2-40B4-BE49-F238E27FC236}">
                <a16:creationId xmlns:a16="http://schemas.microsoft.com/office/drawing/2014/main" id="{DF56A0D2-16AB-7B4D-AA7B-2CDF4C9ADC10}"/>
              </a:ext>
            </a:extLst>
          </p:cNvPr>
          <p:cNvSpPr/>
          <p:nvPr/>
        </p:nvSpPr>
        <p:spPr>
          <a:xfrm>
            <a:off x="10686070" y="219311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51" name="Freeform 450">
            <a:extLst>
              <a:ext uri="{FF2B5EF4-FFF2-40B4-BE49-F238E27FC236}">
                <a16:creationId xmlns:a16="http://schemas.microsoft.com/office/drawing/2014/main" id="{97B5CDF3-301E-F943-A45B-F75A03AB45D6}"/>
              </a:ext>
            </a:extLst>
          </p:cNvPr>
          <p:cNvSpPr/>
          <p:nvPr/>
        </p:nvSpPr>
        <p:spPr>
          <a:xfrm>
            <a:off x="10677047"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52" name="Freeform 451">
            <a:extLst>
              <a:ext uri="{FF2B5EF4-FFF2-40B4-BE49-F238E27FC236}">
                <a16:creationId xmlns:a16="http://schemas.microsoft.com/office/drawing/2014/main" id="{73720679-50C7-7549-B65C-AA393F38CC68}"/>
              </a:ext>
            </a:extLst>
          </p:cNvPr>
          <p:cNvSpPr/>
          <p:nvPr/>
        </p:nvSpPr>
        <p:spPr>
          <a:xfrm>
            <a:off x="10635493" y="219311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53" name="Freeform 452">
            <a:extLst>
              <a:ext uri="{FF2B5EF4-FFF2-40B4-BE49-F238E27FC236}">
                <a16:creationId xmlns:a16="http://schemas.microsoft.com/office/drawing/2014/main" id="{96B4A719-ED81-A24C-B70B-FF7E66F93C06}"/>
              </a:ext>
            </a:extLst>
          </p:cNvPr>
          <p:cNvSpPr/>
          <p:nvPr/>
        </p:nvSpPr>
        <p:spPr>
          <a:xfrm>
            <a:off x="10640958"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54" name="Freeform 453">
            <a:extLst>
              <a:ext uri="{FF2B5EF4-FFF2-40B4-BE49-F238E27FC236}">
                <a16:creationId xmlns:a16="http://schemas.microsoft.com/office/drawing/2014/main" id="{B9FA2BBB-4CC7-E742-A83C-E896C651F70F}"/>
              </a:ext>
            </a:extLst>
          </p:cNvPr>
          <p:cNvSpPr/>
          <p:nvPr/>
        </p:nvSpPr>
        <p:spPr>
          <a:xfrm>
            <a:off x="10599277" y="2193118"/>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698095"/>
            </a:solidFill>
            <a:prstDash val="solid"/>
            <a:miter/>
          </a:ln>
        </p:spPr>
        <p:txBody>
          <a:bodyPr rtlCol="0" anchor="ctr"/>
          <a:lstStyle/>
          <a:p>
            <a:endParaRPr lang="en-GB" dirty="0"/>
          </a:p>
        </p:txBody>
      </p:sp>
      <p:sp>
        <p:nvSpPr>
          <p:cNvPr id="455" name="Freeform 454">
            <a:extLst>
              <a:ext uri="{FF2B5EF4-FFF2-40B4-BE49-F238E27FC236}">
                <a16:creationId xmlns:a16="http://schemas.microsoft.com/office/drawing/2014/main" id="{4783DC91-8903-E944-ABDF-69EC27B4B96E}"/>
              </a:ext>
            </a:extLst>
          </p:cNvPr>
          <p:cNvSpPr/>
          <p:nvPr/>
        </p:nvSpPr>
        <p:spPr>
          <a:xfrm>
            <a:off x="10634858"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56" name="Freeform 455">
            <a:extLst>
              <a:ext uri="{FF2B5EF4-FFF2-40B4-BE49-F238E27FC236}">
                <a16:creationId xmlns:a16="http://schemas.microsoft.com/office/drawing/2014/main" id="{8FB6603F-B36F-9B4F-96F3-B7AE3E2EA264}"/>
              </a:ext>
            </a:extLst>
          </p:cNvPr>
          <p:cNvSpPr/>
          <p:nvPr/>
        </p:nvSpPr>
        <p:spPr>
          <a:xfrm>
            <a:off x="10593304" y="219311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57" name="Freeform 456">
            <a:extLst>
              <a:ext uri="{FF2B5EF4-FFF2-40B4-BE49-F238E27FC236}">
                <a16:creationId xmlns:a16="http://schemas.microsoft.com/office/drawing/2014/main" id="{7159B9BB-67A9-BA4E-9005-14DE28C91E9E}"/>
              </a:ext>
            </a:extLst>
          </p:cNvPr>
          <p:cNvSpPr/>
          <p:nvPr/>
        </p:nvSpPr>
        <p:spPr>
          <a:xfrm>
            <a:off x="10585552"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58" name="Freeform 457">
            <a:extLst>
              <a:ext uri="{FF2B5EF4-FFF2-40B4-BE49-F238E27FC236}">
                <a16:creationId xmlns:a16="http://schemas.microsoft.com/office/drawing/2014/main" id="{D25947C5-F44D-9648-BED3-6EA8101F8426}"/>
              </a:ext>
            </a:extLst>
          </p:cNvPr>
          <p:cNvSpPr/>
          <p:nvPr/>
        </p:nvSpPr>
        <p:spPr>
          <a:xfrm>
            <a:off x="10543871" y="2193118"/>
            <a:ext cx="101661" cy="25778"/>
          </a:xfrm>
          <a:custGeom>
            <a:avLst/>
            <a:gdLst>
              <a:gd name="connsiteX0" fmla="*/ 13343 w 101661"/>
              <a:gd name="connsiteY0" fmla="*/ 13533 h 25777"/>
              <a:gd name="connsiteX1" fmla="*/ 96579 w 101661"/>
              <a:gd name="connsiteY1" fmla="*/ 13533 h 25777"/>
            </a:gdLst>
            <a:ahLst/>
            <a:cxnLst>
              <a:cxn ang="0">
                <a:pos x="connsiteX0" y="connsiteY0"/>
              </a:cxn>
              <a:cxn ang="0">
                <a:pos x="connsiteX1" y="connsiteY1"/>
              </a:cxn>
            </a:cxnLst>
            <a:rect l="l" t="t" r="r" b="b"/>
            <a:pathLst>
              <a:path w="101661" h="25777">
                <a:moveTo>
                  <a:pt x="13343" y="13533"/>
                </a:moveTo>
                <a:lnTo>
                  <a:pt x="96579" y="13533"/>
                </a:lnTo>
              </a:path>
            </a:pathLst>
          </a:custGeom>
          <a:ln w="19050" cap="flat">
            <a:solidFill>
              <a:srgbClr val="698095"/>
            </a:solidFill>
            <a:prstDash val="solid"/>
            <a:miter/>
          </a:ln>
        </p:spPr>
        <p:txBody>
          <a:bodyPr rtlCol="0" anchor="ctr"/>
          <a:lstStyle/>
          <a:p>
            <a:endParaRPr lang="en-GB" dirty="0"/>
          </a:p>
        </p:txBody>
      </p:sp>
      <p:sp>
        <p:nvSpPr>
          <p:cNvPr id="459" name="Freeform 458">
            <a:extLst>
              <a:ext uri="{FF2B5EF4-FFF2-40B4-BE49-F238E27FC236}">
                <a16:creationId xmlns:a16="http://schemas.microsoft.com/office/drawing/2014/main" id="{8C7EBCC9-CA12-2F40-B2C1-C7843D0DABDE}"/>
              </a:ext>
            </a:extLst>
          </p:cNvPr>
          <p:cNvSpPr/>
          <p:nvPr/>
        </p:nvSpPr>
        <p:spPr>
          <a:xfrm>
            <a:off x="10571065"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60" name="Freeform 459">
            <a:extLst>
              <a:ext uri="{FF2B5EF4-FFF2-40B4-BE49-F238E27FC236}">
                <a16:creationId xmlns:a16="http://schemas.microsoft.com/office/drawing/2014/main" id="{2FCACE9D-FE7A-AB46-B06F-11403D96FB4A}"/>
              </a:ext>
            </a:extLst>
          </p:cNvPr>
          <p:cNvSpPr/>
          <p:nvPr/>
        </p:nvSpPr>
        <p:spPr>
          <a:xfrm>
            <a:off x="10529384" y="2193118"/>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698095"/>
            </a:solidFill>
            <a:prstDash val="solid"/>
            <a:miter/>
          </a:ln>
        </p:spPr>
        <p:txBody>
          <a:bodyPr rtlCol="0" anchor="ctr"/>
          <a:lstStyle/>
          <a:p>
            <a:endParaRPr lang="en-GB" dirty="0"/>
          </a:p>
        </p:txBody>
      </p:sp>
      <p:sp>
        <p:nvSpPr>
          <p:cNvPr id="461" name="Freeform 460">
            <a:extLst>
              <a:ext uri="{FF2B5EF4-FFF2-40B4-BE49-F238E27FC236}">
                <a16:creationId xmlns:a16="http://schemas.microsoft.com/office/drawing/2014/main" id="{C9F0AA0B-7F59-C147-8C57-08B1D4031E71}"/>
              </a:ext>
            </a:extLst>
          </p:cNvPr>
          <p:cNvSpPr/>
          <p:nvPr/>
        </p:nvSpPr>
        <p:spPr>
          <a:xfrm>
            <a:off x="10485416"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62" name="Freeform 461">
            <a:extLst>
              <a:ext uri="{FF2B5EF4-FFF2-40B4-BE49-F238E27FC236}">
                <a16:creationId xmlns:a16="http://schemas.microsoft.com/office/drawing/2014/main" id="{21000700-268B-2C4F-80A5-1DDC7FA695CB}"/>
              </a:ext>
            </a:extLst>
          </p:cNvPr>
          <p:cNvSpPr/>
          <p:nvPr/>
        </p:nvSpPr>
        <p:spPr>
          <a:xfrm>
            <a:off x="10443862" y="219311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63" name="Freeform 462">
            <a:extLst>
              <a:ext uri="{FF2B5EF4-FFF2-40B4-BE49-F238E27FC236}">
                <a16:creationId xmlns:a16="http://schemas.microsoft.com/office/drawing/2014/main" id="{9B24F6AE-DE2C-5442-A44E-856A80D1EB42}"/>
              </a:ext>
            </a:extLst>
          </p:cNvPr>
          <p:cNvSpPr/>
          <p:nvPr/>
        </p:nvSpPr>
        <p:spPr>
          <a:xfrm>
            <a:off x="10475885"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64" name="Freeform 463">
            <a:extLst>
              <a:ext uri="{FF2B5EF4-FFF2-40B4-BE49-F238E27FC236}">
                <a16:creationId xmlns:a16="http://schemas.microsoft.com/office/drawing/2014/main" id="{45919947-FDC4-0A40-912A-0E33F94BEF45}"/>
              </a:ext>
            </a:extLst>
          </p:cNvPr>
          <p:cNvSpPr/>
          <p:nvPr/>
        </p:nvSpPr>
        <p:spPr>
          <a:xfrm>
            <a:off x="10434204" y="219311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65" name="Freeform 464">
            <a:extLst>
              <a:ext uri="{FF2B5EF4-FFF2-40B4-BE49-F238E27FC236}">
                <a16:creationId xmlns:a16="http://schemas.microsoft.com/office/drawing/2014/main" id="{05E715C8-01F8-5E4C-A21B-8408E987AADD}"/>
              </a:ext>
            </a:extLst>
          </p:cNvPr>
          <p:cNvSpPr/>
          <p:nvPr/>
        </p:nvSpPr>
        <p:spPr>
          <a:xfrm>
            <a:off x="10433696"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66" name="Freeform 465">
            <a:extLst>
              <a:ext uri="{FF2B5EF4-FFF2-40B4-BE49-F238E27FC236}">
                <a16:creationId xmlns:a16="http://schemas.microsoft.com/office/drawing/2014/main" id="{58493881-E539-2D4F-9763-0647A870C8C4}"/>
              </a:ext>
            </a:extLst>
          </p:cNvPr>
          <p:cNvSpPr/>
          <p:nvPr/>
        </p:nvSpPr>
        <p:spPr>
          <a:xfrm>
            <a:off x="10392014" y="219311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67" name="Freeform 466">
            <a:extLst>
              <a:ext uri="{FF2B5EF4-FFF2-40B4-BE49-F238E27FC236}">
                <a16:creationId xmlns:a16="http://schemas.microsoft.com/office/drawing/2014/main" id="{07F500EF-79BD-404F-AEB9-09DD5C63ED47}"/>
              </a:ext>
            </a:extLst>
          </p:cNvPr>
          <p:cNvSpPr/>
          <p:nvPr/>
        </p:nvSpPr>
        <p:spPr>
          <a:xfrm>
            <a:off x="10366091"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68" name="Freeform 467">
            <a:extLst>
              <a:ext uri="{FF2B5EF4-FFF2-40B4-BE49-F238E27FC236}">
                <a16:creationId xmlns:a16="http://schemas.microsoft.com/office/drawing/2014/main" id="{AD3702B8-C370-3245-8E15-6A1ECBAD192B}"/>
              </a:ext>
            </a:extLst>
          </p:cNvPr>
          <p:cNvSpPr/>
          <p:nvPr/>
        </p:nvSpPr>
        <p:spPr>
          <a:xfrm>
            <a:off x="10324537" y="219311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69" name="Freeform 468">
            <a:extLst>
              <a:ext uri="{FF2B5EF4-FFF2-40B4-BE49-F238E27FC236}">
                <a16:creationId xmlns:a16="http://schemas.microsoft.com/office/drawing/2014/main" id="{9A591BA7-45EB-0C4F-9FFB-F5A994795CAA}"/>
              </a:ext>
            </a:extLst>
          </p:cNvPr>
          <p:cNvSpPr/>
          <p:nvPr/>
        </p:nvSpPr>
        <p:spPr>
          <a:xfrm>
            <a:off x="10299884" y="2154580"/>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70" name="Freeform 469">
            <a:extLst>
              <a:ext uri="{FF2B5EF4-FFF2-40B4-BE49-F238E27FC236}">
                <a16:creationId xmlns:a16="http://schemas.microsoft.com/office/drawing/2014/main" id="{91580F01-580F-0846-BB5D-9BFB6BE190D1}"/>
              </a:ext>
            </a:extLst>
          </p:cNvPr>
          <p:cNvSpPr/>
          <p:nvPr/>
        </p:nvSpPr>
        <p:spPr>
          <a:xfrm>
            <a:off x="10258203" y="2196855"/>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698095"/>
            </a:solidFill>
            <a:prstDash val="solid"/>
            <a:miter/>
          </a:ln>
        </p:spPr>
        <p:txBody>
          <a:bodyPr rtlCol="0" anchor="ctr"/>
          <a:lstStyle/>
          <a:p>
            <a:endParaRPr lang="en-GB" dirty="0"/>
          </a:p>
        </p:txBody>
      </p:sp>
      <p:sp>
        <p:nvSpPr>
          <p:cNvPr id="471" name="Freeform 470">
            <a:extLst>
              <a:ext uri="{FF2B5EF4-FFF2-40B4-BE49-F238E27FC236}">
                <a16:creationId xmlns:a16="http://schemas.microsoft.com/office/drawing/2014/main" id="{55CC92E7-0C3F-0A49-A3CA-C90C52186C96}"/>
              </a:ext>
            </a:extLst>
          </p:cNvPr>
          <p:cNvSpPr/>
          <p:nvPr/>
        </p:nvSpPr>
        <p:spPr>
          <a:xfrm>
            <a:off x="10273325" y="213859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72" name="Freeform 471">
            <a:extLst>
              <a:ext uri="{FF2B5EF4-FFF2-40B4-BE49-F238E27FC236}">
                <a16:creationId xmlns:a16="http://schemas.microsoft.com/office/drawing/2014/main" id="{92054475-EDDE-6A4C-9893-383D45733F59}"/>
              </a:ext>
            </a:extLst>
          </p:cNvPr>
          <p:cNvSpPr/>
          <p:nvPr/>
        </p:nvSpPr>
        <p:spPr>
          <a:xfrm>
            <a:off x="10231644" y="218087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73" name="Freeform 472">
            <a:extLst>
              <a:ext uri="{FF2B5EF4-FFF2-40B4-BE49-F238E27FC236}">
                <a16:creationId xmlns:a16="http://schemas.microsoft.com/office/drawing/2014/main" id="{D5625599-86C2-E64C-8297-F600C58533FA}"/>
              </a:ext>
            </a:extLst>
          </p:cNvPr>
          <p:cNvSpPr/>
          <p:nvPr/>
        </p:nvSpPr>
        <p:spPr>
          <a:xfrm>
            <a:off x="10204703" y="2124033"/>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74" name="Freeform 473">
            <a:extLst>
              <a:ext uri="{FF2B5EF4-FFF2-40B4-BE49-F238E27FC236}">
                <a16:creationId xmlns:a16="http://schemas.microsoft.com/office/drawing/2014/main" id="{E44D9110-AD91-DB44-BFFE-8570E4CD98C7}"/>
              </a:ext>
            </a:extLst>
          </p:cNvPr>
          <p:cNvSpPr/>
          <p:nvPr/>
        </p:nvSpPr>
        <p:spPr>
          <a:xfrm>
            <a:off x="10163022" y="2166180"/>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75" name="Freeform 474">
            <a:extLst>
              <a:ext uri="{FF2B5EF4-FFF2-40B4-BE49-F238E27FC236}">
                <a16:creationId xmlns:a16="http://schemas.microsoft.com/office/drawing/2014/main" id="{25041794-74A7-0B4E-B803-588BC4C7C63A}"/>
              </a:ext>
            </a:extLst>
          </p:cNvPr>
          <p:cNvSpPr/>
          <p:nvPr/>
        </p:nvSpPr>
        <p:spPr>
          <a:xfrm>
            <a:off x="10157685" y="2124033"/>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76" name="Freeform 475">
            <a:extLst>
              <a:ext uri="{FF2B5EF4-FFF2-40B4-BE49-F238E27FC236}">
                <a16:creationId xmlns:a16="http://schemas.microsoft.com/office/drawing/2014/main" id="{F526C346-893E-D34C-BCA7-9FA854760726}"/>
              </a:ext>
            </a:extLst>
          </p:cNvPr>
          <p:cNvSpPr/>
          <p:nvPr/>
        </p:nvSpPr>
        <p:spPr>
          <a:xfrm>
            <a:off x="10116004" y="2166180"/>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698095"/>
            </a:solidFill>
            <a:prstDash val="solid"/>
            <a:miter/>
          </a:ln>
        </p:spPr>
        <p:txBody>
          <a:bodyPr rtlCol="0" anchor="ctr"/>
          <a:lstStyle/>
          <a:p>
            <a:endParaRPr lang="en-GB" dirty="0"/>
          </a:p>
        </p:txBody>
      </p:sp>
      <p:sp>
        <p:nvSpPr>
          <p:cNvPr id="477" name="Freeform 476">
            <a:extLst>
              <a:ext uri="{FF2B5EF4-FFF2-40B4-BE49-F238E27FC236}">
                <a16:creationId xmlns:a16="http://schemas.microsoft.com/office/drawing/2014/main" id="{6A0ACF00-BAD8-CB48-B607-B57FA2E793BB}"/>
              </a:ext>
            </a:extLst>
          </p:cNvPr>
          <p:cNvSpPr/>
          <p:nvPr/>
        </p:nvSpPr>
        <p:spPr>
          <a:xfrm>
            <a:off x="10129982" y="211294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78" name="Freeform 477">
            <a:extLst>
              <a:ext uri="{FF2B5EF4-FFF2-40B4-BE49-F238E27FC236}">
                <a16:creationId xmlns:a16="http://schemas.microsoft.com/office/drawing/2014/main" id="{85C8B3C0-6522-DC43-8E33-E0EFBD84CC20}"/>
              </a:ext>
            </a:extLst>
          </p:cNvPr>
          <p:cNvSpPr/>
          <p:nvPr/>
        </p:nvSpPr>
        <p:spPr>
          <a:xfrm>
            <a:off x="10088301" y="2155224"/>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79" name="Freeform 478">
            <a:extLst>
              <a:ext uri="{FF2B5EF4-FFF2-40B4-BE49-F238E27FC236}">
                <a16:creationId xmlns:a16="http://schemas.microsoft.com/office/drawing/2014/main" id="{0ED3CFA0-195E-4A4C-9040-15DA89984D2A}"/>
              </a:ext>
            </a:extLst>
          </p:cNvPr>
          <p:cNvSpPr/>
          <p:nvPr/>
        </p:nvSpPr>
        <p:spPr>
          <a:xfrm>
            <a:off x="10073306" y="211294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80" name="Freeform 479">
            <a:extLst>
              <a:ext uri="{FF2B5EF4-FFF2-40B4-BE49-F238E27FC236}">
                <a16:creationId xmlns:a16="http://schemas.microsoft.com/office/drawing/2014/main" id="{1476DEE5-0634-3644-AE2D-4AFB83D3B076}"/>
              </a:ext>
            </a:extLst>
          </p:cNvPr>
          <p:cNvSpPr/>
          <p:nvPr/>
        </p:nvSpPr>
        <p:spPr>
          <a:xfrm>
            <a:off x="10031625" y="215522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81" name="Freeform 480">
            <a:extLst>
              <a:ext uri="{FF2B5EF4-FFF2-40B4-BE49-F238E27FC236}">
                <a16:creationId xmlns:a16="http://schemas.microsoft.com/office/drawing/2014/main" id="{48E15131-C89D-4049-BA90-6124BC46C6DC}"/>
              </a:ext>
            </a:extLst>
          </p:cNvPr>
          <p:cNvSpPr/>
          <p:nvPr/>
        </p:nvSpPr>
        <p:spPr>
          <a:xfrm>
            <a:off x="9973296" y="211294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82" name="Freeform 481">
            <a:extLst>
              <a:ext uri="{FF2B5EF4-FFF2-40B4-BE49-F238E27FC236}">
                <a16:creationId xmlns:a16="http://schemas.microsoft.com/office/drawing/2014/main" id="{BBC690A7-7A83-BA41-AA26-6DBA23D1D281}"/>
              </a:ext>
            </a:extLst>
          </p:cNvPr>
          <p:cNvSpPr/>
          <p:nvPr/>
        </p:nvSpPr>
        <p:spPr>
          <a:xfrm>
            <a:off x="9931615" y="2155224"/>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83" name="Freeform 482">
            <a:extLst>
              <a:ext uri="{FF2B5EF4-FFF2-40B4-BE49-F238E27FC236}">
                <a16:creationId xmlns:a16="http://schemas.microsoft.com/office/drawing/2014/main" id="{D6A05C69-F6D9-CE42-BD41-0BE9C779DCFF}"/>
              </a:ext>
            </a:extLst>
          </p:cNvPr>
          <p:cNvSpPr/>
          <p:nvPr/>
        </p:nvSpPr>
        <p:spPr>
          <a:xfrm>
            <a:off x="9957539" y="211294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84" name="Freeform 483">
            <a:extLst>
              <a:ext uri="{FF2B5EF4-FFF2-40B4-BE49-F238E27FC236}">
                <a16:creationId xmlns:a16="http://schemas.microsoft.com/office/drawing/2014/main" id="{8E6866AF-4523-B344-88C2-3262B91F5B68}"/>
              </a:ext>
            </a:extLst>
          </p:cNvPr>
          <p:cNvSpPr/>
          <p:nvPr/>
        </p:nvSpPr>
        <p:spPr>
          <a:xfrm>
            <a:off x="9915858" y="2155224"/>
            <a:ext cx="101661" cy="25778"/>
          </a:xfrm>
          <a:custGeom>
            <a:avLst/>
            <a:gdLst>
              <a:gd name="connsiteX0" fmla="*/ 13343 w 101661"/>
              <a:gd name="connsiteY0" fmla="*/ 13533 h 25777"/>
              <a:gd name="connsiteX1" fmla="*/ 96706 w 101661"/>
              <a:gd name="connsiteY1" fmla="*/ 13533 h 25777"/>
            </a:gdLst>
            <a:ahLst/>
            <a:cxnLst>
              <a:cxn ang="0">
                <a:pos x="connsiteX0" y="connsiteY0"/>
              </a:cxn>
              <a:cxn ang="0">
                <a:pos x="connsiteX1" y="connsiteY1"/>
              </a:cxn>
            </a:cxnLst>
            <a:rect l="l" t="t" r="r" b="b"/>
            <a:pathLst>
              <a:path w="101661" h="25777">
                <a:moveTo>
                  <a:pt x="13343" y="13533"/>
                </a:moveTo>
                <a:lnTo>
                  <a:pt x="96706" y="13533"/>
                </a:lnTo>
              </a:path>
            </a:pathLst>
          </a:custGeom>
          <a:ln w="19050" cap="flat">
            <a:solidFill>
              <a:srgbClr val="698095"/>
            </a:solidFill>
            <a:prstDash val="solid"/>
            <a:miter/>
          </a:ln>
        </p:spPr>
        <p:txBody>
          <a:bodyPr rtlCol="0" anchor="ctr"/>
          <a:lstStyle/>
          <a:p>
            <a:endParaRPr lang="en-GB" dirty="0"/>
          </a:p>
        </p:txBody>
      </p:sp>
      <p:sp>
        <p:nvSpPr>
          <p:cNvPr id="485" name="Freeform 484">
            <a:extLst>
              <a:ext uri="{FF2B5EF4-FFF2-40B4-BE49-F238E27FC236}">
                <a16:creationId xmlns:a16="http://schemas.microsoft.com/office/drawing/2014/main" id="{CFD16CD1-6F67-CB4D-9836-E2240155ACCB}"/>
              </a:ext>
            </a:extLst>
          </p:cNvPr>
          <p:cNvSpPr/>
          <p:nvPr/>
        </p:nvSpPr>
        <p:spPr>
          <a:xfrm>
            <a:off x="9906962" y="211294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86" name="Freeform 485">
            <a:extLst>
              <a:ext uri="{FF2B5EF4-FFF2-40B4-BE49-F238E27FC236}">
                <a16:creationId xmlns:a16="http://schemas.microsoft.com/office/drawing/2014/main" id="{50D4FBC4-390C-C94E-838C-3EDC9B93B530}"/>
              </a:ext>
            </a:extLst>
          </p:cNvPr>
          <p:cNvSpPr/>
          <p:nvPr/>
        </p:nvSpPr>
        <p:spPr>
          <a:xfrm>
            <a:off x="9865281" y="215522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87" name="Freeform 486">
            <a:extLst>
              <a:ext uri="{FF2B5EF4-FFF2-40B4-BE49-F238E27FC236}">
                <a16:creationId xmlns:a16="http://schemas.microsoft.com/office/drawing/2014/main" id="{241BE522-D80D-C345-8753-776AF4D0D62A}"/>
              </a:ext>
            </a:extLst>
          </p:cNvPr>
          <p:cNvSpPr/>
          <p:nvPr/>
        </p:nvSpPr>
        <p:spPr>
          <a:xfrm>
            <a:off x="9833385" y="209954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88" name="Freeform 487">
            <a:extLst>
              <a:ext uri="{FF2B5EF4-FFF2-40B4-BE49-F238E27FC236}">
                <a16:creationId xmlns:a16="http://schemas.microsoft.com/office/drawing/2014/main" id="{F098E45F-E95C-5E4B-8B70-8BF33A53F29E}"/>
              </a:ext>
            </a:extLst>
          </p:cNvPr>
          <p:cNvSpPr/>
          <p:nvPr/>
        </p:nvSpPr>
        <p:spPr>
          <a:xfrm>
            <a:off x="9791831" y="2141819"/>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89" name="Freeform 488">
            <a:extLst>
              <a:ext uri="{FF2B5EF4-FFF2-40B4-BE49-F238E27FC236}">
                <a16:creationId xmlns:a16="http://schemas.microsoft.com/office/drawing/2014/main" id="{4494E267-953A-204E-894D-692F1FC47482}"/>
              </a:ext>
            </a:extLst>
          </p:cNvPr>
          <p:cNvSpPr/>
          <p:nvPr/>
        </p:nvSpPr>
        <p:spPr>
          <a:xfrm>
            <a:off x="9792466" y="209954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90" name="Freeform 489">
            <a:extLst>
              <a:ext uri="{FF2B5EF4-FFF2-40B4-BE49-F238E27FC236}">
                <a16:creationId xmlns:a16="http://schemas.microsoft.com/office/drawing/2014/main" id="{E8B88B04-AC8F-D742-856E-6BBAD7908A27}"/>
              </a:ext>
            </a:extLst>
          </p:cNvPr>
          <p:cNvSpPr/>
          <p:nvPr/>
        </p:nvSpPr>
        <p:spPr>
          <a:xfrm>
            <a:off x="9750785" y="214181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91" name="Freeform 490">
            <a:extLst>
              <a:ext uri="{FF2B5EF4-FFF2-40B4-BE49-F238E27FC236}">
                <a16:creationId xmlns:a16="http://schemas.microsoft.com/office/drawing/2014/main" id="{88F8B27A-2669-7C49-8B3A-828E0AC53A6B}"/>
              </a:ext>
            </a:extLst>
          </p:cNvPr>
          <p:cNvSpPr/>
          <p:nvPr/>
        </p:nvSpPr>
        <p:spPr>
          <a:xfrm>
            <a:off x="9756249" y="209954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492" name="Freeform 491">
            <a:extLst>
              <a:ext uri="{FF2B5EF4-FFF2-40B4-BE49-F238E27FC236}">
                <a16:creationId xmlns:a16="http://schemas.microsoft.com/office/drawing/2014/main" id="{C3FC9698-38AA-4140-AC73-1C9EB72AA491}"/>
              </a:ext>
            </a:extLst>
          </p:cNvPr>
          <p:cNvSpPr/>
          <p:nvPr/>
        </p:nvSpPr>
        <p:spPr>
          <a:xfrm>
            <a:off x="9714695" y="2141819"/>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93" name="Freeform 492">
            <a:extLst>
              <a:ext uri="{FF2B5EF4-FFF2-40B4-BE49-F238E27FC236}">
                <a16:creationId xmlns:a16="http://schemas.microsoft.com/office/drawing/2014/main" id="{0A7FF5B4-5F00-1345-BDEB-217049835E1B}"/>
              </a:ext>
            </a:extLst>
          </p:cNvPr>
          <p:cNvSpPr/>
          <p:nvPr/>
        </p:nvSpPr>
        <p:spPr>
          <a:xfrm>
            <a:off x="9718889" y="208613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94" name="Freeform 493">
            <a:extLst>
              <a:ext uri="{FF2B5EF4-FFF2-40B4-BE49-F238E27FC236}">
                <a16:creationId xmlns:a16="http://schemas.microsoft.com/office/drawing/2014/main" id="{7EAF7CE1-0A42-BC4B-BEA4-92538420C886}"/>
              </a:ext>
            </a:extLst>
          </p:cNvPr>
          <p:cNvSpPr/>
          <p:nvPr/>
        </p:nvSpPr>
        <p:spPr>
          <a:xfrm>
            <a:off x="9677335" y="2128286"/>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95" name="Freeform 494">
            <a:extLst>
              <a:ext uri="{FF2B5EF4-FFF2-40B4-BE49-F238E27FC236}">
                <a16:creationId xmlns:a16="http://schemas.microsoft.com/office/drawing/2014/main" id="{1040B9C0-B7E4-D342-874C-FEF72F7B2079}"/>
              </a:ext>
            </a:extLst>
          </p:cNvPr>
          <p:cNvSpPr/>
          <p:nvPr/>
        </p:nvSpPr>
        <p:spPr>
          <a:xfrm>
            <a:off x="9641753" y="208613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96" name="Freeform 495">
            <a:extLst>
              <a:ext uri="{FF2B5EF4-FFF2-40B4-BE49-F238E27FC236}">
                <a16:creationId xmlns:a16="http://schemas.microsoft.com/office/drawing/2014/main" id="{6580396B-AF79-124A-B541-F90560C2628A}"/>
              </a:ext>
            </a:extLst>
          </p:cNvPr>
          <p:cNvSpPr/>
          <p:nvPr/>
        </p:nvSpPr>
        <p:spPr>
          <a:xfrm>
            <a:off x="9600199" y="2128286"/>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497" name="Freeform 496">
            <a:extLst>
              <a:ext uri="{FF2B5EF4-FFF2-40B4-BE49-F238E27FC236}">
                <a16:creationId xmlns:a16="http://schemas.microsoft.com/office/drawing/2014/main" id="{15932D5A-DC30-C347-AF49-1526BC56D50D}"/>
              </a:ext>
            </a:extLst>
          </p:cNvPr>
          <p:cNvSpPr/>
          <p:nvPr/>
        </p:nvSpPr>
        <p:spPr>
          <a:xfrm>
            <a:off x="9577961" y="208613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498" name="Freeform 497">
            <a:extLst>
              <a:ext uri="{FF2B5EF4-FFF2-40B4-BE49-F238E27FC236}">
                <a16:creationId xmlns:a16="http://schemas.microsoft.com/office/drawing/2014/main" id="{C866A7CE-49CF-A943-AC26-158C627F005C}"/>
              </a:ext>
            </a:extLst>
          </p:cNvPr>
          <p:cNvSpPr/>
          <p:nvPr/>
        </p:nvSpPr>
        <p:spPr>
          <a:xfrm>
            <a:off x="9536280" y="2128286"/>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499" name="Freeform 498">
            <a:extLst>
              <a:ext uri="{FF2B5EF4-FFF2-40B4-BE49-F238E27FC236}">
                <a16:creationId xmlns:a16="http://schemas.microsoft.com/office/drawing/2014/main" id="{69201EF6-614D-BD46-B343-4D28B76D092C}"/>
              </a:ext>
            </a:extLst>
          </p:cNvPr>
          <p:cNvSpPr/>
          <p:nvPr/>
        </p:nvSpPr>
        <p:spPr>
          <a:xfrm>
            <a:off x="9599691" y="208613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00" name="Freeform 499">
            <a:extLst>
              <a:ext uri="{FF2B5EF4-FFF2-40B4-BE49-F238E27FC236}">
                <a16:creationId xmlns:a16="http://schemas.microsoft.com/office/drawing/2014/main" id="{A1357994-0804-B148-8513-4869CC2FF593}"/>
              </a:ext>
            </a:extLst>
          </p:cNvPr>
          <p:cNvSpPr/>
          <p:nvPr/>
        </p:nvSpPr>
        <p:spPr>
          <a:xfrm>
            <a:off x="9558010" y="2128286"/>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01" name="Freeform 500">
            <a:extLst>
              <a:ext uri="{FF2B5EF4-FFF2-40B4-BE49-F238E27FC236}">
                <a16:creationId xmlns:a16="http://schemas.microsoft.com/office/drawing/2014/main" id="{A17D2818-097A-F04E-8B87-B1F6DD4BCE09}"/>
              </a:ext>
            </a:extLst>
          </p:cNvPr>
          <p:cNvSpPr/>
          <p:nvPr/>
        </p:nvSpPr>
        <p:spPr>
          <a:xfrm>
            <a:off x="9532086" y="207015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02" name="Freeform 501">
            <a:extLst>
              <a:ext uri="{FF2B5EF4-FFF2-40B4-BE49-F238E27FC236}">
                <a16:creationId xmlns:a16="http://schemas.microsoft.com/office/drawing/2014/main" id="{7ECB0915-E883-4245-BAA9-50D46F785A70}"/>
              </a:ext>
            </a:extLst>
          </p:cNvPr>
          <p:cNvSpPr/>
          <p:nvPr/>
        </p:nvSpPr>
        <p:spPr>
          <a:xfrm>
            <a:off x="9490532" y="211243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03" name="Freeform 502">
            <a:extLst>
              <a:ext uri="{FF2B5EF4-FFF2-40B4-BE49-F238E27FC236}">
                <a16:creationId xmlns:a16="http://schemas.microsoft.com/office/drawing/2014/main" id="{DDD24E9B-D79A-4746-9B79-C26A708B42BD}"/>
              </a:ext>
            </a:extLst>
          </p:cNvPr>
          <p:cNvSpPr/>
          <p:nvPr/>
        </p:nvSpPr>
        <p:spPr>
          <a:xfrm>
            <a:off x="9468294" y="207015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04" name="Freeform 503">
            <a:extLst>
              <a:ext uri="{FF2B5EF4-FFF2-40B4-BE49-F238E27FC236}">
                <a16:creationId xmlns:a16="http://schemas.microsoft.com/office/drawing/2014/main" id="{BC052DF5-7421-1842-84DE-528C6018FC38}"/>
              </a:ext>
            </a:extLst>
          </p:cNvPr>
          <p:cNvSpPr/>
          <p:nvPr/>
        </p:nvSpPr>
        <p:spPr>
          <a:xfrm>
            <a:off x="9426612" y="211243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05" name="Freeform 504">
            <a:extLst>
              <a:ext uri="{FF2B5EF4-FFF2-40B4-BE49-F238E27FC236}">
                <a16:creationId xmlns:a16="http://schemas.microsoft.com/office/drawing/2014/main" id="{FB67E31D-B2F0-A74A-9383-1E6A889F3AFB}"/>
              </a:ext>
            </a:extLst>
          </p:cNvPr>
          <p:cNvSpPr/>
          <p:nvPr/>
        </p:nvSpPr>
        <p:spPr>
          <a:xfrm>
            <a:off x="9475537" y="207015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06" name="Freeform 505">
            <a:extLst>
              <a:ext uri="{FF2B5EF4-FFF2-40B4-BE49-F238E27FC236}">
                <a16:creationId xmlns:a16="http://schemas.microsoft.com/office/drawing/2014/main" id="{DC4570DD-BBE5-DD47-862B-79E592E0D469}"/>
              </a:ext>
            </a:extLst>
          </p:cNvPr>
          <p:cNvSpPr/>
          <p:nvPr/>
        </p:nvSpPr>
        <p:spPr>
          <a:xfrm>
            <a:off x="9433856" y="211243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07" name="Freeform 506">
            <a:extLst>
              <a:ext uri="{FF2B5EF4-FFF2-40B4-BE49-F238E27FC236}">
                <a16:creationId xmlns:a16="http://schemas.microsoft.com/office/drawing/2014/main" id="{695F36CE-92DA-E64E-9D8D-167E3F1F4867}"/>
              </a:ext>
            </a:extLst>
          </p:cNvPr>
          <p:cNvSpPr/>
          <p:nvPr/>
        </p:nvSpPr>
        <p:spPr>
          <a:xfrm>
            <a:off x="9414032" y="207015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08" name="Freeform 507">
            <a:extLst>
              <a:ext uri="{FF2B5EF4-FFF2-40B4-BE49-F238E27FC236}">
                <a16:creationId xmlns:a16="http://schemas.microsoft.com/office/drawing/2014/main" id="{883A4A3F-EC1E-BE4B-8DD6-9A1837906720}"/>
              </a:ext>
            </a:extLst>
          </p:cNvPr>
          <p:cNvSpPr/>
          <p:nvPr/>
        </p:nvSpPr>
        <p:spPr>
          <a:xfrm>
            <a:off x="9372351" y="2112433"/>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09" name="Freeform 508">
            <a:extLst>
              <a:ext uri="{FF2B5EF4-FFF2-40B4-BE49-F238E27FC236}">
                <a16:creationId xmlns:a16="http://schemas.microsoft.com/office/drawing/2014/main" id="{2B1AC8AC-38ED-A449-A323-B885FA460499}"/>
              </a:ext>
            </a:extLst>
          </p:cNvPr>
          <p:cNvSpPr/>
          <p:nvPr/>
        </p:nvSpPr>
        <p:spPr>
          <a:xfrm>
            <a:off x="9221129" y="202001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10" name="Freeform 509">
            <a:extLst>
              <a:ext uri="{FF2B5EF4-FFF2-40B4-BE49-F238E27FC236}">
                <a16:creationId xmlns:a16="http://schemas.microsoft.com/office/drawing/2014/main" id="{06209F04-6453-5D48-A4A3-F53CEE50DD07}"/>
              </a:ext>
            </a:extLst>
          </p:cNvPr>
          <p:cNvSpPr/>
          <p:nvPr/>
        </p:nvSpPr>
        <p:spPr>
          <a:xfrm>
            <a:off x="9179575" y="2062294"/>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11" name="Freeform 510">
            <a:extLst>
              <a:ext uri="{FF2B5EF4-FFF2-40B4-BE49-F238E27FC236}">
                <a16:creationId xmlns:a16="http://schemas.microsoft.com/office/drawing/2014/main" id="{8372E0E9-19F6-2740-A508-D7800D083A50}"/>
              </a:ext>
            </a:extLst>
          </p:cNvPr>
          <p:cNvSpPr/>
          <p:nvPr/>
        </p:nvSpPr>
        <p:spPr>
          <a:xfrm>
            <a:off x="9270562" y="204579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12" name="Freeform 511">
            <a:extLst>
              <a:ext uri="{FF2B5EF4-FFF2-40B4-BE49-F238E27FC236}">
                <a16:creationId xmlns:a16="http://schemas.microsoft.com/office/drawing/2014/main" id="{7A89A84F-DF41-C44F-9BFB-871C527BCD82}"/>
              </a:ext>
            </a:extLst>
          </p:cNvPr>
          <p:cNvSpPr/>
          <p:nvPr/>
        </p:nvSpPr>
        <p:spPr>
          <a:xfrm>
            <a:off x="9228881" y="208794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13" name="Freeform 512">
            <a:extLst>
              <a:ext uri="{FF2B5EF4-FFF2-40B4-BE49-F238E27FC236}">
                <a16:creationId xmlns:a16="http://schemas.microsoft.com/office/drawing/2014/main" id="{A86E9303-0EC1-2240-A0E4-42C7A5B12E6B}"/>
              </a:ext>
            </a:extLst>
          </p:cNvPr>
          <p:cNvSpPr/>
          <p:nvPr/>
        </p:nvSpPr>
        <p:spPr>
          <a:xfrm>
            <a:off x="9107904" y="201885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14" name="Freeform 513">
            <a:extLst>
              <a:ext uri="{FF2B5EF4-FFF2-40B4-BE49-F238E27FC236}">
                <a16:creationId xmlns:a16="http://schemas.microsoft.com/office/drawing/2014/main" id="{BE435416-85DE-9C4B-8026-161C3164BC9D}"/>
              </a:ext>
            </a:extLst>
          </p:cNvPr>
          <p:cNvSpPr/>
          <p:nvPr/>
        </p:nvSpPr>
        <p:spPr>
          <a:xfrm>
            <a:off x="9066223" y="206113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15" name="Freeform 514">
            <a:extLst>
              <a:ext uri="{FF2B5EF4-FFF2-40B4-BE49-F238E27FC236}">
                <a16:creationId xmlns:a16="http://schemas.microsoft.com/office/drawing/2014/main" id="{29E49AC3-E64A-F946-90A6-39B653F6A7A5}"/>
              </a:ext>
            </a:extLst>
          </p:cNvPr>
          <p:cNvSpPr/>
          <p:nvPr/>
        </p:nvSpPr>
        <p:spPr>
          <a:xfrm>
            <a:off x="9092273" y="201885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16" name="Freeform 515">
            <a:extLst>
              <a:ext uri="{FF2B5EF4-FFF2-40B4-BE49-F238E27FC236}">
                <a16:creationId xmlns:a16="http://schemas.microsoft.com/office/drawing/2014/main" id="{70884DE3-A7AD-5240-8CA6-A6ACB1605D1B}"/>
              </a:ext>
            </a:extLst>
          </p:cNvPr>
          <p:cNvSpPr/>
          <p:nvPr/>
        </p:nvSpPr>
        <p:spPr>
          <a:xfrm>
            <a:off x="9050592" y="2061134"/>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17" name="Freeform 516">
            <a:extLst>
              <a:ext uri="{FF2B5EF4-FFF2-40B4-BE49-F238E27FC236}">
                <a16:creationId xmlns:a16="http://schemas.microsoft.com/office/drawing/2014/main" id="{6D4EF20D-C264-B547-B81A-DE797211F691}"/>
              </a:ext>
            </a:extLst>
          </p:cNvPr>
          <p:cNvSpPr/>
          <p:nvPr/>
        </p:nvSpPr>
        <p:spPr>
          <a:xfrm>
            <a:off x="9022381" y="201885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18" name="Freeform 517">
            <a:extLst>
              <a:ext uri="{FF2B5EF4-FFF2-40B4-BE49-F238E27FC236}">
                <a16:creationId xmlns:a16="http://schemas.microsoft.com/office/drawing/2014/main" id="{81428496-DB59-924F-90BB-7F2CC8FE6515}"/>
              </a:ext>
            </a:extLst>
          </p:cNvPr>
          <p:cNvSpPr/>
          <p:nvPr/>
        </p:nvSpPr>
        <p:spPr>
          <a:xfrm>
            <a:off x="8980700" y="2061134"/>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19" name="Freeform 518">
            <a:extLst>
              <a:ext uri="{FF2B5EF4-FFF2-40B4-BE49-F238E27FC236}">
                <a16:creationId xmlns:a16="http://schemas.microsoft.com/office/drawing/2014/main" id="{DBBBAEE8-A309-9C44-A40F-5C6AF4F30E35}"/>
              </a:ext>
            </a:extLst>
          </p:cNvPr>
          <p:cNvSpPr/>
          <p:nvPr/>
        </p:nvSpPr>
        <p:spPr>
          <a:xfrm>
            <a:off x="8839137" y="197000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20" name="Freeform 519">
            <a:extLst>
              <a:ext uri="{FF2B5EF4-FFF2-40B4-BE49-F238E27FC236}">
                <a16:creationId xmlns:a16="http://schemas.microsoft.com/office/drawing/2014/main" id="{F99D4394-A3E6-9B43-8F60-A34824DDAC85}"/>
              </a:ext>
            </a:extLst>
          </p:cNvPr>
          <p:cNvSpPr/>
          <p:nvPr/>
        </p:nvSpPr>
        <p:spPr>
          <a:xfrm>
            <a:off x="8797455" y="2012156"/>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21" name="Freeform 520">
            <a:extLst>
              <a:ext uri="{FF2B5EF4-FFF2-40B4-BE49-F238E27FC236}">
                <a16:creationId xmlns:a16="http://schemas.microsoft.com/office/drawing/2014/main" id="{B5E4D459-D57A-8247-B586-DB0C19F65EFF}"/>
              </a:ext>
            </a:extLst>
          </p:cNvPr>
          <p:cNvSpPr/>
          <p:nvPr/>
        </p:nvSpPr>
        <p:spPr>
          <a:xfrm>
            <a:off x="8624631" y="1956476"/>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22" name="Freeform 521">
            <a:extLst>
              <a:ext uri="{FF2B5EF4-FFF2-40B4-BE49-F238E27FC236}">
                <a16:creationId xmlns:a16="http://schemas.microsoft.com/office/drawing/2014/main" id="{B3EF641C-6427-E648-9654-1C6EF1A9197C}"/>
              </a:ext>
            </a:extLst>
          </p:cNvPr>
          <p:cNvSpPr/>
          <p:nvPr/>
        </p:nvSpPr>
        <p:spPr>
          <a:xfrm>
            <a:off x="8582950" y="1998752"/>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23" name="Freeform 522">
            <a:extLst>
              <a:ext uri="{FF2B5EF4-FFF2-40B4-BE49-F238E27FC236}">
                <a16:creationId xmlns:a16="http://schemas.microsoft.com/office/drawing/2014/main" id="{8AC375D4-1048-8D49-8139-2AA6E9355ABE}"/>
              </a:ext>
            </a:extLst>
          </p:cNvPr>
          <p:cNvSpPr/>
          <p:nvPr/>
        </p:nvSpPr>
        <p:spPr>
          <a:xfrm>
            <a:off x="8548639" y="194178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24" name="Freeform 523">
            <a:extLst>
              <a:ext uri="{FF2B5EF4-FFF2-40B4-BE49-F238E27FC236}">
                <a16:creationId xmlns:a16="http://schemas.microsoft.com/office/drawing/2014/main" id="{FB1DDBC7-CBAF-CE49-BFFC-4D7304A32D08}"/>
              </a:ext>
            </a:extLst>
          </p:cNvPr>
          <p:cNvSpPr/>
          <p:nvPr/>
        </p:nvSpPr>
        <p:spPr>
          <a:xfrm>
            <a:off x="8506958" y="1984058"/>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25" name="Freeform 524">
            <a:extLst>
              <a:ext uri="{FF2B5EF4-FFF2-40B4-BE49-F238E27FC236}">
                <a16:creationId xmlns:a16="http://schemas.microsoft.com/office/drawing/2014/main" id="{B8B7C072-7772-E542-902F-6196D829E263}"/>
              </a:ext>
            </a:extLst>
          </p:cNvPr>
          <p:cNvSpPr/>
          <p:nvPr/>
        </p:nvSpPr>
        <p:spPr>
          <a:xfrm>
            <a:off x="8498063" y="192966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26" name="Freeform 525">
            <a:extLst>
              <a:ext uri="{FF2B5EF4-FFF2-40B4-BE49-F238E27FC236}">
                <a16:creationId xmlns:a16="http://schemas.microsoft.com/office/drawing/2014/main" id="{5BF6F483-EAC2-EC4C-9CFB-59B401B9A915}"/>
              </a:ext>
            </a:extLst>
          </p:cNvPr>
          <p:cNvSpPr/>
          <p:nvPr/>
        </p:nvSpPr>
        <p:spPr>
          <a:xfrm>
            <a:off x="8456381" y="197181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27" name="Freeform 526">
            <a:extLst>
              <a:ext uri="{FF2B5EF4-FFF2-40B4-BE49-F238E27FC236}">
                <a16:creationId xmlns:a16="http://schemas.microsoft.com/office/drawing/2014/main" id="{40813E78-238A-5C4C-B48B-030D7443FBDD}"/>
              </a:ext>
            </a:extLst>
          </p:cNvPr>
          <p:cNvSpPr/>
          <p:nvPr/>
        </p:nvSpPr>
        <p:spPr>
          <a:xfrm>
            <a:off x="8460702" y="192966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28" name="Freeform 527">
            <a:extLst>
              <a:ext uri="{FF2B5EF4-FFF2-40B4-BE49-F238E27FC236}">
                <a16:creationId xmlns:a16="http://schemas.microsoft.com/office/drawing/2014/main" id="{A28BB009-C491-CB45-8AAB-0CBB4C0FFD40}"/>
              </a:ext>
            </a:extLst>
          </p:cNvPr>
          <p:cNvSpPr/>
          <p:nvPr/>
        </p:nvSpPr>
        <p:spPr>
          <a:xfrm>
            <a:off x="8419021" y="197181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29" name="Freeform 528">
            <a:extLst>
              <a:ext uri="{FF2B5EF4-FFF2-40B4-BE49-F238E27FC236}">
                <a16:creationId xmlns:a16="http://schemas.microsoft.com/office/drawing/2014/main" id="{D00987EC-64E1-6545-8729-9C88311A12F7}"/>
              </a:ext>
            </a:extLst>
          </p:cNvPr>
          <p:cNvSpPr/>
          <p:nvPr/>
        </p:nvSpPr>
        <p:spPr>
          <a:xfrm>
            <a:off x="8406440" y="1929667"/>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30" name="Freeform 529">
            <a:extLst>
              <a:ext uri="{FF2B5EF4-FFF2-40B4-BE49-F238E27FC236}">
                <a16:creationId xmlns:a16="http://schemas.microsoft.com/office/drawing/2014/main" id="{CD1B3B39-D70C-324A-BC91-4DDA6B64EC63}"/>
              </a:ext>
            </a:extLst>
          </p:cNvPr>
          <p:cNvSpPr/>
          <p:nvPr/>
        </p:nvSpPr>
        <p:spPr>
          <a:xfrm>
            <a:off x="8364759" y="197181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31" name="Freeform 530">
            <a:extLst>
              <a:ext uri="{FF2B5EF4-FFF2-40B4-BE49-F238E27FC236}">
                <a16:creationId xmlns:a16="http://schemas.microsoft.com/office/drawing/2014/main" id="{A2EF014D-44A3-EA44-9DF7-631D3D2BD53A}"/>
              </a:ext>
            </a:extLst>
          </p:cNvPr>
          <p:cNvSpPr/>
          <p:nvPr/>
        </p:nvSpPr>
        <p:spPr>
          <a:xfrm>
            <a:off x="8383566" y="1919871"/>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32" name="Freeform 531">
            <a:extLst>
              <a:ext uri="{FF2B5EF4-FFF2-40B4-BE49-F238E27FC236}">
                <a16:creationId xmlns:a16="http://schemas.microsoft.com/office/drawing/2014/main" id="{E27321E5-3006-DC4F-9F96-FA195BFA4C65}"/>
              </a:ext>
            </a:extLst>
          </p:cNvPr>
          <p:cNvSpPr/>
          <p:nvPr/>
        </p:nvSpPr>
        <p:spPr>
          <a:xfrm>
            <a:off x="8341885" y="1962147"/>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33" name="Freeform 532">
            <a:extLst>
              <a:ext uri="{FF2B5EF4-FFF2-40B4-BE49-F238E27FC236}">
                <a16:creationId xmlns:a16="http://schemas.microsoft.com/office/drawing/2014/main" id="{34358C53-7F1E-BD4D-9909-9F48E6C7FF7A}"/>
              </a:ext>
            </a:extLst>
          </p:cNvPr>
          <p:cNvSpPr/>
          <p:nvPr/>
        </p:nvSpPr>
        <p:spPr>
          <a:xfrm>
            <a:off x="8329305" y="190633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34" name="Freeform 533">
            <a:extLst>
              <a:ext uri="{FF2B5EF4-FFF2-40B4-BE49-F238E27FC236}">
                <a16:creationId xmlns:a16="http://schemas.microsoft.com/office/drawing/2014/main" id="{ACA0BFA4-BC14-614E-9B7D-8F3FD9963C98}"/>
              </a:ext>
            </a:extLst>
          </p:cNvPr>
          <p:cNvSpPr/>
          <p:nvPr/>
        </p:nvSpPr>
        <p:spPr>
          <a:xfrm>
            <a:off x="8287623" y="194861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35" name="Freeform 534">
            <a:extLst>
              <a:ext uri="{FF2B5EF4-FFF2-40B4-BE49-F238E27FC236}">
                <a16:creationId xmlns:a16="http://schemas.microsoft.com/office/drawing/2014/main" id="{285B905A-CD7D-2D45-9404-43F3AE119714}"/>
              </a:ext>
            </a:extLst>
          </p:cNvPr>
          <p:cNvSpPr/>
          <p:nvPr/>
        </p:nvSpPr>
        <p:spPr>
          <a:xfrm>
            <a:off x="8000303" y="1865995"/>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36" name="Freeform 535">
            <a:extLst>
              <a:ext uri="{FF2B5EF4-FFF2-40B4-BE49-F238E27FC236}">
                <a16:creationId xmlns:a16="http://schemas.microsoft.com/office/drawing/2014/main" id="{25D44877-2E6A-1249-A1AB-5894F9907AAB}"/>
              </a:ext>
            </a:extLst>
          </p:cNvPr>
          <p:cNvSpPr/>
          <p:nvPr/>
        </p:nvSpPr>
        <p:spPr>
          <a:xfrm>
            <a:off x="7958622" y="1908271"/>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37" name="Freeform 536">
            <a:extLst>
              <a:ext uri="{FF2B5EF4-FFF2-40B4-BE49-F238E27FC236}">
                <a16:creationId xmlns:a16="http://schemas.microsoft.com/office/drawing/2014/main" id="{1EAED62A-3FAD-B745-8726-C957F1795DC8}"/>
              </a:ext>
            </a:extLst>
          </p:cNvPr>
          <p:cNvSpPr/>
          <p:nvPr/>
        </p:nvSpPr>
        <p:spPr>
          <a:xfrm>
            <a:off x="7824302" y="178543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38" name="Freeform 537">
            <a:extLst>
              <a:ext uri="{FF2B5EF4-FFF2-40B4-BE49-F238E27FC236}">
                <a16:creationId xmlns:a16="http://schemas.microsoft.com/office/drawing/2014/main" id="{732BB1CE-09EF-3647-9B5E-2B0206DA71DC}"/>
              </a:ext>
            </a:extLst>
          </p:cNvPr>
          <p:cNvSpPr/>
          <p:nvPr/>
        </p:nvSpPr>
        <p:spPr>
          <a:xfrm>
            <a:off x="7782621" y="1827586"/>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39" name="Freeform 538">
            <a:extLst>
              <a:ext uri="{FF2B5EF4-FFF2-40B4-BE49-F238E27FC236}">
                <a16:creationId xmlns:a16="http://schemas.microsoft.com/office/drawing/2014/main" id="{FD0EF81C-88A7-A44F-BAD8-62A4CD2E58C9}"/>
              </a:ext>
            </a:extLst>
          </p:cNvPr>
          <p:cNvSpPr/>
          <p:nvPr/>
        </p:nvSpPr>
        <p:spPr>
          <a:xfrm>
            <a:off x="7595309" y="1647269"/>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40" name="Freeform 539">
            <a:extLst>
              <a:ext uri="{FF2B5EF4-FFF2-40B4-BE49-F238E27FC236}">
                <a16:creationId xmlns:a16="http://schemas.microsoft.com/office/drawing/2014/main" id="{2CC01061-0024-D949-9518-9F6E02FAB28E}"/>
              </a:ext>
            </a:extLst>
          </p:cNvPr>
          <p:cNvSpPr/>
          <p:nvPr/>
        </p:nvSpPr>
        <p:spPr>
          <a:xfrm>
            <a:off x="7553628" y="1689545"/>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41" name="Freeform 540">
            <a:extLst>
              <a:ext uri="{FF2B5EF4-FFF2-40B4-BE49-F238E27FC236}">
                <a16:creationId xmlns:a16="http://schemas.microsoft.com/office/drawing/2014/main" id="{66E82441-FBA6-E641-A241-46B74811D996}"/>
              </a:ext>
            </a:extLst>
          </p:cNvPr>
          <p:cNvSpPr/>
          <p:nvPr/>
        </p:nvSpPr>
        <p:spPr>
          <a:xfrm>
            <a:off x="7541048" y="1577540"/>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42" name="Freeform 541">
            <a:extLst>
              <a:ext uri="{FF2B5EF4-FFF2-40B4-BE49-F238E27FC236}">
                <a16:creationId xmlns:a16="http://schemas.microsoft.com/office/drawing/2014/main" id="{5619072B-DBEC-594F-8220-0195EDB613E6}"/>
              </a:ext>
            </a:extLst>
          </p:cNvPr>
          <p:cNvSpPr/>
          <p:nvPr/>
        </p:nvSpPr>
        <p:spPr>
          <a:xfrm>
            <a:off x="7499494" y="1619815"/>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43" name="Freeform 542">
            <a:extLst>
              <a:ext uri="{FF2B5EF4-FFF2-40B4-BE49-F238E27FC236}">
                <a16:creationId xmlns:a16="http://schemas.microsoft.com/office/drawing/2014/main" id="{6B387739-3FF8-9E40-8BE3-EE6B683C1BEE}"/>
              </a:ext>
            </a:extLst>
          </p:cNvPr>
          <p:cNvSpPr/>
          <p:nvPr/>
        </p:nvSpPr>
        <p:spPr>
          <a:xfrm>
            <a:off x="7266308" y="1533588"/>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44" name="Freeform 543">
            <a:extLst>
              <a:ext uri="{FF2B5EF4-FFF2-40B4-BE49-F238E27FC236}">
                <a16:creationId xmlns:a16="http://schemas.microsoft.com/office/drawing/2014/main" id="{D34F0C64-7A48-F141-9CF6-E8C829272552}"/>
              </a:ext>
            </a:extLst>
          </p:cNvPr>
          <p:cNvSpPr/>
          <p:nvPr/>
        </p:nvSpPr>
        <p:spPr>
          <a:xfrm>
            <a:off x="7224627" y="157586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45" name="Freeform 544">
            <a:extLst>
              <a:ext uri="{FF2B5EF4-FFF2-40B4-BE49-F238E27FC236}">
                <a16:creationId xmlns:a16="http://schemas.microsoft.com/office/drawing/2014/main" id="{7F15A10A-2C17-E84B-A930-CF8B7780211F}"/>
              </a:ext>
            </a:extLst>
          </p:cNvPr>
          <p:cNvSpPr/>
          <p:nvPr/>
        </p:nvSpPr>
        <p:spPr>
          <a:xfrm>
            <a:off x="7222975" y="1513997"/>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46" name="Freeform 545">
            <a:extLst>
              <a:ext uri="{FF2B5EF4-FFF2-40B4-BE49-F238E27FC236}">
                <a16:creationId xmlns:a16="http://schemas.microsoft.com/office/drawing/2014/main" id="{AB39A6CA-D027-5E4C-AA93-97DB0C7F03BB}"/>
              </a:ext>
            </a:extLst>
          </p:cNvPr>
          <p:cNvSpPr/>
          <p:nvPr/>
        </p:nvSpPr>
        <p:spPr>
          <a:xfrm>
            <a:off x="7181293" y="1556273"/>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47" name="Freeform 546">
            <a:extLst>
              <a:ext uri="{FF2B5EF4-FFF2-40B4-BE49-F238E27FC236}">
                <a16:creationId xmlns:a16="http://schemas.microsoft.com/office/drawing/2014/main" id="{19CCB646-2C77-5D4A-96C9-1FA8FFBF3B37}"/>
              </a:ext>
            </a:extLst>
          </p:cNvPr>
          <p:cNvSpPr/>
          <p:nvPr/>
        </p:nvSpPr>
        <p:spPr>
          <a:xfrm>
            <a:off x="7172271" y="144065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48" name="Freeform 547">
            <a:extLst>
              <a:ext uri="{FF2B5EF4-FFF2-40B4-BE49-F238E27FC236}">
                <a16:creationId xmlns:a16="http://schemas.microsoft.com/office/drawing/2014/main" id="{1DBD22C7-8583-934E-B270-3D2E276F250B}"/>
              </a:ext>
            </a:extLst>
          </p:cNvPr>
          <p:cNvSpPr/>
          <p:nvPr/>
        </p:nvSpPr>
        <p:spPr>
          <a:xfrm>
            <a:off x="7130590" y="148293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49" name="Freeform 548">
            <a:extLst>
              <a:ext uri="{FF2B5EF4-FFF2-40B4-BE49-F238E27FC236}">
                <a16:creationId xmlns:a16="http://schemas.microsoft.com/office/drawing/2014/main" id="{4AED2CD5-6254-314D-8847-029BAC380A3B}"/>
              </a:ext>
            </a:extLst>
          </p:cNvPr>
          <p:cNvSpPr/>
          <p:nvPr/>
        </p:nvSpPr>
        <p:spPr>
          <a:xfrm>
            <a:off x="7157784" y="1429703"/>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50" name="Freeform 549">
            <a:extLst>
              <a:ext uri="{FF2B5EF4-FFF2-40B4-BE49-F238E27FC236}">
                <a16:creationId xmlns:a16="http://schemas.microsoft.com/office/drawing/2014/main" id="{DE7DCDBA-CE0E-3C4E-A841-F04F5793F207}"/>
              </a:ext>
            </a:extLst>
          </p:cNvPr>
          <p:cNvSpPr/>
          <p:nvPr/>
        </p:nvSpPr>
        <p:spPr>
          <a:xfrm>
            <a:off x="7116230" y="1471850"/>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51" name="Freeform 550">
            <a:extLst>
              <a:ext uri="{FF2B5EF4-FFF2-40B4-BE49-F238E27FC236}">
                <a16:creationId xmlns:a16="http://schemas.microsoft.com/office/drawing/2014/main" id="{57512FDC-230D-A84D-85EA-37CB65D0FE73}"/>
              </a:ext>
            </a:extLst>
          </p:cNvPr>
          <p:cNvSpPr/>
          <p:nvPr/>
        </p:nvSpPr>
        <p:spPr>
          <a:xfrm>
            <a:off x="6908333" y="1262146"/>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52" name="Freeform 551">
            <a:extLst>
              <a:ext uri="{FF2B5EF4-FFF2-40B4-BE49-F238E27FC236}">
                <a16:creationId xmlns:a16="http://schemas.microsoft.com/office/drawing/2014/main" id="{17B7C90C-5E31-454C-8C39-BAB6A0A01030}"/>
              </a:ext>
            </a:extLst>
          </p:cNvPr>
          <p:cNvSpPr/>
          <p:nvPr/>
        </p:nvSpPr>
        <p:spPr>
          <a:xfrm>
            <a:off x="6866651" y="1304422"/>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53" name="Freeform 552">
            <a:extLst>
              <a:ext uri="{FF2B5EF4-FFF2-40B4-BE49-F238E27FC236}">
                <a16:creationId xmlns:a16="http://schemas.microsoft.com/office/drawing/2014/main" id="{0B1AED9E-E84C-CF4C-8818-447ED5904D43}"/>
              </a:ext>
            </a:extLst>
          </p:cNvPr>
          <p:cNvSpPr/>
          <p:nvPr/>
        </p:nvSpPr>
        <p:spPr>
          <a:xfrm>
            <a:off x="6880630" y="125608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54" name="Freeform 553">
            <a:extLst>
              <a:ext uri="{FF2B5EF4-FFF2-40B4-BE49-F238E27FC236}">
                <a16:creationId xmlns:a16="http://schemas.microsoft.com/office/drawing/2014/main" id="{9A675194-96CE-174C-8384-E470609FE302}"/>
              </a:ext>
            </a:extLst>
          </p:cNvPr>
          <p:cNvSpPr/>
          <p:nvPr/>
        </p:nvSpPr>
        <p:spPr>
          <a:xfrm>
            <a:off x="6838949" y="129836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55" name="Freeform 554">
            <a:extLst>
              <a:ext uri="{FF2B5EF4-FFF2-40B4-BE49-F238E27FC236}">
                <a16:creationId xmlns:a16="http://schemas.microsoft.com/office/drawing/2014/main" id="{1D3AA103-9FA4-5B4F-A586-76136FCA5565}"/>
              </a:ext>
            </a:extLst>
          </p:cNvPr>
          <p:cNvSpPr/>
          <p:nvPr/>
        </p:nvSpPr>
        <p:spPr>
          <a:xfrm>
            <a:off x="6809467" y="1240235"/>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56" name="Freeform 555">
            <a:extLst>
              <a:ext uri="{FF2B5EF4-FFF2-40B4-BE49-F238E27FC236}">
                <a16:creationId xmlns:a16="http://schemas.microsoft.com/office/drawing/2014/main" id="{349A76DA-3CDD-3840-BC1E-AAC0F1DE55D8}"/>
              </a:ext>
            </a:extLst>
          </p:cNvPr>
          <p:cNvSpPr/>
          <p:nvPr/>
        </p:nvSpPr>
        <p:spPr>
          <a:xfrm>
            <a:off x="6767913" y="1282382"/>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57" name="Freeform 556">
            <a:extLst>
              <a:ext uri="{FF2B5EF4-FFF2-40B4-BE49-F238E27FC236}">
                <a16:creationId xmlns:a16="http://schemas.microsoft.com/office/drawing/2014/main" id="{580CBF43-CBAE-7549-A5EF-1C6E23B708A1}"/>
              </a:ext>
            </a:extLst>
          </p:cNvPr>
          <p:cNvSpPr/>
          <p:nvPr/>
        </p:nvSpPr>
        <p:spPr>
          <a:xfrm>
            <a:off x="6734746" y="1193706"/>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58" name="Freeform 557">
            <a:extLst>
              <a:ext uri="{FF2B5EF4-FFF2-40B4-BE49-F238E27FC236}">
                <a16:creationId xmlns:a16="http://schemas.microsoft.com/office/drawing/2014/main" id="{EEF394B7-9A9F-374E-A8B0-6F87F1AE9790}"/>
              </a:ext>
            </a:extLst>
          </p:cNvPr>
          <p:cNvSpPr/>
          <p:nvPr/>
        </p:nvSpPr>
        <p:spPr>
          <a:xfrm>
            <a:off x="6693192" y="1235981"/>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59" name="Freeform 558">
            <a:extLst>
              <a:ext uri="{FF2B5EF4-FFF2-40B4-BE49-F238E27FC236}">
                <a16:creationId xmlns:a16="http://schemas.microsoft.com/office/drawing/2014/main" id="{F7327F46-C396-1B41-AFB1-9D2401D0F3F6}"/>
              </a:ext>
            </a:extLst>
          </p:cNvPr>
          <p:cNvSpPr/>
          <p:nvPr/>
        </p:nvSpPr>
        <p:spPr>
          <a:xfrm>
            <a:off x="6784179" y="1212008"/>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60" name="Freeform 559">
            <a:extLst>
              <a:ext uri="{FF2B5EF4-FFF2-40B4-BE49-F238E27FC236}">
                <a16:creationId xmlns:a16="http://schemas.microsoft.com/office/drawing/2014/main" id="{DDD4D9BB-8F38-9F4B-9176-38362B3DC9DD}"/>
              </a:ext>
            </a:extLst>
          </p:cNvPr>
          <p:cNvSpPr/>
          <p:nvPr/>
        </p:nvSpPr>
        <p:spPr>
          <a:xfrm>
            <a:off x="6742497" y="1254284"/>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61" name="Freeform 560">
            <a:extLst>
              <a:ext uri="{FF2B5EF4-FFF2-40B4-BE49-F238E27FC236}">
                <a16:creationId xmlns:a16="http://schemas.microsoft.com/office/drawing/2014/main" id="{728399B2-3458-1C49-BDC8-271DA7B0F307}"/>
              </a:ext>
            </a:extLst>
          </p:cNvPr>
          <p:cNvSpPr/>
          <p:nvPr/>
        </p:nvSpPr>
        <p:spPr>
          <a:xfrm>
            <a:off x="7495300" y="1577540"/>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62" name="Freeform 561">
            <a:extLst>
              <a:ext uri="{FF2B5EF4-FFF2-40B4-BE49-F238E27FC236}">
                <a16:creationId xmlns:a16="http://schemas.microsoft.com/office/drawing/2014/main" id="{78DBC6F8-1EA6-FC43-BFB5-6265681BBDD7}"/>
              </a:ext>
            </a:extLst>
          </p:cNvPr>
          <p:cNvSpPr/>
          <p:nvPr/>
        </p:nvSpPr>
        <p:spPr>
          <a:xfrm>
            <a:off x="7453619" y="1619815"/>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63" name="Freeform 562">
            <a:extLst>
              <a:ext uri="{FF2B5EF4-FFF2-40B4-BE49-F238E27FC236}">
                <a16:creationId xmlns:a16="http://schemas.microsoft.com/office/drawing/2014/main" id="{9F97A318-87A3-A24A-8503-060669212EF5}"/>
              </a:ext>
            </a:extLst>
          </p:cNvPr>
          <p:cNvSpPr/>
          <p:nvPr/>
        </p:nvSpPr>
        <p:spPr>
          <a:xfrm>
            <a:off x="7454381" y="1566584"/>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64" name="Freeform 563">
            <a:extLst>
              <a:ext uri="{FF2B5EF4-FFF2-40B4-BE49-F238E27FC236}">
                <a16:creationId xmlns:a16="http://schemas.microsoft.com/office/drawing/2014/main" id="{D03D274A-B019-A34F-9719-00F690D793EA}"/>
              </a:ext>
            </a:extLst>
          </p:cNvPr>
          <p:cNvSpPr/>
          <p:nvPr/>
        </p:nvSpPr>
        <p:spPr>
          <a:xfrm>
            <a:off x="7412700" y="1608860"/>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65" name="Freeform 564">
            <a:extLst>
              <a:ext uri="{FF2B5EF4-FFF2-40B4-BE49-F238E27FC236}">
                <a16:creationId xmlns:a16="http://schemas.microsoft.com/office/drawing/2014/main" id="{6F1747AA-D554-5F47-8D76-4611146CF93A}"/>
              </a:ext>
            </a:extLst>
          </p:cNvPr>
          <p:cNvSpPr/>
          <p:nvPr/>
        </p:nvSpPr>
        <p:spPr>
          <a:xfrm>
            <a:off x="7774869" y="1732852"/>
            <a:ext cx="25415" cy="103112"/>
          </a:xfrm>
          <a:custGeom>
            <a:avLst/>
            <a:gdLst>
              <a:gd name="connsiteX0" fmla="*/ 13343 w 25415"/>
              <a:gd name="connsiteY0" fmla="*/ 13533 h 103111"/>
              <a:gd name="connsiteX1" fmla="*/ 13343 w 25415"/>
              <a:gd name="connsiteY1" fmla="*/ 97956 h 103111"/>
            </a:gdLst>
            <a:ahLst/>
            <a:cxnLst>
              <a:cxn ang="0">
                <a:pos x="connsiteX0" y="connsiteY0"/>
              </a:cxn>
              <a:cxn ang="0">
                <a:pos x="connsiteX1" y="connsiteY1"/>
              </a:cxn>
            </a:cxnLst>
            <a:rect l="l" t="t" r="r" b="b"/>
            <a:pathLst>
              <a:path w="25415" h="103111">
                <a:moveTo>
                  <a:pt x="13343" y="13533"/>
                </a:moveTo>
                <a:lnTo>
                  <a:pt x="13343" y="97956"/>
                </a:lnTo>
              </a:path>
            </a:pathLst>
          </a:custGeom>
          <a:ln w="19050" cap="flat">
            <a:solidFill>
              <a:srgbClr val="698095"/>
            </a:solidFill>
            <a:prstDash val="solid"/>
            <a:miter/>
          </a:ln>
        </p:spPr>
        <p:txBody>
          <a:bodyPr rtlCol="0" anchor="ctr"/>
          <a:lstStyle/>
          <a:p>
            <a:endParaRPr lang="en-GB" dirty="0"/>
          </a:p>
        </p:txBody>
      </p:sp>
      <p:sp>
        <p:nvSpPr>
          <p:cNvPr id="566" name="Freeform 565">
            <a:extLst>
              <a:ext uri="{FF2B5EF4-FFF2-40B4-BE49-F238E27FC236}">
                <a16:creationId xmlns:a16="http://schemas.microsoft.com/office/drawing/2014/main" id="{8705516C-85A9-7B4B-A4BD-6F23B9F432CB}"/>
              </a:ext>
            </a:extLst>
          </p:cNvPr>
          <p:cNvSpPr/>
          <p:nvPr/>
        </p:nvSpPr>
        <p:spPr>
          <a:xfrm>
            <a:off x="7733315" y="1775128"/>
            <a:ext cx="101661" cy="25778"/>
          </a:xfrm>
          <a:custGeom>
            <a:avLst/>
            <a:gdLst>
              <a:gd name="connsiteX0" fmla="*/ 13343 w 101661"/>
              <a:gd name="connsiteY0" fmla="*/ 13533 h 25777"/>
              <a:gd name="connsiteX1" fmla="*/ 96578 w 101661"/>
              <a:gd name="connsiteY1" fmla="*/ 13533 h 25777"/>
            </a:gdLst>
            <a:ahLst/>
            <a:cxnLst>
              <a:cxn ang="0">
                <a:pos x="connsiteX0" y="connsiteY0"/>
              </a:cxn>
              <a:cxn ang="0">
                <a:pos x="connsiteX1" y="connsiteY1"/>
              </a:cxn>
            </a:cxnLst>
            <a:rect l="l" t="t" r="r" b="b"/>
            <a:pathLst>
              <a:path w="101661" h="25777">
                <a:moveTo>
                  <a:pt x="13343" y="13533"/>
                </a:moveTo>
                <a:lnTo>
                  <a:pt x="96578" y="13533"/>
                </a:lnTo>
              </a:path>
            </a:pathLst>
          </a:custGeom>
          <a:ln w="19050" cap="flat">
            <a:solidFill>
              <a:srgbClr val="698095"/>
            </a:solidFill>
            <a:prstDash val="solid"/>
            <a:miter/>
          </a:ln>
        </p:spPr>
        <p:txBody>
          <a:bodyPr rtlCol="0" anchor="ctr"/>
          <a:lstStyle/>
          <a:p>
            <a:endParaRPr lang="en-GB" dirty="0"/>
          </a:p>
        </p:txBody>
      </p:sp>
      <p:sp>
        <p:nvSpPr>
          <p:cNvPr id="567" name="Freeform 566">
            <a:extLst>
              <a:ext uri="{FF2B5EF4-FFF2-40B4-BE49-F238E27FC236}">
                <a16:creationId xmlns:a16="http://schemas.microsoft.com/office/drawing/2014/main" id="{3A221CD7-05D8-6A49-AAD5-A135894B983A}"/>
              </a:ext>
            </a:extLst>
          </p:cNvPr>
          <p:cNvSpPr/>
          <p:nvPr/>
        </p:nvSpPr>
        <p:spPr>
          <a:xfrm>
            <a:off x="7736365" y="1713261"/>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68" name="Freeform 567">
            <a:extLst>
              <a:ext uri="{FF2B5EF4-FFF2-40B4-BE49-F238E27FC236}">
                <a16:creationId xmlns:a16="http://schemas.microsoft.com/office/drawing/2014/main" id="{FDA8C44F-D080-7F42-9919-226DF9A7E6C0}"/>
              </a:ext>
            </a:extLst>
          </p:cNvPr>
          <p:cNvSpPr/>
          <p:nvPr/>
        </p:nvSpPr>
        <p:spPr>
          <a:xfrm>
            <a:off x="7694683" y="1755536"/>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69" name="Freeform 568">
            <a:extLst>
              <a:ext uri="{FF2B5EF4-FFF2-40B4-BE49-F238E27FC236}">
                <a16:creationId xmlns:a16="http://schemas.microsoft.com/office/drawing/2014/main" id="{FD584D05-7C97-E24A-9574-A71DA6BEC275}"/>
              </a:ext>
            </a:extLst>
          </p:cNvPr>
          <p:cNvSpPr/>
          <p:nvPr/>
        </p:nvSpPr>
        <p:spPr>
          <a:xfrm>
            <a:off x="9347698" y="2054303"/>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70" name="Freeform 569">
            <a:extLst>
              <a:ext uri="{FF2B5EF4-FFF2-40B4-BE49-F238E27FC236}">
                <a16:creationId xmlns:a16="http://schemas.microsoft.com/office/drawing/2014/main" id="{689613EE-8250-364F-A4F3-ACD3B9220078}"/>
              </a:ext>
            </a:extLst>
          </p:cNvPr>
          <p:cNvSpPr/>
          <p:nvPr/>
        </p:nvSpPr>
        <p:spPr>
          <a:xfrm>
            <a:off x="9306017" y="2096579"/>
            <a:ext cx="101661" cy="25778"/>
          </a:xfrm>
          <a:custGeom>
            <a:avLst/>
            <a:gdLst>
              <a:gd name="connsiteX0" fmla="*/ 13343 w 101661"/>
              <a:gd name="connsiteY0" fmla="*/ 13533 h 25777"/>
              <a:gd name="connsiteX1" fmla="*/ 96705 w 101661"/>
              <a:gd name="connsiteY1" fmla="*/ 13533 h 25777"/>
            </a:gdLst>
            <a:ahLst/>
            <a:cxnLst>
              <a:cxn ang="0">
                <a:pos x="connsiteX0" y="connsiteY0"/>
              </a:cxn>
              <a:cxn ang="0">
                <a:pos x="connsiteX1" y="connsiteY1"/>
              </a:cxn>
            </a:cxnLst>
            <a:rect l="l" t="t" r="r" b="b"/>
            <a:pathLst>
              <a:path w="101661" h="25777">
                <a:moveTo>
                  <a:pt x="13343" y="13533"/>
                </a:moveTo>
                <a:lnTo>
                  <a:pt x="96705" y="13533"/>
                </a:lnTo>
              </a:path>
            </a:pathLst>
          </a:custGeom>
          <a:ln w="19050" cap="flat">
            <a:solidFill>
              <a:srgbClr val="698095"/>
            </a:solidFill>
            <a:prstDash val="solid"/>
            <a:miter/>
          </a:ln>
        </p:spPr>
        <p:txBody>
          <a:bodyPr rtlCol="0" anchor="ctr"/>
          <a:lstStyle/>
          <a:p>
            <a:endParaRPr lang="en-GB" dirty="0"/>
          </a:p>
        </p:txBody>
      </p:sp>
      <p:sp>
        <p:nvSpPr>
          <p:cNvPr id="571" name="Freeform 570">
            <a:extLst>
              <a:ext uri="{FF2B5EF4-FFF2-40B4-BE49-F238E27FC236}">
                <a16:creationId xmlns:a16="http://schemas.microsoft.com/office/drawing/2014/main" id="{F59E734F-70C3-7E43-98E0-74E188A72C12}"/>
              </a:ext>
            </a:extLst>
          </p:cNvPr>
          <p:cNvSpPr/>
          <p:nvPr/>
        </p:nvSpPr>
        <p:spPr>
          <a:xfrm>
            <a:off x="8086224" y="1495179"/>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AD583F"/>
            </a:solidFill>
            <a:prstDash val="solid"/>
            <a:miter/>
          </a:ln>
        </p:spPr>
        <p:txBody>
          <a:bodyPr rtlCol="0" anchor="ctr"/>
          <a:lstStyle/>
          <a:p>
            <a:endParaRPr lang="en-GB" dirty="0"/>
          </a:p>
        </p:txBody>
      </p:sp>
      <p:sp>
        <p:nvSpPr>
          <p:cNvPr id="572" name="Freeform 571">
            <a:extLst>
              <a:ext uri="{FF2B5EF4-FFF2-40B4-BE49-F238E27FC236}">
                <a16:creationId xmlns:a16="http://schemas.microsoft.com/office/drawing/2014/main" id="{95FD3B6C-53E0-A748-BF3C-80B298D905A8}"/>
              </a:ext>
            </a:extLst>
          </p:cNvPr>
          <p:cNvSpPr/>
          <p:nvPr/>
        </p:nvSpPr>
        <p:spPr>
          <a:xfrm>
            <a:off x="10513071" y="2150842"/>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573" name="Freeform 572">
            <a:extLst>
              <a:ext uri="{FF2B5EF4-FFF2-40B4-BE49-F238E27FC236}">
                <a16:creationId xmlns:a16="http://schemas.microsoft.com/office/drawing/2014/main" id="{51CC47B1-A48E-5244-BB14-58B8A76D7E7C}"/>
              </a:ext>
            </a:extLst>
          </p:cNvPr>
          <p:cNvSpPr/>
          <p:nvPr/>
        </p:nvSpPr>
        <p:spPr>
          <a:xfrm>
            <a:off x="7679215" y="1700561"/>
            <a:ext cx="25415" cy="103112"/>
          </a:xfrm>
          <a:custGeom>
            <a:avLst/>
            <a:gdLst>
              <a:gd name="connsiteX0" fmla="*/ 13343 w 25415"/>
              <a:gd name="connsiteY0" fmla="*/ 13533 h 103111"/>
              <a:gd name="connsiteX1" fmla="*/ 13343 w 25415"/>
              <a:gd name="connsiteY1" fmla="*/ 98085 h 103111"/>
            </a:gdLst>
            <a:ahLst/>
            <a:cxnLst>
              <a:cxn ang="0">
                <a:pos x="connsiteX0" y="connsiteY0"/>
              </a:cxn>
              <a:cxn ang="0">
                <a:pos x="connsiteX1" y="connsiteY1"/>
              </a:cxn>
            </a:cxnLst>
            <a:rect l="l" t="t" r="r" b="b"/>
            <a:pathLst>
              <a:path w="25415" h="103111">
                <a:moveTo>
                  <a:pt x="13343" y="13533"/>
                </a:moveTo>
                <a:lnTo>
                  <a:pt x="13343" y="98085"/>
                </a:lnTo>
              </a:path>
            </a:pathLst>
          </a:custGeom>
          <a:ln w="19050" cap="flat">
            <a:solidFill>
              <a:srgbClr val="698095"/>
            </a:solidFill>
            <a:prstDash val="solid"/>
            <a:miter/>
          </a:ln>
        </p:spPr>
        <p:txBody>
          <a:bodyPr rtlCol="0" anchor="ctr"/>
          <a:lstStyle/>
          <a:p>
            <a:endParaRPr lang="en-GB" dirty="0"/>
          </a:p>
        </p:txBody>
      </p:sp>
      <p:sp>
        <p:nvSpPr>
          <p:cNvPr id="3" name="Content Placeholder 19">
            <a:extLst>
              <a:ext uri="{FF2B5EF4-FFF2-40B4-BE49-F238E27FC236}">
                <a16:creationId xmlns:a16="http://schemas.microsoft.com/office/drawing/2014/main" id="{6ECC4354-B4E4-4D59-0150-EC32921AA8D1}"/>
              </a:ext>
            </a:extLst>
          </p:cNvPr>
          <p:cNvSpPr>
            <a:spLocks noGrp="1"/>
          </p:cNvSpPr>
          <p:nvPr>
            <p:ph sz="quarter" idx="15"/>
          </p:nvPr>
        </p:nvSpPr>
        <p:spPr>
          <a:xfrm>
            <a:off x="163721" y="6926630"/>
            <a:ext cx="11188863" cy="87442"/>
          </a:xfrm>
        </p:spPr>
        <p:txBody>
          <a:bodyPr anchor="b"/>
          <a:lstStyle/>
          <a:p>
            <a:r>
              <a:rPr lang="en-GB" sz="1000" dirty="0">
                <a:solidFill>
                  <a:schemeClr val="tx2"/>
                </a:solidFill>
              </a:rPr>
              <a:t>cN, clinical nodal; cT, clinical tumour stage; ECOG, Eastern Cooperative Oncology Group; GEJ, gastroesophageal junction; ILE, Ivor-Lewis esophagectomy; LTA, left thoracoabdominal; MIE, minimally invasive esophagectomy; (n)CRT, (neoadjuvant) chemoradiotherapy; (n)CT, (neoadjuvant) chemotherapy; RFS, recurrence-free survival; yr, year</a:t>
            </a:r>
          </a:p>
          <a:p>
            <a:r>
              <a:rPr lang="en-GB" sz="1000" dirty="0" err="1">
                <a:effectLst/>
              </a:rPr>
              <a:t>Latrigue</a:t>
            </a:r>
            <a:r>
              <a:rPr lang="en-GB" sz="1000" dirty="0">
                <a:effectLst/>
              </a:rPr>
              <a:t> CJ, et al. Ann Surg. 2022;276:799–805 </a:t>
            </a:r>
          </a:p>
          <a:p>
            <a:endParaRPr lang="en-GB" sz="1100" dirty="0">
              <a:solidFill>
                <a:schemeClr val="tx2"/>
              </a:solidFill>
            </a:endParaRPr>
          </a:p>
        </p:txBody>
      </p:sp>
    </p:spTree>
    <p:extLst>
      <p:ext uri="{BB962C8B-B14F-4D97-AF65-F5344CB8AC3E}">
        <p14:creationId xmlns:p14="http://schemas.microsoft.com/office/powerpoint/2010/main" val="2308204948"/>
      </p:ext>
    </p:extLst>
  </p:cSld>
  <p:clrMapOvr>
    <a:masterClrMapping/>
  </p:clrMapOvr>
  <p:transition>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Poll Question #4</a:t>
            </a:r>
          </a:p>
        </p:txBody>
      </p:sp>
      <p:sp>
        <p:nvSpPr>
          <p:cNvPr id="17" name="Content Placeholder 16">
            <a:extLst>
              <a:ext uri="{FF2B5EF4-FFF2-40B4-BE49-F238E27FC236}">
                <a16:creationId xmlns:a16="http://schemas.microsoft.com/office/drawing/2014/main" id="{33003F53-7008-4E49-9BA4-5719E9865945}"/>
              </a:ext>
            </a:extLst>
          </p:cNvPr>
          <p:cNvSpPr>
            <a:spLocks noGrp="1"/>
          </p:cNvSpPr>
          <p:nvPr>
            <p:ph sz="quarter" idx="14"/>
          </p:nvPr>
        </p:nvSpPr>
        <p:spPr>
          <a:xfrm>
            <a:off x="479376" y="836712"/>
            <a:ext cx="10962216" cy="4525200"/>
          </a:xfrm>
        </p:spPr>
        <p:txBody>
          <a:bodyPr/>
          <a:lstStyle/>
          <a:p>
            <a:pPr marL="0" indent="0">
              <a:buNone/>
            </a:pPr>
            <a:r>
              <a:rPr lang="en-US" b="1" dirty="0">
                <a:solidFill>
                  <a:schemeClr val="accent1"/>
                </a:solidFill>
              </a:rPr>
              <a:t>She is treated with a CROSS approach followed by R0 esophagectomy. Pathology reveals at ypT2N0 EAC, TRG2 response, LVI-, PD-L1+ (CPS = 2). She asks about expectations.  Which is the most accurate thing to tell her?</a:t>
            </a:r>
            <a:br>
              <a:rPr lang="en-US" b="1" dirty="0">
                <a:solidFill>
                  <a:schemeClr val="accent1"/>
                </a:solidFill>
              </a:rPr>
            </a:br>
            <a:endParaRPr lang="en-US" b="1" dirty="0">
              <a:solidFill>
                <a:schemeClr val="accent1"/>
              </a:solidFill>
            </a:endParaRPr>
          </a:p>
          <a:p>
            <a:pPr marL="457200" indent="-457200">
              <a:buFont typeface="+mj-lt"/>
              <a:buAutoNum type="alphaLcParenR"/>
            </a:pPr>
            <a:r>
              <a:rPr lang="en-US" dirty="0"/>
              <a:t>Her median overall survival is about 5 years</a:t>
            </a:r>
          </a:p>
          <a:p>
            <a:pPr marL="457200" indent="-457200">
              <a:buFont typeface="+mj-lt"/>
              <a:buAutoNum type="alphaLcParenR"/>
            </a:pPr>
            <a:r>
              <a:rPr lang="en-US" b="1" dirty="0"/>
              <a:t>Her median disease-free survival is about 11-12 months </a:t>
            </a:r>
            <a:r>
              <a:rPr lang="en-GB" b="1" dirty="0">
                <a:solidFill>
                  <a:schemeClr val="accent2"/>
                </a:solidFill>
              </a:rPr>
              <a:t> </a:t>
            </a:r>
            <a:r>
              <a:rPr lang="en-GB" dirty="0">
                <a:solidFill>
                  <a:schemeClr val="accent2"/>
                </a:solidFill>
              </a:rPr>
              <a:t>✅</a:t>
            </a:r>
            <a:endParaRPr lang="en-US" b="1" dirty="0"/>
          </a:p>
          <a:p>
            <a:pPr marL="457200" indent="-457200">
              <a:buFont typeface="+mj-lt"/>
              <a:buAutoNum type="alphaLcParenR"/>
            </a:pPr>
            <a:r>
              <a:rPr lang="en-US" dirty="0"/>
              <a:t>Trials show adjuvant chemotherapy improves her survival</a:t>
            </a:r>
          </a:p>
          <a:p>
            <a:pPr marL="457200" indent="-457200">
              <a:buFont typeface="+mj-lt"/>
              <a:buAutoNum type="alphaLcParenR"/>
            </a:pPr>
            <a:r>
              <a:rPr lang="en-US" dirty="0"/>
              <a:t>The disease is most likely to recur in the remaining esophagus</a:t>
            </a:r>
          </a:p>
        </p:txBody>
      </p:sp>
      <p:sp>
        <p:nvSpPr>
          <p:cNvPr id="3" name="Content Placeholder 19">
            <a:extLst>
              <a:ext uri="{FF2B5EF4-FFF2-40B4-BE49-F238E27FC236}">
                <a16:creationId xmlns:a16="http://schemas.microsoft.com/office/drawing/2014/main" id="{16375DF5-2BB6-A624-F7CB-929EFEE962C5}"/>
              </a:ext>
            </a:extLst>
          </p:cNvPr>
          <p:cNvSpPr>
            <a:spLocks noGrp="1"/>
          </p:cNvSpPr>
          <p:nvPr>
            <p:ph sz="quarter" idx="15"/>
          </p:nvPr>
        </p:nvSpPr>
        <p:spPr>
          <a:xfrm>
            <a:off x="620183" y="6356351"/>
            <a:ext cx="10066649" cy="365125"/>
          </a:xfrm>
        </p:spPr>
        <p:txBody>
          <a:bodyPr anchor="b"/>
          <a:lstStyle/>
          <a:p>
            <a:r>
              <a:rPr lang="en-GB" sz="1100" dirty="0">
                <a:solidFill>
                  <a:schemeClr val="tx2"/>
                </a:solidFill>
              </a:rPr>
              <a:t>CPS, combined positive score; EAC, esophageal adenocarcinoma; LVI, lymphovascular invasion; N, nodal stage; PD-L1, programmed death-ligand 1; R0, R0 resection; T, tumour stage; TRG, tumour regression grade, </a:t>
            </a:r>
            <a:r>
              <a:rPr lang="en-GB" sz="1100" dirty="0" err="1">
                <a:solidFill>
                  <a:schemeClr val="tx2"/>
                </a:solidFill>
              </a:rPr>
              <a:t>yp</a:t>
            </a:r>
            <a:r>
              <a:rPr lang="en-GB" sz="1100" dirty="0">
                <a:solidFill>
                  <a:schemeClr val="tx2"/>
                </a:solidFill>
              </a:rPr>
              <a:t>; post-treatment</a:t>
            </a:r>
          </a:p>
        </p:txBody>
      </p:sp>
      <p:graphicFrame>
        <p:nvGraphicFramePr>
          <p:cNvPr id="6" name="Chart 5">
            <a:extLst>
              <a:ext uri="{FF2B5EF4-FFF2-40B4-BE49-F238E27FC236}">
                <a16:creationId xmlns:a16="http://schemas.microsoft.com/office/drawing/2014/main" id="{41AEEC5C-9BC4-12B9-6F36-923E8FA121C5}"/>
              </a:ext>
            </a:extLst>
          </p:cNvPr>
          <p:cNvGraphicFramePr/>
          <p:nvPr>
            <p:extLst>
              <p:ext uri="{D42A27DB-BD31-4B8C-83A1-F6EECF244321}">
                <p14:modId xmlns:p14="http://schemas.microsoft.com/office/powerpoint/2010/main" val="3588882294"/>
              </p:ext>
            </p:extLst>
          </p:nvPr>
        </p:nvGraphicFramePr>
        <p:xfrm>
          <a:off x="7392144" y="2160610"/>
          <a:ext cx="4694312" cy="369852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33828117"/>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65F2CD-DBD2-7FB4-9AC8-388DA17B1D6A}"/>
              </a:ext>
            </a:extLst>
          </p:cNvPr>
          <p:cNvSpPr>
            <a:spLocks noGrp="1"/>
          </p:cNvSpPr>
          <p:nvPr>
            <p:ph type="title"/>
          </p:nvPr>
        </p:nvSpPr>
        <p:spPr>
          <a:xfrm>
            <a:off x="609600" y="274638"/>
            <a:ext cx="10972800" cy="1642194"/>
          </a:xfrm>
        </p:spPr>
        <p:txBody>
          <a:bodyPr/>
          <a:lstStyle/>
          <a:p>
            <a:r>
              <a:rPr lang="en-US" dirty="0"/>
              <a:t>Overview of </a:t>
            </a:r>
            <a:br>
              <a:rPr lang="en-US" dirty="0"/>
            </a:br>
            <a:r>
              <a:rPr lang="en-US" dirty="0"/>
              <a:t>Gastroesophageal Cancer</a:t>
            </a:r>
          </a:p>
        </p:txBody>
      </p:sp>
      <p:sp>
        <p:nvSpPr>
          <p:cNvPr id="7" name="Subtitle 6">
            <a:extLst>
              <a:ext uri="{FF2B5EF4-FFF2-40B4-BE49-F238E27FC236}">
                <a16:creationId xmlns:a16="http://schemas.microsoft.com/office/drawing/2014/main" id="{26106EA5-B31C-564B-A858-F9C4059D83FA}"/>
              </a:ext>
            </a:extLst>
          </p:cNvPr>
          <p:cNvSpPr>
            <a:spLocks noGrp="1"/>
          </p:cNvSpPr>
          <p:nvPr>
            <p:ph type="subTitle" idx="1"/>
          </p:nvPr>
        </p:nvSpPr>
        <p:spPr>
          <a:xfrm>
            <a:off x="609600" y="3861048"/>
            <a:ext cx="10972800" cy="1655762"/>
          </a:xfrm>
        </p:spPr>
        <p:txBody>
          <a:bodyPr>
            <a:noAutofit/>
          </a:bodyPr>
          <a:lstStyle/>
          <a:p>
            <a:pPr lvl="0" defTabSz="1219170">
              <a:spcBef>
                <a:spcPts val="0"/>
              </a:spcBef>
              <a:buClr>
                <a:srgbClr val="000000"/>
              </a:buClr>
              <a:buSzPts val="1500"/>
              <a:defRPr/>
            </a:pPr>
            <a:r>
              <a:rPr lang="en-GB" b="1" dirty="0">
                <a:solidFill>
                  <a:prstClr val="white"/>
                </a:solidFill>
                <a:sym typeface="Arial"/>
              </a:rPr>
              <a:t>Yelena Y. Janjigian, MD</a:t>
            </a:r>
          </a:p>
          <a:p>
            <a:pPr lvl="0" defTabSz="1219170">
              <a:spcBef>
                <a:spcPts val="0"/>
              </a:spcBef>
              <a:buClr>
                <a:srgbClr val="000000"/>
              </a:buClr>
              <a:buSzPts val="1500"/>
              <a:defRPr/>
            </a:pPr>
            <a:r>
              <a:rPr lang="en-GB" sz="2200" b="1" dirty="0">
                <a:solidFill>
                  <a:prstClr val="white"/>
                </a:solidFill>
                <a:sym typeface="Arial"/>
              </a:rPr>
              <a:t>Associate Attending Physician</a:t>
            </a:r>
          </a:p>
          <a:p>
            <a:pPr lvl="0" defTabSz="1219170">
              <a:spcBef>
                <a:spcPts val="0"/>
              </a:spcBef>
              <a:buClr>
                <a:srgbClr val="000000"/>
              </a:buClr>
              <a:buSzPts val="1500"/>
              <a:defRPr/>
            </a:pPr>
            <a:r>
              <a:rPr lang="en-GB" sz="2200" b="1" dirty="0">
                <a:solidFill>
                  <a:prstClr val="white"/>
                </a:solidFill>
                <a:sym typeface="Arial"/>
              </a:rPr>
              <a:t>Associate Professor, WCMC</a:t>
            </a:r>
          </a:p>
          <a:p>
            <a:pPr lvl="0" defTabSz="1219170">
              <a:spcBef>
                <a:spcPts val="0"/>
              </a:spcBef>
              <a:buClr>
                <a:srgbClr val="000000"/>
              </a:buClr>
              <a:buSzPts val="1500"/>
              <a:defRPr/>
            </a:pPr>
            <a:endParaRPr lang="en-GB" sz="1200" b="1" dirty="0">
              <a:solidFill>
                <a:prstClr val="white"/>
              </a:solidFill>
              <a:sym typeface="Arial"/>
            </a:endParaRPr>
          </a:p>
          <a:p>
            <a:pPr lvl="0" defTabSz="1219170">
              <a:spcBef>
                <a:spcPts val="0"/>
              </a:spcBef>
              <a:buClr>
                <a:srgbClr val="000000"/>
              </a:buClr>
              <a:buSzPts val="1500"/>
              <a:defRPr/>
            </a:pPr>
            <a:r>
              <a:rPr lang="en-GB" sz="2200" b="1" dirty="0">
                <a:solidFill>
                  <a:prstClr val="white"/>
                </a:solidFill>
                <a:sym typeface="Arial"/>
              </a:rPr>
              <a:t>Chief, Gastrointestinal Oncology Service</a:t>
            </a:r>
            <a:br>
              <a:rPr lang="en-GB" sz="2200" b="1" dirty="0">
                <a:solidFill>
                  <a:prstClr val="white"/>
                </a:solidFill>
                <a:sym typeface="Arial"/>
              </a:rPr>
            </a:br>
            <a:r>
              <a:rPr lang="en-GB" sz="2200" b="1" dirty="0">
                <a:solidFill>
                  <a:prstClr val="white"/>
                </a:solidFill>
                <a:sym typeface="Arial"/>
              </a:rPr>
              <a:t>Memorial Sloan Kettering Cancer Center</a:t>
            </a:r>
          </a:p>
          <a:p>
            <a:pPr lvl="0" defTabSz="1219170">
              <a:spcBef>
                <a:spcPts val="0"/>
              </a:spcBef>
              <a:buClr>
                <a:srgbClr val="000000"/>
              </a:buClr>
              <a:buSzPts val="1500"/>
              <a:defRPr/>
            </a:pPr>
            <a:endParaRPr lang="en-GB" sz="1200" b="1" dirty="0">
              <a:solidFill>
                <a:prstClr val="white"/>
              </a:solidFill>
              <a:sym typeface="Arial"/>
            </a:endParaRPr>
          </a:p>
          <a:p>
            <a:pPr defTabSz="1219170">
              <a:spcBef>
                <a:spcPts val="0"/>
              </a:spcBef>
              <a:buClr>
                <a:srgbClr val="000000"/>
              </a:buClr>
              <a:buSzPts val="1500"/>
              <a:defRPr/>
            </a:pPr>
            <a:r>
              <a:rPr lang="en-GB" sz="2000" b="1" dirty="0">
                <a:solidFill>
                  <a:prstClr val="white"/>
                </a:solidFill>
                <a:latin typeface="Arial"/>
                <a:cs typeface="Arial"/>
                <a:sym typeface="Arial"/>
              </a:rPr>
              <a:t>Twitter: @yjanjigianMD</a:t>
            </a:r>
          </a:p>
        </p:txBody>
      </p:sp>
      <p:pic>
        <p:nvPicPr>
          <p:cNvPr id="6" name="Picture 2">
            <a:extLst>
              <a:ext uri="{FF2B5EF4-FFF2-40B4-BE49-F238E27FC236}">
                <a16:creationId xmlns:a16="http://schemas.microsoft.com/office/drawing/2014/main" id="{984980C8-F232-FE4D-9C4A-61B2F47C0991}"/>
              </a:ext>
            </a:extLst>
          </p:cNvPr>
          <p:cNvPicPr>
            <a:picLocks noChangeAspect="1" noChangeArrowheads="1"/>
          </p:cNvPicPr>
          <p:nvPr/>
        </p:nvPicPr>
        <p:blipFill rotWithShape="1">
          <a:blip r:embed="rId3">
            <a:extLst>
              <a:ext uri="{BEBA8EAE-BF5A-486C-A8C5-ECC9F3942E4B}">
                <a14:imgProps xmlns:a14="http://schemas.microsoft.com/office/drawing/2010/main">
                  <a14:imgLayer>
                    <a14:imgEffect>
                      <a14:saturation sat="0"/>
                    </a14:imgEffect>
                  </a14:imgLayer>
                </a14:imgProps>
              </a:ext>
              <a:ext uri="{28A0092B-C50C-407E-A947-70E740481C1C}">
                <a14:useLocalDpi xmlns:a14="http://schemas.microsoft.com/office/drawing/2010/main" val="0"/>
              </a:ext>
            </a:extLst>
          </a:blip>
          <a:srcRect l="25905" t="9858" r="24631" b="12102"/>
          <a:stretch/>
        </p:blipFill>
        <p:spPr bwMode="auto">
          <a:xfrm>
            <a:off x="5234390" y="1910770"/>
            <a:ext cx="1723221" cy="1812471"/>
          </a:xfrm>
          <a:prstGeom prst="rect">
            <a:avLst/>
          </a:prstGeom>
          <a:noFill/>
          <a:ln w="28575">
            <a:solidFill>
              <a:schemeClr val="accent1"/>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28912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Case #2: Localised Esophageal Adenocarcinoma</a:t>
            </a:r>
          </a:p>
        </p:txBody>
      </p:sp>
      <p:sp>
        <p:nvSpPr>
          <p:cNvPr id="3" name="Content Placeholder 2">
            <a:extLst>
              <a:ext uri="{FF2B5EF4-FFF2-40B4-BE49-F238E27FC236}">
                <a16:creationId xmlns:a16="http://schemas.microsoft.com/office/drawing/2014/main" id="{27D49C23-81AC-CB8F-7C97-AA8692676644}"/>
              </a:ext>
            </a:extLst>
          </p:cNvPr>
          <p:cNvSpPr>
            <a:spLocks noGrp="1"/>
          </p:cNvSpPr>
          <p:nvPr>
            <p:ph sz="quarter" idx="14"/>
          </p:nvPr>
        </p:nvSpPr>
        <p:spPr/>
        <p:txBody>
          <a:bodyPr/>
          <a:lstStyle/>
          <a:p>
            <a:pPr marL="0" indent="0">
              <a:buNone/>
            </a:pPr>
            <a:r>
              <a:rPr lang="en-GB" b="1" dirty="0">
                <a:solidFill>
                  <a:schemeClr val="accent1"/>
                </a:solidFill>
              </a:rPr>
              <a:t>Interval History:  You had forgotten you sent a ctDNA test when you saw her 5 weeks post‑op to discuss adjuvant nivolumab.  She now comes in at week 8 after surgery and asks you about the results.  </a:t>
            </a:r>
          </a:p>
          <a:p>
            <a:pPr marL="0" indent="0">
              <a:buNone/>
            </a:pPr>
            <a:endParaRPr lang="en-GB" dirty="0"/>
          </a:p>
          <a:p>
            <a:pPr marL="0" indent="0" algn="ctr">
              <a:buNone/>
            </a:pPr>
            <a:r>
              <a:rPr lang="en-GB" b="1" dirty="0"/>
              <a:t>What do we know about ctDNA in localised EAC?  </a:t>
            </a:r>
          </a:p>
        </p:txBody>
      </p:sp>
      <p:sp>
        <p:nvSpPr>
          <p:cNvPr id="4" name="Content Placeholder 19">
            <a:extLst>
              <a:ext uri="{FF2B5EF4-FFF2-40B4-BE49-F238E27FC236}">
                <a16:creationId xmlns:a16="http://schemas.microsoft.com/office/drawing/2014/main" id="{1FDFF414-91ED-B49D-D7D5-C9BD021F5810}"/>
              </a:ext>
            </a:extLst>
          </p:cNvPr>
          <p:cNvSpPr>
            <a:spLocks noGrp="1"/>
          </p:cNvSpPr>
          <p:nvPr>
            <p:ph sz="quarter" idx="15"/>
          </p:nvPr>
        </p:nvSpPr>
        <p:spPr>
          <a:xfrm>
            <a:off x="620183" y="6356351"/>
            <a:ext cx="10066649" cy="365125"/>
          </a:xfrm>
        </p:spPr>
        <p:txBody>
          <a:bodyPr anchor="b"/>
          <a:lstStyle/>
          <a:p>
            <a:r>
              <a:rPr lang="en-GB" sz="1100" dirty="0">
                <a:solidFill>
                  <a:schemeClr val="tx2"/>
                </a:solidFill>
              </a:rPr>
              <a:t>ctDNA, circulating tumour DNA; EAC, esophageal adenocarcinoma</a:t>
            </a:r>
            <a:endParaRPr lang="en-US" sz="1100" dirty="0">
              <a:solidFill>
                <a:schemeClr val="tx2"/>
              </a:solidFill>
            </a:endParaRPr>
          </a:p>
        </p:txBody>
      </p:sp>
    </p:spTree>
    <p:extLst>
      <p:ext uri="{BB962C8B-B14F-4D97-AF65-F5344CB8AC3E}">
        <p14:creationId xmlns:p14="http://schemas.microsoft.com/office/powerpoint/2010/main" val="3215962487"/>
      </p:ext>
    </p:extLst>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619201" y="264246"/>
            <a:ext cx="11241494" cy="858953"/>
          </a:xfrm>
        </p:spPr>
        <p:txBody>
          <a:bodyPr/>
          <a:lstStyle/>
          <a:p>
            <a:r>
              <a:rPr lang="en-GB" dirty="0"/>
              <a:t>A Word on </a:t>
            </a:r>
            <a:r>
              <a:rPr lang="en-GB" cap="none" dirty="0"/>
              <a:t>ct</a:t>
            </a:r>
            <a:r>
              <a:rPr lang="en-GB" dirty="0"/>
              <a:t>DNA in Localised Early gastric cancer</a:t>
            </a:r>
          </a:p>
        </p:txBody>
      </p:sp>
      <p:sp>
        <p:nvSpPr>
          <p:cNvPr id="26" name="Content Placeholder 25">
            <a:extLst>
              <a:ext uri="{FF2B5EF4-FFF2-40B4-BE49-F238E27FC236}">
                <a16:creationId xmlns:a16="http://schemas.microsoft.com/office/drawing/2014/main" id="{F4F3F373-D411-544C-80EB-C2DD19E1B249}"/>
              </a:ext>
            </a:extLst>
          </p:cNvPr>
          <p:cNvSpPr>
            <a:spLocks noGrp="1"/>
          </p:cNvSpPr>
          <p:nvPr>
            <p:ph sz="quarter" idx="14"/>
          </p:nvPr>
        </p:nvSpPr>
        <p:spPr>
          <a:xfrm>
            <a:off x="620184" y="5703335"/>
            <a:ext cx="10962216" cy="627789"/>
          </a:xfrm>
        </p:spPr>
        <p:txBody>
          <a:bodyPr/>
          <a:lstStyle/>
          <a:p>
            <a:pPr marL="0" indent="0" algn="ctr">
              <a:buNone/>
            </a:pPr>
            <a:r>
              <a:rPr lang="en-US" dirty="0"/>
              <a:t>ctDNA after curative intent surgery is associated with a high recurrence rate and worse survival</a:t>
            </a:r>
          </a:p>
          <a:p>
            <a:pPr marL="0" indent="0" algn="ctr">
              <a:buNone/>
            </a:pPr>
            <a:endParaRPr lang="en-GB" dirty="0"/>
          </a:p>
        </p:txBody>
      </p:sp>
      <p:sp>
        <p:nvSpPr>
          <p:cNvPr id="27" name="Content Placeholder 26">
            <a:extLst>
              <a:ext uri="{FF2B5EF4-FFF2-40B4-BE49-F238E27FC236}">
                <a16:creationId xmlns:a16="http://schemas.microsoft.com/office/drawing/2014/main" id="{D4507463-85BE-3F49-A685-4F92EA2EF9E6}"/>
              </a:ext>
            </a:extLst>
          </p:cNvPr>
          <p:cNvSpPr>
            <a:spLocks noGrp="1"/>
          </p:cNvSpPr>
          <p:nvPr>
            <p:ph sz="quarter" idx="15"/>
          </p:nvPr>
        </p:nvSpPr>
        <p:spPr>
          <a:xfrm>
            <a:off x="620183" y="6309320"/>
            <a:ext cx="10180339" cy="365125"/>
          </a:xfrm>
        </p:spPr>
        <p:txBody>
          <a:bodyPr anchor="b"/>
          <a:lstStyle/>
          <a:p>
            <a:r>
              <a:rPr lang="en-GB" dirty="0">
                <a:solidFill>
                  <a:schemeClr val="tx2"/>
                </a:solidFill>
              </a:rPr>
              <a:t>CHIP, clonal haematopoiesis with indeterminate potential; CI, confidence interval; ctDNA, circulating tumour DNA; DFS, disease-free survival; EGC, early gastric cancer; HR, hazard ratio</a:t>
            </a:r>
          </a:p>
          <a:p>
            <a:r>
              <a:rPr lang="en-GB" dirty="0">
                <a:solidFill>
                  <a:schemeClr val="tx2"/>
                </a:solidFill>
              </a:rPr>
              <a:t>Ococks E, et al. Ann Oncol. 2021;32:522-532</a:t>
            </a:r>
          </a:p>
        </p:txBody>
      </p:sp>
      <p:sp>
        <p:nvSpPr>
          <p:cNvPr id="13" name="TextBox 12">
            <a:extLst>
              <a:ext uri="{FF2B5EF4-FFF2-40B4-BE49-F238E27FC236}">
                <a16:creationId xmlns:a16="http://schemas.microsoft.com/office/drawing/2014/main" id="{08C508BE-796D-B34E-395C-5CD03E4C0CAA}"/>
              </a:ext>
            </a:extLst>
          </p:cNvPr>
          <p:cNvSpPr txBox="1"/>
          <p:nvPr/>
        </p:nvSpPr>
        <p:spPr>
          <a:xfrm>
            <a:off x="1292087" y="1067372"/>
            <a:ext cx="4601817" cy="400110"/>
          </a:xfrm>
          <a:prstGeom prst="rect">
            <a:avLst/>
          </a:prstGeom>
          <a:noFill/>
        </p:spPr>
        <p:txBody>
          <a:bodyPr wrap="square" rtlCol="0">
            <a:spAutoFit/>
          </a:bodyPr>
          <a:lstStyle/>
          <a:p>
            <a:pPr algn="ctr"/>
            <a:r>
              <a:rPr lang="en-US" sz="2000" b="1" dirty="0">
                <a:solidFill>
                  <a:schemeClr val="accent1"/>
                </a:solidFill>
                <a:latin typeface="Arial" panose="020B0604020202020204" pitchFamily="34" charset="0"/>
                <a:cs typeface="Arial" panose="020B0604020202020204" pitchFamily="34" charset="0"/>
              </a:rPr>
              <a:t>DFS </a:t>
            </a:r>
            <a:r>
              <a:rPr lang="en-US" sz="2000" b="1" u="sng" dirty="0">
                <a:solidFill>
                  <a:schemeClr val="accent1"/>
                </a:solidFill>
                <a:latin typeface="Arial" panose="020B0604020202020204" pitchFamily="34" charset="0"/>
                <a:cs typeface="Arial" panose="020B0604020202020204" pitchFamily="34" charset="0"/>
              </a:rPr>
              <a:t>without</a:t>
            </a:r>
            <a:r>
              <a:rPr lang="en-US" sz="2000" b="1" dirty="0">
                <a:solidFill>
                  <a:schemeClr val="accent1"/>
                </a:solidFill>
                <a:latin typeface="Arial" panose="020B0604020202020204" pitchFamily="34" charset="0"/>
                <a:cs typeface="Arial" panose="020B0604020202020204" pitchFamily="34" charset="0"/>
              </a:rPr>
              <a:t> CHIP filtering</a:t>
            </a:r>
          </a:p>
        </p:txBody>
      </p:sp>
      <p:sp>
        <p:nvSpPr>
          <p:cNvPr id="15" name="TextBox 14">
            <a:extLst>
              <a:ext uri="{FF2B5EF4-FFF2-40B4-BE49-F238E27FC236}">
                <a16:creationId xmlns:a16="http://schemas.microsoft.com/office/drawing/2014/main" id="{FA48EE8A-6C36-4A0C-C1B3-DA698230670C}"/>
              </a:ext>
            </a:extLst>
          </p:cNvPr>
          <p:cNvSpPr txBox="1"/>
          <p:nvPr/>
        </p:nvSpPr>
        <p:spPr>
          <a:xfrm>
            <a:off x="7258878" y="1067372"/>
            <a:ext cx="4601817" cy="400110"/>
          </a:xfrm>
          <a:prstGeom prst="rect">
            <a:avLst/>
          </a:prstGeom>
          <a:noFill/>
        </p:spPr>
        <p:txBody>
          <a:bodyPr wrap="square" rtlCol="0">
            <a:spAutoFit/>
          </a:bodyPr>
          <a:lstStyle/>
          <a:p>
            <a:pPr algn="ctr"/>
            <a:r>
              <a:rPr lang="en-US" sz="2000" b="1" dirty="0">
                <a:solidFill>
                  <a:schemeClr val="accent1"/>
                </a:solidFill>
                <a:latin typeface="Arial" panose="020B0604020202020204" pitchFamily="34" charset="0"/>
                <a:cs typeface="Arial" panose="020B0604020202020204" pitchFamily="34" charset="0"/>
              </a:rPr>
              <a:t>DFS </a:t>
            </a:r>
            <a:r>
              <a:rPr lang="en-US" sz="2000" b="1" u="sng" dirty="0">
                <a:solidFill>
                  <a:schemeClr val="accent1"/>
                </a:solidFill>
                <a:latin typeface="Arial" panose="020B0604020202020204" pitchFamily="34" charset="0"/>
                <a:cs typeface="Arial" panose="020B0604020202020204" pitchFamily="34" charset="0"/>
              </a:rPr>
              <a:t>with</a:t>
            </a:r>
            <a:r>
              <a:rPr lang="en-US" sz="2000" b="1" dirty="0">
                <a:solidFill>
                  <a:schemeClr val="accent1"/>
                </a:solidFill>
                <a:latin typeface="Arial" panose="020B0604020202020204" pitchFamily="34" charset="0"/>
                <a:cs typeface="Arial" panose="020B0604020202020204" pitchFamily="34" charset="0"/>
              </a:rPr>
              <a:t> CHIP filtering</a:t>
            </a:r>
          </a:p>
        </p:txBody>
      </p:sp>
      <p:pic>
        <p:nvPicPr>
          <p:cNvPr id="37" name="Picture 36">
            <a:extLst>
              <a:ext uri="{FF2B5EF4-FFF2-40B4-BE49-F238E27FC236}">
                <a16:creationId xmlns:a16="http://schemas.microsoft.com/office/drawing/2014/main" id="{0FB7FCB6-04A5-124F-8299-F233C0CE7054}"/>
              </a:ext>
            </a:extLst>
          </p:cNvPr>
          <p:cNvPicPr>
            <a:picLocks noChangeAspect="1"/>
          </p:cNvPicPr>
          <p:nvPr/>
        </p:nvPicPr>
        <p:blipFill>
          <a:blip r:embed="rId3"/>
          <a:stretch>
            <a:fillRect/>
          </a:stretch>
        </p:blipFill>
        <p:spPr>
          <a:xfrm>
            <a:off x="1092425" y="2000700"/>
            <a:ext cx="10754315" cy="2447871"/>
          </a:xfrm>
          <a:prstGeom prst="rect">
            <a:avLst/>
          </a:prstGeom>
        </p:spPr>
      </p:pic>
      <p:cxnSp>
        <p:nvCxnSpPr>
          <p:cNvPr id="17" name="Straight Connector 16">
            <a:extLst>
              <a:ext uri="{FF2B5EF4-FFF2-40B4-BE49-F238E27FC236}">
                <a16:creationId xmlns:a16="http://schemas.microsoft.com/office/drawing/2014/main" id="{B9DDDCF5-4150-F621-17CA-D73F579ACB14}"/>
              </a:ext>
            </a:extLst>
          </p:cNvPr>
          <p:cNvCxnSpPr>
            <a:cxnSpLocks/>
          </p:cNvCxnSpPr>
          <p:nvPr/>
        </p:nvCxnSpPr>
        <p:spPr>
          <a:xfrm>
            <a:off x="7144564" y="3201927"/>
            <a:ext cx="4505738"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8A1E717-7F90-1E10-7CFD-1E838D19C3D0}"/>
              </a:ext>
            </a:extLst>
          </p:cNvPr>
          <p:cNvCxnSpPr>
            <a:cxnSpLocks/>
          </p:cNvCxnSpPr>
          <p:nvPr/>
        </p:nvCxnSpPr>
        <p:spPr>
          <a:xfrm>
            <a:off x="7905803" y="3201927"/>
            <a:ext cx="0" cy="1185923"/>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01F1C51-9AB5-6218-5280-1F70241874CA}"/>
              </a:ext>
            </a:extLst>
          </p:cNvPr>
          <p:cNvCxnSpPr>
            <a:cxnSpLocks/>
          </p:cNvCxnSpPr>
          <p:nvPr/>
        </p:nvCxnSpPr>
        <p:spPr>
          <a:xfrm>
            <a:off x="9533592" y="3201927"/>
            <a:ext cx="0" cy="1202107"/>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3EFCB9C7-80AB-2248-B2C6-E65AC8BDD474}"/>
              </a:ext>
            </a:extLst>
          </p:cNvPr>
          <p:cNvSpPr txBox="1"/>
          <p:nvPr/>
        </p:nvSpPr>
        <p:spPr>
          <a:xfrm rot="16200000">
            <a:off x="-666459" y="3073170"/>
            <a:ext cx="2360386" cy="215444"/>
          </a:xfrm>
          <a:prstGeom prst="rect">
            <a:avLst/>
          </a:prstGeom>
          <a:noFill/>
        </p:spPr>
        <p:txBody>
          <a:bodyPr wrap="square" lIns="0" tIns="0" rIns="0" bIns="0" rtlCol="0">
            <a:spAutoFit/>
          </a:bodyPr>
          <a:lstStyle/>
          <a:p>
            <a:pPr algn="ctr">
              <a:tabLst>
                <a:tab pos="1592263" algn="l"/>
              </a:tabLst>
            </a:pPr>
            <a:r>
              <a:rPr lang="en-GB" sz="1400" b="1" dirty="0">
                <a:latin typeface="Arial" panose="020B0604020202020204" pitchFamily="34" charset="0"/>
                <a:ea typeface="Aileron" charset="0"/>
                <a:cs typeface="Arial" panose="020B0604020202020204" pitchFamily="34" charset="0"/>
              </a:rPr>
              <a:t>Survival probability</a:t>
            </a:r>
          </a:p>
        </p:txBody>
      </p:sp>
      <p:sp>
        <p:nvSpPr>
          <p:cNvPr id="41" name="TextBox 40">
            <a:extLst>
              <a:ext uri="{FF2B5EF4-FFF2-40B4-BE49-F238E27FC236}">
                <a16:creationId xmlns:a16="http://schemas.microsoft.com/office/drawing/2014/main" id="{9419ADF9-AD6A-5E4D-BC3F-20CD9A29B663}"/>
              </a:ext>
            </a:extLst>
          </p:cNvPr>
          <p:cNvSpPr txBox="1"/>
          <p:nvPr/>
        </p:nvSpPr>
        <p:spPr>
          <a:xfrm>
            <a:off x="1322335" y="4450097"/>
            <a:ext cx="84960"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0</a:t>
            </a:r>
          </a:p>
        </p:txBody>
      </p:sp>
      <p:sp>
        <p:nvSpPr>
          <p:cNvPr id="42" name="TextBox 41">
            <a:extLst>
              <a:ext uri="{FF2B5EF4-FFF2-40B4-BE49-F238E27FC236}">
                <a16:creationId xmlns:a16="http://schemas.microsoft.com/office/drawing/2014/main" id="{071FDBA1-92D0-8A4B-8A3F-26217DD3C40C}"/>
              </a:ext>
            </a:extLst>
          </p:cNvPr>
          <p:cNvSpPr txBox="1"/>
          <p:nvPr/>
        </p:nvSpPr>
        <p:spPr>
          <a:xfrm>
            <a:off x="744385" y="2011290"/>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1.00</a:t>
            </a:r>
          </a:p>
        </p:txBody>
      </p:sp>
      <p:sp>
        <p:nvSpPr>
          <p:cNvPr id="43" name="TextBox 42">
            <a:extLst>
              <a:ext uri="{FF2B5EF4-FFF2-40B4-BE49-F238E27FC236}">
                <a16:creationId xmlns:a16="http://schemas.microsoft.com/office/drawing/2014/main" id="{D1C1FD5C-B2C4-D34F-B05E-2DBFA2D0E0C0}"/>
              </a:ext>
            </a:extLst>
          </p:cNvPr>
          <p:cNvSpPr txBox="1"/>
          <p:nvPr/>
        </p:nvSpPr>
        <p:spPr>
          <a:xfrm>
            <a:off x="1263672" y="5040817"/>
            <a:ext cx="169918"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61</a:t>
            </a:r>
          </a:p>
          <a:p>
            <a:pPr algn="ctr">
              <a:lnSpc>
                <a:spcPct val="90000"/>
              </a:lnSpc>
            </a:pPr>
            <a:r>
              <a:rPr lang="en-GB" sz="1200" dirty="0">
                <a:latin typeface="Arial" panose="020B0604020202020204" pitchFamily="34" charset="0"/>
                <a:ea typeface="Aileron" charset="0"/>
                <a:cs typeface="Arial" panose="020B0604020202020204" pitchFamily="34" charset="0"/>
              </a:rPr>
              <a:t>16</a:t>
            </a:r>
          </a:p>
        </p:txBody>
      </p:sp>
      <p:sp>
        <p:nvSpPr>
          <p:cNvPr id="44" name="TextBox 43">
            <a:extLst>
              <a:ext uri="{FF2B5EF4-FFF2-40B4-BE49-F238E27FC236}">
                <a16:creationId xmlns:a16="http://schemas.microsoft.com/office/drawing/2014/main" id="{FE475407-63C7-F046-923F-14E4DDB1DA25}"/>
              </a:ext>
            </a:extLst>
          </p:cNvPr>
          <p:cNvSpPr txBox="1"/>
          <p:nvPr/>
        </p:nvSpPr>
        <p:spPr>
          <a:xfrm>
            <a:off x="437823" y="4846917"/>
            <a:ext cx="743793" cy="498598"/>
          </a:xfrm>
          <a:prstGeom prst="rect">
            <a:avLst/>
          </a:prstGeom>
          <a:noFill/>
        </p:spPr>
        <p:txBody>
          <a:bodyPr wrap="none" lIns="0" tIns="0" rIns="0" bIns="0" rtlCol="0">
            <a:spAutoFit/>
          </a:bodyPr>
          <a:lstStyle/>
          <a:p>
            <a:pPr>
              <a:lnSpc>
                <a:spcPct val="90000"/>
              </a:lnSpc>
            </a:pPr>
            <a:r>
              <a:rPr lang="en-GB" sz="1200" b="1" dirty="0">
                <a:latin typeface="Arial" panose="020B0604020202020204" pitchFamily="34" charset="0"/>
                <a:ea typeface="Aileron" charset="0"/>
                <a:cs typeface="Arial" panose="020B0604020202020204" pitchFamily="34" charset="0"/>
              </a:rPr>
              <a:t>No. at risk</a:t>
            </a:r>
          </a:p>
          <a:p>
            <a:pPr>
              <a:lnSpc>
                <a:spcPct val="90000"/>
              </a:lnSpc>
            </a:pPr>
            <a:r>
              <a:rPr lang="en-GB" sz="1200" b="1" dirty="0">
                <a:solidFill>
                  <a:schemeClr val="accent6"/>
                </a:solidFill>
                <a:latin typeface="Arial" panose="020B0604020202020204" pitchFamily="34" charset="0"/>
                <a:ea typeface="Aileron" charset="0"/>
                <a:cs typeface="Arial" panose="020B0604020202020204" pitchFamily="34" charset="0"/>
              </a:rPr>
              <a:t>Negative</a:t>
            </a:r>
          </a:p>
          <a:p>
            <a:pPr>
              <a:lnSpc>
                <a:spcPct val="90000"/>
              </a:lnSpc>
            </a:pPr>
            <a:r>
              <a:rPr lang="en-GB" sz="1200" b="1" dirty="0">
                <a:solidFill>
                  <a:schemeClr val="tx2"/>
                </a:solidFill>
                <a:latin typeface="Arial" panose="020B0604020202020204" pitchFamily="34" charset="0"/>
                <a:ea typeface="Aileron" charset="0"/>
                <a:cs typeface="Arial" panose="020B0604020202020204" pitchFamily="34" charset="0"/>
              </a:rPr>
              <a:t>Positive</a:t>
            </a:r>
          </a:p>
        </p:txBody>
      </p:sp>
      <p:sp>
        <p:nvSpPr>
          <p:cNvPr id="45" name="TextBox 44">
            <a:extLst>
              <a:ext uri="{FF2B5EF4-FFF2-40B4-BE49-F238E27FC236}">
                <a16:creationId xmlns:a16="http://schemas.microsoft.com/office/drawing/2014/main" id="{697A171C-5827-3140-AA52-4FAEBA975EA5}"/>
              </a:ext>
            </a:extLst>
          </p:cNvPr>
          <p:cNvSpPr txBox="1"/>
          <p:nvPr/>
        </p:nvSpPr>
        <p:spPr>
          <a:xfrm>
            <a:off x="744385" y="2553457"/>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0.75</a:t>
            </a:r>
          </a:p>
        </p:txBody>
      </p:sp>
      <p:sp>
        <p:nvSpPr>
          <p:cNvPr id="46" name="TextBox 45">
            <a:extLst>
              <a:ext uri="{FF2B5EF4-FFF2-40B4-BE49-F238E27FC236}">
                <a16:creationId xmlns:a16="http://schemas.microsoft.com/office/drawing/2014/main" id="{38A440DC-2FEE-4342-BC74-99B6472DF64A}"/>
              </a:ext>
            </a:extLst>
          </p:cNvPr>
          <p:cNvSpPr txBox="1"/>
          <p:nvPr/>
        </p:nvSpPr>
        <p:spPr>
          <a:xfrm>
            <a:off x="744385" y="3087532"/>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0.50</a:t>
            </a:r>
          </a:p>
        </p:txBody>
      </p:sp>
      <p:sp>
        <p:nvSpPr>
          <p:cNvPr id="47" name="TextBox 46">
            <a:extLst>
              <a:ext uri="{FF2B5EF4-FFF2-40B4-BE49-F238E27FC236}">
                <a16:creationId xmlns:a16="http://schemas.microsoft.com/office/drawing/2014/main" id="{5DE043C6-D3B0-E942-AB0C-B27A9906F1CD}"/>
              </a:ext>
            </a:extLst>
          </p:cNvPr>
          <p:cNvSpPr txBox="1"/>
          <p:nvPr/>
        </p:nvSpPr>
        <p:spPr>
          <a:xfrm>
            <a:off x="744385" y="3629698"/>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0.25</a:t>
            </a:r>
          </a:p>
        </p:txBody>
      </p:sp>
      <p:sp>
        <p:nvSpPr>
          <p:cNvPr id="48" name="TextBox 47">
            <a:extLst>
              <a:ext uri="{FF2B5EF4-FFF2-40B4-BE49-F238E27FC236}">
                <a16:creationId xmlns:a16="http://schemas.microsoft.com/office/drawing/2014/main" id="{16558A0A-32A9-CE4A-9CA1-5678204B8375}"/>
              </a:ext>
            </a:extLst>
          </p:cNvPr>
          <p:cNvSpPr txBox="1"/>
          <p:nvPr/>
        </p:nvSpPr>
        <p:spPr>
          <a:xfrm>
            <a:off x="744385" y="4171865"/>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0.00</a:t>
            </a:r>
          </a:p>
        </p:txBody>
      </p:sp>
      <p:sp>
        <p:nvSpPr>
          <p:cNvPr id="49" name="TextBox 48">
            <a:extLst>
              <a:ext uri="{FF2B5EF4-FFF2-40B4-BE49-F238E27FC236}">
                <a16:creationId xmlns:a16="http://schemas.microsoft.com/office/drawing/2014/main" id="{49AE93A0-B83B-4449-962C-5C5C97A34E1E}"/>
              </a:ext>
            </a:extLst>
          </p:cNvPr>
          <p:cNvSpPr txBox="1"/>
          <p:nvPr/>
        </p:nvSpPr>
        <p:spPr>
          <a:xfrm>
            <a:off x="3592995" y="2205499"/>
            <a:ext cx="2138406" cy="369332"/>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HR (95% CI) = 2.35 (1.18-4.72)</a:t>
            </a:r>
          </a:p>
          <a:p>
            <a:r>
              <a:rPr lang="en-GB" sz="1200" dirty="0">
                <a:latin typeface="Arial" panose="020B0604020202020204" pitchFamily="34" charset="0"/>
                <a:cs typeface="Arial" panose="020B0604020202020204" pitchFamily="34" charset="0"/>
              </a:rPr>
              <a:t>P=0.013</a:t>
            </a:r>
          </a:p>
        </p:txBody>
      </p:sp>
      <p:sp>
        <p:nvSpPr>
          <p:cNvPr id="50" name="TextBox 49">
            <a:extLst>
              <a:ext uri="{FF2B5EF4-FFF2-40B4-BE49-F238E27FC236}">
                <a16:creationId xmlns:a16="http://schemas.microsoft.com/office/drawing/2014/main" id="{CF006FFE-29E5-A34E-BA64-5A339996591B}"/>
              </a:ext>
            </a:extLst>
          </p:cNvPr>
          <p:cNvSpPr txBox="1"/>
          <p:nvPr/>
        </p:nvSpPr>
        <p:spPr>
          <a:xfrm>
            <a:off x="2356097"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20</a:t>
            </a:r>
          </a:p>
        </p:txBody>
      </p:sp>
      <p:sp>
        <p:nvSpPr>
          <p:cNvPr id="51" name="TextBox 50">
            <a:extLst>
              <a:ext uri="{FF2B5EF4-FFF2-40B4-BE49-F238E27FC236}">
                <a16:creationId xmlns:a16="http://schemas.microsoft.com/office/drawing/2014/main" id="{AB889DC5-7D56-DC47-8A12-EA7B48DB38F3}"/>
              </a:ext>
            </a:extLst>
          </p:cNvPr>
          <p:cNvSpPr txBox="1"/>
          <p:nvPr/>
        </p:nvSpPr>
        <p:spPr>
          <a:xfrm>
            <a:off x="3416154"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40</a:t>
            </a:r>
          </a:p>
        </p:txBody>
      </p:sp>
      <p:sp>
        <p:nvSpPr>
          <p:cNvPr id="52" name="TextBox 51">
            <a:extLst>
              <a:ext uri="{FF2B5EF4-FFF2-40B4-BE49-F238E27FC236}">
                <a16:creationId xmlns:a16="http://schemas.microsoft.com/office/drawing/2014/main" id="{3EEC4896-DB43-754B-9B8B-78EA6FE8A0E7}"/>
              </a:ext>
            </a:extLst>
          </p:cNvPr>
          <p:cNvSpPr txBox="1"/>
          <p:nvPr/>
        </p:nvSpPr>
        <p:spPr>
          <a:xfrm>
            <a:off x="4484302"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60</a:t>
            </a:r>
          </a:p>
        </p:txBody>
      </p:sp>
      <p:sp>
        <p:nvSpPr>
          <p:cNvPr id="53" name="TextBox 52">
            <a:extLst>
              <a:ext uri="{FF2B5EF4-FFF2-40B4-BE49-F238E27FC236}">
                <a16:creationId xmlns:a16="http://schemas.microsoft.com/office/drawing/2014/main" id="{8BEEAC6E-4410-384F-8519-FED79F8F17EC}"/>
              </a:ext>
            </a:extLst>
          </p:cNvPr>
          <p:cNvSpPr txBox="1"/>
          <p:nvPr/>
        </p:nvSpPr>
        <p:spPr>
          <a:xfrm>
            <a:off x="5560543"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80</a:t>
            </a:r>
          </a:p>
        </p:txBody>
      </p:sp>
      <p:sp>
        <p:nvSpPr>
          <p:cNvPr id="54" name="TextBox 53">
            <a:extLst>
              <a:ext uri="{FF2B5EF4-FFF2-40B4-BE49-F238E27FC236}">
                <a16:creationId xmlns:a16="http://schemas.microsoft.com/office/drawing/2014/main" id="{841F62B9-A3D6-9A4E-AF74-9187E2DB5126}"/>
              </a:ext>
            </a:extLst>
          </p:cNvPr>
          <p:cNvSpPr txBox="1"/>
          <p:nvPr/>
        </p:nvSpPr>
        <p:spPr>
          <a:xfrm rot="16200000">
            <a:off x="5321647" y="3073170"/>
            <a:ext cx="2360386" cy="215444"/>
          </a:xfrm>
          <a:prstGeom prst="rect">
            <a:avLst/>
          </a:prstGeom>
          <a:noFill/>
        </p:spPr>
        <p:txBody>
          <a:bodyPr wrap="square" lIns="0" tIns="0" rIns="0" bIns="0" rtlCol="0">
            <a:spAutoFit/>
          </a:bodyPr>
          <a:lstStyle/>
          <a:p>
            <a:pPr algn="ctr">
              <a:tabLst>
                <a:tab pos="1592263" algn="l"/>
              </a:tabLst>
            </a:pPr>
            <a:r>
              <a:rPr lang="en-GB" sz="1400" b="1" dirty="0">
                <a:latin typeface="Arial" panose="020B0604020202020204" pitchFamily="34" charset="0"/>
                <a:ea typeface="Aileron" charset="0"/>
                <a:cs typeface="Arial" panose="020B0604020202020204" pitchFamily="34" charset="0"/>
              </a:rPr>
              <a:t>Survival probability</a:t>
            </a:r>
          </a:p>
        </p:txBody>
      </p:sp>
      <p:sp>
        <p:nvSpPr>
          <p:cNvPr id="55" name="TextBox 54">
            <a:extLst>
              <a:ext uri="{FF2B5EF4-FFF2-40B4-BE49-F238E27FC236}">
                <a16:creationId xmlns:a16="http://schemas.microsoft.com/office/drawing/2014/main" id="{DAE49471-F201-ED46-B79F-7B33070B4A70}"/>
              </a:ext>
            </a:extLst>
          </p:cNvPr>
          <p:cNvSpPr txBox="1"/>
          <p:nvPr/>
        </p:nvSpPr>
        <p:spPr>
          <a:xfrm>
            <a:off x="6732491" y="2011290"/>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1.00</a:t>
            </a:r>
          </a:p>
        </p:txBody>
      </p:sp>
      <p:sp>
        <p:nvSpPr>
          <p:cNvPr id="56" name="TextBox 55">
            <a:extLst>
              <a:ext uri="{FF2B5EF4-FFF2-40B4-BE49-F238E27FC236}">
                <a16:creationId xmlns:a16="http://schemas.microsoft.com/office/drawing/2014/main" id="{5E2557F8-B72A-C34B-87CE-40C789E5747D}"/>
              </a:ext>
            </a:extLst>
          </p:cNvPr>
          <p:cNvSpPr txBox="1"/>
          <p:nvPr/>
        </p:nvSpPr>
        <p:spPr>
          <a:xfrm>
            <a:off x="6732491" y="2553457"/>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0.75</a:t>
            </a:r>
          </a:p>
        </p:txBody>
      </p:sp>
      <p:sp>
        <p:nvSpPr>
          <p:cNvPr id="57" name="TextBox 56">
            <a:extLst>
              <a:ext uri="{FF2B5EF4-FFF2-40B4-BE49-F238E27FC236}">
                <a16:creationId xmlns:a16="http://schemas.microsoft.com/office/drawing/2014/main" id="{D2371C24-EA39-2E42-988F-0EEB0FA55878}"/>
              </a:ext>
            </a:extLst>
          </p:cNvPr>
          <p:cNvSpPr txBox="1"/>
          <p:nvPr/>
        </p:nvSpPr>
        <p:spPr>
          <a:xfrm>
            <a:off x="6732491" y="3087532"/>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0.50</a:t>
            </a:r>
          </a:p>
        </p:txBody>
      </p:sp>
      <p:sp>
        <p:nvSpPr>
          <p:cNvPr id="58" name="TextBox 57">
            <a:extLst>
              <a:ext uri="{FF2B5EF4-FFF2-40B4-BE49-F238E27FC236}">
                <a16:creationId xmlns:a16="http://schemas.microsoft.com/office/drawing/2014/main" id="{1E17FE81-8BE0-A740-AB22-0F265B457A52}"/>
              </a:ext>
            </a:extLst>
          </p:cNvPr>
          <p:cNvSpPr txBox="1"/>
          <p:nvPr/>
        </p:nvSpPr>
        <p:spPr>
          <a:xfrm>
            <a:off x="6732491" y="3629698"/>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0.25</a:t>
            </a:r>
          </a:p>
        </p:txBody>
      </p:sp>
      <p:sp>
        <p:nvSpPr>
          <p:cNvPr id="59" name="TextBox 58">
            <a:extLst>
              <a:ext uri="{FF2B5EF4-FFF2-40B4-BE49-F238E27FC236}">
                <a16:creationId xmlns:a16="http://schemas.microsoft.com/office/drawing/2014/main" id="{E0A53AAB-01E6-0548-BE81-37F2218DB4D4}"/>
              </a:ext>
            </a:extLst>
          </p:cNvPr>
          <p:cNvSpPr txBox="1"/>
          <p:nvPr/>
        </p:nvSpPr>
        <p:spPr>
          <a:xfrm>
            <a:off x="6732491" y="4171865"/>
            <a:ext cx="298159"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0.00</a:t>
            </a:r>
          </a:p>
        </p:txBody>
      </p:sp>
      <p:sp>
        <p:nvSpPr>
          <p:cNvPr id="60" name="TextBox 59">
            <a:extLst>
              <a:ext uri="{FF2B5EF4-FFF2-40B4-BE49-F238E27FC236}">
                <a16:creationId xmlns:a16="http://schemas.microsoft.com/office/drawing/2014/main" id="{E9B82D49-1488-E34C-8B7A-90A70F54AFD2}"/>
              </a:ext>
            </a:extLst>
          </p:cNvPr>
          <p:cNvSpPr txBox="1"/>
          <p:nvPr/>
        </p:nvSpPr>
        <p:spPr>
          <a:xfrm>
            <a:off x="7318533" y="4450097"/>
            <a:ext cx="84960"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0</a:t>
            </a:r>
          </a:p>
        </p:txBody>
      </p:sp>
      <p:sp>
        <p:nvSpPr>
          <p:cNvPr id="61" name="TextBox 60">
            <a:extLst>
              <a:ext uri="{FF2B5EF4-FFF2-40B4-BE49-F238E27FC236}">
                <a16:creationId xmlns:a16="http://schemas.microsoft.com/office/drawing/2014/main" id="{825E477E-2A4B-EC44-90E0-2C1BA39C90B5}"/>
              </a:ext>
            </a:extLst>
          </p:cNvPr>
          <p:cNvSpPr txBox="1"/>
          <p:nvPr/>
        </p:nvSpPr>
        <p:spPr>
          <a:xfrm>
            <a:off x="8352295"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20</a:t>
            </a:r>
          </a:p>
        </p:txBody>
      </p:sp>
      <p:sp>
        <p:nvSpPr>
          <p:cNvPr id="62" name="TextBox 61">
            <a:extLst>
              <a:ext uri="{FF2B5EF4-FFF2-40B4-BE49-F238E27FC236}">
                <a16:creationId xmlns:a16="http://schemas.microsoft.com/office/drawing/2014/main" id="{86949166-6DC8-284F-893E-165826B05BBF}"/>
              </a:ext>
            </a:extLst>
          </p:cNvPr>
          <p:cNvSpPr txBox="1"/>
          <p:nvPr/>
        </p:nvSpPr>
        <p:spPr>
          <a:xfrm>
            <a:off x="9412352"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40</a:t>
            </a:r>
          </a:p>
        </p:txBody>
      </p:sp>
      <p:sp>
        <p:nvSpPr>
          <p:cNvPr id="63" name="TextBox 62">
            <a:extLst>
              <a:ext uri="{FF2B5EF4-FFF2-40B4-BE49-F238E27FC236}">
                <a16:creationId xmlns:a16="http://schemas.microsoft.com/office/drawing/2014/main" id="{03968C85-9E6E-DA40-8962-6A157E23DAD7}"/>
              </a:ext>
            </a:extLst>
          </p:cNvPr>
          <p:cNvSpPr txBox="1"/>
          <p:nvPr/>
        </p:nvSpPr>
        <p:spPr>
          <a:xfrm>
            <a:off x="10480500"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60</a:t>
            </a:r>
          </a:p>
        </p:txBody>
      </p:sp>
      <p:sp>
        <p:nvSpPr>
          <p:cNvPr id="64" name="TextBox 63">
            <a:extLst>
              <a:ext uri="{FF2B5EF4-FFF2-40B4-BE49-F238E27FC236}">
                <a16:creationId xmlns:a16="http://schemas.microsoft.com/office/drawing/2014/main" id="{E90AAF2A-12F7-804E-AE0E-FFF67F319C05}"/>
              </a:ext>
            </a:extLst>
          </p:cNvPr>
          <p:cNvSpPr txBox="1"/>
          <p:nvPr/>
        </p:nvSpPr>
        <p:spPr>
          <a:xfrm>
            <a:off x="11556741" y="4450097"/>
            <a:ext cx="169918" cy="184666"/>
          </a:xfrm>
          <a:prstGeom prst="rect">
            <a:avLst/>
          </a:prstGeom>
          <a:noFill/>
        </p:spPr>
        <p:txBody>
          <a:bodyPr wrap="none" lIns="0" tIns="0" rIns="0" bIns="0" rtlCol="0">
            <a:spAutoFit/>
          </a:bodyPr>
          <a:lstStyle/>
          <a:p>
            <a:pPr algn="ctr"/>
            <a:r>
              <a:rPr lang="en-GB" sz="1200" dirty="0">
                <a:latin typeface="Arial" panose="020B0604020202020204" pitchFamily="34" charset="0"/>
                <a:ea typeface="Aileron" charset="0"/>
                <a:cs typeface="Arial" panose="020B0604020202020204" pitchFamily="34" charset="0"/>
              </a:rPr>
              <a:t>80</a:t>
            </a:r>
          </a:p>
        </p:txBody>
      </p:sp>
      <p:sp>
        <p:nvSpPr>
          <p:cNvPr id="65" name="TextBox 64">
            <a:extLst>
              <a:ext uri="{FF2B5EF4-FFF2-40B4-BE49-F238E27FC236}">
                <a16:creationId xmlns:a16="http://schemas.microsoft.com/office/drawing/2014/main" id="{CDD3A801-F697-AF43-A8EE-7982741FD3FC}"/>
              </a:ext>
            </a:extLst>
          </p:cNvPr>
          <p:cNvSpPr txBox="1"/>
          <p:nvPr/>
        </p:nvSpPr>
        <p:spPr>
          <a:xfrm>
            <a:off x="2841513" y="4684766"/>
            <a:ext cx="1319207" cy="215444"/>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Time in months</a:t>
            </a:r>
          </a:p>
        </p:txBody>
      </p:sp>
      <p:sp>
        <p:nvSpPr>
          <p:cNvPr id="66" name="TextBox 65">
            <a:extLst>
              <a:ext uri="{FF2B5EF4-FFF2-40B4-BE49-F238E27FC236}">
                <a16:creationId xmlns:a16="http://schemas.microsoft.com/office/drawing/2014/main" id="{B8790CDE-C387-0746-903D-42FE8D20AF71}"/>
              </a:ext>
            </a:extLst>
          </p:cNvPr>
          <p:cNvSpPr txBox="1"/>
          <p:nvPr/>
        </p:nvSpPr>
        <p:spPr>
          <a:xfrm>
            <a:off x="8829619" y="4684766"/>
            <a:ext cx="1319207" cy="215444"/>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Time in months</a:t>
            </a:r>
          </a:p>
        </p:txBody>
      </p:sp>
      <p:sp>
        <p:nvSpPr>
          <p:cNvPr id="67" name="TextBox 66">
            <a:extLst>
              <a:ext uri="{FF2B5EF4-FFF2-40B4-BE49-F238E27FC236}">
                <a16:creationId xmlns:a16="http://schemas.microsoft.com/office/drawing/2014/main" id="{1EC1E38D-26E7-3F49-8ACF-DEA469AF812F}"/>
              </a:ext>
            </a:extLst>
          </p:cNvPr>
          <p:cNvSpPr txBox="1"/>
          <p:nvPr/>
        </p:nvSpPr>
        <p:spPr>
          <a:xfrm>
            <a:off x="9621561" y="2205499"/>
            <a:ext cx="2223366" cy="369332"/>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HR (95% CI) = 5.35 (2.10-13.63)</a:t>
            </a:r>
          </a:p>
          <a:p>
            <a:r>
              <a:rPr lang="en-GB" sz="1200" dirty="0">
                <a:latin typeface="Arial" panose="020B0604020202020204" pitchFamily="34" charset="0"/>
                <a:cs typeface="Arial" panose="020B0604020202020204" pitchFamily="34" charset="0"/>
              </a:rPr>
              <a:t>P≤0.0001</a:t>
            </a:r>
          </a:p>
        </p:txBody>
      </p:sp>
      <p:sp>
        <p:nvSpPr>
          <p:cNvPr id="68" name="TextBox 67">
            <a:extLst>
              <a:ext uri="{FF2B5EF4-FFF2-40B4-BE49-F238E27FC236}">
                <a16:creationId xmlns:a16="http://schemas.microsoft.com/office/drawing/2014/main" id="{A2957B3B-AEB1-1047-B8FC-2855A52597E0}"/>
              </a:ext>
            </a:extLst>
          </p:cNvPr>
          <p:cNvSpPr txBox="1"/>
          <p:nvPr/>
        </p:nvSpPr>
        <p:spPr>
          <a:xfrm>
            <a:off x="1536786" y="1719574"/>
            <a:ext cx="1751633" cy="184666"/>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Postsurgery ctDNA status</a:t>
            </a:r>
          </a:p>
        </p:txBody>
      </p:sp>
      <p:cxnSp>
        <p:nvCxnSpPr>
          <p:cNvPr id="70" name="Straight Connector 69">
            <a:extLst>
              <a:ext uri="{FF2B5EF4-FFF2-40B4-BE49-F238E27FC236}">
                <a16:creationId xmlns:a16="http://schemas.microsoft.com/office/drawing/2014/main" id="{D703852D-B49C-9946-A552-BF5A8D389E32}"/>
              </a:ext>
            </a:extLst>
          </p:cNvPr>
          <p:cNvCxnSpPr/>
          <p:nvPr/>
        </p:nvCxnSpPr>
        <p:spPr>
          <a:xfrm>
            <a:off x="3389625" y="1818993"/>
            <a:ext cx="288032" cy="0"/>
          </a:xfrm>
          <a:prstGeom prst="line">
            <a:avLst/>
          </a:prstGeom>
          <a:ln w="19050">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24936711-BF16-AD40-AAE3-25044B71CD61}"/>
              </a:ext>
            </a:extLst>
          </p:cNvPr>
          <p:cNvCxnSpPr>
            <a:cxnSpLocks/>
          </p:cNvCxnSpPr>
          <p:nvPr/>
        </p:nvCxnSpPr>
        <p:spPr>
          <a:xfrm rot="16200000">
            <a:off x="3485843" y="1818993"/>
            <a:ext cx="95597" cy="0"/>
          </a:xfrm>
          <a:prstGeom prst="line">
            <a:avLst/>
          </a:prstGeom>
          <a:ln w="19050">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95DA7444-B6D3-B24E-AE69-7E223700371C}"/>
              </a:ext>
            </a:extLst>
          </p:cNvPr>
          <p:cNvSpPr txBox="1"/>
          <p:nvPr/>
        </p:nvSpPr>
        <p:spPr>
          <a:xfrm>
            <a:off x="3752683" y="1719574"/>
            <a:ext cx="604333" cy="184666"/>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Negative</a:t>
            </a:r>
          </a:p>
        </p:txBody>
      </p:sp>
      <p:cxnSp>
        <p:nvCxnSpPr>
          <p:cNvPr id="74" name="Straight Connector 73">
            <a:extLst>
              <a:ext uri="{FF2B5EF4-FFF2-40B4-BE49-F238E27FC236}">
                <a16:creationId xmlns:a16="http://schemas.microsoft.com/office/drawing/2014/main" id="{AAAD9B17-8613-534F-8E94-6BC7FBA403E3}"/>
              </a:ext>
            </a:extLst>
          </p:cNvPr>
          <p:cNvCxnSpPr/>
          <p:nvPr/>
        </p:nvCxnSpPr>
        <p:spPr>
          <a:xfrm>
            <a:off x="4491350" y="1818993"/>
            <a:ext cx="288032" cy="0"/>
          </a:xfrm>
          <a:prstGeom prst="line">
            <a:avLst/>
          </a:prstGeom>
          <a:ln w="19050">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3BA882CD-3354-8749-B5F7-A857B2D12EDB}"/>
              </a:ext>
            </a:extLst>
          </p:cNvPr>
          <p:cNvCxnSpPr>
            <a:cxnSpLocks/>
          </p:cNvCxnSpPr>
          <p:nvPr/>
        </p:nvCxnSpPr>
        <p:spPr>
          <a:xfrm rot="16200000">
            <a:off x="4587568" y="1818993"/>
            <a:ext cx="95597" cy="0"/>
          </a:xfrm>
          <a:prstGeom prst="line">
            <a:avLst/>
          </a:prstGeom>
          <a:ln w="1905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76" name="TextBox 75">
            <a:extLst>
              <a:ext uri="{FF2B5EF4-FFF2-40B4-BE49-F238E27FC236}">
                <a16:creationId xmlns:a16="http://schemas.microsoft.com/office/drawing/2014/main" id="{EC60198B-C083-764D-99D7-A12BC41355FB}"/>
              </a:ext>
            </a:extLst>
          </p:cNvPr>
          <p:cNvSpPr txBox="1"/>
          <p:nvPr/>
        </p:nvSpPr>
        <p:spPr>
          <a:xfrm>
            <a:off x="4854408" y="1719574"/>
            <a:ext cx="537006" cy="184666"/>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Positive</a:t>
            </a:r>
          </a:p>
        </p:txBody>
      </p:sp>
      <p:sp>
        <p:nvSpPr>
          <p:cNvPr id="77" name="TextBox 76">
            <a:extLst>
              <a:ext uri="{FF2B5EF4-FFF2-40B4-BE49-F238E27FC236}">
                <a16:creationId xmlns:a16="http://schemas.microsoft.com/office/drawing/2014/main" id="{A0993972-1EFE-4F42-AE30-110A646F7778}"/>
              </a:ext>
            </a:extLst>
          </p:cNvPr>
          <p:cNvSpPr txBox="1"/>
          <p:nvPr/>
        </p:nvSpPr>
        <p:spPr>
          <a:xfrm>
            <a:off x="7573444" y="1719574"/>
            <a:ext cx="1751633" cy="184666"/>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Postsurgery ctDNA status</a:t>
            </a:r>
          </a:p>
        </p:txBody>
      </p:sp>
      <p:cxnSp>
        <p:nvCxnSpPr>
          <p:cNvPr id="78" name="Straight Connector 77">
            <a:extLst>
              <a:ext uri="{FF2B5EF4-FFF2-40B4-BE49-F238E27FC236}">
                <a16:creationId xmlns:a16="http://schemas.microsoft.com/office/drawing/2014/main" id="{0CEB1EF2-3E81-EE4C-BC4A-6E44467F6E94}"/>
              </a:ext>
            </a:extLst>
          </p:cNvPr>
          <p:cNvCxnSpPr/>
          <p:nvPr/>
        </p:nvCxnSpPr>
        <p:spPr>
          <a:xfrm>
            <a:off x="9426283" y="1818993"/>
            <a:ext cx="288032" cy="0"/>
          </a:xfrm>
          <a:prstGeom prst="line">
            <a:avLst/>
          </a:prstGeom>
          <a:ln w="19050">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86A4686A-93C1-914D-BE50-71B4DE192E95}"/>
              </a:ext>
            </a:extLst>
          </p:cNvPr>
          <p:cNvCxnSpPr>
            <a:cxnSpLocks/>
          </p:cNvCxnSpPr>
          <p:nvPr/>
        </p:nvCxnSpPr>
        <p:spPr>
          <a:xfrm rot="16200000">
            <a:off x="9522501" y="1818993"/>
            <a:ext cx="95597" cy="0"/>
          </a:xfrm>
          <a:prstGeom prst="line">
            <a:avLst/>
          </a:prstGeom>
          <a:ln w="19050">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80" name="TextBox 79">
            <a:extLst>
              <a:ext uri="{FF2B5EF4-FFF2-40B4-BE49-F238E27FC236}">
                <a16:creationId xmlns:a16="http://schemas.microsoft.com/office/drawing/2014/main" id="{14B9AF06-D9EE-0540-89CA-019AE2863C59}"/>
              </a:ext>
            </a:extLst>
          </p:cNvPr>
          <p:cNvSpPr txBox="1"/>
          <p:nvPr/>
        </p:nvSpPr>
        <p:spPr>
          <a:xfrm>
            <a:off x="9789341" y="1719574"/>
            <a:ext cx="604333" cy="184666"/>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Negative</a:t>
            </a:r>
          </a:p>
        </p:txBody>
      </p:sp>
      <p:cxnSp>
        <p:nvCxnSpPr>
          <p:cNvPr id="81" name="Straight Connector 80">
            <a:extLst>
              <a:ext uri="{FF2B5EF4-FFF2-40B4-BE49-F238E27FC236}">
                <a16:creationId xmlns:a16="http://schemas.microsoft.com/office/drawing/2014/main" id="{F50D8987-21ED-0249-8C2E-2FFBDCF6C7E4}"/>
              </a:ext>
            </a:extLst>
          </p:cNvPr>
          <p:cNvCxnSpPr/>
          <p:nvPr/>
        </p:nvCxnSpPr>
        <p:spPr>
          <a:xfrm>
            <a:off x="10528008" y="1818993"/>
            <a:ext cx="288032" cy="0"/>
          </a:xfrm>
          <a:prstGeom prst="line">
            <a:avLst/>
          </a:prstGeom>
          <a:ln w="19050">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37D6F5E1-0CBB-3845-95F8-EAF7836CC99F}"/>
              </a:ext>
            </a:extLst>
          </p:cNvPr>
          <p:cNvCxnSpPr>
            <a:cxnSpLocks/>
          </p:cNvCxnSpPr>
          <p:nvPr/>
        </p:nvCxnSpPr>
        <p:spPr>
          <a:xfrm rot="16200000">
            <a:off x="10624226" y="1818993"/>
            <a:ext cx="95597" cy="0"/>
          </a:xfrm>
          <a:prstGeom prst="line">
            <a:avLst/>
          </a:prstGeom>
          <a:ln w="19050">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83" name="TextBox 82">
            <a:extLst>
              <a:ext uri="{FF2B5EF4-FFF2-40B4-BE49-F238E27FC236}">
                <a16:creationId xmlns:a16="http://schemas.microsoft.com/office/drawing/2014/main" id="{04CAC4E8-3A55-C14E-BBE1-9A53BF2E3B56}"/>
              </a:ext>
            </a:extLst>
          </p:cNvPr>
          <p:cNvSpPr txBox="1"/>
          <p:nvPr/>
        </p:nvSpPr>
        <p:spPr>
          <a:xfrm>
            <a:off x="10891066" y="1719574"/>
            <a:ext cx="537006" cy="184666"/>
          </a:xfrm>
          <a:prstGeom prst="rect">
            <a:avLst/>
          </a:prstGeom>
          <a:noFill/>
        </p:spPr>
        <p:txBody>
          <a:bodyPr wrap="none" lIns="0" tIns="0" rIns="0" bIns="0" rtlCol="0">
            <a:spAutoFit/>
          </a:bodyPr>
          <a:lstStyle/>
          <a:p>
            <a:r>
              <a:rPr lang="en-GB" sz="1200" dirty="0">
                <a:latin typeface="Arial" panose="020B0604020202020204" pitchFamily="34" charset="0"/>
                <a:cs typeface="Arial" panose="020B0604020202020204" pitchFamily="34" charset="0"/>
              </a:rPr>
              <a:t>Positive</a:t>
            </a:r>
          </a:p>
        </p:txBody>
      </p:sp>
      <p:sp>
        <p:nvSpPr>
          <p:cNvPr id="84" name="TextBox 83">
            <a:extLst>
              <a:ext uri="{FF2B5EF4-FFF2-40B4-BE49-F238E27FC236}">
                <a16:creationId xmlns:a16="http://schemas.microsoft.com/office/drawing/2014/main" id="{63CD8B39-882F-6B41-9F50-69A9F389C0C7}"/>
              </a:ext>
            </a:extLst>
          </p:cNvPr>
          <p:cNvSpPr txBox="1"/>
          <p:nvPr/>
        </p:nvSpPr>
        <p:spPr>
          <a:xfrm>
            <a:off x="2364189" y="5040817"/>
            <a:ext cx="169918"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31</a:t>
            </a:r>
          </a:p>
          <a:p>
            <a:pPr algn="ctr">
              <a:lnSpc>
                <a:spcPct val="90000"/>
              </a:lnSpc>
            </a:pPr>
            <a:r>
              <a:rPr lang="en-GB" sz="1200" dirty="0">
                <a:latin typeface="Arial" panose="020B0604020202020204" pitchFamily="34" charset="0"/>
                <a:ea typeface="Aileron" charset="0"/>
                <a:cs typeface="Arial" panose="020B0604020202020204" pitchFamily="34" charset="0"/>
              </a:rPr>
              <a:t>7</a:t>
            </a:r>
          </a:p>
        </p:txBody>
      </p:sp>
      <p:sp>
        <p:nvSpPr>
          <p:cNvPr id="85" name="TextBox 84">
            <a:extLst>
              <a:ext uri="{FF2B5EF4-FFF2-40B4-BE49-F238E27FC236}">
                <a16:creationId xmlns:a16="http://schemas.microsoft.com/office/drawing/2014/main" id="{8BF6DCD8-A1B2-854A-A933-AA80CF9221D7}"/>
              </a:ext>
            </a:extLst>
          </p:cNvPr>
          <p:cNvSpPr txBox="1"/>
          <p:nvPr/>
        </p:nvSpPr>
        <p:spPr>
          <a:xfrm>
            <a:off x="3399970" y="5040817"/>
            <a:ext cx="169918"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13</a:t>
            </a:r>
          </a:p>
          <a:p>
            <a:pPr algn="ctr">
              <a:lnSpc>
                <a:spcPct val="90000"/>
              </a:lnSpc>
            </a:pPr>
            <a:r>
              <a:rPr lang="en-GB" sz="1200" dirty="0">
                <a:latin typeface="Arial" panose="020B0604020202020204" pitchFamily="34" charset="0"/>
                <a:ea typeface="Aileron" charset="0"/>
                <a:cs typeface="Arial" panose="020B0604020202020204" pitchFamily="34" charset="0"/>
              </a:rPr>
              <a:t>3</a:t>
            </a:r>
          </a:p>
        </p:txBody>
      </p:sp>
      <p:sp>
        <p:nvSpPr>
          <p:cNvPr id="86" name="TextBox 85">
            <a:extLst>
              <a:ext uri="{FF2B5EF4-FFF2-40B4-BE49-F238E27FC236}">
                <a16:creationId xmlns:a16="http://schemas.microsoft.com/office/drawing/2014/main" id="{957D62A4-3860-2047-8893-C17E7745B02F}"/>
              </a:ext>
            </a:extLst>
          </p:cNvPr>
          <p:cNvSpPr txBox="1"/>
          <p:nvPr/>
        </p:nvSpPr>
        <p:spPr>
          <a:xfrm>
            <a:off x="4534873" y="5040817"/>
            <a:ext cx="84960"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8</a:t>
            </a:r>
          </a:p>
          <a:p>
            <a:pPr algn="ctr">
              <a:lnSpc>
                <a:spcPct val="90000"/>
              </a:lnSpc>
            </a:pPr>
            <a:r>
              <a:rPr lang="en-GB" sz="1200" dirty="0">
                <a:latin typeface="Arial" panose="020B0604020202020204" pitchFamily="34" charset="0"/>
                <a:ea typeface="Aileron" charset="0"/>
                <a:cs typeface="Arial" panose="020B0604020202020204" pitchFamily="34" charset="0"/>
              </a:rPr>
              <a:t>0</a:t>
            </a:r>
          </a:p>
        </p:txBody>
      </p:sp>
      <p:sp>
        <p:nvSpPr>
          <p:cNvPr id="87" name="TextBox 86">
            <a:extLst>
              <a:ext uri="{FF2B5EF4-FFF2-40B4-BE49-F238E27FC236}">
                <a16:creationId xmlns:a16="http://schemas.microsoft.com/office/drawing/2014/main" id="{F428661F-A0E4-D146-B03E-AA656AC8B96F}"/>
              </a:ext>
            </a:extLst>
          </p:cNvPr>
          <p:cNvSpPr txBox="1"/>
          <p:nvPr/>
        </p:nvSpPr>
        <p:spPr>
          <a:xfrm>
            <a:off x="5586838" y="5040817"/>
            <a:ext cx="84960"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1</a:t>
            </a:r>
          </a:p>
          <a:p>
            <a:pPr algn="ctr">
              <a:lnSpc>
                <a:spcPct val="90000"/>
              </a:lnSpc>
            </a:pPr>
            <a:r>
              <a:rPr lang="en-GB" sz="1200" dirty="0">
                <a:latin typeface="Arial" panose="020B0604020202020204" pitchFamily="34" charset="0"/>
                <a:ea typeface="Aileron" charset="0"/>
                <a:cs typeface="Arial" panose="020B0604020202020204" pitchFamily="34" charset="0"/>
              </a:rPr>
              <a:t>0</a:t>
            </a:r>
          </a:p>
        </p:txBody>
      </p:sp>
      <p:sp>
        <p:nvSpPr>
          <p:cNvPr id="88" name="TextBox 87">
            <a:extLst>
              <a:ext uri="{FF2B5EF4-FFF2-40B4-BE49-F238E27FC236}">
                <a16:creationId xmlns:a16="http://schemas.microsoft.com/office/drawing/2014/main" id="{8FAA6250-B584-5E4C-9A44-91FC59E06EBA}"/>
              </a:ext>
            </a:extLst>
          </p:cNvPr>
          <p:cNvSpPr txBox="1"/>
          <p:nvPr/>
        </p:nvSpPr>
        <p:spPr>
          <a:xfrm>
            <a:off x="7259871" y="5040817"/>
            <a:ext cx="169918"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55</a:t>
            </a:r>
          </a:p>
          <a:p>
            <a:pPr algn="ctr">
              <a:lnSpc>
                <a:spcPct val="90000"/>
              </a:lnSpc>
            </a:pPr>
            <a:r>
              <a:rPr lang="en-GB" sz="1200" dirty="0">
                <a:latin typeface="Arial" panose="020B0604020202020204" pitchFamily="34" charset="0"/>
                <a:ea typeface="Aileron" charset="0"/>
                <a:cs typeface="Arial" panose="020B0604020202020204" pitchFamily="34" charset="0"/>
              </a:rPr>
              <a:t>7</a:t>
            </a:r>
          </a:p>
        </p:txBody>
      </p:sp>
      <p:sp>
        <p:nvSpPr>
          <p:cNvPr id="89" name="TextBox 88">
            <a:extLst>
              <a:ext uri="{FF2B5EF4-FFF2-40B4-BE49-F238E27FC236}">
                <a16:creationId xmlns:a16="http://schemas.microsoft.com/office/drawing/2014/main" id="{27E29144-FB63-6E4A-875C-AAD2DA0BA1D6}"/>
              </a:ext>
            </a:extLst>
          </p:cNvPr>
          <p:cNvSpPr txBox="1"/>
          <p:nvPr/>
        </p:nvSpPr>
        <p:spPr>
          <a:xfrm>
            <a:off x="6434022" y="4846917"/>
            <a:ext cx="743793" cy="498598"/>
          </a:xfrm>
          <a:prstGeom prst="rect">
            <a:avLst/>
          </a:prstGeom>
          <a:noFill/>
        </p:spPr>
        <p:txBody>
          <a:bodyPr wrap="none" lIns="0" tIns="0" rIns="0" bIns="0" rtlCol="0">
            <a:spAutoFit/>
          </a:bodyPr>
          <a:lstStyle/>
          <a:p>
            <a:pPr>
              <a:lnSpc>
                <a:spcPct val="90000"/>
              </a:lnSpc>
            </a:pPr>
            <a:r>
              <a:rPr lang="en-GB" sz="1200" b="1" dirty="0">
                <a:latin typeface="Arial" panose="020B0604020202020204" pitchFamily="34" charset="0"/>
                <a:ea typeface="Aileron" charset="0"/>
                <a:cs typeface="Arial" panose="020B0604020202020204" pitchFamily="34" charset="0"/>
              </a:rPr>
              <a:t>No. at risk</a:t>
            </a:r>
          </a:p>
          <a:p>
            <a:pPr>
              <a:lnSpc>
                <a:spcPct val="90000"/>
              </a:lnSpc>
            </a:pPr>
            <a:r>
              <a:rPr lang="en-GB" sz="1200" b="1" dirty="0">
                <a:solidFill>
                  <a:schemeClr val="accent6"/>
                </a:solidFill>
                <a:latin typeface="Arial" panose="020B0604020202020204" pitchFamily="34" charset="0"/>
                <a:ea typeface="Aileron" charset="0"/>
                <a:cs typeface="Arial" panose="020B0604020202020204" pitchFamily="34" charset="0"/>
              </a:rPr>
              <a:t>Negative</a:t>
            </a:r>
          </a:p>
          <a:p>
            <a:pPr>
              <a:lnSpc>
                <a:spcPct val="90000"/>
              </a:lnSpc>
            </a:pPr>
            <a:r>
              <a:rPr lang="en-GB" sz="1200" b="1" dirty="0">
                <a:solidFill>
                  <a:schemeClr val="tx2"/>
                </a:solidFill>
                <a:latin typeface="Arial" panose="020B0604020202020204" pitchFamily="34" charset="0"/>
                <a:ea typeface="Aileron" charset="0"/>
                <a:cs typeface="Arial" panose="020B0604020202020204" pitchFamily="34" charset="0"/>
              </a:rPr>
              <a:t>Positive</a:t>
            </a:r>
          </a:p>
        </p:txBody>
      </p:sp>
      <p:sp>
        <p:nvSpPr>
          <p:cNvPr id="90" name="TextBox 89">
            <a:extLst>
              <a:ext uri="{FF2B5EF4-FFF2-40B4-BE49-F238E27FC236}">
                <a16:creationId xmlns:a16="http://schemas.microsoft.com/office/drawing/2014/main" id="{0442B785-20AC-2A42-A0FE-DC23250F83FD}"/>
              </a:ext>
            </a:extLst>
          </p:cNvPr>
          <p:cNvSpPr txBox="1"/>
          <p:nvPr/>
        </p:nvSpPr>
        <p:spPr>
          <a:xfrm>
            <a:off x="8360388" y="5040817"/>
            <a:ext cx="169918"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30</a:t>
            </a:r>
          </a:p>
          <a:p>
            <a:pPr algn="ctr">
              <a:lnSpc>
                <a:spcPct val="90000"/>
              </a:lnSpc>
            </a:pPr>
            <a:r>
              <a:rPr lang="en-GB" sz="1200" dirty="0">
                <a:latin typeface="Arial" panose="020B0604020202020204" pitchFamily="34" charset="0"/>
                <a:ea typeface="Aileron" charset="0"/>
                <a:cs typeface="Arial" panose="020B0604020202020204" pitchFamily="34" charset="0"/>
              </a:rPr>
              <a:t>1</a:t>
            </a:r>
          </a:p>
        </p:txBody>
      </p:sp>
      <p:sp>
        <p:nvSpPr>
          <p:cNvPr id="91" name="TextBox 90">
            <a:extLst>
              <a:ext uri="{FF2B5EF4-FFF2-40B4-BE49-F238E27FC236}">
                <a16:creationId xmlns:a16="http://schemas.microsoft.com/office/drawing/2014/main" id="{7E1E8F42-5CC2-9044-A219-FEADA0C09084}"/>
              </a:ext>
            </a:extLst>
          </p:cNvPr>
          <p:cNvSpPr txBox="1"/>
          <p:nvPr/>
        </p:nvSpPr>
        <p:spPr>
          <a:xfrm>
            <a:off x="9401875" y="5040817"/>
            <a:ext cx="158505"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11</a:t>
            </a:r>
          </a:p>
          <a:p>
            <a:pPr algn="ctr">
              <a:lnSpc>
                <a:spcPct val="90000"/>
              </a:lnSpc>
            </a:pPr>
            <a:r>
              <a:rPr lang="en-GB" sz="1200" dirty="0">
                <a:latin typeface="Arial" panose="020B0604020202020204" pitchFamily="34" charset="0"/>
                <a:ea typeface="Aileron" charset="0"/>
                <a:cs typeface="Arial" panose="020B0604020202020204" pitchFamily="34" charset="0"/>
              </a:rPr>
              <a:t>0</a:t>
            </a:r>
          </a:p>
        </p:txBody>
      </p:sp>
      <p:sp>
        <p:nvSpPr>
          <p:cNvPr id="92" name="TextBox 91">
            <a:extLst>
              <a:ext uri="{FF2B5EF4-FFF2-40B4-BE49-F238E27FC236}">
                <a16:creationId xmlns:a16="http://schemas.microsoft.com/office/drawing/2014/main" id="{971BAF00-8C24-7B41-953F-CC3BAB326333}"/>
              </a:ext>
            </a:extLst>
          </p:cNvPr>
          <p:cNvSpPr txBox="1"/>
          <p:nvPr/>
        </p:nvSpPr>
        <p:spPr>
          <a:xfrm>
            <a:off x="10531072" y="5040817"/>
            <a:ext cx="84960"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5</a:t>
            </a:r>
          </a:p>
          <a:p>
            <a:pPr algn="ctr">
              <a:lnSpc>
                <a:spcPct val="90000"/>
              </a:lnSpc>
            </a:pPr>
            <a:r>
              <a:rPr lang="en-GB" sz="1200" dirty="0">
                <a:latin typeface="Arial" panose="020B0604020202020204" pitchFamily="34" charset="0"/>
                <a:ea typeface="Aileron" charset="0"/>
                <a:cs typeface="Arial" panose="020B0604020202020204" pitchFamily="34" charset="0"/>
              </a:rPr>
              <a:t>0</a:t>
            </a:r>
          </a:p>
        </p:txBody>
      </p:sp>
      <p:sp>
        <p:nvSpPr>
          <p:cNvPr id="93" name="TextBox 92">
            <a:extLst>
              <a:ext uri="{FF2B5EF4-FFF2-40B4-BE49-F238E27FC236}">
                <a16:creationId xmlns:a16="http://schemas.microsoft.com/office/drawing/2014/main" id="{E42E8DCC-67BC-2F41-899A-68F6C2795387}"/>
              </a:ext>
            </a:extLst>
          </p:cNvPr>
          <p:cNvSpPr txBox="1"/>
          <p:nvPr/>
        </p:nvSpPr>
        <p:spPr>
          <a:xfrm>
            <a:off x="11583037" y="5040817"/>
            <a:ext cx="84960" cy="332399"/>
          </a:xfrm>
          <a:prstGeom prst="rect">
            <a:avLst/>
          </a:prstGeom>
          <a:noFill/>
        </p:spPr>
        <p:txBody>
          <a:bodyPr wrap="none" lIns="0" tIns="0" rIns="0" bIns="0" rtlCol="0">
            <a:spAutoFit/>
          </a:bodyPr>
          <a:lstStyle/>
          <a:p>
            <a:pPr algn="ctr">
              <a:lnSpc>
                <a:spcPct val="90000"/>
              </a:lnSpc>
            </a:pPr>
            <a:r>
              <a:rPr lang="en-GB" sz="1200" dirty="0">
                <a:latin typeface="Arial" panose="020B0604020202020204" pitchFamily="34" charset="0"/>
                <a:ea typeface="Aileron" charset="0"/>
                <a:cs typeface="Arial" panose="020B0604020202020204" pitchFamily="34" charset="0"/>
              </a:rPr>
              <a:t>0</a:t>
            </a:r>
          </a:p>
          <a:p>
            <a:pPr algn="ctr">
              <a:lnSpc>
                <a:spcPct val="90000"/>
              </a:lnSpc>
            </a:pPr>
            <a:r>
              <a:rPr lang="en-GB" sz="1200" dirty="0">
                <a:latin typeface="Arial" panose="020B0604020202020204" pitchFamily="34" charset="0"/>
                <a:ea typeface="Aileron" charset="0"/>
                <a:cs typeface="Arial" panose="020B0604020202020204" pitchFamily="34" charset="0"/>
              </a:rPr>
              <a:t>0</a:t>
            </a:r>
          </a:p>
        </p:txBody>
      </p:sp>
    </p:spTree>
    <p:extLst>
      <p:ext uri="{BB962C8B-B14F-4D97-AF65-F5344CB8AC3E}">
        <p14:creationId xmlns:p14="http://schemas.microsoft.com/office/powerpoint/2010/main" val="1398468599"/>
      </p:ext>
    </p:extLst>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A Word on </a:t>
            </a:r>
            <a:r>
              <a:rPr lang="en-GB" cap="none" dirty="0"/>
              <a:t>ct</a:t>
            </a:r>
            <a:r>
              <a:rPr lang="en-GB" dirty="0"/>
              <a:t>DNA in Localised Early gastric cancer</a:t>
            </a:r>
          </a:p>
        </p:txBody>
      </p:sp>
      <p:sp>
        <p:nvSpPr>
          <p:cNvPr id="38" name="Content Placeholder 37">
            <a:extLst>
              <a:ext uri="{FF2B5EF4-FFF2-40B4-BE49-F238E27FC236}">
                <a16:creationId xmlns:a16="http://schemas.microsoft.com/office/drawing/2014/main" id="{91453BFE-2BD0-2D49-B8C9-C0DF4C82280A}"/>
              </a:ext>
            </a:extLst>
          </p:cNvPr>
          <p:cNvSpPr>
            <a:spLocks noGrp="1"/>
          </p:cNvSpPr>
          <p:nvPr>
            <p:ph sz="quarter" idx="15"/>
          </p:nvPr>
        </p:nvSpPr>
        <p:spPr>
          <a:xfrm>
            <a:off x="620183" y="6226687"/>
            <a:ext cx="11597973" cy="494789"/>
          </a:xfrm>
        </p:spPr>
        <p:txBody>
          <a:bodyPr anchor="b"/>
          <a:lstStyle/>
          <a:p>
            <a:pPr>
              <a:lnSpc>
                <a:spcPct val="80000"/>
              </a:lnSpc>
            </a:pPr>
            <a:r>
              <a:rPr lang="en-GB" dirty="0">
                <a:solidFill>
                  <a:schemeClr val="tx2"/>
                </a:solidFill>
                <a:latin typeface="Helvetica" pitchFamily="2" charset="0"/>
              </a:rPr>
              <a:t>CI, confidence interval; ctDNA, circulating tumour DNA; EGC, early gastric cancer; HR, hazard ratio; RFS, recurrence-free survival </a:t>
            </a:r>
          </a:p>
          <a:p>
            <a:pPr>
              <a:lnSpc>
                <a:spcPct val="80000"/>
              </a:lnSpc>
            </a:pPr>
            <a:r>
              <a:rPr lang="en-GB" dirty="0">
                <a:solidFill>
                  <a:schemeClr val="tx2"/>
                </a:solidFill>
                <a:latin typeface="Helvetica" pitchFamily="2" charset="0"/>
              </a:rPr>
              <a:t>Huffman BM, et al. JCO Precis Oncol. 2022;6:e2200420</a:t>
            </a:r>
          </a:p>
        </p:txBody>
      </p:sp>
      <p:sp>
        <p:nvSpPr>
          <p:cNvPr id="8" name="TextBox 7">
            <a:extLst>
              <a:ext uri="{FF2B5EF4-FFF2-40B4-BE49-F238E27FC236}">
                <a16:creationId xmlns:a16="http://schemas.microsoft.com/office/drawing/2014/main" id="{A04F6993-2DD4-3361-4DAA-C4C0974A11AC}"/>
              </a:ext>
            </a:extLst>
          </p:cNvPr>
          <p:cNvSpPr txBox="1"/>
          <p:nvPr/>
        </p:nvSpPr>
        <p:spPr>
          <a:xfrm>
            <a:off x="5313335" y="1076859"/>
            <a:ext cx="1272746" cy="707886"/>
          </a:xfrm>
          <a:prstGeom prst="rect">
            <a:avLst/>
          </a:prstGeom>
          <a:noFill/>
        </p:spPr>
        <p:txBody>
          <a:bodyPr wrap="square" rtlCol="0">
            <a:spAutoFit/>
          </a:bodyPr>
          <a:lstStyle/>
          <a:p>
            <a:pPr algn="ctr"/>
            <a:r>
              <a:rPr lang="en-US" sz="2000" b="1" dirty="0">
                <a:latin typeface="Arial" panose="020B0604020202020204" pitchFamily="34" charset="0"/>
                <a:cs typeface="Arial" panose="020B0604020202020204" pitchFamily="34" charset="0"/>
              </a:rPr>
              <a:t>All </a:t>
            </a:r>
          </a:p>
          <a:p>
            <a:pPr algn="ctr"/>
            <a:r>
              <a:rPr lang="en-US" sz="2000" b="1" dirty="0">
                <a:latin typeface="Arial" panose="020B0604020202020204" pitchFamily="34" charset="0"/>
                <a:cs typeface="Arial" panose="020B0604020202020204" pitchFamily="34" charset="0"/>
              </a:rPr>
              <a:t>pts</a:t>
            </a:r>
          </a:p>
        </p:txBody>
      </p:sp>
      <p:sp>
        <p:nvSpPr>
          <p:cNvPr id="9" name="TextBox 8">
            <a:extLst>
              <a:ext uri="{FF2B5EF4-FFF2-40B4-BE49-F238E27FC236}">
                <a16:creationId xmlns:a16="http://schemas.microsoft.com/office/drawing/2014/main" id="{8B232771-5DFE-28A8-A2C8-313AFF72BC7F}"/>
              </a:ext>
            </a:extLst>
          </p:cNvPr>
          <p:cNvSpPr txBox="1"/>
          <p:nvPr/>
        </p:nvSpPr>
        <p:spPr>
          <a:xfrm>
            <a:off x="5107070" y="3540786"/>
            <a:ext cx="1657865" cy="707886"/>
          </a:xfrm>
          <a:prstGeom prst="rect">
            <a:avLst/>
          </a:prstGeom>
          <a:noFill/>
        </p:spPr>
        <p:txBody>
          <a:bodyPr wrap="square" rtlCol="0">
            <a:spAutoFit/>
          </a:bodyPr>
          <a:lstStyle/>
          <a:p>
            <a:pPr algn="ctr"/>
            <a:r>
              <a:rPr lang="en-US" sz="2000" b="1" dirty="0">
                <a:latin typeface="Arial" panose="020B0604020202020204" pitchFamily="34" charset="0"/>
                <a:cs typeface="Arial" panose="020B0604020202020204" pitchFamily="34" charset="0"/>
              </a:rPr>
              <a:t>Esophageal</a:t>
            </a:r>
          </a:p>
          <a:p>
            <a:pPr algn="ctr"/>
            <a:r>
              <a:rPr lang="en-US" sz="2000" b="1" dirty="0">
                <a:latin typeface="Arial" panose="020B0604020202020204" pitchFamily="34" charset="0"/>
                <a:cs typeface="Arial" panose="020B0604020202020204" pitchFamily="34" charset="0"/>
              </a:rPr>
              <a:t> pts</a:t>
            </a:r>
          </a:p>
        </p:txBody>
      </p:sp>
      <p:sp>
        <p:nvSpPr>
          <p:cNvPr id="13" name="Right Arrow 12">
            <a:extLst>
              <a:ext uri="{FF2B5EF4-FFF2-40B4-BE49-F238E27FC236}">
                <a16:creationId xmlns:a16="http://schemas.microsoft.com/office/drawing/2014/main" id="{B32D7228-70EE-CF24-4365-290EF2E6DB95}"/>
              </a:ext>
            </a:extLst>
          </p:cNvPr>
          <p:cNvSpPr/>
          <p:nvPr/>
        </p:nvSpPr>
        <p:spPr>
          <a:xfrm>
            <a:off x="6437481" y="1192275"/>
            <a:ext cx="654908" cy="230832"/>
          </a:xfrm>
          <a:prstGeom prst="rightArrow">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ight Arrow 13">
            <a:extLst>
              <a:ext uri="{FF2B5EF4-FFF2-40B4-BE49-F238E27FC236}">
                <a16:creationId xmlns:a16="http://schemas.microsoft.com/office/drawing/2014/main" id="{987A43D8-4244-89AA-8CFE-E75BC9873C54}"/>
              </a:ext>
            </a:extLst>
          </p:cNvPr>
          <p:cNvSpPr/>
          <p:nvPr/>
        </p:nvSpPr>
        <p:spPr>
          <a:xfrm rot="10800000">
            <a:off x="4807027" y="1181998"/>
            <a:ext cx="654908" cy="230832"/>
          </a:xfrm>
          <a:prstGeom prst="rightArrow">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ight Arrow 14">
            <a:extLst>
              <a:ext uri="{FF2B5EF4-FFF2-40B4-BE49-F238E27FC236}">
                <a16:creationId xmlns:a16="http://schemas.microsoft.com/office/drawing/2014/main" id="{B7A24397-BFE2-5FE4-8B5F-09A02760C76C}"/>
              </a:ext>
            </a:extLst>
          </p:cNvPr>
          <p:cNvSpPr/>
          <p:nvPr/>
        </p:nvSpPr>
        <p:spPr>
          <a:xfrm>
            <a:off x="6538963" y="3956284"/>
            <a:ext cx="654908" cy="230832"/>
          </a:xfrm>
          <a:prstGeom prst="rightArrow">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ight Arrow 15">
            <a:extLst>
              <a:ext uri="{FF2B5EF4-FFF2-40B4-BE49-F238E27FC236}">
                <a16:creationId xmlns:a16="http://schemas.microsoft.com/office/drawing/2014/main" id="{9D690F63-1AA8-BC12-F8F7-0143E5DA7580}"/>
              </a:ext>
            </a:extLst>
          </p:cNvPr>
          <p:cNvSpPr/>
          <p:nvPr/>
        </p:nvSpPr>
        <p:spPr>
          <a:xfrm rot="10800000">
            <a:off x="4798329" y="3958364"/>
            <a:ext cx="654908" cy="230832"/>
          </a:xfrm>
          <a:prstGeom prst="rightArrow">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Box 16">
            <a:extLst>
              <a:ext uri="{FF2B5EF4-FFF2-40B4-BE49-F238E27FC236}">
                <a16:creationId xmlns:a16="http://schemas.microsoft.com/office/drawing/2014/main" id="{4AE07CD5-FE28-57B2-3323-711C948D57CC}"/>
              </a:ext>
            </a:extLst>
          </p:cNvPr>
          <p:cNvSpPr txBox="1"/>
          <p:nvPr/>
        </p:nvSpPr>
        <p:spPr>
          <a:xfrm>
            <a:off x="5313335" y="2316677"/>
            <a:ext cx="1272746" cy="707886"/>
          </a:xfrm>
          <a:prstGeom prst="rect">
            <a:avLst/>
          </a:prstGeom>
          <a:noFill/>
        </p:spPr>
        <p:txBody>
          <a:bodyPr wrap="square" rtlCol="0">
            <a:spAutoFit/>
          </a:bodyPr>
          <a:lstStyle/>
          <a:p>
            <a:pPr algn="ctr"/>
            <a:r>
              <a:rPr lang="en-US" sz="2000" b="1" dirty="0">
                <a:latin typeface="Arial" panose="020B0604020202020204" pitchFamily="34" charset="0"/>
                <a:cs typeface="Arial" panose="020B0604020202020204" pitchFamily="34" charset="0"/>
              </a:rPr>
              <a:t>Anytime </a:t>
            </a:r>
          </a:p>
          <a:p>
            <a:pPr algn="ctr"/>
            <a:r>
              <a:rPr lang="en-US" sz="2000" b="1" dirty="0">
                <a:latin typeface="Arial" panose="020B0604020202020204" pitchFamily="34" charset="0"/>
                <a:cs typeface="Arial" panose="020B0604020202020204" pitchFamily="34" charset="0"/>
              </a:rPr>
              <a:t>ctDNA</a:t>
            </a:r>
          </a:p>
        </p:txBody>
      </p:sp>
      <p:sp>
        <p:nvSpPr>
          <p:cNvPr id="18" name="Right Arrow 17">
            <a:extLst>
              <a:ext uri="{FF2B5EF4-FFF2-40B4-BE49-F238E27FC236}">
                <a16:creationId xmlns:a16="http://schemas.microsoft.com/office/drawing/2014/main" id="{4B0F4872-CB01-AAB7-73F2-1F61BBD14D5E}"/>
              </a:ext>
            </a:extLst>
          </p:cNvPr>
          <p:cNvSpPr/>
          <p:nvPr/>
        </p:nvSpPr>
        <p:spPr>
          <a:xfrm rot="10800000">
            <a:off x="4807027" y="2732175"/>
            <a:ext cx="654908" cy="230832"/>
          </a:xfrm>
          <a:prstGeom prst="rightArrow">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6DF2A4B1-7FF2-7E03-A851-2461DAA5E5AB}"/>
              </a:ext>
            </a:extLst>
          </p:cNvPr>
          <p:cNvSpPr txBox="1"/>
          <p:nvPr/>
        </p:nvSpPr>
        <p:spPr>
          <a:xfrm>
            <a:off x="5299629" y="4840494"/>
            <a:ext cx="1272746" cy="1015663"/>
          </a:xfrm>
          <a:prstGeom prst="rect">
            <a:avLst/>
          </a:prstGeom>
          <a:noFill/>
        </p:spPr>
        <p:txBody>
          <a:bodyPr wrap="square" rtlCol="0">
            <a:spAutoFit/>
          </a:bodyPr>
          <a:lstStyle/>
          <a:p>
            <a:pPr algn="ctr"/>
            <a:r>
              <a:rPr lang="en-US" sz="2000" b="1" dirty="0">
                <a:latin typeface="Arial" panose="020B0604020202020204" pitchFamily="34" charset="0"/>
                <a:cs typeface="Arial" panose="020B0604020202020204" pitchFamily="34" charset="0"/>
              </a:rPr>
              <a:t> ctDNA</a:t>
            </a:r>
          </a:p>
          <a:p>
            <a:pPr algn="ctr"/>
            <a:r>
              <a:rPr lang="en-US" sz="2000" b="1" dirty="0">
                <a:latin typeface="Arial" panose="020B0604020202020204" pitchFamily="34" charset="0"/>
                <a:cs typeface="Arial" panose="020B0604020202020204" pitchFamily="34" charset="0"/>
              </a:rPr>
              <a:t>within 16wks</a:t>
            </a:r>
          </a:p>
        </p:txBody>
      </p:sp>
      <p:sp>
        <p:nvSpPr>
          <p:cNvPr id="20" name="Right Arrow 19">
            <a:extLst>
              <a:ext uri="{FF2B5EF4-FFF2-40B4-BE49-F238E27FC236}">
                <a16:creationId xmlns:a16="http://schemas.microsoft.com/office/drawing/2014/main" id="{71C6B105-5148-67BD-1A8A-F0C795227419}"/>
              </a:ext>
            </a:extLst>
          </p:cNvPr>
          <p:cNvSpPr/>
          <p:nvPr/>
        </p:nvSpPr>
        <p:spPr>
          <a:xfrm>
            <a:off x="6398351" y="5557740"/>
            <a:ext cx="654908" cy="230832"/>
          </a:xfrm>
          <a:prstGeom prst="rightArrow">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0" name="Content Placeholder 39">
            <a:extLst>
              <a:ext uri="{FF2B5EF4-FFF2-40B4-BE49-F238E27FC236}">
                <a16:creationId xmlns:a16="http://schemas.microsoft.com/office/drawing/2014/main" id="{878FC7D6-ED87-F64E-9F5E-492FC7585978}"/>
              </a:ext>
            </a:extLst>
          </p:cNvPr>
          <p:cNvPicPr>
            <a:picLocks noGrp="1" noChangeAspect="1"/>
          </p:cNvPicPr>
          <p:nvPr>
            <p:ph sz="quarter" idx="14"/>
          </p:nvPr>
        </p:nvPicPr>
        <p:blipFill>
          <a:blip r:embed="rId3"/>
          <a:stretch>
            <a:fillRect/>
          </a:stretch>
        </p:blipFill>
        <p:spPr>
          <a:xfrm>
            <a:off x="926210" y="886822"/>
            <a:ext cx="3960362" cy="2325716"/>
          </a:xfrm>
        </p:spPr>
      </p:pic>
      <p:sp>
        <p:nvSpPr>
          <p:cNvPr id="41" name="TextBox 40">
            <a:extLst>
              <a:ext uri="{FF2B5EF4-FFF2-40B4-BE49-F238E27FC236}">
                <a16:creationId xmlns:a16="http://schemas.microsoft.com/office/drawing/2014/main" id="{E8783F49-3AAA-4942-A861-35313FF74B7A}"/>
              </a:ext>
            </a:extLst>
          </p:cNvPr>
          <p:cNvSpPr txBox="1"/>
          <p:nvPr/>
        </p:nvSpPr>
        <p:spPr>
          <a:xfrm rot="16200000">
            <a:off x="-686414" y="1930678"/>
            <a:ext cx="2281957" cy="184666"/>
          </a:xfrm>
          <a:prstGeom prst="rect">
            <a:avLst/>
          </a:prstGeom>
          <a:noFill/>
        </p:spPr>
        <p:txBody>
          <a:bodyPr wrap="square" lIns="0" tIns="0" rIns="0" bIns="0" rtlCol="0">
            <a:spAutoFit/>
          </a:bodyPr>
          <a:lstStyle/>
          <a:p>
            <a:pPr algn="ctr">
              <a:tabLst>
                <a:tab pos="1592263" algn="l"/>
              </a:tabLst>
            </a:pPr>
            <a:r>
              <a:rPr lang="en-GB" sz="1200" b="1" dirty="0">
                <a:latin typeface="Arial" panose="020B0604020202020204" pitchFamily="34" charset="0"/>
                <a:ea typeface="Aileron" charset="0"/>
                <a:cs typeface="Arial" panose="020B0604020202020204" pitchFamily="34" charset="0"/>
              </a:rPr>
              <a:t>Probability of RFS</a:t>
            </a:r>
          </a:p>
        </p:txBody>
      </p:sp>
      <p:sp>
        <p:nvSpPr>
          <p:cNvPr id="42" name="TextBox 41">
            <a:extLst>
              <a:ext uri="{FF2B5EF4-FFF2-40B4-BE49-F238E27FC236}">
                <a16:creationId xmlns:a16="http://schemas.microsoft.com/office/drawing/2014/main" id="{FF9408B3-D4DB-454E-B89E-E4665B08C295}"/>
              </a:ext>
            </a:extLst>
          </p:cNvPr>
          <p:cNvSpPr txBox="1"/>
          <p:nvPr/>
        </p:nvSpPr>
        <p:spPr>
          <a:xfrm>
            <a:off x="963496" y="3200920"/>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0</a:t>
            </a:r>
          </a:p>
        </p:txBody>
      </p:sp>
      <p:sp>
        <p:nvSpPr>
          <p:cNvPr id="43" name="TextBox 42">
            <a:extLst>
              <a:ext uri="{FF2B5EF4-FFF2-40B4-BE49-F238E27FC236}">
                <a16:creationId xmlns:a16="http://schemas.microsoft.com/office/drawing/2014/main" id="{6FE77AF6-2132-F945-BE5C-A566B4DAF7D7}"/>
              </a:ext>
            </a:extLst>
          </p:cNvPr>
          <p:cNvSpPr txBox="1"/>
          <p:nvPr/>
        </p:nvSpPr>
        <p:spPr>
          <a:xfrm>
            <a:off x="648114" y="915864"/>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1.00</a:t>
            </a:r>
          </a:p>
        </p:txBody>
      </p:sp>
      <p:sp>
        <p:nvSpPr>
          <p:cNvPr id="44" name="TextBox 43">
            <a:extLst>
              <a:ext uri="{FF2B5EF4-FFF2-40B4-BE49-F238E27FC236}">
                <a16:creationId xmlns:a16="http://schemas.microsoft.com/office/drawing/2014/main" id="{ACD0225F-A5D3-0D48-B04F-C6C58C9B7E50}"/>
              </a:ext>
            </a:extLst>
          </p:cNvPr>
          <p:cNvSpPr txBox="1"/>
          <p:nvPr/>
        </p:nvSpPr>
        <p:spPr>
          <a:xfrm>
            <a:off x="1713311" y="3361895"/>
            <a:ext cx="851643"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Time (days)</a:t>
            </a:r>
          </a:p>
        </p:txBody>
      </p:sp>
      <p:sp>
        <p:nvSpPr>
          <p:cNvPr id="45" name="TextBox 44">
            <a:extLst>
              <a:ext uri="{FF2B5EF4-FFF2-40B4-BE49-F238E27FC236}">
                <a16:creationId xmlns:a16="http://schemas.microsoft.com/office/drawing/2014/main" id="{3D8EE5BB-DC27-6F4C-AB2D-DDA21B61757F}"/>
              </a:ext>
            </a:extLst>
          </p:cNvPr>
          <p:cNvSpPr txBox="1"/>
          <p:nvPr/>
        </p:nvSpPr>
        <p:spPr>
          <a:xfrm>
            <a:off x="648114" y="1449938"/>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0.75</a:t>
            </a:r>
          </a:p>
        </p:txBody>
      </p:sp>
      <p:sp>
        <p:nvSpPr>
          <p:cNvPr id="46" name="TextBox 45">
            <a:extLst>
              <a:ext uri="{FF2B5EF4-FFF2-40B4-BE49-F238E27FC236}">
                <a16:creationId xmlns:a16="http://schemas.microsoft.com/office/drawing/2014/main" id="{8A43CACA-566C-A14F-A338-AEA49397549A}"/>
              </a:ext>
            </a:extLst>
          </p:cNvPr>
          <p:cNvSpPr txBox="1"/>
          <p:nvPr/>
        </p:nvSpPr>
        <p:spPr>
          <a:xfrm>
            <a:off x="648114" y="1992104"/>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0.50</a:t>
            </a:r>
          </a:p>
        </p:txBody>
      </p:sp>
      <p:sp>
        <p:nvSpPr>
          <p:cNvPr id="47" name="TextBox 46">
            <a:extLst>
              <a:ext uri="{FF2B5EF4-FFF2-40B4-BE49-F238E27FC236}">
                <a16:creationId xmlns:a16="http://schemas.microsoft.com/office/drawing/2014/main" id="{5D2674C8-407C-4741-8A60-B31D4DF37F7B}"/>
              </a:ext>
            </a:extLst>
          </p:cNvPr>
          <p:cNvSpPr txBox="1"/>
          <p:nvPr/>
        </p:nvSpPr>
        <p:spPr>
          <a:xfrm>
            <a:off x="648114" y="2501903"/>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0.25</a:t>
            </a:r>
          </a:p>
        </p:txBody>
      </p:sp>
      <p:sp>
        <p:nvSpPr>
          <p:cNvPr id="48" name="TextBox 47">
            <a:extLst>
              <a:ext uri="{FF2B5EF4-FFF2-40B4-BE49-F238E27FC236}">
                <a16:creationId xmlns:a16="http://schemas.microsoft.com/office/drawing/2014/main" id="{031D1FC5-C943-8349-ACAB-24E9C6C0BECF}"/>
              </a:ext>
            </a:extLst>
          </p:cNvPr>
          <p:cNvSpPr txBox="1"/>
          <p:nvPr/>
        </p:nvSpPr>
        <p:spPr>
          <a:xfrm>
            <a:off x="1329934" y="3200920"/>
            <a:ext cx="211597"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500</a:t>
            </a:r>
          </a:p>
        </p:txBody>
      </p:sp>
      <p:sp>
        <p:nvSpPr>
          <p:cNvPr id="49" name="TextBox 48">
            <a:extLst>
              <a:ext uri="{FF2B5EF4-FFF2-40B4-BE49-F238E27FC236}">
                <a16:creationId xmlns:a16="http://schemas.microsoft.com/office/drawing/2014/main" id="{49645F6A-D7D1-CD4F-B736-22A802E22668}"/>
              </a:ext>
            </a:extLst>
          </p:cNvPr>
          <p:cNvSpPr txBox="1"/>
          <p:nvPr/>
        </p:nvSpPr>
        <p:spPr>
          <a:xfrm>
            <a:off x="1738280" y="3200920"/>
            <a:ext cx="317395"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1,000</a:t>
            </a:r>
          </a:p>
        </p:txBody>
      </p:sp>
      <p:sp>
        <p:nvSpPr>
          <p:cNvPr id="50" name="TextBox 49">
            <a:extLst>
              <a:ext uri="{FF2B5EF4-FFF2-40B4-BE49-F238E27FC236}">
                <a16:creationId xmlns:a16="http://schemas.microsoft.com/office/drawing/2014/main" id="{C86F8496-9FB7-7849-A62B-9EE92224F182}"/>
              </a:ext>
            </a:extLst>
          </p:cNvPr>
          <p:cNvSpPr txBox="1"/>
          <p:nvPr/>
        </p:nvSpPr>
        <p:spPr>
          <a:xfrm>
            <a:off x="2215710" y="3200920"/>
            <a:ext cx="317395"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1,500</a:t>
            </a:r>
          </a:p>
        </p:txBody>
      </p:sp>
      <p:sp>
        <p:nvSpPr>
          <p:cNvPr id="51" name="TextBox 50">
            <a:extLst>
              <a:ext uri="{FF2B5EF4-FFF2-40B4-BE49-F238E27FC236}">
                <a16:creationId xmlns:a16="http://schemas.microsoft.com/office/drawing/2014/main" id="{E42DCB83-7DCE-4842-96A0-052E4601A8AF}"/>
              </a:ext>
            </a:extLst>
          </p:cNvPr>
          <p:cNvSpPr txBox="1"/>
          <p:nvPr/>
        </p:nvSpPr>
        <p:spPr>
          <a:xfrm>
            <a:off x="3113926" y="3200920"/>
            <a:ext cx="317395"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2,500</a:t>
            </a:r>
          </a:p>
        </p:txBody>
      </p:sp>
      <p:sp>
        <p:nvSpPr>
          <p:cNvPr id="52" name="TextBox 51">
            <a:extLst>
              <a:ext uri="{FF2B5EF4-FFF2-40B4-BE49-F238E27FC236}">
                <a16:creationId xmlns:a16="http://schemas.microsoft.com/office/drawing/2014/main" id="{C87A294C-6D76-C24F-9387-50109CB68C3E}"/>
              </a:ext>
            </a:extLst>
          </p:cNvPr>
          <p:cNvSpPr txBox="1"/>
          <p:nvPr/>
        </p:nvSpPr>
        <p:spPr>
          <a:xfrm>
            <a:off x="2668864" y="3200920"/>
            <a:ext cx="317395"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2,000</a:t>
            </a:r>
          </a:p>
        </p:txBody>
      </p:sp>
      <p:sp>
        <p:nvSpPr>
          <p:cNvPr id="53" name="TextBox 52">
            <a:extLst>
              <a:ext uri="{FF2B5EF4-FFF2-40B4-BE49-F238E27FC236}">
                <a16:creationId xmlns:a16="http://schemas.microsoft.com/office/drawing/2014/main" id="{752D8860-FFB3-4743-87E3-61C40474CB9C}"/>
              </a:ext>
            </a:extLst>
          </p:cNvPr>
          <p:cNvSpPr txBox="1"/>
          <p:nvPr/>
        </p:nvSpPr>
        <p:spPr>
          <a:xfrm>
            <a:off x="3442647" y="3200920"/>
            <a:ext cx="355868"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(n=91)</a:t>
            </a:r>
          </a:p>
        </p:txBody>
      </p:sp>
      <p:sp>
        <p:nvSpPr>
          <p:cNvPr id="54" name="TextBox 53">
            <a:extLst>
              <a:ext uri="{FF2B5EF4-FFF2-40B4-BE49-F238E27FC236}">
                <a16:creationId xmlns:a16="http://schemas.microsoft.com/office/drawing/2014/main" id="{F76767BC-27CB-CC44-8B98-253B7ADD1565}"/>
              </a:ext>
            </a:extLst>
          </p:cNvPr>
          <p:cNvSpPr txBox="1"/>
          <p:nvPr/>
        </p:nvSpPr>
        <p:spPr>
          <a:xfrm>
            <a:off x="3863433" y="3200920"/>
            <a:ext cx="355867"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(n=34)</a:t>
            </a:r>
          </a:p>
        </p:txBody>
      </p:sp>
      <p:pic>
        <p:nvPicPr>
          <p:cNvPr id="55" name="Content Placeholder 39">
            <a:extLst>
              <a:ext uri="{FF2B5EF4-FFF2-40B4-BE49-F238E27FC236}">
                <a16:creationId xmlns:a16="http://schemas.microsoft.com/office/drawing/2014/main" id="{39AE4901-422D-3040-B65D-417390A2F2F0}"/>
              </a:ext>
            </a:extLst>
          </p:cNvPr>
          <p:cNvPicPr>
            <a:picLocks noChangeAspect="1"/>
          </p:cNvPicPr>
          <p:nvPr/>
        </p:nvPicPr>
        <p:blipFill>
          <a:blip r:embed="rId4"/>
          <a:stretch>
            <a:fillRect/>
          </a:stretch>
        </p:blipFill>
        <p:spPr>
          <a:xfrm>
            <a:off x="926210" y="3695511"/>
            <a:ext cx="3960362" cy="2308025"/>
          </a:xfrm>
          <a:prstGeom prst="rect">
            <a:avLst/>
          </a:prstGeom>
        </p:spPr>
      </p:pic>
      <p:sp>
        <p:nvSpPr>
          <p:cNvPr id="56" name="TextBox 55">
            <a:extLst>
              <a:ext uri="{FF2B5EF4-FFF2-40B4-BE49-F238E27FC236}">
                <a16:creationId xmlns:a16="http://schemas.microsoft.com/office/drawing/2014/main" id="{997E17BC-63B0-C244-9F17-0B61C592B18A}"/>
              </a:ext>
            </a:extLst>
          </p:cNvPr>
          <p:cNvSpPr txBox="1"/>
          <p:nvPr/>
        </p:nvSpPr>
        <p:spPr>
          <a:xfrm rot="16200000">
            <a:off x="-686414" y="4730522"/>
            <a:ext cx="2281957" cy="184666"/>
          </a:xfrm>
          <a:prstGeom prst="rect">
            <a:avLst/>
          </a:prstGeom>
          <a:noFill/>
        </p:spPr>
        <p:txBody>
          <a:bodyPr wrap="square" lIns="0" tIns="0" rIns="0" bIns="0" rtlCol="0">
            <a:spAutoFit/>
          </a:bodyPr>
          <a:lstStyle/>
          <a:p>
            <a:pPr algn="ctr">
              <a:tabLst>
                <a:tab pos="1592263" algn="l"/>
              </a:tabLst>
            </a:pPr>
            <a:r>
              <a:rPr lang="en-GB" sz="1200" b="1" dirty="0">
                <a:latin typeface="Arial" panose="020B0604020202020204" pitchFamily="34" charset="0"/>
                <a:ea typeface="Aileron" charset="0"/>
                <a:cs typeface="Arial" panose="020B0604020202020204" pitchFamily="34" charset="0"/>
              </a:rPr>
              <a:t>Probability of RFS</a:t>
            </a:r>
          </a:p>
        </p:txBody>
      </p:sp>
      <p:sp>
        <p:nvSpPr>
          <p:cNvPr id="57" name="TextBox 56">
            <a:extLst>
              <a:ext uri="{FF2B5EF4-FFF2-40B4-BE49-F238E27FC236}">
                <a16:creationId xmlns:a16="http://schemas.microsoft.com/office/drawing/2014/main" id="{F6AD15FE-8533-D84E-8D50-E00232AEC4AC}"/>
              </a:ext>
            </a:extLst>
          </p:cNvPr>
          <p:cNvSpPr txBox="1"/>
          <p:nvPr/>
        </p:nvSpPr>
        <p:spPr>
          <a:xfrm>
            <a:off x="963496" y="6000764"/>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0</a:t>
            </a:r>
          </a:p>
        </p:txBody>
      </p:sp>
      <p:sp>
        <p:nvSpPr>
          <p:cNvPr id="58" name="TextBox 57">
            <a:extLst>
              <a:ext uri="{FF2B5EF4-FFF2-40B4-BE49-F238E27FC236}">
                <a16:creationId xmlns:a16="http://schemas.microsoft.com/office/drawing/2014/main" id="{02AB9A2C-D7AA-E44F-8E65-6B2B89D50173}"/>
              </a:ext>
            </a:extLst>
          </p:cNvPr>
          <p:cNvSpPr txBox="1"/>
          <p:nvPr/>
        </p:nvSpPr>
        <p:spPr>
          <a:xfrm>
            <a:off x="648114" y="3715708"/>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1.00</a:t>
            </a:r>
          </a:p>
        </p:txBody>
      </p:sp>
      <p:sp>
        <p:nvSpPr>
          <p:cNvPr id="59" name="TextBox 58">
            <a:extLst>
              <a:ext uri="{FF2B5EF4-FFF2-40B4-BE49-F238E27FC236}">
                <a16:creationId xmlns:a16="http://schemas.microsoft.com/office/drawing/2014/main" id="{086FC1B7-910E-764A-BF7D-F2F57AD35F6F}"/>
              </a:ext>
            </a:extLst>
          </p:cNvPr>
          <p:cNvSpPr txBox="1"/>
          <p:nvPr/>
        </p:nvSpPr>
        <p:spPr>
          <a:xfrm>
            <a:off x="1713311" y="6161739"/>
            <a:ext cx="851643"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Time (days)</a:t>
            </a:r>
          </a:p>
        </p:txBody>
      </p:sp>
      <p:sp>
        <p:nvSpPr>
          <p:cNvPr id="60" name="TextBox 59">
            <a:extLst>
              <a:ext uri="{FF2B5EF4-FFF2-40B4-BE49-F238E27FC236}">
                <a16:creationId xmlns:a16="http://schemas.microsoft.com/office/drawing/2014/main" id="{1BF60C5B-A9A3-CD40-9E7D-ECBE2E8900CD}"/>
              </a:ext>
            </a:extLst>
          </p:cNvPr>
          <p:cNvSpPr txBox="1"/>
          <p:nvPr/>
        </p:nvSpPr>
        <p:spPr>
          <a:xfrm>
            <a:off x="648114" y="4249782"/>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0.75</a:t>
            </a:r>
          </a:p>
        </p:txBody>
      </p:sp>
      <p:sp>
        <p:nvSpPr>
          <p:cNvPr id="61" name="TextBox 60">
            <a:extLst>
              <a:ext uri="{FF2B5EF4-FFF2-40B4-BE49-F238E27FC236}">
                <a16:creationId xmlns:a16="http://schemas.microsoft.com/office/drawing/2014/main" id="{05E958D4-9785-9142-84B1-4FDB96AF6016}"/>
              </a:ext>
            </a:extLst>
          </p:cNvPr>
          <p:cNvSpPr txBox="1"/>
          <p:nvPr/>
        </p:nvSpPr>
        <p:spPr>
          <a:xfrm>
            <a:off x="648114" y="4791948"/>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0.50</a:t>
            </a:r>
          </a:p>
        </p:txBody>
      </p:sp>
      <p:sp>
        <p:nvSpPr>
          <p:cNvPr id="62" name="TextBox 61">
            <a:extLst>
              <a:ext uri="{FF2B5EF4-FFF2-40B4-BE49-F238E27FC236}">
                <a16:creationId xmlns:a16="http://schemas.microsoft.com/office/drawing/2014/main" id="{6BD6166C-6A00-814A-9750-23D765CB2F56}"/>
              </a:ext>
            </a:extLst>
          </p:cNvPr>
          <p:cNvSpPr txBox="1"/>
          <p:nvPr/>
        </p:nvSpPr>
        <p:spPr>
          <a:xfrm>
            <a:off x="648114" y="5301747"/>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0.25</a:t>
            </a:r>
          </a:p>
        </p:txBody>
      </p:sp>
      <p:sp>
        <p:nvSpPr>
          <p:cNvPr id="63" name="TextBox 62">
            <a:extLst>
              <a:ext uri="{FF2B5EF4-FFF2-40B4-BE49-F238E27FC236}">
                <a16:creationId xmlns:a16="http://schemas.microsoft.com/office/drawing/2014/main" id="{0AC735DF-713F-7B47-B3B3-D675FF5B9BCC}"/>
              </a:ext>
            </a:extLst>
          </p:cNvPr>
          <p:cNvSpPr txBox="1"/>
          <p:nvPr/>
        </p:nvSpPr>
        <p:spPr>
          <a:xfrm>
            <a:off x="1329934"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250</a:t>
            </a:r>
          </a:p>
        </p:txBody>
      </p:sp>
      <p:sp>
        <p:nvSpPr>
          <p:cNvPr id="64" name="TextBox 63">
            <a:extLst>
              <a:ext uri="{FF2B5EF4-FFF2-40B4-BE49-F238E27FC236}">
                <a16:creationId xmlns:a16="http://schemas.microsoft.com/office/drawing/2014/main" id="{027B55AD-BC5A-1944-9659-4700EE1A00FA}"/>
              </a:ext>
            </a:extLst>
          </p:cNvPr>
          <p:cNvSpPr txBox="1"/>
          <p:nvPr/>
        </p:nvSpPr>
        <p:spPr>
          <a:xfrm>
            <a:off x="1791179"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500</a:t>
            </a:r>
          </a:p>
        </p:txBody>
      </p:sp>
      <p:sp>
        <p:nvSpPr>
          <p:cNvPr id="65" name="TextBox 64">
            <a:extLst>
              <a:ext uri="{FF2B5EF4-FFF2-40B4-BE49-F238E27FC236}">
                <a16:creationId xmlns:a16="http://schemas.microsoft.com/office/drawing/2014/main" id="{E9B1952D-F2BD-1649-BAFD-9539EB6C93E4}"/>
              </a:ext>
            </a:extLst>
          </p:cNvPr>
          <p:cNvSpPr txBox="1"/>
          <p:nvPr/>
        </p:nvSpPr>
        <p:spPr>
          <a:xfrm>
            <a:off x="2268609"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750</a:t>
            </a:r>
          </a:p>
        </p:txBody>
      </p:sp>
      <p:sp>
        <p:nvSpPr>
          <p:cNvPr id="66" name="TextBox 65">
            <a:extLst>
              <a:ext uri="{FF2B5EF4-FFF2-40B4-BE49-F238E27FC236}">
                <a16:creationId xmlns:a16="http://schemas.microsoft.com/office/drawing/2014/main" id="{32B781A8-F6DB-E94B-8B99-2EBF12C6450A}"/>
              </a:ext>
            </a:extLst>
          </p:cNvPr>
          <p:cNvSpPr txBox="1"/>
          <p:nvPr/>
        </p:nvSpPr>
        <p:spPr>
          <a:xfrm>
            <a:off x="3113925" y="6000764"/>
            <a:ext cx="3173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1,250</a:t>
            </a:r>
          </a:p>
        </p:txBody>
      </p:sp>
      <p:sp>
        <p:nvSpPr>
          <p:cNvPr id="67" name="TextBox 66">
            <a:extLst>
              <a:ext uri="{FF2B5EF4-FFF2-40B4-BE49-F238E27FC236}">
                <a16:creationId xmlns:a16="http://schemas.microsoft.com/office/drawing/2014/main" id="{9B136321-586D-344F-9BEC-B62FB0388B9A}"/>
              </a:ext>
            </a:extLst>
          </p:cNvPr>
          <p:cNvSpPr txBox="1"/>
          <p:nvPr/>
        </p:nvSpPr>
        <p:spPr>
          <a:xfrm>
            <a:off x="2668864" y="6000764"/>
            <a:ext cx="317395"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1,000</a:t>
            </a:r>
          </a:p>
        </p:txBody>
      </p:sp>
      <p:sp>
        <p:nvSpPr>
          <p:cNvPr id="68" name="TextBox 67">
            <a:extLst>
              <a:ext uri="{FF2B5EF4-FFF2-40B4-BE49-F238E27FC236}">
                <a16:creationId xmlns:a16="http://schemas.microsoft.com/office/drawing/2014/main" id="{39792A88-6F05-1D45-916C-D197B8EC571F}"/>
              </a:ext>
            </a:extLst>
          </p:cNvPr>
          <p:cNvSpPr txBox="1"/>
          <p:nvPr/>
        </p:nvSpPr>
        <p:spPr>
          <a:xfrm>
            <a:off x="3442647" y="6000764"/>
            <a:ext cx="355868"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(n=26)</a:t>
            </a:r>
          </a:p>
        </p:txBody>
      </p:sp>
      <p:sp>
        <p:nvSpPr>
          <p:cNvPr id="69" name="TextBox 68">
            <a:extLst>
              <a:ext uri="{FF2B5EF4-FFF2-40B4-BE49-F238E27FC236}">
                <a16:creationId xmlns:a16="http://schemas.microsoft.com/office/drawing/2014/main" id="{22E8F29F-D840-5946-AD5B-B5423B3FF399}"/>
              </a:ext>
            </a:extLst>
          </p:cNvPr>
          <p:cNvSpPr txBox="1"/>
          <p:nvPr/>
        </p:nvSpPr>
        <p:spPr>
          <a:xfrm>
            <a:off x="3863433" y="6000764"/>
            <a:ext cx="355867"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(n=10)</a:t>
            </a:r>
          </a:p>
        </p:txBody>
      </p:sp>
      <p:sp>
        <p:nvSpPr>
          <p:cNvPr id="70" name="TextBox 69">
            <a:extLst>
              <a:ext uri="{FF2B5EF4-FFF2-40B4-BE49-F238E27FC236}">
                <a16:creationId xmlns:a16="http://schemas.microsoft.com/office/drawing/2014/main" id="{952EC046-F4FF-7B4E-9E6B-ACA299A885D0}"/>
              </a:ext>
            </a:extLst>
          </p:cNvPr>
          <p:cNvSpPr txBox="1"/>
          <p:nvPr/>
        </p:nvSpPr>
        <p:spPr>
          <a:xfrm>
            <a:off x="1750719" y="4981167"/>
            <a:ext cx="1657505" cy="276999"/>
          </a:xfrm>
          <a:prstGeom prst="rect">
            <a:avLst/>
          </a:prstGeom>
          <a:noFill/>
        </p:spPr>
        <p:txBody>
          <a:bodyPr wrap="none" lIns="0" tIns="0" rIns="0" bIns="0" rtlCol="0">
            <a:spAutoFit/>
          </a:bodyPr>
          <a:lstStyle/>
          <a:p>
            <a:r>
              <a:rPr lang="en-GB" sz="900" dirty="0">
                <a:latin typeface="Arial" panose="020B0604020202020204" pitchFamily="34" charset="0"/>
                <a:cs typeface="Arial" panose="020B0604020202020204" pitchFamily="34" charset="0"/>
              </a:rPr>
              <a:t>HR = 55.6 (95% CI, 6.9-7,198.7)</a:t>
            </a:r>
          </a:p>
          <a:p>
            <a:r>
              <a:rPr lang="en-GB" sz="900" dirty="0">
                <a:latin typeface="Arial" panose="020B0604020202020204" pitchFamily="34" charset="0"/>
                <a:cs typeface="Arial" panose="020B0604020202020204" pitchFamily="34" charset="0"/>
              </a:rPr>
              <a:t>P&lt;0.0001</a:t>
            </a:r>
          </a:p>
        </p:txBody>
      </p:sp>
      <p:sp>
        <p:nvSpPr>
          <p:cNvPr id="71" name="TextBox 70">
            <a:extLst>
              <a:ext uri="{FF2B5EF4-FFF2-40B4-BE49-F238E27FC236}">
                <a16:creationId xmlns:a16="http://schemas.microsoft.com/office/drawing/2014/main" id="{09400C40-D360-4E4B-B399-155D66037072}"/>
              </a:ext>
            </a:extLst>
          </p:cNvPr>
          <p:cNvSpPr txBox="1"/>
          <p:nvPr/>
        </p:nvSpPr>
        <p:spPr>
          <a:xfrm>
            <a:off x="1750719" y="2019482"/>
            <a:ext cx="1561325" cy="276999"/>
          </a:xfrm>
          <a:prstGeom prst="rect">
            <a:avLst/>
          </a:prstGeom>
          <a:noFill/>
        </p:spPr>
        <p:txBody>
          <a:bodyPr wrap="none" lIns="0" tIns="0" rIns="0" bIns="0" rtlCol="0">
            <a:spAutoFit/>
          </a:bodyPr>
          <a:lstStyle/>
          <a:p>
            <a:r>
              <a:rPr lang="en-GB" sz="900" dirty="0">
                <a:latin typeface="Arial" panose="020B0604020202020204" pitchFamily="34" charset="0"/>
                <a:cs typeface="Arial" panose="020B0604020202020204" pitchFamily="34" charset="0"/>
              </a:rPr>
              <a:t>HR = 23.6 (95% CI, 10.2-66.0)</a:t>
            </a:r>
          </a:p>
          <a:p>
            <a:r>
              <a:rPr lang="en-GB" sz="900" dirty="0">
                <a:latin typeface="Arial" panose="020B0604020202020204" pitchFamily="34" charset="0"/>
                <a:cs typeface="Arial" panose="020B0604020202020204" pitchFamily="34" charset="0"/>
              </a:rPr>
              <a:t>P&lt;0.0001</a:t>
            </a:r>
          </a:p>
        </p:txBody>
      </p:sp>
      <p:pic>
        <p:nvPicPr>
          <p:cNvPr id="72" name="Content Placeholder 39">
            <a:extLst>
              <a:ext uri="{FF2B5EF4-FFF2-40B4-BE49-F238E27FC236}">
                <a16:creationId xmlns:a16="http://schemas.microsoft.com/office/drawing/2014/main" id="{077A0906-7FCF-7745-B552-A2DA793961C9}"/>
              </a:ext>
            </a:extLst>
          </p:cNvPr>
          <p:cNvPicPr>
            <a:picLocks noChangeAspect="1"/>
          </p:cNvPicPr>
          <p:nvPr/>
        </p:nvPicPr>
        <p:blipFill>
          <a:blip r:embed="rId5"/>
          <a:stretch>
            <a:fillRect/>
          </a:stretch>
        </p:blipFill>
        <p:spPr>
          <a:xfrm>
            <a:off x="7876013" y="886822"/>
            <a:ext cx="3914319" cy="2325716"/>
          </a:xfrm>
          <a:prstGeom prst="rect">
            <a:avLst/>
          </a:prstGeom>
        </p:spPr>
      </p:pic>
      <p:sp>
        <p:nvSpPr>
          <p:cNvPr id="73" name="TextBox 72">
            <a:extLst>
              <a:ext uri="{FF2B5EF4-FFF2-40B4-BE49-F238E27FC236}">
                <a16:creationId xmlns:a16="http://schemas.microsoft.com/office/drawing/2014/main" id="{FBD4575C-211B-E04E-BFE7-736206F80B3B}"/>
              </a:ext>
            </a:extLst>
          </p:cNvPr>
          <p:cNvSpPr txBox="1"/>
          <p:nvPr/>
        </p:nvSpPr>
        <p:spPr>
          <a:xfrm rot="16200000">
            <a:off x="6240368" y="1930678"/>
            <a:ext cx="2281957" cy="184666"/>
          </a:xfrm>
          <a:prstGeom prst="rect">
            <a:avLst/>
          </a:prstGeom>
          <a:noFill/>
        </p:spPr>
        <p:txBody>
          <a:bodyPr wrap="square" lIns="0" tIns="0" rIns="0" bIns="0" rtlCol="0">
            <a:spAutoFit/>
          </a:bodyPr>
          <a:lstStyle/>
          <a:p>
            <a:pPr algn="ctr">
              <a:tabLst>
                <a:tab pos="1592263" algn="l"/>
              </a:tabLst>
            </a:pPr>
            <a:r>
              <a:rPr lang="en-GB" sz="1200" b="1" dirty="0">
                <a:latin typeface="Arial" panose="020B0604020202020204" pitchFamily="34" charset="0"/>
                <a:ea typeface="Aileron" charset="0"/>
                <a:cs typeface="Arial" panose="020B0604020202020204" pitchFamily="34" charset="0"/>
              </a:rPr>
              <a:t>Probability of RFS</a:t>
            </a:r>
          </a:p>
        </p:txBody>
      </p:sp>
      <p:sp>
        <p:nvSpPr>
          <p:cNvPr id="74" name="TextBox 73">
            <a:extLst>
              <a:ext uri="{FF2B5EF4-FFF2-40B4-BE49-F238E27FC236}">
                <a16:creationId xmlns:a16="http://schemas.microsoft.com/office/drawing/2014/main" id="{9D47C35E-9D4B-314D-9B80-C7EE23747633}"/>
              </a:ext>
            </a:extLst>
          </p:cNvPr>
          <p:cNvSpPr txBox="1"/>
          <p:nvPr/>
        </p:nvSpPr>
        <p:spPr>
          <a:xfrm>
            <a:off x="7890278" y="3200920"/>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0</a:t>
            </a:r>
          </a:p>
        </p:txBody>
      </p:sp>
      <p:sp>
        <p:nvSpPr>
          <p:cNvPr id="75" name="TextBox 74">
            <a:extLst>
              <a:ext uri="{FF2B5EF4-FFF2-40B4-BE49-F238E27FC236}">
                <a16:creationId xmlns:a16="http://schemas.microsoft.com/office/drawing/2014/main" id="{90058C0E-1BB0-2149-8883-0C3A459E437C}"/>
              </a:ext>
            </a:extLst>
          </p:cNvPr>
          <p:cNvSpPr txBox="1"/>
          <p:nvPr/>
        </p:nvSpPr>
        <p:spPr>
          <a:xfrm>
            <a:off x="7574896" y="915864"/>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1.00</a:t>
            </a:r>
          </a:p>
        </p:txBody>
      </p:sp>
      <p:sp>
        <p:nvSpPr>
          <p:cNvPr id="76" name="TextBox 75">
            <a:extLst>
              <a:ext uri="{FF2B5EF4-FFF2-40B4-BE49-F238E27FC236}">
                <a16:creationId xmlns:a16="http://schemas.microsoft.com/office/drawing/2014/main" id="{AB65A5AF-1451-A84D-991E-4F6F7D96DE6A}"/>
              </a:ext>
            </a:extLst>
          </p:cNvPr>
          <p:cNvSpPr txBox="1"/>
          <p:nvPr/>
        </p:nvSpPr>
        <p:spPr>
          <a:xfrm>
            <a:off x="8640093" y="3361895"/>
            <a:ext cx="851643"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Time (days)</a:t>
            </a:r>
          </a:p>
        </p:txBody>
      </p:sp>
      <p:sp>
        <p:nvSpPr>
          <p:cNvPr id="77" name="TextBox 76">
            <a:extLst>
              <a:ext uri="{FF2B5EF4-FFF2-40B4-BE49-F238E27FC236}">
                <a16:creationId xmlns:a16="http://schemas.microsoft.com/office/drawing/2014/main" id="{C6CBB8F8-4E05-BB46-85EC-BCAB8AB39ECA}"/>
              </a:ext>
            </a:extLst>
          </p:cNvPr>
          <p:cNvSpPr txBox="1"/>
          <p:nvPr/>
        </p:nvSpPr>
        <p:spPr>
          <a:xfrm>
            <a:off x="7574896" y="1449938"/>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0.75</a:t>
            </a:r>
          </a:p>
        </p:txBody>
      </p:sp>
      <p:sp>
        <p:nvSpPr>
          <p:cNvPr id="78" name="TextBox 77">
            <a:extLst>
              <a:ext uri="{FF2B5EF4-FFF2-40B4-BE49-F238E27FC236}">
                <a16:creationId xmlns:a16="http://schemas.microsoft.com/office/drawing/2014/main" id="{AA673B40-9E14-4B46-9AB4-5982AF61B8B0}"/>
              </a:ext>
            </a:extLst>
          </p:cNvPr>
          <p:cNvSpPr txBox="1"/>
          <p:nvPr/>
        </p:nvSpPr>
        <p:spPr>
          <a:xfrm>
            <a:off x="7574896" y="1992104"/>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0.50</a:t>
            </a:r>
          </a:p>
        </p:txBody>
      </p:sp>
      <p:sp>
        <p:nvSpPr>
          <p:cNvPr id="79" name="TextBox 78">
            <a:extLst>
              <a:ext uri="{FF2B5EF4-FFF2-40B4-BE49-F238E27FC236}">
                <a16:creationId xmlns:a16="http://schemas.microsoft.com/office/drawing/2014/main" id="{0B313F16-F780-1643-B5ED-B2D53506314D}"/>
              </a:ext>
            </a:extLst>
          </p:cNvPr>
          <p:cNvSpPr txBox="1"/>
          <p:nvPr/>
        </p:nvSpPr>
        <p:spPr>
          <a:xfrm>
            <a:off x="7574896" y="2501903"/>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0.25</a:t>
            </a:r>
          </a:p>
        </p:txBody>
      </p:sp>
      <p:sp>
        <p:nvSpPr>
          <p:cNvPr id="80" name="TextBox 79">
            <a:extLst>
              <a:ext uri="{FF2B5EF4-FFF2-40B4-BE49-F238E27FC236}">
                <a16:creationId xmlns:a16="http://schemas.microsoft.com/office/drawing/2014/main" id="{25F8DCE9-B2FB-5A43-BB1C-67E85999C10E}"/>
              </a:ext>
            </a:extLst>
          </p:cNvPr>
          <p:cNvSpPr txBox="1"/>
          <p:nvPr/>
        </p:nvSpPr>
        <p:spPr>
          <a:xfrm>
            <a:off x="8409116" y="3200920"/>
            <a:ext cx="211597"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200</a:t>
            </a:r>
          </a:p>
        </p:txBody>
      </p:sp>
      <p:sp>
        <p:nvSpPr>
          <p:cNvPr id="82" name="TextBox 81">
            <a:extLst>
              <a:ext uri="{FF2B5EF4-FFF2-40B4-BE49-F238E27FC236}">
                <a16:creationId xmlns:a16="http://schemas.microsoft.com/office/drawing/2014/main" id="{4CA84C2E-A6D8-0E48-B639-924354BDC2E6}"/>
              </a:ext>
            </a:extLst>
          </p:cNvPr>
          <p:cNvSpPr txBox="1"/>
          <p:nvPr/>
        </p:nvSpPr>
        <p:spPr>
          <a:xfrm>
            <a:off x="8979491" y="3200920"/>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400</a:t>
            </a:r>
          </a:p>
        </p:txBody>
      </p:sp>
      <p:sp>
        <p:nvSpPr>
          <p:cNvPr id="83" name="TextBox 82">
            <a:extLst>
              <a:ext uri="{FF2B5EF4-FFF2-40B4-BE49-F238E27FC236}">
                <a16:creationId xmlns:a16="http://schemas.microsoft.com/office/drawing/2014/main" id="{1F6FFA0C-8E86-7848-844D-49C2BE2AB2D3}"/>
              </a:ext>
            </a:extLst>
          </p:cNvPr>
          <p:cNvSpPr txBox="1"/>
          <p:nvPr/>
        </p:nvSpPr>
        <p:spPr>
          <a:xfrm>
            <a:off x="10134882" y="3200920"/>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800</a:t>
            </a:r>
          </a:p>
        </p:txBody>
      </p:sp>
      <p:sp>
        <p:nvSpPr>
          <p:cNvPr id="84" name="TextBox 83">
            <a:extLst>
              <a:ext uri="{FF2B5EF4-FFF2-40B4-BE49-F238E27FC236}">
                <a16:creationId xmlns:a16="http://schemas.microsoft.com/office/drawing/2014/main" id="{4C3EFEFD-1FC8-784B-9496-B1C0DBDE9D2F}"/>
              </a:ext>
            </a:extLst>
          </p:cNvPr>
          <p:cNvSpPr txBox="1"/>
          <p:nvPr/>
        </p:nvSpPr>
        <p:spPr>
          <a:xfrm>
            <a:off x="9556470" y="3200920"/>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600</a:t>
            </a:r>
          </a:p>
        </p:txBody>
      </p:sp>
      <p:sp>
        <p:nvSpPr>
          <p:cNvPr id="85" name="TextBox 84">
            <a:extLst>
              <a:ext uri="{FF2B5EF4-FFF2-40B4-BE49-F238E27FC236}">
                <a16:creationId xmlns:a16="http://schemas.microsoft.com/office/drawing/2014/main" id="{6B4E24D9-1891-8742-A45B-76555458E0B3}"/>
              </a:ext>
            </a:extLst>
          </p:cNvPr>
          <p:cNvSpPr txBox="1"/>
          <p:nvPr/>
        </p:nvSpPr>
        <p:spPr>
          <a:xfrm>
            <a:off x="10369429" y="3200920"/>
            <a:ext cx="355868"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(n=52)</a:t>
            </a:r>
          </a:p>
        </p:txBody>
      </p:sp>
      <p:sp>
        <p:nvSpPr>
          <p:cNvPr id="86" name="TextBox 85">
            <a:extLst>
              <a:ext uri="{FF2B5EF4-FFF2-40B4-BE49-F238E27FC236}">
                <a16:creationId xmlns:a16="http://schemas.microsoft.com/office/drawing/2014/main" id="{331B9655-7563-C247-AEC7-023376AD7102}"/>
              </a:ext>
            </a:extLst>
          </p:cNvPr>
          <p:cNvSpPr txBox="1"/>
          <p:nvPr/>
        </p:nvSpPr>
        <p:spPr>
          <a:xfrm>
            <a:off x="10790215" y="3200920"/>
            <a:ext cx="355867"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(n=16)</a:t>
            </a:r>
          </a:p>
        </p:txBody>
      </p:sp>
      <p:pic>
        <p:nvPicPr>
          <p:cNvPr id="87" name="Content Placeholder 39">
            <a:extLst>
              <a:ext uri="{FF2B5EF4-FFF2-40B4-BE49-F238E27FC236}">
                <a16:creationId xmlns:a16="http://schemas.microsoft.com/office/drawing/2014/main" id="{3529839E-4A82-0D43-B2E8-396C545B350A}"/>
              </a:ext>
            </a:extLst>
          </p:cNvPr>
          <p:cNvPicPr>
            <a:picLocks noChangeAspect="1"/>
          </p:cNvPicPr>
          <p:nvPr/>
        </p:nvPicPr>
        <p:blipFill>
          <a:blip r:embed="rId6"/>
          <a:stretch>
            <a:fillRect/>
          </a:stretch>
        </p:blipFill>
        <p:spPr>
          <a:xfrm>
            <a:off x="7852992" y="3717107"/>
            <a:ext cx="3960362" cy="2264832"/>
          </a:xfrm>
          <a:prstGeom prst="rect">
            <a:avLst/>
          </a:prstGeom>
        </p:spPr>
      </p:pic>
      <p:sp>
        <p:nvSpPr>
          <p:cNvPr id="88" name="TextBox 87">
            <a:extLst>
              <a:ext uri="{FF2B5EF4-FFF2-40B4-BE49-F238E27FC236}">
                <a16:creationId xmlns:a16="http://schemas.microsoft.com/office/drawing/2014/main" id="{B13F8A45-9FEB-9049-A94E-D9675A26FC41}"/>
              </a:ext>
            </a:extLst>
          </p:cNvPr>
          <p:cNvSpPr txBox="1"/>
          <p:nvPr/>
        </p:nvSpPr>
        <p:spPr>
          <a:xfrm rot="16200000">
            <a:off x="6240368" y="4730522"/>
            <a:ext cx="2281957" cy="184666"/>
          </a:xfrm>
          <a:prstGeom prst="rect">
            <a:avLst/>
          </a:prstGeom>
          <a:noFill/>
        </p:spPr>
        <p:txBody>
          <a:bodyPr wrap="square" lIns="0" tIns="0" rIns="0" bIns="0" rtlCol="0">
            <a:spAutoFit/>
          </a:bodyPr>
          <a:lstStyle/>
          <a:p>
            <a:pPr algn="ctr">
              <a:tabLst>
                <a:tab pos="1592263" algn="l"/>
              </a:tabLst>
            </a:pPr>
            <a:r>
              <a:rPr lang="en-GB" sz="1200" b="1" dirty="0">
                <a:latin typeface="Arial" panose="020B0604020202020204" pitchFamily="34" charset="0"/>
                <a:ea typeface="Aileron" charset="0"/>
                <a:cs typeface="Arial" panose="020B0604020202020204" pitchFamily="34" charset="0"/>
              </a:rPr>
              <a:t>Probability of RFS</a:t>
            </a:r>
          </a:p>
        </p:txBody>
      </p:sp>
      <p:sp>
        <p:nvSpPr>
          <p:cNvPr id="89" name="TextBox 88">
            <a:extLst>
              <a:ext uri="{FF2B5EF4-FFF2-40B4-BE49-F238E27FC236}">
                <a16:creationId xmlns:a16="http://schemas.microsoft.com/office/drawing/2014/main" id="{22113D80-83AE-3A47-80D2-8C83CF47A0B5}"/>
              </a:ext>
            </a:extLst>
          </p:cNvPr>
          <p:cNvSpPr txBox="1"/>
          <p:nvPr/>
        </p:nvSpPr>
        <p:spPr>
          <a:xfrm>
            <a:off x="7890278" y="6000764"/>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0</a:t>
            </a:r>
          </a:p>
        </p:txBody>
      </p:sp>
      <p:sp>
        <p:nvSpPr>
          <p:cNvPr id="90" name="TextBox 89">
            <a:extLst>
              <a:ext uri="{FF2B5EF4-FFF2-40B4-BE49-F238E27FC236}">
                <a16:creationId xmlns:a16="http://schemas.microsoft.com/office/drawing/2014/main" id="{B1C20D6E-CE75-374F-8BAF-5A140CFD57DF}"/>
              </a:ext>
            </a:extLst>
          </p:cNvPr>
          <p:cNvSpPr txBox="1"/>
          <p:nvPr/>
        </p:nvSpPr>
        <p:spPr>
          <a:xfrm>
            <a:off x="7574896" y="3715708"/>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1.00</a:t>
            </a:r>
          </a:p>
        </p:txBody>
      </p:sp>
      <p:sp>
        <p:nvSpPr>
          <p:cNvPr id="91" name="TextBox 90">
            <a:extLst>
              <a:ext uri="{FF2B5EF4-FFF2-40B4-BE49-F238E27FC236}">
                <a16:creationId xmlns:a16="http://schemas.microsoft.com/office/drawing/2014/main" id="{7F57A41C-BF1A-8344-B527-EC5209F285FE}"/>
              </a:ext>
            </a:extLst>
          </p:cNvPr>
          <p:cNvSpPr txBox="1"/>
          <p:nvPr/>
        </p:nvSpPr>
        <p:spPr>
          <a:xfrm>
            <a:off x="8640093" y="6161739"/>
            <a:ext cx="851643"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Time (days)</a:t>
            </a:r>
          </a:p>
        </p:txBody>
      </p:sp>
      <p:sp>
        <p:nvSpPr>
          <p:cNvPr id="92" name="TextBox 91">
            <a:extLst>
              <a:ext uri="{FF2B5EF4-FFF2-40B4-BE49-F238E27FC236}">
                <a16:creationId xmlns:a16="http://schemas.microsoft.com/office/drawing/2014/main" id="{E857CB24-962E-984F-9BF4-961AA5AEEF89}"/>
              </a:ext>
            </a:extLst>
          </p:cNvPr>
          <p:cNvSpPr txBox="1"/>
          <p:nvPr/>
        </p:nvSpPr>
        <p:spPr>
          <a:xfrm>
            <a:off x="7574896" y="4249782"/>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0.75</a:t>
            </a:r>
          </a:p>
        </p:txBody>
      </p:sp>
      <p:sp>
        <p:nvSpPr>
          <p:cNvPr id="93" name="TextBox 92">
            <a:extLst>
              <a:ext uri="{FF2B5EF4-FFF2-40B4-BE49-F238E27FC236}">
                <a16:creationId xmlns:a16="http://schemas.microsoft.com/office/drawing/2014/main" id="{AEC6B42D-761E-094E-ACF1-4FA00599C013}"/>
              </a:ext>
            </a:extLst>
          </p:cNvPr>
          <p:cNvSpPr txBox="1"/>
          <p:nvPr/>
        </p:nvSpPr>
        <p:spPr>
          <a:xfrm>
            <a:off x="7574896" y="4791948"/>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0.50</a:t>
            </a:r>
          </a:p>
        </p:txBody>
      </p:sp>
      <p:sp>
        <p:nvSpPr>
          <p:cNvPr id="94" name="TextBox 93">
            <a:extLst>
              <a:ext uri="{FF2B5EF4-FFF2-40B4-BE49-F238E27FC236}">
                <a16:creationId xmlns:a16="http://schemas.microsoft.com/office/drawing/2014/main" id="{A3C033F6-BEBF-F44D-BE4C-F76E79FCB69D}"/>
              </a:ext>
            </a:extLst>
          </p:cNvPr>
          <p:cNvSpPr txBox="1"/>
          <p:nvPr/>
        </p:nvSpPr>
        <p:spPr>
          <a:xfrm>
            <a:off x="7574896" y="5301747"/>
            <a:ext cx="246862" cy="153888"/>
          </a:xfrm>
          <a:prstGeom prst="rect">
            <a:avLst/>
          </a:prstGeom>
          <a:noFill/>
        </p:spPr>
        <p:txBody>
          <a:bodyPr wrap="none" lIns="0" tIns="0" rIns="0" bIns="0" rtlCol="0">
            <a:spAutoFit/>
          </a:bodyPr>
          <a:lstStyle/>
          <a:p>
            <a:pPr algn="r"/>
            <a:r>
              <a:rPr lang="en-GB" sz="1000" dirty="0">
                <a:latin typeface="Arial" panose="020B0604020202020204" pitchFamily="34" charset="0"/>
                <a:ea typeface="Aileron" charset="0"/>
                <a:cs typeface="Arial" panose="020B0604020202020204" pitchFamily="34" charset="0"/>
              </a:rPr>
              <a:t>0.25</a:t>
            </a:r>
          </a:p>
        </p:txBody>
      </p:sp>
      <p:sp>
        <p:nvSpPr>
          <p:cNvPr id="95" name="TextBox 94">
            <a:extLst>
              <a:ext uri="{FF2B5EF4-FFF2-40B4-BE49-F238E27FC236}">
                <a16:creationId xmlns:a16="http://schemas.microsoft.com/office/drawing/2014/main" id="{59934C39-DD20-6646-9FD8-5B326B297454}"/>
              </a:ext>
            </a:extLst>
          </p:cNvPr>
          <p:cNvSpPr txBox="1"/>
          <p:nvPr/>
        </p:nvSpPr>
        <p:spPr>
          <a:xfrm>
            <a:off x="8361491"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200</a:t>
            </a:r>
          </a:p>
        </p:txBody>
      </p:sp>
      <p:sp>
        <p:nvSpPr>
          <p:cNvPr id="96" name="TextBox 95">
            <a:extLst>
              <a:ext uri="{FF2B5EF4-FFF2-40B4-BE49-F238E27FC236}">
                <a16:creationId xmlns:a16="http://schemas.microsoft.com/office/drawing/2014/main" id="{8F1A3633-C954-2D48-88B7-33D425007325}"/>
              </a:ext>
            </a:extLst>
          </p:cNvPr>
          <p:cNvSpPr txBox="1"/>
          <p:nvPr/>
        </p:nvSpPr>
        <p:spPr>
          <a:xfrm>
            <a:off x="8924336"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400</a:t>
            </a:r>
          </a:p>
        </p:txBody>
      </p:sp>
      <p:sp>
        <p:nvSpPr>
          <p:cNvPr id="98" name="TextBox 97">
            <a:extLst>
              <a:ext uri="{FF2B5EF4-FFF2-40B4-BE49-F238E27FC236}">
                <a16:creationId xmlns:a16="http://schemas.microsoft.com/office/drawing/2014/main" id="{7901D30F-B02D-EF44-8EB4-105CE77D71FD}"/>
              </a:ext>
            </a:extLst>
          </p:cNvPr>
          <p:cNvSpPr txBox="1"/>
          <p:nvPr/>
        </p:nvSpPr>
        <p:spPr>
          <a:xfrm>
            <a:off x="10045055"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800</a:t>
            </a:r>
          </a:p>
        </p:txBody>
      </p:sp>
      <p:sp>
        <p:nvSpPr>
          <p:cNvPr id="99" name="TextBox 98">
            <a:extLst>
              <a:ext uri="{FF2B5EF4-FFF2-40B4-BE49-F238E27FC236}">
                <a16:creationId xmlns:a16="http://schemas.microsoft.com/office/drawing/2014/main" id="{0A833619-1ABF-7741-AF38-BE75379D6904}"/>
              </a:ext>
            </a:extLst>
          </p:cNvPr>
          <p:cNvSpPr txBox="1"/>
          <p:nvPr/>
        </p:nvSpPr>
        <p:spPr>
          <a:xfrm>
            <a:off x="9486705" y="6000764"/>
            <a:ext cx="211596"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600</a:t>
            </a:r>
          </a:p>
        </p:txBody>
      </p:sp>
      <p:sp>
        <p:nvSpPr>
          <p:cNvPr id="100" name="TextBox 99">
            <a:extLst>
              <a:ext uri="{FF2B5EF4-FFF2-40B4-BE49-F238E27FC236}">
                <a16:creationId xmlns:a16="http://schemas.microsoft.com/office/drawing/2014/main" id="{448D6624-8CDE-CE44-8802-294AB51B515C}"/>
              </a:ext>
            </a:extLst>
          </p:cNvPr>
          <p:cNvSpPr txBox="1"/>
          <p:nvPr/>
        </p:nvSpPr>
        <p:spPr>
          <a:xfrm>
            <a:off x="10369429" y="6000764"/>
            <a:ext cx="355868"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(n=15)</a:t>
            </a:r>
          </a:p>
        </p:txBody>
      </p:sp>
      <p:sp>
        <p:nvSpPr>
          <p:cNvPr id="101" name="TextBox 100">
            <a:extLst>
              <a:ext uri="{FF2B5EF4-FFF2-40B4-BE49-F238E27FC236}">
                <a16:creationId xmlns:a16="http://schemas.microsoft.com/office/drawing/2014/main" id="{27D4A7C0-D190-9F4F-A0A5-A369581BC77F}"/>
              </a:ext>
            </a:extLst>
          </p:cNvPr>
          <p:cNvSpPr txBox="1"/>
          <p:nvPr/>
        </p:nvSpPr>
        <p:spPr>
          <a:xfrm>
            <a:off x="10790215" y="6000764"/>
            <a:ext cx="355867" cy="246221"/>
          </a:xfrm>
          <a:prstGeom prst="rect">
            <a:avLst/>
          </a:prstGeom>
          <a:noFill/>
        </p:spPr>
        <p:txBody>
          <a:bodyPr wrap="none" lIns="0" tIns="0" rIns="0" bIns="0" rtlCol="0">
            <a:spAutoFit/>
          </a:bodyPr>
          <a:lstStyle/>
          <a:p>
            <a:pPr algn="ctr"/>
            <a:r>
              <a:rPr lang="en-GB" sz="800" dirty="0">
                <a:latin typeface="Arial" panose="020B0604020202020204" pitchFamily="34" charset="0"/>
                <a:ea typeface="Aileron" charset="0"/>
                <a:cs typeface="Arial" panose="020B0604020202020204" pitchFamily="34" charset="0"/>
              </a:rPr>
              <a:t>ctDNA+</a:t>
            </a:r>
            <a:br>
              <a:rPr lang="en-GB" sz="800" dirty="0">
                <a:latin typeface="Arial" panose="020B0604020202020204" pitchFamily="34" charset="0"/>
                <a:ea typeface="Aileron" charset="0"/>
                <a:cs typeface="Arial" panose="020B0604020202020204" pitchFamily="34" charset="0"/>
              </a:rPr>
            </a:br>
            <a:r>
              <a:rPr lang="en-GB" sz="800" dirty="0">
                <a:latin typeface="Arial" panose="020B0604020202020204" pitchFamily="34" charset="0"/>
                <a:ea typeface="Aileron" charset="0"/>
                <a:cs typeface="Arial" panose="020B0604020202020204" pitchFamily="34" charset="0"/>
              </a:rPr>
              <a:t>(n=7)</a:t>
            </a:r>
          </a:p>
        </p:txBody>
      </p:sp>
      <p:sp>
        <p:nvSpPr>
          <p:cNvPr id="102" name="TextBox 101">
            <a:extLst>
              <a:ext uri="{FF2B5EF4-FFF2-40B4-BE49-F238E27FC236}">
                <a16:creationId xmlns:a16="http://schemas.microsoft.com/office/drawing/2014/main" id="{8949ACA5-ED5C-3947-9731-0F8C946692EE}"/>
              </a:ext>
            </a:extLst>
          </p:cNvPr>
          <p:cNvSpPr txBox="1"/>
          <p:nvPr/>
        </p:nvSpPr>
        <p:spPr>
          <a:xfrm>
            <a:off x="8677501" y="4584657"/>
            <a:ext cx="1657505" cy="276999"/>
          </a:xfrm>
          <a:prstGeom prst="rect">
            <a:avLst/>
          </a:prstGeom>
          <a:noFill/>
        </p:spPr>
        <p:txBody>
          <a:bodyPr wrap="none" lIns="0" tIns="0" rIns="0" bIns="0" rtlCol="0">
            <a:spAutoFit/>
          </a:bodyPr>
          <a:lstStyle/>
          <a:p>
            <a:r>
              <a:rPr lang="en-GB" sz="900" dirty="0">
                <a:latin typeface="Arial" panose="020B0604020202020204" pitchFamily="34" charset="0"/>
                <a:cs typeface="Arial" panose="020B0604020202020204" pitchFamily="34" charset="0"/>
              </a:rPr>
              <a:t>HR = 31.0 (95% CI, 3.5-4,077.1)</a:t>
            </a:r>
          </a:p>
          <a:p>
            <a:r>
              <a:rPr lang="en-GB" sz="900" dirty="0">
                <a:latin typeface="Arial" panose="020B0604020202020204" pitchFamily="34" charset="0"/>
                <a:cs typeface="Arial" panose="020B0604020202020204" pitchFamily="34" charset="0"/>
              </a:rPr>
              <a:t>P&lt;0.0001</a:t>
            </a:r>
          </a:p>
        </p:txBody>
      </p:sp>
      <p:sp>
        <p:nvSpPr>
          <p:cNvPr id="103" name="TextBox 102">
            <a:extLst>
              <a:ext uri="{FF2B5EF4-FFF2-40B4-BE49-F238E27FC236}">
                <a16:creationId xmlns:a16="http://schemas.microsoft.com/office/drawing/2014/main" id="{A398A312-27D8-2C45-BD59-F3EF10171114}"/>
              </a:ext>
            </a:extLst>
          </p:cNvPr>
          <p:cNvSpPr txBox="1"/>
          <p:nvPr/>
        </p:nvSpPr>
        <p:spPr>
          <a:xfrm>
            <a:off x="8677501" y="2019482"/>
            <a:ext cx="1497205" cy="276999"/>
          </a:xfrm>
          <a:prstGeom prst="rect">
            <a:avLst/>
          </a:prstGeom>
          <a:noFill/>
        </p:spPr>
        <p:txBody>
          <a:bodyPr wrap="none" lIns="0" tIns="0" rIns="0" bIns="0" rtlCol="0">
            <a:spAutoFit/>
          </a:bodyPr>
          <a:lstStyle/>
          <a:p>
            <a:r>
              <a:rPr lang="en-GB" sz="900" dirty="0">
                <a:latin typeface="Arial" panose="020B0604020202020204" pitchFamily="34" charset="0"/>
                <a:cs typeface="Arial" panose="020B0604020202020204" pitchFamily="34" charset="0"/>
              </a:rPr>
              <a:t>HR = 10.7 (95% CI, 4.3-29.3)</a:t>
            </a:r>
          </a:p>
          <a:p>
            <a:r>
              <a:rPr lang="en-GB" sz="900" dirty="0">
                <a:latin typeface="Arial" panose="020B0604020202020204" pitchFamily="34" charset="0"/>
                <a:cs typeface="Arial" panose="020B0604020202020204" pitchFamily="34" charset="0"/>
              </a:rPr>
              <a:t>P&lt;0.0001</a:t>
            </a:r>
          </a:p>
        </p:txBody>
      </p:sp>
    </p:spTree>
    <p:extLst>
      <p:ext uri="{BB962C8B-B14F-4D97-AF65-F5344CB8AC3E}">
        <p14:creationId xmlns:p14="http://schemas.microsoft.com/office/powerpoint/2010/main" val="1068882062"/>
      </p:ext>
    </p:extLst>
  </p:cSld>
  <p:clrMapOvr>
    <a:masterClrMapping/>
  </p:clrMapOvr>
  <p:transition>
    <p:fade/>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CheckMate-577 </a:t>
            </a:r>
          </a:p>
        </p:txBody>
      </p:sp>
      <p:sp>
        <p:nvSpPr>
          <p:cNvPr id="18" name="Content Placeholder 17">
            <a:extLst>
              <a:ext uri="{FF2B5EF4-FFF2-40B4-BE49-F238E27FC236}">
                <a16:creationId xmlns:a16="http://schemas.microsoft.com/office/drawing/2014/main" id="{3B5E1B27-0E20-C44F-B6C0-81CCBEC2A91E}"/>
              </a:ext>
            </a:extLst>
          </p:cNvPr>
          <p:cNvSpPr>
            <a:spLocks noGrp="1"/>
          </p:cNvSpPr>
          <p:nvPr>
            <p:ph sz="quarter" idx="14"/>
          </p:nvPr>
        </p:nvSpPr>
        <p:spPr>
          <a:xfrm>
            <a:off x="620184" y="1126195"/>
            <a:ext cx="10962216" cy="466563"/>
          </a:xfrm>
        </p:spPr>
        <p:txBody>
          <a:bodyPr/>
          <a:lstStyle/>
          <a:p>
            <a:r>
              <a:rPr lang="en-GB" dirty="0"/>
              <a:t>CheckMate 577 is a global, Phase 3, randomised, double-blind, placebo controlled trial</a:t>
            </a:r>
            <a:endParaRPr lang="en-GB" baseline="30000" dirty="0"/>
          </a:p>
        </p:txBody>
      </p:sp>
      <p:cxnSp>
        <p:nvCxnSpPr>
          <p:cNvPr id="21" name="Google Shape;451;p22">
            <a:extLst>
              <a:ext uri="{FF2B5EF4-FFF2-40B4-BE49-F238E27FC236}">
                <a16:creationId xmlns:a16="http://schemas.microsoft.com/office/drawing/2014/main" id="{41749072-5BFE-7847-8930-5F7425A5E3C8}"/>
              </a:ext>
            </a:extLst>
          </p:cNvPr>
          <p:cNvCxnSpPr>
            <a:cxnSpLocks/>
          </p:cNvCxnSpPr>
          <p:nvPr/>
        </p:nvCxnSpPr>
        <p:spPr>
          <a:xfrm>
            <a:off x="4273845" y="3019991"/>
            <a:ext cx="1212555" cy="0"/>
          </a:xfrm>
          <a:prstGeom prst="straightConnector1">
            <a:avLst/>
          </a:prstGeom>
          <a:noFill/>
          <a:ln w="28575" cap="flat" cmpd="sng">
            <a:solidFill>
              <a:schemeClr val="accent6"/>
            </a:solidFill>
            <a:prstDash val="solid"/>
            <a:round/>
            <a:headEnd type="none" w="sm" len="sm"/>
            <a:tailEnd type="none" w="med" len="med"/>
          </a:ln>
        </p:spPr>
      </p:cxnSp>
      <p:cxnSp>
        <p:nvCxnSpPr>
          <p:cNvPr id="22" name="Google Shape;452;p22">
            <a:extLst>
              <a:ext uri="{FF2B5EF4-FFF2-40B4-BE49-F238E27FC236}">
                <a16:creationId xmlns:a16="http://schemas.microsoft.com/office/drawing/2014/main" id="{8AB61B24-3742-0048-80CB-F5DC5E89041F}"/>
              </a:ext>
            </a:extLst>
          </p:cNvPr>
          <p:cNvCxnSpPr/>
          <p:nvPr/>
        </p:nvCxnSpPr>
        <p:spPr>
          <a:xfrm rot="16200000">
            <a:off x="4792206" y="3030231"/>
            <a:ext cx="1414891" cy="0"/>
          </a:xfrm>
          <a:prstGeom prst="straightConnector1">
            <a:avLst/>
          </a:prstGeom>
          <a:noFill/>
          <a:ln w="28575" cap="flat" cmpd="sng">
            <a:solidFill>
              <a:schemeClr val="accent6"/>
            </a:solidFill>
            <a:prstDash val="solid"/>
            <a:round/>
            <a:headEnd type="none" w="sm" len="sm"/>
            <a:tailEnd type="none" w="sm" len="sm"/>
          </a:ln>
        </p:spPr>
      </p:cxnSp>
      <p:sp>
        <p:nvSpPr>
          <p:cNvPr id="23" name="Google Shape;453;p22">
            <a:extLst>
              <a:ext uri="{FF2B5EF4-FFF2-40B4-BE49-F238E27FC236}">
                <a16:creationId xmlns:a16="http://schemas.microsoft.com/office/drawing/2014/main" id="{E2A4AF33-B425-E440-917C-E71C22088380}"/>
              </a:ext>
            </a:extLst>
          </p:cNvPr>
          <p:cNvSpPr/>
          <p:nvPr/>
        </p:nvSpPr>
        <p:spPr>
          <a:xfrm>
            <a:off x="6006184" y="1811268"/>
            <a:ext cx="2746316" cy="1044000"/>
          </a:xfrm>
          <a:prstGeom prst="roundRect">
            <a:avLst>
              <a:gd name="adj" fmla="val 17551"/>
            </a:avLst>
          </a:prstGeom>
          <a:solidFill>
            <a:schemeClr val="accent1"/>
          </a:solidFill>
          <a:ln>
            <a:noFill/>
          </a:ln>
        </p:spPr>
        <p:txBody>
          <a:bodyPr spcFirstLastPara="1" wrap="square" lIns="72000" tIns="45700" rIns="72000" bIns="45700" anchor="ctr" anchorCtr="0">
            <a:noAutofit/>
          </a:bodyPr>
          <a:lstStyle/>
          <a:p>
            <a:pPr marL="0" marR="0" lvl="0" indent="0" algn="ctr" rtl="0">
              <a:lnSpc>
                <a:spcPct val="90000"/>
              </a:lnSpc>
              <a:spcBef>
                <a:spcPts val="0"/>
              </a:spcBef>
              <a:spcAft>
                <a:spcPts val="0"/>
              </a:spcAft>
              <a:buClr>
                <a:srgbClr val="000000"/>
              </a:buClr>
              <a:buSzPts val="1300"/>
              <a:buFont typeface="Arial"/>
              <a:buNone/>
            </a:pPr>
            <a:r>
              <a:rPr lang="en-GB" sz="1400" b="1" i="0" u="none" strike="noStrike" cap="none" dirty="0">
                <a:solidFill>
                  <a:srgbClr val="FFFFFF"/>
                </a:solidFill>
                <a:latin typeface="Arial"/>
                <a:ea typeface="Arial"/>
                <a:cs typeface="Arial"/>
                <a:sym typeface="Arial"/>
              </a:rPr>
              <a:t>Nivolumab</a:t>
            </a:r>
            <a:br>
              <a:rPr lang="en-GB" sz="1400" b="1" i="0" u="none" strike="noStrike" cap="none" dirty="0">
                <a:solidFill>
                  <a:srgbClr val="FFFFFF"/>
                </a:solidFill>
                <a:latin typeface="Arial"/>
                <a:ea typeface="Arial"/>
                <a:cs typeface="Arial"/>
                <a:sym typeface="Arial"/>
              </a:rPr>
            </a:br>
            <a:r>
              <a:rPr lang="en-GB" sz="1400" i="0" u="none" strike="noStrike" cap="none" dirty="0">
                <a:solidFill>
                  <a:srgbClr val="FFFFFF"/>
                </a:solidFill>
                <a:latin typeface="Arial"/>
                <a:ea typeface="Arial"/>
                <a:cs typeface="Arial"/>
                <a:sym typeface="Arial"/>
              </a:rPr>
              <a:t>240 mg Q2W x 16 weeks</a:t>
            </a:r>
            <a:br>
              <a:rPr lang="en-GB" sz="1400" i="0" u="none" strike="noStrike" cap="none" dirty="0">
                <a:solidFill>
                  <a:srgbClr val="FFFFFF"/>
                </a:solidFill>
                <a:latin typeface="Arial"/>
                <a:ea typeface="Arial"/>
                <a:cs typeface="Arial"/>
                <a:sym typeface="Arial"/>
              </a:rPr>
            </a:br>
            <a:r>
              <a:rPr lang="en-GB" sz="1400" i="0" u="none" strike="noStrike" cap="none" dirty="0">
                <a:solidFill>
                  <a:srgbClr val="FFFFFF"/>
                </a:solidFill>
                <a:latin typeface="Arial"/>
                <a:ea typeface="Arial"/>
                <a:cs typeface="Arial"/>
                <a:sym typeface="Arial"/>
              </a:rPr>
              <a:t>then 480 mg Q4W</a:t>
            </a:r>
            <a:endParaRPr sz="1400" i="0" u="none" strike="noStrike" cap="none" dirty="0">
              <a:solidFill>
                <a:srgbClr val="000000"/>
              </a:solidFill>
              <a:latin typeface="Arial"/>
              <a:ea typeface="Arial"/>
              <a:cs typeface="Arial"/>
              <a:sym typeface="Arial"/>
            </a:endParaRPr>
          </a:p>
        </p:txBody>
      </p:sp>
      <p:cxnSp>
        <p:nvCxnSpPr>
          <p:cNvPr id="24" name="Google Shape;454;p22">
            <a:extLst>
              <a:ext uri="{FF2B5EF4-FFF2-40B4-BE49-F238E27FC236}">
                <a16:creationId xmlns:a16="http://schemas.microsoft.com/office/drawing/2014/main" id="{74C98BB2-9261-0449-BF9B-6F9849D6832F}"/>
              </a:ext>
            </a:extLst>
          </p:cNvPr>
          <p:cNvCxnSpPr/>
          <p:nvPr/>
        </p:nvCxnSpPr>
        <p:spPr>
          <a:xfrm>
            <a:off x="5486165" y="2335385"/>
            <a:ext cx="503999" cy="0"/>
          </a:xfrm>
          <a:prstGeom prst="straightConnector1">
            <a:avLst/>
          </a:prstGeom>
          <a:noFill/>
          <a:ln w="28575" cap="flat" cmpd="sng">
            <a:solidFill>
              <a:schemeClr val="accent6"/>
            </a:solidFill>
            <a:prstDash val="solid"/>
            <a:round/>
            <a:headEnd type="none" w="sm" len="sm"/>
            <a:tailEnd type="triangle" w="med" len="med"/>
          </a:ln>
        </p:spPr>
      </p:cxnSp>
      <p:cxnSp>
        <p:nvCxnSpPr>
          <p:cNvPr id="25" name="Google Shape;455;p22">
            <a:extLst>
              <a:ext uri="{FF2B5EF4-FFF2-40B4-BE49-F238E27FC236}">
                <a16:creationId xmlns:a16="http://schemas.microsoft.com/office/drawing/2014/main" id="{0C291ACE-57CF-F340-BB7A-D698EF1593CB}"/>
              </a:ext>
            </a:extLst>
          </p:cNvPr>
          <p:cNvCxnSpPr/>
          <p:nvPr/>
        </p:nvCxnSpPr>
        <p:spPr>
          <a:xfrm>
            <a:off x="5486165" y="3723734"/>
            <a:ext cx="503999" cy="0"/>
          </a:xfrm>
          <a:prstGeom prst="straightConnector1">
            <a:avLst/>
          </a:prstGeom>
          <a:noFill/>
          <a:ln w="28575" cap="flat" cmpd="sng">
            <a:solidFill>
              <a:schemeClr val="accent6"/>
            </a:solidFill>
            <a:prstDash val="solid"/>
            <a:round/>
            <a:headEnd type="none" w="sm" len="sm"/>
            <a:tailEnd type="triangle" w="med" len="med"/>
          </a:ln>
        </p:spPr>
      </p:cxnSp>
      <p:sp>
        <p:nvSpPr>
          <p:cNvPr id="26" name="Google Shape;456;p22">
            <a:extLst>
              <a:ext uri="{FF2B5EF4-FFF2-40B4-BE49-F238E27FC236}">
                <a16:creationId xmlns:a16="http://schemas.microsoft.com/office/drawing/2014/main" id="{FFBD59C4-3E70-0446-996A-55F31D6E93E5}"/>
              </a:ext>
            </a:extLst>
          </p:cNvPr>
          <p:cNvSpPr/>
          <p:nvPr/>
        </p:nvSpPr>
        <p:spPr>
          <a:xfrm>
            <a:off x="4612809" y="2733059"/>
            <a:ext cx="576064" cy="576064"/>
          </a:xfrm>
          <a:prstGeom prst="ellipse">
            <a:avLst/>
          </a:prstGeom>
          <a:solidFill>
            <a:schemeClr val="accent6"/>
          </a:solid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2000"/>
              <a:buFont typeface="Arial"/>
              <a:buNone/>
            </a:pPr>
            <a:r>
              <a:rPr lang="en-GB" sz="2000" b="1" i="0" u="none" strike="noStrike" cap="none" dirty="0">
                <a:solidFill>
                  <a:schemeClr val="lt1"/>
                </a:solidFill>
                <a:latin typeface="Arial"/>
                <a:ea typeface="Arial"/>
                <a:cs typeface="Arial"/>
                <a:sym typeface="Arial"/>
              </a:rPr>
              <a:t>R</a:t>
            </a:r>
            <a:br>
              <a:rPr lang="en-GB" sz="1800" b="1" i="0" u="none" strike="noStrike" cap="none" dirty="0">
                <a:solidFill>
                  <a:schemeClr val="lt1"/>
                </a:solidFill>
                <a:latin typeface="Arial"/>
                <a:ea typeface="Arial"/>
                <a:cs typeface="Arial"/>
                <a:sym typeface="Arial"/>
              </a:rPr>
            </a:br>
            <a:r>
              <a:rPr lang="en-GB" sz="1200" b="1" i="0" u="none" strike="noStrike" cap="none" dirty="0">
                <a:solidFill>
                  <a:schemeClr val="lt1"/>
                </a:solidFill>
                <a:latin typeface="Arial"/>
                <a:ea typeface="Arial"/>
                <a:cs typeface="Arial"/>
                <a:sym typeface="Arial"/>
              </a:rPr>
              <a:t>2:1</a:t>
            </a:r>
            <a:endParaRPr sz="1400" b="0" i="0" u="none" strike="noStrike" cap="none" dirty="0">
              <a:solidFill>
                <a:srgbClr val="000000"/>
              </a:solidFill>
              <a:latin typeface="Arial"/>
              <a:ea typeface="Arial"/>
              <a:cs typeface="Arial"/>
              <a:sym typeface="Arial"/>
            </a:endParaRPr>
          </a:p>
        </p:txBody>
      </p:sp>
      <p:sp>
        <p:nvSpPr>
          <p:cNvPr id="28" name="Google Shape;458;p22">
            <a:extLst>
              <a:ext uri="{FF2B5EF4-FFF2-40B4-BE49-F238E27FC236}">
                <a16:creationId xmlns:a16="http://schemas.microsoft.com/office/drawing/2014/main" id="{A819618A-0D33-8147-965F-D407134DD6B6}"/>
              </a:ext>
            </a:extLst>
          </p:cNvPr>
          <p:cNvSpPr/>
          <p:nvPr/>
        </p:nvSpPr>
        <p:spPr>
          <a:xfrm>
            <a:off x="620184" y="1703236"/>
            <a:ext cx="3672408" cy="2617911"/>
          </a:xfrm>
          <a:prstGeom prst="roundRect">
            <a:avLst>
              <a:gd name="adj" fmla="val 9302"/>
            </a:avLst>
          </a:prstGeom>
          <a:solidFill>
            <a:schemeClr val="lt1"/>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GB" sz="1400" b="1" i="0" u="none" strike="noStrike" cap="none" dirty="0">
                <a:solidFill>
                  <a:schemeClr val="accent1"/>
                </a:solidFill>
                <a:latin typeface="Arial"/>
                <a:ea typeface="Arial"/>
                <a:cs typeface="Arial"/>
                <a:sym typeface="Arial"/>
              </a:rPr>
              <a:t>Key eligibility criteria:</a:t>
            </a:r>
            <a:endParaRPr sz="1400" b="0" i="0" u="none" strike="noStrike" cap="none" dirty="0">
              <a:solidFill>
                <a:srgbClr val="000000"/>
              </a:solidFill>
              <a:latin typeface="Arial"/>
              <a:ea typeface="Arial"/>
              <a:cs typeface="Arial"/>
              <a:sym typeface="Arial"/>
            </a:endParaRPr>
          </a:p>
          <a:p>
            <a:pPr marL="171450" marR="0" lvl="0" indent="-171450" algn="l" rtl="0">
              <a:lnSpc>
                <a:spcPct val="100000"/>
              </a:lnSpc>
              <a:spcBef>
                <a:spcPts val="400"/>
              </a:spcBef>
              <a:spcAft>
                <a:spcPts val="0"/>
              </a:spcAft>
              <a:buClr>
                <a:schemeClr val="accent2"/>
              </a:buClr>
              <a:buSzPts val="1200"/>
              <a:buFont typeface="Arial"/>
              <a:buChar char="•"/>
            </a:pPr>
            <a:r>
              <a:rPr lang="en-GB" sz="1400" i="0" u="none" strike="noStrike" cap="none" dirty="0">
                <a:solidFill>
                  <a:srgbClr val="000000"/>
                </a:solidFill>
                <a:latin typeface="Arial"/>
                <a:ea typeface="Arial"/>
                <a:cs typeface="Arial"/>
                <a:sym typeface="Arial"/>
              </a:rPr>
              <a:t>Stage II/III EC/GEJC</a:t>
            </a:r>
          </a:p>
          <a:p>
            <a:pPr marL="171450" marR="0" lvl="0" indent="-171450" algn="l" rtl="0">
              <a:lnSpc>
                <a:spcPct val="100000"/>
              </a:lnSpc>
              <a:spcBef>
                <a:spcPts val="400"/>
              </a:spcBef>
              <a:spcAft>
                <a:spcPts val="0"/>
              </a:spcAft>
              <a:buClr>
                <a:schemeClr val="accent2"/>
              </a:buClr>
              <a:buSzPts val="1200"/>
              <a:buFont typeface="Arial"/>
              <a:buChar char="•"/>
            </a:pPr>
            <a:r>
              <a:rPr lang="en-GB" sz="1400" dirty="0">
                <a:solidFill>
                  <a:srgbClr val="000000"/>
                </a:solidFill>
                <a:latin typeface="Arial"/>
                <a:ea typeface="Arial"/>
                <a:cs typeface="Arial"/>
                <a:sym typeface="Arial"/>
              </a:rPr>
              <a:t>Adenocarcinoma or squamous cell carcinoma</a:t>
            </a:r>
          </a:p>
          <a:p>
            <a:pPr marL="171450" marR="0" lvl="0" indent="-171450" algn="l" rtl="0">
              <a:lnSpc>
                <a:spcPct val="100000"/>
              </a:lnSpc>
              <a:spcBef>
                <a:spcPts val="400"/>
              </a:spcBef>
              <a:spcAft>
                <a:spcPts val="0"/>
              </a:spcAft>
              <a:buClr>
                <a:schemeClr val="accent2"/>
              </a:buClr>
              <a:buSzPts val="1200"/>
              <a:buFont typeface="Arial"/>
              <a:buChar char="•"/>
            </a:pPr>
            <a:r>
              <a:rPr lang="en-GB" sz="1400" i="0" u="none" strike="noStrike" cap="none" dirty="0">
                <a:solidFill>
                  <a:srgbClr val="000000"/>
                </a:solidFill>
                <a:latin typeface="Arial"/>
                <a:ea typeface="Arial"/>
                <a:cs typeface="Arial"/>
                <a:sym typeface="Arial"/>
              </a:rPr>
              <a:t>Neoadjuvant CRT + surgical resection (R0 performed within 4-16 weeks prior to randomisation)</a:t>
            </a:r>
          </a:p>
          <a:p>
            <a:pPr marL="171450" marR="0" lvl="0" indent="-171450" algn="l" rtl="0">
              <a:lnSpc>
                <a:spcPct val="100000"/>
              </a:lnSpc>
              <a:spcBef>
                <a:spcPts val="400"/>
              </a:spcBef>
              <a:spcAft>
                <a:spcPts val="0"/>
              </a:spcAft>
              <a:buClr>
                <a:schemeClr val="accent2"/>
              </a:buClr>
              <a:buSzPts val="1200"/>
              <a:buFont typeface="Arial"/>
              <a:buChar char="•"/>
            </a:pPr>
            <a:r>
              <a:rPr lang="en-GB" sz="1400" dirty="0">
                <a:solidFill>
                  <a:srgbClr val="000000"/>
                </a:solidFill>
                <a:latin typeface="Arial"/>
                <a:ea typeface="Arial"/>
                <a:cs typeface="Arial"/>
                <a:sym typeface="Arial"/>
              </a:rPr>
              <a:t>Residual pathologic disease</a:t>
            </a:r>
          </a:p>
          <a:p>
            <a:pPr marL="449263" lvl="1" indent="-176213">
              <a:buClr>
                <a:schemeClr val="accent2"/>
              </a:buClr>
              <a:buSzPts val="1200"/>
              <a:buFont typeface="System Font Regular"/>
              <a:buChar char="–"/>
            </a:pPr>
            <a:r>
              <a:rPr lang="en-GB" sz="1400" i="0" u="none" strike="noStrike" cap="none" dirty="0">
                <a:solidFill>
                  <a:srgbClr val="000000"/>
                </a:solidFill>
                <a:latin typeface="Arial"/>
                <a:ea typeface="Arial"/>
                <a:cs typeface="Arial"/>
                <a:sym typeface="Arial"/>
              </a:rPr>
              <a:t>≥ ypT1 or ≥ ypN1</a:t>
            </a:r>
          </a:p>
          <a:p>
            <a:pPr marL="171450" marR="0" lvl="0" indent="-171450" algn="l" rtl="0">
              <a:lnSpc>
                <a:spcPct val="100000"/>
              </a:lnSpc>
              <a:spcBef>
                <a:spcPts val="400"/>
              </a:spcBef>
              <a:spcAft>
                <a:spcPts val="0"/>
              </a:spcAft>
              <a:buClr>
                <a:schemeClr val="accent2"/>
              </a:buClr>
              <a:buSzPts val="1200"/>
              <a:buFont typeface="Arial"/>
              <a:buChar char="•"/>
            </a:pPr>
            <a:r>
              <a:rPr lang="en-GB" sz="1400" dirty="0">
                <a:solidFill>
                  <a:srgbClr val="000000"/>
                </a:solidFill>
                <a:latin typeface="Arial"/>
                <a:ea typeface="Arial"/>
                <a:cs typeface="Arial"/>
                <a:sym typeface="Arial"/>
              </a:rPr>
              <a:t>ECOG PS 0-1</a:t>
            </a:r>
            <a:endParaRPr sz="1400" i="0" u="none" strike="noStrike" cap="none" dirty="0">
              <a:solidFill>
                <a:srgbClr val="000000"/>
              </a:solidFill>
              <a:latin typeface="Arial"/>
              <a:ea typeface="Arial"/>
              <a:cs typeface="Arial"/>
              <a:sym typeface="Arial"/>
            </a:endParaRPr>
          </a:p>
        </p:txBody>
      </p:sp>
      <p:sp>
        <p:nvSpPr>
          <p:cNvPr id="32" name="Google Shape;457;p22">
            <a:extLst>
              <a:ext uri="{FF2B5EF4-FFF2-40B4-BE49-F238E27FC236}">
                <a16:creationId xmlns:a16="http://schemas.microsoft.com/office/drawing/2014/main" id="{060F3FFC-1B37-634A-94E7-FDE05298942C}"/>
              </a:ext>
            </a:extLst>
          </p:cNvPr>
          <p:cNvSpPr/>
          <p:nvPr/>
        </p:nvSpPr>
        <p:spPr>
          <a:xfrm>
            <a:off x="767108" y="4399778"/>
            <a:ext cx="3480823" cy="873156"/>
          </a:xfrm>
          <a:prstGeom prst="roundRect">
            <a:avLst>
              <a:gd name="adj" fmla="val 0"/>
            </a:avLst>
          </a:prstGeom>
          <a:solidFill>
            <a:schemeClr val="lt1"/>
          </a:solid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Clr>
                <a:srgbClr val="000000"/>
              </a:buClr>
              <a:buSzPts val="1400"/>
              <a:buFont typeface="Arial"/>
              <a:buNone/>
            </a:pPr>
            <a:r>
              <a:rPr lang="en-GB" sz="1300" b="1" i="0" u="none" strike="noStrike" cap="none" dirty="0">
                <a:solidFill>
                  <a:schemeClr val="accent1"/>
                </a:solidFill>
                <a:latin typeface="Arial"/>
                <a:ea typeface="Arial"/>
                <a:cs typeface="Arial"/>
                <a:sym typeface="Arial"/>
              </a:rPr>
              <a:t>Stratification factors:</a:t>
            </a:r>
            <a:endParaRPr sz="1300" b="0" i="0" u="none" strike="noStrike" cap="none" dirty="0">
              <a:solidFill>
                <a:srgbClr val="000000"/>
              </a:solidFill>
              <a:latin typeface="Arial"/>
              <a:ea typeface="Arial"/>
              <a:cs typeface="Arial"/>
              <a:sym typeface="Arial"/>
            </a:endParaRPr>
          </a:p>
          <a:p>
            <a:pPr marL="174625" marR="0" lvl="0" indent="-174625" algn="l" rtl="0">
              <a:lnSpc>
                <a:spcPct val="100000"/>
              </a:lnSpc>
              <a:spcBef>
                <a:spcPts val="300"/>
              </a:spcBef>
              <a:spcAft>
                <a:spcPts val="0"/>
              </a:spcAft>
              <a:buClr>
                <a:schemeClr val="accent2"/>
              </a:buClr>
              <a:buSzPts val="1300"/>
              <a:buFont typeface="Arial"/>
              <a:buChar char="•"/>
            </a:pPr>
            <a:r>
              <a:rPr lang="en-GB" sz="1200" dirty="0">
                <a:solidFill>
                  <a:srgbClr val="000000"/>
                </a:solidFill>
                <a:latin typeface="Arial"/>
                <a:ea typeface="Arial"/>
                <a:cs typeface="Arial"/>
                <a:sym typeface="Arial"/>
              </a:rPr>
              <a:t>Histology (squamous vs adenocarcinoma)</a:t>
            </a:r>
          </a:p>
          <a:p>
            <a:pPr marL="174625" marR="0" lvl="0" indent="-174625" algn="l" rtl="0">
              <a:lnSpc>
                <a:spcPct val="100000"/>
              </a:lnSpc>
              <a:spcBef>
                <a:spcPts val="300"/>
              </a:spcBef>
              <a:spcAft>
                <a:spcPts val="0"/>
              </a:spcAft>
              <a:buClr>
                <a:schemeClr val="accent2"/>
              </a:buClr>
              <a:buSzPts val="1300"/>
              <a:buFont typeface="Arial"/>
              <a:buChar char="•"/>
            </a:pPr>
            <a:r>
              <a:rPr lang="en-GB" sz="1200" b="0" i="0" u="none" strike="noStrike" cap="none" dirty="0">
                <a:solidFill>
                  <a:srgbClr val="000000"/>
                </a:solidFill>
                <a:latin typeface="Arial"/>
                <a:ea typeface="Arial"/>
                <a:cs typeface="Arial"/>
                <a:sym typeface="Arial"/>
              </a:rPr>
              <a:t>Pathologic lymph node status (≥ ypN1 vs ypN0)</a:t>
            </a:r>
          </a:p>
          <a:p>
            <a:pPr marL="174625" marR="0" lvl="0" indent="-174625" algn="l" rtl="0">
              <a:lnSpc>
                <a:spcPct val="100000"/>
              </a:lnSpc>
              <a:spcBef>
                <a:spcPts val="300"/>
              </a:spcBef>
              <a:spcAft>
                <a:spcPts val="0"/>
              </a:spcAft>
              <a:buClr>
                <a:schemeClr val="accent2"/>
              </a:buClr>
              <a:buSzPts val="1300"/>
              <a:buFont typeface="Arial"/>
              <a:buChar char="•"/>
            </a:pPr>
            <a:r>
              <a:rPr lang="en-GB" sz="1200" dirty="0">
                <a:solidFill>
                  <a:srgbClr val="000000"/>
                </a:solidFill>
                <a:latin typeface="Arial"/>
                <a:ea typeface="Arial"/>
                <a:cs typeface="Arial"/>
                <a:sym typeface="Arial"/>
              </a:rPr>
              <a:t>Tumour-cell PD-L1 expression (≥1% vs &lt;1%)</a:t>
            </a:r>
            <a:endParaRPr sz="1200" b="0" i="0" u="none" strike="noStrike" cap="none" dirty="0">
              <a:solidFill>
                <a:srgbClr val="000000"/>
              </a:solidFill>
              <a:latin typeface="Arial"/>
              <a:ea typeface="Arial"/>
              <a:cs typeface="Arial"/>
              <a:sym typeface="Arial"/>
            </a:endParaRPr>
          </a:p>
        </p:txBody>
      </p:sp>
      <p:sp>
        <p:nvSpPr>
          <p:cNvPr id="33" name="Content Placeholder 17">
            <a:extLst>
              <a:ext uri="{FF2B5EF4-FFF2-40B4-BE49-F238E27FC236}">
                <a16:creationId xmlns:a16="http://schemas.microsoft.com/office/drawing/2014/main" id="{F7EB2FA6-3DEA-284C-A1B7-BC51086860A4}"/>
              </a:ext>
            </a:extLst>
          </p:cNvPr>
          <p:cNvSpPr txBox="1">
            <a:spLocks/>
          </p:cNvSpPr>
          <p:nvPr/>
        </p:nvSpPr>
        <p:spPr>
          <a:xfrm>
            <a:off x="620184" y="5373216"/>
            <a:ext cx="10962216" cy="670157"/>
          </a:xfrm>
          <a:prstGeom prst="rect">
            <a:avLst/>
          </a:prstGeom>
        </p:spPr>
        <p:txBody>
          <a:bodyPr vert="horz" lIns="0" tIns="0" rIns="0" bIns="0" rtlCol="0">
            <a:normAutofit fontScale="85000" lnSpcReduction="10000"/>
          </a:bodyPr>
          <a:lst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t>Median follow-up was 24.4 months (range, 6.2-44.9)</a:t>
            </a:r>
          </a:p>
          <a:p>
            <a:r>
              <a:rPr lang="en-GB" dirty="0"/>
              <a:t>Geographical regions: Europe (38%), United States and Canada (32%), Asia (13%), rest of the world (16%)</a:t>
            </a:r>
          </a:p>
        </p:txBody>
      </p:sp>
      <p:sp>
        <p:nvSpPr>
          <p:cNvPr id="34" name="Google Shape;453;p22">
            <a:extLst>
              <a:ext uri="{FF2B5EF4-FFF2-40B4-BE49-F238E27FC236}">
                <a16:creationId xmlns:a16="http://schemas.microsoft.com/office/drawing/2014/main" id="{E8455B39-1047-B346-B63F-F063125FEFEB}"/>
              </a:ext>
            </a:extLst>
          </p:cNvPr>
          <p:cNvSpPr/>
          <p:nvPr/>
        </p:nvSpPr>
        <p:spPr>
          <a:xfrm>
            <a:off x="6006184" y="3186913"/>
            <a:ext cx="2746316" cy="1044000"/>
          </a:xfrm>
          <a:prstGeom prst="roundRect">
            <a:avLst>
              <a:gd name="adj" fmla="val 17551"/>
            </a:avLst>
          </a:prstGeom>
          <a:solidFill>
            <a:schemeClr val="accent6"/>
          </a:solidFill>
          <a:ln>
            <a:noFill/>
          </a:ln>
        </p:spPr>
        <p:txBody>
          <a:bodyPr spcFirstLastPara="1" wrap="square" lIns="72000" tIns="45700" rIns="72000" bIns="45700" anchor="ctr" anchorCtr="0">
            <a:noAutofit/>
          </a:bodyPr>
          <a:lstStyle/>
          <a:p>
            <a:pPr marL="0" marR="0" lvl="0" indent="0" algn="ctr" rtl="0">
              <a:lnSpc>
                <a:spcPct val="90000"/>
              </a:lnSpc>
              <a:spcBef>
                <a:spcPts val="0"/>
              </a:spcBef>
              <a:spcAft>
                <a:spcPts val="0"/>
              </a:spcAft>
              <a:buClr>
                <a:srgbClr val="000000"/>
              </a:buClr>
              <a:buSzPts val="1300"/>
              <a:buFont typeface="Arial"/>
              <a:buNone/>
            </a:pPr>
            <a:r>
              <a:rPr lang="en-GB" sz="1400" b="1" i="0" u="none" strike="noStrike" cap="none" dirty="0">
                <a:solidFill>
                  <a:srgbClr val="FFFFFF"/>
                </a:solidFill>
                <a:latin typeface="Arial"/>
                <a:ea typeface="Arial"/>
                <a:cs typeface="Arial"/>
                <a:sym typeface="Arial"/>
              </a:rPr>
              <a:t>Placebo</a:t>
            </a:r>
            <a:br>
              <a:rPr lang="en-GB" sz="1400" b="1" i="0" u="none" strike="noStrike" cap="none" dirty="0">
                <a:solidFill>
                  <a:srgbClr val="FFFFFF"/>
                </a:solidFill>
                <a:latin typeface="Arial"/>
                <a:ea typeface="Arial"/>
                <a:cs typeface="Arial"/>
                <a:sym typeface="Arial"/>
              </a:rPr>
            </a:br>
            <a:r>
              <a:rPr lang="en-GB" sz="1400" i="0" u="none" strike="noStrike" cap="none" dirty="0">
                <a:solidFill>
                  <a:srgbClr val="FFFFFF"/>
                </a:solidFill>
                <a:latin typeface="Arial"/>
                <a:ea typeface="Arial"/>
                <a:cs typeface="Arial"/>
                <a:sym typeface="Arial"/>
              </a:rPr>
              <a:t>Q2W × 16 weeks</a:t>
            </a:r>
            <a:br>
              <a:rPr lang="en-GB" sz="1400" i="0" u="none" strike="noStrike" cap="none" dirty="0">
                <a:solidFill>
                  <a:srgbClr val="FFFFFF"/>
                </a:solidFill>
                <a:latin typeface="Arial"/>
                <a:ea typeface="Arial"/>
                <a:cs typeface="Arial"/>
                <a:sym typeface="Arial"/>
              </a:rPr>
            </a:br>
            <a:r>
              <a:rPr lang="en-GB" sz="1400" i="0" u="none" strike="noStrike" cap="none" dirty="0">
                <a:solidFill>
                  <a:srgbClr val="FFFFFF"/>
                </a:solidFill>
                <a:latin typeface="Arial"/>
                <a:ea typeface="Arial"/>
                <a:cs typeface="Arial"/>
                <a:sym typeface="Arial"/>
              </a:rPr>
              <a:t>then Q4W</a:t>
            </a:r>
            <a:endParaRPr sz="1400" i="0" u="none" strike="noStrike" cap="none" dirty="0">
              <a:solidFill>
                <a:srgbClr val="000000"/>
              </a:solidFill>
              <a:latin typeface="Arial"/>
              <a:ea typeface="Arial"/>
              <a:cs typeface="Arial"/>
              <a:sym typeface="Arial"/>
            </a:endParaRPr>
          </a:p>
        </p:txBody>
      </p:sp>
      <p:sp>
        <p:nvSpPr>
          <p:cNvPr id="37" name="TextBox 36">
            <a:extLst>
              <a:ext uri="{FF2B5EF4-FFF2-40B4-BE49-F238E27FC236}">
                <a16:creationId xmlns:a16="http://schemas.microsoft.com/office/drawing/2014/main" id="{25A8591F-BBFE-074D-81ED-4B60801B4EB5}"/>
              </a:ext>
            </a:extLst>
          </p:cNvPr>
          <p:cNvSpPr txBox="1"/>
          <p:nvPr/>
        </p:nvSpPr>
        <p:spPr>
          <a:xfrm>
            <a:off x="4687304" y="2503679"/>
            <a:ext cx="455254"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N=794</a:t>
            </a:r>
          </a:p>
        </p:txBody>
      </p:sp>
      <p:sp>
        <p:nvSpPr>
          <p:cNvPr id="38" name="TextBox 37">
            <a:extLst>
              <a:ext uri="{FF2B5EF4-FFF2-40B4-BE49-F238E27FC236}">
                <a16:creationId xmlns:a16="http://schemas.microsoft.com/office/drawing/2014/main" id="{612E1C49-8FC4-F643-8FE8-D68D906D04D4}"/>
              </a:ext>
            </a:extLst>
          </p:cNvPr>
          <p:cNvSpPr txBox="1"/>
          <p:nvPr/>
        </p:nvSpPr>
        <p:spPr>
          <a:xfrm>
            <a:off x="5481696" y="2099078"/>
            <a:ext cx="429606"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n=532</a:t>
            </a:r>
          </a:p>
        </p:txBody>
      </p:sp>
      <p:sp>
        <p:nvSpPr>
          <p:cNvPr id="39" name="TextBox 38">
            <a:extLst>
              <a:ext uri="{FF2B5EF4-FFF2-40B4-BE49-F238E27FC236}">
                <a16:creationId xmlns:a16="http://schemas.microsoft.com/office/drawing/2014/main" id="{DF33E1D7-8DBA-C940-AEE9-DFCAA70C89B9}"/>
              </a:ext>
            </a:extLst>
          </p:cNvPr>
          <p:cNvSpPr txBox="1"/>
          <p:nvPr/>
        </p:nvSpPr>
        <p:spPr>
          <a:xfrm>
            <a:off x="5481696" y="3790313"/>
            <a:ext cx="429606" cy="184666"/>
          </a:xfrm>
          <a:prstGeom prst="rect">
            <a:avLst/>
          </a:prstGeom>
          <a:noFill/>
        </p:spPr>
        <p:txBody>
          <a:bodyPr wrap="none" lIns="0" tIns="0" rIns="0" bIns="0" rtlCol="0">
            <a:spAutoFit/>
          </a:bodyPr>
          <a:lstStyle/>
          <a:p>
            <a:pPr algn="r"/>
            <a:r>
              <a:rPr lang="en-GB" sz="1200" dirty="0">
                <a:latin typeface="Arial" panose="020B0604020202020204" pitchFamily="34" charset="0"/>
                <a:ea typeface="Aileron" charset="0"/>
                <a:cs typeface="Arial" panose="020B0604020202020204" pitchFamily="34" charset="0"/>
              </a:rPr>
              <a:t>n=262</a:t>
            </a:r>
          </a:p>
        </p:txBody>
      </p:sp>
      <p:sp>
        <p:nvSpPr>
          <p:cNvPr id="40" name="TextBox 39">
            <a:extLst>
              <a:ext uri="{FF2B5EF4-FFF2-40B4-BE49-F238E27FC236}">
                <a16:creationId xmlns:a16="http://schemas.microsoft.com/office/drawing/2014/main" id="{D702A526-C3F2-8145-809B-769A68DB44A9}"/>
              </a:ext>
            </a:extLst>
          </p:cNvPr>
          <p:cNvSpPr txBox="1"/>
          <p:nvPr/>
        </p:nvSpPr>
        <p:spPr>
          <a:xfrm>
            <a:off x="6357684" y="4422889"/>
            <a:ext cx="2043316" cy="430887"/>
          </a:xfrm>
          <a:prstGeom prst="rect">
            <a:avLst/>
          </a:prstGeom>
          <a:noFill/>
        </p:spPr>
        <p:txBody>
          <a:bodyPr wrap="none" lIns="0" tIns="0" rIns="0" bIns="0" rtlCol="0">
            <a:spAutoFit/>
          </a:bodyPr>
          <a:lstStyle/>
          <a:p>
            <a:pPr algn="ctr"/>
            <a:r>
              <a:rPr lang="en-GB" sz="1400" b="1" dirty="0">
                <a:latin typeface="Arial" panose="020B0604020202020204" pitchFamily="34" charset="0"/>
                <a:ea typeface="Aileron" charset="0"/>
                <a:cs typeface="Arial" panose="020B0604020202020204" pitchFamily="34" charset="0"/>
              </a:rPr>
              <a:t>Total treatment duration</a:t>
            </a:r>
            <a:br>
              <a:rPr lang="en-GB" sz="1400" b="1" dirty="0">
                <a:latin typeface="Arial" panose="020B0604020202020204" pitchFamily="34" charset="0"/>
                <a:ea typeface="Aileron" charset="0"/>
                <a:cs typeface="Arial" panose="020B0604020202020204" pitchFamily="34" charset="0"/>
              </a:rPr>
            </a:br>
            <a:r>
              <a:rPr lang="en-GB" sz="1400" b="1" dirty="0">
                <a:latin typeface="Arial" panose="020B0604020202020204" pitchFamily="34" charset="0"/>
                <a:ea typeface="Aileron" charset="0"/>
                <a:cs typeface="Arial" panose="020B0604020202020204" pitchFamily="34" charset="0"/>
              </a:rPr>
              <a:t>of up to 1 year</a:t>
            </a:r>
          </a:p>
        </p:txBody>
      </p:sp>
      <p:sp>
        <p:nvSpPr>
          <p:cNvPr id="41" name="Google Shape;458;p22">
            <a:extLst>
              <a:ext uri="{FF2B5EF4-FFF2-40B4-BE49-F238E27FC236}">
                <a16:creationId xmlns:a16="http://schemas.microsoft.com/office/drawing/2014/main" id="{FC938C72-EBAA-E746-8B07-7A73BD107077}"/>
              </a:ext>
            </a:extLst>
          </p:cNvPr>
          <p:cNvSpPr/>
          <p:nvPr/>
        </p:nvSpPr>
        <p:spPr>
          <a:xfrm>
            <a:off x="9262478" y="1811268"/>
            <a:ext cx="2339387" cy="2763783"/>
          </a:xfrm>
          <a:prstGeom prst="roundRect">
            <a:avLst>
              <a:gd name="adj" fmla="val 9302"/>
            </a:avLst>
          </a:prstGeom>
          <a:solidFill>
            <a:schemeClr val="lt1"/>
          </a:solidFill>
          <a:ln w="25400" cap="flat" cmpd="sng">
            <a:solidFill>
              <a:schemeClr val="accent6"/>
            </a:solidFill>
            <a:prstDash val="solid"/>
            <a:round/>
            <a:headEnd type="none" w="sm" len="sm"/>
            <a:tailEnd type="none" w="sm" len="sm"/>
          </a:ln>
        </p:spPr>
        <p:txBody>
          <a:bodyPr spcFirstLastPara="1" wrap="square" lIns="72000" tIns="45700" rIns="72000" bIns="45700" anchor="ctr" anchorCtr="0">
            <a:noAutofit/>
          </a:bodyPr>
          <a:lstStyle/>
          <a:p>
            <a:pPr marL="0" marR="0" lvl="0" indent="0" algn="l" rtl="0">
              <a:lnSpc>
                <a:spcPct val="100000"/>
              </a:lnSpc>
              <a:spcBef>
                <a:spcPts val="200"/>
              </a:spcBef>
              <a:spcAft>
                <a:spcPts val="0"/>
              </a:spcAft>
              <a:buClr>
                <a:srgbClr val="000000"/>
              </a:buClr>
              <a:buSzPts val="1400"/>
              <a:buFont typeface="Arial"/>
              <a:buNone/>
            </a:pPr>
            <a:r>
              <a:rPr lang="en-GB" sz="1300" b="1" i="0" u="none" strike="noStrike" cap="none" dirty="0">
                <a:latin typeface="Arial"/>
                <a:ea typeface="Arial"/>
                <a:cs typeface="Arial"/>
                <a:sym typeface="Arial"/>
              </a:rPr>
              <a:t>Primary endpoint:</a:t>
            </a:r>
            <a:endParaRPr sz="1300" b="0" i="0" u="none" strike="noStrike" cap="none" dirty="0">
              <a:latin typeface="Arial"/>
              <a:ea typeface="Arial"/>
              <a:cs typeface="Arial"/>
              <a:sym typeface="Arial"/>
            </a:endParaRPr>
          </a:p>
          <a:p>
            <a:pPr marL="171450" marR="0" lvl="0" indent="-171450" algn="l" rtl="0">
              <a:lnSpc>
                <a:spcPct val="100000"/>
              </a:lnSpc>
              <a:spcBef>
                <a:spcPts val="200"/>
              </a:spcBef>
              <a:spcAft>
                <a:spcPts val="0"/>
              </a:spcAft>
              <a:buClr>
                <a:schemeClr val="accent2"/>
              </a:buClr>
              <a:buSzPts val="1200"/>
              <a:buFont typeface="Arial"/>
              <a:buChar char="•"/>
            </a:pPr>
            <a:r>
              <a:rPr lang="en-GB" sz="1300" i="0" u="none" strike="noStrike" cap="none" dirty="0">
                <a:solidFill>
                  <a:srgbClr val="000000"/>
                </a:solidFill>
                <a:latin typeface="Arial"/>
                <a:ea typeface="Arial"/>
                <a:cs typeface="Arial"/>
                <a:sym typeface="Arial"/>
              </a:rPr>
              <a:t>DFS</a:t>
            </a:r>
          </a:p>
          <a:p>
            <a:pPr marR="0" lvl="0" algn="l" rtl="0">
              <a:lnSpc>
                <a:spcPct val="100000"/>
              </a:lnSpc>
              <a:spcBef>
                <a:spcPts val="900"/>
              </a:spcBef>
              <a:spcAft>
                <a:spcPts val="0"/>
              </a:spcAft>
              <a:buClr>
                <a:schemeClr val="accent2"/>
              </a:buClr>
              <a:buSzPts val="1200"/>
            </a:pPr>
            <a:r>
              <a:rPr lang="en-GB" sz="1300" b="1" dirty="0">
                <a:latin typeface="Arial"/>
                <a:ea typeface="Arial"/>
                <a:cs typeface="Arial"/>
                <a:sym typeface="Arial"/>
              </a:rPr>
              <a:t>Secondary endpoints:</a:t>
            </a:r>
          </a:p>
          <a:p>
            <a:pPr marL="171450" marR="0" lvl="0" indent="-171450" algn="l" rtl="0">
              <a:lnSpc>
                <a:spcPct val="100000"/>
              </a:lnSpc>
              <a:spcBef>
                <a:spcPts val="200"/>
              </a:spcBef>
              <a:spcAft>
                <a:spcPts val="0"/>
              </a:spcAft>
              <a:buClr>
                <a:schemeClr val="accent2"/>
              </a:buClr>
              <a:buSzPts val="1200"/>
              <a:buFont typeface="Arial"/>
              <a:buChar char="•"/>
            </a:pPr>
            <a:r>
              <a:rPr lang="en-GB" sz="1300" i="0" u="none" strike="noStrike" cap="none" dirty="0">
                <a:solidFill>
                  <a:srgbClr val="000000"/>
                </a:solidFill>
                <a:latin typeface="Arial"/>
                <a:ea typeface="Arial"/>
                <a:cs typeface="Arial"/>
                <a:sym typeface="Arial"/>
              </a:rPr>
              <a:t>OS</a:t>
            </a:r>
          </a:p>
          <a:p>
            <a:pPr marL="171450" marR="0" lvl="0" indent="-171450" algn="l" rtl="0">
              <a:lnSpc>
                <a:spcPct val="100000"/>
              </a:lnSpc>
              <a:spcBef>
                <a:spcPts val="200"/>
              </a:spcBef>
              <a:spcAft>
                <a:spcPts val="0"/>
              </a:spcAft>
              <a:buClr>
                <a:schemeClr val="accent2"/>
              </a:buClr>
              <a:buSzPts val="1200"/>
              <a:buFont typeface="Arial"/>
              <a:buChar char="•"/>
            </a:pPr>
            <a:r>
              <a:rPr lang="en-GB" sz="1300" dirty="0">
                <a:solidFill>
                  <a:srgbClr val="000000"/>
                </a:solidFill>
                <a:latin typeface="Arial"/>
                <a:ea typeface="Arial"/>
                <a:cs typeface="Arial"/>
                <a:sym typeface="Arial"/>
              </a:rPr>
              <a:t>OS rate 1, 2 and 3 years</a:t>
            </a:r>
          </a:p>
          <a:p>
            <a:pPr marR="0" lvl="0" algn="l" rtl="0">
              <a:lnSpc>
                <a:spcPct val="100000"/>
              </a:lnSpc>
              <a:spcBef>
                <a:spcPts val="900"/>
              </a:spcBef>
              <a:spcAft>
                <a:spcPts val="0"/>
              </a:spcAft>
              <a:buClr>
                <a:schemeClr val="accent2"/>
              </a:buClr>
              <a:buSzPts val="1200"/>
            </a:pPr>
            <a:r>
              <a:rPr lang="en-GB" sz="1300" b="1" i="0" u="none" strike="noStrike" cap="none" dirty="0">
                <a:solidFill>
                  <a:srgbClr val="000000"/>
                </a:solidFill>
                <a:latin typeface="Arial"/>
                <a:ea typeface="Arial"/>
                <a:cs typeface="Arial"/>
                <a:sym typeface="Arial"/>
              </a:rPr>
              <a:t>Exploratory endpoints </a:t>
            </a:r>
            <a:br>
              <a:rPr lang="en-GB" sz="1300" b="1" i="0" u="none" strike="noStrike" cap="none" dirty="0">
                <a:solidFill>
                  <a:srgbClr val="000000"/>
                </a:solidFill>
                <a:latin typeface="Arial"/>
                <a:ea typeface="Arial"/>
                <a:cs typeface="Arial"/>
                <a:sym typeface="Arial"/>
              </a:rPr>
            </a:br>
            <a:r>
              <a:rPr lang="en-GB" sz="1300" b="1" i="0" u="none" strike="noStrike" cap="none" dirty="0">
                <a:solidFill>
                  <a:srgbClr val="000000"/>
                </a:solidFill>
                <a:latin typeface="Arial"/>
                <a:ea typeface="Arial"/>
                <a:cs typeface="Arial"/>
                <a:sym typeface="Arial"/>
              </a:rPr>
              <a:t>included:</a:t>
            </a:r>
          </a:p>
          <a:p>
            <a:pPr marL="171450" marR="0" lvl="0" indent="-171450" algn="l" rtl="0">
              <a:lnSpc>
                <a:spcPct val="100000"/>
              </a:lnSpc>
              <a:spcBef>
                <a:spcPts val="200"/>
              </a:spcBef>
              <a:spcAft>
                <a:spcPts val="0"/>
              </a:spcAft>
              <a:buClr>
                <a:schemeClr val="accent2"/>
              </a:buClr>
              <a:buSzPts val="1200"/>
              <a:buFont typeface="Arial"/>
              <a:buChar char="•"/>
            </a:pPr>
            <a:r>
              <a:rPr lang="en-GB" sz="1300" dirty="0">
                <a:solidFill>
                  <a:srgbClr val="000000"/>
                </a:solidFill>
                <a:latin typeface="Arial"/>
                <a:ea typeface="Arial"/>
                <a:cs typeface="Arial"/>
                <a:sym typeface="Arial"/>
              </a:rPr>
              <a:t>Safety</a:t>
            </a:r>
          </a:p>
          <a:p>
            <a:pPr marL="171450" marR="0" lvl="0" indent="-171450" algn="l" rtl="0">
              <a:lnSpc>
                <a:spcPct val="100000"/>
              </a:lnSpc>
              <a:spcBef>
                <a:spcPts val="200"/>
              </a:spcBef>
              <a:spcAft>
                <a:spcPts val="0"/>
              </a:spcAft>
              <a:buClr>
                <a:schemeClr val="accent2"/>
              </a:buClr>
              <a:buSzPts val="1200"/>
              <a:buFont typeface="Arial"/>
              <a:buChar char="•"/>
            </a:pPr>
            <a:r>
              <a:rPr lang="en-GB" sz="1300" i="0" u="none" strike="noStrike" cap="none" dirty="0">
                <a:solidFill>
                  <a:srgbClr val="000000"/>
                </a:solidFill>
                <a:latin typeface="Arial"/>
                <a:ea typeface="Arial"/>
                <a:cs typeface="Arial"/>
                <a:sym typeface="Arial"/>
              </a:rPr>
              <a:t>DMFS</a:t>
            </a:r>
          </a:p>
          <a:p>
            <a:pPr marL="171450" marR="0" lvl="0" indent="-171450" algn="l" rtl="0">
              <a:lnSpc>
                <a:spcPct val="100000"/>
              </a:lnSpc>
              <a:spcBef>
                <a:spcPts val="200"/>
              </a:spcBef>
              <a:spcAft>
                <a:spcPts val="0"/>
              </a:spcAft>
              <a:buClr>
                <a:schemeClr val="accent2"/>
              </a:buClr>
              <a:buSzPts val="1200"/>
              <a:buFont typeface="Arial"/>
              <a:buChar char="•"/>
            </a:pPr>
            <a:r>
              <a:rPr lang="en-GB" sz="1300" dirty="0">
                <a:solidFill>
                  <a:srgbClr val="000000"/>
                </a:solidFill>
                <a:latin typeface="Arial"/>
                <a:ea typeface="Arial"/>
                <a:cs typeface="Arial"/>
                <a:sym typeface="Arial"/>
              </a:rPr>
              <a:t>PFS2</a:t>
            </a:r>
          </a:p>
          <a:p>
            <a:pPr marL="171450" marR="0" lvl="0" indent="-171450" algn="l" rtl="0">
              <a:lnSpc>
                <a:spcPct val="100000"/>
              </a:lnSpc>
              <a:spcBef>
                <a:spcPts val="200"/>
              </a:spcBef>
              <a:spcAft>
                <a:spcPts val="0"/>
              </a:spcAft>
              <a:buClr>
                <a:schemeClr val="accent2"/>
              </a:buClr>
              <a:buSzPts val="1200"/>
              <a:buFont typeface="Arial"/>
              <a:buChar char="•"/>
            </a:pPr>
            <a:r>
              <a:rPr lang="en-GB" sz="1300" i="0" u="none" strike="noStrike" cap="none" dirty="0">
                <a:solidFill>
                  <a:srgbClr val="000000"/>
                </a:solidFill>
                <a:latin typeface="Arial"/>
                <a:ea typeface="Arial"/>
                <a:cs typeface="Arial"/>
                <a:sym typeface="Arial"/>
              </a:rPr>
              <a:t>QoL</a:t>
            </a:r>
          </a:p>
        </p:txBody>
      </p:sp>
      <p:sp>
        <p:nvSpPr>
          <p:cNvPr id="3" name="Content Placeholder 37">
            <a:extLst>
              <a:ext uri="{FF2B5EF4-FFF2-40B4-BE49-F238E27FC236}">
                <a16:creationId xmlns:a16="http://schemas.microsoft.com/office/drawing/2014/main" id="{D771C5E2-34A5-DA94-1824-594601C70EF7}"/>
              </a:ext>
            </a:extLst>
          </p:cNvPr>
          <p:cNvSpPr>
            <a:spLocks noGrp="1"/>
          </p:cNvSpPr>
          <p:nvPr>
            <p:ph sz="quarter" idx="15"/>
          </p:nvPr>
        </p:nvSpPr>
        <p:spPr>
          <a:xfrm>
            <a:off x="620183" y="6356351"/>
            <a:ext cx="10444369" cy="365125"/>
          </a:xfrm>
        </p:spPr>
        <p:txBody>
          <a:bodyPr anchor="b"/>
          <a:lstStyle/>
          <a:p>
            <a:r>
              <a:rPr lang="en-GB" sz="1000" dirty="0">
                <a:solidFill>
                  <a:schemeClr val="tx2"/>
                </a:solidFill>
              </a:rPr>
              <a:t>CRT, chemoradiotherapy; DFS, disease-free survival; DMFS, distant metastasis free survival; </a:t>
            </a:r>
            <a:r>
              <a:rPr lang="en-GB" sz="1000" dirty="0">
                <a:solidFill>
                  <a:schemeClr val="tx2"/>
                </a:solidFill>
                <a:latin typeface="Helvetica" pitchFamily="2" charset="0"/>
              </a:rPr>
              <a:t>EC, esophageal cancer; ECOG PS, Eastern Cooperative Oncology Group performance status; GEJC, gastroesophageal junction cancer; N, nodal stage; </a:t>
            </a:r>
            <a:r>
              <a:rPr lang="en-GB" sz="1000" dirty="0">
                <a:solidFill>
                  <a:schemeClr val="tx2"/>
                </a:solidFill>
              </a:rPr>
              <a:t>OS, overall survival; PD-L1, programmed death-ligand 1; Q2W, every 2 weeks; Q4W, every 4 weeks; QoL, quality of life; R, randomisation; </a:t>
            </a:r>
            <a:r>
              <a:rPr lang="en-GB" sz="1000" dirty="0">
                <a:solidFill>
                  <a:schemeClr val="tx2"/>
                </a:solidFill>
                <a:latin typeface="Helvetica" pitchFamily="2" charset="0"/>
              </a:rPr>
              <a:t>R0, R0 resection; T, tumour stage; </a:t>
            </a:r>
            <a:r>
              <a:rPr lang="en-GB" sz="1000" dirty="0">
                <a:solidFill>
                  <a:schemeClr val="tx2"/>
                </a:solidFill>
              </a:rPr>
              <a:t>yp, after neoadjuvant therapy</a:t>
            </a:r>
          </a:p>
          <a:p>
            <a:r>
              <a:rPr lang="en-GB" sz="1000" dirty="0">
                <a:solidFill>
                  <a:schemeClr val="tx2"/>
                </a:solidFill>
              </a:rPr>
              <a:t>Kelly RJ, et al. N Engl J Med. 2021;384:1191-1203</a:t>
            </a:r>
          </a:p>
        </p:txBody>
      </p:sp>
    </p:spTree>
    <p:extLst>
      <p:ext uri="{BB962C8B-B14F-4D97-AF65-F5344CB8AC3E}">
        <p14:creationId xmlns:p14="http://schemas.microsoft.com/office/powerpoint/2010/main" val="4090267800"/>
      </p:ext>
    </p:extLst>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CheckMate-577 </a:t>
            </a:r>
          </a:p>
        </p:txBody>
      </p:sp>
      <p:sp>
        <p:nvSpPr>
          <p:cNvPr id="30" name="Content Placeholder 29">
            <a:extLst>
              <a:ext uri="{FF2B5EF4-FFF2-40B4-BE49-F238E27FC236}">
                <a16:creationId xmlns:a16="http://schemas.microsoft.com/office/drawing/2014/main" id="{5B3D40DF-E38C-134D-9F73-5FC0199744C9}"/>
              </a:ext>
            </a:extLst>
          </p:cNvPr>
          <p:cNvSpPr>
            <a:spLocks noGrp="1"/>
          </p:cNvSpPr>
          <p:nvPr>
            <p:ph sz="quarter" idx="14"/>
          </p:nvPr>
        </p:nvSpPr>
        <p:spPr>
          <a:xfrm>
            <a:off x="620184" y="5301208"/>
            <a:ext cx="10962216" cy="576064"/>
          </a:xfrm>
        </p:spPr>
        <p:txBody>
          <a:bodyPr>
            <a:normAutofit/>
          </a:bodyPr>
          <a:lstStyle/>
          <a:p>
            <a:r>
              <a:rPr lang="en-GB" sz="1800" dirty="0"/>
              <a:t>Nivolumab provided superior DFS with a 31% reduction in the risk of recurrence or death and a doubling in median DFS vs placebo </a:t>
            </a:r>
          </a:p>
        </p:txBody>
      </p:sp>
      <p:sp>
        <p:nvSpPr>
          <p:cNvPr id="31" name="Content Placeholder 30">
            <a:extLst>
              <a:ext uri="{FF2B5EF4-FFF2-40B4-BE49-F238E27FC236}">
                <a16:creationId xmlns:a16="http://schemas.microsoft.com/office/drawing/2014/main" id="{AC38AE6F-E390-A747-95F7-9481B03C32AD}"/>
              </a:ext>
            </a:extLst>
          </p:cNvPr>
          <p:cNvSpPr>
            <a:spLocks noGrp="1"/>
          </p:cNvSpPr>
          <p:nvPr>
            <p:ph sz="quarter" idx="15"/>
          </p:nvPr>
        </p:nvSpPr>
        <p:spPr/>
        <p:txBody>
          <a:bodyPr anchor="b" anchorCtr="0"/>
          <a:lstStyle/>
          <a:p>
            <a:r>
              <a:rPr lang="en-GB" baseline="30000" dirty="0">
                <a:solidFill>
                  <a:schemeClr val="tx2"/>
                </a:solidFill>
              </a:rPr>
              <a:t>a</a:t>
            </a:r>
            <a:r>
              <a:rPr lang="en-GB" dirty="0">
                <a:solidFill>
                  <a:schemeClr val="tx2"/>
                </a:solidFill>
              </a:rPr>
              <a:t> The boundary for statistical significance at the prespecified interim analysis required the P value to be less than 0.036</a:t>
            </a:r>
          </a:p>
          <a:p>
            <a:r>
              <a:rPr lang="en-GB" dirty="0">
                <a:solidFill>
                  <a:schemeClr val="tx2"/>
                </a:solidFill>
              </a:rPr>
              <a:t>CI, confidence interval; DFS, disease-free survival; HR, hazard ratio; mo, months</a:t>
            </a:r>
          </a:p>
          <a:p>
            <a:r>
              <a:rPr lang="en-GB" dirty="0">
                <a:solidFill>
                  <a:schemeClr val="tx2"/>
                </a:solidFill>
              </a:rPr>
              <a:t>Kelly RJ, et al. N Engl J Med. 2021;384:1191-1203</a:t>
            </a:r>
          </a:p>
        </p:txBody>
      </p:sp>
      <p:sp>
        <p:nvSpPr>
          <p:cNvPr id="5" name="Rectangle 4">
            <a:extLst>
              <a:ext uri="{FF2B5EF4-FFF2-40B4-BE49-F238E27FC236}">
                <a16:creationId xmlns:a16="http://schemas.microsoft.com/office/drawing/2014/main" id="{02BE1E69-6D8C-5221-F480-243DDDCADB9A}"/>
              </a:ext>
            </a:extLst>
          </p:cNvPr>
          <p:cNvSpPr/>
          <p:nvPr/>
        </p:nvSpPr>
        <p:spPr>
          <a:xfrm>
            <a:off x="11751276" y="6289589"/>
            <a:ext cx="172994" cy="3212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 name="Picture 26">
            <a:extLst>
              <a:ext uri="{FF2B5EF4-FFF2-40B4-BE49-F238E27FC236}">
                <a16:creationId xmlns:a16="http://schemas.microsoft.com/office/drawing/2014/main" id="{41D15ACA-6D8B-BC40-A486-72E746661B9E}"/>
              </a:ext>
            </a:extLst>
          </p:cNvPr>
          <p:cNvPicPr>
            <a:picLocks noChangeAspect="1"/>
          </p:cNvPicPr>
          <p:nvPr/>
        </p:nvPicPr>
        <p:blipFill>
          <a:blip r:embed="rId3"/>
          <a:stretch>
            <a:fillRect/>
          </a:stretch>
        </p:blipFill>
        <p:spPr>
          <a:xfrm>
            <a:off x="1927758" y="850462"/>
            <a:ext cx="7105650" cy="3396339"/>
          </a:xfrm>
          <a:prstGeom prst="rect">
            <a:avLst/>
          </a:prstGeom>
        </p:spPr>
      </p:pic>
      <p:sp>
        <p:nvSpPr>
          <p:cNvPr id="32" name="TextBox 31">
            <a:extLst>
              <a:ext uri="{FF2B5EF4-FFF2-40B4-BE49-F238E27FC236}">
                <a16:creationId xmlns:a16="http://schemas.microsoft.com/office/drawing/2014/main" id="{8DF20A6A-7DDB-8A44-AB3C-A9E903952671}"/>
              </a:ext>
            </a:extLst>
          </p:cNvPr>
          <p:cNvSpPr txBox="1"/>
          <p:nvPr/>
        </p:nvSpPr>
        <p:spPr>
          <a:xfrm>
            <a:off x="3338131" y="4508809"/>
            <a:ext cx="4436258" cy="246221"/>
          </a:xfrm>
          <a:prstGeom prst="rect">
            <a:avLst/>
          </a:prstGeom>
          <a:noFill/>
        </p:spPr>
        <p:txBody>
          <a:bodyPr wrap="square" lIns="0" tIns="0" rIns="0" bIns="0" rtlCol="0">
            <a:spAutoFit/>
          </a:bodyPr>
          <a:lstStyle/>
          <a:p>
            <a:pPr algn="ctr">
              <a:tabLst>
                <a:tab pos="1592263" algn="l"/>
              </a:tabLst>
            </a:pPr>
            <a:r>
              <a:rPr lang="en-GB" sz="1600" b="1" dirty="0">
                <a:latin typeface="Arial" panose="020B0604020202020204" pitchFamily="34" charset="0"/>
                <a:ea typeface="Aileron" charset="0"/>
                <a:cs typeface="Arial" panose="020B0604020202020204" pitchFamily="34" charset="0"/>
              </a:rPr>
              <a:t>Months</a:t>
            </a:r>
            <a:endParaRPr lang="en-GB" sz="1400" b="1" dirty="0">
              <a:latin typeface="Arial" panose="020B0604020202020204" pitchFamily="34" charset="0"/>
              <a:ea typeface="Aileron" charset="0"/>
              <a:cs typeface="Arial" panose="020B0604020202020204" pitchFamily="34" charset="0"/>
            </a:endParaRPr>
          </a:p>
        </p:txBody>
      </p:sp>
      <p:sp>
        <p:nvSpPr>
          <p:cNvPr id="33" name="TextBox 32">
            <a:extLst>
              <a:ext uri="{FF2B5EF4-FFF2-40B4-BE49-F238E27FC236}">
                <a16:creationId xmlns:a16="http://schemas.microsoft.com/office/drawing/2014/main" id="{679F7218-69BF-7146-A1A2-C8998E0FBA08}"/>
              </a:ext>
            </a:extLst>
          </p:cNvPr>
          <p:cNvSpPr txBox="1"/>
          <p:nvPr/>
        </p:nvSpPr>
        <p:spPr>
          <a:xfrm rot="16200000">
            <a:off x="-411862" y="2446206"/>
            <a:ext cx="3437711" cy="246221"/>
          </a:xfrm>
          <a:prstGeom prst="rect">
            <a:avLst/>
          </a:prstGeom>
          <a:noFill/>
        </p:spPr>
        <p:txBody>
          <a:bodyPr wrap="square" lIns="0" tIns="0" rIns="0" bIns="0" rtlCol="0">
            <a:spAutoFit/>
          </a:bodyPr>
          <a:lstStyle/>
          <a:p>
            <a:pPr algn="ctr">
              <a:tabLst>
                <a:tab pos="1592263" algn="l"/>
              </a:tabLst>
            </a:pPr>
            <a:r>
              <a:rPr lang="en-GB" sz="1600" b="1" dirty="0">
                <a:latin typeface="Arial" panose="020B0604020202020204" pitchFamily="34" charset="0"/>
                <a:ea typeface="Aileron" charset="0"/>
                <a:cs typeface="Arial" panose="020B0604020202020204" pitchFamily="34" charset="0"/>
              </a:rPr>
              <a:t>Disease-free survival</a:t>
            </a:r>
            <a:r>
              <a:rPr lang="en-GB" sz="1600" b="1" baseline="30000" dirty="0">
                <a:latin typeface="Arial" panose="020B0604020202020204" pitchFamily="34" charset="0"/>
                <a:ea typeface="Aileron" charset="0"/>
                <a:cs typeface="Arial" panose="020B0604020202020204" pitchFamily="34" charset="0"/>
              </a:rPr>
              <a:t>a</a:t>
            </a:r>
            <a:r>
              <a:rPr lang="en-GB" sz="1600" b="1" dirty="0">
                <a:latin typeface="Arial" panose="020B0604020202020204" pitchFamily="34" charset="0"/>
                <a:ea typeface="Aileron" charset="0"/>
                <a:cs typeface="Arial" panose="020B0604020202020204" pitchFamily="34" charset="0"/>
              </a:rPr>
              <a:t> (%)</a:t>
            </a:r>
            <a:endParaRPr lang="en-GB" sz="1400" b="1" dirty="0">
              <a:latin typeface="Arial" panose="020B0604020202020204" pitchFamily="34" charset="0"/>
              <a:ea typeface="Aileron" charset="0"/>
              <a:cs typeface="Arial" panose="020B0604020202020204" pitchFamily="34" charset="0"/>
            </a:endParaRPr>
          </a:p>
        </p:txBody>
      </p:sp>
      <p:sp>
        <p:nvSpPr>
          <p:cNvPr id="34" name="TextBox 33">
            <a:extLst>
              <a:ext uri="{FF2B5EF4-FFF2-40B4-BE49-F238E27FC236}">
                <a16:creationId xmlns:a16="http://schemas.microsoft.com/office/drawing/2014/main" id="{C4899964-5161-394E-AADD-9780D24B3955}"/>
              </a:ext>
            </a:extLst>
          </p:cNvPr>
          <p:cNvSpPr txBox="1"/>
          <p:nvPr/>
        </p:nvSpPr>
        <p:spPr>
          <a:xfrm>
            <a:off x="1683388" y="2094198"/>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60</a:t>
            </a:r>
          </a:p>
        </p:txBody>
      </p:sp>
      <p:sp>
        <p:nvSpPr>
          <p:cNvPr id="36" name="TextBox 35">
            <a:extLst>
              <a:ext uri="{FF2B5EF4-FFF2-40B4-BE49-F238E27FC236}">
                <a16:creationId xmlns:a16="http://schemas.microsoft.com/office/drawing/2014/main" id="{3206B9BC-E3E7-804A-A0ED-C31A0C7C0ABB}"/>
              </a:ext>
            </a:extLst>
          </p:cNvPr>
          <p:cNvSpPr txBox="1"/>
          <p:nvPr/>
        </p:nvSpPr>
        <p:spPr>
          <a:xfrm>
            <a:off x="1683388" y="3413222"/>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20</a:t>
            </a:r>
          </a:p>
        </p:txBody>
      </p:sp>
      <p:sp>
        <p:nvSpPr>
          <p:cNvPr id="38" name="TextBox 37">
            <a:extLst>
              <a:ext uri="{FF2B5EF4-FFF2-40B4-BE49-F238E27FC236}">
                <a16:creationId xmlns:a16="http://schemas.microsoft.com/office/drawing/2014/main" id="{4CDA3084-605D-6142-BCF3-DA34FECE5EBD}"/>
              </a:ext>
            </a:extLst>
          </p:cNvPr>
          <p:cNvSpPr txBox="1"/>
          <p:nvPr/>
        </p:nvSpPr>
        <p:spPr>
          <a:xfrm>
            <a:off x="1683388" y="3742978"/>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10</a:t>
            </a:r>
          </a:p>
        </p:txBody>
      </p:sp>
      <p:sp>
        <p:nvSpPr>
          <p:cNvPr id="40" name="TextBox 39">
            <a:extLst>
              <a:ext uri="{FF2B5EF4-FFF2-40B4-BE49-F238E27FC236}">
                <a16:creationId xmlns:a16="http://schemas.microsoft.com/office/drawing/2014/main" id="{FD4BC725-229B-1E4C-9912-F4C7FFEED03E}"/>
              </a:ext>
            </a:extLst>
          </p:cNvPr>
          <p:cNvSpPr txBox="1"/>
          <p:nvPr/>
        </p:nvSpPr>
        <p:spPr>
          <a:xfrm>
            <a:off x="1782774" y="4072730"/>
            <a:ext cx="99386"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0</a:t>
            </a:r>
          </a:p>
        </p:txBody>
      </p:sp>
      <p:sp>
        <p:nvSpPr>
          <p:cNvPr id="44" name="TextBox 43">
            <a:extLst>
              <a:ext uri="{FF2B5EF4-FFF2-40B4-BE49-F238E27FC236}">
                <a16:creationId xmlns:a16="http://schemas.microsoft.com/office/drawing/2014/main" id="{1CDC5113-0A38-7244-8DD6-5061D317C3B7}"/>
              </a:ext>
            </a:extLst>
          </p:cNvPr>
          <p:cNvSpPr txBox="1"/>
          <p:nvPr/>
        </p:nvSpPr>
        <p:spPr>
          <a:xfrm>
            <a:off x="1978669" y="4253922"/>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0</a:t>
            </a:r>
          </a:p>
        </p:txBody>
      </p:sp>
      <p:sp>
        <p:nvSpPr>
          <p:cNvPr id="45" name="TextBox 44">
            <a:extLst>
              <a:ext uri="{FF2B5EF4-FFF2-40B4-BE49-F238E27FC236}">
                <a16:creationId xmlns:a16="http://schemas.microsoft.com/office/drawing/2014/main" id="{4BB4E072-138A-D546-8EF4-88DBF409DA1A}"/>
              </a:ext>
            </a:extLst>
          </p:cNvPr>
          <p:cNvSpPr txBox="1"/>
          <p:nvPr/>
        </p:nvSpPr>
        <p:spPr>
          <a:xfrm>
            <a:off x="1683388" y="1764442"/>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70</a:t>
            </a:r>
          </a:p>
        </p:txBody>
      </p:sp>
      <p:sp>
        <p:nvSpPr>
          <p:cNvPr id="47" name="TextBox 46">
            <a:extLst>
              <a:ext uri="{FF2B5EF4-FFF2-40B4-BE49-F238E27FC236}">
                <a16:creationId xmlns:a16="http://schemas.microsoft.com/office/drawing/2014/main" id="{88C70521-7A9B-9D4A-BBF2-96988AF20062}"/>
              </a:ext>
            </a:extLst>
          </p:cNvPr>
          <p:cNvSpPr txBox="1"/>
          <p:nvPr/>
        </p:nvSpPr>
        <p:spPr>
          <a:xfrm>
            <a:off x="1683388" y="1104930"/>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90</a:t>
            </a:r>
          </a:p>
        </p:txBody>
      </p:sp>
      <p:sp>
        <p:nvSpPr>
          <p:cNvPr id="60" name="TextBox 59">
            <a:extLst>
              <a:ext uri="{FF2B5EF4-FFF2-40B4-BE49-F238E27FC236}">
                <a16:creationId xmlns:a16="http://schemas.microsoft.com/office/drawing/2014/main" id="{FC0D0A1B-4CB4-BE4D-81A5-D57E1642565C}"/>
              </a:ext>
            </a:extLst>
          </p:cNvPr>
          <p:cNvSpPr txBox="1"/>
          <p:nvPr/>
        </p:nvSpPr>
        <p:spPr>
          <a:xfrm>
            <a:off x="1683388" y="3083466"/>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30</a:t>
            </a:r>
          </a:p>
        </p:txBody>
      </p:sp>
      <p:sp>
        <p:nvSpPr>
          <p:cNvPr id="61" name="TextBox 60">
            <a:extLst>
              <a:ext uri="{FF2B5EF4-FFF2-40B4-BE49-F238E27FC236}">
                <a16:creationId xmlns:a16="http://schemas.microsoft.com/office/drawing/2014/main" id="{0E3A7CB2-AF72-694F-994B-D48D020F99F2}"/>
              </a:ext>
            </a:extLst>
          </p:cNvPr>
          <p:cNvSpPr txBox="1"/>
          <p:nvPr/>
        </p:nvSpPr>
        <p:spPr>
          <a:xfrm>
            <a:off x="1683388" y="2753710"/>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40</a:t>
            </a:r>
          </a:p>
        </p:txBody>
      </p:sp>
      <p:sp>
        <p:nvSpPr>
          <p:cNvPr id="62" name="TextBox 61">
            <a:extLst>
              <a:ext uri="{FF2B5EF4-FFF2-40B4-BE49-F238E27FC236}">
                <a16:creationId xmlns:a16="http://schemas.microsoft.com/office/drawing/2014/main" id="{05D1FF5A-D6D5-4E4A-B58D-2DBE6BC58190}"/>
              </a:ext>
            </a:extLst>
          </p:cNvPr>
          <p:cNvSpPr txBox="1"/>
          <p:nvPr/>
        </p:nvSpPr>
        <p:spPr>
          <a:xfrm>
            <a:off x="1683388" y="2423954"/>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50</a:t>
            </a:r>
          </a:p>
        </p:txBody>
      </p:sp>
      <p:sp>
        <p:nvSpPr>
          <p:cNvPr id="63" name="TextBox 62">
            <a:extLst>
              <a:ext uri="{FF2B5EF4-FFF2-40B4-BE49-F238E27FC236}">
                <a16:creationId xmlns:a16="http://schemas.microsoft.com/office/drawing/2014/main" id="{25A17A92-F7E4-454E-ACD4-901D37B4650B}"/>
              </a:ext>
            </a:extLst>
          </p:cNvPr>
          <p:cNvSpPr txBox="1"/>
          <p:nvPr/>
        </p:nvSpPr>
        <p:spPr>
          <a:xfrm>
            <a:off x="1584000" y="775175"/>
            <a:ext cx="298160"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100</a:t>
            </a:r>
          </a:p>
        </p:txBody>
      </p:sp>
      <p:sp>
        <p:nvSpPr>
          <p:cNvPr id="64" name="TextBox 63">
            <a:extLst>
              <a:ext uri="{FF2B5EF4-FFF2-40B4-BE49-F238E27FC236}">
                <a16:creationId xmlns:a16="http://schemas.microsoft.com/office/drawing/2014/main" id="{A58D5C26-C327-E148-A0DB-0FFD1F6B80DB}"/>
              </a:ext>
            </a:extLst>
          </p:cNvPr>
          <p:cNvSpPr txBox="1"/>
          <p:nvPr/>
        </p:nvSpPr>
        <p:spPr>
          <a:xfrm>
            <a:off x="1683388" y="1434686"/>
            <a:ext cx="198772" cy="215444"/>
          </a:xfrm>
          <a:prstGeom prst="rect">
            <a:avLst/>
          </a:prstGeom>
          <a:noFill/>
        </p:spPr>
        <p:txBody>
          <a:bodyPr wrap="none" lIns="0" tIns="0" rIns="0" bIns="0" rtlCol="0">
            <a:spAutoFit/>
          </a:bodyPr>
          <a:lstStyle/>
          <a:p>
            <a:pPr algn="r"/>
            <a:r>
              <a:rPr lang="en-GB" sz="1400" dirty="0">
                <a:latin typeface="Arial" panose="020B0604020202020204" pitchFamily="34" charset="0"/>
                <a:ea typeface="Aileron" charset="0"/>
                <a:cs typeface="Arial" panose="020B0604020202020204" pitchFamily="34" charset="0"/>
              </a:rPr>
              <a:t>80</a:t>
            </a:r>
          </a:p>
        </p:txBody>
      </p:sp>
      <p:sp>
        <p:nvSpPr>
          <p:cNvPr id="65" name="TextBox 64">
            <a:extLst>
              <a:ext uri="{FF2B5EF4-FFF2-40B4-BE49-F238E27FC236}">
                <a16:creationId xmlns:a16="http://schemas.microsoft.com/office/drawing/2014/main" id="{67ABA7ED-AE3F-4F45-B91B-7C2DD0856FF6}"/>
              </a:ext>
            </a:extLst>
          </p:cNvPr>
          <p:cNvSpPr txBox="1"/>
          <p:nvPr/>
        </p:nvSpPr>
        <p:spPr>
          <a:xfrm>
            <a:off x="2431823" y="4253922"/>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3</a:t>
            </a:r>
          </a:p>
        </p:txBody>
      </p:sp>
      <p:sp>
        <p:nvSpPr>
          <p:cNvPr id="66" name="TextBox 65">
            <a:extLst>
              <a:ext uri="{FF2B5EF4-FFF2-40B4-BE49-F238E27FC236}">
                <a16:creationId xmlns:a16="http://schemas.microsoft.com/office/drawing/2014/main" id="{E846DF34-34A5-6F40-8A3A-2CB9E62DDBD4}"/>
              </a:ext>
            </a:extLst>
          </p:cNvPr>
          <p:cNvSpPr txBox="1"/>
          <p:nvPr/>
        </p:nvSpPr>
        <p:spPr>
          <a:xfrm>
            <a:off x="2875590" y="4253922"/>
            <a:ext cx="166712"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6</a:t>
            </a:r>
            <a:r>
              <a:rPr lang="en-GB" sz="1400" baseline="30000" dirty="0">
                <a:latin typeface="Arial" panose="020B0604020202020204" pitchFamily="34" charset="0"/>
                <a:ea typeface="Aileron" charset="0"/>
                <a:cs typeface="Arial" panose="020B0604020202020204" pitchFamily="34" charset="0"/>
              </a:rPr>
              <a:t>b</a:t>
            </a:r>
          </a:p>
        </p:txBody>
      </p:sp>
      <p:sp>
        <p:nvSpPr>
          <p:cNvPr id="67" name="TextBox 66">
            <a:extLst>
              <a:ext uri="{FF2B5EF4-FFF2-40B4-BE49-F238E27FC236}">
                <a16:creationId xmlns:a16="http://schemas.microsoft.com/office/drawing/2014/main" id="{89032163-0C14-3B40-A3BB-DF46155C5778}"/>
              </a:ext>
            </a:extLst>
          </p:cNvPr>
          <p:cNvSpPr txBox="1"/>
          <p:nvPr/>
        </p:nvSpPr>
        <p:spPr>
          <a:xfrm>
            <a:off x="3370499" y="4253922"/>
            <a:ext cx="99386"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9</a:t>
            </a:r>
          </a:p>
        </p:txBody>
      </p:sp>
      <p:sp>
        <p:nvSpPr>
          <p:cNvPr id="68" name="TextBox 67">
            <a:extLst>
              <a:ext uri="{FF2B5EF4-FFF2-40B4-BE49-F238E27FC236}">
                <a16:creationId xmlns:a16="http://schemas.microsoft.com/office/drawing/2014/main" id="{0D566E8B-DB01-8749-80EA-949941308080}"/>
              </a:ext>
            </a:extLst>
          </p:cNvPr>
          <p:cNvSpPr txBox="1"/>
          <p:nvPr/>
        </p:nvSpPr>
        <p:spPr>
          <a:xfrm>
            <a:off x="3790706"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12</a:t>
            </a:r>
          </a:p>
        </p:txBody>
      </p:sp>
      <p:sp>
        <p:nvSpPr>
          <p:cNvPr id="69" name="TextBox 68">
            <a:extLst>
              <a:ext uri="{FF2B5EF4-FFF2-40B4-BE49-F238E27FC236}">
                <a16:creationId xmlns:a16="http://schemas.microsoft.com/office/drawing/2014/main" id="{D209AB39-4010-5B48-8215-F178CBEE6D32}"/>
              </a:ext>
            </a:extLst>
          </p:cNvPr>
          <p:cNvSpPr txBox="1"/>
          <p:nvPr/>
        </p:nvSpPr>
        <p:spPr>
          <a:xfrm>
            <a:off x="4260606"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15</a:t>
            </a:r>
          </a:p>
        </p:txBody>
      </p:sp>
      <p:sp>
        <p:nvSpPr>
          <p:cNvPr id="70" name="TextBox 69">
            <a:extLst>
              <a:ext uri="{FF2B5EF4-FFF2-40B4-BE49-F238E27FC236}">
                <a16:creationId xmlns:a16="http://schemas.microsoft.com/office/drawing/2014/main" id="{58756217-8C85-1640-A755-168B47FC2CB1}"/>
              </a:ext>
            </a:extLst>
          </p:cNvPr>
          <p:cNvSpPr txBox="1"/>
          <p:nvPr/>
        </p:nvSpPr>
        <p:spPr>
          <a:xfrm>
            <a:off x="4714631"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18</a:t>
            </a:r>
          </a:p>
        </p:txBody>
      </p:sp>
      <p:sp>
        <p:nvSpPr>
          <p:cNvPr id="71" name="TextBox 70">
            <a:extLst>
              <a:ext uri="{FF2B5EF4-FFF2-40B4-BE49-F238E27FC236}">
                <a16:creationId xmlns:a16="http://schemas.microsoft.com/office/drawing/2014/main" id="{F1CABA76-453A-F14C-BDBF-73B06C7EB242}"/>
              </a:ext>
            </a:extLst>
          </p:cNvPr>
          <p:cNvSpPr txBox="1"/>
          <p:nvPr/>
        </p:nvSpPr>
        <p:spPr>
          <a:xfrm>
            <a:off x="5181356"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21</a:t>
            </a:r>
          </a:p>
        </p:txBody>
      </p:sp>
      <p:sp>
        <p:nvSpPr>
          <p:cNvPr id="72" name="TextBox 71">
            <a:extLst>
              <a:ext uri="{FF2B5EF4-FFF2-40B4-BE49-F238E27FC236}">
                <a16:creationId xmlns:a16="http://schemas.microsoft.com/office/drawing/2014/main" id="{B61ABB22-D1A4-AC4D-B6FF-9FD8CDC994C2}"/>
              </a:ext>
            </a:extLst>
          </p:cNvPr>
          <p:cNvSpPr txBox="1"/>
          <p:nvPr/>
        </p:nvSpPr>
        <p:spPr>
          <a:xfrm>
            <a:off x="5654431"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24</a:t>
            </a:r>
          </a:p>
        </p:txBody>
      </p:sp>
      <p:sp>
        <p:nvSpPr>
          <p:cNvPr id="73" name="TextBox 72">
            <a:extLst>
              <a:ext uri="{FF2B5EF4-FFF2-40B4-BE49-F238E27FC236}">
                <a16:creationId xmlns:a16="http://schemas.microsoft.com/office/drawing/2014/main" id="{05D6C9FB-C1F2-B74B-83AB-5B3C724AD069}"/>
              </a:ext>
            </a:extLst>
          </p:cNvPr>
          <p:cNvSpPr txBox="1"/>
          <p:nvPr/>
        </p:nvSpPr>
        <p:spPr>
          <a:xfrm>
            <a:off x="6123769"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27</a:t>
            </a:r>
          </a:p>
        </p:txBody>
      </p:sp>
      <p:sp>
        <p:nvSpPr>
          <p:cNvPr id="74" name="TextBox 73">
            <a:extLst>
              <a:ext uri="{FF2B5EF4-FFF2-40B4-BE49-F238E27FC236}">
                <a16:creationId xmlns:a16="http://schemas.microsoft.com/office/drawing/2014/main" id="{3CBF4AD1-6087-6946-9040-5FFC73477787}"/>
              </a:ext>
            </a:extLst>
          </p:cNvPr>
          <p:cNvSpPr txBox="1"/>
          <p:nvPr/>
        </p:nvSpPr>
        <p:spPr>
          <a:xfrm>
            <a:off x="6593107"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30</a:t>
            </a:r>
          </a:p>
        </p:txBody>
      </p:sp>
      <p:sp>
        <p:nvSpPr>
          <p:cNvPr id="75" name="TextBox 74">
            <a:extLst>
              <a:ext uri="{FF2B5EF4-FFF2-40B4-BE49-F238E27FC236}">
                <a16:creationId xmlns:a16="http://schemas.microsoft.com/office/drawing/2014/main" id="{0F9131C5-3FDD-4C4F-8D83-3656D7FEDE18}"/>
              </a:ext>
            </a:extLst>
          </p:cNvPr>
          <p:cNvSpPr txBox="1"/>
          <p:nvPr/>
        </p:nvSpPr>
        <p:spPr>
          <a:xfrm>
            <a:off x="7062445"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33</a:t>
            </a:r>
          </a:p>
        </p:txBody>
      </p:sp>
      <p:sp>
        <p:nvSpPr>
          <p:cNvPr id="76" name="TextBox 75">
            <a:extLst>
              <a:ext uri="{FF2B5EF4-FFF2-40B4-BE49-F238E27FC236}">
                <a16:creationId xmlns:a16="http://schemas.microsoft.com/office/drawing/2014/main" id="{7E67DA41-5F7E-0D4D-B2BB-290EF1138BE6}"/>
              </a:ext>
            </a:extLst>
          </p:cNvPr>
          <p:cNvSpPr txBox="1"/>
          <p:nvPr/>
        </p:nvSpPr>
        <p:spPr>
          <a:xfrm>
            <a:off x="7515599"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36</a:t>
            </a:r>
          </a:p>
        </p:txBody>
      </p:sp>
      <p:sp>
        <p:nvSpPr>
          <p:cNvPr id="77" name="TextBox 76">
            <a:extLst>
              <a:ext uri="{FF2B5EF4-FFF2-40B4-BE49-F238E27FC236}">
                <a16:creationId xmlns:a16="http://schemas.microsoft.com/office/drawing/2014/main" id="{CE27AE0B-5ADD-9F47-8F40-B4EA2236533B}"/>
              </a:ext>
            </a:extLst>
          </p:cNvPr>
          <p:cNvSpPr txBox="1"/>
          <p:nvPr/>
        </p:nvSpPr>
        <p:spPr>
          <a:xfrm>
            <a:off x="7998199"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39</a:t>
            </a:r>
          </a:p>
        </p:txBody>
      </p:sp>
      <p:sp>
        <p:nvSpPr>
          <p:cNvPr id="78" name="TextBox 77">
            <a:extLst>
              <a:ext uri="{FF2B5EF4-FFF2-40B4-BE49-F238E27FC236}">
                <a16:creationId xmlns:a16="http://schemas.microsoft.com/office/drawing/2014/main" id="{F11F773F-3A34-B641-9CAF-1C6EA1922436}"/>
              </a:ext>
            </a:extLst>
          </p:cNvPr>
          <p:cNvSpPr txBox="1"/>
          <p:nvPr/>
        </p:nvSpPr>
        <p:spPr>
          <a:xfrm>
            <a:off x="8449049"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42</a:t>
            </a:r>
          </a:p>
        </p:txBody>
      </p:sp>
      <p:sp>
        <p:nvSpPr>
          <p:cNvPr id="79" name="TextBox 78">
            <a:extLst>
              <a:ext uri="{FF2B5EF4-FFF2-40B4-BE49-F238E27FC236}">
                <a16:creationId xmlns:a16="http://schemas.microsoft.com/office/drawing/2014/main" id="{AAB355D6-408D-3747-8757-2EA7D9B40BB0}"/>
              </a:ext>
            </a:extLst>
          </p:cNvPr>
          <p:cNvSpPr txBox="1"/>
          <p:nvPr/>
        </p:nvSpPr>
        <p:spPr>
          <a:xfrm>
            <a:off x="8918949" y="4253922"/>
            <a:ext cx="198773" cy="215444"/>
          </a:xfrm>
          <a:prstGeom prst="rect">
            <a:avLst/>
          </a:prstGeom>
          <a:noFill/>
        </p:spPr>
        <p:txBody>
          <a:bodyPr wrap="none" lIns="0" tIns="0" rIns="0" bIns="0" rtlCol="0">
            <a:spAutoFit/>
          </a:bodyPr>
          <a:lstStyle/>
          <a:p>
            <a:pPr algn="ctr"/>
            <a:r>
              <a:rPr lang="en-GB" sz="1400" dirty="0">
                <a:latin typeface="Arial" panose="020B0604020202020204" pitchFamily="34" charset="0"/>
                <a:ea typeface="Aileron" charset="0"/>
                <a:cs typeface="Arial" panose="020B0604020202020204" pitchFamily="34" charset="0"/>
              </a:rPr>
              <a:t>45</a:t>
            </a:r>
          </a:p>
        </p:txBody>
      </p:sp>
      <p:sp>
        <p:nvSpPr>
          <p:cNvPr id="80" name="TextBox 79">
            <a:extLst>
              <a:ext uri="{FF2B5EF4-FFF2-40B4-BE49-F238E27FC236}">
                <a16:creationId xmlns:a16="http://schemas.microsoft.com/office/drawing/2014/main" id="{B91A7F3D-333A-9A41-AB66-9C96EF54189F}"/>
              </a:ext>
            </a:extLst>
          </p:cNvPr>
          <p:cNvSpPr txBox="1"/>
          <p:nvPr/>
        </p:nvSpPr>
        <p:spPr>
          <a:xfrm>
            <a:off x="1879283"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532</a:t>
            </a:r>
          </a:p>
          <a:p>
            <a:pPr algn="ctr">
              <a:lnSpc>
                <a:spcPct val="90000"/>
              </a:lnSpc>
            </a:pPr>
            <a:r>
              <a:rPr lang="en-GB" sz="1400" dirty="0">
                <a:latin typeface="Arial" panose="020B0604020202020204" pitchFamily="34" charset="0"/>
                <a:ea typeface="Aileron" charset="0"/>
                <a:cs typeface="Arial" panose="020B0604020202020204" pitchFamily="34" charset="0"/>
              </a:rPr>
              <a:t>262</a:t>
            </a:r>
          </a:p>
        </p:txBody>
      </p:sp>
      <p:sp>
        <p:nvSpPr>
          <p:cNvPr id="81" name="TextBox 80">
            <a:extLst>
              <a:ext uri="{FF2B5EF4-FFF2-40B4-BE49-F238E27FC236}">
                <a16:creationId xmlns:a16="http://schemas.microsoft.com/office/drawing/2014/main" id="{364BF5E3-56E0-C84C-AF2D-BCF6751EC2B9}"/>
              </a:ext>
            </a:extLst>
          </p:cNvPr>
          <p:cNvSpPr txBox="1"/>
          <p:nvPr/>
        </p:nvSpPr>
        <p:spPr>
          <a:xfrm>
            <a:off x="2332437"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430</a:t>
            </a:r>
          </a:p>
          <a:p>
            <a:pPr algn="ctr">
              <a:lnSpc>
                <a:spcPct val="90000"/>
              </a:lnSpc>
            </a:pPr>
            <a:r>
              <a:rPr lang="en-GB" sz="1400" dirty="0">
                <a:latin typeface="Arial" panose="020B0604020202020204" pitchFamily="34" charset="0"/>
                <a:ea typeface="Aileron" charset="0"/>
                <a:cs typeface="Arial" panose="020B0604020202020204" pitchFamily="34" charset="0"/>
              </a:rPr>
              <a:t>214</a:t>
            </a:r>
          </a:p>
        </p:txBody>
      </p:sp>
      <p:sp>
        <p:nvSpPr>
          <p:cNvPr id="82" name="TextBox 81">
            <a:extLst>
              <a:ext uri="{FF2B5EF4-FFF2-40B4-BE49-F238E27FC236}">
                <a16:creationId xmlns:a16="http://schemas.microsoft.com/office/drawing/2014/main" id="{7F5E5905-2C0F-6640-8650-6836EBFBC0B1}"/>
              </a:ext>
            </a:extLst>
          </p:cNvPr>
          <p:cNvSpPr txBox="1"/>
          <p:nvPr/>
        </p:nvSpPr>
        <p:spPr>
          <a:xfrm>
            <a:off x="2809867"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364</a:t>
            </a:r>
          </a:p>
          <a:p>
            <a:pPr algn="ctr">
              <a:lnSpc>
                <a:spcPct val="90000"/>
              </a:lnSpc>
            </a:pPr>
            <a:r>
              <a:rPr lang="en-GB" sz="1400" dirty="0">
                <a:latin typeface="Arial" panose="020B0604020202020204" pitchFamily="34" charset="0"/>
                <a:ea typeface="Aileron" charset="0"/>
                <a:cs typeface="Arial" panose="020B0604020202020204" pitchFamily="34" charset="0"/>
              </a:rPr>
              <a:t>163</a:t>
            </a:r>
          </a:p>
        </p:txBody>
      </p:sp>
      <p:sp>
        <p:nvSpPr>
          <p:cNvPr id="83" name="TextBox 82">
            <a:extLst>
              <a:ext uri="{FF2B5EF4-FFF2-40B4-BE49-F238E27FC236}">
                <a16:creationId xmlns:a16="http://schemas.microsoft.com/office/drawing/2014/main" id="{E3A1B41A-E248-2E48-9317-1C05BA3CBF41}"/>
              </a:ext>
            </a:extLst>
          </p:cNvPr>
          <p:cNvSpPr txBox="1"/>
          <p:nvPr/>
        </p:nvSpPr>
        <p:spPr>
          <a:xfrm>
            <a:off x="3271113"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306</a:t>
            </a:r>
          </a:p>
          <a:p>
            <a:pPr algn="ctr">
              <a:lnSpc>
                <a:spcPct val="90000"/>
              </a:lnSpc>
            </a:pPr>
            <a:r>
              <a:rPr lang="en-GB" sz="1400" dirty="0">
                <a:latin typeface="Arial" panose="020B0604020202020204" pitchFamily="34" charset="0"/>
                <a:ea typeface="Aileron" charset="0"/>
                <a:cs typeface="Arial" panose="020B0604020202020204" pitchFamily="34" charset="0"/>
              </a:rPr>
              <a:t>126</a:t>
            </a:r>
          </a:p>
        </p:txBody>
      </p:sp>
      <p:sp>
        <p:nvSpPr>
          <p:cNvPr id="84" name="TextBox 83">
            <a:extLst>
              <a:ext uri="{FF2B5EF4-FFF2-40B4-BE49-F238E27FC236}">
                <a16:creationId xmlns:a16="http://schemas.microsoft.com/office/drawing/2014/main" id="{04D0C1C9-1F5F-704B-BA76-4E932ABF5D76}"/>
              </a:ext>
            </a:extLst>
          </p:cNvPr>
          <p:cNvSpPr txBox="1"/>
          <p:nvPr/>
        </p:nvSpPr>
        <p:spPr>
          <a:xfrm>
            <a:off x="3741013"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249</a:t>
            </a:r>
          </a:p>
          <a:p>
            <a:pPr algn="ctr">
              <a:lnSpc>
                <a:spcPct val="90000"/>
              </a:lnSpc>
            </a:pPr>
            <a:r>
              <a:rPr lang="en-GB" sz="1400" dirty="0">
                <a:latin typeface="Arial" panose="020B0604020202020204" pitchFamily="34" charset="0"/>
                <a:ea typeface="Aileron" charset="0"/>
                <a:cs typeface="Arial" panose="020B0604020202020204" pitchFamily="34" charset="0"/>
              </a:rPr>
              <a:t>96</a:t>
            </a:r>
          </a:p>
        </p:txBody>
      </p:sp>
      <p:sp>
        <p:nvSpPr>
          <p:cNvPr id="85" name="TextBox 84">
            <a:extLst>
              <a:ext uri="{FF2B5EF4-FFF2-40B4-BE49-F238E27FC236}">
                <a16:creationId xmlns:a16="http://schemas.microsoft.com/office/drawing/2014/main" id="{9FAB4ADA-839B-344D-B99F-9584D656B76C}"/>
              </a:ext>
            </a:extLst>
          </p:cNvPr>
          <p:cNvSpPr txBox="1"/>
          <p:nvPr/>
        </p:nvSpPr>
        <p:spPr>
          <a:xfrm>
            <a:off x="4210913"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212</a:t>
            </a:r>
          </a:p>
          <a:p>
            <a:pPr algn="ctr">
              <a:lnSpc>
                <a:spcPct val="90000"/>
              </a:lnSpc>
            </a:pPr>
            <a:r>
              <a:rPr lang="en-GB" sz="1400" dirty="0">
                <a:latin typeface="Arial" panose="020B0604020202020204" pitchFamily="34" charset="0"/>
                <a:ea typeface="Aileron" charset="0"/>
                <a:cs typeface="Arial" panose="020B0604020202020204" pitchFamily="34" charset="0"/>
              </a:rPr>
              <a:t>80</a:t>
            </a:r>
          </a:p>
        </p:txBody>
      </p:sp>
      <p:sp>
        <p:nvSpPr>
          <p:cNvPr id="86" name="TextBox 85">
            <a:extLst>
              <a:ext uri="{FF2B5EF4-FFF2-40B4-BE49-F238E27FC236}">
                <a16:creationId xmlns:a16="http://schemas.microsoft.com/office/drawing/2014/main" id="{1DFC26A1-DC9F-E94C-9C60-F3C665C7A1EC}"/>
              </a:ext>
            </a:extLst>
          </p:cNvPr>
          <p:cNvSpPr txBox="1"/>
          <p:nvPr/>
        </p:nvSpPr>
        <p:spPr>
          <a:xfrm>
            <a:off x="4664938"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181</a:t>
            </a:r>
          </a:p>
          <a:p>
            <a:pPr algn="ctr">
              <a:lnSpc>
                <a:spcPct val="90000"/>
              </a:lnSpc>
            </a:pPr>
            <a:r>
              <a:rPr lang="en-GB" sz="1400" dirty="0">
                <a:latin typeface="Arial" panose="020B0604020202020204" pitchFamily="34" charset="0"/>
                <a:ea typeface="Aileron" charset="0"/>
                <a:cs typeface="Arial" panose="020B0604020202020204" pitchFamily="34" charset="0"/>
              </a:rPr>
              <a:t>65</a:t>
            </a:r>
          </a:p>
        </p:txBody>
      </p:sp>
      <p:sp>
        <p:nvSpPr>
          <p:cNvPr id="87" name="TextBox 86">
            <a:extLst>
              <a:ext uri="{FF2B5EF4-FFF2-40B4-BE49-F238E27FC236}">
                <a16:creationId xmlns:a16="http://schemas.microsoft.com/office/drawing/2014/main" id="{C3B1325E-5537-C547-BE35-E11D13AF646D}"/>
              </a:ext>
            </a:extLst>
          </p:cNvPr>
          <p:cNvSpPr txBox="1"/>
          <p:nvPr/>
        </p:nvSpPr>
        <p:spPr>
          <a:xfrm>
            <a:off x="5131663" y="4820365"/>
            <a:ext cx="298159"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147</a:t>
            </a:r>
          </a:p>
          <a:p>
            <a:pPr algn="ctr">
              <a:lnSpc>
                <a:spcPct val="90000"/>
              </a:lnSpc>
            </a:pPr>
            <a:r>
              <a:rPr lang="en-GB" sz="1400" dirty="0">
                <a:latin typeface="Arial" panose="020B0604020202020204" pitchFamily="34" charset="0"/>
                <a:ea typeface="Aileron" charset="0"/>
                <a:cs typeface="Arial" panose="020B0604020202020204" pitchFamily="34" charset="0"/>
              </a:rPr>
              <a:t>53</a:t>
            </a:r>
          </a:p>
        </p:txBody>
      </p:sp>
      <p:sp>
        <p:nvSpPr>
          <p:cNvPr id="88" name="TextBox 87">
            <a:extLst>
              <a:ext uri="{FF2B5EF4-FFF2-40B4-BE49-F238E27FC236}">
                <a16:creationId xmlns:a16="http://schemas.microsoft.com/office/drawing/2014/main" id="{243ED0C4-5759-FC4E-89FA-965D2ECC7E24}"/>
              </a:ext>
            </a:extLst>
          </p:cNvPr>
          <p:cNvSpPr txBox="1"/>
          <p:nvPr/>
        </p:nvSpPr>
        <p:spPr>
          <a:xfrm>
            <a:off x="5654431" y="4820365"/>
            <a:ext cx="198772"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92</a:t>
            </a:r>
          </a:p>
          <a:p>
            <a:pPr algn="ctr">
              <a:lnSpc>
                <a:spcPct val="90000"/>
              </a:lnSpc>
            </a:pPr>
            <a:r>
              <a:rPr lang="en-GB" sz="1400" dirty="0">
                <a:latin typeface="Arial" panose="020B0604020202020204" pitchFamily="34" charset="0"/>
                <a:ea typeface="Aileron" charset="0"/>
                <a:cs typeface="Arial" panose="020B0604020202020204" pitchFamily="34" charset="0"/>
              </a:rPr>
              <a:t>38</a:t>
            </a:r>
          </a:p>
        </p:txBody>
      </p:sp>
      <p:sp>
        <p:nvSpPr>
          <p:cNvPr id="89" name="TextBox 88">
            <a:extLst>
              <a:ext uri="{FF2B5EF4-FFF2-40B4-BE49-F238E27FC236}">
                <a16:creationId xmlns:a16="http://schemas.microsoft.com/office/drawing/2014/main" id="{A32A6920-1AB3-884E-85C6-E446871DB92A}"/>
              </a:ext>
            </a:extLst>
          </p:cNvPr>
          <p:cNvSpPr txBox="1"/>
          <p:nvPr/>
        </p:nvSpPr>
        <p:spPr>
          <a:xfrm>
            <a:off x="6123769" y="4820365"/>
            <a:ext cx="198772"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68</a:t>
            </a:r>
          </a:p>
          <a:p>
            <a:pPr algn="ctr">
              <a:lnSpc>
                <a:spcPct val="90000"/>
              </a:lnSpc>
            </a:pPr>
            <a:r>
              <a:rPr lang="en-GB" sz="1400" dirty="0">
                <a:latin typeface="Arial" panose="020B0604020202020204" pitchFamily="34" charset="0"/>
                <a:ea typeface="Aileron" charset="0"/>
                <a:cs typeface="Arial" panose="020B0604020202020204" pitchFamily="34" charset="0"/>
              </a:rPr>
              <a:t>28</a:t>
            </a:r>
          </a:p>
        </p:txBody>
      </p:sp>
      <p:sp>
        <p:nvSpPr>
          <p:cNvPr id="90" name="TextBox 89">
            <a:extLst>
              <a:ext uri="{FF2B5EF4-FFF2-40B4-BE49-F238E27FC236}">
                <a16:creationId xmlns:a16="http://schemas.microsoft.com/office/drawing/2014/main" id="{663C2AF8-7A21-9A48-8829-FA6C1B1F2FB5}"/>
              </a:ext>
            </a:extLst>
          </p:cNvPr>
          <p:cNvSpPr txBox="1"/>
          <p:nvPr/>
        </p:nvSpPr>
        <p:spPr>
          <a:xfrm>
            <a:off x="6593107" y="4820365"/>
            <a:ext cx="198772"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41</a:t>
            </a:r>
          </a:p>
          <a:p>
            <a:pPr algn="ctr">
              <a:lnSpc>
                <a:spcPct val="90000"/>
              </a:lnSpc>
            </a:pPr>
            <a:r>
              <a:rPr lang="en-GB" sz="1400" dirty="0">
                <a:latin typeface="Arial" panose="020B0604020202020204" pitchFamily="34" charset="0"/>
                <a:ea typeface="Aileron" charset="0"/>
                <a:cs typeface="Arial" panose="020B0604020202020204" pitchFamily="34" charset="0"/>
              </a:rPr>
              <a:t>17</a:t>
            </a:r>
          </a:p>
        </p:txBody>
      </p:sp>
      <p:sp>
        <p:nvSpPr>
          <p:cNvPr id="91" name="TextBox 90">
            <a:extLst>
              <a:ext uri="{FF2B5EF4-FFF2-40B4-BE49-F238E27FC236}">
                <a16:creationId xmlns:a16="http://schemas.microsoft.com/office/drawing/2014/main" id="{0272DDEA-E1A8-7B46-AFE7-BC1DE3D8C9D5}"/>
              </a:ext>
            </a:extLst>
          </p:cNvPr>
          <p:cNvSpPr txBox="1"/>
          <p:nvPr/>
        </p:nvSpPr>
        <p:spPr>
          <a:xfrm>
            <a:off x="7062445" y="4820365"/>
            <a:ext cx="198772"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22</a:t>
            </a:r>
          </a:p>
          <a:p>
            <a:pPr algn="ctr">
              <a:lnSpc>
                <a:spcPct val="90000"/>
              </a:lnSpc>
            </a:pPr>
            <a:r>
              <a:rPr lang="en-GB" sz="1400" dirty="0">
                <a:latin typeface="Arial" panose="020B0604020202020204" pitchFamily="34" charset="0"/>
                <a:ea typeface="Aileron" charset="0"/>
                <a:cs typeface="Arial" panose="020B0604020202020204" pitchFamily="34" charset="0"/>
              </a:rPr>
              <a:t>12</a:t>
            </a:r>
          </a:p>
        </p:txBody>
      </p:sp>
      <p:sp>
        <p:nvSpPr>
          <p:cNvPr id="92" name="TextBox 91">
            <a:extLst>
              <a:ext uri="{FF2B5EF4-FFF2-40B4-BE49-F238E27FC236}">
                <a16:creationId xmlns:a16="http://schemas.microsoft.com/office/drawing/2014/main" id="{4CBE8F4C-40BE-9D4C-B1AD-C99508C980BB}"/>
              </a:ext>
            </a:extLst>
          </p:cNvPr>
          <p:cNvSpPr txBox="1"/>
          <p:nvPr/>
        </p:nvSpPr>
        <p:spPr>
          <a:xfrm>
            <a:off x="7565292" y="4820365"/>
            <a:ext cx="99386"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8</a:t>
            </a:r>
          </a:p>
          <a:p>
            <a:pPr algn="ctr">
              <a:lnSpc>
                <a:spcPct val="90000"/>
              </a:lnSpc>
            </a:pPr>
            <a:r>
              <a:rPr lang="en-GB" sz="1400" dirty="0">
                <a:latin typeface="Arial" panose="020B0604020202020204" pitchFamily="34" charset="0"/>
                <a:ea typeface="Aileron" charset="0"/>
                <a:cs typeface="Arial" panose="020B0604020202020204" pitchFamily="34" charset="0"/>
              </a:rPr>
              <a:t>5</a:t>
            </a:r>
          </a:p>
        </p:txBody>
      </p:sp>
      <p:sp>
        <p:nvSpPr>
          <p:cNvPr id="93" name="TextBox 92">
            <a:extLst>
              <a:ext uri="{FF2B5EF4-FFF2-40B4-BE49-F238E27FC236}">
                <a16:creationId xmlns:a16="http://schemas.microsoft.com/office/drawing/2014/main" id="{96973D71-3D62-5549-AD30-841B32A4C02A}"/>
              </a:ext>
            </a:extLst>
          </p:cNvPr>
          <p:cNvSpPr txBox="1"/>
          <p:nvPr/>
        </p:nvSpPr>
        <p:spPr>
          <a:xfrm>
            <a:off x="8047892" y="4820365"/>
            <a:ext cx="99386"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4</a:t>
            </a:r>
          </a:p>
          <a:p>
            <a:pPr algn="ctr">
              <a:lnSpc>
                <a:spcPct val="90000"/>
              </a:lnSpc>
            </a:pPr>
            <a:r>
              <a:rPr lang="en-GB" sz="1400" dirty="0">
                <a:latin typeface="Arial" panose="020B0604020202020204" pitchFamily="34" charset="0"/>
                <a:ea typeface="Aileron" charset="0"/>
                <a:cs typeface="Arial" panose="020B0604020202020204" pitchFamily="34" charset="0"/>
              </a:rPr>
              <a:t>2</a:t>
            </a:r>
          </a:p>
        </p:txBody>
      </p:sp>
      <p:sp>
        <p:nvSpPr>
          <p:cNvPr id="94" name="TextBox 93">
            <a:extLst>
              <a:ext uri="{FF2B5EF4-FFF2-40B4-BE49-F238E27FC236}">
                <a16:creationId xmlns:a16="http://schemas.microsoft.com/office/drawing/2014/main" id="{0ED1EA9E-866C-FF46-897C-AE3C369CD0B5}"/>
              </a:ext>
            </a:extLst>
          </p:cNvPr>
          <p:cNvSpPr txBox="1"/>
          <p:nvPr/>
        </p:nvSpPr>
        <p:spPr>
          <a:xfrm>
            <a:off x="8498742" y="4820365"/>
            <a:ext cx="99386"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3</a:t>
            </a:r>
          </a:p>
          <a:p>
            <a:pPr algn="ctr">
              <a:lnSpc>
                <a:spcPct val="90000"/>
              </a:lnSpc>
            </a:pPr>
            <a:r>
              <a:rPr lang="en-GB" sz="1400" dirty="0">
                <a:latin typeface="Arial" panose="020B0604020202020204" pitchFamily="34" charset="0"/>
                <a:ea typeface="Aileron" charset="0"/>
                <a:cs typeface="Arial" panose="020B0604020202020204" pitchFamily="34" charset="0"/>
              </a:rPr>
              <a:t>1</a:t>
            </a:r>
          </a:p>
        </p:txBody>
      </p:sp>
      <p:sp>
        <p:nvSpPr>
          <p:cNvPr id="95" name="TextBox 94">
            <a:extLst>
              <a:ext uri="{FF2B5EF4-FFF2-40B4-BE49-F238E27FC236}">
                <a16:creationId xmlns:a16="http://schemas.microsoft.com/office/drawing/2014/main" id="{3DD7ABA6-3FA6-544F-8031-AC2463DF92DE}"/>
              </a:ext>
            </a:extLst>
          </p:cNvPr>
          <p:cNvSpPr txBox="1"/>
          <p:nvPr/>
        </p:nvSpPr>
        <p:spPr>
          <a:xfrm>
            <a:off x="8968642" y="4820365"/>
            <a:ext cx="99386" cy="387798"/>
          </a:xfrm>
          <a:prstGeom prst="rect">
            <a:avLst/>
          </a:prstGeom>
          <a:noFill/>
        </p:spPr>
        <p:txBody>
          <a:bodyPr wrap="none" lIns="0" tIns="0" rIns="0" bIns="0" rtlCol="0">
            <a:spAutoFit/>
          </a:bodyPr>
          <a:lstStyle/>
          <a:p>
            <a:pPr algn="ctr">
              <a:lnSpc>
                <a:spcPct val="90000"/>
              </a:lnSpc>
            </a:pPr>
            <a:r>
              <a:rPr lang="en-GB" sz="1400" dirty="0">
                <a:latin typeface="Arial" panose="020B0604020202020204" pitchFamily="34" charset="0"/>
                <a:ea typeface="Aileron" charset="0"/>
                <a:cs typeface="Arial" panose="020B0604020202020204" pitchFamily="34" charset="0"/>
              </a:rPr>
              <a:t>0</a:t>
            </a:r>
          </a:p>
          <a:p>
            <a:pPr algn="ctr">
              <a:lnSpc>
                <a:spcPct val="90000"/>
              </a:lnSpc>
            </a:pPr>
            <a:r>
              <a:rPr lang="en-GB" sz="1400" dirty="0">
                <a:latin typeface="Arial" panose="020B0604020202020204" pitchFamily="34" charset="0"/>
                <a:ea typeface="Aileron" charset="0"/>
                <a:cs typeface="Arial" panose="020B0604020202020204" pitchFamily="34" charset="0"/>
              </a:rPr>
              <a:t>0</a:t>
            </a:r>
          </a:p>
        </p:txBody>
      </p:sp>
      <p:sp>
        <p:nvSpPr>
          <p:cNvPr id="96" name="TextBox 95">
            <a:extLst>
              <a:ext uri="{FF2B5EF4-FFF2-40B4-BE49-F238E27FC236}">
                <a16:creationId xmlns:a16="http://schemas.microsoft.com/office/drawing/2014/main" id="{3D504C1A-181F-5C41-B0DA-7892EE3A5B9E}"/>
              </a:ext>
            </a:extLst>
          </p:cNvPr>
          <p:cNvSpPr txBox="1"/>
          <p:nvPr/>
        </p:nvSpPr>
        <p:spPr>
          <a:xfrm>
            <a:off x="810057" y="4626465"/>
            <a:ext cx="915315" cy="581698"/>
          </a:xfrm>
          <a:prstGeom prst="rect">
            <a:avLst/>
          </a:prstGeom>
          <a:noFill/>
        </p:spPr>
        <p:txBody>
          <a:bodyPr wrap="none" lIns="0" tIns="0" rIns="0" bIns="0" rtlCol="0">
            <a:spAutoFit/>
          </a:bodyPr>
          <a:lstStyle/>
          <a:p>
            <a:pPr>
              <a:lnSpc>
                <a:spcPct val="90000"/>
              </a:lnSpc>
            </a:pPr>
            <a:r>
              <a:rPr lang="en-GB" sz="1400" b="1" dirty="0">
                <a:latin typeface="Arial" panose="020B0604020202020204" pitchFamily="34" charset="0"/>
                <a:ea typeface="Aileron" charset="0"/>
                <a:cs typeface="Arial" panose="020B0604020202020204" pitchFamily="34" charset="0"/>
              </a:rPr>
              <a:t>No. at risk</a:t>
            </a:r>
          </a:p>
          <a:p>
            <a:pPr>
              <a:lnSpc>
                <a:spcPct val="90000"/>
              </a:lnSpc>
            </a:pPr>
            <a:r>
              <a:rPr lang="en-GB" sz="1400" b="1" dirty="0">
                <a:solidFill>
                  <a:schemeClr val="accent1"/>
                </a:solidFill>
                <a:latin typeface="Arial" panose="020B0604020202020204" pitchFamily="34" charset="0"/>
                <a:ea typeface="Aileron" charset="0"/>
                <a:cs typeface="Arial" panose="020B0604020202020204" pitchFamily="34" charset="0"/>
              </a:rPr>
              <a:t>Nivolumab</a:t>
            </a:r>
          </a:p>
          <a:p>
            <a:pPr>
              <a:lnSpc>
                <a:spcPct val="90000"/>
              </a:lnSpc>
            </a:pPr>
            <a:r>
              <a:rPr lang="en-GB" sz="1400" b="1" dirty="0">
                <a:solidFill>
                  <a:schemeClr val="accent6"/>
                </a:solidFill>
                <a:latin typeface="Arial" panose="020B0604020202020204" pitchFamily="34" charset="0"/>
                <a:ea typeface="Aileron" charset="0"/>
                <a:cs typeface="Arial" panose="020B0604020202020204" pitchFamily="34" charset="0"/>
              </a:rPr>
              <a:t>Placebo</a:t>
            </a:r>
          </a:p>
        </p:txBody>
      </p:sp>
      <p:sp>
        <p:nvSpPr>
          <p:cNvPr id="97" name="TextBox 96">
            <a:extLst>
              <a:ext uri="{FF2B5EF4-FFF2-40B4-BE49-F238E27FC236}">
                <a16:creationId xmlns:a16="http://schemas.microsoft.com/office/drawing/2014/main" id="{1A068659-D878-F94B-8DAF-0BB7F7BEDB73}"/>
              </a:ext>
            </a:extLst>
          </p:cNvPr>
          <p:cNvSpPr txBox="1"/>
          <p:nvPr/>
        </p:nvSpPr>
        <p:spPr>
          <a:xfrm>
            <a:off x="8950645" y="2660101"/>
            <a:ext cx="915315" cy="193899"/>
          </a:xfrm>
          <a:prstGeom prst="rect">
            <a:avLst/>
          </a:prstGeom>
          <a:noFill/>
        </p:spPr>
        <p:txBody>
          <a:bodyPr wrap="none" lIns="0" tIns="0" rIns="0" bIns="0" rtlCol="0">
            <a:spAutoFit/>
          </a:bodyPr>
          <a:lstStyle/>
          <a:p>
            <a:pPr>
              <a:lnSpc>
                <a:spcPct val="90000"/>
              </a:lnSpc>
            </a:pPr>
            <a:r>
              <a:rPr lang="en-GB" sz="1400" b="1" dirty="0">
                <a:solidFill>
                  <a:schemeClr val="accent1"/>
                </a:solidFill>
                <a:latin typeface="Arial" panose="020B0604020202020204" pitchFamily="34" charset="0"/>
                <a:ea typeface="Aileron" charset="0"/>
                <a:cs typeface="Arial" panose="020B0604020202020204" pitchFamily="34" charset="0"/>
              </a:rPr>
              <a:t>Nivolumab</a:t>
            </a:r>
          </a:p>
        </p:txBody>
      </p:sp>
      <p:sp>
        <p:nvSpPr>
          <p:cNvPr id="98" name="TextBox 97">
            <a:extLst>
              <a:ext uri="{FF2B5EF4-FFF2-40B4-BE49-F238E27FC236}">
                <a16:creationId xmlns:a16="http://schemas.microsoft.com/office/drawing/2014/main" id="{BD62BB22-5B1B-2D44-AB47-B188A38FC515}"/>
              </a:ext>
            </a:extLst>
          </p:cNvPr>
          <p:cNvSpPr txBox="1"/>
          <p:nvPr/>
        </p:nvSpPr>
        <p:spPr>
          <a:xfrm>
            <a:off x="8772621" y="3113255"/>
            <a:ext cx="686085" cy="193899"/>
          </a:xfrm>
          <a:prstGeom prst="rect">
            <a:avLst/>
          </a:prstGeom>
          <a:noFill/>
        </p:spPr>
        <p:txBody>
          <a:bodyPr wrap="none" lIns="0" tIns="0" rIns="0" bIns="0" rtlCol="0">
            <a:spAutoFit/>
          </a:bodyPr>
          <a:lstStyle/>
          <a:p>
            <a:pPr>
              <a:lnSpc>
                <a:spcPct val="90000"/>
              </a:lnSpc>
            </a:pPr>
            <a:r>
              <a:rPr lang="en-GB" sz="1400" b="1" dirty="0">
                <a:solidFill>
                  <a:schemeClr val="accent6"/>
                </a:solidFill>
                <a:latin typeface="Arial" panose="020B0604020202020204" pitchFamily="34" charset="0"/>
                <a:ea typeface="Aileron" charset="0"/>
                <a:cs typeface="Arial" panose="020B0604020202020204" pitchFamily="34" charset="0"/>
              </a:rPr>
              <a:t>Placebo</a:t>
            </a:r>
          </a:p>
        </p:txBody>
      </p:sp>
      <p:graphicFrame>
        <p:nvGraphicFramePr>
          <p:cNvPr id="99" name="Table 98">
            <a:extLst>
              <a:ext uri="{FF2B5EF4-FFF2-40B4-BE49-F238E27FC236}">
                <a16:creationId xmlns:a16="http://schemas.microsoft.com/office/drawing/2014/main" id="{B87A9D72-AA4A-0946-82DE-5E8D810300E6}"/>
              </a:ext>
            </a:extLst>
          </p:cNvPr>
          <p:cNvGraphicFramePr>
            <a:graphicFrameLocks noGrp="1"/>
          </p:cNvGraphicFramePr>
          <p:nvPr>
            <p:extLst>
              <p:ext uri="{D42A27DB-BD31-4B8C-83A1-F6EECF244321}">
                <p14:modId xmlns:p14="http://schemas.microsoft.com/office/powerpoint/2010/main" val="3973301486"/>
              </p:ext>
            </p:extLst>
          </p:nvPr>
        </p:nvGraphicFramePr>
        <p:xfrm>
          <a:off x="7950450" y="921188"/>
          <a:ext cx="3631950" cy="1188720"/>
        </p:xfrm>
        <a:graphic>
          <a:graphicData uri="http://schemas.openxmlformats.org/drawingml/2006/table">
            <a:tbl>
              <a:tblPr firstRow="1" bandRow="1">
                <a:tableStyleId>{5C22544A-7EE6-4342-B048-85BDC9FD1C3A}</a:tableStyleId>
              </a:tblPr>
              <a:tblGrid>
                <a:gridCol w="1601934">
                  <a:extLst>
                    <a:ext uri="{9D8B030D-6E8A-4147-A177-3AD203B41FA5}">
                      <a16:colId xmlns:a16="http://schemas.microsoft.com/office/drawing/2014/main" val="2848110072"/>
                    </a:ext>
                  </a:extLst>
                </a:gridCol>
                <a:gridCol w="1015008">
                  <a:extLst>
                    <a:ext uri="{9D8B030D-6E8A-4147-A177-3AD203B41FA5}">
                      <a16:colId xmlns:a16="http://schemas.microsoft.com/office/drawing/2014/main" val="3935318561"/>
                    </a:ext>
                  </a:extLst>
                </a:gridCol>
                <a:gridCol w="1015008">
                  <a:extLst>
                    <a:ext uri="{9D8B030D-6E8A-4147-A177-3AD203B41FA5}">
                      <a16:colId xmlns:a16="http://schemas.microsoft.com/office/drawing/2014/main" val="1192318101"/>
                    </a:ext>
                  </a:extLst>
                </a:gridCol>
              </a:tblGrid>
              <a:tr h="370840">
                <a:tc>
                  <a:txBody>
                    <a:bodyPr/>
                    <a:lstStyle/>
                    <a:p>
                      <a:endParaRPr lang="en-GB" sz="1000" dirty="0">
                        <a:latin typeface="Arial" panose="020B0604020202020204" pitchFamily="34" charset="0"/>
                        <a:cs typeface="Arial" panose="020B0604020202020204" pitchFamily="34" charset="0"/>
                      </a:endParaRPr>
                    </a:p>
                  </a:txBody>
                  <a:tcPr>
                    <a:noFill/>
                  </a:tcPr>
                </a:tc>
                <a:tc>
                  <a:txBody>
                    <a:bodyPr/>
                    <a:lstStyle/>
                    <a:p>
                      <a:pPr algn="ctr"/>
                      <a:r>
                        <a:rPr lang="en-GB" sz="1000" dirty="0">
                          <a:latin typeface="Arial" panose="020B0604020202020204" pitchFamily="34" charset="0"/>
                          <a:cs typeface="Arial" panose="020B0604020202020204" pitchFamily="34" charset="0"/>
                        </a:rPr>
                        <a:t>Nivolumab</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(n=532)</a:t>
                      </a:r>
                    </a:p>
                  </a:txBody>
                  <a:tcPr/>
                </a:tc>
                <a:tc>
                  <a:txBody>
                    <a:bodyPr/>
                    <a:lstStyle/>
                    <a:p>
                      <a:pPr algn="ctr"/>
                      <a:r>
                        <a:rPr lang="en-GB" sz="1000" dirty="0">
                          <a:latin typeface="Arial" panose="020B0604020202020204" pitchFamily="34" charset="0"/>
                          <a:cs typeface="Arial" panose="020B0604020202020204" pitchFamily="34" charset="0"/>
                        </a:rPr>
                        <a:t>Placebo</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(n=262)</a:t>
                      </a:r>
                    </a:p>
                  </a:txBody>
                  <a:tcPr>
                    <a:solidFill>
                      <a:schemeClr val="accent6"/>
                    </a:solidFill>
                  </a:tcPr>
                </a:tc>
                <a:extLst>
                  <a:ext uri="{0D108BD9-81ED-4DB2-BD59-A6C34878D82A}">
                    <a16:rowId xmlns:a16="http://schemas.microsoft.com/office/drawing/2014/main" val="3599011846"/>
                  </a:ext>
                </a:extLst>
              </a:tr>
              <a:tr h="370840">
                <a:tc>
                  <a:txBody>
                    <a:bodyPr/>
                    <a:lstStyle/>
                    <a:p>
                      <a:r>
                        <a:rPr lang="en-GB" sz="1000" b="1" dirty="0">
                          <a:latin typeface="Arial" panose="020B0604020202020204" pitchFamily="34" charset="0"/>
                          <a:cs typeface="Arial" panose="020B0604020202020204" pitchFamily="34" charset="0"/>
                        </a:rPr>
                        <a:t>Median DFS, mo</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(95% CI)</a:t>
                      </a:r>
                    </a:p>
                  </a:txBody>
                  <a:tcPr/>
                </a:tc>
                <a:tc>
                  <a:txBody>
                    <a:bodyPr/>
                    <a:lstStyle/>
                    <a:p>
                      <a:pPr algn="ctr"/>
                      <a:r>
                        <a:rPr lang="en-GB" sz="1000" b="1" dirty="0">
                          <a:latin typeface="Arial" panose="020B0604020202020204" pitchFamily="34" charset="0"/>
                          <a:cs typeface="Arial" panose="020B0604020202020204" pitchFamily="34" charset="0"/>
                        </a:rPr>
                        <a:t>22.4</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(16.6-34.0)</a:t>
                      </a:r>
                    </a:p>
                  </a:txBody>
                  <a:tcPr/>
                </a:tc>
                <a:tc>
                  <a:txBody>
                    <a:bodyPr/>
                    <a:lstStyle/>
                    <a:p>
                      <a:pPr algn="ctr"/>
                      <a:r>
                        <a:rPr lang="en-GB" sz="1000" b="1" dirty="0">
                          <a:latin typeface="Arial" panose="020B0604020202020204" pitchFamily="34" charset="0"/>
                          <a:cs typeface="Arial" panose="020B0604020202020204" pitchFamily="34" charset="0"/>
                        </a:rPr>
                        <a:t>11.0</a:t>
                      </a:r>
                      <a:br>
                        <a:rPr lang="en-GB" sz="1000" dirty="0">
                          <a:latin typeface="Arial" panose="020B0604020202020204" pitchFamily="34" charset="0"/>
                          <a:cs typeface="Arial" panose="020B0604020202020204" pitchFamily="34" charset="0"/>
                        </a:rPr>
                      </a:br>
                      <a:r>
                        <a:rPr lang="en-GB" sz="1000" dirty="0">
                          <a:latin typeface="Arial" panose="020B0604020202020204" pitchFamily="34" charset="0"/>
                          <a:cs typeface="Arial" panose="020B0604020202020204" pitchFamily="34" charset="0"/>
                        </a:rPr>
                        <a:t>(8.3-14.3)</a:t>
                      </a:r>
                    </a:p>
                  </a:txBody>
                  <a:tcPr/>
                </a:tc>
                <a:extLst>
                  <a:ext uri="{0D108BD9-81ED-4DB2-BD59-A6C34878D82A}">
                    <a16:rowId xmlns:a16="http://schemas.microsoft.com/office/drawing/2014/main" val="1238177111"/>
                  </a:ext>
                </a:extLst>
              </a:tr>
              <a:tr h="370840">
                <a:tc>
                  <a:txBody>
                    <a:bodyPr/>
                    <a:lstStyle/>
                    <a:p>
                      <a:r>
                        <a:rPr lang="en-GB" sz="1000" b="1" dirty="0">
                          <a:latin typeface="Arial" panose="020B0604020202020204" pitchFamily="34" charset="0"/>
                          <a:cs typeface="Arial" panose="020B0604020202020204" pitchFamily="34" charset="0"/>
                        </a:rPr>
                        <a:t>HR (96.4% CI)</a:t>
                      </a:r>
                      <a:br>
                        <a:rPr lang="en-GB" sz="1000" b="1" dirty="0">
                          <a:latin typeface="Arial" panose="020B0604020202020204" pitchFamily="34" charset="0"/>
                          <a:cs typeface="Arial" panose="020B0604020202020204" pitchFamily="34" charset="0"/>
                        </a:rPr>
                      </a:br>
                      <a:r>
                        <a:rPr lang="en-GB" sz="1000" b="1" dirty="0">
                          <a:latin typeface="Arial" panose="020B0604020202020204" pitchFamily="34" charset="0"/>
                          <a:cs typeface="Arial" panose="020B0604020202020204" pitchFamily="34" charset="0"/>
                        </a:rPr>
                        <a:t>P value</a:t>
                      </a:r>
                    </a:p>
                  </a:txBody>
                  <a:tcPr/>
                </a:tc>
                <a:tc gridSpan="2">
                  <a:txBody>
                    <a:bodyPr/>
                    <a:lstStyle/>
                    <a:p>
                      <a:pPr algn="ctr"/>
                      <a:r>
                        <a:rPr lang="en-GB" sz="1000" b="1" dirty="0">
                          <a:latin typeface="Arial" panose="020B0604020202020204" pitchFamily="34" charset="0"/>
                          <a:cs typeface="Arial" panose="020B0604020202020204" pitchFamily="34" charset="0"/>
                        </a:rPr>
                        <a:t>0.69 (0.56-0.86)</a:t>
                      </a:r>
                      <a:br>
                        <a:rPr lang="en-GB" sz="1000" b="1" dirty="0">
                          <a:latin typeface="Arial" panose="020B0604020202020204" pitchFamily="34" charset="0"/>
                          <a:cs typeface="Arial" panose="020B0604020202020204" pitchFamily="34" charset="0"/>
                        </a:rPr>
                      </a:br>
                      <a:r>
                        <a:rPr lang="en-GB" sz="1000" b="1" dirty="0">
                          <a:latin typeface="Arial" panose="020B0604020202020204" pitchFamily="34" charset="0"/>
                          <a:cs typeface="Arial" panose="020B0604020202020204" pitchFamily="34" charset="0"/>
                        </a:rPr>
                        <a:t>0.0003</a:t>
                      </a:r>
                      <a:r>
                        <a:rPr lang="en-GB" sz="1000" b="1" baseline="30000" dirty="0">
                          <a:latin typeface="Arial" panose="020B0604020202020204" pitchFamily="34" charset="0"/>
                          <a:cs typeface="Arial" panose="020B0604020202020204" pitchFamily="34" charset="0"/>
                        </a:rPr>
                        <a:t>a</a:t>
                      </a:r>
                    </a:p>
                  </a:txBody>
                  <a:tcPr/>
                </a:tc>
                <a:tc hMerge="1">
                  <a:txBody>
                    <a:bodyPr/>
                    <a:lstStyle/>
                    <a:p>
                      <a:endParaRPr lang="en-GB" sz="10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790639295"/>
                  </a:ext>
                </a:extLst>
              </a:tr>
            </a:tbl>
          </a:graphicData>
        </a:graphic>
      </p:graphicFrame>
    </p:spTree>
    <p:extLst>
      <p:ext uri="{BB962C8B-B14F-4D97-AF65-F5344CB8AC3E}">
        <p14:creationId xmlns:p14="http://schemas.microsoft.com/office/powerpoint/2010/main" val="1735197237"/>
      </p:ext>
    </p:extLst>
  </p:cSld>
  <p:clrMapOvr>
    <a:masterClrMapping/>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US" dirty="0"/>
              <a:t>CheckMate-577 </a:t>
            </a:r>
          </a:p>
        </p:txBody>
      </p:sp>
      <p:graphicFrame>
        <p:nvGraphicFramePr>
          <p:cNvPr id="24" name="Content Placeholder 23">
            <a:extLst>
              <a:ext uri="{FF2B5EF4-FFF2-40B4-BE49-F238E27FC236}">
                <a16:creationId xmlns:a16="http://schemas.microsoft.com/office/drawing/2014/main" id="{14F9915D-17A5-3440-800C-724BD54FCBF9}"/>
              </a:ext>
            </a:extLst>
          </p:cNvPr>
          <p:cNvGraphicFramePr>
            <a:graphicFrameLocks noGrp="1"/>
          </p:cNvGraphicFramePr>
          <p:nvPr>
            <p:ph sz="quarter" idx="14"/>
            <p:extLst>
              <p:ext uri="{D42A27DB-BD31-4B8C-83A1-F6EECF244321}">
                <p14:modId xmlns:p14="http://schemas.microsoft.com/office/powerpoint/2010/main" val="1024121581"/>
              </p:ext>
            </p:extLst>
          </p:nvPr>
        </p:nvGraphicFramePr>
        <p:xfrm>
          <a:off x="620713" y="739205"/>
          <a:ext cx="10961689" cy="4954032"/>
        </p:xfrm>
        <a:graphic>
          <a:graphicData uri="http://schemas.openxmlformats.org/drawingml/2006/table">
            <a:tbl>
              <a:tblPr firstRow="1" bandRow="1">
                <a:tableStyleId>{5C22544A-7EE6-4342-B048-85BDC9FD1C3A}</a:tableStyleId>
              </a:tblPr>
              <a:tblGrid>
                <a:gridCol w="2810991">
                  <a:extLst>
                    <a:ext uri="{9D8B030D-6E8A-4147-A177-3AD203B41FA5}">
                      <a16:colId xmlns:a16="http://schemas.microsoft.com/office/drawing/2014/main" val="4286817191"/>
                    </a:ext>
                  </a:extLst>
                </a:gridCol>
                <a:gridCol w="2592288">
                  <a:extLst>
                    <a:ext uri="{9D8B030D-6E8A-4147-A177-3AD203B41FA5}">
                      <a16:colId xmlns:a16="http://schemas.microsoft.com/office/drawing/2014/main" val="826702537"/>
                    </a:ext>
                  </a:extLst>
                </a:gridCol>
                <a:gridCol w="1032263">
                  <a:extLst>
                    <a:ext uri="{9D8B030D-6E8A-4147-A177-3AD203B41FA5}">
                      <a16:colId xmlns:a16="http://schemas.microsoft.com/office/drawing/2014/main" val="3969758763"/>
                    </a:ext>
                  </a:extLst>
                </a:gridCol>
                <a:gridCol w="911953">
                  <a:extLst>
                    <a:ext uri="{9D8B030D-6E8A-4147-A177-3AD203B41FA5}">
                      <a16:colId xmlns:a16="http://schemas.microsoft.com/office/drawing/2014/main" val="4039313579"/>
                    </a:ext>
                  </a:extLst>
                </a:gridCol>
                <a:gridCol w="1080120">
                  <a:extLst>
                    <a:ext uri="{9D8B030D-6E8A-4147-A177-3AD203B41FA5}">
                      <a16:colId xmlns:a16="http://schemas.microsoft.com/office/drawing/2014/main" val="250294548"/>
                    </a:ext>
                  </a:extLst>
                </a:gridCol>
                <a:gridCol w="2534074">
                  <a:extLst>
                    <a:ext uri="{9D8B030D-6E8A-4147-A177-3AD203B41FA5}">
                      <a16:colId xmlns:a16="http://schemas.microsoft.com/office/drawing/2014/main" val="1454049423"/>
                    </a:ext>
                  </a:extLst>
                </a:gridCol>
              </a:tblGrid>
              <a:tr h="155885">
                <a:tc rowSpan="2">
                  <a:txBody>
                    <a:bodyPr/>
                    <a:lstStyle/>
                    <a:p>
                      <a:r>
                        <a:rPr lang="en-GB" sz="1200" dirty="0">
                          <a:solidFill>
                            <a:schemeClr val="tx1"/>
                          </a:solidFill>
                          <a:latin typeface="Arial" panose="020B0604020202020204" pitchFamily="34" charset="0"/>
                          <a:cs typeface="Arial" panose="020B0604020202020204" pitchFamily="34" charset="0"/>
                        </a:rPr>
                        <a:t>Category</a:t>
                      </a:r>
                    </a:p>
                  </a:txBody>
                  <a:tcPr anchor="ctr">
                    <a:lnB w="12700" cap="flat" cmpd="sng" algn="ctr">
                      <a:solidFill>
                        <a:schemeClr val="tx1"/>
                      </a:solidFill>
                      <a:prstDash val="solid"/>
                      <a:round/>
                      <a:headEnd type="none" w="med" len="med"/>
                      <a:tailEnd type="none" w="med" len="med"/>
                    </a:lnB>
                    <a:noFill/>
                  </a:tcPr>
                </a:tc>
                <a:tc rowSpan="2">
                  <a:txBody>
                    <a:bodyPr/>
                    <a:lstStyle/>
                    <a:p>
                      <a:r>
                        <a:rPr lang="en-GB" sz="1200" dirty="0">
                          <a:solidFill>
                            <a:schemeClr val="tx1"/>
                          </a:solidFill>
                          <a:latin typeface="Arial" panose="020B0604020202020204" pitchFamily="34" charset="0"/>
                          <a:cs typeface="Arial" panose="020B0604020202020204" pitchFamily="34" charset="0"/>
                        </a:rPr>
                        <a:t>Subgroup</a:t>
                      </a:r>
                    </a:p>
                  </a:txBody>
                  <a:tcPr anchor="ctr">
                    <a:lnB w="12700" cap="flat" cmpd="sng" algn="ctr">
                      <a:solidFill>
                        <a:schemeClr val="tx1"/>
                      </a:solidFill>
                      <a:prstDash val="solid"/>
                      <a:round/>
                      <a:headEnd type="none" w="med" len="med"/>
                      <a:tailEnd type="none" w="med" len="med"/>
                    </a:lnB>
                    <a:noFill/>
                  </a:tcPr>
                </a:tc>
                <a:tc gridSpan="2">
                  <a:txBody>
                    <a:bodyPr/>
                    <a:lstStyle/>
                    <a:p>
                      <a:pPr algn="ctr"/>
                      <a:r>
                        <a:rPr lang="en-GB" sz="1200" dirty="0">
                          <a:solidFill>
                            <a:schemeClr val="tx1"/>
                          </a:solidFill>
                          <a:latin typeface="Arial" panose="020B0604020202020204" pitchFamily="34" charset="0"/>
                          <a:cs typeface="Arial" panose="020B0604020202020204" pitchFamily="34" charset="0"/>
                        </a:rPr>
                        <a:t>Median DFS, mo</a:t>
                      </a:r>
                    </a:p>
                  </a:txBody>
                  <a:tcP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hMerge="1">
                  <a:txBody>
                    <a:bodyPr/>
                    <a:lstStyle/>
                    <a:p>
                      <a:pPr algn="ctr"/>
                      <a:endParaRPr lang="en-GB" sz="1200" dirty="0">
                        <a:latin typeface="Arial" panose="020B0604020202020204" pitchFamily="34" charset="0"/>
                        <a:cs typeface="Arial" panose="020B0604020202020204" pitchFamily="34" charset="0"/>
                      </a:endParaRPr>
                    </a:p>
                  </a:txBody>
                  <a:tcPr>
                    <a:lnB w="12700" cap="flat" cmpd="sng" algn="ctr">
                      <a:solidFill>
                        <a:schemeClr val="bg1"/>
                      </a:solidFill>
                      <a:prstDash val="solid"/>
                      <a:round/>
                      <a:headEnd type="none" w="med" len="med"/>
                      <a:tailEnd type="none" w="med" len="med"/>
                    </a:lnB>
                  </a:tcPr>
                </a:tc>
                <a:tc rowSpan="2">
                  <a:txBody>
                    <a:bodyPr/>
                    <a:lstStyle/>
                    <a:p>
                      <a:pPr algn="ctr"/>
                      <a:r>
                        <a:rPr lang="en-GB" sz="1200" dirty="0">
                          <a:solidFill>
                            <a:schemeClr val="tx1"/>
                          </a:solidFill>
                          <a:latin typeface="Arial" panose="020B0604020202020204" pitchFamily="34" charset="0"/>
                          <a:cs typeface="Arial" panose="020B0604020202020204" pitchFamily="34" charset="0"/>
                        </a:rPr>
                        <a:t>Unstratified</a:t>
                      </a:r>
                      <a:br>
                        <a:rPr lang="en-GB" sz="1200" dirty="0">
                          <a:solidFill>
                            <a:schemeClr val="tx1"/>
                          </a:solidFill>
                          <a:latin typeface="Arial" panose="020B0604020202020204" pitchFamily="34" charset="0"/>
                          <a:cs typeface="Arial" panose="020B0604020202020204" pitchFamily="34" charset="0"/>
                        </a:rPr>
                      </a:br>
                      <a:r>
                        <a:rPr lang="en-GB" sz="1200" dirty="0">
                          <a:solidFill>
                            <a:schemeClr val="tx1"/>
                          </a:solidFill>
                          <a:latin typeface="Arial" panose="020B0604020202020204" pitchFamily="34" charset="0"/>
                          <a:cs typeface="Arial" panose="020B0604020202020204" pitchFamily="34" charset="0"/>
                        </a:rPr>
                        <a:t>HR</a:t>
                      </a:r>
                    </a:p>
                  </a:txBody>
                  <a:tcPr anchor="ctr">
                    <a:lnL w="12700" cap="flat" cmpd="sng" algn="ctr">
                      <a:solidFill>
                        <a:schemeClr val="bg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tc rowSpan="2">
                  <a:txBody>
                    <a:bodyPr/>
                    <a:lstStyle/>
                    <a:p>
                      <a:pPr algn="ctr"/>
                      <a:r>
                        <a:rPr lang="en-GB" sz="1200" dirty="0">
                          <a:solidFill>
                            <a:schemeClr val="tx1"/>
                          </a:solidFill>
                          <a:latin typeface="Arial" panose="020B0604020202020204" pitchFamily="34" charset="0"/>
                          <a:cs typeface="Arial" panose="020B0604020202020204" pitchFamily="34" charset="0"/>
                        </a:rPr>
                        <a:t>Unstratified </a:t>
                      </a:r>
                      <a:br>
                        <a:rPr lang="en-GB" sz="1200" dirty="0">
                          <a:solidFill>
                            <a:schemeClr val="tx1"/>
                          </a:solidFill>
                          <a:latin typeface="Arial" panose="020B0604020202020204" pitchFamily="34" charset="0"/>
                          <a:cs typeface="Arial" panose="020B0604020202020204" pitchFamily="34" charset="0"/>
                        </a:rPr>
                      </a:br>
                      <a:r>
                        <a:rPr lang="en-GB" sz="1200" dirty="0">
                          <a:solidFill>
                            <a:schemeClr val="tx1"/>
                          </a:solidFill>
                          <a:latin typeface="Arial" panose="020B0604020202020204" pitchFamily="34" charset="0"/>
                          <a:cs typeface="Arial" panose="020B0604020202020204" pitchFamily="34" charset="0"/>
                        </a:rPr>
                        <a:t>HR (95% CI)</a:t>
                      </a:r>
                    </a:p>
                  </a:txBody>
                  <a:tcPr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73494780"/>
                  </a:ext>
                </a:extLst>
              </a:tr>
              <a:tr h="0">
                <a:tc vMerge="1">
                  <a:txBody>
                    <a:bodyPr/>
                    <a:lstStyle/>
                    <a:p>
                      <a:endParaRPr lang="en-GB" sz="1200" dirty="0">
                        <a:solidFill>
                          <a:schemeClr val="bg1"/>
                        </a:solidFill>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GB" sz="1200" dirty="0">
                        <a:solidFill>
                          <a:schemeClr val="bg1"/>
                        </a:solidFill>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200" b="1" dirty="0">
                          <a:solidFill>
                            <a:schemeClr val="tx1"/>
                          </a:solidFill>
                          <a:latin typeface="Arial" panose="020B0604020202020204" pitchFamily="34" charset="0"/>
                          <a:cs typeface="Arial" panose="020B0604020202020204" pitchFamily="34" charset="0"/>
                        </a:rPr>
                        <a:t>Nivolumab</a:t>
                      </a:r>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200" b="1" dirty="0">
                          <a:solidFill>
                            <a:schemeClr val="tx1"/>
                          </a:solidFill>
                          <a:latin typeface="Arial" panose="020B0604020202020204" pitchFamily="34" charset="0"/>
                          <a:cs typeface="Arial" panose="020B0604020202020204" pitchFamily="34" charset="0"/>
                        </a:rPr>
                        <a:t>Placebo</a:t>
                      </a:r>
                    </a:p>
                  </a:txBody>
                  <a:tcP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lang="en-GB" sz="1200" dirty="0">
                        <a:solidFill>
                          <a:schemeClr val="bg1"/>
                        </a:solidFill>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GB" sz="1200" dirty="0">
                        <a:solidFill>
                          <a:schemeClr val="bg1"/>
                        </a:solidFill>
                        <a:latin typeface="Arial" panose="020B0604020202020204" pitchFamily="34" charset="0"/>
                        <a:cs typeface="Arial" panose="020B0604020202020204" pitchFamily="34" charset="0"/>
                      </a:endParaRP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987244952"/>
                  </a:ext>
                </a:extLst>
              </a:tr>
              <a:tr h="0">
                <a:tc>
                  <a:txBody>
                    <a:bodyPr/>
                    <a:lstStyle/>
                    <a:p>
                      <a:pPr>
                        <a:lnSpc>
                          <a:spcPct val="95000"/>
                        </a:lnSpc>
                      </a:pPr>
                      <a:r>
                        <a:rPr lang="en-GB" sz="1200" b="1" dirty="0">
                          <a:latin typeface="Arial" panose="020B0604020202020204" pitchFamily="34" charset="0"/>
                          <a:cs typeface="Arial" panose="020B0604020202020204" pitchFamily="34" charset="0"/>
                        </a:rPr>
                        <a:t>Overall</a:t>
                      </a:r>
                    </a:p>
                  </a:txBody>
                  <a:tcPr marT="32400" marB="32400">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N=794</a:t>
                      </a:r>
                    </a:p>
                  </a:txBody>
                  <a:tcPr marT="32400" marB="32400">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22.4</a:t>
                      </a:r>
                    </a:p>
                  </a:txBody>
                  <a:tcPr marT="32400" marB="32400">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11.0</a:t>
                      </a:r>
                    </a:p>
                  </a:txBody>
                  <a:tcPr marT="32400" marB="32400">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0.70</a:t>
                      </a:r>
                    </a:p>
                  </a:txBody>
                  <a:tcPr marT="32400" marB="32400">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68911099"/>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Tumour location at trial entry</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Esophagus (n=462)</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Gastroesophageal junction (n=332)</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24.0</a:t>
                      </a:r>
                      <a:br>
                        <a:rPr lang="en-GB" sz="1200" dirty="0">
                          <a:latin typeface="Arial" panose="020B0604020202020204" pitchFamily="34" charset="0"/>
                          <a:cs typeface="Arial" panose="020B0604020202020204" pitchFamily="34" charset="0"/>
                        </a:rPr>
                      </a:br>
                      <a:r>
                        <a:rPr lang="en-GB" sz="1200" dirty="0">
                          <a:latin typeface="Arial" panose="020B0604020202020204" pitchFamily="34" charset="0"/>
                          <a:cs typeface="Arial" panose="020B0604020202020204" pitchFamily="34" charset="0"/>
                        </a:rPr>
                        <a:t>22.4</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8.3</a:t>
                      </a:r>
                    </a:p>
                    <a:p>
                      <a:pPr algn="ctr">
                        <a:lnSpc>
                          <a:spcPct val="95000"/>
                        </a:lnSpc>
                      </a:pPr>
                      <a:r>
                        <a:rPr lang="en-GB" sz="1200" dirty="0">
                          <a:latin typeface="Arial" panose="020B0604020202020204" pitchFamily="34" charset="0"/>
                          <a:cs typeface="Arial" panose="020B0604020202020204" pitchFamily="34" charset="0"/>
                        </a:rPr>
                        <a:t>20.6</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0.61</a:t>
                      </a:r>
                    </a:p>
                    <a:p>
                      <a:pPr algn="ctr">
                        <a:lnSpc>
                          <a:spcPct val="95000"/>
                        </a:lnSpc>
                      </a:pPr>
                      <a:r>
                        <a:rPr lang="en-GB" sz="1200" dirty="0">
                          <a:latin typeface="Arial" panose="020B0604020202020204" pitchFamily="34" charset="0"/>
                          <a:cs typeface="Arial" panose="020B0604020202020204" pitchFamily="34" charset="0"/>
                        </a:rPr>
                        <a:t>0.87</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1830090395"/>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Histologic type</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Adenocarcinoma (n=563)</a:t>
                      </a:r>
                    </a:p>
                    <a:p>
                      <a:pPr>
                        <a:lnSpc>
                          <a:spcPct val="95000"/>
                        </a:lnSpc>
                      </a:pPr>
                      <a:r>
                        <a:rPr lang="en-GB" sz="1200" dirty="0">
                          <a:latin typeface="Arial" panose="020B0604020202020204" pitchFamily="34" charset="0"/>
                          <a:cs typeface="Arial" panose="020B0604020202020204" pitchFamily="34" charset="0"/>
                        </a:rPr>
                        <a:t>Squamous cell carcinoma (n=230)</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19.4</a:t>
                      </a:r>
                    </a:p>
                    <a:p>
                      <a:pPr algn="ctr">
                        <a:lnSpc>
                          <a:spcPct val="95000"/>
                        </a:lnSpc>
                      </a:pPr>
                      <a:r>
                        <a:rPr lang="en-GB" sz="1200" dirty="0">
                          <a:latin typeface="Arial" panose="020B0604020202020204" pitchFamily="34" charset="0"/>
                          <a:cs typeface="Arial" panose="020B0604020202020204" pitchFamily="34" charset="0"/>
                        </a:rPr>
                        <a:t>29.7</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11.1</a:t>
                      </a:r>
                    </a:p>
                    <a:p>
                      <a:pPr algn="ctr">
                        <a:lnSpc>
                          <a:spcPct val="95000"/>
                        </a:lnSpc>
                      </a:pPr>
                      <a:r>
                        <a:rPr lang="en-GB" sz="1200" dirty="0">
                          <a:latin typeface="Arial" panose="020B0604020202020204" pitchFamily="34" charset="0"/>
                          <a:cs typeface="Arial" panose="020B0604020202020204" pitchFamily="34" charset="0"/>
                        </a:rPr>
                        <a:t>11.0</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0.75</a:t>
                      </a:r>
                    </a:p>
                    <a:p>
                      <a:pPr algn="ctr">
                        <a:lnSpc>
                          <a:spcPct val="95000"/>
                        </a:lnSpc>
                      </a:pPr>
                      <a:r>
                        <a:rPr lang="en-GB" sz="1200" dirty="0">
                          <a:latin typeface="Arial" panose="020B0604020202020204" pitchFamily="34" charset="0"/>
                          <a:cs typeface="Arial" panose="020B0604020202020204" pitchFamily="34" charset="0"/>
                        </a:rPr>
                        <a:t>0.61</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3301849057"/>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Tumour cell PD-L1 expression</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≥1% (n=129)</a:t>
                      </a:r>
                    </a:p>
                    <a:p>
                      <a:pPr>
                        <a:lnSpc>
                          <a:spcPct val="95000"/>
                        </a:lnSpc>
                      </a:pPr>
                      <a:r>
                        <a:rPr lang="en-GB" sz="1200" dirty="0">
                          <a:latin typeface="Arial" panose="020B0604020202020204" pitchFamily="34" charset="0"/>
                          <a:cs typeface="Arial" panose="020B0604020202020204" pitchFamily="34" charset="0"/>
                        </a:rPr>
                        <a:t>&lt;1% (n=570)</a:t>
                      </a:r>
                    </a:p>
                    <a:p>
                      <a:pPr>
                        <a:lnSpc>
                          <a:spcPct val="95000"/>
                        </a:lnSpc>
                      </a:pPr>
                      <a:r>
                        <a:rPr lang="en-GB" sz="1200" dirty="0">
                          <a:latin typeface="Arial" panose="020B0604020202020204" pitchFamily="34" charset="0"/>
                          <a:cs typeface="Arial" panose="020B0604020202020204" pitchFamily="34" charset="0"/>
                        </a:rPr>
                        <a:t>Missing/nonevaluable (n=95)</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19.7</a:t>
                      </a:r>
                    </a:p>
                    <a:p>
                      <a:pPr algn="ctr">
                        <a:lnSpc>
                          <a:spcPct val="95000"/>
                        </a:lnSpc>
                      </a:pPr>
                      <a:r>
                        <a:rPr lang="en-GB" sz="1200" dirty="0">
                          <a:latin typeface="Arial" panose="020B0604020202020204" pitchFamily="34" charset="0"/>
                          <a:cs typeface="Arial" panose="020B0604020202020204" pitchFamily="34" charset="0"/>
                        </a:rPr>
                        <a:t>21.3</a:t>
                      </a:r>
                    </a:p>
                    <a:p>
                      <a:pPr algn="ctr">
                        <a:lnSpc>
                          <a:spcPct val="95000"/>
                        </a:lnSpc>
                      </a:pPr>
                      <a:r>
                        <a:rPr lang="en-GB" sz="1200" dirty="0">
                          <a:latin typeface="Arial" panose="020B0604020202020204" pitchFamily="34" charset="0"/>
                          <a:cs typeface="Arial" panose="020B0604020202020204" pitchFamily="34" charset="0"/>
                        </a:rPr>
                        <a:t>Not reached</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14.1</a:t>
                      </a:r>
                    </a:p>
                    <a:p>
                      <a:pPr algn="ctr">
                        <a:lnSpc>
                          <a:spcPct val="95000"/>
                        </a:lnSpc>
                      </a:pPr>
                      <a:r>
                        <a:rPr lang="en-GB" sz="1200" dirty="0">
                          <a:latin typeface="Arial" panose="020B0604020202020204" pitchFamily="34" charset="0"/>
                          <a:cs typeface="Arial" panose="020B0604020202020204" pitchFamily="34" charset="0"/>
                        </a:rPr>
                        <a:t>11.1</a:t>
                      </a:r>
                    </a:p>
                    <a:p>
                      <a:pPr algn="ctr">
                        <a:lnSpc>
                          <a:spcPct val="95000"/>
                        </a:lnSpc>
                      </a:pPr>
                      <a:r>
                        <a:rPr lang="en-GB" sz="1200" dirty="0">
                          <a:latin typeface="Arial" panose="020B0604020202020204" pitchFamily="34" charset="0"/>
                          <a:cs typeface="Arial" panose="020B0604020202020204" pitchFamily="34" charset="0"/>
                        </a:rPr>
                        <a:t>9.5</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0.75</a:t>
                      </a:r>
                    </a:p>
                    <a:p>
                      <a:pPr algn="ctr">
                        <a:lnSpc>
                          <a:spcPct val="95000"/>
                        </a:lnSpc>
                      </a:pPr>
                      <a:r>
                        <a:rPr lang="en-GB" sz="1200" dirty="0">
                          <a:latin typeface="Arial" panose="020B0604020202020204" pitchFamily="34" charset="0"/>
                          <a:cs typeface="Arial" panose="020B0604020202020204" pitchFamily="34" charset="0"/>
                        </a:rPr>
                        <a:t>0.73</a:t>
                      </a:r>
                    </a:p>
                    <a:p>
                      <a:pPr algn="ctr">
                        <a:lnSpc>
                          <a:spcPct val="95000"/>
                        </a:lnSpc>
                      </a:pPr>
                      <a:r>
                        <a:rPr lang="en-GB" sz="1200" dirty="0">
                          <a:latin typeface="Arial" panose="020B0604020202020204" pitchFamily="34" charset="0"/>
                          <a:cs typeface="Arial" panose="020B0604020202020204" pitchFamily="34" charset="0"/>
                        </a:rPr>
                        <a:t>0.54</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166199790"/>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PD-L1 CPS expression</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≥5 (n=371)</a:t>
                      </a:r>
                    </a:p>
                    <a:p>
                      <a:pPr>
                        <a:lnSpc>
                          <a:spcPct val="95000"/>
                        </a:lnSpc>
                      </a:pPr>
                      <a:r>
                        <a:rPr lang="en-GB" sz="1200" dirty="0">
                          <a:latin typeface="Arial" panose="020B0604020202020204" pitchFamily="34" charset="0"/>
                          <a:cs typeface="Arial" panose="020B0604020202020204" pitchFamily="34" charset="0"/>
                        </a:rPr>
                        <a:t>&lt;5 (n=295)</a:t>
                      </a:r>
                    </a:p>
                    <a:p>
                      <a:pPr>
                        <a:lnSpc>
                          <a:spcPct val="95000"/>
                        </a:lnSpc>
                      </a:pPr>
                      <a:r>
                        <a:rPr lang="en-GB" sz="1200" dirty="0">
                          <a:latin typeface="Arial" panose="020B0604020202020204" pitchFamily="34" charset="0"/>
                          <a:cs typeface="Arial" panose="020B0604020202020204" pitchFamily="34" charset="0"/>
                        </a:rPr>
                        <a:t>Missing/nonevaluable (n=128)</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29.4</a:t>
                      </a:r>
                    </a:p>
                    <a:p>
                      <a:pPr algn="ctr">
                        <a:lnSpc>
                          <a:spcPct val="95000"/>
                        </a:lnSpc>
                      </a:pPr>
                      <a:r>
                        <a:rPr lang="en-GB" sz="1200" dirty="0">
                          <a:latin typeface="Arial" panose="020B0604020202020204" pitchFamily="34" charset="0"/>
                          <a:cs typeface="Arial" panose="020B0604020202020204" pitchFamily="34" charset="0"/>
                        </a:rPr>
                        <a:t>16.3</a:t>
                      </a:r>
                    </a:p>
                    <a:p>
                      <a:pPr algn="ctr">
                        <a:lnSpc>
                          <a:spcPct val="95000"/>
                        </a:lnSpc>
                      </a:pPr>
                      <a:r>
                        <a:rPr lang="en-GB" sz="1200" dirty="0">
                          <a:latin typeface="Arial" panose="020B0604020202020204" pitchFamily="34" charset="0"/>
                          <a:cs typeface="Arial" panose="020B0604020202020204" pitchFamily="34" charset="0"/>
                        </a:rPr>
                        <a:t>Not reached</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10.2</a:t>
                      </a:r>
                    </a:p>
                    <a:p>
                      <a:pPr algn="ctr">
                        <a:lnSpc>
                          <a:spcPct val="95000"/>
                        </a:lnSpc>
                      </a:pPr>
                      <a:r>
                        <a:rPr lang="en-GB" sz="1200" dirty="0">
                          <a:latin typeface="Arial" panose="020B0604020202020204" pitchFamily="34" charset="0"/>
                          <a:cs typeface="Arial" panose="020B0604020202020204" pitchFamily="34" charset="0"/>
                        </a:rPr>
                        <a:t>11.1</a:t>
                      </a:r>
                    </a:p>
                    <a:p>
                      <a:pPr algn="ctr">
                        <a:lnSpc>
                          <a:spcPct val="95000"/>
                        </a:lnSpc>
                      </a:pPr>
                      <a:r>
                        <a:rPr lang="en-GB" sz="1200" dirty="0">
                          <a:latin typeface="Arial" panose="020B0604020202020204" pitchFamily="34" charset="0"/>
                          <a:cs typeface="Arial" panose="020B0604020202020204" pitchFamily="34" charset="0"/>
                        </a:rPr>
                        <a:t>10.8</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0.62</a:t>
                      </a:r>
                    </a:p>
                    <a:p>
                      <a:pPr algn="ctr">
                        <a:lnSpc>
                          <a:spcPct val="95000"/>
                        </a:lnSpc>
                      </a:pPr>
                      <a:r>
                        <a:rPr lang="en-GB" sz="1200" dirty="0">
                          <a:latin typeface="Arial" panose="020B0604020202020204" pitchFamily="34" charset="0"/>
                          <a:cs typeface="Arial" panose="020B0604020202020204" pitchFamily="34" charset="0"/>
                        </a:rPr>
                        <a:t>0.89</a:t>
                      </a:r>
                    </a:p>
                    <a:p>
                      <a:pPr algn="ctr">
                        <a:lnSpc>
                          <a:spcPct val="95000"/>
                        </a:lnSpc>
                      </a:pPr>
                      <a:r>
                        <a:rPr lang="en-GB" sz="1200" dirty="0">
                          <a:latin typeface="Arial" panose="020B0604020202020204" pitchFamily="34" charset="0"/>
                          <a:cs typeface="Arial" panose="020B0604020202020204" pitchFamily="34" charset="0"/>
                        </a:rPr>
                        <a:t>0.61</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1593143784"/>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Pathologic lymph node status</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ypN0 (n=336)</a:t>
                      </a:r>
                    </a:p>
                    <a:p>
                      <a:pPr>
                        <a:lnSpc>
                          <a:spcPct val="95000"/>
                        </a:lnSpc>
                      </a:pPr>
                      <a:r>
                        <a:rPr lang="en-GB" sz="1200" dirty="0">
                          <a:latin typeface="Arial" panose="020B0604020202020204" pitchFamily="34" charset="0"/>
                          <a:cs typeface="Arial" panose="020B0604020202020204" pitchFamily="34" charset="0"/>
                        </a:rPr>
                        <a:t>≥ ypN1 (n=457)</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Not reached</a:t>
                      </a:r>
                    </a:p>
                    <a:p>
                      <a:pPr algn="ctr">
                        <a:lnSpc>
                          <a:spcPct val="95000"/>
                        </a:lnSpc>
                      </a:pPr>
                      <a:r>
                        <a:rPr lang="en-GB" sz="1200" dirty="0">
                          <a:latin typeface="Arial" panose="020B0604020202020204" pitchFamily="34" charset="0"/>
                          <a:cs typeface="Arial" panose="020B0604020202020204" pitchFamily="34" charset="0"/>
                        </a:rPr>
                        <a:t>14.8</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27.0</a:t>
                      </a:r>
                    </a:p>
                    <a:p>
                      <a:pPr algn="ctr">
                        <a:lnSpc>
                          <a:spcPct val="95000"/>
                        </a:lnSpc>
                      </a:pPr>
                      <a:r>
                        <a:rPr lang="en-GB" sz="1200" dirty="0">
                          <a:latin typeface="Arial" panose="020B0604020202020204" pitchFamily="34" charset="0"/>
                          <a:cs typeface="Arial" panose="020B0604020202020204" pitchFamily="34" charset="0"/>
                        </a:rPr>
                        <a:t>7.6</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0.74</a:t>
                      </a:r>
                    </a:p>
                    <a:p>
                      <a:pPr algn="ctr">
                        <a:lnSpc>
                          <a:spcPct val="95000"/>
                        </a:lnSpc>
                      </a:pPr>
                      <a:r>
                        <a:rPr lang="en-GB" sz="1200" dirty="0">
                          <a:latin typeface="Arial" panose="020B0604020202020204" pitchFamily="34" charset="0"/>
                          <a:cs typeface="Arial" panose="020B0604020202020204" pitchFamily="34" charset="0"/>
                        </a:rPr>
                        <a:t>0.67</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3328057944"/>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Pathological tumour status</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ypT0 (n=47)</a:t>
                      </a:r>
                    </a:p>
                    <a:p>
                      <a:pPr>
                        <a:lnSpc>
                          <a:spcPct val="95000"/>
                        </a:lnSpc>
                      </a:pPr>
                      <a:r>
                        <a:rPr lang="en-GB" sz="1200" dirty="0">
                          <a:latin typeface="Arial" panose="020B0604020202020204" pitchFamily="34" charset="0"/>
                          <a:cs typeface="Arial" panose="020B0604020202020204" pitchFamily="34" charset="0"/>
                        </a:rPr>
                        <a:t>ypT1 or ypT2 (n=308)</a:t>
                      </a:r>
                    </a:p>
                    <a:p>
                      <a:pPr>
                        <a:lnSpc>
                          <a:spcPct val="95000"/>
                        </a:lnSpc>
                      </a:pPr>
                      <a:r>
                        <a:rPr lang="en-GB" sz="1200" dirty="0">
                          <a:latin typeface="Arial" panose="020B0604020202020204" pitchFamily="34" charset="0"/>
                          <a:cs typeface="Arial" panose="020B0604020202020204" pitchFamily="34" charset="0"/>
                        </a:rPr>
                        <a:t>ypT3 or ypT4 (n=436)</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34.0</a:t>
                      </a:r>
                    </a:p>
                    <a:p>
                      <a:pPr algn="ctr">
                        <a:lnSpc>
                          <a:spcPct val="95000"/>
                        </a:lnSpc>
                      </a:pPr>
                      <a:r>
                        <a:rPr lang="en-GB" sz="1200" dirty="0">
                          <a:latin typeface="Arial" panose="020B0604020202020204" pitchFamily="34" charset="0"/>
                          <a:cs typeface="Arial" panose="020B0604020202020204" pitchFamily="34" charset="0"/>
                        </a:rPr>
                        <a:t>28.3</a:t>
                      </a:r>
                    </a:p>
                    <a:p>
                      <a:pPr algn="ctr">
                        <a:lnSpc>
                          <a:spcPct val="95000"/>
                        </a:lnSpc>
                      </a:pPr>
                      <a:r>
                        <a:rPr lang="en-GB" sz="1200" dirty="0">
                          <a:latin typeface="Arial" panose="020B0604020202020204" pitchFamily="34" charset="0"/>
                          <a:cs typeface="Arial" panose="020B0604020202020204" pitchFamily="34" charset="0"/>
                        </a:rPr>
                        <a:t>18.9</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5.2</a:t>
                      </a:r>
                    </a:p>
                    <a:p>
                      <a:pPr algn="ctr">
                        <a:lnSpc>
                          <a:spcPct val="95000"/>
                        </a:lnSpc>
                      </a:pPr>
                      <a:r>
                        <a:rPr lang="en-GB" sz="1200" dirty="0">
                          <a:latin typeface="Arial" panose="020B0604020202020204" pitchFamily="34" charset="0"/>
                          <a:cs typeface="Arial" panose="020B0604020202020204" pitchFamily="34" charset="0"/>
                        </a:rPr>
                        <a:t>9.3</a:t>
                      </a:r>
                    </a:p>
                    <a:p>
                      <a:pPr algn="ctr">
                        <a:lnSpc>
                          <a:spcPct val="95000"/>
                        </a:lnSpc>
                      </a:pPr>
                      <a:r>
                        <a:rPr lang="en-GB" sz="1200" dirty="0">
                          <a:latin typeface="Arial" panose="020B0604020202020204" pitchFamily="34" charset="0"/>
                          <a:cs typeface="Arial" panose="020B0604020202020204" pitchFamily="34" charset="0"/>
                        </a:rPr>
                        <a:t>14.1</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0.35</a:t>
                      </a:r>
                    </a:p>
                    <a:p>
                      <a:pPr algn="ctr">
                        <a:lnSpc>
                          <a:spcPct val="95000"/>
                        </a:lnSpc>
                      </a:pPr>
                      <a:r>
                        <a:rPr lang="en-GB" sz="1200" dirty="0">
                          <a:latin typeface="Arial" panose="020B0604020202020204" pitchFamily="34" charset="0"/>
                          <a:cs typeface="Arial" panose="020B0604020202020204" pitchFamily="34" charset="0"/>
                        </a:rPr>
                        <a:t>0.60</a:t>
                      </a:r>
                    </a:p>
                    <a:p>
                      <a:pPr algn="ctr">
                        <a:lnSpc>
                          <a:spcPct val="95000"/>
                        </a:lnSpc>
                      </a:pPr>
                      <a:r>
                        <a:rPr lang="en-GB" sz="1200" dirty="0">
                          <a:latin typeface="Arial" panose="020B0604020202020204" pitchFamily="34" charset="0"/>
                          <a:cs typeface="Arial" panose="020B0604020202020204" pitchFamily="34" charset="0"/>
                        </a:rPr>
                        <a:t>0.84</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1868084599"/>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Time from complete resection to randomisation</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&lt;10 weeks (n=256)</a:t>
                      </a:r>
                    </a:p>
                    <a:p>
                      <a:pPr>
                        <a:lnSpc>
                          <a:spcPct val="95000"/>
                        </a:lnSpc>
                      </a:pPr>
                      <a:r>
                        <a:rPr lang="en-GB" sz="1200" dirty="0">
                          <a:latin typeface="Arial" panose="020B0604020202020204" pitchFamily="34" charset="0"/>
                          <a:cs typeface="Arial" panose="020B0604020202020204" pitchFamily="34" charset="0"/>
                        </a:rPr>
                        <a:t>≥10 weeks (n=538)</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24.0</a:t>
                      </a:r>
                    </a:p>
                    <a:p>
                      <a:pPr algn="ctr">
                        <a:lnSpc>
                          <a:spcPct val="95000"/>
                        </a:lnSpc>
                      </a:pPr>
                      <a:r>
                        <a:rPr lang="en-GB" sz="1200" dirty="0">
                          <a:latin typeface="Arial" panose="020B0604020202020204" pitchFamily="34" charset="0"/>
                          <a:cs typeface="Arial" panose="020B0604020202020204" pitchFamily="34" charset="0"/>
                        </a:rPr>
                        <a:t>21.4</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14.1</a:t>
                      </a:r>
                    </a:p>
                    <a:p>
                      <a:pPr algn="ctr">
                        <a:lnSpc>
                          <a:spcPct val="95000"/>
                        </a:lnSpc>
                      </a:pPr>
                      <a:r>
                        <a:rPr lang="en-GB" sz="1200" dirty="0">
                          <a:latin typeface="Arial" panose="020B0604020202020204" pitchFamily="34" charset="0"/>
                          <a:cs typeface="Arial" panose="020B0604020202020204" pitchFamily="34" charset="0"/>
                        </a:rPr>
                        <a:t>10.8</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0.84</a:t>
                      </a:r>
                    </a:p>
                    <a:p>
                      <a:pPr algn="ctr">
                        <a:lnSpc>
                          <a:spcPct val="95000"/>
                        </a:lnSpc>
                      </a:pPr>
                      <a:r>
                        <a:rPr lang="en-GB" sz="1200" dirty="0">
                          <a:latin typeface="Arial" panose="020B0604020202020204" pitchFamily="34" charset="0"/>
                          <a:cs typeface="Arial" panose="020B0604020202020204" pitchFamily="34" charset="0"/>
                        </a:rPr>
                        <a:t>0.66</a:t>
                      </a:r>
                    </a:p>
                  </a:txBody>
                  <a:tcPr marT="32400" marB="32400">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noFill/>
                  </a:tcPr>
                </a:tc>
                <a:extLst>
                  <a:ext uri="{0D108BD9-81ED-4DB2-BD59-A6C34878D82A}">
                    <a16:rowId xmlns:a16="http://schemas.microsoft.com/office/drawing/2014/main" val="2055539959"/>
                  </a:ext>
                </a:extLst>
              </a:tr>
              <a:tr h="155885">
                <a:tc>
                  <a:txBody>
                    <a:bodyPr/>
                    <a:lstStyle/>
                    <a:p>
                      <a:pPr>
                        <a:lnSpc>
                          <a:spcPct val="95000"/>
                        </a:lnSpc>
                      </a:pPr>
                      <a:r>
                        <a:rPr lang="en-GB" sz="1200" b="1" dirty="0">
                          <a:latin typeface="Arial" panose="020B0604020202020204" pitchFamily="34" charset="0"/>
                          <a:cs typeface="Arial" panose="020B0604020202020204" pitchFamily="34" charset="0"/>
                        </a:rPr>
                        <a:t>Radiotherapy dosage</a:t>
                      </a:r>
                    </a:p>
                  </a:txBody>
                  <a:tcPr marT="32400" marB="32400">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95000"/>
                        </a:lnSpc>
                      </a:pPr>
                      <a:r>
                        <a:rPr lang="en-GB" sz="1200" dirty="0">
                          <a:latin typeface="Arial" panose="020B0604020202020204" pitchFamily="34" charset="0"/>
                          <a:cs typeface="Arial" panose="020B0604020202020204" pitchFamily="34" charset="0"/>
                        </a:rPr>
                        <a:t>&lt;41.4 Gray (n=92)</a:t>
                      </a:r>
                    </a:p>
                    <a:p>
                      <a:pPr>
                        <a:lnSpc>
                          <a:spcPct val="95000"/>
                        </a:lnSpc>
                      </a:pPr>
                      <a:r>
                        <a:rPr lang="en-GB" sz="1200" dirty="0">
                          <a:latin typeface="Arial" panose="020B0604020202020204" pitchFamily="34" charset="0"/>
                          <a:cs typeface="Arial" panose="020B0604020202020204" pitchFamily="34" charset="0"/>
                        </a:rPr>
                        <a:t>41.4-50.4 Gray (n=504)</a:t>
                      </a:r>
                    </a:p>
                    <a:p>
                      <a:pPr>
                        <a:lnSpc>
                          <a:spcPct val="95000"/>
                        </a:lnSpc>
                      </a:pPr>
                      <a:r>
                        <a:rPr lang="en-GB" sz="1200" dirty="0">
                          <a:latin typeface="Arial" panose="020B0604020202020204" pitchFamily="34" charset="0"/>
                          <a:cs typeface="Arial" panose="020B0604020202020204" pitchFamily="34" charset="0"/>
                        </a:rPr>
                        <a:t>&gt;50.4 Gray (n=152)</a:t>
                      </a:r>
                    </a:p>
                    <a:p>
                      <a:pPr>
                        <a:lnSpc>
                          <a:spcPct val="95000"/>
                        </a:lnSpc>
                      </a:pPr>
                      <a:r>
                        <a:rPr lang="en-GB" sz="1200" dirty="0">
                          <a:latin typeface="Arial" panose="020B0604020202020204" pitchFamily="34" charset="0"/>
                          <a:cs typeface="Arial" panose="020B0604020202020204" pitchFamily="34" charset="0"/>
                        </a:rPr>
                        <a:t>Not reported (n=41)</a:t>
                      </a:r>
                    </a:p>
                  </a:txBody>
                  <a:tcPr marT="32400" marB="32400">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19.7</a:t>
                      </a:r>
                    </a:p>
                    <a:p>
                      <a:pPr algn="ctr">
                        <a:lnSpc>
                          <a:spcPct val="95000"/>
                        </a:lnSpc>
                      </a:pPr>
                      <a:r>
                        <a:rPr lang="en-GB" sz="1200" dirty="0">
                          <a:latin typeface="Arial" panose="020B0604020202020204" pitchFamily="34" charset="0"/>
                          <a:cs typeface="Arial" panose="020B0604020202020204" pitchFamily="34" charset="0"/>
                        </a:rPr>
                        <a:t>24.0</a:t>
                      </a:r>
                    </a:p>
                    <a:p>
                      <a:pPr algn="ctr">
                        <a:lnSpc>
                          <a:spcPct val="95000"/>
                        </a:lnSpc>
                      </a:pPr>
                      <a:r>
                        <a:rPr lang="en-GB" sz="1200" dirty="0">
                          <a:latin typeface="Arial" panose="020B0604020202020204" pitchFamily="34" charset="0"/>
                          <a:cs typeface="Arial" panose="020B0604020202020204" pitchFamily="34" charset="0"/>
                        </a:rPr>
                        <a:t>21.4</a:t>
                      </a:r>
                    </a:p>
                    <a:p>
                      <a:pPr algn="ctr">
                        <a:lnSpc>
                          <a:spcPct val="95000"/>
                        </a:lnSpc>
                      </a:pPr>
                      <a:r>
                        <a:rPr lang="en-GB" sz="1200" dirty="0">
                          <a:latin typeface="Arial" panose="020B0604020202020204" pitchFamily="34" charset="0"/>
                          <a:cs typeface="Arial" panose="020B0604020202020204" pitchFamily="34" charset="0"/>
                        </a:rPr>
                        <a:t>14.4</a:t>
                      </a:r>
                    </a:p>
                  </a:txBody>
                  <a:tcPr marT="32400" marB="32400">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13.8</a:t>
                      </a:r>
                    </a:p>
                    <a:p>
                      <a:pPr algn="ctr">
                        <a:lnSpc>
                          <a:spcPct val="95000"/>
                        </a:lnSpc>
                      </a:pPr>
                      <a:r>
                        <a:rPr lang="en-GB" sz="1200" dirty="0">
                          <a:latin typeface="Arial" panose="020B0604020202020204" pitchFamily="34" charset="0"/>
                          <a:cs typeface="Arial" panose="020B0604020202020204" pitchFamily="34" charset="0"/>
                        </a:rPr>
                        <a:t>11.1</a:t>
                      </a:r>
                    </a:p>
                    <a:p>
                      <a:pPr algn="ctr">
                        <a:lnSpc>
                          <a:spcPct val="95000"/>
                        </a:lnSpc>
                      </a:pPr>
                      <a:r>
                        <a:rPr lang="en-GB" sz="1200" dirty="0">
                          <a:latin typeface="Arial" panose="020B0604020202020204" pitchFamily="34" charset="0"/>
                          <a:cs typeface="Arial" panose="020B0604020202020204" pitchFamily="34" charset="0"/>
                        </a:rPr>
                        <a:t>8.3</a:t>
                      </a:r>
                    </a:p>
                    <a:p>
                      <a:pPr algn="ctr">
                        <a:lnSpc>
                          <a:spcPct val="95000"/>
                        </a:lnSpc>
                      </a:pPr>
                      <a:r>
                        <a:rPr lang="en-GB" sz="1200" dirty="0">
                          <a:latin typeface="Arial" panose="020B0604020202020204" pitchFamily="34" charset="0"/>
                          <a:cs typeface="Arial" panose="020B0604020202020204" pitchFamily="34" charset="0"/>
                        </a:rPr>
                        <a:t>6.1</a:t>
                      </a:r>
                    </a:p>
                  </a:txBody>
                  <a:tcPr marT="32400" marB="32400">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95000"/>
                        </a:lnSpc>
                      </a:pPr>
                      <a:r>
                        <a:rPr lang="en-GB" sz="1200" dirty="0">
                          <a:latin typeface="Arial" panose="020B0604020202020204" pitchFamily="34" charset="0"/>
                          <a:cs typeface="Arial" panose="020B0604020202020204" pitchFamily="34" charset="0"/>
                        </a:rPr>
                        <a:t>0.69</a:t>
                      </a:r>
                    </a:p>
                    <a:p>
                      <a:pPr algn="ctr">
                        <a:lnSpc>
                          <a:spcPct val="95000"/>
                        </a:lnSpc>
                      </a:pPr>
                      <a:r>
                        <a:rPr lang="en-GB" sz="1200" dirty="0">
                          <a:latin typeface="Arial" panose="020B0604020202020204" pitchFamily="34" charset="0"/>
                          <a:cs typeface="Arial" panose="020B0604020202020204" pitchFamily="34" charset="0"/>
                        </a:rPr>
                        <a:t>0.73</a:t>
                      </a:r>
                    </a:p>
                    <a:p>
                      <a:pPr algn="ctr">
                        <a:lnSpc>
                          <a:spcPct val="95000"/>
                        </a:lnSpc>
                      </a:pPr>
                      <a:r>
                        <a:rPr lang="en-GB" sz="1200" dirty="0">
                          <a:latin typeface="Arial" panose="020B0604020202020204" pitchFamily="34" charset="0"/>
                          <a:cs typeface="Arial" panose="020B0604020202020204" pitchFamily="34" charset="0"/>
                        </a:rPr>
                        <a:t>0.72</a:t>
                      </a:r>
                    </a:p>
                    <a:p>
                      <a:pPr algn="ctr">
                        <a:lnSpc>
                          <a:spcPct val="95000"/>
                        </a:lnSpc>
                      </a:pPr>
                      <a:r>
                        <a:rPr lang="en-GB" sz="1200" dirty="0">
                          <a:latin typeface="Arial" panose="020B0604020202020204" pitchFamily="34" charset="0"/>
                          <a:cs typeface="Arial" panose="020B0604020202020204" pitchFamily="34" charset="0"/>
                        </a:rPr>
                        <a:t>0.41</a:t>
                      </a:r>
                    </a:p>
                  </a:txBody>
                  <a:tcPr marT="32400" marB="32400">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95000"/>
                        </a:lnSpc>
                      </a:pPr>
                      <a:endParaRPr lang="en-GB" sz="1200" dirty="0">
                        <a:latin typeface="Arial" panose="020B0604020202020204" pitchFamily="34" charset="0"/>
                        <a:cs typeface="Arial" panose="020B0604020202020204" pitchFamily="34" charset="0"/>
                      </a:endParaRPr>
                    </a:p>
                  </a:txBody>
                  <a:tcPr marT="32400" marB="32400">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20389373"/>
                  </a:ext>
                </a:extLst>
              </a:tr>
            </a:tbl>
          </a:graphicData>
        </a:graphic>
      </p:graphicFrame>
      <p:sp>
        <p:nvSpPr>
          <p:cNvPr id="5" name="Rectangle 4">
            <a:extLst>
              <a:ext uri="{FF2B5EF4-FFF2-40B4-BE49-F238E27FC236}">
                <a16:creationId xmlns:a16="http://schemas.microsoft.com/office/drawing/2014/main" id="{02BE1E69-6D8C-5221-F480-243DDDCADB9A}"/>
              </a:ext>
            </a:extLst>
          </p:cNvPr>
          <p:cNvSpPr/>
          <p:nvPr/>
        </p:nvSpPr>
        <p:spPr>
          <a:xfrm>
            <a:off x="11751276" y="6289589"/>
            <a:ext cx="172994" cy="3212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a:extLst>
              <a:ext uri="{FF2B5EF4-FFF2-40B4-BE49-F238E27FC236}">
                <a16:creationId xmlns:a16="http://schemas.microsoft.com/office/drawing/2014/main" id="{1496B58B-5E50-A239-E0DF-F6E92CEFD148}"/>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3352" y="7849559"/>
            <a:ext cx="12185616" cy="501684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7" name="Straight Arrow Connector 26">
            <a:extLst>
              <a:ext uri="{FF2B5EF4-FFF2-40B4-BE49-F238E27FC236}">
                <a16:creationId xmlns:a16="http://schemas.microsoft.com/office/drawing/2014/main" id="{6A1B75F9-BCD0-D149-B93C-0768347FCCCC}"/>
              </a:ext>
            </a:extLst>
          </p:cNvPr>
          <p:cNvCxnSpPr>
            <a:cxnSpLocks/>
          </p:cNvCxnSpPr>
          <p:nvPr/>
        </p:nvCxnSpPr>
        <p:spPr>
          <a:xfrm>
            <a:off x="2985961" y="3657725"/>
            <a:ext cx="390933"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54AB5618-C12A-2043-AB52-B6D62AEA5E0A}"/>
              </a:ext>
            </a:extLst>
          </p:cNvPr>
          <p:cNvCxnSpPr>
            <a:cxnSpLocks/>
          </p:cNvCxnSpPr>
          <p:nvPr/>
        </p:nvCxnSpPr>
        <p:spPr>
          <a:xfrm>
            <a:off x="2985961" y="3245030"/>
            <a:ext cx="390933"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618B0E4C-E69D-BD43-B53D-C9E9CEE52FD5}"/>
              </a:ext>
            </a:extLst>
          </p:cNvPr>
          <p:cNvCxnSpPr>
            <a:cxnSpLocks/>
          </p:cNvCxnSpPr>
          <p:nvPr/>
        </p:nvCxnSpPr>
        <p:spPr>
          <a:xfrm>
            <a:off x="2985961" y="4256535"/>
            <a:ext cx="390933"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8F8A4D0-295F-CA4C-931A-EEAB3C155C29}"/>
              </a:ext>
            </a:extLst>
          </p:cNvPr>
          <p:cNvCxnSpPr>
            <a:cxnSpLocks/>
          </p:cNvCxnSpPr>
          <p:nvPr/>
        </p:nvCxnSpPr>
        <p:spPr>
          <a:xfrm>
            <a:off x="9362273" y="5692020"/>
            <a:ext cx="0" cy="71034"/>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4" name="TextBox 43">
            <a:extLst>
              <a:ext uri="{FF2B5EF4-FFF2-40B4-BE49-F238E27FC236}">
                <a16:creationId xmlns:a16="http://schemas.microsoft.com/office/drawing/2014/main" id="{B158C0F7-AD2D-EC45-B587-5B9F9EF3A590}"/>
              </a:ext>
            </a:extLst>
          </p:cNvPr>
          <p:cNvSpPr txBox="1"/>
          <p:nvPr/>
        </p:nvSpPr>
        <p:spPr>
          <a:xfrm>
            <a:off x="9241935" y="5784870"/>
            <a:ext cx="246863"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0.25</a:t>
            </a:r>
          </a:p>
        </p:txBody>
      </p:sp>
      <p:cxnSp>
        <p:nvCxnSpPr>
          <p:cNvPr id="45" name="Straight Connector 44">
            <a:extLst>
              <a:ext uri="{FF2B5EF4-FFF2-40B4-BE49-F238E27FC236}">
                <a16:creationId xmlns:a16="http://schemas.microsoft.com/office/drawing/2014/main" id="{C97AC914-0375-D04F-B9E8-371224000483}"/>
              </a:ext>
            </a:extLst>
          </p:cNvPr>
          <p:cNvCxnSpPr>
            <a:cxnSpLocks/>
          </p:cNvCxnSpPr>
          <p:nvPr/>
        </p:nvCxnSpPr>
        <p:spPr>
          <a:xfrm>
            <a:off x="9949648" y="5692020"/>
            <a:ext cx="0" cy="71034"/>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114640FE-4CD7-5C40-99E1-B2238AF29644}"/>
              </a:ext>
            </a:extLst>
          </p:cNvPr>
          <p:cNvSpPr txBox="1"/>
          <p:nvPr/>
        </p:nvSpPr>
        <p:spPr>
          <a:xfrm>
            <a:off x="9864576" y="5784870"/>
            <a:ext cx="176330"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0.5</a:t>
            </a:r>
          </a:p>
        </p:txBody>
      </p:sp>
      <p:cxnSp>
        <p:nvCxnSpPr>
          <p:cNvPr id="47" name="Straight Connector 46">
            <a:extLst>
              <a:ext uri="{FF2B5EF4-FFF2-40B4-BE49-F238E27FC236}">
                <a16:creationId xmlns:a16="http://schemas.microsoft.com/office/drawing/2014/main" id="{DD6DFDE1-7425-1647-B4D1-0394CACBC3AE}"/>
              </a:ext>
            </a:extLst>
          </p:cNvPr>
          <p:cNvCxnSpPr>
            <a:cxnSpLocks/>
          </p:cNvCxnSpPr>
          <p:nvPr/>
        </p:nvCxnSpPr>
        <p:spPr>
          <a:xfrm>
            <a:off x="10448123" y="5692020"/>
            <a:ext cx="0" cy="71034"/>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TextBox 47">
            <a:extLst>
              <a:ext uri="{FF2B5EF4-FFF2-40B4-BE49-F238E27FC236}">
                <a16:creationId xmlns:a16="http://schemas.microsoft.com/office/drawing/2014/main" id="{8B6D079C-C1B2-064C-BF26-BB4137A5C21F}"/>
              </a:ext>
            </a:extLst>
          </p:cNvPr>
          <p:cNvSpPr txBox="1"/>
          <p:nvPr/>
        </p:nvSpPr>
        <p:spPr>
          <a:xfrm>
            <a:off x="10415950" y="5784870"/>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1</a:t>
            </a:r>
          </a:p>
        </p:txBody>
      </p:sp>
      <p:cxnSp>
        <p:nvCxnSpPr>
          <p:cNvPr id="49" name="Straight Connector 48">
            <a:extLst>
              <a:ext uri="{FF2B5EF4-FFF2-40B4-BE49-F238E27FC236}">
                <a16:creationId xmlns:a16="http://schemas.microsoft.com/office/drawing/2014/main" id="{405BF971-57ED-E840-BC1D-BE76D8E4A1DF}"/>
              </a:ext>
            </a:extLst>
          </p:cNvPr>
          <p:cNvCxnSpPr>
            <a:cxnSpLocks/>
          </p:cNvCxnSpPr>
          <p:nvPr/>
        </p:nvCxnSpPr>
        <p:spPr>
          <a:xfrm>
            <a:off x="10937073" y="5692020"/>
            <a:ext cx="0" cy="71034"/>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BE977A23-D763-1F42-BAE1-25926F23A83C}"/>
              </a:ext>
            </a:extLst>
          </p:cNvPr>
          <p:cNvSpPr txBox="1"/>
          <p:nvPr/>
        </p:nvSpPr>
        <p:spPr>
          <a:xfrm>
            <a:off x="10904900" y="5784870"/>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2</a:t>
            </a:r>
          </a:p>
        </p:txBody>
      </p:sp>
      <p:cxnSp>
        <p:nvCxnSpPr>
          <p:cNvPr id="51" name="Straight Connector 50">
            <a:extLst>
              <a:ext uri="{FF2B5EF4-FFF2-40B4-BE49-F238E27FC236}">
                <a16:creationId xmlns:a16="http://schemas.microsoft.com/office/drawing/2014/main" id="{3B2D241F-52CB-0F43-AF5E-B8E08CAA700D}"/>
              </a:ext>
            </a:extLst>
          </p:cNvPr>
          <p:cNvCxnSpPr>
            <a:cxnSpLocks/>
          </p:cNvCxnSpPr>
          <p:nvPr/>
        </p:nvCxnSpPr>
        <p:spPr>
          <a:xfrm>
            <a:off x="11429198" y="5692020"/>
            <a:ext cx="0" cy="71034"/>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TextBox 51">
            <a:extLst>
              <a:ext uri="{FF2B5EF4-FFF2-40B4-BE49-F238E27FC236}">
                <a16:creationId xmlns:a16="http://schemas.microsoft.com/office/drawing/2014/main" id="{98EA7353-EE15-784B-8659-7653A49A68D7}"/>
              </a:ext>
            </a:extLst>
          </p:cNvPr>
          <p:cNvSpPr txBox="1"/>
          <p:nvPr/>
        </p:nvSpPr>
        <p:spPr>
          <a:xfrm>
            <a:off x="11397025" y="5784870"/>
            <a:ext cx="70532" cy="153888"/>
          </a:xfrm>
          <a:prstGeom prst="rect">
            <a:avLst/>
          </a:prstGeom>
          <a:noFill/>
        </p:spPr>
        <p:txBody>
          <a:bodyPr wrap="none" lIns="0" tIns="0" rIns="0" bIns="0" rtlCol="0">
            <a:spAutoFit/>
          </a:bodyPr>
          <a:lstStyle/>
          <a:p>
            <a:pPr algn="ctr"/>
            <a:r>
              <a:rPr lang="en-GB" sz="1000" dirty="0">
                <a:latin typeface="Arial" panose="020B0604020202020204" pitchFamily="34" charset="0"/>
                <a:ea typeface="Aileron" charset="0"/>
                <a:cs typeface="Arial" panose="020B0604020202020204" pitchFamily="34" charset="0"/>
              </a:rPr>
              <a:t>4</a:t>
            </a:r>
          </a:p>
        </p:txBody>
      </p:sp>
      <p:sp>
        <p:nvSpPr>
          <p:cNvPr id="54" name="TextBox 53">
            <a:extLst>
              <a:ext uri="{FF2B5EF4-FFF2-40B4-BE49-F238E27FC236}">
                <a16:creationId xmlns:a16="http://schemas.microsoft.com/office/drawing/2014/main" id="{D5BB8C57-D242-3D4E-A28D-17B12CC606D9}"/>
              </a:ext>
            </a:extLst>
          </p:cNvPr>
          <p:cNvSpPr txBox="1"/>
          <p:nvPr/>
        </p:nvSpPr>
        <p:spPr>
          <a:xfrm>
            <a:off x="9144415" y="5984895"/>
            <a:ext cx="1045158" cy="153888"/>
          </a:xfrm>
          <a:prstGeom prst="rect">
            <a:avLst/>
          </a:prstGeom>
          <a:noFill/>
        </p:spPr>
        <p:txBody>
          <a:bodyPr wrap="none" lIns="0" tIns="0" rIns="0" bIns="0" rtlCol="0">
            <a:spAutoFit/>
          </a:bodyPr>
          <a:lstStyle/>
          <a:p>
            <a:pPr algn="r"/>
            <a:r>
              <a:rPr lang="en-GB" sz="1000" b="1" dirty="0">
                <a:solidFill>
                  <a:schemeClr val="accent1"/>
                </a:solidFill>
                <a:latin typeface="Arial" panose="020B0604020202020204" pitchFamily="34" charset="0"/>
                <a:ea typeface="Aileron" charset="0"/>
                <a:cs typeface="Arial" panose="020B0604020202020204" pitchFamily="34" charset="0"/>
              </a:rPr>
              <a:t>Nivolumab better</a:t>
            </a:r>
          </a:p>
        </p:txBody>
      </p:sp>
      <p:sp>
        <p:nvSpPr>
          <p:cNvPr id="55" name="TextBox 54">
            <a:extLst>
              <a:ext uri="{FF2B5EF4-FFF2-40B4-BE49-F238E27FC236}">
                <a16:creationId xmlns:a16="http://schemas.microsoft.com/office/drawing/2014/main" id="{BAD24218-31A5-2042-9EFF-A183BBDCDA83}"/>
              </a:ext>
            </a:extLst>
          </p:cNvPr>
          <p:cNvSpPr txBox="1"/>
          <p:nvPr/>
        </p:nvSpPr>
        <p:spPr>
          <a:xfrm>
            <a:off x="10712865" y="5984895"/>
            <a:ext cx="880049" cy="153888"/>
          </a:xfrm>
          <a:prstGeom prst="rect">
            <a:avLst/>
          </a:prstGeom>
          <a:noFill/>
        </p:spPr>
        <p:txBody>
          <a:bodyPr wrap="none" lIns="0" tIns="0" rIns="0" bIns="0" rtlCol="0">
            <a:spAutoFit/>
          </a:bodyPr>
          <a:lstStyle/>
          <a:p>
            <a:r>
              <a:rPr lang="en-GB" sz="1000" b="1" dirty="0">
                <a:solidFill>
                  <a:schemeClr val="accent6"/>
                </a:solidFill>
                <a:latin typeface="Arial" panose="020B0604020202020204" pitchFamily="34" charset="0"/>
                <a:ea typeface="Aileron" charset="0"/>
                <a:cs typeface="Arial" panose="020B0604020202020204" pitchFamily="34" charset="0"/>
              </a:rPr>
              <a:t>Placebo better</a:t>
            </a:r>
          </a:p>
        </p:txBody>
      </p:sp>
      <p:cxnSp>
        <p:nvCxnSpPr>
          <p:cNvPr id="56" name="Straight Connector 55">
            <a:extLst>
              <a:ext uri="{FF2B5EF4-FFF2-40B4-BE49-F238E27FC236}">
                <a16:creationId xmlns:a16="http://schemas.microsoft.com/office/drawing/2014/main" id="{CF27FD21-B61D-FE42-9A38-133C1A0EDD70}"/>
              </a:ext>
            </a:extLst>
          </p:cNvPr>
          <p:cNvCxnSpPr>
            <a:cxnSpLocks/>
          </p:cNvCxnSpPr>
          <p:nvPr/>
        </p:nvCxnSpPr>
        <p:spPr>
          <a:xfrm>
            <a:off x="10448123" y="1286933"/>
            <a:ext cx="0" cy="442532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D23FF97C-2CC4-9547-BDA4-1DCD7925D2CA}"/>
              </a:ext>
            </a:extLst>
          </p:cNvPr>
          <p:cNvCxnSpPr>
            <a:cxnSpLocks/>
          </p:cNvCxnSpPr>
          <p:nvPr/>
        </p:nvCxnSpPr>
        <p:spPr>
          <a:xfrm flipH="1">
            <a:off x="9195616" y="5598730"/>
            <a:ext cx="135490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2" name="Diamond 61">
            <a:extLst>
              <a:ext uri="{FF2B5EF4-FFF2-40B4-BE49-F238E27FC236}">
                <a16:creationId xmlns:a16="http://schemas.microsoft.com/office/drawing/2014/main" id="{24EC9364-9E5A-6347-A214-D54E5190B0AD}"/>
              </a:ext>
            </a:extLst>
          </p:cNvPr>
          <p:cNvSpPr/>
          <p:nvPr/>
        </p:nvSpPr>
        <p:spPr>
          <a:xfrm>
            <a:off x="9586291" y="5550540"/>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63" name="Straight Connector 62">
            <a:extLst>
              <a:ext uri="{FF2B5EF4-FFF2-40B4-BE49-F238E27FC236}">
                <a16:creationId xmlns:a16="http://schemas.microsoft.com/office/drawing/2014/main" id="{28A9B339-9702-3C48-8D40-582675EB9521}"/>
              </a:ext>
            </a:extLst>
          </p:cNvPr>
          <p:cNvCxnSpPr>
            <a:cxnSpLocks/>
          </p:cNvCxnSpPr>
          <p:nvPr/>
        </p:nvCxnSpPr>
        <p:spPr>
          <a:xfrm flipH="1">
            <a:off x="9906817" y="5427892"/>
            <a:ext cx="678633"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4" name="Diamond 63">
            <a:extLst>
              <a:ext uri="{FF2B5EF4-FFF2-40B4-BE49-F238E27FC236}">
                <a16:creationId xmlns:a16="http://schemas.microsoft.com/office/drawing/2014/main" id="{20F74FEB-9083-AF45-90C6-C0AE8CCD0940}"/>
              </a:ext>
            </a:extLst>
          </p:cNvPr>
          <p:cNvSpPr/>
          <p:nvPr/>
        </p:nvSpPr>
        <p:spPr>
          <a:xfrm>
            <a:off x="10154616" y="5379702"/>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66" name="Straight Connector 65">
            <a:extLst>
              <a:ext uri="{FF2B5EF4-FFF2-40B4-BE49-F238E27FC236}">
                <a16:creationId xmlns:a16="http://schemas.microsoft.com/office/drawing/2014/main" id="{96B499FC-B5D9-624E-B5A4-0F3FFB3A1A46}"/>
              </a:ext>
            </a:extLst>
          </p:cNvPr>
          <p:cNvCxnSpPr>
            <a:cxnSpLocks/>
          </p:cNvCxnSpPr>
          <p:nvPr/>
        </p:nvCxnSpPr>
        <p:spPr>
          <a:xfrm flipH="1">
            <a:off x="10027468" y="5250093"/>
            <a:ext cx="3547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7" name="Diamond 66">
            <a:extLst>
              <a:ext uri="{FF2B5EF4-FFF2-40B4-BE49-F238E27FC236}">
                <a16:creationId xmlns:a16="http://schemas.microsoft.com/office/drawing/2014/main" id="{728D4780-F82E-674B-92F1-04E91875A819}"/>
              </a:ext>
            </a:extLst>
          </p:cNvPr>
          <p:cNvSpPr/>
          <p:nvPr/>
        </p:nvSpPr>
        <p:spPr>
          <a:xfrm>
            <a:off x="10180016" y="5201903"/>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68" name="Straight Connector 67">
            <a:extLst>
              <a:ext uri="{FF2B5EF4-FFF2-40B4-BE49-F238E27FC236}">
                <a16:creationId xmlns:a16="http://schemas.microsoft.com/office/drawing/2014/main" id="{BB24C81C-BC04-F34C-BE3D-525CA3094D4C}"/>
              </a:ext>
            </a:extLst>
          </p:cNvPr>
          <p:cNvCxnSpPr>
            <a:cxnSpLocks/>
          </p:cNvCxnSpPr>
          <p:nvPr/>
        </p:nvCxnSpPr>
        <p:spPr>
          <a:xfrm flipH="1">
            <a:off x="9871892" y="5069427"/>
            <a:ext cx="678633"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9" name="Diamond 68">
            <a:extLst>
              <a:ext uri="{FF2B5EF4-FFF2-40B4-BE49-F238E27FC236}">
                <a16:creationId xmlns:a16="http://schemas.microsoft.com/office/drawing/2014/main" id="{FF9892B2-2097-5A44-B80A-EF8C272C4B1D}"/>
              </a:ext>
            </a:extLst>
          </p:cNvPr>
          <p:cNvSpPr/>
          <p:nvPr/>
        </p:nvSpPr>
        <p:spPr>
          <a:xfrm>
            <a:off x="10119691" y="5021237"/>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70" name="Straight Connector 69">
            <a:extLst>
              <a:ext uri="{FF2B5EF4-FFF2-40B4-BE49-F238E27FC236}">
                <a16:creationId xmlns:a16="http://schemas.microsoft.com/office/drawing/2014/main" id="{91293097-DE57-004F-8184-46267D3D08E6}"/>
              </a:ext>
            </a:extLst>
          </p:cNvPr>
          <p:cNvCxnSpPr>
            <a:cxnSpLocks/>
          </p:cNvCxnSpPr>
          <p:nvPr/>
        </p:nvCxnSpPr>
        <p:spPr>
          <a:xfrm flipH="1">
            <a:off x="10030643" y="4838467"/>
            <a:ext cx="29763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Diamond 70">
            <a:extLst>
              <a:ext uri="{FF2B5EF4-FFF2-40B4-BE49-F238E27FC236}">
                <a16:creationId xmlns:a16="http://schemas.microsoft.com/office/drawing/2014/main" id="{67DC28C6-4CE4-F545-B670-5256543A668C}"/>
              </a:ext>
            </a:extLst>
          </p:cNvPr>
          <p:cNvSpPr/>
          <p:nvPr/>
        </p:nvSpPr>
        <p:spPr>
          <a:xfrm>
            <a:off x="10110166" y="4790277"/>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72" name="Straight Connector 71">
            <a:extLst>
              <a:ext uri="{FF2B5EF4-FFF2-40B4-BE49-F238E27FC236}">
                <a16:creationId xmlns:a16="http://schemas.microsoft.com/office/drawing/2014/main" id="{953987B6-3192-1F47-BB04-AB066B7F80E3}"/>
              </a:ext>
            </a:extLst>
          </p:cNvPr>
          <p:cNvCxnSpPr>
            <a:cxnSpLocks/>
          </p:cNvCxnSpPr>
          <p:nvPr/>
        </p:nvCxnSpPr>
        <p:spPr>
          <a:xfrm flipH="1">
            <a:off x="10090968" y="4678902"/>
            <a:ext cx="4690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3" name="Diamond 72">
            <a:extLst>
              <a:ext uri="{FF2B5EF4-FFF2-40B4-BE49-F238E27FC236}">
                <a16:creationId xmlns:a16="http://schemas.microsoft.com/office/drawing/2014/main" id="{335AF0A2-880A-9F4E-8004-8BDCCEFD389D}"/>
              </a:ext>
            </a:extLst>
          </p:cNvPr>
          <p:cNvSpPr/>
          <p:nvPr/>
        </p:nvSpPr>
        <p:spPr>
          <a:xfrm>
            <a:off x="10262566" y="4630712"/>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74" name="Straight Connector 73">
            <a:extLst>
              <a:ext uri="{FF2B5EF4-FFF2-40B4-BE49-F238E27FC236}">
                <a16:creationId xmlns:a16="http://schemas.microsoft.com/office/drawing/2014/main" id="{30D86EA4-B3FD-E643-8B76-F479814A4CF0}"/>
              </a:ext>
            </a:extLst>
          </p:cNvPr>
          <p:cNvCxnSpPr>
            <a:cxnSpLocks/>
          </p:cNvCxnSpPr>
          <p:nvPr/>
        </p:nvCxnSpPr>
        <p:spPr>
          <a:xfrm flipH="1">
            <a:off x="10163993" y="4417934"/>
            <a:ext cx="3420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5" name="Diamond 74">
            <a:extLst>
              <a:ext uri="{FF2B5EF4-FFF2-40B4-BE49-F238E27FC236}">
                <a16:creationId xmlns:a16="http://schemas.microsoft.com/office/drawing/2014/main" id="{C737932A-BBAD-9B4D-A894-87CB755C7CB5}"/>
              </a:ext>
            </a:extLst>
          </p:cNvPr>
          <p:cNvSpPr/>
          <p:nvPr/>
        </p:nvSpPr>
        <p:spPr>
          <a:xfrm>
            <a:off x="10272091" y="4369744"/>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76" name="Straight Connector 75">
            <a:extLst>
              <a:ext uri="{FF2B5EF4-FFF2-40B4-BE49-F238E27FC236}">
                <a16:creationId xmlns:a16="http://schemas.microsoft.com/office/drawing/2014/main" id="{499E9DF9-2900-5D42-ABF3-26CD44191A86}"/>
              </a:ext>
            </a:extLst>
          </p:cNvPr>
          <p:cNvCxnSpPr>
            <a:cxnSpLocks/>
          </p:cNvCxnSpPr>
          <p:nvPr/>
        </p:nvCxnSpPr>
        <p:spPr>
          <a:xfrm flipH="1">
            <a:off x="9916343" y="4251176"/>
            <a:ext cx="3928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Diamond 76">
            <a:extLst>
              <a:ext uri="{FF2B5EF4-FFF2-40B4-BE49-F238E27FC236}">
                <a16:creationId xmlns:a16="http://schemas.microsoft.com/office/drawing/2014/main" id="{F13F7249-5FAC-8549-BE83-18DA23591B6E}"/>
              </a:ext>
            </a:extLst>
          </p:cNvPr>
          <p:cNvSpPr/>
          <p:nvPr/>
        </p:nvSpPr>
        <p:spPr>
          <a:xfrm>
            <a:off x="10062541" y="420298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78" name="Straight Connector 77">
            <a:extLst>
              <a:ext uri="{FF2B5EF4-FFF2-40B4-BE49-F238E27FC236}">
                <a16:creationId xmlns:a16="http://schemas.microsoft.com/office/drawing/2014/main" id="{86B041FA-F2EE-A24A-B136-315A24F03168}"/>
              </a:ext>
            </a:extLst>
          </p:cNvPr>
          <p:cNvCxnSpPr>
            <a:cxnSpLocks/>
          </p:cNvCxnSpPr>
          <p:nvPr/>
        </p:nvCxnSpPr>
        <p:spPr>
          <a:xfrm flipH="1">
            <a:off x="9386118" y="4073376"/>
            <a:ext cx="9389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Diamond 78">
            <a:extLst>
              <a:ext uri="{FF2B5EF4-FFF2-40B4-BE49-F238E27FC236}">
                <a16:creationId xmlns:a16="http://schemas.microsoft.com/office/drawing/2014/main" id="{AEB9E127-AF3D-FC4C-84E4-7CF68D7315CA}"/>
              </a:ext>
            </a:extLst>
          </p:cNvPr>
          <p:cNvSpPr/>
          <p:nvPr/>
        </p:nvSpPr>
        <p:spPr>
          <a:xfrm>
            <a:off x="9732341" y="402518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80" name="Straight Connector 79">
            <a:extLst>
              <a:ext uri="{FF2B5EF4-FFF2-40B4-BE49-F238E27FC236}">
                <a16:creationId xmlns:a16="http://schemas.microsoft.com/office/drawing/2014/main" id="{77C99AF6-48D2-934F-9F03-CF1FE2BAC505}"/>
              </a:ext>
            </a:extLst>
          </p:cNvPr>
          <p:cNvCxnSpPr>
            <a:cxnSpLocks/>
          </p:cNvCxnSpPr>
          <p:nvPr/>
        </p:nvCxnSpPr>
        <p:spPr>
          <a:xfrm flipH="1">
            <a:off x="10132243" y="3844776"/>
            <a:ext cx="2500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1" name="Diamond 80">
            <a:extLst>
              <a:ext uri="{FF2B5EF4-FFF2-40B4-BE49-F238E27FC236}">
                <a16:creationId xmlns:a16="http://schemas.microsoft.com/office/drawing/2014/main" id="{2FC4E195-524A-EC4F-801D-C206A90FC768}"/>
              </a:ext>
            </a:extLst>
          </p:cNvPr>
          <p:cNvSpPr/>
          <p:nvPr/>
        </p:nvSpPr>
        <p:spPr>
          <a:xfrm>
            <a:off x="10214941" y="379658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82" name="Straight Connector 81">
            <a:extLst>
              <a:ext uri="{FF2B5EF4-FFF2-40B4-BE49-F238E27FC236}">
                <a16:creationId xmlns:a16="http://schemas.microsoft.com/office/drawing/2014/main" id="{9190DB3B-C53C-7E4A-BC76-E6B2FC7D609F}"/>
              </a:ext>
            </a:extLst>
          </p:cNvPr>
          <p:cNvCxnSpPr>
            <a:cxnSpLocks/>
          </p:cNvCxnSpPr>
          <p:nvPr/>
        </p:nvCxnSpPr>
        <p:spPr>
          <a:xfrm flipH="1">
            <a:off x="10119543" y="3673326"/>
            <a:ext cx="37065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Diamond 82">
            <a:extLst>
              <a:ext uri="{FF2B5EF4-FFF2-40B4-BE49-F238E27FC236}">
                <a16:creationId xmlns:a16="http://schemas.microsoft.com/office/drawing/2014/main" id="{5601886E-1BF3-F046-8EE2-CA41FD8AC688}"/>
              </a:ext>
            </a:extLst>
          </p:cNvPr>
          <p:cNvSpPr/>
          <p:nvPr/>
        </p:nvSpPr>
        <p:spPr>
          <a:xfrm>
            <a:off x="10256216" y="36251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84" name="Straight Connector 83">
            <a:extLst>
              <a:ext uri="{FF2B5EF4-FFF2-40B4-BE49-F238E27FC236}">
                <a16:creationId xmlns:a16="http://schemas.microsoft.com/office/drawing/2014/main" id="{09E2B2F6-A5EE-074C-8AB5-BA12062CDEB9}"/>
              </a:ext>
            </a:extLst>
          </p:cNvPr>
          <p:cNvCxnSpPr>
            <a:cxnSpLocks/>
          </p:cNvCxnSpPr>
          <p:nvPr/>
        </p:nvCxnSpPr>
        <p:spPr>
          <a:xfrm flipH="1">
            <a:off x="9798868" y="3419326"/>
            <a:ext cx="7072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5" name="Diamond 84">
            <a:extLst>
              <a:ext uri="{FF2B5EF4-FFF2-40B4-BE49-F238E27FC236}">
                <a16:creationId xmlns:a16="http://schemas.microsoft.com/office/drawing/2014/main" id="{3D9B2CDA-E4F1-6940-A368-E2FD9875AF49}"/>
              </a:ext>
            </a:extLst>
          </p:cNvPr>
          <p:cNvSpPr/>
          <p:nvPr/>
        </p:nvSpPr>
        <p:spPr>
          <a:xfrm>
            <a:off x="10097466" y="33711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86" name="Straight Connector 85">
            <a:extLst>
              <a:ext uri="{FF2B5EF4-FFF2-40B4-BE49-F238E27FC236}">
                <a16:creationId xmlns:a16="http://schemas.microsoft.com/office/drawing/2014/main" id="{F0064191-CCCC-9747-BC0C-DDB4AE886397}"/>
              </a:ext>
            </a:extLst>
          </p:cNvPr>
          <p:cNvCxnSpPr>
            <a:cxnSpLocks/>
          </p:cNvCxnSpPr>
          <p:nvPr/>
        </p:nvCxnSpPr>
        <p:spPr>
          <a:xfrm flipH="1">
            <a:off x="9916343" y="1422251"/>
            <a:ext cx="4055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7" name="Diamond 86">
            <a:extLst>
              <a:ext uri="{FF2B5EF4-FFF2-40B4-BE49-F238E27FC236}">
                <a16:creationId xmlns:a16="http://schemas.microsoft.com/office/drawing/2014/main" id="{B1DF1C58-4999-8B4A-9DBA-FDB11AD6C962}"/>
              </a:ext>
            </a:extLst>
          </p:cNvPr>
          <p:cNvSpPr/>
          <p:nvPr/>
        </p:nvSpPr>
        <p:spPr>
          <a:xfrm>
            <a:off x="10072066" y="1374061"/>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88" name="Straight Connector 87">
            <a:extLst>
              <a:ext uri="{FF2B5EF4-FFF2-40B4-BE49-F238E27FC236}">
                <a16:creationId xmlns:a16="http://schemas.microsoft.com/office/drawing/2014/main" id="{0E8223E0-38CF-654D-8055-7ED38F7A13A3}"/>
              </a:ext>
            </a:extLst>
          </p:cNvPr>
          <p:cNvCxnSpPr>
            <a:cxnSpLocks/>
          </p:cNvCxnSpPr>
          <p:nvPr/>
        </p:nvCxnSpPr>
        <p:spPr>
          <a:xfrm flipH="1">
            <a:off x="10030643" y="1663551"/>
            <a:ext cx="3008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Diamond 88">
            <a:extLst>
              <a:ext uri="{FF2B5EF4-FFF2-40B4-BE49-F238E27FC236}">
                <a16:creationId xmlns:a16="http://schemas.microsoft.com/office/drawing/2014/main" id="{553ECE93-E068-4144-9A11-75A35A714A9A}"/>
              </a:ext>
            </a:extLst>
          </p:cNvPr>
          <p:cNvSpPr/>
          <p:nvPr/>
        </p:nvSpPr>
        <p:spPr>
          <a:xfrm>
            <a:off x="10135566" y="1615361"/>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90" name="Straight Connector 89">
            <a:extLst>
              <a:ext uri="{FF2B5EF4-FFF2-40B4-BE49-F238E27FC236}">
                <a16:creationId xmlns:a16="http://schemas.microsoft.com/office/drawing/2014/main" id="{EF04785E-E094-D946-9589-2A4413D9210D}"/>
              </a:ext>
            </a:extLst>
          </p:cNvPr>
          <p:cNvCxnSpPr>
            <a:cxnSpLocks/>
          </p:cNvCxnSpPr>
          <p:nvPr/>
        </p:nvCxnSpPr>
        <p:spPr>
          <a:xfrm flipH="1">
            <a:off x="10189393" y="1831826"/>
            <a:ext cx="39288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1" name="Diamond 90">
            <a:extLst>
              <a:ext uri="{FF2B5EF4-FFF2-40B4-BE49-F238E27FC236}">
                <a16:creationId xmlns:a16="http://schemas.microsoft.com/office/drawing/2014/main" id="{5BE682FB-4D52-FA48-AA89-BDFB5D3AEF16}"/>
              </a:ext>
            </a:extLst>
          </p:cNvPr>
          <p:cNvSpPr/>
          <p:nvPr/>
        </p:nvSpPr>
        <p:spPr>
          <a:xfrm>
            <a:off x="10341941" y="17836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92" name="Straight Connector 91">
            <a:extLst>
              <a:ext uri="{FF2B5EF4-FFF2-40B4-BE49-F238E27FC236}">
                <a16:creationId xmlns:a16="http://schemas.microsoft.com/office/drawing/2014/main" id="{42132E54-28B4-8A46-833E-5B2EFDA44A30}"/>
              </a:ext>
            </a:extLst>
          </p:cNvPr>
          <p:cNvCxnSpPr>
            <a:cxnSpLocks/>
          </p:cNvCxnSpPr>
          <p:nvPr/>
        </p:nvCxnSpPr>
        <p:spPr>
          <a:xfrm flipH="1">
            <a:off x="10160818" y="2082651"/>
            <a:ext cx="3008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Diamond 92">
            <a:extLst>
              <a:ext uri="{FF2B5EF4-FFF2-40B4-BE49-F238E27FC236}">
                <a16:creationId xmlns:a16="http://schemas.microsoft.com/office/drawing/2014/main" id="{430A2A79-D638-944E-ABA0-4C980C3DE692}"/>
              </a:ext>
            </a:extLst>
          </p:cNvPr>
          <p:cNvSpPr/>
          <p:nvPr/>
        </p:nvSpPr>
        <p:spPr>
          <a:xfrm>
            <a:off x="10259391" y="2034461"/>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94" name="Straight Connector 93">
            <a:extLst>
              <a:ext uri="{FF2B5EF4-FFF2-40B4-BE49-F238E27FC236}">
                <a16:creationId xmlns:a16="http://schemas.microsoft.com/office/drawing/2014/main" id="{FB3143EA-E0EE-8A42-91EC-58205E318E14}"/>
              </a:ext>
            </a:extLst>
          </p:cNvPr>
          <p:cNvCxnSpPr>
            <a:cxnSpLocks/>
          </p:cNvCxnSpPr>
          <p:nvPr/>
        </p:nvCxnSpPr>
        <p:spPr>
          <a:xfrm flipH="1">
            <a:off x="9967143" y="2260451"/>
            <a:ext cx="42463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5" name="Diamond 94">
            <a:extLst>
              <a:ext uri="{FF2B5EF4-FFF2-40B4-BE49-F238E27FC236}">
                <a16:creationId xmlns:a16="http://schemas.microsoft.com/office/drawing/2014/main" id="{E05FA678-DDA5-1141-A193-299E8ABD28BA}"/>
              </a:ext>
            </a:extLst>
          </p:cNvPr>
          <p:cNvSpPr/>
          <p:nvPr/>
        </p:nvSpPr>
        <p:spPr>
          <a:xfrm>
            <a:off x="10135566" y="2212261"/>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96" name="Straight Connector 95">
            <a:extLst>
              <a:ext uri="{FF2B5EF4-FFF2-40B4-BE49-F238E27FC236}">
                <a16:creationId xmlns:a16="http://schemas.microsoft.com/office/drawing/2014/main" id="{E68CB951-A245-A74E-8AD5-7E9888069014}"/>
              </a:ext>
            </a:extLst>
          </p:cNvPr>
          <p:cNvCxnSpPr>
            <a:cxnSpLocks/>
          </p:cNvCxnSpPr>
          <p:nvPr/>
        </p:nvCxnSpPr>
        <p:spPr>
          <a:xfrm flipH="1">
            <a:off x="9986193" y="2492226"/>
            <a:ext cx="5802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7" name="Diamond 96">
            <a:extLst>
              <a:ext uri="{FF2B5EF4-FFF2-40B4-BE49-F238E27FC236}">
                <a16:creationId xmlns:a16="http://schemas.microsoft.com/office/drawing/2014/main" id="{02A24AC3-75D4-AE43-8CF2-4390843F4E47}"/>
              </a:ext>
            </a:extLst>
          </p:cNvPr>
          <p:cNvSpPr/>
          <p:nvPr/>
        </p:nvSpPr>
        <p:spPr>
          <a:xfrm>
            <a:off x="10233991" y="24440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98" name="Straight Connector 97">
            <a:extLst>
              <a:ext uri="{FF2B5EF4-FFF2-40B4-BE49-F238E27FC236}">
                <a16:creationId xmlns:a16="http://schemas.microsoft.com/office/drawing/2014/main" id="{CF219C9F-B459-614B-9F20-484A8F7134F5}"/>
              </a:ext>
            </a:extLst>
          </p:cNvPr>
          <p:cNvCxnSpPr>
            <a:cxnSpLocks/>
          </p:cNvCxnSpPr>
          <p:nvPr/>
        </p:nvCxnSpPr>
        <p:spPr>
          <a:xfrm flipH="1">
            <a:off x="10135418" y="2670026"/>
            <a:ext cx="2881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Diamond 98">
            <a:extLst>
              <a:ext uri="{FF2B5EF4-FFF2-40B4-BE49-F238E27FC236}">
                <a16:creationId xmlns:a16="http://schemas.microsoft.com/office/drawing/2014/main" id="{76F8965E-C4B1-2043-ADC7-2EBB8E8B086B}"/>
              </a:ext>
            </a:extLst>
          </p:cNvPr>
          <p:cNvSpPr/>
          <p:nvPr/>
        </p:nvSpPr>
        <p:spPr>
          <a:xfrm>
            <a:off x="10233991" y="26218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100" name="Straight Connector 99">
            <a:extLst>
              <a:ext uri="{FF2B5EF4-FFF2-40B4-BE49-F238E27FC236}">
                <a16:creationId xmlns:a16="http://schemas.microsoft.com/office/drawing/2014/main" id="{65D6A3A0-9B17-9D49-A69B-0B13E55F67A5}"/>
              </a:ext>
            </a:extLst>
          </p:cNvPr>
          <p:cNvCxnSpPr>
            <a:cxnSpLocks/>
          </p:cNvCxnSpPr>
          <p:nvPr/>
        </p:nvCxnSpPr>
        <p:spPr>
          <a:xfrm flipH="1">
            <a:off x="9713143" y="2847826"/>
            <a:ext cx="78023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Diamond 100">
            <a:extLst>
              <a:ext uri="{FF2B5EF4-FFF2-40B4-BE49-F238E27FC236}">
                <a16:creationId xmlns:a16="http://schemas.microsoft.com/office/drawing/2014/main" id="{F6512FE6-0CA5-A243-B8D2-19411ECF163A}"/>
              </a:ext>
            </a:extLst>
          </p:cNvPr>
          <p:cNvSpPr/>
          <p:nvPr/>
        </p:nvSpPr>
        <p:spPr>
          <a:xfrm>
            <a:off x="10056191" y="27996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102" name="Straight Connector 101">
            <a:extLst>
              <a:ext uri="{FF2B5EF4-FFF2-40B4-BE49-F238E27FC236}">
                <a16:creationId xmlns:a16="http://schemas.microsoft.com/office/drawing/2014/main" id="{784889A7-6701-F448-AA48-999900E0878A}"/>
              </a:ext>
            </a:extLst>
          </p:cNvPr>
          <p:cNvCxnSpPr>
            <a:cxnSpLocks/>
          </p:cNvCxnSpPr>
          <p:nvPr/>
        </p:nvCxnSpPr>
        <p:spPr>
          <a:xfrm flipH="1">
            <a:off x="9852843" y="3082776"/>
            <a:ext cx="453207"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Diamond 102">
            <a:extLst>
              <a:ext uri="{FF2B5EF4-FFF2-40B4-BE49-F238E27FC236}">
                <a16:creationId xmlns:a16="http://schemas.microsoft.com/office/drawing/2014/main" id="{83211F58-C4FF-E94F-B6A9-3B50136EFEA8}"/>
              </a:ext>
            </a:extLst>
          </p:cNvPr>
          <p:cNvSpPr/>
          <p:nvPr/>
        </p:nvSpPr>
        <p:spPr>
          <a:xfrm>
            <a:off x="10033966" y="303458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104" name="Straight Connector 103">
            <a:extLst>
              <a:ext uri="{FF2B5EF4-FFF2-40B4-BE49-F238E27FC236}">
                <a16:creationId xmlns:a16="http://schemas.microsoft.com/office/drawing/2014/main" id="{523C006B-3AF4-6645-8374-7A1E99FBC942}"/>
              </a:ext>
            </a:extLst>
          </p:cNvPr>
          <p:cNvCxnSpPr>
            <a:cxnSpLocks/>
          </p:cNvCxnSpPr>
          <p:nvPr/>
        </p:nvCxnSpPr>
        <p:spPr>
          <a:xfrm flipH="1">
            <a:off x="10129068" y="3254226"/>
            <a:ext cx="46273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Diamond 104">
            <a:extLst>
              <a:ext uri="{FF2B5EF4-FFF2-40B4-BE49-F238E27FC236}">
                <a16:creationId xmlns:a16="http://schemas.microsoft.com/office/drawing/2014/main" id="{AF134864-9E23-4C44-BAFA-0F25A9F1C9E7}"/>
              </a:ext>
            </a:extLst>
          </p:cNvPr>
          <p:cNvSpPr/>
          <p:nvPr/>
        </p:nvSpPr>
        <p:spPr>
          <a:xfrm>
            <a:off x="10322891" y="3206036"/>
            <a:ext cx="94283" cy="96380"/>
          </a:xfrm>
          <a:prstGeom prst="diamond">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cxnSp>
        <p:nvCxnSpPr>
          <p:cNvPr id="125" name="Straight Connector 124">
            <a:extLst>
              <a:ext uri="{FF2B5EF4-FFF2-40B4-BE49-F238E27FC236}">
                <a16:creationId xmlns:a16="http://schemas.microsoft.com/office/drawing/2014/main" id="{44B66AEC-5912-9046-A2F4-C27D8E28FBE2}"/>
              </a:ext>
            </a:extLst>
          </p:cNvPr>
          <p:cNvCxnSpPr>
            <a:cxnSpLocks/>
          </p:cNvCxnSpPr>
          <p:nvPr/>
        </p:nvCxnSpPr>
        <p:spPr>
          <a:xfrm flipH="1">
            <a:off x="10247584" y="6064073"/>
            <a:ext cx="409627" cy="0"/>
          </a:xfrm>
          <a:prstGeom prst="line">
            <a:avLst/>
          </a:prstGeom>
          <a:ln w="12700">
            <a:solidFill>
              <a:schemeClr val="tx1"/>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4" name="Content Placeholder 30">
            <a:extLst>
              <a:ext uri="{FF2B5EF4-FFF2-40B4-BE49-F238E27FC236}">
                <a16:creationId xmlns:a16="http://schemas.microsoft.com/office/drawing/2014/main" id="{AD238C21-C28A-321F-749B-22947C0D9F5A}"/>
              </a:ext>
            </a:extLst>
          </p:cNvPr>
          <p:cNvSpPr>
            <a:spLocks noGrp="1"/>
          </p:cNvSpPr>
          <p:nvPr>
            <p:ph sz="quarter" idx="15"/>
          </p:nvPr>
        </p:nvSpPr>
        <p:spPr>
          <a:xfrm>
            <a:off x="620183" y="6376243"/>
            <a:ext cx="10180339" cy="365125"/>
          </a:xfrm>
        </p:spPr>
        <p:txBody>
          <a:bodyPr anchor="b" anchorCtr="0"/>
          <a:lstStyle/>
          <a:p>
            <a:r>
              <a:rPr lang="en-GB" dirty="0">
                <a:solidFill>
                  <a:schemeClr val="tx2"/>
                </a:solidFill>
              </a:rPr>
              <a:t>CI, confidence interval; </a:t>
            </a:r>
            <a:r>
              <a:rPr lang="en-GB" sz="1200" dirty="0">
                <a:solidFill>
                  <a:schemeClr val="tx2"/>
                </a:solidFill>
              </a:rPr>
              <a:t>CPS, combined positive score; DFS, disease-free survival; </a:t>
            </a:r>
            <a:r>
              <a:rPr lang="en-GB" dirty="0">
                <a:solidFill>
                  <a:schemeClr val="tx2"/>
                </a:solidFill>
              </a:rPr>
              <a:t>HR, hazard ratio; mo, months; N, nodal stage; PD-L1, programmed death-ligand 1; </a:t>
            </a:r>
            <a:r>
              <a:rPr lang="en-US" dirty="0">
                <a:solidFill>
                  <a:schemeClr val="tx2"/>
                </a:solidFill>
                <a:latin typeface="Helvetica" pitchFamily="2" charset="0"/>
              </a:rPr>
              <a:t>T, T stage; </a:t>
            </a:r>
            <a:r>
              <a:rPr lang="en-US" sz="1200" dirty="0">
                <a:solidFill>
                  <a:schemeClr val="tx2"/>
                </a:solidFill>
              </a:rPr>
              <a:t>yp, after neoadjuvant therapy</a:t>
            </a:r>
            <a:r>
              <a:rPr lang="en-GB" dirty="0">
                <a:solidFill>
                  <a:schemeClr val="tx2"/>
                </a:solidFill>
              </a:rPr>
              <a:t> </a:t>
            </a:r>
          </a:p>
          <a:p>
            <a:r>
              <a:rPr lang="en-GB" dirty="0">
                <a:solidFill>
                  <a:schemeClr val="tx2"/>
                </a:solidFill>
              </a:rPr>
              <a:t>Kelly RJ, et al. N Engl J Med. 2021;384:1191-1203</a:t>
            </a:r>
          </a:p>
        </p:txBody>
      </p:sp>
    </p:spTree>
    <p:extLst>
      <p:ext uri="{BB962C8B-B14F-4D97-AF65-F5344CB8AC3E}">
        <p14:creationId xmlns:p14="http://schemas.microsoft.com/office/powerpoint/2010/main" val="1605593851"/>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604287" y="344226"/>
            <a:ext cx="10963199" cy="864000"/>
          </a:xfrm>
        </p:spPr>
        <p:txBody>
          <a:bodyPr/>
          <a:lstStyle/>
          <a:p>
            <a:r>
              <a:rPr lang="en-US" dirty="0"/>
              <a:t>CheckMate-577 </a:t>
            </a:r>
          </a:p>
        </p:txBody>
      </p:sp>
      <p:sp>
        <p:nvSpPr>
          <p:cNvPr id="5" name="Rectangle 4">
            <a:extLst>
              <a:ext uri="{FF2B5EF4-FFF2-40B4-BE49-F238E27FC236}">
                <a16:creationId xmlns:a16="http://schemas.microsoft.com/office/drawing/2014/main" id="{02BE1E69-6D8C-5221-F480-243DDDCADB9A}"/>
              </a:ext>
            </a:extLst>
          </p:cNvPr>
          <p:cNvSpPr/>
          <p:nvPr/>
        </p:nvSpPr>
        <p:spPr>
          <a:xfrm>
            <a:off x="11751276" y="6289589"/>
            <a:ext cx="172994" cy="3212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4" name="Table 3">
            <a:extLst>
              <a:ext uri="{FF2B5EF4-FFF2-40B4-BE49-F238E27FC236}">
                <a16:creationId xmlns:a16="http://schemas.microsoft.com/office/drawing/2014/main" id="{AA27B1AF-A207-4F52-C0DE-07BD0890578C}"/>
              </a:ext>
            </a:extLst>
          </p:cNvPr>
          <p:cNvGraphicFramePr>
            <a:graphicFrameLocks noGrp="1"/>
          </p:cNvGraphicFramePr>
          <p:nvPr>
            <p:extLst>
              <p:ext uri="{D42A27DB-BD31-4B8C-83A1-F6EECF244321}">
                <p14:modId xmlns:p14="http://schemas.microsoft.com/office/powerpoint/2010/main" val="1744369945"/>
              </p:ext>
            </p:extLst>
          </p:nvPr>
        </p:nvGraphicFramePr>
        <p:xfrm>
          <a:off x="619201" y="1416174"/>
          <a:ext cx="10957898" cy="4665600"/>
        </p:xfrm>
        <a:graphic>
          <a:graphicData uri="http://schemas.openxmlformats.org/drawingml/2006/table">
            <a:tbl>
              <a:tblPr firstRow="1" bandRow="1">
                <a:tableStyleId>{5C22544A-7EE6-4342-B048-85BDC9FD1C3A}</a:tableStyleId>
              </a:tblPr>
              <a:tblGrid>
                <a:gridCol w="3450110">
                  <a:extLst>
                    <a:ext uri="{9D8B030D-6E8A-4147-A177-3AD203B41FA5}">
                      <a16:colId xmlns:a16="http://schemas.microsoft.com/office/drawing/2014/main" val="20000"/>
                    </a:ext>
                  </a:extLst>
                </a:gridCol>
                <a:gridCol w="1844399">
                  <a:extLst>
                    <a:ext uri="{9D8B030D-6E8A-4147-A177-3AD203B41FA5}">
                      <a16:colId xmlns:a16="http://schemas.microsoft.com/office/drawing/2014/main" val="3452519196"/>
                    </a:ext>
                  </a:extLst>
                </a:gridCol>
                <a:gridCol w="1855247">
                  <a:extLst>
                    <a:ext uri="{9D8B030D-6E8A-4147-A177-3AD203B41FA5}">
                      <a16:colId xmlns:a16="http://schemas.microsoft.com/office/drawing/2014/main" val="20002"/>
                    </a:ext>
                  </a:extLst>
                </a:gridCol>
                <a:gridCol w="1887790">
                  <a:extLst>
                    <a:ext uri="{9D8B030D-6E8A-4147-A177-3AD203B41FA5}">
                      <a16:colId xmlns:a16="http://schemas.microsoft.com/office/drawing/2014/main" val="3721446195"/>
                    </a:ext>
                  </a:extLst>
                </a:gridCol>
                <a:gridCol w="1920352">
                  <a:extLst>
                    <a:ext uri="{9D8B030D-6E8A-4147-A177-3AD203B41FA5}">
                      <a16:colId xmlns:a16="http://schemas.microsoft.com/office/drawing/2014/main" val="643736379"/>
                    </a:ext>
                  </a:extLst>
                </a:gridCol>
              </a:tblGrid>
              <a:tr h="412992">
                <a:tc rowSpan="2">
                  <a:txBody>
                    <a:bodyPr/>
                    <a:lstStyle>
                      <a:lvl1pPr marL="0" algn="l" defTabSz="914400" rtl="0" eaLnBrk="1" latinLnBrk="0" hangingPunct="1">
                        <a:defRPr sz="1800" b="1" kern="1200">
                          <a:solidFill>
                            <a:schemeClr val="lt1"/>
                          </a:solidFill>
                          <a:latin typeface="Trebuchet MS"/>
                        </a:defRPr>
                      </a:lvl1pPr>
                      <a:lvl2pPr marL="457200" algn="l" defTabSz="914400" rtl="0" eaLnBrk="1" latinLnBrk="0" hangingPunct="1">
                        <a:defRPr sz="1800" b="1" kern="1200">
                          <a:solidFill>
                            <a:schemeClr val="lt1"/>
                          </a:solidFill>
                          <a:latin typeface="Trebuchet MS"/>
                        </a:defRPr>
                      </a:lvl2pPr>
                      <a:lvl3pPr marL="914400" algn="l" defTabSz="914400" rtl="0" eaLnBrk="1" latinLnBrk="0" hangingPunct="1">
                        <a:defRPr sz="1800" b="1" kern="1200">
                          <a:solidFill>
                            <a:schemeClr val="lt1"/>
                          </a:solidFill>
                          <a:latin typeface="Trebuchet MS"/>
                        </a:defRPr>
                      </a:lvl3pPr>
                      <a:lvl4pPr marL="1371600" algn="l" defTabSz="914400" rtl="0" eaLnBrk="1" latinLnBrk="0" hangingPunct="1">
                        <a:defRPr sz="1800" b="1" kern="1200">
                          <a:solidFill>
                            <a:schemeClr val="lt1"/>
                          </a:solidFill>
                          <a:latin typeface="Trebuchet MS"/>
                        </a:defRPr>
                      </a:lvl4pPr>
                      <a:lvl5pPr marL="1828800" algn="l" defTabSz="914400" rtl="0" eaLnBrk="1" latinLnBrk="0" hangingPunct="1">
                        <a:defRPr sz="1800" b="1" kern="1200">
                          <a:solidFill>
                            <a:schemeClr val="lt1"/>
                          </a:solidFill>
                          <a:latin typeface="Trebuchet MS"/>
                        </a:defRPr>
                      </a:lvl5pPr>
                      <a:lvl6pPr marL="2286000" algn="l" defTabSz="914400" rtl="0" eaLnBrk="1" latinLnBrk="0" hangingPunct="1">
                        <a:defRPr sz="1800" b="1" kern="1200">
                          <a:solidFill>
                            <a:schemeClr val="lt1"/>
                          </a:solidFill>
                          <a:latin typeface="Trebuchet MS"/>
                        </a:defRPr>
                      </a:lvl6pPr>
                      <a:lvl7pPr marL="2743200" algn="l" defTabSz="914400" rtl="0" eaLnBrk="1" latinLnBrk="0" hangingPunct="1">
                        <a:defRPr sz="1800" b="1" kern="1200">
                          <a:solidFill>
                            <a:schemeClr val="lt1"/>
                          </a:solidFill>
                          <a:latin typeface="Trebuchet MS"/>
                        </a:defRPr>
                      </a:lvl7pPr>
                      <a:lvl8pPr marL="3200400" algn="l" defTabSz="914400" rtl="0" eaLnBrk="1" latinLnBrk="0" hangingPunct="1">
                        <a:defRPr sz="1800" b="1" kern="1200">
                          <a:solidFill>
                            <a:schemeClr val="lt1"/>
                          </a:solidFill>
                          <a:latin typeface="Trebuchet MS"/>
                        </a:defRPr>
                      </a:lvl8pPr>
                      <a:lvl9pPr marL="3657600" algn="l" defTabSz="914400" rtl="0" eaLnBrk="1" latinLnBrk="0" hangingPunct="1">
                        <a:defRPr sz="1800" b="1" kern="1200">
                          <a:solidFill>
                            <a:schemeClr val="lt1"/>
                          </a:solidFill>
                          <a:latin typeface="Trebuchet MS"/>
                        </a:defRPr>
                      </a:lvl9pPr>
                    </a:lstStyle>
                    <a:p>
                      <a:pPr fontAlgn="auto">
                        <a:lnSpc>
                          <a:spcPct val="100000"/>
                        </a:lnSpc>
                        <a:spcBef>
                          <a:spcPts val="0"/>
                        </a:spcBef>
                        <a:spcAft>
                          <a:spcPts val="200"/>
                        </a:spcAft>
                      </a:pPr>
                      <a:r>
                        <a:rPr lang="en-US" sz="1600" baseline="0" dirty="0">
                          <a:latin typeface="Arial" panose="020B0604020202020204" pitchFamily="34" charset="0"/>
                          <a:cs typeface="Arial" panose="020B0604020202020204" pitchFamily="34" charset="0"/>
                        </a:rPr>
                        <a:t>Patients, n (%)</a:t>
                      </a:r>
                      <a:endParaRPr lang="en-US" sz="1600" b="1" baseline="0" dirty="0">
                        <a:solidFill>
                          <a:schemeClr val="bg1"/>
                        </a:solidFill>
                        <a:latin typeface="Arial" panose="020B0604020202020204" pitchFamily="34" charset="0"/>
                        <a:ea typeface="MS Mincho"/>
                        <a:cs typeface="Arial" panose="020B0604020202020204" pitchFamily="34" charset="0"/>
                      </a:endParaRPr>
                    </a:p>
                  </a:txBody>
                  <a:tcPr marL="72000" marR="68579" marT="36000" marB="36000" anchor="ctr"/>
                </a:tc>
                <a:tc gridSpan="2">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indent="0" algn="ctr">
                        <a:lnSpc>
                          <a:spcPct val="100000"/>
                        </a:lnSpc>
                        <a:spcBef>
                          <a:spcPts val="0"/>
                        </a:spcBef>
                        <a:spcAft>
                          <a:spcPts val="200"/>
                        </a:spcAft>
                        <a:tabLst/>
                      </a:pPr>
                      <a:r>
                        <a:rPr lang="en-GB" sz="1600" dirty="0">
                          <a:solidFill>
                            <a:schemeClr val="bg1"/>
                          </a:solidFill>
                          <a:latin typeface="Arial" panose="020B0604020202020204" pitchFamily="34" charset="0"/>
                          <a:cs typeface="Arial" panose="020B0604020202020204" pitchFamily="34" charset="0"/>
                        </a:rPr>
                        <a:t>Nivolumab</a:t>
                      </a:r>
                      <a:br>
                        <a:rPr lang="en-GB" sz="1600" baseline="30000" dirty="0">
                          <a:solidFill>
                            <a:schemeClr val="bg1"/>
                          </a:solidFill>
                          <a:latin typeface="Arial" panose="020B0604020202020204" pitchFamily="34" charset="0"/>
                          <a:cs typeface="Arial" panose="020B0604020202020204" pitchFamily="34" charset="0"/>
                        </a:rPr>
                      </a:br>
                      <a:r>
                        <a:rPr lang="en-GB" sz="1600" dirty="0">
                          <a:solidFill>
                            <a:schemeClr val="bg1"/>
                          </a:solidFill>
                          <a:latin typeface="Arial" panose="020B0604020202020204" pitchFamily="34" charset="0"/>
                          <a:cs typeface="Arial" panose="020B0604020202020204" pitchFamily="34" charset="0"/>
                        </a:rPr>
                        <a:t>(n=532)</a:t>
                      </a:r>
                      <a:endParaRPr lang="en-GB" sz="1600" b="1" baseline="30000" dirty="0">
                        <a:solidFill>
                          <a:schemeClr val="bg1"/>
                        </a:solidFill>
                        <a:latin typeface="Arial" panose="020B0604020202020204" pitchFamily="34" charset="0"/>
                        <a:ea typeface="MS Mincho"/>
                        <a:cs typeface="Arial" panose="020B0604020202020204" pitchFamily="34" charset="0"/>
                      </a:endParaRPr>
                    </a:p>
                  </a:txBody>
                  <a:tcPr marL="68579" marR="68579" marT="36000" marB="36000" anchor="ctr">
                    <a:lnB w="12700" cap="flat" cmpd="sng" algn="ctr">
                      <a:solidFill>
                        <a:schemeClr val="bg1"/>
                      </a:solidFill>
                      <a:prstDash val="solid"/>
                      <a:round/>
                      <a:headEnd type="none" w="med" len="med"/>
                      <a:tailEnd type="none" w="med" len="med"/>
                    </a:lnB>
                  </a:tcPr>
                </a:tc>
                <a:tc hMerge="1">
                  <a:txBody>
                    <a:bodyPr/>
                    <a:lstStyle/>
                    <a:p>
                      <a:pPr marL="0" indent="0" algn="ctr">
                        <a:lnSpc>
                          <a:spcPct val="90000"/>
                        </a:lnSpc>
                        <a:spcBef>
                          <a:spcPts val="0"/>
                        </a:spcBef>
                        <a:spcAft>
                          <a:spcPts val="200"/>
                        </a:spcAft>
                        <a:tabLst/>
                      </a:pPr>
                      <a:endParaRPr lang="en-GB" sz="1200" b="1" dirty="0">
                        <a:solidFill>
                          <a:schemeClr val="bg1"/>
                        </a:solidFill>
                        <a:latin typeface="+mj-lt"/>
                        <a:ea typeface="MS Mincho"/>
                        <a:cs typeface="ArialMT"/>
                      </a:endParaRPr>
                    </a:p>
                  </a:txBody>
                  <a:tcPr marT="34290" marB="3429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tc gridSpan="2">
                  <a:txBody>
                    <a:bodyPr/>
                    <a:lstStyle>
                      <a:lvl1pPr marL="0" algn="l" defTabSz="914400" rtl="0" eaLnBrk="1" latinLnBrk="0" hangingPunct="1">
                        <a:defRPr sz="1800" b="1" kern="1200">
                          <a:solidFill>
                            <a:schemeClr val="lt1"/>
                          </a:solidFill>
                          <a:latin typeface="Trebuchet MS"/>
                        </a:defRPr>
                      </a:lvl1pPr>
                      <a:lvl2pPr marL="457200" algn="l" defTabSz="914400" rtl="0" eaLnBrk="1" latinLnBrk="0" hangingPunct="1">
                        <a:defRPr sz="1800" b="1" kern="1200">
                          <a:solidFill>
                            <a:schemeClr val="lt1"/>
                          </a:solidFill>
                          <a:latin typeface="Trebuchet MS"/>
                        </a:defRPr>
                      </a:lvl2pPr>
                      <a:lvl3pPr marL="914400" algn="l" defTabSz="914400" rtl="0" eaLnBrk="1" latinLnBrk="0" hangingPunct="1">
                        <a:defRPr sz="1800" b="1" kern="1200">
                          <a:solidFill>
                            <a:schemeClr val="lt1"/>
                          </a:solidFill>
                          <a:latin typeface="Trebuchet MS"/>
                        </a:defRPr>
                      </a:lvl3pPr>
                      <a:lvl4pPr marL="1371600" algn="l" defTabSz="914400" rtl="0" eaLnBrk="1" latinLnBrk="0" hangingPunct="1">
                        <a:defRPr sz="1800" b="1" kern="1200">
                          <a:solidFill>
                            <a:schemeClr val="lt1"/>
                          </a:solidFill>
                          <a:latin typeface="Trebuchet MS"/>
                        </a:defRPr>
                      </a:lvl4pPr>
                      <a:lvl5pPr marL="1828800" algn="l" defTabSz="914400" rtl="0" eaLnBrk="1" latinLnBrk="0" hangingPunct="1">
                        <a:defRPr sz="1800" b="1" kern="1200">
                          <a:solidFill>
                            <a:schemeClr val="lt1"/>
                          </a:solidFill>
                          <a:latin typeface="Trebuchet MS"/>
                        </a:defRPr>
                      </a:lvl5pPr>
                      <a:lvl6pPr marL="2286000" algn="l" defTabSz="914400" rtl="0" eaLnBrk="1" latinLnBrk="0" hangingPunct="1">
                        <a:defRPr sz="1800" b="1" kern="1200">
                          <a:solidFill>
                            <a:schemeClr val="lt1"/>
                          </a:solidFill>
                          <a:latin typeface="Trebuchet MS"/>
                        </a:defRPr>
                      </a:lvl6pPr>
                      <a:lvl7pPr marL="2743200" algn="l" defTabSz="914400" rtl="0" eaLnBrk="1" latinLnBrk="0" hangingPunct="1">
                        <a:defRPr sz="1800" b="1" kern="1200">
                          <a:solidFill>
                            <a:schemeClr val="lt1"/>
                          </a:solidFill>
                          <a:latin typeface="Trebuchet MS"/>
                        </a:defRPr>
                      </a:lvl7pPr>
                      <a:lvl8pPr marL="3200400" algn="l" defTabSz="914400" rtl="0" eaLnBrk="1" latinLnBrk="0" hangingPunct="1">
                        <a:defRPr sz="1800" b="1" kern="1200">
                          <a:solidFill>
                            <a:schemeClr val="lt1"/>
                          </a:solidFill>
                          <a:latin typeface="Trebuchet MS"/>
                        </a:defRPr>
                      </a:lvl8pPr>
                      <a:lvl9pPr marL="3657600" algn="l" defTabSz="914400" rtl="0" eaLnBrk="1" latinLnBrk="0" hangingPunct="1">
                        <a:defRPr sz="1800" b="1" kern="1200">
                          <a:solidFill>
                            <a:schemeClr val="lt1"/>
                          </a:solidFill>
                          <a:latin typeface="Trebuchet MS"/>
                        </a:defRPr>
                      </a:lvl9pPr>
                    </a:lstStyle>
                    <a:p>
                      <a:pPr marL="0" indent="0" algn="ctr">
                        <a:lnSpc>
                          <a:spcPct val="100000"/>
                        </a:lnSpc>
                        <a:spcBef>
                          <a:spcPts val="0"/>
                        </a:spcBef>
                        <a:spcAft>
                          <a:spcPts val="200"/>
                        </a:spcAft>
                        <a:tabLst/>
                      </a:pPr>
                      <a:r>
                        <a:rPr lang="en-GB" sz="1600" dirty="0">
                          <a:latin typeface="Arial" panose="020B0604020202020204" pitchFamily="34" charset="0"/>
                          <a:cs typeface="Arial" panose="020B0604020202020204" pitchFamily="34" charset="0"/>
                        </a:rPr>
                        <a:t>Placebo</a:t>
                      </a:r>
                      <a:br>
                        <a:rPr lang="en-GB" sz="1600" baseline="30000" dirty="0">
                          <a:latin typeface="Arial" panose="020B0604020202020204" pitchFamily="34" charset="0"/>
                          <a:cs typeface="Arial" panose="020B0604020202020204" pitchFamily="34" charset="0"/>
                        </a:rPr>
                      </a:br>
                      <a:r>
                        <a:rPr lang="en-GB" sz="1600" dirty="0">
                          <a:latin typeface="Arial" panose="020B0604020202020204" pitchFamily="34" charset="0"/>
                          <a:cs typeface="Arial" panose="020B0604020202020204" pitchFamily="34" charset="0"/>
                        </a:rPr>
                        <a:t>(n=260)</a:t>
                      </a:r>
                      <a:endParaRPr lang="en-GB" sz="1600" b="1" baseline="30000" dirty="0">
                        <a:solidFill>
                          <a:schemeClr val="bg1"/>
                        </a:solidFill>
                        <a:latin typeface="Arial" panose="020B0604020202020204" pitchFamily="34" charset="0"/>
                        <a:ea typeface="MS Mincho"/>
                        <a:cs typeface="Arial" panose="020B0604020202020204" pitchFamily="34" charset="0"/>
                      </a:endParaRPr>
                    </a:p>
                  </a:txBody>
                  <a:tcPr marL="68579" marR="68579" marT="36000" marB="36000" anchor="ctr">
                    <a:lnB w="12700" cap="flat" cmpd="sng" algn="ctr">
                      <a:solidFill>
                        <a:schemeClr val="bg1"/>
                      </a:solidFill>
                      <a:prstDash val="solid"/>
                      <a:round/>
                      <a:headEnd type="none" w="med" len="med"/>
                      <a:tailEnd type="none" w="med" len="med"/>
                    </a:lnB>
                  </a:tcPr>
                </a:tc>
                <a:tc hMerge="1">
                  <a:txBody>
                    <a:bodyPr/>
                    <a:lstStyle/>
                    <a:p>
                      <a:pPr marL="0" indent="0" algn="ctr">
                        <a:lnSpc>
                          <a:spcPct val="90000"/>
                        </a:lnSpc>
                        <a:spcBef>
                          <a:spcPts val="0"/>
                        </a:spcBef>
                        <a:spcAft>
                          <a:spcPts val="200"/>
                        </a:spcAft>
                        <a:tabLst/>
                      </a:pPr>
                      <a:endParaRPr lang="en-GB" sz="1200" b="1" dirty="0">
                        <a:solidFill>
                          <a:schemeClr val="bg1"/>
                        </a:solidFill>
                        <a:latin typeface="+mj-lt"/>
                        <a:ea typeface="MS Mincho"/>
                        <a:cs typeface="ArialMT"/>
                      </a:endParaRPr>
                    </a:p>
                  </a:txBody>
                  <a:tcPr marT="34290" marB="34290" anchor="b">
                    <a:lnL w="12700" cap="flat" cmpd="sng" algn="ctr">
                      <a:solidFill>
                        <a:schemeClr val="bg1"/>
                      </a:solidFill>
                      <a:prstDash val="solid"/>
                      <a:round/>
                      <a:headEnd type="none" w="med" len="med"/>
                      <a:tailEnd type="none" w="med" len="med"/>
                    </a:lnL>
                    <a:lnR w="28575" cap="flat" cmpd="sng" algn="ctr">
                      <a:solidFill>
                        <a:schemeClr val="tx2"/>
                      </a:solidFill>
                      <a:prstDash val="solid"/>
                      <a:round/>
                      <a:headEnd type="none" w="med" len="med"/>
                      <a:tailEnd type="none" w="med" len="med"/>
                    </a:lnR>
                    <a:lnT w="28575"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extLst>
                  <a:ext uri="{0D108BD9-81ED-4DB2-BD59-A6C34878D82A}">
                    <a16:rowId xmlns:a16="http://schemas.microsoft.com/office/drawing/2014/main" val="2724138635"/>
                  </a:ext>
                </a:extLst>
              </a:tr>
              <a:tr h="228582">
                <a:tc vMerge="1">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fontAlgn="auto">
                        <a:lnSpc>
                          <a:spcPct val="90000"/>
                        </a:lnSpc>
                        <a:spcBef>
                          <a:spcPts val="0"/>
                        </a:spcBef>
                        <a:spcAft>
                          <a:spcPts val="200"/>
                        </a:spcAft>
                      </a:pPr>
                      <a:endParaRPr lang="en-US" sz="1200" b="1" dirty="0">
                        <a:solidFill>
                          <a:schemeClr val="bg1"/>
                        </a:solidFill>
                        <a:latin typeface="+mj-lt"/>
                        <a:ea typeface="MS Mincho"/>
                        <a:cs typeface="Times New Roman"/>
                      </a:endParaRPr>
                    </a:p>
                  </a:txBody>
                  <a:tcPr marT="34290" marB="34290" anchor="b">
                    <a:lnL w="28575" cap="flat" cmpd="sng" algn="ctr">
                      <a:solidFill>
                        <a:schemeClr val="tx2"/>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tx2"/>
                    </a:solidFill>
                  </a:tcP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algn="ctr">
                        <a:lnSpc>
                          <a:spcPct val="100000"/>
                        </a:lnSpc>
                        <a:spcBef>
                          <a:spcPts val="0"/>
                        </a:spcBef>
                        <a:spcAft>
                          <a:spcPts val="600"/>
                        </a:spcAft>
                      </a:pPr>
                      <a:r>
                        <a:rPr lang="en-US" sz="1600" b="1" kern="1200" noProof="0" dirty="0">
                          <a:solidFill>
                            <a:schemeClr val="bg1"/>
                          </a:solidFill>
                          <a:effectLst/>
                          <a:latin typeface="Arial" panose="020B0604020202020204" pitchFamily="34" charset="0"/>
                          <a:cs typeface="Arial" panose="020B0604020202020204" pitchFamily="34" charset="0"/>
                        </a:rPr>
                        <a:t>Any grade</a:t>
                      </a:r>
                      <a:endParaRPr lang="en-US" sz="1600" b="1" noProof="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79" marR="68579" marT="36000" marB="3600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gn="ctr">
                        <a:lnSpc>
                          <a:spcPct val="100000"/>
                        </a:lnSpc>
                        <a:spcBef>
                          <a:spcPts val="0"/>
                        </a:spcBef>
                        <a:spcAft>
                          <a:spcPts val="600"/>
                        </a:spcAft>
                      </a:pPr>
                      <a:r>
                        <a:rPr lang="en-US" sz="1600" b="1" kern="1200" noProof="0" dirty="0">
                          <a:solidFill>
                            <a:schemeClr val="bg1"/>
                          </a:solidFill>
                          <a:effectLst/>
                          <a:latin typeface="Arial" panose="020B0604020202020204" pitchFamily="34" charset="0"/>
                          <a:cs typeface="Arial" panose="020B0604020202020204" pitchFamily="34" charset="0"/>
                        </a:rPr>
                        <a:t>Grade 3 or 4</a:t>
                      </a:r>
                      <a:endParaRPr lang="en-US" sz="1600" b="1" noProof="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79" marR="68579" marT="36000" marB="36000"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gn="ctr">
                        <a:lnSpc>
                          <a:spcPct val="100000"/>
                        </a:lnSpc>
                        <a:spcBef>
                          <a:spcPts val="0"/>
                        </a:spcBef>
                        <a:spcAft>
                          <a:spcPts val="600"/>
                        </a:spcAft>
                      </a:pPr>
                      <a:r>
                        <a:rPr lang="en-US" sz="1600" b="1" kern="1200" noProof="0" dirty="0">
                          <a:solidFill>
                            <a:schemeClr val="bg1"/>
                          </a:solidFill>
                          <a:effectLst/>
                          <a:latin typeface="Arial" panose="020B0604020202020204" pitchFamily="34" charset="0"/>
                          <a:cs typeface="Arial" panose="020B0604020202020204" pitchFamily="34" charset="0"/>
                        </a:rPr>
                        <a:t>Any grade</a:t>
                      </a:r>
                      <a:endParaRPr lang="en-US" sz="1600" b="1" noProof="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79" marR="68579" marT="36000" marB="36000"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gn="ctr">
                        <a:lnSpc>
                          <a:spcPct val="100000"/>
                        </a:lnSpc>
                        <a:spcBef>
                          <a:spcPts val="0"/>
                        </a:spcBef>
                        <a:spcAft>
                          <a:spcPts val="600"/>
                        </a:spcAft>
                      </a:pPr>
                      <a:r>
                        <a:rPr lang="en-US" sz="1600" b="1" kern="1200" noProof="0" dirty="0">
                          <a:solidFill>
                            <a:schemeClr val="bg1"/>
                          </a:solidFill>
                          <a:effectLst/>
                          <a:latin typeface="Arial" panose="020B0604020202020204" pitchFamily="34" charset="0"/>
                          <a:cs typeface="Arial" panose="020B0604020202020204" pitchFamily="34" charset="0"/>
                        </a:rPr>
                        <a:t>Grade 3 or 4</a:t>
                      </a:r>
                      <a:endParaRPr lang="en-US" sz="1600" b="1" noProof="0" dirty="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79" marR="68579" marT="36000" marB="36000"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18010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nSpc>
                          <a:spcPct val="100000"/>
                        </a:lnSpc>
                        <a:spcBef>
                          <a:spcPts val="0"/>
                        </a:spcBef>
                        <a:spcAft>
                          <a:spcPts val="0"/>
                        </a:spcAft>
                      </a:pPr>
                      <a:r>
                        <a:rPr lang="en-US" sz="1600" b="1" kern="1200" noProof="0" dirty="0">
                          <a:effectLst/>
                          <a:latin typeface="Arial" panose="020B0604020202020204" pitchFamily="34" charset="0"/>
                          <a:cs typeface="Arial" panose="020B0604020202020204" pitchFamily="34" charset="0"/>
                        </a:rPr>
                        <a:t>Any AEs</a:t>
                      </a:r>
                      <a:endParaRPr lang="en-US" sz="1600" b="1"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510 (96)</a:t>
                      </a:r>
                      <a:endParaRPr lang="en-US" sz="1600" b="0" dirty="0">
                        <a:solidFill>
                          <a:srgbClr val="595454"/>
                        </a:solidFill>
                        <a:effectLst/>
                        <a:latin typeface="Arial" panose="020B0604020202020204" pitchFamily="34" charset="0"/>
                        <a:ea typeface="Times New Roman"/>
                        <a:cs typeface="Arial" panose="020B0604020202020204" pitchFamily="34" charset="0"/>
                      </a:endParaRPr>
                    </a:p>
                  </a:txBody>
                  <a:tcPr marL="51436" marR="51436" marT="36000" marB="36000" anchor="ctr">
                    <a:lnT w="38100" cap="flat" cmpd="sng" algn="ctr">
                      <a:solidFill>
                        <a:schemeClr val="bg1"/>
                      </a:solidFill>
                      <a:prstDash val="solid"/>
                      <a:round/>
                      <a:headEnd type="none" w="med" len="med"/>
                      <a:tailEnd type="none" w="med" len="med"/>
                    </a:lnT>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183 (34)</a:t>
                      </a:r>
                      <a:endParaRPr lang="en-US" sz="1600" b="0" dirty="0">
                        <a:solidFill>
                          <a:srgbClr val="595454"/>
                        </a:solidFill>
                        <a:effectLst/>
                        <a:latin typeface="Arial" panose="020B0604020202020204" pitchFamily="34" charset="0"/>
                        <a:ea typeface="Times New Roman"/>
                        <a:cs typeface="Arial" panose="020B0604020202020204" pitchFamily="34" charset="0"/>
                      </a:endParaRPr>
                    </a:p>
                  </a:txBody>
                  <a:tcPr marL="51436" marR="51436" marT="36000" marB="36000" anchor="ctr">
                    <a:lnT w="38100" cap="flat" cmpd="sng" algn="ctr">
                      <a:solidFill>
                        <a:schemeClr val="bg1"/>
                      </a:solidFill>
                      <a:prstDash val="solid"/>
                      <a:round/>
                      <a:headEnd type="none" w="med" len="med"/>
                      <a:tailEnd type="none" w="med" len="med"/>
                    </a:lnT>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243 (93)</a:t>
                      </a:r>
                      <a:endParaRPr lang="en-US" sz="1600" b="0" dirty="0">
                        <a:solidFill>
                          <a:srgbClr val="595454"/>
                        </a:solidFill>
                        <a:effectLst/>
                        <a:latin typeface="Arial" panose="020B0604020202020204" pitchFamily="34" charset="0"/>
                        <a:ea typeface="Times New Roman"/>
                        <a:cs typeface="Arial" panose="020B0604020202020204" pitchFamily="34" charset="0"/>
                      </a:endParaRPr>
                    </a:p>
                  </a:txBody>
                  <a:tcPr marL="51436" marR="51436" marT="36000" marB="36000" anchor="ctr">
                    <a:lnT w="38100" cap="flat" cmpd="sng" algn="ctr">
                      <a:solidFill>
                        <a:schemeClr val="bg1"/>
                      </a:solidFill>
                      <a:prstDash val="solid"/>
                      <a:round/>
                      <a:headEnd type="none" w="med" len="med"/>
                      <a:tailEnd type="none" w="med" len="med"/>
                    </a:lnT>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gn="ctr">
                        <a:lnSpc>
                          <a:spcPct val="100000"/>
                        </a:lnSpc>
                        <a:spcBef>
                          <a:spcPts val="0"/>
                        </a:spcBef>
                        <a:spcAft>
                          <a:spcPts val="0"/>
                        </a:spcAft>
                      </a:pPr>
                      <a:r>
                        <a:rPr lang="en-US" sz="1600" dirty="0">
                          <a:effectLst/>
                          <a:latin typeface="Arial" panose="020B0604020202020204" pitchFamily="34" charset="0"/>
                          <a:cs typeface="Arial" panose="020B0604020202020204" pitchFamily="34" charset="0"/>
                        </a:rPr>
                        <a:t>84 (32)</a:t>
                      </a:r>
                      <a:endParaRPr lang="en-US" sz="1600" b="0" dirty="0">
                        <a:solidFill>
                          <a:srgbClr val="595454"/>
                        </a:solidFill>
                        <a:effectLst/>
                        <a:latin typeface="Arial" panose="020B0604020202020204" pitchFamily="34" charset="0"/>
                        <a:ea typeface="Times New Roman"/>
                        <a:cs typeface="Arial" panose="020B0604020202020204" pitchFamily="34" charset="0"/>
                      </a:endParaRPr>
                    </a:p>
                  </a:txBody>
                  <a:tcPr marL="51436" marR="51436" marT="36000" marB="36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520813936"/>
                  </a:ext>
                </a:extLst>
              </a:tr>
              <a:tr h="21646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6350" marR="0" lvl="0" indent="174625" algn="l" defTabSz="914400" rtl="0" eaLnBrk="1" fontAlgn="auto" latinLnBrk="0" hangingPunct="1">
                        <a:lnSpc>
                          <a:spcPct val="100000"/>
                        </a:lnSpc>
                        <a:spcBef>
                          <a:spcPts val="0"/>
                        </a:spcBef>
                        <a:spcAft>
                          <a:spcPts val="0"/>
                        </a:spcAft>
                        <a:buClrTx/>
                        <a:buSzTx/>
                        <a:buFontTx/>
                        <a:buNone/>
                        <a:tabLst/>
                        <a:defRPr/>
                      </a:pPr>
                      <a:r>
                        <a:rPr lang="en-US" sz="1600" kern="1200" noProof="0" dirty="0">
                          <a:effectLst/>
                          <a:latin typeface="Arial" panose="020B0604020202020204" pitchFamily="34" charset="0"/>
                          <a:cs typeface="Arial" panose="020B0604020202020204" pitchFamily="34" charset="0"/>
                        </a:rPr>
                        <a:t>Serious AEs</a:t>
                      </a:r>
                      <a:endParaRPr lang="en-US" sz="1600" b="0" kern="1200" baseline="300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158 (30)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107 (20)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78 (30)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53 (20)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2349184036"/>
                  </a:ext>
                </a:extLst>
              </a:tr>
              <a:tr h="21646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6350" marR="0" indent="174625">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AEs leading to</a:t>
                      </a:r>
                      <a:r>
                        <a:rPr lang="en-US" sz="1600" kern="1200" baseline="0" noProof="0" dirty="0">
                          <a:effectLst/>
                          <a:latin typeface="Arial" panose="020B0604020202020204" pitchFamily="34" charset="0"/>
                          <a:cs typeface="Arial" panose="020B0604020202020204" pitchFamily="34" charset="0"/>
                        </a:rPr>
                        <a:t> </a:t>
                      </a:r>
                      <a:r>
                        <a:rPr lang="en-US" sz="1600" kern="1200" noProof="0" dirty="0">
                          <a:effectLst/>
                          <a:latin typeface="Arial" panose="020B0604020202020204" pitchFamily="34" charset="0"/>
                          <a:cs typeface="Arial" panose="020B0604020202020204" pitchFamily="34" charset="0"/>
                        </a:rPr>
                        <a:t>discontinuation</a:t>
                      </a:r>
                      <a:r>
                        <a:rPr lang="en-US" sz="1600" kern="1200" baseline="30000" noProof="0" dirty="0">
                          <a:effectLst/>
                          <a:latin typeface="Arial" panose="020B0604020202020204" pitchFamily="34" charset="0"/>
                          <a:cs typeface="Arial" panose="020B0604020202020204" pitchFamily="34" charset="0"/>
                        </a:rPr>
                        <a:t>d</a:t>
                      </a:r>
                      <a:endParaRPr lang="en-US" sz="1600" b="0" kern="1200" baseline="300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68 (13)</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38 (7)</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20 (8)</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16 (6)</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2028051558"/>
                  </a:ext>
                </a:extLst>
              </a:tr>
              <a:tr h="18010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a:lnSpc>
                          <a:spcPct val="100000"/>
                        </a:lnSpc>
                        <a:spcBef>
                          <a:spcPts val="0"/>
                        </a:spcBef>
                        <a:spcAft>
                          <a:spcPts val="0"/>
                        </a:spcAft>
                      </a:pPr>
                      <a:r>
                        <a:rPr lang="en-US" sz="1600" b="1" kern="1200" noProof="0" dirty="0">
                          <a:effectLst/>
                          <a:latin typeface="Arial" panose="020B0604020202020204" pitchFamily="34" charset="0"/>
                          <a:cs typeface="Arial" panose="020B0604020202020204" pitchFamily="34" charset="0"/>
                        </a:rPr>
                        <a:t>Any TRAEs</a:t>
                      </a:r>
                      <a:endParaRPr lang="en-US" sz="1600" b="1"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effectLst/>
                          <a:uLnTx/>
                          <a:uFillTx/>
                          <a:latin typeface="Arial" panose="020B0604020202020204" pitchFamily="34" charset="0"/>
                          <a:cs typeface="Arial" panose="020B0604020202020204" pitchFamily="34" charset="0"/>
                        </a:rPr>
                        <a:t>376 (71)</a:t>
                      </a:r>
                      <a:endParaRPr kumimoji="0" lang="en-US" sz="1600" b="0" i="0" u="none" strike="noStrike" kern="1200" cap="none" spc="0" normalizeH="0" baseline="0" noProof="0" dirty="0">
                        <a:ln>
                          <a:noFill/>
                        </a:ln>
                        <a:solidFill>
                          <a:srgbClr val="595454"/>
                        </a:solidFill>
                        <a:effectLst/>
                        <a:uLnTx/>
                        <a:uFillTx/>
                        <a:latin typeface="Arial" panose="020B0604020202020204" pitchFamily="34" charset="0"/>
                        <a:ea typeface="Times New Roman"/>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effectLst/>
                          <a:uLnTx/>
                          <a:uFillTx/>
                          <a:latin typeface="Arial" panose="020B0604020202020204" pitchFamily="34" charset="0"/>
                          <a:cs typeface="Arial" panose="020B0604020202020204" pitchFamily="34" charset="0"/>
                        </a:rPr>
                        <a:t>71 (13)</a:t>
                      </a:r>
                      <a:endParaRPr kumimoji="0" lang="en-US" sz="1600" b="0" i="0" u="none" strike="noStrike" kern="1200" cap="none" spc="0" normalizeH="0" baseline="0" noProof="0" dirty="0">
                        <a:ln>
                          <a:noFill/>
                        </a:ln>
                        <a:solidFill>
                          <a:srgbClr val="595454"/>
                        </a:solidFill>
                        <a:effectLst/>
                        <a:uLnTx/>
                        <a:uFillTx/>
                        <a:latin typeface="Arial" panose="020B0604020202020204" pitchFamily="34" charset="0"/>
                        <a:ea typeface="Times New Roman"/>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effectLst/>
                          <a:uLnTx/>
                          <a:uFillTx/>
                          <a:latin typeface="Arial" panose="020B0604020202020204" pitchFamily="34" charset="0"/>
                          <a:cs typeface="Arial" panose="020B0604020202020204" pitchFamily="34" charset="0"/>
                        </a:rPr>
                        <a:t>119 (46)</a:t>
                      </a:r>
                      <a:endParaRPr kumimoji="0" lang="en-US" sz="1600" b="0" i="0" u="none" strike="noStrike" kern="1200" cap="none" spc="0" normalizeH="0" baseline="0" noProof="0" dirty="0">
                        <a:ln>
                          <a:noFill/>
                        </a:ln>
                        <a:solidFill>
                          <a:srgbClr val="595454"/>
                        </a:solidFill>
                        <a:effectLst/>
                        <a:uLnTx/>
                        <a:uFillTx/>
                        <a:latin typeface="Arial" panose="020B0604020202020204" pitchFamily="34" charset="0"/>
                        <a:ea typeface="Times New Roman"/>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effectLst/>
                          <a:uLnTx/>
                          <a:uFillTx/>
                          <a:latin typeface="Arial" panose="020B0604020202020204" pitchFamily="34" charset="0"/>
                          <a:cs typeface="Arial" panose="020B0604020202020204" pitchFamily="34" charset="0"/>
                        </a:rPr>
                        <a:t>15 (6)</a:t>
                      </a:r>
                      <a:endParaRPr kumimoji="0" lang="en-US" sz="1600" b="0" i="0" u="none" strike="noStrike" kern="1200" cap="none" spc="0" normalizeH="0" baseline="0" noProof="0" dirty="0">
                        <a:ln>
                          <a:noFill/>
                        </a:ln>
                        <a:solidFill>
                          <a:srgbClr val="595454"/>
                        </a:solidFill>
                        <a:effectLst/>
                        <a:uLnTx/>
                        <a:uFillTx/>
                        <a:latin typeface="Arial" panose="020B0604020202020204" pitchFamily="34" charset="0"/>
                        <a:ea typeface="Times New Roman"/>
                        <a:cs typeface="Arial" panose="020B0604020202020204" pitchFamily="34" charset="0"/>
                      </a:endParaRPr>
                    </a:p>
                  </a:txBody>
                  <a:tcPr marL="51436" marR="51436" marT="36000" marB="36000" anchor="ctr"/>
                </a:tc>
                <a:extLst>
                  <a:ext uri="{0D108BD9-81ED-4DB2-BD59-A6C34878D82A}">
                    <a16:rowId xmlns:a16="http://schemas.microsoft.com/office/drawing/2014/main" val="2009868732"/>
                  </a:ext>
                </a:extLst>
              </a:tr>
              <a:tr h="21646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6350" marR="0" indent="174625">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S</a:t>
                      </a:r>
                      <a:r>
                        <a:rPr lang="en-US" sz="1600" kern="1200" baseline="0" noProof="0" dirty="0">
                          <a:effectLst/>
                          <a:latin typeface="Arial" panose="020B0604020202020204" pitchFamily="34" charset="0"/>
                          <a:cs typeface="Arial" panose="020B0604020202020204" pitchFamily="34" charset="0"/>
                        </a:rPr>
                        <a:t>erious TRAE</a:t>
                      </a:r>
                      <a:r>
                        <a:rPr lang="en-US" sz="1600" kern="1200" noProof="0" dirty="0">
                          <a:effectLst/>
                          <a:latin typeface="Arial" panose="020B0604020202020204" pitchFamily="34" charset="0"/>
                          <a:cs typeface="Arial" panose="020B0604020202020204" pitchFamily="34" charset="0"/>
                        </a:rPr>
                        <a:t>s</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40 (8)</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29 (5)</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7 (3)</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3 (1)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875725379"/>
                  </a:ext>
                </a:extLst>
              </a:tr>
              <a:tr h="21646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6350" marR="0" indent="174625">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TRAEs leading to</a:t>
                      </a:r>
                      <a:r>
                        <a:rPr lang="en-US" sz="1600" kern="1200" baseline="0" noProof="0" dirty="0">
                          <a:effectLst/>
                          <a:latin typeface="Arial" panose="020B0604020202020204" pitchFamily="34" charset="0"/>
                          <a:cs typeface="Arial" panose="020B0604020202020204" pitchFamily="34" charset="0"/>
                        </a:rPr>
                        <a:t> </a:t>
                      </a:r>
                      <a:r>
                        <a:rPr lang="en-US" sz="1600" kern="1200" noProof="0" dirty="0">
                          <a:effectLst/>
                          <a:latin typeface="Arial" panose="020B0604020202020204" pitchFamily="34" charset="0"/>
                          <a:cs typeface="Arial" panose="020B0604020202020204" pitchFamily="34" charset="0"/>
                        </a:rPr>
                        <a:t>discontinuation</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914400" rtl="0" eaLnBrk="1" latinLnBrk="0" hangingPunct="1">
                        <a:defRPr sz="2000" kern="1200">
                          <a:solidFill>
                            <a:schemeClr val="tx1"/>
                          </a:solidFill>
                          <a:latin typeface="Trebuchet MS" panose="020B0603020202020204"/>
                        </a:defRPr>
                      </a:lvl1pPr>
                      <a:lvl2pPr marL="457200" algn="l" defTabSz="914400" rtl="0" eaLnBrk="1" latinLnBrk="0" hangingPunct="1">
                        <a:defRPr sz="2000" kern="1200">
                          <a:solidFill>
                            <a:schemeClr val="tx1"/>
                          </a:solidFill>
                          <a:latin typeface="Trebuchet MS" panose="020B0603020202020204"/>
                        </a:defRPr>
                      </a:lvl2pPr>
                      <a:lvl3pPr marL="914400" algn="l" defTabSz="914400" rtl="0" eaLnBrk="1" latinLnBrk="0" hangingPunct="1">
                        <a:defRPr sz="2000" kern="1200">
                          <a:solidFill>
                            <a:schemeClr val="tx1"/>
                          </a:solidFill>
                          <a:latin typeface="Trebuchet MS" panose="020B0603020202020204"/>
                        </a:defRPr>
                      </a:lvl3pPr>
                      <a:lvl4pPr marL="1371600" algn="l" defTabSz="914400" rtl="0" eaLnBrk="1" latinLnBrk="0" hangingPunct="1">
                        <a:defRPr sz="2000" kern="1200">
                          <a:solidFill>
                            <a:schemeClr val="tx1"/>
                          </a:solidFill>
                          <a:latin typeface="Trebuchet MS" panose="020B0603020202020204"/>
                        </a:defRPr>
                      </a:lvl4pPr>
                      <a:lvl5pPr marL="1828800" algn="l" defTabSz="914400" rtl="0" eaLnBrk="1" latinLnBrk="0" hangingPunct="1">
                        <a:defRPr sz="2000" kern="1200">
                          <a:solidFill>
                            <a:schemeClr val="tx1"/>
                          </a:solidFill>
                          <a:latin typeface="Trebuchet MS" panose="020B0603020202020204"/>
                        </a:defRPr>
                      </a:lvl5pPr>
                      <a:lvl6pPr marL="2286000" algn="l" defTabSz="914400" rtl="0" eaLnBrk="1" latinLnBrk="0" hangingPunct="1">
                        <a:defRPr sz="2000" kern="1200">
                          <a:solidFill>
                            <a:schemeClr val="tx1"/>
                          </a:solidFill>
                          <a:latin typeface="Trebuchet MS" panose="020B0603020202020204"/>
                        </a:defRPr>
                      </a:lvl6pPr>
                      <a:lvl7pPr marL="2743200" algn="l" defTabSz="914400" rtl="0" eaLnBrk="1" latinLnBrk="0" hangingPunct="1">
                        <a:defRPr sz="2000" kern="1200">
                          <a:solidFill>
                            <a:schemeClr val="tx1"/>
                          </a:solidFill>
                          <a:latin typeface="Trebuchet MS" panose="020B0603020202020204"/>
                        </a:defRPr>
                      </a:lvl7pPr>
                      <a:lvl8pPr marL="3200400" algn="l" defTabSz="914400" rtl="0" eaLnBrk="1" latinLnBrk="0" hangingPunct="1">
                        <a:defRPr sz="2000" kern="1200">
                          <a:solidFill>
                            <a:schemeClr val="tx1"/>
                          </a:solidFill>
                          <a:latin typeface="Trebuchet MS" panose="020B0603020202020204"/>
                        </a:defRPr>
                      </a:lvl8pPr>
                      <a:lvl9pPr marL="3657600" algn="l" defTabSz="914400" rtl="0" eaLnBrk="1" latinLnBrk="0" hangingPunct="1">
                        <a:defRPr sz="2000" kern="1200">
                          <a:solidFill>
                            <a:schemeClr val="tx1"/>
                          </a:solidFill>
                          <a:latin typeface="Trebuchet MS" panose="020B0603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48 (9)</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26 (5)</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8 (3)</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7 (3)</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10008"/>
                  </a:ext>
                </a:extLst>
              </a:tr>
              <a:tr h="180101">
                <a:tc gridSpan="5">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indent="0">
                        <a:lnSpc>
                          <a:spcPct val="100000"/>
                        </a:lnSpc>
                        <a:spcBef>
                          <a:spcPts val="0"/>
                        </a:spcBef>
                        <a:spcAft>
                          <a:spcPts val="0"/>
                        </a:spcAft>
                      </a:pPr>
                      <a:r>
                        <a:rPr lang="en-US" sz="1600" b="1" kern="1200" noProof="0" dirty="0">
                          <a:effectLst/>
                          <a:latin typeface="Arial" panose="020B0604020202020204" pitchFamily="34" charset="0"/>
                          <a:cs typeface="Arial" panose="020B0604020202020204" pitchFamily="34" charset="0"/>
                        </a:rPr>
                        <a:t>TRAEs in ≥10% of treated patients in either arm</a:t>
                      </a:r>
                      <a:endParaRPr lang="en-US" sz="1600" b="1" kern="1200" baseline="300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hMerge="1">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endParaRPr lang="en-US" sz="1600" dirty="0">
                        <a:solidFill>
                          <a:srgbClr val="595454"/>
                        </a:solidFill>
                        <a:latin typeface="Arial" panose="020B0604020202020204" pitchFamily="34" charset="0"/>
                        <a:cs typeface="Arial" panose="020B0604020202020204" pitchFamily="34" charset="0"/>
                      </a:endParaRPr>
                    </a:p>
                  </a:txBody>
                  <a:tcPr marL="51436" marR="51436" marT="0" marB="0" anchor="ctr"/>
                </a:tc>
                <a:tc hMerge="1">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14000"/>
                        </a:lnSpc>
                        <a:spcBef>
                          <a:spcPts val="0"/>
                        </a:spcBef>
                        <a:spcAft>
                          <a:spcPts val="0"/>
                        </a:spcAft>
                        <a:buClrTx/>
                        <a:buSzTx/>
                        <a:buFontTx/>
                        <a:buNone/>
                        <a:tabLst/>
                        <a:defRPr/>
                      </a:pPr>
                      <a:endParaRPr lang="en-US" sz="1600" dirty="0">
                        <a:solidFill>
                          <a:srgbClr val="595454"/>
                        </a:solidFill>
                        <a:latin typeface="Arial" panose="020B0604020202020204" pitchFamily="34" charset="0"/>
                        <a:cs typeface="Arial" panose="020B0604020202020204" pitchFamily="34" charset="0"/>
                      </a:endParaRPr>
                    </a:p>
                  </a:txBody>
                  <a:tcPr marL="51436" marR="51436" marT="25716" marB="25716" anchor="ctr"/>
                </a:tc>
                <a:tc hMerge="1">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14000"/>
                        </a:lnSpc>
                      </a:pPr>
                      <a:endParaRPr lang="en-US" sz="1600" dirty="0">
                        <a:solidFill>
                          <a:srgbClr val="595454"/>
                        </a:solidFill>
                        <a:latin typeface="Arial" panose="020B0604020202020204" pitchFamily="34" charset="0"/>
                        <a:cs typeface="Arial" panose="020B0604020202020204" pitchFamily="34" charset="0"/>
                      </a:endParaRPr>
                    </a:p>
                  </a:txBody>
                  <a:tcPr marL="51436" marR="51436" marT="25716" marB="25716" anchor="ctr"/>
                </a:tc>
                <a:tc hMerge="1">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14000"/>
                        </a:lnSpc>
                      </a:pPr>
                      <a:endParaRPr lang="en-US" sz="1600" dirty="0">
                        <a:solidFill>
                          <a:srgbClr val="595454"/>
                        </a:solidFill>
                        <a:latin typeface="Arial" panose="020B0604020202020204" pitchFamily="34" charset="0"/>
                        <a:cs typeface="Arial" panose="020B0604020202020204" pitchFamily="34" charset="0"/>
                      </a:endParaRPr>
                    </a:p>
                  </a:txBody>
                  <a:tcPr marL="51436" marR="51436" marT="25716" marB="25716" anchor="ctr"/>
                </a:tc>
                <a:extLst>
                  <a:ext uri="{0D108BD9-81ED-4DB2-BD59-A6C34878D82A}">
                    <a16:rowId xmlns:a16="http://schemas.microsoft.com/office/drawing/2014/main" val="3852885809"/>
                  </a:ext>
                </a:extLst>
              </a:tr>
              <a:tr h="216461">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115888" marR="0" indent="65088">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Fatigue</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90 (17)</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6 (1)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29 (11)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1 (&lt;1)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4281926842"/>
                  </a:ext>
                </a:extLst>
              </a:tr>
              <a:tr h="216461">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115888" marR="0" indent="65088">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Diarrhea</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88 (17)</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2 (&lt;1)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39 (15)</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2 (&lt;1)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2572704571"/>
                  </a:ext>
                </a:extLst>
              </a:tr>
              <a:tr h="216461">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115888" marR="0" indent="65088">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Pruritus</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53 (10)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2 (&lt;1)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9 (3)</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515615716"/>
                  </a:ext>
                </a:extLst>
              </a:tr>
              <a:tr h="216461">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115888" marR="0" indent="65088">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Rash</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52 (10)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4 (&lt;1)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10 (4)</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1 (&lt;1)</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2718481392"/>
                  </a:ext>
                </a:extLst>
              </a:tr>
              <a:tr h="216461">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115888" marR="0" indent="65088">
                        <a:lnSpc>
                          <a:spcPct val="100000"/>
                        </a:lnSpc>
                        <a:spcBef>
                          <a:spcPts val="0"/>
                        </a:spcBef>
                        <a:spcAft>
                          <a:spcPts val="0"/>
                        </a:spcAft>
                        <a:tabLst/>
                      </a:pPr>
                      <a:r>
                        <a:rPr lang="en-US" sz="1600" kern="1200" noProof="0" dirty="0">
                          <a:effectLst/>
                          <a:latin typeface="Arial" panose="020B0604020202020204" pitchFamily="34" charset="0"/>
                          <a:cs typeface="Arial" panose="020B0604020202020204" pitchFamily="34" charset="0"/>
                        </a:rPr>
                        <a:t>Hypothyroidism</a:t>
                      </a:r>
                      <a:endParaRPr lang="en-US" sz="1600" b="0" kern="1200" noProof="0" dirty="0">
                        <a:solidFill>
                          <a:srgbClr val="595454"/>
                        </a:solidFill>
                        <a:effectLst/>
                        <a:latin typeface="Arial" panose="020B0604020202020204" pitchFamily="34" charset="0"/>
                        <a:ea typeface="Calibri" panose="020F0502020204030204" pitchFamily="34" charset="0"/>
                        <a:cs typeface="Arial" panose="020B0604020202020204" pitchFamily="34" charset="0"/>
                      </a:endParaRPr>
                    </a:p>
                  </a:txBody>
                  <a:tcPr marL="72000"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50 (9)</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algn="ctr">
                        <a:lnSpc>
                          <a:spcPct val="100000"/>
                        </a:lnSpc>
                      </a:pPr>
                      <a:r>
                        <a:rPr lang="en-US" sz="1600" dirty="0">
                          <a:latin typeface="Arial" panose="020B0604020202020204" pitchFamily="34" charset="0"/>
                          <a:cs typeface="Arial" panose="020B0604020202020204" pitchFamily="34" charset="0"/>
                        </a:rPr>
                        <a:t>4 (2)</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tc>
                  <a:txBody>
                    <a:bodyPr/>
                    <a:lstStyle>
                      <a:lvl1pPr marL="0" algn="l" defTabSz="1219170" rtl="0" eaLnBrk="1" latinLnBrk="0" hangingPunct="1">
                        <a:defRPr sz="2400" kern="1200">
                          <a:solidFill>
                            <a:schemeClr val="tx1"/>
                          </a:solidFill>
                          <a:latin typeface="Trebuchet MS"/>
                        </a:defRPr>
                      </a:lvl1pPr>
                      <a:lvl2pPr marL="902499" algn="l" defTabSz="1219170" rtl="0" eaLnBrk="1" latinLnBrk="0" hangingPunct="1">
                        <a:defRPr sz="2400" kern="1200">
                          <a:solidFill>
                            <a:schemeClr val="tx1"/>
                          </a:solidFill>
                          <a:latin typeface="Trebuchet MS"/>
                        </a:defRPr>
                      </a:lvl2pPr>
                      <a:lvl3pPr marL="1804997" algn="l" defTabSz="1219170" rtl="0" eaLnBrk="1" latinLnBrk="0" hangingPunct="1">
                        <a:defRPr sz="2400" kern="1200">
                          <a:solidFill>
                            <a:schemeClr val="tx1"/>
                          </a:solidFill>
                          <a:latin typeface="Trebuchet MS"/>
                        </a:defRPr>
                      </a:lvl3pPr>
                      <a:lvl4pPr marL="2707497" algn="l" defTabSz="1219170" rtl="0" eaLnBrk="1" latinLnBrk="0" hangingPunct="1">
                        <a:defRPr sz="2400" kern="1200">
                          <a:solidFill>
                            <a:schemeClr val="tx1"/>
                          </a:solidFill>
                          <a:latin typeface="Trebuchet MS"/>
                        </a:defRPr>
                      </a:lvl4pPr>
                      <a:lvl5pPr marL="3609996" algn="l" defTabSz="1219170" rtl="0" eaLnBrk="1" latinLnBrk="0" hangingPunct="1">
                        <a:defRPr sz="2400" kern="1200">
                          <a:solidFill>
                            <a:schemeClr val="tx1"/>
                          </a:solidFill>
                          <a:latin typeface="Trebuchet MS"/>
                        </a:defRPr>
                      </a:lvl5pPr>
                      <a:lvl6pPr marL="4512496" algn="l" defTabSz="1219170" rtl="0" eaLnBrk="1" latinLnBrk="0" hangingPunct="1">
                        <a:defRPr sz="2400" kern="1200">
                          <a:solidFill>
                            <a:schemeClr val="tx1"/>
                          </a:solidFill>
                          <a:latin typeface="Trebuchet MS"/>
                        </a:defRPr>
                      </a:lvl6pPr>
                      <a:lvl7pPr marL="5414992" algn="l" defTabSz="1219170" rtl="0" eaLnBrk="1" latinLnBrk="0" hangingPunct="1">
                        <a:defRPr sz="2400" kern="1200">
                          <a:solidFill>
                            <a:schemeClr val="tx1"/>
                          </a:solidFill>
                          <a:latin typeface="Trebuchet MS"/>
                        </a:defRPr>
                      </a:lvl7pPr>
                      <a:lvl8pPr marL="6317493" algn="l" defTabSz="1219170" rtl="0" eaLnBrk="1" latinLnBrk="0" hangingPunct="1">
                        <a:defRPr sz="2400" kern="1200">
                          <a:solidFill>
                            <a:schemeClr val="tx1"/>
                          </a:solidFill>
                          <a:latin typeface="Trebuchet MS"/>
                        </a:defRPr>
                      </a:lvl8pPr>
                      <a:lvl9pPr marL="7219991" algn="l" defTabSz="1219170" rtl="0" eaLnBrk="1" latinLnBrk="0" hangingPunct="1">
                        <a:defRPr sz="2400" kern="1200">
                          <a:solidFill>
                            <a:schemeClr val="tx1"/>
                          </a:solidFill>
                          <a:latin typeface="Trebuchet MS"/>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a:t>
                      </a:r>
                      <a:endParaRPr lang="en-US" sz="1600" dirty="0">
                        <a:solidFill>
                          <a:srgbClr val="595454"/>
                        </a:solidFill>
                        <a:latin typeface="Arial" panose="020B0604020202020204" pitchFamily="34" charset="0"/>
                        <a:cs typeface="Arial" panose="020B0604020202020204" pitchFamily="34" charset="0"/>
                      </a:endParaRPr>
                    </a:p>
                  </a:txBody>
                  <a:tcPr marL="51436" marR="51436" marT="36000" marB="36000" anchor="ctr"/>
                </a:tc>
                <a:extLst>
                  <a:ext uri="{0D108BD9-81ED-4DB2-BD59-A6C34878D82A}">
                    <a16:rowId xmlns:a16="http://schemas.microsoft.com/office/drawing/2014/main" val="3470063131"/>
                  </a:ext>
                </a:extLst>
              </a:tr>
            </a:tbl>
          </a:graphicData>
        </a:graphic>
      </p:graphicFrame>
      <p:sp>
        <p:nvSpPr>
          <p:cNvPr id="3" name="Content Placeholder 30">
            <a:extLst>
              <a:ext uri="{FF2B5EF4-FFF2-40B4-BE49-F238E27FC236}">
                <a16:creationId xmlns:a16="http://schemas.microsoft.com/office/drawing/2014/main" id="{BF0E4534-9975-7DD6-AF49-78EA079982BA}"/>
              </a:ext>
            </a:extLst>
          </p:cNvPr>
          <p:cNvSpPr txBox="1">
            <a:spLocks/>
          </p:cNvSpPr>
          <p:nvPr/>
        </p:nvSpPr>
        <p:spPr>
          <a:xfrm>
            <a:off x="620183" y="6376243"/>
            <a:ext cx="10180339" cy="365125"/>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solidFill>
                  <a:schemeClr val="tx2"/>
                </a:solidFill>
              </a:rPr>
              <a:t>AE, adverse event; TRAE, treatment-related AE</a:t>
            </a:r>
          </a:p>
          <a:p>
            <a:r>
              <a:rPr lang="en-GB" dirty="0">
                <a:solidFill>
                  <a:schemeClr val="tx2"/>
                </a:solidFill>
              </a:rPr>
              <a:t>Kelly RJ, et al. N Engl J Med. 2021;384:1191-1203</a:t>
            </a:r>
          </a:p>
        </p:txBody>
      </p:sp>
    </p:spTree>
    <p:extLst>
      <p:ext uri="{BB962C8B-B14F-4D97-AF65-F5344CB8AC3E}">
        <p14:creationId xmlns:p14="http://schemas.microsoft.com/office/powerpoint/2010/main" val="153726529"/>
      </p:ext>
    </p:extLst>
  </p:cSld>
  <p:clrMapOvr>
    <a:masterClrMapping/>
  </p:clrMapOvr>
  <p:transition>
    <p:fade/>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Case #2: Localised Esophageal Adenocarcinoma</a:t>
            </a:r>
          </a:p>
        </p:txBody>
      </p:sp>
      <p:sp>
        <p:nvSpPr>
          <p:cNvPr id="3" name="Content Placeholder 2">
            <a:extLst>
              <a:ext uri="{FF2B5EF4-FFF2-40B4-BE49-F238E27FC236}">
                <a16:creationId xmlns:a16="http://schemas.microsoft.com/office/drawing/2014/main" id="{27D49C23-81AC-CB8F-7C97-AA8692676644}"/>
              </a:ext>
            </a:extLst>
          </p:cNvPr>
          <p:cNvSpPr>
            <a:spLocks noGrp="1"/>
          </p:cNvSpPr>
          <p:nvPr>
            <p:ph sz="quarter" idx="14"/>
          </p:nvPr>
        </p:nvSpPr>
        <p:spPr>
          <a:xfrm>
            <a:off x="407368" y="836712"/>
            <a:ext cx="10962216" cy="4525200"/>
          </a:xfrm>
        </p:spPr>
        <p:txBody>
          <a:bodyPr/>
          <a:lstStyle/>
          <a:p>
            <a:pPr marL="0" indent="0">
              <a:buNone/>
            </a:pPr>
            <a:r>
              <a:rPr lang="en-US" b="1" dirty="0">
                <a:solidFill>
                  <a:schemeClr val="accent1"/>
                </a:solidFill>
              </a:rPr>
              <a:t>Interval History: She completes a year of adjuvant nivolumab without incident.  She comes in for a CT ~5 months after completing nivolumab and is found to have RP adenopathy and four liver lesions.  Biopsy confirms recurrent EAC, pMMR, HER2 neg, PD-L1+ (CPS = 1).  How do you approach this clinical scenario?</a:t>
            </a:r>
            <a:br>
              <a:rPr lang="en-US" b="1" dirty="0">
                <a:solidFill>
                  <a:schemeClr val="accent1"/>
                </a:solidFill>
              </a:rPr>
            </a:br>
            <a:endParaRPr lang="en-US" dirty="0"/>
          </a:p>
          <a:p>
            <a:pPr marL="457200" indent="-457200">
              <a:buFont typeface="+mj-lt"/>
              <a:buAutoNum type="alphaLcParenR"/>
            </a:pPr>
            <a:r>
              <a:rPr lang="en-US" dirty="0"/>
              <a:t>Shared decision making, offer 5FU/oxali</a:t>
            </a:r>
          </a:p>
          <a:p>
            <a:pPr marL="457200" indent="-457200">
              <a:buFont typeface="+mj-lt"/>
              <a:buAutoNum type="alphaLcParenR"/>
            </a:pPr>
            <a:r>
              <a:rPr lang="en-US" dirty="0">
                <a:solidFill>
                  <a:schemeClr val="tx2"/>
                </a:solidFill>
              </a:rPr>
              <a:t>Shared decision making, offer </a:t>
            </a:r>
            <a:r>
              <a:rPr lang="en-US" dirty="0" err="1">
                <a:solidFill>
                  <a:schemeClr val="tx2"/>
                </a:solidFill>
              </a:rPr>
              <a:t>Ipi-Nivo</a:t>
            </a:r>
            <a:endParaRPr lang="en-US" dirty="0">
              <a:solidFill>
                <a:schemeClr val="tx2"/>
              </a:solidFill>
            </a:endParaRPr>
          </a:p>
          <a:p>
            <a:pPr marL="457200" indent="-457200">
              <a:buFont typeface="+mj-lt"/>
              <a:buAutoNum type="alphaLcParenR"/>
            </a:pPr>
            <a:r>
              <a:rPr lang="en-US" b="1" dirty="0">
                <a:solidFill>
                  <a:schemeClr val="accent1"/>
                </a:solidFill>
              </a:rPr>
              <a:t>Shared decision making, offer 5FU/oxali + PD-1</a:t>
            </a:r>
            <a:r>
              <a:rPr lang="en-GB" b="1" dirty="0">
                <a:solidFill>
                  <a:schemeClr val="accent2"/>
                </a:solidFill>
              </a:rPr>
              <a:t> </a:t>
            </a:r>
            <a:r>
              <a:rPr lang="en-GB" dirty="0">
                <a:solidFill>
                  <a:schemeClr val="accent2"/>
                </a:solidFill>
              </a:rPr>
              <a:t>✅</a:t>
            </a:r>
            <a:endParaRPr lang="en-US" b="1" dirty="0">
              <a:solidFill>
                <a:schemeClr val="accent1"/>
              </a:solidFill>
            </a:endParaRPr>
          </a:p>
          <a:p>
            <a:pPr marL="457200" indent="-457200">
              <a:buFont typeface="+mj-lt"/>
              <a:buAutoNum type="alphaLcParenR"/>
            </a:pPr>
            <a:r>
              <a:rPr lang="en-US" dirty="0"/>
              <a:t>Shared decision making, ask me again after Dr. Smyth’s talk</a:t>
            </a:r>
          </a:p>
          <a:p>
            <a:endParaRPr lang="en-US" dirty="0"/>
          </a:p>
          <a:p>
            <a:endParaRPr lang="en-US" dirty="0"/>
          </a:p>
        </p:txBody>
      </p:sp>
      <p:sp>
        <p:nvSpPr>
          <p:cNvPr id="4" name="Content Placeholder 30">
            <a:extLst>
              <a:ext uri="{FF2B5EF4-FFF2-40B4-BE49-F238E27FC236}">
                <a16:creationId xmlns:a16="http://schemas.microsoft.com/office/drawing/2014/main" id="{A0401103-4883-F047-4A5E-7DB8E9EA87F3}"/>
              </a:ext>
            </a:extLst>
          </p:cNvPr>
          <p:cNvSpPr txBox="1">
            <a:spLocks/>
          </p:cNvSpPr>
          <p:nvPr/>
        </p:nvSpPr>
        <p:spPr>
          <a:xfrm>
            <a:off x="620183" y="6165304"/>
            <a:ext cx="11164449" cy="345233"/>
          </a:xfrm>
          <a:prstGeom prst="rect">
            <a:avLst/>
          </a:prstGeom>
        </p:spPr>
        <p:txBody>
          <a:bodyPr vert="horz" lIns="0" tIns="0" rIns="0" bIns="0" rtlCol="0" anchor="b"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1200" dirty="0">
                <a:solidFill>
                  <a:schemeClr val="tx2"/>
                </a:solidFill>
              </a:rPr>
              <a:t>5-FU, fluorouracil; CPS, combined positive score; </a:t>
            </a:r>
            <a:r>
              <a:rPr lang="en-GB" dirty="0">
                <a:solidFill>
                  <a:schemeClr val="tx2"/>
                </a:solidFill>
              </a:rPr>
              <a:t>CT, computed tomography scan; EAC, esophageal cancer; HER2, human epidermal growth factor receptor 2; Ipi, ipilimumab; Nivo, nivolumab; oxali, oxaliplatin; PD-1, programmed cell death protein 1; PD-L1, programmed death-ligand 1; pMMR, proficient mismatch repair; RT, retropharyngeal </a:t>
            </a:r>
          </a:p>
        </p:txBody>
      </p:sp>
      <p:graphicFrame>
        <p:nvGraphicFramePr>
          <p:cNvPr id="7" name="Chart 6">
            <a:extLst>
              <a:ext uri="{FF2B5EF4-FFF2-40B4-BE49-F238E27FC236}">
                <a16:creationId xmlns:a16="http://schemas.microsoft.com/office/drawing/2014/main" id="{9335D612-F9FF-9EB0-CB56-59BC18C55B6A}"/>
              </a:ext>
            </a:extLst>
          </p:cNvPr>
          <p:cNvGraphicFramePr/>
          <p:nvPr/>
        </p:nvGraphicFramePr>
        <p:xfrm>
          <a:off x="6600056" y="1976723"/>
          <a:ext cx="6080224" cy="36454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9568326"/>
      </p:ext>
    </p:extLst>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43B94C7-72EA-41D3-B33A-3186A9042735}"/>
              </a:ext>
            </a:extLst>
          </p:cNvPr>
          <p:cNvSpPr/>
          <p:nvPr/>
        </p:nvSpPr>
        <p:spPr>
          <a:xfrm>
            <a:off x="7815966" y="3139659"/>
            <a:ext cx="1121207" cy="52182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9" name="Rectangle 8">
            <a:extLst>
              <a:ext uri="{FF2B5EF4-FFF2-40B4-BE49-F238E27FC236}">
                <a16:creationId xmlns:a16="http://schemas.microsoft.com/office/drawing/2014/main" id="{5CF2A8C5-4009-3A4D-D9D1-E396E09F8E30}"/>
              </a:ext>
            </a:extLst>
          </p:cNvPr>
          <p:cNvSpPr/>
          <p:nvPr/>
        </p:nvSpPr>
        <p:spPr>
          <a:xfrm>
            <a:off x="8937174" y="1948542"/>
            <a:ext cx="3156857" cy="28956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2" name="Freeform 11">
            <a:extLst>
              <a:ext uri="{FF2B5EF4-FFF2-40B4-BE49-F238E27FC236}">
                <a16:creationId xmlns:a16="http://schemas.microsoft.com/office/drawing/2014/main" id="{B219AAC9-42B9-EFB7-1B7B-C55A0B7D9A71}"/>
              </a:ext>
            </a:extLst>
          </p:cNvPr>
          <p:cNvSpPr/>
          <p:nvPr/>
        </p:nvSpPr>
        <p:spPr>
          <a:xfrm>
            <a:off x="7707086" y="1828800"/>
            <a:ext cx="4495800" cy="3058886"/>
          </a:xfrm>
          <a:custGeom>
            <a:avLst/>
            <a:gdLst>
              <a:gd name="connsiteX0" fmla="*/ 4386943 w 4495800"/>
              <a:gd name="connsiteY0" fmla="*/ 43543 h 3058886"/>
              <a:gd name="connsiteX1" fmla="*/ 4386943 w 4495800"/>
              <a:gd name="connsiteY1" fmla="*/ 43543 h 3058886"/>
              <a:gd name="connsiteX2" fmla="*/ 4397828 w 4495800"/>
              <a:gd name="connsiteY2" fmla="*/ 141514 h 3058886"/>
              <a:gd name="connsiteX3" fmla="*/ 4419600 w 4495800"/>
              <a:gd name="connsiteY3" fmla="*/ 185057 h 3058886"/>
              <a:gd name="connsiteX4" fmla="*/ 4441371 w 4495800"/>
              <a:gd name="connsiteY4" fmla="*/ 293914 h 3058886"/>
              <a:gd name="connsiteX5" fmla="*/ 4474028 w 4495800"/>
              <a:gd name="connsiteY5" fmla="*/ 413657 h 3058886"/>
              <a:gd name="connsiteX6" fmla="*/ 4495800 w 4495800"/>
              <a:gd name="connsiteY6" fmla="*/ 555171 h 3058886"/>
              <a:gd name="connsiteX7" fmla="*/ 4484914 w 4495800"/>
              <a:gd name="connsiteY7" fmla="*/ 1121229 h 3058886"/>
              <a:gd name="connsiteX8" fmla="*/ 4463143 w 4495800"/>
              <a:gd name="connsiteY8" fmla="*/ 1404257 h 3058886"/>
              <a:gd name="connsiteX9" fmla="*/ 4452257 w 4495800"/>
              <a:gd name="connsiteY9" fmla="*/ 1469571 h 3058886"/>
              <a:gd name="connsiteX10" fmla="*/ 4430485 w 4495800"/>
              <a:gd name="connsiteY10" fmla="*/ 1752600 h 3058886"/>
              <a:gd name="connsiteX11" fmla="*/ 4419600 w 4495800"/>
              <a:gd name="connsiteY11" fmla="*/ 1817914 h 3058886"/>
              <a:gd name="connsiteX12" fmla="*/ 4397828 w 4495800"/>
              <a:gd name="connsiteY12" fmla="*/ 2079171 h 3058886"/>
              <a:gd name="connsiteX13" fmla="*/ 4386943 w 4495800"/>
              <a:gd name="connsiteY13" fmla="*/ 2144486 h 3058886"/>
              <a:gd name="connsiteX14" fmla="*/ 4376057 w 4495800"/>
              <a:gd name="connsiteY14" fmla="*/ 2220686 h 3058886"/>
              <a:gd name="connsiteX15" fmla="*/ 4365171 w 4495800"/>
              <a:gd name="connsiteY15" fmla="*/ 2253343 h 3058886"/>
              <a:gd name="connsiteX16" fmla="*/ 4343400 w 4495800"/>
              <a:gd name="connsiteY16" fmla="*/ 2362200 h 3058886"/>
              <a:gd name="connsiteX17" fmla="*/ 4332514 w 4495800"/>
              <a:gd name="connsiteY17" fmla="*/ 2492829 h 3058886"/>
              <a:gd name="connsiteX18" fmla="*/ 4310743 w 4495800"/>
              <a:gd name="connsiteY18" fmla="*/ 2601686 h 3058886"/>
              <a:gd name="connsiteX19" fmla="*/ 4321628 w 4495800"/>
              <a:gd name="connsiteY19" fmla="*/ 2819400 h 3058886"/>
              <a:gd name="connsiteX20" fmla="*/ 4332514 w 4495800"/>
              <a:gd name="connsiteY20" fmla="*/ 3037114 h 3058886"/>
              <a:gd name="connsiteX21" fmla="*/ 1447800 w 4495800"/>
              <a:gd name="connsiteY21" fmla="*/ 3058886 h 3058886"/>
              <a:gd name="connsiteX22" fmla="*/ 1023257 w 4495800"/>
              <a:gd name="connsiteY22" fmla="*/ 2569029 h 3058886"/>
              <a:gd name="connsiteX23" fmla="*/ 979714 w 4495800"/>
              <a:gd name="connsiteY23" fmla="*/ 1872343 h 3058886"/>
              <a:gd name="connsiteX24" fmla="*/ 10885 w 4495800"/>
              <a:gd name="connsiteY24" fmla="*/ 1883229 h 3058886"/>
              <a:gd name="connsiteX25" fmla="*/ 0 w 4495800"/>
              <a:gd name="connsiteY25" fmla="*/ 1164771 h 3058886"/>
              <a:gd name="connsiteX26" fmla="*/ 1600200 w 4495800"/>
              <a:gd name="connsiteY26" fmla="*/ 0 h 3058886"/>
              <a:gd name="connsiteX27" fmla="*/ 4386943 w 4495800"/>
              <a:gd name="connsiteY27" fmla="*/ 43543 h 305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95800" h="3058886">
                <a:moveTo>
                  <a:pt x="4386943" y="43543"/>
                </a:moveTo>
                <a:lnTo>
                  <a:pt x="4386943" y="43543"/>
                </a:lnTo>
                <a:cubicBezTo>
                  <a:pt x="4390571" y="76200"/>
                  <a:pt x="4390440" y="109498"/>
                  <a:pt x="4397828" y="141514"/>
                </a:cubicBezTo>
                <a:cubicBezTo>
                  <a:pt x="4401477" y="157326"/>
                  <a:pt x="4415142" y="169454"/>
                  <a:pt x="4419600" y="185057"/>
                </a:cubicBezTo>
                <a:cubicBezTo>
                  <a:pt x="4429766" y="220637"/>
                  <a:pt x="4431205" y="258334"/>
                  <a:pt x="4441371" y="293914"/>
                </a:cubicBezTo>
                <a:cubicBezTo>
                  <a:pt x="4446905" y="313283"/>
                  <a:pt x="4468261" y="384820"/>
                  <a:pt x="4474028" y="413657"/>
                </a:cubicBezTo>
                <a:cubicBezTo>
                  <a:pt x="4481581" y="451424"/>
                  <a:pt x="4490571" y="518566"/>
                  <a:pt x="4495800" y="555171"/>
                </a:cubicBezTo>
                <a:cubicBezTo>
                  <a:pt x="4492171" y="743857"/>
                  <a:pt x="4490545" y="932592"/>
                  <a:pt x="4484914" y="1121229"/>
                </a:cubicBezTo>
                <a:cubicBezTo>
                  <a:pt x="4483545" y="1167094"/>
                  <a:pt x="4470015" y="1345843"/>
                  <a:pt x="4463143" y="1404257"/>
                </a:cubicBezTo>
                <a:cubicBezTo>
                  <a:pt x="4460564" y="1426177"/>
                  <a:pt x="4454836" y="1447651"/>
                  <a:pt x="4452257" y="1469571"/>
                </a:cubicBezTo>
                <a:cubicBezTo>
                  <a:pt x="4433813" y="1626342"/>
                  <a:pt x="4447602" y="1572867"/>
                  <a:pt x="4430485" y="1752600"/>
                </a:cubicBezTo>
                <a:cubicBezTo>
                  <a:pt x="4428392" y="1774572"/>
                  <a:pt x="4423228" y="1796143"/>
                  <a:pt x="4419600" y="1817914"/>
                </a:cubicBezTo>
                <a:cubicBezTo>
                  <a:pt x="4413542" y="1902726"/>
                  <a:pt x="4408465" y="1994076"/>
                  <a:pt x="4397828" y="2079171"/>
                </a:cubicBezTo>
                <a:cubicBezTo>
                  <a:pt x="4395090" y="2101072"/>
                  <a:pt x="4390299" y="2122671"/>
                  <a:pt x="4386943" y="2144486"/>
                </a:cubicBezTo>
                <a:cubicBezTo>
                  <a:pt x="4383042" y="2169846"/>
                  <a:pt x="4381089" y="2195526"/>
                  <a:pt x="4376057" y="2220686"/>
                </a:cubicBezTo>
                <a:cubicBezTo>
                  <a:pt x="4373807" y="2231938"/>
                  <a:pt x="4368323" y="2242310"/>
                  <a:pt x="4365171" y="2253343"/>
                </a:cubicBezTo>
                <a:cubicBezTo>
                  <a:pt x="4355341" y="2287746"/>
                  <a:pt x="4347289" y="2327202"/>
                  <a:pt x="4343400" y="2362200"/>
                </a:cubicBezTo>
                <a:cubicBezTo>
                  <a:pt x="4338575" y="2405627"/>
                  <a:pt x="4338418" y="2449536"/>
                  <a:pt x="4332514" y="2492829"/>
                </a:cubicBezTo>
                <a:cubicBezTo>
                  <a:pt x="4327514" y="2529494"/>
                  <a:pt x="4310743" y="2601686"/>
                  <a:pt x="4310743" y="2601686"/>
                </a:cubicBezTo>
                <a:cubicBezTo>
                  <a:pt x="4314371" y="2674257"/>
                  <a:pt x="4317706" y="2746844"/>
                  <a:pt x="4321628" y="2819400"/>
                </a:cubicBezTo>
                <a:cubicBezTo>
                  <a:pt x="4333153" y="3032621"/>
                  <a:pt x="4332514" y="2939618"/>
                  <a:pt x="4332514" y="3037114"/>
                </a:cubicBezTo>
                <a:lnTo>
                  <a:pt x="1447800" y="3058886"/>
                </a:lnTo>
                <a:lnTo>
                  <a:pt x="1023257" y="2569029"/>
                </a:lnTo>
                <a:lnTo>
                  <a:pt x="979714" y="1872343"/>
                </a:lnTo>
                <a:lnTo>
                  <a:pt x="10885" y="1883229"/>
                </a:lnTo>
                <a:lnTo>
                  <a:pt x="0" y="1164771"/>
                </a:lnTo>
                <a:lnTo>
                  <a:pt x="1600200" y="0"/>
                </a:lnTo>
                <a:lnTo>
                  <a:pt x="4386943" y="4354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Rectangle 3" hidden="1">
            <a:extLst>
              <a:ext uri="{FF2B5EF4-FFF2-40B4-BE49-F238E27FC236}">
                <a16:creationId xmlns:a16="http://schemas.microsoft.com/office/drawing/2014/main" id="{919ECD3C-5854-6E46-83DC-4F28DE24C9A7}"/>
              </a:ext>
            </a:extLst>
          </p:cNvPr>
          <p:cNvSpPr/>
          <p:nvPr>
            <p:custDataLst>
              <p:tags r:id="rId1"/>
            </p:custDataLst>
          </p:nvPr>
        </p:nvSpPr>
        <p:spPr>
          <a:xfrm>
            <a:off x="0" y="0"/>
            <a:ext cx="158750" cy="15875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5400" dirty="0">
              <a:latin typeface="Georgia" panose="02040502050405020303" pitchFamily="18" charset="0"/>
              <a:ea typeface="+mj-ea"/>
              <a:sym typeface="Georgia" panose="02040502050405020303" pitchFamily="18" charset="0"/>
            </a:endParaRPr>
          </a:p>
        </p:txBody>
      </p:sp>
      <p:pic>
        <p:nvPicPr>
          <p:cNvPr id="8" name="Picture 7">
            <a:extLst>
              <a:ext uri="{FF2B5EF4-FFF2-40B4-BE49-F238E27FC236}">
                <a16:creationId xmlns:a16="http://schemas.microsoft.com/office/drawing/2014/main" id="{D2095241-5B7F-6237-6EC2-DA3DAD0CC87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5615"/>
            <a:ext cx="12192000" cy="6863615"/>
          </a:xfrm>
          <a:prstGeom prst="rect">
            <a:avLst/>
          </a:prstGeom>
        </p:spPr>
      </p:pic>
      <p:sp>
        <p:nvSpPr>
          <p:cNvPr id="14" name="Rectangle 13">
            <a:extLst>
              <a:ext uri="{FF2B5EF4-FFF2-40B4-BE49-F238E27FC236}">
                <a16:creationId xmlns:a16="http://schemas.microsoft.com/office/drawing/2014/main" id="{9811BCE1-EEC5-5C13-C3E4-97FD56273C79}"/>
              </a:ext>
            </a:extLst>
          </p:cNvPr>
          <p:cNvSpPr/>
          <p:nvPr/>
        </p:nvSpPr>
        <p:spPr>
          <a:xfrm>
            <a:off x="8456177" y="1891783"/>
            <a:ext cx="3637854" cy="2841943"/>
          </a:xfrm>
          <a:prstGeom prst="rect">
            <a:avLst/>
          </a:prstGeom>
          <a:solidFill>
            <a:schemeClr val="bg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 name="Title 1">
            <a:extLst>
              <a:ext uri="{FF2B5EF4-FFF2-40B4-BE49-F238E27FC236}">
                <a16:creationId xmlns:a16="http://schemas.microsoft.com/office/drawing/2014/main" id="{81C84344-5081-744E-9656-83DF2924FBD9}"/>
              </a:ext>
            </a:extLst>
          </p:cNvPr>
          <p:cNvSpPr>
            <a:spLocks noGrp="1"/>
          </p:cNvSpPr>
          <p:nvPr>
            <p:ph type="title"/>
          </p:nvPr>
        </p:nvSpPr>
        <p:spPr>
          <a:xfrm>
            <a:off x="8760295" y="1934647"/>
            <a:ext cx="3280009" cy="2852737"/>
          </a:xfrm>
        </p:spPr>
        <p:txBody>
          <a:bodyPr anchor="t">
            <a:normAutofit fontScale="90000"/>
          </a:bodyPr>
          <a:lstStyle/>
          <a:p>
            <a:pPr algn="r"/>
            <a:r>
              <a:rPr lang="en-US" sz="2200" b="1" cap="none" dirty="0">
                <a:solidFill>
                  <a:sysClr val="windowText" lastClr="000000"/>
                </a:solidFill>
                <a:latin typeface="Helvetica" pitchFamily="2" charset="0"/>
              </a:rPr>
              <a:t>Sam Klempner, MD</a:t>
            </a:r>
            <a:br>
              <a:rPr lang="en-US" sz="2200" b="1" cap="none" dirty="0">
                <a:solidFill>
                  <a:sysClr val="windowText" lastClr="000000"/>
                </a:solidFill>
                <a:latin typeface="Helvetica" pitchFamily="2" charset="0"/>
              </a:rPr>
            </a:br>
            <a:r>
              <a:rPr lang="en-US" sz="2200" b="1" cap="none" dirty="0">
                <a:solidFill>
                  <a:sysClr val="windowText" lastClr="000000"/>
                </a:solidFill>
                <a:latin typeface="Helvetica" pitchFamily="2" charset="0"/>
              </a:rPr>
              <a:t>MGH Cancer Center</a:t>
            </a:r>
            <a:br>
              <a:rPr lang="en-US" sz="2200" b="1" cap="none" dirty="0">
                <a:solidFill>
                  <a:sysClr val="windowText" lastClr="000000"/>
                </a:solidFill>
                <a:latin typeface="Helvetica" pitchFamily="2" charset="0"/>
              </a:rPr>
            </a:br>
            <a:r>
              <a:rPr lang="en-US" sz="2200" b="1" cap="none" dirty="0">
                <a:solidFill>
                  <a:sysClr val="windowText" lastClr="000000"/>
                </a:solidFill>
                <a:latin typeface="Helvetica" pitchFamily="2" charset="0"/>
              </a:rPr>
              <a:t>Boston, MA</a:t>
            </a:r>
            <a:br>
              <a:rPr lang="en-US" sz="2200" b="1" cap="none" dirty="0">
                <a:solidFill>
                  <a:sysClr val="windowText" lastClr="000000"/>
                </a:solidFill>
                <a:latin typeface="Helvetica" pitchFamily="2" charset="0"/>
              </a:rPr>
            </a:br>
            <a:br>
              <a:rPr lang="en-US" sz="2200" b="1" cap="none" dirty="0">
                <a:solidFill>
                  <a:sysClr val="windowText" lastClr="000000"/>
                </a:solidFill>
                <a:latin typeface="Helvetica" pitchFamily="2" charset="0"/>
              </a:rPr>
            </a:br>
            <a:r>
              <a:rPr lang="en-US" sz="2200" b="1" cap="none" dirty="0">
                <a:solidFill>
                  <a:sysClr val="windowText" lastClr="000000"/>
                </a:solidFill>
                <a:latin typeface="Helvetica" pitchFamily="2" charset="0"/>
                <a:hlinkClick r:id="rId5">
                  <a:extLst>
                    <a:ext uri="{A12FA001-AC4F-418D-AE19-62706E023703}">
                      <ahyp:hlinkClr xmlns:ahyp="http://schemas.microsoft.com/office/drawing/2018/hyperlinkcolor" val="tx"/>
                    </a:ext>
                  </a:extLst>
                </a:hlinkClick>
              </a:rPr>
              <a:t>sklempner@partners.org</a:t>
            </a:r>
            <a:r>
              <a:rPr lang="en-US" sz="2200" b="1" cap="none" dirty="0">
                <a:solidFill>
                  <a:sysClr val="windowText" lastClr="000000"/>
                </a:solidFill>
                <a:latin typeface="Helvetica" pitchFamily="2" charset="0"/>
              </a:rPr>
              <a:t> </a:t>
            </a:r>
            <a:br>
              <a:rPr lang="en-US" sz="2200" b="1" cap="none" dirty="0">
                <a:solidFill>
                  <a:sysClr val="windowText" lastClr="000000"/>
                </a:solidFill>
                <a:latin typeface="Helvetica" pitchFamily="2" charset="0"/>
              </a:rPr>
            </a:br>
            <a:br>
              <a:rPr lang="en-US" sz="2200" b="1" cap="none" dirty="0">
                <a:solidFill>
                  <a:sysClr val="windowText" lastClr="000000"/>
                </a:solidFill>
                <a:latin typeface="Helvetica" pitchFamily="2" charset="0"/>
              </a:rPr>
            </a:br>
            <a:r>
              <a:rPr lang="en-US" sz="2200" b="1" cap="none" dirty="0">
                <a:solidFill>
                  <a:sysClr val="windowText" lastClr="000000"/>
                </a:solidFill>
                <a:latin typeface="Helvetica" pitchFamily="2" charset="0"/>
              </a:rPr>
              <a:t>508-954-6022</a:t>
            </a:r>
            <a:br>
              <a:rPr lang="en-US" sz="2200" b="1" cap="none" dirty="0">
                <a:solidFill>
                  <a:sysClr val="windowText" lastClr="000000"/>
                </a:solidFill>
                <a:latin typeface="Helvetica" pitchFamily="2" charset="0"/>
              </a:rPr>
            </a:br>
            <a:br>
              <a:rPr lang="en-US" sz="2200" b="1" cap="none" dirty="0">
                <a:solidFill>
                  <a:sysClr val="windowText" lastClr="000000"/>
                </a:solidFill>
                <a:latin typeface="Helvetica" pitchFamily="2" charset="0"/>
              </a:rPr>
            </a:br>
            <a:r>
              <a:rPr lang="en-US" sz="2200" b="1" cap="none" dirty="0">
                <a:solidFill>
                  <a:sysClr val="windowText" lastClr="000000"/>
                </a:solidFill>
                <a:latin typeface="Helvetica" pitchFamily="2" charset="0"/>
              </a:rPr>
              <a:t>@KlempnerSam</a:t>
            </a:r>
          </a:p>
        </p:txBody>
      </p:sp>
      <p:pic>
        <p:nvPicPr>
          <p:cNvPr id="6" name="Graphic 5" descr="Phone Vibration with solid fill">
            <a:extLst>
              <a:ext uri="{FF2B5EF4-FFF2-40B4-BE49-F238E27FC236}">
                <a16:creationId xmlns:a16="http://schemas.microsoft.com/office/drawing/2014/main" id="{74391AD2-F674-DAEB-9FFE-550960EC5DED}"/>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9905820" y="3587214"/>
            <a:ext cx="518895" cy="518895"/>
          </a:xfrm>
          <a:prstGeom prst="rect">
            <a:avLst/>
          </a:prstGeom>
          <a:effectLst>
            <a:outerShdw blurRad="50800" dist="38100" dir="8100000" algn="tr" rotWithShape="0">
              <a:prstClr val="black">
                <a:alpha val="40000"/>
              </a:prstClr>
            </a:outerShdw>
          </a:effectLst>
        </p:spPr>
      </p:pic>
      <p:sp>
        <p:nvSpPr>
          <p:cNvPr id="16" name="Title 1">
            <a:extLst>
              <a:ext uri="{FF2B5EF4-FFF2-40B4-BE49-F238E27FC236}">
                <a16:creationId xmlns:a16="http://schemas.microsoft.com/office/drawing/2014/main" id="{805D04C2-0266-DF5B-1D16-42CB82DB6E49}"/>
              </a:ext>
            </a:extLst>
          </p:cNvPr>
          <p:cNvSpPr txBox="1">
            <a:spLocks/>
          </p:cNvSpPr>
          <p:nvPr/>
        </p:nvSpPr>
        <p:spPr>
          <a:xfrm>
            <a:off x="644525" y="168526"/>
            <a:ext cx="10902950" cy="956516"/>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5400" kern="1200">
                <a:solidFill>
                  <a:schemeClr val="accent2"/>
                </a:solidFill>
                <a:latin typeface="+mj-lt"/>
                <a:ea typeface="+mj-ea"/>
                <a:cs typeface="+mj-cs"/>
              </a:defRPr>
            </a:lvl1pPr>
          </a:lstStyle>
          <a:p>
            <a:pPr algn="ctr"/>
            <a:r>
              <a:rPr lang="en-US" b="1" dirty="0">
                <a:solidFill>
                  <a:schemeClr val="bg1"/>
                </a:solidFill>
                <a:latin typeface="Helvetica" pitchFamily="2" charset="0"/>
              </a:rPr>
              <a:t>Thank You</a:t>
            </a:r>
          </a:p>
        </p:txBody>
      </p:sp>
      <p:pic>
        <p:nvPicPr>
          <p:cNvPr id="11" name="Graphic 10" descr="Envelope">
            <a:extLst>
              <a:ext uri="{FF2B5EF4-FFF2-40B4-BE49-F238E27FC236}">
                <a16:creationId xmlns:a16="http://schemas.microsoft.com/office/drawing/2014/main" id="{000B5A70-876F-3741-B76D-E0670D6C4CE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510028" y="3111035"/>
            <a:ext cx="457553" cy="457553"/>
          </a:xfrm>
          <a:prstGeom prst="rect">
            <a:avLst/>
          </a:prstGeom>
        </p:spPr>
      </p:pic>
      <p:sp>
        <p:nvSpPr>
          <p:cNvPr id="20" name="Freeform 19">
            <a:extLst>
              <a:ext uri="{FF2B5EF4-FFF2-40B4-BE49-F238E27FC236}">
                <a16:creationId xmlns:a16="http://schemas.microsoft.com/office/drawing/2014/main" id="{01EAC25D-689C-9940-9A68-905A92F8AD81}"/>
              </a:ext>
            </a:extLst>
          </p:cNvPr>
          <p:cNvSpPr/>
          <p:nvPr/>
        </p:nvSpPr>
        <p:spPr>
          <a:xfrm>
            <a:off x="9573147" y="4262506"/>
            <a:ext cx="488550" cy="396185"/>
          </a:xfrm>
          <a:custGeom>
            <a:avLst/>
            <a:gdLst>
              <a:gd name="connsiteX0" fmla="*/ 944213 w 942975"/>
              <a:gd name="connsiteY0" fmla="*/ 96416 h 764697"/>
              <a:gd name="connsiteX1" fmla="*/ 833723 w 942975"/>
              <a:gd name="connsiteY1" fmla="*/ 126437 h 764697"/>
              <a:gd name="connsiteX2" fmla="*/ 918305 w 942975"/>
              <a:gd name="connsiteY2" fmla="*/ 20985 h 764697"/>
              <a:gd name="connsiteX3" fmla="*/ 796195 w 942975"/>
              <a:gd name="connsiteY3" fmla="*/ 67244 h 764697"/>
              <a:gd name="connsiteX4" fmla="*/ 524091 w 942975"/>
              <a:gd name="connsiteY4" fmla="*/ 58816 h 764697"/>
              <a:gd name="connsiteX5" fmla="*/ 463391 w 942975"/>
              <a:gd name="connsiteY5" fmla="*/ 197620 h 764697"/>
              <a:gd name="connsiteX6" fmla="*/ 468440 w 942975"/>
              <a:gd name="connsiteY6" fmla="*/ 241142 h 764697"/>
              <a:gd name="connsiteX7" fmla="*/ 72009 w 942975"/>
              <a:gd name="connsiteY7" fmla="*/ 41943 h 764697"/>
              <a:gd name="connsiteX8" fmla="*/ 131540 w 942975"/>
              <a:gd name="connsiteY8" fmla="*/ 296842 h 764697"/>
              <a:gd name="connsiteX9" fmla="*/ 44386 w 942975"/>
              <a:gd name="connsiteY9" fmla="*/ 272957 h 764697"/>
              <a:gd name="connsiteX10" fmla="*/ 44387 w 942975"/>
              <a:gd name="connsiteY10" fmla="*/ 275412 h 764697"/>
              <a:gd name="connsiteX11" fmla="*/ 198692 w 942975"/>
              <a:gd name="connsiteY11" fmla="*/ 462243 h 764697"/>
              <a:gd name="connsiteX12" fmla="*/ 111823 w 942975"/>
              <a:gd name="connsiteY12" fmla="*/ 465548 h 764697"/>
              <a:gd name="connsiteX13" fmla="*/ 291084 w 942975"/>
              <a:gd name="connsiteY13" fmla="*/ 597906 h 764697"/>
              <a:gd name="connsiteX14" fmla="*/ 52959 w 942975"/>
              <a:gd name="connsiteY14" fmla="*/ 679191 h 764697"/>
              <a:gd name="connsiteX15" fmla="*/ 7144 w 942975"/>
              <a:gd name="connsiteY15" fmla="*/ 676547 h 764697"/>
              <a:gd name="connsiteX16" fmla="*/ 301942 w 942975"/>
              <a:gd name="connsiteY16" fmla="*/ 762175 h 764697"/>
              <a:gd name="connsiteX17" fmla="*/ 849154 w 942975"/>
              <a:gd name="connsiteY17" fmla="*/ 219806 h 764697"/>
              <a:gd name="connsiteX18" fmla="*/ 848582 w 942975"/>
              <a:gd name="connsiteY18" fmla="*/ 195071 h 764697"/>
              <a:gd name="connsiteX19" fmla="*/ 944213 w 942975"/>
              <a:gd name="connsiteY19" fmla="*/ 96416 h 76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42975" h="764697">
                <a:moveTo>
                  <a:pt x="944213" y="96416"/>
                </a:moveTo>
                <a:cubicBezTo>
                  <a:pt x="909103" y="111838"/>
                  <a:pt x="871860" y="121958"/>
                  <a:pt x="833723" y="126437"/>
                </a:cubicBezTo>
                <a:cubicBezTo>
                  <a:pt x="873875" y="102603"/>
                  <a:pt x="903931" y="65131"/>
                  <a:pt x="918305" y="20985"/>
                </a:cubicBezTo>
                <a:cubicBezTo>
                  <a:pt x="880545" y="43161"/>
                  <a:pt x="839252" y="58804"/>
                  <a:pt x="796195" y="67244"/>
                </a:cubicBezTo>
                <a:cubicBezTo>
                  <a:pt x="723404" y="-9558"/>
                  <a:pt x="601579" y="-13331"/>
                  <a:pt x="524091" y="58816"/>
                </a:cubicBezTo>
                <a:cubicBezTo>
                  <a:pt x="485425" y="94817"/>
                  <a:pt x="463463" y="145039"/>
                  <a:pt x="463391" y="197620"/>
                </a:cubicBezTo>
                <a:cubicBezTo>
                  <a:pt x="463365" y="212272"/>
                  <a:pt x="465059" y="226878"/>
                  <a:pt x="468440" y="241142"/>
                </a:cubicBezTo>
                <a:cubicBezTo>
                  <a:pt x="313783" y="233436"/>
                  <a:pt x="169693" y="161033"/>
                  <a:pt x="72009" y="41943"/>
                </a:cubicBezTo>
                <a:cubicBezTo>
                  <a:pt x="20646" y="129132"/>
                  <a:pt x="46747" y="240891"/>
                  <a:pt x="131540" y="296842"/>
                </a:cubicBezTo>
                <a:cubicBezTo>
                  <a:pt x="100988" y="295848"/>
                  <a:pt x="71114" y="287661"/>
                  <a:pt x="44386" y="272957"/>
                </a:cubicBezTo>
                <a:lnTo>
                  <a:pt x="44387" y="275412"/>
                </a:lnTo>
                <a:cubicBezTo>
                  <a:pt x="44395" y="366154"/>
                  <a:pt x="108944" y="444310"/>
                  <a:pt x="198692" y="462243"/>
                </a:cubicBezTo>
                <a:cubicBezTo>
                  <a:pt x="170365" y="469876"/>
                  <a:pt x="140656" y="471006"/>
                  <a:pt x="111823" y="465548"/>
                </a:cubicBezTo>
                <a:cubicBezTo>
                  <a:pt x="136940" y="543074"/>
                  <a:pt x="208949" y="596242"/>
                  <a:pt x="291084" y="597906"/>
                </a:cubicBezTo>
                <a:cubicBezTo>
                  <a:pt x="223119" y="650643"/>
                  <a:pt x="139274" y="679264"/>
                  <a:pt x="52959" y="679191"/>
                </a:cubicBezTo>
                <a:cubicBezTo>
                  <a:pt x="37649" y="679171"/>
                  <a:pt x="22353" y="678288"/>
                  <a:pt x="7144" y="676547"/>
                </a:cubicBezTo>
                <a:cubicBezTo>
                  <a:pt x="95092" y="732520"/>
                  <a:pt x="197425" y="762244"/>
                  <a:pt x="301942" y="762175"/>
                </a:cubicBezTo>
                <a:cubicBezTo>
                  <a:pt x="655701" y="762175"/>
                  <a:pt x="849154" y="471684"/>
                  <a:pt x="849154" y="219806"/>
                </a:cubicBezTo>
                <a:cubicBezTo>
                  <a:pt x="849154" y="211498"/>
                  <a:pt x="849154" y="203285"/>
                  <a:pt x="848582" y="195071"/>
                </a:cubicBezTo>
                <a:cubicBezTo>
                  <a:pt x="886133" y="168093"/>
                  <a:pt x="918518" y="134683"/>
                  <a:pt x="944213" y="96416"/>
                </a:cubicBezTo>
                <a:close/>
              </a:path>
            </a:pathLst>
          </a:custGeom>
          <a:solidFill>
            <a:srgbClr val="00B0F0"/>
          </a:solidFill>
          <a:ln w="9525" cap="flat">
            <a:noFill/>
            <a:prstDash val="solid"/>
            <a:miter/>
          </a:ln>
        </p:spPr>
        <p:txBody>
          <a:bodyPr rtlCol="0" anchor="ctr"/>
          <a:lstStyle/>
          <a:p>
            <a:endParaRPr lang="en-GB" dirty="0"/>
          </a:p>
        </p:txBody>
      </p:sp>
    </p:spTree>
    <p:extLst>
      <p:ext uri="{BB962C8B-B14F-4D97-AF65-F5344CB8AC3E}">
        <p14:creationId xmlns:p14="http://schemas.microsoft.com/office/powerpoint/2010/main" val="297505147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65F2CD-DBD2-7FB4-9AC8-388DA17B1D6A}"/>
              </a:ext>
            </a:extLst>
          </p:cNvPr>
          <p:cNvSpPr>
            <a:spLocks noGrp="1"/>
          </p:cNvSpPr>
          <p:nvPr>
            <p:ph type="title"/>
          </p:nvPr>
        </p:nvSpPr>
        <p:spPr>
          <a:xfrm>
            <a:off x="609600" y="274638"/>
            <a:ext cx="10972800" cy="2927350"/>
          </a:xfrm>
        </p:spPr>
        <p:txBody>
          <a:bodyPr/>
          <a:lstStyle/>
          <a:p>
            <a:r>
              <a:rPr lang="en-GB" dirty="0"/>
              <a:t>Metastatic</a:t>
            </a:r>
            <a:br>
              <a:rPr lang="en-GB" dirty="0"/>
            </a:br>
            <a:r>
              <a:rPr lang="en-GB" dirty="0"/>
              <a:t>Gastroesophageal Cancers</a:t>
            </a:r>
            <a:endParaRPr lang="en-GB" sz="2200" dirty="0"/>
          </a:p>
        </p:txBody>
      </p:sp>
      <p:sp>
        <p:nvSpPr>
          <p:cNvPr id="7" name="Subtitle 6">
            <a:extLst>
              <a:ext uri="{FF2B5EF4-FFF2-40B4-BE49-F238E27FC236}">
                <a16:creationId xmlns:a16="http://schemas.microsoft.com/office/drawing/2014/main" id="{26106EA5-B31C-564B-A858-F9C4059D83FA}"/>
              </a:ext>
            </a:extLst>
          </p:cNvPr>
          <p:cNvSpPr>
            <a:spLocks noGrp="1"/>
          </p:cNvSpPr>
          <p:nvPr>
            <p:ph type="subTitle" idx="1"/>
          </p:nvPr>
        </p:nvSpPr>
        <p:spPr/>
        <p:txBody>
          <a:bodyPr/>
          <a:lstStyle/>
          <a:p>
            <a:pPr>
              <a:spcBef>
                <a:spcPts val="0"/>
              </a:spcBef>
            </a:pPr>
            <a:r>
              <a:rPr lang="en-GB" b="1" dirty="0"/>
              <a:t>Dr Lizzy Smyth</a:t>
            </a:r>
          </a:p>
          <a:p>
            <a:pPr>
              <a:spcBef>
                <a:spcPts val="300"/>
              </a:spcBef>
            </a:pPr>
            <a:r>
              <a:rPr lang="en-GB" sz="2200" b="1" dirty="0"/>
              <a:t>Cambridge University Hospital NHS Foundation Trust</a:t>
            </a:r>
          </a:p>
          <a:p>
            <a:pPr>
              <a:spcBef>
                <a:spcPts val="0"/>
              </a:spcBef>
            </a:pPr>
            <a:r>
              <a:rPr lang="en-GB" sz="2200" b="1" dirty="0"/>
              <a:t>UK</a:t>
            </a:r>
          </a:p>
        </p:txBody>
      </p:sp>
      <p:pic>
        <p:nvPicPr>
          <p:cNvPr id="5" name="Picture 4">
            <a:extLst>
              <a:ext uri="{FF2B5EF4-FFF2-40B4-BE49-F238E27FC236}">
                <a16:creationId xmlns:a16="http://schemas.microsoft.com/office/drawing/2014/main" id="{5A707C7A-2141-8245-B9FB-9BB97BBF5613}"/>
              </a:ext>
            </a:extLst>
          </p:cNvPr>
          <p:cNvPicPr>
            <a:picLocks noChangeAspect="1"/>
          </p:cNvPicPr>
          <p:nvPr/>
        </p:nvPicPr>
        <p:blipFill rotWithShape="1">
          <a:blip r:embed="rId3">
            <a:grayscl/>
          </a:blip>
          <a:srcRect t="6530" b="14272"/>
          <a:stretch/>
        </p:blipFill>
        <p:spPr>
          <a:xfrm>
            <a:off x="5329489" y="2690859"/>
            <a:ext cx="1533023" cy="1824498"/>
          </a:xfrm>
          <a:prstGeom prst="rect">
            <a:avLst/>
          </a:prstGeom>
          <a:ln w="28575">
            <a:solidFill>
              <a:schemeClr val="accent1"/>
            </a:solidFill>
          </a:ln>
        </p:spPr>
      </p:pic>
    </p:spTree>
    <p:extLst>
      <p:ext uri="{BB962C8B-B14F-4D97-AF65-F5344CB8AC3E}">
        <p14:creationId xmlns:p14="http://schemas.microsoft.com/office/powerpoint/2010/main" val="2787286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 name="Rectangle 67"/>
          <p:cNvSpPr/>
          <p:nvPr/>
        </p:nvSpPr>
        <p:spPr>
          <a:xfrm>
            <a:off x="8919333" y="4478861"/>
            <a:ext cx="1172822" cy="412434"/>
          </a:xfrm>
          <a:prstGeom prst="rect">
            <a:avLst/>
          </a:prstGeom>
          <a:solidFill>
            <a:srgbClr val="FFFFFF"/>
          </a:solidFill>
          <a:ln w="12700">
            <a:miter lim="400000"/>
          </a:ln>
        </p:spPr>
        <p:txBody>
          <a:bodyPr lIns="45718" tIns="45718" rIns="45718" bIns="45718" anchor="ct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FFFFFF"/>
                </a:solidFill>
                <a:latin typeface="+mn-lt"/>
                <a:ea typeface="+mn-ea"/>
                <a:cs typeface="+mn-cs"/>
                <a:sym typeface="Calibri"/>
              </a:defRPr>
            </a:pPr>
            <a:endParaRPr kumimoji="0" sz="800" b="0" i="0" u="none" strike="noStrike" kern="0" cap="none" spc="0" normalizeH="0" baseline="0" noProof="0" dirty="0">
              <a:ln>
                <a:noFill/>
              </a:ln>
              <a:solidFill>
                <a:srgbClr val="FFFFFF"/>
              </a:solidFill>
              <a:effectLst/>
              <a:uLnTx/>
              <a:uFillTx/>
              <a:latin typeface="Calibri"/>
              <a:cs typeface="Calibri"/>
              <a:sym typeface="Calibri"/>
            </a:endParaRPr>
          </a:p>
        </p:txBody>
      </p:sp>
      <p:sp>
        <p:nvSpPr>
          <p:cNvPr id="688" name="Rectangle"/>
          <p:cNvSpPr/>
          <p:nvPr/>
        </p:nvSpPr>
        <p:spPr>
          <a:xfrm>
            <a:off x="6560433" y="2075956"/>
            <a:ext cx="496840" cy="2424106"/>
          </a:xfrm>
          <a:prstGeom prst="rect">
            <a:avLst/>
          </a:prstGeom>
          <a:solidFill>
            <a:srgbClr val="99332F">
              <a:alpha val="20109"/>
            </a:srgbClr>
          </a:solidFill>
          <a:ln w="25400">
            <a:solidFill>
              <a:srgbClr val="FFFFFF"/>
            </a:solidFill>
          </a:ln>
        </p:spPr>
        <p:txBody>
          <a:bodyPr lIns="45718" tIns="45718" rIns="45718" bIns="45718"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689" name="Rectangle"/>
          <p:cNvSpPr/>
          <p:nvPr/>
        </p:nvSpPr>
        <p:spPr>
          <a:xfrm>
            <a:off x="6560433" y="4502260"/>
            <a:ext cx="496840" cy="706994"/>
          </a:xfrm>
          <a:prstGeom prst="rect">
            <a:avLst/>
          </a:prstGeom>
          <a:solidFill>
            <a:srgbClr val="99332F">
              <a:alpha val="45636"/>
            </a:srgbClr>
          </a:solidFill>
          <a:ln w="25400">
            <a:solidFill>
              <a:srgbClr val="FFFFFF"/>
            </a:solidFill>
          </a:ln>
        </p:spPr>
        <p:txBody>
          <a:bodyPr lIns="45718" tIns="45718" rIns="45718" bIns="45718"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690" name="Rectangle"/>
          <p:cNvSpPr/>
          <p:nvPr/>
        </p:nvSpPr>
        <p:spPr>
          <a:xfrm>
            <a:off x="6560433" y="5403336"/>
            <a:ext cx="496840" cy="165339"/>
          </a:xfrm>
          <a:prstGeom prst="rect">
            <a:avLst/>
          </a:prstGeom>
          <a:solidFill>
            <a:srgbClr val="99332F"/>
          </a:solidFill>
          <a:ln w="25400">
            <a:solidFill>
              <a:srgbClr val="FFFFFF"/>
            </a:solidFill>
          </a:ln>
        </p:spPr>
        <p:txBody>
          <a:bodyPr lIns="45718" tIns="45718" rIns="45718" bIns="45718"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691" name="Rectangle"/>
          <p:cNvSpPr/>
          <p:nvPr/>
        </p:nvSpPr>
        <p:spPr>
          <a:xfrm>
            <a:off x="6560433" y="5224381"/>
            <a:ext cx="496840" cy="165339"/>
          </a:xfrm>
          <a:prstGeom prst="rect">
            <a:avLst/>
          </a:prstGeom>
          <a:solidFill>
            <a:srgbClr val="99332F">
              <a:alpha val="58108"/>
            </a:srgbClr>
          </a:solidFill>
          <a:ln w="25400">
            <a:solidFill>
              <a:srgbClr val="FFFFFF"/>
            </a:solidFill>
          </a:ln>
        </p:spPr>
        <p:txBody>
          <a:bodyPr lIns="45718" tIns="45718" rIns="45718" bIns="45718"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692" name="TextBox 1"/>
          <p:cNvSpPr txBox="1"/>
          <p:nvPr/>
        </p:nvSpPr>
        <p:spPr>
          <a:xfrm>
            <a:off x="4082493" y="2564838"/>
            <a:ext cx="2471075" cy="27653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1300" b="1" spc="-39">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1300" b="1" i="0" u="none" strike="noStrike" kern="0" cap="none" spc="-39" normalizeH="0" baseline="0" noProof="0" dirty="0">
                <a:ln>
                  <a:noFill/>
                </a:ln>
                <a:solidFill>
                  <a:srgbClr val="000000"/>
                </a:solidFill>
                <a:effectLst/>
                <a:uLnTx/>
                <a:uFillTx/>
                <a:latin typeface="Arial"/>
                <a:cs typeface="Arial"/>
                <a:sym typeface="Arial"/>
              </a:rPr>
              <a:t>Chromosomal Instability (CIN)</a:t>
            </a:r>
          </a:p>
        </p:txBody>
      </p:sp>
      <p:sp>
        <p:nvSpPr>
          <p:cNvPr id="693" name="TextBox 1"/>
          <p:cNvSpPr txBox="1"/>
          <p:nvPr/>
        </p:nvSpPr>
        <p:spPr>
          <a:xfrm>
            <a:off x="4610001" y="2163034"/>
            <a:ext cx="1608395" cy="4154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2100" b="1" spc="-63">
                <a:solidFill>
                  <a:srgbClr val="99332F"/>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100" b="1" i="0" u="none" strike="noStrike" kern="0" cap="none" spc="-63" normalizeH="0" baseline="0" noProof="0" dirty="0">
                <a:ln>
                  <a:noFill/>
                </a:ln>
                <a:solidFill>
                  <a:schemeClr val="accent1">
                    <a:lumMod val="75000"/>
                  </a:schemeClr>
                </a:solidFill>
                <a:effectLst/>
                <a:uLnTx/>
                <a:uFillTx/>
                <a:latin typeface="Arial"/>
                <a:cs typeface="Arial"/>
                <a:sym typeface="Arial"/>
              </a:rPr>
              <a:t>70%</a:t>
            </a:r>
          </a:p>
        </p:txBody>
      </p:sp>
      <p:sp>
        <p:nvSpPr>
          <p:cNvPr id="694" name="TextBox 1"/>
          <p:cNvSpPr txBox="1"/>
          <p:nvPr/>
        </p:nvSpPr>
        <p:spPr>
          <a:xfrm>
            <a:off x="4557001" y="4375358"/>
            <a:ext cx="1608395" cy="3875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2100" b="1" spc="-63">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100" b="1" i="0" u="none" strike="noStrike" kern="0" cap="none" spc="-63" normalizeH="0" baseline="0" noProof="0" dirty="0">
                <a:ln>
                  <a:noFill/>
                </a:ln>
                <a:solidFill>
                  <a:srgbClr val="000000"/>
                </a:solidFill>
                <a:effectLst/>
                <a:uLnTx/>
                <a:uFillTx/>
                <a:latin typeface="Arial"/>
                <a:cs typeface="Arial"/>
                <a:sym typeface="Arial"/>
              </a:rPr>
              <a:t>20%</a:t>
            </a:r>
          </a:p>
        </p:txBody>
      </p:sp>
      <p:sp>
        <p:nvSpPr>
          <p:cNvPr id="695" name="TextBox 1"/>
          <p:cNvSpPr txBox="1"/>
          <p:nvPr/>
        </p:nvSpPr>
        <p:spPr>
          <a:xfrm>
            <a:off x="4012435" y="4679181"/>
            <a:ext cx="2160349" cy="27653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1300" b="1" spc="-39">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1300" b="1" i="0" u="none" strike="noStrike" kern="0" cap="none" spc="-39" normalizeH="0" baseline="0" noProof="0" dirty="0">
                <a:ln>
                  <a:noFill/>
                </a:ln>
                <a:solidFill>
                  <a:srgbClr val="000000"/>
                </a:solidFill>
                <a:effectLst/>
                <a:uLnTx/>
                <a:uFillTx/>
                <a:latin typeface="Arial"/>
                <a:cs typeface="Arial"/>
                <a:sym typeface="Arial"/>
              </a:rPr>
              <a:t>Genomic Stability (GS)</a:t>
            </a:r>
          </a:p>
        </p:txBody>
      </p:sp>
      <p:sp>
        <p:nvSpPr>
          <p:cNvPr id="696" name="TextBox 1"/>
          <p:cNvSpPr txBox="1"/>
          <p:nvPr/>
        </p:nvSpPr>
        <p:spPr>
          <a:xfrm>
            <a:off x="4610001" y="5138030"/>
            <a:ext cx="1608395" cy="2888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1400" b="1" spc="-42">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1400" b="1" i="0" u="none" strike="noStrike" kern="0" cap="none" spc="-42" normalizeH="0" baseline="0" noProof="0" dirty="0">
                <a:ln>
                  <a:noFill/>
                </a:ln>
                <a:solidFill>
                  <a:srgbClr val="000000"/>
                </a:solidFill>
                <a:effectLst/>
                <a:uLnTx/>
                <a:uFillTx/>
                <a:latin typeface="Arial"/>
                <a:cs typeface="Arial"/>
                <a:sym typeface="Arial"/>
              </a:rPr>
              <a:t>5%</a:t>
            </a:r>
          </a:p>
        </p:txBody>
      </p:sp>
      <p:sp>
        <p:nvSpPr>
          <p:cNvPr id="697" name="TextBox 1"/>
          <p:cNvSpPr txBox="1"/>
          <p:nvPr/>
        </p:nvSpPr>
        <p:spPr>
          <a:xfrm>
            <a:off x="4610001" y="5345464"/>
            <a:ext cx="1608395" cy="2888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1400" b="1" spc="-42">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1400" b="1" i="0" u="none" strike="noStrike" kern="0" cap="none" spc="-42" normalizeH="0" baseline="0" noProof="0" dirty="0">
                <a:ln>
                  <a:noFill/>
                </a:ln>
                <a:solidFill>
                  <a:srgbClr val="000000"/>
                </a:solidFill>
                <a:effectLst/>
                <a:uLnTx/>
                <a:uFillTx/>
                <a:latin typeface="Arial"/>
                <a:cs typeface="Arial"/>
                <a:sym typeface="Arial"/>
              </a:rPr>
              <a:t>5%</a:t>
            </a:r>
          </a:p>
        </p:txBody>
      </p:sp>
      <p:sp>
        <p:nvSpPr>
          <p:cNvPr id="698" name="Line"/>
          <p:cNvSpPr/>
          <p:nvPr/>
        </p:nvSpPr>
        <p:spPr>
          <a:xfrm>
            <a:off x="6224485" y="2397760"/>
            <a:ext cx="658167" cy="2"/>
          </a:xfrm>
          <a:prstGeom prst="line">
            <a:avLst/>
          </a:prstGeom>
          <a:ln w="25400" cap="rnd">
            <a:solidFill>
              <a:srgbClr val="000000"/>
            </a:solidFill>
            <a:custDash>
              <a:ds d="100000" sp="200000"/>
            </a:custDash>
          </a:ln>
        </p:spPr>
        <p:txBody>
          <a:bodyPr lIns="45718" tIns="45718" rIns="45718" bIns="45718"/>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699" name="Line"/>
          <p:cNvSpPr/>
          <p:nvPr/>
        </p:nvSpPr>
        <p:spPr>
          <a:xfrm>
            <a:off x="6224485" y="4685076"/>
            <a:ext cx="658167" cy="2"/>
          </a:xfrm>
          <a:prstGeom prst="line">
            <a:avLst/>
          </a:prstGeom>
          <a:ln w="25400" cap="rnd">
            <a:solidFill>
              <a:srgbClr val="000000"/>
            </a:solidFill>
            <a:custDash>
              <a:ds d="100000" sp="200000"/>
            </a:custDash>
          </a:ln>
        </p:spPr>
        <p:txBody>
          <a:bodyPr lIns="45718" tIns="45718" rIns="45718" bIns="45718"/>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700" name="TextBox 1"/>
          <p:cNvSpPr txBox="1"/>
          <p:nvPr/>
        </p:nvSpPr>
        <p:spPr>
          <a:xfrm>
            <a:off x="5270880" y="3436768"/>
            <a:ext cx="1485672" cy="3385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1600" b="1" spc="-32">
                <a:solidFill>
                  <a:srgbClr val="929292"/>
                </a:solidFill>
                <a:latin typeface="Arial"/>
                <a:ea typeface="Arial"/>
                <a:cs typeface="Arial"/>
                <a:sym typeface="Arial"/>
              </a:defRPr>
            </a:pPr>
            <a:r>
              <a:rPr kumimoji="0" sz="1600" b="1" i="0" u="none" strike="noStrike" kern="0" cap="none" spc="-32" normalizeH="0" baseline="0" noProof="0" dirty="0">
                <a:ln>
                  <a:noFill/>
                </a:ln>
                <a:solidFill>
                  <a:schemeClr val="accent6"/>
                </a:solidFill>
                <a:effectLst/>
                <a:uLnTx/>
                <a:uFillTx/>
                <a:latin typeface="Arial"/>
                <a:cs typeface="Arial"/>
                <a:sym typeface="Arial"/>
              </a:rPr>
              <a:t>30% of CIN</a:t>
            </a:r>
          </a:p>
        </p:txBody>
      </p:sp>
      <p:sp>
        <p:nvSpPr>
          <p:cNvPr id="701" name="TextBox 1"/>
          <p:cNvSpPr txBox="1"/>
          <p:nvPr/>
        </p:nvSpPr>
        <p:spPr>
          <a:xfrm>
            <a:off x="5007471" y="3689143"/>
            <a:ext cx="1730667" cy="2923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1300" b="1" spc="-26">
                <a:solidFill>
                  <a:srgbClr val="929292"/>
                </a:solidFill>
                <a:latin typeface="Arial"/>
                <a:ea typeface="Arial"/>
                <a:cs typeface="Arial"/>
                <a:sym typeface="Arial"/>
              </a:defRPr>
            </a:pPr>
            <a:r>
              <a:rPr kumimoji="0" sz="1300" b="1" i="0" u="none" strike="noStrike" kern="0" cap="none" spc="-26" normalizeH="0" baseline="0" noProof="0" dirty="0">
                <a:ln>
                  <a:noFill/>
                </a:ln>
                <a:solidFill>
                  <a:schemeClr val="accent6"/>
                </a:solidFill>
                <a:effectLst/>
                <a:uLnTx/>
                <a:uFillTx/>
                <a:latin typeface="Arial"/>
                <a:cs typeface="Arial"/>
                <a:sym typeface="Arial"/>
              </a:rPr>
              <a:t>ERBB2 amplified</a:t>
            </a:r>
          </a:p>
        </p:txBody>
      </p:sp>
      <p:sp>
        <p:nvSpPr>
          <p:cNvPr id="702" name="TextBox 1"/>
          <p:cNvSpPr txBox="1"/>
          <p:nvPr/>
        </p:nvSpPr>
        <p:spPr>
          <a:xfrm>
            <a:off x="1229099" y="5144341"/>
            <a:ext cx="4642250" cy="27653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1300" b="1" spc="-39">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1300" b="1" i="0" u="none" strike="noStrike" kern="0" cap="none" spc="-39" normalizeH="0" baseline="0" noProof="0" dirty="0">
                <a:ln>
                  <a:noFill/>
                </a:ln>
                <a:solidFill>
                  <a:srgbClr val="000000"/>
                </a:solidFill>
                <a:effectLst/>
                <a:uLnTx/>
                <a:uFillTx/>
                <a:latin typeface="Arial"/>
                <a:cs typeface="Arial"/>
                <a:sym typeface="Arial"/>
              </a:rPr>
              <a:t>Microsatellite Instable (MSI)</a:t>
            </a:r>
          </a:p>
        </p:txBody>
      </p:sp>
      <p:sp>
        <p:nvSpPr>
          <p:cNvPr id="703" name="TextBox 1"/>
          <p:cNvSpPr txBox="1"/>
          <p:nvPr/>
        </p:nvSpPr>
        <p:spPr>
          <a:xfrm>
            <a:off x="1229099" y="5330607"/>
            <a:ext cx="4642250" cy="27653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a:defRPr sz="1300" b="1" spc="-39">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1300" b="1" i="0" u="none" strike="noStrike" kern="0" cap="none" spc="-39" normalizeH="0" baseline="0" noProof="0" dirty="0">
                <a:ln>
                  <a:noFill/>
                </a:ln>
                <a:solidFill>
                  <a:srgbClr val="000000"/>
                </a:solidFill>
                <a:effectLst/>
                <a:uLnTx/>
                <a:uFillTx/>
                <a:latin typeface="Arial"/>
                <a:cs typeface="Arial"/>
                <a:sym typeface="Arial"/>
              </a:rPr>
              <a:t>Epstein Bar Virus infection (EBV)</a:t>
            </a:r>
          </a:p>
        </p:txBody>
      </p:sp>
      <p:sp>
        <p:nvSpPr>
          <p:cNvPr id="705" name="Line"/>
          <p:cNvSpPr/>
          <p:nvPr/>
        </p:nvSpPr>
        <p:spPr>
          <a:xfrm>
            <a:off x="4676253" y="3276600"/>
            <a:ext cx="2471075" cy="1"/>
          </a:xfrm>
          <a:prstGeom prst="line">
            <a:avLst/>
          </a:prstGeom>
          <a:ln w="25400">
            <a:solidFill>
              <a:schemeClr val="accent6"/>
            </a:solidFill>
            <a:custDash>
              <a:ds d="200000" sp="200000"/>
            </a:custDash>
            <a:miter lim="400000"/>
          </a:ln>
        </p:spPr>
        <p:txBody>
          <a:bodyPr lIns="45718" tIns="45718" rIns="45718" bIns="45718"/>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706" name="Line"/>
          <p:cNvSpPr/>
          <p:nvPr/>
        </p:nvSpPr>
        <p:spPr>
          <a:xfrm>
            <a:off x="4676253" y="4157332"/>
            <a:ext cx="2471075" cy="1"/>
          </a:xfrm>
          <a:prstGeom prst="line">
            <a:avLst/>
          </a:prstGeom>
          <a:ln w="25400">
            <a:solidFill>
              <a:schemeClr val="accent6"/>
            </a:solidFill>
            <a:custDash>
              <a:ds d="200000" sp="200000"/>
            </a:custDash>
            <a:miter lim="400000"/>
          </a:ln>
        </p:spPr>
        <p:txBody>
          <a:bodyPr lIns="45718" tIns="45718" rIns="45718" bIns="45718"/>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800" b="0" i="0" u="none" strike="noStrike" kern="0" cap="none" spc="0" normalizeH="0" baseline="0" noProof="0" dirty="0">
              <a:ln>
                <a:noFill/>
              </a:ln>
              <a:solidFill>
                <a:srgbClr val="000000"/>
              </a:solidFill>
              <a:effectLst/>
              <a:uLnTx/>
              <a:uFillTx/>
              <a:latin typeface="Helvetica"/>
              <a:sym typeface="Helvetica"/>
            </a:endParaRPr>
          </a:p>
        </p:txBody>
      </p:sp>
      <p:sp>
        <p:nvSpPr>
          <p:cNvPr id="3" name="Title 2">
            <a:extLst>
              <a:ext uri="{FF2B5EF4-FFF2-40B4-BE49-F238E27FC236}">
                <a16:creationId xmlns:a16="http://schemas.microsoft.com/office/drawing/2014/main" id="{5829438E-7F51-6B45-934A-98E76D3D33B6}"/>
              </a:ext>
            </a:extLst>
          </p:cNvPr>
          <p:cNvSpPr>
            <a:spLocks noGrp="1"/>
          </p:cNvSpPr>
          <p:nvPr>
            <p:ph type="title"/>
          </p:nvPr>
        </p:nvSpPr>
        <p:spPr/>
        <p:txBody>
          <a:bodyPr>
            <a:noAutofit/>
          </a:bodyPr>
          <a:lstStyle/>
          <a:p>
            <a:r>
              <a:rPr lang="en-GB" sz="2000" dirty="0">
                <a:solidFill>
                  <a:schemeClr val="accent1"/>
                </a:solidFill>
                <a:sym typeface="Arial"/>
              </a:rPr>
              <a:t>Background</a:t>
            </a:r>
            <a:br>
              <a:rPr lang="en-GB" dirty="0">
                <a:sym typeface="Arial"/>
              </a:rPr>
            </a:br>
            <a:r>
              <a:rPr lang="en-GB" dirty="0">
                <a:sym typeface="Arial"/>
              </a:rPr>
              <a:t>Gastroesophageal Cancers</a:t>
            </a:r>
            <a:br>
              <a:rPr lang="en-GB" dirty="0">
                <a:sym typeface="Arial"/>
              </a:rPr>
            </a:br>
            <a:endParaRPr lang="en-GB" dirty="0"/>
          </a:p>
        </p:txBody>
      </p:sp>
      <p:sp>
        <p:nvSpPr>
          <p:cNvPr id="7" name="Content Placeholder 6">
            <a:extLst>
              <a:ext uri="{FF2B5EF4-FFF2-40B4-BE49-F238E27FC236}">
                <a16:creationId xmlns:a16="http://schemas.microsoft.com/office/drawing/2014/main" id="{6B6132B6-A643-A846-A423-F35B745A6822}"/>
              </a:ext>
            </a:extLst>
          </p:cNvPr>
          <p:cNvSpPr>
            <a:spLocks noGrp="1"/>
          </p:cNvSpPr>
          <p:nvPr>
            <p:ph sz="quarter" idx="14"/>
          </p:nvPr>
        </p:nvSpPr>
        <p:spPr>
          <a:xfrm>
            <a:off x="7421619" y="2253343"/>
            <a:ext cx="4160780" cy="3697457"/>
          </a:xfrm>
        </p:spPr>
        <p:txBody>
          <a:bodyPr/>
          <a:lstStyle/>
          <a:p>
            <a:pPr lvl="0"/>
            <a:r>
              <a:rPr lang="en-GB" dirty="0">
                <a:sym typeface="Arial"/>
              </a:rPr>
              <a:t>Most common GEC subset</a:t>
            </a:r>
          </a:p>
          <a:p>
            <a:pPr lvl="0"/>
            <a:r>
              <a:rPr lang="en-GB" dirty="0">
                <a:sym typeface="Arial"/>
              </a:rPr>
              <a:t>No therapies addressing CIN</a:t>
            </a:r>
          </a:p>
          <a:p>
            <a:pPr lvl="0"/>
            <a:r>
              <a:rPr lang="en-GB" dirty="0">
                <a:sym typeface="Arial"/>
              </a:rPr>
              <a:t>Complex genomics with limited therapies</a:t>
            </a:r>
          </a:p>
          <a:p>
            <a:pPr lvl="0"/>
            <a:r>
              <a:rPr lang="en-GB" dirty="0">
                <a:sym typeface="Arial"/>
              </a:rPr>
              <a:t>High metastatic potential </a:t>
            </a:r>
            <a:br>
              <a:rPr lang="en-GB" dirty="0">
                <a:sym typeface="Arial"/>
              </a:rPr>
            </a:br>
            <a:r>
              <a:rPr lang="en-GB" dirty="0">
                <a:sym typeface="Arial"/>
              </a:rPr>
              <a:t>and poor survival</a:t>
            </a:r>
          </a:p>
        </p:txBody>
      </p:sp>
      <p:sp>
        <p:nvSpPr>
          <p:cNvPr id="8" name="Content Placeholder 7">
            <a:extLst>
              <a:ext uri="{FF2B5EF4-FFF2-40B4-BE49-F238E27FC236}">
                <a16:creationId xmlns:a16="http://schemas.microsoft.com/office/drawing/2014/main" id="{60F2DB0F-E5E7-3E4A-AF24-C6E07C69BA4A}"/>
              </a:ext>
            </a:extLst>
          </p:cNvPr>
          <p:cNvSpPr>
            <a:spLocks noGrp="1"/>
          </p:cNvSpPr>
          <p:nvPr>
            <p:ph sz="quarter" idx="15"/>
          </p:nvPr>
        </p:nvSpPr>
        <p:spPr>
          <a:xfrm>
            <a:off x="620183" y="6309320"/>
            <a:ext cx="10180339" cy="365125"/>
          </a:xfrm>
        </p:spPr>
        <p:txBody>
          <a:bodyPr anchor="b"/>
          <a:lstStyle/>
          <a:p>
            <a:r>
              <a:rPr lang="en-GB" dirty="0">
                <a:sym typeface="Arial"/>
              </a:rPr>
              <a:t>GEC, gastroesophageal cancer</a:t>
            </a:r>
          </a:p>
          <a:p>
            <a:r>
              <a:rPr lang="en-GB" dirty="0">
                <a:solidFill>
                  <a:schemeClr val="tx2"/>
                </a:solidFill>
                <a:sym typeface="Arial"/>
              </a:rPr>
              <a:t>The Cancer Genome Atlas Research Network, et al. Nature. 2017;543:378-384; Janjigian YY, et al. Cancer Discov. 2018; 8:49-58</a:t>
            </a:r>
          </a:p>
        </p:txBody>
      </p:sp>
      <p:sp>
        <p:nvSpPr>
          <p:cNvPr id="13" name="Oval 12">
            <a:extLst>
              <a:ext uri="{FF2B5EF4-FFF2-40B4-BE49-F238E27FC236}">
                <a16:creationId xmlns:a16="http://schemas.microsoft.com/office/drawing/2014/main" id="{BD1D20C3-CB42-D14C-886F-BA4AC29257B2}"/>
              </a:ext>
            </a:extLst>
          </p:cNvPr>
          <p:cNvSpPr/>
          <p:nvPr/>
        </p:nvSpPr>
        <p:spPr>
          <a:xfrm>
            <a:off x="451978" y="2112706"/>
            <a:ext cx="3520868" cy="3520868"/>
          </a:xfrm>
          <a:prstGeom prst="ellipse">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9" name="Oval 38">
            <a:extLst>
              <a:ext uri="{FF2B5EF4-FFF2-40B4-BE49-F238E27FC236}">
                <a16:creationId xmlns:a16="http://schemas.microsoft.com/office/drawing/2014/main" id="{1B220F23-50CD-8240-91C0-4A57CA9E1548}"/>
              </a:ext>
            </a:extLst>
          </p:cNvPr>
          <p:cNvSpPr/>
          <p:nvPr/>
        </p:nvSpPr>
        <p:spPr>
          <a:xfrm>
            <a:off x="801896" y="2412322"/>
            <a:ext cx="2816322" cy="2816322"/>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0" name="Oval 39">
            <a:extLst>
              <a:ext uri="{FF2B5EF4-FFF2-40B4-BE49-F238E27FC236}">
                <a16:creationId xmlns:a16="http://schemas.microsoft.com/office/drawing/2014/main" id="{560BFAD5-2DEB-F24B-9D72-6E68C1E0F004}"/>
              </a:ext>
            </a:extLst>
          </p:cNvPr>
          <p:cNvSpPr/>
          <p:nvPr/>
        </p:nvSpPr>
        <p:spPr>
          <a:xfrm>
            <a:off x="1105495" y="2766223"/>
            <a:ext cx="2213835" cy="2213835"/>
          </a:xfrm>
          <a:prstGeom prst="ellips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15" name="Picture 14">
            <a:extLst>
              <a:ext uri="{FF2B5EF4-FFF2-40B4-BE49-F238E27FC236}">
                <a16:creationId xmlns:a16="http://schemas.microsoft.com/office/drawing/2014/main" id="{682DE0CC-281C-D74F-90FC-D4FD385B2F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37126" y="2777383"/>
            <a:ext cx="2061657" cy="2086201"/>
          </a:xfrm>
          <a:prstGeom prst="rect">
            <a:avLst/>
          </a:prstGeom>
        </p:spPr>
      </p:pic>
    </p:spTree>
    <p:extLst>
      <p:ext uri="{BB962C8B-B14F-4D97-AF65-F5344CB8AC3E}">
        <p14:creationId xmlns:p14="http://schemas.microsoft.com/office/powerpoint/2010/main" val="2713476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normAutofit fontScale="90000"/>
          </a:bodyPr>
          <a:lstStyle/>
          <a:p>
            <a:r>
              <a:rPr lang="en-GB" sz="3100" dirty="0"/>
              <a:t>Case presentation 1:</a:t>
            </a:r>
            <a:br>
              <a:rPr lang="en-GB" sz="3100" dirty="0"/>
            </a:br>
            <a:r>
              <a:rPr lang="en-GB" sz="3100" dirty="0"/>
              <a:t>HER2-positive GEA</a:t>
            </a:r>
            <a:br>
              <a:rPr lang="en-GB" dirty="0"/>
            </a:br>
            <a:endParaRPr lang="en-GB" dirty="0"/>
          </a:p>
        </p:txBody>
      </p:sp>
      <p:graphicFrame>
        <p:nvGraphicFramePr>
          <p:cNvPr id="11" name="Content Placeholder 11">
            <a:extLst>
              <a:ext uri="{FF2B5EF4-FFF2-40B4-BE49-F238E27FC236}">
                <a16:creationId xmlns:a16="http://schemas.microsoft.com/office/drawing/2014/main" id="{604FFA10-7A63-9D60-C735-CCBC17EA78F8}"/>
              </a:ext>
            </a:extLst>
          </p:cNvPr>
          <p:cNvGraphicFramePr>
            <a:graphicFrameLocks noGrp="1"/>
          </p:cNvGraphicFramePr>
          <p:nvPr>
            <p:ph sz="quarter" idx="14"/>
          </p:nvPr>
        </p:nvGraphicFramePr>
        <p:xfrm>
          <a:off x="620713" y="1425575"/>
          <a:ext cx="10961688" cy="260448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Initial diagnosis + staging</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59-year-old nursing professor; male</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Short history of dysphagia</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Endoscopy, Siewert type II junctional adenocarcinoma </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HER2 positive, MMR intact</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CT and PET confirm T3N2 tumour</a:t>
                      </a:r>
                      <a:endParaRPr lang="en-GB" sz="2000" noProof="0" dirty="0">
                        <a:solidFill>
                          <a:schemeClr val="tx1"/>
                        </a:solidFill>
                        <a:latin typeface="Arial" panose="020B0604020202020204" pitchFamily="34" charset="0"/>
                        <a:cs typeface="Arial" panose="020B0604020202020204" pitchFamily="34" charset="0"/>
                      </a:endParaRPr>
                    </a:p>
                  </a:txBody>
                  <a:tcPr marT="117720" marB="117720" anchor="ctr"/>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GB" sz="2000" b="1" kern="1200" noProof="0" dirty="0">
                          <a:solidFill>
                            <a:schemeClr val="bg1"/>
                          </a:solidFill>
                          <a:latin typeface="Arial" panose="020B0604020202020204" pitchFamily="34" charset="0"/>
                          <a:ea typeface="+mn-ea"/>
                          <a:cs typeface="Arial" panose="020B0604020202020204" pitchFamily="34" charset="0"/>
                        </a:rPr>
                        <a:t>Medical history</a:t>
                      </a:r>
                    </a:p>
                  </a:txBody>
                  <a:tcPr marT="117720" marB="117720" anchor="ctr"/>
                </a:tc>
                <a:tc>
                  <a:txBody>
                    <a:bodyPr/>
                    <a:lstStyle/>
                    <a:p>
                      <a:pPr marL="358775" marR="0" lvl="0" indent="-358775" algn="l" defTabSz="4572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lang="en-GB" sz="2000" b="0" kern="1200" noProof="0" dirty="0">
                          <a:solidFill>
                            <a:schemeClr val="tx1"/>
                          </a:solidFill>
                          <a:latin typeface="Arial" panose="020B0604020202020204" pitchFamily="34" charset="0"/>
                          <a:ea typeface="+mn-ea"/>
                          <a:cs typeface="Arial" panose="020B0604020202020204" pitchFamily="34" charset="0"/>
                        </a:rPr>
                        <a:t>Hypertension, mild asthma, non-smoker, ECOG PS 0</a:t>
                      </a:r>
                    </a:p>
                  </a:txBody>
                  <a:tcPr marT="117720" marB="117720" anchor="ctr"/>
                </a:tc>
                <a:extLst>
                  <a:ext uri="{0D108BD9-81ED-4DB2-BD59-A6C34878D82A}">
                    <a16:rowId xmlns:a16="http://schemas.microsoft.com/office/drawing/2014/main" val="1894837931"/>
                  </a:ext>
                </a:extLst>
              </a:tr>
            </a:tbl>
          </a:graphicData>
        </a:graphic>
      </p:graphicFrame>
      <p:sp>
        <p:nvSpPr>
          <p:cNvPr id="13" name="Content Placeholder 16">
            <a:extLst>
              <a:ext uri="{FF2B5EF4-FFF2-40B4-BE49-F238E27FC236}">
                <a16:creationId xmlns:a16="http://schemas.microsoft.com/office/drawing/2014/main" id="{B6E7B7B3-DD61-CACB-3D0D-E52BCB952428}"/>
              </a:ext>
            </a:extLst>
          </p:cNvPr>
          <p:cNvSpPr>
            <a:spLocks noGrp="1"/>
          </p:cNvSpPr>
          <p:nvPr>
            <p:ph sz="quarter" idx="15"/>
          </p:nvPr>
        </p:nvSpPr>
        <p:spPr>
          <a:xfrm>
            <a:off x="620183" y="6354248"/>
            <a:ext cx="10180339" cy="369332"/>
          </a:xfrm>
        </p:spPr>
        <p:txBody>
          <a:bodyPr anchor="ctr">
            <a:spAutoFit/>
          </a:bodyPr>
          <a:lstStyle/>
          <a:p>
            <a:r>
              <a:rPr lang="en-GB" dirty="0"/>
              <a:t>CT, computerised tomography; ECOG PS, Eastern Cooperative Oncology Group performance status; GEA, gastroesophageal adenocarcinoma; </a:t>
            </a:r>
            <a:br>
              <a:rPr lang="en-GB" dirty="0"/>
            </a:br>
            <a:r>
              <a:rPr lang="en-GB" dirty="0"/>
              <a:t>H</a:t>
            </a:r>
            <a:r>
              <a:rPr lang="en-GB" sz="1200" dirty="0">
                <a:solidFill>
                  <a:schemeClr val="tx2"/>
                </a:solidFill>
              </a:rPr>
              <a:t>ER2</a:t>
            </a:r>
            <a:r>
              <a:rPr lang="en-GB" sz="1200" dirty="0"/>
              <a:t>, human epidermal growth factor receptor 2; </a:t>
            </a:r>
            <a:r>
              <a:rPr lang="en-GB" dirty="0"/>
              <a:t>MMR, mismatch repair; N, node (stage); PET, positron emission tomography; T, tumour (stage)</a:t>
            </a:r>
          </a:p>
        </p:txBody>
      </p:sp>
    </p:spTree>
    <p:extLst>
      <p:ext uri="{BB962C8B-B14F-4D97-AF65-F5344CB8AC3E}">
        <p14:creationId xmlns:p14="http://schemas.microsoft.com/office/powerpoint/2010/main" val="327004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Poll QUESTION #1</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a:xfrm>
            <a:off x="610583" y="980728"/>
            <a:ext cx="10962216" cy="4525200"/>
          </a:xfrm>
        </p:spPr>
        <p:txBody>
          <a:bodyPr/>
          <a:lstStyle/>
          <a:p>
            <a:pPr marL="0" indent="0">
              <a:buNone/>
            </a:pPr>
            <a:r>
              <a:rPr lang="en-GB" b="1" dirty="0">
                <a:solidFill>
                  <a:schemeClr val="accent1"/>
                </a:solidFill>
              </a:rPr>
              <a:t>What would you do?</a:t>
            </a:r>
            <a:br>
              <a:rPr lang="en-GB" dirty="0"/>
            </a:br>
            <a:endParaRPr lang="en-GB" dirty="0"/>
          </a:p>
          <a:p>
            <a:pPr marL="457200" indent="-457200">
              <a:buFont typeface="+mj-lt"/>
              <a:buAutoNum type="alphaLcParenR"/>
            </a:pPr>
            <a:r>
              <a:rPr lang="en-GB" b="1" dirty="0">
                <a:solidFill>
                  <a:schemeClr val="accent1"/>
                </a:solidFill>
              </a:rPr>
              <a:t>Neoadjuvant chemotherapy with FLOT</a:t>
            </a:r>
            <a:r>
              <a:rPr lang="en-GB" b="1" dirty="0">
                <a:solidFill>
                  <a:schemeClr val="accent2"/>
                </a:solidFill>
              </a:rPr>
              <a:t> </a:t>
            </a:r>
            <a:r>
              <a:rPr lang="en-GB" dirty="0">
                <a:solidFill>
                  <a:schemeClr val="accent2"/>
                </a:solidFill>
              </a:rPr>
              <a:t>✅</a:t>
            </a:r>
            <a:endParaRPr lang="en-GB" b="1" dirty="0">
              <a:solidFill>
                <a:schemeClr val="accent1"/>
              </a:solidFill>
            </a:endParaRPr>
          </a:p>
          <a:p>
            <a:pPr marL="457200" indent="-457200">
              <a:buFont typeface="+mj-lt"/>
              <a:buAutoNum type="alphaLcParenR"/>
            </a:pPr>
            <a:r>
              <a:rPr lang="en-GB" dirty="0"/>
              <a:t>Neoadjuvant chemoradiotherapy according to CROSS protocol</a:t>
            </a:r>
            <a:r>
              <a:rPr lang="en-GB" baseline="30000" dirty="0"/>
              <a:t>1</a:t>
            </a:r>
          </a:p>
          <a:p>
            <a:pPr marL="457200" indent="-457200">
              <a:buFont typeface="+mj-lt"/>
              <a:buAutoNum type="alphaLcParenR"/>
            </a:pPr>
            <a:r>
              <a:rPr lang="en-GB" dirty="0"/>
              <a:t>Neoadjuvant chemotherapy plus trastuzumab </a:t>
            </a:r>
          </a:p>
          <a:p>
            <a:pPr marL="457200" indent="-457200">
              <a:buFont typeface="+mj-lt"/>
              <a:buAutoNum type="alphaLcParenR"/>
            </a:pPr>
            <a:r>
              <a:rPr lang="en-GB" dirty="0"/>
              <a:t>Neoadjuvant chemoradiotherapy plus trastuzumab</a:t>
            </a:r>
          </a:p>
        </p:txBody>
      </p:sp>
      <p:sp>
        <p:nvSpPr>
          <p:cNvPr id="7" name="Content Placeholder 6">
            <a:extLst>
              <a:ext uri="{FF2B5EF4-FFF2-40B4-BE49-F238E27FC236}">
                <a16:creationId xmlns:a16="http://schemas.microsoft.com/office/drawing/2014/main" id="{DB69FE06-CF4C-0342-8A57-15CCC6DDD7DF}"/>
              </a:ext>
            </a:extLst>
          </p:cNvPr>
          <p:cNvSpPr>
            <a:spLocks noGrp="1"/>
          </p:cNvSpPr>
          <p:nvPr>
            <p:ph sz="quarter" idx="15"/>
          </p:nvPr>
        </p:nvSpPr>
        <p:spPr>
          <a:xfrm>
            <a:off x="620183" y="6335012"/>
            <a:ext cx="10180339" cy="407804"/>
          </a:xfrm>
        </p:spPr>
        <p:txBody>
          <a:bodyPr>
            <a:spAutoFit/>
          </a:bodyPr>
          <a:lstStyle/>
          <a:p>
            <a:r>
              <a:rPr lang="en-GB" dirty="0"/>
              <a:t>CROSS, Chemoradiotherapy for Oesophageal Cancer Followed by Surgery Study; FLOT, fluorouracil, leucovorin, oxaliplatin, and docetaxel</a:t>
            </a:r>
          </a:p>
          <a:p>
            <a:r>
              <a:rPr lang="en-GB" dirty="0"/>
              <a:t>1. van Hagen P, et al. N Engl J Med. 2012;366:2074-84</a:t>
            </a: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356351"/>
            <a:ext cx="8500153" cy="365125"/>
          </a:xfrm>
          <a:prstGeom prst="rect">
            <a:avLst/>
          </a:prstGeom>
        </p:spPr>
        <p:txBody>
          <a:bodyPr vert="horz" lIns="0" tIns="0" rIns="0" bIns="0" rtlCol="0" anchor="ctr" anchorCtr="0">
            <a:no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GB" dirty="0">
              <a:solidFill>
                <a:schemeClr val="tx2"/>
              </a:solidFill>
            </a:endParaRPr>
          </a:p>
        </p:txBody>
      </p:sp>
      <p:graphicFrame>
        <p:nvGraphicFramePr>
          <p:cNvPr id="6" name="Chart 5">
            <a:extLst>
              <a:ext uri="{FF2B5EF4-FFF2-40B4-BE49-F238E27FC236}">
                <a16:creationId xmlns:a16="http://schemas.microsoft.com/office/drawing/2014/main" id="{98F77D67-768B-FE23-F48F-9BDAD57DDE01}"/>
              </a:ext>
            </a:extLst>
          </p:cNvPr>
          <p:cNvGraphicFramePr/>
          <p:nvPr/>
        </p:nvGraphicFramePr>
        <p:xfrm>
          <a:off x="6073668" y="1892596"/>
          <a:ext cx="6412904" cy="422087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09472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1:</a:t>
            </a:r>
            <a:br>
              <a:rPr lang="en-GB" dirty="0"/>
            </a:br>
            <a:r>
              <a:rPr lang="en-GB" dirty="0"/>
              <a:t>HER2-positive GEA</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1425575"/>
          <a:ext cx="10961688" cy="303960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Initial treatment</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Treated with neoadjuvant FLOT </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Resection in January 2019</a:t>
                      </a:r>
                    </a:p>
                    <a:p>
                      <a:pPr marL="800100" marR="0" lvl="1"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ypT3N1</a:t>
                      </a:r>
                    </a:p>
                    <a:p>
                      <a:pPr marL="800100" marR="0" lvl="1"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2/26 positive lymph nodes</a:t>
                      </a:r>
                    </a:p>
                    <a:p>
                      <a:pPr marL="800100" marR="0" lvl="1"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Tumour regression grade 3</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Rapid development of liver metastases after surgery</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July 2020 to September 2020: chemotherapy + trastuzumab with PD</a:t>
                      </a:r>
                    </a:p>
                  </a:txBody>
                  <a:tcPr marT="117720" marB="117720" anchor="ctr"/>
                </a:tc>
                <a:extLst>
                  <a:ext uri="{0D108BD9-81ED-4DB2-BD59-A6C34878D82A}">
                    <a16:rowId xmlns:a16="http://schemas.microsoft.com/office/drawing/2014/main" val="2335857310"/>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354248"/>
            <a:ext cx="10180339" cy="369332"/>
          </a:xfrm>
        </p:spPr>
        <p:txBody>
          <a:bodyPr anchor="ctr">
            <a:spAutoFit/>
          </a:bodyPr>
          <a:lstStyle/>
          <a:p>
            <a:r>
              <a:rPr lang="en-GB" dirty="0"/>
              <a:t>FLOT, fluorouracil, leucovorin, oxaliplatin, and docetaxel; H</a:t>
            </a:r>
            <a:r>
              <a:rPr lang="en-GB" sz="1200" dirty="0">
                <a:solidFill>
                  <a:schemeClr val="tx2"/>
                </a:solidFill>
              </a:rPr>
              <a:t>ER2</a:t>
            </a:r>
            <a:r>
              <a:rPr lang="en-GB" sz="1200" dirty="0"/>
              <a:t>, human epidermal growth factor receptor 2; </a:t>
            </a:r>
            <a:r>
              <a:rPr lang="en-GB" dirty="0"/>
              <a:t>N, node (stage); PD, progression of disease; </a:t>
            </a:r>
            <a:br>
              <a:rPr lang="en-GB" dirty="0"/>
            </a:br>
            <a:r>
              <a:rPr lang="en-GB" dirty="0"/>
              <a:t>T, tumour (stage); </a:t>
            </a:r>
            <a:r>
              <a:rPr lang="en-US" dirty="0"/>
              <a:t>yp, pathological</a:t>
            </a:r>
            <a:endParaRPr lang="en-GB" dirty="0"/>
          </a:p>
        </p:txBody>
      </p:sp>
    </p:spTree>
    <p:extLst>
      <p:ext uri="{BB962C8B-B14F-4D97-AF65-F5344CB8AC3E}">
        <p14:creationId xmlns:p14="http://schemas.microsoft.com/office/powerpoint/2010/main" val="198828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407368" y="271268"/>
            <a:ext cx="10963199" cy="864000"/>
          </a:xfrm>
        </p:spPr>
        <p:txBody>
          <a:bodyPr/>
          <a:lstStyle/>
          <a:p>
            <a:r>
              <a:rPr lang="en-GB" dirty="0"/>
              <a:t>Poll QUESTION #2</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a:xfrm>
            <a:off x="407368" y="836712"/>
            <a:ext cx="10180339" cy="2592288"/>
          </a:xfrm>
        </p:spPr>
        <p:txBody>
          <a:bodyPr/>
          <a:lstStyle/>
          <a:p>
            <a:pPr marL="0" indent="0">
              <a:buNone/>
            </a:pPr>
            <a:r>
              <a:rPr lang="en-GB" b="1" dirty="0">
                <a:solidFill>
                  <a:schemeClr val="accent1"/>
                </a:solidFill>
              </a:rPr>
              <a:t>What would you do next?</a:t>
            </a:r>
            <a:br>
              <a:rPr lang="en-GB" dirty="0"/>
            </a:br>
            <a:endParaRPr lang="en-GB" dirty="0"/>
          </a:p>
          <a:p>
            <a:pPr marL="457200" indent="-457200">
              <a:buFont typeface="+mj-lt"/>
              <a:buAutoNum type="alphaLcParenR"/>
            </a:pPr>
            <a:r>
              <a:rPr lang="en-GB" dirty="0"/>
              <a:t>Start taxane-based chemotherapy plus ramucirumab </a:t>
            </a:r>
          </a:p>
          <a:p>
            <a:pPr marL="457200" indent="-457200">
              <a:buFont typeface="+mj-lt"/>
              <a:buAutoNum type="alphaLcParenR"/>
            </a:pPr>
            <a:r>
              <a:rPr lang="en-GB" dirty="0"/>
              <a:t>Start irinotecan or FOLFIRI</a:t>
            </a:r>
          </a:p>
          <a:p>
            <a:pPr marL="457200" indent="-457200">
              <a:buFont typeface="+mj-lt"/>
              <a:buAutoNum type="alphaLcParenR"/>
            </a:pPr>
            <a:r>
              <a:rPr lang="en-GB" b="1" dirty="0">
                <a:solidFill>
                  <a:schemeClr val="accent1"/>
                </a:solidFill>
              </a:rPr>
              <a:t>Start trastuzumab deruxtecan without biopsy </a:t>
            </a:r>
            <a:r>
              <a:rPr lang="en-GB" b="1" dirty="0">
                <a:solidFill>
                  <a:schemeClr val="accent2"/>
                </a:solidFill>
              </a:rPr>
              <a:t> </a:t>
            </a:r>
            <a:r>
              <a:rPr lang="en-GB" dirty="0">
                <a:solidFill>
                  <a:schemeClr val="accent2"/>
                </a:solidFill>
              </a:rPr>
              <a:t>✅</a:t>
            </a:r>
            <a:endParaRPr lang="en-GB" b="1" dirty="0">
              <a:solidFill>
                <a:schemeClr val="accent1"/>
              </a:solidFill>
            </a:endParaRPr>
          </a:p>
          <a:p>
            <a:pPr marL="457200" indent="-457200">
              <a:buFont typeface="+mj-lt"/>
              <a:buAutoNum type="alphaLcParenR"/>
            </a:pPr>
            <a:r>
              <a:rPr lang="en-GB" b="1" dirty="0">
                <a:solidFill>
                  <a:schemeClr val="accent1"/>
                </a:solidFill>
              </a:rPr>
              <a:t>Start trastuzumab deruxtecan if biopsy shows retained HER2 positivity </a:t>
            </a:r>
            <a:r>
              <a:rPr lang="en-GB" b="1" dirty="0">
                <a:solidFill>
                  <a:schemeClr val="accent2"/>
                </a:solidFill>
              </a:rPr>
              <a:t> </a:t>
            </a:r>
            <a:r>
              <a:rPr lang="en-GB" dirty="0">
                <a:solidFill>
                  <a:schemeClr val="accent2"/>
                </a:solidFill>
              </a:rPr>
              <a:t>✅</a:t>
            </a:r>
          </a:p>
        </p:txBody>
      </p:sp>
      <p:sp>
        <p:nvSpPr>
          <p:cNvPr id="7" name="Content Placeholder 6">
            <a:extLst>
              <a:ext uri="{FF2B5EF4-FFF2-40B4-BE49-F238E27FC236}">
                <a16:creationId xmlns:a16="http://schemas.microsoft.com/office/drawing/2014/main" id="{DB69FE06-CF4C-0342-8A57-15CCC6DDD7DF}"/>
              </a:ext>
            </a:extLst>
          </p:cNvPr>
          <p:cNvSpPr>
            <a:spLocks noGrp="1"/>
          </p:cNvSpPr>
          <p:nvPr>
            <p:ph sz="quarter" idx="15"/>
          </p:nvPr>
        </p:nvSpPr>
        <p:spPr/>
        <p:txBody>
          <a:bodyPr/>
          <a:lstStyle/>
          <a:p>
            <a:r>
              <a:rPr lang="en-GB" dirty="0"/>
              <a:t>FOLFIRI, folinic acid, fluorouracil, and irinotecan; H</a:t>
            </a:r>
            <a:r>
              <a:rPr lang="en-GB" sz="1200" dirty="0">
                <a:solidFill>
                  <a:schemeClr val="tx2"/>
                </a:solidFill>
              </a:rPr>
              <a:t>ER2</a:t>
            </a:r>
            <a:r>
              <a:rPr lang="en-GB" sz="1200" dirty="0"/>
              <a:t>, human epidermal growth factor receptor 2</a:t>
            </a:r>
            <a:endParaRPr lang="en-GB" dirty="0"/>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446580"/>
            <a:ext cx="8500153" cy="184666"/>
          </a:xfrm>
          <a:prstGeom prst="rect">
            <a:avLst/>
          </a:prstGeom>
        </p:spPr>
        <p:txBody>
          <a:bodyPr vert="horz" lIns="0" tIns="0" rIns="0" bIns="0" rtlCol="0" anchor="ctr" anchorCtr="0">
            <a:spAutoFit/>
          </a:bodyPr>
          <a:lstStyle>
            <a:lvl1pPr indent="0">
              <a:spcBef>
                <a:spcPts val="300"/>
              </a:spcBef>
              <a:buClr>
                <a:schemeClr val="accent2"/>
              </a:buClr>
              <a:buFont typeface="Arial"/>
              <a:buNone/>
              <a:defRPr sz="1200" b="0" i="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indent="0">
              <a:spcBef>
                <a:spcPts val="400"/>
              </a:spcBef>
              <a:buClr>
                <a:schemeClr val="accent2"/>
              </a:buClr>
              <a:buFont typeface="Lucida Grande"/>
              <a:buNone/>
              <a:defRPr sz="1200" b="0" i="0">
                <a:solidFill>
                  <a:srgbClr val="5D8298"/>
                </a:solidFill>
                <a:latin typeface="PT Sans Narrow"/>
                <a:ea typeface="Arial" panose="020B0604020202020204" pitchFamily="34" charset="0"/>
                <a:cs typeface="PT Sans Narrow"/>
              </a:defRPr>
            </a:lvl2pPr>
            <a:lvl3pPr indent="0">
              <a:spcBef>
                <a:spcPts val="400"/>
              </a:spcBef>
              <a:buClr>
                <a:schemeClr val="accent2"/>
              </a:buClr>
              <a:buFont typeface="Arial"/>
              <a:buNone/>
              <a:defRPr sz="1200" b="0" i="0">
                <a:solidFill>
                  <a:srgbClr val="5D8298"/>
                </a:solidFill>
                <a:latin typeface="PT Sans Narrow"/>
                <a:ea typeface="Arial" panose="020B0604020202020204" pitchFamily="34" charset="0"/>
                <a:cs typeface="PT Sans Narrow"/>
              </a:defRPr>
            </a:lvl3pPr>
            <a:lvl4pPr indent="0">
              <a:spcBef>
                <a:spcPts val="400"/>
              </a:spcBef>
              <a:buClr>
                <a:schemeClr val="accent2"/>
              </a:buClr>
              <a:buFont typeface="Arial"/>
              <a:buNone/>
              <a:defRPr sz="1200" b="0" i="0">
                <a:solidFill>
                  <a:srgbClr val="5D8298"/>
                </a:solidFill>
                <a:latin typeface="PT Sans Narrow"/>
                <a:ea typeface="Arial" panose="020B0604020202020204" pitchFamily="34" charset="0"/>
                <a:cs typeface="PT Sans Narrow"/>
              </a:defRPr>
            </a:lvl4pPr>
            <a:lvl5pPr indent="0">
              <a:spcBef>
                <a:spcPts val="400"/>
              </a:spcBef>
              <a:buClr>
                <a:schemeClr val="accent2"/>
              </a:buClr>
              <a:buFont typeface="Arial"/>
              <a:buNone/>
              <a:defRPr sz="1200" b="0" i="0">
                <a:solidFill>
                  <a:srgbClr val="5D8298"/>
                </a:solidFill>
                <a:latin typeface="PT Sans Narrow"/>
                <a:ea typeface="Arial" panose="020B0604020202020204" pitchFamily="34" charset="0"/>
                <a:cs typeface="PT Sans Narrow"/>
              </a:defRPr>
            </a:lvl5pPr>
            <a:lvl6pPr marL="2514600" indent="-228600">
              <a:spcBef>
                <a:spcPct val="20000"/>
              </a:spcBef>
              <a:buFont typeface="Arial"/>
              <a:buChar char="•"/>
              <a:defRPr sz="2000"/>
            </a:lvl6pPr>
            <a:lvl7pPr marL="2971800" indent="-228600">
              <a:spcBef>
                <a:spcPct val="20000"/>
              </a:spcBef>
              <a:buFont typeface="Arial"/>
              <a:buChar char="•"/>
              <a:defRPr sz="2000"/>
            </a:lvl7pPr>
            <a:lvl8pPr marL="3429000" indent="-228600">
              <a:spcBef>
                <a:spcPct val="20000"/>
              </a:spcBef>
              <a:buFont typeface="Arial"/>
              <a:buChar char="•"/>
              <a:defRPr sz="2000"/>
            </a:lvl8pPr>
            <a:lvl9pPr marL="3886200" indent="-228600">
              <a:spcBef>
                <a:spcPct val="20000"/>
              </a:spcBef>
              <a:buFont typeface="Arial"/>
              <a:buChar char="•"/>
              <a:defRPr sz="2000"/>
            </a:lvl9pPr>
          </a:lstStyle>
          <a:p>
            <a:endParaRPr lang="en-GB" dirty="0"/>
          </a:p>
        </p:txBody>
      </p:sp>
      <p:graphicFrame>
        <p:nvGraphicFramePr>
          <p:cNvPr id="6" name="Chart 5">
            <a:extLst>
              <a:ext uri="{FF2B5EF4-FFF2-40B4-BE49-F238E27FC236}">
                <a16:creationId xmlns:a16="http://schemas.microsoft.com/office/drawing/2014/main" id="{BD8BF319-5007-CDB7-423B-9F9A47AEEBA4}"/>
              </a:ext>
            </a:extLst>
          </p:cNvPr>
          <p:cNvGraphicFramePr/>
          <p:nvPr>
            <p:extLst>
              <p:ext uri="{D42A27DB-BD31-4B8C-83A1-F6EECF244321}">
                <p14:modId xmlns:p14="http://schemas.microsoft.com/office/powerpoint/2010/main" val="738198661"/>
              </p:ext>
            </p:extLst>
          </p:nvPr>
        </p:nvGraphicFramePr>
        <p:xfrm>
          <a:off x="6888088" y="2924944"/>
          <a:ext cx="6872312" cy="422150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76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r>
              <a:rPr lang="en-GB" dirty="0"/>
              <a:t>Trastuzumab Deruxtecan</a:t>
            </a:r>
          </a:p>
        </p:txBody>
      </p:sp>
      <p:sp>
        <p:nvSpPr>
          <p:cNvPr id="11" name="Content Placeholder 10">
            <a:extLst>
              <a:ext uri="{FF2B5EF4-FFF2-40B4-BE49-F238E27FC236}">
                <a16:creationId xmlns:a16="http://schemas.microsoft.com/office/drawing/2014/main" id="{25EA7645-D9A5-5C4F-92CE-4642E997D903}"/>
              </a:ext>
            </a:extLst>
          </p:cNvPr>
          <p:cNvSpPr>
            <a:spLocks noGrp="1"/>
          </p:cNvSpPr>
          <p:nvPr>
            <p:ph sz="quarter" idx="14"/>
          </p:nvPr>
        </p:nvSpPr>
        <p:spPr>
          <a:xfrm>
            <a:off x="6924311" y="856633"/>
            <a:ext cx="4953366" cy="4632754"/>
          </a:xfrm>
        </p:spPr>
        <p:txBody>
          <a:bodyPr>
            <a:noAutofit/>
          </a:bodyPr>
          <a:lstStyle/>
          <a:p>
            <a:pPr marL="0" indent="0">
              <a:spcBef>
                <a:spcPts val="600"/>
              </a:spcBef>
              <a:buNone/>
            </a:pPr>
            <a:r>
              <a:rPr lang="en-GB" sz="1800" b="1" dirty="0"/>
              <a:t>Trastuzumab deruxtecan</a:t>
            </a:r>
            <a:endParaRPr lang="en-GB" sz="1800" b="1" dirty="0">
              <a:solidFill>
                <a:schemeClr val="tx2"/>
              </a:solidFill>
            </a:endParaRPr>
          </a:p>
          <a:p>
            <a:pPr>
              <a:spcBef>
                <a:spcPts val="600"/>
              </a:spcBef>
            </a:pPr>
            <a:r>
              <a:rPr lang="en-GB" sz="1600" dirty="0">
                <a:solidFill>
                  <a:schemeClr val="tx2"/>
                </a:solidFill>
              </a:rPr>
              <a:t>HER2-targeted ADC</a:t>
            </a:r>
          </a:p>
          <a:p>
            <a:pPr>
              <a:spcBef>
                <a:spcPts val="600"/>
              </a:spcBef>
            </a:pPr>
            <a:r>
              <a:rPr lang="en-GB" sz="1600" dirty="0">
                <a:solidFill>
                  <a:schemeClr val="tx2"/>
                </a:solidFill>
              </a:rPr>
              <a:t>Membrane-permeable payload with short systemic half-life and bystander killing effect</a:t>
            </a:r>
            <a:endParaRPr lang="en-GB" sz="1600" spc="-20" dirty="0">
              <a:solidFill>
                <a:schemeClr val="tx2"/>
              </a:solidFill>
            </a:endParaRPr>
          </a:p>
          <a:p>
            <a:pPr>
              <a:spcBef>
                <a:spcPts val="600"/>
              </a:spcBef>
            </a:pPr>
            <a:r>
              <a:rPr lang="en-GB" sz="1600" dirty="0">
                <a:solidFill>
                  <a:schemeClr val="tx2"/>
                </a:solidFill>
              </a:rPr>
              <a:t>EMA approved in December 2022 for patients with </a:t>
            </a:r>
            <a:r>
              <a:rPr lang="en-GB" sz="1600" dirty="0">
                <a:solidFill>
                  <a:schemeClr val="tx2"/>
                </a:solidFill>
                <a:effectLst/>
              </a:rPr>
              <a:t>advanced HER2-positive gastric or GEJ adenocarcinoma and who have received a prior trastuzumab-based regimen</a:t>
            </a:r>
            <a:endParaRPr lang="en-GB" sz="1600" dirty="0">
              <a:solidFill>
                <a:schemeClr val="tx2"/>
              </a:solidFill>
            </a:endParaRPr>
          </a:p>
          <a:p>
            <a:pPr lvl="1">
              <a:spcBef>
                <a:spcPts val="600"/>
              </a:spcBef>
            </a:pPr>
            <a:r>
              <a:rPr lang="en-GB" sz="1400" dirty="0">
                <a:solidFill>
                  <a:schemeClr val="tx2"/>
                </a:solidFill>
              </a:rPr>
              <a:t>Approval was based on the results of </a:t>
            </a:r>
            <a:br>
              <a:rPr lang="en-GB" sz="1400" dirty="0">
                <a:solidFill>
                  <a:schemeClr val="tx2"/>
                </a:solidFill>
              </a:rPr>
            </a:br>
            <a:r>
              <a:rPr lang="en-GB" sz="1400" dirty="0">
                <a:solidFill>
                  <a:schemeClr val="tx2"/>
                </a:solidFill>
              </a:rPr>
              <a:t>DESTINY-Gastric01 and DESTINY-Gastric02 trials </a:t>
            </a:r>
            <a:endParaRPr lang="en-GB" sz="1600" dirty="0">
              <a:solidFill>
                <a:schemeClr val="tx2"/>
              </a:solidFill>
            </a:endParaRPr>
          </a:p>
          <a:p>
            <a:pPr>
              <a:spcBef>
                <a:spcPts val="600"/>
              </a:spcBef>
            </a:pPr>
            <a:r>
              <a:rPr lang="en-GB" sz="1600" dirty="0">
                <a:solidFill>
                  <a:schemeClr val="tx2"/>
                </a:solidFill>
              </a:rPr>
              <a:t>Safety and efficacy study of trastuzumab deruxtecan vs </a:t>
            </a:r>
            <a:r>
              <a:rPr lang="en-GB" sz="1600" dirty="0">
                <a:solidFill>
                  <a:schemeClr val="tx2"/>
                </a:solidFill>
                <a:effectLst/>
              </a:rPr>
              <a:t>ramucirumab/paclitaxel combination therapy in patients with HER2-positive metastatic and/or unresectable gastric or GEJ adenocarcinoma with disease progression on or after a trastuzumab-containing regimen is ongoing </a:t>
            </a:r>
          </a:p>
          <a:p>
            <a:pPr lvl="1">
              <a:spcBef>
                <a:spcPts val="600"/>
              </a:spcBef>
            </a:pPr>
            <a:r>
              <a:rPr lang="en-GB" sz="1400" dirty="0">
                <a:solidFill>
                  <a:schemeClr val="tx2"/>
                </a:solidFill>
              </a:rPr>
              <a:t>DESTINY-Gastric04</a:t>
            </a:r>
          </a:p>
        </p:txBody>
      </p:sp>
      <p:sp>
        <p:nvSpPr>
          <p:cNvPr id="7" name="Content Placeholder 6">
            <a:extLst>
              <a:ext uri="{FF2B5EF4-FFF2-40B4-BE49-F238E27FC236}">
                <a16:creationId xmlns:a16="http://schemas.microsoft.com/office/drawing/2014/main" id="{46945549-01B8-854A-9F84-02345DECB6A3}"/>
              </a:ext>
            </a:extLst>
          </p:cNvPr>
          <p:cNvSpPr>
            <a:spLocks noGrp="1"/>
          </p:cNvSpPr>
          <p:nvPr>
            <p:ph sz="quarter" idx="15"/>
          </p:nvPr>
        </p:nvSpPr>
        <p:spPr>
          <a:xfrm>
            <a:off x="620183" y="5900909"/>
            <a:ext cx="10660393" cy="777136"/>
          </a:xfrm>
        </p:spPr>
        <p:txBody>
          <a:bodyPr anchor="ctr">
            <a:spAutoFit/>
          </a:bodyPr>
          <a:lstStyle/>
          <a:p>
            <a:r>
              <a:rPr lang="en-GB" sz="1200" dirty="0">
                <a:solidFill>
                  <a:schemeClr val="tx2"/>
                </a:solidFill>
              </a:rPr>
              <a:t>AA, amino acid; ADC, antibody-drug conjugate; cys, cysteine; DXd, </a:t>
            </a:r>
            <a:r>
              <a:rPr lang="en-GB" dirty="0"/>
              <a:t>deruxtecan; EMA, European Medicines Agency; GEJ, </a:t>
            </a:r>
            <a:r>
              <a:rPr lang="en-GB" sz="1200" dirty="0">
                <a:solidFill>
                  <a:schemeClr val="tx2"/>
                </a:solidFill>
                <a:effectLst/>
              </a:rPr>
              <a:t>gastroesophageal junction; </a:t>
            </a:r>
            <a:br>
              <a:rPr lang="en-GB" sz="1200" dirty="0">
                <a:solidFill>
                  <a:schemeClr val="tx2"/>
                </a:solidFill>
                <a:effectLst/>
              </a:rPr>
            </a:br>
            <a:r>
              <a:rPr lang="en-GB" dirty="0"/>
              <a:t>H</a:t>
            </a:r>
            <a:r>
              <a:rPr lang="en-GB" sz="1200" dirty="0">
                <a:solidFill>
                  <a:schemeClr val="tx2"/>
                </a:solidFill>
              </a:rPr>
              <a:t>ER2</a:t>
            </a:r>
            <a:r>
              <a:rPr lang="en-GB" sz="1200" dirty="0"/>
              <a:t>, human epidermal growth factor receptor 2; Ig, immunoglobulin; mAb, monoclonal antibody</a:t>
            </a:r>
            <a:endParaRPr lang="en-GB" altLang="en-US" dirty="0"/>
          </a:p>
          <a:p>
            <a:r>
              <a:rPr lang="en-GB" altLang="en-US" dirty="0">
                <a:solidFill>
                  <a:schemeClr val="tx2"/>
                </a:solidFill>
              </a:rPr>
              <a:t>Destiny-Gastric-04. Available from: https://clinicaltrials.gov/ct2/show/NCT04704934. Accessed March 2023; Nakada T, et al. Chem Pharm Bull (Tokyo). 2019;67:173-85; Ogitani Y, et al. Cancer Sci. 2016;107:1039-46; Ogitani Y, et al. Clin Cancer Res. 2016;22:5097-108; Trail PA, et al. Pharmacol Ther. 2018;181:126-42</a:t>
            </a:r>
          </a:p>
        </p:txBody>
      </p:sp>
      <p:pic>
        <p:nvPicPr>
          <p:cNvPr id="3" name="Picture 2">
            <a:extLst>
              <a:ext uri="{FF2B5EF4-FFF2-40B4-BE49-F238E27FC236}">
                <a16:creationId xmlns:a16="http://schemas.microsoft.com/office/drawing/2014/main" id="{EB3AD68C-5BFB-8D87-E0BB-BCA06DE78363}"/>
              </a:ext>
            </a:extLst>
          </p:cNvPr>
          <p:cNvPicPr>
            <a:picLocks noChangeAspect="1"/>
          </p:cNvPicPr>
          <p:nvPr/>
        </p:nvPicPr>
        <p:blipFill>
          <a:blip r:embed="rId3"/>
          <a:stretch>
            <a:fillRect/>
          </a:stretch>
        </p:blipFill>
        <p:spPr>
          <a:xfrm>
            <a:off x="314323" y="1444359"/>
            <a:ext cx="6305110" cy="3457302"/>
          </a:xfrm>
          <a:prstGeom prst="rect">
            <a:avLst/>
          </a:prstGeom>
        </p:spPr>
      </p:pic>
    </p:spTree>
    <p:extLst>
      <p:ext uri="{BB962C8B-B14F-4D97-AF65-F5344CB8AC3E}">
        <p14:creationId xmlns:p14="http://schemas.microsoft.com/office/powerpoint/2010/main" val="2752665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1</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1425575"/>
          <a:ext cx="10961688" cy="357984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Diagnosis + staging</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October 2020:</a:t>
                      </a:r>
                    </a:p>
                    <a:p>
                      <a:pPr marL="800100" marR="0" lvl="1"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Started </a:t>
                      </a:r>
                      <a:r>
                        <a:rPr kumimoji="0" lang="en-GB" sz="18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rPr>
                        <a:t>trastuzumab deruxtecan</a:t>
                      </a:r>
                      <a:r>
                        <a:rPr kumimoji="0" lang="en-US"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with excellent response</a:t>
                      </a:r>
                    </a:p>
                  </a:txBody>
                  <a:tcPr marT="117720" marB="117720" anchor="ctr"/>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sz="2000" b="1" kern="1200" dirty="0">
                          <a:solidFill>
                            <a:schemeClr val="bg1"/>
                          </a:solidFill>
                          <a:latin typeface="Arial" panose="020B0604020202020204" pitchFamily="34" charset="0"/>
                          <a:ea typeface="+mn-ea"/>
                          <a:cs typeface="Arial" panose="020B0604020202020204" pitchFamily="34" charset="0"/>
                        </a:rPr>
                        <a:t>ILD issue</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One year later: some weight loss noted, but cancer in PR</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Ejection fraction noted to have declined by 15% on echocardiogram</a:t>
                      </a:r>
                    </a:p>
                    <a:p>
                      <a:pPr marL="800100" marR="0" lvl="1"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Cardio-oncology referral made</a:t>
                      </a:r>
                    </a:p>
                    <a:p>
                      <a:pPr marL="800100" marR="0" lvl="1"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Commenced ACE inhibitor + beta blocker</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CT showed inflammatory change in left-lung apex</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Patient is asymptomatic</a:t>
                      </a:r>
                    </a:p>
                  </a:txBody>
                  <a:tcPr marT="117720" marB="117720" anchor="ctr"/>
                </a:tc>
                <a:extLst>
                  <a:ext uri="{0D108BD9-81ED-4DB2-BD59-A6C34878D82A}">
                    <a16:rowId xmlns:a16="http://schemas.microsoft.com/office/drawing/2014/main" val="1894837931"/>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446580"/>
            <a:ext cx="10180339" cy="184666"/>
          </a:xfrm>
        </p:spPr>
        <p:txBody>
          <a:bodyPr anchor="ctr">
            <a:spAutoFit/>
          </a:bodyPr>
          <a:lstStyle/>
          <a:p>
            <a:r>
              <a:rPr lang="en-GB" dirty="0"/>
              <a:t>ACE, angiotensin-converting enzyme; CT, computerised tomography; EF, ejection fraction; ILD, interstitial lung disease; PR, partial remission</a:t>
            </a:r>
          </a:p>
        </p:txBody>
      </p:sp>
    </p:spTree>
    <p:extLst>
      <p:ext uri="{BB962C8B-B14F-4D97-AF65-F5344CB8AC3E}">
        <p14:creationId xmlns:p14="http://schemas.microsoft.com/office/powerpoint/2010/main" val="229380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Poll QUESTION #3</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a:xfrm>
            <a:off x="601442" y="980728"/>
            <a:ext cx="10962216" cy="4525200"/>
          </a:xfrm>
        </p:spPr>
        <p:txBody>
          <a:bodyPr/>
          <a:lstStyle/>
          <a:p>
            <a:pPr marL="0" indent="0">
              <a:buNone/>
            </a:pPr>
            <a:r>
              <a:rPr lang="en-GB" b="1" dirty="0">
                <a:solidFill>
                  <a:schemeClr val="accent1"/>
                </a:solidFill>
              </a:rPr>
              <a:t>What would you do next?</a:t>
            </a:r>
            <a:br>
              <a:rPr lang="en-GB" dirty="0"/>
            </a:br>
            <a:endParaRPr lang="en-GB" dirty="0"/>
          </a:p>
          <a:p>
            <a:pPr marL="457200" indent="-457200">
              <a:buFont typeface="+mj-lt"/>
              <a:buAutoNum type="alphaLcParenR"/>
            </a:pPr>
            <a:r>
              <a:rPr lang="en-GB" b="1" dirty="0">
                <a:solidFill>
                  <a:schemeClr val="accent1"/>
                </a:solidFill>
              </a:rPr>
              <a:t>Temporarily stop treatment, repeat CT in a few weeks</a:t>
            </a:r>
            <a:r>
              <a:rPr lang="en-GB" b="1" dirty="0">
                <a:solidFill>
                  <a:schemeClr val="accent2"/>
                </a:solidFill>
              </a:rPr>
              <a:t> </a:t>
            </a:r>
            <a:r>
              <a:rPr lang="en-GB" dirty="0">
                <a:solidFill>
                  <a:schemeClr val="accent2"/>
                </a:solidFill>
              </a:rPr>
              <a:t>✅</a:t>
            </a:r>
            <a:r>
              <a:rPr lang="en-GB" b="1" dirty="0">
                <a:solidFill>
                  <a:schemeClr val="accent1"/>
                </a:solidFill>
              </a:rPr>
              <a:t> </a:t>
            </a:r>
          </a:p>
          <a:p>
            <a:pPr marL="457200" indent="-457200">
              <a:buFont typeface="+mj-lt"/>
              <a:buAutoNum type="alphaLcParenR"/>
            </a:pPr>
            <a:r>
              <a:rPr lang="en-GB" dirty="0"/>
              <a:t>Discontinue treatment, start corticosteroid</a:t>
            </a:r>
          </a:p>
          <a:p>
            <a:pPr marL="457200" indent="-457200">
              <a:buFont typeface="+mj-lt"/>
              <a:buAutoNum type="alphaLcParenR"/>
            </a:pPr>
            <a:r>
              <a:rPr lang="en-GB" dirty="0"/>
              <a:t>Continue current treatment</a:t>
            </a:r>
          </a:p>
        </p:txBody>
      </p:sp>
      <p:sp>
        <p:nvSpPr>
          <p:cNvPr id="7" name="Content Placeholder 6">
            <a:extLst>
              <a:ext uri="{FF2B5EF4-FFF2-40B4-BE49-F238E27FC236}">
                <a16:creationId xmlns:a16="http://schemas.microsoft.com/office/drawing/2014/main" id="{DB69FE06-CF4C-0342-8A57-15CCC6DDD7DF}"/>
              </a:ext>
            </a:extLst>
          </p:cNvPr>
          <p:cNvSpPr>
            <a:spLocks noGrp="1"/>
          </p:cNvSpPr>
          <p:nvPr>
            <p:ph sz="quarter" idx="15"/>
          </p:nvPr>
        </p:nvSpPr>
        <p:spPr/>
        <p:txBody>
          <a:bodyPr/>
          <a:lstStyle/>
          <a:p>
            <a:r>
              <a:rPr lang="en-GB" dirty="0"/>
              <a:t>CT, computerised tomography</a:t>
            </a: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536810"/>
            <a:ext cx="8500153" cy="184666"/>
          </a:xfrm>
          <a:prstGeom prst="rect">
            <a:avLst/>
          </a:prstGeom>
        </p:spPr>
        <p:txBody>
          <a:bodyPr vert="horz" lIns="0" tIns="0" rIns="0" bIns="0" rtlCol="0" anchor="b" anchorCtr="0">
            <a:sp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GB" dirty="0">
              <a:solidFill>
                <a:schemeClr val="tx2"/>
              </a:solidFill>
            </a:endParaRPr>
          </a:p>
        </p:txBody>
      </p:sp>
      <p:graphicFrame>
        <p:nvGraphicFramePr>
          <p:cNvPr id="6" name="Chart 5">
            <a:extLst>
              <a:ext uri="{FF2B5EF4-FFF2-40B4-BE49-F238E27FC236}">
                <a16:creationId xmlns:a16="http://schemas.microsoft.com/office/drawing/2014/main" id="{40F997B6-E5D0-220A-BC2B-A90AB9E84F9E}"/>
              </a:ext>
            </a:extLst>
          </p:cNvPr>
          <p:cNvGraphicFramePr/>
          <p:nvPr>
            <p:extLst>
              <p:ext uri="{D42A27DB-BD31-4B8C-83A1-F6EECF244321}">
                <p14:modId xmlns:p14="http://schemas.microsoft.com/office/powerpoint/2010/main" val="1159850912"/>
              </p:ext>
            </p:extLst>
          </p:nvPr>
        </p:nvGraphicFramePr>
        <p:xfrm>
          <a:off x="4943872" y="2213693"/>
          <a:ext cx="7088336" cy="414265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19562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a:extLst>
              <a:ext uri="{FF2B5EF4-FFF2-40B4-BE49-F238E27FC236}">
                <a16:creationId xmlns:a16="http://schemas.microsoft.com/office/drawing/2014/main" id="{AB46928B-2191-4FD0-A130-551380843CB2}"/>
              </a:ext>
            </a:extLst>
          </p:cNvPr>
          <p:cNvSpPr>
            <a:spLocks noGrp="1"/>
          </p:cNvSpPr>
          <p:nvPr>
            <p:ph type="title"/>
          </p:nvPr>
        </p:nvSpPr>
        <p:spPr/>
        <p:txBody>
          <a:bodyPr/>
          <a:lstStyle/>
          <a:p>
            <a:r>
              <a:rPr lang="en-GB" dirty="0"/>
              <a:t>Case presentation 1:</a:t>
            </a:r>
            <a:br>
              <a:rPr lang="en-GB" dirty="0"/>
            </a:br>
            <a:r>
              <a:rPr lang="en-GB" dirty="0"/>
              <a:t>ILD Discussion</a:t>
            </a:r>
            <a:endParaRPr lang="en-GB" dirty="0">
              <a:solidFill>
                <a:schemeClr val="accent5"/>
              </a:solidFill>
            </a:endParaRPr>
          </a:p>
        </p:txBody>
      </p:sp>
      <p:sp>
        <p:nvSpPr>
          <p:cNvPr id="4" name="Content Placeholder 3">
            <a:extLst>
              <a:ext uri="{FF2B5EF4-FFF2-40B4-BE49-F238E27FC236}">
                <a16:creationId xmlns:a16="http://schemas.microsoft.com/office/drawing/2014/main" id="{9D69F453-73B8-5845-9110-F6FF7CC4274D}"/>
              </a:ext>
            </a:extLst>
          </p:cNvPr>
          <p:cNvSpPr>
            <a:spLocks noGrp="1"/>
          </p:cNvSpPr>
          <p:nvPr>
            <p:ph sz="quarter" idx="15"/>
          </p:nvPr>
        </p:nvSpPr>
        <p:spPr>
          <a:xfrm>
            <a:off x="576180" y="6318298"/>
            <a:ext cx="10180339" cy="407804"/>
          </a:xfrm>
        </p:spPr>
        <p:txBody>
          <a:bodyPr anchor="ctr">
            <a:spAutoFit/>
          </a:bodyPr>
          <a:lstStyle/>
          <a:p>
            <a:r>
              <a:rPr lang="en-GB" dirty="0"/>
              <a:t>ILD, interstitial lung disease</a:t>
            </a:r>
          </a:p>
          <a:p>
            <a:r>
              <a:rPr lang="en-GB" dirty="0"/>
              <a:t>Provided by: Dr Lizzy Smyth </a:t>
            </a:r>
          </a:p>
        </p:txBody>
      </p:sp>
      <p:pic>
        <p:nvPicPr>
          <p:cNvPr id="7" name="Picture 6">
            <a:extLst>
              <a:ext uri="{FF2B5EF4-FFF2-40B4-BE49-F238E27FC236}">
                <a16:creationId xmlns:a16="http://schemas.microsoft.com/office/drawing/2014/main" id="{23507EDB-E56C-A4EE-6584-501131F451B9}"/>
              </a:ext>
            </a:extLst>
          </p:cNvPr>
          <p:cNvPicPr>
            <a:picLocks noChangeAspect="1"/>
          </p:cNvPicPr>
          <p:nvPr/>
        </p:nvPicPr>
        <p:blipFill>
          <a:blip r:embed="rId3"/>
          <a:stretch>
            <a:fillRect/>
          </a:stretch>
        </p:blipFill>
        <p:spPr>
          <a:xfrm>
            <a:off x="6095736" y="1384300"/>
            <a:ext cx="4876800" cy="4876800"/>
          </a:xfrm>
          <a:prstGeom prst="rect">
            <a:avLst/>
          </a:prstGeom>
        </p:spPr>
      </p:pic>
      <p:pic>
        <p:nvPicPr>
          <p:cNvPr id="10" name="Picture 9">
            <a:extLst>
              <a:ext uri="{FF2B5EF4-FFF2-40B4-BE49-F238E27FC236}">
                <a16:creationId xmlns:a16="http://schemas.microsoft.com/office/drawing/2014/main" id="{720BB2AB-1FFB-4253-7069-B77F27FF544C}"/>
              </a:ext>
            </a:extLst>
          </p:cNvPr>
          <p:cNvPicPr>
            <a:picLocks noChangeAspect="1"/>
          </p:cNvPicPr>
          <p:nvPr/>
        </p:nvPicPr>
        <p:blipFill>
          <a:blip r:embed="rId4"/>
          <a:stretch>
            <a:fillRect/>
          </a:stretch>
        </p:blipFill>
        <p:spPr>
          <a:xfrm>
            <a:off x="1056640" y="1384300"/>
            <a:ext cx="4876800" cy="4876800"/>
          </a:xfrm>
          <a:prstGeom prst="rect">
            <a:avLst/>
          </a:prstGeom>
        </p:spPr>
      </p:pic>
      <p:sp>
        <p:nvSpPr>
          <p:cNvPr id="11" name="TextBox 10">
            <a:extLst>
              <a:ext uri="{FF2B5EF4-FFF2-40B4-BE49-F238E27FC236}">
                <a16:creationId xmlns:a16="http://schemas.microsoft.com/office/drawing/2014/main" id="{1205E1E7-A12D-6389-B377-591A1A89C4DD}"/>
              </a:ext>
            </a:extLst>
          </p:cNvPr>
          <p:cNvSpPr txBox="1"/>
          <p:nvPr/>
        </p:nvSpPr>
        <p:spPr>
          <a:xfrm>
            <a:off x="1950720" y="1564640"/>
            <a:ext cx="3119120" cy="369332"/>
          </a:xfrm>
          <a:prstGeom prst="rect">
            <a:avLst/>
          </a:prstGeom>
          <a:noFill/>
        </p:spPr>
        <p:txBody>
          <a:bodyPr wrap="square" rtlCol="0">
            <a:spAutoFit/>
          </a:bodyPr>
          <a:lstStyle/>
          <a:p>
            <a:pPr algn="ctr"/>
            <a:r>
              <a:rPr lang="en-GB" dirty="0">
                <a:solidFill>
                  <a:srgbClr val="FFFF00"/>
                </a:solidFill>
                <a:latin typeface="Arial" panose="020B0604020202020204" pitchFamily="34" charset="0"/>
                <a:cs typeface="Arial" panose="020B0604020202020204" pitchFamily="34" charset="0"/>
              </a:rPr>
              <a:t>FEBRUARY 2021</a:t>
            </a:r>
          </a:p>
        </p:txBody>
      </p:sp>
      <p:sp>
        <p:nvSpPr>
          <p:cNvPr id="12" name="TextBox 11">
            <a:extLst>
              <a:ext uri="{FF2B5EF4-FFF2-40B4-BE49-F238E27FC236}">
                <a16:creationId xmlns:a16="http://schemas.microsoft.com/office/drawing/2014/main" id="{4F64BE34-068F-01F3-C010-470852948066}"/>
              </a:ext>
            </a:extLst>
          </p:cNvPr>
          <p:cNvSpPr txBox="1"/>
          <p:nvPr/>
        </p:nvSpPr>
        <p:spPr>
          <a:xfrm>
            <a:off x="6969760" y="1564640"/>
            <a:ext cx="3119120" cy="369332"/>
          </a:xfrm>
          <a:prstGeom prst="rect">
            <a:avLst/>
          </a:prstGeom>
          <a:noFill/>
        </p:spPr>
        <p:txBody>
          <a:bodyPr wrap="square" rtlCol="0">
            <a:spAutoFit/>
          </a:bodyPr>
          <a:lstStyle/>
          <a:p>
            <a:pPr algn="ctr"/>
            <a:r>
              <a:rPr lang="en-GB" dirty="0">
                <a:solidFill>
                  <a:srgbClr val="FFFF00"/>
                </a:solidFill>
                <a:latin typeface="Arial" panose="020B0604020202020204" pitchFamily="34" charset="0"/>
                <a:cs typeface="Arial" panose="020B0604020202020204" pitchFamily="34" charset="0"/>
              </a:rPr>
              <a:t>OCTOBER 2021</a:t>
            </a:r>
          </a:p>
        </p:txBody>
      </p:sp>
    </p:spTree>
    <p:extLst>
      <p:ext uri="{BB962C8B-B14F-4D97-AF65-F5344CB8AC3E}">
        <p14:creationId xmlns:p14="http://schemas.microsoft.com/office/powerpoint/2010/main" val="575648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1</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1425575"/>
          <a:ext cx="10961688" cy="319376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Next steps</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Temporarily stopped </a:t>
                      </a:r>
                      <a:r>
                        <a:rPr kumimoji="0" lang="en-GB" sz="20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rPr>
                        <a:t>trastuzumab deruxtecan </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Started prednisolone: 1 mg/kg/day</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Patient went to France (visit)</a:t>
                      </a:r>
                    </a:p>
                  </a:txBody>
                  <a:tcPr marT="117720" marB="117720" anchor="ctr"/>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endParaRPr lang="en-US" sz="2000" b="1" kern="1200" dirty="0">
                        <a:solidFill>
                          <a:schemeClr val="bg1"/>
                        </a:solidFill>
                        <a:latin typeface="Arial" panose="020B0604020202020204" pitchFamily="34" charset="0"/>
                        <a:ea typeface="+mn-ea"/>
                        <a:cs typeface="Arial" panose="020B0604020202020204" pitchFamily="34" charset="0"/>
                      </a:endParaRP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November 2021</a:t>
                      </a:r>
                    </a:p>
                    <a:p>
                      <a:pPr marL="714375" marR="0" lvl="1" indent="-257175" algn="l" defTabSz="457200" rtl="0" eaLnBrk="1" fontAlgn="auto" latinLnBrk="0" hangingPunct="1">
                        <a:lnSpc>
                          <a:spcPct val="100000"/>
                        </a:lnSpc>
                        <a:spcBef>
                          <a:spcPts val="400"/>
                        </a:spcBef>
                        <a:spcAft>
                          <a:spcPts val="600"/>
                        </a:spcAft>
                        <a:buClr>
                          <a:schemeClr val="accent2"/>
                        </a:buClr>
                        <a:buSzTx/>
                        <a:buFont typeface="Lucida Grande"/>
                        <a:buChar char="–"/>
                        <a:tabLst/>
                        <a:defRPr/>
                      </a:pPr>
                      <a:r>
                        <a:rPr lang="en-US" sz="1800" b="0" i="0" kern="1200" noProof="0" dirty="0">
                          <a:solidFill>
                            <a:schemeClr val="tx1"/>
                          </a:solidFill>
                          <a:latin typeface="Arial" panose="020B0604020202020204" pitchFamily="34" charset="0"/>
                          <a:ea typeface="+mn-ea"/>
                          <a:cs typeface="Arial" panose="020B0604020202020204" pitchFamily="34" charset="0"/>
                        </a:rPr>
                        <a:t>Increased shortness of breath noted while in France;</a:t>
                      </a:r>
                      <a:br>
                        <a:rPr lang="en-US" sz="1800" b="0" i="0" kern="1200" noProof="0" dirty="0">
                          <a:solidFill>
                            <a:schemeClr val="tx1"/>
                          </a:solidFill>
                          <a:latin typeface="Arial" panose="020B0604020202020204" pitchFamily="34" charset="0"/>
                          <a:ea typeface="+mn-ea"/>
                          <a:cs typeface="Arial" panose="020B0604020202020204" pitchFamily="34" charset="0"/>
                        </a:rPr>
                      </a:br>
                      <a:r>
                        <a:rPr lang="en-US" sz="1800" b="0" i="0" kern="1200" noProof="0" dirty="0">
                          <a:solidFill>
                            <a:schemeClr val="tx1"/>
                          </a:solidFill>
                          <a:latin typeface="Arial" panose="020B0604020202020204" pitchFamily="34" charset="0"/>
                          <a:ea typeface="+mn-ea"/>
                          <a:cs typeface="Arial" panose="020B0604020202020204" pitchFamily="34" charset="0"/>
                        </a:rPr>
                        <a:t>new cough</a:t>
                      </a:r>
                    </a:p>
                    <a:p>
                      <a:pPr marL="714375" marR="0" lvl="1" indent="-257175" algn="l" defTabSz="457200" rtl="0" eaLnBrk="1" fontAlgn="auto" latinLnBrk="0" hangingPunct="1">
                        <a:lnSpc>
                          <a:spcPct val="100000"/>
                        </a:lnSpc>
                        <a:spcBef>
                          <a:spcPts val="400"/>
                        </a:spcBef>
                        <a:spcAft>
                          <a:spcPts val="600"/>
                        </a:spcAft>
                        <a:buClr>
                          <a:schemeClr val="accent2"/>
                        </a:buClr>
                        <a:buSzTx/>
                        <a:buFont typeface="Lucida Grande"/>
                        <a:buChar char="–"/>
                        <a:tabLst/>
                        <a:defRPr/>
                      </a:pPr>
                      <a:r>
                        <a:rPr lang="en-US" sz="1800" b="0" i="0" kern="1200" noProof="0" dirty="0">
                          <a:solidFill>
                            <a:schemeClr val="tx1"/>
                          </a:solidFill>
                          <a:latin typeface="Arial" panose="020B0604020202020204" pitchFamily="34" charset="0"/>
                          <a:ea typeface="+mn-ea"/>
                          <a:cs typeface="Arial" panose="020B0604020202020204" pitchFamily="34" charset="0"/>
                        </a:rPr>
                        <a:t>CT on return: </a:t>
                      </a:r>
                      <a:r>
                        <a:rPr lang="en-GB" sz="1800" b="0" i="0" kern="1200" noProof="0" dirty="0">
                          <a:solidFill>
                            <a:schemeClr val="tx1"/>
                          </a:solidFill>
                          <a:latin typeface="Arial" panose="020B0604020202020204" pitchFamily="34" charset="0"/>
                          <a:ea typeface="+mn-ea"/>
                          <a:cs typeface="Arial" panose="020B0604020202020204" pitchFamily="34" charset="0"/>
                        </a:rPr>
                        <a:t>increased opacification and volume loss in the left lung with new opacification in right-lung periphery</a:t>
                      </a:r>
                      <a:endParaRPr lang="en-US" sz="1800" b="0" i="0" kern="1200" noProof="0" dirty="0">
                        <a:solidFill>
                          <a:schemeClr val="tx1"/>
                        </a:solidFill>
                        <a:latin typeface="Arial" panose="020B0604020202020204" pitchFamily="34" charset="0"/>
                        <a:ea typeface="+mn-ea"/>
                        <a:cs typeface="Arial" panose="020B0604020202020204" pitchFamily="34" charset="0"/>
                      </a:endParaRPr>
                    </a:p>
                  </a:txBody>
                  <a:tcPr marT="117720" marB="117720" anchor="ctr"/>
                </a:tc>
                <a:extLst>
                  <a:ext uri="{0D108BD9-81ED-4DB2-BD59-A6C34878D82A}">
                    <a16:rowId xmlns:a16="http://schemas.microsoft.com/office/drawing/2014/main" val="1894837931"/>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446580"/>
            <a:ext cx="10180339" cy="184666"/>
          </a:xfrm>
        </p:spPr>
        <p:txBody>
          <a:bodyPr vert="horz" lIns="0" tIns="0" rIns="0" bIns="0" rtlCol="0" anchor="ctr" anchorCtr="0">
            <a:spAutoFit/>
          </a:bodyPr>
          <a:lstStyle/>
          <a:p>
            <a:r>
              <a:rPr lang="en-GB" dirty="0"/>
              <a:t>CT, computerised tomography</a:t>
            </a:r>
          </a:p>
        </p:txBody>
      </p:sp>
    </p:spTree>
    <p:extLst>
      <p:ext uri="{BB962C8B-B14F-4D97-AF65-F5344CB8AC3E}">
        <p14:creationId xmlns:p14="http://schemas.microsoft.com/office/powerpoint/2010/main" val="4169526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Poll QUESTION #4</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p:txBody>
          <a:bodyPr/>
          <a:lstStyle/>
          <a:p>
            <a:pPr marL="0" indent="0">
              <a:buNone/>
            </a:pPr>
            <a:r>
              <a:rPr lang="en-GB" b="1" dirty="0">
                <a:solidFill>
                  <a:schemeClr val="accent1"/>
                </a:solidFill>
              </a:rPr>
              <a:t>What would you do next?</a:t>
            </a:r>
            <a:br>
              <a:rPr lang="en-GB" dirty="0"/>
            </a:br>
            <a:endParaRPr lang="en-GB" dirty="0"/>
          </a:p>
          <a:p>
            <a:pPr marL="457200" indent="-457200">
              <a:buFont typeface="+mj-lt"/>
              <a:buAutoNum type="alphaLcParenR"/>
            </a:pPr>
            <a:r>
              <a:rPr lang="en-GB" b="1" dirty="0">
                <a:solidFill>
                  <a:schemeClr val="accent1"/>
                </a:solidFill>
              </a:rPr>
              <a:t>Admit to hospital for respiratory workup</a:t>
            </a:r>
            <a:r>
              <a:rPr lang="en-GB" b="1" dirty="0">
                <a:solidFill>
                  <a:schemeClr val="accent2"/>
                </a:solidFill>
              </a:rPr>
              <a:t> </a:t>
            </a:r>
            <a:r>
              <a:rPr lang="en-GB" dirty="0">
                <a:solidFill>
                  <a:schemeClr val="accent2"/>
                </a:solidFill>
              </a:rPr>
              <a:t>✅</a:t>
            </a:r>
            <a:endParaRPr lang="en-GB" b="1" dirty="0">
              <a:solidFill>
                <a:schemeClr val="accent1"/>
              </a:solidFill>
            </a:endParaRPr>
          </a:p>
          <a:p>
            <a:pPr marL="457200" indent="-457200">
              <a:buFont typeface="+mj-lt"/>
              <a:buAutoNum type="alphaLcParenR"/>
            </a:pPr>
            <a:r>
              <a:rPr lang="en-GB" dirty="0"/>
              <a:t>Increase corticosteroid dose</a:t>
            </a:r>
          </a:p>
          <a:p>
            <a:pPr marL="457200" indent="-457200">
              <a:buFont typeface="+mj-lt"/>
              <a:buAutoNum type="alphaLcParenR"/>
            </a:pPr>
            <a:r>
              <a:rPr lang="en-GB" dirty="0"/>
              <a:t>Resume treatment </a:t>
            </a: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536810"/>
            <a:ext cx="8500153" cy="184666"/>
          </a:xfrm>
          <a:prstGeom prst="rect">
            <a:avLst/>
          </a:prstGeom>
        </p:spPr>
        <p:txBody>
          <a:bodyPr vert="horz" lIns="0" tIns="0" rIns="0" bIns="0" rtlCol="0" anchor="b" anchorCtr="0">
            <a:sp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GB" dirty="0">
              <a:solidFill>
                <a:schemeClr val="tx2"/>
              </a:solidFill>
            </a:endParaRPr>
          </a:p>
        </p:txBody>
      </p:sp>
      <p:sp>
        <p:nvSpPr>
          <p:cNvPr id="20" name="Content Placeholder 19">
            <a:extLst>
              <a:ext uri="{FF2B5EF4-FFF2-40B4-BE49-F238E27FC236}">
                <a16:creationId xmlns:a16="http://schemas.microsoft.com/office/drawing/2014/main" id="{626A2515-F1F9-FBB6-8871-5CE027D0667A}"/>
              </a:ext>
            </a:extLst>
          </p:cNvPr>
          <p:cNvSpPr>
            <a:spLocks noGrp="1"/>
          </p:cNvSpPr>
          <p:nvPr>
            <p:ph sz="quarter" idx="15"/>
          </p:nvPr>
        </p:nvSpPr>
        <p:spPr/>
        <p:txBody>
          <a:bodyPr/>
          <a:lstStyle/>
          <a:p>
            <a:endParaRPr lang="en-GB"/>
          </a:p>
        </p:txBody>
      </p:sp>
      <p:graphicFrame>
        <p:nvGraphicFramePr>
          <p:cNvPr id="21" name="Chart 20">
            <a:extLst>
              <a:ext uri="{FF2B5EF4-FFF2-40B4-BE49-F238E27FC236}">
                <a16:creationId xmlns:a16="http://schemas.microsoft.com/office/drawing/2014/main" id="{627F5ADD-D643-CB9D-C899-050476373484}"/>
              </a:ext>
            </a:extLst>
          </p:cNvPr>
          <p:cNvGraphicFramePr/>
          <p:nvPr>
            <p:extLst>
              <p:ext uri="{D42A27DB-BD31-4B8C-83A1-F6EECF244321}">
                <p14:modId xmlns:p14="http://schemas.microsoft.com/office/powerpoint/2010/main" val="2425364313"/>
              </p:ext>
            </p:extLst>
          </p:nvPr>
        </p:nvGraphicFramePr>
        <p:xfrm>
          <a:off x="5303912" y="2340585"/>
          <a:ext cx="6552728" cy="381642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76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A63EA9-649F-F54D-B2A1-540F8735A79A}"/>
              </a:ext>
            </a:extLst>
          </p:cNvPr>
          <p:cNvSpPr>
            <a:spLocks noGrp="1"/>
          </p:cNvSpPr>
          <p:nvPr>
            <p:ph type="title"/>
          </p:nvPr>
        </p:nvSpPr>
        <p:spPr/>
        <p:txBody>
          <a:bodyPr/>
          <a:lstStyle/>
          <a:p>
            <a:r>
              <a:rPr lang="en-US" dirty="0"/>
              <a:t>Biomarker selection in esophageal &amp; </a:t>
            </a:r>
            <a:br>
              <a:rPr lang="en-US" dirty="0"/>
            </a:br>
            <a:r>
              <a:rPr lang="en-US" dirty="0"/>
              <a:t>gastric adenocarcinoma</a:t>
            </a:r>
          </a:p>
        </p:txBody>
      </p:sp>
      <p:graphicFrame>
        <p:nvGraphicFramePr>
          <p:cNvPr id="9" name="Content Placeholder 8">
            <a:extLst>
              <a:ext uri="{FF2B5EF4-FFF2-40B4-BE49-F238E27FC236}">
                <a16:creationId xmlns:a16="http://schemas.microsoft.com/office/drawing/2014/main" id="{3C441407-3785-E742-98B1-589CBE80381A}"/>
              </a:ext>
            </a:extLst>
          </p:cNvPr>
          <p:cNvGraphicFramePr>
            <a:graphicFrameLocks noGrp="1"/>
          </p:cNvGraphicFramePr>
          <p:nvPr>
            <p:ph sz="quarter" idx="14"/>
          </p:nvPr>
        </p:nvGraphicFramePr>
        <p:xfrm>
          <a:off x="620713" y="1890939"/>
          <a:ext cx="10961688" cy="3337560"/>
        </p:xfrm>
        <a:graphic>
          <a:graphicData uri="http://schemas.openxmlformats.org/drawingml/2006/table">
            <a:tbl>
              <a:tblPr firstRow="1" bandRow="1">
                <a:tableStyleId>{5C22544A-7EE6-4342-B048-85BDC9FD1C3A}</a:tableStyleId>
              </a:tblPr>
              <a:tblGrid>
                <a:gridCol w="3061380">
                  <a:extLst>
                    <a:ext uri="{9D8B030D-6E8A-4147-A177-3AD203B41FA5}">
                      <a16:colId xmlns:a16="http://schemas.microsoft.com/office/drawing/2014/main" val="588125229"/>
                    </a:ext>
                  </a:extLst>
                </a:gridCol>
                <a:gridCol w="4555671">
                  <a:extLst>
                    <a:ext uri="{9D8B030D-6E8A-4147-A177-3AD203B41FA5}">
                      <a16:colId xmlns:a16="http://schemas.microsoft.com/office/drawing/2014/main" val="4138983838"/>
                    </a:ext>
                  </a:extLst>
                </a:gridCol>
                <a:gridCol w="3344637">
                  <a:extLst>
                    <a:ext uri="{9D8B030D-6E8A-4147-A177-3AD203B41FA5}">
                      <a16:colId xmlns:a16="http://schemas.microsoft.com/office/drawing/2014/main" val="3059714486"/>
                    </a:ext>
                  </a:extLst>
                </a:gridCol>
              </a:tblGrid>
              <a:tr h="370840">
                <a:tc>
                  <a:txBody>
                    <a:bodyPr/>
                    <a:lstStyle/>
                    <a:p>
                      <a:r>
                        <a:rPr lang="en-US" sz="1600" b="0" i="0" dirty="0">
                          <a:latin typeface="Arial" panose="020B0604020202020204" pitchFamily="34" charset="0"/>
                          <a:cs typeface="Arial" panose="020B0604020202020204" pitchFamily="34" charset="0"/>
                        </a:rPr>
                        <a:t>Biomarker</a:t>
                      </a:r>
                    </a:p>
                  </a:txBody>
                  <a:tcPr anchor="ctr"/>
                </a:tc>
                <a:tc>
                  <a:txBody>
                    <a:bodyPr/>
                    <a:lstStyle/>
                    <a:p>
                      <a:r>
                        <a:rPr lang="en-US" sz="1600" b="0" i="0" dirty="0">
                          <a:latin typeface="Arial" panose="020B0604020202020204" pitchFamily="34" charset="0"/>
                          <a:cs typeface="Arial" panose="020B0604020202020204" pitchFamily="34" charset="0"/>
                        </a:rPr>
                        <a:t>Prevalence in metastatic gastric cancer</a:t>
                      </a:r>
                    </a:p>
                  </a:txBody>
                  <a:tcPr anchor="ctr"/>
                </a:tc>
                <a:tc>
                  <a:txBody>
                    <a:bodyPr/>
                    <a:lstStyle/>
                    <a:p>
                      <a:r>
                        <a:rPr lang="en-US" sz="1600" b="0" i="0" dirty="0">
                          <a:latin typeface="Arial" panose="020B0604020202020204" pitchFamily="34" charset="0"/>
                          <a:cs typeface="Arial" panose="020B0604020202020204" pitchFamily="34" charset="0"/>
                        </a:rPr>
                        <a:t>Therapeutic agent(s)</a:t>
                      </a:r>
                    </a:p>
                  </a:txBody>
                  <a:tcPr anchor="ctr"/>
                </a:tc>
                <a:extLst>
                  <a:ext uri="{0D108BD9-81ED-4DB2-BD59-A6C34878D82A}">
                    <a16:rowId xmlns:a16="http://schemas.microsoft.com/office/drawing/2014/main" val="1443699550"/>
                  </a:ext>
                </a:extLst>
              </a:tr>
              <a:tr h="370840">
                <a:tc>
                  <a:txBody>
                    <a:bodyPr/>
                    <a:lstStyle/>
                    <a:p>
                      <a:r>
                        <a:rPr lang="en-US" sz="1600" b="0" i="0" dirty="0">
                          <a:latin typeface="Arial" panose="020B0604020202020204" pitchFamily="34" charset="0"/>
                          <a:cs typeface="Arial" panose="020B0604020202020204" pitchFamily="34" charset="0"/>
                        </a:rPr>
                        <a:t>ERBB2/HER2</a:t>
                      </a:r>
                    </a:p>
                  </a:txBody>
                  <a:tcPr anchor="ctr"/>
                </a:tc>
                <a:tc>
                  <a:txBody>
                    <a:bodyPr/>
                    <a:lstStyle/>
                    <a:p>
                      <a:r>
                        <a:rPr lang="en-US" sz="1600" b="0" i="0" dirty="0">
                          <a:latin typeface="Arial" panose="020B0604020202020204" pitchFamily="34" charset="0"/>
                          <a:cs typeface="Arial" panose="020B0604020202020204" pitchFamily="34" charset="0"/>
                        </a:rPr>
                        <a:t>20%</a:t>
                      </a:r>
                    </a:p>
                  </a:txBody>
                  <a:tcPr anchor="ctr"/>
                </a:tc>
                <a:tc>
                  <a:txBody>
                    <a:bodyPr/>
                    <a:lstStyle/>
                    <a:p>
                      <a:r>
                        <a:rPr lang="en-US" sz="1600" b="0" i="0" dirty="0">
                          <a:latin typeface="Arial" panose="020B0604020202020204" pitchFamily="34" charset="0"/>
                          <a:cs typeface="Arial" panose="020B0604020202020204" pitchFamily="34" charset="0"/>
                        </a:rPr>
                        <a:t>Trastuzumab + pembrolizumab</a:t>
                      </a:r>
                    </a:p>
                  </a:txBody>
                  <a:tcPr anchor="ctr"/>
                </a:tc>
                <a:extLst>
                  <a:ext uri="{0D108BD9-81ED-4DB2-BD59-A6C34878D82A}">
                    <a16:rowId xmlns:a16="http://schemas.microsoft.com/office/drawing/2014/main" val="4238874121"/>
                  </a:ext>
                </a:extLst>
              </a:tr>
              <a:tr h="370840">
                <a:tc>
                  <a:txBody>
                    <a:bodyPr/>
                    <a:lstStyle/>
                    <a:p>
                      <a:r>
                        <a:rPr lang="en-US" sz="1600" b="0" i="0" dirty="0">
                          <a:latin typeface="Arial" panose="020B0604020202020204" pitchFamily="34" charset="0"/>
                          <a:cs typeface="Arial" panose="020B0604020202020204" pitchFamily="34" charset="0"/>
                        </a:rPr>
                        <a:t>MSI-high</a:t>
                      </a:r>
                    </a:p>
                  </a:txBody>
                  <a:tcPr anchor="ctr"/>
                </a:tc>
                <a:tc>
                  <a:txBody>
                    <a:bodyPr/>
                    <a:lstStyle/>
                    <a:p>
                      <a:r>
                        <a:rPr lang="en-US" sz="1600" b="0" i="0" dirty="0">
                          <a:latin typeface="Arial" panose="020B0604020202020204" pitchFamily="34" charset="0"/>
                          <a:cs typeface="Arial" panose="020B0604020202020204" pitchFamily="34" charset="0"/>
                        </a:rPr>
                        <a:t>5% in Stage IV, 20% in Stage I-III</a:t>
                      </a:r>
                    </a:p>
                  </a:txBody>
                  <a:tcPr anchor="ctr"/>
                </a:tc>
                <a:tc>
                  <a:txBody>
                    <a:bodyPr/>
                    <a:lstStyle/>
                    <a:p>
                      <a:r>
                        <a:rPr lang="en-US" sz="1600" b="0" i="0" dirty="0">
                          <a:latin typeface="Arial" panose="020B0604020202020204" pitchFamily="34" charset="0"/>
                          <a:cs typeface="Arial" panose="020B0604020202020204" pitchFamily="34" charset="0"/>
                        </a:rPr>
                        <a:t>Pembrolizumab or nivolumab</a:t>
                      </a:r>
                    </a:p>
                  </a:txBody>
                  <a:tcPr anchor="ctr"/>
                </a:tc>
                <a:extLst>
                  <a:ext uri="{0D108BD9-81ED-4DB2-BD59-A6C34878D82A}">
                    <a16:rowId xmlns:a16="http://schemas.microsoft.com/office/drawing/2014/main" val="1000948659"/>
                  </a:ext>
                </a:extLst>
              </a:tr>
              <a:tr h="370840">
                <a:tc>
                  <a:txBody>
                    <a:bodyPr/>
                    <a:lstStyle/>
                    <a:p>
                      <a:r>
                        <a:rPr lang="en-US" sz="1600" b="0" i="0" dirty="0">
                          <a:latin typeface="Arial" panose="020B0604020202020204" pitchFamily="34" charset="0"/>
                          <a:cs typeface="Arial" panose="020B0604020202020204" pitchFamily="34" charset="0"/>
                        </a:rPr>
                        <a:t>EBV-positive</a:t>
                      </a:r>
                    </a:p>
                  </a:txBody>
                  <a:tcPr anchor="ctr"/>
                </a:tc>
                <a:tc>
                  <a:txBody>
                    <a:bodyPr/>
                    <a:lstStyle/>
                    <a:p>
                      <a:r>
                        <a:rPr lang="en-US" sz="1600" b="0" i="0" dirty="0">
                          <a:latin typeface="Arial" panose="020B0604020202020204" pitchFamily="34" charset="0"/>
                          <a:cs typeface="Arial" panose="020B0604020202020204" pitchFamily="34" charset="0"/>
                        </a:rPr>
                        <a:t>3%</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dirty="0">
                          <a:latin typeface="Arial" panose="020B0604020202020204" pitchFamily="34" charset="0"/>
                          <a:cs typeface="Arial" panose="020B0604020202020204" pitchFamily="34" charset="0"/>
                        </a:rPr>
                        <a:t>Pembrolizumab or nivolumab</a:t>
                      </a:r>
                    </a:p>
                  </a:txBody>
                  <a:tcPr anchor="ctr"/>
                </a:tc>
                <a:extLst>
                  <a:ext uri="{0D108BD9-81ED-4DB2-BD59-A6C34878D82A}">
                    <a16:rowId xmlns:a16="http://schemas.microsoft.com/office/drawing/2014/main" val="3850109813"/>
                  </a:ext>
                </a:extLst>
              </a:tr>
              <a:tr h="370840">
                <a:tc>
                  <a:txBody>
                    <a:bodyPr/>
                    <a:lstStyle/>
                    <a:p>
                      <a:r>
                        <a:rPr lang="en-US" sz="1600" b="0" i="0" dirty="0">
                          <a:latin typeface="Arial" panose="020B0604020202020204" pitchFamily="34" charset="0"/>
                          <a:cs typeface="Arial" panose="020B0604020202020204" pitchFamily="34" charset="0"/>
                        </a:rPr>
                        <a:t>PD-L1 CPS</a:t>
                      </a:r>
                    </a:p>
                  </a:txBody>
                  <a:tcPr anchor="ctr"/>
                </a:tc>
                <a:tc>
                  <a:txBody>
                    <a:bodyPr/>
                    <a:lstStyle/>
                    <a:p>
                      <a:r>
                        <a:rPr lang="en-US" sz="1600" b="0" i="0" dirty="0">
                          <a:latin typeface="Arial" panose="020B0604020202020204" pitchFamily="34" charset="0"/>
                          <a:cs typeface="Arial" panose="020B0604020202020204" pitchFamily="34" charset="0"/>
                        </a:rPr>
                        <a:t>CPS </a:t>
                      </a:r>
                      <a:r>
                        <a:rPr lang="en-US" sz="1600" b="0" i="0" u="sng" dirty="0">
                          <a:latin typeface="Arial" panose="020B0604020202020204" pitchFamily="34" charset="0"/>
                          <a:cs typeface="Arial" panose="020B0604020202020204" pitchFamily="34" charset="0"/>
                        </a:rPr>
                        <a:t>&gt;</a:t>
                      </a:r>
                      <a:r>
                        <a:rPr lang="en-US" sz="1600" b="0" i="0" dirty="0">
                          <a:latin typeface="Arial" panose="020B0604020202020204" pitchFamily="34" charset="0"/>
                          <a:cs typeface="Arial" panose="020B0604020202020204" pitchFamily="34" charset="0"/>
                        </a:rPr>
                        <a:t>1 80%/ CPS</a:t>
                      </a:r>
                      <a:r>
                        <a:rPr lang="en-US" sz="1600" b="0" i="0" u="none" dirty="0">
                          <a:latin typeface="Arial" panose="020B0604020202020204" pitchFamily="34" charset="0"/>
                          <a:cs typeface="Arial" panose="020B0604020202020204" pitchFamily="34" charset="0"/>
                        </a:rPr>
                        <a:t> </a:t>
                      </a:r>
                      <a:r>
                        <a:rPr lang="en-US" sz="1600" b="0" i="0" u="sng" dirty="0">
                          <a:latin typeface="Arial" panose="020B0604020202020204" pitchFamily="34" charset="0"/>
                          <a:cs typeface="Arial" panose="020B0604020202020204" pitchFamily="34" charset="0"/>
                        </a:rPr>
                        <a:t>&gt;</a:t>
                      </a:r>
                      <a:r>
                        <a:rPr lang="en-US" sz="1600" b="0" i="0" u="none" dirty="0">
                          <a:latin typeface="Arial" panose="020B0604020202020204" pitchFamily="34" charset="0"/>
                          <a:cs typeface="Arial" panose="020B0604020202020204" pitchFamily="34" charset="0"/>
                        </a:rPr>
                        <a:t>5 60%</a:t>
                      </a:r>
                    </a:p>
                  </a:txBody>
                  <a:tcPr anchor="ctr"/>
                </a:tc>
                <a:tc>
                  <a:txBody>
                    <a:bodyPr/>
                    <a:lstStyle/>
                    <a:p>
                      <a:r>
                        <a:rPr lang="en-US" sz="1600" b="0" i="0" dirty="0">
                          <a:latin typeface="Arial" panose="020B0604020202020204" pitchFamily="34" charset="0"/>
                          <a:cs typeface="Arial" panose="020B0604020202020204" pitchFamily="34" charset="0"/>
                        </a:rPr>
                        <a:t>Nivolumab and pembrolizumab</a:t>
                      </a:r>
                    </a:p>
                  </a:txBody>
                  <a:tcPr anchor="ctr"/>
                </a:tc>
                <a:extLst>
                  <a:ext uri="{0D108BD9-81ED-4DB2-BD59-A6C34878D82A}">
                    <a16:rowId xmlns:a16="http://schemas.microsoft.com/office/drawing/2014/main" val="830728196"/>
                  </a:ext>
                </a:extLst>
              </a:tr>
              <a:tr h="370840">
                <a:tc>
                  <a:txBody>
                    <a:bodyPr/>
                    <a:lstStyle/>
                    <a:p>
                      <a:r>
                        <a:rPr lang="en-US" sz="1600" b="0" i="0" dirty="0">
                          <a:latin typeface="Arial" panose="020B0604020202020204" pitchFamily="34" charset="0"/>
                          <a:cs typeface="Arial" panose="020B0604020202020204" pitchFamily="34" charset="0"/>
                        </a:rPr>
                        <a:t>FGFR2b overexpression</a:t>
                      </a:r>
                    </a:p>
                  </a:txBody>
                  <a:tcPr anchor="ctr"/>
                </a:tc>
                <a:tc>
                  <a:txBody>
                    <a:bodyPr/>
                    <a:lstStyle/>
                    <a:p>
                      <a:r>
                        <a:rPr lang="en-US" sz="1600" b="0" i="0" u="none" dirty="0">
                          <a:latin typeface="Arial" panose="020B0604020202020204" pitchFamily="34" charset="0"/>
                          <a:cs typeface="Arial" panose="020B0604020202020204" pitchFamily="34" charset="0"/>
                        </a:rPr>
                        <a:t>30%</a:t>
                      </a:r>
                    </a:p>
                  </a:txBody>
                  <a:tcPr anchor="ctr"/>
                </a:tc>
                <a:tc>
                  <a:txBody>
                    <a:bodyPr/>
                    <a:lstStyle/>
                    <a:p>
                      <a:r>
                        <a:rPr lang="en-US" sz="1600" b="0" i="0" dirty="0" err="1">
                          <a:latin typeface="Arial" panose="020B0604020202020204" pitchFamily="34" charset="0"/>
                          <a:cs typeface="Arial" panose="020B0604020202020204" pitchFamily="34" charset="0"/>
                        </a:rPr>
                        <a:t>Bemarituzumab</a:t>
                      </a:r>
                      <a:endParaRPr lang="en-US" sz="16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151874751"/>
                  </a:ext>
                </a:extLst>
              </a:tr>
              <a:tr h="370840">
                <a:tc>
                  <a:txBody>
                    <a:bodyPr/>
                    <a:lstStyle/>
                    <a:p>
                      <a:r>
                        <a:rPr lang="en-US" sz="1600" b="0" i="0" kern="1200" dirty="0">
                          <a:solidFill>
                            <a:schemeClr val="dk1"/>
                          </a:solidFill>
                          <a:effectLst/>
                          <a:latin typeface="Arial" panose="020B0604020202020204" pitchFamily="34" charset="0"/>
                          <a:ea typeface="+mn-ea"/>
                          <a:cs typeface="Arial" panose="020B0604020202020204" pitchFamily="34" charset="0"/>
                        </a:rPr>
                        <a:t>CLDN18.2</a:t>
                      </a:r>
                      <a:endParaRPr lang="en-US" sz="1600" b="0" i="0" dirty="0">
                        <a:latin typeface="Arial" panose="020B0604020202020204" pitchFamily="34" charset="0"/>
                        <a:cs typeface="Arial" panose="020B0604020202020204" pitchFamily="34" charset="0"/>
                      </a:endParaRPr>
                    </a:p>
                  </a:txBody>
                  <a:tcPr anchor="ctr"/>
                </a:tc>
                <a:tc>
                  <a:txBody>
                    <a:bodyPr/>
                    <a:lstStyle/>
                    <a:p>
                      <a:r>
                        <a:rPr lang="en-US" sz="1600" b="0" i="0" u="none" dirty="0">
                          <a:latin typeface="Arial" panose="020B0604020202020204" pitchFamily="34" charset="0"/>
                          <a:cs typeface="Arial" panose="020B0604020202020204" pitchFamily="34" charset="0"/>
                        </a:rPr>
                        <a:t>35%</a:t>
                      </a:r>
                    </a:p>
                  </a:txBody>
                  <a:tcPr anchor="ctr"/>
                </a:tc>
                <a:tc>
                  <a:txBody>
                    <a:bodyPr/>
                    <a:lstStyle/>
                    <a:p>
                      <a:r>
                        <a:rPr lang="en-US" sz="1600" b="0" i="0" dirty="0" err="1">
                          <a:latin typeface="Arial" panose="020B0604020202020204" pitchFamily="34" charset="0"/>
                          <a:cs typeface="Arial" panose="020B0604020202020204" pitchFamily="34" charset="0"/>
                        </a:rPr>
                        <a:t>Zolbetuximab</a:t>
                      </a:r>
                      <a:endParaRPr lang="en-US" sz="16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4122511364"/>
                  </a:ext>
                </a:extLst>
              </a:tr>
              <a:tr h="370840">
                <a:tc>
                  <a:txBody>
                    <a:bodyPr/>
                    <a:lstStyle/>
                    <a:p>
                      <a:r>
                        <a:rPr lang="en-US" sz="1600" b="0" i="0" dirty="0">
                          <a:latin typeface="Arial" panose="020B0604020202020204" pitchFamily="34" charset="0"/>
                          <a:cs typeface="Arial" panose="020B0604020202020204" pitchFamily="34" charset="0"/>
                        </a:rPr>
                        <a:t>Tumour sequencing</a:t>
                      </a:r>
                    </a:p>
                  </a:txBody>
                  <a:tcPr anchor="ctr"/>
                </a:tc>
                <a:tc>
                  <a:txBody>
                    <a:bodyPr/>
                    <a:lstStyle/>
                    <a:p>
                      <a:r>
                        <a:rPr lang="en-US" sz="1600" b="0" i="0" u="none" dirty="0">
                          <a:latin typeface="Arial" panose="020B0604020202020204" pitchFamily="34" charset="0"/>
                          <a:cs typeface="Arial" panose="020B0604020202020204" pitchFamily="34" charset="0"/>
                        </a:rPr>
                        <a:t>NTRK , EGFR, MET, RAS amplification</a:t>
                      </a:r>
                    </a:p>
                  </a:txBody>
                  <a:tcPr anchor="ctr"/>
                </a:tc>
                <a:tc>
                  <a:txBody>
                    <a:bodyPr/>
                    <a:lstStyle/>
                    <a:p>
                      <a:r>
                        <a:rPr lang="en-US" sz="1600" b="0" i="0" dirty="0">
                          <a:latin typeface="Arial" panose="020B0604020202020204" pitchFamily="34" charset="0"/>
                          <a:cs typeface="Arial" panose="020B0604020202020204" pitchFamily="34" charset="0"/>
                        </a:rPr>
                        <a:t>Larotrectinib, afatinib, etc.</a:t>
                      </a:r>
                    </a:p>
                  </a:txBody>
                  <a:tcPr anchor="ctr"/>
                </a:tc>
                <a:extLst>
                  <a:ext uri="{0D108BD9-81ED-4DB2-BD59-A6C34878D82A}">
                    <a16:rowId xmlns:a16="http://schemas.microsoft.com/office/drawing/2014/main" val="652832167"/>
                  </a:ext>
                </a:extLst>
              </a:tr>
              <a:tr h="370840">
                <a:tc>
                  <a:txBody>
                    <a:bodyPr/>
                    <a:lstStyle/>
                    <a:p>
                      <a:r>
                        <a:rPr lang="en-US" sz="1600" b="0" i="0" dirty="0">
                          <a:latin typeface="Arial" panose="020B0604020202020204" pitchFamily="34" charset="0"/>
                          <a:cs typeface="Arial" panose="020B0604020202020204" pitchFamily="34" charset="0"/>
                        </a:rPr>
                        <a:t>Plasma DNA</a:t>
                      </a:r>
                    </a:p>
                  </a:txBody>
                  <a:tcPr anchor="ctr"/>
                </a:tc>
                <a:tc>
                  <a:txBody>
                    <a:bodyPr/>
                    <a:lstStyle/>
                    <a:p>
                      <a:r>
                        <a:rPr lang="en-US" sz="1600" b="0" i="0" u="none" dirty="0">
                          <a:latin typeface="Arial" panose="020B0604020202020204" pitchFamily="34" charset="0"/>
                          <a:cs typeface="Arial" panose="020B0604020202020204" pitchFamily="34" charset="0"/>
                        </a:rPr>
                        <a:t>Monitoring for response and resistance</a:t>
                      </a:r>
                    </a:p>
                  </a:txBody>
                  <a:tcPr anchor="ctr"/>
                </a:tc>
                <a:tc>
                  <a:txBody>
                    <a:bodyPr/>
                    <a:lstStyle/>
                    <a:p>
                      <a:r>
                        <a:rPr lang="en-US" sz="1600" b="0" i="0" dirty="0">
                          <a:latin typeface="Arial" panose="020B0604020202020204" pitchFamily="34" charset="0"/>
                          <a:cs typeface="Arial" panose="020B0604020202020204" pitchFamily="34" charset="0"/>
                        </a:rPr>
                        <a:t>Broad application</a:t>
                      </a:r>
                    </a:p>
                  </a:txBody>
                  <a:tcPr anchor="ctr"/>
                </a:tc>
                <a:extLst>
                  <a:ext uri="{0D108BD9-81ED-4DB2-BD59-A6C34878D82A}">
                    <a16:rowId xmlns:a16="http://schemas.microsoft.com/office/drawing/2014/main" val="2677044159"/>
                  </a:ext>
                </a:extLst>
              </a:tr>
            </a:tbl>
          </a:graphicData>
        </a:graphic>
      </p:graphicFrame>
      <p:sp>
        <p:nvSpPr>
          <p:cNvPr id="8" name="Content Placeholder 7">
            <a:extLst>
              <a:ext uri="{FF2B5EF4-FFF2-40B4-BE49-F238E27FC236}">
                <a16:creationId xmlns:a16="http://schemas.microsoft.com/office/drawing/2014/main" id="{60A0473F-6FF6-C648-B279-3967B9C29A07}"/>
              </a:ext>
            </a:extLst>
          </p:cNvPr>
          <p:cNvSpPr>
            <a:spLocks noGrp="1"/>
          </p:cNvSpPr>
          <p:nvPr>
            <p:ph sz="quarter" idx="15"/>
          </p:nvPr>
        </p:nvSpPr>
        <p:spPr>
          <a:xfrm>
            <a:off x="620183" y="6309320"/>
            <a:ext cx="10961688" cy="365125"/>
          </a:xfrm>
        </p:spPr>
        <p:txBody>
          <a:bodyPr anchor="b"/>
          <a:lstStyle/>
          <a:p>
            <a:r>
              <a:rPr lang="en-GB" dirty="0"/>
              <a:t>CLDN18.2, claudin 18.2; CPS, combined positive score; EBV, Epstein-Barr virus; EGFR, epidermal growth factor receptor; FGFR2b, fibroblast growth factor receptor 2b; MSI, microsatellite instability; NTRK, </a:t>
            </a:r>
            <a:r>
              <a:rPr lang="en-GB" dirty="0">
                <a:solidFill>
                  <a:schemeClr val="tx2"/>
                </a:solidFill>
                <a:effectLst/>
              </a:rPr>
              <a:t>neurotrophic tyrosine receptor kinase; </a:t>
            </a:r>
            <a:r>
              <a:rPr lang="en-GB" dirty="0"/>
              <a:t>PD-L1, programmed death-ligand 1</a:t>
            </a:r>
          </a:p>
        </p:txBody>
      </p:sp>
    </p:spTree>
    <p:extLst>
      <p:ext uri="{BB962C8B-B14F-4D97-AF65-F5344CB8AC3E}">
        <p14:creationId xmlns:p14="http://schemas.microsoft.com/office/powerpoint/2010/main" val="2363066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62F77C4-082D-552E-A331-057055B5C6D4}"/>
              </a:ext>
            </a:extLst>
          </p:cNvPr>
          <p:cNvPicPr>
            <a:picLocks noChangeAspect="1"/>
          </p:cNvPicPr>
          <p:nvPr/>
        </p:nvPicPr>
        <p:blipFill>
          <a:blip r:embed="rId3"/>
          <a:stretch>
            <a:fillRect/>
          </a:stretch>
        </p:blipFill>
        <p:spPr>
          <a:xfrm>
            <a:off x="921741" y="1198880"/>
            <a:ext cx="4876800" cy="4876800"/>
          </a:xfrm>
          <a:prstGeom prst="rect">
            <a:avLst/>
          </a:prstGeom>
        </p:spPr>
      </p:pic>
      <p:pic>
        <p:nvPicPr>
          <p:cNvPr id="4" name="Picture 3">
            <a:extLst>
              <a:ext uri="{FF2B5EF4-FFF2-40B4-BE49-F238E27FC236}">
                <a16:creationId xmlns:a16="http://schemas.microsoft.com/office/drawing/2014/main" id="{FB409EBC-FB46-30E6-92EC-BF59B38DF718}"/>
              </a:ext>
            </a:extLst>
          </p:cNvPr>
          <p:cNvPicPr>
            <a:picLocks noChangeAspect="1"/>
          </p:cNvPicPr>
          <p:nvPr/>
        </p:nvPicPr>
        <p:blipFill>
          <a:blip r:embed="rId4"/>
          <a:stretch>
            <a:fillRect/>
          </a:stretch>
        </p:blipFill>
        <p:spPr>
          <a:xfrm>
            <a:off x="6321927" y="1198880"/>
            <a:ext cx="4876800" cy="4876800"/>
          </a:xfrm>
          <a:prstGeom prst="rect">
            <a:avLst/>
          </a:prstGeom>
        </p:spPr>
      </p:pic>
      <p:sp>
        <p:nvSpPr>
          <p:cNvPr id="11" name="TextBox 10">
            <a:extLst>
              <a:ext uri="{FF2B5EF4-FFF2-40B4-BE49-F238E27FC236}">
                <a16:creationId xmlns:a16="http://schemas.microsoft.com/office/drawing/2014/main" id="{1205E1E7-A12D-6389-B377-591A1A89C4DD}"/>
              </a:ext>
            </a:extLst>
          </p:cNvPr>
          <p:cNvSpPr txBox="1"/>
          <p:nvPr/>
        </p:nvSpPr>
        <p:spPr>
          <a:xfrm>
            <a:off x="1800581" y="1324009"/>
            <a:ext cx="3119120" cy="369332"/>
          </a:xfrm>
          <a:prstGeom prst="rect">
            <a:avLst/>
          </a:prstGeom>
          <a:noFill/>
        </p:spPr>
        <p:txBody>
          <a:bodyPr wrap="square" rtlCol="0">
            <a:spAutoFit/>
          </a:bodyPr>
          <a:lstStyle/>
          <a:p>
            <a:pPr algn="ctr"/>
            <a:r>
              <a:rPr lang="en-GB" dirty="0">
                <a:solidFill>
                  <a:srgbClr val="FFFF00"/>
                </a:solidFill>
                <a:latin typeface="Arial" panose="020B0604020202020204" pitchFamily="34" charset="0"/>
                <a:cs typeface="Arial" panose="020B0604020202020204" pitchFamily="34" charset="0"/>
              </a:rPr>
              <a:t>OCTOBER 2021</a:t>
            </a:r>
          </a:p>
        </p:txBody>
      </p:sp>
      <p:sp>
        <p:nvSpPr>
          <p:cNvPr id="12" name="TextBox 11">
            <a:extLst>
              <a:ext uri="{FF2B5EF4-FFF2-40B4-BE49-F238E27FC236}">
                <a16:creationId xmlns:a16="http://schemas.microsoft.com/office/drawing/2014/main" id="{4F64BE34-068F-01F3-C010-470852948066}"/>
              </a:ext>
            </a:extLst>
          </p:cNvPr>
          <p:cNvSpPr txBox="1"/>
          <p:nvPr/>
        </p:nvSpPr>
        <p:spPr>
          <a:xfrm>
            <a:off x="7200767" y="1324009"/>
            <a:ext cx="3119120" cy="369332"/>
          </a:xfrm>
          <a:prstGeom prst="rect">
            <a:avLst/>
          </a:prstGeom>
          <a:noFill/>
        </p:spPr>
        <p:txBody>
          <a:bodyPr wrap="square" rtlCol="0">
            <a:spAutoFit/>
          </a:bodyPr>
          <a:lstStyle/>
          <a:p>
            <a:pPr algn="ctr"/>
            <a:r>
              <a:rPr lang="en-GB" dirty="0">
                <a:solidFill>
                  <a:srgbClr val="FFFF00"/>
                </a:solidFill>
                <a:latin typeface="Arial" panose="020B0604020202020204" pitchFamily="34" charset="0"/>
                <a:cs typeface="Arial" panose="020B0604020202020204" pitchFamily="34" charset="0"/>
              </a:rPr>
              <a:t>NOVEMBER 2021</a:t>
            </a:r>
          </a:p>
        </p:txBody>
      </p:sp>
      <p:sp>
        <p:nvSpPr>
          <p:cNvPr id="7" name="Title 5">
            <a:extLst>
              <a:ext uri="{FF2B5EF4-FFF2-40B4-BE49-F238E27FC236}">
                <a16:creationId xmlns:a16="http://schemas.microsoft.com/office/drawing/2014/main" id="{0E1D1172-0A47-BC3F-BC20-0DD27EFA3632}"/>
              </a:ext>
            </a:extLst>
          </p:cNvPr>
          <p:cNvSpPr>
            <a:spLocks noGrp="1"/>
          </p:cNvSpPr>
          <p:nvPr>
            <p:ph type="title"/>
          </p:nvPr>
        </p:nvSpPr>
        <p:spPr/>
        <p:txBody>
          <a:bodyPr/>
          <a:lstStyle/>
          <a:p>
            <a:r>
              <a:rPr lang="en-GB" dirty="0"/>
              <a:t>Case presentation 1</a:t>
            </a:r>
          </a:p>
        </p:txBody>
      </p:sp>
      <p:sp>
        <p:nvSpPr>
          <p:cNvPr id="9" name="Content Placeholder 8">
            <a:extLst>
              <a:ext uri="{FF2B5EF4-FFF2-40B4-BE49-F238E27FC236}">
                <a16:creationId xmlns:a16="http://schemas.microsoft.com/office/drawing/2014/main" id="{2CC67F62-72B7-E440-8940-A7716347D59F}"/>
              </a:ext>
            </a:extLst>
          </p:cNvPr>
          <p:cNvSpPr>
            <a:spLocks noGrp="1"/>
          </p:cNvSpPr>
          <p:nvPr>
            <p:ph sz="quarter" idx="15"/>
          </p:nvPr>
        </p:nvSpPr>
        <p:spPr>
          <a:xfrm>
            <a:off x="708371" y="6316790"/>
            <a:ext cx="10180339" cy="407804"/>
          </a:xfrm>
        </p:spPr>
        <p:txBody>
          <a:bodyPr anchor="ctr">
            <a:spAutoFit/>
          </a:bodyPr>
          <a:lstStyle/>
          <a:p>
            <a:r>
              <a:rPr lang="en-GB" dirty="0"/>
              <a:t>ILD, interstitial lung disease</a:t>
            </a:r>
          </a:p>
          <a:p>
            <a:r>
              <a:rPr lang="en-GB" dirty="0"/>
              <a:t>Provided by: Dr Lizzy Smyth </a:t>
            </a:r>
          </a:p>
        </p:txBody>
      </p:sp>
    </p:spTree>
    <p:extLst>
      <p:ext uri="{BB962C8B-B14F-4D97-AF65-F5344CB8AC3E}">
        <p14:creationId xmlns:p14="http://schemas.microsoft.com/office/powerpoint/2010/main" val="3406165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1</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723303"/>
          <a:ext cx="10961688" cy="556104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Next steps</a:t>
                      </a:r>
                    </a:p>
                  </a:txBody>
                  <a:tcPr marT="117720" marB="117720" anchor="ctr"/>
                </a:tc>
                <a:tc>
                  <a:txBody>
                    <a:bodyPr/>
                    <a:lstStyle/>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Admitted for work up and treatment. </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SARS-CoV-2 and respiratory virus work-up negative</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Commenced IV methylprednisolone</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Bronchoscopy and BAL requested</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Noted to have grade 2 transaminitis </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No improvement with methylprednisolone (3 days)</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Anti-TNF contraindicated by </a:t>
                      </a:r>
                      <a:r>
                        <a:rPr kumimoji="0" lang="en-GB" sz="18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rPr>
                        <a:t>liver-function test </a:t>
                      </a:r>
                      <a:b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b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started MMF treatment</a:t>
                      </a:r>
                    </a:p>
                    <a:p>
                      <a:pPr marL="800100" marR="0" lvl="1"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6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Still minimal improvement in symptoms</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BAL positive for </a:t>
                      </a:r>
                      <a:r>
                        <a:rPr kumimoji="0" lang="en-GB" sz="18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rPr>
                        <a:t>pneumocystis pneumonia</a:t>
                      </a:r>
                      <a:b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b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commenced co-trimoxazole</a:t>
                      </a:r>
                    </a:p>
                  </a:txBody>
                  <a:tcPr marT="117720" marB="117720" anchor="ctr"/>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endPar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a:txBody>
                  <a:tcPr marT="117720" marB="117720" anchor="ctr"/>
                </a:tc>
                <a:tc>
                  <a:txBody>
                    <a:bodyPr/>
                    <a:lstStyle/>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Slow improvement in symptoms over 2 weeks</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Discharged; tapering of MMF, co-trimoxazole, and prednisolone</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Gradual recovery over next few months</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CT shows gradual resolution of ILD</a:t>
                      </a:r>
                    </a:p>
                    <a:p>
                      <a:pPr marL="342900" marR="0" lvl="0" indent="-342900" algn="l" defTabSz="914400" rtl="0" eaLnBrk="1" fontAlgn="auto" latinLnBrk="0" hangingPunct="1">
                        <a:lnSpc>
                          <a:spcPct val="100000"/>
                        </a:lnSpc>
                        <a:spcBef>
                          <a:spcPts val="300"/>
                        </a:spcBef>
                        <a:spcAft>
                          <a:spcPts val="0"/>
                        </a:spcAft>
                        <a:buClr>
                          <a:schemeClr val="accent1"/>
                        </a:buClr>
                        <a:buSzTx/>
                        <a:buFont typeface="Arial" panose="020B0604020202020204" pitchFamily="34" charset="0"/>
                        <a:buChar char="•"/>
                        <a:tabLst/>
                        <a:defRPr/>
                      </a:pPr>
                      <a:r>
                        <a:rPr kumimoji="0" lang="en-GB"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Oesophageal cancer stable; off treatment for 8 months before PD and third-line treatment</a:t>
                      </a:r>
                    </a:p>
                  </a:txBody>
                  <a:tcPr marT="117720" marB="117720" anchor="ctr"/>
                </a:tc>
                <a:extLst>
                  <a:ext uri="{0D108BD9-81ED-4DB2-BD59-A6C34878D82A}">
                    <a16:rowId xmlns:a16="http://schemas.microsoft.com/office/drawing/2014/main" val="1894837931"/>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354248"/>
            <a:ext cx="10180339" cy="369332"/>
          </a:xfrm>
        </p:spPr>
        <p:txBody>
          <a:bodyPr anchor="ctr">
            <a:spAutoFit/>
          </a:bodyPr>
          <a:lstStyle/>
          <a:p>
            <a:r>
              <a:rPr lang="en-GB" dirty="0"/>
              <a:t>BAL, bronchoalveolar lavage; CT, computerised tomography; ILD, interstitial lung disease; IV, intravenous; MMF, </a:t>
            </a:r>
            <a:r>
              <a:rPr lang="en-US" dirty="0"/>
              <a:t>mycophenolate mofetil; </a:t>
            </a:r>
            <a:br>
              <a:rPr lang="en-US" dirty="0"/>
            </a:br>
            <a:r>
              <a:rPr lang="en-GB" dirty="0"/>
              <a:t>PD, progression of disease; TNF, tumour necrosis factor</a:t>
            </a:r>
          </a:p>
        </p:txBody>
      </p:sp>
    </p:spTree>
    <p:extLst>
      <p:ext uri="{BB962C8B-B14F-4D97-AF65-F5344CB8AC3E}">
        <p14:creationId xmlns:p14="http://schemas.microsoft.com/office/powerpoint/2010/main" val="757806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58EF05D-A948-2A7D-D4D6-5718B602655A}"/>
              </a:ext>
            </a:extLst>
          </p:cNvPr>
          <p:cNvPicPr>
            <a:picLocks noChangeAspect="1"/>
          </p:cNvPicPr>
          <p:nvPr/>
        </p:nvPicPr>
        <p:blipFill>
          <a:blip r:embed="rId3"/>
          <a:stretch>
            <a:fillRect/>
          </a:stretch>
        </p:blipFill>
        <p:spPr>
          <a:xfrm>
            <a:off x="6535161" y="1196752"/>
            <a:ext cx="4657255" cy="4876800"/>
          </a:xfrm>
          <a:prstGeom prst="rect">
            <a:avLst/>
          </a:prstGeom>
        </p:spPr>
      </p:pic>
      <p:pic>
        <p:nvPicPr>
          <p:cNvPr id="4" name="Picture 3">
            <a:extLst>
              <a:ext uri="{FF2B5EF4-FFF2-40B4-BE49-F238E27FC236}">
                <a16:creationId xmlns:a16="http://schemas.microsoft.com/office/drawing/2014/main" id="{FB409EBC-FB46-30E6-92EC-BF59B38DF718}"/>
              </a:ext>
            </a:extLst>
          </p:cNvPr>
          <p:cNvPicPr>
            <a:picLocks noChangeAspect="1"/>
          </p:cNvPicPr>
          <p:nvPr/>
        </p:nvPicPr>
        <p:blipFill>
          <a:blip r:embed="rId4"/>
          <a:stretch>
            <a:fillRect/>
          </a:stretch>
        </p:blipFill>
        <p:spPr>
          <a:xfrm>
            <a:off x="940346" y="1196752"/>
            <a:ext cx="4876800" cy="4876800"/>
          </a:xfrm>
          <a:prstGeom prst="rect">
            <a:avLst/>
          </a:prstGeom>
        </p:spPr>
      </p:pic>
      <p:sp>
        <p:nvSpPr>
          <p:cNvPr id="5" name="Title 11">
            <a:extLst>
              <a:ext uri="{FF2B5EF4-FFF2-40B4-BE49-F238E27FC236}">
                <a16:creationId xmlns:a16="http://schemas.microsoft.com/office/drawing/2014/main" id="{AB46928B-2191-4FD0-A130-551380843CB2}"/>
              </a:ext>
            </a:extLst>
          </p:cNvPr>
          <p:cNvSpPr>
            <a:spLocks noGrp="1"/>
          </p:cNvSpPr>
          <p:nvPr>
            <p:ph type="title"/>
          </p:nvPr>
        </p:nvSpPr>
        <p:spPr/>
        <p:txBody>
          <a:bodyPr/>
          <a:lstStyle/>
          <a:p>
            <a:r>
              <a:rPr lang="en-GB" dirty="0"/>
              <a:t>Case presentation 1:</a:t>
            </a:r>
            <a:br>
              <a:rPr lang="en-GB" dirty="0"/>
            </a:br>
            <a:r>
              <a:rPr lang="en-GB" dirty="0"/>
              <a:t>ILD Discussion</a:t>
            </a:r>
          </a:p>
        </p:txBody>
      </p:sp>
      <p:sp>
        <p:nvSpPr>
          <p:cNvPr id="11" name="TextBox 10">
            <a:extLst>
              <a:ext uri="{FF2B5EF4-FFF2-40B4-BE49-F238E27FC236}">
                <a16:creationId xmlns:a16="http://schemas.microsoft.com/office/drawing/2014/main" id="{1205E1E7-A12D-6389-B377-591A1A89C4DD}"/>
              </a:ext>
            </a:extLst>
          </p:cNvPr>
          <p:cNvSpPr txBox="1"/>
          <p:nvPr/>
        </p:nvSpPr>
        <p:spPr>
          <a:xfrm>
            <a:off x="7304228" y="1360382"/>
            <a:ext cx="3119120" cy="369332"/>
          </a:xfrm>
          <a:prstGeom prst="rect">
            <a:avLst/>
          </a:prstGeom>
          <a:noFill/>
        </p:spPr>
        <p:txBody>
          <a:bodyPr wrap="square" rtlCol="0">
            <a:spAutoFit/>
          </a:bodyPr>
          <a:lstStyle/>
          <a:p>
            <a:pPr algn="ctr"/>
            <a:r>
              <a:rPr lang="en-GB" dirty="0">
                <a:solidFill>
                  <a:srgbClr val="FFFF00"/>
                </a:solidFill>
              </a:rPr>
              <a:t>MAY 2022</a:t>
            </a:r>
          </a:p>
        </p:txBody>
      </p:sp>
      <p:sp>
        <p:nvSpPr>
          <p:cNvPr id="12" name="TextBox 11">
            <a:extLst>
              <a:ext uri="{FF2B5EF4-FFF2-40B4-BE49-F238E27FC236}">
                <a16:creationId xmlns:a16="http://schemas.microsoft.com/office/drawing/2014/main" id="{4F64BE34-068F-01F3-C010-470852948066}"/>
              </a:ext>
            </a:extLst>
          </p:cNvPr>
          <p:cNvSpPr txBox="1"/>
          <p:nvPr/>
        </p:nvSpPr>
        <p:spPr>
          <a:xfrm>
            <a:off x="1819186" y="1360382"/>
            <a:ext cx="3119120" cy="369332"/>
          </a:xfrm>
          <a:prstGeom prst="rect">
            <a:avLst/>
          </a:prstGeom>
          <a:noFill/>
        </p:spPr>
        <p:txBody>
          <a:bodyPr wrap="square" rtlCol="0">
            <a:spAutoFit/>
          </a:bodyPr>
          <a:lstStyle/>
          <a:p>
            <a:pPr algn="ctr"/>
            <a:r>
              <a:rPr lang="en-GB" dirty="0">
                <a:solidFill>
                  <a:srgbClr val="FFFF00"/>
                </a:solidFill>
              </a:rPr>
              <a:t>NOVEMBER 2021</a:t>
            </a:r>
          </a:p>
        </p:txBody>
      </p:sp>
      <p:sp>
        <p:nvSpPr>
          <p:cNvPr id="8" name="Content Placeholder 3">
            <a:extLst>
              <a:ext uri="{FF2B5EF4-FFF2-40B4-BE49-F238E27FC236}">
                <a16:creationId xmlns:a16="http://schemas.microsoft.com/office/drawing/2014/main" id="{835CD7C4-0320-92EE-D731-95D836E4DB75}"/>
              </a:ext>
            </a:extLst>
          </p:cNvPr>
          <p:cNvSpPr txBox="1">
            <a:spLocks/>
          </p:cNvSpPr>
          <p:nvPr/>
        </p:nvSpPr>
        <p:spPr>
          <a:xfrm>
            <a:off x="620184" y="6250227"/>
            <a:ext cx="10180339" cy="407804"/>
          </a:xfrm>
          <a:prstGeom prst="rect">
            <a:avLst/>
          </a:prstGeom>
        </p:spPr>
        <p:txBody>
          <a:bodyPr vert="horz" lIns="0" tIns="0" rIns="0" bIns="0" rtlCol="0" anchor="ctr" anchorCtr="0">
            <a:sp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dirty="0"/>
              <a:t>ILD, interstitial lung disease</a:t>
            </a:r>
          </a:p>
          <a:p>
            <a:r>
              <a:rPr lang="en-GB" dirty="0"/>
              <a:t>Provided by: Dr Lizzy Smyth </a:t>
            </a:r>
          </a:p>
        </p:txBody>
      </p:sp>
    </p:spTree>
    <p:extLst>
      <p:ext uri="{BB962C8B-B14F-4D97-AF65-F5344CB8AC3E}">
        <p14:creationId xmlns:p14="http://schemas.microsoft.com/office/powerpoint/2010/main" val="418721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BAAEA20-C587-964D-B32B-11F7A14D5448}"/>
              </a:ext>
            </a:extLst>
          </p:cNvPr>
          <p:cNvSpPr>
            <a:spLocks noGrp="1"/>
          </p:cNvSpPr>
          <p:nvPr>
            <p:ph type="title"/>
          </p:nvPr>
        </p:nvSpPr>
        <p:spPr/>
        <p:txBody>
          <a:bodyPr/>
          <a:lstStyle/>
          <a:p>
            <a:r>
              <a:rPr lang="en-GB" dirty="0"/>
              <a:t>Adverse events in DESTINY-Gastric01 and 02</a:t>
            </a:r>
          </a:p>
        </p:txBody>
      </p:sp>
      <p:graphicFrame>
        <p:nvGraphicFramePr>
          <p:cNvPr id="11" name="Content Placeholder 10">
            <a:extLst>
              <a:ext uri="{FF2B5EF4-FFF2-40B4-BE49-F238E27FC236}">
                <a16:creationId xmlns:a16="http://schemas.microsoft.com/office/drawing/2014/main" id="{BA2F3DE2-93A3-3C46-B3B2-CB14B10357F7}"/>
              </a:ext>
            </a:extLst>
          </p:cNvPr>
          <p:cNvGraphicFramePr>
            <a:graphicFrameLocks noGrp="1"/>
          </p:cNvGraphicFramePr>
          <p:nvPr>
            <p:ph sz="quarter" idx="14"/>
          </p:nvPr>
        </p:nvGraphicFramePr>
        <p:xfrm>
          <a:off x="435111" y="1689735"/>
          <a:ext cx="6957032" cy="3555720"/>
        </p:xfrm>
        <a:graphic>
          <a:graphicData uri="http://schemas.openxmlformats.org/drawingml/2006/table">
            <a:tbl>
              <a:tblPr firstRow="1" bandRow="1">
                <a:tableStyleId>{5C22544A-7EE6-4342-B048-85BDC9FD1C3A}</a:tableStyleId>
              </a:tblPr>
              <a:tblGrid>
                <a:gridCol w="2222204">
                  <a:extLst>
                    <a:ext uri="{9D8B030D-6E8A-4147-A177-3AD203B41FA5}">
                      <a16:colId xmlns:a16="http://schemas.microsoft.com/office/drawing/2014/main" val="228228190"/>
                    </a:ext>
                  </a:extLst>
                </a:gridCol>
                <a:gridCol w="739817">
                  <a:extLst>
                    <a:ext uri="{9D8B030D-6E8A-4147-A177-3AD203B41FA5}">
                      <a16:colId xmlns:a16="http://schemas.microsoft.com/office/drawing/2014/main" val="3479386154"/>
                    </a:ext>
                  </a:extLst>
                </a:gridCol>
                <a:gridCol w="739817">
                  <a:extLst>
                    <a:ext uri="{9D8B030D-6E8A-4147-A177-3AD203B41FA5}">
                      <a16:colId xmlns:a16="http://schemas.microsoft.com/office/drawing/2014/main" val="3560736328"/>
                    </a:ext>
                  </a:extLst>
                </a:gridCol>
                <a:gridCol w="739817">
                  <a:extLst>
                    <a:ext uri="{9D8B030D-6E8A-4147-A177-3AD203B41FA5}">
                      <a16:colId xmlns:a16="http://schemas.microsoft.com/office/drawing/2014/main" val="274523811"/>
                    </a:ext>
                  </a:extLst>
                </a:gridCol>
                <a:gridCol w="838459">
                  <a:extLst>
                    <a:ext uri="{9D8B030D-6E8A-4147-A177-3AD203B41FA5}">
                      <a16:colId xmlns:a16="http://schemas.microsoft.com/office/drawing/2014/main" val="870510332"/>
                    </a:ext>
                  </a:extLst>
                </a:gridCol>
                <a:gridCol w="838459">
                  <a:extLst>
                    <a:ext uri="{9D8B030D-6E8A-4147-A177-3AD203B41FA5}">
                      <a16:colId xmlns:a16="http://schemas.microsoft.com/office/drawing/2014/main" val="2044376297"/>
                    </a:ext>
                  </a:extLst>
                </a:gridCol>
                <a:gridCol w="838459">
                  <a:extLst>
                    <a:ext uri="{9D8B030D-6E8A-4147-A177-3AD203B41FA5}">
                      <a16:colId xmlns:a16="http://schemas.microsoft.com/office/drawing/2014/main" val="2356145443"/>
                    </a:ext>
                  </a:extLst>
                </a:gridCol>
              </a:tblGrid>
              <a:tr h="0">
                <a:tc rowSpan="3">
                  <a:txBody>
                    <a:bodyPr/>
                    <a:lstStyle/>
                    <a:p>
                      <a:r>
                        <a:rPr lang="en-GB" sz="900" noProof="0" dirty="0">
                          <a:latin typeface="Arial" panose="020B0604020202020204" pitchFamily="34" charset="0"/>
                          <a:cs typeface="Arial" panose="020B0604020202020204" pitchFamily="34" charset="0"/>
                        </a:rPr>
                        <a:t>Preferred term</a:t>
                      </a:r>
                    </a:p>
                  </a:txBody>
                  <a:tcPr marR="19440" marT="36000" marB="36000" anchor="ctr"/>
                </a:tc>
                <a:tc gridSpan="3">
                  <a:txBody>
                    <a:bodyPr/>
                    <a:lstStyle/>
                    <a:p>
                      <a:pPr algn="ctr"/>
                      <a:r>
                        <a:rPr lang="en-GB" sz="900" noProof="0" dirty="0">
                          <a:latin typeface="Arial" panose="020B0604020202020204" pitchFamily="34" charset="0"/>
                          <a:cs typeface="Arial" panose="020B0604020202020204" pitchFamily="34" charset="0"/>
                        </a:rPr>
                        <a:t>Trastuzumab deruxtecan (N=125)</a:t>
                      </a:r>
                    </a:p>
                  </a:txBody>
                  <a:tcPr marL="19440" marR="19440" marT="36000" marB="36000" anchor="ctr">
                    <a:lnB w="12700" cap="flat" cmpd="sng" algn="ctr">
                      <a:solidFill>
                        <a:schemeClr val="bg1"/>
                      </a:solidFill>
                      <a:prstDash val="solid"/>
                      <a:round/>
                      <a:headEnd type="none" w="med" len="med"/>
                      <a:tailEnd type="none" w="med" len="med"/>
                    </a:lnB>
                  </a:tcPr>
                </a:tc>
                <a:tc hMerge="1">
                  <a:txBody>
                    <a:bodyPr/>
                    <a:lstStyle/>
                    <a:p>
                      <a:endParaRPr lang="en-US" sz="900" dirty="0">
                        <a:latin typeface="Arial" panose="020B0604020202020204" pitchFamily="34" charset="0"/>
                        <a:cs typeface="Arial" panose="020B0604020202020204" pitchFamily="34" charset="0"/>
                      </a:endParaRPr>
                    </a:p>
                  </a:txBody>
                  <a:tcPr marL="19440" marR="19440" marT="36000" marB="36000"/>
                </a:tc>
                <a:tc hMerge="1">
                  <a:txBody>
                    <a:bodyPr/>
                    <a:lstStyle/>
                    <a:p>
                      <a:endParaRPr lang="en-US" sz="900" dirty="0">
                        <a:latin typeface="Arial" panose="020B0604020202020204" pitchFamily="34" charset="0"/>
                        <a:cs typeface="Arial" panose="020B0604020202020204" pitchFamily="34" charset="0"/>
                      </a:endParaRPr>
                    </a:p>
                  </a:txBody>
                  <a:tcPr marL="19440" marR="19440" marT="36000" marB="36000"/>
                </a:tc>
                <a:tc gridSpan="3">
                  <a:txBody>
                    <a:bodyPr/>
                    <a:lstStyle/>
                    <a:p>
                      <a:pPr algn="ctr"/>
                      <a:r>
                        <a:rPr lang="en-GB" sz="900" noProof="0" dirty="0">
                          <a:latin typeface="Arial" panose="020B0604020202020204" pitchFamily="34" charset="0"/>
                          <a:cs typeface="Arial" panose="020B0604020202020204" pitchFamily="34" charset="0"/>
                        </a:rPr>
                        <a:t>Physician’s choice of chemotherapy (N=62)</a:t>
                      </a:r>
                      <a:r>
                        <a:rPr lang="en-GB" sz="900" baseline="30000" noProof="0" dirty="0">
                          <a:latin typeface="Arial" panose="020B0604020202020204" pitchFamily="34" charset="0"/>
                          <a:cs typeface="Arial" panose="020B0604020202020204" pitchFamily="34" charset="0"/>
                        </a:rPr>
                        <a:t>a</a:t>
                      </a:r>
                    </a:p>
                  </a:txBody>
                  <a:tcPr marL="19440" marR="19440" marT="36000" marB="36000" anchor="ctr">
                    <a:lnB w="12700" cap="flat" cmpd="sng" algn="ctr">
                      <a:solidFill>
                        <a:schemeClr val="bg1"/>
                      </a:solidFill>
                      <a:prstDash val="solid"/>
                      <a:round/>
                      <a:headEnd type="none" w="med" len="med"/>
                      <a:tailEnd type="none" w="med" len="med"/>
                    </a:lnB>
                  </a:tcPr>
                </a:tc>
                <a:tc hMerge="1">
                  <a:txBody>
                    <a:bodyPr/>
                    <a:lstStyle/>
                    <a:p>
                      <a:endParaRPr lang="en-US" sz="900" dirty="0">
                        <a:latin typeface="Arial" panose="020B0604020202020204" pitchFamily="34" charset="0"/>
                        <a:cs typeface="Arial" panose="020B0604020202020204" pitchFamily="34" charset="0"/>
                      </a:endParaRPr>
                    </a:p>
                  </a:txBody>
                  <a:tcPr marL="19440" marR="19440" marT="36000" marB="36000"/>
                </a:tc>
                <a:tc hMerge="1">
                  <a:txBody>
                    <a:bodyPr/>
                    <a:lstStyle/>
                    <a:p>
                      <a:endParaRPr lang="en-US" sz="900" dirty="0">
                        <a:latin typeface="Arial" panose="020B0604020202020204" pitchFamily="34" charset="0"/>
                        <a:cs typeface="Arial" panose="020B0604020202020204" pitchFamily="34" charset="0"/>
                      </a:endParaRPr>
                    </a:p>
                  </a:txBody>
                  <a:tcPr marL="19440" marR="19440" marT="36000" marB="36000"/>
                </a:tc>
                <a:extLst>
                  <a:ext uri="{0D108BD9-81ED-4DB2-BD59-A6C34878D82A}">
                    <a16:rowId xmlns:a16="http://schemas.microsoft.com/office/drawing/2014/main" val="314122367"/>
                  </a:ext>
                </a:extLst>
              </a:tr>
              <a:tr h="0">
                <a:tc vMerge="1">
                  <a:txBody>
                    <a:bodyPr/>
                    <a:lstStyle/>
                    <a:p>
                      <a:endParaRPr lang="en-US" sz="900" dirty="0">
                        <a:solidFill>
                          <a:schemeClr val="bg1"/>
                        </a:solidFill>
                        <a:latin typeface="Arial" panose="020B0604020202020204" pitchFamily="34" charset="0"/>
                        <a:cs typeface="Arial" panose="020B0604020202020204" pitchFamily="34" charset="0"/>
                      </a:endParaRPr>
                    </a:p>
                  </a:txBody>
                  <a:tcPr marL="19440" marR="19440" marT="36000" marB="36000">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Any grade</a:t>
                      </a:r>
                    </a:p>
                  </a:txBody>
                  <a:tcPr marL="19440" marR="19440" marT="36000" marB="3600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Grade 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Grade 4</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Any grade</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Grade 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Grade 4</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534221785"/>
                  </a:ext>
                </a:extLst>
              </a:tr>
              <a:tr h="0">
                <a:tc vMerge="1">
                  <a:txBody>
                    <a:bodyPr/>
                    <a:lstStyle/>
                    <a:p>
                      <a:endParaRPr lang="en-US" sz="900" dirty="0">
                        <a:latin typeface="Arial" panose="020B0604020202020204" pitchFamily="34" charset="0"/>
                        <a:cs typeface="Arial" panose="020B0604020202020204" pitchFamily="34" charset="0"/>
                      </a:endParaRPr>
                    </a:p>
                  </a:txBody>
                  <a:tcPr marL="19440" marR="19440" marT="36000" marB="36000">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accent1"/>
                    </a:solidFill>
                  </a:tcPr>
                </a:tc>
                <a:tc gridSpan="6">
                  <a:txBody>
                    <a:bodyPr/>
                    <a:lstStyle/>
                    <a:p>
                      <a:pPr algn="ctr"/>
                      <a:r>
                        <a:rPr lang="en-GB" sz="900" b="1" noProof="0" dirty="0">
                          <a:solidFill>
                            <a:schemeClr val="bg1"/>
                          </a:solidFill>
                          <a:latin typeface="Arial" panose="020B0604020202020204" pitchFamily="34" charset="0"/>
                          <a:cs typeface="Arial" panose="020B0604020202020204" pitchFamily="34" charset="0"/>
                        </a:rPr>
                        <a:t>Patients, n (%)</a:t>
                      </a:r>
                    </a:p>
                  </a:txBody>
                  <a:tcPr marL="19440" marR="19440" marT="36000" marB="3600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900" b="1" dirty="0">
                        <a:solidFill>
                          <a:schemeClr val="bg1"/>
                        </a:solidFill>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900" b="1" dirty="0">
                        <a:solidFill>
                          <a:schemeClr val="bg1"/>
                        </a:solidFill>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900" b="1" dirty="0">
                        <a:solidFill>
                          <a:schemeClr val="bg1"/>
                        </a:solidFill>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900" b="1" dirty="0">
                        <a:solidFill>
                          <a:schemeClr val="bg1"/>
                        </a:solidFill>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900" b="1" dirty="0">
                        <a:solidFill>
                          <a:schemeClr val="bg1"/>
                        </a:solidFill>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497430732"/>
                  </a:ext>
                </a:extLst>
              </a:tr>
              <a:tr h="0">
                <a:tc>
                  <a:txBody>
                    <a:bodyPr/>
                    <a:lstStyle/>
                    <a:p>
                      <a:r>
                        <a:rPr lang="en-GB" sz="900" b="1" noProof="0" dirty="0">
                          <a:latin typeface="Arial" panose="020B0604020202020204" pitchFamily="34" charset="0"/>
                          <a:cs typeface="Arial" panose="020B0604020202020204" pitchFamily="34" charset="0"/>
                        </a:rPr>
                        <a:t>Nausea</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79 (63)</a:t>
                      </a:r>
                    </a:p>
                  </a:txBody>
                  <a:tcPr marL="19440" marR="19440" marT="36000" marB="360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6 (5)</a:t>
                      </a:r>
                    </a:p>
                  </a:txBody>
                  <a:tcPr marL="19440" marR="19440" marT="36000" marB="360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29 (47)</a:t>
                      </a:r>
                    </a:p>
                  </a:txBody>
                  <a:tcPr marL="19440" marR="19440" marT="36000" marB="360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(2)</a:t>
                      </a:r>
                    </a:p>
                  </a:txBody>
                  <a:tcPr marL="19440" marR="19440" marT="36000" marB="360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965889656"/>
                  </a:ext>
                </a:extLst>
              </a:tr>
              <a:tr h="0">
                <a:tc>
                  <a:txBody>
                    <a:bodyPr/>
                    <a:lstStyle/>
                    <a:p>
                      <a:r>
                        <a:rPr lang="en-GB" sz="900" b="1" noProof="0" dirty="0">
                          <a:latin typeface="Arial" panose="020B0604020202020204" pitchFamily="34" charset="0"/>
                          <a:cs typeface="Arial" panose="020B0604020202020204" pitchFamily="34" charset="0"/>
                        </a:rPr>
                        <a:t>Neutrophil count decreased</a:t>
                      </a:r>
                      <a:r>
                        <a:rPr lang="en-GB" sz="900" b="1" baseline="30000" noProof="0" dirty="0">
                          <a:latin typeface="Arial" panose="020B0604020202020204" pitchFamily="34" charset="0"/>
                          <a:cs typeface="Arial" panose="020B0604020202020204" pitchFamily="34" charset="0"/>
                        </a:rPr>
                        <a:t>b</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79 (63)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48 (38)</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16 (13)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22 (35)</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10 (16)</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5 (8)</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68976004"/>
                  </a:ext>
                </a:extLst>
              </a:tr>
              <a:tr h="0">
                <a:tc>
                  <a:txBody>
                    <a:bodyPr/>
                    <a:lstStyle/>
                    <a:p>
                      <a:r>
                        <a:rPr lang="en-GB" sz="900" b="1" noProof="0" dirty="0">
                          <a:latin typeface="Arial" panose="020B0604020202020204" pitchFamily="34" charset="0"/>
                          <a:cs typeface="Arial" panose="020B0604020202020204" pitchFamily="34" charset="0"/>
                        </a:rPr>
                        <a:t>Decreased appetite</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75 (60)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21 (17)</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28 (45)</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8 (13)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198497737"/>
                  </a:ext>
                </a:extLst>
              </a:tr>
              <a:tr h="0">
                <a:tc>
                  <a:txBody>
                    <a:bodyPr/>
                    <a:lstStyle/>
                    <a:p>
                      <a:r>
                        <a:rPr lang="en-GB" sz="900" b="1" noProof="0" dirty="0">
                          <a:latin typeface="Arial" panose="020B0604020202020204" pitchFamily="34" charset="0"/>
                          <a:cs typeface="Arial" panose="020B0604020202020204" pitchFamily="34" charset="0"/>
                        </a:rPr>
                        <a:t>Anaemia</a:t>
                      </a:r>
                      <a:r>
                        <a:rPr lang="en-GB" sz="900" b="1" baseline="30000" noProof="0" dirty="0">
                          <a:latin typeface="Arial" panose="020B0604020202020204" pitchFamily="34" charset="0"/>
                          <a:cs typeface="Arial" panose="020B0604020202020204" pitchFamily="34" charset="0"/>
                        </a:rPr>
                        <a:t>c</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72 (58)</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47 (38)</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19 (31)</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13 (21)</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44509207"/>
                  </a:ext>
                </a:extLst>
              </a:tr>
              <a:tr h="0">
                <a:tc>
                  <a:txBody>
                    <a:bodyPr/>
                    <a:lstStyle/>
                    <a:p>
                      <a:r>
                        <a:rPr lang="en-GB" sz="900" b="1" noProof="0" dirty="0">
                          <a:latin typeface="Arial" panose="020B0604020202020204" pitchFamily="34" charset="0"/>
                          <a:cs typeface="Arial" panose="020B0604020202020204" pitchFamily="34" charset="0"/>
                        </a:rPr>
                        <a:t>Platelet count decreased</a:t>
                      </a:r>
                      <a:r>
                        <a:rPr lang="en-GB" sz="900" b="1" baseline="30000" noProof="0" dirty="0">
                          <a:latin typeface="Arial" panose="020B0604020202020204" pitchFamily="34" charset="0"/>
                          <a:cs typeface="Arial" panose="020B0604020202020204" pitchFamily="34" charset="0"/>
                        </a:rPr>
                        <a:t>d</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49 (39)</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12 (10)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4 (6)</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075746263"/>
                  </a:ext>
                </a:extLst>
              </a:tr>
              <a:tr h="0">
                <a:tc>
                  <a:txBody>
                    <a:bodyPr/>
                    <a:lstStyle/>
                    <a:p>
                      <a:r>
                        <a:rPr lang="en-GB" sz="900" b="1" noProof="0" dirty="0">
                          <a:latin typeface="Arial" panose="020B0604020202020204" pitchFamily="34" charset="0"/>
                          <a:cs typeface="Arial" panose="020B0604020202020204" pitchFamily="34" charset="0"/>
                        </a:rPr>
                        <a:t>White cell count decreased</a:t>
                      </a:r>
                      <a:r>
                        <a:rPr lang="en-GB" sz="900" b="1" baseline="30000" noProof="0" dirty="0">
                          <a:latin typeface="Arial" panose="020B0604020202020204" pitchFamily="34" charset="0"/>
                          <a:cs typeface="Arial" panose="020B0604020202020204" pitchFamily="34" charset="0"/>
                        </a:rPr>
                        <a:t>e</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47 (38)</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26 (21)</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22 (35)</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5 (8)</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 (3)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72667913"/>
                  </a:ext>
                </a:extLst>
              </a:tr>
              <a:tr h="0">
                <a:tc>
                  <a:txBody>
                    <a:bodyPr/>
                    <a:lstStyle/>
                    <a:p>
                      <a:r>
                        <a:rPr lang="en-GB" sz="900" b="1" noProof="0" dirty="0">
                          <a:latin typeface="Arial" panose="020B0604020202020204" pitchFamily="34" charset="0"/>
                          <a:cs typeface="Arial" panose="020B0604020202020204" pitchFamily="34" charset="0"/>
                        </a:rPr>
                        <a:t>Malaise</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43 (34)</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(1)</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10 (16)</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339608695"/>
                  </a:ext>
                </a:extLst>
              </a:tr>
              <a:tr h="0">
                <a:tc>
                  <a:txBody>
                    <a:bodyPr/>
                    <a:lstStyle/>
                    <a:p>
                      <a:r>
                        <a:rPr lang="en-GB" sz="900" b="1" noProof="0" dirty="0">
                          <a:latin typeface="Arial" panose="020B0604020202020204" pitchFamily="34" charset="0"/>
                          <a:cs typeface="Arial" panose="020B0604020202020204" pitchFamily="34" charset="0"/>
                        </a:rPr>
                        <a:t>Diarrhoea</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40 (32)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3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20 (32)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912378791"/>
                  </a:ext>
                </a:extLst>
              </a:tr>
              <a:tr h="0">
                <a:tc>
                  <a:txBody>
                    <a:bodyPr/>
                    <a:lstStyle/>
                    <a:p>
                      <a:r>
                        <a:rPr lang="en-GB" sz="900" b="1" noProof="0" dirty="0">
                          <a:latin typeface="Arial" panose="020B0604020202020204" pitchFamily="34" charset="0"/>
                          <a:cs typeface="Arial" panose="020B0604020202020204" pitchFamily="34" charset="0"/>
                        </a:rPr>
                        <a:t>Vomiting</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33 (26)</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5 (80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65699683"/>
                  </a:ext>
                </a:extLst>
              </a:tr>
              <a:tr h="0">
                <a:tc>
                  <a:txBody>
                    <a:bodyPr/>
                    <a:lstStyle/>
                    <a:p>
                      <a:r>
                        <a:rPr lang="en-GB" sz="900" b="1" noProof="0" dirty="0">
                          <a:latin typeface="Arial" panose="020B0604020202020204" pitchFamily="34" charset="0"/>
                          <a:cs typeface="Arial" panose="020B0604020202020204" pitchFamily="34" charset="0"/>
                        </a:rPr>
                        <a:t>Constipation</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30 (24)</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14 (23)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139084345"/>
                  </a:ext>
                </a:extLst>
              </a:tr>
              <a:tr h="0">
                <a:tc>
                  <a:txBody>
                    <a:bodyPr/>
                    <a:lstStyle/>
                    <a:p>
                      <a:r>
                        <a:rPr lang="en-GB" sz="900" b="1" noProof="0" dirty="0">
                          <a:latin typeface="Arial" panose="020B0604020202020204" pitchFamily="34" charset="0"/>
                          <a:cs typeface="Arial" panose="020B0604020202020204" pitchFamily="34" charset="0"/>
                        </a:rPr>
                        <a:t>Pyrexia</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30 (24)</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10 (16)</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29072705"/>
                  </a:ext>
                </a:extLst>
              </a:tr>
              <a:tr h="0">
                <a:tc>
                  <a:txBody>
                    <a:bodyPr/>
                    <a:lstStyle/>
                    <a:p>
                      <a:r>
                        <a:rPr lang="en-GB" sz="900" b="1" noProof="0" dirty="0">
                          <a:latin typeface="Arial" panose="020B0604020202020204" pitchFamily="34" charset="0"/>
                          <a:cs typeface="Arial" panose="020B0604020202020204" pitchFamily="34" charset="0"/>
                        </a:rPr>
                        <a:t>Alopecia</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28 (22)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9 (15)</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232617796"/>
                  </a:ext>
                </a:extLst>
              </a:tr>
              <a:tr h="0">
                <a:tc>
                  <a:txBody>
                    <a:bodyPr/>
                    <a:lstStyle/>
                    <a:p>
                      <a:r>
                        <a:rPr lang="en-GB" sz="900" b="1" noProof="0" dirty="0">
                          <a:latin typeface="Arial" panose="020B0604020202020204" pitchFamily="34" charset="0"/>
                          <a:cs typeface="Arial" panose="020B0604020202020204" pitchFamily="34" charset="0"/>
                        </a:rPr>
                        <a:t>Fatigue</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27 (22)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9 (7)</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15 (24)</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 (3)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579382388"/>
                  </a:ext>
                </a:extLst>
              </a:tr>
              <a:tr h="0">
                <a:tc>
                  <a:txBody>
                    <a:bodyPr/>
                    <a:lstStyle/>
                    <a:p>
                      <a:r>
                        <a:rPr lang="en-GB" sz="900" b="1" noProof="0" dirty="0">
                          <a:latin typeface="Arial" panose="020B0604020202020204" pitchFamily="34" charset="0"/>
                          <a:cs typeface="Arial" panose="020B0604020202020204" pitchFamily="34" charset="0"/>
                        </a:rPr>
                        <a:t>Lymphocyte count decreased</a:t>
                      </a:r>
                      <a:r>
                        <a:rPr lang="en-GB" sz="900" b="1" baseline="30000" noProof="0" dirty="0">
                          <a:latin typeface="Arial" panose="020B0604020202020204" pitchFamily="34" charset="0"/>
                          <a:cs typeface="Arial" panose="020B0604020202020204" pitchFamily="34" charset="0"/>
                        </a:rPr>
                        <a:t>f</a:t>
                      </a:r>
                    </a:p>
                  </a:txBody>
                  <a:tcPr marR="19440" marT="36000" marB="36000" anchor="ctr"/>
                </a:tc>
                <a:tc>
                  <a:txBody>
                    <a:bodyPr/>
                    <a:lstStyle/>
                    <a:p>
                      <a:pPr algn="ctr"/>
                      <a:r>
                        <a:rPr lang="en-GB" sz="900" b="0" noProof="0" dirty="0">
                          <a:latin typeface="Arial" panose="020B0604020202020204" pitchFamily="34" charset="0"/>
                          <a:cs typeface="Arial" panose="020B0604020202020204" pitchFamily="34" charset="0"/>
                        </a:rPr>
                        <a:t>27 (22)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8 (6)</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6 (5)</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 (3)</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(2)</a:t>
                      </a:r>
                    </a:p>
                  </a:txBody>
                  <a:tcPr marL="19440" marR="19440" marT="36000" marB="36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523142600"/>
                  </a:ext>
                </a:extLst>
              </a:tr>
            </a:tbl>
          </a:graphicData>
        </a:graphic>
      </p:graphicFrame>
      <p:sp>
        <p:nvSpPr>
          <p:cNvPr id="9" name="Content Placeholder 8">
            <a:extLst>
              <a:ext uri="{FF2B5EF4-FFF2-40B4-BE49-F238E27FC236}">
                <a16:creationId xmlns:a16="http://schemas.microsoft.com/office/drawing/2014/main" id="{C295C758-C3A0-B643-B344-CE353972CE09}"/>
              </a:ext>
            </a:extLst>
          </p:cNvPr>
          <p:cNvSpPr>
            <a:spLocks noGrp="1"/>
          </p:cNvSpPr>
          <p:nvPr>
            <p:ph sz="quarter" idx="15"/>
          </p:nvPr>
        </p:nvSpPr>
        <p:spPr>
          <a:xfrm>
            <a:off x="620183" y="5351021"/>
            <a:ext cx="10180339" cy="1369606"/>
          </a:xfrm>
        </p:spPr>
        <p:txBody>
          <a:bodyPr anchor="ctr">
            <a:spAutoFit/>
          </a:bodyPr>
          <a:lstStyle/>
          <a:p>
            <a:pPr marL="0" indent="0">
              <a:buFont typeface="Arial" panose="020B0604020202020204" pitchFamily="34" charset="0"/>
              <a:buNone/>
            </a:pPr>
            <a:r>
              <a:rPr lang="en-GB" baseline="30000" noProof="0" dirty="0"/>
              <a:t>a</a:t>
            </a:r>
            <a:r>
              <a:rPr lang="en-GB" noProof="0" dirty="0"/>
              <a:t> No additional adverse events during the trial were observed in at least 20% of the patients receiving physician’s choice of chemotherapy; </a:t>
            </a:r>
            <a:r>
              <a:rPr lang="en-GB" baseline="30000" noProof="0" dirty="0"/>
              <a:t>b </a:t>
            </a:r>
            <a:r>
              <a:rPr lang="en-GB" noProof="0" dirty="0"/>
              <a:t>This category includes the preferred terms neutrophil count decreased and neutropenia; </a:t>
            </a:r>
            <a:r>
              <a:rPr lang="en-GB" baseline="30000" noProof="0" dirty="0"/>
              <a:t>c</a:t>
            </a:r>
            <a:r>
              <a:rPr lang="en-GB" noProof="0" dirty="0"/>
              <a:t> This category includes the preferred terms haematocrit decreased, haemoglobin decreased, red cell count decreased, and anaemia; </a:t>
            </a:r>
            <a:r>
              <a:rPr lang="en-GB" baseline="30000" noProof="0" dirty="0"/>
              <a:t>d</a:t>
            </a:r>
            <a:r>
              <a:rPr lang="en-GB" noProof="0" dirty="0"/>
              <a:t> This category includes the preferred terms platelet count decreased and thrombocytopenia; </a:t>
            </a:r>
            <a:r>
              <a:rPr lang="en-GB" baseline="30000" noProof="0" dirty="0"/>
              <a:t>e</a:t>
            </a:r>
            <a:r>
              <a:rPr lang="en-GB" noProof="0" dirty="0"/>
              <a:t> This category includes the preferred terms white cell count decreased and leukopenia; </a:t>
            </a:r>
            <a:r>
              <a:rPr lang="en-GB" baseline="30000" dirty="0"/>
              <a:t>f</a:t>
            </a:r>
            <a:r>
              <a:rPr lang="en-GB" dirty="0"/>
              <a:t> This category includes the preferred terms lymphocyte count decreased and lymphopenia</a:t>
            </a:r>
          </a:p>
          <a:p>
            <a:pPr marL="0" indent="0">
              <a:buFont typeface="Arial" panose="020B0604020202020204" pitchFamily="34" charset="0"/>
              <a:buNone/>
            </a:pPr>
            <a:r>
              <a:rPr lang="en-GB" dirty="0"/>
              <a:t>TEAE, treatment-emergent adverse event</a:t>
            </a:r>
          </a:p>
          <a:p>
            <a:r>
              <a:rPr lang="en-GB" dirty="0"/>
              <a:t>1. Shitara K, et al. Gastric Cancer. 2021;24:780-9; 2. </a:t>
            </a:r>
            <a:r>
              <a:rPr lang="en-GB" dirty="0">
                <a:effectLst/>
              </a:rPr>
              <a:t>Van </a:t>
            </a:r>
            <a:r>
              <a:rPr lang="en-GB" dirty="0" err="1">
                <a:effectLst/>
              </a:rPr>
              <a:t>Custem</a:t>
            </a:r>
            <a:r>
              <a:rPr lang="en-GB" dirty="0">
                <a:effectLst/>
              </a:rPr>
              <a:t> E, et al. Ann Oncol. 2021; 32 </a:t>
            </a:r>
            <a:r>
              <a:rPr lang="en-GB" dirty="0" err="1">
                <a:effectLst/>
              </a:rPr>
              <a:t>suppl</a:t>
            </a:r>
            <a:r>
              <a:rPr lang="en-GB" dirty="0">
                <a:effectLst/>
              </a:rPr>
              <a:t> 5: S1283-S1346</a:t>
            </a:r>
          </a:p>
        </p:txBody>
      </p:sp>
      <p:sp>
        <p:nvSpPr>
          <p:cNvPr id="12" name="TextBox 11">
            <a:extLst>
              <a:ext uri="{FF2B5EF4-FFF2-40B4-BE49-F238E27FC236}">
                <a16:creationId xmlns:a16="http://schemas.microsoft.com/office/drawing/2014/main" id="{E0EB8005-4A5F-3948-938E-59AF67680B28}"/>
              </a:ext>
            </a:extLst>
          </p:cNvPr>
          <p:cNvSpPr txBox="1"/>
          <p:nvPr/>
        </p:nvSpPr>
        <p:spPr>
          <a:xfrm>
            <a:off x="620713" y="1400354"/>
            <a:ext cx="6957033" cy="184666"/>
          </a:xfrm>
          <a:prstGeom prst="rect">
            <a:avLst/>
          </a:prstGeom>
          <a:noFill/>
        </p:spPr>
        <p:txBody>
          <a:bodyPr wrap="none" lIns="0" tIns="0" rIns="0" bIns="0" rtlCol="0">
            <a:spAutoFit/>
          </a:bodyPr>
          <a:lstStyle/>
          <a:p>
            <a:r>
              <a:rPr lang="en-GB" sz="1200" b="1" dirty="0">
                <a:latin typeface="Arial" panose="020B0604020202020204" pitchFamily="34" charset="0"/>
                <a:ea typeface="Aileron" charset="0"/>
                <a:cs typeface="Arial" panose="020B0604020202020204" pitchFamily="34" charset="0"/>
              </a:rPr>
              <a:t>Adverse events occurring in at least 20% of the patients treated with trastuzumab deruxtecan</a:t>
            </a:r>
            <a:r>
              <a:rPr lang="en-GB" sz="1200" b="1" baseline="30000" dirty="0">
                <a:latin typeface="Arial" panose="020B0604020202020204" pitchFamily="34" charset="0"/>
                <a:ea typeface="Aileron" charset="0"/>
                <a:cs typeface="Arial" panose="020B0604020202020204" pitchFamily="34" charset="0"/>
              </a:rPr>
              <a:t>1</a:t>
            </a:r>
          </a:p>
        </p:txBody>
      </p:sp>
      <p:graphicFrame>
        <p:nvGraphicFramePr>
          <p:cNvPr id="13" name="Content Placeholder 10">
            <a:extLst>
              <a:ext uri="{FF2B5EF4-FFF2-40B4-BE49-F238E27FC236}">
                <a16:creationId xmlns:a16="http://schemas.microsoft.com/office/drawing/2014/main" id="{10F0293E-B4B4-9B40-B8D7-7290222443BF}"/>
              </a:ext>
            </a:extLst>
          </p:cNvPr>
          <p:cNvGraphicFramePr>
            <a:graphicFrameLocks/>
          </p:cNvGraphicFramePr>
          <p:nvPr/>
        </p:nvGraphicFramePr>
        <p:xfrm>
          <a:off x="7570153" y="1689735"/>
          <a:ext cx="4006525" cy="3561840"/>
        </p:xfrm>
        <a:graphic>
          <a:graphicData uri="http://schemas.openxmlformats.org/drawingml/2006/table">
            <a:tbl>
              <a:tblPr firstRow="1" bandRow="1">
                <a:tableStyleId>{5C22544A-7EE6-4342-B048-85BDC9FD1C3A}</a:tableStyleId>
              </a:tblPr>
              <a:tblGrid>
                <a:gridCol w="2405107">
                  <a:extLst>
                    <a:ext uri="{9D8B030D-6E8A-4147-A177-3AD203B41FA5}">
                      <a16:colId xmlns:a16="http://schemas.microsoft.com/office/drawing/2014/main" val="228228190"/>
                    </a:ext>
                  </a:extLst>
                </a:gridCol>
                <a:gridCol w="800709">
                  <a:extLst>
                    <a:ext uri="{9D8B030D-6E8A-4147-A177-3AD203B41FA5}">
                      <a16:colId xmlns:a16="http://schemas.microsoft.com/office/drawing/2014/main" val="3479386154"/>
                    </a:ext>
                  </a:extLst>
                </a:gridCol>
                <a:gridCol w="800709">
                  <a:extLst>
                    <a:ext uri="{9D8B030D-6E8A-4147-A177-3AD203B41FA5}">
                      <a16:colId xmlns:a16="http://schemas.microsoft.com/office/drawing/2014/main" val="3560736328"/>
                    </a:ext>
                  </a:extLst>
                </a:gridCol>
              </a:tblGrid>
              <a:tr h="0">
                <a:tc rowSpan="2">
                  <a:txBody>
                    <a:bodyPr/>
                    <a:lstStyle/>
                    <a:p>
                      <a:endParaRPr lang="en-US" sz="900" dirty="0">
                        <a:solidFill>
                          <a:schemeClr val="bg1"/>
                        </a:solidFill>
                        <a:latin typeface="Arial" panose="020B0604020202020204" pitchFamily="34" charset="0"/>
                        <a:cs typeface="Arial" panose="020B0604020202020204" pitchFamily="34" charset="0"/>
                      </a:endParaRPr>
                    </a:p>
                  </a:txBody>
                  <a:tcPr marR="19440" marT="54000" marB="54000" anchor="ctr">
                    <a:solidFill>
                      <a:schemeClr val="accent1"/>
                    </a:solidFill>
                  </a:tcPr>
                </a:tc>
                <a:tc gridSpan="2">
                  <a:txBody>
                    <a:bodyPr/>
                    <a:lstStyle/>
                    <a:p>
                      <a:pPr algn="ctr"/>
                      <a:r>
                        <a:rPr lang="en-GB" sz="900" b="1" noProof="0" dirty="0">
                          <a:solidFill>
                            <a:schemeClr val="bg1"/>
                          </a:solidFill>
                          <a:latin typeface="Arial" panose="020B0604020202020204" pitchFamily="34" charset="0"/>
                          <a:cs typeface="Arial" panose="020B0604020202020204" pitchFamily="34" charset="0"/>
                        </a:rPr>
                        <a:t>Patients, n (%)</a:t>
                      </a:r>
                      <a:br>
                        <a:rPr lang="en-GB" sz="900" b="1" noProof="0" dirty="0">
                          <a:solidFill>
                            <a:schemeClr val="bg1"/>
                          </a:solidFill>
                          <a:latin typeface="Arial" panose="020B0604020202020204" pitchFamily="34" charset="0"/>
                          <a:cs typeface="Arial" panose="020B0604020202020204" pitchFamily="34" charset="0"/>
                        </a:rPr>
                      </a:br>
                      <a:r>
                        <a:rPr lang="en-GB" sz="900" b="1" noProof="0" dirty="0">
                          <a:solidFill>
                            <a:schemeClr val="bg1"/>
                          </a:solidFill>
                          <a:latin typeface="Arial" panose="020B0604020202020204" pitchFamily="34" charset="0"/>
                          <a:cs typeface="Arial" panose="020B0604020202020204" pitchFamily="34" charset="0"/>
                        </a:rPr>
                        <a:t>(N=79)</a:t>
                      </a:r>
                    </a:p>
                  </a:txBody>
                  <a:tcPr marL="19440" marR="19440" marT="54000" marB="54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GB" sz="900" b="1" noProof="0" dirty="0">
                        <a:solidFill>
                          <a:schemeClr val="bg1"/>
                        </a:solidFill>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880993954"/>
                  </a:ext>
                </a:extLst>
              </a:tr>
              <a:tr h="0">
                <a:tc vMerge="1">
                  <a:txBody>
                    <a:bodyPr/>
                    <a:lstStyle/>
                    <a:p>
                      <a:endParaRPr lang="en-US" sz="900" dirty="0">
                        <a:solidFill>
                          <a:schemeClr val="bg1"/>
                        </a:solidFill>
                        <a:latin typeface="Arial" panose="020B0604020202020204" pitchFamily="34" charset="0"/>
                        <a:cs typeface="Arial" panose="020B0604020202020204" pitchFamily="34" charset="0"/>
                      </a:endParaRPr>
                    </a:p>
                  </a:txBody>
                  <a:tcPr marR="19440" marT="36000" marB="36000">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Any grade</a:t>
                      </a:r>
                    </a:p>
                  </a:txBody>
                  <a:tcPr marL="19440" marR="19440" marT="54000" marB="5400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900" b="1" noProof="0" dirty="0">
                          <a:solidFill>
                            <a:schemeClr val="bg1"/>
                          </a:solidFill>
                          <a:latin typeface="Arial" panose="020B0604020202020204" pitchFamily="34" charset="0"/>
                          <a:cs typeface="Arial" panose="020B0604020202020204" pitchFamily="34" charset="0"/>
                        </a:rPr>
                        <a:t>Grade ≥3</a:t>
                      </a:r>
                    </a:p>
                  </a:txBody>
                  <a:tcPr marL="19440" marR="19440" marT="54000" marB="54000"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534221785"/>
                  </a:ext>
                </a:extLst>
              </a:tr>
              <a:tr h="0">
                <a:tc>
                  <a:txBody>
                    <a:bodyPr/>
                    <a:lstStyle/>
                    <a:p>
                      <a:r>
                        <a:rPr lang="en-GB" sz="900" b="1" noProof="0" dirty="0">
                          <a:latin typeface="Arial" panose="020B0604020202020204" pitchFamily="34" charset="0"/>
                          <a:cs typeface="Arial" panose="020B0604020202020204" pitchFamily="34" charset="0"/>
                        </a:rPr>
                        <a:t>Patients with ≥1 drug-related TEAEs</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74 (93.7)</a:t>
                      </a:r>
                    </a:p>
                  </a:txBody>
                  <a:tcPr marL="19440" marR="19440" marT="64800" marB="648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21 (26.6)</a:t>
                      </a:r>
                    </a:p>
                  </a:txBody>
                  <a:tcPr marL="19440" marR="19440" marT="64800" marB="64800" anchor="ct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965889656"/>
                  </a:ext>
                </a:extLst>
              </a:tr>
              <a:tr h="0">
                <a:tc gridSpan="3">
                  <a:txBody>
                    <a:bodyPr/>
                    <a:lstStyle/>
                    <a:p>
                      <a:r>
                        <a:rPr lang="en-GB" sz="900" b="1" noProof="0" dirty="0">
                          <a:latin typeface="Arial" panose="020B0604020202020204" pitchFamily="34" charset="0"/>
                          <a:cs typeface="Arial" panose="020B0604020202020204" pitchFamily="34" charset="0"/>
                        </a:rPr>
                        <a:t>Drug-related TEAEs with ≥15% incidence in all patients</a:t>
                      </a:r>
                      <a:endParaRPr lang="en-GB" sz="900" b="1" baseline="30000" noProof="0" dirty="0">
                        <a:latin typeface="Arial" panose="020B0604020202020204" pitchFamily="34" charset="0"/>
                        <a:cs typeface="Arial" panose="020B0604020202020204" pitchFamily="34" charset="0"/>
                      </a:endParaRPr>
                    </a:p>
                  </a:txBody>
                  <a:tcPr marR="19440" marT="64800" marB="64800" anchor="ctr"/>
                </a:tc>
                <a:tc hMerge="1">
                  <a:txBody>
                    <a:bodyPr/>
                    <a:lstStyle/>
                    <a:p>
                      <a:pPr algn="ctr"/>
                      <a:endParaRPr lang="en-GB" sz="900" b="0" noProof="0" dirty="0">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pPr algn="ctr"/>
                      <a:endParaRPr lang="en-GB" sz="900" b="0" noProof="0" dirty="0">
                        <a:latin typeface="Arial" panose="020B0604020202020204" pitchFamily="34" charset="0"/>
                        <a:cs typeface="Arial" panose="020B0604020202020204" pitchFamily="34" charset="0"/>
                      </a:endParaRPr>
                    </a:p>
                  </a:txBody>
                  <a:tcPr marL="19440" marR="19440" marT="36000" marB="3600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68976004"/>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Nausea</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46 (58.2)</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3 (3.8)</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198497737"/>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Fatigue</a:t>
                      </a:r>
                      <a:endParaRPr lang="en-GB" sz="900" b="0" baseline="30000" noProof="0" dirty="0">
                        <a:latin typeface="Arial" panose="020B0604020202020204" pitchFamily="34" charset="0"/>
                        <a:cs typeface="Arial" panose="020B0604020202020204" pitchFamily="34" charset="0"/>
                      </a:endParaRP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29 (36.7)</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3 (3.8)</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44509207"/>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Vomiting</a:t>
                      </a:r>
                      <a:endParaRPr lang="en-GB" sz="900" b="0" baseline="30000" noProof="0" dirty="0">
                        <a:latin typeface="Arial" panose="020B0604020202020204" pitchFamily="34" charset="0"/>
                        <a:cs typeface="Arial" panose="020B0604020202020204" pitchFamily="34" charset="0"/>
                      </a:endParaRP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26 (32.9)</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(1.3)</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075746263"/>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Diarrhoea</a:t>
                      </a:r>
                      <a:endParaRPr lang="en-GB" sz="900" b="0" baseline="30000" noProof="0" dirty="0">
                        <a:latin typeface="Arial" panose="020B0604020202020204" pitchFamily="34" charset="0"/>
                        <a:cs typeface="Arial" panose="020B0604020202020204" pitchFamily="34" charset="0"/>
                      </a:endParaRP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22 (27.8)</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(1.3)</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72667913"/>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Decreased appetite</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18 (22.8)</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(1.3)</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339608695"/>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Alopecia</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17 (21.5)</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0</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912378791"/>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Anaemia</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15 (19.0)</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6 (7.6)</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665699683"/>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Decreased platelet count</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13 (16.5)</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1 (1.3)</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139084345"/>
                  </a:ext>
                </a:extLst>
              </a:tr>
              <a:tr h="0">
                <a:tc>
                  <a:txBody>
                    <a:bodyPr/>
                    <a:lstStyle/>
                    <a:p>
                      <a:pPr marL="0" indent="180975">
                        <a:tabLst/>
                      </a:pPr>
                      <a:r>
                        <a:rPr lang="en-GB" sz="900" b="0" noProof="0" dirty="0">
                          <a:latin typeface="Arial" panose="020B0604020202020204" pitchFamily="34" charset="0"/>
                          <a:cs typeface="Arial" panose="020B0604020202020204" pitchFamily="34" charset="0"/>
                        </a:rPr>
                        <a:t>Decreased neutrophil count</a:t>
                      </a:r>
                    </a:p>
                  </a:txBody>
                  <a:tcPr marR="19440" marT="64800" marB="64800" anchor="ctr"/>
                </a:tc>
                <a:tc>
                  <a:txBody>
                    <a:bodyPr/>
                    <a:lstStyle/>
                    <a:p>
                      <a:pPr algn="ctr"/>
                      <a:r>
                        <a:rPr lang="en-GB" sz="900" b="0" noProof="0" dirty="0">
                          <a:latin typeface="Arial" panose="020B0604020202020204" pitchFamily="34" charset="0"/>
                          <a:cs typeface="Arial" panose="020B0604020202020204" pitchFamily="34" charset="0"/>
                        </a:rPr>
                        <a:t>12 (15.2)</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900" b="0" noProof="0" dirty="0">
                          <a:latin typeface="Arial" panose="020B0604020202020204" pitchFamily="34" charset="0"/>
                          <a:cs typeface="Arial" panose="020B0604020202020204" pitchFamily="34" charset="0"/>
                        </a:rPr>
                        <a:t>6 (7.6)</a:t>
                      </a:r>
                    </a:p>
                  </a:txBody>
                  <a:tcPr marL="19440" marR="19440" marT="64800" marB="648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29072705"/>
                  </a:ext>
                </a:extLst>
              </a:tr>
            </a:tbl>
          </a:graphicData>
        </a:graphic>
      </p:graphicFrame>
      <p:sp>
        <p:nvSpPr>
          <p:cNvPr id="14" name="TextBox 13">
            <a:extLst>
              <a:ext uri="{FF2B5EF4-FFF2-40B4-BE49-F238E27FC236}">
                <a16:creationId xmlns:a16="http://schemas.microsoft.com/office/drawing/2014/main" id="{CFD8B2C1-71AA-8047-A11C-ACFBC384542F}"/>
              </a:ext>
            </a:extLst>
          </p:cNvPr>
          <p:cNvSpPr txBox="1"/>
          <p:nvPr/>
        </p:nvSpPr>
        <p:spPr>
          <a:xfrm>
            <a:off x="8085828" y="1400354"/>
            <a:ext cx="2975173" cy="184666"/>
          </a:xfrm>
          <a:prstGeom prst="rect">
            <a:avLst/>
          </a:prstGeom>
          <a:noFill/>
        </p:spPr>
        <p:txBody>
          <a:bodyPr wrap="none" lIns="0" tIns="0" rIns="0" bIns="0" rtlCol="0">
            <a:spAutoFit/>
          </a:bodyPr>
          <a:lstStyle/>
          <a:p>
            <a:pPr algn="ctr"/>
            <a:r>
              <a:rPr lang="en-GB" sz="1200" b="1" dirty="0">
                <a:latin typeface="Arial" panose="020B0604020202020204" pitchFamily="34" charset="0"/>
                <a:ea typeface="Aileron" charset="0"/>
                <a:cs typeface="Arial" panose="020B0604020202020204" pitchFamily="34" charset="0"/>
              </a:rPr>
              <a:t>Drug-related TEAEs in ≥15% of patients</a:t>
            </a:r>
            <a:r>
              <a:rPr lang="en-GB" sz="1200" b="1" baseline="30000" dirty="0">
                <a:latin typeface="Arial" panose="020B0604020202020204" pitchFamily="34" charset="0"/>
                <a:ea typeface="Aileron" charset="0"/>
                <a:cs typeface="Arial" panose="020B0604020202020204" pitchFamily="34" charset="0"/>
              </a:rPr>
              <a:t>2</a:t>
            </a:r>
          </a:p>
        </p:txBody>
      </p:sp>
    </p:spTree>
    <p:extLst>
      <p:ext uri="{BB962C8B-B14F-4D97-AF65-F5344CB8AC3E}">
        <p14:creationId xmlns:p14="http://schemas.microsoft.com/office/powerpoint/2010/main" val="3463559113"/>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FF52C36-B9EB-F2D7-BC5B-BB9478F175CC}"/>
              </a:ext>
            </a:extLst>
          </p:cNvPr>
          <p:cNvSpPr>
            <a:spLocks noGrp="1"/>
          </p:cNvSpPr>
          <p:nvPr>
            <p:ph type="title"/>
          </p:nvPr>
        </p:nvSpPr>
        <p:spPr>
          <a:xfrm>
            <a:off x="619201" y="259200"/>
            <a:ext cx="10963199" cy="864000"/>
          </a:xfrm>
        </p:spPr>
        <p:txBody>
          <a:bodyPr/>
          <a:lstStyle/>
          <a:p>
            <a:r>
              <a:rPr lang="en-GB" dirty="0"/>
              <a:t>Approach to ILD</a:t>
            </a:r>
          </a:p>
        </p:txBody>
      </p:sp>
      <p:graphicFrame>
        <p:nvGraphicFramePr>
          <p:cNvPr id="15" name="Content Placeholder 14">
            <a:extLst>
              <a:ext uri="{FF2B5EF4-FFF2-40B4-BE49-F238E27FC236}">
                <a16:creationId xmlns:a16="http://schemas.microsoft.com/office/drawing/2014/main" id="{DD53EFE3-AD02-374F-9913-63B9AEBF400F}"/>
              </a:ext>
            </a:extLst>
          </p:cNvPr>
          <p:cNvGraphicFramePr>
            <a:graphicFrameLocks noGrp="1"/>
          </p:cNvGraphicFramePr>
          <p:nvPr>
            <p:ph sz="quarter" idx="14"/>
          </p:nvPr>
        </p:nvGraphicFramePr>
        <p:xfrm>
          <a:off x="5951983" y="1425575"/>
          <a:ext cx="5626537" cy="3266440"/>
        </p:xfrm>
        <a:graphic>
          <a:graphicData uri="http://schemas.openxmlformats.org/drawingml/2006/table">
            <a:tbl>
              <a:tblPr firstRow="1" bandRow="1">
                <a:tableStyleId>{5C22544A-7EE6-4342-B048-85BDC9FD1C3A}</a:tableStyleId>
              </a:tblPr>
              <a:tblGrid>
                <a:gridCol w="1584177">
                  <a:extLst>
                    <a:ext uri="{9D8B030D-6E8A-4147-A177-3AD203B41FA5}">
                      <a16:colId xmlns:a16="http://schemas.microsoft.com/office/drawing/2014/main" val="2079657644"/>
                    </a:ext>
                  </a:extLst>
                </a:gridCol>
                <a:gridCol w="1359447">
                  <a:extLst>
                    <a:ext uri="{9D8B030D-6E8A-4147-A177-3AD203B41FA5}">
                      <a16:colId xmlns:a16="http://schemas.microsoft.com/office/drawing/2014/main" val="1621899616"/>
                    </a:ext>
                  </a:extLst>
                </a:gridCol>
                <a:gridCol w="2682913">
                  <a:extLst>
                    <a:ext uri="{9D8B030D-6E8A-4147-A177-3AD203B41FA5}">
                      <a16:colId xmlns:a16="http://schemas.microsoft.com/office/drawing/2014/main" val="3584943790"/>
                    </a:ext>
                  </a:extLst>
                </a:gridCol>
              </a:tblGrid>
              <a:tr h="370840">
                <a:tc>
                  <a:txBody>
                    <a:bodyPr/>
                    <a:lstStyle/>
                    <a:p>
                      <a:pPr>
                        <a:spcAft>
                          <a:spcPts val="300"/>
                        </a:spcAft>
                      </a:pPr>
                      <a:r>
                        <a:rPr lang="en-GB" sz="1200" noProof="0" dirty="0">
                          <a:latin typeface="Arial" panose="020B0604020202020204" pitchFamily="34" charset="0"/>
                          <a:cs typeface="Arial" panose="020B0604020202020204" pitchFamily="34" charset="0"/>
                        </a:rPr>
                        <a:t>Adverse reaction</a:t>
                      </a:r>
                    </a:p>
                  </a:txBody>
                  <a:tcPr anchor="ctr"/>
                </a:tc>
                <a:tc>
                  <a:txBody>
                    <a:bodyPr/>
                    <a:lstStyle/>
                    <a:p>
                      <a:pPr algn="ctr">
                        <a:spcAft>
                          <a:spcPts val="300"/>
                        </a:spcAft>
                      </a:pPr>
                      <a:r>
                        <a:rPr lang="en-GB" sz="1200" noProof="0" dirty="0">
                          <a:latin typeface="Arial" panose="020B0604020202020204" pitchFamily="34" charset="0"/>
                          <a:cs typeface="Arial" panose="020B0604020202020204" pitchFamily="34" charset="0"/>
                        </a:rPr>
                        <a:t>Severity</a:t>
                      </a:r>
                    </a:p>
                  </a:txBody>
                  <a:tcPr anchor="ctr"/>
                </a:tc>
                <a:tc>
                  <a:txBody>
                    <a:bodyPr/>
                    <a:lstStyle/>
                    <a:p>
                      <a:pPr algn="ctr">
                        <a:spcAft>
                          <a:spcPts val="300"/>
                        </a:spcAft>
                      </a:pPr>
                      <a:r>
                        <a:rPr lang="en-GB" sz="1200" noProof="0" dirty="0">
                          <a:latin typeface="Arial" panose="020B0604020202020204" pitchFamily="34" charset="0"/>
                          <a:cs typeface="Arial" panose="020B0604020202020204" pitchFamily="34" charset="0"/>
                        </a:rPr>
                        <a:t>Treatment modification</a:t>
                      </a:r>
                    </a:p>
                  </a:txBody>
                  <a:tcPr anchor="ctr"/>
                </a:tc>
                <a:extLst>
                  <a:ext uri="{0D108BD9-81ED-4DB2-BD59-A6C34878D82A}">
                    <a16:rowId xmlns:a16="http://schemas.microsoft.com/office/drawing/2014/main" val="626222547"/>
                  </a:ext>
                </a:extLst>
              </a:tr>
              <a:tr h="370840">
                <a:tc>
                  <a:txBody>
                    <a:bodyPr/>
                    <a:lstStyle/>
                    <a:p>
                      <a:pPr>
                        <a:spcAft>
                          <a:spcPts val="300"/>
                        </a:spcAft>
                      </a:pPr>
                      <a:r>
                        <a:rPr lang="en-GB" sz="1200" noProof="0" dirty="0">
                          <a:latin typeface="Arial" panose="020B0604020202020204" pitchFamily="34" charset="0"/>
                          <a:cs typeface="Arial" panose="020B0604020202020204" pitchFamily="34" charset="0"/>
                        </a:rPr>
                        <a:t>ILD/pneumonitis</a:t>
                      </a:r>
                    </a:p>
                  </a:txBody>
                  <a:tcPr anchor="ctr"/>
                </a:tc>
                <a:tc>
                  <a:txBody>
                    <a:bodyPr/>
                    <a:lstStyle/>
                    <a:p>
                      <a:pPr algn="ctr">
                        <a:spcAft>
                          <a:spcPts val="300"/>
                        </a:spcAft>
                      </a:pPr>
                      <a:r>
                        <a:rPr lang="en-GB" sz="1200" noProof="0" dirty="0">
                          <a:latin typeface="Arial" panose="020B0604020202020204" pitchFamily="34" charset="0"/>
                          <a:cs typeface="Arial" panose="020B0604020202020204" pitchFamily="34" charset="0"/>
                        </a:rPr>
                        <a:t>Asymptomatic ILD/pneumonitis (grade 1)</a:t>
                      </a:r>
                    </a:p>
                  </a:txBody>
                  <a:tcPr anchor="ctr"/>
                </a:tc>
                <a:tc>
                  <a:txBody>
                    <a:bodyPr/>
                    <a:lstStyle/>
                    <a:p>
                      <a:pPr>
                        <a:spcAft>
                          <a:spcPts val="300"/>
                        </a:spcAft>
                      </a:pPr>
                      <a:r>
                        <a:rPr lang="en-GB" sz="1200" noProof="0" dirty="0">
                          <a:latin typeface="Arial" panose="020B0604020202020204" pitchFamily="34" charset="0"/>
                          <a:cs typeface="Arial" panose="020B0604020202020204" pitchFamily="34" charset="0"/>
                        </a:rPr>
                        <a:t>Interrupt trastuzumab deruxtecan until resolved to grade 0, then:</a:t>
                      </a:r>
                    </a:p>
                    <a:p>
                      <a:pPr marL="171450" indent="-171450">
                        <a:spcAft>
                          <a:spcPts val="300"/>
                        </a:spcAft>
                        <a:buClr>
                          <a:schemeClr val="accent1"/>
                        </a:buClr>
                        <a:buFont typeface="Arial" panose="020B0604020202020204" pitchFamily="34" charset="0"/>
                        <a:buChar char="•"/>
                      </a:pPr>
                      <a:r>
                        <a:rPr lang="en-GB" sz="1200" noProof="0" dirty="0">
                          <a:latin typeface="Arial" panose="020B0604020202020204" pitchFamily="34" charset="0"/>
                          <a:cs typeface="Arial" panose="020B0604020202020204" pitchFamily="34" charset="0"/>
                        </a:rPr>
                        <a:t>If resolved in ≤28 days from date of onset, maintain dose</a:t>
                      </a:r>
                    </a:p>
                    <a:p>
                      <a:pPr marL="171450" indent="-171450">
                        <a:spcAft>
                          <a:spcPts val="300"/>
                        </a:spcAft>
                        <a:buClr>
                          <a:schemeClr val="accent1"/>
                        </a:buClr>
                        <a:buFont typeface="Arial" panose="020B0604020202020204" pitchFamily="34" charset="0"/>
                        <a:buChar char="•"/>
                      </a:pPr>
                      <a:r>
                        <a:rPr lang="en-GB" sz="1200" noProof="0" dirty="0">
                          <a:latin typeface="Arial" panose="020B0604020202020204" pitchFamily="34" charset="0"/>
                          <a:cs typeface="Arial" panose="020B0604020202020204" pitchFamily="34" charset="0"/>
                        </a:rPr>
                        <a:t>If resolved in &gt;28 days from date of onset, reduce dose one level</a:t>
                      </a:r>
                    </a:p>
                    <a:p>
                      <a:pPr marL="171450" indent="-171450">
                        <a:spcAft>
                          <a:spcPts val="300"/>
                        </a:spcAft>
                        <a:buClr>
                          <a:schemeClr val="accent1"/>
                        </a:buClr>
                        <a:buFont typeface="Arial" panose="020B0604020202020204" pitchFamily="34" charset="0"/>
                        <a:buChar char="•"/>
                      </a:pPr>
                      <a:r>
                        <a:rPr lang="en-GB" sz="1200" noProof="0" dirty="0">
                          <a:latin typeface="Arial" panose="020B0604020202020204" pitchFamily="34" charset="0"/>
                          <a:cs typeface="Arial" panose="020B0604020202020204" pitchFamily="34" charset="0"/>
                        </a:rPr>
                        <a:t>Consider corticosteroid treatment as soon as ILD/pneumonitis is suspected</a:t>
                      </a:r>
                    </a:p>
                  </a:txBody>
                  <a:tcPr anchor="ctr"/>
                </a:tc>
                <a:extLst>
                  <a:ext uri="{0D108BD9-81ED-4DB2-BD59-A6C34878D82A}">
                    <a16:rowId xmlns:a16="http://schemas.microsoft.com/office/drawing/2014/main" val="1352707636"/>
                  </a:ext>
                </a:extLst>
              </a:tr>
              <a:tr h="370840">
                <a:tc>
                  <a:txBody>
                    <a:bodyPr/>
                    <a:lstStyle/>
                    <a:p>
                      <a:pPr>
                        <a:spcAft>
                          <a:spcPts val="300"/>
                        </a:spcAft>
                      </a:pPr>
                      <a:endParaRPr lang="en-GB" sz="1200" noProof="0" dirty="0">
                        <a:latin typeface="Arial" panose="020B0604020202020204" pitchFamily="34" charset="0"/>
                        <a:cs typeface="Arial" panose="020B0604020202020204" pitchFamily="34" charset="0"/>
                      </a:endParaRPr>
                    </a:p>
                  </a:txBody>
                  <a:tcPr anchor="ctr"/>
                </a:tc>
                <a:tc>
                  <a:txBody>
                    <a:bodyPr/>
                    <a:lstStyle/>
                    <a:p>
                      <a:pPr algn="ctr">
                        <a:spcAft>
                          <a:spcPts val="300"/>
                        </a:spcAft>
                      </a:pPr>
                      <a:r>
                        <a:rPr lang="en-GB" sz="1200" noProof="0" dirty="0">
                          <a:latin typeface="Arial" panose="020B0604020202020204" pitchFamily="34" charset="0"/>
                          <a:cs typeface="Arial" panose="020B0604020202020204" pitchFamily="34" charset="0"/>
                        </a:rPr>
                        <a:t>Symptomatic ILD/pneumonitis (grade ≥2)</a:t>
                      </a:r>
                    </a:p>
                  </a:txBody>
                  <a:tcPr anchor="ctr"/>
                </a:tc>
                <a:tc>
                  <a:txBody>
                    <a:bodyPr/>
                    <a:lstStyle/>
                    <a:p>
                      <a:pPr marL="171450" indent="-171450">
                        <a:spcAft>
                          <a:spcPts val="300"/>
                        </a:spcAft>
                        <a:buClr>
                          <a:schemeClr val="accent1"/>
                        </a:buClr>
                        <a:buFont typeface="Arial" panose="020B0604020202020204" pitchFamily="34" charset="0"/>
                        <a:buChar char="•"/>
                      </a:pPr>
                      <a:r>
                        <a:rPr lang="en-GB" sz="1200" noProof="0" dirty="0">
                          <a:latin typeface="Arial" panose="020B0604020202020204" pitchFamily="34" charset="0"/>
                          <a:cs typeface="Arial" panose="020B0604020202020204" pitchFamily="34" charset="0"/>
                        </a:rPr>
                        <a:t>Permanently discontinue trastuzumab deruxtecan </a:t>
                      </a:r>
                    </a:p>
                    <a:p>
                      <a:pPr marL="171450" indent="-171450">
                        <a:spcAft>
                          <a:spcPts val="300"/>
                        </a:spcAft>
                        <a:buClr>
                          <a:schemeClr val="accent1"/>
                        </a:buClr>
                        <a:buFont typeface="Arial" panose="020B0604020202020204" pitchFamily="34" charset="0"/>
                        <a:buChar char="•"/>
                      </a:pPr>
                      <a:r>
                        <a:rPr lang="en-GB" sz="1200" noProof="0" dirty="0">
                          <a:latin typeface="Arial" panose="020B0604020202020204" pitchFamily="34" charset="0"/>
                          <a:cs typeface="Arial" panose="020B0604020202020204" pitchFamily="34" charset="0"/>
                        </a:rPr>
                        <a:t>Promptly initiate corticosteroid treatment as soon as ILD/pneumonitis is suspected</a:t>
                      </a:r>
                    </a:p>
                  </a:txBody>
                  <a:tcPr anchor="ctr"/>
                </a:tc>
                <a:extLst>
                  <a:ext uri="{0D108BD9-81ED-4DB2-BD59-A6C34878D82A}">
                    <a16:rowId xmlns:a16="http://schemas.microsoft.com/office/drawing/2014/main" val="622300852"/>
                  </a:ext>
                </a:extLst>
              </a:tr>
            </a:tbl>
          </a:graphicData>
        </a:graphic>
      </p:graphicFrame>
      <p:sp>
        <p:nvSpPr>
          <p:cNvPr id="11" name="Content Placeholder 10">
            <a:extLst>
              <a:ext uri="{FF2B5EF4-FFF2-40B4-BE49-F238E27FC236}">
                <a16:creationId xmlns:a16="http://schemas.microsoft.com/office/drawing/2014/main" id="{21386170-15EA-DE41-816C-FC0E1E2CA06E}"/>
              </a:ext>
            </a:extLst>
          </p:cNvPr>
          <p:cNvSpPr>
            <a:spLocks noGrp="1"/>
          </p:cNvSpPr>
          <p:nvPr>
            <p:ph sz="quarter" idx="15"/>
          </p:nvPr>
        </p:nvSpPr>
        <p:spPr>
          <a:xfrm>
            <a:off x="620183" y="6213063"/>
            <a:ext cx="10769174" cy="508414"/>
          </a:xfrm>
        </p:spPr>
        <p:txBody>
          <a:bodyPr anchor="ctr">
            <a:spAutoFit/>
          </a:bodyPr>
          <a:lstStyle/>
          <a:p>
            <a:r>
              <a:rPr lang="en-GB" sz="1000" dirty="0"/>
              <a:t>ADC, antibody-drug conjugate; BAL, </a:t>
            </a:r>
            <a:r>
              <a:rPr lang="en-GB" sz="1000" dirty="0">
                <a:sym typeface="Arial"/>
              </a:rPr>
              <a:t>bronchoalveolar lavage; </a:t>
            </a:r>
            <a:r>
              <a:rPr lang="en-GB" sz="1000" dirty="0"/>
              <a:t>CBC, complete blood count; CRP, C-reactive protein; ESR, erythrocyte sedimentation rate; HRCT, high-resolution computerised tomography; ILD, interstitial lung disease; KL-6, Krebs von den Lungen-6; LDH, lactate dehydrogenase; PCT, procalcitonin; SP-A/D, surfactant protein A/D</a:t>
            </a:r>
            <a:endParaRPr lang="en-GB" sz="1000" dirty="0">
              <a:sym typeface="Arial"/>
            </a:endParaRPr>
          </a:p>
          <a:p>
            <a:r>
              <a:rPr lang="en-GB" sz="1000" dirty="0">
                <a:sym typeface="Arial"/>
              </a:rPr>
              <a:t>Enhertu SmPC. https://www.medicines.org.uk/emc/product/12135 ; Tarantino P, et al. JAMA Oncol. 2021;7:1873-81</a:t>
            </a:r>
          </a:p>
        </p:txBody>
      </p:sp>
      <p:sp>
        <p:nvSpPr>
          <p:cNvPr id="8" name="Rectangle: Rounded Corners 7">
            <a:extLst>
              <a:ext uri="{FF2B5EF4-FFF2-40B4-BE49-F238E27FC236}">
                <a16:creationId xmlns:a16="http://schemas.microsoft.com/office/drawing/2014/main" id="{369D1A6D-720F-C656-1621-7FC7B16A57DA}"/>
              </a:ext>
            </a:extLst>
          </p:cNvPr>
          <p:cNvSpPr/>
          <p:nvPr/>
        </p:nvSpPr>
        <p:spPr>
          <a:xfrm>
            <a:off x="6632464" y="4988859"/>
            <a:ext cx="4265574" cy="1179081"/>
          </a:xfrm>
          <a:prstGeom prst="round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GB" sz="1400" dirty="0">
                <a:solidFill>
                  <a:schemeClr val="bg1"/>
                </a:solidFill>
                <a:latin typeface="Arial" panose="020B0604020202020204" pitchFamily="34" charset="0"/>
                <a:cs typeface="Arial" panose="020B0604020202020204" pitchFamily="34" charset="0"/>
              </a:rPr>
              <a:t>Multidisciplinary approach is essential</a:t>
            </a:r>
          </a:p>
          <a:p>
            <a:pPr marL="285750" indent="-285750">
              <a:buFont typeface="Arial" panose="020B0604020202020204" pitchFamily="34" charset="0"/>
              <a:buChar char="•"/>
            </a:pPr>
            <a:r>
              <a:rPr lang="en-GB" sz="1400" dirty="0">
                <a:solidFill>
                  <a:schemeClr val="bg1"/>
                </a:solidFill>
                <a:latin typeface="Arial" panose="020B0604020202020204" pitchFamily="34" charset="0"/>
                <a:cs typeface="Arial" panose="020B0604020202020204" pitchFamily="34" charset="0"/>
              </a:rPr>
              <a:t>Differentials should be excluded and treatment stopped if grade </a:t>
            </a:r>
            <a:r>
              <a:rPr lang="en-GB" sz="1400" noProof="0" dirty="0">
                <a:latin typeface="Arial" panose="020B0604020202020204" pitchFamily="34" charset="0"/>
                <a:cs typeface="Arial" panose="020B0604020202020204" pitchFamily="34" charset="0"/>
              </a:rPr>
              <a:t>≥</a:t>
            </a:r>
            <a:r>
              <a:rPr lang="en-GB" sz="1400" dirty="0">
                <a:solidFill>
                  <a:schemeClr val="bg1"/>
                </a:solidFill>
                <a:latin typeface="Arial" panose="020B0604020202020204" pitchFamily="34" charset="0"/>
                <a:cs typeface="Arial" panose="020B0604020202020204" pitchFamily="34" charset="0"/>
              </a:rPr>
              <a:t>2 occurs </a:t>
            </a:r>
          </a:p>
          <a:p>
            <a:pPr marL="285750" indent="-285750">
              <a:buFont typeface="Arial" panose="020B0604020202020204" pitchFamily="34" charset="0"/>
              <a:buChar char="•"/>
            </a:pPr>
            <a:r>
              <a:rPr lang="en-GB" sz="1400" dirty="0">
                <a:solidFill>
                  <a:schemeClr val="bg1"/>
                </a:solidFill>
                <a:latin typeface="Arial" panose="020B0604020202020204" pitchFamily="34" charset="0"/>
                <a:cs typeface="Arial" panose="020B0604020202020204" pitchFamily="34" charset="0"/>
              </a:rPr>
              <a:t>Corticosteroids are the mainstay of treatment</a:t>
            </a:r>
          </a:p>
        </p:txBody>
      </p:sp>
      <p:cxnSp>
        <p:nvCxnSpPr>
          <p:cNvPr id="19" name="Google Shape;455;p22">
            <a:extLst>
              <a:ext uri="{FF2B5EF4-FFF2-40B4-BE49-F238E27FC236}">
                <a16:creationId xmlns:a16="http://schemas.microsoft.com/office/drawing/2014/main" id="{86C73744-21A1-A04C-8CDD-9FA3D660B066}"/>
              </a:ext>
            </a:extLst>
          </p:cNvPr>
          <p:cNvCxnSpPr>
            <a:cxnSpLocks/>
          </p:cNvCxnSpPr>
          <p:nvPr/>
        </p:nvCxnSpPr>
        <p:spPr>
          <a:xfrm>
            <a:off x="3410120" y="1541604"/>
            <a:ext cx="186160" cy="0"/>
          </a:xfrm>
          <a:prstGeom prst="straightConnector1">
            <a:avLst/>
          </a:prstGeom>
          <a:noFill/>
          <a:ln w="25400" cap="flat" cmpd="sng">
            <a:solidFill>
              <a:schemeClr val="accent6"/>
            </a:solidFill>
            <a:prstDash val="solid"/>
            <a:round/>
            <a:headEnd type="none" w="sm" len="sm"/>
            <a:tailEnd type="triangle" w="med" len="med"/>
          </a:ln>
        </p:spPr>
      </p:cxnSp>
      <p:sp>
        <p:nvSpPr>
          <p:cNvPr id="20" name="Google Shape;458;p22">
            <a:extLst>
              <a:ext uri="{FF2B5EF4-FFF2-40B4-BE49-F238E27FC236}">
                <a16:creationId xmlns:a16="http://schemas.microsoft.com/office/drawing/2014/main" id="{F0CE66A8-83D1-4542-AAB6-AC29F6563F32}"/>
              </a:ext>
            </a:extLst>
          </p:cNvPr>
          <p:cNvSpPr/>
          <p:nvPr/>
        </p:nvSpPr>
        <p:spPr>
          <a:xfrm>
            <a:off x="3598835" y="1773649"/>
            <a:ext cx="2048516" cy="1308956"/>
          </a:xfrm>
          <a:prstGeom prst="roundRect">
            <a:avLst>
              <a:gd name="adj" fmla="val 6585"/>
            </a:avLst>
          </a:prstGeom>
          <a:solidFill>
            <a:schemeClr val="lt1"/>
          </a:solidFill>
          <a:ln w="1905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GB" sz="700" b="1" i="0" u="none" strike="noStrike" cap="none" dirty="0">
                <a:solidFill>
                  <a:schemeClr val="accent1"/>
                </a:solidFill>
                <a:latin typeface="Arial"/>
                <a:ea typeface="Arial"/>
                <a:cs typeface="Arial"/>
                <a:sym typeface="Arial"/>
              </a:rPr>
              <a:t>Laboratory tests</a:t>
            </a:r>
            <a:endParaRPr lang="en-GB" sz="700" b="0" i="0" u="none" strike="noStrike" cap="none" dirty="0">
              <a:solidFill>
                <a:srgbClr val="000000"/>
              </a:solidFill>
              <a:latin typeface="Arial"/>
              <a:ea typeface="Arial"/>
              <a:cs typeface="Arial"/>
              <a:sym typeface="Arial"/>
            </a:endParaRPr>
          </a:p>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CBC, liver and kidney function, electrolytes, CRP, ESR, PCT, LDH, with or without KL-6, SP-A, and SP-D</a:t>
            </a:r>
          </a:p>
          <a:p>
            <a:pPr marR="0" lvl="0" algn="ctr" rtl="0">
              <a:lnSpc>
                <a:spcPct val="100000"/>
              </a:lnSpc>
              <a:spcBef>
                <a:spcPts val="400"/>
              </a:spcBef>
              <a:spcAft>
                <a:spcPts val="0"/>
              </a:spcAft>
              <a:buClr>
                <a:schemeClr val="accent2"/>
              </a:buClr>
              <a:buSzPts val="1200"/>
            </a:pPr>
            <a:r>
              <a:rPr lang="en-GB" sz="700" dirty="0">
                <a:solidFill>
                  <a:srgbClr val="000000"/>
                </a:solidFill>
                <a:latin typeface="Arial"/>
                <a:ea typeface="Arial"/>
                <a:cs typeface="Arial"/>
                <a:sym typeface="Arial"/>
              </a:rPr>
              <a:t>Additional infective analysis based on suspect (blood culture, expectorated sputum, urinary antigens, β-D glucan, other)</a:t>
            </a:r>
          </a:p>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If indicated, assess tumour markers and autoimmune antibodies</a:t>
            </a:r>
          </a:p>
        </p:txBody>
      </p:sp>
      <p:sp>
        <p:nvSpPr>
          <p:cNvPr id="21" name="Google Shape;458;p22">
            <a:extLst>
              <a:ext uri="{FF2B5EF4-FFF2-40B4-BE49-F238E27FC236}">
                <a16:creationId xmlns:a16="http://schemas.microsoft.com/office/drawing/2014/main" id="{D06E7B5E-5BE7-7F42-B458-22F42D86FC70}"/>
              </a:ext>
            </a:extLst>
          </p:cNvPr>
          <p:cNvSpPr/>
          <p:nvPr/>
        </p:nvSpPr>
        <p:spPr>
          <a:xfrm>
            <a:off x="3598834" y="4633561"/>
            <a:ext cx="2046505" cy="1287904"/>
          </a:xfrm>
          <a:prstGeom prst="roundRect">
            <a:avLst>
              <a:gd name="adj" fmla="val 6689"/>
            </a:avLst>
          </a:prstGeom>
          <a:solidFill>
            <a:schemeClr val="tx2">
              <a:lumMod val="20000"/>
              <a:lumOff val="80000"/>
            </a:schemeClr>
          </a:solidFill>
          <a:ln w="19050" cap="flat" cmpd="sng">
            <a:solidFill>
              <a:schemeClr val="tx2"/>
            </a:solidFill>
            <a:prstDash val="solid"/>
            <a:round/>
            <a:headEnd type="none" w="sm" len="sm"/>
            <a:tailEnd type="none" w="sm" len="sm"/>
          </a:ln>
        </p:spPr>
        <p:txBody>
          <a:bodyPr spcFirstLastPara="1" wrap="square" lIns="72000" tIns="45700" rIns="72000"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GB" sz="700" b="1" i="0" u="none" strike="noStrike" cap="none" dirty="0">
                <a:solidFill>
                  <a:schemeClr val="accent1"/>
                </a:solidFill>
                <a:latin typeface="Arial"/>
                <a:ea typeface="Arial"/>
                <a:cs typeface="Arial"/>
                <a:sym typeface="Arial"/>
              </a:rPr>
              <a:t>Differential diagnosis</a:t>
            </a:r>
            <a:endParaRPr lang="en-GB" sz="700" b="0" i="0" u="none" strike="noStrike" cap="none" dirty="0">
              <a:solidFill>
                <a:srgbClr val="000000"/>
              </a:solidFill>
              <a:latin typeface="Arial"/>
              <a:ea typeface="Arial"/>
              <a:cs typeface="Arial"/>
              <a:sym typeface="Arial"/>
            </a:endParaRPr>
          </a:p>
          <a:p>
            <a:pPr marL="133350" marR="0" lvl="0" indent="-133350" algn="l" rtl="0">
              <a:lnSpc>
                <a:spcPct val="100000"/>
              </a:lnSpc>
              <a:spcBef>
                <a:spcPts val="400"/>
              </a:spcBef>
              <a:spcAft>
                <a:spcPts val="0"/>
              </a:spcAft>
              <a:buClr>
                <a:schemeClr val="accent1"/>
              </a:buClr>
              <a:buSzPts val="1200"/>
              <a:buFont typeface="Arial"/>
              <a:buChar char="•"/>
            </a:pPr>
            <a:r>
              <a:rPr lang="en-GB" sz="700" i="0" u="none" strike="noStrike" cap="none" dirty="0">
                <a:solidFill>
                  <a:srgbClr val="000000"/>
                </a:solidFill>
                <a:latin typeface="Arial"/>
                <a:ea typeface="Arial"/>
                <a:cs typeface="Arial"/>
                <a:sym typeface="Arial"/>
              </a:rPr>
              <a:t>Exclude cancer progression</a:t>
            </a:r>
          </a:p>
          <a:p>
            <a:pPr marL="133350" marR="0" lvl="0" indent="-133350" algn="l" rtl="0">
              <a:lnSpc>
                <a:spcPct val="100000"/>
              </a:lnSpc>
              <a:spcBef>
                <a:spcPts val="400"/>
              </a:spcBef>
              <a:spcAft>
                <a:spcPts val="0"/>
              </a:spcAft>
              <a:buClr>
                <a:schemeClr val="accent1"/>
              </a:buClr>
              <a:buSzPts val="1200"/>
              <a:buFont typeface="Arial"/>
              <a:buChar char="•"/>
            </a:pPr>
            <a:r>
              <a:rPr lang="en-GB" sz="700" dirty="0">
                <a:solidFill>
                  <a:srgbClr val="000000"/>
                </a:solidFill>
                <a:latin typeface="Arial"/>
                <a:ea typeface="Arial"/>
                <a:cs typeface="Arial"/>
                <a:sym typeface="Arial"/>
              </a:rPr>
              <a:t>Exclude infective source</a:t>
            </a:r>
          </a:p>
          <a:p>
            <a:pPr marL="133350" marR="0" lvl="0" indent="-133350" algn="l" rtl="0">
              <a:lnSpc>
                <a:spcPct val="100000"/>
              </a:lnSpc>
              <a:spcBef>
                <a:spcPts val="400"/>
              </a:spcBef>
              <a:spcAft>
                <a:spcPts val="0"/>
              </a:spcAft>
              <a:buClr>
                <a:schemeClr val="accent1"/>
              </a:buClr>
              <a:buSzPts val="1200"/>
              <a:buFont typeface="Arial"/>
              <a:buChar char="•"/>
            </a:pPr>
            <a:r>
              <a:rPr lang="en-GB" sz="700" i="0" u="none" strike="noStrike" cap="none" dirty="0">
                <a:solidFill>
                  <a:srgbClr val="000000"/>
                </a:solidFill>
                <a:latin typeface="Arial"/>
                <a:ea typeface="Arial"/>
                <a:cs typeface="Arial"/>
                <a:sym typeface="Arial"/>
              </a:rPr>
              <a:t>Exclude ILD related to other drugs</a:t>
            </a:r>
          </a:p>
          <a:p>
            <a:pPr marL="133350" marR="0" lvl="0" indent="-133350" algn="l" rtl="0">
              <a:lnSpc>
                <a:spcPct val="100000"/>
              </a:lnSpc>
              <a:spcBef>
                <a:spcPts val="400"/>
              </a:spcBef>
              <a:spcAft>
                <a:spcPts val="0"/>
              </a:spcAft>
              <a:buClr>
                <a:schemeClr val="accent1"/>
              </a:buClr>
              <a:buSzPts val="1200"/>
              <a:buFont typeface="Arial"/>
              <a:buChar char="•"/>
            </a:pPr>
            <a:r>
              <a:rPr lang="en-GB" sz="700" dirty="0">
                <a:solidFill>
                  <a:srgbClr val="000000"/>
                </a:solidFill>
                <a:latin typeface="Arial"/>
                <a:ea typeface="Arial"/>
                <a:cs typeface="Arial"/>
                <a:sym typeface="Arial"/>
              </a:rPr>
              <a:t>If concomitant radiotherapy, exclude </a:t>
            </a:r>
            <a:br>
              <a:rPr lang="en-GB" sz="700" dirty="0">
                <a:solidFill>
                  <a:srgbClr val="000000"/>
                </a:solidFill>
                <a:latin typeface="Arial"/>
                <a:ea typeface="Arial"/>
                <a:cs typeface="Arial"/>
                <a:sym typeface="Arial"/>
              </a:rPr>
            </a:br>
            <a:r>
              <a:rPr lang="en-GB" sz="700" dirty="0">
                <a:solidFill>
                  <a:srgbClr val="000000"/>
                </a:solidFill>
                <a:latin typeface="Arial"/>
                <a:ea typeface="Arial"/>
                <a:cs typeface="Arial"/>
                <a:sym typeface="Arial"/>
              </a:rPr>
              <a:t>radiotherapy-induced pneumonitis</a:t>
            </a:r>
          </a:p>
          <a:p>
            <a:pPr marL="133350" marR="0" lvl="0" indent="-133350" algn="l" rtl="0">
              <a:lnSpc>
                <a:spcPct val="100000"/>
              </a:lnSpc>
              <a:spcBef>
                <a:spcPts val="400"/>
              </a:spcBef>
              <a:spcAft>
                <a:spcPts val="0"/>
              </a:spcAft>
              <a:buClr>
                <a:schemeClr val="accent1"/>
              </a:buClr>
              <a:buSzPts val="1200"/>
              <a:buFont typeface="Arial"/>
              <a:buChar char="•"/>
            </a:pPr>
            <a:r>
              <a:rPr lang="en-GB" sz="700" i="0" u="none" strike="noStrike" cap="none" dirty="0">
                <a:solidFill>
                  <a:srgbClr val="000000"/>
                </a:solidFill>
                <a:latin typeface="Arial"/>
                <a:ea typeface="Arial"/>
                <a:cs typeface="Arial"/>
                <a:sym typeface="Arial"/>
              </a:rPr>
              <a:t>Less frequent ca</a:t>
            </a:r>
            <a:r>
              <a:rPr lang="en-GB" sz="700" dirty="0">
                <a:solidFill>
                  <a:srgbClr val="000000"/>
                </a:solidFill>
                <a:latin typeface="Arial"/>
                <a:ea typeface="Arial"/>
                <a:cs typeface="Arial"/>
                <a:sym typeface="Arial"/>
              </a:rPr>
              <a:t>uses listed in </a:t>
            </a:r>
            <a:br>
              <a:rPr lang="en-GB" sz="700" dirty="0">
                <a:solidFill>
                  <a:srgbClr val="000000"/>
                </a:solidFill>
                <a:latin typeface="Arial"/>
                <a:ea typeface="Arial"/>
                <a:cs typeface="Arial"/>
                <a:sym typeface="Arial"/>
              </a:rPr>
            </a:br>
            <a:r>
              <a:rPr lang="en-GB" sz="700" dirty="0">
                <a:solidFill>
                  <a:srgbClr val="000000"/>
                </a:solidFill>
                <a:latin typeface="Arial"/>
                <a:ea typeface="Arial"/>
                <a:cs typeface="Arial"/>
                <a:sym typeface="Arial"/>
              </a:rPr>
              <a:t>the box</a:t>
            </a:r>
            <a:endParaRPr lang="en-GB" sz="700" i="0" u="none" strike="noStrike" cap="none" dirty="0">
              <a:solidFill>
                <a:srgbClr val="000000"/>
              </a:solidFill>
              <a:latin typeface="Arial"/>
              <a:ea typeface="Arial"/>
              <a:cs typeface="Arial"/>
              <a:sym typeface="Arial"/>
            </a:endParaRPr>
          </a:p>
        </p:txBody>
      </p:sp>
      <p:sp>
        <p:nvSpPr>
          <p:cNvPr id="22" name="Google Shape;458;p22">
            <a:extLst>
              <a:ext uri="{FF2B5EF4-FFF2-40B4-BE49-F238E27FC236}">
                <a16:creationId xmlns:a16="http://schemas.microsoft.com/office/drawing/2014/main" id="{36678CCB-2F3D-0940-A436-3874D264A666}"/>
              </a:ext>
            </a:extLst>
          </p:cNvPr>
          <p:cNvSpPr/>
          <p:nvPr/>
        </p:nvSpPr>
        <p:spPr>
          <a:xfrm>
            <a:off x="3598835" y="1422400"/>
            <a:ext cx="2048516" cy="238408"/>
          </a:xfrm>
          <a:prstGeom prst="roundRect">
            <a:avLst>
              <a:gd name="adj" fmla="val 26522"/>
            </a:avLst>
          </a:prstGeom>
          <a:solidFill>
            <a:schemeClr val="lt1"/>
          </a:solidFill>
          <a:ln w="19050" cap="flat" cmpd="sng">
            <a:solidFill>
              <a:schemeClr val="tx2"/>
            </a:solidFill>
            <a:prstDash val="solid"/>
            <a:round/>
            <a:headEnd type="none" w="sm" len="sm"/>
            <a:tailEnd type="none" w="sm" len="sm"/>
          </a:ln>
        </p:spPr>
        <p:txBody>
          <a:bodyPr spcFirstLastPara="1" wrap="square" lIns="72000" tIns="0" rIns="72000" bIns="45700" anchor="ctr" anchorCtr="0">
            <a:noAutofit/>
          </a:bodyPr>
          <a:lstStyle/>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History and physical examination</a:t>
            </a:r>
          </a:p>
        </p:txBody>
      </p:sp>
      <p:sp>
        <p:nvSpPr>
          <p:cNvPr id="23" name="Google Shape;458;p22">
            <a:extLst>
              <a:ext uri="{FF2B5EF4-FFF2-40B4-BE49-F238E27FC236}">
                <a16:creationId xmlns:a16="http://schemas.microsoft.com/office/drawing/2014/main" id="{967F237B-723C-604B-94BE-37F444461E3C}"/>
              </a:ext>
            </a:extLst>
          </p:cNvPr>
          <p:cNvSpPr/>
          <p:nvPr/>
        </p:nvSpPr>
        <p:spPr>
          <a:xfrm>
            <a:off x="3598835" y="3195446"/>
            <a:ext cx="2048516" cy="238408"/>
          </a:xfrm>
          <a:prstGeom prst="roundRect">
            <a:avLst>
              <a:gd name="adj" fmla="val 26522"/>
            </a:avLst>
          </a:prstGeom>
          <a:solidFill>
            <a:schemeClr val="lt1"/>
          </a:solidFill>
          <a:ln w="19050" cap="flat" cmpd="sng">
            <a:solidFill>
              <a:schemeClr val="tx2"/>
            </a:solidFill>
            <a:prstDash val="solid"/>
            <a:round/>
            <a:headEnd type="none" w="sm" len="sm"/>
            <a:tailEnd type="none" w="sm" len="sm"/>
          </a:ln>
        </p:spPr>
        <p:txBody>
          <a:bodyPr spcFirstLastPara="1" wrap="square" lIns="72000" tIns="0" rIns="72000" bIns="45700" anchor="ctr" anchorCtr="0">
            <a:noAutofit/>
          </a:bodyPr>
          <a:lstStyle/>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HRCT scan of the chest</a:t>
            </a:r>
          </a:p>
        </p:txBody>
      </p:sp>
      <p:sp>
        <p:nvSpPr>
          <p:cNvPr id="24" name="Google Shape;458;p22">
            <a:extLst>
              <a:ext uri="{FF2B5EF4-FFF2-40B4-BE49-F238E27FC236}">
                <a16:creationId xmlns:a16="http://schemas.microsoft.com/office/drawing/2014/main" id="{A8D67F93-7EC2-FB40-87F9-FD96F5672181}"/>
              </a:ext>
            </a:extLst>
          </p:cNvPr>
          <p:cNvSpPr/>
          <p:nvPr/>
        </p:nvSpPr>
        <p:spPr>
          <a:xfrm>
            <a:off x="3598835" y="3546695"/>
            <a:ext cx="2048516" cy="367354"/>
          </a:xfrm>
          <a:prstGeom prst="roundRect">
            <a:avLst>
              <a:gd name="adj" fmla="val 26522"/>
            </a:avLst>
          </a:prstGeom>
          <a:solidFill>
            <a:schemeClr val="lt1"/>
          </a:solidFill>
          <a:ln w="19050" cap="flat" cmpd="sng">
            <a:solidFill>
              <a:schemeClr val="tx2"/>
            </a:solidFill>
            <a:prstDash val="solid"/>
            <a:round/>
            <a:headEnd type="none" w="sm" len="sm"/>
            <a:tailEnd type="none" w="sm" len="sm"/>
          </a:ln>
        </p:spPr>
        <p:txBody>
          <a:bodyPr spcFirstLastPara="1" wrap="square" lIns="72000" tIns="0" rIns="72000" bIns="45700" anchor="ctr" anchorCtr="0">
            <a:spAutoFit/>
          </a:bodyPr>
          <a:lstStyle/>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Pulmonologist consultation with </a:t>
            </a:r>
            <a:br>
              <a:rPr lang="en-GB" sz="700" i="0" u="none" strike="noStrike" cap="none" dirty="0">
                <a:solidFill>
                  <a:srgbClr val="000000"/>
                </a:solidFill>
                <a:latin typeface="Arial"/>
                <a:ea typeface="Arial"/>
                <a:cs typeface="Arial"/>
                <a:sym typeface="Arial"/>
              </a:rPr>
            </a:br>
            <a:r>
              <a:rPr lang="en-GB" sz="700" i="0" u="none" strike="noStrike" cap="none" dirty="0">
                <a:solidFill>
                  <a:srgbClr val="000000"/>
                </a:solidFill>
                <a:latin typeface="Arial"/>
                <a:ea typeface="Arial"/>
                <a:cs typeface="Arial"/>
                <a:sym typeface="Arial"/>
              </a:rPr>
              <a:t>pulmonary-function testing</a:t>
            </a:r>
          </a:p>
        </p:txBody>
      </p:sp>
      <p:sp>
        <p:nvSpPr>
          <p:cNvPr id="25" name="Google Shape;458;p22">
            <a:extLst>
              <a:ext uri="{FF2B5EF4-FFF2-40B4-BE49-F238E27FC236}">
                <a16:creationId xmlns:a16="http://schemas.microsoft.com/office/drawing/2014/main" id="{E841767F-B633-E148-B326-DA8471A0A655}"/>
              </a:ext>
            </a:extLst>
          </p:cNvPr>
          <p:cNvSpPr/>
          <p:nvPr/>
        </p:nvSpPr>
        <p:spPr>
          <a:xfrm>
            <a:off x="3598835" y="4090127"/>
            <a:ext cx="2048516" cy="367354"/>
          </a:xfrm>
          <a:prstGeom prst="roundRect">
            <a:avLst>
              <a:gd name="adj" fmla="val 26522"/>
            </a:avLst>
          </a:prstGeom>
          <a:solidFill>
            <a:schemeClr val="lt1"/>
          </a:solidFill>
          <a:ln w="19050" cap="flat" cmpd="sng">
            <a:solidFill>
              <a:schemeClr val="tx2"/>
            </a:solidFill>
            <a:prstDash val="solid"/>
            <a:round/>
            <a:headEnd type="none" w="sm" len="sm"/>
            <a:tailEnd type="none" w="sm" len="sm"/>
          </a:ln>
        </p:spPr>
        <p:txBody>
          <a:bodyPr spcFirstLastPara="1" wrap="square" lIns="72000" tIns="0" rIns="72000" bIns="45700" anchor="ctr" anchorCtr="0">
            <a:spAutoFit/>
          </a:bodyPr>
          <a:lstStyle/>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Bronchoscopy and BAL with or without transbronchial lung biopsy</a:t>
            </a:r>
          </a:p>
        </p:txBody>
      </p:sp>
      <p:cxnSp>
        <p:nvCxnSpPr>
          <p:cNvPr id="27" name="Google Shape;455;p22">
            <a:extLst>
              <a:ext uri="{FF2B5EF4-FFF2-40B4-BE49-F238E27FC236}">
                <a16:creationId xmlns:a16="http://schemas.microsoft.com/office/drawing/2014/main" id="{78195792-6FCF-4748-B83C-5BD95CE2A70F}"/>
              </a:ext>
            </a:extLst>
          </p:cNvPr>
          <p:cNvCxnSpPr>
            <a:cxnSpLocks/>
          </p:cNvCxnSpPr>
          <p:nvPr/>
        </p:nvCxnSpPr>
        <p:spPr>
          <a:xfrm>
            <a:off x="3410120" y="2428127"/>
            <a:ext cx="186160" cy="0"/>
          </a:xfrm>
          <a:prstGeom prst="straightConnector1">
            <a:avLst/>
          </a:prstGeom>
          <a:noFill/>
          <a:ln w="25400" cap="flat" cmpd="sng">
            <a:solidFill>
              <a:schemeClr val="accent6"/>
            </a:solidFill>
            <a:prstDash val="solid"/>
            <a:round/>
            <a:headEnd type="none" w="sm" len="sm"/>
            <a:tailEnd type="triangle" w="med" len="med"/>
          </a:ln>
        </p:spPr>
      </p:cxnSp>
      <p:cxnSp>
        <p:nvCxnSpPr>
          <p:cNvPr id="28" name="Google Shape;455;p22">
            <a:extLst>
              <a:ext uri="{FF2B5EF4-FFF2-40B4-BE49-F238E27FC236}">
                <a16:creationId xmlns:a16="http://schemas.microsoft.com/office/drawing/2014/main" id="{36DE3F9C-792F-0349-9F3B-FCB0033725FB}"/>
              </a:ext>
            </a:extLst>
          </p:cNvPr>
          <p:cNvCxnSpPr>
            <a:cxnSpLocks/>
          </p:cNvCxnSpPr>
          <p:nvPr/>
        </p:nvCxnSpPr>
        <p:spPr>
          <a:xfrm>
            <a:off x="3410120" y="3314650"/>
            <a:ext cx="186160" cy="0"/>
          </a:xfrm>
          <a:prstGeom prst="straightConnector1">
            <a:avLst/>
          </a:prstGeom>
          <a:noFill/>
          <a:ln w="25400" cap="flat" cmpd="sng">
            <a:solidFill>
              <a:schemeClr val="accent6"/>
            </a:solidFill>
            <a:prstDash val="solid"/>
            <a:round/>
            <a:headEnd type="none" w="sm" len="sm"/>
            <a:tailEnd type="triangle" w="med" len="med"/>
          </a:ln>
        </p:spPr>
      </p:cxnSp>
      <p:cxnSp>
        <p:nvCxnSpPr>
          <p:cNvPr id="29" name="Google Shape;455;p22">
            <a:extLst>
              <a:ext uri="{FF2B5EF4-FFF2-40B4-BE49-F238E27FC236}">
                <a16:creationId xmlns:a16="http://schemas.microsoft.com/office/drawing/2014/main" id="{13F48960-AB2A-2F44-B617-0846154174ED}"/>
              </a:ext>
            </a:extLst>
          </p:cNvPr>
          <p:cNvCxnSpPr>
            <a:cxnSpLocks/>
          </p:cNvCxnSpPr>
          <p:nvPr/>
        </p:nvCxnSpPr>
        <p:spPr>
          <a:xfrm>
            <a:off x="3410120" y="3730372"/>
            <a:ext cx="186160" cy="0"/>
          </a:xfrm>
          <a:prstGeom prst="straightConnector1">
            <a:avLst/>
          </a:prstGeom>
          <a:noFill/>
          <a:ln w="25400" cap="flat" cmpd="sng">
            <a:solidFill>
              <a:schemeClr val="accent6"/>
            </a:solidFill>
            <a:prstDash val="solid"/>
            <a:round/>
            <a:headEnd type="none" w="sm" len="sm"/>
            <a:tailEnd type="triangle" w="med" len="med"/>
          </a:ln>
        </p:spPr>
      </p:cxnSp>
      <p:cxnSp>
        <p:nvCxnSpPr>
          <p:cNvPr id="30" name="Google Shape;455;p22">
            <a:extLst>
              <a:ext uri="{FF2B5EF4-FFF2-40B4-BE49-F238E27FC236}">
                <a16:creationId xmlns:a16="http://schemas.microsoft.com/office/drawing/2014/main" id="{4F1B227E-94B0-BE44-A717-037692FAB185}"/>
              </a:ext>
            </a:extLst>
          </p:cNvPr>
          <p:cNvCxnSpPr>
            <a:cxnSpLocks/>
          </p:cNvCxnSpPr>
          <p:nvPr/>
        </p:nvCxnSpPr>
        <p:spPr>
          <a:xfrm>
            <a:off x="3410120" y="4273804"/>
            <a:ext cx="186160" cy="0"/>
          </a:xfrm>
          <a:prstGeom prst="straightConnector1">
            <a:avLst/>
          </a:prstGeom>
          <a:noFill/>
          <a:ln w="25400" cap="flat" cmpd="sng">
            <a:solidFill>
              <a:schemeClr val="accent6"/>
            </a:solidFill>
            <a:prstDash val="solid"/>
            <a:round/>
            <a:headEnd type="none" w="sm" len="sm"/>
            <a:tailEnd type="triangle" w="med" len="med"/>
          </a:ln>
        </p:spPr>
      </p:cxnSp>
      <p:cxnSp>
        <p:nvCxnSpPr>
          <p:cNvPr id="31" name="Google Shape;455;p22">
            <a:extLst>
              <a:ext uri="{FF2B5EF4-FFF2-40B4-BE49-F238E27FC236}">
                <a16:creationId xmlns:a16="http://schemas.microsoft.com/office/drawing/2014/main" id="{52225F88-71AA-8F43-ACE0-DA8F72CAFE6F}"/>
              </a:ext>
            </a:extLst>
          </p:cNvPr>
          <p:cNvCxnSpPr>
            <a:cxnSpLocks/>
          </p:cNvCxnSpPr>
          <p:nvPr/>
        </p:nvCxnSpPr>
        <p:spPr>
          <a:xfrm>
            <a:off x="3410120" y="5277513"/>
            <a:ext cx="186160" cy="0"/>
          </a:xfrm>
          <a:prstGeom prst="straightConnector1">
            <a:avLst/>
          </a:prstGeom>
          <a:noFill/>
          <a:ln w="25400" cap="flat" cmpd="sng">
            <a:solidFill>
              <a:schemeClr val="accent6"/>
            </a:solidFill>
            <a:prstDash val="solid"/>
            <a:round/>
            <a:headEnd type="none" w="sm" len="sm"/>
            <a:tailEnd type="triangle" w="med" len="med"/>
          </a:ln>
        </p:spPr>
      </p:cxnSp>
      <p:cxnSp>
        <p:nvCxnSpPr>
          <p:cNvPr id="32" name="Google Shape;451;p22">
            <a:extLst>
              <a:ext uri="{FF2B5EF4-FFF2-40B4-BE49-F238E27FC236}">
                <a16:creationId xmlns:a16="http://schemas.microsoft.com/office/drawing/2014/main" id="{A74B257D-35F8-7045-9FCA-0736373DBE93}"/>
              </a:ext>
            </a:extLst>
          </p:cNvPr>
          <p:cNvCxnSpPr>
            <a:cxnSpLocks/>
          </p:cNvCxnSpPr>
          <p:nvPr/>
        </p:nvCxnSpPr>
        <p:spPr>
          <a:xfrm flipV="1">
            <a:off x="3424259" y="1532657"/>
            <a:ext cx="0" cy="3747368"/>
          </a:xfrm>
          <a:prstGeom prst="straightConnector1">
            <a:avLst/>
          </a:prstGeom>
          <a:noFill/>
          <a:ln w="25400" cap="flat" cmpd="sng">
            <a:solidFill>
              <a:schemeClr val="accent6"/>
            </a:solidFill>
            <a:prstDash val="solid"/>
            <a:round/>
            <a:headEnd type="none" w="sm" len="sm"/>
            <a:tailEnd type="none" w="med" len="med"/>
          </a:ln>
        </p:spPr>
      </p:cxnSp>
      <p:cxnSp>
        <p:nvCxnSpPr>
          <p:cNvPr id="39" name="Google Shape;455;p22">
            <a:extLst>
              <a:ext uri="{FF2B5EF4-FFF2-40B4-BE49-F238E27FC236}">
                <a16:creationId xmlns:a16="http://schemas.microsoft.com/office/drawing/2014/main" id="{7B357FA0-A399-014E-AED1-9483F12984EF}"/>
              </a:ext>
            </a:extLst>
          </p:cNvPr>
          <p:cNvCxnSpPr>
            <a:cxnSpLocks/>
          </p:cNvCxnSpPr>
          <p:nvPr/>
        </p:nvCxnSpPr>
        <p:spPr>
          <a:xfrm>
            <a:off x="1409870" y="3147184"/>
            <a:ext cx="453495" cy="0"/>
          </a:xfrm>
          <a:prstGeom prst="straightConnector1">
            <a:avLst/>
          </a:prstGeom>
          <a:noFill/>
          <a:ln w="25400" cap="flat" cmpd="sng">
            <a:solidFill>
              <a:schemeClr val="accent6"/>
            </a:solidFill>
            <a:prstDash val="solid"/>
            <a:round/>
            <a:headEnd type="none" w="sm" len="sm"/>
            <a:tailEnd type="triangle" w="med" len="med"/>
          </a:ln>
        </p:spPr>
      </p:cxnSp>
      <p:sp>
        <p:nvSpPr>
          <p:cNvPr id="38" name="Google Shape;458;p22">
            <a:extLst>
              <a:ext uri="{FF2B5EF4-FFF2-40B4-BE49-F238E27FC236}">
                <a16:creationId xmlns:a16="http://schemas.microsoft.com/office/drawing/2014/main" id="{19131E11-6639-6A4C-A91C-A13993FECE62}"/>
              </a:ext>
            </a:extLst>
          </p:cNvPr>
          <p:cNvSpPr/>
          <p:nvPr/>
        </p:nvSpPr>
        <p:spPr>
          <a:xfrm>
            <a:off x="314571" y="3027980"/>
            <a:ext cx="1339175" cy="238408"/>
          </a:xfrm>
          <a:prstGeom prst="roundRect">
            <a:avLst>
              <a:gd name="adj" fmla="val 26522"/>
            </a:avLst>
          </a:prstGeom>
          <a:solidFill>
            <a:schemeClr val="lt1"/>
          </a:solidFill>
          <a:ln w="19050" cap="flat" cmpd="sng">
            <a:solidFill>
              <a:schemeClr val="tx2"/>
            </a:solidFill>
            <a:prstDash val="solid"/>
            <a:round/>
            <a:headEnd type="none" w="sm" len="sm"/>
            <a:tailEnd type="none" w="sm" len="sm"/>
          </a:ln>
        </p:spPr>
        <p:txBody>
          <a:bodyPr spcFirstLastPara="1" wrap="square" lIns="72000" tIns="0" rIns="72000" bIns="45700" anchor="ctr" anchorCtr="0">
            <a:noAutofit/>
          </a:bodyPr>
          <a:lstStyle/>
          <a:p>
            <a:pPr marR="0" lvl="0" algn="ctr" rtl="0">
              <a:lnSpc>
                <a:spcPct val="100000"/>
              </a:lnSpc>
              <a:spcBef>
                <a:spcPts val="400"/>
              </a:spcBef>
              <a:spcAft>
                <a:spcPts val="0"/>
              </a:spcAft>
              <a:buClr>
                <a:schemeClr val="accent2"/>
              </a:buClr>
              <a:buSzPts val="1200"/>
            </a:pPr>
            <a:r>
              <a:rPr lang="en-GB" sz="700" b="1" i="0" u="none" strike="noStrike" cap="none" dirty="0">
                <a:solidFill>
                  <a:srgbClr val="000000"/>
                </a:solidFill>
                <a:latin typeface="Arial"/>
                <a:ea typeface="Arial"/>
                <a:cs typeface="Arial"/>
                <a:sym typeface="Arial"/>
              </a:rPr>
              <a:t>Suspected ADC-related ILD</a:t>
            </a:r>
          </a:p>
        </p:txBody>
      </p:sp>
      <p:cxnSp>
        <p:nvCxnSpPr>
          <p:cNvPr id="40" name="Google Shape;455;p22">
            <a:extLst>
              <a:ext uri="{FF2B5EF4-FFF2-40B4-BE49-F238E27FC236}">
                <a16:creationId xmlns:a16="http://schemas.microsoft.com/office/drawing/2014/main" id="{1AFCE494-2529-5B4B-862B-69601E47664C}"/>
              </a:ext>
            </a:extLst>
          </p:cNvPr>
          <p:cNvCxnSpPr>
            <a:cxnSpLocks/>
          </p:cNvCxnSpPr>
          <p:nvPr/>
        </p:nvCxnSpPr>
        <p:spPr>
          <a:xfrm>
            <a:off x="3229780" y="3147184"/>
            <a:ext cx="186160" cy="0"/>
          </a:xfrm>
          <a:prstGeom prst="straightConnector1">
            <a:avLst/>
          </a:prstGeom>
          <a:noFill/>
          <a:ln w="25400" cap="flat" cmpd="sng">
            <a:solidFill>
              <a:schemeClr val="accent6"/>
            </a:solidFill>
            <a:prstDash val="solid"/>
            <a:round/>
            <a:headEnd type="none" w="sm" len="sm"/>
            <a:tailEnd type="none" w="med" len="med"/>
          </a:ln>
        </p:spPr>
      </p:cxnSp>
      <p:sp>
        <p:nvSpPr>
          <p:cNvPr id="36" name="Google Shape;458;p22">
            <a:extLst>
              <a:ext uri="{FF2B5EF4-FFF2-40B4-BE49-F238E27FC236}">
                <a16:creationId xmlns:a16="http://schemas.microsoft.com/office/drawing/2014/main" id="{5CDD39A1-FCAD-7F4D-85D1-F5B93BC1C542}"/>
              </a:ext>
            </a:extLst>
          </p:cNvPr>
          <p:cNvSpPr/>
          <p:nvPr/>
        </p:nvSpPr>
        <p:spPr>
          <a:xfrm>
            <a:off x="1883021" y="2892977"/>
            <a:ext cx="1411183" cy="508415"/>
          </a:xfrm>
          <a:prstGeom prst="roundRect">
            <a:avLst>
              <a:gd name="adj" fmla="val 13686"/>
            </a:avLst>
          </a:prstGeom>
          <a:solidFill>
            <a:schemeClr val="accent1">
              <a:lumMod val="20000"/>
              <a:lumOff val="80000"/>
            </a:schemeClr>
          </a:solidFill>
          <a:ln w="19050" cap="flat" cmpd="sng">
            <a:solidFill>
              <a:schemeClr val="accent1"/>
            </a:solidFill>
            <a:prstDash val="solid"/>
            <a:round/>
            <a:headEnd type="none" w="sm" len="sm"/>
            <a:tailEnd type="none" w="sm" len="sm"/>
          </a:ln>
        </p:spPr>
        <p:txBody>
          <a:bodyPr spcFirstLastPara="1" wrap="square" lIns="72000" tIns="0" rIns="72000" bIns="45700" anchor="ctr" anchorCtr="0">
            <a:spAutoFit/>
          </a:bodyPr>
          <a:lstStyle/>
          <a:p>
            <a:pPr marR="0" lvl="0" algn="ctr" rtl="0">
              <a:lnSpc>
                <a:spcPct val="100000"/>
              </a:lnSpc>
              <a:spcBef>
                <a:spcPts val="400"/>
              </a:spcBef>
              <a:spcAft>
                <a:spcPts val="0"/>
              </a:spcAft>
              <a:buClr>
                <a:schemeClr val="accent2"/>
              </a:buClr>
              <a:buSzPts val="1200"/>
            </a:pPr>
            <a:r>
              <a:rPr lang="en-GB" sz="700" i="0" u="none" strike="noStrike" cap="none" dirty="0">
                <a:solidFill>
                  <a:srgbClr val="000000"/>
                </a:solidFill>
                <a:latin typeface="Arial"/>
                <a:ea typeface="Arial"/>
                <a:cs typeface="Arial"/>
                <a:sym typeface="Arial"/>
              </a:rPr>
              <a:t>Discontinue the ADC</a:t>
            </a:r>
          </a:p>
          <a:p>
            <a:pPr marR="0" lvl="0" algn="ctr" rtl="0">
              <a:lnSpc>
                <a:spcPct val="100000"/>
              </a:lnSpc>
              <a:spcBef>
                <a:spcPts val="400"/>
              </a:spcBef>
              <a:spcAft>
                <a:spcPts val="0"/>
              </a:spcAft>
              <a:buClr>
                <a:schemeClr val="accent2"/>
              </a:buClr>
              <a:buSzPts val="1200"/>
            </a:pPr>
            <a:r>
              <a:rPr lang="en-GB" sz="700" dirty="0">
                <a:solidFill>
                  <a:srgbClr val="000000"/>
                </a:solidFill>
                <a:latin typeface="Arial"/>
                <a:ea typeface="Arial"/>
                <a:cs typeface="Arial"/>
                <a:sym typeface="Arial"/>
              </a:rPr>
              <a:t>Start corticosteroid treatment</a:t>
            </a:r>
            <a:br>
              <a:rPr lang="en-GB" sz="700" dirty="0">
                <a:solidFill>
                  <a:srgbClr val="000000"/>
                </a:solidFill>
                <a:latin typeface="Arial"/>
                <a:ea typeface="Arial"/>
                <a:cs typeface="Arial"/>
                <a:sym typeface="Arial"/>
              </a:rPr>
            </a:br>
            <a:r>
              <a:rPr lang="en-GB" sz="700" dirty="0">
                <a:solidFill>
                  <a:srgbClr val="000000"/>
                </a:solidFill>
                <a:latin typeface="Arial"/>
                <a:ea typeface="Arial"/>
                <a:cs typeface="Arial"/>
                <a:sym typeface="Arial"/>
              </a:rPr>
              <a:t>according to grade</a:t>
            </a:r>
            <a:endParaRPr lang="en-GB" sz="700" i="0" u="none" strike="noStrike" cap="none" dirty="0">
              <a:solidFill>
                <a:srgbClr val="000000"/>
              </a:solidFill>
              <a:latin typeface="Arial"/>
              <a:ea typeface="Arial"/>
              <a:cs typeface="Arial"/>
              <a:sym typeface="Arial"/>
            </a:endParaRPr>
          </a:p>
        </p:txBody>
      </p:sp>
    </p:spTree>
    <p:extLst>
      <p:ext uri="{BB962C8B-B14F-4D97-AF65-F5344CB8AC3E}">
        <p14:creationId xmlns:p14="http://schemas.microsoft.com/office/powerpoint/2010/main" val="3747670633"/>
      </p:ext>
    </p:extLst>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B8F407-7304-4716-8DC4-35A4341FDC2F}"/>
              </a:ext>
            </a:extLst>
          </p:cNvPr>
          <p:cNvSpPr>
            <a:spLocks noGrp="1"/>
          </p:cNvSpPr>
          <p:nvPr>
            <p:ph type="title"/>
          </p:nvPr>
        </p:nvSpPr>
        <p:spPr/>
        <p:txBody>
          <a:bodyPr/>
          <a:lstStyle/>
          <a:p>
            <a:r>
              <a:rPr lang="en-GB" dirty="0"/>
              <a:t>Management of other Adverse events</a:t>
            </a:r>
          </a:p>
        </p:txBody>
      </p:sp>
      <p:graphicFrame>
        <p:nvGraphicFramePr>
          <p:cNvPr id="10" name="Content Placeholder 9">
            <a:extLst>
              <a:ext uri="{FF2B5EF4-FFF2-40B4-BE49-F238E27FC236}">
                <a16:creationId xmlns:a16="http://schemas.microsoft.com/office/drawing/2014/main" id="{FB620952-32A5-C44C-A52A-947E843B1293}"/>
              </a:ext>
            </a:extLst>
          </p:cNvPr>
          <p:cNvGraphicFramePr>
            <a:graphicFrameLocks noGrp="1"/>
          </p:cNvGraphicFramePr>
          <p:nvPr>
            <p:ph sz="quarter" idx="14"/>
          </p:nvPr>
        </p:nvGraphicFramePr>
        <p:xfrm>
          <a:off x="620713" y="869951"/>
          <a:ext cx="10961688" cy="5120640"/>
        </p:xfrm>
        <a:graphic>
          <a:graphicData uri="http://schemas.openxmlformats.org/drawingml/2006/table">
            <a:tbl>
              <a:tblPr firstCol="1" bandRow="1">
                <a:tableStyleId>{5C22544A-7EE6-4342-B048-85BDC9FD1C3A}</a:tableStyleId>
              </a:tblPr>
              <a:tblGrid>
                <a:gridCol w="2112327">
                  <a:extLst>
                    <a:ext uri="{9D8B030D-6E8A-4147-A177-3AD203B41FA5}">
                      <a16:colId xmlns:a16="http://schemas.microsoft.com/office/drawing/2014/main" val="1615987747"/>
                    </a:ext>
                  </a:extLst>
                </a:gridCol>
                <a:gridCol w="2534868">
                  <a:extLst>
                    <a:ext uri="{9D8B030D-6E8A-4147-A177-3AD203B41FA5}">
                      <a16:colId xmlns:a16="http://schemas.microsoft.com/office/drawing/2014/main" val="3640732351"/>
                    </a:ext>
                  </a:extLst>
                </a:gridCol>
                <a:gridCol w="2340260">
                  <a:extLst>
                    <a:ext uri="{9D8B030D-6E8A-4147-A177-3AD203B41FA5}">
                      <a16:colId xmlns:a16="http://schemas.microsoft.com/office/drawing/2014/main" val="3072591688"/>
                    </a:ext>
                  </a:extLst>
                </a:gridCol>
                <a:gridCol w="3974233">
                  <a:extLst>
                    <a:ext uri="{9D8B030D-6E8A-4147-A177-3AD203B41FA5}">
                      <a16:colId xmlns:a16="http://schemas.microsoft.com/office/drawing/2014/main" val="2263902581"/>
                    </a:ext>
                  </a:extLst>
                </a:gridCol>
              </a:tblGrid>
              <a:tr h="175406">
                <a:tc rowSpan="2">
                  <a:txBody>
                    <a:bodyPr/>
                    <a:lstStyle/>
                    <a:p>
                      <a:r>
                        <a:rPr lang="en-GB" sz="1200" noProof="0" dirty="0">
                          <a:latin typeface="Arial" panose="020B0604020202020204" pitchFamily="34" charset="0"/>
                          <a:cs typeface="Arial" panose="020B0604020202020204" pitchFamily="34" charset="0"/>
                        </a:rPr>
                        <a:t>Neutropenia</a:t>
                      </a:r>
                    </a:p>
                  </a:txBody>
                  <a:tcPr anchor="ctr"/>
                </a:tc>
                <a:tc gridSpan="2">
                  <a:txBody>
                    <a:bodyPr/>
                    <a:lstStyle/>
                    <a:p>
                      <a:pPr algn="ctr"/>
                      <a:r>
                        <a:rPr lang="en-GB" sz="1200" noProof="0" dirty="0">
                          <a:latin typeface="Arial" panose="020B0604020202020204" pitchFamily="34" charset="0"/>
                          <a:cs typeface="Arial" panose="020B0604020202020204" pitchFamily="34" charset="0"/>
                        </a:rPr>
                        <a:t>Grade 3 (&lt;1.0-0.5 × 10</a:t>
                      </a:r>
                      <a:r>
                        <a:rPr lang="en-GB" sz="1200" baseline="30000" noProof="0" dirty="0">
                          <a:latin typeface="Arial" panose="020B0604020202020204" pitchFamily="34" charset="0"/>
                          <a:cs typeface="Arial" panose="020B0604020202020204" pitchFamily="34" charset="0"/>
                        </a:rPr>
                        <a:t>9</a:t>
                      </a:r>
                      <a:r>
                        <a:rPr lang="en-GB" sz="1200" noProof="0" dirty="0">
                          <a:latin typeface="Arial" panose="020B0604020202020204" pitchFamily="34" charset="0"/>
                          <a:cs typeface="Arial" panose="020B0604020202020204" pitchFamily="34" charset="0"/>
                        </a:rPr>
                        <a:t>/L)</a:t>
                      </a:r>
                    </a:p>
                  </a:txBody>
                  <a:tcPr anchor="ctr"/>
                </a:tc>
                <a:tc hMerge="1">
                  <a:txBody>
                    <a:bodyPr/>
                    <a:lstStyle/>
                    <a:p>
                      <a:endParaRPr lang="en-US"/>
                    </a:p>
                  </a:txBody>
                  <a:tcPr/>
                </a:tc>
                <a:tc>
                  <a:txBody>
                    <a:bodyPr/>
                    <a:lstStyle/>
                    <a:p>
                      <a:pPr marL="177800" indent="-177800">
                        <a:buClr>
                          <a:schemeClr val="accent2"/>
                        </a:buClr>
                        <a:buFont typeface="Arial" panose="020B0604020202020204" pitchFamily="34" charset="0"/>
                        <a:buChar char="•"/>
                        <a:tabLst/>
                      </a:pPr>
                      <a:r>
                        <a:rPr lang="en-GB" sz="1200" noProof="0" dirty="0">
                          <a:latin typeface="Arial" panose="020B0604020202020204" pitchFamily="34" charset="0"/>
                          <a:cs typeface="Arial" panose="020B0604020202020204" pitchFamily="34" charset="0"/>
                        </a:rPr>
                        <a:t>Interrupt trastuzumab deruxtecan until resolved to grade ≤2, then maintain dose</a:t>
                      </a:r>
                    </a:p>
                  </a:txBody>
                  <a:tcPr anchor="ctr"/>
                </a:tc>
                <a:extLst>
                  <a:ext uri="{0D108BD9-81ED-4DB2-BD59-A6C34878D82A}">
                    <a16:rowId xmlns:a16="http://schemas.microsoft.com/office/drawing/2014/main" val="1079220220"/>
                  </a:ext>
                </a:extLst>
              </a:tr>
              <a:tr h="175406">
                <a:tc vMerge="1">
                  <a:txBody>
                    <a:bodyPr/>
                    <a:lstStyle/>
                    <a:p>
                      <a:endParaRPr lang="en-US" sz="1200" dirty="0">
                        <a:latin typeface="Arial" panose="020B0604020202020204" pitchFamily="34" charset="0"/>
                        <a:cs typeface="Arial" panose="020B0604020202020204" pitchFamily="34" charset="0"/>
                      </a:endParaRPr>
                    </a:p>
                  </a:txBody>
                  <a:tcPr/>
                </a:tc>
                <a:tc gridSpan="2">
                  <a:txBody>
                    <a:bodyPr/>
                    <a:lstStyle/>
                    <a:p>
                      <a:pPr algn="ctr"/>
                      <a:r>
                        <a:rPr lang="en-GB" sz="1200" noProof="0" dirty="0">
                          <a:latin typeface="Arial" panose="020B0604020202020204" pitchFamily="34" charset="0"/>
                          <a:cs typeface="Arial" panose="020B0604020202020204" pitchFamily="34" charset="0"/>
                        </a:rPr>
                        <a:t>Grade 4 (&lt;0.5 × 10</a:t>
                      </a:r>
                      <a:r>
                        <a:rPr lang="en-GB" sz="1200" baseline="30000" noProof="0" dirty="0">
                          <a:latin typeface="Arial" panose="020B0604020202020204" pitchFamily="34" charset="0"/>
                          <a:cs typeface="Arial" panose="020B0604020202020204" pitchFamily="34" charset="0"/>
                        </a:rPr>
                        <a:t>9</a:t>
                      </a:r>
                      <a:r>
                        <a:rPr lang="en-GB" sz="1200" noProof="0" dirty="0">
                          <a:latin typeface="Arial" panose="020B0604020202020204" pitchFamily="34" charset="0"/>
                          <a:cs typeface="Arial" panose="020B0604020202020204" pitchFamily="34" charset="0"/>
                        </a:rPr>
                        <a:t>/L)</a:t>
                      </a:r>
                    </a:p>
                  </a:txBody>
                  <a:tcPr anchor="ctr"/>
                </a:tc>
                <a:tc hMerge="1">
                  <a:txBody>
                    <a:bodyPr/>
                    <a:lstStyle/>
                    <a:p>
                      <a:endParaRPr lang="en-US"/>
                    </a:p>
                  </a:txBody>
                  <a:tcP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Interrupt trastuzumab deruxtecan until resolved to grade ≤2</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Reduce dose by one level</a:t>
                      </a:r>
                    </a:p>
                  </a:txBody>
                  <a:tcPr anchor="ctr"/>
                </a:tc>
                <a:extLst>
                  <a:ext uri="{0D108BD9-81ED-4DB2-BD59-A6C34878D82A}">
                    <a16:rowId xmlns:a16="http://schemas.microsoft.com/office/drawing/2014/main" val="1058039709"/>
                  </a:ext>
                </a:extLst>
              </a:tr>
              <a:tr h="245569">
                <a:tc>
                  <a:txBody>
                    <a:bodyPr/>
                    <a:lstStyle/>
                    <a:p>
                      <a:r>
                        <a:rPr lang="en-GB" sz="1200" noProof="0" dirty="0">
                          <a:latin typeface="Arial" panose="020B0604020202020204" pitchFamily="34" charset="0"/>
                          <a:cs typeface="Arial" panose="020B0604020202020204" pitchFamily="34" charset="0"/>
                        </a:rPr>
                        <a:t>Febrile neutropenia</a:t>
                      </a:r>
                    </a:p>
                  </a:txBody>
                  <a:tcPr anchor="ctr"/>
                </a:tc>
                <a:tc gridSpan="2">
                  <a:txBody>
                    <a:bodyPr/>
                    <a:lstStyle/>
                    <a:p>
                      <a:pPr algn="ctr"/>
                      <a:r>
                        <a:rPr lang="en-GB" sz="1200" noProof="0" dirty="0">
                          <a:latin typeface="Arial" panose="020B0604020202020204" pitchFamily="34" charset="0"/>
                          <a:cs typeface="Arial" panose="020B0604020202020204" pitchFamily="34" charset="0"/>
                        </a:rPr>
                        <a:t>Absolute neutrophil count of &lt;1.0 × 10</a:t>
                      </a:r>
                      <a:r>
                        <a:rPr lang="en-GB" sz="1200" baseline="30000" noProof="0" dirty="0">
                          <a:latin typeface="Arial" panose="020B0604020202020204" pitchFamily="34" charset="0"/>
                          <a:cs typeface="Arial" panose="020B0604020202020204" pitchFamily="34" charset="0"/>
                        </a:rPr>
                        <a:t>9</a:t>
                      </a:r>
                      <a:r>
                        <a:rPr lang="en-GB" sz="1200" noProof="0" dirty="0">
                          <a:latin typeface="Arial" panose="020B0604020202020204" pitchFamily="34" charset="0"/>
                          <a:cs typeface="Arial" panose="020B0604020202020204" pitchFamily="34" charset="0"/>
                        </a:rPr>
                        <a:t>/L and temperature &gt;38.3°C or a sustained temperature of ≥38°C for &gt;1 hour</a:t>
                      </a:r>
                    </a:p>
                  </a:txBody>
                  <a:tcPr anchor="ctr"/>
                </a:tc>
                <a:tc hMerge="1">
                  <a:txBody>
                    <a:bodyPr/>
                    <a:lstStyle/>
                    <a:p>
                      <a:endParaRPr lang="en-US"/>
                    </a:p>
                  </a:txBody>
                  <a:tcP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Interrupt trastuzumab deruxtecan until resolved</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Reduce dose by one level</a:t>
                      </a:r>
                    </a:p>
                  </a:txBody>
                  <a:tcPr anchor="ctr"/>
                </a:tc>
                <a:extLst>
                  <a:ext uri="{0D108BD9-81ED-4DB2-BD59-A6C34878D82A}">
                    <a16:rowId xmlns:a16="http://schemas.microsoft.com/office/drawing/2014/main" val="51601203"/>
                  </a:ext>
                </a:extLst>
              </a:tr>
              <a:tr h="175406">
                <a:tc rowSpan="5">
                  <a:txBody>
                    <a:bodyPr/>
                    <a:lstStyle/>
                    <a:p>
                      <a:r>
                        <a:rPr lang="en-GB" sz="1200" noProof="0" dirty="0">
                          <a:latin typeface="Arial" panose="020B0604020202020204" pitchFamily="34" charset="0"/>
                          <a:cs typeface="Arial" panose="020B0604020202020204" pitchFamily="34" charset="0"/>
                        </a:rPr>
                        <a:t>LVEF decreased</a:t>
                      </a:r>
                    </a:p>
                  </a:txBody>
                  <a:tcPr anchor="ctr"/>
                </a:tc>
                <a:tc gridSpan="2">
                  <a:txBody>
                    <a:bodyPr/>
                    <a:lstStyle/>
                    <a:p>
                      <a:pPr algn="ctr"/>
                      <a:r>
                        <a:rPr lang="en-GB" sz="1200" noProof="0" dirty="0">
                          <a:latin typeface="Arial" panose="020B0604020202020204" pitchFamily="34" charset="0"/>
                          <a:cs typeface="Arial" panose="020B0604020202020204" pitchFamily="34" charset="0"/>
                        </a:rPr>
                        <a:t>LVEF &gt;45% and absolute decrease baseline is 10-20%</a:t>
                      </a:r>
                    </a:p>
                  </a:txBody>
                  <a:tcPr anchor="ctr"/>
                </a:tc>
                <a:tc hMerge="1">
                  <a:txBody>
                    <a:bodyPr/>
                    <a:lstStyle/>
                    <a:p>
                      <a:endParaRPr lang="en-US"/>
                    </a:p>
                  </a:txBody>
                  <a:tcP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Continue treatment with trastuzumab deruxtecan </a:t>
                      </a:r>
                    </a:p>
                  </a:txBody>
                  <a:tcPr anchor="ctr"/>
                </a:tc>
                <a:extLst>
                  <a:ext uri="{0D108BD9-81ED-4DB2-BD59-A6C34878D82A}">
                    <a16:rowId xmlns:a16="http://schemas.microsoft.com/office/drawing/2014/main" val="1253626214"/>
                  </a:ext>
                </a:extLst>
              </a:tr>
              <a:tr h="175406">
                <a:tc vMerge="1">
                  <a:txBody>
                    <a:bodyPr/>
                    <a:lstStyle/>
                    <a:p>
                      <a:endParaRPr lang="en-GB" sz="1200" noProof="0" dirty="0">
                        <a:latin typeface="Arial" panose="020B0604020202020204" pitchFamily="34" charset="0"/>
                        <a:cs typeface="Arial" panose="020B0604020202020204" pitchFamily="34" charset="0"/>
                      </a:endParaRPr>
                    </a:p>
                  </a:txBody>
                  <a:tcPr/>
                </a:tc>
                <a:tc>
                  <a:txBody>
                    <a:bodyPr/>
                    <a:lstStyle/>
                    <a:p>
                      <a:pPr algn="ctr"/>
                      <a:r>
                        <a:rPr lang="en-GB" sz="1200" noProof="0" dirty="0">
                          <a:latin typeface="Arial" panose="020B0604020202020204" pitchFamily="34" charset="0"/>
                          <a:cs typeface="Arial" panose="020B0604020202020204" pitchFamily="34" charset="0"/>
                        </a:rPr>
                        <a:t>LVEF 40-45%</a:t>
                      </a:r>
                    </a:p>
                  </a:txBody>
                  <a:tcPr anchor="ctr"/>
                </a:tc>
                <a:tc>
                  <a:txBody>
                    <a:bodyPr/>
                    <a:lstStyle/>
                    <a:p>
                      <a:pPr algn="ctr"/>
                      <a:r>
                        <a:rPr lang="en-GB" sz="1200" noProof="0" dirty="0">
                          <a:latin typeface="Arial" panose="020B0604020202020204" pitchFamily="34" charset="0"/>
                          <a:cs typeface="Arial" panose="020B0604020202020204" pitchFamily="34" charset="0"/>
                        </a:rPr>
                        <a:t>And absolute decrease from baseline is &lt;10%</a:t>
                      </a:r>
                    </a:p>
                  </a:txBody>
                  <a:tcPr anchor="ct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Continue treatment with trastuzumab deruxtecan Repeat LVEF assessment within 3 weeks</a:t>
                      </a:r>
                    </a:p>
                  </a:txBody>
                  <a:tcPr anchor="ctr"/>
                </a:tc>
                <a:extLst>
                  <a:ext uri="{0D108BD9-81ED-4DB2-BD59-A6C34878D82A}">
                    <a16:rowId xmlns:a16="http://schemas.microsoft.com/office/drawing/2014/main" val="3179799578"/>
                  </a:ext>
                </a:extLst>
              </a:tr>
              <a:tr h="456056">
                <a:tc vMerge="1">
                  <a:txBody>
                    <a:bodyPr/>
                    <a:lstStyle/>
                    <a:p>
                      <a:endParaRPr lang="en-GB" sz="1200" noProof="0">
                        <a:latin typeface="Arial" panose="020B0604020202020204" pitchFamily="34" charset="0"/>
                        <a:cs typeface="Arial" panose="020B0604020202020204" pitchFamily="34" charset="0"/>
                      </a:endParaRPr>
                    </a:p>
                  </a:txBody>
                  <a:tcPr/>
                </a:tc>
                <a:tc>
                  <a:txBody>
                    <a:bodyPr/>
                    <a:lstStyle/>
                    <a:p>
                      <a:pPr algn="ctr"/>
                      <a:endParaRPr lang="en-GB" sz="1200" noProof="0" dirty="0">
                        <a:latin typeface="Arial" panose="020B0604020202020204" pitchFamily="34" charset="0"/>
                        <a:cs typeface="Arial" panose="020B0604020202020204" pitchFamily="34" charset="0"/>
                      </a:endParaRPr>
                    </a:p>
                  </a:txBody>
                  <a:tcPr anchor="ctr"/>
                </a:tc>
                <a:tc>
                  <a:txBody>
                    <a:bodyPr/>
                    <a:lstStyle/>
                    <a:p>
                      <a:pPr algn="ctr"/>
                      <a:r>
                        <a:rPr lang="en-GB" sz="1200" noProof="0" dirty="0">
                          <a:latin typeface="Arial" panose="020B0604020202020204" pitchFamily="34" charset="0"/>
                          <a:cs typeface="Arial" panose="020B0604020202020204" pitchFamily="34" charset="0"/>
                        </a:rPr>
                        <a:t>And absolute decrease from baseline is 10-20%</a:t>
                      </a:r>
                    </a:p>
                  </a:txBody>
                  <a:tcPr anchor="ct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Interrupt trastuzumab deruxtecan </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Repeat LVEF assessment within 3 weeks</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If LVEF has not recovered to within 10% from baseline, permanently discontinue trastuzumab deruxtecan </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If LVEF recovers to within 10% from baseline, resume treatment with trastuzumab deruxtecan at the same dose</a:t>
                      </a:r>
                    </a:p>
                  </a:txBody>
                  <a:tcPr anchor="ctr"/>
                </a:tc>
                <a:extLst>
                  <a:ext uri="{0D108BD9-81ED-4DB2-BD59-A6C34878D82A}">
                    <a16:rowId xmlns:a16="http://schemas.microsoft.com/office/drawing/2014/main" val="3749556193"/>
                  </a:ext>
                </a:extLst>
              </a:tr>
              <a:tr h="385894">
                <a:tc vMerge="1">
                  <a:txBody>
                    <a:bodyPr/>
                    <a:lstStyle/>
                    <a:p>
                      <a:endParaRPr lang="en-GB" sz="1200" noProof="0" dirty="0">
                        <a:latin typeface="Arial" panose="020B0604020202020204" pitchFamily="34" charset="0"/>
                        <a:cs typeface="Arial" panose="020B0604020202020204" pitchFamily="34" charset="0"/>
                      </a:endParaRPr>
                    </a:p>
                  </a:txBody>
                  <a:tcPr/>
                </a:tc>
                <a:tc gridSpan="2">
                  <a:txBody>
                    <a:bodyPr/>
                    <a:lstStyle/>
                    <a:p>
                      <a:pPr algn="ctr"/>
                      <a:r>
                        <a:rPr lang="en-GB" sz="1200" noProof="0" dirty="0">
                          <a:latin typeface="Arial" panose="020B0604020202020204" pitchFamily="34" charset="0"/>
                          <a:cs typeface="Arial" panose="020B0604020202020204" pitchFamily="34" charset="0"/>
                        </a:rPr>
                        <a:t>LVEF of &lt;40% or absolute decrease from baseline of &gt;20%</a:t>
                      </a:r>
                    </a:p>
                  </a:txBody>
                  <a:tcPr anchor="ctr"/>
                </a:tc>
                <a:tc hMerge="1">
                  <a:txBody>
                    <a:bodyPr/>
                    <a:lstStyle/>
                    <a:p>
                      <a:endParaRPr lang="en-US"/>
                    </a:p>
                  </a:txBody>
                  <a:tcP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Interrupt trastuzumab deruxtecan </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Repeat LVEF assessment within 3 weeks</a:t>
                      </a:r>
                    </a:p>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If LVEF of &lt;40% or absolute decrease from baseline of &gt;20% is confirmed, permanently discontinue trastuzumab deruxtecan </a:t>
                      </a:r>
                    </a:p>
                  </a:txBody>
                  <a:tcPr anchor="ctr"/>
                </a:tc>
                <a:extLst>
                  <a:ext uri="{0D108BD9-81ED-4DB2-BD59-A6C34878D82A}">
                    <a16:rowId xmlns:a16="http://schemas.microsoft.com/office/drawing/2014/main" val="2361882192"/>
                  </a:ext>
                </a:extLst>
              </a:tr>
              <a:tr h="142274">
                <a:tc vMerge="1">
                  <a:txBody>
                    <a:bodyPr/>
                    <a:lstStyle/>
                    <a:p>
                      <a:endParaRPr lang="en-GB" sz="1200" noProof="0" dirty="0">
                        <a:latin typeface="Arial" panose="020B0604020202020204" pitchFamily="34" charset="0"/>
                        <a:cs typeface="Arial" panose="020B0604020202020204" pitchFamily="34" charset="0"/>
                      </a:endParaRPr>
                    </a:p>
                  </a:txBody>
                  <a:tcPr/>
                </a:tc>
                <a:tc gridSpan="2">
                  <a:txBody>
                    <a:bodyPr/>
                    <a:lstStyle/>
                    <a:p>
                      <a:pPr algn="ctr"/>
                      <a:r>
                        <a:rPr lang="en-GB" sz="1200" noProof="0" dirty="0">
                          <a:latin typeface="Arial" panose="020B0604020202020204" pitchFamily="34" charset="0"/>
                          <a:cs typeface="Arial" panose="020B0604020202020204" pitchFamily="34" charset="0"/>
                        </a:rPr>
                        <a:t>Symptomatic congestive heart failure</a:t>
                      </a:r>
                    </a:p>
                  </a:txBody>
                  <a:tcPr anchor="ctr"/>
                </a:tc>
                <a:tc hMerge="1">
                  <a:txBody>
                    <a:bodyPr/>
                    <a:lstStyle/>
                    <a:p>
                      <a:endParaRPr lang="en-US"/>
                    </a:p>
                  </a:txBody>
                  <a:tcPr/>
                </a:tc>
                <a:tc>
                  <a:txBody>
                    <a:bodyPr/>
                    <a:lstStyle/>
                    <a:p>
                      <a:pPr marL="177800" marR="0" lvl="0" indent="-177800" algn="l" defTabSz="457200" rtl="0" eaLnBrk="1" fontAlgn="auto" latinLnBrk="0" hangingPunct="1">
                        <a:lnSpc>
                          <a:spcPct val="100000"/>
                        </a:lnSpc>
                        <a:spcBef>
                          <a:spcPts val="0"/>
                        </a:spcBef>
                        <a:spcAft>
                          <a:spcPts val="0"/>
                        </a:spcAft>
                        <a:buClr>
                          <a:schemeClr val="accent2"/>
                        </a:buClr>
                        <a:buSzTx/>
                        <a:buFont typeface="Arial" panose="020B0604020202020204" pitchFamily="34" charset="0"/>
                        <a:buChar char="•"/>
                        <a:tabLst/>
                        <a:defRPr/>
                      </a:pPr>
                      <a:r>
                        <a:rPr lang="en-GB" sz="1200" noProof="0" dirty="0">
                          <a:latin typeface="Arial" panose="020B0604020202020204" pitchFamily="34" charset="0"/>
                          <a:cs typeface="Arial" panose="020B0604020202020204" pitchFamily="34" charset="0"/>
                        </a:rPr>
                        <a:t>Permanently discontinue trastuzumab deruxtecan </a:t>
                      </a:r>
                    </a:p>
                  </a:txBody>
                  <a:tcPr anchor="ctr"/>
                </a:tc>
                <a:extLst>
                  <a:ext uri="{0D108BD9-81ED-4DB2-BD59-A6C34878D82A}">
                    <a16:rowId xmlns:a16="http://schemas.microsoft.com/office/drawing/2014/main" val="212787151"/>
                  </a:ext>
                </a:extLst>
              </a:tr>
            </a:tbl>
          </a:graphicData>
        </a:graphic>
      </p:graphicFrame>
      <p:sp>
        <p:nvSpPr>
          <p:cNvPr id="9" name="Content Placeholder 8">
            <a:extLst>
              <a:ext uri="{FF2B5EF4-FFF2-40B4-BE49-F238E27FC236}">
                <a16:creationId xmlns:a16="http://schemas.microsoft.com/office/drawing/2014/main" id="{1B7EA1B0-9814-C649-A70A-571CD2A7AE02}"/>
              </a:ext>
            </a:extLst>
          </p:cNvPr>
          <p:cNvSpPr>
            <a:spLocks noGrp="1"/>
          </p:cNvSpPr>
          <p:nvPr>
            <p:ph sz="quarter" idx="15"/>
          </p:nvPr>
        </p:nvSpPr>
        <p:spPr>
          <a:xfrm>
            <a:off x="620183" y="6365789"/>
            <a:ext cx="10180339" cy="346249"/>
          </a:xfrm>
        </p:spPr>
        <p:txBody>
          <a:bodyPr>
            <a:spAutoFit/>
          </a:bodyPr>
          <a:lstStyle/>
          <a:p>
            <a:r>
              <a:rPr lang="en-GB" sz="1000" dirty="0">
                <a:sym typeface="Arial"/>
              </a:rPr>
              <a:t>LVEF, </a:t>
            </a:r>
            <a:r>
              <a:rPr lang="en-GB" sz="1000" noProof="0" dirty="0">
                <a:latin typeface="Arial" panose="020B0604020202020204" pitchFamily="34" charset="0"/>
                <a:cs typeface="Arial" panose="020B0604020202020204" pitchFamily="34" charset="0"/>
              </a:rPr>
              <a:t>left ventricular ejection fraction</a:t>
            </a:r>
          </a:p>
          <a:p>
            <a:r>
              <a:rPr lang="en-GB" sz="1000" dirty="0">
                <a:sym typeface="Arial"/>
              </a:rPr>
              <a:t>Enhertu SmPC. https://www.medicines.org.uk/emc/product/12135</a:t>
            </a:r>
          </a:p>
        </p:txBody>
      </p:sp>
    </p:spTree>
    <p:extLst>
      <p:ext uri="{BB962C8B-B14F-4D97-AF65-F5344CB8AC3E}">
        <p14:creationId xmlns:p14="http://schemas.microsoft.com/office/powerpoint/2010/main" val="3049247785"/>
      </p:ext>
    </p:extLst>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normAutofit/>
          </a:bodyPr>
          <a:lstStyle/>
          <a:p>
            <a:r>
              <a:rPr lang="en-GB" sz="2500" dirty="0"/>
              <a:t>Case presentation 2:</a:t>
            </a:r>
            <a:br>
              <a:rPr lang="en-GB" sz="2500" dirty="0"/>
            </a:br>
            <a:r>
              <a:rPr lang="en-GB" sz="2500" dirty="0"/>
              <a:t>HER2-negative/MSS GEA</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nvPr>
        </p:nvGraphicFramePr>
        <p:xfrm>
          <a:off x="620713" y="1425575"/>
          <a:ext cx="10961688" cy="290928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Initial diagnosis + staging</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72-year-old female; retired teacher</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Epigastric pain and nausea for 3 months</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5 kg weight loss</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Endoscopy, ulcer at antrum, biopsy-positive adenocarcinoma</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GB"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CT shows T4N2M1 tumour with liver metastases</a:t>
                      </a:r>
                    </a:p>
                  </a:txBody>
                  <a:tcPr marT="117720" marB="117720" anchor="ctr"/>
                </a:tc>
                <a:extLst>
                  <a:ext uri="{0D108BD9-81ED-4DB2-BD59-A6C34878D82A}">
                    <a16:rowId xmlns:a16="http://schemas.microsoft.com/office/drawing/2014/main" val="2335857310"/>
                  </a:ext>
                </a:extLst>
              </a:tr>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GB" sz="2000" b="1" kern="1200" noProof="0" dirty="0">
                          <a:solidFill>
                            <a:schemeClr val="bg1"/>
                          </a:solidFill>
                          <a:latin typeface="Arial" panose="020B0604020202020204" pitchFamily="34" charset="0"/>
                          <a:ea typeface="+mn-ea"/>
                          <a:cs typeface="Arial" panose="020B0604020202020204" pitchFamily="34" charset="0"/>
                        </a:rPr>
                        <a:t>Medical history</a:t>
                      </a:r>
                    </a:p>
                  </a:txBody>
                  <a:tcPr marT="117720" marB="117720" anchor="ctr"/>
                </a:tc>
                <a:tc>
                  <a:txBody>
                    <a:bodyPr/>
                    <a:lstStyle/>
                    <a:p>
                      <a:pPr marL="342900" indent="-342900" algn="l" defTabSz="914400" rtl="0" eaLnBrk="1" latinLnBrk="0" hangingPunct="1">
                        <a:spcAft>
                          <a:spcPts val="600"/>
                        </a:spcAft>
                        <a:buClr>
                          <a:schemeClr val="accent1"/>
                        </a:buClr>
                        <a:buFont typeface="Arial" panose="020B0604020202020204" pitchFamily="34" charset="0"/>
                        <a:buChar char="•"/>
                      </a:pPr>
                      <a:r>
                        <a:rPr lang="en-GB" sz="2000" b="0" kern="1200" noProof="0" dirty="0">
                          <a:solidFill>
                            <a:schemeClr val="dk1"/>
                          </a:solidFill>
                          <a:latin typeface="Arial" panose="020B0604020202020204" pitchFamily="34" charset="0"/>
                          <a:ea typeface="+mn-ea"/>
                          <a:cs typeface="Arial" panose="020B0604020202020204" pitchFamily="34" charset="0"/>
                        </a:rPr>
                        <a:t>Osteoarthritis, hypothyroidism, ECOG PS 1</a:t>
                      </a:r>
                    </a:p>
                  </a:txBody>
                  <a:tcPr marT="117720" marB="117720" anchor="ctr"/>
                </a:tc>
                <a:extLst>
                  <a:ext uri="{0D108BD9-81ED-4DB2-BD59-A6C34878D82A}">
                    <a16:rowId xmlns:a16="http://schemas.microsoft.com/office/drawing/2014/main" val="1894837931"/>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354248"/>
            <a:ext cx="10180339" cy="369332"/>
          </a:xfrm>
        </p:spPr>
        <p:txBody>
          <a:bodyPr anchor="ctr">
            <a:spAutoFit/>
          </a:bodyPr>
          <a:lstStyle/>
          <a:p>
            <a:r>
              <a:rPr lang="en-GB" dirty="0"/>
              <a:t>CT, computerised tomography; ECOG PS, Eastern Cooperative Oncology Group performance status GEA, </a:t>
            </a:r>
            <a:r>
              <a:rPr lang="en-GB" sz="1200" dirty="0"/>
              <a:t>gastroesophageal adenocarcinoma; </a:t>
            </a:r>
            <a:br>
              <a:rPr lang="en-GB" sz="1200" dirty="0"/>
            </a:br>
            <a:r>
              <a:rPr lang="en-GB" dirty="0"/>
              <a:t>H</a:t>
            </a:r>
            <a:r>
              <a:rPr lang="en-GB" sz="1200" dirty="0">
                <a:solidFill>
                  <a:schemeClr val="tx2"/>
                </a:solidFill>
              </a:rPr>
              <a:t>ER2</a:t>
            </a:r>
            <a:r>
              <a:rPr lang="en-GB" sz="1200" dirty="0"/>
              <a:t>, human epidermal growth factor receptor 2; </a:t>
            </a:r>
            <a:r>
              <a:rPr lang="en-GB" dirty="0"/>
              <a:t>M, metastasis (stage); MSS, microsatellite stable; N, node (stage); T, tumour (stage)</a:t>
            </a:r>
          </a:p>
        </p:txBody>
      </p:sp>
    </p:spTree>
    <p:extLst>
      <p:ext uri="{BB962C8B-B14F-4D97-AF65-F5344CB8AC3E}">
        <p14:creationId xmlns:p14="http://schemas.microsoft.com/office/powerpoint/2010/main" val="3051285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p:txBody>
          <a:bodyPr/>
          <a:lstStyle/>
          <a:p>
            <a:r>
              <a:rPr lang="en-GB" dirty="0"/>
              <a:t>Poll QUESTION #5</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p:txBody>
          <a:bodyPr/>
          <a:lstStyle/>
          <a:p>
            <a:pPr marL="0" indent="0">
              <a:buNone/>
            </a:pPr>
            <a:r>
              <a:rPr lang="en-GB" b="1" dirty="0">
                <a:solidFill>
                  <a:schemeClr val="accent1"/>
                </a:solidFill>
              </a:rPr>
              <a:t>What biomarkers would you test?</a:t>
            </a:r>
            <a:br>
              <a:rPr lang="en-GB" dirty="0"/>
            </a:br>
            <a:endParaRPr lang="en-GB" dirty="0"/>
          </a:p>
          <a:p>
            <a:pPr marL="457200" indent="-457200">
              <a:buFont typeface="+mj-lt"/>
              <a:buAutoNum type="alphaLcParenR"/>
            </a:pPr>
            <a:r>
              <a:rPr lang="en-GB" dirty="0"/>
              <a:t>HER2 and PD-L1</a:t>
            </a:r>
          </a:p>
          <a:p>
            <a:pPr marL="457200" indent="-457200">
              <a:buFont typeface="+mj-lt"/>
              <a:buAutoNum type="alphaLcParenR"/>
            </a:pPr>
            <a:r>
              <a:rPr lang="en-GB" dirty="0"/>
              <a:t>HER2 and MMR/MSI</a:t>
            </a:r>
          </a:p>
          <a:p>
            <a:pPr marL="457200" indent="-457200">
              <a:buFont typeface="+mj-lt"/>
              <a:buAutoNum type="alphaLcParenR"/>
            </a:pPr>
            <a:r>
              <a:rPr lang="en-GB" b="1" dirty="0">
                <a:solidFill>
                  <a:schemeClr val="accent1"/>
                </a:solidFill>
              </a:rPr>
              <a:t>HER2, PD-L1, and MMR/MSI</a:t>
            </a:r>
            <a:r>
              <a:rPr lang="en-GB" b="1" dirty="0">
                <a:solidFill>
                  <a:schemeClr val="accent2"/>
                </a:solidFill>
              </a:rPr>
              <a:t> </a:t>
            </a:r>
            <a:r>
              <a:rPr lang="en-GB" dirty="0">
                <a:solidFill>
                  <a:schemeClr val="accent2"/>
                </a:solidFill>
              </a:rPr>
              <a:t>✅</a:t>
            </a:r>
            <a:endParaRPr lang="en-GB" b="1" dirty="0">
              <a:solidFill>
                <a:schemeClr val="accent1"/>
              </a:solidFill>
            </a:endParaRPr>
          </a:p>
          <a:p>
            <a:pPr marL="457200" indent="-457200">
              <a:buFont typeface="+mj-lt"/>
              <a:buAutoNum type="alphaLcParenR"/>
            </a:pPr>
            <a:r>
              <a:rPr lang="en-GB" dirty="0"/>
              <a:t>TMB by NGS</a:t>
            </a:r>
          </a:p>
          <a:p>
            <a:pPr marL="457200" indent="-457200">
              <a:buFont typeface="+mj-lt"/>
              <a:buAutoNum type="alphaLcParenR"/>
            </a:pPr>
            <a:r>
              <a:rPr lang="en-GB" dirty="0"/>
              <a:t>All of the above</a:t>
            </a:r>
          </a:p>
        </p:txBody>
      </p:sp>
      <p:sp>
        <p:nvSpPr>
          <p:cNvPr id="7" name="Content Placeholder 6">
            <a:extLst>
              <a:ext uri="{FF2B5EF4-FFF2-40B4-BE49-F238E27FC236}">
                <a16:creationId xmlns:a16="http://schemas.microsoft.com/office/drawing/2014/main" id="{DB69FE06-CF4C-0342-8A57-15CCC6DDD7DF}"/>
              </a:ext>
            </a:extLst>
          </p:cNvPr>
          <p:cNvSpPr>
            <a:spLocks noGrp="1"/>
          </p:cNvSpPr>
          <p:nvPr>
            <p:ph sz="quarter" idx="15"/>
          </p:nvPr>
        </p:nvSpPr>
        <p:spPr/>
        <p:txBody>
          <a:bodyPr anchor="b"/>
          <a:lstStyle/>
          <a:p>
            <a:r>
              <a:rPr lang="en-GB" dirty="0"/>
              <a:t>HER2, human epidermal growth factor receptor 2; MMR, mismatch repair; MSI, microsatellite instability; NGS, next-generation sequencing; </a:t>
            </a:r>
            <a:br>
              <a:rPr lang="en-GB" dirty="0"/>
            </a:br>
            <a:r>
              <a:rPr lang="en-GB" dirty="0"/>
              <a:t>PD-L1, programmed death-ligand 1; TMB, tumour mutational burden</a:t>
            </a: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446580"/>
            <a:ext cx="8500153" cy="184666"/>
          </a:xfrm>
          <a:prstGeom prst="rect">
            <a:avLst/>
          </a:prstGeom>
        </p:spPr>
        <p:txBody>
          <a:bodyPr vert="horz" lIns="0" tIns="0" rIns="0" bIns="0" rtlCol="0" anchor="ctr" anchorCtr="0">
            <a:sp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GB" dirty="0">
              <a:solidFill>
                <a:schemeClr val="tx2"/>
              </a:solidFill>
            </a:endParaRPr>
          </a:p>
        </p:txBody>
      </p:sp>
      <p:graphicFrame>
        <p:nvGraphicFramePr>
          <p:cNvPr id="6" name="Chart 5">
            <a:extLst>
              <a:ext uri="{FF2B5EF4-FFF2-40B4-BE49-F238E27FC236}">
                <a16:creationId xmlns:a16="http://schemas.microsoft.com/office/drawing/2014/main" id="{1C453B30-36AC-B15B-A305-664239891D04}"/>
              </a:ext>
            </a:extLst>
          </p:cNvPr>
          <p:cNvGraphicFramePr/>
          <p:nvPr>
            <p:extLst>
              <p:ext uri="{D42A27DB-BD31-4B8C-83A1-F6EECF244321}">
                <p14:modId xmlns:p14="http://schemas.microsoft.com/office/powerpoint/2010/main" val="212121196"/>
              </p:ext>
            </p:extLst>
          </p:nvPr>
        </p:nvGraphicFramePr>
        <p:xfrm>
          <a:off x="5211609" y="1461433"/>
          <a:ext cx="6338011" cy="44535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61267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E7F6CF8-D75D-5997-BE70-4829FA9E168A}"/>
              </a:ext>
            </a:extLst>
          </p:cNvPr>
          <p:cNvSpPr>
            <a:spLocks noGrp="1"/>
          </p:cNvSpPr>
          <p:nvPr>
            <p:ph type="title"/>
          </p:nvPr>
        </p:nvSpPr>
        <p:spPr/>
        <p:txBody>
          <a:bodyPr/>
          <a:lstStyle/>
          <a:p>
            <a:r>
              <a:rPr lang="en-GB" dirty="0"/>
              <a:t>Case presentation 2: </a:t>
            </a:r>
            <a:br>
              <a:rPr lang="en-GB" dirty="0"/>
            </a:br>
            <a:r>
              <a:rPr lang="en-GB" dirty="0"/>
              <a:t>biomarker results</a:t>
            </a:r>
          </a:p>
        </p:txBody>
      </p:sp>
      <p:graphicFrame>
        <p:nvGraphicFramePr>
          <p:cNvPr id="12" name="Content Placeholder 11">
            <a:extLst>
              <a:ext uri="{FF2B5EF4-FFF2-40B4-BE49-F238E27FC236}">
                <a16:creationId xmlns:a16="http://schemas.microsoft.com/office/drawing/2014/main" id="{6EBC82A0-4342-874C-A22D-C08BE37D79DE}"/>
              </a:ext>
            </a:extLst>
          </p:cNvPr>
          <p:cNvGraphicFramePr>
            <a:graphicFrameLocks noGrp="1"/>
          </p:cNvGraphicFramePr>
          <p:nvPr>
            <p:ph sz="quarter" idx="14"/>
            <p:extLst>
              <p:ext uri="{D42A27DB-BD31-4B8C-83A1-F6EECF244321}">
                <p14:modId xmlns:p14="http://schemas.microsoft.com/office/powerpoint/2010/main" val="487060189"/>
              </p:ext>
            </p:extLst>
          </p:nvPr>
        </p:nvGraphicFramePr>
        <p:xfrm>
          <a:off x="620713" y="1425575"/>
          <a:ext cx="10961688" cy="1683240"/>
        </p:xfrm>
        <a:graphic>
          <a:graphicData uri="http://schemas.openxmlformats.org/drawingml/2006/table">
            <a:tbl>
              <a:tblPr firstCol="1" bandRow="1">
                <a:tableStyleId>{5C22544A-7EE6-4342-B048-85BDC9FD1C3A}</a:tableStyleId>
              </a:tblPr>
              <a:tblGrid>
                <a:gridCol w="3819103">
                  <a:extLst>
                    <a:ext uri="{9D8B030D-6E8A-4147-A177-3AD203B41FA5}">
                      <a16:colId xmlns:a16="http://schemas.microsoft.com/office/drawing/2014/main" val="1142008094"/>
                    </a:ext>
                  </a:extLst>
                </a:gridCol>
                <a:gridCol w="7142585">
                  <a:extLst>
                    <a:ext uri="{9D8B030D-6E8A-4147-A177-3AD203B41FA5}">
                      <a16:colId xmlns:a16="http://schemas.microsoft.com/office/drawing/2014/main" val="2197241753"/>
                    </a:ext>
                  </a:extLst>
                </a:gridCol>
              </a:tblGrid>
              <a:tr h="37084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Biomarker results</a:t>
                      </a:r>
                    </a:p>
                  </a:txBody>
                  <a:tcPr marT="117720" marB="117720" anchor="ctr"/>
                </a:tc>
                <a:tc>
                  <a:txBody>
                    <a:bodyPr/>
                    <a:lstStyle/>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HER2 negative; FISH negative </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PD-L1 CPS of 3 (223C assay)</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MMR intact</a:t>
                      </a:r>
                    </a:p>
                    <a:p>
                      <a:pPr marL="342900" marR="0" lvl="0" indent="-342900" algn="l" defTabSz="914400" rtl="0" eaLnBrk="1" fontAlgn="auto" latinLnBrk="0" hangingPunct="1">
                        <a:lnSpc>
                          <a:spcPct val="100000"/>
                        </a:lnSpc>
                        <a:spcBef>
                          <a:spcPts val="0"/>
                        </a:spcBef>
                        <a:spcAft>
                          <a:spcPts val="600"/>
                        </a:spcAft>
                        <a:buClr>
                          <a:schemeClr val="accent1"/>
                        </a:buClr>
                        <a:buSzTx/>
                        <a:buFont typeface="Arial" panose="020B0604020202020204" pitchFamily="34" charset="0"/>
                        <a:buChar char="•"/>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NGS not done</a:t>
                      </a:r>
                    </a:p>
                  </a:txBody>
                  <a:tcPr marT="117720" marB="117720" anchor="ctr"/>
                </a:tc>
                <a:extLst>
                  <a:ext uri="{0D108BD9-81ED-4DB2-BD59-A6C34878D82A}">
                    <a16:rowId xmlns:a16="http://schemas.microsoft.com/office/drawing/2014/main" val="2335857310"/>
                  </a:ext>
                </a:extLst>
              </a:tr>
            </a:tbl>
          </a:graphicData>
        </a:graphic>
      </p:graphicFrame>
      <p:sp>
        <p:nvSpPr>
          <p:cNvPr id="17" name="Content Placeholder 16">
            <a:extLst>
              <a:ext uri="{FF2B5EF4-FFF2-40B4-BE49-F238E27FC236}">
                <a16:creationId xmlns:a16="http://schemas.microsoft.com/office/drawing/2014/main" id="{4A1312ED-B46B-1F48-BC24-B50EB763E207}"/>
              </a:ext>
            </a:extLst>
          </p:cNvPr>
          <p:cNvSpPr>
            <a:spLocks noGrp="1"/>
          </p:cNvSpPr>
          <p:nvPr>
            <p:ph sz="quarter" idx="15"/>
          </p:nvPr>
        </p:nvSpPr>
        <p:spPr>
          <a:xfrm>
            <a:off x="620183" y="6354248"/>
            <a:ext cx="10180339" cy="369332"/>
          </a:xfrm>
        </p:spPr>
        <p:txBody>
          <a:bodyPr anchor="ctr">
            <a:spAutoFit/>
          </a:bodyPr>
          <a:lstStyle/>
          <a:p>
            <a:r>
              <a:rPr lang="en-GB" dirty="0"/>
              <a:t>CPS, combined positive score; FISH, fluorescence in situ hybridisation; HER2, human epidermal growth factor receptor 2; MMR, mismatch repair; </a:t>
            </a:r>
            <a:br>
              <a:rPr lang="en-GB" dirty="0"/>
            </a:br>
            <a:r>
              <a:rPr lang="en-GB" dirty="0"/>
              <a:t>NGS, next-generation sequencing; PD-L1, programmed death-ligand 1</a:t>
            </a:r>
          </a:p>
        </p:txBody>
      </p:sp>
    </p:spTree>
    <p:extLst>
      <p:ext uri="{BB962C8B-B14F-4D97-AF65-F5344CB8AC3E}">
        <p14:creationId xmlns:p14="http://schemas.microsoft.com/office/powerpoint/2010/main" val="1831531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F2C99-FB26-7EC0-E88B-95880DE5ADE2}"/>
              </a:ext>
            </a:extLst>
          </p:cNvPr>
          <p:cNvSpPr>
            <a:spLocks noGrp="1"/>
          </p:cNvSpPr>
          <p:nvPr>
            <p:ph type="title"/>
          </p:nvPr>
        </p:nvSpPr>
        <p:spPr>
          <a:xfrm>
            <a:off x="407368" y="282632"/>
            <a:ext cx="10963199" cy="864000"/>
          </a:xfrm>
        </p:spPr>
        <p:txBody>
          <a:bodyPr/>
          <a:lstStyle/>
          <a:p>
            <a:r>
              <a:rPr lang="en-GB" dirty="0"/>
              <a:t>Poll QUESTION #6</a:t>
            </a:r>
          </a:p>
        </p:txBody>
      </p:sp>
      <p:sp>
        <p:nvSpPr>
          <p:cNvPr id="17" name="Content Placeholder 16">
            <a:extLst>
              <a:ext uri="{FF2B5EF4-FFF2-40B4-BE49-F238E27FC236}">
                <a16:creationId xmlns:a16="http://schemas.microsoft.com/office/drawing/2014/main" id="{ABBFC3B1-2098-F949-AA92-AA82D52228AC}"/>
              </a:ext>
            </a:extLst>
          </p:cNvPr>
          <p:cNvSpPr>
            <a:spLocks noGrp="1"/>
          </p:cNvSpPr>
          <p:nvPr>
            <p:ph sz="quarter" idx="14"/>
          </p:nvPr>
        </p:nvSpPr>
        <p:spPr>
          <a:xfrm>
            <a:off x="407368" y="836712"/>
            <a:ext cx="10962216" cy="4525200"/>
          </a:xfrm>
        </p:spPr>
        <p:txBody>
          <a:bodyPr/>
          <a:lstStyle/>
          <a:p>
            <a:pPr marL="0" indent="0">
              <a:buNone/>
            </a:pPr>
            <a:r>
              <a:rPr lang="en-GB" b="1" dirty="0">
                <a:solidFill>
                  <a:schemeClr val="accent1"/>
                </a:solidFill>
              </a:rPr>
              <a:t>What would you do next?</a:t>
            </a:r>
            <a:br>
              <a:rPr lang="en-GB" dirty="0"/>
            </a:br>
            <a:endParaRPr lang="en-GB" dirty="0"/>
          </a:p>
          <a:p>
            <a:pPr marL="457200" indent="-457200">
              <a:buFont typeface="+mj-lt"/>
              <a:buAutoNum type="alphaLcParenR"/>
            </a:pPr>
            <a:r>
              <a:rPr lang="en-GB" b="1" dirty="0">
                <a:solidFill>
                  <a:schemeClr val="accent1"/>
                </a:solidFill>
              </a:rPr>
              <a:t>Start platinum/5-FU doublet chemotherapy (FOLFOX/CAPOX/CF/CX) </a:t>
            </a:r>
            <a:r>
              <a:rPr lang="en-GB" dirty="0">
                <a:solidFill>
                  <a:schemeClr val="accent2"/>
                </a:solidFill>
              </a:rPr>
              <a:t>✅</a:t>
            </a:r>
            <a:endParaRPr lang="en-GB" b="1" dirty="0">
              <a:solidFill>
                <a:schemeClr val="accent1"/>
              </a:solidFill>
            </a:endParaRPr>
          </a:p>
          <a:p>
            <a:pPr marL="457200" indent="-457200">
              <a:buFont typeface="+mj-lt"/>
              <a:buAutoNum type="alphaLcParenR"/>
            </a:pPr>
            <a:r>
              <a:rPr lang="en-GB" dirty="0"/>
              <a:t>Start platinum/5-FU/taxane-based triplet chemotherapy (mDCF/FLOT)</a:t>
            </a:r>
          </a:p>
          <a:p>
            <a:pPr marL="457200" indent="-457200">
              <a:buFont typeface="+mj-lt"/>
              <a:buAutoNum type="alphaLcParenR"/>
            </a:pPr>
            <a:r>
              <a:rPr lang="en-GB" dirty="0"/>
              <a:t>Start chemotherapy with nivolumab or pembrolizumab</a:t>
            </a:r>
          </a:p>
          <a:p>
            <a:pPr marL="457200" indent="-457200">
              <a:buFont typeface="+mj-lt"/>
              <a:buAutoNum type="alphaLcParenR"/>
            </a:pPr>
            <a:r>
              <a:rPr lang="en-GB" dirty="0"/>
              <a:t>Start nivolumab or pembrolizumab monotherapy</a:t>
            </a:r>
          </a:p>
          <a:p>
            <a:pPr marL="457200" indent="-457200">
              <a:buFont typeface="+mj-lt"/>
              <a:buAutoNum type="alphaLcParenR"/>
            </a:pPr>
            <a:r>
              <a:rPr lang="en-GB" dirty="0"/>
              <a:t>Start chemotherapy/pembrolizumab and trastuzumab</a:t>
            </a:r>
          </a:p>
        </p:txBody>
      </p:sp>
      <p:sp>
        <p:nvSpPr>
          <p:cNvPr id="7" name="Content Placeholder 6">
            <a:extLst>
              <a:ext uri="{FF2B5EF4-FFF2-40B4-BE49-F238E27FC236}">
                <a16:creationId xmlns:a16="http://schemas.microsoft.com/office/drawing/2014/main" id="{DB69FE06-CF4C-0342-8A57-15CCC6DDD7DF}"/>
              </a:ext>
            </a:extLst>
          </p:cNvPr>
          <p:cNvSpPr>
            <a:spLocks noGrp="1"/>
          </p:cNvSpPr>
          <p:nvPr>
            <p:ph sz="quarter" idx="15"/>
          </p:nvPr>
        </p:nvSpPr>
        <p:spPr/>
        <p:txBody>
          <a:bodyPr anchor="ctr"/>
          <a:lstStyle/>
          <a:p>
            <a:r>
              <a:rPr lang="en-GB" dirty="0"/>
              <a:t>5-FU, fluorouracill; FOLFOX, folinic acid, fluorouracil, and oxaliplatin; CAPOX, capecitabine and oxaliplatin; CF, cisplatin and fluorouracil; </a:t>
            </a:r>
            <a:br>
              <a:rPr lang="en-GB" dirty="0"/>
            </a:br>
            <a:r>
              <a:rPr lang="en-GB" dirty="0"/>
              <a:t>CX, cisplatin and capecitabine; FLOT, fluorouracil, leucovorin, oxaliplatin, and docetaxel; mDCF, modified docetaxel, cisplatin, and fluorouracil</a:t>
            </a:r>
          </a:p>
        </p:txBody>
      </p:sp>
      <p:sp>
        <p:nvSpPr>
          <p:cNvPr id="3" name="Content Placeholder 15">
            <a:extLst>
              <a:ext uri="{FF2B5EF4-FFF2-40B4-BE49-F238E27FC236}">
                <a16:creationId xmlns:a16="http://schemas.microsoft.com/office/drawing/2014/main" id="{9536489A-E174-D9CE-0654-1D9B81BE9C30}"/>
              </a:ext>
            </a:extLst>
          </p:cNvPr>
          <p:cNvSpPr txBox="1">
            <a:spLocks/>
          </p:cNvSpPr>
          <p:nvPr/>
        </p:nvSpPr>
        <p:spPr>
          <a:xfrm>
            <a:off x="620183" y="6536810"/>
            <a:ext cx="8500153" cy="184666"/>
          </a:xfrm>
          <a:prstGeom prst="rect">
            <a:avLst/>
          </a:prstGeom>
        </p:spPr>
        <p:txBody>
          <a:bodyPr vert="horz" lIns="0" tIns="0" rIns="0" bIns="0" rtlCol="0" anchor="b" anchorCtr="0">
            <a:spAutoFit/>
          </a:bodyPr>
          <a:lstStyle>
            <a:lvl1pPr marL="0" indent="0" algn="l" defTabSz="457200" rtl="0" eaLnBrk="1" latinLnBrk="0" hangingPunct="1">
              <a:spcBef>
                <a:spcPts val="300"/>
              </a:spcBef>
              <a:buClr>
                <a:schemeClr val="accent2"/>
              </a:buClr>
              <a:buFont typeface="Arial"/>
              <a:buNone/>
              <a:defRPr sz="1200" b="0" i="0" kern="1200" spc="-3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lgn="l" defTabSz="457200" rtl="0" eaLnBrk="1" latinLnBrk="0" hangingPunct="1">
              <a:spcBef>
                <a:spcPts val="400"/>
              </a:spcBef>
              <a:buClr>
                <a:schemeClr val="accent2"/>
              </a:buClr>
              <a:buFont typeface="Lucida Grande"/>
              <a:buNone/>
              <a:defRPr sz="1200" b="0" i="0" kern="1200">
                <a:solidFill>
                  <a:srgbClr val="5D8298"/>
                </a:solidFill>
                <a:latin typeface="PT Sans Narrow"/>
                <a:ea typeface="Arial" panose="020B0604020202020204" pitchFamily="34" charset="0"/>
                <a:cs typeface="PT Sans Narrow"/>
              </a:defRPr>
            </a:lvl2pPr>
            <a:lvl3pPr marL="9144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3pPr>
            <a:lvl4pPr marL="13716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4pPr>
            <a:lvl5pPr marL="1828800" indent="0" algn="l" defTabSz="457200" rtl="0" eaLnBrk="1" latinLnBrk="0" hangingPunct="1">
              <a:spcBef>
                <a:spcPts val="400"/>
              </a:spcBef>
              <a:buClr>
                <a:schemeClr val="accent2"/>
              </a:buClr>
              <a:buFont typeface="Arial"/>
              <a:buNone/>
              <a:defRPr sz="1200" b="0" i="0" kern="1200">
                <a:solidFill>
                  <a:srgbClr val="5D8298"/>
                </a:solidFill>
                <a:latin typeface="PT Sans Narrow"/>
                <a:ea typeface="Arial" panose="020B0604020202020204" pitchFamily="34" charset="0"/>
                <a:cs typeface="PT Sans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GB" dirty="0">
              <a:solidFill>
                <a:schemeClr val="tx2"/>
              </a:solidFill>
            </a:endParaRPr>
          </a:p>
        </p:txBody>
      </p:sp>
      <p:graphicFrame>
        <p:nvGraphicFramePr>
          <p:cNvPr id="6" name="Chart 5">
            <a:extLst>
              <a:ext uri="{FF2B5EF4-FFF2-40B4-BE49-F238E27FC236}">
                <a16:creationId xmlns:a16="http://schemas.microsoft.com/office/drawing/2014/main" id="{F559EECA-3C42-C810-B69A-12558D97B22F}"/>
              </a:ext>
            </a:extLst>
          </p:cNvPr>
          <p:cNvGraphicFramePr/>
          <p:nvPr/>
        </p:nvGraphicFramePr>
        <p:xfrm>
          <a:off x="5710352" y="2342953"/>
          <a:ext cx="7016328" cy="40054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48234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Gov6PgVE8Wzjxe7r8G7piQ"/>
</p:tagLst>
</file>

<file path=ppt/theme/theme1.xml><?xml version="1.0" encoding="utf-8"?>
<a:theme xmlns:a="http://schemas.openxmlformats.org/drawingml/2006/main" name="Thème Office">
  <a:themeElements>
    <a:clrScheme name="Custom 4">
      <a:dk1>
        <a:srgbClr val="000000"/>
      </a:dk1>
      <a:lt1>
        <a:srgbClr val="FFFFFF"/>
      </a:lt1>
      <a:dk2>
        <a:srgbClr val="5D8298"/>
      </a:dk2>
      <a:lt2>
        <a:srgbClr val="EEECE1"/>
      </a:lt2>
      <a:accent1>
        <a:srgbClr val="C6573B"/>
      </a:accent1>
      <a:accent2>
        <a:srgbClr val="C0504D"/>
      </a:accent2>
      <a:accent3>
        <a:srgbClr val="E9D0CD"/>
      </a:accent3>
      <a:accent4>
        <a:srgbClr val="F4EAE7"/>
      </a:accent4>
      <a:accent5>
        <a:srgbClr val="ECE6ED"/>
      </a:accent5>
      <a:accent6>
        <a:srgbClr val="8B878B"/>
      </a:accent6>
      <a:hlink>
        <a:srgbClr val="C6573B"/>
      </a:hlink>
      <a:folHlink>
        <a:srgbClr val="C6573B"/>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w="12700"/>
        <a:effectLst/>
      </a:spPr>
      <a:bodyPr/>
      <a:lstStyle/>
      <a:style>
        <a:lnRef idx="2">
          <a:schemeClr val="accent1"/>
        </a:lnRef>
        <a:fillRef idx="0">
          <a:schemeClr val="accent1"/>
        </a:fillRef>
        <a:effectRef idx="1">
          <a:schemeClr val="accent1"/>
        </a:effectRef>
        <a:fontRef idx="minor">
          <a:schemeClr val="tx1"/>
        </a:fontRef>
      </a:style>
    </a:lnDef>
    <a:txDef>
      <a:spPr>
        <a:noFill/>
      </a:spPr>
      <a:bodyPr wrap="none" lIns="0" tIns="0" rIns="0" bIns="0" rtlCol="0">
        <a:spAutoFit/>
      </a:bodyPr>
      <a:lstStyle>
        <a:defPPr algn="r">
          <a:defRPr sz="1200" dirty="0" smtClean="0">
            <a:latin typeface="Arial" panose="020B0604020202020204" pitchFamily="34" charset="0"/>
            <a:ea typeface="Aileron" charset="0"/>
            <a:cs typeface="Arial" panose="020B0604020202020204" pitchFamily="34" charset="0"/>
          </a:defRPr>
        </a:defPPr>
      </a:lstStyle>
    </a:txDef>
  </a:objectDefaults>
  <a:extraClrSchemeLst/>
  <a:extLst>
    <a:ext uri="{05A4C25C-085E-4340-85A3-A5531E510DB2}">
      <thm15:themeFamily xmlns:thm15="http://schemas.microsoft.com/office/thememl/2012/main" name="test1" id="{6EE5619C-8EAA-A44B-80F2-E23E4FCA5203}" vid="{AB7894ED-5683-8E4A-9ED0-7D17E9D41A6D}"/>
    </a:ext>
  </a:extLst>
</a:theme>
</file>

<file path=ppt/theme/theme2.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GUCONNECT_template_v2-good</Template>
  <TotalTime>11923</TotalTime>
  <Words>21613</Words>
  <Application>Microsoft Office PowerPoint</Application>
  <PresentationFormat>Widescreen</PresentationFormat>
  <Paragraphs>4619</Paragraphs>
  <Slides>110</Slides>
  <Notes>109</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110</vt:i4>
      </vt:variant>
    </vt:vector>
  </HeadingPairs>
  <TitlesOfParts>
    <vt:vector size="127" baseType="lpstr">
      <vt:lpstr>Yu Mincho</vt:lpstr>
      <vt:lpstr>Aileron</vt:lpstr>
      <vt:lpstr>Arial</vt:lpstr>
      <vt:lpstr>Arial</vt:lpstr>
      <vt:lpstr>Calibri</vt:lpstr>
      <vt:lpstr>Courier New</vt:lpstr>
      <vt:lpstr>Georgia</vt:lpstr>
      <vt:lpstr>Helvetica</vt:lpstr>
      <vt:lpstr>Helvetica Neue</vt:lpstr>
      <vt:lpstr>Lucida Grande</vt:lpstr>
      <vt:lpstr>Proxima Nova Rg</vt:lpstr>
      <vt:lpstr>PT Sans Narrow</vt:lpstr>
      <vt:lpstr>Roboto</vt:lpstr>
      <vt:lpstr>System Font Regular</vt:lpstr>
      <vt:lpstr>Trebuchet MS</vt:lpstr>
      <vt:lpstr>Wingdings</vt:lpstr>
      <vt:lpstr>Thème Office</vt:lpstr>
      <vt:lpstr>PowerPoint Presentation</vt:lpstr>
      <vt:lpstr>VIRTUAL EXPERTS KNOWLEDGE SHARE  Exploring the current gastroesophageal cancer treatment landscape and near-future developments </vt:lpstr>
      <vt:lpstr>Educational objectives</vt:lpstr>
      <vt:lpstr>Agenda: Tuesday March 28th 2023</vt:lpstr>
      <vt:lpstr>Developed by GI COnnect</vt:lpstr>
      <vt:lpstr>Introducing the scientific committee</vt:lpstr>
      <vt:lpstr>Overview of  Gastroesophageal Cancer</vt:lpstr>
      <vt:lpstr>Background Gastroesophageal Cancers </vt:lpstr>
      <vt:lpstr>Biomarker selection in esophageal &amp;  gastric adenocarcinoma</vt:lpstr>
      <vt:lpstr>HER2 inhibition in Gastroesophageal adenocarcinoma</vt:lpstr>
      <vt:lpstr>PFS in Gastroesophageal Cancer with Intrinsic Trastuzumab Resistance</vt:lpstr>
      <vt:lpstr>Dual Anti-PD-1/Anti-HER2 Blockade in ERBB2+ Gastroesophageal Cancer</vt:lpstr>
      <vt:lpstr>Confirmed Response at IA1</vt:lpstr>
      <vt:lpstr>ACQUIRED TRASTUZUMAB RESISTANCE Loss of ERBB2 and KRAS and PIK3CA ALTERATIONS IN 20% OF CASES</vt:lpstr>
      <vt:lpstr>Bystander Effect of ADCs: Trastuzumab deruxtecan vs Trastuzumab emtansine </vt:lpstr>
      <vt:lpstr>Tumour Size Change with T-DXd in HER2+ Advanced Gastric/GEJ Cancer After Trastuzumab  (DESTINY-Gastric01 and 02)</vt:lpstr>
      <vt:lpstr>EGFR amplification in ~ 8% of Gastroesophageal adenocarcinoma co-occurring alterations a major limitation </vt:lpstr>
      <vt:lpstr>Immunotherapy in gastroesophageal adenocarcinoma</vt:lpstr>
      <vt:lpstr>PD-L1 Expression IHC</vt:lpstr>
      <vt:lpstr>CheckMate 649 Study Design</vt:lpstr>
      <vt:lpstr>CheckMate 649: Global Phase 3 Registration Trial NIVO + Chemo Improved Survival  FDA approved April 20211 </vt:lpstr>
      <vt:lpstr>Overall survival: NIVO + chemo vs chemo</vt:lpstr>
      <vt:lpstr>Overall survival: 36-month follow-up all patients </vt:lpstr>
      <vt:lpstr>Overall survival by msi status: 36-month follow-up</vt:lpstr>
      <vt:lpstr>Efficacy subgroup analysis by PD-L1 CPS: 36-month follow-up </vt:lpstr>
      <vt:lpstr>Response and duration of response: 36-month follow-up </vt:lpstr>
      <vt:lpstr>Overall survival: NIVO + IPI vs chemo</vt:lpstr>
      <vt:lpstr>CASE 1: MSI-H GE JUNCTION ADENOCARCINOMA</vt:lpstr>
      <vt:lpstr>TMB is not predictive of ICB benefit in non-MSI-H </vt:lpstr>
      <vt:lpstr>53-Yr-Old Woman With Stage IV Gastric Adenocarcinoma</vt:lpstr>
      <vt:lpstr>Patient Case: 53-Yr-Old Woman With Stage IV  Gastric Adenocarcinoma</vt:lpstr>
      <vt:lpstr>Introduction: Zolbetuximab Targets CLDN18.2</vt:lpstr>
      <vt:lpstr>Major Claudin18.2 Strategies</vt:lpstr>
      <vt:lpstr>SPOTLIGHT Primary End Point: PFS by Independent  Review Committeea</vt:lpstr>
      <vt:lpstr>Biomarker overlap in gastric cancer</vt:lpstr>
      <vt:lpstr>SPOTLIGHT Key Secondary End Point: OS</vt:lpstr>
      <vt:lpstr>SPOTLIGHT Secondary End Points</vt:lpstr>
      <vt:lpstr>FIGHT: First-line Bemarituzumab + Chemotherapy in FGFR2b-Positive Advanced Gastric Cancer</vt:lpstr>
      <vt:lpstr>Incidence of early onset esophagogastric cancer (age ≤50) is rising</vt:lpstr>
      <vt:lpstr>Second- and third line treatments options for patients who progress</vt:lpstr>
      <vt:lpstr>Current NCCN and ESMO guidelines on second-line and further therapies </vt:lpstr>
      <vt:lpstr>Outlook in to the future </vt:lpstr>
      <vt:lpstr>Investigational Second- and further-line treatments</vt:lpstr>
      <vt:lpstr>Advanced refractory gastroesophageal cancer </vt:lpstr>
      <vt:lpstr>Conclusion</vt:lpstr>
      <vt:lpstr>Twitter: @yjanjigianMD Thank you for your attention</vt:lpstr>
      <vt:lpstr>Non-metastatic Gastroesophageal Cancers</vt:lpstr>
      <vt:lpstr>Case #1: Localised Gastric Cancer</vt:lpstr>
      <vt:lpstr>Poll Question #1 </vt:lpstr>
      <vt:lpstr>A Case of Localised Gastric Cancer</vt:lpstr>
      <vt:lpstr>dMMR and MSI in Localised Gastroesophageal adenocarcinoma</vt:lpstr>
      <vt:lpstr>dMMR and MSI in Localised GEA</vt:lpstr>
      <vt:lpstr>Do Localised dMMR/MSI-H Benefit</vt:lpstr>
      <vt:lpstr>A Case of Localised Gastric Cancer</vt:lpstr>
      <vt:lpstr>Poll QUESTION #2</vt:lpstr>
      <vt:lpstr>Why ICI in dMMR and MSI in Localised GEA</vt:lpstr>
      <vt:lpstr>Data for ICI-containing Approaches</vt:lpstr>
      <vt:lpstr>dMMR and MSI in Localised Gastroesophageal adenocarcinoma</vt:lpstr>
      <vt:lpstr>dMMR and MSI in Localised GEA</vt:lpstr>
      <vt:lpstr>dMMR and MSI in Localised GEA</vt:lpstr>
      <vt:lpstr>dMMR and MSI in Localised GEA</vt:lpstr>
      <vt:lpstr>dMMR and MSI in Localised GEA</vt:lpstr>
      <vt:lpstr>dMMR and MSI in Localised GEA – TAKE HOME</vt:lpstr>
      <vt:lpstr>Case #2: Localised Esophageal Adenocarcinoma</vt:lpstr>
      <vt:lpstr>POLL QUESTION #3</vt:lpstr>
      <vt:lpstr>Localised EAC Updates: neo-Aegis</vt:lpstr>
      <vt:lpstr>Localised EAC Updates: Neo-Aegis</vt:lpstr>
      <vt:lpstr>Another Note on CT vs CRT</vt:lpstr>
      <vt:lpstr>Poll Question #4</vt:lpstr>
      <vt:lpstr>Case #2: Localised Esophageal Adenocarcinoma</vt:lpstr>
      <vt:lpstr>A Word on ctDNA in Localised Early gastric cancer</vt:lpstr>
      <vt:lpstr>A Word on ctDNA in Localised Early gastric cancer</vt:lpstr>
      <vt:lpstr>CheckMate-577 </vt:lpstr>
      <vt:lpstr>CheckMate-577 </vt:lpstr>
      <vt:lpstr>CheckMate-577 </vt:lpstr>
      <vt:lpstr>CheckMate-577 </vt:lpstr>
      <vt:lpstr>Case #2: Localised Esophageal Adenocarcinoma</vt:lpstr>
      <vt:lpstr>Sam Klempner, MD MGH Cancer Center Boston, MA  sklempner@partners.org   508-954-6022  @KlempnerSam</vt:lpstr>
      <vt:lpstr>Metastatic Gastroesophageal Cancers</vt:lpstr>
      <vt:lpstr>Case presentation 1: HER2-positive GEA </vt:lpstr>
      <vt:lpstr>Poll QUESTION #1</vt:lpstr>
      <vt:lpstr>Case presentation 1: HER2-positive GEA</vt:lpstr>
      <vt:lpstr>Poll QUESTION #2</vt:lpstr>
      <vt:lpstr>Trastuzumab Deruxtecan</vt:lpstr>
      <vt:lpstr>Case presentation 1</vt:lpstr>
      <vt:lpstr>Poll QUESTION #3</vt:lpstr>
      <vt:lpstr>Case presentation 1: ILD Discussion</vt:lpstr>
      <vt:lpstr>Case presentation 1</vt:lpstr>
      <vt:lpstr>Poll QUESTION #4</vt:lpstr>
      <vt:lpstr>Case presentation 1</vt:lpstr>
      <vt:lpstr>Case presentation 1</vt:lpstr>
      <vt:lpstr>Case presentation 1: ILD Discussion</vt:lpstr>
      <vt:lpstr>Adverse events in DESTINY-Gastric01 and 02</vt:lpstr>
      <vt:lpstr>Approach to ILD</vt:lpstr>
      <vt:lpstr>Management of other Adverse events</vt:lpstr>
      <vt:lpstr>Case presentation 2: HER2-negative/MSS GEA</vt:lpstr>
      <vt:lpstr>Poll QUESTION #5</vt:lpstr>
      <vt:lpstr>Case presentation 2:  biomarker results</vt:lpstr>
      <vt:lpstr>Poll QUESTION #6</vt:lpstr>
      <vt:lpstr>Case presentation 2: treatment</vt:lpstr>
      <vt:lpstr>Poll QUESTION #7</vt:lpstr>
      <vt:lpstr>Current and evolving treatment options in GC/GEA: First line</vt:lpstr>
      <vt:lpstr>Investigational first-line treatments in the GC/GEA setting</vt:lpstr>
      <vt:lpstr>Biomarker co-expression in GC/GEJC</vt:lpstr>
      <vt:lpstr>Outcome and Results</vt:lpstr>
      <vt:lpstr>OS and PFS</vt:lpstr>
      <vt:lpstr>Case presentation 2: treatment after first line</vt:lpstr>
      <vt:lpstr>Current and evolving treatment options in GC/GEA: Second- and third-line</vt:lpstr>
      <vt:lpstr>Refractory advanced gastroesophageal cancer</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Utilisateur de Microsoft Office</dc:creator>
  <cp:lastModifiedBy>Selina Gill</cp:lastModifiedBy>
  <cp:revision>528</cp:revision>
  <cp:lastPrinted>2017-02-15T09:54:46Z</cp:lastPrinted>
  <dcterms:created xsi:type="dcterms:W3CDTF">2016-10-14T09:38:18Z</dcterms:created>
  <dcterms:modified xsi:type="dcterms:W3CDTF">2023-04-13T09:27:26Z</dcterms:modified>
</cp:coreProperties>
</file>